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5"/>
  </p:sldMasterIdLst>
  <p:notesMasterIdLst>
    <p:notesMasterId r:id="rId52"/>
  </p:notesMasterIdLst>
  <p:handoutMasterIdLst>
    <p:handoutMasterId r:id="rId53"/>
  </p:handoutMasterIdLst>
  <p:sldIdLst>
    <p:sldId id="524" r:id="rId6"/>
    <p:sldId id="503" r:id="rId7"/>
    <p:sldId id="356" r:id="rId8"/>
    <p:sldId id="471" r:id="rId9"/>
    <p:sldId id="496" r:id="rId10"/>
    <p:sldId id="499" r:id="rId11"/>
    <p:sldId id="500" r:id="rId12"/>
    <p:sldId id="501" r:id="rId13"/>
    <p:sldId id="497" r:id="rId14"/>
    <p:sldId id="498" r:id="rId15"/>
    <p:sldId id="475" r:id="rId16"/>
    <p:sldId id="488" r:id="rId17"/>
    <p:sldId id="490" r:id="rId18"/>
    <p:sldId id="489" r:id="rId19"/>
    <p:sldId id="502" r:id="rId20"/>
    <p:sldId id="491" r:id="rId21"/>
    <p:sldId id="506" r:id="rId22"/>
    <p:sldId id="507" r:id="rId23"/>
    <p:sldId id="508" r:id="rId24"/>
    <p:sldId id="509" r:id="rId25"/>
    <p:sldId id="510" r:id="rId26"/>
    <p:sldId id="511" r:id="rId27"/>
    <p:sldId id="512" r:id="rId28"/>
    <p:sldId id="513" r:id="rId29"/>
    <p:sldId id="514" r:id="rId30"/>
    <p:sldId id="504" r:id="rId31"/>
    <p:sldId id="505" r:id="rId32"/>
    <p:sldId id="495" r:id="rId33"/>
    <p:sldId id="476" r:id="rId34"/>
    <p:sldId id="478" r:id="rId35"/>
    <p:sldId id="492" r:id="rId36"/>
    <p:sldId id="493" r:id="rId37"/>
    <p:sldId id="479" r:id="rId38"/>
    <p:sldId id="480" r:id="rId39"/>
    <p:sldId id="481" r:id="rId40"/>
    <p:sldId id="482" r:id="rId41"/>
    <p:sldId id="483" r:id="rId42"/>
    <p:sldId id="515" r:id="rId43"/>
    <p:sldId id="516" r:id="rId44"/>
    <p:sldId id="517" r:id="rId45"/>
    <p:sldId id="518" r:id="rId46"/>
    <p:sldId id="519" r:id="rId47"/>
    <p:sldId id="520" r:id="rId48"/>
    <p:sldId id="521" r:id="rId49"/>
    <p:sldId id="522" r:id="rId50"/>
    <p:sldId id="523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64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ders, Lee A" initials="LLA" lastIdx="9" clrIdx="0">
    <p:extLst/>
  </p:cmAuthor>
  <p:cmAuthor id="2" name="Cunard, Judy" initials="CJ" lastIdx="5" clrIdx="1">
    <p:extLst/>
  </p:cmAuthor>
  <p:cmAuthor id="3" name="Cordivano, Vincent R." initials="CVR" lastIdx="2" clrIdx="2">
    <p:extLst/>
  </p:cmAuthor>
  <p:cmAuthor id="4" name="Moharir, Gananath D." initials="MGD" lastIdx="78" clrIdx="3">
    <p:extLst/>
  </p:cmAuthor>
  <p:cmAuthor id="5" name="Puri, Ruchira" initials="PR" lastIdx="8" clrIdx="4">
    <p:extLst/>
  </p:cmAuthor>
  <p:cmAuthor id="6" name="Cudmore, Sue" initials="CS" lastIdx="1" clrIdx="5">
    <p:extLst/>
  </p:cmAuthor>
  <p:cmAuthor id="7" name="Cudmore, Sue" initials="CS [2]" lastIdx="1" clrIdx="6">
    <p:extLst/>
  </p:cmAuthor>
  <p:cmAuthor id="8" name="Cudmore, Sue" initials="CS [3]" lastIdx="1" clrIdx="7">
    <p:extLst/>
  </p:cmAuthor>
  <p:cmAuthor id="9" name="Cudmore, Sue" initials="CS [4]" lastIdx="1" clrIdx="8">
    <p:extLst/>
  </p:cmAuthor>
  <p:cmAuthor id="10" name="Cudmore, Sue" initials="CS [5]" lastIdx="1" clrIdx="9">
    <p:extLst/>
  </p:cmAuthor>
  <p:cmAuthor id="11" name="Cudmore, Sue" initials="CS [6]" lastIdx="1" clrIdx="10">
    <p:extLst/>
  </p:cmAuthor>
  <p:cmAuthor id="12" name="Cudmore, Sue" initials="CS [7]" lastIdx="1" clrIdx="11">
    <p:extLst/>
  </p:cmAuthor>
  <p:cmAuthor id="13" name="Cudmore, Sue" initials="CS [8]" lastIdx="1" clrIdx="1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94"/>
    <a:srgbClr val="005F9E"/>
    <a:srgbClr val="0099FF"/>
    <a:srgbClr val="F2F2F2"/>
    <a:srgbClr val="B7E3FF"/>
    <a:srgbClr val="BED131"/>
    <a:srgbClr val="C2CF00"/>
    <a:srgbClr val="DCF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8" autoAdjust="0"/>
    <p:restoredTop sz="95324" autoAdjust="0"/>
  </p:normalViewPr>
  <p:slideViewPr>
    <p:cSldViewPr snapToGrid="0">
      <p:cViewPr varScale="1">
        <p:scale>
          <a:sx n="109" d="100"/>
          <a:sy n="109" d="100"/>
        </p:scale>
        <p:origin x="2208" y="192"/>
      </p:cViewPr>
      <p:guideLst>
        <p:guide pos="264"/>
        <p:guide orient="horz"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5949"/>
    </p:cViewPr>
  </p:sorterViewPr>
  <p:notesViewPr>
    <p:cSldViewPr snapToGrid="0">
      <p:cViewPr>
        <p:scale>
          <a:sx n="120" d="100"/>
          <a:sy n="120" d="100"/>
        </p:scale>
        <p:origin x="2106" y="-14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commentAuthors" Target="commentAuthors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B194A2-892B-3D4B-8803-75681A613ADB}" type="doc">
      <dgm:prSet loTypeId="urn:microsoft.com/office/officeart/2005/8/layout/process1" loCatId="" qsTypeId="urn:microsoft.com/office/officeart/2005/8/quickstyle/simple3" qsCatId="simple" csTypeId="urn:microsoft.com/office/officeart/2005/8/colors/accent1_2" csCatId="accent1" phldr="1"/>
      <dgm:spPr/>
    </dgm:pt>
    <dgm:pt modelId="{9863CF83-12D0-4142-8EBA-10E843A12F23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dirty="0"/>
            <a:t>Input Test Details and Select Validations</a:t>
          </a:r>
        </a:p>
      </dgm:t>
    </dgm:pt>
    <dgm:pt modelId="{D69B1EB3-8A13-5D44-AEA8-26D726B45DBC}" type="parTrans" cxnId="{B39F6CDF-18A5-124D-9B58-58AC4A584B24}">
      <dgm:prSet/>
      <dgm:spPr/>
      <dgm:t>
        <a:bodyPr/>
        <a:lstStyle/>
        <a:p>
          <a:endParaRPr lang="en-US"/>
        </a:p>
      </dgm:t>
    </dgm:pt>
    <dgm:pt modelId="{AD8D1CFB-8AB6-0744-A4C5-495917FDA4D0}" type="sibTrans" cxnId="{B39F6CDF-18A5-124D-9B58-58AC4A584B24}">
      <dgm:prSet/>
      <dgm:spPr/>
      <dgm:t>
        <a:bodyPr/>
        <a:lstStyle/>
        <a:p>
          <a:endParaRPr lang="en-US"/>
        </a:p>
      </dgm:t>
    </dgm:pt>
    <dgm:pt modelId="{A2D400D8-AD70-0C45-BDDF-98B2805D52C4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dirty="0"/>
            <a:t>Download Generated QRDA Files</a:t>
          </a:r>
        </a:p>
      </dgm:t>
    </dgm:pt>
    <dgm:pt modelId="{8281F956-040F-784B-A39F-28AA40D9E0FD}" type="parTrans" cxnId="{E8E1FB96-6229-8049-BF73-5CB1099AC350}">
      <dgm:prSet/>
      <dgm:spPr/>
      <dgm:t>
        <a:bodyPr/>
        <a:lstStyle/>
        <a:p>
          <a:endParaRPr lang="en-US"/>
        </a:p>
      </dgm:t>
    </dgm:pt>
    <dgm:pt modelId="{CA6255D6-32EB-F440-B59F-93928EDEA46D}" type="sibTrans" cxnId="{E8E1FB96-6229-8049-BF73-5CB1099AC350}">
      <dgm:prSet/>
      <dgm:spPr/>
      <dgm:t>
        <a:bodyPr/>
        <a:lstStyle/>
        <a:p>
          <a:endParaRPr lang="en-US"/>
        </a:p>
      </dgm:t>
    </dgm:pt>
    <dgm:pt modelId="{D486318A-C946-2F4F-B159-60580E039A4F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dirty="0"/>
            <a:t>Enter Actual Results from </a:t>
          </a:r>
          <a:r>
            <a:rPr lang="en-US" dirty="0" err="1"/>
            <a:t>eCQM</a:t>
          </a:r>
          <a:r>
            <a:rPr lang="en-US" dirty="0"/>
            <a:t> Collection System</a:t>
          </a:r>
        </a:p>
      </dgm:t>
    </dgm:pt>
    <dgm:pt modelId="{D3B16892-468E-1544-A070-64D6DCEF2914}" type="parTrans" cxnId="{903E9AC3-6AE8-424F-A568-A87B60C7B425}">
      <dgm:prSet/>
      <dgm:spPr/>
      <dgm:t>
        <a:bodyPr/>
        <a:lstStyle/>
        <a:p>
          <a:endParaRPr lang="en-US"/>
        </a:p>
      </dgm:t>
    </dgm:pt>
    <dgm:pt modelId="{87361CCB-30CA-3349-8841-C21A925BB0D9}" type="sibTrans" cxnId="{903E9AC3-6AE8-424F-A568-A87B60C7B425}">
      <dgm:prSet/>
      <dgm:spPr/>
      <dgm:t>
        <a:bodyPr/>
        <a:lstStyle/>
        <a:p>
          <a:endParaRPr lang="en-US"/>
        </a:p>
      </dgm:t>
    </dgm:pt>
    <dgm:pt modelId="{A0E45F5B-BFD5-7E41-81E8-68433C8B882E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dirty="0"/>
            <a:t>Compare Expected and Actual Results</a:t>
          </a:r>
        </a:p>
      </dgm:t>
    </dgm:pt>
    <dgm:pt modelId="{87B0E31C-37E4-9A4A-8A01-9DE0528E24E8}" type="parTrans" cxnId="{9C4118D5-89BF-BF43-9204-3DEA6AAEEB7E}">
      <dgm:prSet/>
      <dgm:spPr/>
      <dgm:t>
        <a:bodyPr/>
        <a:lstStyle/>
        <a:p>
          <a:endParaRPr lang="en-US"/>
        </a:p>
      </dgm:t>
    </dgm:pt>
    <dgm:pt modelId="{BA71FA5F-9C61-FA4A-BF70-D01A461D07B6}" type="sibTrans" cxnId="{9C4118D5-89BF-BF43-9204-3DEA6AAEEB7E}">
      <dgm:prSet/>
      <dgm:spPr/>
      <dgm:t>
        <a:bodyPr/>
        <a:lstStyle/>
        <a:p>
          <a:endParaRPr lang="en-US"/>
        </a:p>
      </dgm:t>
    </dgm:pt>
    <dgm:pt modelId="{3ECEADBD-0B9E-4C46-943D-0E2C7B3EA951}">
      <dgm:prSet phldrT="[Text]"/>
      <dgm:spPr/>
      <dgm:t>
        <a:bodyPr/>
        <a:lstStyle/>
        <a:p>
          <a:r>
            <a:rPr lang="en-US" dirty="0"/>
            <a:t>Process QRDA files in </a:t>
          </a:r>
          <a:r>
            <a:rPr lang="en-US" dirty="0" err="1"/>
            <a:t>eCQM</a:t>
          </a:r>
          <a:r>
            <a:rPr lang="en-US" dirty="0"/>
            <a:t> Collection</a:t>
          </a:r>
          <a:r>
            <a:rPr lang="en-US" baseline="0" dirty="0"/>
            <a:t> </a:t>
          </a:r>
          <a:r>
            <a:rPr lang="en-US" dirty="0"/>
            <a:t>System</a:t>
          </a:r>
        </a:p>
      </dgm:t>
    </dgm:pt>
    <dgm:pt modelId="{C9EEFBBD-E86E-B04F-9FAD-00FA56B26B23}" type="parTrans" cxnId="{02702A8D-8FE8-E64F-B6AC-8EB830BE4EB0}">
      <dgm:prSet/>
      <dgm:spPr/>
      <dgm:t>
        <a:bodyPr/>
        <a:lstStyle/>
        <a:p>
          <a:endParaRPr lang="en-US"/>
        </a:p>
      </dgm:t>
    </dgm:pt>
    <dgm:pt modelId="{83B78B98-BB15-D044-97B4-5186588F8223}" type="sibTrans" cxnId="{02702A8D-8FE8-E64F-B6AC-8EB830BE4EB0}">
      <dgm:prSet/>
      <dgm:spPr/>
      <dgm:t>
        <a:bodyPr/>
        <a:lstStyle/>
        <a:p>
          <a:endParaRPr lang="en-US"/>
        </a:p>
      </dgm:t>
    </dgm:pt>
    <dgm:pt modelId="{53C4ECE7-C743-644D-97FB-C8ADE6510DC2}" type="pres">
      <dgm:prSet presAssocID="{9AB194A2-892B-3D4B-8803-75681A613ADB}" presName="Name0" presStyleCnt="0">
        <dgm:presLayoutVars>
          <dgm:dir/>
          <dgm:resizeHandles val="exact"/>
        </dgm:presLayoutVars>
      </dgm:prSet>
      <dgm:spPr/>
    </dgm:pt>
    <dgm:pt modelId="{85EDB72D-0B8E-CA4D-B37C-E0D0BB4D5D55}" type="pres">
      <dgm:prSet presAssocID="{9863CF83-12D0-4142-8EBA-10E843A12F23}" presName="node" presStyleLbl="node1" presStyleIdx="0" presStyleCnt="5" custLinFactNeighborX="21424" custLinFactNeighborY="69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223C2-7D2B-1A44-8982-52D9B89A30A0}" type="pres">
      <dgm:prSet presAssocID="{AD8D1CFB-8AB6-0744-A4C5-495917FDA4D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866CFAD-C09D-D240-93DA-3FE23A95161F}" type="pres">
      <dgm:prSet presAssocID="{AD8D1CFB-8AB6-0744-A4C5-495917FDA4D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A9BFEB4-0398-0A4C-860F-7CF9A00FF91E}" type="pres">
      <dgm:prSet presAssocID="{A2D400D8-AD70-0C45-BDDF-98B2805D52C4}" presName="node" presStyleLbl="node1" presStyleIdx="1" presStyleCnt="5" custLinFactNeighborX="-4464" custLinFactNeighborY="69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5F156-2EC7-424C-B122-29B04F14EB6A}" type="pres">
      <dgm:prSet presAssocID="{CA6255D6-32EB-F440-B59F-93928EDEA46D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D72EE40-4F9F-3E43-9A3D-A598AC4734B3}" type="pres">
      <dgm:prSet presAssocID="{CA6255D6-32EB-F440-B59F-93928EDEA46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2E4DC71-328C-544C-8AAC-869D5B43D93A}" type="pres">
      <dgm:prSet presAssocID="{3ECEADBD-0B9E-4C46-943D-0E2C7B3EA9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2F48E-032B-194D-BFBA-E22A0E922EB4}" type="pres">
      <dgm:prSet presAssocID="{83B78B98-BB15-D044-97B4-5186588F822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696E1424-C379-CB46-B136-FC7047207D4C}" type="pres">
      <dgm:prSet presAssocID="{83B78B98-BB15-D044-97B4-5186588F822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5C17A94-4230-9F4A-9743-147A37CE28C0}" type="pres">
      <dgm:prSet presAssocID="{D486318A-C946-2F4F-B159-60580E039A4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A4811D-55DE-B644-8835-FDBEB0458C2C}" type="pres">
      <dgm:prSet presAssocID="{87361CCB-30CA-3349-8841-C21A925BB0D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90F2E671-702F-D846-8310-C2D88019C701}" type="pres">
      <dgm:prSet presAssocID="{87361CCB-30CA-3349-8841-C21A925BB0D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14AD533F-F7D8-0346-9B62-0125AE2154BA}" type="pres">
      <dgm:prSet presAssocID="{A0E45F5B-BFD5-7E41-81E8-68433C8B882E}" presName="node" presStyleLbl="node1" presStyleIdx="4" presStyleCnt="5" custLinFactNeighborX="-39136" custLinFactNeighborY="6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C306CD-67DD-774C-8338-1AB065CFE609}" type="presOf" srcId="{D486318A-C946-2F4F-B159-60580E039A4F}" destId="{05C17A94-4230-9F4A-9743-147A37CE28C0}" srcOrd="0" destOrd="0" presId="urn:microsoft.com/office/officeart/2005/8/layout/process1"/>
    <dgm:cxn modelId="{16C88044-0359-F743-ADFF-1F47B66ED87F}" type="presOf" srcId="{A2D400D8-AD70-0C45-BDDF-98B2805D52C4}" destId="{7A9BFEB4-0398-0A4C-860F-7CF9A00FF91E}" srcOrd="0" destOrd="0" presId="urn:microsoft.com/office/officeart/2005/8/layout/process1"/>
    <dgm:cxn modelId="{1EE73A7F-9EA8-3340-873B-C6945C479F73}" type="presOf" srcId="{83B78B98-BB15-D044-97B4-5186588F8223}" destId="{696E1424-C379-CB46-B136-FC7047207D4C}" srcOrd="1" destOrd="0" presId="urn:microsoft.com/office/officeart/2005/8/layout/process1"/>
    <dgm:cxn modelId="{A435BE4C-C2C7-6F4A-A307-6ABA4114DD6F}" type="presOf" srcId="{AD8D1CFB-8AB6-0744-A4C5-495917FDA4D0}" destId="{3FB223C2-7D2B-1A44-8982-52D9B89A30A0}" srcOrd="0" destOrd="0" presId="urn:microsoft.com/office/officeart/2005/8/layout/process1"/>
    <dgm:cxn modelId="{903E9AC3-6AE8-424F-A568-A87B60C7B425}" srcId="{9AB194A2-892B-3D4B-8803-75681A613ADB}" destId="{D486318A-C946-2F4F-B159-60580E039A4F}" srcOrd="3" destOrd="0" parTransId="{D3B16892-468E-1544-A070-64D6DCEF2914}" sibTransId="{87361CCB-30CA-3349-8841-C21A925BB0D9}"/>
    <dgm:cxn modelId="{02702A8D-8FE8-E64F-B6AC-8EB830BE4EB0}" srcId="{9AB194A2-892B-3D4B-8803-75681A613ADB}" destId="{3ECEADBD-0B9E-4C46-943D-0E2C7B3EA951}" srcOrd="2" destOrd="0" parTransId="{C9EEFBBD-E86E-B04F-9FAD-00FA56B26B23}" sibTransId="{83B78B98-BB15-D044-97B4-5186588F8223}"/>
    <dgm:cxn modelId="{8C4D568C-A54E-8441-892E-44F7D7154CB3}" type="presOf" srcId="{CA6255D6-32EB-F440-B59F-93928EDEA46D}" destId="{CD72EE40-4F9F-3E43-9A3D-A598AC4734B3}" srcOrd="1" destOrd="0" presId="urn:microsoft.com/office/officeart/2005/8/layout/process1"/>
    <dgm:cxn modelId="{5EDA3936-90BA-1E45-96B8-A422B82C0957}" type="presOf" srcId="{3ECEADBD-0B9E-4C46-943D-0E2C7B3EA951}" destId="{A2E4DC71-328C-544C-8AAC-869D5B43D93A}" srcOrd="0" destOrd="0" presId="urn:microsoft.com/office/officeart/2005/8/layout/process1"/>
    <dgm:cxn modelId="{022DCC2F-673E-584F-9E36-DA9A128491E0}" type="presOf" srcId="{87361CCB-30CA-3349-8841-C21A925BB0D9}" destId="{D2A4811D-55DE-B644-8835-FDBEB0458C2C}" srcOrd="0" destOrd="0" presId="urn:microsoft.com/office/officeart/2005/8/layout/process1"/>
    <dgm:cxn modelId="{2E473479-36BC-1341-80D5-68FD2503CD2B}" type="presOf" srcId="{A0E45F5B-BFD5-7E41-81E8-68433C8B882E}" destId="{14AD533F-F7D8-0346-9B62-0125AE2154BA}" srcOrd="0" destOrd="0" presId="urn:microsoft.com/office/officeart/2005/8/layout/process1"/>
    <dgm:cxn modelId="{FC278176-54C9-4647-A02F-8B4DC1D5C42E}" type="presOf" srcId="{87361CCB-30CA-3349-8841-C21A925BB0D9}" destId="{90F2E671-702F-D846-8310-C2D88019C701}" srcOrd="1" destOrd="0" presId="urn:microsoft.com/office/officeart/2005/8/layout/process1"/>
    <dgm:cxn modelId="{72B55A87-0F82-5F40-9D78-3FD7A78E97C7}" type="presOf" srcId="{83B78B98-BB15-D044-97B4-5186588F8223}" destId="{1052F48E-032B-194D-BFBA-E22A0E922EB4}" srcOrd="0" destOrd="0" presId="urn:microsoft.com/office/officeart/2005/8/layout/process1"/>
    <dgm:cxn modelId="{E8E1FB96-6229-8049-BF73-5CB1099AC350}" srcId="{9AB194A2-892B-3D4B-8803-75681A613ADB}" destId="{A2D400D8-AD70-0C45-BDDF-98B2805D52C4}" srcOrd="1" destOrd="0" parTransId="{8281F956-040F-784B-A39F-28AA40D9E0FD}" sibTransId="{CA6255D6-32EB-F440-B59F-93928EDEA46D}"/>
    <dgm:cxn modelId="{B39F6CDF-18A5-124D-9B58-58AC4A584B24}" srcId="{9AB194A2-892B-3D4B-8803-75681A613ADB}" destId="{9863CF83-12D0-4142-8EBA-10E843A12F23}" srcOrd="0" destOrd="0" parTransId="{D69B1EB3-8A13-5D44-AEA8-26D726B45DBC}" sibTransId="{AD8D1CFB-8AB6-0744-A4C5-495917FDA4D0}"/>
    <dgm:cxn modelId="{9C4118D5-89BF-BF43-9204-3DEA6AAEEB7E}" srcId="{9AB194A2-892B-3D4B-8803-75681A613ADB}" destId="{A0E45F5B-BFD5-7E41-81E8-68433C8B882E}" srcOrd="4" destOrd="0" parTransId="{87B0E31C-37E4-9A4A-8A01-9DE0528E24E8}" sibTransId="{BA71FA5F-9C61-FA4A-BF70-D01A461D07B6}"/>
    <dgm:cxn modelId="{DC828E3C-921C-E740-9DA7-AF8D14CFAB81}" type="presOf" srcId="{AD8D1CFB-8AB6-0744-A4C5-495917FDA4D0}" destId="{4866CFAD-C09D-D240-93DA-3FE23A95161F}" srcOrd="1" destOrd="0" presId="urn:microsoft.com/office/officeart/2005/8/layout/process1"/>
    <dgm:cxn modelId="{B7D0082C-7E9D-B144-8BB0-429C7D333E9B}" type="presOf" srcId="{CA6255D6-32EB-F440-B59F-93928EDEA46D}" destId="{85E5F156-2EC7-424C-B122-29B04F14EB6A}" srcOrd="0" destOrd="0" presId="urn:microsoft.com/office/officeart/2005/8/layout/process1"/>
    <dgm:cxn modelId="{933FF8D7-7FCF-6B47-84B4-066979D0FA5E}" type="presOf" srcId="{9863CF83-12D0-4142-8EBA-10E843A12F23}" destId="{85EDB72D-0B8E-CA4D-B37C-E0D0BB4D5D55}" srcOrd="0" destOrd="0" presId="urn:microsoft.com/office/officeart/2005/8/layout/process1"/>
    <dgm:cxn modelId="{60BE1256-0BC2-3345-A52D-2D73C3461B88}" type="presOf" srcId="{9AB194A2-892B-3D4B-8803-75681A613ADB}" destId="{53C4ECE7-C743-644D-97FB-C8ADE6510DC2}" srcOrd="0" destOrd="0" presId="urn:microsoft.com/office/officeart/2005/8/layout/process1"/>
    <dgm:cxn modelId="{961B7F17-D63D-3947-A873-02FC6DBC0420}" type="presParOf" srcId="{53C4ECE7-C743-644D-97FB-C8ADE6510DC2}" destId="{85EDB72D-0B8E-CA4D-B37C-E0D0BB4D5D55}" srcOrd="0" destOrd="0" presId="urn:microsoft.com/office/officeart/2005/8/layout/process1"/>
    <dgm:cxn modelId="{31FD25F9-51CD-B546-BFE7-AD76F55DF6B8}" type="presParOf" srcId="{53C4ECE7-C743-644D-97FB-C8ADE6510DC2}" destId="{3FB223C2-7D2B-1A44-8982-52D9B89A30A0}" srcOrd="1" destOrd="0" presId="urn:microsoft.com/office/officeart/2005/8/layout/process1"/>
    <dgm:cxn modelId="{7DD7A163-A57A-044E-B78B-B493C30385AA}" type="presParOf" srcId="{3FB223C2-7D2B-1A44-8982-52D9B89A30A0}" destId="{4866CFAD-C09D-D240-93DA-3FE23A95161F}" srcOrd="0" destOrd="0" presId="urn:microsoft.com/office/officeart/2005/8/layout/process1"/>
    <dgm:cxn modelId="{797F68FD-930E-0348-BA11-1F8F375D676E}" type="presParOf" srcId="{53C4ECE7-C743-644D-97FB-C8ADE6510DC2}" destId="{7A9BFEB4-0398-0A4C-860F-7CF9A00FF91E}" srcOrd="2" destOrd="0" presId="urn:microsoft.com/office/officeart/2005/8/layout/process1"/>
    <dgm:cxn modelId="{2E50DA8C-9374-0E47-8FE7-CD494CF1F8B2}" type="presParOf" srcId="{53C4ECE7-C743-644D-97FB-C8ADE6510DC2}" destId="{85E5F156-2EC7-424C-B122-29B04F14EB6A}" srcOrd="3" destOrd="0" presId="urn:microsoft.com/office/officeart/2005/8/layout/process1"/>
    <dgm:cxn modelId="{E752A532-2C28-F049-B5C0-7A69962D50E5}" type="presParOf" srcId="{85E5F156-2EC7-424C-B122-29B04F14EB6A}" destId="{CD72EE40-4F9F-3E43-9A3D-A598AC4734B3}" srcOrd="0" destOrd="0" presId="urn:microsoft.com/office/officeart/2005/8/layout/process1"/>
    <dgm:cxn modelId="{05C4BACF-DB5C-304B-9C7E-640FF39ACA07}" type="presParOf" srcId="{53C4ECE7-C743-644D-97FB-C8ADE6510DC2}" destId="{A2E4DC71-328C-544C-8AAC-869D5B43D93A}" srcOrd="4" destOrd="0" presId="urn:microsoft.com/office/officeart/2005/8/layout/process1"/>
    <dgm:cxn modelId="{B38B41B9-6320-1146-881D-45459E8F6812}" type="presParOf" srcId="{53C4ECE7-C743-644D-97FB-C8ADE6510DC2}" destId="{1052F48E-032B-194D-BFBA-E22A0E922EB4}" srcOrd="5" destOrd="0" presId="urn:microsoft.com/office/officeart/2005/8/layout/process1"/>
    <dgm:cxn modelId="{67F3D2A5-4ED5-A742-B311-F9594488380A}" type="presParOf" srcId="{1052F48E-032B-194D-BFBA-E22A0E922EB4}" destId="{696E1424-C379-CB46-B136-FC7047207D4C}" srcOrd="0" destOrd="0" presId="urn:microsoft.com/office/officeart/2005/8/layout/process1"/>
    <dgm:cxn modelId="{6C947454-DCDF-4541-90D7-A87AFA5A26B3}" type="presParOf" srcId="{53C4ECE7-C743-644D-97FB-C8ADE6510DC2}" destId="{05C17A94-4230-9F4A-9743-147A37CE28C0}" srcOrd="6" destOrd="0" presId="urn:microsoft.com/office/officeart/2005/8/layout/process1"/>
    <dgm:cxn modelId="{73D3659B-E62C-BC44-ACBF-42C12CF3DCBC}" type="presParOf" srcId="{53C4ECE7-C743-644D-97FB-C8ADE6510DC2}" destId="{D2A4811D-55DE-B644-8835-FDBEB0458C2C}" srcOrd="7" destOrd="0" presId="urn:microsoft.com/office/officeart/2005/8/layout/process1"/>
    <dgm:cxn modelId="{FD119B4C-B201-9142-B9DD-76385961369F}" type="presParOf" srcId="{D2A4811D-55DE-B644-8835-FDBEB0458C2C}" destId="{90F2E671-702F-D846-8310-C2D88019C701}" srcOrd="0" destOrd="0" presId="urn:microsoft.com/office/officeart/2005/8/layout/process1"/>
    <dgm:cxn modelId="{70824DEB-564A-7A40-B934-124DFB2673AB}" type="presParOf" srcId="{53C4ECE7-C743-644D-97FB-C8ADE6510DC2}" destId="{14AD533F-F7D8-0346-9B62-0125AE2154BA}" srcOrd="8" destOrd="0" presId="urn:microsoft.com/office/officeart/2005/8/layout/process1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DB72D-0B8E-CA4D-B37C-E0D0BB4D5D55}">
      <dsp:nvSpPr>
        <dsp:cNvPr id="0" name=""/>
        <dsp:cNvSpPr/>
      </dsp:nvSpPr>
      <dsp:spPr>
        <a:xfrm>
          <a:off x="116285" y="1114048"/>
          <a:ext cx="1307726" cy="15625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Input Test Details and Select Validations</a:t>
          </a:r>
        </a:p>
      </dsp:txBody>
      <dsp:txXfrm>
        <a:off x="154587" y="1152350"/>
        <a:ext cx="1231122" cy="1485974"/>
      </dsp:txXfrm>
    </dsp:sp>
    <dsp:sp modelId="{3FB223C2-7D2B-1A44-8982-52D9B89A30A0}">
      <dsp:nvSpPr>
        <dsp:cNvPr id="0" name=""/>
        <dsp:cNvSpPr/>
      </dsp:nvSpPr>
      <dsp:spPr>
        <a:xfrm>
          <a:off x="1520929" y="1733179"/>
          <a:ext cx="205466" cy="3243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520929" y="1798042"/>
        <a:ext cx="143826" cy="194590"/>
      </dsp:txXfrm>
    </dsp:sp>
    <dsp:sp modelId="{7A9BFEB4-0398-0A4C-860F-7CF9A00FF91E}">
      <dsp:nvSpPr>
        <dsp:cNvPr id="0" name=""/>
        <dsp:cNvSpPr/>
      </dsp:nvSpPr>
      <dsp:spPr>
        <a:xfrm>
          <a:off x="1811684" y="1114048"/>
          <a:ext cx="1307726" cy="15625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Download Generated QRDA Files</a:t>
          </a:r>
        </a:p>
      </dsp:txBody>
      <dsp:txXfrm>
        <a:off x="1849986" y="1152350"/>
        <a:ext cx="1231122" cy="1485974"/>
      </dsp:txXfrm>
    </dsp:sp>
    <dsp:sp modelId="{85E5F156-2EC7-424C-B122-29B04F14EB6A}">
      <dsp:nvSpPr>
        <dsp:cNvPr id="0" name=""/>
        <dsp:cNvSpPr/>
      </dsp:nvSpPr>
      <dsp:spPr>
        <a:xfrm rot="21397581">
          <a:off x="3255769" y="1678045"/>
          <a:ext cx="290116" cy="3243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255844" y="1745469"/>
        <a:ext cx="203081" cy="194590"/>
      </dsp:txXfrm>
    </dsp:sp>
    <dsp:sp modelId="{A2E4DC71-328C-544C-8AAC-869D5B43D93A}">
      <dsp:nvSpPr>
        <dsp:cNvPr id="0" name=""/>
        <dsp:cNvSpPr/>
      </dsp:nvSpPr>
      <dsp:spPr>
        <a:xfrm>
          <a:off x="3665852" y="1004746"/>
          <a:ext cx="1307726" cy="1562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Process QRDA files in </a:t>
          </a:r>
          <a:r>
            <a:rPr lang="en-US" sz="1700" kern="1200" dirty="0" err="1"/>
            <a:t>eCQM</a:t>
          </a:r>
          <a:r>
            <a:rPr lang="en-US" sz="1700" kern="1200" dirty="0"/>
            <a:t> Collection</a:t>
          </a:r>
          <a:r>
            <a:rPr lang="en-US" sz="1700" kern="1200" baseline="0" dirty="0"/>
            <a:t> </a:t>
          </a:r>
          <a:r>
            <a:rPr lang="en-US" sz="1700" kern="1200" dirty="0"/>
            <a:t>System</a:t>
          </a:r>
        </a:p>
      </dsp:txBody>
      <dsp:txXfrm>
        <a:off x="3704154" y="1043048"/>
        <a:ext cx="1231122" cy="1485974"/>
      </dsp:txXfrm>
    </dsp:sp>
    <dsp:sp modelId="{1052F48E-032B-194D-BFBA-E22A0E922EB4}">
      <dsp:nvSpPr>
        <dsp:cNvPr id="0" name=""/>
        <dsp:cNvSpPr/>
      </dsp:nvSpPr>
      <dsp:spPr>
        <a:xfrm>
          <a:off x="5104351" y="1623877"/>
          <a:ext cx="277237" cy="3243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104351" y="1688740"/>
        <a:ext cx="194066" cy="194590"/>
      </dsp:txXfrm>
    </dsp:sp>
    <dsp:sp modelId="{05C17A94-4230-9F4A-9743-147A37CE28C0}">
      <dsp:nvSpPr>
        <dsp:cNvPr id="0" name=""/>
        <dsp:cNvSpPr/>
      </dsp:nvSpPr>
      <dsp:spPr>
        <a:xfrm>
          <a:off x="5496669" y="1004746"/>
          <a:ext cx="1307726" cy="15625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Enter Actual Results from </a:t>
          </a:r>
          <a:r>
            <a:rPr lang="en-US" sz="1700" kern="1200" dirty="0" err="1"/>
            <a:t>eCQM</a:t>
          </a:r>
          <a:r>
            <a:rPr lang="en-US" sz="1700" kern="1200" dirty="0"/>
            <a:t> Collection System</a:t>
          </a:r>
        </a:p>
      </dsp:txBody>
      <dsp:txXfrm>
        <a:off x="5534971" y="1043048"/>
        <a:ext cx="1231122" cy="1485974"/>
      </dsp:txXfrm>
    </dsp:sp>
    <dsp:sp modelId="{D2A4811D-55DE-B644-8835-FDBEB0458C2C}">
      <dsp:nvSpPr>
        <dsp:cNvPr id="0" name=""/>
        <dsp:cNvSpPr/>
      </dsp:nvSpPr>
      <dsp:spPr>
        <a:xfrm rot="217736">
          <a:off x="6883819" y="1675745"/>
          <a:ext cx="169077" cy="3243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883870" y="1739003"/>
        <a:ext cx="118354" cy="194590"/>
      </dsp:txXfrm>
    </dsp:sp>
    <dsp:sp modelId="{14AD533F-F7D8-0346-9B62-0125AE2154BA}">
      <dsp:nvSpPr>
        <dsp:cNvPr id="0" name=""/>
        <dsp:cNvSpPr/>
      </dsp:nvSpPr>
      <dsp:spPr>
        <a:xfrm>
          <a:off x="7122769" y="1107876"/>
          <a:ext cx="1307726" cy="15625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Compare Expected and Actual Results</a:t>
          </a:r>
        </a:p>
      </dsp:txBody>
      <dsp:txXfrm>
        <a:off x="7161071" y="1146178"/>
        <a:ext cx="1231122" cy="1485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17C5A-9BF1-49B2-B9E6-5667BDA704AB}" type="datetimeFigureOut">
              <a:rPr lang="en-US" smtClean="0"/>
              <a:t>10/3/17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BFCB6-AC14-45D3-B691-1B2FF4EA2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82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BB8EC778-3E7B-4C02-A613-A876A109188B}" type="datetimeFigureOut">
              <a:rPr lang="en-US" smtClean="0"/>
              <a:t>10/3/17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75D8DFB9-353B-4E44-81C5-27D831504A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8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Opening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CD02-DA56-45E3-84AB-2B7728CD639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003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CD02-DA56-45E3-84AB-2B7728CD639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DFB9-353B-4E44-81C5-27D831504AD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54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DFB9-353B-4E44-81C5-27D831504AD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05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0177B-05BE-4159-A8C5-AB809B12B09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14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Allows providers and practices to compare their current quality measure progress against a configurable list of static baselines/goals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0177B-05BE-4159-A8C5-AB809B12B09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6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Opening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CD02-DA56-45E3-84AB-2B7728CD639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4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DFB9-353B-4E44-81C5-27D831504AD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CDFB8-CE1E-4CEA-A9A7-0392F69410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4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CDFB8-CE1E-4CEA-A9A7-0392F69410F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56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DFB9-353B-4E44-81C5-27D831504AD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71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DFB9-353B-4E44-81C5-27D831504AD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64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slides included in this deck shows the precise</a:t>
            </a:r>
            <a:r>
              <a:rPr lang="en-US" baseline="0" dirty="0"/>
              <a:t> formatting to use for the Title Slide at slide one of this template.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0177B-05BE-4159-A8C5-AB809B12B09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6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Opening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CD02-DA56-45E3-84AB-2B7728CD639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0"/>
            <a:ext cx="70866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6208464"/>
            <a:ext cx="1245476" cy="452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5" y="6337164"/>
            <a:ext cx="895350" cy="3238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1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13913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1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C69DC-24C7-4942-8721-D0E428827D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97624"/>
            <a:ext cx="1828800" cy="4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9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3556792" y="883791"/>
            <a:ext cx="5416550" cy="5791200"/>
            <a:chOff x="-12700" y="990600"/>
            <a:chExt cx="5416550" cy="5791200"/>
          </a:xfrm>
        </p:grpSpPr>
        <p:sp>
          <p:nvSpPr>
            <p:cNvPr id="16" name="Rounded Rectangle 15"/>
            <p:cNvSpPr/>
            <p:nvPr/>
          </p:nvSpPr>
          <p:spPr>
            <a:xfrm>
              <a:off x="-12700" y="5333999"/>
              <a:ext cx="3594099" cy="1447800"/>
            </a:xfrm>
            <a:prstGeom prst="roundRect">
              <a:avLst/>
            </a:prstGeom>
            <a:gradFill>
              <a:gsLst>
                <a:gs pos="0">
                  <a:srgbClr val="3379B7"/>
                </a:gs>
                <a:gs pos="73000">
                  <a:schemeClr val="bg1"/>
                </a:gs>
                <a:gs pos="20000">
                  <a:srgbClr val="5B99D1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 rot="10800000">
              <a:off x="3651250" y="990600"/>
              <a:ext cx="1752600" cy="2743200"/>
            </a:xfrm>
            <a:prstGeom prst="roundRect">
              <a:avLst/>
            </a:prstGeom>
            <a:gradFill>
              <a:gsLst>
                <a:gs pos="0">
                  <a:srgbClr val="3379B7"/>
                </a:gs>
                <a:gs pos="73000">
                  <a:schemeClr val="bg1"/>
                </a:gs>
                <a:gs pos="20000">
                  <a:srgbClr val="5B99D1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Royalty-free Illustration: Face scan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1250" y="5334000"/>
              <a:ext cx="1752600" cy="1447800"/>
            </a:xfrm>
            <a:prstGeom prst="roundRect">
              <a:avLst>
                <a:gd name="adj" fmla="val 15905"/>
              </a:avLst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igh-Res Stock Photography: African American doctor looking at stacks of…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28799" y="3810000"/>
              <a:ext cx="1752600" cy="14478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High-Res Stock Photography: Doctor using digital tablet to talk to…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1250" y="3810000"/>
              <a:ext cx="1752600" cy="14478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5" y="381000"/>
            <a:ext cx="2913962" cy="9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07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C69DC-24C7-4942-8721-D0E428827D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1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0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3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C69DC-24C7-4942-8721-D0E428827D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9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32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64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2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>
            <a:lvl1pPr marL="342900" indent="-230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1828800" cy="365125"/>
          </a:xfrm>
        </p:spPr>
        <p:txBody>
          <a:bodyPr/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fld id="{295008BC-DA31-4D19-837B-EFA4386B0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58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99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42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9C48B4-9010-344D-AD69-E2078D7B270C}" type="datetime1">
              <a:rPr lang="en-US" smtClean="0"/>
              <a:pPr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69DC-24C7-4942-8721-D0E428827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93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0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71060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87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1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13913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1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C69DC-24C7-4942-8721-D0E428827D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97624"/>
            <a:ext cx="1828800" cy="4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1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4999" y="2971800"/>
            <a:ext cx="6589714" cy="27971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04999" y="1676401"/>
            <a:ext cx="6589713" cy="12953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4144" y="1600200"/>
            <a:ext cx="3526633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075111" y="1600199"/>
            <a:ext cx="3526633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39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BED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81000" y="428768"/>
            <a:ext cx="8493642" cy="662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81000" y="6567715"/>
            <a:ext cx="8220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2017 The MITRE Corporation. ALL RIGHTS RESERVED. Approved for Public Release. Distribution Unlimited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6988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1" y="1016779"/>
            <a:ext cx="7148496" cy="5773030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1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13913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1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C69DC-24C7-4942-8721-D0E428827D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5" y="6305635"/>
            <a:ext cx="1828800" cy="4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8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90415" y="1016780"/>
            <a:ext cx="7148502" cy="5773031"/>
            <a:chOff x="3166699" y="2008785"/>
            <a:chExt cx="5961448" cy="4814386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78" t="15599" b="2171"/>
            <a:stretch/>
          </p:blipFill>
          <p:spPr>
            <a:xfrm>
              <a:off x="3166699" y="2008785"/>
              <a:ext cx="5961448" cy="4814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82000" y="63821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15853" y="919481"/>
            <a:ext cx="9128147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/>
              </a:gs>
              <a:gs pos="20000">
                <a:srgbClr val="5B99D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 rot="10800000">
            <a:off x="1702" y="913913"/>
            <a:ext cx="9149916" cy="45719"/>
          </a:xfrm>
          <a:prstGeom prst="rect">
            <a:avLst/>
          </a:prstGeom>
          <a:gradFill>
            <a:gsLst>
              <a:gs pos="0">
                <a:srgbClr val="3379B7"/>
              </a:gs>
              <a:gs pos="73000">
                <a:schemeClr val="bg1">
                  <a:alpha val="3000"/>
                </a:schemeClr>
              </a:gs>
              <a:gs pos="20000">
                <a:srgbClr val="5B99D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52401"/>
            <a:ext cx="8229600" cy="5635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C69DC-24C7-4942-8721-D0E428827D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97624"/>
            <a:ext cx="1828800" cy="4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4144" y="726479"/>
            <a:ext cx="7467600" cy="71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4144" y="1559470"/>
            <a:ext cx="7467600" cy="4566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1744" y="6492875"/>
            <a:ext cx="54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295008BC-DA31-4D19-837B-EFA4386B05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rgbClr val="BED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23077"/>
          <a:stretch/>
        </p:blipFill>
        <p:spPr>
          <a:xfrm>
            <a:off x="-381000" y="56827"/>
            <a:ext cx="1371600" cy="70517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59087" y="6642556"/>
            <a:ext cx="7274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2017 The MITRE Corporation. ALL RIGHTS RESERVED. Approved for Public Release. Distribution Unlimited. PRS Number </a:t>
            </a:r>
            <a:r>
              <a:rPr lang="en-US" sz="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16-0217, 17-0467, 17-0705</a:t>
            </a:r>
            <a:endParaRPr lang="en-US" sz="80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230188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kern="1200" smtClean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lang="en-US" sz="1800" kern="1200" smtClean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kern="1200" smtClean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lang="en-US" sz="1800" kern="1200" smtClean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tiff"/><Relationship Id="rId3" Type="http://schemas.openxmlformats.org/officeDocument/2006/relationships/hyperlink" Target="http://projectcrucibl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projectcedar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cms.gov/eHealth/downloads/2014_EP_Submission_Data_Issues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rojectcypress/health-data-standards" TargetMode="External"/><Relationship Id="rId4" Type="http://schemas.openxmlformats.org/officeDocument/2006/relationships/hyperlink" Target="https://github.com/projectcypress/patient_generator" TargetMode="External"/><Relationship Id="rId5" Type="http://schemas.openxmlformats.org/officeDocument/2006/relationships/hyperlink" Target="https://github.com/projectcypress/qrda_generator" TargetMode="External"/><Relationship Id="rId6" Type="http://schemas.openxmlformats.org/officeDocument/2006/relationships/hyperlink" Target="https://github.com/mitre/ceda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rojectcedar.org/" TargetMode="External"/><Relationship Id="rId3" Type="http://schemas.openxmlformats.org/officeDocument/2006/relationships/hyperlink" Target="mailto:dwhill@mitre.or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osehra.org/sites/default/files/OSEHRA_2015_Edition_Certificate_IC-3684-17-0010.pd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pophealth-demo.osehra.org/" TargetMode="External"/><Relationship Id="rId3" Type="http://schemas.openxmlformats.org/officeDocument/2006/relationships/hyperlink" Target="https://github.com/OSEHRA/popHealth/wiki/Installation-v5.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mailto:dwhill@mitre.org" TargetMode="External"/><Relationship Id="rId5" Type="http://schemas.openxmlformats.org/officeDocument/2006/relationships/hyperlink" Target="mailto:patel@mitre.org" TargetMode="External"/><Relationship Id="rId6" Type="http://schemas.openxmlformats.org/officeDocument/2006/relationships/hyperlink" Target="mailto:lip@osehra.org)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hyperlink" Target="https://bonnie.healthit.gov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hyperlink" Target="https://bonnie.healthit.gov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healthit.gov/cypress/" TargetMode="External"/><Relationship Id="rId3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f"/><Relationship Id="rId3" Type="http://schemas.openxmlformats.org/officeDocument/2006/relationships/hyperlink" Target="http://projectcrucibl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11098" y="6352739"/>
            <a:ext cx="2133376" cy="365087"/>
          </a:xfrm>
        </p:spPr>
        <p:txBody>
          <a:bodyPr/>
          <a:lstStyle/>
          <a:p>
            <a:fld id="{77EC69DC-24C7-4942-8721-D0E428827D5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1" y="5562377"/>
            <a:ext cx="2133376" cy="129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81617" y="2490301"/>
            <a:ext cx="7594582" cy="3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C:\Users\Maureen Markey\Google Drive\Administration\Logos\Corporate Logo Files\New Logo\osehra-logo-markAndWording-Alliance-Bl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4" y="56979"/>
            <a:ext cx="3377845" cy="85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4510" r="40370" b="65268"/>
          <a:stretch/>
        </p:blipFill>
        <p:spPr>
          <a:xfrm>
            <a:off x="7073114" y="56979"/>
            <a:ext cx="1883595" cy="7796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332472" y="2713077"/>
            <a:ext cx="8510341" cy="178300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800" b="1" i="1" dirty="0" smtClean="0">
                <a:solidFill>
                  <a:srgbClr val="005DAA"/>
                </a:solidFill>
                <a:ea typeface="Calibri" charset="0"/>
                <a:cs typeface="Calibri" charset="0"/>
              </a:rPr>
              <a:t>Open Source Tools for Electronic Clinical Quality Measures</a:t>
            </a:r>
            <a:endParaRPr lang="en-US" sz="4800" b="1" i="1" dirty="0">
              <a:solidFill>
                <a:srgbClr val="005DAA"/>
              </a:solidFill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2471" y="1396379"/>
            <a:ext cx="851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Welcome to our special </a:t>
            </a:r>
          </a:p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National Health IT Week Innovation Webinar </a:t>
            </a:r>
            <a:r>
              <a:rPr lang="mr-IN" sz="2800" b="1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2472" y="5906463"/>
            <a:ext cx="8510341" cy="44627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i="1" dirty="0" smtClean="0">
                <a:latin typeface="+mj-lt"/>
              </a:rPr>
              <a:t>Please stay tuned. This presentation will begin at 3PM EST.</a:t>
            </a:r>
            <a:endParaRPr lang="en-US" sz="23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1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Crucible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477" y="1447786"/>
            <a:ext cx="5432283" cy="4842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8854" y="6290305"/>
            <a:ext cx="218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projectcrucible.org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5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Cedar?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Cedar is an open-source tool for testing the strength of </a:t>
            </a:r>
            <a:r>
              <a:rPr lang="en-US" dirty="0" err="1"/>
              <a:t>eCQM</a:t>
            </a:r>
            <a:r>
              <a:rPr lang="en-US" dirty="0"/>
              <a:t> collection systems that receive Quality Reporting Document Architecture (QRDA) files</a:t>
            </a:r>
          </a:p>
        </p:txBody>
      </p:sp>
      <p:pic>
        <p:nvPicPr>
          <p:cNvPr id="6" name="Picture 5" descr="../QRDA%20tes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91" y="2819400"/>
            <a:ext cx="6019115" cy="26924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n 6"/>
          <p:cNvSpPr/>
          <p:nvPr/>
        </p:nvSpPr>
        <p:spPr>
          <a:xfrm>
            <a:off x="1752600" y="4330700"/>
            <a:ext cx="1233889" cy="1101687"/>
          </a:xfrm>
          <a:prstGeom prst="can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EHR</a:t>
            </a:r>
          </a:p>
        </p:txBody>
      </p:sp>
      <p:sp>
        <p:nvSpPr>
          <p:cNvPr id="8" name="Can 7"/>
          <p:cNvSpPr/>
          <p:nvPr/>
        </p:nvSpPr>
        <p:spPr>
          <a:xfrm>
            <a:off x="6419220" y="4330700"/>
            <a:ext cx="1233889" cy="1101687"/>
          </a:xfrm>
          <a:prstGeom prst="can">
            <a:avLst/>
          </a:prstGeom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</a:rPr>
              <a:t>eCQM</a:t>
            </a:r>
            <a:r>
              <a:rPr lang="en-US" sz="1400" b="1" dirty="0">
                <a:solidFill>
                  <a:schemeClr val="tx1"/>
                </a:solidFill>
              </a:rPr>
              <a:t> Collection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3914926" y="5923524"/>
            <a:ext cx="1906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hlinkClick r:id="rId4"/>
              </a:rPr>
              <a:t>projectcedar.org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2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was Cedar developed?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QRDA files are messy and full of errors!</a:t>
            </a:r>
          </a:p>
          <a:p>
            <a:r>
              <a:rPr lang="en-US" dirty="0"/>
              <a:t>Of the files submitted to the Physician Quality Reporting System in 2014</a:t>
            </a:r>
          </a:p>
          <a:p>
            <a:pPr lvl="1"/>
            <a:r>
              <a:rPr lang="en-US" u="sng" dirty="0"/>
              <a:t>Approximately 25%</a:t>
            </a:r>
            <a:r>
              <a:rPr lang="en-US" dirty="0"/>
              <a:t> of QRDA I files contained errors</a:t>
            </a:r>
          </a:p>
          <a:p>
            <a:pPr lvl="1"/>
            <a:r>
              <a:rPr lang="en-US" u="sng" dirty="0"/>
              <a:t>Over 93%</a:t>
            </a:r>
            <a:r>
              <a:rPr lang="en-US" dirty="0"/>
              <a:t> of QRDA III files contained errors</a:t>
            </a:r>
          </a:p>
          <a:p>
            <a:pPr lvl="1"/>
            <a:r>
              <a:rPr lang="en-US" dirty="0"/>
              <a:t>Most errors stemmed from the various sources that QRDA files are collected, and due to calculation errors introduced in file transfer</a:t>
            </a:r>
          </a:p>
          <a:p>
            <a:r>
              <a:rPr lang="en-US" dirty="0"/>
              <a:t>A tool that ensures </a:t>
            </a:r>
            <a:r>
              <a:rPr lang="en-US" dirty="0" err="1"/>
              <a:t>eCQM</a:t>
            </a:r>
            <a:r>
              <a:rPr lang="en-US" dirty="0"/>
              <a:t> collection systems can consistently and correctly identify common QRDA file errors would help address this issue</a:t>
            </a:r>
          </a:p>
          <a:p>
            <a:r>
              <a:rPr lang="en-US" dirty="0"/>
              <a:t>Software industry standard is to have all software tested; Cedar fills this gap for </a:t>
            </a:r>
            <a:r>
              <a:rPr lang="en-US" dirty="0" err="1"/>
              <a:t>eCQM</a:t>
            </a:r>
            <a:r>
              <a:rPr lang="en-US" dirty="0"/>
              <a:t> collection systems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31619" y="6155631"/>
            <a:ext cx="6672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https://www.cms.gov/eHealth/downloads/2014_EP_Submission_Data_Issues.pdf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8389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Cedar developed?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Shares libraries with Cypress</a:t>
            </a:r>
          </a:p>
          <a:p>
            <a:pPr lvl="1"/>
            <a:r>
              <a:rPr lang="en-US" dirty="0">
                <a:hlinkClick r:id="rId3"/>
              </a:rPr>
              <a:t>health-data-standards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patient-generator</a:t>
            </a:r>
            <a:endParaRPr lang="en-US" dirty="0"/>
          </a:p>
          <a:p>
            <a:pPr lvl="1"/>
            <a:r>
              <a:rPr lang="en-US" dirty="0" err="1">
                <a:hlinkClick r:id="rId5"/>
              </a:rPr>
              <a:t>qrda</a:t>
            </a:r>
            <a:r>
              <a:rPr lang="en-US" dirty="0">
                <a:hlinkClick r:id="rId5"/>
              </a:rPr>
              <a:t>-generator</a:t>
            </a:r>
            <a:endParaRPr lang="en-US" dirty="0"/>
          </a:p>
          <a:p>
            <a:r>
              <a:rPr lang="en-US" dirty="0"/>
              <a:t>Built on Ruby on Rails and MongoDB</a:t>
            </a:r>
          </a:p>
          <a:p>
            <a:r>
              <a:rPr lang="en-US" dirty="0"/>
              <a:t>Built to target known QRDA errors </a:t>
            </a:r>
          </a:p>
          <a:p>
            <a:r>
              <a:rPr lang="en-US" dirty="0"/>
              <a:t>Piloted with state partners to identify errors ‘in the wild’</a:t>
            </a:r>
          </a:p>
          <a:p>
            <a:r>
              <a:rPr lang="en-US" dirty="0"/>
              <a:t>Posted </a:t>
            </a:r>
            <a:r>
              <a:rPr lang="en-US" dirty="0">
                <a:hlinkClick r:id="rId6"/>
              </a:rPr>
              <a:t>code on GitHub </a:t>
            </a:r>
            <a:r>
              <a:rPr lang="en-US" dirty="0"/>
              <a:t>for all to use and engage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5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Cedar intended to be used?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complement to Cypress, </a:t>
            </a:r>
            <a:r>
              <a:rPr lang="en-US" dirty="0" err="1"/>
              <a:t>popHealth</a:t>
            </a:r>
            <a:r>
              <a:rPr lang="en-US" dirty="0"/>
              <a:t>, Bonnie, and Tacoma to improve the overall quality reporting ecosystem</a:t>
            </a:r>
          </a:p>
          <a:p>
            <a:r>
              <a:rPr lang="en-US" dirty="0"/>
              <a:t>By </a:t>
            </a:r>
            <a:r>
              <a:rPr lang="en-US" u="sng" dirty="0"/>
              <a:t>measure collectors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to ensure that </a:t>
            </a:r>
            <a:r>
              <a:rPr lang="en-US" dirty="0" err="1"/>
              <a:t>eCQM</a:t>
            </a:r>
            <a:r>
              <a:rPr lang="en-US" dirty="0"/>
              <a:t> collection systems are correctly identifying common errors, either via one-time testing or regression testing</a:t>
            </a:r>
          </a:p>
          <a:p>
            <a:pPr lvl="1"/>
            <a:r>
              <a:rPr lang="en-US" dirty="0"/>
              <a:t>to structure conversations with EHR vendors re: QRDA file rejections</a:t>
            </a:r>
          </a:p>
          <a:p>
            <a:r>
              <a:rPr lang="en-US" dirty="0"/>
              <a:t>By the open source community, </a:t>
            </a:r>
          </a:p>
          <a:p>
            <a:pPr lvl="1"/>
            <a:r>
              <a:rPr lang="en-US" dirty="0"/>
              <a:t>to update the tool to address newly identified errors and updated </a:t>
            </a:r>
            <a:r>
              <a:rPr lang="en-US" dirty="0" err="1"/>
              <a:t>eCQM</a:t>
            </a:r>
            <a:r>
              <a:rPr lang="en-US" dirty="0"/>
              <a:t> specifications, etc., and integrate the tool with existing systems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30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6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get involved?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Cedar from GitHub!  </a:t>
            </a:r>
          </a:p>
          <a:p>
            <a:pPr lvl="1"/>
            <a:r>
              <a:rPr lang="en-US" dirty="0"/>
              <a:t>Link can be found at </a:t>
            </a:r>
            <a:r>
              <a:rPr lang="en-US" dirty="0">
                <a:hlinkClick r:id="rId2"/>
              </a:rPr>
              <a:t>www.projectcedar.org</a:t>
            </a:r>
            <a:r>
              <a:rPr lang="en-US" dirty="0"/>
              <a:t> </a:t>
            </a:r>
          </a:p>
          <a:p>
            <a:r>
              <a:rPr lang="en-US" dirty="0"/>
              <a:t>Join Cedar’s listserv!</a:t>
            </a:r>
          </a:p>
          <a:p>
            <a:pPr lvl="1"/>
            <a:r>
              <a:rPr lang="en-US" dirty="0"/>
              <a:t>Learn about new versions, updates, presentations, etc.  </a:t>
            </a:r>
          </a:p>
          <a:p>
            <a:pPr lvl="1"/>
            <a:r>
              <a:rPr lang="en-US" dirty="0"/>
              <a:t>Email </a:t>
            </a:r>
            <a:r>
              <a:rPr lang="en-US" dirty="0" smtClean="0">
                <a:hlinkClick r:id="rId3"/>
              </a:rPr>
              <a:t>dwhill@mitre.org</a:t>
            </a:r>
            <a:r>
              <a:rPr lang="en-US" smtClean="0"/>
              <a:t> and </a:t>
            </a:r>
            <a:r>
              <a:rPr lang="en-US" dirty="0"/>
              <a:t>request to be added.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47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070" y="1524000"/>
            <a:ext cx="6705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+mj-lt"/>
                <a:ea typeface="Verdana" pitchFamily="34" charset="0"/>
                <a:cs typeface="Arial"/>
              </a:rPr>
              <a:t>OSEHRA</a:t>
            </a:r>
          </a:p>
          <a:p>
            <a:r>
              <a:rPr lang="en-US" sz="3800" b="1" dirty="0">
                <a:latin typeface="+mj-lt"/>
                <a:ea typeface="Verdana" pitchFamily="34" charset="0"/>
                <a:cs typeface="Arial"/>
              </a:rPr>
              <a:t>	</a:t>
            </a:r>
            <a:r>
              <a:rPr lang="en-US" sz="3800" b="1" dirty="0" err="1">
                <a:latin typeface="+mj-lt"/>
                <a:ea typeface="Verdana" pitchFamily="34" charset="0"/>
                <a:cs typeface="Arial"/>
              </a:rPr>
              <a:t>popHealth</a:t>
            </a:r>
            <a:r>
              <a:rPr lang="en-US" sz="3800" b="1" dirty="0">
                <a:latin typeface="+mj-lt"/>
                <a:ea typeface="Verdana" pitchFamily="34" charset="0"/>
                <a:cs typeface="Arial"/>
              </a:rPr>
              <a:t>®</a:t>
            </a:r>
          </a:p>
          <a:p>
            <a:r>
              <a:rPr lang="en-US" sz="3800" b="1" dirty="0">
                <a:latin typeface="+mj-lt"/>
                <a:ea typeface="Verdana" pitchFamily="34" charset="0"/>
                <a:cs typeface="Arial"/>
              </a:rPr>
              <a:t>	</a:t>
            </a:r>
            <a:r>
              <a:rPr lang="en-US" sz="3800" b="1" dirty="0" err="1">
                <a:latin typeface="+mj-lt"/>
                <a:ea typeface="Verdana" pitchFamily="34" charset="0"/>
                <a:cs typeface="Arial"/>
              </a:rPr>
              <a:t>eCQM</a:t>
            </a:r>
            <a:endParaRPr lang="en-US" sz="3800" b="1" dirty="0">
              <a:latin typeface="+mj-lt"/>
              <a:ea typeface="Verdana" pitchFamily="34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41910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Peter Li </a:t>
            </a:r>
          </a:p>
          <a:p>
            <a:r>
              <a:rPr lang="en-US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sz="2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Director of Engineering </a:t>
            </a:r>
            <a:r>
              <a:rPr lang="en-US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October 3, 2017</a:t>
            </a:r>
          </a:p>
        </p:txBody>
      </p:sp>
    </p:spTree>
    <p:extLst>
      <p:ext uri="{BB962C8B-B14F-4D97-AF65-F5344CB8AC3E}">
        <p14:creationId xmlns:p14="http://schemas.microsoft.com/office/powerpoint/2010/main" val="1034473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00943"/>
            <a:ext cx="8229600" cy="45259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Develop and Maintain Standards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Develop and Maintain Models and Vocabularies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Define the Process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Develop Software Tools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Release them as Open Source Software</a:t>
            </a:r>
          </a:p>
          <a:p>
            <a:pPr marL="1085850" lvl="1" indent="-342900">
              <a:buFont typeface="Arial"/>
              <a:buChar char="•"/>
            </a:pPr>
            <a:r>
              <a:rPr lang="en-US" sz="2400" dirty="0"/>
              <a:t>Then Disengage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2104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 err="1"/>
              <a:t>eCQM</a:t>
            </a:r>
            <a:r>
              <a:rPr lang="en-US" sz="3200" dirty="0"/>
              <a:t> &amp; </a:t>
            </a:r>
            <a:r>
              <a:rPr lang="en-US" sz="3200" dirty="0" err="1"/>
              <a:t>Gov’s</a:t>
            </a:r>
            <a:r>
              <a:rPr lang="en-US" sz="3200" dirty="0"/>
              <a:t> Role</a:t>
            </a:r>
          </a:p>
        </p:txBody>
      </p:sp>
      <p:pic>
        <p:nvPicPr>
          <p:cNvPr id="4" name="Picture 3" descr="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73" y="3782646"/>
            <a:ext cx="4737027" cy="291705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40968" y="5822792"/>
            <a:ext cx="70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7000" y="58080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</a:t>
            </a: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4513109"/>
            <a:ext cx="2159073" cy="18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81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CEB9D765-82B3-4729-B3D4-E5FB0DE68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open source tool of choice for the reporting and visualization of </a:t>
            </a:r>
            <a:r>
              <a:rPr lang="en-US" dirty="0" err="1"/>
              <a:t>eCQMs</a:t>
            </a:r>
            <a:endParaRPr lang="en-US" dirty="0"/>
          </a:p>
          <a:p>
            <a:r>
              <a:rPr lang="en-US" dirty="0"/>
              <a:t>Developed by the US Government in 2012 and transitioned to OSEHRA in 2014.</a:t>
            </a:r>
          </a:p>
          <a:p>
            <a:r>
              <a:rPr lang="en-US" dirty="0"/>
              <a:t>Released version 4.0 in 2015 and version 5.0 in 2017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94909AF-1B6B-4C6D-A14B-A4639A4E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/>
              <a:t>OSEHRA popHealth</a:t>
            </a:r>
            <a:r>
              <a:rPr lang="en-US" sz="3200" dirty="0">
                <a:ea typeface="Verdana" pitchFamily="34" charset="0"/>
                <a:cs typeface="Arial"/>
              </a:rPr>
              <a:t>®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460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11098" y="6352739"/>
            <a:ext cx="2133376" cy="365087"/>
          </a:xfrm>
        </p:spPr>
        <p:txBody>
          <a:bodyPr/>
          <a:lstStyle/>
          <a:p>
            <a:fld id="{77EC69DC-24C7-4942-8721-D0E428827D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1" y="5562377"/>
            <a:ext cx="2133376" cy="129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36251" y="2490299"/>
            <a:ext cx="7839948" cy="3129226"/>
            <a:chOff x="254481" y="1603793"/>
            <a:chExt cx="7886886" cy="3991244"/>
          </a:xfrm>
        </p:grpSpPr>
        <p:sp>
          <p:nvSpPr>
            <p:cNvPr id="11" name="TextBox 10"/>
            <p:cNvSpPr txBox="1"/>
            <p:nvPr/>
          </p:nvSpPr>
          <p:spPr>
            <a:xfrm>
              <a:off x="254481" y="4417354"/>
              <a:ext cx="2306704" cy="1177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Seong K. Mun, PhD</a:t>
              </a:r>
              <a:endParaRPr lang="en-US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 smtClean="0"/>
                <a:t>President and CEO</a:t>
              </a:r>
            </a:p>
            <a:p>
              <a:pPr algn="ctr"/>
              <a:r>
                <a:rPr lang="en-US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OSEHRA</a:t>
              </a:r>
              <a:endPara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1316" y="1603793"/>
              <a:ext cx="7640051" cy="46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13754" y="1140234"/>
            <a:ext cx="7772400" cy="665058"/>
          </a:xfrm>
          <a:prstGeom prst="rect">
            <a:avLst/>
          </a:prstGeom>
          <a:solidFill>
            <a:srgbClr val="FF99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1929" y="1211016"/>
            <a:ext cx="7772400" cy="5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7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Welcome to the OSEHRA Innovation Webinar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3754" y="1825242"/>
            <a:ext cx="7772400" cy="4486931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C:\Users\Maureen Markey\Google Drive\Administration\Logos\Corporate Logo Files\New Logo\osehra-logo-markAndWording-Alliance-Bl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4" y="43901"/>
            <a:ext cx="3377845" cy="85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3264" y="1796064"/>
            <a:ext cx="7653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/>
              <a:t>Open Source Tools for Electronic Clinical </a:t>
            </a:r>
            <a:r>
              <a:rPr lang="en-US" sz="3000" b="1" smtClean="0"/>
              <a:t>Quality Measures 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73" y="2934703"/>
            <a:ext cx="1621507" cy="162150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01"/>
          <a:stretch/>
        </p:blipFill>
        <p:spPr>
          <a:xfrm>
            <a:off x="1203252" y="2972179"/>
            <a:ext cx="1558975" cy="15658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16" y="2953990"/>
            <a:ext cx="1409568" cy="16022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768356" y="4648952"/>
            <a:ext cx="3607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David Hill</a:t>
            </a:r>
            <a:endParaRPr lang="en-US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/>
              <a:t>Principal Software </a:t>
            </a:r>
          </a:p>
          <a:p>
            <a:pPr algn="ctr"/>
            <a:r>
              <a:rPr lang="en-US" dirty="0" smtClean="0"/>
              <a:t>Systems Engineer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MITRE Corporation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6038" y="4656022"/>
            <a:ext cx="2292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Peter Li</a:t>
            </a:r>
            <a:endParaRPr lang="en-US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/>
              <a:t>Director of Engineering and Infrastructure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OSEHRA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/>
              <a:t>OSEHRA popHealth Use Case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799" y="1406766"/>
            <a:ext cx="8546123" cy="4677508"/>
          </a:xfrm>
          <a:prstGeom prst="rect">
            <a:avLst/>
          </a:prstGeom>
          <a:solidFill>
            <a:srgbClr val="FBFFFF"/>
          </a:solidFill>
          <a:ln cap="flat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67" y="2303990"/>
            <a:ext cx="1770867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34" y="4857922"/>
            <a:ext cx="1804732" cy="1009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590800"/>
            <a:ext cx="2743199" cy="252056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685267" y="2895600"/>
            <a:ext cx="743733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2691617" y="3700436"/>
            <a:ext cx="737383" cy="159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723366" y="3848100"/>
            <a:ext cx="705634" cy="1428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4565" y="1644405"/>
            <a:ext cx="182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Healthcare Providers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41433" y="195529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Multi-tenancy Architecture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48399" y="3348064"/>
            <a:ext cx="5334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591" y="2988816"/>
            <a:ext cx="658415" cy="7116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36066" y="4395465"/>
            <a:ext cx="2689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33832" y="4502414"/>
            <a:ext cx="2689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36500" y="4606271"/>
            <a:ext cx="2689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●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56863" t="4022" r="-1579" b="-4022"/>
          <a:stretch/>
        </p:blipFill>
        <p:spPr>
          <a:xfrm>
            <a:off x="6831476" y="4084638"/>
            <a:ext cx="799434" cy="10000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3425203"/>
            <a:ext cx="1770867" cy="99060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6248398" y="4490003"/>
            <a:ext cx="5334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10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7852" y="3375779"/>
            <a:ext cx="2657968" cy="279364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PopHealth</a:t>
            </a:r>
            <a:r>
              <a:rPr lang="en-US" sz="3200" dirty="0"/>
              <a:t> Dependencies</a:t>
            </a:r>
          </a:p>
        </p:txBody>
      </p:sp>
      <p:sp>
        <p:nvSpPr>
          <p:cNvPr id="5" name="Oval 4"/>
          <p:cNvSpPr/>
          <p:nvPr/>
        </p:nvSpPr>
        <p:spPr>
          <a:xfrm>
            <a:off x="3200400" y="1371600"/>
            <a:ext cx="5528733" cy="40624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51385" y="2914113"/>
            <a:ext cx="1737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Cypress</a:t>
            </a:r>
          </a:p>
          <a:p>
            <a:pPr algn="ctr"/>
            <a:r>
              <a:rPr lang="en-US" b="1" dirty="0"/>
              <a:t>(MITRE)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6263303"/>
            <a:ext cx="8610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*Contains measure algorithms &amp; code sets that are intellectual property of the American Medical Association, the National Committee for Quality Assurance, and the Quality Institute of Pennsylvania </a:t>
            </a:r>
            <a:r>
              <a:rPr lang="en-US" dirty="0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357852" y="1352013"/>
            <a:ext cx="6446907" cy="4047530"/>
          </a:xfrm>
          <a:prstGeom prst="ellipse">
            <a:avLst/>
          </a:prstGeom>
          <a:solidFill>
            <a:srgbClr val="FFFF66">
              <a:alpha val="2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416" y="2405414"/>
            <a:ext cx="2064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PopHealth</a:t>
            </a:r>
          </a:p>
          <a:p>
            <a:pPr algn="ctr"/>
            <a:r>
              <a:rPr lang="en-US" b="1" dirty="0"/>
              <a:t>(OSEHRA)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9123" y="1909974"/>
            <a:ext cx="230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Project Cypress Managed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9250" y="2867079"/>
            <a:ext cx="154248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 Bundle*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5598" y="2708431"/>
            <a:ext cx="120127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Quality Measure Engine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1560" y="3697929"/>
            <a:ext cx="135367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Health Data Standard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61851" y="4432027"/>
            <a:ext cx="151275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HQMF2JS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76654" y="5138981"/>
            <a:ext cx="1737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Bonnie</a:t>
            </a:r>
          </a:p>
          <a:p>
            <a:pPr algn="ctr"/>
            <a:r>
              <a:rPr lang="en-US" b="1" dirty="0"/>
              <a:t>(MITRE)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000" y="3668110"/>
            <a:ext cx="1592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Project Tacoma Managed</a:t>
            </a:r>
          </a:p>
        </p:txBody>
      </p:sp>
    </p:spTree>
    <p:extLst>
      <p:ext uri="{BB962C8B-B14F-4D97-AF65-F5344CB8AC3E}">
        <p14:creationId xmlns:p14="http://schemas.microsoft.com/office/powerpoint/2010/main" val="1296307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56754" y="2726347"/>
            <a:ext cx="1706834" cy="22084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1916" y="135537"/>
            <a:ext cx="7140168" cy="650758"/>
          </a:xfrm>
        </p:spPr>
        <p:txBody>
          <a:bodyPr>
            <a:noAutofit/>
          </a:bodyPr>
          <a:lstStyle/>
          <a:p>
            <a:r>
              <a:rPr lang="en-US" dirty="0"/>
              <a:t>Community based Product Management</a:t>
            </a:r>
            <a:br>
              <a:rPr lang="en-US" dirty="0"/>
            </a:br>
            <a:r>
              <a:rPr lang="en-US" dirty="0"/>
              <a:t>(Key Open Source Developments)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213" y="3111354"/>
            <a:ext cx="941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MITRE Trunk</a:t>
            </a:r>
          </a:p>
        </p:txBody>
      </p:sp>
      <p:cxnSp>
        <p:nvCxnSpPr>
          <p:cNvPr id="5" name="Straight Arrow Connector 4"/>
          <p:cNvCxnSpPr>
            <a:endCxn id="10" idx="2"/>
          </p:cNvCxnSpPr>
          <p:nvPr/>
        </p:nvCxnSpPr>
        <p:spPr>
          <a:xfrm flipV="1">
            <a:off x="639460" y="2988883"/>
            <a:ext cx="302949" cy="307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942409" y="2937513"/>
            <a:ext cx="99182" cy="102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>
            <a:cxnSpLocks/>
            <a:stCxn id="10" idx="6"/>
          </p:cNvCxnSpPr>
          <p:nvPr/>
        </p:nvCxnSpPr>
        <p:spPr>
          <a:xfrm>
            <a:off x="1041591" y="2988883"/>
            <a:ext cx="471113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537500" y="2919827"/>
            <a:ext cx="99182" cy="102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ine Callout 2 24"/>
          <p:cNvSpPr/>
          <p:nvPr/>
        </p:nvSpPr>
        <p:spPr>
          <a:xfrm>
            <a:off x="793636" y="1979304"/>
            <a:ext cx="1271786" cy="659929"/>
          </a:xfrm>
          <a:prstGeom prst="borderCallout2">
            <a:avLst>
              <a:gd name="adj1" fmla="val 108936"/>
              <a:gd name="adj2" fmla="val 44493"/>
              <a:gd name="adj3" fmla="val 129734"/>
              <a:gd name="adj4" fmla="val 48536"/>
              <a:gd name="adj5" fmla="val 139467"/>
              <a:gd name="adj6" fmla="val 57976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Frozen by ONC OSEHRA Transition</a:t>
            </a:r>
          </a:p>
          <a:p>
            <a:pPr algn="ctr"/>
            <a:r>
              <a:rPr lang="en-US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Sep 2014</a:t>
            </a:r>
            <a:endParaRPr lang="en-US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6595773" y="2486896"/>
            <a:ext cx="1252827" cy="48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OSEHRA </a:t>
            </a:r>
          </a:p>
          <a:p>
            <a:pPr algn="ctr"/>
            <a:r>
              <a:rPr lang="en-US" sz="1400" b="1" dirty="0"/>
              <a:t>Trunk</a:t>
            </a:r>
          </a:p>
        </p:txBody>
      </p:sp>
      <p:cxnSp>
        <p:nvCxnSpPr>
          <p:cNvPr id="4" name="Elbow Connector 3"/>
          <p:cNvCxnSpPr>
            <a:cxnSpLocks/>
            <a:stCxn id="13" idx="0"/>
          </p:cNvCxnSpPr>
          <p:nvPr/>
        </p:nvCxnSpPr>
        <p:spPr>
          <a:xfrm rot="5400000" flipH="1" flipV="1">
            <a:off x="4081511" y="256790"/>
            <a:ext cx="168617" cy="5157457"/>
          </a:xfrm>
          <a:prstGeom prst="bentConnector2">
            <a:avLst/>
          </a:prstGeom>
          <a:ln w="635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2727681" y="3592670"/>
            <a:ext cx="0" cy="236330"/>
          </a:xfrm>
          <a:prstGeom prst="straightConnector1">
            <a:avLst/>
          </a:prstGeom>
          <a:ln w="25400"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09600" y="3890950"/>
            <a:ext cx="1586909" cy="70733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eHealthConnecticut</a:t>
            </a:r>
            <a:endParaRPr lang="en-US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Practice Operations (12 pull requests)</a:t>
            </a:r>
          </a:p>
        </p:txBody>
      </p:sp>
      <p:sp>
        <p:nvSpPr>
          <p:cNvPr id="78" name="Oval 77"/>
          <p:cNvSpPr/>
          <p:nvPr/>
        </p:nvSpPr>
        <p:spPr>
          <a:xfrm>
            <a:off x="2653295" y="2699841"/>
            <a:ext cx="99182" cy="102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Line Callout 2 79"/>
          <p:cNvSpPr/>
          <p:nvPr/>
        </p:nvSpPr>
        <p:spPr>
          <a:xfrm>
            <a:off x="2281363" y="2066404"/>
            <a:ext cx="1077059" cy="406006"/>
          </a:xfrm>
          <a:prstGeom prst="borderCallout2">
            <a:avLst>
              <a:gd name="adj1" fmla="val 108936"/>
              <a:gd name="adj2" fmla="val 51975"/>
              <a:gd name="adj3" fmla="val 128289"/>
              <a:gd name="adj4" fmla="val 46234"/>
              <a:gd name="adj5" fmla="val 148142"/>
              <a:gd name="adj6" fmla="val 4416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 4.0</a:t>
            </a:r>
          </a:p>
          <a:p>
            <a:pPr algn="ctr"/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 2015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9C5C3F9B-367A-4D52-8C34-D68B5E2F658B}"/>
              </a:ext>
            </a:extLst>
          </p:cNvPr>
          <p:cNvCxnSpPr>
            <a:cxnSpLocks/>
          </p:cNvCxnSpPr>
          <p:nvPr/>
        </p:nvCxnSpPr>
        <p:spPr>
          <a:xfrm flipV="1">
            <a:off x="2088853" y="2756038"/>
            <a:ext cx="0" cy="836632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Callout 2 79">
            <a:extLst>
              <a:ext uri="{FF2B5EF4-FFF2-40B4-BE49-F238E27FC236}">
                <a16:creationId xmlns:a16="http://schemas.microsoft.com/office/drawing/2014/main" xmlns="" id="{1F179025-DA89-4E2B-AE72-D5798D80DA38}"/>
              </a:ext>
            </a:extLst>
          </p:cNvPr>
          <p:cNvSpPr/>
          <p:nvPr/>
        </p:nvSpPr>
        <p:spPr>
          <a:xfrm>
            <a:off x="5300057" y="2066404"/>
            <a:ext cx="1295716" cy="406006"/>
          </a:xfrm>
          <a:prstGeom prst="borderCallout2">
            <a:avLst>
              <a:gd name="adj1" fmla="val 108936"/>
              <a:gd name="adj2" fmla="val 51975"/>
              <a:gd name="adj3" fmla="val 128289"/>
              <a:gd name="adj4" fmla="val 46234"/>
              <a:gd name="adj5" fmla="val 148142"/>
              <a:gd name="adj6" fmla="val 4416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 5.0</a:t>
            </a:r>
          </a:p>
          <a:p>
            <a:pPr algn="ctr"/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 2017</a:t>
            </a:r>
          </a:p>
        </p:txBody>
      </p:sp>
      <p:sp>
        <p:nvSpPr>
          <p:cNvPr id="49" name="Line Callout 2 79">
            <a:extLst>
              <a:ext uri="{FF2B5EF4-FFF2-40B4-BE49-F238E27FC236}">
                <a16:creationId xmlns:a16="http://schemas.microsoft.com/office/drawing/2014/main" xmlns="" id="{F57F0657-733F-442F-98F6-6E1F9E2FAFFE}"/>
              </a:ext>
            </a:extLst>
          </p:cNvPr>
          <p:cNvSpPr/>
          <p:nvPr/>
        </p:nvSpPr>
        <p:spPr>
          <a:xfrm>
            <a:off x="3620318" y="2066404"/>
            <a:ext cx="1264568" cy="406006"/>
          </a:xfrm>
          <a:prstGeom prst="borderCallout2">
            <a:avLst>
              <a:gd name="adj1" fmla="val 108936"/>
              <a:gd name="adj2" fmla="val 51975"/>
              <a:gd name="adj3" fmla="val 128289"/>
              <a:gd name="adj4" fmla="val 46234"/>
              <a:gd name="adj5" fmla="val 148142"/>
              <a:gd name="adj6" fmla="val 4416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 4.0.2</a:t>
            </a:r>
          </a:p>
          <a:p>
            <a:pPr algn="ctr"/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2016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65808C25-B33C-4054-86D2-121441FE0FF4}"/>
              </a:ext>
            </a:extLst>
          </p:cNvPr>
          <p:cNvCxnSpPr>
            <a:cxnSpLocks/>
          </p:cNvCxnSpPr>
          <p:nvPr/>
        </p:nvCxnSpPr>
        <p:spPr>
          <a:xfrm flipH="1" flipV="1">
            <a:off x="2352528" y="2758040"/>
            <a:ext cx="9146" cy="834630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F869013A-3401-402A-891C-3CB36811181C}"/>
              </a:ext>
            </a:extLst>
          </p:cNvPr>
          <p:cNvCxnSpPr>
            <a:cxnSpLocks/>
          </p:cNvCxnSpPr>
          <p:nvPr/>
        </p:nvCxnSpPr>
        <p:spPr>
          <a:xfrm flipV="1">
            <a:off x="1912215" y="2758041"/>
            <a:ext cx="0" cy="834629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0F1F930-D869-49F3-9147-E68D6B30FAA4}"/>
              </a:ext>
            </a:extLst>
          </p:cNvPr>
          <p:cNvGrpSpPr/>
          <p:nvPr/>
        </p:nvGrpSpPr>
        <p:grpSpPr>
          <a:xfrm>
            <a:off x="2058204" y="3268000"/>
            <a:ext cx="309105" cy="233420"/>
            <a:chOff x="2883759" y="3225300"/>
            <a:chExt cx="316641" cy="2539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26B944-B653-496B-8673-94ED3D7C6795}"/>
                </a:ext>
              </a:extLst>
            </p:cNvPr>
            <p:cNvSpPr txBox="1"/>
            <p:nvPr/>
          </p:nvSpPr>
          <p:spPr>
            <a:xfrm>
              <a:off x="2883759" y="3225300"/>
              <a:ext cx="2286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accent1">
                      <a:lumMod val="75000"/>
                    </a:schemeClr>
                  </a:solidFill>
                </a:rPr>
                <a:t>•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A012163-F3E2-421D-9863-67B377016162}"/>
                </a:ext>
              </a:extLst>
            </p:cNvPr>
            <p:cNvSpPr txBox="1"/>
            <p:nvPr/>
          </p:nvSpPr>
          <p:spPr>
            <a:xfrm>
              <a:off x="2971800" y="3225300"/>
              <a:ext cx="2286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accent1">
                      <a:lumMod val="75000"/>
                    </a:schemeClr>
                  </a:solidFill>
                </a:rPr>
                <a:t>•</a:t>
              </a: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6E9DCC7E-84FE-4A9B-91EA-32EF7CCE327D}"/>
              </a:ext>
            </a:extLst>
          </p:cNvPr>
          <p:cNvCxnSpPr>
            <a:cxnSpLocks/>
          </p:cNvCxnSpPr>
          <p:nvPr/>
        </p:nvCxnSpPr>
        <p:spPr>
          <a:xfrm flipH="1">
            <a:off x="1760659" y="3592670"/>
            <a:ext cx="595091" cy="0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00B2CEA2-77CC-4133-90C7-AF0E990CC28D}"/>
              </a:ext>
            </a:extLst>
          </p:cNvPr>
          <p:cNvCxnSpPr>
            <a:cxnSpLocks/>
          </p:cNvCxnSpPr>
          <p:nvPr/>
        </p:nvCxnSpPr>
        <p:spPr>
          <a:xfrm flipH="1" flipV="1">
            <a:off x="2581134" y="2758040"/>
            <a:ext cx="9146" cy="834630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8999C336-EC6D-47E4-8152-B597DDA914A5}"/>
              </a:ext>
            </a:extLst>
          </p:cNvPr>
          <p:cNvCxnSpPr>
            <a:cxnSpLocks/>
          </p:cNvCxnSpPr>
          <p:nvPr/>
        </p:nvCxnSpPr>
        <p:spPr>
          <a:xfrm flipH="1">
            <a:off x="2581134" y="3592670"/>
            <a:ext cx="146547" cy="0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E88F45B5-F5D6-40B5-9DFD-EE539FE79415}"/>
              </a:ext>
            </a:extLst>
          </p:cNvPr>
          <p:cNvCxnSpPr>
            <a:cxnSpLocks/>
          </p:cNvCxnSpPr>
          <p:nvPr/>
        </p:nvCxnSpPr>
        <p:spPr>
          <a:xfrm>
            <a:off x="1760659" y="3592669"/>
            <a:ext cx="0" cy="236330"/>
          </a:xfrm>
          <a:prstGeom prst="straightConnector1">
            <a:avLst/>
          </a:prstGeom>
          <a:ln w="25400"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090E6363-8C37-4984-85A6-AE92D512CCB4}"/>
              </a:ext>
            </a:extLst>
          </p:cNvPr>
          <p:cNvSpPr txBox="1"/>
          <p:nvPr/>
        </p:nvSpPr>
        <p:spPr>
          <a:xfrm>
            <a:off x="2361674" y="3890949"/>
            <a:ext cx="1481803" cy="5517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Alabama Medicaid</a:t>
            </a:r>
          </a:p>
          <a:p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Flexible Reporting Period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5084A86D-6588-4DF5-8BF3-CCE2E4F5D388}"/>
              </a:ext>
            </a:extLst>
          </p:cNvPr>
          <p:cNvCxnSpPr>
            <a:cxnSpLocks/>
          </p:cNvCxnSpPr>
          <p:nvPr/>
        </p:nvCxnSpPr>
        <p:spPr>
          <a:xfrm flipV="1">
            <a:off x="4159548" y="2781313"/>
            <a:ext cx="1" cy="486687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DA8F73FA-1AAA-428F-A2B6-0B1C65E4467B}"/>
              </a:ext>
            </a:extLst>
          </p:cNvPr>
          <p:cNvSpPr/>
          <p:nvPr/>
        </p:nvSpPr>
        <p:spPr>
          <a:xfrm>
            <a:off x="4116227" y="2684716"/>
            <a:ext cx="99182" cy="102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633F01B3-BF87-41D4-9E62-8203001E8DC6}"/>
              </a:ext>
            </a:extLst>
          </p:cNvPr>
          <p:cNvSpPr/>
          <p:nvPr/>
        </p:nvSpPr>
        <p:spPr>
          <a:xfrm>
            <a:off x="5926295" y="2684716"/>
            <a:ext cx="99182" cy="102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E881559-7427-48ED-B6C2-754A9782ECB8}"/>
              </a:ext>
            </a:extLst>
          </p:cNvPr>
          <p:cNvSpPr txBox="1"/>
          <p:nvPr/>
        </p:nvSpPr>
        <p:spPr>
          <a:xfrm>
            <a:off x="3679826" y="3329950"/>
            <a:ext cx="991795" cy="4308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OSEHRA</a:t>
            </a:r>
          </a:p>
          <a:p>
            <a: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MU-2 Cert.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7EA1B531-23ED-4BD0-B4BD-3E248B6B151E}"/>
              </a:ext>
            </a:extLst>
          </p:cNvPr>
          <p:cNvCxnSpPr>
            <a:cxnSpLocks/>
          </p:cNvCxnSpPr>
          <p:nvPr/>
        </p:nvCxnSpPr>
        <p:spPr>
          <a:xfrm flipV="1">
            <a:off x="4856863" y="2770030"/>
            <a:ext cx="0" cy="1653316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971E8012-37E1-4B92-B225-52E9076D8754}"/>
              </a:ext>
            </a:extLst>
          </p:cNvPr>
          <p:cNvSpPr txBox="1"/>
          <p:nvPr/>
        </p:nvSpPr>
        <p:spPr>
          <a:xfrm>
            <a:off x="4041359" y="4512798"/>
            <a:ext cx="1258697" cy="70733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Northwestern University</a:t>
            </a:r>
          </a:p>
          <a:p>
            <a: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Static Baseline Reporting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823AFB6C-0877-4BF9-BED1-B13B99AC957F}"/>
              </a:ext>
            </a:extLst>
          </p:cNvPr>
          <p:cNvCxnSpPr>
            <a:cxnSpLocks/>
          </p:cNvCxnSpPr>
          <p:nvPr/>
        </p:nvCxnSpPr>
        <p:spPr>
          <a:xfrm flipH="1" flipV="1">
            <a:off x="5630496" y="2781313"/>
            <a:ext cx="16593" cy="1642033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C3137A3E-F23A-4009-91E1-48DEA4FCD0C2}"/>
              </a:ext>
            </a:extLst>
          </p:cNvPr>
          <p:cNvGrpSpPr/>
          <p:nvPr/>
        </p:nvGrpSpPr>
        <p:grpSpPr>
          <a:xfrm>
            <a:off x="5619695" y="3531088"/>
            <a:ext cx="309105" cy="233420"/>
            <a:chOff x="2883759" y="3225300"/>
            <a:chExt cx="316641" cy="253916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6CCD2F32-6E85-4DF7-B154-ECB4316A36BA}"/>
                </a:ext>
              </a:extLst>
            </p:cNvPr>
            <p:cNvSpPr txBox="1"/>
            <p:nvPr/>
          </p:nvSpPr>
          <p:spPr>
            <a:xfrm>
              <a:off x="2883759" y="3225300"/>
              <a:ext cx="2286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accent1">
                      <a:lumMod val="75000"/>
                    </a:schemeClr>
                  </a:solidFill>
                </a:rPr>
                <a:t>•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A28E025B-F7F1-4F8D-9CE5-4527356EAB55}"/>
                </a:ext>
              </a:extLst>
            </p:cNvPr>
            <p:cNvSpPr txBox="1"/>
            <p:nvPr/>
          </p:nvSpPr>
          <p:spPr>
            <a:xfrm>
              <a:off x="2971800" y="3225300"/>
              <a:ext cx="2286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accent1">
                      <a:lumMod val="75000"/>
                    </a:schemeClr>
                  </a:solidFill>
                </a:rPr>
                <a:t>•</a:t>
              </a:r>
            </a:p>
          </p:txBody>
        </p:sp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xmlns="" id="{B2E7B2E0-F69C-408E-BF67-2D2E2EBDF780}"/>
              </a:ext>
            </a:extLst>
          </p:cNvPr>
          <p:cNvCxnSpPr>
            <a:cxnSpLocks/>
          </p:cNvCxnSpPr>
          <p:nvPr/>
        </p:nvCxnSpPr>
        <p:spPr>
          <a:xfrm flipH="1" flipV="1">
            <a:off x="5491078" y="2781313"/>
            <a:ext cx="5952" cy="1650071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xmlns="" id="{72EE444A-C7EE-4E59-8F3C-8ED5FC7D4E7C}"/>
              </a:ext>
            </a:extLst>
          </p:cNvPr>
          <p:cNvCxnSpPr>
            <a:cxnSpLocks/>
          </p:cNvCxnSpPr>
          <p:nvPr/>
        </p:nvCxnSpPr>
        <p:spPr>
          <a:xfrm flipH="1" flipV="1">
            <a:off x="6061840" y="2772409"/>
            <a:ext cx="13227" cy="1643711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CD00225C-D2A9-40AE-8680-AF649E83EFC2}"/>
              </a:ext>
            </a:extLst>
          </p:cNvPr>
          <p:cNvSpPr txBox="1"/>
          <p:nvPr/>
        </p:nvSpPr>
        <p:spPr>
          <a:xfrm>
            <a:off x="5468842" y="4693226"/>
            <a:ext cx="1541558" cy="12772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Zato</a:t>
            </a:r>
            <a:r>
              <a:rPr lang="en-US" sz="11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Health &amp;</a:t>
            </a:r>
          </a:p>
          <a:p>
            <a:r>
              <a:rPr lang="en-US" sz="11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Northwestern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Patient &amp; Provider Filters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2015 Edition HIT CQM Cert.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xmlns="" id="{8296AB4D-5A92-43D0-83B4-EAB5A9B06121}"/>
              </a:ext>
            </a:extLst>
          </p:cNvPr>
          <p:cNvCxnSpPr>
            <a:cxnSpLocks/>
          </p:cNvCxnSpPr>
          <p:nvPr/>
        </p:nvCxnSpPr>
        <p:spPr>
          <a:xfrm flipH="1">
            <a:off x="5503099" y="4431384"/>
            <a:ext cx="720741" cy="328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xmlns="" id="{98C771E4-ADF2-4F62-A988-D3781081F9ED}"/>
              </a:ext>
            </a:extLst>
          </p:cNvPr>
          <p:cNvCxnSpPr>
            <a:cxnSpLocks/>
          </p:cNvCxnSpPr>
          <p:nvPr/>
        </p:nvCxnSpPr>
        <p:spPr>
          <a:xfrm>
            <a:off x="6219557" y="4431384"/>
            <a:ext cx="0" cy="236330"/>
          </a:xfrm>
          <a:prstGeom prst="straightConnector1">
            <a:avLst/>
          </a:prstGeom>
          <a:ln w="25400"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ight Arrow 1">
            <a:extLst>
              <a:ext uri="{FF2B5EF4-FFF2-40B4-BE49-F238E27FC236}">
                <a16:creationId xmlns:a16="http://schemas.microsoft.com/office/drawing/2014/main" xmlns="" id="{2D310A97-9F3B-4FA1-96F0-D7A67BF903DC}"/>
              </a:ext>
            </a:extLst>
          </p:cNvPr>
          <p:cNvSpPr/>
          <p:nvPr/>
        </p:nvSpPr>
        <p:spPr>
          <a:xfrm>
            <a:off x="733413" y="1159035"/>
            <a:ext cx="2193583" cy="7459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Road Map</a:t>
            </a:r>
          </a:p>
        </p:txBody>
      </p:sp>
    </p:spTree>
    <p:extLst>
      <p:ext uri="{BB962C8B-B14F-4D97-AF65-F5344CB8AC3E}">
        <p14:creationId xmlns:p14="http://schemas.microsoft.com/office/powerpoint/2010/main" val="1975110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F9A3C97-F6DD-48F7-B4F4-5A2F6DC7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Criteria 170.315 (c)(2,3,4)*; (d)(1-3, 5); (g)(4,5) (CHPL Certification ID: </a:t>
            </a:r>
            <a:r>
              <a:rPr lang="en-US" dirty="0">
                <a:hlinkClick r:id="rId2"/>
              </a:rPr>
              <a:t>IG-3684-17-0010</a:t>
            </a:r>
            <a:r>
              <a:rPr lang="en-US" dirty="0"/>
              <a:t>)</a:t>
            </a:r>
          </a:p>
          <a:p>
            <a:r>
              <a:rPr lang="en-US" dirty="0"/>
              <a:t>29 Eligible Hospital (EH) </a:t>
            </a:r>
            <a:r>
              <a:rPr lang="en-US" dirty="0" err="1"/>
              <a:t>eCQMs</a:t>
            </a:r>
            <a:r>
              <a:rPr lang="en-US" dirty="0"/>
              <a:t> for 2017 reporting period</a:t>
            </a:r>
          </a:p>
          <a:p>
            <a:r>
              <a:rPr lang="en-US" dirty="0"/>
              <a:t>64 Eligible Professional (EP) </a:t>
            </a:r>
            <a:r>
              <a:rPr lang="en-US" dirty="0" err="1"/>
              <a:t>eCQM</a:t>
            </a:r>
            <a:r>
              <a:rPr lang="en-US" dirty="0"/>
              <a:t> for 2017 reporting period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* Criteria for importing, calculating, reporting, and filtering </a:t>
            </a:r>
            <a:r>
              <a:rPr lang="en-US" sz="2000" dirty="0" err="1"/>
              <a:t>eCQMs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26500B3-4FAA-48CB-A207-88098798E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2015 Edition Health IT Certification</a:t>
            </a:r>
          </a:p>
        </p:txBody>
      </p:sp>
    </p:spTree>
    <p:extLst>
      <p:ext uri="{BB962C8B-B14F-4D97-AF65-F5344CB8AC3E}">
        <p14:creationId xmlns:p14="http://schemas.microsoft.com/office/powerpoint/2010/main" val="1098376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C700329-14DE-4034-B59B-93FF30E7D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Roadmap for development of v6.0 release next year</a:t>
            </a:r>
          </a:p>
          <a:p>
            <a:pPr lvl="1"/>
            <a:r>
              <a:rPr lang="en-US" dirty="0"/>
              <a:t>Refresh shared components per Cypress 3.2.1 release and incorporate 2017 EH/EC measure bundle</a:t>
            </a:r>
          </a:p>
          <a:p>
            <a:pPr lvl="1"/>
            <a:r>
              <a:rPr lang="en-US" dirty="0" err="1"/>
              <a:t>eCQM</a:t>
            </a:r>
            <a:r>
              <a:rPr lang="en-US" dirty="0"/>
              <a:t> trend analysis</a:t>
            </a:r>
          </a:p>
          <a:p>
            <a:pPr lvl="1"/>
            <a:r>
              <a:rPr lang="en-US" dirty="0"/>
              <a:t>Improve support for C-CDA import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9BBF2D6-8AC7-4487-8E64-DCF6565E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Future Plan</a:t>
            </a:r>
          </a:p>
        </p:txBody>
      </p:sp>
    </p:spTree>
    <p:extLst>
      <p:ext uri="{BB962C8B-B14F-4D97-AF65-F5344CB8AC3E}">
        <p14:creationId xmlns:p14="http://schemas.microsoft.com/office/powerpoint/2010/main" val="114027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Site:</a:t>
            </a:r>
          </a:p>
          <a:p>
            <a:pPr lvl="1"/>
            <a:r>
              <a:rPr lang="en-US" sz="3600" dirty="0">
                <a:hlinkClick r:id="rId2"/>
              </a:rPr>
              <a:t>http://pophealth-demo.osehra.org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username:pophealth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password:pophealth</a:t>
            </a:r>
            <a:endParaRPr lang="en-US" dirty="0"/>
          </a:p>
          <a:p>
            <a:r>
              <a:rPr lang="en-US" dirty="0"/>
              <a:t>Installation Guide:</a:t>
            </a:r>
          </a:p>
          <a:p>
            <a:pPr lvl="1"/>
            <a:r>
              <a:rPr lang="en-US" dirty="0">
                <a:hlinkClick r:id="rId3"/>
              </a:rPr>
              <a:t>https://github.com/OSEHRA/popHealth/wiki/Installation-v5.0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popHealth Demo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1905000"/>
            <a:ext cx="5943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hlinkClick r:id=""/>
            </a:endParaRPr>
          </a:p>
          <a:p>
            <a:endParaRPr lang="en-US" sz="2400" dirty="0">
              <a:hlinkClick r:id="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40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C69DC-24C7-4942-8721-D0E428827D5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3" descr="C:\Users\Maureen Markey\Google Drive\Administration\Logos\Corporate Logo Files\New Logo\osehra-logo-markAndWording-Alliance-Bl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4" y="43901"/>
            <a:ext cx="3377845" cy="85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1" y="5562377"/>
            <a:ext cx="2133376" cy="129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80" y="1219432"/>
            <a:ext cx="2057184" cy="38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05000"/>
            <a:ext cx="18473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112" y="1290466"/>
            <a:ext cx="7847776" cy="415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799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Questions?</a:t>
            </a:r>
          </a:p>
          <a:p>
            <a:pPr algn="ctr"/>
            <a:endParaRPr lang="en-US" sz="4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/>
              <a:t>Please contact Dave Hill (</a:t>
            </a:r>
            <a:r>
              <a:rPr lang="en-US" sz="2400" dirty="0">
                <a:hlinkClick r:id="rId4"/>
              </a:rPr>
              <a:t>dwhill@mitre.org</a:t>
            </a:r>
            <a:r>
              <a:rPr lang="en-US" sz="2400" dirty="0"/>
              <a:t>) or </a:t>
            </a:r>
            <a:r>
              <a:rPr lang="en-US" sz="2400" dirty="0" err="1"/>
              <a:t>Sejal</a:t>
            </a:r>
            <a:r>
              <a:rPr lang="en-US" sz="2400" dirty="0"/>
              <a:t> Patel (</a:t>
            </a:r>
            <a:r>
              <a:rPr lang="en-US" sz="2400" dirty="0">
                <a:hlinkClick r:id="rId5"/>
              </a:rPr>
              <a:t>patel@mitre.org</a:t>
            </a:r>
            <a:r>
              <a:rPr lang="en-US" sz="2400" dirty="0"/>
              <a:t>) if you have questions, or would like to arrange a Cedar </a:t>
            </a:r>
            <a:r>
              <a:rPr lang="en-US" sz="2400" dirty="0" smtClean="0"/>
              <a:t>demo.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Please contact Peter Li (</a:t>
            </a:r>
            <a:r>
              <a:rPr lang="en-US" sz="2400" dirty="0" smtClean="0">
                <a:hlinkClick r:id="rId6"/>
              </a:rPr>
              <a:t>lip@osehra.org)</a:t>
            </a:r>
            <a:r>
              <a:rPr lang="en-US" sz="2400" dirty="0" smtClean="0"/>
              <a:t> if you have questions, or would like to arrange a </a:t>
            </a:r>
            <a:r>
              <a:rPr lang="en-US" sz="2400" dirty="0" err="1" smtClean="0"/>
              <a:t>popHealth</a:t>
            </a:r>
            <a:r>
              <a:rPr lang="en-US" sz="2400" dirty="0" smtClean="0"/>
              <a:t> demo.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44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C69DC-24C7-4942-8721-D0E428827D5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1" y="5562377"/>
            <a:ext cx="2133376" cy="129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51309" y="3166085"/>
            <a:ext cx="602465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kern="0" dirty="0">
                <a:solidFill>
                  <a:srgbClr val="000000"/>
                </a:solidFill>
                <a:cs typeface="Arial"/>
                <a:sym typeface="Arial"/>
              </a:rPr>
              <a:t>Join us for </a:t>
            </a:r>
            <a:r>
              <a:rPr lang="en-US" sz="1700" kern="0" dirty="0" smtClean="0">
                <a:solidFill>
                  <a:srgbClr val="000000"/>
                </a:solidFill>
                <a:cs typeface="Arial"/>
                <a:sym typeface="Arial"/>
              </a:rPr>
              <a:t>our November Webinar: </a:t>
            </a:r>
            <a:endParaRPr lang="en-US" sz="1700" b="1" i="1" dirty="0"/>
          </a:p>
          <a:p>
            <a:pPr algn="ctr"/>
            <a:r>
              <a:rPr lang="en-US" sz="1900" b="1" i="1" dirty="0" smtClean="0"/>
              <a:t>Clinical Data Quality Issues and Achilles for Sharable and Interoperable Data Characterization </a:t>
            </a:r>
            <a:endParaRPr lang="en-US" sz="1900" b="1" i="1" dirty="0"/>
          </a:p>
          <a:p>
            <a:pPr algn="ctr"/>
            <a:endParaRPr lang="en-US" sz="1000" b="1" i="1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/>
            <a:r>
              <a:rPr lang="en-US" sz="1700" kern="0" dirty="0" smtClean="0">
                <a:solidFill>
                  <a:srgbClr val="000000"/>
                </a:solidFill>
                <a:cs typeface="Arial"/>
                <a:sym typeface="Arial"/>
              </a:rPr>
              <a:t>Presenters: </a:t>
            </a:r>
          </a:p>
          <a:p>
            <a:pPr algn="ctr"/>
            <a:r>
              <a:rPr lang="en-US" b="1" kern="0" dirty="0" err="1" smtClean="0">
                <a:solidFill>
                  <a:srgbClr val="000000"/>
                </a:solidFill>
                <a:cs typeface="Arial"/>
                <a:sym typeface="Arial"/>
              </a:rPr>
              <a:t>Chunhua</a:t>
            </a:r>
            <a:r>
              <a:rPr lang="en-US" b="1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srgbClr val="000000"/>
                </a:solidFill>
                <a:cs typeface="Arial"/>
                <a:sym typeface="Arial"/>
              </a:rPr>
              <a:t>Weng</a:t>
            </a:r>
            <a:r>
              <a:rPr lang="en-US" b="1" kern="0" dirty="0" smtClean="0">
                <a:solidFill>
                  <a:srgbClr val="000000"/>
                </a:solidFill>
                <a:cs typeface="Arial"/>
                <a:sym typeface="Arial"/>
              </a:rPr>
              <a:t>, PhD, FACMI</a:t>
            </a:r>
          </a:p>
          <a:p>
            <a:pPr algn="ctr"/>
            <a:r>
              <a:rPr lang="en-US" sz="1700" kern="0" dirty="0" smtClean="0">
                <a:solidFill>
                  <a:srgbClr val="000000"/>
                </a:solidFill>
                <a:cs typeface="Arial"/>
                <a:sym typeface="Arial"/>
              </a:rPr>
              <a:t>Associate Professor of Biomedical Informatics</a:t>
            </a:r>
          </a:p>
          <a:p>
            <a:pPr algn="ctr"/>
            <a:r>
              <a:rPr lang="en-US" sz="1700" kern="0" dirty="0" smtClean="0">
                <a:solidFill>
                  <a:srgbClr val="000000"/>
                </a:solidFill>
                <a:cs typeface="Arial"/>
                <a:sym typeface="Arial"/>
              </a:rPr>
              <a:t>Columbia University</a:t>
            </a:r>
          </a:p>
          <a:p>
            <a:pPr algn="ctr"/>
            <a:endParaRPr lang="en-US" sz="10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/>
            <a:r>
              <a:rPr lang="en-US" b="1" kern="0" dirty="0" smtClean="0">
                <a:solidFill>
                  <a:srgbClr val="000000"/>
                </a:solidFill>
                <a:cs typeface="Arial"/>
                <a:sym typeface="Arial"/>
              </a:rPr>
              <a:t>Nicole G. </a:t>
            </a:r>
            <a:r>
              <a:rPr lang="en-US" b="1" kern="0" dirty="0" err="1" smtClean="0">
                <a:solidFill>
                  <a:srgbClr val="000000"/>
                </a:solidFill>
                <a:cs typeface="Arial"/>
                <a:sym typeface="Arial"/>
              </a:rPr>
              <a:t>Weiskopt</a:t>
            </a:r>
            <a:r>
              <a:rPr lang="en-US" b="1" kern="0" dirty="0" smtClean="0">
                <a:solidFill>
                  <a:srgbClr val="000000"/>
                </a:solidFill>
                <a:cs typeface="Arial"/>
                <a:sym typeface="Arial"/>
              </a:rPr>
              <a:t>, PhD</a:t>
            </a:r>
          </a:p>
          <a:p>
            <a:pPr algn="ctr"/>
            <a:r>
              <a:rPr lang="en-US" sz="1700" kern="0" dirty="0" smtClean="0">
                <a:solidFill>
                  <a:srgbClr val="000000"/>
                </a:solidFill>
                <a:cs typeface="Arial"/>
                <a:sym typeface="Arial"/>
              </a:rPr>
              <a:t>Assistant Professor</a:t>
            </a:r>
          </a:p>
          <a:p>
            <a:pPr algn="ctr"/>
            <a:r>
              <a:rPr lang="en-US" sz="1700" kern="0" dirty="0" smtClean="0">
                <a:solidFill>
                  <a:srgbClr val="000000"/>
                </a:solidFill>
                <a:cs typeface="Arial"/>
                <a:sym typeface="Arial"/>
              </a:rPr>
              <a:t>Dept. of Medical Informatics and Clinical Epidemiology</a:t>
            </a:r>
          </a:p>
          <a:p>
            <a:pPr algn="ctr"/>
            <a:r>
              <a:rPr lang="en-US" sz="1700" kern="0" dirty="0" smtClean="0">
                <a:solidFill>
                  <a:srgbClr val="000000"/>
                </a:solidFill>
                <a:cs typeface="Arial"/>
                <a:sym typeface="Arial"/>
              </a:rPr>
              <a:t>Oregon Health and Science University</a:t>
            </a:r>
            <a:endParaRPr lang="en-US" sz="17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63239" y="1056132"/>
            <a:ext cx="6400800" cy="2055487"/>
          </a:xfrm>
          <a:prstGeom prst="rect">
            <a:avLst/>
          </a:prstGeom>
          <a:solidFill>
            <a:srgbClr val="FF9900"/>
          </a:solidFill>
          <a:ln w="254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63239" y="2020407"/>
            <a:ext cx="6400800" cy="4531219"/>
          </a:xfrm>
          <a:prstGeom prst="rect">
            <a:avLst/>
          </a:prstGeom>
          <a:noFill/>
          <a:ln w="254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10" name="Picture 3" descr="C:\Users\Maureen Markey\Google Drive\Administration\Logos\Corporate Logo Files\New Logo\osehra-logo-markAndWording-Alliance-Bl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4" y="43901"/>
            <a:ext cx="3377845" cy="85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97120" y="1381052"/>
            <a:ext cx="4170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Thank You for </a:t>
            </a:r>
            <a:r>
              <a:rPr lang="en-US" sz="2400" b="1" kern="0" dirty="0" smtClean="0"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Attending the OSEHRA </a:t>
            </a:r>
          </a:p>
          <a:p>
            <a:pPr algn="ctr"/>
            <a:r>
              <a:rPr lang="en-US" sz="2400" b="1" kern="0" dirty="0" smtClean="0"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Innovation Webinar! </a:t>
            </a:r>
            <a:endParaRPr lang="en-US" sz="2400" b="1" kern="0" dirty="0">
              <a:ea typeface="Verdan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t="8695" r="18720" b="22097"/>
          <a:stretch/>
        </p:blipFill>
        <p:spPr>
          <a:xfrm>
            <a:off x="1414975" y="1110598"/>
            <a:ext cx="1830409" cy="19284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17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12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Cedar End-User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7409652"/>
              </p:ext>
            </p:extLst>
          </p:nvPr>
        </p:nvGraphicFramePr>
        <p:xfrm>
          <a:off x="381000" y="2642992"/>
          <a:ext cx="8639431" cy="3572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380999" y="2743201"/>
            <a:ext cx="3286126" cy="309565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9" y="2895600"/>
            <a:ext cx="1638300" cy="673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52288" y="2743201"/>
            <a:ext cx="3268143" cy="309565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84" y="2895600"/>
            <a:ext cx="1638300" cy="6731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914400" y="1398373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lang="en-US" sz="2000" b="1" kern="1200" smtClean="0">
                <a:solidFill>
                  <a:schemeClr val="tx1"/>
                </a:solidFill>
                <a:latin typeface="Helvetica LT Std" pitchFamily="34" charset="0"/>
                <a:ea typeface="+mn-ea"/>
                <a:cs typeface="Calibri" pitchFamily="34" charset="0"/>
              </a:defRPr>
            </a:lvl1pPr>
            <a:lvl2pPr marL="515938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2000" kern="1200" smtClean="0">
                <a:solidFill>
                  <a:schemeClr val="tx1"/>
                </a:solidFill>
                <a:latin typeface="Helvetica LT Std" pitchFamily="34" charset="0"/>
                <a:ea typeface="+mn-ea"/>
                <a:cs typeface="Calibri" pitchFamily="34" charset="0"/>
              </a:defRPr>
            </a:lvl2pPr>
            <a:lvl3pPr marL="747713" indent="-2317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Wingdings" pitchFamily="2" charset="2"/>
              <a:buChar char="§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3pPr>
            <a:lvl4pPr marL="1027113" indent="-2809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9213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tabLst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8138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Helvetica LT Std" pitchFamily="34" charset="0"/>
              <a:buChar char="–"/>
              <a:tabLst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For the prototype, end users will begin and end their testing in Cedar, but will also need to directly interact with their </a:t>
            </a:r>
            <a:r>
              <a:rPr lang="en-US" b="0" dirty="0" err="1"/>
              <a:t>eCQM</a:t>
            </a:r>
            <a:r>
              <a:rPr lang="en-US" b="0" dirty="0"/>
              <a:t> collection system</a:t>
            </a:r>
          </a:p>
        </p:txBody>
      </p:sp>
    </p:spTree>
    <p:extLst>
      <p:ext uri="{BB962C8B-B14F-4D97-AF65-F5344CB8AC3E}">
        <p14:creationId xmlns:p14="http://schemas.microsoft.com/office/powerpoint/2010/main" val="415123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726" y="657256"/>
            <a:ext cx="7387591" cy="1310583"/>
          </a:xfrm>
        </p:spPr>
        <p:txBody>
          <a:bodyPr>
            <a:normAutofit fontScale="90000"/>
          </a:bodyPr>
          <a:lstStyle/>
          <a:p>
            <a:pPr>
              <a:buClr>
                <a:srgbClr val="80A644"/>
              </a:buClr>
              <a:buSzPct val="85000"/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Open Source Tools for Electronic Clinical Quality Measures</a:t>
            </a:r>
            <a:r>
              <a:rPr lang="en-US" sz="3200" spc="140" dirty="0"/>
              <a:t/>
            </a:r>
            <a:br>
              <a:rPr lang="en-US" sz="3200" spc="140" dirty="0"/>
            </a:br>
            <a:endParaRPr lang="en-US" sz="27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5726" y="1939533"/>
            <a:ext cx="6580568" cy="984473"/>
          </a:xfrm>
        </p:spPr>
        <p:txBody>
          <a:bodyPr>
            <a:noAutofit/>
          </a:bodyPr>
          <a:lstStyle/>
          <a:p>
            <a:pPr>
              <a:buClr>
                <a:srgbClr val="80A644"/>
              </a:buClr>
              <a:buSzPct val="85000"/>
              <a:defRPr/>
            </a:pPr>
            <a:r>
              <a:rPr lang="en-US" b="1" spc="140" dirty="0" smtClean="0">
                <a:solidFill>
                  <a:schemeClr val="tx2"/>
                </a:solidFill>
              </a:rPr>
              <a:t>OSEHRA Webinar</a:t>
            </a:r>
            <a:endParaRPr lang="en-US" b="1" spc="140" dirty="0">
              <a:solidFill>
                <a:schemeClr val="tx2"/>
              </a:solidFill>
            </a:endParaRPr>
          </a:p>
          <a:p>
            <a:pPr>
              <a:buClr>
                <a:srgbClr val="80A644"/>
              </a:buClr>
              <a:buSzPct val="85000"/>
              <a:defRPr/>
            </a:pPr>
            <a:r>
              <a:rPr lang="en-US" b="1" spc="140" dirty="0" smtClean="0">
                <a:solidFill>
                  <a:schemeClr val="tx2"/>
                </a:solidFill>
              </a:rPr>
              <a:t>October 3, 2017</a:t>
            </a:r>
            <a:endParaRPr lang="en-US" b="1" spc="140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98926" y="92919"/>
            <a:ext cx="1420582" cy="293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  <a:buClr>
                <a:srgbClr val="80A644"/>
              </a:buClr>
              <a:buSzPct val="85000"/>
              <a:defRPr/>
            </a:pPr>
            <a:r>
              <a:rPr lang="en-U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February 21, 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5726" y="274563"/>
            <a:ext cx="6553200" cy="3048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spc="300" baseline="0" dirty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+mn-cs"/>
              </a:rPr>
              <a:t>CMS ALLIANCE TO MODERNIZE HEALTHCARE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8" y="3010366"/>
            <a:ext cx="7868354" cy="285317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1307989" y="3001899"/>
            <a:ext cx="6496309" cy="7239"/>
          </a:xfrm>
          <a:prstGeom prst="line">
            <a:avLst/>
          </a:prstGeom>
          <a:ln w="158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307989" y="5932967"/>
            <a:ext cx="7305433" cy="10633"/>
          </a:xfrm>
          <a:prstGeom prst="line">
            <a:avLst/>
          </a:prstGeom>
          <a:ln w="158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4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Cedar Dashboard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71" y="1892650"/>
            <a:ext cx="6073430" cy="4678363"/>
          </a:xfrm>
        </p:spPr>
      </p:pic>
      <p:sp>
        <p:nvSpPr>
          <p:cNvPr id="5" name="Rectangle 4"/>
          <p:cNvSpPr/>
          <p:nvPr/>
        </p:nvSpPr>
        <p:spPr>
          <a:xfrm>
            <a:off x="1128586" y="2527037"/>
            <a:ext cx="7151515" cy="53982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Test status</a:t>
            </a:r>
          </a:p>
          <a:p>
            <a:r>
              <a:rPr lang="en-US" sz="1100" dirty="0">
                <a:solidFill>
                  <a:schemeClr val="tx1"/>
                </a:solidFill>
              </a:rPr>
              <a:t>at a glance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8324024" y="2975448"/>
            <a:ext cx="675813" cy="879859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tx1"/>
                </a:solidFill>
              </a:rPr>
              <a:t>Create New Tests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28586" y="3525906"/>
            <a:ext cx="6934850" cy="292313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All tests with</a:t>
            </a:r>
          </a:p>
          <a:p>
            <a:r>
              <a:rPr lang="en-US" sz="1100" dirty="0">
                <a:solidFill>
                  <a:schemeClr val="tx1"/>
                </a:solidFill>
              </a:rPr>
              <a:t>progress indicators</a:t>
            </a:r>
          </a:p>
        </p:txBody>
      </p:sp>
      <p:sp>
        <p:nvSpPr>
          <p:cNvPr id="10" name="Line Callout 1 (Accent Bar) 9"/>
          <p:cNvSpPr/>
          <p:nvPr/>
        </p:nvSpPr>
        <p:spPr>
          <a:xfrm>
            <a:off x="4297772" y="3114222"/>
            <a:ext cx="1443994" cy="371682"/>
          </a:xfrm>
          <a:prstGeom prst="accentCallout1">
            <a:avLst>
              <a:gd name="adj1" fmla="val 36534"/>
              <a:gd name="adj2" fmla="val -136"/>
              <a:gd name="adj3" fmla="val 217614"/>
              <a:gd name="adj4" fmla="val -16234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Delete a test</a:t>
            </a:r>
          </a:p>
        </p:txBody>
      </p:sp>
      <p:sp>
        <p:nvSpPr>
          <p:cNvPr id="11" name="Line Callout 1 (Accent Bar) 10"/>
          <p:cNvSpPr/>
          <p:nvPr/>
        </p:nvSpPr>
        <p:spPr>
          <a:xfrm flipH="1">
            <a:off x="2467260" y="3150557"/>
            <a:ext cx="1213960" cy="371682"/>
          </a:xfrm>
          <a:prstGeom prst="accentCallout1">
            <a:avLst>
              <a:gd name="adj1" fmla="val 36534"/>
              <a:gd name="adj2" fmla="val -136"/>
              <a:gd name="adj3" fmla="val 208722"/>
              <a:gd name="adj4" fmla="val -17139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Re-run a test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8586" y="1349569"/>
            <a:ext cx="7710613" cy="42111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The dashboard provides a consolidated, sorted view of tests that a particular user has run in Cedar.  Users can test their </a:t>
            </a:r>
            <a:r>
              <a:rPr lang="en-US" sz="1100" dirty="0" err="1">
                <a:solidFill>
                  <a:schemeClr val="tx1"/>
                </a:solidFill>
              </a:rPr>
              <a:t>eCQM</a:t>
            </a:r>
            <a:r>
              <a:rPr lang="en-US" sz="1100" dirty="0">
                <a:solidFill>
                  <a:schemeClr val="tx1"/>
                </a:solidFill>
              </a:rPr>
              <a:t> collections systems piece-by-piece to determine which set of validations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414479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Cedar Dashboard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85" y="1879423"/>
            <a:ext cx="7710613" cy="41946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28586" y="1349569"/>
            <a:ext cx="7710613" cy="42111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The dashboard provides a consolidated, sorted view of tests that a particular user has run in Cedar.  Users can test their </a:t>
            </a:r>
            <a:r>
              <a:rPr lang="en-US" sz="1100" dirty="0" err="1">
                <a:solidFill>
                  <a:schemeClr val="tx1"/>
                </a:solidFill>
              </a:rPr>
              <a:t>eCQM</a:t>
            </a:r>
            <a:r>
              <a:rPr lang="en-US" sz="1100" dirty="0">
                <a:solidFill>
                  <a:schemeClr val="tx1"/>
                </a:solidFill>
              </a:rPr>
              <a:t> collections systems piece-by-piece to determine which set of validations work properly.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8586" y="2323750"/>
            <a:ext cx="7151515" cy="93069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tx1"/>
                </a:solidFill>
              </a:rPr>
              <a:t>Test status</a:t>
            </a:r>
          </a:p>
          <a:p>
            <a:r>
              <a:rPr lang="en-US" sz="1050" dirty="0">
                <a:solidFill>
                  <a:schemeClr val="tx1"/>
                </a:solidFill>
              </a:rPr>
              <a:t>at a glance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8586" y="3624043"/>
            <a:ext cx="7403018" cy="237408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All tests with</a:t>
            </a:r>
          </a:p>
          <a:p>
            <a:r>
              <a:rPr lang="en-US" sz="1100" dirty="0">
                <a:solidFill>
                  <a:schemeClr val="tx1"/>
                </a:solidFill>
              </a:rPr>
              <a:t>progress indicators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914239" y="3556833"/>
            <a:ext cx="226503" cy="419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27490" y="3330429"/>
            <a:ext cx="1212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Repeat a test</a:t>
            </a:r>
          </a:p>
        </p:txBody>
      </p:sp>
    </p:spTree>
    <p:extLst>
      <p:ext uri="{BB962C8B-B14F-4D97-AF65-F5344CB8AC3E}">
        <p14:creationId xmlns:p14="http://schemas.microsoft.com/office/powerpoint/2010/main" val="2096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Cedar Test 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" r="1452"/>
          <a:stretch/>
        </p:blipFill>
        <p:spPr>
          <a:xfrm>
            <a:off x="1133475" y="1848543"/>
            <a:ext cx="7467600" cy="39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67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8" y="764652"/>
            <a:ext cx="7467600" cy="712465"/>
          </a:xfrm>
        </p:spPr>
        <p:txBody>
          <a:bodyPr/>
          <a:lstStyle/>
          <a:p>
            <a:r>
              <a:rPr lang="en-US" dirty="0"/>
              <a:t>Cedar Test Creation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89" y="2206786"/>
            <a:ext cx="6057482" cy="4678363"/>
          </a:xfrm>
        </p:spPr>
      </p:pic>
      <p:sp>
        <p:nvSpPr>
          <p:cNvPr id="6" name="Rectangle 5"/>
          <p:cNvSpPr/>
          <p:nvPr/>
        </p:nvSpPr>
        <p:spPr>
          <a:xfrm>
            <a:off x="1103875" y="2810943"/>
            <a:ext cx="6934850" cy="41864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Persistent</a:t>
            </a:r>
          </a:p>
          <a:p>
            <a:r>
              <a:rPr lang="en-US" sz="1100" dirty="0">
                <a:solidFill>
                  <a:schemeClr val="tx1"/>
                </a:solidFill>
              </a:rPr>
              <a:t>progress bar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3875" y="3276975"/>
            <a:ext cx="2254786" cy="27909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/>
                </a:solidFill>
              </a:rPr>
              <a:t>Navigation buttons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3874" y="3593140"/>
            <a:ext cx="6749667" cy="202710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Basic test</a:t>
            </a:r>
          </a:p>
          <a:p>
            <a:r>
              <a:rPr lang="en-US" sz="1100" dirty="0">
                <a:solidFill>
                  <a:schemeClr val="tx1"/>
                </a:solidFill>
              </a:rPr>
              <a:t>information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103875" y="1720273"/>
            <a:ext cx="7354323" cy="35601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During test creation, users can specify basic information like the type of QRDA, certain </a:t>
            </a:r>
            <a:r>
              <a:rPr lang="en-US" sz="1100" dirty="0" err="1">
                <a:solidFill>
                  <a:schemeClr val="tx1"/>
                </a:solidFill>
              </a:rPr>
              <a:t>eCQMs</a:t>
            </a:r>
            <a:r>
              <a:rPr lang="en-US" sz="1100" dirty="0">
                <a:solidFill>
                  <a:schemeClr val="tx1"/>
                </a:solidFill>
              </a:rPr>
              <a:t> that should be used, and the expected reporting period.</a:t>
            </a:r>
          </a:p>
        </p:txBody>
      </p:sp>
    </p:spTree>
    <p:extLst>
      <p:ext uri="{BB962C8B-B14F-4D97-AF65-F5344CB8AC3E}">
        <p14:creationId xmlns:p14="http://schemas.microsoft.com/office/powerpoint/2010/main" val="18118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340" y="473644"/>
            <a:ext cx="7467600" cy="712465"/>
          </a:xfrm>
        </p:spPr>
        <p:txBody>
          <a:bodyPr/>
          <a:lstStyle/>
          <a:p>
            <a:r>
              <a:rPr lang="en-US" dirty="0"/>
              <a:t>Cedar Validation Selection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78" y="1942077"/>
            <a:ext cx="6066351" cy="4678363"/>
          </a:xfrm>
        </p:spPr>
      </p:pic>
      <p:sp>
        <p:nvSpPr>
          <p:cNvPr id="6" name="Rectangle 5"/>
          <p:cNvSpPr/>
          <p:nvPr/>
        </p:nvSpPr>
        <p:spPr>
          <a:xfrm>
            <a:off x="1252153" y="3773629"/>
            <a:ext cx="5229339" cy="477399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List of validations to</a:t>
            </a:r>
          </a:p>
          <a:p>
            <a:r>
              <a:rPr lang="en-US" sz="1100" dirty="0">
                <a:solidFill>
                  <a:schemeClr val="tx1"/>
                </a:solidFill>
              </a:rPr>
              <a:t>select (expandable)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2152" y="1348813"/>
            <a:ext cx="7147977" cy="43056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Once a test is created, the user selects specific validations that they want to perform on their </a:t>
            </a:r>
            <a:r>
              <a:rPr lang="en-US" sz="1100" dirty="0" err="1">
                <a:solidFill>
                  <a:schemeClr val="tx1"/>
                </a:solidFill>
              </a:rPr>
              <a:t>eCQM</a:t>
            </a:r>
            <a:r>
              <a:rPr lang="en-US" sz="1100" dirty="0">
                <a:solidFill>
                  <a:schemeClr val="tx1"/>
                </a:solidFill>
              </a:rPr>
              <a:t> collections system.</a:t>
            </a:r>
          </a:p>
        </p:txBody>
      </p:sp>
    </p:spTree>
    <p:extLst>
      <p:ext uri="{BB962C8B-B14F-4D97-AF65-F5344CB8AC3E}">
        <p14:creationId xmlns:p14="http://schemas.microsoft.com/office/powerpoint/2010/main" val="255971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373" y="774626"/>
            <a:ext cx="7467600" cy="712465"/>
          </a:xfrm>
        </p:spPr>
        <p:txBody>
          <a:bodyPr/>
          <a:lstStyle/>
          <a:p>
            <a:r>
              <a:rPr lang="en-US" dirty="0"/>
              <a:t>Cedar Test File Download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92" y="2179637"/>
            <a:ext cx="6053571" cy="4678363"/>
          </a:xfrm>
        </p:spPr>
      </p:pic>
      <p:sp>
        <p:nvSpPr>
          <p:cNvPr id="6" name="Rectangle 5"/>
          <p:cNvSpPr/>
          <p:nvPr/>
        </p:nvSpPr>
        <p:spPr>
          <a:xfrm>
            <a:off x="1585785" y="3933619"/>
            <a:ext cx="3070034" cy="96948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Giant download button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4466" y="1487091"/>
            <a:ext cx="7500550" cy="55543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Based on the test information and the selected validations, Cedar will generate a zip file containing a series of QRDA files – some of which are valid and others that are invalid based on the selected validations.  This screen allows you to download that zip file.</a:t>
            </a:r>
          </a:p>
        </p:txBody>
      </p:sp>
    </p:spTree>
    <p:extLst>
      <p:ext uri="{BB962C8B-B14F-4D97-AF65-F5344CB8AC3E}">
        <p14:creationId xmlns:p14="http://schemas.microsoft.com/office/powerpoint/2010/main" val="117106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144" y="615268"/>
            <a:ext cx="7467600" cy="712465"/>
          </a:xfrm>
        </p:spPr>
        <p:txBody>
          <a:bodyPr/>
          <a:lstStyle/>
          <a:p>
            <a:r>
              <a:rPr lang="en-US" dirty="0"/>
              <a:t>Cedar Actual Results Entry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74" y="1942073"/>
            <a:ext cx="6056176" cy="4678363"/>
          </a:xfrm>
        </p:spPr>
      </p:pic>
      <p:sp>
        <p:nvSpPr>
          <p:cNvPr id="7" name="Rectangle 6"/>
          <p:cNvSpPr/>
          <p:nvPr/>
        </p:nvSpPr>
        <p:spPr>
          <a:xfrm>
            <a:off x="5535070" y="3964095"/>
            <a:ext cx="3066674" cy="100168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Quick entry of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actual 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4144" y="1327732"/>
            <a:ext cx="7467600" cy="42692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When all of the Cedar-generated QRDA files have been processed in the </a:t>
            </a:r>
            <a:r>
              <a:rPr lang="en-US" sz="1100" dirty="0" err="1">
                <a:solidFill>
                  <a:schemeClr val="tx1"/>
                </a:solidFill>
              </a:rPr>
              <a:t>eCQM</a:t>
            </a:r>
            <a:r>
              <a:rPr lang="en-US" sz="1100" dirty="0">
                <a:solidFill>
                  <a:schemeClr val="tx1"/>
                </a:solidFill>
              </a:rPr>
              <a:t> collections system, the user records those actual results on this screen by clicking “Accept” or “Reject” for each QRDA file.</a:t>
            </a:r>
          </a:p>
        </p:txBody>
      </p:sp>
    </p:spTree>
    <p:extLst>
      <p:ext uri="{BB962C8B-B14F-4D97-AF65-F5344CB8AC3E}">
        <p14:creationId xmlns:p14="http://schemas.microsoft.com/office/powerpoint/2010/main" val="888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Cedar Test Results Overview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08" y="1978734"/>
            <a:ext cx="6065036" cy="4678363"/>
          </a:xfrm>
        </p:spPr>
      </p:pic>
      <p:sp>
        <p:nvSpPr>
          <p:cNvPr id="6" name="Rectangle 5"/>
          <p:cNvSpPr/>
          <p:nvPr/>
        </p:nvSpPr>
        <p:spPr>
          <a:xfrm>
            <a:off x="1219918" y="3982945"/>
            <a:ext cx="7008959" cy="44618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Appropriately</a:t>
            </a:r>
          </a:p>
          <a:p>
            <a:r>
              <a:rPr lang="en-US" sz="1100" dirty="0">
                <a:solidFill>
                  <a:schemeClr val="tx1"/>
                </a:solidFill>
              </a:rPr>
              <a:t>rejected file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0" t="43741" r="26689" b="47781"/>
          <a:stretch/>
        </p:blipFill>
        <p:spPr>
          <a:xfrm>
            <a:off x="5255046" y="3995451"/>
            <a:ext cx="881349" cy="396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9918" y="4476108"/>
            <a:ext cx="7008959" cy="111637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File that should</a:t>
            </a:r>
          </a:p>
          <a:p>
            <a:r>
              <a:rPr lang="en-US" sz="1200" dirty="0">
                <a:solidFill>
                  <a:schemeClr val="tx1"/>
                </a:solidFill>
              </a:rPr>
              <a:t>have been rejected,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explanation of</a:t>
            </a:r>
          </a:p>
          <a:p>
            <a:r>
              <a:rPr lang="en-US" sz="1200" dirty="0">
                <a:solidFill>
                  <a:schemeClr val="tx1"/>
                </a:solidFill>
              </a:rPr>
              <a:t>expected errors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918" y="6069656"/>
            <a:ext cx="7008959" cy="49576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Appropriately</a:t>
            </a:r>
          </a:p>
          <a:p>
            <a:r>
              <a:rPr lang="en-US" sz="1100" dirty="0">
                <a:solidFill>
                  <a:schemeClr val="tx1"/>
                </a:solidFill>
              </a:rPr>
              <a:t>accepted file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918" y="1438944"/>
            <a:ext cx="7619279" cy="47717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Cedar checks the actual results against its expected results for the files it generated and presents this overview page showing where error checking in the </a:t>
            </a:r>
            <a:r>
              <a:rPr lang="en-US" sz="1100" dirty="0" err="1">
                <a:solidFill>
                  <a:schemeClr val="tx1"/>
                </a:solidFill>
              </a:rPr>
              <a:t>eCQM</a:t>
            </a:r>
            <a:r>
              <a:rPr lang="en-US" sz="1100" dirty="0">
                <a:solidFill>
                  <a:schemeClr val="tx1"/>
                </a:solidFill>
              </a:rPr>
              <a:t> collections system can be improved.</a:t>
            </a:r>
          </a:p>
        </p:txBody>
      </p:sp>
    </p:spTree>
    <p:extLst>
      <p:ext uri="{BB962C8B-B14F-4D97-AF65-F5344CB8AC3E}">
        <p14:creationId xmlns:p14="http://schemas.microsoft.com/office/powerpoint/2010/main" val="29370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BBA377-F8AB-48A2-965E-7C7189E3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431567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 to Community Based Sustainment Beyond GOV Development</a:t>
            </a:r>
          </a:p>
          <a:p>
            <a:r>
              <a:rPr lang="en-US" dirty="0"/>
              <a:t>OSEHRA’s Role</a:t>
            </a:r>
          </a:p>
          <a:p>
            <a:pPr lvl="1"/>
            <a:r>
              <a:rPr lang="en-US" dirty="0"/>
              <a:t>Form a community of interested parties</a:t>
            </a:r>
          </a:p>
          <a:p>
            <a:pPr lvl="1"/>
            <a:r>
              <a:rPr lang="en-US" dirty="0"/>
              <a:t>Community based financing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Collaboration with MITRE</a:t>
            </a:r>
          </a:p>
        </p:txBody>
      </p:sp>
    </p:spTree>
    <p:extLst>
      <p:ext uri="{BB962C8B-B14F-4D97-AF65-F5344CB8AC3E}">
        <p14:creationId xmlns:p14="http://schemas.microsoft.com/office/powerpoint/2010/main" val="89167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MITRE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988540" y="1574800"/>
            <a:ext cx="7850659" cy="494846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i="1" dirty="0"/>
              <a:t>The MITRE Corporation operates seven FFRDCs, including the CMS Alliance to Modernize Healthcare FFRDC</a:t>
            </a:r>
          </a:p>
          <a:p>
            <a:pPr marL="0" indent="0" algn="ctr">
              <a:buNone/>
            </a:pPr>
            <a:endParaRPr lang="en-US" sz="2400" i="1" dirty="0"/>
          </a:p>
          <a:p>
            <a:pPr marL="0" indent="0" algn="ctr">
              <a:buNone/>
            </a:pPr>
            <a:r>
              <a:rPr lang="en-US" sz="2400" i="1" dirty="0"/>
              <a:t>MITRE works in the public interest by applying systems engineering expertise to address the most challenging problems facing government.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sz="2400" i="1" dirty="0"/>
              <a:t>---------------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sz="2300" i="1" dirty="0">
                <a:solidFill>
                  <a:schemeClr val="tx2"/>
                </a:solidFill>
              </a:rPr>
              <a:t>CAMH seeks to advance the nation's progress toward an integrated health system with improved access and quality at a sustainable cost </a:t>
            </a:r>
          </a:p>
        </p:txBody>
      </p:sp>
    </p:spTree>
    <p:extLst>
      <p:ext uri="{BB962C8B-B14F-4D97-AF65-F5344CB8AC3E}">
        <p14:creationId xmlns:p14="http://schemas.microsoft.com/office/powerpoint/2010/main" val="593634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 QRDA-I patient level data:</a:t>
            </a:r>
          </a:p>
          <a:p>
            <a:pPr lvl="1"/>
            <a:r>
              <a:rPr lang="en-US" dirty="0"/>
              <a:t>File upload via web UI</a:t>
            </a:r>
          </a:p>
          <a:p>
            <a:pPr lvl="1"/>
            <a:r>
              <a:rPr lang="en-US" dirty="0"/>
              <a:t>File upload via patient API</a:t>
            </a:r>
          </a:p>
          <a:p>
            <a:r>
              <a:rPr lang="en-US" dirty="0"/>
              <a:t>CQM calculation</a:t>
            </a:r>
          </a:p>
          <a:p>
            <a:r>
              <a:rPr lang="en-US" dirty="0"/>
              <a:t>CQM Dashboard</a:t>
            </a:r>
          </a:p>
          <a:p>
            <a:r>
              <a:rPr lang="en-US" dirty="0"/>
              <a:t>Export QRDA-3 </a:t>
            </a:r>
            <a:r>
              <a:rPr lang="en-US" dirty="0" err="1"/>
              <a:t>eCQM</a:t>
            </a:r>
            <a:r>
              <a:rPr lang="en-US" dirty="0"/>
              <a:t> report</a:t>
            </a:r>
          </a:p>
          <a:p>
            <a:r>
              <a:rPr lang="en-US" dirty="0"/>
              <a:t>REST APIs for import, calculate, and export functions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985" y="152400"/>
            <a:ext cx="8804031" cy="563562"/>
          </a:xfrm>
        </p:spPr>
        <p:txBody>
          <a:bodyPr>
            <a:noAutofit/>
          </a:bodyPr>
          <a:lstStyle/>
          <a:p>
            <a:r>
              <a:rPr lang="en-US" sz="3000" dirty="0"/>
              <a:t>Basic Reference Implementation Functionalities</a:t>
            </a:r>
          </a:p>
        </p:txBody>
      </p:sp>
    </p:spTree>
    <p:extLst>
      <p:ext uri="{BB962C8B-B14F-4D97-AF65-F5344CB8AC3E}">
        <p14:creationId xmlns:p14="http://schemas.microsoft.com/office/powerpoint/2010/main" val="1154155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C496CE-DA61-42B1-9248-9B67F102ECC7}"/>
              </a:ext>
            </a:extLst>
          </p:cNvPr>
          <p:cNvSpPr txBox="1"/>
          <p:nvPr/>
        </p:nvSpPr>
        <p:spPr>
          <a:xfrm>
            <a:off x="1143000" y="4572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PopHealth Dashboard – EP and EH Measures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9AAC2C-1334-4ADA-B979-C27BE74E1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17" y="1143000"/>
            <a:ext cx="9144000" cy="53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6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8E3643-8EB1-4FBF-9AEB-56BA8E7FF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460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6AF03F-4E46-46BF-8308-030F169368AA}"/>
              </a:ext>
            </a:extLst>
          </p:cNvPr>
          <p:cNvSpPr txBox="1"/>
          <p:nvPr/>
        </p:nvSpPr>
        <p:spPr>
          <a:xfrm>
            <a:off x="1143000" y="4572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PopHealth Dashboard – Individual Measure</a:t>
            </a:r>
          </a:p>
        </p:txBody>
      </p:sp>
    </p:spTree>
    <p:extLst>
      <p:ext uri="{BB962C8B-B14F-4D97-AF65-F5344CB8AC3E}">
        <p14:creationId xmlns:p14="http://schemas.microsoft.com/office/powerpoint/2010/main" val="1477142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1EE24-2471-4139-863B-D94892710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189"/>
            <a:ext cx="9144000" cy="6222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1FACBB-C9DC-4526-B6F5-BCE89AFC6B8A}"/>
              </a:ext>
            </a:extLst>
          </p:cNvPr>
          <p:cNvSpPr txBox="1"/>
          <p:nvPr/>
        </p:nvSpPr>
        <p:spPr>
          <a:xfrm>
            <a:off x="1981200" y="120258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PopHealth Dashboard – Patient</a:t>
            </a:r>
          </a:p>
        </p:txBody>
      </p:sp>
    </p:spTree>
    <p:extLst>
      <p:ext uri="{BB962C8B-B14F-4D97-AF65-F5344CB8AC3E}">
        <p14:creationId xmlns:p14="http://schemas.microsoft.com/office/powerpoint/2010/main" val="1417508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FB1C80-0388-4056-845D-BBA692995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3581"/>
            <a:ext cx="8789722" cy="617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960535-2C14-46CE-ACBF-375C803132AF}"/>
              </a:ext>
            </a:extLst>
          </p:cNvPr>
          <p:cNvSpPr txBox="1"/>
          <p:nvPr/>
        </p:nvSpPr>
        <p:spPr>
          <a:xfrm>
            <a:off x="1981200" y="120258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PopHealth Dashboard – Measure Rules</a:t>
            </a:r>
          </a:p>
        </p:txBody>
      </p:sp>
    </p:spTree>
    <p:extLst>
      <p:ext uri="{BB962C8B-B14F-4D97-AF65-F5344CB8AC3E}">
        <p14:creationId xmlns:p14="http://schemas.microsoft.com/office/powerpoint/2010/main" val="2032238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8766A8B-505B-44C6-8F2C-14E71DBA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Patient and Provider Filters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F5D98E-FEDC-452D-9AC2-7CAA71376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3967758" cy="327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2FA7E3-64A4-4529-9C6D-E7EE0F5F1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96278"/>
            <a:ext cx="4479641" cy="27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9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98DAA8F-9F5E-45B7-81AE-7212AF89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eCQM</a:t>
            </a:r>
            <a:r>
              <a:rPr lang="en-US" sz="3200" dirty="0"/>
              <a:t> Benchmark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0C0457-8725-4065-8DB8-8AE635EE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" y="2133600"/>
            <a:ext cx="800832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51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tools to improve quality </a:t>
            </a:r>
            <a:r>
              <a:rPr lang="en-US" dirty="0" smtClean="0"/>
              <a:t>reporting</a:t>
            </a:r>
            <a:endParaRPr lang="en-US" b="0" dirty="0"/>
          </a:p>
        </p:txBody>
      </p:sp>
      <p:grpSp>
        <p:nvGrpSpPr>
          <p:cNvPr id="2" name="Group 1"/>
          <p:cNvGrpSpPr/>
          <p:nvPr/>
        </p:nvGrpSpPr>
        <p:grpSpPr>
          <a:xfrm>
            <a:off x="1051200" y="1537921"/>
            <a:ext cx="8092799" cy="4318113"/>
            <a:chOff x="140847" y="1667704"/>
            <a:chExt cx="9361495" cy="4574851"/>
          </a:xfrm>
        </p:grpSpPr>
        <p:sp>
          <p:nvSpPr>
            <p:cNvPr id="92" name="Right Arrow 91"/>
            <p:cNvSpPr/>
            <p:nvPr/>
          </p:nvSpPr>
          <p:spPr>
            <a:xfrm>
              <a:off x="471949" y="2088553"/>
              <a:ext cx="7639175" cy="3233983"/>
            </a:xfrm>
            <a:prstGeom prst="rightArrow">
              <a:avLst>
                <a:gd name="adj1" fmla="val 77182"/>
                <a:gd name="adj2" fmla="val 60510"/>
              </a:avLst>
            </a:prstGeom>
            <a:solidFill>
              <a:schemeClr val="accent1"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339702" y="1672203"/>
              <a:ext cx="1463449" cy="4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eCQM Conceptualization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1520406" y="1672202"/>
              <a:ext cx="1463449" cy="4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C000"/>
                  </a:solidFill>
                </a:rPr>
                <a:t>eCQM</a:t>
              </a:r>
            </a:p>
            <a:p>
              <a:pPr algn="ctr"/>
              <a:r>
                <a:rPr lang="en-US" sz="1000" b="1" dirty="0">
                  <a:solidFill>
                    <a:srgbClr val="FFC000"/>
                  </a:solidFill>
                </a:rPr>
                <a:t>Specification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2624680" y="1670753"/>
              <a:ext cx="935318" cy="4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92D050"/>
                  </a:solidFill>
                </a:rPr>
                <a:t>eCQM</a:t>
              </a:r>
            </a:p>
            <a:p>
              <a:pPr algn="ctr"/>
              <a:r>
                <a:rPr lang="en-US" sz="1000" b="1" dirty="0">
                  <a:solidFill>
                    <a:srgbClr val="92D050"/>
                  </a:solidFill>
                </a:rPr>
                <a:t>Testing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3385978" y="1679592"/>
              <a:ext cx="1463449" cy="4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</a:rPr>
                <a:t>eCQM Implementation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4522577" y="1679872"/>
              <a:ext cx="1463449" cy="4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70C0"/>
                  </a:solidFill>
                </a:rPr>
                <a:t>eCQM Certification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6535044" y="1667704"/>
              <a:ext cx="1576080" cy="4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7030A0"/>
                  </a:solidFill>
                </a:rPr>
                <a:t>eCQM Interoperability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29718" y="2460505"/>
              <a:ext cx="1590655" cy="822960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42000">
                  <a:srgbClr val="7030A0"/>
                </a:gs>
                <a:gs pos="100000">
                  <a:srgbClr val="7030A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100" dirty="0"/>
                <a:t>Crucible</a:t>
              </a:r>
              <a:endParaRPr lang="en-US" sz="1500" dirty="0"/>
            </a:p>
            <a:p>
              <a:pPr lvl="0"/>
              <a:r>
                <a:rPr lang="en-US" sz="900" dirty="0"/>
                <a:t>Promotes correct FHIR implementations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08442" y="2465326"/>
              <a:ext cx="2256782" cy="82296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63000">
                  <a:srgbClr val="0070C0"/>
                </a:gs>
                <a:gs pos="100000">
                  <a:srgbClr val="0070C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100" dirty="0"/>
                <a:t>Cypress</a:t>
              </a:r>
              <a:endParaRPr lang="en-US" sz="1500" dirty="0"/>
            </a:p>
            <a:p>
              <a:pPr lvl="0" algn="ctr"/>
              <a:r>
                <a:rPr lang="en-US" sz="900" dirty="0"/>
                <a:t>Certifies EHR products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08438" y="4125212"/>
              <a:ext cx="3056887" cy="82296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51000">
                  <a:srgbClr val="0070C0"/>
                </a:gs>
                <a:gs pos="100000">
                  <a:srgbClr val="002060"/>
                </a:gs>
              </a:gsLst>
              <a:lin ang="0" scaled="1"/>
            </a:gra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extrusionH="1651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100" dirty="0"/>
                <a:t>Juniper</a:t>
              </a:r>
              <a:endParaRPr lang="en-US" sz="1500" dirty="0"/>
            </a:p>
            <a:p>
              <a:pPr lvl="0" algn="ctr"/>
              <a:r>
                <a:rPr lang="en-US" sz="900" dirty="0"/>
                <a:t>Consistent calculations and submissions across EHRs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756622" y="2465950"/>
              <a:ext cx="1644443" cy="8229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18000">
                  <a:srgbClr val="FFC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100" dirty="0"/>
                <a:t>Bonnie</a:t>
              </a:r>
              <a:endParaRPr lang="en-US" sz="1500" dirty="0"/>
            </a:p>
            <a:p>
              <a:pPr lvl="0" algn="ctr"/>
              <a:r>
                <a:rPr lang="en-US" sz="900" dirty="0"/>
                <a:t>Robust eCQM Testing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65223" y="3295656"/>
              <a:ext cx="1131204" cy="82296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dirty="0"/>
                <a:t>Cedar</a:t>
              </a:r>
            </a:p>
            <a:p>
              <a:pPr lvl="0"/>
              <a:r>
                <a:rPr lang="en-US" sz="900" dirty="0"/>
                <a:t>Validates </a:t>
              </a:r>
              <a:r>
                <a:rPr lang="en-US" sz="900" dirty="0" smtClean="0"/>
                <a:t>QRDA collection </a:t>
              </a:r>
              <a:r>
                <a:rPr lang="en-US" sz="900" dirty="0"/>
                <a:t>systems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5678290" y="1678103"/>
              <a:ext cx="1092468" cy="42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2060"/>
                  </a:solidFill>
                </a:rPr>
                <a:t>eCQM Collection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400426" y="3295657"/>
              <a:ext cx="1354539" cy="82296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000" dirty="0"/>
                <a:t>Cypress Validation Utility</a:t>
              </a:r>
            </a:p>
            <a:p>
              <a:pPr lvl="0"/>
              <a:r>
                <a:rPr lang="en-US" sz="900" dirty="0"/>
                <a:t>Pre-submission QRDA validation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40847" y="5054520"/>
              <a:ext cx="282179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50" i="1" dirty="0">
                  <a:latin typeface="Calibri" charset="0"/>
                  <a:ea typeface="Calibri" charset="0"/>
                  <a:cs typeface="Times New Roman" charset="0"/>
                </a:rPr>
                <a:t>Improve accuracy, make </a:t>
              </a:r>
              <a:r>
                <a:rPr lang="en-US" sz="1350" i="1" dirty="0" err="1">
                  <a:latin typeface="Calibri" charset="0"/>
                  <a:ea typeface="Calibri" charset="0"/>
                  <a:cs typeface="Times New Roman" charset="0"/>
                </a:rPr>
                <a:t>eCQMs</a:t>
              </a:r>
              <a:r>
                <a:rPr lang="en-US" sz="1350" i="1" dirty="0">
                  <a:latin typeface="Calibri" charset="0"/>
                  <a:ea typeface="Calibri" charset="0"/>
                  <a:cs typeface="Times New Roman" charset="0"/>
                </a:rPr>
                <a:t> cheaper and faster to develop</a:t>
              </a:r>
              <a:r>
                <a:rPr lang="en-US" sz="1350" i="1" dirty="0"/>
                <a:t> 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976226" y="4972270"/>
              <a:ext cx="2031134" cy="507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i="1" dirty="0"/>
                <a:t>Reduce submission errors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844571" y="5734725"/>
              <a:ext cx="2132091" cy="507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i="1" dirty="0">
                  <a:latin typeface="Calibri" charset="0"/>
                  <a:ea typeface="Calibri" charset="0"/>
                  <a:cs typeface="Times New Roman" charset="0"/>
                </a:rPr>
                <a:t>Assurance that EHRs produce accurate results</a:t>
              </a:r>
              <a:r>
                <a:rPr lang="en-US" sz="1350" i="1" dirty="0"/>
                <a:t> 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343681" y="5381401"/>
              <a:ext cx="230044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i="1" dirty="0"/>
                <a:t>Improve quality care through collaboration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11123" y="2871985"/>
              <a:ext cx="1391219" cy="1638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i="1" dirty="0">
                  <a:latin typeface="Calibri" charset="0"/>
                </a:rPr>
                <a:t>Free flow of information to inform clinical decision making &amp; improve patient care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1949" y="4125212"/>
              <a:ext cx="1278501" cy="8229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100" dirty="0">
                  <a:solidFill>
                    <a:schemeClr val="bg1"/>
                  </a:solidFill>
                </a:rPr>
                <a:t>NCQT </a:t>
              </a:r>
              <a:r>
                <a:rPr lang="en-US" sz="900" dirty="0">
                  <a:solidFill>
                    <a:schemeClr val="bg1"/>
                  </a:solidFill>
                </a:rPr>
                <a:t>Representative patients and populations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08438" y="4118616"/>
              <a:ext cx="3056887" cy="8229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extrusionH="1651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100" dirty="0"/>
                <a:t>Juniper</a:t>
              </a:r>
              <a:endParaRPr lang="en-US" sz="1500" dirty="0"/>
            </a:p>
            <a:p>
              <a:pPr lvl="0" algn="ctr"/>
              <a:r>
                <a:rPr lang="en-US" sz="900" dirty="0"/>
                <a:t>Consistent calculations and submissions across EHRs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9323" y="4118616"/>
              <a:ext cx="1278501" cy="8229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100" dirty="0">
                  <a:solidFill>
                    <a:schemeClr val="bg1"/>
                  </a:solidFill>
                </a:rPr>
                <a:t>NCQT </a:t>
              </a:r>
              <a:r>
                <a:rPr lang="en-US" sz="800" dirty="0"/>
                <a:t>Evaluates CQMs against real and synthetic patients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64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Bonnie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58" y="1164484"/>
            <a:ext cx="7842325" cy="45343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36200" y="5947826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bonnie.healthit.gov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06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Bonnie </a:t>
            </a:r>
            <a:r>
              <a:rPr lang="en-US" dirty="0" smtClean="0"/>
              <a:t>(</a:t>
            </a:r>
            <a:r>
              <a:rPr lang="en-US" dirty="0"/>
              <a:t>continued)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80" y="1245446"/>
            <a:ext cx="7315081" cy="48592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80413" y="6169709"/>
            <a:ext cx="2222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bonnie.healthit.gov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08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Cypress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62903" y="6029106"/>
            <a:ext cx="289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hlinkClick r:id="rId2"/>
              </a:rPr>
              <a:t>www.healthit.gov</a:t>
            </a:r>
            <a:r>
              <a:rPr lang="en-US" dirty="0" smtClean="0">
                <a:hlinkClick r:id="rId2"/>
              </a:rPr>
              <a:t>/cypress</a:t>
            </a:r>
            <a:endParaRPr lang="en-US" dirty="0"/>
          </a:p>
        </p:txBody>
      </p:sp>
      <p:pic>
        <p:nvPicPr>
          <p:cNvPr id="5" name="Picture 4" descr="This chart depicts the growth in vendors, unique products, and total certified Health IT products between October 2012 and October 2014." title="Certified Health IT Products and Vendo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758" y="2186040"/>
            <a:ext cx="4878473" cy="2526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95633" y="1854001"/>
            <a:ext cx="3455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cs typeface="Century" pitchFamily="18" charset="0"/>
              </a:rPr>
              <a:t>Certified Health IT Products and Vendors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1209762" y="1827383"/>
            <a:ext cx="26618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Rigorous and </a:t>
            </a:r>
            <a:r>
              <a:rPr lang="en-US" sz="1600" dirty="0"/>
              <a:t>repeatable testing tool for certifying Electronic Health Records (EHR) and EHR modules in the capture and calculation of eCQM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Open </a:t>
            </a:r>
            <a:r>
              <a:rPr lang="en-US" sz="1600" dirty="0"/>
              <a:t>source and freely available for use or adoption by the health IT community including EHR vendors and testing labs.</a:t>
            </a:r>
          </a:p>
        </p:txBody>
      </p:sp>
    </p:spTree>
    <p:extLst>
      <p:ext uri="{BB962C8B-B14F-4D97-AF65-F5344CB8AC3E}">
        <p14:creationId xmlns:p14="http://schemas.microsoft.com/office/powerpoint/2010/main" val="1500816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Crucible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08BC-DA31-4D19-837B-EFA4386B05F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791" y="1371708"/>
            <a:ext cx="6052049" cy="4985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8854" y="6290305"/>
            <a:ext cx="218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projectcrucible.org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621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TRE Corporate Colors">
      <a:dk1>
        <a:sysClr val="windowText" lastClr="000000"/>
      </a:dk1>
      <a:lt1>
        <a:sysClr val="window" lastClr="FFFFFF"/>
      </a:lt1>
      <a:dk2>
        <a:srgbClr val="005B94"/>
      </a:dk2>
      <a:lt2>
        <a:srgbClr val="CFDEEA"/>
      </a:lt2>
      <a:accent1>
        <a:srgbClr val="00B3DC"/>
      </a:accent1>
      <a:accent2>
        <a:srgbClr val="F7901E"/>
      </a:accent2>
      <a:accent3>
        <a:srgbClr val="FFE23C"/>
      </a:accent3>
      <a:accent4>
        <a:srgbClr val="C1CD23"/>
      </a:accent4>
      <a:accent5>
        <a:srgbClr val="C6401D"/>
      </a:accent5>
      <a:accent6>
        <a:srgbClr val="FFFFFF"/>
      </a:accent6>
      <a:hlink>
        <a:srgbClr val="005F9E"/>
      </a:hlink>
      <a:folHlink>
        <a:srgbClr val="80008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</a:spPr>
      <a:bodyPr rtlCol="0" anchor="t"/>
      <a:lstStyle>
        <a:defPPr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AMH Partnership--Template 20150212.potx" id="{E3E7DF17-9915-4A0A-8A69-379FC87FA219}" vid="{3B648C31-F8F5-4679-A9E6-11D93A2C87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Contributor xmlns="http://schemas.microsoft.com/sharepoint/v3/fields" xsi:nil="true"/>
    <Training_x0020_Document xmlns="836c3b24-add9-4956-b86c-77b98b855a12">false</Training_x0020_Document>
    <Status xmlns="836c3b24-add9-4956-b86c-77b98b855a12">Delivered</Status>
    <State xmlns="836c3b24-add9-4956-b86c-77b98b855a12">N/A</State>
    <Project_x002f_Task xmlns="756c3e2a-1adb-4fb5-b151-5d46c686df6e"/>
    <MITRE_x0020_Sensitivity xmlns="http://schemas.microsoft.com/sharepoint/v3">Internal MITRE Information</MITRE_x0020_Sensitivity>
    <Release_x0020_Statement xmlns="http://schemas.microsoft.com/sharepoint/v3">For Internal MITRE Use</Release_x0020_Statement>
    <Deliverable_x0020_Month xmlns="836c3b24-add9-4956-b86c-77b98b855a12">2017 03 - March</Deliverable_x0020_Month>
    <Deliverable_x0020_Type xmlns="836c3b24-add9-4956-b86c-77b98b855a12">Meeting Slides</Deliverable_x0020_Type>
    <Recipient xmlns="836c3b24-add9-4956-b86c-77b98b855a12">Tom Novak</Recipient>
  </documentManagement>
</p:properties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ITRE Work" ma:contentTypeID="0x01010024F7A95465C81D4FBC48CC5A46DFD9F6008064A48A43351D49B60D9FE154508551" ma:contentTypeVersion="8" ma:contentTypeDescription="Materials and documents that contain MITRE authored content and other content directly attributable to MITRE and its work" ma:contentTypeScope="" ma:versionID="c85ba5e03cb2b5a9f2edf7b707b55c34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836c3b24-add9-4956-b86c-77b98b855a12" xmlns:ns4="756c3e2a-1adb-4fb5-b151-5d46c686df6e" targetNamespace="http://schemas.microsoft.com/office/2006/metadata/properties" ma:root="true" ma:fieldsID="c28cdbe3b3bfb322657101ce4d324156" ns1:_="" ns2:_="" ns3:_="" ns4:_="">
    <xsd:import namespace="http://schemas.microsoft.com/sharepoint/v3"/>
    <xsd:import namespace="http://schemas.microsoft.com/sharepoint/v3/fields"/>
    <xsd:import namespace="836c3b24-add9-4956-b86c-77b98b855a12"/>
    <xsd:import namespace="756c3e2a-1adb-4fb5-b151-5d46c686df6e"/>
    <xsd:element name="properties">
      <xsd:complexType>
        <xsd:sequence>
          <xsd:element name="documentManagement">
            <xsd:complexType>
              <xsd:all>
                <xsd:element ref="ns3:Recipient"/>
                <xsd:element ref="ns3:Status"/>
                <xsd:element ref="ns3:Deliverable_x0020_Type" minOccurs="0"/>
                <xsd:element ref="ns3:Deliverable_x0020_Month"/>
                <xsd:element ref="ns3:Training_x0020_Document" minOccurs="0"/>
                <xsd:element ref="ns1:MITRE_x0020_Sensitivity"/>
                <xsd:element ref="ns1:Release_x0020_Statement"/>
                <xsd:element ref="ns2:_Contributor" minOccurs="0"/>
                <xsd:element ref="ns3:State" minOccurs="0"/>
                <xsd:element ref="ns4:Project_x002f_Task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MITRE_x0020_Sensitivity" ma:index="9" ma:displayName="Sensitivity" ma:default="Internal MITRE Information" ma:hidden="true" ma:internalName="MITRE_x0020_Sensitivity" ma:readOnly="false">
      <xsd:simpleType>
        <xsd:restriction base="dms:Choice">
          <xsd:enumeration value="Public Information"/>
          <xsd:enumeration value="Internal MITRE Information"/>
          <xsd:enumeration value="Sensitive Information"/>
          <xsd:enumeration value="Highly Sensitive Information"/>
        </xsd:restriction>
      </xsd:simpleType>
    </xsd:element>
    <xsd:element name="Release_x0020_Statement" ma:index="10" ma:displayName="Release Statement" ma:default="For Internal MITRE Use" ma:hidden="true" ma:internalName="Release_x0020_Statement" ma:readOnly="false">
      <xsd:simpleType>
        <xsd:union memberTypes="dms:Text">
          <xsd:simpleType>
            <xsd:restriction base="dms:Choice">
              <xsd:enumeration value="Approved for Public Release"/>
              <xsd:enumeration value="For Internal MITRE Use"/>
              <xsd:enumeration value="For Release to All Sponsors"/>
              <xsd:enumeration value="For Limited Internal MITRE Use"/>
              <xsd:enumeration value="For Limited External Release"/>
              <xsd:enumeration value="Privileged: Sensitive Personal Information"/>
              <xsd:enumeration value="MITRE Proprietary"/>
              <xsd:enumeration value="Source Selection Sensitive"/>
              <xsd:enumeration value="Restricted: Highly Sensitive Personal Information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ntributor" ma:index="16" nillable="true" ma:displayName="Contributor" ma:description="One or more people or organizations that contributed to this resource" ma:hidden="true" ma:internalName="_Contributor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c3b24-add9-4956-b86c-77b98b855a12" elementFormDefault="qualified">
    <xsd:import namespace="http://schemas.microsoft.com/office/2006/documentManagement/types"/>
    <xsd:import namespace="http://schemas.microsoft.com/office/infopath/2007/PartnerControls"/>
    <xsd:element name="Recipient" ma:index="3" ma:displayName="Recipient" ma:internalName="Recipient" ma:readOnly="false">
      <xsd:simpleType>
        <xsd:restriction base="dms:Text">
          <xsd:maxLength value="255"/>
        </xsd:restriction>
      </xsd:simpleType>
    </xsd:element>
    <xsd:element name="Status" ma:index="4" ma:displayName="Status" ma:default="In Progress" ma:format="Dropdown" ma:indexed="true" ma:internalName="Status" ma:readOnly="false">
      <xsd:simpleType>
        <xsd:restriction base="dms:Choice">
          <xsd:enumeration value="In Progress"/>
          <xsd:enumeration value="Draft"/>
          <xsd:enumeration value="Delivered"/>
          <xsd:enumeration value="Archive"/>
          <xsd:enumeration value="Other"/>
        </xsd:restriction>
      </xsd:simpleType>
    </xsd:element>
    <xsd:element name="Deliverable_x0020_Type" ma:index="5" nillable="true" ma:displayName="Deliverable Type" ma:default="Monthly Status Report" ma:format="Dropdown" ma:internalName="Deliverable_x0020_Type">
      <xsd:simpleType>
        <xsd:union memberTypes="dms:Text">
          <xsd:simpleType>
            <xsd:restriction base="dms:Choice">
              <xsd:enumeration value="Monthly Status Report"/>
              <xsd:enumeration value="Bi-weekly Report"/>
              <xsd:enumeration value="WorkPlan/Schedule"/>
              <xsd:enumeration value="Meeting Minutes"/>
              <xsd:enumeration value="Kickoff Materials"/>
              <xsd:enumeration value="Meeting Slides"/>
              <xsd:enumeration value="Agendas"/>
              <xsd:enumeration value="Guides/Tools"/>
              <xsd:enumeration value="Work Product"/>
            </xsd:restriction>
          </xsd:simpleType>
        </xsd:union>
      </xsd:simpleType>
    </xsd:element>
    <xsd:element name="Deliverable_x0020_Month" ma:index="6" ma:displayName="Deliverable Month" ma:format="Dropdown" ma:internalName="Deliverable_x0020_Month">
      <xsd:simpleType>
        <xsd:restriction base="dms:Choice">
          <xsd:enumeration value="2017 12 - December"/>
          <xsd:enumeration value="2017 11 - November"/>
          <xsd:enumeration value="2017 10 - October"/>
          <xsd:enumeration value="2017 09 - September"/>
          <xsd:enumeration value="2017 08 - August"/>
          <xsd:enumeration value="2017 07 - July"/>
          <xsd:enumeration value="2017 06 - June"/>
          <xsd:enumeration value="2017 05 - May"/>
          <xsd:enumeration value="2017 04 - April"/>
          <xsd:enumeration value="2017 03 - March"/>
          <xsd:enumeration value="2017 02 - February"/>
          <xsd:enumeration value="2017 01 - January"/>
          <xsd:enumeration value="2016 12 - December"/>
          <xsd:enumeration value="2016 11 - November"/>
          <xsd:enumeration value="2016 10 - October"/>
          <xsd:enumeration value="2016 09 - September"/>
          <xsd:enumeration value="2016 08 - August"/>
          <xsd:enumeration value="2016 07 - July"/>
          <xsd:enumeration value="2016 06 - June"/>
          <xsd:enumeration value="2016 05 - May"/>
          <xsd:enumeration value="2016 04 - April"/>
          <xsd:enumeration value="2016 03 - March"/>
          <xsd:enumeration value="2016 02 - February"/>
          <xsd:enumeration value="2016 01 - January"/>
          <xsd:enumeration value="2015 12 - December"/>
          <xsd:enumeration value="2015 11 - November"/>
          <xsd:enumeration value="2015 10 - October"/>
          <xsd:enumeration value="2015 09 - September"/>
          <xsd:enumeration value="2015 08 - August"/>
          <xsd:enumeration value="2015 07 - July"/>
          <xsd:enumeration value="2015 06 - June"/>
          <xsd:enumeration value="2015 05 - May"/>
          <xsd:enumeration value="2015 04 - April"/>
          <xsd:enumeration value="2015 03 - March"/>
          <xsd:enumeration value="2015 02 - February"/>
          <xsd:enumeration value="2015 01 - January"/>
          <xsd:enumeration value="2014 12 - December"/>
          <xsd:enumeration value="2014 11 - November"/>
          <xsd:enumeration value="2014 10 - October"/>
          <xsd:enumeration value="2014 09 - September"/>
          <xsd:enumeration value="2014 08 - August"/>
          <xsd:enumeration value="2014 07 - July"/>
          <xsd:enumeration value="2014 06 - June"/>
          <xsd:enumeration value="2014 05 - May"/>
          <xsd:enumeration value="2014 04 - April"/>
          <xsd:enumeration value="2014 03 - March"/>
          <xsd:enumeration value="2014 02 - February"/>
          <xsd:enumeration value="2014 01 - January"/>
          <xsd:enumeration value="2013 12 - December"/>
          <xsd:enumeration value="2013 11 - November"/>
          <xsd:enumeration value="2013 10 - October"/>
          <xsd:enumeration value="2013 09 - September"/>
          <xsd:enumeration value="2013 08 - August"/>
          <xsd:enumeration value="2013 07 - July"/>
          <xsd:enumeration value="2013 06 - June"/>
          <xsd:enumeration value="2013 05 - May"/>
          <xsd:enumeration value="2013 04 - April"/>
          <xsd:enumeration value="2013 03 - March"/>
          <xsd:enumeration value="2013 02 - February"/>
          <xsd:enumeration value="2013 01 - January"/>
          <xsd:enumeration value="2012 12 - December"/>
          <xsd:enumeration value="2012 11 - November"/>
          <xsd:enumeration value="2012 10 - October"/>
        </xsd:restriction>
      </xsd:simpleType>
    </xsd:element>
    <xsd:element name="Training_x0020_Document" ma:index="8" nillable="true" ma:displayName="Project on-boarding" ma:default="0" ma:indexed="true" ma:internalName="Training_x0020_Document">
      <xsd:simpleType>
        <xsd:restriction base="dms:Boolean"/>
      </xsd:simpleType>
    </xsd:element>
    <xsd:element name="State" ma:index="18" nillable="true" ma:displayName="State" ma:default="N/A" ma:format="Dropdown" ma:internalName="State">
      <xsd:simpleType>
        <xsd:restriction base="dms:Choice">
          <xsd:enumeration value="N/A"/>
          <xsd:enumeration value="AL"/>
          <xsd:enumeration value="AK"/>
          <xsd:enumeration value="AZ"/>
          <xsd:enumeration value="AR"/>
          <xsd:enumeration value="CA"/>
          <xsd:enumeration value="CO"/>
          <xsd:enumeration value="CT"/>
          <xsd:enumeration value="DE"/>
          <xsd:enumeration value="FL"/>
          <xsd:enumeration value="GA"/>
          <xsd:enumeration value="HI"/>
          <xsd:enumeration value="ID"/>
          <xsd:enumeration value="IL"/>
          <xsd:enumeration value="IN"/>
          <xsd:enumeration value="IA"/>
          <xsd:enumeration value="KS"/>
          <xsd:enumeration value="KY"/>
          <xsd:enumeration value="LA"/>
          <xsd:enumeration value="ME"/>
          <xsd:enumeration value="MD"/>
          <xsd:enumeration value="MA"/>
          <xsd:enumeration value="MI"/>
          <xsd:enumeration value="MN"/>
          <xsd:enumeration value="MS"/>
          <xsd:enumeration value="MO"/>
          <xsd:enumeration value="MT"/>
          <xsd:enumeration value="NE"/>
          <xsd:enumeration value="NV"/>
          <xsd:enumeration value="NH"/>
          <xsd:enumeration value="NJ"/>
          <xsd:enumeration value="NM"/>
          <xsd:enumeration value="NY"/>
          <xsd:enumeration value="NC"/>
          <xsd:enumeration value="ND"/>
          <xsd:enumeration value="OH"/>
          <xsd:enumeration value="OK"/>
          <xsd:enumeration value="OR"/>
          <xsd:enumeration value="PA"/>
          <xsd:enumeration value="RI"/>
          <xsd:enumeration value="SC"/>
          <xsd:enumeration value="SD"/>
          <xsd:enumeration value="TN"/>
          <xsd:enumeration value="TX"/>
          <xsd:enumeration value="UT"/>
          <xsd:enumeration value="VT"/>
          <xsd:enumeration value="VA"/>
          <xsd:enumeration value="WA"/>
          <xsd:enumeration value="WV"/>
          <xsd:enumeration value="WI"/>
          <xsd:enumeration value="WY"/>
          <xsd:enumeration value="GU"/>
          <xsd:enumeration value="PR"/>
          <xsd:enumeration value="V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c3e2a-1adb-4fb5-b151-5d46c686df6e" elementFormDefault="qualified">
    <xsd:import namespace="http://schemas.microsoft.com/office/2006/documentManagement/types"/>
    <xsd:import namespace="http://schemas.microsoft.com/office/infopath/2007/PartnerControls"/>
    <xsd:element name="Project_x002f_Task" ma:index="19" ma:displayName="Project/Task" ma:default="Enterprise" ma:format="Dropdown" ma:indexed="true" ma:internalName="Project_x002F_Task0" ma:readOnly="false">
      <xsd:simpleType>
        <xsd:restriction base="dms:Choice">
          <xsd:enumeration value="Enterprise"/>
          <xsd:enumeration value="E&amp;E"/>
          <xsd:enumeration value="MMIS"/>
          <xsd:enumeration value="HITECH"/>
          <xsd:enumeration value="Reuse"/>
          <xsd:enumeration value="MES Strategy"/>
          <xsd:enumeration value="MES Outreach"/>
          <xsd:enumeration value="PMO"/>
          <xsd:enumeration value="Provider Screening"/>
          <xsd:enumeration value="Cross-Cutting Medicaid Work"/>
          <xsd:enumeration value="CPIC"/>
          <xsd:enumeration value="Transition"/>
          <xsd:enumeration value="Member Management"/>
          <xsd:enumeration value="Pre-Certificatio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7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E107CA-2621-43C8-BDB8-30C41CF1D0C7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836c3b24-add9-4956-b86c-77b98b855a12"/>
    <ds:schemaRef ds:uri="756c3e2a-1adb-4fb5-b151-5d46c686df6e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2EF4A9C6-54C8-4594-923E-DCBFE98EF322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1BF71BDD-571D-47CC-8D0B-86E3A9A2B71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9D48CB1-4A8F-47FA-801B-B2994434F9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836c3b24-add9-4956-b86c-77b98b855a12"/>
    <ds:schemaRef ds:uri="756c3e2a-1adb-4fb5-b151-5d46c686df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CAMH Partnership--Template 20150212</Template>
  <TotalTime>44191</TotalTime>
  <Words>1603</Words>
  <Application>Microsoft Macintosh PowerPoint</Application>
  <PresentationFormat>On-screen Show (4:3)</PresentationFormat>
  <Paragraphs>331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 Black</vt:lpstr>
      <vt:lpstr>Calibri</vt:lpstr>
      <vt:lpstr>Century</vt:lpstr>
      <vt:lpstr>Helvetica LT Std</vt:lpstr>
      <vt:lpstr>Times New Roman</vt:lpstr>
      <vt:lpstr>Trebuchet MS</vt:lpstr>
      <vt:lpstr>Verdana</vt:lpstr>
      <vt:lpstr>Wingdings</vt:lpstr>
      <vt:lpstr>Arial</vt:lpstr>
      <vt:lpstr>Office Theme</vt:lpstr>
      <vt:lpstr>PowerPoint Presentation</vt:lpstr>
      <vt:lpstr>PowerPoint Presentation</vt:lpstr>
      <vt:lpstr> Open Source Tools for Electronic Clinical Quality Measures </vt:lpstr>
      <vt:lpstr>About MITRE</vt:lpstr>
      <vt:lpstr>Using tools to improve quality reporting</vt:lpstr>
      <vt:lpstr>Bonnie</vt:lpstr>
      <vt:lpstr>Bonnie (continued)</vt:lpstr>
      <vt:lpstr>Cypress</vt:lpstr>
      <vt:lpstr>Crucible</vt:lpstr>
      <vt:lpstr>Crucible</vt:lpstr>
      <vt:lpstr>What is Cedar?</vt:lpstr>
      <vt:lpstr>Why was Cedar developed?</vt:lpstr>
      <vt:lpstr>How was Cedar developed?</vt:lpstr>
      <vt:lpstr>How is Cedar intended to be used?</vt:lpstr>
      <vt:lpstr>Demo</vt:lpstr>
      <vt:lpstr>How can you get involved?</vt:lpstr>
      <vt:lpstr>PowerPoint Presentation</vt:lpstr>
      <vt:lpstr>eCQM &amp; Gov’s Role</vt:lpstr>
      <vt:lpstr>OSEHRA popHealth®</vt:lpstr>
      <vt:lpstr>OSEHRA popHealth Use Case</vt:lpstr>
      <vt:lpstr>PopHealth Dependencies</vt:lpstr>
      <vt:lpstr>Community based Product Management (Key Open Source Developments)</vt:lpstr>
      <vt:lpstr>2015 Edition Health IT Certification</vt:lpstr>
      <vt:lpstr>Future Plan</vt:lpstr>
      <vt:lpstr>popHealth Demo</vt:lpstr>
      <vt:lpstr>PowerPoint Presentation</vt:lpstr>
      <vt:lpstr>PowerPoint Presentation</vt:lpstr>
      <vt:lpstr>Backup Slides </vt:lpstr>
      <vt:lpstr>Cedar End-User Process</vt:lpstr>
      <vt:lpstr>Cedar Dashboard</vt:lpstr>
      <vt:lpstr>Cedar Dashboard</vt:lpstr>
      <vt:lpstr>Cedar Test Creation</vt:lpstr>
      <vt:lpstr>Cedar Test Creation</vt:lpstr>
      <vt:lpstr>Cedar Validation Selection</vt:lpstr>
      <vt:lpstr>Cedar Test File Download</vt:lpstr>
      <vt:lpstr>Cedar Actual Results Entry</vt:lpstr>
      <vt:lpstr>Cedar Test Results Overview</vt:lpstr>
      <vt:lpstr>Backup Slides</vt:lpstr>
      <vt:lpstr>Collaboration with MITRE</vt:lpstr>
      <vt:lpstr>Basic Reference Implementation Functionalities</vt:lpstr>
      <vt:lpstr>PowerPoint Presentation</vt:lpstr>
      <vt:lpstr>PowerPoint Presentation</vt:lpstr>
      <vt:lpstr>PowerPoint Presentation</vt:lpstr>
      <vt:lpstr>PowerPoint Presentation</vt:lpstr>
      <vt:lpstr>Patient and Provider Filters</vt:lpstr>
      <vt:lpstr>eCQM Benchmark</vt:lpstr>
    </vt:vector>
  </TitlesOfParts>
  <Company>The MITRE Corporation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 Med IT Ent_Biweekly Status Report_2017-02-09_wip 2-1</dc:title>
  <dc:creator>Sejal Patel</dc:creator>
  <dc:description>Deck for HIMSS Cedar presentation; delivered 2/21/17</dc:description>
  <cp:lastModifiedBy>Megan Murray</cp:lastModifiedBy>
  <cp:revision>1505</cp:revision>
  <cp:lastPrinted>2015-01-20T13:09:48Z</cp:lastPrinted>
  <dcterms:created xsi:type="dcterms:W3CDTF">2015-02-23T14:17:29Z</dcterms:created>
  <dcterms:modified xsi:type="dcterms:W3CDTF">2017-10-03T18:43:43Z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0x01010024F7A95465C81D4FBC48CC5A46DFD9F6008064A48A43351D49B60D9FE154508551</vt:lpwstr>
  </property>
  <property fmtid="{D5CDD505-2E9C-101B-9397-08002B2CF9AE}" pid="3" name="Document Owner">
    <vt:lpwstr/>
  </property>
  <property fmtid="{D5CDD505-2E9C-101B-9397-08002B2CF9AE}" pid="4" name="Project/Task">
    <vt:lpwstr>HITECH</vt:lpwstr>
  </property>
  <property fmtid="{D5CDD505-2E9C-101B-9397-08002B2CF9AE}" pid="5" name="MITRE Sensitivity">
    <vt:lpwstr>Internal MITRE Information</vt:lpwstr>
  </property>
  <property fmtid="{D5CDD505-2E9C-101B-9397-08002B2CF9AE}" pid="6" name="Order">
    <vt:r8>1092800</vt:r8>
  </property>
  <property fmtid="{D5CDD505-2E9C-101B-9397-08002B2CF9AE}" pid="7" name="URL">
    <vt:lpwstr/>
  </property>
  <property fmtid="{D5CDD505-2E9C-101B-9397-08002B2CF9AE}" pid="8" name="Release Statement">
    <vt:lpwstr>For Internal MITRE Use</vt:lpwstr>
  </property>
  <property fmtid="{D5CDD505-2E9C-101B-9397-08002B2CF9AE}" pid="9" name="xd_ProgID">
    <vt:lpwstr/>
  </property>
  <property fmtid="{D5CDD505-2E9C-101B-9397-08002B2CF9AE}" pid="10" name="_SharedFileIndex">
    <vt:lpwstr/>
  </property>
  <property fmtid="{D5CDD505-2E9C-101B-9397-08002B2CF9AE}" pid="11" name="_SourceUrl">
    <vt:lpwstr/>
  </property>
  <property fmtid="{D5CDD505-2E9C-101B-9397-08002B2CF9AE}" pid="12" name="TemplateUrl">
    <vt:lpwstr/>
  </property>
  <property fmtid="{D5CDD505-2E9C-101B-9397-08002B2CF9AE}" pid="13" name="Deliverable Month">
    <vt:lpwstr>2017 02 - February</vt:lpwstr>
  </property>
  <property fmtid="{D5CDD505-2E9C-101B-9397-08002B2CF9AE}" pid="14" name="Deliverable Type">
    <vt:lpwstr>Meeting Slides</vt:lpwstr>
  </property>
  <property fmtid="{D5CDD505-2E9C-101B-9397-08002B2CF9AE}" pid="15" name="Recipient">
    <vt:lpwstr>Tom Novak</vt:lpwstr>
  </property>
  <property fmtid="{D5CDD505-2E9C-101B-9397-08002B2CF9AE}" pid="16" name="Topic">
    <vt:lpwstr/>
  </property>
</Properties>
</file>