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2" r:id="rId4"/>
    <p:sldMasterId id="2147483754" r:id="rId5"/>
  </p:sldMasterIdLst>
  <p:notesMasterIdLst>
    <p:notesMasterId r:id="rId16"/>
  </p:notesMasterIdLst>
  <p:sldIdLst>
    <p:sldId id="554" r:id="rId6"/>
    <p:sldId id="278" r:id="rId7"/>
    <p:sldId id="556" r:id="rId8"/>
    <p:sldId id="557" r:id="rId9"/>
    <p:sldId id="562" r:id="rId10"/>
    <p:sldId id="558" r:id="rId11"/>
    <p:sldId id="559" r:id="rId12"/>
    <p:sldId id="561" r:id="rId13"/>
    <p:sldId id="560" r:id="rId14"/>
    <p:sldId id="55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C3B"/>
    <a:srgbClr val="71CCF0"/>
    <a:srgbClr val="005DAA"/>
    <a:srgbClr val="3366FF"/>
    <a:srgbClr val="00FF00"/>
    <a:srgbClr val="F9F3DD"/>
    <a:srgbClr val="EADDBA"/>
    <a:srgbClr val="84171A"/>
    <a:srgbClr val="B15651"/>
    <a:srgbClr val="D6B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3" autoAdjust="0"/>
    <p:restoredTop sz="66261" autoAdjust="0"/>
  </p:normalViewPr>
  <p:slideViewPr>
    <p:cSldViewPr snapToGrid="0">
      <p:cViewPr varScale="1">
        <p:scale>
          <a:sx n="140" d="100"/>
          <a:sy n="140" d="100"/>
        </p:scale>
        <p:origin x="192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0CD50BE-7BF6-4806-BACA-A3810B4827E3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4AB6B34-742E-463A-82E4-E1215DEC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CD02-DA56-45E3-84AB-2B7728CD63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CD02-DA56-45E3-84AB-2B7728CD63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7D1C-0904-344B-B8A0-88910701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F6A32-17BB-9D4A-BD5D-2643D13E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EB398-336A-164D-8D4A-86C5B569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F9A67-C9F0-2C48-A449-551A7ECE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96AC-F540-9549-BF3E-6C494136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982F-962F-B548-85FA-25A0A39F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75627-03FA-F946-954F-2B489DD1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CB96D-8F69-404C-A0A7-9F9D6E35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9C58-359E-8D4F-A03F-6C3C29A2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4ECD-A22C-C349-AA4A-C53109CF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6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4C8F0-7DED-2744-81C5-D9E5AFAF0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DE680-8F41-3745-9A3D-EDB17FD3F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51DAF-8890-044A-99A7-A1173760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7F6F4-0F1A-C243-A8E9-2C16DF7B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17FC-1FDF-824E-99E4-39D812F1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6A8E14-77DE-4F28-B263-FD5AF967685A}"/>
              </a:ext>
            </a:extLst>
          </p:cNvPr>
          <p:cNvSpPr/>
          <p:nvPr/>
        </p:nvSpPr>
        <p:spPr>
          <a:xfrm>
            <a:off x="0" y="3048000"/>
            <a:ext cx="9144000" cy="3798277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F1816A-B2BE-4699-B2A7-5F0582DAF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6" y="628416"/>
            <a:ext cx="3062083" cy="10290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3BBAB2-0AAE-4346-93E7-62A822129182}"/>
              </a:ext>
            </a:extLst>
          </p:cNvPr>
          <p:cNvSpPr txBox="1"/>
          <p:nvPr/>
        </p:nvSpPr>
        <p:spPr>
          <a:xfrm>
            <a:off x="304800" y="4473414"/>
            <a:ext cx="518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FFA2E-ED57-49B1-B5F8-BD612E335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93" y="1956944"/>
            <a:ext cx="7543800" cy="692616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005D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ECEAE-C266-4B5A-9F01-BE9895881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16" y="3886200"/>
            <a:ext cx="5008684" cy="9771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68613F1-D46B-4002-B045-10DCA0DC2D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393" y="5472938"/>
            <a:ext cx="2971800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MARCH 1, 2018</a:t>
            </a:r>
          </a:p>
        </p:txBody>
      </p:sp>
    </p:spTree>
    <p:extLst>
      <p:ext uri="{BB962C8B-B14F-4D97-AF65-F5344CB8AC3E}">
        <p14:creationId xmlns:p14="http://schemas.microsoft.com/office/powerpoint/2010/main" val="161045522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EHR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7142FB-F80F-46B4-894D-B27757654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84"/>
          <a:stretch/>
        </p:blipFill>
        <p:spPr>
          <a:xfrm>
            <a:off x="0" y="4726603"/>
            <a:ext cx="9144000" cy="2131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A6189-7EA6-4C57-8A00-F0D65CE97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87" y="1066800"/>
            <a:ext cx="9595774" cy="32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219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(With Contact Inf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E9E687-7364-E64D-9CF1-78F2BC8303B2}"/>
              </a:ext>
            </a:extLst>
          </p:cNvPr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DC942-2216-6844-AD4B-53B040ABB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9045"/>
            <a:ext cx="2631654" cy="88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BEF0-6E6A-4C94-ADDF-9AC0DD0803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052205"/>
            <a:ext cx="6978162" cy="533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BF493-1CA5-43B4-A720-48E5172E2F3D}"/>
              </a:ext>
            </a:extLst>
          </p:cNvPr>
          <p:cNvSpPr txBox="1"/>
          <p:nvPr/>
        </p:nvSpPr>
        <p:spPr>
          <a:xfrm>
            <a:off x="685800" y="37338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1934 Old Gallows Road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 420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Vienna, VA 22182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www.osehra.org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(571) 363-3150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info@osehra.org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osehra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osehra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DDC343-6FFF-4DF9-B08E-99601490E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186" y="2485302"/>
            <a:ext cx="6180137" cy="5730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2800" dirty="0">
                <a:latin typeface="+mj-lt"/>
              </a:rPr>
              <a:t>Contact name@osehra.org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5614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(Without Contact Inf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E9E687-7364-E64D-9CF1-78F2BC8303B2}"/>
              </a:ext>
            </a:extLst>
          </p:cNvPr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DC942-2216-6844-AD4B-53B040ABB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" y="509045"/>
            <a:ext cx="2631654" cy="88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BEF0-6E6A-4C94-ADDF-9AC0DD0803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2052205"/>
            <a:ext cx="6978162" cy="5334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DDC343-6FFF-4DF9-B08E-99601490E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186" y="2485302"/>
            <a:ext cx="6180137" cy="5730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2800" dirty="0">
                <a:latin typeface="+mj-lt"/>
              </a:rPr>
              <a:t>Contact name@osehra.org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565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(Title Left Align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9897" y="1516568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997" y="298033"/>
            <a:ext cx="8229600" cy="5635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9697" y="6348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780C-0A10-A045-BBF3-43BD0933271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9A0B2-25A2-4669-AA9A-2F49DF87E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4" y="6279066"/>
            <a:ext cx="1700560" cy="57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001BE0-2D33-4166-96FA-052B52A38F21}"/>
              </a:ext>
            </a:extLst>
          </p:cNvPr>
          <p:cNvSpPr/>
          <p:nvPr/>
        </p:nvSpPr>
        <p:spPr>
          <a:xfrm>
            <a:off x="2002641" y="6317166"/>
            <a:ext cx="7126705" cy="54083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CF37CC-F302-4796-BF02-B9A7E328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" y="961386"/>
            <a:ext cx="8763000" cy="355600"/>
          </a:xfrm>
          <a:prstGeom prst="rect">
            <a:avLst/>
          </a:prstGeom>
        </p:spPr>
      </p:pic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2871D851-2696-403B-9F9B-F7C71824973C}"/>
              </a:ext>
            </a:extLst>
          </p:cNvPr>
          <p:cNvSpPr txBox="1">
            <a:spLocks/>
          </p:cNvSpPr>
          <p:nvPr/>
        </p:nvSpPr>
        <p:spPr>
          <a:xfrm>
            <a:off x="6858000" y="64607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6"/>
            <a:fld id="{77EC69DC-24C7-4942-8721-D0E428827D51}" type="slidenum">
              <a:rPr lang="en-US" smtClean="0"/>
              <a:pPr defTabSz="91435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8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(Title 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9897" y="1516568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997" y="298033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9A0B2-25A2-4669-AA9A-2F49DF87E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4" y="6279066"/>
            <a:ext cx="1700560" cy="57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001BE0-2D33-4166-96FA-052B52A38F21}"/>
              </a:ext>
            </a:extLst>
          </p:cNvPr>
          <p:cNvSpPr/>
          <p:nvPr/>
        </p:nvSpPr>
        <p:spPr>
          <a:xfrm>
            <a:off x="2002641" y="6317166"/>
            <a:ext cx="7126705" cy="54083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CF37CC-F302-4796-BF02-B9A7E328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" y="961386"/>
            <a:ext cx="8763000" cy="35560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CF5010B-3053-40BE-ADEC-5572F606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6073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20EB2-02D3-412C-AA72-A8C217C03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98161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(No 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9897" y="1516568"/>
            <a:ext cx="8229600" cy="4525963"/>
          </a:xfrm>
        </p:spPr>
        <p:txBody>
          <a:bodyPr/>
          <a:lstStyle>
            <a:lvl1pPr marL="0" indent="0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997" y="298033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9697" y="6348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0EB2-02D3-412C-AA72-A8C217C03D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9A0B2-25A2-4669-AA9A-2F49DF87E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4" y="6279066"/>
            <a:ext cx="1700560" cy="57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001BE0-2D33-4166-96FA-052B52A38F21}"/>
              </a:ext>
            </a:extLst>
          </p:cNvPr>
          <p:cNvSpPr/>
          <p:nvPr/>
        </p:nvSpPr>
        <p:spPr>
          <a:xfrm>
            <a:off x="2002641" y="6317166"/>
            <a:ext cx="7126705" cy="54083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CF37CC-F302-4796-BF02-B9A7E328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" y="961386"/>
            <a:ext cx="8763000" cy="355600"/>
          </a:xfrm>
          <a:prstGeom prst="rect">
            <a:avLst/>
          </a:prstGeom>
        </p:spPr>
      </p:pic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63EA1EA2-0D60-4B16-B542-009D04B61902}"/>
              </a:ext>
            </a:extLst>
          </p:cNvPr>
          <p:cNvSpPr txBox="1">
            <a:spLocks/>
          </p:cNvSpPr>
          <p:nvPr/>
        </p:nvSpPr>
        <p:spPr>
          <a:xfrm>
            <a:off x="6858000" y="64607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6"/>
            <a:fld id="{77EC69DC-24C7-4942-8721-D0E428827D51}" type="slidenum">
              <a:rPr lang="en-US" smtClean="0"/>
              <a:pPr defTabSz="914356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24683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29897" y="1516568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7997" y="298033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9A0B2-25A2-4669-AA9A-2F49DF87E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4" y="6279066"/>
            <a:ext cx="1700560" cy="57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001BE0-2D33-4166-96FA-052B52A38F21}"/>
              </a:ext>
            </a:extLst>
          </p:cNvPr>
          <p:cNvSpPr/>
          <p:nvPr/>
        </p:nvSpPr>
        <p:spPr>
          <a:xfrm>
            <a:off x="2002641" y="6317166"/>
            <a:ext cx="7126705" cy="54083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CF5010B-3053-40BE-ADEC-5572F606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6073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20EB2-02D3-412C-AA72-A8C217C03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9388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D93C-766F-824E-817E-639415E0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9CD0E-4BDE-464F-BDA3-2A3C2899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924F8-C25E-2840-9784-32D5678E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DF51-F51D-3743-BD61-C11DDD82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9860-47DB-524E-8036-D4FBA2CC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8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BD1428-3760-F844-AF47-A3D64027AB4E}"/>
              </a:ext>
            </a:extLst>
          </p:cNvPr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3ADE7-54FE-5E42-8E8C-769AECBCA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7" y="6286500"/>
            <a:ext cx="1700560" cy="57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9AB82-BB55-D94F-BE39-AD32DF5EB364}"/>
              </a:ext>
            </a:extLst>
          </p:cNvPr>
          <p:cNvSpPr/>
          <p:nvPr/>
        </p:nvSpPr>
        <p:spPr>
          <a:xfrm>
            <a:off x="2006144" y="6324600"/>
            <a:ext cx="7126705" cy="540834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73490-BB0B-4A78-8E3A-D0507FD93436}"/>
              </a:ext>
            </a:extLst>
          </p:cNvPr>
          <p:cNvSpPr txBox="1"/>
          <p:nvPr/>
        </p:nvSpPr>
        <p:spPr>
          <a:xfrm>
            <a:off x="838200" y="1905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18">
            <a:extLst>
              <a:ext uri="{FF2B5EF4-FFF2-40B4-BE49-F238E27FC236}">
                <a16:creationId xmlns:a16="http://schemas.microsoft.com/office/drawing/2014/main" id="{3057C184-6DB4-4049-B697-F6434DA4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6073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20EB2-02D3-412C-AA72-A8C217C03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6173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12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D268-4809-6C4E-8047-BAD462EA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11A83-3496-0848-B3A6-3FC0AEA22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EDD27-9CEA-254D-A52D-6D50F89F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8C49-452E-6242-8188-047D9B723BF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08CF2-A46A-FB4F-8F84-E58F917C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FC030-DFBD-B149-B1B5-9639A340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DE4C-1CEA-7748-A255-9FD63973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577B-D080-604A-8E0C-B9A28E2C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707B8-59D8-8442-BAE3-CF5565D9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C4FC1-1852-BA45-A75D-9519460A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8D1F-EE61-8343-BE4D-A5D73864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F4AA-33D3-FE41-A429-16802C0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122B-18CB-9246-BC5D-7916C1B0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EB9A-ECDE-6643-A004-00CC85581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F7ED5-115D-BA45-ACB4-13517551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C17C9-9FBF-3346-9F17-71D7FDE5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3617-C53A-0443-81B6-A4CE0BA9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FC46-1DED-B84B-B2DA-D66DD29C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8EE-A009-0B44-A548-7DAAE717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3E2A8-46CF-C440-96D8-DD9EB13DD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EF338-FB0B-8B49-9658-FAE6CFA3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563AE-AE21-DB4B-94B7-CEED1CF02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CE6EC-6A83-8C4D-8152-D059BF1C0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659A8-0B79-2C45-8D51-8E5B82A2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6938-6B22-FB4D-BB31-04DB0C03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C40124-1C35-7D42-B4B2-1520E57F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8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E4CD-9414-1E4A-B47A-EEFC4024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DD058-AB76-5D47-87A4-A32F4888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B6FCE-C1E8-3B49-B199-58F52A38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82F47-372F-1142-8C55-0D8D4645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37635-D8DC-C64D-A29F-49227303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490FA-23ED-7C4D-B7D3-2FD1B7D3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73AB3-5257-7049-A801-9934C0C0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291C-A13F-B246-AA9B-71FF8959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30B7-442E-144C-86F0-87A49B68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F239C-BA7B-514A-8F24-B2D10EA11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2433F-6B54-994A-9929-00F5809A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66D2-AACA-664F-A72E-0086DBA4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B1910-592B-244D-865C-BB5ECBE2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48A9-D096-E543-AE43-E49FFC3B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3B2BD-4553-B946-848D-31F290568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FEC0-B916-C54F-A706-34461C7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8E04A-52A0-3944-BDB1-164F7469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0EBF2-633E-2E46-8F95-26BB0FB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CDB74-7995-9648-B162-4046DFD0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5B97C-EABB-B24C-9266-A9191AC8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417C3-8DA8-D64B-A2EC-66E8916E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58F04-76B0-5E45-9743-862AF1B86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208A-978F-B04D-B9EB-A5711EBB596A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E775-525A-904E-B91D-B03633BCC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8389-3FC3-3C4A-A0E4-B7E6EADBA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C956-7020-554C-BBA7-2112B4288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31C07-D793-5347-A5FD-923FB39E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2FBEA-4BC1-D446-B9FD-E581AA9C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A213-A658-0C48-8090-CA206897F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8C49-452E-6242-8188-047D9B723BF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14E6-718B-6841-9FEF-3666DE287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396D-F798-F240-96C3-23C4B91E6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DE4C-1CEA-7748-A255-9FD63973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9D534-8915-3D41-907C-CC3AE10A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7518-31A9-0444-8831-804D0032F5DD}" type="datetime1">
              <a:rPr lang="en-US" smtClean="0"/>
              <a:t>6/25/19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AC382-E099-C441-AC14-12AA8334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4D5B-4808-410C-86CD-C948C077CA4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DA9A-34C6-B04C-A2C7-8E640BE31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3127"/>
            <a:ext cx="9254836" cy="6941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FAE69-D193-364B-87D2-75ACE08FB45A}"/>
              </a:ext>
            </a:extLst>
          </p:cNvPr>
          <p:cNvSpPr txBox="1"/>
          <p:nvPr/>
        </p:nvSpPr>
        <p:spPr>
          <a:xfrm>
            <a:off x="6020790" y="6356350"/>
            <a:ext cx="295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June, 25, 2019</a:t>
            </a:r>
          </a:p>
        </p:txBody>
      </p:sp>
    </p:spTree>
    <p:extLst>
      <p:ext uri="{BB962C8B-B14F-4D97-AF65-F5344CB8AC3E}">
        <p14:creationId xmlns:p14="http://schemas.microsoft.com/office/powerpoint/2010/main" val="69913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2C59D-7485-1045-AFA1-9FD34A358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73309" cy="6954981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41DE73-D279-A446-A0BD-B88419AB6BF3}"/>
              </a:ext>
            </a:extLst>
          </p:cNvPr>
          <p:cNvSpPr txBox="1">
            <a:spLocks/>
          </p:cNvSpPr>
          <p:nvPr/>
        </p:nvSpPr>
        <p:spPr>
          <a:xfrm>
            <a:off x="356616" y="4544568"/>
            <a:ext cx="6867144" cy="1424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 </a:t>
            </a: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summit.osehra.org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299448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84587"/>
            <a:ext cx="849391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Summit Preview</a:t>
            </a:r>
          </a:p>
          <a:p>
            <a:pPr marL="971550" lvl="1" indent="-514350">
              <a:lnSpc>
                <a:spcPct val="150000"/>
              </a:lnSpc>
              <a:buAutoNum type="romanU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					Mun</a:t>
            </a:r>
          </a:p>
          <a:p>
            <a:pPr marL="971550" lvl="1" indent="-514350">
              <a:lnSpc>
                <a:spcPct val="150000"/>
              </a:lnSpc>
              <a:buAutoNum type="romanU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Plenary Overview				Hewitt</a:t>
            </a:r>
          </a:p>
          <a:p>
            <a:pPr marL="971550" lvl="1" indent="-514350">
              <a:lnSpc>
                <a:spcPct val="150000"/>
              </a:lnSpc>
              <a:buAutoNum type="romanU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Demonstrations			Hewitt</a:t>
            </a:r>
          </a:p>
          <a:p>
            <a:pPr marL="971550" lvl="1" indent="-514350">
              <a:lnSpc>
                <a:spcPct val="150000"/>
              </a:lnSpc>
              <a:buAutoNum type="romanU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Pre-Summit SQL Training Course		Hewitt</a:t>
            </a:r>
          </a:p>
          <a:p>
            <a:pPr marL="971550" lvl="1" indent="-514350">
              <a:lnSpc>
                <a:spcPct val="150000"/>
              </a:lnSpc>
              <a:buAutoNum type="romanUcPeriod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Remarks				Hewitt</a:t>
            </a:r>
          </a:p>
          <a:p>
            <a:pPr marL="514350" indent="-514350">
              <a:buAutoNum type="romanUcPeriod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the June Innovation Webinar </a:t>
            </a:r>
          </a:p>
        </p:txBody>
      </p:sp>
    </p:spTree>
    <p:extLst>
      <p:ext uri="{BB962C8B-B14F-4D97-AF65-F5344CB8AC3E}">
        <p14:creationId xmlns:p14="http://schemas.microsoft.com/office/powerpoint/2010/main" val="168893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78897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Today’s Moderators: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3189" y="4409662"/>
            <a:ext cx="3574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Seong K. Mun, PhD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and CEO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OSEHRA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the June Innovation Webinar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r="751" b="30402"/>
          <a:stretch/>
        </p:blipFill>
        <p:spPr>
          <a:xfrm>
            <a:off x="2329983" y="2444279"/>
            <a:ext cx="1601086" cy="1603682"/>
          </a:xfrm>
          <a:prstGeom prst="rect">
            <a:avLst/>
          </a:prstGeom>
          <a:ln w="12700">
            <a:solidFill>
              <a:srgbClr val="D9D9D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29EF25-3107-CC4F-94E7-3BF3FAE53391}"/>
              </a:ext>
            </a:extLst>
          </p:cNvPr>
          <p:cNvSpPr/>
          <p:nvPr/>
        </p:nvSpPr>
        <p:spPr>
          <a:xfrm>
            <a:off x="4426616" y="4409662"/>
            <a:ext cx="3574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 Hewitt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 President, Business Operations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OSEHRA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E398D-FBDB-6449-9BE6-E1CDC763B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112" y="2444279"/>
            <a:ext cx="1603682" cy="1603682"/>
          </a:xfrm>
          <a:prstGeom prst="rect">
            <a:avLst/>
          </a:prstGeom>
          <a:ln w="12700"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2232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4C951-FE7C-0346-99B2-3A543790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i="1" dirty="0"/>
              <a:t>8:30 AM </a:t>
            </a:r>
            <a:r>
              <a:rPr lang="en-US" dirty="0"/>
              <a:t>– VistA in Transition - Government Perspective </a:t>
            </a:r>
          </a:p>
          <a:p>
            <a:pPr>
              <a:spcBef>
                <a:spcPts val="2400"/>
              </a:spcBef>
            </a:pPr>
            <a:r>
              <a:rPr lang="en-US" i="1" dirty="0"/>
              <a:t>10:45 AM </a:t>
            </a:r>
            <a:r>
              <a:rPr lang="en-US" dirty="0"/>
              <a:t>– VistA in Transition - Industry Perspective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D26B8-D64F-7143-AC8F-C2ED8E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Morning Plenary Overview</a:t>
            </a:r>
          </a:p>
        </p:txBody>
      </p:sp>
    </p:spTree>
    <p:extLst>
      <p:ext uri="{BB962C8B-B14F-4D97-AF65-F5344CB8AC3E}">
        <p14:creationId xmlns:p14="http://schemas.microsoft.com/office/powerpoint/2010/main" val="13831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4C951-FE7C-0346-99B2-3A543790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i="1" dirty="0"/>
              <a:t>1:00 PM </a:t>
            </a:r>
            <a:r>
              <a:rPr lang="en-US" dirty="0"/>
              <a:t>– Preparing for Transition - The HHS/IHS Health Information Technology Modernization Research Project </a:t>
            </a:r>
          </a:p>
          <a:p>
            <a:pPr>
              <a:spcBef>
                <a:spcPts val="2400"/>
              </a:spcBef>
            </a:pPr>
            <a:r>
              <a:rPr lang="en-US" i="1" dirty="0"/>
              <a:t>1:45 PM </a:t>
            </a:r>
            <a:r>
              <a:rPr lang="en-US" dirty="0"/>
              <a:t>– Federal Open Source Progress and Challenges </a:t>
            </a:r>
          </a:p>
          <a:p>
            <a:pPr>
              <a:spcBef>
                <a:spcPts val="2400"/>
              </a:spcBef>
            </a:pPr>
            <a:r>
              <a:rPr lang="en-US" i="1" dirty="0"/>
              <a:t>3:00 PM </a:t>
            </a:r>
            <a:r>
              <a:rPr lang="en-US" dirty="0"/>
              <a:t>– Care Without Boundaries - Government &amp; Private Sector Interoperability </a:t>
            </a:r>
          </a:p>
          <a:p>
            <a:pPr>
              <a:spcBef>
                <a:spcPts val="2400"/>
              </a:spcBef>
            </a:pPr>
            <a:r>
              <a:rPr lang="en-US" i="1" dirty="0"/>
              <a:t>4:00 PM </a:t>
            </a:r>
            <a:r>
              <a:rPr lang="en-US" dirty="0"/>
              <a:t>– Care Without Boundaries - An Industry Solution to Interoperability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D26B8-D64F-7143-AC8F-C2ED8E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Afternoon Plenary Overview</a:t>
            </a:r>
          </a:p>
        </p:txBody>
      </p:sp>
    </p:spTree>
    <p:extLst>
      <p:ext uri="{BB962C8B-B14F-4D97-AF65-F5344CB8AC3E}">
        <p14:creationId xmlns:p14="http://schemas.microsoft.com/office/powerpoint/2010/main" val="167928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D26B8-D64F-7143-AC8F-C2ED8E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Summit Demonstrations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F543F-ECF9-DE47-9AD3-C507F88B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6452" r="10602" b="33161"/>
          <a:stretch/>
        </p:blipFill>
        <p:spPr>
          <a:xfrm>
            <a:off x="566134" y="1575495"/>
            <a:ext cx="1120140" cy="1120140"/>
          </a:xfrm>
          <a:prstGeom prst="rect">
            <a:avLst/>
          </a:prstGeom>
          <a:ln w="12700">
            <a:solidFill>
              <a:srgbClr val="005DAA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F0DFF8-1AD5-3641-9B43-6512F534AFD4}"/>
              </a:ext>
            </a:extLst>
          </p:cNvPr>
          <p:cNvSpPr txBox="1"/>
          <p:nvPr/>
        </p:nvSpPr>
        <p:spPr>
          <a:xfrm>
            <a:off x="1804076" y="1658511"/>
            <a:ext cx="386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Without Boundaries – An Industry Solution to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Interoperabilty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Dagnall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60CEA-884B-7842-8849-CC2ED992B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 b="8929"/>
          <a:stretch/>
        </p:blipFill>
        <p:spPr>
          <a:xfrm>
            <a:off x="7457726" y="2363886"/>
            <a:ext cx="1118277" cy="1120140"/>
          </a:xfrm>
          <a:prstGeom prst="rect">
            <a:avLst/>
          </a:prstGeom>
          <a:ln w="12700">
            <a:solidFill>
              <a:srgbClr val="005DAA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9CAE5-DEF1-F14B-A6CB-812067CEC113}"/>
              </a:ext>
            </a:extLst>
          </p:cNvPr>
          <p:cNvSpPr txBox="1"/>
          <p:nvPr/>
        </p:nvSpPr>
        <p:spPr>
          <a:xfrm>
            <a:off x="3562434" y="2438478"/>
            <a:ext cx="369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Veterans Data Integration </a:t>
            </a:r>
          </a:p>
          <a:p>
            <a:pPr algn="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Federation (VDIF) </a:t>
            </a:r>
          </a:p>
          <a:p>
            <a:pPr algn="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 Platform</a:t>
            </a:r>
          </a:p>
          <a:p>
            <a:pPr algn="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Hou,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InterSystems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6C337-00BD-8F4B-8543-75F901855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134" y="3409244"/>
            <a:ext cx="1118277" cy="1118277"/>
          </a:xfrm>
          <a:prstGeom prst="rect">
            <a:avLst/>
          </a:prstGeom>
          <a:ln w="12700">
            <a:solidFill>
              <a:srgbClr val="005DAA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377AF-F5C5-EA4E-9A4A-171BB6AEB316}"/>
              </a:ext>
            </a:extLst>
          </p:cNvPr>
          <p:cNvSpPr txBox="1"/>
          <p:nvPr/>
        </p:nvSpPr>
        <p:spPr>
          <a:xfrm>
            <a:off x="1804077" y="3568272"/>
            <a:ext cx="3691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CareNexus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 Coordination Platform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 Book,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BookZurman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77359-4F18-3C46-BA81-A74EF8956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863" y="4490340"/>
            <a:ext cx="1118277" cy="1118277"/>
          </a:xfrm>
          <a:prstGeom prst="rect">
            <a:avLst/>
          </a:prstGeom>
          <a:ln w="12700">
            <a:solidFill>
              <a:srgbClr val="005DAA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055E35-7CD0-5141-B2F6-87DF07EC0B43}"/>
              </a:ext>
            </a:extLst>
          </p:cNvPr>
          <p:cNvSpPr txBox="1"/>
          <p:nvPr/>
        </p:nvSpPr>
        <p:spPr>
          <a:xfrm>
            <a:off x="3562434" y="4572424"/>
            <a:ext cx="369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Synthetic Patient Data</a:t>
            </a:r>
          </a:p>
          <a:p>
            <a:pPr algn="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Source Project Group Roundtable</a:t>
            </a:r>
          </a:p>
          <a:p>
            <a:pPr algn="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Li, OSEHRA</a:t>
            </a:r>
          </a:p>
        </p:txBody>
      </p:sp>
    </p:spTree>
    <p:extLst>
      <p:ext uri="{BB962C8B-B14F-4D97-AF65-F5344CB8AC3E}">
        <p14:creationId xmlns:p14="http://schemas.microsoft.com/office/powerpoint/2010/main" val="58756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D26B8-D64F-7143-AC8F-C2ED8E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Pre-Summit SQL Training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01A6-62A8-D849-8077-345D1E323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96"/>
          <a:stretch/>
        </p:blipFill>
        <p:spPr>
          <a:xfrm>
            <a:off x="3575449" y="2247900"/>
            <a:ext cx="1993100" cy="1998974"/>
          </a:xfrm>
          <a:prstGeom prst="rect">
            <a:avLst/>
          </a:prstGeom>
          <a:ln w="25400">
            <a:solidFill>
              <a:srgbClr val="005DAA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AA45E9-7118-524D-9A43-5A320C9DFF98}"/>
              </a:ext>
            </a:extLst>
          </p:cNvPr>
          <p:cNvSpPr/>
          <p:nvPr/>
        </p:nvSpPr>
        <p:spPr>
          <a:xfrm>
            <a:off x="2370838" y="4329517"/>
            <a:ext cx="4402323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Christopher Edwards</a:t>
            </a:r>
          </a:p>
          <a:p>
            <a:pPr algn="ctr"/>
            <a:r>
              <a:rPr lang="en-US" sz="146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Programmer</a:t>
            </a:r>
          </a:p>
          <a:p>
            <a:pPr algn="ctr"/>
            <a:r>
              <a:rPr lang="en-US" sz="1467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YottaDB</a:t>
            </a:r>
            <a:r>
              <a:rPr lang="en-US" sz="146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84900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D26B8-D64F-7143-AC8F-C2ED8E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Remarks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61707-D4EB-A44E-928B-AF2510E2DB0A}"/>
              </a:ext>
            </a:extLst>
          </p:cNvPr>
          <p:cNvSpPr/>
          <p:nvPr/>
        </p:nvSpPr>
        <p:spPr>
          <a:xfrm>
            <a:off x="171450" y="5955030"/>
            <a:ext cx="8972550" cy="90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4CAAF-4C3D-0245-B2E8-717DF29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1363843"/>
            <a:ext cx="7151369" cy="53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04F97-3134-5841-BFC5-220F5A236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7474" y="2052205"/>
            <a:ext cx="6978162" cy="5334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31631E-EABF-494A-BCCE-DD501933B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474" y="2746186"/>
            <a:ext cx="6640601" cy="32045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use the chat or Q&amp;A feature to submit your questions.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summit@osehra.org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1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C483678-0F51-465D-A926-9B9D9CCEEC1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71D0984-A47F-4966-BACB-34AA4832CB8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790F283-F0BA-467B-9A02-B307C99BD06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SAMHSA Health IT PPT Template</Template>
  <TotalTime>2762</TotalTime>
  <Words>211</Words>
  <Application>Microsoft Macintosh PowerPoint</Application>
  <PresentationFormat>On-screen Show (4:3)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Custom Design</vt:lpstr>
      <vt:lpstr>1_Custom Design</vt:lpstr>
      <vt:lpstr>PowerPoint Presentation</vt:lpstr>
      <vt:lpstr>Welcome to the June Innovation Webinar </vt:lpstr>
      <vt:lpstr>Welcome to the June Innovation Webinar </vt:lpstr>
      <vt:lpstr>Morning Plenary Overview</vt:lpstr>
      <vt:lpstr>Afternoon Plenary Overview</vt:lpstr>
      <vt:lpstr>Major Summit Demonstrations</vt:lpstr>
      <vt:lpstr>Pre-Summit SQL Training Course</vt:lpstr>
      <vt:lpstr>Closing Remarks</vt:lpstr>
      <vt:lpstr>PowerPoint Presentation</vt:lpstr>
      <vt:lpstr>PowerPoint Presentation</vt:lpstr>
    </vt:vector>
  </TitlesOfParts>
  <Company>FEi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Landry</dc:creator>
  <cp:lastModifiedBy>Ramina Toy</cp:lastModifiedBy>
  <cp:revision>205</cp:revision>
  <cp:lastPrinted>2015-08-20T15:09:14Z</cp:lastPrinted>
  <dcterms:created xsi:type="dcterms:W3CDTF">2016-01-21T13:51:08Z</dcterms:created>
  <dcterms:modified xsi:type="dcterms:W3CDTF">2019-06-25T18:24:58Z</dcterms:modified>
</cp:coreProperties>
</file>