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1" r:id="rId2"/>
  </p:sldMasterIdLst>
  <p:notesMasterIdLst>
    <p:notesMasterId r:id="rId21"/>
  </p:notesMasterIdLst>
  <p:sldIdLst>
    <p:sldId id="554" r:id="rId3"/>
    <p:sldId id="556" r:id="rId4"/>
    <p:sldId id="25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59" r:id="rId18"/>
    <p:sldId id="560" r:id="rId19"/>
    <p:sldId id="55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63" autoAdjust="0"/>
  </p:normalViewPr>
  <p:slideViewPr>
    <p:cSldViewPr>
      <p:cViewPr varScale="1">
        <p:scale>
          <a:sx n="112" d="100"/>
          <a:sy n="112" d="100"/>
        </p:scale>
        <p:origin x="1544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DE3F1-6467-4F33-B991-2809D0A1EB11}" type="datetimeFigureOut">
              <a:rPr lang="en-US" smtClean="0"/>
              <a:t>7/30/19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4291B-02E8-422E-9407-B87DF4605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53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Opening</a:t>
            </a:r>
            <a:r>
              <a:rPr lang="en-US" baseline="0" dirty="0"/>
              <a:t>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0CD02-DA56-45E3-84AB-2B7728CD639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982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D2E070A0-18E7-42CF-B48A-40DAFA393D35}" type="datetimeFigureOut">
              <a:rPr lang="en-US" smtClean="0"/>
              <a:t>7/30/19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  <a:prstGeom prst="rect">
            <a:avLst/>
          </a:prstGeo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DB7F9CF-F5F1-4964-9971-63473E4703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1 (Title Left Align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29897" y="1516568"/>
            <a:ext cx="8229600" cy="4525963"/>
          </a:xfrm>
        </p:spPr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67997" y="298033"/>
            <a:ext cx="8229600" cy="563562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9697" y="6348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3780C-0A10-A045-BBF3-43BD09332710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DF9A0B2-25A2-4669-AA9A-2F49DF87E3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64" y="6279066"/>
            <a:ext cx="1700560" cy="5715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2001BE0-2D33-4166-96FA-052B52A38F21}"/>
              </a:ext>
            </a:extLst>
          </p:cNvPr>
          <p:cNvSpPr/>
          <p:nvPr/>
        </p:nvSpPr>
        <p:spPr>
          <a:xfrm>
            <a:off x="2002641" y="6317166"/>
            <a:ext cx="7126705" cy="540834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3CF37CC-F302-4796-BF02-B9A7E328ED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97" y="961386"/>
            <a:ext cx="8763000" cy="355600"/>
          </a:xfrm>
          <a:prstGeom prst="rect">
            <a:avLst/>
          </a:prstGeom>
        </p:spPr>
      </p:pic>
      <p:sp>
        <p:nvSpPr>
          <p:cNvPr id="9" name="Slide Number Placeholder 18">
            <a:extLst>
              <a:ext uri="{FF2B5EF4-FFF2-40B4-BE49-F238E27FC236}">
                <a16:creationId xmlns:a16="http://schemas.microsoft.com/office/drawing/2014/main" id="{2871D851-2696-403B-9F9B-F7C71824973C}"/>
              </a:ext>
            </a:extLst>
          </p:cNvPr>
          <p:cNvSpPr txBox="1">
            <a:spLocks/>
          </p:cNvSpPr>
          <p:nvPr/>
        </p:nvSpPr>
        <p:spPr>
          <a:xfrm>
            <a:off x="6858000" y="646073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56"/>
            <a:fld id="{77EC69DC-24C7-4942-8721-D0E428827D51}" type="slidenum">
              <a:rPr lang="en-US" smtClean="0"/>
              <a:pPr defTabSz="914356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13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 (Title Cente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29897" y="1516568"/>
            <a:ext cx="8229600" cy="4525963"/>
          </a:xfrm>
        </p:spPr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67997" y="298033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DF9A0B2-25A2-4669-AA9A-2F49DF87E3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64" y="6279066"/>
            <a:ext cx="1700560" cy="5715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2001BE0-2D33-4166-96FA-052B52A38F21}"/>
              </a:ext>
            </a:extLst>
          </p:cNvPr>
          <p:cNvSpPr/>
          <p:nvPr/>
        </p:nvSpPr>
        <p:spPr>
          <a:xfrm>
            <a:off x="2002641" y="6317166"/>
            <a:ext cx="7126705" cy="540834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3CF37CC-F302-4796-BF02-B9A7E328ED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97" y="961386"/>
            <a:ext cx="8763000" cy="355600"/>
          </a:xfrm>
          <a:prstGeom prst="rect">
            <a:avLst/>
          </a:prstGeom>
        </p:spPr>
      </p:pic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FCF5010B-3053-40BE-ADEC-5572F6065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60737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C20EB2-02D3-412C-AA72-A8C217C03D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937488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3 (No Bulle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29897" y="1516568"/>
            <a:ext cx="8229600" cy="4525963"/>
          </a:xfrm>
        </p:spPr>
        <p:txBody>
          <a:bodyPr/>
          <a:lstStyle>
            <a:lvl1pPr marL="0" indent="0">
              <a:buNone/>
              <a:defRPr b="1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67997" y="298033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9697" y="6348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20EB2-02D3-412C-AA72-A8C217C03D5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DF9A0B2-25A2-4669-AA9A-2F49DF87E3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64" y="6279066"/>
            <a:ext cx="1700560" cy="5715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2001BE0-2D33-4166-96FA-052B52A38F21}"/>
              </a:ext>
            </a:extLst>
          </p:cNvPr>
          <p:cNvSpPr/>
          <p:nvPr/>
        </p:nvSpPr>
        <p:spPr>
          <a:xfrm>
            <a:off x="2002641" y="6317166"/>
            <a:ext cx="7126705" cy="540834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3CF37CC-F302-4796-BF02-B9A7E328ED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97" y="961386"/>
            <a:ext cx="8763000" cy="355600"/>
          </a:xfrm>
          <a:prstGeom prst="rect">
            <a:avLst/>
          </a:prstGeom>
        </p:spPr>
      </p:pic>
      <p:sp>
        <p:nvSpPr>
          <p:cNvPr id="9" name="Slide Number Placeholder 18">
            <a:extLst>
              <a:ext uri="{FF2B5EF4-FFF2-40B4-BE49-F238E27FC236}">
                <a16:creationId xmlns:a16="http://schemas.microsoft.com/office/drawing/2014/main" id="{63EA1EA2-0D60-4B16-B542-009D04B61902}"/>
              </a:ext>
            </a:extLst>
          </p:cNvPr>
          <p:cNvSpPr txBox="1">
            <a:spLocks/>
          </p:cNvSpPr>
          <p:nvPr/>
        </p:nvSpPr>
        <p:spPr>
          <a:xfrm>
            <a:off x="6858000" y="646073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56"/>
            <a:fld id="{77EC69DC-24C7-4942-8721-D0E428827D51}" type="slidenum">
              <a:rPr lang="en-US" smtClean="0"/>
              <a:pPr defTabSz="914356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894302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4 No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29897" y="1516568"/>
            <a:ext cx="8229600" cy="4525963"/>
          </a:xfrm>
        </p:spPr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67997" y="298033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DF9A0B2-25A2-4669-AA9A-2F49DF87E3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64" y="6279066"/>
            <a:ext cx="1700560" cy="5715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2001BE0-2D33-4166-96FA-052B52A38F21}"/>
              </a:ext>
            </a:extLst>
          </p:cNvPr>
          <p:cNvSpPr/>
          <p:nvPr/>
        </p:nvSpPr>
        <p:spPr>
          <a:xfrm>
            <a:off x="2002641" y="6317166"/>
            <a:ext cx="7126705" cy="540834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FCF5010B-3053-40BE-ADEC-5572F6065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60737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C20EB2-02D3-412C-AA72-A8C217C03D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252843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2BD1428-3760-F844-AF47-A3D64027AB4E}"/>
              </a:ext>
            </a:extLst>
          </p:cNvPr>
          <p:cNvSpPr/>
          <p:nvPr/>
        </p:nvSpPr>
        <p:spPr>
          <a:xfrm>
            <a:off x="0" y="0"/>
            <a:ext cx="9144000" cy="6248400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A3ADE7-54FE-5E42-8E8C-769AECBCAA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567" y="6286500"/>
            <a:ext cx="1700560" cy="5715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909AB82-BB55-D94F-BE39-AD32DF5EB364}"/>
              </a:ext>
            </a:extLst>
          </p:cNvPr>
          <p:cNvSpPr/>
          <p:nvPr/>
        </p:nvSpPr>
        <p:spPr>
          <a:xfrm>
            <a:off x="2006144" y="6324600"/>
            <a:ext cx="7126705" cy="540834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773490-BB0B-4A78-8E3A-D0507FD93436}"/>
              </a:ext>
            </a:extLst>
          </p:cNvPr>
          <p:cNvSpPr txBox="1"/>
          <p:nvPr/>
        </p:nvSpPr>
        <p:spPr>
          <a:xfrm>
            <a:off x="838200" y="19050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Slide Number Placeholder 18">
            <a:extLst>
              <a:ext uri="{FF2B5EF4-FFF2-40B4-BE49-F238E27FC236}">
                <a16:creationId xmlns:a16="http://schemas.microsoft.com/office/drawing/2014/main" id="{3057C184-6DB4-4049-B697-F6434DA4B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460737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C20EB2-02D3-412C-AA72-A8C217C03D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945649"/>
      </p:ext>
    </p:extLst>
  </p:cSld>
  <p:clrMapOvr>
    <a:masterClrMapping/>
  </p:clrMapOvr>
  <p:hf hdr="0" ftr="0"/>
  <p:extLst>
    <p:ext uri="{DCECCB84-F9BA-43D5-87BE-67443E8EF086}">
      <p15:sldGuideLst xmlns:p15="http://schemas.microsoft.com/office/powerpoint/2012/main">
        <p15:guide id="1" pos="528">
          <p15:clr>
            <a:srgbClr val="FBAE40"/>
          </p15:clr>
        </p15:guide>
        <p15:guide id="2" orient="horz">
          <p15:clr>
            <a:srgbClr val="FBAE40"/>
          </p15:clr>
        </p15:guide>
        <p15:guide id="3" orient="horz" pos="12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304799" y="252412"/>
            <a:ext cx="8575751" cy="738188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3600" dirty="0">
                <a:solidFill>
                  <a:srgbClr val="002060"/>
                </a:solidFill>
              </a:rPr>
              <a:t>V</a:t>
            </a:r>
            <a:r>
              <a:rPr lang="en-US" sz="3600" dirty="0"/>
              <a:t>ictory </a:t>
            </a:r>
            <a:r>
              <a:rPr lang="en-US" sz="3600" dirty="0">
                <a:solidFill>
                  <a:srgbClr val="002060"/>
                </a:solidFill>
              </a:rPr>
              <a:t>P</a:t>
            </a:r>
            <a:r>
              <a:rPr lang="en-US" sz="3600" dirty="0"/>
              <a:t>rogramming </a:t>
            </a:r>
            <a:r>
              <a:rPr lang="en-US" sz="3600" dirty="0">
                <a:solidFill>
                  <a:srgbClr val="002060"/>
                </a:solidFill>
              </a:rPr>
              <a:t>E</a:t>
            </a:r>
            <a:r>
              <a:rPr lang="en-US" sz="3600" dirty="0"/>
              <a:t>nvironment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7200" y="990600"/>
            <a:ext cx="8229600" cy="5461000"/>
          </a:xfrm>
          <a:prstGeom prst="rect">
            <a:avLst/>
          </a:prstGeom>
        </p:spPr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708660" indent="-342900">
              <a:buFont typeface="Arial" panose="020B0604020202020204" pitchFamily="34" charset="0"/>
              <a:buChar char="•"/>
              <a:defRPr/>
            </a:lvl2pPr>
            <a:lvl3pPr marL="1120140" indent="-342900">
              <a:buFont typeface="Arial" panose="020B0604020202020204" pitchFamily="34" charset="0"/>
              <a:buChar char="•"/>
              <a:defRPr/>
            </a:lvl3pPr>
            <a:lvl4pPr marL="1383030" indent="-285750">
              <a:buFont typeface="Arial" panose="020B0604020202020204" pitchFamily="34" charset="0"/>
              <a:buChar char="•"/>
              <a:defRPr/>
            </a:lvl4pPr>
            <a:lvl5pPr marL="16573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537635-D8DC-C64D-A29F-492273034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208A-978F-B04D-B9EB-A5711EBB596A}" type="datetimeFigureOut">
              <a:rPr lang="en-US" smtClean="0"/>
              <a:t>7/30/19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7490FA-23ED-7C4D-B7D3-2FD1B7D3D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A73AB3-5257-7049-A801-9934C0C0E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2C956-7020-554C-BBA7-2112B4288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92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1 (Title Left Align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29897" y="1516568"/>
            <a:ext cx="8229600" cy="4525963"/>
          </a:xfrm>
        </p:spPr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67997" y="298033"/>
            <a:ext cx="8229600" cy="563562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9697" y="6348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3780C-0A10-A045-BBF3-43BD09332710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DF9A0B2-25A2-4669-AA9A-2F49DF87E3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64" y="6279066"/>
            <a:ext cx="1700560" cy="5715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2001BE0-2D33-4166-96FA-052B52A38F21}"/>
              </a:ext>
            </a:extLst>
          </p:cNvPr>
          <p:cNvSpPr/>
          <p:nvPr/>
        </p:nvSpPr>
        <p:spPr>
          <a:xfrm>
            <a:off x="2002641" y="6317166"/>
            <a:ext cx="7126705" cy="540834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3CF37CC-F302-4796-BF02-B9A7E328ED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97" y="961386"/>
            <a:ext cx="8763000" cy="355600"/>
          </a:xfrm>
          <a:prstGeom prst="rect">
            <a:avLst/>
          </a:prstGeom>
        </p:spPr>
      </p:pic>
      <p:sp>
        <p:nvSpPr>
          <p:cNvPr id="9" name="Slide Number Placeholder 18">
            <a:extLst>
              <a:ext uri="{FF2B5EF4-FFF2-40B4-BE49-F238E27FC236}">
                <a16:creationId xmlns:a16="http://schemas.microsoft.com/office/drawing/2014/main" id="{2871D851-2696-403B-9F9B-F7C71824973C}"/>
              </a:ext>
            </a:extLst>
          </p:cNvPr>
          <p:cNvSpPr txBox="1">
            <a:spLocks/>
          </p:cNvSpPr>
          <p:nvPr/>
        </p:nvSpPr>
        <p:spPr>
          <a:xfrm>
            <a:off x="6858000" y="646073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56"/>
            <a:fld id="{77EC69DC-24C7-4942-8721-D0E428827D51}" type="slidenum">
              <a:rPr lang="en-US" smtClean="0"/>
              <a:pPr defTabSz="914356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96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estions (Without Contact Inf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EE9E687-7364-E64D-9CF1-78F2BC8303B2}"/>
              </a:ext>
            </a:extLst>
          </p:cNvPr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rgbClr val="005D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0DC942-2216-6844-AD4B-53B040ABBD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86" y="509045"/>
            <a:ext cx="2631654" cy="88440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EBEF0-6E6A-4C94-ADDF-9AC0DD0803F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85800" y="2052205"/>
            <a:ext cx="6978162" cy="533400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Questions?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2DDC343-6FFF-4DF9-B08E-99601490E16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7186" y="2485302"/>
            <a:ext cx="6180137" cy="573087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sz="2800" dirty="0">
                <a:latin typeface="+mj-lt"/>
              </a:rPr>
              <a:t>Contact name@osehra.org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734242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56A8E14-77DE-4F28-B263-FD5AF967685A}"/>
              </a:ext>
            </a:extLst>
          </p:cNvPr>
          <p:cNvSpPr/>
          <p:nvPr/>
        </p:nvSpPr>
        <p:spPr>
          <a:xfrm>
            <a:off x="0" y="3048000"/>
            <a:ext cx="9144000" cy="3798277"/>
          </a:xfrm>
          <a:prstGeom prst="rect">
            <a:avLst/>
          </a:prstGeom>
          <a:solidFill>
            <a:srgbClr val="005D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DF1816A-B2BE-4699-B2A7-5F0582DAF8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16" y="628416"/>
            <a:ext cx="3062083" cy="102906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83BBAB2-0AAE-4346-93E7-62A822129182}"/>
              </a:ext>
            </a:extLst>
          </p:cNvPr>
          <p:cNvSpPr txBox="1"/>
          <p:nvPr/>
        </p:nvSpPr>
        <p:spPr>
          <a:xfrm>
            <a:off x="304800" y="4473414"/>
            <a:ext cx="5184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7FFA2E-ED57-49B1-B5F8-BD612E3351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393" y="1956944"/>
            <a:ext cx="7543800" cy="692616"/>
          </a:xfrm>
        </p:spPr>
        <p:txBody>
          <a:bodyPr anchor="b">
            <a:noAutofit/>
          </a:bodyPr>
          <a:lstStyle>
            <a:lvl1pPr algn="l">
              <a:defRPr sz="3200" b="1">
                <a:solidFill>
                  <a:srgbClr val="005DA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CECEAE-C266-4B5A-9F01-BE9895881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116" y="3886200"/>
            <a:ext cx="5008684" cy="977138"/>
          </a:xfrm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468613F1-D46B-4002-B045-10DCA0DC2D1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18393" y="5472938"/>
            <a:ext cx="2971800" cy="4572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MARCH 1, 2018</a:t>
            </a:r>
          </a:p>
        </p:txBody>
      </p:sp>
    </p:spTree>
    <p:extLst>
      <p:ext uri="{BB962C8B-B14F-4D97-AF65-F5344CB8AC3E}">
        <p14:creationId xmlns:p14="http://schemas.microsoft.com/office/powerpoint/2010/main" val="3539274039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SEHRA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67142FB-F80F-46B4-894D-B27757654D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584"/>
          <a:stretch/>
        </p:blipFill>
        <p:spPr>
          <a:xfrm>
            <a:off x="0" y="4726603"/>
            <a:ext cx="9144000" cy="21313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A3A6189-7EA6-4C57-8A00-F0D65CE974A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5887" y="1066800"/>
            <a:ext cx="9595774" cy="322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985813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 (With Contact Inf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EE9E687-7364-E64D-9CF1-78F2BC8303B2}"/>
              </a:ext>
            </a:extLst>
          </p:cNvPr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rgbClr val="005D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0DC942-2216-6844-AD4B-53B040ABBD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09045"/>
            <a:ext cx="2631654" cy="88440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EBEF0-6E6A-4C94-ADDF-9AC0DD0803F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85800" y="2052205"/>
            <a:ext cx="6978162" cy="533400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Questions?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0BF493-1CA5-43B4-A720-48E5172E2F3D}"/>
              </a:ext>
            </a:extLst>
          </p:cNvPr>
          <p:cNvSpPr txBox="1"/>
          <p:nvPr/>
        </p:nvSpPr>
        <p:spPr>
          <a:xfrm>
            <a:off x="685800" y="3733800"/>
            <a:ext cx="457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1934 Old Gallows Road</a:t>
            </a:r>
          </a:p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Suite 420</a:t>
            </a:r>
          </a:p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Vienna, VA 22182</a:t>
            </a:r>
          </a:p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www.osehra.org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(571) 363-3150</a:t>
            </a:r>
            <a:b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info@osehra.org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facebook.com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osehra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twitter.com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osehra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2DDC343-6FFF-4DF9-B08E-99601490E16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7186" y="2485302"/>
            <a:ext cx="6180137" cy="573087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sz="2800" dirty="0">
                <a:latin typeface="+mj-lt"/>
              </a:rPr>
              <a:t>Contact name@osehra.org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094583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 (Without Contact Inf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EE9E687-7364-E64D-9CF1-78F2BC8303B2}"/>
              </a:ext>
            </a:extLst>
          </p:cNvPr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rgbClr val="005D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0DC942-2216-6844-AD4B-53B040ABBD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86" y="509045"/>
            <a:ext cx="2631654" cy="88440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EBEF0-6E6A-4C94-ADDF-9AC0DD0803F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85800" y="2052205"/>
            <a:ext cx="6978162" cy="533400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Questions?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2DDC343-6FFF-4DF9-B08E-99601490E16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77186" y="2485302"/>
            <a:ext cx="6180137" cy="573087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sz="2800" dirty="0">
                <a:latin typeface="+mj-lt"/>
              </a:rPr>
              <a:t>Contact name@osehra.org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942314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  <p:sldLayoutId id="2147483669" r:id="rId4"/>
    <p:sldLayoutId id="2147483670" r:id="rId5"/>
  </p:sldLayoutIdLst>
  <p:transition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43730-D6FB-014B-8793-52A3F33A3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CD0BF-607E-8945-97B4-D0898E527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894DF-C25F-BC49-BC47-7C0346CE08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C3785-91FF-8247-8448-F884896C15E4}" type="datetimeFigureOut">
              <a:rPr lang="en-US" smtClean="0"/>
              <a:t>7/30/19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CDB8A-C4FE-FB41-8E30-C04E448AC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93A1F-9060-0045-96DA-7B3373A624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7C987-751B-374E-A4CA-083AB88C5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1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habiel/VPE/release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habiel/VPE/release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habiels@osehra.org" TargetMode="External"/><Relationship Id="rId2" Type="http://schemas.openxmlformats.org/officeDocument/2006/relationships/hyperlink" Target="https://github.com/shabiel/VPE/issue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rdhats.org/tools/vpe/vpe_db.html" TargetMode="External"/><Relationship Id="rId2" Type="http://schemas.openxmlformats.org/officeDocument/2006/relationships/hyperlink" Target="https://www.vxvista.org/display/vx4Learn/VPE+Softwar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xvista.org/" TargetMode="External"/><Relationship Id="rId4" Type="http://schemas.openxmlformats.org/officeDocument/2006/relationships/hyperlink" Target="https://www.osehra.org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oneerdatasys.com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shabiel/VP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C572458-2AAD-524A-8B02-9F29DECB4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F71793F-4D18-FC4F-9A10-C9CBF0B59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2AC382-E099-C441-AC14-12AA83342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54D5B-4808-410C-86CD-C948C077CA4B}" type="slidenum">
              <a:rPr lang="en-US" smtClean="0"/>
              <a:t>1</a:t>
            </a:fld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E9D534-8915-3D41-907C-CC3AE10A2E5A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fld id="{6D8A7518-31A9-0444-8831-804D0032F5DD}" type="datetime1">
              <a:rPr lang="en-US" smtClean="0"/>
              <a:t>7/30/19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2ADA9A-34C6-B04C-A2C7-8E640BE31A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3127"/>
            <a:ext cx="9254836" cy="69411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51FAE69-D193-364B-87D2-75ACE08FB45A}"/>
              </a:ext>
            </a:extLst>
          </p:cNvPr>
          <p:cNvSpPr txBox="1"/>
          <p:nvPr/>
        </p:nvSpPr>
        <p:spPr>
          <a:xfrm>
            <a:off x="6020790" y="6356350"/>
            <a:ext cx="29569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</a:rPr>
              <a:t>July 30, 2019</a:t>
            </a:r>
          </a:p>
        </p:txBody>
      </p:sp>
    </p:spTree>
    <p:extLst>
      <p:ext uri="{BB962C8B-B14F-4D97-AF65-F5344CB8AC3E}">
        <p14:creationId xmlns:p14="http://schemas.microsoft.com/office/powerpoint/2010/main" val="4134027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Syntax Highlighting</a:t>
            </a:r>
          </a:p>
          <a:p>
            <a:pPr lvl="1"/>
            <a:r>
              <a:rPr lang="en-US" dirty="0"/>
              <a:t>Activated in ..PARAM (off by default)</a:t>
            </a:r>
          </a:p>
          <a:p>
            <a:pPr lvl="1"/>
            <a:r>
              <a:rPr lang="en-US" dirty="0"/>
              <a:t>Colors scheme configured in ..PARAM</a:t>
            </a:r>
          </a:p>
          <a:p>
            <a:pPr lvl="1"/>
            <a:r>
              <a:rPr lang="en-US" dirty="0"/>
              <a:t>Terminal Client must support ANSI color</a:t>
            </a:r>
          </a:p>
          <a:p>
            <a:pPr lvl="1"/>
            <a:r>
              <a:rPr lang="en-US" dirty="0"/>
              <a:t>Highlights most common errors</a:t>
            </a:r>
          </a:p>
          <a:p>
            <a:pPr lvl="1"/>
            <a:r>
              <a:rPr lang="en-US" dirty="0"/>
              <a:t>Performance issues curtail rigorous checking</a:t>
            </a:r>
          </a:p>
          <a:p>
            <a:pPr lvl="1"/>
            <a:r>
              <a:rPr lang="en-US" dirty="0"/>
              <a:t>False syntax errors should be reported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Demo: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07475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Esc-G processing</a:t>
            </a:r>
          </a:p>
          <a:p>
            <a:pPr lvl="1"/>
            <a:r>
              <a:rPr lang="en-US" dirty="0"/>
              <a:t>Caterpillar (v12) esc-G</a:t>
            </a:r>
          </a:p>
          <a:p>
            <a:pPr lvl="2"/>
            <a:r>
              <a:rPr lang="en-US" dirty="0"/>
              <a:t>used bracketing (esc-G twice) for selection</a:t>
            </a:r>
          </a:p>
          <a:p>
            <a:pPr lvl="2"/>
            <a:r>
              <a:rPr lang="en-US" dirty="0"/>
              <a:t>couldn’t handle variables/expressions in subscripts</a:t>
            </a:r>
          </a:p>
          <a:p>
            <a:pPr lvl="1"/>
            <a:r>
              <a:rPr lang="en-US" dirty="0"/>
              <a:t>Butterfly (v14) esc-G enhanced</a:t>
            </a:r>
          </a:p>
          <a:p>
            <a:pPr lvl="2"/>
            <a:r>
              <a:rPr lang="en-US" dirty="0"/>
              <a:t>now a single esc-G (matches esc-R design)</a:t>
            </a:r>
          </a:p>
          <a:p>
            <a:pPr lvl="2"/>
            <a:r>
              <a:rPr lang="en-US" dirty="0"/>
              <a:t>user control of parsing with cursor placement</a:t>
            </a:r>
          </a:p>
          <a:p>
            <a:pPr lvl="2"/>
            <a:r>
              <a:rPr lang="en-US" dirty="0"/>
              <a:t>translates variables/expressions in subscripts to a range (:)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Demo: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37102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Installation</a:t>
            </a:r>
          </a:p>
          <a:p>
            <a:pPr lvl="1"/>
            <a:r>
              <a:rPr lang="en-US" dirty="0"/>
              <a:t>Caterpillar (v12) and Butterfly (v14+) can co-exist</a:t>
            </a:r>
          </a:p>
          <a:p>
            <a:pPr lvl="1"/>
            <a:r>
              <a:rPr lang="en-US" dirty="0"/>
              <a:t>Installation of v12 is multiple installation processes</a:t>
            </a:r>
          </a:p>
          <a:p>
            <a:pPr lvl="1"/>
            <a:r>
              <a:rPr lang="en-US" dirty="0"/>
              <a:t>Installation of v14+ integrates v12 steps so installation happens automatically, as needed</a:t>
            </a:r>
          </a:p>
          <a:p>
            <a:pPr lvl="1"/>
            <a:r>
              <a:rPr lang="en-US" dirty="0"/>
              <a:t>Most upgrades/updates use simple installation</a:t>
            </a:r>
            <a:br>
              <a:rPr lang="en-US" dirty="0"/>
            </a:br>
            <a:r>
              <a:rPr lang="en-US" dirty="0"/>
              <a:t>(load the .</a:t>
            </a:r>
            <a:r>
              <a:rPr lang="en-US" dirty="0" err="1"/>
              <a:t>rsa</a:t>
            </a:r>
            <a:r>
              <a:rPr lang="en-US" dirty="0"/>
              <a:t> file and D ^XV)</a:t>
            </a:r>
          </a:p>
          <a:p>
            <a:pPr lvl="1"/>
            <a:r>
              <a:rPr lang="en-US" dirty="0"/>
              <a:t>Only perform the more extensive installation if specifically indicated by the release notes</a:t>
            </a:r>
          </a:p>
        </p:txBody>
      </p:sp>
    </p:spTree>
    <p:extLst>
      <p:ext uri="{BB962C8B-B14F-4D97-AF65-F5344CB8AC3E}">
        <p14:creationId xmlns:p14="http://schemas.microsoft.com/office/powerpoint/2010/main" val="403018835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Routine Installation for GT.M (on Linux)</a:t>
            </a:r>
            <a:br>
              <a:rPr lang="en-US" dirty="0"/>
            </a:br>
            <a:endParaRPr lang="en-US" dirty="0"/>
          </a:p>
          <a:p>
            <a:pPr marL="365760" lvl="1" indent="0">
              <a:buNone/>
            </a:pPr>
            <a:r>
              <a:rPr lang="en-US" sz="2000" dirty="0"/>
              <a:t>1. Download the file from the appropriate release </a:t>
            </a:r>
          </a:p>
          <a:p>
            <a:pPr marL="365760" lvl="1" indent="0">
              <a:buNone/>
            </a:pPr>
            <a:r>
              <a:rPr lang="en-US" sz="2000" dirty="0"/>
              <a:t>	</a:t>
            </a:r>
            <a:r>
              <a:rPr lang="en-US" sz="2000" dirty="0">
                <a:solidFill>
                  <a:srgbClr val="FFFF00"/>
                </a:solidFill>
                <a:hlinkClick r:id="rId2"/>
              </a:rPr>
              <a:t>https://github.com/shabiel/VPE/releases/</a:t>
            </a:r>
            <a:endParaRPr lang="en-US" sz="2000" dirty="0">
              <a:solidFill>
                <a:srgbClr val="FFFF00"/>
              </a:solidFill>
            </a:endParaRPr>
          </a:p>
          <a:p>
            <a:pPr marL="365760" lvl="1" indent="0">
              <a:buNone/>
            </a:pPr>
            <a:r>
              <a:rPr lang="en-US" sz="2000" dirty="0"/>
              <a:t>2. Get the path of the downloaded .RSA file using </a:t>
            </a:r>
            <a:r>
              <a:rPr lang="en-US" sz="2000" dirty="0" err="1"/>
              <a:t>readlink</a:t>
            </a:r>
            <a:r>
              <a:rPr lang="en-US" sz="2000" dirty="0"/>
              <a:t> -f.</a:t>
            </a:r>
          </a:p>
          <a:p>
            <a:pPr marL="365760" lvl="1" indent="0">
              <a:buNone/>
            </a:pPr>
            <a:r>
              <a:rPr lang="en-US" sz="2000" dirty="0"/>
              <a:t>3. Get the path of the routines directory for GT.M using </a:t>
            </a:r>
            <a:r>
              <a:rPr lang="en-US" sz="2000" dirty="0" err="1"/>
              <a:t>readlink</a:t>
            </a:r>
            <a:r>
              <a:rPr lang="en-US" sz="2000" dirty="0"/>
              <a:t> -f; can also use WRITE $ZROUTINES from inside GT.M to find it.</a:t>
            </a:r>
          </a:p>
          <a:p>
            <a:pPr marL="365760" lvl="1" indent="0">
              <a:buNone/>
            </a:pPr>
            <a:r>
              <a:rPr lang="en-US" sz="2000" dirty="0"/>
              <a:t>4. Run mumps -</a:t>
            </a:r>
            <a:r>
              <a:rPr lang="en-US" sz="2000" dirty="0" err="1"/>
              <a:t>dir</a:t>
            </a:r>
            <a:r>
              <a:rPr lang="en-US" sz="2000" dirty="0"/>
              <a:t> to go into the M prompt</a:t>
            </a:r>
          </a:p>
          <a:p>
            <a:pPr marL="365760" lvl="1" indent="0">
              <a:buNone/>
            </a:pPr>
            <a:r>
              <a:rPr lang="en-US" sz="2000" dirty="0"/>
              <a:t>5. Run D ^%RI to import VPE. Put in the path of the RSA; and the path of the routines directory, and the import will finish.</a:t>
            </a:r>
          </a:p>
          <a:p>
            <a:pPr marL="365760" lvl="1" indent="0">
              <a:buNone/>
            </a:pPr>
            <a:r>
              <a:rPr lang="en-US" sz="2000" dirty="0"/>
              <a:t>6. Run D ^XV to start VPE.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95767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Routine Installation for </a:t>
            </a:r>
            <a:r>
              <a:rPr lang="en-US" dirty="0" err="1"/>
              <a:t>Caché</a:t>
            </a:r>
            <a:endParaRPr lang="en-US" dirty="0"/>
          </a:p>
          <a:p>
            <a:pPr marL="365760" lvl="1" indent="0">
              <a:buNone/>
            </a:pPr>
            <a:r>
              <a:rPr lang="en-US" sz="2000" dirty="0"/>
              <a:t>1. Download the file from the appropriate release </a:t>
            </a:r>
          </a:p>
          <a:p>
            <a:pPr marL="365760" lvl="1" indent="0">
              <a:buNone/>
            </a:pPr>
            <a:r>
              <a:rPr lang="en-US" sz="2000" dirty="0"/>
              <a:t>	</a:t>
            </a:r>
            <a:r>
              <a:rPr lang="en-US" sz="2000" dirty="0">
                <a:solidFill>
                  <a:srgbClr val="FFFF00"/>
                </a:solidFill>
                <a:hlinkClick r:id="rId2"/>
              </a:rPr>
              <a:t>https://github.com/shabiel/VPE/releases/</a:t>
            </a:r>
            <a:endParaRPr lang="en-US" sz="2000" dirty="0">
              <a:solidFill>
                <a:srgbClr val="FFFF00"/>
              </a:solidFill>
            </a:endParaRPr>
          </a:p>
          <a:p>
            <a:pPr marL="365760" lvl="1" indent="0">
              <a:buNone/>
            </a:pPr>
            <a:r>
              <a:rPr lang="en-US" sz="2000" dirty="0"/>
              <a:t>2. Determine the path/folder of the downloaded .RSA file</a:t>
            </a:r>
          </a:p>
          <a:p>
            <a:pPr marL="365760" lvl="1" indent="0">
              <a:buNone/>
            </a:pPr>
            <a:r>
              <a:rPr lang="en-US" sz="2000" dirty="0"/>
              <a:t>3. In MUMPS immediate mode, D ^%RI to import the .RSA file into</a:t>
            </a:r>
            <a:br>
              <a:rPr lang="en-US" sz="2000" dirty="0"/>
            </a:br>
            <a:r>
              <a:rPr lang="en-US" sz="2000" dirty="0"/>
              <a:t>      the current Cache namespace.</a:t>
            </a:r>
          </a:p>
          <a:p>
            <a:pPr marL="365760" lvl="1" indent="0">
              <a:buNone/>
            </a:pPr>
            <a:r>
              <a:rPr lang="en-US" sz="2000" dirty="0"/>
              <a:t>      Note: Ignore the “%RO output” warning, select Cache (0)</a:t>
            </a:r>
            <a:br>
              <a:rPr lang="en-US" sz="2000" dirty="0"/>
            </a:br>
            <a:r>
              <a:rPr lang="en-US" sz="2000" dirty="0"/>
              <a:t>                 mode and select All Routines.</a:t>
            </a:r>
          </a:p>
          <a:p>
            <a:pPr marL="365760" lvl="1" indent="0">
              <a:buNone/>
            </a:pPr>
            <a:r>
              <a:rPr lang="en-US" sz="2000" dirty="0"/>
              <a:t>      Choose to Replace routines with same name, to Recompile</a:t>
            </a:r>
            <a:br>
              <a:rPr lang="en-US" sz="2000" dirty="0"/>
            </a:br>
            <a:r>
              <a:rPr lang="en-US" sz="2000" dirty="0"/>
              <a:t>      and to Display Syntax Errors*.</a:t>
            </a:r>
          </a:p>
          <a:p>
            <a:pPr marL="365760" lvl="1" indent="0">
              <a:buNone/>
            </a:pPr>
            <a:r>
              <a:rPr lang="en-US" sz="2000" dirty="0"/>
              <a:t>4. Run D ^XV to start VPE.</a:t>
            </a:r>
            <a:br>
              <a:rPr lang="en-US" sz="2000" dirty="0"/>
            </a:br>
            <a:endParaRPr lang="en-US" sz="2000" dirty="0"/>
          </a:p>
          <a:p>
            <a:pPr marL="365760" lvl="1" indent="0">
              <a:buNone/>
            </a:pPr>
            <a:r>
              <a:rPr lang="en-US" sz="2000" dirty="0"/>
              <a:t>* some syntax errors maybe reported because of non-</a:t>
            </a:r>
            <a:r>
              <a:rPr lang="en-US" sz="2000" dirty="0" err="1"/>
              <a:t>Caché</a:t>
            </a:r>
            <a:r>
              <a:rPr lang="en-US" sz="2000" dirty="0"/>
              <a:t> code that is only activated in other MUMPS instances.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68372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Join the VPE Community</a:t>
            </a:r>
          </a:p>
          <a:p>
            <a:pPr lvl="1"/>
            <a:r>
              <a:rPr lang="en-US" dirty="0"/>
              <a:t>Report bugs and make feature requests</a:t>
            </a:r>
            <a:br>
              <a:rPr lang="en-US" dirty="0"/>
            </a:br>
            <a:r>
              <a:rPr lang="en-US" dirty="0"/>
              <a:t>   </a:t>
            </a:r>
            <a:r>
              <a:rPr lang="en-US" sz="2000" dirty="0"/>
              <a:t>(as always, review existing entries first)</a:t>
            </a:r>
            <a:br>
              <a:rPr lang="en-US" sz="2000" dirty="0"/>
            </a:br>
            <a:r>
              <a:rPr lang="en-US" dirty="0"/>
              <a:t>	</a:t>
            </a:r>
            <a:r>
              <a:rPr lang="en-US" sz="2000" u="sng" dirty="0">
                <a:solidFill>
                  <a:srgbClr val="0000FF"/>
                </a:solidFill>
                <a:effectLst/>
                <a:ea typeface="Times New Roman"/>
                <a:cs typeface="Times New Roman"/>
                <a:hlinkClick r:id="rId2"/>
              </a:rPr>
              <a:t>https://github.com/shabiel/VPE/issues</a:t>
            </a:r>
          </a:p>
          <a:p>
            <a:pPr lvl="1"/>
            <a:r>
              <a:rPr lang="en-US" dirty="0"/>
              <a:t>Consider helping with Code</a:t>
            </a:r>
          </a:p>
          <a:p>
            <a:pPr lvl="2"/>
            <a:r>
              <a:rPr lang="en-US" dirty="0"/>
              <a:t>Either use </a:t>
            </a:r>
            <a:r>
              <a:rPr lang="en-US" dirty="0" err="1"/>
              <a:t>Github</a:t>
            </a:r>
            <a:r>
              <a:rPr lang="en-US" dirty="0"/>
              <a:t> Pull requests</a:t>
            </a:r>
          </a:p>
          <a:p>
            <a:pPr lvl="2"/>
            <a:r>
              <a:rPr lang="en-US" dirty="0"/>
              <a:t>Or email Sam </a:t>
            </a:r>
            <a:r>
              <a:rPr lang="en-US" dirty="0" err="1"/>
              <a:t>Habiel</a:t>
            </a:r>
            <a:r>
              <a:rPr lang="en-US" dirty="0"/>
              <a:t> (</a:t>
            </a:r>
            <a:r>
              <a:rPr lang="en-US" dirty="0">
                <a:effectLst/>
                <a:hlinkClick r:id="rId3"/>
              </a:rPr>
              <a:t>habiels@osehra.org</a:t>
            </a:r>
            <a:r>
              <a:rPr lang="en-US" dirty="0">
                <a:effectLst/>
              </a:rPr>
              <a:t>)</a:t>
            </a:r>
            <a:endParaRPr lang="en-US" dirty="0"/>
          </a:p>
          <a:p>
            <a:pPr lvl="1"/>
            <a:r>
              <a:rPr lang="en-US" dirty="0"/>
              <a:t>Spread the word – share with associates</a:t>
            </a:r>
          </a:p>
          <a:p>
            <a:pPr lvl="2"/>
            <a:r>
              <a:rPr lang="en-US" dirty="0"/>
              <a:t>VPE increases their efficiency and satisfaction</a:t>
            </a:r>
          </a:p>
          <a:p>
            <a:pPr lvl="2"/>
            <a:r>
              <a:rPr lang="en-US" dirty="0"/>
              <a:t>Grows the community!</a:t>
            </a:r>
          </a:p>
        </p:txBody>
      </p:sp>
    </p:spTree>
    <p:extLst>
      <p:ext uri="{BB962C8B-B14F-4D97-AF65-F5344CB8AC3E}">
        <p14:creationId xmlns:p14="http://schemas.microsoft.com/office/powerpoint/2010/main" val="240528668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140000"/>
                <a:lumMod val="120000"/>
              </a:schemeClr>
            </a:gs>
            <a:gs pos="100000">
              <a:schemeClr val="bg2">
                <a:tint val="97000"/>
                <a:shade val="70000"/>
                <a:satMod val="190000"/>
                <a:lumMod val="73000"/>
                <a:alpha val="14000"/>
              </a:schemeClr>
            </a:gs>
          </a:gsLst>
          <a:path path="circle">
            <a:fillToRect l="50000" t="50000" r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1066904" y="951182"/>
            <a:ext cx="5323513" cy="1290478"/>
          </a:xfrm>
          <a:prstGeom prst="rect">
            <a:avLst/>
          </a:prstGeom>
        </p:spPr>
        <p:txBody>
          <a:bodyPr/>
          <a:lstStyle>
            <a:lvl1pPr marL="36576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731520" indent="-36576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97280" indent="-32004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7432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SzPct val="160000"/>
              <a:buFont typeface="Wingdings" pitchFamily="2" charset="2"/>
              <a:buChar char=""/>
              <a:defRPr sz="1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2024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6888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24"/>
              </a:spcBef>
              <a:spcAft>
                <a:spcPts val="600"/>
              </a:spcAft>
              <a:buClrTx/>
              <a:buSzPct val="130000"/>
              <a:buFont typeface="Wingdings" pitchFamily="2" charset="2"/>
              <a:buChar char=""/>
              <a:defRPr sz="16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07751" y="457200"/>
            <a:ext cx="8126649" cy="5943600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en-US" sz="3600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/>
              <a:t>VPE Introduction (v12) Webinar</a:t>
            </a:r>
            <a:br>
              <a:rPr lang="en-US" sz="2800" dirty="0"/>
            </a:br>
            <a:r>
              <a:rPr lang="en-US" sz="2000" dirty="0">
                <a:hlinkClick r:id="rId2"/>
              </a:rPr>
              <a:t>https://www.vxvista.org/display/vx4Learn/VPE+Software</a:t>
            </a:r>
            <a:br>
              <a:rPr lang="en-US" sz="2800" dirty="0"/>
            </a:br>
            <a:endParaRPr lang="en-US" sz="2800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/>
              <a:t>VPE at Hardhats</a:t>
            </a:r>
            <a:br>
              <a:rPr lang="en-US" sz="2800" dirty="0"/>
            </a:br>
            <a:r>
              <a:rPr lang="en-US" sz="2000" dirty="0">
                <a:hlinkClick r:id="rId3"/>
              </a:rPr>
              <a:t>http://www.hardhats.org/tools/vpe/vpe_db.html</a:t>
            </a:r>
            <a:br>
              <a:rPr lang="en-US" sz="2000" dirty="0"/>
            </a:br>
            <a:endParaRPr lang="en-US" sz="2000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/>
              <a:t>OSEHRA</a:t>
            </a:r>
            <a:br>
              <a:rPr lang="en-US" sz="2800" dirty="0"/>
            </a:br>
            <a:r>
              <a:rPr lang="en-US" sz="2000" dirty="0">
                <a:hlinkClick r:id="rId4"/>
              </a:rPr>
              <a:t>https://www.osehra.org/</a:t>
            </a:r>
            <a:br>
              <a:rPr lang="en-US" sz="2000" dirty="0"/>
            </a:br>
            <a:endParaRPr lang="en-US" sz="2000" dirty="0"/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800" dirty="0"/>
              <a:t>More webinars and community at </a:t>
            </a:r>
            <a:r>
              <a:rPr lang="en-US" sz="2800" dirty="0" err="1"/>
              <a:t>vxVistA</a:t>
            </a:r>
            <a:br>
              <a:rPr lang="en-US" sz="2800" dirty="0"/>
            </a:br>
            <a:r>
              <a:rPr lang="en-US" sz="2000" dirty="0">
                <a:hlinkClick r:id="rId5"/>
              </a:rPr>
              <a:t>http://www.vxVista.org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316963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304F97-3134-5841-BFC5-220F5A23669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62000" y="2122714"/>
            <a:ext cx="6978162" cy="533400"/>
          </a:xfrm>
        </p:spPr>
        <p:txBody>
          <a:bodyPr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Questions?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31631E-EABF-494A-BCCE-DD501933B3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2000" y="2877684"/>
            <a:ext cx="6180137" cy="573087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Please use the chat or Q&amp;A feature to submit your questions.</a:t>
            </a:r>
          </a:p>
          <a:p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036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82C59D-7485-1045-AFA1-9FD34A358B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273308" cy="695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030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199" y="1698407"/>
            <a:ext cx="82295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VPE Version 15: New Features and Enhancements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Welcome to the July Innovation Webinar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29EF25-3107-CC4F-94E7-3BF3FAE53391}"/>
              </a:ext>
            </a:extLst>
          </p:cNvPr>
          <p:cNvSpPr/>
          <p:nvPr/>
        </p:nvSpPr>
        <p:spPr>
          <a:xfrm>
            <a:off x="2784661" y="4319848"/>
            <a:ext cx="35746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Greg Kreis</a:t>
            </a:r>
          </a:p>
          <a:p>
            <a:pPr algn="ctr"/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President</a:t>
            </a:r>
          </a:p>
          <a:p>
            <a:pPr algn="ctr"/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Pioneer Data Systems, Inc.</a:t>
            </a:r>
            <a:endParaRPr lang="en-US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9E398D-FBDB-6449-9BE6-E1CDC763B1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70158" y="2421187"/>
            <a:ext cx="1603682" cy="1603682"/>
          </a:xfrm>
          <a:prstGeom prst="rect">
            <a:avLst/>
          </a:prstGeom>
          <a:ln w="12700">
            <a:solidFill>
              <a:srgbClr val="D9D9D9"/>
            </a:solidFill>
          </a:ln>
        </p:spPr>
      </p:pic>
    </p:spTree>
    <p:extLst>
      <p:ext uri="{BB962C8B-B14F-4D97-AF65-F5344CB8AC3E}">
        <p14:creationId xmlns:p14="http://schemas.microsoft.com/office/powerpoint/2010/main" val="3557077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-735249" y="1457150"/>
            <a:ext cx="5985159" cy="994672"/>
          </a:xfrm>
        </p:spPr>
        <p:txBody>
          <a:bodyPr/>
          <a:lstStyle/>
          <a:p>
            <a:r>
              <a:rPr lang="en-US" dirty="0"/>
              <a:t>VPE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838937" y="2250691"/>
            <a:ext cx="4655297" cy="1128495"/>
          </a:xfrm>
        </p:spPr>
        <p:txBody>
          <a:bodyPr/>
          <a:lstStyle/>
          <a:p>
            <a:r>
              <a:rPr lang="en-US" b="1" dirty="0"/>
              <a:t>Version 15: New Features and Enhancements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33800" y="5505271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Greg </a:t>
            </a:r>
            <a:r>
              <a:rPr lang="en-US" dirty="0" err="1"/>
              <a:t>Kreis</a:t>
            </a:r>
            <a:endParaRPr lang="en-US" dirty="0"/>
          </a:p>
          <a:p>
            <a:r>
              <a:rPr lang="en-US" dirty="0"/>
              <a:t>Pioneer Data Systems, Inc.</a:t>
            </a:r>
          </a:p>
          <a:p>
            <a:r>
              <a:rPr lang="en-US" dirty="0">
                <a:hlinkClick r:id="rId2"/>
              </a:rPr>
              <a:t>http://www.PioneerDataSys.com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11559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939800"/>
            <a:ext cx="8229600" cy="5384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</a:rPr>
              <a:t>Presenter</a:t>
            </a:r>
          </a:p>
          <a:p>
            <a:pPr lvl="1"/>
            <a:r>
              <a:rPr lang="en-US" dirty="0">
                <a:effectLst/>
              </a:rPr>
              <a:t>VistA Trainer</a:t>
            </a:r>
          </a:p>
          <a:p>
            <a:pPr lvl="1"/>
            <a:r>
              <a:rPr lang="en-US" dirty="0">
                <a:effectLst/>
              </a:rPr>
              <a:t>VPE’s Johnny Appleseed</a:t>
            </a:r>
          </a:p>
          <a:p>
            <a:pPr marL="0" indent="0">
              <a:buNone/>
            </a:pPr>
            <a:r>
              <a:rPr lang="en-US" b="1" dirty="0">
                <a:effectLst/>
              </a:rPr>
              <a:t>Special Thanks</a:t>
            </a:r>
          </a:p>
          <a:p>
            <a:pPr lvl="1"/>
            <a:r>
              <a:rPr lang="en-US" sz="2000" dirty="0">
                <a:effectLst/>
              </a:rPr>
              <a:t>Sam </a:t>
            </a:r>
            <a:r>
              <a:rPr lang="en-US" sz="2000" dirty="0" err="1">
                <a:effectLst/>
              </a:rPr>
              <a:t>Habiel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Pharm.D</a:t>
            </a:r>
            <a:r>
              <a:rPr lang="en-US" sz="2000" dirty="0">
                <a:effectLst/>
              </a:rPr>
              <a:t>.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Technical Fellow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Open Source Electronic Health Records Alliance (OSEHRA)</a:t>
            </a:r>
            <a:endParaRPr lang="en-US" sz="2000" dirty="0"/>
          </a:p>
          <a:p>
            <a:pPr lvl="1"/>
            <a:r>
              <a:rPr lang="en-US" sz="2000" dirty="0">
                <a:effectLst/>
              </a:rPr>
              <a:t>David Wicksell  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Owner/CEO 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Fourth Watch Software LC</a:t>
            </a:r>
          </a:p>
          <a:p>
            <a:pPr lvl="1"/>
            <a:r>
              <a:rPr lang="en-US" sz="2000" dirty="0">
                <a:effectLst/>
              </a:rPr>
              <a:t>Rick Marshall, CEO/ED at VISTA Expertise Network</a:t>
            </a:r>
          </a:p>
          <a:p>
            <a:pPr lvl="1"/>
            <a:r>
              <a:rPr lang="en-US" sz="2000" dirty="0">
                <a:effectLst/>
              </a:rPr>
              <a:t>Brian Lord, CEO of Sequence Mangers Software, LLC</a:t>
            </a:r>
          </a:p>
          <a:p>
            <a:pPr lvl="1"/>
            <a:r>
              <a:rPr lang="en-US" sz="2000" dirty="0">
                <a:effectLst/>
              </a:rPr>
              <a:t>Other unsung heroes</a:t>
            </a:r>
            <a:endParaRPr lang="en-US" sz="20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1433335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VPE’s Life Cycle</a:t>
            </a:r>
          </a:p>
          <a:p>
            <a:pPr lvl="1"/>
            <a:r>
              <a:rPr lang="en-US" dirty="0"/>
              <a:t>Caterpillar</a:t>
            </a:r>
          </a:p>
          <a:p>
            <a:pPr lvl="2"/>
            <a:r>
              <a:rPr lang="en-US" dirty="0"/>
              <a:t>Version 12 (from inception to 12)</a:t>
            </a:r>
            <a:br>
              <a:rPr lang="en-US" dirty="0"/>
            </a:br>
            <a:r>
              <a:rPr lang="en-US" dirty="0"/>
              <a:t>Class 3 in the VA</a:t>
            </a:r>
          </a:p>
          <a:p>
            <a:pPr lvl="1"/>
            <a:r>
              <a:rPr lang="en-US" dirty="0"/>
              <a:t>Chrysalis</a:t>
            </a:r>
          </a:p>
          <a:p>
            <a:pPr lvl="2"/>
            <a:r>
              <a:rPr lang="en-US" dirty="0"/>
              <a:t>Version 13</a:t>
            </a:r>
            <a:br>
              <a:rPr lang="en-US" dirty="0"/>
            </a:br>
            <a:r>
              <a:rPr lang="en-US" dirty="0" err="1"/>
              <a:t>Renamespaced</a:t>
            </a:r>
            <a:endParaRPr lang="en-US" dirty="0"/>
          </a:p>
          <a:p>
            <a:pPr lvl="1"/>
            <a:r>
              <a:rPr lang="en-US" dirty="0"/>
              <a:t>Butterfly</a:t>
            </a:r>
          </a:p>
          <a:p>
            <a:pPr lvl="2"/>
            <a:r>
              <a:rPr lang="en-US" dirty="0"/>
              <a:t>Version 14 to the present</a:t>
            </a:r>
            <a:br>
              <a:rPr lang="en-US" dirty="0"/>
            </a:br>
            <a:r>
              <a:rPr lang="en-US" dirty="0"/>
              <a:t>Listed on VA’s TRM</a:t>
            </a:r>
          </a:p>
          <a:p>
            <a:pPr marL="0" indent="0">
              <a:buNone/>
            </a:pPr>
            <a:br>
              <a:rPr lang="en-US" sz="2000" dirty="0"/>
            </a:br>
            <a:r>
              <a:rPr lang="en-US" sz="2000" dirty="0"/>
              <a:t>** Use the ..VER QWIK to learn your current version</a:t>
            </a:r>
          </a:p>
        </p:txBody>
      </p:sp>
    </p:spTree>
    <p:extLst>
      <p:ext uri="{BB962C8B-B14F-4D97-AF65-F5344CB8AC3E}">
        <p14:creationId xmlns:p14="http://schemas.microsoft.com/office/powerpoint/2010/main" val="170245360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Version 12</a:t>
            </a:r>
          </a:p>
          <a:p>
            <a:pPr lvl="1"/>
            <a:r>
              <a:rPr lang="en-US" dirty="0"/>
              <a:t>Developed by Dave Bolduc</a:t>
            </a:r>
          </a:p>
          <a:p>
            <a:pPr lvl="1"/>
            <a:r>
              <a:rPr lang="en-US" dirty="0"/>
              <a:t>Class 3 software</a:t>
            </a:r>
          </a:p>
          <a:p>
            <a:pPr lvl="1"/>
            <a:r>
              <a:rPr lang="en-US" dirty="0"/>
              <a:t>Created in the era of terminals</a:t>
            </a:r>
          </a:p>
          <a:p>
            <a:pPr lvl="1"/>
            <a:r>
              <a:rPr lang="en-US" dirty="0"/>
              <a:t>Design:</a:t>
            </a:r>
            <a:br>
              <a:rPr lang="en-US" dirty="0"/>
            </a:br>
            <a:r>
              <a:rPr lang="en-US" dirty="0"/>
              <a:t>	Code is in Routines and </a:t>
            </a:r>
            <a:r>
              <a:rPr lang="en-US" dirty="0" err="1"/>
              <a:t>Globals</a:t>
            </a:r>
            <a:br>
              <a:rPr lang="en-US" dirty="0"/>
            </a:br>
            <a:r>
              <a:rPr lang="en-US" dirty="0"/>
              <a:t>	Start VPE with X ^%ZVEMS</a:t>
            </a:r>
          </a:p>
          <a:p>
            <a:pPr lvl="1"/>
            <a:r>
              <a:rPr lang="en-US" dirty="0"/>
              <a:t>Philosophy:</a:t>
            </a:r>
            <a:br>
              <a:rPr lang="en-US" dirty="0"/>
            </a:br>
            <a:r>
              <a:rPr lang="en-US" dirty="0"/>
              <a:t>	VistA Independence</a:t>
            </a:r>
            <a:br>
              <a:rPr lang="en-US" dirty="0"/>
            </a:br>
            <a:r>
              <a:rPr lang="en-US" dirty="0"/>
              <a:t>	VistA Aware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49017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Version 13</a:t>
            </a:r>
          </a:p>
          <a:p>
            <a:pPr lvl="1"/>
            <a:r>
              <a:rPr lang="en-US" dirty="0" err="1"/>
              <a:t>Renamespaced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	From VEE*, ZV*, %ZV* to XV*</a:t>
            </a:r>
            <a:br>
              <a:rPr lang="en-US" dirty="0"/>
            </a:br>
            <a:r>
              <a:rPr lang="en-US" dirty="0"/>
              <a:t>	Moved code from </a:t>
            </a:r>
            <a:r>
              <a:rPr lang="en-US" dirty="0" err="1"/>
              <a:t>globals</a:t>
            </a:r>
            <a:r>
              <a:rPr lang="en-US" dirty="0"/>
              <a:t> to routines</a:t>
            </a:r>
            <a:br>
              <a:rPr lang="en-US" dirty="0"/>
            </a:br>
            <a:r>
              <a:rPr lang="en-US" dirty="0"/>
              <a:t>	Start VPE with D ^XV</a:t>
            </a:r>
          </a:p>
          <a:p>
            <a:pPr lvl="1"/>
            <a:r>
              <a:rPr lang="en-US" dirty="0"/>
              <a:t>Greatly improved Error Trap handling</a:t>
            </a:r>
          </a:p>
          <a:p>
            <a:pPr lvl="1"/>
            <a:r>
              <a:rPr lang="en-US" dirty="0"/>
              <a:t>Full Screen views auto size to terminal</a:t>
            </a:r>
          </a:p>
          <a:p>
            <a:pPr lvl="1"/>
            <a:r>
              <a:rPr lang="en-US" dirty="0"/>
              <a:t>Routine Editor/Reader buffer upped to 1024</a:t>
            </a:r>
          </a:p>
          <a:p>
            <a:pPr lvl="1"/>
            <a:r>
              <a:rPr lang="en-US" dirty="0"/>
              <a:t>New System QWIK: ZINSERT to paste in new routine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19097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Version 14</a:t>
            </a:r>
          </a:p>
          <a:p>
            <a:pPr lvl="1"/>
            <a:r>
              <a:rPr lang="en-US" dirty="0"/>
              <a:t>Listed on VA’s TRM (lift’s the Class 3 stigma)</a:t>
            </a:r>
          </a:p>
          <a:p>
            <a:pPr lvl="1"/>
            <a:r>
              <a:rPr lang="en-US" dirty="0"/>
              <a:t>Managed on </a:t>
            </a:r>
            <a:r>
              <a:rPr lang="en-US" dirty="0" err="1"/>
              <a:t>Github</a:t>
            </a:r>
            <a:br>
              <a:rPr lang="en-US" dirty="0"/>
            </a:br>
            <a:r>
              <a:rPr lang="en-US" dirty="0"/>
              <a:t>	</a:t>
            </a:r>
            <a:r>
              <a:rPr lang="en-US" sz="2000" dirty="0">
                <a:hlinkClick r:id="rId2"/>
              </a:rPr>
              <a:t>https://github.com/shabiel/VPE</a:t>
            </a:r>
            <a:endParaRPr lang="en-US" sz="2000" dirty="0">
              <a:solidFill>
                <a:srgbClr val="FFFF00"/>
              </a:solidFill>
              <a:effectLst/>
            </a:endParaRPr>
          </a:p>
          <a:p>
            <a:pPr lvl="2"/>
            <a:r>
              <a:rPr lang="en-US" dirty="0"/>
              <a:t>Release downloads available as .RSA file</a:t>
            </a:r>
          </a:p>
          <a:p>
            <a:pPr lvl="2"/>
            <a:r>
              <a:rPr lang="en-US" dirty="0"/>
              <a:t>Unit Testing Suite</a:t>
            </a:r>
          </a:p>
          <a:p>
            <a:pPr lvl="2"/>
            <a:r>
              <a:rPr lang="en-US" dirty="0"/>
              <a:t>Documentation</a:t>
            </a:r>
          </a:p>
          <a:p>
            <a:pPr lvl="2"/>
            <a:r>
              <a:rPr lang="en-US" dirty="0"/>
              <a:t>Issues Tracking</a:t>
            </a:r>
          </a:p>
          <a:p>
            <a:pPr lvl="2"/>
            <a:r>
              <a:rPr lang="en-US" dirty="0"/>
              <a:t>Code Submission</a:t>
            </a:r>
          </a:p>
          <a:p>
            <a:pPr lvl="1"/>
            <a:r>
              <a:rPr lang="en-US" dirty="0"/>
              <a:t>Added support for MUMPS V1</a:t>
            </a:r>
          </a:p>
        </p:txBody>
      </p:sp>
    </p:spTree>
    <p:extLst>
      <p:ext uri="{BB962C8B-B14F-4D97-AF65-F5344CB8AC3E}">
        <p14:creationId xmlns:p14="http://schemas.microsoft.com/office/powerpoint/2010/main" val="49918263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Version 15 (15.1)</a:t>
            </a:r>
          </a:p>
          <a:p>
            <a:pPr lvl="1"/>
            <a:r>
              <a:rPr lang="en-US" dirty="0"/>
              <a:t>Listed on VA’s TRM </a:t>
            </a:r>
          </a:p>
          <a:p>
            <a:pPr lvl="1"/>
            <a:r>
              <a:rPr lang="en-US" dirty="0"/>
              <a:t>New Color Syntax Highlighter</a:t>
            </a:r>
          </a:p>
          <a:p>
            <a:pPr lvl="1"/>
            <a:r>
              <a:rPr lang="en-US" dirty="0"/>
              <a:t>Enhanced esc-G handling in Editor/Reader</a:t>
            </a:r>
          </a:p>
          <a:p>
            <a:pPr lvl="1"/>
            <a:r>
              <a:rPr lang="en-US" dirty="0"/>
              <a:t>VGL listing shows the search expression</a:t>
            </a:r>
          </a:p>
          <a:p>
            <a:pPr lvl="1"/>
            <a:r>
              <a:rPr lang="en-US" dirty="0"/>
              <a:t>Can’t esc-esc out of Save Dialog in Editor</a:t>
            </a:r>
          </a:p>
          <a:p>
            <a:pPr lvl="1"/>
            <a:r>
              <a:rPr lang="en-US" dirty="0"/>
              <a:t>Refined support of 1024 routine buffering</a:t>
            </a:r>
          </a:p>
          <a:p>
            <a:pPr lvl="1"/>
            <a:r>
              <a:rPr lang="en-US" dirty="0"/>
              <a:t>Unit tests available at </a:t>
            </a:r>
            <a:r>
              <a:rPr lang="en-US" dirty="0" err="1"/>
              <a:t>Github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44921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1442</TotalTime>
  <Words>155</Words>
  <Application>Microsoft Macintosh PowerPoint</Application>
  <PresentationFormat>On-screen Show (4:3)</PresentationFormat>
  <Paragraphs>117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Rockwell</vt:lpstr>
      <vt:lpstr>Verdana</vt:lpstr>
      <vt:lpstr>Wingdings</vt:lpstr>
      <vt:lpstr>Kilter</vt:lpstr>
      <vt:lpstr>Custom Design</vt:lpstr>
      <vt:lpstr>PowerPoint Presentation</vt:lpstr>
      <vt:lpstr>Welcome to the July Innovation Webinar </vt:lpstr>
      <vt:lpstr>VPE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VPE</dc:title>
  <dc:creator>GSOTC</dc:creator>
  <cp:lastModifiedBy>Nina Habib</cp:lastModifiedBy>
  <cp:revision>52</cp:revision>
  <dcterms:created xsi:type="dcterms:W3CDTF">2013-05-14T17:03:03Z</dcterms:created>
  <dcterms:modified xsi:type="dcterms:W3CDTF">2019-07-30T17:22:32Z</dcterms:modified>
</cp:coreProperties>
</file>