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96"/>
  </p:notesMasterIdLst>
  <p:handoutMasterIdLst>
    <p:handoutMasterId r:id="rId97"/>
  </p:handoutMasterIdLst>
  <p:sldIdLst>
    <p:sldId id="256" r:id="rId5"/>
    <p:sldId id="261" r:id="rId6"/>
    <p:sldId id="369" r:id="rId7"/>
    <p:sldId id="336" r:id="rId8"/>
    <p:sldId id="423" r:id="rId9"/>
    <p:sldId id="373" r:id="rId10"/>
    <p:sldId id="338" r:id="rId11"/>
    <p:sldId id="374" r:id="rId12"/>
    <p:sldId id="457" r:id="rId13"/>
    <p:sldId id="362" r:id="rId14"/>
    <p:sldId id="363" r:id="rId15"/>
    <p:sldId id="424" r:id="rId16"/>
    <p:sldId id="425" r:id="rId17"/>
    <p:sldId id="426" r:id="rId18"/>
    <p:sldId id="427" r:id="rId19"/>
    <p:sldId id="485" r:id="rId20"/>
    <p:sldId id="484" r:id="rId21"/>
    <p:sldId id="428" r:id="rId22"/>
    <p:sldId id="429" r:id="rId23"/>
    <p:sldId id="430" r:id="rId24"/>
    <p:sldId id="431" r:id="rId25"/>
    <p:sldId id="432" r:id="rId26"/>
    <p:sldId id="433" r:id="rId27"/>
    <p:sldId id="434" r:id="rId28"/>
    <p:sldId id="435" r:id="rId29"/>
    <p:sldId id="365" r:id="rId30"/>
    <p:sldId id="439" r:id="rId31"/>
    <p:sldId id="473" r:id="rId32"/>
    <p:sldId id="474" r:id="rId33"/>
    <p:sldId id="472" r:id="rId34"/>
    <p:sldId id="475" r:id="rId35"/>
    <p:sldId id="476" r:id="rId36"/>
    <p:sldId id="477" r:id="rId37"/>
    <p:sldId id="478" r:id="rId38"/>
    <p:sldId id="479" r:id="rId39"/>
    <p:sldId id="480" r:id="rId40"/>
    <p:sldId id="481" r:id="rId41"/>
    <p:sldId id="482" r:id="rId42"/>
    <p:sldId id="483" r:id="rId43"/>
    <p:sldId id="366" r:id="rId44"/>
    <p:sldId id="382" r:id="rId45"/>
    <p:sldId id="383" r:id="rId46"/>
    <p:sldId id="384" r:id="rId47"/>
    <p:sldId id="385" r:id="rId48"/>
    <p:sldId id="386" r:id="rId49"/>
    <p:sldId id="387" r:id="rId50"/>
    <p:sldId id="388" r:id="rId51"/>
    <p:sldId id="367" r:id="rId52"/>
    <p:sldId id="408" r:id="rId53"/>
    <p:sldId id="409" r:id="rId54"/>
    <p:sldId id="411" r:id="rId55"/>
    <p:sldId id="412" r:id="rId56"/>
    <p:sldId id="413" r:id="rId57"/>
    <p:sldId id="460" r:id="rId58"/>
    <p:sldId id="414" r:id="rId59"/>
    <p:sldId id="415" r:id="rId60"/>
    <p:sldId id="416" r:id="rId61"/>
    <p:sldId id="417" r:id="rId62"/>
    <p:sldId id="418" r:id="rId63"/>
    <p:sldId id="461" r:id="rId64"/>
    <p:sldId id="462" r:id="rId65"/>
    <p:sldId id="368" r:id="rId66"/>
    <p:sldId id="389" r:id="rId67"/>
    <p:sldId id="390" r:id="rId68"/>
    <p:sldId id="391" r:id="rId69"/>
    <p:sldId id="392" r:id="rId70"/>
    <p:sldId id="393" r:id="rId71"/>
    <p:sldId id="394" r:id="rId72"/>
    <p:sldId id="396" r:id="rId73"/>
    <p:sldId id="397" r:id="rId74"/>
    <p:sldId id="398" r:id="rId75"/>
    <p:sldId id="399" r:id="rId76"/>
    <p:sldId id="400" r:id="rId77"/>
    <p:sldId id="402" r:id="rId78"/>
    <p:sldId id="403" r:id="rId79"/>
    <p:sldId id="404" r:id="rId80"/>
    <p:sldId id="405" r:id="rId81"/>
    <p:sldId id="406" r:id="rId82"/>
    <p:sldId id="407" r:id="rId83"/>
    <p:sldId id="340" r:id="rId84"/>
    <p:sldId id="463" r:id="rId85"/>
    <p:sldId id="450" r:id="rId86"/>
    <p:sldId id="451" r:id="rId87"/>
    <p:sldId id="452" r:id="rId88"/>
    <p:sldId id="453" r:id="rId89"/>
    <p:sldId id="454" r:id="rId90"/>
    <p:sldId id="455" r:id="rId91"/>
    <p:sldId id="464" r:id="rId92"/>
    <p:sldId id="465" r:id="rId93"/>
    <p:sldId id="456" r:id="rId94"/>
    <p:sldId id="444"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9DBDA"/>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1" autoAdjust="0"/>
    <p:restoredTop sz="56732" autoAdjust="0"/>
  </p:normalViewPr>
  <p:slideViewPr>
    <p:cSldViewPr>
      <p:cViewPr varScale="1">
        <p:scale>
          <a:sx n="38" d="100"/>
          <a:sy n="38" d="100"/>
        </p:scale>
        <p:origin x="167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6BD18-6A57-43F1-AD51-77AFB34E3FB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1072E10-04DD-4FCC-AE75-6452C2945315}">
      <dgm:prSet custT="1"/>
      <dgm:spPr/>
      <dgm:t>
        <a:bodyPr/>
        <a:lstStyle/>
        <a:p>
          <a:pPr rtl="0"/>
          <a:r>
            <a:rPr lang="en-US" sz="2800" dirty="0" smtClean="0"/>
            <a:t>Records </a:t>
          </a:r>
          <a:r>
            <a:rPr lang="en-US" sz="2800" u="sng" dirty="0" smtClean="0"/>
            <a:t>directly</a:t>
          </a:r>
          <a:r>
            <a:rPr lang="en-US" sz="2800" dirty="0" smtClean="0"/>
            <a:t> related to treatment</a:t>
          </a:r>
          <a:endParaRPr lang="en-US" sz="2800" dirty="0"/>
        </a:p>
      </dgm:t>
      <dgm:extLst>
        <a:ext uri="{E40237B7-FDA0-4F09-8148-C483321AD2D9}">
          <dgm14:cNvPr xmlns:dgm14="http://schemas.microsoft.com/office/drawing/2010/diagram" id="0" name="" descr="Records directly related to treatment&#10;Records made in the course of treatment for a medical condition that requires continued treatment&#10;Records showing an offer or declined treatment for a covered condition&#10;Statute survives death&#10;7332 does not apply to treatment records of a VA employee&#10;"/>
        </a:ext>
      </dgm:extLst>
    </dgm:pt>
    <dgm:pt modelId="{6CAED255-1920-4F56-9E18-50296DC7F82D}" type="parTrans" cxnId="{ECF20A45-9264-4C4F-AC76-14BE351896D6}">
      <dgm:prSet/>
      <dgm:spPr/>
      <dgm:t>
        <a:bodyPr/>
        <a:lstStyle/>
        <a:p>
          <a:endParaRPr lang="en-US"/>
        </a:p>
      </dgm:t>
    </dgm:pt>
    <dgm:pt modelId="{2A077C09-2978-4174-8E7D-9A7DFF9E507B}" type="sibTrans" cxnId="{ECF20A45-9264-4C4F-AC76-14BE351896D6}">
      <dgm:prSet/>
      <dgm:spPr/>
      <dgm:t>
        <a:bodyPr/>
        <a:lstStyle/>
        <a:p>
          <a:endParaRPr lang="en-US"/>
        </a:p>
      </dgm:t>
    </dgm:pt>
    <dgm:pt modelId="{62B0CD88-EB47-4605-8E75-810824C71F4B}">
      <dgm:prSet custT="1"/>
      <dgm:spPr/>
      <dgm:t>
        <a:bodyPr/>
        <a:lstStyle/>
        <a:p>
          <a:pPr rtl="0"/>
          <a:r>
            <a:rPr lang="en-US" sz="2800" dirty="0" smtClean="0"/>
            <a:t>Records made in the course of treatment for a medical condition that requires </a:t>
          </a:r>
          <a:r>
            <a:rPr lang="en-US" sz="2800" u="sng" dirty="0" smtClean="0"/>
            <a:t>continued treatment</a:t>
          </a:r>
          <a:endParaRPr lang="en-US" sz="2800" dirty="0"/>
        </a:p>
      </dgm:t>
      <dgm:extLst>
        <a:ext uri="{E40237B7-FDA0-4F09-8148-C483321AD2D9}">
          <dgm14:cNvPr xmlns:dgm14="http://schemas.microsoft.com/office/drawing/2010/diagram" id="0" name="" descr="Records directly related to treatment&#10;Records made in the course of treatment for a medical condition that requires continued treatment&#10;Records showing an offer or declined treatment for a covered condition&#10;Statute survives death&#10;7332 does not apply to treatment records of a VA employee&#10;"/>
        </a:ext>
      </dgm:extLst>
    </dgm:pt>
    <dgm:pt modelId="{4B47E33C-3620-4D5F-9440-EAC4B0E285F3}" type="parTrans" cxnId="{C56A8DF2-CE66-4EE6-B795-925DADA7AF92}">
      <dgm:prSet/>
      <dgm:spPr/>
      <dgm:t>
        <a:bodyPr/>
        <a:lstStyle/>
        <a:p>
          <a:endParaRPr lang="en-US"/>
        </a:p>
      </dgm:t>
    </dgm:pt>
    <dgm:pt modelId="{A71A27A2-1883-41DA-903D-B9C24AD58448}" type="sibTrans" cxnId="{C56A8DF2-CE66-4EE6-B795-925DADA7AF92}">
      <dgm:prSet/>
      <dgm:spPr/>
      <dgm:t>
        <a:bodyPr/>
        <a:lstStyle/>
        <a:p>
          <a:endParaRPr lang="en-US"/>
        </a:p>
      </dgm:t>
    </dgm:pt>
    <dgm:pt modelId="{16E1B52D-D073-4948-B739-AE99876DBE57}">
      <dgm:prSet custT="1"/>
      <dgm:spPr>
        <a:solidFill>
          <a:srgbClr val="FFC000"/>
        </a:solidFill>
      </dgm:spPr>
      <dgm:t>
        <a:bodyPr/>
        <a:lstStyle/>
        <a:p>
          <a:pPr rtl="0"/>
          <a:r>
            <a:rPr lang="en-US" sz="2800" dirty="0" smtClean="0"/>
            <a:t>Records showing an </a:t>
          </a:r>
          <a:r>
            <a:rPr lang="en-US" sz="2800" u="sng" dirty="0" smtClean="0"/>
            <a:t>offer</a:t>
          </a:r>
          <a:r>
            <a:rPr lang="en-US" sz="2800" dirty="0" smtClean="0"/>
            <a:t> or </a:t>
          </a:r>
          <a:r>
            <a:rPr lang="en-US" sz="2800" u="sng" dirty="0" smtClean="0"/>
            <a:t>declined</a:t>
          </a:r>
          <a:r>
            <a:rPr lang="en-US" sz="2800" dirty="0" smtClean="0"/>
            <a:t> treatment for a covered condition</a:t>
          </a:r>
          <a:endParaRPr lang="en-US" sz="2800" dirty="0"/>
        </a:p>
      </dgm:t>
      <dgm:extLst>
        <a:ext uri="{E40237B7-FDA0-4F09-8148-C483321AD2D9}">
          <dgm14:cNvPr xmlns:dgm14="http://schemas.microsoft.com/office/drawing/2010/diagram" id="0" name="" descr="Records directly related to treatment&#10;Records made in the course of treatment for a medical condition that requires continued treatment&#10;Records showing an offer or declined treatment for a covered condition&#10;Statute survives death&#10;7332 does not apply to treatment records of a VA employee&#10;"/>
        </a:ext>
      </dgm:extLst>
    </dgm:pt>
    <dgm:pt modelId="{22F17A90-C854-4A12-BE22-FB813DD2E092}" type="parTrans" cxnId="{D9CB6550-AF9B-4C50-A581-205AED409CEB}">
      <dgm:prSet/>
      <dgm:spPr/>
      <dgm:t>
        <a:bodyPr/>
        <a:lstStyle/>
        <a:p>
          <a:endParaRPr lang="en-US"/>
        </a:p>
      </dgm:t>
    </dgm:pt>
    <dgm:pt modelId="{C55FF76D-C31C-49A3-A38A-39617EFB9C57}" type="sibTrans" cxnId="{D9CB6550-AF9B-4C50-A581-205AED409CEB}">
      <dgm:prSet/>
      <dgm:spPr/>
      <dgm:t>
        <a:bodyPr/>
        <a:lstStyle/>
        <a:p>
          <a:endParaRPr lang="en-US"/>
        </a:p>
      </dgm:t>
    </dgm:pt>
    <dgm:pt modelId="{83A00DAA-FF0D-4C20-9575-4EC9FFCDE535}">
      <dgm:prSet custT="1"/>
      <dgm:spPr/>
      <dgm:t>
        <a:bodyPr/>
        <a:lstStyle/>
        <a:p>
          <a:pPr rtl="0"/>
          <a:r>
            <a:rPr lang="en-US" sz="2800" dirty="0" smtClean="0"/>
            <a:t>Statute survives death</a:t>
          </a:r>
          <a:endParaRPr lang="en-US" sz="2800" dirty="0"/>
        </a:p>
      </dgm:t>
      <dgm:extLst>
        <a:ext uri="{E40237B7-FDA0-4F09-8148-C483321AD2D9}">
          <dgm14:cNvPr xmlns:dgm14="http://schemas.microsoft.com/office/drawing/2010/diagram" id="0" name="" descr="Records directly related to treatment&#10;Records made in the course of treatment for a medical condition that requires continued treatment&#10;Records showing an offer or declined treatment for a covered condition&#10;Statute survives death&#10;7332 does not apply to treatment records of a VA employee&#10;"/>
        </a:ext>
      </dgm:extLst>
    </dgm:pt>
    <dgm:pt modelId="{70FBCAD3-3DDB-43D6-81DF-35105EE9B221}" type="parTrans" cxnId="{5C91B1E1-98D8-4BEA-8823-46586D83692E}">
      <dgm:prSet/>
      <dgm:spPr/>
      <dgm:t>
        <a:bodyPr/>
        <a:lstStyle/>
        <a:p>
          <a:endParaRPr lang="en-US"/>
        </a:p>
      </dgm:t>
    </dgm:pt>
    <dgm:pt modelId="{39EF4A3A-5F85-4B1A-AE1A-9D4CF4E9D28D}" type="sibTrans" cxnId="{5C91B1E1-98D8-4BEA-8823-46586D83692E}">
      <dgm:prSet/>
      <dgm:spPr/>
      <dgm:t>
        <a:bodyPr/>
        <a:lstStyle/>
        <a:p>
          <a:endParaRPr lang="en-US"/>
        </a:p>
      </dgm:t>
    </dgm:pt>
    <dgm:pt modelId="{09887955-BBD4-48CF-BAFF-63E5669B88CA}">
      <dgm:prSet custT="1"/>
      <dgm:spPr/>
      <dgm:t>
        <a:bodyPr/>
        <a:lstStyle/>
        <a:p>
          <a:pPr rtl="0"/>
          <a:r>
            <a:rPr lang="en-US" sz="2800" dirty="0" smtClean="0"/>
            <a:t>7332 does not apply to treatment records of a VA employee</a:t>
          </a:r>
          <a:endParaRPr lang="en-US" sz="2800" dirty="0"/>
        </a:p>
      </dgm:t>
      <dgm:extLst>
        <a:ext uri="{E40237B7-FDA0-4F09-8148-C483321AD2D9}">
          <dgm14:cNvPr xmlns:dgm14="http://schemas.microsoft.com/office/drawing/2010/diagram" id="0" name="" descr="Records directly related to treatment&#10;Records made in the course of treatment for a medical condition that requires continued treatment&#10;Records showing an offer or declined treatment for a covered condition&#10;Statute survives death&#10;7332 does not apply to treatment records of a VA employee&#10;"/>
        </a:ext>
      </dgm:extLst>
    </dgm:pt>
    <dgm:pt modelId="{81EB3D13-5052-4DAD-BCAF-717DCE340872}" type="parTrans" cxnId="{F2E1FC6B-F737-4C19-A272-B5716C42EABE}">
      <dgm:prSet/>
      <dgm:spPr/>
      <dgm:t>
        <a:bodyPr/>
        <a:lstStyle/>
        <a:p>
          <a:endParaRPr lang="en-US"/>
        </a:p>
      </dgm:t>
    </dgm:pt>
    <dgm:pt modelId="{1913170F-C97A-40F0-9375-824BF317A0A8}" type="sibTrans" cxnId="{F2E1FC6B-F737-4C19-A272-B5716C42EABE}">
      <dgm:prSet/>
      <dgm:spPr/>
      <dgm:t>
        <a:bodyPr/>
        <a:lstStyle/>
        <a:p>
          <a:endParaRPr lang="en-US"/>
        </a:p>
      </dgm:t>
    </dgm:pt>
    <dgm:pt modelId="{1C15C787-0356-4817-8AB9-D1F3BF84564B}" type="pres">
      <dgm:prSet presAssocID="{6C06BD18-6A57-43F1-AD51-77AFB34E3FB4}" presName="linear" presStyleCnt="0">
        <dgm:presLayoutVars>
          <dgm:animLvl val="lvl"/>
          <dgm:resizeHandles val="exact"/>
        </dgm:presLayoutVars>
      </dgm:prSet>
      <dgm:spPr/>
      <dgm:t>
        <a:bodyPr/>
        <a:lstStyle/>
        <a:p>
          <a:endParaRPr lang="en-US"/>
        </a:p>
      </dgm:t>
    </dgm:pt>
    <dgm:pt modelId="{7F2A3C37-8522-4A10-A188-D4863F3170FA}" type="pres">
      <dgm:prSet presAssocID="{11072E10-04DD-4FCC-AE75-6452C2945315}" presName="parentText" presStyleLbl="node1" presStyleIdx="0" presStyleCnt="5">
        <dgm:presLayoutVars>
          <dgm:chMax val="0"/>
          <dgm:bulletEnabled val="1"/>
        </dgm:presLayoutVars>
      </dgm:prSet>
      <dgm:spPr/>
      <dgm:t>
        <a:bodyPr/>
        <a:lstStyle/>
        <a:p>
          <a:endParaRPr lang="en-US"/>
        </a:p>
      </dgm:t>
    </dgm:pt>
    <dgm:pt modelId="{E7FACD55-5605-4828-A39A-C264B0F7F213}" type="pres">
      <dgm:prSet presAssocID="{2A077C09-2978-4174-8E7D-9A7DFF9E507B}" presName="spacer" presStyleCnt="0"/>
      <dgm:spPr/>
    </dgm:pt>
    <dgm:pt modelId="{3ED030A6-7F28-41B3-86F9-FA542908A30D}" type="pres">
      <dgm:prSet presAssocID="{62B0CD88-EB47-4605-8E75-810824C71F4B}" presName="parentText" presStyleLbl="node1" presStyleIdx="1" presStyleCnt="5">
        <dgm:presLayoutVars>
          <dgm:chMax val="0"/>
          <dgm:bulletEnabled val="1"/>
        </dgm:presLayoutVars>
      </dgm:prSet>
      <dgm:spPr/>
      <dgm:t>
        <a:bodyPr/>
        <a:lstStyle/>
        <a:p>
          <a:endParaRPr lang="en-US"/>
        </a:p>
      </dgm:t>
    </dgm:pt>
    <dgm:pt modelId="{5C00EC0A-4D53-4329-8208-F83331712F23}" type="pres">
      <dgm:prSet presAssocID="{A71A27A2-1883-41DA-903D-B9C24AD58448}" presName="spacer" presStyleCnt="0"/>
      <dgm:spPr/>
    </dgm:pt>
    <dgm:pt modelId="{59288046-5C57-4EEE-B40C-BCA644AE8FC8}" type="pres">
      <dgm:prSet presAssocID="{16E1B52D-D073-4948-B739-AE99876DBE57}" presName="parentText" presStyleLbl="node1" presStyleIdx="2" presStyleCnt="5">
        <dgm:presLayoutVars>
          <dgm:chMax val="0"/>
          <dgm:bulletEnabled val="1"/>
        </dgm:presLayoutVars>
      </dgm:prSet>
      <dgm:spPr/>
      <dgm:t>
        <a:bodyPr/>
        <a:lstStyle/>
        <a:p>
          <a:endParaRPr lang="en-US"/>
        </a:p>
      </dgm:t>
    </dgm:pt>
    <dgm:pt modelId="{B93D5CEB-03BC-4B61-A1FC-D84BA23FF0CC}" type="pres">
      <dgm:prSet presAssocID="{C55FF76D-C31C-49A3-A38A-39617EFB9C57}" presName="spacer" presStyleCnt="0"/>
      <dgm:spPr/>
    </dgm:pt>
    <dgm:pt modelId="{518798B5-CE5A-463C-8FB5-6E22F734BF3D}" type="pres">
      <dgm:prSet presAssocID="{83A00DAA-FF0D-4C20-9575-4EC9FFCDE535}" presName="parentText" presStyleLbl="node1" presStyleIdx="3" presStyleCnt="5">
        <dgm:presLayoutVars>
          <dgm:chMax val="0"/>
          <dgm:bulletEnabled val="1"/>
        </dgm:presLayoutVars>
      </dgm:prSet>
      <dgm:spPr/>
      <dgm:t>
        <a:bodyPr/>
        <a:lstStyle/>
        <a:p>
          <a:endParaRPr lang="en-US"/>
        </a:p>
      </dgm:t>
    </dgm:pt>
    <dgm:pt modelId="{52F9125E-52F6-48EC-BA60-228D3A12FC01}" type="pres">
      <dgm:prSet presAssocID="{39EF4A3A-5F85-4B1A-AE1A-9D4CF4E9D28D}" presName="spacer" presStyleCnt="0"/>
      <dgm:spPr/>
    </dgm:pt>
    <dgm:pt modelId="{C581DA70-A139-4238-B0B3-D2F8B6D46EF9}" type="pres">
      <dgm:prSet presAssocID="{09887955-BBD4-48CF-BAFF-63E5669B88CA}" presName="parentText" presStyleLbl="node1" presStyleIdx="4" presStyleCnt="5">
        <dgm:presLayoutVars>
          <dgm:chMax val="0"/>
          <dgm:bulletEnabled val="1"/>
        </dgm:presLayoutVars>
      </dgm:prSet>
      <dgm:spPr/>
      <dgm:t>
        <a:bodyPr/>
        <a:lstStyle/>
        <a:p>
          <a:endParaRPr lang="en-US"/>
        </a:p>
      </dgm:t>
    </dgm:pt>
  </dgm:ptLst>
  <dgm:cxnLst>
    <dgm:cxn modelId="{388FBBCF-8B65-4A1C-9598-E94A25B04CBF}" type="presOf" srcId="{6C06BD18-6A57-43F1-AD51-77AFB34E3FB4}" destId="{1C15C787-0356-4817-8AB9-D1F3BF84564B}" srcOrd="0" destOrd="0" presId="urn:microsoft.com/office/officeart/2005/8/layout/vList2"/>
    <dgm:cxn modelId="{45576E02-BA2F-4EFB-8C8B-3D0DD6C2EA2E}" type="presOf" srcId="{16E1B52D-D073-4948-B739-AE99876DBE57}" destId="{59288046-5C57-4EEE-B40C-BCA644AE8FC8}" srcOrd="0" destOrd="0" presId="urn:microsoft.com/office/officeart/2005/8/layout/vList2"/>
    <dgm:cxn modelId="{C56A8DF2-CE66-4EE6-B795-925DADA7AF92}" srcId="{6C06BD18-6A57-43F1-AD51-77AFB34E3FB4}" destId="{62B0CD88-EB47-4605-8E75-810824C71F4B}" srcOrd="1" destOrd="0" parTransId="{4B47E33C-3620-4D5F-9440-EAC4B0E285F3}" sibTransId="{A71A27A2-1883-41DA-903D-B9C24AD58448}"/>
    <dgm:cxn modelId="{96346A0C-A878-4C65-916C-1DADC1407BD7}" type="presOf" srcId="{83A00DAA-FF0D-4C20-9575-4EC9FFCDE535}" destId="{518798B5-CE5A-463C-8FB5-6E22F734BF3D}" srcOrd="0" destOrd="0" presId="urn:microsoft.com/office/officeart/2005/8/layout/vList2"/>
    <dgm:cxn modelId="{5C91B1E1-98D8-4BEA-8823-46586D83692E}" srcId="{6C06BD18-6A57-43F1-AD51-77AFB34E3FB4}" destId="{83A00DAA-FF0D-4C20-9575-4EC9FFCDE535}" srcOrd="3" destOrd="0" parTransId="{70FBCAD3-3DDB-43D6-81DF-35105EE9B221}" sibTransId="{39EF4A3A-5F85-4B1A-AE1A-9D4CF4E9D28D}"/>
    <dgm:cxn modelId="{9239A761-165E-43B7-9169-15E34426F6DD}" type="presOf" srcId="{11072E10-04DD-4FCC-AE75-6452C2945315}" destId="{7F2A3C37-8522-4A10-A188-D4863F3170FA}" srcOrd="0" destOrd="0" presId="urn:microsoft.com/office/officeart/2005/8/layout/vList2"/>
    <dgm:cxn modelId="{D9CB6550-AF9B-4C50-A581-205AED409CEB}" srcId="{6C06BD18-6A57-43F1-AD51-77AFB34E3FB4}" destId="{16E1B52D-D073-4948-B739-AE99876DBE57}" srcOrd="2" destOrd="0" parTransId="{22F17A90-C854-4A12-BE22-FB813DD2E092}" sibTransId="{C55FF76D-C31C-49A3-A38A-39617EFB9C57}"/>
    <dgm:cxn modelId="{F2E1FC6B-F737-4C19-A272-B5716C42EABE}" srcId="{6C06BD18-6A57-43F1-AD51-77AFB34E3FB4}" destId="{09887955-BBD4-48CF-BAFF-63E5669B88CA}" srcOrd="4" destOrd="0" parTransId="{81EB3D13-5052-4DAD-BCAF-717DCE340872}" sibTransId="{1913170F-C97A-40F0-9375-824BF317A0A8}"/>
    <dgm:cxn modelId="{6F38C96C-024E-4CBF-9782-7C56632B3A66}" type="presOf" srcId="{09887955-BBD4-48CF-BAFF-63E5669B88CA}" destId="{C581DA70-A139-4238-B0B3-D2F8B6D46EF9}" srcOrd="0" destOrd="0" presId="urn:microsoft.com/office/officeart/2005/8/layout/vList2"/>
    <dgm:cxn modelId="{ECF20A45-9264-4C4F-AC76-14BE351896D6}" srcId="{6C06BD18-6A57-43F1-AD51-77AFB34E3FB4}" destId="{11072E10-04DD-4FCC-AE75-6452C2945315}" srcOrd="0" destOrd="0" parTransId="{6CAED255-1920-4F56-9E18-50296DC7F82D}" sibTransId="{2A077C09-2978-4174-8E7D-9A7DFF9E507B}"/>
    <dgm:cxn modelId="{74BE0C67-5EF8-4DD0-AE2F-9CF2BBEB73CA}" type="presOf" srcId="{62B0CD88-EB47-4605-8E75-810824C71F4B}" destId="{3ED030A6-7F28-41B3-86F9-FA542908A30D}" srcOrd="0" destOrd="0" presId="urn:microsoft.com/office/officeart/2005/8/layout/vList2"/>
    <dgm:cxn modelId="{30C2376A-AB3E-4609-B029-845B4CADE03A}" type="presParOf" srcId="{1C15C787-0356-4817-8AB9-D1F3BF84564B}" destId="{7F2A3C37-8522-4A10-A188-D4863F3170FA}" srcOrd="0" destOrd="0" presId="urn:microsoft.com/office/officeart/2005/8/layout/vList2"/>
    <dgm:cxn modelId="{73D160EC-025D-413E-95EF-59F411FB9C83}" type="presParOf" srcId="{1C15C787-0356-4817-8AB9-D1F3BF84564B}" destId="{E7FACD55-5605-4828-A39A-C264B0F7F213}" srcOrd="1" destOrd="0" presId="urn:microsoft.com/office/officeart/2005/8/layout/vList2"/>
    <dgm:cxn modelId="{214048E3-61CB-4C74-B2C8-3E7BC0422879}" type="presParOf" srcId="{1C15C787-0356-4817-8AB9-D1F3BF84564B}" destId="{3ED030A6-7F28-41B3-86F9-FA542908A30D}" srcOrd="2" destOrd="0" presId="urn:microsoft.com/office/officeart/2005/8/layout/vList2"/>
    <dgm:cxn modelId="{2DD27B69-1163-41A6-A397-981B9BF344C4}" type="presParOf" srcId="{1C15C787-0356-4817-8AB9-D1F3BF84564B}" destId="{5C00EC0A-4D53-4329-8208-F83331712F23}" srcOrd="3" destOrd="0" presId="urn:microsoft.com/office/officeart/2005/8/layout/vList2"/>
    <dgm:cxn modelId="{8648F8E0-8516-4231-AC6E-C7F675B42B53}" type="presParOf" srcId="{1C15C787-0356-4817-8AB9-D1F3BF84564B}" destId="{59288046-5C57-4EEE-B40C-BCA644AE8FC8}" srcOrd="4" destOrd="0" presId="urn:microsoft.com/office/officeart/2005/8/layout/vList2"/>
    <dgm:cxn modelId="{CF9F28FF-B5EC-4B36-88A4-685844281BCB}" type="presParOf" srcId="{1C15C787-0356-4817-8AB9-D1F3BF84564B}" destId="{B93D5CEB-03BC-4B61-A1FC-D84BA23FF0CC}" srcOrd="5" destOrd="0" presId="urn:microsoft.com/office/officeart/2005/8/layout/vList2"/>
    <dgm:cxn modelId="{D6DA4189-4ABE-41B4-9263-9FCC9DAA12D5}" type="presParOf" srcId="{1C15C787-0356-4817-8AB9-D1F3BF84564B}" destId="{518798B5-CE5A-463C-8FB5-6E22F734BF3D}" srcOrd="6" destOrd="0" presId="urn:microsoft.com/office/officeart/2005/8/layout/vList2"/>
    <dgm:cxn modelId="{A60FCDB8-32A2-48B8-8B49-5476043CE098}" type="presParOf" srcId="{1C15C787-0356-4817-8AB9-D1F3BF84564B}" destId="{52F9125E-52F6-48EC-BA60-228D3A12FC01}" srcOrd="7" destOrd="0" presId="urn:microsoft.com/office/officeart/2005/8/layout/vList2"/>
    <dgm:cxn modelId="{AFE831FE-3CC0-4938-9DE9-0573D9B03A96}" type="presParOf" srcId="{1C15C787-0356-4817-8AB9-D1F3BF84564B}" destId="{C581DA70-A139-4238-B0B3-D2F8B6D46EF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57049-B448-4272-9F82-0534EDBC5EE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D6B4994-02CC-429B-AAF0-DAE9F0FFA624}">
      <dgm:prSet custT="1"/>
      <dgm:spPr/>
      <dgm:t>
        <a:bodyPr/>
        <a:lstStyle/>
        <a:p>
          <a:pPr rtl="0"/>
          <a:r>
            <a:rPr lang="en-US" sz="2800" dirty="0" smtClean="0"/>
            <a:t>Office of the Medical Inspector</a:t>
          </a:r>
          <a:endParaRPr lang="en-US" sz="2800" dirty="0"/>
        </a:p>
      </dgm:t>
    </dgm:pt>
    <dgm:pt modelId="{AA52C862-E558-40E3-8E71-369844C76A81}" type="parTrans" cxnId="{2E496FD6-2D6D-4E98-A61F-BD7CE8EB5E5A}">
      <dgm:prSet/>
      <dgm:spPr/>
      <dgm:t>
        <a:bodyPr/>
        <a:lstStyle/>
        <a:p>
          <a:endParaRPr lang="en-US"/>
        </a:p>
      </dgm:t>
    </dgm:pt>
    <dgm:pt modelId="{090532E9-6284-4DB8-A60C-F9B211FC230D}" type="sibTrans" cxnId="{2E496FD6-2D6D-4E98-A61F-BD7CE8EB5E5A}">
      <dgm:prSet/>
      <dgm:spPr/>
      <dgm:t>
        <a:bodyPr/>
        <a:lstStyle/>
        <a:p>
          <a:endParaRPr lang="en-US"/>
        </a:p>
      </dgm:t>
    </dgm:pt>
    <dgm:pt modelId="{F426D958-7671-4E1E-85A8-0A3B814A7B97}">
      <dgm:prSet custT="1"/>
      <dgm:spPr/>
      <dgm:t>
        <a:bodyPr/>
        <a:lstStyle/>
        <a:p>
          <a:pPr rtl="0"/>
          <a:r>
            <a:rPr lang="en-US" sz="2800" dirty="0" smtClean="0"/>
            <a:t>Office of Research Oversight</a:t>
          </a:r>
          <a:endParaRPr lang="en-US" sz="2800" dirty="0"/>
        </a:p>
      </dgm:t>
    </dgm:pt>
    <dgm:pt modelId="{FBE1B81B-C25C-4057-B2FB-D98C3FEBEE46}" type="parTrans" cxnId="{899D6C13-22E7-4F47-8507-13C69C90DF95}">
      <dgm:prSet/>
      <dgm:spPr/>
      <dgm:t>
        <a:bodyPr/>
        <a:lstStyle/>
        <a:p>
          <a:endParaRPr lang="en-US"/>
        </a:p>
      </dgm:t>
    </dgm:pt>
    <dgm:pt modelId="{95FE2F41-FDA3-4F6A-ADA1-F4C009682DC8}" type="sibTrans" cxnId="{899D6C13-22E7-4F47-8507-13C69C90DF95}">
      <dgm:prSet/>
      <dgm:spPr/>
      <dgm:t>
        <a:bodyPr/>
        <a:lstStyle/>
        <a:p>
          <a:endParaRPr lang="en-US"/>
        </a:p>
      </dgm:t>
    </dgm:pt>
    <dgm:pt modelId="{3EBB0E2C-D6B2-41B6-8E45-379E4404B24E}">
      <dgm:prSet custT="1"/>
      <dgm:spPr>
        <a:solidFill>
          <a:srgbClr val="FFC000"/>
        </a:solidFill>
      </dgm:spPr>
      <dgm:t>
        <a:bodyPr/>
        <a:lstStyle/>
        <a:p>
          <a:pPr rtl="0"/>
          <a:r>
            <a:rPr lang="en-US" sz="2800" dirty="0" smtClean="0"/>
            <a:t>VA EEO Investigators – may see but not include 5705 in their evidence file</a:t>
          </a:r>
          <a:endParaRPr lang="en-US" sz="2800" dirty="0"/>
        </a:p>
      </dgm:t>
    </dgm:pt>
    <dgm:pt modelId="{7C189A15-C63C-4CA8-8FBD-FF1E78308481}" type="parTrans" cxnId="{D9AE45A8-3123-4AB0-ACFC-54A93E31E2CC}">
      <dgm:prSet/>
      <dgm:spPr/>
      <dgm:t>
        <a:bodyPr/>
        <a:lstStyle/>
        <a:p>
          <a:endParaRPr lang="en-US"/>
        </a:p>
      </dgm:t>
    </dgm:pt>
    <dgm:pt modelId="{00428C43-1B44-4840-B4FF-B3F63A5AFB78}" type="sibTrans" cxnId="{D9AE45A8-3123-4AB0-ACFC-54A93E31E2CC}">
      <dgm:prSet/>
      <dgm:spPr/>
      <dgm:t>
        <a:bodyPr/>
        <a:lstStyle/>
        <a:p>
          <a:endParaRPr lang="en-US"/>
        </a:p>
      </dgm:t>
    </dgm:pt>
    <dgm:pt modelId="{750D1C48-7970-405D-84D1-FA7C688E0B0D}">
      <dgm:prSet custT="1"/>
      <dgm:spPr/>
      <dgm:t>
        <a:bodyPr/>
        <a:lstStyle/>
        <a:p>
          <a:pPr rtl="0"/>
          <a:r>
            <a:rPr lang="en-US" sz="2800" dirty="0" smtClean="0"/>
            <a:t>Office of Inspector General</a:t>
          </a:r>
          <a:endParaRPr lang="en-US" sz="2800" dirty="0"/>
        </a:p>
      </dgm:t>
    </dgm:pt>
    <dgm:pt modelId="{495F4016-2AA5-4A09-A8EE-8F67207F9920}" type="parTrans" cxnId="{97D9F9A3-A7BF-40AB-B3E3-870D6EB4D4F6}">
      <dgm:prSet/>
      <dgm:spPr/>
      <dgm:t>
        <a:bodyPr/>
        <a:lstStyle/>
        <a:p>
          <a:endParaRPr lang="en-US"/>
        </a:p>
      </dgm:t>
    </dgm:pt>
    <dgm:pt modelId="{F1801935-1B95-4117-8B6D-A89F0F950BB2}" type="sibTrans" cxnId="{97D9F9A3-A7BF-40AB-B3E3-870D6EB4D4F6}">
      <dgm:prSet/>
      <dgm:spPr/>
      <dgm:t>
        <a:bodyPr/>
        <a:lstStyle/>
        <a:p>
          <a:endParaRPr lang="en-US"/>
        </a:p>
      </dgm:t>
    </dgm:pt>
    <dgm:pt modelId="{F5C0AB42-BD5B-4EEA-9CEF-82770453171D}">
      <dgm:prSet custT="1"/>
      <dgm:spPr/>
      <dgm:t>
        <a:bodyPr/>
        <a:lstStyle/>
        <a:p>
          <a:pPr rtl="0"/>
          <a:r>
            <a:rPr lang="en-US" sz="2800" dirty="0" smtClean="0"/>
            <a:t>Office of General Counsel – may see but not disclose for purposes of litigation</a:t>
          </a:r>
          <a:endParaRPr lang="en-US" sz="2800" dirty="0"/>
        </a:p>
      </dgm:t>
    </dgm:pt>
    <dgm:pt modelId="{63C4FD54-8FCC-4348-91C6-9C52C8ABBC82}" type="parTrans" cxnId="{59D28AA6-C087-4986-B108-48899352EE4C}">
      <dgm:prSet/>
      <dgm:spPr/>
      <dgm:t>
        <a:bodyPr/>
        <a:lstStyle/>
        <a:p>
          <a:endParaRPr lang="en-US"/>
        </a:p>
      </dgm:t>
    </dgm:pt>
    <dgm:pt modelId="{72338138-0A32-4561-AFB9-ADA572AC3AD1}" type="sibTrans" cxnId="{59D28AA6-C087-4986-B108-48899352EE4C}">
      <dgm:prSet/>
      <dgm:spPr/>
      <dgm:t>
        <a:bodyPr/>
        <a:lstStyle/>
        <a:p>
          <a:endParaRPr lang="en-US"/>
        </a:p>
      </dgm:t>
    </dgm:pt>
    <dgm:pt modelId="{CFC4CA59-AD59-4653-9E81-1085F2BB9455}">
      <dgm:prSet custT="1"/>
      <dgm:spPr/>
      <dgm:t>
        <a:bodyPr/>
        <a:lstStyle/>
        <a:p>
          <a:pPr rtl="0"/>
          <a:r>
            <a:rPr lang="en-US" sz="2800" dirty="0" smtClean="0"/>
            <a:t>Government Accounting Office</a:t>
          </a:r>
          <a:endParaRPr lang="en-US" sz="2800" dirty="0"/>
        </a:p>
      </dgm:t>
    </dgm:pt>
    <dgm:pt modelId="{BCBA4E63-F35D-4E96-A73E-4EC33D652FEA}" type="parTrans" cxnId="{120E4AF4-31C9-4E5E-ADD8-A1214EC31B6A}">
      <dgm:prSet/>
      <dgm:spPr/>
      <dgm:t>
        <a:bodyPr/>
        <a:lstStyle/>
        <a:p>
          <a:endParaRPr lang="en-US"/>
        </a:p>
      </dgm:t>
    </dgm:pt>
    <dgm:pt modelId="{E2DEE4A0-246E-41E7-8A48-785F40A3B9D9}" type="sibTrans" cxnId="{120E4AF4-31C9-4E5E-ADD8-A1214EC31B6A}">
      <dgm:prSet/>
      <dgm:spPr/>
      <dgm:t>
        <a:bodyPr/>
        <a:lstStyle/>
        <a:p>
          <a:endParaRPr lang="en-US"/>
        </a:p>
      </dgm:t>
    </dgm:pt>
    <dgm:pt modelId="{48750C8C-A8AF-417D-A2CF-6EF1BFBEA1C0}">
      <dgm:prSet custT="1"/>
      <dgm:spPr/>
      <dgm:t>
        <a:bodyPr/>
        <a:lstStyle/>
        <a:p>
          <a:pPr rtl="0"/>
          <a:r>
            <a:rPr lang="en-US" sz="2800" dirty="0" smtClean="0"/>
            <a:t>Accrediting Agencies</a:t>
          </a:r>
          <a:endParaRPr lang="en-US" sz="2800" dirty="0"/>
        </a:p>
      </dgm:t>
    </dgm:pt>
    <dgm:pt modelId="{1B2CB8E7-0200-4242-B65C-C498596181E5}" type="parTrans" cxnId="{9881441C-92C3-40D2-A091-C6FF94DF8893}">
      <dgm:prSet/>
      <dgm:spPr/>
      <dgm:t>
        <a:bodyPr/>
        <a:lstStyle/>
        <a:p>
          <a:endParaRPr lang="en-US"/>
        </a:p>
      </dgm:t>
    </dgm:pt>
    <dgm:pt modelId="{CFC062D3-4C73-4452-A521-82D48A88A576}" type="sibTrans" cxnId="{9881441C-92C3-40D2-A091-C6FF94DF8893}">
      <dgm:prSet/>
      <dgm:spPr/>
      <dgm:t>
        <a:bodyPr/>
        <a:lstStyle/>
        <a:p>
          <a:endParaRPr lang="en-US"/>
        </a:p>
      </dgm:t>
    </dgm:pt>
    <dgm:pt modelId="{DA27803F-A339-447B-85A1-9B6E61C3A162}">
      <dgm:prSet custT="1"/>
      <dgm:spPr>
        <a:solidFill>
          <a:srgbClr val="FFC000"/>
        </a:solidFill>
      </dgm:spPr>
      <dgm:t>
        <a:bodyPr/>
        <a:lstStyle/>
        <a:p>
          <a:pPr rtl="0"/>
          <a:r>
            <a:rPr lang="en-US" sz="2800" dirty="0" smtClean="0"/>
            <a:t>Congressional Oversight Committees</a:t>
          </a:r>
          <a:endParaRPr lang="en-US" sz="2800" dirty="0"/>
        </a:p>
      </dgm:t>
    </dgm:pt>
    <dgm:pt modelId="{AB50DEF9-273D-4C0C-9014-6461BE468E2B}" type="parTrans" cxnId="{7FBF4687-E3EF-4184-8656-5ED3FBA89867}">
      <dgm:prSet/>
      <dgm:spPr/>
      <dgm:t>
        <a:bodyPr/>
        <a:lstStyle/>
        <a:p>
          <a:endParaRPr lang="en-US"/>
        </a:p>
      </dgm:t>
    </dgm:pt>
    <dgm:pt modelId="{53869C71-9AD9-47F0-9711-077B1E008D01}" type="sibTrans" cxnId="{7FBF4687-E3EF-4184-8656-5ED3FBA89867}">
      <dgm:prSet/>
      <dgm:spPr/>
      <dgm:t>
        <a:bodyPr/>
        <a:lstStyle/>
        <a:p>
          <a:endParaRPr lang="en-US"/>
        </a:p>
      </dgm:t>
    </dgm:pt>
    <dgm:pt modelId="{562A78C0-A207-4B58-A7B2-3CE9E691C5CF}" type="pres">
      <dgm:prSet presAssocID="{4F457049-B448-4272-9F82-0534EDBC5EE6}" presName="linear" presStyleCnt="0">
        <dgm:presLayoutVars>
          <dgm:animLvl val="lvl"/>
          <dgm:resizeHandles val="exact"/>
        </dgm:presLayoutVars>
      </dgm:prSet>
      <dgm:spPr/>
      <dgm:t>
        <a:bodyPr/>
        <a:lstStyle/>
        <a:p>
          <a:endParaRPr lang="en-US"/>
        </a:p>
      </dgm:t>
    </dgm:pt>
    <dgm:pt modelId="{274FE07A-6F95-46AB-ACE7-E47CAE5709E8}" type="pres">
      <dgm:prSet presAssocID="{6D6B4994-02CC-429B-AAF0-DAE9F0FFA624}" presName="parentText" presStyleLbl="node1" presStyleIdx="0" presStyleCnt="8">
        <dgm:presLayoutVars>
          <dgm:chMax val="0"/>
          <dgm:bulletEnabled val="1"/>
        </dgm:presLayoutVars>
      </dgm:prSet>
      <dgm:spPr/>
      <dgm:t>
        <a:bodyPr/>
        <a:lstStyle/>
        <a:p>
          <a:endParaRPr lang="en-US"/>
        </a:p>
      </dgm:t>
    </dgm:pt>
    <dgm:pt modelId="{655AD888-6B3C-4749-B5DD-6E9BEB71274A}" type="pres">
      <dgm:prSet presAssocID="{090532E9-6284-4DB8-A60C-F9B211FC230D}" presName="spacer" presStyleCnt="0"/>
      <dgm:spPr/>
    </dgm:pt>
    <dgm:pt modelId="{15BF8286-52B6-41C6-9519-A687FAA77BD2}" type="pres">
      <dgm:prSet presAssocID="{F426D958-7671-4E1E-85A8-0A3B814A7B97}" presName="parentText" presStyleLbl="node1" presStyleIdx="1" presStyleCnt="8">
        <dgm:presLayoutVars>
          <dgm:chMax val="0"/>
          <dgm:bulletEnabled val="1"/>
        </dgm:presLayoutVars>
      </dgm:prSet>
      <dgm:spPr/>
      <dgm:t>
        <a:bodyPr/>
        <a:lstStyle/>
        <a:p>
          <a:endParaRPr lang="en-US"/>
        </a:p>
      </dgm:t>
    </dgm:pt>
    <dgm:pt modelId="{76F14503-1355-4B66-9C20-DF46C7690872}" type="pres">
      <dgm:prSet presAssocID="{95FE2F41-FDA3-4F6A-ADA1-F4C009682DC8}" presName="spacer" presStyleCnt="0"/>
      <dgm:spPr/>
    </dgm:pt>
    <dgm:pt modelId="{DB005ABE-D5AE-4FB3-9ADC-F0A58EA6DFD0}" type="pres">
      <dgm:prSet presAssocID="{3EBB0E2C-D6B2-41B6-8E45-379E4404B24E}" presName="parentText" presStyleLbl="node1" presStyleIdx="2" presStyleCnt="8">
        <dgm:presLayoutVars>
          <dgm:chMax val="0"/>
          <dgm:bulletEnabled val="1"/>
        </dgm:presLayoutVars>
      </dgm:prSet>
      <dgm:spPr/>
      <dgm:t>
        <a:bodyPr/>
        <a:lstStyle/>
        <a:p>
          <a:endParaRPr lang="en-US"/>
        </a:p>
      </dgm:t>
    </dgm:pt>
    <dgm:pt modelId="{84AFC353-8A2F-44BC-9810-E2271D534B87}" type="pres">
      <dgm:prSet presAssocID="{00428C43-1B44-4840-B4FF-B3F63A5AFB78}" presName="spacer" presStyleCnt="0"/>
      <dgm:spPr/>
    </dgm:pt>
    <dgm:pt modelId="{12796843-93D1-4323-A116-195F2D45EEEB}" type="pres">
      <dgm:prSet presAssocID="{750D1C48-7970-405D-84D1-FA7C688E0B0D}" presName="parentText" presStyleLbl="node1" presStyleIdx="3" presStyleCnt="8">
        <dgm:presLayoutVars>
          <dgm:chMax val="0"/>
          <dgm:bulletEnabled val="1"/>
        </dgm:presLayoutVars>
      </dgm:prSet>
      <dgm:spPr/>
      <dgm:t>
        <a:bodyPr/>
        <a:lstStyle/>
        <a:p>
          <a:endParaRPr lang="en-US"/>
        </a:p>
      </dgm:t>
    </dgm:pt>
    <dgm:pt modelId="{FF1A6700-8A2C-4258-AB70-ACA5F9ED23C9}" type="pres">
      <dgm:prSet presAssocID="{F1801935-1B95-4117-8B6D-A89F0F950BB2}" presName="spacer" presStyleCnt="0"/>
      <dgm:spPr/>
    </dgm:pt>
    <dgm:pt modelId="{1E2E7808-4842-49BB-B3F0-DD89B99BD32F}" type="pres">
      <dgm:prSet presAssocID="{F5C0AB42-BD5B-4EEA-9CEF-82770453171D}" presName="parentText" presStyleLbl="node1" presStyleIdx="4" presStyleCnt="8">
        <dgm:presLayoutVars>
          <dgm:chMax val="0"/>
          <dgm:bulletEnabled val="1"/>
        </dgm:presLayoutVars>
      </dgm:prSet>
      <dgm:spPr/>
      <dgm:t>
        <a:bodyPr/>
        <a:lstStyle/>
        <a:p>
          <a:endParaRPr lang="en-US"/>
        </a:p>
      </dgm:t>
    </dgm:pt>
    <dgm:pt modelId="{7B4C86FE-B11D-4B66-A1CF-D0A2BE1BD2A3}" type="pres">
      <dgm:prSet presAssocID="{72338138-0A32-4561-AFB9-ADA572AC3AD1}" presName="spacer" presStyleCnt="0"/>
      <dgm:spPr/>
    </dgm:pt>
    <dgm:pt modelId="{AF87CB44-E578-49EF-B245-DFF262DF777E}" type="pres">
      <dgm:prSet presAssocID="{CFC4CA59-AD59-4653-9E81-1085F2BB9455}" presName="parentText" presStyleLbl="node1" presStyleIdx="5" presStyleCnt="8">
        <dgm:presLayoutVars>
          <dgm:chMax val="0"/>
          <dgm:bulletEnabled val="1"/>
        </dgm:presLayoutVars>
      </dgm:prSet>
      <dgm:spPr/>
      <dgm:t>
        <a:bodyPr/>
        <a:lstStyle/>
        <a:p>
          <a:endParaRPr lang="en-US"/>
        </a:p>
      </dgm:t>
    </dgm:pt>
    <dgm:pt modelId="{4CF66ECF-C882-4767-8BFD-72E94C8629FF}" type="pres">
      <dgm:prSet presAssocID="{E2DEE4A0-246E-41E7-8A48-785F40A3B9D9}" presName="spacer" presStyleCnt="0"/>
      <dgm:spPr/>
    </dgm:pt>
    <dgm:pt modelId="{A7DE0AE7-B687-48E8-BB26-19CF5732F4DB}" type="pres">
      <dgm:prSet presAssocID="{48750C8C-A8AF-417D-A2CF-6EF1BFBEA1C0}" presName="parentText" presStyleLbl="node1" presStyleIdx="6" presStyleCnt="8">
        <dgm:presLayoutVars>
          <dgm:chMax val="0"/>
          <dgm:bulletEnabled val="1"/>
        </dgm:presLayoutVars>
      </dgm:prSet>
      <dgm:spPr/>
      <dgm:t>
        <a:bodyPr/>
        <a:lstStyle/>
        <a:p>
          <a:endParaRPr lang="en-US"/>
        </a:p>
      </dgm:t>
    </dgm:pt>
    <dgm:pt modelId="{AFDB4808-DD55-4CA1-8B72-C8BDE55A4A14}" type="pres">
      <dgm:prSet presAssocID="{CFC062D3-4C73-4452-A521-82D48A88A576}" presName="spacer" presStyleCnt="0"/>
      <dgm:spPr/>
    </dgm:pt>
    <dgm:pt modelId="{DCBFBDA7-9441-4276-9FB3-A4F10C590E2C}" type="pres">
      <dgm:prSet presAssocID="{DA27803F-A339-447B-85A1-9B6E61C3A162}" presName="parentText" presStyleLbl="node1" presStyleIdx="7" presStyleCnt="8">
        <dgm:presLayoutVars>
          <dgm:chMax val="0"/>
          <dgm:bulletEnabled val="1"/>
        </dgm:presLayoutVars>
      </dgm:prSet>
      <dgm:spPr/>
      <dgm:t>
        <a:bodyPr/>
        <a:lstStyle/>
        <a:p>
          <a:endParaRPr lang="en-US"/>
        </a:p>
      </dgm:t>
    </dgm:pt>
  </dgm:ptLst>
  <dgm:cxnLst>
    <dgm:cxn modelId="{7FBF4687-E3EF-4184-8656-5ED3FBA89867}" srcId="{4F457049-B448-4272-9F82-0534EDBC5EE6}" destId="{DA27803F-A339-447B-85A1-9B6E61C3A162}" srcOrd="7" destOrd="0" parTransId="{AB50DEF9-273D-4C0C-9014-6461BE468E2B}" sibTransId="{53869C71-9AD9-47F0-9711-077B1E008D01}"/>
    <dgm:cxn modelId="{2E496FD6-2D6D-4E98-A61F-BD7CE8EB5E5A}" srcId="{4F457049-B448-4272-9F82-0534EDBC5EE6}" destId="{6D6B4994-02CC-429B-AAF0-DAE9F0FFA624}" srcOrd="0" destOrd="0" parTransId="{AA52C862-E558-40E3-8E71-369844C76A81}" sibTransId="{090532E9-6284-4DB8-A60C-F9B211FC230D}"/>
    <dgm:cxn modelId="{4C74F3F5-84ED-4FA8-8FF3-4E02DEA94811}" type="presOf" srcId="{750D1C48-7970-405D-84D1-FA7C688E0B0D}" destId="{12796843-93D1-4323-A116-195F2D45EEEB}" srcOrd="0" destOrd="0" presId="urn:microsoft.com/office/officeart/2005/8/layout/vList2"/>
    <dgm:cxn modelId="{E6CD7EF5-E7E3-4E00-ACCC-34AD7DBBE5DA}" type="presOf" srcId="{6D6B4994-02CC-429B-AAF0-DAE9F0FFA624}" destId="{274FE07A-6F95-46AB-ACE7-E47CAE5709E8}" srcOrd="0" destOrd="0" presId="urn:microsoft.com/office/officeart/2005/8/layout/vList2"/>
    <dgm:cxn modelId="{956A4259-46CB-4E5F-8BDE-BBB9321284C9}" type="presOf" srcId="{F426D958-7671-4E1E-85A8-0A3B814A7B97}" destId="{15BF8286-52B6-41C6-9519-A687FAA77BD2}" srcOrd="0" destOrd="0" presId="urn:microsoft.com/office/officeart/2005/8/layout/vList2"/>
    <dgm:cxn modelId="{120E4AF4-31C9-4E5E-ADD8-A1214EC31B6A}" srcId="{4F457049-B448-4272-9F82-0534EDBC5EE6}" destId="{CFC4CA59-AD59-4653-9E81-1085F2BB9455}" srcOrd="5" destOrd="0" parTransId="{BCBA4E63-F35D-4E96-A73E-4EC33D652FEA}" sibTransId="{E2DEE4A0-246E-41E7-8A48-785F40A3B9D9}"/>
    <dgm:cxn modelId="{9881441C-92C3-40D2-A091-C6FF94DF8893}" srcId="{4F457049-B448-4272-9F82-0534EDBC5EE6}" destId="{48750C8C-A8AF-417D-A2CF-6EF1BFBEA1C0}" srcOrd="6" destOrd="0" parTransId="{1B2CB8E7-0200-4242-B65C-C498596181E5}" sibTransId="{CFC062D3-4C73-4452-A521-82D48A88A576}"/>
    <dgm:cxn modelId="{976101BB-3BE6-43D9-98B2-824DD26C6E75}" type="presOf" srcId="{4F457049-B448-4272-9F82-0534EDBC5EE6}" destId="{562A78C0-A207-4B58-A7B2-3CE9E691C5CF}" srcOrd="0" destOrd="0" presId="urn:microsoft.com/office/officeart/2005/8/layout/vList2"/>
    <dgm:cxn modelId="{97D9F9A3-A7BF-40AB-B3E3-870D6EB4D4F6}" srcId="{4F457049-B448-4272-9F82-0534EDBC5EE6}" destId="{750D1C48-7970-405D-84D1-FA7C688E0B0D}" srcOrd="3" destOrd="0" parTransId="{495F4016-2AA5-4A09-A8EE-8F67207F9920}" sibTransId="{F1801935-1B95-4117-8B6D-A89F0F950BB2}"/>
    <dgm:cxn modelId="{59D28AA6-C087-4986-B108-48899352EE4C}" srcId="{4F457049-B448-4272-9F82-0534EDBC5EE6}" destId="{F5C0AB42-BD5B-4EEA-9CEF-82770453171D}" srcOrd="4" destOrd="0" parTransId="{63C4FD54-8FCC-4348-91C6-9C52C8ABBC82}" sibTransId="{72338138-0A32-4561-AFB9-ADA572AC3AD1}"/>
    <dgm:cxn modelId="{D9AE45A8-3123-4AB0-ACFC-54A93E31E2CC}" srcId="{4F457049-B448-4272-9F82-0534EDBC5EE6}" destId="{3EBB0E2C-D6B2-41B6-8E45-379E4404B24E}" srcOrd="2" destOrd="0" parTransId="{7C189A15-C63C-4CA8-8FBD-FF1E78308481}" sibTransId="{00428C43-1B44-4840-B4FF-B3F63A5AFB78}"/>
    <dgm:cxn modelId="{899D6C13-22E7-4F47-8507-13C69C90DF95}" srcId="{4F457049-B448-4272-9F82-0534EDBC5EE6}" destId="{F426D958-7671-4E1E-85A8-0A3B814A7B97}" srcOrd="1" destOrd="0" parTransId="{FBE1B81B-C25C-4057-B2FB-D98C3FEBEE46}" sibTransId="{95FE2F41-FDA3-4F6A-ADA1-F4C009682DC8}"/>
    <dgm:cxn modelId="{7FCD7444-D214-484E-81E0-795B3D0D4BE8}" type="presOf" srcId="{F5C0AB42-BD5B-4EEA-9CEF-82770453171D}" destId="{1E2E7808-4842-49BB-B3F0-DD89B99BD32F}" srcOrd="0" destOrd="0" presId="urn:microsoft.com/office/officeart/2005/8/layout/vList2"/>
    <dgm:cxn modelId="{D2604AB6-93FF-4701-B8AF-1522C3097D17}" type="presOf" srcId="{DA27803F-A339-447B-85A1-9B6E61C3A162}" destId="{DCBFBDA7-9441-4276-9FB3-A4F10C590E2C}" srcOrd="0" destOrd="0" presId="urn:microsoft.com/office/officeart/2005/8/layout/vList2"/>
    <dgm:cxn modelId="{1E5E054B-6EA9-48E2-8CCE-458746BA1FAD}" type="presOf" srcId="{3EBB0E2C-D6B2-41B6-8E45-379E4404B24E}" destId="{DB005ABE-D5AE-4FB3-9ADC-F0A58EA6DFD0}" srcOrd="0" destOrd="0" presId="urn:microsoft.com/office/officeart/2005/8/layout/vList2"/>
    <dgm:cxn modelId="{2D448684-F0A9-4A18-A387-53A7227DA22C}" type="presOf" srcId="{48750C8C-A8AF-417D-A2CF-6EF1BFBEA1C0}" destId="{A7DE0AE7-B687-48E8-BB26-19CF5732F4DB}" srcOrd="0" destOrd="0" presId="urn:microsoft.com/office/officeart/2005/8/layout/vList2"/>
    <dgm:cxn modelId="{F980EEBA-AB61-4A47-95D1-34626774D334}" type="presOf" srcId="{CFC4CA59-AD59-4653-9E81-1085F2BB9455}" destId="{AF87CB44-E578-49EF-B245-DFF262DF777E}" srcOrd="0" destOrd="0" presId="urn:microsoft.com/office/officeart/2005/8/layout/vList2"/>
    <dgm:cxn modelId="{9C40C139-7E86-46F2-AC64-879201C6FEE4}" type="presParOf" srcId="{562A78C0-A207-4B58-A7B2-3CE9E691C5CF}" destId="{274FE07A-6F95-46AB-ACE7-E47CAE5709E8}" srcOrd="0" destOrd="0" presId="urn:microsoft.com/office/officeart/2005/8/layout/vList2"/>
    <dgm:cxn modelId="{C52583A0-11FA-469A-B02D-4D1C2370F359}" type="presParOf" srcId="{562A78C0-A207-4B58-A7B2-3CE9E691C5CF}" destId="{655AD888-6B3C-4749-B5DD-6E9BEB71274A}" srcOrd="1" destOrd="0" presId="urn:microsoft.com/office/officeart/2005/8/layout/vList2"/>
    <dgm:cxn modelId="{103C3DA6-C1A6-4730-BA65-26B8C28090E6}" type="presParOf" srcId="{562A78C0-A207-4B58-A7B2-3CE9E691C5CF}" destId="{15BF8286-52B6-41C6-9519-A687FAA77BD2}" srcOrd="2" destOrd="0" presId="urn:microsoft.com/office/officeart/2005/8/layout/vList2"/>
    <dgm:cxn modelId="{92A70657-D24D-4D86-A01D-CE14DF07B800}" type="presParOf" srcId="{562A78C0-A207-4B58-A7B2-3CE9E691C5CF}" destId="{76F14503-1355-4B66-9C20-DF46C7690872}" srcOrd="3" destOrd="0" presId="urn:microsoft.com/office/officeart/2005/8/layout/vList2"/>
    <dgm:cxn modelId="{B16F2FB4-D2A7-48CA-A039-49DC4206D593}" type="presParOf" srcId="{562A78C0-A207-4B58-A7B2-3CE9E691C5CF}" destId="{DB005ABE-D5AE-4FB3-9ADC-F0A58EA6DFD0}" srcOrd="4" destOrd="0" presId="urn:microsoft.com/office/officeart/2005/8/layout/vList2"/>
    <dgm:cxn modelId="{EF8D8E3E-7DF6-4E2E-AFCB-B6D4BEDAE250}" type="presParOf" srcId="{562A78C0-A207-4B58-A7B2-3CE9E691C5CF}" destId="{84AFC353-8A2F-44BC-9810-E2271D534B87}" srcOrd="5" destOrd="0" presId="urn:microsoft.com/office/officeart/2005/8/layout/vList2"/>
    <dgm:cxn modelId="{013DFBD1-4305-4A74-83F1-150E4363939A}" type="presParOf" srcId="{562A78C0-A207-4B58-A7B2-3CE9E691C5CF}" destId="{12796843-93D1-4323-A116-195F2D45EEEB}" srcOrd="6" destOrd="0" presId="urn:microsoft.com/office/officeart/2005/8/layout/vList2"/>
    <dgm:cxn modelId="{B38D6DFF-3ED4-42BD-945E-F5D13C85DF6F}" type="presParOf" srcId="{562A78C0-A207-4B58-A7B2-3CE9E691C5CF}" destId="{FF1A6700-8A2C-4258-AB70-ACA5F9ED23C9}" srcOrd="7" destOrd="0" presId="urn:microsoft.com/office/officeart/2005/8/layout/vList2"/>
    <dgm:cxn modelId="{588141D3-A89E-4DAC-AB1D-3E1557BBCF06}" type="presParOf" srcId="{562A78C0-A207-4B58-A7B2-3CE9E691C5CF}" destId="{1E2E7808-4842-49BB-B3F0-DD89B99BD32F}" srcOrd="8" destOrd="0" presId="urn:microsoft.com/office/officeart/2005/8/layout/vList2"/>
    <dgm:cxn modelId="{68EAA262-5340-4D24-ACC1-95D961018871}" type="presParOf" srcId="{562A78C0-A207-4B58-A7B2-3CE9E691C5CF}" destId="{7B4C86FE-B11D-4B66-A1CF-D0A2BE1BD2A3}" srcOrd="9" destOrd="0" presId="urn:microsoft.com/office/officeart/2005/8/layout/vList2"/>
    <dgm:cxn modelId="{F25E7CBB-33A3-4C66-80F9-5B54FFCF6CF6}" type="presParOf" srcId="{562A78C0-A207-4B58-A7B2-3CE9E691C5CF}" destId="{AF87CB44-E578-49EF-B245-DFF262DF777E}" srcOrd="10" destOrd="0" presId="urn:microsoft.com/office/officeart/2005/8/layout/vList2"/>
    <dgm:cxn modelId="{77691E4D-C94A-419F-BD94-1E20CBC100E7}" type="presParOf" srcId="{562A78C0-A207-4B58-A7B2-3CE9E691C5CF}" destId="{4CF66ECF-C882-4767-8BFD-72E94C8629FF}" srcOrd="11" destOrd="0" presId="urn:microsoft.com/office/officeart/2005/8/layout/vList2"/>
    <dgm:cxn modelId="{685850A6-2429-45C8-97C9-68AC99703DA9}" type="presParOf" srcId="{562A78C0-A207-4B58-A7B2-3CE9E691C5CF}" destId="{A7DE0AE7-B687-48E8-BB26-19CF5732F4DB}" srcOrd="12" destOrd="0" presId="urn:microsoft.com/office/officeart/2005/8/layout/vList2"/>
    <dgm:cxn modelId="{67D278B7-2F45-475C-9F9F-1ABB8BEAC3F1}" type="presParOf" srcId="{562A78C0-A207-4B58-A7B2-3CE9E691C5CF}" destId="{AFDB4808-DD55-4CA1-8B72-C8BDE55A4A14}" srcOrd="13" destOrd="0" presId="urn:microsoft.com/office/officeart/2005/8/layout/vList2"/>
    <dgm:cxn modelId="{133C932B-5F71-4BE7-B37B-9CCAB2B606BD}" type="presParOf" srcId="{562A78C0-A207-4B58-A7B2-3CE9E691C5CF}" destId="{DCBFBDA7-9441-4276-9FB3-A4F10C590E2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6F831-A62E-4C7D-BCAF-D8089833085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B2DBF4-B987-46E3-9578-F2C4A278BF4A}">
      <dgm:prSet/>
      <dgm:spPr/>
      <dgm:t>
        <a:bodyPr/>
        <a:lstStyle/>
        <a:p>
          <a:pPr rtl="0"/>
          <a:r>
            <a:rPr lang="en-US" dirty="0" smtClean="0"/>
            <a:t>Volunteers generally should not have access</a:t>
          </a:r>
          <a:endParaRPr lang="en-US" dirty="0"/>
        </a:p>
      </dgm:t>
      <dgm:extLst>
        <a:ext uri="{E40237B7-FDA0-4F09-8148-C483321AD2D9}">
          <dgm14:cNvPr xmlns:dgm14="http://schemas.microsoft.com/office/drawing/2010/diagram" id="0" name="" descr="Volunteers generally should not have access&#10;VBA for claim adjudication purposes&#10;Unions or Veteran Service Organizations&#10;Patient or Family Member&#10;For administrative and disciplinary decisions regarding VHA personnel&#10;"/>
        </a:ext>
      </dgm:extLst>
    </dgm:pt>
    <dgm:pt modelId="{05F16B6E-3F60-4B3B-BDFC-B0102C88334B}" type="parTrans" cxnId="{FF328993-FBDC-42EA-97BF-44CF9761F0CC}">
      <dgm:prSet/>
      <dgm:spPr/>
      <dgm:t>
        <a:bodyPr/>
        <a:lstStyle/>
        <a:p>
          <a:endParaRPr lang="en-US"/>
        </a:p>
      </dgm:t>
    </dgm:pt>
    <dgm:pt modelId="{DF37EEE3-403C-4545-B3A8-F29ED334261B}" type="sibTrans" cxnId="{FF328993-FBDC-42EA-97BF-44CF9761F0CC}">
      <dgm:prSet/>
      <dgm:spPr/>
      <dgm:t>
        <a:bodyPr/>
        <a:lstStyle/>
        <a:p>
          <a:endParaRPr lang="en-US"/>
        </a:p>
      </dgm:t>
    </dgm:pt>
    <dgm:pt modelId="{D8B5C75D-8B74-47F8-AC40-7819B0672D8E}">
      <dgm:prSet/>
      <dgm:spPr/>
      <dgm:t>
        <a:bodyPr/>
        <a:lstStyle/>
        <a:p>
          <a:pPr rtl="0"/>
          <a:r>
            <a:rPr lang="en-US" dirty="0" smtClean="0"/>
            <a:t>VBA for claim adjudication purposes</a:t>
          </a:r>
          <a:endParaRPr lang="en-US" dirty="0"/>
        </a:p>
      </dgm:t>
      <dgm:extLst>
        <a:ext uri="{E40237B7-FDA0-4F09-8148-C483321AD2D9}">
          <dgm14:cNvPr xmlns:dgm14="http://schemas.microsoft.com/office/drawing/2010/diagram" id="0" name="" descr="Volunteers generally should not have access&#10;VBA for claim adjudication purposes&#10;Unions or Veteran Service Organizations&#10;Patient or Family Member&#10;For administrative and disciplinary decisions regarding VHA personnel&#10;"/>
        </a:ext>
      </dgm:extLst>
    </dgm:pt>
    <dgm:pt modelId="{F9D574B3-5EDA-485E-81C8-10DF08F38003}" type="parTrans" cxnId="{9655A79F-38D6-4BF3-B2C4-5E5D3B81970B}">
      <dgm:prSet/>
      <dgm:spPr/>
      <dgm:t>
        <a:bodyPr/>
        <a:lstStyle/>
        <a:p>
          <a:endParaRPr lang="en-US"/>
        </a:p>
      </dgm:t>
    </dgm:pt>
    <dgm:pt modelId="{EC8D7B4D-00A5-4797-B0CB-E4CBE355DD10}" type="sibTrans" cxnId="{9655A79F-38D6-4BF3-B2C4-5E5D3B81970B}">
      <dgm:prSet/>
      <dgm:spPr/>
      <dgm:t>
        <a:bodyPr/>
        <a:lstStyle/>
        <a:p>
          <a:endParaRPr lang="en-US"/>
        </a:p>
      </dgm:t>
    </dgm:pt>
    <dgm:pt modelId="{DC892374-7323-427D-B0C3-874967F83EB5}">
      <dgm:prSet/>
      <dgm:spPr>
        <a:solidFill>
          <a:srgbClr val="FFC000"/>
        </a:solidFill>
      </dgm:spPr>
      <dgm:t>
        <a:bodyPr/>
        <a:lstStyle/>
        <a:p>
          <a:pPr rtl="0"/>
          <a:r>
            <a:rPr lang="en-US" dirty="0" smtClean="0"/>
            <a:t>Unions or Veteran Service Organizations</a:t>
          </a:r>
          <a:endParaRPr lang="en-US" dirty="0"/>
        </a:p>
      </dgm:t>
      <dgm:extLst>
        <a:ext uri="{E40237B7-FDA0-4F09-8148-C483321AD2D9}">
          <dgm14:cNvPr xmlns:dgm14="http://schemas.microsoft.com/office/drawing/2010/diagram" id="0" name="" descr="Volunteers generally should not have access&#10;VBA for claim adjudication purposes&#10;Unions or Veteran Service Organizations&#10;Patient or Family Member&#10;For administrative and disciplinary decisions regarding VHA personnel&#10;"/>
        </a:ext>
      </dgm:extLst>
    </dgm:pt>
    <dgm:pt modelId="{6086F573-D192-461C-92E5-C746F597E7E5}" type="parTrans" cxnId="{D5DF9012-9C8D-4FCE-B3FA-C3F73139EF2E}">
      <dgm:prSet/>
      <dgm:spPr/>
      <dgm:t>
        <a:bodyPr/>
        <a:lstStyle/>
        <a:p>
          <a:endParaRPr lang="en-US"/>
        </a:p>
      </dgm:t>
    </dgm:pt>
    <dgm:pt modelId="{03C88FF7-E6DA-4AE6-971D-0D8E789EDD2D}" type="sibTrans" cxnId="{D5DF9012-9C8D-4FCE-B3FA-C3F73139EF2E}">
      <dgm:prSet/>
      <dgm:spPr/>
      <dgm:t>
        <a:bodyPr/>
        <a:lstStyle/>
        <a:p>
          <a:endParaRPr lang="en-US"/>
        </a:p>
      </dgm:t>
    </dgm:pt>
    <dgm:pt modelId="{C00A30E8-2213-473B-9C66-05D7907BBBF2}">
      <dgm:prSet/>
      <dgm:spPr/>
      <dgm:t>
        <a:bodyPr/>
        <a:lstStyle/>
        <a:p>
          <a:pPr rtl="0"/>
          <a:r>
            <a:rPr lang="en-US" dirty="0" smtClean="0"/>
            <a:t>Patient or Family Member</a:t>
          </a:r>
          <a:endParaRPr lang="en-US" dirty="0"/>
        </a:p>
      </dgm:t>
      <dgm:extLst>
        <a:ext uri="{E40237B7-FDA0-4F09-8148-C483321AD2D9}">
          <dgm14:cNvPr xmlns:dgm14="http://schemas.microsoft.com/office/drawing/2010/diagram" id="0" name="" descr="Volunteers generally should not have access&#10;VBA for claim adjudication purposes&#10;Unions or Veteran Service Organizations&#10;Patient or Family Member&#10;For administrative and disciplinary decisions regarding VHA personnel&#10;"/>
        </a:ext>
      </dgm:extLst>
    </dgm:pt>
    <dgm:pt modelId="{BB7DA2FC-5CEC-4D0D-8E88-5D5C8BA927CD}" type="parTrans" cxnId="{685F5D0D-DFD7-448C-8ADE-43C8639D2C75}">
      <dgm:prSet/>
      <dgm:spPr/>
      <dgm:t>
        <a:bodyPr/>
        <a:lstStyle/>
        <a:p>
          <a:endParaRPr lang="en-US"/>
        </a:p>
      </dgm:t>
    </dgm:pt>
    <dgm:pt modelId="{FF7ABB2E-1B09-4121-A531-EE6B8112D382}" type="sibTrans" cxnId="{685F5D0D-DFD7-448C-8ADE-43C8639D2C75}">
      <dgm:prSet/>
      <dgm:spPr/>
      <dgm:t>
        <a:bodyPr/>
        <a:lstStyle/>
        <a:p>
          <a:endParaRPr lang="en-US"/>
        </a:p>
      </dgm:t>
    </dgm:pt>
    <dgm:pt modelId="{CF6DDB61-303C-4ACA-8B9B-6817D6B8D1DB}">
      <dgm:prSet/>
      <dgm:spPr/>
      <dgm:t>
        <a:bodyPr/>
        <a:lstStyle/>
        <a:p>
          <a:pPr rtl="0"/>
          <a:r>
            <a:rPr lang="en-US" dirty="0" smtClean="0"/>
            <a:t>For administrative and disciplinary decisions regarding VHA personnel</a:t>
          </a:r>
          <a:endParaRPr lang="en-US" dirty="0"/>
        </a:p>
      </dgm:t>
      <dgm:extLst>
        <a:ext uri="{E40237B7-FDA0-4F09-8148-C483321AD2D9}">
          <dgm14:cNvPr xmlns:dgm14="http://schemas.microsoft.com/office/drawing/2010/diagram" id="0" name="" descr="Volunteers generally should not have access&#10;VBA for claim adjudication purposes&#10;Unions or Veteran Service Organizations&#10;Patient or Family Member&#10;For administrative and disciplinary decisions regarding VHA personnel&#10;"/>
        </a:ext>
      </dgm:extLst>
    </dgm:pt>
    <dgm:pt modelId="{2B6C3729-2E02-43D9-9020-1615479D1909}" type="parTrans" cxnId="{7741A612-6F81-4B6A-A99F-4875108BCCCF}">
      <dgm:prSet/>
      <dgm:spPr/>
      <dgm:t>
        <a:bodyPr/>
        <a:lstStyle/>
        <a:p>
          <a:endParaRPr lang="en-US"/>
        </a:p>
      </dgm:t>
    </dgm:pt>
    <dgm:pt modelId="{F8013120-ADD1-488D-844D-A177679C9E29}" type="sibTrans" cxnId="{7741A612-6F81-4B6A-A99F-4875108BCCCF}">
      <dgm:prSet/>
      <dgm:spPr/>
      <dgm:t>
        <a:bodyPr/>
        <a:lstStyle/>
        <a:p>
          <a:endParaRPr lang="en-US"/>
        </a:p>
      </dgm:t>
    </dgm:pt>
    <dgm:pt modelId="{E34ADB06-B7A3-4AF0-BC21-94B01AC5F81C}" type="pres">
      <dgm:prSet presAssocID="{A4D6F831-A62E-4C7D-BCAF-D8089833085E}" presName="linear" presStyleCnt="0">
        <dgm:presLayoutVars>
          <dgm:animLvl val="lvl"/>
          <dgm:resizeHandles val="exact"/>
        </dgm:presLayoutVars>
      </dgm:prSet>
      <dgm:spPr/>
      <dgm:t>
        <a:bodyPr/>
        <a:lstStyle/>
        <a:p>
          <a:endParaRPr lang="en-US"/>
        </a:p>
      </dgm:t>
    </dgm:pt>
    <dgm:pt modelId="{3DC0BC66-F1B9-4447-9F9B-E9319BA2E3A5}" type="pres">
      <dgm:prSet presAssocID="{97B2DBF4-B987-46E3-9578-F2C4A278BF4A}" presName="parentText" presStyleLbl="node1" presStyleIdx="0" presStyleCnt="5" custLinFactNeighborY="-1061">
        <dgm:presLayoutVars>
          <dgm:chMax val="0"/>
          <dgm:bulletEnabled val="1"/>
        </dgm:presLayoutVars>
      </dgm:prSet>
      <dgm:spPr/>
      <dgm:t>
        <a:bodyPr/>
        <a:lstStyle/>
        <a:p>
          <a:endParaRPr lang="en-US"/>
        </a:p>
      </dgm:t>
    </dgm:pt>
    <dgm:pt modelId="{B019F3C3-98AE-4CFC-ABC6-5BCC4FC39ABD}" type="pres">
      <dgm:prSet presAssocID="{DF37EEE3-403C-4545-B3A8-F29ED334261B}" presName="spacer" presStyleCnt="0"/>
      <dgm:spPr/>
    </dgm:pt>
    <dgm:pt modelId="{13EE4411-C226-4A60-A06B-75B221CAC8ED}" type="pres">
      <dgm:prSet presAssocID="{D8B5C75D-8B74-47F8-AC40-7819B0672D8E}" presName="parentText" presStyleLbl="node1" presStyleIdx="1" presStyleCnt="5">
        <dgm:presLayoutVars>
          <dgm:chMax val="0"/>
          <dgm:bulletEnabled val="1"/>
        </dgm:presLayoutVars>
      </dgm:prSet>
      <dgm:spPr/>
      <dgm:t>
        <a:bodyPr/>
        <a:lstStyle/>
        <a:p>
          <a:endParaRPr lang="en-US"/>
        </a:p>
      </dgm:t>
    </dgm:pt>
    <dgm:pt modelId="{754A52A6-7C3C-49F5-A798-2D3F26A27941}" type="pres">
      <dgm:prSet presAssocID="{EC8D7B4D-00A5-4797-B0CB-E4CBE355DD10}" presName="spacer" presStyleCnt="0"/>
      <dgm:spPr/>
    </dgm:pt>
    <dgm:pt modelId="{BF78B9D4-86A8-4E49-9FA7-F17EAA4AA516}" type="pres">
      <dgm:prSet presAssocID="{DC892374-7323-427D-B0C3-874967F83EB5}" presName="parentText" presStyleLbl="node1" presStyleIdx="2" presStyleCnt="5">
        <dgm:presLayoutVars>
          <dgm:chMax val="0"/>
          <dgm:bulletEnabled val="1"/>
        </dgm:presLayoutVars>
      </dgm:prSet>
      <dgm:spPr/>
      <dgm:t>
        <a:bodyPr/>
        <a:lstStyle/>
        <a:p>
          <a:endParaRPr lang="en-US"/>
        </a:p>
      </dgm:t>
    </dgm:pt>
    <dgm:pt modelId="{6A1C4B4D-751C-4212-831A-B4A23744849B}" type="pres">
      <dgm:prSet presAssocID="{03C88FF7-E6DA-4AE6-971D-0D8E789EDD2D}" presName="spacer" presStyleCnt="0"/>
      <dgm:spPr/>
    </dgm:pt>
    <dgm:pt modelId="{7B16E5C4-E910-4B61-9C72-F6808268A575}" type="pres">
      <dgm:prSet presAssocID="{C00A30E8-2213-473B-9C66-05D7907BBBF2}" presName="parentText" presStyleLbl="node1" presStyleIdx="3" presStyleCnt="5">
        <dgm:presLayoutVars>
          <dgm:chMax val="0"/>
          <dgm:bulletEnabled val="1"/>
        </dgm:presLayoutVars>
      </dgm:prSet>
      <dgm:spPr/>
      <dgm:t>
        <a:bodyPr/>
        <a:lstStyle/>
        <a:p>
          <a:endParaRPr lang="en-US"/>
        </a:p>
      </dgm:t>
    </dgm:pt>
    <dgm:pt modelId="{BA967CD0-39A7-42DA-976C-F4AB3E75763E}" type="pres">
      <dgm:prSet presAssocID="{FF7ABB2E-1B09-4121-A531-EE6B8112D382}" presName="spacer" presStyleCnt="0"/>
      <dgm:spPr/>
    </dgm:pt>
    <dgm:pt modelId="{582BDB67-F49A-4814-8CBC-5622C28D2F76}" type="pres">
      <dgm:prSet presAssocID="{CF6DDB61-303C-4ACA-8B9B-6817D6B8D1DB}" presName="parentText" presStyleLbl="node1" presStyleIdx="4" presStyleCnt="5">
        <dgm:presLayoutVars>
          <dgm:chMax val="0"/>
          <dgm:bulletEnabled val="1"/>
        </dgm:presLayoutVars>
      </dgm:prSet>
      <dgm:spPr/>
      <dgm:t>
        <a:bodyPr/>
        <a:lstStyle/>
        <a:p>
          <a:endParaRPr lang="en-US"/>
        </a:p>
      </dgm:t>
    </dgm:pt>
  </dgm:ptLst>
  <dgm:cxnLst>
    <dgm:cxn modelId="{FE83B190-0D2A-44C9-82DE-3EA442B236DA}" type="presOf" srcId="{CF6DDB61-303C-4ACA-8B9B-6817D6B8D1DB}" destId="{582BDB67-F49A-4814-8CBC-5622C28D2F76}" srcOrd="0" destOrd="0" presId="urn:microsoft.com/office/officeart/2005/8/layout/vList2"/>
    <dgm:cxn modelId="{FF328993-FBDC-42EA-97BF-44CF9761F0CC}" srcId="{A4D6F831-A62E-4C7D-BCAF-D8089833085E}" destId="{97B2DBF4-B987-46E3-9578-F2C4A278BF4A}" srcOrd="0" destOrd="0" parTransId="{05F16B6E-3F60-4B3B-BDFC-B0102C88334B}" sibTransId="{DF37EEE3-403C-4545-B3A8-F29ED334261B}"/>
    <dgm:cxn modelId="{B3D57F79-BB5B-4DF9-B33B-013E9A17426F}" type="presOf" srcId="{DC892374-7323-427D-B0C3-874967F83EB5}" destId="{BF78B9D4-86A8-4E49-9FA7-F17EAA4AA516}" srcOrd="0" destOrd="0" presId="urn:microsoft.com/office/officeart/2005/8/layout/vList2"/>
    <dgm:cxn modelId="{685F5D0D-DFD7-448C-8ADE-43C8639D2C75}" srcId="{A4D6F831-A62E-4C7D-BCAF-D8089833085E}" destId="{C00A30E8-2213-473B-9C66-05D7907BBBF2}" srcOrd="3" destOrd="0" parTransId="{BB7DA2FC-5CEC-4D0D-8E88-5D5C8BA927CD}" sibTransId="{FF7ABB2E-1B09-4121-A531-EE6B8112D382}"/>
    <dgm:cxn modelId="{4AE2978E-CF10-4420-92E8-B5742D89018E}" type="presOf" srcId="{A4D6F831-A62E-4C7D-BCAF-D8089833085E}" destId="{E34ADB06-B7A3-4AF0-BC21-94B01AC5F81C}" srcOrd="0" destOrd="0" presId="urn:microsoft.com/office/officeart/2005/8/layout/vList2"/>
    <dgm:cxn modelId="{EAA1863B-D0E5-4F2F-A488-44D006D32A99}" type="presOf" srcId="{C00A30E8-2213-473B-9C66-05D7907BBBF2}" destId="{7B16E5C4-E910-4B61-9C72-F6808268A575}" srcOrd="0" destOrd="0" presId="urn:microsoft.com/office/officeart/2005/8/layout/vList2"/>
    <dgm:cxn modelId="{7741A612-6F81-4B6A-A99F-4875108BCCCF}" srcId="{A4D6F831-A62E-4C7D-BCAF-D8089833085E}" destId="{CF6DDB61-303C-4ACA-8B9B-6817D6B8D1DB}" srcOrd="4" destOrd="0" parTransId="{2B6C3729-2E02-43D9-9020-1615479D1909}" sibTransId="{F8013120-ADD1-488D-844D-A177679C9E29}"/>
    <dgm:cxn modelId="{0D9780DA-B9AA-4E9C-A4C8-90D29C805B31}" type="presOf" srcId="{D8B5C75D-8B74-47F8-AC40-7819B0672D8E}" destId="{13EE4411-C226-4A60-A06B-75B221CAC8ED}" srcOrd="0" destOrd="0" presId="urn:microsoft.com/office/officeart/2005/8/layout/vList2"/>
    <dgm:cxn modelId="{17AD9222-215B-4957-9C87-EB03E0668D92}" type="presOf" srcId="{97B2DBF4-B987-46E3-9578-F2C4A278BF4A}" destId="{3DC0BC66-F1B9-4447-9F9B-E9319BA2E3A5}" srcOrd="0" destOrd="0" presId="urn:microsoft.com/office/officeart/2005/8/layout/vList2"/>
    <dgm:cxn modelId="{D5DF9012-9C8D-4FCE-B3FA-C3F73139EF2E}" srcId="{A4D6F831-A62E-4C7D-BCAF-D8089833085E}" destId="{DC892374-7323-427D-B0C3-874967F83EB5}" srcOrd="2" destOrd="0" parTransId="{6086F573-D192-461C-92E5-C746F597E7E5}" sibTransId="{03C88FF7-E6DA-4AE6-971D-0D8E789EDD2D}"/>
    <dgm:cxn modelId="{9655A79F-38D6-4BF3-B2C4-5E5D3B81970B}" srcId="{A4D6F831-A62E-4C7D-BCAF-D8089833085E}" destId="{D8B5C75D-8B74-47F8-AC40-7819B0672D8E}" srcOrd="1" destOrd="0" parTransId="{F9D574B3-5EDA-485E-81C8-10DF08F38003}" sibTransId="{EC8D7B4D-00A5-4797-B0CB-E4CBE355DD10}"/>
    <dgm:cxn modelId="{7B78CD7A-D479-46FD-ABD2-93C70DE80D16}" type="presParOf" srcId="{E34ADB06-B7A3-4AF0-BC21-94B01AC5F81C}" destId="{3DC0BC66-F1B9-4447-9F9B-E9319BA2E3A5}" srcOrd="0" destOrd="0" presId="urn:microsoft.com/office/officeart/2005/8/layout/vList2"/>
    <dgm:cxn modelId="{A3CE3F0C-1314-43A5-AC06-1DB8907FDBA9}" type="presParOf" srcId="{E34ADB06-B7A3-4AF0-BC21-94B01AC5F81C}" destId="{B019F3C3-98AE-4CFC-ABC6-5BCC4FC39ABD}" srcOrd="1" destOrd="0" presId="urn:microsoft.com/office/officeart/2005/8/layout/vList2"/>
    <dgm:cxn modelId="{0AC13D7D-58C0-421D-A8E7-D158BAF2727E}" type="presParOf" srcId="{E34ADB06-B7A3-4AF0-BC21-94B01AC5F81C}" destId="{13EE4411-C226-4A60-A06B-75B221CAC8ED}" srcOrd="2" destOrd="0" presId="urn:microsoft.com/office/officeart/2005/8/layout/vList2"/>
    <dgm:cxn modelId="{76A18AFE-1136-48C3-8427-5BF9E377D19F}" type="presParOf" srcId="{E34ADB06-B7A3-4AF0-BC21-94B01AC5F81C}" destId="{754A52A6-7C3C-49F5-A798-2D3F26A27941}" srcOrd="3" destOrd="0" presId="urn:microsoft.com/office/officeart/2005/8/layout/vList2"/>
    <dgm:cxn modelId="{3A7B9636-69D7-4231-9168-B0FE8F39E1BB}" type="presParOf" srcId="{E34ADB06-B7A3-4AF0-BC21-94B01AC5F81C}" destId="{BF78B9D4-86A8-4E49-9FA7-F17EAA4AA516}" srcOrd="4" destOrd="0" presId="urn:microsoft.com/office/officeart/2005/8/layout/vList2"/>
    <dgm:cxn modelId="{B7B73941-61A9-44EA-8338-7D819AE4EC9A}" type="presParOf" srcId="{E34ADB06-B7A3-4AF0-BC21-94B01AC5F81C}" destId="{6A1C4B4D-751C-4212-831A-B4A23744849B}" srcOrd="5" destOrd="0" presId="urn:microsoft.com/office/officeart/2005/8/layout/vList2"/>
    <dgm:cxn modelId="{7F320EAF-6C79-43A3-8ADC-5D58767CAE3A}" type="presParOf" srcId="{E34ADB06-B7A3-4AF0-BC21-94B01AC5F81C}" destId="{7B16E5C4-E910-4B61-9C72-F6808268A575}" srcOrd="6" destOrd="0" presId="urn:microsoft.com/office/officeart/2005/8/layout/vList2"/>
    <dgm:cxn modelId="{FAC4C0BA-2EFF-4113-9C71-4AD171B47827}" type="presParOf" srcId="{E34ADB06-B7A3-4AF0-BC21-94B01AC5F81C}" destId="{BA967CD0-39A7-42DA-976C-F4AB3E75763E}" srcOrd="7" destOrd="0" presId="urn:microsoft.com/office/officeart/2005/8/layout/vList2"/>
    <dgm:cxn modelId="{5B2110D6-3EDD-46D2-B204-2C48F7C4AD69}" type="presParOf" srcId="{E34ADB06-B7A3-4AF0-BC21-94B01AC5F81C}" destId="{582BDB67-F49A-4814-8CBC-5622C28D2F7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A3C37-8522-4A10-A188-D4863F3170FA}">
      <dsp:nvSpPr>
        <dsp:cNvPr id="0" name=""/>
        <dsp:cNvSpPr/>
      </dsp:nvSpPr>
      <dsp:spPr>
        <a:xfrm>
          <a:off x="0" y="1097"/>
          <a:ext cx="11277600" cy="10704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Records </a:t>
          </a:r>
          <a:r>
            <a:rPr lang="en-US" sz="2800" u="sng" kern="1200" dirty="0" smtClean="0"/>
            <a:t>directly</a:t>
          </a:r>
          <a:r>
            <a:rPr lang="en-US" sz="2800" kern="1200" dirty="0" smtClean="0"/>
            <a:t> related to treatment</a:t>
          </a:r>
          <a:endParaRPr lang="en-US" sz="2800" kern="1200" dirty="0"/>
        </a:p>
      </dsp:txBody>
      <dsp:txXfrm>
        <a:off x="52253" y="53350"/>
        <a:ext cx="11173094" cy="965912"/>
      </dsp:txXfrm>
    </dsp:sp>
    <dsp:sp modelId="{3ED030A6-7F28-41B3-86F9-FA542908A30D}">
      <dsp:nvSpPr>
        <dsp:cNvPr id="0" name=""/>
        <dsp:cNvSpPr/>
      </dsp:nvSpPr>
      <dsp:spPr>
        <a:xfrm>
          <a:off x="0" y="1085493"/>
          <a:ext cx="11277600" cy="10704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Records made in the course of treatment for a medical condition that requires </a:t>
          </a:r>
          <a:r>
            <a:rPr lang="en-US" sz="2800" u="sng" kern="1200" dirty="0" smtClean="0"/>
            <a:t>continued treatment</a:t>
          </a:r>
          <a:endParaRPr lang="en-US" sz="2800" kern="1200" dirty="0"/>
        </a:p>
      </dsp:txBody>
      <dsp:txXfrm>
        <a:off x="52253" y="1137746"/>
        <a:ext cx="11173094" cy="965912"/>
      </dsp:txXfrm>
    </dsp:sp>
    <dsp:sp modelId="{59288046-5C57-4EEE-B40C-BCA644AE8FC8}">
      <dsp:nvSpPr>
        <dsp:cNvPr id="0" name=""/>
        <dsp:cNvSpPr/>
      </dsp:nvSpPr>
      <dsp:spPr>
        <a:xfrm>
          <a:off x="0" y="2169890"/>
          <a:ext cx="11277600" cy="107041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Records showing an </a:t>
          </a:r>
          <a:r>
            <a:rPr lang="en-US" sz="2800" u="sng" kern="1200" dirty="0" smtClean="0"/>
            <a:t>offer</a:t>
          </a:r>
          <a:r>
            <a:rPr lang="en-US" sz="2800" kern="1200" dirty="0" smtClean="0"/>
            <a:t> or </a:t>
          </a:r>
          <a:r>
            <a:rPr lang="en-US" sz="2800" u="sng" kern="1200" dirty="0" smtClean="0"/>
            <a:t>declined</a:t>
          </a:r>
          <a:r>
            <a:rPr lang="en-US" sz="2800" kern="1200" dirty="0" smtClean="0"/>
            <a:t> treatment for a covered condition</a:t>
          </a:r>
          <a:endParaRPr lang="en-US" sz="2800" kern="1200" dirty="0"/>
        </a:p>
      </dsp:txBody>
      <dsp:txXfrm>
        <a:off x="52253" y="2222143"/>
        <a:ext cx="11173094" cy="965912"/>
      </dsp:txXfrm>
    </dsp:sp>
    <dsp:sp modelId="{518798B5-CE5A-463C-8FB5-6E22F734BF3D}">
      <dsp:nvSpPr>
        <dsp:cNvPr id="0" name=""/>
        <dsp:cNvSpPr/>
      </dsp:nvSpPr>
      <dsp:spPr>
        <a:xfrm>
          <a:off x="0" y="3254287"/>
          <a:ext cx="11277600" cy="10704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Statute survives death</a:t>
          </a:r>
          <a:endParaRPr lang="en-US" sz="2800" kern="1200" dirty="0"/>
        </a:p>
      </dsp:txBody>
      <dsp:txXfrm>
        <a:off x="52253" y="3306540"/>
        <a:ext cx="11173094" cy="965912"/>
      </dsp:txXfrm>
    </dsp:sp>
    <dsp:sp modelId="{C581DA70-A139-4238-B0B3-D2F8B6D46EF9}">
      <dsp:nvSpPr>
        <dsp:cNvPr id="0" name=""/>
        <dsp:cNvSpPr/>
      </dsp:nvSpPr>
      <dsp:spPr>
        <a:xfrm>
          <a:off x="0" y="4338684"/>
          <a:ext cx="11277600" cy="10704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7332 does not apply to treatment records of a VA employee</a:t>
          </a:r>
          <a:endParaRPr lang="en-US" sz="2800" kern="1200" dirty="0"/>
        </a:p>
      </dsp:txBody>
      <dsp:txXfrm>
        <a:off x="52253" y="4390937"/>
        <a:ext cx="11173094" cy="965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E07A-6F95-46AB-ACE7-E47CAE5709E8}">
      <dsp:nvSpPr>
        <dsp:cNvPr id="0" name=""/>
        <dsp:cNvSpPr/>
      </dsp:nvSpPr>
      <dsp:spPr>
        <a:xfrm>
          <a:off x="0" y="3578"/>
          <a:ext cx="8153400" cy="8184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Office of the Medical Inspector</a:t>
          </a:r>
          <a:endParaRPr lang="en-US" sz="2800" kern="1200" dirty="0"/>
        </a:p>
      </dsp:txBody>
      <dsp:txXfrm>
        <a:off x="39952" y="43530"/>
        <a:ext cx="8073496" cy="738524"/>
      </dsp:txXfrm>
    </dsp:sp>
    <dsp:sp modelId="{15BF8286-52B6-41C6-9519-A687FAA77BD2}">
      <dsp:nvSpPr>
        <dsp:cNvPr id="0" name=""/>
        <dsp:cNvSpPr/>
      </dsp:nvSpPr>
      <dsp:spPr>
        <a:xfrm>
          <a:off x="0" y="832695"/>
          <a:ext cx="8153400" cy="8184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Office of Research Oversight</a:t>
          </a:r>
          <a:endParaRPr lang="en-US" sz="2800" kern="1200" dirty="0"/>
        </a:p>
      </dsp:txBody>
      <dsp:txXfrm>
        <a:off x="39952" y="872647"/>
        <a:ext cx="8073496" cy="738524"/>
      </dsp:txXfrm>
    </dsp:sp>
    <dsp:sp modelId="{DB005ABE-D5AE-4FB3-9ADC-F0A58EA6DFD0}">
      <dsp:nvSpPr>
        <dsp:cNvPr id="0" name=""/>
        <dsp:cNvSpPr/>
      </dsp:nvSpPr>
      <dsp:spPr>
        <a:xfrm>
          <a:off x="0" y="1661811"/>
          <a:ext cx="8153400" cy="81842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VA EEO Investigators – may see but not include 5705 in their evidence file</a:t>
          </a:r>
          <a:endParaRPr lang="en-US" sz="2800" kern="1200" dirty="0"/>
        </a:p>
      </dsp:txBody>
      <dsp:txXfrm>
        <a:off x="39952" y="1701763"/>
        <a:ext cx="8073496" cy="738524"/>
      </dsp:txXfrm>
    </dsp:sp>
    <dsp:sp modelId="{12796843-93D1-4323-A116-195F2D45EEEB}">
      <dsp:nvSpPr>
        <dsp:cNvPr id="0" name=""/>
        <dsp:cNvSpPr/>
      </dsp:nvSpPr>
      <dsp:spPr>
        <a:xfrm>
          <a:off x="0" y="2490927"/>
          <a:ext cx="8153400" cy="8184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Office of Inspector General</a:t>
          </a:r>
          <a:endParaRPr lang="en-US" sz="2800" kern="1200" dirty="0"/>
        </a:p>
      </dsp:txBody>
      <dsp:txXfrm>
        <a:off x="39952" y="2530879"/>
        <a:ext cx="8073496" cy="738524"/>
      </dsp:txXfrm>
    </dsp:sp>
    <dsp:sp modelId="{1E2E7808-4842-49BB-B3F0-DD89B99BD32F}">
      <dsp:nvSpPr>
        <dsp:cNvPr id="0" name=""/>
        <dsp:cNvSpPr/>
      </dsp:nvSpPr>
      <dsp:spPr>
        <a:xfrm>
          <a:off x="0" y="3320043"/>
          <a:ext cx="8153400" cy="81842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Office of General Counsel – may see but not disclose for purposes of litigation</a:t>
          </a:r>
          <a:endParaRPr lang="en-US" sz="2800" kern="1200" dirty="0"/>
        </a:p>
      </dsp:txBody>
      <dsp:txXfrm>
        <a:off x="39952" y="3359995"/>
        <a:ext cx="8073496" cy="738524"/>
      </dsp:txXfrm>
    </dsp:sp>
    <dsp:sp modelId="{AF87CB44-E578-49EF-B245-DFF262DF777E}">
      <dsp:nvSpPr>
        <dsp:cNvPr id="0" name=""/>
        <dsp:cNvSpPr/>
      </dsp:nvSpPr>
      <dsp:spPr>
        <a:xfrm>
          <a:off x="0" y="4149159"/>
          <a:ext cx="8153400" cy="8184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Government Accounting Office</a:t>
          </a:r>
          <a:endParaRPr lang="en-US" sz="2800" kern="1200" dirty="0"/>
        </a:p>
      </dsp:txBody>
      <dsp:txXfrm>
        <a:off x="39952" y="4189111"/>
        <a:ext cx="8073496" cy="738524"/>
      </dsp:txXfrm>
    </dsp:sp>
    <dsp:sp modelId="{A7DE0AE7-B687-48E8-BB26-19CF5732F4DB}">
      <dsp:nvSpPr>
        <dsp:cNvPr id="0" name=""/>
        <dsp:cNvSpPr/>
      </dsp:nvSpPr>
      <dsp:spPr>
        <a:xfrm>
          <a:off x="0" y="4978276"/>
          <a:ext cx="8153400" cy="8184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Accrediting Agencies</a:t>
          </a:r>
          <a:endParaRPr lang="en-US" sz="2800" kern="1200" dirty="0"/>
        </a:p>
      </dsp:txBody>
      <dsp:txXfrm>
        <a:off x="39952" y="5018228"/>
        <a:ext cx="8073496" cy="738524"/>
      </dsp:txXfrm>
    </dsp:sp>
    <dsp:sp modelId="{DCBFBDA7-9441-4276-9FB3-A4F10C590E2C}">
      <dsp:nvSpPr>
        <dsp:cNvPr id="0" name=""/>
        <dsp:cNvSpPr/>
      </dsp:nvSpPr>
      <dsp:spPr>
        <a:xfrm>
          <a:off x="0" y="5807392"/>
          <a:ext cx="8153400" cy="81842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Congressional Oversight Committees</a:t>
          </a:r>
          <a:endParaRPr lang="en-US" sz="2800" kern="1200" dirty="0"/>
        </a:p>
      </dsp:txBody>
      <dsp:txXfrm>
        <a:off x="39952" y="5847344"/>
        <a:ext cx="8073496" cy="738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BC66-F1B9-4447-9F9B-E9319BA2E3A5}">
      <dsp:nvSpPr>
        <dsp:cNvPr id="0" name=""/>
        <dsp:cNvSpPr/>
      </dsp:nvSpPr>
      <dsp:spPr>
        <a:xfrm>
          <a:off x="0" y="76200"/>
          <a:ext cx="8229600" cy="1152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Volunteers generally should not have access</a:t>
          </a:r>
          <a:endParaRPr lang="en-US" sz="2900" kern="1200" dirty="0"/>
        </a:p>
      </dsp:txBody>
      <dsp:txXfrm>
        <a:off x="56237" y="132437"/>
        <a:ext cx="8117126" cy="1039555"/>
      </dsp:txXfrm>
    </dsp:sp>
    <dsp:sp modelId="{13EE4411-C226-4A60-A06B-75B221CAC8ED}">
      <dsp:nvSpPr>
        <dsp:cNvPr id="0" name=""/>
        <dsp:cNvSpPr/>
      </dsp:nvSpPr>
      <dsp:spPr>
        <a:xfrm>
          <a:off x="0" y="1312635"/>
          <a:ext cx="8229600" cy="11520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VBA for claim adjudication purposes</a:t>
          </a:r>
          <a:endParaRPr lang="en-US" sz="2900" kern="1200" dirty="0"/>
        </a:p>
      </dsp:txBody>
      <dsp:txXfrm>
        <a:off x="56237" y="1368872"/>
        <a:ext cx="8117126" cy="1039555"/>
      </dsp:txXfrm>
    </dsp:sp>
    <dsp:sp modelId="{BF78B9D4-86A8-4E49-9FA7-F17EAA4AA516}">
      <dsp:nvSpPr>
        <dsp:cNvPr id="0" name=""/>
        <dsp:cNvSpPr/>
      </dsp:nvSpPr>
      <dsp:spPr>
        <a:xfrm>
          <a:off x="0" y="2548185"/>
          <a:ext cx="8229600" cy="115202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Unions or Veteran Service Organizations</a:t>
          </a:r>
          <a:endParaRPr lang="en-US" sz="2900" kern="1200" dirty="0"/>
        </a:p>
      </dsp:txBody>
      <dsp:txXfrm>
        <a:off x="56237" y="2604422"/>
        <a:ext cx="8117126" cy="1039555"/>
      </dsp:txXfrm>
    </dsp:sp>
    <dsp:sp modelId="{7B16E5C4-E910-4B61-9C72-F6808268A575}">
      <dsp:nvSpPr>
        <dsp:cNvPr id="0" name=""/>
        <dsp:cNvSpPr/>
      </dsp:nvSpPr>
      <dsp:spPr>
        <a:xfrm>
          <a:off x="0" y="3783734"/>
          <a:ext cx="8229600" cy="11520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Patient or Family Member</a:t>
          </a:r>
          <a:endParaRPr lang="en-US" sz="2900" kern="1200" dirty="0"/>
        </a:p>
      </dsp:txBody>
      <dsp:txXfrm>
        <a:off x="56237" y="3839971"/>
        <a:ext cx="8117126" cy="1039555"/>
      </dsp:txXfrm>
    </dsp:sp>
    <dsp:sp modelId="{582BDB67-F49A-4814-8CBC-5622C28D2F76}">
      <dsp:nvSpPr>
        <dsp:cNvPr id="0" name=""/>
        <dsp:cNvSpPr/>
      </dsp:nvSpPr>
      <dsp:spPr>
        <a:xfrm>
          <a:off x="0" y="5019284"/>
          <a:ext cx="8229600" cy="115202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For administrative and disciplinary decisions regarding VHA personnel</a:t>
          </a:r>
          <a:endParaRPr lang="en-US" sz="2900" kern="1200" dirty="0"/>
        </a:p>
      </dsp:txBody>
      <dsp:txXfrm>
        <a:off x="56237" y="5075521"/>
        <a:ext cx="8117126" cy="1039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DFA507-74EA-474D-BC8A-34C5C523EA22}" type="datetimeFigureOut">
              <a:rPr lang="en-US" smtClean="0"/>
              <a:t>12/3/2014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A88954-A4EA-403A-BBB8-1C9D3CEE5F74}" type="slidenum">
              <a:rPr lang="en-US" smtClean="0"/>
              <a:t>‹#›</a:t>
            </a:fld>
            <a:endParaRPr lang="en-US" dirty="0"/>
          </a:p>
        </p:txBody>
      </p:sp>
    </p:spTree>
    <p:extLst>
      <p:ext uri="{BB962C8B-B14F-4D97-AF65-F5344CB8AC3E}">
        <p14:creationId xmlns:p14="http://schemas.microsoft.com/office/powerpoint/2010/main" val="30960491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0D9645-9FEF-40F9-82B4-6B900C180273}" type="datetimeFigureOut">
              <a:rPr lang="en-US" smtClean="0"/>
              <a:t>12/3/2014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AA51C3-518F-4F0D-B932-9AF47A2C9D15}" type="slidenum">
              <a:rPr lang="en-US" smtClean="0"/>
              <a:t>‹#›</a:t>
            </a:fld>
            <a:endParaRPr lang="en-US" dirty="0"/>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dirty="0" smtClean="0"/>
          </a:p>
          <a:p>
            <a:r>
              <a:rPr lang="en-US" dirty="0" smtClean="0"/>
              <a:t>Thank you Rosie!  Pat</a:t>
            </a:r>
            <a:r>
              <a:rPr lang="en-US" baseline="0" dirty="0" smtClean="0"/>
              <a:t> and I are</a:t>
            </a:r>
            <a:r>
              <a:rPr lang="en-US" dirty="0" smtClean="0"/>
              <a:t> happy to be back to talk</a:t>
            </a:r>
            <a:r>
              <a:rPr lang="en-US" baseline="0" dirty="0" smtClean="0"/>
              <a:t> about Privacy Laws, Regulations and Statutes.  This session will be a general overview of the laws, regulations and statutes that apply to VA and VHA for privacy.</a:t>
            </a:r>
          </a:p>
          <a:p>
            <a:r>
              <a:rPr lang="en-US" baseline="0" dirty="0" smtClean="0"/>
              <a:t>=================</a:t>
            </a:r>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As</a:t>
            </a:r>
            <a:r>
              <a:rPr lang="en-US" baseline="0" dirty="0" smtClean="0"/>
              <a:t> stated before, t</a:t>
            </a:r>
            <a:r>
              <a:rPr lang="en-US" dirty="0" smtClean="0"/>
              <a:t>here are six statues governing the collection, maintenance, and release of information from VHA records.  </a:t>
            </a:r>
          </a:p>
          <a:p>
            <a:endParaRPr lang="en-US" baseline="0" dirty="0" smtClean="0"/>
          </a:p>
          <a:p>
            <a:r>
              <a:rPr lang="en-US" baseline="0" dirty="0" smtClean="0"/>
              <a:t>The first statute we will briefly cover is the Freedom of Information Act (FOIA)  which is Title 5 U.S. C. Section 552.  FOIA compels disclosure of reasonably described VA records or a reasonably segregated portion of the records to any person upon written request, unless one or more of the nine exemptions from the general disclosure requirement apply.  Requests for records by Federal agencies and their employees acting in their official capacity are not FOIA requests.  VHA administrative records not retrieved by name social security number or other identifier must be made available to the greatest extent possible in keeping with the spirit and intent of the FOIA.  </a:t>
            </a:r>
          </a:p>
          <a:p>
            <a:endParaRPr lang="en-US" baseline="0" dirty="0" smtClean="0"/>
          </a:p>
          <a:p>
            <a:r>
              <a:rPr lang="en-US" baseline="0" dirty="0" smtClean="0"/>
              <a:t>Please reference the VHA FOIA Office training sessions available on their website and on My VeHU Campus for additional information on the FOIA. </a:t>
            </a:r>
          </a:p>
          <a:p>
            <a:r>
              <a:rPr lang="en-US" baseline="0" dirty="0" smtClean="0"/>
              <a:t>=============== </a:t>
            </a:r>
            <a:endParaRPr lang="en-US" b="0"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 </a:t>
            </a:r>
          </a:p>
          <a:p>
            <a:endParaRPr lang="en-US" baseline="0" dirty="0" smtClean="0"/>
          </a:p>
          <a:p>
            <a:r>
              <a:rPr lang="en-US" baseline="0" dirty="0" smtClean="0"/>
              <a:t>The Privacy Act [5 U.S. C. 552a] provides for the confidentiality of personal information </a:t>
            </a:r>
            <a:r>
              <a:rPr lang="en-US" b="1" u="sng" baseline="0" dirty="0" smtClean="0"/>
              <a:t>about an individual </a:t>
            </a:r>
            <a:r>
              <a:rPr lang="en-US" baseline="0" dirty="0" smtClean="0"/>
              <a:t>and </a:t>
            </a:r>
            <a:r>
              <a:rPr lang="en-US" b="1" u="sng" baseline="0" dirty="0" smtClean="0"/>
              <a:t>is retrieved by the individual’s name or other unique identifier </a:t>
            </a:r>
            <a:r>
              <a:rPr lang="en-US" baseline="0" dirty="0" smtClean="0"/>
              <a:t>(e.g. SSN). The Privacy Act has been around since 1974 and only applies to federal agencies.  </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Language in the Privacy Act addresses disclosures, routine uses, accounting of disclosures, requests for amendments and right of access to one’s own information.  Also unique to the Privacy Act is that it defines Privacy Act Systems of Records. </a:t>
            </a:r>
            <a:r>
              <a:rPr lang="en-US" sz="1200" kern="1200" dirty="0" smtClean="0">
                <a:solidFill>
                  <a:schemeClr val="tx1"/>
                </a:solidFill>
                <a:effectLst/>
                <a:latin typeface="+mn-lt"/>
                <a:ea typeface="+mn-ea"/>
                <a:cs typeface="+mn-cs"/>
              </a:rPr>
              <a:t>There are approximately 115 numbers assigned for VA SORs, but not all have been created and published. VHA has at least 50 published SORNs. </a:t>
            </a:r>
          </a:p>
          <a:p>
            <a:endParaRPr lang="en-US" baseline="0" dirty="0" smtClean="0"/>
          </a:p>
          <a:p>
            <a:r>
              <a:rPr lang="en-US" baseline="0" dirty="0" smtClean="0"/>
              <a:t>Some examples you may want to be familiar with include:</a:t>
            </a:r>
          </a:p>
          <a:p>
            <a:endParaRPr lang="en-US" baseline="0" dirty="0" smtClean="0"/>
          </a:p>
          <a:p>
            <a:r>
              <a:rPr lang="en-US" baseline="0" dirty="0" smtClean="0"/>
              <a:t>24VA10P2 Patient Medical Records-VA</a:t>
            </a:r>
          </a:p>
          <a:p>
            <a:r>
              <a:rPr lang="en-US" baseline="0" dirty="0" smtClean="0"/>
              <a:t>79VA10P2 Veterans health Information Systems and Technology Architecture (VistA) Records –VA</a:t>
            </a:r>
          </a:p>
          <a:p>
            <a:r>
              <a:rPr lang="en-US" baseline="0" dirty="0" smtClean="0"/>
              <a:t>77VA10Q Health Care Provider Credentialing and Privileging Records – VA</a:t>
            </a:r>
          </a:p>
          <a:p>
            <a:endParaRPr lang="en-US" baseline="0" dirty="0" smtClean="0"/>
          </a:p>
          <a:p>
            <a:r>
              <a:rPr lang="en-US" baseline="0" dirty="0" smtClean="0"/>
              <a:t>The protection of the Privacy Act ends with the death of the individual.</a:t>
            </a:r>
          </a:p>
          <a:p>
            <a:r>
              <a:rPr lang="en-US" baseline="0" dirty="0" smtClean="0"/>
              <a:t>The PA prohibits disclosure of any record contained in a SOR unless specifically authorized under a routine use or authorization and provides rights to the individuals to whom the personal information pertains.</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 </a:t>
            </a:r>
          </a:p>
          <a:p>
            <a:endParaRPr lang="en-US" baseline="0" dirty="0" smtClean="0"/>
          </a:p>
          <a:p>
            <a:r>
              <a:rPr lang="en-US" baseline="0" dirty="0" smtClean="0"/>
              <a:t>We are going to review all the disclosures permitted under the Privacy Act without a written authorization from the individual to whom the information pertains.  The first permitted disclosure is (b)(1). </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VHA employees may use or access information only as legally permissible. This is often referred to as “need to know”.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under the Privacy Act, (b)(1) “need to know”, employees can use any information available in Privacy Act systems of records to perform there official job duties, however, under the HIPAA Privacy Rule it must also be for treatment, payment or healthcare operation purposes.  So HIPAA trumps the Privacy Act regarding access to information in VA records.  During your New Employee Orientation you should always highlight this provision of the Privacy Act vs HIPAA.   For example, an employee cannot go into their father’s record to see what is going on with his treatment unless the employee is a health care provider providing direct patient treatment to his father, billing his father’s insurance carrier as a billing clerk, or conducting a quality assurance audit whereby his father’s medical record was included in the sampling.   Curiosity or just trying to be helpful since you have access does not give any employee the right to access information unless in the performance of their official job duties.</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permitted disclosure is (b)(2) which provides authority to disclose a Privacy Act system of records under the FOIA when there is not any Privacy Act authority to withhold the information.  An easy example is when the records are completely de-identified.</a:t>
            </a:r>
            <a:endParaRPr lang="en-US" dirty="0" smtClean="0"/>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(b)(3) addresses routine uses under the PA.  A Routine Use is authority to disclose information outside of VA.  This requires understanding of the SOR from which the data is being pulled.  A routine use is defined as </a:t>
            </a:r>
            <a:r>
              <a:rPr lang="en-US" sz="1200" dirty="0" smtClean="0">
                <a:ea typeface="ＭＳ Ｐゴシック"/>
              </a:rPr>
              <a:t>A Privacy Act discretionary authority published in the Federal Register that permits VA to disclose information or records from a Privacy Act protected record without the patient’s prior signed authorization.</a:t>
            </a:r>
          </a:p>
          <a:p>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a:rPr>
              <a:t>Carol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a:rPr>
              <a:t>(b)(4) is our authority under the Privacy Act to disclose information to the Bureau of the Census.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a:rPr>
              <a:t>==================</a:t>
            </a:r>
          </a:p>
          <a:p>
            <a:pPr marL="0" indent="0">
              <a:buNone/>
            </a:pPr>
            <a:endParaRPr lang="en-US" dirty="0" smtClean="0"/>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 </a:t>
            </a:r>
          </a:p>
          <a:p>
            <a:endParaRPr lang="en-US" baseline="0" dirty="0" smtClean="0"/>
          </a:p>
          <a:p>
            <a:r>
              <a:rPr lang="en-US" baseline="0" dirty="0" smtClean="0"/>
              <a:t>The results are in.  Lets see how you answered the question</a:t>
            </a:r>
            <a:r>
              <a:rPr lang="en-US" i="0" baseline="0" dirty="0" smtClean="0"/>
              <a:t> – True or False – The HIPAA Privacy Rule is the only law that VHA must adhere to regarding health information.</a:t>
            </a:r>
          </a:p>
          <a:p>
            <a:endParaRPr lang="en-US" i="0" baseline="0" dirty="0" smtClean="0"/>
          </a:p>
          <a:p>
            <a:r>
              <a:rPr lang="en-US" i="0" baseline="0" dirty="0" smtClean="0"/>
              <a:t>The correct answer is false as all six privacy statutes must be applied.  We will talk more about each of the statues as we continue.</a:t>
            </a:r>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 </a:t>
            </a:r>
          </a:p>
          <a:p>
            <a:endParaRPr lang="en-US" baseline="0" dirty="0" smtClean="0"/>
          </a:p>
          <a:p>
            <a:r>
              <a:rPr lang="en-US" baseline="0" dirty="0" smtClean="0"/>
              <a:t>The results are in.  Lets see how you answered the question</a:t>
            </a:r>
            <a:r>
              <a:rPr lang="en-US" i="0" baseline="0" dirty="0" smtClean="0"/>
              <a:t> – True or False – The HIPAA Privacy Rule is the only law that VHA must adhere to regarding health information.</a:t>
            </a:r>
          </a:p>
          <a:p>
            <a:endParaRPr lang="en-US" i="0" baseline="0" dirty="0" smtClean="0"/>
          </a:p>
          <a:p>
            <a:r>
              <a:rPr lang="en-US" i="0" baseline="0" dirty="0" smtClean="0"/>
              <a:t>The correct answer is false as all six privacy statutes must be applied.  We will talk more about each of the statues as we continue.</a:t>
            </a:r>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dirty="0" smtClean="0"/>
              <a:t>OK, let’s continue with Privacy Act Disclosures that do not require a written authorization:</a:t>
            </a:r>
          </a:p>
          <a:p>
            <a:pPr marL="0" indent="0">
              <a:buNone/>
            </a:pPr>
            <a:endParaRPr lang="en-US" dirty="0" smtClean="0"/>
          </a:p>
          <a:p>
            <a:pPr marL="0" indent="0">
              <a:buNone/>
            </a:pPr>
            <a:r>
              <a:rPr lang="en-US" dirty="0" smtClean="0"/>
              <a:t>(b)(5) covers Statistical Research: VA may disclose information under the PA to a recipient who has provided the agency with advance adequate written assurance that the record will be used solely as a statistical research or reporting record, and the record is to be transferred in a form that is not individually identifiable.</a:t>
            </a:r>
          </a:p>
          <a:p>
            <a:pPr marL="0" indent="0">
              <a:buNone/>
            </a:pPr>
            <a:endParaRPr lang="en-US" dirty="0" smtClean="0"/>
          </a:p>
          <a:p>
            <a:pPr marL="0" indent="0">
              <a:buNone/>
            </a:pPr>
            <a:r>
              <a:rPr lang="en-US" dirty="0" smtClean="0"/>
              <a:t>===========================</a:t>
            </a:r>
          </a:p>
          <a:p>
            <a:pPr marL="0" indent="0">
              <a:buNone/>
            </a:pPr>
            <a:endParaRPr lang="en-US" dirty="0" smtClean="0"/>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(b)(6) is for our PA disclosure authority for National Archives: VA may disclose to National Archives and Records Administration (NARA) a record which has sufficient historical or other value to warrant its continued preservation by the United States Government, or for evaluation by the Archivist of the United States or the designee of the Archivist to determine whether the record has such value.</a:t>
            </a:r>
          </a:p>
          <a:p>
            <a:pPr marL="0" indent="0">
              <a:buNone/>
            </a:pPr>
            <a:r>
              <a:rPr lang="en-US" dirty="0" smtClean="0"/>
              <a:t>================</a:t>
            </a:r>
          </a:p>
          <a:p>
            <a:pPr marL="0" indent="0">
              <a:buNone/>
            </a:pPr>
            <a:endParaRPr lang="en-US" dirty="0" smtClean="0"/>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r>
              <a:rPr lang="en-US" baseline="0" dirty="0" smtClean="0"/>
              <a:t> </a:t>
            </a:r>
            <a:endParaRPr lang="en-US" dirty="0" smtClean="0"/>
          </a:p>
          <a:p>
            <a:endParaRPr lang="en-US" dirty="0" smtClean="0"/>
          </a:p>
          <a:p>
            <a:r>
              <a:rPr lang="en-US" dirty="0" smtClean="0"/>
              <a:t>We are going to begin</a:t>
            </a:r>
            <a:r>
              <a:rPr lang="en-US" baseline="0" dirty="0" smtClean="0"/>
              <a:t> by discussing the Department of Veterans Affairs (VA) and provide a general introduction to privacy.</a:t>
            </a:r>
          </a:p>
          <a:p>
            <a:endParaRPr lang="en-US" baseline="0" dirty="0" smtClean="0"/>
          </a:p>
          <a:p>
            <a:r>
              <a:rPr lang="en-US" baseline="0" dirty="0" smtClean="0"/>
              <a:t>We will also address VA and VHA privacy policies and define the many terms that we use for VA Sensitive Information.</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a:rPr>
              <a:t>Carol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a:rPr>
              <a:t>The</a:t>
            </a:r>
            <a:r>
              <a:rPr lang="en-US" sz="1200" baseline="0" dirty="0" smtClean="0">
                <a:ea typeface="ＭＳ Ｐゴシック"/>
              </a:rPr>
              <a:t> Privacy Act under </a:t>
            </a:r>
            <a:r>
              <a:rPr lang="en-US" sz="1200" dirty="0" smtClean="0">
                <a:ea typeface="ＭＳ Ｐゴシック"/>
              </a:rPr>
              <a:t>(b)(7)</a:t>
            </a:r>
            <a:r>
              <a:rPr lang="en-US" sz="1200" baseline="0" dirty="0" smtClean="0">
                <a:ea typeface="ＭＳ Ｐゴシック"/>
              </a:rPr>
              <a:t> allows for the disclosure of information based on a signed, written request received from a law enforcement agency specifying the State law requiring the information to be disclosed; the specific purpose for which the record is sought;  and must state that de-identified data could not be reasonably used.   Do not confuse a (b)(3) disclosure where VHA is disclosing the information to a law enforcement agency on our own initiative under a Privacy Act routine use authority where your facility has a Standing written request letter on file with a focused (b)(7) investigation.  B 7 is looking for something very specific (e.g. gun shot wounds of patients treated on a specific date). It is always smart to confer with the Regional Counsel staff when these types of requests are received.</a:t>
            </a:r>
          </a:p>
          <a:p>
            <a:pPr marL="0" indent="0">
              <a:buNone/>
            </a:pPr>
            <a:r>
              <a:rPr lang="en-US" dirty="0" smtClean="0"/>
              <a:t>===================</a:t>
            </a:r>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a typeface="ＭＳ Ｐゴシック"/>
              </a:rPr>
              <a:t>Pat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a typeface="ＭＳ Ｐゴシック"/>
              </a:rPr>
              <a:t>(b)(8) covers disclosures for Serious threat to Health or Safety. </a:t>
            </a:r>
            <a:r>
              <a:rPr lang="en-US" sz="1200" baseline="0" dirty="0" smtClean="0">
                <a:ea typeface="+mn-ea"/>
              </a:rPr>
              <a:t>The disclosure must be n</a:t>
            </a:r>
            <a:r>
              <a:rPr lang="en-US" dirty="0" smtClean="0"/>
              <a:t>ecessary to protect the life or health of an individual, including someone other than the individual.  This determination is typically made by a VA health</a:t>
            </a:r>
            <a:r>
              <a:rPr lang="en-US" baseline="0" dirty="0" smtClean="0"/>
              <a:t> care provider.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a typeface="ＭＳ Ｐゴシック"/>
              </a:rPr>
              <a:t>When using (b)(8) as a disclosure authority, VHA must also notify the individual of the disclosure at their last known address.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dirty="0" smtClean="0"/>
          </a:p>
          <a:p>
            <a:r>
              <a:rPr lang="en-US" dirty="0" smtClean="0"/>
              <a:t>(b)(9) covers Requests from Congress: VA may disclose records to an congressional </a:t>
            </a:r>
            <a:r>
              <a:rPr lang="en-US" b="1" u="sng" dirty="0" smtClean="0"/>
              <a:t>oversight committee </a:t>
            </a:r>
            <a:r>
              <a:rPr lang="en-US" dirty="0" smtClean="0"/>
              <a:t>concerning anything within it’s subject-matter jurisdiction.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a typeface="ＭＳ Ｐゴシック"/>
              </a:rPr>
              <a:t>VA may not disclose information directly to an inquiry from a Congressman’s Office on behalf of an individual without the Veteran’s written authorization.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a typeface="ＭＳ Ｐゴシック"/>
              </a:rPr>
              <a:t>================</a:t>
            </a:r>
          </a:p>
          <a:p>
            <a:pPr marL="0" indent="0">
              <a:buNone/>
            </a:pPr>
            <a:endParaRPr lang="en-US" dirty="0" smtClean="0"/>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(b)(10 covers disclosures to the Government Accounting Office: Comptroller General, or any of his/her authorized representatives, in the course of the performance of duties of the GAO.</a:t>
            </a:r>
          </a:p>
          <a:p>
            <a:r>
              <a:rPr lang="en-US" dirty="0" smtClean="0"/>
              <a:t>================</a:t>
            </a:r>
          </a:p>
          <a:p>
            <a:pPr marL="0" indent="0">
              <a:buNone/>
            </a:pPr>
            <a:endParaRPr lang="en-US" dirty="0" smtClean="0"/>
          </a:p>
          <a:p>
            <a:pPr lvl="1"/>
            <a:endParaRPr lang="en-US"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a:endParaRPr>
          </a:p>
        </p:txBody>
      </p:sp>
    </p:spTree>
    <p:extLst>
      <p:ext uri="{BB962C8B-B14F-4D97-AF65-F5344CB8AC3E}">
        <p14:creationId xmlns:p14="http://schemas.microsoft.com/office/powerpoint/2010/main" val="57475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dirty="0" smtClean="0"/>
          </a:p>
          <a:p>
            <a:r>
              <a:rPr lang="en-US" dirty="0" smtClean="0"/>
              <a:t>(b)(11) covers</a:t>
            </a:r>
            <a:r>
              <a:rPr lang="en-US" baseline="0" dirty="0" smtClean="0"/>
              <a:t> </a:t>
            </a:r>
            <a:r>
              <a:rPr lang="en-US" dirty="0" smtClean="0"/>
              <a:t>Court Orders: A command that VA release the records to a specific individual or entity by a member of the judicial branch who has the authority to punish the refusal to produce the records by holding a VA employee in contempt of court.</a:t>
            </a:r>
          </a:p>
          <a:p>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The last authority</a:t>
            </a:r>
            <a:r>
              <a:rPr lang="en-US" baseline="0" dirty="0" smtClean="0"/>
              <a:t> under the PA is</a:t>
            </a:r>
            <a:r>
              <a:rPr lang="en-US" dirty="0" smtClean="0"/>
              <a:t> (b)(12) and it covers Debt Collection</a:t>
            </a:r>
            <a:r>
              <a:rPr lang="en-US" baseline="0" dirty="0" smtClean="0"/>
              <a:t> and</a:t>
            </a:r>
            <a:r>
              <a:rPr lang="en-US" dirty="0" smtClean="0"/>
              <a:t> Allows VA to disclose bad-debt information to credit bureaus after debt has been validated and VA has provided an offer to the individual to repay the debt.</a:t>
            </a:r>
          </a:p>
          <a:p>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a:t>
            </a:r>
          </a:p>
          <a:p>
            <a:endParaRPr lang="en-US" baseline="0" dirty="0" smtClean="0"/>
          </a:p>
          <a:p>
            <a:r>
              <a:rPr lang="en-US" baseline="0" dirty="0" smtClean="0"/>
              <a:t>Let’s move on and talk about The Health Insurance Portability and Accountability Act (AKA HIPAA) [45 CFR Parts 160 and 164].</a:t>
            </a:r>
          </a:p>
          <a:p>
            <a:endParaRPr lang="en-US" baseline="0" dirty="0" smtClean="0"/>
          </a:p>
          <a:p>
            <a:r>
              <a:rPr lang="en-US" baseline="0" dirty="0" smtClean="0"/>
              <a:t>The original outcry was the non-transferability of health insurance.  HIPAA applies to all health plans, health care providers and healthcare clearinghouses (public and private sector)that are considered covered entities.  HIPAA created a national framework for health privacy.</a:t>
            </a:r>
          </a:p>
          <a:p>
            <a:endParaRPr lang="en-US" baseline="0" dirty="0" smtClean="0"/>
          </a:p>
          <a:p>
            <a:r>
              <a:rPr lang="en-US" baseline="0" dirty="0" smtClean="0"/>
              <a:t>The key elements of the HIPAA Privacy Rule included defining protected health information and the purposes for use and disclosure which include treatment, payment and health care operations.  The rule also talks about the minimum necessary standard which requires CEs to limit the use of PHI to the minimum amount necessary to accomplish the intended purpose of the use.  The rule applies for 50 years after the death of an individual and adds language regarding “personal representatives” of individuals.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VHA is the only covered entity under HIPAA as both a health plan and health care provider.</a:t>
            </a:r>
          </a:p>
          <a:p>
            <a:endParaRPr lang="en-US" baseline="0" dirty="0" smtClean="0"/>
          </a:p>
          <a:p>
            <a:r>
              <a:rPr lang="en-US" baseline="0" dirty="0" smtClean="0"/>
              <a:t>Pat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HIPAA was initially passed by Congress in 1996 </a:t>
            </a:r>
            <a:r>
              <a:rPr lang="en-US" baseline="0" dirty="0" smtClean="0"/>
              <a:t> under </a:t>
            </a:r>
            <a:r>
              <a:rPr lang="en-US" dirty="0" smtClean="0"/>
              <a:t>Public Law 104-191 with compliance on April 14, 2003.  HIPAA</a:t>
            </a:r>
            <a:r>
              <a:rPr lang="en-US" baseline="0" dirty="0" smtClean="0"/>
              <a:t> was then impacted by t</a:t>
            </a:r>
            <a:r>
              <a:rPr lang="en-US" dirty="0" smtClean="0"/>
              <a:t>he American Recovery &amp; Reinvestment Act </a:t>
            </a:r>
            <a:r>
              <a:rPr lang="en-US" baseline="0" dirty="0" smtClean="0"/>
              <a:t> in 2009 as part of the </a:t>
            </a:r>
            <a:r>
              <a:rPr lang="en-US" dirty="0" smtClean="0"/>
              <a:t>Economic Stimulus Package</a:t>
            </a:r>
            <a:r>
              <a:rPr lang="en-US" baseline="0" dirty="0" smtClean="0"/>
              <a:t> with further changes under the </a:t>
            </a:r>
            <a:r>
              <a:rPr lang="en-US" dirty="0" smtClean="0"/>
              <a:t>Health Information Technology for Economic &amp; Clinical Health Act also</a:t>
            </a:r>
            <a:r>
              <a:rPr lang="en-US" baseline="0" dirty="0" smtClean="0"/>
              <a:t> known as HITECH  which further outlined requirements in 2010 in areas of business associates, breach notification and audits.</a:t>
            </a:r>
            <a:endParaRPr lang="en-US" dirty="0" smtClean="0"/>
          </a:p>
          <a:p>
            <a:endParaRPr lang="en-US" dirty="0" smtClean="0"/>
          </a:p>
          <a:p>
            <a:r>
              <a:rPr lang="en-US" dirty="0" smtClean="0"/>
              <a:t>The most recent change to the HIPAA legislation is the Omnibus Rule which</a:t>
            </a:r>
            <a:r>
              <a:rPr lang="en-US" baseline="0" dirty="0" smtClean="0"/>
              <a:t> had a compliance date of 9/23/13.  This change affected the breach notification rule and includes the presumption of reportable breaches, unless a low probability that the PHI has been compromised can be determined after a risk assessment.</a:t>
            </a:r>
          </a:p>
          <a:p>
            <a:r>
              <a:rPr lang="en-US" baseline="0" dirty="0" smtClean="0"/>
              <a:t>==================</a:t>
            </a:r>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r>
              <a:rPr lang="en-US" baseline="0" dirty="0" smtClean="0"/>
              <a:t> </a:t>
            </a:r>
            <a:endParaRPr lang="en-US" dirty="0" smtClean="0"/>
          </a:p>
          <a:p>
            <a:pPr marL="0" indent="0">
              <a:buNone/>
            </a:pPr>
            <a:endParaRPr lang="en-US" dirty="0" smtClean="0"/>
          </a:p>
          <a:p>
            <a:pPr marL="0" indent="0">
              <a:buNone/>
            </a:pPr>
            <a:r>
              <a:rPr lang="en-US" dirty="0" smtClean="0"/>
              <a:t>The HIPAA Privacy Rule, similar</a:t>
            </a:r>
            <a:r>
              <a:rPr lang="en-US" baseline="0" dirty="0" smtClean="0"/>
              <a:t> to</a:t>
            </a:r>
            <a:r>
              <a:rPr lang="en-US" dirty="0" smtClean="0"/>
              <a:t> the Privacy Act,</a:t>
            </a:r>
            <a:r>
              <a:rPr lang="en-US" baseline="0" dirty="0" smtClean="0"/>
              <a:t> </a:t>
            </a:r>
            <a:r>
              <a:rPr lang="en-US" dirty="0" smtClean="0"/>
              <a:t>allows for uses</a:t>
            </a:r>
            <a:r>
              <a:rPr lang="en-US" baseline="0" dirty="0" smtClean="0"/>
              <a:t> and disclosures when an authorization or offer to agree or object is NOT required under disclosure authority in section 164.512. </a:t>
            </a:r>
          </a:p>
          <a:p>
            <a:pPr marL="0" indent="0">
              <a:buNone/>
            </a:pPr>
            <a:r>
              <a:rPr lang="en-US" baseline="0" dirty="0" smtClean="0"/>
              <a:t>=======================</a:t>
            </a:r>
          </a:p>
          <a:p>
            <a:pPr marL="914400" lvl="2" indent="0">
              <a:buNone/>
            </a:pPr>
            <a:endParaRPr lang="en-US" dirty="0" smtClean="0"/>
          </a:p>
          <a:p>
            <a:pPr marL="402336" lvl="2" indent="0">
              <a:buNone/>
            </a:pPr>
            <a:endParaRPr lang="en-US" dirty="0" smtClean="0"/>
          </a:p>
          <a:p>
            <a:pPr marL="0" indent="0">
              <a:buNone/>
            </a:pP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baseline="0" dirty="0" smtClean="0"/>
          </a:p>
          <a:p>
            <a:pPr marL="0" indent="0">
              <a:buNone/>
            </a:pPr>
            <a:r>
              <a:rPr lang="en-US" baseline="0" dirty="0" smtClean="0"/>
              <a:t>45 CFR 164.512(a)  covers uses and disclosures required by law provides the same disclosure authority for VHA to use or disclose PHI to the extent that such use or disclosure is required by law and the use or disclosure complies with and is limited to the relevant requirements of such law.</a:t>
            </a:r>
          </a:p>
          <a:p>
            <a:pPr marL="0" indent="0">
              <a:buNone/>
            </a:pPr>
            <a:r>
              <a:rPr lang="en-US" baseline="0" dirty="0" smtClean="0"/>
              <a:t>=================</a:t>
            </a:r>
          </a:p>
          <a:p>
            <a:pPr marL="0" indent="0">
              <a:buNone/>
            </a:pPr>
            <a:endParaRPr lang="en-US" dirty="0" smtClean="0"/>
          </a:p>
          <a:p>
            <a:pPr marL="0" indent="0">
              <a:buNone/>
            </a:pP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baseline="0" dirty="0" smtClean="0"/>
              <a:t>Carol</a:t>
            </a:r>
          </a:p>
          <a:p>
            <a:pPr marL="0" indent="0">
              <a:buNone/>
            </a:pPr>
            <a:endParaRPr lang="en-US" baseline="0" dirty="0" smtClean="0"/>
          </a:p>
          <a:p>
            <a:pPr marL="0" indent="0">
              <a:buNone/>
            </a:pPr>
            <a:r>
              <a:rPr lang="en-US" baseline="0" dirty="0" smtClean="0"/>
              <a:t>45 CFR 164.512(b) covers public health and recognizes the legitimate need for public health authorities and others responsible for ensuring public health and safety have access to PHI to carry out their public health mission including:</a:t>
            </a:r>
          </a:p>
          <a:p>
            <a:pPr marL="0" indent="0">
              <a:buNone/>
            </a:pPr>
            <a:endParaRPr lang="en-US" baseline="0" dirty="0" smtClean="0"/>
          </a:p>
          <a:p>
            <a:pPr marL="171450" indent="-171450">
              <a:buFont typeface="Arial" panose="020B0604020202020204" pitchFamily="34" charset="0"/>
              <a:buChar char="•"/>
            </a:pPr>
            <a:r>
              <a:rPr lang="en-US" baseline="0" dirty="0" smtClean="0"/>
              <a:t>Reporting of a disease or injury, reporting vital events (births or deaths) and conducting public health surveillance;</a:t>
            </a:r>
          </a:p>
          <a:p>
            <a:pPr marL="171450" indent="-171450">
              <a:buFont typeface="Arial" panose="020B0604020202020204" pitchFamily="34" charset="0"/>
              <a:buChar char="•"/>
            </a:pPr>
            <a:r>
              <a:rPr lang="en-US" baseline="0" dirty="0" smtClean="0"/>
              <a:t>Child abuse or neglect;</a:t>
            </a:r>
          </a:p>
          <a:p>
            <a:pPr marL="171450" indent="-171450">
              <a:buFont typeface="Arial" panose="020B0604020202020204" pitchFamily="34" charset="0"/>
              <a:buChar char="•"/>
            </a:pPr>
            <a:r>
              <a:rPr lang="en-US" baseline="0" dirty="0" smtClean="0"/>
              <a:t>Quality, safety or effectiveness of product or activity regulated by the Food and Drug Administration (FDA);</a:t>
            </a:r>
          </a:p>
          <a:p>
            <a:pPr marL="171450" indent="-171450">
              <a:buFont typeface="Arial" panose="020B0604020202020204" pitchFamily="34" charset="0"/>
              <a:buChar char="•"/>
            </a:pPr>
            <a:r>
              <a:rPr lang="en-US" baseline="0" dirty="0" smtClean="0"/>
              <a:t>Persons at risk of contracting or spreading a disease;</a:t>
            </a:r>
          </a:p>
          <a:p>
            <a:pPr marL="171450" indent="-171450">
              <a:buFont typeface="Arial" panose="020B0604020202020204" pitchFamily="34" charset="0"/>
              <a:buChar char="•"/>
            </a:pPr>
            <a:r>
              <a:rPr lang="en-US" baseline="0" dirty="0" smtClean="0"/>
              <a:t>Workplace medical surveillance.</a:t>
            </a:r>
            <a:endParaRPr lang="en-US" dirty="0" smtClean="0"/>
          </a:p>
          <a:p>
            <a:pPr marL="0" indent="0">
              <a:buNone/>
            </a:pPr>
            <a:r>
              <a:rPr lang="en-US" dirty="0" smtClean="0"/>
              <a:t>===================</a:t>
            </a:r>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dirty="0" smtClean="0"/>
          </a:p>
          <a:p>
            <a:r>
              <a:rPr lang="en-US" dirty="0" smtClean="0"/>
              <a:t>Then we will provide</a:t>
            </a:r>
            <a:r>
              <a:rPr lang="en-US" baseline="0" dirty="0" smtClean="0"/>
              <a:t> a basic overview of the six privacy statutes applicable to VA  and VHA including the Freedom of Information Act, Privacy Act of 1974, HIPAA Privacy Rule and the Title 38 USC statutes 5701, 7332 and 5705.</a:t>
            </a:r>
          </a:p>
          <a:p>
            <a:r>
              <a:rPr lang="en-US" baseline="0" dirty="0" smtClean="0"/>
              <a:t>We will address some of the common disclosures permitted in these statutes and review some of the known areas of differences as they relate to uses, disclosures, and accounting of disclosures.   Keep in mind that all six statutes must be applied simultaneously and the most stringent, or the one that provides the individual the most privacy rights, is what VHA must adhere to.  This creates a challenging task for all VHA employees who deal with VHA information.</a:t>
            </a:r>
          </a:p>
          <a:p>
            <a:endParaRPr lang="en-US" baseline="0" dirty="0" smtClean="0"/>
          </a:p>
          <a:p>
            <a:r>
              <a:rPr lang="en-US" baseline="0" dirty="0" smtClean="0"/>
              <a:t>At the end of this presentation we hope you will gain a basic overview of the six privacy statutes applicable to VA and VHA and some of the similarities and differences that guides the uses and disclosures of information in VHA. </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2" indent="0">
              <a:buNone/>
            </a:pPr>
            <a:r>
              <a:rPr lang="en-US" baseline="0" dirty="0" smtClean="0"/>
              <a:t>Pat</a:t>
            </a:r>
          </a:p>
          <a:p>
            <a:pPr marL="914400" lvl="2" indent="0">
              <a:buNone/>
            </a:pPr>
            <a:endParaRPr lang="en-US" baseline="0" dirty="0" smtClean="0"/>
          </a:p>
          <a:p>
            <a:pPr marL="0" lvl="2" indent="0">
              <a:buNone/>
            </a:pPr>
            <a:r>
              <a:rPr lang="en-US" baseline="0" dirty="0" smtClean="0"/>
              <a:t>45 CFR 164.512(c) allows VHA to disclose PHI about an individual whom VHA reasonably believes to be a victim of abuse, neglect, or domestic violence to a government authority authorized by law to receive such reports.</a:t>
            </a:r>
          </a:p>
          <a:p>
            <a:pPr marL="0" lvl="2" indent="0">
              <a:buNone/>
            </a:pPr>
            <a:r>
              <a:rPr lang="en-US" dirty="0" smtClean="0"/>
              <a:t>=================</a:t>
            </a:r>
          </a:p>
          <a:p>
            <a:pPr marL="0" indent="0">
              <a:buNone/>
            </a:pP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 </a:t>
            </a:r>
          </a:p>
          <a:p>
            <a:pPr marL="0" indent="0">
              <a:buNone/>
            </a:pPr>
            <a:endParaRPr lang="en-US" baseline="0" dirty="0" smtClean="0"/>
          </a:p>
          <a:p>
            <a:pPr marL="0" indent="0">
              <a:buNone/>
            </a:pPr>
            <a:r>
              <a:rPr lang="en-US" baseline="0" dirty="0" smtClean="0"/>
              <a:t>45 CFR 164.512(d) covers Health oversight activities including audits, civil, administrative or criminal investigations, inspections, licensure or disciplinary actions</a:t>
            </a:r>
          </a:p>
          <a:p>
            <a:pPr marL="0" indent="0">
              <a:buFont typeface="Arial" panose="020B0604020202020204" pitchFamily="34" charset="0"/>
              <a:buNone/>
            </a:pPr>
            <a:r>
              <a:rPr lang="en-US" baseline="0" dirty="0" smtClean="0"/>
              <a:t>==================</a:t>
            </a:r>
            <a:endParaRPr lang="en-US" dirty="0" smtClean="0"/>
          </a:p>
          <a:p>
            <a:pPr marL="402336" lvl="2" indent="0">
              <a:buNone/>
            </a:pPr>
            <a:endParaRPr lang="en-US" dirty="0" smtClean="0"/>
          </a:p>
          <a:p>
            <a:pPr marL="0" indent="0">
              <a:buNone/>
            </a:pP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baseline="0" dirty="0" smtClean="0"/>
              <a:t>45 CFR 164.512(e)covers j</a:t>
            </a:r>
            <a:r>
              <a:rPr lang="en-US" dirty="0" smtClean="0"/>
              <a:t>udicial and administrative procedures and allows for disclosures</a:t>
            </a:r>
          </a:p>
          <a:p>
            <a:pPr marL="0" indent="0">
              <a:buNone/>
            </a:pPr>
            <a:endParaRPr lang="en-US" dirty="0" smtClean="0"/>
          </a:p>
          <a:p>
            <a:pPr marL="171450" indent="-171450">
              <a:buFont typeface="Arial" panose="020B0604020202020204" pitchFamily="34" charset="0"/>
              <a:buChar char="•"/>
            </a:pPr>
            <a:r>
              <a:rPr lang="en-US" dirty="0" smtClean="0"/>
              <a:t>In response to an order of a</a:t>
            </a:r>
            <a:r>
              <a:rPr lang="en-US" baseline="0" dirty="0" smtClean="0"/>
              <a:t> court or administrative tribunal, or</a:t>
            </a:r>
          </a:p>
          <a:p>
            <a:pPr marL="171450" indent="-171450">
              <a:buFont typeface="Arial" panose="020B0604020202020204" pitchFamily="34" charset="0"/>
              <a:buChar char="•"/>
            </a:pPr>
            <a:r>
              <a:rPr lang="en-US" baseline="0" dirty="0" smtClean="0"/>
              <a:t>In response to a subpoena, discovery request or other lawful process</a:t>
            </a:r>
            <a:endParaRPr lang="en-US" dirty="0" smtClean="0"/>
          </a:p>
          <a:p>
            <a:pPr marL="402336" lvl="2" indent="0">
              <a:buNone/>
            </a:pPr>
            <a:endParaRPr lang="en-US" dirty="0" smtClean="0"/>
          </a:p>
          <a:p>
            <a:pPr marL="0" indent="0">
              <a:buNone/>
            </a:pPr>
            <a:r>
              <a:rPr lang="en-US" dirty="0" smtClean="0"/>
              <a:t>Note that the HIPAA Privacy Rule allows</a:t>
            </a:r>
            <a:r>
              <a:rPr lang="en-US" baseline="0" dirty="0" smtClean="0"/>
              <a:t> for disclosure under a subpoena but the Privacy Act which is more stringent and only allows for disclosure under a Court order or subpoena that is signed by the judge.  Subpoena’s are typically prepared by an attorney and stamped by the Clerk of Court.</a:t>
            </a:r>
          </a:p>
          <a:p>
            <a:pPr marL="0" indent="0">
              <a:buNone/>
            </a:pPr>
            <a:r>
              <a:rPr lang="en-US" dirty="0" smtClean="0"/>
              <a:t>===============</a:t>
            </a:r>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baseline="0" dirty="0" smtClean="0"/>
              <a:t>45 CFR 164.512(f) is the </a:t>
            </a:r>
            <a:r>
              <a:rPr lang="en-US" dirty="0" smtClean="0"/>
              <a:t>Law Enforcement purposes and allows</a:t>
            </a:r>
            <a:r>
              <a:rPr lang="en-US" baseline="0" dirty="0" smtClean="0"/>
              <a:t> for permitted disclosures</a:t>
            </a:r>
            <a:endParaRPr lang="en-US" dirty="0" smtClean="0"/>
          </a:p>
          <a:p>
            <a:pPr marL="0" indent="0">
              <a:buNone/>
            </a:pPr>
            <a:endParaRPr lang="en-US" dirty="0" smtClean="0"/>
          </a:p>
          <a:p>
            <a:pPr marL="171450" indent="-171450">
              <a:buFont typeface="Arial" panose="020B0604020202020204" pitchFamily="34" charset="0"/>
              <a:buChar char="•"/>
            </a:pPr>
            <a:r>
              <a:rPr lang="en-US" dirty="0" smtClean="0"/>
              <a:t>As</a:t>
            </a:r>
            <a:r>
              <a:rPr lang="en-US" baseline="0" dirty="0" smtClean="0"/>
              <a:t> </a:t>
            </a:r>
            <a:r>
              <a:rPr lang="en-US" dirty="0" smtClean="0"/>
              <a:t>required by</a:t>
            </a:r>
            <a:r>
              <a:rPr lang="en-US" baseline="0" dirty="0" smtClean="0"/>
              <a:t> law or in compliance with a court order, warrant subpoena or administrative request</a:t>
            </a:r>
          </a:p>
          <a:p>
            <a:pPr marL="171450" indent="-171450">
              <a:buFont typeface="Arial" panose="020B0604020202020204" pitchFamily="34" charset="0"/>
              <a:buChar char="•"/>
            </a:pPr>
            <a:r>
              <a:rPr lang="en-US" baseline="0" dirty="0" smtClean="0"/>
              <a:t>Limited information for identification and location purposes for a suspect, fugitive, material witness or missing person </a:t>
            </a:r>
          </a:p>
          <a:p>
            <a:pPr marL="171450" indent="-171450">
              <a:buFont typeface="Arial" panose="020B0604020202020204" pitchFamily="34" charset="0"/>
              <a:buChar char="•"/>
            </a:pPr>
            <a:r>
              <a:rPr lang="en-US" baseline="0" dirty="0" smtClean="0"/>
              <a:t>Victims of a crime if the victim agrees to disclosure of if incapacitated or an emergency. The information is not intended to be used against the victim</a:t>
            </a:r>
          </a:p>
          <a:p>
            <a:pPr marL="171450" indent="-171450">
              <a:buFont typeface="Arial" panose="020B0604020202020204" pitchFamily="34" charset="0"/>
              <a:buChar char="•"/>
            </a:pPr>
            <a:r>
              <a:rPr lang="en-US" baseline="0" dirty="0" smtClean="0"/>
              <a:t>Decedents for purposes of alerting law enforcement of a suspicious death when suspected that may it have resulted from criminal conduct</a:t>
            </a:r>
          </a:p>
          <a:p>
            <a:pPr marL="171450" indent="-171450">
              <a:buFont typeface="Arial" panose="020B0604020202020204" pitchFamily="34" charset="0"/>
              <a:buChar char="•"/>
            </a:pPr>
            <a:r>
              <a:rPr lang="en-US" baseline="0" dirty="0" smtClean="0"/>
              <a:t>Crime on VA premises</a:t>
            </a:r>
          </a:p>
          <a:p>
            <a:pPr marL="171450" indent="-171450">
              <a:buFont typeface="Arial" panose="020B0604020202020204" pitchFamily="34" charset="0"/>
              <a:buChar char="•"/>
            </a:pPr>
            <a:r>
              <a:rPr lang="en-US" baseline="0" dirty="0" smtClean="0"/>
              <a:t>Reporting crime in emergencies if such disclosure appears necessary to alert law enforcement</a:t>
            </a:r>
            <a:endParaRPr lang="en-US" dirty="0" smtClean="0"/>
          </a:p>
          <a:p>
            <a:pPr marL="0" indent="0">
              <a:buNone/>
            </a:pPr>
            <a:r>
              <a:rPr lang="en-US" dirty="0" smtClean="0"/>
              <a:t>=====================</a:t>
            </a:r>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1"/>
            <a:r>
              <a:rPr lang="en-US" dirty="0" smtClean="0"/>
              <a:t>Pat</a:t>
            </a:r>
          </a:p>
          <a:p>
            <a:pPr lvl="1"/>
            <a:endParaRPr lang="en-US" dirty="0" smtClean="0"/>
          </a:p>
          <a:p>
            <a:pPr marL="0" lvl="1"/>
            <a:r>
              <a:rPr lang="en-US" baseline="0" dirty="0" smtClean="0"/>
              <a:t>45 CFR 164.512(g)  covers </a:t>
            </a:r>
            <a:r>
              <a:rPr lang="en-US" dirty="0" smtClean="0"/>
              <a:t>Coroners/Medical Examiners</a:t>
            </a:r>
            <a:r>
              <a:rPr lang="en-US" baseline="0" dirty="0" smtClean="0"/>
              <a:t> and </a:t>
            </a:r>
            <a:r>
              <a:rPr lang="en-US" dirty="0" smtClean="0"/>
              <a:t>Funeral Directors to allow for disclosure to a Coroner</a:t>
            </a:r>
            <a:r>
              <a:rPr lang="en-US" baseline="0" dirty="0" smtClean="0"/>
              <a:t> or Medical Examiner for identifying a deceased person or for purposes of determining cause of death and to Funeral Directors to carry out duties.</a:t>
            </a:r>
          </a:p>
          <a:p>
            <a:pPr marL="0" lvl="1"/>
            <a:r>
              <a:rPr lang="en-US" baseline="0" dirty="0" smtClean="0"/>
              <a:t>==================</a:t>
            </a:r>
            <a:endParaRPr lang="en-US" dirty="0" smtClean="0"/>
          </a:p>
          <a:p>
            <a:endParaRPr lang="en-US" baseline="0"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2" indent="0">
              <a:buNone/>
            </a:pPr>
            <a:r>
              <a:rPr lang="en-US" dirty="0" smtClean="0"/>
              <a:t>Carol</a:t>
            </a:r>
          </a:p>
          <a:p>
            <a:pPr marL="0" lvl="2" indent="0">
              <a:buNone/>
            </a:pPr>
            <a:endParaRPr lang="en-US" dirty="0" smtClean="0"/>
          </a:p>
          <a:p>
            <a:pPr marL="0" lvl="2" indent="0">
              <a:buNone/>
            </a:pPr>
            <a:r>
              <a:rPr lang="en-US" baseline="0" dirty="0" smtClean="0"/>
              <a:t>45 CFR 164.512(h) covers </a:t>
            </a:r>
            <a:r>
              <a:rPr lang="en-US" dirty="0" smtClean="0"/>
              <a:t>Cadaveric Organ, Eye/Tissue Donation for</a:t>
            </a:r>
          </a:p>
          <a:p>
            <a:pPr marL="0" lvl="2" indent="0">
              <a:buNone/>
            </a:pPr>
            <a:endParaRPr lang="en-US" dirty="0" smtClean="0"/>
          </a:p>
          <a:p>
            <a:pPr marL="0" lvl="2" indent="-171450">
              <a:buFont typeface="Arial" panose="020B0604020202020204" pitchFamily="34" charset="0"/>
              <a:buChar char="•"/>
            </a:pPr>
            <a:r>
              <a:rPr lang="en-US" dirty="0" smtClean="0"/>
              <a:t>Procurement</a:t>
            </a:r>
          </a:p>
          <a:p>
            <a:pPr marL="0" lvl="2" indent="-171450">
              <a:buFont typeface="Arial" panose="020B0604020202020204" pitchFamily="34" charset="0"/>
              <a:buChar char="•"/>
            </a:pPr>
            <a:r>
              <a:rPr lang="en-US" dirty="0" smtClean="0"/>
              <a:t>Banking</a:t>
            </a:r>
          </a:p>
          <a:p>
            <a:pPr marL="0" lvl="2" indent="-171450">
              <a:buFont typeface="Arial" panose="020B0604020202020204" pitchFamily="34" charset="0"/>
              <a:buChar char="•"/>
            </a:pPr>
            <a:r>
              <a:rPr lang="en-US" dirty="0" smtClean="0"/>
              <a:t>Transportation of cadaveric organs, eyes or tissue for purpose of transplantation</a:t>
            </a:r>
          </a:p>
          <a:p>
            <a:pPr lvl="1"/>
            <a:endParaRPr lang="en-US" dirty="0" smtClean="0"/>
          </a:p>
          <a:p>
            <a:pPr marL="0" lvl="1"/>
            <a:r>
              <a:rPr lang="en-US" dirty="0" smtClean="0"/>
              <a:t>==================</a:t>
            </a:r>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Pat</a:t>
            </a:r>
          </a:p>
          <a:p>
            <a:pPr marL="0" indent="0">
              <a:buNone/>
            </a:pPr>
            <a:endParaRPr lang="en-US" dirty="0" smtClean="0"/>
          </a:p>
          <a:p>
            <a:pPr marL="0" indent="0">
              <a:buNone/>
            </a:pPr>
            <a:r>
              <a:rPr lang="en-US" baseline="0" dirty="0" smtClean="0"/>
              <a:t>45 CFR 164.512(i) covers </a:t>
            </a:r>
            <a:r>
              <a:rPr lang="en-US" dirty="0" smtClean="0"/>
              <a:t>Research and</a:t>
            </a:r>
            <a:r>
              <a:rPr lang="en-US" baseline="0" dirty="0" smtClean="0"/>
              <a:t> permits</a:t>
            </a:r>
            <a:r>
              <a:rPr lang="en-US" dirty="0" smtClean="0"/>
              <a:t> disclosure of information to</a:t>
            </a:r>
            <a:r>
              <a:rPr lang="en-US" baseline="0" dirty="0" smtClean="0"/>
              <a:t> a researcher without an authorization</a:t>
            </a:r>
            <a:endParaRPr lang="en-US" dirty="0" smtClean="0"/>
          </a:p>
          <a:p>
            <a:pPr marL="0" indent="0">
              <a:buNone/>
            </a:pPr>
            <a:endParaRPr lang="en-US" dirty="0" smtClean="0"/>
          </a:p>
          <a:p>
            <a:pPr marL="171450" indent="-171450">
              <a:buFont typeface="Arial" panose="020B0604020202020204" pitchFamily="34" charset="0"/>
              <a:buChar char="•"/>
            </a:pPr>
            <a:r>
              <a:rPr lang="en-US" baseline="0" dirty="0" smtClean="0"/>
              <a:t>When an Institutional Review Board (IRB) has waived the HIPAA authorization, or</a:t>
            </a:r>
          </a:p>
          <a:p>
            <a:pPr marL="171450" indent="-171450">
              <a:buFont typeface="Arial" panose="020B0604020202020204" pitchFamily="34" charset="0"/>
              <a:buChar char="•"/>
            </a:pPr>
            <a:r>
              <a:rPr lang="en-US" baseline="0" dirty="0" smtClean="0"/>
              <a:t>When a researcher is conducting reviews preparatory to research to see if there is enough pool of potential subjects to solicit enrollment from, or if the</a:t>
            </a:r>
          </a:p>
          <a:p>
            <a:pPr marL="171450" indent="-171450">
              <a:buFont typeface="Arial" panose="020B0604020202020204" pitchFamily="34" charset="0"/>
              <a:buChar char="•"/>
            </a:pPr>
            <a:r>
              <a:rPr lang="en-US" baseline="0" dirty="0" smtClean="0"/>
              <a:t>Research is conducted on decedent’s information.</a:t>
            </a:r>
          </a:p>
          <a:p>
            <a:pPr marL="0" indent="0">
              <a:buFont typeface="Arial" panose="020B0604020202020204" pitchFamily="34" charset="0"/>
              <a:buNone/>
            </a:pPr>
            <a:r>
              <a:rPr lang="en-US" dirty="0" smtClean="0"/>
              <a:t>====================</a:t>
            </a:r>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Carol</a:t>
            </a:r>
          </a:p>
          <a:p>
            <a:pPr marL="0" indent="0">
              <a:buNone/>
            </a:pPr>
            <a:endParaRPr lang="en-US" dirty="0" smtClean="0"/>
          </a:p>
          <a:p>
            <a:pPr marL="0" indent="0">
              <a:buNone/>
            </a:pPr>
            <a:r>
              <a:rPr lang="en-US" baseline="0" dirty="0" smtClean="0"/>
              <a:t>45 CFR 164.512(j) covers the </a:t>
            </a:r>
            <a:r>
              <a:rPr lang="en-US" dirty="0" smtClean="0"/>
              <a:t>Serious and Imminent Threat provision when</a:t>
            </a:r>
          </a:p>
          <a:p>
            <a:pPr marL="0" indent="0">
              <a:buNone/>
            </a:pPr>
            <a:endParaRPr lang="en-US" dirty="0" smtClean="0"/>
          </a:p>
          <a:p>
            <a:pPr marL="171450" indent="-171450">
              <a:buFont typeface="Arial" panose="020B0604020202020204" pitchFamily="34" charset="0"/>
              <a:buChar char="•"/>
            </a:pPr>
            <a:r>
              <a:rPr lang="en-US" dirty="0" smtClean="0"/>
              <a:t>Necessary to prevent or lessen a serious and imminent threat to</a:t>
            </a:r>
            <a:r>
              <a:rPr lang="en-US" baseline="0" dirty="0" smtClean="0"/>
              <a:t> the </a:t>
            </a:r>
            <a:r>
              <a:rPr lang="en-US" dirty="0" smtClean="0"/>
              <a:t>individual or public</a:t>
            </a:r>
            <a:r>
              <a:rPr lang="en-US" baseline="0" dirty="0" smtClean="0"/>
              <a:t> and is given</a:t>
            </a:r>
            <a:endParaRPr lang="en-US" dirty="0" smtClean="0"/>
          </a:p>
          <a:p>
            <a:pPr marL="171450" indent="-171450">
              <a:buFont typeface="Arial" panose="020B0604020202020204" pitchFamily="34" charset="0"/>
              <a:buChar char="•"/>
            </a:pPr>
            <a:r>
              <a:rPr lang="en-US" dirty="0" smtClean="0"/>
              <a:t>To a person reasonably able to prevent</a:t>
            </a:r>
            <a:r>
              <a:rPr lang="en-US" baseline="0" dirty="0" smtClean="0"/>
              <a:t> or lessen threat, or when</a:t>
            </a:r>
          </a:p>
          <a:p>
            <a:pPr marL="171450" indent="-171450">
              <a:buFont typeface="Arial" panose="020B0604020202020204" pitchFamily="34" charset="0"/>
              <a:buChar char="•"/>
            </a:pPr>
            <a:r>
              <a:rPr lang="en-US" baseline="0" dirty="0" smtClean="0"/>
              <a:t>Necessary for law enforcement authority to identify or apprehend an individual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0" baseline="0" dirty="0" smtClean="0"/>
              <a:t>Please note that VHA </a:t>
            </a:r>
            <a:r>
              <a:rPr lang="en-US" b="1" baseline="0" dirty="0" smtClean="0"/>
              <a:t>cannot </a:t>
            </a:r>
            <a:r>
              <a:rPr lang="en-US" b="0" baseline="0" dirty="0" smtClean="0"/>
              <a:t>disclose if </a:t>
            </a:r>
            <a:r>
              <a:rPr lang="en-US" baseline="0" dirty="0" smtClean="0"/>
              <a:t>the information was learned by the VHA in the course of or based on the individual’s request for therapy, counseling or treatment related to the propensity to commit this type of violent act.</a:t>
            </a:r>
          </a:p>
          <a:p>
            <a:pPr marL="0" indent="0">
              <a:buFont typeface="Arial" panose="020B0604020202020204" pitchFamily="34" charset="0"/>
              <a:buNone/>
            </a:pPr>
            <a:r>
              <a:rPr lang="en-US" baseline="0" dirty="0" smtClean="0"/>
              <a:t>==================</a:t>
            </a: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Pat</a:t>
            </a:r>
          </a:p>
          <a:p>
            <a:pPr marL="0" indent="0">
              <a:buNone/>
            </a:pPr>
            <a:endParaRPr lang="en-US" dirty="0" smtClean="0"/>
          </a:p>
          <a:p>
            <a:pPr marL="0" indent="0">
              <a:buNone/>
            </a:pPr>
            <a:r>
              <a:rPr lang="en-US" baseline="0" dirty="0" smtClean="0"/>
              <a:t>45 CFR 164.512(k) covers </a:t>
            </a:r>
            <a:r>
              <a:rPr lang="en-US" dirty="0" smtClean="0"/>
              <a:t>Specialized Government Functions such as disclosures to </a:t>
            </a:r>
          </a:p>
          <a:p>
            <a:pPr marL="0" indent="0">
              <a:buNone/>
            </a:pPr>
            <a:endParaRPr lang="en-US" dirty="0" smtClean="0"/>
          </a:p>
          <a:p>
            <a:pPr marL="171450" indent="-171450">
              <a:buFont typeface="Arial" panose="020B0604020202020204" pitchFamily="34" charset="0"/>
              <a:buChar char="•"/>
            </a:pPr>
            <a:r>
              <a:rPr lang="en-US" dirty="0" smtClean="0"/>
              <a:t>Military command</a:t>
            </a:r>
          </a:p>
          <a:p>
            <a:pPr marL="171450" indent="-171450">
              <a:buFont typeface="Arial" panose="020B0604020202020204" pitchFamily="34" charset="0"/>
              <a:buChar char="•"/>
            </a:pPr>
            <a:r>
              <a:rPr lang="en-US" dirty="0" smtClean="0"/>
              <a:t>Separation or discharge from military service (DoD to VA)</a:t>
            </a:r>
          </a:p>
          <a:p>
            <a:pPr marL="171450" indent="-171450">
              <a:buFont typeface="Arial" panose="020B0604020202020204" pitchFamily="34" charset="0"/>
              <a:buChar char="•"/>
            </a:pPr>
            <a:r>
              <a:rPr lang="en-US" b="1" u="sng" dirty="0" smtClean="0"/>
              <a:t>Specific to Veterans (45CFR 164.512(k)(1)(iii) and disclosures to VBA for eligibility determination and benefits</a:t>
            </a:r>
          </a:p>
          <a:p>
            <a:pPr marL="171450" indent="-171450">
              <a:buFont typeface="Arial" panose="020B0604020202020204" pitchFamily="34" charset="0"/>
              <a:buChar char="•"/>
            </a:pPr>
            <a:r>
              <a:rPr lang="en-US" dirty="0" smtClean="0"/>
              <a:t>Foreign military personnel</a:t>
            </a:r>
          </a:p>
          <a:p>
            <a:pPr marL="171450" indent="-171450">
              <a:buFont typeface="Arial" panose="020B0604020202020204" pitchFamily="34" charset="0"/>
              <a:buChar char="•"/>
            </a:pPr>
            <a:r>
              <a:rPr lang="en-US" dirty="0" smtClean="0"/>
              <a:t>National security</a:t>
            </a:r>
          </a:p>
          <a:p>
            <a:pPr marL="171450" indent="-171450">
              <a:buFont typeface="Arial" panose="020B0604020202020204" pitchFamily="34" charset="0"/>
              <a:buChar char="•"/>
            </a:pPr>
            <a:r>
              <a:rPr lang="en-US" dirty="0" smtClean="0"/>
              <a:t>Protective services for the President and others</a:t>
            </a:r>
          </a:p>
          <a:p>
            <a:pPr marL="171450" indent="-171450">
              <a:buFont typeface="Arial" panose="020B0604020202020204" pitchFamily="34" charset="0"/>
              <a:buChar char="•"/>
            </a:pPr>
            <a:r>
              <a:rPr lang="en-US" dirty="0" smtClean="0"/>
              <a:t>Medical suitability determinations</a:t>
            </a:r>
          </a:p>
          <a:p>
            <a:pPr marL="171450" indent="-171450">
              <a:buFont typeface="Arial" panose="020B0604020202020204" pitchFamily="34" charset="0"/>
              <a:buChar char="•"/>
            </a:pPr>
            <a:r>
              <a:rPr lang="en-US" dirty="0" smtClean="0"/>
              <a:t>Correctional institutions</a:t>
            </a:r>
          </a:p>
          <a:p>
            <a:pPr marL="171450" indent="-171450">
              <a:buFont typeface="Arial" panose="020B0604020202020204" pitchFamily="34" charset="0"/>
              <a:buChar char="•"/>
            </a:pPr>
            <a:r>
              <a:rPr lang="en-US" dirty="0" smtClean="0"/>
              <a:t>CEs</a:t>
            </a:r>
            <a:r>
              <a:rPr lang="en-US" baseline="0" dirty="0" smtClean="0"/>
              <a:t> that are government programs providing public benefits</a:t>
            </a:r>
            <a:endParaRPr lang="en-US" dirty="0" smtClean="0"/>
          </a:p>
          <a:p>
            <a:pPr marL="0" lvl="1"/>
            <a:endParaRPr lang="en-US" dirty="0" smtClean="0"/>
          </a:p>
          <a:p>
            <a:pPr marL="0" lvl="1"/>
            <a:r>
              <a:rPr lang="en-US" dirty="0" smtClean="0"/>
              <a:t>===================</a:t>
            </a:r>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Carol</a:t>
            </a:r>
          </a:p>
          <a:p>
            <a:pPr marL="0" indent="0">
              <a:buNone/>
            </a:pPr>
            <a:endParaRPr lang="en-US" dirty="0" smtClean="0"/>
          </a:p>
          <a:p>
            <a:pPr marL="0" indent="0">
              <a:buNone/>
            </a:pPr>
            <a:r>
              <a:rPr lang="en-US" baseline="0" dirty="0" smtClean="0"/>
              <a:t>45 CFR 164.512(l) covers </a:t>
            </a:r>
            <a:r>
              <a:rPr lang="en-US" dirty="0" smtClean="0"/>
              <a:t>Workers’ Compensation in order to</a:t>
            </a:r>
          </a:p>
          <a:p>
            <a:pPr marL="0" indent="0">
              <a:buNone/>
            </a:pPr>
            <a:endParaRPr lang="en-US" dirty="0" smtClean="0"/>
          </a:p>
          <a:p>
            <a:pPr marL="171450" indent="-171450">
              <a:buFont typeface="Arial" panose="020B0604020202020204" pitchFamily="34" charset="0"/>
              <a:buChar char="•"/>
            </a:pPr>
            <a:r>
              <a:rPr lang="en-US" dirty="0" smtClean="0"/>
              <a:t>Comply</a:t>
            </a:r>
            <a:r>
              <a:rPr lang="en-US" baseline="0" dirty="0" smtClean="0"/>
              <a:t> with laws relating to workers’ compensation or other similar programs that provide benefits for work-related injuries or illnesses without regard to </a:t>
            </a:r>
            <a:r>
              <a:rPr lang="en-US" baseline="0" dirty="0" smtClean="0"/>
              <a:t>fault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Pat, now that we completed the common disclosure authorities under HIPAA let’s move on to  38 USC 5701 statute.</a:t>
            </a:r>
            <a:endParaRPr lang="en-US" dirty="0" smtClean="0"/>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a:t>
            </a:r>
            <a:r>
              <a:rPr lang="en-US" dirty="0" smtClean="0">
                <a:latin typeface="Arial" pitchFamily="34" charset="0"/>
                <a:ea typeface="ＭＳ Ｐゴシック"/>
              </a:rPr>
              <a:t>Pat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a:rPr>
              <a:t>Let’s begin by defining the Department of Veterans Affairs or VA.  VA is the over arching federal</a:t>
            </a:r>
            <a:r>
              <a:rPr lang="en-US" baseline="0" dirty="0" smtClean="0">
                <a:latin typeface="Arial" pitchFamily="34" charset="0"/>
                <a:ea typeface="ＭＳ Ｐゴシック"/>
              </a:rPr>
              <a:t> agency</a:t>
            </a:r>
            <a:r>
              <a:rPr lang="en-US" dirty="0" smtClean="0">
                <a:latin typeface="Arial" pitchFamily="34" charset="0"/>
                <a:ea typeface="ＭＳ Ｐゴシック"/>
              </a:rPr>
              <a:t> with several</a:t>
            </a:r>
            <a:r>
              <a:rPr lang="en-US" baseline="0" dirty="0" smtClean="0">
                <a:latin typeface="Arial" pitchFamily="34" charset="0"/>
                <a:ea typeface="ＭＳ Ｐゴシック"/>
              </a:rPr>
              <a:t> VA</a:t>
            </a:r>
            <a:r>
              <a:rPr lang="en-US" dirty="0" smtClean="0">
                <a:latin typeface="Arial" pitchFamily="34" charset="0"/>
                <a:ea typeface="ＭＳ Ｐゴシック"/>
              </a:rPr>
              <a:t> administrations beneath</a:t>
            </a:r>
            <a:r>
              <a:rPr lang="en-US" baseline="0" dirty="0" smtClean="0">
                <a:latin typeface="Arial" pitchFamily="34" charset="0"/>
                <a:ea typeface="ＭＳ Ｐゴシック"/>
              </a:rPr>
              <a:t> its umbrella including the Veterans Health Administration that includes the health care programs including the VISNs, facilities and community based outpatient clinics.</a:t>
            </a:r>
            <a:r>
              <a:rPr lang="en-US" dirty="0" smtClean="0">
                <a:latin typeface="Arial" pitchFamily="34" charset="0"/>
                <a:ea typeface="ＭＳ Ｐゴシック"/>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a:rPr>
              <a:t>The</a:t>
            </a:r>
            <a:r>
              <a:rPr lang="en-US" baseline="0" dirty="0" smtClean="0">
                <a:latin typeface="Arial" pitchFamily="34" charset="0"/>
                <a:ea typeface="ＭＳ Ｐゴシック"/>
              </a:rPr>
              <a:t> other </a:t>
            </a:r>
            <a:r>
              <a:rPr lang="en-US" dirty="0" smtClean="0">
                <a:latin typeface="Arial" pitchFamily="34" charset="0"/>
                <a:ea typeface="ＭＳ Ｐゴシック"/>
              </a:rPr>
              <a:t>administrations under VA include:</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800" dirty="0" smtClean="0"/>
              <a:t>The Veterans Benefits Administration (VBA) – Service Connection Benefits, Pensions, Aid and Attendance (A&amp;A);</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2800" dirty="0" smtClean="0"/>
              <a:t>The Board of Veteran Appeals (BVA) – Appeals are processed at this level; and</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2800" dirty="0" smtClean="0"/>
              <a:t>The National Cemetery Administration (NCA) – Burial Services and Maintenance of Cemeteries</a:t>
            </a:r>
            <a:r>
              <a:rPr lang="en-US" sz="2800" dirty="0" smtClean="0"/>
              <a:t>.</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US" sz="2800" dirty="0" smtClean="0"/>
              <a:t>So Carol – what’s the difference between privacy and security?</a:t>
            </a:r>
            <a:endParaRPr lang="en-US" sz="2800" dirty="0" smtClean="0"/>
          </a:p>
          <a:p>
            <a:r>
              <a:rPr lang="en-US" sz="2800" baseline="0" dirty="0" smtClean="0"/>
              <a:t>===============</a:t>
            </a:r>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a:t>
            </a:r>
          </a:p>
          <a:p>
            <a:endParaRPr lang="en-US" baseline="0" dirty="0" smtClean="0"/>
          </a:p>
          <a:p>
            <a:r>
              <a:rPr lang="en-US" baseline="0" dirty="0" smtClean="0"/>
              <a:t>Next, we would like to discuss the VA Claims Confidentiality Statute Act [38 </a:t>
            </a:r>
            <a:r>
              <a:rPr lang="en-US" baseline="0" dirty="0" smtClean="0"/>
              <a:t>USC 5701</a:t>
            </a:r>
            <a:r>
              <a:rPr lang="en-US" baseline="0" dirty="0" smtClean="0"/>
              <a:t>] which provides for the confidentiality of all Veterans’ information pertaining to their claimant information, with special protection of their names and home addresses.  This statute prohibits disclosure of names and addresses except as authorized by the Privacy Act.  It is important to also note that this statute survives death and does not apply to employee or other names, just Veterans and their dependents.</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a:t>
            </a:r>
          </a:p>
          <a:p>
            <a:endParaRPr lang="en-US" baseline="0" dirty="0" smtClean="0"/>
          </a:p>
          <a:p>
            <a:r>
              <a:rPr lang="en-US" baseline="0" dirty="0" smtClean="0"/>
              <a:t>This statute p</a:t>
            </a:r>
            <a:r>
              <a:rPr lang="en-US" dirty="0" smtClean="0"/>
              <a:t>rovides a </a:t>
            </a:r>
            <a:r>
              <a:rPr lang="en-US" b="1" i="1" dirty="0" smtClean="0">
                <a:solidFill>
                  <a:srgbClr val="96192F"/>
                </a:solidFill>
              </a:rPr>
              <a:t>right of access </a:t>
            </a:r>
            <a:r>
              <a:rPr lang="en-US" dirty="0" smtClean="0"/>
              <a:t>to the claimant and his/her representatives except when</a:t>
            </a:r>
            <a:r>
              <a:rPr lang="en-US" b="1" dirty="0" smtClean="0">
                <a:solidFill>
                  <a:srgbClr val="96192F"/>
                </a:solidFill>
              </a:rPr>
              <a:t> </a:t>
            </a:r>
            <a:r>
              <a:rPr lang="en-US" b="0" dirty="0" smtClean="0">
                <a:solidFill>
                  <a:srgbClr val="96192F"/>
                </a:solidFill>
              </a:rPr>
              <a:t>disclosure would could</a:t>
            </a:r>
            <a:r>
              <a:rPr lang="en-US" b="0" baseline="0" dirty="0" smtClean="0">
                <a:solidFill>
                  <a:srgbClr val="96192F"/>
                </a:solidFill>
              </a:rPr>
              <a:t> </a:t>
            </a:r>
            <a:r>
              <a:rPr lang="en-US" b="0" dirty="0" smtClean="0">
                <a:solidFill>
                  <a:srgbClr val="96192F"/>
                </a:solidFill>
              </a:rPr>
              <a:t>be injurious to the physical or mental health of the claimant under</a:t>
            </a:r>
            <a:r>
              <a:rPr lang="en-US" b="0" baseline="0" dirty="0" smtClean="0">
                <a:solidFill>
                  <a:srgbClr val="96192F"/>
                </a:solidFill>
              </a:rPr>
              <a:t> (b)(1).  </a:t>
            </a:r>
            <a:r>
              <a:rPr lang="en-US" b="0" dirty="0" smtClean="0"/>
              <a:t> </a:t>
            </a:r>
            <a:r>
              <a:rPr lang="en-US" dirty="0" smtClean="0"/>
              <a:t>This regulation provided for a special procedure for evaluating sensitive records and determining whether an individual may gain access to his or her own records. This</a:t>
            </a:r>
            <a:r>
              <a:rPr lang="en-US" baseline="0" dirty="0" smtClean="0"/>
              <a:t> </a:t>
            </a:r>
            <a:r>
              <a:rPr lang="en-US" dirty="0" smtClean="0"/>
              <a:t>special procedure had</a:t>
            </a:r>
            <a:r>
              <a:rPr lang="en-US" baseline="0" dirty="0" smtClean="0"/>
              <a:t> </a:t>
            </a:r>
            <a:r>
              <a:rPr lang="en-US" dirty="0" smtClean="0"/>
              <a:t>allowed VA to prevent an individual's access to his or her own records if VA determined that such release could have an adverse effect on the physical or mental health of a requesting individual.  As of July 2013, VA determined that this special procedure is contrary to law, and therefore removed it from the current regulation. </a:t>
            </a:r>
          </a:p>
          <a:p>
            <a:pPr marL="0" indent="0">
              <a:buNone/>
            </a:pPr>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dirty="0" smtClean="0"/>
              <a:t>Allows</a:t>
            </a:r>
            <a:r>
              <a:rPr lang="en-US" baseline="0" dirty="0" smtClean="0"/>
              <a:t> disclosure:</a:t>
            </a:r>
            <a:endParaRPr lang="en-US" dirty="0" smtClean="0"/>
          </a:p>
          <a:p>
            <a:pPr marL="0" indent="0">
              <a:buNone/>
            </a:pPr>
            <a:endParaRPr lang="en-US" dirty="0" smtClean="0"/>
          </a:p>
          <a:p>
            <a:pPr>
              <a:lnSpc>
                <a:spcPct val="90000"/>
              </a:lnSpc>
            </a:pPr>
            <a:r>
              <a:rPr lang="en-US" dirty="0" smtClean="0"/>
              <a:t>When required by process of a United States court to be produced in any pending suit or proceeding 	</a:t>
            </a:r>
            <a:r>
              <a:rPr lang="en-US" sz="2400" dirty="0" smtClean="0"/>
              <a:t>[38 U.S.C. 5701(b)(2)]</a:t>
            </a:r>
          </a:p>
          <a:p>
            <a:pPr>
              <a:lnSpc>
                <a:spcPct val="90000"/>
              </a:lnSpc>
              <a:buFontTx/>
              <a:buNone/>
            </a:pPr>
            <a:endParaRPr lang="en-US" dirty="0" smtClean="0"/>
          </a:p>
          <a:p>
            <a:pPr>
              <a:lnSpc>
                <a:spcPct val="90000"/>
              </a:lnSpc>
            </a:pPr>
            <a:r>
              <a:rPr lang="en-US" dirty="0" smtClean="0"/>
              <a:t>When required by any department or other agency of the United States Government      </a:t>
            </a:r>
          </a:p>
          <a:p>
            <a:pPr>
              <a:lnSpc>
                <a:spcPct val="90000"/>
              </a:lnSpc>
              <a:buFontTx/>
              <a:buNone/>
            </a:pPr>
            <a:r>
              <a:rPr lang="en-US" dirty="0" smtClean="0"/>
              <a:t>	</a:t>
            </a:r>
            <a:r>
              <a:rPr lang="en-US" sz="2400" dirty="0" smtClean="0"/>
              <a:t>[38 U.S.C. 5701(b)(3)]</a:t>
            </a:r>
          </a:p>
          <a:p>
            <a:pPr lvl="1">
              <a:lnSpc>
                <a:spcPct val="90000"/>
              </a:lnSpc>
              <a:buFont typeface="Wingdings" pitchFamily="2" charset="2"/>
              <a:buChar char="Ø"/>
            </a:pPr>
            <a:r>
              <a:rPr lang="en-US" sz="2200" dirty="0" smtClean="0"/>
              <a:t>Department of Defense</a:t>
            </a:r>
          </a:p>
          <a:p>
            <a:pPr lvl="1">
              <a:lnSpc>
                <a:spcPct val="90000"/>
              </a:lnSpc>
              <a:buFont typeface="Wingdings" pitchFamily="2" charset="2"/>
              <a:buChar char="Ø"/>
            </a:pPr>
            <a:r>
              <a:rPr lang="en-US" sz="2200" dirty="0" smtClean="0"/>
              <a:t>Center for Disease Control and Prevention (CDC) and</a:t>
            </a:r>
          </a:p>
          <a:p>
            <a:pPr>
              <a:lnSpc>
                <a:spcPct val="90000"/>
              </a:lnSpc>
            </a:pPr>
            <a:endParaRPr lang="en-US" sz="2400" dirty="0" smtClean="0"/>
          </a:p>
          <a:p>
            <a:pPr>
              <a:lnSpc>
                <a:spcPct val="90000"/>
              </a:lnSpc>
            </a:pPr>
            <a:r>
              <a:rPr lang="en-US" dirty="0" smtClean="0"/>
              <a:t>In all proceedings in the nature of an inquest into the mental competency of a claimant</a:t>
            </a:r>
          </a:p>
          <a:p>
            <a:pPr>
              <a:lnSpc>
                <a:spcPct val="90000"/>
              </a:lnSpc>
              <a:buFontTx/>
              <a:buNone/>
            </a:pPr>
            <a:r>
              <a:rPr lang="en-US" dirty="0" smtClean="0"/>
              <a:t>  </a:t>
            </a:r>
            <a:r>
              <a:rPr lang="en-US" sz="2400" dirty="0" smtClean="0"/>
              <a:t>[38 U.S.C. 5701(b)(4)] </a:t>
            </a:r>
          </a:p>
          <a:p>
            <a:pPr>
              <a:lnSpc>
                <a:spcPct val="90000"/>
              </a:lnSpc>
              <a:buFontTx/>
              <a:buNone/>
            </a:pPr>
            <a:r>
              <a:rPr lang="en-US" sz="2400" dirty="0" smtClean="0"/>
              <a:t>========================</a:t>
            </a:r>
            <a:endParaRPr lang="en-US" sz="2400" dirty="0" smtClean="0"/>
          </a:p>
        </p:txBody>
      </p:sp>
    </p:spTree>
    <p:extLst>
      <p:ext uri="{BB962C8B-B14F-4D97-AF65-F5344CB8AC3E}">
        <p14:creationId xmlns:p14="http://schemas.microsoft.com/office/powerpoint/2010/main" val="574752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Under (b)(5), we are allowed</a:t>
            </a:r>
            <a:r>
              <a:rPr lang="en-US" baseline="0" dirty="0" smtClean="0"/>
              <a:t> to disclose information i</a:t>
            </a:r>
            <a:r>
              <a:rPr lang="en-US" dirty="0" smtClean="0"/>
              <a:t>n any suit or other judicial proceeding when in the judgment of the Secretary such disclosure is deemed necessary and proper, and</a:t>
            </a:r>
          </a:p>
          <a:p>
            <a:pPr marL="0" indent="0">
              <a:buNone/>
            </a:pPr>
            <a:endParaRPr lang="en-US" sz="2400" dirty="0" smtClean="0"/>
          </a:p>
          <a:p>
            <a:pPr>
              <a:lnSpc>
                <a:spcPct val="90000"/>
              </a:lnSpc>
            </a:pPr>
            <a:r>
              <a:rPr lang="en-US" dirty="0" smtClean="0"/>
              <a:t>(b)(6) allows for disclosure in connection with any proceeding for the collection of an amount owed to the United States by virtue of a person’s participation in any benefit program,</a:t>
            </a:r>
            <a:r>
              <a:rPr lang="en-US" baseline="0" dirty="0" smtClean="0"/>
              <a:t> such as to an insurance carrier.</a:t>
            </a:r>
            <a:r>
              <a:rPr lang="en-US" dirty="0" smtClean="0"/>
              <a:t> </a:t>
            </a:r>
          </a:p>
          <a:p>
            <a:pPr>
              <a:lnSpc>
                <a:spcPct val="90000"/>
              </a:lnSpc>
              <a:buFontTx/>
              <a:buNone/>
            </a:pPr>
            <a:r>
              <a:rPr lang="en-US" sz="2400" dirty="0" smtClean="0"/>
              <a:t>=============	</a:t>
            </a:r>
            <a:endParaRPr lang="en-US" sz="2200" dirty="0" smtClean="0"/>
          </a:p>
        </p:txBody>
      </p:sp>
    </p:spTree>
    <p:extLst>
      <p:ext uri="{BB962C8B-B14F-4D97-AF65-F5344CB8AC3E}">
        <p14:creationId xmlns:p14="http://schemas.microsoft.com/office/powerpoint/2010/main" val="574752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dirty="0" smtClean="0"/>
              <a:t>38 U.S.C. 5701 </a:t>
            </a:r>
            <a:r>
              <a:rPr lang="en-US" baseline="0" dirty="0" smtClean="0"/>
              <a:t> has some c</a:t>
            </a:r>
            <a:r>
              <a:rPr lang="en-US" dirty="0" smtClean="0"/>
              <a:t>ommon disclosures which allows the Secretary to</a:t>
            </a:r>
            <a:r>
              <a:rPr lang="en-US" baseline="0" dirty="0" smtClean="0"/>
              <a:t> </a:t>
            </a:r>
            <a:r>
              <a:rPr lang="en-US" dirty="0" smtClean="0"/>
              <a:t>authorize an inspection of VA’s records by duly authorized representatives of recognized organizations such as </a:t>
            </a:r>
            <a:r>
              <a:rPr lang="en-US" b="1" dirty="0" smtClean="0"/>
              <a:t>The</a:t>
            </a:r>
            <a:r>
              <a:rPr lang="en-US" b="1" baseline="0" dirty="0" smtClean="0"/>
              <a:t> Joint Commission </a:t>
            </a:r>
            <a:r>
              <a:rPr lang="en-US" baseline="0" dirty="0" smtClean="0"/>
              <a:t>when accrediting a VA Medical Center under </a:t>
            </a:r>
            <a:r>
              <a:rPr lang="en-US" sz="2400" baseline="0" dirty="0" smtClean="0"/>
              <a:t>Section </a:t>
            </a:r>
            <a:r>
              <a:rPr lang="en-US" sz="2400" dirty="0" smtClean="0"/>
              <a:t>5701(d)</a:t>
            </a:r>
            <a:r>
              <a:rPr lang="en-US" sz="2400" baseline="0" dirty="0" smtClean="0"/>
              <a:t> and </a:t>
            </a:r>
            <a:endParaRPr lang="en-US" sz="2200" dirty="0" smtClean="0"/>
          </a:p>
          <a:p>
            <a:pPr marL="571500" indent="-228600"/>
            <a:endParaRPr lang="en-US" sz="2400" dirty="0" smtClean="0"/>
          </a:p>
          <a:p>
            <a:pPr marL="228600" indent="-228600"/>
            <a:r>
              <a:rPr lang="en-US" dirty="0" smtClean="0"/>
              <a:t>Under (f)(2),  as</a:t>
            </a:r>
            <a:r>
              <a:rPr lang="en-US" baseline="0" dirty="0" smtClean="0"/>
              <a:t> you have seen there is a </a:t>
            </a:r>
            <a:r>
              <a:rPr lang="en-US" dirty="0" smtClean="0"/>
              <a:t> common theme in all the statutes that allows for information to be provided to law enforcement personnel pursuant to a written request signed by the head of the law enforcement agency.  [38 U.S.C. 5701(f)(2)]  </a:t>
            </a:r>
          </a:p>
          <a:p>
            <a:pPr marL="228600" indent="-228600"/>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5701 (g)(2) allows information to be released to a consumer reporting agency if the information is necessary to locate a person or to assess the ability of the individual to repay an indebtedness to the United States.</a:t>
            </a:r>
          </a:p>
          <a:p>
            <a:pPr marL="0" indent="0">
              <a:buNone/>
            </a:pPr>
            <a:r>
              <a:rPr lang="en-US" sz="28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Allows</a:t>
            </a:r>
            <a:r>
              <a:rPr lang="en-US" baseline="0" dirty="0" smtClean="0"/>
              <a:t> </a:t>
            </a:r>
            <a:r>
              <a:rPr lang="en-US" dirty="0" smtClean="0"/>
              <a:t>the</a:t>
            </a:r>
            <a:r>
              <a:rPr lang="en-US" baseline="0" dirty="0" smtClean="0"/>
              <a:t> </a:t>
            </a:r>
            <a:r>
              <a:rPr lang="en-US" dirty="0" smtClean="0"/>
              <a:t>Release of Name &amp; Address otherwise known as RONA to:</a:t>
            </a:r>
          </a:p>
          <a:p>
            <a:pPr marL="0" indent="0">
              <a:buNone/>
            </a:pPr>
            <a:endParaRPr lang="en-US" dirty="0" smtClean="0"/>
          </a:p>
          <a:p>
            <a:pPr marL="0" indent="0">
              <a:buNone/>
            </a:pPr>
            <a:endParaRPr lang="en-US" dirty="0" smtClean="0"/>
          </a:p>
          <a:p>
            <a:r>
              <a:rPr lang="en-US" dirty="0" smtClean="0"/>
              <a:t>Any organization that wants to receive a list of names and addresses after</a:t>
            </a:r>
            <a:r>
              <a:rPr lang="en-US" baseline="0" dirty="0" smtClean="0"/>
              <a:t> making</a:t>
            </a:r>
            <a:r>
              <a:rPr lang="en-US" dirty="0" smtClean="0"/>
              <a:t> a written application under the provisions of 38 </a:t>
            </a:r>
            <a:r>
              <a:rPr lang="en-US" dirty="0" smtClean="0"/>
              <a:t>USC </a:t>
            </a:r>
            <a:r>
              <a:rPr lang="en-US" dirty="0" smtClean="0"/>
              <a:t>1.519 and VA Handbook 6300.6 to the Director, Records Management Service at VACO</a:t>
            </a:r>
          </a:p>
          <a:p>
            <a:pPr>
              <a:buNone/>
            </a:pPr>
            <a:endParaRPr lang="en-US" dirty="0" smtClean="0"/>
          </a:p>
          <a:p>
            <a:r>
              <a:rPr lang="en-US" dirty="0" smtClean="0"/>
              <a:t>Requests for lists of educationally-disadvantaged Veterans must be addressed to the Director of the nearest VA Regional Office</a:t>
            </a:r>
          </a:p>
          <a:p>
            <a:r>
              <a:rPr lang="en-US" baseline="0" dirty="0" smtClean="0"/>
              <a:t>=================</a:t>
            </a:r>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Note:</a:t>
            </a:r>
            <a:r>
              <a:rPr lang="en-US" baseline="0" dirty="0" smtClean="0"/>
              <a:t>  VA CANNOT disclose under this statute </a:t>
            </a:r>
            <a:r>
              <a:rPr lang="en-US" dirty="0" smtClean="0"/>
              <a:t>the names and home addresses of present or former members of the Armed Forces and their dependents in response to a FOIA request, and  VA cannot make a disclosure authorized by section 5701 unless the other statutes and regulations </a:t>
            </a:r>
            <a:r>
              <a:rPr lang="en-US" u="sng" dirty="0" smtClean="0"/>
              <a:t>that apply</a:t>
            </a:r>
            <a:r>
              <a:rPr lang="en-US" u="none" dirty="0" smtClean="0"/>
              <a:t> </a:t>
            </a:r>
            <a:r>
              <a:rPr lang="en-US" dirty="0" smtClean="0"/>
              <a:t>also permit the disclosure, i.e. Privacy Act, HIPAA, and 38 U.S.C. 7332</a:t>
            </a:r>
            <a:r>
              <a:rPr lang="en-US" dirty="0" smtClean="0"/>
              <a:t>.</a:t>
            </a:r>
          </a:p>
          <a:p>
            <a:pPr marL="0" indent="0">
              <a:buNone/>
            </a:pPr>
            <a:endParaRPr lang="en-US" dirty="0" smtClean="0"/>
          </a:p>
          <a:p>
            <a:pPr marL="0" indent="0">
              <a:buNone/>
            </a:pPr>
            <a:r>
              <a:rPr lang="en-US" dirty="0" smtClean="0"/>
              <a:t>Carol, what can we tell</a:t>
            </a:r>
            <a:r>
              <a:rPr lang="en-US" baseline="0" dirty="0" smtClean="0"/>
              <a:t> them about 38 USC 7332?</a:t>
            </a:r>
            <a:endParaRPr lang="en-US" dirty="0" smtClean="0"/>
          </a:p>
          <a:p>
            <a:pPr marL="0" indent="0">
              <a:buNone/>
            </a:pPr>
            <a:r>
              <a:rPr lang="en-US" dirty="0" smtClean="0"/>
              <a:t>=====================  </a:t>
            </a:r>
          </a:p>
          <a:p>
            <a:endParaRPr lang="en-US" dirty="0" smtClean="0"/>
          </a:p>
          <a:p>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 – Now we will discuss 38 USC 7332 which is the most stringent of our privacy regulations.  It pertains to the confidentiality of Drug Abuse, Alcoholism and Alcohol Abuse, Infection with the Human Immunodeficiency Virus, and Sickle Cell Anemia health information.  </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0" rtl="0"/>
            <a:r>
              <a:rPr lang="en-US" dirty="0" smtClean="0"/>
              <a:t>Pat</a:t>
            </a:r>
          </a:p>
          <a:p>
            <a:pPr lvl="0" rt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records are actually covered</a:t>
            </a:r>
            <a:r>
              <a:rPr lang="en-US" baseline="0" dirty="0" smtClean="0"/>
              <a:t>? This 7332 Statute provides special protection whenever a VA patient is treated for or even referred for the treatment of drug or alcohol abuse even if the patient refuses treatment or referral.  It also protects any information regarding the testing of HIV  and sickle cell anemia, even if the test results are negative. </a:t>
            </a:r>
          </a:p>
          <a:p>
            <a:pPr lvl="0" rtl="0"/>
            <a:endParaRPr lang="en-US" baseline="0" dirty="0" smtClean="0"/>
          </a:p>
          <a:p>
            <a:pPr lvl="0" rtl="0"/>
            <a:r>
              <a:rPr lang="en-US" sz="1200" dirty="0" smtClean="0"/>
              <a:t>If you have an encounter or visit where records are made in the course of treatment for an unrelated medical condition, for example a heart condition, but requires </a:t>
            </a:r>
            <a:r>
              <a:rPr lang="en-US" sz="1200" u="sng" dirty="0" smtClean="0"/>
              <a:t>continued treatment </a:t>
            </a:r>
            <a:r>
              <a:rPr lang="en-US" sz="1200" dirty="0" smtClean="0"/>
              <a:t>for a 7332 covered condition, this visit is protected under this statute.</a:t>
            </a:r>
            <a:r>
              <a:rPr lang="en-US" sz="1200" baseline="0" dirty="0" smtClean="0"/>
              <a:t>  As with 38 USC 5701, this</a:t>
            </a:r>
            <a:endParaRPr lang="en-US" sz="1200" dirty="0" smtClean="0"/>
          </a:p>
          <a:p>
            <a:pPr lvl="0" rtl="0"/>
            <a:r>
              <a:rPr lang="en-US" sz="1200" dirty="0" smtClean="0"/>
              <a:t>statute survives death.  7332 statute does not apply to treatment records of a VA employee but employee treatment records may</a:t>
            </a:r>
            <a:r>
              <a:rPr lang="en-US" sz="1200" baseline="0" dirty="0" smtClean="0"/>
              <a:t> still be covered under</a:t>
            </a:r>
            <a:r>
              <a:rPr lang="en-US" sz="1200" dirty="0" smtClean="0"/>
              <a:t> 42 U.S.C. Section 290dd-2.</a:t>
            </a:r>
            <a:r>
              <a:rPr lang="en-US" sz="1200" baseline="0" dirty="0" smtClean="0"/>
              <a:t>  Any time employee records are involved, it is always a good practice to work with your Human Resource specialist or obtain advise of your Regional Counsel.</a:t>
            </a:r>
            <a:endParaRPr lang="en-US" sz="1200" dirty="0" smtClean="0"/>
          </a:p>
          <a:p>
            <a:r>
              <a:rPr lang="en-US" baseline="0" dirty="0" smtClean="0"/>
              <a:t>===================</a:t>
            </a:r>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dirty="0" smtClean="0"/>
              <a:t>In</a:t>
            </a:r>
            <a:r>
              <a:rPr lang="en-US" baseline="0" dirty="0" smtClean="0"/>
              <a:t> general privacy is the claim of individuals, groups or institutions to determine for themselves what, how and to what extent information about them is communicated to others.</a:t>
            </a:r>
            <a:endParaRPr lang="en-US" dirty="0" smtClean="0"/>
          </a:p>
          <a:p>
            <a:pPr marL="0" indent="0">
              <a:buNone/>
            </a:pPr>
            <a:endParaRPr lang="en-US" dirty="0" smtClean="0"/>
          </a:p>
          <a:p>
            <a:pPr>
              <a:lnSpc>
                <a:spcPct val="90000"/>
              </a:lnSpc>
            </a:pPr>
            <a:r>
              <a:rPr lang="en-US" dirty="0" smtClean="0"/>
              <a:t>The difference between privacy and security is that:</a:t>
            </a:r>
          </a:p>
          <a:p>
            <a:pPr lvl="1">
              <a:lnSpc>
                <a:spcPct val="90000"/>
              </a:lnSpc>
              <a:buFont typeface="Wingdings" pitchFamily="2" charset="2"/>
              <a:buChar char="Ø"/>
            </a:pPr>
            <a:r>
              <a:rPr lang="en-US" b="1" dirty="0" smtClean="0"/>
              <a:t>Privacy</a:t>
            </a:r>
            <a:r>
              <a:rPr lang="en-US" dirty="0" smtClean="0"/>
              <a:t> is </a:t>
            </a:r>
            <a:r>
              <a:rPr lang="en-US" u="sng" dirty="0" smtClean="0"/>
              <a:t>what</a:t>
            </a:r>
            <a:r>
              <a:rPr lang="en-US" dirty="0" smtClean="0"/>
              <a:t> information must be protected and the appropriate use and disclosure of information as defined by:</a:t>
            </a:r>
          </a:p>
          <a:p>
            <a:pPr lvl="2">
              <a:lnSpc>
                <a:spcPct val="90000"/>
              </a:lnSpc>
            </a:pPr>
            <a:r>
              <a:rPr lang="en-US" dirty="0" smtClean="0"/>
              <a:t>Law</a:t>
            </a:r>
          </a:p>
          <a:p>
            <a:pPr lvl="2">
              <a:lnSpc>
                <a:spcPct val="90000"/>
              </a:lnSpc>
            </a:pPr>
            <a:r>
              <a:rPr lang="en-US" dirty="0" smtClean="0"/>
              <a:t>Public sensitivity</a:t>
            </a:r>
          </a:p>
          <a:p>
            <a:pPr lvl="2">
              <a:lnSpc>
                <a:spcPct val="90000"/>
              </a:lnSpc>
            </a:pPr>
            <a:r>
              <a:rPr lang="en-US" dirty="0" smtClean="0"/>
              <a:t>Circumstance or context</a:t>
            </a:r>
          </a:p>
          <a:p>
            <a:pPr lvl="1">
              <a:lnSpc>
                <a:spcPct val="90000"/>
              </a:lnSpc>
              <a:buFont typeface="Wingdings" pitchFamily="2" charset="2"/>
              <a:buChar char="Ø"/>
            </a:pPr>
            <a:r>
              <a:rPr lang="en-US" b="1" dirty="0" smtClean="0"/>
              <a:t>Security</a:t>
            </a:r>
            <a:r>
              <a:rPr lang="en-US" dirty="0" smtClean="0"/>
              <a:t> is </a:t>
            </a:r>
            <a:r>
              <a:rPr lang="en-US" u="sng" dirty="0" smtClean="0"/>
              <a:t>how </a:t>
            </a:r>
            <a:r>
              <a:rPr lang="en-US" dirty="0" smtClean="0"/>
              <a:t>information must be protected and ensures the availability, integrity and confidentiality of the information.</a:t>
            </a:r>
          </a:p>
          <a:p>
            <a:pPr lvl="2">
              <a:lnSpc>
                <a:spcPct val="90000"/>
              </a:lnSpc>
            </a:pPr>
            <a:r>
              <a:rPr lang="en-US" dirty="0" smtClean="0"/>
              <a:t>Who has access to data</a:t>
            </a:r>
          </a:p>
          <a:p>
            <a:pPr lvl="2">
              <a:lnSpc>
                <a:spcPct val="90000"/>
              </a:lnSpc>
            </a:pPr>
            <a:r>
              <a:rPr lang="en-US" dirty="0" smtClean="0"/>
              <a:t>Who can manipulate data</a:t>
            </a:r>
          </a:p>
          <a:p>
            <a:pPr lvl="2">
              <a:lnSpc>
                <a:spcPct val="90000"/>
              </a:lnSpc>
            </a:pPr>
            <a:endParaRPr lang="en-US" dirty="0" smtClean="0"/>
          </a:p>
          <a:p>
            <a:pPr lvl="2">
              <a:lnSpc>
                <a:spcPct val="90000"/>
              </a:lnSpc>
            </a:pPr>
            <a:endParaRPr lang="en-US" dirty="0" smtClean="0"/>
          </a:p>
          <a:p>
            <a:pPr lvl="2">
              <a:lnSpc>
                <a:spcPct val="90000"/>
              </a:lnSpc>
            </a:pPr>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 </a:t>
            </a:r>
          </a:p>
          <a:p>
            <a:endParaRPr lang="en-US" baseline="0" dirty="0" smtClean="0"/>
          </a:p>
          <a:p>
            <a:r>
              <a:rPr lang="en-US" baseline="0" dirty="0" smtClean="0"/>
              <a:t>There are some exceptions that are considered common disclosures under this statute and they include:</a:t>
            </a:r>
          </a:p>
          <a:p>
            <a:pPr marL="0" indent="0">
              <a:buNone/>
            </a:pPr>
            <a:endParaRPr lang="en-US" dirty="0" smtClean="0"/>
          </a:p>
          <a:p>
            <a:r>
              <a:rPr lang="en-US" dirty="0" smtClean="0"/>
              <a:t>To medical personnel to the extent necessary to meet a bona fide medical emergency</a:t>
            </a:r>
            <a:r>
              <a:rPr lang="en-US" sz="2800" dirty="0" smtClean="0"/>
              <a:t> </a:t>
            </a:r>
          </a:p>
          <a:p>
            <a:pPr>
              <a:buFontTx/>
              <a:buNone/>
            </a:pPr>
            <a:r>
              <a:rPr lang="en-US" sz="2400" dirty="0" smtClean="0"/>
              <a:t>	</a:t>
            </a:r>
            <a:r>
              <a:rPr lang="en-US" sz="2800" dirty="0" smtClean="0"/>
              <a:t>[38 U.S.C. 7332(b)(2)(A)]</a:t>
            </a:r>
          </a:p>
          <a:p>
            <a:endParaRPr lang="en-US" sz="2400" dirty="0" smtClean="0"/>
          </a:p>
          <a:p>
            <a:r>
              <a:rPr lang="en-US" dirty="0" smtClean="0"/>
              <a:t>To qualified personnel for the purpose of conducting scientific research, management audits, financial audits, or program evaluation, but such personnel may not identify, directly or indirectly, any individual patient or subject in any report of such research, audit, or evaluation  </a:t>
            </a:r>
          </a:p>
          <a:p>
            <a:r>
              <a:rPr lang="en-US" sz="2400" dirty="0" smtClean="0"/>
              <a:t>	</a:t>
            </a:r>
            <a:r>
              <a:rPr lang="en-US" sz="2800" dirty="0" smtClean="0"/>
              <a:t>[38 U.S.C. 7332(b)(2)(B)]</a:t>
            </a:r>
          </a:p>
          <a:p>
            <a:pPr>
              <a:buFontTx/>
              <a:buNone/>
            </a:pPr>
            <a:r>
              <a:rPr lang="en-US" sz="2800" dirty="0" smtClean="0"/>
              <a:t>==================</a:t>
            </a:r>
            <a:endParaRPr lang="en-US" sz="2800" dirty="0" smtClean="0"/>
          </a:p>
        </p:txBody>
      </p:sp>
    </p:spTree>
    <p:extLst>
      <p:ext uri="{BB962C8B-B14F-4D97-AF65-F5344CB8AC3E}">
        <p14:creationId xmlns:p14="http://schemas.microsoft.com/office/powerpoint/2010/main" val="574752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(b)(2)(C) allows</a:t>
            </a:r>
            <a:r>
              <a:rPr lang="en-US" baseline="0" dirty="0" smtClean="0"/>
              <a:t> 7332 disclosures i</a:t>
            </a:r>
            <a:r>
              <a:rPr lang="en-US" dirty="0" smtClean="0"/>
              <a:t>n the case of a</a:t>
            </a:r>
            <a:r>
              <a:rPr lang="en-US" baseline="0" dirty="0" smtClean="0"/>
              <a:t> HIV</a:t>
            </a:r>
            <a:r>
              <a:rPr lang="en-US" dirty="0" smtClean="0"/>
              <a:t> record to any Federal, State or local public health authority charged under Federal or State law with the protection of the public health, but only pursuant to a standing written request letter.</a:t>
            </a:r>
          </a:p>
          <a:p>
            <a:pPr marL="0" indent="0">
              <a:buNone/>
            </a:pPr>
            <a:r>
              <a:rPr lang="en-US" dirty="0" smtClean="0"/>
              <a:t>=============== </a:t>
            </a:r>
          </a:p>
          <a:p>
            <a:pPr>
              <a:buFontTx/>
              <a:buNone/>
            </a:pPr>
            <a:endParaRPr lang="en-US" sz="2800" dirty="0" smtClean="0"/>
          </a:p>
        </p:txBody>
      </p:sp>
    </p:spTree>
    <p:extLst>
      <p:ext uri="{BB962C8B-B14F-4D97-AF65-F5344CB8AC3E}">
        <p14:creationId xmlns:p14="http://schemas.microsoft.com/office/powerpoint/2010/main" val="574752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dirty="0" smtClean="0"/>
              <a:t>And:</a:t>
            </a:r>
          </a:p>
          <a:p>
            <a:pPr>
              <a:lnSpc>
                <a:spcPct val="90000"/>
              </a:lnSpc>
            </a:pPr>
            <a:r>
              <a:rPr lang="en-US" dirty="0" smtClean="0"/>
              <a:t>To a court of competent jurisdiction pursuant to an appropriate special court order 	</a:t>
            </a:r>
          </a:p>
          <a:p>
            <a:pPr>
              <a:lnSpc>
                <a:spcPct val="90000"/>
              </a:lnSpc>
              <a:buNone/>
            </a:pPr>
            <a:r>
              <a:rPr lang="en-US" sz="2400" dirty="0" smtClean="0"/>
              <a:t>	[38 U.S.C. 7332(b)(2)(D)]</a:t>
            </a:r>
          </a:p>
          <a:p>
            <a:pPr>
              <a:lnSpc>
                <a:spcPct val="90000"/>
              </a:lnSpc>
            </a:pPr>
            <a:r>
              <a:rPr lang="en-US" dirty="0" smtClean="0"/>
              <a:t>An application for a special court order </a:t>
            </a:r>
          </a:p>
          <a:p>
            <a:pPr lvl="1">
              <a:lnSpc>
                <a:spcPct val="90000"/>
              </a:lnSpc>
              <a:buFont typeface="Wingdings" pitchFamily="2" charset="2"/>
              <a:buChar char="Ø"/>
            </a:pPr>
            <a:r>
              <a:rPr lang="en-US" dirty="0" smtClean="0"/>
              <a:t>Uses a fictitious name such as “John Doe” unless patient is the applicant</a:t>
            </a:r>
          </a:p>
          <a:p>
            <a:pPr lvl="1">
              <a:lnSpc>
                <a:spcPct val="90000"/>
              </a:lnSpc>
              <a:buFont typeface="Wingdings" pitchFamily="2" charset="2"/>
              <a:buChar char="Ø"/>
            </a:pPr>
            <a:r>
              <a:rPr lang="en-US" dirty="0" smtClean="0"/>
              <a:t> A Written authorization from patient</a:t>
            </a:r>
          </a:p>
          <a:p>
            <a:pPr lvl="1">
              <a:lnSpc>
                <a:spcPct val="90000"/>
              </a:lnSpc>
              <a:buFont typeface="Wingdings" pitchFamily="2" charset="2"/>
              <a:buChar char="Ø"/>
            </a:pPr>
            <a:r>
              <a:rPr lang="en-US" dirty="0" smtClean="0"/>
              <a:t>Information reviewed </a:t>
            </a:r>
            <a:r>
              <a:rPr lang="en-US" i="1" dirty="0" smtClean="0"/>
              <a:t>in camera</a:t>
            </a:r>
            <a:r>
              <a:rPr lang="en-US" dirty="0" smtClean="0"/>
              <a:t> by the judge</a:t>
            </a:r>
          </a:p>
          <a:p>
            <a:pPr lvl="1">
              <a:lnSpc>
                <a:spcPct val="90000"/>
              </a:lnSpc>
              <a:buFont typeface="Wingdings" pitchFamily="2" charset="2"/>
              <a:buChar char="Ø"/>
            </a:pPr>
            <a:r>
              <a:rPr lang="en-US" u="sng" dirty="0" smtClean="0"/>
              <a:t>Always seek </a:t>
            </a:r>
            <a:r>
              <a:rPr lang="en-US" u="none" dirty="0" smtClean="0"/>
              <a:t>Regional</a:t>
            </a:r>
            <a:r>
              <a:rPr lang="en-US" dirty="0" smtClean="0"/>
              <a:t> counsel’s assistance on special court orders.</a:t>
            </a:r>
          </a:p>
          <a:p>
            <a:pPr marL="0" indent="0">
              <a:buNone/>
            </a:pPr>
            <a:endParaRPr lang="en-US" dirty="0" smtClean="0"/>
          </a:p>
          <a:p>
            <a:pPr marL="0" indent="0">
              <a:buNone/>
            </a:pPr>
            <a:r>
              <a:rPr lang="en-US" dirty="0" smtClean="0"/>
              <a:t>Note: Absent a special court order, administrative bodies such as the Merit Systems Protection Board, Equal Employment Office or </a:t>
            </a:r>
            <a:r>
              <a:rPr lang="en-US" dirty="0" smtClean="0"/>
              <a:t>Workman's </a:t>
            </a:r>
            <a:r>
              <a:rPr lang="en-US" dirty="0" smtClean="0"/>
              <a:t>Compensation boards must obtain written authorization of</a:t>
            </a:r>
            <a:r>
              <a:rPr lang="en-US" baseline="0" dirty="0" smtClean="0"/>
              <a:t> the individual to disclose any 38 USC 7332-protected information.</a:t>
            </a:r>
          </a:p>
          <a:p>
            <a:pPr marL="0" indent="0">
              <a:buNone/>
            </a:pPr>
            <a:r>
              <a:rPr lang="en-US" baseline="0" dirty="0" smtClean="0"/>
              <a:t>===================</a:t>
            </a:r>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Pat</a:t>
            </a:r>
          </a:p>
          <a:p>
            <a:pPr marL="0" indent="0">
              <a:buNone/>
            </a:pPr>
            <a:endParaRPr lang="en-US" dirty="0" smtClean="0"/>
          </a:p>
          <a:p>
            <a:r>
              <a:rPr lang="en-US" sz="2400" dirty="0" smtClean="0"/>
              <a:t>This statute allows a physician or professional counselor to disclose HIV status to a spouse or an individual identified by the patient as a sexual partner, if physician believes the patient will not disclose and it is necessary to protect the health of the sexual partner.</a:t>
            </a:r>
          </a:p>
          <a:p>
            <a:endParaRPr lang="en-US" sz="2400" dirty="0" smtClean="0"/>
          </a:p>
          <a:p>
            <a:pPr marL="0" lvl="1"/>
            <a:r>
              <a:rPr lang="en-US" sz="2400" dirty="0" smtClean="0"/>
              <a:t>VA </a:t>
            </a:r>
            <a:r>
              <a:rPr lang="en-US" sz="2400" u="sng" dirty="0" smtClean="0"/>
              <a:t>employee health </a:t>
            </a:r>
            <a:r>
              <a:rPr lang="en-US" sz="2400" dirty="0" smtClean="0"/>
              <a:t>personnel may disclose an identified source patient’s HIV related information to an exposed employee without authorization from the source patient to the extent reasonably necessary to allow the employee to make an informed decision with respect to available therapeutic alternatives but not record the source in the employee’s medical file unless authorization is obtained from that source patient.  Remember:  Only HIV information can be disclosed to a Public Health Authority under 38 U.S.C. 7332</a:t>
            </a:r>
          </a:p>
          <a:p>
            <a:pPr marL="0" lvl="1"/>
            <a:r>
              <a:rPr lang="en-US" sz="24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 – Now I would like to ask a poll question – The question is “the Release of Name and Address (aka RONA) applies to what statute?</a:t>
            </a:r>
          </a:p>
          <a:p>
            <a:endParaRPr lang="en-US" dirty="0" smtClean="0"/>
          </a:p>
          <a:p>
            <a:r>
              <a:rPr lang="en-US" dirty="0" smtClean="0"/>
              <a:t>Answer</a:t>
            </a:r>
            <a:r>
              <a:rPr lang="en-US" baseline="0" dirty="0" smtClean="0"/>
              <a:t> choices are:</a:t>
            </a:r>
          </a:p>
          <a:p>
            <a:endParaRPr lang="en-US" baseline="0" dirty="0" smtClean="0"/>
          </a:p>
          <a:p>
            <a:pPr marL="228600" indent="-228600">
              <a:buAutoNum type="alphaUcPeriod"/>
            </a:pPr>
            <a:r>
              <a:rPr lang="en-US" baseline="0" dirty="0" smtClean="0"/>
              <a:t>The Privacy Act</a:t>
            </a:r>
          </a:p>
          <a:p>
            <a:pPr marL="228600" indent="-228600">
              <a:buAutoNum type="alphaUcPeriod"/>
            </a:pPr>
            <a:r>
              <a:rPr lang="en-US" baseline="0" dirty="0" smtClean="0"/>
              <a:t>The HIPAA Privacy Rule</a:t>
            </a:r>
          </a:p>
          <a:p>
            <a:pPr marL="228600" indent="-228600">
              <a:buAutoNum type="alphaUcPeriod"/>
            </a:pPr>
            <a:r>
              <a:rPr lang="en-US" baseline="0" dirty="0" smtClean="0"/>
              <a:t>Title 38 USC 5701</a:t>
            </a:r>
          </a:p>
          <a:p>
            <a:pPr marL="228600" indent="-228600">
              <a:buAutoNum type="alphaUcPeriod"/>
            </a:pPr>
            <a:r>
              <a:rPr lang="en-US" baseline="0" dirty="0" smtClean="0"/>
              <a:t>Title 38 USC 7332</a:t>
            </a:r>
          </a:p>
          <a:p>
            <a:pPr marL="228600" indent="-228600">
              <a:buAutoNum type="alphaUcPeriod"/>
            </a:pPr>
            <a:r>
              <a:rPr lang="en-US" baseline="0" dirty="0" smtClean="0"/>
              <a:t>All of the above</a:t>
            </a:r>
          </a:p>
          <a:p>
            <a:pPr marL="228600" indent="-228600">
              <a:buAutoNum type="alphaUcPeriod"/>
            </a:pPr>
            <a:endParaRPr lang="en-US" dirty="0" smtClean="0"/>
          </a:p>
          <a:p>
            <a:r>
              <a:rPr lang="en-US" dirty="0" smtClean="0"/>
              <a:t>To answer this question, use the blue polling</a:t>
            </a:r>
            <a:r>
              <a:rPr lang="en-US" baseline="0" dirty="0" smtClean="0"/>
              <a:t> icon above my head.  We’ll move on and come back to your results in just a moment</a:t>
            </a:r>
            <a:r>
              <a:rPr lang="en-US" baseline="0" dirty="0" smtClean="0"/>
              <a:t>.</a:t>
            </a:r>
          </a:p>
          <a:p>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OK let’s continue on with Title 38 U.S.C. 7332 </a:t>
            </a:r>
            <a:r>
              <a:rPr lang="en-US" baseline="0" dirty="0" smtClean="0"/>
              <a:t> and talk about what is required of an </a:t>
            </a:r>
            <a:r>
              <a:rPr lang="en-US" dirty="0" smtClean="0"/>
              <a:t>Authorization.</a:t>
            </a:r>
            <a:r>
              <a:rPr lang="en-US" baseline="0" dirty="0" smtClean="0"/>
              <a:t>  Generally f</a:t>
            </a:r>
            <a:r>
              <a:rPr lang="en-US" dirty="0" smtClean="0"/>
              <a:t>or VHA to make a disclosure of records protected under the statute, the patient must provide a </a:t>
            </a:r>
            <a:r>
              <a:rPr lang="en-US" dirty="0" smtClean="0">
                <a:solidFill>
                  <a:srgbClr val="96192F"/>
                </a:solidFill>
              </a:rPr>
              <a:t>special, specific</a:t>
            </a:r>
            <a:r>
              <a:rPr lang="en-US" dirty="0" smtClean="0"/>
              <a:t> authorization outlining</a:t>
            </a:r>
            <a:r>
              <a:rPr lang="en-US" baseline="0" dirty="0" smtClean="0"/>
              <a:t>  his or her permission for VHA to disclose any of the protected conditions.</a:t>
            </a:r>
            <a:endParaRPr lang="en-US" dirty="0" smtClean="0"/>
          </a:p>
          <a:p>
            <a:endParaRPr lang="en-US" dirty="0" smtClean="0"/>
          </a:p>
          <a:p>
            <a:r>
              <a:rPr lang="en-US" dirty="0" smtClean="0"/>
              <a:t>Our</a:t>
            </a:r>
            <a:r>
              <a:rPr lang="en-US" baseline="0" dirty="0" smtClean="0"/>
              <a:t> VA Form 10-5345 </a:t>
            </a:r>
            <a:r>
              <a:rPr lang="en-US" dirty="0" smtClean="0"/>
              <a:t>authorization includes a section that</a:t>
            </a:r>
            <a:r>
              <a:rPr lang="en-US" baseline="0" dirty="0" smtClean="0"/>
              <a:t> states “</a:t>
            </a:r>
            <a:r>
              <a:rPr lang="en-US" dirty="0" smtClean="0"/>
              <a:t>I request and authorize Department of Veterans Affairs to release the information specified below to the organization, or individual named on this request. I understand that the information to be released includes information regarding the following condition(s) </a:t>
            </a:r>
            <a:r>
              <a:rPr lang="en-US" dirty="0" smtClean="0">
                <a:latin typeface="Georgia"/>
              </a:rPr>
              <a:t>□  Drug Abuse   □ Alcoholism or Alcohol Abuse  □ HIV    □  Sickle Cell Anemia.  The patient must then check off the appropriate box</a:t>
            </a:r>
            <a:r>
              <a:rPr lang="en-US" baseline="0" dirty="0" smtClean="0">
                <a:latin typeface="Georgia"/>
              </a:rPr>
              <a:t> next to the protected condition to disclose.  </a:t>
            </a:r>
            <a:r>
              <a:rPr lang="en-US" dirty="0" smtClean="0"/>
              <a:t>If an authorization is deficient, the VHA</a:t>
            </a:r>
            <a:r>
              <a:rPr lang="en-US" baseline="0" dirty="0" smtClean="0"/>
              <a:t> employee must </a:t>
            </a:r>
            <a:r>
              <a:rPr lang="en-US" dirty="0" smtClean="0"/>
              <a:t>go back to the patient not the requestor to</a:t>
            </a:r>
            <a:r>
              <a:rPr lang="en-US" baseline="0" dirty="0" smtClean="0"/>
              <a:t> obtain a valid authorization before any disclosure is made.</a:t>
            </a:r>
          </a:p>
          <a:p>
            <a:r>
              <a:rPr lang="en-US" baseline="0" dirty="0" smtClean="0"/>
              <a:t>================</a:t>
            </a:r>
            <a:endParaRPr lang="en-US" dirty="0" smtClean="0"/>
          </a:p>
          <a:p>
            <a:endParaRPr lang="en-US" dirty="0" smtClean="0"/>
          </a:p>
          <a:p>
            <a:endParaRPr lang="en-US" dirty="0" smtClean="0"/>
          </a:p>
          <a:p>
            <a:endParaRPr lang="en-US" sz="4400" dirty="0" smtClean="0"/>
          </a:p>
        </p:txBody>
      </p:sp>
    </p:spTree>
    <p:extLst>
      <p:ext uri="{BB962C8B-B14F-4D97-AF65-F5344CB8AC3E}">
        <p14:creationId xmlns:p14="http://schemas.microsoft.com/office/powerpoint/2010/main" val="574752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Legal guardian may authorize disclosure of 7332-protected information of an incompetent patient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Power or Attorney may disclose only if the POA form specifically authorizes disclosure of protected information to the holder of the POA</a:t>
            </a:r>
          </a:p>
          <a:p>
            <a:pPr lvl="3">
              <a:buNone/>
            </a:pPr>
            <a:r>
              <a:rPr lang="en-US" dirty="0" smtClean="0"/>
              <a:t>(Ex. VAF 21-22 for VSO representatives)</a:t>
            </a:r>
          </a:p>
          <a:p>
            <a:pPr lvl="1"/>
            <a:r>
              <a:rPr lang="en-US" dirty="0" smtClean="0"/>
              <a:t>NOK or personal representative of a deceased person’s estate may authorize disclosure if the information is related to a survivorship or benefits determination</a:t>
            </a:r>
          </a:p>
          <a:p>
            <a:pPr lvl="2">
              <a:buFont typeface="Wingdings" pitchFamily="2" charset="2"/>
              <a:buChar char="Ø"/>
            </a:pPr>
            <a:r>
              <a:rPr lang="en-US" dirty="0" smtClean="0"/>
              <a:t>Court case for wrongful death</a:t>
            </a:r>
          </a:p>
          <a:p>
            <a:pPr lvl="2">
              <a:buFont typeface="Wingdings" pitchFamily="2" charset="2"/>
              <a:buChar char="Ø"/>
            </a:pPr>
            <a:r>
              <a:rPr lang="en-US" dirty="0" smtClean="0"/>
              <a:t>Social Security or Worker’s Compensation benefits</a:t>
            </a:r>
          </a:p>
          <a:p>
            <a:pPr lvl="2">
              <a:buFont typeface="Wingdings" pitchFamily="2" charset="2"/>
              <a:buChar char="Ø"/>
            </a:pPr>
            <a:r>
              <a:rPr lang="en-US" dirty="0" smtClean="0"/>
              <a:t>Life insurance benefits </a:t>
            </a:r>
            <a:endParaRPr lang="en-US" sz="2000" dirty="0" smtClean="0"/>
          </a:p>
          <a:p>
            <a:pPr marL="0" indent="0">
              <a:buNone/>
            </a:pPr>
            <a:r>
              <a:rPr lang="en-US" dirty="0" smtClean="0"/>
              <a:t>==================</a:t>
            </a:r>
            <a:endParaRPr lang="en-US" dirty="0" smtClean="0"/>
          </a:p>
          <a:p>
            <a:pPr lvl="1"/>
            <a:endParaRPr lang="en-US" dirty="0" smtClean="0"/>
          </a:p>
          <a:p>
            <a:pPr lvl="1"/>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r>
              <a:rPr lang="en-US" baseline="0" dirty="0" smtClean="0"/>
              <a:t> </a:t>
            </a:r>
            <a:endParaRPr lang="en-US" dirty="0" smtClean="0"/>
          </a:p>
          <a:p>
            <a:pPr marL="0" indent="0">
              <a:buNone/>
            </a:pPr>
            <a:endParaRPr lang="en-US" dirty="0" smtClean="0"/>
          </a:p>
          <a:p>
            <a:pPr marL="0" indent="0">
              <a:buNone/>
            </a:pPr>
            <a:r>
              <a:rPr lang="en-US" dirty="0" smtClean="0"/>
              <a:t>Without Authorization disclosures of 7332-protected information may be provided to:</a:t>
            </a:r>
          </a:p>
          <a:p>
            <a:pPr lvl="1"/>
            <a:r>
              <a:rPr lang="en-US" sz="2400" dirty="0" smtClean="0"/>
              <a:t>VA contractors, with need-to-know</a:t>
            </a:r>
          </a:p>
          <a:p>
            <a:pPr lvl="1"/>
            <a:r>
              <a:rPr lang="en-US" sz="2400" dirty="0" smtClean="0"/>
              <a:t>Office of Inspector General – oversight activities</a:t>
            </a:r>
          </a:p>
          <a:p>
            <a:pPr lvl="1"/>
            <a:r>
              <a:rPr lang="en-US" sz="2400" dirty="0" smtClean="0"/>
              <a:t>Office of General Counsel to investigate medical malpractice claims</a:t>
            </a:r>
          </a:p>
          <a:p>
            <a:pPr lvl="1"/>
            <a:r>
              <a:rPr lang="en-US" sz="2400" dirty="0" smtClean="0"/>
              <a:t>General Accounting Office</a:t>
            </a:r>
          </a:p>
          <a:p>
            <a:pPr lvl="1"/>
            <a:r>
              <a:rPr lang="en-US" sz="2400" dirty="0" smtClean="0"/>
              <a:t>Congressional Oversight Committees or other offices with oversight responsibility for VA activities</a:t>
            </a:r>
          </a:p>
          <a:p>
            <a:pPr lvl="1"/>
            <a:r>
              <a:rPr lang="en-US" sz="2400" dirty="0" smtClean="0"/>
              <a:t>Food &amp; Drug Administration if patient might be subject to an error in manufacturing, labeling, or sale of a product under FDA jurisdiction</a:t>
            </a:r>
          </a:p>
          <a:p>
            <a:pPr lvl="1"/>
            <a:r>
              <a:rPr lang="en-US" sz="2400" dirty="0" smtClean="0"/>
              <a:t>DoD for purposes of providing health care and adjudication of benefits</a:t>
            </a:r>
          </a:p>
          <a:p>
            <a:pPr marL="0" lvl="1"/>
            <a:r>
              <a:rPr lang="en-US" sz="24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indent="0">
              <a:buNone/>
            </a:pPr>
            <a:r>
              <a:rPr lang="en-US" sz="2400" dirty="0" smtClean="0"/>
              <a:t>VA may disclose to the U.S. Attorney’s office and to other entities of the Department of Justice in order to defend the Unites States, VA or its employees in any pending or anticipated civil litigation involving VA</a:t>
            </a:r>
          </a:p>
          <a:p>
            <a:pPr marL="0" indent="0">
              <a:buNone/>
            </a:pPr>
            <a:endParaRPr lang="en-US" sz="2400" dirty="0" smtClean="0"/>
          </a:p>
          <a:p>
            <a:pPr marL="0" lvl="1"/>
            <a:r>
              <a:rPr lang="en-US" sz="2400" dirty="0" smtClean="0"/>
              <a:t>VA may only disclose to a law enforcement entity when</a:t>
            </a:r>
          </a:p>
          <a:p>
            <a:pPr marL="0" lvl="2">
              <a:buFont typeface="Wingdings" pitchFamily="2" charset="2"/>
              <a:buChar char="Ø"/>
            </a:pPr>
            <a:r>
              <a:rPr lang="en-US" sz="2000" dirty="0" smtClean="0"/>
              <a:t>The patient has committed or threatened to commit a crime on VA premises or against a VA employee, and</a:t>
            </a:r>
          </a:p>
          <a:p>
            <a:pPr marL="0" lvl="2">
              <a:buFont typeface="Wingdings" pitchFamily="2" charset="2"/>
              <a:buChar char="Ø"/>
            </a:pPr>
            <a:r>
              <a:rPr lang="en-US" sz="2000" dirty="0" smtClean="0"/>
              <a:t>Information is limited to the circumstances of the incident</a:t>
            </a:r>
          </a:p>
          <a:p>
            <a:pPr marL="0" lvl="2">
              <a:buFont typeface="Wingdings" pitchFamily="2" charset="2"/>
              <a:buNone/>
            </a:pPr>
            <a:endParaRPr lang="en-US" sz="2000" dirty="0" smtClean="0"/>
          </a:p>
          <a:p>
            <a:pPr marL="0" lvl="1"/>
            <a:r>
              <a:rPr lang="en-US" sz="2400" dirty="0" smtClean="0"/>
              <a:t>Sickle cell anemia information can be provided to a blood relative of a deceased patient for medical F/U or family planning,</a:t>
            </a:r>
            <a:r>
              <a:rPr lang="en-US" sz="2400" baseline="0" dirty="0" smtClean="0"/>
              <a:t> to </a:t>
            </a:r>
            <a:r>
              <a:rPr lang="en-US" sz="2400" dirty="0" smtClean="0"/>
              <a:t>Organ Procurement Organizations/Eye and Tissue banks and Vital Statistics cause of death.</a:t>
            </a:r>
          </a:p>
          <a:p>
            <a:pPr marL="0" lvl="1"/>
            <a:endParaRPr lang="en-US" sz="2400" dirty="0" smtClean="0"/>
          </a:p>
          <a:p>
            <a:pPr marL="0" lvl="1"/>
            <a:r>
              <a:rPr lang="en-US" sz="2400" dirty="0" smtClean="0"/>
              <a:t>VA </a:t>
            </a:r>
            <a:r>
              <a:rPr lang="en-US" sz="2400" b="1" dirty="0" smtClean="0"/>
              <a:t>may not </a:t>
            </a:r>
            <a:r>
              <a:rPr lang="en-US" sz="2400" dirty="0" smtClean="0"/>
              <a:t>disclose 7332 regarding an adult or child abuse incident.</a:t>
            </a:r>
          </a:p>
          <a:p>
            <a:pPr marL="0" lvl="1"/>
            <a:r>
              <a:rPr lang="en-US" sz="24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Pat </a:t>
            </a:r>
          </a:p>
          <a:p>
            <a:pPr marL="0" indent="0">
              <a:buNone/>
            </a:pPr>
            <a:endParaRPr lang="en-US" dirty="0" smtClean="0"/>
          </a:p>
          <a:p>
            <a:pPr marL="0" indent="0">
              <a:buNone/>
            </a:pPr>
            <a:r>
              <a:rPr lang="en-US" dirty="0" smtClean="0"/>
              <a:t>What</a:t>
            </a:r>
            <a:r>
              <a:rPr lang="en-US" baseline="0" dirty="0" smtClean="0"/>
              <a:t> changed in 2011?  Our Code of Federal Regulations </a:t>
            </a:r>
            <a:r>
              <a:rPr lang="en-US" dirty="0" smtClean="0"/>
              <a:t>1.461( c)(1) was amended as it contained a previous provision restricting the disclosure of 7332-protected information to the Department of Defense to only information created while the patient was subject to the Uniform Code of Military Justice, in other words, on </a:t>
            </a:r>
            <a:r>
              <a:rPr lang="en-US" u="sng" dirty="0" smtClean="0"/>
              <a:t>active duty</a:t>
            </a:r>
            <a:r>
              <a:rPr lang="en-US" dirty="0" smtClean="0"/>
              <a:t>.  This statute was amended to allow the continual sharing of 7332-protected health information with DoD under 38 U.S.C. 7332(e)(2).  This all was a result of our sharing</a:t>
            </a:r>
            <a:r>
              <a:rPr lang="en-US" baseline="0" dirty="0" smtClean="0"/>
              <a:t> agreement to electronic exchange health information between the two agencies for purposes of treatment.</a:t>
            </a:r>
            <a:endParaRPr lang="en-US" dirty="0" smtClean="0"/>
          </a:p>
          <a:p>
            <a:pPr marL="0" indent="0">
              <a:buNone/>
            </a:pPr>
            <a:r>
              <a:rPr lang="en-US" dirty="0" smtClean="0"/>
              <a:t>======================</a:t>
            </a:r>
            <a:endParaRPr lang="en-US" dirty="0" smtClean="0"/>
          </a:p>
          <a:p>
            <a:pPr marL="0" indent="0">
              <a:buNone/>
            </a:pPr>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Official</a:t>
            </a:r>
            <a:r>
              <a:rPr lang="en-US" baseline="0" dirty="0" smtClean="0"/>
              <a:t> agency policies are policies and processes that have been officially implemented by a federal agency with the same weight of enforcement as regulation.</a:t>
            </a:r>
          </a:p>
          <a:p>
            <a:endParaRPr lang="en-US" baseline="0" dirty="0" smtClean="0"/>
          </a:p>
          <a:p>
            <a:r>
              <a:rPr lang="en-US" baseline="0" dirty="0" smtClean="0"/>
              <a:t>	Directives are Agency policies</a:t>
            </a:r>
          </a:p>
          <a:p>
            <a:r>
              <a:rPr lang="en-US" baseline="0" dirty="0" smtClean="0"/>
              <a:t>	Manuals are slowly being converted to Handbooks and there are not many VA Manuals left</a:t>
            </a:r>
          </a:p>
          <a:p>
            <a:r>
              <a:rPr lang="en-US" baseline="0" dirty="0" smtClean="0"/>
              <a:t>	Handbooks are detailed agency procedures implementing policies outlined in VA Directives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policy we want you to be aware of is the VHA Handbook 1605.1, Privacy and Release of Information. VA/VHA policies stay in effect unless there is a revision or retirement of a policy. </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a:t>
            </a:r>
          </a:p>
          <a:p>
            <a:endParaRPr lang="en-US" baseline="0" dirty="0" smtClean="0"/>
          </a:p>
          <a:p>
            <a:r>
              <a:rPr lang="en-US" baseline="0" dirty="0" smtClean="0"/>
              <a:t>The results are in.  Lets see how you answered the question.</a:t>
            </a:r>
          </a:p>
          <a:p>
            <a:endParaRPr lang="en-US" baseline="0" dirty="0" smtClean="0"/>
          </a:p>
          <a:p>
            <a:pPr defTabSz="931774">
              <a:defRPr/>
            </a:pPr>
            <a:r>
              <a:rPr lang="en-US" dirty="0" smtClean="0"/>
              <a:t>The</a:t>
            </a:r>
            <a:r>
              <a:rPr lang="en-US" baseline="0" dirty="0" smtClean="0"/>
              <a:t> question was what statute applies to the Release of Name and Address (RONA)?</a:t>
            </a:r>
          </a:p>
          <a:p>
            <a:pPr defTabSz="931774">
              <a:defRPr/>
            </a:pPr>
            <a:endParaRPr lang="en-US" baseline="0" dirty="0" smtClean="0"/>
          </a:p>
          <a:p>
            <a:r>
              <a:rPr lang="en-US" baseline="0" dirty="0" smtClean="0"/>
              <a:t>The correct answer was C Title 38 USC 5701.  Remember VA Claims Confidentiality Statute Act [38 </a:t>
            </a:r>
            <a:r>
              <a:rPr lang="en-US" baseline="0" dirty="0" smtClean="0"/>
              <a:t>USC </a:t>
            </a:r>
            <a:r>
              <a:rPr lang="en-US" baseline="0" dirty="0" smtClean="0"/>
              <a:t>5701] provides for the confidentiality of all VA patient and claimant information, with special protection for their names and home addresses.</a:t>
            </a:r>
          </a:p>
          <a:p>
            <a:r>
              <a:rPr lang="en-US" baseline="0" dirty="0" smtClean="0"/>
              <a:t>Provides the same protection on information about their dependents.</a:t>
            </a:r>
          </a:p>
          <a:p>
            <a:r>
              <a:rPr lang="en-US" baseline="0" dirty="0" smtClean="0"/>
              <a:t>Prohibits disclosure of these names and addresses except as authorized by the Privacy Act</a:t>
            </a:r>
            <a:r>
              <a:rPr lang="en-US" baseline="0" dirty="0" smtClean="0"/>
              <a:t>.</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60</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Click again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Pat </a:t>
            </a:r>
          </a:p>
          <a:p>
            <a:endParaRPr lang="en-US" baseline="0" dirty="0" smtClean="0"/>
          </a:p>
          <a:p>
            <a:r>
              <a:rPr lang="en-US" baseline="0" dirty="0" smtClean="0"/>
              <a:t>38 USC 5705 is the Confidentiality of Healthcare Quality Assurance (QA) Review Records and the final statute we will be covering. Records created by VHA as part of a designated medical quality-assurance program are confidential and privileged.  VHA may disclose this data in only a few, limited situations. </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key requirement for records to be protected under this statute requires a formal, </a:t>
            </a:r>
            <a:r>
              <a:rPr lang="en-US" u="sng" dirty="0" smtClean="0">
                <a:solidFill>
                  <a:srgbClr val="96192F"/>
                </a:solidFill>
              </a:rPr>
              <a:t>written designation</a:t>
            </a:r>
            <a:r>
              <a:rPr lang="en-US" dirty="0" smtClean="0">
                <a:solidFill>
                  <a:srgbClr val="FF0000"/>
                </a:solidFill>
              </a:rPr>
              <a:t> </a:t>
            </a:r>
            <a:r>
              <a:rPr lang="en-US" dirty="0" smtClean="0"/>
              <a:t>by the Secretary, or designated authority, that the activity is being conducted for the purpose of </a:t>
            </a:r>
            <a:r>
              <a:rPr lang="en-US" u="sng" dirty="0" smtClean="0">
                <a:solidFill>
                  <a:srgbClr val="96192F"/>
                </a:solidFill>
              </a:rPr>
              <a:t>improving quality of medical care or improving the utilization of health care resources</a:t>
            </a:r>
            <a:r>
              <a:rPr lang="en-US" dirty="0" smtClean="0"/>
              <a:t> in VHA health care facilities</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 VHA Directive 2008-077, </a:t>
            </a:r>
            <a:r>
              <a:rPr lang="en-US" i="1" dirty="0" smtClean="0"/>
              <a:t>Quality Management (QM) and Patient Safety Activities That Can Generate Confidential Documents </a:t>
            </a:r>
            <a:r>
              <a:rPr lang="en-US" i="0" dirty="0" smtClean="0"/>
              <a:t>d</a:t>
            </a:r>
            <a:r>
              <a:rPr lang="en-US" dirty="0" smtClean="0"/>
              <a:t>esignates certain records as confidential under 38 U.S.C. 5705 and provides the framework for designating other activities as quality management to provide</a:t>
            </a:r>
            <a:r>
              <a:rPr lang="en-US" baseline="0" dirty="0" smtClean="0"/>
              <a:t> documents protection u</a:t>
            </a:r>
            <a:r>
              <a:rPr lang="en-US" dirty="0" smtClean="0"/>
              <a:t>nder this statute</a:t>
            </a:r>
            <a:r>
              <a:rPr lang="en-US" dirty="0" smtClean="0"/>
              <a:t>.</a:t>
            </a:r>
          </a:p>
          <a:p>
            <a:endParaRPr lang="en-US" dirty="0" smtClean="0"/>
          </a:p>
          <a:p>
            <a:r>
              <a:rPr lang="en-US" dirty="0" smtClean="0"/>
              <a:t>Carol – What are some of the confidential documents that the secretary has designated under this </a:t>
            </a:r>
            <a:r>
              <a:rPr lang="en-US" baseline="0" dirty="0" smtClean="0"/>
              <a:t> directive?</a:t>
            </a:r>
            <a:endParaRPr lang="en-US" dirty="0" smtClean="0"/>
          </a:p>
          <a:p>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VHA</a:t>
            </a:r>
            <a:r>
              <a:rPr lang="en-US" baseline="0" dirty="0" smtClean="0"/>
              <a:t> Directive 2008-077 </a:t>
            </a:r>
            <a:r>
              <a:rPr lang="en-US" dirty="0" smtClean="0"/>
              <a:t>specifically provides that the following VA</a:t>
            </a:r>
            <a:r>
              <a:rPr lang="en-US" baseline="0" dirty="0" smtClean="0"/>
              <a:t> quality assurance </a:t>
            </a:r>
            <a:r>
              <a:rPr lang="en-US" dirty="0" smtClean="0"/>
              <a:t>activities</a:t>
            </a:r>
            <a:r>
              <a:rPr lang="en-US" baseline="0" dirty="0" smtClean="0"/>
              <a:t> are protected under this statute such as </a:t>
            </a:r>
            <a:r>
              <a:rPr lang="en-US" sz="1200" dirty="0" smtClean="0"/>
              <a:t>Tort Claim Peer Review which involves</a:t>
            </a:r>
            <a:r>
              <a:rPr lang="en-US" sz="1200" baseline="0" dirty="0" smtClean="0"/>
              <a:t> the process of VA</a:t>
            </a:r>
            <a:r>
              <a:rPr lang="en-US" dirty="0" smtClean="0"/>
              <a:t> reviewing care in malpractice claims by a peer reviewer; </a:t>
            </a:r>
            <a:r>
              <a:rPr lang="en-US" sz="1200" dirty="0" smtClean="0"/>
              <a:t>Morbidity and Mortality Reviews conducted on</a:t>
            </a:r>
            <a:r>
              <a:rPr lang="en-US" sz="1100" dirty="0" smtClean="0"/>
              <a:t> unexpected complications or death of a VA patient;</a:t>
            </a:r>
            <a:r>
              <a:rPr lang="en-US" sz="1100" baseline="0" dirty="0" smtClean="0"/>
              <a:t> and </a:t>
            </a:r>
            <a:r>
              <a:rPr lang="en-US" sz="1200" dirty="0" smtClean="0"/>
              <a:t>Occurrence Screening to review one or more occurrences to identify possible problems in patient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en-US" sz="1100" dirty="0" smtClean="0"/>
          </a:p>
        </p:txBody>
      </p:sp>
    </p:spTree>
    <p:extLst>
      <p:ext uri="{BB962C8B-B14F-4D97-AF65-F5344CB8AC3E}">
        <p14:creationId xmlns:p14="http://schemas.microsoft.com/office/powerpoint/2010/main" val="574752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endParaRPr lang="en-US" sz="2800" dirty="0" smtClean="0"/>
          </a:p>
          <a:p>
            <a:pPr marL="0" lvl="4">
              <a:lnSpc>
                <a:spcPct val="80000"/>
              </a:lnSpc>
              <a:buFontTx/>
              <a:buNone/>
            </a:pPr>
            <a:endParaRPr lang="en-US" sz="2400" dirty="0" smtClean="0"/>
          </a:p>
          <a:p>
            <a:pPr marL="0" lvl="4">
              <a:lnSpc>
                <a:spcPct val="80000"/>
              </a:lnSpc>
              <a:buFontTx/>
              <a:buNone/>
            </a:pPr>
            <a:r>
              <a:rPr lang="en-US" sz="2400" dirty="0" smtClean="0"/>
              <a:t>Also we</a:t>
            </a:r>
            <a:r>
              <a:rPr lang="en-US" sz="2400" baseline="0" dirty="0" smtClean="0"/>
              <a:t> have the following areas that are protected under this QA statute. Any </a:t>
            </a:r>
            <a:r>
              <a:rPr lang="en-US" sz="2400" dirty="0" smtClean="0"/>
              <a:t>Drug Usage Evaluation reviews</a:t>
            </a:r>
            <a:r>
              <a:rPr lang="en-US" sz="2400" baseline="0" dirty="0" smtClean="0"/>
              <a:t> necessary to assess the safety, appropriateness and effectiveness of drugs prescribed by a physician.  Utilization review activities that identify inappropriate, inefficient, or insufficient use of resources involving clinical care and a surgical or other procedural review that assesses the appropriateness and effectiveness of these clinical procedures.</a:t>
            </a:r>
          </a:p>
          <a:p>
            <a:pPr marL="0" lvl="4">
              <a:lnSpc>
                <a:spcPct val="80000"/>
              </a:lnSpc>
              <a:buFontTx/>
              <a:buNone/>
            </a:pPr>
            <a:r>
              <a:rPr lang="en-US" sz="2400" baseline="0" dirty="0" smtClean="0"/>
              <a:t>================</a:t>
            </a:r>
            <a:endParaRPr lang="en-US" sz="2800"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endParaRPr lang="en-US" b="1" dirty="0" smtClean="0"/>
          </a:p>
          <a:p>
            <a:pPr lvl="2">
              <a:buFont typeface="Wingdings" pitchFamily="2" charset="2"/>
              <a:buChar char="Ø"/>
              <a:defRPr/>
            </a:pPr>
            <a:r>
              <a:rPr lang="en-US" sz="2800" dirty="0" smtClean="0"/>
              <a:t>Medical Records Review</a:t>
            </a:r>
          </a:p>
          <a:p>
            <a:pPr lvl="4">
              <a:buFontTx/>
              <a:buNone/>
              <a:defRPr/>
            </a:pPr>
            <a:r>
              <a:rPr lang="en-US" sz="2400" dirty="0" smtClean="0"/>
              <a:t>(ex. reviewing proper documentation)</a:t>
            </a:r>
          </a:p>
          <a:p>
            <a:pPr lvl="2">
              <a:buFont typeface="Wingdings" pitchFamily="2" charset="2"/>
              <a:buChar char="Ø"/>
              <a:defRPr/>
            </a:pPr>
            <a:r>
              <a:rPr lang="en-US" sz="2800" dirty="0" smtClean="0"/>
              <a:t>Blood Usage Review</a:t>
            </a:r>
          </a:p>
          <a:p>
            <a:pPr lvl="4">
              <a:buFontTx/>
              <a:buNone/>
              <a:defRPr/>
            </a:pPr>
            <a:r>
              <a:rPr lang="en-US" sz="2400" dirty="0" smtClean="0"/>
              <a:t>(ex. blood transfusions)</a:t>
            </a:r>
          </a:p>
          <a:p>
            <a:pPr lvl="2">
              <a:buFont typeface="Wingdings" pitchFamily="2" charset="2"/>
              <a:buChar char="Ø"/>
              <a:defRPr/>
            </a:pPr>
            <a:r>
              <a:rPr lang="en-US" sz="2800" dirty="0" smtClean="0"/>
              <a:t>Adverse Event and Close Call Reporting</a:t>
            </a:r>
          </a:p>
          <a:p>
            <a:pPr lvl="3">
              <a:buNone/>
              <a:defRPr/>
            </a:pPr>
            <a:r>
              <a:rPr lang="en-US" sz="2400" dirty="0" smtClean="0"/>
              <a:t>	(ex. reporting an unsafe event, or one that almost happened to determine what, why and how to prevent it from re-occurring again)</a:t>
            </a:r>
          </a:p>
          <a:p>
            <a:pPr lvl="3">
              <a:buNone/>
              <a:defRPr/>
            </a:pPr>
            <a:r>
              <a:rPr lang="en-US" sz="2400" dirty="0" smtClean="0"/>
              <a:t>	(exceptions:  intentional unsafe act as a result from a criminal act; purposefully unsafe act; an act related to alcohol or substance abuse by an impaired staff; or events involving suspected patient abuse)</a:t>
            </a:r>
          </a:p>
          <a:p>
            <a:r>
              <a:rPr lang="en-US" baseline="0" dirty="0" smtClean="0"/>
              <a:t>===============</a:t>
            </a:r>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sz="2800" dirty="0" smtClean="0"/>
          </a:p>
          <a:p>
            <a:pPr marL="0" indent="0">
              <a:buNone/>
            </a:pPr>
            <a:r>
              <a:rPr lang="en-US" sz="2800" dirty="0" smtClean="0"/>
              <a:t>5705</a:t>
            </a:r>
            <a:r>
              <a:rPr lang="en-US" sz="2800" baseline="0" dirty="0" smtClean="0"/>
              <a:t> protects </a:t>
            </a:r>
            <a:r>
              <a:rPr lang="en-US" sz="2800" dirty="0" smtClean="0"/>
              <a:t>Infection Control Reviews that are conducted to identify and monitor the rate of </a:t>
            </a:r>
            <a:r>
              <a:rPr lang="en-US" sz="2400" dirty="0" smtClean="0"/>
              <a:t>hospital acquired infections.</a:t>
            </a:r>
            <a:r>
              <a:rPr lang="en-US" sz="2400" baseline="0" dirty="0" smtClean="0"/>
              <a:t>  The directive covers </a:t>
            </a:r>
            <a:r>
              <a:rPr lang="en-US" sz="2800" dirty="0" smtClean="0"/>
              <a:t>Service and Program Monitoring</a:t>
            </a:r>
            <a:r>
              <a:rPr lang="en-US" sz="2800" baseline="0" dirty="0" smtClean="0"/>
              <a:t> </a:t>
            </a:r>
            <a:r>
              <a:rPr lang="en-US" sz="2600" dirty="0" smtClean="0"/>
              <a:t>indicators used by clinical services and programs to monitor the quality of specific aspects of the care they provide</a:t>
            </a:r>
            <a:r>
              <a:rPr lang="en-US" sz="3000" dirty="0" smtClean="0"/>
              <a:t>.</a:t>
            </a:r>
            <a:r>
              <a:rPr lang="en-US" sz="3000" baseline="0" dirty="0" smtClean="0"/>
              <a:t>  Any </a:t>
            </a:r>
            <a:r>
              <a:rPr lang="en-US" sz="2800" dirty="0" smtClean="0"/>
              <a:t>Autopsy</a:t>
            </a:r>
            <a:r>
              <a:rPr lang="en-US" sz="2800" baseline="0" dirty="0" smtClean="0"/>
              <a:t> review that compares pre-mortem diagnoses and diagnostic assessment procedures with post-mortem diagnoses and other autopsy findings to assess the accuracy of the </a:t>
            </a:r>
            <a:r>
              <a:rPr lang="en-US" sz="2600" baseline="0" dirty="0" smtClean="0"/>
              <a:t>c</a:t>
            </a:r>
            <a:r>
              <a:rPr lang="en-US" sz="2600" dirty="0" smtClean="0"/>
              <a:t>auses of death</a:t>
            </a:r>
            <a:r>
              <a:rPr lang="en-US" sz="2600" baseline="0" dirty="0" smtClean="0"/>
              <a:t> whether</a:t>
            </a:r>
            <a:r>
              <a:rPr lang="en-US" sz="2600" dirty="0" smtClean="0"/>
              <a:t> expected or unexpected</a:t>
            </a:r>
            <a:r>
              <a:rPr lang="en-US" sz="2600" baseline="0" dirty="0" smtClean="0"/>
              <a:t> and </a:t>
            </a:r>
            <a:r>
              <a:rPr lang="en-US" sz="2800" dirty="0" smtClean="0"/>
              <a:t>Process Action Teams that are formed by the VA medical center</a:t>
            </a:r>
            <a:r>
              <a:rPr lang="en-US" sz="2800" baseline="0" dirty="0" smtClean="0"/>
              <a:t> to address a </a:t>
            </a:r>
            <a:r>
              <a:rPr lang="en-US" sz="2400" dirty="0" smtClean="0"/>
              <a:t>specific problem.</a:t>
            </a:r>
          </a:p>
          <a:p>
            <a:pPr marL="0" indent="0">
              <a:buNone/>
            </a:pPr>
            <a:r>
              <a:rPr lang="en-US" sz="2400" dirty="0" smtClean="0"/>
              <a:t>=========================</a:t>
            </a:r>
          </a:p>
          <a:p>
            <a:pPr marL="0" indent="0">
              <a:buNone/>
            </a:pPr>
            <a:endParaRPr lang="en-US" sz="2800" dirty="0" smtClean="0"/>
          </a:p>
        </p:txBody>
      </p:sp>
    </p:spTree>
    <p:extLst>
      <p:ext uri="{BB962C8B-B14F-4D97-AF65-F5344CB8AC3E}">
        <p14:creationId xmlns:p14="http://schemas.microsoft.com/office/powerpoint/2010/main" val="574752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indent="0">
              <a:buNone/>
            </a:pPr>
            <a:r>
              <a:rPr lang="en-US" dirty="0" smtClean="0"/>
              <a:t>Other types of reviews may be protected, provided they are designated as confidential in accordance with Agency regulations</a:t>
            </a:r>
            <a:r>
              <a:rPr lang="en-US" baseline="0" dirty="0" smtClean="0"/>
              <a:t> to a</a:t>
            </a:r>
            <a:r>
              <a:rPr lang="en-US" sz="2800" dirty="0" smtClean="0"/>
              <a:t>ssess facility compliance with VA programs and the review is designated by your facility Medical Center Director at the outset of the review before any data is collected.</a:t>
            </a:r>
          </a:p>
          <a:p>
            <a:pPr marL="0" indent="0">
              <a:buNone/>
            </a:pPr>
            <a:r>
              <a:rPr lang="en-US" sz="2800" dirty="0" smtClean="0"/>
              <a:t>===========================</a:t>
            </a:r>
          </a:p>
          <a:p>
            <a:pPr marL="228600" lvl="1" indent="-228600"/>
            <a:endParaRPr lang="en-US" dirty="0" smtClean="0"/>
          </a:p>
        </p:txBody>
      </p:sp>
    </p:spTree>
    <p:extLst>
      <p:ext uri="{BB962C8B-B14F-4D97-AF65-F5344CB8AC3E}">
        <p14:creationId xmlns:p14="http://schemas.microsoft.com/office/powerpoint/2010/main" val="57475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 </a:t>
            </a:r>
          </a:p>
          <a:p>
            <a:endParaRPr lang="en-US" baseline="0" dirty="0" smtClean="0"/>
          </a:p>
          <a:p>
            <a:r>
              <a:rPr lang="en-US" baseline="0" dirty="0" smtClean="0"/>
              <a:t>VA policies must adhere to regulations, statutes, and public laws as applicable.</a:t>
            </a:r>
          </a:p>
          <a:p>
            <a:r>
              <a:rPr lang="en-US" baseline="0" dirty="0" smtClean="0"/>
              <a:t>Administration which are (VHA) level policies must adhere to VA policies.</a:t>
            </a:r>
          </a:p>
          <a:p>
            <a:endParaRPr lang="en-US" baseline="0" dirty="0" smtClean="0"/>
          </a:p>
          <a:p>
            <a:r>
              <a:rPr lang="en-US" baseline="0" dirty="0" smtClean="0"/>
              <a:t>As an agency, VA may choose to follow State laws as long as they are in compliance with federal laws and do not alter or amend federal law</a:t>
            </a:r>
          </a:p>
          <a:p>
            <a:endParaRPr lang="en-US" baseline="0" dirty="0" smtClean="0"/>
          </a:p>
          <a:p>
            <a:r>
              <a:rPr lang="en-US" baseline="0" dirty="0" smtClean="0"/>
              <a:t>And note, Administration level policies can be more stringent than VA policies, regulations or statutes.</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sz="2800" dirty="0" smtClean="0"/>
          </a:p>
          <a:p>
            <a:pPr marL="0" lvl="2">
              <a:buFont typeface="Wingdings" pitchFamily="2" charset="2"/>
              <a:buChar char="Ø"/>
              <a:defRPr/>
            </a:pPr>
            <a:r>
              <a:rPr lang="en-US" sz="2800" dirty="0" smtClean="0"/>
              <a:t>External, Clinically-Oriented Reviews (e.g. External Peer Review Program (EPRP)</a:t>
            </a:r>
          </a:p>
          <a:p>
            <a:pPr marL="0" lvl="2">
              <a:buFont typeface="Wingdings" pitchFamily="2" charset="2"/>
              <a:buChar char="Ø"/>
              <a:defRPr/>
            </a:pPr>
            <a:r>
              <a:rPr lang="en-US" sz="2800" dirty="0" smtClean="0"/>
              <a:t>Clinical Education Program Accreditation Reviews</a:t>
            </a:r>
          </a:p>
          <a:p>
            <a:pPr marL="0" lvl="3">
              <a:defRPr/>
            </a:pPr>
            <a:r>
              <a:rPr lang="en-US" sz="2800" dirty="0" smtClean="0"/>
              <a:t>Initial and ongoing accreditation reviews of educational training programs</a:t>
            </a:r>
          </a:p>
          <a:p>
            <a:pPr marL="0" lvl="3">
              <a:defRPr/>
            </a:pPr>
            <a:r>
              <a:rPr lang="en-US" sz="2800" dirty="0" smtClean="0"/>
              <a:t>======================</a:t>
            </a:r>
            <a:endParaRPr lang="en-US" sz="2800" dirty="0" smtClean="0"/>
          </a:p>
        </p:txBody>
      </p:sp>
    </p:spTree>
    <p:extLst>
      <p:ext uri="{BB962C8B-B14F-4D97-AF65-F5344CB8AC3E}">
        <p14:creationId xmlns:p14="http://schemas.microsoft.com/office/powerpoint/2010/main" val="5747529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indent="0">
              <a:buNone/>
            </a:pPr>
            <a:endParaRPr lang="en-US" dirty="0" smtClean="0"/>
          </a:p>
          <a:p>
            <a:pPr marL="0" lvl="1" indent="0">
              <a:buFont typeface="Wingdings" pitchFamily="2" charset="2"/>
              <a:buNone/>
            </a:pPr>
            <a:r>
              <a:rPr lang="en-US" b="0" dirty="0" smtClean="0"/>
              <a:t>VISN and facility Directors can add to the list of their facilities’ core activities by describing additional QM activities that can generate confidential documents in facility policy directives or QM plans.  </a:t>
            </a:r>
            <a:r>
              <a:rPr lang="en-US" b="0" dirty="0" smtClean="0">
                <a:solidFill>
                  <a:srgbClr val="96192F"/>
                </a:solidFill>
              </a:rPr>
              <a:t>REMEMBER</a:t>
            </a:r>
            <a:r>
              <a:rPr lang="en-US" b="0" dirty="0" smtClean="0"/>
              <a:t>, not all documents generated by QM activities are confidential.</a:t>
            </a:r>
          </a:p>
          <a:p>
            <a:r>
              <a:rPr lang="en-US" baseline="0" dirty="0" smtClean="0"/>
              <a:t>====================</a:t>
            </a:r>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indent="0">
              <a:buNone/>
            </a:pPr>
            <a:endParaRPr lang="en-US" dirty="0" smtClean="0"/>
          </a:p>
          <a:p>
            <a:pPr marL="228600" lvl="1" indent="-228600">
              <a:buFont typeface="Wingdings" pitchFamily="2" charset="2"/>
              <a:buChar char="§"/>
              <a:defRPr/>
            </a:pPr>
            <a:r>
              <a:rPr lang="en-US" b="0" dirty="0" smtClean="0"/>
              <a:t>The activity that generated the information must have been conducted by or for the VA to improve the quality of health care or the utilization of resources</a:t>
            </a:r>
          </a:p>
          <a:p>
            <a:pPr marL="228600" lvl="1" indent="-228600">
              <a:buFont typeface="Wingdings" pitchFamily="2" charset="2"/>
              <a:buChar char="§"/>
              <a:defRPr/>
            </a:pPr>
            <a:r>
              <a:rPr lang="en-US" b="0" dirty="0" smtClean="0"/>
              <a:t>The activity which generated the document must have been </a:t>
            </a:r>
            <a:r>
              <a:rPr lang="en-US" b="0" u="sng" dirty="0" smtClean="0"/>
              <a:t>previously</a:t>
            </a:r>
            <a:r>
              <a:rPr lang="en-US" b="0" dirty="0" smtClean="0"/>
              <a:t> designated in writing as a QM activity which can produce confidential documents</a:t>
            </a:r>
          </a:p>
          <a:p>
            <a:pPr marL="228600" lvl="1" indent="-228600">
              <a:buFont typeface="Wingdings" pitchFamily="2" charset="2"/>
              <a:buChar char="§"/>
              <a:defRPr/>
            </a:pPr>
            <a:r>
              <a:rPr lang="en-US" b="0" dirty="0" smtClean="0"/>
              <a:t>Designation can be either by the Under Secretary for Health and applied to all VHA facilities, by a VISN Director to apply to all VHA facilities within that VISN, or by the facility Director to apply only to that facility</a:t>
            </a:r>
          </a:p>
          <a:p>
            <a:pPr marL="0" lvl="1" indent="0">
              <a:buFont typeface="Wingdings" pitchFamily="2" charset="2"/>
              <a:buNone/>
              <a:defRPr/>
            </a:pPr>
            <a:r>
              <a:rPr lang="en-US" b="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Pat</a:t>
            </a:r>
          </a:p>
          <a:p>
            <a:pPr marL="0" indent="0">
              <a:buNone/>
            </a:pPr>
            <a:endParaRPr lang="en-US" dirty="0" smtClean="0"/>
          </a:p>
          <a:p>
            <a:pPr marL="0" indent="0">
              <a:buNone/>
            </a:pPr>
            <a:r>
              <a:rPr lang="en-US" dirty="0" smtClean="0"/>
              <a:t>In addition</a:t>
            </a:r>
            <a:r>
              <a:rPr lang="en-US" b="0" baseline="0" dirty="0" smtClean="0"/>
              <a:t> to the activity</a:t>
            </a:r>
            <a:r>
              <a:rPr lang="en-US" b="0" dirty="0" smtClean="0"/>
              <a:t> improving</a:t>
            </a:r>
            <a:r>
              <a:rPr lang="en-US" b="0" baseline="0" dirty="0" smtClean="0"/>
              <a:t> </a:t>
            </a:r>
            <a:r>
              <a:rPr lang="en-US" b="0" dirty="0" smtClean="0"/>
              <a:t>the quality of health care or the utilization of resources, the documents must meet one of these two conditions.</a:t>
            </a:r>
            <a:r>
              <a:rPr lang="en-US" b="0" baseline="0" dirty="0" smtClean="0"/>
              <a:t>  It</a:t>
            </a:r>
            <a:r>
              <a:rPr lang="en-US" sz="1200" dirty="0" smtClean="0"/>
              <a:t> identifies, either implicitly or explicitly,  individual practitioners, patients or reviewers </a:t>
            </a:r>
            <a:r>
              <a:rPr lang="en-US" b="1" dirty="0" smtClean="0">
                <a:solidFill>
                  <a:srgbClr val="96192F"/>
                </a:solidFill>
              </a:rPr>
              <a:t>or  i</a:t>
            </a:r>
            <a:r>
              <a:rPr lang="en-US" sz="1200" dirty="0" smtClean="0"/>
              <a:t>t contains discussions relating to the </a:t>
            </a:r>
            <a:r>
              <a:rPr lang="en-US" sz="1200" dirty="0" smtClean="0">
                <a:solidFill>
                  <a:srgbClr val="96192F"/>
                </a:solidFill>
              </a:rPr>
              <a:t>quality</a:t>
            </a:r>
            <a:r>
              <a:rPr lang="en-US" sz="1200" dirty="0" smtClean="0"/>
              <a:t> of VA medical care or to the </a:t>
            </a:r>
            <a:r>
              <a:rPr lang="en-US" sz="1200" dirty="0" smtClean="0">
                <a:solidFill>
                  <a:srgbClr val="96192F"/>
                </a:solidFill>
              </a:rPr>
              <a:t>utilization</a:t>
            </a:r>
            <a:r>
              <a:rPr lang="en-US" sz="1200" dirty="0" smtClean="0"/>
              <a:t> of VA medical resources by health care evaluators during a review of quality assurance data.</a:t>
            </a:r>
          </a:p>
          <a:p>
            <a:pPr marL="0" indent="0">
              <a:buNone/>
            </a:pPr>
            <a:r>
              <a:rPr lang="en-US" sz="1200" dirty="0" smtClean="0"/>
              <a:t>=======================</a:t>
            </a:r>
          </a:p>
          <a:p>
            <a:pPr marL="0" indent="0">
              <a:buNone/>
            </a:pPr>
            <a:endParaRPr lang="en-US" b="0"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 Carol</a:t>
            </a:r>
          </a:p>
          <a:p>
            <a:pPr marL="0" indent="0">
              <a:buNone/>
            </a:pPr>
            <a:endParaRPr lang="en-US" dirty="0" smtClean="0"/>
          </a:p>
          <a:p>
            <a:pPr marL="0" indent="0">
              <a:buNone/>
            </a:pPr>
            <a:r>
              <a:rPr lang="en-US" dirty="0" smtClean="0"/>
              <a:t>Common Disclosures under this statute include:</a:t>
            </a:r>
          </a:p>
          <a:p>
            <a:pPr marL="0" lvl="1" indent="0">
              <a:buNone/>
            </a:pPr>
            <a:endParaRPr lang="en-US" b="1" dirty="0" smtClean="0"/>
          </a:p>
          <a:p>
            <a:pPr>
              <a:lnSpc>
                <a:spcPct val="80000"/>
              </a:lnSpc>
            </a:pPr>
            <a:r>
              <a:rPr lang="en-US" dirty="0" smtClean="0"/>
              <a:t>To a Federal agency or private organization, if such record is needed by such agency or organization to perform licensing or accreditation functions related to Department health care facilities or to perform monitoring, required by statute, of Department health care facilities</a:t>
            </a:r>
            <a:r>
              <a:rPr lang="en-US" sz="2800" dirty="0" smtClean="0"/>
              <a:t>     </a:t>
            </a:r>
          </a:p>
          <a:p>
            <a:pPr>
              <a:lnSpc>
                <a:spcPct val="80000"/>
              </a:lnSpc>
              <a:buNone/>
            </a:pPr>
            <a:r>
              <a:rPr lang="en-US" sz="2800" dirty="0" smtClean="0"/>
              <a:t>	[38 U.S.C. 5705(b)(1)(A)]</a:t>
            </a:r>
          </a:p>
          <a:p>
            <a:pPr marL="0" indent="0">
              <a:buNone/>
            </a:pPr>
            <a:r>
              <a:rPr lang="en-US" dirty="0" smtClean="0"/>
              <a:t>==============</a:t>
            </a:r>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Pat</a:t>
            </a:r>
          </a:p>
          <a:p>
            <a:pPr marL="0" lvl="1" indent="0">
              <a:buNone/>
            </a:pPr>
            <a:endParaRPr lang="en-US" b="1" dirty="0" smtClean="0"/>
          </a:p>
          <a:p>
            <a:pPr marL="0" marR="0" indent="0" algn="l" defTabSz="914400" rtl="0" eaLnBrk="1" fontAlgn="auto" latinLnBrk="0" hangingPunct="1">
              <a:lnSpc>
                <a:spcPct val="90000"/>
              </a:lnSpc>
              <a:spcBef>
                <a:spcPts val="0"/>
              </a:spcBef>
              <a:spcAft>
                <a:spcPts val="0"/>
              </a:spcAft>
              <a:buClrTx/>
              <a:buSzTx/>
              <a:buFontTx/>
              <a:buNone/>
              <a:tabLst/>
              <a:defRPr/>
            </a:pPr>
            <a:r>
              <a:rPr lang="en-US" sz="1200" dirty="0" smtClean="0"/>
              <a:t>38 U.S.C. 5705(b)(1)(B) allows </a:t>
            </a:r>
            <a:r>
              <a:rPr lang="en-US" dirty="0" smtClean="0"/>
              <a:t>VHA to disclose QA documents to a Federal executive agency or provider of health care services, if such record or document is required by such agency or provider for participation by the Department in a health care program with such agency or provider or under 38 U.S.C. 5705(b)(1)(C) to a criminal or civil law enforcement agency pursuant to a written request signed by the head of the agency.</a:t>
            </a:r>
          </a:p>
          <a:p>
            <a:pPr>
              <a:lnSpc>
                <a:spcPct val="90000"/>
              </a:lnSpc>
            </a:pPr>
            <a:r>
              <a:rPr lang="en-US"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lvl="1" indent="0">
              <a:buNone/>
            </a:pPr>
            <a:endParaRPr lang="en-US" b="1" dirty="0" smtClean="0"/>
          </a:p>
          <a:p>
            <a:pPr>
              <a:lnSpc>
                <a:spcPct val="90000"/>
              </a:lnSpc>
            </a:pPr>
            <a:r>
              <a:rPr lang="en-US" dirty="0" smtClean="0"/>
              <a:t>To health care personnel, to the extent necessary to meet medical emergency affecting the health or safety of any individual  </a:t>
            </a:r>
          </a:p>
          <a:p>
            <a:pPr>
              <a:lnSpc>
                <a:spcPct val="90000"/>
              </a:lnSpc>
              <a:buNone/>
            </a:pPr>
            <a:r>
              <a:rPr lang="en-US" sz="2800" dirty="0" smtClean="0"/>
              <a:t>	[38 U.S.C. 5705(b)(1)(D)]</a:t>
            </a:r>
          </a:p>
          <a:p>
            <a:pPr>
              <a:lnSpc>
                <a:spcPct val="90000"/>
              </a:lnSpc>
            </a:pPr>
            <a:endParaRPr lang="en-US" dirty="0" smtClean="0"/>
          </a:p>
          <a:p>
            <a:pPr>
              <a:lnSpc>
                <a:spcPct val="90000"/>
              </a:lnSpc>
            </a:pPr>
            <a:r>
              <a:rPr lang="en-US" dirty="0" smtClean="0"/>
              <a:t>To a committee of either House of Congress or any joint committee of Congress, if such record or document pertains to any matter within the </a:t>
            </a:r>
            <a:r>
              <a:rPr lang="en-US" dirty="0" smtClean="0"/>
              <a:t>Jurisdiction </a:t>
            </a:r>
            <a:r>
              <a:rPr lang="en-US" dirty="0" smtClean="0"/>
              <a:t>of such committee or joint committee  </a:t>
            </a:r>
            <a:r>
              <a:rPr lang="en-US" sz="2800" dirty="0" smtClean="0"/>
              <a:t>[38 U.S.C. 5705(b)(4</a:t>
            </a:r>
            <a:r>
              <a:rPr lang="en-US" sz="2800" dirty="0" smtClean="0"/>
              <a:t>)]</a:t>
            </a:r>
          </a:p>
          <a:p>
            <a:pPr>
              <a:lnSpc>
                <a:spcPct val="90000"/>
              </a:lnSpc>
            </a:pPr>
            <a:endParaRPr lang="en-US" sz="2800" dirty="0" smtClean="0"/>
          </a:p>
          <a:p>
            <a:pPr>
              <a:lnSpc>
                <a:spcPct val="90000"/>
              </a:lnSpc>
            </a:pPr>
            <a:r>
              <a:rPr lang="en-US" sz="2800" dirty="0" smtClean="0"/>
              <a:t>Pat – Now that we have talked about the common disclosure authorities</a:t>
            </a:r>
            <a:r>
              <a:rPr lang="en-US" sz="2800" baseline="0" dirty="0" smtClean="0"/>
              <a:t> under 5705 what would be some permitted use examples?</a:t>
            </a:r>
            <a:endParaRPr lang="en-US" sz="2800" dirty="0" smtClean="0"/>
          </a:p>
          <a:p>
            <a:pPr>
              <a:lnSpc>
                <a:spcPct val="90000"/>
              </a:lnSpc>
            </a:pPr>
            <a:r>
              <a:rPr lang="en-US" sz="28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Pat </a:t>
            </a:r>
          </a:p>
          <a:p>
            <a:endParaRPr lang="en-US" baseline="0" dirty="0" smtClean="0"/>
          </a:p>
          <a:p>
            <a:r>
              <a:rPr lang="en-US" baseline="0" dirty="0" smtClean="0"/>
              <a:t>To make it </a:t>
            </a:r>
            <a:r>
              <a:rPr lang="en-US" baseline="0" dirty="0" smtClean="0"/>
              <a:t>easy, Carol and I have included  a short  </a:t>
            </a:r>
            <a:r>
              <a:rPr lang="en-US" baseline="0" dirty="0" smtClean="0"/>
              <a:t>listing of organizations who may receive 5705 protected documents.  There are caveats as noted whereby the VA EEO investigators at your site or your Office of General Counsel may see the 5705 documents but cannot place them within the EEO evidence file or re-disclose in the course of their litigation.</a:t>
            </a:r>
          </a:p>
          <a:p>
            <a:endParaRPr lang="en-US" baseline="0" dirty="0" smtClean="0"/>
          </a:p>
          <a:p>
            <a:r>
              <a:rPr lang="en-US" baseline="0" dirty="0" smtClean="0"/>
              <a:t>VHA employees and contractors  can see these records as long as the showing of these records help improve the quality of medical care and to the extent practicable, removal of information that identifies the individual who conducted the peer review of a health care provider</a:t>
            </a:r>
            <a:r>
              <a:rPr lang="en-US" baseline="0" dirty="0" smtClean="0"/>
              <a:t>.</a:t>
            </a:r>
          </a:p>
          <a:p>
            <a:endParaRPr lang="en-US" baseline="0" dirty="0" smtClean="0"/>
          </a:p>
          <a:p>
            <a:r>
              <a:rPr lang="en-US" baseline="0" dirty="0" smtClean="0"/>
              <a:t>Carol what about non-permitted use examples?</a:t>
            </a:r>
            <a:endParaRPr lang="en-US" baseline="0" dirty="0" smtClean="0"/>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smtClean="0"/>
              <a:t>Carol</a:t>
            </a:r>
          </a:p>
          <a:p>
            <a:pPr marL="0" lvl="1" indent="0">
              <a:buNone/>
            </a:pPr>
            <a:endParaRPr lang="en-US" b="1" dirty="0" smtClean="0"/>
          </a:p>
          <a:p>
            <a:r>
              <a:rPr lang="en-US" baseline="0" dirty="0" smtClean="0"/>
              <a:t>Some  </a:t>
            </a:r>
            <a:r>
              <a:rPr lang="en-US" dirty="0" smtClean="0"/>
              <a:t>Non-Permitted Use Examples for 5705</a:t>
            </a:r>
            <a:r>
              <a:rPr lang="en-US" baseline="0" dirty="0" smtClean="0"/>
              <a:t> information would be</a:t>
            </a:r>
            <a:endParaRPr lang="en-US" dirty="0" smtClean="0"/>
          </a:p>
          <a:p>
            <a:endParaRPr lang="en-US" dirty="0" smtClean="0"/>
          </a:p>
          <a:p>
            <a:pPr lvl="1">
              <a:buFont typeface="Wingdings" pitchFamily="2" charset="2"/>
              <a:buChar char="Ø"/>
            </a:pPr>
            <a:r>
              <a:rPr lang="en-US" dirty="0" smtClean="0"/>
              <a:t>Volunteers generally should not have access</a:t>
            </a:r>
          </a:p>
          <a:p>
            <a:pPr lvl="1">
              <a:buFont typeface="Wingdings" pitchFamily="2" charset="2"/>
              <a:buChar char="Ø"/>
            </a:pPr>
            <a:r>
              <a:rPr lang="en-US" dirty="0" smtClean="0"/>
              <a:t>VBA for claim adjudication purposes</a:t>
            </a:r>
          </a:p>
          <a:p>
            <a:pPr lvl="1">
              <a:buFont typeface="Wingdings" pitchFamily="2" charset="2"/>
              <a:buChar char="Ø"/>
            </a:pPr>
            <a:r>
              <a:rPr lang="en-US" dirty="0" smtClean="0"/>
              <a:t>Unions or Veteran Service Organizations</a:t>
            </a:r>
          </a:p>
          <a:p>
            <a:pPr lvl="1">
              <a:buFont typeface="Wingdings" pitchFamily="2" charset="2"/>
              <a:buChar char="Ø"/>
            </a:pPr>
            <a:r>
              <a:rPr lang="en-US" dirty="0" smtClean="0"/>
              <a:t>Patient or Family Member</a:t>
            </a:r>
          </a:p>
          <a:p>
            <a:pPr lvl="1">
              <a:buFont typeface="Wingdings" pitchFamily="2" charset="2"/>
              <a:buChar char="Ø"/>
            </a:pPr>
            <a:r>
              <a:rPr lang="en-US" dirty="0" smtClean="0"/>
              <a:t>For administrative and disciplinary decisions regarding VHA personnel</a:t>
            </a:r>
          </a:p>
          <a:p>
            <a:pPr lvl="2"/>
            <a:r>
              <a:rPr lang="en-US" sz="2000" dirty="0" smtClean="0"/>
              <a:t>Credentialing and privileging</a:t>
            </a:r>
          </a:p>
          <a:p>
            <a:pPr lvl="2"/>
            <a:r>
              <a:rPr lang="en-US" sz="2000" dirty="0" smtClean="0"/>
              <a:t>Decisions whether to report health care professionals to state licensing boards or the National Practitioner Data bank</a:t>
            </a:r>
          </a:p>
          <a:p>
            <a:pPr lvl="2"/>
            <a:r>
              <a:rPr lang="en-US" sz="2000" dirty="0" smtClean="0"/>
              <a:t>As the basis for any action that might be considered adverse to an </a:t>
            </a:r>
            <a:r>
              <a:rPr lang="en-US" sz="2000" dirty="0" smtClean="0"/>
              <a:t>employee</a:t>
            </a:r>
          </a:p>
          <a:p>
            <a:pPr lvl="2"/>
            <a:r>
              <a:rPr lang="en-US" sz="2000" dirty="0" smtClean="0"/>
              <a:t>===================</a:t>
            </a:r>
          </a:p>
          <a:p>
            <a:pPr lvl="2"/>
            <a:endParaRPr lang="en-US" sz="2000" dirty="0" smtClean="0"/>
          </a:p>
        </p:txBody>
      </p:sp>
    </p:spTree>
    <p:extLst>
      <p:ext uri="{BB962C8B-B14F-4D97-AF65-F5344CB8AC3E}">
        <p14:creationId xmlns:p14="http://schemas.microsoft.com/office/powerpoint/2010/main" val="5747529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2400" dirty="0" smtClean="0"/>
              <a:t>Pat</a:t>
            </a:r>
          </a:p>
          <a:p>
            <a:endParaRPr lang="en-US" sz="2400" dirty="0" smtClean="0"/>
          </a:p>
          <a:p>
            <a:r>
              <a:rPr lang="en-US" sz="2400" dirty="0" smtClean="0"/>
              <a:t>5705 does not strip the protection of other Federal confidentiality statutes or regulations for information when VHA incorporates that information into a 5705 protected file, such as information</a:t>
            </a:r>
            <a:r>
              <a:rPr lang="en-US" sz="2400" baseline="0" dirty="0" smtClean="0"/>
              <a:t> form a patient’s health record.  </a:t>
            </a:r>
            <a:r>
              <a:rPr lang="en-US" sz="2400" dirty="0" smtClean="0"/>
              <a:t>VA,</a:t>
            </a:r>
            <a:r>
              <a:rPr lang="en-US" sz="2400" baseline="0" dirty="0" smtClean="0"/>
              <a:t> such as your Medical Center Director, </a:t>
            </a:r>
            <a:r>
              <a:rPr lang="en-US" sz="2400" dirty="0" smtClean="0"/>
              <a:t>cannot waive the protection of a 5705 record in order to disclose</a:t>
            </a:r>
            <a:r>
              <a:rPr lang="en-US" sz="2400" baseline="0" dirty="0" smtClean="0"/>
              <a:t> </a:t>
            </a:r>
            <a:r>
              <a:rPr lang="en-US" sz="2400" dirty="0" smtClean="0"/>
              <a:t>and the protection of this statute applies until VHA destroys the record.</a:t>
            </a:r>
            <a:r>
              <a:rPr lang="en-US" sz="2400" baseline="0" dirty="0" smtClean="0"/>
              <a:t>  Also, </a:t>
            </a:r>
            <a:r>
              <a:rPr lang="en-US" sz="2400" dirty="0" smtClean="0"/>
              <a:t>VA cannot reach back to protect previously-created records  to</a:t>
            </a:r>
            <a:r>
              <a:rPr lang="en-US" sz="2400" baseline="0" dirty="0" smtClean="0"/>
              <a:t> make them</a:t>
            </a:r>
            <a:r>
              <a:rPr lang="en-US" sz="2400" dirty="0" smtClean="0"/>
              <a:t> 5705 protected.  Just because you label a document 5705 protected does not protect the record unless all the requirements to invoke the protection of</a:t>
            </a:r>
            <a:r>
              <a:rPr lang="en-US" sz="2400" baseline="0" dirty="0" smtClean="0"/>
              <a:t> this statute </a:t>
            </a:r>
            <a:r>
              <a:rPr lang="en-US" sz="2400" dirty="0" smtClean="0"/>
              <a:t>are met which we described above.</a:t>
            </a:r>
            <a:r>
              <a:rPr lang="en-US" sz="2400" baseline="0" dirty="0" smtClean="0"/>
              <a:t>  Also, n</a:t>
            </a:r>
            <a:r>
              <a:rPr lang="en-US" sz="2400" dirty="0" smtClean="0"/>
              <a:t>ot all documents within a 5705 protected file are protected such as any </a:t>
            </a:r>
            <a:r>
              <a:rPr lang="en-US" sz="2200" dirty="0" smtClean="0"/>
              <a:t>aggregate statistical information</a:t>
            </a:r>
            <a:r>
              <a:rPr lang="en-US" sz="2200" dirty="0" smtClean="0"/>
              <a:t>.</a:t>
            </a:r>
          </a:p>
          <a:p>
            <a:endParaRPr lang="en-US" sz="2200" dirty="0" smtClean="0"/>
          </a:p>
          <a:p>
            <a:r>
              <a:rPr lang="en-US" sz="2200" dirty="0" smtClean="0"/>
              <a:t>So</a:t>
            </a:r>
            <a:r>
              <a:rPr lang="en-US" sz="2200" baseline="0" dirty="0" smtClean="0"/>
              <a:t> how do we begin to apply all six privacy and confidentiality statutes?</a:t>
            </a:r>
            <a:endParaRPr lang="en-US" sz="2200" dirty="0" smtClean="0"/>
          </a:p>
          <a:p>
            <a:r>
              <a:rPr lang="en-US" sz="220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Pat </a:t>
            </a:r>
          </a:p>
          <a:p>
            <a:r>
              <a:rPr lang="en-US" sz="1200" kern="1200" dirty="0" smtClean="0">
                <a:solidFill>
                  <a:schemeClr val="tx1"/>
                </a:solidFill>
                <a:effectLst/>
                <a:latin typeface="+mn-lt"/>
                <a:ea typeface="+mn-ea"/>
                <a:cs typeface="+mn-cs"/>
              </a:rPr>
              <a:t>Let’s take a minute</a:t>
            </a:r>
            <a:r>
              <a:rPr lang="en-US" sz="1200" kern="1200" baseline="0" dirty="0" smtClean="0">
                <a:solidFill>
                  <a:schemeClr val="tx1"/>
                </a:solidFill>
                <a:effectLst/>
                <a:latin typeface="+mn-lt"/>
                <a:ea typeface="+mn-ea"/>
                <a:cs typeface="+mn-cs"/>
              </a:rPr>
              <a:t> to discuss the relationships between different types of terms used within VA as it can be confusing.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Sensitive Personal Information and Personally Identifiable Information are synonymous and encompass Individually Identifiable Information, Individually Identifiable Health Information and Protected Health Information.  Sensitive personal</a:t>
            </a:r>
            <a:r>
              <a:rPr lang="en-US" sz="1200" kern="1200" baseline="0" dirty="0" smtClean="0">
                <a:solidFill>
                  <a:schemeClr val="tx1"/>
                </a:solidFill>
                <a:effectLst/>
                <a:latin typeface="+mn-lt"/>
                <a:ea typeface="+mn-ea"/>
                <a:cs typeface="+mn-cs"/>
              </a:rPr>
              <a:t> information if one of the broadest types of information which included not only your medical history but educational, financial, criminal or employment history  or any information that can be used to distinguish or trace the individual’s identity.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Carol</a:t>
            </a:r>
          </a:p>
          <a:p>
            <a:r>
              <a:rPr lang="en-US" sz="1200" kern="1200" dirty="0" smtClean="0">
                <a:solidFill>
                  <a:schemeClr val="tx1"/>
                </a:solidFill>
                <a:effectLst/>
                <a:latin typeface="+mn-lt"/>
                <a:ea typeface="+mn-ea"/>
                <a:cs typeface="+mn-cs"/>
              </a:rPr>
              <a:t>Individually Identifiable Information is</a:t>
            </a:r>
            <a:r>
              <a:rPr lang="en-US" sz="1200" kern="1200" baseline="0" dirty="0" smtClean="0">
                <a:solidFill>
                  <a:schemeClr val="tx1"/>
                </a:solidFill>
                <a:effectLst/>
                <a:latin typeface="+mn-lt"/>
                <a:ea typeface="+mn-ea"/>
                <a:cs typeface="+mn-cs"/>
              </a:rPr>
              <a:t> a term used by VHA that pertain to any information pertaining to an individual that is retrieved by the individual’s name or other unique identifier.  It also </a:t>
            </a:r>
            <a:r>
              <a:rPr lang="en-US" sz="1200" kern="1200" dirty="0" smtClean="0">
                <a:solidFill>
                  <a:schemeClr val="tx1"/>
                </a:solidFill>
                <a:effectLst/>
                <a:latin typeface="+mn-lt"/>
                <a:ea typeface="+mn-ea"/>
                <a:cs typeface="+mn-cs"/>
              </a:rPr>
              <a:t>encompasses Individually-identifiable Health Information.  As a matter of policy, all Veteran information maintained</a:t>
            </a:r>
            <a:r>
              <a:rPr lang="en-US" sz="1200" kern="1200" baseline="0" dirty="0" smtClean="0">
                <a:solidFill>
                  <a:schemeClr val="tx1"/>
                </a:solidFill>
                <a:effectLst/>
                <a:latin typeface="+mn-lt"/>
                <a:ea typeface="+mn-ea"/>
                <a:cs typeface="+mn-cs"/>
              </a:rPr>
              <a:t> by VHA, including demographic information, is considered individually-identifiable health information which is protected by the HIPAA Privacy Rule, the Privacy Act and 38 USC 5701 and 7332 statutes.  </a:t>
            </a:r>
            <a:r>
              <a:rPr lang="en-US" sz="1200" kern="1200" dirty="0" smtClean="0">
                <a:solidFill>
                  <a:schemeClr val="tx1"/>
                </a:solidFill>
                <a:effectLst/>
                <a:latin typeface="+mn-lt"/>
                <a:ea typeface="+mn-ea"/>
                <a:cs typeface="+mn-cs"/>
              </a:rPr>
              <a:t> However,  when information is ONLY protected by HIPAA, VHA will use the term protected health information or PHI as opposed to IIHI.</a:t>
            </a:r>
          </a:p>
          <a:p>
            <a:endParaRPr lang="en-US" sz="1200" kern="1200" dirty="0" smtClean="0">
              <a:solidFill>
                <a:schemeClr val="tx1"/>
              </a:solidFill>
              <a:effectLst/>
              <a:latin typeface="+mn-lt"/>
              <a:ea typeface="+mn-ea"/>
              <a:cs typeface="+mn-cs"/>
            </a:endParaRPr>
          </a:p>
          <a:p>
            <a:r>
              <a:rPr lang="en-US" dirty="0" smtClean="0">
                <a:solidFill>
                  <a:schemeClr val="tx2"/>
                </a:solidFill>
              </a:rPr>
              <a:t>Pat</a:t>
            </a:r>
          </a:p>
          <a:p>
            <a:r>
              <a:rPr lang="en-US" dirty="0" smtClean="0">
                <a:solidFill>
                  <a:schemeClr val="tx2"/>
                </a:solidFill>
              </a:rPr>
              <a:t>PHI is health information but does not include health information contained within employment</a:t>
            </a:r>
            <a:r>
              <a:rPr lang="en-US" baseline="0" dirty="0" smtClean="0">
                <a:solidFill>
                  <a:schemeClr val="tx2"/>
                </a:solidFill>
              </a:rPr>
              <a:t> records.  A</a:t>
            </a:r>
            <a:r>
              <a:rPr lang="en-US" dirty="0" smtClean="0">
                <a:solidFill>
                  <a:schemeClr val="tx2"/>
                </a:solidFill>
              </a:rPr>
              <a:t> Limited Data Set</a:t>
            </a:r>
            <a:r>
              <a:rPr lang="en-US" baseline="0" dirty="0" smtClean="0">
                <a:solidFill>
                  <a:schemeClr val="tx2"/>
                </a:solidFill>
              </a:rPr>
              <a:t> is a subset of PHI from which unique identifiers such as name and social security number and certain patient identifiers have been removed.  Patient identifiers are any of the 18 HIPAA data elements attributed to an individual.  The two patient identifiers that can be used in a limited data set are dates and a postal address that is limited to city, State or zip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2"/>
                </a:solidFill>
              </a:rPr>
              <a:t>Some examples to ponder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2"/>
                </a:solidFill>
              </a:rPr>
              <a:t>III that is not PHI is information contained within a providers credentialing and privileging records.  C&amp;P records are filed and retrieved by the providers unique identification making it III.  The C&amp;P file may include health information, but it is not PHI as the health information was given to the employer as part of the provider’s employment records.  The information within the C&amp;P record is still protected by the Privacy 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2"/>
                </a:solidFill>
              </a:rPr>
              <a:t>PHI may be III and as a result the Privacy Act, 38 USC 5701 and the HIPAA Privacy Rule apply.  However, PHI may be a LDS where certain direct patient identifiers have been removed (e.g. name and SSN) making only the HIPAA Privacy Rule applicable. </a:t>
            </a:r>
          </a:p>
          <a:p>
            <a:r>
              <a:rPr lang="en-US" baseline="0" dirty="0" smtClean="0"/>
              <a:t>==========================</a:t>
            </a:r>
          </a:p>
        </p:txBody>
      </p:sp>
    </p:spTree>
    <p:extLst>
      <p:ext uri="{BB962C8B-B14F-4D97-AF65-F5344CB8AC3E}">
        <p14:creationId xmlns:p14="http://schemas.microsoft.com/office/powerpoint/2010/main" val="5747529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a:t>
            </a:r>
          </a:p>
          <a:p>
            <a:endParaRPr lang="en-US" baseline="0" dirty="0" smtClean="0"/>
          </a:p>
          <a:p>
            <a:r>
              <a:rPr lang="en-US" baseline="0" dirty="0" smtClean="0"/>
              <a:t>When </a:t>
            </a:r>
            <a:r>
              <a:rPr lang="en-US" baseline="0" dirty="0" smtClean="0"/>
              <a:t>conflicts arise between laws, the most stringent law must be applied before there is any disclosure of information.  The law that affords the greatest rights to the individual applies for privacy rights.  Remember that the Privacy Act no longer applies when a patient expires, but 38 USC 5701 and 38 USC 7332 survives death and the HIPAA Privacy Rule applies up to 50 years after the patient expires.</a:t>
            </a:r>
          </a:p>
          <a:p>
            <a:endParaRPr lang="en-US" baseline="0" dirty="0" smtClean="0"/>
          </a:p>
          <a:p>
            <a:r>
              <a:rPr lang="en-US" baseline="0" dirty="0" smtClean="0"/>
              <a:t>We are going to go over some examples of conflicts that can arise in a minute, but first Pat wants to ask you another poll question.</a:t>
            </a:r>
            <a:endParaRPr lang="en-US" baseline="0" dirty="0" smtClean="0"/>
          </a:p>
          <a:p>
            <a:r>
              <a:rPr lang="en-US" baseline="0" dirty="0" smtClean="0"/>
              <a:t>==============</a:t>
            </a:r>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 </a:t>
            </a:r>
          </a:p>
          <a:p>
            <a:endParaRPr lang="en-US" dirty="0" smtClean="0"/>
          </a:p>
          <a:p>
            <a:pPr marL="0" indent="0">
              <a:buNone/>
            </a:pPr>
            <a:r>
              <a:rPr lang="en-US" sz="4000" dirty="0" smtClean="0"/>
              <a:t>What privacy law provides a Veteran with the most protection regarding the requirement to account for disclosures?</a:t>
            </a:r>
          </a:p>
          <a:p>
            <a:pPr marL="1314450" lvl="2" indent="-514350">
              <a:buFont typeface="+mj-lt"/>
              <a:buAutoNum type="alphaUcPeriod"/>
            </a:pPr>
            <a:r>
              <a:rPr lang="en-US" sz="3600" dirty="0" smtClean="0"/>
              <a:t>The Privacy Act [5USC 552a]</a:t>
            </a:r>
          </a:p>
          <a:p>
            <a:pPr marL="1314450" lvl="2" indent="-514350">
              <a:buFont typeface="+mj-lt"/>
              <a:buAutoNum type="alphaUcPeriod"/>
            </a:pPr>
            <a:r>
              <a:rPr lang="en-US" sz="3600" dirty="0" smtClean="0"/>
              <a:t>The HIPAA Privacy Rule </a:t>
            </a:r>
          </a:p>
          <a:p>
            <a:pPr marL="1314450" lvl="2" indent="-514350">
              <a:buFont typeface="+mj-lt"/>
              <a:buAutoNum type="alphaUcPeriod"/>
            </a:pPr>
            <a:r>
              <a:rPr lang="en-US" sz="3600" dirty="0" smtClean="0"/>
              <a:t>Title 38 USC 7332</a:t>
            </a:r>
          </a:p>
          <a:p>
            <a:pPr marL="1314450" lvl="2" indent="-514350">
              <a:buFont typeface="+mj-lt"/>
              <a:buAutoNum type="alphaUcPeriod"/>
            </a:pPr>
            <a:r>
              <a:rPr lang="en-US" sz="3600" dirty="0" smtClean="0"/>
              <a:t>Title 38 USC 5701</a:t>
            </a:r>
          </a:p>
          <a:p>
            <a:pPr marL="1314450" lvl="2" indent="-514350">
              <a:buFont typeface="+mj-lt"/>
              <a:buAutoNum type="alphaUcPeriod"/>
            </a:pPr>
            <a:r>
              <a:rPr lang="en-US" sz="3600" dirty="0" smtClean="0"/>
              <a:t>All of the above as they have the same rights.</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r>
              <a:rPr lang="en-US" baseline="0" dirty="0" smtClean="0"/>
              <a:t> </a:t>
            </a:r>
            <a:endParaRPr lang="en-US" dirty="0" smtClean="0"/>
          </a:p>
          <a:p>
            <a:r>
              <a:rPr lang="en-US" dirty="0" smtClean="0"/>
              <a:t>Right of Access – We will first address</a:t>
            </a:r>
            <a:r>
              <a:rPr lang="en-US" baseline="0" dirty="0" smtClean="0"/>
              <a:t> the Privacy Act and the FOIA and determine when right of access requests would be processed under the FOIA.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The key here is that</a:t>
            </a:r>
            <a:r>
              <a:rPr lang="en-US" baseline="0" dirty="0" smtClean="0">
                <a:cs typeface="+mn-cs"/>
              </a:rPr>
              <a:t> FOIA is entirely an access statute where the Privacy Act is a disclosure statute. FOIA</a:t>
            </a:r>
            <a:r>
              <a:rPr lang="en-US" dirty="0" smtClean="0"/>
              <a:t> permits "any person" to seek access to any "agency record" that is not subject to any of the</a:t>
            </a:r>
            <a:r>
              <a:rPr lang="en-US" baseline="0" dirty="0" smtClean="0"/>
              <a:t> FOIA</a:t>
            </a:r>
            <a:r>
              <a:rPr lang="en-US" dirty="0" smtClean="0"/>
              <a:t> nine exemptions or its three exclusions. The Privacy Act permits only the "individual" to seek access to only his own "record," and only if that record is maintained by the agency within a "system of records”.</a:t>
            </a:r>
            <a:endParaRPr lang="en-US" dirty="0" smtClean="0">
              <a:cs typeface="+mn-cs"/>
            </a:endParaRPr>
          </a:p>
          <a:p>
            <a:endParaRPr lang="en-US" dirty="0" smtClean="0"/>
          </a:p>
          <a:p>
            <a:pPr lvl="1">
              <a:buFont typeface="Wingdings" pitchFamily="2" charset="2"/>
              <a:buChar char="Ø"/>
            </a:pPr>
            <a:r>
              <a:rPr lang="en-US" dirty="0" smtClean="0"/>
              <a:t>An individual's access request for his own record maintained in a system of records should be processed under </a:t>
            </a:r>
            <a:r>
              <a:rPr lang="en-US" u="sng" dirty="0" smtClean="0"/>
              <a:t>both</a:t>
            </a:r>
            <a:r>
              <a:rPr lang="en-US" dirty="0" smtClean="0"/>
              <a:t> the Privacy Act and the FOIA</a:t>
            </a:r>
          </a:p>
          <a:p>
            <a:pPr lvl="1">
              <a:buFont typeface="Wingdings" pitchFamily="2" charset="2"/>
              <a:buChar char="Ø"/>
            </a:pPr>
            <a:endParaRPr lang="en-US" dirty="0" smtClean="0"/>
          </a:p>
          <a:p>
            <a:pPr lvl="1">
              <a:buFont typeface="Wingdings" pitchFamily="2" charset="2"/>
              <a:buChar char="Ø"/>
            </a:pPr>
            <a:r>
              <a:rPr lang="en-US" dirty="0" smtClean="0"/>
              <a:t>Unlike the FOIA, the Privacy Act does not speak of a requester's right to administratively appeal any adverse determination that an agency makes on his access request </a:t>
            </a:r>
            <a:r>
              <a:rPr lang="en-US" u="sng" dirty="0" smtClean="0"/>
              <a:t>but</a:t>
            </a:r>
            <a:r>
              <a:rPr lang="en-US" dirty="0" smtClean="0"/>
              <a:t> because we process under both this is the reason for the appeal rights if a Privacy Act record is denied</a:t>
            </a:r>
          </a:p>
          <a:p>
            <a:pPr lvl="1">
              <a:buFont typeface="Wingdings" pitchFamily="2" charset="2"/>
              <a:buChar char="Ø"/>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Pat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The Privacy Officer needs to be aware that when an individual requests</a:t>
            </a:r>
            <a:r>
              <a:rPr lang="en-US" baseline="0" dirty="0" smtClean="0">
                <a:cs typeface="+mn-cs"/>
              </a:rPr>
              <a:t> records you need to know under what system of records these records are being maintained to determine right of access.  An individual has a first party right of access to any VA/VHA system of records where records can be retrieved under their name or other unique identifier under the Privacy Act.   Most VA/VHA Privacy Act systems of records do not have a Privacy Act exemption.  However, the most common system of records that has a Privacy Act exemption is 103VA07B that covers Police and Security Records. VA Police and Security records are a Privacy Act system of records as the information can be retrieved by their name but first party right of access is exempt from this system and these records are processed under FOIA if more than one party is involved.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mn-cs"/>
              </a:rPr>
              <a:t>Carol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mn-cs"/>
              </a:rPr>
              <a:t>Otherwise, FOIA is typically applies to third party requests.   FOIA would be applied for requests that involve quality assurance records or information that contains 38 USC 7332 information where the individuals’ specific authorization to disclose or other legal authority under the 38 USC statute is absent.  FOIA dictates appeal rights for any Privacy Act record denial whether it is a full or partial denial.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mn-cs"/>
              </a:rPr>
              <a:t>Pat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mn-cs"/>
              </a:rPr>
              <a:t>Under HIPAA , i</a:t>
            </a:r>
            <a:r>
              <a:rPr lang="en-US" dirty="0" smtClean="0"/>
              <a:t>f the information pertains to the individual they have</a:t>
            </a:r>
            <a:r>
              <a:rPr lang="en-US" baseline="0" dirty="0" smtClean="0"/>
              <a:t> a first party right of</a:t>
            </a:r>
            <a:r>
              <a:rPr lang="en-US" dirty="0" smtClean="0"/>
              <a:t> access unless</a:t>
            </a:r>
            <a:r>
              <a:rPr lang="en-US" sz="2400" dirty="0" smtClean="0"/>
              <a:t> a Privacy Act denial applies; information is created or obtained in the course of research; a promise of confidentiality is made at the time information was obtained from third party; or in anticipation of a civil, criminal or administrative action that may hinder this investigation</a:t>
            </a:r>
            <a:r>
              <a:rPr lang="en-US" sz="2400" baseline="0" dirty="0" smtClean="0"/>
              <a:t> if information is disclosed.</a:t>
            </a:r>
            <a:endParaRPr lang="en-US" sz="2400" dirty="0" smtClean="0"/>
          </a:p>
          <a:p>
            <a:pPr>
              <a:defRPr/>
            </a:pPr>
            <a:endParaRPr lang="en-US" baseline="0" dirty="0" smtClean="0">
              <a:cs typeface="+mn-cs"/>
            </a:endParaRPr>
          </a:p>
          <a:p>
            <a:pPr>
              <a:defRPr/>
            </a:pPr>
            <a:r>
              <a:rPr lang="en-US" baseline="0" dirty="0" smtClean="0">
                <a:cs typeface="+mn-cs"/>
              </a:rPr>
              <a:t>Research under HIPAA has specific guidelines whereby the Principal Investigator can restrict access to not only their health records but to their research records until the study is closed,  for example, a research subject being in a dual-blinded study for a new drug.   Disclosure of their health records during the study may potentially un-blind the subject and impact on the integrity of the study.</a:t>
            </a:r>
          </a:p>
          <a:p>
            <a:pPr>
              <a:defRPr/>
            </a:pPr>
            <a:endParaRPr lang="en-US" baseline="0" dirty="0" smtClean="0">
              <a:cs typeface="+mn-cs"/>
            </a:endParaRPr>
          </a:p>
          <a:p>
            <a:pPr>
              <a:defRPr/>
            </a:pPr>
            <a:r>
              <a:rPr lang="en-US" baseline="0" dirty="0" smtClean="0">
                <a:cs typeface="+mn-cs"/>
              </a:rPr>
              <a:t>We should always encourage VHA users within your new employee orientation on privacy not to make any promises of confidentiality as most VHA users do not have legal authority to enter into such agreements on behalf of VHA.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cs typeface="+mn-cs"/>
            </a:endParaRPr>
          </a:p>
          <a:p>
            <a:r>
              <a:rPr lang="en-US" dirty="0" smtClean="0"/>
              <a:t>Carol</a:t>
            </a:r>
          </a:p>
          <a:p>
            <a:r>
              <a:rPr lang="en-US" dirty="0" smtClean="0"/>
              <a:t>And finally - Right of Access under</a:t>
            </a:r>
            <a:r>
              <a:rPr lang="en-US" baseline="0" dirty="0" smtClean="0"/>
              <a:t> 5701 and 7332:</a:t>
            </a:r>
          </a:p>
          <a:p>
            <a:endParaRPr lang="en-US" dirty="0" smtClean="0"/>
          </a:p>
          <a:p>
            <a:pPr lvl="1">
              <a:buFont typeface="Wingdings" pitchFamily="2" charset="2"/>
              <a:buChar char="Ø"/>
            </a:pPr>
            <a:r>
              <a:rPr lang="en-US" dirty="0" smtClean="0"/>
              <a:t>38 U.S.C. 5701 - Must provide information unless will cause mental or physical injury to the veteran (sensitive record review)</a:t>
            </a:r>
          </a:p>
          <a:p>
            <a:pPr lvl="2">
              <a:buFont typeface="Wingdings" pitchFamily="2" charset="2"/>
              <a:buChar char="Ø"/>
            </a:pPr>
            <a:r>
              <a:rPr lang="en-US" dirty="0" smtClean="0"/>
              <a:t>However,</a:t>
            </a:r>
            <a:r>
              <a:rPr lang="en-US" baseline="0" dirty="0" smtClean="0"/>
              <a:t> the </a:t>
            </a:r>
            <a:r>
              <a:rPr lang="en-US" dirty="0" smtClean="0"/>
              <a:t>Sensitive record review as</a:t>
            </a:r>
            <a:r>
              <a:rPr lang="en-US" baseline="0" dirty="0" smtClean="0"/>
              <a:t> been </a:t>
            </a:r>
            <a:r>
              <a:rPr lang="en-US" dirty="0" smtClean="0"/>
              <a:t>suspended so individuals have a right of access under</a:t>
            </a:r>
            <a:r>
              <a:rPr lang="en-US" baseline="0" dirty="0" smtClean="0"/>
              <a:t> this statute.</a:t>
            </a:r>
            <a:endParaRPr lang="en-US" dirty="0" smtClean="0"/>
          </a:p>
          <a:p>
            <a:pPr lvl="1">
              <a:buFont typeface="Wingdings" pitchFamily="2" charset="2"/>
              <a:buChar char="Ø"/>
            </a:pPr>
            <a:r>
              <a:rPr lang="en-US" dirty="0" smtClean="0"/>
              <a:t>38 U.S.C 7332 - Cannot prohibit access from the individual as they are aware of their conditions.</a:t>
            </a:r>
          </a:p>
          <a:p>
            <a:pPr lvl="1">
              <a:buFont typeface="Wingdings" pitchFamily="2" charset="2"/>
              <a:buNone/>
            </a:pPr>
            <a:endParaRPr lang="en-US" dirty="0" smtClean="0"/>
          </a:p>
          <a:p>
            <a:r>
              <a:rPr lang="en-US" dirty="0" smtClean="0"/>
              <a:t>So when dealing with right</a:t>
            </a:r>
            <a:r>
              <a:rPr lang="en-US" baseline="0" dirty="0" smtClean="0"/>
              <a:t> of access, the </a:t>
            </a:r>
            <a:r>
              <a:rPr lang="en-US" dirty="0" smtClean="0"/>
              <a:t>Privacy Act (PA) always</a:t>
            </a:r>
            <a:r>
              <a:rPr lang="en-US" baseline="0" dirty="0" smtClean="0"/>
              <a:t> </a:t>
            </a:r>
            <a:r>
              <a:rPr lang="en-US" dirty="0" smtClean="0"/>
              <a:t>affords the greatest access rights.</a:t>
            </a:r>
          </a:p>
          <a:p>
            <a:pPr>
              <a:defRPr/>
            </a:pPr>
            <a:r>
              <a:rPr lang="en-US" dirty="0" smtClean="0">
                <a:cs typeface="+mn-cs"/>
              </a:rPr>
              <a:t>===================</a:t>
            </a:r>
          </a:p>
          <a:p>
            <a:pPr>
              <a:defRPr/>
            </a:pPr>
            <a:endParaRPr lang="en-US" dirty="0" smtClean="0">
              <a:cs typeface="+mn-cs"/>
            </a:endParaRPr>
          </a:p>
          <a:p>
            <a:pPr>
              <a:defRPr/>
            </a:pPr>
            <a:endParaRPr lang="en-US" baseline="0" dirty="0" smtClean="0">
              <a:cs typeface="+mn-cs"/>
            </a:endParaRPr>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a:t>
            </a:r>
          </a:p>
          <a:p>
            <a:endParaRPr lang="en-US" dirty="0" smtClean="0"/>
          </a:p>
          <a:p>
            <a:r>
              <a:rPr lang="en-US" dirty="0" smtClean="0"/>
              <a:t>Amendment Requests</a:t>
            </a:r>
          </a:p>
          <a:p>
            <a:pPr lvl="1">
              <a:buFont typeface="Wingdings" pitchFamily="2" charset="2"/>
              <a:buChar char="Ø"/>
            </a:pPr>
            <a:r>
              <a:rPr lang="en-US" dirty="0" smtClean="0"/>
              <a:t>Privacy Act when the records are not accurate, </a:t>
            </a:r>
            <a:r>
              <a:rPr lang="en-US" dirty="0" smtClean="0">
                <a:solidFill>
                  <a:srgbClr val="96192F"/>
                </a:solidFill>
              </a:rPr>
              <a:t>timely</a:t>
            </a:r>
            <a:r>
              <a:rPr lang="en-US" dirty="0" smtClean="0"/>
              <a:t>, complete and/or </a:t>
            </a:r>
            <a:r>
              <a:rPr lang="en-US" dirty="0" smtClean="0">
                <a:solidFill>
                  <a:srgbClr val="96192F"/>
                </a:solidFill>
              </a:rPr>
              <a:t>relevant </a:t>
            </a:r>
          </a:p>
          <a:p>
            <a:pPr lvl="1">
              <a:buFont typeface="Wingdings" pitchFamily="2" charset="2"/>
              <a:buChar char="Ø"/>
            </a:pPr>
            <a:r>
              <a:rPr lang="en-US" dirty="0" smtClean="0"/>
              <a:t>HIPAA Privacy Rule when the records are not accurate or complete only</a:t>
            </a:r>
          </a:p>
          <a:p>
            <a:endParaRPr lang="en-US" dirty="0" smtClean="0"/>
          </a:p>
          <a:p>
            <a:r>
              <a:rPr lang="en-US" dirty="0" smtClean="0"/>
              <a:t>Privacy Act affords the individual more rights, so it is used to determine when to grant an amendment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As to amendments, the Privacy</a:t>
            </a:r>
            <a:r>
              <a:rPr lang="en-US" baseline="0" dirty="0" smtClean="0">
                <a:cs typeface="+mn-cs"/>
              </a:rPr>
              <a:t> Act also covers those records that are irrelevant or untimely in addition to an amendment under HIPAA when the individual feels the record is not accurate or complete.  Amendments do not just apply to health records but any Privacy Act system of records, for example, employee Credentialing and Privileging records or even the Patient Advocate Records.  Look to our privacy website under the tab “Laws and Regulations” then scroll down to “VHA SOR” to see a listing of VHA system of records.</a:t>
            </a:r>
            <a:endParaRPr lang="en-US" dirty="0" smtClean="0">
              <a:cs typeface="+mn-cs"/>
            </a:endParaRPr>
          </a:p>
          <a:p>
            <a:r>
              <a:rPr lang="en-US" dirty="0" smtClean="0"/>
              <a:t>======================</a:t>
            </a:r>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Pat</a:t>
            </a:r>
          </a:p>
          <a:p>
            <a:endParaRPr lang="en-US" dirty="0" smtClean="0"/>
          </a:p>
          <a:p>
            <a:r>
              <a:rPr lang="en-US" dirty="0" smtClean="0"/>
              <a:t>All statutes must apply before</a:t>
            </a:r>
            <a:r>
              <a:rPr lang="en-US" baseline="0" dirty="0" smtClean="0"/>
              <a:t> VHA employees can use information.  T</a:t>
            </a:r>
            <a:r>
              <a:rPr lang="en-US" dirty="0" smtClean="0">
                <a:cs typeface="+mn-cs"/>
              </a:rPr>
              <a:t>he </a:t>
            </a:r>
            <a:r>
              <a:rPr lang="en-US" dirty="0" smtClean="0"/>
              <a:t>Privacy Act and 38 USC 7332 </a:t>
            </a:r>
            <a:r>
              <a:rPr lang="en-US" dirty="0" smtClean="0">
                <a:latin typeface="Times New Roman" pitchFamily="18" charset="0"/>
              </a:rPr>
              <a:t>allows</a:t>
            </a:r>
            <a:r>
              <a:rPr lang="en-US" baseline="0" dirty="0" smtClean="0">
                <a:latin typeface="Times New Roman" pitchFamily="18" charset="0"/>
              </a:rPr>
              <a:t> </a:t>
            </a:r>
            <a:r>
              <a:rPr lang="en-US" dirty="0" smtClean="0"/>
              <a:t>employee of the agency to have access to any agency record in order to perform their official job duties.  Whereby the</a:t>
            </a:r>
            <a:r>
              <a:rPr lang="en-US" baseline="0" dirty="0" smtClean="0"/>
              <a:t> HIPAA Privacy Rule allows for use </a:t>
            </a:r>
            <a:r>
              <a:rPr lang="en-US" dirty="0" smtClean="0"/>
              <a:t>of information only for Treatment, Payment, or Health care operation</a:t>
            </a:r>
            <a:r>
              <a:rPr lang="en-US" baseline="0" dirty="0" smtClean="0"/>
              <a:t> purposes</a:t>
            </a:r>
            <a:r>
              <a:rPr lang="en-US" dirty="0" smtClean="0"/>
              <a:t> and disclosure</a:t>
            </a:r>
            <a:r>
              <a:rPr lang="en-US" baseline="0" dirty="0" smtClean="0"/>
              <a:t> of only that information that is minimally necessary.  </a:t>
            </a:r>
            <a:r>
              <a:rPr lang="en-US" sz="2400" dirty="0" smtClean="0"/>
              <a:t>If a use is not for TPO,</a:t>
            </a:r>
            <a:r>
              <a:rPr lang="en-US" sz="2400" baseline="0" dirty="0" smtClean="0"/>
              <a:t> a VHA employee will need an author</a:t>
            </a:r>
            <a:r>
              <a:rPr lang="en-US" sz="2400" dirty="0" smtClean="0"/>
              <a:t>ization or other legal authority to access the information.  </a:t>
            </a:r>
          </a:p>
          <a:p>
            <a:pPr>
              <a:defRPr/>
            </a:pPr>
            <a:endParaRPr lang="en-US" sz="2400" dirty="0" smtClean="0"/>
          </a:p>
          <a:p>
            <a:pPr>
              <a:defRPr/>
            </a:pPr>
            <a:r>
              <a:rPr lang="en-US" sz="2400" dirty="0" smtClean="0"/>
              <a:t>NOTE:  Research is not considered</a:t>
            </a:r>
            <a:r>
              <a:rPr lang="en-US" sz="2400" baseline="0" dirty="0" smtClean="0"/>
              <a:t> </a:t>
            </a:r>
            <a:r>
              <a:rPr lang="en-US" sz="2400" dirty="0" smtClean="0"/>
              <a:t>treatment, payment or health care operations.  This is the reason why researchers must either have a HIPAA authorization or a HIPAA waiver before using any</a:t>
            </a:r>
            <a:r>
              <a:rPr lang="en-US" sz="2400" baseline="0" dirty="0" smtClean="0"/>
              <a:t> protected health information</a:t>
            </a:r>
            <a:r>
              <a:rPr lang="en-US" sz="2400" baseline="0" dirty="0" smtClean="0"/>
              <a:t>.</a:t>
            </a:r>
          </a:p>
          <a:p>
            <a:pPr>
              <a:defRPr/>
            </a:pPr>
            <a:r>
              <a:rPr lang="en-US" sz="2400" baseline="0" dirty="0" smtClean="0"/>
              <a:t>======================</a:t>
            </a:r>
            <a:endParaRPr lang="en-US" sz="2400" dirty="0" smtClean="0"/>
          </a:p>
          <a:p>
            <a:pPr lvl="2">
              <a:lnSpc>
                <a:spcPct val="90000"/>
              </a:lnSpc>
            </a:pPr>
            <a:endParaRPr lang="en-US" sz="2400" dirty="0" smtClean="0"/>
          </a:p>
          <a:p>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2400" u="none" dirty="0" smtClean="0"/>
              <a:t>Carol</a:t>
            </a:r>
            <a:endParaRPr lang="en-US" u="none" dirty="0" smtClean="0"/>
          </a:p>
          <a:p>
            <a:r>
              <a:rPr lang="en-US" u="none" dirty="0" smtClean="0"/>
              <a:t>Disclosure Authorities are more</a:t>
            </a:r>
            <a:r>
              <a:rPr lang="en-US" u="none" baseline="0" dirty="0" smtClean="0"/>
              <a:t> complex as there are many variables including who is making the request and the type of information being requested.  Basically anyone can request VHA to disclose any record and any request for information maintained in VHA records must be processed using all the applicable privacy statutes and regulations</a:t>
            </a:r>
          </a:p>
          <a:p>
            <a:endParaRPr lang="en-US" u="sng" baseline="0" dirty="0" smtClean="0"/>
          </a:p>
          <a:p>
            <a:r>
              <a:rPr lang="en-US" u="none" baseline="0" dirty="0" smtClean="0"/>
              <a:t>The first step is to determine who is making the request.  If it is the individual to whom the records pertain, then this is a first party right of access request.</a:t>
            </a:r>
          </a:p>
          <a:p>
            <a:endParaRPr lang="en-US" u="none" baseline="0" dirty="0" smtClean="0"/>
          </a:p>
          <a:p>
            <a:r>
              <a:rPr lang="en-US" u="none" baseline="0" dirty="0" smtClean="0"/>
              <a:t>Pat</a:t>
            </a:r>
          </a:p>
          <a:p>
            <a:r>
              <a:rPr lang="en-US" u="none" baseline="0" dirty="0" smtClean="0"/>
              <a:t>If the requestor is a third party requestor, we need to determine if the information or record contains an individually identifiable information.  If not, the request would be processed under the FOIA.</a:t>
            </a:r>
          </a:p>
          <a:p>
            <a:endParaRPr lang="en-US" u="none" baseline="0" dirty="0" smtClean="0"/>
          </a:p>
          <a:p>
            <a:r>
              <a:rPr lang="en-US" u="none" baseline="0" dirty="0" smtClean="0"/>
              <a:t>If the record contains III, then we need to determine what information or record is requested and from what Privacy Act system of records the information was filed and maintained under in order to determine what statutes apply.  </a:t>
            </a:r>
          </a:p>
          <a:p>
            <a:endParaRPr lang="en-US" u="none" baseline="0" dirty="0" smtClean="0"/>
          </a:p>
          <a:p>
            <a:r>
              <a:rPr lang="en-US" u="none" baseline="0" dirty="0" smtClean="0"/>
              <a:t>Carol</a:t>
            </a:r>
          </a:p>
          <a:p>
            <a:r>
              <a:rPr lang="en-US" u="none" baseline="0" dirty="0" smtClean="0"/>
              <a:t>However, it can be very complicated as with a request for individually identifiable health information where the Privacy Act (SOR 24VA10P2), Title 38 5701 (name and address of Veteran) and the HIPAA Privacy Rule (protected health information) all apply.  In addition, Title 38 USC 7332 may also apply if the records requested contain any of the specially protected diagnoses.  </a:t>
            </a:r>
          </a:p>
          <a:p>
            <a:endParaRPr lang="en-US" u="none" baseline="0" dirty="0" smtClean="0"/>
          </a:p>
          <a:p>
            <a:r>
              <a:rPr lang="en-US" dirty="0" smtClean="0"/>
              <a:t>Pat</a:t>
            </a:r>
          </a:p>
          <a:p>
            <a:r>
              <a:rPr lang="en-US" dirty="0" smtClean="0"/>
              <a:t>VHA needs to comply with all statutes so that the result will be the application of the most stringent provision for all disclosures of data</a:t>
            </a:r>
          </a:p>
          <a:p>
            <a:endParaRPr lang="en-US" dirty="0" smtClean="0"/>
          </a:p>
          <a:p>
            <a:r>
              <a:rPr lang="en-US" dirty="0" smtClean="0"/>
              <a:t>Again, VHA Handbook 1605.1 addresses</a:t>
            </a:r>
            <a:r>
              <a:rPr lang="en-US" baseline="0" dirty="0" smtClean="0"/>
              <a:t> this for</a:t>
            </a:r>
            <a:r>
              <a:rPr lang="en-US" dirty="0" smtClean="0"/>
              <a:t> most of the common types of disclosures.  There are paragraphs that address ROI within</a:t>
            </a:r>
            <a:r>
              <a:rPr lang="en-US" baseline="0" dirty="0" smtClean="0"/>
              <a:t> VA and outside of VA.  The handbook should be the first reference when disclosure requests are being processed.</a:t>
            </a:r>
            <a:endParaRPr lang="en-US" dirty="0" smtClean="0"/>
          </a:p>
          <a:p>
            <a:r>
              <a:rPr lang="en-US" dirty="0" smtClean="0"/>
              <a:t>======================</a:t>
            </a:r>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baseline="0" dirty="0" smtClean="0"/>
              <a:t>Carol</a:t>
            </a:r>
          </a:p>
          <a:p>
            <a:pPr>
              <a:defRPr/>
            </a:pPr>
            <a:endParaRPr lang="en-US" baseline="0" dirty="0" smtClean="0"/>
          </a:p>
          <a:p>
            <a:pPr>
              <a:defRPr/>
            </a:pPr>
            <a:r>
              <a:rPr lang="en-US" baseline="0" dirty="0" smtClean="0"/>
              <a:t>As to accounting of disclosures and what disclosures have to be tracked, the Privacy Act provides the greatest rights to our patients as it requires an accounting except to an employee to perform their official duties (b)(1) or pursuant to a FOIA request (b)(2).  Remember we talked about both these disclosure authorities under the Privacy Act.</a:t>
            </a:r>
            <a:endParaRPr lang="en-US" dirty="0" smtClean="0">
              <a:cs typeface="+mn-cs"/>
            </a:endParaRPr>
          </a:p>
          <a:p>
            <a:pPr>
              <a:defRPr/>
            </a:pPr>
            <a:endParaRPr lang="en-US" dirty="0" smtClean="0">
              <a:cs typeface="+mn-cs"/>
            </a:endParaRPr>
          </a:p>
          <a:p>
            <a:pPr lvl="0"/>
            <a:r>
              <a:rPr lang="en-US" sz="1200" kern="1200" dirty="0" smtClean="0">
                <a:solidFill>
                  <a:schemeClr val="tx1"/>
                </a:solidFill>
                <a:effectLst/>
                <a:latin typeface="+mn-lt"/>
                <a:ea typeface="+mn-ea"/>
                <a:cs typeface="+mn-cs"/>
              </a:rPr>
              <a:t>Pat</a:t>
            </a: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The HIPAA Privacy Rule requires an accounting to be maintained on all disclosures excepts</a:t>
            </a:r>
            <a:r>
              <a:rPr lang="en-US" sz="1400" kern="1200" baseline="0" dirty="0" smtClean="0">
                <a:solidFill>
                  <a:schemeClr val="tx1"/>
                </a:solidFill>
                <a:effectLst/>
                <a:latin typeface="+mn-lt"/>
                <a:ea typeface="+mn-ea"/>
                <a:cs typeface="+mn-cs"/>
              </a:rPr>
              <a:t> when disclosure is f</a:t>
            </a:r>
            <a:r>
              <a:rPr lang="en-US" sz="1400" kern="1200" dirty="0" smtClean="0">
                <a:solidFill>
                  <a:schemeClr val="tx1"/>
                </a:solidFill>
                <a:effectLst/>
                <a:latin typeface="+mn-lt"/>
                <a:ea typeface="+mn-ea"/>
                <a:cs typeface="+mn-cs"/>
              </a:rPr>
              <a:t>or treatment, payment and health care operations. Note, the </a:t>
            </a:r>
            <a:r>
              <a:rPr lang="en-US" sz="1400" b="0" kern="1200" dirty="0" smtClean="0">
                <a:solidFill>
                  <a:srgbClr val="C00000"/>
                </a:solidFill>
                <a:effectLst/>
                <a:latin typeface="+mn-lt"/>
                <a:ea typeface="+mn-ea"/>
                <a:cs typeface="+mn-cs"/>
              </a:rPr>
              <a:t>Privacy</a:t>
            </a:r>
            <a:r>
              <a:rPr lang="en-US" sz="1400" b="0" kern="1200" baseline="0" dirty="0" smtClean="0">
                <a:solidFill>
                  <a:srgbClr val="C00000"/>
                </a:solidFill>
                <a:effectLst/>
                <a:latin typeface="+mn-lt"/>
                <a:ea typeface="+mn-ea"/>
                <a:cs typeface="+mn-cs"/>
              </a:rPr>
              <a:t> Act requires an accounting which is why an accounting is required when we release information to a non-VA provider or to an insurance company.   HIPAA does not require an accounting to a third party requestor when an individual authorization is received from a third party requestor.  Again, the </a:t>
            </a:r>
            <a:r>
              <a:rPr lang="en-US" sz="1600" b="0" kern="1200" dirty="0" smtClean="0">
                <a:solidFill>
                  <a:srgbClr val="C00000"/>
                </a:solidFill>
                <a:effectLst/>
                <a:latin typeface="+mn-lt"/>
                <a:ea typeface="+mn-ea"/>
                <a:cs typeface="+mn-cs"/>
              </a:rPr>
              <a:t>Privacy</a:t>
            </a:r>
            <a:r>
              <a:rPr lang="en-US" sz="1600" b="0" kern="1200" baseline="0" dirty="0" smtClean="0">
                <a:solidFill>
                  <a:srgbClr val="C00000"/>
                </a:solidFill>
                <a:effectLst/>
                <a:latin typeface="+mn-lt"/>
                <a:ea typeface="+mn-ea"/>
                <a:cs typeface="+mn-cs"/>
              </a:rPr>
              <a:t> Act requires an accounting.</a:t>
            </a:r>
          </a:p>
          <a:p>
            <a:pPr lvl="0"/>
            <a:endParaRPr lang="en-US" sz="1600" b="0" kern="1200" baseline="0" dirty="0" smtClean="0">
              <a:solidFill>
                <a:srgbClr val="C00000"/>
              </a:solidFill>
              <a:effectLst/>
              <a:latin typeface="+mn-lt"/>
              <a:ea typeface="+mn-ea"/>
              <a:cs typeface="+mn-cs"/>
            </a:endParaRPr>
          </a:p>
          <a:p>
            <a:pPr lvl="0"/>
            <a:r>
              <a:rPr lang="en-US" sz="1600" b="0" kern="1200" baseline="0" dirty="0" smtClean="0">
                <a:solidFill>
                  <a:srgbClr val="C00000"/>
                </a:solidFill>
                <a:effectLst/>
                <a:latin typeface="+mn-lt"/>
                <a:ea typeface="+mn-ea"/>
                <a:cs typeface="+mn-cs"/>
              </a:rPr>
              <a:t>What the Privacy Act and HIPAA are in agreement with is that an accounting of disclosure is not required when disclosing information to</a:t>
            </a:r>
            <a:r>
              <a:rPr lang="en-US" sz="1400" kern="1200" dirty="0" smtClean="0">
                <a:solidFill>
                  <a:schemeClr val="tx1"/>
                </a:solidFill>
                <a:effectLst/>
                <a:latin typeface="+mn-lt"/>
                <a:ea typeface="+mn-ea"/>
                <a:cs typeface="+mn-cs"/>
              </a:rPr>
              <a:t> the individual under right of access; when information is a for limited data set; for national security; and when general</a:t>
            </a:r>
            <a:r>
              <a:rPr lang="en-US" sz="1400" kern="1200" baseline="0" dirty="0" smtClean="0">
                <a:solidFill>
                  <a:schemeClr val="tx1"/>
                </a:solidFill>
                <a:effectLst/>
                <a:latin typeface="+mn-lt"/>
                <a:ea typeface="+mn-ea"/>
                <a:cs typeface="+mn-cs"/>
              </a:rPr>
              <a:t> information is disclosed from the facility directory to the general public.   Also, HIPAA did not require a covered entity to account for any disclosures prior to the compliance date of the HIPAA Privacy rule.</a:t>
            </a:r>
            <a:endParaRPr lang="en-US" sz="16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a:defRPr/>
            </a:pPr>
            <a:endParaRPr lang="en-US" dirty="0" smtClean="0">
              <a:cs typeface="+mn-cs"/>
            </a:endParaRPr>
          </a:p>
          <a:p>
            <a:endParaRPr lang="en-US" dirty="0" smtClean="0"/>
          </a:p>
          <a:p>
            <a:endParaRPr lang="en-US" baseline="0" dirty="0" smtClean="0"/>
          </a:p>
        </p:txBody>
      </p:sp>
    </p:spTree>
    <p:extLst>
      <p:ext uri="{BB962C8B-B14F-4D97-AF65-F5344CB8AC3E}">
        <p14:creationId xmlns:p14="http://schemas.microsoft.com/office/powerpoint/2010/main" val="5747529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Font typeface="Wingdings" pitchFamily="2" charset="2"/>
              <a:buNone/>
            </a:pPr>
            <a:r>
              <a:rPr lang="en-US" u="none" dirty="0" smtClean="0"/>
              <a:t>Carol</a:t>
            </a:r>
          </a:p>
          <a:p>
            <a:pPr>
              <a:buFont typeface="Wingdings" pitchFamily="2" charset="2"/>
              <a:buNone/>
            </a:pPr>
            <a:r>
              <a:rPr lang="en-US" u="none" dirty="0" smtClean="0"/>
              <a:t>For Serious and Imminent </a:t>
            </a:r>
            <a:r>
              <a:rPr lang="en-US" dirty="0" smtClean="0"/>
              <a:t>Threat to Health and Safety</a:t>
            </a:r>
          </a:p>
          <a:p>
            <a:pPr lvl="1">
              <a:buFont typeface="Wingdings" pitchFamily="2" charset="2"/>
              <a:buChar char="Ø"/>
            </a:pPr>
            <a:r>
              <a:rPr lang="en-US" dirty="0" smtClean="0"/>
              <a:t>PA: Must send notification to the individual that you made the disclosure</a:t>
            </a:r>
          </a:p>
          <a:p>
            <a:pPr lvl="1">
              <a:buFont typeface="Wingdings" pitchFamily="2" charset="2"/>
              <a:buChar char="Ø"/>
            </a:pPr>
            <a:r>
              <a:rPr lang="en-US" dirty="0" smtClean="0"/>
              <a:t>HIPAA Privacy Rule: No such requirement</a:t>
            </a:r>
          </a:p>
          <a:p>
            <a:pPr lvl="1">
              <a:buFont typeface="Wingdings" pitchFamily="2" charset="2"/>
              <a:buChar char="Ø"/>
            </a:pPr>
            <a:r>
              <a:rPr lang="en-US" dirty="0" smtClean="0"/>
              <a:t>7332: No authority to disclose unless Medical Emergency</a:t>
            </a:r>
          </a:p>
          <a:p>
            <a:pPr lvl="1">
              <a:buFont typeface="Wingdings" pitchFamily="2" charset="2"/>
              <a:buNone/>
            </a:pPr>
            <a:endParaRPr lang="en-US"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The key to remember from this</a:t>
            </a:r>
            <a:r>
              <a:rPr lang="en-US" baseline="0" dirty="0" smtClean="0">
                <a:cs typeface="+mn-cs"/>
              </a:rPr>
              <a:t> slide is that the disclosure must be deemed serious and imminent. </a:t>
            </a:r>
            <a:r>
              <a:rPr lang="en-US" sz="1200" u="none" strike="noStrike" kern="1200" baseline="0" dirty="0" smtClean="0">
                <a:solidFill>
                  <a:schemeClr val="tx1"/>
                </a:solidFill>
                <a:effectLst/>
                <a:latin typeface="+mn-lt"/>
                <a:ea typeface="+mn-ea"/>
                <a:cs typeface="+mn-cs"/>
              </a:rPr>
              <a:t>If a disclosure is made, it must be to</a:t>
            </a:r>
            <a:r>
              <a:rPr lang="en-US" sz="1200" kern="1200" dirty="0" smtClean="0">
                <a:solidFill>
                  <a:schemeClr val="tx1"/>
                </a:solidFill>
                <a:effectLst/>
                <a:latin typeface="+mn-lt"/>
                <a:ea typeface="+mn-ea"/>
                <a:cs typeface="+mn-cs"/>
              </a:rPr>
              <a:t> a person or person(s) reasonably able to prevent or lessen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threat.  When using 5 USC 552a(b)(8) as Privacy Act authority to disclose IIHI for a serious threat, disclosure notification must be provided to the individual to whom the information pertains. A notification template letter is located</a:t>
            </a:r>
            <a:r>
              <a:rPr lang="en-US" sz="1200" kern="1200" baseline="0" dirty="0" smtClean="0">
                <a:solidFill>
                  <a:schemeClr val="tx1"/>
                </a:solidFill>
                <a:effectLst/>
                <a:latin typeface="+mn-lt"/>
                <a:ea typeface="+mn-ea"/>
                <a:cs typeface="+mn-cs"/>
              </a:rPr>
              <a:t> on the VHA Privacy Office website for your use.   Note:  </a:t>
            </a:r>
            <a:r>
              <a:rPr lang="en-US" sz="1200" kern="1200" dirty="0" smtClean="0">
                <a:solidFill>
                  <a:schemeClr val="tx1"/>
                </a:solidFill>
                <a:effectLst/>
                <a:latin typeface="+mn-lt"/>
                <a:ea typeface="+mn-ea"/>
                <a:cs typeface="+mn-cs"/>
              </a:rPr>
              <a:t>If other Privacy Act authority is applied, for</a:t>
            </a:r>
            <a:r>
              <a:rPr lang="en-US" sz="1200" kern="1200" baseline="0" dirty="0" smtClean="0">
                <a:solidFill>
                  <a:schemeClr val="tx1"/>
                </a:solidFill>
                <a:effectLst/>
                <a:latin typeface="+mn-lt"/>
                <a:ea typeface="+mn-ea"/>
                <a:cs typeface="+mn-cs"/>
              </a:rPr>
              <a:t> example a</a:t>
            </a:r>
            <a:r>
              <a:rPr lang="en-US" sz="1200" kern="1200" dirty="0" smtClean="0">
                <a:solidFill>
                  <a:schemeClr val="tx1"/>
                </a:solidFill>
                <a:effectLst/>
                <a:latin typeface="+mn-lt"/>
                <a:ea typeface="+mn-ea"/>
                <a:cs typeface="+mn-cs"/>
              </a:rPr>
              <a:t> Standing Written Request Letter (b)(3)  to Adult Protective Services, such notification is not required. </a:t>
            </a:r>
          </a:p>
          <a:p>
            <a:endParaRPr lang="en-US" dirty="0" smtClean="0">
              <a:cs typeface="Arial" pitchFamily="34" charset="0"/>
            </a:endParaRPr>
          </a:p>
          <a:p>
            <a:r>
              <a:rPr lang="en-US" dirty="0" smtClean="0">
                <a:cs typeface="Arial" pitchFamily="34" charset="0"/>
              </a:rPr>
              <a:t>Pat</a:t>
            </a:r>
          </a:p>
          <a:p>
            <a:r>
              <a:rPr lang="en-US" dirty="0" smtClean="0">
                <a:cs typeface="Arial" pitchFamily="34" charset="0"/>
              </a:rPr>
              <a:t>Regarding Judicial Proceedings</a:t>
            </a:r>
          </a:p>
          <a:p>
            <a:pPr marL="685800" lvl="3">
              <a:spcBef>
                <a:spcPct val="0"/>
              </a:spcBef>
              <a:buFont typeface="Wingdings" pitchFamily="2" charset="2"/>
              <a:buChar char="Ø"/>
            </a:pPr>
            <a:r>
              <a:rPr lang="en-US" sz="2400" dirty="0" smtClean="0">
                <a:solidFill>
                  <a:schemeClr val="tx1"/>
                </a:solidFill>
                <a:cs typeface="Arial" pitchFamily="34" charset="0"/>
              </a:rPr>
              <a:t>PA:  Requires a Court Order or Subpoena signed by a Judge</a:t>
            </a:r>
          </a:p>
          <a:p>
            <a:pPr marL="685800" lvl="3">
              <a:spcBef>
                <a:spcPct val="0"/>
              </a:spcBef>
              <a:buFont typeface="Wingdings" pitchFamily="2" charset="2"/>
              <a:buChar char="Ø"/>
            </a:pPr>
            <a:r>
              <a:rPr lang="en-US" sz="2400" dirty="0" smtClean="0">
                <a:solidFill>
                  <a:schemeClr val="tx1"/>
                </a:solidFill>
                <a:cs typeface="Arial" pitchFamily="34" charset="0"/>
              </a:rPr>
              <a:t>5701:  Also requires a Court Order or Subpoena signed by a Judge as does</a:t>
            </a:r>
          </a:p>
          <a:p>
            <a:pPr marL="685800" lvl="3">
              <a:spcBef>
                <a:spcPct val="0"/>
              </a:spcBef>
              <a:buFont typeface="Wingdings" pitchFamily="2" charset="2"/>
              <a:buChar char="Ø"/>
            </a:pPr>
            <a:r>
              <a:rPr lang="en-US" sz="2400" dirty="0" smtClean="0">
                <a:solidFill>
                  <a:schemeClr val="tx1"/>
                </a:solidFill>
                <a:cs typeface="Arial" pitchFamily="34" charset="0"/>
              </a:rPr>
              <a:t>7332: Court Order or Subpoena signed by a Judge</a:t>
            </a:r>
          </a:p>
          <a:p>
            <a:pPr marL="685800" lvl="3">
              <a:spcBef>
                <a:spcPct val="0"/>
              </a:spcBef>
              <a:buFont typeface="Wingdings" pitchFamily="2" charset="2"/>
              <a:buChar char="Ø"/>
            </a:pPr>
            <a:r>
              <a:rPr lang="en-US" sz="2400" dirty="0" smtClean="0">
                <a:solidFill>
                  <a:schemeClr val="tx1"/>
                </a:solidFill>
                <a:cs typeface="Arial" pitchFamily="34" charset="0"/>
              </a:rPr>
              <a:t>HIPAA Privacy Rule: Only requires a subpoena or discovery request </a:t>
            </a:r>
          </a:p>
          <a:p>
            <a:pPr marL="685800" lvl="3">
              <a:spcBef>
                <a:spcPct val="0"/>
              </a:spcBef>
              <a:buFont typeface="Wingdings" pitchFamily="2" charset="2"/>
              <a:buNone/>
            </a:pPr>
            <a:endParaRPr lang="en-US" sz="2400" dirty="0" smtClean="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Anytime you receive</a:t>
            </a:r>
            <a:r>
              <a:rPr lang="en-US" sz="1200" kern="1200" baseline="0" dirty="0" smtClean="0">
                <a:solidFill>
                  <a:schemeClr val="tx1"/>
                </a:solidFill>
                <a:effectLst/>
                <a:latin typeface="+mn-lt"/>
                <a:ea typeface="+mn-ea"/>
                <a:cs typeface="+mn-cs"/>
              </a:rPr>
              <a:t> a subpoena, it cannot be honored due to the Privacy Act unless the subpoena is signed by the judge.  Privacy Act is more stringent in this regard that the HIPAA Privacy Rule.  However, you still need to alert your Regional Counsel and respond back to the attorney or Court accordingly so you are not held in contempt.  Each Regional Counsel handles this differently so if you are not aware of your process, you need to contact them and ask them specifically as to how to proceed</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Carol – Let’s go to our Poll Results.</a:t>
            </a:r>
            <a:endParaRPr lang="en-US" sz="1200" kern="1200" dirty="0" smtClean="0">
              <a:solidFill>
                <a:schemeClr val="tx1"/>
              </a:solidFill>
              <a:effectLst/>
              <a:latin typeface="+mn-lt"/>
              <a:ea typeface="+mn-ea"/>
              <a:cs typeface="+mn-cs"/>
            </a:endParaRPr>
          </a:p>
          <a:p>
            <a:pPr>
              <a:defRPr/>
            </a:pPr>
            <a:r>
              <a:rPr lang="en-US" dirty="0" smtClean="0">
                <a:cs typeface="+mn-cs"/>
              </a:rPr>
              <a:t>=========================</a:t>
            </a:r>
            <a:endParaRPr lang="en-US" dirty="0" smtClean="0">
              <a:cs typeface="+mn-cs"/>
            </a:endParaRPr>
          </a:p>
          <a:p>
            <a:pPr>
              <a:defRPr/>
            </a:pPr>
            <a:endParaRPr lang="en-US" dirty="0" smtClean="0">
              <a:cs typeface="+mn-cs"/>
            </a:endParaRPr>
          </a:p>
        </p:txBody>
      </p:sp>
    </p:spTree>
    <p:extLst>
      <p:ext uri="{BB962C8B-B14F-4D97-AF65-F5344CB8AC3E}">
        <p14:creationId xmlns:p14="http://schemas.microsoft.com/office/powerpoint/2010/main" val="5747529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Carol</a:t>
            </a:r>
          </a:p>
          <a:p>
            <a:endParaRPr lang="en-US" baseline="0" dirty="0" smtClean="0"/>
          </a:p>
          <a:p>
            <a:r>
              <a:rPr lang="en-US" baseline="0" dirty="0" smtClean="0"/>
              <a:t>The results are in.  Lets see how you answered our last poll question – What privacy law provides a Veteran with the most privacy protection regarding the requirement to account for disclosures?</a:t>
            </a:r>
          </a:p>
          <a:p>
            <a:endParaRPr lang="en-US" baseline="0" dirty="0" smtClean="0"/>
          </a:p>
          <a:p>
            <a:pPr marL="228600" indent="-228600">
              <a:buAutoNum type="alphaUcPeriod"/>
            </a:pPr>
            <a:r>
              <a:rPr lang="en-US" baseline="0" dirty="0" smtClean="0"/>
              <a:t>The Privacy Act</a:t>
            </a:r>
          </a:p>
          <a:p>
            <a:pPr marL="228600" indent="-228600">
              <a:buAutoNum type="alphaUcPeriod"/>
            </a:pPr>
            <a:r>
              <a:rPr lang="en-US" baseline="0" dirty="0" smtClean="0"/>
              <a:t>The HIPAA Privacy Rule</a:t>
            </a:r>
          </a:p>
          <a:p>
            <a:pPr marL="228600" indent="-228600">
              <a:buAutoNum type="alphaUcPeriod"/>
            </a:pPr>
            <a:r>
              <a:rPr lang="en-US" baseline="0" dirty="0" smtClean="0"/>
              <a:t>Title 38 USC 7332</a:t>
            </a:r>
          </a:p>
          <a:p>
            <a:pPr marL="228600" indent="-228600">
              <a:buAutoNum type="alphaUcPeriod"/>
            </a:pPr>
            <a:r>
              <a:rPr lang="en-US" baseline="0" dirty="0" smtClean="0"/>
              <a:t>Title 38 USC 5705</a:t>
            </a:r>
          </a:p>
          <a:p>
            <a:pPr marL="228600" indent="-228600">
              <a:buAutoNum type="alphaUcPeriod"/>
            </a:pPr>
            <a:r>
              <a:rPr lang="en-US" baseline="0" dirty="0" smtClean="0"/>
              <a:t>All of the above as they have the same rights</a:t>
            </a:r>
          </a:p>
          <a:p>
            <a:endParaRPr lang="en-US" baseline="0" dirty="0" smtClean="0"/>
          </a:p>
          <a:p>
            <a:r>
              <a:rPr lang="en-US" dirty="0" smtClean="0"/>
              <a:t>The</a:t>
            </a:r>
            <a:r>
              <a:rPr lang="en-US" baseline="0" dirty="0" smtClean="0"/>
              <a:t> correct answer is A.  The Privacy Act.</a:t>
            </a:r>
          </a:p>
          <a:p>
            <a:endParaRPr lang="en-US" baseline="0" dirty="0" smtClean="0"/>
          </a:p>
          <a:p>
            <a:r>
              <a:rPr lang="en-US" baseline="0" dirty="0" smtClean="0"/>
              <a:t>The Privacy Act requires an accounting of all disclosures from Privacy Act SORs unless it is use for an employee “need to know” allowed under (b)(1) or disclosures under the FOIA (B)(2).  The HIPAA Privacy Rule does not require an accounting of disclosures for disclosures made for treatment purposes, however, VHA must account for all disclosures of PHI outside of VA even if it is for treatment purposes.  Title 38 USC 7332 does not address the requirement to account for disclosures.  </a:t>
            </a:r>
          </a:p>
          <a:p>
            <a:r>
              <a:rPr lang="en-US" baseline="0" dirty="0" smtClean="0"/>
              <a:t>Again, the VHA Handbook 1605.1, Privacy and Release of Information takes into consideration all of the privacy regulations and incorporates them into one set of guidance.</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88</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Click again…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89</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Carol </a:t>
            </a:r>
          </a:p>
          <a:p>
            <a:endParaRPr lang="en-US" dirty="0" smtClean="0"/>
          </a:p>
          <a:p>
            <a:r>
              <a:rPr lang="en-US" dirty="0" smtClean="0"/>
              <a:t>I’d like to ask a poll question.  The question</a:t>
            </a:r>
            <a:r>
              <a:rPr lang="en-US" baseline="0" dirty="0" smtClean="0"/>
              <a:t> is True or False – The HIPAA Privacy Rule is the only law that VHA must adhere to regarding use and disclosure of health information.  A for True and B for False</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r>
              <a:rPr lang="en-US" baseline="0" dirty="0" smtClean="0"/>
              <a:t>============================</a:t>
            </a:r>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summary, VHA, as a component of a government agency, and as a health plan and health care provider under HIPAA, must comply with all </a:t>
            </a:r>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applicable federal privacy and confidentiality statutes and regulations. </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ll six federal statutes are to be applied simultaneously with the most stringent statute and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greatest rights afforded to the individual prevailing.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baseline="0" dirty="0" smtClean="0"/>
              <a:t>Though it is nearly impossible for anyone to know all of the laws and regulations surrounding the privacy and confidentiality of patient’s health information, knowing where to find the information is half the battle.  As we covered in </a:t>
            </a:r>
            <a:r>
              <a:rPr lang="en-US" baseline="0" dirty="0" smtClean="0"/>
              <a:t>our presentation titled, Available Resources for VHA Privacy Officers, in MyVeHU Campus, </a:t>
            </a:r>
            <a:r>
              <a:rPr lang="en-US" baseline="0" dirty="0" smtClean="0"/>
              <a:t>there is a wealth of information to guide Privacy Officers with making use and disclosure decisions.  In addition, the VHA Handbook 1605.1, Privacy and Release of Information, is designed to take all six of the privacy statutes and regulations into account and address the most common use and disclosure issues in VHA.  Always use this Handbook as a reference first when making privacy decisions.  </a:t>
            </a:r>
          </a:p>
          <a:p>
            <a:r>
              <a:rPr lang="en-US" baseline="0" dirty="0" smtClean="0"/>
              <a:t>==================</a:t>
            </a:r>
          </a:p>
          <a:p>
            <a:endParaRPr lang="en-US" dirty="0"/>
          </a:p>
        </p:txBody>
      </p:sp>
    </p:spTree>
    <p:extLst>
      <p:ext uri="{BB962C8B-B14F-4D97-AF65-F5344CB8AC3E}">
        <p14:creationId xmlns:p14="http://schemas.microsoft.com/office/powerpoint/2010/main" val="30652479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677863"/>
            <a:ext cx="6035675" cy="3395662"/>
          </a:xfrm>
        </p:spPr>
      </p:sp>
      <p:sp>
        <p:nvSpPr>
          <p:cNvPr id="3" name="Notes Placeholder 2"/>
          <p:cNvSpPr>
            <a:spLocks noGrp="1"/>
          </p:cNvSpPr>
          <p:nvPr>
            <p:ph type="body" idx="1"/>
          </p:nvPr>
        </p:nvSpPr>
        <p:spPr/>
        <p:txBody>
          <a:bodyPr/>
          <a:lstStyle/>
          <a:p>
            <a:r>
              <a:rPr lang="en-US" baseline="0" dirty="0" smtClean="0"/>
              <a:t>Carol</a:t>
            </a:r>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pPr defTabSz="931774">
              <a:defRPr/>
            </a:pPr>
            <a:endParaRPr lang="en-US" baseline="0" dirty="0" smtClean="0"/>
          </a:p>
          <a:p>
            <a:endParaRPr lang="en-US" baseline="0" dirty="0" smtClean="0"/>
          </a:p>
        </p:txBody>
      </p:sp>
    </p:spTree>
    <p:extLst>
      <p:ext uri="{BB962C8B-B14F-4D97-AF65-F5344CB8AC3E}">
        <p14:creationId xmlns:p14="http://schemas.microsoft.com/office/powerpoint/2010/main" val="331879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19727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4487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17142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20041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81409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34953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669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7351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8665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495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890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10/2/2012</a:t>
            </a:r>
            <a:endParaRPr lang="en-US" dirty="0">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Peter D. Mills Ph.D.                                 VISN 1 Patient Safety Center                                                               </a:t>
            </a:r>
            <a:endParaRPr lang="en-US" dirty="0">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dirty="0">
              <a:solidFill>
                <a:prstClr val="white">
                  <a:tint val="75000"/>
                </a:prstClr>
              </a:solidFill>
              <a:latin typeface="Times New Roman" pitchFamily="18" charset="0"/>
            </a:endParaRPr>
          </a:p>
        </p:txBody>
      </p:sp>
    </p:spTree>
    <p:extLst>
      <p:ext uri="{BB962C8B-B14F-4D97-AF65-F5344CB8AC3E}">
        <p14:creationId xmlns:p14="http://schemas.microsoft.com/office/powerpoint/2010/main" val="5524470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microsoft.com/office/2007/relationships/hdphoto" Target="../media/hdphoto5.wdp"/></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microsoft.com/office/2007/relationships/hdphoto" Target="../media/hdphoto6.wdp"/></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p:cNvSpPr/>
          <p:nvPr/>
        </p:nvSpPr>
        <p:spPr>
          <a:xfrm>
            <a:off x="0" y="0"/>
            <a:ext cx="12192000" cy="434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1436687"/>
            <a:ext cx="11734800" cy="1470025"/>
          </a:xfrm>
        </p:spPr>
        <p:txBody>
          <a:bodyPr>
            <a:noAutofit/>
          </a:bodyPr>
          <a:lstStyle/>
          <a:p>
            <a:r>
              <a:rPr lang="en-US" sz="7200" b="1" dirty="0" smtClean="0">
                <a:solidFill>
                  <a:schemeClr val="bg1"/>
                </a:solidFill>
              </a:rPr>
              <a:t>Understanding Privacy </a:t>
            </a:r>
            <a:br>
              <a:rPr lang="en-US" sz="7200" b="1" dirty="0" smtClean="0">
                <a:solidFill>
                  <a:schemeClr val="bg1"/>
                </a:solidFill>
              </a:rPr>
            </a:br>
            <a:r>
              <a:rPr lang="en-US" sz="7200" b="1" dirty="0" smtClean="0">
                <a:solidFill>
                  <a:schemeClr val="bg1"/>
                </a:solidFill>
              </a:rPr>
              <a:t>Laws, Regulations and Statutes</a:t>
            </a:r>
            <a:endParaRPr lang="en-US" sz="7200" b="1" dirty="0">
              <a:solidFill>
                <a:schemeClr val="bg1"/>
              </a:solidFill>
            </a:endParaRPr>
          </a:p>
        </p:txBody>
      </p:sp>
      <p:sp>
        <p:nvSpPr>
          <p:cNvPr id="3" name="Subtitle 2"/>
          <p:cNvSpPr>
            <a:spLocks noGrp="1"/>
          </p:cNvSpPr>
          <p:nvPr>
            <p:ph type="subTitle" idx="1"/>
          </p:nvPr>
        </p:nvSpPr>
        <p:spPr>
          <a:xfrm>
            <a:off x="1524000" y="5115720"/>
            <a:ext cx="9144000" cy="1655762"/>
          </a:xfrm>
        </p:spPr>
        <p:txBody>
          <a:bodyPr>
            <a:normAutofit/>
          </a:bodyPr>
          <a:lstStyle/>
          <a:p>
            <a:r>
              <a:rPr lang="en-US" sz="3600" dirty="0" smtClean="0">
                <a:solidFill>
                  <a:schemeClr val="bg2">
                    <a:lumMod val="50000"/>
                  </a:schemeClr>
                </a:solidFill>
              </a:rPr>
              <a:t>Patricia Christensen</a:t>
            </a:r>
          </a:p>
          <a:p>
            <a:r>
              <a:rPr lang="en-US" sz="3600" dirty="0" smtClean="0">
                <a:solidFill>
                  <a:schemeClr val="bg2">
                    <a:lumMod val="50000"/>
                  </a:schemeClr>
                </a:solidFill>
              </a:rPr>
              <a:t>Carol Farer</a:t>
            </a:r>
            <a:endParaRPr lang="en-US" sz="3600" dirty="0">
              <a:solidFill>
                <a:schemeClr val="bg2">
                  <a:lumMod val="50000"/>
                </a:schemeClr>
              </a:solidFill>
            </a:endParaRPr>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57200" y="1905000"/>
            <a:ext cx="10439400" cy="762000"/>
          </a:xfrm>
        </p:spPr>
        <p:txBody>
          <a:bodyPr>
            <a:noAutofit/>
          </a:bodyPr>
          <a:lstStyle/>
          <a:p>
            <a:pPr marL="0" indent="0">
              <a:buNone/>
            </a:pPr>
            <a:r>
              <a:rPr lang="en-US" sz="6000" dirty="0" smtClean="0">
                <a:solidFill>
                  <a:schemeClr val="bg1"/>
                </a:solidFill>
              </a:rPr>
              <a:t>Privacy Statutes Applicable to VA</a:t>
            </a:r>
            <a:endParaRPr lang="en-US" sz="6000" dirty="0">
              <a:solidFill>
                <a:schemeClr val="bg1"/>
              </a:solidFill>
            </a:endParaRPr>
          </a:p>
          <a:p>
            <a:pPr marL="0" indent="0">
              <a:buNone/>
            </a:pPr>
            <a:endParaRPr lang="en-US" sz="6000" dirty="0" smtClean="0">
              <a:solidFill>
                <a:schemeClr val="bg1"/>
              </a:solidFill>
            </a:endParaRPr>
          </a:p>
          <a:p>
            <a:pPr lvl="1"/>
            <a:endParaRPr lang="en-US" sz="5400" dirty="0" smtClean="0">
              <a:solidFill>
                <a:schemeClr val="bg1"/>
              </a:solidFill>
            </a:endParaRPr>
          </a:p>
          <a:p>
            <a:pPr lvl="1"/>
            <a:endParaRPr lang="en-US" sz="5400" dirty="0">
              <a:solidFill>
                <a:schemeClr val="bg1"/>
              </a:solidFill>
            </a:endParaRPr>
          </a:p>
        </p:txBody>
      </p:sp>
      <p:sp>
        <p:nvSpPr>
          <p:cNvPr id="2" name="Rectangle 1" descr="The Freedom of Information Act (FOIA)&#10;"/>
          <p:cNvSpPr/>
          <p:nvPr/>
        </p:nvSpPr>
        <p:spPr>
          <a:xfrm>
            <a:off x="906158" y="5105400"/>
            <a:ext cx="7481985" cy="646331"/>
          </a:xfrm>
          <a:prstGeom prst="rect">
            <a:avLst/>
          </a:prstGeom>
        </p:spPr>
        <p:txBody>
          <a:bodyPr wrap="none">
            <a:spAutoFit/>
          </a:bodyPr>
          <a:lstStyle/>
          <a:p>
            <a:r>
              <a:rPr lang="en-US" sz="3600" dirty="0"/>
              <a:t>The Freedom of Information Act (FOIA)</a:t>
            </a:r>
          </a:p>
        </p:txBody>
      </p:sp>
      <p:pic>
        <p:nvPicPr>
          <p:cNvPr id="3" name="Picture 2"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Tree>
    <p:extLst>
      <p:ext uri="{BB962C8B-B14F-4D97-AF65-F5344CB8AC3E}">
        <p14:creationId xmlns:p14="http://schemas.microsoft.com/office/powerpoint/2010/main" val="2611168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Content Placeholder 4" descr="Privacy Statutes Applicable to VA&#10;"/>
          <p:cNvSpPr txBox="1">
            <a:spLocks/>
          </p:cNvSpPr>
          <p:nvPr/>
        </p:nvSpPr>
        <p:spPr>
          <a:xfrm>
            <a:off x="457200" y="1905000"/>
            <a:ext cx="10439400" cy="76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solidFill>
                  <a:schemeClr val="bg1"/>
                </a:solidFill>
              </a:rPr>
              <a:t>Privacy Statutes Applicable to VA</a:t>
            </a:r>
          </a:p>
        </p:txBody>
      </p:sp>
      <p:pic>
        <p:nvPicPr>
          <p:cNvPr id="7" name="Picture 6"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
        <p:nvSpPr>
          <p:cNvPr id="5" name="Content Placeholder 4"/>
          <p:cNvSpPr>
            <a:spLocks noGrp="1"/>
          </p:cNvSpPr>
          <p:nvPr>
            <p:ph idx="1"/>
          </p:nvPr>
        </p:nvSpPr>
        <p:spPr>
          <a:xfrm>
            <a:off x="457200" y="4876799"/>
            <a:ext cx="8229600" cy="1066800"/>
          </a:xfrm>
        </p:spPr>
        <p:txBody>
          <a:bodyPr>
            <a:normAutofit/>
          </a:bodyPr>
          <a:lstStyle/>
          <a:p>
            <a:pPr marL="0" indent="0">
              <a:buNone/>
            </a:pPr>
            <a:r>
              <a:rPr lang="en-US" sz="6000" dirty="0" smtClean="0"/>
              <a:t>The Privacy Act</a:t>
            </a:r>
            <a:endParaRPr lang="en-US" sz="5400" dirty="0"/>
          </a:p>
        </p:txBody>
      </p:sp>
    </p:spTree>
    <p:extLst>
      <p:ext uri="{BB962C8B-B14F-4D97-AF65-F5344CB8AC3E}">
        <p14:creationId xmlns:p14="http://schemas.microsoft.com/office/powerpoint/2010/main" val="2904531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57200" y="2133600"/>
            <a:ext cx="10134600" cy="1828800"/>
          </a:xfrm>
        </p:spPr>
        <p:txBody>
          <a:bodyPr>
            <a:noAutofit/>
          </a:bodyPr>
          <a:lstStyle/>
          <a:p>
            <a:pPr marL="0" indent="0">
              <a:buNone/>
            </a:pPr>
            <a:r>
              <a:rPr lang="en-US" sz="4400" dirty="0" smtClean="0"/>
              <a:t>Disclosures Without Written Authorization</a:t>
            </a:r>
          </a:p>
          <a:p>
            <a:pPr marL="0" indent="0">
              <a:buNone/>
            </a:pPr>
            <a:r>
              <a:rPr lang="en-US" sz="4400" i="1" dirty="0" smtClean="0"/>
              <a:t>Employee</a:t>
            </a:r>
          </a:p>
        </p:txBody>
      </p:sp>
      <p:sp>
        <p:nvSpPr>
          <p:cNvPr id="2" name="Rectangle 1"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Tree>
    <p:extLst>
      <p:ext uri="{BB962C8B-B14F-4D97-AF65-F5344CB8AC3E}">
        <p14:creationId xmlns:p14="http://schemas.microsoft.com/office/powerpoint/2010/main" val="141016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2133600"/>
            <a:ext cx="10134600" cy="1828800"/>
          </a:xfrm>
        </p:spPr>
        <p:txBody>
          <a:bodyPr>
            <a:noAutofit/>
          </a:bodyPr>
          <a:lstStyle/>
          <a:p>
            <a:pPr marL="0" indent="0">
              <a:buNone/>
            </a:pPr>
            <a:r>
              <a:rPr lang="en-US" sz="4400" dirty="0" smtClean="0"/>
              <a:t>Disclosures Without Written Authorization</a:t>
            </a:r>
          </a:p>
          <a:p>
            <a:pPr marL="0" indent="0">
              <a:buNone/>
            </a:pPr>
            <a:r>
              <a:rPr lang="en-US" sz="4400" i="1" dirty="0" smtClean="0"/>
              <a:t>FOIA</a:t>
            </a:r>
          </a:p>
        </p:txBody>
      </p:sp>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Tree>
    <p:extLst>
      <p:ext uri="{BB962C8B-B14F-4D97-AF65-F5344CB8AC3E}">
        <p14:creationId xmlns:p14="http://schemas.microsoft.com/office/powerpoint/2010/main" val="374912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Routine Use&#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Routine Use</a:t>
            </a:r>
          </a:p>
        </p:txBody>
      </p:sp>
    </p:spTree>
    <p:extLst>
      <p:ext uri="{BB962C8B-B14F-4D97-AF65-F5344CB8AC3E}">
        <p14:creationId xmlns:p14="http://schemas.microsoft.com/office/powerpoint/2010/main" val="2638484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Bureau of the Census&#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Bureau of the Census</a:t>
            </a:r>
          </a:p>
        </p:txBody>
      </p:sp>
    </p:spTree>
    <p:extLst>
      <p:ext uri="{BB962C8B-B14F-4D97-AF65-F5344CB8AC3E}">
        <p14:creationId xmlns:p14="http://schemas.microsoft.com/office/powerpoint/2010/main" val="615874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sp>
        <p:nvSpPr>
          <p:cNvPr id="3" name="Rectangle 2" descr="The HIPAA Privacy Rule is the only law that VHA must adhere to regarding the use and disclosure of health information.  &#10;"/>
          <p:cNvSpPr/>
          <p:nvPr/>
        </p:nvSpPr>
        <p:spPr>
          <a:xfrm>
            <a:off x="228600" y="1676400"/>
            <a:ext cx="11582400" cy="1938992"/>
          </a:xfrm>
          <a:prstGeom prst="rect">
            <a:avLst/>
          </a:prstGeom>
        </p:spPr>
        <p:txBody>
          <a:bodyPr wrap="square">
            <a:spAutoFit/>
          </a:bodyPr>
          <a:lstStyle/>
          <a:p>
            <a:r>
              <a:rPr lang="en-US" sz="4000" dirty="0" smtClean="0"/>
              <a:t>The HIPAA Privacy Rule is the only law that VHA must adhere to regarding the use and disclosure of health information.  </a:t>
            </a:r>
            <a:endParaRPr lang="en-US" sz="4000" dirty="0"/>
          </a:p>
        </p:txBody>
      </p:sp>
      <p:sp>
        <p:nvSpPr>
          <p:cNvPr id="5" name="Content Placeholder 4"/>
          <p:cNvSpPr>
            <a:spLocks noGrp="1"/>
          </p:cNvSpPr>
          <p:nvPr>
            <p:ph idx="1"/>
          </p:nvPr>
        </p:nvSpPr>
        <p:spPr>
          <a:xfrm>
            <a:off x="234820" y="3927512"/>
            <a:ext cx="6110242" cy="2168488"/>
          </a:xfrm>
        </p:spPr>
        <p:txBody>
          <a:bodyPr>
            <a:normAutofit/>
          </a:bodyPr>
          <a:lstStyle/>
          <a:p>
            <a:pPr marL="914400" lvl="1" indent="-514350">
              <a:buFont typeface="+mj-lt"/>
              <a:buAutoNum type="alphaUcPeriod"/>
            </a:pPr>
            <a:r>
              <a:rPr lang="en-US" sz="4800" dirty="0" smtClean="0"/>
              <a:t>True/Yes</a:t>
            </a:r>
          </a:p>
          <a:p>
            <a:pPr marL="914400" lvl="1" indent="-514350">
              <a:buFont typeface="+mj-lt"/>
              <a:buAutoNum type="alphaUcPeriod"/>
            </a:pPr>
            <a:r>
              <a:rPr lang="en-US" sz="4800" dirty="0" smtClean="0"/>
              <a:t>False/No</a:t>
            </a:r>
            <a:endParaRPr lang="en-US" sz="48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39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sp>
        <p:nvSpPr>
          <p:cNvPr id="3" name="Rectangle 2" descr="The HIPAA Privacy Rule is the only law that VHA must adhere to regarding the use and disclosure of health information.  &#10;"/>
          <p:cNvSpPr/>
          <p:nvPr/>
        </p:nvSpPr>
        <p:spPr>
          <a:xfrm>
            <a:off x="228600" y="1676400"/>
            <a:ext cx="11582400" cy="1938992"/>
          </a:xfrm>
          <a:prstGeom prst="rect">
            <a:avLst/>
          </a:prstGeom>
        </p:spPr>
        <p:txBody>
          <a:bodyPr wrap="square">
            <a:spAutoFit/>
          </a:bodyPr>
          <a:lstStyle/>
          <a:p>
            <a:r>
              <a:rPr lang="en-US" sz="4000" dirty="0" smtClean="0"/>
              <a:t>The HIPAA Privacy Rule is the only law that VHA must adhere to regarding the use and disclosure of health information.  </a:t>
            </a:r>
            <a:endParaRPr lang="en-US" sz="4000" dirty="0"/>
          </a:p>
        </p:txBody>
      </p:sp>
      <p:sp>
        <p:nvSpPr>
          <p:cNvPr id="5" name="Content Placeholder 4"/>
          <p:cNvSpPr>
            <a:spLocks noGrp="1"/>
          </p:cNvSpPr>
          <p:nvPr>
            <p:ph idx="1"/>
          </p:nvPr>
        </p:nvSpPr>
        <p:spPr>
          <a:xfrm>
            <a:off x="234820" y="3927512"/>
            <a:ext cx="6110242" cy="2168488"/>
          </a:xfrm>
        </p:spPr>
        <p:txBody>
          <a:bodyPr>
            <a:normAutofit/>
          </a:bodyPr>
          <a:lstStyle/>
          <a:p>
            <a:pPr marL="914400" lvl="1" indent="-514350">
              <a:buFont typeface="+mj-lt"/>
              <a:buAutoNum type="alphaUcPeriod"/>
            </a:pPr>
            <a:r>
              <a:rPr lang="en-US" sz="4800" dirty="0" smtClean="0"/>
              <a:t>True/Yes</a:t>
            </a:r>
          </a:p>
          <a:p>
            <a:pPr marL="914400" lvl="1" indent="-514350">
              <a:buFont typeface="+mj-lt"/>
              <a:buAutoNum type="alphaUcPeriod"/>
            </a:pPr>
            <a:r>
              <a:rPr lang="en-US" sz="4800" dirty="0" smtClean="0"/>
              <a:t>False/No</a:t>
            </a:r>
            <a:endParaRPr lang="en-US" sz="48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07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Rectangle 5"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7" name="Content Placeholder 4" descr="Disclosures Without Written Authorization&#10;Statistical Research&#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Statistical Research</a:t>
            </a:r>
          </a:p>
        </p:txBody>
      </p:sp>
    </p:spTree>
    <p:extLst>
      <p:ext uri="{BB962C8B-B14F-4D97-AF65-F5344CB8AC3E}">
        <p14:creationId xmlns:p14="http://schemas.microsoft.com/office/powerpoint/2010/main" val="2692365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National Archives&#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National Archives</a:t>
            </a:r>
          </a:p>
        </p:txBody>
      </p:sp>
    </p:spTree>
    <p:extLst>
      <p:ext uri="{BB962C8B-B14F-4D97-AF65-F5344CB8AC3E}">
        <p14:creationId xmlns:p14="http://schemas.microsoft.com/office/powerpoint/2010/main" val="1442631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What We will cover today"/>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3943350" y="2400300"/>
            <a:ext cx="8229600" cy="5143500"/>
          </a:xfrm>
        </p:spPr>
        <p:txBody>
          <a:bodyPr>
            <a:normAutofit/>
          </a:bodyPr>
          <a:lstStyle/>
          <a:p>
            <a:pPr marL="0" lvl="1" indent="0">
              <a:spcBef>
                <a:spcPts val="4200"/>
              </a:spcBef>
              <a:buNone/>
            </a:pPr>
            <a:r>
              <a:rPr lang="en-US" sz="3600" dirty="0" smtClean="0"/>
              <a:t>Overview of VA</a:t>
            </a:r>
          </a:p>
          <a:p>
            <a:pPr marL="0" lvl="1" indent="0">
              <a:spcBef>
                <a:spcPts val="4200"/>
              </a:spcBef>
              <a:buNone/>
            </a:pPr>
            <a:r>
              <a:rPr lang="en-US" sz="3600" dirty="0" smtClean="0"/>
              <a:t>General Introduction to Privacy</a:t>
            </a:r>
          </a:p>
          <a:p>
            <a:pPr marL="0" lvl="1" indent="0">
              <a:spcBef>
                <a:spcPts val="4200"/>
              </a:spcBef>
              <a:buNone/>
            </a:pPr>
            <a:r>
              <a:rPr lang="en-US" sz="3600" dirty="0" smtClean="0"/>
              <a:t>VA and VHA Privacy Policies </a:t>
            </a:r>
          </a:p>
          <a:p>
            <a:pPr marL="0" lvl="1" indent="0">
              <a:spcBef>
                <a:spcPts val="4200"/>
              </a:spcBef>
              <a:buNone/>
            </a:pPr>
            <a:r>
              <a:rPr lang="en-US" sz="3600" dirty="0"/>
              <a:t>Define VA Sensitive </a:t>
            </a:r>
            <a:r>
              <a:rPr lang="en-US" sz="3600" dirty="0" smtClean="0"/>
              <a:t>Information</a:t>
            </a:r>
            <a:endParaRPr lang="en-US" sz="3600" dirty="0"/>
          </a:p>
        </p:txBody>
      </p:sp>
      <p:sp>
        <p:nvSpPr>
          <p:cNvPr id="2" name="Rectangle 1" descr="&quot; &quot;"/>
          <p:cNvSpPr/>
          <p:nvPr/>
        </p:nvSpPr>
        <p:spPr>
          <a:xfrm>
            <a:off x="381000" y="399871"/>
            <a:ext cx="10120912" cy="1200329"/>
          </a:xfrm>
          <a:prstGeom prst="rect">
            <a:avLst/>
          </a:prstGeom>
        </p:spPr>
        <p:txBody>
          <a:bodyPr wrap="none">
            <a:spAutoFit/>
          </a:bodyPr>
          <a:lstStyle/>
          <a:p>
            <a:r>
              <a:rPr lang="en-US" sz="7200" dirty="0">
                <a:solidFill>
                  <a:schemeClr val="bg1"/>
                </a:solidFill>
              </a:rPr>
              <a:t>What We Will Cover Today</a:t>
            </a:r>
          </a:p>
        </p:txBody>
      </p:sp>
      <p:pic>
        <p:nvPicPr>
          <p:cNvPr id="6" name="Picture 5" descr="VA"/>
          <p:cNvPicPr>
            <a:picLocks noChangeAspect="1"/>
          </p:cNvPicPr>
          <p:nvPr/>
        </p:nvPicPr>
        <p:blipFill rotWithShape="1">
          <a:blip r:embed="rId3"/>
          <a:srcRect l="-13716" t="15385" r="-4762" b="23077"/>
          <a:stretch/>
        </p:blipFill>
        <p:spPr>
          <a:xfrm>
            <a:off x="2328707" y="2437235"/>
            <a:ext cx="1119088" cy="688670"/>
          </a:xfrm>
          <a:prstGeom prst="rect">
            <a:avLst/>
          </a:prstGeom>
        </p:spPr>
      </p:pic>
      <p:pic>
        <p:nvPicPr>
          <p:cNvPr id="7" name="Picture 6" descr="key"/>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11090" t="22022" r="11048" b="46232"/>
          <a:stretch/>
        </p:blipFill>
        <p:spPr>
          <a:xfrm>
            <a:off x="2265493" y="3406790"/>
            <a:ext cx="1245516" cy="673252"/>
          </a:xfrm>
          <a:prstGeom prst="rect">
            <a:avLst/>
          </a:prstGeom>
        </p:spPr>
      </p:pic>
      <p:pic>
        <p:nvPicPr>
          <p:cNvPr id="8" name="Picture 7" descr="VHA seal"/>
          <p:cNvPicPr>
            <a:picLocks noChangeAspect="1"/>
          </p:cNvPicPr>
          <p:nvPr/>
        </p:nvPicPr>
        <p:blipFill>
          <a:blip r:embed="rId5"/>
          <a:stretch>
            <a:fillRect/>
          </a:stretch>
        </p:blipFill>
        <p:spPr>
          <a:xfrm>
            <a:off x="2402604" y="4219712"/>
            <a:ext cx="971294" cy="939860"/>
          </a:xfrm>
          <a:prstGeom prst="rect">
            <a:avLst/>
          </a:prstGeom>
        </p:spPr>
      </p:pic>
      <p:pic>
        <p:nvPicPr>
          <p:cNvPr id="11" name="Picture 10" descr="magnifying glass"/>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3966" t="2452" r="68437" b="69951"/>
          <a:stretch/>
        </p:blipFill>
        <p:spPr>
          <a:xfrm>
            <a:off x="2313052" y="5159572"/>
            <a:ext cx="963548" cy="1355528"/>
          </a:xfrm>
          <a:prstGeom prst="rect">
            <a:avLst/>
          </a:prstGeom>
        </p:spPr>
      </p:pic>
    </p:spTree>
    <p:extLst>
      <p:ext uri="{BB962C8B-B14F-4D97-AF65-F5344CB8AC3E}">
        <p14:creationId xmlns:p14="http://schemas.microsoft.com/office/powerpoint/2010/main" val="2862035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Request from Law Enforcement Agency&#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Request from Law Enforcement Agency</a:t>
            </a:r>
          </a:p>
        </p:txBody>
      </p:sp>
    </p:spTree>
    <p:extLst>
      <p:ext uri="{BB962C8B-B14F-4D97-AF65-F5344CB8AC3E}">
        <p14:creationId xmlns:p14="http://schemas.microsoft.com/office/powerpoint/2010/main" val="2512165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Serious Threat to Health or Safety&#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Serious Threat to Health or Safety</a:t>
            </a:r>
          </a:p>
        </p:txBody>
      </p:sp>
    </p:spTree>
    <p:extLst>
      <p:ext uri="{BB962C8B-B14F-4D97-AF65-F5344CB8AC3E}">
        <p14:creationId xmlns:p14="http://schemas.microsoft.com/office/powerpoint/2010/main" val="94674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Requests from Congress&#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Requests from Congress</a:t>
            </a:r>
          </a:p>
        </p:txBody>
      </p:sp>
    </p:spTree>
    <p:extLst>
      <p:ext uri="{BB962C8B-B14F-4D97-AF65-F5344CB8AC3E}">
        <p14:creationId xmlns:p14="http://schemas.microsoft.com/office/powerpoint/2010/main" val="27281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Government Accounting Office&#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Government Accounting Office</a:t>
            </a:r>
          </a:p>
        </p:txBody>
      </p:sp>
    </p:spTree>
    <p:extLst>
      <p:ext uri="{BB962C8B-B14F-4D97-AF65-F5344CB8AC3E}">
        <p14:creationId xmlns:p14="http://schemas.microsoft.com/office/powerpoint/2010/main" val="1778442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Court Order&#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Court Order</a:t>
            </a:r>
          </a:p>
        </p:txBody>
      </p:sp>
    </p:spTree>
    <p:extLst>
      <p:ext uri="{BB962C8B-B14F-4D97-AF65-F5344CB8AC3E}">
        <p14:creationId xmlns:p14="http://schemas.microsoft.com/office/powerpoint/2010/main" val="2668903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Privacy Act Disclosures&#10;"/>
          <p:cNvSpPr/>
          <p:nvPr/>
        </p:nvSpPr>
        <p:spPr>
          <a:xfrm>
            <a:off x="0" y="5199102"/>
            <a:ext cx="7996613" cy="1107996"/>
          </a:xfrm>
          <a:prstGeom prst="rect">
            <a:avLst/>
          </a:prstGeom>
        </p:spPr>
        <p:txBody>
          <a:bodyPr wrap="none">
            <a:spAutoFit/>
          </a:bodyPr>
          <a:lstStyle/>
          <a:p>
            <a:r>
              <a:rPr lang="en-US" sz="6600" dirty="0">
                <a:solidFill>
                  <a:schemeClr val="bg1"/>
                </a:solidFill>
              </a:rPr>
              <a:t>Privacy Act Disclosures</a:t>
            </a:r>
          </a:p>
        </p:txBody>
      </p:sp>
      <p:sp>
        <p:nvSpPr>
          <p:cNvPr id="6" name="Content Placeholder 4" descr="Disclosures Without Written Authorization&#10;Debt Collection&#10;"/>
          <p:cNvSpPr txBox="1">
            <a:spLocks/>
          </p:cNvSpPr>
          <p:nvPr/>
        </p:nvSpPr>
        <p:spPr>
          <a:xfrm>
            <a:off x="457200" y="2133600"/>
            <a:ext cx="10134600" cy="182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smtClean="0"/>
              <a:t>Disclosures Without Written Authorization</a:t>
            </a:r>
          </a:p>
          <a:p>
            <a:pPr marL="0" indent="0">
              <a:buFont typeface="Arial" panose="020B0604020202020204" pitchFamily="34" charset="0"/>
              <a:buNone/>
            </a:pPr>
            <a:r>
              <a:rPr lang="en-US" sz="4400" i="1" dirty="0" smtClean="0"/>
              <a:t>Debt Collection</a:t>
            </a:r>
          </a:p>
        </p:txBody>
      </p:sp>
    </p:spTree>
    <p:extLst>
      <p:ext uri="{BB962C8B-B14F-4D97-AF65-F5344CB8AC3E}">
        <p14:creationId xmlns:p14="http://schemas.microsoft.com/office/powerpoint/2010/main" val="3572630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304800" y="4876800"/>
            <a:ext cx="8077200" cy="1752600"/>
          </a:xfrm>
        </p:spPr>
        <p:txBody>
          <a:bodyPr>
            <a:normAutofit/>
          </a:bodyPr>
          <a:lstStyle/>
          <a:p>
            <a:pPr marL="0" indent="0" algn="ctr">
              <a:buNone/>
            </a:pPr>
            <a:r>
              <a:rPr lang="en-US" sz="3600" dirty="0" smtClean="0"/>
              <a:t>The Health Insurance Portability and Accountability Act (HIPAA)</a:t>
            </a:r>
          </a:p>
          <a:p>
            <a:pPr marL="0" indent="0" algn="ctr">
              <a:buNone/>
            </a:pPr>
            <a:endParaRPr lang="en-US" sz="3600" dirty="0" smtClean="0"/>
          </a:p>
          <a:p>
            <a:pPr lvl="1" algn="ctr"/>
            <a:endParaRPr lang="en-US" sz="3200" dirty="0" smtClean="0"/>
          </a:p>
          <a:p>
            <a:pPr lvl="1" algn="ctr"/>
            <a:endParaRPr lang="en-US" sz="3200" dirty="0"/>
          </a:p>
        </p:txBody>
      </p:sp>
      <p:sp>
        <p:nvSpPr>
          <p:cNvPr id="4" name="Content Placeholder 4" descr="Privacy Statutes Applicable to VA&#10;"/>
          <p:cNvSpPr txBox="1">
            <a:spLocks/>
          </p:cNvSpPr>
          <p:nvPr/>
        </p:nvSpPr>
        <p:spPr>
          <a:xfrm>
            <a:off x="457200" y="1905000"/>
            <a:ext cx="10439400" cy="76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solidFill>
                  <a:schemeClr val="bg1"/>
                </a:solidFill>
              </a:rPr>
              <a:t>Privacy Statutes Applicable to VA</a:t>
            </a:r>
          </a:p>
        </p:txBody>
      </p:sp>
      <p:pic>
        <p:nvPicPr>
          <p:cNvPr id="6" name="Picture 5"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Tree>
    <p:extLst>
      <p:ext uri="{BB962C8B-B14F-4D97-AF65-F5344CB8AC3E}">
        <p14:creationId xmlns:p14="http://schemas.microsoft.com/office/powerpoint/2010/main" val="81360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HIPAA Privacy Rule&#10;"/>
          <p:cNvSpPr/>
          <p:nvPr/>
        </p:nvSpPr>
        <p:spPr>
          <a:xfrm>
            <a:off x="533400" y="5245268"/>
            <a:ext cx="6041334" cy="1015663"/>
          </a:xfrm>
          <a:prstGeom prst="rect">
            <a:avLst/>
          </a:prstGeom>
        </p:spPr>
        <p:txBody>
          <a:bodyPr wrap="none">
            <a:spAutoFit/>
          </a:bodyPr>
          <a:lstStyle/>
          <a:p>
            <a:r>
              <a:rPr lang="en-US" sz="6000" dirty="0">
                <a:solidFill>
                  <a:schemeClr val="accent5"/>
                </a:solidFill>
              </a:rPr>
              <a:t>HIPAA Privacy Rule</a:t>
            </a:r>
          </a:p>
        </p:txBody>
      </p:sp>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292698" y="262313"/>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13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descr="&quot; &quot;"/>
          <p:cNvSpPr/>
          <p:nvPr/>
        </p:nvSpPr>
        <p:spPr>
          <a:xfrm>
            <a:off x="0" y="1061621"/>
            <a:ext cx="10591800" cy="1015663"/>
          </a:xfrm>
          <a:prstGeom prst="rect">
            <a:avLst/>
          </a:prstGeom>
        </p:spPr>
        <p:txBody>
          <a:bodyPr wrap="square">
            <a:spAutoFit/>
          </a:bodyPr>
          <a:lstStyle/>
          <a:p>
            <a:pPr marL="0" lvl="2" algn="r"/>
            <a:r>
              <a:rPr lang="en-US" sz="6000" i="1" dirty="0"/>
              <a:t>Required by </a:t>
            </a:r>
            <a:r>
              <a:rPr lang="en-US" sz="6000" i="1" dirty="0" smtClean="0"/>
              <a:t>law</a:t>
            </a:r>
            <a:endParaRPr lang="en-US" sz="6000" i="1" dirty="0"/>
          </a:p>
        </p:txBody>
      </p:sp>
    </p:spTree>
    <p:extLst>
      <p:ext uri="{BB962C8B-B14F-4D97-AF65-F5344CB8AC3E}">
        <p14:creationId xmlns:p14="http://schemas.microsoft.com/office/powerpoint/2010/main" val="3185333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descr="&quot; &quot;"/>
          <p:cNvSpPr/>
          <p:nvPr/>
        </p:nvSpPr>
        <p:spPr>
          <a:xfrm>
            <a:off x="0" y="1061621"/>
            <a:ext cx="10591800" cy="1015663"/>
          </a:xfrm>
          <a:prstGeom prst="rect">
            <a:avLst/>
          </a:prstGeom>
        </p:spPr>
        <p:txBody>
          <a:bodyPr wrap="square">
            <a:spAutoFit/>
          </a:bodyPr>
          <a:lstStyle/>
          <a:p>
            <a:pPr marL="0" lvl="2" algn="r"/>
            <a:r>
              <a:rPr lang="en-US" sz="6000" i="1" dirty="0"/>
              <a:t>Public Health</a:t>
            </a:r>
          </a:p>
        </p:txBody>
      </p:sp>
    </p:spTree>
    <p:extLst>
      <p:ext uri="{BB962C8B-B14F-4D97-AF65-F5344CB8AC3E}">
        <p14:creationId xmlns:p14="http://schemas.microsoft.com/office/powerpoint/2010/main" val="365143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What we will cover today"/>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990600" y="2133600"/>
            <a:ext cx="8210550" cy="4724400"/>
          </a:xfrm>
        </p:spPr>
        <p:txBody>
          <a:bodyPr>
            <a:noAutofit/>
          </a:bodyPr>
          <a:lstStyle/>
          <a:p>
            <a:pPr lvl="1"/>
            <a:r>
              <a:rPr lang="en-US" sz="3600" dirty="0" smtClean="0"/>
              <a:t>Privacy </a:t>
            </a:r>
            <a:r>
              <a:rPr lang="en-US" sz="3600" dirty="0"/>
              <a:t>Statutes Applicable to VA</a:t>
            </a:r>
          </a:p>
          <a:p>
            <a:pPr lvl="2"/>
            <a:r>
              <a:rPr lang="en-US" sz="3200" dirty="0"/>
              <a:t>The Freedom of Information </a:t>
            </a:r>
            <a:r>
              <a:rPr lang="en-US" sz="3200" dirty="0" smtClean="0"/>
              <a:t>Act, Title 5 United States Code (USC) 552a</a:t>
            </a:r>
            <a:endParaRPr lang="en-US" sz="3200" dirty="0"/>
          </a:p>
          <a:p>
            <a:pPr lvl="2"/>
            <a:r>
              <a:rPr lang="en-US" sz="3200" dirty="0" smtClean="0"/>
              <a:t>Privacy Act of 1974, Title 5 USC 552a</a:t>
            </a:r>
            <a:endParaRPr lang="en-US" sz="3200" dirty="0"/>
          </a:p>
          <a:p>
            <a:pPr lvl="2"/>
            <a:r>
              <a:rPr lang="en-US" sz="3200" dirty="0" smtClean="0"/>
              <a:t>HIPAA Privacy Rule, 45 Code of Federal Regulations (CFR) Parts 160 and 164</a:t>
            </a:r>
            <a:endParaRPr lang="en-US" sz="3200" dirty="0"/>
          </a:p>
          <a:p>
            <a:pPr lvl="2"/>
            <a:r>
              <a:rPr lang="en-US" sz="3200" dirty="0" smtClean="0"/>
              <a:t>Title 38 </a:t>
            </a:r>
            <a:r>
              <a:rPr lang="en-US" sz="3200" dirty="0"/>
              <a:t>USC 5701</a:t>
            </a:r>
          </a:p>
          <a:p>
            <a:pPr lvl="2"/>
            <a:r>
              <a:rPr lang="en-US" sz="3200" dirty="0" smtClean="0"/>
              <a:t>Title 38 </a:t>
            </a:r>
            <a:r>
              <a:rPr lang="en-US" sz="3200" dirty="0"/>
              <a:t>USC 7332</a:t>
            </a:r>
          </a:p>
          <a:p>
            <a:pPr lvl="2"/>
            <a:r>
              <a:rPr lang="en-US" sz="3200" dirty="0" smtClean="0"/>
              <a:t>Title 38 </a:t>
            </a:r>
            <a:r>
              <a:rPr lang="en-US" sz="3200" dirty="0"/>
              <a:t>USC 5705</a:t>
            </a:r>
          </a:p>
          <a:p>
            <a:pPr lvl="1"/>
            <a:endParaRPr lang="en-US" sz="3600" dirty="0" smtClean="0"/>
          </a:p>
          <a:p>
            <a:pPr lvl="1"/>
            <a:endParaRPr lang="en-US" sz="3600" dirty="0" smtClean="0"/>
          </a:p>
          <a:p>
            <a:pPr marL="457200" lvl="1" indent="0">
              <a:buNone/>
            </a:pPr>
            <a:endParaRPr lang="en-US" sz="3600" dirty="0" smtClean="0"/>
          </a:p>
        </p:txBody>
      </p:sp>
      <p:sp>
        <p:nvSpPr>
          <p:cNvPr id="4" name="Rectangle 3" descr="&quot; &quot;"/>
          <p:cNvSpPr/>
          <p:nvPr/>
        </p:nvSpPr>
        <p:spPr>
          <a:xfrm>
            <a:off x="381000" y="399871"/>
            <a:ext cx="10120912" cy="1200329"/>
          </a:xfrm>
          <a:prstGeom prst="rect">
            <a:avLst/>
          </a:prstGeom>
        </p:spPr>
        <p:txBody>
          <a:bodyPr wrap="none">
            <a:spAutoFit/>
          </a:bodyPr>
          <a:lstStyle/>
          <a:p>
            <a:r>
              <a:rPr lang="en-US" sz="7200" dirty="0">
                <a:solidFill>
                  <a:schemeClr val="bg1"/>
                </a:solidFill>
              </a:rPr>
              <a:t>What We Will Cover Today</a:t>
            </a:r>
          </a:p>
        </p:txBody>
      </p:sp>
      <p:pic>
        <p:nvPicPr>
          <p:cNvPr id="2" name="Picture 1"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10210800" y="2617718"/>
            <a:ext cx="2241620" cy="3325881"/>
          </a:xfrm>
          <a:prstGeom prst="rect">
            <a:avLst/>
          </a:prstGeom>
        </p:spPr>
      </p:pic>
    </p:spTree>
    <p:extLst>
      <p:ext uri="{BB962C8B-B14F-4D97-AF65-F5344CB8AC3E}">
        <p14:creationId xmlns:p14="http://schemas.microsoft.com/office/powerpoint/2010/main" val="100782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Uses and Disclosures When an Authorization or Offer to Agree or Object is NOT Required&#10;"/>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Victims or abuse, neglect or domestic violence&#10;"/>
          <p:cNvSpPr/>
          <p:nvPr/>
        </p:nvSpPr>
        <p:spPr>
          <a:xfrm>
            <a:off x="0" y="1061621"/>
            <a:ext cx="10591800" cy="1938992"/>
          </a:xfrm>
          <a:prstGeom prst="rect">
            <a:avLst/>
          </a:prstGeom>
        </p:spPr>
        <p:txBody>
          <a:bodyPr wrap="square">
            <a:spAutoFit/>
          </a:bodyPr>
          <a:lstStyle/>
          <a:p>
            <a:pPr marL="0" lvl="2" algn="r"/>
            <a:r>
              <a:rPr lang="en-US" sz="6000" i="1" dirty="0"/>
              <a:t>Victims or abuse, neglect or domestic violence</a:t>
            </a:r>
          </a:p>
        </p:txBody>
      </p:sp>
    </p:spTree>
    <p:extLst>
      <p:ext uri="{BB962C8B-B14F-4D97-AF65-F5344CB8AC3E}">
        <p14:creationId xmlns:p14="http://schemas.microsoft.com/office/powerpoint/2010/main" val="2870825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 &quot;&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Health oversight activities&#10;"/>
          <p:cNvSpPr/>
          <p:nvPr/>
        </p:nvSpPr>
        <p:spPr>
          <a:xfrm>
            <a:off x="0" y="1061621"/>
            <a:ext cx="10591800" cy="1015663"/>
          </a:xfrm>
          <a:prstGeom prst="rect">
            <a:avLst/>
          </a:prstGeom>
        </p:spPr>
        <p:txBody>
          <a:bodyPr wrap="square">
            <a:spAutoFit/>
          </a:bodyPr>
          <a:lstStyle/>
          <a:p>
            <a:pPr marL="0" lvl="2" algn="r"/>
            <a:r>
              <a:rPr lang="en-US" sz="6000" i="1" dirty="0"/>
              <a:t>Health oversight activities</a:t>
            </a:r>
          </a:p>
        </p:txBody>
      </p:sp>
    </p:spTree>
    <p:extLst>
      <p:ext uri="{BB962C8B-B14F-4D97-AF65-F5344CB8AC3E}">
        <p14:creationId xmlns:p14="http://schemas.microsoft.com/office/powerpoint/2010/main" val="2871711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Judicial and administrative procedures&#10;"/>
          <p:cNvSpPr/>
          <p:nvPr/>
        </p:nvSpPr>
        <p:spPr>
          <a:xfrm>
            <a:off x="0" y="1061621"/>
            <a:ext cx="10591800" cy="1938992"/>
          </a:xfrm>
          <a:prstGeom prst="rect">
            <a:avLst/>
          </a:prstGeom>
        </p:spPr>
        <p:txBody>
          <a:bodyPr wrap="square">
            <a:spAutoFit/>
          </a:bodyPr>
          <a:lstStyle/>
          <a:p>
            <a:pPr marL="0" lvl="2" algn="r"/>
            <a:r>
              <a:rPr lang="en-US" sz="6000" i="1" dirty="0"/>
              <a:t>Judicial and administrative procedures</a:t>
            </a:r>
          </a:p>
        </p:txBody>
      </p:sp>
    </p:spTree>
    <p:extLst>
      <p:ext uri="{BB962C8B-B14F-4D97-AF65-F5344CB8AC3E}">
        <p14:creationId xmlns:p14="http://schemas.microsoft.com/office/powerpoint/2010/main" val="1822242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Law enforcement purposes&#10;"/>
          <p:cNvSpPr/>
          <p:nvPr/>
        </p:nvSpPr>
        <p:spPr>
          <a:xfrm>
            <a:off x="0" y="1061621"/>
            <a:ext cx="10591800" cy="1015663"/>
          </a:xfrm>
          <a:prstGeom prst="rect">
            <a:avLst/>
          </a:prstGeom>
        </p:spPr>
        <p:txBody>
          <a:bodyPr wrap="square">
            <a:spAutoFit/>
          </a:bodyPr>
          <a:lstStyle/>
          <a:p>
            <a:pPr marL="0" lvl="2" algn="r"/>
            <a:r>
              <a:rPr lang="en-US" sz="6000" i="1" dirty="0"/>
              <a:t>Law enforcement purposes</a:t>
            </a:r>
          </a:p>
        </p:txBody>
      </p:sp>
    </p:spTree>
    <p:extLst>
      <p:ext uri="{BB962C8B-B14F-4D97-AF65-F5344CB8AC3E}">
        <p14:creationId xmlns:p14="http://schemas.microsoft.com/office/powerpoint/2010/main" val="2752793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Coroners/Medical Examiner/Funeral Directors &#10;"/>
          <p:cNvSpPr/>
          <p:nvPr/>
        </p:nvSpPr>
        <p:spPr>
          <a:xfrm>
            <a:off x="0" y="1061621"/>
            <a:ext cx="10591800" cy="1938992"/>
          </a:xfrm>
          <a:prstGeom prst="rect">
            <a:avLst/>
          </a:prstGeom>
        </p:spPr>
        <p:txBody>
          <a:bodyPr wrap="square">
            <a:spAutoFit/>
          </a:bodyPr>
          <a:lstStyle/>
          <a:p>
            <a:pPr marL="0" lvl="2" algn="r"/>
            <a:r>
              <a:rPr lang="en-US" sz="6000" i="1" dirty="0"/>
              <a:t>Coroners/Medical Examiner/Funeral Directors </a:t>
            </a:r>
          </a:p>
        </p:txBody>
      </p:sp>
    </p:spTree>
    <p:extLst>
      <p:ext uri="{BB962C8B-B14F-4D97-AF65-F5344CB8AC3E}">
        <p14:creationId xmlns:p14="http://schemas.microsoft.com/office/powerpoint/2010/main" val="1820984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Cadaveric Organ, Eye/Tissue Donation&#10;"/>
          <p:cNvSpPr/>
          <p:nvPr/>
        </p:nvSpPr>
        <p:spPr>
          <a:xfrm>
            <a:off x="0" y="1061621"/>
            <a:ext cx="10591800" cy="830997"/>
          </a:xfrm>
          <a:prstGeom prst="rect">
            <a:avLst/>
          </a:prstGeom>
        </p:spPr>
        <p:txBody>
          <a:bodyPr wrap="square">
            <a:spAutoFit/>
          </a:bodyPr>
          <a:lstStyle/>
          <a:p>
            <a:pPr marL="0" lvl="2" algn="r"/>
            <a:r>
              <a:rPr lang="en-US" sz="4800" i="1" dirty="0"/>
              <a:t>Cadaveric Organ, Eye/Tissue Donation</a:t>
            </a:r>
          </a:p>
        </p:txBody>
      </p:sp>
    </p:spTree>
    <p:extLst>
      <p:ext uri="{BB962C8B-B14F-4D97-AF65-F5344CB8AC3E}">
        <p14:creationId xmlns:p14="http://schemas.microsoft.com/office/powerpoint/2010/main" val="2238498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Research"/>
          <p:cNvSpPr/>
          <p:nvPr/>
        </p:nvSpPr>
        <p:spPr>
          <a:xfrm>
            <a:off x="0" y="1061621"/>
            <a:ext cx="10591800" cy="1015663"/>
          </a:xfrm>
          <a:prstGeom prst="rect">
            <a:avLst/>
          </a:prstGeom>
        </p:spPr>
        <p:txBody>
          <a:bodyPr wrap="square">
            <a:spAutoFit/>
          </a:bodyPr>
          <a:lstStyle/>
          <a:p>
            <a:pPr marL="0" lvl="2" algn="r"/>
            <a:r>
              <a:rPr lang="en-US" sz="6000" i="1" dirty="0"/>
              <a:t>Research</a:t>
            </a:r>
          </a:p>
        </p:txBody>
      </p:sp>
    </p:spTree>
    <p:extLst>
      <p:ext uri="{BB962C8B-B14F-4D97-AF65-F5344CB8AC3E}">
        <p14:creationId xmlns:p14="http://schemas.microsoft.com/office/powerpoint/2010/main" val="351667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Serious and Imminent Threat&#10;"/>
          <p:cNvSpPr/>
          <p:nvPr/>
        </p:nvSpPr>
        <p:spPr>
          <a:xfrm>
            <a:off x="0" y="1061621"/>
            <a:ext cx="10591800" cy="1015663"/>
          </a:xfrm>
          <a:prstGeom prst="rect">
            <a:avLst/>
          </a:prstGeom>
        </p:spPr>
        <p:txBody>
          <a:bodyPr wrap="square">
            <a:spAutoFit/>
          </a:bodyPr>
          <a:lstStyle/>
          <a:p>
            <a:pPr marL="0" lvl="2" algn="r"/>
            <a:r>
              <a:rPr lang="en-US" sz="6000" i="1" dirty="0"/>
              <a:t>Serious and Imminent Threat</a:t>
            </a:r>
          </a:p>
        </p:txBody>
      </p:sp>
    </p:spTree>
    <p:extLst>
      <p:ext uri="{BB962C8B-B14F-4D97-AF65-F5344CB8AC3E}">
        <p14:creationId xmlns:p14="http://schemas.microsoft.com/office/powerpoint/2010/main" val="634704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quot; &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Specialized Government Functions &#10;"/>
          <p:cNvSpPr/>
          <p:nvPr/>
        </p:nvSpPr>
        <p:spPr>
          <a:xfrm>
            <a:off x="0" y="1061621"/>
            <a:ext cx="10591800" cy="923330"/>
          </a:xfrm>
          <a:prstGeom prst="rect">
            <a:avLst/>
          </a:prstGeom>
        </p:spPr>
        <p:txBody>
          <a:bodyPr wrap="square">
            <a:spAutoFit/>
          </a:bodyPr>
          <a:lstStyle/>
          <a:p>
            <a:pPr marL="0" lvl="2" algn="r"/>
            <a:r>
              <a:rPr lang="en-US" sz="5400" i="1" dirty="0"/>
              <a:t>Specialized Government Functions </a:t>
            </a:r>
          </a:p>
        </p:txBody>
      </p:sp>
    </p:spTree>
    <p:extLst>
      <p:ext uri="{BB962C8B-B14F-4D97-AF65-F5344CB8AC3E}">
        <p14:creationId xmlns:p14="http://schemas.microsoft.com/office/powerpoint/2010/main" val="337339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98866" y="109912"/>
            <a:ext cx="8589066" cy="838200"/>
          </a:xfrm>
        </p:spPr>
        <p:txBody>
          <a:bodyPr>
            <a:noAutofit/>
          </a:bodyPr>
          <a:lstStyle/>
          <a:p>
            <a:pPr marL="0" lvl="2" indent="0" algn="r">
              <a:buNone/>
            </a:pPr>
            <a:r>
              <a:rPr lang="en-US" sz="3600" dirty="0" smtClean="0"/>
              <a:t>Uses and Disclosures When an Authorization or Offer to Agree or Object is NOT Required</a:t>
            </a:r>
            <a:endParaRPr lang="en-US" sz="3600" dirty="0"/>
          </a:p>
        </p:txBody>
      </p:sp>
      <p:sp>
        <p:nvSpPr>
          <p:cNvPr id="4" name="Rectangle 3" descr="HIPAA Privacy Rule&#10;"/>
          <p:cNvSpPr/>
          <p:nvPr/>
        </p:nvSpPr>
        <p:spPr>
          <a:xfrm>
            <a:off x="457200" y="5689937"/>
            <a:ext cx="6041334" cy="1015663"/>
          </a:xfrm>
          <a:prstGeom prst="rect">
            <a:avLst/>
          </a:prstGeom>
        </p:spPr>
        <p:txBody>
          <a:bodyPr wrap="none">
            <a:spAutoFit/>
          </a:bodyPr>
          <a:lstStyle/>
          <a:p>
            <a:r>
              <a:rPr lang="en-US" sz="6000" dirty="0">
                <a:solidFill>
                  <a:schemeClr val="accent5"/>
                </a:solidFill>
              </a:rPr>
              <a:t>HIPAA Privacy Rule</a:t>
            </a:r>
          </a:p>
        </p:txBody>
      </p:sp>
      <p:sp>
        <p:nvSpPr>
          <p:cNvPr id="6" name="Rectangle 5" descr="&quot; &quot;"/>
          <p:cNvSpPr/>
          <p:nvPr/>
        </p:nvSpPr>
        <p:spPr>
          <a:xfrm rot="5400000">
            <a:off x="5219701" y="3390901"/>
            <a:ext cx="12649200" cy="1295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Oval 6" descr=" &quot;&quot;"/>
          <p:cNvSpPr/>
          <p:nvPr/>
        </p:nvSpPr>
        <p:spPr>
          <a:xfrm rot="5400000">
            <a:off x="11311359" y="355618"/>
            <a:ext cx="575888" cy="5333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Workers’ Compensation&#10;"/>
          <p:cNvSpPr/>
          <p:nvPr/>
        </p:nvSpPr>
        <p:spPr>
          <a:xfrm>
            <a:off x="0" y="1061621"/>
            <a:ext cx="10591800" cy="1015663"/>
          </a:xfrm>
          <a:prstGeom prst="rect">
            <a:avLst/>
          </a:prstGeom>
        </p:spPr>
        <p:txBody>
          <a:bodyPr wrap="square">
            <a:spAutoFit/>
          </a:bodyPr>
          <a:lstStyle/>
          <a:p>
            <a:pPr marL="0" lvl="2" algn="r"/>
            <a:r>
              <a:rPr lang="en-US" sz="6000" i="1" dirty="0"/>
              <a:t>Workers’ Compensation</a:t>
            </a:r>
          </a:p>
        </p:txBody>
      </p:sp>
    </p:spTree>
    <p:extLst>
      <p:ext uri="{BB962C8B-B14F-4D97-AF65-F5344CB8AC3E}">
        <p14:creationId xmlns:p14="http://schemas.microsoft.com/office/powerpoint/2010/main" val="427588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sp>
        <p:nvSpPr>
          <p:cNvPr id="4" name="Rectangle 3" descr="Overview of VA"/>
          <p:cNvSpPr/>
          <p:nvPr/>
        </p:nvSpPr>
        <p:spPr>
          <a:xfrm>
            <a:off x="0" y="0"/>
            <a:ext cx="12192000" cy="1676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descr="VA"/>
          <p:cNvPicPr>
            <a:picLocks noChangeAspect="1"/>
          </p:cNvPicPr>
          <p:nvPr/>
        </p:nvPicPr>
        <p:blipFill rotWithShape="1">
          <a:blip r:embed="rId3"/>
          <a:srcRect l="-13716" t="15385" r="-4762" b="23077"/>
          <a:stretch/>
        </p:blipFill>
        <p:spPr>
          <a:xfrm>
            <a:off x="2354851" y="1905000"/>
            <a:ext cx="7482298" cy="4604494"/>
          </a:xfrm>
          <a:prstGeom prst="rect">
            <a:avLst/>
          </a:prstGeom>
        </p:spPr>
      </p:pic>
      <p:sp>
        <p:nvSpPr>
          <p:cNvPr id="2" name="Rectangle 1" descr="&quot; &quot;"/>
          <p:cNvSpPr/>
          <p:nvPr/>
        </p:nvSpPr>
        <p:spPr>
          <a:xfrm>
            <a:off x="610898" y="53370"/>
            <a:ext cx="7857985" cy="1569660"/>
          </a:xfrm>
          <a:prstGeom prst="rect">
            <a:avLst/>
          </a:prstGeom>
        </p:spPr>
        <p:txBody>
          <a:bodyPr wrap="none">
            <a:spAutoFit/>
          </a:bodyPr>
          <a:lstStyle/>
          <a:p>
            <a:r>
              <a:rPr lang="en-US" sz="9600" dirty="0">
                <a:solidFill>
                  <a:schemeClr val="bg1"/>
                </a:solidFill>
              </a:rPr>
              <a:t>Overview of VA</a:t>
            </a:r>
          </a:p>
        </p:txBody>
      </p:sp>
      <p:sp>
        <p:nvSpPr>
          <p:cNvPr id="6" name="Rectangle 5" descr="Veterans Health Administration (VHA)&#10;"/>
          <p:cNvSpPr/>
          <p:nvPr/>
        </p:nvSpPr>
        <p:spPr>
          <a:xfrm>
            <a:off x="346575" y="1851630"/>
            <a:ext cx="6096000" cy="523220"/>
          </a:xfrm>
          <a:prstGeom prst="rect">
            <a:avLst/>
          </a:prstGeom>
        </p:spPr>
        <p:txBody>
          <a:bodyPr>
            <a:spAutoFit/>
          </a:bodyPr>
          <a:lstStyle/>
          <a:p>
            <a:pPr marL="0" lvl="2"/>
            <a:r>
              <a:rPr lang="en-US" sz="2800" dirty="0"/>
              <a:t>Veterans Health Administration (</a:t>
            </a:r>
            <a:r>
              <a:rPr lang="en-US" sz="2800" dirty="0" smtClean="0"/>
              <a:t>VHA)</a:t>
            </a:r>
            <a:endParaRPr lang="en-US" sz="2800" dirty="0"/>
          </a:p>
        </p:txBody>
      </p:sp>
      <p:sp>
        <p:nvSpPr>
          <p:cNvPr id="7" name="Rectangle 6" descr="Veterans Benefits Administration (VBA)&#10;"/>
          <p:cNvSpPr/>
          <p:nvPr/>
        </p:nvSpPr>
        <p:spPr>
          <a:xfrm>
            <a:off x="6248400" y="1841089"/>
            <a:ext cx="6096000" cy="523220"/>
          </a:xfrm>
          <a:prstGeom prst="rect">
            <a:avLst/>
          </a:prstGeom>
        </p:spPr>
        <p:txBody>
          <a:bodyPr>
            <a:spAutoFit/>
          </a:bodyPr>
          <a:lstStyle/>
          <a:p>
            <a:pPr marL="0" lvl="2"/>
            <a:r>
              <a:rPr lang="en-US" sz="2800" dirty="0"/>
              <a:t>Veterans Benefits Administration (VBA</a:t>
            </a:r>
            <a:r>
              <a:rPr lang="en-US" sz="2800" dirty="0" smtClean="0"/>
              <a:t>)</a:t>
            </a:r>
            <a:endParaRPr lang="en-US" sz="2800" dirty="0"/>
          </a:p>
        </p:txBody>
      </p:sp>
      <p:sp>
        <p:nvSpPr>
          <p:cNvPr id="8" name="Rectangle 7" descr="National Cemetery Administration (NCA)&#10;"/>
          <p:cNvSpPr/>
          <p:nvPr/>
        </p:nvSpPr>
        <p:spPr>
          <a:xfrm>
            <a:off x="152400" y="6213357"/>
            <a:ext cx="6096000" cy="523220"/>
          </a:xfrm>
          <a:prstGeom prst="rect">
            <a:avLst/>
          </a:prstGeom>
        </p:spPr>
        <p:txBody>
          <a:bodyPr>
            <a:spAutoFit/>
          </a:bodyPr>
          <a:lstStyle/>
          <a:p>
            <a:pPr marL="0" lvl="3"/>
            <a:r>
              <a:rPr lang="en-US" sz="2800" dirty="0"/>
              <a:t>National Cemetery Administration (NCA</a:t>
            </a:r>
            <a:r>
              <a:rPr lang="en-US" sz="2800" dirty="0" smtClean="0"/>
              <a:t>)</a:t>
            </a:r>
            <a:endParaRPr lang="en-US" sz="2800" dirty="0"/>
          </a:p>
        </p:txBody>
      </p:sp>
      <p:sp>
        <p:nvSpPr>
          <p:cNvPr id="9" name="Rectangle 8" descr="Board of Veteran Appeals (BVA)&#10;"/>
          <p:cNvSpPr/>
          <p:nvPr/>
        </p:nvSpPr>
        <p:spPr>
          <a:xfrm>
            <a:off x="6789149" y="6236548"/>
            <a:ext cx="6096000" cy="523220"/>
          </a:xfrm>
          <a:prstGeom prst="rect">
            <a:avLst/>
          </a:prstGeom>
        </p:spPr>
        <p:txBody>
          <a:bodyPr>
            <a:spAutoFit/>
          </a:bodyPr>
          <a:lstStyle/>
          <a:p>
            <a:pPr marL="0" lvl="2"/>
            <a:r>
              <a:rPr lang="en-US" sz="2800" dirty="0"/>
              <a:t>Board of Veteran Appeals (BVA</a:t>
            </a:r>
            <a:r>
              <a:rPr lang="en-US" sz="2800" dirty="0" smtClean="0"/>
              <a:t>)</a:t>
            </a:r>
            <a:endParaRPr lang="en-US" sz="2800" dirty="0"/>
          </a:p>
        </p:txBody>
      </p:sp>
    </p:spTree>
    <p:extLst>
      <p:ext uri="{BB962C8B-B14F-4D97-AF65-F5344CB8AC3E}">
        <p14:creationId xmlns:p14="http://schemas.microsoft.com/office/powerpoint/2010/main" val="1205125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2133600" y="5066713"/>
            <a:ext cx="8229600" cy="914400"/>
          </a:xfrm>
        </p:spPr>
        <p:txBody>
          <a:bodyPr>
            <a:normAutofit/>
          </a:bodyPr>
          <a:lstStyle/>
          <a:p>
            <a:pPr marL="0" indent="0">
              <a:buNone/>
            </a:pPr>
            <a:r>
              <a:rPr lang="en-US" sz="6000" dirty="0" smtClean="0"/>
              <a:t>38 U.S.C. 5701</a:t>
            </a:r>
            <a:endParaRPr lang="en-US" sz="5400" dirty="0"/>
          </a:p>
        </p:txBody>
      </p:sp>
      <p:sp>
        <p:nvSpPr>
          <p:cNvPr id="4" name="Content Placeholder 4" descr="Privacy Statutes Applicable to VA&#10;"/>
          <p:cNvSpPr txBox="1">
            <a:spLocks/>
          </p:cNvSpPr>
          <p:nvPr/>
        </p:nvSpPr>
        <p:spPr>
          <a:xfrm>
            <a:off x="457200" y="1905000"/>
            <a:ext cx="10439400" cy="76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solidFill>
                  <a:schemeClr val="bg1"/>
                </a:solidFill>
              </a:rPr>
              <a:t>Privacy Statutes Applicable to VA</a:t>
            </a:r>
          </a:p>
        </p:txBody>
      </p:sp>
      <p:pic>
        <p:nvPicPr>
          <p:cNvPr id="6" name="Picture 5"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Tree>
    <p:extLst>
      <p:ext uri="{BB962C8B-B14F-4D97-AF65-F5344CB8AC3E}">
        <p14:creationId xmlns:p14="http://schemas.microsoft.com/office/powerpoint/2010/main" val="374357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p:cNvSpPr/>
          <p:nvPr/>
        </p:nvSpPr>
        <p:spPr>
          <a:xfrm>
            <a:off x="0" y="4648200"/>
            <a:ext cx="121920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228600" y="5244593"/>
            <a:ext cx="10896600" cy="1017014"/>
          </a:xfrm>
        </p:spPr>
        <p:txBody>
          <a:bodyPr>
            <a:noAutofit/>
          </a:bodyPr>
          <a:lstStyle/>
          <a:p>
            <a:pPr marL="0" indent="0">
              <a:buNone/>
            </a:pPr>
            <a:r>
              <a:rPr lang="en-US" sz="8800" dirty="0" smtClean="0">
                <a:solidFill>
                  <a:schemeClr val="bg1"/>
                </a:solidFill>
              </a:rPr>
              <a:t>38 U.S.C. 5701 </a:t>
            </a:r>
          </a:p>
        </p:txBody>
      </p:sp>
      <p:sp>
        <p:nvSpPr>
          <p:cNvPr id="2" name="Rectangle 1" descr="Provides a right of access to the claimant and his/her representatives&#10;"/>
          <p:cNvSpPr/>
          <p:nvPr/>
        </p:nvSpPr>
        <p:spPr>
          <a:xfrm>
            <a:off x="2653933" y="2692039"/>
            <a:ext cx="8458200" cy="978729"/>
          </a:xfrm>
          <a:prstGeom prst="rect">
            <a:avLst/>
          </a:prstGeom>
        </p:spPr>
        <p:txBody>
          <a:bodyPr wrap="square">
            <a:spAutoFit/>
          </a:bodyPr>
          <a:lstStyle/>
          <a:p>
            <a:pPr marL="0" lvl="1">
              <a:lnSpc>
                <a:spcPct val="90000"/>
              </a:lnSpc>
            </a:pPr>
            <a:r>
              <a:rPr lang="en-US" sz="3200" dirty="0" smtClean="0"/>
              <a:t>Provides </a:t>
            </a:r>
            <a:r>
              <a:rPr lang="en-US" sz="3200" dirty="0"/>
              <a:t>a </a:t>
            </a:r>
            <a:r>
              <a:rPr lang="en-US" sz="3200" b="1" i="1" dirty="0">
                <a:solidFill>
                  <a:schemeClr val="accent5"/>
                </a:solidFill>
              </a:rPr>
              <a:t>right of access </a:t>
            </a:r>
            <a:r>
              <a:rPr lang="en-US" sz="3200" dirty="0"/>
              <a:t>to the claimant and his/her representatives</a:t>
            </a:r>
          </a:p>
        </p:txBody>
      </p:sp>
      <p:sp>
        <p:nvSpPr>
          <p:cNvPr id="3" name="Rectangle 2" descr="Common Disclosures&#10;"/>
          <p:cNvSpPr/>
          <p:nvPr/>
        </p:nvSpPr>
        <p:spPr>
          <a:xfrm>
            <a:off x="221566" y="1524000"/>
            <a:ext cx="6717993" cy="1015663"/>
          </a:xfrm>
          <a:prstGeom prst="rect">
            <a:avLst/>
          </a:prstGeom>
        </p:spPr>
        <p:txBody>
          <a:bodyPr wrap="none">
            <a:spAutoFit/>
          </a:bodyPr>
          <a:lstStyle/>
          <a:p>
            <a:r>
              <a:rPr lang="en-US" sz="6000" dirty="0"/>
              <a:t>Common Disclosures</a:t>
            </a:r>
          </a:p>
        </p:txBody>
      </p:sp>
    </p:spTree>
    <p:extLst>
      <p:ext uri="{BB962C8B-B14F-4D97-AF65-F5344CB8AC3E}">
        <p14:creationId xmlns:p14="http://schemas.microsoft.com/office/powerpoint/2010/main" val="2297086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9783" y="5162791"/>
            <a:ext cx="12582781" cy="169520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quot; &quot;"/>
          <p:cNvSpPr/>
          <p:nvPr/>
        </p:nvSpPr>
        <p:spPr>
          <a:xfrm>
            <a:off x="-18944" y="3549480"/>
            <a:ext cx="12210943" cy="16668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Rectangle 5"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descr="&quot; &quot;"/>
          <p:cNvSpPr/>
          <p:nvPr/>
        </p:nvSpPr>
        <p:spPr>
          <a:xfrm>
            <a:off x="-18944" y="2146761"/>
            <a:ext cx="12591943" cy="141303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57200" y="713544"/>
            <a:ext cx="8229600" cy="609600"/>
          </a:xfrm>
        </p:spPr>
        <p:txBody>
          <a:bodyPr>
            <a:noAutofit/>
          </a:bodyPr>
          <a:lstStyle/>
          <a:p>
            <a:pPr marL="0" indent="0">
              <a:buNone/>
            </a:pPr>
            <a:r>
              <a:rPr lang="en-US" sz="4000" dirty="0" smtClean="0">
                <a:solidFill>
                  <a:schemeClr val="bg1"/>
                </a:solidFill>
              </a:rPr>
              <a:t>38 U.S.C. 5701 – Common Disclosures</a:t>
            </a:r>
          </a:p>
          <a:p>
            <a:pPr marL="0" indent="0">
              <a:buNone/>
            </a:pPr>
            <a:endParaRPr lang="en-US" sz="4000" dirty="0">
              <a:solidFill>
                <a:schemeClr val="bg1"/>
              </a:solidFill>
            </a:endParaRPr>
          </a:p>
        </p:txBody>
      </p:sp>
      <p:sp>
        <p:nvSpPr>
          <p:cNvPr id="2" name="Rectangle 1" descr="When required by process of a United States court to be produced in any pending suit or proceeding&#10;"/>
          <p:cNvSpPr/>
          <p:nvPr/>
        </p:nvSpPr>
        <p:spPr>
          <a:xfrm>
            <a:off x="309562" y="2318671"/>
            <a:ext cx="10968036" cy="1034129"/>
          </a:xfrm>
          <a:prstGeom prst="rect">
            <a:avLst/>
          </a:prstGeom>
        </p:spPr>
        <p:txBody>
          <a:bodyPr wrap="square">
            <a:spAutoFit/>
          </a:bodyPr>
          <a:lstStyle/>
          <a:p>
            <a:pPr>
              <a:lnSpc>
                <a:spcPct val="90000"/>
              </a:lnSpc>
            </a:pPr>
            <a:r>
              <a:rPr lang="en-US" sz="4000" b="1" i="1" dirty="0">
                <a:solidFill>
                  <a:schemeClr val="bg1"/>
                </a:solidFill>
              </a:rPr>
              <a:t>When required </a:t>
            </a:r>
            <a:r>
              <a:rPr lang="en-US" sz="2800" dirty="0">
                <a:solidFill>
                  <a:schemeClr val="bg1"/>
                </a:solidFill>
              </a:rPr>
              <a:t>by process of a United States court to be produced in any pending suit or proceeding</a:t>
            </a:r>
          </a:p>
        </p:txBody>
      </p:sp>
      <p:sp>
        <p:nvSpPr>
          <p:cNvPr id="8" name="Rectangle 7" descr="When required by any department or other agency of the United States Government      &#10;"/>
          <p:cNvSpPr/>
          <p:nvPr/>
        </p:nvSpPr>
        <p:spPr>
          <a:xfrm>
            <a:off x="309562" y="3871038"/>
            <a:ext cx="10968038" cy="1034129"/>
          </a:xfrm>
          <a:prstGeom prst="rect">
            <a:avLst/>
          </a:prstGeom>
        </p:spPr>
        <p:txBody>
          <a:bodyPr wrap="square">
            <a:spAutoFit/>
          </a:bodyPr>
          <a:lstStyle/>
          <a:p>
            <a:pPr>
              <a:lnSpc>
                <a:spcPct val="90000"/>
              </a:lnSpc>
            </a:pPr>
            <a:r>
              <a:rPr lang="en-US" sz="4000" b="1" i="1" dirty="0">
                <a:solidFill>
                  <a:schemeClr val="bg1"/>
                </a:solidFill>
              </a:rPr>
              <a:t>When required </a:t>
            </a:r>
            <a:r>
              <a:rPr lang="en-US" sz="2800" dirty="0">
                <a:solidFill>
                  <a:schemeClr val="bg1"/>
                </a:solidFill>
              </a:rPr>
              <a:t>by any department or other agency of the United States Government      </a:t>
            </a:r>
          </a:p>
        </p:txBody>
      </p:sp>
      <p:sp>
        <p:nvSpPr>
          <p:cNvPr id="9" name="Rectangle 8" descr="In all proceedings in the nature of an inquest into the mental competency of a claimant&#10;"/>
          <p:cNvSpPr/>
          <p:nvPr/>
        </p:nvSpPr>
        <p:spPr>
          <a:xfrm>
            <a:off x="381000" y="5486400"/>
            <a:ext cx="10968036" cy="1138773"/>
          </a:xfrm>
          <a:prstGeom prst="rect">
            <a:avLst/>
          </a:prstGeom>
        </p:spPr>
        <p:txBody>
          <a:bodyPr wrap="square">
            <a:spAutoFit/>
          </a:bodyPr>
          <a:lstStyle/>
          <a:p>
            <a:r>
              <a:rPr lang="en-US" sz="4000" b="1" i="1" dirty="0" smtClean="0">
                <a:solidFill>
                  <a:schemeClr val="bg1"/>
                </a:solidFill>
              </a:rPr>
              <a:t>In </a:t>
            </a:r>
            <a:r>
              <a:rPr lang="en-US" sz="4000" b="1" i="1" dirty="0">
                <a:solidFill>
                  <a:schemeClr val="bg1"/>
                </a:solidFill>
              </a:rPr>
              <a:t>all proceedings </a:t>
            </a:r>
            <a:r>
              <a:rPr lang="en-US" sz="2800" dirty="0">
                <a:solidFill>
                  <a:schemeClr val="bg1"/>
                </a:solidFill>
              </a:rPr>
              <a:t>in the nature of an inquest into the mental competency of a claimant</a:t>
            </a:r>
          </a:p>
        </p:txBody>
      </p:sp>
    </p:spTree>
    <p:extLst>
      <p:ext uri="{BB962C8B-B14F-4D97-AF65-F5344CB8AC3E}">
        <p14:creationId xmlns:p14="http://schemas.microsoft.com/office/powerpoint/2010/main" val="2105019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descr="&quot; &quot;"/>
          <p:cNvSpPr/>
          <p:nvPr/>
        </p:nvSpPr>
        <p:spPr>
          <a:xfrm>
            <a:off x="6477000" y="3886200"/>
            <a:ext cx="5486400" cy="1600200"/>
          </a:xfrm>
          <a:prstGeom prst="wedgeRectCallout">
            <a:avLst>
              <a:gd name="adj1" fmla="val -20564"/>
              <a:gd name="adj2" fmla="val 6618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Rectangular Callout 5" descr="&quot; &quot;"/>
          <p:cNvSpPr/>
          <p:nvPr/>
        </p:nvSpPr>
        <p:spPr>
          <a:xfrm>
            <a:off x="152400" y="3886200"/>
            <a:ext cx="5486400" cy="1600200"/>
          </a:xfrm>
          <a:prstGeom prst="wedgeRectCallout">
            <a:avLst>
              <a:gd name="adj1" fmla="val -20564"/>
              <a:gd name="adj2" fmla="val -6837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Rectangle 2"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Content Placeholder 4" descr="38 U.S.C. 5701 – Common Disclosures&#10;"/>
          <p:cNvSpPr txBox="1">
            <a:spLocks/>
          </p:cNvSpPr>
          <p:nvPr/>
        </p:nvSpPr>
        <p:spPr>
          <a:xfrm>
            <a:off x="457200" y="713544"/>
            <a:ext cx="109728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rPr>
              <a:t>38 U.S.C. 5701 – Common Disclosures</a:t>
            </a:r>
          </a:p>
        </p:txBody>
      </p:sp>
      <p:sp>
        <p:nvSpPr>
          <p:cNvPr id="5" name="Content Placeholder 4"/>
          <p:cNvSpPr>
            <a:spLocks noGrp="1"/>
          </p:cNvSpPr>
          <p:nvPr>
            <p:ph idx="1"/>
          </p:nvPr>
        </p:nvSpPr>
        <p:spPr>
          <a:xfrm>
            <a:off x="7106264" y="4396770"/>
            <a:ext cx="4227871" cy="579060"/>
          </a:xfrm>
        </p:spPr>
        <p:txBody>
          <a:bodyPr>
            <a:noAutofit/>
          </a:bodyPr>
          <a:lstStyle/>
          <a:p>
            <a:pPr marL="0" lvl="1" indent="0">
              <a:lnSpc>
                <a:spcPct val="90000"/>
              </a:lnSpc>
              <a:buNone/>
            </a:pPr>
            <a:r>
              <a:rPr lang="en-US" sz="4400" dirty="0" smtClean="0">
                <a:solidFill>
                  <a:schemeClr val="bg1"/>
                </a:solidFill>
              </a:rPr>
              <a:t>Insurance Carrier</a:t>
            </a:r>
            <a:endParaRPr lang="en-US" sz="4400" dirty="0">
              <a:solidFill>
                <a:schemeClr val="bg1"/>
              </a:solidFill>
            </a:endParaRPr>
          </a:p>
        </p:txBody>
      </p:sp>
      <p:sp>
        <p:nvSpPr>
          <p:cNvPr id="2" name="Rectangle 1" descr="Policy or Regulation&#10;"/>
          <p:cNvSpPr/>
          <p:nvPr/>
        </p:nvSpPr>
        <p:spPr>
          <a:xfrm>
            <a:off x="457200" y="4381620"/>
            <a:ext cx="4830961" cy="769441"/>
          </a:xfrm>
          <a:prstGeom prst="rect">
            <a:avLst/>
          </a:prstGeom>
        </p:spPr>
        <p:txBody>
          <a:bodyPr wrap="square">
            <a:spAutoFit/>
          </a:bodyPr>
          <a:lstStyle/>
          <a:p>
            <a:pPr marL="0" lvl="1" indent="0">
              <a:buNone/>
            </a:pPr>
            <a:r>
              <a:rPr lang="en-US" sz="4400" dirty="0">
                <a:solidFill>
                  <a:schemeClr val="bg1"/>
                </a:solidFill>
              </a:rPr>
              <a:t>Policy or Regulation</a:t>
            </a:r>
          </a:p>
        </p:txBody>
      </p:sp>
    </p:spTree>
    <p:extLst>
      <p:ext uri="{BB962C8B-B14F-4D97-AF65-F5344CB8AC3E}">
        <p14:creationId xmlns:p14="http://schemas.microsoft.com/office/powerpoint/2010/main" val="47876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Content Placeholder 4" descr="38 U.S.C. 5701 – Common Disclosures&#10;"/>
          <p:cNvSpPr txBox="1">
            <a:spLocks/>
          </p:cNvSpPr>
          <p:nvPr/>
        </p:nvSpPr>
        <p:spPr>
          <a:xfrm>
            <a:off x="457200" y="713544"/>
            <a:ext cx="109728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rPr>
              <a:t>38 U.S.C. 5701 – Common Disclosures</a:t>
            </a:r>
          </a:p>
        </p:txBody>
      </p:sp>
      <p:sp>
        <p:nvSpPr>
          <p:cNvPr id="5" name="Content Placeholder 4"/>
          <p:cNvSpPr>
            <a:spLocks noGrp="1"/>
          </p:cNvSpPr>
          <p:nvPr>
            <p:ph idx="1"/>
          </p:nvPr>
        </p:nvSpPr>
        <p:spPr>
          <a:xfrm>
            <a:off x="457200" y="2438400"/>
            <a:ext cx="11582400" cy="4648200"/>
          </a:xfrm>
        </p:spPr>
        <p:txBody>
          <a:bodyPr>
            <a:normAutofit/>
          </a:bodyPr>
          <a:lstStyle/>
          <a:p>
            <a:pPr marL="228600" indent="-228600"/>
            <a:r>
              <a:rPr lang="en-US" dirty="0" smtClean="0"/>
              <a:t>The </a:t>
            </a:r>
            <a:r>
              <a:rPr lang="en-US" dirty="0"/>
              <a:t>Secretary may authorize an inspection of VA’s records </a:t>
            </a:r>
            <a:endParaRPr lang="en-US" dirty="0" smtClean="0"/>
          </a:p>
          <a:p>
            <a:pPr marL="228600" indent="-228600"/>
            <a:r>
              <a:rPr lang="en-US" dirty="0" smtClean="0"/>
              <a:t>Information </a:t>
            </a:r>
            <a:r>
              <a:rPr lang="en-US" dirty="0"/>
              <a:t>may be provided to law enforcement personnel pursuant to a written </a:t>
            </a:r>
            <a:r>
              <a:rPr lang="en-US" dirty="0" smtClean="0"/>
              <a:t>request</a:t>
            </a:r>
            <a:endParaRPr lang="en-US" dirty="0"/>
          </a:p>
        </p:txBody>
      </p:sp>
      <p:pic>
        <p:nvPicPr>
          <p:cNvPr id="2050" name="Picture 2" descr="badge"/>
          <p:cNvPicPr>
            <a:picLocks noChangeAspect="1" noChangeArrowheads="1"/>
          </p:cNvPicPr>
          <p:nvPr/>
        </p:nvPicPr>
        <p:blipFill rotWithShape="1">
          <a:blip r:embed="rId3">
            <a:extLst>
              <a:ext uri="{28A0092B-C50C-407E-A947-70E740481C1C}">
                <a14:useLocalDpi xmlns:a14="http://schemas.microsoft.com/office/drawing/2010/main" val="0"/>
              </a:ext>
            </a:extLst>
          </a:blip>
          <a:srcRect l="9478" t="38501" r="79360" b="44027"/>
          <a:stretch/>
        </p:blipFill>
        <p:spPr bwMode="auto">
          <a:xfrm>
            <a:off x="7772400" y="3810000"/>
            <a:ext cx="2514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otepad and pencil"/>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96" b="74434" l="23948" r="83028">
                        <a14:foregroundMark x1="76879" y1="43474" x2="76879" y2="43474"/>
                      </a14:backgroundRemoval>
                    </a14:imgEffect>
                  </a14:imgLayer>
                </a14:imgProps>
              </a:ext>
              <a:ext uri="{28A0092B-C50C-407E-A947-70E740481C1C}">
                <a14:useLocalDpi xmlns:a14="http://schemas.microsoft.com/office/drawing/2010/main" val="0"/>
              </a:ext>
            </a:extLst>
          </a:blip>
          <a:srcRect l="23333" t="14445" r="16667" b="25556"/>
          <a:stretch/>
        </p:blipFill>
        <p:spPr>
          <a:xfrm>
            <a:off x="1371600" y="3886200"/>
            <a:ext cx="2743200" cy="2743200"/>
          </a:xfrm>
          <a:prstGeom prst="rect">
            <a:avLst/>
          </a:prstGeom>
        </p:spPr>
      </p:pic>
      <p:cxnSp>
        <p:nvCxnSpPr>
          <p:cNvPr id="7" name="Straight Arrow Connector 6" descr="connector"/>
          <p:cNvCxnSpPr/>
          <p:nvPr/>
        </p:nvCxnSpPr>
        <p:spPr>
          <a:xfrm>
            <a:off x="4495800" y="5334000"/>
            <a:ext cx="2895600" cy="0"/>
          </a:xfrm>
          <a:prstGeom prst="straightConnector1">
            <a:avLst/>
          </a:prstGeom>
          <a:ln w="1206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94432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BDA"/>
        </a:solidFill>
        <a:effectLst/>
      </p:bgPr>
    </p:bg>
    <p:spTree>
      <p:nvGrpSpPr>
        <p:cNvPr id="1" name=""/>
        <p:cNvGrpSpPr/>
        <p:nvPr/>
      </p:nvGrpSpPr>
      <p:grpSpPr>
        <a:xfrm>
          <a:off x="0" y="0"/>
          <a:ext cx="0" cy="0"/>
          <a:chOff x="0" y="0"/>
          <a:chExt cx="0" cy="0"/>
        </a:xfrm>
      </p:grpSpPr>
      <p:sp>
        <p:nvSpPr>
          <p:cNvPr id="4" name="Rectangle 3" descr="&quot; &quot;"/>
          <p:cNvSpPr/>
          <p:nvPr/>
        </p:nvSpPr>
        <p:spPr>
          <a:xfrm>
            <a:off x="-76200" y="-76200"/>
            <a:ext cx="126492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Content Placeholder 4" descr="38 U.S.C. 5701 – Common Disclosures&#10;"/>
          <p:cNvSpPr txBox="1">
            <a:spLocks/>
          </p:cNvSpPr>
          <p:nvPr/>
        </p:nvSpPr>
        <p:spPr>
          <a:xfrm>
            <a:off x="457200" y="713544"/>
            <a:ext cx="109728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rPr>
              <a:t>38 U.S.C. 5701 – Common Disclosures</a:t>
            </a:r>
          </a:p>
        </p:txBody>
      </p:sp>
      <p:sp>
        <p:nvSpPr>
          <p:cNvPr id="5" name="Content Placeholder 4" descr="Information may be released to a consumer reporting agency if the information is necessary to locate a person&#10;"/>
          <p:cNvSpPr>
            <a:spLocks noGrp="1"/>
          </p:cNvSpPr>
          <p:nvPr>
            <p:ph idx="1"/>
          </p:nvPr>
        </p:nvSpPr>
        <p:spPr>
          <a:xfrm>
            <a:off x="303628" y="2890519"/>
            <a:ext cx="8229600" cy="2519681"/>
          </a:xfrm>
        </p:spPr>
        <p:txBody>
          <a:bodyPr>
            <a:normAutofit/>
          </a:bodyPr>
          <a:lstStyle/>
          <a:p>
            <a:pPr marL="0" indent="0" algn="ctr">
              <a:lnSpc>
                <a:spcPct val="90000"/>
              </a:lnSpc>
              <a:buNone/>
            </a:pPr>
            <a:r>
              <a:rPr lang="en-US" sz="4000" i="1" dirty="0" smtClean="0"/>
              <a:t>Information </a:t>
            </a:r>
            <a:r>
              <a:rPr lang="en-US" sz="4000" i="1" dirty="0"/>
              <a:t>may be released to a consumer reporting agency if the information is necessary to locate a </a:t>
            </a:r>
            <a:r>
              <a:rPr lang="en-US" sz="4000" i="1" dirty="0" smtClean="0"/>
              <a:t>person</a:t>
            </a:r>
            <a:endParaRPr lang="en-US" sz="4000" i="1" dirty="0"/>
          </a:p>
        </p:txBody>
      </p:sp>
      <p:pic>
        <p:nvPicPr>
          <p:cNvPr id="8" name="Picture 7" descr="pinpoint map marker"/>
          <p:cNvPicPr>
            <a:picLocks noChangeAspect="1"/>
          </p:cNvPicPr>
          <p:nvPr/>
        </p:nvPicPr>
        <p:blipFill rotWithShape="1">
          <a:blip r:embed="rId3" cstate="print">
            <a:extLst>
              <a:ext uri="{28A0092B-C50C-407E-A947-70E740481C1C}">
                <a14:useLocalDpi xmlns:a14="http://schemas.microsoft.com/office/drawing/2010/main" val="0"/>
              </a:ext>
            </a:extLst>
          </a:blip>
          <a:srcRect l="27440" t="27465" r="51859" b="53052"/>
          <a:stretch/>
        </p:blipFill>
        <p:spPr>
          <a:xfrm>
            <a:off x="8533228" y="2438400"/>
            <a:ext cx="3506653" cy="3300413"/>
          </a:xfrm>
          <a:prstGeom prst="rect">
            <a:avLst/>
          </a:prstGeom>
          <a:noFill/>
          <a:ln>
            <a:noFill/>
          </a:ln>
        </p:spPr>
      </p:pic>
    </p:spTree>
    <p:extLst>
      <p:ext uri="{BB962C8B-B14F-4D97-AF65-F5344CB8AC3E}">
        <p14:creationId xmlns:p14="http://schemas.microsoft.com/office/powerpoint/2010/main" val="1557236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743200"/>
            <a:ext cx="10972800" cy="685800"/>
          </a:xfrm>
        </p:spPr>
        <p:txBody>
          <a:bodyPr>
            <a:noAutofit/>
          </a:bodyPr>
          <a:lstStyle/>
          <a:p>
            <a:pPr marL="0" indent="0">
              <a:buNone/>
            </a:pPr>
            <a:r>
              <a:rPr lang="en-US" sz="7200" dirty="0" smtClean="0"/>
              <a:t>Release of Name &amp; Address</a:t>
            </a:r>
          </a:p>
          <a:p>
            <a:pPr marL="0" indent="0">
              <a:buNone/>
            </a:pPr>
            <a:endParaRPr lang="en-US" sz="7200" dirty="0" smtClean="0"/>
          </a:p>
          <a:p>
            <a:pPr lvl="1"/>
            <a:endParaRPr lang="en-US" sz="6600" dirty="0" smtClean="0"/>
          </a:p>
          <a:p>
            <a:pPr lvl="1"/>
            <a:endParaRPr lang="en-US" sz="6600" dirty="0"/>
          </a:p>
        </p:txBody>
      </p:sp>
      <p:sp>
        <p:nvSpPr>
          <p:cNvPr id="3" name="Rectangle 2"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Content Placeholder 4" descr="38 U.S.C. 5701&#10;"/>
          <p:cNvSpPr txBox="1">
            <a:spLocks/>
          </p:cNvSpPr>
          <p:nvPr/>
        </p:nvSpPr>
        <p:spPr>
          <a:xfrm>
            <a:off x="436098" y="449580"/>
            <a:ext cx="109728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800" dirty="0" smtClean="0">
                <a:solidFill>
                  <a:schemeClr val="bg1"/>
                </a:solidFill>
              </a:rPr>
              <a:t>38 U.S.C. 5701</a:t>
            </a:r>
          </a:p>
        </p:txBody>
      </p:sp>
      <p:pic>
        <p:nvPicPr>
          <p:cNvPr id="6" name="Picture 5" descr="email icon"/>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7187" b="61800" l="13845" r="83952"/>
                    </a14:imgEffect>
                  </a14:imgLayer>
                </a14:imgProps>
              </a:ext>
              <a:ext uri="{28A0092B-C50C-407E-A947-70E740481C1C}">
                <a14:useLocalDpi xmlns:a14="http://schemas.microsoft.com/office/drawing/2010/main" val="0"/>
              </a:ext>
            </a:extLst>
          </a:blip>
          <a:srcRect l="13083" t="25773" r="14237" b="36156"/>
          <a:stretch/>
        </p:blipFill>
        <p:spPr>
          <a:xfrm>
            <a:off x="7162800" y="3643313"/>
            <a:ext cx="4800600" cy="2514600"/>
          </a:xfrm>
          <a:prstGeom prst="rect">
            <a:avLst/>
          </a:prstGeom>
        </p:spPr>
      </p:pic>
    </p:spTree>
    <p:extLst>
      <p:ext uri="{BB962C8B-B14F-4D97-AF65-F5344CB8AC3E}">
        <p14:creationId xmlns:p14="http://schemas.microsoft.com/office/powerpoint/2010/main" val="3509947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76200" y="-76200"/>
            <a:ext cx="12649200" cy="2209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5701 &#10;"/>
          <p:cNvSpPr txBox="1">
            <a:spLocks/>
          </p:cNvSpPr>
          <p:nvPr/>
        </p:nvSpPr>
        <p:spPr>
          <a:xfrm>
            <a:off x="457200" y="713544"/>
            <a:ext cx="109728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solidFill>
                  <a:schemeClr val="bg1"/>
                </a:solidFill>
              </a:rPr>
              <a:t>38 U.S.C. 5701 </a:t>
            </a:r>
          </a:p>
        </p:txBody>
      </p:sp>
      <p:sp>
        <p:nvSpPr>
          <p:cNvPr id="5" name="Content Placeholder 4"/>
          <p:cNvSpPr>
            <a:spLocks noGrp="1"/>
          </p:cNvSpPr>
          <p:nvPr>
            <p:ph idx="1"/>
          </p:nvPr>
        </p:nvSpPr>
        <p:spPr>
          <a:xfrm>
            <a:off x="315351" y="2743200"/>
            <a:ext cx="11571849" cy="3200400"/>
          </a:xfrm>
        </p:spPr>
        <p:txBody>
          <a:bodyPr>
            <a:noAutofit/>
          </a:bodyPr>
          <a:lstStyle/>
          <a:p>
            <a:pPr marL="0" indent="0" algn="ctr">
              <a:buNone/>
            </a:pPr>
            <a:r>
              <a:rPr lang="en-US" sz="3600" dirty="0" smtClean="0"/>
              <a:t>VA </a:t>
            </a:r>
            <a:r>
              <a:rPr lang="en-US" sz="4000" b="1" i="1" dirty="0"/>
              <a:t>may not</a:t>
            </a:r>
            <a:r>
              <a:rPr lang="en-US" sz="3600" dirty="0"/>
              <a:t> release </a:t>
            </a:r>
            <a:r>
              <a:rPr lang="en-US" sz="3600" dirty="0" smtClean="0"/>
              <a:t>names </a:t>
            </a:r>
            <a:r>
              <a:rPr lang="en-US" sz="3600" dirty="0"/>
              <a:t>and home addresses of the Armed Forces </a:t>
            </a:r>
            <a:r>
              <a:rPr lang="en-US" sz="3600" dirty="0" smtClean="0"/>
              <a:t>members</a:t>
            </a:r>
          </a:p>
          <a:p>
            <a:pPr marL="0" indent="0" algn="ctr">
              <a:buNone/>
            </a:pPr>
            <a:endParaRPr lang="en-US" sz="3600" dirty="0" smtClean="0"/>
          </a:p>
          <a:p>
            <a:pPr marL="0" indent="0" algn="ctr">
              <a:buNone/>
            </a:pPr>
            <a:r>
              <a:rPr lang="en-US" sz="3600" dirty="0" smtClean="0"/>
              <a:t>VA </a:t>
            </a:r>
            <a:r>
              <a:rPr lang="en-US" sz="4000" b="1" i="1" dirty="0"/>
              <a:t>cannot make </a:t>
            </a:r>
            <a:r>
              <a:rPr lang="en-US" sz="3600" dirty="0"/>
              <a:t>a disclosure authorized by section 5701 unless the other statutes and regulations </a:t>
            </a:r>
            <a:r>
              <a:rPr lang="en-US" sz="4000" b="1" i="1" u="sng" dirty="0"/>
              <a:t>that apply</a:t>
            </a:r>
            <a:r>
              <a:rPr lang="en-US" sz="4000" b="1" i="1" dirty="0"/>
              <a:t> </a:t>
            </a:r>
            <a:r>
              <a:rPr lang="en-US" sz="3600" dirty="0"/>
              <a:t>also permit the disclosure</a:t>
            </a:r>
          </a:p>
        </p:txBody>
      </p:sp>
      <p:cxnSp>
        <p:nvCxnSpPr>
          <p:cNvPr id="6" name="Straight Connector 5" descr="&quot; &quot;"/>
          <p:cNvCxnSpPr/>
          <p:nvPr/>
        </p:nvCxnSpPr>
        <p:spPr>
          <a:xfrm>
            <a:off x="3394068" y="4114800"/>
            <a:ext cx="5216532"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5745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Privacy Statutes Applicable to VA&#10;"/>
          <p:cNvSpPr txBox="1">
            <a:spLocks/>
          </p:cNvSpPr>
          <p:nvPr/>
        </p:nvSpPr>
        <p:spPr>
          <a:xfrm>
            <a:off x="457200" y="1905000"/>
            <a:ext cx="10439400" cy="76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solidFill>
                  <a:schemeClr val="bg1"/>
                </a:solidFill>
              </a:rPr>
              <a:t>Privacy Statutes Applicable to VA</a:t>
            </a:r>
          </a:p>
        </p:txBody>
      </p:sp>
      <p:pic>
        <p:nvPicPr>
          <p:cNvPr id="6" name="Picture 5"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
        <p:nvSpPr>
          <p:cNvPr id="5" name="Content Placeholder 4"/>
          <p:cNvSpPr>
            <a:spLocks noGrp="1"/>
          </p:cNvSpPr>
          <p:nvPr>
            <p:ph idx="1"/>
          </p:nvPr>
        </p:nvSpPr>
        <p:spPr>
          <a:xfrm>
            <a:off x="1600200" y="5029200"/>
            <a:ext cx="5257800" cy="990600"/>
          </a:xfrm>
        </p:spPr>
        <p:txBody>
          <a:bodyPr>
            <a:noAutofit/>
          </a:bodyPr>
          <a:lstStyle/>
          <a:p>
            <a:pPr marL="0" indent="0">
              <a:buNone/>
            </a:pPr>
            <a:r>
              <a:rPr lang="en-US" sz="6000" dirty="0" smtClean="0"/>
              <a:t>38 U.S.C. 7332</a:t>
            </a:r>
          </a:p>
        </p:txBody>
      </p:sp>
    </p:spTree>
    <p:extLst>
      <p:ext uri="{BB962C8B-B14F-4D97-AF65-F5344CB8AC3E}">
        <p14:creationId xmlns:p14="http://schemas.microsoft.com/office/powerpoint/2010/main" val="1670624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38 U.S.C. 7332&#10;"/>
          <p:cNvSpPr/>
          <p:nvPr/>
        </p:nvSpPr>
        <p:spPr>
          <a:xfrm>
            <a:off x="0" y="26963"/>
            <a:ext cx="6184514" cy="1323439"/>
          </a:xfrm>
          <a:prstGeom prst="rect">
            <a:avLst/>
          </a:prstGeom>
        </p:spPr>
        <p:txBody>
          <a:bodyPr wrap="none">
            <a:spAutoFit/>
          </a:bodyPr>
          <a:lstStyle/>
          <a:p>
            <a:r>
              <a:rPr lang="en-US" sz="8000" dirty="0">
                <a:solidFill>
                  <a:schemeClr val="bg2">
                    <a:lumMod val="50000"/>
                  </a:schemeClr>
                </a:solidFill>
              </a:rPr>
              <a:t>38 U.S.C. 7332</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36715969"/>
              </p:ext>
            </p:extLst>
          </p:nvPr>
        </p:nvGraphicFramePr>
        <p:xfrm>
          <a:off x="457200" y="1219200"/>
          <a:ext cx="11277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50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0" y="0"/>
            <a:ext cx="12192000" cy="24319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descr="key"/>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1090" t="22022" r="11048" b="46232"/>
          <a:stretch/>
        </p:blipFill>
        <p:spPr>
          <a:xfrm>
            <a:off x="4800600" y="2590800"/>
            <a:ext cx="7177498" cy="3879730"/>
          </a:xfrm>
          <a:prstGeom prst="rect">
            <a:avLst/>
          </a:prstGeom>
        </p:spPr>
      </p:pic>
      <p:sp>
        <p:nvSpPr>
          <p:cNvPr id="2" name="Rectangle 1" descr="General Introduction"/>
          <p:cNvSpPr/>
          <p:nvPr/>
        </p:nvSpPr>
        <p:spPr>
          <a:xfrm>
            <a:off x="228600" y="930672"/>
            <a:ext cx="9924961" cy="1015663"/>
          </a:xfrm>
          <a:prstGeom prst="rect">
            <a:avLst/>
          </a:prstGeom>
        </p:spPr>
        <p:txBody>
          <a:bodyPr wrap="none">
            <a:spAutoFit/>
          </a:bodyPr>
          <a:lstStyle/>
          <a:p>
            <a:r>
              <a:rPr lang="en-US" sz="6000" dirty="0">
                <a:solidFill>
                  <a:schemeClr val="bg1"/>
                </a:solidFill>
              </a:rPr>
              <a:t>General Introduction to Privacy</a:t>
            </a:r>
          </a:p>
        </p:txBody>
      </p:sp>
      <p:sp>
        <p:nvSpPr>
          <p:cNvPr id="5" name="Content Placeholder 4"/>
          <p:cNvSpPr>
            <a:spLocks noGrp="1"/>
          </p:cNvSpPr>
          <p:nvPr>
            <p:ph idx="1"/>
          </p:nvPr>
        </p:nvSpPr>
        <p:spPr>
          <a:xfrm>
            <a:off x="533400" y="3273365"/>
            <a:ext cx="8229600" cy="2514600"/>
          </a:xfrm>
        </p:spPr>
        <p:txBody>
          <a:bodyPr>
            <a:normAutofit/>
          </a:bodyPr>
          <a:lstStyle/>
          <a:p>
            <a:pPr marL="0" indent="0">
              <a:buNone/>
            </a:pPr>
            <a:endParaRPr lang="en-US" sz="4800" dirty="0"/>
          </a:p>
          <a:p>
            <a:pPr marL="0" indent="0">
              <a:lnSpc>
                <a:spcPct val="90000"/>
              </a:lnSpc>
              <a:buNone/>
            </a:pPr>
            <a:r>
              <a:rPr lang="en-US" sz="4800" dirty="0"/>
              <a:t>The difference between privacy and </a:t>
            </a:r>
            <a:r>
              <a:rPr lang="en-US" sz="4800" dirty="0" smtClean="0"/>
              <a:t>security</a:t>
            </a:r>
            <a:endParaRPr lang="en-US" sz="4800" dirty="0"/>
          </a:p>
        </p:txBody>
      </p:sp>
    </p:spTree>
    <p:extLst>
      <p:ext uri="{BB962C8B-B14F-4D97-AF65-F5344CB8AC3E}">
        <p14:creationId xmlns:p14="http://schemas.microsoft.com/office/powerpoint/2010/main" val="794690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descr="&quot; &quot;"/>
          <p:cNvSpPr/>
          <p:nvPr/>
        </p:nvSpPr>
        <p:spPr>
          <a:xfrm>
            <a:off x="1586690" y="4343400"/>
            <a:ext cx="8382000" cy="21717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Rectangle 2" descr="Common disclosures"/>
          <p:cNvSpPr/>
          <p:nvPr/>
        </p:nvSpPr>
        <p:spPr>
          <a:xfrm>
            <a:off x="19665" y="363794"/>
            <a:ext cx="5415137" cy="830997"/>
          </a:xfrm>
          <a:prstGeom prst="rect">
            <a:avLst/>
          </a:prstGeom>
        </p:spPr>
        <p:txBody>
          <a:bodyPr wrap="none">
            <a:spAutoFit/>
          </a:bodyPr>
          <a:lstStyle/>
          <a:p>
            <a:r>
              <a:rPr lang="en-US" sz="4800" dirty="0"/>
              <a:t>Common Disclosures</a:t>
            </a:r>
          </a:p>
        </p:txBody>
      </p:sp>
      <p:sp>
        <p:nvSpPr>
          <p:cNvPr id="6" name="Rectangular Callout 5" descr="&quot; &quot;"/>
          <p:cNvSpPr/>
          <p:nvPr/>
        </p:nvSpPr>
        <p:spPr>
          <a:xfrm>
            <a:off x="5434802" y="76200"/>
            <a:ext cx="6757198" cy="17526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descr="38 U.S.C. 7332 &#10;"/>
          <p:cNvSpPr/>
          <p:nvPr/>
        </p:nvSpPr>
        <p:spPr>
          <a:xfrm>
            <a:off x="0" y="1676400"/>
            <a:ext cx="13112885" cy="2646878"/>
          </a:xfrm>
          <a:prstGeom prst="rect">
            <a:avLst/>
          </a:prstGeom>
        </p:spPr>
        <p:txBody>
          <a:bodyPr wrap="none">
            <a:spAutoFit/>
          </a:bodyPr>
          <a:lstStyle/>
          <a:p>
            <a:r>
              <a:rPr lang="en-US" sz="16000" dirty="0">
                <a:solidFill>
                  <a:schemeClr val="bg2">
                    <a:lumMod val="75000"/>
                  </a:schemeClr>
                </a:solidFill>
              </a:rPr>
              <a:t>38 U.S.C. 7332 </a:t>
            </a:r>
          </a:p>
        </p:txBody>
      </p:sp>
      <p:sp>
        <p:nvSpPr>
          <p:cNvPr id="5" name="Content Placeholder 4" descr="To qualified personnel for the purpose of conducting scientific research, management audits, financial audits, or program evaluation&#10;"/>
          <p:cNvSpPr>
            <a:spLocks noGrp="1"/>
          </p:cNvSpPr>
          <p:nvPr>
            <p:ph idx="1"/>
          </p:nvPr>
        </p:nvSpPr>
        <p:spPr>
          <a:xfrm>
            <a:off x="1775961" y="4781550"/>
            <a:ext cx="8229600" cy="1295400"/>
          </a:xfrm>
        </p:spPr>
        <p:txBody>
          <a:bodyPr>
            <a:normAutofit/>
          </a:bodyPr>
          <a:lstStyle/>
          <a:p>
            <a:pPr marL="0" indent="0">
              <a:buNone/>
            </a:pPr>
            <a:r>
              <a:rPr lang="en-US" dirty="0" smtClean="0">
                <a:solidFill>
                  <a:schemeClr val="bg1"/>
                </a:solidFill>
              </a:rPr>
              <a:t>To </a:t>
            </a:r>
            <a:r>
              <a:rPr lang="en-US" dirty="0">
                <a:solidFill>
                  <a:schemeClr val="bg1"/>
                </a:solidFill>
              </a:rPr>
              <a:t>qualified personnel for the purpose of conducting scientific research, management audits, financial audits, or program </a:t>
            </a:r>
            <a:r>
              <a:rPr lang="en-US" dirty="0" smtClean="0">
                <a:solidFill>
                  <a:schemeClr val="bg1"/>
                </a:solidFill>
              </a:rPr>
              <a:t>evaluation</a:t>
            </a:r>
            <a:endParaRPr lang="en-US" dirty="0">
              <a:solidFill>
                <a:schemeClr val="bg1"/>
              </a:solidFill>
            </a:endParaRPr>
          </a:p>
        </p:txBody>
      </p:sp>
      <p:sp>
        <p:nvSpPr>
          <p:cNvPr id="4" name="Rectangle 3" descr="To medical personnel to the extent necessary to meet a bona fide medical emergency &#10;"/>
          <p:cNvSpPr/>
          <p:nvPr/>
        </p:nvSpPr>
        <p:spPr>
          <a:xfrm>
            <a:off x="5777690" y="291405"/>
            <a:ext cx="6096001" cy="1384995"/>
          </a:xfrm>
          <a:prstGeom prst="rect">
            <a:avLst/>
          </a:prstGeom>
        </p:spPr>
        <p:txBody>
          <a:bodyPr>
            <a:spAutoFit/>
          </a:bodyPr>
          <a:lstStyle/>
          <a:p>
            <a:r>
              <a:rPr lang="en-US" sz="2800" dirty="0" smtClean="0">
                <a:solidFill>
                  <a:schemeClr val="bg1"/>
                </a:solidFill>
              </a:rPr>
              <a:t>To </a:t>
            </a:r>
            <a:r>
              <a:rPr lang="en-US" sz="2800" dirty="0">
                <a:solidFill>
                  <a:schemeClr val="bg1"/>
                </a:solidFill>
              </a:rPr>
              <a:t>medical personnel to the extent necessary to meet a bona fide medical emergency </a:t>
            </a:r>
          </a:p>
        </p:txBody>
      </p:sp>
    </p:spTree>
    <p:extLst>
      <p:ext uri="{BB962C8B-B14F-4D97-AF65-F5344CB8AC3E}">
        <p14:creationId xmlns:p14="http://schemas.microsoft.com/office/powerpoint/2010/main" val="1293736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mmon Disclosures&#10;"/>
          <p:cNvSpPr/>
          <p:nvPr/>
        </p:nvSpPr>
        <p:spPr>
          <a:xfrm>
            <a:off x="19665" y="363794"/>
            <a:ext cx="5415137" cy="830997"/>
          </a:xfrm>
          <a:prstGeom prst="rect">
            <a:avLst/>
          </a:prstGeom>
        </p:spPr>
        <p:txBody>
          <a:bodyPr wrap="none">
            <a:spAutoFit/>
          </a:bodyPr>
          <a:lstStyle/>
          <a:p>
            <a:r>
              <a:rPr lang="en-US" sz="4800" dirty="0"/>
              <a:t>Common Disclosures</a:t>
            </a:r>
          </a:p>
        </p:txBody>
      </p:sp>
      <p:sp>
        <p:nvSpPr>
          <p:cNvPr id="6" name="Rectangular Callout 5" descr="&quot; &quot;"/>
          <p:cNvSpPr/>
          <p:nvPr/>
        </p:nvSpPr>
        <p:spPr>
          <a:xfrm>
            <a:off x="3508443" y="4218810"/>
            <a:ext cx="8382000" cy="21717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3733800" y="4671094"/>
            <a:ext cx="8229600" cy="1371600"/>
          </a:xfrm>
        </p:spPr>
        <p:txBody>
          <a:bodyPr>
            <a:normAutofit/>
          </a:bodyPr>
          <a:lstStyle/>
          <a:p>
            <a:pPr marL="0" indent="0">
              <a:buNone/>
            </a:pPr>
            <a:r>
              <a:rPr lang="en-US" dirty="0" smtClean="0">
                <a:solidFill>
                  <a:schemeClr val="bg1"/>
                </a:solidFill>
              </a:rPr>
              <a:t>In </a:t>
            </a:r>
            <a:r>
              <a:rPr lang="en-US" dirty="0">
                <a:solidFill>
                  <a:schemeClr val="bg1"/>
                </a:solidFill>
              </a:rPr>
              <a:t>the case of any record which is maintained in connection with the performance of any program or activity relating to infection with HIV, </a:t>
            </a:r>
          </a:p>
        </p:txBody>
      </p:sp>
      <p:sp>
        <p:nvSpPr>
          <p:cNvPr id="7" name="Rectangle 6" descr="38 U.S.C. 7332 &#10;"/>
          <p:cNvSpPr/>
          <p:nvPr/>
        </p:nvSpPr>
        <p:spPr>
          <a:xfrm>
            <a:off x="0" y="1676400"/>
            <a:ext cx="13112885" cy="2646878"/>
          </a:xfrm>
          <a:prstGeom prst="rect">
            <a:avLst/>
          </a:prstGeom>
        </p:spPr>
        <p:txBody>
          <a:bodyPr wrap="none">
            <a:spAutoFit/>
          </a:bodyPr>
          <a:lstStyle/>
          <a:p>
            <a:r>
              <a:rPr lang="en-US" sz="16000" dirty="0">
                <a:solidFill>
                  <a:schemeClr val="bg2">
                    <a:lumMod val="75000"/>
                  </a:schemeClr>
                </a:solidFill>
              </a:rPr>
              <a:t>38 U.S.C. 7332 </a:t>
            </a:r>
          </a:p>
        </p:txBody>
      </p:sp>
    </p:spTree>
    <p:extLst>
      <p:ext uri="{BB962C8B-B14F-4D97-AF65-F5344CB8AC3E}">
        <p14:creationId xmlns:p14="http://schemas.microsoft.com/office/powerpoint/2010/main" val="4059417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descr="&quot; &quot;"/>
          <p:cNvSpPr/>
          <p:nvPr/>
        </p:nvSpPr>
        <p:spPr>
          <a:xfrm>
            <a:off x="2335180" y="4343400"/>
            <a:ext cx="6885020" cy="17526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ular Callout 6" descr="&quot; &quot;"/>
          <p:cNvSpPr/>
          <p:nvPr/>
        </p:nvSpPr>
        <p:spPr>
          <a:xfrm>
            <a:off x="5867400" y="76200"/>
            <a:ext cx="5715000" cy="17526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2805890" y="4790139"/>
            <a:ext cx="5943600" cy="581812"/>
          </a:xfrm>
        </p:spPr>
        <p:txBody>
          <a:bodyPr>
            <a:noAutofit/>
          </a:bodyPr>
          <a:lstStyle/>
          <a:p>
            <a:pPr marL="0" indent="0">
              <a:lnSpc>
                <a:spcPct val="90000"/>
              </a:lnSpc>
              <a:buNone/>
            </a:pPr>
            <a:r>
              <a:rPr lang="en-US" sz="3200" dirty="0" smtClean="0">
                <a:solidFill>
                  <a:schemeClr val="bg1"/>
                </a:solidFill>
              </a:rPr>
              <a:t>An </a:t>
            </a:r>
            <a:r>
              <a:rPr lang="en-US" sz="3200" dirty="0">
                <a:solidFill>
                  <a:schemeClr val="bg1"/>
                </a:solidFill>
              </a:rPr>
              <a:t>application for a special court </a:t>
            </a:r>
            <a:r>
              <a:rPr lang="en-US" sz="3200" dirty="0" smtClean="0">
                <a:solidFill>
                  <a:schemeClr val="bg1"/>
                </a:solidFill>
              </a:rPr>
              <a:t>order</a:t>
            </a:r>
            <a:endParaRPr lang="en-US" sz="3200" dirty="0">
              <a:solidFill>
                <a:schemeClr val="bg1"/>
              </a:solidFill>
            </a:endParaRPr>
          </a:p>
        </p:txBody>
      </p:sp>
      <p:sp>
        <p:nvSpPr>
          <p:cNvPr id="4" name="Rectangle 3" descr="Common Disclosures&#10;"/>
          <p:cNvSpPr/>
          <p:nvPr/>
        </p:nvSpPr>
        <p:spPr>
          <a:xfrm>
            <a:off x="19665" y="363794"/>
            <a:ext cx="5415137" cy="830997"/>
          </a:xfrm>
          <a:prstGeom prst="rect">
            <a:avLst/>
          </a:prstGeom>
        </p:spPr>
        <p:txBody>
          <a:bodyPr wrap="none">
            <a:spAutoFit/>
          </a:bodyPr>
          <a:lstStyle/>
          <a:p>
            <a:r>
              <a:rPr lang="en-US" sz="4800" dirty="0"/>
              <a:t>Common Disclosures</a:t>
            </a:r>
          </a:p>
        </p:txBody>
      </p:sp>
      <p:sp>
        <p:nvSpPr>
          <p:cNvPr id="2" name="Rectangle 1" descr="To a court of competent jurisdiction&#10;"/>
          <p:cNvSpPr/>
          <p:nvPr/>
        </p:nvSpPr>
        <p:spPr>
          <a:xfrm>
            <a:off x="6340029" y="386936"/>
            <a:ext cx="4818921" cy="978729"/>
          </a:xfrm>
          <a:prstGeom prst="rect">
            <a:avLst/>
          </a:prstGeom>
        </p:spPr>
        <p:txBody>
          <a:bodyPr wrap="square">
            <a:spAutoFit/>
          </a:bodyPr>
          <a:lstStyle/>
          <a:p>
            <a:pPr>
              <a:lnSpc>
                <a:spcPct val="90000"/>
              </a:lnSpc>
            </a:pPr>
            <a:r>
              <a:rPr lang="en-US" sz="3200" dirty="0">
                <a:solidFill>
                  <a:schemeClr val="bg1"/>
                </a:solidFill>
              </a:rPr>
              <a:t>To a court of competent jurisdiction</a:t>
            </a:r>
          </a:p>
        </p:txBody>
      </p:sp>
      <p:sp>
        <p:nvSpPr>
          <p:cNvPr id="8" name="Rectangle 7" descr="38 U.S.C. 7332 &#10;"/>
          <p:cNvSpPr/>
          <p:nvPr/>
        </p:nvSpPr>
        <p:spPr>
          <a:xfrm>
            <a:off x="0" y="1676400"/>
            <a:ext cx="13112885" cy="2646878"/>
          </a:xfrm>
          <a:prstGeom prst="rect">
            <a:avLst/>
          </a:prstGeom>
        </p:spPr>
        <p:txBody>
          <a:bodyPr wrap="none">
            <a:spAutoFit/>
          </a:bodyPr>
          <a:lstStyle/>
          <a:p>
            <a:r>
              <a:rPr lang="en-US" sz="16000" dirty="0">
                <a:solidFill>
                  <a:schemeClr val="bg2">
                    <a:lumMod val="75000"/>
                  </a:schemeClr>
                </a:solidFill>
              </a:rPr>
              <a:t>38 U.S.C. 7332 </a:t>
            </a:r>
          </a:p>
        </p:txBody>
      </p:sp>
    </p:spTree>
    <p:extLst>
      <p:ext uri="{BB962C8B-B14F-4D97-AF65-F5344CB8AC3E}">
        <p14:creationId xmlns:p14="http://schemas.microsoft.com/office/powerpoint/2010/main" val="3902369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76500" y="4876799"/>
            <a:ext cx="5562600" cy="1066800"/>
          </a:xfrm>
        </p:spPr>
        <p:txBody>
          <a:bodyPr>
            <a:noAutofit/>
          </a:bodyPr>
          <a:lstStyle/>
          <a:p>
            <a:pPr marL="0" indent="0">
              <a:buNone/>
            </a:pPr>
            <a:r>
              <a:rPr lang="en-US" sz="11500" dirty="0" smtClean="0"/>
              <a:t>HIV</a:t>
            </a:r>
            <a:endParaRPr lang="en-US" sz="11500" dirty="0"/>
          </a:p>
        </p:txBody>
      </p:sp>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7332&#10;"/>
          <p:cNvSpPr txBox="1">
            <a:spLocks/>
          </p:cNvSpPr>
          <p:nvPr/>
        </p:nvSpPr>
        <p:spPr>
          <a:xfrm>
            <a:off x="1066800" y="1371600"/>
            <a:ext cx="83820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dirty="0" smtClean="0">
                <a:solidFill>
                  <a:schemeClr val="bg1"/>
                </a:solidFill>
              </a:rPr>
              <a:t>38 U.S.C. 7332</a:t>
            </a:r>
          </a:p>
        </p:txBody>
      </p:sp>
    </p:spTree>
    <p:extLst>
      <p:ext uri="{BB962C8B-B14F-4D97-AF65-F5344CB8AC3E}">
        <p14:creationId xmlns:p14="http://schemas.microsoft.com/office/powerpoint/2010/main" val="3017220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152400"/>
            <a:ext cx="126492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971800" y="171450"/>
            <a:ext cx="8229600" cy="1143000"/>
          </a:xfrm>
        </p:spPr>
        <p:txBody>
          <a:bodyPr>
            <a:normAutofit/>
          </a:bodyPr>
          <a:lstStyle/>
          <a:p>
            <a:r>
              <a:rPr lang="en-US" sz="6600" dirty="0" smtClean="0">
                <a:solidFill>
                  <a:schemeClr val="bg1"/>
                </a:solidFill>
              </a:rPr>
              <a:t>Poll Question</a:t>
            </a:r>
            <a:endParaRPr lang="en-US" sz="6600" dirty="0">
              <a:solidFill>
                <a:schemeClr val="bg1"/>
              </a:solidFill>
            </a:endParaRPr>
          </a:p>
        </p:txBody>
      </p:sp>
      <p:sp>
        <p:nvSpPr>
          <p:cNvPr id="5" name="Content Placeholder 4"/>
          <p:cNvSpPr>
            <a:spLocks noGrp="1"/>
          </p:cNvSpPr>
          <p:nvPr>
            <p:ph idx="1"/>
          </p:nvPr>
        </p:nvSpPr>
        <p:spPr>
          <a:xfrm>
            <a:off x="800100" y="1905000"/>
            <a:ext cx="10363200" cy="4876800"/>
          </a:xfrm>
        </p:spPr>
        <p:txBody>
          <a:bodyPr>
            <a:normAutofit/>
          </a:bodyPr>
          <a:lstStyle/>
          <a:p>
            <a:pPr marL="0" indent="0">
              <a:buNone/>
            </a:pPr>
            <a:r>
              <a:rPr lang="en-US" sz="4000" dirty="0" smtClean="0"/>
              <a:t>The Release of Name and Address (RONA) applies to what statute?</a:t>
            </a:r>
            <a:endParaRPr lang="en-US" sz="4000" dirty="0"/>
          </a:p>
          <a:p>
            <a:pPr marL="1314450" lvl="2" indent="-514350">
              <a:buFont typeface="+mj-lt"/>
              <a:buAutoNum type="alphaUcPeriod"/>
            </a:pPr>
            <a:r>
              <a:rPr lang="en-US" sz="3600" dirty="0" smtClean="0"/>
              <a:t>The Privacy Act</a:t>
            </a:r>
            <a:endParaRPr lang="en-US" sz="3600" dirty="0"/>
          </a:p>
          <a:p>
            <a:pPr marL="1314450" lvl="2" indent="-514350">
              <a:buFont typeface="+mj-lt"/>
              <a:buAutoNum type="alphaUcPeriod"/>
            </a:pPr>
            <a:r>
              <a:rPr lang="en-US" sz="3600" dirty="0" smtClean="0"/>
              <a:t>The HIPAA Privacy Rule</a:t>
            </a:r>
            <a:endParaRPr lang="en-US" sz="3600" dirty="0"/>
          </a:p>
          <a:p>
            <a:pPr marL="1314450" lvl="2" indent="-514350">
              <a:buFont typeface="+mj-lt"/>
              <a:buAutoNum type="alphaUcPeriod"/>
            </a:pPr>
            <a:r>
              <a:rPr lang="en-US" sz="3600" dirty="0" smtClean="0"/>
              <a:t>Title 38 U.S.C. 5701</a:t>
            </a:r>
            <a:endParaRPr lang="en-US" sz="3600" dirty="0"/>
          </a:p>
          <a:p>
            <a:pPr marL="1314450" lvl="2" indent="-514350">
              <a:buFont typeface="+mj-lt"/>
              <a:buAutoNum type="alphaUcPeriod"/>
            </a:pPr>
            <a:r>
              <a:rPr lang="en-US" sz="3600" dirty="0" smtClean="0"/>
              <a:t>Title 38 U.S.C. 7332</a:t>
            </a:r>
          </a:p>
          <a:p>
            <a:pPr marL="1314450" lvl="2" indent="-514350">
              <a:buFont typeface="+mj-lt"/>
              <a:buAutoNum type="alphaUcPeriod"/>
            </a:pPr>
            <a:r>
              <a:rPr lang="en-US" sz="3600" dirty="0" smtClean="0"/>
              <a:t>All of the above</a:t>
            </a:r>
            <a:endParaRPr lang="en-US" sz="36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9525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322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400" y="5105400"/>
            <a:ext cx="8229600" cy="1219201"/>
          </a:xfrm>
        </p:spPr>
        <p:txBody>
          <a:bodyPr>
            <a:normAutofit/>
          </a:bodyPr>
          <a:lstStyle/>
          <a:p>
            <a:pPr marL="0" lvl="1" indent="0">
              <a:buNone/>
            </a:pPr>
            <a:r>
              <a:rPr lang="en-US" sz="8000" dirty="0" smtClean="0"/>
              <a:t>Authorization</a:t>
            </a:r>
            <a:endParaRPr lang="en-US" sz="8000" dirty="0"/>
          </a:p>
        </p:txBody>
      </p:sp>
      <p:sp>
        <p:nvSpPr>
          <p:cNvPr id="3" name="Rectangular Callout 2" descr=" &quot;&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7332&#10;"/>
          <p:cNvSpPr txBox="1">
            <a:spLocks/>
          </p:cNvSpPr>
          <p:nvPr/>
        </p:nvSpPr>
        <p:spPr>
          <a:xfrm>
            <a:off x="1066800" y="1371600"/>
            <a:ext cx="83820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dirty="0" smtClean="0">
                <a:solidFill>
                  <a:schemeClr val="bg1"/>
                </a:solidFill>
              </a:rPr>
              <a:t>38 U.S.C. 7332</a:t>
            </a:r>
          </a:p>
        </p:txBody>
      </p:sp>
    </p:spTree>
    <p:extLst>
      <p:ext uri="{BB962C8B-B14F-4D97-AF65-F5344CB8AC3E}">
        <p14:creationId xmlns:p14="http://schemas.microsoft.com/office/powerpoint/2010/main" val="1100702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19050" y="-38099"/>
            <a:ext cx="12192000" cy="2400300"/>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7332&#10;"/>
          <p:cNvSpPr txBox="1">
            <a:spLocks/>
          </p:cNvSpPr>
          <p:nvPr/>
        </p:nvSpPr>
        <p:spPr>
          <a:xfrm>
            <a:off x="1066800" y="381000"/>
            <a:ext cx="83820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dirty="0" smtClean="0">
                <a:solidFill>
                  <a:schemeClr val="bg1"/>
                </a:solidFill>
              </a:rPr>
              <a:t>38 U.S.C. 7332</a:t>
            </a:r>
          </a:p>
        </p:txBody>
      </p:sp>
      <p:sp>
        <p:nvSpPr>
          <p:cNvPr id="2" name="Rectangle 1" descr="Legal guardian may authorize disclosure of an incompetent patient&#10;"/>
          <p:cNvSpPr/>
          <p:nvPr/>
        </p:nvSpPr>
        <p:spPr>
          <a:xfrm>
            <a:off x="0" y="3102271"/>
            <a:ext cx="11353800" cy="523220"/>
          </a:xfrm>
          <a:prstGeom prst="rect">
            <a:avLst/>
          </a:prstGeom>
        </p:spPr>
        <p:txBody>
          <a:bodyPr wrap="square">
            <a:spAutoFit/>
          </a:bodyPr>
          <a:lstStyle/>
          <a:p>
            <a:pPr lvl="1"/>
            <a:r>
              <a:rPr lang="en-US" sz="2800" dirty="0"/>
              <a:t>Legal guardian may authorize disclosure of an incompetent patient</a:t>
            </a:r>
          </a:p>
        </p:txBody>
      </p:sp>
      <p:sp>
        <p:nvSpPr>
          <p:cNvPr id="6" name="Rectangle 5" descr="Power or Attorney may disclose only if the POA form specifically authorizes disclosure of protected information to the holder of the POA&#10;"/>
          <p:cNvSpPr/>
          <p:nvPr/>
        </p:nvSpPr>
        <p:spPr>
          <a:xfrm>
            <a:off x="-19050" y="4040792"/>
            <a:ext cx="11982450" cy="954107"/>
          </a:xfrm>
          <a:prstGeom prst="rect">
            <a:avLst/>
          </a:prstGeom>
        </p:spPr>
        <p:txBody>
          <a:bodyPr wrap="square">
            <a:spAutoFit/>
          </a:bodyPr>
          <a:lstStyle/>
          <a:p>
            <a:pPr lvl="1"/>
            <a:r>
              <a:rPr lang="en-US" sz="2800" dirty="0"/>
              <a:t>Power or Attorney may disclose only if the POA form specifically authorizes disclosure of protected information to the holder of the POA</a:t>
            </a:r>
          </a:p>
        </p:txBody>
      </p:sp>
      <p:sp>
        <p:nvSpPr>
          <p:cNvPr id="7" name="Rectangle 6" descr="NOK or personal representative of a deceased estate may authorize disclosure if the information is related to a survivorship or benefits determination&#10;"/>
          <p:cNvSpPr/>
          <p:nvPr/>
        </p:nvSpPr>
        <p:spPr>
          <a:xfrm>
            <a:off x="-19050" y="5410200"/>
            <a:ext cx="11982450" cy="954107"/>
          </a:xfrm>
          <a:prstGeom prst="rect">
            <a:avLst/>
          </a:prstGeom>
        </p:spPr>
        <p:txBody>
          <a:bodyPr wrap="square">
            <a:spAutoFit/>
          </a:bodyPr>
          <a:lstStyle/>
          <a:p>
            <a:pPr lvl="1"/>
            <a:r>
              <a:rPr lang="en-US" sz="2800" dirty="0"/>
              <a:t>NOK or personal representative of a deceased estate may authorize disclosure if the information is related to a survivorship or benefits determination</a:t>
            </a:r>
          </a:p>
        </p:txBody>
      </p:sp>
      <p:cxnSp>
        <p:nvCxnSpPr>
          <p:cNvPr id="10" name="Straight Connector 9" descr="&quot; &quot;"/>
          <p:cNvCxnSpPr/>
          <p:nvPr/>
        </p:nvCxnSpPr>
        <p:spPr>
          <a:xfrm>
            <a:off x="3467100" y="3810000"/>
            <a:ext cx="44196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Straight Connector 10" descr="&quot; &quot;"/>
          <p:cNvCxnSpPr/>
          <p:nvPr/>
        </p:nvCxnSpPr>
        <p:spPr>
          <a:xfrm>
            <a:off x="3467100" y="5257800"/>
            <a:ext cx="44196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19294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5105400"/>
            <a:ext cx="10896600" cy="1219201"/>
          </a:xfrm>
        </p:spPr>
        <p:txBody>
          <a:bodyPr>
            <a:noAutofit/>
          </a:bodyPr>
          <a:lstStyle/>
          <a:p>
            <a:pPr marL="0" indent="0">
              <a:buNone/>
            </a:pPr>
            <a:r>
              <a:rPr lang="en-US" sz="8000" dirty="0" smtClean="0"/>
              <a:t>Without Authorization</a:t>
            </a:r>
          </a:p>
          <a:p>
            <a:pPr marL="0" indent="0">
              <a:buNone/>
            </a:pPr>
            <a:endParaRPr lang="en-US" sz="8000" dirty="0" smtClean="0"/>
          </a:p>
          <a:p>
            <a:pPr marL="0" indent="0">
              <a:buNone/>
            </a:pPr>
            <a:endParaRPr lang="en-US" sz="8000" dirty="0" smtClean="0"/>
          </a:p>
          <a:p>
            <a:pPr lvl="1"/>
            <a:endParaRPr lang="en-US" sz="7200" dirty="0" smtClean="0"/>
          </a:p>
          <a:p>
            <a:pPr lvl="1"/>
            <a:endParaRPr lang="en-US" sz="7200" dirty="0"/>
          </a:p>
        </p:txBody>
      </p:sp>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7332&#10;"/>
          <p:cNvSpPr txBox="1">
            <a:spLocks/>
          </p:cNvSpPr>
          <p:nvPr/>
        </p:nvSpPr>
        <p:spPr>
          <a:xfrm>
            <a:off x="1066800" y="1371600"/>
            <a:ext cx="83820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dirty="0" smtClean="0">
                <a:solidFill>
                  <a:schemeClr val="bg1"/>
                </a:solidFill>
              </a:rPr>
              <a:t>38 U.S.C. 7332</a:t>
            </a:r>
          </a:p>
        </p:txBody>
      </p:sp>
    </p:spTree>
    <p:extLst>
      <p:ext uri="{BB962C8B-B14F-4D97-AF65-F5344CB8AC3E}">
        <p14:creationId xmlns:p14="http://schemas.microsoft.com/office/powerpoint/2010/main" val="2510966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descr="&quot; &quot;"/>
          <p:cNvSpPr/>
          <p:nvPr/>
        </p:nvSpPr>
        <p:spPr>
          <a:xfrm>
            <a:off x="250032" y="788159"/>
            <a:ext cx="6947404" cy="17526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Rectangle 2" descr="38 U.S.C. 7332&#10;"/>
          <p:cNvSpPr/>
          <p:nvPr/>
        </p:nvSpPr>
        <p:spPr>
          <a:xfrm>
            <a:off x="-128156" y="2229922"/>
            <a:ext cx="13112885" cy="2646878"/>
          </a:xfrm>
          <a:prstGeom prst="rect">
            <a:avLst/>
          </a:prstGeom>
        </p:spPr>
        <p:txBody>
          <a:bodyPr wrap="none">
            <a:spAutoFit/>
          </a:bodyPr>
          <a:lstStyle/>
          <a:p>
            <a:r>
              <a:rPr lang="en-US" sz="16600" dirty="0">
                <a:solidFill>
                  <a:schemeClr val="bg2">
                    <a:lumMod val="75000"/>
                  </a:schemeClr>
                </a:solidFill>
              </a:rPr>
              <a:t>38 U.S.C. 7332 </a:t>
            </a:r>
          </a:p>
        </p:txBody>
      </p:sp>
      <p:sp>
        <p:nvSpPr>
          <p:cNvPr id="2" name="Rectangle 1" descr="Other Disclosures&#10;"/>
          <p:cNvSpPr/>
          <p:nvPr/>
        </p:nvSpPr>
        <p:spPr>
          <a:xfrm>
            <a:off x="329696" y="1126480"/>
            <a:ext cx="6788077" cy="1200329"/>
          </a:xfrm>
          <a:prstGeom prst="rect">
            <a:avLst/>
          </a:prstGeom>
        </p:spPr>
        <p:txBody>
          <a:bodyPr wrap="none">
            <a:spAutoFit/>
          </a:bodyPr>
          <a:lstStyle/>
          <a:p>
            <a:r>
              <a:rPr lang="en-US" sz="7200" dirty="0">
                <a:solidFill>
                  <a:schemeClr val="bg1"/>
                </a:solidFill>
              </a:rPr>
              <a:t>Other Disclosures</a:t>
            </a:r>
          </a:p>
        </p:txBody>
      </p:sp>
      <p:sp>
        <p:nvSpPr>
          <p:cNvPr id="6" name="Rectangle 5" descr="&quot; &quot;"/>
          <p:cNvSpPr/>
          <p:nvPr/>
        </p:nvSpPr>
        <p:spPr>
          <a:xfrm>
            <a:off x="6206784" y="4225445"/>
            <a:ext cx="3502420" cy="523220"/>
          </a:xfrm>
          <a:prstGeom prst="rect">
            <a:avLst/>
          </a:prstGeom>
        </p:spPr>
        <p:txBody>
          <a:bodyPr wrap="square">
            <a:spAutoFit/>
          </a:bodyPr>
          <a:lstStyle/>
          <a:p>
            <a:pPr marL="0" lvl="1"/>
            <a:r>
              <a:rPr lang="en-US" sz="2800" dirty="0">
                <a:solidFill>
                  <a:schemeClr val="bg1"/>
                </a:solidFill>
              </a:rPr>
              <a:t>Sickle cell </a:t>
            </a:r>
            <a:r>
              <a:rPr lang="en-US" sz="2800" dirty="0" smtClean="0">
                <a:solidFill>
                  <a:schemeClr val="bg1"/>
                </a:solidFill>
              </a:rPr>
              <a:t>anemia</a:t>
            </a:r>
            <a:endParaRPr lang="en-US" sz="2800" dirty="0">
              <a:solidFill>
                <a:schemeClr val="bg1"/>
              </a:solidFill>
            </a:endParaRPr>
          </a:p>
        </p:txBody>
      </p:sp>
    </p:spTree>
    <p:extLst>
      <p:ext uri="{BB962C8B-B14F-4D97-AF65-F5344CB8AC3E}">
        <p14:creationId xmlns:p14="http://schemas.microsoft.com/office/powerpoint/2010/main" val="2012936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5067299"/>
            <a:ext cx="6324600" cy="685800"/>
          </a:xfrm>
        </p:spPr>
        <p:txBody>
          <a:bodyPr>
            <a:noAutofit/>
          </a:bodyPr>
          <a:lstStyle/>
          <a:p>
            <a:pPr marL="0" indent="0">
              <a:buNone/>
            </a:pPr>
            <a:r>
              <a:rPr lang="en-US" sz="8800" dirty="0" smtClean="0"/>
              <a:t>2011 Change</a:t>
            </a:r>
            <a:endParaRPr lang="en-US" sz="8800" dirty="0"/>
          </a:p>
        </p:txBody>
      </p:sp>
      <p:sp>
        <p:nvSpPr>
          <p:cNvPr id="3" name="Rectangular Callout 2" descr="&quot; &quot;"/>
          <p:cNvSpPr/>
          <p:nvPr/>
        </p:nvSpPr>
        <p:spPr>
          <a:xfrm>
            <a:off x="-19050"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7332&#10;"/>
          <p:cNvSpPr txBox="1">
            <a:spLocks/>
          </p:cNvSpPr>
          <p:nvPr/>
        </p:nvSpPr>
        <p:spPr>
          <a:xfrm>
            <a:off x="1066800" y="1371600"/>
            <a:ext cx="8382000" cy="99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dirty="0" smtClean="0">
                <a:solidFill>
                  <a:schemeClr val="bg1"/>
                </a:solidFill>
              </a:rPr>
              <a:t>38 U.S.C. 7332</a:t>
            </a:r>
          </a:p>
        </p:txBody>
      </p:sp>
    </p:spTree>
    <p:extLst>
      <p:ext uri="{BB962C8B-B14F-4D97-AF65-F5344CB8AC3E}">
        <p14:creationId xmlns:p14="http://schemas.microsoft.com/office/powerpoint/2010/main" val="2530300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9783" y="5162791"/>
            <a:ext cx="12582781" cy="169520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quot; &quot;"/>
          <p:cNvSpPr/>
          <p:nvPr/>
        </p:nvSpPr>
        <p:spPr>
          <a:xfrm>
            <a:off x="-18944" y="3549480"/>
            <a:ext cx="12210943" cy="16668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Rectangle 5"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descr="&quot; &quot;"/>
          <p:cNvSpPr/>
          <p:nvPr/>
        </p:nvSpPr>
        <p:spPr>
          <a:xfrm>
            <a:off x="-18944" y="2132013"/>
            <a:ext cx="12591943" cy="141303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descr="Official Agency Policies"/>
          <p:cNvSpPr/>
          <p:nvPr/>
        </p:nvSpPr>
        <p:spPr>
          <a:xfrm>
            <a:off x="533400" y="552374"/>
            <a:ext cx="8744766" cy="1200329"/>
          </a:xfrm>
          <a:prstGeom prst="rect">
            <a:avLst/>
          </a:prstGeom>
        </p:spPr>
        <p:txBody>
          <a:bodyPr wrap="none">
            <a:spAutoFit/>
          </a:bodyPr>
          <a:lstStyle/>
          <a:p>
            <a:pPr marL="0" lvl="1"/>
            <a:r>
              <a:rPr lang="en-US" sz="7200" dirty="0">
                <a:solidFill>
                  <a:schemeClr val="bg1"/>
                </a:solidFill>
              </a:rPr>
              <a:t>Official Agency Policies</a:t>
            </a:r>
          </a:p>
        </p:txBody>
      </p:sp>
      <p:sp>
        <p:nvSpPr>
          <p:cNvPr id="8" name="Rectangle 7" descr="Directives"/>
          <p:cNvSpPr/>
          <p:nvPr/>
        </p:nvSpPr>
        <p:spPr>
          <a:xfrm>
            <a:off x="628650" y="2454605"/>
            <a:ext cx="2441566" cy="769441"/>
          </a:xfrm>
          <a:prstGeom prst="rect">
            <a:avLst/>
          </a:prstGeom>
        </p:spPr>
        <p:txBody>
          <a:bodyPr wrap="none">
            <a:spAutoFit/>
          </a:bodyPr>
          <a:lstStyle/>
          <a:p>
            <a:r>
              <a:rPr lang="en-US" sz="4400" dirty="0">
                <a:solidFill>
                  <a:schemeClr val="bg1"/>
                </a:solidFill>
              </a:rPr>
              <a:t>Directives</a:t>
            </a:r>
          </a:p>
        </p:txBody>
      </p:sp>
      <p:sp>
        <p:nvSpPr>
          <p:cNvPr id="9" name="Rectangle 8" descr="Manuals"/>
          <p:cNvSpPr/>
          <p:nvPr/>
        </p:nvSpPr>
        <p:spPr>
          <a:xfrm>
            <a:off x="571500" y="4030476"/>
            <a:ext cx="2153154" cy="769441"/>
          </a:xfrm>
          <a:prstGeom prst="rect">
            <a:avLst/>
          </a:prstGeom>
        </p:spPr>
        <p:txBody>
          <a:bodyPr wrap="none">
            <a:spAutoFit/>
          </a:bodyPr>
          <a:lstStyle/>
          <a:p>
            <a:pPr marL="0" lvl="2"/>
            <a:r>
              <a:rPr lang="en-US" sz="4400" dirty="0">
                <a:solidFill>
                  <a:schemeClr val="bg1"/>
                </a:solidFill>
              </a:rPr>
              <a:t>Manuals</a:t>
            </a:r>
          </a:p>
        </p:txBody>
      </p:sp>
      <p:sp>
        <p:nvSpPr>
          <p:cNvPr id="10" name="Rectangle 9" descr="handbooks"/>
          <p:cNvSpPr/>
          <p:nvPr/>
        </p:nvSpPr>
        <p:spPr>
          <a:xfrm>
            <a:off x="609600" y="5697347"/>
            <a:ext cx="2765052" cy="769441"/>
          </a:xfrm>
          <a:prstGeom prst="rect">
            <a:avLst/>
          </a:prstGeom>
        </p:spPr>
        <p:txBody>
          <a:bodyPr wrap="none">
            <a:spAutoFit/>
          </a:bodyPr>
          <a:lstStyle/>
          <a:p>
            <a:r>
              <a:rPr lang="en-US" sz="4400" dirty="0">
                <a:solidFill>
                  <a:schemeClr val="bg1"/>
                </a:solidFill>
              </a:rPr>
              <a:t>Handbooks</a:t>
            </a:r>
          </a:p>
        </p:txBody>
      </p:sp>
    </p:spTree>
    <p:extLst>
      <p:ext uri="{BB962C8B-B14F-4D97-AF65-F5344CB8AC3E}">
        <p14:creationId xmlns:p14="http://schemas.microsoft.com/office/powerpoint/2010/main" val="3038880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sp>
        <p:nvSpPr>
          <p:cNvPr id="3" name="Rectangle 2" descr="What statute applies to RONA?  &#10;"/>
          <p:cNvSpPr/>
          <p:nvPr/>
        </p:nvSpPr>
        <p:spPr>
          <a:xfrm>
            <a:off x="228600" y="1803854"/>
            <a:ext cx="11582400" cy="769441"/>
          </a:xfrm>
          <a:prstGeom prst="rect">
            <a:avLst/>
          </a:prstGeom>
        </p:spPr>
        <p:txBody>
          <a:bodyPr wrap="square">
            <a:spAutoFit/>
          </a:bodyPr>
          <a:lstStyle/>
          <a:p>
            <a:r>
              <a:rPr lang="en-US" sz="4400" dirty="0" smtClean="0"/>
              <a:t>What statute applies to RONA?  </a:t>
            </a:r>
            <a:endParaRPr lang="en-US" sz="4400" dirty="0"/>
          </a:p>
        </p:txBody>
      </p:sp>
      <p:sp>
        <p:nvSpPr>
          <p:cNvPr id="5" name="Content Placeholder 4"/>
          <p:cNvSpPr>
            <a:spLocks noGrp="1"/>
          </p:cNvSpPr>
          <p:nvPr>
            <p:ph idx="1"/>
          </p:nvPr>
        </p:nvSpPr>
        <p:spPr>
          <a:xfrm>
            <a:off x="457200" y="2819400"/>
            <a:ext cx="6567442" cy="4038600"/>
          </a:xfrm>
        </p:spPr>
        <p:txBody>
          <a:bodyPr>
            <a:normAutofit/>
          </a:bodyPr>
          <a:lstStyle/>
          <a:p>
            <a:pPr marL="914400" lvl="1" indent="-514350">
              <a:buFont typeface="+mj-lt"/>
              <a:buAutoNum type="alphaUcPeriod"/>
            </a:pPr>
            <a:r>
              <a:rPr lang="en-US" sz="4000" dirty="0" smtClean="0"/>
              <a:t>The Privacy Act</a:t>
            </a:r>
          </a:p>
          <a:p>
            <a:pPr marL="914400" lvl="1" indent="-514350">
              <a:buFont typeface="+mj-lt"/>
              <a:buAutoNum type="alphaUcPeriod"/>
            </a:pPr>
            <a:r>
              <a:rPr lang="en-US" sz="4000" dirty="0" smtClean="0"/>
              <a:t>The HIPAA Privacy Rule</a:t>
            </a:r>
          </a:p>
          <a:p>
            <a:pPr marL="914400" lvl="1" indent="-514350">
              <a:buFont typeface="+mj-lt"/>
              <a:buAutoNum type="alphaUcPeriod"/>
            </a:pPr>
            <a:r>
              <a:rPr lang="en-US" sz="4000" dirty="0" smtClean="0"/>
              <a:t>Title 38 USC 5701</a:t>
            </a:r>
          </a:p>
          <a:p>
            <a:pPr marL="914400" lvl="1" indent="-514350">
              <a:buFont typeface="+mj-lt"/>
              <a:buAutoNum type="alphaUcPeriod"/>
            </a:pPr>
            <a:r>
              <a:rPr lang="en-US" sz="4000" dirty="0" smtClean="0"/>
              <a:t>Title 38 USC 7332</a:t>
            </a:r>
          </a:p>
          <a:p>
            <a:pPr marL="914400" lvl="1" indent="-514350">
              <a:buFont typeface="+mj-lt"/>
              <a:buAutoNum type="alphaUcPeriod"/>
            </a:pPr>
            <a:r>
              <a:rPr lang="en-US" sz="4000" dirty="0" smtClean="0"/>
              <a:t>All of the above</a:t>
            </a:r>
            <a:endParaRPr lang="en-US" sz="40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965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sp>
        <p:nvSpPr>
          <p:cNvPr id="3" name="Rectangle 2" descr="What statute applies to RONA?  &#10;"/>
          <p:cNvSpPr/>
          <p:nvPr/>
        </p:nvSpPr>
        <p:spPr>
          <a:xfrm>
            <a:off x="228600" y="1803854"/>
            <a:ext cx="11582400" cy="769441"/>
          </a:xfrm>
          <a:prstGeom prst="rect">
            <a:avLst/>
          </a:prstGeom>
        </p:spPr>
        <p:txBody>
          <a:bodyPr wrap="square">
            <a:spAutoFit/>
          </a:bodyPr>
          <a:lstStyle/>
          <a:p>
            <a:r>
              <a:rPr lang="en-US" sz="4400" dirty="0" smtClean="0"/>
              <a:t>What statute applies to RONA?  </a:t>
            </a:r>
            <a:endParaRPr lang="en-US" sz="4400" dirty="0"/>
          </a:p>
        </p:txBody>
      </p:sp>
      <p:sp>
        <p:nvSpPr>
          <p:cNvPr id="5" name="Content Placeholder 4"/>
          <p:cNvSpPr>
            <a:spLocks noGrp="1"/>
          </p:cNvSpPr>
          <p:nvPr>
            <p:ph idx="1"/>
          </p:nvPr>
        </p:nvSpPr>
        <p:spPr>
          <a:xfrm>
            <a:off x="457200" y="2819400"/>
            <a:ext cx="6567442" cy="4038600"/>
          </a:xfrm>
        </p:spPr>
        <p:txBody>
          <a:bodyPr>
            <a:normAutofit/>
          </a:bodyPr>
          <a:lstStyle/>
          <a:p>
            <a:pPr marL="914400" lvl="1" indent="-514350">
              <a:buFont typeface="+mj-lt"/>
              <a:buAutoNum type="alphaUcPeriod"/>
            </a:pPr>
            <a:r>
              <a:rPr lang="en-US" sz="4000" dirty="0" smtClean="0"/>
              <a:t>The Privacy Act</a:t>
            </a:r>
          </a:p>
          <a:p>
            <a:pPr marL="914400" lvl="1" indent="-514350">
              <a:buFont typeface="+mj-lt"/>
              <a:buAutoNum type="alphaUcPeriod"/>
            </a:pPr>
            <a:r>
              <a:rPr lang="en-US" sz="4000" dirty="0" smtClean="0"/>
              <a:t>The HIPAA Privacy Rule</a:t>
            </a:r>
          </a:p>
          <a:p>
            <a:pPr marL="914400" lvl="1" indent="-514350">
              <a:buFont typeface="+mj-lt"/>
              <a:buAutoNum type="alphaUcPeriod"/>
            </a:pPr>
            <a:r>
              <a:rPr lang="en-US" sz="4000" dirty="0" smtClean="0"/>
              <a:t>Title 38 USC 5701</a:t>
            </a:r>
          </a:p>
          <a:p>
            <a:pPr marL="914400" lvl="1" indent="-514350">
              <a:buFont typeface="+mj-lt"/>
              <a:buAutoNum type="alphaUcPeriod"/>
            </a:pPr>
            <a:r>
              <a:rPr lang="en-US" sz="4000" dirty="0" smtClean="0"/>
              <a:t>Title 38 USC 7332</a:t>
            </a:r>
          </a:p>
          <a:p>
            <a:pPr marL="914400" lvl="1" indent="-514350">
              <a:buFont typeface="+mj-lt"/>
              <a:buAutoNum type="alphaUcPeriod"/>
            </a:pPr>
            <a:r>
              <a:rPr lang="en-US" sz="4000" dirty="0" smtClean="0"/>
              <a:t>All of the above</a:t>
            </a:r>
            <a:endParaRPr lang="en-US" sz="4000" dirty="0"/>
          </a:p>
        </p:txBody>
      </p:sp>
      <p:pic>
        <p:nvPicPr>
          <p:cNvPr id="6" name="Picture 3" descr="image of My VeHU Campus blue polling Icon"/>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02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97302" y="-38100"/>
            <a:ext cx="12192000" cy="4038599"/>
          </a:xfrm>
          <a:prstGeom prst="wedgeRectCallout">
            <a:avLst>
              <a:gd name="adj1" fmla="val -20706"/>
              <a:gd name="adj2" fmla="val 652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Content Placeholder 4" descr="38 U.S.C. 5705&#10;"/>
          <p:cNvSpPr txBox="1">
            <a:spLocks/>
          </p:cNvSpPr>
          <p:nvPr/>
        </p:nvSpPr>
        <p:spPr>
          <a:xfrm>
            <a:off x="2133600" y="5066713"/>
            <a:ext cx="82296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a:t>38 U.S.C. 5705</a:t>
            </a:r>
          </a:p>
        </p:txBody>
      </p:sp>
      <p:sp>
        <p:nvSpPr>
          <p:cNvPr id="6" name="Content Placeholder 4" descr="Privacy Statutes Applicable to VA&#10;"/>
          <p:cNvSpPr txBox="1">
            <a:spLocks/>
          </p:cNvSpPr>
          <p:nvPr/>
        </p:nvSpPr>
        <p:spPr>
          <a:xfrm>
            <a:off x="457200" y="1905000"/>
            <a:ext cx="10439400" cy="76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solidFill>
                  <a:schemeClr val="bg1"/>
                </a:solidFill>
              </a:rPr>
              <a:t>Privacy Statutes Applicable to VA</a:t>
            </a:r>
          </a:p>
        </p:txBody>
      </p:sp>
      <p:pic>
        <p:nvPicPr>
          <p:cNvPr id="7" name="Picture 6" descr="lock"/>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11222" b="29889" l="78004" r="88672">
                        <a14:foregroundMark x1="82742" y1="14902" x2="82742" y2="14902"/>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76670" t="8889" r="9995" b="67778"/>
          <a:stretch/>
        </p:blipFill>
        <p:spPr>
          <a:xfrm>
            <a:off x="7726680" y="1981200"/>
            <a:ext cx="4358640" cy="5720715"/>
          </a:xfrm>
          <a:prstGeom prst="rect">
            <a:avLst/>
          </a:prstGeom>
        </p:spPr>
      </p:pic>
    </p:spTree>
    <p:extLst>
      <p:ext uri="{BB962C8B-B14F-4D97-AF65-F5344CB8AC3E}">
        <p14:creationId xmlns:p14="http://schemas.microsoft.com/office/powerpoint/2010/main" val="9004937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 drawing a line"/>
          <p:cNvPicPr>
            <a:picLocks noChangeAspect="1"/>
          </p:cNvPicPr>
          <p:nvPr/>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24966" b="73533" l="33970" r="68486">
                        <a14:foregroundMark x1="55525" y1="69441" x2="55525" y2="69441"/>
                      </a14:backgroundRemoval>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30000" t="22500" r="30000" b="25000"/>
          <a:stretch/>
        </p:blipFill>
        <p:spPr>
          <a:xfrm>
            <a:off x="3505200" y="-609600"/>
            <a:ext cx="5943600" cy="7800978"/>
          </a:xfrm>
          <a:prstGeom prst="rect">
            <a:avLst/>
          </a:prstGeom>
        </p:spPr>
      </p:pic>
      <p:sp>
        <p:nvSpPr>
          <p:cNvPr id="2" name="Rectangle 1" descr="38 U.S.C. 5705&#10;"/>
          <p:cNvSpPr/>
          <p:nvPr/>
        </p:nvSpPr>
        <p:spPr>
          <a:xfrm>
            <a:off x="457200" y="304800"/>
            <a:ext cx="5137817" cy="1107996"/>
          </a:xfrm>
          <a:prstGeom prst="rect">
            <a:avLst/>
          </a:prstGeom>
        </p:spPr>
        <p:txBody>
          <a:bodyPr wrap="none">
            <a:spAutoFit/>
          </a:bodyPr>
          <a:lstStyle/>
          <a:p>
            <a:r>
              <a:rPr lang="en-US" sz="6600" dirty="0"/>
              <a:t>38 U.S.C. 5705</a:t>
            </a:r>
          </a:p>
        </p:txBody>
      </p:sp>
      <p:sp>
        <p:nvSpPr>
          <p:cNvPr id="5" name="Content Placeholder 4"/>
          <p:cNvSpPr>
            <a:spLocks noGrp="1"/>
          </p:cNvSpPr>
          <p:nvPr>
            <p:ph idx="1"/>
          </p:nvPr>
        </p:nvSpPr>
        <p:spPr>
          <a:xfrm>
            <a:off x="990600" y="2590800"/>
            <a:ext cx="10210800" cy="2743200"/>
          </a:xfrm>
        </p:spPr>
        <p:txBody>
          <a:bodyPr>
            <a:normAutofit/>
          </a:bodyPr>
          <a:lstStyle/>
          <a:p>
            <a:pPr marL="0" indent="0" algn="ctr">
              <a:buNone/>
            </a:pPr>
            <a:r>
              <a:rPr lang="en-US" sz="3600" dirty="0" smtClean="0"/>
              <a:t>Formal</a:t>
            </a:r>
            <a:r>
              <a:rPr lang="en-US" sz="3600" dirty="0"/>
              <a:t>, </a:t>
            </a:r>
            <a:r>
              <a:rPr lang="en-US" sz="3600" i="1" u="sng" dirty="0">
                <a:solidFill>
                  <a:schemeClr val="accent5"/>
                </a:solidFill>
              </a:rPr>
              <a:t>written designation</a:t>
            </a:r>
            <a:r>
              <a:rPr lang="en-US" sz="3600" i="1" dirty="0">
                <a:solidFill>
                  <a:schemeClr val="accent5"/>
                </a:solidFill>
              </a:rPr>
              <a:t> </a:t>
            </a:r>
            <a:r>
              <a:rPr lang="en-US" sz="3600" dirty="0"/>
              <a:t>by the Secretary, or designated authority, that the activity is being conducted for the purpose of </a:t>
            </a:r>
            <a:r>
              <a:rPr lang="en-US" sz="3600" i="1" u="sng" dirty="0">
                <a:solidFill>
                  <a:schemeClr val="accent5"/>
                </a:solidFill>
              </a:rPr>
              <a:t>improving quality of medical care or improving the utilization of health care resources</a:t>
            </a:r>
            <a:r>
              <a:rPr lang="en-US" sz="3600" dirty="0"/>
              <a:t> in VHA health care </a:t>
            </a:r>
            <a:r>
              <a:rPr lang="en-US" sz="3600" dirty="0" smtClean="0"/>
              <a:t>facilities</a:t>
            </a:r>
            <a:endParaRPr lang="en-US" sz="3600" dirty="0"/>
          </a:p>
        </p:txBody>
      </p:sp>
    </p:spTree>
    <p:extLst>
      <p:ext uri="{BB962C8B-B14F-4D97-AF65-F5344CB8AC3E}">
        <p14:creationId xmlns:p14="http://schemas.microsoft.com/office/powerpoint/2010/main" val="1232147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epad and pencil icon"/>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14096" b="74434" l="23948" r="83028">
                        <a14:foregroundMark x1="76879" y1="43474" x2="76879" y2="43474"/>
                      </a14:backgroundRemoval>
                    </a14:imgEffect>
                  </a14:imgLayer>
                </a14:imgProps>
              </a:ext>
              <a:ext uri="{28A0092B-C50C-407E-A947-70E740481C1C}">
                <a14:useLocalDpi xmlns:a14="http://schemas.microsoft.com/office/drawing/2010/main" val="0"/>
              </a:ext>
            </a:extLst>
          </a:blip>
          <a:srcRect l="23333" t="14445" r="16667" b="25556"/>
          <a:stretch/>
        </p:blipFill>
        <p:spPr>
          <a:xfrm>
            <a:off x="3962400" y="1143000"/>
            <a:ext cx="5486400" cy="5486400"/>
          </a:xfrm>
          <a:prstGeom prst="rect">
            <a:avLst/>
          </a:prstGeom>
        </p:spPr>
      </p:pic>
      <p:sp>
        <p:nvSpPr>
          <p:cNvPr id="5" name="Content Placeholder 4"/>
          <p:cNvSpPr>
            <a:spLocks noGrp="1"/>
          </p:cNvSpPr>
          <p:nvPr>
            <p:ph idx="1"/>
          </p:nvPr>
        </p:nvSpPr>
        <p:spPr>
          <a:xfrm>
            <a:off x="2286000" y="2590800"/>
            <a:ext cx="8229600" cy="1447800"/>
          </a:xfrm>
        </p:spPr>
        <p:txBody>
          <a:bodyPr>
            <a:noAutofit/>
          </a:bodyPr>
          <a:lstStyle/>
          <a:p>
            <a:pPr marL="0" indent="0" algn="ctr">
              <a:buNone/>
            </a:pPr>
            <a:r>
              <a:rPr lang="en-US" sz="4400" dirty="0" smtClean="0"/>
              <a:t>VHA </a:t>
            </a:r>
            <a:r>
              <a:rPr lang="en-US" sz="4400" dirty="0"/>
              <a:t>Directive 2008-077, </a:t>
            </a:r>
            <a:r>
              <a:rPr lang="en-US" sz="4400" i="1" dirty="0">
                <a:solidFill>
                  <a:schemeClr val="accent5"/>
                </a:solidFill>
              </a:rPr>
              <a:t>Quality Management (QM)</a:t>
            </a:r>
            <a:r>
              <a:rPr lang="en-US" sz="4400" i="1" dirty="0"/>
              <a:t> and </a:t>
            </a:r>
            <a:r>
              <a:rPr lang="en-US" sz="4400" i="1" dirty="0">
                <a:solidFill>
                  <a:schemeClr val="accent5"/>
                </a:solidFill>
              </a:rPr>
              <a:t>Patient Safety Activities</a:t>
            </a:r>
            <a:r>
              <a:rPr lang="en-US" sz="4400" i="1" dirty="0"/>
              <a:t> That Can Generate Confidential </a:t>
            </a:r>
            <a:r>
              <a:rPr lang="en-US" sz="4400" i="1" dirty="0" smtClean="0"/>
              <a:t>Documents</a:t>
            </a:r>
            <a:endParaRPr lang="en-US" sz="4400" dirty="0"/>
          </a:p>
        </p:txBody>
      </p:sp>
      <p:sp>
        <p:nvSpPr>
          <p:cNvPr id="3" name="Rectangle 2" descr="38 U.S.C. 5705&#10;"/>
          <p:cNvSpPr/>
          <p:nvPr/>
        </p:nvSpPr>
        <p:spPr>
          <a:xfrm>
            <a:off x="457200" y="304800"/>
            <a:ext cx="5137817" cy="1107996"/>
          </a:xfrm>
          <a:prstGeom prst="rect">
            <a:avLst/>
          </a:prstGeom>
        </p:spPr>
        <p:txBody>
          <a:bodyPr wrap="none">
            <a:spAutoFit/>
          </a:bodyPr>
          <a:lstStyle/>
          <a:p>
            <a:r>
              <a:rPr lang="en-US" sz="6600" dirty="0"/>
              <a:t>38 U.S.C. 5705</a:t>
            </a:r>
          </a:p>
        </p:txBody>
      </p:sp>
    </p:spTree>
    <p:extLst>
      <p:ext uri="{BB962C8B-B14F-4D97-AF65-F5344CB8AC3E}">
        <p14:creationId xmlns:p14="http://schemas.microsoft.com/office/powerpoint/2010/main" val="1477562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Occurrence Screening&#10;"/>
          <p:cNvSpPr/>
          <p:nvPr/>
        </p:nvSpPr>
        <p:spPr>
          <a:xfrm>
            <a:off x="-9783" y="5162791"/>
            <a:ext cx="12582781" cy="169520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400" dirty="0" smtClean="0"/>
              <a:t>	Occurrence </a:t>
            </a:r>
            <a:r>
              <a:rPr lang="en-US" sz="4400" dirty="0"/>
              <a:t>Screening</a:t>
            </a:r>
          </a:p>
          <a:p>
            <a:pPr algn="ctr"/>
            <a:endParaRPr lang="en-US" dirty="0"/>
          </a:p>
        </p:txBody>
      </p:sp>
      <p:sp>
        <p:nvSpPr>
          <p:cNvPr id="8" name="Rectangle 7" descr="Morbidity and Mortality Reviews &#10;"/>
          <p:cNvSpPr/>
          <p:nvPr/>
        </p:nvSpPr>
        <p:spPr>
          <a:xfrm>
            <a:off x="-18944" y="3549480"/>
            <a:ext cx="12210943" cy="16668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400" dirty="0" smtClean="0"/>
              <a:t>	Morbidity </a:t>
            </a:r>
            <a:r>
              <a:rPr lang="en-US" sz="4400" dirty="0"/>
              <a:t>and Mortality Reviews </a:t>
            </a:r>
          </a:p>
          <a:p>
            <a:pPr algn="ctr"/>
            <a:endParaRPr lang="en-US" dirty="0"/>
          </a:p>
        </p:txBody>
      </p:sp>
      <p:sp>
        <p:nvSpPr>
          <p:cNvPr id="9" name="Rectangle 8"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9" descr="Tort Claim Peer Review &#10;"/>
          <p:cNvSpPr/>
          <p:nvPr/>
        </p:nvSpPr>
        <p:spPr>
          <a:xfrm>
            <a:off x="-18944" y="2146761"/>
            <a:ext cx="12591943" cy="141303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400" dirty="0"/>
              <a:t>	</a:t>
            </a:r>
            <a:r>
              <a:rPr lang="en-US" sz="4400" dirty="0" smtClean="0"/>
              <a:t>Tort </a:t>
            </a:r>
            <a:r>
              <a:rPr lang="en-US" sz="4400" dirty="0"/>
              <a:t>Claim Peer Review </a:t>
            </a:r>
          </a:p>
          <a:p>
            <a:pPr algn="ctr"/>
            <a:endParaRPr lang="en-US" dirty="0"/>
          </a:p>
        </p:txBody>
      </p:sp>
      <p:sp>
        <p:nvSpPr>
          <p:cNvPr id="4" name="Rectangle 3" descr="38 U.S.C. 5705&#10;"/>
          <p:cNvSpPr/>
          <p:nvPr/>
        </p:nvSpPr>
        <p:spPr>
          <a:xfrm>
            <a:off x="443983" y="55678"/>
            <a:ext cx="5583901" cy="1200329"/>
          </a:xfrm>
          <a:prstGeom prst="rect">
            <a:avLst/>
          </a:prstGeom>
        </p:spPr>
        <p:txBody>
          <a:bodyPr wrap="none">
            <a:spAutoFit/>
          </a:bodyPr>
          <a:lstStyle/>
          <a:p>
            <a:r>
              <a:rPr lang="en-US" sz="7200" dirty="0">
                <a:solidFill>
                  <a:schemeClr val="bg1"/>
                </a:solidFill>
              </a:rPr>
              <a:t>38 U.S.C. 5705</a:t>
            </a:r>
          </a:p>
        </p:txBody>
      </p:sp>
      <p:sp>
        <p:nvSpPr>
          <p:cNvPr id="2" name="Rectangle 1" descr="VHA Directive 2008-077 &#10;"/>
          <p:cNvSpPr/>
          <p:nvPr/>
        </p:nvSpPr>
        <p:spPr>
          <a:xfrm>
            <a:off x="443983" y="780410"/>
            <a:ext cx="9331016" cy="1200329"/>
          </a:xfrm>
          <a:prstGeom prst="rect">
            <a:avLst/>
          </a:prstGeom>
        </p:spPr>
        <p:txBody>
          <a:bodyPr wrap="none">
            <a:spAutoFit/>
          </a:bodyPr>
          <a:lstStyle/>
          <a:p>
            <a:r>
              <a:rPr lang="en-US" sz="7200" dirty="0">
                <a:solidFill>
                  <a:schemeClr val="bg1"/>
                </a:solidFill>
              </a:rPr>
              <a:t>VHA Directive 2008-077 </a:t>
            </a:r>
          </a:p>
        </p:txBody>
      </p:sp>
    </p:spTree>
    <p:extLst>
      <p:ext uri="{BB962C8B-B14F-4D97-AF65-F5344CB8AC3E}">
        <p14:creationId xmlns:p14="http://schemas.microsoft.com/office/powerpoint/2010/main" val="166395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Surgical and Other Procedure Usage Evaluation&#10;&#10;"/>
          <p:cNvSpPr/>
          <p:nvPr/>
        </p:nvSpPr>
        <p:spPr>
          <a:xfrm>
            <a:off x="-9783" y="5162791"/>
            <a:ext cx="12582781" cy="169520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0" lvl="2"/>
            <a:r>
              <a:rPr lang="en-US" sz="4400" dirty="0" smtClean="0"/>
              <a:t>	Surgical </a:t>
            </a:r>
            <a:r>
              <a:rPr lang="en-US" sz="4400" dirty="0"/>
              <a:t>and Other Procedure </a:t>
            </a:r>
            <a:r>
              <a:rPr lang="en-US" sz="4400" dirty="0" smtClean="0"/>
              <a:t>Usage Evaluation</a:t>
            </a:r>
            <a:endParaRPr lang="en-US" sz="4400" dirty="0"/>
          </a:p>
          <a:p>
            <a:pPr algn="ctr"/>
            <a:endParaRPr lang="en-US" sz="3600" dirty="0"/>
          </a:p>
        </p:txBody>
      </p:sp>
      <p:sp>
        <p:nvSpPr>
          <p:cNvPr id="4" name="Rectangle 3" descr="Utilization Review&#10;"/>
          <p:cNvSpPr/>
          <p:nvPr/>
        </p:nvSpPr>
        <p:spPr>
          <a:xfrm>
            <a:off x="-18944" y="3519984"/>
            <a:ext cx="12210943" cy="16668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0" lvl="2"/>
            <a:r>
              <a:rPr lang="en-US" sz="4400" dirty="0" smtClean="0"/>
              <a:t>	Utilization </a:t>
            </a:r>
            <a:r>
              <a:rPr lang="en-US" sz="4400" dirty="0"/>
              <a:t>Review</a:t>
            </a:r>
          </a:p>
          <a:p>
            <a:pPr algn="ctr"/>
            <a:endParaRPr lang="en-US" sz="3600" dirty="0"/>
          </a:p>
        </p:txBody>
      </p:sp>
      <p:sp>
        <p:nvSpPr>
          <p:cNvPr id="6" name="Rectangle 5"/>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descr="Drug Usage Evaluation&#10;&#10;"/>
          <p:cNvSpPr/>
          <p:nvPr/>
        </p:nvSpPr>
        <p:spPr>
          <a:xfrm>
            <a:off x="-18944" y="2133600"/>
            <a:ext cx="12591943" cy="141303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lnSpc>
                <a:spcPct val="80000"/>
              </a:lnSpc>
            </a:pPr>
            <a:endParaRPr lang="en-US" sz="4800" dirty="0" smtClean="0"/>
          </a:p>
          <a:p>
            <a:pPr marL="0" lvl="2">
              <a:lnSpc>
                <a:spcPct val="80000"/>
              </a:lnSpc>
            </a:pPr>
            <a:r>
              <a:rPr lang="en-US" sz="4400" dirty="0" smtClean="0"/>
              <a:t>	Drug </a:t>
            </a:r>
            <a:r>
              <a:rPr lang="en-US" sz="4400" dirty="0"/>
              <a:t>Usage Evaluation</a:t>
            </a:r>
          </a:p>
          <a:p>
            <a:pPr algn="ctr"/>
            <a:endParaRPr lang="en-US" sz="3600" dirty="0"/>
          </a:p>
        </p:txBody>
      </p:sp>
      <p:sp>
        <p:nvSpPr>
          <p:cNvPr id="9" name="Rectangle 8" descr="38 U.S.C. 5705&#10;"/>
          <p:cNvSpPr/>
          <p:nvPr/>
        </p:nvSpPr>
        <p:spPr>
          <a:xfrm>
            <a:off x="443983" y="55678"/>
            <a:ext cx="5583901" cy="1200329"/>
          </a:xfrm>
          <a:prstGeom prst="rect">
            <a:avLst/>
          </a:prstGeom>
        </p:spPr>
        <p:txBody>
          <a:bodyPr wrap="none">
            <a:spAutoFit/>
          </a:bodyPr>
          <a:lstStyle/>
          <a:p>
            <a:r>
              <a:rPr lang="en-US" sz="7200" dirty="0">
                <a:solidFill>
                  <a:schemeClr val="bg1"/>
                </a:solidFill>
              </a:rPr>
              <a:t>38 U.S.C. 5705</a:t>
            </a:r>
          </a:p>
        </p:txBody>
      </p:sp>
      <p:sp>
        <p:nvSpPr>
          <p:cNvPr id="8" name="Rectangle 7" descr="VHA Directive 2008-077 &#10;"/>
          <p:cNvSpPr/>
          <p:nvPr/>
        </p:nvSpPr>
        <p:spPr>
          <a:xfrm>
            <a:off x="443983" y="780410"/>
            <a:ext cx="9331016" cy="1200329"/>
          </a:xfrm>
          <a:prstGeom prst="rect">
            <a:avLst/>
          </a:prstGeom>
        </p:spPr>
        <p:txBody>
          <a:bodyPr wrap="none">
            <a:spAutoFit/>
          </a:bodyPr>
          <a:lstStyle/>
          <a:p>
            <a:r>
              <a:rPr lang="en-US" sz="7200" dirty="0">
                <a:solidFill>
                  <a:schemeClr val="bg1"/>
                </a:solidFill>
              </a:rPr>
              <a:t>VHA Directive 2008-077 </a:t>
            </a:r>
          </a:p>
        </p:txBody>
      </p:sp>
    </p:spTree>
    <p:extLst>
      <p:ext uri="{BB962C8B-B14F-4D97-AF65-F5344CB8AC3E}">
        <p14:creationId xmlns:p14="http://schemas.microsoft.com/office/powerpoint/2010/main" val="1512804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Adverse Event and Close Call Reporting&#10;&#10;"/>
          <p:cNvSpPr/>
          <p:nvPr/>
        </p:nvSpPr>
        <p:spPr>
          <a:xfrm>
            <a:off x="-9783" y="5162791"/>
            <a:ext cx="12582781" cy="169520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0" lvl="2"/>
            <a:r>
              <a:rPr lang="en-US" sz="4400" dirty="0" smtClean="0"/>
              <a:t>	Adverse </a:t>
            </a:r>
            <a:r>
              <a:rPr lang="en-US" sz="4400" dirty="0" smtClean="0"/>
              <a:t>Event and Close Call Reporting</a:t>
            </a:r>
            <a:endParaRPr lang="en-US" sz="4400" dirty="0"/>
          </a:p>
          <a:p>
            <a:pPr algn="ctr"/>
            <a:endParaRPr lang="en-US" sz="3600" dirty="0"/>
          </a:p>
        </p:txBody>
      </p:sp>
      <p:sp>
        <p:nvSpPr>
          <p:cNvPr id="4" name="Rectangle 3" descr="Blood Usage Review&#10;"/>
          <p:cNvSpPr/>
          <p:nvPr/>
        </p:nvSpPr>
        <p:spPr>
          <a:xfrm>
            <a:off x="-18944" y="3519984"/>
            <a:ext cx="12210943" cy="16668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0" lvl="2"/>
            <a:r>
              <a:rPr lang="en-US" sz="4400" dirty="0" smtClean="0"/>
              <a:t>	Blood </a:t>
            </a:r>
            <a:r>
              <a:rPr lang="en-US" sz="4400" dirty="0" smtClean="0"/>
              <a:t>Usage Review</a:t>
            </a:r>
            <a:endParaRPr lang="en-US" sz="4400" dirty="0"/>
          </a:p>
          <a:p>
            <a:pPr algn="ctr"/>
            <a:endParaRPr lang="en-US" sz="3600" dirty="0"/>
          </a:p>
        </p:txBody>
      </p:sp>
      <p:sp>
        <p:nvSpPr>
          <p:cNvPr id="6" name="Rectangle 5"/>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descr="&#10;Medical Records Review&#10;"/>
          <p:cNvSpPr/>
          <p:nvPr/>
        </p:nvSpPr>
        <p:spPr>
          <a:xfrm>
            <a:off x="-18944" y="2133600"/>
            <a:ext cx="12591943" cy="1413039"/>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lnSpc>
                <a:spcPct val="80000"/>
              </a:lnSpc>
            </a:pPr>
            <a:endParaRPr lang="en-US" sz="4800" dirty="0" smtClean="0"/>
          </a:p>
          <a:p>
            <a:pPr marL="0" lvl="2">
              <a:lnSpc>
                <a:spcPct val="80000"/>
              </a:lnSpc>
            </a:pPr>
            <a:r>
              <a:rPr lang="en-US" sz="4400" dirty="0" smtClean="0"/>
              <a:t>	Medical </a:t>
            </a:r>
            <a:r>
              <a:rPr lang="en-US" sz="4400" dirty="0" smtClean="0"/>
              <a:t>Records Review</a:t>
            </a:r>
            <a:endParaRPr lang="en-US" sz="4400" dirty="0"/>
          </a:p>
          <a:p>
            <a:pPr algn="ctr"/>
            <a:endParaRPr lang="en-US" sz="3600" dirty="0"/>
          </a:p>
        </p:txBody>
      </p:sp>
      <p:sp>
        <p:nvSpPr>
          <p:cNvPr id="8" name="Rectangle 7" descr="VHA Directive 2008-077 &#10;"/>
          <p:cNvSpPr/>
          <p:nvPr/>
        </p:nvSpPr>
        <p:spPr>
          <a:xfrm>
            <a:off x="443983" y="780410"/>
            <a:ext cx="9331016" cy="1200329"/>
          </a:xfrm>
          <a:prstGeom prst="rect">
            <a:avLst/>
          </a:prstGeom>
        </p:spPr>
        <p:txBody>
          <a:bodyPr wrap="none">
            <a:spAutoFit/>
          </a:bodyPr>
          <a:lstStyle/>
          <a:p>
            <a:r>
              <a:rPr lang="en-US" sz="7200" dirty="0">
                <a:solidFill>
                  <a:schemeClr val="bg1"/>
                </a:solidFill>
              </a:rPr>
              <a:t>VHA Directive 2008-077 </a:t>
            </a:r>
          </a:p>
        </p:txBody>
      </p:sp>
      <p:sp>
        <p:nvSpPr>
          <p:cNvPr id="9" name="Rectangle 8" descr="38 U.S.C. 5705&#10;"/>
          <p:cNvSpPr/>
          <p:nvPr/>
        </p:nvSpPr>
        <p:spPr>
          <a:xfrm>
            <a:off x="443983" y="55678"/>
            <a:ext cx="5583901" cy="1200329"/>
          </a:xfrm>
          <a:prstGeom prst="rect">
            <a:avLst/>
          </a:prstGeom>
        </p:spPr>
        <p:txBody>
          <a:bodyPr wrap="none">
            <a:spAutoFit/>
          </a:bodyPr>
          <a:lstStyle/>
          <a:p>
            <a:r>
              <a:rPr lang="en-US" sz="7200" dirty="0">
                <a:solidFill>
                  <a:schemeClr val="bg1"/>
                </a:solidFill>
              </a:rPr>
              <a:t>38 U.S.C. 5705</a:t>
            </a:r>
          </a:p>
        </p:txBody>
      </p:sp>
    </p:spTree>
    <p:extLst>
      <p:ext uri="{BB962C8B-B14F-4D97-AF65-F5344CB8AC3E}">
        <p14:creationId xmlns:p14="http://schemas.microsoft.com/office/powerpoint/2010/main" val="36272799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7" descr="VHA Directive 2008-077 &#10;"/>
          <p:cNvSpPr/>
          <p:nvPr/>
        </p:nvSpPr>
        <p:spPr>
          <a:xfrm>
            <a:off x="443983" y="780410"/>
            <a:ext cx="9331016" cy="1200329"/>
          </a:xfrm>
          <a:prstGeom prst="rect">
            <a:avLst/>
          </a:prstGeom>
        </p:spPr>
        <p:txBody>
          <a:bodyPr wrap="none">
            <a:spAutoFit/>
          </a:bodyPr>
          <a:lstStyle/>
          <a:p>
            <a:r>
              <a:rPr lang="en-US" sz="7200" dirty="0">
                <a:solidFill>
                  <a:schemeClr val="bg1"/>
                </a:solidFill>
              </a:rPr>
              <a:t>VHA Directive 2008-077 </a:t>
            </a:r>
          </a:p>
        </p:txBody>
      </p:sp>
      <p:sp>
        <p:nvSpPr>
          <p:cNvPr id="9" name="Rectangle 8" descr="38 U.S.C. 5705&#10;"/>
          <p:cNvSpPr/>
          <p:nvPr/>
        </p:nvSpPr>
        <p:spPr>
          <a:xfrm>
            <a:off x="443983" y="55678"/>
            <a:ext cx="5583901" cy="1200329"/>
          </a:xfrm>
          <a:prstGeom prst="rect">
            <a:avLst/>
          </a:prstGeom>
        </p:spPr>
        <p:txBody>
          <a:bodyPr wrap="none">
            <a:spAutoFit/>
          </a:bodyPr>
          <a:lstStyle/>
          <a:p>
            <a:r>
              <a:rPr lang="en-US" sz="7200" dirty="0">
                <a:solidFill>
                  <a:schemeClr val="bg1"/>
                </a:solidFill>
              </a:rPr>
              <a:t>38 U.S.C. 5705</a:t>
            </a:r>
          </a:p>
        </p:txBody>
      </p:sp>
      <p:sp>
        <p:nvSpPr>
          <p:cNvPr id="3" name="Rectangle 2" descr="Autopsy Review&#10;"/>
          <p:cNvSpPr/>
          <p:nvPr/>
        </p:nvSpPr>
        <p:spPr>
          <a:xfrm>
            <a:off x="-9783" y="4475872"/>
            <a:ext cx="12582781" cy="1239128"/>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457200" lvl="3"/>
            <a:r>
              <a:rPr lang="en-US" sz="4800" dirty="0" smtClean="0"/>
              <a:t>Autopsy Review</a:t>
            </a:r>
            <a:endParaRPr lang="en-US" sz="4800" dirty="0"/>
          </a:p>
          <a:p>
            <a:pPr algn="ctr"/>
            <a:endParaRPr lang="en-US" sz="3600" dirty="0"/>
          </a:p>
        </p:txBody>
      </p:sp>
      <p:sp>
        <p:nvSpPr>
          <p:cNvPr id="4" name="Rectangle 3" descr="Service and Program Monitoring&#10;"/>
          <p:cNvSpPr/>
          <p:nvPr/>
        </p:nvSpPr>
        <p:spPr>
          <a:xfrm>
            <a:off x="-18944" y="3201520"/>
            <a:ext cx="12210943" cy="12942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endParaRPr lang="en-US" sz="4800" dirty="0" smtClean="0"/>
          </a:p>
          <a:p>
            <a:pPr marL="457200" lvl="3"/>
            <a:r>
              <a:rPr lang="en-US" sz="4800" dirty="0" smtClean="0"/>
              <a:t>Service and Program Monitoring</a:t>
            </a:r>
            <a:endParaRPr lang="en-US" sz="4800" dirty="0"/>
          </a:p>
          <a:p>
            <a:pPr algn="ctr"/>
            <a:endParaRPr lang="en-US" sz="3600" dirty="0"/>
          </a:p>
        </p:txBody>
      </p:sp>
      <p:sp>
        <p:nvSpPr>
          <p:cNvPr id="7" name="Rectangle 6" descr="Infection Control Review&#10;"/>
          <p:cNvSpPr/>
          <p:nvPr/>
        </p:nvSpPr>
        <p:spPr>
          <a:xfrm>
            <a:off x="-18944" y="2133601"/>
            <a:ext cx="12591943" cy="1085608"/>
          </a:xfrm>
          <a:prstGeom prst="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2">
              <a:lnSpc>
                <a:spcPct val="80000"/>
              </a:lnSpc>
            </a:pPr>
            <a:endParaRPr lang="en-US" sz="4800" dirty="0" smtClean="0"/>
          </a:p>
          <a:p>
            <a:pPr marL="457200" lvl="3">
              <a:lnSpc>
                <a:spcPct val="80000"/>
              </a:lnSpc>
            </a:pPr>
            <a:r>
              <a:rPr lang="en-US" sz="4800" dirty="0" smtClean="0"/>
              <a:t>Infection Control Review</a:t>
            </a:r>
            <a:endParaRPr lang="en-US" sz="4800" dirty="0"/>
          </a:p>
          <a:p>
            <a:pPr algn="ctr"/>
            <a:endParaRPr lang="en-US" sz="3600" dirty="0"/>
          </a:p>
        </p:txBody>
      </p:sp>
      <p:sp>
        <p:nvSpPr>
          <p:cNvPr id="2" name="Rectangle 1" descr="Process Action Teams&#10;"/>
          <p:cNvSpPr/>
          <p:nvPr/>
        </p:nvSpPr>
        <p:spPr>
          <a:xfrm>
            <a:off x="-9784" y="5637681"/>
            <a:ext cx="12210944" cy="1296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dirty="0" smtClean="0"/>
              <a:t>Process Action Teams</a:t>
            </a:r>
            <a:endParaRPr lang="en-US" sz="4800" dirty="0"/>
          </a:p>
        </p:txBody>
      </p:sp>
    </p:spTree>
    <p:extLst>
      <p:ext uri="{BB962C8B-B14F-4D97-AF65-F5344CB8AC3E}">
        <p14:creationId xmlns:p14="http://schemas.microsoft.com/office/powerpoint/2010/main" val="22201951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descr="&quot; &quot;"/>
          <p:cNvSpPr/>
          <p:nvPr/>
        </p:nvSpPr>
        <p:spPr>
          <a:xfrm>
            <a:off x="4689" y="2819401"/>
            <a:ext cx="12192000" cy="4038599"/>
          </a:xfrm>
          <a:prstGeom prst="wedgeRectCallout">
            <a:avLst>
              <a:gd name="adj1" fmla="val -21975"/>
              <a:gd name="adj2" fmla="val -608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3" name="Rectangle 2" descr="38 U.S.C. 5705&#10;"/>
          <p:cNvSpPr/>
          <p:nvPr/>
        </p:nvSpPr>
        <p:spPr>
          <a:xfrm>
            <a:off x="457200" y="304800"/>
            <a:ext cx="5137817" cy="1107996"/>
          </a:xfrm>
          <a:prstGeom prst="rect">
            <a:avLst/>
          </a:prstGeom>
        </p:spPr>
        <p:txBody>
          <a:bodyPr wrap="none">
            <a:spAutoFit/>
          </a:bodyPr>
          <a:lstStyle/>
          <a:p>
            <a:r>
              <a:rPr lang="en-US" sz="6600" dirty="0"/>
              <a:t>38 U.S.C. 5705</a:t>
            </a:r>
          </a:p>
        </p:txBody>
      </p:sp>
      <p:sp>
        <p:nvSpPr>
          <p:cNvPr id="4" name="Content Placeholder 3"/>
          <p:cNvSpPr>
            <a:spLocks noGrp="1"/>
          </p:cNvSpPr>
          <p:nvPr>
            <p:ph idx="1"/>
          </p:nvPr>
        </p:nvSpPr>
        <p:spPr>
          <a:xfrm>
            <a:off x="838200" y="3505199"/>
            <a:ext cx="10515600" cy="2671763"/>
          </a:xfrm>
        </p:spPr>
        <p:txBody>
          <a:bodyPr>
            <a:noAutofit/>
          </a:bodyPr>
          <a:lstStyle/>
          <a:p>
            <a:pPr marL="0" lvl="0" indent="0" rtl="0">
              <a:buNone/>
            </a:pPr>
            <a:r>
              <a:rPr lang="en-US" sz="4400" dirty="0" smtClean="0">
                <a:solidFill>
                  <a:schemeClr val="bg1"/>
                </a:solidFill>
              </a:rPr>
              <a:t>General Oversight Reviews </a:t>
            </a:r>
            <a:endParaRPr lang="en-US" sz="4400" dirty="0">
              <a:solidFill>
                <a:schemeClr val="bg1"/>
              </a:solidFill>
            </a:endParaRPr>
          </a:p>
          <a:p>
            <a:pPr marL="457200" lvl="1" indent="0" rtl="0">
              <a:buNone/>
            </a:pPr>
            <a:r>
              <a:rPr lang="en-US" sz="4000" dirty="0" smtClean="0">
                <a:solidFill>
                  <a:schemeClr val="accent3">
                    <a:lumMod val="60000"/>
                    <a:lumOff val="40000"/>
                  </a:schemeClr>
                </a:solidFill>
              </a:rPr>
              <a:t>Assess facility compliance with VA programs</a:t>
            </a:r>
            <a:endParaRPr lang="en-US" sz="4000" dirty="0">
              <a:solidFill>
                <a:schemeClr val="accent3">
                  <a:lumMod val="60000"/>
                  <a:lumOff val="40000"/>
                </a:schemeClr>
              </a:solidFill>
            </a:endParaRPr>
          </a:p>
          <a:p>
            <a:pPr marL="457200" lvl="1" indent="0" rtl="0">
              <a:buNone/>
            </a:pPr>
            <a:r>
              <a:rPr lang="en-US" sz="4000" dirty="0" smtClean="0">
                <a:solidFill>
                  <a:schemeClr val="accent3">
                    <a:lumMod val="60000"/>
                    <a:lumOff val="40000"/>
                  </a:schemeClr>
                </a:solidFill>
              </a:rPr>
              <a:t>Designate 38 U.S.C. 5705 at the outset</a:t>
            </a:r>
            <a:endParaRPr lang="en-US" sz="4000" dirty="0">
              <a:solidFill>
                <a:schemeClr val="accent3">
                  <a:lumMod val="60000"/>
                  <a:lumOff val="40000"/>
                </a:schemeClr>
              </a:solidFill>
            </a:endParaRPr>
          </a:p>
        </p:txBody>
      </p:sp>
    </p:spTree>
    <p:extLst>
      <p:ext uri="{BB962C8B-B14F-4D97-AF65-F5344CB8AC3E}">
        <p14:creationId xmlns:p14="http://schemas.microsoft.com/office/powerpoint/2010/main" val="135668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76200" y="-76200"/>
            <a:ext cx="12649200" cy="2209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2" name="Picture 1" descr="circular arrow"/>
          <p:cNvPicPr>
            <a:picLocks noChangeAspect="1"/>
          </p:cNvPicPr>
          <p:nvPr/>
        </p:nvPicPr>
        <p:blipFill rotWithShape="1">
          <a:blip r:embed="rId3" cstate="print">
            <a:extLst>
              <a:ext uri="{28A0092B-C50C-407E-A947-70E740481C1C}">
                <a14:useLocalDpi xmlns:a14="http://schemas.microsoft.com/office/drawing/2010/main" val="0"/>
              </a:ext>
            </a:extLst>
          </a:blip>
          <a:srcRect l="4990" t="28969" r="52267" b="7167"/>
          <a:stretch/>
        </p:blipFill>
        <p:spPr>
          <a:xfrm>
            <a:off x="3924300" y="2133600"/>
            <a:ext cx="4648200" cy="4614272"/>
          </a:xfrm>
          <a:prstGeom prst="ellipse">
            <a:avLst/>
          </a:prstGeom>
          <a:ln>
            <a:noFill/>
          </a:ln>
          <a:effectLst>
            <a:softEdge rad="112500"/>
          </a:effectLst>
        </p:spPr>
      </p:pic>
      <p:sp>
        <p:nvSpPr>
          <p:cNvPr id="5" name="Content Placeholder 4"/>
          <p:cNvSpPr>
            <a:spLocks noGrp="1"/>
          </p:cNvSpPr>
          <p:nvPr>
            <p:ph idx="1"/>
          </p:nvPr>
        </p:nvSpPr>
        <p:spPr>
          <a:xfrm>
            <a:off x="0" y="266700"/>
            <a:ext cx="10515600" cy="1524000"/>
          </a:xfrm>
        </p:spPr>
        <p:txBody>
          <a:bodyPr>
            <a:noAutofit/>
          </a:bodyPr>
          <a:lstStyle/>
          <a:p>
            <a:pPr marL="0" indent="0">
              <a:buNone/>
            </a:pPr>
            <a:r>
              <a:rPr lang="en-US" sz="8800" dirty="0" smtClean="0">
                <a:solidFill>
                  <a:schemeClr val="bg1"/>
                </a:solidFill>
              </a:rPr>
              <a:t>Interrelationship of All</a:t>
            </a:r>
            <a:endParaRPr lang="en-US" sz="8800" dirty="0">
              <a:solidFill>
                <a:schemeClr val="bg1"/>
              </a:solidFill>
            </a:endParaRPr>
          </a:p>
        </p:txBody>
      </p:sp>
    </p:spTree>
    <p:extLst>
      <p:ext uri="{BB962C8B-B14F-4D97-AF65-F5344CB8AC3E}">
        <p14:creationId xmlns:p14="http://schemas.microsoft.com/office/powerpoint/2010/main" val="3265817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4689" y="2819401"/>
            <a:ext cx="12192000" cy="4038599"/>
          </a:xfrm>
          <a:prstGeom prst="wedgeRectCallout">
            <a:avLst>
              <a:gd name="adj1" fmla="val -21975"/>
              <a:gd name="adj2" fmla="val -608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5" name="Content Placeholder 4"/>
          <p:cNvSpPr>
            <a:spLocks noGrp="1"/>
          </p:cNvSpPr>
          <p:nvPr>
            <p:ph idx="1"/>
          </p:nvPr>
        </p:nvSpPr>
        <p:spPr>
          <a:xfrm>
            <a:off x="457200" y="3505200"/>
            <a:ext cx="11734800" cy="2192802"/>
          </a:xfrm>
        </p:spPr>
        <p:txBody>
          <a:bodyPr>
            <a:noAutofit/>
          </a:bodyPr>
          <a:lstStyle/>
          <a:p>
            <a:pPr marL="0" indent="0">
              <a:buNone/>
              <a:defRPr/>
            </a:pPr>
            <a:r>
              <a:rPr lang="en-US" sz="4800" dirty="0" smtClean="0">
                <a:solidFill>
                  <a:schemeClr val="bg1"/>
                </a:solidFill>
              </a:rPr>
              <a:t>External</a:t>
            </a:r>
            <a:r>
              <a:rPr lang="en-US" sz="4800" dirty="0">
                <a:solidFill>
                  <a:schemeClr val="bg1"/>
                </a:solidFill>
              </a:rPr>
              <a:t>, Clinically-Oriented </a:t>
            </a:r>
            <a:r>
              <a:rPr lang="en-US" sz="4800" dirty="0" smtClean="0">
                <a:solidFill>
                  <a:schemeClr val="bg1"/>
                </a:solidFill>
              </a:rPr>
              <a:t>Reviews</a:t>
            </a:r>
            <a:endParaRPr lang="en-US" sz="4800" dirty="0">
              <a:solidFill>
                <a:schemeClr val="bg1"/>
              </a:solidFill>
            </a:endParaRPr>
          </a:p>
          <a:p>
            <a:pPr marL="0" indent="0">
              <a:buNone/>
              <a:defRPr/>
            </a:pPr>
            <a:endParaRPr lang="en-US" sz="4800" dirty="0" smtClean="0">
              <a:solidFill>
                <a:schemeClr val="bg1"/>
              </a:solidFill>
            </a:endParaRPr>
          </a:p>
          <a:p>
            <a:pPr marL="0" indent="0">
              <a:buNone/>
              <a:defRPr/>
            </a:pPr>
            <a:r>
              <a:rPr lang="en-US" sz="4800" dirty="0" smtClean="0">
                <a:solidFill>
                  <a:schemeClr val="bg1"/>
                </a:solidFill>
              </a:rPr>
              <a:t>Clinical </a:t>
            </a:r>
            <a:r>
              <a:rPr lang="en-US" sz="4800" dirty="0">
                <a:solidFill>
                  <a:schemeClr val="bg1"/>
                </a:solidFill>
              </a:rPr>
              <a:t>Education Program Accreditation </a:t>
            </a:r>
            <a:r>
              <a:rPr lang="en-US" sz="4800" dirty="0" smtClean="0">
                <a:solidFill>
                  <a:schemeClr val="bg1"/>
                </a:solidFill>
              </a:rPr>
              <a:t>Reviews</a:t>
            </a:r>
            <a:endParaRPr lang="en-US" sz="4800" dirty="0">
              <a:solidFill>
                <a:schemeClr val="bg1"/>
              </a:solidFill>
            </a:endParaRPr>
          </a:p>
        </p:txBody>
      </p:sp>
      <p:sp>
        <p:nvSpPr>
          <p:cNvPr id="3" name="Rectangle 2" descr="38 U.S.C. 5705&#10;"/>
          <p:cNvSpPr/>
          <p:nvPr/>
        </p:nvSpPr>
        <p:spPr>
          <a:xfrm>
            <a:off x="457200" y="304800"/>
            <a:ext cx="5137817" cy="1107996"/>
          </a:xfrm>
          <a:prstGeom prst="rect">
            <a:avLst/>
          </a:prstGeom>
        </p:spPr>
        <p:txBody>
          <a:bodyPr wrap="none">
            <a:spAutoFit/>
          </a:bodyPr>
          <a:lstStyle/>
          <a:p>
            <a:r>
              <a:rPr lang="en-US" sz="6600" dirty="0"/>
              <a:t>38 U.S.C. 5705</a:t>
            </a:r>
          </a:p>
        </p:txBody>
      </p:sp>
    </p:spTree>
    <p:extLst>
      <p:ext uri="{BB962C8B-B14F-4D97-AF65-F5344CB8AC3E}">
        <p14:creationId xmlns:p14="http://schemas.microsoft.com/office/powerpoint/2010/main" val="7286864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38 U.S.C. 5705&#10;"/>
          <p:cNvSpPr/>
          <p:nvPr/>
        </p:nvSpPr>
        <p:spPr>
          <a:xfrm>
            <a:off x="457200" y="304800"/>
            <a:ext cx="5137817" cy="1107996"/>
          </a:xfrm>
          <a:prstGeom prst="rect">
            <a:avLst/>
          </a:prstGeom>
        </p:spPr>
        <p:txBody>
          <a:bodyPr wrap="none">
            <a:spAutoFit/>
          </a:bodyPr>
          <a:lstStyle/>
          <a:p>
            <a:r>
              <a:rPr lang="en-US" sz="6600" dirty="0"/>
              <a:t>38 U.S.C. 5705</a:t>
            </a:r>
          </a:p>
        </p:txBody>
      </p:sp>
      <p:sp>
        <p:nvSpPr>
          <p:cNvPr id="4" name="Rectangular Callout 3" descr="&quot; &quot;"/>
          <p:cNvSpPr/>
          <p:nvPr/>
        </p:nvSpPr>
        <p:spPr>
          <a:xfrm>
            <a:off x="4689" y="2819401"/>
            <a:ext cx="12192000" cy="4038599"/>
          </a:xfrm>
          <a:prstGeom prst="wedgeRectCallout">
            <a:avLst>
              <a:gd name="adj1" fmla="val -21975"/>
              <a:gd name="adj2" fmla="val -608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5" name="Content Placeholder 4"/>
          <p:cNvSpPr>
            <a:spLocks noGrp="1"/>
          </p:cNvSpPr>
          <p:nvPr>
            <p:ph idx="1"/>
          </p:nvPr>
        </p:nvSpPr>
        <p:spPr>
          <a:xfrm>
            <a:off x="685800" y="3810000"/>
            <a:ext cx="10829778" cy="2057400"/>
          </a:xfrm>
        </p:spPr>
        <p:txBody>
          <a:bodyPr>
            <a:noAutofit/>
          </a:bodyPr>
          <a:lstStyle/>
          <a:p>
            <a:pPr marL="0" lvl="1" indent="0" algn="ctr">
              <a:buNone/>
            </a:pPr>
            <a:r>
              <a:rPr lang="en-US" sz="3200" b="1" i="1" dirty="0" smtClean="0">
                <a:solidFill>
                  <a:schemeClr val="bg1"/>
                </a:solidFill>
              </a:rPr>
              <a:t>VISN </a:t>
            </a:r>
            <a:r>
              <a:rPr lang="en-US" sz="3200" b="1" i="1" dirty="0">
                <a:solidFill>
                  <a:schemeClr val="bg1"/>
                </a:solidFill>
              </a:rPr>
              <a:t>and facility Directors can add to the list of their facilities’ core activities by describing additional QM activities that can generate confidential documents in policy directives or QM </a:t>
            </a:r>
            <a:r>
              <a:rPr lang="en-US" sz="3200" b="1" i="1" dirty="0" smtClean="0">
                <a:solidFill>
                  <a:schemeClr val="bg1"/>
                </a:solidFill>
              </a:rPr>
              <a:t>plans</a:t>
            </a:r>
            <a:endParaRPr lang="en-US" sz="3200" i="1" dirty="0">
              <a:solidFill>
                <a:schemeClr val="bg1"/>
              </a:solidFill>
            </a:endParaRPr>
          </a:p>
        </p:txBody>
      </p:sp>
    </p:spTree>
    <p:extLst>
      <p:ext uri="{BB962C8B-B14F-4D97-AF65-F5344CB8AC3E}">
        <p14:creationId xmlns:p14="http://schemas.microsoft.com/office/powerpoint/2010/main" val="2028242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4689" y="2819401"/>
            <a:ext cx="12192000" cy="4038599"/>
          </a:xfrm>
          <a:prstGeom prst="wedgeRectCallout">
            <a:avLst>
              <a:gd name="adj1" fmla="val -21975"/>
              <a:gd name="adj2" fmla="val -6083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dirty="0"/>
          </a:p>
        </p:txBody>
      </p:sp>
      <p:sp>
        <p:nvSpPr>
          <p:cNvPr id="5" name="Content Placeholder 4"/>
          <p:cNvSpPr>
            <a:spLocks noGrp="1"/>
          </p:cNvSpPr>
          <p:nvPr>
            <p:ph idx="1"/>
          </p:nvPr>
        </p:nvSpPr>
        <p:spPr>
          <a:xfrm>
            <a:off x="461889" y="3810000"/>
            <a:ext cx="11277600" cy="2057400"/>
          </a:xfrm>
        </p:spPr>
        <p:txBody>
          <a:bodyPr>
            <a:normAutofit/>
          </a:bodyPr>
          <a:lstStyle/>
          <a:p>
            <a:pPr marL="0" lvl="1" indent="0" algn="ctr">
              <a:buNone/>
              <a:defRPr/>
            </a:pPr>
            <a:r>
              <a:rPr lang="en-US" sz="3600" b="1" i="1" dirty="0" smtClean="0">
                <a:solidFill>
                  <a:schemeClr val="bg1"/>
                </a:solidFill>
              </a:rPr>
              <a:t>The </a:t>
            </a:r>
            <a:r>
              <a:rPr lang="en-US" sz="3600" b="1" i="1" dirty="0">
                <a:solidFill>
                  <a:schemeClr val="bg1"/>
                </a:solidFill>
              </a:rPr>
              <a:t>activity that generated the information must have been conducted by or for the VA to improve the quality of health care or the utilization of </a:t>
            </a:r>
            <a:r>
              <a:rPr lang="en-US" sz="3600" b="1" i="1" dirty="0" smtClean="0">
                <a:solidFill>
                  <a:schemeClr val="bg1"/>
                </a:solidFill>
              </a:rPr>
              <a:t>resources</a:t>
            </a:r>
            <a:endParaRPr lang="en-US" sz="3600" b="1" i="1" dirty="0">
              <a:solidFill>
                <a:schemeClr val="bg1"/>
              </a:solidFill>
            </a:endParaRPr>
          </a:p>
        </p:txBody>
      </p:sp>
      <p:sp>
        <p:nvSpPr>
          <p:cNvPr id="3" name="Rectangle 2" descr="38 U.S.C. 5705&#10;"/>
          <p:cNvSpPr/>
          <p:nvPr/>
        </p:nvSpPr>
        <p:spPr>
          <a:xfrm>
            <a:off x="457200" y="304800"/>
            <a:ext cx="5137817" cy="1107996"/>
          </a:xfrm>
          <a:prstGeom prst="rect">
            <a:avLst/>
          </a:prstGeom>
        </p:spPr>
        <p:txBody>
          <a:bodyPr wrap="none">
            <a:spAutoFit/>
          </a:bodyPr>
          <a:lstStyle/>
          <a:p>
            <a:r>
              <a:rPr lang="en-US" sz="6600" dirty="0"/>
              <a:t>38 U.S.C. 5705</a:t>
            </a:r>
          </a:p>
        </p:txBody>
      </p:sp>
    </p:spTree>
    <p:extLst>
      <p:ext uri="{BB962C8B-B14F-4D97-AF65-F5344CB8AC3E}">
        <p14:creationId xmlns:p14="http://schemas.microsoft.com/office/powerpoint/2010/main" val="24176651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0" y="1600200"/>
            <a:ext cx="6172200" cy="5410200"/>
          </a:xfrm>
          <a:prstGeom prst="rect">
            <a:avLst/>
          </a:prstGeom>
          <a:gradFill flip="none" rotWithShape="1">
            <a:gsLst>
              <a:gs pos="79000">
                <a:schemeClr val="accent5"/>
              </a:gs>
              <a:gs pos="100000">
                <a:schemeClr val="accent3"/>
              </a:gs>
            </a:gsLst>
            <a:lin ang="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descr="&quot; &quot;"/>
          <p:cNvSpPr/>
          <p:nvPr/>
        </p:nvSpPr>
        <p:spPr>
          <a:xfrm>
            <a:off x="6144065" y="1600200"/>
            <a:ext cx="6172200" cy="5410200"/>
          </a:xfrm>
          <a:prstGeom prst="rect">
            <a:avLst/>
          </a:prstGeom>
          <a:gradFill>
            <a:gsLst>
              <a:gs pos="0">
                <a:schemeClr val="accent5"/>
              </a:gs>
              <a:gs pos="0">
                <a:schemeClr val="accent3"/>
              </a:gs>
            </a:gsLst>
            <a:lin ang="0" scaled="1"/>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Rectangle 1" descr="The document must meet one of the following conditions:&#10;"/>
          <p:cNvSpPr/>
          <p:nvPr/>
        </p:nvSpPr>
        <p:spPr>
          <a:xfrm>
            <a:off x="114541" y="369092"/>
            <a:ext cx="11925059" cy="677108"/>
          </a:xfrm>
          <a:prstGeom prst="rect">
            <a:avLst/>
          </a:prstGeom>
        </p:spPr>
        <p:txBody>
          <a:bodyPr wrap="none">
            <a:spAutoFit/>
          </a:bodyPr>
          <a:lstStyle/>
          <a:p>
            <a:pPr marL="228600" lvl="1" indent="-228600"/>
            <a:r>
              <a:rPr lang="en-US" sz="3800" b="1" dirty="0">
                <a:solidFill>
                  <a:schemeClr val="accent5"/>
                </a:solidFill>
              </a:rPr>
              <a:t>The document must meet one of the following conditions:</a:t>
            </a:r>
          </a:p>
        </p:txBody>
      </p:sp>
      <p:sp>
        <p:nvSpPr>
          <p:cNvPr id="3" name="Rectangle 2" descr="It identifies individual practitioners, patients or reviewers &#10;"/>
          <p:cNvSpPr/>
          <p:nvPr/>
        </p:nvSpPr>
        <p:spPr>
          <a:xfrm>
            <a:off x="114541" y="2817658"/>
            <a:ext cx="4914497" cy="1938992"/>
          </a:xfrm>
          <a:prstGeom prst="rect">
            <a:avLst/>
          </a:prstGeom>
        </p:spPr>
        <p:txBody>
          <a:bodyPr wrap="square">
            <a:spAutoFit/>
          </a:bodyPr>
          <a:lstStyle/>
          <a:p>
            <a:pPr marL="0" lvl="2" algn="ctr"/>
            <a:r>
              <a:rPr lang="en-US" sz="4000" dirty="0">
                <a:solidFill>
                  <a:schemeClr val="bg1"/>
                </a:solidFill>
              </a:rPr>
              <a:t>It </a:t>
            </a:r>
            <a:r>
              <a:rPr lang="en-US" sz="4000" dirty="0" smtClean="0">
                <a:solidFill>
                  <a:schemeClr val="bg1"/>
                </a:solidFill>
              </a:rPr>
              <a:t>identifies </a:t>
            </a:r>
            <a:r>
              <a:rPr lang="en-US" sz="4000" dirty="0">
                <a:solidFill>
                  <a:schemeClr val="bg1"/>
                </a:solidFill>
              </a:rPr>
              <a:t>individual practitioners, patients or reviewers </a:t>
            </a:r>
          </a:p>
        </p:txBody>
      </p:sp>
      <p:sp>
        <p:nvSpPr>
          <p:cNvPr id="5" name="Rectangle 4" descr="OR"/>
          <p:cNvSpPr/>
          <p:nvPr/>
        </p:nvSpPr>
        <p:spPr>
          <a:xfrm>
            <a:off x="4845002" y="2209799"/>
            <a:ext cx="2464136" cy="3154710"/>
          </a:xfrm>
          <a:prstGeom prst="rect">
            <a:avLst/>
          </a:prstGeom>
        </p:spPr>
        <p:txBody>
          <a:bodyPr wrap="none">
            <a:spAutoFit/>
          </a:bodyPr>
          <a:lstStyle/>
          <a:p>
            <a:pPr marL="228600" lvl="1" indent="-228600">
              <a:buNone/>
            </a:pPr>
            <a:r>
              <a:rPr lang="en-US" sz="19900" b="1" dirty="0">
                <a:solidFill>
                  <a:schemeClr val="tx1">
                    <a:lumMod val="95000"/>
                    <a:lumOff val="5000"/>
                  </a:schemeClr>
                </a:solidFill>
              </a:rPr>
              <a:t>or</a:t>
            </a:r>
          </a:p>
        </p:txBody>
      </p:sp>
      <p:sp>
        <p:nvSpPr>
          <p:cNvPr id="4" name="Rectangle 3" descr="It contains discussions relating to the quality of VA medical care or to the utilization of VA medical resources by health care evaluators during a review of quality assurance data&#10;"/>
          <p:cNvSpPr/>
          <p:nvPr/>
        </p:nvSpPr>
        <p:spPr>
          <a:xfrm>
            <a:off x="7587799" y="2289363"/>
            <a:ext cx="4343400" cy="4031873"/>
          </a:xfrm>
          <a:prstGeom prst="rect">
            <a:avLst/>
          </a:prstGeom>
        </p:spPr>
        <p:txBody>
          <a:bodyPr wrap="square">
            <a:spAutoFit/>
          </a:bodyPr>
          <a:lstStyle/>
          <a:p>
            <a:pPr marL="0" lvl="2" algn="ctr"/>
            <a:r>
              <a:rPr lang="en-US" sz="3200" dirty="0">
                <a:solidFill>
                  <a:schemeClr val="bg1"/>
                </a:solidFill>
              </a:rPr>
              <a:t>It contains discussions relating to the </a:t>
            </a:r>
            <a:r>
              <a:rPr lang="en-US" sz="3200" dirty="0">
                <a:solidFill>
                  <a:schemeClr val="accent5"/>
                </a:solidFill>
              </a:rPr>
              <a:t>quality</a:t>
            </a:r>
            <a:r>
              <a:rPr lang="en-US" sz="3200" dirty="0">
                <a:solidFill>
                  <a:schemeClr val="bg1"/>
                </a:solidFill>
              </a:rPr>
              <a:t> of VA medical care or to the </a:t>
            </a:r>
            <a:r>
              <a:rPr lang="en-US" sz="3200" dirty="0">
                <a:solidFill>
                  <a:schemeClr val="accent5"/>
                </a:solidFill>
              </a:rPr>
              <a:t>utilization</a:t>
            </a:r>
            <a:r>
              <a:rPr lang="en-US" sz="3200" dirty="0">
                <a:solidFill>
                  <a:schemeClr val="bg1"/>
                </a:solidFill>
              </a:rPr>
              <a:t> of VA medical resources by health care evaluators during a review of quality assurance data</a:t>
            </a:r>
          </a:p>
        </p:txBody>
      </p:sp>
    </p:spTree>
    <p:extLst>
      <p:ext uri="{BB962C8B-B14F-4D97-AF65-F5344CB8AC3E}">
        <p14:creationId xmlns:p14="http://schemas.microsoft.com/office/powerpoint/2010/main" val="5923696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3352800" y="4381500"/>
            <a:ext cx="8382000" cy="21717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 name="Rectangle 3" descr="38 U.S.C. 5705&#10;"/>
          <p:cNvSpPr/>
          <p:nvPr/>
        </p:nvSpPr>
        <p:spPr>
          <a:xfrm>
            <a:off x="25400" y="1734622"/>
            <a:ext cx="13112885" cy="2646878"/>
          </a:xfrm>
          <a:prstGeom prst="rect">
            <a:avLst/>
          </a:prstGeom>
        </p:spPr>
        <p:txBody>
          <a:bodyPr wrap="none">
            <a:spAutoFit/>
          </a:bodyPr>
          <a:lstStyle/>
          <a:p>
            <a:r>
              <a:rPr lang="en-US" sz="16000" dirty="0">
                <a:solidFill>
                  <a:schemeClr val="bg2">
                    <a:lumMod val="75000"/>
                  </a:schemeClr>
                </a:solidFill>
              </a:rPr>
              <a:t>38 U.S.C. </a:t>
            </a:r>
            <a:r>
              <a:rPr lang="en-US" sz="16000" dirty="0" smtClean="0">
                <a:solidFill>
                  <a:schemeClr val="bg2">
                    <a:lumMod val="75000"/>
                  </a:schemeClr>
                </a:solidFill>
              </a:rPr>
              <a:t>5705 </a:t>
            </a:r>
            <a:endParaRPr lang="en-US" sz="16000" dirty="0">
              <a:solidFill>
                <a:schemeClr val="bg2">
                  <a:lumMod val="75000"/>
                </a:schemeClr>
              </a:solidFill>
            </a:endParaRPr>
          </a:p>
        </p:txBody>
      </p:sp>
      <p:sp>
        <p:nvSpPr>
          <p:cNvPr id="6" name="Rectangle 5" descr="Common Disclosures&#10;"/>
          <p:cNvSpPr/>
          <p:nvPr/>
        </p:nvSpPr>
        <p:spPr>
          <a:xfrm>
            <a:off x="19665" y="363794"/>
            <a:ext cx="5415137" cy="830997"/>
          </a:xfrm>
          <a:prstGeom prst="rect">
            <a:avLst/>
          </a:prstGeom>
        </p:spPr>
        <p:txBody>
          <a:bodyPr wrap="none">
            <a:spAutoFit/>
          </a:bodyPr>
          <a:lstStyle/>
          <a:p>
            <a:r>
              <a:rPr lang="en-US" sz="4800" dirty="0"/>
              <a:t>Common Disclosures</a:t>
            </a:r>
          </a:p>
        </p:txBody>
      </p:sp>
      <p:sp>
        <p:nvSpPr>
          <p:cNvPr id="5" name="Content Placeholder 4"/>
          <p:cNvSpPr>
            <a:spLocks noGrp="1"/>
          </p:cNvSpPr>
          <p:nvPr>
            <p:ph idx="1"/>
          </p:nvPr>
        </p:nvSpPr>
        <p:spPr>
          <a:xfrm>
            <a:off x="3657600" y="4982325"/>
            <a:ext cx="7772399" cy="1143000"/>
          </a:xfrm>
        </p:spPr>
        <p:txBody>
          <a:bodyPr>
            <a:noAutofit/>
          </a:bodyPr>
          <a:lstStyle/>
          <a:p>
            <a:pPr marL="0" indent="0" algn="ctr">
              <a:lnSpc>
                <a:spcPct val="80000"/>
              </a:lnSpc>
              <a:buNone/>
            </a:pPr>
            <a:r>
              <a:rPr lang="en-US" sz="4000" dirty="0" smtClean="0">
                <a:solidFill>
                  <a:schemeClr val="bg1"/>
                </a:solidFill>
              </a:rPr>
              <a:t>To </a:t>
            </a:r>
            <a:r>
              <a:rPr lang="en-US" sz="4000" dirty="0">
                <a:solidFill>
                  <a:schemeClr val="bg1"/>
                </a:solidFill>
              </a:rPr>
              <a:t>a Federal agency or private </a:t>
            </a:r>
            <a:r>
              <a:rPr lang="en-US" sz="4000" dirty="0" smtClean="0">
                <a:solidFill>
                  <a:schemeClr val="bg1"/>
                </a:solidFill>
              </a:rPr>
              <a:t>organization</a:t>
            </a:r>
          </a:p>
        </p:txBody>
      </p:sp>
    </p:spTree>
    <p:extLst>
      <p:ext uri="{BB962C8B-B14F-4D97-AF65-F5344CB8AC3E}">
        <p14:creationId xmlns:p14="http://schemas.microsoft.com/office/powerpoint/2010/main" val="1343246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descr="&quot; &quot;"/>
          <p:cNvSpPr/>
          <p:nvPr/>
        </p:nvSpPr>
        <p:spPr>
          <a:xfrm>
            <a:off x="4417142" y="4381500"/>
            <a:ext cx="6705600" cy="21717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Rectangle 5" descr="Common Disclosures&#10;"/>
          <p:cNvSpPr/>
          <p:nvPr/>
        </p:nvSpPr>
        <p:spPr>
          <a:xfrm>
            <a:off x="277740" y="387238"/>
            <a:ext cx="5415137" cy="830997"/>
          </a:xfrm>
          <a:prstGeom prst="rect">
            <a:avLst/>
          </a:prstGeom>
        </p:spPr>
        <p:txBody>
          <a:bodyPr wrap="none">
            <a:spAutoFit/>
          </a:bodyPr>
          <a:lstStyle/>
          <a:p>
            <a:r>
              <a:rPr lang="en-US" sz="4800" dirty="0"/>
              <a:t>Common Disclosures</a:t>
            </a:r>
          </a:p>
        </p:txBody>
      </p:sp>
      <p:sp>
        <p:nvSpPr>
          <p:cNvPr id="9" name="Rectangular Callout 8" descr="&quot; &quot;"/>
          <p:cNvSpPr/>
          <p:nvPr/>
        </p:nvSpPr>
        <p:spPr>
          <a:xfrm>
            <a:off x="5715000" y="363794"/>
            <a:ext cx="6435234" cy="1501348"/>
          </a:xfrm>
          <a:prstGeom prst="wedgeRectCallout">
            <a:avLst>
              <a:gd name="adj1" fmla="val -19933"/>
              <a:gd name="adj2" fmla="val 6601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descr="To a criminal or civil law enforcement agency pursuant to a written request signed by the head of the agency&#10;"/>
          <p:cNvSpPr/>
          <p:nvPr/>
        </p:nvSpPr>
        <p:spPr>
          <a:xfrm>
            <a:off x="4876800" y="4774852"/>
            <a:ext cx="6096000" cy="1384995"/>
          </a:xfrm>
          <a:prstGeom prst="rect">
            <a:avLst/>
          </a:prstGeom>
        </p:spPr>
        <p:txBody>
          <a:bodyPr>
            <a:spAutoFit/>
          </a:bodyPr>
          <a:lstStyle/>
          <a:p>
            <a:r>
              <a:rPr lang="en-US" sz="2800" dirty="0">
                <a:solidFill>
                  <a:schemeClr val="bg1"/>
                </a:solidFill>
              </a:rPr>
              <a:t>To a criminal or civil law enforcement agency pursuant to a written request signed by the head of the agency</a:t>
            </a:r>
          </a:p>
        </p:txBody>
      </p:sp>
      <p:sp>
        <p:nvSpPr>
          <p:cNvPr id="2" name="Rectangle 1" descr="To a  Federal executive agency or provider of health care services &#10;"/>
          <p:cNvSpPr/>
          <p:nvPr/>
        </p:nvSpPr>
        <p:spPr>
          <a:xfrm>
            <a:off x="5943600" y="599182"/>
            <a:ext cx="6096000" cy="1077218"/>
          </a:xfrm>
          <a:prstGeom prst="rect">
            <a:avLst/>
          </a:prstGeom>
        </p:spPr>
        <p:txBody>
          <a:bodyPr>
            <a:spAutoFit/>
          </a:bodyPr>
          <a:lstStyle/>
          <a:p>
            <a:r>
              <a:rPr lang="en-US" sz="3200" dirty="0">
                <a:solidFill>
                  <a:schemeClr val="bg1"/>
                </a:solidFill>
              </a:rPr>
              <a:t>To a  Federal executive agency or provider of health care </a:t>
            </a:r>
            <a:r>
              <a:rPr lang="en-US" sz="3200" dirty="0" smtClean="0">
                <a:solidFill>
                  <a:schemeClr val="bg1"/>
                </a:solidFill>
              </a:rPr>
              <a:t>services </a:t>
            </a:r>
            <a:endParaRPr lang="en-US" sz="3200" dirty="0">
              <a:solidFill>
                <a:schemeClr val="bg1"/>
              </a:solidFill>
            </a:endParaRPr>
          </a:p>
        </p:txBody>
      </p:sp>
      <p:sp>
        <p:nvSpPr>
          <p:cNvPr id="8" name="Rectangle 7" descr="38 U.S.C. 5705&#10;"/>
          <p:cNvSpPr/>
          <p:nvPr/>
        </p:nvSpPr>
        <p:spPr>
          <a:xfrm>
            <a:off x="25400" y="1734622"/>
            <a:ext cx="13112885" cy="2646878"/>
          </a:xfrm>
          <a:prstGeom prst="rect">
            <a:avLst/>
          </a:prstGeom>
        </p:spPr>
        <p:txBody>
          <a:bodyPr wrap="none">
            <a:spAutoFit/>
          </a:bodyPr>
          <a:lstStyle/>
          <a:p>
            <a:r>
              <a:rPr lang="en-US" sz="16000" dirty="0">
                <a:solidFill>
                  <a:schemeClr val="bg2">
                    <a:lumMod val="75000"/>
                  </a:schemeClr>
                </a:solidFill>
              </a:rPr>
              <a:t>38 U.S.C. </a:t>
            </a:r>
            <a:r>
              <a:rPr lang="en-US" sz="16000" dirty="0" smtClean="0">
                <a:solidFill>
                  <a:schemeClr val="bg2">
                    <a:lumMod val="75000"/>
                  </a:schemeClr>
                </a:solidFill>
              </a:rPr>
              <a:t>5705 </a:t>
            </a:r>
            <a:endParaRPr lang="en-US" sz="16000" dirty="0">
              <a:solidFill>
                <a:schemeClr val="bg2">
                  <a:lumMod val="75000"/>
                </a:schemeClr>
              </a:solidFill>
            </a:endParaRPr>
          </a:p>
        </p:txBody>
      </p:sp>
    </p:spTree>
    <p:extLst>
      <p:ext uri="{BB962C8B-B14F-4D97-AF65-F5344CB8AC3E}">
        <p14:creationId xmlns:p14="http://schemas.microsoft.com/office/powerpoint/2010/main" val="25634293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Common Disclosures&#10;"/>
          <p:cNvSpPr/>
          <p:nvPr/>
        </p:nvSpPr>
        <p:spPr>
          <a:xfrm>
            <a:off x="277740" y="387238"/>
            <a:ext cx="5415137" cy="830997"/>
          </a:xfrm>
          <a:prstGeom prst="rect">
            <a:avLst/>
          </a:prstGeom>
        </p:spPr>
        <p:txBody>
          <a:bodyPr wrap="none">
            <a:spAutoFit/>
          </a:bodyPr>
          <a:lstStyle/>
          <a:p>
            <a:r>
              <a:rPr lang="en-US" sz="4800" dirty="0"/>
              <a:t>Common Disclosures</a:t>
            </a:r>
          </a:p>
        </p:txBody>
      </p:sp>
      <p:sp>
        <p:nvSpPr>
          <p:cNvPr id="7" name="Rectangular Callout 6" descr="To health care personnel, to the extent necessary&#10;"/>
          <p:cNvSpPr/>
          <p:nvPr/>
        </p:nvSpPr>
        <p:spPr>
          <a:xfrm>
            <a:off x="5715000" y="363794"/>
            <a:ext cx="6435234" cy="1501348"/>
          </a:xfrm>
          <a:prstGeom prst="wedgeRectCallout">
            <a:avLst>
              <a:gd name="adj1" fmla="val -19933"/>
              <a:gd name="adj2" fmla="val 6601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39725">
              <a:lnSpc>
                <a:spcPct val="90000"/>
              </a:lnSpc>
            </a:pPr>
            <a:r>
              <a:rPr lang="en-US" sz="2800" dirty="0"/>
              <a:t>To health care personnel, to the extent </a:t>
            </a:r>
            <a:r>
              <a:rPr lang="en-US" sz="2800" dirty="0" smtClean="0"/>
              <a:t>necessary</a:t>
            </a:r>
            <a:endParaRPr lang="en-US" sz="2800" dirty="0"/>
          </a:p>
        </p:txBody>
      </p:sp>
      <p:sp>
        <p:nvSpPr>
          <p:cNvPr id="3" name="Rectangular Callout 2" descr="To a committee of either House of Congress or any joint committee of Congress&#10;"/>
          <p:cNvSpPr/>
          <p:nvPr/>
        </p:nvSpPr>
        <p:spPr>
          <a:xfrm>
            <a:off x="4417142" y="4495800"/>
            <a:ext cx="6327058" cy="2057400"/>
          </a:xfrm>
          <a:prstGeom prst="wedgeRectCallout">
            <a:avLst>
              <a:gd name="adj1" fmla="val -21537"/>
              <a:gd name="adj2" fmla="val -685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574675"/>
            <a:r>
              <a:rPr lang="en-US" sz="2800" dirty="0"/>
              <a:t>To a committee of either House of Congress or any joint committee of Congress</a:t>
            </a:r>
          </a:p>
        </p:txBody>
      </p:sp>
      <p:sp>
        <p:nvSpPr>
          <p:cNvPr id="8" name="Rectangle 7" descr="38 U.S.C. 5705&#10;"/>
          <p:cNvSpPr/>
          <p:nvPr/>
        </p:nvSpPr>
        <p:spPr>
          <a:xfrm>
            <a:off x="25400" y="1734622"/>
            <a:ext cx="13112885" cy="2646878"/>
          </a:xfrm>
          <a:prstGeom prst="rect">
            <a:avLst/>
          </a:prstGeom>
        </p:spPr>
        <p:txBody>
          <a:bodyPr wrap="none">
            <a:spAutoFit/>
          </a:bodyPr>
          <a:lstStyle/>
          <a:p>
            <a:r>
              <a:rPr lang="en-US" sz="16000" dirty="0">
                <a:solidFill>
                  <a:schemeClr val="bg2">
                    <a:lumMod val="75000"/>
                  </a:schemeClr>
                </a:solidFill>
              </a:rPr>
              <a:t>38 U.S.C. </a:t>
            </a:r>
            <a:r>
              <a:rPr lang="en-US" sz="16000" dirty="0" smtClean="0">
                <a:solidFill>
                  <a:schemeClr val="bg2">
                    <a:lumMod val="75000"/>
                  </a:schemeClr>
                </a:solidFill>
              </a:rPr>
              <a:t>5705 </a:t>
            </a:r>
            <a:endParaRPr lang="en-US" sz="16000" dirty="0">
              <a:solidFill>
                <a:schemeClr val="bg2">
                  <a:lumMod val="75000"/>
                </a:schemeClr>
              </a:solidFill>
            </a:endParaRPr>
          </a:p>
        </p:txBody>
      </p:sp>
    </p:spTree>
    <p:extLst>
      <p:ext uri="{BB962C8B-B14F-4D97-AF65-F5344CB8AC3E}">
        <p14:creationId xmlns:p14="http://schemas.microsoft.com/office/powerpoint/2010/main" val="693765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Permitted Use Examples &#10;(not inclusive)&#10;"/>
          <p:cNvSpPr/>
          <p:nvPr/>
        </p:nvSpPr>
        <p:spPr>
          <a:xfrm>
            <a:off x="76200" y="1905000"/>
            <a:ext cx="3962400" cy="2308324"/>
          </a:xfrm>
          <a:prstGeom prst="rect">
            <a:avLst/>
          </a:prstGeom>
        </p:spPr>
        <p:txBody>
          <a:bodyPr wrap="square">
            <a:spAutoFit/>
          </a:bodyPr>
          <a:lstStyle/>
          <a:p>
            <a:pPr algn="ctr"/>
            <a:r>
              <a:rPr lang="en-US" sz="4800" dirty="0"/>
              <a:t>Permitted Use Examples </a:t>
            </a:r>
            <a:endParaRPr lang="en-US" sz="4800" dirty="0" smtClean="0"/>
          </a:p>
          <a:p>
            <a:pPr algn="ctr"/>
            <a:r>
              <a:rPr lang="en-US" sz="4800" dirty="0" smtClean="0"/>
              <a:t>(</a:t>
            </a:r>
            <a:r>
              <a:rPr lang="en-US" sz="4800" dirty="0"/>
              <a:t>not inclusive)</a:t>
            </a:r>
          </a:p>
        </p:txBody>
      </p:sp>
      <p:graphicFrame>
        <p:nvGraphicFramePr>
          <p:cNvPr id="3" name="Content Placeholder 2" descr="Office of the Medical Inspector&#10;Office of Research Oversight&#10;VA EEO Investigators – may see but not include 5705 in their evidence file&#10;Office of Inspector General&#10;Office of General Counsel – may see but not disclose for purposes of litigation&#10;Government Accounting Office&#10;Accrediting Agencies&#10;Congressional Oversight Committees&#10;"/>
          <p:cNvGraphicFramePr>
            <a:graphicFrameLocks noGrp="1"/>
          </p:cNvGraphicFramePr>
          <p:nvPr>
            <p:ph idx="1"/>
            <p:extLst>
              <p:ext uri="{D42A27DB-BD31-4B8C-83A1-F6EECF244321}">
                <p14:modId xmlns:p14="http://schemas.microsoft.com/office/powerpoint/2010/main" val="2555487468"/>
              </p:ext>
            </p:extLst>
          </p:nvPr>
        </p:nvGraphicFramePr>
        <p:xfrm>
          <a:off x="4038600" y="0"/>
          <a:ext cx="8153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6472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Non-Permitted Use Examples &#10;(not inclusive)&#10;"/>
          <p:cNvSpPr/>
          <p:nvPr/>
        </p:nvSpPr>
        <p:spPr>
          <a:xfrm>
            <a:off x="76200" y="1905000"/>
            <a:ext cx="3962400" cy="2308324"/>
          </a:xfrm>
          <a:prstGeom prst="rect">
            <a:avLst/>
          </a:prstGeom>
        </p:spPr>
        <p:txBody>
          <a:bodyPr wrap="square">
            <a:spAutoFit/>
          </a:bodyPr>
          <a:lstStyle/>
          <a:p>
            <a:pPr algn="ctr"/>
            <a:r>
              <a:rPr lang="en-US" sz="4800" dirty="0" smtClean="0"/>
              <a:t>Non-Permitted </a:t>
            </a:r>
            <a:r>
              <a:rPr lang="en-US" sz="4800" dirty="0"/>
              <a:t>Use Examples </a:t>
            </a:r>
            <a:endParaRPr lang="en-US" sz="4800" dirty="0" smtClean="0"/>
          </a:p>
          <a:p>
            <a:pPr algn="ctr"/>
            <a:r>
              <a:rPr lang="en-US" sz="4800" dirty="0" smtClean="0"/>
              <a:t>(</a:t>
            </a:r>
            <a:r>
              <a:rPr lang="en-US" sz="4800" dirty="0"/>
              <a:t>not inclusive)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3624017"/>
              </p:ext>
            </p:extLst>
          </p:nvPr>
        </p:nvGraphicFramePr>
        <p:xfrm>
          <a:off x="3962400" y="457200"/>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9099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descr="&quot; &quot;"/>
          <p:cNvSpPr/>
          <p:nvPr/>
        </p:nvSpPr>
        <p:spPr>
          <a:xfrm>
            <a:off x="4689" y="3950732"/>
            <a:ext cx="12192000" cy="2907268"/>
          </a:xfrm>
          <a:prstGeom prst="wedgeRectCallout">
            <a:avLst>
              <a:gd name="adj1" fmla="val -21975"/>
              <a:gd name="adj2" fmla="val -608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2" name="Rectangle 1" descr="38 U.S.C. 5705&#10;"/>
          <p:cNvSpPr/>
          <p:nvPr/>
        </p:nvSpPr>
        <p:spPr>
          <a:xfrm>
            <a:off x="685800" y="1799303"/>
            <a:ext cx="7041608" cy="1446550"/>
          </a:xfrm>
          <a:prstGeom prst="rect">
            <a:avLst/>
          </a:prstGeom>
        </p:spPr>
        <p:txBody>
          <a:bodyPr wrap="none">
            <a:spAutoFit/>
          </a:bodyPr>
          <a:lstStyle/>
          <a:p>
            <a:r>
              <a:rPr lang="en-US" sz="8800" dirty="0"/>
              <a:t>38 U.S.C. </a:t>
            </a:r>
            <a:r>
              <a:rPr lang="en-US" sz="8800" dirty="0" smtClean="0"/>
              <a:t>5705 </a:t>
            </a:r>
            <a:endParaRPr lang="en-US" sz="8800" dirty="0"/>
          </a:p>
        </p:txBody>
      </p:sp>
      <p:sp>
        <p:nvSpPr>
          <p:cNvPr id="4" name="Rectangle 3" descr="Uses and Disclosures"/>
          <p:cNvSpPr/>
          <p:nvPr/>
        </p:nvSpPr>
        <p:spPr>
          <a:xfrm>
            <a:off x="685800" y="4343400"/>
            <a:ext cx="9728497" cy="1446550"/>
          </a:xfrm>
          <a:prstGeom prst="rect">
            <a:avLst/>
          </a:prstGeom>
        </p:spPr>
        <p:txBody>
          <a:bodyPr wrap="none">
            <a:spAutoFit/>
          </a:bodyPr>
          <a:lstStyle/>
          <a:p>
            <a:r>
              <a:rPr lang="en-US" sz="8800" dirty="0">
                <a:solidFill>
                  <a:schemeClr val="bg1"/>
                </a:solidFill>
              </a:rPr>
              <a:t>Uses and Disclosures</a:t>
            </a:r>
          </a:p>
        </p:txBody>
      </p:sp>
    </p:spTree>
    <p:extLst>
      <p:ext uri="{BB962C8B-B14F-4D97-AF65-F5344CB8AC3E}">
        <p14:creationId xmlns:p14="http://schemas.microsoft.com/office/powerpoint/2010/main" val="266750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p:cNvSpPr/>
          <p:nvPr/>
        </p:nvSpPr>
        <p:spPr>
          <a:xfrm>
            <a:off x="0" y="0"/>
            <a:ext cx="12192000" cy="24319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p:cNvSpPr/>
          <p:nvPr/>
        </p:nvSpPr>
        <p:spPr>
          <a:xfrm>
            <a:off x="641693" y="660737"/>
            <a:ext cx="9398022" cy="1200329"/>
          </a:xfrm>
          <a:prstGeom prst="rect">
            <a:avLst/>
          </a:prstGeom>
        </p:spPr>
        <p:txBody>
          <a:bodyPr wrap="none">
            <a:spAutoFit/>
          </a:bodyPr>
          <a:lstStyle/>
          <a:p>
            <a:r>
              <a:rPr lang="en-US" sz="7200" dirty="0">
                <a:solidFill>
                  <a:schemeClr val="bg1"/>
                </a:solidFill>
              </a:rPr>
              <a:t>Sensitive VA Information</a:t>
            </a:r>
          </a:p>
        </p:txBody>
      </p:sp>
      <p:sp>
        <p:nvSpPr>
          <p:cNvPr id="5" name="Content Placeholder 4"/>
          <p:cNvSpPr>
            <a:spLocks noGrp="1"/>
          </p:cNvSpPr>
          <p:nvPr>
            <p:ph idx="1"/>
          </p:nvPr>
        </p:nvSpPr>
        <p:spPr>
          <a:xfrm>
            <a:off x="635831" y="3304735"/>
            <a:ext cx="8229600" cy="2743200"/>
          </a:xfrm>
        </p:spPr>
        <p:txBody>
          <a:bodyPr>
            <a:normAutofit fontScale="92500" lnSpcReduction="10000"/>
          </a:bodyPr>
          <a:lstStyle/>
          <a:p>
            <a:pPr marL="0" indent="0">
              <a:buNone/>
            </a:pPr>
            <a:r>
              <a:rPr lang="en-US" dirty="0" smtClean="0"/>
              <a:t>Sensitive Personal Information</a:t>
            </a:r>
          </a:p>
          <a:p>
            <a:pPr marL="0" indent="0">
              <a:buNone/>
            </a:pPr>
            <a:r>
              <a:rPr lang="en-US" dirty="0" smtClean="0"/>
              <a:t>Personally Identifiable Information (PII)</a:t>
            </a:r>
          </a:p>
          <a:p>
            <a:pPr marL="0" indent="0">
              <a:buNone/>
            </a:pPr>
            <a:r>
              <a:rPr lang="en-US" dirty="0" smtClean="0"/>
              <a:t>	Individually Identifiable Information (III)</a:t>
            </a:r>
          </a:p>
          <a:p>
            <a:pPr marL="0" indent="0">
              <a:buNone/>
            </a:pPr>
            <a:r>
              <a:rPr lang="en-US" dirty="0" smtClean="0"/>
              <a:t>	Individually Identifiable Information (IIHI)</a:t>
            </a:r>
          </a:p>
          <a:p>
            <a:pPr marL="0" indent="0">
              <a:buNone/>
            </a:pPr>
            <a:r>
              <a:rPr lang="en-US" dirty="0" smtClean="0"/>
              <a:t>	Protected Health Information (PHI)</a:t>
            </a:r>
          </a:p>
          <a:p>
            <a:pPr marL="0" indent="0">
              <a:buNone/>
            </a:pPr>
            <a:r>
              <a:rPr lang="en-US" dirty="0" smtClean="0"/>
              <a:t>		Limited Data Sets (LDS)</a:t>
            </a:r>
          </a:p>
        </p:txBody>
      </p:sp>
      <p:pic>
        <p:nvPicPr>
          <p:cNvPr id="3" name="Picture 2" descr="magnifying glass icon"/>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966" t="2452" r="68437" b="69951"/>
          <a:stretch/>
        </p:blipFill>
        <p:spPr>
          <a:xfrm>
            <a:off x="7772400" y="2695135"/>
            <a:ext cx="3962400" cy="3962400"/>
          </a:xfrm>
          <a:prstGeom prst="rect">
            <a:avLst/>
          </a:prstGeom>
        </p:spPr>
      </p:pic>
    </p:spTree>
    <p:extLst>
      <p:ext uri="{BB962C8B-B14F-4D97-AF65-F5344CB8AC3E}">
        <p14:creationId xmlns:p14="http://schemas.microsoft.com/office/powerpoint/2010/main" val="34705576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What to do when conflicts arise between the laws and regulations?</a:t>
            </a:r>
            <a:endParaRPr lang="en-US" sz="5400" dirty="0"/>
          </a:p>
        </p:txBody>
      </p:sp>
    </p:spTree>
    <p:extLst>
      <p:ext uri="{BB962C8B-B14F-4D97-AF65-F5344CB8AC3E}">
        <p14:creationId xmlns:p14="http://schemas.microsoft.com/office/powerpoint/2010/main" val="34540075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152400"/>
            <a:ext cx="126492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971800" y="171450"/>
            <a:ext cx="8229600" cy="1143000"/>
          </a:xfrm>
        </p:spPr>
        <p:txBody>
          <a:bodyPr>
            <a:normAutofit/>
          </a:bodyPr>
          <a:lstStyle/>
          <a:p>
            <a:r>
              <a:rPr lang="en-US" sz="6600" dirty="0" smtClean="0">
                <a:solidFill>
                  <a:schemeClr val="bg1"/>
                </a:solidFill>
              </a:rPr>
              <a:t>Poll Question</a:t>
            </a:r>
            <a:endParaRPr lang="en-US" sz="6600" dirty="0">
              <a:solidFill>
                <a:schemeClr val="bg1"/>
              </a:solidFill>
            </a:endParaRPr>
          </a:p>
        </p:txBody>
      </p:sp>
      <p:sp>
        <p:nvSpPr>
          <p:cNvPr id="5" name="Content Placeholder 4"/>
          <p:cNvSpPr>
            <a:spLocks noGrp="1"/>
          </p:cNvSpPr>
          <p:nvPr>
            <p:ph idx="1"/>
          </p:nvPr>
        </p:nvSpPr>
        <p:spPr>
          <a:xfrm>
            <a:off x="800100" y="1905000"/>
            <a:ext cx="10363200" cy="4876800"/>
          </a:xfrm>
        </p:spPr>
        <p:txBody>
          <a:bodyPr>
            <a:normAutofit/>
          </a:bodyPr>
          <a:lstStyle/>
          <a:p>
            <a:pPr marL="0" indent="0">
              <a:buNone/>
            </a:pPr>
            <a:r>
              <a:rPr lang="en-US" sz="4000" dirty="0"/>
              <a:t>What privacy law provides a Veteran with the most protection regarding the requirement to account for disclosures</a:t>
            </a:r>
            <a:r>
              <a:rPr lang="en-US" sz="4000" dirty="0" smtClean="0"/>
              <a:t>?</a:t>
            </a:r>
            <a:endParaRPr lang="en-US" sz="4000" dirty="0"/>
          </a:p>
          <a:p>
            <a:pPr marL="1314450" lvl="2" indent="-514350">
              <a:buFont typeface="+mj-lt"/>
              <a:buAutoNum type="alphaUcPeriod"/>
            </a:pPr>
            <a:r>
              <a:rPr lang="en-US" sz="3600" dirty="0" smtClean="0"/>
              <a:t>The Privacy Act </a:t>
            </a:r>
            <a:endParaRPr lang="en-US" sz="3600" dirty="0"/>
          </a:p>
          <a:p>
            <a:pPr marL="1314450" lvl="2" indent="-514350">
              <a:buFont typeface="+mj-lt"/>
              <a:buAutoNum type="alphaUcPeriod"/>
            </a:pPr>
            <a:r>
              <a:rPr lang="en-US" sz="3600" dirty="0" smtClean="0"/>
              <a:t>The HIPAA Privacy Rule</a:t>
            </a:r>
            <a:endParaRPr lang="en-US" sz="3600" dirty="0"/>
          </a:p>
          <a:p>
            <a:pPr marL="1314450" lvl="2" indent="-514350">
              <a:buFont typeface="+mj-lt"/>
              <a:buAutoNum type="alphaUcPeriod"/>
            </a:pPr>
            <a:r>
              <a:rPr lang="en-US" sz="3600" dirty="0" smtClean="0"/>
              <a:t>Title 38 USC 7332</a:t>
            </a:r>
            <a:endParaRPr lang="en-US" sz="3600" dirty="0"/>
          </a:p>
          <a:p>
            <a:pPr marL="1314450" lvl="2" indent="-514350">
              <a:buFont typeface="+mj-lt"/>
              <a:buAutoNum type="alphaUcPeriod"/>
            </a:pPr>
            <a:r>
              <a:rPr lang="en-US" sz="3600" dirty="0" smtClean="0"/>
              <a:t>Title 38 USC 5701</a:t>
            </a:r>
          </a:p>
          <a:p>
            <a:pPr marL="1314450" lvl="2" indent="-514350">
              <a:buFont typeface="+mj-lt"/>
              <a:buAutoNum type="alphaUcPeriod"/>
            </a:pPr>
            <a:r>
              <a:rPr lang="en-US" sz="3600" dirty="0" smtClean="0"/>
              <a:t>All of the above as they have the same rights</a:t>
            </a:r>
            <a:endParaRPr lang="en-US" sz="36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9525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3294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Right of Access</a:t>
            </a:r>
            <a:endParaRPr lang="en-US" sz="5400" i="1" dirty="0"/>
          </a:p>
        </p:txBody>
      </p:sp>
    </p:spTree>
    <p:extLst>
      <p:ext uri="{BB962C8B-B14F-4D97-AF65-F5344CB8AC3E}">
        <p14:creationId xmlns:p14="http://schemas.microsoft.com/office/powerpoint/2010/main" val="24319331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Amendment Requests</a:t>
            </a:r>
            <a:endParaRPr lang="en-US" sz="5400" i="1" dirty="0"/>
          </a:p>
        </p:txBody>
      </p:sp>
    </p:spTree>
    <p:extLst>
      <p:ext uri="{BB962C8B-B14F-4D97-AF65-F5344CB8AC3E}">
        <p14:creationId xmlns:p14="http://schemas.microsoft.com/office/powerpoint/2010/main" val="17577396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Use Authorities</a:t>
            </a:r>
            <a:endParaRPr lang="en-US" sz="5400" i="1" dirty="0"/>
          </a:p>
        </p:txBody>
      </p:sp>
    </p:spTree>
    <p:extLst>
      <p:ext uri="{BB962C8B-B14F-4D97-AF65-F5344CB8AC3E}">
        <p14:creationId xmlns:p14="http://schemas.microsoft.com/office/powerpoint/2010/main" val="25898413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Disclosure Authorities</a:t>
            </a:r>
            <a:endParaRPr lang="en-US" sz="5400" i="1" dirty="0"/>
          </a:p>
        </p:txBody>
      </p:sp>
    </p:spTree>
    <p:extLst>
      <p:ext uri="{BB962C8B-B14F-4D97-AF65-F5344CB8AC3E}">
        <p14:creationId xmlns:p14="http://schemas.microsoft.com/office/powerpoint/2010/main" val="24921780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Accounting of Disclosures</a:t>
            </a:r>
            <a:endParaRPr lang="en-US" sz="5400" i="1" dirty="0"/>
          </a:p>
        </p:txBody>
      </p:sp>
    </p:spTree>
    <p:extLst>
      <p:ext uri="{BB962C8B-B14F-4D97-AF65-F5344CB8AC3E}">
        <p14:creationId xmlns:p14="http://schemas.microsoft.com/office/powerpoint/2010/main" val="23696159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descr="&quot; &quot;"/>
          <p:cNvSpPr/>
          <p:nvPr/>
        </p:nvSpPr>
        <p:spPr>
          <a:xfrm>
            <a:off x="-14068" y="-76200"/>
            <a:ext cx="12192000" cy="2907268"/>
          </a:xfrm>
          <a:prstGeom prst="wedgeRectCallout">
            <a:avLst>
              <a:gd name="adj1" fmla="val -22206"/>
              <a:gd name="adj2" fmla="val 6836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p:txBody>
      </p:sp>
      <p:sp>
        <p:nvSpPr>
          <p:cNvPr id="7" name="Rectangle 6" descr="6"/>
          <p:cNvSpPr/>
          <p:nvPr/>
        </p:nvSpPr>
        <p:spPr>
          <a:xfrm>
            <a:off x="7671440" y="-2034778"/>
            <a:ext cx="4825360" cy="11079956"/>
          </a:xfrm>
          <a:prstGeom prst="rect">
            <a:avLst/>
          </a:prstGeom>
        </p:spPr>
        <p:txBody>
          <a:bodyPr wrap="none">
            <a:spAutoFit/>
          </a:bodyPr>
          <a:lstStyle/>
          <a:p>
            <a:r>
              <a:rPr lang="en-US" sz="71400" dirty="0" smtClean="0">
                <a:solidFill>
                  <a:schemeClr val="bg2">
                    <a:lumMod val="75000"/>
                  </a:schemeClr>
                </a:solidFill>
              </a:rPr>
              <a:t>6</a:t>
            </a:r>
            <a:endParaRPr lang="en-US" sz="71400" dirty="0">
              <a:solidFill>
                <a:schemeClr val="bg2">
                  <a:lumMod val="75000"/>
                </a:schemeClr>
              </a:solidFill>
            </a:endParaRPr>
          </a:p>
        </p:txBody>
      </p:sp>
      <p:sp>
        <p:nvSpPr>
          <p:cNvPr id="2" name="Rectangle 1" descr="Applying all Six&#10;"/>
          <p:cNvSpPr/>
          <p:nvPr/>
        </p:nvSpPr>
        <p:spPr>
          <a:xfrm>
            <a:off x="304800" y="446410"/>
            <a:ext cx="9102172" cy="1862048"/>
          </a:xfrm>
          <a:prstGeom prst="rect">
            <a:avLst/>
          </a:prstGeom>
        </p:spPr>
        <p:txBody>
          <a:bodyPr wrap="none">
            <a:spAutoFit/>
          </a:bodyPr>
          <a:lstStyle/>
          <a:p>
            <a:r>
              <a:rPr lang="en-US" sz="11500" dirty="0">
                <a:solidFill>
                  <a:schemeClr val="bg1"/>
                </a:solidFill>
              </a:rPr>
              <a:t>Applying all Six</a:t>
            </a:r>
          </a:p>
        </p:txBody>
      </p:sp>
      <p:sp>
        <p:nvSpPr>
          <p:cNvPr id="5" name="Content Placeholder 4"/>
          <p:cNvSpPr>
            <a:spLocks noGrp="1"/>
          </p:cNvSpPr>
          <p:nvPr>
            <p:ph idx="1"/>
          </p:nvPr>
        </p:nvSpPr>
        <p:spPr>
          <a:xfrm>
            <a:off x="457200" y="3505200"/>
            <a:ext cx="11506200" cy="2057400"/>
          </a:xfrm>
        </p:spPr>
        <p:txBody>
          <a:bodyPr>
            <a:noAutofit/>
          </a:bodyPr>
          <a:lstStyle/>
          <a:p>
            <a:pPr marL="0" lvl="1" indent="0">
              <a:buNone/>
            </a:pPr>
            <a:r>
              <a:rPr lang="en-US" sz="5400" dirty="0" smtClean="0"/>
              <a:t>Know Areas with Differences</a:t>
            </a:r>
          </a:p>
          <a:p>
            <a:pPr marL="0" lvl="1" indent="0">
              <a:buNone/>
            </a:pPr>
            <a:r>
              <a:rPr lang="en-US" sz="5400" i="1" dirty="0" smtClean="0"/>
              <a:t>Serious &amp; Imminent Threat and Judicial Proceedings</a:t>
            </a:r>
            <a:endParaRPr lang="en-US" sz="5400" i="1" dirty="0"/>
          </a:p>
        </p:txBody>
      </p:sp>
    </p:spTree>
    <p:extLst>
      <p:ext uri="{BB962C8B-B14F-4D97-AF65-F5344CB8AC3E}">
        <p14:creationId xmlns:p14="http://schemas.microsoft.com/office/powerpoint/2010/main" val="21631250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sp>
        <p:nvSpPr>
          <p:cNvPr id="3" name="Rectangle 2" descr="What privacy law provides a Veteran with the most privacy protection regarding the requirement to account for disclosures ?  &#10;"/>
          <p:cNvSpPr/>
          <p:nvPr/>
        </p:nvSpPr>
        <p:spPr>
          <a:xfrm>
            <a:off x="228600" y="1600200"/>
            <a:ext cx="11582400" cy="1754326"/>
          </a:xfrm>
          <a:prstGeom prst="rect">
            <a:avLst/>
          </a:prstGeom>
        </p:spPr>
        <p:txBody>
          <a:bodyPr wrap="square">
            <a:spAutoFit/>
          </a:bodyPr>
          <a:lstStyle/>
          <a:p>
            <a:r>
              <a:rPr lang="en-US" sz="3600" dirty="0" smtClean="0"/>
              <a:t>What privacy law provides a Veteran with the most privacy protection regarding the requirement to account for disclosures ?  </a:t>
            </a:r>
            <a:endParaRPr lang="en-US" sz="3600" dirty="0"/>
          </a:p>
        </p:txBody>
      </p:sp>
      <p:sp>
        <p:nvSpPr>
          <p:cNvPr id="5" name="Content Placeholder 4"/>
          <p:cNvSpPr>
            <a:spLocks noGrp="1"/>
          </p:cNvSpPr>
          <p:nvPr>
            <p:ph idx="1"/>
          </p:nvPr>
        </p:nvSpPr>
        <p:spPr>
          <a:xfrm>
            <a:off x="-127000" y="3211726"/>
            <a:ext cx="11353800" cy="3048000"/>
          </a:xfrm>
        </p:spPr>
        <p:txBody>
          <a:bodyPr>
            <a:normAutofit/>
          </a:bodyPr>
          <a:lstStyle/>
          <a:p>
            <a:pPr marL="1314450" lvl="2" indent="-514350">
              <a:buFont typeface="+mj-lt"/>
              <a:buAutoNum type="alphaUcPeriod"/>
            </a:pPr>
            <a:r>
              <a:rPr lang="en-US" sz="3600" dirty="0"/>
              <a:t>The Privacy Act </a:t>
            </a:r>
          </a:p>
          <a:p>
            <a:pPr marL="1314450" lvl="2" indent="-514350">
              <a:buFont typeface="+mj-lt"/>
              <a:buAutoNum type="alphaUcPeriod"/>
            </a:pPr>
            <a:r>
              <a:rPr lang="en-US" sz="3600" dirty="0"/>
              <a:t>The HIPAA Privacy Rule</a:t>
            </a:r>
          </a:p>
          <a:p>
            <a:pPr marL="1314450" lvl="2" indent="-514350">
              <a:buFont typeface="+mj-lt"/>
              <a:buAutoNum type="alphaUcPeriod"/>
            </a:pPr>
            <a:r>
              <a:rPr lang="en-US" sz="3600" dirty="0"/>
              <a:t>Title 38 USC 7332</a:t>
            </a:r>
          </a:p>
          <a:p>
            <a:pPr marL="1314450" lvl="2" indent="-514350">
              <a:buFont typeface="+mj-lt"/>
              <a:buAutoNum type="alphaUcPeriod"/>
            </a:pPr>
            <a:r>
              <a:rPr lang="en-US" sz="3600" dirty="0"/>
              <a:t>Title 38 USC 5701</a:t>
            </a:r>
          </a:p>
          <a:p>
            <a:pPr marL="1314450" lvl="2" indent="-514350">
              <a:buFont typeface="+mj-lt"/>
              <a:buAutoNum type="alphaUcPeriod"/>
            </a:pPr>
            <a:r>
              <a:rPr lang="en-US" sz="3600" dirty="0"/>
              <a:t>All of the </a:t>
            </a:r>
            <a:r>
              <a:rPr lang="en-US" sz="3600" dirty="0" smtClean="0"/>
              <a:t>above</a:t>
            </a:r>
            <a:endParaRPr lang="en-US" sz="36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6191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0"/>
            <a:ext cx="1264920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67000" y="133350"/>
            <a:ext cx="8229600" cy="1143000"/>
          </a:xfrm>
        </p:spPr>
        <p:txBody>
          <a:bodyPr>
            <a:noAutofit/>
          </a:bodyPr>
          <a:lstStyle/>
          <a:p>
            <a:r>
              <a:rPr lang="en-US" sz="8000" dirty="0" smtClean="0">
                <a:solidFill>
                  <a:schemeClr val="bg1"/>
                </a:solidFill>
              </a:rPr>
              <a:t>Poll Results</a:t>
            </a:r>
            <a:endParaRPr lang="en-US" sz="8000" dirty="0">
              <a:solidFill>
                <a:schemeClr val="bg1"/>
              </a:solidFill>
            </a:endParaRPr>
          </a:p>
        </p:txBody>
      </p:sp>
      <p:pic>
        <p:nvPicPr>
          <p:cNvPr id="6" name="Picture 3" descr="image of My VeHU Campus blue polling Icon"/>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6281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descr="What privacy law provides a Veteran with the most privacy protection regarding the requirement to account for disclosures ?  &#10;"/>
          <p:cNvSpPr/>
          <p:nvPr/>
        </p:nvSpPr>
        <p:spPr>
          <a:xfrm>
            <a:off x="228600" y="1600200"/>
            <a:ext cx="11582400" cy="1754326"/>
          </a:xfrm>
          <a:prstGeom prst="rect">
            <a:avLst/>
          </a:prstGeom>
        </p:spPr>
        <p:txBody>
          <a:bodyPr wrap="square">
            <a:spAutoFit/>
          </a:bodyPr>
          <a:lstStyle/>
          <a:p>
            <a:r>
              <a:rPr lang="en-US" sz="3600" dirty="0" smtClean="0"/>
              <a:t>What privacy law provides a Veteran with the most privacy protection regarding the requirement to account for disclosures ?  </a:t>
            </a:r>
            <a:endParaRPr lang="en-US" sz="3600" dirty="0"/>
          </a:p>
        </p:txBody>
      </p:sp>
      <p:sp>
        <p:nvSpPr>
          <p:cNvPr id="10" name="Content Placeholder 4"/>
          <p:cNvSpPr>
            <a:spLocks noGrp="1"/>
          </p:cNvSpPr>
          <p:nvPr>
            <p:ph idx="1"/>
          </p:nvPr>
        </p:nvSpPr>
        <p:spPr>
          <a:xfrm>
            <a:off x="-127000" y="3211726"/>
            <a:ext cx="11353800" cy="3048000"/>
          </a:xfrm>
        </p:spPr>
        <p:txBody>
          <a:bodyPr>
            <a:normAutofit/>
          </a:bodyPr>
          <a:lstStyle/>
          <a:p>
            <a:pPr marL="1314450" lvl="2" indent="-514350">
              <a:buFont typeface="+mj-lt"/>
              <a:buAutoNum type="alphaUcPeriod"/>
            </a:pPr>
            <a:r>
              <a:rPr lang="en-US" sz="3600" dirty="0"/>
              <a:t>The Privacy Act </a:t>
            </a:r>
          </a:p>
          <a:p>
            <a:pPr marL="1314450" lvl="2" indent="-514350">
              <a:buFont typeface="+mj-lt"/>
              <a:buAutoNum type="alphaUcPeriod"/>
            </a:pPr>
            <a:r>
              <a:rPr lang="en-US" sz="3600" dirty="0"/>
              <a:t>The HIPAA Privacy Rule</a:t>
            </a:r>
          </a:p>
          <a:p>
            <a:pPr marL="1314450" lvl="2" indent="-514350">
              <a:buFont typeface="+mj-lt"/>
              <a:buAutoNum type="alphaUcPeriod"/>
            </a:pPr>
            <a:r>
              <a:rPr lang="en-US" sz="3600" dirty="0"/>
              <a:t>Title 38 USC 7332</a:t>
            </a:r>
          </a:p>
          <a:p>
            <a:pPr marL="1314450" lvl="2" indent="-514350">
              <a:buFont typeface="+mj-lt"/>
              <a:buAutoNum type="alphaUcPeriod"/>
            </a:pPr>
            <a:r>
              <a:rPr lang="en-US" sz="3600" dirty="0"/>
              <a:t>Title 38 USC 5701</a:t>
            </a:r>
          </a:p>
          <a:p>
            <a:pPr marL="1314450" lvl="2" indent="-514350">
              <a:buFont typeface="+mj-lt"/>
              <a:buAutoNum type="alphaUcPeriod"/>
            </a:pPr>
            <a:r>
              <a:rPr lang="en-US" sz="3600" dirty="0"/>
              <a:t>All of the </a:t>
            </a:r>
            <a:r>
              <a:rPr lang="en-US" sz="3600" dirty="0" smtClean="0"/>
              <a:t>above</a:t>
            </a:r>
            <a:endParaRPr lang="en-US" sz="3600" dirty="0"/>
          </a:p>
        </p:txBody>
      </p:sp>
    </p:spTree>
    <p:extLst>
      <p:ext uri="{BB962C8B-B14F-4D97-AF65-F5344CB8AC3E}">
        <p14:creationId xmlns:p14="http://schemas.microsoft.com/office/powerpoint/2010/main" val="160105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76200" y="-152400"/>
            <a:ext cx="126492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971800" y="171450"/>
            <a:ext cx="8229600" cy="1143000"/>
          </a:xfrm>
        </p:spPr>
        <p:txBody>
          <a:bodyPr>
            <a:normAutofit/>
          </a:bodyPr>
          <a:lstStyle/>
          <a:p>
            <a:r>
              <a:rPr lang="en-US" sz="6600" dirty="0" smtClean="0">
                <a:solidFill>
                  <a:schemeClr val="bg1"/>
                </a:solidFill>
              </a:rPr>
              <a:t>Poll Question</a:t>
            </a:r>
            <a:endParaRPr lang="en-US" sz="6600" dirty="0">
              <a:solidFill>
                <a:schemeClr val="bg1"/>
              </a:solidFill>
            </a:endParaRPr>
          </a:p>
        </p:txBody>
      </p:sp>
      <p:sp>
        <p:nvSpPr>
          <p:cNvPr id="5" name="Content Placeholder 4"/>
          <p:cNvSpPr>
            <a:spLocks noGrp="1"/>
          </p:cNvSpPr>
          <p:nvPr>
            <p:ph idx="1"/>
          </p:nvPr>
        </p:nvSpPr>
        <p:spPr>
          <a:xfrm>
            <a:off x="800100" y="1905000"/>
            <a:ext cx="10363200" cy="4876800"/>
          </a:xfrm>
        </p:spPr>
        <p:txBody>
          <a:bodyPr>
            <a:normAutofit/>
          </a:bodyPr>
          <a:lstStyle/>
          <a:p>
            <a:pPr marL="0" indent="0">
              <a:buNone/>
            </a:pPr>
            <a:r>
              <a:rPr lang="en-US" sz="4400" dirty="0"/>
              <a:t>The HIPAA Privacy Rule is the only law that VHA must adhere to regarding use and disclosure of health information. </a:t>
            </a:r>
          </a:p>
          <a:p>
            <a:pPr marL="1041400" lvl="2" indent="-635000">
              <a:buFont typeface="+mj-lt"/>
              <a:buAutoNum type="alphaUcPeriod"/>
            </a:pPr>
            <a:r>
              <a:rPr lang="en-US" sz="4800" dirty="0" smtClean="0"/>
              <a:t>True/Yes</a:t>
            </a:r>
            <a:endParaRPr lang="en-US" sz="4800" dirty="0"/>
          </a:p>
          <a:p>
            <a:pPr marL="1041400" lvl="2" indent="-635000">
              <a:buFont typeface="+mj-lt"/>
              <a:buAutoNum type="alphaUcPeriod"/>
            </a:pPr>
            <a:r>
              <a:rPr lang="en-US" sz="4800" dirty="0" smtClean="0"/>
              <a:t>False/No</a:t>
            </a:r>
            <a:endParaRPr lang="en-US" sz="48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9525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19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MM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5672"/>
            <a:ext cx="12192000" cy="922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465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0" y="0"/>
            <a:ext cx="12192000" cy="434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67200" y="1752600"/>
            <a:ext cx="8229600" cy="1143000"/>
          </a:xfrm>
        </p:spPr>
        <p:txBody>
          <a:bodyPr>
            <a:noAutofit/>
          </a:bodyPr>
          <a:lstStyle/>
          <a:p>
            <a:r>
              <a:rPr lang="en-US" sz="8000" dirty="0" smtClean="0">
                <a:solidFill>
                  <a:schemeClr val="bg1"/>
                </a:solidFill>
              </a:rPr>
              <a:t>Ask the Presenter</a:t>
            </a:r>
            <a:endParaRPr lang="en-US" sz="8000" dirty="0">
              <a:solidFill>
                <a:schemeClr val="bg1"/>
              </a:solidFill>
            </a:endParaRPr>
          </a:p>
        </p:txBody>
      </p:sp>
    </p:spTree>
    <p:extLst>
      <p:ext uri="{BB962C8B-B14F-4D97-AF65-F5344CB8AC3E}">
        <p14:creationId xmlns:p14="http://schemas.microsoft.com/office/powerpoint/2010/main" val="223778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0989783071d5d18258023327228d7e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F477EB-152E-45BD-A08C-9E44C9112408}">
  <ds:schemaRefs>
    <ds:schemaRef ds:uri="http://schemas.microsoft.com/sharepoint/v3/contenttype/forms"/>
  </ds:schemaRefs>
</ds:datastoreItem>
</file>

<file path=customXml/itemProps2.xml><?xml version="1.0" encoding="utf-8"?>
<ds:datastoreItem xmlns:ds="http://schemas.openxmlformats.org/officeDocument/2006/customXml" ds:itemID="{E73F67A3-7E9A-429D-9B0F-0599822572EA}">
  <ds:schemaRef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D259BA9-9BAD-4411-80FB-ABA979749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9761</TotalTime>
  <Words>10426</Words>
  <Application>Microsoft Office PowerPoint</Application>
  <PresentationFormat>Widescreen</PresentationFormat>
  <Paragraphs>1080</Paragraphs>
  <Slides>91</Slides>
  <Notes>91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ＭＳ Ｐゴシック</vt:lpstr>
      <vt:lpstr>Arial</vt:lpstr>
      <vt:lpstr>Calibri</vt:lpstr>
      <vt:lpstr>Calibri Light</vt:lpstr>
      <vt:lpstr>Georgia</vt:lpstr>
      <vt:lpstr>Times New Roman</vt:lpstr>
      <vt:lpstr>Wingdings</vt:lpstr>
      <vt:lpstr>Office Theme</vt:lpstr>
      <vt:lpstr>Understanding Privacy  Laws, Regulations and Statutes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Ask the Presenter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Privacy Laws, Regulations and statuses</dc:title>
  <dc:creator>VHA OIA Training Strategy</dc:creator>
  <cp:keywords>The Freedom of Information Act, Title 5 United States Code (USC) 552a, Privacy Act of 1974, Title 5 USC 552a, HIPAA Privacy Rule, Title 38 USC 5701,Title 38 USC 7332 , Title 38 USC 5705</cp:keywords>
  <cp:lastModifiedBy>Presenter</cp:lastModifiedBy>
  <cp:revision>264</cp:revision>
  <cp:lastPrinted>2014-04-01T22:38:54Z</cp:lastPrinted>
  <dcterms:created xsi:type="dcterms:W3CDTF">2012-09-17T16:29:14Z</dcterms:created>
  <dcterms:modified xsi:type="dcterms:W3CDTF">2014-12-03T21:57:59Z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0x0101005AC4AC843BB2C341AAE087BEC6972632</vt:lpwstr>
  </property>
</Properties>
</file>