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 id="2147483746" r:id="rId5"/>
  </p:sldMasterIdLst>
  <p:notesMasterIdLst>
    <p:notesMasterId r:id="rId75"/>
  </p:notesMasterIdLst>
  <p:handoutMasterIdLst>
    <p:handoutMasterId r:id="rId76"/>
  </p:handoutMasterIdLst>
  <p:sldIdLst>
    <p:sldId id="442" r:id="rId6"/>
    <p:sldId id="473" r:id="rId7"/>
    <p:sldId id="476" r:id="rId8"/>
    <p:sldId id="486" r:id="rId9"/>
    <p:sldId id="474" r:id="rId10"/>
    <p:sldId id="499" r:id="rId11"/>
    <p:sldId id="547" r:id="rId12"/>
    <p:sldId id="478" r:id="rId13"/>
    <p:sldId id="554" r:id="rId14"/>
    <p:sldId id="496" r:id="rId15"/>
    <p:sldId id="551" r:id="rId16"/>
    <p:sldId id="498" r:id="rId17"/>
    <p:sldId id="533" r:id="rId18"/>
    <p:sldId id="534" r:id="rId19"/>
    <p:sldId id="552" r:id="rId20"/>
    <p:sldId id="502" r:id="rId21"/>
    <p:sldId id="503" r:id="rId22"/>
    <p:sldId id="504" r:id="rId23"/>
    <p:sldId id="505" r:id="rId24"/>
    <p:sldId id="535" r:id="rId25"/>
    <p:sldId id="536" r:id="rId26"/>
    <p:sldId id="537" r:id="rId27"/>
    <p:sldId id="528" r:id="rId28"/>
    <p:sldId id="479" r:id="rId29"/>
    <p:sldId id="538" r:id="rId30"/>
    <p:sldId id="508" r:id="rId31"/>
    <p:sldId id="553" r:id="rId32"/>
    <p:sldId id="509" r:id="rId33"/>
    <p:sldId id="510" r:id="rId34"/>
    <p:sldId id="511" r:id="rId35"/>
    <p:sldId id="492" r:id="rId36"/>
    <p:sldId id="493" r:id="rId37"/>
    <p:sldId id="494" r:id="rId38"/>
    <p:sldId id="495" r:id="rId39"/>
    <p:sldId id="500" r:id="rId40"/>
    <p:sldId id="555" r:id="rId41"/>
    <p:sldId id="539" r:id="rId42"/>
    <p:sldId id="480" r:id="rId43"/>
    <p:sldId id="517" r:id="rId44"/>
    <p:sldId id="516" r:id="rId45"/>
    <p:sldId id="548" r:id="rId46"/>
    <p:sldId id="512" r:id="rId47"/>
    <p:sldId id="513" r:id="rId48"/>
    <p:sldId id="514" r:id="rId49"/>
    <p:sldId id="515" r:id="rId50"/>
    <p:sldId id="488" r:id="rId51"/>
    <p:sldId id="489" r:id="rId52"/>
    <p:sldId id="490" r:id="rId53"/>
    <p:sldId id="518" r:id="rId54"/>
    <p:sldId id="519" r:id="rId55"/>
    <p:sldId id="549" r:id="rId56"/>
    <p:sldId id="481" r:id="rId57"/>
    <p:sldId id="522" r:id="rId58"/>
    <p:sldId id="541" r:id="rId59"/>
    <p:sldId id="542" r:id="rId60"/>
    <p:sldId id="525" r:id="rId61"/>
    <p:sldId id="523" r:id="rId62"/>
    <p:sldId id="524" r:id="rId63"/>
    <p:sldId id="441" r:id="rId64"/>
    <p:sldId id="453" r:id="rId65"/>
    <p:sldId id="543" r:id="rId66"/>
    <p:sldId id="484" r:id="rId67"/>
    <p:sldId id="544" r:id="rId68"/>
    <p:sldId id="546" r:id="rId69"/>
    <p:sldId id="477" r:id="rId70"/>
    <p:sldId id="526" r:id="rId71"/>
    <p:sldId id="527" r:id="rId72"/>
    <p:sldId id="545" r:id="rId73"/>
    <p:sldId id="550" r:id="rId74"/>
  </p:sldIdLst>
  <p:sldSz cx="9144000" cy="6858000" type="screen4x3"/>
  <p:notesSz cx="7010400" cy="9223375"/>
  <p:defaultTextStyle>
    <a:defPPr>
      <a:defRPr lang="en-US"/>
    </a:defPPr>
    <a:lvl1pPr algn="l"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FF00"/>
    <a:srgbClr val="6666FF"/>
    <a:srgbClr val="66FFFF"/>
    <a:srgbClr val="FFFFFF"/>
    <a:srgbClr val="FF33CC"/>
    <a:srgbClr val="CC99FF"/>
    <a:srgbClr val="9F9FFF"/>
    <a:srgbClr val="00FFFF"/>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69162" autoAdjust="0"/>
  </p:normalViewPr>
  <p:slideViewPr>
    <p:cSldViewPr snapToObjects="1">
      <p:cViewPr>
        <p:scale>
          <a:sx n="70" d="100"/>
          <a:sy n="70" d="100"/>
        </p:scale>
        <p:origin x="-1356" y="348"/>
      </p:cViewPr>
      <p:guideLst>
        <p:guide orient="horz" pos="2160"/>
        <p:guide pos="2880"/>
      </p:guideLst>
    </p:cSldViewPr>
  </p:slideViewPr>
  <p:outlineViewPr>
    <p:cViewPr>
      <p:scale>
        <a:sx n="33" d="100"/>
        <a:sy n="33" d="100"/>
      </p:scale>
      <p:origin x="0" y="5832"/>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2" Type="http://schemas.openxmlformats.org/officeDocument/2006/relationships/oleObject" Target="file:///\\vhapugnas1.v20.med.va.gov\ldrive$\ISS\Data%20Reporting%20Databases\Working%20Databases\E&amp;M%20Oct%20to%20April%202012.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a:pPr>
            <a:r>
              <a:rPr lang="en-US" sz="2800" dirty="0" smtClean="0"/>
              <a:t>E &amp; M Trend</a:t>
            </a:r>
          </a:p>
          <a:p>
            <a:pPr>
              <a:defRPr sz="1800"/>
            </a:pPr>
            <a:r>
              <a:rPr lang="en-US" sz="2800" dirty="0" smtClean="0"/>
              <a:t>SCI </a:t>
            </a:r>
            <a:r>
              <a:rPr lang="en-US" sz="2800" dirty="0"/>
              <a:t>Dec </a:t>
            </a:r>
            <a:r>
              <a:rPr lang="en-US" sz="2800" b="1" i="0" baseline="0" dirty="0"/>
              <a:t>Oct 2011 - Apr 2012</a:t>
            </a:r>
          </a:p>
        </c:rich>
      </c:tx>
      <c:layout>
        <c:manualLayout>
          <c:xMode val="edge"/>
          <c:yMode val="edge"/>
          <c:x val="0.25746522309711284"/>
          <c:y val="0"/>
        </c:manualLayout>
      </c:layout>
    </c:title>
    <c:plotArea>
      <c:layout>
        <c:manualLayout>
          <c:layoutTarget val="inner"/>
          <c:xMode val="edge"/>
          <c:yMode val="edge"/>
          <c:x val="6.764588801399822E-2"/>
          <c:y val="0.12045377661125706"/>
          <c:w val="0.84815124671916042"/>
          <c:h val="0.83524992709244705"/>
        </c:manualLayout>
      </c:layout>
      <c:barChart>
        <c:barDir val="col"/>
        <c:grouping val="clustered"/>
        <c:ser>
          <c:idx val="0"/>
          <c:order val="0"/>
          <c:tx>
            <c:strRef>
              <c:f>Data!$I$29</c:f>
              <c:strCache>
                <c:ptCount val="1"/>
                <c:pt idx="0">
                  <c:v>Oct</c:v>
                </c:pt>
              </c:strCache>
            </c:strRef>
          </c:tx>
          <c:cat>
            <c:numRef>
              <c:f>Data!$J$28:$N$28</c:f>
              <c:numCache>
                <c:formatCode>General</c:formatCode>
                <c:ptCount val="5"/>
                <c:pt idx="0">
                  <c:v>1</c:v>
                </c:pt>
                <c:pt idx="1">
                  <c:v>2</c:v>
                </c:pt>
                <c:pt idx="2">
                  <c:v>3</c:v>
                </c:pt>
                <c:pt idx="3">
                  <c:v>4</c:v>
                </c:pt>
                <c:pt idx="4">
                  <c:v>5</c:v>
                </c:pt>
              </c:numCache>
            </c:numRef>
          </c:cat>
          <c:val>
            <c:numRef>
              <c:f>Data!$J$29:$N$29</c:f>
              <c:numCache>
                <c:formatCode>0.00%</c:formatCode>
                <c:ptCount val="5"/>
                <c:pt idx="0">
                  <c:v>0.17441860465116318</c:v>
                </c:pt>
                <c:pt idx="1">
                  <c:v>0.25581395348837199</c:v>
                </c:pt>
                <c:pt idx="2">
                  <c:v>0.25581395348837199</c:v>
                </c:pt>
                <c:pt idx="3">
                  <c:v>0.16279069767441912</c:v>
                </c:pt>
                <c:pt idx="4">
                  <c:v>0.15116279069767399</c:v>
                </c:pt>
              </c:numCache>
            </c:numRef>
          </c:val>
        </c:ser>
        <c:ser>
          <c:idx val="1"/>
          <c:order val="1"/>
          <c:tx>
            <c:strRef>
              <c:f>Data!$I$30</c:f>
              <c:strCache>
                <c:ptCount val="1"/>
                <c:pt idx="0">
                  <c:v>Nov</c:v>
                </c:pt>
              </c:strCache>
            </c:strRef>
          </c:tx>
          <c:cat>
            <c:numRef>
              <c:f>Data!$J$28:$N$28</c:f>
              <c:numCache>
                <c:formatCode>General</c:formatCode>
                <c:ptCount val="5"/>
                <c:pt idx="0">
                  <c:v>1</c:v>
                </c:pt>
                <c:pt idx="1">
                  <c:v>2</c:v>
                </c:pt>
                <c:pt idx="2">
                  <c:v>3</c:v>
                </c:pt>
                <c:pt idx="3">
                  <c:v>4</c:v>
                </c:pt>
                <c:pt idx="4">
                  <c:v>5</c:v>
                </c:pt>
              </c:numCache>
            </c:numRef>
          </c:cat>
          <c:val>
            <c:numRef>
              <c:f>Data!$J$30:$N$30</c:f>
              <c:numCache>
                <c:formatCode>0.00%</c:formatCode>
                <c:ptCount val="5"/>
                <c:pt idx="0">
                  <c:v>0.14736842105263212</c:v>
                </c:pt>
                <c:pt idx="1">
                  <c:v>0.28421052631578902</c:v>
                </c:pt>
                <c:pt idx="2">
                  <c:v>0.14736842105263212</c:v>
                </c:pt>
                <c:pt idx="3">
                  <c:v>0.23157894736842111</c:v>
                </c:pt>
                <c:pt idx="4">
                  <c:v>0.18947368421052599</c:v>
                </c:pt>
              </c:numCache>
            </c:numRef>
          </c:val>
        </c:ser>
        <c:ser>
          <c:idx val="2"/>
          <c:order val="2"/>
          <c:tx>
            <c:strRef>
              <c:f>Data!$I$31</c:f>
              <c:strCache>
                <c:ptCount val="1"/>
                <c:pt idx="0">
                  <c:v>Dec</c:v>
                </c:pt>
              </c:strCache>
            </c:strRef>
          </c:tx>
          <c:cat>
            <c:numRef>
              <c:f>Data!$J$28:$N$28</c:f>
              <c:numCache>
                <c:formatCode>General</c:formatCode>
                <c:ptCount val="5"/>
                <c:pt idx="0">
                  <c:v>1</c:v>
                </c:pt>
                <c:pt idx="1">
                  <c:v>2</c:v>
                </c:pt>
                <c:pt idx="2">
                  <c:v>3</c:v>
                </c:pt>
                <c:pt idx="3">
                  <c:v>4</c:v>
                </c:pt>
                <c:pt idx="4">
                  <c:v>5</c:v>
                </c:pt>
              </c:numCache>
            </c:numRef>
          </c:cat>
          <c:val>
            <c:numRef>
              <c:f>Data!$J$31:$N$31</c:f>
              <c:numCache>
                <c:formatCode>0.00%</c:formatCode>
                <c:ptCount val="5"/>
                <c:pt idx="0">
                  <c:v>0.16666666666666699</c:v>
                </c:pt>
                <c:pt idx="1">
                  <c:v>0.29166666666666735</c:v>
                </c:pt>
                <c:pt idx="2">
                  <c:v>0.21875000000000011</c:v>
                </c:pt>
                <c:pt idx="3">
                  <c:v>0.15625000000000011</c:v>
                </c:pt>
                <c:pt idx="4">
                  <c:v>0.16666666666666699</c:v>
                </c:pt>
              </c:numCache>
            </c:numRef>
          </c:val>
        </c:ser>
        <c:ser>
          <c:idx val="3"/>
          <c:order val="3"/>
          <c:tx>
            <c:strRef>
              <c:f>Data!$I$32</c:f>
              <c:strCache>
                <c:ptCount val="1"/>
                <c:pt idx="0">
                  <c:v>Jan</c:v>
                </c:pt>
              </c:strCache>
            </c:strRef>
          </c:tx>
          <c:cat>
            <c:numRef>
              <c:f>Data!$J$28:$N$28</c:f>
              <c:numCache>
                <c:formatCode>General</c:formatCode>
                <c:ptCount val="5"/>
                <c:pt idx="0">
                  <c:v>1</c:v>
                </c:pt>
                <c:pt idx="1">
                  <c:v>2</c:v>
                </c:pt>
                <c:pt idx="2">
                  <c:v>3</c:v>
                </c:pt>
                <c:pt idx="3">
                  <c:v>4</c:v>
                </c:pt>
                <c:pt idx="4">
                  <c:v>5</c:v>
                </c:pt>
              </c:numCache>
            </c:numRef>
          </c:cat>
          <c:val>
            <c:numRef>
              <c:f>Data!$J$32:$N$32</c:f>
              <c:numCache>
                <c:formatCode>0.00%</c:formatCode>
                <c:ptCount val="5"/>
                <c:pt idx="0">
                  <c:v>0.156626506024096</c:v>
                </c:pt>
                <c:pt idx="1">
                  <c:v>0.25301204819277101</c:v>
                </c:pt>
                <c:pt idx="2">
                  <c:v>0.27710843373494037</c:v>
                </c:pt>
                <c:pt idx="3">
                  <c:v>0.120481927710843</c:v>
                </c:pt>
                <c:pt idx="4">
                  <c:v>0.19277108433734919</c:v>
                </c:pt>
              </c:numCache>
            </c:numRef>
          </c:val>
        </c:ser>
        <c:ser>
          <c:idx val="4"/>
          <c:order val="4"/>
          <c:tx>
            <c:strRef>
              <c:f>Data!$I$33</c:f>
              <c:strCache>
                <c:ptCount val="1"/>
                <c:pt idx="0">
                  <c:v>Feb</c:v>
                </c:pt>
              </c:strCache>
            </c:strRef>
          </c:tx>
          <c:cat>
            <c:numRef>
              <c:f>Data!$J$28:$N$28</c:f>
              <c:numCache>
                <c:formatCode>General</c:formatCode>
                <c:ptCount val="5"/>
                <c:pt idx="0">
                  <c:v>1</c:v>
                </c:pt>
                <c:pt idx="1">
                  <c:v>2</c:v>
                </c:pt>
                <c:pt idx="2">
                  <c:v>3</c:v>
                </c:pt>
                <c:pt idx="3">
                  <c:v>4</c:v>
                </c:pt>
                <c:pt idx="4">
                  <c:v>5</c:v>
                </c:pt>
              </c:numCache>
            </c:numRef>
          </c:cat>
          <c:val>
            <c:numRef>
              <c:f>Data!$J$33:$N$33</c:f>
              <c:numCache>
                <c:formatCode>0.00%</c:formatCode>
                <c:ptCount val="5"/>
                <c:pt idx="0">
                  <c:v>0.11538461538461506</c:v>
                </c:pt>
                <c:pt idx="1">
                  <c:v>0.256410256410256</c:v>
                </c:pt>
                <c:pt idx="2">
                  <c:v>0.32051282051282137</c:v>
                </c:pt>
                <c:pt idx="3">
                  <c:v>0.11538461538461506</c:v>
                </c:pt>
                <c:pt idx="4">
                  <c:v>0.19230769230769218</c:v>
                </c:pt>
              </c:numCache>
            </c:numRef>
          </c:val>
        </c:ser>
        <c:ser>
          <c:idx val="5"/>
          <c:order val="5"/>
          <c:tx>
            <c:strRef>
              <c:f>Data!$I$34</c:f>
              <c:strCache>
                <c:ptCount val="1"/>
                <c:pt idx="0">
                  <c:v>Mar</c:v>
                </c:pt>
              </c:strCache>
            </c:strRef>
          </c:tx>
          <c:cat>
            <c:numRef>
              <c:f>Data!$J$28:$N$28</c:f>
              <c:numCache>
                <c:formatCode>General</c:formatCode>
                <c:ptCount val="5"/>
                <c:pt idx="0">
                  <c:v>1</c:v>
                </c:pt>
                <c:pt idx="1">
                  <c:v>2</c:v>
                </c:pt>
                <c:pt idx="2">
                  <c:v>3</c:v>
                </c:pt>
                <c:pt idx="3">
                  <c:v>4</c:v>
                </c:pt>
                <c:pt idx="4">
                  <c:v>5</c:v>
                </c:pt>
              </c:numCache>
            </c:numRef>
          </c:cat>
          <c:val>
            <c:numRef>
              <c:f>Data!$J$34:$N$34</c:f>
              <c:numCache>
                <c:formatCode>0.00%</c:formatCode>
                <c:ptCount val="5"/>
                <c:pt idx="0">
                  <c:v>0.13</c:v>
                </c:pt>
                <c:pt idx="1">
                  <c:v>0.22000000000000011</c:v>
                </c:pt>
                <c:pt idx="2">
                  <c:v>0.33000000000000035</c:v>
                </c:pt>
                <c:pt idx="3">
                  <c:v>0.23</c:v>
                </c:pt>
                <c:pt idx="4">
                  <c:v>9.0000000000000066E-2</c:v>
                </c:pt>
              </c:numCache>
            </c:numRef>
          </c:val>
        </c:ser>
        <c:ser>
          <c:idx val="6"/>
          <c:order val="6"/>
          <c:tx>
            <c:strRef>
              <c:f>Data!$I$35</c:f>
              <c:strCache>
                <c:ptCount val="1"/>
                <c:pt idx="0">
                  <c:v>Apr</c:v>
                </c:pt>
              </c:strCache>
            </c:strRef>
          </c:tx>
          <c:cat>
            <c:numRef>
              <c:f>Data!$J$28:$N$28</c:f>
              <c:numCache>
                <c:formatCode>General</c:formatCode>
                <c:ptCount val="5"/>
                <c:pt idx="0">
                  <c:v>1</c:v>
                </c:pt>
                <c:pt idx="1">
                  <c:v>2</c:v>
                </c:pt>
                <c:pt idx="2">
                  <c:v>3</c:v>
                </c:pt>
                <c:pt idx="3">
                  <c:v>4</c:v>
                </c:pt>
                <c:pt idx="4">
                  <c:v>5</c:v>
                </c:pt>
              </c:numCache>
            </c:numRef>
          </c:cat>
          <c:val>
            <c:numRef>
              <c:f>Data!$J$35:$N$35</c:f>
              <c:numCache>
                <c:formatCode>0.00%</c:formatCode>
                <c:ptCount val="5"/>
                <c:pt idx="0">
                  <c:v>0.25742574257425821</c:v>
                </c:pt>
                <c:pt idx="1">
                  <c:v>0.15841584158415925</c:v>
                </c:pt>
                <c:pt idx="2">
                  <c:v>0.29702970297029735</c:v>
                </c:pt>
                <c:pt idx="3">
                  <c:v>0.14851485148514912</c:v>
                </c:pt>
                <c:pt idx="4">
                  <c:v>0.13861386138613899</c:v>
                </c:pt>
              </c:numCache>
            </c:numRef>
          </c:val>
        </c:ser>
        <c:axId val="53448704"/>
        <c:axId val="53450240"/>
      </c:barChart>
      <c:catAx>
        <c:axId val="53448704"/>
        <c:scaling>
          <c:orientation val="minMax"/>
        </c:scaling>
        <c:axPos val="b"/>
        <c:numFmt formatCode="General" sourceLinked="1"/>
        <c:tickLblPos val="nextTo"/>
        <c:txPr>
          <a:bodyPr/>
          <a:lstStyle/>
          <a:p>
            <a:pPr>
              <a:defRPr sz="2800"/>
            </a:pPr>
            <a:endParaRPr lang="en-US"/>
          </a:p>
        </c:txPr>
        <c:crossAx val="53450240"/>
        <c:crosses val="autoZero"/>
        <c:auto val="1"/>
        <c:lblAlgn val="ctr"/>
        <c:lblOffset val="100"/>
      </c:catAx>
      <c:valAx>
        <c:axId val="53450240"/>
        <c:scaling>
          <c:orientation val="minMax"/>
        </c:scaling>
        <c:axPos val="l"/>
        <c:majorGridlines/>
        <c:numFmt formatCode="0.00%" sourceLinked="1"/>
        <c:tickLblPos val="nextTo"/>
        <c:spPr>
          <a:ln>
            <a:solidFill>
              <a:srgbClr val="4F81BD"/>
            </a:solidFill>
          </a:ln>
        </c:spPr>
        <c:txPr>
          <a:bodyPr/>
          <a:lstStyle/>
          <a:p>
            <a:pPr>
              <a:defRPr sz="2800"/>
            </a:pPr>
            <a:endParaRPr lang="en-US"/>
          </a:p>
        </c:txPr>
        <c:crossAx val="53448704"/>
        <c:crosses val="autoZero"/>
        <c:crossBetween val="between"/>
      </c:valAx>
    </c:plotArea>
    <c:legend>
      <c:legendPos val="r"/>
      <c:layout>
        <c:manualLayout>
          <c:xMode val="edge"/>
          <c:yMode val="edge"/>
          <c:x val="0.84157709973753259"/>
          <c:y val="4.6241178186060015E-2"/>
          <c:w val="0.11397845581802275"/>
          <c:h val="0.38786934966462566"/>
        </c:manualLayout>
      </c:layout>
      <c:txPr>
        <a:bodyPr/>
        <a:lstStyle/>
        <a:p>
          <a:pPr>
            <a:defRPr sz="2800"/>
          </a:pPr>
          <a:endParaRPr lang="en-US"/>
        </a:p>
      </c:txPr>
    </c:legend>
    <c:plotVisOnly val="1"/>
    <c:dispBlanksAs val="gap"/>
  </c:chart>
  <c:spPr>
    <a:solidFill>
      <a:srgbClr val="FFFFFF"/>
    </a:solidFill>
  </c:spPr>
  <c:txPr>
    <a:bodyPr/>
    <a:lstStyle/>
    <a:p>
      <a:pPr>
        <a:defRPr sz="1200">
          <a:latin typeface="Times New Roman" pitchFamily="18" charset="0"/>
          <a:cs typeface="Times New Roman" pitchFamily="18" charset="0"/>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547" b="1" i="0" u="none" strike="noStrike" baseline="0">
                <a:solidFill>
                  <a:srgbClr val="000000"/>
                </a:solidFill>
                <a:latin typeface="Arial"/>
                <a:ea typeface="Arial"/>
                <a:cs typeface="Arial"/>
              </a:defRPr>
            </a:pPr>
            <a:r>
              <a:rPr lang="en-US" b="1" dirty="0" smtClean="0"/>
              <a:t>Evaluation and Management Codes</a:t>
            </a:r>
          </a:p>
          <a:p>
            <a:pPr>
              <a:defRPr sz="2547" b="1" i="0" u="none" strike="noStrike" baseline="0">
                <a:solidFill>
                  <a:srgbClr val="000000"/>
                </a:solidFill>
                <a:latin typeface="Arial"/>
                <a:ea typeface="Arial"/>
                <a:cs typeface="Arial"/>
              </a:defRPr>
            </a:pPr>
            <a:r>
              <a:rPr lang="en-US" b="1" dirty="0" smtClean="0"/>
              <a:t>SCI Feb</a:t>
            </a:r>
            <a:r>
              <a:rPr lang="en-US" b="1" baseline="0" dirty="0" smtClean="0"/>
              <a:t> 2012</a:t>
            </a:r>
            <a:endParaRPr lang="en-US" b="1" dirty="0"/>
          </a:p>
        </c:rich>
      </c:tx>
      <c:layout>
        <c:manualLayout>
          <c:xMode val="edge"/>
          <c:yMode val="edge"/>
          <c:x val="0.215640966754156"/>
          <c:y val="3.079414503773031E-2"/>
        </c:manualLayout>
      </c:layout>
      <c:spPr>
        <a:noFill/>
        <a:ln w="25372">
          <a:noFill/>
        </a:ln>
      </c:spPr>
    </c:title>
    <c:plotArea>
      <c:layout>
        <c:manualLayout>
          <c:layoutTarget val="inner"/>
          <c:xMode val="edge"/>
          <c:yMode val="edge"/>
          <c:x val="8.8111888111888248E-2"/>
          <c:y val="0.26014319809069175"/>
          <c:w val="0.74545454545454604"/>
          <c:h val="0.59904534606205251"/>
        </c:manualLayout>
      </c:layout>
      <c:barChart>
        <c:barDir val="col"/>
        <c:grouping val="clustered"/>
        <c:ser>
          <c:idx val="0"/>
          <c:order val="0"/>
          <c:tx>
            <c:strRef>
              <c:f>Sheet1!$B$1</c:f>
              <c:strCache>
                <c:ptCount val="1"/>
                <c:pt idx="0">
                  <c:v>CountOfE and M</c:v>
                </c:pt>
              </c:strCache>
            </c:strRef>
          </c:tx>
          <c:spPr>
            <a:solidFill>
              <a:srgbClr val="9999FF"/>
            </a:solidFill>
            <a:ln w="12686">
              <a:solidFill>
                <a:srgbClr val="000000"/>
              </a:solidFill>
              <a:prstDash val="solid"/>
            </a:ln>
          </c:spPr>
          <c:dLbls>
            <c:showVal val="1"/>
          </c:dLbls>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9</c:v>
                </c:pt>
                <c:pt idx="1">
                  <c:v>20</c:v>
                </c:pt>
                <c:pt idx="2">
                  <c:v>25</c:v>
                </c:pt>
                <c:pt idx="3">
                  <c:v>9</c:v>
                </c:pt>
                <c:pt idx="4">
                  <c:v>15</c:v>
                </c:pt>
              </c:numCache>
            </c:numRef>
          </c:val>
        </c:ser>
        <c:axId val="93786496"/>
        <c:axId val="93788032"/>
      </c:barChart>
      <c:catAx>
        <c:axId val="93786496"/>
        <c:scaling>
          <c:orientation val="minMax"/>
        </c:scaling>
        <c:axPos val="b"/>
        <c:numFmt formatCode="General" sourceLinked="1"/>
        <c:tickLblPos val="nextTo"/>
        <c:spPr>
          <a:ln w="3171">
            <a:solidFill>
              <a:srgbClr val="000000"/>
            </a:solidFill>
            <a:prstDash val="solid"/>
          </a:ln>
        </c:spPr>
        <c:txPr>
          <a:bodyPr rot="-4440000" vert="horz"/>
          <a:lstStyle/>
          <a:p>
            <a:pPr>
              <a:defRPr sz="1848" b="1" i="0" u="none" strike="noStrike" baseline="0">
                <a:solidFill>
                  <a:srgbClr val="000000"/>
                </a:solidFill>
                <a:latin typeface="Arial"/>
                <a:ea typeface="Arial"/>
                <a:cs typeface="Arial"/>
              </a:defRPr>
            </a:pPr>
            <a:endParaRPr lang="en-US"/>
          </a:p>
        </c:txPr>
        <c:crossAx val="93788032"/>
        <c:crosses val="autoZero"/>
        <c:auto val="1"/>
        <c:lblAlgn val="ctr"/>
        <c:lblOffset val="100"/>
        <c:tickLblSkip val="1"/>
        <c:tickMarkSkip val="1"/>
      </c:catAx>
      <c:valAx>
        <c:axId val="93788032"/>
        <c:scaling>
          <c:orientation val="minMax"/>
        </c:scaling>
        <c:axPos val="l"/>
        <c:majorGridlines>
          <c:spPr>
            <a:ln w="3171">
              <a:solidFill>
                <a:srgbClr val="000000"/>
              </a:solidFill>
              <a:prstDash val="solid"/>
            </a:ln>
          </c:spPr>
        </c:majorGridlines>
        <c:numFmt formatCode="General" sourceLinked="1"/>
        <c:tickLblPos val="nextTo"/>
        <c:spPr>
          <a:ln w="3171">
            <a:solidFill>
              <a:srgbClr val="000000"/>
            </a:solidFill>
            <a:prstDash val="solid"/>
          </a:ln>
        </c:spPr>
        <c:txPr>
          <a:bodyPr rot="0" vert="horz"/>
          <a:lstStyle/>
          <a:p>
            <a:pPr>
              <a:defRPr sz="1848" b="1" i="0" u="none" strike="noStrike" baseline="0">
                <a:solidFill>
                  <a:srgbClr val="000000"/>
                </a:solidFill>
                <a:latin typeface="Arial"/>
                <a:ea typeface="Arial"/>
                <a:cs typeface="Arial"/>
              </a:defRPr>
            </a:pPr>
            <a:endParaRPr lang="en-US"/>
          </a:p>
        </c:txPr>
        <c:crossAx val="93786496"/>
        <c:crosses val="autoZero"/>
        <c:crossBetween val="between"/>
      </c:valAx>
      <c:spPr>
        <a:noFill/>
        <a:ln w="25372">
          <a:noFill/>
        </a:ln>
      </c:spPr>
    </c:plotArea>
    <c:legend>
      <c:legendPos val="r"/>
      <c:legendEntry>
        <c:idx val="0"/>
        <c:txPr>
          <a:bodyPr/>
          <a:lstStyle/>
          <a:p>
            <a:pPr>
              <a:defRPr sz="1200" b="1" i="0" u="none" strike="noStrike" baseline="0">
                <a:solidFill>
                  <a:srgbClr val="000000"/>
                </a:solidFill>
                <a:latin typeface="Arial"/>
                <a:ea typeface="Arial"/>
                <a:cs typeface="Arial"/>
              </a:defRPr>
            </a:pPr>
            <a:endParaRPr lang="en-US"/>
          </a:p>
        </c:txPr>
      </c:legendEntry>
      <c:layout>
        <c:manualLayout>
          <c:xMode val="edge"/>
          <c:yMode val="edge"/>
          <c:x val="0.83072803596711442"/>
          <c:y val="0.37420354789721622"/>
          <c:w val="0.1636775213823819"/>
          <c:h val="0.31586837973931553"/>
        </c:manualLayout>
      </c:layout>
      <c:spPr>
        <a:noFill/>
        <a:ln w="3171">
          <a:noFill/>
          <a:prstDash val="solid"/>
        </a:ln>
      </c:spPr>
      <c:txPr>
        <a:bodyPr/>
        <a:lstStyle/>
        <a:p>
          <a:pPr>
            <a:defRPr sz="1698" b="1" i="0" u="none" strike="noStrike" baseline="0">
              <a:solidFill>
                <a:srgbClr val="000000"/>
              </a:solidFill>
              <a:latin typeface="Arial"/>
              <a:ea typeface="Arial"/>
              <a:cs typeface="Arial"/>
            </a:defRPr>
          </a:pPr>
          <a:endParaRPr lang="en-US"/>
        </a:p>
      </c:txPr>
    </c:legend>
    <c:plotVisOnly val="1"/>
    <c:dispBlanksAs val="gap"/>
  </c:chart>
  <c:spPr>
    <a:solidFill>
      <a:schemeClr val="bg1"/>
    </a:solidFill>
    <a:ln>
      <a:noFill/>
    </a:ln>
  </c:spPr>
  <c:txPr>
    <a:bodyPr/>
    <a:lstStyle/>
    <a:p>
      <a:pPr>
        <a:defRPr sz="1848" b="1" i="0" u="none" strike="noStrike" baseline="0">
          <a:solidFill>
            <a:srgbClr val="000000"/>
          </a:solidFill>
          <a:latin typeface="Arial"/>
          <a:ea typeface="Arial"/>
          <a:cs typeface="Arial"/>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2" y="0"/>
            <a:ext cx="3038475" cy="461484"/>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lvl1pPr>
          </a:lstStyle>
          <a:p>
            <a:endParaRPr lang="en-US" dirty="0"/>
          </a:p>
        </p:txBody>
      </p:sp>
      <p:sp>
        <p:nvSpPr>
          <p:cNvPr id="78851" name="Rectangle 3"/>
          <p:cNvSpPr>
            <a:spLocks noGrp="1" noChangeArrowheads="1"/>
          </p:cNvSpPr>
          <p:nvPr>
            <p:ph type="dt" sz="quarter" idx="1"/>
          </p:nvPr>
        </p:nvSpPr>
        <p:spPr bwMode="auto">
          <a:xfrm>
            <a:off x="3970340" y="0"/>
            <a:ext cx="3038475" cy="461484"/>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lvl1pPr>
          </a:lstStyle>
          <a:p>
            <a:endParaRPr lang="en-US" dirty="0"/>
          </a:p>
        </p:txBody>
      </p:sp>
      <p:sp>
        <p:nvSpPr>
          <p:cNvPr id="78852" name="Rectangle 4"/>
          <p:cNvSpPr>
            <a:spLocks noGrp="1" noChangeArrowheads="1"/>
          </p:cNvSpPr>
          <p:nvPr>
            <p:ph type="ftr" sz="quarter" idx="2"/>
          </p:nvPr>
        </p:nvSpPr>
        <p:spPr bwMode="auto">
          <a:xfrm>
            <a:off x="2" y="8760316"/>
            <a:ext cx="3038475" cy="461484"/>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lvl1pPr>
          </a:lstStyle>
          <a:p>
            <a:endParaRPr lang="en-US" dirty="0"/>
          </a:p>
        </p:txBody>
      </p:sp>
      <p:sp>
        <p:nvSpPr>
          <p:cNvPr id="78853" name="Rectangle 5"/>
          <p:cNvSpPr>
            <a:spLocks noGrp="1" noChangeArrowheads="1"/>
          </p:cNvSpPr>
          <p:nvPr>
            <p:ph type="sldNum" sz="quarter" idx="3"/>
          </p:nvPr>
        </p:nvSpPr>
        <p:spPr bwMode="auto">
          <a:xfrm>
            <a:off x="3970340" y="8760316"/>
            <a:ext cx="3038475" cy="461484"/>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vl1pPr>
          </a:lstStyle>
          <a:p>
            <a:fld id="{C748957D-39ED-4E4F-B9A1-8059E25432C7}" type="slidenum">
              <a:rPr lang="en-US"/>
              <a:pPr/>
              <a:t>‹#›</a:t>
            </a:fld>
            <a:endParaRPr lang="en-US" dirty="0"/>
          </a:p>
        </p:txBody>
      </p:sp>
    </p:spTree>
    <p:extLst>
      <p:ext uri="{BB962C8B-B14F-4D97-AF65-F5344CB8AC3E}">
        <p14:creationId xmlns="" xmlns:p14="http://schemas.microsoft.com/office/powerpoint/2010/main" val="1992495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2" y="0"/>
            <a:ext cx="3038475" cy="461484"/>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defTabSz="931726">
              <a:defRPr sz="1200"/>
            </a:lvl1pPr>
          </a:lstStyle>
          <a:p>
            <a:endParaRPr lang="en-US" dirty="0"/>
          </a:p>
        </p:txBody>
      </p:sp>
      <p:sp>
        <p:nvSpPr>
          <p:cNvPr id="60419" name="Rectangle 3"/>
          <p:cNvSpPr>
            <a:spLocks noGrp="1" noChangeArrowheads="1"/>
          </p:cNvSpPr>
          <p:nvPr>
            <p:ph type="dt" idx="1"/>
          </p:nvPr>
        </p:nvSpPr>
        <p:spPr bwMode="auto">
          <a:xfrm>
            <a:off x="3970340" y="0"/>
            <a:ext cx="3038475" cy="461484"/>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1726">
              <a:defRPr sz="1200"/>
            </a:lvl1pPr>
          </a:lstStyle>
          <a:p>
            <a:endParaRPr lang="en-US" dirty="0"/>
          </a:p>
        </p:txBody>
      </p:sp>
      <p:sp>
        <p:nvSpPr>
          <p:cNvPr id="28676" name="Rectangle 4"/>
          <p:cNvSpPr>
            <a:spLocks noGrp="1" noRot="1" noChangeAspect="1" noChangeArrowheads="1" noTextEdit="1"/>
          </p:cNvSpPr>
          <p:nvPr>
            <p:ph type="sldImg" idx="2"/>
          </p:nvPr>
        </p:nvSpPr>
        <p:spPr bwMode="auto">
          <a:xfrm>
            <a:off x="1200150" y="692150"/>
            <a:ext cx="4610100" cy="3457575"/>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701676" y="4381736"/>
            <a:ext cx="5607050" cy="4150204"/>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422" name="Rectangle 6"/>
          <p:cNvSpPr>
            <a:spLocks noGrp="1" noChangeArrowheads="1"/>
          </p:cNvSpPr>
          <p:nvPr>
            <p:ph type="ftr" sz="quarter" idx="4"/>
          </p:nvPr>
        </p:nvSpPr>
        <p:spPr bwMode="auto">
          <a:xfrm>
            <a:off x="2" y="8760316"/>
            <a:ext cx="3038475" cy="461484"/>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defTabSz="931726">
              <a:defRPr sz="1200"/>
            </a:lvl1pPr>
          </a:lstStyle>
          <a:p>
            <a:endParaRPr lang="en-US" dirty="0"/>
          </a:p>
        </p:txBody>
      </p:sp>
      <p:sp>
        <p:nvSpPr>
          <p:cNvPr id="60423" name="Rectangle 7"/>
          <p:cNvSpPr>
            <a:spLocks noGrp="1" noChangeArrowheads="1"/>
          </p:cNvSpPr>
          <p:nvPr>
            <p:ph type="sldNum" sz="quarter" idx="5"/>
          </p:nvPr>
        </p:nvSpPr>
        <p:spPr bwMode="auto">
          <a:xfrm>
            <a:off x="3970340" y="8760316"/>
            <a:ext cx="3038475" cy="461484"/>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1726">
              <a:defRPr sz="1200"/>
            </a:lvl1pPr>
          </a:lstStyle>
          <a:p>
            <a:fld id="{339EA5D2-510B-4EE5-A9F0-EFC3A7AB52C8}" type="slidenum">
              <a:rPr lang="en-US"/>
              <a:pPr/>
              <a:t>‹#›</a:t>
            </a:fld>
            <a:endParaRPr lang="en-US" dirty="0"/>
          </a:p>
        </p:txBody>
      </p:sp>
    </p:spTree>
    <p:extLst>
      <p:ext uri="{BB962C8B-B14F-4D97-AF65-F5344CB8AC3E}">
        <p14:creationId xmlns="" xmlns:p14="http://schemas.microsoft.com/office/powerpoint/2010/main" val="3912219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Becky Introduction</a:t>
            </a:r>
          </a:p>
          <a:p>
            <a:endParaRPr kumimoji="0" lang="en-US" sz="1200" b="1" i="0" u="none" strike="noStrike" kern="0" cap="none" spc="0" normalizeH="0" baseline="0" noProof="0" dirty="0" smtClean="0">
              <a:ln>
                <a:noFill/>
              </a:ln>
              <a:solidFill>
                <a:schemeClr val="tx2"/>
              </a:solidFill>
              <a:effectLst/>
              <a:uLnTx/>
              <a:uFillTx/>
              <a:latin typeface="Arial" pitchFamily="-65" charset="0"/>
              <a:ea typeface="ＭＳ Ｐゴシック" pitchFamily="-65" charset="-128"/>
              <a:cs typeface="ＭＳ Ｐゴシック" pitchFamily="-65" charset="-128"/>
            </a:endParaRPr>
          </a:p>
          <a:p>
            <a:r>
              <a:rPr kumimoji="0" lang="en-US" sz="1200" b="1" i="0" u="none" strike="noStrike" kern="0" cap="none" spc="0" normalizeH="0" baseline="0" noProof="0" dirty="0" smtClean="0">
                <a:ln>
                  <a:noFill/>
                </a:ln>
                <a:solidFill>
                  <a:schemeClr val="tx2"/>
                </a:solidFill>
                <a:effectLst/>
                <a:uLnTx/>
                <a:uFillTx/>
                <a:latin typeface="Arial" pitchFamily="-65" charset="0"/>
                <a:ea typeface="ＭＳ Ｐゴシック" pitchFamily="-65" charset="-128"/>
                <a:cs typeface="ＭＳ Ｐゴシック" pitchFamily="-65" charset="-128"/>
              </a:rPr>
              <a:t>Handling Data Overload:</a:t>
            </a:r>
            <a:br>
              <a:rPr kumimoji="0" lang="en-US" sz="1200" b="1" i="0" u="none" strike="noStrike" kern="0" cap="none" spc="0" normalizeH="0" baseline="0" noProof="0" dirty="0" smtClean="0">
                <a:ln>
                  <a:noFill/>
                </a:ln>
                <a:solidFill>
                  <a:schemeClr val="tx2"/>
                </a:solidFill>
                <a:effectLst/>
                <a:uLnTx/>
                <a:uFillTx/>
                <a:latin typeface="Arial" pitchFamily="-65" charset="0"/>
                <a:ea typeface="ＭＳ Ｐゴシック" pitchFamily="-65" charset="-128"/>
                <a:cs typeface="ＭＳ Ｐゴシック" pitchFamily="-65" charset="-128"/>
              </a:rPr>
            </a:b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Great examples Adam.  Even</a:t>
            </a:r>
            <a:r>
              <a:rPr lang="en-US" baseline="0" dirty="0" smtClean="0"/>
              <a:t> though we are fully electronic at Puget Sound, a few of our forms are still documented on paper and by hand.  This is an example of how illegible hand writing can be and that sometimes the paper document doesn’t always come back in the best shape. However, we understand that some systems still use paper and paper is still a form of data collection.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endParaRPr lang="en-US" dirty="0" smtClean="0"/>
          </a:p>
          <a:p>
            <a:r>
              <a:rPr lang="en-US" dirty="0" smtClean="0"/>
              <a:t>However, just because you have paper, doesn’t </a:t>
            </a:r>
            <a:r>
              <a:rPr lang="en-US" baseline="0" dirty="0" smtClean="0"/>
              <a:t>mean it must be documented by hand.  Typically as paper forms are created by Word, you can provide the option to complete forms electronically through the program Word itself, rather than providing printed copies.  In the case of this PA Peer Chart Review, you can see the difference in legibility and standardization.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p>
          <a:p>
            <a:r>
              <a:rPr lang="en-US" dirty="0" smtClean="0"/>
              <a:t>In</a:t>
            </a:r>
            <a:r>
              <a:rPr lang="en-US" baseline="0" dirty="0" smtClean="0"/>
              <a:t> regards to paper, let’s go to our second poll.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Are you currently using a paper method for the collection</a:t>
            </a:r>
            <a:r>
              <a:rPr lang="en-US" baseline="0" dirty="0" smtClean="0"/>
              <a:t> of data</a:t>
            </a:r>
            <a:r>
              <a:rPr lang="en-US" dirty="0" smtClean="0"/>
              <a:t>?  Please</a:t>
            </a:r>
            <a:r>
              <a:rPr lang="en-US" baseline="0" dirty="0" smtClean="0"/>
              <a:t> select from: </a:t>
            </a:r>
            <a:r>
              <a:rPr lang="en-US" dirty="0" smtClean="0"/>
              <a:t>Yes, No, or Unsure.</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Remember, to submit your answer, please use the blue polling icon above my head.  Also, while you are up there, now is a perfect time to submit your questions using the orange “ask the presenter” button and we will be sure to answer your questions at the end of the presentation.  For now, we are going to continue on with our content and we will review the poll results in just a few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12</a:t>
            </a:fld>
            <a:endParaRPr lang="en-US" dirty="0"/>
          </a:p>
        </p:txBody>
      </p:sp>
    </p:spTree>
    <p:extLst>
      <p:ext uri="{BB962C8B-B14F-4D97-AF65-F5344CB8AC3E}">
        <p14:creationId xmlns="" xmlns:p14="http://schemas.microsoft.com/office/powerpoint/2010/main" val="16335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Moving</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on, now that we have talked about paper methods of collecting data, let’s discuss electronic Data Sources.</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A main source of data is </a:t>
            </a:r>
            <a:r>
              <a:rPr lang="en-US" sz="1200" kern="1200" dirty="0" err="1" smtClean="0">
                <a:solidFill>
                  <a:schemeClr val="tx1"/>
                </a:solidFill>
                <a:effectLst/>
                <a:latin typeface="Arial" pitchFamily="-65" charset="0"/>
                <a:ea typeface="ＭＳ Ｐゴシック" pitchFamily="-65" charset="-128"/>
                <a:cs typeface="ＭＳ Ｐゴシック" pitchFamily="-65" charset="-128"/>
              </a:rPr>
              <a:t>VistA</a:t>
            </a:r>
            <a:r>
              <a:rPr lang="en-US" sz="1200" kern="1200" dirty="0" smtClean="0">
                <a:solidFill>
                  <a:schemeClr val="tx1"/>
                </a:solidFill>
                <a:effectLst/>
                <a:latin typeface="Arial" pitchFamily="-65" charset="0"/>
                <a:ea typeface="ＭＳ Ｐゴシック" pitchFamily="-65" charset="-128"/>
                <a:cs typeface="ＭＳ Ｐゴシック" pitchFamily="-65" charset="-128"/>
              </a:rPr>
              <a:t>.</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VistA</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can be utilized to obtain Veteran demographic data, outpatient visit data, inpatient data, surgery data, and much more.  There are many reports to run in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VistA</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and I’ll mention a few here.  The Ambulatory Care Reporting Package (ACRP) has several canned reports and an Ad Hoc report option to pull outpatient visit and encounter data.  </a:t>
            </a:r>
          </a:p>
          <a:p>
            <a:pPr lvl="0"/>
            <a:endParaRPr lang="en-US" sz="1200" kern="1200" baseline="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There’s also the Text Integrated Utilities menu that provides unsigned and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uncosigned</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progress note report functionality.</a:t>
            </a:r>
          </a:p>
          <a:p>
            <a:pPr lvl="0"/>
            <a:endParaRPr lang="en-US" sz="1200" kern="1200" baseline="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In addition, you can create a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FileMan</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report in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VistA</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that takes a look at specific files and data fields that you can manually specify to pull.  If you know certain data elements are entered into Vista, you will most likely be able to create a report in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FileMan</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that will display the data you want.  </a:t>
            </a:r>
          </a:p>
          <a:p>
            <a:pPr lvl="0"/>
            <a:endParaRPr lang="en-US" sz="1200" kern="1200" baseline="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One example of a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FileMan</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report that is useful is a report that identifies Veterans who have not been seen at a facility for 3 years and more.  This report can be used to identify an “inactive Veteran pull list” for the medical record retirement process.</a:t>
            </a:r>
          </a:p>
          <a:p>
            <a:pPr lvl="0"/>
            <a:endParaRPr lang="en-US" sz="1200" kern="1200" baseline="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Now, there are other electronic</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sources of data from a HIM perspective.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Quadramed</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reports in both ACM and VIP Director are very useful to look at coder productivity, coding turnaround time, and identify backlogs for both outpatient and inpatient.  The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Quadramed</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Quantim</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application can also be used to run reports on VERA edit usage and much more.  The majority of the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QuadraMed</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reports can be imported into an excel spreadsheet for manipulation which is a great feature.</a:t>
            </a:r>
          </a:p>
          <a:p>
            <a:pPr lvl="0"/>
            <a:endParaRPr lang="en-US" sz="1200" kern="1200" baseline="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There are two other applications worth mentioning.  An HIM supervisor can obtain reports from the DSS Release of Information application to look at ROI clerk productivity and turnaround time.  Also, an HIM Supervisor can obtain reports from the DSS FBCS Doc manager application to look at Non VA purchased care documents that have been scanned in and moved into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VistA</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Imaging.</a:t>
            </a:r>
          </a:p>
          <a:p>
            <a:pPr lvl="0"/>
            <a:endParaRPr lang="en-US" sz="1200" kern="1200" dirty="0" smtClean="0">
              <a:solidFill>
                <a:schemeClr val="tx1"/>
              </a:solidFill>
              <a:effectLst/>
              <a:latin typeface="Arial" pitchFamily="-65" charset="0"/>
              <a:ea typeface="ＭＳ Ｐゴシック" pitchFamily="-65" charset="-128"/>
              <a:cs typeface="+mn-cs"/>
            </a:endParaRPr>
          </a:p>
          <a:p>
            <a:pPr lvl="1"/>
            <a:endParaRPr lang="en-US" sz="1200" kern="1200" dirty="0" smtClean="0">
              <a:solidFill>
                <a:schemeClr val="tx1"/>
              </a:solidFill>
              <a:effectLst/>
              <a:latin typeface="Arial" pitchFamily="-65" charset="0"/>
              <a:ea typeface="ＭＳ Ｐゴシック" pitchFamily="-65" charset="-128"/>
              <a:cs typeface="+mn-cs"/>
            </a:endParaRPr>
          </a:p>
          <a:p>
            <a:r>
              <a:rPr lang="en-US" dirty="0" smtClean="0"/>
              <a:t>Janet:</a:t>
            </a:r>
          </a:p>
          <a:p>
            <a:r>
              <a:rPr lang="en-US" dirty="0" smtClean="0"/>
              <a:t>Wow</a:t>
            </a:r>
            <a:r>
              <a:rPr lang="en-US" baseline="0" dirty="0" smtClean="0"/>
              <a:t> Adam those are some great resources, I personally love VistA and all of the different sets of data I’m able to pull for a multitude of functions.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13</a:t>
            </a:fld>
            <a:endParaRPr lang="en-US" dirty="0"/>
          </a:p>
        </p:txBody>
      </p:sp>
    </p:spTree>
    <p:extLst>
      <p:ext uri="{BB962C8B-B14F-4D97-AF65-F5344CB8AC3E}">
        <p14:creationId xmlns="" xmlns:p14="http://schemas.microsoft.com/office/powerpoint/2010/main" val="21337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dirty="0" smtClean="0"/>
              <a:t>Data…Data…Data…I</a:t>
            </a:r>
            <a:r>
              <a:rPr lang="en-US" baseline="0" dirty="0" smtClean="0"/>
              <a:t> hope you all didn’t think I was finished talking about electronic data sources.  It’s important to know about external data sources that directly relate to your facility.  The first source to bring up is the VHA Support Service Center, aka VSSC.</a:t>
            </a:r>
            <a:endParaRPr lang="en-US" dirty="0" smtClean="0"/>
          </a:p>
          <a:p>
            <a:endParaRPr lang="en-US" dirty="0" smtClean="0"/>
          </a:p>
          <a:p>
            <a:r>
              <a:rPr lang="en-US" dirty="0" smtClean="0"/>
              <a:t>The VSSC website</a:t>
            </a:r>
            <a:r>
              <a:rPr lang="en-US" baseline="0" dirty="0" smtClean="0"/>
              <a:t> has a slew of reports such as the HIM Metrics, CBI metrics, Non-VA workload, Outpatient workload, and inpatient workload.  The important thing to keep in mind about VSSC data is that the sources of many of the reports are from where workload credit is counted for VERA purposes.  </a:t>
            </a:r>
            <a:endParaRPr lang="en-US" dirty="0" smtClean="0"/>
          </a:p>
          <a:p>
            <a:r>
              <a:rPr lang="en-US" dirty="0" smtClean="0"/>
              <a:t>Add web address?</a:t>
            </a:r>
          </a:p>
          <a:p>
            <a:endParaRPr lang="en-US" dirty="0" smtClean="0"/>
          </a:p>
          <a:p>
            <a:r>
              <a:rPr lang="en-US" dirty="0" smtClean="0"/>
              <a:t>The</a:t>
            </a:r>
            <a:r>
              <a:rPr lang="en-US" baseline="0" dirty="0" smtClean="0"/>
              <a:t> Allocation Resource Center website is a great source for VERA data.  The data you can collect can assist in identifying Non-Vested, potentially non-vested, potentially lost complex patients, and much more.  If you want the drill down to the specific SSNs of the patients, you’ll need to make sure you have the appropriate access first.</a:t>
            </a:r>
          </a:p>
          <a:p>
            <a:endParaRPr lang="en-US" baseline="0" dirty="0" smtClean="0"/>
          </a:p>
          <a:p>
            <a:r>
              <a:rPr lang="en-US" dirty="0" smtClean="0"/>
              <a:t>On the National Patient Care Database website, you can run facility specific outpatient workload </a:t>
            </a:r>
            <a:r>
              <a:rPr lang="en-US" baseline="0" dirty="0" smtClean="0"/>
              <a:t>reports that have successfully transmitted for workload capture.  A few of the reports are “Outpatient Encounters by DSS identify and Division, Most frequent 50 CPT codes by division,  and DSS Identifying by frequency.</a:t>
            </a:r>
          </a:p>
          <a:p>
            <a:endParaRPr lang="en-US" baseline="0" dirty="0" smtClean="0"/>
          </a:p>
          <a:p>
            <a:r>
              <a:rPr lang="en-US" baseline="0" dirty="0" smtClean="0"/>
              <a:t>With Local/Regional Data Warehouses, access to this data may need to be requested or you may need to request to have the report ran.  Local and regional data warehouses are usually extracts of </a:t>
            </a:r>
            <a:r>
              <a:rPr lang="en-US" baseline="0" dirty="0" err="1" smtClean="0"/>
              <a:t>VistA</a:t>
            </a:r>
            <a:r>
              <a:rPr lang="en-US" baseline="0" dirty="0" smtClean="0"/>
              <a:t> data from a specific point in time so, keep in mind that local and regional data warehouse data are not real time.</a:t>
            </a:r>
          </a:p>
          <a:p>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65" charset="0"/>
                <a:ea typeface="ＭＳ Ｐゴシック" pitchFamily="-65" charset="-128"/>
                <a:cs typeface="+mn-cs"/>
              </a:rPr>
              <a:t>Another source</a:t>
            </a:r>
            <a:r>
              <a:rPr lang="en-US" sz="1200" kern="1200" baseline="0" dirty="0" smtClean="0">
                <a:solidFill>
                  <a:schemeClr val="tx1"/>
                </a:solidFill>
                <a:effectLst/>
                <a:latin typeface="Arial" pitchFamily="-65" charset="0"/>
                <a:ea typeface="ＭＳ Ｐゴシック" pitchFamily="-65" charset="-128"/>
                <a:cs typeface="+mn-cs"/>
              </a:rPr>
              <a:t> of data is from your local or VISN Decision Support Service, aka DSS.  The DSS folks usually have a system in place for users to request data.  My VISN has an electronic way to request data through a website.  DSS can provide workload reports by stop codes and other identifiers.  </a:t>
            </a:r>
            <a:endParaRPr lang="en-US" sz="1200" kern="1200" dirty="0" smtClean="0">
              <a:solidFill>
                <a:schemeClr val="tx1"/>
              </a:solidFill>
              <a:effectLst/>
              <a:latin typeface="Arial" pitchFamily="-65" charset="0"/>
              <a:ea typeface="ＭＳ Ｐゴシック" pitchFamily="-65" charset="-128"/>
              <a:cs typeface="+mn-cs"/>
            </a:endParaRPr>
          </a:p>
          <a:p>
            <a:endParaRPr lang="en-US" dirty="0" smtClean="0"/>
          </a:p>
          <a:p>
            <a:r>
              <a:rPr lang="en-US" dirty="0" smtClean="0"/>
              <a:t>(CLICK TO ADVANCE TO NEXT SLIDE)</a:t>
            </a:r>
          </a:p>
          <a:p>
            <a:endParaRPr lang="en-US" dirty="0" smtClean="0"/>
          </a:p>
          <a:p>
            <a:endParaRPr lang="en-US" dirty="0" smtClean="0"/>
          </a:p>
          <a:p>
            <a:r>
              <a:rPr lang="en-US" dirty="0" smtClean="0"/>
              <a:t>VHA HIM</a:t>
            </a:r>
            <a:r>
              <a:rPr lang="en-US" baseline="0" dirty="0" smtClean="0"/>
              <a:t> Metrics</a:t>
            </a:r>
            <a:endParaRPr lang="en-US" dirty="0" smtClean="0"/>
          </a:p>
          <a:p>
            <a:endParaRPr lang="en-US" dirty="0" smtClean="0"/>
          </a:p>
          <a:p>
            <a:pPr lvl="1"/>
            <a:r>
              <a:rPr lang="en-US" sz="1200" kern="1200" dirty="0" smtClean="0">
                <a:solidFill>
                  <a:schemeClr val="tx1"/>
                </a:solidFill>
                <a:effectLst/>
                <a:latin typeface="Arial" pitchFamily="-65" charset="0"/>
                <a:ea typeface="ＭＳ Ｐゴシック" pitchFamily="-65" charset="-128"/>
                <a:cs typeface="+mn-cs"/>
              </a:rPr>
              <a:t>VHA Support Service Center (VSSC)</a:t>
            </a:r>
          </a:p>
          <a:p>
            <a:pPr lvl="1"/>
            <a:r>
              <a:rPr lang="en-US" sz="1200" kern="1200" dirty="0" smtClean="0">
                <a:solidFill>
                  <a:schemeClr val="tx1"/>
                </a:solidFill>
                <a:effectLst/>
                <a:latin typeface="Arial" pitchFamily="-65" charset="0"/>
                <a:ea typeface="ＭＳ Ｐゴシック" pitchFamily="-65" charset="-128"/>
                <a:cs typeface="+mn-cs"/>
              </a:rPr>
              <a:t>http://vssc.med.va.gov/</a:t>
            </a:r>
          </a:p>
          <a:p>
            <a:pPr lvl="1"/>
            <a:endParaRPr lang="en-US" sz="1200" kern="1200" dirty="0" smtClean="0">
              <a:solidFill>
                <a:schemeClr val="tx1"/>
              </a:solidFill>
              <a:effectLst/>
              <a:latin typeface="Arial" pitchFamily="-65" charset="0"/>
              <a:ea typeface="ＭＳ Ｐゴシック" pitchFamily="-65" charset="-128"/>
              <a:cs typeface="+mn-cs"/>
            </a:endParaRPr>
          </a:p>
          <a:p>
            <a:pPr lvl="1"/>
            <a:r>
              <a:rPr lang="en-US" sz="1200" kern="1200" dirty="0" smtClean="0">
                <a:solidFill>
                  <a:schemeClr val="tx1"/>
                </a:solidFill>
                <a:effectLst/>
                <a:latin typeface="Arial" pitchFamily="-65" charset="0"/>
                <a:ea typeface="ＭＳ Ｐゴシック" pitchFamily="-65" charset="-128"/>
                <a:cs typeface="+mn-cs"/>
              </a:rPr>
              <a:t>Allocation Resource Center (ARC)</a:t>
            </a:r>
          </a:p>
          <a:p>
            <a:pPr lvl="1"/>
            <a:r>
              <a:rPr lang="en-US" sz="1200" kern="1200" dirty="0" smtClean="0">
                <a:solidFill>
                  <a:schemeClr val="tx1"/>
                </a:solidFill>
                <a:effectLst/>
                <a:latin typeface="Arial" pitchFamily="-65" charset="0"/>
                <a:ea typeface="ＭＳ Ｐゴシック" pitchFamily="-65" charset="-128"/>
                <a:cs typeface="+mn-cs"/>
              </a:rPr>
              <a:t>http://vaww.arc.med.va.gov/</a:t>
            </a:r>
          </a:p>
          <a:p>
            <a:pPr lvl="1"/>
            <a:endParaRPr lang="en-US" sz="1200" kern="1200" dirty="0" smtClean="0">
              <a:solidFill>
                <a:schemeClr val="tx1"/>
              </a:solidFill>
              <a:effectLst/>
              <a:latin typeface="Arial" pitchFamily="-65" charset="0"/>
              <a:ea typeface="ＭＳ Ｐゴシック" pitchFamily="-65" charset="-128"/>
              <a:cs typeface="+mn-cs"/>
            </a:endParaRPr>
          </a:p>
          <a:p>
            <a:pPr lvl="1"/>
            <a:r>
              <a:rPr lang="en-US" sz="1200" kern="1200" dirty="0" smtClean="0">
                <a:solidFill>
                  <a:schemeClr val="tx1"/>
                </a:solidFill>
                <a:effectLst/>
                <a:latin typeface="Arial" pitchFamily="-65" charset="0"/>
                <a:ea typeface="ＭＳ Ｐゴシック" pitchFamily="-65" charset="-128"/>
                <a:cs typeface="+mn-cs"/>
              </a:rPr>
              <a:t>National Patient Care Database (NPCD)</a:t>
            </a:r>
          </a:p>
          <a:p>
            <a:pPr lvl="1"/>
            <a:r>
              <a:rPr lang="en-US" sz="1200" kern="1200" dirty="0" smtClean="0">
                <a:solidFill>
                  <a:schemeClr val="tx1"/>
                </a:solidFill>
                <a:effectLst/>
                <a:latin typeface="Arial" pitchFamily="-65" charset="0"/>
                <a:ea typeface="ＭＳ Ｐゴシック" pitchFamily="-65" charset="-128"/>
                <a:cs typeface="+mn-cs"/>
              </a:rPr>
              <a:t>https://vaww.npcd.aac.va.gov/</a:t>
            </a:r>
          </a:p>
          <a:p>
            <a:pPr lvl="1"/>
            <a:endParaRPr lang="en-US" sz="1200" kern="1200" dirty="0" smtClean="0">
              <a:solidFill>
                <a:schemeClr val="tx1"/>
              </a:solidFill>
              <a:effectLst/>
              <a:latin typeface="Arial" pitchFamily="-65" charset="0"/>
              <a:ea typeface="ＭＳ Ｐゴシック" pitchFamily="-65" charset="-128"/>
              <a:cs typeface="+mn-cs"/>
            </a:endParaRPr>
          </a:p>
          <a:p>
            <a:pPr lvl="1"/>
            <a:r>
              <a:rPr lang="en-US" sz="1200" kern="1200" dirty="0" smtClean="0">
                <a:solidFill>
                  <a:schemeClr val="tx1"/>
                </a:solidFill>
                <a:effectLst/>
                <a:latin typeface="Arial" pitchFamily="-65" charset="0"/>
                <a:ea typeface="ＭＳ Ｐゴシック" pitchFamily="-65" charset="-128"/>
                <a:cs typeface="+mn-cs"/>
              </a:rPr>
              <a:t>Local/Regional Data warehouse</a:t>
            </a:r>
          </a:p>
          <a:p>
            <a:pPr lvl="1"/>
            <a:endParaRPr lang="en-US" sz="1200" kern="1200" dirty="0" smtClean="0">
              <a:solidFill>
                <a:schemeClr val="tx1"/>
              </a:solidFill>
              <a:effectLst/>
              <a:latin typeface="Arial" pitchFamily="-65" charset="0"/>
              <a:ea typeface="ＭＳ Ｐゴシック" pitchFamily="-65" charset="-128"/>
              <a:cs typeface="+mn-cs"/>
            </a:endParaRPr>
          </a:p>
          <a:p>
            <a:pPr lvl="1"/>
            <a:r>
              <a:rPr lang="en-US" sz="1200" kern="1200" dirty="0" smtClean="0">
                <a:solidFill>
                  <a:schemeClr val="tx1"/>
                </a:solidFill>
                <a:effectLst/>
                <a:latin typeface="Arial" pitchFamily="-65" charset="0"/>
                <a:ea typeface="ＭＳ Ｐゴシック" pitchFamily="-65" charset="-128"/>
                <a:cs typeface="+mn-cs"/>
              </a:rPr>
              <a:t>DSS Requested Reports</a:t>
            </a:r>
          </a:p>
          <a:p>
            <a:pPr lvl="1"/>
            <a:r>
              <a:rPr lang="en-US" sz="1200" kern="1200" dirty="0" smtClean="0">
                <a:solidFill>
                  <a:schemeClr val="tx1"/>
                </a:solidFill>
                <a:effectLst/>
                <a:latin typeface="Arial" pitchFamily="-65" charset="0"/>
                <a:ea typeface="ＭＳ Ｐゴシック" pitchFamily="-65" charset="-128"/>
                <a:cs typeface="+mn-cs"/>
              </a:rPr>
              <a:t>	</a:t>
            </a:r>
          </a:p>
          <a:p>
            <a:pPr lvl="1"/>
            <a:r>
              <a:rPr lang="en-US" sz="1200" kern="1200" dirty="0" smtClean="0">
                <a:solidFill>
                  <a:schemeClr val="tx1"/>
                </a:solidFill>
                <a:effectLst/>
                <a:latin typeface="Arial" pitchFamily="-65" charset="0"/>
                <a:ea typeface="ＭＳ Ｐゴシック" pitchFamily="-65" charset="-128"/>
                <a:cs typeface="+mn-cs"/>
              </a:rPr>
              <a:t>VHA HIM Metrics</a:t>
            </a:r>
          </a:p>
          <a:p>
            <a:pPr lvl="1"/>
            <a:r>
              <a:rPr lang="en-US" dirty="0" smtClean="0"/>
              <a:t>https://securereports2.vssc.med.va.gov/Reports/Pages/Report.aspx?ItemPath=%2fMgmtReports%2fHIMS%2fProductionHIMS%2fHIM+Metrics+Report&amp;rs:Command=Render</a:t>
            </a:r>
          </a:p>
          <a:p>
            <a:endParaRPr lang="en-US" dirty="0" smtClean="0"/>
          </a:p>
        </p:txBody>
      </p:sp>
      <p:sp>
        <p:nvSpPr>
          <p:cNvPr id="4" name="Slide Number Placeholder 3"/>
          <p:cNvSpPr>
            <a:spLocks noGrp="1"/>
          </p:cNvSpPr>
          <p:nvPr>
            <p:ph type="sldNum" sz="quarter" idx="10"/>
          </p:nvPr>
        </p:nvSpPr>
        <p:spPr/>
        <p:txBody>
          <a:bodyPr/>
          <a:lstStyle/>
          <a:p>
            <a:fld id="{339EA5D2-510B-4EE5-A9F0-EFC3A7AB52C8}" type="slidenum">
              <a:rPr lang="en-US" smtClean="0"/>
              <a:pPr/>
              <a:t>14</a:t>
            </a:fld>
            <a:endParaRPr lang="en-US" dirty="0"/>
          </a:p>
        </p:txBody>
      </p:sp>
    </p:spTree>
    <p:extLst>
      <p:ext uri="{BB962C8B-B14F-4D97-AF65-F5344CB8AC3E}">
        <p14:creationId xmlns="" xmlns:p14="http://schemas.microsoft.com/office/powerpoint/2010/main" val="225292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Janet: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In addition to those great</a:t>
            </a:r>
            <a:r>
              <a:rPr lang="en-US" baseline="0" dirty="0" smtClean="0"/>
              <a:t> sources, don’t forget about the VHA HIM Home Page.  This is an excellent resource we have as a field.  As Adam and I are also a part of the HIM Field Leadership Council, the Council posts projects that have been completed on the HIM site.  For example, under the reference materials and resources page, we have a section on HIM Chief Tools which currently consists of “VistA Menu Keys by Job Title”, a “Chiefs to do list” and an “Example of HIM Facility Key Operational Measures”.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You</a:t>
            </a:r>
            <a:r>
              <a:rPr lang="en-US" baseline="0" dirty="0" smtClean="0"/>
              <a:t> may not be able to see the details of all of these screen shots, but you are welcome to download a copy of the presentation using the download button above my head if you want to take a closer look.</a:t>
            </a:r>
            <a:endParaRPr lang="en-US" dirty="0" smtClean="0"/>
          </a:p>
          <a:p>
            <a:r>
              <a:rPr lang="en-US" dirty="0" smtClean="0"/>
              <a:t>Let’s go ahead a start</a:t>
            </a:r>
            <a:r>
              <a:rPr lang="en-US" baseline="0" dirty="0" smtClean="0"/>
              <a:t> with one of your most common data housing resources when it comes to health information, VistA.</a:t>
            </a:r>
          </a:p>
          <a:p>
            <a:endParaRPr lang="en-US" baseline="0" dirty="0" smtClean="0"/>
          </a:p>
          <a:p>
            <a:r>
              <a:rPr lang="en-US" baseline="0" dirty="0" smtClean="0"/>
              <a:t>For those of you that may not be aware, VistA stands for Veterans Health Information Systems Technology Architecture. </a:t>
            </a:r>
          </a:p>
          <a:p>
            <a:endParaRPr lang="en-US" baseline="0" dirty="0" smtClean="0"/>
          </a:p>
          <a:p>
            <a:r>
              <a:rPr lang="en-US" baseline="0" dirty="0" smtClean="0"/>
              <a:t>VistA has many functions which Adam explained earlier.</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pPr>
              <a:buFont typeface="Arial"/>
              <a:buChar char="•"/>
            </a:pPr>
            <a:r>
              <a:rPr lang="en-US" dirty="0" smtClean="0"/>
              <a:t>However, for this</a:t>
            </a:r>
            <a:r>
              <a:rPr lang="en-US" baseline="0" dirty="0" smtClean="0"/>
              <a:t> example I am going to specifically show you an Ad Hoc report in ACRP. </a:t>
            </a:r>
          </a:p>
          <a:p>
            <a:pPr>
              <a:buFont typeface="Arial"/>
              <a:buChar char="•"/>
            </a:pPr>
            <a:r>
              <a:rPr lang="en-US" baseline="0" dirty="0" smtClean="0"/>
              <a:t>ACRP stands for Ambulatory Care Reporting Package.  This is a very powerful package in the way that it can be used to track Joint Commission monitors as well as produce reports on health information. </a:t>
            </a:r>
          </a:p>
          <a:p>
            <a:pPr>
              <a:buFont typeface="Arial"/>
              <a:buChar char="•"/>
            </a:pPr>
            <a:r>
              <a:rPr lang="en-US" baseline="0" dirty="0" smtClean="0"/>
              <a:t>I am going to run through a local report for collecting Evaluation and Management codes </a:t>
            </a:r>
          </a:p>
          <a:p>
            <a:pPr>
              <a:buFont typeface="Arial"/>
              <a:buChar char="•"/>
            </a:pPr>
            <a:r>
              <a:rPr lang="en-US" baseline="0" dirty="0" smtClean="0"/>
              <a:t>As you may notice I am using an existing template, which means all of the report parameters are established. </a:t>
            </a:r>
            <a:endParaRPr lang="en-US" dirty="0" smtClean="0"/>
          </a:p>
        </p:txBody>
      </p:sp>
      <p:sp>
        <p:nvSpPr>
          <p:cNvPr id="4" name="Slide Number Placeholder 3"/>
          <p:cNvSpPr>
            <a:spLocks noGrp="1"/>
          </p:cNvSpPr>
          <p:nvPr>
            <p:ph type="sldNum" sz="quarter" idx="10"/>
          </p:nvPr>
        </p:nvSpPr>
        <p:spPr/>
        <p:txBody>
          <a:bodyPr/>
          <a:lstStyle/>
          <a:p>
            <a:fld id="{339EA5D2-510B-4EE5-A9F0-EFC3A7AB52C8}"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screen here, shows</a:t>
            </a:r>
            <a:r>
              <a:rPr lang="en-US" baseline="0" dirty="0" smtClean="0"/>
              <a:t> you those specific report parameters.</a:t>
            </a:r>
          </a:p>
          <a:p>
            <a:pPr marL="171450" indent="-171450">
              <a:buFont typeface="Arial" pitchFamily="34" charset="0"/>
              <a:buChar char="•"/>
            </a:pPr>
            <a:r>
              <a:rPr lang="en-US" baseline="0" dirty="0" smtClean="0"/>
              <a:t>Keep in mind, when you are using the ACRP ad hoc report function, the parameters may be selected as you go through the format. </a:t>
            </a:r>
          </a:p>
          <a:p>
            <a:pPr marL="171450" indent="-171450">
              <a:buFont typeface="Arial" pitchFamily="34" charset="0"/>
              <a:buChar char="•"/>
            </a:pPr>
            <a:r>
              <a:rPr lang="en-US" baseline="0" dirty="0" smtClean="0"/>
              <a:t>An existing template is not required.</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18</a:t>
            </a:fld>
            <a:endParaRPr lang="en-US" dirty="0"/>
          </a:p>
        </p:txBody>
      </p:sp>
    </p:spTree>
    <p:extLst>
      <p:ext uri="{BB962C8B-B14F-4D97-AF65-F5344CB8AC3E}">
        <p14:creationId xmlns="" xmlns:p14="http://schemas.microsoft.com/office/powerpoint/2010/main" val="194911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reports containing a lot of data, you would want to spool to the data if you have the option available.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Hello Everyone…as Becky mentioned, I’m Adam Chin, and this is my co-presenter, Janet Zuroske.  </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Today, we will be diving into the topic of how to handle data in the environment we work in.  Here are some questions we will be answering.  What are the some of the methods we use to collect data?  What are some of the ways we use data?  And How do we transform data into information and display it?</a:t>
            </a:r>
          </a:p>
          <a:p>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r>
              <a:rPr lang="en-US" sz="1200" kern="1200" dirty="0" smtClean="0">
                <a:solidFill>
                  <a:schemeClr val="tx1"/>
                </a:solidFill>
                <a:effectLst/>
                <a:latin typeface="Arial" pitchFamily="-65" charset="0"/>
                <a:ea typeface="ＭＳ Ｐゴシック" pitchFamily="-65" charset="-128"/>
                <a:cs typeface="ＭＳ Ｐゴシック" pitchFamily="-65" charset="-128"/>
              </a:rPr>
              <a:t>Now,</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think about what type of data you collect and use at your facility…</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endParaRPr lang="en-US" sz="1200" kern="1200" dirty="0" smtClean="0">
              <a:solidFill>
                <a:schemeClr val="tx1"/>
              </a:solidFill>
              <a:effectLst/>
              <a:latin typeface="Arial" pitchFamily="-65" charset="0"/>
              <a:ea typeface="ＭＳ Ｐゴシック" pitchFamily="-65" charset="-128"/>
            </a:endParaRPr>
          </a:p>
          <a:p>
            <a:r>
              <a:rPr lang="en-US" sz="1200" kern="1200" dirty="0" smtClean="0">
                <a:solidFill>
                  <a:schemeClr val="tx1"/>
                </a:solidFill>
                <a:effectLst/>
                <a:latin typeface="Arial" pitchFamily="-65" charset="0"/>
                <a:ea typeface="ＭＳ Ｐゴシック" pitchFamily="-65" charset="-128"/>
              </a:rPr>
              <a:t>Do you collect data when</a:t>
            </a:r>
            <a:r>
              <a:rPr lang="en-US" sz="1200" kern="1200" baseline="0" dirty="0" smtClean="0">
                <a:solidFill>
                  <a:schemeClr val="tx1"/>
                </a:solidFill>
                <a:effectLst/>
                <a:latin typeface="Arial" pitchFamily="-65" charset="0"/>
                <a:ea typeface="ＭＳ Ｐゴシック" pitchFamily="-65" charset="-128"/>
              </a:rPr>
              <a:t> performing </a:t>
            </a:r>
            <a:endParaRPr lang="en-US" sz="1200" kern="1200" dirty="0" smtClean="0">
              <a:solidFill>
                <a:schemeClr val="tx1"/>
              </a:solidFill>
              <a:effectLst/>
              <a:latin typeface="Arial" pitchFamily="-65" charset="0"/>
              <a:ea typeface="ＭＳ Ｐゴシック" pitchFamily="-65" charset="-128"/>
            </a:endParaRPr>
          </a:p>
          <a:p>
            <a:r>
              <a:rPr lang="en-US" sz="1200" kern="1200" baseline="0" dirty="0" smtClean="0">
                <a:solidFill>
                  <a:schemeClr val="tx1"/>
                </a:solidFill>
                <a:effectLst/>
                <a:latin typeface="Arial" pitchFamily="-65" charset="0"/>
                <a:ea typeface="ＭＳ Ｐゴシック" pitchFamily="-65" charset="-128"/>
              </a:rPr>
              <a:t>1.  Medical Records Committee/Health Record Reviews, or…</a:t>
            </a:r>
          </a:p>
          <a:p>
            <a:r>
              <a:rPr lang="en-US" sz="1200" kern="1200" baseline="0" dirty="0" smtClean="0">
                <a:solidFill>
                  <a:schemeClr val="tx1"/>
                </a:solidFill>
                <a:effectLst/>
                <a:latin typeface="Arial" pitchFamily="-65" charset="0"/>
                <a:ea typeface="ＭＳ Ｐゴシック" pitchFamily="-65" charset="-128"/>
              </a:rPr>
              <a:t>2.  Run Reports in </a:t>
            </a:r>
            <a:r>
              <a:rPr lang="en-US" sz="1200" kern="1200" baseline="0" dirty="0" err="1" smtClean="0">
                <a:solidFill>
                  <a:schemeClr val="tx1"/>
                </a:solidFill>
                <a:effectLst/>
                <a:latin typeface="Arial" pitchFamily="-65" charset="0"/>
                <a:ea typeface="ＭＳ Ｐゴシック" pitchFamily="-65" charset="-128"/>
              </a:rPr>
              <a:t>QuadraMed</a:t>
            </a:r>
            <a:r>
              <a:rPr lang="en-US" sz="1200" kern="1200" baseline="0" dirty="0" smtClean="0">
                <a:solidFill>
                  <a:schemeClr val="tx1"/>
                </a:solidFill>
                <a:effectLst/>
                <a:latin typeface="Arial" pitchFamily="-65" charset="0"/>
                <a:ea typeface="ＭＳ Ｐゴシック" pitchFamily="-65" charset="-128"/>
              </a:rPr>
              <a:t> and export the data into an excel spreadsheet or…</a:t>
            </a:r>
          </a:p>
          <a:p>
            <a:r>
              <a:rPr lang="en-US" sz="1200" kern="1200" baseline="0" dirty="0" smtClean="0">
                <a:solidFill>
                  <a:schemeClr val="tx1"/>
                </a:solidFill>
                <a:effectLst/>
                <a:latin typeface="Arial" pitchFamily="-65" charset="0"/>
                <a:ea typeface="ＭＳ Ｐゴシック" pitchFamily="-65" charset="-128"/>
              </a:rPr>
              <a:t>3.  Any data retrieved and pulled from </a:t>
            </a:r>
            <a:r>
              <a:rPr lang="en-US" sz="1200" kern="1200" baseline="0" dirty="0" err="1" smtClean="0">
                <a:solidFill>
                  <a:schemeClr val="tx1"/>
                </a:solidFill>
                <a:effectLst/>
                <a:latin typeface="Arial" pitchFamily="-65" charset="0"/>
                <a:ea typeface="ＭＳ Ｐゴシック" pitchFamily="-65" charset="-128"/>
              </a:rPr>
              <a:t>VistA</a:t>
            </a:r>
            <a:r>
              <a:rPr lang="en-US" sz="1200" kern="1200" baseline="0" dirty="0" smtClean="0">
                <a:solidFill>
                  <a:schemeClr val="tx1"/>
                </a:solidFill>
                <a:effectLst/>
                <a:latin typeface="Arial" pitchFamily="-65" charset="0"/>
                <a:ea typeface="ＭＳ Ｐゴシック" pitchFamily="-65" charset="-128"/>
              </a:rPr>
              <a:t> (On the stop data request from the front office/Director/Associate Director/Boss – knee jerk data request), or…</a:t>
            </a:r>
          </a:p>
          <a:p>
            <a:r>
              <a:rPr lang="en-US" sz="1200" kern="1200" baseline="0" dirty="0" smtClean="0">
                <a:solidFill>
                  <a:schemeClr val="tx1"/>
                </a:solidFill>
                <a:effectLst/>
                <a:latin typeface="Arial" pitchFamily="-65" charset="0"/>
                <a:ea typeface="ＭＳ Ｐゴシック" pitchFamily="-65" charset="-128"/>
              </a:rPr>
              <a:t>4.  External data (VSSC, ARC, NPCD), or…</a:t>
            </a:r>
          </a:p>
          <a:p>
            <a:pPr marL="228600" indent="-228600">
              <a:buAutoNum type="arabicPeriod" startAt="5"/>
            </a:pPr>
            <a:r>
              <a:rPr lang="en-US" sz="1200" kern="1200" baseline="0" dirty="0" smtClean="0">
                <a:solidFill>
                  <a:schemeClr val="tx1"/>
                </a:solidFill>
                <a:effectLst/>
                <a:latin typeface="Arial" pitchFamily="-65" charset="0"/>
                <a:ea typeface="ＭＳ Ｐゴシック" pitchFamily="-65" charset="-128"/>
              </a:rPr>
              <a:t>Collecting data due to a  Data Requirements (</a:t>
            </a:r>
            <a:r>
              <a:rPr lang="en-US" sz="1200" kern="1200" baseline="0" dirty="0" err="1" smtClean="0">
                <a:solidFill>
                  <a:schemeClr val="tx1"/>
                </a:solidFill>
                <a:effectLst/>
                <a:latin typeface="Arial" pitchFamily="-65" charset="0"/>
                <a:ea typeface="ＭＳ Ｐゴシック" pitchFamily="-65" charset="-128"/>
              </a:rPr>
              <a:t>segway</a:t>
            </a:r>
            <a:r>
              <a:rPr lang="en-US" sz="1200" kern="1200" baseline="0" dirty="0" smtClean="0">
                <a:solidFill>
                  <a:schemeClr val="tx1"/>
                </a:solidFill>
                <a:effectLst/>
                <a:latin typeface="Arial" pitchFamily="-65" charset="0"/>
                <a:ea typeface="ＭＳ Ｐゴシック" pitchFamily="-65" charset="-128"/>
              </a:rPr>
              <a:t> into next slide of Data Requirements)</a:t>
            </a:r>
          </a:p>
          <a:p>
            <a:pPr marL="0" indent="0">
              <a:buNone/>
            </a:pPr>
            <a:endParaRPr lang="en-US" sz="1200" kern="1200" baseline="0" dirty="0" smtClean="0">
              <a:solidFill>
                <a:schemeClr val="tx1"/>
              </a:solidFill>
              <a:effectLst/>
              <a:latin typeface="Arial" pitchFamily="-65" charset="0"/>
              <a:ea typeface="ＭＳ Ｐゴシック" pitchFamily="-65" charset="-128"/>
            </a:endParaRPr>
          </a:p>
          <a:p>
            <a:pPr marL="0" indent="0">
              <a:buNone/>
            </a:pPr>
            <a:r>
              <a:rPr lang="en-US" sz="1200" kern="1200" baseline="0" dirty="0" smtClean="0">
                <a:solidFill>
                  <a:schemeClr val="tx1"/>
                </a:solidFill>
                <a:effectLst/>
                <a:latin typeface="Arial" pitchFamily="-65" charset="0"/>
                <a:ea typeface="ＭＳ Ｐゴシック" pitchFamily="-65" charset="-128"/>
              </a:rPr>
              <a:t>As you can tell, we are surrounded by data.  </a:t>
            </a:r>
          </a:p>
          <a:p>
            <a:pPr marL="228600" indent="-228600">
              <a:buNone/>
            </a:pPr>
            <a:endParaRPr lang="en-US" sz="1200" kern="1200" baseline="0" dirty="0" smtClean="0">
              <a:solidFill>
                <a:schemeClr val="tx1"/>
              </a:solidFill>
              <a:effectLst/>
              <a:latin typeface="Arial" pitchFamily="-65" charset="0"/>
              <a:ea typeface="ＭＳ Ｐゴシック" pitchFamily="-65" charset="-128"/>
            </a:endParaRPr>
          </a:p>
          <a:p>
            <a:pPr marL="0" indent="0">
              <a:buNone/>
            </a:pPr>
            <a:r>
              <a:rPr lang="en-US" sz="1200" kern="1200" baseline="0" dirty="0" smtClean="0">
                <a:solidFill>
                  <a:schemeClr val="tx1"/>
                </a:solidFill>
                <a:effectLst/>
                <a:latin typeface="Arial" pitchFamily="-65" charset="0"/>
                <a:ea typeface="ＭＳ Ｐゴシック" pitchFamily="-65" charset="-128"/>
              </a:rPr>
              <a:t>Janet:</a:t>
            </a:r>
          </a:p>
          <a:p>
            <a:r>
              <a:rPr lang="en-US" dirty="0" smtClean="0"/>
              <a:t>Managing data involves understanding how</a:t>
            </a:r>
            <a:r>
              <a:rPr lang="en-US" baseline="0" dirty="0" smtClean="0"/>
              <a:t> much data you have, where that data might be stored, how it’s collected, and the content of information it holds. It’s important to understand your data and its meaningful use.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a:t>
            </a:fld>
            <a:endParaRPr lang="en-US" dirty="0"/>
          </a:p>
        </p:txBody>
      </p:sp>
    </p:spTree>
    <p:extLst>
      <p:ext uri="{BB962C8B-B14F-4D97-AF65-F5344CB8AC3E}">
        <p14:creationId xmlns="" xmlns:p14="http://schemas.microsoft.com/office/powerpoint/2010/main" val="1435914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your report is ready in the Spooler, you will go ahead and print the document but again, as there is a lot of information it is best to log the data.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log the data, you want to either go to File, Logging, or as you can see on the screen I have logging in</a:t>
            </a:r>
            <a:r>
              <a:rPr lang="en-US" baseline="0" dirty="0" smtClean="0"/>
              <a:t> my toolbar for quick access as I use it so often. </a:t>
            </a:r>
          </a:p>
          <a:p>
            <a:endParaRPr lang="en-US" baseline="0" dirty="0" smtClean="0"/>
          </a:p>
          <a:p>
            <a:r>
              <a:rPr lang="en-US" baseline="0" dirty="0" smtClean="0"/>
              <a:t>In this example, we are using “Reflections” as the </a:t>
            </a:r>
            <a:r>
              <a:rPr lang="en-US" baseline="0" dirty="0" err="1" smtClean="0"/>
              <a:t>VistA</a:t>
            </a:r>
            <a:r>
              <a:rPr lang="en-US" baseline="0" dirty="0" smtClean="0"/>
              <a:t> emulator.  If you use a different emulator such as CRT, you may need to initiate the logging function differently.  </a:t>
            </a:r>
          </a:p>
          <a:p>
            <a:endParaRPr lang="en-US" baseline="0" dirty="0" smtClean="0"/>
          </a:p>
          <a:p>
            <a:r>
              <a:rPr lang="en-US" baseline="0" dirty="0" smtClean="0"/>
              <a:t>You want to make sure that both the “logging on” and “disk” boxes are checked.  You would then click the browse button to make sure the data is being saved in the appropriate location.  Once you have finished, go ahead and click the OK button. This has activated the logging function. </a:t>
            </a:r>
          </a:p>
          <a:p>
            <a:endParaRPr lang="en-US" baseline="0" dirty="0" smtClean="0"/>
          </a:p>
          <a:p>
            <a:r>
              <a:rPr lang="en-US" baseline="0" dirty="0" smtClean="0"/>
              <a:t>Back on your VistA screen, you want to now hit enter after the parameters you have set. Once the data has stopped running, go ahead and turn off the logging function by the buttons selected earlier</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the data has stopped running, go ahead and turn off the logging function by the un-selecting the check boxes marked earlier so that it looks like this. Hit ok. You have now successfully captured your data in a .txt file so that you may open it in a program such as Excel.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Before we move onto capturing</a:t>
            </a:r>
            <a:r>
              <a:rPr lang="en-US" baseline="0" dirty="0" smtClean="0"/>
              <a:t> and manipulating data in Excel, let’s review the polling results from questions #2 (wait to see results before clicking to the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 you currently using a paper method for the collection</a:t>
            </a:r>
            <a:r>
              <a:rPr lang="en-US" baseline="0" dirty="0" smtClean="0"/>
              <a:t> of data</a:t>
            </a:r>
            <a:r>
              <a:rPr lang="en-US" dirty="0" smtClean="0"/>
              <a:t>?  Please</a:t>
            </a:r>
            <a:r>
              <a:rPr lang="en-US" baseline="0" dirty="0" smtClean="0"/>
              <a:t> select from: </a:t>
            </a:r>
            <a:r>
              <a:rPr lang="en-US" dirty="0" smtClean="0"/>
              <a:t>Yes, No, or Unsure</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Excel Spreadsheets</a:t>
            </a:r>
            <a:r>
              <a:rPr lang="en-US" baseline="0" dirty="0" smtClean="0"/>
              <a:t> are very useful with collecting and manipulating data. The majority of data from the sources I described earlier can be captured in an excel spreadsheet.  We will show you examples of how to import data from an external source and also examples on entering data into a spreadsheet.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24</a:t>
            </a:fld>
            <a:endParaRPr lang="en-US" dirty="0"/>
          </a:p>
        </p:txBody>
      </p:sp>
    </p:spTree>
    <p:extLst>
      <p:ext uri="{BB962C8B-B14F-4D97-AF65-F5344CB8AC3E}">
        <p14:creationId xmlns="" xmlns:p14="http://schemas.microsoft.com/office/powerpoint/2010/main" val="785688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The</a:t>
            </a:r>
            <a:r>
              <a:rPr lang="en-US" baseline="0" dirty="0" smtClean="0"/>
              <a:t> first step to manipulating data in Excel would be to open up a blank worksheet.  Under the data tab, you would want to click on the “from text” button which will allow you to navigate through your folders to open up any saved .txt file. Once selected, go ahead and click on the import button.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The Text Import Wizard will then pop up.  This</a:t>
            </a:r>
            <a:r>
              <a:rPr lang="en-US" baseline="0" dirty="0" smtClean="0"/>
              <a:t> helps to configure your data prior to importing it into Excel. For this E&amp;M example, we are going to go ahead with Delimited as it will separate the characters into appropriate fields.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This screen allows</a:t>
            </a:r>
            <a:r>
              <a:rPr lang="en-US" baseline="0" dirty="0" smtClean="0"/>
              <a:t> you to go ahead and set the delimiters.  We have chosen the box other and entered the caret in order to set our delimiters.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The following steps will ask you to remove</a:t>
            </a:r>
            <a:r>
              <a:rPr lang="en-US" baseline="0" dirty="0" smtClean="0"/>
              <a:t> or add lines between the text. Once completed, hit Finish.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This slide</a:t>
            </a:r>
            <a:r>
              <a:rPr lang="en-US" baseline="0" dirty="0" smtClean="0"/>
              <a:t> is to give you an overall view of how y</a:t>
            </a:r>
            <a:r>
              <a:rPr lang="en-US" dirty="0" smtClean="0"/>
              <a:t>our data will then be</a:t>
            </a:r>
            <a:r>
              <a:rPr lang="en-US" baseline="0" dirty="0" smtClean="0"/>
              <a:t> displayed nicely in Excel.  From here you can change the order from ascending to descending, change your title headers, delete any unnecessary data or even incorporate some formulas.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Adam: </a:t>
            </a: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Have you been in a situation where you had</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to…</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1. Pull</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data from a source</a:t>
            </a: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2. Been given an excel spreadsheet with data to manipulate and analyze, or…</a:t>
            </a: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3. Use a paper or electronic method to collect data (health record review)</a:t>
            </a:r>
          </a:p>
          <a:p>
            <a:pPr lvl="0"/>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Well,</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there are 4 identification items that are useful to think about when collecting data in any of the situations I just described.</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marL="742950" lvl="1" indent="-285750">
              <a:buFont typeface="Arial" pitchFamily="34" charset="0"/>
              <a:buChar char="•"/>
            </a:pPr>
            <a:endParaRPr lang="en-US" dirty="0" smtClean="0"/>
          </a:p>
          <a:p>
            <a:pPr marL="285750" indent="-285750">
              <a:buFont typeface="Arial" pitchFamily="34" charset="0"/>
              <a:buChar char="•"/>
            </a:pPr>
            <a:r>
              <a:rPr lang="en-US" dirty="0" smtClean="0"/>
              <a:t>Identifying the purpose for</a:t>
            </a:r>
            <a:r>
              <a:rPr lang="en-US" baseline="0" dirty="0" smtClean="0"/>
              <a:t> collecting your data will help with understanding the reasons why we are handling the data.  In turn, it can lead to you deciding how to collect, use and analysis the data.</a:t>
            </a:r>
          </a:p>
          <a:p>
            <a:pPr marL="0" indent="0">
              <a:buFont typeface="Arial" pitchFamily="34" charset="0"/>
              <a:buNone/>
            </a:pPr>
            <a:endParaRPr lang="en-US" dirty="0" smtClean="0"/>
          </a:p>
          <a:p>
            <a:pPr marL="285750" indent="-285750">
              <a:buFont typeface="Arial" pitchFamily="34" charset="0"/>
              <a:buChar char="•"/>
            </a:pPr>
            <a:r>
              <a:rPr lang="en-US" dirty="0" smtClean="0"/>
              <a:t>Identifying Data Elements to collect</a:t>
            </a:r>
            <a:r>
              <a:rPr lang="en-US" baseline="0" dirty="0" smtClean="0"/>
              <a:t> first before running a report or pulling data from a source can be very helpful.  This goes back to understanding the data requirements and purpose of the data.  Time savings can be had if you obtain clarification on what data elements are needed.  Also, if someone is requesting data, you want to make sure you are providing them the correct data elements.  There are times when requesters don’t really know what they are asking for and when you provide them data the first time around, they may indicate that is not the data they wanted.</a:t>
            </a:r>
            <a:endParaRPr lang="en-US" dirty="0" smtClean="0"/>
          </a:p>
          <a:p>
            <a:pPr marL="742950" lvl="1" indent="-285750">
              <a:buFont typeface="Arial" pitchFamily="34" charset="0"/>
              <a:buChar char="•"/>
            </a:pPr>
            <a:endParaRPr lang="en-US" dirty="0" smtClean="0"/>
          </a:p>
          <a:p>
            <a:pPr marL="285750" indent="-285750">
              <a:buFont typeface="Arial" pitchFamily="34" charset="0"/>
              <a:buChar char="•"/>
            </a:pPr>
            <a:r>
              <a:rPr lang="en-US" dirty="0" smtClean="0"/>
              <a:t>Now, Identifying the method on how to collect your data</a:t>
            </a:r>
            <a:r>
              <a:rPr lang="en-US" baseline="0" dirty="0" smtClean="0"/>
              <a:t> is a very important step in the process.  There’s the </a:t>
            </a:r>
            <a:r>
              <a:rPr lang="en-US" dirty="0" smtClean="0"/>
              <a:t>Paper method</a:t>
            </a:r>
            <a:r>
              <a:rPr lang="en-US" baseline="0" dirty="0" smtClean="0"/>
              <a:t> and many electronic methods, which we will cover.  Deciding and developing a collection method can be a time saver and can help with analyzing and displaying data.</a:t>
            </a:r>
          </a:p>
          <a:p>
            <a:pPr marL="285750" indent="-285750">
              <a:buFont typeface="Arial" pitchFamily="34" charset="0"/>
              <a:buChar char="•"/>
            </a:pPr>
            <a:endParaRPr lang="en-US" dirty="0" smtClean="0"/>
          </a:p>
          <a:p>
            <a:pPr marL="285750" indent="-285750">
              <a:buFont typeface="Arial" pitchFamily="34" charset="0"/>
              <a:buChar char="•"/>
            </a:pPr>
            <a:r>
              <a:rPr lang="en-US" dirty="0" smtClean="0"/>
              <a:t>Identify the audience for the data</a:t>
            </a:r>
            <a:r>
              <a:rPr lang="en-US" baseline="0" dirty="0" smtClean="0"/>
              <a:t> </a:t>
            </a:r>
            <a:r>
              <a:rPr lang="en-US" dirty="0" smtClean="0"/>
              <a:t>is important in determining how you will</a:t>
            </a:r>
            <a:r>
              <a:rPr lang="en-US" baseline="0" dirty="0" smtClean="0"/>
              <a:t> display data.  You may present data differently if your audience is the clinical executive board versus your direct boss versus your facility director.  There are multiple ways to display data and we will cover a few of them later in our presentation.</a:t>
            </a:r>
            <a:endParaRPr lang="en-US" dirty="0" smtClean="0"/>
          </a:p>
          <a:p>
            <a:endParaRPr lang="en-US" dirty="0" smtClean="0"/>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Janet:</a:t>
            </a:r>
            <a:endParaRPr lang="en-US" dirty="0" smtClean="0"/>
          </a:p>
          <a:p>
            <a:r>
              <a:rPr lang="en-US" dirty="0" smtClean="0"/>
              <a:t>We’ll touch more upon these</a:t>
            </a:r>
            <a:r>
              <a:rPr lang="en-US" baseline="0" dirty="0" smtClean="0"/>
              <a:t> subjects as we go through our presentation today.  But let’s go ahead and move on to our first polling question.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a:t>
            </a:fld>
            <a:endParaRPr lang="en-US" dirty="0"/>
          </a:p>
        </p:txBody>
      </p:sp>
    </p:spTree>
    <p:extLst>
      <p:ext uri="{BB962C8B-B14F-4D97-AF65-F5344CB8AC3E}">
        <p14:creationId xmlns="" xmlns:p14="http://schemas.microsoft.com/office/powerpoint/2010/main" val="2611253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Janet:</a:t>
            </a:r>
          </a:p>
          <a:p>
            <a:r>
              <a:rPr lang="en-US" baseline="0" dirty="0" smtClean="0"/>
              <a:t>If you had not chosen to use the text import wizard your data your data wouldn’t have separated nicely into columns but rather all meshed into one.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a:t>
            </a:r>
          </a:p>
          <a:p>
            <a:r>
              <a:rPr lang="en-US" dirty="0" smtClean="0"/>
              <a:t>That’s definitely</a:t>
            </a:r>
            <a:r>
              <a:rPr lang="en-US" baseline="0" dirty="0" smtClean="0"/>
              <a:t> a</a:t>
            </a:r>
            <a:r>
              <a:rPr lang="en-US" dirty="0" smtClean="0"/>
              <a:t> great example of using</a:t>
            </a:r>
            <a:r>
              <a:rPr lang="en-US" baseline="0" dirty="0" smtClean="0"/>
              <a:t> the import wizard in excel.</a:t>
            </a:r>
          </a:p>
          <a:p>
            <a:endParaRPr lang="en-US" baseline="0" dirty="0" smtClean="0"/>
          </a:p>
          <a:p>
            <a:r>
              <a:rPr lang="en-US" baseline="0" dirty="0" smtClean="0"/>
              <a:t>Now, let me show you the spreadsheet we use at Eastern Colorado for our inpatient health record review process.  We start off with data capturing the demographic information for the each inpatient case we review.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Adam: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From</a:t>
            </a:r>
            <a:r>
              <a:rPr lang="en-US" baseline="0" dirty="0" smtClean="0"/>
              <a:t> there, you can see that we review multiple data elements for each inpatient case.  The majority of the answers the reviewers provide in the spreadsheet are “Y” for yes, “N” for no and when applicable, “NA” for not applicable.  The reviewers enter the data top to bottom on the spreadsheet for the different cases so that one row is for one patient and the subsequent row below is the next patient.</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Adam: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an</a:t>
            </a:r>
            <a:r>
              <a:rPr lang="en-US" baseline="0" dirty="0" smtClean="0"/>
              <a:t> inpatient case involved surgery, here’s the screen shot of the data elements the reviewers monitor.  Again, the reviewers provide Y, N, and NA answers.  The majority of the review is to determine if the documentation is present and in the record timely.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few screen shots that I have shown you may not be the prettiest when it comes to formatting.  When creating the spreadsheet, we went simple and didn’t go for making the data entry spreadsheet look appealing.  The most important part is to make sure the calculations of the data entered data is correct and that the results are displayed pleasingly.  We will go into data display later on this presentation.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a:t>
            </a:r>
          </a:p>
          <a:p>
            <a:r>
              <a:rPr lang="en-US" dirty="0" smtClean="0"/>
              <a:t>This</a:t>
            </a:r>
            <a:r>
              <a:rPr lang="en-US" baseline="0" dirty="0" smtClean="0"/>
              <a:t> next screen shot is our Data Definition and Instruction spreadsheet for our health record review process.  It describes each data element and provides the reference for each data element, or in other words, the reason why we review the specific element.  Also, we have the location in CPRS of where to find the data element.  We have found that this spreadsheet is very useful when we train new reviewers.</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endParaRPr lang="en-US" dirty="0" smtClean="0"/>
          </a:p>
          <a:p>
            <a:r>
              <a:rPr lang="en-US" dirty="0" smtClean="0"/>
              <a:t>In</a:t>
            </a:r>
            <a:r>
              <a:rPr lang="en-US" baseline="0" dirty="0" smtClean="0"/>
              <a:t> addition to data capture and manipulation, Excel is a great tool to develop statistics and graphs. </a:t>
            </a:r>
          </a:p>
          <a:p>
            <a:endParaRPr lang="en-US" baseline="0" dirty="0" smtClean="0"/>
          </a:p>
          <a:p>
            <a:r>
              <a:rPr lang="en-US" baseline="0" dirty="0" smtClean="0"/>
              <a:t>Here is an example of E&amp;M data from Oct 2011 to April 2012 all collected into one spreadsheet. As we look at this data, we have the levels of E&amp;M at the top, 1,2,3,4 and 5. Cell G represents the total of cases represented.  In order to show the percentage rate of each individual E&amp;M level, you would want to divide that number by the total.  So, in the case of Excel, you should type in the cell =B33/G33 and then hit enter.  Your percentage rate will then appear.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Once</a:t>
            </a:r>
            <a:r>
              <a:rPr lang="en-US" baseline="0" dirty="0" smtClean="0"/>
              <a:t> the statistics are captured, go ahead and capture that data by highlighting the cells you wish to reflect in a chart.  While that data is selected go to your toolbar and hit insert From there choose which chart you’d like the data to be represented with.  For this example, I have chosen a 2-D column.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the final result</a:t>
            </a:r>
            <a:r>
              <a:rPr lang="en-US" baseline="0" dirty="0" smtClean="0"/>
              <a:t> looks like.  You have now created a medium in which depicts meaningful health information by the way of capturing, importing and manipulating data.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65" charset="0"/>
                <a:ea typeface="ＭＳ Ｐゴシック" pitchFamily="-65" charset="-128"/>
                <a:cs typeface="+mn-cs"/>
              </a:rPr>
              <a:t>Let’s now talk</a:t>
            </a:r>
            <a:r>
              <a:rPr lang="en-US" sz="1200" kern="1200" baseline="0" dirty="0" smtClean="0">
                <a:solidFill>
                  <a:schemeClr val="tx1"/>
                </a:solidFill>
                <a:effectLst/>
                <a:latin typeface="Arial" pitchFamily="-65" charset="0"/>
                <a:ea typeface="ＭＳ Ｐゴシック" pitchFamily="-65" charset="-128"/>
                <a:cs typeface="+mn-cs"/>
              </a:rPr>
              <a:t> about using Microsoft Access for a data collection method.  We will discuss basic, important concepts to know before venturing into creating an Access database and show you some examples of how we have used access databases at both of our facilities.  For further education on Microsoft Access, it is good to check with your local education folks to see what types of training is available in a classroom setting and in TMS.</a:t>
            </a:r>
            <a:endParaRPr lang="en-US" sz="1200" kern="1200" dirty="0" smtClean="0">
              <a:solidFill>
                <a:schemeClr val="tx1"/>
              </a:solidFill>
              <a:effectLst/>
              <a:latin typeface="Arial" pitchFamily="-65" charset="0"/>
              <a:ea typeface="ＭＳ Ｐゴシック" pitchFamily="-65" charset="-128"/>
              <a:cs typeface="+mn-cs"/>
            </a:endParaRPr>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38</a:t>
            </a:fld>
            <a:endParaRPr lang="en-US" dirty="0"/>
          </a:p>
        </p:txBody>
      </p:sp>
    </p:spTree>
    <p:extLst>
      <p:ext uri="{BB962C8B-B14F-4D97-AF65-F5344CB8AC3E}">
        <p14:creationId xmlns="" xmlns:p14="http://schemas.microsoft.com/office/powerpoint/2010/main" val="2937725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5760" indent="-256032" fontAlgn="auto">
              <a:spcAft>
                <a:spcPts val="0"/>
              </a:spcAft>
              <a:buClr>
                <a:schemeClr val="accent3"/>
              </a:buClr>
              <a:buFont typeface="Georgia"/>
              <a:buNone/>
              <a:defRPr/>
            </a:pPr>
            <a:r>
              <a:rPr lang="en-US" dirty="0" smtClean="0"/>
              <a:t>Janet</a:t>
            </a:r>
          </a:p>
          <a:p>
            <a:pPr marL="365760" indent="-256032" fontAlgn="auto">
              <a:spcAft>
                <a:spcPts val="0"/>
              </a:spcAft>
              <a:buClr>
                <a:schemeClr val="accent3"/>
              </a:buClr>
              <a:buFont typeface="Georgia"/>
              <a:buChar char="•"/>
              <a:defRPr/>
            </a:pPr>
            <a:r>
              <a:rPr lang="en-US" dirty="0" smtClean="0"/>
              <a:t>Databases are an effective tool for storing large amounts of information.  But, did you know that data may also be entered, manipulated and exported to other files?  Yes one system can do all this!   </a:t>
            </a:r>
          </a:p>
          <a:p>
            <a:pPr marL="365760" indent="-256032" fontAlgn="auto">
              <a:spcAft>
                <a:spcPts val="0"/>
              </a:spcAft>
              <a:buClr>
                <a:schemeClr val="accent3"/>
              </a:buClr>
              <a:buFont typeface="Georgia"/>
              <a:buChar char="•"/>
              <a:defRPr/>
            </a:pPr>
            <a:r>
              <a:rPr lang="en-US" dirty="0" smtClean="0"/>
              <a:t>However, in order to start your database it is vital</a:t>
            </a:r>
            <a:r>
              <a:rPr lang="en-US" baseline="0" dirty="0" smtClean="0"/>
              <a:t> to have a well-define process and to understand your relationships.  Before starting the design of the database, always ask yourself, what is the purpose of this database?  You may find this question resurfacing several times throughout the design process.  That is okay.  This means you are most likely creating a database that is in line with its purpose.  </a:t>
            </a:r>
          </a:p>
          <a:p>
            <a:pPr marL="365760" indent="-256032" fontAlgn="auto">
              <a:spcAft>
                <a:spcPts val="0"/>
              </a:spcAft>
              <a:buClr>
                <a:schemeClr val="accent3"/>
              </a:buClr>
              <a:buFont typeface="Georgia"/>
              <a:buChar char="•"/>
              <a:defRPr/>
            </a:pPr>
            <a:r>
              <a:rPr lang="en-US" baseline="0" dirty="0" smtClean="0"/>
              <a:t>Let’s use the example of the Evaluation and Management database.  The purpose of this E&amp;M database is to hold information on the facility’s evaluation and management codes.  </a:t>
            </a:r>
            <a:endParaRPr lang="en-US" dirty="0" smtClean="0"/>
          </a:p>
          <a:p>
            <a:pPr marL="365760" marR="0" lvl="1" indent="-256032" algn="l" defTabSz="914400" rtl="0" eaLnBrk="0" fontAlgn="auto" latinLnBrk="0" hangingPunct="0">
              <a:lnSpc>
                <a:spcPct val="100000"/>
              </a:lnSpc>
              <a:spcBef>
                <a:spcPct val="30000"/>
              </a:spcBef>
              <a:spcAft>
                <a:spcPts val="0"/>
              </a:spcAft>
              <a:buClr>
                <a:schemeClr val="accent3"/>
              </a:buClr>
              <a:buSzTx/>
              <a:buFont typeface="Georgia"/>
              <a:buChar char="•"/>
              <a:tabLst/>
              <a:defRPr/>
            </a:pPr>
            <a:r>
              <a:rPr lang="en-US" dirty="0" smtClean="0"/>
              <a:t>In designing your</a:t>
            </a:r>
            <a:r>
              <a:rPr lang="en-US" baseline="0" dirty="0" smtClean="0"/>
              <a:t> database you want to start by looking at it as a library.  For example, in a library, you have authors, book genres, publishers and perhaps a standard format as to where the books are held.   You can look at a database in the same exact way.  </a:t>
            </a:r>
          </a:p>
          <a:p>
            <a:pPr marL="365760" marR="0" lvl="1" indent="-256032" algn="l" defTabSz="914400" rtl="0" eaLnBrk="0" fontAlgn="auto" latinLnBrk="0" hangingPunct="0">
              <a:lnSpc>
                <a:spcPct val="100000"/>
              </a:lnSpc>
              <a:spcBef>
                <a:spcPct val="30000"/>
              </a:spcBef>
              <a:spcAft>
                <a:spcPts val="0"/>
              </a:spcAft>
              <a:buClr>
                <a:schemeClr val="accent3"/>
              </a:buClr>
              <a:buSzTx/>
              <a:buFont typeface="Georgia"/>
              <a:buChar char="•"/>
              <a:tabLst/>
              <a:defRPr/>
            </a:pPr>
            <a:r>
              <a:rPr lang="en-US" baseline="0" dirty="0" smtClean="0"/>
              <a:t>Using the example of the E&amp;M database, we understand that stop codes, patient information and vesting levels must be included as fields.  We would then group these fields into tables as you see here.  This could also be looked at as our table relationships.  Remember, a</a:t>
            </a:r>
            <a:r>
              <a:rPr lang="en-US" dirty="0" smtClean="0"/>
              <a:t> relationship for a database can be compared to what a blueprint means to building a hospital. It is important</a:t>
            </a:r>
            <a:r>
              <a:rPr lang="en-US" baseline="0" dirty="0" smtClean="0"/>
              <a:t> to </a:t>
            </a:r>
            <a:r>
              <a:rPr lang="en-US" dirty="0" smtClean="0"/>
              <a:t>identify any and all relationships.  Otherwise, it may be a very short lasting database.  </a:t>
            </a:r>
          </a:p>
          <a:p>
            <a:pPr marL="365760" indent="-256032" fontAlgn="auto">
              <a:spcAft>
                <a:spcPts val="0"/>
              </a:spcAft>
              <a:buClr>
                <a:schemeClr val="accent3"/>
              </a:buClr>
              <a:buFont typeface="Georgia"/>
              <a:buChar char="•"/>
              <a:defRPr/>
            </a:pP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9EA5D2-510B-4EE5-A9F0-EFC3A7AB52C8}"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p>
          <a:p>
            <a:r>
              <a:rPr lang="en-US" dirty="0" smtClean="0"/>
              <a:t>Do you have the means to collect data in your service/section?  Please</a:t>
            </a:r>
            <a:r>
              <a:rPr lang="en-US" baseline="0" dirty="0" smtClean="0"/>
              <a:t> select from: </a:t>
            </a:r>
            <a:r>
              <a:rPr lang="en-US" dirty="0" smtClean="0"/>
              <a:t>Yes, No, or Unsure.</a:t>
            </a:r>
            <a:r>
              <a:rPr lang="en-US" baseline="0" dirty="0" smtClean="0"/>
              <a:t>  </a:t>
            </a:r>
          </a:p>
          <a:p>
            <a:endParaRPr lang="en-US" baseline="0" dirty="0" smtClean="0"/>
          </a:p>
          <a:p>
            <a:r>
              <a:rPr lang="en-US" baseline="0" dirty="0" smtClean="0"/>
              <a:t>To submit your answer, please use the blue polling icon above my head.  Also, while you are up there, now is a perfect time to submit your questions using the orange “ask the presenter” button.  We will answer your questions at the end of the presentation.  For now, we are going to continue on with our content and we will review the poll results in just a few minutes.</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a:t>
            </a:fld>
            <a:endParaRPr lang="en-US" dirty="0"/>
          </a:p>
        </p:txBody>
      </p:sp>
    </p:spTree>
    <p:extLst>
      <p:ext uri="{BB962C8B-B14F-4D97-AF65-F5344CB8AC3E}">
        <p14:creationId xmlns="" xmlns:p14="http://schemas.microsoft.com/office/powerpoint/2010/main" val="1802621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r>
              <a:rPr lang="en-US" dirty="0" smtClean="0"/>
              <a:t>In Access, here is what your table relationships</a:t>
            </a:r>
            <a:r>
              <a:rPr lang="en-US" baseline="0" dirty="0" smtClean="0"/>
              <a:t> would look like with the library you we just created.  Of course there are many other aspects to Access, but as access is a very large tool, we won’t go into all of the details here. </a:t>
            </a:r>
          </a:p>
          <a:p>
            <a:endParaRPr lang="en-US" baseline="0" dirty="0" smtClean="0"/>
          </a:p>
          <a:p>
            <a:r>
              <a:rPr lang="en-US" baseline="0" dirty="0" smtClean="0"/>
              <a:t>Please look into your facility’s education department for courses on Access and/or other programs such as Excel and Word.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now let’s go to our</a:t>
            </a:r>
            <a:r>
              <a:rPr lang="en-US" baseline="0" dirty="0" smtClean="0"/>
              <a:t> </a:t>
            </a:r>
            <a:r>
              <a:rPr lang="en-US" dirty="0" smtClean="0"/>
              <a:t>third poll.  Have you already utilized the different program trainings at your facility for those such as Access, SharePoint, </a:t>
            </a:r>
            <a:r>
              <a:rPr lang="en-US" dirty="0" err="1" smtClean="0"/>
              <a:t>etc</a:t>
            </a:r>
            <a:r>
              <a:rPr lang="en-US" dirty="0" smtClean="0"/>
              <a:t>?  Yes</a:t>
            </a:r>
            <a:r>
              <a:rPr lang="en-US" baseline="0" dirty="0" smtClean="0"/>
              <a:t> or No</a:t>
            </a:r>
            <a:r>
              <a:rPr lang="en-US" dirty="0" smtClean="0"/>
              <a:t>.</a:t>
            </a:r>
            <a:r>
              <a:rPr lang="en-US" baseline="0" dirty="0" smtClean="0"/>
              <a:t>  As a reminder, to submit your answer, please use the blue polling icon above my head.  Also, while you are up there, don’t forget to submit your questions using the orange “ask the presenter” button.  We will answer your questions at the end of the presentation.  For now, we are going to continue on with our content and we will review the poll results in just a few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41</a:t>
            </a:fld>
            <a:endParaRPr lang="en-US" dirty="0"/>
          </a:p>
        </p:txBody>
      </p:sp>
    </p:spTree>
    <p:extLst>
      <p:ext uri="{BB962C8B-B14F-4D97-AF65-F5344CB8AC3E}">
        <p14:creationId xmlns="" xmlns:p14="http://schemas.microsoft.com/office/powerpoint/2010/main" val="2462061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screenshot of our E&amp;M database.  As you can see, we have the switchboard set up by Facility Distribution, Service Line Distribution, Stop Code Distribution, etc. </a:t>
            </a:r>
          </a:p>
          <a:p>
            <a:endParaRPr lang="en-US" baseline="0" dirty="0" smtClean="0"/>
          </a:p>
          <a:p>
            <a:r>
              <a:rPr lang="en-US" baseline="0" dirty="0" smtClean="0"/>
              <a:t>For this example, we are going to look at the Facility Distribution.  We would do this by clicking the box next to it.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42</a:t>
            </a:fld>
            <a:endParaRPr lang="en-US" dirty="0"/>
          </a:p>
        </p:txBody>
      </p:sp>
    </p:spTree>
    <p:extLst>
      <p:ext uri="{BB962C8B-B14F-4D97-AF65-F5344CB8AC3E}">
        <p14:creationId xmlns="" xmlns:p14="http://schemas.microsoft.com/office/powerpoint/2010/main" val="103014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click on that box, this screen will appear.  We are then going to choose our distribution to be compared by Service Line.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43</a:t>
            </a:fld>
            <a:endParaRPr lang="en-US" dirty="0"/>
          </a:p>
        </p:txBody>
      </p:sp>
    </p:spTree>
    <p:extLst>
      <p:ext uri="{BB962C8B-B14F-4D97-AF65-F5344CB8AC3E}">
        <p14:creationId xmlns="" xmlns:p14="http://schemas.microsoft.com/office/powerpoint/2010/main" val="3884128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parameter value box will then appear.  You will simply enter the service line that you want shown here.  For this example, we want to look at Spinal Cord and Injury, so we would type in SCI.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44</a:t>
            </a:fld>
            <a:endParaRPr lang="en-US" dirty="0"/>
          </a:p>
        </p:txBody>
      </p:sp>
    </p:spTree>
    <p:extLst>
      <p:ext uri="{BB962C8B-B14F-4D97-AF65-F5344CB8AC3E}">
        <p14:creationId xmlns="" xmlns:p14="http://schemas.microsoft.com/office/powerpoint/2010/main" val="1215409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your selection, the graphic depiction will then display.  It looks like we are doing pretty well with the level 3s for this service line.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45</a:t>
            </a:fld>
            <a:endParaRPr lang="en-US" dirty="0"/>
          </a:p>
        </p:txBody>
      </p:sp>
    </p:spTree>
    <p:extLst>
      <p:ext uri="{BB962C8B-B14F-4D97-AF65-F5344CB8AC3E}">
        <p14:creationId xmlns="" xmlns:p14="http://schemas.microsoft.com/office/powerpoint/2010/main" val="146216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endParaRPr lang="en-US" dirty="0" smtClean="0"/>
          </a:p>
          <a:p>
            <a:r>
              <a:rPr lang="en-US" dirty="0" smtClean="0"/>
              <a:t>At Eastern Colorado,</a:t>
            </a:r>
            <a:r>
              <a:rPr lang="en-US" baseline="0" dirty="0" smtClean="0"/>
              <a:t> my records manager created an Access Database to capture our facility records management inventory.  I am very fortunate for my Records Manager’s interest in Microsoft Access and willingness to create the database.  All of our records liaisons have access to the database to enter in their record inventories for their service.  This screen shot is of the initial login screen.  When a liaison logs in, they only see the record items they have entered in and not of any of the other records entered by other liaisons.</a:t>
            </a:r>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46</a:t>
            </a:fld>
            <a:endParaRPr lang="en-US" dirty="0"/>
          </a:p>
        </p:txBody>
      </p:sp>
    </p:spTree>
    <p:extLst>
      <p:ext uri="{BB962C8B-B14F-4D97-AF65-F5344CB8AC3E}">
        <p14:creationId xmlns="" xmlns:p14="http://schemas.microsoft.com/office/powerpoint/2010/main" val="108390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dirty="0" smtClean="0"/>
              <a:t>This next screen shot is</a:t>
            </a:r>
            <a:r>
              <a:rPr lang="en-US" baseline="0" dirty="0" smtClean="0"/>
              <a:t> of the “New Record Entry” screen where a liaison enters in a new record into the inventory database.  When my records manager was creating the database, she first figured out what items are important to capture when conducting an record inventory.  As you can see, there are multiple items we capture.  We have a field for the Record Liaison, owner of the record, location of record, start and end dates, Disposition eligibility date, type of record, the ability to select specific record item number from RCS-10 and GRS, format of record, and free text notes.</a:t>
            </a:r>
          </a:p>
          <a:p>
            <a:endParaRPr lang="en-US" baseline="0" dirty="0" smtClean="0"/>
          </a:p>
          <a:p>
            <a:r>
              <a:rPr lang="en-US" baseline="0" dirty="0" smtClean="0"/>
              <a:t>This information can easily be captured in an excel spreadsheet but using an access database to enter in the data can be visually more appealing.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47</a:t>
            </a:fld>
            <a:endParaRPr lang="en-US" dirty="0"/>
          </a:p>
        </p:txBody>
      </p:sp>
    </p:spTree>
    <p:extLst>
      <p:ext uri="{BB962C8B-B14F-4D97-AF65-F5344CB8AC3E}">
        <p14:creationId xmlns="" xmlns:p14="http://schemas.microsoft.com/office/powerpoint/2010/main" val="852946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dirty="0" smtClean="0"/>
              <a:t>This next</a:t>
            </a:r>
            <a:r>
              <a:rPr lang="en-US" baseline="0" dirty="0" smtClean="0"/>
              <a:t> screen shot shows the ability to “edit” a record entry.  Editing a record entry is used to record offsite storage of records for retirement purposes or space purposes.  We capture the Accession number, box numbers, offsite storage location, shipment date, recall date, and recall notes.   You can also edit any of the previously entered items.  </a:t>
            </a:r>
          </a:p>
          <a:p>
            <a:endParaRPr lang="en-US" baseline="0" dirty="0" smtClean="0"/>
          </a:p>
          <a:p>
            <a:r>
              <a:rPr lang="en-US" baseline="0" dirty="0" smtClean="0"/>
              <a:t>This access database does not have any reporting functions right now.  There’s only a main screen that shows all of the items a </a:t>
            </a:r>
            <a:r>
              <a:rPr lang="en-US" baseline="0" dirty="0" err="1" smtClean="0"/>
              <a:t>iiaison</a:t>
            </a:r>
            <a:r>
              <a:rPr lang="en-US" baseline="0" dirty="0" smtClean="0"/>
              <a:t> has entered.  Each record item is listed vertically in rows.  I know many of you have asked about when the database will be available.  To answer your question, we are working on making a “user friendly” version of the database that will be easy to setup.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48</a:t>
            </a:fld>
            <a:endParaRPr lang="en-US" dirty="0"/>
          </a:p>
        </p:txBody>
      </p:sp>
    </p:spTree>
    <p:extLst>
      <p:ext uri="{BB962C8B-B14F-4D97-AF65-F5344CB8AC3E}">
        <p14:creationId xmlns="" xmlns:p14="http://schemas.microsoft.com/office/powerpoint/2010/main" val="833212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a:t>
            </a:r>
            <a:r>
              <a:rPr lang="en-US" dirty="0" smtClean="0"/>
              <a:t>nother type of Access</a:t>
            </a:r>
            <a:r>
              <a:rPr lang="en-US" baseline="0" dirty="0" smtClean="0"/>
              <a:t> Database at Puget Sound. This happens to be our Health Record Review Database, with the focus of admission reviews.  We are then going to go to the next level and choose resident supervision and admission H&amp;Ps.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It is important to understand why we collect</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use, and report data. Data requirements can drive us to handle a massive amount of data.  Let’s explore data requirements briefly.  Data requirements within VA are all around us.  Most importantly, to be compliant with TJC to maintain accreditation requires data collection.  In addition, the VA Office of Inspector General requires facilities to provide data to demonstrate compliance with certain aspects.  Then, we have VA and VHA directives and handbooks that require us to collect data to demonstrate compliance.  In addition, there are facility performance measures that are completely data driven.</a:t>
            </a:r>
          </a:p>
          <a:p>
            <a:pPr lvl="0"/>
            <a:endParaRPr lang="en-US" sz="1200" kern="1200" baseline="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Now, for HIM specific data requirements, there’s monitoring of each unit.  For example, for a coding unit, you may want to pull data from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QuadraMed</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to look at coder productivity and turnaround time.  Same goes for Release of Information and Scanning in accessing the DSS ROI software and </a:t>
            </a:r>
            <a:r>
              <a:rPr lang="en-US" sz="1200" kern="1200" baseline="0" dirty="0" err="1" smtClean="0">
                <a:solidFill>
                  <a:schemeClr val="tx1"/>
                </a:solidFill>
                <a:effectLst/>
                <a:latin typeface="Arial" pitchFamily="-65" charset="0"/>
                <a:ea typeface="ＭＳ Ｐゴシック" pitchFamily="-65" charset="-128"/>
                <a:cs typeface="ＭＳ Ｐゴシック" pitchFamily="-65" charset="-128"/>
              </a:rPr>
              <a:t>VistA</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imaging to pull productivity reports for each of the two units.</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1"/>
            <a:endParaRPr lang="en-US" sz="1200" kern="1200" dirty="0" smtClean="0">
              <a:solidFill>
                <a:schemeClr val="tx1"/>
              </a:solidFill>
              <a:effectLst/>
              <a:latin typeface="Arial" pitchFamily="-65" charset="0"/>
              <a:ea typeface="ＭＳ Ｐゴシック" pitchFamily="-65" charset="-128"/>
              <a:cs typeface="+mn-cs"/>
            </a:endParaRPr>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a:t>
            </a:fld>
            <a:endParaRPr lang="en-US" dirty="0"/>
          </a:p>
        </p:txBody>
      </p:sp>
    </p:spTree>
    <p:extLst>
      <p:ext uri="{BB962C8B-B14F-4D97-AF65-F5344CB8AC3E}">
        <p14:creationId xmlns="" xmlns:p14="http://schemas.microsoft.com/office/powerpoint/2010/main" val="2005133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database tool was designed to represent what a form may</a:t>
            </a:r>
            <a:r>
              <a:rPr lang="en-US" baseline="0" dirty="0" smtClean="0"/>
              <a:t> look like on paper. </a:t>
            </a:r>
          </a:p>
          <a:p>
            <a:endParaRPr lang="en-US" baseline="0" dirty="0" smtClean="0"/>
          </a:p>
          <a:p>
            <a:r>
              <a:rPr lang="en-US" baseline="0" dirty="0" smtClean="0"/>
              <a:t>As you can see, the reviewer would populate this form with information such as the Patient’s Social Security Number, Author of the note, admission or encounter date, service line, etc. </a:t>
            </a:r>
          </a:p>
          <a:p>
            <a:endParaRPr lang="en-US" baseline="0" dirty="0" smtClean="0"/>
          </a:p>
          <a:p>
            <a:r>
              <a:rPr lang="en-US" baseline="0" dirty="0" smtClean="0"/>
              <a:t>And now let’s take a look at our poll results (wait to advance the slides until you see the results).</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dirty="0" smtClean="0"/>
              <a:t>Moving</a:t>
            </a:r>
            <a:r>
              <a:rPr lang="en-US" baseline="0" dirty="0" smtClean="0"/>
              <a:t> onto SharePoint. </a:t>
            </a:r>
            <a:r>
              <a:rPr lang="en-US" dirty="0" smtClean="0"/>
              <a:t>Did you know SharePoint can be used as a central location for data from committees to team workgroups?</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dirty="0" smtClean="0"/>
              <a:t>Earlier</a:t>
            </a:r>
            <a:r>
              <a:rPr lang="en-US" baseline="0" dirty="0" smtClean="0"/>
              <a:t> I showed you how Physician Assistant Peer Review data was being collected by hand and by paper.  </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As the peer reviews are considered non-protected I approached the PA Lead with the idea of capturing all of this information through one simple tool – SharePoint. </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This is the homepage that I have since then created for the PA group.  You can see that it is a little bare, but as this site’s intention was for peer review collection, I did that intentionally to avoid any confusion.  </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To the left of the pate you’ll notice under Libraries a link to “PA Peer Reviews”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52</a:t>
            </a:fld>
            <a:endParaRPr lang="en-US" dirty="0"/>
          </a:p>
        </p:txBody>
      </p:sp>
    </p:spTree>
    <p:extLst>
      <p:ext uri="{BB962C8B-B14F-4D97-AF65-F5344CB8AC3E}">
        <p14:creationId xmlns="" xmlns:p14="http://schemas.microsoft.com/office/powerpoint/2010/main" val="257771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pPr>
              <a:buFont typeface="Arial"/>
              <a:buChar char="•"/>
            </a:pPr>
            <a:r>
              <a:rPr lang="en-US" dirty="0" smtClean="0"/>
              <a:t>Under this Library</a:t>
            </a:r>
            <a:r>
              <a:rPr lang="en-US" baseline="0" dirty="0" smtClean="0"/>
              <a:t> </a:t>
            </a:r>
            <a:r>
              <a:rPr lang="en-US" baseline="0" dirty="0" err="1" smtClean="0"/>
              <a:t>PAs</a:t>
            </a:r>
            <a:r>
              <a:rPr lang="en-US" baseline="0" dirty="0" smtClean="0"/>
              <a:t> at Puget Sound will find the information they need in order to conduct their reviews.  </a:t>
            </a:r>
          </a:p>
          <a:p>
            <a:pPr>
              <a:buFont typeface="Arial"/>
              <a:buChar char="•"/>
            </a:pPr>
            <a:r>
              <a:rPr lang="en-US" baseline="0" dirty="0" smtClean="0"/>
              <a:t>It may take a little training for the user initially, but I have found this to be a very useful tool for the PA group at Puget Sound</a:t>
            </a:r>
          </a:p>
          <a:p>
            <a:pPr>
              <a:buFont typeface="Arial"/>
              <a:buChar char="•"/>
            </a:pPr>
            <a:r>
              <a:rPr lang="en-US" baseline="0" dirty="0" smtClean="0"/>
              <a:t>We no longer have the paper problems that we had before when it came to this specific peer review as everything is conducted and available electronically.  The PA lead doesn’t have to worry about bad handwriting or trying to find the other </a:t>
            </a:r>
            <a:r>
              <a:rPr lang="en-US" baseline="0" dirty="0" err="1" smtClean="0"/>
              <a:t>PAs</a:t>
            </a:r>
            <a:r>
              <a:rPr lang="en-US" baseline="0" dirty="0" smtClean="0"/>
              <a:t> in order to collect their review.  </a:t>
            </a:r>
          </a:p>
          <a:p>
            <a:pPr>
              <a:buFont typeface="Arial"/>
              <a:buChar char="•"/>
            </a:pPr>
            <a:r>
              <a:rPr lang="en-US" baseline="0" dirty="0" smtClean="0"/>
              <a:t>This saves the facility time and money, which feeds back to our main focus of patient care. </a:t>
            </a:r>
          </a:p>
        </p:txBody>
      </p:sp>
      <p:sp>
        <p:nvSpPr>
          <p:cNvPr id="4" name="Slide Number Placeholder 3"/>
          <p:cNvSpPr>
            <a:spLocks noGrp="1"/>
          </p:cNvSpPr>
          <p:nvPr>
            <p:ph type="sldNum" sz="quarter" idx="10"/>
          </p:nvPr>
        </p:nvSpPr>
        <p:spPr/>
        <p:txBody>
          <a:bodyPr/>
          <a:lstStyle/>
          <a:p>
            <a:fld id="{339EA5D2-510B-4EE5-A9F0-EFC3A7AB52C8}"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pPr marL="228600" indent="-228600">
              <a:buFont typeface="Arial"/>
              <a:buChar char="•"/>
            </a:pPr>
            <a:r>
              <a:rPr lang="en-US" dirty="0" smtClean="0"/>
              <a:t>But</a:t>
            </a:r>
            <a:r>
              <a:rPr lang="en-US" baseline="0" dirty="0" smtClean="0"/>
              <a:t> hold on, I didn’t just stop there.  As we started to capture this data electronically, I was able to import the information into an Excel spreadsheet for data capture.  </a:t>
            </a:r>
          </a:p>
          <a:p>
            <a:pPr marL="228600" indent="-228600">
              <a:buFont typeface="Arial"/>
              <a:buChar char="•"/>
            </a:pPr>
            <a:r>
              <a:rPr lang="en-US" baseline="0" dirty="0" smtClean="0"/>
              <a:t>We are able to track and see how our </a:t>
            </a:r>
            <a:r>
              <a:rPr lang="en-US" baseline="0" dirty="0" err="1" smtClean="0"/>
              <a:t>PAs</a:t>
            </a:r>
            <a:r>
              <a:rPr lang="en-US" baseline="0" dirty="0" smtClean="0"/>
              <a:t> are doing when it comes to the peer review of their practice of care.</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pPr>
              <a:buFont typeface="Arial"/>
              <a:buChar char="•"/>
            </a:pPr>
            <a:r>
              <a:rPr lang="en-US" baseline="0" dirty="0" smtClean="0"/>
              <a:t>This graph is a snap shot of how the data can be represented in a graphical format.  For our purposes today, the details are not important as it is a bit hard to read.</a:t>
            </a:r>
          </a:p>
          <a:p>
            <a:pPr>
              <a:buFont typeface="Arial"/>
              <a:buChar char="•"/>
            </a:pPr>
            <a:r>
              <a:rPr lang="en-US" baseline="0" dirty="0" smtClean="0"/>
              <a:t>This is part of the 27 different health record reviews I conduct at Puget Sound, which happens to also be an OIG and JC requirement.</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pPr>
              <a:buFont typeface="Arial"/>
              <a:buChar char="•"/>
            </a:pPr>
            <a:r>
              <a:rPr lang="en-US" dirty="0" smtClean="0"/>
              <a:t>Another</a:t>
            </a:r>
            <a:r>
              <a:rPr lang="en-US" baseline="0" dirty="0" smtClean="0"/>
              <a:t> way to utilize SharePoint would be for a committee.  I have a SharePoint site for my Health Information Review Committee which allows all members to easily access the minutes, agenda, reviews and any policies or documents we like to refer people to.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a:t>
            </a:r>
          </a:p>
          <a:p>
            <a:pPr lvl="1"/>
            <a:r>
              <a:rPr lang="en-US" sz="1200" kern="1200" dirty="0" smtClean="0">
                <a:solidFill>
                  <a:schemeClr val="tx1"/>
                </a:solidFill>
                <a:effectLst/>
                <a:latin typeface="Arial" pitchFamily="-65" charset="0"/>
                <a:ea typeface="ＭＳ Ｐゴシック" pitchFamily="-65" charset="-128"/>
                <a:cs typeface="+mn-cs"/>
              </a:rPr>
              <a:t>I</a:t>
            </a:r>
            <a:r>
              <a:rPr lang="en-US" sz="1200" kern="1200" baseline="0" dirty="0" smtClean="0">
                <a:solidFill>
                  <a:schemeClr val="tx1"/>
                </a:solidFill>
                <a:effectLst/>
                <a:latin typeface="Arial" pitchFamily="-65" charset="0"/>
                <a:ea typeface="ＭＳ Ｐゴシック" pitchFamily="-65" charset="-128"/>
                <a:cs typeface="+mn-cs"/>
              </a:rPr>
              <a:t> like how you all use SharePoint at Puget Sound to store files.  At Eastern Colorado, we have a dedicated HIM SharePoint that I utilize for many purposes.  On the top of the screenshot, right below the picture of downtown Denver, you’ll notice I have multiple SharePoint sites that someone can access.  There’s the Home site, VISN 19 HIM site, Privacy Compliance Assurance assessment site, Records Management, and Medical Records Committee site.  </a:t>
            </a:r>
          </a:p>
          <a:p>
            <a:pPr lvl="1"/>
            <a:endParaRPr lang="en-US" sz="1200" kern="1200" baseline="0" dirty="0" smtClean="0">
              <a:solidFill>
                <a:schemeClr val="tx1"/>
              </a:solidFill>
              <a:effectLst/>
              <a:latin typeface="Arial" pitchFamily="-65" charset="0"/>
              <a:ea typeface="ＭＳ Ｐゴシック" pitchFamily="-65" charset="-128"/>
              <a:cs typeface="+mn-cs"/>
            </a:endParaRPr>
          </a:p>
          <a:p>
            <a:pPr lvl="1"/>
            <a:r>
              <a:rPr lang="en-US" sz="1200" kern="1200" baseline="0" dirty="0" smtClean="0">
                <a:solidFill>
                  <a:schemeClr val="tx1"/>
                </a:solidFill>
                <a:effectLst/>
                <a:latin typeface="Arial" pitchFamily="-65" charset="0"/>
                <a:ea typeface="ＭＳ Ｐゴシック" pitchFamily="-65" charset="-128"/>
                <a:cs typeface="+mn-cs"/>
              </a:rPr>
              <a:t>In the middle of the home site, you can see we have created visual buttons to click on that links to shared folders, document libraries, and Microsoft </a:t>
            </a:r>
            <a:r>
              <a:rPr lang="en-US" sz="1200" kern="1200" baseline="0" dirty="0" err="1" smtClean="0">
                <a:solidFill>
                  <a:schemeClr val="tx1"/>
                </a:solidFill>
                <a:effectLst/>
                <a:latin typeface="Arial" pitchFamily="-65" charset="0"/>
                <a:ea typeface="ＭＳ Ｐゴシック" pitchFamily="-65" charset="-128"/>
                <a:cs typeface="+mn-cs"/>
              </a:rPr>
              <a:t>infopath</a:t>
            </a:r>
            <a:r>
              <a:rPr lang="en-US" sz="1200" kern="1200" baseline="0" dirty="0" smtClean="0">
                <a:solidFill>
                  <a:schemeClr val="tx1"/>
                </a:solidFill>
                <a:effectLst/>
                <a:latin typeface="Arial" pitchFamily="-65" charset="0"/>
                <a:ea typeface="ＭＳ Ｐゴシック" pitchFamily="-65" charset="-128"/>
                <a:cs typeface="+mn-cs"/>
              </a:rPr>
              <a:t> forms.  These are good examples of different ways to use SharePoint.  </a:t>
            </a:r>
          </a:p>
          <a:p>
            <a:pPr lvl="1"/>
            <a:endParaRPr lang="en-US" sz="1200" kern="1200" baseline="0" dirty="0" smtClean="0">
              <a:solidFill>
                <a:schemeClr val="tx1"/>
              </a:solidFill>
              <a:effectLst/>
              <a:latin typeface="Arial" pitchFamily="-65" charset="0"/>
              <a:ea typeface="ＭＳ Ｐゴシック" pitchFamily="-65" charset="-128"/>
              <a:cs typeface="+mn-cs"/>
            </a:endParaRPr>
          </a:p>
          <a:p>
            <a:pPr lvl="1"/>
            <a:r>
              <a:rPr lang="en-US" sz="1200" kern="1200" baseline="0" dirty="0" smtClean="0">
                <a:solidFill>
                  <a:schemeClr val="tx1"/>
                </a:solidFill>
                <a:effectLst/>
                <a:latin typeface="Arial" pitchFamily="-65" charset="0"/>
                <a:ea typeface="ＭＳ Ｐゴシック" pitchFamily="-65" charset="-128"/>
                <a:cs typeface="+mn-cs"/>
              </a:rPr>
              <a:t>If you click on the “Contract Coding Folder” icon, a new window will appear that will display the shared drive folder.  This folder is access controlled so only those who have access can successfully see files in the folder.</a:t>
            </a:r>
          </a:p>
          <a:p>
            <a:pPr lvl="1"/>
            <a:endParaRPr lang="en-US" sz="1200" kern="1200" baseline="0" dirty="0" smtClean="0">
              <a:solidFill>
                <a:schemeClr val="tx1"/>
              </a:solidFill>
              <a:effectLst/>
              <a:latin typeface="Arial" pitchFamily="-65" charset="0"/>
              <a:ea typeface="ＭＳ Ｐゴシック" pitchFamily="-65" charset="-128"/>
              <a:cs typeface="+mn-cs"/>
            </a:endParaRPr>
          </a:p>
          <a:p>
            <a:pPr lvl="1"/>
            <a:r>
              <a:rPr lang="en-US" sz="1200" kern="1200" baseline="0" dirty="0" smtClean="0">
                <a:solidFill>
                  <a:schemeClr val="tx1"/>
                </a:solidFill>
                <a:effectLst/>
                <a:latin typeface="Arial" pitchFamily="-65" charset="0"/>
                <a:ea typeface="ＭＳ Ｐゴシック" pitchFamily="-65" charset="-128"/>
                <a:cs typeface="+mn-cs"/>
              </a:rPr>
              <a:t>If you click on the icons for “Pending requests” approved requests, and completed requests, these will link you to the three document libraries on the </a:t>
            </a:r>
            <a:r>
              <a:rPr lang="en-US" sz="1200" kern="1200" baseline="0" dirty="0" err="1" smtClean="0">
                <a:solidFill>
                  <a:schemeClr val="tx1"/>
                </a:solidFill>
                <a:effectLst/>
                <a:latin typeface="Arial" pitchFamily="-65" charset="0"/>
                <a:ea typeface="ＭＳ Ｐゴシック" pitchFamily="-65" charset="-128"/>
                <a:cs typeface="+mn-cs"/>
              </a:rPr>
              <a:t>sharepoint</a:t>
            </a:r>
            <a:r>
              <a:rPr lang="en-US" sz="1200" kern="1200" baseline="0" dirty="0" smtClean="0">
                <a:solidFill>
                  <a:schemeClr val="tx1"/>
                </a:solidFill>
                <a:effectLst/>
                <a:latin typeface="Arial" pitchFamily="-65" charset="0"/>
                <a:ea typeface="ＭＳ Ｐゴシック" pitchFamily="-65" charset="-128"/>
                <a:cs typeface="+mn-cs"/>
              </a:rPr>
              <a:t> site. Document libraries are similar to creating folders on a computer but they are located on the SharePoint site.</a:t>
            </a:r>
          </a:p>
          <a:p>
            <a:pPr lvl="1"/>
            <a:endParaRPr lang="en-US" sz="1200" kern="1200" baseline="0" dirty="0" smtClean="0">
              <a:solidFill>
                <a:schemeClr val="tx1"/>
              </a:solidFill>
              <a:effectLst/>
              <a:latin typeface="Arial" pitchFamily="-65" charset="0"/>
              <a:ea typeface="ＭＳ Ｐゴシック" pitchFamily="-65" charset="-128"/>
              <a:cs typeface="+mn-cs"/>
            </a:endParaRPr>
          </a:p>
          <a:p>
            <a:pPr lvl="1"/>
            <a:r>
              <a:rPr lang="en-US" sz="1200" kern="1200" baseline="0" dirty="0" smtClean="0">
                <a:solidFill>
                  <a:schemeClr val="tx1"/>
                </a:solidFill>
                <a:effectLst/>
                <a:latin typeface="Arial" pitchFamily="-65" charset="0"/>
                <a:ea typeface="ＭＳ Ｐゴシック" pitchFamily="-65" charset="-128"/>
                <a:cs typeface="+mn-cs"/>
              </a:rPr>
              <a:t>If you click on the “new request” icon under the Forms Committee section, a new window will appear with an InfoPath form (show next slide)</a:t>
            </a:r>
            <a:endParaRPr lang="en-US" sz="1200" kern="1200" dirty="0" smtClean="0">
              <a:solidFill>
                <a:schemeClr val="tx1"/>
              </a:solidFill>
              <a:effectLst/>
              <a:latin typeface="Arial" pitchFamily="-65" charset="0"/>
              <a:ea typeface="ＭＳ Ｐゴシック" pitchFamily="-65" charset="-128"/>
              <a:cs typeface="+mn-cs"/>
            </a:endParaRPr>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a:t>
            </a:r>
          </a:p>
          <a:p>
            <a:endParaRPr lang="en-US" dirty="0" smtClean="0"/>
          </a:p>
          <a:p>
            <a:r>
              <a:rPr lang="en-US" dirty="0" smtClean="0"/>
              <a:t>This form was</a:t>
            </a:r>
            <a:r>
              <a:rPr lang="en-US" baseline="0" dirty="0" smtClean="0"/>
              <a:t> created in Microsoft InfoPath.  We are currently testing this form out for the purpose of users requesting new progress note titles, templates, consults, and forms.  After a user completes this form, a file is created and entered a document library on the </a:t>
            </a:r>
            <a:r>
              <a:rPr lang="en-US" baseline="0" dirty="0" err="1" smtClean="0"/>
              <a:t>sharepoint</a:t>
            </a:r>
            <a:r>
              <a:rPr lang="en-US" baseline="0" dirty="0" smtClean="0"/>
              <a:t> site.  From there, the folks who review and approve these requests receive an outlook e-mail that indicates there’s a new request in the document library. A neat thing about an InfoPath form is that you can customize the input fields to capture a calendar date, free text, specific drop down items, specific radio buttons,  and check boxes.  The screen shot demonstrates all of these options.  Using InfoPath and SharePoint together is a great way to go from paper to electronic for a request process or any other process that involves data submission.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endParaRPr lang="en-US" dirty="0" smtClean="0"/>
          </a:p>
          <a:p>
            <a:r>
              <a:rPr lang="en-US" dirty="0" smtClean="0"/>
              <a:t>Now you have learned the</a:t>
            </a:r>
            <a:r>
              <a:rPr lang="en-US" baseline="0" dirty="0" smtClean="0"/>
              <a:t> foundation for storing, retrieving and displaying data in a variety of ways.  While we have showed you how to think of data in a relational sense and use several types of programs it is important to remember why we do this and that data validation is key to any successful program. </a:t>
            </a:r>
          </a:p>
          <a:p>
            <a:endParaRPr lang="en-US" dirty="0" smtClean="0"/>
          </a:p>
          <a:p>
            <a:r>
              <a:rPr lang="en-US" dirty="0" smtClean="0"/>
              <a:t>Adam:  </a:t>
            </a:r>
          </a:p>
          <a:p>
            <a:r>
              <a:rPr lang="en-US" dirty="0" smtClean="0"/>
              <a:t>It’s important</a:t>
            </a:r>
            <a:r>
              <a:rPr lang="en-US" baseline="0" dirty="0" smtClean="0"/>
              <a:t> to understand that the data you may be responsible for collecting, manipulating, and reporting can be information that senior leadership at your facility take actions on or reported for facility performance measures. With that said, it is very important for your data to be valid. </a:t>
            </a:r>
          </a:p>
          <a:p>
            <a:endParaRPr lang="en-US" baseline="0" dirty="0" smtClean="0"/>
          </a:p>
          <a:p>
            <a:r>
              <a:rPr lang="en-US" baseline="0" dirty="0" smtClean="0"/>
              <a:t>A data validation committee can be utilized to assist in validating reports.  Also, where ever you are obtaining data from, it is good to be familiar with what the data should look like for normal results and abnormal results.  For example, if you are collecting data for workload purposes for a specific clinic where you know patients are being seen but the data shows no workload at all.  In this example, something is wrong.  Either you may have run a report incorrectly or something is wrong with how the clinic is capturing workload.  The takeaway point here is to be familiar with the data and the processes of how the data is compiled.  This will go a long ways with understanding your data and validation.</a:t>
            </a:r>
          </a:p>
        </p:txBody>
      </p:sp>
      <p:sp>
        <p:nvSpPr>
          <p:cNvPr id="4" name="Slide Number Placeholder 3"/>
          <p:cNvSpPr>
            <a:spLocks noGrp="1"/>
          </p:cNvSpPr>
          <p:nvPr>
            <p:ph type="sldNum" sz="quarter" idx="10"/>
          </p:nvPr>
        </p:nvSpPr>
        <p:spPr/>
        <p:txBody>
          <a:bodyPr/>
          <a:lstStyle/>
          <a:p>
            <a:fld id="{339EA5D2-510B-4EE5-A9F0-EFC3A7AB52C8}"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p>
          <a:p>
            <a:r>
              <a:rPr lang="en-US" dirty="0" smtClean="0"/>
              <a:t>The world of health information and health care data is expanding and will continue to present itself in many forms.  </a:t>
            </a:r>
          </a:p>
          <a:p>
            <a:pPr>
              <a:buFont typeface="Georgia" pitchFamily="18" charset="0"/>
              <a:buNone/>
            </a:pPr>
            <a:endParaRPr lang="en-US" dirty="0" smtClean="0"/>
          </a:p>
          <a:p>
            <a:r>
              <a:rPr lang="en-US" dirty="0" smtClean="0"/>
              <a:t>The VA provides us with many program tools, but are you aware of those tools and how to effectively use them?  </a:t>
            </a:r>
          </a:p>
          <a:p>
            <a:endParaRPr lang="en-US" dirty="0" smtClean="0"/>
          </a:p>
          <a:p>
            <a:r>
              <a:rPr lang="en-US" dirty="0" smtClean="0"/>
              <a:t>Programs you can easily design to manage and report information. </a:t>
            </a:r>
          </a:p>
          <a:p>
            <a:pPr marL="365760" indent="-256032" fontAlgn="auto">
              <a:spcAft>
                <a:spcPts val="0"/>
              </a:spcAft>
              <a:buClr>
                <a:schemeClr val="accent3"/>
              </a:buClr>
              <a:buFont typeface="Georgia"/>
              <a:buChar char="•"/>
              <a:defRPr/>
            </a:pPr>
            <a:r>
              <a:rPr lang="en-US" dirty="0" smtClean="0"/>
              <a:t>SharePoint</a:t>
            </a:r>
          </a:p>
          <a:p>
            <a:pPr marL="365760" indent="-256032" fontAlgn="auto">
              <a:spcAft>
                <a:spcPts val="0"/>
              </a:spcAft>
              <a:buClr>
                <a:schemeClr val="accent3"/>
              </a:buClr>
              <a:buFont typeface="Georgia"/>
              <a:buChar char="•"/>
              <a:defRPr/>
            </a:pPr>
            <a:r>
              <a:rPr lang="en-US" dirty="0" smtClean="0"/>
              <a:t>Databases (One type: Microsoft Access)</a:t>
            </a:r>
          </a:p>
          <a:p>
            <a:pPr marL="365760" indent="-256032" fontAlgn="auto">
              <a:spcAft>
                <a:spcPts val="0"/>
              </a:spcAft>
              <a:buClr>
                <a:schemeClr val="accent3"/>
              </a:buClr>
              <a:buFont typeface="Georgia"/>
              <a:buChar char="•"/>
              <a:defRPr/>
            </a:pPr>
            <a:r>
              <a:rPr lang="en-US" dirty="0" smtClean="0"/>
              <a:t>Microsoft Excel</a:t>
            </a:r>
          </a:p>
          <a:p>
            <a:pPr marL="365760" indent="-256032" fontAlgn="auto">
              <a:spcAft>
                <a:spcPts val="0"/>
              </a:spcAft>
              <a:buClr>
                <a:schemeClr val="accent3"/>
              </a:buClr>
              <a:buFont typeface="Georgia"/>
              <a:buChar char="•"/>
              <a:defRPr/>
            </a:pPr>
            <a:r>
              <a:rPr lang="en-US" dirty="0" smtClean="0"/>
              <a:t>Microsoft Word</a:t>
            </a:r>
          </a:p>
          <a:p>
            <a:pPr marL="365760" indent="-256032" fontAlgn="auto">
              <a:spcAft>
                <a:spcPts val="0"/>
              </a:spcAft>
              <a:buClr>
                <a:schemeClr val="accent3"/>
              </a:buClr>
              <a:buFont typeface="Georgia"/>
              <a:buNone/>
              <a:defRPr/>
            </a:pPr>
            <a:endParaRPr lang="en-US" dirty="0" smtClean="0"/>
          </a:p>
          <a:p>
            <a:pPr marL="365760" indent="-256032" fontAlgn="auto">
              <a:spcAft>
                <a:spcPts val="0"/>
              </a:spcAft>
              <a:buClr>
                <a:schemeClr val="accent3"/>
              </a:buClr>
              <a:buFont typeface="Georgia"/>
              <a:buNone/>
              <a:defRPr/>
            </a:pPr>
            <a:r>
              <a:rPr lang="en-US" dirty="0" smtClean="0"/>
              <a:t>These effective tools will</a:t>
            </a:r>
            <a:r>
              <a:rPr lang="en-US" baseline="0" dirty="0" smtClean="0"/>
              <a:t> help you</a:t>
            </a:r>
            <a:r>
              <a:rPr lang="en-US" dirty="0" smtClean="0"/>
              <a:t> lay out the foundation for any department</a:t>
            </a:r>
            <a:r>
              <a:rPr lang="en-US" baseline="0" dirty="0" smtClean="0"/>
              <a:t> or operating system.</a:t>
            </a:r>
            <a:r>
              <a:rPr lang="en-US" dirty="0" smtClean="0"/>
              <a:t>  </a:t>
            </a:r>
          </a:p>
          <a:p>
            <a:r>
              <a:rPr lang="en-US" dirty="0" smtClean="0"/>
              <a:t>The world of health information and health care data is expanding and will continue to present itself in many forms.  </a:t>
            </a:r>
          </a:p>
          <a:p>
            <a:endParaRPr lang="en-US" dirty="0" smtClean="0"/>
          </a:p>
          <a:p>
            <a:r>
              <a:rPr lang="en-US" dirty="0" smtClean="0"/>
              <a:t>But before we get into these electronic</a:t>
            </a:r>
            <a:r>
              <a:rPr lang="en-US" baseline="0" dirty="0" smtClean="0"/>
              <a:t> methods, remember those days when all we had was paper?  Well, in many facilities paper is still a major form of data collection. </a:t>
            </a:r>
          </a:p>
          <a:p>
            <a:endParaRPr lang="en-US" baseline="0" dirty="0" smtClean="0"/>
          </a:p>
          <a:p>
            <a:r>
              <a:rPr lang="en-US" baseline="0" dirty="0" smtClean="0"/>
              <a:t>And now let’s take a look at our poll results (wait until you see the results to advance the slides).</a:t>
            </a:r>
            <a:endParaRPr lang="en-US" dirty="0" smtClean="0"/>
          </a:p>
          <a:p>
            <a:endParaRPr lang="en-US" dirty="0" smtClean="0"/>
          </a:p>
          <a:p>
            <a:pPr>
              <a:buFont typeface="Georgia" pitchFamily="18" charset="0"/>
              <a:buNone/>
            </a:pPr>
            <a:endParaRPr lang="en-US" dirty="0" smtClean="0"/>
          </a:p>
        </p:txBody>
      </p:sp>
      <p:sp>
        <p:nvSpPr>
          <p:cNvPr id="4" name="Slide Number Placeholder 3"/>
          <p:cNvSpPr>
            <a:spLocks noGrp="1"/>
          </p:cNvSpPr>
          <p:nvPr>
            <p:ph type="sldNum" sz="quarter" idx="10"/>
          </p:nvPr>
        </p:nvSpPr>
        <p:spPr/>
        <p:txBody>
          <a:bodyPr/>
          <a:lstStyle/>
          <a:p>
            <a:fld id="{339EA5D2-510B-4EE5-A9F0-EFC3A7AB52C8}" type="slidenum">
              <a:rPr lang="en-US" smtClean="0"/>
              <a:pPr/>
              <a:t>6</a:t>
            </a:fld>
            <a:endParaRPr lang="en-US" dirty="0"/>
          </a:p>
        </p:txBody>
      </p:sp>
    </p:spTree>
    <p:extLst>
      <p:ext uri="{BB962C8B-B14F-4D97-AF65-F5344CB8AC3E}">
        <p14:creationId xmlns="" xmlns:p14="http://schemas.microsoft.com/office/powerpoint/2010/main" val="3394769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pitchFamily="-65" charset="0"/>
                <a:ea typeface="ＭＳ Ｐゴシック" pitchFamily="-65" charset="-128"/>
                <a:cs typeface="ＭＳ Ｐゴシック" pitchFamily="-65" charset="-128"/>
              </a:rPr>
              <a:t>Janet:</a:t>
            </a:r>
          </a:p>
          <a:p>
            <a:r>
              <a:rPr lang="en-US" sz="1200" kern="1200" baseline="0" dirty="0" smtClean="0">
                <a:solidFill>
                  <a:schemeClr val="tx1"/>
                </a:solidFill>
                <a:latin typeface="Arial" pitchFamily="-65" charset="0"/>
                <a:ea typeface="ＭＳ Ｐゴシック" pitchFamily="-65" charset="-128"/>
                <a:cs typeface="ＭＳ Ｐゴシック" pitchFamily="-65" charset="-128"/>
              </a:rPr>
              <a:t>There are several VHA Handbooks which contain specific requirements when it comes to Health Information and documentation.  These are an excellent resource for gathering health record review criteria.   But for any VHA program you may be working on, the VHA Guidelines is one of your best methods of understanding what data is needed and why.  </a:t>
            </a:r>
          </a:p>
          <a:p>
            <a:endParaRPr lang="en-US" sz="1200" kern="1200" baseline="0" dirty="0" smtClean="0">
              <a:solidFill>
                <a:schemeClr val="tx1"/>
              </a:solidFill>
              <a:latin typeface="Arial" pitchFamily="-65" charset="0"/>
              <a:ea typeface="ＭＳ Ｐゴシック" pitchFamily="-65" charset="-128"/>
              <a:cs typeface="ＭＳ Ｐゴシック" pitchFamily="-65" charset="-128"/>
            </a:endParaRPr>
          </a:p>
          <a:p>
            <a:endParaRPr lang="en-US" sz="1200" kern="1200" baseline="0" dirty="0" smtClean="0">
              <a:solidFill>
                <a:schemeClr val="tx1"/>
              </a:solidFill>
              <a:latin typeface="Arial" pitchFamily="-65" charset="0"/>
              <a:ea typeface="ＭＳ Ｐゴシック" pitchFamily="-65" charset="-128"/>
              <a:cs typeface="ＭＳ Ｐゴシック" pitchFamily="-65" charset="-128"/>
            </a:endParaRPr>
          </a:p>
          <a:p>
            <a:endParaRPr lang="en-US" sz="1200" kern="1200" baseline="0" dirty="0" smtClean="0">
              <a:solidFill>
                <a:schemeClr val="tx1"/>
              </a:solidFill>
              <a:latin typeface="Arial" pitchFamily="-65" charset="0"/>
            </a:endParaRPr>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Janet</a:t>
            </a:r>
          </a:p>
          <a:p>
            <a:pPr>
              <a:buFont typeface="Arial"/>
              <a:buChar char="•"/>
            </a:pPr>
            <a:r>
              <a:rPr lang="en-US" dirty="0" smtClean="0"/>
              <a:t>Mapping data is simply a way of showing data in a meaningful</a:t>
            </a:r>
            <a:r>
              <a:rPr lang="en-US" baseline="0" dirty="0" smtClean="0"/>
              <a:t> sense. </a:t>
            </a:r>
          </a:p>
          <a:p>
            <a:pPr>
              <a:buFont typeface="Arial"/>
              <a:buChar char="•"/>
            </a:pPr>
            <a:r>
              <a:rPr lang="en-US" baseline="0" dirty="0" smtClean="0"/>
              <a:t>One example that you probably already have floating around your facility are your own hospital policies such as a memorandum.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a:buNone/>
            </a:pPr>
            <a:r>
              <a:rPr lang="en-US" dirty="0" smtClean="0"/>
              <a:t>Janet</a:t>
            </a:r>
          </a:p>
          <a:p>
            <a:pPr>
              <a:buFont typeface="Arial"/>
              <a:buNone/>
            </a:pPr>
            <a:endParaRPr lang="en-US" dirty="0" smtClean="0"/>
          </a:p>
          <a:p>
            <a:pPr>
              <a:buFont typeface="Arial"/>
              <a:buChar char="•"/>
            </a:pPr>
            <a:r>
              <a:rPr lang="en-US" dirty="0" smtClean="0"/>
              <a:t>Here is a data mapping method that I</a:t>
            </a:r>
            <a:r>
              <a:rPr lang="en-US" baseline="0" dirty="0" smtClean="0"/>
              <a:t> created using Word for our health record reviews.  In fact, for the 27 different reviews that I conduct, I use this basic template for each report to maintain clarity and consistency. </a:t>
            </a:r>
          </a:p>
          <a:p>
            <a:pPr>
              <a:buFont typeface="Arial"/>
              <a:buChar char="•"/>
            </a:pPr>
            <a:r>
              <a:rPr lang="en-US" baseline="0" dirty="0" smtClean="0"/>
              <a:t>Throughout the presentation I have showed you a specific example on Evaluation and Management Distribution codes.  </a:t>
            </a:r>
          </a:p>
          <a:p>
            <a:pPr>
              <a:buFont typeface="Arial"/>
              <a:buChar char="•"/>
            </a:pPr>
            <a:r>
              <a:rPr lang="en-US" baseline="0" dirty="0" smtClean="0"/>
              <a:t>In this document, I have taken all of the information from </a:t>
            </a:r>
            <a:r>
              <a:rPr lang="en-US" baseline="0" dirty="0" err="1" smtClean="0"/>
              <a:t>VistA</a:t>
            </a:r>
            <a:r>
              <a:rPr lang="en-US" baseline="0" dirty="0" smtClean="0"/>
              <a:t>, Excel and Access and turned it into a document that easily communicates to the audience the content I want to get across. </a:t>
            </a:r>
          </a:p>
          <a:p>
            <a:pPr>
              <a:buFont typeface="Arial"/>
              <a:buChar char="•"/>
            </a:pPr>
            <a:r>
              <a:rPr lang="en-US" baseline="0" dirty="0" smtClean="0"/>
              <a:t>Now notice the many different formatting techniques I have used in this one document.  Bold words help to illuminate the area of focus while the lines separate the content into a hierarchy of information. </a:t>
            </a:r>
          </a:p>
          <a:p>
            <a:pPr>
              <a:buFont typeface="Arial"/>
              <a:buChar char="•"/>
            </a:pPr>
            <a:r>
              <a:rPr lang="en-US" baseline="0" dirty="0" smtClean="0"/>
              <a:t>The numbering versus the bullet points tells the audience if I’m simply listing key points or if I want the information to be read and followed in a set order. </a:t>
            </a:r>
          </a:p>
          <a:p>
            <a:pPr>
              <a:buFont typeface="Arial"/>
              <a:buChar char="•"/>
            </a:pPr>
            <a:r>
              <a:rPr lang="en-US" baseline="0" dirty="0" smtClean="0"/>
              <a:t>For easy user access, I have even inserted a couple of hyperlinks that link back to the Excel document which contains all of the raw data and statistical equations.  This is a very user-friendly way of getting information across. </a:t>
            </a:r>
          </a:p>
          <a:p>
            <a:pPr>
              <a:buFont typeface="Arial"/>
              <a:buChar char="•"/>
            </a:pPr>
            <a:r>
              <a:rPr lang="en-US" baseline="0" dirty="0" smtClean="0"/>
              <a:t> Overall, I’m simply turning the data analysis I conducted, into information that is readily available and understandable to its audience.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now let’s go to our fourth poll.  Out of the tools we discussed today, which tool would</a:t>
            </a:r>
            <a:r>
              <a:rPr lang="en-US" baseline="0" dirty="0" smtClean="0"/>
              <a:t> you say you use the most</a:t>
            </a:r>
            <a:r>
              <a:rPr lang="en-US" dirty="0" smtClean="0"/>
              <a:t>?  Paper,</a:t>
            </a:r>
            <a:r>
              <a:rPr lang="en-US" baseline="0" dirty="0" smtClean="0"/>
              <a:t> Excel, Access, SharePoint, Word, Note</a:t>
            </a:r>
            <a:r>
              <a:rPr lang="en-US" dirty="0" smtClean="0"/>
              <a:t>.</a:t>
            </a:r>
            <a:r>
              <a:rPr lang="en-US" baseline="0" dirty="0" smtClean="0"/>
              <a:t>  To participate, please use the blue polling icon above my head.  Also, while you are up there, take a moment to submit your questions using the orange “ask the presenter” button.  We will answer your questions at the end of the presentation.  For now, we are going to continue on with our content and we will review the poll results in just a few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Adam:</a:t>
            </a:r>
          </a:p>
          <a:p>
            <a:pPr lvl="0"/>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Janet’s method of using</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memos and graphs are great ways to transform and interpret data into meaning information.</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r>
              <a:rPr lang="en-US" sz="1200" kern="1200" dirty="0" smtClean="0">
                <a:solidFill>
                  <a:schemeClr val="tx1"/>
                </a:solidFill>
                <a:effectLst/>
                <a:latin typeface="Arial" pitchFamily="-65" charset="0"/>
                <a:ea typeface="ＭＳ Ｐゴシック" pitchFamily="-65" charset="-128"/>
                <a:cs typeface="ＭＳ Ｐゴシック" pitchFamily="-65" charset="-128"/>
              </a:rPr>
              <a:t>This screen shot</a:t>
            </a:r>
            <a:r>
              <a:rPr lang="en-US" sz="1200" kern="1200" baseline="0" dirty="0" smtClean="0">
                <a:solidFill>
                  <a:schemeClr val="tx1"/>
                </a:solidFill>
                <a:effectLst/>
                <a:latin typeface="Arial" pitchFamily="-65" charset="0"/>
                <a:ea typeface="ＭＳ Ｐゴシック" pitchFamily="-65" charset="-128"/>
                <a:cs typeface="ＭＳ Ｐゴシック" pitchFamily="-65" charset="-128"/>
              </a:rPr>
              <a:t> is an example at Eastern Colorado of how we present our copy and paste reviews.  As you can see, we use an excel spreadsheet and show compliance percentages for each of the copy and paste elements for each of the providers we review monthly.  Learning how to format cells using the wrap text and merge cell functions are very useful with playing around with how the spreadsheet looks.  You can see few examples of these functions in this screen shot.  The “January 2012 outpatient and Service ENT” rows have the merged cell function applied.  The cell that starts with “Another physicians signature block” has the wrap text function applied.  Other functions to know about are the “sum function” and formatting a cell as percentage function.  All of these functions help with manipulating and displaying data in a spreadsheet</a:t>
            </a:r>
            <a:endParaRPr lang="en-US" sz="1200" kern="1200" dirty="0" smtClean="0">
              <a:solidFill>
                <a:schemeClr val="tx1"/>
              </a:solidFill>
              <a:effectLst/>
              <a:latin typeface="Arial" pitchFamily="-65" charset="0"/>
              <a:ea typeface="ＭＳ Ｐゴシック" pitchFamily="-65" charset="-128"/>
              <a:cs typeface="ＭＳ Ｐゴシック" pitchFamily="-65" charset="-128"/>
            </a:endParaRPr>
          </a:p>
          <a:p>
            <a:pPr lvl="0"/>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65</a:t>
            </a:fld>
            <a:endParaRPr lang="en-US" dirty="0"/>
          </a:p>
        </p:txBody>
      </p:sp>
    </p:spTree>
    <p:extLst>
      <p:ext uri="{BB962C8B-B14F-4D97-AF65-F5344CB8AC3E}">
        <p14:creationId xmlns="" xmlns:p14="http://schemas.microsoft.com/office/powerpoint/2010/main" val="14016626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a:t>
            </a:r>
          </a:p>
          <a:p>
            <a:endParaRPr lang="en-US" dirty="0" smtClean="0"/>
          </a:p>
          <a:p>
            <a:r>
              <a:rPr lang="en-US" dirty="0" smtClean="0"/>
              <a:t>Here’s</a:t>
            </a:r>
            <a:r>
              <a:rPr lang="en-US" baseline="0" dirty="0" smtClean="0"/>
              <a:t> a second example of how we use Excel spreadsheets to display our inpatient health record review results.  For each review element, we show the number of correct items and the compliance percentages.  This can be a nice summary of the monthly review results. We are always looking at ways to improve how we report this type of data and how best visualize it.  Would a graph for each element be better instead of this format?  Or would a graph supplement this spreadsheet?  If you are struggling with these questions, it can be good to ask the audience of this data for recommendations.  </a:t>
            </a:r>
          </a:p>
          <a:p>
            <a:endParaRPr lang="en-US" baseline="0" dirty="0" smtClean="0"/>
          </a:p>
          <a:p>
            <a:r>
              <a:rPr lang="en-US" baseline="0" dirty="0" smtClean="0"/>
              <a:t>Now, let’s take a look at the results of polling question #4. (wait until you see the poll results to advance the slides).</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 of the tools we discussed today, which tool would</a:t>
            </a:r>
            <a:r>
              <a:rPr lang="en-US" baseline="0" dirty="0" smtClean="0"/>
              <a:t> you say you use the most</a:t>
            </a:r>
            <a:r>
              <a:rPr lang="en-US" dirty="0" smtClean="0"/>
              <a:t>?  Paper,</a:t>
            </a:r>
            <a:r>
              <a:rPr lang="en-US" baseline="0" dirty="0" smtClean="0"/>
              <a:t> Excel, Access, SharePoint, Word, Note</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rtl="0"/>
            <a:r>
              <a:rPr lang="en-US" sz="1200" kern="1200" dirty="0" smtClean="0">
                <a:solidFill>
                  <a:schemeClr val="tx1"/>
                </a:solidFill>
                <a:latin typeface="Arial" pitchFamily="-65" charset="0"/>
                <a:ea typeface="ＭＳ Ｐゴシック" pitchFamily="-65" charset="-128"/>
                <a:cs typeface="ＭＳ Ｐゴシック" pitchFamily="-65" charset="-128"/>
              </a:rPr>
              <a:t>Janet</a:t>
            </a:r>
          </a:p>
          <a:p>
            <a:r>
              <a:rPr lang="en-US" sz="1200" kern="1200" dirty="0" smtClean="0">
                <a:solidFill>
                  <a:schemeClr val="tx1"/>
                </a:solidFill>
                <a:latin typeface="Arial" pitchFamily="-65" charset="0"/>
                <a:ea typeface="ＭＳ Ｐゴシック" pitchFamily="-65" charset="-128"/>
                <a:cs typeface="ＭＳ Ｐゴシック" pitchFamily="-65" charset="-128"/>
              </a:rPr>
              <a:t> </a:t>
            </a:r>
          </a:p>
          <a:p>
            <a:pPr rtl="0">
              <a:buFont typeface="Arial"/>
              <a:buChar char="•"/>
            </a:pPr>
            <a:r>
              <a:rPr lang="en-US" sz="1200" kern="1200" dirty="0" smtClean="0">
                <a:solidFill>
                  <a:schemeClr val="tx1"/>
                </a:solidFill>
                <a:latin typeface="Arial" pitchFamily="-65" charset="0"/>
                <a:ea typeface="ＭＳ Ｐゴシック" pitchFamily="-65" charset="-128"/>
                <a:cs typeface="ＭＳ Ｐゴシック" pitchFamily="-65" charset="-128"/>
              </a:rPr>
              <a:t>Well we hope you have discovered some useful ways of handling data overload.</a:t>
            </a:r>
            <a:r>
              <a:rPr lang="en-US" sz="1200" kern="1200" baseline="0" dirty="0" smtClean="0">
                <a:solidFill>
                  <a:schemeClr val="tx1"/>
                </a:solidFill>
                <a:latin typeface="Arial" pitchFamily="-65" charset="0"/>
                <a:ea typeface="ＭＳ Ｐゴシック" pitchFamily="-65" charset="-128"/>
                <a:cs typeface="ＭＳ Ｐゴシック" pitchFamily="-65" charset="-128"/>
              </a:rPr>
              <a:t>  </a:t>
            </a:r>
          </a:p>
          <a:p>
            <a:pPr rtl="0">
              <a:buFont typeface="Arial"/>
              <a:buChar char="•"/>
            </a:pPr>
            <a:r>
              <a:rPr lang="en-US" sz="1200" kern="1200" baseline="0" dirty="0" smtClean="0">
                <a:solidFill>
                  <a:schemeClr val="tx1"/>
                </a:solidFill>
                <a:latin typeface="Arial" pitchFamily="-65" charset="0"/>
                <a:ea typeface="ＭＳ Ｐゴシック" pitchFamily="-65" charset="-128"/>
                <a:cs typeface="ＭＳ Ｐゴシック" pitchFamily="-65" charset="-128"/>
              </a:rPr>
              <a:t>Using sources such as </a:t>
            </a:r>
            <a:r>
              <a:rPr lang="en-US" sz="1200" kern="1200" baseline="0" dirty="0" err="1" smtClean="0">
                <a:solidFill>
                  <a:schemeClr val="tx1"/>
                </a:solidFill>
                <a:latin typeface="Arial" pitchFamily="-65" charset="0"/>
                <a:ea typeface="ＭＳ Ｐゴシック" pitchFamily="-65" charset="-128"/>
                <a:cs typeface="ＭＳ Ｐゴシック" pitchFamily="-65" charset="-128"/>
              </a:rPr>
              <a:t>VistA</a:t>
            </a:r>
            <a:r>
              <a:rPr lang="en-US" sz="1200" kern="1200" baseline="0" dirty="0" smtClean="0">
                <a:solidFill>
                  <a:schemeClr val="tx1"/>
                </a:solidFill>
                <a:latin typeface="Arial" pitchFamily="-65" charset="0"/>
                <a:ea typeface="ＭＳ Ｐゴシック" pitchFamily="-65" charset="-128"/>
                <a:cs typeface="ＭＳ Ｐゴシック" pitchFamily="-65" charset="-128"/>
              </a:rPr>
              <a:t> and CPRS to import information into a data collection and manipulating tool like Excel and Access is a powerful and useful way of creating data validity for your facility’s accreditation standards and overall system functions.  </a:t>
            </a:r>
          </a:p>
          <a:p>
            <a:pPr rtl="0">
              <a:buFont typeface="Arial"/>
              <a:buChar char="•"/>
            </a:pPr>
            <a:r>
              <a:rPr lang="en-US" sz="1200" kern="1200" baseline="0" dirty="0" smtClean="0">
                <a:solidFill>
                  <a:schemeClr val="tx1"/>
                </a:solidFill>
                <a:latin typeface="Arial" pitchFamily="-65" charset="0"/>
                <a:ea typeface="ＭＳ Ｐゴシック" pitchFamily="-65" charset="-128"/>
                <a:cs typeface="ＭＳ Ｐゴシック" pitchFamily="-65" charset="-128"/>
              </a:rPr>
              <a:t>Remember that these important components all build the foundation for data storage, retrieval and display. Ultimately, giving you the keys to handling data overload!  </a:t>
            </a:r>
          </a:p>
          <a:p>
            <a:pPr rtl="0"/>
            <a:endParaRPr lang="en-US" sz="1200" kern="1200" baseline="0" dirty="0" smtClean="0">
              <a:solidFill>
                <a:schemeClr val="tx1"/>
              </a:solidFill>
              <a:latin typeface="Arial" pitchFamily="-65" charset="0"/>
              <a:ea typeface="ＭＳ Ｐゴシック" pitchFamily="-65" charset="-128"/>
              <a:cs typeface="ＭＳ Ｐゴシック" pitchFamily="-65" charset="-128"/>
            </a:endParaRPr>
          </a:p>
          <a:p>
            <a:pPr rtl="0">
              <a:buFont typeface="Arial"/>
              <a:buChar char="•"/>
            </a:pPr>
            <a:r>
              <a:rPr lang="en-US" sz="1200" kern="1200" baseline="0" dirty="0" smtClean="0">
                <a:solidFill>
                  <a:schemeClr val="tx1"/>
                </a:solidFill>
                <a:latin typeface="Arial" pitchFamily="-65" charset="0"/>
                <a:ea typeface="ＭＳ Ｐゴシック" pitchFamily="-65" charset="-128"/>
                <a:cs typeface="ＭＳ Ｐゴシック" pitchFamily="-65" charset="-128"/>
              </a:rPr>
              <a:t>Please keep in mind that if you are interested in learning more about using Microsoft Excel, Access, or SharePoint, it’s best to ask your local education folks to see if there are any in-person classes.  There are also a few trainings available in TMS.</a:t>
            </a:r>
          </a:p>
          <a:p>
            <a:pPr rtl="0">
              <a:buFont typeface="Arial"/>
              <a:buChar char="•"/>
            </a:pPr>
            <a:r>
              <a:rPr lang="en-US" sz="1200" kern="1200" baseline="0" dirty="0" smtClean="0">
                <a:solidFill>
                  <a:schemeClr val="tx1"/>
                </a:solidFill>
                <a:latin typeface="Arial" pitchFamily="-65" charset="0"/>
                <a:ea typeface="ＭＳ Ｐゴシック" pitchFamily="-65" charset="-128"/>
                <a:cs typeface="ＭＳ Ｐゴシック" pitchFamily="-65" charset="-128"/>
              </a:rPr>
              <a:t>Adam and I would both like to thank you for joining in our virtual </a:t>
            </a:r>
            <a:r>
              <a:rPr lang="en-US" sz="1200" kern="1200" baseline="0" dirty="0" err="1" smtClean="0">
                <a:solidFill>
                  <a:schemeClr val="tx1"/>
                </a:solidFill>
                <a:latin typeface="Arial" pitchFamily="-65" charset="0"/>
                <a:ea typeface="ＭＳ Ｐゴシック" pitchFamily="-65" charset="-128"/>
                <a:cs typeface="ＭＳ Ｐゴシック" pitchFamily="-65" charset="-128"/>
              </a:rPr>
              <a:t>VeHU</a:t>
            </a:r>
            <a:r>
              <a:rPr lang="en-US" sz="1200" kern="1200" baseline="0" dirty="0" smtClean="0">
                <a:solidFill>
                  <a:schemeClr val="tx1"/>
                </a:solidFill>
                <a:latin typeface="Arial" pitchFamily="-65" charset="0"/>
                <a:ea typeface="ＭＳ Ｐゴシック" pitchFamily="-65" charset="-128"/>
                <a:cs typeface="ＭＳ Ｐゴシック" pitchFamily="-65" charset="-128"/>
              </a:rPr>
              <a:t> class today!  </a:t>
            </a:r>
            <a:endParaRPr lang="en-US" sz="1200" kern="1200" dirty="0" smtClean="0">
              <a:solidFill>
                <a:schemeClr val="tx1"/>
              </a:solidFill>
              <a:latin typeface="Arial" pitchFamily="-65" charset="0"/>
              <a:ea typeface="ＭＳ Ｐゴシック" pitchFamily="-65" charset="-128"/>
              <a:cs typeface="ＭＳ Ｐゴシック" pitchFamily="-65" charset="-128"/>
            </a:endParaRPr>
          </a:p>
          <a:p>
            <a:endParaRPr lang="en-US" sz="1200" kern="1200" dirty="0" smtClean="0">
              <a:solidFill>
                <a:schemeClr val="tx1"/>
              </a:solidFill>
              <a:latin typeface="Arial" pitchFamily="-65" charset="0"/>
              <a:ea typeface="ＭＳ Ｐゴシック" pitchFamily="-65" charset="-128"/>
              <a:cs typeface="ＭＳ Ｐゴシック" pitchFamily="-65" charset="-128"/>
            </a:endParaRPr>
          </a:p>
          <a:p>
            <a:pPr rtl="0"/>
            <a:endParaRPr lang="en-US" sz="1200" kern="1200" dirty="0" smtClean="0">
              <a:solidFill>
                <a:schemeClr val="tx1"/>
              </a:solidFill>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endParaRPr lang="en-US" dirty="0" smtClean="0"/>
          </a:p>
          <a:p>
            <a:r>
              <a:rPr lang="en-US" dirty="0" smtClean="0"/>
              <a:t>There is still time to submit your questions.  Just go up to the orange</a:t>
            </a:r>
            <a:r>
              <a:rPr lang="en-US" baseline="0" dirty="0" smtClean="0"/>
              <a:t> “ask the presenter” button above my head.  </a:t>
            </a:r>
            <a:r>
              <a:rPr lang="en-US" dirty="0" smtClean="0"/>
              <a:t>And now we are going to take a short break and</a:t>
            </a:r>
            <a:r>
              <a:rPr lang="en-US" baseline="0" dirty="0" smtClean="0"/>
              <a:t> we will be back in just a moment to answer your questions.</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69</a:t>
            </a:fld>
            <a:endParaRPr lang="en-US" dirty="0"/>
          </a:p>
        </p:txBody>
      </p:sp>
    </p:spTree>
    <p:extLst>
      <p:ext uri="{BB962C8B-B14F-4D97-AF65-F5344CB8AC3E}">
        <p14:creationId xmlns="" xmlns:p14="http://schemas.microsoft.com/office/powerpoint/2010/main" val="202854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you have the means to collect data in your service/section? </a:t>
            </a:r>
          </a:p>
          <a:p>
            <a:r>
              <a:rPr lang="en-US" dirty="0" smtClean="0"/>
              <a:t>YES</a:t>
            </a:r>
          </a:p>
          <a:p>
            <a:r>
              <a:rPr lang="en-US" dirty="0" smtClean="0"/>
              <a:t>NO</a:t>
            </a:r>
            <a:br>
              <a:rPr lang="en-US" dirty="0" smtClean="0"/>
            </a:br>
            <a:r>
              <a:rPr lang="en-US" dirty="0" smtClean="0"/>
              <a:t>UNSURE</a:t>
            </a:r>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endParaRPr lang="en-US" sz="1200" kern="1200" dirty="0" smtClean="0">
              <a:solidFill>
                <a:schemeClr val="tx1"/>
              </a:solidFill>
              <a:effectLst/>
              <a:latin typeface="Arial" pitchFamily="-65" charset="0"/>
              <a:ea typeface="ＭＳ Ｐゴシック" pitchFamily="-65" charset="-128"/>
              <a:cs typeface="+mn-cs"/>
            </a:endParaRPr>
          </a:p>
          <a:p>
            <a:pPr lvl="1"/>
            <a:r>
              <a:rPr lang="en-US" sz="1200" kern="1200" dirty="0" smtClean="0">
                <a:solidFill>
                  <a:schemeClr val="tx1"/>
                </a:solidFill>
                <a:effectLst/>
                <a:latin typeface="Arial" pitchFamily="-65" charset="0"/>
                <a:ea typeface="ＭＳ Ｐゴシック" pitchFamily="-65" charset="-128"/>
                <a:cs typeface="+mn-cs"/>
              </a:rPr>
              <a:t>Now that we have discussed data requirements and items</a:t>
            </a:r>
            <a:r>
              <a:rPr lang="en-US" sz="1200" kern="1200" baseline="0" dirty="0" smtClean="0">
                <a:solidFill>
                  <a:schemeClr val="tx1"/>
                </a:solidFill>
                <a:effectLst/>
                <a:latin typeface="Arial" pitchFamily="-65" charset="0"/>
                <a:ea typeface="ＭＳ Ｐゴシック" pitchFamily="-65" charset="-128"/>
                <a:cs typeface="+mn-cs"/>
              </a:rPr>
              <a:t> to identify and think about, let’s discuss data collection methods.  There’s no one correct way to collect data.  Although, It’s important to know what your options are and the pros and cons of each.  Let’s start with how paper can be used.  A paper form can be created to have someone hand write in data.  A good example of this is the Environmental Agents exam worksheets.  The worksheets are used to capture data elements such as the signs and symptoms.  This paper form is filled out and the data on the form is entered into the Environmental Agents registry websites.  </a:t>
            </a:r>
          </a:p>
          <a:p>
            <a:pPr lvl="1"/>
            <a:endParaRPr lang="en-US" sz="1200" kern="1200" baseline="0" dirty="0" smtClean="0">
              <a:solidFill>
                <a:schemeClr val="tx1"/>
              </a:solidFill>
              <a:effectLst/>
              <a:latin typeface="Arial" pitchFamily="-65" charset="0"/>
              <a:ea typeface="ＭＳ Ｐゴシック" pitchFamily="-65" charset="-128"/>
              <a:cs typeface="+mn-cs"/>
            </a:endParaRPr>
          </a:p>
          <a:p>
            <a:pPr lvl="1"/>
            <a:r>
              <a:rPr lang="en-US" sz="1200" kern="1200" baseline="0" dirty="0" smtClean="0">
                <a:solidFill>
                  <a:schemeClr val="tx1"/>
                </a:solidFill>
                <a:effectLst/>
                <a:latin typeface="Arial" pitchFamily="-65" charset="0"/>
                <a:ea typeface="ＭＳ Ｐゴシック" pitchFamily="-65" charset="-128"/>
                <a:cs typeface="+mn-cs"/>
              </a:rPr>
              <a:t>Another example at Eastern Colorado is a paper form we use to capture mortality data.  (CLICK TO NEXT SLIDE)</a:t>
            </a:r>
            <a:endParaRPr lang="en-US" sz="1200" kern="1200" dirty="0" smtClean="0">
              <a:solidFill>
                <a:schemeClr val="tx1"/>
              </a:solidFill>
              <a:effectLst/>
              <a:latin typeface="Arial" pitchFamily="-65" charset="0"/>
              <a:ea typeface="ＭＳ Ｐゴシック" pitchFamily="-65" charset="-128"/>
              <a:cs typeface="+mn-cs"/>
            </a:endParaRPr>
          </a:p>
          <a:p>
            <a:endParaRPr lang="en-US" sz="1200" kern="1200" dirty="0" smtClean="0">
              <a:solidFill>
                <a:schemeClr val="tx1"/>
              </a:solidFill>
              <a:effectLst/>
              <a:latin typeface="Arial" pitchFamily="-65" charset="0"/>
              <a:ea typeface="ＭＳ Ｐゴシック" pitchFamily="-65" charset="-128"/>
              <a:cs typeface="+mn-cs"/>
            </a:endParaRPr>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8</a:t>
            </a:fld>
            <a:endParaRPr lang="en-US" dirty="0"/>
          </a:p>
        </p:txBody>
      </p:sp>
    </p:spTree>
    <p:extLst>
      <p:ext uri="{BB962C8B-B14F-4D97-AF65-F5344CB8AC3E}">
        <p14:creationId xmlns="" xmlns:p14="http://schemas.microsoft.com/office/powerpoint/2010/main" val="57748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a:t>
            </a:r>
          </a:p>
          <a:p>
            <a:r>
              <a:rPr lang="en-US" baseline="0" dirty="0" smtClean="0"/>
              <a:t>I realize that you cannot see the details of this form, but I wanted to give you a global perspective of the paper form that my inpatient coders fill out on all Veterans who expire as an inpatient.  If you would like to see the details, please use the download button above my head to download a copy of the presentation.  Once a coder completes the form, it is sent to me and from there, I populate an excel spreadsheet with the results.  We find it useful to use this paper form because we obtain the spreadsheet with all of the expired Veterans from another service after the fact.  </a:t>
            </a:r>
            <a:endParaRPr lang="en-US" dirty="0" smtClean="0"/>
          </a:p>
          <a:p>
            <a:endParaRPr lang="en-US" dirty="0"/>
          </a:p>
        </p:txBody>
      </p:sp>
      <p:sp>
        <p:nvSpPr>
          <p:cNvPr id="4" name="Slide Number Placeholder 3"/>
          <p:cNvSpPr>
            <a:spLocks noGrp="1"/>
          </p:cNvSpPr>
          <p:nvPr>
            <p:ph type="sldNum" sz="quarter" idx="10"/>
          </p:nvPr>
        </p:nvSpPr>
        <p:spPr/>
        <p:txBody>
          <a:bodyPr/>
          <a:lstStyle/>
          <a:p>
            <a:fld id="{339EA5D2-510B-4EE5-A9F0-EFC3A7AB52C8}"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B2B03BF-78E2-441F-B82F-8FBFD614FFAB}" type="datetimeFigureOut">
              <a:rPr lang="en-US"/>
              <a:pPr>
                <a:defRPr/>
              </a:pPr>
              <a:t>8/14/2012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18D2BA-75B1-473F-B04E-278D7E71D52A}" type="slidenum">
              <a:rPr lang="en-US" smtClean="0"/>
              <a:pPr/>
              <a:t>‹#›</a:t>
            </a:fld>
            <a:endParaRPr lang="en-US" dirty="0"/>
          </a:p>
        </p:txBody>
      </p:sp>
    </p:spTree>
    <p:extLst>
      <p:ext uri="{BB962C8B-B14F-4D97-AF65-F5344CB8AC3E}">
        <p14:creationId xmlns="" xmlns:p14="http://schemas.microsoft.com/office/powerpoint/2010/main" val="206564846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C7CB1CD-5292-48E6-9D98-067E09E63EA6}" type="slidenum">
              <a:rPr lang="en-US" smtClean="0"/>
              <a:pPr/>
              <a:t>‹#›</a:t>
            </a:fld>
            <a:endParaRPr lang="en-US" dirty="0"/>
          </a:p>
        </p:txBody>
      </p:sp>
    </p:spTree>
    <p:extLst>
      <p:ext uri="{BB962C8B-B14F-4D97-AF65-F5344CB8AC3E}">
        <p14:creationId xmlns="" xmlns:p14="http://schemas.microsoft.com/office/powerpoint/2010/main" val="351283932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0103C5-EF22-4582-B3FF-8F3110E10ABA}" type="slidenum">
              <a:rPr lang="en-US" smtClean="0"/>
              <a:pPr/>
              <a:t>‹#›</a:t>
            </a:fld>
            <a:endParaRPr lang="en-US" dirty="0"/>
          </a:p>
        </p:txBody>
      </p:sp>
    </p:spTree>
    <p:extLst>
      <p:ext uri="{BB962C8B-B14F-4D97-AF65-F5344CB8AC3E}">
        <p14:creationId xmlns="" xmlns:p14="http://schemas.microsoft.com/office/powerpoint/2010/main" val="43817087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688106-58B8-4810-9458-AD2014B0F871}" type="slidenum">
              <a:rPr lang="en-US" smtClean="0"/>
              <a:pPr/>
              <a:t>‹#›</a:t>
            </a:fld>
            <a:endParaRPr lang="en-US" dirty="0"/>
          </a:p>
        </p:txBody>
      </p:sp>
    </p:spTree>
    <p:extLst>
      <p:ext uri="{BB962C8B-B14F-4D97-AF65-F5344CB8AC3E}">
        <p14:creationId xmlns="" xmlns:p14="http://schemas.microsoft.com/office/powerpoint/2010/main" val="157405213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BG_PLAIN.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solidFill>
                  <a:srgbClr val="FFFFFF"/>
                </a:solidFill>
              </a:defRPr>
            </a:lvl1pPr>
          </a:lstStyle>
          <a:p>
            <a:pPr>
              <a:defRPr/>
            </a:pPr>
            <a:fld id="{BCA5A542-B6C7-4BA4-BD30-5FAFDEFF4FE9}" type="datetimeFigureOut">
              <a:rPr lang="en-US"/>
              <a:pPr>
                <a:defRPr/>
              </a:pPr>
              <a:t>8/14/2012</a:t>
            </a:fld>
            <a:endParaRPr lang="en-US"/>
          </a:p>
        </p:txBody>
      </p:sp>
      <p:sp>
        <p:nvSpPr>
          <p:cNvPr id="6"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rgbClr val="FFFFFF"/>
                </a:solidFill>
              </a:defRPr>
            </a:lvl1pPr>
          </a:lstStyle>
          <a:p>
            <a:pPr>
              <a:defRPr/>
            </a:pPr>
            <a:fld id="{14939E1F-9132-47D2-BA9E-0F7FA5553185}" type="slidenum">
              <a:rPr lang="en-US"/>
              <a:pPr>
                <a:defRPr/>
              </a:pPr>
              <a:t>‹#›</a:t>
            </a:fld>
            <a:endParaRPr lang="en-US"/>
          </a:p>
        </p:txBody>
      </p:sp>
    </p:spTree>
    <p:extLst>
      <p:ext uri="{BB962C8B-B14F-4D97-AF65-F5344CB8AC3E}">
        <p14:creationId xmlns="" xmlns:p14="http://schemas.microsoft.com/office/powerpoint/2010/main" val="283722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A854C5-F74E-4CB0-AA14-682BA2008101}" type="datetimeFigureOut">
              <a:rPr lang="en-US"/>
              <a:pPr>
                <a:defRPr/>
              </a:pPr>
              <a:t>8/14/2012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3B7605-8FDD-487A-9B96-808FA63F84E1}" type="slidenum">
              <a:rPr lang="en-US"/>
              <a:pPr>
                <a:defRPr/>
              </a:pPr>
              <a:t>‹#›</a:t>
            </a:fld>
            <a:endParaRPr lang="en-US"/>
          </a:p>
        </p:txBody>
      </p:sp>
    </p:spTree>
    <p:extLst>
      <p:ext uri="{BB962C8B-B14F-4D97-AF65-F5344CB8AC3E}">
        <p14:creationId xmlns="" xmlns:p14="http://schemas.microsoft.com/office/powerpoint/2010/main" val="4142834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F3BE52-5B6C-4F49-A1F7-CACA162E3F8B}" type="datetimeFigureOut">
              <a:rPr lang="en-US"/>
              <a:pPr>
                <a:defRPr/>
              </a:pPr>
              <a:t>8/14/2012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A83CFF-36B0-49A1-A7FC-727EEA6735F5}" type="slidenum">
              <a:rPr lang="en-US"/>
              <a:pPr>
                <a:defRPr/>
              </a:pPr>
              <a:t>‹#›</a:t>
            </a:fld>
            <a:endParaRPr lang="en-US"/>
          </a:p>
        </p:txBody>
      </p:sp>
    </p:spTree>
    <p:extLst>
      <p:ext uri="{BB962C8B-B14F-4D97-AF65-F5344CB8AC3E}">
        <p14:creationId xmlns="" xmlns:p14="http://schemas.microsoft.com/office/powerpoint/2010/main" val="1886919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38B101-CEB0-4125-B00E-1A7C52795DA1}" type="datetimeFigureOut">
              <a:rPr lang="en-US"/>
              <a:pPr>
                <a:defRPr/>
              </a:pPr>
              <a:t>8/14/2012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9CAFC9-7A49-4B96-AE17-A2DCBD7EF436}" type="slidenum">
              <a:rPr lang="en-US"/>
              <a:pPr>
                <a:defRPr/>
              </a:pPr>
              <a:t>‹#›</a:t>
            </a:fld>
            <a:endParaRPr lang="en-US"/>
          </a:p>
        </p:txBody>
      </p:sp>
    </p:spTree>
    <p:extLst>
      <p:ext uri="{BB962C8B-B14F-4D97-AF65-F5344CB8AC3E}">
        <p14:creationId xmlns="" xmlns:p14="http://schemas.microsoft.com/office/powerpoint/2010/main" val="40593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B58FDC7-14FD-432B-A413-2F7451FB7B9B}" type="datetimeFigureOut">
              <a:rPr lang="en-US"/>
              <a:pPr>
                <a:defRPr/>
              </a:pPr>
              <a:t>8/14/2012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F19CA4-151A-4981-A94E-64D7B64B168C}" type="slidenum">
              <a:rPr lang="en-US"/>
              <a:pPr>
                <a:defRPr/>
              </a:pPr>
              <a:t>‹#›</a:t>
            </a:fld>
            <a:endParaRPr lang="en-US"/>
          </a:p>
        </p:txBody>
      </p:sp>
    </p:spTree>
    <p:extLst>
      <p:ext uri="{BB962C8B-B14F-4D97-AF65-F5344CB8AC3E}">
        <p14:creationId xmlns="" xmlns:p14="http://schemas.microsoft.com/office/powerpoint/2010/main" val="359814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288C73-9E53-4029-9A07-1E4082DF46F6}" type="datetimeFigureOut">
              <a:rPr lang="en-US"/>
              <a:pPr>
                <a:defRPr/>
              </a:pPr>
              <a:t>8/14/2012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A303C9-6ED5-4B41-838D-239BBEF27EF8}" type="slidenum">
              <a:rPr lang="en-US"/>
              <a:pPr>
                <a:defRPr/>
              </a:pPr>
              <a:t>‹#›</a:t>
            </a:fld>
            <a:endParaRPr lang="en-US"/>
          </a:p>
        </p:txBody>
      </p:sp>
    </p:spTree>
    <p:extLst>
      <p:ext uri="{BB962C8B-B14F-4D97-AF65-F5344CB8AC3E}">
        <p14:creationId xmlns="" xmlns:p14="http://schemas.microsoft.com/office/powerpoint/2010/main" val="3489826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00A1D0-FA38-43B2-BEA4-0A424E466204}" type="datetimeFigureOut">
              <a:rPr lang="en-US"/>
              <a:pPr>
                <a:defRPr/>
              </a:pPr>
              <a:t>8/14/2012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498B585-9268-4213-9930-573F4D7ADAF4}" type="slidenum">
              <a:rPr lang="en-US"/>
              <a:pPr>
                <a:defRPr/>
              </a:pPr>
              <a:t>‹#›</a:t>
            </a:fld>
            <a:endParaRPr lang="en-US"/>
          </a:p>
        </p:txBody>
      </p:sp>
    </p:spTree>
    <p:extLst>
      <p:ext uri="{BB962C8B-B14F-4D97-AF65-F5344CB8AC3E}">
        <p14:creationId xmlns="" xmlns:p14="http://schemas.microsoft.com/office/powerpoint/2010/main" val="375944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99E7A2B-2274-4BA7-BE67-8ADDB308BBA8}" type="slidenum">
              <a:rPr lang="en-US" smtClean="0"/>
              <a:pPr/>
              <a:t>‹#›</a:t>
            </a:fld>
            <a:endParaRPr lang="en-US" dirty="0"/>
          </a:p>
        </p:txBody>
      </p:sp>
    </p:spTree>
    <p:extLst>
      <p:ext uri="{BB962C8B-B14F-4D97-AF65-F5344CB8AC3E}">
        <p14:creationId xmlns="" xmlns:p14="http://schemas.microsoft.com/office/powerpoint/2010/main" val="651141170"/>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B35B2D-9379-48CA-AE8E-4B922C136110}" type="datetimeFigureOut">
              <a:rPr lang="en-US"/>
              <a:pPr>
                <a:defRPr/>
              </a:pPr>
              <a:t>8/14/2012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CE706A-C88A-49CF-8939-2A2C0BD778A8}" type="slidenum">
              <a:rPr lang="en-US"/>
              <a:pPr>
                <a:defRPr/>
              </a:pPr>
              <a:t>‹#›</a:t>
            </a:fld>
            <a:endParaRPr lang="en-US"/>
          </a:p>
        </p:txBody>
      </p:sp>
    </p:spTree>
    <p:extLst>
      <p:ext uri="{BB962C8B-B14F-4D97-AF65-F5344CB8AC3E}">
        <p14:creationId xmlns="" xmlns:p14="http://schemas.microsoft.com/office/powerpoint/2010/main" val="1124258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411474-CCC6-494C-8A88-CDF6DA0E80B3}" type="datetimeFigureOut">
              <a:rPr lang="en-US"/>
              <a:pPr>
                <a:defRPr/>
              </a:pPr>
              <a:t>8/14/2012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6D9F5-A95D-4C48-A9AB-3D551B274F7D}" type="slidenum">
              <a:rPr lang="en-US"/>
              <a:pPr>
                <a:defRPr/>
              </a:pPr>
              <a:t>‹#›</a:t>
            </a:fld>
            <a:endParaRPr lang="en-US"/>
          </a:p>
        </p:txBody>
      </p:sp>
    </p:spTree>
    <p:extLst>
      <p:ext uri="{BB962C8B-B14F-4D97-AF65-F5344CB8AC3E}">
        <p14:creationId xmlns="" xmlns:p14="http://schemas.microsoft.com/office/powerpoint/2010/main" val="171635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46C016-0767-416C-9FE4-F80E0B76B1E2}" type="datetimeFigureOut">
              <a:rPr lang="en-US"/>
              <a:pPr>
                <a:defRPr/>
              </a:pPr>
              <a:t>8/14/2012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334C5A-88AF-4E30-A651-CA1D7915EC88}" type="slidenum">
              <a:rPr lang="en-US"/>
              <a:pPr>
                <a:defRPr/>
              </a:pPr>
              <a:t>‹#›</a:t>
            </a:fld>
            <a:endParaRPr lang="en-US"/>
          </a:p>
        </p:txBody>
      </p:sp>
    </p:spTree>
    <p:extLst>
      <p:ext uri="{BB962C8B-B14F-4D97-AF65-F5344CB8AC3E}">
        <p14:creationId xmlns="" xmlns:p14="http://schemas.microsoft.com/office/powerpoint/2010/main" val="3943977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DF2FBE-BCCE-41A6-8A98-98789EF089B7}" type="datetimeFigureOut">
              <a:rPr lang="en-US"/>
              <a:pPr>
                <a:defRPr/>
              </a:pPr>
              <a:t>8/14/2012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91DD63-1385-4E91-8197-D09932B2CCB4}" type="slidenum">
              <a:rPr lang="en-US"/>
              <a:pPr>
                <a:defRPr/>
              </a:pPr>
              <a:t>‹#›</a:t>
            </a:fld>
            <a:endParaRPr lang="en-US"/>
          </a:p>
        </p:txBody>
      </p:sp>
    </p:spTree>
    <p:extLst>
      <p:ext uri="{BB962C8B-B14F-4D97-AF65-F5344CB8AC3E}">
        <p14:creationId xmlns="" xmlns:p14="http://schemas.microsoft.com/office/powerpoint/2010/main" val="208246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6D7F2A-9DDF-480D-B568-019E8FD52924}" type="slidenum">
              <a:rPr lang="en-US" smtClean="0"/>
              <a:pPr/>
              <a:t>‹#›</a:t>
            </a:fld>
            <a:endParaRPr lang="en-US" dirty="0"/>
          </a:p>
        </p:txBody>
      </p:sp>
    </p:spTree>
    <p:extLst>
      <p:ext uri="{BB962C8B-B14F-4D97-AF65-F5344CB8AC3E}">
        <p14:creationId xmlns="" xmlns:p14="http://schemas.microsoft.com/office/powerpoint/2010/main" val="222189368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F71170-4424-4331-991D-8D1CFDAFAC26}" type="slidenum">
              <a:rPr lang="en-US" smtClean="0"/>
              <a:pPr/>
              <a:t>‹#›</a:t>
            </a:fld>
            <a:endParaRPr lang="en-US" dirty="0"/>
          </a:p>
        </p:txBody>
      </p:sp>
    </p:spTree>
    <p:extLst>
      <p:ext uri="{BB962C8B-B14F-4D97-AF65-F5344CB8AC3E}">
        <p14:creationId xmlns="" xmlns:p14="http://schemas.microsoft.com/office/powerpoint/2010/main" val="45800892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B9D3900-37F5-4DAA-82BF-F8BC27041034}" type="slidenum">
              <a:rPr lang="en-US" smtClean="0"/>
              <a:pPr/>
              <a:t>‹#›</a:t>
            </a:fld>
            <a:endParaRPr lang="en-US" dirty="0"/>
          </a:p>
        </p:txBody>
      </p:sp>
    </p:spTree>
    <p:extLst>
      <p:ext uri="{BB962C8B-B14F-4D97-AF65-F5344CB8AC3E}">
        <p14:creationId xmlns="" xmlns:p14="http://schemas.microsoft.com/office/powerpoint/2010/main" val="106167719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7976456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9B721EE-BB03-48B2-A700-6A0F45A5063B}" type="slidenum">
              <a:rPr lang="en-US" smtClean="0"/>
              <a:pPr/>
              <a:t>‹#›</a:t>
            </a:fld>
            <a:endParaRPr lang="en-US" dirty="0"/>
          </a:p>
        </p:txBody>
      </p:sp>
    </p:spTree>
    <p:extLst>
      <p:ext uri="{BB962C8B-B14F-4D97-AF65-F5344CB8AC3E}">
        <p14:creationId xmlns="" xmlns:p14="http://schemas.microsoft.com/office/powerpoint/2010/main" val="48965183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152400" y="152400"/>
            <a:ext cx="8839200" cy="6553200"/>
          </a:xfrm>
          <a:prstGeom prst="rect">
            <a:avLst/>
          </a:prstGeom>
          <a:solidFill>
            <a:schemeClr val="bg1"/>
          </a:solidFill>
          <a:ln>
            <a:solidFill>
              <a:srgbClr val="EFB137"/>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 xmlns:p14="http://schemas.microsoft.com/office/powerpoint/2010/main" val="282756674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C93B994-77C3-45E3-BE21-378389FF1DE2}" type="slidenum">
              <a:rPr lang="en-US" smtClean="0"/>
              <a:pPr/>
              <a:t>‹#›</a:t>
            </a:fld>
            <a:endParaRPr lang="en-US" dirty="0"/>
          </a:p>
        </p:txBody>
      </p:sp>
    </p:spTree>
    <p:extLst>
      <p:ext uri="{BB962C8B-B14F-4D97-AF65-F5344CB8AC3E}">
        <p14:creationId xmlns="" xmlns:p14="http://schemas.microsoft.com/office/powerpoint/2010/main" val="336168803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BG_PLAIN.jpg"/>
          <p:cNvPicPr>
            <a:picLocks noChangeAspect="1"/>
          </p:cNvPicPr>
          <p:nvPr/>
        </p:nvPicPr>
        <p:blipFill>
          <a:blip r:embed="rId14">
            <a:extLst>
              <a:ext uri="{28A0092B-C50C-407E-A947-70E740481C1C}">
                <a14:useLocalDpi xmlns=""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cs typeface="+mn-cs"/>
              </a:defRPr>
            </a:lvl1pPr>
          </a:lstStyle>
          <a:p>
            <a:pPr>
              <a:defRPr/>
            </a:pPr>
            <a:fld id="{3DF3647F-6F30-49EA-AD3B-0243063DA2A2}" type="datetimeFigureOut">
              <a:rPr lang="en-US"/>
              <a:pPr>
                <a:defRPr/>
              </a:pPr>
              <a:t>8/14/2012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FFFFFF"/>
                </a:solidFill>
                <a:latin typeface="+mn-lt"/>
                <a:cs typeface="+mn-cs"/>
              </a:defRPr>
            </a:lvl1pPr>
          </a:lstStyle>
          <a:p>
            <a:fld id="{BB18D2BA-75B1-473F-B04E-278D7E71D52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fade/>
  </p:transition>
  <p:timing>
    <p:tnLst>
      <p:par>
        <p:cTn id="1" dur="indefinite" restart="never" nodeType="tmRoot"/>
      </p:par>
    </p:tnLst>
  </p:timing>
  <p:hf hdr="0" ftr="0" dt="0"/>
  <p:txStyles>
    <p:titleStyle>
      <a:lvl1pPr algn="ctr" defTabSz="457200" rtl="0" eaLnBrk="1" fontAlgn="base" hangingPunct="1">
        <a:spcBef>
          <a:spcPct val="0"/>
        </a:spcBef>
        <a:spcAft>
          <a:spcPct val="0"/>
        </a:spcAft>
        <a:defRPr sz="4400" kern="1200">
          <a:solidFill>
            <a:srgbClr val="FFFFFF"/>
          </a:solidFill>
          <a:latin typeface="+mj-lt"/>
          <a:ea typeface="+mj-ea"/>
          <a:cs typeface="+mj-cs"/>
        </a:defRPr>
      </a:lvl1pPr>
      <a:lvl2pPr algn="ctr" defTabSz="457200" rtl="0" eaLnBrk="1" fontAlgn="base" hangingPunct="1">
        <a:spcBef>
          <a:spcPct val="0"/>
        </a:spcBef>
        <a:spcAft>
          <a:spcPct val="0"/>
        </a:spcAft>
        <a:defRPr sz="4400">
          <a:solidFill>
            <a:srgbClr val="FFFFFF"/>
          </a:solidFill>
          <a:latin typeface="Calibri" pitchFamily="34" charset="0"/>
        </a:defRPr>
      </a:lvl2pPr>
      <a:lvl3pPr algn="ctr" defTabSz="457200" rtl="0" eaLnBrk="1" fontAlgn="base" hangingPunct="1">
        <a:spcBef>
          <a:spcPct val="0"/>
        </a:spcBef>
        <a:spcAft>
          <a:spcPct val="0"/>
        </a:spcAft>
        <a:defRPr sz="4400">
          <a:solidFill>
            <a:srgbClr val="FFFFFF"/>
          </a:solidFill>
          <a:latin typeface="Calibri" pitchFamily="34" charset="0"/>
        </a:defRPr>
      </a:lvl3pPr>
      <a:lvl4pPr algn="ctr" defTabSz="457200" rtl="0" eaLnBrk="1" fontAlgn="base" hangingPunct="1">
        <a:spcBef>
          <a:spcPct val="0"/>
        </a:spcBef>
        <a:spcAft>
          <a:spcPct val="0"/>
        </a:spcAft>
        <a:defRPr sz="4400">
          <a:solidFill>
            <a:srgbClr val="FFFFFF"/>
          </a:solidFill>
          <a:latin typeface="Calibri" pitchFamily="34" charset="0"/>
        </a:defRPr>
      </a:lvl4pPr>
      <a:lvl5pPr algn="ctr" defTabSz="457200" rtl="0" eaLnBrk="1" fontAlgn="base" hangingPunct="1">
        <a:spcBef>
          <a:spcPct val="0"/>
        </a:spcBef>
        <a:spcAft>
          <a:spcPct val="0"/>
        </a:spcAft>
        <a:defRPr sz="4400">
          <a:solidFill>
            <a:srgbClr val="FFFFFF"/>
          </a:solidFill>
          <a:latin typeface="Calibri" pitchFamily="34" charset="0"/>
        </a:defRPr>
      </a:lvl5pPr>
      <a:lvl6pPr marL="457200" algn="ctr" defTabSz="457200" rtl="0" eaLnBrk="1" fontAlgn="base" hangingPunct="1">
        <a:spcBef>
          <a:spcPct val="0"/>
        </a:spcBef>
        <a:spcAft>
          <a:spcPct val="0"/>
        </a:spcAft>
        <a:defRPr sz="4400">
          <a:solidFill>
            <a:srgbClr val="FFFFFF"/>
          </a:solidFill>
          <a:latin typeface="Calibri" pitchFamily="34" charset="0"/>
        </a:defRPr>
      </a:lvl6pPr>
      <a:lvl7pPr marL="914400" algn="ctr" defTabSz="457200" rtl="0" eaLnBrk="1" fontAlgn="base" hangingPunct="1">
        <a:spcBef>
          <a:spcPct val="0"/>
        </a:spcBef>
        <a:spcAft>
          <a:spcPct val="0"/>
        </a:spcAft>
        <a:defRPr sz="4400">
          <a:solidFill>
            <a:srgbClr val="FFFFFF"/>
          </a:solidFill>
          <a:latin typeface="Calibri" pitchFamily="34" charset="0"/>
        </a:defRPr>
      </a:lvl7pPr>
      <a:lvl8pPr marL="1371600" algn="ctr" defTabSz="457200" rtl="0" eaLnBrk="1" fontAlgn="base" hangingPunct="1">
        <a:spcBef>
          <a:spcPct val="0"/>
        </a:spcBef>
        <a:spcAft>
          <a:spcPct val="0"/>
        </a:spcAft>
        <a:defRPr sz="4400">
          <a:solidFill>
            <a:srgbClr val="FFFFFF"/>
          </a:solidFill>
          <a:latin typeface="Calibri" pitchFamily="34" charset="0"/>
        </a:defRPr>
      </a:lvl8pPr>
      <a:lvl9pPr marL="1828800" algn="ctr" defTabSz="457200" rtl="0" eaLnBrk="1" fontAlgn="base" hangingPunct="1">
        <a:spcBef>
          <a:spcPct val="0"/>
        </a:spcBef>
        <a:spcAft>
          <a:spcPct val="0"/>
        </a:spcAft>
        <a:defRPr sz="4400">
          <a:solidFill>
            <a:srgbClr val="FFFFFF"/>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8" descr="CONTENT_1_WHITE.jpg"/>
          <p:cNvPicPr>
            <a:picLocks noChangeAspect="1"/>
          </p:cNvPicPr>
          <p:nvPr/>
        </p:nvPicPr>
        <p:blipFill>
          <a:blip r:embed="rId1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914400" y="274638"/>
            <a:ext cx="7924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914400" y="1600200"/>
            <a:ext cx="7924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144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352061"/>
                </a:solidFill>
                <a:latin typeface="+mn-lt"/>
                <a:cs typeface="+mn-cs"/>
              </a:defRPr>
            </a:lvl1pPr>
          </a:lstStyle>
          <a:p>
            <a:pPr>
              <a:defRPr/>
            </a:pPr>
            <a:fld id="{0BD9BA35-8278-496A-9CD6-C51CFDED22B6}" type="datetimeFigureOut">
              <a:rPr lang="en-US"/>
              <a:pPr>
                <a:defRPr/>
              </a:pPr>
              <a:t>8/14/2012</a:t>
            </a:fld>
            <a:endParaRPr lang="en-US"/>
          </a:p>
        </p:txBody>
      </p:sp>
      <p:sp>
        <p:nvSpPr>
          <p:cNvPr id="5" name="Footer Placeholder 4"/>
          <p:cNvSpPr>
            <a:spLocks noGrp="1"/>
          </p:cNvSpPr>
          <p:nvPr>
            <p:ph type="ftr" sz="quarter" idx="3"/>
          </p:nvPr>
        </p:nvSpPr>
        <p:spPr>
          <a:xfrm>
            <a:off x="34290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35206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352061"/>
                </a:solidFill>
                <a:latin typeface="+mn-lt"/>
                <a:cs typeface="+mn-cs"/>
              </a:defRPr>
            </a:lvl1pPr>
          </a:lstStyle>
          <a:p>
            <a:pPr>
              <a:defRPr/>
            </a:pPr>
            <a:fld id="{25AFF2A7-6F56-4B16-B1D2-B8B1B58B62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57200" rtl="0" eaLnBrk="1" fontAlgn="base" hangingPunct="1">
        <a:spcBef>
          <a:spcPct val="0"/>
        </a:spcBef>
        <a:spcAft>
          <a:spcPct val="0"/>
        </a:spcAft>
        <a:defRPr sz="4400" kern="1200">
          <a:solidFill>
            <a:srgbClr val="352061"/>
          </a:solidFill>
          <a:latin typeface="+mj-lt"/>
          <a:ea typeface="+mj-ea"/>
          <a:cs typeface="+mj-cs"/>
        </a:defRPr>
      </a:lvl1pPr>
      <a:lvl2pPr algn="ctr" defTabSz="457200" rtl="0" eaLnBrk="1" fontAlgn="base" hangingPunct="1">
        <a:spcBef>
          <a:spcPct val="0"/>
        </a:spcBef>
        <a:spcAft>
          <a:spcPct val="0"/>
        </a:spcAft>
        <a:defRPr sz="4400">
          <a:solidFill>
            <a:srgbClr val="352061"/>
          </a:solidFill>
          <a:latin typeface="Calibri" pitchFamily="34" charset="0"/>
        </a:defRPr>
      </a:lvl2pPr>
      <a:lvl3pPr algn="ctr" defTabSz="457200" rtl="0" eaLnBrk="1" fontAlgn="base" hangingPunct="1">
        <a:spcBef>
          <a:spcPct val="0"/>
        </a:spcBef>
        <a:spcAft>
          <a:spcPct val="0"/>
        </a:spcAft>
        <a:defRPr sz="4400">
          <a:solidFill>
            <a:srgbClr val="352061"/>
          </a:solidFill>
          <a:latin typeface="Calibri" pitchFamily="34" charset="0"/>
        </a:defRPr>
      </a:lvl3pPr>
      <a:lvl4pPr algn="ctr" defTabSz="457200" rtl="0" eaLnBrk="1" fontAlgn="base" hangingPunct="1">
        <a:spcBef>
          <a:spcPct val="0"/>
        </a:spcBef>
        <a:spcAft>
          <a:spcPct val="0"/>
        </a:spcAft>
        <a:defRPr sz="4400">
          <a:solidFill>
            <a:srgbClr val="352061"/>
          </a:solidFill>
          <a:latin typeface="Calibri" pitchFamily="34" charset="0"/>
        </a:defRPr>
      </a:lvl4pPr>
      <a:lvl5pPr algn="ctr" defTabSz="457200" rtl="0" eaLnBrk="1" fontAlgn="base" hangingPunct="1">
        <a:spcBef>
          <a:spcPct val="0"/>
        </a:spcBef>
        <a:spcAft>
          <a:spcPct val="0"/>
        </a:spcAft>
        <a:defRPr sz="4400">
          <a:solidFill>
            <a:srgbClr val="352061"/>
          </a:solidFill>
          <a:latin typeface="Calibri" pitchFamily="34" charset="0"/>
        </a:defRPr>
      </a:lvl5pPr>
      <a:lvl6pPr marL="457200" algn="ctr" defTabSz="457200" rtl="0" eaLnBrk="1" fontAlgn="base" hangingPunct="1">
        <a:spcBef>
          <a:spcPct val="0"/>
        </a:spcBef>
        <a:spcAft>
          <a:spcPct val="0"/>
        </a:spcAft>
        <a:defRPr sz="4400">
          <a:solidFill>
            <a:srgbClr val="352061"/>
          </a:solidFill>
          <a:latin typeface="Calibri" pitchFamily="34" charset="0"/>
        </a:defRPr>
      </a:lvl6pPr>
      <a:lvl7pPr marL="914400" algn="ctr" defTabSz="457200" rtl="0" eaLnBrk="1" fontAlgn="base" hangingPunct="1">
        <a:spcBef>
          <a:spcPct val="0"/>
        </a:spcBef>
        <a:spcAft>
          <a:spcPct val="0"/>
        </a:spcAft>
        <a:defRPr sz="4400">
          <a:solidFill>
            <a:srgbClr val="352061"/>
          </a:solidFill>
          <a:latin typeface="Calibri" pitchFamily="34" charset="0"/>
        </a:defRPr>
      </a:lvl7pPr>
      <a:lvl8pPr marL="1371600" algn="ctr" defTabSz="457200" rtl="0" eaLnBrk="1" fontAlgn="base" hangingPunct="1">
        <a:spcBef>
          <a:spcPct val="0"/>
        </a:spcBef>
        <a:spcAft>
          <a:spcPct val="0"/>
        </a:spcAft>
        <a:defRPr sz="4400">
          <a:solidFill>
            <a:srgbClr val="352061"/>
          </a:solidFill>
          <a:latin typeface="Calibri" pitchFamily="34" charset="0"/>
        </a:defRPr>
      </a:lvl8pPr>
      <a:lvl9pPr marL="1828800" algn="ctr" defTabSz="457200" rtl="0" eaLnBrk="1" fontAlgn="base" hangingPunct="1">
        <a:spcBef>
          <a:spcPct val="0"/>
        </a:spcBef>
        <a:spcAft>
          <a:spcPct val="0"/>
        </a:spcAft>
        <a:defRPr sz="4400">
          <a:solidFill>
            <a:srgbClr val="35206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35206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35206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35206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35206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3520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www.denver.va.gov/about/"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OLLABORATING graphic text"/>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6365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1" descr="Handling Data Overload&#10;HIM Track&#10;VeHU August 15, 2012&#10;"/>
          <p:cNvSpPr txBox="1">
            <a:spLocks/>
          </p:cNvSpPr>
          <p:nvPr/>
        </p:nvSpPr>
        <p:spPr bwMode="auto">
          <a:xfrm>
            <a:off x="652510" y="228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rPr>
              <a:t/>
            </a:r>
            <a:br>
              <a:rPr kumimoji="0" lang="en-US" sz="4000" b="1" i="0" u="none" strike="noStrike" kern="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rPr>
            </a:br>
            <a:r>
              <a:rPr kumimoji="0" lang="en-US" sz="3600" b="1" i="0" u="none" strike="noStrike" kern="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rPr>
              <a:t>Handling Data Overload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rPr>
              <a:t>HIM Track</a:t>
            </a:r>
            <a:br>
              <a:rPr kumimoji="0" lang="en-US" sz="3600" b="1" i="0" u="none" strike="noStrike" kern="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rPr>
            </a:br>
            <a:r>
              <a:rPr kumimoji="0" lang="en-US" sz="3600" b="1" i="0" u="none" strike="noStrike" kern="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rPr>
              <a:t>VeHU August 15, 2012</a:t>
            </a:r>
            <a:endParaRPr kumimoji="0" lang="en-US" sz="3600" b="1" i="0" u="none" strike="noStrike" kern="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ＭＳ Ｐゴシック" pitchFamily="-65" charset="-128"/>
              <a:cs typeface="ＭＳ Ｐゴシック" pitchFamily="-65" charset="-128"/>
            </a:endParaRPr>
          </a:p>
        </p:txBody>
      </p:sp>
      <p:pic>
        <p:nvPicPr>
          <p:cNvPr id="9" name="Picture 3" descr="&quot;&quot;"/>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382712" y="2028825"/>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ntent Placeholder 2" descr="Adam Chin, RHIA&#10;Chief, HIMS&#10;VA Eastern Colorado Health Care System&#10;&#10;&#10;"/>
          <p:cNvSpPr txBox="1">
            <a:spLocks/>
          </p:cNvSpPr>
          <p:nvPr/>
        </p:nvSpPr>
        <p:spPr bwMode="auto">
          <a:xfrm>
            <a:off x="762000" y="2572466"/>
            <a:ext cx="3363581" cy="19233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35000"/>
              </a:spcBef>
              <a:spcAft>
                <a:spcPct val="0"/>
              </a:spcAft>
              <a:buClr>
                <a:srgbClr val="007D7A"/>
              </a:buClr>
              <a:buSzTx/>
              <a:buFontTx/>
              <a:buNone/>
              <a:tabLst/>
              <a:defRPr/>
            </a:pPr>
            <a:r>
              <a:rPr kumimoji="0" lang="en-US" sz="3000" b="1" i="1" u="none" strike="noStrike" kern="0" cap="none" spc="0" normalizeH="0" baseline="0" noProof="0" dirty="0" smtClean="0">
                <a:ln>
                  <a:noFill/>
                </a:ln>
                <a:solidFill>
                  <a:schemeClr val="bg1"/>
                </a:solidFill>
                <a:effectLst/>
                <a:uLnTx/>
                <a:uFillTx/>
                <a:latin typeface="+mn-lt"/>
                <a:ea typeface="ＭＳ Ｐゴシック" pitchFamily="-65" charset="-128"/>
                <a:cs typeface="ＭＳ Ｐゴシック" pitchFamily="-65" charset="-128"/>
              </a:rPr>
              <a:t>Adam Chin, RHIA</a:t>
            </a:r>
          </a:p>
          <a:p>
            <a:pPr marL="0" marR="0" lvl="0" indent="0" algn="l" defTabSz="914400" rtl="0" eaLnBrk="0" fontAlgn="base" latinLnBrk="0" hangingPunct="0">
              <a:lnSpc>
                <a:spcPct val="100000"/>
              </a:lnSpc>
              <a:spcBef>
                <a:spcPct val="35000"/>
              </a:spcBef>
              <a:spcAft>
                <a:spcPct val="0"/>
              </a:spcAft>
              <a:buClr>
                <a:srgbClr val="007D7A"/>
              </a:buClr>
              <a:buSzTx/>
              <a:buFontTx/>
              <a:buNone/>
              <a:tabLst/>
              <a:defRPr/>
            </a:pPr>
            <a:r>
              <a:rPr kumimoji="0" lang="en-US" sz="3000" i="0" u="none" strike="noStrike" kern="0" cap="none" spc="0" normalizeH="0" baseline="0" noProof="0" dirty="0" smtClean="0">
                <a:ln>
                  <a:noFill/>
                </a:ln>
                <a:solidFill>
                  <a:schemeClr val="bg1"/>
                </a:solidFill>
                <a:effectLst/>
                <a:uLnTx/>
                <a:uFillTx/>
                <a:latin typeface="+mn-lt"/>
                <a:ea typeface="ＭＳ Ｐゴシック" pitchFamily="-65" charset="-128"/>
                <a:cs typeface="ＭＳ Ｐゴシック" pitchFamily="-65" charset="-128"/>
              </a:rPr>
              <a:t>Chief, HIMS</a:t>
            </a:r>
          </a:p>
          <a:p>
            <a:pPr marL="0" marR="0" lvl="0" indent="0" algn="l" defTabSz="914400" rtl="0" eaLnBrk="0" fontAlgn="base" latinLnBrk="0" hangingPunct="0">
              <a:lnSpc>
                <a:spcPct val="100000"/>
              </a:lnSpc>
              <a:spcBef>
                <a:spcPct val="35000"/>
              </a:spcBef>
              <a:spcAft>
                <a:spcPct val="0"/>
              </a:spcAft>
              <a:buClr>
                <a:srgbClr val="007D7A"/>
              </a:buClr>
              <a:buSzTx/>
              <a:buFontTx/>
              <a:buNone/>
              <a:tabLst/>
              <a:defRPr/>
            </a:pPr>
            <a:r>
              <a:rPr kumimoji="0" lang="en-US" sz="3000" i="0" u="none" strike="noStrike" kern="0" cap="none" spc="0" normalizeH="0" baseline="0" noProof="0" dirty="0" smtClean="0">
                <a:ln>
                  <a:noFill/>
                </a:ln>
                <a:solidFill>
                  <a:schemeClr val="bg1"/>
                </a:solidFill>
                <a:effectLst/>
                <a:uLnTx/>
                <a:uFillTx/>
                <a:latin typeface="+mn-lt"/>
                <a:ea typeface="ＭＳ Ｐゴシック" pitchFamily="-65" charset="-128"/>
                <a:cs typeface="ＭＳ Ｐゴシック" pitchFamily="-65" charset="-128"/>
              </a:rPr>
              <a:t>VA Eastern Colorado Health Care System</a:t>
            </a:r>
          </a:p>
          <a:p>
            <a:pPr marL="0" marR="0" lvl="0" indent="0" algn="l" defTabSz="914400" rtl="0" eaLnBrk="0" fontAlgn="base" latinLnBrk="0" hangingPunct="0">
              <a:lnSpc>
                <a:spcPct val="100000"/>
              </a:lnSpc>
              <a:spcBef>
                <a:spcPct val="35000"/>
              </a:spcBef>
              <a:spcAft>
                <a:spcPct val="0"/>
              </a:spcAft>
              <a:buClr>
                <a:srgbClr val="007D7A"/>
              </a:buClr>
              <a:buSzTx/>
              <a:buFontTx/>
              <a:buNone/>
              <a:tabLst/>
              <a:defRPr/>
            </a:pPr>
            <a:endParaRPr kumimoji="0" lang="en-US" sz="2000" b="1" i="0" u="none" strike="noStrike" kern="0" cap="none" spc="0" normalizeH="0" baseline="0" noProof="0" dirty="0" smtClean="0">
              <a:ln>
                <a:noFill/>
              </a:ln>
              <a:solidFill>
                <a:schemeClr val="bg1"/>
              </a:solidFill>
              <a:effectLst/>
              <a:uLnTx/>
              <a:uFillTx/>
              <a:latin typeface="+mn-lt"/>
              <a:ea typeface="ＭＳ Ｐゴシック" pitchFamily="-65" charset="-128"/>
              <a:cs typeface="ＭＳ Ｐゴシック" pitchFamily="-65" charset="-128"/>
            </a:endParaRPr>
          </a:p>
          <a:p>
            <a:pPr marL="0" marR="0" lvl="0" indent="0" algn="l" defTabSz="914400" rtl="0" eaLnBrk="0" fontAlgn="base" latinLnBrk="0" hangingPunct="0">
              <a:lnSpc>
                <a:spcPct val="100000"/>
              </a:lnSpc>
              <a:spcBef>
                <a:spcPct val="35000"/>
              </a:spcBef>
              <a:spcAft>
                <a:spcPct val="0"/>
              </a:spcAft>
              <a:buClr>
                <a:srgbClr val="007D7A"/>
              </a:buClr>
              <a:buSzTx/>
              <a:buFontTx/>
              <a:buNone/>
              <a:tabLst/>
              <a:defRPr/>
            </a:pPr>
            <a:endParaRPr kumimoji="0" lang="en-US" sz="2000" b="1" i="0" u="none" strike="noStrike" kern="0" cap="none" spc="0" normalizeH="0" baseline="0" noProof="0" dirty="0">
              <a:ln>
                <a:noFill/>
              </a:ln>
              <a:solidFill>
                <a:schemeClr val="bg1"/>
              </a:solidFill>
              <a:effectLst/>
              <a:uLnTx/>
              <a:uFillTx/>
              <a:latin typeface="+mn-lt"/>
              <a:ea typeface="ＭＳ Ｐゴシック" pitchFamily="-65" charset="-128"/>
              <a:cs typeface="ＭＳ Ｐゴシック" pitchFamily="-65" charset="-128"/>
            </a:endParaRPr>
          </a:p>
        </p:txBody>
      </p:sp>
      <p:sp>
        <p:nvSpPr>
          <p:cNvPr id="13" name="Content Placeholder 10" descr="Janet Zuroske, RHIA&#10;Clinical and Health Informatics Quality Manager&#10;Preventive Ethics Coordinator&#10;VA Puget Sound Health Care System&#10;&#10;"/>
          <p:cNvSpPr txBox="1">
            <a:spLocks/>
          </p:cNvSpPr>
          <p:nvPr/>
        </p:nvSpPr>
        <p:spPr>
          <a:xfrm>
            <a:off x="3962400" y="2286000"/>
            <a:ext cx="5181600" cy="2819400"/>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1" i="1" u="none" strike="noStrike" kern="1200" cap="none" spc="0" normalizeH="0" baseline="0" noProof="0" dirty="0" smtClean="0">
                <a:ln>
                  <a:noFill/>
                </a:ln>
                <a:solidFill>
                  <a:schemeClr val="bg1"/>
                </a:solidFill>
                <a:effectLst/>
                <a:uLnTx/>
                <a:uFillTx/>
                <a:latin typeface="+mn-lt"/>
                <a:ea typeface="+mn-ea"/>
                <a:cs typeface="+mn-cs"/>
              </a:rPr>
              <a:t>Janet Zuroske, RHIA</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Clinical and Health Informatics Quality Manager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Preventive Ethics Coordinator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VA Puget Sound Health Care</a:t>
            </a:r>
            <a:r>
              <a:rPr kumimoji="0" lang="en-US" sz="2700" b="0" i="0" u="none" strike="noStrike" kern="1200" cap="none" spc="0" normalizeH="0" noProof="0" dirty="0" smtClean="0">
                <a:ln>
                  <a:noFill/>
                </a:ln>
                <a:solidFill>
                  <a:schemeClr val="bg1"/>
                </a:solidFill>
                <a:effectLst/>
                <a:uLnTx/>
                <a:uFillTx/>
                <a:latin typeface="+mn-lt"/>
                <a:ea typeface="+mn-ea"/>
                <a:cs typeface="+mn-cs"/>
              </a:rPr>
              <a:t> </a:t>
            </a:r>
            <a:r>
              <a:rPr kumimoji="0" lang="en-US" sz="2700" b="0" i="0" u="none" strike="noStrike" kern="1200" cap="none" spc="0" normalizeH="0" baseline="0" noProof="0" dirty="0" smtClean="0">
                <a:ln>
                  <a:noFill/>
                </a:ln>
                <a:solidFill>
                  <a:schemeClr val="bg1"/>
                </a:solidFill>
                <a:effectLst/>
                <a:uLnTx/>
                <a:uFillTx/>
                <a:latin typeface="+mn-lt"/>
                <a:ea typeface="+mn-ea"/>
                <a:cs typeface="+mn-cs"/>
              </a:rPr>
              <a:t>System</a:t>
            </a:r>
          </a:p>
          <a:p>
            <a:pPr marL="1714500" lvl="3" indent="-342900" defTabSz="457200">
              <a:spcBef>
                <a:spcPct val="20000"/>
              </a:spcBef>
              <a:buFont typeface="Arial" charset="0"/>
              <a:buChar char="•"/>
              <a:defRPr/>
            </a:pP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11" name="Picture 10" descr="Picture of the Eastern Colorado Health Care System.">
            <a:hlinkClick r:id="rId5" tooltip="&quot;About Us&quot;"/>
          </p:cNvPr>
          <p:cNvPicPr/>
          <p:nvPr/>
        </p:nvPicPr>
        <p:blipFill>
          <a:blip r:embed="rId6" cstate="print"/>
          <a:srcRect/>
          <a:stretch>
            <a:fillRect/>
          </a:stretch>
        </p:blipFill>
        <p:spPr bwMode="auto">
          <a:xfrm>
            <a:off x="762000" y="4817501"/>
            <a:ext cx="3275166" cy="1964299"/>
          </a:xfrm>
          <a:prstGeom prst="rect">
            <a:avLst/>
          </a:prstGeom>
          <a:noFill/>
          <a:ln w="9525">
            <a:noFill/>
            <a:miter lim="800000"/>
            <a:headEnd/>
            <a:tailEnd/>
          </a:ln>
        </p:spPr>
      </p:pic>
      <p:pic>
        <p:nvPicPr>
          <p:cNvPr id="16" name="Picture 3" descr="Picture of Seattle Division of Puget Sound Healthcare System."/>
          <p:cNvPicPr>
            <a:picLocks noChangeAspect="1" noChangeArrowheads="1"/>
          </p:cNvPicPr>
          <p:nvPr/>
        </p:nvPicPr>
        <p:blipFill>
          <a:blip r:embed="rId7"/>
          <a:srcRect/>
          <a:stretch>
            <a:fillRect/>
          </a:stretch>
        </p:blipFill>
        <p:spPr bwMode="auto">
          <a:xfrm>
            <a:off x="4216884" y="4800600"/>
            <a:ext cx="2412516" cy="1964299"/>
          </a:xfrm>
          <a:prstGeom prst="rect">
            <a:avLst/>
          </a:prstGeom>
          <a:noFill/>
          <a:ln w="9525">
            <a:noFill/>
            <a:miter lim="800000"/>
            <a:headEnd/>
            <a:tailEnd/>
          </a:ln>
        </p:spPr>
      </p:pic>
      <p:sp>
        <p:nvSpPr>
          <p:cNvPr id="17" name="TextBox 16" descr="Seattle Division&#10;"/>
          <p:cNvSpPr txBox="1"/>
          <p:nvPr/>
        </p:nvSpPr>
        <p:spPr>
          <a:xfrm>
            <a:off x="4229100" y="6364789"/>
            <a:ext cx="2400300" cy="400110"/>
          </a:xfrm>
          <a:prstGeom prst="rect">
            <a:avLst/>
          </a:prstGeom>
          <a:noFill/>
        </p:spPr>
        <p:txBody>
          <a:bodyPr wrap="square" rtlCol="0">
            <a:spAutoFit/>
          </a:bodyPr>
          <a:lstStyle/>
          <a:p>
            <a:pPr algn="ctr"/>
            <a:r>
              <a:rPr lang="en-US" sz="2000" b="1" dirty="0" smtClean="0">
                <a:solidFill>
                  <a:schemeClr val="bg1"/>
                </a:solidFill>
              </a:rPr>
              <a:t>Seattle Division</a:t>
            </a:r>
            <a:endParaRPr lang="en-US" sz="2000" b="1" dirty="0">
              <a:solidFill>
                <a:schemeClr val="bg1"/>
              </a:solidFill>
            </a:endParaRPr>
          </a:p>
        </p:txBody>
      </p:sp>
      <p:pic>
        <p:nvPicPr>
          <p:cNvPr id="12" name="Picture 2" descr="Picture of the American Lake Division of the Puget Sound Healthcare System"/>
          <p:cNvPicPr>
            <a:picLocks noGrp="1" noChangeAspect="1" noChangeArrowheads="1"/>
          </p:cNvPicPr>
          <p:nvPr>
            <p:ph sz="half" idx="1"/>
          </p:nvPr>
        </p:nvPicPr>
        <p:blipFill>
          <a:blip r:embed="rId8"/>
          <a:stretch>
            <a:fillRect/>
          </a:stretch>
        </p:blipFill>
        <p:spPr bwMode="auto">
          <a:xfrm>
            <a:off x="6782985" y="4800600"/>
            <a:ext cx="2208615" cy="1964299"/>
          </a:xfrm>
          <a:prstGeom prst="rect">
            <a:avLst/>
          </a:prstGeom>
          <a:noFill/>
          <a:ln w="9525">
            <a:noFill/>
            <a:miter lim="800000"/>
            <a:headEnd/>
            <a:tailEnd/>
          </a:ln>
        </p:spPr>
      </p:pic>
      <p:sp>
        <p:nvSpPr>
          <p:cNvPr id="18" name="TextBox 17" descr="Seattle Division&#10;"/>
          <p:cNvSpPr txBox="1"/>
          <p:nvPr/>
        </p:nvSpPr>
        <p:spPr>
          <a:xfrm>
            <a:off x="6782985" y="5848290"/>
            <a:ext cx="2286250" cy="400110"/>
          </a:xfrm>
          <a:prstGeom prst="rect">
            <a:avLst/>
          </a:prstGeom>
          <a:noFill/>
        </p:spPr>
        <p:txBody>
          <a:bodyPr wrap="square" rtlCol="0">
            <a:spAutoFit/>
          </a:bodyPr>
          <a:lstStyle/>
          <a:p>
            <a:pPr algn="ctr"/>
            <a:r>
              <a:rPr lang="en-US" sz="2000" b="1" dirty="0" smtClean="0">
                <a:solidFill>
                  <a:schemeClr val="bg1"/>
                </a:solidFill>
              </a:rPr>
              <a:t>American Lake</a:t>
            </a:r>
            <a:endParaRPr lang="en-US" sz="2000" b="1"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5725" y="6553200"/>
            <a:ext cx="1066800" cy="228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4CBC50-5CC3-4139-9113-1210DF32AE22}" type="slidenum">
              <a:rPr kumimoji="0" lang="en-US" sz="1800" b="0" i="0" u="none" strike="noStrike" kern="1200" cap="none" spc="0" normalizeH="0" baseline="0" noProof="0" smtClean="0">
                <a:ln>
                  <a:noFill/>
                </a:ln>
                <a:solidFill>
                  <a:schemeClr val="tx1"/>
                </a:solidFill>
                <a:effectLst/>
                <a:uLnTx/>
                <a:uFillTx/>
                <a:latin typeface="Arial" charset="0"/>
                <a:ea typeface="ＭＳ Ｐゴシック" pitchFamily="-65"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schemeClr val="tx1"/>
              </a:solidFill>
              <a:effectLst/>
              <a:uLnTx/>
              <a:uFillTx/>
              <a:latin typeface="Arial" charset="0"/>
              <a:ea typeface="ＭＳ Ｐゴシック" pitchFamily="-65" charset="-128"/>
              <a:cs typeface="+mn-cs"/>
            </a:endParaRPr>
          </a:p>
        </p:txBody>
      </p:sp>
      <p:grpSp>
        <p:nvGrpSpPr>
          <p:cNvPr id="4" name="Group 3" descr="Picture showing hand written form and illustrating illegibility"/>
          <p:cNvGrpSpPr/>
          <p:nvPr/>
        </p:nvGrpSpPr>
        <p:grpSpPr>
          <a:xfrm>
            <a:off x="0" y="0"/>
            <a:ext cx="9220200" cy="7086600"/>
            <a:chOff x="0" y="-43480"/>
            <a:chExt cx="9144000" cy="6825280"/>
          </a:xfrm>
        </p:grpSpPr>
        <p:pic>
          <p:nvPicPr>
            <p:cNvPr id="6" name="Picture 2"/>
            <p:cNvPicPr>
              <a:picLocks noChangeAspect="1" noChangeArrowheads="1"/>
            </p:cNvPicPr>
            <p:nvPr/>
          </p:nvPicPr>
          <p:blipFill>
            <a:blip r:embed="rId3"/>
            <a:srcRect l="4206" t="1970" b="25260"/>
            <a:stretch>
              <a:fillRect/>
            </a:stretch>
          </p:blipFill>
          <p:spPr bwMode="auto">
            <a:xfrm>
              <a:off x="0" y="-43480"/>
              <a:ext cx="9144000" cy="6825280"/>
            </a:xfrm>
            <a:prstGeom prst="rect">
              <a:avLst/>
            </a:prstGeom>
            <a:noFill/>
            <a:ln w="9525">
              <a:noFill/>
              <a:miter lim="800000"/>
              <a:headEnd/>
              <a:tailEnd/>
            </a:ln>
          </p:spPr>
        </p:pic>
        <p:sp>
          <p:nvSpPr>
            <p:cNvPr id="7" name="Rectangle 6"/>
            <p:cNvSpPr/>
            <p:nvPr/>
          </p:nvSpPr>
          <p:spPr>
            <a:xfrm>
              <a:off x="1178683" y="685800"/>
              <a:ext cx="1438275"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876800" y="1028700"/>
              <a:ext cx="16764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0" y="1371600"/>
              <a:ext cx="1438275"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912501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Picture of form capturing hand written peer review information."/>
          <p:cNvGrpSpPr/>
          <p:nvPr/>
        </p:nvGrpSpPr>
        <p:grpSpPr>
          <a:xfrm>
            <a:off x="403013" y="0"/>
            <a:ext cx="8436187" cy="6934200"/>
            <a:chOff x="381000" y="-76200"/>
            <a:chExt cx="8436187" cy="6934200"/>
          </a:xfrm>
        </p:grpSpPr>
        <p:pic>
          <p:nvPicPr>
            <p:cNvPr id="2" name="Picture 4"/>
            <p:cNvPicPr>
              <a:picLocks noChangeAspect="1" noChangeArrowheads="1"/>
            </p:cNvPicPr>
            <p:nvPr/>
          </p:nvPicPr>
          <p:blipFill>
            <a:blip r:embed="rId3"/>
            <a:srcRect l="52734" r="5859" b="9242"/>
            <a:stretch>
              <a:fillRect/>
            </a:stretch>
          </p:blipFill>
          <p:spPr bwMode="auto">
            <a:xfrm>
              <a:off x="381000" y="-76200"/>
              <a:ext cx="8436187" cy="6934200"/>
            </a:xfrm>
            <a:prstGeom prst="rect">
              <a:avLst/>
            </a:prstGeom>
            <a:noFill/>
            <a:ln w="9525">
              <a:noFill/>
              <a:miter lim="800000"/>
              <a:headEnd/>
              <a:tailEnd/>
            </a:ln>
          </p:spPr>
        </p:pic>
        <p:sp>
          <p:nvSpPr>
            <p:cNvPr id="3" name="Rectangle 2"/>
            <p:cNvSpPr/>
            <p:nvPr/>
          </p:nvSpPr>
          <p:spPr>
            <a:xfrm>
              <a:off x="4419601" y="2743200"/>
              <a:ext cx="9144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191000" y="3124200"/>
              <a:ext cx="1143001"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38400" y="2400300"/>
              <a:ext cx="990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icture of polling icon"/>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250440" y="4191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57200" y="274638"/>
            <a:ext cx="8229600" cy="1143000"/>
          </a:xfrm>
        </p:spPr>
        <p:txBody>
          <a:bodyPr/>
          <a:lstStyle/>
          <a:p>
            <a:r>
              <a:rPr lang="en-US" dirty="0" smtClean="0"/>
              <a:t>     Poll </a:t>
            </a:r>
            <a:r>
              <a:rPr lang="en-US" dirty="0"/>
              <a:t>Question</a:t>
            </a:r>
          </a:p>
        </p:txBody>
      </p:sp>
      <p:sp>
        <p:nvSpPr>
          <p:cNvPr id="4" name="TextBox 3" descr="Are you currently using a paper&#10;method for the collection of data?&#10;&#10;A. YES&#10;B.  NO&#10;C.  UNSURE&#10;"/>
          <p:cNvSpPr txBox="1"/>
          <p:nvPr/>
        </p:nvSpPr>
        <p:spPr>
          <a:xfrm>
            <a:off x="304800" y="1707106"/>
            <a:ext cx="9144000" cy="4388894"/>
          </a:xfrm>
          <a:prstGeom prst="rect">
            <a:avLst/>
          </a:prstGeom>
          <a:noFill/>
        </p:spPr>
        <p:txBody>
          <a:bodyPr wrap="square" rtlCol="0">
            <a:spAutoFit/>
          </a:bodyPr>
          <a:lstStyle/>
          <a:p>
            <a:pPr marL="342900" indent="-342900" defTabSz="457200">
              <a:spcBef>
                <a:spcPct val="20000"/>
              </a:spcBef>
            </a:pPr>
            <a:r>
              <a:rPr lang="en-US" sz="4400" dirty="0" smtClean="0">
                <a:solidFill>
                  <a:srgbClr val="FFFFFF"/>
                </a:solidFill>
                <a:latin typeface="+mn-lt"/>
                <a:ea typeface="+mn-ea"/>
              </a:rPr>
              <a:t>Are </a:t>
            </a:r>
            <a:r>
              <a:rPr lang="en-US" sz="4400" dirty="0">
                <a:solidFill>
                  <a:srgbClr val="FFFFFF"/>
                </a:solidFill>
                <a:latin typeface="+mn-lt"/>
                <a:ea typeface="+mn-ea"/>
              </a:rPr>
              <a:t>you currently using a </a:t>
            </a:r>
            <a:r>
              <a:rPr lang="en-US" sz="4400" dirty="0" smtClean="0">
                <a:solidFill>
                  <a:srgbClr val="FFFFFF"/>
                </a:solidFill>
                <a:latin typeface="+mn-lt"/>
                <a:ea typeface="+mn-ea"/>
              </a:rPr>
              <a:t>paper</a:t>
            </a:r>
          </a:p>
          <a:p>
            <a:pPr marL="342900" indent="-342900" defTabSz="457200">
              <a:spcBef>
                <a:spcPct val="20000"/>
              </a:spcBef>
            </a:pPr>
            <a:r>
              <a:rPr lang="en-US" sz="4400" dirty="0" smtClean="0">
                <a:solidFill>
                  <a:srgbClr val="FFFFFF"/>
                </a:solidFill>
                <a:latin typeface="+mn-lt"/>
                <a:ea typeface="+mn-ea"/>
              </a:rPr>
              <a:t>method </a:t>
            </a:r>
            <a:r>
              <a:rPr lang="en-US" sz="4400" dirty="0">
                <a:solidFill>
                  <a:srgbClr val="FFFFFF"/>
                </a:solidFill>
                <a:latin typeface="+mn-lt"/>
                <a:ea typeface="+mn-ea"/>
              </a:rPr>
              <a:t>for the collection of data?</a:t>
            </a:r>
          </a:p>
          <a:p>
            <a:pPr marL="342900" indent="-342900" defTabSz="457200">
              <a:spcBef>
                <a:spcPct val="20000"/>
              </a:spcBef>
            </a:pPr>
            <a:endParaRPr lang="en-US" sz="3200" dirty="0">
              <a:solidFill>
                <a:srgbClr val="FFFFFF"/>
              </a:solidFill>
              <a:latin typeface="+mn-lt"/>
              <a:ea typeface="+mn-ea"/>
            </a:endParaRPr>
          </a:p>
          <a:p>
            <a:pPr marL="514350" indent="-514350" defTabSz="457200">
              <a:spcBef>
                <a:spcPct val="20000"/>
              </a:spcBef>
              <a:buFont typeface="+mj-lt"/>
              <a:buAutoNum type="alphaUcPeriod"/>
            </a:pPr>
            <a:r>
              <a:rPr lang="en-US" sz="4000" dirty="0">
                <a:solidFill>
                  <a:srgbClr val="FFFFFF"/>
                </a:solidFill>
                <a:latin typeface="+mn-lt"/>
                <a:ea typeface="+mn-ea"/>
              </a:rPr>
              <a:t>YES</a:t>
            </a:r>
          </a:p>
          <a:p>
            <a:pPr marL="514350" indent="-514350" defTabSz="457200">
              <a:spcBef>
                <a:spcPct val="20000"/>
              </a:spcBef>
              <a:buFont typeface="+mj-lt"/>
              <a:buAutoNum type="alphaUcPeriod"/>
            </a:pPr>
            <a:r>
              <a:rPr lang="en-US" sz="4000" dirty="0">
                <a:solidFill>
                  <a:srgbClr val="FFFFFF"/>
                </a:solidFill>
                <a:latin typeface="+mn-lt"/>
                <a:ea typeface="+mn-ea"/>
              </a:rPr>
              <a:t> NO</a:t>
            </a:r>
          </a:p>
          <a:p>
            <a:pPr marL="514350" indent="-514350" defTabSz="457200">
              <a:spcBef>
                <a:spcPct val="20000"/>
              </a:spcBef>
              <a:buFont typeface="+mj-lt"/>
              <a:buAutoNum type="alphaUcPeriod"/>
            </a:pPr>
            <a:r>
              <a:rPr lang="en-US" sz="4000" dirty="0">
                <a:solidFill>
                  <a:srgbClr val="FFFFFF"/>
                </a:solidFill>
                <a:latin typeface="+mn-lt"/>
                <a:ea typeface="+mn-ea"/>
              </a:rPr>
              <a:t> UNSURE</a:t>
            </a:r>
          </a:p>
        </p:txBody>
      </p:sp>
    </p:spTree>
    <p:extLst>
      <p:ext uri="{BB962C8B-B14F-4D97-AF65-F5344CB8AC3E}">
        <p14:creationId xmlns="" xmlns:p14="http://schemas.microsoft.com/office/powerpoint/2010/main" val="43960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Data Sources&#10;"/>
          <p:cNvSpPr txBox="1">
            <a:spLocks/>
          </p:cNvSpPr>
          <p:nvPr/>
        </p:nvSpPr>
        <p:spPr bwMode="auto">
          <a:xfrm>
            <a:off x="-24246" y="0"/>
            <a:ext cx="9168245" cy="1304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FFFFFF"/>
                </a:solidFill>
                <a:latin typeface="+mj-lt"/>
                <a:ea typeface="+mj-ea"/>
                <a:cs typeface="+mj-cs"/>
              </a:defRPr>
            </a:lvl1pPr>
            <a:lvl2pPr algn="ctr" defTabSz="457200" rtl="0" eaLnBrk="1" fontAlgn="base" hangingPunct="1">
              <a:spcBef>
                <a:spcPct val="0"/>
              </a:spcBef>
              <a:spcAft>
                <a:spcPct val="0"/>
              </a:spcAft>
              <a:defRPr sz="4400">
                <a:solidFill>
                  <a:srgbClr val="FFFFFF"/>
                </a:solidFill>
                <a:latin typeface="Calibri" pitchFamily="34" charset="0"/>
              </a:defRPr>
            </a:lvl2pPr>
            <a:lvl3pPr algn="ctr" defTabSz="457200" rtl="0" eaLnBrk="1" fontAlgn="base" hangingPunct="1">
              <a:spcBef>
                <a:spcPct val="0"/>
              </a:spcBef>
              <a:spcAft>
                <a:spcPct val="0"/>
              </a:spcAft>
              <a:defRPr sz="4400">
                <a:solidFill>
                  <a:srgbClr val="FFFFFF"/>
                </a:solidFill>
                <a:latin typeface="Calibri" pitchFamily="34" charset="0"/>
              </a:defRPr>
            </a:lvl3pPr>
            <a:lvl4pPr algn="ctr" defTabSz="457200" rtl="0" eaLnBrk="1" fontAlgn="base" hangingPunct="1">
              <a:spcBef>
                <a:spcPct val="0"/>
              </a:spcBef>
              <a:spcAft>
                <a:spcPct val="0"/>
              </a:spcAft>
              <a:defRPr sz="4400">
                <a:solidFill>
                  <a:srgbClr val="FFFFFF"/>
                </a:solidFill>
                <a:latin typeface="Calibri" pitchFamily="34" charset="0"/>
              </a:defRPr>
            </a:lvl4pPr>
            <a:lvl5pPr algn="ctr" defTabSz="457200" rtl="0" eaLnBrk="1" fontAlgn="base" hangingPunct="1">
              <a:spcBef>
                <a:spcPct val="0"/>
              </a:spcBef>
              <a:spcAft>
                <a:spcPct val="0"/>
              </a:spcAft>
              <a:defRPr sz="4400">
                <a:solidFill>
                  <a:srgbClr val="FFFFFF"/>
                </a:solidFill>
                <a:latin typeface="Calibri" pitchFamily="34" charset="0"/>
              </a:defRPr>
            </a:lvl5pPr>
            <a:lvl6pPr marL="457200" algn="ctr" defTabSz="457200" rtl="0" eaLnBrk="1" fontAlgn="base" hangingPunct="1">
              <a:spcBef>
                <a:spcPct val="0"/>
              </a:spcBef>
              <a:spcAft>
                <a:spcPct val="0"/>
              </a:spcAft>
              <a:defRPr sz="4400">
                <a:solidFill>
                  <a:srgbClr val="FFFFFF"/>
                </a:solidFill>
                <a:latin typeface="Calibri" pitchFamily="34" charset="0"/>
              </a:defRPr>
            </a:lvl6pPr>
            <a:lvl7pPr marL="914400" algn="ctr" defTabSz="457200" rtl="0" eaLnBrk="1" fontAlgn="base" hangingPunct="1">
              <a:spcBef>
                <a:spcPct val="0"/>
              </a:spcBef>
              <a:spcAft>
                <a:spcPct val="0"/>
              </a:spcAft>
              <a:defRPr sz="4400">
                <a:solidFill>
                  <a:srgbClr val="FFFFFF"/>
                </a:solidFill>
                <a:latin typeface="Calibri" pitchFamily="34" charset="0"/>
              </a:defRPr>
            </a:lvl7pPr>
            <a:lvl8pPr marL="1371600" algn="ctr" defTabSz="457200" rtl="0" eaLnBrk="1" fontAlgn="base" hangingPunct="1">
              <a:spcBef>
                <a:spcPct val="0"/>
              </a:spcBef>
              <a:spcAft>
                <a:spcPct val="0"/>
              </a:spcAft>
              <a:defRPr sz="4400">
                <a:solidFill>
                  <a:srgbClr val="FFFFFF"/>
                </a:solidFill>
                <a:latin typeface="Calibri" pitchFamily="34" charset="0"/>
              </a:defRPr>
            </a:lvl8pPr>
            <a:lvl9pPr marL="1828800" algn="ctr" defTabSz="457200" rtl="0" eaLnBrk="1" fontAlgn="base" hangingPunct="1">
              <a:spcBef>
                <a:spcPct val="0"/>
              </a:spcBef>
              <a:spcAft>
                <a:spcPct val="0"/>
              </a:spcAft>
              <a:defRPr sz="4400">
                <a:solidFill>
                  <a:srgbClr val="FFFFFF"/>
                </a:solidFill>
                <a:latin typeface="Calibri" pitchFamily="34" charset="0"/>
              </a:defRPr>
            </a:lvl9pPr>
          </a:lstStyle>
          <a:p>
            <a:r>
              <a:rPr lang="en-US" dirty="0" smtClean="0"/>
              <a:t>Data Sources</a:t>
            </a:r>
            <a:endParaRPr lang="en-US" dirty="0"/>
          </a:p>
        </p:txBody>
      </p:sp>
      <p:pic>
        <p:nvPicPr>
          <p:cNvPr id="3076" name="Picture 4" descr="Picture of VistA Imaging Ico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1345504"/>
            <a:ext cx="2362200" cy="307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descr="Picture of VistA Icon."/>
          <p:cNvPicPr/>
          <p:nvPr/>
        </p:nvPicPr>
        <p:blipFill>
          <a:blip r:embed="rId4"/>
          <a:srcRect l="16627" t="28400" r="68363" b="45439"/>
          <a:stretch>
            <a:fillRect/>
          </a:stretch>
        </p:blipFill>
        <p:spPr bwMode="auto">
          <a:xfrm>
            <a:off x="2667000" y="1709579"/>
            <a:ext cx="3239002" cy="2286000"/>
          </a:xfrm>
          <a:prstGeom prst="rect">
            <a:avLst/>
          </a:prstGeom>
          <a:noFill/>
          <a:ln w="9525">
            <a:noFill/>
            <a:miter lim="800000"/>
            <a:headEnd/>
            <a:tailEnd/>
          </a:ln>
        </p:spPr>
      </p:pic>
      <p:pic>
        <p:nvPicPr>
          <p:cNvPr id="3079" name="Picture 7" descr="Picture of Quantim Icon"/>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19800" y="1590358"/>
            <a:ext cx="3005288" cy="2524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descr="Picture of VIP Director Icon"/>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43434" y="4572000"/>
            <a:ext cx="3590366"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descr="Picture of Audit Report Manager Icon"/>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819232" y="4392041"/>
            <a:ext cx="2581568" cy="22373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descr="Picture of DSS ROI Icon"/>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477000" y="4212082"/>
            <a:ext cx="2527214" cy="2493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303405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990" y="0"/>
            <a:ext cx="9180990" cy="1295400"/>
          </a:xfrm>
        </p:spPr>
        <p:txBody>
          <a:bodyPr/>
          <a:lstStyle/>
          <a:p>
            <a:r>
              <a:rPr lang="en-US" dirty="0" smtClean="0"/>
              <a:t>External Data Sources</a:t>
            </a:r>
            <a:endParaRPr lang="en-US" dirty="0"/>
          </a:p>
        </p:txBody>
      </p:sp>
      <p:pic>
        <p:nvPicPr>
          <p:cNvPr id="4098" name="Picture 2" descr="Picture of VSSC Ico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7028" y="1143000"/>
            <a:ext cx="3757772"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descr="Picture of ARC Icon"/>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6282" r="16628" b="3678"/>
          <a:stretch/>
        </p:blipFill>
        <p:spPr bwMode="auto">
          <a:xfrm>
            <a:off x="4572000" y="1066800"/>
            <a:ext cx="4267200" cy="2613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descr="Picture of measuring tape and HIM Metrics"/>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52400" y="3810000"/>
            <a:ext cx="5486400" cy="1587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descr="Picture of National Patient Care Database heade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743200" y="5510627"/>
            <a:ext cx="6172200" cy="12307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148054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VHA HIM Home Page&#10;"/>
          <p:cNvSpPr txBox="1"/>
          <p:nvPr/>
        </p:nvSpPr>
        <p:spPr>
          <a:xfrm>
            <a:off x="0" y="186898"/>
            <a:ext cx="9113293" cy="830997"/>
          </a:xfrm>
          <a:prstGeom prst="rect">
            <a:avLst/>
          </a:prstGeom>
          <a:noFill/>
        </p:spPr>
        <p:txBody>
          <a:bodyPr wrap="square" rtlCol="0">
            <a:spAutoFit/>
          </a:bodyPr>
          <a:lstStyle/>
          <a:p>
            <a:pPr algn="ctr"/>
            <a:r>
              <a:rPr lang="en-US" sz="4800" dirty="0" smtClean="0">
                <a:solidFill>
                  <a:schemeClr val="bg1"/>
                </a:solidFill>
              </a:rPr>
              <a:t>VHA HIM Home Page</a:t>
            </a:r>
            <a:endParaRPr lang="en-US" sz="4800" dirty="0">
              <a:solidFill>
                <a:schemeClr val="bg1"/>
              </a:solidFill>
            </a:endParaRPr>
          </a:p>
        </p:txBody>
      </p:sp>
      <p:pic>
        <p:nvPicPr>
          <p:cNvPr id="3" name="Picture 2" descr="Background picture of HIM web page."/>
          <p:cNvPicPr>
            <a:picLocks noChangeAspect="1" noChangeArrowheads="1"/>
          </p:cNvPicPr>
          <p:nvPr/>
        </p:nvPicPr>
        <p:blipFill>
          <a:blip r:embed="rId3"/>
          <a:srcRect l="50000" t="10417" b="6250"/>
          <a:stretch>
            <a:fillRect/>
          </a:stretch>
        </p:blipFill>
        <p:spPr bwMode="auto">
          <a:xfrm>
            <a:off x="-30707" y="1143000"/>
            <a:ext cx="9144000" cy="5715000"/>
          </a:xfrm>
          <a:prstGeom prst="rect">
            <a:avLst/>
          </a:prstGeom>
          <a:noFill/>
          <a:ln w="9525">
            <a:noFill/>
            <a:miter lim="800000"/>
            <a:headEnd/>
            <a:tailEnd/>
          </a:ln>
        </p:spPr>
      </p:pic>
      <p:sp>
        <p:nvSpPr>
          <p:cNvPr id="5" name="Rectangular Callout 4"/>
          <p:cNvSpPr/>
          <p:nvPr/>
        </p:nvSpPr>
        <p:spPr>
          <a:xfrm>
            <a:off x="2590800" y="1752600"/>
            <a:ext cx="6172200" cy="2515455"/>
          </a:xfrm>
          <a:prstGeom prst="wedgeRectCallout">
            <a:avLst>
              <a:gd name="adj1" fmla="val 3695"/>
              <a:gd name="adj2" fmla="val 67864"/>
            </a:avLst>
          </a:prstGeom>
          <a:solidFill>
            <a:schemeClr val="accent1">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Picture of call out showing HIM Chief Tools."/>
          <p:cNvPicPr>
            <a:picLocks noChangeAspect="1" noChangeArrowheads="1"/>
          </p:cNvPicPr>
          <p:nvPr/>
        </p:nvPicPr>
        <p:blipFill rotWithShape="1">
          <a:blip r:embed="rId3"/>
          <a:srcRect l="69646" t="59223" r="13787" b="23464"/>
          <a:stretch/>
        </p:blipFill>
        <p:spPr bwMode="auto">
          <a:xfrm>
            <a:off x="2791477" y="1879552"/>
            <a:ext cx="5770845" cy="2261549"/>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icture of VistA menu"/>
          <p:cNvPicPr>
            <a:picLocks noChangeAspect="1" noChangeArrowheads="1"/>
          </p:cNvPicPr>
          <p:nvPr/>
        </p:nvPicPr>
        <p:blipFill>
          <a:blip r:embed="rId3"/>
          <a:srcRect l="13198" t="3085" r="20360" b="15387"/>
          <a:stretch>
            <a:fillRect/>
          </a:stretch>
        </p:blipFill>
        <p:spPr bwMode="auto">
          <a:xfrm>
            <a:off x="1" y="-257992"/>
            <a:ext cx="9143999" cy="7115992"/>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of Ad Hoc report in VistA"/>
          <p:cNvPicPr>
            <a:picLocks noChangeAspect="1" noChangeArrowheads="1"/>
          </p:cNvPicPr>
          <p:nvPr/>
        </p:nvPicPr>
        <p:blipFill>
          <a:blip r:embed="rId3"/>
          <a:srcRect l="12077" t="10283" r="12258" b="16709"/>
          <a:stretch>
            <a:fillRect/>
          </a:stretch>
        </p:blipFill>
        <p:spPr bwMode="auto">
          <a:xfrm>
            <a:off x="-30480" y="-15240"/>
            <a:ext cx="9312370" cy="687324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of VistA ACRP Ad Hoc Report"/>
          <p:cNvPicPr>
            <a:picLocks noChangeAspect="1" noChangeArrowheads="1"/>
          </p:cNvPicPr>
          <p:nvPr/>
        </p:nvPicPr>
        <p:blipFill>
          <a:blip r:embed="rId3"/>
          <a:srcRect l="13279" t="10283" r="12258" b="16709"/>
          <a:stretch>
            <a:fillRect/>
          </a:stretch>
        </p:blipFill>
        <p:spPr bwMode="auto">
          <a:xfrm>
            <a:off x="-70113" y="0"/>
            <a:ext cx="9290313" cy="68580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 of ACRP Ad Hoc report"/>
          <p:cNvPicPr>
            <a:picLocks noChangeAspect="1" noChangeArrowheads="1"/>
          </p:cNvPicPr>
          <p:nvPr/>
        </p:nvPicPr>
        <p:blipFill>
          <a:blip r:embed="rId3"/>
          <a:srcRect l="11997" t="10283" r="12903" b="16709"/>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of globe with 1's and 0's as a background."/>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6201" y="0"/>
            <a:ext cx="10963055" cy="6858000"/>
          </a:xfrm>
          <a:prstGeom prst="rect">
            <a:avLst/>
          </a:prstGeom>
          <a:solidFill>
            <a:schemeClr val="bg1">
              <a:alpha val="75000"/>
            </a:schemeClr>
          </a:solidFill>
          <a:ln>
            <a:noFill/>
          </a:ln>
          <a:effectLst/>
          <a:extLst/>
        </p:spPr>
      </p:pic>
      <p:sp>
        <p:nvSpPr>
          <p:cNvPr id="2" name="Title 1"/>
          <p:cNvSpPr>
            <a:spLocks noGrp="1"/>
          </p:cNvSpPr>
          <p:nvPr>
            <p:ph type="title" idx="4294967295"/>
          </p:nvPr>
        </p:nvSpPr>
        <p:spPr>
          <a:xfrm>
            <a:off x="-76201" y="5181600"/>
            <a:ext cx="10963055" cy="1219200"/>
          </a:xfrm>
          <a:solidFill>
            <a:schemeClr val="accent5">
              <a:lumMod val="75000"/>
              <a:alpha val="82000"/>
            </a:schemeClr>
          </a:solidFill>
        </p:spPr>
        <p:txBody>
          <a:bodyPr/>
          <a:lstStyle/>
          <a:p>
            <a:r>
              <a:rPr lang="en-US" dirty="0" smtClean="0"/>
              <a:t>Welcome to the Data World</a:t>
            </a:r>
            <a:endParaRPr lang="en-US" dirty="0"/>
          </a:p>
        </p:txBody>
      </p:sp>
    </p:spTree>
    <p:extLst>
      <p:ext uri="{BB962C8B-B14F-4D97-AF65-F5344CB8AC3E}">
        <p14:creationId xmlns="" xmlns:p14="http://schemas.microsoft.com/office/powerpoint/2010/main" val="1030000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icture of report being sent to a spooler file."/>
          <p:cNvPicPr>
            <a:picLocks noChangeAspect="1" noChangeArrowheads="1"/>
          </p:cNvPicPr>
          <p:nvPr/>
        </p:nvPicPr>
        <p:blipFill>
          <a:blip r:embed="rId3"/>
          <a:srcRect l="13257" t="10283" r="12258" b="16709"/>
          <a:stretch>
            <a:fillRect/>
          </a:stretch>
        </p:blipFill>
        <p:spPr bwMode="auto">
          <a:xfrm>
            <a:off x="0" y="-76200"/>
            <a:ext cx="9448800" cy="700786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 of spooler menu"/>
          <p:cNvPicPr>
            <a:picLocks noChangeAspect="1" noChangeArrowheads="1"/>
          </p:cNvPicPr>
          <p:nvPr/>
        </p:nvPicPr>
        <p:blipFill>
          <a:blip r:embed="rId3"/>
          <a:srcRect l="12601" t="10283" r="12903" b="16709"/>
          <a:stretch>
            <a:fillRect/>
          </a:stretch>
        </p:blipFill>
        <p:spPr bwMode="auto">
          <a:xfrm>
            <a:off x="0" y="0"/>
            <a:ext cx="9372600" cy="695134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cture of spooler menu box."/>
          <p:cNvPicPr>
            <a:picLocks noChangeAspect="1" noChangeArrowheads="1"/>
          </p:cNvPicPr>
          <p:nvPr/>
        </p:nvPicPr>
        <p:blipFill>
          <a:blip r:embed="rId3"/>
          <a:srcRect l="37419" t="43188" r="22581" b="26992"/>
          <a:stretch>
            <a:fillRect/>
          </a:stretch>
        </p:blipFill>
        <p:spPr bwMode="auto">
          <a:xfrm>
            <a:off x="-133773" y="-152400"/>
            <a:ext cx="9658773" cy="70104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971800"/>
            <a:ext cx="8229600" cy="1143000"/>
          </a:xfrm>
        </p:spPr>
        <p:txBody>
          <a:bodyPr/>
          <a:lstStyle/>
          <a:p>
            <a:r>
              <a:rPr lang="en-US" sz="2800" dirty="0" smtClean="0">
                <a:solidFill>
                  <a:schemeClr val="tx1"/>
                </a:solidFill>
              </a:rPr>
              <a:t>Poll Results #2</a:t>
            </a:r>
            <a:endParaRPr lang="en-US" sz="2800" dirty="0">
              <a:solidFill>
                <a:schemeClr val="tx1"/>
              </a:solidFill>
            </a:endParaRPr>
          </a:p>
        </p:txBody>
      </p:sp>
      <p:sp>
        <p:nvSpPr>
          <p:cNvPr id="3" name="Slide Number Placeholder 2"/>
          <p:cNvSpPr>
            <a:spLocks noGrp="1"/>
          </p:cNvSpPr>
          <p:nvPr>
            <p:ph type="sldNum" sz="quarter" idx="4294967295"/>
          </p:nvPr>
        </p:nvSpPr>
        <p:spPr>
          <a:xfrm>
            <a:off x="7010400" y="6356350"/>
            <a:ext cx="2133600" cy="365125"/>
          </a:xfrm>
        </p:spPr>
        <p:txBody>
          <a:bodyPr/>
          <a:lstStyle/>
          <a:p>
            <a:fld id="{E04CBC50-5CC3-4139-9113-1210DF32AE22}" type="slidenum">
              <a:rPr lang="en-US" smtClean="0"/>
              <a:pPr/>
              <a:t>23</a:t>
            </a:fld>
            <a:endParaRPr 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ckground picture of an excel spreadsheet with some data in it."/>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64" y="0"/>
            <a:ext cx="9611212"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6928" y="4859482"/>
            <a:ext cx="9607748" cy="1236518"/>
          </a:xfrm>
          <a:solidFill>
            <a:srgbClr val="0000FF">
              <a:alpha val="46000"/>
            </a:srgbClr>
          </a:solidFill>
        </p:spPr>
        <p:txBody>
          <a:bodyPr/>
          <a:lstStyle/>
          <a:p>
            <a:r>
              <a:rPr lang="en-US" dirty="0"/>
              <a:t>Data Collection Methods </a:t>
            </a:r>
            <a:r>
              <a:rPr lang="en-US" dirty="0" smtClean="0"/>
              <a:t>– Excel Spreadsheet</a:t>
            </a:r>
            <a:endParaRPr lang="en-US" dirty="0"/>
          </a:p>
        </p:txBody>
      </p:sp>
    </p:spTree>
    <p:extLst>
      <p:ext uri="{BB962C8B-B14F-4D97-AF65-F5344CB8AC3E}">
        <p14:creationId xmlns="" xmlns:p14="http://schemas.microsoft.com/office/powerpoint/2010/main" val="564786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a:srcRect l="70462" t="82364" r="23001" b="14144"/>
          <a:stretch/>
        </p:blipFill>
        <p:spPr bwMode="auto">
          <a:xfrm>
            <a:off x="6553200" y="5604280"/>
            <a:ext cx="2283188" cy="904240"/>
          </a:xfrm>
          <a:prstGeom prst="rect">
            <a:avLst/>
          </a:prstGeom>
          <a:noFill/>
          <a:ln w="9525">
            <a:noFill/>
            <a:miter lim="800000"/>
            <a:headEnd/>
            <a:tailEnd/>
          </a:ln>
        </p:spPr>
      </p:pic>
      <p:grpSp>
        <p:nvGrpSpPr>
          <p:cNvPr id="11" name="Group 10" descr="Picture of a spreadsheet and options &quot;from Text&quot; and data tab along with where it is on the desktop using red circles"/>
          <p:cNvGrpSpPr/>
          <p:nvPr/>
        </p:nvGrpSpPr>
        <p:grpSpPr>
          <a:xfrm>
            <a:off x="-30480" y="0"/>
            <a:ext cx="9174480" cy="6858000"/>
            <a:chOff x="-30480" y="0"/>
            <a:chExt cx="9174480" cy="6858000"/>
          </a:xfrm>
        </p:grpSpPr>
        <p:pic>
          <p:nvPicPr>
            <p:cNvPr id="15364" name="Picture 4" descr="Picture of Excel spreadsheet and where it is being saved to on the desktop."/>
            <p:cNvPicPr>
              <a:picLocks noChangeAspect="1" noChangeArrowheads="1"/>
            </p:cNvPicPr>
            <p:nvPr/>
          </p:nvPicPr>
          <p:blipFill>
            <a:blip r:embed="rId3"/>
            <a:srcRect l="5161" t="10283" r="13548" b="7455"/>
            <a:stretch>
              <a:fillRect/>
            </a:stretch>
          </p:blipFill>
          <p:spPr bwMode="auto">
            <a:xfrm>
              <a:off x="0" y="0"/>
              <a:ext cx="9144000" cy="6858000"/>
            </a:xfrm>
            <a:prstGeom prst="rect">
              <a:avLst/>
            </a:prstGeom>
            <a:noFill/>
            <a:ln w="9525">
              <a:noFill/>
              <a:miter lim="800000"/>
              <a:headEnd/>
              <a:tailEnd/>
            </a:ln>
          </p:spPr>
        </p:pic>
        <p:pic>
          <p:nvPicPr>
            <p:cNvPr id="9" name="Picture 4" descr="picture of from text"/>
            <p:cNvPicPr>
              <a:picLocks noChangeAspect="1" noChangeArrowheads="1"/>
            </p:cNvPicPr>
            <p:nvPr/>
          </p:nvPicPr>
          <p:blipFill rotWithShape="1">
            <a:blip r:embed="rId3"/>
            <a:srcRect l="5161" t="23994" r="86710" b="72533"/>
            <a:stretch/>
          </p:blipFill>
          <p:spPr bwMode="auto">
            <a:xfrm>
              <a:off x="-30480" y="1074420"/>
              <a:ext cx="2358189" cy="746760"/>
            </a:xfrm>
            <a:prstGeom prst="rect">
              <a:avLst/>
            </a:prstGeom>
            <a:noFill/>
            <a:ln w="9525">
              <a:noFill/>
              <a:miter lim="800000"/>
              <a:headEnd/>
              <a:tailEnd/>
            </a:ln>
          </p:spPr>
        </p:pic>
        <p:pic>
          <p:nvPicPr>
            <p:cNvPr id="10" name="Picture 4" descr="picture of data tab"/>
            <p:cNvPicPr>
              <a:picLocks noChangeAspect="1" noChangeArrowheads="1"/>
            </p:cNvPicPr>
            <p:nvPr/>
          </p:nvPicPr>
          <p:blipFill rotWithShape="1">
            <a:blip r:embed="rId3"/>
            <a:srcRect l="30903" t="14001" r="62865" b="80576"/>
            <a:stretch/>
          </p:blipFill>
          <p:spPr bwMode="auto">
            <a:xfrm>
              <a:off x="2327709" y="0"/>
              <a:ext cx="2110997" cy="1361440"/>
            </a:xfrm>
            <a:prstGeom prst="rect">
              <a:avLst/>
            </a:prstGeom>
            <a:noFill/>
            <a:ln w="9525">
              <a:noFill/>
              <a:miter lim="800000"/>
              <a:headEnd/>
              <a:tailEnd/>
            </a:ln>
          </p:spPr>
        </p:pic>
      </p:grpSp>
      <p:sp>
        <p:nvSpPr>
          <p:cNvPr id="5" name="Oval 4"/>
          <p:cNvSpPr/>
          <p:nvPr/>
        </p:nvSpPr>
        <p:spPr>
          <a:xfrm>
            <a:off x="21389" y="848360"/>
            <a:ext cx="2286000" cy="12192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026847" y="68580"/>
            <a:ext cx="2545153" cy="137922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4" descr="Picture of Excel spreadsheet and where it is being saved to on the desktop."/>
          <p:cNvPicPr>
            <a:picLocks noChangeAspect="1" noChangeArrowheads="1"/>
          </p:cNvPicPr>
          <p:nvPr/>
        </p:nvPicPr>
        <p:blipFill rotWithShape="1">
          <a:blip r:embed="rId3"/>
          <a:srcRect l="69922" t="81811" r="22860" b="14231"/>
          <a:stretch/>
        </p:blipFill>
        <p:spPr bwMode="auto">
          <a:xfrm>
            <a:off x="4966560" y="5411543"/>
            <a:ext cx="3173280" cy="1289713"/>
          </a:xfrm>
          <a:prstGeom prst="rect">
            <a:avLst/>
          </a:prstGeom>
          <a:noFill/>
          <a:ln w="9525">
            <a:noFill/>
            <a:miter lim="800000"/>
            <a:headEnd/>
            <a:tailEnd/>
          </a:ln>
        </p:spPr>
      </p:pic>
      <p:sp>
        <p:nvSpPr>
          <p:cNvPr id="7" name="Oval 6"/>
          <p:cNvSpPr/>
          <p:nvPr/>
        </p:nvSpPr>
        <p:spPr>
          <a:xfrm>
            <a:off x="4780280" y="5021364"/>
            <a:ext cx="3545840" cy="183663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picture of text import wizard"/>
          <p:cNvPicPr>
            <a:picLocks noChangeAspect="1" noChangeArrowheads="1"/>
          </p:cNvPicPr>
          <p:nvPr/>
        </p:nvPicPr>
        <p:blipFill rotWithShape="1">
          <a:blip r:embed="rId3"/>
          <a:srcRect l="55078" t="5870" r="17175" b="40625"/>
          <a:stretch/>
        </p:blipFill>
        <p:spPr bwMode="auto">
          <a:xfrm>
            <a:off x="0" y="-1"/>
            <a:ext cx="9144000" cy="6951377"/>
          </a:xfrm>
          <a:prstGeom prst="rect">
            <a:avLst/>
          </a:prstGeom>
          <a:noFill/>
          <a:ln w="9525">
            <a:noFill/>
            <a:miter lim="800000"/>
            <a:headEnd/>
            <a:tailEnd/>
          </a:ln>
        </p:spPr>
      </p:pic>
      <p:pic>
        <p:nvPicPr>
          <p:cNvPr id="4" name="Picture 3" descr="picture of delimited choice in the text import wizard."/>
          <p:cNvPicPr>
            <a:picLocks noChangeAspect="1" noChangeArrowheads="1"/>
          </p:cNvPicPr>
          <p:nvPr/>
        </p:nvPicPr>
        <p:blipFill rotWithShape="1">
          <a:blip r:embed="rId3"/>
          <a:srcRect l="56117" t="20080" r="39753" b="77124"/>
          <a:stretch/>
        </p:blipFill>
        <p:spPr bwMode="auto">
          <a:xfrm>
            <a:off x="381000" y="959892"/>
            <a:ext cx="4397991" cy="1173709"/>
          </a:xfrm>
          <a:prstGeom prst="rect">
            <a:avLst/>
          </a:prstGeom>
          <a:noFill/>
          <a:ln w="9525">
            <a:noFill/>
            <a:miter lim="800000"/>
            <a:headEnd/>
            <a:tailEnd/>
          </a:ln>
        </p:spPr>
      </p:pic>
      <p:sp>
        <p:nvSpPr>
          <p:cNvPr id="6" name="Oval 5"/>
          <p:cNvSpPr/>
          <p:nvPr/>
        </p:nvSpPr>
        <p:spPr>
          <a:xfrm>
            <a:off x="838201" y="746646"/>
            <a:ext cx="3581399" cy="16002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of text import wizard"/>
          <p:cNvPicPr>
            <a:picLocks noChangeAspect="1" noChangeArrowheads="1"/>
          </p:cNvPicPr>
          <p:nvPr/>
        </p:nvPicPr>
        <p:blipFill>
          <a:blip r:embed="rId3"/>
          <a:srcRect l="55078" t="6250" r="17124" b="40625"/>
          <a:stretch>
            <a:fillRect/>
          </a:stretch>
        </p:blipFill>
        <p:spPr bwMode="auto">
          <a:xfrm>
            <a:off x="0" y="0"/>
            <a:ext cx="9144000" cy="6858000"/>
          </a:xfrm>
          <a:prstGeom prst="rect">
            <a:avLst/>
          </a:prstGeom>
          <a:noFill/>
          <a:ln w="9525">
            <a:noFill/>
            <a:miter lim="800000"/>
            <a:headEnd/>
            <a:tailEnd/>
          </a:ln>
        </p:spPr>
      </p:pic>
      <p:pic>
        <p:nvPicPr>
          <p:cNvPr id="4" name="Picture 2" descr="picture of other delimiter in the text import wizard."/>
          <p:cNvPicPr>
            <a:picLocks noChangeAspect="1" noChangeArrowheads="1"/>
          </p:cNvPicPr>
          <p:nvPr/>
        </p:nvPicPr>
        <p:blipFill rotWithShape="1">
          <a:blip r:embed="rId3"/>
          <a:srcRect l="55444" t="27283" r="39328" b="69228"/>
          <a:stretch/>
        </p:blipFill>
        <p:spPr bwMode="auto">
          <a:xfrm>
            <a:off x="228600" y="2743200"/>
            <a:ext cx="4170941" cy="1092389"/>
          </a:xfrm>
          <a:prstGeom prst="rect">
            <a:avLst/>
          </a:prstGeom>
          <a:noFill/>
          <a:ln w="9525">
            <a:noFill/>
            <a:miter lim="800000"/>
            <a:headEnd/>
            <a:tailEnd/>
          </a:ln>
        </p:spPr>
      </p:pic>
      <p:sp>
        <p:nvSpPr>
          <p:cNvPr id="3" name="Oval 2"/>
          <p:cNvSpPr/>
          <p:nvPr/>
        </p:nvSpPr>
        <p:spPr>
          <a:xfrm>
            <a:off x="152400" y="2514600"/>
            <a:ext cx="3886200" cy="16002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endParaRPr lang="en-US" dirty="0"/>
          </a:p>
        </p:txBody>
      </p:sp>
      <p:sp>
        <p:nvSpPr>
          <p:cNvPr id="3" name="Slide Number Placeholder 2"/>
          <p:cNvSpPr>
            <a:spLocks noGrp="1"/>
          </p:cNvSpPr>
          <p:nvPr>
            <p:ph type="sldNum" sz="quarter" idx="4294967295"/>
          </p:nvPr>
        </p:nvSpPr>
        <p:spPr>
          <a:xfrm>
            <a:off x="6553200" y="6356350"/>
            <a:ext cx="2133600" cy="365125"/>
          </a:xfrm>
        </p:spPr>
        <p:txBody>
          <a:bodyPr/>
          <a:lstStyle/>
          <a:p>
            <a:fld id="{E04CBC50-5CC3-4139-9113-1210DF32AE22}" type="slidenum">
              <a:rPr lang="en-US" smtClean="0"/>
              <a:pPr/>
              <a:t>28</a:t>
            </a:fld>
            <a:endParaRPr lang="en-US" dirty="0"/>
          </a:p>
        </p:txBody>
      </p:sp>
      <p:pic>
        <p:nvPicPr>
          <p:cNvPr id="4098" name="Picture 2" descr="Picture of step 3 of the text import wizard"/>
          <p:cNvPicPr>
            <a:picLocks noChangeAspect="1" noChangeArrowheads="1"/>
          </p:cNvPicPr>
          <p:nvPr/>
        </p:nvPicPr>
        <p:blipFill>
          <a:blip r:embed="rId3"/>
          <a:srcRect l="55078" t="5748" r="16797" b="40625"/>
          <a:stretch>
            <a:fillRect/>
          </a:stretch>
        </p:blipFill>
        <p:spPr bwMode="auto">
          <a:xfrm>
            <a:off x="0" y="0"/>
            <a:ext cx="9400324" cy="6858000"/>
          </a:xfrm>
          <a:prstGeom prst="rect">
            <a:avLst/>
          </a:prstGeom>
          <a:noFill/>
          <a:ln w="9525">
            <a:noFill/>
            <a:miter lim="800000"/>
            <a:headEnd/>
            <a:tailEnd/>
          </a:ln>
        </p:spPr>
      </p:pic>
      <p:sp>
        <p:nvSpPr>
          <p:cNvPr id="5" name="Text Box 4"/>
          <p:cNvSpPr txBox="1">
            <a:spLocks noChangeArrowheads="1"/>
          </p:cNvSpPr>
          <p:nvPr/>
        </p:nvSpPr>
        <p:spPr bwMode="auto">
          <a:xfrm>
            <a:off x="457200" y="2180545"/>
            <a:ext cx="2047875" cy="1270818"/>
          </a:xfrm>
          <a:prstGeom prst="rect">
            <a:avLst/>
          </a:prstGeom>
          <a:solidFill>
            <a:srgbClr val="FF0000"/>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6000" b="1" i="0" u="none" strike="noStrike" cap="none" normalizeH="0" baseline="0" dirty="0" smtClean="0">
                <a:ln>
                  <a:noFill/>
                </a:ln>
                <a:solidFill>
                  <a:schemeClr val="bg1"/>
                </a:solidFill>
                <a:effectLst/>
                <a:latin typeface="+mj-lt"/>
              </a:rPr>
              <a:t>Add</a:t>
            </a:r>
          </a:p>
        </p:txBody>
      </p:sp>
      <p:sp>
        <p:nvSpPr>
          <p:cNvPr id="6" name="Text Box 7"/>
          <p:cNvSpPr txBox="1">
            <a:spLocks noChangeArrowheads="1"/>
          </p:cNvSpPr>
          <p:nvPr/>
        </p:nvSpPr>
        <p:spPr bwMode="auto">
          <a:xfrm>
            <a:off x="3657600" y="2180545"/>
            <a:ext cx="2895600" cy="1371598"/>
          </a:xfrm>
          <a:prstGeom prst="rect">
            <a:avLst/>
          </a:prstGeom>
          <a:solidFill>
            <a:srgbClr val="FF0000"/>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6000" b="1" i="0" u="none" strike="noStrike" cap="none" normalizeH="0" baseline="0" dirty="0" smtClean="0">
                <a:ln>
                  <a:noFill/>
                </a:ln>
                <a:solidFill>
                  <a:schemeClr val="bg1"/>
                </a:solidFill>
                <a:effectLst/>
                <a:latin typeface="+mj-lt"/>
              </a:rPr>
              <a:t>Remove</a:t>
            </a:r>
          </a:p>
        </p:txBody>
      </p:sp>
      <p:sp>
        <p:nvSpPr>
          <p:cNvPr id="8" name="AutoShape 5" descr="picture of an arrow pointing down from the word add to a column of data."/>
          <p:cNvSpPr>
            <a:spLocks noChangeArrowheads="1"/>
          </p:cNvSpPr>
          <p:nvPr/>
        </p:nvSpPr>
        <p:spPr bwMode="auto">
          <a:xfrm rot="5400000">
            <a:off x="1152062" y="3670900"/>
            <a:ext cx="972475" cy="533400"/>
          </a:xfrm>
          <a:prstGeom prst="rightArrow">
            <a:avLst>
              <a:gd name="adj1" fmla="val 50000"/>
              <a:gd name="adj2" fmla="val 92545"/>
            </a:avLst>
          </a:prstGeom>
          <a:solidFill>
            <a:srgbClr val="FF0000">
              <a:alpha val="46001"/>
            </a:srgbClr>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6" descr="picture of an arrow pointing down from the word remove to a column of data."/>
          <p:cNvSpPr>
            <a:spLocks noChangeArrowheads="1"/>
          </p:cNvSpPr>
          <p:nvPr/>
        </p:nvSpPr>
        <p:spPr bwMode="auto">
          <a:xfrm rot="5400000">
            <a:off x="4732986" y="3772158"/>
            <a:ext cx="972476" cy="532447"/>
          </a:xfrm>
          <a:prstGeom prst="rightArrow">
            <a:avLst>
              <a:gd name="adj1" fmla="val 50000"/>
              <a:gd name="adj2" fmla="val 92545"/>
            </a:avLst>
          </a:prstGeom>
          <a:solidFill>
            <a:srgbClr val="FF0000">
              <a:alpha val="46001"/>
            </a:srgbClr>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n Excel Spreadsheet of data"/>
          <p:cNvPicPr>
            <a:picLocks noChangeAspect="1" noChangeArrowheads="1"/>
          </p:cNvPicPr>
          <p:nvPr/>
        </p:nvPicPr>
        <p:blipFill>
          <a:blip r:embed="rId3"/>
          <a:srcRect t="1556" r="23551" b="29961"/>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of magnifying glas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1421" y="0"/>
            <a:ext cx="9929642" cy="6934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33400" y="5486400"/>
            <a:ext cx="8229600" cy="1143000"/>
          </a:xfrm>
        </p:spPr>
        <p:txBody>
          <a:bodyPr/>
          <a:lstStyle/>
          <a:p>
            <a:r>
              <a:rPr lang="en-US" dirty="0" smtClean="0">
                <a:solidFill>
                  <a:schemeClr val="tx1"/>
                </a:solidFill>
              </a:rPr>
              <a:t>Data Collection Methods Overview</a:t>
            </a:r>
            <a:endParaRPr lang="en-US" dirty="0">
              <a:solidFill>
                <a:schemeClr val="tx1"/>
              </a:solidFill>
            </a:endParaRPr>
          </a:p>
        </p:txBody>
      </p:sp>
    </p:spTree>
    <p:extLst>
      <p:ext uri="{BB962C8B-B14F-4D97-AF65-F5344CB8AC3E}">
        <p14:creationId xmlns="" xmlns:p14="http://schemas.microsoft.com/office/powerpoint/2010/main" val="3191482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cture of spreadsheet of data"/>
          <p:cNvPicPr>
            <a:picLocks noChangeAspect="1" noChangeArrowheads="1"/>
          </p:cNvPicPr>
          <p:nvPr/>
        </p:nvPicPr>
        <p:blipFill>
          <a:blip r:embed="rId3"/>
          <a:srcRect r="22581" b="8483"/>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609600"/>
            <a:ext cx="8229600" cy="1143000"/>
          </a:xfrm>
        </p:spPr>
        <p:txBody>
          <a:bodyPr/>
          <a:lstStyle/>
          <a:p>
            <a:r>
              <a:rPr lang="en-US" dirty="0" smtClean="0"/>
              <a:t>Eastern Colorado’s Health Record Review</a:t>
            </a:r>
            <a:endParaRPr lang="en-US" dirty="0"/>
          </a:p>
        </p:txBody>
      </p:sp>
      <p:pic>
        <p:nvPicPr>
          <p:cNvPr id="4" name="Picture 3" descr="picture of the title demographic information and row of headers from a spreadsheet."/>
          <p:cNvPicPr/>
          <p:nvPr/>
        </p:nvPicPr>
        <p:blipFill>
          <a:blip r:embed="rId3"/>
          <a:stretch>
            <a:fillRect/>
          </a:stretch>
        </p:blipFill>
        <p:spPr>
          <a:xfrm>
            <a:off x="0" y="2362200"/>
            <a:ext cx="9144000" cy="3124200"/>
          </a:xfrm>
          <a:prstGeom prst="rect">
            <a:avLst/>
          </a:prstGeom>
        </p:spPr>
      </p:pic>
    </p:spTree>
    <p:extLst>
      <p:ext uri="{BB962C8B-B14F-4D97-AF65-F5344CB8AC3E}">
        <p14:creationId xmlns="" xmlns:p14="http://schemas.microsoft.com/office/powerpoint/2010/main" val="2097570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spreadsheet being used to capture a record review spreadsheet used to capture information."/>
          <p:cNvPicPr/>
          <p:nvPr/>
        </p:nvPicPr>
        <p:blipFill rotWithShape="1">
          <a:blip r:embed="rId3"/>
          <a:srcRect r="27232"/>
          <a:stretch/>
        </p:blipFill>
        <p:spPr>
          <a:xfrm>
            <a:off x="0" y="1752600"/>
            <a:ext cx="9143999" cy="2743200"/>
          </a:xfrm>
          <a:prstGeom prst="rect">
            <a:avLst/>
          </a:prstGeom>
          <a:noFill/>
          <a:ln>
            <a:noFill/>
          </a:ln>
        </p:spPr>
      </p:pic>
    </p:spTree>
    <p:extLst>
      <p:ext uri="{BB962C8B-B14F-4D97-AF65-F5344CB8AC3E}">
        <p14:creationId xmlns="" xmlns:p14="http://schemas.microsoft.com/office/powerpoint/2010/main" val="515937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spreadsheet header for specific data elements to be reviewed in health records."/>
          <p:cNvPicPr/>
          <p:nvPr/>
        </p:nvPicPr>
        <p:blipFill>
          <a:blip r:embed="rId3"/>
          <a:stretch>
            <a:fillRect/>
          </a:stretch>
        </p:blipFill>
        <p:spPr>
          <a:xfrm>
            <a:off x="0" y="1447800"/>
            <a:ext cx="9144000" cy="3352800"/>
          </a:xfrm>
          <a:prstGeom prst="rect">
            <a:avLst/>
          </a:prstGeom>
          <a:noFill/>
          <a:ln>
            <a:noFill/>
          </a:ln>
        </p:spPr>
      </p:pic>
    </p:spTree>
    <p:extLst>
      <p:ext uri="{BB962C8B-B14F-4D97-AF65-F5344CB8AC3E}">
        <p14:creationId xmlns="" xmlns:p14="http://schemas.microsoft.com/office/powerpoint/2010/main" val="2379590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spreadsheet with surgical/general admission review questions"/>
          <p:cNvPicPr/>
          <p:nvPr/>
        </p:nvPicPr>
        <p:blipFill rotWithShape="1">
          <a:blip r:embed="rId3"/>
          <a:srcRect r="26567" b="16418"/>
          <a:stretch/>
        </p:blipFill>
        <p:spPr>
          <a:xfrm>
            <a:off x="0" y="0"/>
            <a:ext cx="9144000" cy="6858000"/>
          </a:xfrm>
          <a:prstGeom prst="rect">
            <a:avLst/>
          </a:prstGeom>
        </p:spPr>
      </p:pic>
    </p:spTree>
    <p:extLst>
      <p:ext uri="{BB962C8B-B14F-4D97-AF65-F5344CB8AC3E}">
        <p14:creationId xmlns="" xmlns:p14="http://schemas.microsoft.com/office/powerpoint/2010/main" val="275374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274638"/>
            <a:ext cx="8229600" cy="1143000"/>
          </a:xfrm>
        </p:spPr>
        <p:txBody>
          <a:bodyPr/>
          <a:lstStyle/>
          <a:p>
            <a:endParaRPr lang="en-US" dirty="0"/>
          </a:p>
        </p:txBody>
      </p:sp>
      <p:sp>
        <p:nvSpPr>
          <p:cNvPr id="3" name="Slide Number Placeholder 2"/>
          <p:cNvSpPr>
            <a:spLocks noGrp="1"/>
          </p:cNvSpPr>
          <p:nvPr>
            <p:ph type="sldNum" sz="quarter" idx="4294967295"/>
          </p:nvPr>
        </p:nvSpPr>
        <p:spPr>
          <a:xfrm>
            <a:off x="6553200" y="6356350"/>
            <a:ext cx="2133600" cy="365125"/>
          </a:xfrm>
        </p:spPr>
        <p:txBody>
          <a:bodyPr/>
          <a:lstStyle/>
          <a:p>
            <a:fld id="{E04CBC50-5CC3-4139-9113-1210DF32AE22}" type="slidenum">
              <a:rPr lang="en-US" smtClean="0"/>
              <a:pPr/>
              <a:t>35</a:t>
            </a:fld>
            <a:endParaRPr lang="en-US" dirty="0"/>
          </a:p>
        </p:txBody>
      </p:sp>
      <p:sp>
        <p:nvSpPr>
          <p:cNvPr id="6" name="Slide Number Placeholder 1"/>
          <p:cNvSpPr txBox="1">
            <a:spLocks/>
          </p:cNvSpPr>
          <p:nvPr/>
        </p:nvSpPr>
        <p:spPr bwMode="auto">
          <a:xfrm>
            <a:off x="85725" y="6553200"/>
            <a:ext cx="1066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9B721EE-BB03-48B2-A700-6A0F45A5063B}" type="slidenum">
              <a:rPr kumimoji="0" lang="en-US" sz="1200" b="1" i="0" u="none" strike="noStrike" kern="1200" cap="none" spc="0" normalizeH="0" baseline="0" noProof="0" smtClean="0">
                <a:ln>
                  <a:noFill/>
                </a:ln>
                <a:solidFill>
                  <a:schemeClr val="tx1"/>
                </a:solidFill>
                <a:effectLst/>
                <a:uLnTx/>
                <a:uFillTx/>
                <a:latin typeface="Arial" charset="0"/>
                <a:ea typeface="ＭＳ Ｐゴシック" pitchFamily="-65"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chemeClr val="tx1"/>
              </a:solidFill>
              <a:effectLst/>
              <a:uLnTx/>
              <a:uFillTx/>
              <a:latin typeface="Arial" charset="0"/>
              <a:ea typeface="ＭＳ Ｐゴシック" pitchFamily="-65" charset="-128"/>
              <a:cs typeface="+mn-cs"/>
            </a:endParaRPr>
          </a:p>
        </p:txBody>
      </p:sp>
      <p:grpSp>
        <p:nvGrpSpPr>
          <p:cNvPr id="21" name="Group 20" descr="Picture of spreadsheet with several items circled and called out to demonstrate different pieces of data captured."/>
          <p:cNvGrpSpPr/>
          <p:nvPr/>
        </p:nvGrpSpPr>
        <p:grpSpPr>
          <a:xfrm>
            <a:off x="-73893" y="-136525"/>
            <a:ext cx="9194059" cy="6858000"/>
            <a:chOff x="-73893" y="-136525"/>
            <a:chExt cx="9194059" cy="6858000"/>
          </a:xfrm>
        </p:grpSpPr>
        <p:pic>
          <p:nvPicPr>
            <p:cNvPr id="5" name="Picture 3" descr="picture of a cell of data in an Excel spreadsheet"/>
            <p:cNvPicPr>
              <a:picLocks noChangeAspect="1" noChangeArrowheads="1"/>
            </p:cNvPicPr>
            <p:nvPr/>
          </p:nvPicPr>
          <p:blipFill>
            <a:blip r:embed="rId3"/>
            <a:srcRect l="50000"/>
            <a:stretch>
              <a:fillRect/>
            </a:stretch>
          </p:blipFill>
          <p:spPr bwMode="auto">
            <a:xfrm>
              <a:off x="-23834" y="-136525"/>
              <a:ext cx="9144000" cy="6858000"/>
            </a:xfrm>
            <a:prstGeom prst="rect">
              <a:avLst/>
            </a:prstGeom>
            <a:noFill/>
            <a:ln w="9525">
              <a:noFill/>
              <a:miter lim="800000"/>
              <a:headEnd/>
              <a:tailEnd/>
            </a:ln>
          </p:spPr>
        </p:pic>
        <p:cxnSp>
          <p:nvCxnSpPr>
            <p:cNvPr id="8" name="Straight Arrow Connector 7"/>
            <p:cNvCxnSpPr/>
            <p:nvPr/>
          </p:nvCxnSpPr>
          <p:spPr>
            <a:xfrm flipH="1" flipV="1">
              <a:off x="2895600" y="1752600"/>
              <a:ext cx="2438344" cy="147705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24000" y="76200"/>
              <a:ext cx="4038600" cy="646331"/>
            </a:xfrm>
            <a:prstGeom prst="rect">
              <a:avLst/>
            </a:prstGeom>
            <a:solidFill>
              <a:srgbClr val="FFFFFF"/>
            </a:solidFill>
            <a:ln w="25400">
              <a:solidFill>
                <a:srgbClr val="FF0000"/>
              </a:solidFill>
            </a:ln>
          </p:spPr>
          <p:txBody>
            <a:bodyPr wrap="square" rtlCol="0">
              <a:spAutoFit/>
            </a:bodyPr>
            <a:lstStyle/>
            <a:p>
              <a:pPr algn="ctr"/>
              <a:r>
                <a:rPr lang="en-US" sz="3600" b="1" dirty="0" smtClean="0"/>
                <a:t>Formula to get %</a:t>
              </a:r>
              <a:endParaRPr lang="en-US" sz="3600" b="1" dirty="0"/>
            </a:p>
          </p:txBody>
        </p:sp>
        <p:pic>
          <p:nvPicPr>
            <p:cNvPr id="16" name="Picture 3" descr="picture of a cell of data in an Excel spreadsheet"/>
            <p:cNvPicPr>
              <a:picLocks noChangeAspect="1" noChangeArrowheads="1"/>
            </p:cNvPicPr>
            <p:nvPr/>
          </p:nvPicPr>
          <p:blipFill rotWithShape="1">
            <a:blip r:embed="rId3"/>
            <a:srcRect l="52499" t="21111" r="44111" b="74041"/>
            <a:stretch/>
          </p:blipFill>
          <p:spPr bwMode="auto">
            <a:xfrm>
              <a:off x="-73893" y="1085212"/>
              <a:ext cx="1610477" cy="863722"/>
            </a:xfrm>
            <a:prstGeom prst="rect">
              <a:avLst/>
            </a:prstGeom>
            <a:noFill/>
            <a:ln w="9525">
              <a:noFill/>
              <a:miter lim="800000"/>
              <a:headEnd/>
              <a:tailEnd/>
            </a:ln>
          </p:spPr>
        </p:pic>
        <p:pic>
          <p:nvPicPr>
            <p:cNvPr id="17" name="Picture 3" descr="picture of a cell of data in an Excel spreadsheet"/>
            <p:cNvPicPr>
              <a:picLocks noChangeAspect="1" noChangeArrowheads="1"/>
            </p:cNvPicPr>
            <p:nvPr/>
          </p:nvPicPr>
          <p:blipFill rotWithShape="1">
            <a:blip r:embed="rId3"/>
            <a:srcRect l="69611" t="21111" r="26667" b="73804"/>
            <a:stretch/>
          </p:blipFill>
          <p:spPr bwMode="auto">
            <a:xfrm>
              <a:off x="3305130" y="1197416"/>
              <a:ext cx="1466940" cy="751518"/>
            </a:xfrm>
            <a:prstGeom prst="rect">
              <a:avLst/>
            </a:prstGeom>
            <a:noFill/>
            <a:ln w="9525">
              <a:noFill/>
              <a:miter lim="800000"/>
              <a:headEnd/>
              <a:tailEnd/>
            </a:ln>
          </p:spPr>
        </p:pic>
        <p:pic>
          <p:nvPicPr>
            <p:cNvPr id="15" name="Picture 3" descr="picture of a cell of data in an Excel spreadsheet"/>
            <p:cNvPicPr>
              <a:picLocks noChangeAspect="1" noChangeArrowheads="1"/>
            </p:cNvPicPr>
            <p:nvPr/>
          </p:nvPicPr>
          <p:blipFill rotWithShape="1">
            <a:blip r:embed="rId3"/>
            <a:srcRect l="61583" t="18445" r="34224" b="77744"/>
            <a:stretch/>
          </p:blipFill>
          <p:spPr bwMode="auto">
            <a:xfrm>
              <a:off x="1295400" y="764664"/>
              <a:ext cx="2451241" cy="835536"/>
            </a:xfrm>
            <a:prstGeom prst="rect">
              <a:avLst/>
            </a:prstGeom>
            <a:noFill/>
            <a:ln w="9525">
              <a:noFill/>
              <a:miter lim="800000"/>
              <a:headEnd/>
              <a:tailEnd/>
            </a:ln>
          </p:spPr>
        </p:pic>
        <p:pic>
          <p:nvPicPr>
            <p:cNvPr id="18" name="Picture 3" descr="picture of a cell of data in an Excel spreadsheet"/>
            <p:cNvPicPr>
              <a:picLocks noChangeAspect="1" noChangeArrowheads="1"/>
            </p:cNvPicPr>
            <p:nvPr/>
          </p:nvPicPr>
          <p:blipFill rotWithShape="1">
            <a:blip r:embed="rId3"/>
            <a:srcRect l="54264" t="49040" r="43890" b="45775"/>
            <a:stretch/>
          </p:blipFill>
          <p:spPr bwMode="auto">
            <a:xfrm>
              <a:off x="245293" y="2912805"/>
              <a:ext cx="1050107" cy="1105752"/>
            </a:xfrm>
            <a:prstGeom prst="rect">
              <a:avLst/>
            </a:prstGeom>
            <a:noFill/>
            <a:ln w="9525">
              <a:noFill/>
              <a:miter lim="800000"/>
              <a:headEnd/>
              <a:tailEnd/>
            </a:ln>
          </p:spPr>
        </p:pic>
        <p:pic>
          <p:nvPicPr>
            <p:cNvPr id="19" name="Picture 3" descr="picture of a cell of data in an Excel spreadsheet"/>
            <p:cNvPicPr>
              <a:picLocks noChangeAspect="1" noChangeArrowheads="1"/>
            </p:cNvPicPr>
            <p:nvPr/>
          </p:nvPicPr>
          <p:blipFill rotWithShape="1">
            <a:blip r:embed="rId3"/>
            <a:srcRect l="71494" t="48820" r="26553" b="46332"/>
            <a:stretch/>
          </p:blipFill>
          <p:spPr bwMode="auto">
            <a:xfrm>
              <a:off x="3305131" y="2839445"/>
              <a:ext cx="1266870" cy="1179112"/>
            </a:xfrm>
            <a:prstGeom prst="rect">
              <a:avLst/>
            </a:prstGeom>
            <a:noFill/>
            <a:ln w="9525">
              <a:noFill/>
              <a:miter lim="800000"/>
              <a:headEnd/>
              <a:tailEnd/>
            </a:ln>
          </p:spPr>
        </p:pic>
        <p:pic>
          <p:nvPicPr>
            <p:cNvPr id="20" name="Picture 3" descr="picture of a cell of data in an Excel spreadsheet"/>
            <p:cNvPicPr>
              <a:picLocks noChangeAspect="1" noChangeArrowheads="1"/>
            </p:cNvPicPr>
            <p:nvPr/>
          </p:nvPicPr>
          <p:blipFill rotWithShape="1">
            <a:blip r:embed="rId3"/>
            <a:srcRect l="80833" t="48735" r="14641" b="46036"/>
            <a:stretch/>
          </p:blipFill>
          <p:spPr bwMode="auto">
            <a:xfrm>
              <a:off x="5257800" y="3229656"/>
              <a:ext cx="1821126" cy="788901"/>
            </a:xfrm>
            <a:prstGeom prst="rect">
              <a:avLst/>
            </a:prstGeom>
            <a:noFill/>
            <a:ln w="9525">
              <a:noFill/>
              <a:miter lim="800000"/>
              <a:headEnd/>
              <a:tailEnd/>
            </a:ln>
          </p:spPr>
        </p:pic>
      </p:grpSp>
      <p:sp>
        <p:nvSpPr>
          <p:cNvPr id="9" name="Oval 8"/>
          <p:cNvSpPr/>
          <p:nvPr/>
        </p:nvSpPr>
        <p:spPr>
          <a:xfrm>
            <a:off x="1491211" y="685800"/>
            <a:ext cx="2047009" cy="95148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05410" y="1185065"/>
            <a:ext cx="1152525" cy="830270"/>
          </a:xfrm>
          <a:prstGeom prst="ellipse">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43300" y="1114030"/>
            <a:ext cx="1219200" cy="925599"/>
          </a:xfrm>
          <a:prstGeom prst="ellipse">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328966" y="2904320"/>
            <a:ext cx="1219200" cy="1132840"/>
          </a:xfrm>
          <a:prstGeom prst="ellipse">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5410" y="2912805"/>
            <a:ext cx="1219200" cy="1114237"/>
          </a:xfrm>
          <a:prstGeom prst="ellipse">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257800" y="3211053"/>
            <a:ext cx="1821126" cy="826108"/>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ture of a spreadsheet with an open dialog box showing options for different column representation options."/>
          <p:cNvPicPr>
            <a:picLocks noChangeAspect="1" noChangeArrowheads="1"/>
          </p:cNvPicPr>
          <p:nvPr/>
        </p:nvPicPr>
        <p:blipFill rotWithShape="1">
          <a:blip r:embed="rId3"/>
          <a:srcRect t="-1" r="4210" b="9867"/>
          <a:stretch/>
        </p:blipFill>
        <p:spPr bwMode="auto">
          <a:xfrm>
            <a:off x="-1" y="0"/>
            <a:ext cx="9144001" cy="6858000"/>
          </a:xfrm>
          <a:prstGeom prst="rect">
            <a:avLst/>
          </a:prstGeom>
          <a:noFill/>
          <a:ln>
            <a:noFill/>
          </a:ln>
        </p:spPr>
      </p:pic>
    </p:spTree>
    <p:extLst>
      <p:ext uri="{BB962C8B-B14F-4D97-AF65-F5344CB8AC3E}">
        <p14:creationId xmlns="" xmlns:p14="http://schemas.microsoft.com/office/powerpoint/2010/main" val="86989952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Graphic chart displaying E &amp; M Trend data"/>
          <p:cNvGraphicFramePr>
            <a:graphicFrameLocks noGrp="1"/>
          </p:cNvGraphicFramePr>
          <p:nvPr>
            <p:extLst>
              <p:ext uri="{D42A27DB-BD31-4B8C-83A1-F6EECF244321}">
                <p14:modId xmlns="" xmlns:p14="http://schemas.microsoft.com/office/powerpoint/2010/main" val="250977900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15000" y="1066800"/>
            <a:ext cx="3505200" cy="4724400"/>
          </a:xfrm>
        </p:spPr>
        <p:txBody>
          <a:bodyPr/>
          <a:lstStyle/>
          <a:p>
            <a:r>
              <a:rPr lang="en-US" dirty="0">
                <a:solidFill>
                  <a:schemeClr val="tx1"/>
                </a:solidFill>
              </a:rPr>
              <a:t>Data Collection Methods </a:t>
            </a:r>
            <a:r>
              <a:rPr lang="en-US" dirty="0" smtClean="0">
                <a:solidFill>
                  <a:schemeClr val="tx1"/>
                </a:solidFill>
              </a:rPr>
              <a:t>– Access Database</a:t>
            </a:r>
            <a:endParaRPr lang="en-US" dirty="0">
              <a:solidFill>
                <a:schemeClr val="tx1"/>
              </a:solidFill>
            </a:endParaRPr>
          </a:p>
        </p:txBody>
      </p:sp>
      <p:pic>
        <p:nvPicPr>
          <p:cNvPr id="1028" name="Picture 4" descr="http://www.8020intelligence.com/siteimages/microsoft-access-logo.png&#10;&#10;picture of Microsoft Access Ico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81000" y="1219200"/>
            <a:ext cx="5473295" cy="4800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45369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1 – Building a Library </a:t>
            </a:r>
            <a:endParaRPr lang="en-US" dirty="0"/>
          </a:p>
        </p:txBody>
      </p:sp>
      <p:sp>
        <p:nvSpPr>
          <p:cNvPr id="5" name="Content Placeholder 4"/>
          <p:cNvSpPr>
            <a:spLocks noGrp="1"/>
          </p:cNvSpPr>
          <p:nvPr>
            <p:ph idx="1"/>
          </p:nvPr>
        </p:nvSpPr>
        <p:spPr>
          <a:xfrm>
            <a:off x="914400" y="1600200"/>
            <a:ext cx="7924800" cy="5105400"/>
          </a:xfrm>
        </p:spPr>
        <p:txBody>
          <a:bodyPr numCol="2"/>
          <a:lstStyle/>
          <a:p>
            <a:r>
              <a:rPr lang="en-US" dirty="0" err="1" smtClean="0"/>
              <a:t>StopCodes</a:t>
            </a:r>
            <a:endParaRPr lang="en-US" dirty="0" smtClean="0"/>
          </a:p>
          <a:p>
            <a:pPr lvl="1"/>
            <a:r>
              <a:rPr lang="en-US" dirty="0" err="1" smtClean="0"/>
              <a:t>StopCode</a:t>
            </a:r>
            <a:endParaRPr lang="en-US" dirty="0" smtClean="0"/>
          </a:p>
          <a:p>
            <a:pPr lvl="1"/>
            <a:r>
              <a:rPr lang="en-US" dirty="0" err="1" smtClean="0"/>
              <a:t>SCService</a:t>
            </a:r>
            <a:endParaRPr lang="en-US" dirty="0" smtClean="0"/>
          </a:p>
          <a:p>
            <a:pPr lvl="1"/>
            <a:r>
              <a:rPr lang="en-US" dirty="0" err="1" smtClean="0"/>
              <a:t>SCName</a:t>
            </a:r>
            <a:endParaRPr lang="en-US" dirty="0" smtClean="0"/>
          </a:p>
          <a:p>
            <a:r>
              <a:rPr lang="en-US" dirty="0" err="1" smtClean="0"/>
              <a:t>tblMain</a:t>
            </a:r>
            <a:endParaRPr lang="en-US" dirty="0" smtClean="0"/>
          </a:p>
          <a:p>
            <a:pPr lvl="1"/>
            <a:r>
              <a:rPr lang="en-US" dirty="0" smtClean="0"/>
              <a:t>Patient </a:t>
            </a:r>
          </a:p>
          <a:p>
            <a:pPr lvl="1"/>
            <a:r>
              <a:rPr lang="en-US" dirty="0" smtClean="0"/>
              <a:t>SSN</a:t>
            </a:r>
          </a:p>
          <a:p>
            <a:pPr lvl="1"/>
            <a:r>
              <a:rPr lang="en-US" dirty="0" smtClean="0"/>
              <a:t>Date</a:t>
            </a:r>
          </a:p>
          <a:p>
            <a:pPr lvl="1"/>
            <a:r>
              <a:rPr lang="en-US" dirty="0" smtClean="0"/>
              <a:t>Location</a:t>
            </a:r>
          </a:p>
          <a:p>
            <a:r>
              <a:rPr lang="en-US" dirty="0" err="1" smtClean="0"/>
              <a:t>tblEandM</a:t>
            </a:r>
            <a:endParaRPr lang="en-US" dirty="0" smtClean="0"/>
          </a:p>
          <a:p>
            <a:pPr lvl="1"/>
            <a:r>
              <a:rPr lang="en-US" dirty="0" smtClean="0"/>
              <a:t>E and M</a:t>
            </a:r>
          </a:p>
          <a:p>
            <a:pPr lvl="1"/>
            <a:r>
              <a:rPr lang="en-US" dirty="0" smtClean="0"/>
              <a:t>Vesting Level</a:t>
            </a:r>
          </a:p>
        </p:txBody>
      </p:sp>
      <p:sp>
        <p:nvSpPr>
          <p:cNvPr id="7" name="TextBox 6"/>
          <p:cNvSpPr txBox="1"/>
          <p:nvPr/>
        </p:nvSpPr>
        <p:spPr>
          <a:xfrm>
            <a:off x="5105400" y="3429000"/>
            <a:ext cx="3581400" cy="369332"/>
          </a:xfrm>
          <a:prstGeom prst="rect">
            <a:avLst/>
          </a:prstGeom>
          <a:noFill/>
        </p:spPr>
        <p:txBody>
          <a:bodyPr wrap="square" rtlCol="0">
            <a:spAutoFit/>
          </a:bodyPr>
          <a:lstStyle/>
          <a:p>
            <a:endParaRPr 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OLLING graphic"/>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438400" y="274638"/>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143000" y="274638"/>
            <a:ext cx="8229600" cy="1143000"/>
          </a:xfrm>
        </p:spPr>
        <p:txBody>
          <a:bodyPr/>
          <a:lstStyle/>
          <a:p>
            <a:r>
              <a:rPr lang="en-US" dirty="0"/>
              <a:t>Poll Question</a:t>
            </a:r>
          </a:p>
        </p:txBody>
      </p:sp>
      <p:sp>
        <p:nvSpPr>
          <p:cNvPr id="4" name="TextBox 3" descr="Do you have the means to collect &#10;data in your service/section?&#10;&#10;A.  YES&#10;B.  NO&#10;C.  UNSURE&#10;"/>
          <p:cNvSpPr txBox="1"/>
          <p:nvPr/>
        </p:nvSpPr>
        <p:spPr>
          <a:xfrm>
            <a:off x="228600" y="1676400"/>
            <a:ext cx="8915400" cy="4388894"/>
          </a:xfrm>
          <a:prstGeom prst="rect">
            <a:avLst/>
          </a:prstGeom>
          <a:noFill/>
        </p:spPr>
        <p:txBody>
          <a:bodyPr wrap="square" rtlCol="0">
            <a:spAutoFit/>
          </a:bodyPr>
          <a:lstStyle/>
          <a:p>
            <a:pPr marL="342900" indent="-342900" defTabSz="457200">
              <a:spcBef>
                <a:spcPct val="20000"/>
              </a:spcBef>
            </a:pPr>
            <a:r>
              <a:rPr lang="en-US" sz="4400" dirty="0">
                <a:solidFill>
                  <a:srgbClr val="FFFFFF"/>
                </a:solidFill>
                <a:latin typeface="+mn-lt"/>
                <a:ea typeface="+mn-ea"/>
              </a:rPr>
              <a:t>Do you have the means to collect </a:t>
            </a:r>
            <a:endParaRPr lang="en-US" sz="4400" dirty="0" smtClean="0">
              <a:solidFill>
                <a:srgbClr val="FFFFFF"/>
              </a:solidFill>
              <a:latin typeface="+mn-lt"/>
              <a:ea typeface="+mn-ea"/>
            </a:endParaRPr>
          </a:p>
          <a:p>
            <a:pPr marL="342900" indent="-342900" defTabSz="457200">
              <a:spcBef>
                <a:spcPct val="20000"/>
              </a:spcBef>
            </a:pPr>
            <a:r>
              <a:rPr lang="en-US" sz="4400" dirty="0" smtClean="0">
                <a:solidFill>
                  <a:srgbClr val="FFFFFF"/>
                </a:solidFill>
                <a:latin typeface="+mn-lt"/>
                <a:ea typeface="+mn-ea"/>
              </a:rPr>
              <a:t>data </a:t>
            </a:r>
            <a:r>
              <a:rPr lang="en-US" sz="4400" dirty="0">
                <a:solidFill>
                  <a:srgbClr val="FFFFFF"/>
                </a:solidFill>
                <a:latin typeface="+mn-lt"/>
                <a:ea typeface="+mn-ea"/>
              </a:rPr>
              <a:t>in </a:t>
            </a:r>
            <a:r>
              <a:rPr lang="en-US" sz="4400" dirty="0" smtClean="0">
                <a:solidFill>
                  <a:srgbClr val="FFFFFF"/>
                </a:solidFill>
                <a:latin typeface="+mn-lt"/>
                <a:ea typeface="+mn-ea"/>
              </a:rPr>
              <a:t>your service/section</a:t>
            </a:r>
            <a:r>
              <a:rPr lang="en-US" sz="4400" dirty="0">
                <a:solidFill>
                  <a:srgbClr val="FFFFFF"/>
                </a:solidFill>
                <a:latin typeface="+mn-lt"/>
                <a:ea typeface="+mn-ea"/>
              </a:rPr>
              <a:t>?</a:t>
            </a:r>
          </a:p>
          <a:p>
            <a:pPr marL="342900" indent="-342900" defTabSz="457200">
              <a:spcBef>
                <a:spcPct val="20000"/>
              </a:spcBef>
            </a:pPr>
            <a:endParaRPr lang="en-US" sz="3200" dirty="0">
              <a:solidFill>
                <a:srgbClr val="FFFFFF"/>
              </a:solidFill>
              <a:latin typeface="+mn-lt"/>
              <a:ea typeface="+mn-ea"/>
            </a:endParaRPr>
          </a:p>
          <a:p>
            <a:pPr marL="342900" indent="-342900" defTabSz="457200">
              <a:spcBef>
                <a:spcPct val="20000"/>
              </a:spcBef>
            </a:pPr>
            <a:r>
              <a:rPr lang="en-US" sz="4000" dirty="0">
                <a:solidFill>
                  <a:srgbClr val="FFFFFF"/>
                </a:solidFill>
                <a:latin typeface="+mn-lt"/>
                <a:ea typeface="+mn-ea"/>
              </a:rPr>
              <a:t>A.  YES</a:t>
            </a:r>
          </a:p>
          <a:p>
            <a:pPr marL="342900" indent="-342900" defTabSz="457200">
              <a:spcBef>
                <a:spcPct val="20000"/>
              </a:spcBef>
            </a:pPr>
            <a:r>
              <a:rPr lang="en-US" sz="4000" dirty="0">
                <a:solidFill>
                  <a:srgbClr val="FFFFFF"/>
                </a:solidFill>
                <a:latin typeface="+mn-lt"/>
                <a:ea typeface="+mn-ea"/>
              </a:rPr>
              <a:t>B.  NO</a:t>
            </a:r>
          </a:p>
          <a:p>
            <a:pPr marL="342900" indent="-342900" defTabSz="457200">
              <a:spcBef>
                <a:spcPct val="20000"/>
              </a:spcBef>
            </a:pPr>
            <a:r>
              <a:rPr lang="en-US" sz="4000" dirty="0">
                <a:solidFill>
                  <a:srgbClr val="FFFFFF"/>
                </a:solidFill>
                <a:latin typeface="+mn-lt"/>
                <a:ea typeface="+mn-ea"/>
              </a:rPr>
              <a:t>C.  UNSURE</a:t>
            </a:r>
          </a:p>
        </p:txBody>
      </p:sp>
    </p:spTree>
    <p:extLst>
      <p:ext uri="{BB962C8B-B14F-4D97-AF65-F5344CB8AC3E}">
        <p14:creationId xmlns="" xmlns:p14="http://schemas.microsoft.com/office/powerpoint/2010/main" val="3649812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srcRect l="50000"/>
          <a:stretch>
            <a:fillRect/>
          </a:stretch>
        </p:blipFill>
        <p:spPr bwMode="auto">
          <a:xfrm>
            <a:off x="-76200" y="-57150"/>
            <a:ext cx="9220200" cy="6915150"/>
          </a:xfrm>
          <a:prstGeom prst="rect">
            <a:avLst/>
          </a:prstGeom>
          <a:noFill/>
          <a:ln w="9525">
            <a:noFill/>
            <a:miter lim="800000"/>
            <a:headEnd/>
            <a:tailEnd/>
          </a:ln>
        </p:spPr>
      </p:pic>
      <p:pic>
        <p:nvPicPr>
          <p:cNvPr id="3" name="Picture 3" descr="picture of the relationships page in an Access database.  Shows three boxes--one for a column with stop codes, one with main table data and one for E and M data."/>
          <p:cNvPicPr>
            <a:picLocks noChangeAspect="1" noChangeArrowheads="1"/>
          </p:cNvPicPr>
          <p:nvPr/>
        </p:nvPicPr>
        <p:blipFill rotWithShape="1">
          <a:blip r:embed="rId3"/>
          <a:srcRect l="57845" t="25102" r="15289" b="38189"/>
          <a:stretch/>
        </p:blipFill>
        <p:spPr bwMode="auto">
          <a:xfrm>
            <a:off x="152400" y="1676400"/>
            <a:ext cx="9071488" cy="46482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icture of blue polling icon"/>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362200" y="5588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descr="Poll Question&#10;"/>
          <p:cNvSpPr txBox="1">
            <a:spLocks/>
          </p:cNvSpPr>
          <p:nvPr/>
        </p:nvSpPr>
        <p:spPr bwMode="auto">
          <a:xfrm>
            <a:off x="1066800" y="42545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FFFFFF"/>
                </a:solidFill>
                <a:latin typeface="+mj-lt"/>
                <a:ea typeface="+mj-ea"/>
                <a:cs typeface="+mj-cs"/>
              </a:defRPr>
            </a:lvl1pPr>
            <a:lvl2pPr algn="ctr" defTabSz="457200" rtl="0" eaLnBrk="1" fontAlgn="base" hangingPunct="1">
              <a:spcBef>
                <a:spcPct val="0"/>
              </a:spcBef>
              <a:spcAft>
                <a:spcPct val="0"/>
              </a:spcAft>
              <a:defRPr sz="4400">
                <a:solidFill>
                  <a:srgbClr val="FFFFFF"/>
                </a:solidFill>
                <a:latin typeface="Calibri" pitchFamily="34" charset="0"/>
              </a:defRPr>
            </a:lvl2pPr>
            <a:lvl3pPr algn="ctr" defTabSz="457200" rtl="0" eaLnBrk="1" fontAlgn="base" hangingPunct="1">
              <a:spcBef>
                <a:spcPct val="0"/>
              </a:spcBef>
              <a:spcAft>
                <a:spcPct val="0"/>
              </a:spcAft>
              <a:defRPr sz="4400">
                <a:solidFill>
                  <a:srgbClr val="FFFFFF"/>
                </a:solidFill>
                <a:latin typeface="Calibri" pitchFamily="34" charset="0"/>
              </a:defRPr>
            </a:lvl3pPr>
            <a:lvl4pPr algn="ctr" defTabSz="457200" rtl="0" eaLnBrk="1" fontAlgn="base" hangingPunct="1">
              <a:spcBef>
                <a:spcPct val="0"/>
              </a:spcBef>
              <a:spcAft>
                <a:spcPct val="0"/>
              </a:spcAft>
              <a:defRPr sz="4400">
                <a:solidFill>
                  <a:srgbClr val="FFFFFF"/>
                </a:solidFill>
                <a:latin typeface="Calibri" pitchFamily="34" charset="0"/>
              </a:defRPr>
            </a:lvl4pPr>
            <a:lvl5pPr algn="ctr" defTabSz="457200" rtl="0" eaLnBrk="1" fontAlgn="base" hangingPunct="1">
              <a:spcBef>
                <a:spcPct val="0"/>
              </a:spcBef>
              <a:spcAft>
                <a:spcPct val="0"/>
              </a:spcAft>
              <a:defRPr sz="4400">
                <a:solidFill>
                  <a:srgbClr val="FFFFFF"/>
                </a:solidFill>
                <a:latin typeface="Calibri" pitchFamily="34" charset="0"/>
              </a:defRPr>
            </a:lvl5pPr>
            <a:lvl6pPr marL="457200" algn="ctr" defTabSz="457200" rtl="0" eaLnBrk="1" fontAlgn="base" hangingPunct="1">
              <a:spcBef>
                <a:spcPct val="0"/>
              </a:spcBef>
              <a:spcAft>
                <a:spcPct val="0"/>
              </a:spcAft>
              <a:defRPr sz="4400">
                <a:solidFill>
                  <a:srgbClr val="FFFFFF"/>
                </a:solidFill>
                <a:latin typeface="Calibri" pitchFamily="34" charset="0"/>
              </a:defRPr>
            </a:lvl6pPr>
            <a:lvl7pPr marL="914400" algn="ctr" defTabSz="457200" rtl="0" eaLnBrk="1" fontAlgn="base" hangingPunct="1">
              <a:spcBef>
                <a:spcPct val="0"/>
              </a:spcBef>
              <a:spcAft>
                <a:spcPct val="0"/>
              </a:spcAft>
              <a:defRPr sz="4400">
                <a:solidFill>
                  <a:srgbClr val="FFFFFF"/>
                </a:solidFill>
                <a:latin typeface="Calibri" pitchFamily="34" charset="0"/>
              </a:defRPr>
            </a:lvl7pPr>
            <a:lvl8pPr marL="1371600" algn="ctr" defTabSz="457200" rtl="0" eaLnBrk="1" fontAlgn="base" hangingPunct="1">
              <a:spcBef>
                <a:spcPct val="0"/>
              </a:spcBef>
              <a:spcAft>
                <a:spcPct val="0"/>
              </a:spcAft>
              <a:defRPr sz="4400">
                <a:solidFill>
                  <a:srgbClr val="FFFFFF"/>
                </a:solidFill>
                <a:latin typeface="Calibri" pitchFamily="34" charset="0"/>
              </a:defRPr>
            </a:lvl8pPr>
            <a:lvl9pPr marL="1828800" algn="ctr" defTabSz="457200" rtl="0" eaLnBrk="1" fontAlgn="base" hangingPunct="1">
              <a:spcBef>
                <a:spcPct val="0"/>
              </a:spcBef>
              <a:spcAft>
                <a:spcPct val="0"/>
              </a:spcAft>
              <a:defRPr sz="4400">
                <a:solidFill>
                  <a:srgbClr val="FFFFFF"/>
                </a:solidFill>
                <a:latin typeface="Calibri" pitchFamily="34" charset="0"/>
              </a:defRPr>
            </a:lvl9pPr>
          </a:lstStyle>
          <a:p>
            <a:r>
              <a:rPr lang="en-US" dirty="0" smtClean="0"/>
              <a:t>Poll Question</a:t>
            </a:r>
          </a:p>
        </p:txBody>
      </p:sp>
      <p:sp>
        <p:nvSpPr>
          <p:cNvPr id="4" name="Content Placeholder 3"/>
          <p:cNvSpPr>
            <a:spLocks noGrp="1"/>
          </p:cNvSpPr>
          <p:nvPr>
            <p:ph idx="1"/>
          </p:nvPr>
        </p:nvSpPr>
        <p:spPr>
          <a:xfrm>
            <a:off x="457200" y="1981200"/>
            <a:ext cx="8229600" cy="4525963"/>
          </a:xfrm>
        </p:spPr>
        <p:txBody>
          <a:bodyPr/>
          <a:lstStyle/>
          <a:p>
            <a:pPr>
              <a:buNone/>
            </a:pPr>
            <a:r>
              <a:rPr lang="en-US" sz="3600" dirty="0"/>
              <a:t>Have you already utilized the different </a:t>
            </a:r>
            <a:r>
              <a:rPr lang="en-US" sz="3600" dirty="0" smtClean="0"/>
              <a:t>program trainings </a:t>
            </a:r>
            <a:r>
              <a:rPr lang="en-US" sz="3600" dirty="0"/>
              <a:t>at your facility for those such as </a:t>
            </a:r>
            <a:r>
              <a:rPr lang="en-US" sz="3600" dirty="0" smtClean="0"/>
              <a:t>Access, SharePoint</a:t>
            </a:r>
            <a:r>
              <a:rPr lang="en-US" sz="3600" dirty="0"/>
              <a:t>, etc?</a:t>
            </a:r>
          </a:p>
          <a:p>
            <a:pPr>
              <a:buNone/>
            </a:pPr>
            <a:endParaRPr lang="en-US" sz="1600" dirty="0"/>
          </a:p>
          <a:p>
            <a:pPr marL="342900" lvl="1" indent="-342900">
              <a:buNone/>
            </a:pPr>
            <a:r>
              <a:rPr lang="en-US" sz="3200" dirty="0"/>
              <a:t>A.  Yes</a:t>
            </a:r>
          </a:p>
          <a:p>
            <a:pPr marL="342900" lvl="1" indent="-342900">
              <a:buNone/>
            </a:pPr>
            <a:r>
              <a:rPr lang="en-US" sz="3200" dirty="0"/>
              <a:t>B.  No</a:t>
            </a:r>
          </a:p>
          <a:p>
            <a:pPr lvl="1">
              <a:buNone/>
            </a:pPr>
            <a:endParaRPr lang="en-US" sz="2800" dirty="0">
              <a:solidFill>
                <a:schemeClr val="tx1"/>
              </a:solidFill>
              <a:latin typeface="+mj-lt"/>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l="50000"/>
          <a:stretch>
            <a:fillRect/>
          </a:stretch>
        </p:blipFill>
        <p:spPr bwMode="auto">
          <a:xfrm>
            <a:off x="0" y="0"/>
            <a:ext cx="9144000" cy="6858000"/>
          </a:xfrm>
          <a:prstGeom prst="rect">
            <a:avLst/>
          </a:prstGeom>
          <a:noFill/>
          <a:ln w="9525">
            <a:noFill/>
            <a:miter lim="800000"/>
            <a:headEnd/>
            <a:tailEnd/>
          </a:ln>
        </p:spPr>
      </p:pic>
      <p:pic>
        <p:nvPicPr>
          <p:cNvPr id="3" name="Picture 2" descr="picture of evaluation and management (E&amp;M) information "/>
          <p:cNvPicPr>
            <a:picLocks noChangeAspect="1" noChangeArrowheads="1"/>
          </p:cNvPicPr>
          <p:nvPr/>
        </p:nvPicPr>
        <p:blipFill rotWithShape="1">
          <a:blip r:embed="rId3"/>
          <a:srcRect l="52805" t="22853" r="23935" b="39718"/>
          <a:stretch/>
        </p:blipFill>
        <p:spPr bwMode="auto">
          <a:xfrm>
            <a:off x="228600" y="1523999"/>
            <a:ext cx="8915400" cy="5379983"/>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srcRect l="50000"/>
          <a:stretch>
            <a:fillRect/>
          </a:stretch>
        </p:blipFill>
        <p:spPr bwMode="auto">
          <a:xfrm>
            <a:off x="-15240" y="-5080"/>
            <a:ext cx="9144000" cy="6858000"/>
          </a:xfrm>
          <a:prstGeom prst="rect">
            <a:avLst/>
          </a:prstGeom>
          <a:noFill/>
          <a:ln w="9525">
            <a:noFill/>
            <a:miter lim="800000"/>
            <a:headEnd/>
            <a:tailEnd/>
          </a:ln>
        </p:spPr>
      </p:pic>
      <p:pic>
        <p:nvPicPr>
          <p:cNvPr id="3" name="Picture 1" descr="picture of E&amp;M information"/>
          <p:cNvPicPr>
            <a:picLocks noChangeAspect="1" noChangeArrowheads="1"/>
          </p:cNvPicPr>
          <p:nvPr/>
        </p:nvPicPr>
        <p:blipFill rotWithShape="1">
          <a:blip r:embed="rId3"/>
          <a:srcRect l="57303" t="22786" r="24877" b="49357"/>
          <a:stretch/>
        </p:blipFill>
        <p:spPr bwMode="auto">
          <a:xfrm>
            <a:off x="228600" y="1447799"/>
            <a:ext cx="8915400" cy="522595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 picture of Access database information."/>
          <p:cNvPicPr>
            <a:picLocks noChangeAspect="1" noChangeArrowheads="1"/>
          </p:cNvPicPr>
          <p:nvPr/>
        </p:nvPicPr>
        <p:blipFill>
          <a:blip r:embed="rId3"/>
          <a:srcRect l="50000"/>
          <a:stretch>
            <a:fillRect/>
          </a:stretch>
        </p:blipFill>
        <p:spPr bwMode="auto">
          <a:xfrm>
            <a:off x="-30480" y="0"/>
            <a:ext cx="9250680" cy="6938010"/>
          </a:xfrm>
          <a:prstGeom prst="rect">
            <a:avLst/>
          </a:prstGeom>
          <a:noFill/>
          <a:ln w="9525">
            <a:noFill/>
            <a:miter lim="800000"/>
            <a:headEnd/>
            <a:tailEnd/>
          </a:ln>
        </p:spPr>
      </p:pic>
      <p:pic>
        <p:nvPicPr>
          <p:cNvPr id="3" name="Picture 2" descr="picture of parameter value box"/>
          <p:cNvPicPr>
            <a:picLocks noChangeAspect="1" noChangeArrowheads="1"/>
          </p:cNvPicPr>
          <p:nvPr/>
        </p:nvPicPr>
        <p:blipFill rotWithShape="1">
          <a:blip r:embed="rId3"/>
          <a:srcRect l="59712" t="27359" r="9896" b="55491"/>
          <a:stretch/>
        </p:blipFill>
        <p:spPr bwMode="auto">
          <a:xfrm>
            <a:off x="0" y="1704228"/>
            <a:ext cx="9144000" cy="1934916"/>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descr="Graphic chart displaying Evaluation and Management Codes"/>
          <p:cNvGraphicFramePr>
            <a:graphicFrameLocks noChangeAspect="1"/>
          </p:cNvGraphicFramePr>
          <p:nvPr>
            <p:extLst>
              <p:ext uri="{D42A27DB-BD31-4B8C-83A1-F6EECF244321}">
                <p14:modId xmlns="" xmlns:p14="http://schemas.microsoft.com/office/powerpoint/2010/main" val="637698370"/>
              </p:ext>
            </p:extLst>
          </p:nvPr>
        </p:nvGraphicFramePr>
        <p:xfrm>
          <a:off x="-228600" y="609600"/>
          <a:ext cx="9601200" cy="56227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VA records inventory."/>
          <p:cNvPicPr/>
          <p:nvPr/>
        </p:nvPicPr>
        <p:blipFill>
          <a:blip r:embed="rId3" cstate="print"/>
          <a:stretch>
            <a:fillRect/>
          </a:stretch>
        </p:blipFill>
        <p:spPr bwMode="auto">
          <a:xfrm>
            <a:off x="0" y="0"/>
            <a:ext cx="9144000" cy="6858000"/>
          </a:xfrm>
          <a:prstGeom prst="rect">
            <a:avLst/>
          </a:prstGeom>
          <a:noFill/>
          <a:ln>
            <a:noFill/>
          </a:ln>
        </p:spPr>
      </p:pic>
    </p:spTree>
    <p:extLst>
      <p:ext uri="{BB962C8B-B14F-4D97-AF65-F5344CB8AC3E}">
        <p14:creationId xmlns="" xmlns:p14="http://schemas.microsoft.com/office/powerpoint/2010/main" val="3136616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ccess database capturing information about a file room"/>
          <p:cNvPicPr/>
          <p:nvPr/>
        </p:nvPicPr>
        <p:blipFill>
          <a:blip r:embed="rId3">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a:noFill/>
          </a:ln>
        </p:spPr>
      </p:pic>
    </p:spTree>
    <p:extLst>
      <p:ext uri="{BB962C8B-B14F-4D97-AF65-F5344CB8AC3E}">
        <p14:creationId xmlns="" xmlns:p14="http://schemas.microsoft.com/office/powerpoint/2010/main" val="1106156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of an Access database capturing information about a fileroom."/>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2984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l="50000"/>
          <a:stretch>
            <a:fillRect/>
          </a:stretch>
        </p:blipFill>
        <p:spPr bwMode="auto">
          <a:xfrm>
            <a:off x="0" y="30480"/>
            <a:ext cx="9144000" cy="6858000"/>
          </a:xfrm>
          <a:prstGeom prst="rect">
            <a:avLst/>
          </a:prstGeom>
          <a:noFill/>
          <a:ln w="9525">
            <a:noFill/>
            <a:miter lim="800000"/>
            <a:headEnd/>
            <a:tailEnd/>
          </a:ln>
        </p:spPr>
      </p:pic>
      <p:pic>
        <p:nvPicPr>
          <p:cNvPr id="3" name="Picture 2" descr="Picture of admission reviews tab in a medical record review database."/>
          <p:cNvPicPr>
            <a:picLocks noChangeAspect="1" noChangeArrowheads="1"/>
          </p:cNvPicPr>
          <p:nvPr/>
        </p:nvPicPr>
        <p:blipFill rotWithShape="1">
          <a:blip r:embed="rId3"/>
          <a:srcRect l="52301" t="19224" r="26346" b="57890"/>
          <a:stretch/>
        </p:blipFill>
        <p:spPr bwMode="auto">
          <a:xfrm>
            <a:off x="304800" y="1371600"/>
            <a:ext cx="8839200" cy="3552566"/>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of red and white colored abstract desgin of a series of numbers (0 and 1) swirling around the slid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76200"/>
            <a:ext cx="9536031" cy="701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52401" y="3413760"/>
            <a:ext cx="9536031" cy="1234440"/>
          </a:xfrm>
          <a:solidFill>
            <a:srgbClr val="C00000">
              <a:alpha val="36000"/>
            </a:srgbClr>
          </a:solidFill>
        </p:spPr>
        <p:txBody>
          <a:bodyPr/>
          <a:lstStyle/>
          <a:p>
            <a:pPr algn="l"/>
            <a:r>
              <a:rPr lang="en-US" dirty="0" smtClean="0"/>
              <a:t>   Data Requirements</a:t>
            </a:r>
            <a:endParaRPr lang="en-US" dirty="0"/>
          </a:p>
        </p:txBody>
      </p:sp>
    </p:spTree>
    <p:extLst>
      <p:ext uri="{BB962C8B-B14F-4D97-AF65-F5344CB8AC3E}">
        <p14:creationId xmlns="" xmlns:p14="http://schemas.microsoft.com/office/powerpoint/2010/main" val="470449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 of medical record review admission review page"/>
          <p:cNvPicPr>
            <a:picLocks noChangeAspect="1" noChangeArrowheads="1"/>
          </p:cNvPicPr>
          <p:nvPr/>
        </p:nvPicPr>
        <p:blipFill rotWithShape="1">
          <a:blip r:embed="rId3"/>
          <a:srcRect l="49609" r="12406" b="3482"/>
          <a:stretch/>
        </p:blipFill>
        <p:spPr bwMode="auto">
          <a:xfrm>
            <a:off x="990599" y="34118"/>
            <a:ext cx="7161557" cy="6823881"/>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819400"/>
            <a:ext cx="8229600" cy="1143000"/>
          </a:xfrm>
        </p:spPr>
        <p:txBody>
          <a:bodyPr/>
          <a:lstStyle/>
          <a:p>
            <a:r>
              <a:rPr lang="en-US" sz="2800" dirty="0" smtClean="0">
                <a:solidFill>
                  <a:schemeClr val="tx1"/>
                </a:solidFill>
              </a:rPr>
              <a:t>Poll Results #3</a:t>
            </a:r>
            <a:endParaRPr lang="en-US" sz="2800"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 y="-76200"/>
            <a:ext cx="9144000" cy="1020762"/>
          </a:xfrm>
        </p:spPr>
        <p:txBody>
          <a:bodyPr/>
          <a:lstStyle/>
          <a:p>
            <a:r>
              <a:rPr lang="en-US" dirty="0"/>
              <a:t>Data Collection Methods </a:t>
            </a:r>
            <a:r>
              <a:rPr lang="en-US" dirty="0" smtClean="0"/>
              <a:t>– SharePoint</a:t>
            </a:r>
            <a:endParaRPr lang="en-US" dirty="0"/>
          </a:p>
        </p:txBody>
      </p:sp>
      <p:pic>
        <p:nvPicPr>
          <p:cNvPr id="5122" name="Picture 2" descr="background picture of a tab showing libraries"/>
          <p:cNvPicPr>
            <a:picLocks noChangeAspect="1" noChangeArrowheads="1"/>
          </p:cNvPicPr>
          <p:nvPr/>
        </p:nvPicPr>
        <p:blipFill>
          <a:blip r:embed="rId3"/>
          <a:srcRect t="15625" r="50391" b="10417"/>
          <a:stretch>
            <a:fillRect/>
          </a:stretch>
        </p:blipFill>
        <p:spPr bwMode="auto">
          <a:xfrm>
            <a:off x="-5080" y="762000"/>
            <a:ext cx="9144000" cy="5715000"/>
          </a:xfrm>
          <a:prstGeom prst="rect">
            <a:avLst/>
          </a:prstGeom>
          <a:noFill/>
          <a:ln w="9525">
            <a:noFill/>
            <a:miter lim="800000"/>
            <a:headEnd/>
            <a:tailEnd/>
          </a:ln>
        </p:spPr>
      </p:pic>
      <p:sp>
        <p:nvSpPr>
          <p:cNvPr id="3" name="Rectangular Callout 2" descr="picture of a call out with an arrow to PA Peer Reviews"/>
          <p:cNvSpPr/>
          <p:nvPr/>
        </p:nvSpPr>
        <p:spPr>
          <a:xfrm>
            <a:off x="1905000" y="3619500"/>
            <a:ext cx="5638800" cy="1714500"/>
          </a:xfrm>
          <a:prstGeom prst="wedgeRectCallout">
            <a:avLst>
              <a:gd name="adj1" fmla="val -63661"/>
              <a:gd name="adj2" fmla="val -86117"/>
            </a:avLst>
          </a:prstGeom>
          <a:solidFill>
            <a:schemeClr val="accent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2" descr="picture of PA Peer Reviews"/>
          <p:cNvPicPr>
            <a:picLocks noChangeAspect="1" noChangeArrowheads="1"/>
          </p:cNvPicPr>
          <p:nvPr/>
        </p:nvPicPr>
        <p:blipFill rotWithShape="1">
          <a:blip r:embed="rId3"/>
          <a:srcRect l="246" t="42486" r="94337" b="54223"/>
          <a:stretch/>
        </p:blipFill>
        <p:spPr bwMode="auto">
          <a:xfrm>
            <a:off x="2235958" y="3846394"/>
            <a:ext cx="5079242" cy="1293546"/>
          </a:xfrm>
          <a:prstGeom prst="rect">
            <a:avLst/>
          </a:prstGeom>
          <a:noFill/>
          <a:ln w="9525">
            <a:noFill/>
            <a:miter lim="800000"/>
            <a:headEnd/>
            <a:tailEnd/>
          </a:ln>
        </p:spPr>
      </p:pic>
    </p:spTree>
    <p:extLst>
      <p:ext uri="{BB962C8B-B14F-4D97-AF65-F5344CB8AC3E}">
        <p14:creationId xmlns="" xmlns:p14="http://schemas.microsoft.com/office/powerpoint/2010/main" val="1920954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l="50000" t="60417" r="2288" b="16884"/>
          <a:stretch>
            <a:fillRect/>
          </a:stretch>
        </p:blipFill>
        <p:spPr bwMode="auto">
          <a:xfrm>
            <a:off x="0" y="5634463"/>
            <a:ext cx="9144000" cy="1223537"/>
          </a:xfrm>
          <a:prstGeom prst="rect">
            <a:avLst/>
          </a:prstGeom>
          <a:noFill/>
          <a:ln w="9525">
            <a:noFill/>
            <a:miter lim="800000"/>
            <a:headEnd/>
            <a:tailEnd/>
          </a:ln>
        </p:spPr>
      </p:pic>
      <p:pic>
        <p:nvPicPr>
          <p:cNvPr id="1028" name="Picture 4" descr="picture of physician assistant peer chart review"/>
          <p:cNvPicPr>
            <a:picLocks noChangeAspect="1" noChangeArrowheads="1"/>
          </p:cNvPicPr>
          <p:nvPr/>
        </p:nvPicPr>
        <p:blipFill>
          <a:blip r:embed="rId4"/>
          <a:srcRect l="50000" t="7292" r="1953" b="4167"/>
          <a:stretch>
            <a:fillRect/>
          </a:stretch>
        </p:blipFill>
        <p:spPr bwMode="auto">
          <a:xfrm>
            <a:off x="0" y="0"/>
            <a:ext cx="9144000" cy="5634463"/>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icture of Excel spreadsheet with data from PA chart review"/>
          <p:cNvPicPr>
            <a:picLocks noChangeAspect="1" noChangeArrowheads="1"/>
          </p:cNvPicPr>
          <p:nvPr/>
        </p:nvPicPr>
        <p:blipFill rotWithShape="1">
          <a:blip r:embed="rId3"/>
          <a:srcRect r="7463" b="7685"/>
          <a:stretch/>
        </p:blipFill>
        <p:spPr bwMode="auto">
          <a:xfrm>
            <a:off x="0" y="0"/>
            <a:ext cx="9144000" cy="6857999"/>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icture of chart showing how data can be represented in a graphical format"/>
          <p:cNvPicPr>
            <a:picLocks noChangeAspect="1" noChangeArrowheads="1"/>
          </p:cNvPicPr>
          <p:nvPr/>
        </p:nvPicPr>
        <p:blipFill rotWithShape="1">
          <a:blip r:embed="rId3"/>
          <a:srcRect l="19355" t="21594" r="20000" b="10153"/>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 of SharePoint site"/>
          <p:cNvPicPr>
            <a:picLocks noChangeAspect="1" noChangeArrowheads="1"/>
          </p:cNvPicPr>
          <p:nvPr/>
        </p:nvPicPr>
        <p:blipFill rotWithShape="1">
          <a:blip r:embed="rId3"/>
          <a:srcRect l="-1" t="17544" r="45277" b="11587"/>
          <a:stretch/>
        </p:blipFill>
        <p:spPr bwMode="auto">
          <a:xfrm>
            <a:off x="762000" y="0"/>
            <a:ext cx="7546731" cy="68580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n the top of the screenshot, right below the picture of downtown Denver, you’ll notice I have multiple SharePoint sites that someone can access.  There’s the Home site, VISN 19 HIM site, Privacy Compliance Assurance asssessment site, Records Management, and Medical Records Committee site.  "/>
          <p:cNvPicPr/>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Eastern Colorado VA Forms Committee New CPRS Template, Consult, and Note Title Request Page"/>
          <p:cNvPicPr/>
          <p:nvPr/>
        </p:nvPicPr>
        <p:blipFill>
          <a:blip r:embed="rId3"/>
          <a:stretch>
            <a:fillRect/>
          </a:stretch>
        </p:blipFill>
        <p:spPr>
          <a:xfrm>
            <a:off x="-152400" y="0"/>
            <a:ext cx="9372600"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hoto of a horizontal stack of file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0360" y="0"/>
            <a:ext cx="10171774"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40360" y="5562600"/>
            <a:ext cx="11389360" cy="1295400"/>
          </a:xfrm>
          <a:solidFill>
            <a:schemeClr val="bg1">
              <a:alpha val="44000"/>
            </a:schemeClr>
          </a:solidFill>
        </p:spPr>
        <p:txBody>
          <a:bodyPr/>
          <a:lstStyle/>
          <a:p>
            <a:r>
              <a:rPr lang="en-US" sz="4000" dirty="0" smtClean="0"/>
              <a:t>           </a:t>
            </a:r>
            <a:r>
              <a:rPr lang="en-US" sz="4000" dirty="0" smtClean="0">
                <a:solidFill>
                  <a:schemeClr val="tx1"/>
                </a:solidFill>
              </a:rPr>
              <a:t>Importance of Data Validation</a:t>
            </a:r>
            <a:endParaRPr lang="en-US" sz="4000"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6553200"/>
          </a:xfrm>
          <a:prstGeom prst="rect">
            <a:avLst/>
          </a:prstGeom>
        </p:spPr>
        <p:txBody>
          <a:bodyPr/>
          <a:lstStyle>
            <a:lvl1pPr marL="174625" indent="-174625" algn="l" rtl="0" eaLnBrk="0" fontAlgn="base" hangingPunct="0">
              <a:spcBef>
                <a:spcPct val="35000"/>
              </a:spcBef>
              <a:spcAft>
                <a:spcPct val="0"/>
              </a:spcAft>
              <a:buClr>
                <a:srgbClr val="007D7A"/>
              </a:buClr>
              <a:buChar char="•"/>
              <a:defRPr sz="2400" b="1">
                <a:solidFill>
                  <a:schemeClr val="accent2"/>
                </a:solidFill>
                <a:latin typeface="+mn-lt"/>
                <a:ea typeface="ＭＳ Ｐゴシック" pitchFamily="-65" charset="-128"/>
                <a:cs typeface="ＭＳ Ｐゴシック" pitchFamily="-65" charset="-128"/>
              </a:defRPr>
            </a:lvl1pPr>
            <a:lvl2pPr marL="514350" indent="-225425" algn="l" rtl="0" eaLnBrk="0" fontAlgn="base" hangingPunct="0">
              <a:spcBef>
                <a:spcPct val="35000"/>
              </a:spcBef>
              <a:spcAft>
                <a:spcPct val="0"/>
              </a:spcAft>
              <a:buClr>
                <a:srgbClr val="007D7A"/>
              </a:buClr>
              <a:buChar char="•"/>
              <a:defRPr sz="2200" b="0">
                <a:solidFill>
                  <a:schemeClr val="accent2"/>
                </a:solidFill>
                <a:latin typeface="+mn-lt"/>
                <a:ea typeface="ＭＳ Ｐゴシック" pitchFamily="-65" charset="-128"/>
              </a:defRPr>
            </a:lvl2pPr>
            <a:lvl3pPr marL="857250" indent="-228600" algn="l" rtl="0" eaLnBrk="0" fontAlgn="base" hangingPunct="0">
              <a:spcBef>
                <a:spcPct val="35000"/>
              </a:spcBef>
              <a:spcAft>
                <a:spcPct val="0"/>
              </a:spcAft>
              <a:buClr>
                <a:srgbClr val="007D7A"/>
              </a:buClr>
              <a:buChar char="•"/>
              <a:defRPr b="0">
                <a:solidFill>
                  <a:schemeClr val="accent2"/>
                </a:solidFill>
                <a:latin typeface="+mn-lt"/>
                <a:ea typeface="ＭＳ Ｐゴシック" pitchFamily="-65" charset="-128"/>
              </a:defRPr>
            </a:lvl3pPr>
            <a:lvl4pPr marL="1200150" indent="-228600" algn="l" rtl="0" eaLnBrk="0" fontAlgn="base" hangingPunct="0">
              <a:spcBef>
                <a:spcPct val="35000"/>
              </a:spcBef>
              <a:spcAft>
                <a:spcPct val="0"/>
              </a:spcAft>
              <a:buClr>
                <a:srgbClr val="007D7A"/>
              </a:buClr>
              <a:buChar char="•"/>
              <a:defRPr sz="1600" b="0">
                <a:solidFill>
                  <a:schemeClr val="accent2"/>
                </a:solidFill>
                <a:latin typeface="+mn-lt"/>
                <a:ea typeface="ＭＳ Ｐゴシック" pitchFamily="-65" charset="-128"/>
              </a:defRPr>
            </a:lvl4pPr>
            <a:lvl5pPr marL="1543050" indent="-228600" algn="l" rtl="0" eaLnBrk="0" fontAlgn="base" hangingPunct="0">
              <a:spcBef>
                <a:spcPct val="35000"/>
              </a:spcBef>
              <a:spcAft>
                <a:spcPct val="0"/>
              </a:spcAft>
              <a:buClr>
                <a:srgbClr val="007D7A"/>
              </a:buClr>
              <a:buChar char="•"/>
              <a:defRPr sz="1600" b="0">
                <a:solidFill>
                  <a:schemeClr val="accent2"/>
                </a:solidFill>
                <a:latin typeface="+mn-lt"/>
                <a:ea typeface="ＭＳ Ｐゴシック" pitchFamily="-65" charset="-128"/>
              </a:defRPr>
            </a:lvl5pPr>
            <a:lvl6pPr marL="2000250" indent="-228600" algn="l" rtl="0" fontAlgn="base">
              <a:spcBef>
                <a:spcPct val="35000"/>
              </a:spcBef>
              <a:spcAft>
                <a:spcPct val="0"/>
              </a:spcAft>
              <a:buClr>
                <a:srgbClr val="007D7A"/>
              </a:buClr>
              <a:buChar char="•"/>
              <a:defRPr sz="1600" b="1">
                <a:solidFill>
                  <a:schemeClr val="accent2"/>
                </a:solidFill>
                <a:latin typeface="+mn-lt"/>
                <a:ea typeface="ＭＳ Ｐゴシック" pitchFamily="-65" charset="-128"/>
              </a:defRPr>
            </a:lvl6pPr>
            <a:lvl7pPr marL="2457450" indent="-228600" algn="l" rtl="0" fontAlgn="base">
              <a:spcBef>
                <a:spcPct val="35000"/>
              </a:spcBef>
              <a:spcAft>
                <a:spcPct val="0"/>
              </a:spcAft>
              <a:buClr>
                <a:srgbClr val="007D7A"/>
              </a:buClr>
              <a:buChar char="•"/>
              <a:defRPr sz="1600" b="1">
                <a:solidFill>
                  <a:schemeClr val="accent2"/>
                </a:solidFill>
                <a:latin typeface="+mn-lt"/>
                <a:ea typeface="ＭＳ Ｐゴシック" pitchFamily="-65" charset="-128"/>
              </a:defRPr>
            </a:lvl7pPr>
            <a:lvl8pPr marL="2914650" indent="-228600" algn="l" rtl="0" fontAlgn="base">
              <a:spcBef>
                <a:spcPct val="35000"/>
              </a:spcBef>
              <a:spcAft>
                <a:spcPct val="0"/>
              </a:spcAft>
              <a:buClr>
                <a:srgbClr val="007D7A"/>
              </a:buClr>
              <a:buChar char="•"/>
              <a:defRPr sz="1600" b="1">
                <a:solidFill>
                  <a:schemeClr val="accent2"/>
                </a:solidFill>
                <a:latin typeface="+mn-lt"/>
                <a:ea typeface="ＭＳ Ｐゴシック" pitchFamily="-65" charset="-128"/>
              </a:defRPr>
            </a:lvl8pPr>
            <a:lvl9pPr marL="3371850" indent="-228600" algn="l" rtl="0" fontAlgn="base">
              <a:spcBef>
                <a:spcPct val="35000"/>
              </a:spcBef>
              <a:spcAft>
                <a:spcPct val="0"/>
              </a:spcAft>
              <a:buClr>
                <a:srgbClr val="007D7A"/>
              </a:buClr>
              <a:buChar char="•"/>
              <a:defRPr sz="1600" b="1">
                <a:solidFill>
                  <a:schemeClr val="accent2"/>
                </a:solidFill>
                <a:latin typeface="+mn-lt"/>
                <a:ea typeface="ＭＳ Ｐゴシック" pitchFamily="-65" charset="-128"/>
              </a:defRPr>
            </a:lvl9pPr>
          </a:lstStyle>
          <a:p>
            <a:pPr marL="0" indent="0" algn="ctr">
              <a:buNone/>
            </a:pPr>
            <a:endParaRPr lang="en-US" sz="2800" dirty="0">
              <a:solidFill>
                <a:schemeClr val="tx1"/>
              </a:solidFill>
            </a:endParaRPr>
          </a:p>
        </p:txBody>
      </p:sp>
      <p:grpSp>
        <p:nvGrpSpPr>
          <p:cNvPr id="12" name="Group 11"/>
          <p:cNvGrpSpPr/>
          <p:nvPr/>
        </p:nvGrpSpPr>
        <p:grpSpPr>
          <a:xfrm>
            <a:off x="357661" y="408879"/>
            <a:ext cx="8481539" cy="5534721"/>
            <a:chOff x="357661" y="408879"/>
            <a:chExt cx="8481539" cy="5534721"/>
          </a:xfrm>
        </p:grpSpPr>
        <p:pic>
          <p:nvPicPr>
            <p:cNvPr id="9" name="Picture 4" descr="http://www.8020intelligence.com/siteimages/microsoft-access-logo.png  &#10;&#10;Picture of Access Ico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7661" y="486577"/>
              <a:ext cx="2842739" cy="2493352"/>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blog.fnac.es/wp-content/uploads/2011/03/Microsoft-Word-Logo.jpg    &#10;&#10;Picture of Word Icon"/>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95601" y="408879"/>
              <a:ext cx="3606292" cy="2704719"/>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www.8020intelligence.com/siteimages/microsoft-excel-logo.png   &#10;&#10;Picture of Excel Icon."/>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49846" y="533400"/>
              <a:ext cx="2789354" cy="244652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Picture of VistA Icon"/>
            <p:cNvPicPr/>
            <p:nvPr/>
          </p:nvPicPr>
          <p:blipFill>
            <a:blip r:embed="rId6"/>
            <a:srcRect l="16627" t="28400" r="68363" b="45439"/>
            <a:stretch>
              <a:fillRect/>
            </a:stretch>
          </p:blipFill>
          <p:spPr bwMode="auto">
            <a:xfrm>
              <a:off x="799598" y="3657600"/>
              <a:ext cx="3239002" cy="2286000"/>
            </a:xfrm>
            <a:prstGeom prst="rect">
              <a:avLst/>
            </a:prstGeom>
            <a:noFill/>
            <a:ln w="9525">
              <a:noFill/>
              <a:miter lim="800000"/>
              <a:headEnd/>
              <a:tailEnd/>
            </a:ln>
          </p:spPr>
        </p:pic>
        <p:pic>
          <p:nvPicPr>
            <p:cNvPr id="2054" name="Picture 6" descr="http://www.mhapps.com/images/sharepoint.gif&#10;&#10;Picture of SharePoint icon"/>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572000" y="3886200"/>
              <a:ext cx="3352800" cy="16764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812495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VHA Guidelines</a:t>
            </a:r>
            <a:endParaRPr lang="en-US" sz="5400" dirty="0"/>
          </a:p>
        </p:txBody>
      </p:sp>
      <p:sp>
        <p:nvSpPr>
          <p:cNvPr id="3" name="Content Placeholder 2"/>
          <p:cNvSpPr>
            <a:spLocks noGrp="1"/>
          </p:cNvSpPr>
          <p:nvPr>
            <p:ph idx="1"/>
          </p:nvPr>
        </p:nvSpPr>
        <p:spPr/>
        <p:txBody>
          <a:bodyPr/>
          <a:lstStyle/>
          <a:p>
            <a:r>
              <a:rPr lang="en-US" sz="3600" dirty="0" smtClean="0"/>
              <a:t>VHA Handbook 1907.01</a:t>
            </a:r>
          </a:p>
          <a:p>
            <a:r>
              <a:rPr lang="en-US" sz="3600" dirty="0" smtClean="0"/>
              <a:t>VHA Handbook 1400.01 Resident Supervision</a:t>
            </a:r>
          </a:p>
          <a:p>
            <a:r>
              <a:rPr lang="en-US" sz="3600" dirty="0" smtClean="0"/>
              <a:t>VHA Handbook 1004.02 Advance Directives</a:t>
            </a:r>
          </a:p>
          <a:p>
            <a:r>
              <a:rPr lang="en-US" sz="3600" dirty="0" smtClean="0"/>
              <a:t>HIM Practice Brief</a:t>
            </a:r>
          </a:p>
          <a:p>
            <a:r>
              <a:rPr lang="en-US" sz="3600" dirty="0" smtClean="0"/>
              <a:t>Local Facility Policies</a:t>
            </a:r>
          </a:p>
          <a:p>
            <a:endParaRPr 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lstStyle/>
          <a:p>
            <a:r>
              <a:rPr lang="en-US" dirty="0" smtClean="0"/>
              <a:t>Data Mapping Methods - Word </a:t>
            </a:r>
            <a:endParaRPr lang="en-US" dirty="0"/>
          </a:p>
        </p:txBody>
      </p:sp>
      <p:pic>
        <p:nvPicPr>
          <p:cNvPr id="21506" name="Picture 2" descr="Picture of Management of Information facility memorandum"/>
          <p:cNvPicPr>
            <a:picLocks noGrp="1" noChangeAspect="1" noChangeArrowheads="1"/>
          </p:cNvPicPr>
          <p:nvPr>
            <p:ph idx="1"/>
          </p:nvPr>
        </p:nvPicPr>
        <p:blipFill rotWithShape="1">
          <a:blip r:embed="rId3"/>
          <a:srcRect l="11998" t="8974" r="8209" b="7301"/>
          <a:stretch/>
        </p:blipFill>
        <p:spPr bwMode="auto">
          <a:xfrm>
            <a:off x="1" y="914400"/>
            <a:ext cx="9144000" cy="60198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Picture of clinical executive board sample minutes"/>
          <p:cNvGrpSpPr/>
          <p:nvPr/>
        </p:nvGrpSpPr>
        <p:grpSpPr>
          <a:xfrm>
            <a:off x="0" y="-76200"/>
            <a:ext cx="9144000" cy="9138821"/>
            <a:chOff x="0" y="-76200"/>
            <a:chExt cx="9144000" cy="9138821"/>
          </a:xfrm>
        </p:grpSpPr>
        <p:pic>
          <p:nvPicPr>
            <p:cNvPr id="9" name="Picture 15" descr="Picture of clinical executive board sample minutes"/>
            <p:cNvPicPr>
              <a:picLocks noChangeAspect="1" noChangeArrowheads="1"/>
            </p:cNvPicPr>
            <p:nvPr/>
          </p:nvPicPr>
          <p:blipFill>
            <a:blip r:embed="rId3"/>
            <a:srcRect l="55469" t="22917" r="4297" b="11458"/>
            <a:stretch>
              <a:fillRect/>
            </a:stretch>
          </p:blipFill>
          <p:spPr bwMode="auto">
            <a:xfrm>
              <a:off x="0" y="-76200"/>
              <a:ext cx="9144000" cy="5592932"/>
            </a:xfrm>
            <a:prstGeom prst="rect">
              <a:avLst/>
            </a:prstGeom>
            <a:noFill/>
            <a:ln w="9525">
              <a:noFill/>
              <a:miter lim="800000"/>
              <a:headEnd/>
              <a:tailEnd/>
            </a:ln>
          </p:spPr>
        </p:pic>
        <p:pic>
          <p:nvPicPr>
            <p:cNvPr id="10" name="Picture 16"/>
            <p:cNvPicPr>
              <a:picLocks noChangeAspect="1" noChangeArrowheads="1"/>
            </p:cNvPicPr>
            <p:nvPr/>
          </p:nvPicPr>
          <p:blipFill>
            <a:blip r:embed="rId4"/>
            <a:srcRect l="55469" t="23958" r="4297" b="32292"/>
            <a:stretch>
              <a:fillRect/>
            </a:stretch>
          </p:blipFill>
          <p:spPr bwMode="auto">
            <a:xfrm>
              <a:off x="0" y="5334000"/>
              <a:ext cx="9144000" cy="3728621"/>
            </a:xfrm>
            <a:prstGeom prst="rect">
              <a:avLst/>
            </a:prstGeom>
            <a:noFill/>
            <a:ln w="9525">
              <a:noFill/>
              <a:miter lim="800000"/>
              <a:headEnd/>
              <a:tailEnd/>
            </a:ln>
          </p:spPr>
        </p:pic>
      </p:grpSp>
    </p:spTree>
    <p:extLst>
      <p:ext uri="{BB962C8B-B14F-4D97-AF65-F5344CB8AC3E}">
        <p14:creationId xmlns="" xmlns:p14="http://schemas.microsoft.com/office/powerpoint/2010/main" val="353776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endParaRPr lang="en-US" dirty="0"/>
          </a:p>
        </p:txBody>
      </p:sp>
      <p:grpSp>
        <p:nvGrpSpPr>
          <p:cNvPr id="5" name="Group 4" descr="Picture of Health Information Briefing"/>
          <p:cNvGrpSpPr/>
          <p:nvPr/>
        </p:nvGrpSpPr>
        <p:grpSpPr>
          <a:xfrm>
            <a:off x="0" y="0"/>
            <a:ext cx="9144000" cy="9469120"/>
            <a:chOff x="0" y="0"/>
            <a:chExt cx="9144000" cy="9469120"/>
          </a:xfrm>
        </p:grpSpPr>
        <p:pic>
          <p:nvPicPr>
            <p:cNvPr id="22532" name="Picture 4"/>
            <p:cNvPicPr>
              <a:picLocks noChangeAspect="1" noChangeArrowheads="1"/>
            </p:cNvPicPr>
            <p:nvPr/>
          </p:nvPicPr>
          <p:blipFill>
            <a:blip r:embed="rId3"/>
            <a:srcRect l="11290" t="22237" r="25484" b="15038"/>
            <a:stretch>
              <a:fillRect/>
            </a:stretch>
          </p:blipFill>
          <p:spPr bwMode="auto">
            <a:xfrm>
              <a:off x="0" y="4820920"/>
              <a:ext cx="9144000" cy="4648200"/>
            </a:xfrm>
            <a:prstGeom prst="rect">
              <a:avLst/>
            </a:prstGeom>
            <a:noFill/>
            <a:ln w="9525">
              <a:noFill/>
              <a:miter lim="800000"/>
              <a:headEnd/>
              <a:tailEnd/>
            </a:ln>
          </p:spPr>
        </p:pic>
        <p:pic>
          <p:nvPicPr>
            <p:cNvPr id="22533" name="Picture 5" descr="Picture of Health Information Briefing"/>
            <p:cNvPicPr>
              <a:picLocks noChangeAspect="1" noChangeArrowheads="1"/>
            </p:cNvPicPr>
            <p:nvPr/>
          </p:nvPicPr>
          <p:blipFill>
            <a:blip r:embed="rId4"/>
            <a:srcRect l="11290" t="22237" r="25484" b="12982"/>
            <a:stretch>
              <a:fillRect/>
            </a:stretch>
          </p:blipFill>
          <p:spPr bwMode="auto">
            <a:xfrm>
              <a:off x="0" y="0"/>
              <a:ext cx="9144000" cy="4800600"/>
            </a:xfrm>
            <a:prstGeom prst="rect">
              <a:avLst/>
            </a:prstGeom>
            <a:noFill/>
            <a:ln w="9525">
              <a:noFill/>
              <a:miter lim="800000"/>
              <a:headEnd/>
              <a:tailEnd/>
            </a:ln>
          </p:spPr>
        </p:pic>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icture of blue polling icon"/>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438400" y="274638"/>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descr="Poll Question&#10;"/>
          <p:cNvSpPr txBox="1">
            <a:spLocks/>
          </p:cNvSpPr>
          <p:nvPr/>
        </p:nvSpPr>
        <p:spPr bwMode="auto">
          <a:xfrm>
            <a:off x="1143000" y="22860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FFFFFF"/>
                </a:solidFill>
                <a:latin typeface="+mj-lt"/>
                <a:ea typeface="+mj-ea"/>
                <a:cs typeface="+mj-cs"/>
              </a:defRPr>
            </a:lvl1pPr>
            <a:lvl2pPr algn="ctr" defTabSz="457200" rtl="0" eaLnBrk="1" fontAlgn="base" hangingPunct="1">
              <a:spcBef>
                <a:spcPct val="0"/>
              </a:spcBef>
              <a:spcAft>
                <a:spcPct val="0"/>
              </a:spcAft>
              <a:defRPr sz="4400">
                <a:solidFill>
                  <a:srgbClr val="FFFFFF"/>
                </a:solidFill>
                <a:latin typeface="Calibri" pitchFamily="34" charset="0"/>
              </a:defRPr>
            </a:lvl2pPr>
            <a:lvl3pPr algn="ctr" defTabSz="457200" rtl="0" eaLnBrk="1" fontAlgn="base" hangingPunct="1">
              <a:spcBef>
                <a:spcPct val="0"/>
              </a:spcBef>
              <a:spcAft>
                <a:spcPct val="0"/>
              </a:spcAft>
              <a:defRPr sz="4400">
                <a:solidFill>
                  <a:srgbClr val="FFFFFF"/>
                </a:solidFill>
                <a:latin typeface="Calibri" pitchFamily="34" charset="0"/>
              </a:defRPr>
            </a:lvl3pPr>
            <a:lvl4pPr algn="ctr" defTabSz="457200" rtl="0" eaLnBrk="1" fontAlgn="base" hangingPunct="1">
              <a:spcBef>
                <a:spcPct val="0"/>
              </a:spcBef>
              <a:spcAft>
                <a:spcPct val="0"/>
              </a:spcAft>
              <a:defRPr sz="4400">
                <a:solidFill>
                  <a:srgbClr val="FFFFFF"/>
                </a:solidFill>
                <a:latin typeface="Calibri" pitchFamily="34" charset="0"/>
              </a:defRPr>
            </a:lvl4pPr>
            <a:lvl5pPr algn="ctr" defTabSz="457200" rtl="0" eaLnBrk="1" fontAlgn="base" hangingPunct="1">
              <a:spcBef>
                <a:spcPct val="0"/>
              </a:spcBef>
              <a:spcAft>
                <a:spcPct val="0"/>
              </a:spcAft>
              <a:defRPr sz="4400">
                <a:solidFill>
                  <a:srgbClr val="FFFFFF"/>
                </a:solidFill>
                <a:latin typeface="Calibri" pitchFamily="34" charset="0"/>
              </a:defRPr>
            </a:lvl5pPr>
            <a:lvl6pPr marL="457200" algn="ctr" defTabSz="457200" rtl="0" eaLnBrk="1" fontAlgn="base" hangingPunct="1">
              <a:spcBef>
                <a:spcPct val="0"/>
              </a:spcBef>
              <a:spcAft>
                <a:spcPct val="0"/>
              </a:spcAft>
              <a:defRPr sz="4400">
                <a:solidFill>
                  <a:srgbClr val="FFFFFF"/>
                </a:solidFill>
                <a:latin typeface="Calibri" pitchFamily="34" charset="0"/>
              </a:defRPr>
            </a:lvl6pPr>
            <a:lvl7pPr marL="914400" algn="ctr" defTabSz="457200" rtl="0" eaLnBrk="1" fontAlgn="base" hangingPunct="1">
              <a:spcBef>
                <a:spcPct val="0"/>
              </a:spcBef>
              <a:spcAft>
                <a:spcPct val="0"/>
              </a:spcAft>
              <a:defRPr sz="4400">
                <a:solidFill>
                  <a:srgbClr val="FFFFFF"/>
                </a:solidFill>
                <a:latin typeface="Calibri" pitchFamily="34" charset="0"/>
              </a:defRPr>
            </a:lvl7pPr>
            <a:lvl8pPr marL="1371600" algn="ctr" defTabSz="457200" rtl="0" eaLnBrk="1" fontAlgn="base" hangingPunct="1">
              <a:spcBef>
                <a:spcPct val="0"/>
              </a:spcBef>
              <a:spcAft>
                <a:spcPct val="0"/>
              </a:spcAft>
              <a:defRPr sz="4400">
                <a:solidFill>
                  <a:srgbClr val="FFFFFF"/>
                </a:solidFill>
                <a:latin typeface="Calibri" pitchFamily="34" charset="0"/>
              </a:defRPr>
            </a:lvl8pPr>
            <a:lvl9pPr marL="1828800" algn="ctr" defTabSz="457200" rtl="0" eaLnBrk="1" fontAlgn="base" hangingPunct="1">
              <a:spcBef>
                <a:spcPct val="0"/>
              </a:spcBef>
              <a:spcAft>
                <a:spcPct val="0"/>
              </a:spcAft>
              <a:defRPr sz="4400">
                <a:solidFill>
                  <a:srgbClr val="FFFFFF"/>
                </a:solidFill>
                <a:latin typeface="Calibri" pitchFamily="34" charset="0"/>
              </a:defRPr>
            </a:lvl9pPr>
          </a:lstStyle>
          <a:p>
            <a:r>
              <a:rPr lang="en-US" dirty="0" smtClean="0"/>
              <a:t>Poll Question</a:t>
            </a:r>
          </a:p>
        </p:txBody>
      </p:sp>
      <p:sp>
        <p:nvSpPr>
          <p:cNvPr id="4" name="Content Placeholder 3"/>
          <p:cNvSpPr>
            <a:spLocks noGrp="1"/>
          </p:cNvSpPr>
          <p:nvPr>
            <p:ph idx="1"/>
          </p:nvPr>
        </p:nvSpPr>
        <p:spPr>
          <a:xfrm>
            <a:off x="406400" y="1600200"/>
            <a:ext cx="8458200" cy="5181600"/>
          </a:xfrm>
        </p:spPr>
        <p:txBody>
          <a:bodyPr/>
          <a:lstStyle/>
          <a:p>
            <a:pPr>
              <a:buNone/>
            </a:pPr>
            <a:r>
              <a:rPr lang="en-US" sz="3600" dirty="0"/>
              <a:t>Out of the tools we discussed today, which tool would you say you use the most?</a:t>
            </a:r>
          </a:p>
          <a:p>
            <a:pPr marL="514350" indent="-514350">
              <a:buFont typeface="+mj-lt"/>
              <a:buAutoNum type="alphaUcPeriod"/>
            </a:pPr>
            <a:r>
              <a:rPr lang="en-US" dirty="0"/>
              <a:t>Paper</a:t>
            </a:r>
          </a:p>
          <a:p>
            <a:pPr marL="514350" indent="-514350">
              <a:buFont typeface="+mj-lt"/>
              <a:buAutoNum type="alphaUcPeriod"/>
            </a:pPr>
            <a:r>
              <a:rPr lang="en-US" dirty="0"/>
              <a:t>Excel</a:t>
            </a:r>
          </a:p>
          <a:p>
            <a:pPr marL="514350" indent="-514350">
              <a:buFont typeface="+mj-lt"/>
              <a:buAutoNum type="alphaUcPeriod"/>
            </a:pPr>
            <a:r>
              <a:rPr lang="en-US" dirty="0"/>
              <a:t>Access</a:t>
            </a:r>
          </a:p>
          <a:p>
            <a:pPr marL="514350" indent="-514350">
              <a:buFont typeface="+mj-lt"/>
              <a:buAutoNum type="alphaUcPeriod"/>
            </a:pPr>
            <a:r>
              <a:rPr lang="en-US" dirty="0"/>
              <a:t>SharePoint</a:t>
            </a:r>
          </a:p>
          <a:p>
            <a:pPr marL="514350" indent="-514350">
              <a:buFont typeface="+mj-lt"/>
              <a:buAutoNum type="alphaUcPeriod"/>
            </a:pPr>
            <a:r>
              <a:rPr lang="en-US" dirty="0"/>
              <a:t>Word</a:t>
            </a:r>
          </a:p>
          <a:p>
            <a:pPr marL="514350" indent="-514350">
              <a:buFont typeface="+mj-lt"/>
              <a:buAutoNum type="alphaUcPeriod"/>
            </a:pPr>
            <a:r>
              <a:rPr lang="en-US" dirty="0"/>
              <a:t>None</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Data Display Methods</a:t>
            </a:r>
            <a:endParaRPr lang="en-US" dirty="0"/>
          </a:p>
        </p:txBody>
      </p:sp>
      <p:pic>
        <p:nvPicPr>
          <p:cNvPr id="4" name="Picture 3" descr="picture of data display methods"/>
          <p:cNvPicPr/>
          <p:nvPr/>
        </p:nvPicPr>
        <p:blipFill rotWithShape="1">
          <a:blip r:embed="rId3"/>
          <a:srcRect b="1250"/>
          <a:stretch/>
        </p:blipFill>
        <p:spPr>
          <a:xfrm>
            <a:off x="0" y="838200"/>
            <a:ext cx="9144000" cy="6019800"/>
          </a:xfrm>
          <a:prstGeom prst="rect">
            <a:avLst/>
          </a:prstGeom>
        </p:spPr>
      </p:pic>
    </p:spTree>
    <p:extLst>
      <p:ext uri="{BB962C8B-B14F-4D97-AF65-F5344CB8AC3E}">
        <p14:creationId xmlns="" xmlns:p14="http://schemas.microsoft.com/office/powerpoint/2010/main" val="3922057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health record review data findings"/>
          <p:cNvPicPr/>
          <p:nvPr/>
        </p:nvPicPr>
        <p:blipFill rotWithShape="1">
          <a:blip r:embed="rId3"/>
          <a:srcRect t="-1" b="-1492"/>
          <a:stretch/>
        </p:blipFill>
        <p:spPr>
          <a:xfrm>
            <a:off x="0" y="0"/>
            <a:ext cx="9144000" cy="696035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0" y="2971800"/>
            <a:ext cx="2819400" cy="762000"/>
          </a:xfrm>
        </p:spPr>
        <p:txBody>
          <a:bodyPr/>
          <a:lstStyle/>
          <a:p>
            <a:r>
              <a:rPr lang="en-US" sz="2800" dirty="0" smtClean="0">
                <a:solidFill>
                  <a:schemeClr val="tx1"/>
                </a:solidFill>
              </a:rPr>
              <a:t>Poll Results #4</a:t>
            </a:r>
            <a:endParaRPr lang="en-US" sz="2800"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6" name="Rectangle 3" descr="Thank You!&#10;"/>
          <p:cNvSpPr txBox="1">
            <a:spLocks noChangeArrowheads="1"/>
          </p:cNvSpPr>
          <p:nvPr/>
        </p:nvSpPr>
        <p:spPr bwMode="auto">
          <a:xfrm>
            <a:off x="4648200" y="228600"/>
            <a:ext cx="4038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4625" marR="0" lvl="0" indent="-174625" algn="r" defTabSz="914400" rtl="0" eaLnBrk="0" fontAlgn="base" latinLnBrk="0" hangingPunct="0">
              <a:lnSpc>
                <a:spcPct val="100000"/>
              </a:lnSpc>
              <a:spcBef>
                <a:spcPct val="35000"/>
              </a:spcBef>
              <a:spcAft>
                <a:spcPct val="0"/>
              </a:spcAft>
              <a:buClr>
                <a:srgbClr val="007D7A"/>
              </a:buClr>
              <a:buSzTx/>
              <a:buFontTx/>
              <a:buNone/>
              <a:tabLst/>
              <a:defRPr/>
            </a:pPr>
            <a:r>
              <a:rPr kumimoji="0" lang="en-US" sz="5400" b="1" strike="noStrike" kern="0" cap="none" spc="0" normalizeH="0" baseline="0" noProof="0" dirty="0" smtClean="0">
                <a:ln>
                  <a:noFill/>
                </a:ln>
                <a:solidFill>
                  <a:schemeClr val="bg1"/>
                </a:solidFill>
                <a:effectLst/>
                <a:uLnTx/>
                <a:uFillTx/>
                <a:latin typeface="+mj-lt"/>
                <a:ea typeface="ＭＳ Ｐゴシック" pitchFamily="-65" charset="-128"/>
                <a:cs typeface="ＭＳ Ｐゴシック" pitchFamily="-65" charset="-128"/>
              </a:rPr>
              <a:t>Thank You!</a:t>
            </a:r>
            <a:endParaRPr kumimoji="0" lang="en-US" sz="5400" b="0" strike="noStrike" kern="0" cap="none" spc="0" normalizeH="0" baseline="0" noProof="0" dirty="0" smtClean="0">
              <a:ln>
                <a:noFill/>
              </a:ln>
              <a:solidFill>
                <a:schemeClr val="bg1"/>
              </a:solidFill>
              <a:effectLst/>
              <a:uLnTx/>
              <a:uFillTx/>
              <a:latin typeface="+mj-lt"/>
              <a:ea typeface="ＭＳ Ｐゴシック" pitchFamily="-65" charset="-128"/>
              <a:cs typeface="ＭＳ Ｐゴシック" pitchFamily="-65" charset="-128"/>
            </a:endParaRPr>
          </a:p>
        </p:txBody>
      </p:sp>
      <p:sp>
        <p:nvSpPr>
          <p:cNvPr id="7" name="Right Arrow 6" descr="picture of an arrowing pointing to Handling Data Overload"/>
          <p:cNvSpPr/>
          <p:nvPr/>
        </p:nvSpPr>
        <p:spPr>
          <a:xfrm>
            <a:off x="0" y="2487358"/>
            <a:ext cx="7620000" cy="1954328"/>
          </a:xfrm>
          <a:prstGeom prst="rightArrow">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Rounded Rectangle 8"/>
          <p:cNvSpPr/>
          <p:nvPr/>
        </p:nvSpPr>
        <p:spPr>
          <a:xfrm>
            <a:off x="40944" y="2209800"/>
            <a:ext cx="1787856" cy="2389442"/>
          </a:xfrm>
          <a:prstGeom prst="roundRect">
            <a:avLst/>
          </a:prstGeom>
          <a:solidFill>
            <a:schemeClr val="bg1"/>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smtClean="0">
                <a:solidFill>
                  <a:schemeClr val="tx1"/>
                </a:solidFill>
                <a:latin typeface="Arial" pitchFamily="34" charset="0"/>
                <a:cs typeface="Arial" pitchFamily="34" charset="0"/>
              </a:rPr>
              <a:t>VistA  Reports, Outside Sources</a:t>
            </a:r>
            <a:endParaRPr lang="en-US" sz="2800" dirty="0">
              <a:solidFill>
                <a:schemeClr val="tx1"/>
              </a:solidFill>
              <a:latin typeface="Arial" pitchFamily="34" charset="0"/>
              <a:cs typeface="Arial" pitchFamily="34" charset="0"/>
            </a:endParaRPr>
          </a:p>
        </p:txBody>
      </p:sp>
      <p:sp>
        <p:nvSpPr>
          <p:cNvPr id="24" name="Rounded Rectangle 23"/>
          <p:cNvSpPr/>
          <p:nvPr/>
        </p:nvSpPr>
        <p:spPr>
          <a:xfrm>
            <a:off x="4419600" y="2209800"/>
            <a:ext cx="2057400" cy="2389442"/>
          </a:xfrm>
          <a:prstGeom prst="roundRect">
            <a:avLst/>
          </a:prstGeom>
          <a:solidFill>
            <a:schemeClr val="bg1"/>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smtClean="0">
                <a:solidFill>
                  <a:schemeClr val="tx1"/>
                </a:solidFill>
                <a:latin typeface="Arial" pitchFamily="34" charset="0"/>
                <a:cs typeface="Arial" pitchFamily="34" charset="0"/>
              </a:rPr>
              <a:t>Data Validation, TJC, OIG, VHA guidelines</a:t>
            </a:r>
            <a:endParaRPr lang="en-US" sz="2800" dirty="0">
              <a:solidFill>
                <a:schemeClr val="tx1"/>
              </a:solidFill>
              <a:latin typeface="Arial" pitchFamily="34" charset="0"/>
              <a:cs typeface="Arial" pitchFamily="34" charset="0"/>
            </a:endParaRPr>
          </a:p>
        </p:txBody>
      </p:sp>
      <p:sp>
        <p:nvSpPr>
          <p:cNvPr id="25" name="Rounded Rectangle 24"/>
          <p:cNvSpPr/>
          <p:nvPr/>
        </p:nvSpPr>
        <p:spPr>
          <a:xfrm>
            <a:off x="1981200" y="2209800"/>
            <a:ext cx="2286000" cy="2389442"/>
          </a:xfrm>
          <a:prstGeom prst="roundRect">
            <a:avLst/>
          </a:prstGeom>
          <a:solidFill>
            <a:schemeClr val="bg1"/>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smtClean="0">
                <a:solidFill>
                  <a:schemeClr val="tx1"/>
                </a:solidFill>
                <a:latin typeface="Arial" pitchFamily="34" charset="0"/>
                <a:cs typeface="Arial" pitchFamily="34" charset="0"/>
              </a:rPr>
              <a:t>Paper, Excel, Access, SharePoint, Word</a:t>
            </a:r>
            <a:endParaRPr lang="en-US" sz="2800" dirty="0">
              <a:solidFill>
                <a:schemeClr val="tx1"/>
              </a:solidFill>
              <a:latin typeface="Arial" pitchFamily="34" charset="0"/>
              <a:cs typeface="Arial" pitchFamily="34" charset="0"/>
            </a:endParaRPr>
          </a:p>
        </p:txBody>
      </p:sp>
      <p:sp>
        <p:nvSpPr>
          <p:cNvPr id="12" name="TextBox 11"/>
          <p:cNvSpPr txBox="1"/>
          <p:nvPr/>
        </p:nvSpPr>
        <p:spPr>
          <a:xfrm>
            <a:off x="6172200" y="4495800"/>
            <a:ext cx="4630925" cy="923330"/>
          </a:xfrm>
          <a:prstGeom prst="rect">
            <a:avLst/>
          </a:prstGeom>
          <a:noFill/>
        </p:spPr>
        <p:txBody>
          <a:bodyPr wrap="square" rtlCol="0">
            <a:spAutoFit/>
          </a:bodyPr>
          <a:lstStyle/>
          <a:p>
            <a:r>
              <a:rPr lang="en-US" sz="5400" b="1" dirty="0">
                <a:solidFill>
                  <a:srgbClr val="C9A632"/>
                </a:solidFill>
                <a:latin typeface="+mn-lt"/>
                <a:ea typeface="+mn-ea"/>
              </a:rPr>
              <a:t>Overload!</a:t>
            </a:r>
          </a:p>
        </p:txBody>
      </p:sp>
      <p:sp>
        <p:nvSpPr>
          <p:cNvPr id="14" name="TextBox 13"/>
          <p:cNvSpPr txBox="1"/>
          <p:nvPr/>
        </p:nvSpPr>
        <p:spPr>
          <a:xfrm>
            <a:off x="6753936" y="1440359"/>
            <a:ext cx="3000662" cy="830997"/>
          </a:xfrm>
          <a:prstGeom prst="rect">
            <a:avLst/>
          </a:prstGeom>
          <a:noFill/>
        </p:spPr>
        <p:txBody>
          <a:bodyPr wrap="square" rtlCol="0">
            <a:spAutoFit/>
          </a:bodyPr>
          <a:lstStyle/>
          <a:p>
            <a:r>
              <a:rPr lang="en-US" sz="4800" b="1" dirty="0">
                <a:solidFill>
                  <a:srgbClr val="C9A632"/>
                </a:solidFill>
                <a:latin typeface="+mn-lt"/>
                <a:ea typeface="+mn-ea"/>
              </a:rPr>
              <a:t>Handling</a:t>
            </a:r>
          </a:p>
        </p:txBody>
      </p:sp>
      <p:sp>
        <p:nvSpPr>
          <p:cNvPr id="15" name="TextBox 14"/>
          <p:cNvSpPr txBox="1"/>
          <p:nvPr/>
        </p:nvSpPr>
        <p:spPr>
          <a:xfrm>
            <a:off x="7696200" y="3055203"/>
            <a:ext cx="1828800" cy="830997"/>
          </a:xfrm>
          <a:prstGeom prst="rect">
            <a:avLst/>
          </a:prstGeom>
          <a:noFill/>
        </p:spPr>
        <p:txBody>
          <a:bodyPr wrap="square" rtlCol="0">
            <a:spAutoFit/>
          </a:bodyPr>
          <a:lstStyle/>
          <a:p>
            <a:r>
              <a:rPr lang="en-US" sz="4800" b="1" dirty="0">
                <a:solidFill>
                  <a:srgbClr val="C9A632"/>
                </a:solidFill>
                <a:latin typeface="+mn-lt"/>
                <a:ea typeface="+mn-ea"/>
              </a:rPr>
              <a:t>Data</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descr="Picture of orange ask the presenter button."/>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Title 1"/>
          <p:cNvSpPr>
            <a:spLocks noGrp="1"/>
          </p:cNvSpPr>
          <p:nvPr>
            <p:ph type="ctrTitle"/>
          </p:nvPr>
        </p:nvSpPr>
        <p:spPr>
          <a:xfrm>
            <a:off x="3505200" y="2438400"/>
            <a:ext cx="5410200" cy="1143000"/>
          </a:xfrm>
        </p:spPr>
        <p:txBody>
          <a:bodyPr/>
          <a:lstStyle/>
          <a:p>
            <a:pPr algn="l" eaLnBrk="1" hangingPunct="1"/>
            <a:r>
              <a:rPr lang="en-US" dirty="0" smtClean="0"/>
              <a:t>Ask the Presenter</a:t>
            </a:r>
          </a:p>
        </p:txBody>
      </p:sp>
      <p:pic>
        <p:nvPicPr>
          <p:cNvPr id="10244" name="Picture 5" descr="&quot;&quot;"/>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2848404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0" y="2895600"/>
            <a:ext cx="2819400" cy="914400"/>
          </a:xfrm>
        </p:spPr>
        <p:txBody>
          <a:bodyPr/>
          <a:lstStyle/>
          <a:p>
            <a:r>
              <a:rPr lang="en-US" sz="2800" dirty="0" smtClean="0">
                <a:solidFill>
                  <a:schemeClr val="tx1"/>
                </a:solidFill>
              </a:rPr>
              <a:t>Poll Results #1</a:t>
            </a:r>
            <a:endParaRPr lang="en-US" sz="2800" dirty="0">
              <a:solidFill>
                <a:schemeClr val="tx1"/>
              </a:solidFill>
            </a:endParaRPr>
          </a:p>
        </p:txBody>
      </p:sp>
    </p:spTree>
    <p:extLst>
      <p:ext uri="{BB962C8B-B14F-4D97-AF65-F5344CB8AC3E}">
        <p14:creationId xmlns="" xmlns:p14="http://schemas.microsoft.com/office/powerpoint/2010/main" val="340028156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in background of test that uses bubbles of ABCD as choices for responses and some of those bubbles are colored i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600" y="0"/>
            <a:ext cx="10291186"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07818" y="685800"/>
            <a:ext cx="10270404" cy="1295400"/>
          </a:xfrm>
          <a:solidFill>
            <a:srgbClr val="0000FF">
              <a:alpha val="43000"/>
            </a:srgbClr>
          </a:solidFill>
        </p:spPr>
        <p:txBody>
          <a:bodyPr/>
          <a:lstStyle/>
          <a:p>
            <a:r>
              <a:rPr lang="en-US" dirty="0"/>
              <a:t>Data Collection Methods - </a:t>
            </a:r>
            <a:r>
              <a:rPr lang="en-US" dirty="0" smtClean="0"/>
              <a:t>Paper</a:t>
            </a:r>
            <a:endParaRPr lang="en-US" dirty="0"/>
          </a:p>
        </p:txBody>
      </p:sp>
    </p:spTree>
    <p:extLst>
      <p:ext uri="{BB962C8B-B14F-4D97-AF65-F5344CB8AC3E}">
        <p14:creationId xmlns="" xmlns:p14="http://schemas.microsoft.com/office/powerpoint/2010/main" val="2043703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paper form capturing death information"/>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37562"/>
          <a:stretch/>
        </p:blipFill>
        <p:spPr bwMode="auto">
          <a:xfrm>
            <a:off x="-1" y="0"/>
            <a:ext cx="10276043"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lassNumber_title_version1_your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605B9DEAE3DB4788C214FB399A502C" ma:contentTypeVersion="0" ma:contentTypeDescription="Create a new document." ma:contentTypeScope="" ma:versionID="ac4bfe20d0487de98822d0d8d7980ca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1CB7839-8E7B-460C-B8AA-F128DC9454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04C058A-76EA-40C7-9174-22CBDA63B049}">
  <ds:schemaRefs>
    <ds:schemaRef ds:uri="http://schemas.microsoft.com/sharepoint/v3/contenttype/forms"/>
  </ds:schemaRefs>
</ds:datastoreItem>
</file>

<file path=customXml/itemProps3.xml><?xml version="1.0" encoding="utf-8"?>
<ds:datastoreItem xmlns:ds="http://schemas.openxmlformats.org/officeDocument/2006/customXml" ds:itemID="{4BEBB594-0068-421B-8A90-7E629A9A8515}">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ClassNumber_title_version1_yournameTEMPLATE</Template>
  <TotalTime>21315</TotalTime>
  <Words>7486</Words>
  <Application>Microsoft Office PowerPoint</Application>
  <PresentationFormat>On-screen Show (4:3)</PresentationFormat>
  <Paragraphs>479</Paragraphs>
  <Slides>69</Slides>
  <Notes>69</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ClassNumber_title_version1_yournameTEMPLATE</vt:lpstr>
      <vt:lpstr>2_Office Theme</vt:lpstr>
      <vt:lpstr>Slide 1</vt:lpstr>
      <vt:lpstr>Welcome to the Data World</vt:lpstr>
      <vt:lpstr>Data Collection Methods Overview</vt:lpstr>
      <vt:lpstr>Poll Question</vt:lpstr>
      <vt:lpstr>   Data Requirements</vt:lpstr>
      <vt:lpstr>Slide 6</vt:lpstr>
      <vt:lpstr>Poll Results #1</vt:lpstr>
      <vt:lpstr>Data Collection Methods - Paper</vt:lpstr>
      <vt:lpstr>Slide 9</vt:lpstr>
      <vt:lpstr>Slide 10</vt:lpstr>
      <vt:lpstr>Slide 11</vt:lpstr>
      <vt:lpstr>     Poll Question</vt:lpstr>
      <vt:lpstr>Slide 13</vt:lpstr>
      <vt:lpstr>External Data Sources</vt:lpstr>
      <vt:lpstr>Slide 15</vt:lpstr>
      <vt:lpstr>Slide 16</vt:lpstr>
      <vt:lpstr>Slide 17</vt:lpstr>
      <vt:lpstr>Slide 18</vt:lpstr>
      <vt:lpstr>Slide 19</vt:lpstr>
      <vt:lpstr>Slide 20</vt:lpstr>
      <vt:lpstr>Slide 21</vt:lpstr>
      <vt:lpstr>Slide 22</vt:lpstr>
      <vt:lpstr>Poll Results #2</vt:lpstr>
      <vt:lpstr>Data Collection Methods – Excel Spreadsheet</vt:lpstr>
      <vt:lpstr>Slide 25</vt:lpstr>
      <vt:lpstr>Slide 26</vt:lpstr>
      <vt:lpstr>Slide 27</vt:lpstr>
      <vt:lpstr>Slide 28</vt:lpstr>
      <vt:lpstr>Slide 29</vt:lpstr>
      <vt:lpstr>Slide 30</vt:lpstr>
      <vt:lpstr>Eastern Colorado’s Health Record Review</vt:lpstr>
      <vt:lpstr>Slide 32</vt:lpstr>
      <vt:lpstr>Slide 33</vt:lpstr>
      <vt:lpstr>Slide 34</vt:lpstr>
      <vt:lpstr>Slide 35</vt:lpstr>
      <vt:lpstr>Slide 36</vt:lpstr>
      <vt:lpstr>Slide 37</vt:lpstr>
      <vt:lpstr>Data Collection Methods – Access Database</vt:lpstr>
      <vt:lpstr>Step 1 – Building a Library </vt:lpstr>
      <vt:lpstr>Slide 40</vt:lpstr>
      <vt:lpstr>Slide 41</vt:lpstr>
      <vt:lpstr>Slide 42</vt:lpstr>
      <vt:lpstr>Slide 43</vt:lpstr>
      <vt:lpstr>Slide 44</vt:lpstr>
      <vt:lpstr>Slide 45</vt:lpstr>
      <vt:lpstr>Slide 46</vt:lpstr>
      <vt:lpstr>Slide 47</vt:lpstr>
      <vt:lpstr>Slide 48</vt:lpstr>
      <vt:lpstr>Slide 49</vt:lpstr>
      <vt:lpstr>Slide 50</vt:lpstr>
      <vt:lpstr>Poll Results #3</vt:lpstr>
      <vt:lpstr>Data Collection Methods – SharePoint</vt:lpstr>
      <vt:lpstr>Slide 53</vt:lpstr>
      <vt:lpstr>Slide 54</vt:lpstr>
      <vt:lpstr>Slide 55</vt:lpstr>
      <vt:lpstr>Slide 56</vt:lpstr>
      <vt:lpstr>Slide 57</vt:lpstr>
      <vt:lpstr>Slide 58</vt:lpstr>
      <vt:lpstr>           Importance of Data Validation</vt:lpstr>
      <vt:lpstr>VHA Guidelines</vt:lpstr>
      <vt:lpstr>Data Mapping Methods - Word </vt:lpstr>
      <vt:lpstr>Slide 62</vt:lpstr>
      <vt:lpstr>Slide 63</vt:lpstr>
      <vt:lpstr>Slide 64</vt:lpstr>
      <vt:lpstr>Data Display Methods</vt:lpstr>
      <vt:lpstr>Slide 66</vt:lpstr>
      <vt:lpstr>Poll Results #4</vt:lpstr>
      <vt:lpstr>Slide 68</vt:lpstr>
      <vt:lpstr>Ask the Presenter</vt:lpstr>
    </vt:vector>
  </TitlesOfParts>
  <Company>VA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301 Handling Data Overload, VA eHealth University 2012, Department of Veterans Affairs, vVeHU </dc:title>
  <dc:subject>301 Handling Data Overload, VA eHealth University 2012, Department of Veterans Affairs, vVeHU </dc:subject>
  <dc:creator>Department of Veterans Affairs, Veterans Health Administration</dc:creator>
  <cp:keywords>301, Handling, Data, Overload,vVeHU, 2012, virtual, VA, eHealth, University</cp:keywords>
  <dc:description>Presentation for vVeHU, VA eHealth University 2012. Subject matter is Presentation 301 Handling Data Overload.</dc:description>
  <cp:lastModifiedBy>nsteger</cp:lastModifiedBy>
  <cp:revision>850</cp:revision>
  <dcterms:created xsi:type="dcterms:W3CDTF">2012-07-23T11:51:57Z</dcterms:created>
  <dcterms:modified xsi:type="dcterms:W3CDTF">2012-08-14T17:55:09Z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0x010100B1605B9DEAE3DB4788C214FB399A502C</vt:lpwstr>
  </property>
  <property fmtid="{D5CDD505-2E9C-101B-9397-08002B2CF9AE}" pid="3" name="Creator">
    <vt:lpwstr>Department of Veterans Affairs, Veterans Health Administration</vt:lpwstr>
  </property>
  <property fmtid="{D5CDD505-2E9C-101B-9397-08002B2CF9AE}" pid="4" name="DateReviewed">
    <vt:filetime>2012-08-04T04:00:00Z</vt:filetime>
  </property>
  <property fmtid="{D5CDD505-2E9C-101B-9397-08002B2CF9AE}" pid="5" name="Language">
    <vt:lpwstr>English</vt:lpwstr>
  </property>
  <property fmtid="{D5CDD505-2E9C-101B-9397-08002B2CF9AE}" pid="6" name="Type">
    <vt:lpwstr>Presentation</vt:lpwstr>
  </property>
  <property fmtid="{D5CDD505-2E9C-101B-9397-08002B2CF9AE}" pid="7" name="DateModified">
    <vt:filetime>2012-08-14T04:00:00Z</vt:filetime>
  </property>
</Properties>
</file>