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notesSlides/notesSlide63.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charts/chart4.xml" ContentType="application/vnd.openxmlformats-officedocument.drawingml.chart+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47.xml" ContentType="application/vnd.openxmlformats-officedocument.presentationml.notesSlide+xml"/>
  <Override PartName="/ppt/diagrams/colors20.xml" ContentType="application/vnd.openxmlformats-officedocument.drawingml.diagramColors+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32.xml" ContentType="application/vnd.openxmlformats-officedocument.presentationml.notesSlide+xml"/>
  <Override PartName="/ppt/diagrams/drawing16.xml" ContentType="application/vnd.ms-office.drawingml.diagramDrawing+xml"/>
  <Override PartName="/ppt/diagrams/layout19.xml" ContentType="application/vnd.openxmlformats-officedocument.drawingml.diagramLayout+xml"/>
  <Override PartName="/ppt/notesSlides/notesSlide61.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50.xml" ContentType="application/vnd.openxmlformats-officedocument.presentationml.notesSlide+xml"/>
  <Override PartName="/ppt/diagrams/quickStyle22.xml" ContentType="application/vnd.openxmlformats-officedocument.drawingml.diagramStyl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charts/chart6.xml" ContentType="application/vnd.openxmlformats-officedocument.drawingml.char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notesSlides/notesSlide64.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Default Extension="wdp" ContentType="image/vnd.ms-photo"/>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69"/>
  </p:notesMasterIdLst>
  <p:sldIdLst>
    <p:sldId id="256" r:id="rId5"/>
    <p:sldId id="265" r:id="rId6"/>
    <p:sldId id="428" r:id="rId7"/>
    <p:sldId id="475" r:id="rId8"/>
    <p:sldId id="488" r:id="rId9"/>
    <p:sldId id="508" r:id="rId10"/>
    <p:sldId id="290" r:id="rId11"/>
    <p:sldId id="368" r:id="rId12"/>
    <p:sldId id="369" r:id="rId13"/>
    <p:sldId id="482" r:id="rId14"/>
    <p:sldId id="456" r:id="rId15"/>
    <p:sldId id="499" r:id="rId16"/>
    <p:sldId id="500" r:id="rId17"/>
    <p:sldId id="461" r:id="rId18"/>
    <p:sldId id="425" r:id="rId19"/>
    <p:sldId id="440" r:id="rId20"/>
    <p:sldId id="301" r:id="rId21"/>
    <p:sldId id="267" r:id="rId22"/>
    <p:sldId id="511" r:id="rId23"/>
    <p:sldId id="512" r:id="rId24"/>
    <p:sldId id="276" r:id="rId25"/>
    <p:sldId id="334" r:id="rId26"/>
    <p:sldId id="484" r:id="rId27"/>
    <p:sldId id="485" r:id="rId28"/>
    <p:sldId id="472" r:id="rId29"/>
    <p:sldId id="468" r:id="rId30"/>
    <p:sldId id="469" r:id="rId31"/>
    <p:sldId id="269" r:id="rId32"/>
    <p:sldId id="474" r:id="rId33"/>
    <p:sldId id="303" r:id="rId34"/>
    <p:sldId id="323" r:id="rId35"/>
    <p:sldId id="321" r:id="rId36"/>
    <p:sldId id="442" r:id="rId37"/>
    <p:sldId id="302" r:id="rId38"/>
    <p:sldId id="445" r:id="rId39"/>
    <p:sldId id="413" r:id="rId40"/>
    <p:sldId id="415" r:id="rId41"/>
    <p:sldId id="325" r:id="rId42"/>
    <p:sldId id="446" r:id="rId43"/>
    <p:sldId id="447" r:id="rId44"/>
    <p:sldId id="490" r:id="rId45"/>
    <p:sldId id="486" r:id="rId46"/>
    <p:sldId id="387" r:id="rId47"/>
    <p:sldId id="389" r:id="rId48"/>
    <p:sldId id="391" r:id="rId49"/>
    <p:sldId id="355" r:id="rId50"/>
    <p:sldId id="356" r:id="rId51"/>
    <p:sldId id="319" r:id="rId52"/>
    <p:sldId id="495" r:id="rId53"/>
    <p:sldId id="510" r:id="rId54"/>
    <p:sldId id="293" r:id="rId55"/>
    <p:sldId id="296" r:id="rId56"/>
    <p:sldId id="502" r:id="rId57"/>
    <p:sldId id="451" r:id="rId58"/>
    <p:sldId id="453" r:id="rId59"/>
    <p:sldId id="480" r:id="rId60"/>
    <p:sldId id="503" r:id="rId61"/>
    <p:sldId id="504" r:id="rId62"/>
    <p:sldId id="365" r:id="rId63"/>
    <p:sldId id="467" r:id="rId64"/>
    <p:sldId id="448" r:id="rId65"/>
    <p:sldId id="505" r:id="rId66"/>
    <p:sldId id="509" r:id="rId67"/>
    <p:sldId id="26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1C0ACBC6-D004-4D49-91AF-C8B895A25FF1}">
          <p14:sldIdLst>
            <p14:sldId id="256"/>
            <p14:sldId id="265"/>
            <p14:sldId id="428"/>
            <p14:sldId id="475"/>
            <p14:sldId id="488"/>
            <p14:sldId id="508"/>
            <p14:sldId id="290"/>
            <p14:sldId id="368"/>
            <p14:sldId id="369"/>
            <p14:sldId id="482"/>
            <p14:sldId id="483"/>
            <p14:sldId id="456"/>
            <p14:sldId id="499"/>
            <p14:sldId id="500"/>
            <p14:sldId id="461"/>
            <p14:sldId id="476"/>
            <p14:sldId id="438"/>
            <p14:sldId id="425"/>
            <p14:sldId id="440"/>
            <p14:sldId id="301"/>
            <p14:sldId id="267"/>
            <p14:sldId id="276"/>
            <p14:sldId id="334"/>
            <p14:sldId id="492"/>
            <p14:sldId id="501"/>
            <p14:sldId id="484"/>
            <p14:sldId id="485"/>
            <p14:sldId id="472"/>
            <p14:sldId id="468"/>
            <p14:sldId id="469"/>
            <p14:sldId id="297"/>
            <p14:sldId id="269"/>
            <p14:sldId id="474"/>
            <p14:sldId id="473"/>
            <p14:sldId id="303"/>
            <p14:sldId id="323"/>
            <p14:sldId id="321"/>
            <p14:sldId id="442"/>
            <p14:sldId id="302"/>
            <p14:sldId id="418"/>
          </p14:sldIdLst>
        </p14:section>
        <p14:section name="Pain Management" id="{46D757E3-9264-494A-8600-BA07B7CD4FDD}">
          <p14:sldIdLst>
            <p14:sldId id="445"/>
            <p14:sldId id="410"/>
          </p14:sldIdLst>
        </p14:section>
        <p14:section name="Untitled Section" id="{61FFF5FD-C8FF-4A38-864E-0866C5B8F8AE}">
          <p14:sldIdLst>
            <p14:sldId id="413"/>
            <p14:sldId id="415"/>
            <p14:sldId id="325"/>
            <p14:sldId id="446"/>
            <p14:sldId id="447"/>
            <p14:sldId id="490"/>
          </p14:sldIdLst>
        </p14:section>
        <p14:section name="Untitled Section" id="{4FD8AFCB-F66C-45B7-87D1-3651F63CD4BC}">
          <p14:sldIdLst>
            <p14:sldId id="486"/>
            <p14:sldId id="396"/>
            <p14:sldId id="387"/>
            <p14:sldId id="389"/>
            <p14:sldId id="497"/>
            <p14:sldId id="391"/>
            <p14:sldId id="355"/>
            <p14:sldId id="356"/>
            <p14:sldId id="319"/>
            <p14:sldId id="495"/>
            <p14:sldId id="510"/>
            <p14:sldId id="293"/>
            <p14:sldId id="296"/>
            <p14:sldId id="502"/>
            <p14:sldId id="451"/>
            <p14:sldId id="453"/>
            <p14:sldId id="480"/>
            <p14:sldId id="503"/>
            <p14:sldId id="504"/>
            <p14:sldId id="365"/>
            <p14:sldId id="467"/>
            <p14:sldId id="448"/>
            <p14:sldId id="505"/>
            <p14:sldId id="509"/>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42881" autoAdjust="0"/>
  </p:normalViewPr>
  <p:slideViewPr>
    <p:cSldViewPr>
      <p:cViewPr varScale="1">
        <p:scale>
          <a:sx n="31" d="100"/>
          <a:sy n="31" d="100"/>
        </p:scale>
        <p:origin x="-2262" y="-96"/>
      </p:cViewPr>
      <p:guideLst>
        <p:guide orient="horz" pos="2160"/>
        <p:guide pos="2928"/>
      </p:guideLst>
    </p:cSldViewPr>
  </p:slideViewPr>
  <p:outlineViewPr>
    <p:cViewPr>
      <p:scale>
        <a:sx n="33" d="100"/>
        <a:sy n="33" d="100"/>
      </p:scale>
      <p:origin x="0" y="15192"/>
    </p:cViewPr>
  </p:outlineViewPr>
  <p:notesTextViewPr>
    <p:cViewPr>
      <p:scale>
        <a:sx n="1" d="1"/>
        <a:sy n="1" d="1"/>
      </p:scale>
      <p:origin x="0" y="0"/>
    </p:cViewPr>
  </p:notesTextViewPr>
  <p:sorterViewPr>
    <p:cViewPr>
      <p:scale>
        <a:sx n="66" d="100"/>
        <a:sy n="66" d="100"/>
      </p:scale>
      <p:origin x="0" y="62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R02cihhsm01\Users2\vhacihourthh\Clinical%20Penetration%20Files\Pharmacist%20SOP%20by%20DS%20split%203%20ways%20090613.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R02cihhsm01\Users2\vhacihourthh\Clinical%20Penetration%20Files\Pharmacist%20SOP%20by%20DS%20split%203%20ways%20090613.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v07.med.va.gov\cav\users\vhacavragana\PACT\Copy%20of%20SMA%206mo%20data%20Tuskege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07.med.va.gov\cav\users\vhacavragana\PACT\addison%20Copy%20of%20KRISAN%20OPIOID%20SMA%20MUE%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4"/>
  <c:chart>
    <c:plotArea>
      <c:layout/>
      <c:barChart>
        <c:barDir val="bar"/>
        <c:grouping val="clustered"/>
        <c:ser>
          <c:idx val="0"/>
          <c:order val="0"/>
          <c:spPr>
            <a:solidFill>
              <a:schemeClr val="accent6"/>
            </a:solidFill>
            <a:ln>
              <a:solidFill>
                <a:schemeClr val="accent6">
                  <a:lumMod val="50000"/>
                </a:schemeClr>
              </a:solidFill>
            </a:ln>
          </c:spPr>
          <c:dLbls>
            <c:txPr>
              <a:bodyPr/>
              <a:lstStyle/>
              <a:p>
                <a:pPr>
                  <a:defRPr sz="2800" b="1"/>
                </a:pPr>
                <a:endParaRPr lang="en-US"/>
              </a:p>
            </c:txPr>
            <c:showVal val="1"/>
          </c:dLbls>
          <c:cat>
            <c:strRef>
              <c:f>'Dx State'!$A$27:$A$48</c:f>
              <c:strCache>
                <c:ptCount val="22"/>
                <c:pt idx="0">
                  <c:v>Global/General (not dx specific)</c:v>
                </c:pt>
                <c:pt idx="1">
                  <c:v>Anticoagulation</c:v>
                </c:pt>
                <c:pt idx="2">
                  <c:v>Lipids</c:v>
                </c:pt>
                <c:pt idx="3">
                  <c:v>Diabetes</c:v>
                </c:pt>
                <c:pt idx="4">
                  <c:v>Hypertension</c:v>
                </c:pt>
                <c:pt idx="5">
                  <c:v>Inpatient - Int. Med.</c:v>
                </c:pt>
                <c:pt idx="6">
                  <c:v>Smoking Cessation</c:v>
                </c:pt>
                <c:pt idx="7">
                  <c:v>CHF</c:v>
                </c:pt>
                <c:pt idx="8">
                  <c:v>ESA/Anemia</c:v>
                </c:pt>
                <c:pt idx="9">
                  <c:v>COPD</c:v>
                </c:pt>
                <c:pt idx="10">
                  <c:v>Thyroid</c:v>
                </c:pt>
                <c:pt idx="11">
                  <c:v>BPH</c:v>
                </c:pt>
                <c:pt idx="12">
                  <c:v>Mental Health/Psychiatry</c:v>
                </c:pt>
                <c:pt idx="13">
                  <c:v>Pain Management</c:v>
                </c:pt>
                <c:pt idx="14">
                  <c:v>Inpatient - Specialty</c:v>
                </c:pt>
                <c:pt idx="15">
                  <c:v>Geriatrics</c:v>
                </c:pt>
                <c:pt idx="16">
                  <c:v>Infectious Disease</c:v>
                </c:pt>
                <c:pt idx="17">
                  <c:v>Hepatitis C</c:v>
                </c:pt>
                <c:pt idx="18">
                  <c:v>Osteoporosis</c:v>
                </c:pt>
                <c:pt idx="19">
                  <c:v>Pharmacokinetics</c:v>
                </c:pt>
                <c:pt idx="20">
                  <c:v>Renal/Nephrology</c:v>
                </c:pt>
                <c:pt idx="21">
                  <c:v>Oncology</c:v>
                </c:pt>
              </c:strCache>
            </c:strRef>
          </c:cat>
          <c:val>
            <c:numRef>
              <c:f>'Dx State'!$B$27:$B$48</c:f>
              <c:numCache>
                <c:formatCode>General</c:formatCode>
                <c:ptCount val="22"/>
                <c:pt idx="0">
                  <c:v>1125</c:v>
                </c:pt>
                <c:pt idx="1">
                  <c:v>917</c:v>
                </c:pt>
                <c:pt idx="2">
                  <c:v>508</c:v>
                </c:pt>
                <c:pt idx="3">
                  <c:v>458</c:v>
                </c:pt>
                <c:pt idx="4">
                  <c:v>435</c:v>
                </c:pt>
                <c:pt idx="5">
                  <c:v>543</c:v>
                </c:pt>
                <c:pt idx="6">
                  <c:v>296</c:v>
                </c:pt>
                <c:pt idx="7">
                  <c:v>370</c:v>
                </c:pt>
                <c:pt idx="8">
                  <c:v>294</c:v>
                </c:pt>
                <c:pt idx="9">
                  <c:v>296</c:v>
                </c:pt>
                <c:pt idx="10">
                  <c:v>210</c:v>
                </c:pt>
                <c:pt idx="11">
                  <c:v>219</c:v>
                </c:pt>
                <c:pt idx="12">
                  <c:v>182</c:v>
                </c:pt>
                <c:pt idx="13">
                  <c:v>158</c:v>
                </c:pt>
                <c:pt idx="14">
                  <c:v>175</c:v>
                </c:pt>
                <c:pt idx="15">
                  <c:v>177</c:v>
                </c:pt>
                <c:pt idx="16">
                  <c:v>139</c:v>
                </c:pt>
                <c:pt idx="17">
                  <c:v>103</c:v>
                </c:pt>
                <c:pt idx="18">
                  <c:v>94</c:v>
                </c:pt>
                <c:pt idx="19">
                  <c:v>74</c:v>
                </c:pt>
                <c:pt idx="20">
                  <c:v>55</c:v>
                </c:pt>
                <c:pt idx="21">
                  <c:v>51</c:v>
                </c:pt>
              </c:numCache>
            </c:numRef>
          </c:val>
        </c:ser>
        <c:dLbls>
          <c:showVal val="1"/>
        </c:dLbls>
        <c:axId val="62801792"/>
        <c:axId val="62803328"/>
      </c:barChart>
      <c:catAx>
        <c:axId val="62801792"/>
        <c:scaling>
          <c:orientation val="minMax"/>
        </c:scaling>
        <c:axPos val="l"/>
        <c:numFmt formatCode="General" sourceLinked="1"/>
        <c:majorTickMark val="none"/>
        <c:tickLblPos val="nextTo"/>
        <c:txPr>
          <a:bodyPr/>
          <a:lstStyle/>
          <a:p>
            <a:pPr>
              <a:defRPr sz="2800" b="1"/>
            </a:pPr>
            <a:endParaRPr lang="en-US"/>
          </a:p>
        </c:txPr>
        <c:crossAx val="62803328"/>
        <c:crosses val="autoZero"/>
        <c:auto val="1"/>
        <c:lblAlgn val="ctr"/>
        <c:lblOffset val="100"/>
      </c:catAx>
      <c:valAx>
        <c:axId val="62803328"/>
        <c:scaling>
          <c:orientation val="minMax"/>
        </c:scaling>
        <c:delete val="1"/>
        <c:axPos val="b"/>
        <c:numFmt formatCode="General" sourceLinked="1"/>
        <c:tickLblPos val="none"/>
        <c:crossAx val="62801792"/>
        <c:crosses val="autoZero"/>
        <c:crossBetween val="between"/>
      </c:valAx>
      <c:spPr>
        <a:solidFill>
          <a:schemeClr val="accent4">
            <a:lumMod val="40000"/>
            <a:lumOff val="60000"/>
          </a:schemeClr>
        </a:solidFill>
      </c:spPr>
    </c:plotArea>
    <c:plotVisOnly val="1"/>
    <c:dispBlanksAs val="gap"/>
  </c:chart>
  <c:spPr>
    <a:ln w="38100">
      <a:solidFill>
        <a:sysClr val="windowText" lastClr="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plotArea>
      <c:layout/>
      <c:barChart>
        <c:barDir val="bar"/>
        <c:grouping val="stacked"/>
        <c:ser>
          <c:idx val="0"/>
          <c:order val="0"/>
          <c:tx>
            <c:strRef>
              <c:f>Sheet1!$B$1</c:f>
              <c:strCache>
                <c:ptCount val="1"/>
                <c:pt idx="0">
                  <c:v>Series 1</c:v>
                </c:pt>
              </c:strCache>
            </c:strRef>
          </c:tx>
          <c:spPr>
            <a:solidFill>
              <a:schemeClr val="accent6"/>
            </a:solidFill>
          </c:spPr>
          <c:dLbls>
            <c:txPr>
              <a:bodyPr/>
              <a:lstStyle/>
              <a:p>
                <a:pPr>
                  <a:defRPr sz="2800">
                    <a:solidFill>
                      <a:schemeClr val="bg1"/>
                    </a:solidFill>
                  </a:defRPr>
                </a:pPr>
                <a:endParaRPr lang="en-US"/>
              </a:p>
            </c:txPr>
            <c:showVal val="1"/>
          </c:dLbls>
          <c:cat>
            <c:strRef>
              <c:f>Sheet1!$A$2:$A$8</c:f>
              <c:strCache>
                <c:ptCount val="7"/>
                <c:pt idx="0">
                  <c:v>Renal/Nephrology</c:v>
                </c:pt>
                <c:pt idx="1">
                  <c:v>Pain Management</c:v>
                </c:pt>
                <c:pt idx="2">
                  <c:v>Geriatrics</c:v>
                </c:pt>
                <c:pt idx="3">
                  <c:v>Mental Health</c:v>
                </c:pt>
                <c:pt idx="4">
                  <c:v>Inpatient Int. Med</c:v>
                </c:pt>
                <c:pt idx="5">
                  <c:v>Anticoagulation</c:v>
                </c:pt>
                <c:pt idx="6">
                  <c:v>Global/General</c:v>
                </c:pt>
              </c:strCache>
            </c:strRef>
          </c:cat>
          <c:val>
            <c:numRef>
              <c:f>Sheet1!$B$2:$B$8</c:f>
              <c:numCache>
                <c:formatCode>General</c:formatCode>
                <c:ptCount val="7"/>
                <c:pt idx="0">
                  <c:v>55</c:v>
                </c:pt>
                <c:pt idx="1">
                  <c:v>158</c:v>
                </c:pt>
                <c:pt idx="2">
                  <c:v>177</c:v>
                </c:pt>
                <c:pt idx="3">
                  <c:v>182</c:v>
                </c:pt>
                <c:pt idx="4">
                  <c:v>543</c:v>
                </c:pt>
                <c:pt idx="5">
                  <c:v>917</c:v>
                </c:pt>
                <c:pt idx="6">
                  <c:v>1125</c:v>
                </c:pt>
              </c:numCache>
            </c:numRef>
          </c:val>
        </c:ser>
        <c:ser>
          <c:idx val="1"/>
          <c:order val="1"/>
          <c:tx>
            <c:strRef>
              <c:f>Sheet1!$C$1</c:f>
              <c:strCache>
                <c:ptCount val="1"/>
                <c:pt idx="0">
                  <c:v>Series 2</c:v>
                </c:pt>
              </c:strCache>
            </c:strRef>
          </c:tx>
          <c:cat>
            <c:strRef>
              <c:f>Sheet1!$A$2:$A$8</c:f>
              <c:strCache>
                <c:ptCount val="7"/>
                <c:pt idx="0">
                  <c:v>Renal/Nephrology</c:v>
                </c:pt>
                <c:pt idx="1">
                  <c:v>Pain Management</c:v>
                </c:pt>
                <c:pt idx="2">
                  <c:v>Geriatrics</c:v>
                </c:pt>
                <c:pt idx="3">
                  <c:v>Mental Health</c:v>
                </c:pt>
                <c:pt idx="4">
                  <c:v>Inpatient Int. Med</c:v>
                </c:pt>
                <c:pt idx="5">
                  <c:v>Anticoagulation</c:v>
                </c:pt>
                <c:pt idx="6">
                  <c:v>Global/General</c:v>
                </c:pt>
              </c:strCache>
            </c:strRef>
          </c:cat>
          <c:val>
            <c:numRef>
              <c:f>Sheet1!$C$2:$C$8</c:f>
              <c:numCache>
                <c:formatCode>General</c:formatCode>
                <c:ptCount val="7"/>
              </c:numCache>
            </c:numRef>
          </c:val>
        </c:ser>
        <c:ser>
          <c:idx val="2"/>
          <c:order val="2"/>
          <c:tx>
            <c:strRef>
              <c:f>Sheet1!$D$1</c:f>
              <c:strCache>
                <c:ptCount val="1"/>
                <c:pt idx="0">
                  <c:v>Series 3</c:v>
                </c:pt>
              </c:strCache>
            </c:strRef>
          </c:tx>
          <c:cat>
            <c:strRef>
              <c:f>Sheet1!$A$2:$A$8</c:f>
              <c:strCache>
                <c:ptCount val="7"/>
                <c:pt idx="0">
                  <c:v>Renal/Nephrology</c:v>
                </c:pt>
                <c:pt idx="1">
                  <c:v>Pain Management</c:v>
                </c:pt>
                <c:pt idx="2">
                  <c:v>Geriatrics</c:v>
                </c:pt>
                <c:pt idx="3">
                  <c:v>Mental Health</c:v>
                </c:pt>
                <c:pt idx="4">
                  <c:v>Inpatient Int. Med</c:v>
                </c:pt>
                <c:pt idx="5">
                  <c:v>Anticoagulation</c:v>
                </c:pt>
                <c:pt idx="6">
                  <c:v>Global/General</c:v>
                </c:pt>
              </c:strCache>
            </c:strRef>
          </c:cat>
          <c:val>
            <c:numRef>
              <c:f>Sheet1!$D$2:$D$8</c:f>
              <c:numCache>
                <c:formatCode>General</c:formatCode>
                <c:ptCount val="7"/>
              </c:numCache>
            </c:numRef>
          </c:val>
        </c:ser>
        <c:dLbls>
          <c:showVal val="1"/>
        </c:dLbls>
        <c:gapWidth val="75"/>
        <c:overlap val="100"/>
        <c:axId val="75696000"/>
        <c:axId val="75697536"/>
      </c:barChart>
      <c:catAx>
        <c:axId val="75696000"/>
        <c:scaling>
          <c:orientation val="minMax"/>
        </c:scaling>
        <c:axPos val="l"/>
        <c:majorTickMark val="none"/>
        <c:tickLblPos val="nextTo"/>
        <c:txPr>
          <a:bodyPr/>
          <a:lstStyle/>
          <a:p>
            <a:pPr>
              <a:defRPr sz="2800" b="1"/>
            </a:pPr>
            <a:endParaRPr lang="en-US"/>
          </a:p>
        </c:txPr>
        <c:crossAx val="75697536"/>
        <c:crosses val="autoZero"/>
        <c:auto val="1"/>
        <c:lblAlgn val="ctr"/>
        <c:lblOffset val="100"/>
      </c:catAx>
      <c:valAx>
        <c:axId val="75697536"/>
        <c:scaling>
          <c:orientation val="minMax"/>
        </c:scaling>
        <c:axPos val="b"/>
        <c:numFmt formatCode="General" sourceLinked="1"/>
        <c:majorTickMark val="none"/>
        <c:tickLblPos val="nextTo"/>
        <c:txPr>
          <a:bodyPr/>
          <a:lstStyle/>
          <a:p>
            <a:pPr>
              <a:defRPr sz="2800" b="1"/>
            </a:pPr>
            <a:endParaRPr lang="en-US"/>
          </a:p>
        </c:txPr>
        <c:crossAx val="75696000"/>
        <c:crosses val="autoZero"/>
        <c:crossBetween val="between"/>
      </c:valAx>
      <c:spPr>
        <a:solidFill>
          <a:schemeClr val="accent4">
            <a:lumMod val="60000"/>
            <a:lumOff val="40000"/>
          </a:schemeClr>
        </a:solidFill>
      </c:spPr>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2"/>
  <c:chart>
    <c:plotArea>
      <c:layout>
        <c:manualLayout>
          <c:layoutTarget val="inner"/>
          <c:xMode val="edge"/>
          <c:yMode val="edge"/>
          <c:x val="0.12702307524059478"/>
          <c:y val="5.2409059711736483E-2"/>
          <c:w val="0.83455139982502158"/>
          <c:h val="0.69959872284005742"/>
        </c:manualLayout>
      </c:layout>
      <c:lineChart>
        <c:grouping val="standard"/>
        <c:ser>
          <c:idx val="0"/>
          <c:order val="0"/>
          <c:dLbls>
            <c:dLbl>
              <c:idx val="0"/>
              <c:layout>
                <c:manualLayout>
                  <c:x val="4.1666666666666683E-3"/>
                  <c:y val="1.0309278350515465E-2"/>
                </c:manualLayout>
              </c:layout>
              <c:showVal val="1"/>
            </c:dLbl>
            <c:dLbl>
              <c:idx val="1"/>
              <c:layout>
                <c:manualLayout>
                  <c:x val="1.3888888888888907E-2"/>
                  <c:y val="8.5909299997294249E-3"/>
                </c:manualLayout>
              </c:layout>
              <c:showVal val="1"/>
            </c:dLbl>
            <c:dLbl>
              <c:idx val="2"/>
              <c:layout>
                <c:manualLayout>
                  <c:x val="1.3888888888888913E-3"/>
                  <c:y val="2.0618556701030927E-2"/>
                </c:manualLayout>
              </c:layout>
              <c:showVal val="1"/>
            </c:dLbl>
            <c:dLbl>
              <c:idx val="4"/>
              <c:layout>
                <c:manualLayout>
                  <c:x val="8.3333333333333367E-3"/>
                  <c:y val="2.5773195876288641E-2"/>
                </c:manualLayout>
              </c:layout>
              <c:showVal val="1"/>
            </c:dLbl>
            <c:dLbl>
              <c:idx val="5"/>
              <c:layout>
                <c:manualLayout>
                  <c:x val="1.2500000000000001E-2"/>
                  <c:y val="1.3745704467353967E-2"/>
                </c:manualLayout>
              </c:layout>
              <c:showVal val="1"/>
            </c:dLbl>
            <c:dLbl>
              <c:idx val="6"/>
              <c:layout>
                <c:manualLayout>
                  <c:x val="-5.555555555555549E-2"/>
                  <c:y val="-2.0751007928132694E-2"/>
                </c:manualLayout>
              </c:layout>
              <c:showVal val="1"/>
            </c:dLbl>
            <c:showVal val="1"/>
          </c:dLbls>
          <c:cat>
            <c:numRef>
              <c:f>Trends!$A$2:$A$8</c:f>
              <c:numCache>
                <c:formatCode>mmm\-yy</c:formatCode>
                <c:ptCount val="7"/>
                <c:pt idx="0">
                  <c:v>40725</c:v>
                </c:pt>
                <c:pt idx="1">
                  <c:v>40817</c:v>
                </c:pt>
                <c:pt idx="2">
                  <c:v>41000</c:v>
                </c:pt>
                <c:pt idx="3">
                  <c:v>41122</c:v>
                </c:pt>
                <c:pt idx="4">
                  <c:v>41183</c:v>
                </c:pt>
                <c:pt idx="5">
                  <c:v>41306</c:v>
                </c:pt>
                <c:pt idx="6" formatCode="d\-mmm">
                  <c:v>41518</c:v>
                </c:pt>
              </c:numCache>
            </c:numRef>
          </c:cat>
          <c:val>
            <c:numRef>
              <c:f>Trends!$B$2:$B$8</c:f>
              <c:numCache>
                <c:formatCode>#,##0</c:formatCode>
                <c:ptCount val="7"/>
                <c:pt idx="0">
                  <c:v>1945</c:v>
                </c:pt>
                <c:pt idx="1">
                  <c:v>2087</c:v>
                </c:pt>
                <c:pt idx="2">
                  <c:v>2284</c:v>
                </c:pt>
                <c:pt idx="3">
                  <c:v>2473</c:v>
                </c:pt>
                <c:pt idx="4">
                  <c:v>2654</c:v>
                </c:pt>
                <c:pt idx="5">
                  <c:v>2716</c:v>
                </c:pt>
                <c:pt idx="6">
                  <c:v>2853</c:v>
                </c:pt>
              </c:numCache>
            </c:numRef>
          </c:val>
        </c:ser>
        <c:dLbls>
          <c:showVal val="1"/>
        </c:dLbls>
        <c:marker val="1"/>
        <c:axId val="64437248"/>
        <c:axId val="64447232"/>
      </c:lineChart>
      <c:dateAx>
        <c:axId val="64437248"/>
        <c:scaling>
          <c:orientation val="minMax"/>
        </c:scaling>
        <c:axPos val="b"/>
        <c:numFmt formatCode="mmm\-yy" sourceLinked="0"/>
        <c:majorTickMark val="none"/>
        <c:tickLblPos val="nextTo"/>
        <c:crossAx val="64447232"/>
        <c:crosses val="autoZero"/>
        <c:auto val="1"/>
        <c:lblOffset val="100"/>
        <c:baseTimeUnit val="months"/>
      </c:dateAx>
      <c:valAx>
        <c:axId val="64447232"/>
        <c:scaling>
          <c:orientation val="minMax"/>
          <c:min val="1700"/>
        </c:scaling>
        <c:axPos val="l"/>
        <c:majorGridlines/>
        <c:numFmt formatCode="#,##0" sourceLinked="1"/>
        <c:majorTickMark val="none"/>
        <c:tickLblPos val="nextTo"/>
        <c:crossAx val="64437248"/>
        <c:crosses val="autoZero"/>
        <c:crossBetween val="between"/>
      </c:valAx>
    </c:plotArea>
    <c:plotVisOnly val="1"/>
    <c:dispBlanksAs val="gap"/>
  </c:chart>
  <c:txPr>
    <a:bodyPr/>
    <a:lstStyle/>
    <a:p>
      <a:pPr>
        <a:defRPr sz="2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8"/>
  <c:chart>
    <c:autoTitleDeleted val="1"/>
    <c:plotArea>
      <c:layout>
        <c:manualLayout>
          <c:layoutTarget val="inner"/>
          <c:xMode val="edge"/>
          <c:yMode val="edge"/>
          <c:x val="0.10537729658792651"/>
          <c:y val="3.1709421588639951E-2"/>
          <c:w val="0.87240048118985125"/>
          <c:h val="0.7900939523266598"/>
        </c:manualLayout>
      </c:layout>
      <c:barChart>
        <c:barDir val="col"/>
        <c:grouping val="clustered"/>
        <c:ser>
          <c:idx val="0"/>
          <c:order val="0"/>
          <c:tx>
            <c:strRef>
              <c:f>Sheet1!$B$1</c:f>
              <c:strCache>
                <c:ptCount val="1"/>
                <c:pt idx="0">
                  <c:v>Patients Meeting Goal</c:v>
                </c:pt>
              </c:strCache>
            </c:strRef>
          </c:tx>
          <c:spPr>
            <a:scene3d>
              <a:camera prst="orthographicFront"/>
              <a:lightRig rig="threePt" dir="t"/>
            </a:scene3d>
            <a:sp3d>
              <a:bevelT w="190500" h="38100"/>
            </a:sp3d>
          </c:spPr>
          <c:dLbls>
            <c:txPr>
              <a:bodyPr/>
              <a:lstStyle/>
              <a:p>
                <a:pPr>
                  <a:defRPr sz="2800"/>
                </a:pPr>
                <a:endParaRPr lang="en-US"/>
              </a:p>
            </c:txPr>
            <c:showVal val="1"/>
          </c:dLbls>
          <c:cat>
            <c:strRef>
              <c:f>Sheet1!$A$2:$A$5</c:f>
              <c:strCache>
                <c:ptCount val="4"/>
                <c:pt idx="0">
                  <c:v>HbA1c Goal &lt;7</c:v>
                </c:pt>
                <c:pt idx="1">
                  <c:v>LDL Goal &lt;100</c:v>
                </c:pt>
                <c:pt idx="2">
                  <c:v>SBP Goal&lt;130mmHg</c:v>
                </c:pt>
                <c:pt idx="3">
                  <c:v>DBP goal &lt;80mmHg</c:v>
                </c:pt>
              </c:strCache>
            </c:strRef>
          </c:cat>
          <c:val>
            <c:numRef>
              <c:f>Sheet1!$B$2:$B$5</c:f>
              <c:numCache>
                <c:formatCode>0%</c:formatCode>
                <c:ptCount val="4"/>
                <c:pt idx="0">
                  <c:v>0.4300000000000001</c:v>
                </c:pt>
                <c:pt idx="1">
                  <c:v>0.55000000000000004</c:v>
                </c:pt>
                <c:pt idx="2">
                  <c:v>0.45</c:v>
                </c:pt>
                <c:pt idx="3">
                  <c:v>0.51</c:v>
                </c:pt>
              </c:numCache>
            </c:numRef>
          </c:val>
        </c:ser>
        <c:dLbls>
          <c:showVal val="1"/>
        </c:dLbls>
        <c:gapWidth val="75"/>
        <c:axId val="107594880"/>
        <c:axId val="107596416"/>
      </c:barChart>
      <c:catAx>
        <c:axId val="107594880"/>
        <c:scaling>
          <c:orientation val="minMax"/>
        </c:scaling>
        <c:axPos val="b"/>
        <c:majorTickMark val="none"/>
        <c:tickLblPos val="nextTo"/>
        <c:txPr>
          <a:bodyPr/>
          <a:lstStyle/>
          <a:p>
            <a:pPr>
              <a:defRPr sz="2800"/>
            </a:pPr>
            <a:endParaRPr lang="en-US"/>
          </a:p>
        </c:txPr>
        <c:crossAx val="107596416"/>
        <c:crosses val="autoZero"/>
        <c:auto val="1"/>
        <c:lblAlgn val="ctr"/>
        <c:lblOffset val="100"/>
      </c:catAx>
      <c:valAx>
        <c:axId val="107596416"/>
        <c:scaling>
          <c:orientation val="minMax"/>
        </c:scaling>
        <c:axPos val="l"/>
        <c:numFmt formatCode="0%" sourceLinked="1"/>
        <c:majorTickMark val="none"/>
        <c:tickLblPos val="nextTo"/>
        <c:txPr>
          <a:bodyPr/>
          <a:lstStyle/>
          <a:p>
            <a:pPr>
              <a:defRPr sz="2800"/>
            </a:pPr>
            <a:endParaRPr lang="en-US"/>
          </a:p>
        </c:txPr>
        <c:crossAx val="107594880"/>
        <c:crosses val="autoZero"/>
        <c:crossBetween val="between"/>
      </c:valAx>
    </c:plotArea>
    <c:plotVisOnly val="1"/>
    <c:dispBlanksAs val="gap"/>
  </c:chart>
  <c:spPr>
    <a:ln>
      <a:noFill/>
    </a:ln>
  </c:spPr>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6"/>
  <c:chart>
    <c:autoTitleDeleted val="1"/>
    <c:plotArea>
      <c:layout>
        <c:manualLayout>
          <c:layoutTarget val="inner"/>
          <c:xMode val="edge"/>
          <c:yMode val="edge"/>
          <c:x val="0.11988100856711299"/>
          <c:y val="0.15902187226596678"/>
          <c:w val="0.8653754011480802"/>
          <c:h val="0.80007072032662552"/>
        </c:manualLayout>
      </c:layout>
      <c:barChart>
        <c:barDir val="col"/>
        <c:grouping val="clustered"/>
        <c:ser>
          <c:idx val="0"/>
          <c:order val="0"/>
          <c:tx>
            <c:strRef>
              <c:f>Sheet2!$A$2</c:f>
              <c:strCache>
                <c:ptCount val="1"/>
                <c:pt idx="0">
                  <c:v>Decrease QTY PRN Opioids</c:v>
                </c:pt>
              </c:strCache>
            </c:strRef>
          </c:tx>
          <c:dPt>
            <c:idx val="0"/>
            <c:spPr>
              <a:solidFill>
                <a:schemeClr val="accent6"/>
              </a:solidFill>
            </c:spPr>
          </c:dPt>
          <c:dLbls>
            <c:txPr>
              <a:bodyPr/>
              <a:lstStyle/>
              <a:p>
                <a:pPr>
                  <a:defRPr sz="2800"/>
                </a:pPr>
                <a:endParaRPr lang="en-US"/>
              </a:p>
            </c:txPr>
            <c:showVal val="1"/>
          </c:dLbls>
          <c:cat>
            <c:strRef>
              <c:f>Sheet2!$B$1</c:f>
              <c:strCache>
                <c:ptCount val="1"/>
                <c:pt idx="0">
                  <c:v>Percent of  Patients (N=32)</c:v>
                </c:pt>
              </c:strCache>
            </c:strRef>
          </c:cat>
          <c:val>
            <c:numRef>
              <c:f>Sheet2!$B$2</c:f>
              <c:numCache>
                <c:formatCode>0%</c:formatCode>
                <c:ptCount val="1"/>
                <c:pt idx="0">
                  <c:v>0.125</c:v>
                </c:pt>
              </c:numCache>
            </c:numRef>
          </c:val>
        </c:ser>
        <c:ser>
          <c:idx val="1"/>
          <c:order val="1"/>
          <c:tx>
            <c:strRef>
              <c:f>Sheet2!$A$3</c:f>
              <c:strCache>
                <c:ptCount val="1"/>
                <c:pt idx="0">
                  <c:v>Initiate or Incease Long-Acting Opioids</c:v>
                </c:pt>
              </c:strCache>
            </c:strRef>
          </c:tx>
          <c:spPr>
            <a:solidFill>
              <a:schemeClr val="accent6">
                <a:lumMod val="60000"/>
                <a:lumOff val="40000"/>
              </a:schemeClr>
            </a:solidFill>
          </c:spPr>
          <c:dLbls>
            <c:txPr>
              <a:bodyPr/>
              <a:lstStyle/>
              <a:p>
                <a:pPr>
                  <a:defRPr sz="2800"/>
                </a:pPr>
                <a:endParaRPr lang="en-US"/>
              </a:p>
            </c:txPr>
            <c:showVal val="1"/>
          </c:dLbls>
          <c:cat>
            <c:strRef>
              <c:f>Sheet2!$B$1</c:f>
              <c:strCache>
                <c:ptCount val="1"/>
                <c:pt idx="0">
                  <c:v>Percent of  Patients (N=32)</c:v>
                </c:pt>
              </c:strCache>
            </c:strRef>
          </c:cat>
          <c:val>
            <c:numRef>
              <c:f>Sheet2!$B$3</c:f>
              <c:numCache>
                <c:formatCode>0%</c:formatCode>
                <c:ptCount val="1"/>
                <c:pt idx="0">
                  <c:v>0.28125</c:v>
                </c:pt>
              </c:numCache>
            </c:numRef>
          </c:val>
        </c:ser>
        <c:ser>
          <c:idx val="2"/>
          <c:order val="2"/>
          <c:tx>
            <c:strRef>
              <c:f>Sheet2!$A$4</c:f>
              <c:strCache>
                <c:ptCount val="1"/>
                <c:pt idx="0">
                  <c:v>Improve Breakthrough Med Regimen (D/C tramadol, ratio LA/SA)</c:v>
                </c:pt>
              </c:strCache>
            </c:strRef>
          </c:tx>
          <c:spPr>
            <a:solidFill>
              <a:schemeClr val="accent4"/>
            </a:solidFill>
          </c:spPr>
          <c:dLbls>
            <c:dLbl>
              <c:idx val="0"/>
              <c:layout>
                <c:manualLayout>
                  <c:x val="2.4216524216524208E-2"/>
                  <c:y val="1.8518518518518879E-3"/>
                </c:manualLayout>
              </c:layout>
              <c:showVal val="1"/>
            </c:dLbl>
            <c:txPr>
              <a:bodyPr/>
              <a:lstStyle/>
              <a:p>
                <a:pPr>
                  <a:defRPr sz="2800"/>
                </a:pPr>
                <a:endParaRPr lang="en-US"/>
              </a:p>
            </c:txPr>
            <c:showVal val="1"/>
          </c:dLbls>
          <c:cat>
            <c:strRef>
              <c:f>Sheet2!$B$1</c:f>
              <c:strCache>
                <c:ptCount val="1"/>
                <c:pt idx="0">
                  <c:v>Percent of  Patients (N=32)</c:v>
                </c:pt>
              </c:strCache>
            </c:strRef>
          </c:cat>
          <c:val>
            <c:numRef>
              <c:f>Sheet2!$B$4</c:f>
              <c:numCache>
                <c:formatCode>0%</c:formatCode>
                <c:ptCount val="1"/>
                <c:pt idx="0">
                  <c:v>0.3750000000000005</c:v>
                </c:pt>
              </c:numCache>
            </c:numRef>
          </c:val>
        </c:ser>
        <c:ser>
          <c:idx val="3"/>
          <c:order val="3"/>
          <c:tx>
            <c:strRef>
              <c:f>Sheet2!$A$5</c:f>
              <c:strCache>
                <c:ptCount val="1"/>
                <c:pt idx="0">
                  <c:v>Initiate or Adjust Adjunctive Pain Meds</c:v>
                </c:pt>
              </c:strCache>
            </c:strRef>
          </c:tx>
          <c:dLbls>
            <c:dLbl>
              <c:idx val="0"/>
              <c:layout>
                <c:manualLayout>
                  <c:x val="2.706552706552709E-2"/>
                  <c:y val="3.7037037037037077E-3"/>
                </c:manualLayout>
              </c:layout>
              <c:showVal val="1"/>
            </c:dLbl>
            <c:txPr>
              <a:bodyPr/>
              <a:lstStyle/>
              <a:p>
                <a:pPr>
                  <a:defRPr sz="2800"/>
                </a:pPr>
                <a:endParaRPr lang="en-US"/>
              </a:p>
            </c:txPr>
            <c:showVal val="1"/>
          </c:dLbls>
          <c:cat>
            <c:strRef>
              <c:f>Sheet2!$B$1</c:f>
              <c:strCache>
                <c:ptCount val="1"/>
                <c:pt idx="0">
                  <c:v>Percent of  Patients (N=32)</c:v>
                </c:pt>
              </c:strCache>
            </c:strRef>
          </c:cat>
          <c:val>
            <c:numRef>
              <c:f>Sheet2!$B$5</c:f>
              <c:numCache>
                <c:formatCode>0%</c:formatCode>
                <c:ptCount val="1"/>
                <c:pt idx="0">
                  <c:v>0.125</c:v>
                </c:pt>
              </c:numCache>
            </c:numRef>
          </c:val>
        </c:ser>
        <c:axId val="64537728"/>
        <c:axId val="64539264"/>
      </c:barChart>
      <c:catAx>
        <c:axId val="64537728"/>
        <c:scaling>
          <c:orientation val="minMax"/>
        </c:scaling>
        <c:delete val="1"/>
        <c:axPos val="b"/>
        <c:majorTickMark val="none"/>
        <c:tickLblPos val="none"/>
        <c:crossAx val="64539264"/>
        <c:crosses val="autoZero"/>
        <c:auto val="1"/>
        <c:lblAlgn val="ctr"/>
        <c:lblOffset val="100"/>
      </c:catAx>
      <c:valAx>
        <c:axId val="64539264"/>
        <c:scaling>
          <c:orientation val="minMax"/>
          <c:max val="0.5"/>
        </c:scaling>
        <c:axPos val="l"/>
        <c:numFmt formatCode="0%" sourceLinked="1"/>
        <c:majorTickMark val="none"/>
        <c:tickLblPos val="nextTo"/>
        <c:txPr>
          <a:bodyPr/>
          <a:lstStyle/>
          <a:p>
            <a:pPr>
              <a:defRPr sz="2800"/>
            </a:pPr>
            <a:endParaRPr lang="en-US"/>
          </a:p>
        </c:txPr>
        <c:crossAx val="64537728"/>
        <c:crosses val="autoZero"/>
        <c:crossBetween val="between"/>
      </c:valAx>
      <c:spPr>
        <a:ln>
          <a:solidFill>
            <a:schemeClr val="tx1"/>
          </a:solidFill>
        </a:ln>
      </c:spPr>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0"/>
      <c:rotY val="0"/>
      <c:rAngAx val="1"/>
    </c:view3D>
    <c:sideWall>
      <c:spPr>
        <a:ln>
          <a:solidFill>
            <a:schemeClr val="tx1"/>
          </a:solidFill>
        </a:ln>
      </c:spPr>
    </c:sideWall>
    <c:backWall>
      <c:spPr>
        <a:ln>
          <a:solidFill>
            <a:schemeClr val="tx1"/>
          </a:solidFill>
        </a:ln>
      </c:spPr>
    </c:backWall>
    <c:plotArea>
      <c:layout/>
      <c:bar3DChart>
        <c:barDir val="col"/>
        <c:grouping val="clustered"/>
        <c:ser>
          <c:idx val="0"/>
          <c:order val="0"/>
          <c:tx>
            <c:strRef>
              <c:f>Sheet2!$A$25</c:f>
              <c:strCache>
                <c:ptCount val="1"/>
                <c:pt idx="0">
                  <c:v>Decrease QTY PRN Opioids</c:v>
                </c:pt>
              </c:strCache>
            </c:strRef>
          </c:tx>
          <c:spPr>
            <a:solidFill>
              <a:schemeClr val="accent6"/>
            </a:solidFill>
          </c:spPr>
          <c:dLbls>
            <c:txPr>
              <a:bodyPr/>
              <a:lstStyle/>
              <a:p>
                <a:pPr>
                  <a:defRPr sz="2800" b="0" i="0" baseline="0"/>
                </a:pPr>
                <a:endParaRPr lang="en-US"/>
              </a:p>
            </c:txPr>
            <c:showVal val="1"/>
          </c:dLbls>
          <c:cat>
            <c:strRef>
              <c:f>Sheet2!$B$24</c:f>
              <c:strCache>
                <c:ptCount val="1"/>
                <c:pt idx="0">
                  <c:v>Percent of Patients (N=25)</c:v>
                </c:pt>
              </c:strCache>
            </c:strRef>
          </c:cat>
          <c:val>
            <c:numRef>
              <c:f>Sheet2!$B$25</c:f>
              <c:numCache>
                <c:formatCode>0%</c:formatCode>
                <c:ptCount val="1"/>
                <c:pt idx="0">
                  <c:v>0.4</c:v>
                </c:pt>
              </c:numCache>
            </c:numRef>
          </c:val>
        </c:ser>
        <c:ser>
          <c:idx val="1"/>
          <c:order val="1"/>
          <c:tx>
            <c:strRef>
              <c:f>Sheet2!$A$26</c:f>
              <c:strCache>
                <c:ptCount val="1"/>
                <c:pt idx="0">
                  <c:v>Initiate or Incease Long-Acting Opioids</c:v>
                </c:pt>
              </c:strCache>
            </c:strRef>
          </c:tx>
          <c:spPr>
            <a:solidFill>
              <a:schemeClr val="accent6">
                <a:lumMod val="60000"/>
                <a:lumOff val="40000"/>
              </a:schemeClr>
            </a:solidFill>
          </c:spPr>
          <c:dLbls>
            <c:txPr>
              <a:bodyPr/>
              <a:lstStyle/>
              <a:p>
                <a:pPr>
                  <a:defRPr sz="2800" b="0" i="0" baseline="0"/>
                </a:pPr>
                <a:endParaRPr lang="en-US"/>
              </a:p>
            </c:txPr>
            <c:showVal val="1"/>
          </c:dLbls>
          <c:cat>
            <c:strRef>
              <c:f>Sheet2!$B$24</c:f>
              <c:strCache>
                <c:ptCount val="1"/>
                <c:pt idx="0">
                  <c:v>Percent of Patients (N=25)</c:v>
                </c:pt>
              </c:strCache>
            </c:strRef>
          </c:cat>
          <c:val>
            <c:numRef>
              <c:f>Sheet2!$B$26</c:f>
              <c:numCache>
                <c:formatCode>0%</c:formatCode>
                <c:ptCount val="1"/>
                <c:pt idx="0">
                  <c:v>0.28000000000000008</c:v>
                </c:pt>
              </c:numCache>
            </c:numRef>
          </c:val>
        </c:ser>
        <c:ser>
          <c:idx val="2"/>
          <c:order val="2"/>
          <c:tx>
            <c:strRef>
              <c:f>Sheet2!$A$27</c:f>
              <c:strCache>
                <c:ptCount val="1"/>
                <c:pt idx="0">
                  <c:v>Improve Breakthrough Med Regimen (D/C tramadol, ratio LA/SA)</c:v>
                </c:pt>
              </c:strCache>
            </c:strRef>
          </c:tx>
          <c:spPr>
            <a:solidFill>
              <a:schemeClr val="accent4">
                <a:lumMod val="60000"/>
                <a:lumOff val="40000"/>
              </a:schemeClr>
            </a:solidFill>
          </c:spPr>
          <c:dLbls>
            <c:txPr>
              <a:bodyPr/>
              <a:lstStyle/>
              <a:p>
                <a:pPr>
                  <a:defRPr sz="2800" baseline="0"/>
                </a:pPr>
                <a:endParaRPr lang="en-US"/>
              </a:p>
            </c:txPr>
            <c:showVal val="1"/>
          </c:dLbls>
          <c:cat>
            <c:strRef>
              <c:f>Sheet2!$B$24</c:f>
              <c:strCache>
                <c:ptCount val="1"/>
                <c:pt idx="0">
                  <c:v>Percent of Patients (N=25)</c:v>
                </c:pt>
              </c:strCache>
            </c:strRef>
          </c:cat>
          <c:val>
            <c:numRef>
              <c:f>Sheet2!$B$27</c:f>
              <c:numCache>
                <c:formatCode>0%</c:formatCode>
                <c:ptCount val="1"/>
                <c:pt idx="0">
                  <c:v>0.52</c:v>
                </c:pt>
              </c:numCache>
            </c:numRef>
          </c:val>
        </c:ser>
        <c:ser>
          <c:idx val="3"/>
          <c:order val="3"/>
          <c:tx>
            <c:strRef>
              <c:f>Sheet2!$A$28</c:f>
              <c:strCache>
                <c:ptCount val="1"/>
                <c:pt idx="0">
                  <c:v>Initiate or Adjust Adjunctive Pain Meds</c:v>
                </c:pt>
              </c:strCache>
            </c:strRef>
          </c:tx>
          <c:dLbls>
            <c:txPr>
              <a:bodyPr/>
              <a:lstStyle/>
              <a:p>
                <a:pPr>
                  <a:defRPr sz="2800" b="0" i="0" baseline="0">
                    <a:solidFill>
                      <a:schemeClr val="tx1"/>
                    </a:solidFill>
                  </a:defRPr>
                </a:pPr>
                <a:endParaRPr lang="en-US"/>
              </a:p>
            </c:txPr>
            <c:showVal val="1"/>
          </c:dLbls>
          <c:cat>
            <c:strRef>
              <c:f>Sheet2!$B$24</c:f>
              <c:strCache>
                <c:ptCount val="1"/>
                <c:pt idx="0">
                  <c:v>Percent of Patients (N=25)</c:v>
                </c:pt>
              </c:strCache>
            </c:strRef>
          </c:cat>
          <c:val>
            <c:numRef>
              <c:f>Sheet2!$B$28</c:f>
              <c:numCache>
                <c:formatCode>0%</c:formatCode>
                <c:ptCount val="1"/>
                <c:pt idx="0">
                  <c:v>0.52</c:v>
                </c:pt>
              </c:numCache>
            </c:numRef>
          </c:val>
        </c:ser>
        <c:shape val="box"/>
        <c:axId val="67439616"/>
        <c:axId val="67457792"/>
        <c:axId val="0"/>
      </c:bar3DChart>
      <c:catAx>
        <c:axId val="67439616"/>
        <c:scaling>
          <c:orientation val="minMax"/>
        </c:scaling>
        <c:delete val="1"/>
        <c:axPos val="b"/>
        <c:majorTickMark val="none"/>
        <c:tickLblPos val="none"/>
        <c:crossAx val="67457792"/>
        <c:crosses val="autoZero"/>
        <c:auto val="1"/>
        <c:lblAlgn val="ctr"/>
        <c:lblOffset val="100"/>
      </c:catAx>
      <c:valAx>
        <c:axId val="67457792"/>
        <c:scaling>
          <c:orientation val="minMax"/>
        </c:scaling>
        <c:axPos val="l"/>
        <c:numFmt formatCode="0%" sourceLinked="1"/>
        <c:majorTickMark val="none"/>
        <c:tickLblPos val="nextTo"/>
        <c:txPr>
          <a:bodyPr/>
          <a:lstStyle/>
          <a:p>
            <a:pPr>
              <a:defRPr sz="2800" baseline="0"/>
            </a:pPr>
            <a:endParaRPr lang="en-US"/>
          </a:p>
        </c:txPr>
        <c:crossAx val="67439616"/>
        <c:crosses val="autoZero"/>
        <c:crossBetween val="between"/>
      </c:valAx>
    </c:plotArea>
    <c:plotVisOnly val="1"/>
    <c:dispBlanksAs val="gap"/>
  </c:chart>
  <c:externalData r:id="rId1"/>
</c:chartSpace>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780D0-D251-4BCA-AC79-0EA56663FBC7}" type="doc">
      <dgm:prSet loTypeId="urn:microsoft.com/office/officeart/2005/8/layout/cycle7" loCatId="cycle" qsTypeId="urn:microsoft.com/office/officeart/2005/8/quickstyle/simple1" qsCatId="simple" csTypeId="urn:microsoft.com/office/officeart/2005/8/colors/accent4_3" csCatId="accent4" phldr="1"/>
      <dgm:spPr/>
      <dgm:t>
        <a:bodyPr/>
        <a:lstStyle/>
        <a:p>
          <a:endParaRPr lang="en-US"/>
        </a:p>
      </dgm:t>
    </dgm:pt>
    <dgm:pt modelId="{29E6391F-DEB5-4757-9CD0-618CA90324C6}">
      <dgm:prSet phldrT="[Text]" custT="1"/>
      <dgm:spPr/>
      <dgm:t>
        <a:bodyPr/>
        <a:lstStyle/>
        <a:p>
          <a:r>
            <a:rPr lang="en-US" sz="4000" b="1" dirty="0" smtClean="0"/>
            <a:t>Medication Issues</a:t>
          </a:r>
          <a:endParaRPr lang="en-US" sz="4000" b="1" dirty="0"/>
        </a:p>
      </dgm:t>
      <dgm:extLst>
        <a:ext uri="{E40237B7-FDA0-4F09-8148-C483321AD2D9}">
          <dgm14:cNvPr xmlns:dgm14="http://schemas.microsoft.com/office/drawing/2010/diagram" xmlns="" id="0" name="" descr="Medication Issues&#10;"/>
        </a:ext>
      </dgm:extLst>
    </dgm:pt>
    <dgm:pt modelId="{6DBE7FFA-B231-43EE-8C9A-88CCC4FD405D}" type="parTrans" cxnId="{3AF19CD6-5719-4CDA-A06A-151766D66CAB}">
      <dgm:prSet/>
      <dgm:spPr/>
      <dgm:t>
        <a:bodyPr/>
        <a:lstStyle/>
        <a:p>
          <a:endParaRPr lang="en-US"/>
        </a:p>
      </dgm:t>
    </dgm:pt>
    <dgm:pt modelId="{8DAE9B7A-7865-499E-9211-C04A695EF7F8}" type="sibTrans" cxnId="{3AF19CD6-5719-4CDA-A06A-151766D66CAB}">
      <dgm:prSet/>
      <dgm:spPr/>
      <dgm:t>
        <a:bodyPr/>
        <a:lstStyle/>
        <a:p>
          <a:endParaRPr lang="en-US"/>
        </a:p>
      </dgm:t>
    </dgm:pt>
    <dgm:pt modelId="{2F56BF2A-344E-4C7B-A0B4-B2630D24C171}">
      <dgm:prSet phldrT="[Text]" custT="1"/>
      <dgm:spPr/>
      <dgm:t>
        <a:bodyPr/>
        <a:lstStyle/>
        <a:p>
          <a:r>
            <a:rPr lang="en-US" sz="4000" b="1" dirty="0" smtClean="0"/>
            <a:t>Shortage of Help</a:t>
          </a:r>
          <a:endParaRPr lang="en-US" sz="4000" b="1" dirty="0"/>
        </a:p>
      </dgm:t>
      <dgm:extLst>
        <a:ext uri="{E40237B7-FDA0-4F09-8148-C483321AD2D9}">
          <dgm14:cNvPr xmlns:dgm14="http://schemas.microsoft.com/office/drawing/2010/diagram" xmlns="" id="0" name="" descr="Shortage of Help&#10;"/>
        </a:ext>
      </dgm:extLst>
    </dgm:pt>
    <dgm:pt modelId="{E6601B38-C947-42A1-AB54-FCE9BD3D6377}" type="parTrans" cxnId="{E65C4094-3E07-45FC-8D8D-DB84FB439B94}">
      <dgm:prSet/>
      <dgm:spPr/>
      <dgm:t>
        <a:bodyPr/>
        <a:lstStyle/>
        <a:p>
          <a:endParaRPr lang="en-US"/>
        </a:p>
      </dgm:t>
    </dgm:pt>
    <dgm:pt modelId="{023E5173-E114-4624-89F8-32BEF8D0E5E2}" type="sibTrans" cxnId="{E65C4094-3E07-45FC-8D8D-DB84FB439B94}">
      <dgm:prSet/>
      <dgm:spPr/>
      <dgm:t>
        <a:bodyPr/>
        <a:lstStyle/>
        <a:p>
          <a:endParaRPr lang="en-US"/>
        </a:p>
      </dgm:t>
    </dgm:pt>
    <dgm:pt modelId="{23BF41C3-171C-4AF0-8DD1-8D0885E8864E}">
      <dgm:prSet phldrT="[Text]" custT="1"/>
      <dgm:spPr/>
      <dgm:t>
        <a:bodyPr/>
        <a:lstStyle/>
        <a:p>
          <a:r>
            <a:rPr lang="en-US" sz="4000" b="1" dirty="0" smtClean="0"/>
            <a:t>Access</a:t>
          </a:r>
          <a:endParaRPr lang="en-US" sz="4000" b="1" dirty="0"/>
        </a:p>
      </dgm:t>
      <dgm:extLst>
        <a:ext uri="{E40237B7-FDA0-4F09-8148-C483321AD2D9}">
          <dgm14:cNvPr xmlns:dgm14="http://schemas.microsoft.com/office/drawing/2010/diagram" xmlns="" id="0" name="" descr="Access&#10;"/>
        </a:ext>
      </dgm:extLst>
    </dgm:pt>
    <dgm:pt modelId="{16C51264-02AE-4BE5-8724-391E0DB0BB94}" type="parTrans" cxnId="{3DD67B23-FDC0-43B2-AEE9-3CCC4AE2C093}">
      <dgm:prSet/>
      <dgm:spPr/>
      <dgm:t>
        <a:bodyPr/>
        <a:lstStyle/>
        <a:p>
          <a:endParaRPr lang="en-US"/>
        </a:p>
      </dgm:t>
    </dgm:pt>
    <dgm:pt modelId="{981A3AEE-A7F1-40CA-9D5E-ABD8F84CD6E7}" type="sibTrans" cxnId="{3DD67B23-FDC0-43B2-AEE9-3CCC4AE2C093}">
      <dgm:prSet/>
      <dgm:spPr/>
      <dgm:t>
        <a:bodyPr/>
        <a:lstStyle/>
        <a:p>
          <a:endParaRPr lang="en-US"/>
        </a:p>
      </dgm:t>
    </dgm:pt>
    <dgm:pt modelId="{F7EFEB95-28DC-4D15-97D9-0D8486121CE6}">
      <dgm:prSet phldrT="[Text]" custT="1"/>
      <dgm:spPr/>
      <dgm:t>
        <a:bodyPr/>
        <a:lstStyle/>
        <a:p>
          <a:r>
            <a:rPr lang="en-US" sz="4000" b="1" dirty="0" smtClean="0"/>
            <a:t>Demand</a:t>
          </a:r>
          <a:endParaRPr lang="en-US" sz="4000" b="1" dirty="0"/>
        </a:p>
      </dgm:t>
      <dgm:extLst>
        <a:ext uri="{E40237B7-FDA0-4F09-8148-C483321AD2D9}">
          <dgm14:cNvPr xmlns:dgm14="http://schemas.microsoft.com/office/drawing/2010/diagram" xmlns="" id="0" name="" descr="Demand&#10;"/>
        </a:ext>
      </dgm:extLst>
    </dgm:pt>
    <dgm:pt modelId="{2066EA39-3896-4815-8DB1-D5C780894BDC}" type="parTrans" cxnId="{5CA0BE25-B024-475F-908E-519114FEADF1}">
      <dgm:prSet/>
      <dgm:spPr/>
      <dgm:t>
        <a:bodyPr/>
        <a:lstStyle/>
        <a:p>
          <a:endParaRPr lang="en-US"/>
        </a:p>
      </dgm:t>
    </dgm:pt>
    <dgm:pt modelId="{E7616926-BD99-4C7B-B13F-CF4FA545CB1F}" type="sibTrans" cxnId="{5CA0BE25-B024-475F-908E-519114FEADF1}">
      <dgm:prSet/>
      <dgm:spPr/>
      <dgm:t>
        <a:bodyPr/>
        <a:lstStyle/>
        <a:p>
          <a:endParaRPr lang="en-US"/>
        </a:p>
      </dgm:t>
    </dgm:pt>
    <dgm:pt modelId="{98CD7A48-5E2E-4CEA-9439-C1470B7E50F6}" type="pres">
      <dgm:prSet presAssocID="{B25780D0-D251-4BCA-AC79-0EA56663FBC7}" presName="Name0" presStyleCnt="0">
        <dgm:presLayoutVars>
          <dgm:dir/>
          <dgm:resizeHandles val="exact"/>
        </dgm:presLayoutVars>
      </dgm:prSet>
      <dgm:spPr/>
      <dgm:t>
        <a:bodyPr/>
        <a:lstStyle/>
        <a:p>
          <a:endParaRPr lang="en-US"/>
        </a:p>
      </dgm:t>
    </dgm:pt>
    <dgm:pt modelId="{46F39C92-C62A-48D1-98D5-46047DA1AE52}" type="pres">
      <dgm:prSet presAssocID="{29E6391F-DEB5-4757-9CD0-618CA90324C6}" presName="node" presStyleLbl="node1" presStyleIdx="0" presStyleCnt="4" custScaleX="163317" custScaleY="135129" custRadScaleRad="84224">
        <dgm:presLayoutVars>
          <dgm:bulletEnabled val="1"/>
        </dgm:presLayoutVars>
      </dgm:prSet>
      <dgm:spPr/>
      <dgm:t>
        <a:bodyPr/>
        <a:lstStyle/>
        <a:p>
          <a:endParaRPr lang="en-US"/>
        </a:p>
      </dgm:t>
    </dgm:pt>
    <dgm:pt modelId="{4EBE2FD6-1814-418B-BF26-CF33972A9806}" type="pres">
      <dgm:prSet presAssocID="{8DAE9B7A-7865-499E-9211-C04A695EF7F8}" presName="sibTrans" presStyleLbl="sibTrans2D1" presStyleIdx="0" presStyleCnt="4" custScaleX="358063" custScaleY="216600" custLinFactX="143111" custLinFactY="-58385" custLinFactNeighborX="200000" custLinFactNeighborY="-100000" custRadScaleRad="208386" custRadScaleInc="-2147483648"/>
      <dgm:spPr/>
      <dgm:t>
        <a:bodyPr/>
        <a:lstStyle/>
        <a:p>
          <a:endParaRPr lang="en-US"/>
        </a:p>
      </dgm:t>
    </dgm:pt>
    <dgm:pt modelId="{2DF2A000-9B32-46ED-ACCF-E7BCE19BE862}" type="pres">
      <dgm:prSet presAssocID="{8DAE9B7A-7865-499E-9211-C04A695EF7F8}" presName="connectorText" presStyleLbl="sibTrans2D1" presStyleIdx="0" presStyleCnt="4"/>
      <dgm:spPr/>
      <dgm:t>
        <a:bodyPr/>
        <a:lstStyle/>
        <a:p>
          <a:endParaRPr lang="en-US"/>
        </a:p>
      </dgm:t>
    </dgm:pt>
    <dgm:pt modelId="{49C67F04-94DF-4DDA-B791-3516E9F7B34D}" type="pres">
      <dgm:prSet presAssocID="{2F56BF2A-344E-4C7B-A0B4-B2630D24C171}" presName="node" presStyleLbl="node1" presStyleIdx="1" presStyleCnt="4" custScaleX="90844" custScaleY="146984" custRadScaleRad="117122" custRadScaleInc="623">
        <dgm:presLayoutVars>
          <dgm:bulletEnabled val="1"/>
        </dgm:presLayoutVars>
      </dgm:prSet>
      <dgm:spPr/>
      <dgm:t>
        <a:bodyPr/>
        <a:lstStyle/>
        <a:p>
          <a:endParaRPr lang="en-US"/>
        </a:p>
      </dgm:t>
    </dgm:pt>
    <dgm:pt modelId="{1FB77A5E-0908-4172-B171-457CF105048C}" type="pres">
      <dgm:prSet presAssocID="{023E5173-E114-4624-89F8-32BEF8D0E5E2}" presName="sibTrans" presStyleLbl="sibTrans2D1" presStyleIdx="1" presStyleCnt="4" custScaleX="352279" custScaleY="226142" custLinFactX="116116" custLinFactY="75775" custLinFactNeighborX="200000" custLinFactNeighborY="100000"/>
      <dgm:spPr/>
      <dgm:t>
        <a:bodyPr/>
        <a:lstStyle/>
        <a:p>
          <a:endParaRPr lang="en-US"/>
        </a:p>
      </dgm:t>
    </dgm:pt>
    <dgm:pt modelId="{4DE31093-EAC0-4252-9506-71C81EC7241C}" type="pres">
      <dgm:prSet presAssocID="{023E5173-E114-4624-89F8-32BEF8D0E5E2}" presName="connectorText" presStyleLbl="sibTrans2D1" presStyleIdx="1" presStyleCnt="4"/>
      <dgm:spPr/>
      <dgm:t>
        <a:bodyPr/>
        <a:lstStyle/>
        <a:p>
          <a:endParaRPr lang="en-US"/>
        </a:p>
      </dgm:t>
    </dgm:pt>
    <dgm:pt modelId="{B7548DBA-45B7-4C83-9151-F60951C35B11}" type="pres">
      <dgm:prSet presAssocID="{23BF41C3-171C-4AF0-8DD1-8D0885E8864E}" presName="node" presStyleLbl="node1" presStyleIdx="2" presStyleCnt="4" custScaleX="157874" custScaleY="139534" custRadScaleRad="87575" custRadScaleInc="-2060">
        <dgm:presLayoutVars>
          <dgm:bulletEnabled val="1"/>
        </dgm:presLayoutVars>
      </dgm:prSet>
      <dgm:spPr/>
      <dgm:t>
        <a:bodyPr/>
        <a:lstStyle/>
        <a:p>
          <a:endParaRPr lang="en-US"/>
        </a:p>
      </dgm:t>
    </dgm:pt>
    <dgm:pt modelId="{CA2B5BB1-73C7-4B9F-B077-16E024846554}" type="pres">
      <dgm:prSet presAssocID="{981A3AEE-A7F1-40CA-9D5E-ABD8F84CD6E7}" presName="sibTrans" presStyleLbl="sibTrans2D1" presStyleIdx="2" presStyleCnt="4" custScaleX="344022" custScaleY="233148" custLinFactX="-132755" custLinFactY="88307" custLinFactNeighborX="-200000" custLinFactNeighborY="100000"/>
      <dgm:spPr/>
      <dgm:t>
        <a:bodyPr/>
        <a:lstStyle/>
        <a:p>
          <a:endParaRPr lang="en-US"/>
        </a:p>
      </dgm:t>
    </dgm:pt>
    <dgm:pt modelId="{FC868E74-9BF3-48F4-A2A5-A087B94CFA38}" type="pres">
      <dgm:prSet presAssocID="{981A3AEE-A7F1-40CA-9D5E-ABD8F84CD6E7}" presName="connectorText" presStyleLbl="sibTrans2D1" presStyleIdx="2" presStyleCnt="4"/>
      <dgm:spPr/>
      <dgm:t>
        <a:bodyPr/>
        <a:lstStyle/>
        <a:p>
          <a:endParaRPr lang="en-US"/>
        </a:p>
      </dgm:t>
    </dgm:pt>
    <dgm:pt modelId="{6CB0B56F-BA25-4220-A6E8-B2391577A413}" type="pres">
      <dgm:prSet presAssocID="{F7EFEB95-28DC-4D15-97D9-0D8486121CE6}" presName="node" presStyleLbl="node1" presStyleIdx="3" presStyleCnt="4" custScaleX="95980" custScaleY="133895" custRadScaleRad="116605">
        <dgm:presLayoutVars>
          <dgm:bulletEnabled val="1"/>
        </dgm:presLayoutVars>
      </dgm:prSet>
      <dgm:spPr/>
      <dgm:t>
        <a:bodyPr/>
        <a:lstStyle/>
        <a:p>
          <a:endParaRPr lang="en-US"/>
        </a:p>
      </dgm:t>
    </dgm:pt>
    <dgm:pt modelId="{E8714747-B0EC-495B-8328-EFB3F5A15898}" type="pres">
      <dgm:prSet presAssocID="{E7616926-BD99-4C7B-B13F-CF4FA545CB1F}" presName="sibTrans" presStyleLbl="sibTrans2D1" presStyleIdx="3" presStyleCnt="4" custScaleX="350547" custScaleY="250320" custLinFactX="-146800" custLinFactY="-69009" custLinFactNeighborX="-200000" custLinFactNeighborY="-100000" custRadScaleRad="423333"/>
      <dgm:spPr/>
      <dgm:t>
        <a:bodyPr/>
        <a:lstStyle/>
        <a:p>
          <a:endParaRPr lang="en-US"/>
        </a:p>
      </dgm:t>
    </dgm:pt>
    <dgm:pt modelId="{D9EE92EC-A868-4DF3-8D66-B74A5AB3CDC0}" type="pres">
      <dgm:prSet presAssocID="{E7616926-BD99-4C7B-B13F-CF4FA545CB1F}" presName="connectorText" presStyleLbl="sibTrans2D1" presStyleIdx="3" presStyleCnt="4"/>
      <dgm:spPr/>
      <dgm:t>
        <a:bodyPr/>
        <a:lstStyle/>
        <a:p>
          <a:endParaRPr lang="en-US"/>
        </a:p>
      </dgm:t>
    </dgm:pt>
  </dgm:ptLst>
  <dgm:cxnLst>
    <dgm:cxn modelId="{99329E21-2D7D-4D1A-B6C5-B819E43478B3}" type="presOf" srcId="{023E5173-E114-4624-89F8-32BEF8D0E5E2}" destId="{1FB77A5E-0908-4172-B171-457CF105048C}" srcOrd="0" destOrd="0" presId="urn:microsoft.com/office/officeart/2005/8/layout/cycle7"/>
    <dgm:cxn modelId="{5911378D-0380-464A-8581-C9D6E94A9F75}" type="presOf" srcId="{23BF41C3-171C-4AF0-8DD1-8D0885E8864E}" destId="{B7548DBA-45B7-4C83-9151-F60951C35B11}" srcOrd="0" destOrd="0" presId="urn:microsoft.com/office/officeart/2005/8/layout/cycle7"/>
    <dgm:cxn modelId="{AA3FF377-AEAB-4674-B6D9-78AA11911054}" type="presOf" srcId="{981A3AEE-A7F1-40CA-9D5E-ABD8F84CD6E7}" destId="{CA2B5BB1-73C7-4B9F-B077-16E024846554}" srcOrd="0" destOrd="0" presId="urn:microsoft.com/office/officeart/2005/8/layout/cycle7"/>
    <dgm:cxn modelId="{8B8EBCEE-C03F-4BEF-AE70-C79703DA3D45}" type="presOf" srcId="{2F56BF2A-344E-4C7B-A0B4-B2630D24C171}" destId="{49C67F04-94DF-4DDA-B791-3516E9F7B34D}" srcOrd="0" destOrd="0" presId="urn:microsoft.com/office/officeart/2005/8/layout/cycle7"/>
    <dgm:cxn modelId="{13E10C5A-5B00-4BCD-8E1C-E341DB37320D}" type="presOf" srcId="{8DAE9B7A-7865-499E-9211-C04A695EF7F8}" destId="{2DF2A000-9B32-46ED-ACCF-E7BCE19BE862}" srcOrd="1" destOrd="0" presId="urn:microsoft.com/office/officeart/2005/8/layout/cycle7"/>
    <dgm:cxn modelId="{A1C54DAF-7D17-4F7F-A097-C375BD691A07}" type="presOf" srcId="{E7616926-BD99-4C7B-B13F-CF4FA545CB1F}" destId="{D9EE92EC-A868-4DF3-8D66-B74A5AB3CDC0}" srcOrd="1" destOrd="0" presId="urn:microsoft.com/office/officeart/2005/8/layout/cycle7"/>
    <dgm:cxn modelId="{E65C4094-3E07-45FC-8D8D-DB84FB439B94}" srcId="{B25780D0-D251-4BCA-AC79-0EA56663FBC7}" destId="{2F56BF2A-344E-4C7B-A0B4-B2630D24C171}" srcOrd="1" destOrd="0" parTransId="{E6601B38-C947-42A1-AB54-FCE9BD3D6377}" sibTransId="{023E5173-E114-4624-89F8-32BEF8D0E5E2}"/>
    <dgm:cxn modelId="{5CA0BE25-B024-475F-908E-519114FEADF1}" srcId="{B25780D0-D251-4BCA-AC79-0EA56663FBC7}" destId="{F7EFEB95-28DC-4D15-97D9-0D8486121CE6}" srcOrd="3" destOrd="0" parTransId="{2066EA39-3896-4815-8DB1-D5C780894BDC}" sibTransId="{E7616926-BD99-4C7B-B13F-CF4FA545CB1F}"/>
    <dgm:cxn modelId="{3DD67B23-FDC0-43B2-AEE9-3CCC4AE2C093}" srcId="{B25780D0-D251-4BCA-AC79-0EA56663FBC7}" destId="{23BF41C3-171C-4AF0-8DD1-8D0885E8864E}" srcOrd="2" destOrd="0" parTransId="{16C51264-02AE-4BE5-8724-391E0DB0BB94}" sibTransId="{981A3AEE-A7F1-40CA-9D5E-ABD8F84CD6E7}"/>
    <dgm:cxn modelId="{CFDF6E05-F112-4934-8A79-E5BFAF18E32B}" type="presOf" srcId="{023E5173-E114-4624-89F8-32BEF8D0E5E2}" destId="{4DE31093-EAC0-4252-9506-71C81EC7241C}" srcOrd="1" destOrd="0" presId="urn:microsoft.com/office/officeart/2005/8/layout/cycle7"/>
    <dgm:cxn modelId="{09D71A63-032C-427E-8044-2EC6E1441B3B}" type="presOf" srcId="{981A3AEE-A7F1-40CA-9D5E-ABD8F84CD6E7}" destId="{FC868E74-9BF3-48F4-A2A5-A087B94CFA38}" srcOrd="1" destOrd="0" presId="urn:microsoft.com/office/officeart/2005/8/layout/cycle7"/>
    <dgm:cxn modelId="{3AF19CD6-5719-4CDA-A06A-151766D66CAB}" srcId="{B25780D0-D251-4BCA-AC79-0EA56663FBC7}" destId="{29E6391F-DEB5-4757-9CD0-618CA90324C6}" srcOrd="0" destOrd="0" parTransId="{6DBE7FFA-B231-43EE-8C9A-88CCC4FD405D}" sibTransId="{8DAE9B7A-7865-499E-9211-C04A695EF7F8}"/>
    <dgm:cxn modelId="{48E7E497-CAA1-49EA-868B-4711F27B1A5C}" type="presOf" srcId="{F7EFEB95-28DC-4D15-97D9-0D8486121CE6}" destId="{6CB0B56F-BA25-4220-A6E8-B2391577A413}" srcOrd="0" destOrd="0" presId="urn:microsoft.com/office/officeart/2005/8/layout/cycle7"/>
    <dgm:cxn modelId="{C1081BDD-3DAC-4244-B46D-D78FFDF40BEC}" type="presOf" srcId="{8DAE9B7A-7865-499E-9211-C04A695EF7F8}" destId="{4EBE2FD6-1814-418B-BF26-CF33972A9806}" srcOrd="0" destOrd="0" presId="urn:microsoft.com/office/officeart/2005/8/layout/cycle7"/>
    <dgm:cxn modelId="{DACFA050-E06B-4153-A3BD-E641225A035F}" type="presOf" srcId="{B25780D0-D251-4BCA-AC79-0EA56663FBC7}" destId="{98CD7A48-5E2E-4CEA-9439-C1470B7E50F6}" srcOrd="0" destOrd="0" presId="urn:microsoft.com/office/officeart/2005/8/layout/cycle7"/>
    <dgm:cxn modelId="{31B7289A-8B67-4A86-ABF7-D2C9FFDDE0E3}" type="presOf" srcId="{29E6391F-DEB5-4757-9CD0-618CA90324C6}" destId="{46F39C92-C62A-48D1-98D5-46047DA1AE52}" srcOrd="0" destOrd="0" presId="urn:microsoft.com/office/officeart/2005/8/layout/cycle7"/>
    <dgm:cxn modelId="{2C12D1F3-FC18-45F3-989B-040FAAF381F7}" type="presOf" srcId="{E7616926-BD99-4C7B-B13F-CF4FA545CB1F}" destId="{E8714747-B0EC-495B-8328-EFB3F5A15898}" srcOrd="0" destOrd="0" presId="urn:microsoft.com/office/officeart/2005/8/layout/cycle7"/>
    <dgm:cxn modelId="{4DD890B6-FBA2-4FE9-85FE-17823E588C78}" type="presParOf" srcId="{98CD7A48-5E2E-4CEA-9439-C1470B7E50F6}" destId="{46F39C92-C62A-48D1-98D5-46047DA1AE52}" srcOrd="0" destOrd="0" presId="urn:microsoft.com/office/officeart/2005/8/layout/cycle7"/>
    <dgm:cxn modelId="{A553C676-705C-4510-B30F-694EFABE0C6E}" type="presParOf" srcId="{98CD7A48-5E2E-4CEA-9439-C1470B7E50F6}" destId="{4EBE2FD6-1814-418B-BF26-CF33972A9806}" srcOrd="1" destOrd="0" presId="urn:microsoft.com/office/officeart/2005/8/layout/cycle7"/>
    <dgm:cxn modelId="{BF30903D-9DBB-4304-BC74-C9FA5EFF3A7F}" type="presParOf" srcId="{4EBE2FD6-1814-418B-BF26-CF33972A9806}" destId="{2DF2A000-9B32-46ED-ACCF-E7BCE19BE862}" srcOrd="0" destOrd="0" presId="urn:microsoft.com/office/officeart/2005/8/layout/cycle7"/>
    <dgm:cxn modelId="{799E30A4-50ED-479D-8BCA-1C564BDE0533}" type="presParOf" srcId="{98CD7A48-5E2E-4CEA-9439-C1470B7E50F6}" destId="{49C67F04-94DF-4DDA-B791-3516E9F7B34D}" srcOrd="2" destOrd="0" presId="urn:microsoft.com/office/officeart/2005/8/layout/cycle7"/>
    <dgm:cxn modelId="{BD1F966D-6C37-43A0-91E8-92A7EE0BF50E}" type="presParOf" srcId="{98CD7A48-5E2E-4CEA-9439-C1470B7E50F6}" destId="{1FB77A5E-0908-4172-B171-457CF105048C}" srcOrd="3" destOrd="0" presId="urn:microsoft.com/office/officeart/2005/8/layout/cycle7"/>
    <dgm:cxn modelId="{F45811E8-FD78-4ED8-ACF4-0C40A99E2D10}" type="presParOf" srcId="{1FB77A5E-0908-4172-B171-457CF105048C}" destId="{4DE31093-EAC0-4252-9506-71C81EC7241C}" srcOrd="0" destOrd="0" presId="urn:microsoft.com/office/officeart/2005/8/layout/cycle7"/>
    <dgm:cxn modelId="{ACE0C48B-369F-46E1-81AE-26BDF8C359FD}" type="presParOf" srcId="{98CD7A48-5E2E-4CEA-9439-C1470B7E50F6}" destId="{B7548DBA-45B7-4C83-9151-F60951C35B11}" srcOrd="4" destOrd="0" presId="urn:microsoft.com/office/officeart/2005/8/layout/cycle7"/>
    <dgm:cxn modelId="{2FD5255C-5B1E-4E1E-AD0D-E32BBC506AD1}" type="presParOf" srcId="{98CD7A48-5E2E-4CEA-9439-C1470B7E50F6}" destId="{CA2B5BB1-73C7-4B9F-B077-16E024846554}" srcOrd="5" destOrd="0" presId="urn:microsoft.com/office/officeart/2005/8/layout/cycle7"/>
    <dgm:cxn modelId="{72E7A666-98D6-4E41-BD2B-82528B529C87}" type="presParOf" srcId="{CA2B5BB1-73C7-4B9F-B077-16E024846554}" destId="{FC868E74-9BF3-48F4-A2A5-A087B94CFA38}" srcOrd="0" destOrd="0" presId="urn:microsoft.com/office/officeart/2005/8/layout/cycle7"/>
    <dgm:cxn modelId="{ADE966EB-56FF-4E64-8746-E0C5BD6950C6}" type="presParOf" srcId="{98CD7A48-5E2E-4CEA-9439-C1470B7E50F6}" destId="{6CB0B56F-BA25-4220-A6E8-B2391577A413}" srcOrd="6" destOrd="0" presId="urn:microsoft.com/office/officeart/2005/8/layout/cycle7"/>
    <dgm:cxn modelId="{1024340E-3636-480C-916C-53553CC9D457}" type="presParOf" srcId="{98CD7A48-5E2E-4CEA-9439-C1470B7E50F6}" destId="{E8714747-B0EC-495B-8328-EFB3F5A15898}" srcOrd="7" destOrd="0" presId="urn:microsoft.com/office/officeart/2005/8/layout/cycle7"/>
    <dgm:cxn modelId="{9AEB7B47-98DC-4E8E-A998-FF6555F470B9}" type="presParOf" srcId="{E8714747-B0EC-495B-8328-EFB3F5A15898}" destId="{D9EE92EC-A868-4DF3-8D66-B74A5AB3CDC0}"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C10728-CD09-4CC1-A53A-E1DE2FA25272}" type="doc">
      <dgm:prSet loTypeId="urn:microsoft.com/office/officeart/2005/8/layout/hProcess11" loCatId="process" qsTypeId="urn:microsoft.com/office/officeart/2005/8/quickstyle/simple1" qsCatId="simple" csTypeId="urn:microsoft.com/office/officeart/2005/8/colors/accent6_2" csCatId="accent6" phldr="1"/>
      <dgm:spPr/>
    </dgm:pt>
    <dgm:pt modelId="{67F711C7-A705-4580-8EA0-5F91E5BEE82F}">
      <dgm:prSet phldrT="[Text]" custT="1"/>
      <dgm:spPr>
        <a:solidFill>
          <a:schemeClr val="accent4"/>
        </a:solidFill>
        <a:ln w="76200">
          <a:solidFill>
            <a:schemeClr val="accent6"/>
          </a:solidFill>
        </a:ln>
      </dgm:spPr>
      <dgm:t>
        <a:bodyPr anchor="ctr"/>
        <a:lstStyle/>
        <a:p>
          <a:r>
            <a:rPr lang="en-US" sz="2800" dirty="0" smtClean="0">
              <a:solidFill>
                <a:schemeClr val="bg1"/>
              </a:solidFill>
            </a:rPr>
            <a:t>8-12 </a:t>
          </a:r>
          <a:r>
            <a:rPr lang="en-US" sz="2800" dirty="0" err="1" smtClean="0">
              <a:solidFill>
                <a:schemeClr val="bg1"/>
              </a:solidFill>
            </a:rPr>
            <a:t>Wk</a:t>
          </a:r>
          <a:r>
            <a:rPr lang="en-US" sz="2800" dirty="0" smtClean="0">
              <a:solidFill>
                <a:schemeClr val="bg1"/>
              </a:solidFill>
            </a:rPr>
            <a:t> CPS</a:t>
          </a:r>
        </a:p>
      </dgm:t>
      <dgm:extLst>
        <a:ext uri="{E40237B7-FDA0-4F09-8148-C483321AD2D9}">
          <dgm14:cNvPr xmlns:dgm14="http://schemas.microsoft.com/office/drawing/2010/diagram" xmlns="" id="0" name="" descr="8-12 Wk CPS&#10;"/>
        </a:ext>
      </dgm:extLst>
    </dgm:pt>
    <dgm:pt modelId="{C5CE1B68-D557-4BBB-AFA9-E985A2D5BFD3}" type="parTrans" cxnId="{E29C152A-BD6B-4BE9-8C14-CD09AA1AD5C8}">
      <dgm:prSet/>
      <dgm:spPr/>
      <dgm:t>
        <a:bodyPr/>
        <a:lstStyle/>
        <a:p>
          <a:endParaRPr lang="en-US"/>
        </a:p>
      </dgm:t>
    </dgm:pt>
    <dgm:pt modelId="{ACDAF42F-B516-4CC0-80B8-D5CE7742C078}" type="sibTrans" cxnId="{E29C152A-BD6B-4BE9-8C14-CD09AA1AD5C8}">
      <dgm:prSet/>
      <dgm:spPr/>
      <dgm:t>
        <a:bodyPr/>
        <a:lstStyle/>
        <a:p>
          <a:endParaRPr lang="en-US"/>
        </a:p>
      </dgm:t>
    </dgm:pt>
    <dgm:pt modelId="{D012D7B3-476A-4CC2-8538-F95F36D2A130}">
      <dgm:prSet phldrT="[Text]" custT="1"/>
      <dgm:spPr>
        <a:solidFill>
          <a:schemeClr val="accent4"/>
        </a:solidFill>
      </dgm:spPr>
      <dgm:t>
        <a:bodyPr anchor="ctr"/>
        <a:lstStyle/>
        <a:p>
          <a:r>
            <a:rPr lang="en-US" sz="2800" dirty="0" smtClean="0">
              <a:solidFill>
                <a:schemeClr val="bg1"/>
              </a:solidFill>
            </a:rPr>
            <a:t>6 Month PC Visit</a:t>
          </a:r>
          <a:endParaRPr lang="en-US" sz="2800" dirty="0">
            <a:solidFill>
              <a:schemeClr val="bg1"/>
            </a:solidFill>
          </a:endParaRPr>
        </a:p>
      </dgm:t>
      <dgm:extLst>
        <a:ext uri="{E40237B7-FDA0-4F09-8148-C483321AD2D9}">
          <dgm14:cNvPr xmlns:dgm14="http://schemas.microsoft.com/office/drawing/2010/diagram" xmlns="" id="0" name="" descr="6 Month PC Visit&#10;"/>
        </a:ext>
      </dgm:extLst>
    </dgm:pt>
    <dgm:pt modelId="{3C795FD4-8A20-4624-9CEC-B8B4FC63B72A}" type="parTrans" cxnId="{5F49DA6A-0B36-412A-B609-7DBCD8E238C7}">
      <dgm:prSet/>
      <dgm:spPr/>
      <dgm:t>
        <a:bodyPr/>
        <a:lstStyle/>
        <a:p>
          <a:endParaRPr lang="en-US"/>
        </a:p>
      </dgm:t>
    </dgm:pt>
    <dgm:pt modelId="{30FC0413-CFAB-4433-B9CA-049BA633AF99}" type="sibTrans" cxnId="{5F49DA6A-0B36-412A-B609-7DBCD8E238C7}">
      <dgm:prSet/>
      <dgm:spPr/>
      <dgm:t>
        <a:bodyPr/>
        <a:lstStyle/>
        <a:p>
          <a:endParaRPr lang="en-US"/>
        </a:p>
      </dgm:t>
    </dgm:pt>
    <dgm:pt modelId="{086D8A54-9F18-42F6-8573-DE9DCC09D7A9}">
      <dgm:prSet phldrT="[Text]" custT="1"/>
      <dgm:spPr>
        <a:solidFill>
          <a:schemeClr val="accent4"/>
        </a:solidFill>
        <a:ln w="76200">
          <a:solidFill>
            <a:schemeClr val="accent6"/>
          </a:solidFill>
        </a:ln>
      </dgm:spPr>
      <dgm:t>
        <a:bodyPr anchor="ctr"/>
        <a:lstStyle/>
        <a:p>
          <a:r>
            <a:rPr lang="en-US" sz="2800" dirty="0" smtClean="0">
              <a:solidFill>
                <a:schemeClr val="bg1"/>
              </a:solidFill>
            </a:rPr>
            <a:t>8-12 </a:t>
          </a:r>
          <a:r>
            <a:rPr lang="en-US" sz="2800" dirty="0" err="1" smtClean="0">
              <a:solidFill>
                <a:schemeClr val="bg1"/>
              </a:solidFill>
            </a:rPr>
            <a:t>Wk</a:t>
          </a:r>
          <a:r>
            <a:rPr lang="en-US" sz="2800" dirty="0" smtClean="0">
              <a:solidFill>
                <a:schemeClr val="bg1"/>
              </a:solidFill>
            </a:rPr>
            <a:t> CPS</a:t>
          </a:r>
          <a:endParaRPr lang="en-US" sz="2800" dirty="0">
            <a:solidFill>
              <a:schemeClr val="bg1"/>
            </a:solidFill>
          </a:endParaRPr>
        </a:p>
      </dgm:t>
      <dgm:extLst>
        <a:ext uri="{E40237B7-FDA0-4F09-8148-C483321AD2D9}">
          <dgm14:cNvPr xmlns:dgm14="http://schemas.microsoft.com/office/drawing/2010/diagram" xmlns="" id="0" name="" descr="8-12 Wk CPS&#10;"/>
        </a:ext>
      </dgm:extLst>
    </dgm:pt>
    <dgm:pt modelId="{FB68E78E-86B1-4D9A-8679-3A226613A712}" type="parTrans" cxnId="{BD45A980-DFD2-4C69-BFD3-BDBF8F674F3C}">
      <dgm:prSet/>
      <dgm:spPr/>
      <dgm:t>
        <a:bodyPr/>
        <a:lstStyle/>
        <a:p>
          <a:endParaRPr lang="en-US"/>
        </a:p>
      </dgm:t>
    </dgm:pt>
    <dgm:pt modelId="{F60CF8AD-F96E-4376-9A95-3345621BA71C}" type="sibTrans" cxnId="{BD45A980-DFD2-4C69-BFD3-BDBF8F674F3C}">
      <dgm:prSet/>
      <dgm:spPr/>
      <dgm:t>
        <a:bodyPr/>
        <a:lstStyle/>
        <a:p>
          <a:endParaRPr lang="en-US"/>
        </a:p>
      </dgm:t>
    </dgm:pt>
    <dgm:pt modelId="{B3DF75D7-6598-43B9-8435-F90ABDF21410}">
      <dgm:prSet phldrT="[Text]" custT="1"/>
      <dgm:spPr>
        <a:solidFill>
          <a:schemeClr val="accent4"/>
        </a:solidFill>
      </dgm:spPr>
      <dgm:t>
        <a:bodyPr anchor="ctr"/>
        <a:lstStyle/>
        <a:p>
          <a:r>
            <a:rPr lang="en-US" sz="2800" dirty="0" smtClean="0">
              <a:solidFill>
                <a:schemeClr val="bg1"/>
              </a:solidFill>
            </a:rPr>
            <a:t>12 Months</a:t>
          </a:r>
          <a:endParaRPr lang="en-US" sz="2800" dirty="0">
            <a:solidFill>
              <a:schemeClr val="bg1"/>
            </a:solidFill>
          </a:endParaRPr>
        </a:p>
      </dgm:t>
      <dgm:extLst>
        <a:ext uri="{E40237B7-FDA0-4F09-8148-C483321AD2D9}">
          <dgm14:cNvPr xmlns:dgm14="http://schemas.microsoft.com/office/drawing/2010/diagram" xmlns="" id="0" name="" descr="12 Months&#10;"/>
        </a:ext>
      </dgm:extLst>
    </dgm:pt>
    <dgm:pt modelId="{55110BC8-6B6C-4819-9872-A5A0386F36FC}" type="parTrans" cxnId="{A4F719AF-5C38-4E93-8AD3-AED986809C72}">
      <dgm:prSet/>
      <dgm:spPr/>
      <dgm:t>
        <a:bodyPr/>
        <a:lstStyle/>
        <a:p>
          <a:endParaRPr lang="en-US"/>
        </a:p>
      </dgm:t>
    </dgm:pt>
    <dgm:pt modelId="{07AB0535-82D7-4292-9851-24F75FEB5529}" type="sibTrans" cxnId="{A4F719AF-5C38-4E93-8AD3-AED986809C72}">
      <dgm:prSet/>
      <dgm:spPr/>
      <dgm:t>
        <a:bodyPr/>
        <a:lstStyle/>
        <a:p>
          <a:endParaRPr lang="en-US"/>
        </a:p>
      </dgm:t>
    </dgm:pt>
    <dgm:pt modelId="{33D1A62F-414D-4ECF-8FB0-7F2F2363F393}">
      <dgm:prSet phldrT="[Text]" custT="1"/>
      <dgm:spPr>
        <a:solidFill>
          <a:schemeClr val="accent4"/>
        </a:solidFill>
        <a:ln w="76200">
          <a:solidFill>
            <a:schemeClr val="accent6"/>
          </a:solidFill>
        </a:ln>
      </dgm:spPr>
      <dgm:t>
        <a:bodyPr anchor="ctr"/>
        <a:lstStyle/>
        <a:p>
          <a:r>
            <a:rPr lang="en-US" sz="2800" dirty="0" smtClean="0">
              <a:solidFill>
                <a:schemeClr val="bg1"/>
              </a:solidFill>
            </a:rPr>
            <a:t>8-12 </a:t>
          </a:r>
          <a:r>
            <a:rPr lang="en-US" sz="2800" dirty="0" err="1" smtClean="0">
              <a:solidFill>
                <a:schemeClr val="bg1"/>
              </a:solidFill>
            </a:rPr>
            <a:t>Wk</a:t>
          </a:r>
          <a:r>
            <a:rPr lang="en-US" sz="2800" dirty="0" smtClean="0">
              <a:solidFill>
                <a:schemeClr val="bg1"/>
              </a:solidFill>
            </a:rPr>
            <a:t> CPS</a:t>
          </a:r>
          <a:endParaRPr lang="en-US" sz="2800" dirty="0">
            <a:solidFill>
              <a:schemeClr val="bg1"/>
            </a:solidFill>
          </a:endParaRPr>
        </a:p>
      </dgm:t>
      <dgm:extLst>
        <a:ext uri="{E40237B7-FDA0-4F09-8148-C483321AD2D9}">
          <dgm14:cNvPr xmlns:dgm14="http://schemas.microsoft.com/office/drawing/2010/diagram" xmlns="" id="0" name="" descr="8-12 Wk CPS&#10;"/>
        </a:ext>
      </dgm:extLst>
    </dgm:pt>
    <dgm:pt modelId="{A6EDAD31-B037-4938-887C-6E3129A7FC70}" type="parTrans" cxnId="{7F238875-D237-45D2-BF7B-E81F35536C2C}">
      <dgm:prSet/>
      <dgm:spPr/>
      <dgm:t>
        <a:bodyPr/>
        <a:lstStyle/>
        <a:p>
          <a:endParaRPr lang="en-US"/>
        </a:p>
      </dgm:t>
    </dgm:pt>
    <dgm:pt modelId="{739A3CC7-B205-4E15-8313-AE160F25A4E0}" type="sibTrans" cxnId="{7F238875-D237-45D2-BF7B-E81F35536C2C}">
      <dgm:prSet/>
      <dgm:spPr/>
      <dgm:t>
        <a:bodyPr/>
        <a:lstStyle/>
        <a:p>
          <a:endParaRPr lang="en-US"/>
        </a:p>
      </dgm:t>
    </dgm:pt>
    <dgm:pt modelId="{4A03C714-DACB-4AC5-8150-D23AF922048E}">
      <dgm:prSet phldrT="[Text]" custT="1"/>
      <dgm:spPr>
        <a:solidFill>
          <a:schemeClr val="accent4"/>
        </a:solidFill>
      </dgm:spPr>
      <dgm:t>
        <a:bodyPr anchor="ctr"/>
        <a:lstStyle/>
        <a:p>
          <a:r>
            <a:rPr lang="en-US" sz="2800" dirty="0" smtClean="0">
              <a:solidFill>
                <a:schemeClr val="bg1"/>
              </a:solidFill>
            </a:rPr>
            <a:t>18 Months</a:t>
          </a:r>
          <a:endParaRPr lang="en-US" sz="2800" dirty="0">
            <a:solidFill>
              <a:schemeClr val="bg1"/>
            </a:solidFill>
          </a:endParaRPr>
        </a:p>
      </dgm:t>
      <dgm:extLst>
        <a:ext uri="{E40237B7-FDA0-4F09-8148-C483321AD2D9}">
          <dgm14:cNvPr xmlns:dgm14="http://schemas.microsoft.com/office/drawing/2010/diagram" xmlns="" id="0" name="" descr="18 Months&#10;"/>
        </a:ext>
      </dgm:extLst>
    </dgm:pt>
    <dgm:pt modelId="{B1500EB5-F875-45F3-A0E8-1AE59C30DBED}" type="parTrans" cxnId="{65C4694D-65D7-448B-A53D-114E3F5B8862}">
      <dgm:prSet/>
      <dgm:spPr/>
      <dgm:t>
        <a:bodyPr/>
        <a:lstStyle/>
        <a:p>
          <a:endParaRPr lang="en-US"/>
        </a:p>
      </dgm:t>
    </dgm:pt>
    <dgm:pt modelId="{70D48240-F49B-47CA-9558-CD2A3AA24414}" type="sibTrans" cxnId="{65C4694D-65D7-448B-A53D-114E3F5B8862}">
      <dgm:prSet/>
      <dgm:spPr/>
      <dgm:t>
        <a:bodyPr/>
        <a:lstStyle/>
        <a:p>
          <a:endParaRPr lang="en-US"/>
        </a:p>
      </dgm:t>
    </dgm:pt>
    <dgm:pt modelId="{B0132738-3373-41D1-A0BC-FB1ECEE8A71F}">
      <dgm:prSet phldrT="[Text]" custT="1"/>
      <dgm:spPr>
        <a:solidFill>
          <a:schemeClr val="accent4"/>
        </a:solidFill>
        <a:ln w="76200">
          <a:solidFill>
            <a:schemeClr val="accent6"/>
          </a:solidFill>
        </a:ln>
      </dgm:spPr>
      <dgm:t>
        <a:bodyPr anchor="ctr"/>
        <a:lstStyle/>
        <a:p>
          <a:r>
            <a:rPr lang="en-US" sz="2800" dirty="0" smtClean="0">
              <a:solidFill>
                <a:schemeClr val="bg1"/>
              </a:solidFill>
            </a:rPr>
            <a:t>Initial PC Visit LDL not at Goal</a:t>
          </a:r>
        </a:p>
      </dgm:t>
      <dgm:extLst>
        <a:ext uri="{E40237B7-FDA0-4F09-8148-C483321AD2D9}">
          <dgm14:cNvPr xmlns:dgm14="http://schemas.microsoft.com/office/drawing/2010/diagram" xmlns="" id="0" name="" descr="Initial PC Visit LDL not at Goal&#10;"/>
        </a:ext>
      </dgm:extLst>
    </dgm:pt>
    <dgm:pt modelId="{2E5A7F43-0735-48AF-A04F-8B0E0F2FF7C9}" type="parTrans" cxnId="{C3247F4C-60A0-4AB1-A44C-BF9775522EBC}">
      <dgm:prSet/>
      <dgm:spPr/>
      <dgm:t>
        <a:bodyPr/>
        <a:lstStyle/>
        <a:p>
          <a:endParaRPr lang="en-US"/>
        </a:p>
      </dgm:t>
    </dgm:pt>
    <dgm:pt modelId="{2B8827B5-10A5-4055-AB7D-C5C765204A7D}" type="sibTrans" cxnId="{C3247F4C-60A0-4AB1-A44C-BF9775522EBC}">
      <dgm:prSet/>
      <dgm:spPr/>
      <dgm:t>
        <a:bodyPr/>
        <a:lstStyle/>
        <a:p>
          <a:endParaRPr lang="en-US"/>
        </a:p>
      </dgm:t>
    </dgm:pt>
    <dgm:pt modelId="{94919CD8-5293-49E1-B37F-C72515558B1F}" type="pres">
      <dgm:prSet presAssocID="{7CC10728-CD09-4CC1-A53A-E1DE2FA25272}" presName="Name0" presStyleCnt="0">
        <dgm:presLayoutVars>
          <dgm:dir/>
          <dgm:resizeHandles val="exact"/>
        </dgm:presLayoutVars>
      </dgm:prSet>
      <dgm:spPr/>
    </dgm:pt>
    <dgm:pt modelId="{52AC2648-BEC2-48BC-B6EA-8D6257B4515D}" type="pres">
      <dgm:prSet presAssocID="{7CC10728-CD09-4CC1-A53A-E1DE2FA25272}" presName="arrow" presStyleLbl="bgShp" presStyleIdx="0" presStyleCnt="1"/>
      <dgm:spPr/>
    </dgm:pt>
    <dgm:pt modelId="{C71E98EA-0A0E-4632-9E54-59D9792EF979}" type="pres">
      <dgm:prSet presAssocID="{7CC10728-CD09-4CC1-A53A-E1DE2FA25272}" presName="points" presStyleCnt="0"/>
      <dgm:spPr/>
    </dgm:pt>
    <dgm:pt modelId="{BE931691-F6A5-4E64-B2A0-5FDA2AEF0B35}" type="pres">
      <dgm:prSet presAssocID="{B0132738-3373-41D1-A0BC-FB1ECEE8A71F}" presName="compositeA" presStyleCnt="0"/>
      <dgm:spPr/>
    </dgm:pt>
    <dgm:pt modelId="{54931B15-8D99-475E-888A-C96F4BB39DBE}" type="pres">
      <dgm:prSet presAssocID="{B0132738-3373-41D1-A0BC-FB1ECEE8A71F}" presName="textA" presStyleLbl="revTx" presStyleIdx="0" presStyleCnt="7" custScaleX="154534">
        <dgm:presLayoutVars>
          <dgm:bulletEnabled val="1"/>
        </dgm:presLayoutVars>
      </dgm:prSet>
      <dgm:spPr/>
      <dgm:t>
        <a:bodyPr/>
        <a:lstStyle/>
        <a:p>
          <a:endParaRPr lang="en-US"/>
        </a:p>
      </dgm:t>
    </dgm:pt>
    <dgm:pt modelId="{9AB9B3D8-600A-4785-A549-F1BD0C372645}" type="pres">
      <dgm:prSet presAssocID="{B0132738-3373-41D1-A0BC-FB1ECEE8A71F}" presName="circleA" presStyleLbl="node1" presStyleIdx="0" presStyleCnt="7"/>
      <dgm:spPr/>
    </dgm:pt>
    <dgm:pt modelId="{78ADDF3E-585C-4DD7-8D5A-F9F02D2819A5}" type="pres">
      <dgm:prSet presAssocID="{B0132738-3373-41D1-A0BC-FB1ECEE8A71F}" presName="spaceA" presStyleCnt="0"/>
      <dgm:spPr/>
    </dgm:pt>
    <dgm:pt modelId="{F011E2C7-3609-498D-9FD7-591360D2A726}" type="pres">
      <dgm:prSet presAssocID="{2B8827B5-10A5-4055-AB7D-C5C765204A7D}" presName="space" presStyleCnt="0"/>
      <dgm:spPr/>
    </dgm:pt>
    <dgm:pt modelId="{1384C5A6-DCD4-4192-BAE2-CA8150DE7F60}" type="pres">
      <dgm:prSet presAssocID="{67F711C7-A705-4580-8EA0-5F91E5BEE82F}" presName="compositeB" presStyleCnt="0"/>
      <dgm:spPr/>
    </dgm:pt>
    <dgm:pt modelId="{2DDDDD7F-961A-4869-A670-EDFDDABFA27E}" type="pres">
      <dgm:prSet presAssocID="{67F711C7-A705-4580-8EA0-5F91E5BEE82F}" presName="textB" presStyleLbl="revTx" presStyleIdx="1" presStyleCnt="7">
        <dgm:presLayoutVars>
          <dgm:bulletEnabled val="1"/>
        </dgm:presLayoutVars>
      </dgm:prSet>
      <dgm:spPr/>
      <dgm:t>
        <a:bodyPr/>
        <a:lstStyle/>
        <a:p>
          <a:endParaRPr lang="en-US"/>
        </a:p>
      </dgm:t>
    </dgm:pt>
    <dgm:pt modelId="{A2368F9A-1717-441B-8563-6331CC380CD3}" type="pres">
      <dgm:prSet presAssocID="{67F711C7-A705-4580-8EA0-5F91E5BEE82F}" presName="circleB" presStyleLbl="node1" presStyleIdx="1" presStyleCnt="7"/>
      <dgm:spPr/>
    </dgm:pt>
    <dgm:pt modelId="{3A29733A-EDE5-478B-88AB-DF3971F6D4A3}" type="pres">
      <dgm:prSet presAssocID="{67F711C7-A705-4580-8EA0-5F91E5BEE82F}" presName="spaceB" presStyleCnt="0"/>
      <dgm:spPr/>
    </dgm:pt>
    <dgm:pt modelId="{DDC9CFEC-BDDE-46BE-8678-7D6DFE998024}" type="pres">
      <dgm:prSet presAssocID="{ACDAF42F-B516-4CC0-80B8-D5CE7742C078}" presName="space" presStyleCnt="0"/>
      <dgm:spPr/>
    </dgm:pt>
    <dgm:pt modelId="{033CC422-0225-4167-97D2-DAEB791D27D0}" type="pres">
      <dgm:prSet presAssocID="{D012D7B3-476A-4CC2-8538-F95F36D2A130}" presName="compositeA" presStyleCnt="0"/>
      <dgm:spPr/>
    </dgm:pt>
    <dgm:pt modelId="{28709622-1E28-4B4F-9041-C049F738D00F}" type="pres">
      <dgm:prSet presAssocID="{D012D7B3-476A-4CC2-8538-F95F36D2A130}" presName="textA" presStyleLbl="revTx" presStyleIdx="2" presStyleCnt="7" custScaleX="144913">
        <dgm:presLayoutVars>
          <dgm:bulletEnabled val="1"/>
        </dgm:presLayoutVars>
      </dgm:prSet>
      <dgm:spPr/>
      <dgm:t>
        <a:bodyPr/>
        <a:lstStyle/>
        <a:p>
          <a:endParaRPr lang="en-US"/>
        </a:p>
      </dgm:t>
    </dgm:pt>
    <dgm:pt modelId="{156E9D6E-7512-4FB1-84FE-6CF04FD0D941}" type="pres">
      <dgm:prSet presAssocID="{D012D7B3-476A-4CC2-8538-F95F36D2A130}" presName="circleA" presStyleLbl="node1" presStyleIdx="2" presStyleCnt="7"/>
      <dgm:spPr/>
    </dgm:pt>
    <dgm:pt modelId="{3C5B5B83-B367-410A-AD3E-8C9FE916F9E3}" type="pres">
      <dgm:prSet presAssocID="{D012D7B3-476A-4CC2-8538-F95F36D2A130}" presName="spaceA" presStyleCnt="0"/>
      <dgm:spPr/>
    </dgm:pt>
    <dgm:pt modelId="{AB6D4A09-400E-41D0-9C1F-68C32C495FCB}" type="pres">
      <dgm:prSet presAssocID="{30FC0413-CFAB-4433-B9CA-049BA633AF99}" presName="space" presStyleCnt="0"/>
      <dgm:spPr/>
    </dgm:pt>
    <dgm:pt modelId="{AE3DF552-ED00-4AE5-B2CF-2637E6E60B26}" type="pres">
      <dgm:prSet presAssocID="{086D8A54-9F18-42F6-8573-DE9DCC09D7A9}" presName="compositeB" presStyleCnt="0"/>
      <dgm:spPr/>
    </dgm:pt>
    <dgm:pt modelId="{5C3286E7-1D06-42CF-AD97-9F61E1C49D72}" type="pres">
      <dgm:prSet presAssocID="{086D8A54-9F18-42F6-8573-DE9DCC09D7A9}" presName="textB" presStyleLbl="revTx" presStyleIdx="3" presStyleCnt="7">
        <dgm:presLayoutVars>
          <dgm:bulletEnabled val="1"/>
        </dgm:presLayoutVars>
      </dgm:prSet>
      <dgm:spPr/>
      <dgm:t>
        <a:bodyPr/>
        <a:lstStyle/>
        <a:p>
          <a:endParaRPr lang="en-US"/>
        </a:p>
      </dgm:t>
    </dgm:pt>
    <dgm:pt modelId="{2F9BD8B3-5E43-4B04-A457-5559F1D95D7A}" type="pres">
      <dgm:prSet presAssocID="{086D8A54-9F18-42F6-8573-DE9DCC09D7A9}" presName="circleB" presStyleLbl="node1" presStyleIdx="3" presStyleCnt="7"/>
      <dgm:spPr/>
    </dgm:pt>
    <dgm:pt modelId="{A7E01D24-DDDE-473A-962A-D2C30F121DBF}" type="pres">
      <dgm:prSet presAssocID="{086D8A54-9F18-42F6-8573-DE9DCC09D7A9}" presName="spaceB" presStyleCnt="0"/>
      <dgm:spPr/>
    </dgm:pt>
    <dgm:pt modelId="{083C4307-F6CE-490E-B8A4-1037FE15BBCB}" type="pres">
      <dgm:prSet presAssocID="{F60CF8AD-F96E-4376-9A95-3345621BA71C}" presName="space" presStyleCnt="0"/>
      <dgm:spPr/>
    </dgm:pt>
    <dgm:pt modelId="{FECB34F9-3CA3-42C8-9937-71AE16D0ABE4}" type="pres">
      <dgm:prSet presAssocID="{B3DF75D7-6598-43B9-8435-F90ABDF21410}" presName="compositeA" presStyleCnt="0"/>
      <dgm:spPr/>
    </dgm:pt>
    <dgm:pt modelId="{AF249E6F-0717-4BB8-ABBD-B84FCB02EF7D}" type="pres">
      <dgm:prSet presAssocID="{B3DF75D7-6598-43B9-8435-F90ABDF21410}" presName="textA" presStyleLbl="revTx" presStyleIdx="4" presStyleCnt="7" custScaleX="187600">
        <dgm:presLayoutVars>
          <dgm:bulletEnabled val="1"/>
        </dgm:presLayoutVars>
      </dgm:prSet>
      <dgm:spPr/>
      <dgm:t>
        <a:bodyPr/>
        <a:lstStyle/>
        <a:p>
          <a:endParaRPr lang="en-US"/>
        </a:p>
      </dgm:t>
    </dgm:pt>
    <dgm:pt modelId="{4D87AF25-97C6-418C-81C0-E3200283395C}" type="pres">
      <dgm:prSet presAssocID="{B3DF75D7-6598-43B9-8435-F90ABDF21410}" presName="circleA" presStyleLbl="node1" presStyleIdx="4" presStyleCnt="7"/>
      <dgm:spPr/>
    </dgm:pt>
    <dgm:pt modelId="{9BAABAB3-EB46-48B0-919C-A8506203E640}" type="pres">
      <dgm:prSet presAssocID="{B3DF75D7-6598-43B9-8435-F90ABDF21410}" presName="spaceA" presStyleCnt="0"/>
      <dgm:spPr/>
    </dgm:pt>
    <dgm:pt modelId="{EA33D2ED-A426-4833-867E-DE72417BFDFA}" type="pres">
      <dgm:prSet presAssocID="{07AB0535-82D7-4292-9851-24F75FEB5529}" presName="space" presStyleCnt="0"/>
      <dgm:spPr/>
    </dgm:pt>
    <dgm:pt modelId="{1169A6D6-B420-4504-8DAD-8A5CDE7C8F83}" type="pres">
      <dgm:prSet presAssocID="{33D1A62F-414D-4ECF-8FB0-7F2F2363F393}" presName="compositeB" presStyleCnt="0"/>
      <dgm:spPr/>
    </dgm:pt>
    <dgm:pt modelId="{370B6F4D-9C1C-4BAF-8560-377E085628D6}" type="pres">
      <dgm:prSet presAssocID="{33D1A62F-414D-4ECF-8FB0-7F2F2363F393}" presName="textB" presStyleLbl="revTx" presStyleIdx="5" presStyleCnt="7">
        <dgm:presLayoutVars>
          <dgm:bulletEnabled val="1"/>
        </dgm:presLayoutVars>
      </dgm:prSet>
      <dgm:spPr/>
      <dgm:t>
        <a:bodyPr/>
        <a:lstStyle/>
        <a:p>
          <a:endParaRPr lang="en-US"/>
        </a:p>
      </dgm:t>
    </dgm:pt>
    <dgm:pt modelId="{73AF7CBE-4203-4ED4-B100-E9A5261C3208}" type="pres">
      <dgm:prSet presAssocID="{33D1A62F-414D-4ECF-8FB0-7F2F2363F393}" presName="circleB" presStyleLbl="node1" presStyleIdx="5" presStyleCnt="7"/>
      <dgm:spPr/>
    </dgm:pt>
    <dgm:pt modelId="{9D6FB04D-4645-4BCA-9191-65A8A171BB15}" type="pres">
      <dgm:prSet presAssocID="{33D1A62F-414D-4ECF-8FB0-7F2F2363F393}" presName="spaceB" presStyleCnt="0"/>
      <dgm:spPr/>
    </dgm:pt>
    <dgm:pt modelId="{178FD748-5693-4097-8211-143B480AB9BC}" type="pres">
      <dgm:prSet presAssocID="{739A3CC7-B205-4E15-8313-AE160F25A4E0}" presName="space" presStyleCnt="0"/>
      <dgm:spPr/>
    </dgm:pt>
    <dgm:pt modelId="{E61BD4B8-2DB0-4F34-904D-6302191A8E95}" type="pres">
      <dgm:prSet presAssocID="{4A03C714-DACB-4AC5-8150-D23AF922048E}" presName="compositeA" presStyleCnt="0"/>
      <dgm:spPr/>
    </dgm:pt>
    <dgm:pt modelId="{C3CEEC21-7E6B-485A-AD51-EACFD1CF9D06}" type="pres">
      <dgm:prSet presAssocID="{4A03C714-DACB-4AC5-8150-D23AF922048E}" presName="textA" presStyleLbl="revTx" presStyleIdx="6" presStyleCnt="7" custScaleX="173893" custLinFactNeighborX="-42200">
        <dgm:presLayoutVars>
          <dgm:bulletEnabled val="1"/>
        </dgm:presLayoutVars>
      </dgm:prSet>
      <dgm:spPr/>
      <dgm:t>
        <a:bodyPr/>
        <a:lstStyle/>
        <a:p>
          <a:endParaRPr lang="en-US"/>
        </a:p>
      </dgm:t>
    </dgm:pt>
    <dgm:pt modelId="{C6F24655-CA8D-40B1-873D-FBC0A1DD5E98}" type="pres">
      <dgm:prSet presAssocID="{4A03C714-DACB-4AC5-8150-D23AF922048E}" presName="circleA" presStyleLbl="node1" presStyleIdx="6" presStyleCnt="7"/>
      <dgm:spPr/>
    </dgm:pt>
    <dgm:pt modelId="{835FD007-D9D2-413F-94ED-383FE45C9FA7}" type="pres">
      <dgm:prSet presAssocID="{4A03C714-DACB-4AC5-8150-D23AF922048E}" presName="spaceA" presStyleCnt="0"/>
      <dgm:spPr/>
    </dgm:pt>
  </dgm:ptLst>
  <dgm:cxnLst>
    <dgm:cxn modelId="{C3247F4C-60A0-4AB1-A44C-BF9775522EBC}" srcId="{7CC10728-CD09-4CC1-A53A-E1DE2FA25272}" destId="{B0132738-3373-41D1-A0BC-FB1ECEE8A71F}" srcOrd="0" destOrd="0" parTransId="{2E5A7F43-0735-48AF-A04F-8B0E0F2FF7C9}" sibTransId="{2B8827B5-10A5-4055-AB7D-C5C765204A7D}"/>
    <dgm:cxn modelId="{4E430698-62BC-4400-B4E4-A665C8B4643D}" type="presOf" srcId="{4A03C714-DACB-4AC5-8150-D23AF922048E}" destId="{C3CEEC21-7E6B-485A-AD51-EACFD1CF9D06}" srcOrd="0" destOrd="0" presId="urn:microsoft.com/office/officeart/2005/8/layout/hProcess11"/>
    <dgm:cxn modelId="{65647AEC-A143-4299-A3B6-49BF7C4D29BF}" type="presOf" srcId="{33D1A62F-414D-4ECF-8FB0-7F2F2363F393}" destId="{370B6F4D-9C1C-4BAF-8560-377E085628D6}" srcOrd="0" destOrd="0" presId="urn:microsoft.com/office/officeart/2005/8/layout/hProcess11"/>
    <dgm:cxn modelId="{A4F719AF-5C38-4E93-8AD3-AED986809C72}" srcId="{7CC10728-CD09-4CC1-A53A-E1DE2FA25272}" destId="{B3DF75D7-6598-43B9-8435-F90ABDF21410}" srcOrd="4" destOrd="0" parTransId="{55110BC8-6B6C-4819-9872-A5A0386F36FC}" sibTransId="{07AB0535-82D7-4292-9851-24F75FEB5529}"/>
    <dgm:cxn modelId="{A0FBFAE9-A8E8-469D-BAAA-D872505AE900}" type="presOf" srcId="{67F711C7-A705-4580-8EA0-5F91E5BEE82F}" destId="{2DDDDD7F-961A-4869-A670-EDFDDABFA27E}" srcOrd="0" destOrd="0" presId="urn:microsoft.com/office/officeart/2005/8/layout/hProcess11"/>
    <dgm:cxn modelId="{30DCE2DD-7F50-444B-8389-78D6F79DBBED}" type="presOf" srcId="{B0132738-3373-41D1-A0BC-FB1ECEE8A71F}" destId="{54931B15-8D99-475E-888A-C96F4BB39DBE}" srcOrd="0" destOrd="0" presId="urn:microsoft.com/office/officeart/2005/8/layout/hProcess11"/>
    <dgm:cxn modelId="{44D5A99E-D0B0-4CFC-B54D-BFAB4EDD51D5}" type="presOf" srcId="{D012D7B3-476A-4CC2-8538-F95F36D2A130}" destId="{28709622-1E28-4B4F-9041-C049F738D00F}" srcOrd="0" destOrd="0" presId="urn:microsoft.com/office/officeart/2005/8/layout/hProcess11"/>
    <dgm:cxn modelId="{BD45A980-DFD2-4C69-BFD3-BDBF8F674F3C}" srcId="{7CC10728-CD09-4CC1-A53A-E1DE2FA25272}" destId="{086D8A54-9F18-42F6-8573-DE9DCC09D7A9}" srcOrd="3" destOrd="0" parTransId="{FB68E78E-86B1-4D9A-8679-3A226613A712}" sibTransId="{F60CF8AD-F96E-4376-9A95-3345621BA71C}"/>
    <dgm:cxn modelId="{E29C152A-BD6B-4BE9-8C14-CD09AA1AD5C8}" srcId="{7CC10728-CD09-4CC1-A53A-E1DE2FA25272}" destId="{67F711C7-A705-4580-8EA0-5F91E5BEE82F}" srcOrd="1" destOrd="0" parTransId="{C5CE1B68-D557-4BBB-AFA9-E985A2D5BFD3}" sibTransId="{ACDAF42F-B516-4CC0-80B8-D5CE7742C078}"/>
    <dgm:cxn modelId="{45D44188-4968-4215-9C42-5D52AC6F35A8}" type="presOf" srcId="{086D8A54-9F18-42F6-8573-DE9DCC09D7A9}" destId="{5C3286E7-1D06-42CF-AD97-9F61E1C49D72}" srcOrd="0" destOrd="0" presId="urn:microsoft.com/office/officeart/2005/8/layout/hProcess11"/>
    <dgm:cxn modelId="{65C4694D-65D7-448B-A53D-114E3F5B8862}" srcId="{7CC10728-CD09-4CC1-A53A-E1DE2FA25272}" destId="{4A03C714-DACB-4AC5-8150-D23AF922048E}" srcOrd="6" destOrd="0" parTransId="{B1500EB5-F875-45F3-A0E8-1AE59C30DBED}" sibTransId="{70D48240-F49B-47CA-9558-CD2A3AA24414}"/>
    <dgm:cxn modelId="{7F238875-D237-45D2-BF7B-E81F35536C2C}" srcId="{7CC10728-CD09-4CC1-A53A-E1DE2FA25272}" destId="{33D1A62F-414D-4ECF-8FB0-7F2F2363F393}" srcOrd="5" destOrd="0" parTransId="{A6EDAD31-B037-4938-887C-6E3129A7FC70}" sibTransId="{739A3CC7-B205-4E15-8313-AE160F25A4E0}"/>
    <dgm:cxn modelId="{0701720E-F043-4916-AC42-DD907FD41AD1}" type="presOf" srcId="{B3DF75D7-6598-43B9-8435-F90ABDF21410}" destId="{AF249E6F-0717-4BB8-ABBD-B84FCB02EF7D}" srcOrd="0" destOrd="0" presId="urn:microsoft.com/office/officeart/2005/8/layout/hProcess11"/>
    <dgm:cxn modelId="{41B32372-1BC6-4568-BABE-F864CD4985B4}" type="presOf" srcId="{7CC10728-CD09-4CC1-A53A-E1DE2FA25272}" destId="{94919CD8-5293-49E1-B37F-C72515558B1F}" srcOrd="0" destOrd="0" presId="urn:microsoft.com/office/officeart/2005/8/layout/hProcess11"/>
    <dgm:cxn modelId="{5F49DA6A-0B36-412A-B609-7DBCD8E238C7}" srcId="{7CC10728-CD09-4CC1-A53A-E1DE2FA25272}" destId="{D012D7B3-476A-4CC2-8538-F95F36D2A130}" srcOrd="2" destOrd="0" parTransId="{3C795FD4-8A20-4624-9CEC-B8B4FC63B72A}" sibTransId="{30FC0413-CFAB-4433-B9CA-049BA633AF99}"/>
    <dgm:cxn modelId="{890D2C55-7B6E-45B2-9F05-363E1553EE71}" type="presParOf" srcId="{94919CD8-5293-49E1-B37F-C72515558B1F}" destId="{52AC2648-BEC2-48BC-B6EA-8D6257B4515D}" srcOrd="0" destOrd="0" presId="urn:microsoft.com/office/officeart/2005/8/layout/hProcess11"/>
    <dgm:cxn modelId="{73F3ED08-AEBD-4C51-801E-6DFA684A663F}" type="presParOf" srcId="{94919CD8-5293-49E1-B37F-C72515558B1F}" destId="{C71E98EA-0A0E-4632-9E54-59D9792EF979}" srcOrd="1" destOrd="0" presId="urn:microsoft.com/office/officeart/2005/8/layout/hProcess11"/>
    <dgm:cxn modelId="{982AEBFB-6CF3-4AE5-AA27-3A20E9778B94}" type="presParOf" srcId="{C71E98EA-0A0E-4632-9E54-59D9792EF979}" destId="{BE931691-F6A5-4E64-B2A0-5FDA2AEF0B35}" srcOrd="0" destOrd="0" presId="urn:microsoft.com/office/officeart/2005/8/layout/hProcess11"/>
    <dgm:cxn modelId="{9A40CA22-3267-4453-846F-45F69F533DD9}" type="presParOf" srcId="{BE931691-F6A5-4E64-B2A0-5FDA2AEF0B35}" destId="{54931B15-8D99-475E-888A-C96F4BB39DBE}" srcOrd="0" destOrd="0" presId="urn:microsoft.com/office/officeart/2005/8/layout/hProcess11"/>
    <dgm:cxn modelId="{ACCCC89E-A150-4E61-9E2A-55CAB8FBD87F}" type="presParOf" srcId="{BE931691-F6A5-4E64-B2A0-5FDA2AEF0B35}" destId="{9AB9B3D8-600A-4785-A549-F1BD0C372645}" srcOrd="1" destOrd="0" presId="urn:microsoft.com/office/officeart/2005/8/layout/hProcess11"/>
    <dgm:cxn modelId="{38394F9B-1147-469C-AD7D-7C498AEBAFA2}" type="presParOf" srcId="{BE931691-F6A5-4E64-B2A0-5FDA2AEF0B35}" destId="{78ADDF3E-585C-4DD7-8D5A-F9F02D2819A5}" srcOrd="2" destOrd="0" presId="urn:microsoft.com/office/officeart/2005/8/layout/hProcess11"/>
    <dgm:cxn modelId="{8CC82238-7C5B-4DB4-A65E-D044A92F9EC7}" type="presParOf" srcId="{C71E98EA-0A0E-4632-9E54-59D9792EF979}" destId="{F011E2C7-3609-498D-9FD7-591360D2A726}" srcOrd="1" destOrd="0" presId="urn:microsoft.com/office/officeart/2005/8/layout/hProcess11"/>
    <dgm:cxn modelId="{A98816E6-7156-4C8D-B902-A0F9AEB61148}" type="presParOf" srcId="{C71E98EA-0A0E-4632-9E54-59D9792EF979}" destId="{1384C5A6-DCD4-4192-BAE2-CA8150DE7F60}" srcOrd="2" destOrd="0" presId="urn:microsoft.com/office/officeart/2005/8/layout/hProcess11"/>
    <dgm:cxn modelId="{E51B4430-A6BB-4164-B272-0BB5D28FD550}" type="presParOf" srcId="{1384C5A6-DCD4-4192-BAE2-CA8150DE7F60}" destId="{2DDDDD7F-961A-4869-A670-EDFDDABFA27E}" srcOrd="0" destOrd="0" presId="urn:microsoft.com/office/officeart/2005/8/layout/hProcess11"/>
    <dgm:cxn modelId="{223EB1B9-7BC7-4AFE-BF2B-30B694A8E72F}" type="presParOf" srcId="{1384C5A6-DCD4-4192-BAE2-CA8150DE7F60}" destId="{A2368F9A-1717-441B-8563-6331CC380CD3}" srcOrd="1" destOrd="0" presId="urn:microsoft.com/office/officeart/2005/8/layout/hProcess11"/>
    <dgm:cxn modelId="{EA90019B-E162-451C-A2CB-F70E035570B9}" type="presParOf" srcId="{1384C5A6-DCD4-4192-BAE2-CA8150DE7F60}" destId="{3A29733A-EDE5-478B-88AB-DF3971F6D4A3}" srcOrd="2" destOrd="0" presId="urn:microsoft.com/office/officeart/2005/8/layout/hProcess11"/>
    <dgm:cxn modelId="{6A4CBAC3-3084-4B6E-B2E5-49C22F653E65}" type="presParOf" srcId="{C71E98EA-0A0E-4632-9E54-59D9792EF979}" destId="{DDC9CFEC-BDDE-46BE-8678-7D6DFE998024}" srcOrd="3" destOrd="0" presId="urn:microsoft.com/office/officeart/2005/8/layout/hProcess11"/>
    <dgm:cxn modelId="{AF1AB556-E86D-410C-8FCB-5C01071CB724}" type="presParOf" srcId="{C71E98EA-0A0E-4632-9E54-59D9792EF979}" destId="{033CC422-0225-4167-97D2-DAEB791D27D0}" srcOrd="4" destOrd="0" presId="urn:microsoft.com/office/officeart/2005/8/layout/hProcess11"/>
    <dgm:cxn modelId="{4DE3BF66-9F07-445C-9914-884E70406B1A}" type="presParOf" srcId="{033CC422-0225-4167-97D2-DAEB791D27D0}" destId="{28709622-1E28-4B4F-9041-C049F738D00F}" srcOrd="0" destOrd="0" presId="urn:microsoft.com/office/officeart/2005/8/layout/hProcess11"/>
    <dgm:cxn modelId="{2E6DBFA9-DD4D-4257-B73E-F8926CFDE451}" type="presParOf" srcId="{033CC422-0225-4167-97D2-DAEB791D27D0}" destId="{156E9D6E-7512-4FB1-84FE-6CF04FD0D941}" srcOrd="1" destOrd="0" presId="urn:microsoft.com/office/officeart/2005/8/layout/hProcess11"/>
    <dgm:cxn modelId="{1D978DA4-31CE-44EA-B2C2-B34526C6D172}" type="presParOf" srcId="{033CC422-0225-4167-97D2-DAEB791D27D0}" destId="{3C5B5B83-B367-410A-AD3E-8C9FE916F9E3}" srcOrd="2" destOrd="0" presId="urn:microsoft.com/office/officeart/2005/8/layout/hProcess11"/>
    <dgm:cxn modelId="{34F95F1F-F3AA-45CD-8AA8-CAEE7748ACD2}" type="presParOf" srcId="{C71E98EA-0A0E-4632-9E54-59D9792EF979}" destId="{AB6D4A09-400E-41D0-9C1F-68C32C495FCB}" srcOrd="5" destOrd="0" presId="urn:microsoft.com/office/officeart/2005/8/layout/hProcess11"/>
    <dgm:cxn modelId="{E67CF672-E62A-484C-B34A-02A9979A97A8}" type="presParOf" srcId="{C71E98EA-0A0E-4632-9E54-59D9792EF979}" destId="{AE3DF552-ED00-4AE5-B2CF-2637E6E60B26}" srcOrd="6" destOrd="0" presId="urn:microsoft.com/office/officeart/2005/8/layout/hProcess11"/>
    <dgm:cxn modelId="{35827DFE-6062-4B74-A370-6F1CF3E87E6E}" type="presParOf" srcId="{AE3DF552-ED00-4AE5-B2CF-2637E6E60B26}" destId="{5C3286E7-1D06-42CF-AD97-9F61E1C49D72}" srcOrd="0" destOrd="0" presId="urn:microsoft.com/office/officeart/2005/8/layout/hProcess11"/>
    <dgm:cxn modelId="{782EB97A-F6A0-4179-9864-2C1F3D1A7B72}" type="presParOf" srcId="{AE3DF552-ED00-4AE5-B2CF-2637E6E60B26}" destId="{2F9BD8B3-5E43-4B04-A457-5559F1D95D7A}" srcOrd="1" destOrd="0" presId="urn:microsoft.com/office/officeart/2005/8/layout/hProcess11"/>
    <dgm:cxn modelId="{1ECD62CE-DCA8-420F-B4C0-9E4F86AA6297}" type="presParOf" srcId="{AE3DF552-ED00-4AE5-B2CF-2637E6E60B26}" destId="{A7E01D24-DDDE-473A-962A-D2C30F121DBF}" srcOrd="2" destOrd="0" presId="urn:microsoft.com/office/officeart/2005/8/layout/hProcess11"/>
    <dgm:cxn modelId="{A5878AF0-3AEE-4486-AB05-BBC54DE7634E}" type="presParOf" srcId="{C71E98EA-0A0E-4632-9E54-59D9792EF979}" destId="{083C4307-F6CE-490E-B8A4-1037FE15BBCB}" srcOrd="7" destOrd="0" presId="urn:microsoft.com/office/officeart/2005/8/layout/hProcess11"/>
    <dgm:cxn modelId="{9DC499F1-4807-43C5-8BED-70EBA966527C}" type="presParOf" srcId="{C71E98EA-0A0E-4632-9E54-59D9792EF979}" destId="{FECB34F9-3CA3-42C8-9937-71AE16D0ABE4}" srcOrd="8" destOrd="0" presId="urn:microsoft.com/office/officeart/2005/8/layout/hProcess11"/>
    <dgm:cxn modelId="{C852124D-0F3F-49F4-9FFA-2F89961D1274}" type="presParOf" srcId="{FECB34F9-3CA3-42C8-9937-71AE16D0ABE4}" destId="{AF249E6F-0717-4BB8-ABBD-B84FCB02EF7D}" srcOrd="0" destOrd="0" presId="urn:microsoft.com/office/officeart/2005/8/layout/hProcess11"/>
    <dgm:cxn modelId="{3F1EBDB8-012F-4617-A897-D7E24C0C3A3D}" type="presParOf" srcId="{FECB34F9-3CA3-42C8-9937-71AE16D0ABE4}" destId="{4D87AF25-97C6-418C-81C0-E3200283395C}" srcOrd="1" destOrd="0" presId="urn:microsoft.com/office/officeart/2005/8/layout/hProcess11"/>
    <dgm:cxn modelId="{CF1FD15B-7AAF-4290-BA06-D16654CF654C}" type="presParOf" srcId="{FECB34F9-3CA3-42C8-9937-71AE16D0ABE4}" destId="{9BAABAB3-EB46-48B0-919C-A8506203E640}" srcOrd="2" destOrd="0" presId="urn:microsoft.com/office/officeart/2005/8/layout/hProcess11"/>
    <dgm:cxn modelId="{1E4F7DB7-B356-4C25-A917-68E51880A844}" type="presParOf" srcId="{C71E98EA-0A0E-4632-9E54-59D9792EF979}" destId="{EA33D2ED-A426-4833-867E-DE72417BFDFA}" srcOrd="9" destOrd="0" presId="urn:microsoft.com/office/officeart/2005/8/layout/hProcess11"/>
    <dgm:cxn modelId="{82EBF0EE-BE35-494F-8927-004EB41863A0}" type="presParOf" srcId="{C71E98EA-0A0E-4632-9E54-59D9792EF979}" destId="{1169A6D6-B420-4504-8DAD-8A5CDE7C8F83}" srcOrd="10" destOrd="0" presId="urn:microsoft.com/office/officeart/2005/8/layout/hProcess11"/>
    <dgm:cxn modelId="{39E8CFE8-8C18-4E27-9322-BD47E979A209}" type="presParOf" srcId="{1169A6D6-B420-4504-8DAD-8A5CDE7C8F83}" destId="{370B6F4D-9C1C-4BAF-8560-377E085628D6}" srcOrd="0" destOrd="0" presId="urn:microsoft.com/office/officeart/2005/8/layout/hProcess11"/>
    <dgm:cxn modelId="{0B23DB05-C6BF-43D4-9181-C12665D57B05}" type="presParOf" srcId="{1169A6D6-B420-4504-8DAD-8A5CDE7C8F83}" destId="{73AF7CBE-4203-4ED4-B100-E9A5261C3208}" srcOrd="1" destOrd="0" presId="urn:microsoft.com/office/officeart/2005/8/layout/hProcess11"/>
    <dgm:cxn modelId="{F230B9EE-837E-4B5C-92F4-662613A70BD7}" type="presParOf" srcId="{1169A6D6-B420-4504-8DAD-8A5CDE7C8F83}" destId="{9D6FB04D-4645-4BCA-9191-65A8A171BB15}" srcOrd="2" destOrd="0" presId="urn:microsoft.com/office/officeart/2005/8/layout/hProcess11"/>
    <dgm:cxn modelId="{096939C3-3C2D-425F-AB42-03A5E5DE14C6}" type="presParOf" srcId="{C71E98EA-0A0E-4632-9E54-59D9792EF979}" destId="{178FD748-5693-4097-8211-143B480AB9BC}" srcOrd="11" destOrd="0" presId="urn:microsoft.com/office/officeart/2005/8/layout/hProcess11"/>
    <dgm:cxn modelId="{89B3F139-0E62-45E6-AD3E-0474E91AB8A7}" type="presParOf" srcId="{C71E98EA-0A0E-4632-9E54-59D9792EF979}" destId="{E61BD4B8-2DB0-4F34-904D-6302191A8E95}" srcOrd="12" destOrd="0" presId="urn:microsoft.com/office/officeart/2005/8/layout/hProcess11"/>
    <dgm:cxn modelId="{D60D0BDE-9520-444B-BCB6-C8A9D813B0B1}" type="presParOf" srcId="{E61BD4B8-2DB0-4F34-904D-6302191A8E95}" destId="{C3CEEC21-7E6B-485A-AD51-EACFD1CF9D06}" srcOrd="0" destOrd="0" presId="urn:microsoft.com/office/officeart/2005/8/layout/hProcess11"/>
    <dgm:cxn modelId="{688F4D93-32D4-4C64-AE07-E0448033F0FF}" type="presParOf" srcId="{E61BD4B8-2DB0-4F34-904D-6302191A8E95}" destId="{C6F24655-CA8D-40B1-873D-FBC0A1DD5E98}" srcOrd="1" destOrd="0" presId="urn:microsoft.com/office/officeart/2005/8/layout/hProcess11"/>
    <dgm:cxn modelId="{43E0CE38-2B60-4529-B37F-D2AF1E1D1381}" type="presParOf" srcId="{E61BD4B8-2DB0-4F34-904D-6302191A8E95}" destId="{835FD007-D9D2-413F-94ED-383FE45C9FA7}"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87E920-8701-4D3E-86E2-7AF761FA3648}" type="doc">
      <dgm:prSet loTypeId="urn:microsoft.com/office/officeart/2005/8/layout/hierarchy2" loCatId="hierarchy" qsTypeId="urn:microsoft.com/office/officeart/2005/8/quickstyle/3d1" qsCatId="3D" csTypeId="urn:microsoft.com/office/officeart/2005/8/colors/accent1_2#4" csCatId="accent1" phldr="1"/>
      <dgm:spPr/>
      <dgm:t>
        <a:bodyPr/>
        <a:lstStyle/>
        <a:p>
          <a:endParaRPr lang="en-US"/>
        </a:p>
      </dgm:t>
    </dgm:pt>
    <dgm:pt modelId="{A637F694-C30A-49F8-9440-B1208DA1FEED}">
      <dgm:prSet custT="1"/>
      <dgm:spPr>
        <a:solidFill>
          <a:srgbClr val="7030A0"/>
        </a:solidFill>
      </dgm:spPr>
      <dgm:t>
        <a:bodyPr/>
        <a:lstStyle/>
        <a:p>
          <a:pPr rtl="0"/>
          <a:r>
            <a:rPr lang="en-US" sz="4400" b="1" dirty="0" smtClean="0"/>
            <a:t>Physician</a:t>
          </a:r>
          <a:endParaRPr lang="en-US" sz="3600" b="1" dirty="0"/>
        </a:p>
      </dgm:t>
      <dgm:extLst>
        <a:ext uri="{E40237B7-FDA0-4F09-8148-C483321AD2D9}">
          <dgm14:cNvPr xmlns:dgm14="http://schemas.microsoft.com/office/drawing/2010/diagram" xmlns="" id="0" name="" descr="Physician&#10;"/>
        </a:ext>
      </dgm:extLst>
    </dgm:pt>
    <dgm:pt modelId="{2A7AB0F7-53FB-4345-BF02-66DF71B4AE23}" type="parTrans" cxnId="{AE767DC1-6843-49D5-AC28-64105C331C16}">
      <dgm:prSet/>
      <dgm:spPr/>
      <dgm:t>
        <a:bodyPr/>
        <a:lstStyle/>
        <a:p>
          <a:endParaRPr lang="en-US" b="1"/>
        </a:p>
      </dgm:t>
    </dgm:pt>
    <dgm:pt modelId="{BF5A261A-0383-400B-B887-D4822EC494E9}" type="sibTrans" cxnId="{AE767DC1-6843-49D5-AC28-64105C331C16}">
      <dgm:prSet/>
      <dgm:spPr/>
      <dgm:t>
        <a:bodyPr/>
        <a:lstStyle/>
        <a:p>
          <a:endParaRPr lang="en-US" b="1"/>
        </a:p>
      </dgm:t>
    </dgm:pt>
    <dgm:pt modelId="{0B08EA9D-AD25-4131-B3A4-371072C56C09}">
      <dgm:prSet custT="1"/>
      <dgm:spPr>
        <a:solidFill>
          <a:srgbClr val="7030A0"/>
        </a:solidFill>
      </dgm:spPr>
      <dgm:t>
        <a:bodyPr/>
        <a:lstStyle/>
        <a:p>
          <a:pPr rtl="0"/>
          <a:r>
            <a:rPr lang="en-US" sz="4000" b="1" dirty="0" smtClean="0"/>
            <a:t>Nurse Practitioner/ Physician Assistant</a:t>
          </a:r>
          <a:endParaRPr lang="en-US" sz="4000" b="1" dirty="0"/>
        </a:p>
      </dgm:t>
      <dgm:extLst>
        <a:ext uri="{E40237B7-FDA0-4F09-8148-C483321AD2D9}">
          <dgm14:cNvPr xmlns:dgm14="http://schemas.microsoft.com/office/drawing/2010/diagram" xmlns="" id="0" name="" descr="Nurse Practitioner/ Physician Assistant&#10;"/>
        </a:ext>
      </dgm:extLst>
    </dgm:pt>
    <dgm:pt modelId="{3E89DE26-6263-41DF-B900-4FF6A6625E97}" type="sibTrans" cxnId="{3838C734-7BF9-4977-8571-7A4C25C4C693}">
      <dgm:prSet/>
      <dgm:spPr/>
      <dgm:t>
        <a:bodyPr/>
        <a:lstStyle/>
        <a:p>
          <a:endParaRPr lang="en-US" b="1"/>
        </a:p>
      </dgm:t>
    </dgm:pt>
    <dgm:pt modelId="{D597B028-3E2F-4984-938B-41BF4A6C710A}" type="parTrans" cxnId="{3838C734-7BF9-4977-8571-7A4C25C4C693}">
      <dgm:prSet/>
      <dgm:spPr/>
      <dgm:t>
        <a:bodyPr/>
        <a:lstStyle/>
        <a:p>
          <a:endParaRPr lang="en-US" b="1"/>
        </a:p>
      </dgm:t>
    </dgm:pt>
    <dgm:pt modelId="{72FFBADC-B919-4420-8898-C5A7F9D67700}">
      <dgm:prSet custT="1"/>
      <dgm:spPr>
        <a:solidFill>
          <a:srgbClr val="7030A0"/>
        </a:solidFill>
      </dgm:spPr>
      <dgm:t>
        <a:bodyPr/>
        <a:lstStyle/>
        <a:p>
          <a:pPr rtl="0"/>
          <a:r>
            <a:rPr lang="en-US" sz="3600" b="1" dirty="0" smtClean="0"/>
            <a:t>Clinical Pharmacy Specialist (CPS)</a:t>
          </a:r>
          <a:endParaRPr lang="en-US" sz="3600" b="1" dirty="0"/>
        </a:p>
      </dgm:t>
      <dgm:extLst>
        <a:ext uri="{E40237B7-FDA0-4F09-8148-C483321AD2D9}">
          <dgm14:cNvPr xmlns:dgm14="http://schemas.microsoft.com/office/drawing/2010/diagram" xmlns="" id="0" name="" descr="Clinical Pharmacy Specialist (CPS)&#10;"/>
        </a:ext>
      </dgm:extLst>
    </dgm:pt>
    <dgm:pt modelId="{6E6DC4B1-0D3E-490B-9C9D-A1C8D4139DBF}" type="parTrans" cxnId="{38F3DCAC-8B92-4759-84AC-BECB0C9B0082}">
      <dgm:prSet/>
      <dgm:spPr/>
      <dgm:t>
        <a:bodyPr/>
        <a:lstStyle/>
        <a:p>
          <a:endParaRPr lang="en-US"/>
        </a:p>
      </dgm:t>
    </dgm:pt>
    <dgm:pt modelId="{8E92E492-9D36-4045-8ABD-13B89BD9F806}" type="sibTrans" cxnId="{38F3DCAC-8B92-4759-84AC-BECB0C9B0082}">
      <dgm:prSet/>
      <dgm:spPr/>
      <dgm:t>
        <a:bodyPr/>
        <a:lstStyle/>
        <a:p>
          <a:endParaRPr lang="en-US"/>
        </a:p>
      </dgm:t>
    </dgm:pt>
    <dgm:pt modelId="{C7AFC50A-9702-4C43-9B8C-F33A700D2870}" type="pres">
      <dgm:prSet presAssocID="{F387E920-8701-4D3E-86E2-7AF761FA3648}" presName="diagram" presStyleCnt="0">
        <dgm:presLayoutVars>
          <dgm:chPref val="1"/>
          <dgm:dir/>
          <dgm:animOne val="branch"/>
          <dgm:animLvl val="lvl"/>
          <dgm:resizeHandles val="exact"/>
        </dgm:presLayoutVars>
      </dgm:prSet>
      <dgm:spPr/>
      <dgm:t>
        <a:bodyPr/>
        <a:lstStyle/>
        <a:p>
          <a:endParaRPr lang="en-US"/>
        </a:p>
      </dgm:t>
    </dgm:pt>
    <dgm:pt modelId="{0F8919AC-79A8-4753-B35C-43574660BA33}" type="pres">
      <dgm:prSet presAssocID="{A637F694-C30A-49F8-9440-B1208DA1FEED}" presName="root1" presStyleCnt="0"/>
      <dgm:spPr/>
      <dgm:t>
        <a:bodyPr/>
        <a:lstStyle/>
        <a:p>
          <a:endParaRPr lang="en-US"/>
        </a:p>
      </dgm:t>
    </dgm:pt>
    <dgm:pt modelId="{F4BE9849-5470-472C-B1B9-44E89F796959}" type="pres">
      <dgm:prSet presAssocID="{A637F694-C30A-49F8-9440-B1208DA1FEED}" presName="LevelOneTextNode" presStyleLbl="node0" presStyleIdx="0" presStyleCnt="3" custScaleX="111069" custScaleY="116334" custLinFactNeighborX="-18450" custLinFactNeighborY="4769">
        <dgm:presLayoutVars>
          <dgm:chPref val="3"/>
        </dgm:presLayoutVars>
      </dgm:prSet>
      <dgm:spPr/>
      <dgm:t>
        <a:bodyPr/>
        <a:lstStyle/>
        <a:p>
          <a:endParaRPr lang="en-US"/>
        </a:p>
      </dgm:t>
    </dgm:pt>
    <dgm:pt modelId="{F9A471E6-9935-432B-A546-BD4D7469656E}" type="pres">
      <dgm:prSet presAssocID="{A637F694-C30A-49F8-9440-B1208DA1FEED}" presName="level2hierChild" presStyleCnt="0"/>
      <dgm:spPr/>
      <dgm:t>
        <a:bodyPr/>
        <a:lstStyle/>
        <a:p>
          <a:endParaRPr lang="en-US"/>
        </a:p>
      </dgm:t>
    </dgm:pt>
    <dgm:pt modelId="{0E788F3F-2177-4B10-A81B-BDE831B07191}" type="pres">
      <dgm:prSet presAssocID="{72FFBADC-B919-4420-8898-C5A7F9D67700}" presName="root1" presStyleCnt="0"/>
      <dgm:spPr/>
    </dgm:pt>
    <dgm:pt modelId="{B9A7D778-4087-4FC3-9032-7B5CB8075974}" type="pres">
      <dgm:prSet presAssocID="{72FFBADC-B919-4420-8898-C5A7F9D67700}" presName="LevelOneTextNode" presStyleLbl="node0" presStyleIdx="1" presStyleCnt="3" custScaleX="109096" custLinFactNeighborX="-16203">
        <dgm:presLayoutVars>
          <dgm:chPref val="3"/>
        </dgm:presLayoutVars>
      </dgm:prSet>
      <dgm:spPr/>
      <dgm:t>
        <a:bodyPr/>
        <a:lstStyle/>
        <a:p>
          <a:endParaRPr lang="en-US"/>
        </a:p>
      </dgm:t>
    </dgm:pt>
    <dgm:pt modelId="{E2F49111-B583-4EAD-9A24-46EF2E9D7337}" type="pres">
      <dgm:prSet presAssocID="{72FFBADC-B919-4420-8898-C5A7F9D67700}" presName="level2hierChild" presStyleCnt="0"/>
      <dgm:spPr/>
    </dgm:pt>
    <dgm:pt modelId="{E9C16C51-3507-4ECD-8BDA-FD684AFD0FE9}" type="pres">
      <dgm:prSet presAssocID="{0B08EA9D-AD25-4131-B3A4-371072C56C09}" presName="root1" presStyleCnt="0"/>
      <dgm:spPr/>
      <dgm:t>
        <a:bodyPr/>
        <a:lstStyle/>
        <a:p>
          <a:endParaRPr lang="en-US"/>
        </a:p>
      </dgm:t>
    </dgm:pt>
    <dgm:pt modelId="{2752A5EA-DC44-4779-AB98-A36C831DDA62}" type="pres">
      <dgm:prSet presAssocID="{0B08EA9D-AD25-4131-B3A4-371072C56C09}" presName="LevelOneTextNode" presStyleLbl="node0" presStyleIdx="2" presStyleCnt="3" custScaleX="112484" custScaleY="153176" custLinFactNeighborX="-19056" custLinFactNeighborY="66737">
        <dgm:presLayoutVars>
          <dgm:chPref val="3"/>
        </dgm:presLayoutVars>
      </dgm:prSet>
      <dgm:spPr/>
      <dgm:t>
        <a:bodyPr/>
        <a:lstStyle/>
        <a:p>
          <a:endParaRPr lang="en-US"/>
        </a:p>
      </dgm:t>
    </dgm:pt>
    <dgm:pt modelId="{8CB8DD9C-3CFA-4432-AC56-1D9325EE2419}" type="pres">
      <dgm:prSet presAssocID="{0B08EA9D-AD25-4131-B3A4-371072C56C09}" presName="level2hierChild" presStyleCnt="0"/>
      <dgm:spPr/>
      <dgm:t>
        <a:bodyPr/>
        <a:lstStyle/>
        <a:p>
          <a:endParaRPr lang="en-US"/>
        </a:p>
      </dgm:t>
    </dgm:pt>
  </dgm:ptLst>
  <dgm:cxnLst>
    <dgm:cxn modelId="{38F3DCAC-8B92-4759-84AC-BECB0C9B0082}" srcId="{F387E920-8701-4D3E-86E2-7AF761FA3648}" destId="{72FFBADC-B919-4420-8898-C5A7F9D67700}" srcOrd="1" destOrd="0" parTransId="{6E6DC4B1-0D3E-490B-9C9D-A1C8D4139DBF}" sibTransId="{8E92E492-9D36-4045-8ABD-13B89BD9F806}"/>
    <dgm:cxn modelId="{AE767DC1-6843-49D5-AC28-64105C331C16}" srcId="{F387E920-8701-4D3E-86E2-7AF761FA3648}" destId="{A637F694-C30A-49F8-9440-B1208DA1FEED}" srcOrd="0" destOrd="0" parTransId="{2A7AB0F7-53FB-4345-BF02-66DF71B4AE23}" sibTransId="{BF5A261A-0383-400B-B887-D4822EC494E9}"/>
    <dgm:cxn modelId="{D8FFEBD3-EF36-471D-A8F3-EB5797C6F71D}" type="presOf" srcId="{F387E920-8701-4D3E-86E2-7AF761FA3648}" destId="{C7AFC50A-9702-4C43-9B8C-F33A700D2870}" srcOrd="0" destOrd="0" presId="urn:microsoft.com/office/officeart/2005/8/layout/hierarchy2"/>
    <dgm:cxn modelId="{8088C085-EE41-4D11-8B86-7105F1BA9DE4}" type="presOf" srcId="{72FFBADC-B919-4420-8898-C5A7F9D67700}" destId="{B9A7D778-4087-4FC3-9032-7B5CB8075974}" srcOrd="0" destOrd="0" presId="urn:microsoft.com/office/officeart/2005/8/layout/hierarchy2"/>
    <dgm:cxn modelId="{CDB65C2B-5827-47EA-8C1C-9A4FB74F058A}" type="presOf" srcId="{0B08EA9D-AD25-4131-B3A4-371072C56C09}" destId="{2752A5EA-DC44-4779-AB98-A36C831DDA62}" srcOrd="0" destOrd="0" presId="urn:microsoft.com/office/officeart/2005/8/layout/hierarchy2"/>
    <dgm:cxn modelId="{0C05E38E-571E-4C23-9537-263B7C0C0F41}" type="presOf" srcId="{A637F694-C30A-49F8-9440-B1208DA1FEED}" destId="{F4BE9849-5470-472C-B1B9-44E89F796959}" srcOrd="0" destOrd="0" presId="urn:microsoft.com/office/officeart/2005/8/layout/hierarchy2"/>
    <dgm:cxn modelId="{3838C734-7BF9-4977-8571-7A4C25C4C693}" srcId="{F387E920-8701-4D3E-86E2-7AF761FA3648}" destId="{0B08EA9D-AD25-4131-B3A4-371072C56C09}" srcOrd="2" destOrd="0" parTransId="{D597B028-3E2F-4984-938B-41BF4A6C710A}" sibTransId="{3E89DE26-6263-41DF-B900-4FF6A6625E97}"/>
    <dgm:cxn modelId="{37D8C372-172B-40C9-BAEC-1D0764F81A0B}" type="presParOf" srcId="{C7AFC50A-9702-4C43-9B8C-F33A700D2870}" destId="{0F8919AC-79A8-4753-B35C-43574660BA33}" srcOrd="0" destOrd="0" presId="urn:microsoft.com/office/officeart/2005/8/layout/hierarchy2"/>
    <dgm:cxn modelId="{0EFF86B2-E30B-486D-AE47-ABC19A871EF7}" type="presParOf" srcId="{0F8919AC-79A8-4753-B35C-43574660BA33}" destId="{F4BE9849-5470-472C-B1B9-44E89F796959}" srcOrd="0" destOrd="0" presId="urn:microsoft.com/office/officeart/2005/8/layout/hierarchy2"/>
    <dgm:cxn modelId="{3D243950-5A51-4E18-90A9-7730E58063BE}" type="presParOf" srcId="{0F8919AC-79A8-4753-B35C-43574660BA33}" destId="{F9A471E6-9935-432B-A546-BD4D7469656E}" srcOrd="1" destOrd="0" presId="urn:microsoft.com/office/officeart/2005/8/layout/hierarchy2"/>
    <dgm:cxn modelId="{CFEE9E13-F9A8-4112-993F-E648C4E24B66}" type="presParOf" srcId="{C7AFC50A-9702-4C43-9B8C-F33A700D2870}" destId="{0E788F3F-2177-4B10-A81B-BDE831B07191}" srcOrd="1" destOrd="0" presId="urn:microsoft.com/office/officeart/2005/8/layout/hierarchy2"/>
    <dgm:cxn modelId="{EE9ACD53-210E-4EB1-A3E3-16AF0429F37F}" type="presParOf" srcId="{0E788F3F-2177-4B10-A81B-BDE831B07191}" destId="{B9A7D778-4087-4FC3-9032-7B5CB8075974}" srcOrd="0" destOrd="0" presId="urn:microsoft.com/office/officeart/2005/8/layout/hierarchy2"/>
    <dgm:cxn modelId="{DAA71C9D-EF21-414C-970F-52EF2AEB46B1}" type="presParOf" srcId="{0E788F3F-2177-4B10-A81B-BDE831B07191}" destId="{E2F49111-B583-4EAD-9A24-46EF2E9D7337}" srcOrd="1" destOrd="0" presId="urn:microsoft.com/office/officeart/2005/8/layout/hierarchy2"/>
    <dgm:cxn modelId="{3565793F-6AFE-4E42-99B3-6EBE615E2DBA}" type="presParOf" srcId="{C7AFC50A-9702-4C43-9B8C-F33A700D2870}" destId="{E9C16C51-3507-4ECD-8BDA-FD684AFD0FE9}" srcOrd="2" destOrd="0" presId="urn:microsoft.com/office/officeart/2005/8/layout/hierarchy2"/>
    <dgm:cxn modelId="{00CE2763-3A05-4597-8586-4EB4C77C3DB8}" type="presParOf" srcId="{E9C16C51-3507-4ECD-8BDA-FD684AFD0FE9}" destId="{2752A5EA-DC44-4779-AB98-A36C831DDA62}" srcOrd="0" destOrd="0" presId="urn:microsoft.com/office/officeart/2005/8/layout/hierarchy2"/>
    <dgm:cxn modelId="{B57F4A5F-E1C9-4C0C-9005-92039CD7382A}" type="presParOf" srcId="{E9C16C51-3507-4ECD-8BDA-FD684AFD0FE9}" destId="{8CB8DD9C-3CFA-4432-AC56-1D9325EE2419}" srcOrd="1" destOrd="0" presId="urn:microsoft.com/office/officeart/2005/8/layout/hierarchy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C2D1C5-DC86-4C5B-864D-38142209D0BC}" type="doc">
      <dgm:prSet loTypeId="urn:microsoft.com/office/officeart/2009/3/layout/HorizontalOrganizationChart" loCatId="hierarchy" qsTypeId="urn:microsoft.com/office/officeart/2005/8/quickstyle/simple5" qsCatId="simple" csTypeId="urn:microsoft.com/office/officeart/2005/8/colors/accent4_5" csCatId="accent4" phldr="1"/>
      <dgm:spPr/>
      <dgm:t>
        <a:bodyPr/>
        <a:lstStyle/>
        <a:p>
          <a:endParaRPr lang="en-US"/>
        </a:p>
      </dgm:t>
    </dgm:pt>
    <dgm:pt modelId="{3084878E-140B-4AC7-AB66-515DA573B357}">
      <dgm:prSet phldrT="[Text]" custT="1"/>
      <dgm:spPr>
        <a:solidFill>
          <a:schemeClr val="accent6"/>
        </a:solidFill>
        <a:ln>
          <a:noFill/>
        </a:ln>
      </dgm:spPr>
      <dgm:t>
        <a:bodyPr/>
        <a:lstStyle/>
        <a:p>
          <a:r>
            <a:rPr lang="en-US" sz="4000" dirty="0" smtClean="0"/>
            <a:t>Clinical Pharmacy Specialist</a:t>
          </a:r>
          <a:endParaRPr lang="en-US" sz="4000" dirty="0"/>
        </a:p>
      </dgm:t>
      <dgm:extLst>
        <a:ext uri="{E40237B7-FDA0-4F09-8148-C483321AD2D9}">
          <dgm14:cNvPr xmlns:dgm14="http://schemas.microsoft.com/office/drawing/2010/diagram" xmlns="" id="0" name="" descr="Clinical Pharmacy Specialist&#10;"/>
        </a:ext>
      </dgm:extLst>
    </dgm:pt>
    <dgm:pt modelId="{87654864-4084-44E7-90E0-CDFBEA9EE316}" type="parTrans" cxnId="{0DA36334-11A5-4EFC-B879-542758C9425A}">
      <dgm:prSet/>
      <dgm:spPr/>
      <dgm:t>
        <a:bodyPr/>
        <a:lstStyle/>
        <a:p>
          <a:endParaRPr lang="en-US" sz="3200"/>
        </a:p>
      </dgm:t>
    </dgm:pt>
    <dgm:pt modelId="{447A6BD5-0CCE-4485-B53D-B9D8FE27D9D7}" type="sibTrans" cxnId="{0DA36334-11A5-4EFC-B879-542758C9425A}">
      <dgm:prSet/>
      <dgm:spPr/>
      <dgm:t>
        <a:bodyPr/>
        <a:lstStyle/>
        <a:p>
          <a:endParaRPr lang="en-US" sz="3200"/>
        </a:p>
      </dgm:t>
    </dgm:pt>
    <dgm:pt modelId="{5B929AA4-4707-4CCA-829B-F4C7CA93D960}" type="asst">
      <dgm:prSet phldrT="[Text]" custT="1"/>
      <dgm:spPr/>
      <dgm:t>
        <a:bodyPr/>
        <a:lstStyle/>
        <a:p>
          <a:r>
            <a:rPr lang="en-US" sz="4000" dirty="0" smtClean="0"/>
            <a:t>Medication Management</a:t>
          </a:r>
          <a:endParaRPr lang="en-US" sz="4000" dirty="0"/>
        </a:p>
      </dgm:t>
      <dgm:extLst>
        <a:ext uri="{E40237B7-FDA0-4F09-8148-C483321AD2D9}">
          <dgm14:cNvPr xmlns:dgm14="http://schemas.microsoft.com/office/drawing/2010/diagram" xmlns="" id="0" name="" descr="Medication Management&#10;"/>
        </a:ext>
      </dgm:extLst>
    </dgm:pt>
    <dgm:pt modelId="{CD351F4E-3FD9-4528-B543-14F56BE02A30}" type="parTrans" cxnId="{3D8586D5-7672-4422-8960-BED0FE286F70}">
      <dgm:prSet/>
      <dgm:spPr/>
      <dgm:t>
        <a:bodyPr/>
        <a:lstStyle/>
        <a:p>
          <a:endParaRPr lang="en-US" sz="3200"/>
        </a:p>
      </dgm:t>
    </dgm:pt>
    <dgm:pt modelId="{A52B4992-D4EA-43E3-8CA2-6FD9DA759685}" type="sibTrans" cxnId="{3D8586D5-7672-4422-8960-BED0FE286F70}">
      <dgm:prSet/>
      <dgm:spPr/>
      <dgm:t>
        <a:bodyPr/>
        <a:lstStyle/>
        <a:p>
          <a:endParaRPr lang="en-US" sz="3200"/>
        </a:p>
      </dgm:t>
    </dgm:pt>
    <dgm:pt modelId="{28EE93F7-4642-4ADE-B7C7-E73DA779389D}">
      <dgm:prSet phldrT="[Text]" custT="1"/>
      <dgm:spPr/>
      <dgm:t>
        <a:bodyPr/>
        <a:lstStyle/>
        <a:p>
          <a:r>
            <a:rPr lang="en-US" sz="4000" dirty="0" err="1" smtClean="0"/>
            <a:t>Teamlet</a:t>
          </a:r>
          <a:r>
            <a:rPr lang="en-US" sz="4000" dirty="0" smtClean="0"/>
            <a:t> 1200 patients</a:t>
          </a:r>
          <a:endParaRPr lang="en-US" sz="4000" dirty="0"/>
        </a:p>
      </dgm:t>
      <dgm:extLst>
        <a:ext uri="{E40237B7-FDA0-4F09-8148-C483321AD2D9}">
          <dgm14:cNvPr xmlns:dgm14="http://schemas.microsoft.com/office/drawing/2010/diagram" xmlns="" id="0" name="" descr="Teamlet 1200 patients&#10;"/>
        </a:ext>
      </dgm:extLst>
    </dgm:pt>
    <dgm:pt modelId="{ED72E7DA-156E-4B9B-9171-7C1B8F3E4E58}" type="parTrans" cxnId="{4EC3FB39-CF6D-43D1-A8A6-1C94777CEC0D}">
      <dgm:prSet/>
      <dgm:spPr/>
      <dgm:t>
        <a:bodyPr/>
        <a:lstStyle/>
        <a:p>
          <a:endParaRPr lang="en-US" sz="3200"/>
        </a:p>
      </dgm:t>
    </dgm:pt>
    <dgm:pt modelId="{2A2BFFEE-6229-42F9-A0DD-0610D9967AE5}" type="sibTrans" cxnId="{4EC3FB39-CF6D-43D1-A8A6-1C94777CEC0D}">
      <dgm:prSet/>
      <dgm:spPr/>
      <dgm:t>
        <a:bodyPr/>
        <a:lstStyle/>
        <a:p>
          <a:endParaRPr lang="en-US" sz="3200"/>
        </a:p>
      </dgm:t>
    </dgm:pt>
    <dgm:pt modelId="{A262B20F-49BD-4C4F-BCB7-6958898FF224}" type="asst">
      <dgm:prSet phldrT="[Text]" custT="1"/>
      <dgm:spPr/>
      <dgm:t>
        <a:bodyPr/>
        <a:lstStyle/>
        <a:p>
          <a:r>
            <a:rPr lang="en-US" sz="4000" dirty="0" smtClean="0"/>
            <a:t>Population Management</a:t>
          </a:r>
          <a:endParaRPr lang="en-US" sz="4000" dirty="0"/>
        </a:p>
      </dgm:t>
      <dgm:extLst>
        <a:ext uri="{E40237B7-FDA0-4F09-8148-C483321AD2D9}">
          <dgm14:cNvPr xmlns:dgm14="http://schemas.microsoft.com/office/drawing/2010/diagram" xmlns="" id="0" name="" descr="Population Management&#10;"/>
        </a:ext>
      </dgm:extLst>
    </dgm:pt>
    <dgm:pt modelId="{73352614-0FCF-4097-B793-CB9B7E9E5E7B}" type="parTrans" cxnId="{FF0F344E-5362-4AB9-9443-CAE42C91F3F6}">
      <dgm:prSet/>
      <dgm:spPr/>
      <dgm:t>
        <a:bodyPr/>
        <a:lstStyle/>
        <a:p>
          <a:endParaRPr lang="en-US" sz="3200"/>
        </a:p>
      </dgm:t>
    </dgm:pt>
    <dgm:pt modelId="{E9CD32C3-8A52-485D-9047-C3E757A23918}" type="sibTrans" cxnId="{FF0F344E-5362-4AB9-9443-CAE42C91F3F6}">
      <dgm:prSet/>
      <dgm:spPr/>
      <dgm:t>
        <a:bodyPr/>
        <a:lstStyle/>
        <a:p>
          <a:endParaRPr lang="en-US" sz="3200"/>
        </a:p>
      </dgm:t>
    </dgm:pt>
    <dgm:pt modelId="{8EC5C70C-3BF4-478A-A931-7C2EB59F5F12}">
      <dgm:prSet phldrT="[Text]" custT="1"/>
      <dgm:spPr/>
      <dgm:t>
        <a:bodyPr/>
        <a:lstStyle/>
        <a:p>
          <a:r>
            <a:rPr lang="en-US" sz="4000" dirty="0" err="1" smtClean="0"/>
            <a:t>Teamlet</a:t>
          </a:r>
          <a:r>
            <a:rPr lang="en-US" sz="4000" dirty="0" smtClean="0"/>
            <a:t> 1200 patients</a:t>
          </a:r>
          <a:endParaRPr lang="en-US" sz="4000" dirty="0"/>
        </a:p>
      </dgm:t>
      <dgm:extLst>
        <a:ext uri="{E40237B7-FDA0-4F09-8148-C483321AD2D9}">
          <dgm14:cNvPr xmlns:dgm14="http://schemas.microsoft.com/office/drawing/2010/diagram" xmlns="" id="0" name="" descr="Teamlet 1200 patients&#10;"/>
        </a:ext>
      </dgm:extLst>
    </dgm:pt>
    <dgm:pt modelId="{D1A25800-0171-4F5D-9939-92C5BD7D4A40}" type="parTrans" cxnId="{309E630C-876E-4A59-9107-852088A11E7A}">
      <dgm:prSet/>
      <dgm:spPr/>
      <dgm:t>
        <a:bodyPr/>
        <a:lstStyle/>
        <a:p>
          <a:endParaRPr lang="en-US" sz="3200"/>
        </a:p>
      </dgm:t>
    </dgm:pt>
    <dgm:pt modelId="{0C4B0ECA-1825-4535-AEF6-69731B22EFA3}" type="sibTrans" cxnId="{309E630C-876E-4A59-9107-852088A11E7A}">
      <dgm:prSet/>
      <dgm:spPr/>
      <dgm:t>
        <a:bodyPr/>
        <a:lstStyle/>
        <a:p>
          <a:endParaRPr lang="en-US" sz="3200"/>
        </a:p>
      </dgm:t>
    </dgm:pt>
    <dgm:pt modelId="{6A1DAEE8-DFC5-4B4A-8C42-707030EB6056}">
      <dgm:prSet phldrT="[Text]" custT="1"/>
      <dgm:spPr/>
      <dgm:t>
        <a:bodyPr/>
        <a:lstStyle/>
        <a:p>
          <a:r>
            <a:rPr lang="en-US" sz="4000" dirty="0" err="1" smtClean="0"/>
            <a:t>Teamlet</a:t>
          </a:r>
          <a:r>
            <a:rPr lang="en-US" sz="4000" dirty="0" smtClean="0"/>
            <a:t> 1200 patients</a:t>
          </a:r>
          <a:endParaRPr lang="en-US" sz="4000" dirty="0"/>
        </a:p>
      </dgm:t>
      <dgm:extLst>
        <a:ext uri="{E40237B7-FDA0-4F09-8148-C483321AD2D9}">
          <dgm14:cNvPr xmlns:dgm14="http://schemas.microsoft.com/office/drawing/2010/diagram" xmlns="" id="0" name="" descr="Teamlet 1200 patients&#10;"/>
        </a:ext>
      </dgm:extLst>
    </dgm:pt>
    <dgm:pt modelId="{89D22D58-033F-4BE2-906D-E47B751D5E4B}" type="parTrans" cxnId="{8E7A9D44-8459-4BB1-A51A-906CDE1E3F4E}">
      <dgm:prSet/>
      <dgm:spPr/>
      <dgm:t>
        <a:bodyPr/>
        <a:lstStyle/>
        <a:p>
          <a:endParaRPr lang="en-US" sz="3200"/>
        </a:p>
      </dgm:t>
    </dgm:pt>
    <dgm:pt modelId="{400E4237-629D-460F-B5FB-B71184302C6D}" type="sibTrans" cxnId="{8E7A9D44-8459-4BB1-A51A-906CDE1E3F4E}">
      <dgm:prSet/>
      <dgm:spPr/>
      <dgm:t>
        <a:bodyPr/>
        <a:lstStyle/>
        <a:p>
          <a:endParaRPr lang="en-US" sz="3200"/>
        </a:p>
      </dgm:t>
    </dgm:pt>
    <dgm:pt modelId="{0B0ADD3A-0B1B-49EC-B92E-2712C2266067}" type="pres">
      <dgm:prSet presAssocID="{2CC2D1C5-DC86-4C5B-864D-38142209D0BC}" presName="hierChild1" presStyleCnt="0">
        <dgm:presLayoutVars>
          <dgm:orgChart val="1"/>
          <dgm:chPref val="1"/>
          <dgm:dir/>
          <dgm:animOne val="branch"/>
          <dgm:animLvl val="lvl"/>
          <dgm:resizeHandles/>
        </dgm:presLayoutVars>
      </dgm:prSet>
      <dgm:spPr/>
      <dgm:t>
        <a:bodyPr/>
        <a:lstStyle/>
        <a:p>
          <a:endParaRPr lang="en-US"/>
        </a:p>
      </dgm:t>
    </dgm:pt>
    <dgm:pt modelId="{3BBEDF84-5AAA-445D-9231-95BA06B1CDC5}" type="pres">
      <dgm:prSet presAssocID="{3084878E-140B-4AC7-AB66-515DA573B357}" presName="hierRoot1" presStyleCnt="0">
        <dgm:presLayoutVars>
          <dgm:hierBranch val="init"/>
        </dgm:presLayoutVars>
      </dgm:prSet>
      <dgm:spPr/>
      <dgm:t>
        <a:bodyPr/>
        <a:lstStyle/>
        <a:p>
          <a:endParaRPr lang="en-US"/>
        </a:p>
      </dgm:t>
    </dgm:pt>
    <dgm:pt modelId="{29A60C06-2D94-4A45-B6AB-411FD0FB2EE0}" type="pres">
      <dgm:prSet presAssocID="{3084878E-140B-4AC7-AB66-515DA573B357}" presName="rootComposite1" presStyleCnt="0"/>
      <dgm:spPr/>
      <dgm:t>
        <a:bodyPr/>
        <a:lstStyle/>
        <a:p>
          <a:endParaRPr lang="en-US"/>
        </a:p>
      </dgm:t>
    </dgm:pt>
    <dgm:pt modelId="{63584E73-83C2-4495-84C5-F162967925DA}" type="pres">
      <dgm:prSet presAssocID="{3084878E-140B-4AC7-AB66-515DA573B357}" presName="rootText1" presStyleLbl="node0" presStyleIdx="0" presStyleCnt="1" custScaleY="269573">
        <dgm:presLayoutVars>
          <dgm:chPref val="3"/>
        </dgm:presLayoutVars>
      </dgm:prSet>
      <dgm:spPr/>
      <dgm:t>
        <a:bodyPr/>
        <a:lstStyle/>
        <a:p>
          <a:endParaRPr lang="en-US"/>
        </a:p>
      </dgm:t>
    </dgm:pt>
    <dgm:pt modelId="{FF63D70E-9B04-4E96-AE22-FC0BB3F40897}" type="pres">
      <dgm:prSet presAssocID="{3084878E-140B-4AC7-AB66-515DA573B357}" presName="rootConnector1" presStyleLbl="node1" presStyleIdx="0" presStyleCnt="0"/>
      <dgm:spPr/>
      <dgm:t>
        <a:bodyPr/>
        <a:lstStyle/>
        <a:p>
          <a:endParaRPr lang="en-US"/>
        </a:p>
      </dgm:t>
    </dgm:pt>
    <dgm:pt modelId="{7ED7BB9F-8D6B-4DA7-8ABA-BC0F85455B58}" type="pres">
      <dgm:prSet presAssocID="{3084878E-140B-4AC7-AB66-515DA573B357}" presName="hierChild2" presStyleCnt="0"/>
      <dgm:spPr/>
      <dgm:t>
        <a:bodyPr/>
        <a:lstStyle/>
        <a:p>
          <a:endParaRPr lang="en-US"/>
        </a:p>
      </dgm:t>
    </dgm:pt>
    <dgm:pt modelId="{3B02EDE6-9A14-490D-AAD1-D5F45BE70FBE}" type="pres">
      <dgm:prSet presAssocID="{ED72E7DA-156E-4B9B-9171-7C1B8F3E4E58}" presName="Name64" presStyleLbl="parChTrans1D2" presStyleIdx="0" presStyleCnt="5"/>
      <dgm:spPr/>
      <dgm:t>
        <a:bodyPr/>
        <a:lstStyle/>
        <a:p>
          <a:endParaRPr lang="en-US"/>
        </a:p>
      </dgm:t>
    </dgm:pt>
    <dgm:pt modelId="{2E7F1B4E-171C-4558-AEB8-DB5CCBC2111D}" type="pres">
      <dgm:prSet presAssocID="{28EE93F7-4642-4ADE-B7C7-E73DA779389D}" presName="hierRoot2" presStyleCnt="0">
        <dgm:presLayoutVars>
          <dgm:hierBranch val="init"/>
        </dgm:presLayoutVars>
      </dgm:prSet>
      <dgm:spPr/>
      <dgm:t>
        <a:bodyPr/>
        <a:lstStyle/>
        <a:p>
          <a:endParaRPr lang="en-US"/>
        </a:p>
      </dgm:t>
    </dgm:pt>
    <dgm:pt modelId="{363E6003-4594-47C9-A79C-3F813CE293EE}" type="pres">
      <dgm:prSet presAssocID="{28EE93F7-4642-4ADE-B7C7-E73DA779389D}" presName="rootComposite" presStyleCnt="0"/>
      <dgm:spPr/>
      <dgm:t>
        <a:bodyPr/>
        <a:lstStyle/>
        <a:p>
          <a:endParaRPr lang="en-US"/>
        </a:p>
      </dgm:t>
    </dgm:pt>
    <dgm:pt modelId="{42E8643B-0C4F-4B8B-956B-C3C79843B3CC}" type="pres">
      <dgm:prSet presAssocID="{28EE93F7-4642-4ADE-B7C7-E73DA779389D}" presName="rootText" presStyleLbl="node2" presStyleIdx="0" presStyleCnt="3" custScaleY="253768">
        <dgm:presLayoutVars>
          <dgm:chPref val="3"/>
        </dgm:presLayoutVars>
      </dgm:prSet>
      <dgm:spPr/>
      <dgm:t>
        <a:bodyPr/>
        <a:lstStyle/>
        <a:p>
          <a:endParaRPr lang="en-US"/>
        </a:p>
      </dgm:t>
    </dgm:pt>
    <dgm:pt modelId="{7A381B66-30C8-4F76-AFC1-CC2702CE50F5}" type="pres">
      <dgm:prSet presAssocID="{28EE93F7-4642-4ADE-B7C7-E73DA779389D}" presName="rootConnector" presStyleLbl="node2" presStyleIdx="0" presStyleCnt="3"/>
      <dgm:spPr/>
      <dgm:t>
        <a:bodyPr/>
        <a:lstStyle/>
        <a:p>
          <a:endParaRPr lang="en-US"/>
        </a:p>
      </dgm:t>
    </dgm:pt>
    <dgm:pt modelId="{C06AA730-AFA0-4AE0-AAD5-BFB38D5A606E}" type="pres">
      <dgm:prSet presAssocID="{28EE93F7-4642-4ADE-B7C7-E73DA779389D}" presName="hierChild4" presStyleCnt="0"/>
      <dgm:spPr/>
      <dgm:t>
        <a:bodyPr/>
        <a:lstStyle/>
        <a:p>
          <a:endParaRPr lang="en-US"/>
        </a:p>
      </dgm:t>
    </dgm:pt>
    <dgm:pt modelId="{9A257C8D-CFB9-4F75-B6F5-5DA016ED31D4}" type="pres">
      <dgm:prSet presAssocID="{28EE93F7-4642-4ADE-B7C7-E73DA779389D}" presName="hierChild5" presStyleCnt="0"/>
      <dgm:spPr/>
      <dgm:t>
        <a:bodyPr/>
        <a:lstStyle/>
        <a:p>
          <a:endParaRPr lang="en-US"/>
        </a:p>
      </dgm:t>
    </dgm:pt>
    <dgm:pt modelId="{255059C1-F1F1-4AD0-BF04-6E4A54AC34C6}" type="pres">
      <dgm:prSet presAssocID="{D1A25800-0171-4F5D-9939-92C5BD7D4A40}" presName="Name64" presStyleLbl="parChTrans1D2" presStyleIdx="1" presStyleCnt="5"/>
      <dgm:spPr/>
      <dgm:t>
        <a:bodyPr/>
        <a:lstStyle/>
        <a:p>
          <a:endParaRPr lang="en-US"/>
        </a:p>
      </dgm:t>
    </dgm:pt>
    <dgm:pt modelId="{BA5D7D65-A66E-426B-962E-955AAEE7E349}" type="pres">
      <dgm:prSet presAssocID="{8EC5C70C-3BF4-478A-A931-7C2EB59F5F12}" presName="hierRoot2" presStyleCnt="0">
        <dgm:presLayoutVars>
          <dgm:hierBranch val="init"/>
        </dgm:presLayoutVars>
      </dgm:prSet>
      <dgm:spPr/>
      <dgm:t>
        <a:bodyPr/>
        <a:lstStyle/>
        <a:p>
          <a:endParaRPr lang="en-US"/>
        </a:p>
      </dgm:t>
    </dgm:pt>
    <dgm:pt modelId="{0CE67BE0-EFE3-4B84-B760-CBD608036C20}" type="pres">
      <dgm:prSet presAssocID="{8EC5C70C-3BF4-478A-A931-7C2EB59F5F12}" presName="rootComposite" presStyleCnt="0"/>
      <dgm:spPr/>
      <dgm:t>
        <a:bodyPr/>
        <a:lstStyle/>
        <a:p>
          <a:endParaRPr lang="en-US"/>
        </a:p>
      </dgm:t>
    </dgm:pt>
    <dgm:pt modelId="{E1A0A718-C6A9-47DD-BD54-20D476975D58}" type="pres">
      <dgm:prSet presAssocID="{8EC5C70C-3BF4-478A-A931-7C2EB59F5F12}" presName="rootText" presStyleLbl="node2" presStyleIdx="1" presStyleCnt="3" custScaleY="253768">
        <dgm:presLayoutVars>
          <dgm:chPref val="3"/>
        </dgm:presLayoutVars>
      </dgm:prSet>
      <dgm:spPr/>
      <dgm:t>
        <a:bodyPr/>
        <a:lstStyle/>
        <a:p>
          <a:endParaRPr lang="en-US"/>
        </a:p>
      </dgm:t>
    </dgm:pt>
    <dgm:pt modelId="{9EBE1934-C63F-4287-AE65-2356120A971D}" type="pres">
      <dgm:prSet presAssocID="{8EC5C70C-3BF4-478A-A931-7C2EB59F5F12}" presName="rootConnector" presStyleLbl="node2" presStyleIdx="1" presStyleCnt="3"/>
      <dgm:spPr/>
      <dgm:t>
        <a:bodyPr/>
        <a:lstStyle/>
        <a:p>
          <a:endParaRPr lang="en-US"/>
        </a:p>
      </dgm:t>
    </dgm:pt>
    <dgm:pt modelId="{1A30BFBB-6269-4B0B-9748-E9479C1040C5}" type="pres">
      <dgm:prSet presAssocID="{8EC5C70C-3BF4-478A-A931-7C2EB59F5F12}" presName="hierChild4" presStyleCnt="0"/>
      <dgm:spPr/>
      <dgm:t>
        <a:bodyPr/>
        <a:lstStyle/>
        <a:p>
          <a:endParaRPr lang="en-US"/>
        </a:p>
      </dgm:t>
    </dgm:pt>
    <dgm:pt modelId="{1D9F10C2-289D-43AE-A3CE-8EA3755D8754}" type="pres">
      <dgm:prSet presAssocID="{8EC5C70C-3BF4-478A-A931-7C2EB59F5F12}" presName="hierChild5" presStyleCnt="0"/>
      <dgm:spPr/>
      <dgm:t>
        <a:bodyPr/>
        <a:lstStyle/>
        <a:p>
          <a:endParaRPr lang="en-US"/>
        </a:p>
      </dgm:t>
    </dgm:pt>
    <dgm:pt modelId="{D8AA4392-D76B-4676-8610-8A6192A2A1B1}" type="pres">
      <dgm:prSet presAssocID="{89D22D58-033F-4BE2-906D-E47B751D5E4B}" presName="Name64" presStyleLbl="parChTrans1D2" presStyleIdx="2" presStyleCnt="5"/>
      <dgm:spPr/>
      <dgm:t>
        <a:bodyPr/>
        <a:lstStyle/>
        <a:p>
          <a:endParaRPr lang="en-US"/>
        </a:p>
      </dgm:t>
    </dgm:pt>
    <dgm:pt modelId="{77CA734C-1D68-4552-B86E-992FDCA7740E}" type="pres">
      <dgm:prSet presAssocID="{6A1DAEE8-DFC5-4B4A-8C42-707030EB6056}" presName="hierRoot2" presStyleCnt="0">
        <dgm:presLayoutVars>
          <dgm:hierBranch val="init"/>
        </dgm:presLayoutVars>
      </dgm:prSet>
      <dgm:spPr/>
      <dgm:t>
        <a:bodyPr/>
        <a:lstStyle/>
        <a:p>
          <a:endParaRPr lang="en-US"/>
        </a:p>
      </dgm:t>
    </dgm:pt>
    <dgm:pt modelId="{63EB37AB-15AE-4860-B2E7-F9FE0C58D970}" type="pres">
      <dgm:prSet presAssocID="{6A1DAEE8-DFC5-4B4A-8C42-707030EB6056}" presName="rootComposite" presStyleCnt="0"/>
      <dgm:spPr/>
      <dgm:t>
        <a:bodyPr/>
        <a:lstStyle/>
        <a:p>
          <a:endParaRPr lang="en-US"/>
        </a:p>
      </dgm:t>
    </dgm:pt>
    <dgm:pt modelId="{ACD9B279-0726-495D-BBC0-D373B09B652B}" type="pres">
      <dgm:prSet presAssocID="{6A1DAEE8-DFC5-4B4A-8C42-707030EB6056}" presName="rootText" presStyleLbl="node2" presStyleIdx="2" presStyleCnt="3" custScaleY="253768">
        <dgm:presLayoutVars>
          <dgm:chPref val="3"/>
        </dgm:presLayoutVars>
      </dgm:prSet>
      <dgm:spPr/>
      <dgm:t>
        <a:bodyPr/>
        <a:lstStyle/>
        <a:p>
          <a:endParaRPr lang="en-US"/>
        </a:p>
      </dgm:t>
    </dgm:pt>
    <dgm:pt modelId="{A77F63E3-3470-41C8-8A17-0CBD88F4CEAC}" type="pres">
      <dgm:prSet presAssocID="{6A1DAEE8-DFC5-4B4A-8C42-707030EB6056}" presName="rootConnector" presStyleLbl="node2" presStyleIdx="2" presStyleCnt="3"/>
      <dgm:spPr/>
      <dgm:t>
        <a:bodyPr/>
        <a:lstStyle/>
        <a:p>
          <a:endParaRPr lang="en-US"/>
        </a:p>
      </dgm:t>
    </dgm:pt>
    <dgm:pt modelId="{3B2D76BC-5ADF-4BD9-AC39-E38CFB263DB4}" type="pres">
      <dgm:prSet presAssocID="{6A1DAEE8-DFC5-4B4A-8C42-707030EB6056}" presName="hierChild4" presStyleCnt="0"/>
      <dgm:spPr/>
      <dgm:t>
        <a:bodyPr/>
        <a:lstStyle/>
        <a:p>
          <a:endParaRPr lang="en-US"/>
        </a:p>
      </dgm:t>
    </dgm:pt>
    <dgm:pt modelId="{B06DA10F-0056-4A9B-A25A-EEB4BF54B163}" type="pres">
      <dgm:prSet presAssocID="{6A1DAEE8-DFC5-4B4A-8C42-707030EB6056}" presName="hierChild5" presStyleCnt="0"/>
      <dgm:spPr/>
      <dgm:t>
        <a:bodyPr/>
        <a:lstStyle/>
        <a:p>
          <a:endParaRPr lang="en-US"/>
        </a:p>
      </dgm:t>
    </dgm:pt>
    <dgm:pt modelId="{9B6E2F36-11D6-4C1A-AC9F-0FB0AB6C5E8C}" type="pres">
      <dgm:prSet presAssocID="{3084878E-140B-4AC7-AB66-515DA573B357}" presName="hierChild3" presStyleCnt="0"/>
      <dgm:spPr/>
      <dgm:t>
        <a:bodyPr/>
        <a:lstStyle/>
        <a:p>
          <a:endParaRPr lang="en-US"/>
        </a:p>
      </dgm:t>
    </dgm:pt>
    <dgm:pt modelId="{ACCF5AC8-6AFE-4ABA-B56C-985BAF136567}" type="pres">
      <dgm:prSet presAssocID="{CD351F4E-3FD9-4528-B543-14F56BE02A30}" presName="Name115" presStyleLbl="parChTrans1D2" presStyleIdx="3" presStyleCnt="5"/>
      <dgm:spPr/>
      <dgm:t>
        <a:bodyPr/>
        <a:lstStyle/>
        <a:p>
          <a:endParaRPr lang="en-US"/>
        </a:p>
      </dgm:t>
    </dgm:pt>
    <dgm:pt modelId="{D74C3434-CDC5-495D-8A77-8D62DF2BB9B9}" type="pres">
      <dgm:prSet presAssocID="{5B929AA4-4707-4CCA-829B-F4C7CA93D960}" presName="hierRoot3" presStyleCnt="0">
        <dgm:presLayoutVars>
          <dgm:hierBranch val="init"/>
        </dgm:presLayoutVars>
      </dgm:prSet>
      <dgm:spPr/>
      <dgm:t>
        <a:bodyPr/>
        <a:lstStyle/>
        <a:p>
          <a:endParaRPr lang="en-US"/>
        </a:p>
      </dgm:t>
    </dgm:pt>
    <dgm:pt modelId="{0F2267B5-B0DC-48A2-B750-66F2EDEC635C}" type="pres">
      <dgm:prSet presAssocID="{5B929AA4-4707-4CCA-829B-F4C7CA93D960}" presName="rootComposite3" presStyleCnt="0"/>
      <dgm:spPr/>
      <dgm:t>
        <a:bodyPr/>
        <a:lstStyle/>
        <a:p>
          <a:endParaRPr lang="en-US"/>
        </a:p>
      </dgm:t>
    </dgm:pt>
    <dgm:pt modelId="{085C58BF-7EC6-44ED-A411-46D3F546D11F}" type="pres">
      <dgm:prSet presAssocID="{5B929AA4-4707-4CCA-829B-F4C7CA93D960}" presName="rootText3" presStyleLbl="asst1" presStyleIdx="0" presStyleCnt="2" custScaleX="125056" custScaleY="233495">
        <dgm:presLayoutVars>
          <dgm:chPref val="3"/>
        </dgm:presLayoutVars>
      </dgm:prSet>
      <dgm:spPr/>
      <dgm:t>
        <a:bodyPr/>
        <a:lstStyle/>
        <a:p>
          <a:endParaRPr lang="en-US"/>
        </a:p>
      </dgm:t>
    </dgm:pt>
    <dgm:pt modelId="{30F74BCC-1A22-4C15-B3EF-A965AEDFEA44}" type="pres">
      <dgm:prSet presAssocID="{5B929AA4-4707-4CCA-829B-F4C7CA93D960}" presName="rootConnector3" presStyleLbl="asst1" presStyleIdx="0" presStyleCnt="2"/>
      <dgm:spPr/>
      <dgm:t>
        <a:bodyPr/>
        <a:lstStyle/>
        <a:p>
          <a:endParaRPr lang="en-US"/>
        </a:p>
      </dgm:t>
    </dgm:pt>
    <dgm:pt modelId="{8FD496B6-A90A-4DB0-80A6-64041804FB85}" type="pres">
      <dgm:prSet presAssocID="{5B929AA4-4707-4CCA-829B-F4C7CA93D960}" presName="hierChild6" presStyleCnt="0"/>
      <dgm:spPr/>
      <dgm:t>
        <a:bodyPr/>
        <a:lstStyle/>
        <a:p>
          <a:endParaRPr lang="en-US"/>
        </a:p>
      </dgm:t>
    </dgm:pt>
    <dgm:pt modelId="{637F114F-13B7-4550-AAA3-C251934FDBA3}" type="pres">
      <dgm:prSet presAssocID="{5B929AA4-4707-4CCA-829B-F4C7CA93D960}" presName="hierChild7" presStyleCnt="0"/>
      <dgm:spPr/>
      <dgm:t>
        <a:bodyPr/>
        <a:lstStyle/>
        <a:p>
          <a:endParaRPr lang="en-US"/>
        </a:p>
      </dgm:t>
    </dgm:pt>
    <dgm:pt modelId="{DDB230BA-5EB2-4CF7-BDB3-864DF3A69B94}" type="pres">
      <dgm:prSet presAssocID="{73352614-0FCF-4097-B793-CB9B7E9E5E7B}" presName="Name115" presStyleLbl="parChTrans1D2" presStyleIdx="4" presStyleCnt="5"/>
      <dgm:spPr/>
      <dgm:t>
        <a:bodyPr/>
        <a:lstStyle/>
        <a:p>
          <a:endParaRPr lang="en-US"/>
        </a:p>
      </dgm:t>
    </dgm:pt>
    <dgm:pt modelId="{F48E0F5C-6F2E-42CF-849B-EA0E2097F91D}" type="pres">
      <dgm:prSet presAssocID="{A262B20F-49BD-4C4F-BCB7-6958898FF224}" presName="hierRoot3" presStyleCnt="0">
        <dgm:presLayoutVars>
          <dgm:hierBranch val="init"/>
        </dgm:presLayoutVars>
      </dgm:prSet>
      <dgm:spPr/>
      <dgm:t>
        <a:bodyPr/>
        <a:lstStyle/>
        <a:p>
          <a:endParaRPr lang="en-US"/>
        </a:p>
      </dgm:t>
    </dgm:pt>
    <dgm:pt modelId="{629CADD4-9FA8-4FBC-B899-5686A64007E8}" type="pres">
      <dgm:prSet presAssocID="{A262B20F-49BD-4C4F-BCB7-6958898FF224}" presName="rootComposite3" presStyleCnt="0"/>
      <dgm:spPr/>
      <dgm:t>
        <a:bodyPr/>
        <a:lstStyle/>
        <a:p>
          <a:endParaRPr lang="en-US"/>
        </a:p>
      </dgm:t>
    </dgm:pt>
    <dgm:pt modelId="{D7EACB09-F06F-4D30-83A3-6D1E1E47B7B4}" type="pres">
      <dgm:prSet presAssocID="{A262B20F-49BD-4C4F-BCB7-6958898FF224}" presName="rootText3" presStyleLbl="asst1" presStyleIdx="1" presStyleCnt="2" custScaleX="125056" custScaleY="233495">
        <dgm:presLayoutVars>
          <dgm:chPref val="3"/>
        </dgm:presLayoutVars>
      </dgm:prSet>
      <dgm:spPr/>
      <dgm:t>
        <a:bodyPr/>
        <a:lstStyle/>
        <a:p>
          <a:endParaRPr lang="en-US"/>
        </a:p>
      </dgm:t>
    </dgm:pt>
    <dgm:pt modelId="{29468371-0F97-4093-ADC8-4150D47F6246}" type="pres">
      <dgm:prSet presAssocID="{A262B20F-49BD-4C4F-BCB7-6958898FF224}" presName="rootConnector3" presStyleLbl="asst1" presStyleIdx="1" presStyleCnt="2"/>
      <dgm:spPr/>
      <dgm:t>
        <a:bodyPr/>
        <a:lstStyle/>
        <a:p>
          <a:endParaRPr lang="en-US"/>
        </a:p>
      </dgm:t>
    </dgm:pt>
    <dgm:pt modelId="{21051D20-55B2-458E-B730-AACFF73713BE}" type="pres">
      <dgm:prSet presAssocID="{A262B20F-49BD-4C4F-BCB7-6958898FF224}" presName="hierChild6" presStyleCnt="0"/>
      <dgm:spPr/>
      <dgm:t>
        <a:bodyPr/>
        <a:lstStyle/>
        <a:p>
          <a:endParaRPr lang="en-US"/>
        </a:p>
      </dgm:t>
    </dgm:pt>
    <dgm:pt modelId="{0EA7522F-8660-4EF0-B676-EFF5105CCBA6}" type="pres">
      <dgm:prSet presAssocID="{A262B20F-49BD-4C4F-BCB7-6958898FF224}" presName="hierChild7" presStyleCnt="0"/>
      <dgm:spPr/>
      <dgm:t>
        <a:bodyPr/>
        <a:lstStyle/>
        <a:p>
          <a:endParaRPr lang="en-US"/>
        </a:p>
      </dgm:t>
    </dgm:pt>
  </dgm:ptLst>
  <dgm:cxnLst>
    <dgm:cxn modelId="{0DA36334-11A5-4EFC-B879-542758C9425A}" srcId="{2CC2D1C5-DC86-4C5B-864D-38142209D0BC}" destId="{3084878E-140B-4AC7-AB66-515DA573B357}" srcOrd="0" destOrd="0" parTransId="{87654864-4084-44E7-90E0-CDFBEA9EE316}" sibTransId="{447A6BD5-0CCE-4485-B53D-B9D8FE27D9D7}"/>
    <dgm:cxn modelId="{4A4C67FC-8001-4E5A-88A8-33ACAD9B914F}" type="presOf" srcId="{A262B20F-49BD-4C4F-BCB7-6958898FF224}" destId="{D7EACB09-F06F-4D30-83A3-6D1E1E47B7B4}" srcOrd="0" destOrd="0" presId="urn:microsoft.com/office/officeart/2009/3/layout/HorizontalOrganizationChart"/>
    <dgm:cxn modelId="{26C97B43-97D0-4461-A5AD-6485EE861A11}" type="presOf" srcId="{8EC5C70C-3BF4-478A-A931-7C2EB59F5F12}" destId="{E1A0A718-C6A9-47DD-BD54-20D476975D58}" srcOrd="0" destOrd="0" presId="urn:microsoft.com/office/officeart/2009/3/layout/HorizontalOrganizationChart"/>
    <dgm:cxn modelId="{4EC3FB39-CF6D-43D1-A8A6-1C94777CEC0D}" srcId="{3084878E-140B-4AC7-AB66-515DA573B357}" destId="{28EE93F7-4642-4ADE-B7C7-E73DA779389D}" srcOrd="2" destOrd="0" parTransId="{ED72E7DA-156E-4B9B-9171-7C1B8F3E4E58}" sibTransId="{2A2BFFEE-6229-42F9-A0DD-0610D9967AE5}"/>
    <dgm:cxn modelId="{6F59D15B-AA68-408A-823D-FCA165B6E2CE}" type="presOf" srcId="{3084878E-140B-4AC7-AB66-515DA573B357}" destId="{FF63D70E-9B04-4E96-AE22-FC0BB3F40897}" srcOrd="1" destOrd="0" presId="urn:microsoft.com/office/officeart/2009/3/layout/HorizontalOrganizationChart"/>
    <dgm:cxn modelId="{C62E3442-EDA0-448D-AEB4-E605987EB0EB}" type="presOf" srcId="{5B929AA4-4707-4CCA-829B-F4C7CA93D960}" destId="{085C58BF-7EC6-44ED-A411-46D3F546D11F}" srcOrd="0" destOrd="0" presId="urn:microsoft.com/office/officeart/2009/3/layout/HorizontalOrganizationChart"/>
    <dgm:cxn modelId="{309E630C-876E-4A59-9107-852088A11E7A}" srcId="{3084878E-140B-4AC7-AB66-515DA573B357}" destId="{8EC5C70C-3BF4-478A-A931-7C2EB59F5F12}" srcOrd="3" destOrd="0" parTransId="{D1A25800-0171-4F5D-9939-92C5BD7D4A40}" sibTransId="{0C4B0ECA-1825-4535-AEF6-69731B22EFA3}"/>
    <dgm:cxn modelId="{E4EEB18A-EB2C-46BE-AF56-BF3AD6EDB8A9}" type="presOf" srcId="{2CC2D1C5-DC86-4C5B-864D-38142209D0BC}" destId="{0B0ADD3A-0B1B-49EC-B92E-2712C2266067}" srcOrd="0" destOrd="0" presId="urn:microsoft.com/office/officeart/2009/3/layout/HorizontalOrganizationChart"/>
    <dgm:cxn modelId="{E6B396AE-6928-44FF-B53F-10B4A08510E3}" type="presOf" srcId="{89D22D58-033F-4BE2-906D-E47B751D5E4B}" destId="{D8AA4392-D76B-4676-8610-8A6192A2A1B1}" srcOrd="0" destOrd="0" presId="urn:microsoft.com/office/officeart/2009/3/layout/HorizontalOrganizationChart"/>
    <dgm:cxn modelId="{6C1A9C17-8DDA-40B9-9BED-D71FA7A1637F}" type="presOf" srcId="{28EE93F7-4642-4ADE-B7C7-E73DA779389D}" destId="{7A381B66-30C8-4F76-AFC1-CC2702CE50F5}" srcOrd="1" destOrd="0" presId="urn:microsoft.com/office/officeart/2009/3/layout/HorizontalOrganizationChart"/>
    <dgm:cxn modelId="{A7E72937-0732-4E07-9679-868C2047B61B}" type="presOf" srcId="{CD351F4E-3FD9-4528-B543-14F56BE02A30}" destId="{ACCF5AC8-6AFE-4ABA-B56C-985BAF136567}" srcOrd="0" destOrd="0" presId="urn:microsoft.com/office/officeart/2009/3/layout/HorizontalOrganizationChart"/>
    <dgm:cxn modelId="{825F9B63-2F29-4F5F-8F16-5A3D5ABA77FF}" type="presOf" srcId="{8EC5C70C-3BF4-478A-A931-7C2EB59F5F12}" destId="{9EBE1934-C63F-4287-AE65-2356120A971D}" srcOrd="1" destOrd="0" presId="urn:microsoft.com/office/officeart/2009/3/layout/HorizontalOrganizationChart"/>
    <dgm:cxn modelId="{568F3C4D-EFC1-4CEF-8CCD-3D3DDF73B5BB}" type="presOf" srcId="{A262B20F-49BD-4C4F-BCB7-6958898FF224}" destId="{29468371-0F97-4093-ADC8-4150D47F6246}" srcOrd="1" destOrd="0" presId="urn:microsoft.com/office/officeart/2009/3/layout/HorizontalOrganizationChart"/>
    <dgm:cxn modelId="{63332162-A2E8-45EE-8199-91EE066CDCAD}" type="presOf" srcId="{6A1DAEE8-DFC5-4B4A-8C42-707030EB6056}" destId="{A77F63E3-3470-41C8-8A17-0CBD88F4CEAC}" srcOrd="1" destOrd="0" presId="urn:microsoft.com/office/officeart/2009/3/layout/HorizontalOrganizationChart"/>
    <dgm:cxn modelId="{F005E9BB-FBD2-4959-9E80-F87CB7664166}" type="presOf" srcId="{28EE93F7-4642-4ADE-B7C7-E73DA779389D}" destId="{42E8643B-0C4F-4B8B-956B-C3C79843B3CC}" srcOrd="0" destOrd="0" presId="urn:microsoft.com/office/officeart/2009/3/layout/HorizontalOrganizationChart"/>
    <dgm:cxn modelId="{49D9938B-D37A-4088-A3A3-274A895B1D83}" type="presOf" srcId="{ED72E7DA-156E-4B9B-9171-7C1B8F3E4E58}" destId="{3B02EDE6-9A14-490D-AAD1-D5F45BE70FBE}" srcOrd="0" destOrd="0" presId="urn:microsoft.com/office/officeart/2009/3/layout/HorizontalOrganizationChart"/>
    <dgm:cxn modelId="{84F4BC4F-EBB4-4B23-997A-66F43EF75482}" type="presOf" srcId="{D1A25800-0171-4F5D-9939-92C5BD7D4A40}" destId="{255059C1-F1F1-4AD0-BF04-6E4A54AC34C6}" srcOrd="0" destOrd="0" presId="urn:microsoft.com/office/officeart/2009/3/layout/HorizontalOrganizationChart"/>
    <dgm:cxn modelId="{5012E498-6A4A-4F5A-AD16-C2790B41FFCC}" type="presOf" srcId="{3084878E-140B-4AC7-AB66-515DA573B357}" destId="{63584E73-83C2-4495-84C5-F162967925DA}" srcOrd="0" destOrd="0" presId="urn:microsoft.com/office/officeart/2009/3/layout/HorizontalOrganizationChart"/>
    <dgm:cxn modelId="{FF0F344E-5362-4AB9-9443-CAE42C91F3F6}" srcId="{3084878E-140B-4AC7-AB66-515DA573B357}" destId="{A262B20F-49BD-4C4F-BCB7-6958898FF224}" srcOrd="1" destOrd="0" parTransId="{73352614-0FCF-4097-B793-CB9B7E9E5E7B}" sibTransId="{E9CD32C3-8A52-485D-9047-C3E757A23918}"/>
    <dgm:cxn modelId="{7D04CE0F-BF0D-4584-B1AC-285AF2CE1682}" type="presOf" srcId="{73352614-0FCF-4097-B793-CB9B7E9E5E7B}" destId="{DDB230BA-5EB2-4CF7-BDB3-864DF3A69B94}" srcOrd="0" destOrd="0" presId="urn:microsoft.com/office/officeart/2009/3/layout/HorizontalOrganizationChart"/>
    <dgm:cxn modelId="{3D8586D5-7672-4422-8960-BED0FE286F70}" srcId="{3084878E-140B-4AC7-AB66-515DA573B357}" destId="{5B929AA4-4707-4CCA-829B-F4C7CA93D960}" srcOrd="0" destOrd="0" parTransId="{CD351F4E-3FD9-4528-B543-14F56BE02A30}" sibTransId="{A52B4992-D4EA-43E3-8CA2-6FD9DA759685}"/>
    <dgm:cxn modelId="{CA5506DF-C9C8-473A-9CC5-C4FDA4D1EA4B}" type="presOf" srcId="{6A1DAEE8-DFC5-4B4A-8C42-707030EB6056}" destId="{ACD9B279-0726-495D-BBC0-D373B09B652B}" srcOrd="0" destOrd="0" presId="urn:microsoft.com/office/officeart/2009/3/layout/HorizontalOrganizationChart"/>
    <dgm:cxn modelId="{2B31739E-30B5-436A-8868-0EC5A5A876D2}" type="presOf" srcId="{5B929AA4-4707-4CCA-829B-F4C7CA93D960}" destId="{30F74BCC-1A22-4C15-B3EF-A965AEDFEA44}" srcOrd="1" destOrd="0" presId="urn:microsoft.com/office/officeart/2009/3/layout/HorizontalOrganizationChart"/>
    <dgm:cxn modelId="{8E7A9D44-8459-4BB1-A51A-906CDE1E3F4E}" srcId="{3084878E-140B-4AC7-AB66-515DA573B357}" destId="{6A1DAEE8-DFC5-4B4A-8C42-707030EB6056}" srcOrd="4" destOrd="0" parTransId="{89D22D58-033F-4BE2-906D-E47B751D5E4B}" sibTransId="{400E4237-629D-460F-B5FB-B71184302C6D}"/>
    <dgm:cxn modelId="{1EBDB1E0-5FB9-4D1D-BD4B-27EF35649EAA}" type="presParOf" srcId="{0B0ADD3A-0B1B-49EC-B92E-2712C2266067}" destId="{3BBEDF84-5AAA-445D-9231-95BA06B1CDC5}" srcOrd="0" destOrd="0" presId="urn:microsoft.com/office/officeart/2009/3/layout/HorizontalOrganizationChart"/>
    <dgm:cxn modelId="{4B2EFF2B-E6B4-4F84-A40B-9ADFB51B412A}" type="presParOf" srcId="{3BBEDF84-5AAA-445D-9231-95BA06B1CDC5}" destId="{29A60C06-2D94-4A45-B6AB-411FD0FB2EE0}" srcOrd="0" destOrd="0" presId="urn:microsoft.com/office/officeart/2009/3/layout/HorizontalOrganizationChart"/>
    <dgm:cxn modelId="{A36BAF07-4D44-4E06-B777-42471A8596D9}" type="presParOf" srcId="{29A60C06-2D94-4A45-B6AB-411FD0FB2EE0}" destId="{63584E73-83C2-4495-84C5-F162967925DA}" srcOrd="0" destOrd="0" presId="urn:microsoft.com/office/officeart/2009/3/layout/HorizontalOrganizationChart"/>
    <dgm:cxn modelId="{F5DBBE0B-6ECF-4805-BE50-0782F7DD5CB3}" type="presParOf" srcId="{29A60C06-2D94-4A45-B6AB-411FD0FB2EE0}" destId="{FF63D70E-9B04-4E96-AE22-FC0BB3F40897}" srcOrd="1" destOrd="0" presId="urn:microsoft.com/office/officeart/2009/3/layout/HorizontalOrganizationChart"/>
    <dgm:cxn modelId="{ED60A07A-6F15-4357-9A7F-717CB7A1D757}" type="presParOf" srcId="{3BBEDF84-5AAA-445D-9231-95BA06B1CDC5}" destId="{7ED7BB9F-8D6B-4DA7-8ABA-BC0F85455B58}" srcOrd="1" destOrd="0" presId="urn:microsoft.com/office/officeart/2009/3/layout/HorizontalOrganizationChart"/>
    <dgm:cxn modelId="{BFD39C82-3AA5-477A-859E-C06909083385}" type="presParOf" srcId="{7ED7BB9F-8D6B-4DA7-8ABA-BC0F85455B58}" destId="{3B02EDE6-9A14-490D-AAD1-D5F45BE70FBE}" srcOrd="0" destOrd="0" presId="urn:microsoft.com/office/officeart/2009/3/layout/HorizontalOrganizationChart"/>
    <dgm:cxn modelId="{32D8D02B-DD1E-4A43-8580-7F1F0C9A5CE4}" type="presParOf" srcId="{7ED7BB9F-8D6B-4DA7-8ABA-BC0F85455B58}" destId="{2E7F1B4E-171C-4558-AEB8-DB5CCBC2111D}" srcOrd="1" destOrd="0" presId="urn:microsoft.com/office/officeart/2009/3/layout/HorizontalOrganizationChart"/>
    <dgm:cxn modelId="{D62390D4-6A74-4DDE-8CDC-2CDF8D81256C}" type="presParOf" srcId="{2E7F1B4E-171C-4558-AEB8-DB5CCBC2111D}" destId="{363E6003-4594-47C9-A79C-3F813CE293EE}" srcOrd="0" destOrd="0" presId="urn:microsoft.com/office/officeart/2009/3/layout/HorizontalOrganizationChart"/>
    <dgm:cxn modelId="{FF38278D-0C65-4E3E-A9A6-77D38EA93BAF}" type="presParOf" srcId="{363E6003-4594-47C9-A79C-3F813CE293EE}" destId="{42E8643B-0C4F-4B8B-956B-C3C79843B3CC}" srcOrd="0" destOrd="0" presId="urn:microsoft.com/office/officeart/2009/3/layout/HorizontalOrganizationChart"/>
    <dgm:cxn modelId="{389BEABD-5077-4F99-AB64-EB5ACF490CB4}" type="presParOf" srcId="{363E6003-4594-47C9-A79C-3F813CE293EE}" destId="{7A381B66-30C8-4F76-AFC1-CC2702CE50F5}" srcOrd="1" destOrd="0" presId="urn:microsoft.com/office/officeart/2009/3/layout/HorizontalOrganizationChart"/>
    <dgm:cxn modelId="{10EF6343-0B6B-4A0B-9FE6-C20460191A21}" type="presParOf" srcId="{2E7F1B4E-171C-4558-AEB8-DB5CCBC2111D}" destId="{C06AA730-AFA0-4AE0-AAD5-BFB38D5A606E}" srcOrd="1" destOrd="0" presId="urn:microsoft.com/office/officeart/2009/3/layout/HorizontalOrganizationChart"/>
    <dgm:cxn modelId="{AB063FE0-3506-4C3D-A013-31508C49C210}" type="presParOf" srcId="{2E7F1B4E-171C-4558-AEB8-DB5CCBC2111D}" destId="{9A257C8D-CFB9-4F75-B6F5-5DA016ED31D4}" srcOrd="2" destOrd="0" presId="urn:microsoft.com/office/officeart/2009/3/layout/HorizontalOrganizationChart"/>
    <dgm:cxn modelId="{AD7A66F3-A36F-4FD5-BECE-7BB7CECFE090}" type="presParOf" srcId="{7ED7BB9F-8D6B-4DA7-8ABA-BC0F85455B58}" destId="{255059C1-F1F1-4AD0-BF04-6E4A54AC34C6}" srcOrd="2" destOrd="0" presId="urn:microsoft.com/office/officeart/2009/3/layout/HorizontalOrganizationChart"/>
    <dgm:cxn modelId="{076FF982-D1CC-4AD3-A464-E173F928ED68}" type="presParOf" srcId="{7ED7BB9F-8D6B-4DA7-8ABA-BC0F85455B58}" destId="{BA5D7D65-A66E-426B-962E-955AAEE7E349}" srcOrd="3" destOrd="0" presId="urn:microsoft.com/office/officeart/2009/3/layout/HorizontalOrganizationChart"/>
    <dgm:cxn modelId="{1DF83239-802F-4FF6-911B-6E3ECC720AEA}" type="presParOf" srcId="{BA5D7D65-A66E-426B-962E-955AAEE7E349}" destId="{0CE67BE0-EFE3-4B84-B760-CBD608036C20}" srcOrd="0" destOrd="0" presId="urn:microsoft.com/office/officeart/2009/3/layout/HorizontalOrganizationChart"/>
    <dgm:cxn modelId="{EF0B1B0B-70CD-40B7-8E02-51D43538DEBA}" type="presParOf" srcId="{0CE67BE0-EFE3-4B84-B760-CBD608036C20}" destId="{E1A0A718-C6A9-47DD-BD54-20D476975D58}" srcOrd="0" destOrd="0" presId="urn:microsoft.com/office/officeart/2009/3/layout/HorizontalOrganizationChart"/>
    <dgm:cxn modelId="{9475AB6F-B4C8-46AE-B4A5-9FB3A1772BC8}" type="presParOf" srcId="{0CE67BE0-EFE3-4B84-B760-CBD608036C20}" destId="{9EBE1934-C63F-4287-AE65-2356120A971D}" srcOrd="1" destOrd="0" presId="urn:microsoft.com/office/officeart/2009/3/layout/HorizontalOrganizationChart"/>
    <dgm:cxn modelId="{FAA8AF15-1006-4C7F-86EB-399E0E6F4EC6}" type="presParOf" srcId="{BA5D7D65-A66E-426B-962E-955AAEE7E349}" destId="{1A30BFBB-6269-4B0B-9748-E9479C1040C5}" srcOrd="1" destOrd="0" presId="urn:microsoft.com/office/officeart/2009/3/layout/HorizontalOrganizationChart"/>
    <dgm:cxn modelId="{BC8209C7-8E68-41AF-9E4F-0A4E6683A047}" type="presParOf" srcId="{BA5D7D65-A66E-426B-962E-955AAEE7E349}" destId="{1D9F10C2-289D-43AE-A3CE-8EA3755D8754}" srcOrd="2" destOrd="0" presId="urn:microsoft.com/office/officeart/2009/3/layout/HorizontalOrganizationChart"/>
    <dgm:cxn modelId="{BE40E4C7-E1E9-4F8D-AC21-F68037F8B23B}" type="presParOf" srcId="{7ED7BB9F-8D6B-4DA7-8ABA-BC0F85455B58}" destId="{D8AA4392-D76B-4676-8610-8A6192A2A1B1}" srcOrd="4" destOrd="0" presId="urn:microsoft.com/office/officeart/2009/3/layout/HorizontalOrganizationChart"/>
    <dgm:cxn modelId="{10C0E7CA-9D17-427F-86A6-AB57F8201831}" type="presParOf" srcId="{7ED7BB9F-8D6B-4DA7-8ABA-BC0F85455B58}" destId="{77CA734C-1D68-4552-B86E-992FDCA7740E}" srcOrd="5" destOrd="0" presId="urn:microsoft.com/office/officeart/2009/3/layout/HorizontalOrganizationChart"/>
    <dgm:cxn modelId="{FBB80C07-FEED-40E2-9257-0D77A405DDC5}" type="presParOf" srcId="{77CA734C-1D68-4552-B86E-992FDCA7740E}" destId="{63EB37AB-15AE-4860-B2E7-F9FE0C58D970}" srcOrd="0" destOrd="0" presId="urn:microsoft.com/office/officeart/2009/3/layout/HorizontalOrganizationChart"/>
    <dgm:cxn modelId="{45420840-D91F-4183-ADCF-09E17F6638DC}" type="presParOf" srcId="{63EB37AB-15AE-4860-B2E7-F9FE0C58D970}" destId="{ACD9B279-0726-495D-BBC0-D373B09B652B}" srcOrd="0" destOrd="0" presId="urn:microsoft.com/office/officeart/2009/3/layout/HorizontalOrganizationChart"/>
    <dgm:cxn modelId="{8788D0A0-6920-4F32-83F8-EBEE2B7149C9}" type="presParOf" srcId="{63EB37AB-15AE-4860-B2E7-F9FE0C58D970}" destId="{A77F63E3-3470-41C8-8A17-0CBD88F4CEAC}" srcOrd="1" destOrd="0" presId="urn:microsoft.com/office/officeart/2009/3/layout/HorizontalOrganizationChart"/>
    <dgm:cxn modelId="{67E0D2A3-B48F-4C95-9BCB-56D9A45F380B}" type="presParOf" srcId="{77CA734C-1D68-4552-B86E-992FDCA7740E}" destId="{3B2D76BC-5ADF-4BD9-AC39-E38CFB263DB4}" srcOrd="1" destOrd="0" presId="urn:microsoft.com/office/officeart/2009/3/layout/HorizontalOrganizationChart"/>
    <dgm:cxn modelId="{8A790F9D-001B-4639-96F1-D48A95949EDA}" type="presParOf" srcId="{77CA734C-1D68-4552-B86E-992FDCA7740E}" destId="{B06DA10F-0056-4A9B-A25A-EEB4BF54B163}" srcOrd="2" destOrd="0" presId="urn:microsoft.com/office/officeart/2009/3/layout/HorizontalOrganizationChart"/>
    <dgm:cxn modelId="{16097199-3857-464D-B8FC-E80B90CB3CC5}" type="presParOf" srcId="{3BBEDF84-5AAA-445D-9231-95BA06B1CDC5}" destId="{9B6E2F36-11D6-4C1A-AC9F-0FB0AB6C5E8C}" srcOrd="2" destOrd="0" presId="urn:microsoft.com/office/officeart/2009/3/layout/HorizontalOrganizationChart"/>
    <dgm:cxn modelId="{C96846AC-F03B-411A-A556-9C80CCC129C3}" type="presParOf" srcId="{9B6E2F36-11D6-4C1A-AC9F-0FB0AB6C5E8C}" destId="{ACCF5AC8-6AFE-4ABA-B56C-985BAF136567}" srcOrd="0" destOrd="0" presId="urn:microsoft.com/office/officeart/2009/3/layout/HorizontalOrganizationChart"/>
    <dgm:cxn modelId="{709605C8-6D97-46AF-86A9-90BE74C62C33}" type="presParOf" srcId="{9B6E2F36-11D6-4C1A-AC9F-0FB0AB6C5E8C}" destId="{D74C3434-CDC5-495D-8A77-8D62DF2BB9B9}" srcOrd="1" destOrd="0" presId="urn:microsoft.com/office/officeart/2009/3/layout/HorizontalOrganizationChart"/>
    <dgm:cxn modelId="{A8A9E685-F8C2-487C-B0BF-C2CA771AE05B}" type="presParOf" srcId="{D74C3434-CDC5-495D-8A77-8D62DF2BB9B9}" destId="{0F2267B5-B0DC-48A2-B750-66F2EDEC635C}" srcOrd="0" destOrd="0" presId="urn:microsoft.com/office/officeart/2009/3/layout/HorizontalOrganizationChart"/>
    <dgm:cxn modelId="{D9180D68-4316-44BB-8DC0-50784154FC00}" type="presParOf" srcId="{0F2267B5-B0DC-48A2-B750-66F2EDEC635C}" destId="{085C58BF-7EC6-44ED-A411-46D3F546D11F}" srcOrd="0" destOrd="0" presId="urn:microsoft.com/office/officeart/2009/3/layout/HorizontalOrganizationChart"/>
    <dgm:cxn modelId="{72996038-1403-48A9-9CC5-E8826ED19476}" type="presParOf" srcId="{0F2267B5-B0DC-48A2-B750-66F2EDEC635C}" destId="{30F74BCC-1A22-4C15-B3EF-A965AEDFEA44}" srcOrd="1" destOrd="0" presId="urn:microsoft.com/office/officeart/2009/3/layout/HorizontalOrganizationChart"/>
    <dgm:cxn modelId="{45B1D6F6-2982-48C2-84F1-FBA7FB27A8FF}" type="presParOf" srcId="{D74C3434-CDC5-495D-8A77-8D62DF2BB9B9}" destId="{8FD496B6-A90A-4DB0-80A6-64041804FB85}" srcOrd="1" destOrd="0" presId="urn:microsoft.com/office/officeart/2009/3/layout/HorizontalOrganizationChart"/>
    <dgm:cxn modelId="{3FBBD267-F5C5-4416-B627-94644F93016B}" type="presParOf" srcId="{D74C3434-CDC5-495D-8A77-8D62DF2BB9B9}" destId="{637F114F-13B7-4550-AAA3-C251934FDBA3}" srcOrd="2" destOrd="0" presId="urn:microsoft.com/office/officeart/2009/3/layout/HorizontalOrganizationChart"/>
    <dgm:cxn modelId="{CF113260-BF05-4007-89E1-42DD9D3B292E}" type="presParOf" srcId="{9B6E2F36-11D6-4C1A-AC9F-0FB0AB6C5E8C}" destId="{DDB230BA-5EB2-4CF7-BDB3-864DF3A69B94}" srcOrd="2" destOrd="0" presId="urn:microsoft.com/office/officeart/2009/3/layout/HorizontalOrganizationChart"/>
    <dgm:cxn modelId="{BE7E8276-B120-4BB3-AC5E-587F3B9B4E56}" type="presParOf" srcId="{9B6E2F36-11D6-4C1A-AC9F-0FB0AB6C5E8C}" destId="{F48E0F5C-6F2E-42CF-849B-EA0E2097F91D}" srcOrd="3" destOrd="0" presId="urn:microsoft.com/office/officeart/2009/3/layout/HorizontalOrganizationChart"/>
    <dgm:cxn modelId="{4B518619-3FA5-4085-B42D-A22095C68749}" type="presParOf" srcId="{F48E0F5C-6F2E-42CF-849B-EA0E2097F91D}" destId="{629CADD4-9FA8-4FBC-B899-5686A64007E8}" srcOrd="0" destOrd="0" presId="urn:microsoft.com/office/officeart/2009/3/layout/HorizontalOrganizationChart"/>
    <dgm:cxn modelId="{68AB97EE-6EDB-4C10-B893-7B4528A935BE}" type="presParOf" srcId="{629CADD4-9FA8-4FBC-B899-5686A64007E8}" destId="{D7EACB09-F06F-4D30-83A3-6D1E1E47B7B4}" srcOrd="0" destOrd="0" presId="urn:microsoft.com/office/officeart/2009/3/layout/HorizontalOrganizationChart"/>
    <dgm:cxn modelId="{0F23E3D2-5695-4BE3-9355-5B51AD66F145}" type="presParOf" srcId="{629CADD4-9FA8-4FBC-B899-5686A64007E8}" destId="{29468371-0F97-4093-ADC8-4150D47F6246}" srcOrd="1" destOrd="0" presId="urn:microsoft.com/office/officeart/2009/3/layout/HorizontalOrganizationChart"/>
    <dgm:cxn modelId="{CDB436A4-F22A-4222-AC7B-C565BE008A05}" type="presParOf" srcId="{F48E0F5C-6F2E-42CF-849B-EA0E2097F91D}" destId="{21051D20-55B2-458E-B730-AACFF73713BE}" srcOrd="1" destOrd="0" presId="urn:microsoft.com/office/officeart/2009/3/layout/HorizontalOrganizationChart"/>
    <dgm:cxn modelId="{3DCE28DE-E281-4C65-80A7-C8904E016D1C}" type="presParOf" srcId="{F48E0F5C-6F2E-42CF-849B-EA0E2097F91D}" destId="{0EA7522F-8660-4EF0-B676-EFF5105CCBA6}" srcOrd="2" destOrd="0" presId="urn:microsoft.com/office/officeart/2009/3/layout/Horizontal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F01CAF-D64A-44C6-931E-143C896F9F06}" type="doc">
      <dgm:prSet loTypeId="urn:microsoft.com/office/officeart/2005/8/layout/default#2" loCatId="list" qsTypeId="urn:microsoft.com/office/officeart/2005/8/quickstyle/simple1" qsCatId="simple" csTypeId="urn:microsoft.com/office/officeart/2005/8/colors/accent6_1" csCatId="accent6" phldr="1"/>
      <dgm:spPr/>
      <dgm:t>
        <a:bodyPr/>
        <a:lstStyle/>
        <a:p>
          <a:endParaRPr lang="en-US"/>
        </a:p>
      </dgm:t>
    </dgm:pt>
    <dgm:pt modelId="{5AAA62FA-5868-43BB-8254-35524A28A231}">
      <dgm:prSet phldrT="[Text]"/>
      <dgm:spPr/>
      <dgm:t>
        <a:bodyPr/>
        <a:lstStyle/>
        <a:p>
          <a:r>
            <a:rPr lang="en-US" dirty="0" smtClean="0"/>
            <a:t>SCAN-ECHO</a:t>
          </a:r>
          <a:endParaRPr lang="en-US" dirty="0"/>
        </a:p>
      </dgm:t>
    </dgm:pt>
    <dgm:pt modelId="{8B10B48E-A6FC-4B10-872E-B00941CDF0B8}" type="parTrans" cxnId="{AE091DF2-658C-421E-B4BF-F6B20F14805C}">
      <dgm:prSet/>
      <dgm:spPr/>
      <dgm:t>
        <a:bodyPr/>
        <a:lstStyle/>
        <a:p>
          <a:endParaRPr lang="en-US"/>
        </a:p>
      </dgm:t>
    </dgm:pt>
    <dgm:pt modelId="{B9549157-DDC5-4779-9ED4-3D11641FB11A}" type="sibTrans" cxnId="{AE091DF2-658C-421E-B4BF-F6B20F14805C}">
      <dgm:prSet/>
      <dgm:spPr/>
      <dgm:t>
        <a:bodyPr/>
        <a:lstStyle/>
        <a:p>
          <a:endParaRPr lang="en-US"/>
        </a:p>
      </dgm:t>
    </dgm:pt>
    <dgm:pt modelId="{2C9CBB68-792B-4FCE-86DC-41E649C27974}">
      <dgm:prSet phldrT="[Text]"/>
      <dgm:spPr/>
      <dgm:t>
        <a:bodyPr/>
        <a:lstStyle/>
        <a:p>
          <a:r>
            <a:rPr lang="en-US" dirty="0" smtClean="0"/>
            <a:t>Neighborhoods</a:t>
          </a:r>
          <a:endParaRPr lang="en-US" dirty="0"/>
        </a:p>
      </dgm:t>
    </dgm:pt>
    <dgm:pt modelId="{54451A82-740C-4F0D-94AE-3F3B76CA5A4D}" type="parTrans" cxnId="{4A731D1E-0908-4D17-ADBE-52D713291B0C}">
      <dgm:prSet/>
      <dgm:spPr/>
      <dgm:t>
        <a:bodyPr/>
        <a:lstStyle/>
        <a:p>
          <a:endParaRPr lang="en-US"/>
        </a:p>
      </dgm:t>
    </dgm:pt>
    <dgm:pt modelId="{D4FCE8CF-55D4-419D-8E86-EC0799B331B4}" type="sibTrans" cxnId="{4A731D1E-0908-4D17-ADBE-52D713291B0C}">
      <dgm:prSet/>
      <dgm:spPr/>
      <dgm:t>
        <a:bodyPr/>
        <a:lstStyle/>
        <a:p>
          <a:endParaRPr lang="en-US"/>
        </a:p>
      </dgm:t>
    </dgm:pt>
    <dgm:pt modelId="{20D4E761-5A6D-4D94-B716-2048C393BBF9}">
      <dgm:prSet phldrT="[Text]"/>
      <dgm:spPr/>
      <dgm:t>
        <a:bodyPr/>
        <a:lstStyle/>
        <a:p>
          <a:r>
            <a:rPr lang="en-US" dirty="0" smtClean="0"/>
            <a:t>E-Consults</a:t>
          </a:r>
          <a:endParaRPr lang="en-US" dirty="0"/>
        </a:p>
      </dgm:t>
    </dgm:pt>
    <dgm:pt modelId="{931F3414-3710-4E58-B5B4-A88F2A50FAE7}" type="parTrans" cxnId="{82AD0DB9-83D1-4FF5-9FEB-37B9502FDC4C}">
      <dgm:prSet/>
      <dgm:spPr/>
      <dgm:t>
        <a:bodyPr/>
        <a:lstStyle/>
        <a:p>
          <a:endParaRPr lang="en-US"/>
        </a:p>
      </dgm:t>
    </dgm:pt>
    <dgm:pt modelId="{30CB2FF6-6277-4C2B-A004-7390A2039BE3}" type="sibTrans" cxnId="{82AD0DB9-83D1-4FF5-9FEB-37B9502FDC4C}">
      <dgm:prSet/>
      <dgm:spPr/>
      <dgm:t>
        <a:bodyPr/>
        <a:lstStyle/>
        <a:p>
          <a:endParaRPr lang="en-US"/>
        </a:p>
      </dgm:t>
    </dgm:pt>
    <dgm:pt modelId="{5BB940C4-ADCF-4C50-8B93-88A390512B02}" type="pres">
      <dgm:prSet presAssocID="{08F01CAF-D64A-44C6-931E-143C896F9F06}" presName="diagram" presStyleCnt="0">
        <dgm:presLayoutVars>
          <dgm:dir/>
          <dgm:resizeHandles val="exact"/>
        </dgm:presLayoutVars>
      </dgm:prSet>
      <dgm:spPr/>
      <dgm:t>
        <a:bodyPr/>
        <a:lstStyle/>
        <a:p>
          <a:endParaRPr lang="en-US"/>
        </a:p>
      </dgm:t>
    </dgm:pt>
    <dgm:pt modelId="{2068AEEF-8A56-43D9-B34D-2582880B3B79}" type="pres">
      <dgm:prSet presAssocID="{5AAA62FA-5868-43BB-8254-35524A28A231}" presName="node" presStyleLbl="node1" presStyleIdx="0" presStyleCnt="3">
        <dgm:presLayoutVars>
          <dgm:bulletEnabled val="1"/>
        </dgm:presLayoutVars>
      </dgm:prSet>
      <dgm:spPr/>
      <dgm:t>
        <a:bodyPr/>
        <a:lstStyle/>
        <a:p>
          <a:endParaRPr lang="en-US"/>
        </a:p>
      </dgm:t>
    </dgm:pt>
    <dgm:pt modelId="{DE4F711F-629A-453C-B8E5-935BF6953913}" type="pres">
      <dgm:prSet presAssocID="{B9549157-DDC5-4779-9ED4-3D11641FB11A}" presName="sibTrans" presStyleCnt="0"/>
      <dgm:spPr/>
    </dgm:pt>
    <dgm:pt modelId="{AA78426E-5D08-4A59-9E6E-7B3CFBF1D172}" type="pres">
      <dgm:prSet presAssocID="{2C9CBB68-792B-4FCE-86DC-41E649C27974}" presName="node" presStyleLbl="node1" presStyleIdx="1" presStyleCnt="3">
        <dgm:presLayoutVars>
          <dgm:bulletEnabled val="1"/>
        </dgm:presLayoutVars>
      </dgm:prSet>
      <dgm:spPr/>
      <dgm:t>
        <a:bodyPr/>
        <a:lstStyle/>
        <a:p>
          <a:endParaRPr lang="en-US"/>
        </a:p>
      </dgm:t>
    </dgm:pt>
    <dgm:pt modelId="{BBBE9FDE-C385-45D3-B291-DF5D32BBD21B}" type="pres">
      <dgm:prSet presAssocID="{D4FCE8CF-55D4-419D-8E86-EC0799B331B4}" presName="sibTrans" presStyleCnt="0"/>
      <dgm:spPr/>
    </dgm:pt>
    <dgm:pt modelId="{0A4F388D-7BE0-4361-B952-FCB42ECAB7DC}" type="pres">
      <dgm:prSet presAssocID="{20D4E761-5A6D-4D94-B716-2048C393BBF9}" presName="node" presStyleLbl="node1" presStyleIdx="2" presStyleCnt="3">
        <dgm:presLayoutVars>
          <dgm:bulletEnabled val="1"/>
        </dgm:presLayoutVars>
      </dgm:prSet>
      <dgm:spPr/>
      <dgm:t>
        <a:bodyPr/>
        <a:lstStyle/>
        <a:p>
          <a:endParaRPr lang="en-US"/>
        </a:p>
      </dgm:t>
    </dgm:pt>
  </dgm:ptLst>
  <dgm:cxnLst>
    <dgm:cxn modelId="{82AD0DB9-83D1-4FF5-9FEB-37B9502FDC4C}" srcId="{08F01CAF-D64A-44C6-931E-143C896F9F06}" destId="{20D4E761-5A6D-4D94-B716-2048C393BBF9}" srcOrd="2" destOrd="0" parTransId="{931F3414-3710-4E58-B5B4-A88F2A50FAE7}" sibTransId="{30CB2FF6-6277-4C2B-A004-7390A2039BE3}"/>
    <dgm:cxn modelId="{AE091DF2-658C-421E-B4BF-F6B20F14805C}" srcId="{08F01CAF-D64A-44C6-931E-143C896F9F06}" destId="{5AAA62FA-5868-43BB-8254-35524A28A231}" srcOrd="0" destOrd="0" parTransId="{8B10B48E-A6FC-4B10-872E-B00941CDF0B8}" sibTransId="{B9549157-DDC5-4779-9ED4-3D11641FB11A}"/>
    <dgm:cxn modelId="{5B211E0B-F5F3-468E-A37F-87A7D42A855E}" type="presOf" srcId="{20D4E761-5A6D-4D94-B716-2048C393BBF9}" destId="{0A4F388D-7BE0-4361-B952-FCB42ECAB7DC}" srcOrd="0" destOrd="0" presId="urn:microsoft.com/office/officeart/2005/8/layout/default#2"/>
    <dgm:cxn modelId="{B07CF9DE-9B9D-4BB6-A92B-F144A03B810F}" type="presOf" srcId="{5AAA62FA-5868-43BB-8254-35524A28A231}" destId="{2068AEEF-8A56-43D9-B34D-2582880B3B79}" srcOrd="0" destOrd="0" presId="urn:microsoft.com/office/officeart/2005/8/layout/default#2"/>
    <dgm:cxn modelId="{0754907E-88C5-424C-A31A-DFA5ADA4D761}" type="presOf" srcId="{08F01CAF-D64A-44C6-931E-143C896F9F06}" destId="{5BB940C4-ADCF-4C50-8B93-88A390512B02}" srcOrd="0" destOrd="0" presId="urn:microsoft.com/office/officeart/2005/8/layout/default#2"/>
    <dgm:cxn modelId="{F51A7D6A-5880-4DFB-B052-2D08492EDA86}" type="presOf" srcId="{2C9CBB68-792B-4FCE-86DC-41E649C27974}" destId="{AA78426E-5D08-4A59-9E6E-7B3CFBF1D172}" srcOrd="0" destOrd="0" presId="urn:microsoft.com/office/officeart/2005/8/layout/default#2"/>
    <dgm:cxn modelId="{4A731D1E-0908-4D17-ADBE-52D713291B0C}" srcId="{08F01CAF-D64A-44C6-931E-143C896F9F06}" destId="{2C9CBB68-792B-4FCE-86DC-41E649C27974}" srcOrd="1" destOrd="0" parTransId="{54451A82-740C-4F0D-94AE-3F3B76CA5A4D}" sibTransId="{D4FCE8CF-55D4-419D-8E86-EC0799B331B4}"/>
    <dgm:cxn modelId="{E7969C1F-FEE6-4E06-8492-53DC09CFBA1A}" type="presParOf" srcId="{5BB940C4-ADCF-4C50-8B93-88A390512B02}" destId="{2068AEEF-8A56-43D9-B34D-2582880B3B79}" srcOrd="0" destOrd="0" presId="urn:microsoft.com/office/officeart/2005/8/layout/default#2"/>
    <dgm:cxn modelId="{991F7180-2401-4C7C-B38D-C014E80C4B1E}" type="presParOf" srcId="{5BB940C4-ADCF-4C50-8B93-88A390512B02}" destId="{DE4F711F-629A-453C-B8E5-935BF6953913}" srcOrd="1" destOrd="0" presId="urn:microsoft.com/office/officeart/2005/8/layout/default#2"/>
    <dgm:cxn modelId="{1B56F53B-B487-4749-955C-BB00E0A163B3}" type="presParOf" srcId="{5BB940C4-ADCF-4C50-8B93-88A390512B02}" destId="{AA78426E-5D08-4A59-9E6E-7B3CFBF1D172}" srcOrd="2" destOrd="0" presId="urn:microsoft.com/office/officeart/2005/8/layout/default#2"/>
    <dgm:cxn modelId="{92AE87AB-5FE1-4A0F-8691-7881F4270872}" type="presParOf" srcId="{5BB940C4-ADCF-4C50-8B93-88A390512B02}" destId="{BBBE9FDE-C385-45D3-B291-DF5D32BBD21B}" srcOrd="3" destOrd="0" presId="urn:microsoft.com/office/officeart/2005/8/layout/default#2"/>
    <dgm:cxn modelId="{3FAB360C-CAEB-4891-A83A-31E9BC65E074}" type="presParOf" srcId="{5BB940C4-ADCF-4C50-8B93-88A390512B02}" destId="{0A4F388D-7BE0-4361-B952-FCB42ECAB7DC}" srcOrd="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CFBDEB-6A8A-48C1-9F2D-601D070E8E35}" type="doc">
      <dgm:prSet loTypeId="urn:microsoft.com/office/officeart/2005/8/layout/default#3" loCatId="list" qsTypeId="urn:microsoft.com/office/officeart/2005/8/quickstyle/simple1" qsCatId="simple" csTypeId="urn:microsoft.com/office/officeart/2005/8/colors/accent4_2" csCatId="accent4" phldr="1"/>
      <dgm:spPr/>
      <dgm:t>
        <a:bodyPr/>
        <a:lstStyle/>
        <a:p>
          <a:endParaRPr lang="en-US"/>
        </a:p>
      </dgm:t>
    </dgm:pt>
    <dgm:pt modelId="{8BE14DA2-1088-45BC-85A0-0F8A4F89DCAC}">
      <dgm:prSet phldrT="[Text]"/>
      <dgm:spPr>
        <a:ln>
          <a:noFill/>
        </a:ln>
      </dgm:spPr>
      <dgm:t>
        <a:bodyPr/>
        <a:lstStyle/>
        <a:p>
          <a:r>
            <a:rPr lang="en-US" dirty="0" smtClean="0"/>
            <a:t>Clinical Pharmacy Specialists in Mental Health are Fully Integrated Team Members</a:t>
          </a:r>
          <a:endParaRPr lang="en-US" dirty="0"/>
        </a:p>
      </dgm:t>
      <dgm:extLst>
        <a:ext uri="{E40237B7-FDA0-4F09-8148-C483321AD2D9}">
          <dgm14:cNvPr xmlns:dgm14="http://schemas.microsoft.com/office/drawing/2010/diagram" xmlns="" id="0" name="" descr="Clinical Pharmacy Specialists in Mental Health are Fully Integrated Team Members&#10;"/>
        </a:ext>
      </dgm:extLst>
    </dgm:pt>
    <dgm:pt modelId="{371B6AE3-59B7-48EB-9207-E8E0C32B10A6}" type="parTrans" cxnId="{95C57F6A-855F-42DC-80AC-A0626D436FCB}">
      <dgm:prSet/>
      <dgm:spPr/>
      <dgm:t>
        <a:bodyPr/>
        <a:lstStyle/>
        <a:p>
          <a:endParaRPr lang="en-US"/>
        </a:p>
      </dgm:t>
    </dgm:pt>
    <dgm:pt modelId="{8E6D673D-630C-48F5-892D-A18F10EA0B9A}" type="sibTrans" cxnId="{95C57F6A-855F-42DC-80AC-A0626D436FCB}">
      <dgm:prSet/>
      <dgm:spPr/>
      <dgm:t>
        <a:bodyPr/>
        <a:lstStyle/>
        <a:p>
          <a:endParaRPr lang="en-US"/>
        </a:p>
      </dgm:t>
    </dgm:pt>
    <dgm:pt modelId="{0814F47A-AC16-4E12-967F-A1FAA820ACCF}" type="pres">
      <dgm:prSet presAssocID="{D3CFBDEB-6A8A-48C1-9F2D-601D070E8E35}" presName="diagram" presStyleCnt="0">
        <dgm:presLayoutVars>
          <dgm:dir/>
          <dgm:resizeHandles val="exact"/>
        </dgm:presLayoutVars>
      </dgm:prSet>
      <dgm:spPr/>
      <dgm:t>
        <a:bodyPr/>
        <a:lstStyle/>
        <a:p>
          <a:endParaRPr lang="en-US"/>
        </a:p>
      </dgm:t>
    </dgm:pt>
    <dgm:pt modelId="{F719F7C6-D45F-4B4B-AA22-F9C0E01C00F9}" type="pres">
      <dgm:prSet presAssocID="{8BE14DA2-1088-45BC-85A0-0F8A4F89DCAC}" presName="node" presStyleLbl="node1" presStyleIdx="0" presStyleCnt="1" custScaleY="41439" custLinFactNeighborY="-455">
        <dgm:presLayoutVars>
          <dgm:bulletEnabled val="1"/>
        </dgm:presLayoutVars>
      </dgm:prSet>
      <dgm:spPr/>
      <dgm:t>
        <a:bodyPr/>
        <a:lstStyle/>
        <a:p>
          <a:endParaRPr lang="en-US"/>
        </a:p>
      </dgm:t>
    </dgm:pt>
  </dgm:ptLst>
  <dgm:cxnLst>
    <dgm:cxn modelId="{2B0A71E3-B277-48B9-B217-E6AB102D2CBF}" type="presOf" srcId="{8BE14DA2-1088-45BC-85A0-0F8A4F89DCAC}" destId="{F719F7C6-D45F-4B4B-AA22-F9C0E01C00F9}" srcOrd="0" destOrd="0" presId="urn:microsoft.com/office/officeart/2005/8/layout/default#3"/>
    <dgm:cxn modelId="{F12DE68F-755F-420D-B21F-0253239E9A4E}" type="presOf" srcId="{D3CFBDEB-6A8A-48C1-9F2D-601D070E8E35}" destId="{0814F47A-AC16-4E12-967F-A1FAA820ACCF}" srcOrd="0" destOrd="0" presId="urn:microsoft.com/office/officeart/2005/8/layout/default#3"/>
    <dgm:cxn modelId="{95C57F6A-855F-42DC-80AC-A0626D436FCB}" srcId="{D3CFBDEB-6A8A-48C1-9F2D-601D070E8E35}" destId="{8BE14DA2-1088-45BC-85A0-0F8A4F89DCAC}" srcOrd="0" destOrd="0" parTransId="{371B6AE3-59B7-48EB-9207-E8E0C32B10A6}" sibTransId="{8E6D673D-630C-48F5-892D-A18F10EA0B9A}"/>
    <dgm:cxn modelId="{4DA2C7E2-EC19-4C96-8857-6ADCB524EF27}" type="presParOf" srcId="{0814F47A-AC16-4E12-967F-A1FAA820ACCF}" destId="{F719F7C6-D45F-4B4B-AA22-F9C0E01C00F9}" srcOrd="0" destOrd="0" presId="urn:microsoft.com/office/officeart/2005/8/layout/defaul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6DE3E1-50DE-4FAF-82C5-793D0D13DB6A}" type="doc">
      <dgm:prSet loTypeId="urn:microsoft.com/office/officeart/2005/8/layout/matrix1" loCatId="matrix" qsTypeId="urn:microsoft.com/office/officeart/2005/8/quickstyle/simple2" qsCatId="simple" csTypeId="urn:microsoft.com/office/officeart/2005/8/colors/accent6_2" csCatId="accent6" phldr="1"/>
      <dgm:spPr/>
      <dgm:t>
        <a:bodyPr/>
        <a:lstStyle/>
        <a:p>
          <a:endParaRPr lang="en-US"/>
        </a:p>
      </dgm:t>
    </dgm:pt>
    <dgm:pt modelId="{6656DA9A-34AF-4D1F-90E5-ADD7E5B82542}">
      <dgm:prSet phldrT="[Text]" custT="1"/>
      <dgm:spPr/>
      <dgm:t>
        <a:bodyPr/>
        <a:lstStyle/>
        <a:p>
          <a:r>
            <a:rPr lang="en-US" sz="3200" dirty="0" smtClean="0">
              <a:latin typeface="+mn-lt"/>
              <a:cs typeface="Georgia" pitchFamily="18" charset="0"/>
            </a:rPr>
            <a:t>Increase the use of evidence-based treatments for Veterans with mental illness </a:t>
          </a:r>
          <a:endParaRPr lang="en-US" sz="3200" dirty="0">
            <a:latin typeface="+mn-lt"/>
          </a:endParaRPr>
        </a:p>
      </dgm:t>
      <dgm:extLst>
        <a:ext uri="{E40237B7-FDA0-4F09-8148-C483321AD2D9}">
          <dgm14:cNvPr xmlns:dgm14="http://schemas.microsoft.com/office/drawing/2010/diagram" xmlns="" id="0" name="" descr="Increase the use of evidence-based treatments for Veterans with mental illness &#10;"/>
        </a:ext>
      </dgm:extLst>
    </dgm:pt>
    <dgm:pt modelId="{B434BE57-F983-4D76-AD21-1A8428C38F3D}" type="parTrans" cxnId="{C9250E70-F9BC-468E-AFDD-0A0ECEC39CB6}">
      <dgm:prSet/>
      <dgm:spPr/>
      <dgm:t>
        <a:bodyPr/>
        <a:lstStyle/>
        <a:p>
          <a:endParaRPr lang="en-US" sz="2800">
            <a:solidFill>
              <a:schemeClr val="tx1"/>
            </a:solidFill>
            <a:latin typeface="+mn-lt"/>
          </a:endParaRPr>
        </a:p>
      </dgm:t>
    </dgm:pt>
    <dgm:pt modelId="{A325AF26-A880-4571-A298-6DA7B8E35FF8}" type="sibTrans" cxnId="{C9250E70-F9BC-468E-AFDD-0A0ECEC39CB6}">
      <dgm:prSet/>
      <dgm:spPr/>
      <dgm:t>
        <a:bodyPr/>
        <a:lstStyle/>
        <a:p>
          <a:endParaRPr lang="en-US" sz="2800">
            <a:solidFill>
              <a:schemeClr val="tx1"/>
            </a:solidFill>
            <a:latin typeface="+mn-lt"/>
          </a:endParaRPr>
        </a:p>
      </dgm:t>
    </dgm:pt>
    <dgm:pt modelId="{9DE38286-6848-4759-B745-74384FBB0F0F}">
      <dgm:prSet phldrT="[Text]" custT="1"/>
      <dgm:spPr/>
      <dgm:t>
        <a:bodyPr/>
        <a:lstStyle/>
        <a:p>
          <a:r>
            <a:rPr lang="en-US" sz="3600" dirty="0" smtClean="0">
              <a:latin typeface="+mn-lt"/>
            </a:rPr>
            <a:t>Quality </a:t>
          </a:r>
          <a:r>
            <a:rPr lang="en-US" sz="3600" dirty="0" err="1" smtClean="0">
              <a:latin typeface="+mn-lt"/>
            </a:rPr>
            <a:t>collaboratives</a:t>
          </a:r>
          <a:endParaRPr lang="en-US" sz="3600" dirty="0">
            <a:latin typeface="+mn-lt"/>
          </a:endParaRPr>
        </a:p>
      </dgm:t>
      <dgm:extLst>
        <a:ext uri="{E40237B7-FDA0-4F09-8148-C483321AD2D9}">
          <dgm14:cNvPr xmlns:dgm14="http://schemas.microsoft.com/office/drawing/2010/diagram" xmlns="" id="0" name="" descr="Quality Collaboratives&#10;"/>
        </a:ext>
      </dgm:extLst>
    </dgm:pt>
    <dgm:pt modelId="{55D60CED-A4F5-4206-958E-EFCAFE6D8711}" type="parTrans" cxnId="{65D025A1-EE8F-4B14-9358-EA139CDADA0F}">
      <dgm:prSet/>
      <dgm:spPr/>
      <dgm:t>
        <a:bodyPr/>
        <a:lstStyle/>
        <a:p>
          <a:endParaRPr lang="en-US" sz="2800">
            <a:solidFill>
              <a:schemeClr val="tx1"/>
            </a:solidFill>
            <a:latin typeface="+mn-lt"/>
          </a:endParaRPr>
        </a:p>
      </dgm:t>
    </dgm:pt>
    <dgm:pt modelId="{8C945C13-2CBE-4129-823B-EB467D79144D}" type="sibTrans" cxnId="{65D025A1-EE8F-4B14-9358-EA139CDADA0F}">
      <dgm:prSet/>
      <dgm:spPr/>
      <dgm:t>
        <a:bodyPr/>
        <a:lstStyle/>
        <a:p>
          <a:endParaRPr lang="en-US" sz="2800">
            <a:solidFill>
              <a:schemeClr val="tx1"/>
            </a:solidFill>
            <a:latin typeface="+mn-lt"/>
          </a:endParaRPr>
        </a:p>
      </dgm:t>
    </dgm:pt>
    <dgm:pt modelId="{BFC4CD86-2EB1-41E2-A354-414574829856}">
      <dgm:prSet phldrT="[Text]" custT="1"/>
      <dgm:spPr/>
      <dgm:t>
        <a:bodyPr/>
        <a:lstStyle/>
        <a:p>
          <a:r>
            <a:rPr lang="en-US" sz="3600" dirty="0" smtClean="0">
              <a:latin typeface="+mn-lt"/>
            </a:rPr>
            <a:t>Identify priorities and strategies</a:t>
          </a:r>
          <a:endParaRPr lang="en-US" sz="3600" dirty="0">
            <a:latin typeface="+mn-lt"/>
          </a:endParaRPr>
        </a:p>
      </dgm:t>
      <dgm:extLst>
        <a:ext uri="{E40237B7-FDA0-4F09-8148-C483321AD2D9}">
          <dgm14:cNvPr xmlns:dgm14="http://schemas.microsoft.com/office/drawing/2010/diagram" xmlns="" id="0" name="" descr="Identify priorities and strategies&#10;"/>
        </a:ext>
      </dgm:extLst>
    </dgm:pt>
    <dgm:pt modelId="{D201B7D3-90E2-4D16-8185-4457505F385D}" type="parTrans" cxnId="{77F03A1A-B453-4AE5-A694-062C76BA8285}">
      <dgm:prSet/>
      <dgm:spPr/>
      <dgm:t>
        <a:bodyPr/>
        <a:lstStyle/>
        <a:p>
          <a:endParaRPr lang="en-US" sz="2800">
            <a:solidFill>
              <a:schemeClr val="tx1"/>
            </a:solidFill>
            <a:latin typeface="+mn-lt"/>
          </a:endParaRPr>
        </a:p>
      </dgm:t>
    </dgm:pt>
    <dgm:pt modelId="{BE866D98-BE65-4725-AFAC-D79D35D5D74B}" type="sibTrans" cxnId="{77F03A1A-B453-4AE5-A694-062C76BA8285}">
      <dgm:prSet/>
      <dgm:spPr/>
      <dgm:t>
        <a:bodyPr/>
        <a:lstStyle/>
        <a:p>
          <a:endParaRPr lang="en-US" sz="2800">
            <a:solidFill>
              <a:schemeClr val="tx1"/>
            </a:solidFill>
            <a:latin typeface="+mn-lt"/>
          </a:endParaRPr>
        </a:p>
      </dgm:t>
    </dgm:pt>
    <dgm:pt modelId="{98369082-A39C-4AC8-BE7F-3C8C8AABBB5D}">
      <dgm:prSet phldrT="[Text]" custT="1"/>
      <dgm:spPr/>
      <dgm:t>
        <a:bodyPr/>
        <a:lstStyle/>
        <a:p>
          <a:r>
            <a:rPr lang="en-US" sz="3600" dirty="0" smtClean="0">
              <a:latin typeface="+mn-lt"/>
            </a:rPr>
            <a:t>Identify and share strong practices and resources </a:t>
          </a:r>
          <a:endParaRPr lang="en-US" sz="3600" dirty="0">
            <a:latin typeface="+mn-lt"/>
          </a:endParaRPr>
        </a:p>
      </dgm:t>
      <dgm:extLst>
        <a:ext uri="{E40237B7-FDA0-4F09-8148-C483321AD2D9}">
          <dgm14:cNvPr xmlns:dgm14="http://schemas.microsoft.com/office/drawing/2010/diagram" xmlns="" id="0" name="" descr="Identify and share strong practices and resources &#10;"/>
        </a:ext>
      </dgm:extLst>
    </dgm:pt>
    <dgm:pt modelId="{D056C7FF-8B1D-48A6-BC36-70B27F234B5C}" type="parTrans" cxnId="{8E5A7A1E-A04D-4111-93CF-7E59FA38EE29}">
      <dgm:prSet/>
      <dgm:spPr/>
      <dgm:t>
        <a:bodyPr/>
        <a:lstStyle/>
        <a:p>
          <a:endParaRPr lang="en-US" sz="2800">
            <a:solidFill>
              <a:schemeClr val="tx1"/>
            </a:solidFill>
            <a:latin typeface="+mn-lt"/>
          </a:endParaRPr>
        </a:p>
      </dgm:t>
    </dgm:pt>
    <dgm:pt modelId="{AD1C21CB-F76B-4C46-B67C-DDE872C7C28B}" type="sibTrans" cxnId="{8E5A7A1E-A04D-4111-93CF-7E59FA38EE29}">
      <dgm:prSet/>
      <dgm:spPr/>
      <dgm:t>
        <a:bodyPr/>
        <a:lstStyle/>
        <a:p>
          <a:endParaRPr lang="en-US" sz="2800">
            <a:solidFill>
              <a:schemeClr val="tx1"/>
            </a:solidFill>
            <a:latin typeface="+mn-lt"/>
          </a:endParaRPr>
        </a:p>
      </dgm:t>
    </dgm:pt>
    <dgm:pt modelId="{E892ED60-131C-464D-8F09-436DDDE56537}">
      <dgm:prSet phldrT="[Text]" custT="1"/>
      <dgm:spPr/>
      <dgm:t>
        <a:bodyPr/>
        <a:lstStyle/>
        <a:p>
          <a:r>
            <a:rPr lang="en-US" sz="3600" dirty="0" smtClean="0">
              <a:latin typeface="+mn-lt"/>
              <a:cs typeface="Georgia" pitchFamily="18" charset="0"/>
            </a:rPr>
            <a:t>Evaluate prescribing patterns</a:t>
          </a:r>
          <a:endParaRPr lang="en-US" sz="3600" dirty="0">
            <a:latin typeface="+mn-lt"/>
          </a:endParaRPr>
        </a:p>
      </dgm:t>
      <dgm:extLst>
        <a:ext uri="{E40237B7-FDA0-4F09-8148-C483321AD2D9}">
          <dgm14:cNvPr xmlns:dgm14="http://schemas.microsoft.com/office/drawing/2010/diagram" xmlns="" id="0" name="" descr="Evaluate prescribing patterns&#10;"/>
        </a:ext>
      </dgm:extLst>
    </dgm:pt>
    <dgm:pt modelId="{08CF5253-5EFF-4627-8BA6-777FCD2D56B8}" type="parTrans" cxnId="{51D0BDEE-52BC-4D02-B146-726CDEA1AF55}">
      <dgm:prSet/>
      <dgm:spPr/>
      <dgm:t>
        <a:bodyPr/>
        <a:lstStyle/>
        <a:p>
          <a:endParaRPr lang="en-US" sz="2800">
            <a:latin typeface="+mn-lt"/>
          </a:endParaRPr>
        </a:p>
      </dgm:t>
    </dgm:pt>
    <dgm:pt modelId="{B66CB3FC-E491-4B9A-B687-40F311A7E2BD}" type="sibTrans" cxnId="{51D0BDEE-52BC-4D02-B146-726CDEA1AF55}">
      <dgm:prSet/>
      <dgm:spPr/>
      <dgm:t>
        <a:bodyPr/>
        <a:lstStyle/>
        <a:p>
          <a:endParaRPr lang="en-US" sz="2800">
            <a:latin typeface="+mn-lt"/>
          </a:endParaRPr>
        </a:p>
      </dgm:t>
    </dgm:pt>
    <dgm:pt modelId="{3EC849AF-1496-47BD-843D-2C386F4696C6}" type="pres">
      <dgm:prSet presAssocID="{FA6DE3E1-50DE-4FAF-82C5-793D0D13DB6A}" presName="diagram" presStyleCnt="0">
        <dgm:presLayoutVars>
          <dgm:chMax val="1"/>
          <dgm:dir/>
          <dgm:animLvl val="ctr"/>
          <dgm:resizeHandles val="exact"/>
        </dgm:presLayoutVars>
      </dgm:prSet>
      <dgm:spPr/>
      <dgm:t>
        <a:bodyPr/>
        <a:lstStyle/>
        <a:p>
          <a:endParaRPr lang="en-US"/>
        </a:p>
      </dgm:t>
    </dgm:pt>
    <dgm:pt modelId="{DFC68193-A026-4ED8-A3F6-912D148CA04B}" type="pres">
      <dgm:prSet presAssocID="{FA6DE3E1-50DE-4FAF-82C5-793D0D13DB6A}" presName="matrix" presStyleCnt="0"/>
      <dgm:spPr/>
      <dgm:t>
        <a:bodyPr/>
        <a:lstStyle/>
        <a:p>
          <a:endParaRPr lang="en-US"/>
        </a:p>
      </dgm:t>
    </dgm:pt>
    <dgm:pt modelId="{47A86867-5B18-4826-BD0C-094D6BCA163C}" type="pres">
      <dgm:prSet presAssocID="{FA6DE3E1-50DE-4FAF-82C5-793D0D13DB6A}" presName="tile1" presStyleLbl="node1" presStyleIdx="0" presStyleCnt="4"/>
      <dgm:spPr/>
      <dgm:t>
        <a:bodyPr/>
        <a:lstStyle/>
        <a:p>
          <a:endParaRPr lang="en-US"/>
        </a:p>
      </dgm:t>
    </dgm:pt>
    <dgm:pt modelId="{B187E5BE-6E14-4904-9A68-C88C09CF8C04}" type="pres">
      <dgm:prSet presAssocID="{FA6DE3E1-50DE-4FAF-82C5-793D0D13DB6A}" presName="tile1text" presStyleLbl="node1" presStyleIdx="0" presStyleCnt="4">
        <dgm:presLayoutVars>
          <dgm:chMax val="0"/>
          <dgm:chPref val="0"/>
          <dgm:bulletEnabled val="1"/>
        </dgm:presLayoutVars>
      </dgm:prSet>
      <dgm:spPr/>
      <dgm:t>
        <a:bodyPr/>
        <a:lstStyle/>
        <a:p>
          <a:endParaRPr lang="en-US"/>
        </a:p>
      </dgm:t>
    </dgm:pt>
    <dgm:pt modelId="{6ACE6853-12E4-41CE-A90C-0AFFEBC3691B}" type="pres">
      <dgm:prSet presAssocID="{FA6DE3E1-50DE-4FAF-82C5-793D0D13DB6A}" presName="tile2" presStyleLbl="node1" presStyleIdx="1" presStyleCnt="4"/>
      <dgm:spPr/>
      <dgm:t>
        <a:bodyPr/>
        <a:lstStyle/>
        <a:p>
          <a:endParaRPr lang="en-US"/>
        </a:p>
      </dgm:t>
    </dgm:pt>
    <dgm:pt modelId="{8E454147-34EA-4B37-8200-2927A286BEF6}" type="pres">
      <dgm:prSet presAssocID="{FA6DE3E1-50DE-4FAF-82C5-793D0D13DB6A}" presName="tile2text" presStyleLbl="node1" presStyleIdx="1" presStyleCnt="4">
        <dgm:presLayoutVars>
          <dgm:chMax val="0"/>
          <dgm:chPref val="0"/>
          <dgm:bulletEnabled val="1"/>
        </dgm:presLayoutVars>
      </dgm:prSet>
      <dgm:spPr/>
      <dgm:t>
        <a:bodyPr/>
        <a:lstStyle/>
        <a:p>
          <a:endParaRPr lang="en-US"/>
        </a:p>
      </dgm:t>
    </dgm:pt>
    <dgm:pt modelId="{060260A5-D104-47E1-BC90-2925280D4279}" type="pres">
      <dgm:prSet presAssocID="{FA6DE3E1-50DE-4FAF-82C5-793D0D13DB6A}" presName="tile3" presStyleLbl="node1" presStyleIdx="2" presStyleCnt="4"/>
      <dgm:spPr/>
      <dgm:t>
        <a:bodyPr/>
        <a:lstStyle/>
        <a:p>
          <a:endParaRPr lang="en-US"/>
        </a:p>
      </dgm:t>
    </dgm:pt>
    <dgm:pt modelId="{D405DD48-9CC6-416B-950C-4AB6473DC6FD}" type="pres">
      <dgm:prSet presAssocID="{FA6DE3E1-50DE-4FAF-82C5-793D0D13DB6A}" presName="tile3text" presStyleLbl="node1" presStyleIdx="2" presStyleCnt="4">
        <dgm:presLayoutVars>
          <dgm:chMax val="0"/>
          <dgm:chPref val="0"/>
          <dgm:bulletEnabled val="1"/>
        </dgm:presLayoutVars>
      </dgm:prSet>
      <dgm:spPr/>
      <dgm:t>
        <a:bodyPr/>
        <a:lstStyle/>
        <a:p>
          <a:endParaRPr lang="en-US"/>
        </a:p>
      </dgm:t>
    </dgm:pt>
    <dgm:pt modelId="{F6C07F93-2A85-4508-BBB1-00C78D03EF1C}" type="pres">
      <dgm:prSet presAssocID="{FA6DE3E1-50DE-4FAF-82C5-793D0D13DB6A}" presName="tile4" presStyleLbl="node1" presStyleIdx="3" presStyleCnt="4"/>
      <dgm:spPr/>
      <dgm:t>
        <a:bodyPr/>
        <a:lstStyle/>
        <a:p>
          <a:endParaRPr lang="en-US"/>
        </a:p>
      </dgm:t>
    </dgm:pt>
    <dgm:pt modelId="{4FEE79C9-8041-444C-A4F7-A03DB3699872}" type="pres">
      <dgm:prSet presAssocID="{FA6DE3E1-50DE-4FAF-82C5-793D0D13DB6A}" presName="tile4text" presStyleLbl="node1" presStyleIdx="3" presStyleCnt="4">
        <dgm:presLayoutVars>
          <dgm:chMax val="0"/>
          <dgm:chPref val="0"/>
          <dgm:bulletEnabled val="1"/>
        </dgm:presLayoutVars>
      </dgm:prSet>
      <dgm:spPr/>
      <dgm:t>
        <a:bodyPr/>
        <a:lstStyle/>
        <a:p>
          <a:endParaRPr lang="en-US"/>
        </a:p>
      </dgm:t>
    </dgm:pt>
    <dgm:pt modelId="{3804235A-46AC-4816-8585-158459C307B1}" type="pres">
      <dgm:prSet presAssocID="{FA6DE3E1-50DE-4FAF-82C5-793D0D13DB6A}" presName="centerTile" presStyleLbl="fgShp" presStyleIdx="0" presStyleCnt="1" custScaleX="133254" custScaleY="160317" custLinFactNeighborX="-7657" custLinFactNeighborY="-2629">
        <dgm:presLayoutVars>
          <dgm:chMax val="0"/>
          <dgm:chPref val="0"/>
        </dgm:presLayoutVars>
      </dgm:prSet>
      <dgm:spPr/>
      <dgm:t>
        <a:bodyPr/>
        <a:lstStyle/>
        <a:p>
          <a:endParaRPr lang="en-US"/>
        </a:p>
      </dgm:t>
    </dgm:pt>
  </dgm:ptLst>
  <dgm:cxnLst>
    <dgm:cxn modelId="{3F385810-1171-4EE2-9C2F-F8DD9143B221}" type="presOf" srcId="{98369082-A39C-4AC8-BE7F-3C8C8AABBB5D}" destId="{4FEE79C9-8041-444C-A4F7-A03DB3699872}" srcOrd="1" destOrd="0" presId="urn:microsoft.com/office/officeart/2005/8/layout/matrix1"/>
    <dgm:cxn modelId="{C42412BB-9CC1-482F-A4F1-5C079E5E6536}" type="presOf" srcId="{9DE38286-6848-4759-B745-74384FBB0F0F}" destId="{47A86867-5B18-4826-BD0C-094D6BCA163C}" srcOrd="0" destOrd="0" presId="urn:microsoft.com/office/officeart/2005/8/layout/matrix1"/>
    <dgm:cxn modelId="{AF135DCC-16A8-446B-8F4D-8F118982427D}" type="presOf" srcId="{FA6DE3E1-50DE-4FAF-82C5-793D0D13DB6A}" destId="{3EC849AF-1496-47BD-843D-2C386F4696C6}" srcOrd="0" destOrd="0" presId="urn:microsoft.com/office/officeart/2005/8/layout/matrix1"/>
    <dgm:cxn modelId="{706D21C2-7DC1-4F52-9262-D4CB5F518085}" type="presOf" srcId="{E892ED60-131C-464D-8F09-436DDDE56537}" destId="{8E454147-34EA-4B37-8200-2927A286BEF6}" srcOrd="1" destOrd="0" presId="urn:microsoft.com/office/officeart/2005/8/layout/matrix1"/>
    <dgm:cxn modelId="{8E5A7A1E-A04D-4111-93CF-7E59FA38EE29}" srcId="{6656DA9A-34AF-4D1F-90E5-ADD7E5B82542}" destId="{98369082-A39C-4AC8-BE7F-3C8C8AABBB5D}" srcOrd="3" destOrd="0" parTransId="{D056C7FF-8B1D-48A6-BC36-70B27F234B5C}" sibTransId="{AD1C21CB-F76B-4C46-B67C-DDE872C7C28B}"/>
    <dgm:cxn modelId="{B6AD971A-DCF0-462B-843F-9B9A373B6473}" type="presOf" srcId="{E892ED60-131C-464D-8F09-436DDDE56537}" destId="{6ACE6853-12E4-41CE-A90C-0AFFEBC3691B}" srcOrd="0" destOrd="0" presId="urn:microsoft.com/office/officeart/2005/8/layout/matrix1"/>
    <dgm:cxn modelId="{D2BF692C-419D-4EF4-97CC-A0AFDE0474E7}" type="presOf" srcId="{BFC4CD86-2EB1-41E2-A354-414574829856}" destId="{D405DD48-9CC6-416B-950C-4AB6473DC6FD}" srcOrd="1" destOrd="0" presId="urn:microsoft.com/office/officeart/2005/8/layout/matrix1"/>
    <dgm:cxn modelId="{2D12B808-1540-47A8-9D45-5351F640B308}" type="presOf" srcId="{BFC4CD86-2EB1-41E2-A354-414574829856}" destId="{060260A5-D104-47E1-BC90-2925280D4279}" srcOrd="0" destOrd="0" presId="urn:microsoft.com/office/officeart/2005/8/layout/matrix1"/>
    <dgm:cxn modelId="{26A301F3-6B6A-4477-84E6-1DDFA97ACF10}" type="presOf" srcId="{9DE38286-6848-4759-B745-74384FBB0F0F}" destId="{B187E5BE-6E14-4904-9A68-C88C09CF8C04}" srcOrd="1" destOrd="0" presId="urn:microsoft.com/office/officeart/2005/8/layout/matrix1"/>
    <dgm:cxn modelId="{77F03A1A-B453-4AE5-A694-062C76BA8285}" srcId="{6656DA9A-34AF-4D1F-90E5-ADD7E5B82542}" destId="{BFC4CD86-2EB1-41E2-A354-414574829856}" srcOrd="2" destOrd="0" parTransId="{D201B7D3-90E2-4D16-8185-4457505F385D}" sibTransId="{BE866D98-BE65-4725-AFAC-D79D35D5D74B}"/>
    <dgm:cxn modelId="{EAFDFE0B-A1DC-423F-83C8-A7DF931E775E}" type="presOf" srcId="{98369082-A39C-4AC8-BE7F-3C8C8AABBB5D}" destId="{F6C07F93-2A85-4508-BBB1-00C78D03EF1C}" srcOrd="0" destOrd="0" presId="urn:microsoft.com/office/officeart/2005/8/layout/matrix1"/>
    <dgm:cxn modelId="{65D025A1-EE8F-4B14-9358-EA139CDADA0F}" srcId="{6656DA9A-34AF-4D1F-90E5-ADD7E5B82542}" destId="{9DE38286-6848-4759-B745-74384FBB0F0F}" srcOrd="0" destOrd="0" parTransId="{55D60CED-A4F5-4206-958E-EFCAFE6D8711}" sibTransId="{8C945C13-2CBE-4129-823B-EB467D79144D}"/>
    <dgm:cxn modelId="{C9250E70-F9BC-468E-AFDD-0A0ECEC39CB6}" srcId="{FA6DE3E1-50DE-4FAF-82C5-793D0D13DB6A}" destId="{6656DA9A-34AF-4D1F-90E5-ADD7E5B82542}" srcOrd="0" destOrd="0" parTransId="{B434BE57-F983-4D76-AD21-1A8428C38F3D}" sibTransId="{A325AF26-A880-4571-A298-6DA7B8E35FF8}"/>
    <dgm:cxn modelId="{D0234EAF-8F07-40B0-8516-A28952A5062B}" type="presOf" srcId="{6656DA9A-34AF-4D1F-90E5-ADD7E5B82542}" destId="{3804235A-46AC-4816-8585-158459C307B1}" srcOrd="0" destOrd="0" presId="urn:microsoft.com/office/officeart/2005/8/layout/matrix1"/>
    <dgm:cxn modelId="{51D0BDEE-52BC-4D02-B146-726CDEA1AF55}" srcId="{6656DA9A-34AF-4D1F-90E5-ADD7E5B82542}" destId="{E892ED60-131C-464D-8F09-436DDDE56537}" srcOrd="1" destOrd="0" parTransId="{08CF5253-5EFF-4627-8BA6-777FCD2D56B8}" sibTransId="{B66CB3FC-E491-4B9A-B687-40F311A7E2BD}"/>
    <dgm:cxn modelId="{4800AE72-4F73-4D8F-90CB-92E9D7A0C3DC}" type="presParOf" srcId="{3EC849AF-1496-47BD-843D-2C386F4696C6}" destId="{DFC68193-A026-4ED8-A3F6-912D148CA04B}" srcOrd="0" destOrd="0" presId="urn:microsoft.com/office/officeart/2005/8/layout/matrix1"/>
    <dgm:cxn modelId="{BC5508E8-DF26-47C3-A217-233D628D9935}" type="presParOf" srcId="{DFC68193-A026-4ED8-A3F6-912D148CA04B}" destId="{47A86867-5B18-4826-BD0C-094D6BCA163C}" srcOrd="0" destOrd="0" presId="urn:microsoft.com/office/officeart/2005/8/layout/matrix1"/>
    <dgm:cxn modelId="{D71FEB0F-6146-4F80-B1E3-2E73C9CBDB21}" type="presParOf" srcId="{DFC68193-A026-4ED8-A3F6-912D148CA04B}" destId="{B187E5BE-6E14-4904-9A68-C88C09CF8C04}" srcOrd="1" destOrd="0" presId="urn:microsoft.com/office/officeart/2005/8/layout/matrix1"/>
    <dgm:cxn modelId="{1A4D5957-A7DB-462A-9745-D95BABD49228}" type="presParOf" srcId="{DFC68193-A026-4ED8-A3F6-912D148CA04B}" destId="{6ACE6853-12E4-41CE-A90C-0AFFEBC3691B}" srcOrd="2" destOrd="0" presId="urn:microsoft.com/office/officeart/2005/8/layout/matrix1"/>
    <dgm:cxn modelId="{AD00ED2E-A2B4-4D0F-8DF5-65C3BADB8B5F}" type="presParOf" srcId="{DFC68193-A026-4ED8-A3F6-912D148CA04B}" destId="{8E454147-34EA-4B37-8200-2927A286BEF6}" srcOrd="3" destOrd="0" presId="urn:microsoft.com/office/officeart/2005/8/layout/matrix1"/>
    <dgm:cxn modelId="{5E77C687-BF33-4769-8FD9-4C1A78F73127}" type="presParOf" srcId="{DFC68193-A026-4ED8-A3F6-912D148CA04B}" destId="{060260A5-D104-47E1-BC90-2925280D4279}" srcOrd="4" destOrd="0" presId="urn:microsoft.com/office/officeart/2005/8/layout/matrix1"/>
    <dgm:cxn modelId="{6294C5F8-170D-4E4F-9466-E3BB399D2F1A}" type="presParOf" srcId="{DFC68193-A026-4ED8-A3F6-912D148CA04B}" destId="{D405DD48-9CC6-416B-950C-4AB6473DC6FD}" srcOrd="5" destOrd="0" presId="urn:microsoft.com/office/officeart/2005/8/layout/matrix1"/>
    <dgm:cxn modelId="{C4981C13-9B11-49F3-B92D-9AB05CCBB7E3}" type="presParOf" srcId="{DFC68193-A026-4ED8-A3F6-912D148CA04B}" destId="{F6C07F93-2A85-4508-BBB1-00C78D03EF1C}" srcOrd="6" destOrd="0" presId="urn:microsoft.com/office/officeart/2005/8/layout/matrix1"/>
    <dgm:cxn modelId="{7FADC2E9-1F65-4A35-B620-458CE01E3E16}" type="presParOf" srcId="{DFC68193-A026-4ED8-A3F6-912D148CA04B}" destId="{4FEE79C9-8041-444C-A4F7-A03DB3699872}" srcOrd="7" destOrd="0" presId="urn:microsoft.com/office/officeart/2005/8/layout/matrix1"/>
    <dgm:cxn modelId="{FDA073EC-D75B-4B17-9020-B7D3DBFCA8EE}" type="presParOf" srcId="{3EC849AF-1496-47BD-843D-2C386F4696C6}" destId="{3804235A-46AC-4816-8585-158459C307B1}"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CCF931-BB03-48A7-A9E0-32FF01823F27}"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21F850DB-153E-446E-92ED-977B084FC512}">
      <dgm:prSet/>
      <dgm:spPr/>
      <dgm:t>
        <a:bodyPr/>
        <a:lstStyle/>
        <a:p>
          <a:pPr rtl="0"/>
          <a:r>
            <a:rPr lang="en-US" dirty="0" smtClean="0"/>
            <a:t>A PACT “Pain Champion” identified </a:t>
          </a:r>
          <a:endParaRPr lang="en-US" dirty="0"/>
        </a:p>
      </dgm:t>
      <dgm:extLst>
        <a:ext uri="{E40237B7-FDA0-4F09-8148-C483321AD2D9}">
          <dgm14:cNvPr xmlns:dgm14="http://schemas.microsoft.com/office/drawing/2010/diagram" xmlns="" id="0" name="" descr="A PACT “Pain Champion” identified &#10;"/>
        </a:ext>
      </dgm:extLst>
    </dgm:pt>
    <dgm:pt modelId="{B3F15322-8810-4178-B808-8C8FAC09CF08}" type="parTrans" cxnId="{FBE8E4BA-4A31-4C3B-94D7-BEF9274785BF}">
      <dgm:prSet/>
      <dgm:spPr/>
      <dgm:t>
        <a:bodyPr/>
        <a:lstStyle/>
        <a:p>
          <a:endParaRPr lang="en-US"/>
        </a:p>
      </dgm:t>
    </dgm:pt>
    <dgm:pt modelId="{50F0086D-78D8-4AF6-93C5-05D1BF7FED1B}" type="sibTrans" cxnId="{FBE8E4BA-4A31-4C3B-94D7-BEF9274785BF}">
      <dgm:prSet/>
      <dgm:spPr/>
      <dgm:t>
        <a:bodyPr/>
        <a:lstStyle/>
        <a:p>
          <a:endParaRPr lang="en-US"/>
        </a:p>
      </dgm:t>
    </dgm:pt>
    <dgm:pt modelId="{36D9A204-33A1-42C2-91CB-D33B5287687F}">
      <dgm:prSet/>
      <dgm:spPr/>
      <dgm:t>
        <a:bodyPr/>
        <a:lstStyle/>
        <a:p>
          <a:pPr rtl="0"/>
          <a:r>
            <a:rPr lang="en-US" dirty="0" smtClean="0"/>
            <a:t>PACT Pharmacists given the “high-risk” list for each provider on team(s)</a:t>
          </a:r>
          <a:endParaRPr lang="en-US" dirty="0"/>
        </a:p>
      </dgm:t>
      <dgm:extLst>
        <a:ext uri="{E40237B7-FDA0-4F09-8148-C483321AD2D9}">
          <dgm14:cNvPr xmlns:dgm14="http://schemas.microsoft.com/office/drawing/2010/diagram" xmlns="" id="0" name="" descr="PACT Pharmacists given the “high-risk” list for each provider on team(s)&#10;"/>
        </a:ext>
      </dgm:extLst>
    </dgm:pt>
    <dgm:pt modelId="{7B2918A0-3E4D-4BB9-92DF-A385F953CDF8}" type="parTrans" cxnId="{F5937972-B888-4DB8-BCDB-A78BBAB94CD5}">
      <dgm:prSet/>
      <dgm:spPr/>
      <dgm:t>
        <a:bodyPr/>
        <a:lstStyle/>
        <a:p>
          <a:endParaRPr lang="en-US"/>
        </a:p>
      </dgm:t>
    </dgm:pt>
    <dgm:pt modelId="{9695194D-34DF-46F8-8982-70B019F4D556}" type="sibTrans" cxnId="{F5937972-B888-4DB8-BCDB-A78BBAB94CD5}">
      <dgm:prSet/>
      <dgm:spPr/>
      <dgm:t>
        <a:bodyPr/>
        <a:lstStyle/>
        <a:p>
          <a:endParaRPr lang="en-US"/>
        </a:p>
      </dgm:t>
    </dgm:pt>
    <dgm:pt modelId="{3D304DE7-AF1B-423E-8440-A84E7D490523}">
      <dgm:prSet/>
      <dgm:spPr/>
      <dgm:t>
        <a:bodyPr/>
        <a:lstStyle/>
        <a:p>
          <a:pPr rtl="0"/>
          <a:r>
            <a:rPr lang="en-US" dirty="0" smtClean="0"/>
            <a:t>Pharmacist Case Management Highlights</a:t>
          </a:r>
          <a:endParaRPr lang="en-US" dirty="0"/>
        </a:p>
      </dgm:t>
      <dgm:extLst>
        <a:ext uri="{E40237B7-FDA0-4F09-8148-C483321AD2D9}">
          <dgm14:cNvPr xmlns:dgm14="http://schemas.microsoft.com/office/drawing/2010/diagram" xmlns="" id="0" name="" descr="Pharmacist Case Management Highlights&#10;"/>
        </a:ext>
      </dgm:extLst>
    </dgm:pt>
    <dgm:pt modelId="{2714AF7E-87D7-4A1B-8EA3-F7294F52E3F3}" type="parTrans" cxnId="{6468AF33-77F0-4950-92BA-527E77A36A24}">
      <dgm:prSet/>
      <dgm:spPr/>
      <dgm:t>
        <a:bodyPr/>
        <a:lstStyle/>
        <a:p>
          <a:endParaRPr lang="en-US"/>
        </a:p>
      </dgm:t>
    </dgm:pt>
    <dgm:pt modelId="{80E6D700-ACFA-402C-BF98-6CB69CA2A921}" type="sibTrans" cxnId="{6468AF33-77F0-4950-92BA-527E77A36A24}">
      <dgm:prSet/>
      <dgm:spPr/>
      <dgm:t>
        <a:bodyPr/>
        <a:lstStyle/>
        <a:p>
          <a:endParaRPr lang="en-US"/>
        </a:p>
      </dgm:t>
    </dgm:pt>
    <dgm:pt modelId="{3F5321BF-C450-43A5-AB46-CBB3CFE94A8D}" type="pres">
      <dgm:prSet presAssocID="{A9CCF931-BB03-48A7-A9E0-32FF01823F27}" presName="linear" presStyleCnt="0">
        <dgm:presLayoutVars>
          <dgm:animLvl val="lvl"/>
          <dgm:resizeHandles val="exact"/>
        </dgm:presLayoutVars>
      </dgm:prSet>
      <dgm:spPr/>
      <dgm:t>
        <a:bodyPr/>
        <a:lstStyle/>
        <a:p>
          <a:endParaRPr lang="en-US"/>
        </a:p>
      </dgm:t>
    </dgm:pt>
    <dgm:pt modelId="{0E60D0F7-99D2-4D82-9AFA-5C930E9B72F8}" type="pres">
      <dgm:prSet presAssocID="{21F850DB-153E-446E-92ED-977B084FC512}" presName="parentText" presStyleLbl="node1" presStyleIdx="0" presStyleCnt="3">
        <dgm:presLayoutVars>
          <dgm:chMax val="0"/>
          <dgm:bulletEnabled val="1"/>
        </dgm:presLayoutVars>
      </dgm:prSet>
      <dgm:spPr/>
      <dgm:t>
        <a:bodyPr/>
        <a:lstStyle/>
        <a:p>
          <a:endParaRPr lang="en-US"/>
        </a:p>
      </dgm:t>
    </dgm:pt>
    <dgm:pt modelId="{6D17149C-719F-45DF-9E40-0B83B1207F91}" type="pres">
      <dgm:prSet presAssocID="{50F0086D-78D8-4AF6-93C5-05D1BF7FED1B}" presName="spacer" presStyleCnt="0"/>
      <dgm:spPr/>
      <dgm:t>
        <a:bodyPr/>
        <a:lstStyle/>
        <a:p>
          <a:endParaRPr lang="en-US"/>
        </a:p>
      </dgm:t>
    </dgm:pt>
    <dgm:pt modelId="{4565C96A-0BE6-4762-B2BB-D594A34D3E25}" type="pres">
      <dgm:prSet presAssocID="{36D9A204-33A1-42C2-91CB-D33B5287687F}" presName="parentText" presStyleLbl="node1" presStyleIdx="1" presStyleCnt="3">
        <dgm:presLayoutVars>
          <dgm:chMax val="0"/>
          <dgm:bulletEnabled val="1"/>
        </dgm:presLayoutVars>
      </dgm:prSet>
      <dgm:spPr/>
      <dgm:t>
        <a:bodyPr/>
        <a:lstStyle/>
        <a:p>
          <a:endParaRPr lang="en-US"/>
        </a:p>
      </dgm:t>
    </dgm:pt>
    <dgm:pt modelId="{77762A09-D1F0-43E8-A5E8-17CF9AF83442}" type="pres">
      <dgm:prSet presAssocID="{9695194D-34DF-46F8-8982-70B019F4D556}" presName="spacer" presStyleCnt="0"/>
      <dgm:spPr/>
      <dgm:t>
        <a:bodyPr/>
        <a:lstStyle/>
        <a:p>
          <a:endParaRPr lang="en-US"/>
        </a:p>
      </dgm:t>
    </dgm:pt>
    <dgm:pt modelId="{1006E620-D8CC-4AD2-A7C3-929FD19BFBEB}" type="pres">
      <dgm:prSet presAssocID="{3D304DE7-AF1B-423E-8440-A84E7D490523}" presName="parentText" presStyleLbl="node1" presStyleIdx="2" presStyleCnt="3">
        <dgm:presLayoutVars>
          <dgm:chMax val="0"/>
          <dgm:bulletEnabled val="1"/>
        </dgm:presLayoutVars>
      </dgm:prSet>
      <dgm:spPr/>
      <dgm:t>
        <a:bodyPr/>
        <a:lstStyle/>
        <a:p>
          <a:endParaRPr lang="en-US"/>
        </a:p>
      </dgm:t>
    </dgm:pt>
  </dgm:ptLst>
  <dgm:cxnLst>
    <dgm:cxn modelId="{B5E4B5C9-998C-4DC2-BA2E-A46D7166BCC5}" type="presOf" srcId="{3D304DE7-AF1B-423E-8440-A84E7D490523}" destId="{1006E620-D8CC-4AD2-A7C3-929FD19BFBEB}" srcOrd="0" destOrd="0" presId="urn:microsoft.com/office/officeart/2005/8/layout/vList2"/>
    <dgm:cxn modelId="{89A7ED18-50CD-4163-86F6-F7469507825C}" type="presOf" srcId="{21F850DB-153E-446E-92ED-977B084FC512}" destId="{0E60D0F7-99D2-4D82-9AFA-5C930E9B72F8}" srcOrd="0" destOrd="0" presId="urn:microsoft.com/office/officeart/2005/8/layout/vList2"/>
    <dgm:cxn modelId="{6468AF33-77F0-4950-92BA-527E77A36A24}" srcId="{A9CCF931-BB03-48A7-A9E0-32FF01823F27}" destId="{3D304DE7-AF1B-423E-8440-A84E7D490523}" srcOrd="2" destOrd="0" parTransId="{2714AF7E-87D7-4A1B-8EA3-F7294F52E3F3}" sibTransId="{80E6D700-ACFA-402C-BF98-6CB69CA2A921}"/>
    <dgm:cxn modelId="{FBE8E4BA-4A31-4C3B-94D7-BEF9274785BF}" srcId="{A9CCF931-BB03-48A7-A9E0-32FF01823F27}" destId="{21F850DB-153E-446E-92ED-977B084FC512}" srcOrd="0" destOrd="0" parTransId="{B3F15322-8810-4178-B808-8C8FAC09CF08}" sibTransId="{50F0086D-78D8-4AF6-93C5-05D1BF7FED1B}"/>
    <dgm:cxn modelId="{BDD0CC3F-FC74-4888-BA07-FE8CE6A825AB}" type="presOf" srcId="{36D9A204-33A1-42C2-91CB-D33B5287687F}" destId="{4565C96A-0BE6-4762-B2BB-D594A34D3E25}" srcOrd="0" destOrd="0" presId="urn:microsoft.com/office/officeart/2005/8/layout/vList2"/>
    <dgm:cxn modelId="{F5937972-B888-4DB8-BCDB-A78BBAB94CD5}" srcId="{A9CCF931-BB03-48A7-A9E0-32FF01823F27}" destId="{36D9A204-33A1-42C2-91CB-D33B5287687F}" srcOrd="1" destOrd="0" parTransId="{7B2918A0-3E4D-4BB9-92DF-A385F953CDF8}" sibTransId="{9695194D-34DF-46F8-8982-70B019F4D556}"/>
    <dgm:cxn modelId="{B34F5416-9421-4CB4-A1C3-056B82563C77}" type="presOf" srcId="{A9CCF931-BB03-48A7-A9E0-32FF01823F27}" destId="{3F5321BF-C450-43A5-AB46-CBB3CFE94A8D}" srcOrd="0" destOrd="0" presId="urn:microsoft.com/office/officeart/2005/8/layout/vList2"/>
    <dgm:cxn modelId="{224BBA24-1637-4F00-A430-C5696ECB6FE6}" type="presParOf" srcId="{3F5321BF-C450-43A5-AB46-CBB3CFE94A8D}" destId="{0E60D0F7-99D2-4D82-9AFA-5C930E9B72F8}" srcOrd="0" destOrd="0" presId="urn:microsoft.com/office/officeart/2005/8/layout/vList2"/>
    <dgm:cxn modelId="{6B87CF46-BA44-4A3F-9EAE-B724203EE052}" type="presParOf" srcId="{3F5321BF-C450-43A5-AB46-CBB3CFE94A8D}" destId="{6D17149C-719F-45DF-9E40-0B83B1207F91}" srcOrd="1" destOrd="0" presId="urn:microsoft.com/office/officeart/2005/8/layout/vList2"/>
    <dgm:cxn modelId="{E6BA3BAC-D94D-47FB-8E72-8298423EA4FC}" type="presParOf" srcId="{3F5321BF-C450-43A5-AB46-CBB3CFE94A8D}" destId="{4565C96A-0BE6-4762-B2BB-D594A34D3E25}" srcOrd="2" destOrd="0" presId="urn:microsoft.com/office/officeart/2005/8/layout/vList2"/>
    <dgm:cxn modelId="{3D74F9F3-F2B5-40E6-A14F-CDD0DD2CFA6D}" type="presParOf" srcId="{3F5321BF-C450-43A5-AB46-CBB3CFE94A8D}" destId="{77762A09-D1F0-43E8-A5E8-17CF9AF83442}" srcOrd="3" destOrd="0" presId="urn:microsoft.com/office/officeart/2005/8/layout/vList2"/>
    <dgm:cxn modelId="{1A4B38CD-7080-4D49-8935-BD9131150235}" type="presParOf" srcId="{3F5321BF-C450-43A5-AB46-CBB3CFE94A8D}" destId="{1006E620-D8CC-4AD2-A7C3-929FD19BFBEB}"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844E9D-7F9B-4E99-9221-9B6115DFEEC0}"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8E95FD64-576D-46BD-9CCF-9BF907D6C6C4}">
      <dgm:prSet phldrT="[Text]"/>
      <dgm:spPr/>
      <dgm:t>
        <a:bodyPr/>
        <a:lstStyle/>
        <a:p>
          <a:r>
            <a:rPr lang="en-US" dirty="0" smtClean="0"/>
            <a:t>Access</a:t>
          </a:r>
          <a:endParaRPr lang="en-US" dirty="0"/>
        </a:p>
      </dgm:t>
      <dgm:extLst>
        <a:ext uri="{E40237B7-FDA0-4F09-8148-C483321AD2D9}">
          <dgm14:cNvPr xmlns:dgm14="http://schemas.microsoft.com/office/drawing/2010/diagram" xmlns="" id="0" name="" descr="Access&#10;"/>
        </a:ext>
      </dgm:extLst>
    </dgm:pt>
    <dgm:pt modelId="{5346EFCE-2B8C-479E-B98E-05205CCFBBFB}" type="parTrans" cxnId="{14439FA4-2210-4554-B5EB-8FAF369F06FA}">
      <dgm:prSet/>
      <dgm:spPr/>
      <dgm:t>
        <a:bodyPr/>
        <a:lstStyle/>
        <a:p>
          <a:endParaRPr lang="en-US"/>
        </a:p>
      </dgm:t>
    </dgm:pt>
    <dgm:pt modelId="{54EA2B24-AB3E-46C7-BC27-D232643E992B}" type="sibTrans" cxnId="{14439FA4-2210-4554-B5EB-8FAF369F06FA}">
      <dgm:prSet/>
      <dgm:spPr/>
      <dgm:t>
        <a:bodyPr/>
        <a:lstStyle/>
        <a:p>
          <a:endParaRPr lang="en-US"/>
        </a:p>
      </dgm:t>
    </dgm:pt>
    <dgm:pt modelId="{FA6EA9FB-FD2E-40C2-A9A5-C6611076D5A5}">
      <dgm:prSet phldrT="[Text]" custT="1"/>
      <dgm:spPr/>
      <dgm:t>
        <a:bodyPr anchor="ctr"/>
        <a:lstStyle/>
        <a:p>
          <a:r>
            <a:rPr lang="en-US" sz="2800" dirty="0" smtClean="0"/>
            <a:t>Reduce Phone Calls</a:t>
          </a:r>
          <a:endParaRPr lang="en-US" sz="2800" dirty="0"/>
        </a:p>
      </dgm:t>
      <dgm:extLst>
        <a:ext uri="{E40237B7-FDA0-4F09-8148-C483321AD2D9}">
          <dgm14:cNvPr xmlns:dgm14="http://schemas.microsoft.com/office/drawing/2010/diagram" xmlns="" id="0" name="" descr="Reduce Phone Calls&#10;Reduce Walk-ins&#10;Missed Opportunity Rate&#10;"/>
        </a:ext>
      </dgm:extLst>
    </dgm:pt>
    <dgm:pt modelId="{E076DD60-1282-4AF6-B5E7-03937327C003}" type="parTrans" cxnId="{BA65EAEF-34E4-41B4-BF77-F444EFF16CD7}">
      <dgm:prSet/>
      <dgm:spPr/>
      <dgm:t>
        <a:bodyPr/>
        <a:lstStyle/>
        <a:p>
          <a:endParaRPr lang="en-US"/>
        </a:p>
      </dgm:t>
    </dgm:pt>
    <dgm:pt modelId="{F0BEEE57-DF6F-4941-BF47-FC16908840BE}" type="sibTrans" cxnId="{BA65EAEF-34E4-41B4-BF77-F444EFF16CD7}">
      <dgm:prSet/>
      <dgm:spPr/>
      <dgm:t>
        <a:bodyPr/>
        <a:lstStyle/>
        <a:p>
          <a:endParaRPr lang="en-US"/>
        </a:p>
      </dgm:t>
    </dgm:pt>
    <dgm:pt modelId="{F6E32F5C-4950-4117-89C2-7CE85B40D633}">
      <dgm:prSet phldrT="[Text]" custT="1"/>
      <dgm:spPr/>
      <dgm:t>
        <a:bodyPr anchor="ctr"/>
        <a:lstStyle/>
        <a:p>
          <a:r>
            <a:rPr lang="en-US" sz="2800" dirty="0" smtClean="0"/>
            <a:t>Reduce Walk-ins</a:t>
          </a:r>
          <a:endParaRPr lang="en-US" sz="2800" dirty="0"/>
        </a:p>
      </dgm:t>
    </dgm:pt>
    <dgm:pt modelId="{AA7E1661-8828-4759-9D59-F5ABBD9D6282}" type="parTrans" cxnId="{93F55CB4-BFB6-41B7-B9D4-5826171BCC2E}">
      <dgm:prSet/>
      <dgm:spPr/>
      <dgm:t>
        <a:bodyPr/>
        <a:lstStyle/>
        <a:p>
          <a:endParaRPr lang="en-US"/>
        </a:p>
      </dgm:t>
    </dgm:pt>
    <dgm:pt modelId="{2B65404A-F476-4007-B4B6-F597507487C1}" type="sibTrans" cxnId="{93F55CB4-BFB6-41B7-B9D4-5826171BCC2E}">
      <dgm:prSet/>
      <dgm:spPr/>
      <dgm:t>
        <a:bodyPr/>
        <a:lstStyle/>
        <a:p>
          <a:endParaRPr lang="en-US"/>
        </a:p>
      </dgm:t>
    </dgm:pt>
    <dgm:pt modelId="{D3114B18-4D42-4CEF-A554-9E2B374F5D96}">
      <dgm:prSet phldrT="[Text]"/>
      <dgm:spPr/>
      <dgm:t>
        <a:bodyPr/>
        <a:lstStyle/>
        <a:p>
          <a:r>
            <a:rPr lang="en-US" dirty="0" smtClean="0"/>
            <a:t>Clinical</a:t>
          </a:r>
          <a:endParaRPr lang="en-US" dirty="0"/>
        </a:p>
      </dgm:t>
      <dgm:extLst>
        <a:ext uri="{E40237B7-FDA0-4F09-8148-C483321AD2D9}">
          <dgm14:cNvPr xmlns:dgm14="http://schemas.microsoft.com/office/drawing/2010/diagram" xmlns="" id="0" name="" descr="Clinical&#10;"/>
        </a:ext>
      </dgm:extLst>
    </dgm:pt>
    <dgm:pt modelId="{CD3F0298-725E-4E8D-8B1C-F2738963902F}" type="parTrans" cxnId="{F51FB85F-ED8D-40DB-A362-527C1336E59D}">
      <dgm:prSet/>
      <dgm:spPr/>
      <dgm:t>
        <a:bodyPr/>
        <a:lstStyle/>
        <a:p>
          <a:endParaRPr lang="en-US"/>
        </a:p>
      </dgm:t>
    </dgm:pt>
    <dgm:pt modelId="{5C999EDD-1C3F-45F8-B77B-A362EE2DC91F}" type="sibTrans" cxnId="{F51FB85F-ED8D-40DB-A362-527C1336E59D}">
      <dgm:prSet/>
      <dgm:spPr/>
      <dgm:t>
        <a:bodyPr/>
        <a:lstStyle/>
        <a:p>
          <a:endParaRPr lang="en-US"/>
        </a:p>
      </dgm:t>
    </dgm:pt>
    <dgm:pt modelId="{1C42428F-A484-4B78-A2BF-0F61CF352B1B}">
      <dgm:prSet phldrT="[Text]" custT="1"/>
      <dgm:spPr/>
      <dgm:t>
        <a:bodyPr anchor="ctr"/>
        <a:lstStyle/>
        <a:p>
          <a:r>
            <a:rPr lang="en-US" sz="2800" dirty="0" smtClean="0"/>
            <a:t>Initiate/increase long acting opioids</a:t>
          </a:r>
          <a:endParaRPr lang="en-US" sz="2800" dirty="0"/>
        </a:p>
      </dgm:t>
    </dgm:pt>
    <dgm:pt modelId="{21976474-784D-44A8-A391-EFD745996BE1}" type="parTrans" cxnId="{907D7CD5-3633-4AED-AEC4-CE1D3CD62665}">
      <dgm:prSet/>
      <dgm:spPr/>
      <dgm:t>
        <a:bodyPr/>
        <a:lstStyle/>
        <a:p>
          <a:endParaRPr lang="en-US"/>
        </a:p>
      </dgm:t>
    </dgm:pt>
    <dgm:pt modelId="{F82B6886-C9B7-4757-A0C1-BCCE5CB11D11}" type="sibTrans" cxnId="{907D7CD5-3633-4AED-AEC4-CE1D3CD62665}">
      <dgm:prSet/>
      <dgm:spPr/>
      <dgm:t>
        <a:bodyPr/>
        <a:lstStyle/>
        <a:p>
          <a:endParaRPr lang="en-US"/>
        </a:p>
      </dgm:t>
    </dgm:pt>
    <dgm:pt modelId="{0D090A63-EFD5-4B28-B5FF-48A8154A551C}">
      <dgm:prSet phldrT="[Text]" custT="1"/>
      <dgm:spPr/>
      <dgm:t>
        <a:bodyPr anchor="ctr"/>
        <a:lstStyle/>
        <a:p>
          <a:r>
            <a:rPr lang="en-US" sz="2800" dirty="0" smtClean="0"/>
            <a:t>Optimize adjunctive pain medications</a:t>
          </a:r>
          <a:endParaRPr lang="en-US" sz="2800" dirty="0"/>
        </a:p>
      </dgm:t>
    </dgm:pt>
    <dgm:pt modelId="{3637DA6B-35BC-470E-8D8D-62ABA10A2BD8}" type="parTrans" cxnId="{BCEFCE42-0BB5-4BA7-A670-1F95739DBCFA}">
      <dgm:prSet/>
      <dgm:spPr/>
      <dgm:t>
        <a:bodyPr/>
        <a:lstStyle/>
        <a:p>
          <a:endParaRPr lang="en-US"/>
        </a:p>
      </dgm:t>
    </dgm:pt>
    <dgm:pt modelId="{82708DE1-3B65-4B27-B3B2-040B0259BAEF}" type="sibTrans" cxnId="{BCEFCE42-0BB5-4BA7-A670-1F95739DBCFA}">
      <dgm:prSet/>
      <dgm:spPr/>
      <dgm:t>
        <a:bodyPr/>
        <a:lstStyle/>
        <a:p>
          <a:endParaRPr lang="en-US"/>
        </a:p>
      </dgm:t>
    </dgm:pt>
    <dgm:pt modelId="{3F577EFC-7A97-4F53-B260-9CCD1538FC72}">
      <dgm:prSet phldrT="[Text]" custT="1"/>
      <dgm:spPr/>
      <dgm:t>
        <a:bodyPr anchor="ctr"/>
        <a:lstStyle/>
        <a:p>
          <a:r>
            <a:rPr lang="en-US" sz="2800" dirty="0" smtClean="0"/>
            <a:t>Optimize breakthrough regimens</a:t>
          </a:r>
          <a:endParaRPr lang="en-US" sz="2800" dirty="0"/>
        </a:p>
      </dgm:t>
      <dgm:extLst>
        <a:ext uri="{E40237B7-FDA0-4F09-8148-C483321AD2D9}">
          <dgm14:cNvPr xmlns:dgm14="http://schemas.microsoft.com/office/drawing/2010/diagram" xmlns="" id="0" name="" descr="Optimize breakthrough regimens&#10;Optimize adjunctive pain medications&#10;Initiate/increase long acting opioids&#10;"/>
        </a:ext>
      </dgm:extLst>
    </dgm:pt>
    <dgm:pt modelId="{4C664BCB-BC0E-4625-8065-8A536FC445B0}" type="parTrans" cxnId="{FA0B29DE-A035-4515-8586-1623D817B5BE}">
      <dgm:prSet/>
      <dgm:spPr/>
      <dgm:t>
        <a:bodyPr/>
        <a:lstStyle/>
        <a:p>
          <a:endParaRPr lang="en-US"/>
        </a:p>
      </dgm:t>
    </dgm:pt>
    <dgm:pt modelId="{24D9FA27-8ED4-4C68-92AE-2C1123F63372}" type="sibTrans" cxnId="{FA0B29DE-A035-4515-8586-1623D817B5BE}">
      <dgm:prSet/>
      <dgm:spPr/>
      <dgm:t>
        <a:bodyPr/>
        <a:lstStyle/>
        <a:p>
          <a:endParaRPr lang="en-US"/>
        </a:p>
      </dgm:t>
    </dgm:pt>
    <dgm:pt modelId="{8433116F-1A14-424F-B581-1FB5DC1FA44E}">
      <dgm:prSet phldrT="[Text]" custT="1"/>
      <dgm:spPr/>
      <dgm:t>
        <a:bodyPr anchor="ctr"/>
        <a:lstStyle/>
        <a:p>
          <a:r>
            <a:rPr lang="en-US" sz="2800" dirty="0" smtClean="0"/>
            <a:t>Missed Opportunity Rate</a:t>
          </a:r>
          <a:endParaRPr lang="en-US" sz="2800" dirty="0"/>
        </a:p>
      </dgm:t>
    </dgm:pt>
    <dgm:pt modelId="{100A3DA7-4470-400F-8C38-3D966E866B1F}" type="parTrans" cxnId="{9CCA494E-24EE-4EED-B97E-08AB73B4428C}">
      <dgm:prSet/>
      <dgm:spPr/>
      <dgm:t>
        <a:bodyPr/>
        <a:lstStyle/>
        <a:p>
          <a:endParaRPr lang="en-US"/>
        </a:p>
      </dgm:t>
    </dgm:pt>
    <dgm:pt modelId="{081A91AD-D501-4A00-9295-49C15DFBF47C}" type="sibTrans" cxnId="{9CCA494E-24EE-4EED-B97E-08AB73B4428C}">
      <dgm:prSet/>
      <dgm:spPr/>
      <dgm:t>
        <a:bodyPr/>
        <a:lstStyle/>
        <a:p>
          <a:endParaRPr lang="en-US"/>
        </a:p>
      </dgm:t>
    </dgm:pt>
    <dgm:pt modelId="{84FDE82E-85A2-471F-89BA-5416DADD1FC8}" type="pres">
      <dgm:prSet presAssocID="{35844E9D-7F9B-4E99-9221-9B6115DFEEC0}" presName="Name0" presStyleCnt="0">
        <dgm:presLayoutVars>
          <dgm:dir/>
          <dgm:animLvl val="lvl"/>
          <dgm:resizeHandles/>
        </dgm:presLayoutVars>
      </dgm:prSet>
      <dgm:spPr/>
      <dgm:t>
        <a:bodyPr/>
        <a:lstStyle/>
        <a:p>
          <a:endParaRPr lang="en-US"/>
        </a:p>
      </dgm:t>
    </dgm:pt>
    <dgm:pt modelId="{379E923B-9FCC-4745-B240-7D8696DE1BD3}" type="pres">
      <dgm:prSet presAssocID="{8E95FD64-576D-46BD-9CCF-9BF907D6C6C4}" presName="linNode" presStyleCnt="0"/>
      <dgm:spPr/>
      <dgm:t>
        <a:bodyPr/>
        <a:lstStyle/>
        <a:p>
          <a:endParaRPr lang="en-US"/>
        </a:p>
      </dgm:t>
    </dgm:pt>
    <dgm:pt modelId="{84A035AA-D8B2-43DF-B535-84EC8F6C10DF}" type="pres">
      <dgm:prSet presAssocID="{8E95FD64-576D-46BD-9CCF-9BF907D6C6C4}" presName="parentShp" presStyleLbl="node1" presStyleIdx="0" presStyleCnt="2">
        <dgm:presLayoutVars>
          <dgm:bulletEnabled val="1"/>
        </dgm:presLayoutVars>
      </dgm:prSet>
      <dgm:spPr/>
      <dgm:t>
        <a:bodyPr/>
        <a:lstStyle/>
        <a:p>
          <a:endParaRPr lang="en-US"/>
        </a:p>
      </dgm:t>
    </dgm:pt>
    <dgm:pt modelId="{FFF1AF97-C569-4F0A-B32D-101FE80A201A}" type="pres">
      <dgm:prSet presAssocID="{8E95FD64-576D-46BD-9CCF-9BF907D6C6C4}" presName="childShp" presStyleLbl="bgAccFollowNode1" presStyleIdx="0" presStyleCnt="2">
        <dgm:presLayoutVars>
          <dgm:bulletEnabled val="1"/>
        </dgm:presLayoutVars>
      </dgm:prSet>
      <dgm:spPr/>
      <dgm:t>
        <a:bodyPr/>
        <a:lstStyle/>
        <a:p>
          <a:endParaRPr lang="en-US"/>
        </a:p>
      </dgm:t>
    </dgm:pt>
    <dgm:pt modelId="{AC1C6E8C-4CAD-477A-9304-0A1DBC445BC1}" type="pres">
      <dgm:prSet presAssocID="{54EA2B24-AB3E-46C7-BC27-D232643E992B}" presName="spacing" presStyleCnt="0"/>
      <dgm:spPr/>
      <dgm:t>
        <a:bodyPr/>
        <a:lstStyle/>
        <a:p>
          <a:endParaRPr lang="en-US"/>
        </a:p>
      </dgm:t>
    </dgm:pt>
    <dgm:pt modelId="{010695C9-785C-48DD-8AFC-0FB1A082A9DD}" type="pres">
      <dgm:prSet presAssocID="{D3114B18-4D42-4CEF-A554-9E2B374F5D96}" presName="linNode" presStyleCnt="0"/>
      <dgm:spPr/>
      <dgm:t>
        <a:bodyPr/>
        <a:lstStyle/>
        <a:p>
          <a:endParaRPr lang="en-US"/>
        </a:p>
      </dgm:t>
    </dgm:pt>
    <dgm:pt modelId="{DDE253DE-C4EC-4E9E-A483-7689D554790D}" type="pres">
      <dgm:prSet presAssocID="{D3114B18-4D42-4CEF-A554-9E2B374F5D96}" presName="parentShp" presStyleLbl="node1" presStyleIdx="1" presStyleCnt="2" custScaleY="106888" custLinFactNeighborX="-1107" custLinFactNeighborY="-14412">
        <dgm:presLayoutVars>
          <dgm:bulletEnabled val="1"/>
        </dgm:presLayoutVars>
      </dgm:prSet>
      <dgm:spPr/>
      <dgm:t>
        <a:bodyPr/>
        <a:lstStyle/>
        <a:p>
          <a:endParaRPr lang="en-US"/>
        </a:p>
      </dgm:t>
    </dgm:pt>
    <dgm:pt modelId="{A32CA448-2DF8-440E-BE92-C4511FADB45F}" type="pres">
      <dgm:prSet presAssocID="{D3114B18-4D42-4CEF-A554-9E2B374F5D96}" presName="childShp" presStyleLbl="bgAccFollowNode1" presStyleIdx="1" presStyleCnt="2" custScaleX="101678" custScaleY="121295" custLinFactNeighborX="-1136" custLinFactNeighborY="-14743">
        <dgm:presLayoutVars>
          <dgm:bulletEnabled val="1"/>
        </dgm:presLayoutVars>
      </dgm:prSet>
      <dgm:spPr/>
      <dgm:t>
        <a:bodyPr/>
        <a:lstStyle/>
        <a:p>
          <a:endParaRPr lang="en-US"/>
        </a:p>
      </dgm:t>
    </dgm:pt>
  </dgm:ptLst>
  <dgm:cxnLst>
    <dgm:cxn modelId="{14439FA4-2210-4554-B5EB-8FAF369F06FA}" srcId="{35844E9D-7F9B-4E99-9221-9B6115DFEEC0}" destId="{8E95FD64-576D-46BD-9CCF-9BF907D6C6C4}" srcOrd="0" destOrd="0" parTransId="{5346EFCE-2B8C-479E-B98E-05205CCFBBFB}" sibTransId="{54EA2B24-AB3E-46C7-BC27-D232643E992B}"/>
    <dgm:cxn modelId="{BCEFCE42-0BB5-4BA7-A670-1F95739DBCFA}" srcId="{D3114B18-4D42-4CEF-A554-9E2B374F5D96}" destId="{0D090A63-EFD5-4B28-B5FF-48A8154A551C}" srcOrd="1" destOrd="0" parTransId="{3637DA6B-35BC-470E-8D8D-62ABA10A2BD8}" sibTransId="{82708DE1-3B65-4B27-B3B2-040B0259BAEF}"/>
    <dgm:cxn modelId="{9CCA494E-24EE-4EED-B97E-08AB73B4428C}" srcId="{8E95FD64-576D-46BD-9CCF-9BF907D6C6C4}" destId="{8433116F-1A14-424F-B581-1FB5DC1FA44E}" srcOrd="2" destOrd="0" parTransId="{100A3DA7-4470-400F-8C38-3D966E866B1F}" sibTransId="{081A91AD-D501-4A00-9295-49C15DFBF47C}"/>
    <dgm:cxn modelId="{6E811307-4402-4FF1-AB5E-EBC75D9B112E}" type="presOf" srcId="{F6E32F5C-4950-4117-89C2-7CE85B40D633}" destId="{FFF1AF97-C569-4F0A-B32D-101FE80A201A}" srcOrd="0" destOrd="1" presId="urn:microsoft.com/office/officeart/2005/8/layout/vList6"/>
    <dgm:cxn modelId="{F51FB85F-ED8D-40DB-A362-527C1336E59D}" srcId="{35844E9D-7F9B-4E99-9221-9B6115DFEEC0}" destId="{D3114B18-4D42-4CEF-A554-9E2B374F5D96}" srcOrd="1" destOrd="0" parTransId="{CD3F0298-725E-4E8D-8B1C-F2738963902F}" sibTransId="{5C999EDD-1C3F-45F8-B77B-A362EE2DC91F}"/>
    <dgm:cxn modelId="{E6A81360-5EFA-4E6F-A02B-59E42653A75B}" type="presOf" srcId="{8E95FD64-576D-46BD-9CCF-9BF907D6C6C4}" destId="{84A035AA-D8B2-43DF-B535-84EC8F6C10DF}" srcOrd="0" destOrd="0" presId="urn:microsoft.com/office/officeart/2005/8/layout/vList6"/>
    <dgm:cxn modelId="{907D7CD5-3633-4AED-AEC4-CE1D3CD62665}" srcId="{D3114B18-4D42-4CEF-A554-9E2B374F5D96}" destId="{1C42428F-A484-4B78-A2BF-0F61CF352B1B}" srcOrd="2" destOrd="0" parTransId="{21976474-784D-44A8-A391-EFD745996BE1}" sibTransId="{F82B6886-C9B7-4757-A0C1-BCCE5CB11D11}"/>
    <dgm:cxn modelId="{9763061B-0604-4059-B96E-4FC51662F111}" type="presOf" srcId="{8433116F-1A14-424F-B581-1FB5DC1FA44E}" destId="{FFF1AF97-C569-4F0A-B32D-101FE80A201A}" srcOrd="0" destOrd="2" presId="urn:microsoft.com/office/officeart/2005/8/layout/vList6"/>
    <dgm:cxn modelId="{70DD92B0-E643-473E-AB17-B080505D1E53}" type="presOf" srcId="{D3114B18-4D42-4CEF-A554-9E2B374F5D96}" destId="{DDE253DE-C4EC-4E9E-A483-7689D554790D}" srcOrd="0" destOrd="0" presId="urn:microsoft.com/office/officeart/2005/8/layout/vList6"/>
    <dgm:cxn modelId="{CA9A5112-9A4D-4D18-AA2A-C77DD55643D3}" type="presOf" srcId="{3F577EFC-7A97-4F53-B260-9CCD1538FC72}" destId="{A32CA448-2DF8-440E-BE92-C4511FADB45F}" srcOrd="0" destOrd="0" presId="urn:microsoft.com/office/officeart/2005/8/layout/vList6"/>
    <dgm:cxn modelId="{897D97E2-D28B-4AC4-89B5-BDFBE6FC559E}" type="presOf" srcId="{35844E9D-7F9B-4E99-9221-9B6115DFEEC0}" destId="{84FDE82E-85A2-471F-89BA-5416DADD1FC8}" srcOrd="0" destOrd="0" presId="urn:microsoft.com/office/officeart/2005/8/layout/vList6"/>
    <dgm:cxn modelId="{93F55CB4-BFB6-41B7-B9D4-5826171BCC2E}" srcId="{8E95FD64-576D-46BD-9CCF-9BF907D6C6C4}" destId="{F6E32F5C-4950-4117-89C2-7CE85B40D633}" srcOrd="1" destOrd="0" parTransId="{AA7E1661-8828-4759-9D59-F5ABBD9D6282}" sibTransId="{2B65404A-F476-4007-B4B6-F597507487C1}"/>
    <dgm:cxn modelId="{FA0B29DE-A035-4515-8586-1623D817B5BE}" srcId="{D3114B18-4D42-4CEF-A554-9E2B374F5D96}" destId="{3F577EFC-7A97-4F53-B260-9CCD1538FC72}" srcOrd="0" destOrd="0" parTransId="{4C664BCB-BC0E-4625-8065-8A536FC445B0}" sibTransId="{24D9FA27-8ED4-4C68-92AE-2C1123F63372}"/>
    <dgm:cxn modelId="{B46106E2-80A7-4316-BDA7-97EB981E034D}" type="presOf" srcId="{FA6EA9FB-FD2E-40C2-A9A5-C6611076D5A5}" destId="{FFF1AF97-C569-4F0A-B32D-101FE80A201A}" srcOrd="0" destOrd="0" presId="urn:microsoft.com/office/officeart/2005/8/layout/vList6"/>
    <dgm:cxn modelId="{BA65EAEF-34E4-41B4-BF77-F444EFF16CD7}" srcId="{8E95FD64-576D-46BD-9CCF-9BF907D6C6C4}" destId="{FA6EA9FB-FD2E-40C2-A9A5-C6611076D5A5}" srcOrd="0" destOrd="0" parTransId="{E076DD60-1282-4AF6-B5E7-03937327C003}" sibTransId="{F0BEEE57-DF6F-4941-BF47-FC16908840BE}"/>
    <dgm:cxn modelId="{02550993-0EAF-4A00-8651-382BFFAEE9C6}" type="presOf" srcId="{0D090A63-EFD5-4B28-B5FF-48A8154A551C}" destId="{A32CA448-2DF8-440E-BE92-C4511FADB45F}" srcOrd="0" destOrd="1" presId="urn:microsoft.com/office/officeart/2005/8/layout/vList6"/>
    <dgm:cxn modelId="{FCECDB42-51C1-4CBA-A55C-628F542C8546}" type="presOf" srcId="{1C42428F-A484-4B78-A2BF-0F61CF352B1B}" destId="{A32CA448-2DF8-440E-BE92-C4511FADB45F}" srcOrd="0" destOrd="2" presId="urn:microsoft.com/office/officeart/2005/8/layout/vList6"/>
    <dgm:cxn modelId="{D376DE85-4367-47A5-AD40-926B547970E2}" type="presParOf" srcId="{84FDE82E-85A2-471F-89BA-5416DADD1FC8}" destId="{379E923B-9FCC-4745-B240-7D8696DE1BD3}" srcOrd="0" destOrd="0" presId="urn:microsoft.com/office/officeart/2005/8/layout/vList6"/>
    <dgm:cxn modelId="{5D7318D6-2BA0-40F0-A4F7-78F56A069439}" type="presParOf" srcId="{379E923B-9FCC-4745-B240-7D8696DE1BD3}" destId="{84A035AA-D8B2-43DF-B535-84EC8F6C10DF}" srcOrd="0" destOrd="0" presId="urn:microsoft.com/office/officeart/2005/8/layout/vList6"/>
    <dgm:cxn modelId="{83312219-255F-4F3A-B73A-0367C0067500}" type="presParOf" srcId="{379E923B-9FCC-4745-B240-7D8696DE1BD3}" destId="{FFF1AF97-C569-4F0A-B32D-101FE80A201A}" srcOrd="1" destOrd="0" presId="urn:microsoft.com/office/officeart/2005/8/layout/vList6"/>
    <dgm:cxn modelId="{6BEDCE2A-63C2-4586-838A-F8E33EC0FD5D}" type="presParOf" srcId="{84FDE82E-85A2-471F-89BA-5416DADD1FC8}" destId="{AC1C6E8C-4CAD-477A-9304-0A1DBC445BC1}" srcOrd="1" destOrd="0" presId="urn:microsoft.com/office/officeart/2005/8/layout/vList6"/>
    <dgm:cxn modelId="{884F84AF-CE12-47AD-9F24-5A0A76EB8683}" type="presParOf" srcId="{84FDE82E-85A2-471F-89BA-5416DADD1FC8}" destId="{010695C9-785C-48DD-8AFC-0FB1A082A9DD}" srcOrd="2" destOrd="0" presId="urn:microsoft.com/office/officeart/2005/8/layout/vList6"/>
    <dgm:cxn modelId="{495678D8-EB8F-40B9-A017-8C6727F0069D}" type="presParOf" srcId="{010695C9-785C-48DD-8AFC-0FB1A082A9DD}" destId="{DDE253DE-C4EC-4E9E-A483-7689D554790D}" srcOrd="0" destOrd="0" presId="urn:microsoft.com/office/officeart/2005/8/layout/vList6"/>
    <dgm:cxn modelId="{BF5DB3E4-CE02-4241-B55C-D05F87267ECC}" type="presParOf" srcId="{010695C9-785C-48DD-8AFC-0FB1A082A9DD}" destId="{A32CA448-2DF8-440E-BE92-C4511FADB45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C2199C-F73E-4901-B512-00F99ABE9131}" type="doc">
      <dgm:prSet loTypeId="urn:microsoft.com/office/officeart/2005/8/layout/default#4" loCatId="list" qsTypeId="urn:microsoft.com/office/officeart/2005/8/quickstyle/simple4" qsCatId="simple" csTypeId="urn:microsoft.com/office/officeart/2005/8/colors/accent4_3" csCatId="accent4" phldr="1"/>
      <dgm:spPr/>
      <dgm:t>
        <a:bodyPr/>
        <a:lstStyle/>
        <a:p>
          <a:endParaRPr lang="en-US"/>
        </a:p>
      </dgm:t>
    </dgm:pt>
    <dgm:pt modelId="{1D992BA5-E819-4035-A403-E7218FC8DC0A}">
      <dgm:prSet/>
      <dgm:spPr/>
      <dgm:t>
        <a:bodyPr/>
        <a:lstStyle/>
        <a:p>
          <a:pPr rtl="0"/>
          <a:r>
            <a:rPr lang="en-US" b="1" dirty="0" smtClean="0"/>
            <a:t>PACT Compass</a:t>
          </a:r>
          <a:endParaRPr lang="en-US" b="1" dirty="0"/>
        </a:p>
      </dgm:t>
      <dgm:extLst>
        <a:ext uri="{E40237B7-FDA0-4F09-8148-C483321AD2D9}">
          <dgm14:cNvPr xmlns:dgm14="http://schemas.microsoft.com/office/drawing/2010/diagram" xmlns="" id="0" name="" descr="PACT Compass&#10;"/>
        </a:ext>
      </dgm:extLst>
    </dgm:pt>
    <dgm:pt modelId="{A28A2E87-933D-4005-8F7B-5F5B2B0106F3}" type="parTrans" cxnId="{69FFAD9B-F552-47F4-9170-663A33F51B53}">
      <dgm:prSet/>
      <dgm:spPr/>
      <dgm:t>
        <a:bodyPr/>
        <a:lstStyle/>
        <a:p>
          <a:endParaRPr lang="en-US" b="1">
            <a:solidFill>
              <a:schemeClr val="tx1"/>
            </a:solidFill>
          </a:endParaRPr>
        </a:p>
      </dgm:t>
    </dgm:pt>
    <dgm:pt modelId="{33A5B6F6-6472-443E-ACDE-31FBDE32A42A}" type="sibTrans" cxnId="{69FFAD9B-F552-47F4-9170-663A33F51B53}">
      <dgm:prSet/>
      <dgm:spPr/>
      <dgm:t>
        <a:bodyPr/>
        <a:lstStyle/>
        <a:p>
          <a:endParaRPr lang="en-US" b="1">
            <a:solidFill>
              <a:schemeClr val="tx1"/>
            </a:solidFill>
          </a:endParaRPr>
        </a:p>
      </dgm:t>
    </dgm:pt>
    <dgm:pt modelId="{3EC00331-E091-47C3-B2D2-8957746F9777}">
      <dgm:prSet/>
      <dgm:spPr/>
      <dgm:t>
        <a:bodyPr/>
        <a:lstStyle/>
        <a:p>
          <a:pPr rtl="0"/>
          <a:r>
            <a:rPr lang="en-US" b="1" dirty="0" smtClean="0"/>
            <a:t>PC Almanac</a:t>
          </a:r>
          <a:endParaRPr lang="en-US" b="1" dirty="0"/>
        </a:p>
      </dgm:t>
      <dgm:extLst>
        <a:ext uri="{E40237B7-FDA0-4F09-8148-C483321AD2D9}">
          <dgm14:cNvPr xmlns:dgm14="http://schemas.microsoft.com/office/drawing/2010/diagram" xmlns="" id="0" name="" descr="PC Almanac&#10;"/>
        </a:ext>
      </dgm:extLst>
    </dgm:pt>
    <dgm:pt modelId="{720BE648-0C65-4A73-88E7-DDC049112943}" type="parTrans" cxnId="{EB33373B-A617-4189-9FB7-69CE4B1E51D1}">
      <dgm:prSet/>
      <dgm:spPr/>
      <dgm:t>
        <a:bodyPr/>
        <a:lstStyle/>
        <a:p>
          <a:endParaRPr lang="en-US" b="1">
            <a:solidFill>
              <a:schemeClr val="tx1"/>
            </a:solidFill>
          </a:endParaRPr>
        </a:p>
      </dgm:t>
    </dgm:pt>
    <dgm:pt modelId="{A320D601-348B-4190-9B7F-B08AF503F1A4}" type="sibTrans" cxnId="{EB33373B-A617-4189-9FB7-69CE4B1E51D1}">
      <dgm:prSet/>
      <dgm:spPr/>
      <dgm:t>
        <a:bodyPr/>
        <a:lstStyle/>
        <a:p>
          <a:endParaRPr lang="en-US" b="1">
            <a:solidFill>
              <a:schemeClr val="tx1"/>
            </a:solidFill>
          </a:endParaRPr>
        </a:p>
      </dgm:t>
    </dgm:pt>
    <dgm:pt modelId="{B4A43B72-5BA8-4739-8D6B-590E168959DD}">
      <dgm:prSet/>
      <dgm:spPr/>
      <dgm:t>
        <a:bodyPr/>
        <a:lstStyle/>
        <a:p>
          <a:pPr rtl="0"/>
          <a:r>
            <a:rPr lang="en-US" b="1" dirty="0" smtClean="0"/>
            <a:t>VSSC reports</a:t>
          </a:r>
          <a:endParaRPr lang="en-US" b="1" dirty="0"/>
        </a:p>
      </dgm:t>
      <dgm:extLst>
        <a:ext uri="{E40237B7-FDA0-4F09-8148-C483321AD2D9}">
          <dgm14:cNvPr xmlns:dgm14="http://schemas.microsoft.com/office/drawing/2010/diagram" xmlns="" id="0" name="" descr="VSSC reports&#10;"/>
        </a:ext>
      </dgm:extLst>
    </dgm:pt>
    <dgm:pt modelId="{13A1091B-3F7D-461D-A741-CAF055D40416}" type="parTrans" cxnId="{327011B7-9C7A-485B-BDFC-C73A72EB6BFB}">
      <dgm:prSet/>
      <dgm:spPr/>
      <dgm:t>
        <a:bodyPr/>
        <a:lstStyle/>
        <a:p>
          <a:endParaRPr lang="en-US" b="1">
            <a:solidFill>
              <a:schemeClr val="tx1"/>
            </a:solidFill>
          </a:endParaRPr>
        </a:p>
      </dgm:t>
    </dgm:pt>
    <dgm:pt modelId="{04ECA377-C425-4CB7-AEFA-6E69998D3E24}" type="sibTrans" cxnId="{327011B7-9C7A-485B-BDFC-C73A72EB6BFB}">
      <dgm:prSet/>
      <dgm:spPr/>
      <dgm:t>
        <a:bodyPr/>
        <a:lstStyle/>
        <a:p>
          <a:endParaRPr lang="en-US" b="1">
            <a:solidFill>
              <a:schemeClr val="tx1"/>
            </a:solidFill>
          </a:endParaRPr>
        </a:p>
      </dgm:t>
    </dgm:pt>
    <dgm:pt modelId="{C739C7FF-3C3B-42CC-ADDE-50489F22C9F8}">
      <dgm:prSet/>
      <dgm:spPr/>
      <dgm:t>
        <a:bodyPr/>
        <a:lstStyle/>
        <a:p>
          <a:pPr rtl="0"/>
          <a:r>
            <a:rPr lang="en-US" b="1" dirty="0" smtClean="0"/>
            <a:t>EPRP data</a:t>
          </a:r>
          <a:endParaRPr lang="en-US" b="1" dirty="0"/>
        </a:p>
      </dgm:t>
      <dgm:extLst>
        <a:ext uri="{E40237B7-FDA0-4F09-8148-C483321AD2D9}">
          <dgm14:cNvPr xmlns:dgm14="http://schemas.microsoft.com/office/drawing/2010/diagram" xmlns="" id="0" name="" descr="EPRP data&#10;"/>
        </a:ext>
      </dgm:extLst>
    </dgm:pt>
    <dgm:pt modelId="{1D75C737-43C9-4ACD-9B9B-7300B115BA79}" type="parTrans" cxnId="{9833209F-87C7-44EF-B95F-9543EB16C0E5}">
      <dgm:prSet/>
      <dgm:spPr/>
      <dgm:t>
        <a:bodyPr/>
        <a:lstStyle/>
        <a:p>
          <a:endParaRPr lang="en-US" b="1">
            <a:solidFill>
              <a:schemeClr val="tx1"/>
            </a:solidFill>
          </a:endParaRPr>
        </a:p>
      </dgm:t>
    </dgm:pt>
    <dgm:pt modelId="{5C89B2D5-5917-4F8D-BD46-A2BAF5C80BD6}" type="sibTrans" cxnId="{9833209F-87C7-44EF-B95F-9543EB16C0E5}">
      <dgm:prSet/>
      <dgm:spPr/>
      <dgm:t>
        <a:bodyPr/>
        <a:lstStyle/>
        <a:p>
          <a:endParaRPr lang="en-US" b="1">
            <a:solidFill>
              <a:schemeClr val="tx1"/>
            </a:solidFill>
          </a:endParaRPr>
        </a:p>
      </dgm:t>
    </dgm:pt>
    <dgm:pt modelId="{3E839779-B93B-4629-BBDA-7D2784C8940F}">
      <dgm:prSet/>
      <dgm:spPr/>
      <dgm:t>
        <a:bodyPr/>
        <a:lstStyle/>
        <a:p>
          <a:pPr rtl="0"/>
          <a:r>
            <a:rPr lang="en-US" b="1" dirty="0" smtClean="0"/>
            <a:t>SHEP Survey Data</a:t>
          </a:r>
          <a:endParaRPr lang="en-US" b="1" dirty="0"/>
        </a:p>
      </dgm:t>
      <dgm:extLst>
        <a:ext uri="{E40237B7-FDA0-4F09-8148-C483321AD2D9}">
          <dgm14:cNvPr xmlns:dgm14="http://schemas.microsoft.com/office/drawing/2010/diagram" xmlns="" id="0" name="" descr="SHEP Survey Data&#10;"/>
        </a:ext>
      </dgm:extLst>
    </dgm:pt>
    <dgm:pt modelId="{1DE41188-013E-45A6-A952-60071EE72803}" type="parTrans" cxnId="{6E2116FD-9ADC-4B29-8E37-F8373284E8A5}">
      <dgm:prSet/>
      <dgm:spPr/>
      <dgm:t>
        <a:bodyPr/>
        <a:lstStyle/>
        <a:p>
          <a:endParaRPr lang="en-US" b="1">
            <a:solidFill>
              <a:schemeClr val="tx1"/>
            </a:solidFill>
          </a:endParaRPr>
        </a:p>
      </dgm:t>
    </dgm:pt>
    <dgm:pt modelId="{112BDC07-7588-4F26-A35F-A0AEFAD3448A}" type="sibTrans" cxnId="{6E2116FD-9ADC-4B29-8E37-F8373284E8A5}">
      <dgm:prSet/>
      <dgm:spPr/>
      <dgm:t>
        <a:bodyPr/>
        <a:lstStyle/>
        <a:p>
          <a:endParaRPr lang="en-US" b="1">
            <a:solidFill>
              <a:schemeClr val="tx1"/>
            </a:solidFill>
          </a:endParaRPr>
        </a:p>
      </dgm:t>
    </dgm:pt>
    <dgm:pt modelId="{C7B89B22-2A6C-4997-8189-4C7D31EF2BB8}">
      <dgm:prSet/>
      <dgm:spPr/>
      <dgm:t>
        <a:bodyPr/>
        <a:lstStyle/>
        <a:p>
          <a:pPr rtl="0"/>
          <a:r>
            <a:rPr lang="en-US" b="1" dirty="0" smtClean="0"/>
            <a:t>Medical Home Builder data</a:t>
          </a:r>
          <a:endParaRPr lang="en-US" b="1" dirty="0"/>
        </a:p>
      </dgm:t>
      <dgm:extLst>
        <a:ext uri="{E40237B7-FDA0-4F09-8148-C483321AD2D9}">
          <dgm14:cNvPr xmlns:dgm14="http://schemas.microsoft.com/office/drawing/2010/diagram" xmlns="" id="0" name="" descr="Medical Home Builder data&#10;"/>
        </a:ext>
      </dgm:extLst>
    </dgm:pt>
    <dgm:pt modelId="{6BB40DB6-7222-43A3-9609-D3332758CD11}" type="parTrans" cxnId="{90F54EA8-603D-4819-BB8E-5DE18E424C4E}">
      <dgm:prSet/>
      <dgm:spPr/>
      <dgm:t>
        <a:bodyPr/>
        <a:lstStyle/>
        <a:p>
          <a:endParaRPr lang="en-US" b="1">
            <a:solidFill>
              <a:schemeClr val="tx1"/>
            </a:solidFill>
          </a:endParaRPr>
        </a:p>
      </dgm:t>
    </dgm:pt>
    <dgm:pt modelId="{D5E39F8C-F107-49C7-92F9-997A71B45501}" type="sibTrans" cxnId="{90F54EA8-603D-4819-BB8E-5DE18E424C4E}">
      <dgm:prSet/>
      <dgm:spPr/>
      <dgm:t>
        <a:bodyPr/>
        <a:lstStyle/>
        <a:p>
          <a:endParaRPr lang="en-US" b="1">
            <a:solidFill>
              <a:schemeClr val="tx1"/>
            </a:solidFill>
          </a:endParaRPr>
        </a:p>
      </dgm:t>
    </dgm:pt>
    <dgm:pt modelId="{86061D27-B0A7-49D6-88BC-C5B84CAE5DB5}">
      <dgm:prSet/>
      <dgm:spPr/>
      <dgm:t>
        <a:bodyPr/>
        <a:lstStyle/>
        <a:p>
          <a:pPr rtl="0"/>
          <a:r>
            <a:rPr lang="en-US" b="1" dirty="0" smtClean="0"/>
            <a:t>VISN Dashboards</a:t>
          </a:r>
          <a:endParaRPr lang="en-US" b="1" dirty="0"/>
        </a:p>
      </dgm:t>
      <dgm:extLst>
        <a:ext uri="{E40237B7-FDA0-4F09-8148-C483321AD2D9}">
          <dgm14:cNvPr xmlns:dgm14="http://schemas.microsoft.com/office/drawing/2010/diagram" xmlns="" id="0" name="" descr="VISN Dashboards&#10;"/>
        </a:ext>
      </dgm:extLst>
    </dgm:pt>
    <dgm:pt modelId="{AB929431-385E-452D-86F0-721F3855ED86}" type="parTrans" cxnId="{C4676BAF-2B46-4CFC-83E7-6A4D3E7543C5}">
      <dgm:prSet/>
      <dgm:spPr/>
      <dgm:t>
        <a:bodyPr/>
        <a:lstStyle/>
        <a:p>
          <a:endParaRPr lang="en-US" b="1">
            <a:solidFill>
              <a:schemeClr val="tx1"/>
            </a:solidFill>
          </a:endParaRPr>
        </a:p>
      </dgm:t>
    </dgm:pt>
    <dgm:pt modelId="{0684574E-4F76-4130-94AE-E89CB781ED65}" type="sibTrans" cxnId="{C4676BAF-2B46-4CFC-83E7-6A4D3E7543C5}">
      <dgm:prSet/>
      <dgm:spPr/>
      <dgm:t>
        <a:bodyPr/>
        <a:lstStyle/>
        <a:p>
          <a:endParaRPr lang="en-US" b="1">
            <a:solidFill>
              <a:schemeClr val="tx1"/>
            </a:solidFill>
          </a:endParaRPr>
        </a:p>
      </dgm:t>
    </dgm:pt>
    <dgm:pt modelId="{3F281E38-0F79-4F12-A246-5B8C875105A0}">
      <dgm:prSet/>
      <dgm:spPr/>
      <dgm:t>
        <a:bodyPr/>
        <a:lstStyle/>
        <a:p>
          <a:pPr rtl="0"/>
          <a:r>
            <a:rPr lang="en-US" b="1" dirty="0" smtClean="0"/>
            <a:t>CDW and RDW</a:t>
          </a:r>
          <a:endParaRPr lang="en-US" b="1" dirty="0"/>
        </a:p>
      </dgm:t>
      <dgm:extLst>
        <a:ext uri="{E40237B7-FDA0-4F09-8148-C483321AD2D9}">
          <dgm14:cNvPr xmlns:dgm14="http://schemas.microsoft.com/office/drawing/2010/diagram" xmlns="" id="0" name="" descr="CDW and RDW&#10;"/>
        </a:ext>
      </dgm:extLst>
    </dgm:pt>
    <dgm:pt modelId="{4C4358CD-7240-46F1-92B2-D477FB7BF29D}" type="parTrans" cxnId="{AC9A06BD-E31A-4FC5-9710-36A97CFDA9E9}">
      <dgm:prSet/>
      <dgm:spPr/>
      <dgm:t>
        <a:bodyPr/>
        <a:lstStyle/>
        <a:p>
          <a:endParaRPr lang="en-US" b="1">
            <a:solidFill>
              <a:schemeClr val="tx1"/>
            </a:solidFill>
          </a:endParaRPr>
        </a:p>
      </dgm:t>
    </dgm:pt>
    <dgm:pt modelId="{7AD4FE67-3E2E-4ECC-AFD4-17CBC1B37C52}" type="sibTrans" cxnId="{AC9A06BD-E31A-4FC5-9710-36A97CFDA9E9}">
      <dgm:prSet/>
      <dgm:spPr/>
      <dgm:t>
        <a:bodyPr/>
        <a:lstStyle/>
        <a:p>
          <a:endParaRPr lang="en-US" b="1">
            <a:solidFill>
              <a:schemeClr val="tx1"/>
            </a:solidFill>
          </a:endParaRPr>
        </a:p>
      </dgm:t>
    </dgm:pt>
    <dgm:pt modelId="{9B4A1EF2-653C-4934-BA96-487B7774B86E}">
      <dgm:prSet/>
      <dgm:spPr/>
      <dgm:t>
        <a:bodyPr/>
        <a:lstStyle/>
        <a:p>
          <a:pPr rtl="0"/>
          <a:r>
            <a:rPr lang="en-US" b="1" dirty="0" smtClean="0"/>
            <a:t>CDW and RDW</a:t>
          </a:r>
          <a:endParaRPr lang="en-US" b="1" dirty="0"/>
        </a:p>
      </dgm:t>
      <dgm:extLst>
        <a:ext uri="{E40237B7-FDA0-4F09-8148-C483321AD2D9}">
          <dgm14:cNvPr xmlns:dgm14="http://schemas.microsoft.com/office/drawing/2010/diagram" xmlns="" id="0" name="" descr="CDW and RDW&#10;"/>
        </a:ext>
      </dgm:extLst>
    </dgm:pt>
    <dgm:pt modelId="{0DA44EF4-9046-4B11-91BE-9146228982C0}" type="parTrans" cxnId="{6DA5A2CA-7E00-460B-8685-909A98EE2E64}">
      <dgm:prSet/>
      <dgm:spPr/>
      <dgm:t>
        <a:bodyPr/>
        <a:lstStyle/>
        <a:p>
          <a:endParaRPr lang="en-US"/>
        </a:p>
      </dgm:t>
    </dgm:pt>
    <dgm:pt modelId="{1D82EFCC-496F-4E49-AFAE-FC6CF378C67A}" type="sibTrans" cxnId="{6DA5A2CA-7E00-460B-8685-909A98EE2E64}">
      <dgm:prSet/>
      <dgm:spPr/>
      <dgm:t>
        <a:bodyPr/>
        <a:lstStyle/>
        <a:p>
          <a:endParaRPr lang="en-US"/>
        </a:p>
      </dgm:t>
    </dgm:pt>
    <dgm:pt modelId="{8A58E8FD-50CF-4ADC-B39E-7F79E473871F}" type="pres">
      <dgm:prSet presAssocID="{3CC2199C-F73E-4901-B512-00F99ABE9131}" presName="diagram" presStyleCnt="0">
        <dgm:presLayoutVars>
          <dgm:dir/>
          <dgm:resizeHandles val="exact"/>
        </dgm:presLayoutVars>
      </dgm:prSet>
      <dgm:spPr/>
      <dgm:t>
        <a:bodyPr/>
        <a:lstStyle/>
        <a:p>
          <a:endParaRPr lang="en-US"/>
        </a:p>
      </dgm:t>
    </dgm:pt>
    <dgm:pt modelId="{2A8D48A7-D5F4-4DE7-8F6F-68A47F11ADFF}" type="pres">
      <dgm:prSet presAssocID="{1D992BA5-E819-4035-A403-E7218FC8DC0A}" presName="node" presStyleLbl="node1" presStyleIdx="0" presStyleCnt="9">
        <dgm:presLayoutVars>
          <dgm:bulletEnabled val="1"/>
        </dgm:presLayoutVars>
      </dgm:prSet>
      <dgm:spPr/>
      <dgm:t>
        <a:bodyPr/>
        <a:lstStyle/>
        <a:p>
          <a:endParaRPr lang="en-US"/>
        </a:p>
      </dgm:t>
    </dgm:pt>
    <dgm:pt modelId="{997BC3B7-6B81-4931-B0CC-892BDE553C1B}" type="pres">
      <dgm:prSet presAssocID="{33A5B6F6-6472-443E-ACDE-31FBDE32A42A}" presName="sibTrans" presStyleCnt="0"/>
      <dgm:spPr/>
      <dgm:t>
        <a:bodyPr/>
        <a:lstStyle/>
        <a:p>
          <a:endParaRPr lang="en-US"/>
        </a:p>
      </dgm:t>
    </dgm:pt>
    <dgm:pt modelId="{5237FEFD-1CD7-4751-AA71-649704855C8A}" type="pres">
      <dgm:prSet presAssocID="{3EC00331-E091-47C3-B2D2-8957746F9777}" presName="node" presStyleLbl="node1" presStyleIdx="1" presStyleCnt="9">
        <dgm:presLayoutVars>
          <dgm:bulletEnabled val="1"/>
        </dgm:presLayoutVars>
      </dgm:prSet>
      <dgm:spPr/>
      <dgm:t>
        <a:bodyPr/>
        <a:lstStyle/>
        <a:p>
          <a:endParaRPr lang="en-US"/>
        </a:p>
      </dgm:t>
    </dgm:pt>
    <dgm:pt modelId="{37ED2E5B-6D45-46D7-B378-C3CC6EA24E6B}" type="pres">
      <dgm:prSet presAssocID="{A320D601-348B-4190-9B7F-B08AF503F1A4}" presName="sibTrans" presStyleCnt="0"/>
      <dgm:spPr/>
      <dgm:t>
        <a:bodyPr/>
        <a:lstStyle/>
        <a:p>
          <a:endParaRPr lang="en-US"/>
        </a:p>
      </dgm:t>
    </dgm:pt>
    <dgm:pt modelId="{5EE3B768-3654-4D00-BA57-923B0C4B0038}" type="pres">
      <dgm:prSet presAssocID="{B4A43B72-5BA8-4739-8D6B-590E168959DD}" presName="node" presStyleLbl="node1" presStyleIdx="2" presStyleCnt="9">
        <dgm:presLayoutVars>
          <dgm:bulletEnabled val="1"/>
        </dgm:presLayoutVars>
      </dgm:prSet>
      <dgm:spPr/>
      <dgm:t>
        <a:bodyPr/>
        <a:lstStyle/>
        <a:p>
          <a:endParaRPr lang="en-US"/>
        </a:p>
      </dgm:t>
    </dgm:pt>
    <dgm:pt modelId="{D8F8BC73-00CD-4BF6-A82A-1E25F126B8F2}" type="pres">
      <dgm:prSet presAssocID="{04ECA377-C425-4CB7-AEFA-6E69998D3E24}" presName="sibTrans" presStyleCnt="0"/>
      <dgm:spPr/>
      <dgm:t>
        <a:bodyPr/>
        <a:lstStyle/>
        <a:p>
          <a:endParaRPr lang="en-US"/>
        </a:p>
      </dgm:t>
    </dgm:pt>
    <dgm:pt modelId="{B9190C99-F862-42E9-87DD-E879FCAB2A24}" type="pres">
      <dgm:prSet presAssocID="{C739C7FF-3C3B-42CC-ADDE-50489F22C9F8}" presName="node" presStyleLbl="node1" presStyleIdx="3" presStyleCnt="9">
        <dgm:presLayoutVars>
          <dgm:bulletEnabled val="1"/>
        </dgm:presLayoutVars>
      </dgm:prSet>
      <dgm:spPr/>
      <dgm:t>
        <a:bodyPr/>
        <a:lstStyle/>
        <a:p>
          <a:endParaRPr lang="en-US"/>
        </a:p>
      </dgm:t>
    </dgm:pt>
    <dgm:pt modelId="{C1DA9858-0064-447B-B0B0-0D93B8F20731}" type="pres">
      <dgm:prSet presAssocID="{5C89B2D5-5917-4F8D-BD46-A2BAF5C80BD6}" presName="sibTrans" presStyleCnt="0"/>
      <dgm:spPr/>
      <dgm:t>
        <a:bodyPr/>
        <a:lstStyle/>
        <a:p>
          <a:endParaRPr lang="en-US"/>
        </a:p>
      </dgm:t>
    </dgm:pt>
    <dgm:pt modelId="{227D391D-7B30-4F2B-9570-9BB90E1F3E35}" type="pres">
      <dgm:prSet presAssocID="{3E839779-B93B-4629-BBDA-7D2784C8940F}" presName="node" presStyleLbl="node1" presStyleIdx="4" presStyleCnt="9">
        <dgm:presLayoutVars>
          <dgm:bulletEnabled val="1"/>
        </dgm:presLayoutVars>
      </dgm:prSet>
      <dgm:spPr/>
      <dgm:t>
        <a:bodyPr/>
        <a:lstStyle/>
        <a:p>
          <a:endParaRPr lang="en-US"/>
        </a:p>
      </dgm:t>
    </dgm:pt>
    <dgm:pt modelId="{7819A0C6-A1F9-4EDC-A7C1-0CEA2E7A778F}" type="pres">
      <dgm:prSet presAssocID="{112BDC07-7588-4F26-A35F-A0AEFAD3448A}" presName="sibTrans" presStyleCnt="0"/>
      <dgm:spPr/>
      <dgm:t>
        <a:bodyPr/>
        <a:lstStyle/>
        <a:p>
          <a:endParaRPr lang="en-US"/>
        </a:p>
      </dgm:t>
    </dgm:pt>
    <dgm:pt modelId="{037C3D4F-EBCD-443C-9377-D6A43321C580}" type="pres">
      <dgm:prSet presAssocID="{C7B89B22-2A6C-4997-8189-4C7D31EF2BB8}" presName="node" presStyleLbl="node1" presStyleIdx="5" presStyleCnt="9">
        <dgm:presLayoutVars>
          <dgm:bulletEnabled val="1"/>
        </dgm:presLayoutVars>
      </dgm:prSet>
      <dgm:spPr/>
      <dgm:t>
        <a:bodyPr/>
        <a:lstStyle/>
        <a:p>
          <a:endParaRPr lang="en-US"/>
        </a:p>
      </dgm:t>
    </dgm:pt>
    <dgm:pt modelId="{EC127A8F-D090-4CCB-A23B-F2BDD450E648}" type="pres">
      <dgm:prSet presAssocID="{D5E39F8C-F107-49C7-92F9-997A71B45501}" presName="sibTrans" presStyleCnt="0"/>
      <dgm:spPr/>
      <dgm:t>
        <a:bodyPr/>
        <a:lstStyle/>
        <a:p>
          <a:endParaRPr lang="en-US"/>
        </a:p>
      </dgm:t>
    </dgm:pt>
    <dgm:pt modelId="{548FA84A-C102-4619-A0D8-8E23112171F1}" type="pres">
      <dgm:prSet presAssocID="{86061D27-B0A7-49D6-88BC-C5B84CAE5DB5}" presName="node" presStyleLbl="node1" presStyleIdx="6" presStyleCnt="9">
        <dgm:presLayoutVars>
          <dgm:bulletEnabled val="1"/>
        </dgm:presLayoutVars>
      </dgm:prSet>
      <dgm:spPr/>
      <dgm:t>
        <a:bodyPr/>
        <a:lstStyle/>
        <a:p>
          <a:endParaRPr lang="en-US"/>
        </a:p>
      </dgm:t>
    </dgm:pt>
    <dgm:pt modelId="{C6140A29-9C6A-4957-B12F-F077294B5EE8}" type="pres">
      <dgm:prSet presAssocID="{0684574E-4F76-4130-94AE-E89CB781ED65}" presName="sibTrans" presStyleCnt="0"/>
      <dgm:spPr/>
      <dgm:t>
        <a:bodyPr/>
        <a:lstStyle/>
        <a:p>
          <a:endParaRPr lang="en-US"/>
        </a:p>
      </dgm:t>
    </dgm:pt>
    <dgm:pt modelId="{67416FD2-CAE9-4A04-838B-C53A8A66B3BA}" type="pres">
      <dgm:prSet presAssocID="{9B4A1EF2-653C-4934-BA96-487B7774B86E}" presName="node" presStyleLbl="node1" presStyleIdx="7" presStyleCnt="9">
        <dgm:presLayoutVars>
          <dgm:bulletEnabled val="1"/>
        </dgm:presLayoutVars>
      </dgm:prSet>
      <dgm:spPr/>
      <dgm:t>
        <a:bodyPr/>
        <a:lstStyle/>
        <a:p>
          <a:endParaRPr lang="en-US"/>
        </a:p>
      </dgm:t>
    </dgm:pt>
    <dgm:pt modelId="{24F8ACFE-CC2E-4FEB-AB7C-CB9B12FD5DC5}" type="pres">
      <dgm:prSet presAssocID="{1D82EFCC-496F-4E49-AFAE-FC6CF378C67A}" presName="sibTrans" presStyleCnt="0"/>
      <dgm:spPr/>
      <dgm:t>
        <a:bodyPr/>
        <a:lstStyle/>
        <a:p>
          <a:endParaRPr lang="en-US"/>
        </a:p>
      </dgm:t>
    </dgm:pt>
    <dgm:pt modelId="{CA81AF9F-1D9D-4ABB-8272-EC9CF0007DB4}" type="pres">
      <dgm:prSet presAssocID="{3F281E38-0F79-4F12-A246-5B8C875105A0}" presName="node" presStyleLbl="node1" presStyleIdx="8" presStyleCnt="9">
        <dgm:presLayoutVars>
          <dgm:bulletEnabled val="1"/>
        </dgm:presLayoutVars>
      </dgm:prSet>
      <dgm:spPr/>
      <dgm:t>
        <a:bodyPr/>
        <a:lstStyle/>
        <a:p>
          <a:endParaRPr lang="en-US"/>
        </a:p>
      </dgm:t>
    </dgm:pt>
  </dgm:ptLst>
  <dgm:cxnLst>
    <dgm:cxn modelId="{0E2473EA-790E-460A-9FDA-D9F59D6BBDA8}" type="presOf" srcId="{86061D27-B0A7-49D6-88BC-C5B84CAE5DB5}" destId="{548FA84A-C102-4619-A0D8-8E23112171F1}" srcOrd="0" destOrd="0" presId="urn:microsoft.com/office/officeart/2005/8/layout/default#4"/>
    <dgm:cxn modelId="{C4676BAF-2B46-4CFC-83E7-6A4D3E7543C5}" srcId="{3CC2199C-F73E-4901-B512-00F99ABE9131}" destId="{86061D27-B0A7-49D6-88BC-C5B84CAE5DB5}" srcOrd="6" destOrd="0" parTransId="{AB929431-385E-452D-86F0-721F3855ED86}" sibTransId="{0684574E-4F76-4130-94AE-E89CB781ED65}"/>
    <dgm:cxn modelId="{327011B7-9C7A-485B-BDFC-C73A72EB6BFB}" srcId="{3CC2199C-F73E-4901-B512-00F99ABE9131}" destId="{B4A43B72-5BA8-4739-8D6B-590E168959DD}" srcOrd="2" destOrd="0" parTransId="{13A1091B-3F7D-461D-A741-CAF055D40416}" sibTransId="{04ECA377-C425-4CB7-AEFA-6E69998D3E24}"/>
    <dgm:cxn modelId="{11D4792E-0418-4E19-9861-4F207A6EB7A6}" type="presOf" srcId="{B4A43B72-5BA8-4739-8D6B-590E168959DD}" destId="{5EE3B768-3654-4D00-BA57-923B0C4B0038}" srcOrd="0" destOrd="0" presId="urn:microsoft.com/office/officeart/2005/8/layout/default#4"/>
    <dgm:cxn modelId="{9833209F-87C7-44EF-B95F-9543EB16C0E5}" srcId="{3CC2199C-F73E-4901-B512-00F99ABE9131}" destId="{C739C7FF-3C3B-42CC-ADDE-50489F22C9F8}" srcOrd="3" destOrd="0" parTransId="{1D75C737-43C9-4ACD-9B9B-7300B115BA79}" sibTransId="{5C89B2D5-5917-4F8D-BD46-A2BAF5C80BD6}"/>
    <dgm:cxn modelId="{6DA5A2CA-7E00-460B-8685-909A98EE2E64}" srcId="{3CC2199C-F73E-4901-B512-00F99ABE9131}" destId="{9B4A1EF2-653C-4934-BA96-487B7774B86E}" srcOrd="7" destOrd="0" parTransId="{0DA44EF4-9046-4B11-91BE-9146228982C0}" sibTransId="{1D82EFCC-496F-4E49-AFAE-FC6CF378C67A}"/>
    <dgm:cxn modelId="{4AAD296E-69DB-4FF4-A208-56D5E3716A45}" type="presOf" srcId="{9B4A1EF2-653C-4934-BA96-487B7774B86E}" destId="{67416FD2-CAE9-4A04-838B-C53A8A66B3BA}" srcOrd="0" destOrd="0" presId="urn:microsoft.com/office/officeart/2005/8/layout/default#4"/>
    <dgm:cxn modelId="{201B9C83-F308-4290-9437-1A4827A03D31}" type="presOf" srcId="{1D992BA5-E819-4035-A403-E7218FC8DC0A}" destId="{2A8D48A7-D5F4-4DE7-8F6F-68A47F11ADFF}" srcOrd="0" destOrd="0" presId="urn:microsoft.com/office/officeart/2005/8/layout/default#4"/>
    <dgm:cxn modelId="{1020E0E8-B9F6-4CAE-A0E1-692205D30A6B}" type="presOf" srcId="{3EC00331-E091-47C3-B2D2-8957746F9777}" destId="{5237FEFD-1CD7-4751-AA71-649704855C8A}" srcOrd="0" destOrd="0" presId="urn:microsoft.com/office/officeart/2005/8/layout/default#4"/>
    <dgm:cxn modelId="{14C527CA-A1D9-4210-A5BE-6C758ACFD38A}" type="presOf" srcId="{C7B89B22-2A6C-4997-8189-4C7D31EF2BB8}" destId="{037C3D4F-EBCD-443C-9377-D6A43321C580}" srcOrd="0" destOrd="0" presId="urn:microsoft.com/office/officeart/2005/8/layout/default#4"/>
    <dgm:cxn modelId="{AC9A06BD-E31A-4FC5-9710-36A97CFDA9E9}" srcId="{3CC2199C-F73E-4901-B512-00F99ABE9131}" destId="{3F281E38-0F79-4F12-A246-5B8C875105A0}" srcOrd="8" destOrd="0" parTransId="{4C4358CD-7240-46F1-92B2-D477FB7BF29D}" sibTransId="{7AD4FE67-3E2E-4ECC-AFD4-17CBC1B37C52}"/>
    <dgm:cxn modelId="{F85290A0-7069-48AB-B627-B033B67A6501}" type="presOf" srcId="{3F281E38-0F79-4F12-A246-5B8C875105A0}" destId="{CA81AF9F-1D9D-4ABB-8272-EC9CF0007DB4}" srcOrd="0" destOrd="0" presId="urn:microsoft.com/office/officeart/2005/8/layout/default#4"/>
    <dgm:cxn modelId="{042A20F9-5AA7-45F3-9E40-B0334B4D30D9}" type="presOf" srcId="{C739C7FF-3C3B-42CC-ADDE-50489F22C9F8}" destId="{B9190C99-F862-42E9-87DD-E879FCAB2A24}" srcOrd="0" destOrd="0" presId="urn:microsoft.com/office/officeart/2005/8/layout/default#4"/>
    <dgm:cxn modelId="{90F54EA8-603D-4819-BB8E-5DE18E424C4E}" srcId="{3CC2199C-F73E-4901-B512-00F99ABE9131}" destId="{C7B89B22-2A6C-4997-8189-4C7D31EF2BB8}" srcOrd="5" destOrd="0" parTransId="{6BB40DB6-7222-43A3-9609-D3332758CD11}" sibTransId="{D5E39F8C-F107-49C7-92F9-997A71B45501}"/>
    <dgm:cxn modelId="{69FFAD9B-F552-47F4-9170-663A33F51B53}" srcId="{3CC2199C-F73E-4901-B512-00F99ABE9131}" destId="{1D992BA5-E819-4035-A403-E7218FC8DC0A}" srcOrd="0" destOrd="0" parTransId="{A28A2E87-933D-4005-8F7B-5F5B2B0106F3}" sibTransId="{33A5B6F6-6472-443E-ACDE-31FBDE32A42A}"/>
    <dgm:cxn modelId="{DE1EDF46-269E-42B9-ACAD-913A62E54BD4}" type="presOf" srcId="{3CC2199C-F73E-4901-B512-00F99ABE9131}" destId="{8A58E8FD-50CF-4ADC-B39E-7F79E473871F}" srcOrd="0" destOrd="0" presId="urn:microsoft.com/office/officeart/2005/8/layout/default#4"/>
    <dgm:cxn modelId="{D5DE8406-6F7D-4B67-9D03-D33960D2CC8B}" type="presOf" srcId="{3E839779-B93B-4629-BBDA-7D2784C8940F}" destId="{227D391D-7B30-4F2B-9570-9BB90E1F3E35}" srcOrd="0" destOrd="0" presId="urn:microsoft.com/office/officeart/2005/8/layout/default#4"/>
    <dgm:cxn modelId="{EB33373B-A617-4189-9FB7-69CE4B1E51D1}" srcId="{3CC2199C-F73E-4901-B512-00F99ABE9131}" destId="{3EC00331-E091-47C3-B2D2-8957746F9777}" srcOrd="1" destOrd="0" parTransId="{720BE648-0C65-4A73-88E7-DDC049112943}" sibTransId="{A320D601-348B-4190-9B7F-B08AF503F1A4}"/>
    <dgm:cxn modelId="{6E2116FD-9ADC-4B29-8E37-F8373284E8A5}" srcId="{3CC2199C-F73E-4901-B512-00F99ABE9131}" destId="{3E839779-B93B-4629-BBDA-7D2784C8940F}" srcOrd="4" destOrd="0" parTransId="{1DE41188-013E-45A6-A952-60071EE72803}" sibTransId="{112BDC07-7588-4F26-A35F-A0AEFAD3448A}"/>
    <dgm:cxn modelId="{C4B42A68-8D4F-43F3-9FBA-B2A4FBD34213}" type="presParOf" srcId="{8A58E8FD-50CF-4ADC-B39E-7F79E473871F}" destId="{2A8D48A7-D5F4-4DE7-8F6F-68A47F11ADFF}" srcOrd="0" destOrd="0" presId="urn:microsoft.com/office/officeart/2005/8/layout/default#4"/>
    <dgm:cxn modelId="{5270213C-9DF7-496F-ABD7-E39F35EE7F35}" type="presParOf" srcId="{8A58E8FD-50CF-4ADC-B39E-7F79E473871F}" destId="{997BC3B7-6B81-4931-B0CC-892BDE553C1B}" srcOrd="1" destOrd="0" presId="urn:microsoft.com/office/officeart/2005/8/layout/default#4"/>
    <dgm:cxn modelId="{E39830CF-973C-4AA6-AA37-2FF6314A4444}" type="presParOf" srcId="{8A58E8FD-50CF-4ADC-B39E-7F79E473871F}" destId="{5237FEFD-1CD7-4751-AA71-649704855C8A}" srcOrd="2" destOrd="0" presId="urn:microsoft.com/office/officeart/2005/8/layout/default#4"/>
    <dgm:cxn modelId="{A28DA1E6-33DA-4F2E-BA76-F162DDFCF9A4}" type="presParOf" srcId="{8A58E8FD-50CF-4ADC-B39E-7F79E473871F}" destId="{37ED2E5B-6D45-46D7-B378-C3CC6EA24E6B}" srcOrd="3" destOrd="0" presId="urn:microsoft.com/office/officeart/2005/8/layout/default#4"/>
    <dgm:cxn modelId="{FDE4B055-EDAE-40DD-9884-0976EC9C6C92}" type="presParOf" srcId="{8A58E8FD-50CF-4ADC-B39E-7F79E473871F}" destId="{5EE3B768-3654-4D00-BA57-923B0C4B0038}" srcOrd="4" destOrd="0" presId="urn:microsoft.com/office/officeart/2005/8/layout/default#4"/>
    <dgm:cxn modelId="{701482CC-F26C-4D6D-947E-FA84DEC12F96}" type="presParOf" srcId="{8A58E8FD-50CF-4ADC-B39E-7F79E473871F}" destId="{D8F8BC73-00CD-4BF6-A82A-1E25F126B8F2}" srcOrd="5" destOrd="0" presId="urn:microsoft.com/office/officeart/2005/8/layout/default#4"/>
    <dgm:cxn modelId="{B1C36698-C14A-4752-B505-924EC55D3E0F}" type="presParOf" srcId="{8A58E8FD-50CF-4ADC-B39E-7F79E473871F}" destId="{B9190C99-F862-42E9-87DD-E879FCAB2A24}" srcOrd="6" destOrd="0" presId="urn:microsoft.com/office/officeart/2005/8/layout/default#4"/>
    <dgm:cxn modelId="{46512836-A9B8-4234-BFB7-782D5D8E41C7}" type="presParOf" srcId="{8A58E8FD-50CF-4ADC-B39E-7F79E473871F}" destId="{C1DA9858-0064-447B-B0B0-0D93B8F20731}" srcOrd="7" destOrd="0" presId="urn:microsoft.com/office/officeart/2005/8/layout/default#4"/>
    <dgm:cxn modelId="{00609D9B-0E3B-4E9E-8B38-BCCF63212EDD}" type="presParOf" srcId="{8A58E8FD-50CF-4ADC-B39E-7F79E473871F}" destId="{227D391D-7B30-4F2B-9570-9BB90E1F3E35}" srcOrd="8" destOrd="0" presId="urn:microsoft.com/office/officeart/2005/8/layout/default#4"/>
    <dgm:cxn modelId="{A58CC882-F12C-4D44-851E-DA27CCF2CB2B}" type="presParOf" srcId="{8A58E8FD-50CF-4ADC-B39E-7F79E473871F}" destId="{7819A0C6-A1F9-4EDC-A7C1-0CEA2E7A778F}" srcOrd="9" destOrd="0" presId="urn:microsoft.com/office/officeart/2005/8/layout/default#4"/>
    <dgm:cxn modelId="{39C772D7-6268-40F1-A8FA-ADDC147A8457}" type="presParOf" srcId="{8A58E8FD-50CF-4ADC-B39E-7F79E473871F}" destId="{037C3D4F-EBCD-443C-9377-D6A43321C580}" srcOrd="10" destOrd="0" presId="urn:microsoft.com/office/officeart/2005/8/layout/default#4"/>
    <dgm:cxn modelId="{9EEFA7A5-10DD-47AA-9FA0-A340429E5173}" type="presParOf" srcId="{8A58E8FD-50CF-4ADC-B39E-7F79E473871F}" destId="{EC127A8F-D090-4CCB-A23B-F2BDD450E648}" srcOrd="11" destOrd="0" presId="urn:microsoft.com/office/officeart/2005/8/layout/default#4"/>
    <dgm:cxn modelId="{9C589751-467E-4250-BD64-4A314090252E}" type="presParOf" srcId="{8A58E8FD-50CF-4ADC-B39E-7F79E473871F}" destId="{548FA84A-C102-4619-A0D8-8E23112171F1}" srcOrd="12" destOrd="0" presId="urn:microsoft.com/office/officeart/2005/8/layout/default#4"/>
    <dgm:cxn modelId="{EA59BC4B-4B82-4334-A674-D84D6406AA00}" type="presParOf" srcId="{8A58E8FD-50CF-4ADC-B39E-7F79E473871F}" destId="{C6140A29-9C6A-4957-B12F-F077294B5EE8}" srcOrd="13" destOrd="0" presId="urn:microsoft.com/office/officeart/2005/8/layout/default#4"/>
    <dgm:cxn modelId="{3B949E43-AB70-40FB-A109-9CA941D0DAD1}" type="presParOf" srcId="{8A58E8FD-50CF-4ADC-B39E-7F79E473871F}" destId="{67416FD2-CAE9-4A04-838B-C53A8A66B3BA}" srcOrd="14" destOrd="0" presId="urn:microsoft.com/office/officeart/2005/8/layout/default#4"/>
    <dgm:cxn modelId="{17ED378D-679C-403F-A3F6-17481EBAE2C5}" type="presParOf" srcId="{8A58E8FD-50CF-4ADC-B39E-7F79E473871F}" destId="{24F8ACFE-CC2E-4FEB-AB7C-CB9B12FD5DC5}" srcOrd="15" destOrd="0" presId="urn:microsoft.com/office/officeart/2005/8/layout/default#4"/>
    <dgm:cxn modelId="{06F52071-133F-4B3A-B13F-02D750846B14}" type="presParOf" srcId="{8A58E8FD-50CF-4ADC-B39E-7F79E473871F}" destId="{CA81AF9F-1D9D-4ABB-8272-EC9CF0007DB4}" srcOrd="16"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5B9B0E-B060-4AF8-99BE-C0F6DFF327B8}" type="doc">
      <dgm:prSet loTypeId="urn:microsoft.com/office/officeart/2005/8/layout/vList5" loCatId="list" qsTypeId="urn:microsoft.com/office/officeart/2005/8/quickstyle/simple4" qsCatId="simple" csTypeId="urn:microsoft.com/office/officeart/2005/8/colors/accent6_2" csCatId="accent6" phldr="1"/>
      <dgm:spPr/>
      <dgm:t>
        <a:bodyPr/>
        <a:lstStyle/>
        <a:p>
          <a:endParaRPr lang="en-US"/>
        </a:p>
      </dgm:t>
    </dgm:pt>
    <dgm:pt modelId="{5E378CEC-D3F8-4E7A-97EE-1D118E8E4679}">
      <dgm:prSet phldrT="[Text]"/>
      <dgm:spPr/>
      <dgm:t>
        <a:bodyPr/>
        <a:lstStyle/>
        <a:p>
          <a:r>
            <a:rPr lang="en-US" dirty="0" smtClean="0"/>
            <a:t>Who?</a:t>
          </a:r>
          <a:endParaRPr lang="en-US" dirty="0"/>
        </a:p>
      </dgm:t>
      <dgm:extLst>
        <a:ext uri="{E40237B7-FDA0-4F09-8148-C483321AD2D9}">
          <dgm14:cNvPr xmlns:dgm14="http://schemas.microsoft.com/office/drawing/2010/diagram" xmlns="" id="0" name="" descr="Who?&#10; All clinical practice pharmacists&#10;What?&#10; National or local clinical dashboards&#10;When?&#10; All patients with A1c greater than 9%&#10;How?&#10; Traditional appointments&#10; TeleHealth&#10;"/>
        </a:ext>
      </dgm:extLst>
    </dgm:pt>
    <dgm:pt modelId="{973A57F2-BA77-43C7-AD88-0074DE291A1D}" type="parTrans" cxnId="{9FDCF397-7FCF-4C39-8F5D-A5CCE67AB9DE}">
      <dgm:prSet/>
      <dgm:spPr/>
      <dgm:t>
        <a:bodyPr/>
        <a:lstStyle/>
        <a:p>
          <a:endParaRPr lang="en-US"/>
        </a:p>
      </dgm:t>
    </dgm:pt>
    <dgm:pt modelId="{2AF68540-F5CA-4401-9375-CC8B1E76D1ED}" type="sibTrans" cxnId="{9FDCF397-7FCF-4C39-8F5D-A5CCE67AB9DE}">
      <dgm:prSet/>
      <dgm:spPr/>
      <dgm:t>
        <a:bodyPr/>
        <a:lstStyle/>
        <a:p>
          <a:endParaRPr lang="en-US"/>
        </a:p>
      </dgm:t>
    </dgm:pt>
    <dgm:pt modelId="{87A00B2D-3B34-481D-BB97-69564F7FF227}">
      <dgm:prSet phldrT="[Text]" custT="1"/>
      <dgm:spPr/>
      <dgm:t>
        <a:bodyPr/>
        <a:lstStyle/>
        <a:p>
          <a:r>
            <a:rPr lang="en-US" sz="2800" dirty="0" smtClean="0"/>
            <a:t>All clinical practice pharmacists</a:t>
          </a:r>
          <a:endParaRPr lang="en-US" sz="2800" dirty="0"/>
        </a:p>
      </dgm:t>
      <dgm:extLst>
        <a:ext uri="{E40237B7-FDA0-4F09-8148-C483321AD2D9}">
          <dgm14:cNvPr xmlns:dgm14="http://schemas.microsoft.com/office/drawing/2010/diagram" xmlns="" id="0" name="" descr="Who?&#10; All clinical practice pharmacists&#10;What?&#10; National or local clinical dashboards&#10;When?&#10; All patients with A1c greater than 9%&#10;How?&#10; Traditional appointments&#10; TeleHealth&#10;"/>
        </a:ext>
      </dgm:extLst>
    </dgm:pt>
    <dgm:pt modelId="{9B4E7628-32C3-491C-92E7-33769C81CD04}" type="parTrans" cxnId="{62BCF80D-B05C-46E0-89B4-69B790442DE9}">
      <dgm:prSet/>
      <dgm:spPr/>
      <dgm:t>
        <a:bodyPr/>
        <a:lstStyle/>
        <a:p>
          <a:endParaRPr lang="en-US"/>
        </a:p>
      </dgm:t>
    </dgm:pt>
    <dgm:pt modelId="{95780C85-4F0D-4A22-83D1-4C2936C351B7}" type="sibTrans" cxnId="{62BCF80D-B05C-46E0-89B4-69B790442DE9}">
      <dgm:prSet/>
      <dgm:spPr/>
      <dgm:t>
        <a:bodyPr/>
        <a:lstStyle/>
        <a:p>
          <a:endParaRPr lang="en-US"/>
        </a:p>
      </dgm:t>
    </dgm:pt>
    <dgm:pt modelId="{933BC456-5115-4405-8678-E53351D03841}">
      <dgm:prSet phldrT="[Text]"/>
      <dgm:spPr/>
      <dgm:t>
        <a:bodyPr/>
        <a:lstStyle/>
        <a:p>
          <a:r>
            <a:rPr lang="en-US" dirty="0" smtClean="0"/>
            <a:t>What?</a:t>
          </a:r>
          <a:endParaRPr lang="en-US" dirty="0"/>
        </a:p>
      </dgm:t>
      <dgm:extLst>
        <a:ext uri="{E40237B7-FDA0-4F09-8148-C483321AD2D9}">
          <dgm14:cNvPr xmlns:dgm14="http://schemas.microsoft.com/office/drawing/2010/diagram" xmlns="" id="0" name="" descr="Who?&#10; All clinical practice pharmacists&#10;What?&#10; National or local clinical dashboards&#10;When?&#10; All patients with A1c greater than 9%&#10;How?&#10; Traditional appointments&#10; TeleHealth&#10;"/>
        </a:ext>
      </dgm:extLst>
    </dgm:pt>
    <dgm:pt modelId="{52B57E40-82A2-46A5-B252-B9A5777E4AFA}" type="parTrans" cxnId="{ABC494C0-A415-4543-88C1-C67106272A6D}">
      <dgm:prSet/>
      <dgm:spPr/>
      <dgm:t>
        <a:bodyPr/>
        <a:lstStyle/>
        <a:p>
          <a:endParaRPr lang="en-US"/>
        </a:p>
      </dgm:t>
    </dgm:pt>
    <dgm:pt modelId="{04CBDA20-F541-48B2-AE19-1B1C6A887762}" type="sibTrans" cxnId="{ABC494C0-A415-4543-88C1-C67106272A6D}">
      <dgm:prSet/>
      <dgm:spPr/>
      <dgm:t>
        <a:bodyPr/>
        <a:lstStyle/>
        <a:p>
          <a:endParaRPr lang="en-US"/>
        </a:p>
      </dgm:t>
    </dgm:pt>
    <dgm:pt modelId="{CF041B47-024A-4A77-B6D6-B6CF875F8A66}">
      <dgm:prSet phldrT="[Text]" custT="1"/>
      <dgm:spPr/>
      <dgm:t>
        <a:bodyPr/>
        <a:lstStyle/>
        <a:p>
          <a:r>
            <a:rPr lang="en-US" sz="2800" dirty="0" smtClean="0"/>
            <a:t>National or local clinical dashboards</a:t>
          </a:r>
          <a:endParaRPr lang="en-US" sz="2800" dirty="0"/>
        </a:p>
      </dgm:t>
      <dgm:extLst>
        <a:ext uri="{E40237B7-FDA0-4F09-8148-C483321AD2D9}">
          <dgm14:cNvPr xmlns:dgm14="http://schemas.microsoft.com/office/drawing/2010/diagram" xmlns="" id="0" name="" descr="Who?&#10; All clinical practice pharmacists&#10;What?&#10; National or local clinical dashboards&#10;When?&#10; All patients with A1c greater than 9%&#10;How?&#10; Traditional appointments&#10; TeleHealth&#10;"/>
        </a:ext>
      </dgm:extLst>
    </dgm:pt>
    <dgm:pt modelId="{4A4CA708-A7AE-4F09-BB70-FCEB7A15BFEF}" type="parTrans" cxnId="{748873D6-AA1E-4807-9938-4A4BC9F14C1D}">
      <dgm:prSet/>
      <dgm:spPr/>
      <dgm:t>
        <a:bodyPr/>
        <a:lstStyle/>
        <a:p>
          <a:endParaRPr lang="en-US"/>
        </a:p>
      </dgm:t>
    </dgm:pt>
    <dgm:pt modelId="{B0E5C089-FB62-491C-87AE-E9EF68F32D4F}" type="sibTrans" cxnId="{748873D6-AA1E-4807-9938-4A4BC9F14C1D}">
      <dgm:prSet/>
      <dgm:spPr/>
      <dgm:t>
        <a:bodyPr/>
        <a:lstStyle/>
        <a:p>
          <a:endParaRPr lang="en-US"/>
        </a:p>
      </dgm:t>
    </dgm:pt>
    <dgm:pt modelId="{827032AF-D76A-466B-AFEA-CD771735B074}">
      <dgm:prSet phldrT="[Text]"/>
      <dgm:spPr/>
      <dgm:t>
        <a:bodyPr/>
        <a:lstStyle/>
        <a:p>
          <a:r>
            <a:rPr lang="en-US" dirty="0" smtClean="0"/>
            <a:t>When?</a:t>
          </a:r>
          <a:endParaRPr lang="en-US" dirty="0"/>
        </a:p>
      </dgm:t>
      <dgm:extLst>
        <a:ext uri="{E40237B7-FDA0-4F09-8148-C483321AD2D9}">
          <dgm14:cNvPr xmlns:dgm14="http://schemas.microsoft.com/office/drawing/2010/diagram" xmlns="" id="0" name="" descr="Who?&#10; All clinical practice pharmacists&#10;What?&#10; National or local clinical dashboards&#10;When?&#10; All patients with A1c greater than 9%&#10;How?&#10; Traditional appointments&#10; TeleHealth&#10;"/>
        </a:ext>
      </dgm:extLst>
    </dgm:pt>
    <dgm:pt modelId="{B723E79C-9C36-40BB-80DA-026C24034BF5}" type="parTrans" cxnId="{D66F2F3F-F6ED-476B-900F-2EA2EA6822FB}">
      <dgm:prSet/>
      <dgm:spPr/>
      <dgm:t>
        <a:bodyPr/>
        <a:lstStyle/>
        <a:p>
          <a:endParaRPr lang="en-US"/>
        </a:p>
      </dgm:t>
    </dgm:pt>
    <dgm:pt modelId="{831FA9C3-2BF3-4568-BB7B-C4297E5556C0}" type="sibTrans" cxnId="{D66F2F3F-F6ED-476B-900F-2EA2EA6822FB}">
      <dgm:prSet/>
      <dgm:spPr/>
      <dgm:t>
        <a:bodyPr/>
        <a:lstStyle/>
        <a:p>
          <a:endParaRPr lang="en-US"/>
        </a:p>
      </dgm:t>
    </dgm:pt>
    <dgm:pt modelId="{33201DC3-A2B6-4543-90A4-1E3358CD45AA}">
      <dgm:prSet phldrT="[Text]" custT="1"/>
      <dgm:spPr/>
      <dgm:t>
        <a:bodyPr/>
        <a:lstStyle/>
        <a:p>
          <a:r>
            <a:rPr lang="en-US" sz="2800" dirty="0" smtClean="0"/>
            <a:t>All patients with A1c greater than 9%</a:t>
          </a:r>
          <a:endParaRPr lang="en-US" sz="2800" dirty="0"/>
        </a:p>
      </dgm:t>
      <dgm:extLst>
        <a:ext uri="{E40237B7-FDA0-4F09-8148-C483321AD2D9}">
          <dgm14:cNvPr xmlns:dgm14="http://schemas.microsoft.com/office/drawing/2010/diagram" xmlns="" id="0" name="" descr="Who?&#10; All clinical practice pharmacists&#10;What?&#10; National or local clinical dashboards&#10;When?&#10; All patients with A1c greater than 9%&#10;How?&#10; Traditional appointments&#10; TeleHealth&#10;"/>
        </a:ext>
      </dgm:extLst>
    </dgm:pt>
    <dgm:pt modelId="{7462B480-4B74-4426-A6C7-125B8BADEFD6}" type="parTrans" cxnId="{FD96B058-A332-4D82-AC1B-76218728F733}">
      <dgm:prSet/>
      <dgm:spPr/>
      <dgm:t>
        <a:bodyPr/>
        <a:lstStyle/>
        <a:p>
          <a:endParaRPr lang="en-US"/>
        </a:p>
      </dgm:t>
    </dgm:pt>
    <dgm:pt modelId="{B38AE1DB-01F4-4C43-BF4E-0C2821D1F914}" type="sibTrans" cxnId="{FD96B058-A332-4D82-AC1B-76218728F733}">
      <dgm:prSet/>
      <dgm:spPr/>
      <dgm:t>
        <a:bodyPr/>
        <a:lstStyle/>
        <a:p>
          <a:endParaRPr lang="en-US"/>
        </a:p>
      </dgm:t>
    </dgm:pt>
    <dgm:pt modelId="{11D6FED2-E6E5-450A-852B-05B0C2F5BD94}">
      <dgm:prSet phldrT="[Text]"/>
      <dgm:spPr/>
      <dgm:t>
        <a:bodyPr/>
        <a:lstStyle/>
        <a:p>
          <a:r>
            <a:rPr lang="en-US" dirty="0" smtClean="0"/>
            <a:t>How?</a:t>
          </a:r>
          <a:endParaRPr lang="en-US" dirty="0"/>
        </a:p>
      </dgm:t>
      <dgm:extLst>
        <a:ext uri="{E40237B7-FDA0-4F09-8148-C483321AD2D9}">
          <dgm14:cNvPr xmlns:dgm14="http://schemas.microsoft.com/office/drawing/2010/diagram" xmlns="" id="0" name="" descr="Who?&#10; All clinical practice pharmacists&#10;What?&#10; National or local clinical dashboards&#10;When?&#10; All patients with A1c greater than 9%&#10;How?&#10; Traditional appointments&#10; TeleHealth&#10;"/>
        </a:ext>
      </dgm:extLst>
    </dgm:pt>
    <dgm:pt modelId="{8A95D0E5-EDDA-4D10-A7FA-B9AA69CC666D}" type="parTrans" cxnId="{C0565884-0CC1-4271-8C37-153D475B3B74}">
      <dgm:prSet/>
      <dgm:spPr/>
      <dgm:t>
        <a:bodyPr/>
        <a:lstStyle/>
        <a:p>
          <a:endParaRPr lang="en-US"/>
        </a:p>
      </dgm:t>
    </dgm:pt>
    <dgm:pt modelId="{984252AC-0DA8-4DB8-BA1E-CE4B536C0E52}" type="sibTrans" cxnId="{C0565884-0CC1-4271-8C37-153D475B3B74}">
      <dgm:prSet/>
      <dgm:spPr/>
      <dgm:t>
        <a:bodyPr/>
        <a:lstStyle/>
        <a:p>
          <a:endParaRPr lang="en-US"/>
        </a:p>
      </dgm:t>
    </dgm:pt>
    <dgm:pt modelId="{D4224F10-CF87-4DBF-91E3-9CAEBEDA3AF4}">
      <dgm:prSet phldrT="[Text]" custT="1"/>
      <dgm:spPr/>
      <dgm:t>
        <a:bodyPr/>
        <a:lstStyle/>
        <a:p>
          <a:r>
            <a:rPr lang="en-US" sz="2800" dirty="0" smtClean="0"/>
            <a:t>Traditional appointments</a:t>
          </a:r>
          <a:endParaRPr lang="en-US" sz="2800" dirty="0"/>
        </a:p>
      </dgm:t>
      <dgm:extLst>
        <a:ext uri="{E40237B7-FDA0-4F09-8148-C483321AD2D9}">
          <dgm14:cNvPr xmlns:dgm14="http://schemas.microsoft.com/office/drawing/2010/diagram" xmlns="" id="0" name="" descr="Who?&#10; All clinical practice pharmacists&#10;What?&#10; National or local clinical dashboards&#10;When?&#10; All patients with A1c greater than 9%&#10;How?&#10; Traditional appointments&#10; TeleHealth&#10;"/>
        </a:ext>
      </dgm:extLst>
    </dgm:pt>
    <dgm:pt modelId="{CA482C16-EF21-4CDD-8CA7-B036A476E751}" type="parTrans" cxnId="{D41D37F4-5285-4655-9DDA-3BA4EDFB6719}">
      <dgm:prSet/>
      <dgm:spPr/>
      <dgm:t>
        <a:bodyPr/>
        <a:lstStyle/>
        <a:p>
          <a:endParaRPr lang="en-US"/>
        </a:p>
      </dgm:t>
    </dgm:pt>
    <dgm:pt modelId="{3F78019D-0676-458A-BB9C-80D988614EDE}" type="sibTrans" cxnId="{D41D37F4-5285-4655-9DDA-3BA4EDFB6719}">
      <dgm:prSet/>
      <dgm:spPr/>
      <dgm:t>
        <a:bodyPr/>
        <a:lstStyle/>
        <a:p>
          <a:endParaRPr lang="en-US"/>
        </a:p>
      </dgm:t>
    </dgm:pt>
    <dgm:pt modelId="{79D964C4-5823-453D-99FD-9B2CB015D0FE}">
      <dgm:prSet phldrT="[Text]" custT="1"/>
      <dgm:spPr/>
      <dgm:t>
        <a:bodyPr/>
        <a:lstStyle/>
        <a:p>
          <a:r>
            <a:rPr lang="en-US" sz="2800" dirty="0" err="1" smtClean="0"/>
            <a:t>TeleHealth</a:t>
          </a:r>
          <a:endParaRPr lang="en-US" sz="2800" dirty="0"/>
        </a:p>
      </dgm:t>
    </dgm:pt>
    <dgm:pt modelId="{29FEE947-1016-4D88-8C3D-8452DC47C98E}" type="parTrans" cxnId="{4D3C0ABA-6E5C-4B0C-9278-EF9AA1E2B665}">
      <dgm:prSet/>
      <dgm:spPr/>
      <dgm:t>
        <a:bodyPr/>
        <a:lstStyle/>
        <a:p>
          <a:endParaRPr lang="en-US"/>
        </a:p>
      </dgm:t>
    </dgm:pt>
    <dgm:pt modelId="{5B30C8B8-76FB-4A2B-812B-0AF5805C67BF}" type="sibTrans" cxnId="{4D3C0ABA-6E5C-4B0C-9278-EF9AA1E2B665}">
      <dgm:prSet/>
      <dgm:spPr/>
      <dgm:t>
        <a:bodyPr/>
        <a:lstStyle/>
        <a:p>
          <a:endParaRPr lang="en-US"/>
        </a:p>
      </dgm:t>
    </dgm:pt>
    <dgm:pt modelId="{DAD7F04F-F31C-4FA2-9BDB-0BA3136D5B89}" type="pres">
      <dgm:prSet presAssocID="{2A5B9B0E-B060-4AF8-99BE-C0F6DFF327B8}" presName="Name0" presStyleCnt="0">
        <dgm:presLayoutVars>
          <dgm:dir/>
          <dgm:animLvl val="lvl"/>
          <dgm:resizeHandles val="exact"/>
        </dgm:presLayoutVars>
      </dgm:prSet>
      <dgm:spPr/>
      <dgm:t>
        <a:bodyPr/>
        <a:lstStyle/>
        <a:p>
          <a:endParaRPr lang="en-US"/>
        </a:p>
      </dgm:t>
    </dgm:pt>
    <dgm:pt modelId="{497309E5-A52B-451C-8CC3-82A5591C247C}" type="pres">
      <dgm:prSet presAssocID="{5E378CEC-D3F8-4E7A-97EE-1D118E8E4679}" presName="linNode" presStyleCnt="0"/>
      <dgm:spPr/>
      <dgm:t>
        <a:bodyPr/>
        <a:lstStyle/>
        <a:p>
          <a:endParaRPr lang="en-US"/>
        </a:p>
      </dgm:t>
    </dgm:pt>
    <dgm:pt modelId="{AECB6E8E-01B6-471D-8D01-8C9116D97F47}" type="pres">
      <dgm:prSet presAssocID="{5E378CEC-D3F8-4E7A-97EE-1D118E8E4679}" presName="parentText" presStyleLbl="node1" presStyleIdx="0" presStyleCnt="4" custScaleX="80312">
        <dgm:presLayoutVars>
          <dgm:chMax val="1"/>
          <dgm:bulletEnabled val="1"/>
        </dgm:presLayoutVars>
      </dgm:prSet>
      <dgm:spPr/>
      <dgm:t>
        <a:bodyPr/>
        <a:lstStyle/>
        <a:p>
          <a:endParaRPr lang="en-US"/>
        </a:p>
      </dgm:t>
    </dgm:pt>
    <dgm:pt modelId="{47ED76C0-96F4-4365-BD8D-265526227501}" type="pres">
      <dgm:prSet presAssocID="{5E378CEC-D3F8-4E7A-97EE-1D118E8E4679}" presName="descendantText" presStyleLbl="alignAccFollowNode1" presStyleIdx="0" presStyleCnt="4" custScaleX="100000">
        <dgm:presLayoutVars>
          <dgm:bulletEnabled val="1"/>
        </dgm:presLayoutVars>
      </dgm:prSet>
      <dgm:spPr/>
      <dgm:t>
        <a:bodyPr/>
        <a:lstStyle/>
        <a:p>
          <a:endParaRPr lang="en-US"/>
        </a:p>
      </dgm:t>
    </dgm:pt>
    <dgm:pt modelId="{BB497693-096B-429B-80BE-8B40647AEFEB}" type="pres">
      <dgm:prSet presAssocID="{2AF68540-F5CA-4401-9375-CC8B1E76D1ED}" presName="sp" presStyleCnt="0"/>
      <dgm:spPr/>
      <dgm:t>
        <a:bodyPr/>
        <a:lstStyle/>
        <a:p>
          <a:endParaRPr lang="en-US"/>
        </a:p>
      </dgm:t>
    </dgm:pt>
    <dgm:pt modelId="{0CA9BFFC-D7B2-472D-AE15-8352AC9B5EDE}" type="pres">
      <dgm:prSet presAssocID="{933BC456-5115-4405-8678-E53351D03841}" presName="linNode" presStyleCnt="0"/>
      <dgm:spPr/>
      <dgm:t>
        <a:bodyPr/>
        <a:lstStyle/>
        <a:p>
          <a:endParaRPr lang="en-US"/>
        </a:p>
      </dgm:t>
    </dgm:pt>
    <dgm:pt modelId="{B9D46E16-A98A-4B91-A0D1-D677BF017A25}" type="pres">
      <dgm:prSet presAssocID="{933BC456-5115-4405-8678-E53351D03841}" presName="parentText" presStyleLbl="node1" presStyleIdx="1" presStyleCnt="4" custScaleX="80312">
        <dgm:presLayoutVars>
          <dgm:chMax val="1"/>
          <dgm:bulletEnabled val="1"/>
        </dgm:presLayoutVars>
      </dgm:prSet>
      <dgm:spPr/>
      <dgm:t>
        <a:bodyPr/>
        <a:lstStyle/>
        <a:p>
          <a:endParaRPr lang="en-US"/>
        </a:p>
      </dgm:t>
    </dgm:pt>
    <dgm:pt modelId="{F6225F57-D65C-4218-945F-C2B7BD7D25FD}" type="pres">
      <dgm:prSet presAssocID="{933BC456-5115-4405-8678-E53351D03841}" presName="descendantText" presStyleLbl="alignAccFollowNode1" presStyleIdx="1" presStyleCnt="4" custScaleX="100000">
        <dgm:presLayoutVars>
          <dgm:bulletEnabled val="1"/>
        </dgm:presLayoutVars>
      </dgm:prSet>
      <dgm:spPr/>
      <dgm:t>
        <a:bodyPr/>
        <a:lstStyle/>
        <a:p>
          <a:endParaRPr lang="en-US"/>
        </a:p>
      </dgm:t>
    </dgm:pt>
    <dgm:pt modelId="{E0CB8A5F-A105-40B4-8553-D73479C7168A}" type="pres">
      <dgm:prSet presAssocID="{04CBDA20-F541-48B2-AE19-1B1C6A887762}" presName="sp" presStyleCnt="0"/>
      <dgm:spPr/>
      <dgm:t>
        <a:bodyPr/>
        <a:lstStyle/>
        <a:p>
          <a:endParaRPr lang="en-US"/>
        </a:p>
      </dgm:t>
    </dgm:pt>
    <dgm:pt modelId="{1F651C5C-AEB9-4529-B77F-077868BCEB0C}" type="pres">
      <dgm:prSet presAssocID="{827032AF-D76A-466B-AFEA-CD771735B074}" presName="linNode" presStyleCnt="0"/>
      <dgm:spPr/>
      <dgm:t>
        <a:bodyPr/>
        <a:lstStyle/>
        <a:p>
          <a:endParaRPr lang="en-US"/>
        </a:p>
      </dgm:t>
    </dgm:pt>
    <dgm:pt modelId="{96B29C5A-5EF5-4970-A4B6-F023B310FC1D}" type="pres">
      <dgm:prSet presAssocID="{827032AF-D76A-466B-AFEA-CD771735B074}" presName="parentText" presStyleLbl="node1" presStyleIdx="2" presStyleCnt="4" custScaleX="80312">
        <dgm:presLayoutVars>
          <dgm:chMax val="1"/>
          <dgm:bulletEnabled val="1"/>
        </dgm:presLayoutVars>
      </dgm:prSet>
      <dgm:spPr/>
      <dgm:t>
        <a:bodyPr/>
        <a:lstStyle/>
        <a:p>
          <a:endParaRPr lang="en-US"/>
        </a:p>
      </dgm:t>
    </dgm:pt>
    <dgm:pt modelId="{AFB1E397-58B7-4CB8-A428-CA1870903187}" type="pres">
      <dgm:prSet presAssocID="{827032AF-D76A-466B-AFEA-CD771735B074}" presName="descendantText" presStyleLbl="alignAccFollowNode1" presStyleIdx="2" presStyleCnt="4" custScaleX="100000">
        <dgm:presLayoutVars>
          <dgm:bulletEnabled val="1"/>
        </dgm:presLayoutVars>
      </dgm:prSet>
      <dgm:spPr/>
      <dgm:t>
        <a:bodyPr/>
        <a:lstStyle/>
        <a:p>
          <a:endParaRPr lang="en-US"/>
        </a:p>
      </dgm:t>
    </dgm:pt>
    <dgm:pt modelId="{2A376798-4C80-46D0-888B-44AA40EFFCE6}" type="pres">
      <dgm:prSet presAssocID="{831FA9C3-2BF3-4568-BB7B-C4297E5556C0}" presName="sp" presStyleCnt="0"/>
      <dgm:spPr/>
      <dgm:t>
        <a:bodyPr/>
        <a:lstStyle/>
        <a:p>
          <a:endParaRPr lang="en-US"/>
        </a:p>
      </dgm:t>
    </dgm:pt>
    <dgm:pt modelId="{DE33904A-9D70-4E24-97EB-7B8A35285FFE}" type="pres">
      <dgm:prSet presAssocID="{11D6FED2-E6E5-450A-852B-05B0C2F5BD94}" presName="linNode" presStyleCnt="0"/>
      <dgm:spPr/>
      <dgm:t>
        <a:bodyPr/>
        <a:lstStyle/>
        <a:p>
          <a:endParaRPr lang="en-US"/>
        </a:p>
      </dgm:t>
    </dgm:pt>
    <dgm:pt modelId="{8713143F-46DD-4C55-B770-502322D6FCC2}" type="pres">
      <dgm:prSet presAssocID="{11D6FED2-E6E5-450A-852B-05B0C2F5BD94}" presName="parentText" presStyleLbl="node1" presStyleIdx="3" presStyleCnt="4" custScaleX="80312">
        <dgm:presLayoutVars>
          <dgm:chMax val="1"/>
          <dgm:bulletEnabled val="1"/>
        </dgm:presLayoutVars>
      </dgm:prSet>
      <dgm:spPr/>
      <dgm:t>
        <a:bodyPr/>
        <a:lstStyle/>
        <a:p>
          <a:endParaRPr lang="en-US"/>
        </a:p>
      </dgm:t>
    </dgm:pt>
    <dgm:pt modelId="{9AD1F06D-C3F9-4908-B67D-41CAC0A55D73}" type="pres">
      <dgm:prSet presAssocID="{11D6FED2-E6E5-450A-852B-05B0C2F5BD94}" presName="descendantText" presStyleLbl="alignAccFollowNode1" presStyleIdx="3" presStyleCnt="4" custScaleX="100000">
        <dgm:presLayoutVars>
          <dgm:bulletEnabled val="1"/>
        </dgm:presLayoutVars>
      </dgm:prSet>
      <dgm:spPr/>
      <dgm:t>
        <a:bodyPr/>
        <a:lstStyle/>
        <a:p>
          <a:endParaRPr lang="en-US"/>
        </a:p>
      </dgm:t>
    </dgm:pt>
  </dgm:ptLst>
  <dgm:cxnLst>
    <dgm:cxn modelId="{E7789FB9-34C5-4FA4-9E17-72C0660954F4}" type="presOf" srcId="{D4224F10-CF87-4DBF-91E3-9CAEBEDA3AF4}" destId="{9AD1F06D-C3F9-4908-B67D-41CAC0A55D73}" srcOrd="0" destOrd="0" presId="urn:microsoft.com/office/officeart/2005/8/layout/vList5"/>
    <dgm:cxn modelId="{452D936D-4879-4AB3-B8E1-20275BB17E57}" type="presOf" srcId="{79D964C4-5823-453D-99FD-9B2CB015D0FE}" destId="{9AD1F06D-C3F9-4908-B67D-41CAC0A55D73}" srcOrd="0" destOrd="1" presId="urn:microsoft.com/office/officeart/2005/8/layout/vList5"/>
    <dgm:cxn modelId="{D66F2F3F-F6ED-476B-900F-2EA2EA6822FB}" srcId="{2A5B9B0E-B060-4AF8-99BE-C0F6DFF327B8}" destId="{827032AF-D76A-466B-AFEA-CD771735B074}" srcOrd="2" destOrd="0" parTransId="{B723E79C-9C36-40BB-80DA-026C24034BF5}" sibTransId="{831FA9C3-2BF3-4568-BB7B-C4297E5556C0}"/>
    <dgm:cxn modelId="{748873D6-AA1E-4807-9938-4A4BC9F14C1D}" srcId="{933BC456-5115-4405-8678-E53351D03841}" destId="{CF041B47-024A-4A77-B6D6-B6CF875F8A66}" srcOrd="0" destOrd="0" parTransId="{4A4CA708-A7AE-4F09-BB70-FCEB7A15BFEF}" sibTransId="{B0E5C089-FB62-491C-87AE-E9EF68F32D4F}"/>
    <dgm:cxn modelId="{D6A989AC-F478-4B1A-A36A-34B49967ACC3}" type="presOf" srcId="{827032AF-D76A-466B-AFEA-CD771735B074}" destId="{96B29C5A-5EF5-4970-A4B6-F023B310FC1D}" srcOrd="0" destOrd="0" presId="urn:microsoft.com/office/officeart/2005/8/layout/vList5"/>
    <dgm:cxn modelId="{4D3C0ABA-6E5C-4B0C-9278-EF9AA1E2B665}" srcId="{11D6FED2-E6E5-450A-852B-05B0C2F5BD94}" destId="{79D964C4-5823-453D-99FD-9B2CB015D0FE}" srcOrd="1" destOrd="0" parTransId="{29FEE947-1016-4D88-8C3D-8452DC47C98E}" sibTransId="{5B30C8B8-76FB-4A2B-812B-0AF5805C67BF}"/>
    <dgm:cxn modelId="{C0565884-0CC1-4271-8C37-153D475B3B74}" srcId="{2A5B9B0E-B060-4AF8-99BE-C0F6DFF327B8}" destId="{11D6FED2-E6E5-450A-852B-05B0C2F5BD94}" srcOrd="3" destOrd="0" parTransId="{8A95D0E5-EDDA-4D10-A7FA-B9AA69CC666D}" sibTransId="{984252AC-0DA8-4DB8-BA1E-CE4B536C0E52}"/>
    <dgm:cxn modelId="{ABC494C0-A415-4543-88C1-C67106272A6D}" srcId="{2A5B9B0E-B060-4AF8-99BE-C0F6DFF327B8}" destId="{933BC456-5115-4405-8678-E53351D03841}" srcOrd="1" destOrd="0" parTransId="{52B57E40-82A2-46A5-B252-B9A5777E4AFA}" sibTransId="{04CBDA20-F541-48B2-AE19-1B1C6A887762}"/>
    <dgm:cxn modelId="{E56D787E-E05B-4232-A34D-186C5FF747F4}" type="presOf" srcId="{87A00B2D-3B34-481D-BB97-69564F7FF227}" destId="{47ED76C0-96F4-4365-BD8D-265526227501}" srcOrd="0" destOrd="0" presId="urn:microsoft.com/office/officeart/2005/8/layout/vList5"/>
    <dgm:cxn modelId="{7260AF5C-3490-4B36-9C3E-A86B07093472}" type="presOf" srcId="{33201DC3-A2B6-4543-90A4-1E3358CD45AA}" destId="{AFB1E397-58B7-4CB8-A428-CA1870903187}" srcOrd="0" destOrd="0" presId="urn:microsoft.com/office/officeart/2005/8/layout/vList5"/>
    <dgm:cxn modelId="{9FDCF397-7FCF-4C39-8F5D-A5CCE67AB9DE}" srcId="{2A5B9B0E-B060-4AF8-99BE-C0F6DFF327B8}" destId="{5E378CEC-D3F8-4E7A-97EE-1D118E8E4679}" srcOrd="0" destOrd="0" parTransId="{973A57F2-BA77-43C7-AD88-0074DE291A1D}" sibTransId="{2AF68540-F5CA-4401-9375-CC8B1E76D1ED}"/>
    <dgm:cxn modelId="{62BCF80D-B05C-46E0-89B4-69B790442DE9}" srcId="{5E378CEC-D3F8-4E7A-97EE-1D118E8E4679}" destId="{87A00B2D-3B34-481D-BB97-69564F7FF227}" srcOrd="0" destOrd="0" parTransId="{9B4E7628-32C3-491C-92E7-33769C81CD04}" sibTransId="{95780C85-4F0D-4A22-83D1-4C2936C351B7}"/>
    <dgm:cxn modelId="{C112E49D-DE14-4DD2-BE04-AC186AA64BF6}" type="presOf" srcId="{11D6FED2-E6E5-450A-852B-05B0C2F5BD94}" destId="{8713143F-46DD-4C55-B770-502322D6FCC2}" srcOrd="0" destOrd="0" presId="urn:microsoft.com/office/officeart/2005/8/layout/vList5"/>
    <dgm:cxn modelId="{E26530B5-349F-4183-87CA-E734F3BE327D}" type="presOf" srcId="{CF041B47-024A-4A77-B6D6-B6CF875F8A66}" destId="{F6225F57-D65C-4218-945F-C2B7BD7D25FD}" srcOrd="0" destOrd="0" presId="urn:microsoft.com/office/officeart/2005/8/layout/vList5"/>
    <dgm:cxn modelId="{FD96B058-A332-4D82-AC1B-76218728F733}" srcId="{827032AF-D76A-466B-AFEA-CD771735B074}" destId="{33201DC3-A2B6-4543-90A4-1E3358CD45AA}" srcOrd="0" destOrd="0" parTransId="{7462B480-4B74-4426-A6C7-125B8BADEFD6}" sibTransId="{B38AE1DB-01F4-4C43-BF4E-0C2821D1F914}"/>
    <dgm:cxn modelId="{9FFAA8F4-8584-4A6C-BBD7-9DE5CA914715}" type="presOf" srcId="{5E378CEC-D3F8-4E7A-97EE-1D118E8E4679}" destId="{AECB6E8E-01B6-471D-8D01-8C9116D97F47}" srcOrd="0" destOrd="0" presId="urn:microsoft.com/office/officeart/2005/8/layout/vList5"/>
    <dgm:cxn modelId="{954B47B3-5F1C-47D9-83C2-83F21AA45368}" type="presOf" srcId="{933BC456-5115-4405-8678-E53351D03841}" destId="{B9D46E16-A98A-4B91-A0D1-D677BF017A25}" srcOrd="0" destOrd="0" presId="urn:microsoft.com/office/officeart/2005/8/layout/vList5"/>
    <dgm:cxn modelId="{01DB6304-0D89-4088-8E4D-1FCC1B21B820}" type="presOf" srcId="{2A5B9B0E-B060-4AF8-99BE-C0F6DFF327B8}" destId="{DAD7F04F-F31C-4FA2-9BDB-0BA3136D5B89}" srcOrd="0" destOrd="0" presId="urn:microsoft.com/office/officeart/2005/8/layout/vList5"/>
    <dgm:cxn modelId="{D41D37F4-5285-4655-9DDA-3BA4EDFB6719}" srcId="{11D6FED2-E6E5-450A-852B-05B0C2F5BD94}" destId="{D4224F10-CF87-4DBF-91E3-9CAEBEDA3AF4}" srcOrd="0" destOrd="0" parTransId="{CA482C16-EF21-4CDD-8CA7-B036A476E751}" sibTransId="{3F78019D-0676-458A-BB9C-80D988614EDE}"/>
    <dgm:cxn modelId="{2CF4F5B4-A6B4-4D3C-95A3-B07516BB2B2A}" type="presParOf" srcId="{DAD7F04F-F31C-4FA2-9BDB-0BA3136D5B89}" destId="{497309E5-A52B-451C-8CC3-82A5591C247C}" srcOrd="0" destOrd="0" presId="urn:microsoft.com/office/officeart/2005/8/layout/vList5"/>
    <dgm:cxn modelId="{4AB2048A-9D56-4DD0-BAF5-276C5DEE2E5C}" type="presParOf" srcId="{497309E5-A52B-451C-8CC3-82A5591C247C}" destId="{AECB6E8E-01B6-471D-8D01-8C9116D97F47}" srcOrd="0" destOrd="0" presId="urn:microsoft.com/office/officeart/2005/8/layout/vList5"/>
    <dgm:cxn modelId="{56790438-0695-4CAF-B7DE-9450DF276BBD}" type="presParOf" srcId="{497309E5-A52B-451C-8CC3-82A5591C247C}" destId="{47ED76C0-96F4-4365-BD8D-265526227501}" srcOrd="1" destOrd="0" presId="urn:microsoft.com/office/officeart/2005/8/layout/vList5"/>
    <dgm:cxn modelId="{55011B4E-ECBB-4313-843A-7DBFDE4651D8}" type="presParOf" srcId="{DAD7F04F-F31C-4FA2-9BDB-0BA3136D5B89}" destId="{BB497693-096B-429B-80BE-8B40647AEFEB}" srcOrd="1" destOrd="0" presId="urn:microsoft.com/office/officeart/2005/8/layout/vList5"/>
    <dgm:cxn modelId="{5F9DB9E7-161B-4ED2-B4A9-2F003984B21F}" type="presParOf" srcId="{DAD7F04F-F31C-4FA2-9BDB-0BA3136D5B89}" destId="{0CA9BFFC-D7B2-472D-AE15-8352AC9B5EDE}" srcOrd="2" destOrd="0" presId="urn:microsoft.com/office/officeart/2005/8/layout/vList5"/>
    <dgm:cxn modelId="{3FA46D05-49A4-407E-9B89-5D785356DB13}" type="presParOf" srcId="{0CA9BFFC-D7B2-472D-AE15-8352AC9B5EDE}" destId="{B9D46E16-A98A-4B91-A0D1-D677BF017A25}" srcOrd="0" destOrd="0" presId="urn:microsoft.com/office/officeart/2005/8/layout/vList5"/>
    <dgm:cxn modelId="{C6EB3CF5-ECB4-4224-AC81-B6FD2BFB4998}" type="presParOf" srcId="{0CA9BFFC-D7B2-472D-AE15-8352AC9B5EDE}" destId="{F6225F57-D65C-4218-945F-C2B7BD7D25FD}" srcOrd="1" destOrd="0" presId="urn:microsoft.com/office/officeart/2005/8/layout/vList5"/>
    <dgm:cxn modelId="{A6FE641D-9BA6-4FB3-A0B5-5D95C1DAEC38}" type="presParOf" srcId="{DAD7F04F-F31C-4FA2-9BDB-0BA3136D5B89}" destId="{E0CB8A5F-A105-40B4-8553-D73479C7168A}" srcOrd="3" destOrd="0" presId="urn:microsoft.com/office/officeart/2005/8/layout/vList5"/>
    <dgm:cxn modelId="{0317BA56-4C00-468C-912C-658F6FDF7D41}" type="presParOf" srcId="{DAD7F04F-F31C-4FA2-9BDB-0BA3136D5B89}" destId="{1F651C5C-AEB9-4529-B77F-077868BCEB0C}" srcOrd="4" destOrd="0" presId="urn:microsoft.com/office/officeart/2005/8/layout/vList5"/>
    <dgm:cxn modelId="{2FF2EFE9-2197-47D3-8ED4-F4CCC2881EE8}" type="presParOf" srcId="{1F651C5C-AEB9-4529-B77F-077868BCEB0C}" destId="{96B29C5A-5EF5-4970-A4B6-F023B310FC1D}" srcOrd="0" destOrd="0" presId="urn:microsoft.com/office/officeart/2005/8/layout/vList5"/>
    <dgm:cxn modelId="{3414D545-563F-4531-AF99-F77809AB8630}" type="presParOf" srcId="{1F651C5C-AEB9-4529-B77F-077868BCEB0C}" destId="{AFB1E397-58B7-4CB8-A428-CA1870903187}" srcOrd="1" destOrd="0" presId="urn:microsoft.com/office/officeart/2005/8/layout/vList5"/>
    <dgm:cxn modelId="{AC120A86-FF9A-45F2-A032-BCA65E833AF4}" type="presParOf" srcId="{DAD7F04F-F31C-4FA2-9BDB-0BA3136D5B89}" destId="{2A376798-4C80-46D0-888B-44AA40EFFCE6}" srcOrd="5" destOrd="0" presId="urn:microsoft.com/office/officeart/2005/8/layout/vList5"/>
    <dgm:cxn modelId="{FF53D59F-82DB-49B3-810C-535A91424CF7}" type="presParOf" srcId="{DAD7F04F-F31C-4FA2-9BDB-0BA3136D5B89}" destId="{DE33904A-9D70-4E24-97EB-7B8A35285FFE}" srcOrd="6" destOrd="0" presId="urn:microsoft.com/office/officeart/2005/8/layout/vList5"/>
    <dgm:cxn modelId="{91D0638E-B217-4CC0-A524-0B184769E521}" type="presParOf" srcId="{DE33904A-9D70-4E24-97EB-7B8A35285FFE}" destId="{8713143F-46DD-4C55-B770-502322D6FCC2}" srcOrd="0" destOrd="0" presId="urn:microsoft.com/office/officeart/2005/8/layout/vList5"/>
    <dgm:cxn modelId="{08656901-B963-4626-9B88-4945B3745185}" type="presParOf" srcId="{DE33904A-9D70-4E24-97EB-7B8A35285FFE}" destId="{9AD1F06D-C3F9-4908-B67D-41CAC0A55D7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7566E8-89E9-4F47-83EA-2F08574A12BC}" type="doc">
      <dgm:prSet loTypeId="urn:microsoft.com/office/officeart/2005/8/layout/default#1" loCatId="list" qsTypeId="urn:microsoft.com/office/officeart/2005/8/quickstyle/simple4" qsCatId="simple" csTypeId="urn:microsoft.com/office/officeart/2005/8/colors/accent6_2" csCatId="accent6" phldr="1"/>
      <dgm:spPr/>
      <dgm:t>
        <a:bodyPr/>
        <a:lstStyle/>
        <a:p>
          <a:endParaRPr lang="en-US"/>
        </a:p>
      </dgm:t>
    </dgm:pt>
    <dgm:pt modelId="{C7E6C0E9-4E69-4825-BC5A-ABD75E92F8B3}">
      <dgm:prSet phldrT="[Text]"/>
      <dgm:spPr/>
      <dgm:t>
        <a:bodyPr/>
        <a:lstStyle/>
        <a:p>
          <a:r>
            <a:rPr lang="en-US" dirty="0" smtClean="0"/>
            <a:t>Comprehensive Medication Management</a:t>
          </a:r>
          <a:endParaRPr lang="en-US" dirty="0"/>
        </a:p>
      </dgm:t>
      <dgm:extLst>
        <a:ext uri="{E40237B7-FDA0-4F09-8148-C483321AD2D9}">
          <dgm14:cNvPr xmlns:dgm14="http://schemas.microsoft.com/office/drawing/2010/diagram" xmlns="" id="0" name="" descr="Comprehensive Medication Management&#10;"/>
        </a:ext>
      </dgm:extLst>
    </dgm:pt>
    <dgm:pt modelId="{2D3E9B76-380C-49C6-9437-41EA00CEE2EB}" type="parTrans" cxnId="{CCCAF68B-1D9C-4DE4-8244-907D298548EB}">
      <dgm:prSet/>
      <dgm:spPr/>
      <dgm:t>
        <a:bodyPr/>
        <a:lstStyle/>
        <a:p>
          <a:endParaRPr lang="en-US"/>
        </a:p>
      </dgm:t>
    </dgm:pt>
    <dgm:pt modelId="{12DD7D8C-A55C-48D2-BBED-A2558F6DC062}" type="sibTrans" cxnId="{CCCAF68B-1D9C-4DE4-8244-907D298548EB}">
      <dgm:prSet/>
      <dgm:spPr/>
      <dgm:t>
        <a:bodyPr/>
        <a:lstStyle/>
        <a:p>
          <a:endParaRPr lang="en-US"/>
        </a:p>
      </dgm:t>
    </dgm:pt>
    <dgm:pt modelId="{787A041A-6019-4604-8899-3B3DCCC01C33}">
      <dgm:prSet phldrT="[Text]"/>
      <dgm:spPr/>
      <dgm:t>
        <a:bodyPr/>
        <a:lstStyle/>
        <a:p>
          <a:r>
            <a:rPr lang="en-US" dirty="0" smtClean="0"/>
            <a:t>Preventative Care</a:t>
          </a:r>
          <a:endParaRPr lang="en-US" dirty="0"/>
        </a:p>
      </dgm:t>
      <dgm:extLst>
        <a:ext uri="{E40237B7-FDA0-4F09-8148-C483321AD2D9}">
          <dgm14:cNvPr xmlns:dgm14="http://schemas.microsoft.com/office/drawing/2010/diagram" xmlns="" id="0" name="" descr="Preventative Care&#10;"/>
        </a:ext>
      </dgm:extLst>
    </dgm:pt>
    <dgm:pt modelId="{F4DCE523-2CCB-48D1-95D4-5DDAAA286738}" type="parTrans" cxnId="{2C3BABE3-DBFA-4A49-87B8-E21801D3BA84}">
      <dgm:prSet/>
      <dgm:spPr/>
      <dgm:t>
        <a:bodyPr/>
        <a:lstStyle/>
        <a:p>
          <a:endParaRPr lang="en-US"/>
        </a:p>
      </dgm:t>
    </dgm:pt>
    <dgm:pt modelId="{62190BE8-30FB-49BB-8673-688E2DF6B5E8}" type="sibTrans" cxnId="{2C3BABE3-DBFA-4A49-87B8-E21801D3BA84}">
      <dgm:prSet/>
      <dgm:spPr/>
      <dgm:t>
        <a:bodyPr/>
        <a:lstStyle/>
        <a:p>
          <a:endParaRPr lang="en-US"/>
        </a:p>
      </dgm:t>
    </dgm:pt>
    <dgm:pt modelId="{4D533D0D-DA1A-4DBC-8198-C20CFA12E6BC}">
      <dgm:prSet phldrT="[Text]"/>
      <dgm:spPr/>
      <dgm:t>
        <a:bodyPr/>
        <a:lstStyle/>
        <a:p>
          <a:r>
            <a:rPr lang="en-US" dirty="0" smtClean="0"/>
            <a:t>Medication Reconciliation</a:t>
          </a:r>
          <a:endParaRPr lang="en-US" dirty="0"/>
        </a:p>
      </dgm:t>
      <dgm:extLst>
        <a:ext uri="{E40237B7-FDA0-4F09-8148-C483321AD2D9}">
          <dgm14:cNvPr xmlns:dgm14="http://schemas.microsoft.com/office/drawing/2010/diagram" xmlns="" id="0" name="" descr="Medication Reconciliation&#10;"/>
        </a:ext>
      </dgm:extLst>
    </dgm:pt>
    <dgm:pt modelId="{20C18032-4287-44A6-B318-CCB9BE8124AF}" type="parTrans" cxnId="{6281265B-1B9C-4AC5-9F9B-49DFB880A990}">
      <dgm:prSet/>
      <dgm:spPr/>
      <dgm:t>
        <a:bodyPr/>
        <a:lstStyle/>
        <a:p>
          <a:endParaRPr lang="en-US"/>
        </a:p>
      </dgm:t>
    </dgm:pt>
    <dgm:pt modelId="{69EF2F55-3B1A-48BA-B1DA-43C284BD2C89}" type="sibTrans" cxnId="{6281265B-1B9C-4AC5-9F9B-49DFB880A990}">
      <dgm:prSet/>
      <dgm:spPr/>
      <dgm:t>
        <a:bodyPr/>
        <a:lstStyle/>
        <a:p>
          <a:endParaRPr lang="en-US"/>
        </a:p>
      </dgm:t>
    </dgm:pt>
    <dgm:pt modelId="{45101B6A-A70A-49FF-8795-AB7BDF73E71C}">
      <dgm:prSet phldrT="[Text]"/>
      <dgm:spPr/>
      <dgm:t>
        <a:bodyPr/>
        <a:lstStyle/>
        <a:p>
          <a:pPr algn="ctr"/>
          <a:r>
            <a:rPr lang="en-US" dirty="0" smtClean="0"/>
            <a:t>Population Management</a:t>
          </a:r>
          <a:endParaRPr lang="en-US" dirty="0"/>
        </a:p>
      </dgm:t>
      <dgm:extLst>
        <a:ext uri="{E40237B7-FDA0-4F09-8148-C483321AD2D9}">
          <dgm14:cNvPr xmlns:dgm14="http://schemas.microsoft.com/office/drawing/2010/diagram" xmlns="" id="0" name="" descr="Population Management&#10;"/>
        </a:ext>
      </dgm:extLst>
    </dgm:pt>
    <dgm:pt modelId="{91A51B29-3AEB-4B50-A392-BD539F735C7A}" type="parTrans" cxnId="{E4A8EF78-120F-4975-A1CE-E15CA8AC6362}">
      <dgm:prSet/>
      <dgm:spPr/>
      <dgm:t>
        <a:bodyPr/>
        <a:lstStyle/>
        <a:p>
          <a:endParaRPr lang="en-US"/>
        </a:p>
      </dgm:t>
    </dgm:pt>
    <dgm:pt modelId="{6944F83C-EDDF-4211-8AE1-37738A3B8910}" type="sibTrans" cxnId="{E4A8EF78-120F-4975-A1CE-E15CA8AC6362}">
      <dgm:prSet/>
      <dgm:spPr/>
      <dgm:t>
        <a:bodyPr/>
        <a:lstStyle/>
        <a:p>
          <a:endParaRPr lang="en-US"/>
        </a:p>
      </dgm:t>
    </dgm:pt>
    <dgm:pt modelId="{869548CB-A919-4ECA-95CB-E66DAF66617D}">
      <dgm:prSet phldrT="[Text]"/>
      <dgm:spPr/>
      <dgm:t>
        <a:bodyPr/>
        <a:lstStyle/>
        <a:p>
          <a:pPr algn="ctr"/>
          <a:r>
            <a:rPr lang="en-US" dirty="0" smtClean="0"/>
            <a:t>Care Coordination </a:t>
          </a:r>
          <a:endParaRPr lang="en-US" dirty="0"/>
        </a:p>
      </dgm:t>
      <dgm:extLst>
        <a:ext uri="{E40237B7-FDA0-4F09-8148-C483321AD2D9}">
          <dgm14:cNvPr xmlns:dgm14="http://schemas.microsoft.com/office/drawing/2010/diagram" xmlns="" id="0" name="" descr="Care Coordination &#10;"/>
        </a:ext>
      </dgm:extLst>
    </dgm:pt>
    <dgm:pt modelId="{68F53B40-C022-4E22-BB76-399D54807465}" type="parTrans" cxnId="{B661C6BE-77B9-4A29-9C56-0824B059AEEB}">
      <dgm:prSet/>
      <dgm:spPr/>
      <dgm:t>
        <a:bodyPr/>
        <a:lstStyle/>
        <a:p>
          <a:endParaRPr lang="en-US"/>
        </a:p>
      </dgm:t>
    </dgm:pt>
    <dgm:pt modelId="{AD390383-EF67-4527-81F5-B7AE4DB65AED}" type="sibTrans" cxnId="{B661C6BE-77B9-4A29-9C56-0824B059AEEB}">
      <dgm:prSet/>
      <dgm:spPr/>
      <dgm:t>
        <a:bodyPr/>
        <a:lstStyle/>
        <a:p>
          <a:endParaRPr lang="en-US"/>
        </a:p>
      </dgm:t>
    </dgm:pt>
    <dgm:pt modelId="{7243C307-D76E-415D-BB99-83D9BFCA7BA2}">
      <dgm:prSet phldrT="[Text]"/>
      <dgm:spPr/>
      <dgm:t>
        <a:bodyPr/>
        <a:lstStyle/>
        <a:p>
          <a:pPr algn="ctr"/>
          <a:r>
            <a:rPr lang="en-US" dirty="0" smtClean="0"/>
            <a:t>Rural Health</a:t>
          </a:r>
          <a:endParaRPr lang="en-US" dirty="0"/>
        </a:p>
      </dgm:t>
      <dgm:extLst>
        <a:ext uri="{E40237B7-FDA0-4F09-8148-C483321AD2D9}">
          <dgm14:cNvPr xmlns:dgm14="http://schemas.microsoft.com/office/drawing/2010/diagram" xmlns="" id="0" name="" descr="Rural Health&#10;"/>
        </a:ext>
      </dgm:extLst>
    </dgm:pt>
    <dgm:pt modelId="{85861D48-E4E1-45FF-B853-E8D2B6CA2050}" type="parTrans" cxnId="{61424240-110B-4504-8F9E-ADE9D71B1464}">
      <dgm:prSet/>
      <dgm:spPr/>
      <dgm:t>
        <a:bodyPr/>
        <a:lstStyle/>
        <a:p>
          <a:endParaRPr lang="en-US"/>
        </a:p>
      </dgm:t>
    </dgm:pt>
    <dgm:pt modelId="{30691B9E-1E77-4E68-8745-3C5C1C2CB4BC}" type="sibTrans" cxnId="{61424240-110B-4504-8F9E-ADE9D71B1464}">
      <dgm:prSet/>
      <dgm:spPr/>
      <dgm:t>
        <a:bodyPr/>
        <a:lstStyle/>
        <a:p>
          <a:endParaRPr lang="en-US"/>
        </a:p>
      </dgm:t>
    </dgm:pt>
    <dgm:pt modelId="{919107B9-DA4E-47EA-BF6D-69ABAC833A60}" type="pres">
      <dgm:prSet presAssocID="{D77566E8-89E9-4F47-83EA-2F08574A12BC}" presName="diagram" presStyleCnt="0">
        <dgm:presLayoutVars>
          <dgm:dir/>
          <dgm:resizeHandles val="exact"/>
        </dgm:presLayoutVars>
      </dgm:prSet>
      <dgm:spPr/>
      <dgm:t>
        <a:bodyPr/>
        <a:lstStyle/>
        <a:p>
          <a:endParaRPr lang="en-US"/>
        </a:p>
      </dgm:t>
    </dgm:pt>
    <dgm:pt modelId="{5771BE28-E9E7-430B-BB1C-8336D59A1665}" type="pres">
      <dgm:prSet presAssocID="{C7E6C0E9-4E69-4825-BC5A-ABD75E92F8B3}" presName="node" presStyleLbl="node1" presStyleIdx="0" presStyleCnt="6">
        <dgm:presLayoutVars>
          <dgm:bulletEnabled val="1"/>
        </dgm:presLayoutVars>
      </dgm:prSet>
      <dgm:spPr/>
      <dgm:t>
        <a:bodyPr/>
        <a:lstStyle/>
        <a:p>
          <a:endParaRPr lang="en-US"/>
        </a:p>
      </dgm:t>
    </dgm:pt>
    <dgm:pt modelId="{5B86DD52-AFD8-4BEF-8EA1-DF02DCC669FB}" type="pres">
      <dgm:prSet presAssocID="{12DD7D8C-A55C-48D2-BBED-A2558F6DC062}" presName="sibTrans" presStyleCnt="0"/>
      <dgm:spPr/>
      <dgm:t>
        <a:bodyPr/>
        <a:lstStyle/>
        <a:p>
          <a:endParaRPr lang="en-US"/>
        </a:p>
      </dgm:t>
    </dgm:pt>
    <dgm:pt modelId="{863BAF83-24D7-4787-BDC0-9616A0A5AFF4}" type="pres">
      <dgm:prSet presAssocID="{787A041A-6019-4604-8899-3B3DCCC01C33}" presName="node" presStyleLbl="node1" presStyleIdx="1" presStyleCnt="6">
        <dgm:presLayoutVars>
          <dgm:bulletEnabled val="1"/>
        </dgm:presLayoutVars>
      </dgm:prSet>
      <dgm:spPr/>
      <dgm:t>
        <a:bodyPr/>
        <a:lstStyle/>
        <a:p>
          <a:endParaRPr lang="en-US"/>
        </a:p>
      </dgm:t>
    </dgm:pt>
    <dgm:pt modelId="{C27BF621-C391-44C5-8400-409027969D70}" type="pres">
      <dgm:prSet presAssocID="{62190BE8-30FB-49BB-8673-688E2DF6B5E8}" presName="sibTrans" presStyleCnt="0"/>
      <dgm:spPr/>
      <dgm:t>
        <a:bodyPr/>
        <a:lstStyle/>
        <a:p>
          <a:endParaRPr lang="en-US"/>
        </a:p>
      </dgm:t>
    </dgm:pt>
    <dgm:pt modelId="{A228DA1E-0B55-4CAF-9C06-C26AB135FEF1}" type="pres">
      <dgm:prSet presAssocID="{4D533D0D-DA1A-4DBC-8198-C20CFA12E6BC}" presName="node" presStyleLbl="node1" presStyleIdx="2" presStyleCnt="6">
        <dgm:presLayoutVars>
          <dgm:bulletEnabled val="1"/>
        </dgm:presLayoutVars>
      </dgm:prSet>
      <dgm:spPr/>
      <dgm:t>
        <a:bodyPr/>
        <a:lstStyle/>
        <a:p>
          <a:endParaRPr lang="en-US"/>
        </a:p>
      </dgm:t>
    </dgm:pt>
    <dgm:pt modelId="{99886C50-41B9-475D-9218-BD422FFA1CEB}" type="pres">
      <dgm:prSet presAssocID="{69EF2F55-3B1A-48BA-B1DA-43C284BD2C89}" presName="sibTrans" presStyleCnt="0"/>
      <dgm:spPr/>
      <dgm:t>
        <a:bodyPr/>
        <a:lstStyle/>
        <a:p>
          <a:endParaRPr lang="en-US"/>
        </a:p>
      </dgm:t>
    </dgm:pt>
    <dgm:pt modelId="{17A48BCA-28EE-484C-8FD4-F5D758D21DF4}" type="pres">
      <dgm:prSet presAssocID="{45101B6A-A70A-49FF-8795-AB7BDF73E71C}" presName="node" presStyleLbl="node1" presStyleIdx="3" presStyleCnt="6">
        <dgm:presLayoutVars>
          <dgm:bulletEnabled val="1"/>
        </dgm:presLayoutVars>
      </dgm:prSet>
      <dgm:spPr/>
      <dgm:t>
        <a:bodyPr/>
        <a:lstStyle/>
        <a:p>
          <a:endParaRPr lang="en-US"/>
        </a:p>
      </dgm:t>
    </dgm:pt>
    <dgm:pt modelId="{49579CE2-D782-41AB-A7A7-F239F73E2254}" type="pres">
      <dgm:prSet presAssocID="{6944F83C-EDDF-4211-8AE1-37738A3B8910}" presName="sibTrans" presStyleCnt="0"/>
      <dgm:spPr/>
      <dgm:t>
        <a:bodyPr/>
        <a:lstStyle/>
        <a:p>
          <a:endParaRPr lang="en-US"/>
        </a:p>
      </dgm:t>
    </dgm:pt>
    <dgm:pt modelId="{189A3566-C139-481F-AFCD-C234A725A703}" type="pres">
      <dgm:prSet presAssocID="{869548CB-A919-4ECA-95CB-E66DAF66617D}" presName="node" presStyleLbl="node1" presStyleIdx="4" presStyleCnt="6">
        <dgm:presLayoutVars>
          <dgm:bulletEnabled val="1"/>
        </dgm:presLayoutVars>
      </dgm:prSet>
      <dgm:spPr/>
      <dgm:t>
        <a:bodyPr/>
        <a:lstStyle/>
        <a:p>
          <a:endParaRPr lang="en-US"/>
        </a:p>
      </dgm:t>
    </dgm:pt>
    <dgm:pt modelId="{C0A9CF8D-D58F-4181-BD54-600D375D7B38}" type="pres">
      <dgm:prSet presAssocID="{AD390383-EF67-4527-81F5-B7AE4DB65AED}" presName="sibTrans" presStyleCnt="0"/>
      <dgm:spPr/>
      <dgm:t>
        <a:bodyPr/>
        <a:lstStyle/>
        <a:p>
          <a:endParaRPr lang="en-US"/>
        </a:p>
      </dgm:t>
    </dgm:pt>
    <dgm:pt modelId="{E6B17F7E-438E-4E06-825F-0722D9F68AEE}" type="pres">
      <dgm:prSet presAssocID="{7243C307-D76E-415D-BB99-83D9BFCA7BA2}" presName="node" presStyleLbl="node1" presStyleIdx="5" presStyleCnt="6">
        <dgm:presLayoutVars>
          <dgm:bulletEnabled val="1"/>
        </dgm:presLayoutVars>
      </dgm:prSet>
      <dgm:spPr/>
      <dgm:t>
        <a:bodyPr/>
        <a:lstStyle/>
        <a:p>
          <a:endParaRPr lang="en-US"/>
        </a:p>
      </dgm:t>
    </dgm:pt>
  </dgm:ptLst>
  <dgm:cxnLst>
    <dgm:cxn modelId="{C6E138D4-6B56-4FC4-903A-F9B4F38ECFEB}" type="presOf" srcId="{869548CB-A919-4ECA-95CB-E66DAF66617D}" destId="{189A3566-C139-481F-AFCD-C234A725A703}" srcOrd="0" destOrd="0" presId="urn:microsoft.com/office/officeart/2005/8/layout/default#1"/>
    <dgm:cxn modelId="{CA20FC68-0EE6-459D-86E9-0B4894B904DD}" type="presOf" srcId="{C7E6C0E9-4E69-4825-BC5A-ABD75E92F8B3}" destId="{5771BE28-E9E7-430B-BB1C-8336D59A1665}" srcOrd="0" destOrd="0" presId="urn:microsoft.com/office/officeart/2005/8/layout/default#1"/>
    <dgm:cxn modelId="{61424240-110B-4504-8F9E-ADE9D71B1464}" srcId="{D77566E8-89E9-4F47-83EA-2F08574A12BC}" destId="{7243C307-D76E-415D-BB99-83D9BFCA7BA2}" srcOrd="5" destOrd="0" parTransId="{85861D48-E4E1-45FF-B853-E8D2B6CA2050}" sibTransId="{30691B9E-1E77-4E68-8745-3C5C1C2CB4BC}"/>
    <dgm:cxn modelId="{6759F3C8-EC2A-4EB7-A042-7C25EAC1C571}" type="presOf" srcId="{45101B6A-A70A-49FF-8795-AB7BDF73E71C}" destId="{17A48BCA-28EE-484C-8FD4-F5D758D21DF4}" srcOrd="0" destOrd="0" presId="urn:microsoft.com/office/officeart/2005/8/layout/default#1"/>
    <dgm:cxn modelId="{5DDCC1E5-E456-4FA8-9A49-222B91DD15EB}" type="presOf" srcId="{4D533D0D-DA1A-4DBC-8198-C20CFA12E6BC}" destId="{A228DA1E-0B55-4CAF-9C06-C26AB135FEF1}" srcOrd="0" destOrd="0" presId="urn:microsoft.com/office/officeart/2005/8/layout/default#1"/>
    <dgm:cxn modelId="{6281265B-1B9C-4AC5-9F9B-49DFB880A990}" srcId="{D77566E8-89E9-4F47-83EA-2F08574A12BC}" destId="{4D533D0D-DA1A-4DBC-8198-C20CFA12E6BC}" srcOrd="2" destOrd="0" parTransId="{20C18032-4287-44A6-B318-CCB9BE8124AF}" sibTransId="{69EF2F55-3B1A-48BA-B1DA-43C284BD2C89}"/>
    <dgm:cxn modelId="{CCCAF68B-1D9C-4DE4-8244-907D298548EB}" srcId="{D77566E8-89E9-4F47-83EA-2F08574A12BC}" destId="{C7E6C0E9-4E69-4825-BC5A-ABD75E92F8B3}" srcOrd="0" destOrd="0" parTransId="{2D3E9B76-380C-49C6-9437-41EA00CEE2EB}" sibTransId="{12DD7D8C-A55C-48D2-BBED-A2558F6DC062}"/>
    <dgm:cxn modelId="{B661C6BE-77B9-4A29-9C56-0824B059AEEB}" srcId="{D77566E8-89E9-4F47-83EA-2F08574A12BC}" destId="{869548CB-A919-4ECA-95CB-E66DAF66617D}" srcOrd="4" destOrd="0" parTransId="{68F53B40-C022-4E22-BB76-399D54807465}" sibTransId="{AD390383-EF67-4527-81F5-B7AE4DB65AED}"/>
    <dgm:cxn modelId="{9C67399E-62BD-4868-B5EC-62E227E7FA91}" type="presOf" srcId="{787A041A-6019-4604-8899-3B3DCCC01C33}" destId="{863BAF83-24D7-4787-BDC0-9616A0A5AFF4}" srcOrd="0" destOrd="0" presId="urn:microsoft.com/office/officeart/2005/8/layout/default#1"/>
    <dgm:cxn modelId="{EB9EE13E-F713-4064-BD9F-869C33D26DF9}" type="presOf" srcId="{D77566E8-89E9-4F47-83EA-2F08574A12BC}" destId="{919107B9-DA4E-47EA-BF6D-69ABAC833A60}" srcOrd="0" destOrd="0" presId="urn:microsoft.com/office/officeart/2005/8/layout/default#1"/>
    <dgm:cxn modelId="{E4A8EF78-120F-4975-A1CE-E15CA8AC6362}" srcId="{D77566E8-89E9-4F47-83EA-2F08574A12BC}" destId="{45101B6A-A70A-49FF-8795-AB7BDF73E71C}" srcOrd="3" destOrd="0" parTransId="{91A51B29-3AEB-4B50-A392-BD539F735C7A}" sibTransId="{6944F83C-EDDF-4211-8AE1-37738A3B8910}"/>
    <dgm:cxn modelId="{2C3BABE3-DBFA-4A49-87B8-E21801D3BA84}" srcId="{D77566E8-89E9-4F47-83EA-2F08574A12BC}" destId="{787A041A-6019-4604-8899-3B3DCCC01C33}" srcOrd="1" destOrd="0" parTransId="{F4DCE523-2CCB-48D1-95D4-5DDAAA286738}" sibTransId="{62190BE8-30FB-49BB-8673-688E2DF6B5E8}"/>
    <dgm:cxn modelId="{24AC7029-224F-4738-BBE1-7328F55A54EC}" type="presOf" srcId="{7243C307-D76E-415D-BB99-83D9BFCA7BA2}" destId="{E6B17F7E-438E-4E06-825F-0722D9F68AEE}" srcOrd="0" destOrd="0" presId="urn:microsoft.com/office/officeart/2005/8/layout/default#1"/>
    <dgm:cxn modelId="{01168F2F-CF91-4614-BCCE-8F6B21C9CE0D}" type="presParOf" srcId="{919107B9-DA4E-47EA-BF6D-69ABAC833A60}" destId="{5771BE28-E9E7-430B-BB1C-8336D59A1665}" srcOrd="0" destOrd="0" presId="urn:microsoft.com/office/officeart/2005/8/layout/default#1"/>
    <dgm:cxn modelId="{4D9F6ED2-77D5-48CB-AF48-021460610516}" type="presParOf" srcId="{919107B9-DA4E-47EA-BF6D-69ABAC833A60}" destId="{5B86DD52-AFD8-4BEF-8EA1-DF02DCC669FB}" srcOrd="1" destOrd="0" presId="urn:microsoft.com/office/officeart/2005/8/layout/default#1"/>
    <dgm:cxn modelId="{4DC5489E-5CAC-4180-91DA-51ADDD209913}" type="presParOf" srcId="{919107B9-DA4E-47EA-BF6D-69ABAC833A60}" destId="{863BAF83-24D7-4787-BDC0-9616A0A5AFF4}" srcOrd="2" destOrd="0" presId="urn:microsoft.com/office/officeart/2005/8/layout/default#1"/>
    <dgm:cxn modelId="{AC575F6E-5BB5-43F5-9531-F8D77E0B490D}" type="presParOf" srcId="{919107B9-DA4E-47EA-BF6D-69ABAC833A60}" destId="{C27BF621-C391-44C5-8400-409027969D70}" srcOrd="3" destOrd="0" presId="urn:microsoft.com/office/officeart/2005/8/layout/default#1"/>
    <dgm:cxn modelId="{648E20CD-4C65-4C49-B34B-C586294E4672}" type="presParOf" srcId="{919107B9-DA4E-47EA-BF6D-69ABAC833A60}" destId="{A228DA1E-0B55-4CAF-9C06-C26AB135FEF1}" srcOrd="4" destOrd="0" presId="urn:microsoft.com/office/officeart/2005/8/layout/default#1"/>
    <dgm:cxn modelId="{3B528F49-6948-452C-9F1A-E2F826680A6F}" type="presParOf" srcId="{919107B9-DA4E-47EA-BF6D-69ABAC833A60}" destId="{99886C50-41B9-475D-9218-BD422FFA1CEB}" srcOrd="5" destOrd="0" presId="urn:microsoft.com/office/officeart/2005/8/layout/default#1"/>
    <dgm:cxn modelId="{B0D29A57-2676-4A49-BA1B-2DCE9A6C3AB1}" type="presParOf" srcId="{919107B9-DA4E-47EA-BF6D-69ABAC833A60}" destId="{17A48BCA-28EE-484C-8FD4-F5D758D21DF4}" srcOrd="6" destOrd="0" presId="urn:microsoft.com/office/officeart/2005/8/layout/default#1"/>
    <dgm:cxn modelId="{1804509B-E87E-4702-A5FB-03026AB872B6}" type="presParOf" srcId="{919107B9-DA4E-47EA-BF6D-69ABAC833A60}" destId="{49579CE2-D782-41AB-A7A7-F239F73E2254}" srcOrd="7" destOrd="0" presId="urn:microsoft.com/office/officeart/2005/8/layout/default#1"/>
    <dgm:cxn modelId="{BECB9B01-B64D-495D-AF4A-EA1D6CBF8EA6}" type="presParOf" srcId="{919107B9-DA4E-47EA-BF6D-69ABAC833A60}" destId="{189A3566-C139-481F-AFCD-C234A725A703}" srcOrd="8" destOrd="0" presId="urn:microsoft.com/office/officeart/2005/8/layout/default#1"/>
    <dgm:cxn modelId="{5CEDC19F-89AC-4A78-9E0F-4CA0F98FDB73}" type="presParOf" srcId="{919107B9-DA4E-47EA-BF6D-69ABAC833A60}" destId="{C0A9CF8D-D58F-4181-BD54-600D375D7B38}" srcOrd="9" destOrd="0" presId="urn:microsoft.com/office/officeart/2005/8/layout/default#1"/>
    <dgm:cxn modelId="{C13976C6-3F84-4691-BBF1-BF0F47C14212}" type="presParOf" srcId="{919107B9-DA4E-47EA-BF6D-69ABAC833A60}" destId="{E6B17F7E-438E-4E06-825F-0722D9F68AEE}" srcOrd="10" destOrd="0" presId="urn:microsoft.com/office/officeart/2005/8/layout/default#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D5736B1-F1A8-460B-B097-771D603C5BA0}"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97B739E8-171B-4269-94CE-AA3DEFAAAAC1}">
      <dgm:prSet custT="1"/>
      <dgm:spPr/>
      <dgm:t>
        <a:bodyPr/>
        <a:lstStyle/>
        <a:p>
          <a:pPr rtl="0"/>
          <a:r>
            <a:rPr lang="en-US" sz="4400" dirty="0" smtClean="0"/>
            <a:t>Interventions </a:t>
          </a:r>
          <a:endParaRPr lang="en-US" sz="4400" dirty="0"/>
        </a:p>
      </dgm:t>
      <dgm:extLst>
        <a:ext uri="{E40237B7-FDA0-4F09-8148-C483321AD2D9}">
          <dgm14:cNvPr xmlns:dgm14="http://schemas.microsoft.com/office/drawing/2010/diagram" xmlns="" id="0" name="" descr="Interventions &#10;"/>
        </a:ext>
      </dgm:extLst>
    </dgm:pt>
    <dgm:pt modelId="{98436630-76DE-4A16-858E-508A488543FC}" type="parTrans" cxnId="{98876E75-E439-4698-A9D4-F23AC44584B9}">
      <dgm:prSet/>
      <dgm:spPr/>
      <dgm:t>
        <a:bodyPr/>
        <a:lstStyle/>
        <a:p>
          <a:endParaRPr lang="en-US"/>
        </a:p>
      </dgm:t>
    </dgm:pt>
    <dgm:pt modelId="{FBF6EC30-B2FC-4DBB-AA84-25910A4E2A07}" type="sibTrans" cxnId="{98876E75-E439-4698-A9D4-F23AC44584B9}">
      <dgm:prSet/>
      <dgm:spPr/>
      <dgm:t>
        <a:bodyPr/>
        <a:lstStyle/>
        <a:p>
          <a:endParaRPr lang="en-US"/>
        </a:p>
      </dgm:t>
    </dgm:pt>
    <dgm:pt modelId="{F1388C63-C8AE-4172-8295-01509E37674F}">
      <dgm:prSet custT="1"/>
      <dgm:spPr/>
      <dgm:t>
        <a:bodyPr/>
        <a:lstStyle/>
        <a:p>
          <a:pPr rtl="0"/>
          <a:r>
            <a:rPr lang="en-US" sz="3200" dirty="0" smtClean="0"/>
            <a:t>Proven to reduce harm to patients</a:t>
          </a:r>
          <a:endParaRPr lang="en-US" sz="3200" dirty="0"/>
        </a:p>
      </dgm:t>
      <dgm:extLst>
        <a:ext uri="{E40237B7-FDA0-4F09-8148-C483321AD2D9}">
          <dgm14:cNvPr xmlns:dgm14="http://schemas.microsoft.com/office/drawing/2010/diagram" xmlns="" id="0" name="" descr="Proven to reduce harm to patients&#10;Focus on medication management decisions &#10;Improve care to patients&#10;"/>
        </a:ext>
      </dgm:extLst>
    </dgm:pt>
    <dgm:pt modelId="{03EBC04E-6E1A-480B-8A91-D40854D200AF}" type="parTrans" cxnId="{4D9DAD4A-647A-4E38-96F3-A39A730B373B}">
      <dgm:prSet/>
      <dgm:spPr/>
      <dgm:t>
        <a:bodyPr/>
        <a:lstStyle/>
        <a:p>
          <a:endParaRPr lang="en-US"/>
        </a:p>
      </dgm:t>
    </dgm:pt>
    <dgm:pt modelId="{260A2A00-7B58-4652-925A-C309154A9705}" type="sibTrans" cxnId="{4D9DAD4A-647A-4E38-96F3-A39A730B373B}">
      <dgm:prSet/>
      <dgm:spPr/>
      <dgm:t>
        <a:bodyPr/>
        <a:lstStyle/>
        <a:p>
          <a:endParaRPr lang="en-US"/>
        </a:p>
      </dgm:t>
    </dgm:pt>
    <dgm:pt modelId="{EEE7B5C0-5B33-4C01-B857-1A8D8DD8E2A1}">
      <dgm:prSet custT="1"/>
      <dgm:spPr/>
      <dgm:t>
        <a:bodyPr/>
        <a:lstStyle/>
        <a:p>
          <a:pPr rtl="0"/>
          <a:r>
            <a:rPr lang="en-US" sz="3200" dirty="0" smtClean="0"/>
            <a:t>Focus on medication management decisions </a:t>
          </a:r>
          <a:endParaRPr lang="en-US" sz="3200" dirty="0"/>
        </a:p>
      </dgm:t>
    </dgm:pt>
    <dgm:pt modelId="{E8065DDA-9C0F-4A3E-AFC7-4779D4B9A154}" type="parTrans" cxnId="{DC09367D-81FC-4DFE-AC5C-2F655926C997}">
      <dgm:prSet/>
      <dgm:spPr/>
      <dgm:t>
        <a:bodyPr/>
        <a:lstStyle/>
        <a:p>
          <a:endParaRPr lang="en-US"/>
        </a:p>
      </dgm:t>
    </dgm:pt>
    <dgm:pt modelId="{364AB921-0040-4E93-98FF-22C6F584275C}" type="sibTrans" cxnId="{DC09367D-81FC-4DFE-AC5C-2F655926C997}">
      <dgm:prSet/>
      <dgm:spPr/>
      <dgm:t>
        <a:bodyPr/>
        <a:lstStyle/>
        <a:p>
          <a:endParaRPr lang="en-US"/>
        </a:p>
      </dgm:t>
    </dgm:pt>
    <dgm:pt modelId="{735EC14F-E673-45F1-B074-FACFA93D591C}">
      <dgm:prSet custT="1"/>
      <dgm:spPr/>
      <dgm:t>
        <a:bodyPr/>
        <a:lstStyle/>
        <a:p>
          <a:pPr rtl="0"/>
          <a:r>
            <a:rPr lang="en-US" sz="3200" dirty="0" smtClean="0"/>
            <a:t>Improve care to patients</a:t>
          </a:r>
          <a:endParaRPr lang="en-US" sz="3200" dirty="0"/>
        </a:p>
      </dgm:t>
    </dgm:pt>
    <dgm:pt modelId="{E84CB6F3-B2DF-4DAD-BCDA-9FAEBE21569A}" type="parTrans" cxnId="{B7996886-B998-4D4C-A817-6C4B80877E19}">
      <dgm:prSet/>
      <dgm:spPr/>
      <dgm:t>
        <a:bodyPr/>
        <a:lstStyle/>
        <a:p>
          <a:endParaRPr lang="en-US"/>
        </a:p>
      </dgm:t>
    </dgm:pt>
    <dgm:pt modelId="{DDEC277E-0FD2-4BA8-AEE0-27EE57469C46}" type="sibTrans" cxnId="{B7996886-B998-4D4C-A817-6C4B80877E19}">
      <dgm:prSet/>
      <dgm:spPr/>
      <dgm:t>
        <a:bodyPr/>
        <a:lstStyle/>
        <a:p>
          <a:endParaRPr lang="en-US"/>
        </a:p>
      </dgm:t>
    </dgm:pt>
    <dgm:pt modelId="{8508D5DA-0591-4162-8706-6A15E3A7F20C}" type="pres">
      <dgm:prSet presAssocID="{4D5736B1-F1A8-460B-B097-771D603C5BA0}" presName="linear" presStyleCnt="0">
        <dgm:presLayoutVars>
          <dgm:animLvl val="lvl"/>
          <dgm:resizeHandles val="exact"/>
        </dgm:presLayoutVars>
      </dgm:prSet>
      <dgm:spPr/>
      <dgm:t>
        <a:bodyPr/>
        <a:lstStyle/>
        <a:p>
          <a:endParaRPr lang="en-US"/>
        </a:p>
      </dgm:t>
    </dgm:pt>
    <dgm:pt modelId="{5F8CA88B-9036-4EAB-9E81-2CDF88F0D5A1}" type="pres">
      <dgm:prSet presAssocID="{97B739E8-171B-4269-94CE-AA3DEFAAAAC1}" presName="parentText" presStyleLbl="node1" presStyleIdx="0" presStyleCnt="1" custLinFactNeighborY="-3721">
        <dgm:presLayoutVars>
          <dgm:chMax val="0"/>
          <dgm:bulletEnabled val="1"/>
        </dgm:presLayoutVars>
      </dgm:prSet>
      <dgm:spPr/>
      <dgm:t>
        <a:bodyPr/>
        <a:lstStyle/>
        <a:p>
          <a:endParaRPr lang="en-US"/>
        </a:p>
      </dgm:t>
    </dgm:pt>
    <dgm:pt modelId="{BD67FDB1-E70F-4EF0-AA75-36ED234117E2}" type="pres">
      <dgm:prSet presAssocID="{97B739E8-171B-4269-94CE-AA3DEFAAAAC1}" presName="childText" presStyleLbl="revTx" presStyleIdx="0" presStyleCnt="1" custLinFactNeighborX="-936" custLinFactNeighborY="4930">
        <dgm:presLayoutVars>
          <dgm:bulletEnabled val="1"/>
        </dgm:presLayoutVars>
      </dgm:prSet>
      <dgm:spPr/>
      <dgm:t>
        <a:bodyPr/>
        <a:lstStyle/>
        <a:p>
          <a:endParaRPr lang="en-US"/>
        </a:p>
      </dgm:t>
    </dgm:pt>
  </dgm:ptLst>
  <dgm:cxnLst>
    <dgm:cxn modelId="{B7996886-B998-4D4C-A817-6C4B80877E19}" srcId="{97B739E8-171B-4269-94CE-AA3DEFAAAAC1}" destId="{735EC14F-E673-45F1-B074-FACFA93D591C}" srcOrd="2" destOrd="0" parTransId="{E84CB6F3-B2DF-4DAD-BCDA-9FAEBE21569A}" sibTransId="{DDEC277E-0FD2-4BA8-AEE0-27EE57469C46}"/>
    <dgm:cxn modelId="{DBF94B88-BC43-4A01-B086-967CFA80122D}" type="presOf" srcId="{4D5736B1-F1A8-460B-B097-771D603C5BA0}" destId="{8508D5DA-0591-4162-8706-6A15E3A7F20C}" srcOrd="0" destOrd="0" presId="urn:microsoft.com/office/officeart/2005/8/layout/vList2"/>
    <dgm:cxn modelId="{DC09367D-81FC-4DFE-AC5C-2F655926C997}" srcId="{97B739E8-171B-4269-94CE-AA3DEFAAAAC1}" destId="{EEE7B5C0-5B33-4C01-B857-1A8D8DD8E2A1}" srcOrd="1" destOrd="0" parTransId="{E8065DDA-9C0F-4A3E-AFC7-4779D4B9A154}" sibTransId="{364AB921-0040-4E93-98FF-22C6F584275C}"/>
    <dgm:cxn modelId="{A497808E-904E-444A-A9FC-949490D11D34}" type="presOf" srcId="{F1388C63-C8AE-4172-8295-01509E37674F}" destId="{BD67FDB1-E70F-4EF0-AA75-36ED234117E2}" srcOrd="0" destOrd="0" presId="urn:microsoft.com/office/officeart/2005/8/layout/vList2"/>
    <dgm:cxn modelId="{81EAE46F-8F06-4913-AA0D-6263A16D50FB}" type="presOf" srcId="{EEE7B5C0-5B33-4C01-B857-1A8D8DD8E2A1}" destId="{BD67FDB1-E70F-4EF0-AA75-36ED234117E2}" srcOrd="0" destOrd="1" presId="urn:microsoft.com/office/officeart/2005/8/layout/vList2"/>
    <dgm:cxn modelId="{4D9DAD4A-647A-4E38-96F3-A39A730B373B}" srcId="{97B739E8-171B-4269-94CE-AA3DEFAAAAC1}" destId="{F1388C63-C8AE-4172-8295-01509E37674F}" srcOrd="0" destOrd="0" parTransId="{03EBC04E-6E1A-480B-8A91-D40854D200AF}" sibTransId="{260A2A00-7B58-4652-925A-C309154A9705}"/>
    <dgm:cxn modelId="{F16A956F-ADE2-41CF-BAB6-12F502F36502}" type="presOf" srcId="{97B739E8-171B-4269-94CE-AA3DEFAAAAC1}" destId="{5F8CA88B-9036-4EAB-9E81-2CDF88F0D5A1}" srcOrd="0" destOrd="0" presId="urn:microsoft.com/office/officeart/2005/8/layout/vList2"/>
    <dgm:cxn modelId="{98876E75-E439-4698-A9D4-F23AC44584B9}" srcId="{4D5736B1-F1A8-460B-B097-771D603C5BA0}" destId="{97B739E8-171B-4269-94CE-AA3DEFAAAAC1}" srcOrd="0" destOrd="0" parTransId="{98436630-76DE-4A16-858E-508A488543FC}" sibTransId="{FBF6EC30-B2FC-4DBB-AA84-25910A4E2A07}"/>
    <dgm:cxn modelId="{137584AF-9FC7-4AB2-BB4F-376A79DA10A5}" type="presOf" srcId="{735EC14F-E673-45F1-B074-FACFA93D591C}" destId="{BD67FDB1-E70F-4EF0-AA75-36ED234117E2}" srcOrd="0" destOrd="2" presId="urn:microsoft.com/office/officeart/2005/8/layout/vList2"/>
    <dgm:cxn modelId="{5AE9DBC6-D19C-4338-B6E7-4B7C753C0583}" type="presParOf" srcId="{8508D5DA-0591-4162-8706-6A15E3A7F20C}" destId="{5F8CA88B-9036-4EAB-9E81-2CDF88F0D5A1}" srcOrd="0" destOrd="0" presId="urn:microsoft.com/office/officeart/2005/8/layout/vList2"/>
    <dgm:cxn modelId="{A3DD5F26-F68F-41EA-8372-0F186F9C2BCC}" type="presParOf" srcId="{8508D5DA-0591-4162-8706-6A15E3A7F20C}" destId="{BD67FDB1-E70F-4EF0-AA75-36ED234117E2}"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0C435B-0D23-4BDC-A3B2-F57303615E38}"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F41F52F3-DBF5-4040-AD23-A837ECFBE5B9}">
      <dgm:prSet phldrT="[Text]" custT="1"/>
      <dgm:spPr/>
      <dgm:t>
        <a:bodyPr/>
        <a:lstStyle/>
        <a:p>
          <a:r>
            <a:rPr lang="en-US" sz="3200" dirty="0" smtClean="0"/>
            <a:t>Bilateral Blindness</a:t>
          </a:r>
          <a:endParaRPr lang="en-US" sz="3200" dirty="0"/>
        </a:p>
      </dgm:t>
      <dgm:extLst>
        <a:ext uri="{E40237B7-FDA0-4F09-8148-C483321AD2D9}">
          <dgm14:cNvPr xmlns:dgm14="http://schemas.microsoft.com/office/drawing/2010/diagram" xmlns="" id="0" name="" descr="Bilateral Blindness 284&#10;&#10;"/>
        </a:ext>
      </dgm:extLst>
    </dgm:pt>
    <dgm:pt modelId="{7B6A6B66-E5E7-4593-B1AF-38391F1B76C9}" type="parTrans" cxnId="{0F25A00A-42E2-4024-825F-BC73E0AB1FA8}">
      <dgm:prSet/>
      <dgm:spPr/>
      <dgm:t>
        <a:bodyPr/>
        <a:lstStyle/>
        <a:p>
          <a:endParaRPr lang="en-US"/>
        </a:p>
      </dgm:t>
    </dgm:pt>
    <dgm:pt modelId="{A5363CE3-A77E-44DE-B4D5-34219A2C5396}" type="sibTrans" cxnId="{0F25A00A-42E2-4024-825F-BC73E0AB1FA8}">
      <dgm:prSet/>
      <dgm:spPr/>
      <dgm:t>
        <a:bodyPr/>
        <a:lstStyle/>
        <a:p>
          <a:endParaRPr lang="en-US"/>
        </a:p>
      </dgm:t>
    </dgm:pt>
    <dgm:pt modelId="{FB4E8E45-4BEB-4D78-B330-F40A125CCC5F}">
      <dgm:prSet phldrT="[Text]" custT="1"/>
      <dgm:spPr/>
      <dgm:t>
        <a:bodyPr/>
        <a:lstStyle/>
        <a:p>
          <a:r>
            <a:rPr lang="en-US" sz="6600" dirty="0" smtClean="0"/>
            <a:t>284</a:t>
          </a:r>
          <a:endParaRPr lang="en-US" sz="6600" dirty="0"/>
        </a:p>
      </dgm:t>
    </dgm:pt>
    <dgm:pt modelId="{6C3A91E5-0CF5-491B-BF0F-CD27C36BBD3B}" type="parTrans" cxnId="{781F0D84-B7DC-4018-920E-C835DF27CD4B}">
      <dgm:prSet/>
      <dgm:spPr/>
      <dgm:t>
        <a:bodyPr/>
        <a:lstStyle/>
        <a:p>
          <a:endParaRPr lang="en-US"/>
        </a:p>
      </dgm:t>
    </dgm:pt>
    <dgm:pt modelId="{1688D30D-C3D2-4A38-9377-066FDE138BAA}" type="sibTrans" cxnId="{781F0D84-B7DC-4018-920E-C835DF27CD4B}">
      <dgm:prSet/>
      <dgm:spPr/>
      <dgm:t>
        <a:bodyPr/>
        <a:lstStyle/>
        <a:p>
          <a:endParaRPr lang="en-US"/>
        </a:p>
      </dgm:t>
    </dgm:pt>
    <dgm:pt modelId="{D9223E4D-A9BB-4DE5-AF70-0756D19910A6}">
      <dgm:prSet phldrT="[Text]" custT="1"/>
      <dgm:spPr/>
      <dgm:t>
        <a:bodyPr/>
        <a:lstStyle/>
        <a:p>
          <a:r>
            <a:rPr lang="en-US" sz="3200" dirty="0" smtClean="0"/>
            <a:t>Chronic Kidney Disease</a:t>
          </a:r>
          <a:endParaRPr lang="en-US" sz="3200" dirty="0"/>
        </a:p>
      </dgm:t>
      <dgm:extLst>
        <a:ext uri="{E40237B7-FDA0-4F09-8148-C483321AD2D9}">
          <dgm14:cNvPr xmlns:dgm14="http://schemas.microsoft.com/office/drawing/2010/diagram" xmlns="" id="0" name="" descr="Chronic Kidney Disease 150&#10;&#10;"/>
        </a:ext>
      </dgm:extLst>
    </dgm:pt>
    <dgm:pt modelId="{9BABD246-F2A5-4E07-B41F-1F65E8CDBA15}" type="parTrans" cxnId="{941BE0C9-982E-40C0-B0FD-8DDBFDB0463F}">
      <dgm:prSet/>
      <dgm:spPr/>
      <dgm:t>
        <a:bodyPr/>
        <a:lstStyle/>
        <a:p>
          <a:endParaRPr lang="en-US"/>
        </a:p>
      </dgm:t>
    </dgm:pt>
    <dgm:pt modelId="{D33AABD4-8F71-42F0-B9F2-072CA00A7228}" type="sibTrans" cxnId="{941BE0C9-982E-40C0-B0FD-8DDBFDB0463F}">
      <dgm:prSet/>
      <dgm:spPr/>
      <dgm:t>
        <a:bodyPr/>
        <a:lstStyle/>
        <a:p>
          <a:endParaRPr lang="en-US"/>
        </a:p>
      </dgm:t>
    </dgm:pt>
    <dgm:pt modelId="{189D0321-BC93-4F78-A720-351D63472D3B}">
      <dgm:prSet phldrT="[Text]" custT="1"/>
      <dgm:spPr/>
      <dgm:t>
        <a:bodyPr/>
        <a:lstStyle/>
        <a:p>
          <a:r>
            <a:rPr lang="en-US" sz="6600" dirty="0" smtClean="0"/>
            <a:t>150</a:t>
          </a:r>
          <a:endParaRPr lang="en-US" sz="6600" dirty="0"/>
        </a:p>
      </dgm:t>
    </dgm:pt>
    <dgm:pt modelId="{6F0A748D-76BE-48F4-BE81-CBFE47D23CDD}" type="parTrans" cxnId="{9B391D49-B21C-43E7-9961-61C253989DC6}">
      <dgm:prSet/>
      <dgm:spPr/>
      <dgm:t>
        <a:bodyPr/>
        <a:lstStyle/>
        <a:p>
          <a:endParaRPr lang="en-US"/>
        </a:p>
      </dgm:t>
    </dgm:pt>
    <dgm:pt modelId="{A049EE5C-46B3-48E8-AF86-AE61E67BACED}" type="sibTrans" cxnId="{9B391D49-B21C-43E7-9961-61C253989DC6}">
      <dgm:prSet/>
      <dgm:spPr/>
      <dgm:t>
        <a:bodyPr/>
        <a:lstStyle/>
        <a:p>
          <a:endParaRPr lang="en-US"/>
        </a:p>
      </dgm:t>
    </dgm:pt>
    <dgm:pt modelId="{5B4C08EB-2765-4685-A6E8-05C7016FA1A6}">
      <dgm:prSet phldrT="[Text]" custT="1"/>
      <dgm:spPr/>
      <dgm:t>
        <a:bodyPr/>
        <a:lstStyle/>
        <a:p>
          <a:r>
            <a:rPr lang="en-US" sz="3200" dirty="0" smtClean="0"/>
            <a:t>Macro</a:t>
          </a:r>
        </a:p>
        <a:p>
          <a:r>
            <a:rPr lang="en-US" sz="3200" dirty="0" smtClean="0"/>
            <a:t>albuminuria</a:t>
          </a:r>
          <a:endParaRPr lang="en-US" sz="3200" dirty="0"/>
        </a:p>
      </dgm:t>
      <dgm:extLst>
        <a:ext uri="{E40237B7-FDA0-4F09-8148-C483321AD2D9}">
          <dgm14:cNvPr xmlns:dgm14="http://schemas.microsoft.com/office/drawing/2010/diagram" xmlns="" id="0" name="" descr="Macro albuminuria 81&#10;&#10;"/>
        </a:ext>
      </dgm:extLst>
    </dgm:pt>
    <dgm:pt modelId="{5C1773FE-E66B-497B-A19C-E6B34A9A7B0F}" type="parTrans" cxnId="{415FA182-0C46-432F-9440-BE2D7076D497}">
      <dgm:prSet/>
      <dgm:spPr/>
      <dgm:t>
        <a:bodyPr/>
        <a:lstStyle/>
        <a:p>
          <a:endParaRPr lang="en-US"/>
        </a:p>
      </dgm:t>
    </dgm:pt>
    <dgm:pt modelId="{E9B37EB5-849C-4A1F-B9D1-66442FA0501D}" type="sibTrans" cxnId="{415FA182-0C46-432F-9440-BE2D7076D497}">
      <dgm:prSet/>
      <dgm:spPr/>
      <dgm:t>
        <a:bodyPr/>
        <a:lstStyle/>
        <a:p>
          <a:endParaRPr lang="en-US"/>
        </a:p>
      </dgm:t>
    </dgm:pt>
    <dgm:pt modelId="{2D1B4BE1-1A12-495F-A08B-3C63EA365AFA}">
      <dgm:prSet phldrT="[Text]" custT="1"/>
      <dgm:spPr/>
      <dgm:t>
        <a:bodyPr/>
        <a:lstStyle/>
        <a:p>
          <a:r>
            <a:rPr lang="en-US" sz="6600" dirty="0" smtClean="0"/>
            <a:t>34</a:t>
          </a:r>
          <a:endParaRPr lang="en-US" sz="6600" dirty="0"/>
        </a:p>
      </dgm:t>
    </dgm:pt>
    <dgm:pt modelId="{419AC882-3255-4A78-8F71-0A8BD8692371}" type="parTrans" cxnId="{CBCB465D-1B27-4692-BB50-D071C90B038B}">
      <dgm:prSet/>
      <dgm:spPr/>
      <dgm:t>
        <a:bodyPr/>
        <a:lstStyle/>
        <a:p>
          <a:endParaRPr lang="en-US"/>
        </a:p>
      </dgm:t>
    </dgm:pt>
    <dgm:pt modelId="{D4554B21-3DB3-4134-8851-3919FC948CBD}" type="sibTrans" cxnId="{CBCB465D-1B27-4692-BB50-D071C90B038B}">
      <dgm:prSet/>
      <dgm:spPr/>
      <dgm:t>
        <a:bodyPr/>
        <a:lstStyle/>
        <a:p>
          <a:endParaRPr lang="en-US"/>
        </a:p>
      </dgm:t>
    </dgm:pt>
    <dgm:pt modelId="{20B13E4C-CB0F-4067-825D-6F71678355EF}">
      <dgm:prSet phldrT="[Text]" custT="1"/>
      <dgm:spPr/>
      <dgm:t>
        <a:bodyPr/>
        <a:lstStyle/>
        <a:p>
          <a:r>
            <a:rPr lang="en-US" sz="6600" dirty="0" smtClean="0"/>
            <a:t>81</a:t>
          </a:r>
          <a:endParaRPr lang="en-US" sz="6600" dirty="0"/>
        </a:p>
      </dgm:t>
    </dgm:pt>
    <dgm:pt modelId="{18EB9BFD-F34A-4734-A254-CACB6D80874D}" type="parTrans" cxnId="{CE064C7F-A2F3-48E5-96DD-88F3E5A6D7DF}">
      <dgm:prSet/>
      <dgm:spPr/>
      <dgm:t>
        <a:bodyPr/>
        <a:lstStyle/>
        <a:p>
          <a:endParaRPr lang="en-US"/>
        </a:p>
      </dgm:t>
    </dgm:pt>
    <dgm:pt modelId="{413E5432-55D4-45DA-9DD9-A3132FE8F035}" type="sibTrans" cxnId="{CE064C7F-A2F3-48E5-96DD-88F3E5A6D7DF}">
      <dgm:prSet/>
      <dgm:spPr/>
      <dgm:t>
        <a:bodyPr/>
        <a:lstStyle/>
        <a:p>
          <a:endParaRPr lang="en-US"/>
        </a:p>
      </dgm:t>
    </dgm:pt>
    <dgm:pt modelId="{9C4267BC-8A5B-415C-B742-CC3CD74A9259}">
      <dgm:prSet phldrT="[Text]" custT="1"/>
      <dgm:spPr/>
      <dgm:t>
        <a:bodyPr/>
        <a:lstStyle/>
        <a:p>
          <a:r>
            <a:rPr lang="en-US" sz="3200" dirty="0" smtClean="0"/>
            <a:t>Foot Amputation</a:t>
          </a:r>
          <a:endParaRPr lang="en-US" sz="3200" dirty="0"/>
        </a:p>
      </dgm:t>
      <dgm:extLst>
        <a:ext uri="{E40237B7-FDA0-4F09-8148-C483321AD2D9}">
          <dgm14:cNvPr xmlns:dgm14="http://schemas.microsoft.com/office/drawing/2010/diagram" xmlns="" id="0" name="" descr="Foot Amputation 34&#10;&#10;"/>
        </a:ext>
      </dgm:extLst>
    </dgm:pt>
    <dgm:pt modelId="{68271183-957C-44AB-A41A-E3C0022CFB0C}" type="parTrans" cxnId="{A097C4F4-CE74-4A75-9FAF-25135E7F6CD1}">
      <dgm:prSet/>
      <dgm:spPr/>
      <dgm:t>
        <a:bodyPr/>
        <a:lstStyle/>
        <a:p>
          <a:endParaRPr lang="en-US"/>
        </a:p>
      </dgm:t>
    </dgm:pt>
    <dgm:pt modelId="{9CA42C8A-7E52-4F48-94A9-43CC020FBB78}" type="sibTrans" cxnId="{A097C4F4-CE74-4A75-9FAF-25135E7F6CD1}">
      <dgm:prSet/>
      <dgm:spPr/>
      <dgm:t>
        <a:bodyPr/>
        <a:lstStyle/>
        <a:p>
          <a:endParaRPr lang="en-US"/>
        </a:p>
      </dgm:t>
    </dgm:pt>
    <dgm:pt modelId="{AB0CE6C4-AEBB-4594-8791-256E78E7EB38}" type="pres">
      <dgm:prSet presAssocID="{F50C435B-0D23-4BDC-A3B2-F57303615E38}" presName="Name0" presStyleCnt="0">
        <dgm:presLayoutVars>
          <dgm:chPref val="3"/>
          <dgm:dir/>
          <dgm:animLvl val="lvl"/>
          <dgm:resizeHandles/>
        </dgm:presLayoutVars>
      </dgm:prSet>
      <dgm:spPr/>
      <dgm:t>
        <a:bodyPr/>
        <a:lstStyle/>
        <a:p>
          <a:endParaRPr lang="en-US"/>
        </a:p>
      </dgm:t>
    </dgm:pt>
    <dgm:pt modelId="{C819F619-B186-4587-926B-A057CAA02E59}" type="pres">
      <dgm:prSet presAssocID="{F41F52F3-DBF5-4040-AD23-A837ECFBE5B9}" presName="horFlow" presStyleCnt="0"/>
      <dgm:spPr/>
      <dgm:t>
        <a:bodyPr/>
        <a:lstStyle/>
        <a:p>
          <a:endParaRPr lang="en-US"/>
        </a:p>
      </dgm:t>
    </dgm:pt>
    <dgm:pt modelId="{2D61AF28-AAFC-4638-8324-8B4B40172A80}" type="pres">
      <dgm:prSet presAssocID="{F41F52F3-DBF5-4040-AD23-A837ECFBE5B9}" presName="bigChev" presStyleLbl="node1" presStyleIdx="0" presStyleCnt="4"/>
      <dgm:spPr/>
      <dgm:t>
        <a:bodyPr/>
        <a:lstStyle/>
        <a:p>
          <a:endParaRPr lang="en-US"/>
        </a:p>
      </dgm:t>
    </dgm:pt>
    <dgm:pt modelId="{977C08ED-DA55-44B6-A565-EDC60189D341}" type="pres">
      <dgm:prSet presAssocID="{6C3A91E5-0CF5-491B-BF0F-CD27C36BBD3B}" presName="parTrans" presStyleCnt="0"/>
      <dgm:spPr/>
      <dgm:t>
        <a:bodyPr/>
        <a:lstStyle/>
        <a:p>
          <a:endParaRPr lang="en-US"/>
        </a:p>
      </dgm:t>
    </dgm:pt>
    <dgm:pt modelId="{88568615-E5DB-45B7-AA7C-0B30A6971F2F}" type="pres">
      <dgm:prSet presAssocID="{FB4E8E45-4BEB-4D78-B330-F40A125CCC5F}" presName="node" presStyleLbl="alignAccFollowNode1" presStyleIdx="0" presStyleCnt="4">
        <dgm:presLayoutVars>
          <dgm:bulletEnabled val="1"/>
        </dgm:presLayoutVars>
      </dgm:prSet>
      <dgm:spPr/>
      <dgm:t>
        <a:bodyPr/>
        <a:lstStyle/>
        <a:p>
          <a:endParaRPr lang="en-US"/>
        </a:p>
      </dgm:t>
    </dgm:pt>
    <dgm:pt modelId="{0C457B80-E4E9-4005-BD9E-F3FA8A49A3B2}" type="pres">
      <dgm:prSet presAssocID="{F41F52F3-DBF5-4040-AD23-A837ECFBE5B9}" presName="vSp" presStyleCnt="0"/>
      <dgm:spPr/>
      <dgm:t>
        <a:bodyPr/>
        <a:lstStyle/>
        <a:p>
          <a:endParaRPr lang="en-US"/>
        </a:p>
      </dgm:t>
    </dgm:pt>
    <dgm:pt modelId="{F22F34D1-5B81-4C8E-BB21-C4EEB345052A}" type="pres">
      <dgm:prSet presAssocID="{D9223E4D-A9BB-4DE5-AF70-0756D19910A6}" presName="horFlow" presStyleCnt="0"/>
      <dgm:spPr/>
      <dgm:t>
        <a:bodyPr/>
        <a:lstStyle/>
        <a:p>
          <a:endParaRPr lang="en-US"/>
        </a:p>
      </dgm:t>
    </dgm:pt>
    <dgm:pt modelId="{090F3092-855D-47BA-A57F-F13FA68CA1E5}" type="pres">
      <dgm:prSet presAssocID="{D9223E4D-A9BB-4DE5-AF70-0756D19910A6}" presName="bigChev" presStyleLbl="node1" presStyleIdx="1" presStyleCnt="4"/>
      <dgm:spPr/>
      <dgm:t>
        <a:bodyPr/>
        <a:lstStyle/>
        <a:p>
          <a:endParaRPr lang="en-US"/>
        </a:p>
      </dgm:t>
    </dgm:pt>
    <dgm:pt modelId="{B15485B4-C81F-4B23-8E2F-444E6A67B8BA}" type="pres">
      <dgm:prSet presAssocID="{6F0A748D-76BE-48F4-BE81-CBFE47D23CDD}" presName="parTrans" presStyleCnt="0"/>
      <dgm:spPr/>
      <dgm:t>
        <a:bodyPr/>
        <a:lstStyle/>
        <a:p>
          <a:endParaRPr lang="en-US"/>
        </a:p>
      </dgm:t>
    </dgm:pt>
    <dgm:pt modelId="{55295090-0D97-4892-A0A4-B86E12953480}" type="pres">
      <dgm:prSet presAssocID="{189D0321-BC93-4F78-A720-351D63472D3B}" presName="node" presStyleLbl="alignAccFollowNode1" presStyleIdx="1" presStyleCnt="4">
        <dgm:presLayoutVars>
          <dgm:bulletEnabled val="1"/>
        </dgm:presLayoutVars>
      </dgm:prSet>
      <dgm:spPr/>
      <dgm:t>
        <a:bodyPr/>
        <a:lstStyle/>
        <a:p>
          <a:endParaRPr lang="en-US"/>
        </a:p>
      </dgm:t>
    </dgm:pt>
    <dgm:pt modelId="{42A02419-590B-403D-8D5B-CCE24FC4E34B}" type="pres">
      <dgm:prSet presAssocID="{D9223E4D-A9BB-4DE5-AF70-0756D19910A6}" presName="vSp" presStyleCnt="0"/>
      <dgm:spPr/>
      <dgm:t>
        <a:bodyPr/>
        <a:lstStyle/>
        <a:p>
          <a:endParaRPr lang="en-US"/>
        </a:p>
      </dgm:t>
    </dgm:pt>
    <dgm:pt modelId="{28732A12-5B29-4155-93C5-A80C24636700}" type="pres">
      <dgm:prSet presAssocID="{5B4C08EB-2765-4685-A6E8-05C7016FA1A6}" presName="horFlow" presStyleCnt="0"/>
      <dgm:spPr/>
      <dgm:t>
        <a:bodyPr/>
        <a:lstStyle/>
        <a:p>
          <a:endParaRPr lang="en-US"/>
        </a:p>
      </dgm:t>
    </dgm:pt>
    <dgm:pt modelId="{50BC433B-43CC-4199-8EEC-B0A3952DC7A2}" type="pres">
      <dgm:prSet presAssocID="{5B4C08EB-2765-4685-A6E8-05C7016FA1A6}" presName="bigChev" presStyleLbl="node1" presStyleIdx="2" presStyleCnt="4"/>
      <dgm:spPr/>
      <dgm:t>
        <a:bodyPr/>
        <a:lstStyle/>
        <a:p>
          <a:endParaRPr lang="en-US"/>
        </a:p>
      </dgm:t>
    </dgm:pt>
    <dgm:pt modelId="{445384AC-7B55-4E10-A813-E3B1623A222F}" type="pres">
      <dgm:prSet presAssocID="{18EB9BFD-F34A-4734-A254-CACB6D80874D}" presName="parTrans" presStyleCnt="0"/>
      <dgm:spPr/>
      <dgm:t>
        <a:bodyPr/>
        <a:lstStyle/>
        <a:p>
          <a:endParaRPr lang="en-US"/>
        </a:p>
      </dgm:t>
    </dgm:pt>
    <dgm:pt modelId="{82B85915-C125-4A66-BF97-7E0DDEAE2897}" type="pres">
      <dgm:prSet presAssocID="{20B13E4C-CB0F-4067-825D-6F71678355EF}" presName="node" presStyleLbl="alignAccFollowNode1" presStyleIdx="2" presStyleCnt="4">
        <dgm:presLayoutVars>
          <dgm:bulletEnabled val="1"/>
        </dgm:presLayoutVars>
      </dgm:prSet>
      <dgm:spPr/>
      <dgm:t>
        <a:bodyPr/>
        <a:lstStyle/>
        <a:p>
          <a:endParaRPr lang="en-US"/>
        </a:p>
      </dgm:t>
    </dgm:pt>
    <dgm:pt modelId="{E9BBC15C-287B-42BE-B97E-444499BC3969}" type="pres">
      <dgm:prSet presAssocID="{5B4C08EB-2765-4685-A6E8-05C7016FA1A6}" presName="vSp" presStyleCnt="0"/>
      <dgm:spPr/>
      <dgm:t>
        <a:bodyPr/>
        <a:lstStyle/>
        <a:p>
          <a:endParaRPr lang="en-US"/>
        </a:p>
      </dgm:t>
    </dgm:pt>
    <dgm:pt modelId="{9E8E1256-EFB4-4BEF-92A5-2BD480C1A223}" type="pres">
      <dgm:prSet presAssocID="{9C4267BC-8A5B-415C-B742-CC3CD74A9259}" presName="horFlow" presStyleCnt="0"/>
      <dgm:spPr/>
      <dgm:t>
        <a:bodyPr/>
        <a:lstStyle/>
        <a:p>
          <a:endParaRPr lang="en-US"/>
        </a:p>
      </dgm:t>
    </dgm:pt>
    <dgm:pt modelId="{699BD8CE-07E1-4ADC-AAE1-127E4C4C6BC5}" type="pres">
      <dgm:prSet presAssocID="{9C4267BC-8A5B-415C-B742-CC3CD74A9259}" presName="bigChev" presStyleLbl="node1" presStyleIdx="3" presStyleCnt="4"/>
      <dgm:spPr/>
      <dgm:t>
        <a:bodyPr/>
        <a:lstStyle/>
        <a:p>
          <a:endParaRPr lang="en-US"/>
        </a:p>
      </dgm:t>
    </dgm:pt>
    <dgm:pt modelId="{A2C9C173-C982-4EE2-B05F-1C86BC0BD260}" type="pres">
      <dgm:prSet presAssocID="{419AC882-3255-4A78-8F71-0A8BD8692371}" presName="parTrans" presStyleCnt="0"/>
      <dgm:spPr/>
      <dgm:t>
        <a:bodyPr/>
        <a:lstStyle/>
        <a:p>
          <a:endParaRPr lang="en-US"/>
        </a:p>
      </dgm:t>
    </dgm:pt>
    <dgm:pt modelId="{68B1F646-6C3E-41EA-8820-D88922B6D326}" type="pres">
      <dgm:prSet presAssocID="{2D1B4BE1-1A12-495F-A08B-3C63EA365AFA}" presName="node" presStyleLbl="alignAccFollowNode1" presStyleIdx="3" presStyleCnt="4">
        <dgm:presLayoutVars>
          <dgm:bulletEnabled val="1"/>
        </dgm:presLayoutVars>
      </dgm:prSet>
      <dgm:spPr/>
      <dgm:t>
        <a:bodyPr/>
        <a:lstStyle/>
        <a:p>
          <a:endParaRPr lang="en-US"/>
        </a:p>
      </dgm:t>
    </dgm:pt>
  </dgm:ptLst>
  <dgm:cxnLst>
    <dgm:cxn modelId="{7046E214-34EC-44AC-8E4F-E3F31854C411}" type="presOf" srcId="{F41F52F3-DBF5-4040-AD23-A837ECFBE5B9}" destId="{2D61AF28-AAFC-4638-8324-8B4B40172A80}" srcOrd="0" destOrd="0" presId="urn:microsoft.com/office/officeart/2005/8/layout/lProcess3"/>
    <dgm:cxn modelId="{1CFADBF5-5242-4015-A583-672D047F9AAD}" type="presOf" srcId="{189D0321-BC93-4F78-A720-351D63472D3B}" destId="{55295090-0D97-4892-A0A4-B86E12953480}" srcOrd="0" destOrd="0" presId="urn:microsoft.com/office/officeart/2005/8/layout/lProcess3"/>
    <dgm:cxn modelId="{D951A16B-B930-4408-801A-AB5600BEEB03}" type="presOf" srcId="{FB4E8E45-4BEB-4D78-B330-F40A125CCC5F}" destId="{88568615-E5DB-45B7-AA7C-0B30A6971F2F}" srcOrd="0" destOrd="0" presId="urn:microsoft.com/office/officeart/2005/8/layout/lProcess3"/>
    <dgm:cxn modelId="{3257F16C-B5AB-4DE3-86EF-2D3C4DBFAFA9}" type="presOf" srcId="{5B4C08EB-2765-4685-A6E8-05C7016FA1A6}" destId="{50BC433B-43CC-4199-8EEC-B0A3952DC7A2}" srcOrd="0" destOrd="0" presId="urn:microsoft.com/office/officeart/2005/8/layout/lProcess3"/>
    <dgm:cxn modelId="{941BE0C9-982E-40C0-B0FD-8DDBFDB0463F}" srcId="{F50C435B-0D23-4BDC-A3B2-F57303615E38}" destId="{D9223E4D-A9BB-4DE5-AF70-0756D19910A6}" srcOrd="1" destOrd="0" parTransId="{9BABD246-F2A5-4E07-B41F-1F65E8CDBA15}" sibTransId="{D33AABD4-8F71-42F0-B9F2-072CA00A7228}"/>
    <dgm:cxn modelId="{FF1F9F0C-0413-42F1-A530-61E6EF3B0FE6}" type="presOf" srcId="{20B13E4C-CB0F-4067-825D-6F71678355EF}" destId="{82B85915-C125-4A66-BF97-7E0DDEAE2897}" srcOrd="0" destOrd="0" presId="urn:microsoft.com/office/officeart/2005/8/layout/lProcess3"/>
    <dgm:cxn modelId="{9B391D49-B21C-43E7-9961-61C253989DC6}" srcId="{D9223E4D-A9BB-4DE5-AF70-0756D19910A6}" destId="{189D0321-BC93-4F78-A720-351D63472D3B}" srcOrd="0" destOrd="0" parTransId="{6F0A748D-76BE-48F4-BE81-CBFE47D23CDD}" sibTransId="{A049EE5C-46B3-48E8-AF86-AE61E67BACED}"/>
    <dgm:cxn modelId="{0F25A00A-42E2-4024-825F-BC73E0AB1FA8}" srcId="{F50C435B-0D23-4BDC-A3B2-F57303615E38}" destId="{F41F52F3-DBF5-4040-AD23-A837ECFBE5B9}" srcOrd="0" destOrd="0" parTransId="{7B6A6B66-E5E7-4593-B1AF-38391F1B76C9}" sibTransId="{A5363CE3-A77E-44DE-B4D5-34219A2C5396}"/>
    <dgm:cxn modelId="{B7E9D6E2-9908-4CB9-AA5E-054889469211}" type="presOf" srcId="{9C4267BC-8A5B-415C-B742-CC3CD74A9259}" destId="{699BD8CE-07E1-4ADC-AAE1-127E4C4C6BC5}" srcOrd="0" destOrd="0" presId="urn:microsoft.com/office/officeart/2005/8/layout/lProcess3"/>
    <dgm:cxn modelId="{A097C4F4-CE74-4A75-9FAF-25135E7F6CD1}" srcId="{F50C435B-0D23-4BDC-A3B2-F57303615E38}" destId="{9C4267BC-8A5B-415C-B742-CC3CD74A9259}" srcOrd="3" destOrd="0" parTransId="{68271183-957C-44AB-A41A-E3C0022CFB0C}" sibTransId="{9CA42C8A-7E52-4F48-94A9-43CC020FBB78}"/>
    <dgm:cxn modelId="{415FA182-0C46-432F-9440-BE2D7076D497}" srcId="{F50C435B-0D23-4BDC-A3B2-F57303615E38}" destId="{5B4C08EB-2765-4685-A6E8-05C7016FA1A6}" srcOrd="2" destOrd="0" parTransId="{5C1773FE-E66B-497B-A19C-E6B34A9A7B0F}" sibTransId="{E9B37EB5-849C-4A1F-B9D1-66442FA0501D}"/>
    <dgm:cxn modelId="{74EAD3FE-18D1-45F2-A253-D7C5B9709485}" type="presOf" srcId="{F50C435B-0D23-4BDC-A3B2-F57303615E38}" destId="{AB0CE6C4-AEBB-4594-8791-256E78E7EB38}" srcOrd="0" destOrd="0" presId="urn:microsoft.com/office/officeart/2005/8/layout/lProcess3"/>
    <dgm:cxn modelId="{CE064C7F-A2F3-48E5-96DD-88F3E5A6D7DF}" srcId="{5B4C08EB-2765-4685-A6E8-05C7016FA1A6}" destId="{20B13E4C-CB0F-4067-825D-6F71678355EF}" srcOrd="0" destOrd="0" parTransId="{18EB9BFD-F34A-4734-A254-CACB6D80874D}" sibTransId="{413E5432-55D4-45DA-9DD9-A3132FE8F035}"/>
    <dgm:cxn modelId="{CBCB465D-1B27-4692-BB50-D071C90B038B}" srcId="{9C4267BC-8A5B-415C-B742-CC3CD74A9259}" destId="{2D1B4BE1-1A12-495F-A08B-3C63EA365AFA}" srcOrd="0" destOrd="0" parTransId="{419AC882-3255-4A78-8F71-0A8BD8692371}" sibTransId="{D4554B21-3DB3-4134-8851-3919FC948CBD}"/>
    <dgm:cxn modelId="{4B6DA7C7-6B89-40C7-A96A-89205D1C848D}" type="presOf" srcId="{2D1B4BE1-1A12-495F-A08B-3C63EA365AFA}" destId="{68B1F646-6C3E-41EA-8820-D88922B6D326}" srcOrd="0" destOrd="0" presId="urn:microsoft.com/office/officeart/2005/8/layout/lProcess3"/>
    <dgm:cxn modelId="{781F0D84-B7DC-4018-920E-C835DF27CD4B}" srcId="{F41F52F3-DBF5-4040-AD23-A837ECFBE5B9}" destId="{FB4E8E45-4BEB-4D78-B330-F40A125CCC5F}" srcOrd="0" destOrd="0" parTransId="{6C3A91E5-0CF5-491B-BF0F-CD27C36BBD3B}" sibTransId="{1688D30D-C3D2-4A38-9377-066FDE138BAA}"/>
    <dgm:cxn modelId="{BDBE55CC-5E57-4F71-AB5F-1146F1EDD20B}" type="presOf" srcId="{D9223E4D-A9BB-4DE5-AF70-0756D19910A6}" destId="{090F3092-855D-47BA-A57F-F13FA68CA1E5}" srcOrd="0" destOrd="0" presId="urn:microsoft.com/office/officeart/2005/8/layout/lProcess3"/>
    <dgm:cxn modelId="{468057D8-92A0-4518-B84F-D5D151D1F7C2}" type="presParOf" srcId="{AB0CE6C4-AEBB-4594-8791-256E78E7EB38}" destId="{C819F619-B186-4587-926B-A057CAA02E59}" srcOrd="0" destOrd="0" presId="urn:microsoft.com/office/officeart/2005/8/layout/lProcess3"/>
    <dgm:cxn modelId="{E69D0BB9-2519-4D39-84A9-D9BA103AA728}" type="presParOf" srcId="{C819F619-B186-4587-926B-A057CAA02E59}" destId="{2D61AF28-AAFC-4638-8324-8B4B40172A80}" srcOrd="0" destOrd="0" presId="urn:microsoft.com/office/officeart/2005/8/layout/lProcess3"/>
    <dgm:cxn modelId="{1B8291D2-B28A-420D-B85A-2A1682201A54}" type="presParOf" srcId="{C819F619-B186-4587-926B-A057CAA02E59}" destId="{977C08ED-DA55-44B6-A565-EDC60189D341}" srcOrd="1" destOrd="0" presId="urn:microsoft.com/office/officeart/2005/8/layout/lProcess3"/>
    <dgm:cxn modelId="{B73F645A-895A-4850-B88E-836550FB96AD}" type="presParOf" srcId="{C819F619-B186-4587-926B-A057CAA02E59}" destId="{88568615-E5DB-45B7-AA7C-0B30A6971F2F}" srcOrd="2" destOrd="0" presId="urn:microsoft.com/office/officeart/2005/8/layout/lProcess3"/>
    <dgm:cxn modelId="{7DDDDC47-FDFF-441B-930F-C3002E778991}" type="presParOf" srcId="{AB0CE6C4-AEBB-4594-8791-256E78E7EB38}" destId="{0C457B80-E4E9-4005-BD9E-F3FA8A49A3B2}" srcOrd="1" destOrd="0" presId="urn:microsoft.com/office/officeart/2005/8/layout/lProcess3"/>
    <dgm:cxn modelId="{60DAF16C-3FFF-43C1-89F9-02109977CE62}" type="presParOf" srcId="{AB0CE6C4-AEBB-4594-8791-256E78E7EB38}" destId="{F22F34D1-5B81-4C8E-BB21-C4EEB345052A}" srcOrd="2" destOrd="0" presId="urn:microsoft.com/office/officeart/2005/8/layout/lProcess3"/>
    <dgm:cxn modelId="{36173228-C2D8-4084-BEBB-2F3B57DEBD70}" type="presParOf" srcId="{F22F34D1-5B81-4C8E-BB21-C4EEB345052A}" destId="{090F3092-855D-47BA-A57F-F13FA68CA1E5}" srcOrd="0" destOrd="0" presId="urn:microsoft.com/office/officeart/2005/8/layout/lProcess3"/>
    <dgm:cxn modelId="{F4E55756-AC44-4F90-B907-86733C01A9C4}" type="presParOf" srcId="{F22F34D1-5B81-4C8E-BB21-C4EEB345052A}" destId="{B15485B4-C81F-4B23-8E2F-444E6A67B8BA}" srcOrd="1" destOrd="0" presId="urn:microsoft.com/office/officeart/2005/8/layout/lProcess3"/>
    <dgm:cxn modelId="{F8E59243-AC66-4287-BC0E-888463CCDED6}" type="presParOf" srcId="{F22F34D1-5B81-4C8E-BB21-C4EEB345052A}" destId="{55295090-0D97-4892-A0A4-B86E12953480}" srcOrd="2" destOrd="0" presId="urn:microsoft.com/office/officeart/2005/8/layout/lProcess3"/>
    <dgm:cxn modelId="{83F5A2E3-1770-4D24-B74F-79D83E44EC55}" type="presParOf" srcId="{AB0CE6C4-AEBB-4594-8791-256E78E7EB38}" destId="{42A02419-590B-403D-8D5B-CCE24FC4E34B}" srcOrd="3" destOrd="0" presId="urn:microsoft.com/office/officeart/2005/8/layout/lProcess3"/>
    <dgm:cxn modelId="{A9E2112A-5ED5-4904-99E6-60142B8B4197}" type="presParOf" srcId="{AB0CE6C4-AEBB-4594-8791-256E78E7EB38}" destId="{28732A12-5B29-4155-93C5-A80C24636700}" srcOrd="4" destOrd="0" presId="urn:microsoft.com/office/officeart/2005/8/layout/lProcess3"/>
    <dgm:cxn modelId="{BEAB4646-FB26-464B-8E24-9B3E1B43E3A9}" type="presParOf" srcId="{28732A12-5B29-4155-93C5-A80C24636700}" destId="{50BC433B-43CC-4199-8EEC-B0A3952DC7A2}" srcOrd="0" destOrd="0" presId="urn:microsoft.com/office/officeart/2005/8/layout/lProcess3"/>
    <dgm:cxn modelId="{83937D22-D599-47C3-A16F-99A5F0A72F88}" type="presParOf" srcId="{28732A12-5B29-4155-93C5-A80C24636700}" destId="{445384AC-7B55-4E10-A813-E3B1623A222F}" srcOrd="1" destOrd="0" presId="urn:microsoft.com/office/officeart/2005/8/layout/lProcess3"/>
    <dgm:cxn modelId="{272CA06C-2583-4CF9-AF74-E83CAF799796}" type="presParOf" srcId="{28732A12-5B29-4155-93C5-A80C24636700}" destId="{82B85915-C125-4A66-BF97-7E0DDEAE2897}" srcOrd="2" destOrd="0" presId="urn:microsoft.com/office/officeart/2005/8/layout/lProcess3"/>
    <dgm:cxn modelId="{DA8B6466-4A07-471B-B75A-7D1C4343DD5A}" type="presParOf" srcId="{AB0CE6C4-AEBB-4594-8791-256E78E7EB38}" destId="{E9BBC15C-287B-42BE-B97E-444499BC3969}" srcOrd="5" destOrd="0" presId="urn:microsoft.com/office/officeart/2005/8/layout/lProcess3"/>
    <dgm:cxn modelId="{CDC84FA0-E366-4491-8114-4164C400344F}" type="presParOf" srcId="{AB0CE6C4-AEBB-4594-8791-256E78E7EB38}" destId="{9E8E1256-EFB4-4BEF-92A5-2BD480C1A223}" srcOrd="6" destOrd="0" presId="urn:microsoft.com/office/officeart/2005/8/layout/lProcess3"/>
    <dgm:cxn modelId="{244DF0B9-9DF5-4D6B-BD73-2D43756C7DB9}" type="presParOf" srcId="{9E8E1256-EFB4-4BEF-92A5-2BD480C1A223}" destId="{699BD8CE-07E1-4ADC-AAE1-127E4C4C6BC5}" srcOrd="0" destOrd="0" presId="urn:microsoft.com/office/officeart/2005/8/layout/lProcess3"/>
    <dgm:cxn modelId="{FBA7F06C-7A72-424A-9B28-D47FC76A9763}" type="presParOf" srcId="{9E8E1256-EFB4-4BEF-92A5-2BD480C1A223}" destId="{A2C9C173-C982-4EE2-B05F-1C86BC0BD260}" srcOrd="1" destOrd="0" presId="urn:microsoft.com/office/officeart/2005/8/layout/lProcess3"/>
    <dgm:cxn modelId="{2FCBE5FF-ED16-4836-B5C2-B6CD1BF21A6C}" type="presParOf" srcId="{9E8E1256-EFB4-4BEF-92A5-2BD480C1A223}" destId="{68B1F646-6C3E-41EA-8820-D88922B6D326}"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50C435B-0D23-4BDC-A3B2-F57303615E38}"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F41F52F3-DBF5-4040-AD23-A837ECFBE5B9}">
      <dgm:prSet phldrT="[Text]" custT="1"/>
      <dgm:spPr/>
      <dgm:t>
        <a:bodyPr/>
        <a:lstStyle/>
        <a:p>
          <a:r>
            <a:rPr lang="en-US" sz="5400" dirty="0" smtClean="0"/>
            <a:t>Stroke</a:t>
          </a:r>
          <a:endParaRPr lang="en-US" sz="3200" dirty="0"/>
        </a:p>
      </dgm:t>
      <dgm:extLst>
        <a:ext uri="{E40237B7-FDA0-4F09-8148-C483321AD2D9}">
          <dgm14:cNvPr xmlns:dgm14="http://schemas.microsoft.com/office/drawing/2010/diagram" xmlns="" id="0" name="" descr="Stroke&#10;"/>
        </a:ext>
      </dgm:extLst>
    </dgm:pt>
    <dgm:pt modelId="{7B6A6B66-E5E7-4593-B1AF-38391F1B76C9}" type="parTrans" cxnId="{0F25A00A-42E2-4024-825F-BC73E0AB1FA8}">
      <dgm:prSet/>
      <dgm:spPr/>
      <dgm:t>
        <a:bodyPr/>
        <a:lstStyle/>
        <a:p>
          <a:endParaRPr lang="en-US"/>
        </a:p>
      </dgm:t>
    </dgm:pt>
    <dgm:pt modelId="{A5363CE3-A77E-44DE-B4D5-34219A2C5396}" type="sibTrans" cxnId="{0F25A00A-42E2-4024-825F-BC73E0AB1FA8}">
      <dgm:prSet/>
      <dgm:spPr/>
      <dgm:t>
        <a:bodyPr/>
        <a:lstStyle/>
        <a:p>
          <a:endParaRPr lang="en-US"/>
        </a:p>
      </dgm:t>
    </dgm:pt>
    <dgm:pt modelId="{FB4E8E45-4BEB-4D78-B330-F40A125CCC5F}">
      <dgm:prSet phldrT="[Text]" custT="1"/>
      <dgm:spPr/>
      <dgm:t>
        <a:bodyPr/>
        <a:lstStyle/>
        <a:p>
          <a:r>
            <a:rPr lang="en-US" sz="6600" dirty="0" smtClean="0"/>
            <a:t>152</a:t>
          </a:r>
          <a:endParaRPr lang="en-US" sz="6600" dirty="0"/>
        </a:p>
      </dgm:t>
      <dgm:extLst>
        <a:ext uri="{E40237B7-FDA0-4F09-8148-C483321AD2D9}">
          <dgm14:cNvPr xmlns:dgm14="http://schemas.microsoft.com/office/drawing/2010/diagram" xmlns="" id="0" name="" descr="152&#10;"/>
        </a:ext>
      </dgm:extLst>
    </dgm:pt>
    <dgm:pt modelId="{6C3A91E5-0CF5-491B-BF0F-CD27C36BBD3B}" type="parTrans" cxnId="{781F0D84-B7DC-4018-920E-C835DF27CD4B}">
      <dgm:prSet/>
      <dgm:spPr/>
      <dgm:t>
        <a:bodyPr/>
        <a:lstStyle/>
        <a:p>
          <a:endParaRPr lang="en-US"/>
        </a:p>
      </dgm:t>
    </dgm:pt>
    <dgm:pt modelId="{1688D30D-C3D2-4A38-9377-066FDE138BAA}" type="sibTrans" cxnId="{781F0D84-B7DC-4018-920E-C835DF27CD4B}">
      <dgm:prSet/>
      <dgm:spPr/>
      <dgm:t>
        <a:bodyPr/>
        <a:lstStyle/>
        <a:p>
          <a:endParaRPr lang="en-US"/>
        </a:p>
      </dgm:t>
    </dgm:pt>
    <dgm:pt modelId="{D9223E4D-A9BB-4DE5-AF70-0756D19910A6}">
      <dgm:prSet phldrT="[Text]" custT="1"/>
      <dgm:spPr/>
      <dgm:t>
        <a:bodyPr/>
        <a:lstStyle/>
        <a:p>
          <a:r>
            <a:rPr lang="en-US" sz="4400" dirty="0" smtClean="0"/>
            <a:t>Myocardial Infarction</a:t>
          </a:r>
          <a:endParaRPr lang="en-US" sz="4400" dirty="0"/>
        </a:p>
      </dgm:t>
      <dgm:extLst>
        <a:ext uri="{E40237B7-FDA0-4F09-8148-C483321AD2D9}">
          <dgm14:cNvPr xmlns:dgm14="http://schemas.microsoft.com/office/drawing/2010/diagram" xmlns="" id="0" name="" descr="Myocardial Infarction&#10;"/>
        </a:ext>
      </dgm:extLst>
    </dgm:pt>
    <dgm:pt modelId="{9BABD246-F2A5-4E07-B41F-1F65E8CDBA15}" type="parTrans" cxnId="{941BE0C9-982E-40C0-B0FD-8DDBFDB0463F}">
      <dgm:prSet/>
      <dgm:spPr/>
      <dgm:t>
        <a:bodyPr/>
        <a:lstStyle/>
        <a:p>
          <a:endParaRPr lang="en-US"/>
        </a:p>
      </dgm:t>
    </dgm:pt>
    <dgm:pt modelId="{D33AABD4-8F71-42F0-B9F2-072CA00A7228}" type="sibTrans" cxnId="{941BE0C9-982E-40C0-B0FD-8DDBFDB0463F}">
      <dgm:prSet/>
      <dgm:spPr/>
      <dgm:t>
        <a:bodyPr/>
        <a:lstStyle/>
        <a:p>
          <a:endParaRPr lang="en-US"/>
        </a:p>
      </dgm:t>
    </dgm:pt>
    <dgm:pt modelId="{2D1B4BE1-1A12-495F-A08B-3C63EA365AFA}">
      <dgm:prSet phldrT="[Text]" custT="1"/>
      <dgm:spPr/>
      <dgm:t>
        <a:bodyPr/>
        <a:lstStyle/>
        <a:p>
          <a:r>
            <a:rPr lang="en-US" sz="6600" dirty="0" smtClean="0"/>
            <a:t>63</a:t>
          </a:r>
          <a:endParaRPr lang="en-US" sz="6600" dirty="0"/>
        </a:p>
      </dgm:t>
      <dgm:extLst>
        <a:ext uri="{E40237B7-FDA0-4F09-8148-C483321AD2D9}">
          <dgm14:cNvPr xmlns:dgm14="http://schemas.microsoft.com/office/drawing/2010/diagram" xmlns="" id="0" name="" descr="63&#10;"/>
        </a:ext>
      </dgm:extLst>
    </dgm:pt>
    <dgm:pt modelId="{419AC882-3255-4A78-8F71-0A8BD8692371}" type="parTrans" cxnId="{CBCB465D-1B27-4692-BB50-D071C90B038B}">
      <dgm:prSet/>
      <dgm:spPr/>
      <dgm:t>
        <a:bodyPr/>
        <a:lstStyle/>
        <a:p>
          <a:endParaRPr lang="en-US"/>
        </a:p>
      </dgm:t>
    </dgm:pt>
    <dgm:pt modelId="{D4554B21-3DB3-4134-8851-3919FC948CBD}" type="sibTrans" cxnId="{CBCB465D-1B27-4692-BB50-D071C90B038B}">
      <dgm:prSet/>
      <dgm:spPr/>
      <dgm:t>
        <a:bodyPr/>
        <a:lstStyle/>
        <a:p>
          <a:endParaRPr lang="en-US"/>
        </a:p>
      </dgm:t>
    </dgm:pt>
    <dgm:pt modelId="{20B13E4C-CB0F-4067-825D-6F71678355EF}">
      <dgm:prSet phldrT="[Text]" custT="1"/>
      <dgm:spPr/>
      <dgm:t>
        <a:bodyPr/>
        <a:lstStyle/>
        <a:p>
          <a:r>
            <a:rPr lang="en-US" sz="6600" dirty="0" smtClean="0"/>
            <a:t>43</a:t>
          </a:r>
          <a:endParaRPr lang="en-US" sz="6600" dirty="0"/>
        </a:p>
      </dgm:t>
      <dgm:extLst>
        <a:ext uri="{E40237B7-FDA0-4F09-8148-C483321AD2D9}">
          <dgm14:cNvPr xmlns:dgm14="http://schemas.microsoft.com/office/drawing/2010/diagram" xmlns="" id="0" name="" descr="43&#10;"/>
        </a:ext>
      </dgm:extLst>
    </dgm:pt>
    <dgm:pt modelId="{18EB9BFD-F34A-4734-A254-CACB6D80874D}" type="parTrans" cxnId="{CE064C7F-A2F3-48E5-96DD-88F3E5A6D7DF}">
      <dgm:prSet/>
      <dgm:spPr/>
      <dgm:t>
        <a:bodyPr/>
        <a:lstStyle/>
        <a:p>
          <a:endParaRPr lang="en-US"/>
        </a:p>
      </dgm:t>
    </dgm:pt>
    <dgm:pt modelId="{413E5432-55D4-45DA-9DD9-A3132FE8F035}" type="sibTrans" cxnId="{CE064C7F-A2F3-48E5-96DD-88F3E5A6D7DF}">
      <dgm:prSet/>
      <dgm:spPr/>
      <dgm:t>
        <a:bodyPr/>
        <a:lstStyle/>
        <a:p>
          <a:endParaRPr lang="en-US"/>
        </a:p>
      </dgm:t>
    </dgm:pt>
    <dgm:pt modelId="{9C4267BC-8A5B-415C-B742-CC3CD74A9259}">
      <dgm:prSet phldrT="[Text]" custT="1"/>
      <dgm:spPr/>
      <dgm:t>
        <a:bodyPr/>
        <a:lstStyle/>
        <a:p>
          <a:r>
            <a:rPr lang="en-US" sz="5400" dirty="0" smtClean="0"/>
            <a:t>Death</a:t>
          </a:r>
          <a:endParaRPr lang="en-US" sz="5400" dirty="0"/>
        </a:p>
      </dgm:t>
      <dgm:extLst>
        <a:ext uri="{E40237B7-FDA0-4F09-8148-C483321AD2D9}">
          <dgm14:cNvPr xmlns:dgm14="http://schemas.microsoft.com/office/drawing/2010/diagram" xmlns="" id="0" name="" descr="Death&#10;"/>
        </a:ext>
      </dgm:extLst>
    </dgm:pt>
    <dgm:pt modelId="{68271183-957C-44AB-A41A-E3C0022CFB0C}" type="parTrans" cxnId="{A097C4F4-CE74-4A75-9FAF-25135E7F6CD1}">
      <dgm:prSet/>
      <dgm:spPr/>
      <dgm:t>
        <a:bodyPr/>
        <a:lstStyle/>
        <a:p>
          <a:endParaRPr lang="en-US"/>
        </a:p>
      </dgm:t>
    </dgm:pt>
    <dgm:pt modelId="{9CA42C8A-7E52-4F48-94A9-43CC020FBB78}" type="sibTrans" cxnId="{A097C4F4-CE74-4A75-9FAF-25135E7F6CD1}">
      <dgm:prSet/>
      <dgm:spPr/>
      <dgm:t>
        <a:bodyPr/>
        <a:lstStyle/>
        <a:p>
          <a:endParaRPr lang="en-US"/>
        </a:p>
      </dgm:t>
    </dgm:pt>
    <dgm:pt modelId="{AB0CE6C4-AEBB-4594-8791-256E78E7EB38}" type="pres">
      <dgm:prSet presAssocID="{F50C435B-0D23-4BDC-A3B2-F57303615E38}" presName="Name0" presStyleCnt="0">
        <dgm:presLayoutVars>
          <dgm:chPref val="3"/>
          <dgm:dir/>
          <dgm:animLvl val="lvl"/>
          <dgm:resizeHandles/>
        </dgm:presLayoutVars>
      </dgm:prSet>
      <dgm:spPr/>
      <dgm:t>
        <a:bodyPr/>
        <a:lstStyle/>
        <a:p>
          <a:endParaRPr lang="en-US"/>
        </a:p>
      </dgm:t>
    </dgm:pt>
    <dgm:pt modelId="{C819F619-B186-4587-926B-A057CAA02E59}" type="pres">
      <dgm:prSet presAssocID="{F41F52F3-DBF5-4040-AD23-A837ECFBE5B9}" presName="horFlow" presStyleCnt="0"/>
      <dgm:spPr/>
      <dgm:t>
        <a:bodyPr/>
        <a:lstStyle/>
        <a:p>
          <a:endParaRPr lang="en-US"/>
        </a:p>
      </dgm:t>
    </dgm:pt>
    <dgm:pt modelId="{2D61AF28-AAFC-4638-8324-8B4B40172A80}" type="pres">
      <dgm:prSet presAssocID="{F41F52F3-DBF5-4040-AD23-A837ECFBE5B9}" presName="bigChev" presStyleLbl="node1" presStyleIdx="0" presStyleCnt="3"/>
      <dgm:spPr/>
      <dgm:t>
        <a:bodyPr/>
        <a:lstStyle/>
        <a:p>
          <a:endParaRPr lang="en-US"/>
        </a:p>
      </dgm:t>
    </dgm:pt>
    <dgm:pt modelId="{977C08ED-DA55-44B6-A565-EDC60189D341}" type="pres">
      <dgm:prSet presAssocID="{6C3A91E5-0CF5-491B-BF0F-CD27C36BBD3B}" presName="parTrans" presStyleCnt="0"/>
      <dgm:spPr/>
      <dgm:t>
        <a:bodyPr/>
        <a:lstStyle/>
        <a:p>
          <a:endParaRPr lang="en-US"/>
        </a:p>
      </dgm:t>
    </dgm:pt>
    <dgm:pt modelId="{88568615-E5DB-45B7-AA7C-0B30A6971F2F}" type="pres">
      <dgm:prSet presAssocID="{FB4E8E45-4BEB-4D78-B330-F40A125CCC5F}" presName="node" presStyleLbl="alignAccFollowNode1" presStyleIdx="0" presStyleCnt="3">
        <dgm:presLayoutVars>
          <dgm:bulletEnabled val="1"/>
        </dgm:presLayoutVars>
      </dgm:prSet>
      <dgm:spPr/>
      <dgm:t>
        <a:bodyPr/>
        <a:lstStyle/>
        <a:p>
          <a:endParaRPr lang="en-US"/>
        </a:p>
      </dgm:t>
    </dgm:pt>
    <dgm:pt modelId="{0C457B80-E4E9-4005-BD9E-F3FA8A49A3B2}" type="pres">
      <dgm:prSet presAssocID="{F41F52F3-DBF5-4040-AD23-A837ECFBE5B9}" presName="vSp" presStyleCnt="0"/>
      <dgm:spPr/>
      <dgm:t>
        <a:bodyPr/>
        <a:lstStyle/>
        <a:p>
          <a:endParaRPr lang="en-US"/>
        </a:p>
      </dgm:t>
    </dgm:pt>
    <dgm:pt modelId="{F22F34D1-5B81-4C8E-BB21-C4EEB345052A}" type="pres">
      <dgm:prSet presAssocID="{D9223E4D-A9BB-4DE5-AF70-0756D19910A6}" presName="horFlow" presStyleCnt="0"/>
      <dgm:spPr/>
      <dgm:t>
        <a:bodyPr/>
        <a:lstStyle/>
        <a:p>
          <a:endParaRPr lang="en-US"/>
        </a:p>
      </dgm:t>
    </dgm:pt>
    <dgm:pt modelId="{090F3092-855D-47BA-A57F-F13FA68CA1E5}" type="pres">
      <dgm:prSet presAssocID="{D9223E4D-A9BB-4DE5-AF70-0756D19910A6}" presName="bigChev" presStyleLbl="node1" presStyleIdx="1" presStyleCnt="3"/>
      <dgm:spPr/>
      <dgm:t>
        <a:bodyPr/>
        <a:lstStyle/>
        <a:p>
          <a:endParaRPr lang="en-US"/>
        </a:p>
      </dgm:t>
    </dgm:pt>
    <dgm:pt modelId="{445384AC-7B55-4E10-A813-E3B1623A222F}" type="pres">
      <dgm:prSet presAssocID="{18EB9BFD-F34A-4734-A254-CACB6D80874D}" presName="parTrans" presStyleCnt="0"/>
      <dgm:spPr/>
      <dgm:t>
        <a:bodyPr/>
        <a:lstStyle/>
        <a:p>
          <a:endParaRPr lang="en-US"/>
        </a:p>
      </dgm:t>
    </dgm:pt>
    <dgm:pt modelId="{82B85915-C125-4A66-BF97-7E0DDEAE2897}" type="pres">
      <dgm:prSet presAssocID="{20B13E4C-CB0F-4067-825D-6F71678355EF}" presName="node" presStyleLbl="alignAccFollowNode1" presStyleIdx="1" presStyleCnt="3">
        <dgm:presLayoutVars>
          <dgm:bulletEnabled val="1"/>
        </dgm:presLayoutVars>
      </dgm:prSet>
      <dgm:spPr/>
      <dgm:t>
        <a:bodyPr/>
        <a:lstStyle/>
        <a:p>
          <a:endParaRPr lang="en-US"/>
        </a:p>
      </dgm:t>
    </dgm:pt>
    <dgm:pt modelId="{42A02419-590B-403D-8D5B-CCE24FC4E34B}" type="pres">
      <dgm:prSet presAssocID="{D9223E4D-A9BB-4DE5-AF70-0756D19910A6}" presName="vSp" presStyleCnt="0"/>
      <dgm:spPr/>
      <dgm:t>
        <a:bodyPr/>
        <a:lstStyle/>
        <a:p>
          <a:endParaRPr lang="en-US"/>
        </a:p>
      </dgm:t>
    </dgm:pt>
    <dgm:pt modelId="{9E8E1256-EFB4-4BEF-92A5-2BD480C1A223}" type="pres">
      <dgm:prSet presAssocID="{9C4267BC-8A5B-415C-B742-CC3CD74A9259}" presName="horFlow" presStyleCnt="0"/>
      <dgm:spPr/>
      <dgm:t>
        <a:bodyPr/>
        <a:lstStyle/>
        <a:p>
          <a:endParaRPr lang="en-US"/>
        </a:p>
      </dgm:t>
    </dgm:pt>
    <dgm:pt modelId="{699BD8CE-07E1-4ADC-AAE1-127E4C4C6BC5}" type="pres">
      <dgm:prSet presAssocID="{9C4267BC-8A5B-415C-B742-CC3CD74A9259}" presName="bigChev" presStyleLbl="node1" presStyleIdx="2" presStyleCnt="3"/>
      <dgm:spPr/>
      <dgm:t>
        <a:bodyPr/>
        <a:lstStyle/>
        <a:p>
          <a:endParaRPr lang="en-US"/>
        </a:p>
      </dgm:t>
    </dgm:pt>
    <dgm:pt modelId="{A2C9C173-C982-4EE2-B05F-1C86BC0BD260}" type="pres">
      <dgm:prSet presAssocID="{419AC882-3255-4A78-8F71-0A8BD8692371}" presName="parTrans" presStyleCnt="0"/>
      <dgm:spPr/>
      <dgm:t>
        <a:bodyPr/>
        <a:lstStyle/>
        <a:p>
          <a:endParaRPr lang="en-US"/>
        </a:p>
      </dgm:t>
    </dgm:pt>
    <dgm:pt modelId="{68B1F646-6C3E-41EA-8820-D88922B6D326}" type="pres">
      <dgm:prSet presAssocID="{2D1B4BE1-1A12-495F-A08B-3C63EA365AFA}" presName="node" presStyleLbl="alignAccFollowNode1" presStyleIdx="2" presStyleCnt="3">
        <dgm:presLayoutVars>
          <dgm:bulletEnabled val="1"/>
        </dgm:presLayoutVars>
      </dgm:prSet>
      <dgm:spPr/>
      <dgm:t>
        <a:bodyPr/>
        <a:lstStyle/>
        <a:p>
          <a:endParaRPr lang="en-US"/>
        </a:p>
      </dgm:t>
    </dgm:pt>
  </dgm:ptLst>
  <dgm:cxnLst>
    <dgm:cxn modelId="{B7601C19-B917-4FEB-9381-57D1292400B8}" type="presOf" srcId="{D9223E4D-A9BB-4DE5-AF70-0756D19910A6}" destId="{090F3092-855D-47BA-A57F-F13FA68CA1E5}" srcOrd="0" destOrd="0" presId="urn:microsoft.com/office/officeart/2005/8/layout/lProcess3"/>
    <dgm:cxn modelId="{6EDE1A8A-9569-4B4B-9E41-B7A6EDD32E7A}" type="presOf" srcId="{F41F52F3-DBF5-4040-AD23-A837ECFBE5B9}" destId="{2D61AF28-AAFC-4638-8324-8B4B40172A80}" srcOrd="0" destOrd="0" presId="urn:microsoft.com/office/officeart/2005/8/layout/lProcess3"/>
    <dgm:cxn modelId="{941BE0C9-982E-40C0-B0FD-8DDBFDB0463F}" srcId="{F50C435B-0D23-4BDC-A3B2-F57303615E38}" destId="{D9223E4D-A9BB-4DE5-AF70-0756D19910A6}" srcOrd="1" destOrd="0" parTransId="{9BABD246-F2A5-4E07-B41F-1F65E8CDBA15}" sibTransId="{D33AABD4-8F71-42F0-B9F2-072CA00A7228}"/>
    <dgm:cxn modelId="{D111C29E-8760-4905-B1A0-3FBC94609D31}" type="presOf" srcId="{9C4267BC-8A5B-415C-B742-CC3CD74A9259}" destId="{699BD8CE-07E1-4ADC-AAE1-127E4C4C6BC5}" srcOrd="0" destOrd="0" presId="urn:microsoft.com/office/officeart/2005/8/layout/lProcess3"/>
    <dgm:cxn modelId="{FFC45E9E-55B3-44E3-9E66-F1758667E2B6}" type="presOf" srcId="{20B13E4C-CB0F-4067-825D-6F71678355EF}" destId="{82B85915-C125-4A66-BF97-7E0DDEAE2897}" srcOrd="0" destOrd="0" presId="urn:microsoft.com/office/officeart/2005/8/layout/lProcess3"/>
    <dgm:cxn modelId="{0F25A00A-42E2-4024-825F-BC73E0AB1FA8}" srcId="{F50C435B-0D23-4BDC-A3B2-F57303615E38}" destId="{F41F52F3-DBF5-4040-AD23-A837ECFBE5B9}" srcOrd="0" destOrd="0" parTransId="{7B6A6B66-E5E7-4593-B1AF-38391F1B76C9}" sibTransId="{A5363CE3-A77E-44DE-B4D5-34219A2C5396}"/>
    <dgm:cxn modelId="{A097C4F4-CE74-4A75-9FAF-25135E7F6CD1}" srcId="{F50C435B-0D23-4BDC-A3B2-F57303615E38}" destId="{9C4267BC-8A5B-415C-B742-CC3CD74A9259}" srcOrd="2" destOrd="0" parTransId="{68271183-957C-44AB-A41A-E3C0022CFB0C}" sibTransId="{9CA42C8A-7E52-4F48-94A9-43CC020FBB78}"/>
    <dgm:cxn modelId="{CBBCE101-BB51-453F-83B3-7D15F2394F18}" type="presOf" srcId="{F50C435B-0D23-4BDC-A3B2-F57303615E38}" destId="{AB0CE6C4-AEBB-4594-8791-256E78E7EB38}" srcOrd="0" destOrd="0" presId="urn:microsoft.com/office/officeart/2005/8/layout/lProcess3"/>
    <dgm:cxn modelId="{DD6B3EDA-2172-4575-A091-136863B43E53}" type="presOf" srcId="{FB4E8E45-4BEB-4D78-B330-F40A125CCC5F}" destId="{88568615-E5DB-45B7-AA7C-0B30A6971F2F}" srcOrd="0" destOrd="0" presId="urn:microsoft.com/office/officeart/2005/8/layout/lProcess3"/>
    <dgm:cxn modelId="{CE064C7F-A2F3-48E5-96DD-88F3E5A6D7DF}" srcId="{D9223E4D-A9BB-4DE5-AF70-0756D19910A6}" destId="{20B13E4C-CB0F-4067-825D-6F71678355EF}" srcOrd="0" destOrd="0" parTransId="{18EB9BFD-F34A-4734-A254-CACB6D80874D}" sibTransId="{413E5432-55D4-45DA-9DD9-A3132FE8F035}"/>
    <dgm:cxn modelId="{CBCB465D-1B27-4692-BB50-D071C90B038B}" srcId="{9C4267BC-8A5B-415C-B742-CC3CD74A9259}" destId="{2D1B4BE1-1A12-495F-A08B-3C63EA365AFA}" srcOrd="0" destOrd="0" parTransId="{419AC882-3255-4A78-8F71-0A8BD8692371}" sibTransId="{D4554B21-3DB3-4134-8851-3919FC948CBD}"/>
    <dgm:cxn modelId="{781F0D84-B7DC-4018-920E-C835DF27CD4B}" srcId="{F41F52F3-DBF5-4040-AD23-A837ECFBE5B9}" destId="{FB4E8E45-4BEB-4D78-B330-F40A125CCC5F}" srcOrd="0" destOrd="0" parTransId="{6C3A91E5-0CF5-491B-BF0F-CD27C36BBD3B}" sibTransId="{1688D30D-C3D2-4A38-9377-066FDE138BAA}"/>
    <dgm:cxn modelId="{D3332277-8252-43CE-9CBD-0C29C49846AF}" type="presOf" srcId="{2D1B4BE1-1A12-495F-A08B-3C63EA365AFA}" destId="{68B1F646-6C3E-41EA-8820-D88922B6D326}" srcOrd="0" destOrd="0" presId="urn:microsoft.com/office/officeart/2005/8/layout/lProcess3"/>
    <dgm:cxn modelId="{1960F135-E826-4A11-A90C-84A9CF1003A9}" type="presParOf" srcId="{AB0CE6C4-AEBB-4594-8791-256E78E7EB38}" destId="{C819F619-B186-4587-926B-A057CAA02E59}" srcOrd="0" destOrd="0" presId="urn:microsoft.com/office/officeart/2005/8/layout/lProcess3"/>
    <dgm:cxn modelId="{F0AE34C7-434B-497A-AEA7-2EC19AC93F20}" type="presParOf" srcId="{C819F619-B186-4587-926B-A057CAA02E59}" destId="{2D61AF28-AAFC-4638-8324-8B4B40172A80}" srcOrd="0" destOrd="0" presId="urn:microsoft.com/office/officeart/2005/8/layout/lProcess3"/>
    <dgm:cxn modelId="{31B2B9FD-ACC5-49AC-A6B0-C60247EB5EF5}" type="presParOf" srcId="{C819F619-B186-4587-926B-A057CAA02E59}" destId="{977C08ED-DA55-44B6-A565-EDC60189D341}" srcOrd="1" destOrd="0" presId="urn:microsoft.com/office/officeart/2005/8/layout/lProcess3"/>
    <dgm:cxn modelId="{D98F96B7-AAD9-4322-AE8D-EAA68176BBB0}" type="presParOf" srcId="{C819F619-B186-4587-926B-A057CAA02E59}" destId="{88568615-E5DB-45B7-AA7C-0B30A6971F2F}" srcOrd="2" destOrd="0" presId="urn:microsoft.com/office/officeart/2005/8/layout/lProcess3"/>
    <dgm:cxn modelId="{19B09639-53C0-4909-B4A6-ABB98CB82383}" type="presParOf" srcId="{AB0CE6C4-AEBB-4594-8791-256E78E7EB38}" destId="{0C457B80-E4E9-4005-BD9E-F3FA8A49A3B2}" srcOrd="1" destOrd="0" presId="urn:microsoft.com/office/officeart/2005/8/layout/lProcess3"/>
    <dgm:cxn modelId="{D7D39BB9-B8DA-48F8-8904-833C191FBA75}" type="presParOf" srcId="{AB0CE6C4-AEBB-4594-8791-256E78E7EB38}" destId="{F22F34D1-5B81-4C8E-BB21-C4EEB345052A}" srcOrd="2" destOrd="0" presId="urn:microsoft.com/office/officeart/2005/8/layout/lProcess3"/>
    <dgm:cxn modelId="{074245B7-135B-46B2-BEA4-BF8834747BF5}" type="presParOf" srcId="{F22F34D1-5B81-4C8E-BB21-C4EEB345052A}" destId="{090F3092-855D-47BA-A57F-F13FA68CA1E5}" srcOrd="0" destOrd="0" presId="urn:microsoft.com/office/officeart/2005/8/layout/lProcess3"/>
    <dgm:cxn modelId="{A951581E-1C62-46B8-A9E7-0BD30FEB6DFA}" type="presParOf" srcId="{F22F34D1-5B81-4C8E-BB21-C4EEB345052A}" destId="{445384AC-7B55-4E10-A813-E3B1623A222F}" srcOrd="1" destOrd="0" presId="urn:microsoft.com/office/officeart/2005/8/layout/lProcess3"/>
    <dgm:cxn modelId="{C57E0777-DA79-4312-9D8A-999853B0682D}" type="presParOf" srcId="{F22F34D1-5B81-4C8E-BB21-C4EEB345052A}" destId="{82B85915-C125-4A66-BF97-7E0DDEAE2897}" srcOrd="2" destOrd="0" presId="urn:microsoft.com/office/officeart/2005/8/layout/lProcess3"/>
    <dgm:cxn modelId="{4A6F0FD0-ECD8-416A-8D88-144CB2618854}" type="presParOf" srcId="{AB0CE6C4-AEBB-4594-8791-256E78E7EB38}" destId="{42A02419-590B-403D-8D5B-CCE24FC4E34B}" srcOrd="3" destOrd="0" presId="urn:microsoft.com/office/officeart/2005/8/layout/lProcess3"/>
    <dgm:cxn modelId="{788C0A4A-777F-4E5F-9C64-520F97BDBD37}" type="presParOf" srcId="{AB0CE6C4-AEBB-4594-8791-256E78E7EB38}" destId="{9E8E1256-EFB4-4BEF-92A5-2BD480C1A223}" srcOrd="4" destOrd="0" presId="urn:microsoft.com/office/officeart/2005/8/layout/lProcess3"/>
    <dgm:cxn modelId="{47AB5A3D-5450-4246-9D8A-EDB793CC37B2}" type="presParOf" srcId="{9E8E1256-EFB4-4BEF-92A5-2BD480C1A223}" destId="{699BD8CE-07E1-4ADC-AAE1-127E4C4C6BC5}" srcOrd="0" destOrd="0" presId="urn:microsoft.com/office/officeart/2005/8/layout/lProcess3"/>
    <dgm:cxn modelId="{6F67C112-85CD-4C29-8A0D-7C1E576D3798}" type="presParOf" srcId="{9E8E1256-EFB4-4BEF-92A5-2BD480C1A223}" destId="{A2C9C173-C982-4EE2-B05F-1C86BC0BD260}" srcOrd="1" destOrd="0" presId="urn:microsoft.com/office/officeart/2005/8/layout/lProcess3"/>
    <dgm:cxn modelId="{4A81383F-5BAA-4FD7-A877-94D0444A47E9}" type="presParOf" srcId="{9E8E1256-EFB4-4BEF-92A5-2BD480C1A223}" destId="{68B1F646-6C3E-41EA-8820-D88922B6D326}"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002B0F-4C23-4CD2-83E3-9BC7E9BB3053}" type="doc">
      <dgm:prSet loTypeId="urn:microsoft.com/office/officeart/2005/8/layout/vList3#1" loCatId="list" qsTypeId="urn:microsoft.com/office/officeart/2005/8/quickstyle/simple1" qsCatId="simple" csTypeId="urn:microsoft.com/office/officeart/2005/8/colors/accent4_3" csCatId="accent4" phldr="1"/>
      <dgm:spPr/>
      <dgm:t>
        <a:bodyPr/>
        <a:lstStyle/>
        <a:p>
          <a:endParaRPr lang="en-US"/>
        </a:p>
      </dgm:t>
    </dgm:pt>
    <dgm:pt modelId="{1536320F-2669-4FB5-BCC5-119A2D16894C}">
      <dgm:prSet custT="1"/>
      <dgm:spPr/>
      <dgm:t>
        <a:bodyPr/>
        <a:lstStyle/>
        <a:p>
          <a:pPr rtl="0"/>
          <a:r>
            <a:rPr lang="en-US" sz="3600" b="0" dirty="0" smtClean="0"/>
            <a:t>Doctor of Pharmacy degree</a:t>
          </a:r>
          <a:endParaRPr lang="en-US" sz="3600" b="0" dirty="0"/>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E0467BD6-2A4F-48B7-A48B-2097D65EF005}" type="parTrans" cxnId="{F90BF9F5-614A-419A-AFA6-B095110972EA}">
      <dgm:prSet/>
      <dgm:spPr/>
      <dgm:t>
        <a:bodyPr/>
        <a:lstStyle/>
        <a:p>
          <a:endParaRPr lang="en-US"/>
        </a:p>
      </dgm:t>
    </dgm:pt>
    <dgm:pt modelId="{0EB2600A-3CE0-47BC-AFB1-AC08FE1D73E5}" type="sibTrans" cxnId="{F90BF9F5-614A-419A-AFA6-B095110972EA}">
      <dgm:prSet/>
      <dgm:spPr/>
      <dgm:t>
        <a:bodyPr/>
        <a:lstStyle/>
        <a:p>
          <a:endParaRPr lang="en-US"/>
        </a:p>
      </dgm:t>
    </dgm:pt>
    <dgm:pt modelId="{5214D8C2-47B6-4FF2-BEBE-882D6DBEB0FC}">
      <dgm:prSet custT="1"/>
      <dgm:spPr/>
      <dgm:t>
        <a:bodyPr/>
        <a:lstStyle/>
        <a:p>
          <a:pPr rtl="0"/>
          <a:r>
            <a:rPr lang="en-US" sz="3600" b="0" dirty="0" smtClean="0"/>
            <a:t>Residency training in Clinical Pharmacy Practice</a:t>
          </a:r>
          <a:endParaRPr lang="en-US" sz="3600" b="0" dirty="0"/>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99A4AF02-47D0-479F-823D-D37F6A9C1E79}" type="parTrans" cxnId="{ED97CF66-7F4F-47D8-8B44-5F2A3F2C494F}">
      <dgm:prSet/>
      <dgm:spPr/>
      <dgm:t>
        <a:bodyPr/>
        <a:lstStyle/>
        <a:p>
          <a:endParaRPr lang="en-US"/>
        </a:p>
      </dgm:t>
    </dgm:pt>
    <dgm:pt modelId="{8245B7D5-E48F-4516-B3DD-42D7F82ABB69}" type="sibTrans" cxnId="{ED97CF66-7F4F-47D8-8B44-5F2A3F2C494F}">
      <dgm:prSet/>
      <dgm:spPr/>
      <dgm:t>
        <a:bodyPr/>
        <a:lstStyle/>
        <a:p>
          <a:endParaRPr lang="en-US"/>
        </a:p>
      </dgm:t>
    </dgm:pt>
    <dgm:pt modelId="{9AFC7131-34D4-4B83-850B-BC2CDA3FE6D8}">
      <dgm:prSet custT="1"/>
      <dgm:spPr/>
      <dgm:t>
        <a:bodyPr/>
        <a:lstStyle/>
        <a:p>
          <a:pPr rtl="0"/>
          <a:r>
            <a:rPr lang="en-US" sz="3600" b="0" dirty="0" smtClean="0"/>
            <a:t>Board Certified in Pharmacotherapy</a:t>
          </a:r>
          <a:endParaRPr lang="en-US" sz="3600" b="0" dirty="0"/>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FAD87CEC-561F-4238-B8CF-E33C1E85A395}" type="parTrans" cxnId="{E8FA0413-D845-40D9-AC03-5410FAB0BD50}">
      <dgm:prSet/>
      <dgm:spPr/>
      <dgm:t>
        <a:bodyPr/>
        <a:lstStyle/>
        <a:p>
          <a:endParaRPr lang="en-US"/>
        </a:p>
      </dgm:t>
    </dgm:pt>
    <dgm:pt modelId="{7F4889BB-AC19-4944-9562-A3199102892D}" type="sibTrans" cxnId="{E8FA0413-D845-40D9-AC03-5410FAB0BD50}">
      <dgm:prSet/>
      <dgm:spPr/>
      <dgm:t>
        <a:bodyPr/>
        <a:lstStyle/>
        <a:p>
          <a:endParaRPr lang="en-US"/>
        </a:p>
      </dgm:t>
    </dgm:pt>
    <dgm:pt modelId="{1B92C258-0E24-460A-B4BB-228F4EF695E4}">
      <dgm:prSet custT="1"/>
      <dgm:spPr/>
      <dgm:t>
        <a:bodyPr/>
        <a:lstStyle/>
        <a:p>
          <a:pPr rtl="0"/>
          <a:r>
            <a:rPr lang="en-US" sz="3600" b="0" dirty="0" smtClean="0"/>
            <a:t>Non-physician providers under a Scope of Practice</a:t>
          </a:r>
          <a:endParaRPr lang="en-US" sz="3600" b="0" dirty="0"/>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D6F8CBBB-1B85-4EEC-8D62-948879EA67C5}" type="parTrans" cxnId="{B44B3DAC-5429-4C34-9406-3B2E5FEB8044}">
      <dgm:prSet/>
      <dgm:spPr/>
      <dgm:t>
        <a:bodyPr/>
        <a:lstStyle/>
        <a:p>
          <a:endParaRPr lang="en-US"/>
        </a:p>
      </dgm:t>
    </dgm:pt>
    <dgm:pt modelId="{437391D5-3B00-4BD3-9149-1AECE4716C0F}" type="sibTrans" cxnId="{B44B3DAC-5429-4C34-9406-3B2E5FEB8044}">
      <dgm:prSet/>
      <dgm:spPr/>
      <dgm:t>
        <a:bodyPr/>
        <a:lstStyle/>
        <a:p>
          <a:endParaRPr lang="en-US"/>
        </a:p>
      </dgm:t>
    </dgm:pt>
    <dgm:pt modelId="{749614B1-31BF-40BF-992E-8BB7ABCBD573}">
      <dgm:prSet custT="1"/>
      <dgm:spPr/>
      <dgm:t>
        <a:bodyPr/>
        <a:lstStyle/>
        <a:p>
          <a:pPr rtl="0"/>
          <a:r>
            <a:rPr lang="en-US" sz="3600" b="0" dirty="0" smtClean="0"/>
            <a:t>“Medication Expert”</a:t>
          </a:r>
          <a:endParaRPr lang="en-US" sz="3600" b="0" dirty="0"/>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2DAC418C-F697-4F90-A26C-D1E6F3B01111}" type="parTrans" cxnId="{713AA109-1E6B-401F-9AE4-B14E62B42928}">
      <dgm:prSet/>
      <dgm:spPr/>
      <dgm:t>
        <a:bodyPr/>
        <a:lstStyle/>
        <a:p>
          <a:endParaRPr lang="en-US"/>
        </a:p>
      </dgm:t>
    </dgm:pt>
    <dgm:pt modelId="{64508198-7391-4C2C-B2E0-41B524F64551}" type="sibTrans" cxnId="{713AA109-1E6B-401F-9AE4-B14E62B42928}">
      <dgm:prSet/>
      <dgm:spPr/>
      <dgm:t>
        <a:bodyPr/>
        <a:lstStyle/>
        <a:p>
          <a:endParaRPr lang="en-US"/>
        </a:p>
      </dgm:t>
    </dgm:pt>
    <dgm:pt modelId="{28E43B2D-0BFF-42E8-930E-31F1E843AFE6}" type="pres">
      <dgm:prSet presAssocID="{98002B0F-4C23-4CD2-83E3-9BC7E9BB3053}" presName="linearFlow" presStyleCnt="0">
        <dgm:presLayoutVars>
          <dgm:dir/>
          <dgm:resizeHandles val="exact"/>
        </dgm:presLayoutVars>
      </dgm:prSet>
      <dgm:spPr/>
      <dgm:t>
        <a:bodyPr/>
        <a:lstStyle/>
        <a:p>
          <a:endParaRPr lang="en-US"/>
        </a:p>
      </dgm:t>
    </dgm:pt>
    <dgm:pt modelId="{98C0E497-8722-4D1F-97E2-A1F607C6DE74}" type="pres">
      <dgm:prSet presAssocID="{1536320F-2669-4FB5-BCC5-119A2D16894C}" presName="composite" presStyleCnt="0"/>
      <dgm:spPr/>
      <dgm:t>
        <a:bodyPr/>
        <a:lstStyle/>
        <a:p>
          <a:endParaRPr lang="en-US"/>
        </a:p>
      </dgm:t>
    </dgm:pt>
    <dgm:pt modelId="{38E9EE2A-4BCE-49EE-A5F9-8987A30330B5}" type="pres">
      <dgm:prSet presAssocID="{1536320F-2669-4FB5-BCC5-119A2D16894C}"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9000" r="-29000"/>
          </a:stretch>
        </a:blipFill>
      </dgm:spPr>
      <dgm:t>
        <a:bodyPr/>
        <a:lstStyle/>
        <a:p>
          <a:endParaRPr lang="en-US"/>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043C4EAE-E1CE-43C1-A362-65FB9FC888F8}" type="pres">
      <dgm:prSet presAssocID="{1536320F-2669-4FB5-BCC5-119A2D16894C}" presName="txShp" presStyleLbl="node1" presStyleIdx="0" presStyleCnt="5">
        <dgm:presLayoutVars>
          <dgm:bulletEnabled val="1"/>
        </dgm:presLayoutVars>
      </dgm:prSet>
      <dgm:spPr/>
      <dgm:t>
        <a:bodyPr/>
        <a:lstStyle/>
        <a:p>
          <a:endParaRPr lang="en-US"/>
        </a:p>
      </dgm:t>
    </dgm:pt>
    <dgm:pt modelId="{427BAE8E-0655-4B07-A77D-CBD65FF84352}" type="pres">
      <dgm:prSet presAssocID="{0EB2600A-3CE0-47BC-AFB1-AC08FE1D73E5}" presName="spacing" presStyleCnt="0"/>
      <dgm:spPr/>
      <dgm:t>
        <a:bodyPr/>
        <a:lstStyle/>
        <a:p>
          <a:endParaRPr lang="en-US"/>
        </a:p>
      </dgm:t>
    </dgm:pt>
    <dgm:pt modelId="{27EA5841-F0A1-44F3-AB09-1994CEE1FDAA}" type="pres">
      <dgm:prSet presAssocID="{5214D8C2-47B6-4FF2-BEBE-882D6DBEB0FC}" presName="composite" presStyleCnt="0"/>
      <dgm:spPr/>
      <dgm:t>
        <a:bodyPr/>
        <a:lstStyle/>
        <a:p>
          <a:endParaRPr lang="en-US"/>
        </a:p>
      </dgm:t>
    </dgm:pt>
    <dgm:pt modelId="{DEC7B421-8BD2-4697-9CE2-4A1DD97B9EE6}" type="pres">
      <dgm:prSet presAssocID="{5214D8C2-47B6-4FF2-BEBE-882D6DBEB0FC}"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5000" r="-25000"/>
          </a:stretch>
        </a:blipFill>
      </dgm:spPr>
      <dgm:t>
        <a:bodyPr/>
        <a:lstStyle/>
        <a:p>
          <a:endParaRPr lang="en-US"/>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F02F580F-6AFF-4459-81F4-C1AFDC481434}" type="pres">
      <dgm:prSet presAssocID="{5214D8C2-47B6-4FF2-BEBE-882D6DBEB0FC}" presName="txShp" presStyleLbl="node1" presStyleIdx="1" presStyleCnt="5">
        <dgm:presLayoutVars>
          <dgm:bulletEnabled val="1"/>
        </dgm:presLayoutVars>
      </dgm:prSet>
      <dgm:spPr/>
      <dgm:t>
        <a:bodyPr/>
        <a:lstStyle/>
        <a:p>
          <a:endParaRPr lang="en-US"/>
        </a:p>
      </dgm:t>
    </dgm:pt>
    <dgm:pt modelId="{DCAE8B44-1400-43CB-B7FC-D97BF2F77232}" type="pres">
      <dgm:prSet presAssocID="{8245B7D5-E48F-4516-B3DD-42D7F82ABB69}" presName="spacing" presStyleCnt="0"/>
      <dgm:spPr/>
      <dgm:t>
        <a:bodyPr/>
        <a:lstStyle/>
        <a:p>
          <a:endParaRPr lang="en-US"/>
        </a:p>
      </dgm:t>
    </dgm:pt>
    <dgm:pt modelId="{27FFF44D-490C-4D28-B7C1-92EDBF9A4E1F}" type="pres">
      <dgm:prSet presAssocID="{9AFC7131-34D4-4B83-850B-BC2CDA3FE6D8}" presName="composite" presStyleCnt="0"/>
      <dgm:spPr/>
      <dgm:t>
        <a:bodyPr/>
        <a:lstStyle/>
        <a:p>
          <a:endParaRPr lang="en-US"/>
        </a:p>
      </dgm:t>
    </dgm:pt>
    <dgm:pt modelId="{76EBDB8F-82D5-4F5F-A7A1-112EE1E288B0}" type="pres">
      <dgm:prSet presAssocID="{9AFC7131-34D4-4B83-850B-BC2CDA3FE6D8}"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12000" b="-12000"/>
          </a:stretch>
        </a:blipFill>
      </dgm:spPr>
      <dgm:t>
        <a:bodyPr/>
        <a:lstStyle/>
        <a:p>
          <a:endParaRPr lang="en-US"/>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BE9F4F64-E7EE-450E-BD9C-3A424299C900}" type="pres">
      <dgm:prSet presAssocID="{9AFC7131-34D4-4B83-850B-BC2CDA3FE6D8}" presName="txShp" presStyleLbl="node1" presStyleIdx="2" presStyleCnt="5">
        <dgm:presLayoutVars>
          <dgm:bulletEnabled val="1"/>
        </dgm:presLayoutVars>
      </dgm:prSet>
      <dgm:spPr/>
      <dgm:t>
        <a:bodyPr/>
        <a:lstStyle/>
        <a:p>
          <a:endParaRPr lang="en-US"/>
        </a:p>
      </dgm:t>
    </dgm:pt>
    <dgm:pt modelId="{C2E30301-5CB5-4B04-9BFA-6932ECDCA87F}" type="pres">
      <dgm:prSet presAssocID="{7F4889BB-AC19-4944-9562-A3199102892D}" presName="spacing" presStyleCnt="0"/>
      <dgm:spPr/>
      <dgm:t>
        <a:bodyPr/>
        <a:lstStyle/>
        <a:p>
          <a:endParaRPr lang="en-US"/>
        </a:p>
      </dgm:t>
    </dgm:pt>
    <dgm:pt modelId="{12FDCA41-D214-4C8E-919F-B68069F905B4}" type="pres">
      <dgm:prSet presAssocID="{1B92C258-0E24-460A-B4BB-228F4EF695E4}" presName="composite" presStyleCnt="0"/>
      <dgm:spPr/>
      <dgm:t>
        <a:bodyPr/>
        <a:lstStyle/>
        <a:p>
          <a:endParaRPr lang="en-US"/>
        </a:p>
      </dgm:t>
    </dgm:pt>
    <dgm:pt modelId="{05C9F410-AF74-4E98-8C1E-90E4995A6AF4}" type="pres">
      <dgm:prSet presAssocID="{1B92C258-0E24-460A-B4BB-228F4EF695E4}"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t="-17000" b="-17000"/>
          </a:stretch>
        </a:blipFill>
      </dgm:spPr>
      <dgm:t>
        <a:bodyPr/>
        <a:lstStyle/>
        <a:p>
          <a:endParaRPr lang="en-US"/>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55D218C7-7D72-483E-B75E-8DE86B9174CA}" type="pres">
      <dgm:prSet presAssocID="{1B92C258-0E24-460A-B4BB-228F4EF695E4}" presName="txShp" presStyleLbl="node1" presStyleIdx="3" presStyleCnt="5">
        <dgm:presLayoutVars>
          <dgm:bulletEnabled val="1"/>
        </dgm:presLayoutVars>
      </dgm:prSet>
      <dgm:spPr/>
      <dgm:t>
        <a:bodyPr/>
        <a:lstStyle/>
        <a:p>
          <a:endParaRPr lang="en-US"/>
        </a:p>
      </dgm:t>
    </dgm:pt>
    <dgm:pt modelId="{A0C6A205-EBFE-4EBF-82A7-E5B49F8D7E71}" type="pres">
      <dgm:prSet presAssocID="{437391D5-3B00-4BD3-9149-1AECE4716C0F}" presName="spacing" presStyleCnt="0"/>
      <dgm:spPr/>
      <dgm:t>
        <a:bodyPr/>
        <a:lstStyle/>
        <a:p>
          <a:endParaRPr lang="en-US"/>
        </a:p>
      </dgm:t>
    </dgm:pt>
    <dgm:pt modelId="{DDFC40D3-CB2B-4424-87A4-2183C3314A0F}" type="pres">
      <dgm:prSet presAssocID="{749614B1-31BF-40BF-992E-8BB7ABCBD573}" presName="composite" presStyleCnt="0"/>
      <dgm:spPr/>
      <dgm:t>
        <a:bodyPr/>
        <a:lstStyle/>
        <a:p>
          <a:endParaRPr lang="en-US"/>
        </a:p>
      </dgm:t>
    </dgm:pt>
    <dgm:pt modelId="{A6684649-F3CF-478B-AB99-BBDC9CE73952}" type="pres">
      <dgm:prSet presAssocID="{749614B1-31BF-40BF-992E-8BB7ABCBD573}"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t="-25000" b="-25000"/>
          </a:stretch>
        </a:blipFill>
      </dgm:spPr>
      <dgm:t>
        <a:bodyPr/>
        <a:lstStyle/>
        <a:p>
          <a:endParaRPr lang="en-US"/>
        </a:p>
      </dgm:t>
      <dgm:extLst>
        <a:ext uri="{E40237B7-FDA0-4F09-8148-C483321AD2D9}">
          <dgm14:cNvPr xmlns:dgm14="http://schemas.microsoft.com/office/drawing/2010/diagram" xmlns="" id="0" name="" descr="Doctor of Pharmacy degree&#10;Residency training in Clinical Pharmacy Practice&#10;Board Certified in Pharmacotherapy&#10;Non-physician providers under a Scope of Practice&#10;“Medication Expert”&#10;"/>
        </a:ext>
      </dgm:extLst>
    </dgm:pt>
    <dgm:pt modelId="{447CB84C-B20C-49BF-9359-167EB8B9A5AA}" type="pres">
      <dgm:prSet presAssocID="{749614B1-31BF-40BF-992E-8BB7ABCBD573}" presName="txShp" presStyleLbl="node1" presStyleIdx="4" presStyleCnt="5">
        <dgm:presLayoutVars>
          <dgm:bulletEnabled val="1"/>
        </dgm:presLayoutVars>
      </dgm:prSet>
      <dgm:spPr/>
      <dgm:t>
        <a:bodyPr/>
        <a:lstStyle/>
        <a:p>
          <a:endParaRPr lang="en-US"/>
        </a:p>
      </dgm:t>
    </dgm:pt>
  </dgm:ptLst>
  <dgm:cxnLst>
    <dgm:cxn modelId="{713AA109-1E6B-401F-9AE4-B14E62B42928}" srcId="{98002B0F-4C23-4CD2-83E3-9BC7E9BB3053}" destId="{749614B1-31BF-40BF-992E-8BB7ABCBD573}" srcOrd="4" destOrd="0" parTransId="{2DAC418C-F697-4F90-A26C-D1E6F3B01111}" sibTransId="{64508198-7391-4C2C-B2E0-41B524F64551}"/>
    <dgm:cxn modelId="{51917CBF-2756-48FC-B8E1-A8F827F4D2EA}" type="presOf" srcId="{98002B0F-4C23-4CD2-83E3-9BC7E9BB3053}" destId="{28E43B2D-0BFF-42E8-930E-31F1E843AFE6}" srcOrd="0" destOrd="0" presId="urn:microsoft.com/office/officeart/2005/8/layout/vList3#1"/>
    <dgm:cxn modelId="{B44B3DAC-5429-4C34-9406-3B2E5FEB8044}" srcId="{98002B0F-4C23-4CD2-83E3-9BC7E9BB3053}" destId="{1B92C258-0E24-460A-B4BB-228F4EF695E4}" srcOrd="3" destOrd="0" parTransId="{D6F8CBBB-1B85-4EEC-8D62-948879EA67C5}" sibTransId="{437391D5-3B00-4BD3-9149-1AECE4716C0F}"/>
    <dgm:cxn modelId="{3FAA7D1B-11B8-47AF-94FE-DC093596FE15}" type="presOf" srcId="{1B92C258-0E24-460A-B4BB-228F4EF695E4}" destId="{55D218C7-7D72-483E-B75E-8DE86B9174CA}" srcOrd="0" destOrd="0" presId="urn:microsoft.com/office/officeart/2005/8/layout/vList3#1"/>
    <dgm:cxn modelId="{E2E81E85-299A-45C6-890E-C40D3D8071C3}" type="presOf" srcId="{749614B1-31BF-40BF-992E-8BB7ABCBD573}" destId="{447CB84C-B20C-49BF-9359-167EB8B9A5AA}" srcOrd="0" destOrd="0" presId="urn:microsoft.com/office/officeart/2005/8/layout/vList3#1"/>
    <dgm:cxn modelId="{E7C696F6-94D6-459C-8633-F38C63129ED2}" type="presOf" srcId="{9AFC7131-34D4-4B83-850B-BC2CDA3FE6D8}" destId="{BE9F4F64-E7EE-450E-BD9C-3A424299C900}" srcOrd="0" destOrd="0" presId="urn:microsoft.com/office/officeart/2005/8/layout/vList3#1"/>
    <dgm:cxn modelId="{F90BF9F5-614A-419A-AFA6-B095110972EA}" srcId="{98002B0F-4C23-4CD2-83E3-9BC7E9BB3053}" destId="{1536320F-2669-4FB5-BCC5-119A2D16894C}" srcOrd="0" destOrd="0" parTransId="{E0467BD6-2A4F-48B7-A48B-2097D65EF005}" sibTransId="{0EB2600A-3CE0-47BC-AFB1-AC08FE1D73E5}"/>
    <dgm:cxn modelId="{E8FA0413-D845-40D9-AC03-5410FAB0BD50}" srcId="{98002B0F-4C23-4CD2-83E3-9BC7E9BB3053}" destId="{9AFC7131-34D4-4B83-850B-BC2CDA3FE6D8}" srcOrd="2" destOrd="0" parTransId="{FAD87CEC-561F-4238-B8CF-E33C1E85A395}" sibTransId="{7F4889BB-AC19-4944-9562-A3199102892D}"/>
    <dgm:cxn modelId="{FFA44E5B-3BD3-44A4-BC2E-3994548DEB18}" type="presOf" srcId="{5214D8C2-47B6-4FF2-BEBE-882D6DBEB0FC}" destId="{F02F580F-6AFF-4459-81F4-C1AFDC481434}" srcOrd="0" destOrd="0" presId="urn:microsoft.com/office/officeart/2005/8/layout/vList3#1"/>
    <dgm:cxn modelId="{ED97CF66-7F4F-47D8-8B44-5F2A3F2C494F}" srcId="{98002B0F-4C23-4CD2-83E3-9BC7E9BB3053}" destId="{5214D8C2-47B6-4FF2-BEBE-882D6DBEB0FC}" srcOrd="1" destOrd="0" parTransId="{99A4AF02-47D0-479F-823D-D37F6A9C1E79}" sibTransId="{8245B7D5-E48F-4516-B3DD-42D7F82ABB69}"/>
    <dgm:cxn modelId="{4E995327-FF44-43E2-8DFB-CF1AB278E9B1}" type="presOf" srcId="{1536320F-2669-4FB5-BCC5-119A2D16894C}" destId="{043C4EAE-E1CE-43C1-A362-65FB9FC888F8}" srcOrd="0" destOrd="0" presId="urn:microsoft.com/office/officeart/2005/8/layout/vList3#1"/>
    <dgm:cxn modelId="{B946867A-7CC5-4038-A94A-D1D9CC69F5D7}" type="presParOf" srcId="{28E43B2D-0BFF-42E8-930E-31F1E843AFE6}" destId="{98C0E497-8722-4D1F-97E2-A1F607C6DE74}" srcOrd="0" destOrd="0" presId="urn:microsoft.com/office/officeart/2005/8/layout/vList3#1"/>
    <dgm:cxn modelId="{07E838E9-279D-4EE0-87BF-6C9A77AD85D5}" type="presParOf" srcId="{98C0E497-8722-4D1F-97E2-A1F607C6DE74}" destId="{38E9EE2A-4BCE-49EE-A5F9-8987A30330B5}" srcOrd="0" destOrd="0" presId="urn:microsoft.com/office/officeart/2005/8/layout/vList3#1"/>
    <dgm:cxn modelId="{A2973E78-6076-4E99-B799-0B9432E7ACEA}" type="presParOf" srcId="{98C0E497-8722-4D1F-97E2-A1F607C6DE74}" destId="{043C4EAE-E1CE-43C1-A362-65FB9FC888F8}" srcOrd="1" destOrd="0" presId="urn:microsoft.com/office/officeart/2005/8/layout/vList3#1"/>
    <dgm:cxn modelId="{41FA7B3D-5225-42A7-8D2D-FD5B08AAF6A3}" type="presParOf" srcId="{28E43B2D-0BFF-42E8-930E-31F1E843AFE6}" destId="{427BAE8E-0655-4B07-A77D-CBD65FF84352}" srcOrd="1" destOrd="0" presId="urn:microsoft.com/office/officeart/2005/8/layout/vList3#1"/>
    <dgm:cxn modelId="{438E5323-F0B0-491D-ACAE-51D4E404C3BF}" type="presParOf" srcId="{28E43B2D-0BFF-42E8-930E-31F1E843AFE6}" destId="{27EA5841-F0A1-44F3-AB09-1994CEE1FDAA}" srcOrd="2" destOrd="0" presId="urn:microsoft.com/office/officeart/2005/8/layout/vList3#1"/>
    <dgm:cxn modelId="{84AFBD19-A8D4-4D6C-817F-00CA7D96C1EF}" type="presParOf" srcId="{27EA5841-F0A1-44F3-AB09-1994CEE1FDAA}" destId="{DEC7B421-8BD2-4697-9CE2-4A1DD97B9EE6}" srcOrd="0" destOrd="0" presId="urn:microsoft.com/office/officeart/2005/8/layout/vList3#1"/>
    <dgm:cxn modelId="{221A30BA-1786-4C97-8B5B-FFBB0DD84682}" type="presParOf" srcId="{27EA5841-F0A1-44F3-AB09-1994CEE1FDAA}" destId="{F02F580F-6AFF-4459-81F4-C1AFDC481434}" srcOrd="1" destOrd="0" presId="urn:microsoft.com/office/officeart/2005/8/layout/vList3#1"/>
    <dgm:cxn modelId="{1506EED8-B46D-4D1E-B4DE-8A65792765BF}" type="presParOf" srcId="{28E43B2D-0BFF-42E8-930E-31F1E843AFE6}" destId="{DCAE8B44-1400-43CB-B7FC-D97BF2F77232}" srcOrd="3" destOrd="0" presId="urn:microsoft.com/office/officeart/2005/8/layout/vList3#1"/>
    <dgm:cxn modelId="{F822851A-1BD3-4EAB-82AC-ADDD7ADCF950}" type="presParOf" srcId="{28E43B2D-0BFF-42E8-930E-31F1E843AFE6}" destId="{27FFF44D-490C-4D28-B7C1-92EDBF9A4E1F}" srcOrd="4" destOrd="0" presId="urn:microsoft.com/office/officeart/2005/8/layout/vList3#1"/>
    <dgm:cxn modelId="{EDA34BDC-5A77-46A0-86D1-EF79A100C842}" type="presParOf" srcId="{27FFF44D-490C-4D28-B7C1-92EDBF9A4E1F}" destId="{76EBDB8F-82D5-4F5F-A7A1-112EE1E288B0}" srcOrd="0" destOrd="0" presId="urn:microsoft.com/office/officeart/2005/8/layout/vList3#1"/>
    <dgm:cxn modelId="{AD9F4130-9F20-4462-B121-B353328385E3}" type="presParOf" srcId="{27FFF44D-490C-4D28-B7C1-92EDBF9A4E1F}" destId="{BE9F4F64-E7EE-450E-BD9C-3A424299C900}" srcOrd="1" destOrd="0" presId="urn:microsoft.com/office/officeart/2005/8/layout/vList3#1"/>
    <dgm:cxn modelId="{ECA7EA8A-0C61-4F08-BD6B-20A6565667C2}" type="presParOf" srcId="{28E43B2D-0BFF-42E8-930E-31F1E843AFE6}" destId="{C2E30301-5CB5-4B04-9BFA-6932ECDCA87F}" srcOrd="5" destOrd="0" presId="urn:microsoft.com/office/officeart/2005/8/layout/vList3#1"/>
    <dgm:cxn modelId="{7AA19BD0-7F78-4150-9E05-278A14CD0FA7}" type="presParOf" srcId="{28E43B2D-0BFF-42E8-930E-31F1E843AFE6}" destId="{12FDCA41-D214-4C8E-919F-B68069F905B4}" srcOrd="6" destOrd="0" presId="urn:microsoft.com/office/officeart/2005/8/layout/vList3#1"/>
    <dgm:cxn modelId="{F4646E68-2E7B-4CF1-A6A4-301F29A51891}" type="presParOf" srcId="{12FDCA41-D214-4C8E-919F-B68069F905B4}" destId="{05C9F410-AF74-4E98-8C1E-90E4995A6AF4}" srcOrd="0" destOrd="0" presId="urn:microsoft.com/office/officeart/2005/8/layout/vList3#1"/>
    <dgm:cxn modelId="{97B74B31-33F9-4CA7-B701-29ECD5827932}" type="presParOf" srcId="{12FDCA41-D214-4C8E-919F-B68069F905B4}" destId="{55D218C7-7D72-483E-B75E-8DE86B9174CA}" srcOrd="1" destOrd="0" presId="urn:microsoft.com/office/officeart/2005/8/layout/vList3#1"/>
    <dgm:cxn modelId="{8FFF2621-471D-446F-85C6-67252A4653A7}" type="presParOf" srcId="{28E43B2D-0BFF-42E8-930E-31F1E843AFE6}" destId="{A0C6A205-EBFE-4EBF-82A7-E5B49F8D7E71}" srcOrd="7" destOrd="0" presId="urn:microsoft.com/office/officeart/2005/8/layout/vList3#1"/>
    <dgm:cxn modelId="{832F499F-4F9D-4074-BB29-D03D8A4E9FED}" type="presParOf" srcId="{28E43B2D-0BFF-42E8-930E-31F1E843AFE6}" destId="{DDFC40D3-CB2B-4424-87A4-2183C3314A0F}" srcOrd="8" destOrd="0" presId="urn:microsoft.com/office/officeart/2005/8/layout/vList3#1"/>
    <dgm:cxn modelId="{9ECCB2D8-117E-4CD4-A827-023B86D8B127}" type="presParOf" srcId="{DDFC40D3-CB2B-4424-87A4-2183C3314A0F}" destId="{A6684649-F3CF-478B-AB99-BBDC9CE73952}" srcOrd="0" destOrd="0" presId="urn:microsoft.com/office/officeart/2005/8/layout/vList3#1"/>
    <dgm:cxn modelId="{0345BE4A-A622-411D-A519-D0DEB19575D3}" type="presParOf" srcId="{DDFC40D3-CB2B-4424-87A4-2183C3314A0F}" destId="{447CB84C-B20C-49BF-9359-167EB8B9A5AA}"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2C84F2-DD8A-487A-B423-B6D4D23A4051}" type="doc">
      <dgm:prSet loTypeId="urn:microsoft.com/office/officeart/2005/8/layout/process4" loCatId="list" qsTypeId="urn:microsoft.com/office/officeart/2005/8/quickstyle/3d3" qsCatId="3D" csTypeId="urn:microsoft.com/office/officeart/2005/8/colors/accent4_2" csCatId="accent4" phldr="1"/>
      <dgm:spPr/>
      <dgm:t>
        <a:bodyPr/>
        <a:lstStyle/>
        <a:p>
          <a:endParaRPr lang="en-US"/>
        </a:p>
      </dgm:t>
    </dgm:pt>
    <dgm:pt modelId="{AC0F2FF8-FA2E-4CB7-A58D-CAFBF3931278}">
      <dgm:prSet custT="1"/>
      <dgm:spPr/>
      <dgm:t>
        <a:bodyPr/>
        <a:lstStyle/>
        <a:p>
          <a:pPr rtl="0"/>
          <a:r>
            <a:rPr lang="en-US" sz="3600" b="1" dirty="0" smtClean="0"/>
            <a:t>VHA has approximately </a:t>
          </a:r>
          <a:r>
            <a:rPr lang="en-US" sz="4400" b="1" dirty="0" smtClean="0">
              <a:solidFill>
                <a:schemeClr val="accent6">
                  <a:lumMod val="75000"/>
                </a:schemeClr>
              </a:solidFill>
            </a:rPr>
            <a:t>7,050</a:t>
          </a:r>
          <a:r>
            <a:rPr lang="en-US" sz="3600" b="1" dirty="0" smtClean="0"/>
            <a:t> Pharmacists</a:t>
          </a:r>
          <a:endParaRPr lang="en-US" sz="3600" b="1" dirty="0"/>
        </a:p>
      </dgm:t>
      <dgm:extLst>
        <a:ext uri="{E40237B7-FDA0-4F09-8148-C483321AD2D9}">
          <dgm14:cNvPr xmlns:dgm14="http://schemas.microsoft.com/office/drawing/2010/diagram" xmlns="" id="0" name="" descr="VHA has approximately 7,050 Pharmacists&#10;"/>
        </a:ext>
      </dgm:extLst>
    </dgm:pt>
    <dgm:pt modelId="{7E2BDEC8-2B8F-49D4-A28F-03DA03AF8EC4}" type="parTrans" cxnId="{EAFEA2D4-723F-4F2E-99E7-45E338FAA727}">
      <dgm:prSet/>
      <dgm:spPr/>
      <dgm:t>
        <a:bodyPr/>
        <a:lstStyle/>
        <a:p>
          <a:endParaRPr lang="en-US" sz="2800"/>
        </a:p>
      </dgm:t>
    </dgm:pt>
    <dgm:pt modelId="{01AB4E2B-56DA-4918-8027-EED47182F524}" type="sibTrans" cxnId="{EAFEA2D4-723F-4F2E-99E7-45E338FAA727}">
      <dgm:prSet/>
      <dgm:spPr/>
      <dgm:t>
        <a:bodyPr/>
        <a:lstStyle/>
        <a:p>
          <a:endParaRPr lang="en-US" sz="2800"/>
        </a:p>
      </dgm:t>
    </dgm:pt>
    <dgm:pt modelId="{DD323C12-0945-4359-8CA8-5323834667F7}">
      <dgm:prSet custT="1"/>
      <dgm:spPr/>
      <dgm:t>
        <a:bodyPr/>
        <a:lstStyle/>
        <a:p>
          <a:pPr rtl="0"/>
          <a:r>
            <a:rPr lang="en-US" sz="4400" b="1" dirty="0" smtClean="0"/>
            <a:t>Pharmacists with Scope of Practice </a:t>
          </a:r>
          <a:r>
            <a:rPr lang="en-US" sz="4400" b="1" dirty="0" smtClean="0">
              <a:solidFill>
                <a:schemeClr val="accent6">
                  <a:lumMod val="75000"/>
                </a:schemeClr>
              </a:solidFill>
            </a:rPr>
            <a:t>exceeds 2,800 (41%)</a:t>
          </a:r>
          <a:endParaRPr lang="en-US" sz="4400" b="1" dirty="0">
            <a:solidFill>
              <a:schemeClr val="accent6">
                <a:lumMod val="75000"/>
              </a:schemeClr>
            </a:solidFill>
          </a:endParaRPr>
        </a:p>
      </dgm:t>
      <dgm:extLst>
        <a:ext uri="{E40237B7-FDA0-4F09-8148-C483321AD2D9}">
          <dgm14:cNvPr xmlns:dgm14="http://schemas.microsoft.com/office/drawing/2010/diagram" xmlns="" id="0" name="" descr="Pharmacists with Scope of Practice exceeds 2,800 (41%)&#10;"/>
        </a:ext>
      </dgm:extLst>
    </dgm:pt>
    <dgm:pt modelId="{730DEBD3-8747-46C7-ABA0-48D8D5ACFEE0}" type="parTrans" cxnId="{03616129-31B3-4D0D-BF3C-7C2C650B55CB}">
      <dgm:prSet/>
      <dgm:spPr/>
      <dgm:t>
        <a:bodyPr/>
        <a:lstStyle/>
        <a:p>
          <a:endParaRPr lang="en-US" sz="2800"/>
        </a:p>
      </dgm:t>
    </dgm:pt>
    <dgm:pt modelId="{B17D2CFA-03F8-4864-968A-6285ED67A56F}" type="sibTrans" cxnId="{03616129-31B3-4D0D-BF3C-7C2C650B55CB}">
      <dgm:prSet/>
      <dgm:spPr/>
      <dgm:t>
        <a:bodyPr/>
        <a:lstStyle/>
        <a:p>
          <a:endParaRPr lang="en-US" sz="2800"/>
        </a:p>
      </dgm:t>
    </dgm:pt>
    <dgm:pt modelId="{61A56D02-73F6-4A9C-BD95-BE2376FCFFA7}">
      <dgm:prSet custT="1"/>
      <dgm:spPr/>
      <dgm:t>
        <a:bodyPr/>
        <a:lstStyle/>
        <a:p>
          <a:pPr rtl="0"/>
          <a:r>
            <a:rPr lang="en-US" sz="8800" b="1" dirty="0" smtClean="0"/>
            <a:t>Of These </a:t>
          </a:r>
          <a:r>
            <a:rPr lang="en-US" sz="8800" b="1" dirty="0" smtClean="0">
              <a:solidFill>
                <a:schemeClr val="accent6">
                  <a:lumMod val="75000"/>
                </a:schemeClr>
              </a:solidFill>
            </a:rPr>
            <a:t>2,800</a:t>
          </a:r>
          <a:endParaRPr lang="en-US" sz="8800" b="1" dirty="0">
            <a:solidFill>
              <a:schemeClr val="accent6">
                <a:lumMod val="75000"/>
              </a:schemeClr>
            </a:solidFill>
          </a:endParaRPr>
        </a:p>
      </dgm:t>
      <dgm:extLst>
        <a:ext uri="{E40237B7-FDA0-4F09-8148-C483321AD2D9}">
          <dgm14:cNvPr xmlns:dgm14="http://schemas.microsoft.com/office/drawing/2010/diagram" xmlns="" id="0" name="" descr="Of These 2,800&#10;"/>
        </a:ext>
      </dgm:extLst>
    </dgm:pt>
    <dgm:pt modelId="{5FC7CE93-4BE6-4C8F-B27D-98B3CFC9E6C6}" type="parTrans" cxnId="{10CF2B2A-C08C-4626-93D1-33DAAB723535}">
      <dgm:prSet/>
      <dgm:spPr/>
      <dgm:t>
        <a:bodyPr/>
        <a:lstStyle/>
        <a:p>
          <a:endParaRPr lang="en-US" sz="2800"/>
        </a:p>
      </dgm:t>
    </dgm:pt>
    <dgm:pt modelId="{004BE467-8F60-4B6B-9FCE-B88AFD083EE9}" type="sibTrans" cxnId="{10CF2B2A-C08C-4626-93D1-33DAAB723535}">
      <dgm:prSet/>
      <dgm:spPr/>
      <dgm:t>
        <a:bodyPr/>
        <a:lstStyle/>
        <a:p>
          <a:endParaRPr lang="en-US" sz="2800"/>
        </a:p>
      </dgm:t>
    </dgm:pt>
    <dgm:pt modelId="{9325B106-1C62-45D7-AB49-5CAC5825BD2D}">
      <dgm:prSet custT="1"/>
      <dgm:spPr/>
      <dgm:t>
        <a:bodyPr/>
        <a:lstStyle/>
        <a:p>
          <a:pPr rtl="0"/>
          <a:r>
            <a:rPr lang="en-US" sz="2800" b="1" dirty="0" smtClean="0"/>
            <a:t>Residency = 62%</a:t>
          </a:r>
          <a:endParaRPr lang="en-US" sz="2800" b="1" dirty="0"/>
        </a:p>
      </dgm:t>
      <dgm:extLst>
        <a:ext uri="{E40237B7-FDA0-4F09-8148-C483321AD2D9}">
          <dgm14:cNvPr xmlns:dgm14="http://schemas.microsoft.com/office/drawing/2010/diagram" xmlns="" id="0" name="" descr="Residency = 62%&#10;"/>
        </a:ext>
      </dgm:extLst>
    </dgm:pt>
    <dgm:pt modelId="{79704D3A-92D6-44E7-AFB5-B3E603986CEE}" type="parTrans" cxnId="{499CB167-5BF7-46C2-B817-3D92B22EA99B}">
      <dgm:prSet/>
      <dgm:spPr/>
      <dgm:t>
        <a:bodyPr/>
        <a:lstStyle/>
        <a:p>
          <a:endParaRPr lang="en-US" sz="2800"/>
        </a:p>
      </dgm:t>
    </dgm:pt>
    <dgm:pt modelId="{8EDA1EF7-3142-4BCA-952A-93317F1A86B1}" type="sibTrans" cxnId="{499CB167-5BF7-46C2-B817-3D92B22EA99B}">
      <dgm:prSet/>
      <dgm:spPr/>
      <dgm:t>
        <a:bodyPr/>
        <a:lstStyle/>
        <a:p>
          <a:endParaRPr lang="en-US" sz="2800"/>
        </a:p>
      </dgm:t>
    </dgm:pt>
    <dgm:pt modelId="{8222980E-058B-4DC2-85A7-CA9D33CCC31F}">
      <dgm:prSet custT="1"/>
      <dgm:spPr/>
      <dgm:t>
        <a:bodyPr/>
        <a:lstStyle/>
        <a:p>
          <a:pPr rtl="0"/>
          <a:r>
            <a:rPr lang="en-US" sz="2800" b="1" dirty="0" smtClean="0"/>
            <a:t>BPS Certification =  34%</a:t>
          </a:r>
          <a:endParaRPr lang="en-US" sz="2800" b="1" dirty="0"/>
        </a:p>
      </dgm:t>
      <dgm:extLst>
        <a:ext uri="{E40237B7-FDA0-4F09-8148-C483321AD2D9}">
          <dgm14:cNvPr xmlns:dgm14="http://schemas.microsoft.com/office/drawing/2010/diagram" xmlns="" id="0" name="" descr="BPS Certification =  34%&#10;"/>
        </a:ext>
      </dgm:extLst>
    </dgm:pt>
    <dgm:pt modelId="{8FE474FD-6AE5-4C5D-A18B-BF3A42E00CFD}" type="parTrans" cxnId="{B2472A5E-2AC6-495C-B42E-8FCFA5D4D048}">
      <dgm:prSet/>
      <dgm:spPr/>
      <dgm:t>
        <a:bodyPr/>
        <a:lstStyle/>
        <a:p>
          <a:endParaRPr lang="en-US" sz="2800"/>
        </a:p>
      </dgm:t>
    </dgm:pt>
    <dgm:pt modelId="{683B7FD8-93DC-4223-9031-A04053F235F3}" type="sibTrans" cxnId="{B2472A5E-2AC6-495C-B42E-8FCFA5D4D048}">
      <dgm:prSet/>
      <dgm:spPr/>
      <dgm:t>
        <a:bodyPr/>
        <a:lstStyle/>
        <a:p>
          <a:endParaRPr lang="en-US" sz="2800"/>
        </a:p>
      </dgm:t>
    </dgm:pt>
    <dgm:pt modelId="{F8198461-31EF-475A-B246-77AB8D66D72A}">
      <dgm:prSet custT="1"/>
      <dgm:spPr/>
      <dgm:t>
        <a:bodyPr/>
        <a:lstStyle/>
        <a:p>
          <a:pPr rtl="0"/>
          <a:r>
            <a:rPr lang="en-US" sz="2800" b="1" dirty="0" smtClean="0"/>
            <a:t>Other Certification = 10%</a:t>
          </a:r>
          <a:endParaRPr lang="en-US" sz="2800" b="1" dirty="0"/>
        </a:p>
      </dgm:t>
      <dgm:extLst>
        <a:ext uri="{E40237B7-FDA0-4F09-8148-C483321AD2D9}">
          <dgm14:cNvPr xmlns:dgm14="http://schemas.microsoft.com/office/drawing/2010/diagram" xmlns="" id="0" name="" descr="Other Certification = 10%&#10;"/>
        </a:ext>
      </dgm:extLst>
    </dgm:pt>
    <dgm:pt modelId="{2F9DED7A-635D-4C62-8BA7-F703EE54218C}" type="parTrans" cxnId="{5C7D9C2C-30FA-4453-92F7-448ACBC94BFC}">
      <dgm:prSet/>
      <dgm:spPr/>
      <dgm:t>
        <a:bodyPr/>
        <a:lstStyle/>
        <a:p>
          <a:endParaRPr lang="en-US" sz="2800"/>
        </a:p>
      </dgm:t>
    </dgm:pt>
    <dgm:pt modelId="{6C8C57E3-AD87-4F30-BB65-E27FE097B536}" type="sibTrans" cxnId="{5C7D9C2C-30FA-4453-92F7-448ACBC94BFC}">
      <dgm:prSet/>
      <dgm:spPr/>
      <dgm:t>
        <a:bodyPr/>
        <a:lstStyle/>
        <a:p>
          <a:endParaRPr lang="en-US" sz="2800"/>
        </a:p>
      </dgm:t>
    </dgm:pt>
    <dgm:pt modelId="{A1EC52F7-56E1-4A79-B5CC-469E6DDE1451}">
      <dgm:prSet custT="1"/>
      <dgm:spPr/>
      <dgm:t>
        <a:bodyPr/>
        <a:lstStyle/>
        <a:p>
          <a:pPr rtl="0"/>
          <a:r>
            <a:rPr lang="en-US" sz="2800" b="1" dirty="0" smtClean="0"/>
            <a:t>Residency &amp; Certification = 72%</a:t>
          </a:r>
          <a:endParaRPr lang="en-US" sz="2800" b="1" dirty="0"/>
        </a:p>
      </dgm:t>
      <dgm:extLst>
        <a:ext uri="{E40237B7-FDA0-4F09-8148-C483321AD2D9}">
          <dgm14:cNvPr xmlns:dgm14="http://schemas.microsoft.com/office/drawing/2010/diagram" xmlns="" id="0" name="" descr="Residency &amp; Certification = 72%&#10;"/>
        </a:ext>
      </dgm:extLst>
    </dgm:pt>
    <dgm:pt modelId="{E7EBEB4D-F120-4A92-8C19-978DC896F8F0}" type="parTrans" cxnId="{B942584C-6B79-4100-B32B-C0903BF61138}">
      <dgm:prSet/>
      <dgm:spPr/>
      <dgm:t>
        <a:bodyPr/>
        <a:lstStyle/>
        <a:p>
          <a:endParaRPr lang="en-US" sz="2800"/>
        </a:p>
      </dgm:t>
    </dgm:pt>
    <dgm:pt modelId="{A5AB0FB8-B204-43A3-97F9-C889ABC8C9FF}" type="sibTrans" cxnId="{B942584C-6B79-4100-B32B-C0903BF61138}">
      <dgm:prSet/>
      <dgm:spPr/>
      <dgm:t>
        <a:bodyPr/>
        <a:lstStyle/>
        <a:p>
          <a:endParaRPr lang="en-US" sz="2800"/>
        </a:p>
      </dgm:t>
    </dgm:pt>
    <dgm:pt modelId="{9DB222B4-BEDA-4AB5-8DCB-D103B985CBB5}" type="pres">
      <dgm:prSet presAssocID="{4F2C84F2-DD8A-487A-B423-B6D4D23A4051}" presName="Name0" presStyleCnt="0">
        <dgm:presLayoutVars>
          <dgm:dir/>
          <dgm:animLvl val="lvl"/>
          <dgm:resizeHandles val="exact"/>
        </dgm:presLayoutVars>
      </dgm:prSet>
      <dgm:spPr/>
      <dgm:t>
        <a:bodyPr/>
        <a:lstStyle/>
        <a:p>
          <a:endParaRPr lang="en-US"/>
        </a:p>
      </dgm:t>
    </dgm:pt>
    <dgm:pt modelId="{8A9108F5-9B04-4911-A1F2-83C9E93A06AA}" type="pres">
      <dgm:prSet presAssocID="{61A56D02-73F6-4A9C-BD95-BE2376FCFFA7}" presName="boxAndChildren" presStyleCnt="0"/>
      <dgm:spPr/>
      <dgm:t>
        <a:bodyPr/>
        <a:lstStyle/>
        <a:p>
          <a:endParaRPr lang="en-US"/>
        </a:p>
      </dgm:t>
    </dgm:pt>
    <dgm:pt modelId="{BB8BC950-D3A2-43C1-9C72-C24E3AE01386}" type="pres">
      <dgm:prSet presAssocID="{61A56D02-73F6-4A9C-BD95-BE2376FCFFA7}" presName="parentTextBox" presStyleLbl="node1" presStyleIdx="0" presStyleCnt="3"/>
      <dgm:spPr/>
      <dgm:t>
        <a:bodyPr/>
        <a:lstStyle/>
        <a:p>
          <a:endParaRPr lang="en-US"/>
        </a:p>
      </dgm:t>
    </dgm:pt>
    <dgm:pt modelId="{A5951A63-2F5F-4502-A107-69EC9151DDBE}" type="pres">
      <dgm:prSet presAssocID="{61A56D02-73F6-4A9C-BD95-BE2376FCFFA7}" presName="entireBox" presStyleLbl="node1" presStyleIdx="0" presStyleCnt="3" custScaleX="100000" custScaleY="113406"/>
      <dgm:spPr/>
      <dgm:t>
        <a:bodyPr/>
        <a:lstStyle/>
        <a:p>
          <a:endParaRPr lang="en-US"/>
        </a:p>
      </dgm:t>
    </dgm:pt>
    <dgm:pt modelId="{05F8C2F6-B76E-424A-9958-9E64268910AF}" type="pres">
      <dgm:prSet presAssocID="{61A56D02-73F6-4A9C-BD95-BE2376FCFFA7}" presName="descendantBox" presStyleCnt="0"/>
      <dgm:spPr/>
      <dgm:t>
        <a:bodyPr/>
        <a:lstStyle/>
        <a:p>
          <a:endParaRPr lang="en-US"/>
        </a:p>
      </dgm:t>
    </dgm:pt>
    <dgm:pt modelId="{BC25FC9D-9D68-439F-8636-A37B409F5F27}" type="pres">
      <dgm:prSet presAssocID="{9325B106-1C62-45D7-AB49-5CAC5825BD2D}" presName="childTextBox" presStyleLbl="fgAccFollowNode1" presStyleIdx="0" presStyleCnt="4" custScaleY="137854">
        <dgm:presLayoutVars>
          <dgm:bulletEnabled val="1"/>
        </dgm:presLayoutVars>
      </dgm:prSet>
      <dgm:spPr/>
      <dgm:t>
        <a:bodyPr/>
        <a:lstStyle/>
        <a:p>
          <a:endParaRPr lang="en-US"/>
        </a:p>
      </dgm:t>
    </dgm:pt>
    <dgm:pt modelId="{3C5321E9-1BD0-4136-B4A3-2C243A32A47B}" type="pres">
      <dgm:prSet presAssocID="{8222980E-058B-4DC2-85A7-CA9D33CCC31F}" presName="childTextBox" presStyleLbl="fgAccFollowNode1" presStyleIdx="1" presStyleCnt="4" custScaleX="118145" custScaleY="138841">
        <dgm:presLayoutVars>
          <dgm:bulletEnabled val="1"/>
        </dgm:presLayoutVars>
      </dgm:prSet>
      <dgm:spPr/>
      <dgm:t>
        <a:bodyPr/>
        <a:lstStyle/>
        <a:p>
          <a:endParaRPr lang="en-US"/>
        </a:p>
      </dgm:t>
    </dgm:pt>
    <dgm:pt modelId="{0FC058A2-8E40-46C1-A177-9F2FFB91A245}" type="pres">
      <dgm:prSet presAssocID="{F8198461-31EF-475A-B246-77AB8D66D72A}" presName="childTextBox" presStyleLbl="fgAccFollowNode1" presStyleIdx="2" presStyleCnt="4" custScaleX="126752" custScaleY="138833">
        <dgm:presLayoutVars>
          <dgm:bulletEnabled val="1"/>
        </dgm:presLayoutVars>
      </dgm:prSet>
      <dgm:spPr/>
      <dgm:t>
        <a:bodyPr/>
        <a:lstStyle/>
        <a:p>
          <a:endParaRPr lang="en-US"/>
        </a:p>
      </dgm:t>
    </dgm:pt>
    <dgm:pt modelId="{C1DBC6BC-4C38-481A-A924-DD2A46756E0D}" type="pres">
      <dgm:prSet presAssocID="{A1EC52F7-56E1-4A79-B5CC-469E6DDE1451}" presName="childTextBox" presStyleLbl="fgAccFollowNode1" presStyleIdx="3" presStyleCnt="4" custScaleX="116622" custScaleY="138009">
        <dgm:presLayoutVars>
          <dgm:bulletEnabled val="1"/>
        </dgm:presLayoutVars>
      </dgm:prSet>
      <dgm:spPr/>
      <dgm:t>
        <a:bodyPr/>
        <a:lstStyle/>
        <a:p>
          <a:endParaRPr lang="en-US"/>
        </a:p>
      </dgm:t>
    </dgm:pt>
    <dgm:pt modelId="{6323531F-2BD7-46A1-9E57-2143DBE38E74}" type="pres">
      <dgm:prSet presAssocID="{B17D2CFA-03F8-4864-968A-6285ED67A56F}" presName="sp" presStyleCnt="0"/>
      <dgm:spPr/>
      <dgm:t>
        <a:bodyPr/>
        <a:lstStyle/>
        <a:p>
          <a:endParaRPr lang="en-US"/>
        </a:p>
      </dgm:t>
    </dgm:pt>
    <dgm:pt modelId="{60B0F0D7-8384-4A01-8B61-07C8E0C14FE8}" type="pres">
      <dgm:prSet presAssocID="{DD323C12-0945-4359-8CA8-5323834667F7}" presName="arrowAndChildren" presStyleCnt="0"/>
      <dgm:spPr/>
      <dgm:t>
        <a:bodyPr/>
        <a:lstStyle/>
        <a:p>
          <a:endParaRPr lang="en-US"/>
        </a:p>
      </dgm:t>
    </dgm:pt>
    <dgm:pt modelId="{418BA629-9BD7-4503-8746-22669425E740}" type="pres">
      <dgm:prSet presAssocID="{DD323C12-0945-4359-8CA8-5323834667F7}" presName="parentTextArrow" presStyleLbl="node1" presStyleIdx="1" presStyleCnt="3" custScaleY="39020"/>
      <dgm:spPr/>
      <dgm:t>
        <a:bodyPr/>
        <a:lstStyle/>
        <a:p>
          <a:endParaRPr lang="en-US"/>
        </a:p>
      </dgm:t>
    </dgm:pt>
    <dgm:pt modelId="{FEF20F68-E2D0-4339-A9EC-261FACD23DA8}" type="pres">
      <dgm:prSet presAssocID="{01AB4E2B-56DA-4918-8027-EED47182F524}" presName="sp" presStyleCnt="0"/>
      <dgm:spPr/>
      <dgm:t>
        <a:bodyPr/>
        <a:lstStyle/>
        <a:p>
          <a:endParaRPr lang="en-US"/>
        </a:p>
      </dgm:t>
    </dgm:pt>
    <dgm:pt modelId="{995CD68D-FDBA-409E-95A4-3E6F596D4A2F}" type="pres">
      <dgm:prSet presAssocID="{AC0F2FF8-FA2E-4CB7-A58D-CAFBF3931278}" presName="arrowAndChildren" presStyleCnt="0"/>
      <dgm:spPr/>
      <dgm:t>
        <a:bodyPr/>
        <a:lstStyle/>
        <a:p>
          <a:endParaRPr lang="en-US"/>
        </a:p>
      </dgm:t>
    </dgm:pt>
    <dgm:pt modelId="{930AE63B-1D78-4020-AB7E-ED0BF980655A}" type="pres">
      <dgm:prSet presAssocID="{AC0F2FF8-FA2E-4CB7-A58D-CAFBF3931278}" presName="parentTextArrow" presStyleLbl="node1" presStyleIdx="2" presStyleCnt="3" custScaleY="27592"/>
      <dgm:spPr/>
      <dgm:t>
        <a:bodyPr/>
        <a:lstStyle/>
        <a:p>
          <a:endParaRPr lang="en-US"/>
        </a:p>
      </dgm:t>
    </dgm:pt>
  </dgm:ptLst>
  <dgm:cxnLst>
    <dgm:cxn modelId="{B2472A5E-2AC6-495C-B42E-8FCFA5D4D048}" srcId="{61A56D02-73F6-4A9C-BD95-BE2376FCFFA7}" destId="{8222980E-058B-4DC2-85A7-CA9D33CCC31F}" srcOrd="1" destOrd="0" parTransId="{8FE474FD-6AE5-4C5D-A18B-BF3A42E00CFD}" sibTransId="{683B7FD8-93DC-4223-9031-A04053F235F3}"/>
    <dgm:cxn modelId="{870B65A7-8E5A-489D-8D2E-4A3D59709D94}" type="presOf" srcId="{61A56D02-73F6-4A9C-BD95-BE2376FCFFA7}" destId="{A5951A63-2F5F-4502-A107-69EC9151DDBE}" srcOrd="1" destOrd="0" presId="urn:microsoft.com/office/officeart/2005/8/layout/process4"/>
    <dgm:cxn modelId="{D3BCB278-E948-4598-91F6-B84DF3928922}" type="presOf" srcId="{61A56D02-73F6-4A9C-BD95-BE2376FCFFA7}" destId="{BB8BC950-D3A2-43C1-9C72-C24E3AE01386}" srcOrd="0" destOrd="0" presId="urn:microsoft.com/office/officeart/2005/8/layout/process4"/>
    <dgm:cxn modelId="{84E60823-1AB0-4DA0-8205-6281402629DE}" type="presOf" srcId="{DD323C12-0945-4359-8CA8-5323834667F7}" destId="{418BA629-9BD7-4503-8746-22669425E740}" srcOrd="0" destOrd="0" presId="urn:microsoft.com/office/officeart/2005/8/layout/process4"/>
    <dgm:cxn modelId="{5FD9F509-337A-404A-B5C2-E0F80640B96C}" type="presOf" srcId="{F8198461-31EF-475A-B246-77AB8D66D72A}" destId="{0FC058A2-8E40-46C1-A177-9F2FFB91A245}" srcOrd="0" destOrd="0" presId="urn:microsoft.com/office/officeart/2005/8/layout/process4"/>
    <dgm:cxn modelId="{1E1A8D9D-D7C2-48C3-8E1A-0A209E11D70C}" type="presOf" srcId="{4F2C84F2-DD8A-487A-B423-B6D4D23A4051}" destId="{9DB222B4-BEDA-4AB5-8DCB-D103B985CBB5}" srcOrd="0" destOrd="0" presId="urn:microsoft.com/office/officeart/2005/8/layout/process4"/>
    <dgm:cxn modelId="{C12B99F0-AC90-441A-B5DB-D342CA1AC5D1}" type="presOf" srcId="{8222980E-058B-4DC2-85A7-CA9D33CCC31F}" destId="{3C5321E9-1BD0-4136-B4A3-2C243A32A47B}" srcOrd="0" destOrd="0" presId="urn:microsoft.com/office/officeart/2005/8/layout/process4"/>
    <dgm:cxn modelId="{03616129-31B3-4D0D-BF3C-7C2C650B55CB}" srcId="{4F2C84F2-DD8A-487A-B423-B6D4D23A4051}" destId="{DD323C12-0945-4359-8CA8-5323834667F7}" srcOrd="1" destOrd="0" parTransId="{730DEBD3-8747-46C7-ABA0-48D8D5ACFEE0}" sibTransId="{B17D2CFA-03F8-4864-968A-6285ED67A56F}"/>
    <dgm:cxn modelId="{B942584C-6B79-4100-B32B-C0903BF61138}" srcId="{61A56D02-73F6-4A9C-BD95-BE2376FCFFA7}" destId="{A1EC52F7-56E1-4A79-B5CC-469E6DDE1451}" srcOrd="3" destOrd="0" parTransId="{E7EBEB4D-F120-4A92-8C19-978DC896F8F0}" sibTransId="{A5AB0FB8-B204-43A3-97F9-C889ABC8C9FF}"/>
    <dgm:cxn modelId="{EAFEA2D4-723F-4F2E-99E7-45E338FAA727}" srcId="{4F2C84F2-DD8A-487A-B423-B6D4D23A4051}" destId="{AC0F2FF8-FA2E-4CB7-A58D-CAFBF3931278}" srcOrd="0" destOrd="0" parTransId="{7E2BDEC8-2B8F-49D4-A28F-03DA03AF8EC4}" sibTransId="{01AB4E2B-56DA-4918-8027-EED47182F524}"/>
    <dgm:cxn modelId="{86C96CC0-2887-4C22-BB4D-F1FE5E92986C}" type="presOf" srcId="{A1EC52F7-56E1-4A79-B5CC-469E6DDE1451}" destId="{C1DBC6BC-4C38-481A-A924-DD2A46756E0D}" srcOrd="0" destOrd="0" presId="urn:microsoft.com/office/officeart/2005/8/layout/process4"/>
    <dgm:cxn modelId="{92E7A832-6521-4753-AD3B-9A6C3F9B95C8}" type="presOf" srcId="{9325B106-1C62-45D7-AB49-5CAC5825BD2D}" destId="{BC25FC9D-9D68-439F-8636-A37B409F5F27}" srcOrd="0" destOrd="0" presId="urn:microsoft.com/office/officeart/2005/8/layout/process4"/>
    <dgm:cxn modelId="{10CF2B2A-C08C-4626-93D1-33DAAB723535}" srcId="{4F2C84F2-DD8A-487A-B423-B6D4D23A4051}" destId="{61A56D02-73F6-4A9C-BD95-BE2376FCFFA7}" srcOrd="2" destOrd="0" parTransId="{5FC7CE93-4BE6-4C8F-B27D-98B3CFC9E6C6}" sibTransId="{004BE467-8F60-4B6B-9FCE-B88AFD083EE9}"/>
    <dgm:cxn modelId="{499CB167-5BF7-46C2-B817-3D92B22EA99B}" srcId="{61A56D02-73F6-4A9C-BD95-BE2376FCFFA7}" destId="{9325B106-1C62-45D7-AB49-5CAC5825BD2D}" srcOrd="0" destOrd="0" parTransId="{79704D3A-92D6-44E7-AFB5-B3E603986CEE}" sibTransId="{8EDA1EF7-3142-4BCA-952A-93317F1A86B1}"/>
    <dgm:cxn modelId="{5A3A3720-986F-43B4-9DF0-CB5A3AE1CED5}" type="presOf" srcId="{AC0F2FF8-FA2E-4CB7-A58D-CAFBF3931278}" destId="{930AE63B-1D78-4020-AB7E-ED0BF980655A}" srcOrd="0" destOrd="0" presId="urn:microsoft.com/office/officeart/2005/8/layout/process4"/>
    <dgm:cxn modelId="{5C7D9C2C-30FA-4453-92F7-448ACBC94BFC}" srcId="{61A56D02-73F6-4A9C-BD95-BE2376FCFFA7}" destId="{F8198461-31EF-475A-B246-77AB8D66D72A}" srcOrd="2" destOrd="0" parTransId="{2F9DED7A-635D-4C62-8BA7-F703EE54218C}" sibTransId="{6C8C57E3-AD87-4F30-BB65-E27FE097B536}"/>
    <dgm:cxn modelId="{C651BDA3-D4C1-4528-B959-6C6AE6E6B71A}" type="presParOf" srcId="{9DB222B4-BEDA-4AB5-8DCB-D103B985CBB5}" destId="{8A9108F5-9B04-4911-A1F2-83C9E93A06AA}" srcOrd="0" destOrd="0" presId="urn:microsoft.com/office/officeart/2005/8/layout/process4"/>
    <dgm:cxn modelId="{8844447F-7D00-4948-82CF-7EFEB436ACC7}" type="presParOf" srcId="{8A9108F5-9B04-4911-A1F2-83C9E93A06AA}" destId="{BB8BC950-D3A2-43C1-9C72-C24E3AE01386}" srcOrd="0" destOrd="0" presId="urn:microsoft.com/office/officeart/2005/8/layout/process4"/>
    <dgm:cxn modelId="{650AC4A6-4D3E-4AF9-BFAF-9732A3DB75CB}" type="presParOf" srcId="{8A9108F5-9B04-4911-A1F2-83C9E93A06AA}" destId="{A5951A63-2F5F-4502-A107-69EC9151DDBE}" srcOrd="1" destOrd="0" presId="urn:microsoft.com/office/officeart/2005/8/layout/process4"/>
    <dgm:cxn modelId="{42CBB7B3-049A-423D-8425-287444098653}" type="presParOf" srcId="{8A9108F5-9B04-4911-A1F2-83C9E93A06AA}" destId="{05F8C2F6-B76E-424A-9958-9E64268910AF}" srcOrd="2" destOrd="0" presId="urn:microsoft.com/office/officeart/2005/8/layout/process4"/>
    <dgm:cxn modelId="{4D307DA0-7E36-4437-B6EA-4B7E21E6B07A}" type="presParOf" srcId="{05F8C2F6-B76E-424A-9958-9E64268910AF}" destId="{BC25FC9D-9D68-439F-8636-A37B409F5F27}" srcOrd="0" destOrd="0" presId="urn:microsoft.com/office/officeart/2005/8/layout/process4"/>
    <dgm:cxn modelId="{3D56F92E-EBE4-415E-87AD-557B697023F9}" type="presParOf" srcId="{05F8C2F6-B76E-424A-9958-9E64268910AF}" destId="{3C5321E9-1BD0-4136-B4A3-2C243A32A47B}" srcOrd="1" destOrd="0" presId="urn:microsoft.com/office/officeart/2005/8/layout/process4"/>
    <dgm:cxn modelId="{CE8741E4-E1ED-4823-BEBE-65810274BB7E}" type="presParOf" srcId="{05F8C2F6-B76E-424A-9958-9E64268910AF}" destId="{0FC058A2-8E40-46C1-A177-9F2FFB91A245}" srcOrd="2" destOrd="0" presId="urn:microsoft.com/office/officeart/2005/8/layout/process4"/>
    <dgm:cxn modelId="{5943C36F-C9EC-4F65-BE61-285E191DB834}" type="presParOf" srcId="{05F8C2F6-B76E-424A-9958-9E64268910AF}" destId="{C1DBC6BC-4C38-481A-A924-DD2A46756E0D}" srcOrd="3" destOrd="0" presId="urn:microsoft.com/office/officeart/2005/8/layout/process4"/>
    <dgm:cxn modelId="{0F777F3A-723E-4E4C-B762-59229A0A4E04}" type="presParOf" srcId="{9DB222B4-BEDA-4AB5-8DCB-D103B985CBB5}" destId="{6323531F-2BD7-46A1-9E57-2143DBE38E74}" srcOrd="1" destOrd="0" presId="urn:microsoft.com/office/officeart/2005/8/layout/process4"/>
    <dgm:cxn modelId="{99FFE4C7-D9FA-4304-97E6-DA74E8726909}" type="presParOf" srcId="{9DB222B4-BEDA-4AB5-8DCB-D103B985CBB5}" destId="{60B0F0D7-8384-4A01-8B61-07C8E0C14FE8}" srcOrd="2" destOrd="0" presId="urn:microsoft.com/office/officeart/2005/8/layout/process4"/>
    <dgm:cxn modelId="{92A5FA1E-3D69-4BD7-829D-074C4007FD26}" type="presParOf" srcId="{60B0F0D7-8384-4A01-8B61-07C8E0C14FE8}" destId="{418BA629-9BD7-4503-8746-22669425E740}" srcOrd="0" destOrd="0" presId="urn:microsoft.com/office/officeart/2005/8/layout/process4"/>
    <dgm:cxn modelId="{702A923F-43FE-498D-9E7B-498DB202CE88}" type="presParOf" srcId="{9DB222B4-BEDA-4AB5-8DCB-D103B985CBB5}" destId="{FEF20F68-E2D0-4339-A9EC-261FACD23DA8}" srcOrd="3" destOrd="0" presId="urn:microsoft.com/office/officeart/2005/8/layout/process4"/>
    <dgm:cxn modelId="{D98CA5AC-C155-4AAC-8DF2-3D8DDCAB6C9B}" type="presParOf" srcId="{9DB222B4-BEDA-4AB5-8DCB-D103B985CBB5}" destId="{995CD68D-FDBA-409E-95A4-3E6F596D4A2F}" srcOrd="4" destOrd="0" presId="urn:microsoft.com/office/officeart/2005/8/layout/process4"/>
    <dgm:cxn modelId="{EEBC3A30-2631-4607-96F4-680E26E62B65}" type="presParOf" srcId="{995CD68D-FDBA-409E-95A4-3E6F596D4A2F}" destId="{930AE63B-1D78-4020-AB7E-ED0BF980655A}" srcOrd="0" destOrd="0" presId="urn:microsoft.com/office/officeart/2005/8/layout/process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F83-42F6-4835-8657-77120240DD6D}" type="doc">
      <dgm:prSet loTypeId="urn:microsoft.com/office/officeart/2005/8/layout/venn2" loCatId="relationship" qsTypeId="urn:microsoft.com/office/officeart/2005/8/quickstyle/simple1" qsCatId="simple" csTypeId="urn:microsoft.com/office/officeart/2005/8/colors/accent4_3" csCatId="accent4" phldr="1"/>
      <dgm:spPr/>
      <dgm:t>
        <a:bodyPr/>
        <a:lstStyle/>
        <a:p>
          <a:endParaRPr lang="en-US"/>
        </a:p>
      </dgm:t>
    </dgm:pt>
    <dgm:pt modelId="{6754AC77-FDD6-47E2-994E-2C235D60909D}">
      <dgm:prSet phldrT="[Text]" custT="1"/>
      <dgm:spPr/>
      <dgm:t>
        <a:bodyPr/>
        <a:lstStyle/>
        <a:p>
          <a:r>
            <a:rPr lang="en-US" sz="4000" dirty="0" smtClean="0"/>
            <a:t>Team</a:t>
          </a:r>
          <a:endParaRPr lang="en-US" sz="4000" dirty="0"/>
        </a:p>
      </dgm:t>
      <dgm:extLst>
        <a:ext uri="{E40237B7-FDA0-4F09-8148-C483321AD2D9}">
          <dgm14:cNvPr xmlns:dgm14="http://schemas.microsoft.com/office/drawing/2010/diagram" xmlns="" id="0" name="" descr="Team&#10;"/>
        </a:ext>
      </dgm:extLst>
    </dgm:pt>
    <dgm:pt modelId="{A9DE444D-8165-4DB7-88B6-AE458E781B44}" type="parTrans" cxnId="{9F7A9FF0-2248-4DE1-AEED-621AA2B45069}">
      <dgm:prSet/>
      <dgm:spPr/>
      <dgm:t>
        <a:bodyPr/>
        <a:lstStyle/>
        <a:p>
          <a:endParaRPr lang="en-US" sz="2800"/>
        </a:p>
      </dgm:t>
    </dgm:pt>
    <dgm:pt modelId="{55713C3C-E4CF-4E39-BF6C-B85EA76969E5}" type="sibTrans" cxnId="{9F7A9FF0-2248-4DE1-AEED-621AA2B45069}">
      <dgm:prSet/>
      <dgm:spPr/>
      <dgm:t>
        <a:bodyPr/>
        <a:lstStyle/>
        <a:p>
          <a:endParaRPr lang="en-US" sz="2800"/>
        </a:p>
      </dgm:t>
    </dgm:pt>
    <dgm:pt modelId="{F954A5C4-A8A6-4E24-9C28-FF77DD7ACD3F}">
      <dgm:prSet phldrT="[Text]" custT="1"/>
      <dgm:spPr/>
      <dgm:t>
        <a:bodyPr/>
        <a:lstStyle/>
        <a:p>
          <a:r>
            <a:rPr lang="en-US" sz="4000" dirty="0" err="1" smtClean="0"/>
            <a:t>Teamlet</a:t>
          </a:r>
          <a:r>
            <a:rPr lang="en-US" sz="4000" dirty="0" smtClean="0"/>
            <a:t> </a:t>
          </a:r>
          <a:endParaRPr lang="en-US" sz="4000" dirty="0"/>
        </a:p>
      </dgm:t>
      <dgm:extLst>
        <a:ext uri="{E40237B7-FDA0-4F09-8148-C483321AD2D9}">
          <dgm14:cNvPr xmlns:dgm14="http://schemas.microsoft.com/office/drawing/2010/diagram" xmlns="" id="0" name="" descr="Teamlet &#10;"/>
        </a:ext>
      </dgm:extLst>
    </dgm:pt>
    <dgm:pt modelId="{75929A7E-86CC-4DAF-B1AE-91B980C40DC2}" type="parTrans" cxnId="{9E3A32FC-1420-4CF3-8C39-A760779121F0}">
      <dgm:prSet/>
      <dgm:spPr/>
      <dgm:t>
        <a:bodyPr/>
        <a:lstStyle/>
        <a:p>
          <a:endParaRPr lang="en-US" sz="2800"/>
        </a:p>
      </dgm:t>
    </dgm:pt>
    <dgm:pt modelId="{7F14DE8C-77C4-4539-A592-159AFEE11783}" type="sibTrans" cxnId="{9E3A32FC-1420-4CF3-8C39-A760779121F0}">
      <dgm:prSet/>
      <dgm:spPr/>
      <dgm:t>
        <a:bodyPr/>
        <a:lstStyle/>
        <a:p>
          <a:endParaRPr lang="en-US" sz="2800"/>
        </a:p>
      </dgm:t>
    </dgm:pt>
    <dgm:pt modelId="{22C51CE7-B6B0-483C-BA89-C5509CEB079A}">
      <dgm:prSet phldrT="[Text]" custT="1"/>
      <dgm:spPr/>
      <dgm:t>
        <a:bodyPr/>
        <a:lstStyle/>
        <a:p>
          <a:r>
            <a:rPr lang="en-US" sz="3600" dirty="0" smtClean="0"/>
            <a:t>Patient &amp; Caregiver</a:t>
          </a:r>
          <a:endParaRPr lang="en-US" sz="3600" dirty="0"/>
        </a:p>
      </dgm:t>
      <dgm:extLst>
        <a:ext uri="{E40237B7-FDA0-4F09-8148-C483321AD2D9}">
          <dgm14:cNvPr xmlns:dgm14="http://schemas.microsoft.com/office/drawing/2010/diagram" xmlns="" id="0" name="" descr="Patient &amp; Caregiver&#10;"/>
        </a:ext>
      </dgm:extLst>
    </dgm:pt>
    <dgm:pt modelId="{67D8DD4B-B9D5-433B-9716-51AAFBC9234F}" type="parTrans" cxnId="{9299BD8E-5323-456A-9244-32F6865F1407}">
      <dgm:prSet/>
      <dgm:spPr/>
      <dgm:t>
        <a:bodyPr/>
        <a:lstStyle/>
        <a:p>
          <a:endParaRPr lang="en-US" sz="2800"/>
        </a:p>
      </dgm:t>
    </dgm:pt>
    <dgm:pt modelId="{4D3452EB-040D-42AB-BEB7-C2D351A55B7B}" type="sibTrans" cxnId="{9299BD8E-5323-456A-9244-32F6865F1407}">
      <dgm:prSet/>
      <dgm:spPr/>
      <dgm:t>
        <a:bodyPr/>
        <a:lstStyle/>
        <a:p>
          <a:endParaRPr lang="en-US" sz="2800"/>
        </a:p>
      </dgm:t>
    </dgm:pt>
    <dgm:pt modelId="{8FA17B68-8326-4F7A-B929-4361630BBB61}" type="pres">
      <dgm:prSet presAssocID="{C3446F83-42F6-4835-8657-77120240DD6D}" presName="Name0" presStyleCnt="0">
        <dgm:presLayoutVars>
          <dgm:chMax val="7"/>
          <dgm:resizeHandles val="exact"/>
        </dgm:presLayoutVars>
      </dgm:prSet>
      <dgm:spPr/>
      <dgm:t>
        <a:bodyPr/>
        <a:lstStyle/>
        <a:p>
          <a:endParaRPr lang="en-US"/>
        </a:p>
      </dgm:t>
    </dgm:pt>
    <dgm:pt modelId="{C7FCC86E-CC27-444F-BADC-15D9DAF54878}" type="pres">
      <dgm:prSet presAssocID="{C3446F83-42F6-4835-8657-77120240DD6D}" presName="comp1" presStyleCnt="0"/>
      <dgm:spPr/>
      <dgm:t>
        <a:bodyPr/>
        <a:lstStyle/>
        <a:p>
          <a:endParaRPr lang="en-US"/>
        </a:p>
      </dgm:t>
    </dgm:pt>
    <dgm:pt modelId="{32550DB7-300C-49CE-A333-E399F5A93171}" type="pres">
      <dgm:prSet presAssocID="{C3446F83-42F6-4835-8657-77120240DD6D}" presName="circle1" presStyleLbl="node1" presStyleIdx="0" presStyleCnt="3"/>
      <dgm:spPr/>
      <dgm:t>
        <a:bodyPr/>
        <a:lstStyle/>
        <a:p>
          <a:endParaRPr lang="en-US"/>
        </a:p>
      </dgm:t>
    </dgm:pt>
    <dgm:pt modelId="{DDA17E1D-6429-496E-BB04-8F7CDFC56339}" type="pres">
      <dgm:prSet presAssocID="{C3446F83-42F6-4835-8657-77120240DD6D}" presName="c1text" presStyleLbl="node1" presStyleIdx="0" presStyleCnt="3">
        <dgm:presLayoutVars>
          <dgm:bulletEnabled val="1"/>
        </dgm:presLayoutVars>
      </dgm:prSet>
      <dgm:spPr/>
      <dgm:t>
        <a:bodyPr/>
        <a:lstStyle/>
        <a:p>
          <a:endParaRPr lang="en-US"/>
        </a:p>
      </dgm:t>
    </dgm:pt>
    <dgm:pt modelId="{A6D6E17D-D837-4966-A1BE-94D26D26A233}" type="pres">
      <dgm:prSet presAssocID="{C3446F83-42F6-4835-8657-77120240DD6D}" presName="comp2" presStyleCnt="0"/>
      <dgm:spPr/>
      <dgm:t>
        <a:bodyPr/>
        <a:lstStyle/>
        <a:p>
          <a:endParaRPr lang="en-US"/>
        </a:p>
      </dgm:t>
    </dgm:pt>
    <dgm:pt modelId="{20C276A1-A0DB-42FA-8070-C7C808840A5F}" type="pres">
      <dgm:prSet presAssocID="{C3446F83-42F6-4835-8657-77120240DD6D}" presName="circle2" presStyleLbl="node1" presStyleIdx="1" presStyleCnt="3"/>
      <dgm:spPr/>
      <dgm:t>
        <a:bodyPr/>
        <a:lstStyle/>
        <a:p>
          <a:endParaRPr lang="en-US"/>
        </a:p>
      </dgm:t>
    </dgm:pt>
    <dgm:pt modelId="{6573F9AB-1109-4119-851B-03D75925E791}" type="pres">
      <dgm:prSet presAssocID="{C3446F83-42F6-4835-8657-77120240DD6D}" presName="c2text" presStyleLbl="node1" presStyleIdx="1" presStyleCnt="3">
        <dgm:presLayoutVars>
          <dgm:bulletEnabled val="1"/>
        </dgm:presLayoutVars>
      </dgm:prSet>
      <dgm:spPr/>
      <dgm:t>
        <a:bodyPr/>
        <a:lstStyle/>
        <a:p>
          <a:endParaRPr lang="en-US"/>
        </a:p>
      </dgm:t>
    </dgm:pt>
    <dgm:pt modelId="{2D8BD7F2-8B74-4391-BFBD-E7C76A350C0A}" type="pres">
      <dgm:prSet presAssocID="{C3446F83-42F6-4835-8657-77120240DD6D}" presName="comp3" presStyleCnt="0"/>
      <dgm:spPr/>
      <dgm:t>
        <a:bodyPr/>
        <a:lstStyle/>
        <a:p>
          <a:endParaRPr lang="en-US"/>
        </a:p>
      </dgm:t>
    </dgm:pt>
    <dgm:pt modelId="{861554C4-0482-4EDA-A647-39FA1FA97372}" type="pres">
      <dgm:prSet presAssocID="{C3446F83-42F6-4835-8657-77120240DD6D}" presName="circle3" presStyleLbl="node1" presStyleIdx="2" presStyleCnt="3"/>
      <dgm:spPr/>
      <dgm:t>
        <a:bodyPr/>
        <a:lstStyle/>
        <a:p>
          <a:endParaRPr lang="en-US"/>
        </a:p>
      </dgm:t>
    </dgm:pt>
    <dgm:pt modelId="{3409A447-A4C4-454E-8689-DEDF420AFCAF}" type="pres">
      <dgm:prSet presAssocID="{C3446F83-42F6-4835-8657-77120240DD6D}" presName="c3text" presStyleLbl="node1" presStyleIdx="2" presStyleCnt="3">
        <dgm:presLayoutVars>
          <dgm:bulletEnabled val="1"/>
        </dgm:presLayoutVars>
      </dgm:prSet>
      <dgm:spPr/>
      <dgm:t>
        <a:bodyPr/>
        <a:lstStyle/>
        <a:p>
          <a:endParaRPr lang="en-US"/>
        </a:p>
      </dgm:t>
    </dgm:pt>
  </dgm:ptLst>
  <dgm:cxnLst>
    <dgm:cxn modelId="{F87CBF0B-CEB1-474A-B6A4-7EB3BDA540FD}" type="presOf" srcId="{F954A5C4-A8A6-4E24-9C28-FF77DD7ACD3F}" destId="{6573F9AB-1109-4119-851B-03D75925E791}" srcOrd="1" destOrd="0" presId="urn:microsoft.com/office/officeart/2005/8/layout/venn2"/>
    <dgm:cxn modelId="{9299BD8E-5323-456A-9244-32F6865F1407}" srcId="{C3446F83-42F6-4835-8657-77120240DD6D}" destId="{22C51CE7-B6B0-483C-BA89-C5509CEB079A}" srcOrd="2" destOrd="0" parTransId="{67D8DD4B-B9D5-433B-9716-51AAFBC9234F}" sibTransId="{4D3452EB-040D-42AB-BEB7-C2D351A55B7B}"/>
    <dgm:cxn modelId="{9BA451AE-54AB-4F7D-9EAF-D98C7F98CC49}" type="presOf" srcId="{22C51CE7-B6B0-483C-BA89-C5509CEB079A}" destId="{861554C4-0482-4EDA-A647-39FA1FA97372}" srcOrd="0" destOrd="0" presId="urn:microsoft.com/office/officeart/2005/8/layout/venn2"/>
    <dgm:cxn modelId="{B0D6F9DE-20A1-4C16-9D70-B2E1120285D3}" type="presOf" srcId="{6754AC77-FDD6-47E2-994E-2C235D60909D}" destId="{DDA17E1D-6429-496E-BB04-8F7CDFC56339}" srcOrd="1" destOrd="0" presId="urn:microsoft.com/office/officeart/2005/8/layout/venn2"/>
    <dgm:cxn modelId="{8F3FB19F-8805-4F93-8201-4C852D1B4423}" type="presOf" srcId="{C3446F83-42F6-4835-8657-77120240DD6D}" destId="{8FA17B68-8326-4F7A-B929-4361630BBB61}" srcOrd="0" destOrd="0" presId="urn:microsoft.com/office/officeart/2005/8/layout/venn2"/>
    <dgm:cxn modelId="{C956FDE4-5B3D-48DA-BABB-86433A4BFB7B}" type="presOf" srcId="{6754AC77-FDD6-47E2-994E-2C235D60909D}" destId="{32550DB7-300C-49CE-A333-E399F5A93171}" srcOrd="0" destOrd="0" presId="urn:microsoft.com/office/officeart/2005/8/layout/venn2"/>
    <dgm:cxn modelId="{9F7A9FF0-2248-4DE1-AEED-621AA2B45069}" srcId="{C3446F83-42F6-4835-8657-77120240DD6D}" destId="{6754AC77-FDD6-47E2-994E-2C235D60909D}" srcOrd="0" destOrd="0" parTransId="{A9DE444D-8165-4DB7-88B6-AE458E781B44}" sibTransId="{55713C3C-E4CF-4E39-BF6C-B85EA76969E5}"/>
    <dgm:cxn modelId="{0FAF5D94-AEB8-4EDC-8C8C-A134484A57FD}" type="presOf" srcId="{22C51CE7-B6B0-483C-BA89-C5509CEB079A}" destId="{3409A447-A4C4-454E-8689-DEDF420AFCAF}" srcOrd="1" destOrd="0" presId="urn:microsoft.com/office/officeart/2005/8/layout/venn2"/>
    <dgm:cxn modelId="{9E3A32FC-1420-4CF3-8C39-A760779121F0}" srcId="{C3446F83-42F6-4835-8657-77120240DD6D}" destId="{F954A5C4-A8A6-4E24-9C28-FF77DD7ACD3F}" srcOrd="1" destOrd="0" parTransId="{75929A7E-86CC-4DAF-B1AE-91B980C40DC2}" sibTransId="{7F14DE8C-77C4-4539-A592-159AFEE11783}"/>
    <dgm:cxn modelId="{36800A04-708C-4824-92B7-F8AA1C7433C8}" type="presOf" srcId="{F954A5C4-A8A6-4E24-9C28-FF77DD7ACD3F}" destId="{20C276A1-A0DB-42FA-8070-C7C808840A5F}" srcOrd="0" destOrd="0" presId="urn:microsoft.com/office/officeart/2005/8/layout/venn2"/>
    <dgm:cxn modelId="{C9FE69B2-9EF0-495E-ACAA-ABFF12287920}" type="presParOf" srcId="{8FA17B68-8326-4F7A-B929-4361630BBB61}" destId="{C7FCC86E-CC27-444F-BADC-15D9DAF54878}" srcOrd="0" destOrd="0" presId="urn:microsoft.com/office/officeart/2005/8/layout/venn2"/>
    <dgm:cxn modelId="{8D70DCF2-C65F-4F70-8C00-A07A42728D71}" type="presParOf" srcId="{C7FCC86E-CC27-444F-BADC-15D9DAF54878}" destId="{32550DB7-300C-49CE-A333-E399F5A93171}" srcOrd="0" destOrd="0" presId="urn:microsoft.com/office/officeart/2005/8/layout/venn2"/>
    <dgm:cxn modelId="{F951B47E-3770-4404-87C4-008D00889328}" type="presParOf" srcId="{C7FCC86E-CC27-444F-BADC-15D9DAF54878}" destId="{DDA17E1D-6429-496E-BB04-8F7CDFC56339}" srcOrd="1" destOrd="0" presId="urn:microsoft.com/office/officeart/2005/8/layout/venn2"/>
    <dgm:cxn modelId="{CBB3465C-B2AF-4F04-ABC8-D8F126019529}" type="presParOf" srcId="{8FA17B68-8326-4F7A-B929-4361630BBB61}" destId="{A6D6E17D-D837-4966-A1BE-94D26D26A233}" srcOrd="1" destOrd="0" presId="urn:microsoft.com/office/officeart/2005/8/layout/venn2"/>
    <dgm:cxn modelId="{1DB69B61-B1E3-4918-93E8-9902ABCCAEFB}" type="presParOf" srcId="{A6D6E17D-D837-4966-A1BE-94D26D26A233}" destId="{20C276A1-A0DB-42FA-8070-C7C808840A5F}" srcOrd="0" destOrd="0" presId="urn:microsoft.com/office/officeart/2005/8/layout/venn2"/>
    <dgm:cxn modelId="{8971E143-B390-4CD6-B882-DB9FD423E861}" type="presParOf" srcId="{A6D6E17D-D837-4966-A1BE-94D26D26A233}" destId="{6573F9AB-1109-4119-851B-03D75925E791}" srcOrd="1" destOrd="0" presId="urn:microsoft.com/office/officeart/2005/8/layout/venn2"/>
    <dgm:cxn modelId="{4F77BE32-0258-444F-AA8C-A1A8206F672F}" type="presParOf" srcId="{8FA17B68-8326-4F7A-B929-4361630BBB61}" destId="{2D8BD7F2-8B74-4391-BFBD-E7C76A350C0A}" srcOrd="2" destOrd="0" presId="urn:microsoft.com/office/officeart/2005/8/layout/venn2"/>
    <dgm:cxn modelId="{84C0B777-4079-457E-A66D-EA230F8B08C8}" type="presParOf" srcId="{2D8BD7F2-8B74-4391-BFBD-E7C76A350C0A}" destId="{861554C4-0482-4EDA-A647-39FA1FA97372}" srcOrd="0" destOrd="0" presId="urn:microsoft.com/office/officeart/2005/8/layout/venn2"/>
    <dgm:cxn modelId="{A080D929-7B41-4946-AD51-6F10E609B470}" type="presParOf" srcId="{2D8BD7F2-8B74-4391-BFBD-E7C76A350C0A}" destId="{3409A447-A4C4-454E-8689-DEDF420AFCAF}"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C90A7D-F867-4DB3-93D8-EEC79165CB16}"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en-US"/>
        </a:p>
      </dgm:t>
    </dgm:pt>
    <dgm:pt modelId="{CFCECABF-40D2-43C4-A47B-8589DFE5E9DE}">
      <dgm:prSet phldrT="[Text]"/>
      <dgm:spPr/>
      <dgm:t>
        <a:bodyPr/>
        <a:lstStyle/>
        <a:p>
          <a:r>
            <a:rPr lang="en-US" dirty="0" smtClean="0"/>
            <a:t>Managing Critical Transitions</a:t>
          </a:r>
          <a:endParaRPr lang="en-US" dirty="0"/>
        </a:p>
      </dgm:t>
      <dgm:extLst>
        <a:ext uri="{E40237B7-FDA0-4F09-8148-C483321AD2D9}">
          <dgm14:cNvPr xmlns:dgm14="http://schemas.microsoft.com/office/drawing/2010/diagram" xmlns="" id="0" name="" descr="Managing Critical Transitions&#10;"/>
        </a:ext>
      </dgm:extLst>
    </dgm:pt>
    <dgm:pt modelId="{EAF7939C-00AF-4F70-BE4A-38E958016B6B}" type="parTrans" cxnId="{743EB1DB-31E0-4187-BC74-2354CD819E59}">
      <dgm:prSet/>
      <dgm:spPr/>
      <dgm:t>
        <a:bodyPr/>
        <a:lstStyle/>
        <a:p>
          <a:endParaRPr lang="en-US"/>
        </a:p>
      </dgm:t>
    </dgm:pt>
    <dgm:pt modelId="{06446C78-E82A-4D7A-89EC-F0E0A14B6A9E}" type="sibTrans" cxnId="{743EB1DB-31E0-4187-BC74-2354CD819E59}">
      <dgm:prSet/>
      <dgm:spPr/>
      <dgm:t>
        <a:bodyPr/>
        <a:lstStyle/>
        <a:p>
          <a:endParaRPr lang="en-US"/>
        </a:p>
      </dgm:t>
    </dgm:pt>
    <dgm:pt modelId="{3160D5DA-B734-41FA-8204-56F2974DA247}">
      <dgm:prSet phldrT="[Text]"/>
      <dgm:spPr/>
      <dgm:t>
        <a:bodyPr/>
        <a:lstStyle/>
        <a:p>
          <a:r>
            <a:rPr lang="en-US" dirty="0" smtClean="0"/>
            <a:t>Inpatient to Outpatient</a:t>
          </a:r>
          <a:endParaRPr lang="en-US" dirty="0"/>
        </a:p>
      </dgm:t>
      <dgm:extLst>
        <a:ext uri="{E40237B7-FDA0-4F09-8148-C483321AD2D9}">
          <dgm14:cNvPr xmlns:dgm14="http://schemas.microsoft.com/office/drawing/2010/diagram" xmlns="" id="0" name="" descr="Inpatient to Outpatient&#10;"/>
        </a:ext>
      </dgm:extLst>
    </dgm:pt>
    <dgm:pt modelId="{14D4E22E-B40D-4940-BA15-6DB60E90FC87}" type="parTrans" cxnId="{8C24BA6F-5C46-4504-AE8C-D50D23CEDA83}">
      <dgm:prSet/>
      <dgm:spPr/>
      <dgm:t>
        <a:bodyPr/>
        <a:lstStyle/>
        <a:p>
          <a:endParaRPr lang="en-US"/>
        </a:p>
      </dgm:t>
    </dgm:pt>
    <dgm:pt modelId="{58F4D7B6-5473-4CE4-9406-0BD51DB7C5F5}" type="sibTrans" cxnId="{8C24BA6F-5C46-4504-AE8C-D50D23CEDA83}">
      <dgm:prSet/>
      <dgm:spPr/>
      <dgm:t>
        <a:bodyPr/>
        <a:lstStyle/>
        <a:p>
          <a:endParaRPr lang="en-US"/>
        </a:p>
      </dgm:t>
    </dgm:pt>
    <dgm:pt modelId="{1B009036-1188-48C3-85A1-BCE464665CA3}">
      <dgm:prSet phldrT="[Text]"/>
      <dgm:spPr/>
      <dgm:t>
        <a:bodyPr/>
        <a:lstStyle/>
        <a:p>
          <a:r>
            <a:rPr lang="en-US" dirty="0" smtClean="0"/>
            <a:t>VA &amp; Non VA</a:t>
          </a:r>
          <a:endParaRPr lang="en-US" dirty="0"/>
        </a:p>
      </dgm:t>
      <dgm:extLst>
        <a:ext uri="{E40237B7-FDA0-4F09-8148-C483321AD2D9}">
          <dgm14:cNvPr xmlns:dgm14="http://schemas.microsoft.com/office/drawing/2010/diagram" xmlns="" id="0" name="" descr="VA &amp; Non VA&#10;"/>
        </a:ext>
      </dgm:extLst>
    </dgm:pt>
    <dgm:pt modelId="{02E8D1BA-4095-4D91-A44F-F984BE49F7D2}" type="parTrans" cxnId="{71856D3C-C054-4A2A-AC89-AB66800FAC10}">
      <dgm:prSet/>
      <dgm:spPr/>
      <dgm:t>
        <a:bodyPr/>
        <a:lstStyle/>
        <a:p>
          <a:endParaRPr lang="en-US"/>
        </a:p>
      </dgm:t>
    </dgm:pt>
    <dgm:pt modelId="{86FE60FC-7500-428B-AA1F-BF2D758D83CD}" type="sibTrans" cxnId="{71856D3C-C054-4A2A-AC89-AB66800FAC10}">
      <dgm:prSet/>
      <dgm:spPr/>
      <dgm:t>
        <a:bodyPr/>
        <a:lstStyle/>
        <a:p>
          <a:endParaRPr lang="en-US"/>
        </a:p>
      </dgm:t>
    </dgm:pt>
    <dgm:pt modelId="{966FF46F-D161-4491-8020-F88BEE7A0DD5}">
      <dgm:prSet phldrT="[Text]"/>
      <dgm:spPr/>
      <dgm:t>
        <a:bodyPr/>
        <a:lstStyle/>
        <a:p>
          <a:r>
            <a:rPr lang="en-US" dirty="0" smtClean="0"/>
            <a:t>Managing Populations</a:t>
          </a:r>
          <a:endParaRPr lang="en-US" dirty="0"/>
        </a:p>
      </dgm:t>
      <dgm:extLst>
        <a:ext uri="{E40237B7-FDA0-4F09-8148-C483321AD2D9}">
          <dgm14:cNvPr xmlns:dgm14="http://schemas.microsoft.com/office/drawing/2010/diagram" xmlns="" id="0" name="" descr="Managing  Populations&#10;&#10;"/>
        </a:ext>
      </dgm:extLst>
    </dgm:pt>
    <dgm:pt modelId="{D6D68BEE-205A-4BC2-AB20-B8C375A35EE0}" type="parTrans" cxnId="{D4BDAFB3-D417-4928-8F84-738EA4565E91}">
      <dgm:prSet/>
      <dgm:spPr/>
      <dgm:t>
        <a:bodyPr/>
        <a:lstStyle/>
        <a:p>
          <a:endParaRPr lang="en-US"/>
        </a:p>
      </dgm:t>
    </dgm:pt>
    <dgm:pt modelId="{75E3B513-8B51-4EEC-9253-8D48FC70673A}" type="sibTrans" cxnId="{D4BDAFB3-D417-4928-8F84-738EA4565E91}">
      <dgm:prSet/>
      <dgm:spPr/>
      <dgm:t>
        <a:bodyPr/>
        <a:lstStyle/>
        <a:p>
          <a:endParaRPr lang="en-US"/>
        </a:p>
      </dgm:t>
    </dgm:pt>
    <dgm:pt modelId="{B99BB193-5DCC-468D-9316-6A500DD57965}">
      <dgm:prSet phldrT="[Text]"/>
      <dgm:spPr/>
      <dgm:t>
        <a:bodyPr/>
        <a:lstStyle/>
        <a:p>
          <a:r>
            <a:rPr lang="en-US" dirty="0" smtClean="0"/>
            <a:t>Health Promotion &amp; Disease Prevention</a:t>
          </a:r>
          <a:endParaRPr lang="en-US" dirty="0"/>
        </a:p>
      </dgm:t>
      <dgm:extLst>
        <a:ext uri="{E40237B7-FDA0-4F09-8148-C483321AD2D9}">
          <dgm14:cNvPr xmlns:dgm14="http://schemas.microsoft.com/office/drawing/2010/diagram" xmlns="" id="0" name="" descr="Health Promotion &amp; Disease Prevention&#10;"/>
        </a:ext>
      </dgm:extLst>
    </dgm:pt>
    <dgm:pt modelId="{14D48D96-D0F6-42AD-8731-DE2B80A932E0}" type="parTrans" cxnId="{AC8F97ED-47C8-4711-B6A2-6D35DEB2E91A}">
      <dgm:prSet/>
      <dgm:spPr/>
      <dgm:t>
        <a:bodyPr/>
        <a:lstStyle/>
        <a:p>
          <a:endParaRPr lang="en-US"/>
        </a:p>
      </dgm:t>
    </dgm:pt>
    <dgm:pt modelId="{0B083FFF-F1E4-4EB5-B09F-EB2819824F9E}" type="sibTrans" cxnId="{AC8F97ED-47C8-4711-B6A2-6D35DEB2E91A}">
      <dgm:prSet/>
      <dgm:spPr/>
      <dgm:t>
        <a:bodyPr/>
        <a:lstStyle/>
        <a:p>
          <a:endParaRPr lang="en-US"/>
        </a:p>
      </dgm:t>
    </dgm:pt>
    <dgm:pt modelId="{7EEB99B0-B071-4FED-8E62-B2061259B036}">
      <dgm:prSet phldrT="[Text]"/>
      <dgm:spPr/>
      <dgm:t>
        <a:bodyPr/>
        <a:lstStyle/>
        <a:p>
          <a:r>
            <a:rPr lang="en-US" dirty="0" smtClean="0"/>
            <a:t>Chronic Illness</a:t>
          </a:r>
          <a:endParaRPr lang="en-US" dirty="0"/>
        </a:p>
      </dgm:t>
      <dgm:extLst>
        <a:ext uri="{E40237B7-FDA0-4F09-8148-C483321AD2D9}">
          <dgm14:cNvPr xmlns:dgm14="http://schemas.microsoft.com/office/drawing/2010/diagram" xmlns="" id="0" name="" descr="Chronic Illness&#10;"/>
        </a:ext>
      </dgm:extLst>
    </dgm:pt>
    <dgm:pt modelId="{98AC5CA6-4BD8-4AF3-954A-55B28D5C45FD}" type="parTrans" cxnId="{B390DBA1-6940-47ED-A69F-9877948AF13A}">
      <dgm:prSet/>
      <dgm:spPr/>
      <dgm:t>
        <a:bodyPr/>
        <a:lstStyle/>
        <a:p>
          <a:endParaRPr lang="en-US"/>
        </a:p>
      </dgm:t>
    </dgm:pt>
    <dgm:pt modelId="{3995F688-36B8-49A0-9920-2C16E2DC8C64}" type="sibTrans" cxnId="{B390DBA1-6940-47ED-A69F-9877948AF13A}">
      <dgm:prSet/>
      <dgm:spPr/>
      <dgm:t>
        <a:bodyPr/>
        <a:lstStyle/>
        <a:p>
          <a:endParaRPr lang="en-US"/>
        </a:p>
      </dgm:t>
    </dgm:pt>
    <dgm:pt modelId="{95B3211C-B675-4167-92A5-9669332C4A96}">
      <dgm:prSet phldrT="[Text]"/>
      <dgm:spPr/>
      <dgm:t>
        <a:bodyPr/>
        <a:lstStyle/>
        <a:p>
          <a:r>
            <a:rPr lang="en-US" dirty="0" smtClean="0"/>
            <a:t>Primary Care &amp; Specialty</a:t>
          </a:r>
          <a:endParaRPr lang="en-US" dirty="0"/>
        </a:p>
      </dgm:t>
      <dgm:extLst>
        <a:ext uri="{E40237B7-FDA0-4F09-8148-C483321AD2D9}">
          <dgm14:cNvPr xmlns:dgm14="http://schemas.microsoft.com/office/drawing/2010/diagram" xmlns="" id="0" name="" descr="Primary Care &amp; Specialty&#10;"/>
        </a:ext>
      </dgm:extLst>
    </dgm:pt>
    <dgm:pt modelId="{686D61E4-87E2-4E45-A2F3-58EBD291E29D}" type="parTrans" cxnId="{5B741FE5-C38F-4AEF-AE37-DA7DCD344DF0}">
      <dgm:prSet/>
      <dgm:spPr/>
      <dgm:t>
        <a:bodyPr/>
        <a:lstStyle/>
        <a:p>
          <a:endParaRPr lang="en-US"/>
        </a:p>
      </dgm:t>
    </dgm:pt>
    <dgm:pt modelId="{976C79B6-5F75-4DD9-8796-62DD06F1A856}" type="sibTrans" cxnId="{5B741FE5-C38F-4AEF-AE37-DA7DCD344DF0}">
      <dgm:prSet/>
      <dgm:spPr/>
      <dgm:t>
        <a:bodyPr/>
        <a:lstStyle/>
        <a:p>
          <a:endParaRPr lang="en-US"/>
        </a:p>
      </dgm:t>
    </dgm:pt>
    <dgm:pt modelId="{837B34BB-9A3E-4FDF-A8D6-BEE0D168CC7D}" type="pres">
      <dgm:prSet presAssocID="{DDC90A7D-F867-4DB3-93D8-EEC79165CB16}" presName="Name0" presStyleCnt="0">
        <dgm:presLayoutVars>
          <dgm:dir/>
          <dgm:animLvl val="lvl"/>
          <dgm:resizeHandles val="exact"/>
        </dgm:presLayoutVars>
      </dgm:prSet>
      <dgm:spPr/>
      <dgm:t>
        <a:bodyPr/>
        <a:lstStyle/>
        <a:p>
          <a:endParaRPr lang="en-US"/>
        </a:p>
      </dgm:t>
    </dgm:pt>
    <dgm:pt modelId="{5DBCB7E5-5E0F-4EFD-A499-A56BC4BE811C}" type="pres">
      <dgm:prSet presAssocID="{966FF46F-D161-4491-8020-F88BEE7A0DD5}" presName="boxAndChildren" presStyleCnt="0"/>
      <dgm:spPr/>
      <dgm:t>
        <a:bodyPr/>
        <a:lstStyle/>
        <a:p>
          <a:endParaRPr lang="en-US"/>
        </a:p>
      </dgm:t>
    </dgm:pt>
    <dgm:pt modelId="{B4FEE8A6-1D4E-4963-AC7A-DF0A934D8C98}" type="pres">
      <dgm:prSet presAssocID="{966FF46F-D161-4491-8020-F88BEE7A0DD5}" presName="parentTextBox" presStyleLbl="node1" presStyleIdx="0" presStyleCnt="2"/>
      <dgm:spPr/>
      <dgm:t>
        <a:bodyPr/>
        <a:lstStyle/>
        <a:p>
          <a:endParaRPr lang="en-US"/>
        </a:p>
      </dgm:t>
    </dgm:pt>
    <dgm:pt modelId="{24183B15-C970-4FD3-98AB-10273500DDC1}" type="pres">
      <dgm:prSet presAssocID="{966FF46F-D161-4491-8020-F88BEE7A0DD5}" presName="entireBox" presStyleLbl="node1" presStyleIdx="0" presStyleCnt="2"/>
      <dgm:spPr/>
      <dgm:t>
        <a:bodyPr/>
        <a:lstStyle/>
        <a:p>
          <a:endParaRPr lang="en-US"/>
        </a:p>
      </dgm:t>
    </dgm:pt>
    <dgm:pt modelId="{6689BE06-C05B-4534-8219-D2309EB6CA51}" type="pres">
      <dgm:prSet presAssocID="{966FF46F-D161-4491-8020-F88BEE7A0DD5}" presName="descendantBox" presStyleCnt="0"/>
      <dgm:spPr/>
      <dgm:t>
        <a:bodyPr/>
        <a:lstStyle/>
        <a:p>
          <a:endParaRPr lang="en-US"/>
        </a:p>
      </dgm:t>
    </dgm:pt>
    <dgm:pt modelId="{90B68359-A028-4C66-8BC6-88701EB59389}" type="pres">
      <dgm:prSet presAssocID="{B99BB193-5DCC-468D-9316-6A500DD57965}" presName="childTextBox" presStyleLbl="fgAccFollowNode1" presStyleIdx="0" presStyleCnt="5">
        <dgm:presLayoutVars>
          <dgm:bulletEnabled val="1"/>
        </dgm:presLayoutVars>
      </dgm:prSet>
      <dgm:spPr/>
      <dgm:t>
        <a:bodyPr/>
        <a:lstStyle/>
        <a:p>
          <a:endParaRPr lang="en-US"/>
        </a:p>
      </dgm:t>
    </dgm:pt>
    <dgm:pt modelId="{102EBED8-3831-4A13-8D63-E9DBBCC8F10B}" type="pres">
      <dgm:prSet presAssocID="{7EEB99B0-B071-4FED-8E62-B2061259B036}" presName="childTextBox" presStyleLbl="fgAccFollowNode1" presStyleIdx="1" presStyleCnt="5">
        <dgm:presLayoutVars>
          <dgm:bulletEnabled val="1"/>
        </dgm:presLayoutVars>
      </dgm:prSet>
      <dgm:spPr/>
      <dgm:t>
        <a:bodyPr/>
        <a:lstStyle/>
        <a:p>
          <a:endParaRPr lang="en-US"/>
        </a:p>
      </dgm:t>
    </dgm:pt>
    <dgm:pt modelId="{4ADC5198-3E2D-4CF1-9366-A267CF361C9B}" type="pres">
      <dgm:prSet presAssocID="{06446C78-E82A-4D7A-89EC-F0E0A14B6A9E}" presName="sp" presStyleCnt="0"/>
      <dgm:spPr/>
      <dgm:t>
        <a:bodyPr/>
        <a:lstStyle/>
        <a:p>
          <a:endParaRPr lang="en-US"/>
        </a:p>
      </dgm:t>
    </dgm:pt>
    <dgm:pt modelId="{B7680AB2-FDF7-48C5-A744-A09F2EAD9D5D}" type="pres">
      <dgm:prSet presAssocID="{CFCECABF-40D2-43C4-A47B-8589DFE5E9DE}" presName="arrowAndChildren" presStyleCnt="0"/>
      <dgm:spPr/>
      <dgm:t>
        <a:bodyPr/>
        <a:lstStyle/>
        <a:p>
          <a:endParaRPr lang="en-US"/>
        </a:p>
      </dgm:t>
    </dgm:pt>
    <dgm:pt modelId="{E6B79B79-4764-4F38-855B-FBFB52B4916D}" type="pres">
      <dgm:prSet presAssocID="{CFCECABF-40D2-43C4-A47B-8589DFE5E9DE}" presName="parentTextArrow" presStyleLbl="node1" presStyleIdx="0" presStyleCnt="2"/>
      <dgm:spPr/>
      <dgm:t>
        <a:bodyPr/>
        <a:lstStyle/>
        <a:p>
          <a:endParaRPr lang="en-US"/>
        </a:p>
      </dgm:t>
    </dgm:pt>
    <dgm:pt modelId="{5F0F1245-51A3-407F-9310-8FCB99F4F12D}" type="pres">
      <dgm:prSet presAssocID="{CFCECABF-40D2-43C4-A47B-8589DFE5E9DE}" presName="arrow" presStyleLbl="node1" presStyleIdx="1" presStyleCnt="2"/>
      <dgm:spPr/>
      <dgm:t>
        <a:bodyPr/>
        <a:lstStyle/>
        <a:p>
          <a:endParaRPr lang="en-US"/>
        </a:p>
      </dgm:t>
    </dgm:pt>
    <dgm:pt modelId="{82385583-0231-4D31-9C3D-ED13808C5D9F}" type="pres">
      <dgm:prSet presAssocID="{CFCECABF-40D2-43C4-A47B-8589DFE5E9DE}" presName="descendantArrow" presStyleCnt="0"/>
      <dgm:spPr/>
      <dgm:t>
        <a:bodyPr/>
        <a:lstStyle/>
        <a:p>
          <a:endParaRPr lang="en-US"/>
        </a:p>
      </dgm:t>
    </dgm:pt>
    <dgm:pt modelId="{CD57B3C5-D848-484A-A5CE-9BE257D01AB0}" type="pres">
      <dgm:prSet presAssocID="{3160D5DA-B734-41FA-8204-56F2974DA247}" presName="childTextArrow" presStyleLbl="fgAccFollowNode1" presStyleIdx="2" presStyleCnt="5">
        <dgm:presLayoutVars>
          <dgm:bulletEnabled val="1"/>
        </dgm:presLayoutVars>
      </dgm:prSet>
      <dgm:spPr/>
      <dgm:t>
        <a:bodyPr/>
        <a:lstStyle/>
        <a:p>
          <a:endParaRPr lang="en-US"/>
        </a:p>
      </dgm:t>
    </dgm:pt>
    <dgm:pt modelId="{CF255101-20D7-43BB-A008-160FB7477965}" type="pres">
      <dgm:prSet presAssocID="{95B3211C-B675-4167-92A5-9669332C4A96}" presName="childTextArrow" presStyleLbl="fgAccFollowNode1" presStyleIdx="3" presStyleCnt="5">
        <dgm:presLayoutVars>
          <dgm:bulletEnabled val="1"/>
        </dgm:presLayoutVars>
      </dgm:prSet>
      <dgm:spPr/>
      <dgm:t>
        <a:bodyPr/>
        <a:lstStyle/>
        <a:p>
          <a:endParaRPr lang="en-US"/>
        </a:p>
      </dgm:t>
    </dgm:pt>
    <dgm:pt modelId="{35661C65-DB15-4F7A-8FB7-EDBFA09B9FA7}" type="pres">
      <dgm:prSet presAssocID="{1B009036-1188-48C3-85A1-BCE464665CA3}" presName="childTextArrow" presStyleLbl="fgAccFollowNode1" presStyleIdx="4" presStyleCnt="5">
        <dgm:presLayoutVars>
          <dgm:bulletEnabled val="1"/>
        </dgm:presLayoutVars>
      </dgm:prSet>
      <dgm:spPr/>
      <dgm:t>
        <a:bodyPr/>
        <a:lstStyle/>
        <a:p>
          <a:endParaRPr lang="en-US"/>
        </a:p>
      </dgm:t>
    </dgm:pt>
  </dgm:ptLst>
  <dgm:cxnLst>
    <dgm:cxn modelId="{743EB1DB-31E0-4187-BC74-2354CD819E59}" srcId="{DDC90A7D-F867-4DB3-93D8-EEC79165CB16}" destId="{CFCECABF-40D2-43C4-A47B-8589DFE5E9DE}" srcOrd="0" destOrd="0" parTransId="{EAF7939C-00AF-4F70-BE4A-38E958016B6B}" sibTransId="{06446C78-E82A-4D7A-89EC-F0E0A14B6A9E}"/>
    <dgm:cxn modelId="{986C6851-9F60-4F1C-88FB-68D1A5FA81FC}" type="presOf" srcId="{7EEB99B0-B071-4FED-8E62-B2061259B036}" destId="{102EBED8-3831-4A13-8D63-E9DBBCC8F10B}" srcOrd="0" destOrd="0" presId="urn:microsoft.com/office/officeart/2005/8/layout/process4"/>
    <dgm:cxn modelId="{38440C66-D57E-4DAF-A49E-31265AD9537F}" type="presOf" srcId="{CFCECABF-40D2-43C4-A47B-8589DFE5E9DE}" destId="{E6B79B79-4764-4F38-855B-FBFB52B4916D}" srcOrd="0" destOrd="0" presId="urn:microsoft.com/office/officeart/2005/8/layout/process4"/>
    <dgm:cxn modelId="{25FC9CA9-3548-4BFF-94EA-2C13F97FA496}" type="presOf" srcId="{3160D5DA-B734-41FA-8204-56F2974DA247}" destId="{CD57B3C5-D848-484A-A5CE-9BE257D01AB0}" srcOrd="0" destOrd="0" presId="urn:microsoft.com/office/officeart/2005/8/layout/process4"/>
    <dgm:cxn modelId="{919DC026-1B10-475E-83E1-676BD76B3DD7}" type="presOf" srcId="{966FF46F-D161-4491-8020-F88BEE7A0DD5}" destId="{24183B15-C970-4FD3-98AB-10273500DDC1}" srcOrd="1" destOrd="0" presId="urn:microsoft.com/office/officeart/2005/8/layout/process4"/>
    <dgm:cxn modelId="{BD5A6E5A-43C3-4322-A999-0F700CEF02EC}" type="presOf" srcId="{966FF46F-D161-4491-8020-F88BEE7A0DD5}" destId="{B4FEE8A6-1D4E-4963-AC7A-DF0A934D8C98}" srcOrd="0" destOrd="0" presId="urn:microsoft.com/office/officeart/2005/8/layout/process4"/>
    <dgm:cxn modelId="{B390DBA1-6940-47ED-A69F-9877948AF13A}" srcId="{966FF46F-D161-4491-8020-F88BEE7A0DD5}" destId="{7EEB99B0-B071-4FED-8E62-B2061259B036}" srcOrd="1" destOrd="0" parTransId="{98AC5CA6-4BD8-4AF3-954A-55B28D5C45FD}" sibTransId="{3995F688-36B8-49A0-9920-2C16E2DC8C64}"/>
    <dgm:cxn modelId="{8C24BA6F-5C46-4504-AE8C-D50D23CEDA83}" srcId="{CFCECABF-40D2-43C4-A47B-8589DFE5E9DE}" destId="{3160D5DA-B734-41FA-8204-56F2974DA247}" srcOrd="0" destOrd="0" parTransId="{14D4E22E-B40D-4940-BA15-6DB60E90FC87}" sibTransId="{58F4D7B6-5473-4CE4-9406-0BD51DB7C5F5}"/>
    <dgm:cxn modelId="{AC8F97ED-47C8-4711-B6A2-6D35DEB2E91A}" srcId="{966FF46F-D161-4491-8020-F88BEE7A0DD5}" destId="{B99BB193-5DCC-468D-9316-6A500DD57965}" srcOrd="0" destOrd="0" parTransId="{14D48D96-D0F6-42AD-8731-DE2B80A932E0}" sibTransId="{0B083FFF-F1E4-4EB5-B09F-EB2819824F9E}"/>
    <dgm:cxn modelId="{71856D3C-C054-4A2A-AC89-AB66800FAC10}" srcId="{CFCECABF-40D2-43C4-A47B-8589DFE5E9DE}" destId="{1B009036-1188-48C3-85A1-BCE464665CA3}" srcOrd="2" destOrd="0" parTransId="{02E8D1BA-4095-4D91-A44F-F984BE49F7D2}" sibTransId="{86FE60FC-7500-428B-AA1F-BF2D758D83CD}"/>
    <dgm:cxn modelId="{5B741FE5-C38F-4AEF-AE37-DA7DCD344DF0}" srcId="{CFCECABF-40D2-43C4-A47B-8589DFE5E9DE}" destId="{95B3211C-B675-4167-92A5-9669332C4A96}" srcOrd="1" destOrd="0" parTransId="{686D61E4-87E2-4E45-A2F3-58EBD291E29D}" sibTransId="{976C79B6-5F75-4DD9-8796-62DD06F1A856}"/>
    <dgm:cxn modelId="{2F4D3B80-847E-42B4-A25A-30CDA1653421}" type="presOf" srcId="{B99BB193-5DCC-468D-9316-6A500DD57965}" destId="{90B68359-A028-4C66-8BC6-88701EB59389}" srcOrd="0" destOrd="0" presId="urn:microsoft.com/office/officeart/2005/8/layout/process4"/>
    <dgm:cxn modelId="{7DA24E9A-99E7-482B-8F7B-3907A24CACBF}" type="presOf" srcId="{CFCECABF-40D2-43C4-A47B-8589DFE5E9DE}" destId="{5F0F1245-51A3-407F-9310-8FCB99F4F12D}" srcOrd="1" destOrd="0" presId="urn:microsoft.com/office/officeart/2005/8/layout/process4"/>
    <dgm:cxn modelId="{B4D39AD7-A3B6-4E0A-8BC3-FA5F21F7BE9B}" type="presOf" srcId="{95B3211C-B675-4167-92A5-9669332C4A96}" destId="{CF255101-20D7-43BB-A008-160FB7477965}" srcOrd="0" destOrd="0" presId="urn:microsoft.com/office/officeart/2005/8/layout/process4"/>
    <dgm:cxn modelId="{D1612115-D17D-4315-8F8B-51A913AA1FE3}" type="presOf" srcId="{1B009036-1188-48C3-85A1-BCE464665CA3}" destId="{35661C65-DB15-4F7A-8FB7-EDBFA09B9FA7}" srcOrd="0" destOrd="0" presId="urn:microsoft.com/office/officeart/2005/8/layout/process4"/>
    <dgm:cxn modelId="{D4BDAFB3-D417-4928-8F84-738EA4565E91}" srcId="{DDC90A7D-F867-4DB3-93D8-EEC79165CB16}" destId="{966FF46F-D161-4491-8020-F88BEE7A0DD5}" srcOrd="1" destOrd="0" parTransId="{D6D68BEE-205A-4BC2-AB20-B8C375A35EE0}" sibTransId="{75E3B513-8B51-4EEC-9253-8D48FC70673A}"/>
    <dgm:cxn modelId="{C91AD8B5-3F18-42EF-8EE7-346F2D7F1767}" type="presOf" srcId="{DDC90A7D-F867-4DB3-93D8-EEC79165CB16}" destId="{837B34BB-9A3E-4FDF-A8D6-BEE0D168CC7D}" srcOrd="0" destOrd="0" presId="urn:microsoft.com/office/officeart/2005/8/layout/process4"/>
    <dgm:cxn modelId="{C82DAEFF-5AA8-45ED-B0EB-93624869AEFF}" type="presParOf" srcId="{837B34BB-9A3E-4FDF-A8D6-BEE0D168CC7D}" destId="{5DBCB7E5-5E0F-4EFD-A499-A56BC4BE811C}" srcOrd="0" destOrd="0" presId="urn:microsoft.com/office/officeart/2005/8/layout/process4"/>
    <dgm:cxn modelId="{E2AF1992-BD4B-444E-8861-B894864B346D}" type="presParOf" srcId="{5DBCB7E5-5E0F-4EFD-A499-A56BC4BE811C}" destId="{B4FEE8A6-1D4E-4963-AC7A-DF0A934D8C98}" srcOrd="0" destOrd="0" presId="urn:microsoft.com/office/officeart/2005/8/layout/process4"/>
    <dgm:cxn modelId="{2A437AE2-0789-49FF-855C-F1D446697C8B}" type="presParOf" srcId="{5DBCB7E5-5E0F-4EFD-A499-A56BC4BE811C}" destId="{24183B15-C970-4FD3-98AB-10273500DDC1}" srcOrd="1" destOrd="0" presId="urn:microsoft.com/office/officeart/2005/8/layout/process4"/>
    <dgm:cxn modelId="{D1A1DEB2-D810-4E52-8DAE-7E76825E7B7A}" type="presParOf" srcId="{5DBCB7E5-5E0F-4EFD-A499-A56BC4BE811C}" destId="{6689BE06-C05B-4534-8219-D2309EB6CA51}" srcOrd="2" destOrd="0" presId="urn:microsoft.com/office/officeart/2005/8/layout/process4"/>
    <dgm:cxn modelId="{5FA3475A-ACF6-479E-BAAD-5D77560B4734}" type="presParOf" srcId="{6689BE06-C05B-4534-8219-D2309EB6CA51}" destId="{90B68359-A028-4C66-8BC6-88701EB59389}" srcOrd="0" destOrd="0" presId="urn:microsoft.com/office/officeart/2005/8/layout/process4"/>
    <dgm:cxn modelId="{6B42B791-FCAE-4A3B-BE0A-A6108A45829F}" type="presParOf" srcId="{6689BE06-C05B-4534-8219-D2309EB6CA51}" destId="{102EBED8-3831-4A13-8D63-E9DBBCC8F10B}" srcOrd="1" destOrd="0" presId="urn:microsoft.com/office/officeart/2005/8/layout/process4"/>
    <dgm:cxn modelId="{5C696101-4B67-4D40-AB16-D21E1C788BBB}" type="presParOf" srcId="{837B34BB-9A3E-4FDF-A8D6-BEE0D168CC7D}" destId="{4ADC5198-3E2D-4CF1-9366-A267CF361C9B}" srcOrd="1" destOrd="0" presId="urn:microsoft.com/office/officeart/2005/8/layout/process4"/>
    <dgm:cxn modelId="{2BEB62B3-A44B-40A9-9D3A-991292F91DB9}" type="presParOf" srcId="{837B34BB-9A3E-4FDF-A8D6-BEE0D168CC7D}" destId="{B7680AB2-FDF7-48C5-A744-A09F2EAD9D5D}" srcOrd="2" destOrd="0" presId="urn:microsoft.com/office/officeart/2005/8/layout/process4"/>
    <dgm:cxn modelId="{AA9B4E52-F740-4C40-BED1-415BC9F7D1F1}" type="presParOf" srcId="{B7680AB2-FDF7-48C5-A744-A09F2EAD9D5D}" destId="{E6B79B79-4764-4F38-855B-FBFB52B4916D}" srcOrd="0" destOrd="0" presId="urn:microsoft.com/office/officeart/2005/8/layout/process4"/>
    <dgm:cxn modelId="{D5B43E78-F417-4853-A93F-CFDB4C0F750B}" type="presParOf" srcId="{B7680AB2-FDF7-48C5-A744-A09F2EAD9D5D}" destId="{5F0F1245-51A3-407F-9310-8FCB99F4F12D}" srcOrd="1" destOrd="0" presId="urn:microsoft.com/office/officeart/2005/8/layout/process4"/>
    <dgm:cxn modelId="{924C2593-FA8A-4434-B2A8-68FB0C14A1B6}" type="presParOf" srcId="{B7680AB2-FDF7-48C5-A744-A09F2EAD9D5D}" destId="{82385583-0231-4D31-9C3D-ED13808C5D9F}" srcOrd="2" destOrd="0" presId="urn:microsoft.com/office/officeart/2005/8/layout/process4"/>
    <dgm:cxn modelId="{2BDEA749-5A70-4A4A-ADDC-E030F0D0BD50}" type="presParOf" srcId="{82385583-0231-4D31-9C3D-ED13808C5D9F}" destId="{CD57B3C5-D848-484A-A5CE-9BE257D01AB0}" srcOrd="0" destOrd="0" presId="urn:microsoft.com/office/officeart/2005/8/layout/process4"/>
    <dgm:cxn modelId="{2582A663-10EF-4BE6-B69A-E36F3B74C66E}" type="presParOf" srcId="{82385583-0231-4D31-9C3D-ED13808C5D9F}" destId="{CF255101-20D7-43BB-A008-160FB7477965}" srcOrd="1" destOrd="0" presId="urn:microsoft.com/office/officeart/2005/8/layout/process4"/>
    <dgm:cxn modelId="{3360815E-A8A1-4B13-85DE-9324DA32F4A3}" type="presParOf" srcId="{82385583-0231-4D31-9C3D-ED13808C5D9F}" destId="{35661C65-DB15-4F7A-8FB7-EDBFA09B9FA7}" srcOrd="2"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3B0016-6626-4C5A-A459-8B1CDCCB3945}" type="doc">
      <dgm:prSet loTypeId="urn:microsoft.com/office/officeart/2005/8/layout/vProcess5" loCatId="process" qsTypeId="urn:microsoft.com/office/officeart/2005/8/quickstyle/3d1" qsCatId="3D" csTypeId="urn:microsoft.com/office/officeart/2005/8/colors/accent6_2" csCatId="accent6" phldr="1"/>
      <dgm:spPr/>
      <dgm:t>
        <a:bodyPr/>
        <a:lstStyle/>
        <a:p>
          <a:endParaRPr lang="en-US"/>
        </a:p>
      </dgm:t>
    </dgm:pt>
    <dgm:pt modelId="{20A5544A-438D-45E6-9AF9-E54E5C6ABD04}">
      <dgm:prSet phldrT="[Text]" custT="1"/>
      <dgm:spPr/>
      <dgm:t>
        <a:bodyPr/>
        <a:lstStyle/>
        <a:p>
          <a:pPr algn="r"/>
          <a:r>
            <a:rPr lang="en-US" sz="3600" dirty="0" smtClean="0"/>
            <a:t>Focused Clinical Pharmacist Integration</a:t>
          </a:r>
          <a:endParaRPr lang="en-US" sz="3600" dirty="0"/>
        </a:p>
      </dgm:t>
      <dgm:extLst>
        <a:ext uri="{E40237B7-FDA0-4F09-8148-C483321AD2D9}">
          <dgm14:cNvPr xmlns:dgm14="http://schemas.microsoft.com/office/drawing/2010/diagram" xmlns="" id="0" name="" descr="Focused Clinical Pharmacist Integration&#10;"/>
        </a:ext>
      </dgm:extLst>
    </dgm:pt>
    <dgm:pt modelId="{EB483FF9-8477-401F-9983-862C67AFD9BA}" type="parTrans" cxnId="{4B888594-5C02-4BF2-9781-3F6D04E20D47}">
      <dgm:prSet/>
      <dgm:spPr/>
      <dgm:t>
        <a:bodyPr/>
        <a:lstStyle/>
        <a:p>
          <a:endParaRPr lang="en-US" sz="2800"/>
        </a:p>
      </dgm:t>
    </dgm:pt>
    <dgm:pt modelId="{23D9CA22-20CB-4DC8-AEAE-CCC4C2DCD2ED}" type="sibTrans" cxnId="{4B888594-5C02-4BF2-9781-3F6D04E20D47}">
      <dgm:prSet custT="1"/>
      <dgm:spPr>
        <a:solidFill>
          <a:schemeClr val="accent4">
            <a:alpha val="90000"/>
          </a:schemeClr>
        </a:solidFill>
      </dgm:spPr>
      <dgm:t>
        <a:bodyPr/>
        <a:lstStyle/>
        <a:p>
          <a:endParaRPr lang="en-US" sz="2800" dirty="0"/>
        </a:p>
      </dgm:t>
    </dgm:pt>
    <dgm:pt modelId="{E13F0BD8-80BF-440C-9A37-344D06340095}">
      <dgm:prSet phldrT="[Text]" custT="1"/>
      <dgm:spPr/>
      <dgm:t>
        <a:bodyPr/>
        <a:lstStyle/>
        <a:p>
          <a:pPr algn="r"/>
          <a:r>
            <a:rPr lang="en-US" sz="3600" dirty="0" smtClean="0"/>
            <a:t>Disease State Clinics</a:t>
          </a:r>
          <a:endParaRPr lang="en-US" sz="3600" dirty="0"/>
        </a:p>
      </dgm:t>
      <dgm:extLst>
        <a:ext uri="{E40237B7-FDA0-4F09-8148-C483321AD2D9}">
          <dgm14:cNvPr xmlns:dgm14="http://schemas.microsoft.com/office/drawing/2010/diagram" xmlns="" id="0" name="" descr="Disease State Clinics&#10;"/>
        </a:ext>
      </dgm:extLst>
    </dgm:pt>
    <dgm:pt modelId="{EE634FE5-BE92-4163-8326-FEAAB350336A}" type="parTrans" cxnId="{429A4C0E-2694-4072-838B-3FB9B328E5FE}">
      <dgm:prSet/>
      <dgm:spPr/>
      <dgm:t>
        <a:bodyPr/>
        <a:lstStyle/>
        <a:p>
          <a:endParaRPr lang="en-US" sz="2800"/>
        </a:p>
      </dgm:t>
    </dgm:pt>
    <dgm:pt modelId="{731836B3-7799-4230-80AE-3BA955EF1F4D}" type="sibTrans" cxnId="{429A4C0E-2694-4072-838B-3FB9B328E5FE}">
      <dgm:prSet custT="1"/>
      <dgm:spPr>
        <a:solidFill>
          <a:schemeClr val="accent4">
            <a:alpha val="90000"/>
          </a:schemeClr>
        </a:solidFill>
      </dgm:spPr>
      <dgm:t>
        <a:bodyPr/>
        <a:lstStyle/>
        <a:p>
          <a:endParaRPr lang="en-US" sz="2800" dirty="0"/>
        </a:p>
      </dgm:t>
    </dgm:pt>
    <dgm:pt modelId="{5A49537F-29A5-49D4-9557-ED23F9B56ABC}">
      <dgm:prSet phldrT="[Text]" custT="1"/>
      <dgm:spPr/>
      <dgm:t>
        <a:bodyPr/>
        <a:lstStyle/>
        <a:p>
          <a:pPr algn="r"/>
          <a:r>
            <a:rPr lang="en-US" sz="3600" b="0" dirty="0" smtClean="0"/>
            <a:t>Comprehensive Medication Management in the Team</a:t>
          </a:r>
          <a:endParaRPr lang="en-US" sz="3600" b="0" dirty="0"/>
        </a:p>
      </dgm:t>
      <dgm:extLst>
        <a:ext uri="{E40237B7-FDA0-4F09-8148-C483321AD2D9}">
          <dgm14:cNvPr xmlns:dgm14="http://schemas.microsoft.com/office/drawing/2010/diagram" xmlns="" id="0" name="" descr="Comprehensive Medication Management in the Team&#10;"/>
        </a:ext>
      </dgm:extLst>
    </dgm:pt>
    <dgm:pt modelId="{A675F3A1-3F16-4074-8EED-427775905CFA}" type="parTrans" cxnId="{136A8991-226E-4257-97F6-CA5437A86B59}">
      <dgm:prSet/>
      <dgm:spPr/>
      <dgm:t>
        <a:bodyPr/>
        <a:lstStyle/>
        <a:p>
          <a:endParaRPr lang="en-US" sz="2800"/>
        </a:p>
      </dgm:t>
    </dgm:pt>
    <dgm:pt modelId="{325EF380-FB82-4980-B6DC-1548BAEF9B2F}" type="sibTrans" cxnId="{136A8991-226E-4257-97F6-CA5437A86B59}">
      <dgm:prSet/>
      <dgm:spPr/>
      <dgm:t>
        <a:bodyPr/>
        <a:lstStyle/>
        <a:p>
          <a:endParaRPr lang="en-US" sz="2800"/>
        </a:p>
      </dgm:t>
    </dgm:pt>
    <dgm:pt modelId="{4689A235-756E-423A-9749-757BBA1C95D1}" type="pres">
      <dgm:prSet presAssocID="{5D3B0016-6626-4C5A-A459-8B1CDCCB3945}" presName="outerComposite" presStyleCnt="0">
        <dgm:presLayoutVars>
          <dgm:chMax val="5"/>
          <dgm:dir/>
          <dgm:resizeHandles val="exact"/>
        </dgm:presLayoutVars>
      </dgm:prSet>
      <dgm:spPr/>
      <dgm:t>
        <a:bodyPr/>
        <a:lstStyle/>
        <a:p>
          <a:endParaRPr lang="en-US"/>
        </a:p>
      </dgm:t>
    </dgm:pt>
    <dgm:pt modelId="{500F856C-AA25-465C-817D-FE1E8BF69B15}" type="pres">
      <dgm:prSet presAssocID="{5D3B0016-6626-4C5A-A459-8B1CDCCB3945}" presName="dummyMaxCanvas" presStyleCnt="0">
        <dgm:presLayoutVars/>
      </dgm:prSet>
      <dgm:spPr/>
      <dgm:t>
        <a:bodyPr/>
        <a:lstStyle/>
        <a:p>
          <a:endParaRPr lang="en-US"/>
        </a:p>
      </dgm:t>
    </dgm:pt>
    <dgm:pt modelId="{2AB8126E-71FD-4A3F-BD13-7567FAD607B2}" type="pres">
      <dgm:prSet presAssocID="{5D3B0016-6626-4C5A-A459-8B1CDCCB3945}" presName="ThreeNodes_1" presStyleLbl="node1" presStyleIdx="0" presStyleCnt="3" custLinFactNeighborX="16807">
        <dgm:presLayoutVars>
          <dgm:bulletEnabled val="1"/>
        </dgm:presLayoutVars>
      </dgm:prSet>
      <dgm:spPr/>
      <dgm:t>
        <a:bodyPr/>
        <a:lstStyle/>
        <a:p>
          <a:endParaRPr lang="en-US"/>
        </a:p>
      </dgm:t>
    </dgm:pt>
    <dgm:pt modelId="{4FBF7104-DA75-4D61-B336-6F46A991559C}" type="pres">
      <dgm:prSet presAssocID="{5D3B0016-6626-4C5A-A459-8B1CDCCB3945}" presName="ThreeNodes_2" presStyleLbl="node1" presStyleIdx="1" presStyleCnt="3" custLinFactNeighborX="13235" custLinFactNeighborY="-926">
        <dgm:presLayoutVars>
          <dgm:bulletEnabled val="1"/>
        </dgm:presLayoutVars>
      </dgm:prSet>
      <dgm:spPr/>
      <dgm:t>
        <a:bodyPr/>
        <a:lstStyle/>
        <a:p>
          <a:endParaRPr lang="en-US"/>
        </a:p>
      </dgm:t>
    </dgm:pt>
    <dgm:pt modelId="{6196F2C8-DB31-4428-8793-27F1B5A006C1}" type="pres">
      <dgm:prSet presAssocID="{5D3B0016-6626-4C5A-A459-8B1CDCCB3945}" presName="ThreeNodes_3" presStyleLbl="node1" presStyleIdx="2" presStyleCnt="3">
        <dgm:presLayoutVars>
          <dgm:bulletEnabled val="1"/>
        </dgm:presLayoutVars>
      </dgm:prSet>
      <dgm:spPr/>
      <dgm:t>
        <a:bodyPr/>
        <a:lstStyle/>
        <a:p>
          <a:endParaRPr lang="en-US"/>
        </a:p>
      </dgm:t>
    </dgm:pt>
    <dgm:pt modelId="{ACE8E8BB-ACCC-483C-88EA-5CB589D71CC8}" type="pres">
      <dgm:prSet presAssocID="{5D3B0016-6626-4C5A-A459-8B1CDCCB3945}" presName="ThreeConn_1-2" presStyleLbl="fgAccFollowNode1" presStyleIdx="0" presStyleCnt="2" custLinFactNeighborX="51330">
        <dgm:presLayoutVars>
          <dgm:bulletEnabled val="1"/>
        </dgm:presLayoutVars>
      </dgm:prSet>
      <dgm:spPr/>
      <dgm:t>
        <a:bodyPr/>
        <a:lstStyle/>
        <a:p>
          <a:endParaRPr lang="en-US"/>
        </a:p>
      </dgm:t>
    </dgm:pt>
    <dgm:pt modelId="{F7C29C09-F193-4EDB-BFFD-847BF446D225}" type="pres">
      <dgm:prSet presAssocID="{5D3B0016-6626-4C5A-A459-8B1CDCCB3945}" presName="ThreeConn_2-3" presStyleLbl="fgAccFollowNode1" presStyleIdx="1" presStyleCnt="2">
        <dgm:presLayoutVars>
          <dgm:bulletEnabled val="1"/>
        </dgm:presLayoutVars>
      </dgm:prSet>
      <dgm:spPr/>
      <dgm:t>
        <a:bodyPr/>
        <a:lstStyle/>
        <a:p>
          <a:endParaRPr lang="en-US"/>
        </a:p>
      </dgm:t>
    </dgm:pt>
    <dgm:pt modelId="{D4DD7BD0-BE7F-48D7-843A-D91B176C5994}" type="pres">
      <dgm:prSet presAssocID="{5D3B0016-6626-4C5A-A459-8B1CDCCB3945}" presName="ThreeNodes_1_text" presStyleLbl="node1" presStyleIdx="2" presStyleCnt="3">
        <dgm:presLayoutVars>
          <dgm:bulletEnabled val="1"/>
        </dgm:presLayoutVars>
      </dgm:prSet>
      <dgm:spPr/>
      <dgm:t>
        <a:bodyPr/>
        <a:lstStyle/>
        <a:p>
          <a:endParaRPr lang="en-US"/>
        </a:p>
      </dgm:t>
    </dgm:pt>
    <dgm:pt modelId="{12C8AD9D-682E-455A-AE62-74F6315DF55C}" type="pres">
      <dgm:prSet presAssocID="{5D3B0016-6626-4C5A-A459-8B1CDCCB3945}" presName="ThreeNodes_2_text" presStyleLbl="node1" presStyleIdx="2" presStyleCnt="3">
        <dgm:presLayoutVars>
          <dgm:bulletEnabled val="1"/>
        </dgm:presLayoutVars>
      </dgm:prSet>
      <dgm:spPr/>
      <dgm:t>
        <a:bodyPr/>
        <a:lstStyle/>
        <a:p>
          <a:endParaRPr lang="en-US"/>
        </a:p>
      </dgm:t>
    </dgm:pt>
    <dgm:pt modelId="{BDEA7775-096F-4351-8818-54627B78CA08}" type="pres">
      <dgm:prSet presAssocID="{5D3B0016-6626-4C5A-A459-8B1CDCCB3945}" presName="ThreeNodes_3_text" presStyleLbl="node1" presStyleIdx="2" presStyleCnt="3">
        <dgm:presLayoutVars>
          <dgm:bulletEnabled val="1"/>
        </dgm:presLayoutVars>
      </dgm:prSet>
      <dgm:spPr/>
      <dgm:t>
        <a:bodyPr/>
        <a:lstStyle/>
        <a:p>
          <a:endParaRPr lang="en-US"/>
        </a:p>
      </dgm:t>
    </dgm:pt>
  </dgm:ptLst>
  <dgm:cxnLst>
    <dgm:cxn modelId="{4B888594-5C02-4BF2-9781-3F6D04E20D47}" srcId="{5D3B0016-6626-4C5A-A459-8B1CDCCB3945}" destId="{20A5544A-438D-45E6-9AF9-E54E5C6ABD04}" srcOrd="0" destOrd="0" parTransId="{EB483FF9-8477-401F-9983-862C67AFD9BA}" sibTransId="{23D9CA22-20CB-4DC8-AEAE-CCC4C2DCD2ED}"/>
    <dgm:cxn modelId="{A94B8D19-27BF-40E6-B6E6-2DD620B38573}" type="presOf" srcId="{5A49537F-29A5-49D4-9557-ED23F9B56ABC}" destId="{6196F2C8-DB31-4428-8793-27F1B5A006C1}" srcOrd="0" destOrd="0" presId="urn:microsoft.com/office/officeart/2005/8/layout/vProcess5"/>
    <dgm:cxn modelId="{429A4C0E-2694-4072-838B-3FB9B328E5FE}" srcId="{5D3B0016-6626-4C5A-A459-8B1CDCCB3945}" destId="{E13F0BD8-80BF-440C-9A37-344D06340095}" srcOrd="1" destOrd="0" parTransId="{EE634FE5-BE92-4163-8326-FEAAB350336A}" sibTransId="{731836B3-7799-4230-80AE-3BA955EF1F4D}"/>
    <dgm:cxn modelId="{52D3C780-83E6-43CF-9A6C-40029EF6DF96}" type="presOf" srcId="{5D3B0016-6626-4C5A-A459-8B1CDCCB3945}" destId="{4689A235-756E-423A-9749-757BBA1C95D1}" srcOrd="0" destOrd="0" presId="urn:microsoft.com/office/officeart/2005/8/layout/vProcess5"/>
    <dgm:cxn modelId="{22192656-6C72-492C-88AD-191E7BCF7BED}" type="presOf" srcId="{23D9CA22-20CB-4DC8-AEAE-CCC4C2DCD2ED}" destId="{ACE8E8BB-ACCC-483C-88EA-5CB589D71CC8}" srcOrd="0" destOrd="0" presId="urn:microsoft.com/office/officeart/2005/8/layout/vProcess5"/>
    <dgm:cxn modelId="{05F967C9-1D0C-492F-B14D-909C2CBC0099}" type="presOf" srcId="{5A49537F-29A5-49D4-9557-ED23F9B56ABC}" destId="{BDEA7775-096F-4351-8818-54627B78CA08}" srcOrd="1" destOrd="0" presId="urn:microsoft.com/office/officeart/2005/8/layout/vProcess5"/>
    <dgm:cxn modelId="{8CB30550-4D88-43DF-8E0D-4B7750F88E2F}" type="presOf" srcId="{20A5544A-438D-45E6-9AF9-E54E5C6ABD04}" destId="{D4DD7BD0-BE7F-48D7-843A-D91B176C5994}" srcOrd="1" destOrd="0" presId="urn:microsoft.com/office/officeart/2005/8/layout/vProcess5"/>
    <dgm:cxn modelId="{808C0687-55B5-470F-A3B0-1B9A0FE2E977}" type="presOf" srcId="{E13F0BD8-80BF-440C-9A37-344D06340095}" destId="{12C8AD9D-682E-455A-AE62-74F6315DF55C}" srcOrd="1" destOrd="0" presId="urn:microsoft.com/office/officeart/2005/8/layout/vProcess5"/>
    <dgm:cxn modelId="{E2ECA694-D5E1-4654-BA3E-B76B7A7ECAB9}" type="presOf" srcId="{731836B3-7799-4230-80AE-3BA955EF1F4D}" destId="{F7C29C09-F193-4EDB-BFFD-847BF446D225}" srcOrd="0" destOrd="0" presId="urn:microsoft.com/office/officeart/2005/8/layout/vProcess5"/>
    <dgm:cxn modelId="{2F7A940D-514B-492E-9179-BDCE1FBEB986}" type="presOf" srcId="{E13F0BD8-80BF-440C-9A37-344D06340095}" destId="{4FBF7104-DA75-4D61-B336-6F46A991559C}" srcOrd="0" destOrd="0" presId="urn:microsoft.com/office/officeart/2005/8/layout/vProcess5"/>
    <dgm:cxn modelId="{FAEB246B-87C0-4305-B7E3-A6EE6DC57573}" type="presOf" srcId="{20A5544A-438D-45E6-9AF9-E54E5C6ABD04}" destId="{2AB8126E-71FD-4A3F-BD13-7567FAD607B2}" srcOrd="0" destOrd="0" presId="urn:microsoft.com/office/officeart/2005/8/layout/vProcess5"/>
    <dgm:cxn modelId="{136A8991-226E-4257-97F6-CA5437A86B59}" srcId="{5D3B0016-6626-4C5A-A459-8B1CDCCB3945}" destId="{5A49537F-29A5-49D4-9557-ED23F9B56ABC}" srcOrd="2" destOrd="0" parTransId="{A675F3A1-3F16-4074-8EED-427775905CFA}" sibTransId="{325EF380-FB82-4980-B6DC-1548BAEF9B2F}"/>
    <dgm:cxn modelId="{904836F3-B81E-447A-8D20-EBA82AB4E388}" type="presParOf" srcId="{4689A235-756E-423A-9749-757BBA1C95D1}" destId="{500F856C-AA25-465C-817D-FE1E8BF69B15}" srcOrd="0" destOrd="0" presId="urn:microsoft.com/office/officeart/2005/8/layout/vProcess5"/>
    <dgm:cxn modelId="{BB3554CB-8CCB-42D0-8E08-2118DF3040BE}" type="presParOf" srcId="{4689A235-756E-423A-9749-757BBA1C95D1}" destId="{2AB8126E-71FD-4A3F-BD13-7567FAD607B2}" srcOrd="1" destOrd="0" presId="urn:microsoft.com/office/officeart/2005/8/layout/vProcess5"/>
    <dgm:cxn modelId="{F460AE22-B0C1-4906-A675-42BB0164A76F}" type="presParOf" srcId="{4689A235-756E-423A-9749-757BBA1C95D1}" destId="{4FBF7104-DA75-4D61-B336-6F46A991559C}" srcOrd="2" destOrd="0" presId="urn:microsoft.com/office/officeart/2005/8/layout/vProcess5"/>
    <dgm:cxn modelId="{DD162E8A-DBFC-4DB8-815C-6940A6B78BD6}" type="presParOf" srcId="{4689A235-756E-423A-9749-757BBA1C95D1}" destId="{6196F2C8-DB31-4428-8793-27F1B5A006C1}" srcOrd="3" destOrd="0" presId="urn:microsoft.com/office/officeart/2005/8/layout/vProcess5"/>
    <dgm:cxn modelId="{59E6C41B-C3B0-466B-A2A5-2C594C73A6D3}" type="presParOf" srcId="{4689A235-756E-423A-9749-757BBA1C95D1}" destId="{ACE8E8BB-ACCC-483C-88EA-5CB589D71CC8}" srcOrd="4" destOrd="0" presId="urn:microsoft.com/office/officeart/2005/8/layout/vProcess5"/>
    <dgm:cxn modelId="{93C6411A-C9FA-4631-8194-9E29120821C9}" type="presParOf" srcId="{4689A235-756E-423A-9749-757BBA1C95D1}" destId="{F7C29C09-F193-4EDB-BFFD-847BF446D225}" srcOrd="5" destOrd="0" presId="urn:microsoft.com/office/officeart/2005/8/layout/vProcess5"/>
    <dgm:cxn modelId="{8F9CC5A9-CB9E-4904-9DD9-FBC7756318B6}" type="presParOf" srcId="{4689A235-756E-423A-9749-757BBA1C95D1}" destId="{D4DD7BD0-BE7F-48D7-843A-D91B176C5994}" srcOrd="6" destOrd="0" presId="urn:microsoft.com/office/officeart/2005/8/layout/vProcess5"/>
    <dgm:cxn modelId="{F3C1E3A5-B39D-41B5-8552-5DD30425ED18}" type="presParOf" srcId="{4689A235-756E-423A-9749-757BBA1C95D1}" destId="{12C8AD9D-682E-455A-AE62-74F6315DF55C}" srcOrd="7" destOrd="0" presId="urn:microsoft.com/office/officeart/2005/8/layout/vProcess5"/>
    <dgm:cxn modelId="{756B3D37-E6E2-4893-95CB-A7442F17CABD}" type="presParOf" srcId="{4689A235-756E-423A-9749-757BBA1C95D1}" destId="{BDEA7775-096F-4351-8818-54627B78CA08}"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E968F0-85AB-4D2E-AC18-32A91FC78165}" type="doc">
      <dgm:prSet loTypeId="urn:microsoft.com/office/officeart/2005/8/layout/list1" loCatId="list" qsTypeId="urn:microsoft.com/office/officeart/2005/8/quickstyle/simple5" qsCatId="simple" csTypeId="urn:microsoft.com/office/officeart/2005/8/colors/accent4_2" csCatId="accent4" phldr="1"/>
      <dgm:spPr/>
      <dgm:t>
        <a:bodyPr/>
        <a:lstStyle/>
        <a:p>
          <a:endParaRPr lang="en-US"/>
        </a:p>
      </dgm:t>
    </dgm:pt>
    <dgm:pt modelId="{51DEC385-7FE0-4B5D-AADD-F176652BEB89}">
      <dgm:prSet phldrT="[Text]" custT="1"/>
      <dgm:spPr/>
      <dgm:t>
        <a:bodyPr/>
        <a:lstStyle/>
        <a:p>
          <a:r>
            <a:rPr lang="en-US" sz="5400" dirty="0" smtClean="0"/>
            <a:t>Access</a:t>
          </a:r>
          <a:endParaRPr lang="en-US" sz="5400" dirty="0"/>
        </a:p>
      </dgm:t>
      <dgm:extLst>
        <a:ext uri="{E40237B7-FDA0-4F09-8148-C483321AD2D9}">
          <dgm14:cNvPr xmlns:dgm14="http://schemas.microsoft.com/office/drawing/2010/diagram" xmlns="" id="0" name="" descr="Access&#10;"/>
        </a:ext>
      </dgm:extLst>
    </dgm:pt>
    <dgm:pt modelId="{084AE8CB-4D45-4BF8-88B5-A39EC437ADBE}" type="parTrans" cxnId="{C415AA44-D422-4CC2-A1E3-9D62FA5015FA}">
      <dgm:prSet/>
      <dgm:spPr/>
      <dgm:t>
        <a:bodyPr/>
        <a:lstStyle/>
        <a:p>
          <a:endParaRPr lang="en-US"/>
        </a:p>
      </dgm:t>
    </dgm:pt>
    <dgm:pt modelId="{AA97E613-7F69-4069-9B0E-0F45EE1CDEFE}" type="sibTrans" cxnId="{C415AA44-D422-4CC2-A1E3-9D62FA5015FA}">
      <dgm:prSet/>
      <dgm:spPr/>
      <dgm:t>
        <a:bodyPr/>
        <a:lstStyle/>
        <a:p>
          <a:endParaRPr lang="en-US"/>
        </a:p>
      </dgm:t>
    </dgm:pt>
    <dgm:pt modelId="{23A9266D-9950-4544-B6C2-BCCB0AF239B9}">
      <dgm:prSet phldrT="[Text]" custT="1"/>
      <dgm:spPr/>
      <dgm:t>
        <a:bodyPr/>
        <a:lstStyle/>
        <a:p>
          <a:r>
            <a:rPr lang="en-US" sz="5400" dirty="0" smtClean="0"/>
            <a:t>Care Coordination</a:t>
          </a:r>
          <a:endParaRPr lang="en-US" sz="5400" dirty="0"/>
        </a:p>
      </dgm:t>
      <dgm:extLst>
        <a:ext uri="{E40237B7-FDA0-4F09-8148-C483321AD2D9}">
          <dgm14:cNvPr xmlns:dgm14="http://schemas.microsoft.com/office/drawing/2010/diagram" xmlns="" id="0" name="" descr="Care Coordination&#10;"/>
        </a:ext>
      </dgm:extLst>
    </dgm:pt>
    <dgm:pt modelId="{0F6731C9-E2DC-40FD-9FD1-1008C4BB21FE}" type="parTrans" cxnId="{DC6DAC00-3710-42FA-9747-BD4365AEEC31}">
      <dgm:prSet/>
      <dgm:spPr/>
      <dgm:t>
        <a:bodyPr/>
        <a:lstStyle/>
        <a:p>
          <a:endParaRPr lang="en-US"/>
        </a:p>
      </dgm:t>
    </dgm:pt>
    <dgm:pt modelId="{23DCF038-2BFC-4E54-8370-39A6066EEF00}" type="sibTrans" cxnId="{DC6DAC00-3710-42FA-9747-BD4365AEEC31}">
      <dgm:prSet/>
      <dgm:spPr/>
      <dgm:t>
        <a:bodyPr/>
        <a:lstStyle/>
        <a:p>
          <a:endParaRPr lang="en-US"/>
        </a:p>
      </dgm:t>
    </dgm:pt>
    <dgm:pt modelId="{E7CCF722-BD95-46E5-8D19-CBB4B55802BE}">
      <dgm:prSet phldrT="[Text]" custT="1"/>
      <dgm:spPr/>
      <dgm:t>
        <a:bodyPr/>
        <a:lstStyle/>
        <a:p>
          <a:r>
            <a:rPr lang="en-US" sz="5400" dirty="0" smtClean="0"/>
            <a:t>Practice Redesign</a:t>
          </a:r>
          <a:endParaRPr lang="en-US" sz="5400" dirty="0"/>
        </a:p>
      </dgm:t>
      <dgm:extLst>
        <a:ext uri="{E40237B7-FDA0-4F09-8148-C483321AD2D9}">
          <dgm14:cNvPr xmlns:dgm14="http://schemas.microsoft.com/office/drawing/2010/diagram" xmlns="" id="0" name="" descr="Practice Redesign&#10;"/>
        </a:ext>
      </dgm:extLst>
    </dgm:pt>
    <dgm:pt modelId="{06AC493E-E743-43AC-9B76-87870B3255A8}" type="parTrans" cxnId="{EE59AD7C-AF62-43A8-A515-A3181AD66816}">
      <dgm:prSet/>
      <dgm:spPr/>
      <dgm:t>
        <a:bodyPr/>
        <a:lstStyle/>
        <a:p>
          <a:endParaRPr lang="en-US"/>
        </a:p>
      </dgm:t>
    </dgm:pt>
    <dgm:pt modelId="{C8409686-0EDD-4EDF-95EB-C70A4EABC277}" type="sibTrans" cxnId="{EE59AD7C-AF62-43A8-A515-A3181AD66816}">
      <dgm:prSet/>
      <dgm:spPr/>
      <dgm:t>
        <a:bodyPr/>
        <a:lstStyle/>
        <a:p>
          <a:endParaRPr lang="en-US"/>
        </a:p>
      </dgm:t>
    </dgm:pt>
    <dgm:pt modelId="{F7547EED-EF85-4471-A7A2-0FF82B5AA0C8}" type="pres">
      <dgm:prSet presAssocID="{23E968F0-85AB-4D2E-AC18-32A91FC78165}" presName="linear" presStyleCnt="0">
        <dgm:presLayoutVars>
          <dgm:dir/>
          <dgm:animLvl val="lvl"/>
          <dgm:resizeHandles val="exact"/>
        </dgm:presLayoutVars>
      </dgm:prSet>
      <dgm:spPr/>
      <dgm:t>
        <a:bodyPr/>
        <a:lstStyle/>
        <a:p>
          <a:endParaRPr lang="en-US"/>
        </a:p>
      </dgm:t>
    </dgm:pt>
    <dgm:pt modelId="{2A926D6B-8F86-462F-B618-4F0ABECCF0EB}" type="pres">
      <dgm:prSet presAssocID="{51DEC385-7FE0-4B5D-AADD-F176652BEB89}" presName="parentLin" presStyleCnt="0"/>
      <dgm:spPr/>
    </dgm:pt>
    <dgm:pt modelId="{726E1C21-2E4E-41FA-8F4E-BEBB806EAA84}" type="pres">
      <dgm:prSet presAssocID="{51DEC385-7FE0-4B5D-AADD-F176652BEB89}" presName="parentLeftMargin" presStyleLbl="node1" presStyleIdx="0" presStyleCnt="3"/>
      <dgm:spPr/>
      <dgm:t>
        <a:bodyPr/>
        <a:lstStyle/>
        <a:p>
          <a:endParaRPr lang="en-US"/>
        </a:p>
      </dgm:t>
    </dgm:pt>
    <dgm:pt modelId="{E3177384-4BA2-4E0C-951B-F9EAF925D9AC}" type="pres">
      <dgm:prSet presAssocID="{51DEC385-7FE0-4B5D-AADD-F176652BEB89}" presName="parentText" presStyleLbl="node1" presStyleIdx="0" presStyleCnt="3">
        <dgm:presLayoutVars>
          <dgm:chMax val="0"/>
          <dgm:bulletEnabled val="1"/>
        </dgm:presLayoutVars>
      </dgm:prSet>
      <dgm:spPr/>
      <dgm:t>
        <a:bodyPr/>
        <a:lstStyle/>
        <a:p>
          <a:endParaRPr lang="en-US"/>
        </a:p>
      </dgm:t>
    </dgm:pt>
    <dgm:pt modelId="{5C57FA00-AC85-4FF4-99F0-77088068C118}" type="pres">
      <dgm:prSet presAssocID="{51DEC385-7FE0-4B5D-AADD-F176652BEB89}" presName="negativeSpace" presStyleCnt="0"/>
      <dgm:spPr/>
    </dgm:pt>
    <dgm:pt modelId="{AE4555ED-2234-4CDB-9C4E-042715859729}" type="pres">
      <dgm:prSet presAssocID="{51DEC385-7FE0-4B5D-AADD-F176652BEB89}" presName="childText" presStyleLbl="conFgAcc1" presStyleIdx="0" presStyleCnt="3">
        <dgm:presLayoutVars>
          <dgm:bulletEnabled val="1"/>
        </dgm:presLayoutVars>
      </dgm:prSet>
      <dgm:spPr/>
    </dgm:pt>
    <dgm:pt modelId="{4CD880A0-B061-42D4-9803-46FED3D14659}" type="pres">
      <dgm:prSet presAssocID="{AA97E613-7F69-4069-9B0E-0F45EE1CDEFE}" presName="spaceBetweenRectangles" presStyleCnt="0"/>
      <dgm:spPr/>
    </dgm:pt>
    <dgm:pt modelId="{845D9162-8907-497F-BEB6-47D9FEE1863F}" type="pres">
      <dgm:prSet presAssocID="{23A9266D-9950-4544-B6C2-BCCB0AF239B9}" presName="parentLin" presStyleCnt="0"/>
      <dgm:spPr/>
    </dgm:pt>
    <dgm:pt modelId="{DB6844AE-6EBD-49AC-BCBF-2561F8308F57}" type="pres">
      <dgm:prSet presAssocID="{23A9266D-9950-4544-B6C2-BCCB0AF239B9}" presName="parentLeftMargin" presStyleLbl="node1" presStyleIdx="0" presStyleCnt="3"/>
      <dgm:spPr/>
      <dgm:t>
        <a:bodyPr/>
        <a:lstStyle/>
        <a:p>
          <a:endParaRPr lang="en-US"/>
        </a:p>
      </dgm:t>
    </dgm:pt>
    <dgm:pt modelId="{C412C8A8-10DD-408A-A153-247C0384A062}" type="pres">
      <dgm:prSet presAssocID="{23A9266D-9950-4544-B6C2-BCCB0AF239B9}" presName="parentText" presStyleLbl="node1" presStyleIdx="1" presStyleCnt="3">
        <dgm:presLayoutVars>
          <dgm:chMax val="0"/>
          <dgm:bulletEnabled val="1"/>
        </dgm:presLayoutVars>
      </dgm:prSet>
      <dgm:spPr/>
      <dgm:t>
        <a:bodyPr/>
        <a:lstStyle/>
        <a:p>
          <a:endParaRPr lang="en-US"/>
        </a:p>
      </dgm:t>
    </dgm:pt>
    <dgm:pt modelId="{4AE860D4-7147-4FD3-94F9-0837BE825FF3}" type="pres">
      <dgm:prSet presAssocID="{23A9266D-9950-4544-B6C2-BCCB0AF239B9}" presName="negativeSpace" presStyleCnt="0"/>
      <dgm:spPr/>
    </dgm:pt>
    <dgm:pt modelId="{491546B7-8A25-4FCF-840E-90B5DF18D49F}" type="pres">
      <dgm:prSet presAssocID="{23A9266D-9950-4544-B6C2-BCCB0AF239B9}" presName="childText" presStyleLbl="conFgAcc1" presStyleIdx="1" presStyleCnt="3">
        <dgm:presLayoutVars>
          <dgm:bulletEnabled val="1"/>
        </dgm:presLayoutVars>
      </dgm:prSet>
      <dgm:spPr/>
    </dgm:pt>
    <dgm:pt modelId="{97268EBD-7584-4143-9360-EDAF456DC29F}" type="pres">
      <dgm:prSet presAssocID="{23DCF038-2BFC-4E54-8370-39A6066EEF00}" presName="spaceBetweenRectangles" presStyleCnt="0"/>
      <dgm:spPr/>
    </dgm:pt>
    <dgm:pt modelId="{353B030B-F153-4B0B-9AB7-3120A75372A6}" type="pres">
      <dgm:prSet presAssocID="{E7CCF722-BD95-46E5-8D19-CBB4B55802BE}" presName="parentLin" presStyleCnt="0"/>
      <dgm:spPr/>
    </dgm:pt>
    <dgm:pt modelId="{E0993D0D-F6F2-4D26-BE8D-436C67319AD2}" type="pres">
      <dgm:prSet presAssocID="{E7CCF722-BD95-46E5-8D19-CBB4B55802BE}" presName="parentLeftMargin" presStyleLbl="node1" presStyleIdx="1" presStyleCnt="3"/>
      <dgm:spPr/>
      <dgm:t>
        <a:bodyPr/>
        <a:lstStyle/>
        <a:p>
          <a:endParaRPr lang="en-US"/>
        </a:p>
      </dgm:t>
    </dgm:pt>
    <dgm:pt modelId="{72BF363E-781F-44ED-80B8-8EE64E2C961B}" type="pres">
      <dgm:prSet presAssocID="{E7CCF722-BD95-46E5-8D19-CBB4B55802BE}" presName="parentText" presStyleLbl="node1" presStyleIdx="2" presStyleCnt="3">
        <dgm:presLayoutVars>
          <dgm:chMax val="0"/>
          <dgm:bulletEnabled val="1"/>
        </dgm:presLayoutVars>
      </dgm:prSet>
      <dgm:spPr/>
      <dgm:t>
        <a:bodyPr/>
        <a:lstStyle/>
        <a:p>
          <a:endParaRPr lang="en-US"/>
        </a:p>
      </dgm:t>
    </dgm:pt>
    <dgm:pt modelId="{288986F7-00F5-421F-86CA-1D78990E6DB3}" type="pres">
      <dgm:prSet presAssocID="{E7CCF722-BD95-46E5-8D19-CBB4B55802BE}" presName="negativeSpace" presStyleCnt="0"/>
      <dgm:spPr/>
    </dgm:pt>
    <dgm:pt modelId="{7652C0A1-ABEE-49C7-916E-9E136FB64AA6}" type="pres">
      <dgm:prSet presAssocID="{E7CCF722-BD95-46E5-8D19-CBB4B55802BE}" presName="childText" presStyleLbl="conFgAcc1" presStyleIdx="2" presStyleCnt="3">
        <dgm:presLayoutVars>
          <dgm:bulletEnabled val="1"/>
        </dgm:presLayoutVars>
      </dgm:prSet>
      <dgm:spPr/>
    </dgm:pt>
  </dgm:ptLst>
  <dgm:cxnLst>
    <dgm:cxn modelId="{6F0018F0-1CC1-45CE-9D3E-E6C4B22791BE}" type="presOf" srcId="{23A9266D-9950-4544-B6C2-BCCB0AF239B9}" destId="{C412C8A8-10DD-408A-A153-247C0384A062}" srcOrd="1" destOrd="0" presId="urn:microsoft.com/office/officeart/2005/8/layout/list1"/>
    <dgm:cxn modelId="{58AA48BD-33BD-4B47-8945-D59092B25097}" type="presOf" srcId="{51DEC385-7FE0-4B5D-AADD-F176652BEB89}" destId="{E3177384-4BA2-4E0C-951B-F9EAF925D9AC}" srcOrd="1" destOrd="0" presId="urn:microsoft.com/office/officeart/2005/8/layout/list1"/>
    <dgm:cxn modelId="{EE59AD7C-AF62-43A8-A515-A3181AD66816}" srcId="{23E968F0-85AB-4D2E-AC18-32A91FC78165}" destId="{E7CCF722-BD95-46E5-8D19-CBB4B55802BE}" srcOrd="2" destOrd="0" parTransId="{06AC493E-E743-43AC-9B76-87870B3255A8}" sibTransId="{C8409686-0EDD-4EDF-95EB-C70A4EABC277}"/>
    <dgm:cxn modelId="{266F700E-5BC4-4387-8303-FA3F2ABB6BF3}" type="presOf" srcId="{51DEC385-7FE0-4B5D-AADD-F176652BEB89}" destId="{726E1C21-2E4E-41FA-8F4E-BEBB806EAA84}" srcOrd="0" destOrd="0" presId="urn:microsoft.com/office/officeart/2005/8/layout/list1"/>
    <dgm:cxn modelId="{FF17867D-64A6-4042-AD79-515D68A6BEA1}" type="presOf" srcId="{E7CCF722-BD95-46E5-8D19-CBB4B55802BE}" destId="{72BF363E-781F-44ED-80B8-8EE64E2C961B}" srcOrd="1" destOrd="0" presId="urn:microsoft.com/office/officeart/2005/8/layout/list1"/>
    <dgm:cxn modelId="{DC6DAC00-3710-42FA-9747-BD4365AEEC31}" srcId="{23E968F0-85AB-4D2E-AC18-32A91FC78165}" destId="{23A9266D-9950-4544-B6C2-BCCB0AF239B9}" srcOrd="1" destOrd="0" parTransId="{0F6731C9-E2DC-40FD-9FD1-1008C4BB21FE}" sibTransId="{23DCF038-2BFC-4E54-8370-39A6066EEF00}"/>
    <dgm:cxn modelId="{4F923AE5-AC1D-4581-AD6F-A6E53D666B0F}" type="presOf" srcId="{23A9266D-9950-4544-B6C2-BCCB0AF239B9}" destId="{DB6844AE-6EBD-49AC-BCBF-2561F8308F57}" srcOrd="0" destOrd="0" presId="urn:microsoft.com/office/officeart/2005/8/layout/list1"/>
    <dgm:cxn modelId="{A41DDD2C-6C64-421C-8A8D-E0129D846136}" type="presOf" srcId="{E7CCF722-BD95-46E5-8D19-CBB4B55802BE}" destId="{E0993D0D-F6F2-4D26-BE8D-436C67319AD2}" srcOrd="0" destOrd="0" presId="urn:microsoft.com/office/officeart/2005/8/layout/list1"/>
    <dgm:cxn modelId="{C415AA44-D422-4CC2-A1E3-9D62FA5015FA}" srcId="{23E968F0-85AB-4D2E-AC18-32A91FC78165}" destId="{51DEC385-7FE0-4B5D-AADD-F176652BEB89}" srcOrd="0" destOrd="0" parTransId="{084AE8CB-4D45-4BF8-88B5-A39EC437ADBE}" sibTransId="{AA97E613-7F69-4069-9B0E-0F45EE1CDEFE}"/>
    <dgm:cxn modelId="{CB13353B-9A6B-46A7-B97D-827EE760C2C0}" type="presOf" srcId="{23E968F0-85AB-4D2E-AC18-32A91FC78165}" destId="{F7547EED-EF85-4471-A7A2-0FF82B5AA0C8}" srcOrd="0" destOrd="0" presId="urn:microsoft.com/office/officeart/2005/8/layout/list1"/>
    <dgm:cxn modelId="{57544DAB-4387-4258-A92A-145DFC745326}" type="presParOf" srcId="{F7547EED-EF85-4471-A7A2-0FF82B5AA0C8}" destId="{2A926D6B-8F86-462F-B618-4F0ABECCF0EB}" srcOrd="0" destOrd="0" presId="urn:microsoft.com/office/officeart/2005/8/layout/list1"/>
    <dgm:cxn modelId="{0E4B1360-C116-4ADC-BCC2-C8C41F287829}" type="presParOf" srcId="{2A926D6B-8F86-462F-B618-4F0ABECCF0EB}" destId="{726E1C21-2E4E-41FA-8F4E-BEBB806EAA84}" srcOrd="0" destOrd="0" presId="urn:microsoft.com/office/officeart/2005/8/layout/list1"/>
    <dgm:cxn modelId="{159A16E1-4721-4249-B741-128159FADE88}" type="presParOf" srcId="{2A926D6B-8F86-462F-B618-4F0ABECCF0EB}" destId="{E3177384-4BA2-4E0C-951B-F9EAF925D9AC}" srcOrd="1" destOrd="0" presId="urn:microsoft.com/office/officeart/2005/8/layout/list1"/>
    <dgm:cxn modelId="{0F7D67E5-AD35-4520-B803-BFBDF6C40192}" type="presParOf" srcId="{F7547EED-EF85-4471-A7A2-0FF82B5AA0C8}" destId="{5C57FA00-AC85-4FF4-99F0-77088068C118}" srcOrd="1" destOrd="0" presId="urn:microsoft.com/office/officeart/2005/8/layout/list1"/>
    <dgm:cxn modelId="{6C5CF313-EE01-489C-AE84-E5DE17C6B865}" type="presParOf" srcId="{F7547EED-EF85-4471-A7A2-0FF82B5AA0C8}" destId="{AE4555ED-2234-4CDB-9C4E-042715859729}" srcOrd="2" destOrd="0" presId="urn:microsoft.com/office/officeart/2005/8/layout/list1"/>
    <dgm:cxn modelId="{75A100F2-1DA6-478C-B12A-F4AF6D68A78B}" type="presParOf" srcId="{F7547EED-EF85-4471-A7A2-0FF82B5AA0C8}" destId="{4CD880A0-B061-42D4-9803-46FED3D14659}" srcOrd="3" destOrd="0" presId="urn:microsoft.com/office/officeart/2005/8/layout/list1"/>
    <dgm:cxn modelId="{84F1641E-5599-4F1C-94EC-1A204479CD81}" type="presParOf" srcId="{F7547EED-EF85-4471-A7A2-0FF82B5AA0C8}" destId="{845D9162-8907-497F-BEB6-47D9FEE1863F}" srcOrd="4" destOrd="0" presId="urn:microsoft.com/office/officeart/2005/8/layout/list1"/>
    <dgm:cxn modelId="{D3B3B55F-B280-4761-A7C4-87F314A98B79}" type="presParOf" srcId="{845D9162-8907-497F-BEB6-47D9FEE1863F}" destId="{DB6844AE-6EBD-49AC-BCBF-2561F8308F57}" srcOrd="0" destOrd="0" presId="urn:microsoft.com/office/officeart/2005/8/layout/list1"/>
    <dgm:cxn modelId="{84496263-EB2B-4CE7-820F-D65F6C4B8806}" type="presParOf" srcId="{845D9162-8907-497F-BEB6-47D9FEE1863F}" destId="{C412C8A8-10DD-408A-A153-247C0384A062}" srcOrd="1" destOrd="0" presId="urn:microsoft.com/office/officeart/2005/8/layout/list1"/>
    <dgm:cxn modelId="{3D95C12D-45AA-467E-AC16-A4CDDE2A0A49}" type="presParOf" srcId="{F7547EED-EF85-4471-A7A2-0FF82B5AA0C8}" destId="{4AE860D4-7147-4FD3-94F9-0837BE825FF3}" srcOrd="5" destOrd="0" presId="urn:microsoft.com/office/officeart/2005/8/layout/list1"/>
    <dgm:cxn modelId="{299F73D6-A850-440F-BA94-57BFC7E41AF3}" type="presParOf" srcId="{F7547EED-EF85-4471-A7A2-0FF82B5AA0C8}" destId="{491546B7-8A25-4FCF-840E-90B5DF18D49F}" srcOrd="6" destOrd="0" presId="urn:microsoft.com/office/officeart/2005/8/layout/list1"/>
    <dgm:cxn modelId="{B993DDD2-953A-45DE-89EC-53A1FD433BB3}" type="presParOf" srcId="{F7547EED-EF85-4471-A7A2-0FF82B5AA0C8}" destId="{97268EBD-7584-4143-9360-EDAF456DC29F}" srcOrd="7" destOrd="0" presId="urn:microsoft.com/office/officeart/2005/8/layout/list1"/>
    <dgm:cxn modelId="{026A4EBC-1E72-48FE-92EA-1D8597B6018E}" type="presParOf" srcId="{F7547EED-EF85-4471-A7A2-0FF82B5AA0C8}" destId="{353B030B-F153-4B0B-9AB7-3120A75372A6}" srcOrd="8" destOrd="0" presId="urn:microsoft.com/office/officeart/2005/8/layout/list1"/>
    <dgm:cxn modelId="{9FF8DA7D-06B6-4E89-A7AE-D31FAC19B0E1}" type="presParOf" srcId="{353B030B-F153-4B0B-9AB7-3120A75372A6}" destId="{E0993D0D-F6F2-4D26-BE8D-436C67319AD2}" srcOrd="0" destOrd="0" presId="urn:microsoft.com/office/officeart/2005/8/layout/list1"/>
    <dgm:cxn modelId="{50EA14F0-BB9B-4CE0-9176-D1E49C6A07D8}" type="presParOf" srcId="{353B030B-F153-4B0B-9AB7-3120A75372A6}" destId="{72BF363E-781F-44ED-80B8-8EE64E2C961B}" srcOrd="1" destOrd="0" presId="urn:microsoft.com/office/officeart/2005/8/layout/list1"/>
    <dgm:cxn modelId="{E7EA76D4-60BB-4AED-BBB3-FE37A5711FCB}" type="presParOf" srcId="{F7547EED-EF85-4471-A7A2-0FF82B5AA0C8}" destId="{288986F7-00F5-421F-86CA-1D78990E6DB3}" srcOrd="9" destOrd="0" presId="urn:microsoft.com/office/officeart/2005/8/layout/list1"/>
    <dgm:cxn modelId="{4A3EF0FA-A03D-4984-A4C2-303EFF8A9837}" type="presParOf" srcId="{F7547EED-EF85-4471-A7A2-0FF82B5AA0C8}" destId="{7652C0A1-ABEE-49C7-916E-9E136FB64AA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C10728-CD09-4CC1-A53A-E1DE2FA25272}" type="doc">
      <dgm:prSet loTypeId="urn:microsoft.com/office/officeart/2005/8/layout/hProcess11" loCatId="process" qsTypeId="urn:microsoft.com/office/officeart/2005/8/quickstyle/simple1" qsCatId="simple" csTypeId="urn:microsoft.com/office/officeart/2005/8/colors/accent6_2" csCatId="accent6" phldr="1"/>
      <dgm:spPr/>
    </dgm:pt>
    <dgm:pt modelId="{67F711C7-A705-4580-8EA0-5F91E5BEE82F}">
      <dgm:prSet phldrT="[Text]" custT="1"/>
      <dgm:spPr>
        <a:solidFill>
          <a:schemeClr val="accent4"/>
        </a:solidFill>
      </dgm:spPr>
      <dgm:t>
        <a:bodyPr anchor="ctr"/>
        <a:lstStyle/>
        <a:p>
          <a:r>
            <a:rPr lang="en-US" sz="4000" dirty="0" smtClean="0">
              <a:solidFill>
                <a:schemeClr val="bg1"/>
              </a:solidFill>
            </a:rPr>
            <a:t>Initial Visit PC Visit LDL not at Goal</a:t>
          </a:r>
        </a:p>
      </dgm:t>
      <dgm:extLst>
        <a:ext uri="{E40237B7-FDA0-4F09-8148-C483321AD2D9}">
          <dgm14:cNvPr xmlns:dgm14="http://schemas.microsoft.com/office/drawing/2010/diagram" xmlns="" id="0" name="" descr="Initial Visit PC Visit LDL not at Goal&#10;"/>
        </a:ext>
      </dgm:extLst>
    </dgm:pt>
    <dgm:pt modelId="{C5CE1B68-D557-4BBB-AFA9-E985A2D5BFD3}" type="parTrans" cxnId="{E29C152A-BD6B-4BE9-8C14-CD09AA1AD5C8}">
      <dgm:prSet/>
      <dgm:spPr/>
      <dgm:t>
        <a:bodyPr/>
        <a:lstStyle/>
        <a:p>
          <a:endParaRPr lang="en-US"/>
        </a:p>
      </dgm:t>
    </dgm:pt>
    <dgm:pt modelId="{ACDAF42F-B516-4CC0-80B8-D5CE7742C078}" type="sibTrans" cxnId="{E29C152A-BD6B-4BE9-8C14-CD09AA1AD5C8}">
      <dgm:prSet/>
      <dgm:spPr/>
      <dgm:t>
        <a:bodyPr/>
        <a:lstStyle/>
        <a:p>
          <a:endParaRPr lang="en-US"/>
        </a:p>
      </dgm:t>
    </dgm:pt>
    <dgm:pt modelId="{D012D7B3-476A-4CC2-8538-F95F36D2A130}">
      <dgm:prSet phldrT="[Text]" custT="1"/>
      <dgm:spPr>
        <a:solidFill>
          <a:schemeClr val="accent4"/>
        </a:solidFill>
      </dgm:spPr>
      <dgm:t>
        <a:bodyPr anchor="ctr"/>
        <a:lstStyle/>
        <a:p>
          <a:r>
            <a:rPr lang="en-US" sz="3600" dirty="0" smtClean="0">
              <a:solidFill>
                <a:schemeClr val="bg1"/>
              </a:solidFill>
            </a:rPr>
            <a:t>6 Month PC Visit</a:t>
          </a:r>
          <a:endParaRPr lang="en-US" sz="3600" dirty="0">
            <a:solidFill>
              <a:schemeClr val="bg1"/>
            </a:solidFill>
          </a:endParaRPr>
        </a:p>
      </dgm:t>
      <dgm:extLst>
        <a:ext uri="{E40237B7-FDA0-4F09-8148-C483321AD2D9}">
          <dgm14:cNvPr xmlns:dgm14="http://schemas.microsoft.com/office/drawing/2010/diagram" xmlns="" id="0" name="" descr="6 Month PC Visit&#10;"/>
        </a:ext>
      </dgm:extLst>
    </dgm:pt>
    <dgm:pt modelId="{3C795FD4-8A20-4624-9CEC-B8B4FC63B72A}" type="parTrans" cxnId="{5F49DA6A-0B36-412A-B609-7DBCD8E238C7}">
      <dgm:prSet/>
      <dgm:spPr/>
      <dgm:t>
        <a:bodyPr/>
        <a:lstStyle/>
        <a:p>
          <a:endParaRPr lang="en-US"/>
        </a:p>
      </dgm:t>
    </dgm:pt>
    <dgm:pt modelId="{30FC0413-CFAB-4433-B9CA-049BA633AF99}" type="sibTrans" cxnId="{5F49DA6A-0B36-412A-B609-7DBCD8E238C7}">
      <dgm:prSet/>
      <dgm:spPr/>
      <dgm:t>
        <a:bodyPr/>
        <a:lstStyle/>
        <a:p>
          <a:endParaRPr lang="en-US"/>
        </a:p>
      </dgm:t>
    </dgm:pt>
    <dgm:pt modelId="{B3DF75D7-6598-43B9-8435-F90ABDF21410}">
      <dgm:prSet phldrT="[Text]" custT="1"/>
      <dgm:spPr>
        <a:solidFill>
          <a:schemeClr val="accent4"/>
        </a:solidFill>
      </dgm:spPr>
      <dgm:t>
        <a:bodyPr anchor="ctr"/>
        <a:lstStyle/>
        <a:p>
          <a:r>
            <a:rPr lang="en-US" sz="4800" dirty="0" smtClean="0">
              <a:solidFill>
                <a:schemeClr val="bg1"/>
              </a:solidFill>
            </a:rPr>
            <a:t>12 Months</a:t>
          </a:r>
          <a:endParaRPr lang="en-US" sz="4800" dirty="0">
            <a:solidFill>
              <a:schemeClr val="bg1"/>
            </a:solidFill>
          </a:endParaRPr>
        </a:p>
      </dgm:t>
      <dgm:extLst>
        <a:ext uri="{E40237B7-FDA0-4F09-8148-C483321AD2D9}">
          <dgm14:cNvPr xmlns:dgm14="http://schemas.microsoft.com/office/drawing/2010/diagram" xmlns="" id="0" name="" descr="12 Months&#10;"/>
        </a:ext>
      </dgm:extLst>
    </dgm:pt>
    <dgm:pt modelId="{55110BC8-6B6C-4819-9872-A5A0386F36FC}" type="parTrans" cxnId="{A4F719AF-5C38-4E93-8AD3-AED986809C72}">
      <dgm:prSet/>
      <dgm:spPr/>
      <dgm:t>
        <a:bodyPr/>
        <a:lstStyle/>
        <a:p>
          <a:endParaRPr lang="en-US"/>
        </a:p>
      </dgm:t>
    </dgm:pt>
    <dgm:pt modelId="{07AB0535-82D7-4292-9851-24F75FEB5529}" type="sibTrans" cxnId="{A4F719AF-5C38-4E93-8AD3-AED986809C72}">
      <dgm:prSet/>
      <dgm:spPr/>
      <dgm:t>
        <a:bodyPr/>
        <a:lstStyle/>
        <a:p>
          <a:endParaRPr lang="en-US"/>
        </a:p>
      </dgm:t>
    </dgm:pt>
    <dgm:pt modelId="{4A03C714-DACB-4AC5-8150-D23AF922048E}">
      <dgm:prSet phldrT="[Text]" custT="1"/>
      <dgm:spPr>
        <a:solidFill>
          <a:schemeClr val="accent4"/>
        </a:solidFill>
      </dgm:spPr>
      <dgm:t>
        <a:bodyPr anchor="ctr"/>
        <a:lstStyle/>
        <a:p>
          <a:r>
            <a:rPr lang="en-US" sz="3200" dirty="0" smtClean="0">
              <a:solidFill>
                <a:schemeClr val="bg1"/>
              </a:solidFill>
            </a:rPr>
            <a:t>18 Months</a:t>
          </a:r>
          <a:endParaRPr lang="en-US" sz="3200" dirty="0">
            <a:solidFill>
              <a:schemeClr val="bg1"/>
            </a:solidFill>
          </a:endParaRPr>
        </a:p>
      </dgm:t>
      <dgm:extLst>
        <a:ext uri="{E40237B7-FDA0-4F09-8148-C483321AD2D9}">
          <dgm14:cNvPr xmlns:dgm14="http://schemas.microsoft.com/office/drawing/2010/diagram" xmlns="" id="0" name="" descr="18 Months&#10;"/>
        </a:ext>
      </dgm:extLst>
    </dgm:pt>
    <dgm:pt modelId="{B1500EB5-F875-45F3-A0E8-1AE59C30DBED}" type="parTrans" cxnId="{65C4694D-65D7-448B-A53D-114E3F5B8862}">
      <dgm:prSet/>
      <dgm:spPr/>
      <dgm:t>
        <a:bodyPr/>
        <a:lstStyle/>
        <a:p>
          <a:endParaRPr lang="en-US"/>
        </a:p>
      </dgm:t>
    </dgm:pt>
    <dgm:pt modelId="{70D48240-F49B-47CA-9558-CD2A3AA24414}" type="sibTrans" cxnId="{65C4694D-65D7-448B-A53D-114E3F5B8862}">
      <dgm:prSet/>
      <dgm:spPr/>
      <dgm:t>
        <a:bodyPr/>
        <a:lstStyle/>
        <a:p>
          <a:endParaRPr lang="en-US"/>
        </a:p>
      </dgm:t>
    </dgm:pt>
    <dgm:pt modelId="{94919CD8-5293-49E1-B37F-C72515558B1F}" type="pres">
      <dgm:prSet presAssocID="{7CC10728-CD09-4CC1-A53A-E1DE2FA25272}" presName="Name0" presStyleCnt="0">
        <dgm:presLayoutVars>
          <dgm:dir/>
          <dgm:resizeHandles val="exact"/>
        </dgm:presLayoutVars>
      </dgm:prSet>
      <dgm:spPr/>
    </dgm:pt>
    <dgm:pt modelId="{52AC2648-BEC2-48BC-B6EA-8D6257B4515D}" type="pres">
      <dgm:prSet presAssocID="{7CC10728-CD09-4CC1-A53A-E1DE2FA25272}" presName="arrow" presStyleLbl="bgShp" presStyleIdx="0" presStyleCnt="1"/>
      <dgm:spPr/>
    </dgm:pt>
    <dgm:pt modelId="{C71E98EA-0A0E-4632-9E54-59D9792EF979}" type="pres">
      <dgm:prSet presAssocID="{7CC10728-CD09-4CC1-A53A-E1DE2FA25272}" presName="points" presStyleCnt="0"/>
      <dgm:spPr/>
    </dgm:pt>
    <dgm:pt modelId="{578135E3-C0A2-4A87-8DB0-B1983299B042}" type="pres">
      <dgm:prSet presAssocID="{67F711C7-A705-4580-8EA0-5F91E5BEE82F}" presName="compositeA" presStyleCnt="0"/>
      <dgm:spPr/>
    </dgm:pt>
    <dgm:pt modelId="{7835E4A3-5FD1-45CC-A952-56BACF907DF2}" type="pres">
      <dgm:prSet presAssocID="{67F711C7-A705-4580-8EA0-5F91E5BEE82F}" presName="textA" presStyleLbl="revTx" presStyleIdx="0" presStyleCnt="4" custScaleX="285638" custScaleY="87029" custLinFactNeighborX="14690" custLinFactNeighborY="4276">
        <dgm:presLayoutVars>
          <dgm:bulletEnabled val="1"/>
        </dgm:presLayoutVars>
      </dgm:prSet>
      <dgm:spPr/>
      <dgm:t>
        <a:bodyPr/>
        <a:lstStyle/>
        <a:p>
          <a:endParaRPr lang="en-US"/>
        </a:p>
      </dgm:t>
    </dgm:pt>
    <dgm:pt modelId="{12F82CF6-6DB1-4059-A2EE-1DF1C0F9F0DF}" type="pres">
      <dgm:prSet presAssocID="{67F711C7-A705-4580-8EA0-5F91E5BEE82F}" presName="circleA" presStyleLbl="node1" presStyleIdx="0" presStyleCnt="4"/>
      <dgm:spPr/>
    </dgm:pt>
    <dgm:pt modelId="{CAE1FBEC-C10E-4784-BD2E-921F509E7BAE}" type="pres">
      <dgm:prSet presAssocID="{67F711C7-A705-4580-8EA0-5F91E5BEE82F}" presName="spaceA" presStyleCnt="0"/>
      <dgm:spPr/>
    </dgm:pt>
    <dgm:pt modelId="{DDC9CFEC-BDDE-46BE-8678-7D6DFE998024}" type="pres">
      <dgm:prSet presAssocID="{ACDAF42F-B516-4CC0-80B8-D5CE7742C078}" presName="space" presStyleCnt="0"/>
      <dgm:spPr/>
    </dgm:pt>
    <dgm:pt modelId="{E643791B-704E-40E5-B3A8-83FA5EF30F57}" type="pres">
      <dgm:prSet presAssocID="{D012D7B3-476A-4CC2-8538-F95F36D2A130}" presName="compositeB" presStyleCnt="0"/>
      <dgm:spPr/>
    </dgm:pt>
    <dgm:pt modelId="{53DBE462-D9CF-46C8-B079-3148D5C90B11}" type="pres">
      <dgm:prSet presAssocID="{D012D7B3-476A-4CC2-8538-F95F36D2A130}" presName="textB" presStyleLbl="revTx" presStyleIdx="1" presStyleCnt="4" custScaleX="212866" custScaleY="71805" custLinFactNeighborY="-11372">
        <dgm:presLayoutVars>
          <dgm:bulletEnabled val="1"/>
        </dgm:presLayoutVars>
      </dgm:prSet>
      <dgm:spPr/>
      <dgm:t>
        <a:bodyPr/>
        <a:lstStyle/>
        <a:p>
          <a:endParaRPr lang="en-US"/>
        </a:p>
      </dgm:t>
    </dgm:pt>
    <dgm:pt modelId="{97C44CBB-11B2-4D34-944E-B891709BB22B}" type="pres">
      <dgm:prSet presAssocID="{D012D7B3-476A-4CC2-8538-F95F36D2A130}" presName="circleB" presStyleLbl="node1" presStyleIdx="1" presStyleCnt="4"/>
      <dgm:spPr/>
    </dgm:pt>
    <dgm:pt modelId="{02BB066B-E09D-421F-A3DE-5EA95D6C9CD7}" type="pres">
      <dgm:prSet presAssocID="{D012D7B3-476A-4CC2-8538-F95F36D2A130}" presName="spaceB" presStyleCnt="0"/>
      <dgm:spPr/>
    </dgm:pt>
    <dgm:pt modelId="{AB6D4A09-400E-41D0-9C1F-68C32C495FCB}" type="pres">
      <dgm:prSet presAssocID="{30FC0413-CFAB-4433-B9CA-049BA633AF99}" presName="space" presStyleCnt="0"/>
      <dgm:spPr/>
    </dgm:pt>
    <dgm:pt modelId="{61D44E8C-C101-4FE4-87A0-26C77CAC5450}" type="pres">
      <dgm:prSet presAssocID="{B3DF75D7-6598-43B9-8435-F90ABDF21410}" presName="compositeA" presStyleCnt="0"/>
      <dgm:spPr/>
    </dgm:pt>
    <dgm:pt modelId="{0EF87795-5043-49E0-BB6E-B047D54D5DD1}" type="pres">
      <dgm:prSet presAssocID="{B3DF75D7-6598-43B9-8435-F90ABDF21410}" presName="textA" presStyleLbl="revTx" presStyleIdx="2" presStyleCnt="4" custScaleX="271811" custScaleY="73684" custLinFactNeighborY="15038">
        <dgm:presLayoutVars>
          <dgm:bulletEnabled val="1"/>
        </dgm:presLayoutVars>
      </dgm:prSet>
      <dgm:spPr/>
      <dgm:t>
        <a:bodyPr/>
        <a:lstStyle/>
        <a:p>
          <a:endParaRPr lang="en-US"/>
        </a:p>
      </dgm:t>
    </dgm:pt>
    <dgm:pt modelId="{84500377-CF91-4D99-A5C9-7C1CAA4A965A}" type="pres">
      <dgm:prSet presAssocID="{B3DF75D7-6598-43B9-8435-F90ABDF21410}" presName="circleA" presStyleLbl="node1" presStyleIdx="2" presStyleCnt="4"/>
      <dgm:spPr/>
    </dgm:pt>
    <dgm:pt modelId="{DB513BA0-DA4D-4787-8F7F-7A0F4893EA7F}" type="pres">
      <dgm:prSet presAssocID="{B3DF75D7-6598-43B9-8435-F90ABDF21410}" presName="spaceA" presStyleCnt="0"/>
      <dgm:spPr/>
    </dgm:pt>
    <dgm:pt modelId="{EA33D2ED-A426-4833-867E-DE72417BFDFA}" type="pres">
      <dgm:prSet presAssocID="{07AB0535-82D7-4292-9851-24F75FEB5529}" presName="space" presStyleCnt="0"/>
      <dgm:spPr/>
    </dgm:pt>
    <dgm:pt modelId="{0D1C9C65-B287-4388-A213-D78692CB8B16}" type="pres">
      <dgm:prSet presAssocID="{4A03C714-DACB-4AC5-8150-D23AF922048E}" presName="compositeB" presStyleCnt="0"/>
      <dgm:spPr/>
    </dgm:pt>
    <dgm:pt modelId="{5FA46FED-375E-4E99-A0D9-3D6BF470153D}" type="pres">
      <dgm:prSet presAssocID="{4A03C714-DACB-4AC5-8150-D23AF922048E}" presName="textB" presStyleLbl="revTx" presStyleIdx="3" presStyleCnt="4" custScaleX="195408" custScaleY="71805" custLinFactNeighborX="-42692" custLinFactNeighborY="-11372">
        <dgm:presLayoutVars>
          <dgm:bulletEnabled val="1"/>
        </dgm:presLayoutVars>
      </dgm:prSet>
      <dgm:spPr/>
      <dgm:t>
        <a:bodyPr/>
        <a:lstStyle/>
        <a:p>
          <a:endParaRPr lang="en-US"/>
        </a:p>
      </dgm:t>
    </dgm:pt>
    <dgm:pt modelId="{523C979B-C6AB-4967-8BCF-6B9C62D6328A}" type="pres">
      <dgm:prSet presAssocID="{4A03C714-DACB-4AC5-8150-D23AF922048E}" presName="circleB" presStyleLbl="node1" presStyleIdx="3" presStyleCnt="4"/>
      <dgm:spPr/>
    </dgm:pt>
    <dgm:pt modelId="{0125733D-BACE-4D78-952C-4BC4493D6C4A}" type="pres">
      <dgm:prSet presAssocID="{4A03C714-DACB-4AC5-8150-D23AF922048E}" presName="spaceB" presStyleCnt="0"/>
      <dgm:spPr/>
    </dgm:pt>
  </dgm:ptLst>
  <dgm:cxnLst>
    <dgm:cxn modelId="{DD5583C1-6912-4794-BD95-6355881A7FA7}" type="presOf" srcId="{B3DF75D7-6598-43B9-8435-F90ABDF21410}" destId="{0EF87795-5043-49E0-BB6E-B047D54D5DD1}" srcOrd="0" destOrd="0" presId="urn:microsoft.com/office/officeart/2005/8/layout/hProcess11"/>
    <dgm:cxn modelId="{417F6DEB-BEAB-4887-B1CC-F55C0536A368}" type="presOf" srcId="{67F711C7-A705-4580-8EA0-5F91E5BEE82F}" destId="{7835E4A3-5FD1-45CC-A952-56BACF907DF2}" srcOrd="0" destOrd="0" presId="urn:microsoft.com/office/officeart/2005/8/layout/hProcess11"/>
    <dgm:cxn modelId="{17938A61-E291-4233-AFA3-6764BEFC29E5}" type="presOf" srcId="{D012D7B3-476A-4CC2-8538-F95F36D2A130}" destId="{53DBE462-D9CF-46C8-B079-3148D5C90B11}" srcOrd="0" destOrd="0" presId="urn:microsoft.com/office/officeart/2005/8/layout/hProcess11"/>
    <dgm:cxn modelId="{992C34F8-A1A0-4DD8-A1E5-DF300AE914D8}" type="presOf" srcId="{4A03C714-DACB-4AC5-8150-D23AF922048E}" destId="{5FA46FED-375E-4E99-A0D9-3D6BF470153D}" srcOrd="0" destOrd="0" presId="urn:microsoft.com/office/officeart/2005/8/layout/hProcess11"/>
    <dgm:cxn modelId="{A4F719AF-5C38-4E93-8AD3-AED986809C72}" srcId="{7CC10728-CD09-4CC1-A53A-E1DE2FA25272}" destId="{B3DF75D7-6598-43B9-8435-F90ABDF21410}" srcOrd="2" destOrd="0" parTransId="{55110BC8-6B6C-4819-9872-A5A0386F36FC}" sibTransId="{07AB0535-82D7-4292-9851-24F75FEB5529}"/>
    <dgm:cxn modelId="{E29C152A-BD6B-4BE9-8C14-CD09AA1AD5C8}" srcId="{7CC10728-CD09-4CC1-A53A-E1DE2FA25272}" destId="{67F711C7-A705-4580-8EA0-5F91E5BEE82F}" srcOrd="0" destOrd="0" parTransId="{C5CE1B68-D557-4BBB-AFA9-E985A2D5BFD3}" sibTransId="{ACDAF42F-B516-4CC0-80B8-D5CE7742C078}"/>
    <dgm:cxn modelId="{5F49DA6A-0B36-412A-B609-7DBCD8E238C7}" srcId="{7CC10728-CD09-4CC1-A53A-E1DE2FA25272}" destId="{D012D7B3-476A-4CC2-8538-F95F36D2A130}" srcOrd="1" destOrd="0" parTransId="{3C795FD4-8A20-4624-9CEC-B8B4FC63B72A}" sibTransId="{30FC0413-CFAB-4433-B9CA-049BA633AF99}"/>
    <dgm:cxn modelId="{65C4694D-65D7-448B-A53D-114E3F5B8862}" srcId="{7CC10728-CD09-4CC1-A53A-E1DE2FA25272}" destId="{4A03C714-DACB-4AC5-8150-D23AF922048E}" srcOrd="3" destOrd="0" parTransId="{B1500EB5-F875-45F3-A0E8-1AE59C30DBED}" sibTransId="{70D48240-F49B-47CA-9558-CD2A3AA24414}"/>
    <dgm:cxn modelId="{49DC270F-7A6D-429A-946B-98AA9A7476A3}" type="presOf" srcId="{7CC10728-CD09-4CC1-A53A-E1DE2FA25272}" destId="{94919CD8-5293-49E1-B37F-C72515558B1F}" srcOrd="0" destOrd="0" presId="urn:microsoft.com/office/officeart/2005/8/layout/hProcess11"/>
    <dgm:cxn modelId="{AD5CF22E-8CE3-49F8-88E2-585319DED8E4}" type="presParOf" srcId="{94919CD8-5293-49E1-B37F-C72515558B1F}" destId="{52AC2648-BEC2-48BC-B6EA-8D6257B4515D}" srcOrd="0" destOrd="0" presId="urn:microsoft.com/office/officeart/2005/8/layout/hProcess11"/>
    <dgm:cxn modelId="{5F3CCD63-391D-40E2-A8FC-2B41DD94D8F9}" type="presParOf" srcId="{94919CD8-5293-49E1-B37F-C72515558B1F}" destId="{C71E98EA-0A0E-4632-9E54-59D9792EF979}" srcOrd="1" destOrd="0" presId="urn:microsoft.com/office/officeart/2005/8/layout/hProcess11"/>
    <dgm:cxn modelId="{A557ED8B-971A-478A-B74F-044A244625E2}" type="presParOf" srcId="{C71E98EA-0A0E-4632-9E54-59D9792EF979}" destId="{578135E3-C0A2-4A87-8DB0-B1983299B042}" srcOrd="0" destOrd="0" presId="urn:microsoft.com/office/officeart/2005/8/layout/hProcess11"/>
    <dgm:cxn modelId="{ACA8AA7A-9048-4A7A-9C03-FC88BE2976BD}" type="presParOf" srcId="{578135E3-C0A2-4A87-8DB0-B1983299B042}" destId="{7835E4A3-5FD1-45CC-A952-56BACF907DF2}" srcOrd="0" destOrd="0" presId="urn:microsoft.com/office/officeart/2005/8/layout/hProcess11"/>
    <dgm:cxn modelId="{6848BAEC-7D85-4DB1-8681-239495D73B44}" type="presParOf" srcId="{578135E3-C0A2-4A87-8DB0-B1983299B042}" destId="{12F82CF6-6DB1-4059-A2EE-1DF1C0F9F0DF}" srcOrd="1" destOrd="0" presId="urn:microsoft.com/office/officeart/2005/8/layout/hProcess11"/>
    <dgm:cxn modelId="{356E917E-0D28-4218-A87F-A99800F7F697}" type="presParOf" srcId="{578135E3-C0A2-4A87-8DB0-B1983299B042}" destId="{CAE1FBEC-C10E-4784-BD2E-921F509E7BAE}" srcOrd="2" destOrd="0" presId="urn:microsoft.com/office/officeart/2005/8/layout/hProcess11"/>
    <dgm:cxn modelId="{CFEA126E-6C97-4243-9A29-4D5518E69A81}" type="presParOf" srcId="{C71E98EA-0A0E-4632-9E54-59D9792EF979}" destId="{DDC9CFEC-BDDE-46BE-8678-7D6DFE998024}" srcOrd="1" destOrd="0" presId="urn:microsoft.com/office/officeart/2005/8/layout/hProcess11"/>
    <dgm:cxn modelId="{0FDC4249-257A-464D-97EB-09FC0EC6AED1}" type="presParOf" srcId="{C71E98EA-0A0E-4632-9E54-59D9792EF979}" destId="{E643791B-704E-40E5-B3A8-83FA5EF30F57}" srcOrd="2" destOrd="0" presId="urn:microsoft.com/office/officeart/2005/8/layout/hProcess11"/>
    <dgm:cxn modelId="{86908900-ECDF-4FD4-A5A4-02333419F235}" type="presParOf" srcId="{E643791B-704E-40E5-B3A8-83FA5EF30F57}" destId="{53DBE462-D9CF-46C8-B079-3148D5C90B11}" srcOrd="0" destOrd="0" presId="urn:microsoft.com/office/officeart/2005/8/layout/hProcess11"/>
    <dgm:cxn modelId="{378BDAFE-584E-45A3-9EAD-0E193F12BB3E}" type="presParOf" srcId="{E643791B-704E-40E5-B3A8-83FA5EF30F57}" destId="{97C44CBB-11B2-4D34-944E-B891709BB22B}" srcOrd="1" destOrd="0" presId="urn:microsoft.com/office/officeart/2005/8/layout/hProcess11"/>
    <dgm:cxn modelId="{64F9BFC5-F84F-40F4-ACE9-4986C3463670}" type="presParOf" srcId="{E643791B-704E-40E5-B3A8-83FA5EF30F57}" destId="{02BB066B-E09D-421F-A3DE-5EA95D6C9CD7}" srcOrd="2" destOrd="0" presId="urn:microsoft.com/office/officeart/2005/8/layout/hProcess11"/>
    <dgm:cxn modelId="{5546EE89-3F58-4AB7-9E54-515E1F0B8EF0}" type="presParOf" srcId="{C71E98EA-0A0E-4632-9E54-59D9792EF979}" destId="{AB6D4A09-400E-41D0-9C1F-68C32C495FCB}" srcOrd="3" destOrd="0" presId="urn:microsoft.com/office/officeart/2005/8/layout/hProcess11"/>
    <dgm:cxn modelId="{7DB9A70B-DE13-403E-9848-AA0F7BC8C19D}" type="presParOf" srcId="{C71E98EA-0A0E-4632-9E54-59D9792EF979}" destId="{61D44E8C-C101-4FE4-87A0-26C77CAC5450}" srcOrd="4" destOrd="0" presId="urn:microsoft.com/office/officeart/2005/8/layout/hProcess11"/>
    <dgm:cxn modelId="{FC4E3619-07FA-465F-8AC7-36AD2E5981C1}" type="presParOf" srcId="{61D44E8C-C101-4FE4-87A0-26C77CAC5450}" destId="{0EF87795-5043-49E0-BB6E-B047D54D5DD1}" srcOrd="0" destOrd="0" presId="urn:microsoft.com/office/officeart/2005/8/layout/hProcess11"/>
    <dgm:cxn modelId="{3BB004DB-A75C-42F0-9338-8C81F5343D4A}" type="presParOf" srcId="{61D44E8C-C101-4FE4-87A0-26C77CAC5450}" destId="{84500377-CF91-4D99-A5C9-7C1CAA4A965A}" srcOrd="1" destOrd="0" presId="urn:microsoft.com/office/officeart/2005/8/layout/hProcess11"/>
    <dgm:cxn modelId="{8B11D583-AD9A-462F-8A0A-807FD6113B24}" type="presParOf" srcId="{61D44E8C-C101-4FE4-87A0-26C77CAC5450}" destId="{DB513BA0-DA4D-4787-8F7F-7A0F4893EA7F}" srcOrd="2" destOrd="0" presId="urn:microsoft.com/office/officeart/2005/8/layout/hProcess11"/>
    <dgm:cxn modelId="{CB1BAE21-5B86-4924-A7BA-B302784E9ECD}" type="presParOf" srcId="{C71E98EA-0A0E-4632-9E54-59D9792EF979}" destId="{EA33D2ED-A426-4833-867E-DE72417BFDFA}" srcOrd="5" destOrd="0" presId="urn:microsoft.com/office/officeart/2005/8/layout/hProcess11"/>
    <dgm:cxn modelId="{F56AEC11-CB31-42BE-B737-13C0B969C0FC}" type="presParOf" srcId="{C71E98EA-0A0E-4632-9E54-59D9792EF979}" destId="{0D1C9C65-B287-4388-A213-D78692CB8B16}" srcOrd="6" destOrd="0" presId="urn:microsoft.com/office/officeart/2005/8/layout/hProcess11"/>
    <dgm:cxn modelId="{53678495-2EB1-4B86-94CB-F46C32B41BD8}" type="presParOf" srcId="{0D1C9C65-B287-4388-A213-D78692CB8B16}" destId="{5FA46FED-375E-4E99-A0D9-3D6BF470153D}" srcOrd="0" destOrd="0" presId="urn:microsoft.com/office/officeart/2005/8/layout/hProcess11"/>
    <dgm:cxn modelId="{D98C034C-4C29-4393-B0C1-8E84B51BD145}" type="presParOf" srcId="{0D1C9C65-B287-4388-A213-D78692CB8B16}" destId="{523C979B-C6AB-4967-8BCF-6B9C62D6328A}" srcOrd="1" destOrd="0" presId="urn:microsoft.com/office/officeart/2005/8/layout/hProcess11"/>
    <dgm:cxn modelId="{1B817C7C-955D-4B7D-85E8-3A539F55E109}" type="presParOf" srcId="{0D1C9C65-B287-4388-A213-D78692CB8B16}" destId="{0125733D-BACE-4D78-952C-4BC4493D6C4A}"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39C92-C62A-48D1-98D5-46047DA1AE52}">
      <dsp:nvSpPr>
        <dsp:cNvPr id="0" name=""/>
        <dsp:cNvSpPr/>
      </dsp:nvSpPr>
      <dsp:spPr>
        <a:xfrm>
          <a:off x="2844262" y="165074"/>
          <a:ext cx="4574298" cy="1892394"/>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Medication Issues</a:t>
          </a:r>
          <a:endParaRPr lang="en-US" sz="4000" b="1" kern="1200" dirty="0"/>
        </a:p>
      </dsp:txBody>
      <dsp:txXfrm>
        <a:off x="2844262" y="165074"/>
        <a:ext cx="4574298" cy="1892394"/>
      </dsp:txXfrm>
    </dsp:sp>
    <dsp:sp modelId="{4EBE2FD6-1814-418B-BF26-CF33972A9806}">
      <dsp:nvSpPr>
        <dsp:cNvPr id="0" name=""/>
        <dsp:cNvSpPr/>
      </dsp:nvSpPr>
      <dsp:spPr>
        <a:xfrm rot="2154306">
          <a:off x="7575919" y="956463"/>
          <a:ext cx="1861224" cy="1061670"/>
        </a:xfrm>
        <a:prstGeom prst="lef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endParaRPr lang="en-US" sz="4500" kern="1200"/>
        </a:p>
      </dsp:txBody>
      <dsp:txXfrm rot="2154306">
        <a:off x="7575919" y="956463"/>
        <a:ext cx="1861224" cy="1061670"/>
      </dsp:txXfrm>
    </dsp:sp>
    <dsp:sp modelId="{49C67F04-94DF-4DDA-B791-3516E9F7B34D}">
      <dsp:nvSpPr>
        <dsp:cNvPr id="0" name=""/>
        <dsp:cNvSpPr/>
      </dsp:nvSpPr>
      <dsp:spPr>
        <a:xfrm>
          <a:off x="7007770" y="2361675"/>
          <a:ext cx="2544423" cy="2058416"/>
        </a:xfrm>
        <a:prstGeom prst="roundRect">
          <a:avLst>
            <a:gd name="adj" fmla="val 10000"/>
          </a:avLst>
        </a:prstGeom>
        <a:solidFill>
          <a:schemeClr val="accent4">
            <a:shade val="80000"/>
            <a:hueOff val="-58853"/>
            <a:satOff val="-1455"/>
            <a:lumOff val="83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Shortage of Help</a:t>
          </a:r>
          <a:endParaRPr lang="en-US" sz="4000" b="1" kern="1200" dirty="0"/>
        </a:p>
      </dsp:txBody>
      <dsp:txXfrm>
        <a:off x="7007770" y="2361675"/>
        <a:ext cx="2544423" cy="2058416"/>
      </dsp:txXfrm>
    </dsp:sp>
    <dsp:sp modelId="{1FB77A5E-0908-4172-B171-457CF105048C}">
      <dsp:nvSpPr>
        <dsp:cNvPr id="0" name=""/>
        <dsp:cNvSpPr/>
      </dsp:nvSpPr>
      <dsp:spPr>
        <a:xfrm rot="8583766">
          <a:off x="7466007" y="4857245"/>
          <a:ext cx="1831158" cy="1108440"/>
        </a:xfrm>
        <a:prstGeom prst="leftRightArrow">
          <a:avLst>
            <a:gd name="adj1" fmla="val 60000"/>
            <a:gd name="adj2" fmla="val 50000"/>
          </a:avLst>
        </a:prstGeom>
        <a:solidFill>
          <a:schemeClr val="accent4">
            <a:shade val="90000"/>
            <a:hueOff val="-58791"/>
            <a:satOff val="-1409"/>
            <a:lumOff val="74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dsp:txBody>
      <dsp:txXfrm rot="8583766">
        <a:off x="7466007" y="4857245"/>
        <a:ext cx="1831158" cy="1108440"/>
      </dsp:txXfrm>
    </dsp:sp>
    <dsp:sp modelId="{B7548DBA-45B7-4C83-9151-F60951C35B11}">
      <dsp:nvSpPr>
        <dsp:cNvPr id="0" name=""/>
        <dsp:cNvSpPr/>
      </dsp:nvSpPr>
      <dsp:spPr>
        <a:xfrm>
          <a:off x="2958577" y="4752419"/>
          <a:ext cx="4421846" cy="1954083"/>
        </a:xfrm>
        <a:prstGeom prst="roundRect">
          <a:avLst>
            <a:gd name="adj" fmla="val 10000"/>
          </a:avLst>
        </a:prstGeom>
        <a:solidFill>
          <a:schemeClr val="accent4">
            <a:shade val="80000"/>
            <a:hueOff val="-117705"/>
            <a:satOff val="-2910"/>
            <a:lumOff val="16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Access</a:t>
          </a:r>
          <a:endParaRPr lang="en-US" sz="4000" b="1" kern="1200" dirty="0"/>
        </a:p>
      </dsp:txBody>
      <dsp:txXfrm>
        <a:off x="2958577" y="4752419"/>
        <a:ext cx="4421846" cy="1954083"/>
      </dsp:txXfrm>
    </dsp:sp>
    <dsp:sp modelId="{CA2B5BB1-73C7-4B9F-B077-16E024846554}">
      <dsp:nvSpPr>
        <dsp:cNvPr id="0" name=""/>
        <dsp:cNvSpPr/>
      </dsp:nvSpPr>
      <dsp:spPr>
        <a:xfrm rot="12994362">
          <a:off x="932700" y="4884327"/>
          <a:ext cx="1788238" cy="1142780"/>
        </a:xfrm>
        <a:prstGeom prst="leftRightArrow">
          <a:avLst>
            <a:gd name="adj1" fmla="val 60000"/>
            <a:gd name="adj2" fmla="val 50000"/>
          </a:avLst>
        </a:prstGeom>
        <a:solidFill>
          <a:schemeClr val="accent4">
            <a:shade val="90000"/>
            <a:hueOff val="-117582"/>
            <a:satOff val="-2819"/>
            <a:lumOff val="14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78050">
            <a:lnSpc>
              <a:spcPct val="90000"/>
            </a:lnSpc>
            <a:spcBef>
              <a:spcPct val="0"/>
            </a:spcBef>
            <a:spcAft>
              <a:spcPct val="35000"/>
            </a:spcAft>
          </a:pPr>
          <a:endParaRPr lang="en-US" sz="4900" kern="1200"/>
        </a:p>
      </dsp:txBody>
      <dsp:txXfrm rot="12994362">
        <a:off x="932700" y="4884327"/>
        <a:ext cx="1788238" cy="1142780"/>
      </dsp:txXfrm>
    </dsp:sp>
    <dsp:sp modelId="{6CB0B56F-BA25-4220-A6E8-B2391577A413}">
      <dsp:nvSpPr>
        <dsp:cNvPr id="0" name=""/>
        <dsp:cNvSpPr/>
      </dsp:nvSpPr>
      <dsp:spPr>
        <a:xfrm>
          <a:off x="652564" y="2437921"/>
          <a:ext cx="2688275" cy="1875113"/>
        </a:xfrm>
        <a:prstGeom prst="roundRect">
          <a:avLst>
            <a:gd name="adj" fmla="val 10000"/>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Demand</a:t>
          </a:r>
          <a:endParaRPr lang="en-US" sz="4000" b="1" kern="1200" dirty="0"/>
        </a:p>
      </dsp:txBody>
      <dsp:txXfrm>
        <a:off x="652564" y="2437921"/>
        <a:ext cx="2688275" cy="1875113"/>
      </dsp:txXfrm>
    </dsp:sp>
    <dsp:sp modelId="{E8714747-B0EC-495B-8328-EFB3F5A15898}">
      <dsp:nvSpPr>
        <dsp:cNvPr id="0" name=""/>
        <dsp:cNvSpPr/>
      </dsp:nvSpPr>
      <dsp:spPr>
        <a:xfrm rot="19449561">
          <a:off x="844319" y="805818"/>
          <a:ext cx="1822155" cy="1226949"/>
        </a:xfrm>
        <a:prstGeom prst="leftRightArrow">
          <a:avLst>
            <a:gd name="adj1" fmla="val 60000"/>
            <a:gd name="adj2" fmla="val 50000"/>
          </a:avLst>
        </a:prstGeom>
        <a:solidFill>
          <a:schemeClr val="accent4">
            <a:shade val="90000"/>
            <a:hueOff val="-176373"/>
            <a:satOff val="-4228"/>
            <a:lumOff val="223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311400">
            <a:lnSpc>
              <a:spcPct val="90000"/>
            </a:lnSpc>
            <a:spcBef>
              <a:spcPct val="0"/>
            </a:spcBef>
            <a:spcAft>
              <a:spcPct val="35000"/>
            </a:spcAft>
          </a:pPr>
          <a:endParaRPr lang="en-US" sz="5200" kern="1200"/>
        </a:p>
      </dsp:txBody>
      <dsp:txXfrm rot="19449561">
        <a:off x="844319" y="805818"/>
        <a:ext cx="1822155" cy="122694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AC2648-BEC2-48BC-B6EA-8D6257B4515D}">
      <dsp:nvSpPr>
        <dsp:cNvPr id="0" name=""/>
        <dsp:cNvSpPr/>
      </dsp:nvSpPr>
      <dsp:spPr>
        <a:xfrm>
          <a:off x="0" y="2026920"/>
          <a:ext cx="10515600" cy="2702559"/>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31B15-8D99-475E-888A-C96F4BB39DBE}">
      <dsp:nvSpPr>
        <dsp:cNvPr id="0" name=""/>
        <dsp:cNvSpPr/>
      </dsp:nvSpPr>
      <dsp:spPr>
        <a:xfrm>
          <a:off x="3948" y="0"/>
          <a:ext cx="1474655" cy="2702559"/>
        </a:xfrm>
        <a:prstGeom prst="rect">
          <a:avLst/>
        </a:prstGeom>
        <a:solidFill>
          <a:schemeClr val="accent4"/>
        </a:solidFill>
        <a:ln w="76200">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Initial PC Visit LDL not at Goal</a:t>
          </a:r>
        </a:p>
      </dsp:txBody>
      <dsp:txXfrm>
        <a:off x="3948" y="0"/>
        <a:ext cx="1474655" cy="2702559"/>
      </dsp:txXfrm>
    </dsp:sp>
    <dsp:sp modelId="{9AB9B3D8-600A-4785-A549-F1BD0C372645}">
      <dsp:nvSpPr>
        <dsp:cNvPr id="0" name=""/>
        <dsp:cNvSpPr/>
      </dsp:nvSpPr>
      <dsp:spPr>
        <a:xfrm>
          <a:off x="403456" y="3040379"/>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DDD7F-961A-4869-A670-EDFDDABFA27E}">
      <dsp:nvSpPr>
        <dsp:cNvPr id="0" name=""/>
        <dsp:cNvSpPr/>
      </dsp:nvSpPr>
      <dsp:spPr>
        <a:xfrm>
          <a:off x="1526317" y="4053840"/>
          <a:ext cx="954259" cy="2702559"/>
        </a:xfrm>
        <a:prstGeom prst="rect">
          <a:avLst/>
        </a:prstGeom>
        <a:solidFill>
          <a:schemeClr val="accent4"/>
        </a:solidFill>
        <a:ln w="76200">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8-12 </a:t>
          </a:r>
          <a:r>
            <a:rPr lang="en-US" sz="2800" kern="1200" dirty="0" err="1" smtClean="0">
              <a:solidFill>
                <a:schemeClr val="bg1"/>
              </a:solidFill>
            </a:rPr>
            <a:t>Wk</a:t>
          </a:r>
          <a:r>
            <a:rPr lang="en-US" sz="2800" kern="1200" dirty="0" smtClean="0">
              <a:solidFill>
                <a:schemeClr val="bg1"/>
              </a:solidFill>
            </a:rPr>
            <a:t> CPS</a:t>
          </a:r>
        </a:p>
      </dsp:txBody>
      <dsp:txXfrm>
        <a:off x="1526317" y="4053840"/>
        <a:ext cx="954259" cy="2702559"/>
      </dsp:txXfrm>
    </dsp:sp>
    <dsp:sp modelId="{A2368F9A-1717-441B-8563-6331CC380CD3}">
      <dsp:nvSpPr>
        <dsp:cNvPr id="0" name=""/>
        <dsp:cNvSpPr/>
      </dsp:nvSpPr>
      <dsp:spPr>
        <a:xfrm>
          <a:off x="1665627" y="3040379"/>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09622-1E28-4B4F-9041-C049F738D00F}">
      <dsp:nvSpPr>
        <dsp:cNvPr id="0" name=""/>
        <dsp:cNvSpPr/>
      </dsp:nvSpPr>
      <dsp:spPr>
        <a:xfrm>
          <a:off x="2528290" y="0"/>
          <a:ext cx="1382846" cy="2702559"/>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6 Month PC Visit</a:t>
          </a:r>
          <a:endParaRPr lang="en-US" sz="2800" kern="1200" dirty="0">
            <a:solidFill>
              <a:schemeClr val="bg1"/>
            </a:solidFill>
          </a:endParaRPr>
        </a:p>
      </dsp:txBody>
      <dsp:txXfrm>
        <a:off x="2528290" y="0"/>
        <a:ext cx="1382846" cy="2702559"/>
      </dsp:txXfrm>
    </dsp:sp>
    <dsp:sp modelId="{156E9D6E-7512-4FB1-84FE-6CF04FD0D941}">
      <dsp:nvSpPr>
        <dsp:cNvPr id="0" name=""/>
        <dsp:cNvSpPr/>
      </dsp:nvSpPr>
      <dsp:spPr>
        <a:xfrm>
          <a:off x="2881893" y="3040379"/>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286E7-1D06-42CF-AD97-9F61E1C49D72}">
      <dsp:nvSpPr>
        <dsp:cNvPr id="0" name=""/>
        <dsp:cNvSpPr/>
      </dsp:nvSpPr>
      <dsp:spPr>
        <a:xfrm>
          <a:off x="3958850" y="4053840"/>
          <a:ext cx="954259" cy="2702559"/>
        </a:xfrm>
        <a:prstGeom prst="rect">
          <a:avLst/>
        </a:prstGeom>
        <a:solidFill>
          <a:schemeClr val="accent4"/>
        </a:solidFill>
        <a:ln w="76200">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8-12 </a:t>
          </a:r>
          <a:r>
            <a:rPr lang="en-US" sz="2800" kern="1200" dirty="0" err="1" smtClean="0">
              <a:solidFill>
                <a:schemeClr val="bg1"/>
              </a:solidFill>
            </a:rPr>
            <a:t>Wk</a:t>
          </a:r>
          <a:r>
            <a:rPr lang="en-US" sz="2800" kern="1200" dirty="0" smtClean="0">
              <a:solidFill>
                <a:schemeClr val="bg1"/>
              </a:solidFill>
            </a:rPr>
            <a:t> CPS</a:t>
          </a:r>
          <a:endParaRPr lang="en-US" sz="2800" kern="1200" dirty="0">
            <a:solidFill>
              <a:schemeClr val="bg1"/>
            </a:solidFill>
          </a:endParaRPr>
        </a:p>
      </dsp:txBody>
      <dsp:txXfrm>
        <a:off x="3958850" y="4053840"/>
        <a:ext cx="954259" cy="2702559"/>
      </dsp:txXfrm>
    </dsp:sp>
    <dsp:sp modelId="{2F9BD8B3-5E43-4B04-A457-5559F1D95D7A}">
      <dsp:nvSpPr>
        <dsp:cNvPr id="0" name=""/>
        <dsp:cNvSpPr/>
      </dsp:nvSpPr>
      <dsp:spPr>
        <a:xfrm>
          <a:off x="4098159" y="3040379"/>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49E6F-0717-4BB8-ABBD-B84FCB02EF7D}">
      <dsp:nvSpPr>
        <dsp:cNvPr id="0" name=""/>
        <dsp:cNvSpPr/>
      </dsp:nvSpPr>
      <dsp:spPr>
        <a:xfrm>
          <a:off x="4960822" y="0"/>
          <a:ext cx="1790191" cy="2702559"/>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12 Months</a:t>
          </a:r>
          <a:endParaRPr lang="en-US" sz="2800" kern="1200" dirty="0">
            <a:solidFill>
              <a:schemeClr val="bg1"/>
            </a:solidFill>
          </a:endParaRPr>
        </a:p>
      </dsp:txBody>
      <dsp:txXfrm>
        <a:off x="4960822" y="0"/>
        <a:ext cx="1790191" cy="2702559"/>
      </dsp:txXfrm>
    </dsp:sp>
    <dsp:sp modelId="{4D87AF25-97C6-418C-81C0-E3200283395C}">
      <dsp:nvSpPr>
        <dsp:cNvPr id="0" name=""/>
        <dsp:cNvSpPr/>
      </dsp:nvSpPr>
      <dsp:spPr>
        <a:xfrm>
          <a:off x="5518098" y="3040379"/>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0B6F4D-9C1C-4BAF-8560-377E085628D6}">
      <dsp:nvSpPr>
        <dsp:cNvPr id="0" name=""/>
        <dsp:cNvSpPr/>
      </dsp:nvSpPr>
      <dsp:spPr>
        <a:xfrm>
          <a:off x="6798727" y="4053840"/>
          <a:ext cx="954259" cy="2702559"/>
        </a:xfrm>
        <a:prstGeom prst="rect">
          <a:avLst/>
        </a:prstGeom>
        <a:solidFill>
          <a:schemeClr val="accent4"/>
        </a:solidFill>
        <a:ln w="76200">
          <a:solidFill>
            <a:schemeClr val="accent6"/>
          </a:solid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8-12 </a:t>
          </a:r>
          <a:r>
            <a:rPr lang="en-US" sz="2800" kern="1200" dirty="0" err="1" smtClean="0">
              <a:solidFill>
                <a:schemeClr val="bg1"/>
              </a:solidFill>
            </a:rPr>
            <a:t>Wk</a:t>
          </a:r>
          <a:r>
            <a:rPr lang="en-US" sz="2800" kern="1200" dirty="0" smtClean="0">
              <a:solidFill>
                <a:schemeClr val="bg1"/>
              </a:solidFill>
            </a:rPr>
            <a:t> CPS</a:t>
          </a:r>
          <a:endParaRPr lang="en-US" sz="2800" kern="1200" dirty="0">
            <a:solidFill>
              <a:schemeClr val="bg1"/>
            </a:solidFill>
          </a:endParaRPr>
        </a:p>
      </dsp:txBody>
      <dsp:txXfrm>
        <a:off x="6798727" y="4053840"/>
        <a:ext cx="954259" cy="2702559"/>
      </dsp:txXfrm>
    </dsp:sp>
    <dsp:sp modelId="{73AF7CBE-4203-4ED4-B100-E9A5261C3208}">
      <dsp:nvSpPr>
        <dsp:cNvPr id="0" name=""/>
        <dsp:cNvSpPr/>
      </dsp:nvSpPr>
      <dsp:spPr>
        <a:xfrm>
          <a:off x="6938037" y="3040379"/>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EEC21-7E6B-485A-AD51-EACFD1CF9D06}">
      <dsp:nvSpPr>
        <dsp:cNvPr id="0" name=""/>
        <dsp:cNvSpPr/>
      </dsp:nvSpPr>
      <dsp:spPr>
        <a:xfrm>
          <a:off x="7398002" y="0"/>
          <a:ext cx="1659391" cy="2702559"/>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18 Months</a:t>
          </a:r>
          <a:endParaRPr lang="en-US" sz="2800" kern="1200" dirty="0">
            <a:solidFill>
              <a:schemeClr val="bg1"/>
            </a:solidFill>
          </a:endParaRPr>
        </a:p>
      </dsp:txBody>
      <dsp:txXfrm>
        <a:off x="7398002" y="0"/>
        <a:ext cx="1659391" cy="2702559"/>
      </dsp:txXfrm>
    </dsp:sp>
    <dsp:sp modelId="{C6F24655-CA8D-40B1-873D-FBC0A1DD5E98}">
      <dsp:nvSpPr>
        <dsp:cNvPr id="0" name=""/>
        <dsp:cNvSpPr/>
      </dsp:nvSpPr>
      <dsp:spPr>
        <a:xfrm>
          <a:off x="8292575" y="3040379"/>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BE9849-5470-472C-B1B9-44E89F796959}">
      <dsp:nvSpPr>
        <dsp:cNvPr id="0" name=""/>
        <dsp:cNvSpPr/>
      </dsp:nvSpPr>
      <dsp:spPr>
        <a:xfrm>
          <a:off x="1905000" y="85009"/>
          <a:ext cx="3766238" cy="1972384"/>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0">
            <a:lnSpc>
              <a:spcPct val="90000"/>
            </a:lnSpc>
            <a:spcBef>
              <a:spcPct val="0"/>
            </a:spcBef>
            <a:spcAft>
              <a:spcPct val="35000"/>
            </a:spcAft>
          </a:pPr>
          <a:r>
            <a:rPr lang="en-US" sz="4400" b="1" kern="1200" dirty="0" smtClean="0"/>
            <a:t>Physician</a:t>
          </a:r>
          <a:endParaRPr lang="en-US" sz="3600" b="1" kern="1200" dirty="0"/>
        </a:p>
      </dsp:txBody>
      <dsp:txXfrm>
        <a:off x="1905000" y="85009"/>
        <a:ext cx="3766238" cy="1972384"/>
      </dsp:txXfrm>
    </dsp:sp>
    <dsp:sp modelId="{B9A7D778-4087-4FC3-9032-7B5CB8075974}">
      <dsp:nvSpPr>
        <dsp:cNvPr id="0" name=""/>
        <dsp:cNvSpPr/>
      </dsp:nvSpPr>
      <dsp:spPr>
        <a:xfrm>
          <a:off x="1981194" y="2230856"/>
          <a:ext cx="3699336" cy="1695449"/>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t>Clinical Pharmacy Specialist (CPS)</a:t>
          </a:r>
          <a:endParaRPr lang="en-US" sz="3600" b="1" kern="1200" dirty="0"/>
        </a:p>
      </dsp:txBody>
      <dsp:txXfrm>
        <a:off x="1981194" y="2230856"/>
        <a:ext cx="3699336" cy="1695449"/>
      </dsp:txXfrm>
    </dsp:sp>
    <dsp:sp modelId="{2752A5EA-DC44-4779-AB98-A36C831DDA62}">
      <dsp:nvSpPr>
        <dsp:cNvPr id="0" name=""/>
        <dsp:cNvSpPr/>
      </dsp:nvSpPr>
      <dsp:spPr>
        <a:xfrm>
          <a:off x="1884452" y="4184777"/>
          <a:ext cx="3814219" cy="2597022"/>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0">
            <a:lnSpc>
              <a:spcPct val="90000"/>
            </a:lnSpc>
            <a:spcBef>
              <a:spcPct val="0"/>
            </a:spcBef>
            <a:spcAft>
              <a:spcPct val="35000"/>
            </a:spcAft>
          </a:pPr>
          <a:r>
            <a:rPr lang="en-US" sz="4000" b="1" kern="1200" dirty="0" smtClean="0"/>
            <a:t>Nurse Practitioner/ Physician Assistant</a:t>
          </a:r>
          <a:endParaRPr lang="en-US" sz="4000" b="1" kern="1200" dirty="0"/>
        </a:p>
      </dsp:txBody>
      <dsp:txXfrm>
        <a:off x="1884452" y="4184777"/>
        <a:ext cx="3814219" cy="259702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230BA-5EB2-4CF7-BDB3-864DF3A69B94}">
      <dsp:nvSpPr>
        <dsp:cNvPr id="0" name=""/>
        <dsp:cNvSpPr/>
      </dsp:nvSpPr>
      <dsp:spPr>
        <a:xfrm>
          <a:off x="2419468" y="3060700"/>
          <a:ext cx="1962031" cy="148588"/>
        </a:xfrm>
        <a:custGeom>
          <a:avLst/>
          <a:gdLst/>
          <a:ahLst/>
          <a:cxnLst/>
          <a:rect l="0" t="0" r="0" b="0"/>
          <a:pathLst>
            <a:path>
              <a:moveTo>
                <a:pt x="0" y="0"/>
              </a:moveTo>
              <a:lnTo>
                <a:pt x="1962031" y="0"/>
              </a:lnTo>
              <a:lnTo>
                <a:pt x="1962031" y="148588"/>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CF5AC8-6AFE-4ABA-B56C-985BAF136567}">
      <dsp:nvSpPr>
        <dsp:cNvPr id="0" name=""/>
        <dsp:cNvSpPr/>
      </dsp:nvSpPr>
      <dsp:spPr>
        <a:xfrm>
          <a:off x="2419468" y="2912111"/>
          <a:ext cx="1962031" cy="148588"/>
        </a:xfrm>
        <a:custGeom>
          <a:avLst/>
          <a:gdLst/>
          <a:ahLst/>
          <a:cxnLst/>
          <a:rect l="0" t="0" r="0" b="0"/>
          <a:pathLst>
            <a:path>
              <a:moveTo>
                <a:pt x="0" y="148588"/>
              </a:moveTo>
              <a:lnTo>
                <a:pt x="1962031" y="148588"/>
              </a:lnTo>
              <a:lnTo>
                <a:pt x="1962031" y="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A4392-D76B-4676-8610-8A6192A2A1B1}">
      <dsp:nvSpPr>
        <dsp:cNvPr id="0" name=""/>
        <dsp:cNvSpPr/>
      </dsp:nvSpPr>
      <dsp:spPr>
        <a:xfrm>
          <a:off x="2419468" y="3060700"/>
          <a:ext cx="3924062" cy="2137276"/>
        </a:xfrm>
        <a:custGeom>
          <a:avLst/>
          <a:gdLst/>
          <a:ahLst/>
          <a:cxnLst/>
          <a:rect l="0" t="0" r="0" b="0"/>
          <a:pathLst>
            <a:path>
              <a:moveTo>
                <a:pt x="0" y="0"/>
              </a:moveTo>
              <a:lnTo>
                <a:pt x="3686321" y="0"/>
              </a:lnTo>
              <a:lnTo>
                <a:pt x="3686321" y="2137276"/>
              </a:lnTo>
              <a:lnTo>
                <a:pt x="3924062" y="2137276"/>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5059C1-F1F1-4AD0-BF04-6E4A54AC34C6}">
      <dsp:nvSpPr>
        <dsp:cNvPr id="0" name=""/>
        <dsp:cNvSpPr/>
      </dsp:nvSpPr>
      <dsp:spPr>
        <a:xfrm>
          <a:off x="2419468" y="3014979"/>
          <a:ext cx="3924062" cy="91440"/>
        </a:xfrm>
        <a:custGeom>
          <a:avLst/>
          <a:gdLst/>
          <a:ahLst/>
          <a:cxnLst/>
          <a:rect l="0" t="0" r="0" b="0"/>
          <a:pathLst>
            <a:path>
              <a:moveTo>
                <a:pt x="0" y="45720"/>
              </a:moveTo>
              <a:lnTo>
                <a:pt x="3924062" y="4572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2EDE6-9A14-490D-AAD1-D5F45BE70FBE}">
      <dsp:nvSpPr>
        <dsp:cNvPr id="0" name=""/>
        <dsp:cNvSpPr/>
      </dsp:nvSpPr>
      <dsp:spPr>
        <a:xfrm>
          <a:off x="2419468" y="923423"/>
          <a:ext cx="3924062" cy="2137276"/>
        </a:xfrm>
        <a:custGeom>
          <a:avLst/>
          <a:gdLst/>
          <a:ahLst/>
          <a:cxnLst/>
          <a:rect l="0" t="0" r="0" b="0"/>
          <a:pathLst>
            <a:path>
              <a:moveTo>
                <a:pt x="0" y="2137276"/>
              </a:moveTo>
              <a:lnTo>
                <a:pt x="3686321" y="2137276"/>
              </a:lnTo>
              <a:lnTo>
                <a:pt x="3686321" y="0"/>
              </a:lnTo>
              <a:lnTo>
                <a:pt x="3924062" y="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584E73-83C2-4495-84C5-F162967925DA}">
      <dsp:nvSpPr>
        <dsp:cNvPr id="0" name=""/>
        <dsp:cNvSpPr/>
      </dsp:nvSpPr>
      <dsp:spPr>
        <a:xfrm>
          <a:off x="42055" y="2083348"/>
          <a:ext cx="2377413" cy="1954703"/>
        </a:xfrm>
        <a:prstGeom prst="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Clinical Pharmacy Specialist</a:t>
          </a:r>
          <a:endParaRPr lang="en-US" sz="4000" kern="1200" dirty="0"/>
        </a:p>
      </dsp:txBody>
      <dsp:txXfrm>
        <a:off x="42055" y="2083348"/>
        <a:ext cx="2377413" cy="1954703"/>
      </dsp:txXfrm>
    </dsp:sp>
    <dsp:sp modelId="{42E8643B-0C4F-4B8B-956B-C3C79843B3CC}">
      <dsp:nvSpPr>
        <dsp:cNvPr id="0" name=""/>
        <dsp:cNvSpPr/>
      </dsp:nvSpPr>
      <dsp:spPr>
        <a:xfrm>
          <a:off x="6343531" y="3373"/>
          <a:ext cx="2377413" cy="1840099"/>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t>Teamlet</a:t>
          </a:r>
          <a:r>
            <a:rPr lang="en-US" sz="4000" kern="1200" dirty="0" smtClean="0"/>
            <a:t> 1200 patients</a:t>
          </a:r>
          <a:endParaRPr lang="en-US" sz="4000" kern="1200" dirty="0"/>
        </a:p>
      </dsp:txBody>
      <dsp:txXfrm>
        <a:off x="6343531" y="3373"/>
        <a:ext cx="2377413" cy="1840099"/>
      </dsp:txXfrm>
    </dsp:sp>
    <dsp:sp modelId="{E1A0A718-C6A9-47DD-BD54-20D476975D58}">
      <dsp:nvSpPr>
        <dsp:cNvPr id="0" name=""/>
        <dsp:cNvSpPr/>
      </dsp:nvSpPr>
      <dsp:spPr>
        <a:xfrm>
          <a:off x="6343531" y="2140650"/>
          <a:ext cx="2377413" cy="1840099"/>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t>Teamlet</a:t>
          </a:r>
          <a:r>
            <a:rPr lang="en-US" sz="4000" kern="1200" dirty="0" smtClean="0"/>
            <a:t> 1200 patients</a:t>
          </a:r>
          <a:endParaRPr lang="en-US" sz="4000" kern="1200" dirty="0"/>
        </a:p>
      </dsp:txBody>
      <dsp:txXfrm>
        <a:off x="6343531" y="2140650"/>
        <a:ext cx="2377413" cy="1840099"/>
      </dsp:txXfrm>
    </dsp:sp>
    <dsp:sp modelId="{ACD9B279-0726-495D-BBC0-D373B09B652B}">
      <dsp:nvSpPr>
        <dsp:cNvPr id="0" name=""/>
        <dsp:cNvSpPr/>
      </dsp:nvSpPr>
      <dsp:spPr>
        <a:xfrm>
          <a:off x="6343531" y="4277926"/>
          <a:ext cx="2377413" cy="1840099"/>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t>Teamlet</a:t>
          </a:r>
          <a:r>
            <a:rPr lang="en-US" sz="4000" kern="1200" dirty="0" smtClean="0"/>
            <a:t> 1200 patients</a:t>
          </a:r>
          <a:endParaRPr lang="en-US" sz="4000" kern="1200" dirty="0"/>
        </a:p>
      </dsp:txBody>
      <dsp:txXfrm>
        <a:off x="6343531" y="4277926"/>
        <a:ext cx="2377413" cy="1840099"/>
      </dsp:txXfrm>
    </dsp:sp>
    <dsp:sp modelId="{085C58BF-7EC6-44ED-A411-46D3F546D11F}">
      <dsp:nvSpPr>
        <dsp:cNvPr id="0" name=""/>
        <dsp:cNvSpPr/>
      </dsp:nvSpPr>
      <dsp:spPr>
        <a:xfrm>
          <a:off x="2894951" y="1219013"/>
          <a:ext cx="2973097" cy="1693097"/>
        </a:xfrm>
        <a:prstGeom prst="rect">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Medication Management</a:t>
          </a:r>
          <a:endParaRPr lang="en-US" sz="4000" kern="1200" dirty="0"/>
        </a:p>
      </dsp:txBody>
      <dsp:txXfrm>
        <a:off x="2894951" y="1219013"/>
        <a:ext cx="2973097" cy="1693097"/>
      </dsp:txXfrm>
    </dsp:sp>
    <dsp:sp modelId="{D7EACB09-F06F-4D30-83A3-6D1E1E47B7B4}">
      <dsp:nvSpPr>
        <dsp:cNvPr id="0" name=""/>
        <dsp:cNvSpPr/>
      </dsp:nvSpPr>
      <dsp:spPr>
        <a:xfrm>
          <a:off x="2894951" y="3209288"/>
          <a:ext cx="2973097" cy="1693097"/>
        </a:xfrm>
        <a:prstGeom prst="rect">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Population Management</a:t>
          </a:r>
          <a:endParaRPr lang="en-US" sz="4000" kern="1200" dirty="0"/>
        </a:p>
      </dsp:txBody>
      <dsp:txXfrm>
        <a:off x="2894951" y="3209288"/>
        <a:ext cx="2973097" cy="169309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68AEEF-8A56-43D9-B34D-2582880B3B79}">
      <dsp:nvSpPr>
        <dsp:cNvPr id="0" name=""/>
        <dsp:cNvSpPr/>
      </dsp:nvSpPr>
      <dsp:spPr>
        <a:xfrm>
          <a:off x="0" y="666749"/>
          <a:ext cx="685800" cy="41148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SCAN-ECHO</a:t>
          </a:r>
          <a:endParaRPr lang="en-US" sz="700" kern="1200" dirty="0"/>
        </a:p>
      </dsp:txBody>
      <dsp:txXfrm>
        <a:off x="0" y="666749"/>
        <a:ext cx="685800" cy="411480"/>
      </dsp:txXfrm>
    </dsp:sp>
    <dsp:sp modelId="{AA78426E-5D08-4A59-9E6E-7B3CFBF1D172}">
      <dsp:nvSpPr>
        <dsp:cNvPr id="0" name=""/>
        <dsp:cNvSpPr/>
      </dsp:nvSpPr>
      <dsp:spPr>
        <a:xfrm>
          <a:off x="0" y="1146809"/>
          <a:ext cx="685800" cy="41148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Neighborhoods</a:t>
          </a:r>
          <a:endParaRPr lang="en-US" sz="700" kern="1200" dirty="0"/>
        </a:p>
      </dsp:txBody>
      <dsp:txXfrm>
        <a:off x="0" y="1146809"/>
        <a:ext cx="685800" cy="411480"/>
      </dsp:txXfrm>
    </dsp:sp>
    <dsp:sp modelId="{0A4F388D-7BE0-4361-B952-FCB42ECAB7DC}">
      <dsp:nvSpPr>
        <dsp:cNvPr id="0" name=""/>
        <dsp:cNvSpPr/>
      </dsp:nvSpPr>
      <dsp:spPr>
        <a:xfrm>
          <a:off x="0" y="1626869"/>
          <a:ext cx="685800" cy="41148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E-Consults</a:t>
          </a:r>
          <a:endParaRPr lang="en-US" sz="700" kern="1200" dirty="0"/>
        </a:p>
      </dsp:txBody>
      <dsp:txXfrm>
        <a:off x="0" y="1626869"/>
        <a:ext cx="685800" cy="41148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19F7C6-D45F-4B4B-AA22-F9C0E01C00F9}">
      <dsp:nvSpPr>
        <dsp:cNvPr id="0" name=""/>
        <dsp:cNvSpPr/>
      </dsp:nvSpPr>
      <dsp:spPr>
        <a:xfrm>
          <a:off x="0" y="2032020"/>
          <a:ext cx="9296400" cy="2311401"/>
        </a:xfrm>
        <a:prstGeom prst="rect">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Clinical Pharmacy Specialists in Mental Health are Fully Integrated Team Members</a:t>
          </a:r>
          <a:endParaRPr lang="en-US" sz="4600" kern="1200" dirty="0"/>
        </a:p>
      </dsp:txBody>
      <dsp:txXfrm>
        <a:off x="0" y="2032020"/>
        <a:ext cx="9296400" cy="231140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A86867-5B18-4826-BD0C-094D6BCA163C}">
      <dsp:nvSpPr>
        <dsp:cNvPr id="0" name=""/>
        <dsp:cNvSpPr/>
      </dsp:nvSpPr>
      <dsp:spPr>
        <a:xfrm rot="16200000">
          <a:off x="551054" y="-551054"/>
          <a:ext cx="3260570" cy="4362679"/>
        </a:xfrm>
        <a:prstGeom prst="round1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mn-lt"/>
            </a:rPr>
            <a:t>Quality </a:t>
          </a:r>
          <a:r>
            <a:rPr lang="en-US" sz="3600" kern="1200" dirty="0" err="1" smtClean="0">
              <a:latin typeface="+mn-lt"/>
            </a:rPr>
            <a:t>collaboratives</a:t>
          </a:r>
          <a:endParaRPr lang="en-US" sz="3600" kern="1200" dirty="0">
            <a:latin typeface="+mn-lt"/>
          </a:endParaRPr>
        </a:p>
      </dsp:txBody>
      <dsp:txXfrm rot="16200000">
        <a:off x="958626" y="-958626"/>
        <a:ext cx="2445427" cy="4362679"/>
      </dsp:txXfrm>
    </dsp:sp>
    <dsp:sp modelId="{6ACE6853-12E4-41CE-A90C-0AFFEBC3691B}">
      <dsp:nvSpPr>
        <dsp:cNvPr id="0" name=""/>
        <dsp:cNvSpPr/>
      </dsp:nvSpPr>
      <dsp:spPr>
        <a:xfrm>
          <a:off x="4362679" y="0"/>
          <a:ext cx="4362679" cy="3260570"/>
        </a:xfrm>
        <a:prstGeom prst="round1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mn-lt"/>
              <a:cs typeface="Georgia" pitchFamily="18" charset="0"/>
            </a:rPr>
            <a:t>Evaluate prescribing patterns</a:t>
          </a:r>
          <a:endParaRPr lang="en-US" sz="3600" kern="1200" dirty="0">
            <a:latin typeface="+mn-lt"/>
          </a:endParaRPr>
        </a:p>
      </dsp:txBody>
      <dsp:txXfrm>
        <a:off x="4362679" y="0"/>
        <a:ext cx="4362679" cy="2445427"/>
      </dsp:txXfrm>
    </dsp:sp>
    <dsp:sp modelId="{060260A5-D104-47E1-BC90-2925280D4279}">
      <dsp:nvSpPr>
        <dsp:cNvPr id="0" name=""/>
        <dsp:cNvSpPr/>
      </dsp:nvSpPr>
      <dsp:spPr>
        <a:xfrm rot="10800000">
          <a:off x="0" y="3260570"/>
          <a:ext cx="4362679" cy="3260570"/>
        </a:xfrm>
        <a:prstGeom prst="round1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mn-lt"/>
            </a:rPr>
            <a:t>Identify priorities and strategies</a:t>
          </a:r>
          <a:endParaRPr lang="en-US" sz="3600" kern="1200" dirty="0">
            <a:latin typeface="+mn-lt"/>
          </a:endParaRPr>
        </a:p>
      </dsp:txBody>
      <dsp:txXfrm rot="10800000">
        <a:off x="0" y="4075712"/>
        <a:ext cx="4362679" cy="2445427"/>
      </dsp:txXfrm>
    </dsp:sp>
    <dsp:sp modelId="{F6C07F93-2A85-4508-BBB1-00C78D03EF1C}">
      <dsp:nvSpPr>
        <dsp:cNvPr id="0" name=""/>
        <dsp:cNvSpPr/>
      </dsp:nvSpPr>
      <dsp:spPr>
        <a:xfrm rot="5400000">
          <a:off x="4913734" y="2709514"/>
          <a:ext cx="3260570" cy="4362679"/>
        </a:xfrm>
        <a:prstGeom prst="round1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mn-lt"/>
            </a:rPr>
            <a:t>Identify and share strong practices and resources </a:t>
          </a:r>
          <a:endParaRPr lang="en-US" sz="3600" kern="1200" dirty="0">
            <a:latin typeface="+mn-lt"/>
          </a:endParaRPr>
        </a:p>
      </dsp:txBody>
      <dsp:txXfrm rot="5400000">
        <a:off x="5321306" y="3117086"/>
        <a:ext cx="2445427" cy="4362679"/>
      </dsp:txXfrm>
    </dsp:sp>
    <dsp:sp modelId="{3804235A-46AC-4816-8585-158459C307B1}">
      <dsp:nvSpPr>
        <dsp:cNvPr id="0" name=""/>
        <dsp:cNvSpPr/>
      </dsp:nvSpPr>
      <dsp:spPr>
        <a:xfrm>
          <a:off x="2418216" y="1910897"/>
          <a:ext cx="3488067" cy="2613624"/>
        </a:xfrm>
        <a:prstGeom prst="roundRect">
          <a:avLst/>
        </a:prstGeom>
        <a:solidFill>
          <a:schemeClr val="accent6">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n-lt"/>
              <a:cs typeface="Georgia" pitchFamily="18" charset="0"/>
            </a:rPr>
            <a:t>Increase the use of evidence-based treatments for Veterans with mental illness </a:t>
          </a:r>
          <a:endParaRPr lang="en-US" sz="3200" kern="1200" dirty="0">
            <a:latin typeface="+mn-lt"/>
          </a:endParaRPr>
        </a:p>
      </dsp:txBody>
      <dsp:txXfrm>
        <a:off x="2418216" y="1910897"/>
        <a:ext cx="3488067" cy="261362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60D0F7-99D2-4D82-9AFA-5C930E9B72F8}">
      <dsp:nvSpPr>
        <dsp:cNvPr id="0" name=""/>
        <dsp:cNvSpPr/>
      </dsp:nvSpPr>
      <dsp:spPr>
        <a:xfrm>
          <a:off x="0" y="41607"/>
          <a:ext cx="8229599" cy="1509555"/>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t>A PACT “Pain Champion” identified </a:t>
          </a:r>
          <a:endParaRPr lang="en-US" sz="3800" kern="1200" dirty="0"/>
        </a:p>
      </dsp:txBody>
      <dsp:txXfrm>
        <a:off x="0" y="41607"/>
        <a:ext cx="8229599" cy="1509555"/>
      </dsp:txXfrm>
    </dsp:sp>
    <dsp:sp modelId="{4565C96A-0BE6-4762-B2BB-D594A34D3E25}">
      <dsp:nvSpPr>
        <dsp:cNvPr id="0" name=""/>
        <dsp:cNvSpPr/>
      </dsp:nvSpPr>
      <dsp:spPr>
        <a:xfrm>
          <a:off x="0" y="1660603"/>
          <a:ext cx="8229599" cy="1509555"/>
        </a:xfrm>
        <a:prstGeom prst="roundRect">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t>PACT Pharmacists given the “high-risk” list for each provider on team(s)</a:t>
          </a:r>
          <a:endParaRPr lang="en-US" sz="3800" kern="1200" dirty="0"/>
        </a:p>
      </dsp:txBody>
      <dsp:txXfrm>
        <a:off x="0" y="1660603"/>
        <a:ext cx="8229599" cy="1509555"/>
      </dsp:txXfrm>
    </dsp:sp>
    <dsp:sp modelId="{1006E620-D8CC-4AD2-A7C3-929FD19BFBEB}">
      <dsp:nvSpPr>
        <dsp:cNvPr id="0" name=""/>
        <dsp:cNvSpPr/>
      </dsp:nvSpPr>
      <dsp:spPr>
        <a:xfrm>
          <a:off x="0" y="3279599"/>
          <a:ext cx="8229599" cy="1509555"/>
        </a:xfrm>
        <a:prstGeom prst="round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t>Pharmacist Case Management Highlights</a:t>
          </a:r>
          <a:endParaRPr lang="en-US" sz="3800" kern="1200" dirty="0"/>
        </a:p>
      </dsp:txBody>
      <dsp:txXfrm>
        <a:off x="0" y="3279599"/>
        <a:ext cx="8229599" cy="150955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F1AF97-C569-4F0A-B32D-101FE80A201A}">
      <dsp:nvSpPr>
        <dsp:cNvPr id="0" name=""/>
        <dsp:cNvSpPr/>
      </dsp:nvSpPr>
      <dsp:spPr>
        <a:xfrm>
          <a:off x="3566159" y="1566"/>
          <a:ext cx="5349240" cy="2667186"/>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Reduce Phone Calls</a:t>
          </a:r>
          <a:endParaRPr lang="en-US" sz="2800" kern="1200" dirty="0"/>
        </a:p>
        <a:p>
          <a:pPr marL="285750" lvl="1" indent="-285750" algn="l" defTabSz="1244600">
            <a:lnSpc>
              <a:spcPct val="90000"/>
            </a:lnSpc>
            <a:spcBef>
              <a:spcPct val="0"/>
            </a:spcBef>
            <a:spcAft>
              <a:spcPct val="15000"/>
            </a:spcAft>
            <a:buChar char="••"/>
          </a:pPr>
          <a:r>
            <a:rPr lang="en-US" sz="2800" kern="1200" dirty="0" smtClean="0"/>
            <a:t>Reduce Walk-ins</a:t>
          </a:r>
          <a:endParaRPr lang="en-US" sz="2800" kern="1200" dirty="0"/>
        </a:p>
        <a:p>
          <a:pPr marL="285750" lvl="1" indent="-285750" algn="l" defTabSz="1244600">
            <a:lnSpc>
              <a:spcPct val="90000"/>
            </a:lnSpc>
            <a:spcBef>
              <a:spcPct val="0"/>
            </a:spcBef>
            <a:spcAft>
              <a:spcPct val="15000"/>
            </a:spcAft>
            <a:buChar char="••"/>
          </a:pPr>
          <a:r>
            <a:rPr lang="en-US" sz="2800" kern="1200" dirty="0" smtClean="0"/>
            <a:t>Missed Opportunity Rate</a:t>
          </a:r>
          <a:endParaRPr lang="en-US" sz="2800" kern="1200" dirty="0"/>
        </a:p>
      </dsp:txBody>
      <dsp:txXfrm>
        <a:off x="3566159" y="1566"/>
        <a:ext cx="5349240" cy="2667186"/>
      </dsp:txXfrm>
    </dsp:sp>
    <dsp:sp modelId="{84A035AA-D8B2-43DF-B535-84EC8F6C10DF}">
      <dsp:nvSpPr>
        <dsp:cNvPr id="0" name=""/>
        <dsp:cNvSpPr/>
      </dsp:nvSpPr>
      <dsp:spPr>
        <a:xfrm>
          <a:off x="0" y="1566"/>
          <a:ext cx="3566160" cy="266718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Access</a:t>
          </a:r>
          <a:endParaRPr lang="en-US" sz="6500" kern="1200" dirty="0"/>
        </a:p>
      </dsp:txBody>
      <dsp:txXfrm>
        <a:off x="0" y="1566"/>
        <a:ext cx="3566160" cy="2667186"/>
      </dsp:txXfrm>
    </dsp:sp>
    <dsp:sp modelId="{A32CA448-2DF8-440E-BE92-C4511FADB45F}">
      <dsp:nvSpPr>
        <dsp:cNvPr id="0" name=""/>
        <dsp:cNvSpPr/>
      </dsp:nvSpPr>
      <dsp:spPr>
        <a:xfrm>
          <a:off x="3491262" y="2542247"/>
          <a:ext cx="5380573" cy="3235163"/>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Optimize breakthrough regimens</a:t>
          </a:r>
          <a:endParaRPr lang="en-US" sz="2800" kern="1200" dirty="0"/>
        </a:p>
        <a:p>
          <a:pPr marL="285750" lvl="1" indent="-285750" algn="l" defTabSz="1244600">
            <a:lnSpc>
              <a:spcPct val="90000"/>
            </a:lnSpc>
            <a:spcBef>
              <a:spcPct val="0"/>
            </a:spcBef>
            <a:spcAft>
              <a:spcPct val="15000"/>
            </a:spcAft>
            <a:buChar char="••"/>
          </a:pPr>
          <a:r>
            <a:rPr lang="en-US" sz="2800" kern="1200" dirty="0" smtClean="0"/>
            <a:t>Optimize adjunctive pain medications</a:t>
          </a:r>
          <a:endParaRPr lang="en-US" sz="2800" kern="1200" dirty="0"/>
        </a:p>
        <a:p>
          <a:pPr marL="285750" lvl="1" indent="-285750" algn="l" defTabSz="1244600">
            <a:lnSpc>
              <a:spcPct val="90000"/>
            </a:lnSpc>
            <a:spcBef>
              <a:spcPct val="0"/>
            </a:spcBef>
            <a:spcAft>
              <a:spcPct val="15000"/>
            </a:spcAft>
            <a:buChar char="••"/>
          </a:pPr>
          <a:r>
            <a:rPr lang="en-US" sz="2800" kern="1200" dirty="0" smtClean="0"/>
            <a:t>Initiate/increase long acting opioids</a:t>
          </a:r>
          <a:endParaRPr lang="en-US" sz="2800" kern="1200" dirty="0"/>
        </a:p>
      </dsp:txBody>
      <dsp:txXfrm>
        <a:off x="3491262" y="2542247"/>
        <a:ext cx="5380573" cy="3235163"/>
      </dsp:txXfrm>
    </dsp:sp>
    <dsp:sp modelId="{DDE253DE-C4EC-4E9E-A483-7689D554790D}">
      <dsp:nvSpPr>
        <dsp:cNvPr id="0" name=""/>
        <dsp:cNvSpPr/>
      </dsp:nvSpPr>
      <dsp:spPr>
        <a:xfrm>
          <a:off x="0" y="2743206"/>
          <a:ext cx="3527851" cy="285090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Clinical</a:t>
          </a:r>
          <a:endParaRPr lang="en-US" sz="6500" kern="1200" dirty="0"/>
        </a:p>
      </dsp:txBody>
      <dsp:txXfrm>
        <a:off x="0" y="2743206"/>
        <a:ext cx="3527851" cy="2850901"/>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8D48A7-D5F4-4DE7-8F6F-68A47F11ADFF}">
      <dsp:nvSpPr>
        <dsp:cNvPr id="0" name=""/>
        <dsp:cNvSpPr/>
      </dsp:nvSpPr>
      <dsp:spPr>
        <a:xfrm>
          <a:off x="0" y="257174"/>
          <a:ext cx="2714624" cy="1628775"/>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PACT Compass</a:t>
          </a:r>
          <a:endParaRPr lang="en-US" sz="3200" b="1" kern="1200" dirty="0"/>
        </a:p>
      </dsp:txBody>
      <dsp:txXfrm>
        <a:off x="0" y="257174"/>
        <a:ext cx="2714624" cy="1628775"/>
      </dsp:txXfrm>
    </dsp:sp>
    <dsp:sp modelId="{5237FEFD-1CD7-4751-AA71-649704855C8A}">
      <dsp:nvSpPr>
        <dsp:cNvPr id="0" name=""/>
        <dsp:cNvSpPr/>
      </dsp:nvSpPr>
      <dsp:spPr>
        <a:xfrm>
          <a:off x="2986087" y="257174"/>
          <a:ext cx="2714624" cy="1628775"/>
        </a:xfrm>
        <a:prstGeom prst="rect">
          <a:avLst/>
        </a:prstGeom>
        <a:gradFill rotWithShape="0">
          <a:gsLst>
            <a:gs pos="0">
              <a:schemeClr val="accent4">
                <a:shade val="80000"/>
                <a:hueOff val="-22070"/>
                <a:satOff val="-546"/>
                <a:lumOff val="3124"/>
                <a:alphaOff val="0"/>
                <a:shade val="51000"/>
                <a:satMod val="130000"/>
              </a:schemeClr>
            </a:gs>
            <a:gs pos="80000">
              <a:schemeClr val="accent4">
                <a:shade val="80000"/>
                <a:hueOff val="-22070"/>
                <a:satOff val="-546"/>
                <a:lumOff val="3124"/>
                <a:alphaOff val="0"/>
                <a:shade val="93000"/>
                <a:satMod val="130000"/>
              </a:schemeClr>
            </a:gs>
            <a:gs pos="100000">
              <a:schemeClr val="accent4">
                <a:shade val="80000"/>
                <a:hueOff val="-22070"/>
                <a:satOff val="-546"/>
                <a:lumOff val="31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PC Almanac</a:t>
          </a:r>
          <a:endParaRPr lang="en-US" sz="3200" b="1" kern="1200" dirty="0"/>
        </a:p>
      </dsp:txBody>
      <dsp:txXfrm>
        <a:off x="2986087" y="257174"/>
        <a:ext cx="2714624" cy="1628775"/>
      </dsp:txXfrm>
    </dsp:sp>
    <dsp:sp modelId="{5EE3B768-3654-4D00-BA57-923B0C4B0038}">
      <dsp:nvSpPr>
        <dsp:cNvPr id="0" name=""/>
        <dsp:cNvSpPr/>
      </dsp:nvSpPr>
      <dsp:spPr>
        <a:xfrm>
          <a:off x="5972175" y="257174"/>
          <a:ext cx="2714624" cy="1628775"/>
        </a:xfrm>
        <a:prstGeom prst="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VSSC reports</a:t>
          </a:r>
          <a:endParaRPr lang="en-US" sz="3200" b="1" kern="1200" dirty="0"/>
        </a:p>
      </dsp:txBody>
      <dsp:txXfrm>
        <a:off x="5972175" y="257174"/>
        <a:ext cx="2714624" cy="1628775"/>
      </dsp:txXfrm>
    </dsp:sp>
    <dsp:sp modelId="{B9190C99-F862-42E9-87DD-E879FCAB2A24}">
      <dsp:nvSpPr>
        <dsp:cNvPr id="0" name=""/>
        <dsp:cNvSpPr/>
      </dsp:nvSpPr>
      <dsp:spPr>
        <a:xfrm>
          <a:off x="0" y="2157412"/>
          <a:ext cx="2714624" cy="1628775"/>
        </a:xfrm>
        <a:prstGeom prst="rect">
          <a:avLst/>
        </a:prstGeom>
        <a:gradFill rotWithShape="0">
          <a:gsLst>
            <a:gs pos="0">
              <a:schemeClr val="accent4">
                <a:shade val="80000"/>
                <a:hueOff val="-66209"/>
                <a:satOff val="-1637"/>
                <a:lumOff val="9371"/>
                <a:alphaOff val="0"/>
                <a:shade val="51000"/>
                <a:satMod val="130000"/>
              </a:schemeClr>
            </a:gs>
            <a:gs pos="80000">
              <a:schemeClr val="accent4">
                <a:shade val="80000"/>
                <a:hueOff val="-66209"/>
                <a:satOff val="-1637"/>
                <a:lumOff val="9371"/>
                <a:alphaOff val="0"/>
                <a:shade val="93000"/>
                <a:satMod val="130000"/>
              </a:schemeClr>
            </a:gs>
            <a:gs pos="100000">
              <a:schemeClr val="accent4">
                <a:shade val="80000"/>
                <a:hueOff val="-66209"/>
                <a:satOff val="-1637"/>
                <a:lumOff val="93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EPRP data</a:t>
          </a:r>
          <a:endParaRPr lang="en-US" sz="3200" b="1" kern="1200" dirty="0"/>
        </a:p>
      </dsp:txBody>
      <dsp:txXfrm>
        <a:off x="0" y="2157412"/>
        <a:ext cx="2714624" cy="1628775"/>
      </dsp:txXfrm>
    </dsp:sp>
    <dsp:sp modelId="{227D391D-7B30-4F2B-9570-9BB90E1F3E35}">
      <dsp:nvSpPr>
        <dsp:cNvPr id="0" name=""/>
        <dsp:cNvSpPr/>
      </dsp:nvSpPr>
      <dsp:spPr>
        <a:xfrm>
          <a:off x="2986087" y="2157412"/>
          <a:ext cx="2714624" cy="1628775"/>
        </a:xfrm>
        <a:prstGeom prst="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SHEP Survey Data</a:t>
          </a:r>
          <a:endParaRPr lang="en-US" sz="3200" b="1" kern="1200" dirty="0"/>
        </a:p>
      </dsp:txBody>
      <dsp:txXfrm>
        <a:off x="2986087" y="2157412"/>
        <a:ext cx="2714624" cy="1628775"/>
      </dsp:txXfrm>
    </dsp:sp>
    <dsp:sp modelId="{037C3D4F-EBCD-443C-9377-D6A43321C580}">
      <dsp:nvSpPr>
        <dsp:cNvPr id="0" name=""/>
        <dsp:cNvSpPr/>
      </dsp:nvSpPr>
      <dsp:spPr>
        <a:xfrm>
          <a:off x="5972175" y="2157412"/>
          <a:ext cx="2714624" cy="1628775"/>
        </a:xfrm>
        <a:prstGeom prst="rect">
          <a:avLst/>
        </a:prstGeom>
        <a:gradFill rotWithShape="0">
          <a:gsLst>
            <a:gs pos="0">
              <a:schemeClr val="accent4">
                <a:shade val="80000"/>
                <a:hueOff val="-110349"/>
                <a:satOff val="-2728"/>
                <a:lumOff val="15618"/>
                <a:alphaOff val="0"/>
                <a:shade val="51000"/>
                <a:satMod val="130000"/>
              </a:schemeClr>
            </a:gs>
            <a:gs pos="80000">
              <a:schemeClr val="accent4">
                <a:shade val="80000"/>
                <a:hueOff val="-110349"/>
                <a:satOff val="-2728"/>
                <a:lumOff val="15618"/>
                <a:alphaOff val="0"/>
                <a:shade val="93000"/>
                <a:satMod val="130000"/>
              </a:schemeClr>
            </a:gs>
            <a:gs pos="100000">
              <a:schemeClr val="accent4">
                <a:shade val="80000"/>
                <a:hueOff val="-110349"/>
                <a:satOff val="-2728"/>
                <a:lumOff val="156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Medical Home Builder data</a:t>
          </a:r>
          <a:endParaRPr lang="en-US" sz="3200" b="1" kern="1200" dirty="0"/>
        </a:p>
      </dsp:txBody>
      <dsp:txXfrm>
        <a:off x="5972175" y="2157412"/>
        <a:ext cx="2714624" cy="1628775"/>
      </dsp:txXfrm>
    </dsp:sp>
    <dsp:sp modelId="{548FA84A-C102-4619-A0D8-8E23112171F1}">
      <dsp:nvSpPr>
        <dsp:cNvPr id="0" name=""/>
        <dsp:cNvSpPr/>
      </dsp:nvSpPr>
      <dsp:spPr>
        <a:xfrm>
          <a:off x="0" y="4057649"/>
          <a:ext cx="2714624" cy="1628775"/>
        </a:xfrm>
        <a:prstGeom prst="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VISN Dashboards</a:t>
          </a:r>
          <a:endParaRPr lang="en-US" sz="3200" b="1" kern="1200" dirty="0"/>
        </a:p>
      </dsp:txBody>
      <dsp:txXfrm>
        <a:off x="0" y="4057649"/>
        <a:ext cx="2714624" cy="1628775"/>
      </dsp:txXfrm>
    </dsp:sp>
    <dsp:sp modelId="{67416FD2-CAE9-4A04-838B-C53A8A66B3BA}">
      <dsp:nvSpPr>
        <dsp:cNvPr id="0" name=""/>
        <dsp:cNvSpPr/>
      </dsp:nvSpPr>
      <dsp:spPr>
        <a:xfrm>
          <a:off x="2986087" y="4057649"/>
          <a:ext cx="2714624" cy="1628775"/>
        </a:xfrm>
        <a:prstGeom prst="rect">
          <a:avLst/>
        </a:prstGeom>
        <a:gradFill rotWithShape="0">
          <a:gsLst>
            <a:gs pos="0">
              <a:schemeClr val="accent4">
                <a:shade val="80000"/>
                <a:hueOff val="-154488"/>
                <a:satOff val="-3819"/>
                <a:lumOff val="21865"/>
                <a:alphaOff val="0"/>
                <a:shade val="51000"/>
                <a:satMod val="130000"/>
              </a:schemeClr>
            </a:gs>
            <a:gs pos="80000">
              <a:schemeClr val="accent4">
                <a:shade val="80000"/>
                <a:hueOff val="-154488"/>
                <a:satOff val="-3819"/>
                <a:lumOff val="21865"/>
                <a:alphaOff val="0"/>
                <a:shade val="93000"/>
                <a:satMod val="130000"/>
              </a:schemeClr>
            </a:gs>
            <a:gs pos="100000">
              <a:schemeClr val="accent4">
                <a:shade val="80000"/>
                <a:hueOff val="-154488"/>
                <a:satOff val="-3819"/>
                <a:lumOff val="218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CDW and RDW</a:t>
          </a:r>
          <a:endParaRPr lang="en-US" sz="3200" b="1" kern="1200" dirty="0"/>
        </a:p>
      </dsp:txBody>
      <dsp:txXfrm>
        <a:off x="2986087" y="4057649"/>
        <a:ext cx="2714624" cy="1628775"/>
      </dsp:txXfrm>
    </dsp:sp>
    <dsp:sp modelId="{CA81AF9F-1D9D-4ABB-8272-EC9CF0007DB4}">
      <dsp:nvSpPr>
        <dsp:cNvPr id="0" name=""/>
        <dsp:cNvSpPr/>
      </dsp:nvSpPr>
      <dsp:spPr>
        <a:xfrm>
          <a:off x="5972175" y="4057650"/>
          <a:ext cx="2714624" cy="1628775"/>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CDW and RDW</a:t>
          </a:r>
          <a:endParaRPr lang="en-US" sz="3200" b="1" kern="1200" dirty="0"/>
        </a:p>
      </dsp:txBody>
      <dsp:txXfrm>
        <a:off x="5972175" y="4057650"/>
        <a:ext cx="2714624" cy="162877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ED76C0-96F4-4365-BD8D-265526227501}">
      <dsp:nvSpPr>
        <dsp:cNvPr id="0" name=""/>
        <dsp:cNvSpPr/>
      </dsp:nvSpPr>
      <dsp:spPr>
        <a:xfrm rot="5400000">
          <a:off x="4977654" y="-1999641"/>
          <a:ext cx="1243046" cy="555955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All clinical practice pharmacists</a:t>
          </a:r>
          <a:endParaRPr lang="en-US" sz="2800" kern="1200" dirty="0"/>
        </a:p>
      </dsp:txBody>
      <dsp:txXfrm rot="5400000">
        <a:off x="4977654" y="-1999641"/>
        <a:ext cx="1243046" cy="5559552"/>
      </dsp:txXfrm>
    </dsp:sp>
    <dsp:sp modelId="{AECB6E8E-01B6-471D-8D01-8C9116D97F47}">
      <dsp:nvSpPr>
        <dsp:cNvPr id="0" name=""/>
        <dsp:cNvSpPr/>
      </dsp:nvSpPr>
      <dsp:spPr>
        <a:xfrm>
          <a:off x="307846" y="3230"/>
          <a:ext cx="2511555" cy="155380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US" sz="5000" kern="1200" dirty="0" smtClean="0"/>
            <a:t>Who?</a:t>
          </a:r>
          <a:endParaRPr lang="en-US" sz="5000" kern="1200" dirty="0"/>
        </a:p>
      </dsp:txBody>
      <dsp:txXfrm>
        <a:off x="307846" y="3230"/>
        <a:ext cx="2511555" cy="1553807"/>
      </dsp:txXfrm>
    </dsp:sp>
    <dsp:sp modelId="{F6225F57-D65C-4218-945F-C2B7BD7D25FD}">
      <dsp:nvSpPr>
        <dsp:cNvPr id="0" name=""/>
        <dsp:cNvSpPr/>
      </dsp:nvSpPr>
      <dsp:spPr>
        <a:xfrm rot="5400000">
          <a:off x="4977654" y="-368143"/>
          <a:ext cx="1243046" cy="555955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National or local clinical dashboards</a:t>
          </a:r>
          <a:endParaRPr lang="en-US" sz="2800" kern="1200" dirty="0"/>
        </a:p>
      </dsp:txBody>
      <dsp:txXfrm rot="5400000">
        <a:off x="4977654" y="-368143"/>
        <a:ext cx="1243046" cy="5559552"/>
      </dsp:txXfrm>
    </dsp:sp>
    <dsp:sp modelId="{B9D46E16-A98A-4B91-A0D1-D677BF017A25}">
      <dsp:nvSpPr>
        <dsp:cNvPr id="0" name=""/>
        <dsp:cNvSpPr/>
      </dsp:nvSpPr>
      <dsp:spPr>
        <a:xfrm>
          <a:off x="307846" y="1634728"/>
          <a:ext cx="2511555" cy="155380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US" sz="5000" kern="1200" dirty="0" smtClean="0"/>
            <a:t>What?</a:t>
          </a:r>
          <a:endParaRPr lang="en-US" sz="5000" kern="1200" dirty="0"/>
        </a:p>
      </dsp:txBody>
      <dsp:txXfrm>
        <a:off x="307846" y="1634728"/>
        <a:ext cx="2511555" cy="1553807"/>
      </dsp:txXfrm>
    </dsp:sp>
    <dsp:sp modelId="{AFB1E397-58B7-4CB8-A428-CA1870903187}">
      <dsp:nvSpPr>
        <dsp:cNvPr id="0" name=""/>
        <dsp:cNvSpPr/>
      </dsp:nvSpPr>
      <dsp:spPr>
        <a:xfrm rot="5400000">
          <a:off x="4977654" y="1263355"/>
          <a:ext cx="1243046" cy="555955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All patients with A1c greater than 9%</a:t>
          </a:r>
          <a:endParaRPr lang="en-US" sz="2800" kern="1200" dirty="0"/>
        </a:p>
      </dsp:txBody>
      <dsp:txXfrm rot="5400000">
        <a:off x="4977654" y="1263355"/>
        <a:ext cx="1243046" cy="5559552"/>
      </dsp:txXfrm>
    </dsp:sp>
    <dsp:sp modelId="{96B29C5A-5EF5-4970-A4B6-F023B310FC1D}">
      <dsp:nvSpPr>
        <dsp:cNvPr id="0" name=""/>
        <dsp:cNvSpPr/>
      </dsp:nvSpPr>
      <dsp:spPr>
        <a:xfrm>
          <a:off x="307846" y="3266227"/>
          <a:ext cx="2511555" cy="155380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US" sz="5000" kern="1200" dirty="0" smtClean="0"/>
            <a:t>When?</a:t>
          </a:r>
          <a:endParaRPr lang="en-US" sz="5000" kern="1200" dirty="0"/>
        </a:p>
      </dsp:txBody>
      <dsp:txXfrm>
        <a:off x="307846" y="3266227"/>
        <a:ext cx="2511555" cy="1553807"/>
      </dsp:txXfrm>
    </dsp:sp>
    <dsp:sp modelId="{9AD1F06D-C3F9-4908-B67D-41CAC0A55D73}">
      <dsp:nvSpPr>
        <dsp:cNvPr id="0" name=""/>
        <dsp:cNvSpPr/>
      </dsp:nvSpPr>
      <dsp:spPr>
        <a:xfrm rot="5400000">
          <a:off x="4977654" y="2894853"/>
          <a:ext cx="1243046" cy="555955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Traditional appointments</a:t>
          </a:r>
          <a:endParaRPr lang="en-US" sz="2800" kern="1200" dirty="0"/>
        </a:p>
        <a:p>
          <a:pPr marL="285750" lvl="1" indent="-285750" algn="l" defTabSz="1244600">
            <a:lnSpc>
              <a:spcPct val="90000"/>
            </a:lnSpc>
            <a:spcBef>
              <a:spcPct val="0"/>
            </a:spcBef>
            <a:spcAft>
              <a:spcPct val="15000"/>
            </a:spcAft>
            <a:buChar char="••"/>
          </a:pPr>
          <a:r>
            <a:rPr lang="en-US" sz="2800" kern="1200" dirty="0" err="1" smtClean="0"/>
            <a:t>TeleHealth</a:t>
          </a:r>
          <a:endParaRPr lang="en-US" sz="2800" kern="1200" dirty="0"/>
        </a:p>
      </dsp:txBody>
      <dsp:txXfrm rot="5400000">
        <a:off x="4977654" y="2894853"/>
        <a:ext cx="1243046" cy="5559552"/>
      </dsp:txXfrm>
    </dsp:sp>
    <dsp:sp modelId="{8713143F-46DD-4C55-B770-502322D6FCC2}">
      <dsp:nvSpPr>
        <dsp:cNvPr id="0" name=""/>
        <dsp:cNvSpPr/>
      </dsp:nvSpPr>
      <dsp:spPr>
        <a:xfrm>
          <a:off x="307846" y="4897725"/>
          <a:ext cx="2511555" cy="155380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US" sz="5000" kern="1200" dirty="0" smtClean="0"/>
            <a:t>How?</a:t>
          </a:r>
          <a:endParaRPr lang="en-US" sz="5000" kern="1200" dirty="0"/>
        </a:p>
      </dsp:txBody>
      <dsp:txXfrm>
        <a:off x="307846" y="4897725"/>
        <a:ext cx="2511555" cy="15538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71BE28-E9E7-430B-BB1C-8336D59A1665}">
      <dsp:nvSpPr>
        <dsp:cNvPr id="0" name=""/>
        <dsp:cNvSpPr/>
      </dsp:nvSpPr>
      <dsp:spPr>
        <a:xfrm>
          <a:off x="1275226" y="744"/>
          <a:ext cx="2704355" cy="162261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Comprehensive Medication Management</a:t>
          </a:r>
          <a:endParaRPr lang="en-US" sz="3000" kern="1200" dirty="0"/>
        </a:p>
      </dsp:txBody>
      <dsp:txXfrm>
        <a:off x="1275226" y="744"/>
        <a:ext cx="2704355" cy="1622613"/>
      </dsp:txXfrm>
    </dsp:sp>
    <dsp:sp modelId="{863BAF83-24D7-4787-BDC0-9616A0A5AFF4}">
      <dsp:nvSpPr>
        <dsp:cNvPr id="0" name=""/>
        <dsp:cNvSpPr/>
      </dsp:nvSpPr>
      <dsp:spPr>
        <a:xfrm>
          <a:off x="4250017" y="744"/>
          <a:ext cx="2704355" cy="162261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Preventative Care</a:t>
          </a:r>
          <a:endParaRPr lang="en-US" sz="3000" kern="1200" dirty="0"/>
        </a:p>
      </dsp:txBody>
      <dsp:txXfrm>
        <a:off x="4250017" y="744"/>
        <a:ext cx="2704355" cy="1622613"/>
      </dsp:txXfrm>
    </dsp:sp>
    <dsp:sp modelId="{A228DA1E-0B55-4CAF-9C06-C26AB135FEF1}">
      <dsp:nvSpPr>
        <dsp:cNvPr id="0" name=""/>
        <dsp:cNvSpPr/>
      </dsp:nvSpPr>
      <dsp:spPr>
        <a:xfrm>
          <a:off x="1275226" y="1893793"/>
          <a:ext cx="2704355" cy="162261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Medication Reconciliation</a:t>
          </a:r>
          <a:endParaRPr lang="en-US" sz="3000" kern="1200" dirty="0"/>
        </a:p>
      </dsp:txBody>
      <dsp:txXfrm>
        <a:off x="1275226" y="1893793"/>
        <a:ext cx="2704355" cy="1622613"/>
      </dsp:txXfrm>
    </dsp:sp>
    <dsp:sp modelId="{17A48BCA-28EE-484C-8FD4-F5D758D21DF4}">
      <dsp:nvSpPr>
        <dsp:cNvPr id="0" name=""/>
        <dsp:cNvSpPr/>
      </dsp:nvSpPr>
      <dsp:spPr>
        <a:xfrm>
          <a:off x="4250017" y="1893793"/>
          <a:ext cx="2704355" cy="162261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Population Management</a:t>
          </a:r>
          <a:endParaRPr lang="en-US" sz="3000" kern="1200" dirty="0"/>
        </a:p>
      </dsp:txBody>
      <dsp:txXfrm>
        <a:off x="4250017" y="1893793"/>
        <a:ext cx="2704355" cy="1622613"/>
      </dsp:txXfrm>
    </dsp:sp>
    <dsp:sp modelId="{189A3566-C139-481F-AFCD-C234A725A703}">
      <dsp:nvSpPr>
        <dsp:cNvPr id="0" name=""/>
        <dsp:cNvSpPr/>
      </dsp:nvSpPr>
      <dsp:spPr>
        <a:xfrm>
          <a:off x="1275226" y="3786842"/>
          <a:ext cx="2704355" cy="162261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Care Coordination </a:t>
          </a:r>
          <a:endParaRPr lang="en-US" sz="3000" kern="1200" dirty="0"/>
        </a:p>
      </dsp:txBody>
      <dsp:txXfrm>
        <a:off x="1275226" y="3786842"/>
        <a:ext cx="2704355" cy="1622613"/>
      </dsp:txXfrm>
    </dsp:sp>
    <dsp:sp modelId="{E6B17F7E-438E-4E06-825F-0722D9F68AEE}">
      <dsp:nvSpPr>
        <dsp:cNvPr id="0" name=""/>
        <dsp:cNvSpPr/>
      </dsp:nvSpPr>
      <dsp:spPr>
        <a:xfrm>
          <a:off x="4250017" y="3786842"/>
          <a:ext cx="2704355" cy="162261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Rural Health</a:t>
          </a:r>
          <a:endParaRPr lang="en-US" sz="3000" kern="1200" dirty="0"/>
        </a:p>
      </dsp:txBody>
      <dsp:txXfrm>
        <a:off x="4250017" y="3786842"/>
        <a:ext cx="2704355" cy="162261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8CA88B-9036-4EAB-9E81-2CDF88F0D5A1}">
      <dsp:nvSpPr>
        <dsp:cNvPr id="0" name=""/>
        <dsp:cNvSpPr/>
      </dsp:nvSpPr>
      <dsp:spPr>
        <a:xfrm>
          <a:off x="0" y="220650"/>
          <a:ext cx="8143875" cy="12168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Interventions </a:t>
          </a:r>
          <a:endParaRPr lang="en-US" sz="4400" kern="1200" dirty="0"/>
        </a:p>
      </dsp:txBody>
      <dsp:txXfrm>
        <a:off x="0" y="220650"/>
        <a:ext cx="8143875" cy="1216800"/>
      </dsp:txXfrm>
    </dsp:sp>
    <dsp:sp modelId="{BD67FDB1-E70F-4EF0-AA75-36ED234117E2}">
      <dsp:nvSpPr>
        <dsp:cNvPr id="0" name=""/>
        <dsp:cNvSpPr/>
      </dsp:nvSpPr>
      <dsp:spPr>
        <a:xfrm>
          <a:off x="0" y="1558769"/>
          <a:ext cx="8143875"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568"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n-US" sz="3200" kern="1200" dirty="0" smtClean="0"/>
            <a:t>Proven to reduce harm to patients</a:t>
          </a:r>
          <a:endParaRPr lang="en-US" sz="3200" kern="1200" dirty="0"/>
        </a:p>
        <a:p>
          <a:pPr marL="285750" lvl="1" indent="-285750" algn="l" defTabSz="1422400" rtl="0">
            <a:lnSpc>
              <a:spcPct val="90000"/>
            </a:lnSpc>
            <a:spcBef>
              <a:spcPct val="0"/>
            </a:spcBef>
            <a:spcAft>
              <a:spcPct val="20000"/>
            </a:spcAft>
            <a:buChar char="••"/>
          </a:pPr>
          <a:r>
            <a:rPr lang="en-US" sz="3200" kern="1200" dirty="0" smtClean="0"/>
            <a:t>Focus on medication management decisions </a:t>
          </a:r>
          <a:endParaRPr lang="en-US" sz="3200" kern="1200" dirty="0"/>
        </a:p>
        <a:p>
          <a:pPr marL="285750" lvl="1" indent="-285750" algn="l" defTabSz="1422400" rtl="0">
            <a:lnSpc>
              <a:spcPct val="90000"/>
            </a:lnSpc>
            <a:spcBef>
              <a:spcPct val="0"/>
            </a:spcBef>
            <a:spcAft>
              <a:spcPct val="20000"/>
            </a:spcAft>
            <a:buChar char="••"/>
          </a:pPr>
          <a:r>
            <a:rPr lang="en-US" sz="3200" kern="1200" dirty="0" smtClean="0"/>
            <a:t>Improve care to patients</a:t>
          </a:r>
          <a:endParaRPr lang="en-US" sz="3200" kern="1200" dirty="0"/>
        </a:p>
      </dsp:txBody>
      <dsp:txXfrm>
        <a:off x="0" y="1558769"/>
        <a:ext cx="8143875" cy="1648237"/>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61AF28-AAFC-4638-8324-8B4B40172A80}">
      <dsp:nvSpPr>
        <dsp:cNvPr id="0" name=""/>
        <dsp:cNvSpPr/>
      </dsp:nvSpPr>
      <dsp:spPr>
        <a:xfrm>
          <a:off x="1958447" y="2245"/>
          <a:ext cx="3747120" cy="1498848"/>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Bilateral Blindness</a:t>
          </a:r>
          <a:endParaRPr lang="en-US" sz="3200" kern="1200" dirty="0"/>
        </a:p>
      </dsp:txBody>
      <dsp:txXfrm>
        <a:off x="1958447" y="2245"/>
        <a:ext cx="3747120" cy="1498848"/>
      </dsp:txXfrm>
    </dsp:sp>
    <dsp:sp modelId="{88568615-E5DB-45B7-AA7C-0B30A6971F2F}">
      <dsp:nvSpPr>
        <dsp:cNvPr id="0" name=""/>
        <dsp:cNvSpPr/>
      </dsp:nvSpPr>
      <dsp:spPr>
        <a:xfrm>
          <a:off x="5218442" y="129647"/>
          <a:ext cx="3110109" cy="1244043"/>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0" bIns="41910" numCol="1" spcCol="1270" anchor="ctr" anchorCtr="0">
          <a:noAutofit/>
        </a:bodyPr>
        <a:lstStyle/>
        <a:p>
          <a:pPr lvl="0" algn="ctr" defTabSz="2933700">
            <a:lnSpc>
              <a:spcPct val="90000"/>
            </a:lnSpc>
            <a:spcBef>
              <a:spcPct val="0"/>
            </a:spcBef>
            <a:spcAft>
              <a:spcPct val="35000"/>
            </a:spcAft>
          </a:pPr>
          <a:r>
            <a:rPr lang="en-US" sz="6600" kern="1200" dirty="0" smtClean="0"/>
            <a:t>284</a:t>
          </a:r>
          <a:endParaRPr lang="en-US" sz="6600" kern="1200" dirty="0"/>
        </a:p>
      </dsp:txBody>
      <dsp:txXfrm>
        <a:off x="5218442" y="129647"/>
        <a:ext cx="3110109" cy="1244043"/>
      </dsp:txXfrm>
    </dsp:sp>
    <dsp:sp modelId="{090F3092-855D-47BA-A57F-F13FA68CA1E5}">
      <dsp:nvSpPr>
        <dsp:cNvPr id="0" name=""/>
        <dsp:cNvSpPr/>
      </dsp:nvSpPr>
      <dsp:spPr>
        <a:xfrm>
          <a:off x="1958447" y="1710932"/>
          <a:ext cx="3747120" cy="1498848"/>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Chronic Kidney Disease</a:t>
          </a:r>
          <a:endParaRPr lang="en-US" sz="3200" kern="1200" dirty="0"/>
        </a:p>
      </dsp:txBody>
      <dsp:txXfrm>
        <a:off x="1958447" y="1710932"/>
        <a:ext cx="3747120" cy="1498848"/>
      </dsp:txXfrm>
    </dsp:sp>
    <dsp:sp modelId="{55295090-0D97-4892-A0A4-B86E12953480}">
      <dsp:nvSpPr>
        <dsp:cNvPr id="0" name=""/>
        <dsp:cNvSpPr/>
      </dsp:nvSpPr>
      <dsp:spPr>
        <a:xfrm>
          <a:off x="5218442" y="1838334"/>
          <a:ext cx="3110109" cy="1244043"/>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0" bIns="41910" numCol="1" spcCol="1270" anchor="ctr" anchorCtr="0">
          <a:noAutofit/>
        </a:bodyPr>
        <a:lstStyle/>
        <a:p>
          <a:pPr lvl="0" algn="ctr" defTabSz="2933700">
            <a:lnSpc>
              <a:spcPct val="90000"/>
            </a:lnSpc>
            <a:spcBef>
              <a:spcPct val="0"/>
            </a:spcBef>
            <a:spcAft>
              <a:spcPct val="35000"/>
            </a:spcAft>
          </a:pPr>
          <a:r>
            <a:rPr lang="en-US" sz="6600" kern="1200" dirty="0" smtClean="0"/>
            <a:t>150</a:t>
          </a:r>
          <a:endParaRPr lang="en-US" sz="6600" kern="1200" dirty="0"/>
        </a:p>
      </dsp:txBody>
      <dsp:txXfrm>
        <a:off x="5218442" y="1838334"/>
        <a:ext cx="3110109" cy="1244043"/>
      </dsp:txXfrm>
    </dsp:sp>
    <dsp:sp modelId="{50BC433B-43CC-4199-8EEC-B0A3952DC7A2}">
      <dsp:nvSpPr>
        <dsp:cNvPr id="0" name=""/>
        <dsp:cNvSpPr/>
      </dsp:nvSpPr>
      <dsp:spPr>
        <a:xfrm>
          <a:off x="1958447" y="3419619"/>
          <a:ext cx="3747120" cy="1498848"/>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Macro</a:t>
          </a:r>
        </a:p>
        <a:p>
          <a:pPr lvl="0" algn="ctr" defTabSz="1422400">
            <a:lnSpc>
              <a:spcPct val="90000"/>
            </a:lnSpc>
            <a:spcBef>
              <a:spcPct val="0"/>
            </a:spcBef>
            <a:spcAft>
              <a:spcPct val="35000"/>
            </a:spcAft>
          </a:pPr>
          <a:r>
            <a:rPr lang="en-US" sz="3200" kern="1200" dirty="0" smtClean="0"/>
            <a:t>albuminuria</a:t>
          </a:r>
          <a:endParaRPr lang="en-US" sz="3200" kern="1200" dirty="0"/>
        </a:p>
      </dsp:txBody>
      <dsp:txXfrm>
        <a:off x="1958447" y="3419619"/>
        <a:ext cx="3747120" cy="1498848"/>
      </dsp:txXfrm>
    </dsp:sp>
    <dsp:sp modelId="{82B85915-C125-4A66-BF97-7E0DDEAE2897}">
      <dsp:nvSpPr>
        <dsp:cNvPr id="0" name=""/>
        <dsp:cNvSpPr/>
      </dsp:nvSpPr>
      <dsp:spPr>
        <a:xfrm>
          <a:off x="5218442" y="3547021"/>
          <a:ext cx="3110109" cy="1244043"/>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0" bIns="41910" numCol="1" spcCol="1270" anchor="ctr" anchorCtr="0">
          <a:noAutofit/>
        </a:bodyPr>
        <a:lstStyle/>
        <a:p>
          <a:pPr lvl="0" algn="ctr" defTabSz="2933700">
            <a:lnSpc>
              <a:spcPct val="90000"/>
            </a:lnSpc>
            <a:spcBef>
              <a:spcPct val="0"/>
            </a:spcBef>
            <a:spcAft>
              <a:spcPct val="35000"/>
            </a:spcAft>
          </a:pPr>
          <a:r>
            <a:rPr lang="en-US" sz="6600" kern="1200" dirty="0" smtClean="0"/>
            <a:t>81</a:t>
          </a:r>
          <a:endParaRPr lang="en-US" sz="6600" kern="1200" dirty="0"/>
        </a:p>
      </dsp:txBody>
      <dsp:txXfrm>
        <a:off x="5218442" y="3547021"/>
        <a:ext cx="3110109" cy="1244043"/>
      </dsp:txXfrm>
    </dsp:sp>
    <dsp:sp modelId="{699BD8CE-07E1-4ADC-AAE1-127E4C4C6BC5}">
      <dsp:nvSpPr>
        <dsp:cNvPr id="0" name=""/>
        <dsp:cNvSpPr/>
      </dsp:nvSpPr>
      <dsp:spPr>
        <a:xfrm>
          <a:off x="1958447" y="5128306"/>
          <a:ext cx="3747120" cy="1498848"/>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Foot Amputation</a:t>
          </a:r>
          <a:endParaRPr lang="en-US" sz="3200" kern="1200" dirty="0"/>
        </a:p>
      </dsp:txBody>
      <dsp:txXfrm>
        <a:off x="1958447" y="5128306"/>
        <a:ext cx="3747120" cy="1498848"/>
      </dsp:txXfrm>
    </dsp:sp>
    <dsp:sp modelId="{68B1F646-6C3E-41EA-8820-D88922B6D326}">
      <dsp:nvSpPr>
        <dsp:cNvPr id="0" name=""/>
        <dsp:cNvSpPr/>
      </dsp:nvSpPr>
      <dsp:spPr>
        <a:xfrm>
          <a:off x="5218442" y="5255708"/>
          <a:ext cx="3110109" cy="1244043"/>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0" bIns="41910" numCol="1" spcCol="1270" anchor="ctr" anchorCtr="0">
          <a:noAutofit/>
        </a:bodyPr>
        <a:lstStyle/>
        <a:p>
          <a:pPr lvl="0" algn="ctr" defTabSz="2933700">
            <a:lnSpc>
              <a:spcPct val="90000"/>
            </a:lnSpc>
            <a:spcBef>
              <a:spcPct val="0"/>
            </a:spcBef>
            <a:spcAft>
              <a:spcPct val="35000"/>
            </a:spcAft>
          </a:pPr>
          <a:r>
            <a:rPr lang="en-US" sz="6600" kern="1200" dirty="0" smtClean="0"/>
            <a:t>34</a:t>
          </a:r>
          <a:endParaRPr lang="en-US" sz="6600" kern="1200" dirty="0"/>
        </a:p>
      </dsp:txBody>
      <dsp:txXfrm>
        <a:off x="5218442" y="5255708"/>
        <a:ext cx="3110109" cy="1244043"/>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61AF28-AAFC-4638-8324-8B4B40172A80}">
      <dsp:nvSpPr>
        <dsp:cNvPr id="0" name=""/>
        <dsp:cNvSpPr/>
      </dsp:nvSpPr>
      <dsp:spPr>
        <a:xfrm>
          <a:off x="2158" y="1540171"/>
          <a:ext cx="4331293" cy="1732517"/>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smtClean="0"/>
            <a:t>Stroke</a:t>
          </a:r>
          <a:endParaRPr lang="en-US" sz="3200" kern="1200" dirty="0"/>
        </a:p>
      </dsp:txBody>
      <dsp:txXfrm>
        <a:off x="2158" y="1540171"/>
        <a:ext cx="4331293" cy="1732517"/>
      </dsp:txXfrm>
    </dsp:sp>
    <dsp:sp modelId="{88568615-E5DB-45B7-AA7C-0B30A6971F2F}">
      <dsp:nvSpPr>
        <dsp:cNvPr id="0" name=""/>
        <dsp:cNvSpPr/>
      </dsp:nvSpPr>
      <dsp:spPr>
        <a:xfrm>
          <a:off x="3770383" y="1687435"/>
          <a:ext cx="3594973" cy="1437989"/>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0" bIns="41910" numCol="1" spcCol="1270" anchor="ctr" anchorCtr="0">
          <a:noAutofit/>
        </a:bodyPr>
        <a:lstStyle/>
        <a:p>
          <a:pPr lvl="0" algn="ctr" defTabSz="2933700">
            <a:lnSpc>
              <a:spcPct val="90000"/>
            </a:lnSpc>
            <a:spcBef>
              <a:spcPct val="0"/>
            </a:spcBef>
            <a:spcAft>
              <a:spcPct val="35000"/>
            </a:spcAft>
          </a:pPr>
          <a:r>
            <a:rPr lang="en-US" sz="6600" kern="1200" dirty="0" smtClean="0"/>
            <a:t>152</a:t>
          </a:r>
          <a:endParaRPr lang="en-US" sz="6600" kern="1200" dirty="0"/>
        </a:p>
      </dsp:txBody>
      <dsp:txXfrm>
        <a:off x="3770383" y="1687435"/>
        <a:ext cx="3594973" cy="1437989"/>
      </dsp:txXfrm>
    </dsp:sp>
    <dsp:sp modelId="{090F3092-855D-47BA-A57F-F13FA68CA1E5}">
      <dsp:nvSpPr>
        <dsp:cNvPr id="0" name=""/>
        <dsp:cNvSpPr/>
      </dsp:nvSpPr>
      <dsp:spPr>
        <a:xfrm>
          <a:off x="2158" y="3515241"/>
          <a:ext cx="4331293" cy="1732517"/>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a:lnSpc>
              <a:spcPct val="90000"/>
            </a:lnSpc>
            <a:spcBef>
              <a:spcPct val="0"/>
            </a:spcBef>
            <a:spcAft>
              <a:spcPct val="35000"/>
            </a:spcAft>
          </a:pPr>
          <a:r>
            <a:rPr lang="en-US" sz="4400" kern="1200" dirty="0" smtClean="0"/>
            <a:t>Myocardial Infarction</a:t>
          </a:r>
          <a:endParaRPr lang="en-US" sz="4400" kern="1200" dirty="0"/>
        </a:p>
      </dsp:txBody>
      <dsp:txXfrm>
        <a:off x="2158" y="3515241"/>
        <a:ext cx="4331293" cy="1732517"/>
      </dsp:txXfrm>
    </dsp:sp>
    <dsp:sp modelId="{82B85915-C125-4A66-BF97-7E0DDEAE2897}">
      <dsp:nvSpPr>
        <dsp:cNvPr id="0" name=""/>
        <dsp:cNvSpPr/>
      </dsp:nvSpPr>
      <dsp:spPr>
        <a:xfrm>
          <a:off x="3770383" y="3662505"/>
          <a:ext cx="3594973" cy="1437989"/>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0" bIns="41910" numCol="1" spcCol="1270" anchor="ctr" anchorCtr="0">
          <a:noAutofit/>
        </a:bodyPr>
        <a:lstStyle/>
        <a:p>
          <a:pPr lvl="0" algn="ctr" defTabSz="2933700">
            <a:lnSpc>
              <a:spcPct val="90000"/>
            </a:lnSpc>
            <a:spcBef>
              <a:spcPct val="0"/>
            </a:spcBef>
            <a:spcAft>
              <a:spcPct val="35000"/>
            </a:spcAft>
          </a:pPr>
          <a:r>
            <a:rPr lang="en-US" sz="6600" kern="1200" dirty="0" smtClean="0"/>
            <a:t>43</a:t>
          </a:r>
          <a:endParaRPr lang="en-US" sz="6600" kern="1200" dirty="0"/>
        </a:p>
      </dsp:txBody>
      <dsp:txXfrm>
        <a:off x="3770383" y="3662505"/>
        <a:ext cx="3594973" cy="1437989"/>
      </dsp:txXfrm>
    </dsp:sp>
    <dsp:sp modelId="{699BD8CE-07E1-4ADC-AAE1-127E4C4C6BC5}">
      <dsp:nvSpPr>
        <dsp:cNvPr id="0" name=""/>
        <dsp:cNvSpPr/>
      </dsp:nvSpPr>
      <dsp:spPr>
        <a:xfrm>
          <a:off x="2158" y="5490311"/>
          <a:ext cx="4331293" cy="1732517"/>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smtClean="0"/>
            <a:t>Death</a:t>
          </a:r>
          <a:endParaRPr lang="en-US" sz="5400" kern="1200" dirty="0"/>
        </a:p>
      </dsp:txBody>
      <dsp:txXfrm>
        <a:off x="2158" y="5490311"/>
        <a:ext cx="4331293" cy="1732517"/>
      </dsp:txXfrm>
    </dsp:sp>
    <dsp:sp modelId="{68B1F646-6C3E-41EA-8820-D88922B6D326}">
      <dsp:nvSpPr>
        <dsp:cNvPr id="0" name=""/>
        <dsp:cNvSpPr/>
      </dsp:nvSpPr>
      <dsp:spPr>
        <a:xfrm>
          <a:off x="3770383" y="5637575"/>
          <a:ext cx="3594973" cy="1437989"/>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0" bIns="41910" numCol="1" spcCol="1270" anchor="ctr" anchorCtr="0">
          <a:noAutofit/>
        </a:bodyPr>
        <a:lstStyle/>
        <a:p>
          <a:pPr lvl="0" algn="ctr" defTabSz="2933700">
            <a:lnSpc>
              <a:spcPct val="90000"/>
            </a:lnSpc>
            <a:spcBef>
              <a:spcPct val="0"/>
            </a:spcBef>
            <a:spcAft>
              <a:spcPct val="35000"/>
            </a:spcAft>
          </a:pPr>
          <a:r>
            <a:rPr lang="en-US" sz="6600" kern="1200" dirty="0" smtClean="0"/>
            <a:t>63</a:t>
          </a:r>
          <a:endParaRPr lang="en-US" sz="6600" kern="1200" dirty="0"/>
        </a:p>
      </dsp:txBody>
      <dsp:txXfrm>
        <a:off x="3770383" y="5637575"/>
        <a:ext cx="3594973" cy="14379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3C4EAE-E1CE-43C1-A362-65FB9FC888F8}">
      <dsp:nvSpPr>
        <dsp:cNvPr id="0" name=""/>
        <dsp:cNvSpPr/>
      </dsp:nvSpPr>
      <dsp:spPr>
        <a:xfrm rot="10800000">
          <a:off x="1940619" y="2341"/>
          <a:ext cx="6638163" cy="1074402"/>
        </a:xfrm>
        <a:prstGeom prst="homePlate">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82" tIns="137160" rIns="256032" bIns="137160" numCol="1" spcCol="1270" anchor="ctr" anchorCtr="0">
          <a:noAutofit/>
        </a:bodyPr>
        <a:lstStyle/>
        <a:p>
          <a:pPr lvl="0" algn="ctr" defTabSz="1600200" rtl="0">
            <a:lnSpc>
              <a:spcPct val="90000"/>
            </a:lnSpc>
            <a:spcBef>
              <a:spcPct val="0"/>
            </a:spcBef>
            <a:spcAft>
              <a:spcPct val="35000"/>
            </a:spcAft>
          </a:pPr>
          <a:r>
            <a:rPr lang="en-US" sz="3600" b="0" kern="1200" dirty="0" smtClean="0"/>
            <a:t>Doctor of Pharmacy degree</a:t>
          </a:r>
          <a:endParaRPr lang="en-US" sz="3600" b="0" kern="1200" dirty="0"/>
        </a:p>
      </dsp:txBody>
      <dsp:txXfrm rot="10800000">
        <a:off x="1940619" y="2341"/>
        <a:ext cx="6638163" cy="1074402"/>
      </dsp:txXfrm>
    </dsp:sp>
    <dsp:sp modelId="{38E9EE2A-4BCE-49EE-A5F9-8987A30330B5}">
      <dsp:nvSpPr>
        <dsp:cNvPr id="0" name=""/>
        <dsp:cNvSpPr/>
      </dsp:nvSpPr>
      <dsp:spPr>
        <a:xfrm>
          <a:off x="1403417" y="2341"/>
          <a:ext cx="1074402" cy="1074402"/>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2F580F-6AFF-4459-81F4-C1AFDC481434}">
      <dsp:nvSpPr>
        <dsp:cNvPr id="0" name=""/>
        <dsp:cNvSpPr/>
      </dsp:nvSpPr>
      <dsp:spPr>
        <a:xfrm rot="10800000">
          <a:off x="1940619" y="1397461"/>
          <a:ext cx="6638163" cy="1074402"/>
        </a:xfrm>
        <a:prstGeom prst="homePlate">
          <a:avLst/>
        </a:prstGeom>
        <a:solidFill>
          <a:schemeClr val="accent4">
            <a:shade val="80000"/>
            <a:hueOff val="-44139"/>
            <a:satOff val="-1091"/>
            <a:lumOff val="6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82" tIns="137160" rIns="256032" bIns="137160" numCol="1" spcCol="1270" anchor="ctr" anchorCtr="0">
          <a:noAutofit/>
        </a:bodyPr>
        <a:lstStyle/>
        <a:p>
          <a:pPr lvl="0" algn="ctr" defTabSz="1600200" rtl="0">
            <a:lnSpc>
              <a:spcPct val="90000"/>
            </a:lnSpc>
            <a:spcBef>
              <a:spcPct val="0"/>
            </a:spcBef>
            <a:spcAft>
              <a:spcPct val="35000"/>
            </a:spcAft>
          </a:pPr>
          <a:r>
            <a:rPr lang="en-US" sz="3600" b="0" kern="1200" dirty="0" smtClean="0"/>
            <a:t>Residency training in Clinical Pharmacy Practice</a:t>
          </a:r>
          <a:endParaRPr lang="en-US" sz="3600" b="0" kern="1200" dirty="0"/>
        </a:p>
      </dsp:txBody>
      <dsp:txXfrm rot="10800000">
        <a:off x="1940619" y="1397461"/>
        <a:ext cx="6638163" cy="1074402"/>
      </dsp:txXfrm>
    </dsp:sp>
    <dsp:sp modelId="{DEC7B421-8BD2-4697-9CE2-4A1DD97B9EE6}">
      <dsp:nvSpPr>
        <dsp:cNvPr id="0" name=""/>
        <dsp:cNvSpPr/>
      </dsp:nvSpPr>
      <dsp:spPr>
        <a:xfrm>
          <a:off x="1403417" y="1397461"/>
          <a:ext cx="1074402" cy="1074402"/>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9F4F64-E7EE-450E-BD9C-3A424299C900}">
      <dsp:nvSpPr>
        <dsp:cNvPr id="0" name=""/>
        <dsp:cNvSpPr/>
      </dsp:nvSpPr>
      <dsp:spPr>
        <a:xfrm rot="10800000">
          <a:off x="1940619" y="2792580"/>
          <a:ext cx="6638163" cy="1074402"/>
        </a:xfrm>
        <a:prstGeom prst="homePlate">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82" tIns="137160" rIns="256032" bIns="137160" numCol="1" spcCol="1270" anchor="ctr" anchorCtr="0">
          <a:noAutofit/>
        </a:bodyPr>
        <a:lstStyle/>
        <a:p>
          <a:pPr lvl="0" algn="ctr" defTabSz="1600200" rtl="0">
            <a:lnSpc>
              <a:spcPct val="90000"/>
            </a:lnSpc>
            <a:spcBef>
              <a:spcPct val="0"/>
            </a:spcBef>
            <a:spcAft>
              <a:spcPct val="35000"/>
            </a:spcAft>
          </a:pPr>
          <a:r>
            <a:rPr lang="en-US" sz="3600" b="0" kern="1200" dirty="0" smtClean="0"/>
            <a:t>Board Certified in Pharmacotherapy</a:t>
          </a:r>
          <a:endParaRPr lang="en-US" sz="3600" b="0" kern="1200" dirty="0"/>
        </a:p>
      </dsp:txBody>
      <dsp:txXfrm rot="10800000">
        <a:off x="1940619" y="2792580"/>
        <a:ext cx="6638163" cy="1074402"/>
      </dsp:txXfrm>
    </dsp:sp>
    <dsp:sp modelId="{76EBDB8F-82D5-4F5F-A7A1-112EE1E288B0}">
      <dsp:nvSpPr>
        <dsp:cNvPr id="0" name=""/>
        <dsp:cNvSpPr/>
      </dsp:nvSpPr>
      <dsp:spPr>
        <a:xfrm>
          <a:off x="1403417" y="2792580"/>
          <a:ext cx="1074402" cy="1074402"/>
        </a:xfrm>
        <a:prstGeom prst="ellipse">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D218C7-7D72-483E-B75E-8DE86B9174CA}">
      <dsp:nvSpPr>
        <dsp:cNvPr id="0" name=""/>
        <dsp:cNvSpPr/>
      </dsp:nvSpPr>
      <dsp:spPr>
        <a:xfrm rot="10800000">
          <a:off x="1940619" y="4187700"/>
          <a:ext cx="6638163" cy="1074402"/>
        </a:xfrm>
        <a:prstGeom prst="homePlate">
          <a:avLst/>
        </a:prstGeom>
        <a:solidFill>
          <a:schemeClr val="accent4">
            <a:shade val="80000"/>
            <a:hueOff val="-132418"/>
            <a:satOff val="-3274"/>
            <a:lumOff val="18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82" tIns="137160" rIns="256032" bIns="137160" numCol="1" spcCol="1270" anchor="ctr" anchorCtr="0">
          <a:noAutofit/>
        </a:bodyPr>
        <a:lstStyle/>
        <a:p>
          <a:pPr lvl="0" algn="ctr" defTabSz="1600200" rtl="0">
            <a:lnSpc>
              <a:spcPct val="90000"/>
            </a:lnSpc>
            <a:spcBef>
              <a:spcPct val="0"/>
            </a:spcBef>
            <a:spcAft>
              <a:spcPct val="35000"/>
            </a:spcAft>
          </a:pPr>
          <a:r>
            <a:rPr lang="en-US" sz="3600" b="0" kern="1200" dirty="0" smtClean="0"/>
            <a:t>Non-physician providers under a Scope of Practice</a:t>
          </a:r>
          <a:endParaRPr lang="en-US" sz="3600" b="0" kern="1200" dirty="0"/>
        </a:p>
      </dsp:txBody>
      <dsp:txXfrm rot="10800000">
        <a:off x="1940619" y="4187700"/>
        <a:ext cx="6638163" cy="1074402"/>
      </dsp:txXfrm>
    </dsp:sp>
    <dsp:sp modelId="{05C9F410-AF74-4E98-8C1E-90E4995A6AF4}">
      <dsp:nvSpPr>
        <dsp:cNvPr id="0" name=""/>
        <dsp:cNvSpPr/>
      </dsp:nvSpPr>
      <dsp:spPr>
        <a:xfrm>
          <a:off x="1403417" y="4187700"/>
          <a:ext cx="1074402" cy="1074402"/>
        </a:xfrm>
        <a:prstGeom prst="ellipse">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CB84C-B20C-49BF-9359-167EB8B9A5AA}">
      <dsp:nvSpPr>
        <dsp:cNvPr id="0" name=""/>
        <dsp:cNvSpPr/>
      </dsp:nvSpPr>
      <dsp:spPr>
        <a:xfrm rot="10800000">
          <a:off x="1940619" y="5582820"/>
          <a:ext cx="6638163" cy="1074402"/>
        </a:xfrm>
        <a:prstGeom prst="homePlate">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82" tIns="137160" rIns="256032" bIns="137160" numCol="1" spcCol="1270" anchor="ctr" anchorCtr="0">
          <a:noAutofit/>
        </a:bodyPr>
        <a:lstStyle/>
        <a:p>
          <a:pPr lvl="0" algn="ctr" defTabSz="1600200" rtl="0">
            <a:lnSpc>
              <a:spcPct val="90000"/>
            </a:lnSpc>
            <a:spcBef>
              <a:spcPct val="0"/>
            </a:spcBef>
            <a:spcAft>
              <a:spcPct val="35000"/>
            </a:spcAft>
          </a:pPr>
          <a:r>
            <a:rPr lang="en-US" sz="3600" b="0" kern="1200" dirty="0" smtClean="0"/>
            <a:t>“Medication Expert”</a:t>
          </a:r>
          <a:endParaRPr lang="en-US" sz="3600" b="0" kern="1200" dirty="0"/>
        </a:p>
      </dsp:txBody>
      <dsp:txXfrm rot="10800000">
        <a:off x="1940619" y="5582820"/>
        <a:ext cx="6638163" cy="1074402"/>
      </dsp:txXfrm>
    </dsp:sp>
    <dsp:sp modelId="{A6684649-F3CF-478B-AB99-BBDC9CE73952}">
      <dsp:nvSpPr>
        <dsp:cNvPr id="0" name=""/>
        <dsp:cNvSpPr/>
      </dsp:nvSpPr>
      <dsp:spPr>
        <a:xfrm>
          <a:off x="1403417" y="5582820"/>
          <a:ext cx="1074402" cy="1074402"/>
        </a:xfrm>
        <a:prstGeom prst="ellipse">
          <a:avLst/>
        </a:prstGeom>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951A63-2F5F-4502-A107-69EC9151DDBE}">
      <dsp:nvSpPr>
        <dsp:cNvPr id="0" name=""/>
        <dsp:cNvSpPr/>
      </dsp:nvSpPr>
      <dsp:spPr>
        <a:xfrm>
          <a:off x="0" y="3094034"/>
          <a:ext cx="8799512" cy="3527797"/>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5856" tIns="625856" rIns="625856" bIns="625856" numCol="1" spcCol="1270" anchor="ctr" anchorCtr="0">
          <a:noAutofit/>
        </a:bodyPr>
        <a:lstStyle/>
        <a:p>
          <a:pPr lvl="0" algn="ctr" defTabSz="3911600" rtl="0">
            <a:lnSpc>
              <a:spcPct val="90000"/>
            </a:lnSpc>
            <a:spcBef>
              <a:spcPct val="0"/>
            </a:spcBef>
            <a:spcAft>
              <a:spcPct val="35000"/>
            </a:spcAft>
          </a:pPr>
          <a:r>
            <a:rPr lang="en-US" sz="8800" b="1" kern="1200" dirty="0" smtClean="0"/>
            <a:t>Of These </a:t>
          </a:r>
          <a:r>
            <a:rPr lang="en-US" sz="8800" b="1" kern="1200" dirty="0" smtClean="0">
              <a:solidFill>
                <a:schemeClr val="accent6">
                  <a:lumMod val="75000"/>
                </a:schemeClr>
              </a:solidFill>
            </a:rPr>
            <a:t>2,800</a:t>
          </a:r>
          <a:endParaRPr lang="en-US" sz="8800" b="1" kern="1200" dirty="0">
            <a:solidFill>
              <a:schemeClr val="accent6">
                <a:lumMod val="75000"/>
              </a:schemeClr>
            </a:solidFill>
          </a:endParaRPr>
        </a:p>
      </dsp:txBody>
      <dsp:txXfrm>
        <a:off x="0" y="3094034"/>
        <a:ext cx="8799512" cy="1905010"/>
      </dsp:txXfrm>
    </dsp:sp>
    <dsp:sp modelId="{BC25FC9D-9D68-439F-8636-A37B409F5F27}">
      <dsp:nvSpPr>
        <dsp:cNvPr id="0" name=""/>
        <dsp:cNvSpPr/>
      </dsp:nvSpPr>
      <dsp:spPr>
        <a:xfrm>
          <a:off x="2498" y="4649312"/>
          <a:ext cx="1905558" cy="1972626"/>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0">
            <a:lnSpc>
              <a:spcPct val="90000"/>
            </a:lnSpc>
            <a:spcBef>
              <a:spcPct val="0"/>
            </a:spcBef>
            <a:spcAft>
              <a:spcPct val="35000"/>
            </a:spcAft>
          </a:pPr>
          <a:r>
            <a:rPr lang="en-US" sz="2800" b="1" kern="1200" dirty="0" smtClean="0"/>
            <a:t>Residency = 62%</a:t>
          </a:r>
          <a:endParaRPr lang="en-US" sz="2800" b="1" kern="1200" dirty="0"/>
        </a:p>
      </dsp:txBody>
      <dsp:txXfrm>
        <a:off x="2498" y="4649312"/>
        <a:ext cx="1905558" cy="1972626"/>
      </dsp:txXfrm>
    </dsp:sp>
    <dsp:sp modelId="{3C5321E9-1BD0-4136-B4A3-2C243A32A47B}">
      <dsp:nvSpPr>
        <dsp:cNvPr id="0" name=""/>
        <dsp:cNvSpPr/>
      </dsp:nvSpPr>
      <dsp:spPr>
        <a:xfrm>
          <a:off x="1908057" y="4642250"/>
          <a:ext cx="2251321" cy="1986750"/>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0">
            <a:lnSpc>
              <a:spcPct val="90000"/>
            </a:lnSpc>
            <a:spcBef>
              <a:spcPct val="0"/>
            </a:spcBef>
            <a:spcAft>
              <a:spcPct val="35000"/>
            </a:spcAft>
          </a:pPr>
          <a:r>
            <a:rPr lang="en-US" sz="2800" b="1" kern="1200" dirty="0" smtClean="0"/>
            <a:t>BPS Certification =  34%</a:t>
          </a:r>
          <a:endParaRPr lang="en-US" sz="2800" b="1" kern="1200" dirty="0"/>
        </a:p>
      </dsp:txBody>
      <dsp:txXfrm>
        <a:off x="1908057" y="4642250"/>
        <a:ext cx="2251321" cy="1986750"/>
      </dsp:txXfrm>
    </dsp:sp>
    <dsp:sp modelId="{0FC058A2-8E40-46C1-A177-9F2FFB91A245}">
      <dsp:nvSpPr>
        <dsp:cNvPr id="0" name=""/>
        <dsp:cNvSpPr/>
      </dsp:nvSpPr>
      <dsp:spPr>
        <a:xfrm>
          <a:off x="4159379" y="4642308"/>
          <a:ext cx="2415333" cy="1986635"/>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0">
            <a:lnSpc>
              <a:spcPct val="90000"/>
            </a:lnSpc>
            <a:spcBef>
              <a:spcPct val="0"/>
            </a:spcBef>
            <a:spcAft>
              <a:spcPct val="35000"/>
            </a:spcAft>
          </a:pPr>
          <a:r>
            <a:rPr lang="en-US" sz="2800" b="1" kern="1200" dirty="0" smtClean="0"/>
            <a:t>Other Certification = 10%</a:t>
          </a:r>
          <a:endParaRPr lang="en-US" sz="2800" b="1" kern="1200" dirty="0"/>
        </a:p>
      </dsp:txBody>
      <dsp:txXfrm>
        <a:off x="4159379" y="4642308"/>
        <a:ext cx="2415333" cy="1986635"/>
      </dsp:txXfrm>
    </dsp:sp>
    <dsp:sp modelId="{C1DBC6BC-4C38-481A-A924-DD2A46756E0D}">
      <dsp:nvSpPr>
        <dsp:cNvPr id="0" name=""/>
        <dsp:cNvSpPr/>
      </dsp:nvSpPr>
      <dsp:spPr>
        <a:xfrm>
          <a:off x="6574712" y="4648203"/>
          <a:ext cx="2222300" cy="1974844"/>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0">
            <a:lnSpc>
              <a:spcPct val="90000"/>
            </a:lnSpc>
            <a:spcBef>
              <a:spcPct val="0"/>
            </a:spcBef>
            <a:spcAft>
              <a:spcPct val="35000"/>
            </a:spcAft>
          </a:pPr>
          <a:r>
            <a:rPr lang="en-US" sz="2800" b="1" kern="1200" dirty="0" smtClean="0"/>
            <a:t>Residency &amp; Certification = 72%</a:t>
          </a:r>
          <a:endParaRPr lang="en-US" sz="2800" b="1" kern="1200" dirty="0"/>
        </a:p>
      </dsp:txBody>
      <dsp:txXfrm>
        <a:off x="6574712" y="4648203"/>
        <a:ext cx="2222300" cy="1974844"/>
      </dsp:txXfrm>
    </dsp:sp>
    <dsp:sp modelId="{418BA629-9BD7-4503-8746-22669425E740}">
      <dsp:nvSpPr>
        <dsp:cNvPr id="0" name=""/>
        <dsp:cNvSpPr/>
      </dsp:nvSpPr>
      <dsp:spPr>
        <a:xfrm rot="10800000">
          <a:off x="0" y="1273838"/>
          <a:ext cx="8799512" cy="1866857"/>
        </a:xfrm>
        <a:prstGeom prst="upArrowCallou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0">
            <a:lnSpc>
              <a:spcPct val="90000"/>
            </a:lnSpc>
            <a:spcBef>
              <a:spcPct val="0"/>
            </a:spcBef>
            <a:spcAft>
              <a:spcPct val="35000"/>
            </a:spcAft>
          </a:pPr>
          <a:r>
            <a:rPr lang="en-US" sz="4400" b="1" kern="1200" dirty="0" smtClean="0"/>
            <a:t>Pharmacists with Scope of Practice </a:t>
          </a:r>
          <a:r>
            <a:rPr lang="en-US" sz="4400" b="1" kern="1200" dirty="0" smtClean="0">
              <a:solidFill>
                <a:schemeClr val="accent6">
                  <a:lumMod val="75000"/>
                </a:schemeClr>
              </a:solidFill>
            </a:rPr>
            <a:t>exceeds 2,800 (41%)</a:t>
          </a:r>
          <a:endParaRPr lang="en-US" sz="4400" b="1" kern="1200" dirty="0">
            <a:solidFill>
              <a:schemeClr val="accent6">
                <a:lumMod val="75000"/>
              </a:schemeClr>
            </a:solidFill>
          </a:endParaRPr>
        </a:p>
      </dsp:txBody>
      <dsp:txXfrm rot="10800000">
        <a:off x="0" y="1273838"/>
        <a:ext cx="8799512" cy="1866857"/>
      </dsp:txXfrm>
    </dsp:sp>
    <dsp:sp modelId="{930AE63B-1D78-4020-AB7E-ED0BF980655A}">
      <dsp:nvSpPr>
        <dsp:cNvPr id="0" name=""/>
        <dsp:cNvSpPr/>
      </dsp:nvSpPr>
      <dsp:spPr>
        <a:xfrm rot="10800000">
          <a:off x="0" y="399"/>
          <a:ext cx="8799512" cy="1320101"/>
        </a:xfrm>
        <a:prstGeom prst="upArrowCallou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b="1" kern="1200" dirty="0" smtClean="0"/>
            <a:t>VHA has approximately </a:t>
          </a:r>
          <a:r>
            <a:rPr lang="en-US" sz="4400" b="1" kern="1200" dirty="0" smtClean="0">
              <a:solidFill>
                <a:schemeClr val="accent6">
                  <a:lumMod val="75000"/>
                </a:schemeClr>
              </a:solidFill>
            </a:rPr>
            <a:t>7,050</a:t>
          </a:r>
          <a:r>
            <a:rPr lang="en-US" sz="3600" b="1" kern="1200" dirty="0" smtClean="0"/>
            <a:t> Pharmacists</a:t>
          </a:r>
          <a:endParaRPr lang="en-US" sz="3600" b="1" kern="1200" dirty="0"/>
        </a:p>
      </dsp:txBody>
      <dsp:txXfrm rot="10800000">
        <a:off x="0" y="399"/>
        <a:ext cx="8799512" cy="13201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550DB7-300C-49CE-A333-E399F5A93171}">
      <dsp:nvSpPr>
        <dsp:cNvPr id="0" name=""/>
        <dsp:cNvSpPr/>
      </dsp:nvSpPr>
      <dsp:spPr>
        <a:xfrm>
          <a:off x="1196181" y="0"/>
          <a:ext cx="6751636" cy="6751636"/>
        </a:xfrm>
        <a:prstGeom prst="ellipse">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Team</a:t>
          </a:r>
          <a:endParaRPr lang="en-US" sz="4000" kern="1200" dirty="0"/>
        </a:p>
      </dsp:txBody>
      <dsp:txXfrm>
        <a:off x="3392151" y="337581"/>
        <a:ext cx="2359696" cy="1012745"/>
      </dsp:txXfrm>
    </dsp:sp>
    <dsp:sp modelId="{20C276A1-A0DB-42FA-8070-C7C808840A5F}">
      <dsp:nvSpPr>
        <dsp:cNvPr id="0" name=""/>
        <dsp:cNvSpPr/>
      </dsp:nvSpPr>
      <dsp:spPr>
        <a:xfrm>
          <a:off x="2040136" y="1687908"/>
          <a:ext cx="5063727" cy="5063727"/>
        </a:xfrm>
        <a:prstGeom prst="ellipse">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err="1" smtClean="0"/>
            <a:t>Teamlet</a:t>
          </a:r>
          <a:r>
            <a:rPr lang="en-US" sz="4000" kern="1200" dirty="0" smtClean="0"/>
            <a:t> </a:t>
          </a:r>
          <a:endParaRPr lang="en-US" sz="4000" kern="1200" dirty="0"/>
        </a:p>
      </dsp:txBody>
      <dsp:txXfrm>
        <a:off x="3392151" y="2004391"/>
        <a:ext cx="2359696" cy="949448"/>
      </dsp:txXfrm>
    </dsp:sp>
    <dsp:sp modelId="{861554C4-0482-4EDA-A647-39FA1FA97372}">
      <dsp:nvSpPr>
        <dsp:cNvPr id="0" name=""/>
        <dsp:cNvSpPr/>
      </dsp:nvSpPr>
      <dsp:spPr>
        <a:xfrm>
          <a:off x="2884090" y="3375818"/>
          <a:ext cx="3375818" cy="3375818"/>
        </a:xfrm>
        <a:prstGeom prst="ellipse">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Patient &amp; Caregiver</a:t>
          </a:r>
          <a:endParaRPr lang="en-US" sz="3600" kern="1200" dirty="0"/>
        </a:p>
      </dsp:txBody>
      <dsp:txXfrm>
        <a:off x="3378468" y="4219772"/>
        <a:ext cx="2387063" cy="168790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183B15-C970-4FD3-98AB-10273500DDC1}">
      <dsp:nvSpPr>
        <dsp:cNvPr id="0" name=""/>
        <dsp:cNvSpPr/>
      </dsp:nvSpPr>
      <dsp:spPr>
        <a:xfrm>
          <a:off x="0" y="3556616"/>
          <a:ext cx="9753600" cy="23335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Managing Populations</a:t>
          </a:r>
          <a:endParaRPr lang="en-US" sz="4400" kern="1200" dirty="0"/>
        </a:p>
      </dsp:txBody>
      <dsp:txXfrm>
        <a:off x="0" y="3556616"/>
        <a:ext cx="9753600" cy="1260103"/>
      </dsp:txXfrm>
    </dsp:sp>
    <dsp:sp modelId="{90B68359-A028-4C66-8BC6-88701EB59389}">
      <dsp:nvSpPr>
        <dsp:cNvPr id="0" name=""/>
        <dsp:cNvSpPr/>
      </dsp:nvSpPr>
      <dsp:spPr>
        <a:xfrm>
          <a:off x="0" y="4770050"/>
          <a:ext cx="4876800" cy="1073421"/>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lvl="0" algn="ctr" defTabSz="1555750">
            <a:lnSpc>
              <a:spcPct val="90000"/>
            </a:lnSpc>
            <a:spcBef>
              <a:spcPct val="0"/>
            </a:spcBef>
            <a:spcAft>
              <a:spcPct val="35000"/>
            </a:spcAft>
          </a:pPr>
          <a:r>
            <a:rPr lang="en-US" sz="3500" kern="1200" dirty="0" smtClean="0"/>
            <a:t>Health Promotion &amp; Disease Prevention</a:t>
          </a:r>
          <a:endParaRPr lang="en-US" sz="3500" kern="1200" dirty="0"/>
        </a:p>
      </dsp:txBody>
      <dsp:txXfrm>
        <a:off x="0" y="4770050"/>
        <a:ext cx="4876800" cy="1073421"/>
      </dsp:txXfrm>
    </dsp:sp>
    <dsp:sp modelId="{102EBED8-3831-4A13-8D63-E9DBBCC8F10B}">
      <dsp:nvSpPr>
        <dsp:cNvPr id="0" name=""/>
        <dsp:cNvSpPr/>
      </dsp:nvSpPr>
      <dsp:spPr>
        <a:xfrm>
          <a:off x="4876800" y="4770050"/>
          <a:ext cx="4876800" cy="1073421"/>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lvl="0" algn="ctr" defTabSz="1555750">
            <a:lnSpc>
              <a:spcPct val="90000"/>
            </a:lnSpc>
            <a:spcBef>
              <a:spcPct val="0"/>
            </a:spcBef>
            <a:spcAft>
              <a:spcPct val="35000"/>
            </a:spcAft>
          </a:pPr>
          <a:r>
            <a:rPr lang="en-US" sz="3500" kern="1200" dirty="0" smtClean="0"/>
            <a:t>Chronic Illness</a:t>
          </a:r>
          <a:endParaRPr lang="en-US" sz="3500" kern="1200" dirty="0"/>
        </a:p>
      </dsp:txBody>
      <dsp:txXfrm>
        <a:off x="4876800" y="4770050"/>
        <a:ext cx="4876800" cy="1073421"/>
      </dsp:txXfrm>
    </dsp:sp>
    <dsp:sp modelId="{5F0F1245-51A3-407F-9310-8FCB99F4F12D}">
      <dsp:nvSpPr>
        <dsp:cNvPr id="0" name=""/>
        <dsp:cNvSpPr/>
      </dsp:nvSpPr>
      <dsp:spPr>
        <a:xfrm rot="10800000">
          <a:off x="0" y="2657"/>
          <a:ext cx="9753600" cy="3588962"/>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Managing Critical Transitions</a:t>
          </a:r>
          <a:endParaRPr lang="en-US" sz="4400" kern="1200" dirty="0"/>
        </a:p>
      </dsp:txBody>
      <dsp:txXfrm>
        <a:off x="0" y="2657"/>
        <a:ext cx="9753600" cy="1259725"/>
      </dsp:txXfrm>
    </dsp:sp>
    <dsp:sp modelId="{CD57B3C5-D848-484A-A5CE-9BE257D01AB0}">
      <dsp:nvSpPr>
        <dsp:cNvPr id="0" name=""/>
        <dsp:cNvSpPr/>
      </dsp:nvSpPr>
      <dsp:spPr>
        <a:xfrm>
          <a:off x="4762" y="1262383"/>
          <a:ext cx="3248024" cy="1073099"/>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lvl="0" algn="ctr" defTabSz="1555750">
            <a:lnSpc>
              <a:spcPct val="90000"/>
            </a:lnSpc>
            <a:spcBef>
              <a:spcPct val="0"/>
            </a:spcBef>
            <a:spcAft>
              <a:spcPct val="35000"/>
            </a:spcAft>
          </a:pPr>
          <a:r>
            <a:rPr lang="en-US" sz="3500" kern="1200" dirty="0" smtClean="0"/>
            <a:t>Inpatient to Outpatient</a:t>
          </a:r>
          <a:endParaRPr lang="en-US" sz="3500" kern="1200" dirty="0"/>
        </a:p>
      </dsp:txBody>
      <dsp:txXfrm>
        <a:off x="4762" y="1262383"/>
        <a:ext cx="3248024" cy="1073099"/>
      </dsp:txXfrm>
    </dsp:sp>
    <dsp:sp modelId="{CF255101-20D7-43BB-A008-160FB7477965}">
      <dsp:nvSpPr>
        <dsp:cNvPr id="0" name=""/>
        <dsp:cNvSpPr/>
      </dsp:nvSpPr>
      <dsp:spPr>
        <a:xfrm>
          <a:off x="3252787" y="1262383"/>
          <a:ext cx="3248024" cy="1073099"/>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lvl="0" algn="ctr" defTabSz="1555750">
            <a:lnSpc>
              <a:spcPct val="90000"/>
            </a:lnSpc>
            <a:spcBef>
              <a:spcPct val="0"/>
            </a:spcBef>
            <a:spcAft>
              <a:spcPct val="35000"/>
            </a:spcAft>
          </a:pPr>
          <a:r>
            <a:rPr lang="en-US" sz="3500" kern="1200" dirty="0" smtClean="0"/>
            <a:t>Primary Care &amp; Specialty</a:t>
          </a:r>
          <a:endParaRPr lang="en-US" sz="3500" kern="1200" dirty="0"/>
        </a:p>
      </dsp:txBody>
      <dsp:txXfrm>
        <a:off x="3252787" y="1262383"/>
        <a:ext cx="3248024" cy="1073099"/>
      </dsp:txXfrm>
    </dsp:sp>
    <dsp:sp modelId="{35661C65-DB15-4F7A-8FB7-EDBFA09B9FA7}">
      <dsp:nvSpPr>
        <dsp:cNvPr id="0" name=""/>
        <dsp:cNvSpPr/>
      </dsp:nvSpPr>
      <dsp:spPr>
        <a:xfrm>
          <a:off x="6500812" y="1262383"/>
          <a:ext cx="3248024" cy="1073099"/>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lvl="0" algn="ctr" defTabSz="1555750">
            <a:lnSpc>
              <a:spcPct val="90000"/>
            </a:lnSpc>
            <a:spcBef>
              <a:spcPct val="0"/>
            </a:spcBef>
            <a:spcAft>
              <a:spcPct val="35000"/>
            </a:spcAft>
          </a:pPr>
          <a:r>
            <a:rPr lang="en-US" sz="3500" kern="1200" dirty="0" smtClean="0"/>
            <a:t>VA &amp; Non VA</a:t>
          </a:r>
          <a:endParaRPr lang="en-US" sz="3500" kern="1200" dirty="0"/>
        </a:p>
      </dsp:txBody>
      <dsp:txXfrm>
        <a:off x="6500812" y="1262383"/>
        <a:ext cx="3248024" cy="10730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B8126E-71FD-4A3F-BD13-7567FAD607B2}">
      <dsp:nvSpPr>
        <dsp:cNvPr id="0" name=""/>
        <dsp:cNvSpPr/>
      </dsp:nvSpPr>
      <dsp:spPr>
        <a:xfrm>
          <a:off x="1219220" y="0"/>
          <a:ext cx="7254240" cy="188366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lang="en-US" sz="3600" kern="1200" dirty="0" smtClean="0"/>
            <a:t>Focused Clinical Pharmacist Integration</a:t>
          </a:r>
          <a:endParaRPr lang="en-US" sz="3600" kern="1200" dirty="0"/>
        </a:p>
      </dsp:txBody>
      <dsp:txXfrm>
        <a:off x="1219220" y="0"/>
        <a:ext cx="5331960" cy="1883664"/>
      </dsp:txXfrm>
    </dsp:sp>
    <dsp:sp modelId="{4FBF7104-DA75-4D61-B336-6F46A991559C}">
      <dsp:nvSpPr>
        <dsp:cNvPr id="0" name=""/>
        <dsp:cNvSpPr/>
      </dsp:nvSpPr>
      <dsp:spPr>
        <a:xfrm>
          <a:off x="1280159" y="2180165"/>
          <a:ext cx="7254240" cy="188366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lang="en-US" sz="3600" kern="1200" dirty="0" smtClean="0"/>
            <a:t>Disease State Clinics</a:t>
          </a:r>
          <a:endParaRPr lang="en-US" sz="3600" kern="1200" dirty="0"/>
        </a:p>
      </dsp:txBody>
      <dsp:txXfrm>
        <a:off x="1280159" y="2180165"/>
        <a:ext cx="5389778" cy="1883664"/>
      </dsp:txXfrm>
    </dsp:sp>
    <dsp:sp modelId="{6196F2C8-DB31-4428-8793-27F1B5A006C1}">
      <dsp:nvSpPr>
        <dsp:cNvPr id="0" name=""/>
        <dsp:cNvSpPr/>
      </dsp:nvSpPr>
      <dsp:spPr>
        <a:xfrm>
          <a:off x="1280159" y="4395215"/>
          <a:ext cx="7254240" cy="188366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lang="en-US" sz="3600" b="0" kern="1200" dirty="0" smtClean="0"/>
            <a:t>Comprehensive Medication Management in the Team</a:t>
          </a:r>
          <a:endParaRPr lang="en-US" sz="3600" b="0" kern="1200" dirty="0"/>
        </a:p>
      </dsp:txBody>
      <dsp:txXfrm>
        <a:off x="1280159" y="4395215"/>
        <a:ext cx="5389778" cy="1883664"/>
      </dsp:txXfrm>
    </dsp:sp>
    <dsp:sp modelId="{ACE8E8BB-ACCC-483C-88EA-5CB589D71CC8}">
      <dsp:nvSpPr>
        <dsp:cNvPr id="0" name=""/>
        <dsp:cNvSpPr/>
      </dsp:nvSpPr>
      <dsp:spPr>
        <a:xfrm>
          <a:off x="6658333" y="1428445"/>
          <a:ext cx="1224381" cy="1224381"/>
        </a:xfrm>
        <a:prstGeom prst="downArrow">
          <a:avLst>
            <a:gd name="adj1" fmla="val 55000"/>
            <a:gd name="adj2" fmla="val 45000"/>
          </a:avLst>
        </a:prstGeom>
        <a:solidFill>
          <a:schemeClr val="accent4">
            <a:alpha val="9000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658333" y="1428445"/>
        <a:ext cx="1224381" cy="1224381"/>
      </dsp:txXfrm>
    </dsp:sp>
    <dsp:sp modelId="{F7C29C09-F193-4EDB-BFFD-847BF446D225}">
      <dsp:nvSpPr>
        <dsp:cNvPr id="0" name=""/>
        <dsp:cNvSpPr/>
      </dsp:nvSpPr>
      <dsp:spPr>
        <a:xfrm>
          <a:off x="6669938" y="3613495"/>
          <a:ext cx="1224381" cy="1224381"/>
        </a:xfrm>
        <a:prstGeom prst="downArrow">
          <a:avLst>
            <a:gd name="adj1" fmla="val 55000"/>
            <a:gd name="adj2" fmla="val 45000"/>
          </a:avLst>
        </a:prstGeom>
        <a:solidFill>
          <a:schemeClr val="accent4">
            <a:alpha val="9000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669938" y="3613495"/>
        <a:ext cx="1224381" cy="122438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4555ED-2234-4CDB-9C4E-042715859729}">
      <dsp:nvSpPr>
        <dsp:cNvPr id="0" name=""/>
        <dsp:cNvSpPr/>
      </dsp:nvSpPr>
      <dsp:spPr>
        <a:xfrm>
          <a:off x="0" y="669420"/>
          <a:ext cx="8839199" cy="103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3177384-4BA2-4E0C-951B-F9EAF925D9AC}">
      <dsp:nvSpPr>
        <dsp:cNvPr id="0" name=""/>
        <dsp:cNvSpPr/>
      </dsp:nvSpPr>
      <dsp:spPr>
        <a:xfrm>
          <a:off x="441960" y="64260"/>
          <a:ext cx="6187440" cy="1210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3871" tIns="0" rIns="233871" bIns="0" numCol="1" spcCol="1270" anchor="ctr" anchorCtr="0">
          <a:noAutofit/>
        </a:bodyPr>
        <a:lstStyle/>
        <a:p>
          <a:pPr lvl="0" algn="l" defTabSz="2400300">
            <a:lnSpc>
              <a:spcPct val="90000"/>
            </a:lnSpc>
            <a:spcBef>
              <a:spcPct val="0"/>
            </a:spcBef>
            <a:spcAft>
              <a:spcPct val="35000"/>
            </a:spcAft>
          </a:pPr>
          <a:r>
            <a:rPr lang="en-US" sz="5400" kern="1200" dirty="0" smtClean="0"/>
            <a:t>Access</a:t>
          </a:r>
          <a:endParaRPr lang="en-US" sz="5400" kern="1200" dirty="0"/>
        </a:p>
      </dsp:txBody>
      <dsp:txXfrm>
        <a:off x="441960" y="64260"/>
        <a:ext cx="6187440" cy="1210320"/>
      </dsp:txXfrm>
    </dsp:sp>
    <dsp:sp modelId="{491546B7-8A25-4FCF-840E-90B5DF18D49F}">
      <dsp:nvSpPr>
        <dsp:cNvPr id="0" name=""/>
        <dsp:cNvSpPr/>
      </dsp:nvSpPr>
      <dsp:spPr>
        <a:xfrm>
          <a:off x="0" y="2529180"/>
          <a:ext cx="8839199" cy="103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412C8A8-10DD-408A-A153-247C0384A062}">
      <dsp:nvSpPr>
        <dsp:cNvPr id="0" name=""/>
        <dsp:cNvSpPr/>
      </dsp:nvSpPr>
      <dsp:spPr>
        <a:xfrm>
          <a:off x="441960" y="1924020"/>
          <a:ext cx="6187440" cy="1210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3871" tIns="0" rIns="233871" bIns="0" numCol="1" spcCol="1270" anchor="ctr" anchorCtr="0">
          <a:noAutofit/>
        </a:bodyPr>
        <a:lstStyle/>
        <a:p>
          <a:pPr lvl="0" algn="l" defTabSz="2400300">
            <a:lnSpc>
              <a:spcPct val="90000"/>
            </a:lnSpc>
            <a:spcBef>
              <a:spcPct val="0"/>
            </a:spcBef>
            <a:spcAft>
              <a:spcPct val="35000"/>
            </a:spcAft>
          </a:pPr>
          <a:r>
            <a:rPr lang="en-US" sz="5400" kern="1200" dirty="0" smtClean="0"/>
            <a:t>Care Coordination</a:t>
          </a:r>
          <a:endParaRPr lang="en-US" sz="5400" kern="1200" dirty="0"/>
        </a:p>
      </dsp:txBody>
      <dsp:txXfrm>
        <a:off x="441960" y="1924020"/>
        <a:ext cx="6187440" cy="1210320"/>
      </dsp:txXfrm>
    </dsp:sp>
    <dsp:sp modelId="{7652C0A1-ABEE-49C7-916E-9E136FB64AA6}">
      <dsp:nvSpPr>
        <dsp:cNvPr id="0" name=""/>
        <dsp:cNvSpPr/>
      </dsp:nvSpPr>
      <dsp:spPr>
        <a:xfrm>
          <a:off x="0" y="4388940"/>
          <a:ext cx="8839199" cy="103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2BF363E-781F-44ED-80B8-8EE64E2C961B}">
      <dsp:nvSpPr>
        <dsp:cNvPr id="0" name=""/>
        <dsp:cNvSpPr/>
      </dsp:nvSpPr>
      <dsp:spPr>
        <a:xfrm>
          <a:off x="441960" y="3783780"/>
          <a:ext cx="6187440" cy="1210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3871" tIns="0" rIns="233871" bIns="0" numCol="1" spcCol="1270" anchor="ctr" anchorCtr="0">
          <a:noAutofit/>
        </a:bodyPr>
        <a:lstStyle/>
        <a:p>
          <a:pPr lvl="0" algn="l" defTabSz="2400300">
            <a:lnSpc>
              <a:spcPct val="90000"/>
            </a:lnSpc>
            <a:spcBef>
              <a:spcPct val="0"/>
            </a:spcBef>
            <a:spcAft>
              <a:spcPct val="35000"/>
            </a:spcAft>
          </a:pPr>
          <a:r>
            <a:rPr lang="en-US" sz="5400" kern="1200" dirty="0" smtClean="0"/>
            <a:t>Practice Redesign</a:t>
          </a:r>
          <a:endParaRPr lang="en-US" sz="5400" kern="1200" dirty="0"/>
        </a:p>
      </dsp:txBody>
      <dsp:txXfrm>
        <a:off x="441960" y="3783780"/>
        <a:ext cx="6187440" cy="12103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AC2648-BEC2-48BC-B6EA-8D6257B4515D}">
      <dsp:nvSpPr>
        <dsp:cNvPr id="0" name=""/>
        <dsp:cNvSpPr/>
      </dsp:nvSpPr>
      <dsp:spPr>
        <a:xfrm>
          <a:off x="0" y="2026920"/>
          <a:ext cx="10515600" cy="2702559"/>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5E4A3-5FD1-45CC-A952-56BACF907DF2}">
      <dsp:nvSpPr>
        <dsp:cNvPr id="0" name=""/>
        <dsp:cNvSpPr/>
      </dsp:nvSpPr>
      <dsp:spPr>
        <a:xfrm>
          <a:off x="143419" y="203198"/>
          <a:ext cx="2755428" cy="2352010"/>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bg1"/>
              </a:solidFill>
            </a:rPr>
            <a:t>Initial Visit PC Visit LDL not at Goal</a:t>
          </a:r>
        </a:p>
      </dsp:txBody>
      <dsp:txXfrm>
        <a:off x="143419" y="203198"/>
        <a:ext cx="2755428" cy="2352010"/>
      </dsp:txXfrm>
    </dsp:sp>
    <dsp:sp modelId="{12F82CF6-6DB1-4059-A2EE-1DF1C0F9F0DF}">
      <dsp:nvSpPr>
        <dsp:cNvPr id="0" name=""/>
        <dsp:cNvSpPr/>
      </dsp:nvSpPr>
      <dsp:spPr>
        <a:xfrm>
          <a:off x="1041605" y="2952742"/>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BE462-D9CF-46C8-B079-3148D5C90B11}">
      <dsp:nvSpPr>
        <dsp:cNvPr id="0" name=""/>
        <dsp:cNvSpPr/>
      </dsp:nvSpPr>
      <dsp:spPr>
        <a:xfrm>
          <a:off x="2805372" y="4317994"/>
          <a:ext cx="2053427" cy="1940573"/>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6 Month PC Visit</a:t>
          </a:r>
          <a:endParaRPr lang="en-US" sz="3600" kern="1200" dirty="0">
            <a:solidFill>
              <a:schemeClr val="bg1"/>
            </a:solidFill>
          </a:endParaRPr>
        </a:p>
      </dsp:txBody>
      <dsp:txXfrm>
        <a:off x="2805372" y="4317994"/>
        <a:ext cx="2053427" cy="1940573"/>
      </dsp:txXfrm>
    </dsp:sp>
    <dsp:sp modelId="{97C44CBB-11B2-4D34-944E-B891709BB22B}">
      <dsp:nvSpPr>
        <dsp:cNvPr id="0" name=""/>
        <dsp:cNvSpPr/>
      </dsp:nvSpPr>
      <dsp:spPr>
        <a:xfrm>
          <a:off x="3494266" y="3230876"/>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87795-5043-49E0-BB6E-B047D54D5DD1}">
      <dsp:nvSpPr>
        <dsp:cNvPr id="0" name=""/>
        <dsp:cNvSpPr/>
      </dsp:nvSpPr>
      <dsp:spPr>
        <a:xfrm>
          <a:off x="4907032" y="584212"/>
          <a:ext cx="2622044" cy="1991354"/>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bg1"/>
              </a:solidFill>
            </a:rPr>
            <a:t>12 Months</a:t>
          </a:r>
          <a:endParaRPr lang="en-US" sz="4800" kern="1200" dirty="0">
            <a:solidFill>
              <a:schemeClr val="bg1"/>
            </a:solidFill>
          </a:endParaRPr>
        </a:p>
      </dsp:txBody>
      <dsp:txXfrm>
        <a:off x="4907032" y="584212"/>
        <a:ext cx="2622044" cy="1991354"/>
      </dsp:txXfrm>
    </dsp:sp>
    <dsp:sp modelId="{84500377-CF91-4D99-A5C9-7C1CAA4A965A}">
      <dsp:nvSpPr>
        <dsp:cNvPr id="0" name=""/>
        <dsp:cNvSpPr/>
      </dsp:nvSpPr>
      <dsp:spPr>
        <a:xfrm>
          <a:off x="5880235" y="2862578"/>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46FED-375E-4E99-A0D9-3D6BF470153D}">
      <dsp:nvSpPr>
        <dsp:cNvPr id="0" name=""/>
        <dsp:cNvSpPr/>
      </dsp:nvSpPr>
      <dsp:spPr>
        <a:xfrm>
          <a:off x="7165479" y="4317994"/>
          <a:ext cx="1885017" cy="1940573"/>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18 Months</a:t>
          </a:r>
          <a:endParaRPr lang="en-US" sz="3200" kern="1200" dirty="0">
            <a:solidFill>
              <a:schemeClr val="bg1"/>
            </a:solidFill>
          </a:endParaRPr>
        </a:p>
      </dsp:txBody>
      <dsp:txXfrm>
        <a:off x="7165479" y="4317994"/>
        <a:ext cx="1885017" cy="1940573"/>
      </dsp:txXfrm>
    </dsp:sp>
    <dsp:sp modelId="{523C979B-C6AB-4967-8BCF-6B9C62D6328A}">
      <dsp:nvSpPr>
        <dsp:cNvPr id="0" name=""/>
        <dsp:cNvSpPr/>
      </dsp:nvSpPr>
      <dsp:spPr>
        <a:xfrm>
          <a:off x="8181999" y="3230876"/>
          <a:ext cx="675639" cy="6756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9645-9FEF-40F9-82B4-6B900C180273}" type="datetimeFigureOut">
              <a:rPr lang="en-US" smtClean="0"/>
              <a:pPr/>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A51C3-518F-4F0D-B932-9AF47A2C9D15}" type="slidenum">
              <a:rPr lang="en-US" smtClean="0"/>
              <a:pPr/>
              <a:t>‹#›</a:t>
            </a:fld>
            <a:endParaRPr lang="en-US"/>
          </a:p>
        </p:txBody>
      </p:sp>
    </p:spTree>
    <p:extLst>
      <p:ext uri="{BB962C8B-B14F-4D97-AF65-F5344CB8AC3E}">
        <p14:creationId xmlns:p14="http://schemas.microsoft.com/office/powerpoint/2010/main" xmlns="" val="22057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vaww.hepatitis.va.gov/data-reports/ccr-index.asp"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t>
            </a:r>
            <a:r>
              <a:rPr lang="en-US" dirty="0" err="1" smtClean="0"/>
              <a:t>Dawnell</a:t>
            </a:r>
            <a:r>
              <a:rPr lang="en-US" dirty="0" smtClean="0"/>
              <a:t>!  I am happy to be here today to talk</a:t>
            </a:r>
            <a:r>
              <a:rPr lang="en-US" baseline="0" dirty="0" smtClean="0"/>
              <a:t> about the role clinical pharmacy services play in team based models of care.  There are a variety of teams in VHA from primary care to specialty care as well as inpatient to outpatient services.  Clinical pharmacists are integrated into all of the models of care seen in VHA.  This presentation will </a:t>
            </a:r>
            <a:r>
              <a:rPr lang="en-US" sz="1200" kern="1200" dirty="0" smtClean="0">
                <a:solidFill>
                  <a:schemeClr val="tx1"/>
                </a:solidFill>
                <a:latin typeface="+mn-lt"/>
                <a:ea typeface="+mn-ea"/>
                <a:cs typeface="+mn-cs"/>
              </a:rPr>
              <a:t>describe the multiple roles of the pharmacist in teams, and examples of how the pharmacist complements the practice of the provider,  in management and identification, of high risk patients with medication management needs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a:t>
            </a:fld>
            <a:endParaRPr lang="en-US"/>
          </a:p>
        </p:txBody>
      </p:sp>
    </p:spTree>
    <p:extLst>
      <p:ext uri="{BB962C8B-B14F-4D97-AF65-F5344CB8AC3E}">
        <p14:creationId xmlns:p14="http://schemas.microsoft.com/office/powerpoint/2010/main" xmlns=""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p>
          <a:p>
            <a:r>
              <a:rPr lang="en-US" dirty="0" smtClean="0"/>
              <a:t>It</a:t>
            </a:r>
            <a:r>
              <a:rPr lang="en-US" baseline="0" dirty="0" smtClean="0"/>
              <a:t> is imperative that whenever we consider team based care that we ensure that the patient or veteran remains our top priority or focus.  All decisions should be shared with the patient and the healthcare team</a:t>
            </a:r>
            <a:r>
              <a:rPr lang="en-US" baseline="0" dirty="0" smtClean="0"/>
              <a:t>. All the team members must coordinate care to provide high quality care.</a:t>
            </a:r>
            <a:endParaRPr lang="en-US" baseline="0" dirty="0" smtClean="0"/>
          </a:p>
          <a:p>
            <a:r>
              <a:rPr lang="en-US" baseline="0" dirty="0" smtClean="0"/>
              <a:t>Almost 700 </a:t>
            </a:r>
            <a:r>
              <a:rPr lang="en-US" baseline="0" dirty="0" smtClean="0"/>
              <a:t>organizations and all major health plans are utilizing this team approach. Surveys indicate that the patients are much more satisfied because they believe that they have better access to their health care team , when they need it, and when they want it. The days are over when a patient is told that he or she will need to wait 4-6 weeks for an appointment to get a question answered.</a:t>
            </a:r>
          </a:p>
          <a:p>
            <a:r>
              <a:rPr lang="en-US" baseline="0" dirty="0" smtClean="0"/>
              <a:t>So Julie, tell us about our VA pharmacists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10</a:t>
            </a:fld>
            <a:endParaRPr lang="en-US"/>
          </a:p>
        </p:txBody>
      </p:sp>
    </p:spTree>
    <p:extLst>
      <p:ext uri="{BB962C8B-B14F-4D97-AF65-F5344CB8AC3E}">
        <p14:creationId xmlns:p14="http://schemas.microsoft.com/office/powerpoint/2010/main" xmlns="" val="152406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JG</a:t>
            </a:r>
          </a:p>
          <a:p>
            <a:pPr eaLnBrk="1" hangingPunct="1">
              <a:spcBef>
                <a:spcPct val="0"/>
              </a:spcBef>
            </a:pPr>
            <a:r>
              <a:rPr lang="en-US" dirty="0" smtClean="0">
                <a:ea typeface="ＭＳ Ｐゴシック" pitchFamily="34" charset="-128"/>
              </a:rPr>
              <a:t>The clinical pharmacy practice office began</a:t>
            </a:r>
            <a:r>
              <a:rPr lang="en-US" baseline="0" dirty="0" smtClean="0">
                <a:ea typeface="ＭＳ Ｐゴシック" pitchFamily="34" charset="-128"/>
              </a:rPr>
              <a:t> in 2010 under the leadership of Drs. Virginia </a:t>
            </a:r>
            <a:r>
              <a:rPr lang="en-US" baseline="0" dirty="0" err="1" smtClean="0">
                <a:ea typeface="ＭＳ Ｐゴシック" pitchFamily="34" charset="-128"/>
              </a:rPr>
              <a:t>Torrise</a:t>
            </a:r>
            <a:r>
              <a:rPr lang="en-US" baseline="0" dirty="0" smtClean="0">
                <a:ea typeface="ＭＳ Ｐゴシック" pitchFamily="34" charset="-128"/>
              </a:rPr>
              <a:t> and Anthony </a:t>
            </a:r>
            <a:r>
              <a:rPr lang="en-US" baseline="0" dirty="0" err="1" smtClean="0">
                <a:ea typeface="ＭＳ Ｐゴシック" pitchFamily="34" charset="-128"/>
              </a:rPr>
              <a:t>Morreale</a:t>
            </a:r>
            <a:r>
              <a:rPr lang="en-US" baseline="0" dirty="0" smtClean="0">
                <a:ea typeface="ＭＳ Ｐゴシック" pitchFamily="34" charset="-128"/>
              </a:rPr>
              <a:t>.  One of their goals was to characterize the clinical pharmacy workforce in VA.  A thanks to Dr. Heather </a:t>
            </a:r>
            <a:r>
              <a:rPr lang="en-US" baseline="0" dirty="0" err="1" smtClean="0">
                <a:ea typeface="ＭＳ Ｐゴシック" pitchFamily="34" charset="-128"/>
              </a:rPr>
              <a:t>Ourth</a:t>
            </a:r>
            <a:r>
              <a:rPr lang="en-US" baseline="0" dirty="0" smtClean="0">
                <a:ea typeface="ＭＳ Ｐゴシック" pitchFamily="34" charset="-128"/>
              </a:rPr>
              <a:t> for her inaugural work providing us with this information.  </a:t>
            </a:r>
            <a:r>
              <a:rPr lang="en-US" dirty="0" smtClean="0">
                <a:ea typeface="ＭＳ Ｐゴシック" pitchFamily="34" charset="-128"/>
              </a:rPr>
              <a:t>The 7,050 is pharmacists</a:t>
            </a:r>
          </a:p>
          <a:p>
            <a:pPr eaLnBrk="1" hangingPunct="1">
              <a:spcBef>
                <a:spcPct val="0"/>
              </a:spcBef>
            </a:pPr>
            <a:r>
              <a:rPr lang="en-US" baseline="0" dirty="0" smtClean="0">
                <a:ea typeface="ＭＳ Ｐゴシック" pitchFamily="34" charset="-128"/>
              </a:rPr>
              <a:t>You can see our clinical pharmacists in VA are well trained to take on these roles as non-physician providers with residency training, board certifications in pharmacotherapy as well as other certifications such as in areas of geriatrics, anticoagulation and diabetes.</a:t>
            </a:r>
          </a:p>
          <a:p>
            <a:pPr eaLnBrk="1" hangingPunct="1">
              <a:spcBef>
                <a:spcPct val="0"/>
              </a:spcBef>
            </a:pPr>
            <a:r>
              <a:rPr lang="en-US" baseline="0" dirty="0" smtClean="0">
                <a:ea typeface="ＭＳ Ｐゴシック" pitchFamily="34" charset="-128"/>
              </a:rPr>
              <a:t>Now that we know a bit more about our pharmacists, let’s see where they practice..</a:t>
            </a:r>
            <a:endParaRPr lang="en-US" dirty="0"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C5A062C-4DA6-4E6C-9845-BFDAA75C24F9}"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DR</a:t>
            </a:r>
          </a:p>
          <a:p>
            <a:r>
              <a:rPr lang="en-US" dirty="0" smtClean="0">
                <a:ea typeface="ＭＳ Ｐゴシック" pitchFamily="34" charset="-128"/>
              </a:rPr>
              <a:t>So from this slide you can see the </a:t>
            </a:r>
            <a:r>
              <a:rPr lang="en-US" baseline="0" dirty="0" smtClean="0">
                <a:ea typeface="ＭＳ Ｐゴシック" pitchFamily="34" charset="-128"/>
              </a:rPr>
              <a:t>different disease states that VA pharmacist have a scope of practice</a:t>
            </a:r>
          </a:p>
          <a:p>
            <a:r>
              <a:rPr lang="en-US" dirty="0" smtClean="0">
                <a:ea typeface="ＭＳ Ｐゴシック" pitchFamily="34" charset="-128"/>
              </a:rPr>
              <a:t>There are a </a:t>
            </a:r>
            <a:r>
              <a:rPr lang="en-US" baseline="0" dirty="0" smtClean="0">
                <a:ea typeface="ＭＳ Ｐゴシック" pitchFamily="34" charset="-128"/>
              </a:rPr>
              <a:t>number of</a:t>
            </a:r>
            <a:r>
              <a:rPr lang="en-US" dirty="0" smtClean="0">
                <a:ea typeface="ＭＳ Ｐゴシック" pitchFamily="34" charset="-128"/>
              </a:rPr>
              <a:t> practice</a:t>
            </a:r>
            <a:r>
              <a:rPr lang="en-US" baseline="0" dirty="0" smtClean="0">
                <a:ea typeface="ＭＳ Ｐゴシック" pitchFamily="34" charset="-128"/>
              </a:rPr>
              <a:t> areas and disease states in which pharmacists may function as an essential member of the team. </a:t>
            </a:r>
            <a:r>
              <a:rPr lang="en-US" dirty="0" smtClean="0">
                <a:ea typeface="ＭＳ Ｐゴシック" pitchFamily="34" charset="-128"/>
              </a:rPr>
              <a:t>Th</a:t>
            </a:r>
            <a:r>
              <a:rPr lang="en-US" baseline="0" dirty="0" smtClean="0">
                <a:ea typeface="ＭＳ Ｐゴシック" pitchFamily="34" charset="-128"/>
              </a:rPr>
              <a:t>e pharmacist with a scope of practice provides expertise to the team and patients by performing these medication management functions thru prescribing new medications, making dosage changes and discontinuing medications. This is </a:t>
            </a:r>
            <a:r>
              <a:rPr lang="en-US" baseline="0" dirty="0" smtClean="0">
                <a:ea typeface="ＭＳ Ｐゴシック" pitchFamily="34" charset="-128"/>
              </a:rPr>
              <a:t>clearly a </a:t>
            </a:r>
            <a:r>
              <a:rPr lang="en-US" baseline="0" dirty="0" smtClean="0">
                <a:ea typeface="ＭＳ Ｐゴシック" pitchFamily="34" charset="-128"/>
              </a:rPr>
              <a:t>vital function for busy teams with limited access.</a:t>
            </a:r>
          </a:p>
          <a:p>
            <a:r>
              <a:rPr lang="en-US" baseline="0" dirty="0" smtClean="0">
                <a:ea typeface="ＭＳ Ｐゴシック" pitchFamily="34" charset="-128"/>
              </a:rPr>
              <a:t>Now let’s drill into a few of these areas on the next slide</a:t>
            </a:r>
            <a:endParaRPr lang="en-US" dirty="0" smtClean="0">
              <a:ea typeface="ＭＳ Ｐゴシック" pitchFamily="34" charset="-128"/>
            </a:endParaRPr>
          </a:p>
          <a:p>
            <a:endParaRPr lang="en-US" dirty="0"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5CCFCFF2-C60F-4247-AE08-6B4AE02432AB}" type="slidenum">
              <a:rPr lang="en-US" smtClean="0">
                <a:ea typeface="ＭＳ Ｐゴシック" pitchFamily="34" charset="-128"/>
              </a:rPr>
              <a:pPr/>
              <a:t>12</a:t>
            </a:fld>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DR</a:t>
            </a:r>
          </a:p>
          <a:p>
            <a:r>
              <a:rPr lang="en-US" dirty="0" smtClean="0">
                <a:ea typeface="ＭＳ Ｐゴシック" pitchFamily="34" charset="-128"/>
              </a:rPr>
              <a:t>So this slide drills into some of the larger areas where pharmacists have a scope of practice.  You</a:t>
            </a:r>
            <a:r>
              <a:rPr lang="en-US" baseline="0" dirty="0" smtClean="0">
                <a:ea typeface="ＭＳ Ｐゴシック" pitchFamily="34" charset="-128"/>
              </a:rPr>
              <a:t> can see the large number of pharmacists </a:t>
            </a:r>
            <a:r>
              <a:rPr lang="en-US" baseline="0" dirty="0" smtClean="0">
                <a:ea typeface="ＭＳ Ｐゴシック" pitchFamily="34" charset="-128"/>
              </a:rPr>
              <a:t>(over 1100 </a:t>
            </a:r>
            <a:r>
              <a:rPr lang="en-US" baseline="0" dirty="0" smtClean="0">
                <a:ea typeface="ＭＳ Ｐゴシック" pitchFamily="34" charset="-128"/>
              </a:rPr>
              <a:t>out of 2800) </a:t>
            </a:r>
            <a:r>
              <a:rPr lang="en-US" baseline="0" dirty="0" smtClean="0">
                <a:ea typeface="ＭＳ Ｐゴシック" pitchFamily="34" charset="-128"/>
              </a:rPr>
              <a:t> </a:t>
            </a:r>
            <a:r>
              <a:rPr lang="en-US" baseline="0" dirty="0" smtClean="0">
                <a:ea typeface="ＭＳ Ｐゴシック" pitchFamily="34" charset="-128"/>
              </a:rPr>
              <a:t>have a global scope of practice that includes a variety of common disease states and is more focused on the practice area such as Primary Care or Acute Care.  You can also see large numbers of pharmacists with scopes of practice to include anticoagulation and the inpatient area, helping internal medicine teams to manage acute patients. There are also specialty area pharmacists such as mental health, geriatrics, pain management and nephrology.   We will describe their role on the team later in this presentation.  </a:t>
            </a:r>
          </a:p>
          <a:p>
            <a:r>
              <a:rPr lang="en-US" baseline="0" dirty="0" smtClean="0">
                <a:ea typeface="ＭＳ Ｐゴシック" pitchFamily="34" charset="-128"/>
              </a:rPr>
              <a:t>You might now be thinking how you can get your hands on one of these pharmacists, or how many pharmacists have a scope of practice. For that answer I am going to turn it over to Julie.</a:t>
            </a:r>
            <a:endParaRPr lang="en-US" dirty="0" smtClean="0">
              <a:ea typeface="ＭＳ Ｐゴシック" pitchFamily="34" charset="-128"/>
            </a:endParaRPr>
          </a:p>
          <a:p>
            <a:endParaRPr lang="en-US" dirty="0"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5CCFCFF2-C60F-4247-AE08-6B4AE02432AB}" type="slidenum">
              <a:rPr lang="en-US" smtClean="0">
                <a:ea typeface="ＭＳ Ｐゴシック" pitchFamily="34" charset="-128"/>
              </a:rPr>
              <a:pPr/>
              <a:t>13</a:t>
            </a:fld>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JG</a:t>
            </a:r>
          </a:p>
          <a:p>
            <a:r>
              <a:rPr lang="en-US" dirty="0" smtClean="0">
                <a:ea typeface="ＭＳ Ｐゴシック" pitchFamily="34" charset="-128"/>
              </a:rPr>
              <a:t>Over time, VA</a:t>
            </a:r>
            <a:r>
              <a:rPr lang="en-US" baseline="0" dirty="0" smtClean="0">
                <a:ea typeface="ＭＳ Ｐゴシック" pitchFamily="34" charset="-128"/>
              </a:rPr>
              <a:t> has seen a growth in the number of pharmacists practicing with a scope of practice.  Since 2011, there has been a 46% increase in the number of pharmacists with a documented scope of practice.  As the role of the pharmacist further expands and the team recognizes the unique skills that the pharmacist possesses, we expect these numbers to grow exponentially.</a:t>
            </a:r>
          </a:p>
          <a:p>
            <a:r>
              <a:rPr lang="en-US" baseline="0" dirty="0" smtClean="0">
                <a:ea typeface="ＭＳ Ｐゴシック" pitchFamily="34" charset="-128"/>
              </a:rPr>
              <a:t>Your team clinical pharmacist is ready to take on these medication management roles and doing so across the country.  </a:t>
            </a:r>
          </a:p>
          <a:p>
            <a:r>
              <a:rPr lang="en-US" baseline="0" dirty="0" smtClean="0">
                <a:ea typeface="ＭＳ Ｐゴシック" pitchFamily="34" charset="-128"/>
              </a:rPr>
              <a:t>Let’s take a closer look at the PACT model in VA</a:t>
            </a:r>
            <a:endParaRPr lang="en-US" dirty="0" smtClean="0">
              <a:ea typeface="ＭＳ Ｐゴシック" pitchFamily="3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E4B48C3E-F0A7-4CCE-BBA8-FDA99F59D828}" type="slidenum">
              <a:rPr lang="en-US" smtClean="0">
                <a:ea typeface="ＭＳ Ｐゴシック" pitchFamily="34" charset="-128"/>
              </a:rPr>
              <a:pPr/>
              <a:t>14</a:t>
            </a:fld>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DR</a:t>
            </a:r>
          </a:p>
          <a:p>
            <a:r>
              <a:rPr lang="en-US" baseline="0" dirty="0" smtClean="0"/>
              <a:t>You can see how this graphic describes how the team works together towards the patient centered approach:</a:t>
            </a:r>
          </a:p>
          <a:p>
            <a:r>
              <a:rPr lang="en-US" baseline="0" dirty="0" smtClean="0"/>
              <a:t>-Remember that the patient’s needs should be taken care of with minimal trips to the office</a:t>
            </a:r>
          </a:p>
          <a:p>
            <a:r>
              <a:rPr lang="en-US" baseline="0" dirty="0" smtClean="0"/>
              <a:t>-The health care team should have reviewed what is needed and the plan </a:t>
            </a:r>
            <a:r>
              <a:rPr lang="en-US" baseline="0" dirty="0" smtClean="0"/>
              <a:t>should be outlined </a:t>
            </a:r>
            <a:r>
              <a:rPr lang="en-US" baseline="0" dirty="0" smtClean="0"/>
              <a:t>to the patient and family</a:t>
            </a:r>
          </a:p>
          <a:p>
            <a:r>
              <a:rPr lang="en-US" baseline="0" dirty="0" smtClean="0"/>
              <a:t>-The family and patient also have input or shared decision making</a:t>
            </a:r>
          </a:p>
          <a:p>
            <a:r>
              <a:rPr lang="en-US" baseline="0" dirty="0" smtClean="0"/>
              <a:t>-When </a:t>
            </a:r>
            <a:r>
              <a:rPr lang="en-US" baseline="0" dirty="0" smtClean="0"/>
              <a:t>all this occurs satisfaction and compliance are usually likely</a:t>
            </a:r>
          </a:p>
          <a:p>
            <a:endParaRPr lang="en-US" baseline="0" dirty="0" smtClean="0"/>
          </a:p>
          <a:p>
            <a:r>
              <a:rPr lang="en-US" baseline="0" dirty="0" smtClean="0"/>
              <a:t>JG-Overview of the team</a:t>
            </a:r>
          </a:p>
          <a:p>
            <a:r>
              <a:rPr lang="en-US" baseline="0" dirty="0" smtClean="0"/>
              <a:t>All of these members together help to ensure our patients receive the care they need and deserve!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t>
            </a:r>
          </a:p>
          <a:p>
            <a:r>
              <a:rPr lang="en-US" dirty="0" smtClean="0"/>
              <a:t>When</a:t>
            </a:r>
            <a:r>
              <a:rPr lang="en-US" baseline="0" dirty="0" smtClean="0"/>
              <a:t> do mistakes in health care occur: TRANSITIONS OF CARE</a:t>
            </a:r>
          </a:p>
          <a:p>
            <a:r>
              <a:rPr lang="en-US" baseline="0" dirty="0" smtClean="0"/>
              <a:t>Medication errors are among the most frequent mistakes!!</a:t>
            </a:r>
          </a:p>
          <a:p>
            <a:r>
              <a:rPr lang="en-US" baseline="0" dirty="0" smtClean="0"/>
              <a:t>Who is best suited to help with these transitions-THE PHARMACIST</a:t>
            </a:r>
          </a:p>
          <a:p>
            <a:r>
              <a:rPr lang="en-US" baseline="0" dirty="0" smtClean="0"/>
              <a:t>Health promotion should be highlighted at all transitions</a:t>
            </a:r>
          </a:p>
          <a:p>
            <a:r>
              <a:rPr lang="en-US" baseline="0" dirty="0" smtClean="0"/>
              <a:t>Chronic illnesses need continual re-alignment during these transitions</a:t>
            </a:r>
          </a:p>
          <a:p>
            <a:r>
              <a:rPr lang="en-US" baseline="0" dirty="0" smtClean="0"/>
              <a:t>Julie, </a:t>
            </a:r>
            <a:r>
              <a:rPr lang="en-US" baseline="0" dirty="0" smtClean="0"/>
              <a:t>please tell us more.</a:t>
            </a: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dirty="0" smtClean="0">
                <a:solidFill>
                  <a:schemeClr val="tx1"/>
                </a:solidFill>
              </a:rPr>
              <a:t>JG</a:t>
            </a:r>
          </a:p>
          <a:p>
            <a:pPr lvl="0"/>
            <a:r>
              <a:rPr lang="en-US" sz="1200" baseline="0" dirty="0" smtClean="0">
                <a:solidFill>
                  <a:schemeClr val="tx1"/>
                </a:solidFill>
              </a:rPr>
              <a:t>A paradigm shift has occurred in the clinical pharmacy services over time.  </a:t>
            </a:r>
            <a:r>
              <a:rPr lang="en-US" sz="1200" dirty="0" smtClean="0">
                <a:solidFill>
                  <a:schemeClr val="tx1"/>
                </a:solidFill>
              </a:rPr>
              <a:t>Initial</a:t>
            </a:r>
            <a:r>
              <a:rPr lang="en-US" sz="1200" baseline="0" dirty="0" smtClean="0">
                <a:solidFill>
                  <a:schemeClr val="tx1"/>
                </a:solidFill>
              </a:rPr>
              <a:t> clinical pharmacy integration included p</a:t>
            </a:r>
            <a:r>
              <a:rPr lang="en-US" sz="1200" dirty="0" smtClean="0">
                <a:solidFill>
                  <a:schemeClr val="tx1"/>
                </a:solidFill>
              </a:rPr>
              <a:t>ractice mainly limited to Anticoagulation Clinics, </a:t>
            </a:r>
            <a:r>
              <a:rPr lang="en-US" sz="1200" dirty="0" err="1" smtClean="0">
                <a:solidFill>
                  <a:schemeClr val="tx1"/>
                </a:solidFill>
              </a:rPr>
              <a:t>Polypharmacy</a:t>
            </a:r>
            <a:r>
              <a:rPr lang="en-US" sz="1200" dirty="0" smtClean="0">
                <a:solidFill>
                  <a:schemeClr val="tx1"/>
                </a:solidFill>
              </a:rPr>
              <a:t>, Medication Reconciliation.</a:t>
            </a:r>
            <a:r>
              <a:rPr lang="en-US" sz="1200" baseline="0" dirty="0" smtClean="0">
                <a:solidFill>
                  <a:schemeClr val="tx1"/>
                </a:solidFill>
              </a:rPr>
              <a:t>  This then evolved into chronic </a:t>
            </a:r>
            <a:r>
              <a:rPr lang="en-US" sz="1200" dirty="0" smtClean="0">
                <a:solidFill>
                  <a:schemeClr val="tx1"/>
                </a:solidFill>
              </a:rPr>
              <a:t>disease state clinics in which pharmacists were assisting providers by managing some key areas in</a:t>
            </a:r>
            <a:r>
              <a:rPr lang="en-US" sz="1200" baseline="0" dirty="0" smtClean="0">
                <a:solidFill>
                  <a:schemeClr val="tx1"/>
                </a:solidFill>
              </a:rPr>
              <a:t> which multiple medication changes and monitoring are required such as in </a:t>
            </a:r>
            <a:r>
              <a:rPr lang="en-US" sz="1200" baseline="0" dirty="0" err="1" smtClean="0">
                <a:solidFill>
                  <a:schemeClr val="tx1"/>
                </a:solidFill>
              </a:rPr>
              <a:t>hyperlipidemia</a:t>
            </a:r>
            <a:r>
              <a:rPr lang="en-US" sz="1200" baseline="0" dirty="0" smtClean="0">
                <a:solidFill>
                  <a:schemeClr val="tx1"/>
                </a:solidFill>
              </a:rPr>
              <a:t>, DM, or HTN. </a:t>
            </a:r>
            <a:r>
              <a:rPr lang="en-US" sz="1200" dirty="0" smtClean="0">
                <a:solidFill>
                  <a:schemeClr val="tx1"/>
                </a:solidFill>
              </a:rPr>
              <a:t>Now sites have</a:t>
            </a:r>
            <a:r>
              <a:rPr lang="en-US" sz="1200" baseline="0" dirty="0" smtClean="0">
                <a:solidFill>
                  <a:schemeClr val="tx1"/>
                </a:solidFill>
              </a:rPr>
              <a:t> fully integrated clinical pharmacy specialists into the teams have moved to comprehensive services where the pharmacist evaluates the entire patients and their medication management needs.  </a:t>
            </a:r>
            <a:endParaRPr lang="en-US" sz="1200" dirty="0" smtClean="0">
              <a:solidFill>
                <a:schemeClr val="tx1"/>
              </a:solidFill>
            </a:endParaRPr>
          </a:p>
          <a:p>
            <a:pPr lvl="0"/>
            <a:r>
              <a:rPr lang="en-US" sz="1200" dirty="0" smtClean="0">
                <a:solidFill>
                  <a:schemeClr val="tx1"/>
                </a:solidFill>
              </a:rPr>
              <a:t>Dr.</a:t>
            </a:r>
            <a:r>
              <a:rPr lang="en-US" sz="1200" baseline="0" dirty="0" smtClean="0">
                <a:solidFill>
                  <a:schemeClr val="tx1"/>
                </a:solidFill>
              </a:rPr>
              <a:t> Rubin, can you describe the focus of PACT and how the pharmacist can impact care?</a:t>
            </a:r>
            <a:endParaRPr lang="en-US" sz="1200" dirty="0" smtClean="0">
              <a:solidFill>
                <a:schemeClr val="tx1"/>
              </a:solidFill>
            </a:endParaRPr>
          </a:p>
          <a:p>
            <a:pPr lvl="0"/>
            <a:endParaRPr lang="en-US" sz="1200" dirty="0" smtClean="0">
              <a:solidFill>
                <a:schemeClr val="tx1"/>
              </a:solidFill>
            </a:endParaRPr>
          </a:p>
          <a:p>
            <a:pPr lvl="0"/>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71DB170-EECB-4B1E-8E4A-BA11CE97331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896938" rtl="0" eaLnBrk="1" fontAlgn="auto" latinLnBrk="0" hangingPunct="1">
              <a:lnSpc>
                <a:spcPct val="100000"/>
              </a:lnSpc>
              <a:spcBef>
                <a:spcPts val="0"/>
              </a:spcBef>
              <a:spcAft>
                <a:spcPts val="0"/>
              </a:spcAft>
              <a:buClrTx/>
              <a:buSzTx/>
              <a:buFontTx/>
              <a:buNone/>
              <a:tabLst/>
              <a:defRPr/>
            </a:pPr>
            <a:r>
              <a:rPr lang="en-US" sz="2800" dirty="0" smtClean="0"/>
              <a:t>DR</a:t>
            </a:r>
          </a:p>
          <a:p>
            <a:pPr defTabSz="896938"/>
            <a:r>
              <a:rPr lang="en-US" sz="2800" dirty="0" smtClean="0">
                <a:latin typeface="Arial" charset="0"/>
              </a:rPr>
              <a:t>This slide depicts the PACT</a:t>
            </a:r>
            <a:r>
              <a:rPr lang="en-US" sz="2800" baseline="0" dirty="0" smtClean="0">
                <a:latin typeface="Arial" charset="0"/>
              </a:rPr>
              <a:t> </a:t>
            </a:r>
            <a:r>
              <a:rPr lang="en-US" sz="2800" dirty="0" smtClean="0">
                <a:latin typeface="Arial" charset="0"/>
              </a:rPr>
              <a:t>pillars of access, practice redesign, and care coordination. The Pharmacist at your site may be involved in many of these areas.  In describing Access,</a:t>
            </a:r>
            <a:r>
              <a:rPr lang="en-US" sz="2800" baseline="0" dirty="0" smtClean="0">
                <a:latin typeface="Arial" charset="0"/>
              </a:rPr>
              <a:t> </a:t>
            </a:r>
            <a:r>
              <a:rPr lang="en-US" sz="2800" dirty="0" smtClean="0"/>
              <a:t>remember without access the whole system breaks down, access does not need to be face to face but can be</a:t>
            </a:r>
            <a:r>
              <a:rPr lang="en-US" sz="2800" baseline="0" dirty="0" smtClean="0"/>
              <a:t> virtual or team access.  Pharmacists help by </a:t>
            </a:r>
            <a:r>
              <a:rPr lang="en-US" sz="2800" dirty="0" smtClean="0"/>
              <a:t>Bridging the gap to specialty care</a:t>
            </a:r>
            <a:r>
              <a:rPr lang="en-US" sz="2800" baseline="0" dirty="0" smtClean="0"/>
              <a:t> in areas such as </a:t>
            </a:r>
            <a:r>
              <a:rPr lang="en-US" sz="2800" dirty="0" err="1" smtClean="0"/>
              <a:t>Hepatits</a:t>
            </a:r>
            <a:r>
              <a:rPr lang="en-US" sz="2800" dirty="0" smtClean="0"/>
              <a:t> C</a:t>
            </a:r>
            <a:r>
              <a:rPr lang="en-US" sz="2800" baseline="0" dirty="0" smtClean="0"/>
              <a:t> which will be discussed later in the presentation.  We have all seen the </a:t>
            </a:r>
            <a:r>
              <a:rPr lang="en-US" sz="2800" dirty="0" smtClean="0"/>
              <a:t>patient with elevated BP </a:t>
            </a:r>
            <a:r>
              <a:rPr lang="en-US" sz="2800" dirty="0" smtClean="0"/>
              <a:t>on</a:t>
            </a:r>
            <a:r>
              <a:rPr lang="en-US" sz="2800" baseline="0" dirty="0" smtClean="0"/>
              <a:t> multiple medications or have </a:t>
            </a:r>
            <a:r>
              <a:rPr lang="en-US" sz="2800" baseline="0" dirty="0" err="1" smtClean="0"/>
              <a:t>polypharmacy</a:t>
            </a:r>
            <a:r>
              <a:rPr lang="en-US" sz="2800" dirty="0" err="1" smtClean="0"/>
              <a:t>?These</a:t>
            </a:r>
            <a:r>
              <a:rPr lang="en-US" sz="2800" dirty="0" smtClean="0"/>
              <a:t> patients can take up a lot of time for the PC team. This is a great opportunity to utilize</a:t>
            </a:r>
            <a:r>
              <a:rPr lang="en-US" sz="2800" baseline="0" dirty="0" smtClean="0"/>
              <a:t> the Pharmacist with a scope of practice..  </a:t>
            </a:r>
            <a:r>
              <a:rPr lang="en-US" sz="2800" baseline="0" dirty="0" smtClean="0"/>
              <a:t>In addition, what about the </a:t>
            </a:r>
            <a:r>
              <a:rPr lang="en-US" sz="2800" dirty="0" smtClean="0"/>
              <a:t>patient that shows up with a bag of 15 meds from outside the VA?  While</a:t>
            </a:r>
            <a:r>
              <a:rPr lang="en-US" sz="2800" baseline="0" dirty="0" smtClean="0"/>
              <a:t> all members of the team involved  but for the difficult cases the pharmacist is especially important in helping to sort thru these medications and provide assistance with conversions to formulary drugs.  </a:t>
            </a:r>
            <a:endParaRPr lang="en-US" sz="2800" dirty="0" smtClean="0"/>
          </a:p>
          <a:p>
            <a:pPr lvl="0"/>
            <a:r>
              <a:rPr lang="en-US" sz="2800" dirty="0" smtClean="0"/>
              <a:t>Julie, what</a:t>
            </a:r>
            <a:r>
              <a:rPr lang="en-US" sz="2800" baseline="0" dirty="0" smtClean="0"/>
              <a:t> about care coordination and practice redesign?</a:t>
            </a:r>
            <a:endParaRPr lang="en-US" sz="2800" dirty="0" smtClean="0"/>
          </a:p>
          <a:p>
            <a:pPr lvl="0"/>
            <a:endParaRPr lang="en-US" sz="2800" dirty="0" smtClean="0"/>
          </a:p>
          <a:p>
            <a:pPr lvl="0"/>
            <a:r>
              <a:rPr lang="en-US" sz="2800" dirty="0" smtClean="0"/>
              <a:t>JG</a:t>
            </a:r>
          </a:p>
          <a:p>
            <a:pPr lvl="0"/>
            <a:r>
              <a:rPr lang="en-US" sz="2800" dirty="0" smtClean="0"/>
              <a:t>In relationship to CARE COORDINATION, the pharmacist can help provide Comprehensive Medication Management.</a:t>
            </a:r>
          </a:p>
          <a:p>
            <a:pPr lvl="1"/>
            <a:r>
              <a:rPr lang="en-US" sz="2800" dirty="0" smtClean="0"/>
              <a:t>Anticoagulation</a:t>
            </a:r>
          </a:p>
          <a:p>
            <a:pPr lvl="1"/>
            <a:r>
              <a:rPr lang="en-US" sz="2800" dirty="0" smtClean="0"/>
              <a:t>Dual Care Support</a:t>
            </a:r>
          </a:p>
          <a:p>
            <a:pPr lvl="1"/>
            <a:r>
              <a:rPr lang="en-US" sz="2800" dirty="0" smtClean="0"/>
              <a:t>Population Management</a:t>
            </a:r>
          </a:p>
          <a:p>
            <a:pPr lvl="0"/>
            <a:r>
              <a:rPr lang="en-US" sz="2800" dirty="0" smtClean="0"/>
              <a:t>In PRACTICE REDESIGN </a:t>
            </a:r>
            <a:r>
              <a:rPr lang="en-US" sz="2800" dirty="0" smtClean="0">
                <a:latin typeface="Arial" charset="0"/>
              </a:rPr>
              <a:t>The CPS is usually the first person on the team in identifying changes in medication based on recent evidence and safety and communicates those changes directly to patients and the medical staff. </a:t>
            </a:r>
            <a:endParaRPr lang="en-US" sz="2800" dirty="0" smtClean="0"/>
          </a:p>
          <a:p>
            <a:pPr lvl="1"/>
            <a:r>
              <a:rPr lang="en-US" sz="2800" dirty="0" smtClean="0"/>
              <a:t>Leaders in Evidence-based Medicine support</a:t>
            </a:r>
          </a:p>
          <a:p>
            <a:pPr lvl="1"/>
            <a:r>
              <a:rPr lang="en-US" sz="2800" dirty="0" smtClean="0"/>
              <a:t>Virtual Care	</a:t>
            </a:r>
          </a:p>
          <a:p>
            <a:pPr lvl="1"/>
            <a:r>
              <a:rPr lang="en-US" sz="2800" dirty="0" smtClean="0"/>
              <a:t>Medication Safety and Cost Avoidance </a:t>
            </a:r>
          </a:p>
          <a:p>
            <a:pPr lvl="1"/>
            <a:r>
              <a:rPr lang="en-US" sz="2800" dirty="0" smtClean="0"/>
              <a:t>So let’s take</a:t>
            </a:r>
            <a:r>
              <a:rPr lang="en-US" sz="2800" baseline="0" dirty="0" smtClean="0"/>
              <a:t> a look at how the clinical pharmacist may improve access to care</a:t>
            </a:r>
            <a:endParaRPr lang="en-US" sz="2800" dirty="0" smtClean="0"/>
          </a:p>
          <a:p>
            <a:pPr defTabSz="896938"/>
            <a:endParaRPr lang="en-US" dirty="0" smtClean="0">
              <a:latin typeface="Arial"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1F66A295-2BBB-432D-96E1-705139F41270}" type="slidenum">
              <a:rPr lang="en-US" smtClean="0">
                <a:latin typeface="Calibri" pitchFamily="34" charset="0"/>
              </a:rPr>
              <a:pPr/>
              <a:t>18</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lgn="l" fontAlgn="auto">
              <a:spcBef>
                <a:spcPts val="0"/>
              </a:spcBef>
              <a:spcAft>
                <a:spcPts val="0"/>
              </a:spcAft>
              <a:defRPr/>
            </a:pPr>
            <a:r>
              <a:rPr lang="en-US" sz="1200" b="0" dirty="0" smtClean="0">
                <a:effectLst>
                  <a:outerShdw blurRad="38100" dist="38100" dir="2700000" algn="tl">
                    <a:srgbClr val="000000">
                      <a:alpha val="43137"/>
                    </a:srgbClr>
                  </a:outerShdw>
                </a:effectLst>
              </a:rPr>
              <a:t>DR</a:t>
            </a:r>
          </a:p>
          <a:p>
            <a:pPr algn="l" fontAlgn="auto">
              <a:spcBef>
                <a:spcPts val="0"/>
              </a:spcBef>
              <a:spcAft>
                <a:spcPts val="0"/>
              </a:spcAft>
              <a:defRPr/>
            </a:pPr>
            <a:r>
              <a:rPr lang="en-US" sz="1200" b="0" dirty="0" smtClean="0">
                <a:effectLst/>
              </a:rPr>
              <a:t>So</a:t>
            </a:r>
            <a:r>
              <a:rPr lang="en-US" sz="1200" b="0" baseline="0" dirty="0" smtClean="0">
                <a:effectLst/>
              </a:rPr>
              <a:t> here we see a</a:t>
            </a:r>
            <a:r>
              <a:rPr lang="en-US" sz="1200" b="0" dirty="0" smtClean="0">
                <a:effectLst/>
              </a:rPr>
              <a:t> </a:t>
            </a:r>
            <a:r>
              <a:rPr lang="en-US" sz="1200" b="0" dirty="0" smtClean="0">
                <a:effectLst/>
              </a:rPr>
              <a:t>visual depiction</a:t>
            </a:r>
            <a:r>
              <a:rPr lang="en-US" sz="1200" b="0" baseline="0" dirty="0" smtClean="0">
                <a:effectLst/>
              </a:rPr>
              <a:t> of how a patient would transition through the PC clinic without the help of the Clinical pharmacy specialist.  As can be seen in the slide this patient is seen every 6 months by his/her provider and may not get to his goal LDL for 18 months.</a:t>
            </a:r>
          </a:p>
          <a:p>
            <a:pPr algn="l" fontAlgn="auto">
              <a:spcBef>
                <a:spcPts val="0"/>
              </a:spcBef>
              <a:spcAft>
                <a:spcPts val="0"/>
              </a:spcAft>
              <a:defRPr/>
            </a:pPr>
            <a:r>
              <a:rPr lang="en-US" sz="1200" b="0" baseline="0" dirty="0" smtClean="0">
                <a:effectLst/>
              </a:rPr>
              <a:t>In the next slide, Julie will discuss how the CPS may improve this process.  </a:t>
            </a:r>
            <a:endParaRPr lang="en-US" sz="1200" b="0" dirty="0" smtClean="0">
              <a:effectLst/>
            </a:endParaRPr>
          </a:p>
          <a:p>
            <a:pPr eaLnBrk="1" hangingPunct="1">
              <a:spcBef>
                <a:spcPct val="0"/>
              </a:spcBef>
            </a:pPr>
            <a:endParaRPr lang="en-US"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B6C812-96FB-47EC-B7D8-7F357A293ABF}" type="slidenum">
              <a:rPr lang="en-US">
                <a:ea typeface="ＭＳ Ｐゴシック" pitchFamily="84" charset="-128"/>
                <a:cs typeface="ＭＳ Ｐゴシック" pitchFamily="84" charset="-128"/>
              </a:rPr>
              <a:pPr fontAlgn="base">
                <a:spcBef>
                  <a:spcPct val="0"/>
                </a:spcBef>
                <a:spcAft>
                  <a:spcPct val="0"/>
                </a:spcAft>
                <a:defRPr/>
              </a:pPr>
              <a:t>19</a:t>
            </a:fld>
            <a:endParaRPr lang="en-US" dirty="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p>
          <a:p>
            <a:r>
              <a:rPr lang="en-US" dirty="0" smtClean="0"/>
              <a:t>So to start us out,  I’d like to ask a poll 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Which of the following best describes your position in the healthcare team?</a:t>
            </a:r>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JG</a:t>
            </a:r>
          </a:p>
          <a:p>
            <a:pPr eaLnBrk="1" hangingPunct="1">
              <a:spcBef>
                <a:spcPct val="0"/>
              </a:spcBef>
            </a:pPr>
            <a:r>
              <a:rPr lang="en-US" dirty="0" smtClean="0">
                <a:ea typeface="ＭＳ Ｐゴシック" charset="-128"/>
                <a:cs typeface="ＭＳ Ｐゴシック" charset="-128"/>
              </a:rPr>
              <a:t>Now you can see how that approach differs</a:t>
            </a:r>
            <a:r>
              <a:rPr lang="en-US" baseline="0" dirty="0" smtClean="0">
                <a:ea typeface="ＭＳ Ｐゴシック" charset="-128"/>
                <a:cs typeface="ＭＳ Ｐゴシック" charset="-128"/>
              </a:rPr>
              <a:t> when you add a clinical pharmacy specialist in managing medication issues.  This approach has been shown to improve access and quality of care. Studies have shown that </a:t>
            </a:r>
            <a:r>
              <a:rPr lang="en-US" sz="1200" kern="1200" dirty="0" smtClean="0">
                <a:solidFill>
                  <a:schemeClr val="tx1"/>
                </a:solidFill>
                <a:effectLst/>
                <a:latin typeface="+mn-lt"/>
                <a:ea typeface="+mn-ea"/>
                <a:cs typeface="+mn-cs"/>
              </a:rPr>
              <a:t>78% of patient care occurs post-diagnosis and </a:t>
            </a:r>
            <a:r>
              <a:rPr lang="en-US" baseline="0" dirty="0" smtClean="0">
                <a:ea typeface="ＭＳ Ｐゴシック" charset="-128"/>
                <a:cs typeface="ＭＳ Ｐゴシック" charset="-128"/>
              </a:rPr>
              <a:t>By utilizing the CPS between visits, it has been in my experience that patients achieve their goals faster when utilizing the CPS between the normal PC visits.  </a:t>
            </a:r>
            <a:endParaRPr lang="en-US" dirty="0" smtClean="0">
              <a:ea typeface="ＭＳ Ｐゴシック" charset="-128"/>
              <a:cs typeface="ＭＳ Ｐゴシック" charset="-128"/>
            </a:endParaRP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B6C812-96FB-47EC-B7D8-7F357A293ABF}" type="slidenum">
              <a:rPr lang="en-US">
                <a:ea typeface="ＭＳ Ｐゴシック" pitchFamily="84" charset="-128"/>
                <a:cs typeface="ＭＳ Ｐゴシック" pitchFamily="84" charset="-128"/>
              </a:rPr>
              <a:pPr fontAlgn="base">
                <a:spcBef>
                  <a:spcPct val="0"/>
                </a:spcBef>
                <a:spcAft>
                  <a:spcPct val="0"/>
                </a:spcAft>
                <a:defRPr/>
              </a:pPr>
              <a:t>20</a:t>
            </a:fld>
            <a:endParaRPr lang="en-US" dirty="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50D0D6-7CCB-455D-849F-B28CA5AD5A72}" type="slidenum">
              <a:rPr lang="en-US" smtClean="0"/>
              <a:pPr fontAlgn="base">
                <a:spcBef>
                  <a:spcPct val="0"/>
                </a:spcBef>
                <a:spcAft>
                  <a:spcPct val="0"/>
                </a:spcAft>
                <a:defRPr/>
              </a:pPr>
              <a:t>21</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vert="horz" wrap="square" lIns="91440" tIns="45720" rIns="91440" bIns="45720" numCol="1" anchor="t" anchorCtr="0" compatLnSpc="1">
            <a:prstTxWarp prst="textNoShape">
              <a:avLst/>
            </a:prstTxWarp>
          </a:bodyPr>
          <a:lstStyle/>
          <a:p>
            <a:pPr algn="l" fontAlgn="auto">
              <a:spcBef>
                <a:spcPts val="0"/>
              </a:spcBef>
              <a:spcAft>
                <a:spcPts val="0"/>
              </a:spcAft>
              <a:defRPr/>
            </a:pPr>
            <a:r>
              <a:rPr lang="en-US" sz="1200" b="0" dirty="0" smtClean="0">
                <a:effectLst>
                  <a:outerShdw blurRad="38100" dist="38100" dir="2700000" algn="tl">
                    <a:srgbClr val="000000">
                      <a:alpha val="43137"/>
                    </a:srgbClr>
                  </a:outerShdw>
                </a:effectLst>
              </a:rPr>
              <a:t>DR</a:t>
            </a:r>
          </a:p>
          <a:p>
            <a:pPr algn="l" fontAlgn="auto">
              <a:spcBef>
                <a:spcPts val="0"/>
              </a:spcBef>
              <a:spcAft>
                <a:spcPts val="0"/>
              </a:spcAft>
              <a:defRPr/>
            </a:pPr>
            <a:r>
              <a:rPr lang="en-US" sz="1200" b="0" dirty="0" smtClean="0">
                <a:effectLst>
                  <a:outerShdw blurRad="38100" dist="38100" dir="2700000" algn="tl">
                    <a:srgbClr val="000000">
                      <a:alpha val="43137"/>
                    </a:srgbClr>
                  </a:outerShdw>
                </a:effectLst>
              </a:rPr>
              <a:t>Pharmacists with a scope work in many specialty clinics to bridge the gap between PACT</a:t>
            </a:r>
            <a:r>
              <a:rPr lang="en-US" sz="1200" b="0" baseline="0" dirty="0" smtClean="0">
                <a:effectLst>
                  <a:outerShdw blurRad="38100" dist="38100" dir="2700000" algn="tl">
                    <a:srgbClr val="000000">
                      <a:alpha val="43137"/>
                    </a:srgbClr>
                  </a:outerShdw>
                </a:effectLst>
              </a:rPr>
              <a:t> teams</a:t>
            </a:r>
            <a:r>
              <a:rPr lang="en-US" sz="1200" b="0" dirty="0" smtClean="0">
                <a:effectLst>
                  <a:outerShdw blurRad="38100" dist="38100" dir="2700000" algn="tl">
                    <a:srgbClr val="000000">
                      <a:alpha val="43137"/>
                    </a:srgbClr>
                  </a:outerShdw>
                </a:effectLst>
              </a:rPr>
              <a:t> and specialty</a:t>
            </a:r>
            <a:r>
              <a:rPr lang="en-US" sz="1200" b="0" baseline="0" dirty="0" smtClean="0">
                <a:effectLst>
                  <a:outerShdw blurRad="38100" dist="38100" dir="2700000" algn="tl">
                    <a:srgbClr val="000000">
                      <a:alpha val="43137"/>
                    </a:srgbClr>
                  </a:outerShdw>
                </a:effectLst>
              </a:rPr>
              <a:t> services. This is particularly important in a variety of area such as ID, Cardiology, Hem-</a:t>
            </a:r>
            <a:r>
              <a:rPr lang="en-US" sz="1200" b="0" baseline="0" dirty="0" err="1" smtClean="0">
                <a:effectLst>
                  <a:outerShdw blurRad="38100" dist="38100" dir="2700000" algn="tl">
                    <a:srgbClr val="000000">
                      <a:alpha val="43137"/>
                    </a:srgbClr>
                  </a:outerShdw>
                </a:effectLst>
              </a:rPr>
              <a:t>Onc</a:t>
            </a:r>
            <a:r>
              <a:rPr lang="en-US" sz="1200" b="0" baseline="0" dirty="0" smtClean="0">
                <a:effectLst>
                  <a:outerShdw blurRad="38100" dist="38100" dir="2700000" algn="tl">
                    <a:srgbClr val="000000">
                      <a:alpha val="43137"/>
                    </a:srgbClr>
                  </a:outerShdw>
                </a:effectLst>
              </a:rPr>
              <a:t>, and MH.</a:t>
            </a:r>
          </a:p>
          <a:p>
            <a:pPr algn="l" fontAlgn="auto">
              <a:spcBef>
                <a:spcPts val="0"/>
              </a:spcBef>
              <a:spcAft>
                <a:spcPts val="0"/>
              </a:spcAft>
              <a:defRPr/>
            </a:pPr>
            <a:r>
              <a:rPr lang="en-US" sz="1200" b="0" baseline="0" dirty="0" smtClean="0">
                <a:effectLst>
                  <a:outerShdw blurRad="38100" dist="38100" dir="2700000" algn="tl">
                    <a:srgbClr val="000000">
                      <a:alpha val="43137"/>
                    </a:srgbClr>
                  </a:outerShdw>
                </a:effectLst>
              </a:rPr>
              <a:t>Julie, would you like to elaborate</a:t>
            </a:r>
            <a:endParaRPr lang="en-US" sz="1200" b="0" dirty="0" smtClean="0">
              <a:effectLst>
                <a:outerShdw blurRad="38100" dist="38100" dir="2700000" algn="tl">
                  <a:srgbClr val="000000">
                    <a:alpha val="43137"/>
                  </a:srgbClr>
                </a:outerShdw>
              </a:effectLst>
            </a:endParaRPr>
          </a:p>
          <a:p>
            <a:pPr algn="l" fontAlgn="auto">
              <a:spcBef>
                <a:spcPts val="0"/>
              </a:spcBef>
              <a:spcAft>
                <a:spcPts val="0"/>
              </a:spcAft>
              <a:defRPr/>
            </a:pPr>
            <a:endParaRPr lang="en-US" sz="1200" b="0" dirty="0" smtClean="0">
              <a:effectLst>
                <a:outerShdw blurRad="38100" dist="38100" dir="2700000" algn="tl">
                  <a:srgbClr val="000000">
                    <a:alpha val="43137"/>
                  </a:srgbClr>
                </a:outerShdw>
              </a:effectLst>
            </a:endParaRPr>
          </a:p>
          <a:p>
            <a:pPr algn="l" fontAlgn="auto">
              <a:spcBef>
                <a:spcPts val="0"/>
              </a:spcBef>
              <a:spcAft>
                <a:spcPts val="0"/>
              </a:spcAft>
              <a:defRPr/>
            </a:pPr>
            <a:r>
              <a:rPr lang="en-US" sz="1200" b="0" dirty="0" smtClean="0">
                <a:effectLst>
                  <a:outerShdw blurRad="38100" dist="38100" dir="2700000" algn="tl">
                    <a:srgbClr val="000000">
                      <a:alpha val="43137"/>
                    </a:srgbClr>
                  </a:outerShdw>
                </a:effectLst>
              </a:rPr>
              <a:t>JG</a:t>
            </a:r>
          </a:p>
          <a:p>
            <a:pPr algn="l" fontAlgn="auto">
              <a:spcBef>
                <a:spcPts val="0"/>
              </a:spcBef>
              <a:spcAft>
                <a:spcPts val="0"/>
              </a:spcAft>
              <a:defRPr/>
            </a:pPr>
            <a:r>
              <a:rPr lang="en-US" sz="1200" b="0" dirty="0" smtClean="0">
                <a:effectLst>
                  <a:outerShdw blurRad="38100" dist="38100" dir="2700000" algn="tl">
                    <a:srgbClr val="000000">
                      <a:alpha val="43137"/>
                    </a:srgbClr>
                  </a:outerShdw>
                </a:effectLst>
              </a:rPr>
              <a:t>In</a:t>
            </a:r>
            <a:r>
              <a:rPr lang="en-US" sz="1200" b="0" baseline="0" dirty="0" smtClean="0">
                <a:effectLst>
                  <a:outerShdw blurRad="38100" dist="38100" dir="2700000" algn="tl">
                    <a:srgbClr val="000000">
                      <a:alpha val="43137"/>
                    </a:srgbClr>
                  </a:outerShdw>
                </a:effectLst>
              </a:rPr>
              <a:t> today’s environment and with the complex medication management needs of our veterans it takes all team members working together across the entire care continuum.  This includes the clinical pharmacy specialist as well as the </a:t>
            </a:r>
            <a:r>
              <a:rPr lang="en-US" sz="1200" b="0" baseline="0" dirty="0" err="1" smtClean="0">
                <a:effectLst>
                  <a:outerShdw blurRad="38100" dist="38100" dir="2700000" algn="tl">
                    <a:srgbClr val="000000">
                      <a:alpha val="43137"/>
                    </a:srgbClr>
                  </a:outerShdw>
                </a:effectLst>
              </a:rPr>
              <a:t>teamlet</a:t>
            </a:r>
            <a:r>
              <a:rPr lang="en-US" sz="1200" b="0" baseline="0" dirty="0" smtClean="0">
                <a:effectLst>
                  <a:outerShdw blurRad="38100" dist="38100" dir="2700000" algn="tl">
                    <a:srgbClr val="000000">
                      <a:alpha val="43137"/>
                    </a:srgbClr>
                  </a:outerShdw>
                </a:effectLst>
              </a:rPr>
              <a:t>, clinical nurse specialist, RN care managers as well as our patients and caregivers.  </a:t>
            </a:r>
          </a:p>
          <a:p>
            <a:pPr algn="l" fontAlgn="auto">
              <a:spcBef>
                <a:spcPts val="0"/>
              </a:spcBef>
              <a:spcAft>
                <a:spcPts val="0"/>
              </a:spcAft>
              <a:defRPr/>
            </a:pPr>
            <a:r>
              <a:rPr lang="en-US" sz="1200" b="0" baseline="0" dirty="0" smtClean="0">
                <a:effectLst>
                  <a:outerShdw blurRad="38100" dist="38100" dir="2700000" algn="tl">
                    <a:srgbClr val="000000">
                      <a:alpha val="43137"/>
                    </a:srgbClr>
                  </a:outerShdw>
                </a:effectLst>
              </a:rPr>
              <a:t>Let’s talk about how this would look when you are taking care of our Veterans.</a:t>
            </a:r>
            <a:endParaRPr lang="en-US" sz="1200" b="0" dirty="0" smtClean="0">
              <a:effectLst/>
            </a:endParaRPr>
          </a:p>
          <a:p>
            <a:pPr eaLnBrk="1" hangingPunct="1">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smtClean="0">
                <a:solidFill>
                  <a:srgbClr val="C00000"/>
                </a:solidFill>
                <a:latin typeface="AvantGarde Bk BT"/>
              </a:rPr>
              <a:t>DR</a:t>
            </a:r>
          </a:p>
          <a:p>
            <a:pPr eaLnBrk="1" hangingPunct="1">
              <a:spcBef>
                <a:spcPct val="0"/>
              </a:spcBef>
            </a:pPr>
            <a:r>
              <a:rPr lang="en-US" b="0" dirty="0" smtClean="0">
                <a:solidFill>
                  <a:srgbClr val="FF0000"/>
                </a:solidFill>
              </a:rPr>
              <a:t>So</a:t>
            </a:r>
            <a:r>
              <a:rPr lang="en-US" b="0" baseline="0" dirty="0" smtClean="0">
                <a:solidFill>
                  <a:srgbClr val="FF0000"/>
                </a:solidFill>
              </a:rPr>
              <a:t> within VA – the CPS serves as a </a:t>
            </a:r>
            <a:r>
              <a:rPr lang="en-US" b="0" dirty="0" smtClean="0">
                <a:solidFill>
                  <a:srgbClr val="FF0000"/>
                </a:solidFill>
              </a:rPr>
              <a:t>Mid-level Provider</a:t>
            </a:r>
            <a:r>
              <a:rPr lang="en-US" b="0" baseline="0" dirty="0" smtClean="0">
                <a:solidFill>
                  <a:srgbClr val="FF0000"/>
                </a:solidFill>
              </a:rPr>
              <a:t> to</a:t>
            </a:r>
            <a:r>
              <a:rPr lang="en-US" b="0" dirty="0" smtClean="0">
                <a:solidFill>
                  <a:srgbClr val="FF0000"/>
                </a:solidFill>
              </a:rPr>
              <a:t> provide comprehensive medication management to complex patients.</a:t>
            </a:r>
            <a:r>
              <a:rPr lang="en-US" b="0" baseline="0" dirty="0" smtClean="0">
                <a:solidFill>
                  <a:srgbClr val="FF0000"/>
                </a:solidFill>
              </a:rPr>
              <a:t>  When a pharmacist serves in this capacity several </a:t>
            </a:r>
            <a:r>
              <a:rPr lang="en-US" b="0" baseline="0" dirty="0" smtClean="0">
                <a:solidFill>
                  <a:schemeClr val="tx1"/>
                </a:solidFill>
              </a:rPr>
              <a:t>p</a:t>
            </a:r>
            <a:r>
              <a:rPr lang="en-US" b="0" dirty="0" smtClean="0"/>
              <a:t>ositive</a:t>
            </a:r>
            <a:r>
              <a:rPr lang="en-US" b="0" baseline="0" dirty="0" smtClean="0"/>
              <a:t> results occur:</a:t>
            </a:r>
            <a:endParaRPr lang="en-US" b="0" dirty="0" smtClean="0"/>
          </a:p>
          <a:p>
            <a:pPr lvl="1" rtl="0"/>
            <a:r>
              <a:rPr lang="en-US" dirty="0" smtClean="0"/>
              <a:t>You </a:t>
            </a:r>
            <a:r>
              <a:rPr lang="en-US" dirty="0" smtClean="0"/>
              <a:t>can </a:t>
            </a:r>
            <a:r>
              <a:rPr lang="en-US" dirty="0" smtClean="0"/>
              <a:t>reduce </a:t>
            </a:r>
            <a:r>
              <a:rPr lang="en-US" dirty="0" err="1" smtClean="0"/>
              <a:t>teamlet</a:t>
            </a:r>
            <a:r>
              <a:rPr lang="en-US" dirty="0" smtClean="0"/>
              <a:t> burden by managing chronic diseases-Lipids, DM,HTN and others</a:t>
            </a:r>
          </a:p>
          <a:p>
            <a:pPr lvl="1"/>
            <a:r>
              <a:rPr lang="en-US" dirty="0" smtClean="0"/>
              <a:t>They provide Expertise in optimizing drug therapy for complex high risk </a:t>
            </a:r>
            <a:r>
              <a:rPr lang="en-US" dirty="0" smtClean="0"/>
              <a:t>patients</a:t>
            </a:r>
            <a:r>
              <a:rPr lang="en-US" baseline="0" dirty="0" smtClean="0"/>
              <a:t> such as those patients one multiple medications or </a:t>
            </a:r>
            <a:r>
              <a:rPr lang="en-US" baseline="0" dirty="0" err="1" smtClean="0"/>
              <a:t>polypharmacy</a:t>
            </a:r>
            <a:endParaRPr lang="en-US" dirty="0" smtClean="0">
              <a:ea typeface="ＭＳ Ｐゴシック" charset="-128"/>
            </a:endParaRPr>
          </a:p>
          <a:p>
            <a:pPr>
              <a:lnSpc>
                <a:spcPct val="80000"/>
              </a:lnSpc>
            </a:pPr>
            <a:r>
              <a:rPr lang="en-US" dirty="0" smtClean="0">
                <a:ea typeface="ＭＳ Ｐゴシック" charset="-128"/>
              </a:rPr>
              <a:t>JG</a:t>
            </a:r>
          </a:p>
          <a:p>
            <a:r>
              <a:rPr lang="en-US" dirty="0" smtClean="0"/>
              <a:t>The CPS is best utilized to:</a:t>
            </a:r>
          </a:p>
          <a:p>
            <a:pPr>
              <a:lnSpc>
                <a:spcPct val="80000"/>
              </a:lnSpc>
            </a:pPr>
            <a:r>
              <a:rPr lang="en-US" dirty="0" smtClean="0">
                <a:ea typeface="ＭＳ Ｐゴシック" charset="-128"/>
              </a:rPr>
              <a:t>-Identify patients who do not achieve a variety of performance goals and assist in chronic disease management to achieve therapeutic outcomes </a:t>
            </a:r>
          </a:p>
          <a:p>
            <a:pPr>
              <a:lnSpc>
                <a:spcPct val="80000"/>
              </a:lnSpc>
            </a:pPr>
            <a:r>
              <a:rPr lang="en-US" dirty="0" smtClean="0">
                <a:ea typeface="ＭＳ Ｐゴシック" charset="-128"/>
              </a:rPr>
              <a:t>-Enhance drug information by functioning as a therapeutic consultant to providers and other health care workers</a:t>
            </a:r>
          </a:p>
          <a:p>
            <a:pPr>
              <a:lnSpc>
                <a:spcPct val="80000"/>
              </a:lnSpc>
            </a:pPr>
            <a:r>
              <a:rPr lang="en-US" dirty="0" smtClean="0">
                <a:ea typeface="ＭＳ Ｐゴシック" charset="-128"/>
              </a:rPr>
              <a:t>-Relieve providers by assisting them with patient follow-up after normal visits, therapeutic drug monitoring, and patient medication adherence and compliance assessments. </a:t>
            </a:r>
          </a:p>
          <a:p>
            <a:pPr>
              <a:lnSpc>
                <a:spcPct val="80000"/>
              </a:lnSpc>
            </a:pPr>
            <a:r>
              <a:rPr lang="en-US" dirty="0" smtClean="0">
                <a:ea typeface="ＭＳ Ｐゴシック" charset="-128"/>
              </a:rPr>
              <a:t>-Increase patient satisfaction by decreasing overall appointment wait times while providing the highest quality of care for our veterans </a:t>
            </a:r>
          </a:p>
          <a:p>
            <a:pPr>
              <a:lnSpc>
                <a:spcPct val="80000"/>
              </a:lnSpc>
            </a:pPr>
            <a:endParaRPr lang="en-US" dirty="0" smtClean="0">
              <a:ea typeface="ＭＳ Ｐゴシック" charset="-128"/>
            </a:endParaRPr>
          </a:p>
          <a:p>
            <a:pPr>
              <a:lnSpc>
                <a:spcPct val="80000"/>
              </a:lnSpc>
            </a:pPr>
            <a:endParaRPr lang="en-US" dirty="0" smtClean="0">
              <a:ea typeface="ＭＳ Ｐゴシック" charset="-128"/>
            </a:endParaRP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16B947-868A-45E3-9980-B5BF8333859D}" type="slidenum">
              <a:rPr lang="en-US"/>
              <a:pPr fontAlgn="base">
                <a:spcBef>
                  <a:spcPct val="0"/>
                </a:spcBef>
                <a:spcAft>
                  <a:spcPct val="0"/>
                </a:spcAft>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itchFamily="34" charset="0"/>
              <a:buNone/>
            </a:pPr>
            <a:r>
              <a:rPr lang="en-US" dirty="0" smtClean="0"/>
              <a:t>JG</a:t>
            </a:r>
          </a:p>
          <a:p>
            <a:pPr marL="0" lvl="1" indent="0">
              <a:buFont typeface="Arial" pitchFamily="34" charset="0"/>
              <a:buNone/>
            </a:pPr>
            <a:r>
              <a:rPr lang="en-US" dirty="0" smtClean="0"/>
              <a:t>So the CPS plays roles in both medication management as well as population management for the team.  You</a:t>
            </a:r>
            <a:r>
              <a:rPr lang="en-US" baseline="0" dirty="0" smtClean="0"/>
              <a:t> can see from this depiction that a CPS does not serve one team alone or one </a:t>
            </a:r>
            <a:r>
              <a:rPr lang="en-US" baseline="0" dirty="0" err="1" smtClean="0"/>
              <a:t>teamlet</a:t>
            </a:r>
            <a:r>
              <a:rPr lang="en-US" baseline="0" dirty="0" smtClean="0"/>
              <a:t> but rather helps to manage multiple </a:t>
            </a:r>
            <a:r>
              <a:rPr lang="en-US" baseline="0" dirty="0" err="1" smtClean="0"/>
              <a:t>teamlets</a:t>
            </a:r>
            <a:r>
              <a:rPr lang="en-US" baseline="0" dirty="0" smtClean="0"/>
              <a:t> of patients.  This ratio is further defined in the PBM Guidance </a:t>
            </a:r>
            <a:r>
              <a:rPr lang="en-US" dirty="0" smtClean="0"/>
              <a:t>Pharmacy Business Rules for PACT as</a:t>
            </a:r>
            <a:r>
              <a:rPr lang="en-US" baseline="0" dirty="0" smtClean="0"/>
              <a:t> well as the PACT Handbook which is undergoing final concurrences. The </a:t>
            </a:r>
            <a:r>
              <a:rPr lang="en-US" baseline="0" dirty="0" smtClean="0"/>
              <a:t>ratios </a:t>
            </a:r>
            <a:r>
              <a:rPr lang="en-US" baseline="0" dirty="0" smtClean="0"/>
              <a:t>include</a:t>
            </a:r>
            <a:endParaRPr lang="en-US" dirty="0" smtClean="0">
              <a:solidFill>
                <a:schemeClr val="tx1"/>
              </a:solidFill>
            </a:endParaRPr>
          </a:p>
          <a:p>
            <a:pPr lvl="1"/>
            <a:r>
              <a:rPr lang="en-US" sz="2400" b="0" dirty="0" smtClean="0">
                <a:solidFill>
                  <a:schemeClr val="tx1"/>
                </a:solidFill>
              </a:rPr>
              <a:t>1 PACT CPS for every 3 full-time PACT </a:t>
            </a:r>
            <a:r>
              <a:rPr lang="en-US" sz="2400" b="0" dirty="0" err="1" smtClean="0">
                <a:solidFill>
                  <a:schemeClr val="tx1"/>
                </a:solidFill>
              </a:rPr>
              <a:t>teamlet</a:t>
            </a:r>
            <a:r>
              <a:rPr lang="en-US" sz="2400" b="0" dirty="0" smtClean="0">
                <a:solidFill>
                  <a:schemeClr val="tx1"/>
                </a:solidFill>
              </a:rPr>
              <a:t> panels</a:t>
            </a:r>
          </a:p>
          <a:p>
            <a:pPr lvl="1"/>
            <a:r>
              <a:rPr lang="en-US" sz="2400" b="0" dirty="0" smtClean="0">
                <a:solidFill>
                  <a:schemeClr val="tx1"/>
                </a:solidFill>
              </a:rPr>
              <a:t>1 Anticoagulation CPS for every 5 full-time PACT </a:t>
            </a:r>
            <a:r>
              <a:rPr lang="en-US" sz="2400" b="0" dirty="0" err="1" smtClean="0">
                <a:solidFill>
                  <a:schemeClr val="tx1"/>
                </a:solidFill>
              </a:rPr>
              <a:t>teamlet</a:t>
            </a:r>
            <a:r>
              <a:rPr lang="en-US" sz="2400" b="0" dirty="0" smtClean="0">
                <a:solidFill>
                  <a:schemeClr val="tx1"/>
                </a:solidFill>
              </a:rPr>
              <a:t> panels</a:t>
            </a:r>
          </a:p>
          <a:p>
            <a:pPr eaLnBrk="1" hangingPunct="1"/>
            <a:r>
              <a:rPr lang="en-US" sz="2800" dirty="0" smtClean="0">
                <a:solidFill>
                  <a:schemeClr val="tx1"/>
                </a:solidFill>
              </a:rPr>
              <a:t>Staffing ratio may be adjusted upward locally to provide appropriate comprehensive medication management in other disease states.</a:t>
            </a:r>
          </a:p>
          <a:p>
            <a:pPr eaLnBrk="1" hangingPunct="1"/>
            <a:r>
              <a:rPr lang="en-US" sz="2800" dirty="0" smtClean="0">
                <a:solidFill>
                  <a:schemeClr val="tx1"/>
                </a:solidFill>
              </a:rPr>
              <a:t>Let’s delve a bit deeper</a:t>
            </a:r>
            <a:r>
              <a:rPr lang="en-US" sz="2800" baseline="0" dirty="0" smtClean="0">
                <a:solidFill>
                  <a:schemeClr val="tx1"/>
                </a:solidFill>
              </a:rPr>
              <a:t> into the successful programs we have seen with pharmacist’s integrated into care</a:t>
            </a:r>
            <a:endParaRPr lang="en-US" sz="28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23</a:t>
            </a:fld>
            <a:endParaRPr lang="en-US"/>
          </a:p>
        </p:txBody>
      </p:sp>
    </p:spTree>
    <p:extLst>
      <p:ext uri="{BB962C8B-B14F-4D97-AF65-F5344CB8AC3E}">
        <p14:creationId xmlns:p14="http://schemas.microsoft.com/office/powerpoint/2010/main" xmlns="" val="2644160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p>
          <a:p>
            <a:r>
              <a:rPr lang="en-US" dirty="0" smtClean="0"/>
              <a:t>Well</a:t>
            </a:r>
            <a:r>
              <a:rPr lang="en-US" baseline="0" dirty="0" smtClean="0"/>
              <a:t> now that we understand the roles for the pharmacist in the team, let’s explore some of the outcomes we have seen from integrating pharmacists into VA teams. Julie please tell us about what Indianapolis is doing to help veterans with HTN.</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24</a:t>
            </a:fld>
            <a:endParaRPr lang="en-US"/>
          </a:p>
        </p:txBody>
      </p:sp>
    </p:spTree>
    <p:extLst>
      <p:ext uri="{BB962C8B-B14F-4D97-AF65-F5344CB8AC3E}">
        <p14:creationId xmlns:p14="http://schemas.microsoft.com/office/powerpoint/2010/main" xmlns="" val="81090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example comes from Dr. </a:t>
            </a:r>
            <a:r>
              <a:rPr lang="en-US" dirty="0" err="1" smtClean="0"/>
              <a:t>Bex</a:t>
            </a:r>
            <a:r>
              <a:rPr lang="en-US" dirty="0" smtClean="0"/>
              <a:t> and associates at the Indianapolis VA.  The</a:t>
            </a:r>
            <a:r>
              <a:rPr lang="en-US" baseline="0" dirty="0" smtClean="0"/>
              <a:t> project</a:t>
            </a:r>
            <a:r>
              <a:rPr lang="en-US" dirty="0" smtClean="0"/>
              <a:t> included 573 patients with HTN referred to CPS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group wanted to determine the following outcomes:</a:t>
            </a:r>
            <a:endParaRPr lang="en-US" dirty="0" smtClean="0"/>
          </a:p>
          <a:p>
            <a:r>
              <a:rPr lang="en-US" dirty="0" smtClean="0"/>
              <a:t>Primary outcome:  Difference between systolic and diastolic blood pressure at the initial and final visit with the CPS </a:t>
            </a:r>
          </a:p>
          <a:p>
            <a:r>
              <a:rPr lang="en-US" dirty="0" smtClean="0"/>
              <a:t>Secondary Outcome: Proportion of patients achieving their blood pressure goal</a:t>
            </a:r>
          </a:p>
          <a:p>
            <a:r>
              <a:rPr lang="en-US" dirty="0" smtClean="0"/>
              <a:t>You can</a:t>
            </a:r>
            <a:r>
              <a:rPr lang="en-US" baseline="0" dirty="0" smtClean="0"/>
              <a:t> see from referral to final visit there were significant improvements in BP control across all patient cohorts</a:t>
            </a:r>
          </a:p>
          <a:p>
            <a:r>
              <a:rPr lang="en-US" baseline="0" dirty="0" smtClean="0"/>
              <a:t>What about another area of medication management?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Bex</a:t>
            </a:r>
            <a:r>
              <a:rPr lang="en-US" sz="1200" dirty="0" smtClean="0"/>
              <a:t> SD, et al.  Pharmacotherapy. 2011;31(1):31-38</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78D969B-67AC-4F8B-B060-4C9B9847D416}"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DR</a:t>
            </a:r>
          </a:p>
          <a:p>
            <a:pPr marL="0" indent="0">
              <a:buNone/>
            </a:pPr>
            <a:r>
              <a:rPr lang="en-US" dirty="0" smtClean="0"/>
              <a:t>There</a:t>
            </a:r>
            <a:r>
              <a:rPr lang="en-US" baseline="0" dirty="0" smtClean="0"/>
              <a:t> are also similar examples in lipid management involving the pharmacist.   One example comes from the VA San Diego.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 Ito and colleagues examined the use of a pharmacy managed algorithm to get more patients to lipid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t>
            </a:r>
            <a:r>
              <a:rPr lang="en-US" sz="1200" kern="1200" baseline="0" dirty="0" smtClean="0">
                <a:solidFill>
                  <a:schemeClr val="tx1"/>
                </a:solidFill>
                <a:effectLst/>
                <a:latin typeface="+mn-lt"/>
                <a:ea typeface="+mn-ea"/>
                <a:cs typeface="+mn-cs"/>
              </a:rPr>
              <a:t> 1000</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patients completed the program. Overall, 69% of patients met their LDL goal after conversion </a:t>
            </a:r>
          </a:p>
          <a:p>
            <a:pPr lvl="0"/>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the relative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Relative risk of a future </a:t>
            </a:r>
            <a:r>
              <a:rPr lang="en-US" sz="1200" kern="1200" dirty="0" smtClean="0">
                <a:solidFill>
                  <a:schemeClr val="tx1"/>
                </a:solidFill>
                <a:effectLst/>
                <a:latin typeface="+mn-lt"/>
                <a:ea typeface="+mn-ea"/>
                <a:cs typeface="+mn-cs"/>
              </a:rPr>
              <a:t>cardiovascular</a:t>
            </a:r>
            <a:r>
              <a:rPr lang="en-US" sz="1200" kern="1200" baseline="0" dirty="0" smtClean="0">
                <a:solidFill>
                  <a:schemeClr val="tx1"/>
                </a:solidFill>
                <a:effectLst/>
                <a:latin typeface="+mn-lt"/>
                <a:ea typeface="+mn-ea"/>
                <a:cs typeface="+mn-cs"/>
              </a:rPr>
              <a:t> disease</a:t>
            </a:r>
            <a:r>
              <a:rPr lang="en-US" sz="1200" kern="1200" dirty="0" smtClean="0">
                <a:solidFill>
                  <a:schemeClr val="tx1"/>
                </a:solidFill>
                <a:effectLst/>
                <a:latin typeface="+mn-lt"/>
                <a:ea typeface="+mn-ea"/>
                <a:cs typeface="+mn-cs"/>
              </a:rPr>
              <a:t> events was calculated</a:t>
            </a:r>
            <a:r>
              <a:rPr lang="en-US" sz="1200" kern="1200" baseline="0" dirty="0" smtClean="0">
                <a:solidFill>
                  <a:schemeClr val="tx1"/>
                </a:solidFill>
                <a:effectLst/>
                <a:latin typeface="+mn-lt"/>
                <a:ea typeface="+mn-ea"/>
                <a:cs typeface="+mn-cs"/>
              </a:rPr>
              <a:t> it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a:t>
            </a:r>
            <a:r>
              <a:rPr lang="en-US" sz="1200" kern="1200" dirty="0" smtClean="0">
                <a:solidFill>
                  <a:schemeClr val="tx1"/>
                </a:solidFill>
                <a:effectLst/>
                <a:latin typeface="+mn-lt"/>
                <a:ea typeface="+mn-ea"/>
                <a:cs typeface="+mn-cs"/>
              </a:rPr>
              <a:t>only 0.87 </a:t>
            </a:r>
            <a:r>
              <a:rPr lang="en-US" sz="1200" kern="1200" dirty="0" smtClean="0">
                <a:solidFill>
                  <a:schemeClr val="tx1"/>
                </a:solidFill>
                <a:effectLst/>
                <a:latin typeface="+mn-lt"/>
                <a:ea typeface="+mn-ea"/>
                <a:cs typeface="+mn-cs"/>
              </a:rPr>
              <a:t>when it was evaluated four years after conversion.  A 13% reduction in events was predicted. </a:t>
            </a:r>
          </a:p>
          <a:p>
            <a:pPr lvl="0"/>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now Julie will</a:t>
            </a:r>
            <a:r>
              <a:rPr lang="en-US" sz="1200" kern="1200" baseline="0" dirty="0" smtClean="0">
                <a:solidFill>
                  <a:schemeClr val="tx1"/>
                </a:solidFill>
                <a:effectLst/>
                <a:latin typeface="+mn-lt"/>
                <a:ea typeface="+mn-ea"/>
                <a:cs typeface="+mn-cs"/>
              </a:rPr>
              <a:t> discuss an example discussing diabetic control</a:t>
            </a:r>
            <a:endParaRPr lang="en-US" sz="1200" kern="1200" dirty="0" smtClean="0">
              <a:solidFill>
                <a:schemeClr val="tx1"/>
              </a:solidFill>
              <a:effectLst/>
              <a:latin typeface="+mn-lt"/>
              <a:ea typeface="+mn-ea"/>
              <a:cs typeface="+mn-cs"/>
            </a:endParaRPr>
          </a:p>
          <a:p>
            <a:endParaRPr lang="en-US" dirty="0" smtClean="0"/>
          </a:p>
          <a:p>
            <a:pPr lvl="0"/>
            <a:endParaRPr lang="en-US" dirty="0" smtClean="0"/>
          </a:p>
          <a:p>
            <a:pPr lvl="0"/>
            <a:endParaRPr lang="en-US" dirty="0" smtClean="0"/>
          </a:p>
          <a:p>
            <a:pPr lvl="0"/>
            <a:r>
              <a:rPr lang="en-US" dirty="0" smtClean="0"/>
              <a:t>References:</a:t>
            </a:r>
          </a:p>
          <a:p>
            <a:r>
              <a:rPr lang="en-US" dirty="0" smtClean="0"/>
              <a:t>Ito, M et al.  AJHP; 58:1734-1739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26</a:t>
            </a:fld>
            <a:endParaRPr lang="en-US"/>
          </a:p>
        </p:txBody>
      </p:sp>
    </p:spTree>
    <p:extLst>
      <p:ext uri="{BB962C8B-B14F-4D97-AF65-F5344CB8AC3E}">
        <p14:creationId xmlns:p14="http://schemas.microsoft.com/office/powerpoint/2010/main" xmlns="" val="4235918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JG</a:t>
            </a:r>
          </a:p>
          <a:p>
            <a:r>
              <a:rPr lang="en-US" sz="54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Now let’s look at how</a:t>
            </a:r>
            <a:r>
              <a:rPr lang="en-US" sz="5400" b="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Clinical Pharmacists Impact Diabetes Care</a:t>
            </a:r>
            <a:endParaRPr lang="en-US" sz="5400" b="0" dirty="0" smtClean="0"/>
          </a:p>
          <a:p>
            <a:r>
              <a:rPr lang="en-US" sz="5400" dirty="0" smtClean="0"/>
              <a:t>This example</a:t>
            </a:r>
            <a:r>
              <a:rPr lang="en-US" sz="5400" baseline="0" dirty="0" smtClean="0"/>
              <a:t> comes from Dr. Cripps and Associates at the Tennessee Valley VA HCS and their </a:t>
            </a:r>
            <a:r>
              <a:rPr lang="en-US" sz="5400" dirty="0" smtClean="0"/>
              <a:t>Pharmacist Managed Diabetes Clinic</a:t>
            </a:r>
          </a:p>
          <a:p>
            <a:r>
              <a:rPr lang="en-US" sz="2800" u="none" kern="1200" dirty="0" smtClean="0">
                <a:solidFill>
                  <a:schemeClr val="tx1"/>
                </a:solidFill>
                <a:effectLst/>
                <a:latin typeface="+mn-lt"/>
                <a:ea typeface="+mn-ea"/>
                <a:cs typeface="+mn-cs"/>
              </a:rPr>
              <a:t>They evaluated a team based approach in patients meeting ADA treatment goals for diabetes individually and in combination after 6 months of Clinical Pharmacy Specialist intervention and the percentages of patients meeting the three VA measures of performance individually and combined.  </a:t>
            </a:r>
          </a:p>
          <a:p>
            <a:pPr lvl="0"/>
            <a:r>
              <a:rPr lang="en-US" sz="2800" u="none" kern="1200" dirty="0" smtClean="0">
                <a:solidFill>
                  <a:schemeClr val="tx1"/>
                </a:solidFill>
                <a:effectLst/>
                <a:latin typeface="+mn-lt"/>
                <a:ea typeface="+mn-ea"/>
                <a:cs typeface="+mn-cs"/>
              </a:rPr>
              <a:t>After 6 months of follow-up, </a:t>
            </a:r>
          </a:p>
          <a:p>
            <a:pPr marL="171450" lvl="0" indent="-171450">
              <a:buFont typeface="Arial" panose="020B0604020202020204" pitchFamily="34" charset="0"/>
              <a:buChar char="•"/>
            </a:pPr>
            <a:r>
              <a:rPr lang="en-US" sz="2800" u="none" kern="1200" dirty="0" smtClean="0">
                <a:solidFill>
                  <a:schemeClr val="tx1"/>
                </a:solidFill>
                <a:effectLst/>
                <a:latin typeface="+mn-lt"/>
                <a:ea typeface="+mn-ea"/>
                <a:cs typeface="+mn-cs"/>
              </a:rPr>
              <a:t>43% of patients met the ADA HbA1c goals</a:t>
            </a:r>
          </a:p>
          <a:p>
            <a:pPr marL="171450" lvl="0" indent="-171450">
              <a:buFont typeface="Arial" panose="020B0604020202020204" pitchFamily="34" charset="0"/>
              <a:buChar char="•"/>
            </a:pPr>
            <a:r>
              <a:rPr lang="en-US" sz="2800" u="none" kern="1200" dirty="0" smtClean="0">
                <a:solidFill>
                  <a:schemeClr val="tx1"/>
                </a:solidFill>
                <a:effectLst/>
                <a:latin typeface="+mn-lt"/>
                <a:ea typeface="+mn-ea"/>
                <a:cs typeface="+mn-cs"/>
              </a:rPr>
              <a:t>55% of patients met the LDL goal of &lt; 100 mg/dl; </a:t>
            </a:r>
          </a:p>
          <a:p>
            <a:pPr marL="171450" lvl="0" indent="-171450">
              <a:buFont typeface="Arial" panose="020B0604020202020204" pitchFamily="34" charset="0"/>
              <a:buChar char="•"/>
            </a:pPr>
            <a:r>
              <a:rPr lang="en-US" sz="2800" u="none" kern="1200" dirty="0" smtClean="0">
                <a:solidFill>
                  <a:schemeClr val="tx1"/>
                </a:solidFill>
                <a:effectLst/>
                <a:latin typeface="+mn-lt"/>
                <a:ea typeface="+mn-ea"/>
                <a:cs typeface="+mn-cs"/>
              </a:rPr>
              <a:t>45% were at a SBP goal of &lt; 130 mmHg and </a:t>
            </a:r>
          </a:p>
          <a:p>
            <a:pPr marL="171450" lvl="0" indent="-171450">
              <a:buFont typeface="Arial" panose="020B0604020202020204" pitchFamily="34" charset="0"/>
              <a:buChar char="•"/>
            </a:pPr>
            <a:r>
              <a:rPr lang="en-US" sz="2800" u="none" kern="1200" dirty="0" smtClean="0">
                <a:solidFill>
                  <a:schemeClr val="tx1"/>
                </a:solidFill>
                <a:effectLst/>
                <a:latin typeface="+mn-lt"/>
                <a:ea typeface="+mn-ea"/>
                <a:cs typeface="+mn-cs"/>
              </a:rPr>
              <a:t>51% were at DBP goal of &lt; 80 mmHg.</a:t>
            </a:r>
          </a:p>
          <a:p>
            <a:pPr lvl="0"/>
            <a:endParaRPr lang="en-US" sz="2800" u="none" kern="1200" dirty="0" smtClean="0">
              <a:solidFill>
                <a:schemeClr val="tx1"/>
              </a:solidFill>
              <a:effectLst/>
              <a:latin typeface="+mn-lt"/>
              <a:ea typeface="+mn-ea"/>
              <a:cs typeface="+mn-cs"/>
            </a:endParaRPr>
          </a:p>
          <a:p>
            <a:pPr lvl="0"/>
            <a:r>
              <a:rPr lang="en-US" sz="2800" u="none" kern="1200" dirty="0" smtClean="0">
                <a:solidFill>
                  <a:schemeClr val="tx1"/>
                </a:solidFill>
                <a:effectLst/>
                <a:latin typeface="+mn-lt"/>
                <a:ea typeface="+mn-ea"/>
                <a:cs typeface="+mn-cs"/>
              </a:rPr>
              <a:t>DR</a:t>
            </a:r>
          </a:p>
          <a:p>
            <a:pPr lvl="0"/>
            <a:r>
              <a:rPr lang="en-US" sz="2800" u="none" kern="1200" dirty="0" smtClean="0">
                <a:solidFill>
                  <a:schemeClr val="tx1"/>
                </a:solidFill>
                <a:effectLst/>
                <a:latin typeface="+mn-lt"/>
                <a:ea typeface="+mn-ea"/>
                <a:cs typeface="+mn-cs"/>
              </a:rPr>
              <a:t>And that did not just result in improvements in objective measures,</a:t>
            </a:r>
            <a:r>
              <a:rPr lang="en-US" sz="2800" u="none" kern="1200" baseline="0" dirty="0" smtClean="0">
                <a:solidFill>
                  <a:schemeClr val="tx1"/>
                </a:solidFill>
                <a:effectLst/>
                <a:latin typeface="+mn-lt"/>
                <a:ea typeface="+mn-ea"/>
                <a:cs typeface="+mn-cs"/>
              </a:rPr>
              <a:t> </a:t>
            </a:r>
            <a:r>
              <a:rPr lang="en-US" sz="2800" u="none" kern="1200" dirty="0" smtClean="0">
                <a:solidFill>
                  <a:schemeClr val="tx1"/>
                </a:solidFill>
                <a:effectLst/>
                <a:latin typeface="+mn-lt"/>
                <a:ea typeface="+mn-ea"/>
                <a:cs typeface="+mn-cs"/>
              </a:rPr>
              <a:t>Clinical pharmacist intervention resulted in improvement in the number of patients achieving ADA and VA performance measures</a:t>
            </a:r>
          </a:p>
          <a:p>
            <a:pPr marL="171450" lvl="0" indent="-171450">
              <a:buFont typeface="Arial" panose="020B0604020202020204" pitchFamily="34" charset="0"/>
              <a:buChar char="•"/>
            </a:pPr>
            <a:r>
              <a:rPr lang="en-US" sz="2800" u="none" kern="1200" dirty="0" smtClean="0">
                <a:solidFill>
                  <a:schemeClr val="tx1"/>
                </a:solidFill>
                <a:effectLst/>
                <a:latin typeface="+mn-lt"/>
                <a:ea typeface="+mn-ea"/>
                <a:cs typeface="+mn-cs"/>
              </a:rPr>
              <a:t>79% of patients met all 3 VA performance measures at 6 months</a:t>
            </a:r>
          </a:p>
          <a:p>
            <a:pPr lvl="0"/>
            <a:endParaRPr lang="en-US" sz="2800" u="none" kern="1200" dirty="0" smtClean="0">
              <a:solidFill>
                <a:schemeClr val="tx1"/>
              </a:solidFill>
              <a:effectLst/>
              <a:latin typeface="+mn-lt"/>
              <a:ea typeface="+mn-ea"/>
              <a:cs typeface="+mn-cs"/>
            </a:endParaRPr>
          </a:p>
          <a:p>
            <a:pPr lvl="0"/>
            <a:r>
              <a:rPr lang="en-US" sz="2800" u="none" kern="1200" dirty="0" smtClean="0">
                <a:solidFill>
                  <a:schemeClr val="tx1"/>
                </a:solidFill>
                <a:effectLst/>
                <a:latin typeface="+mn-lt"/>
                <a:ea typeface="+mn-ea"/>
                <a:cs typeface="+mn-cs"/>
              </a:rPr>
              <a:t>JG</a:t>
            </a:r>
          </a:p>
          <a:p>
            <a:pPr lvl="0"/>
            <a:r>
              <a:rPr lang="en-US" sz="2800" u="none" kern="1200" dirty="0" smtClean="0">
                <a:solidFill>
                  <a:schemeClr val="tx1"/>
                </a:solidFill>
                <a:effectLst/>
                <a:latin typeface="+mn-lt"/>
                <a:ea typeface="+mn-ea"/>
                <a:cs typeface="+mn-cs"/>
              </a:rPr>
              <a:t>These are just a few great examples of how a pharmacist may be integrated into care in PACT, but</a:t>
            </a:r>
            <a:r>
              <a:rPr lang="en-US" sz="2800" u="none" kern="1200" baseline="0" dirty="0" smtClean="0">
                <a:solidFill>
                  <a:schemeClr val="tx1"/>
                </a:solidFill>
                <a:effectLst/>
                <a:latin typeface="+mn-lt"/>
                <a:ea typeface="+mn-ea"/>
                <a:cs typeface="+mn-cs"/>
              </a:rPr>
              <a:t> what about other areas?</a:t>
            </a:r>
          </a:p>
          <a:p>
            <a:pPr lvl="0"/>
            <a:endParaRPr lang="en-US" sz="2800" u="none" kern="1200" dirty="0" smtClean="0">
              <a:solidFill>
                <a:schemeClr val="tx1"/>
              </a:solidFill>
              <a:effectLst/>
              <a:latin typeface="+mn-lt"/>
              <a:ea typeface="+mn-ea"/>
              <a:cs typeface="+mn-cs"/>
            </a:endParaRPr>
          </a:p>
          <a:p>
            <a:pPr lvl="0"/>
            <a:endParaRPr lang="en-US" sz="2800" u="none" kern="1200" dirty="0" smtClean="0">
              <a:solidFill>
                <a:schemeClr val="tx1"/>
              </a:solidFill>
              <a:effectLst/>
              <a:latin typeface="+mn-lt"/>
              <a:ea typeface="+mn-ea"/>
              <a:cs typeface="+mn-cs"/>
            </a:endParaRPr>
          </a:p>
          <a:p>
            <a:pPr lvl="0"/>
            <a:endParaRPr lang="en-US" sz="2800" u="none" kern="1200" dirty="0" smtClean="0">
              <a:solidFill>
                <a:schemeClr val="tx1"/>
              </a:solidFill>
              <a:effectLst/>
              <a:latin typeface="+mn-lt"/>
              <a:ea typeface="+mn-ea"/>
              <a:cs typeface="+mn-cs"/>
            </a:endParaRPr>
          </a:p>
          <a:p>
            <a:pPr lvl="0"/>
            <a:r>
              <a:rPr lang="en-US" sz="2800" u="none" kern="1200" dirty="0" smtClean="0">
                <a:solidFill>
                  <a:schemeClr val="tx1"/>
                </a:solidFill>
                <a:effectLst/>
                <a:latin typeface="+mn-lt"/>
                <a:ea typeface="+mn-ea"/>
                <a:cs typeface="+mn-cs"/>
              </a:rPr>
              <a:t>Reference: Cripps RJ, </a:t>
            </a:r>
            <a:r>
              <a:rPr lang="en-US" sz="2800" u="none" kern="1200" dirty="0" err="1" smtClean="0">
                <a:solidFill>
                  <a:schemeClr val="tx1"/>
                </a:solidFill>
                <a:effectLst/>
                <a:latin typeface="+mn-lt"/>
                <a:ea typeface="+mn-ea"/>
                <a:cs typeface="+mn-cs"/>
              </a:rPr>
              <a:t>Gourley</a:t>
            </a:r>
            <a:r>
              <a:rPr lang="en-US" sz="2800" u="none" kern="1200" dirty="0" smtClean="0">
                <a:solidFill>
                  <a:schemeClr val="tx1"/>
                </a:solidFill>
                <a:effectLst/>
                <a:latin typeface="+mn-lt"/>
                <a:ea typeface="+mn-ea"/>
                <a:cs typeface="+mn-cs"/>
              </a:rPr>
              <a:t> ES, Johnson W, et.al. An evaluation of diabetes-related measures of control after 6 months of clinical pharmacy specialist intervention. Journal of Pharmacy Practice. 2011; 24:332</a:t>
            </a:r>
          </a:p>
          <a:p>
            <a:endParaRPr lang="en-US" sz="2800"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27</a:t>
            </a:fld>
            <a:endParaRPr lang="en-US"/>
          </a:p>
        </p:txBody>
      </p:sp>
    </p:spTree>
    <p:extLst>
      <p:ext uri="{BB962C8B-B14F-4D97-AF65-F5344CB8AC3E}">
        <p14:creationId xmlns:p14="http://schemas.microsoft.com/office/powerpoint/2010/main" xmlns="" val="150944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p>
          <a:p>
            <a:r>
              <a:rPr lang="en-US" dirty="0" smtClean="0"/>
              <a:t>So what are some areas where specialty care is bridging the gap</a:t>
            </a:r>
            <a:r>
              <a:rPr lang="en-US" baseline="0" dirty="0" smtClean="0"/>
              <a:t> and pharmacists can be involved?  </a:t>
            </a:r>
            <a:r>
              <a:rPr lang="en-US" dirty="0" smtClean="0"/>
              <a:t>Some of you may have heard of </a:t>
            </a:r>
            <a:r>
              <a:rPr lang="en-US" b="0" dirty="0" smtClean="0">
                <a:cs typeface="Georgia" pitchFamily="18" charset="0"/>
              </a:rPr>
              <a:t>SCAN-ECHO</a:t>
            </a:r>
            <a:r>
              <a:rPr lang="en-US" b="0" baseline="0" dirty="0" smtClean="0">
                <a:cs typeface="Georgia" pitchFamily="18" charset="0"/>
              </a:rPr>
              <a:t>  as a way to bridge the gap.  It uses the technology of video </a:t>
            </a:r>
            <a:r>
              <a:rPr lang="en-US" b="0" baseline="0" dirty="0" err="1" smtClean="0">
                <a:cs typeface="Georgia" pitchFamily="18" charset="0"/>
              </a:rPr>
              <a:t>telehealth</a:t>
            </a:r>
            <a:r>
              <a:rPr lang="en-US" b="0" baseline="0" dirty="0" smtClean="0">
                <a:cs typeface="Georgia" pitchFamily="18" charset="0"/>
              </a:rPr>
              <a:t> to bring specialists and other experts to primary care.  There are many pharmacists that are involved in SCAN-ECHO programs across the country helping to discuss medication management options for difficult to treat patients. </a:t>
            </a:r>
            <a:r>
              <a:rPr lang="en-US" b="0" dirty="0" smtClean="0">
                <a:cs typeface="Georgia" pitchFamily="18" charset="0"/>
              </a:rPr>
              <a:t>The second way is thru the use of  Specialty</a:t>
            </a:r>
            <a:r>
              <a:rPr lang="en-US" b="0" baseline="0" dirty="0" smtClean="0">
                <a:cs typeface="Georgia" pitchFamily="18" charset="0"/>
              </a:rPr>
              <a:t> Care Neighborhoods.  </a:t>
            </a:r>
            <a:r>
              <a:rPr lang="en-US" b="0" dirty="0" smtClean="0"/>
              <a:t>These </a:t>
            </a:r>
            <a:r>
              <a:rPr lang="en-US" b="0" baseline="0" dirty="0" smtClean="0"/>
              <a:t>focus on the d</a:t>
            </a:r>
            <a:r>
              <a:rPr lang="en-US" b="0" dirty="0" smtClean="0"/>
              <a:t>evelopment of “care platforms” which </a:t>
            </a:r>
            <a:r>
              <a:rPr lang="en-US" dirty="0" smtClean="0"/>
              <a:t>might include  specialists, nurse(s), </a:t>
            </a:r>
            <a:r>
              <a:rPr lang="en-US" b="0" dirty="0" smtClean="0"/>
              <a:t>clinical pharmacists, social work and other professionals to care for complex patients</a:t>
            </a:r>
            <a:r>
              <a:rPr lang="en-US" b="0" baseline="0" dirty="0" smtClean="0"/>
              <a:t> within a  “neighborhood” approach</a:t>
            </a:r>
            <a:r>
              <a:rPr lang="en-US" b="0" dirty="0" smtClean="0"/>
              <a:t>.</a:t>
            </a:r>
            <a:r>
              <a:rPr lang="en-US" b="0" baseline="0" dirty="0" smtClean="0"/>
              <a:t>  </a:t>
            </a:r>
            <a:r>
              <a:rPr lang="en-US" b="0" baseline="0" dirty="0" smtClean="0">
                <a:cs typeface="Georgia" pitchFamily="18" charset="0"/>
              </a:rPr>
              <a:t>A third way to bridge the gap is thru the use of E-consults.  Pharmacists are involved with E-consults in many areas, particularly when a question arises concerning a medication management issue such as medication tapering, recommendations for therapy or other needs to the provider.  This is particularly useful when a pharmacist may not be physically present at the same location as the provider. </a:t>
            </a:r>
          </a:p>
          <a:p>
            <a:pPr marL="228600" indent="-228600">
              <a:buNone/>
            </a:pPr>
            <a:r>
              <a:rPr lang="en-US" b="0" baseline="0" dirty="0" smtClean="0">
                <a:cs typeface="Georgia" pitchFamily="18" charset="0"/>
              </a:rPr>
              <a:t>Julie, can you show us some examples of how pharmacists have worked successfully in specialty care?</a:t>
            </a:r>
            <a:endParaRPr lang="en-US" b="0" dirty="0" smtClean="0">
              <a:cs typeface="Georgia" pitchFamily="18" charset="0"/>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28</a:t>
            </a:fld>
            <a:endParaRPr lang="en-US"/>
          </a:p>
        </p:txBody>
      </p:sp>
    </p:spTree>
    <p:extLst>
      <p:ext uri="{BB962C8B-B14F-4D97-AF65-F5344CB8AC3E}">
        <p14:creationId xmlns:p14="http://schemas.microsoft.com/office/powerpoint/2010/main" xmlns="" val="2113972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n w="10541" cmpd="sng">
                  <a:solidFill>
                    <a:schemeClr val="accent1">
                      <a:shade val="88000"/>
                      <a:satMod val="110000"/>
                    </a:schemeClr>
                  </a:solidFill>
                  <a:prstDash val="solid"/>
                </a:ln>
                <a:solidFill>
                  <a:schemeClr val="accent6"/>
                </a:solidFill>
              </a:rPr>
              <a:t>JG</a:t>
            </a:r>
          </a:p>
          <a:p>
            <a:r>
              <a:rPr lang="en-US" b="0" dirty="0" smtClean="0">
                <a:ln w="10541" cmpd="sng">
                  <a:solidFill>
                    <a:schemeClr val="accent1">
                      <a:shade val="88000"/>
                      <a:satMod val="110000"/>
                    </a:schemeClr>
                  </a:solidFill>
                  <a:prstDash val="solid"/>
                </a:ln>
                <a:solidFill>
                  <a:schemeClr val="accent6"/>
                </a:solidFill>
              </a:rPr>
              <a:t>Multispecialty Care Neighborhood Care Coordination Post Transplant </a:t>
            </a:r>
            <a:endParaRPr lang="en-US" sz="1200" b="0" dirty="0" smtClean="0"/>
          </a:p>
          <a:p>
            <a:r>
              <a:rPr lang="en-US" sz="1200" dirty="0" smtClean="0"/>
              <a:t>VISN 12 Transplant Task Force under</a:t>
            </a:r>
            <a:r>
              <a:rPr lang="en-US" sz="1200" baseline="0" dirty="0" smtClean="0"/>
              <a:t> the oversight of Dr. Donna Leslie</a:t>
            </a:r>
            <a:endParaRPr lang="en-US" sz="1200" dirty="0" smtClean="0"/>
          </a:p>
          <a:p>
            <a:r>
              <a:rPr lang="en-US" sz="1200" dirty="0" smtClean="0"/>
              <a:t>Clinical Pharmacy Specialist dedicated to post transplant medication management and involved with:</a:t>
            </a:r>
          </a:p>
          <a:p>
            <a:pPr marL="171450" indent="-171450">
              <a:buFont typeface="Arial" panose="020B0604020202020204" pitchFamily="34" charset="0"/>
              <a:buChar char="•"/>
            </a:pPr>
            <a:r>
              <a:rPr lang="en-US" sz="1200" dirty="0" smtClean="0"/>
              <a:t>Development of CPRS informatics solutions to standardize documentation</a:t>
            </a:r>
          </a:p>
          <a:p>
            <a:pPr marL="171450" indent="-171450">
              <a:buFont typeface="Arial" panose="020B0604020202020204" pitchFamily="34" charset="0"/>
              <a:buChar char="•"/>
            </a:pPr>
            <a:r>
              <a:rPr lang="en-US" sz="1200" dirty="0" smtClean="0"/>
              <a:t>Development of data warehouse resources for medication monitoring</a:t>
            </a:r>
          </a:p>
          <a:p>
            <a:pPr marL="171450" indent="-171450">
              <a:buFont typeface="Arial" panose="020B0604020202020204" pitchFamily="34" charset="0"/>
              <a:buChar char="•"/>
            </a:pPr>
            <a:r>
              <a:rPr lang="en-US" sz="1200" dirty="0" smtClean="0"/>
              <a:t>Implementation of SCAN-ECHO program to enhance education</a:t>
            </a:r>
          </a:p>
          <a:p>
            <a:pPr marL="171450" indent="-171450">
              <a:buFont typeface="Arial" panose="020B0604020202020204" pitchFamily="34" charset="0"/>
              <a:buChar char="•"/>
            </a:pPr>
            <a:r>
              <a:rPr lang="en-US" sz="1200" dirty="0" smtClean="0"/>
              <a:t>Implement E-consult system with CPS and VA Transplant center </a:t>
            </a:r>
          </a:p>
          <a:p>
            <a:pPr marL="171450" indent="-171450">
              <a:buFont typeface="Arial" panose="020B0604020202020204" pitchFamily="34" charset="0"/>
              <a:buChar char="•"/>
            </a:pPr>
            <a:endParaRPr lang="en-US" sz="1200" dirty="0" smtClean="0"/>
          </a:p>
          <a:p>
            <a:r>
              <a:rPr lang="en-US" sz="1200" dirty="0" smtClean="0"/>
              <a:t>DR</a:t>
            </a:r>
          </a:p>
          <a:p>
            <a:r>
              <a:rPr lang="en-US" sz="1200" dirty="0" smtClean="0"/>
              <a:t>Furthermore, the clinical pharmacy specialist </a:t>
            </a:r>
            <a:r>
              <a:rPr lang="en-US" sz="1200" b="0" dirty="0" smtClean="0"/>
              <a:t>provides </a:t>
            </a:r>
            <a:r>
              <a:rPr lang="en-US"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comprehensive medication management </a:t>
            </a:r>
            <a:r>
              <a:rPr lang="en-US" sz="1200" b="0" dirty="0" smtClean="0"/>
              <a:t>for patients throughout VISN 12</a:t>
            </a:r>
          </a:p>
          <a:p>
            <a:r>
              <a:rPr lang="en-US" sz="1200" b="0" dirty="0" smtClean="0"/>
              <a:t>They provide medication management by utilizing virtual care modalities will include patient counseling, lab entry and analysis, and interdisciplinary access with secure messaging.</a:t>
            </a:r>
            <a:r>
              <a:rPr lang="en-US" sz="1200" b="0" baseline="0" dirty="0" smtClean="0"/>
              <a:t>  </a:t>
            </a:r>
            <a:r>
              <a:rPr lang="en-US" sz="1200" b="0" dirty="0" smtClean="0"/>
              <a:t>They also serve as resource for primary care providers in the management of post-transplant patients</a:t>
            </a:r>
            <a:r>
              <a:rPr lang="en-US" sz="1200" b="0" baseline="0" dirty="0" smtClean="0"/>
              <a:t> and p</a:t>
            </a:r>
            <a:r>
              <a:rPr lang="en-US"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erform chronic disease management services as referred from primary care providers</a:t>
            </a:r>
            <a:r>
              <a:rPr lang="en-US" sz="1200" b="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 all know post transplant</a:t>
            </a:r>
            <a:r>
              <a:rPr lang="en-US" sz="1200" b="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care</a:t>
            </a:r>
            <a:r>
              <a:rPr lang="en-US"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is</a:t>
            </a:r>
            <a:r>
              <a:rPr lang="en-US" sz="1200" b="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 complex area of management, what about other areas?</a:t>
            </a:r>
            <a:endParaRPr lang="en-US" sz="12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know that healthcare problems exist in today’s world.  There are a variety of issue to include: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1. There are</a:t>
            </a:r>
            <a:r>
              <a:rPr lang="en-US" baseline="0" dirty="0" smtClean="0"/>
              <a:t> medication issues that result in medication </a:t>
            </a:r>
            <a:r>
              <a:rPr lang="en-US" dirty="0" smtClean="0"/>
              <a:t>Errors and adverse reactions:</a:t>
            </a:r>
            <a:br>
              <a:rPr lang="en-US" dirty="0" smtClean="0"/>
            </a:br>
            <a:r>
              <a:rPr lang="en-US" b="0" dirty="0" smtClean="0">
                <a:solidFill>
                  <a:schemeClr val="bg1"/>
                </a:solidFill>
              </a:rPr>
              <a:t>The use of medications to treat disease has grown exponentially</a:t>
            </a:r>
          </a:p>
          <a:p>
            <a:pPr>
              <a:buFont typeface="Arial" pitchFamily="34" charset="0"/>
              <a:buChar char="•"/>
            </a:pPr>
            <a:r>
              <a:rPr lang="en-US" dirty="0" smtClean="0"/>
              <a:t>Seniors  experience 36% of all adverse drug reactions</a:t>
            </a:r>
          </a:p>
          <a:p>
            <a:pPr>
              <a:buFont typeface="Arial" pitchFamily="34" charset="0"/>
              <a:buChar char="•"/>
            </a:pPr>
            <a:r>
              <a:rPr lang="en-US" dirty="0" smtClean="0"/>
              <a:t>25-30% of medication related problems are preventable and less than 50% of patients are adherent to their medications at 12 months</a:t>
            </a:r>
          </a:p>
          <a:p>
            <a:pPr>
              <a:buFont typeface="Arial" pitchFamily="34" charset="0"/>
              <a:buChar char="•"/>
            </a:pPr>
            <a:r>
              <a:rPr lang="en-US" dirty="0" smtClean="0"/>
              <a:t>But</a:t>
            </a:r>
            <a:r>
              <a:rPr lang="en-US" baseline="0" dirty="0" smtClean="0"/>
              <a:t> we also know that there are other problems…</a:t>
            </a:r>
            <a:endParaRPr lang="en-US" dirty="0" smtClean="0"/>
          </a:p>
          <a:p>
            <a:endParaRPr lang="en-US" dirty="0" smtClean="0"/>
          </a:p>
          <a:p>
            <a:r>
              <a:rPr lang="en-US" dirty="0" smtClean="0"/>
              <a:t>DR</a:t>
            </a:r>
          </a:p>
          <a:p>
            <a:r>
              <a:rPr lang="en-US" dirty="0" smtClean="0"/>
              <a:t>We know there is a Shortage of Help </a:t>
            </a:r>
          </a:p>
          <a:p>
            <a:pPr>
              <a:buFont typeface="Arial" pitchFamily="34" charset="0"/>
              <a:buChar char="•"/>
            </a:pPr>
            <a:r>
              <a:rPr lang="en-US" dirty="0" smtClean="0"/>
              <a:t>Primary Care Physicians have inadequate time and support</a:t>
            </a:r>
          </a:p>
          <a:p>
            <a:pPr>
              <a:buFont typeface="Arial" pitchFamily="34" charset="0"/>
              <a:buChar char="•"/>
            </a:pPr>
            <a:r>
              <a:rPr lang="en-US" dirty="0" smtClean="0"/>
              <a:t>Medical graduates </a:t>
            </a:r>
            <a:r>
              <a:rPr lang="en-US" dirty="0" smtClean="0"/>
              <a:t>choose </a:t>
            </a:r>
            <a:r>
              <a:rPr lang="en-US" dirty="0" smtClean="0"/>
              <a:t>specialties over primary care</a:t>
            </a:r>
          </a:p>
          <a:p>
            <a:pPr>
              <a:buFont typeface="Arial" pitchFamily="34" charset="0"/>
              <a:buChar char="•"/>
            </a:pPr>
            <a:r>
              <a:rPr lang="en-US" dirty="0" smtClean="0"/>
              <a:t>Extending the roles of non-physician providers is one of the most viable </a:t>
            </a:r>
            <a:r>
              <a:rPr lang="en-US" dirty="0" smtClean="0"/>
              <a:t>options to bridge the gap</a:t>
            </a:r>
            <a:endParaRPr lang="en-US" dirty="0" smtClean="0"/>
          </a:p>
          <a:p>
            <a:pPr>
              <a:buFont typeface="Arial" pitchFamily="34" charset="0"/>
              <a:buNone/>
            </a:pPr>
            <a:r>
              <a:rPr lang="en-US" sz="1200" kern="1200" dirty="0" smtClean="0">
                <a:solidFill>
                  <a:schemeClr val="tx1"/>
                </a:solidFill>
                <a:effectLst/>
                <a:latin typeface="+mn-lt"/>
                <a:ea typeface="+mn-ea"/>
                <a:cs typeface="+mn-cs"/>
              </a:rPr>
              <a:t>Access is always a concern within VA.  Busy PC providers with an</a:t>
            </a:r>
            <a:r>
              <a:rPr lang="en-US" sz="1200" kern="1200" baseline="0" dirty="0" smtClean="0">
                <a:solidFill>
                  <a:schemeClr val="tx1"/>
                </a:solidFill>
                <a:effectLst/>
                <a:latin typeface="+mn-lt"/>
                <a:ea typeface="+mn-ea"/>
                <a:cs typeface="+mn-cs"/>
              </a:rPr>
              <a:t> average panel of patients of 1200, can only see the patients 2.4 times per year.</a:t>
            </a:r>
            <a:endParaRPr lang="en-US" sz="1200" kern="1200" dirty="0" smtClean="0">
              <a:solidFill>
                <a:schemeClr val="tx1"/>
              </a:solidFill>
              <a:effectLst/>
              <a:latin typeface="+mn-lt"/>
              <a:ea typeface="+mn-ea"/>
              <a:cs typeface="+mn-cs"/>
            </a:endParaRPr>
          </a:p>
          <a:p>
            <a:r>
              <a:rPr lang="en-US" b="0" dirty="0" smtClean="0">
                <a:solidFill>
                  <a:schemeClr val="bg1"/>
                </a:solidFill>
              </a:rPr>
              <a:t>There is a projected 22% increase in demand anticipated for physician services by the year 2020</a:t>
            </a:r>
          </a:p>
          <a:p>
            <a:r>
              <a:rPr lang="en-US" b="0" dirty="0" smtClean="0">
                <a:solidFill>
                  <a:schemeClr val="bg1"/>
                </a:solidFill>
              </a:rPr>
              <a:t>During the same period there is only anticipated to be a 13% increase in the number of physicians providing that patient care</a:t>
            </a:r>
          </a:p>
          <a:p>
            <a:r>
              <a:rPr lang="en-US" b="0" dirty="0" smtClean="0">
                <a:solidFill>
                  <a:schemeClr val="bg1"/>
                </a:solidFill>
              </a:rPr>
              <a:t>Gaps will Exist!  So</a:t>
            </a:r>
            <a:r>
              <a:rPr lang="en-US" b="0" baseline="0" dirty="0" smtClean="0">
                <a:solidFill>
                  <a:schemeClr val="bg1"/>
                </a:solidFill>
              </a:rPr>
              <a:t> tell us, how can clinical pharmacists help?</a:t>
            </a:r>
            <a:endParaRPr lang="en-US" b="0" dirty="0" smtClean="0">
              <a:solidFill>
                <a:schemeClr val="bg1"/>
              </a:solidFill>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smtClean="0"/>
              <a:t>JG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There are similar examples</a:t>
            </a:r>
            <a:r>
              <a:rPr lang="en-US" sz="1800" baseline="0" dirty="0" smtClean="0"/>
              <a:t> on how the CPS integrates into another area that has had a particular emphasis on in recent years: Mental health. </a:t>
            </a:r>
            <a:r>
              <a:rPr lang="en-US" sz="1800" dirty="0" smtClean="0"/>
              <a:t>There</a:t>
            </a:r>
            <a:r>
              <a:rPr lang="en-US" sz="1800" baseline="0" dirty="0" smtClean="0"/>
              <a:t> have been strong examples of CPS in mental health over the years.  </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Currently there are over 130 Mental Health Pharmacists with a Scope of Practice (March 2013)</a:t>
            </a:r>
          </a:p>
          <a:p>
            <a:pPr lvl="0"/>
            <a:r>
              <a:rPr lang="en-US" sz="1800" baseline="0" dirty="0" smtClean="0"/>
              <a:t>The pharmacist in this area has worked for years to </a:t>
            </a:r>
            <a:endParaRPr lang="en-US" sz="1800" dirty="0" smtClean="0"/>
          </a:p>
          <a:p>
            <a:pPr marL="285750" lvl="0" indent="-285750">
              <a:buFont typeface="Arial" panose="020B0604020202020204" pitchFamily="34" charset="0"/>
              <a:buChar char="•"/>
            </a:pPr>
            <a:r>
              <a:rPr lang="en-US" sz="1800" dirty="0" smtClean="0"/>
              <a:t>Improve Mental Health Access</a:t>
            </a:r>
          </a:p>
          <a:p>
            <a:pPr marL="285750" lvl="0" indent="-285750">
              <a:buFont typeface="Arial" panose="020B0604020202020204" pitchFamily="34" charset="0"/>
              <a:buChar char="•"/>
            </a:pPr>
            <a:r>
              <a:rPr lang="en-US" sz="1800" dirty="0" smtClean="0"/>
              <a:t>Provide Comprehensive Medication Management including Adverse Drug Event Management and Prevention</a:t>
            </a:r>
          </a:p>
          <a:p>
            <a:pPr marL="285750" lvl="0" indent="-285750">
              <a:buFont typeface="Arial" panose="020B0604020202020204" pitchFamily="34" charset="0"/>
              <a:buChar char="•"/>
            </a:pPr>
            <a:r>
              <a:rPr lang="en-US" sz="1800" dirty="0" smtClean="0"/>
              <a:t>Assist in Transitions in Care</a:t>
            </a:r>
          </a:p>
          <a:p>
            <a:pPr marL="285750" lvl="0" indent="-285750">
              <a:buFont typeface="Arial" panose="020B0604020202020204" pitchFamily="34" charset="0"/>
              <a:buChar char="•"/>
            </a:pPr>
            <a:r>
              <a:rPr lang="en-US" sz="1800" dirty="0" smtClean="0"/>
              <a:t>Serve</a:t>
            </a:r>
            <a:r>
              <a:rPr lang="en-US" sz="1800" baseline="0" dirty="0" smtClean="0"/>
              <a:t> as the </a:t>
            </a:r>
            <a:r>
              <a:rPr lang="en-US" sz="1800" dirty="0" smtClean="0"/>
              <a:t>Medication Use and Safety Experts</a:t>
            </a:r>
          </a:p>
          <a:p>
            <a:endParaRPr lang="en-US" sz="1800" dirty="0" smtClean="0"/>
          </a:p>
          <a:p>
            <a:r>
              <a:rPr lang="en-US" sz="1800" dirty="0" smtClean="0"/>
              <a:t>DR</a:t>
            </a:r>
          </a:p>
          <a:p>
            <a:r>
              <a:rPr lang="en-US" sz="1800" dirty="0" smtClean="0"/>
              <a:t>Pharmacists also impact</a:t>
            </a:r>
            <a:r>
              <a:rPr lang="en-US" sz="1800" baseline="0" dirty="0" smtClean="0"/>
              <a:t> care and </a:t>
            </a:r>
            <a:r>
              <a:rPr lang="en-US" sz="1800" dirty="0" smtClean="0"/>
              <a:t>Mental Health Performance Measures such as the MH post-discharge measure and suicide risk assessment.  </a:t>
            </a:r>
          </a:p>
          <a:p>
            <a:r>
              <a:rPr lang="en-US" sz="1800" dirty="0" smtClean="0"/>
              <a:t>In addition to the success in MH practices, </a:t>
            </a:r>
            <a:r>
              <a:rPr lang="en-US" sz="1200" baseline="0" dirty="0" smtClean="0"/>
              <a:t>the partnership has grown stronger t</a:t>
            </a:r>
            <a:r>
              <a:rPr lang="en-US" sz="1100" dirty="0" smtClean="0"/>
              <a:t>hrough the Academic Detailing Project</a:t>
            </a:r>
          </a:p>
          <a:p>
            <a:r>
              <a:rPr lang="en-US" sz="1100" dirty="0" smtClean="0"/>
              <a:t>Julie, tell us more</a:t>
            </a:r>
            <a:r>
              <a:rPr lang="en-US" sz="1100" baseline="0" dirty="0" smtClean="0"/>
              <a:t> about academic detailing..</a:t>
            </a:r>
            <a:endParaRPr lang="en-US" sz="1800"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30</a:t>
            </a:fld>
            <a:endParaRPr lang="en-US"/>
          </a:p>
        </p:txBody>
      </p:sp>
    </p:spTree>
    <p:extLst>
      <p:ext uri="{BB962C8B-B14F-4D97-AF65-F5344CB8AC3E}">
        <p14:creationId xmlns:p14="http://schemas.microsoft.com/office/powerpoint/2010/main" xmlns="" val="465611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2800" dirty="0" smtClean="0">
                <a:latin typeface="+mn-lt"/>
                <a:cs typeface="Georgia" pitchFamily="18" charset="0"/>
              </a:rPr>
              <a:t>JG</a:t>
            </a:r>
          </a:p>
          <a:p>
            <a:pPr lvl="0"/>
            <a:r>
              <a:rPr lang="en-US" sz="2800" dirty="0" smtClean="0">
                <a:latin typeface="+mn-lt"/>
                <a:cs typeface="Georgia" pitchFamily="18" charset="0"/>
              </a:rPr>
              <a:t>The academic detailing</a:t>
            </a:r>
            <a:r>
              <a:rPr lang="en-US" sz="2800" baseline="0" dirty="0" smtClean="0">
                <a:latin typeface="+mn-lt"/>
                <a:cs typeface="Georgia" pitchFamily="18" charset="0"/>
              </a:rPr>
              <a:t> project has been dedicated to i</a:t>
            </a:r>
            <a:r>
              <a:rPr lang="en-US" sz="2800" dirty="0" smtClean="0">
                <a:latin typeface="+mn-lt"/>
                <a:cs typeface="Georgia" pitchFamily="18" charset="0"/>
              </a:rPr>
              <a:t>ncrease the use of evidence-based treatments for Veterans with mental illness through a variety of means depicted on this slide</a:t>
            </a:r>
            <a:r>
              <a:rPr 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Georgia" pitchFamily="18" charset="0"/>
              </a:rPr>
              <a:t>.</a:t>
            </a:r>
            <a:r>
              <a:rPr lang="en-US" sz="1200" b="1"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Georgia" pitchFamily="18" charset="0"/>
              </a:rPr>
              <a:t>  </a:t>
            </a:r>
            <a:r>
              <a:rPr lang="en-US" sz="1200" dirty="0" smtClean="0">
                <a:latin typeface="Georgia" pitchFamily="18" charset="0"/>
                <a:cs typeface="Georgia" pitchFamily="18" charset="0"/>
              </a:rPr>
              <a:t>Dr.</a:t>
            </a:r>
            <a:r>
              <a:rPr lang="en-US" sz="1200" baseline="0" dirty="0" smtClean="0">
                <a:latin typeface="Georgia" pitchFamily="18" charset="0"/>
                <a:cs typeface="Georgia" pitchFamily="18" charset="0"/>
              </a:rPr>
              <a:t> M</a:t>
            </a:r>
            <a:r>
              <a:rPr lang="en-US" sz="1200" dirty="0" smtClean="0">
                <a:latin typeface="Georgia" pitchFamily="18" charset="0"/>
                <a:cs typeface="Georgia" pitchFamily="18" charset="0"/>
              </a:rPr>
              <a:t>elissa Christopher helped to lead the project</a:t>
            </a:r>
            <a:r>
              <a:rPr lang="en-US" sz="1200" baseline="0" dirty="0" smtClean="0">
                <a:latin typeface="Georgia" pitchFamily="18" charset="0"/>
                <a:cs typeface="Georgia" pitchFamily="18" charset="0"/>
              </a:rPr>
              <a:t> in </a:t>
            </a:r>
            <a:r>
              <a:rPr lang="en-US" sz="1200" dirty="0" smtClean="0">
                <a:latin typeface="Georgia" pitchFamily="18" charset="0"/>
                <a:cs typeface="Georgia" pitchFamily="18" charset="0"/>
              </a:rPr>
              <a:t>VISN 21/22 and they were the first to embark on an academic</a:t>
            </a:r>
            <a:r>
              <a:rPr lang="en-US" sz="1200" baseline="0" dirty="0" smtClean="0">
                <a:latin typeface="Georgia" pitchFamily="18" charset="0"/>
                <a:cs typeface="Georgia" pitchFamily="18" charset="0"/>
              </a:rPr>
              <a:t> detailing project. </a:t>
            </a:r>
            <a:r>
              <a:rPr lang="en-US" baseline="0" dirty="0" smtClean="0"/>
              <a:t>Some of the results from the VISN 21/22 pilot include: </a:t>
            </a:r>
          </a:p>
          <a:p>
            <a:pPr lvl="1" eaLnBrk="1" hangingPunct="1"/>
            <a:r>
              <a:rPr lang="en-US" sz="2000" b="0" dirty="0" smtClean="0">
                <a:cs typeface="Georgia" pitchFamily="18" charset="0"/>
              </a:rPr>
              <a:t>Increased Evidence Based Practices in PTSD</a:t>
            </a:r>
          </a:p>
          <a:p>
            <a:pPr lvl="1" eaLnBrk="1" hangingPunct="1"/>
            <a:r>
              <a:rPr lang="en-US" sz="2000" b="0" dirty="0" smtClean="0">
                <a:cs typeface="Georgia" pitchFamily="18" charset="0"/>
              </a:rPr>
              <a:t>mild reductions in benzodiazepines and antipsychotics</a:t>
            </a:r>
          </a:p>
          <a:p>
            <a:pPr lvl="1" eaLnBrk="1" hangingPunct="1"/>
            <a:r>
              <a:rPr lang="en-US" sz="2000" b="0" dirty="0" smtClean="0">
                <a:solidFill>
                  <a:schemeClr val="accent2">
                    <a:lumMod val="50000"/>
                  </a:schemeClr>
                </a:solidFill>
                <a:cs typeface="Georgia" pitchFamily="18" charset="0"/>
              </a:rPr>
              <a:t>3.1% Increase in </a:t>
            </a:r>
            <a:r>
              <a:rPr lang="en-US" sz="2000" b="0" dirty="0" err="1" smtClean="0">
                <a:solidFill>
                  <a:schemeClr val="accent2">
                    <a:lumMod val="50000"/>
                  </a:schemeClr>
                </a:solidFill>
                <a:cs typeface="Georgia" pitchFamily="18" charset="0"/>
              </a:rPr>
              <a:t>Clozapine</a:t>
            </a:r>
            <a:endParaRPr lang="en-US" sz="2000" b="0" dirty="0" smtClean="0">
              <a:cs typeface="Georgia" pitchFamily="18" charset="0"/>
            </a:endParaRPr>
          </a:p>
          <a:p>
            <a:pPr lvl="1" eaLnBrk="1" hangingPunct="1"/>
            <a:r>
              <a:rPr lang="en-US" sz="2000" b="0" dirty="0" smtClean="0">
                <a:solidFill>
                  <a:schemeClr val="accent2">
                    <a:lumMod val="50000"/>
                  </a:schemeClr>
                </a:solidFill>
                <a:cs typeface="Georgia" pitchFamily="18" charset="0"/>
              </a:rPr>
              <a:t>Estimated over $ 600,000 direct drug </a:t>
            </a:r>
            <a:r>
              <a:rPr lang="en-US" sz="2000" b="0" dirty="0" smtClean="0">
                <a:cs typeface="Georgia" pitchFamily="18" charset="0"/>
              </a:rPr>
              <a:t>cost avoidance through a Decrease of Off-label Prescribing </a:t>
            </a:r>
          </a:p>
          <a:p>
            <a:pPr lvl="1" eaLnBrk="1" hangingPunct="1"/>
            <a:r>
              <a:rPr lang="en-US" sz="2000" b="0" dirty="0" smtClean="0">
                <a:cs typeface="Georgia" pitchFamily="18" charset="0"/>
              </a:rPr>
              <a:t>Now let’s see how AD</a:t>
            </a:r>
            <a:r>
              <a:rPr lang="en-US" sz="2000" b="0" baseline="0" dirty="0" smtClean="0">
                <a:cs typeface="Georgia" pitchFamily="18" charset="0"/>
              </a:rPr>
              <a:t> improves provider education</a:t>
            </a:r>
            <a:endParaRPr lang="en-US" sz="2000" b="0" dirty="0" smtClean="0">
              <a:cs typeface="Georgia" pitchFamily="18" charset="0"/>
            </a:endParaRPr>
          </a:p>
          <a:p>
            <a:pPr lvl="1" eaLnBrk="1" hangingPunct="1"/>
            <a:endParaRPr lang="en-US" sz="2000" b="0" dirty="0" smtClean="0">
              <a:solidFill>
                <a:srgbClr val="FF0000"/>
              </a:solidFill>
              <a:cs typeface="Georgia"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D59C4303-EF21-4ACB-A70C-414B918F8F85}"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0" indent="0">
              <a:buFont typeface="+mj-lt"/>
              <a:buNone/>
            </a:pPr>
            <a:r>
              <a:rPr lang="en-US" sz="1200" dirty="0" smtClean="0">
                <a:solidFill>
                  <a:srgbClr val="002060"/>
                </a:solidFill>
                <a:cs typeface="Georgia" pitchFamily="18" charset="0"/>
              </a:rPr>
              <a:t>DR</a:t>
            </a:r>
          </a:p>
          <a:p>
            <a:pPr marL="0" indent="0">
              <a:buFont typeface="+mj-lt"/>
              <a:buNone/>
            </a:pPr>
            <a:r>
              <a:rPr lang="en-US" sz="1200" dirty="0" smtClean="0">
                <a:solidFill>
                  <a:srgbClr val="002060"/>
                </a:solidFill>
                <a:cs typeface="Georgia" pitchFamily="18" charset="0"/>
              </a:rPr>
              <a:t>Academic detailing</a:t>
            </a:r>
            <a:r>
              <a:rPr lang="en-US" sz="1200" baseline="0" dirty="0" smtClean="0">
                <a:solidFill>
                  <a:srgbClr val="002060"/>
                </a:solidFill>
                <a:cs typeface="Georgia" pitchFamily="18" charset="0"/>
              </a:rPr>
              <a:t> has developed several educational materials that may be useful at your own site on Mental Health, Addiction and Pain Management.  </a:t>
            </a:r>
            <a:r>
              <a:rPr lang="en-US" sz="1200" dirty="0" smtClean="0">
                <a:solidFill>
                  <a:srgbClr val="002060"/>
                </a:solidFill>
                <a:cs typeface="Georgia" pitchFamily="18" charset="0"/>
              </a:rPr>
              <a:t>All of these documents can be found on the PBM Academic</a:t>
            </a:r>
            <a:r>
              <a:rPr lang="en-US" sz="1200" baseline="0" dirty="0" smtClean="0">
                <a:solidFill>
                  <a:srgbClr val="002060"/>
                </a:solidFill>
                <a:cs typeface="Georgia" pitchFamily="18" charset="0"/>
              </a:rPr>
              <a:t> Detailing SharePoint.  You can find the </a:t>
            </a:r>
            <a:r>
              <a:rPr lang="en-US" sz="1200" baseline="0" dirty="0" err="1" smtClean="0">
                <a:solidFill>
                  <a:srgbClr val="002060"/>
                </a:solidFill>
                <a:cs typeface="Georgia" pitchFamily="18" charset="0"/>
              </a:rPr>
              <a:t>sharepoint</a:t>
            </a:r>
            <a:r>
              <a:rPr lang="en-US" sz="1200" baseline="0" dirty="0" smtClean="0">
                <a:solidFill>
                  <a:srgbClr val="002060"/>
                </a:solidFill>
                <a:cs typeface="Georgia" pitchFamily="18" charset="0"/>
              </a:rPr>
              <a:t> link in the speaker notes from today’s presentation.</a:t>
            </a:r>
            <a:endParaRPr lang="en-US" sz="1200" dirty="0" smtClean="0">
              <a:solidFill>
                <a:srgbClr val="002060"/>
              </a:solidFill>
              <a:cs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can</a:t>
            </a:r>
            <a:r>
              <a:rPr lang="en-US" baseline="0" dirty="0" smtClean="0"/>
              <a:t> be found on the SharePoint link: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http://vaww.sandiego.portal.va.gov/sites/Pharmacy/academicdetailing/default.aspx?RootFolder=%2Fsites%2FPharmacy%2Facademicdetailing%2FShared%20Documents%2FEDM%20in%20progress&amp;FolderCTID=0x012000266589D2EDF8194E86132111286163F3&amp;View=%7b240753CF-5BDC-4FFC-9CF5-</a:t>
            </a:r>
          </a:p>
          <a:p>
            <a:pPr>
              <a:defRPr/>
            </a:pPr>
            <a:endParaRPr lang="en-US" dirty="0"/>
          </a:p>
        </p:txBody>
      </p:sp>
      <p:sp>
        <p:nvSpPr>
          <p:cNvPr id="4" name="Slide Number Placeholder 3"/>
          <p:cNvSpPr>
            <a:spLocks noGrp="1"/>
          </p:cNvSpPr>
          <p:nvPr>
            <p:ph type="sldNum" sz="quarter" idx="5"/>
          </p:nvPr>
        </p:nvSpPr>
        <p:spPr/>
        <p:txBody>
          <a:bodyPr/>
          <a:lstStyle/>
          <a:p>
            <a:pPr>
              <a:defRPr/>
            </a:pPr>
            <a:fld id="{B5871A23-0C07-49DA-AB83-0D5DAA28A1DB}"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b="0" dirty="0" smtClean="0"/>
              <a:t>DR</a:t>
            </a:r>
          </a:p>
          <a:p>
            <a:r>
              <a:rPr lang="en-US" sz="5400" b="0" dirty="0" smtClean="0"/>
              <a:t>We know that there is a pain crisis </a:t>
            </a:r>
            <a:r>
              <a:rPr lang="en-US" sz="5400" b="0" baseline="0" dirty="0" smtClean="0"/>
              <a:t>throughout the nation.  This is especially apparent in the </a:t>
            </a:r>
            <a:r>
              <a:rPr lang="en-US" sz="5400" b="0" dirty="0" smtClean="0"/>
              <a:t>State of Florida </a:t>
            </a:r>
          </a:p>
          <a:p>
            <a:r>
              <a:rPr lang="en-US" sz="5400" b="0" dirty="0" smtClean="0"/>
              <a:t>The state has tightened drug regulations.</a:t>
            </a:r>
            <a:r>
              <a:rPr lang="en-US" sz="5400" b="0" baseline="0" dirty="0" smtClean="0"/>
              <a:t>  </a:t>
            </a:r>
            <a:r>
              <a:rPr lang="en-US" sz="5400" b="0" dirty="0" smtClean="0"/>
              <a:t>Federal officials first began cracking down on the black market in 2009.</a:t>
            </a:r>
            <a:r>
              <a:rPr lang="en-US" sz="5400" b="0" baseline="0" dirty="0" smtClean="0"/>
              <a:t>  </a:t>
            </a:r>
            <a:r>
              <a:rPr lang="en-US" sz="5400" b="0" dirty="0" smtClean="0"/>
              <a:t>Although the regulations are effectively curbing prescription drug abuse, they are also taking a toll on the well-being of patients with painful medical conditions and valid prescriptions.  </a:t>
            </a:r>
            <a:r>
              <a:rPr lang="en-US" sz="2800" dirty="0" smtClean="0"/>
              <a:t>Many states have implemented Prescription Drug Monitoring Programs to monitor prescribing of controlled substances</a:t>
            </a:r>
          </a:p>
          <a:p>
            <a:r>
              <a:rPr lang="en-US" sz="2800" dirty="0" smtClean="0"/>
              <a:t>One example is E-FORCE which</a:t>
            </a:r>
            <a:r>
              <a:rPr lang="en-US" sz="2800" baseline="0" dirty="0" smtClean="0"/>
              <a:t> is  </a:t>
            </a:r>
            <a:r>
              <a:rPr lang="en-US" sz="2800" dirty="0" smtClean="0"/>
              <a:t>a database that collects and stores schedule II, III, and IV controlled substance dispensing information.  Pharmacists are often involved at</a:t>
            </a:r>
            <a:r>
              <a:rPr lang="en-US" sz="2800" baseline="0" dirty="0" smtClean="0"/>
              <a:t> the medical center level with these programs and can be a valuable resource to the provider when questions arise about patient’s controlled substance prescriptions.  </a:t>
            </a:r>
            <a:endParaRPr lang="en-US" sz="2800"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33</a:t>
            </a:fld>
            <a:endParaRPr lang="en-US"/>
          </a:p>
        </p:txBody>
      </p:sp>
    </p:spTree>
    <p:extLst>
      <p:ext uri="{BB962C8B-B14F-4D97-AF65-F5344CB8AC3E}">
        <p14:creationId xmlns:p14="http://schemas.microsoft.com/office/powerpoint/2010/main" xmlns="" val="362888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b="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DR</a:t>
            </a:r>
          </a:p>
          <a:p>
            <a:r>
              <a:rPr lang="en-US" sz="2800" dirty="0" smtClean="0"/>
              <a:t>While theses</a:t>
            </a:r>
            <a:r>
              <a:rPr lang="en-US" sz="2800" baseline="0" dirty="0" smtClean="0"/>
              <a:t> are </a:t>
            </a:r>
            <a:r>
              <a:rPr lang="en-US" sz="2800" dirty="0" smtClean="0"/>
              <a:t>Good First Steps to Manage Inappropriate Prescribing,</a:t>
            </a:r>
            <a:r>
              <a:rPr lang="en-US" sz="2800" baseline="0" dirty="0" smtClean="0"/>
              <a:t> many questions remain.</a:t>
            </a:r>
            <a:endParaRPr lang="en-US" sz="2800" dirty="0" smtClean="0"/>
          </a:p>
          <a:p>
            <a:r>
              <a:rPr lang="en-US" sz="2800" dirty="0" smtClean="0"/>
              <a:t>But how do we ensure patients are treated appropriately?</a:t>
            </a:r>
          </a:p>
          <a:p>
            <a:endParaRPr lang="en-US" sz="2800" dirty="0" smtClean="0"/>
          </a:p>
          <a:p>
            <a:r>
              <a:rPr lang="en-US" sz="2800" dirty="0" smtClean="0">
                <a:latin typeface="Calibri" charset="0"/>
                <a:cs typeface="Georgia" charset="0"/>
              </a:rPr>
              <a:t>JG</a:t>
            </a:r>
          </a:p>
          <a:p>
            <a:r>
              <a:rPr lang="en-US" sz="2800" dirty="0" smtClean="0">
                <a:latin typeface="Calibri" charset="0"/>
                <a:cs typeface="Georgia" charset="0"/>
              </a:rPr>
              <a:t>CPS function in a variety of areas from  </a:t>
            </a:r>
            <a:r>
              <a:rPr lang="en-US" sz="2800" dirty="0" err="1" smtClean="0">
                <a:latin typeface="Calibri" charset="0"/>
                <a:cs typeface="Georgia" charset="0"/>
              </a:rPr>
              <a:t>Interprofessional</a:t>
            </a:r>
            <a:r>
              <a:rPr lang="en-US" sz="2800" dirty="0" smtClean="0">
                <a:latin typeface="Calibri" charset="0"/>
                <a:cs typeface="Georgia" charset="0"/>
              </a:rPr>
              <a:t> Pain Management Clinics to PACT</a:t>
            </a:r>
          </a:p>
          <a:p>
            <a:r>
              <a:rPr lang="en-US" sz="2800" dirty="0" smtClean="0">
                <a:latin typeface="Calibri" charset="0"/>
                <a:cs typeface="Georgia" charset="0"/>
              </a:rPr>
              <a:t>Services Include:</a:t>
            </a:r>
            <a:r>
              <a:rPr lang="en-US" sz="2800" baseline="0" dirty="0" smtClean="0">
                <a:latin typeface="Calibri" charset="0"/>
                <a:cs typeface="Georgia" charset="0"/>
              </a:rPr>
              <a:t> </a:t>
            </a:r>
            <a:r>
              <a:rPr lang="en-US" sz="2800" dirty="0" smtClean="0">
                <a:latin typeface="Calibri" charset="0"/>
                <a:ea typeface="Georgia" charset="0"/>
                <a:cs typeface="Georgia" charset="0"/>
              </a:rPr>
              <a:t>Ongoing assessment and monitoring,</a:t>
            </a:r>
            <a:r>
              <a:rPr lang="en-US" sz="2800" baseline="0" dirty="0" smtClean="0">
                <a:latin typeface="Calibri" charset="0"/>
                <a:ea typeface="Georgia" charset="0"/>
                <a:cs typeface="Georgia" charset="0"/>
              </a:rPr>
              <a:t> </a:t>
            </a:r>
            <a:r>
              <a:rPr lang="en-US" sz="2800" dirty="0" smtClean="0">
                <a:latin typeface="Calibri" charset="0"/>
                <a:ea typeface="Georgia" charset="0"/>
                <a:cs typeface="Georgia" charset="0"/>
              </a:rPr>
              <a:t>Evaluation of UDS and interpretation,</a:t>
            </a:r>
            <a:r>
              <a:rPr lang="en-US" sz="2800" baseline="0" dirty="0" smtClean="0">
                <a:latin typeface="Calibri" charset="0"/>
                <a:ea typeface="Georgia" charset="0"/>
                <a:cs typeface="Georgia" charset="0"/>
              </a:rPr>
              <a:t> </a:t>
            </a:r>
            <a:r>
              <a:rPr lang="en-US" sz="2800" dirty="0" smtClean="0">
                <a:latin typeface="Calibri" charset="0"/>
                <a:ea typeface="Georgia" charset="0"/>
                <a:cs typeface="Georgia" charset="0"/>
              </a:rPr>
              <a:t>Prescribe/maximize non-</a:t>
            </a:r>
            <a:r>
              <a:rPr lang="en-US" sz="2800" dirty="0" err="1" smtClean="0">
                <a:latin typeface="Calibri" charset="0"/>
                <a:ea typeface="Georgia" charset="0"/>
                <a:cs typeface="Georgia" charset="0"/>
              </a:rPr>
              <a:t>opioid</a:t>
            </a:r>
            <a:r>
              <a:rPr lang="en-US" sz="2800" dirty="0" smtClean="0">
                <a:latin typeface="Calibri" charset="0"/>
                <a:ea typeface="Georgia" charset="0"/>
                <a:cs typeface="Georgia" charset="0"/>
              </a:rPr>
              <a:t> pharmacotherapy</a:t>
            </a:r>
          </a:p>
          <a:p>
            <a:r>
              <a:rPr lang="en-US" sz="2800" dirty="0" smtClean="0">
                <a:latin typeface="Calibri" charset="0"/>
                <a:ea typeface="Georgia" charset="0"/>
                <a:cs typeface="Georgia" charset="0"/>
              </a:rPr>
              <a:t>And</a:t>
            </a:r>
            <a:r>
              <a:rPr lang="en-US" sz="2800" baseline="0" dirty="0" smtClean="0">
                <a:latin typeface="Calibri" charset="0"/>
                <a:ea typeface="Georgia" charset="0"/>
                <a:cs typeface="Georgia" charset="0"/>
              </a:rPr>
              <a:t> </a:t>
            </a:r>
            <a:r>
              <a:rPr lang="en-US" sz="2800" dirty="0" smtClean="0">
                <a:latin typeface="Calibri" charset="0"/>
                <a:ea typeface="Georgia" charset="0"/>
                <a:cs typeface="Georgia" charset="0"/>
              </a:rPr>
              <a:t>Recommend changes to </a:t>
            </a:r>
            <a:r>
              <a:rPr lang="en-US" sz="2800" dirty="0" err="1" smtClean="0">
                <a:latin typeface="Calibri" charset="0"/>
                <a:ea typeface="Georgia" charset="0"/>
                <a:cs typeface="Georgia" charset="0"/>
              </a:rPr>
              <a:t>opioid</a:t>
            </a:r>
            <a:r>
              <a:rPr lang="en-US" sz="2800" dirty="0" smtClean="0">
                <a:latin typeface="Calibri" charset="0"/>
                <a:ea typeface="Georgia" charset="0"/>
                <a:cs typeface="Georgia" charset="0"/>
              </a:rPr>
              <a:t> therapy (</a:t>
            </a:r>
            <a:r>
              <a:rPr lang="en-US" sz="2800" dirty="0" err="1" smtClean="0">
                <a:latin typeface="Calibri" charset="0"/>
                <a:ea typeface="Georgia" charset="0"/>
                <a:cs typeface="Georgia" charset="0"/>
              </a:rPr>
              <a:t>opioid</a:t>
            </a:r>
            <a:r>
              <a:rPr lang="en-US" sz="2800" dirty="0" smtClean="0">
                <a:latin typeface="Calibri" charset="0"/>
                <a:ea typeface="Georgia" charset="0"/>
                <a:cs typeface="Georgia" charset="0"/>
              </a:rPr>
              <a:t> tapering/titration, conversion, rotation, and discontinuation)</a:t>
            </a:r>
          </a:p>
          <a:p>
            <a:r>
              <a:rPr lang="en-US" sz="2800" dirty="0" smtClean="0"/>
              <a:t>Now let’s see an example of</a:t>
            </a:r>
            <a:r>
              <a:rPr lang="en-US" sz="2800" baseline="0" dirty="0" smtClean="0"/>
              <a:t> a pharmacist in pain management</a:t>
            </a:r>
            <a:endParaRPr lang="en-US" sz="2800"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JG</a:t>
            </a:r>
          </a:p>
          <a:p>
            <a:r>
              <a:rPr lang="en-US" dirty="0" smtClean="0"/>
              <a:t>So</a:t>
            </a:r>
            <a:r>
              <a:rPr lang="en-US" baseline="0" dirty="0" smtClean="0"/>
              <a:t> here is an example from Dr. </a:t>
            </a:r>
            <a:r>
              <a:rPr lang="en-US" baseline="0" dirty="0" err="1" smtClean="0"/>
              <a:t>McKelvey</a:t>
            </a:r>
            <a:r>
              <a:rPr lang="en-US" baseline="0" dirty="0" smtClean="0"/>
              <a:t> and associates from the Denver VA where a </a:t>
            </a:r>
            <a:r>
              <a:rPr lang="en-US" dirty="0" smtClean="0"/>
              <a:t>Clinical Pharmacy Specialist was included in the </a:t>
            </a:r>
            <a:r>
              <a:rPr lang="en-US" dirty="0" err="1" smtClean="0"/>
              <a:t>interprofessional</a:t>
            </a:r>
            <a:r>
              <a:rPr lang="en-US" dirty="0" smtClean="0"/>
              <a:t> team approach.</a:t>
            </a:r>
            <a:r>
              <a:rPr lang="en-US" baseline="0" dirty="0" smtClean="0"/>
              <a:t>  This included </a:t>
            </a:r>
            <a:r>
              <a:rPr lang="en-US" dirty="0" smtClean="0"/>
              <a:t>55 patients enrolled Oct 08-Oct 09</a:t>
            </a:r>
          </a:p>
          <a:p>
            <a:pPr rtl="0" eaLnBrk="1" fontAlgn="ctr" latinLnBrk="0" hangingPunct="1"/>
            <a:r>
              <a:rPr lang="en-US" dirty="0" smtClean="0"/>
              <a:t>Overall you see a decrease in both pain contacts to PC as well as aberrant behaviors</a:t>
            </a:r>
            <a:r>
              <a:rPr lang="en-US" baseline="0" dirty="0" smtClean="0"/>
              <a:t> to include dose escalations, concurrent use of illicit drugs with the implementation of this </a:t>
            </a:r>
            <a:r>
              <a:rPr lang="en-US" baseline="0" dirty="0" err="1" smtClean="0"/>
              <a:t>interprofessional</a:t>
            </a:r>
            <a:r>
              <a:rPr lang="en-US" baseline="0" dirty="0" smtClean="0"/>
              <a:t> approach with the pharmacist.  Every PCP knows the difficultly in dealing with many of our chronic pain patients and so these results are integral to improving the care provided to the pain patient.  </a:t>
            </a:r>
            <a:endParaRPr lang="en-US" sz="1200" b="0" i="0" u="none" strike="noStrike" kern="1200" dirty="0" smtClean="0">
              <a:solidFill>
                <a:schemeClr val="tx1"/>
              </a:solidFill>
              <a:effectLst/>
              <a:latin typeface="+mn-lt"/>
              <a:ea typeface="+mn-ea"/>
              <a:cs typeface="+mn-cs"/>
            </a:endParaRPr>
          </a:p>
          <a:p>
            <a:pPr marL="109537" indent="0" eaLnBrk="1" hangingPunct="1">
              <a:buFont typeface="Wingdings 3" charset="0"/>
              <a:buNone/>
            </a:pPr>
            <a:endParaRPr lang="en-US" sz="1200" dirty="0" smtClean="0">
              <a:latin typeface="Calibri" charset="0"/>
              <a:cs typeface="Georgia" charset="0"/>
            </a:endParaRPr>
          </a:p>
          <a:p>
            <a:pPr marL="109537" indent="0" eaLnBrk="1" hangingPunct="1">
              <a:buFont typeface="Wingdings 3" charset="0"/>
              <a:buNone/>
            </a:pPr>
            <a:r>
              <a:rPr lang="en-US" sz="1200" dirty="0" smtClean="0">
                <a:latin typeface="Calibri" charset="0"/>
                <a:cs typeface="Georgia" charset="0"/>
              </a:rPr>
              <a:t>DR</a:t>
            </a:r>
          </a:p>
          <a:p>
            <a:pPr marL="109537" indent="0" eaLnBrk="1" hangingPunct="1">
              <a:buFont typeface="Wingdings 3" charset="0"/>
              <a:buNone/>
            </a:pPr>
            <a:r>
              <a:rPr lang="en-US" sz="1200" dirty="0" smtClean="0">
                <a:latin typeface="Calibri" charset="0"/>
                <a:cs typeface="Georgia" charset="0"/>
              </a:rPr>
              <a:t>But</a:t>
            </a:r>
            <a:r>
              <a:rPr lang="en-US" sz="1200" baseline="0" dirty="0" smtClean="0">
                <a:latin typeface="Calibri" charset="0"/>
                <a:cs typeface="Georgia" charset="0"/>
              </a:rPr>
              <a:t> when it comes down to the end of the day, it is the patient outcomes that are something you really can’t put a number on</a:t>
            </a:r>
            <a:r>
              <a:rPr lang="en-US" sz="1200" baseline="0" dirty="0" smtClean="0">
                <a:latin typeface="Calibri" charset="0"/>
                <a:cs typeface="Georgia" charset="0"/>
              </a:rPr>
              <a:t>… In addition patient satisfaction increased and one quote from a patient heard was:</a:t>
            </a:r>
            <a:endParaRPr lang="en-US" sz="1200" dirty="0" smtClean="0">
              <a:latin typeface="Calibri" charset="0"/>
              <a:cs typeface="Georgia" charset="0"/>
            </a:endParaRPr>
          </a:p>
          <a:p>
            <a:pPr marL="365125" indent="-255588" eaLnBrk="1" hangingPunct="1">
              <a:buFont typeface="Wingdings 3" charset="0"/>
              <a:buChar char=""/>
            </a:pPr>
            <a:r>
              <a:rPr lang="en-US" sz="1200" dirty="0" smtClean="0">
                <a:latin typeface="Calibri" charset="0"/>
                <a:cs typeface="Georgia" charset="0"/>
              </a:rPr>
              <a:t>“This is the most pain relief I’ve experienced in 15 years”</a:t>
            </a:r>
          </a:p>
          <a:p>
            <a:r>
              <a:rPr lang="en-US" sz="1200" dirty="0" smtClean="0">
                <a:latin typeface="Calibri" charset="0"/>
                <a:cs typeface="Georgia" charset="0"/>
              </a:rPr>
              <a:t>In addition to patient outcomes,</a:t>
            </a:r>
            <a:r>
              <a:rPr lang="en-US" sz="1200" baseline="0" dirty="0" smtClean="0">
                <a:latin typeface="Calibri" charset="0"/>
                <a:cs typeface="Georgia" charset="0"/>
              </a:rPr>
              <a:t> Providers were highly satisfied with the services provided </a:t>
            </a:r>
            <a:endParaRPr lang="en-US" sz="1200" dirty="0" smtClean="0">
              <a:latin typeface="Calibri" charset="0"/>
              <a:cs typeface="Georgia" charset="0"/>
            </a:endParaRPr>
          </a:p>
          <a:p>
            <a:pPr marL="171450" indent="-171450">
              <a:buFont typeface="Arial" panose="020B0604020202020204" pitchFamily="34" charset="0"/>
              <a:buChar char="•"/>
            </a:pPr>
            <a:r>
              <a:rPr lang="en-US" sz="1200" dirty="0" smtClean="0">
                <a:latin typeface="Calibri" charset="0"/>
                <a:cs typeface="Georgia" charset="0"/>
              </a:rPr>
              <a:t>“This service is invaluable! I have used it and appreciate it greatly”</a:t>
            </a:r>
          </a:p>
          <a:p>
            <a:pPr marL="171450" indent="-171450">
              <a:buFont typeface="Arial" panose="020B0604020202020204" pitchFamily="34" charset="0"/>
              <a:buNone/>
            </a:pPr>
            <a:r>
              <a:rPr lang="en-US" sz="1200" dirty="0" smtClean="0">
                <a:latin typeface="Calibri" charset="0"/>
              </a:rPr>
              <a:t>Now let’s look at another</a:t>
            </a:r>
            <a:r>
              <a:rPr lang="en-US" sz="1200" baseline="0" dirty="0" smtClean="0">
                <a:latin typeface="Calibri" charset="0"/>
              </a:rPr>
              <a:t> example of a successful pain initiative</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35</a:t>
            </a:fld>
            <a:endParaRPr lang="en-US"/>
          </a:p>
        </p:txBody>
      </p:sp>
    </p:spTree>
    <p:extLst>
      <p:ext uri="{BB962C8B-B14F-4D97-AF65-F5344CB8AC3E}">
        <p14:creationId xmlns:p14="http://schemas.microsoft.com/office/powerpoint/2010/main" xmlns="" val="140048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cs typeface="Georgia" charset="0"/>
              </a:rPr>
              <a:t>JG</a:t>
            </a:r>
          </a:p>
          <a:p>
            <a:r>
              <a:rPr lang="en-US" dirty="0" smtClean="0">
                <a:latin typeface="Calibri" charset="0"/>
                <a:cs typeface="Georgia" charset="0"/>
              </a:rPr>
              <a:t>Dr. </a:t>
            </a:r>
            <a:r>
              <a:rPr lang="en-US" dirty="0" err="1" smtClean="0">
                <a:latin typeface="Calibri" charset="0"/>
                <a:cs typeface="Georgia" charset="0"/>
              </a:rPr>
              <a:t>Elzie</a:t>
            </a:r>
            <a:r>
              <a:rPr lang="en-US" dirty="0" smtClean="0">
                <a:latin typeface="Calibri" charset="0"/>
                <a:cs typeface="Georgia" charset="0"/>
              </a:rPr>
              <a:t> Jones and his colleagues at the Minneapolis</a:t>
            </a:r>
            <a:r>
              <a:rPr lang="en-US" baseline="0" dirty="0" smtClean="0">
                <a:latin typeface="Calibri" charset="0"/>
                <a:cs typeface="Georgia" charset="0"/>
              </a:rPr>
              <a:t> VA also embarked on a similar initiative to improve </a:t>
            </a:r>
            <a:r>
              <a:rPr lang="en-US" baseline="0" dirty="0" err="1" smtClean="0">
                <a:latin typeface="Calibri" charset="0"/>
                <a:cs typeface="Georgia" charset="0"/>
              </a:rPr>
              <a:t>opioid</a:t>
            </a:r>
            <a:r>
              <a:rPr lang="en-US" baseline="0" dirty="0" smtClean="0">
                <a:latin typeface="Calibri" charset="0"/>
                <a:cs typeface="Georgia" charset="0"/>
              </a:rPr>
              <a:t> safety at their facility.  To do this a</a:t>
            </a:r>
            <a:r>
              <a:rPr lang="en-US" dirty="0" smtClean="0">
                <a:latin typeface="Calibri" charset="0"/>
                <a:ea typeface="Georgia" charset="0"/>
                <a:cs typeface="Georgia" charset="0"/>
              </a:rPr>
              <a:t> PACT “Pain Champion”  was identified.</a:t>
            </a:r>
            <a:r>
              <a:rPr lang="en-US" baseline="0" dirty="0" smtClean="0">
                <a:latin typeface="Calibri" charset="0"/>
                <a:ea typeface="Georgia" charset="0"/>
                <a:cs typeface="Georgia" charset="0"/>
              </a:rPr>
              <a:t>  </a:t>
            </a:r>
            <a:r>
              <a:rPr lang="en-US" dirty="0" smtClean="0">
                <a:latin typeface="Calibri" charset="0"/>
                <a:cs typeface="Georgia" charset="0"/>
              </a:rPr>
              <a:t>PACT Pharmacists were given the “high-risk” list for each provider on team(s).</a:t>
            </a:r>
            <a:r>
              <a:rPr lang="en-US" baseline="0" dirty="0" smtClean="0">
                <a:latin typeface="Calibri" charset="0"/>
                <a:cs typeface="Georgia" charset="0"/>
              </a:rPr>
              <a:t>  </a:t>
            </a:r>
            <a:r>
              <a:rPr lang="en-US" dirty="0" smtClean="0">
                <a:latin typeface="Calibri" charset="0"/>
              </a:rPr>
              <a:t>Patients were consulted to </a:t>
            </a:r>
            <a:r>
              <a:rPr lang="en-US" sz="2000" dirty="0" smtClean="0">
                <a:latin typeface="Calibri" charset="0"/>
                <a:ea typeface="Georgia" charset="0"/>
                <a:cs typeface="Georgia" charset="0"/>
              </a:rPr>
              <a:t>Taper down or off and/or convert to formulary.</a:t>
            </a:r>
            <a:r>
              <a:rPr lang="en-US" sz="2000" baseline="0" dirty="0" smtClean="0">
                <a:latin typeface="Calibri" charset="0"/>
                <a:ea typeface="Georgia" charset="0"/>
                <a:cs typeface="Georgia" charset="0"/>
              </a:rPr>
              <a:t>  </a:t>
            </a:r>
            <a:r>
              <a:rPr lang="en-US" sz="2000" dirty="0" smtClean="0">
                <a:latin typeface="Calibri" charset="0"/>
                <a:ea typeface="Georgia" charset="0"/>
                <a:cs typeface="Georgia" charset="0"/>
              </a:rPr>
              <a:t>Review non-</a:t>
            </a:r>
            <a:r>
              <a:rPr lang="en-US" sz="2000" dirty="0" err="1" smtClean="0">
                <a:latin typeface="Calibri" charset="0"/>
                <a:ea typeface="Georgia" charset="0"/>
                <a:cs typeface="Georgia" charset="0"/>
              </a:rPr>
              <a:t>opioid</a:t>
            </a:r>
            <a:r>
              <a:rPr lang="en-US" sz="2000" dirty="0" smtClean="0">
                <a:latin typeface="Calibri" charset="0"/>
                <a:ea typeface="Georgia" charset="0"/>
                <a:cs typeface="Georgia" charset="0"/>
              </a:rPr>
              <a:t>, adjunct meds, alternative therapies, pain groups, and</a:t>
            </a:r>
            <a:r>
              <a:rPr lang="en-US" sz="2000" baseline="0" dirty="0" smtClean="0">
                <a:latin typeface="Calibri" charset="0"/>
                <a:ea typeface="Georgia" charset="0"/>
                <a:cs typeface="Georgia" charset="0"/>
              </a:rPr>
              <a:t> </a:t>
            </a:r>
            <a:r>
              <a:rPr lang="en-US" sz="2000" dirty="0" smtClean="0">
                <a:latin typeface="Calibri" charset="0"/>
                <a:ea typeface="Georgia" charset="0"/>
                <a:cs typeface="Georgia" charset="0"/>
              </a:rPr>
              <a:t>Explain rationale for the OSI.</a:t>
            </a:r>
            <a:r>
              <a:rPr lang="en-US" sz="2000" baseline="0" dirty="0" smtClean="0">
                <a:latin typeface="Calibri" charset="0"/>
                <a:ea typeface="Georgia" charset="0"/>
                <a:cs typeface="Georgia" charset="0"/>
              </a:rPr>
              <a:t>  </a:t>
            </a:r>
            <a:r>
              <a:rPr lang="en-US" sz="2000" dirty="0" smtClean="0">
                <a:latin typeface="Calibri" charset="0"/>
                <a:ea typeface="Georgia" charset="0"/>
                <a:cs typeface="Georgia" charset="0"/>
              </a:rPr>
              <a:t>This approach Needed the support from the whole PACT team</a:t>
            </a:r>
          </a:p>
          <a:p>
            <a:pPr lvl="1"/>
            <a:r>
              <a:rPr lang="en-US" sz="2000" dirty="0" smtClean="0">
                <a:latin typeface="Calibri" charset="0"/>
                <a:ea typeface="Georgia" charset="0"/>
                <a:cs typeface="Georgia" charset="0"/>
              </a:rPr>
              <a:t>Dr.</a:t>
            </a:r>
            <a:r>
              <a:rPr lang="en-US" sz="2000" baseline="0" dirty="0" smtClean="0">
                <a:latin typeface="Calibri" charset="0"/>
                <a:ea typeface="Georgia" charset="0"/>
                <a:cs typeface="Georgia" charset="0"/>
              </a:rPr>
              <a:t> Rubin, let’s see some of the results from this project</a:t>
            </a:r>
            <a:endParaRPr lang="en-US" sz="2000" dirty="0" smtClean="0">
              <a:latin typeface="Calibri" charset="0"/>
              <a:ea typeface="Georgia" charset="0"/>
              <a:cs typeface="Georgia" charset="0"/>
            </a:endParaRPr>
          </a:p>
          <a:p>
            <a:pPr lvl="1"/>
            <a:endParaRPr lang="en-US" sz="2000" dirty="0" smtClean="0">
              <a:latin typeface="Calibri" charset="0"/>
              <a:ea typeface="Georgia" charset="0"/>
              <a:cs typeface="Georgia"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33290E-055C-8947-BC9E-83FE7A1E3BBA}" type="slidenum">
              <a:rPr lang="en-US">
                <a:latin typeface="Calibri" charset="0"/>
              </a:rPr>
              <a:pPr eaLnBrk="1" hangingPunct="1"/>
              <a:t>36</a:t>
            </a:fld>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DR</a:t>
            </a:r>
          </a:p>
          <a:p>
            <a:r>
              <a:rPr lang="en-US" dirty="0" smtClean="0">
                <a:latin typeface="Calibri" charset="0"/>
              </a:rPr>
              <a:t>The results from the </a:t>
            </a:r>
            <a:r>
              <a:rPr lang="en-US" dirty="0" err="1" smtClean="0">
                <a:latin typeface="Calibri" charset="0"/>
              </a:rPr>
              <a:t>Opioid</a:t>
            </a:r>
            <a:r>
              <a:rPr lang="en-US" dirty="0" smtClean="0">
                <a:latin typeface="Calibri" charset="0"/>
              </a:rPr>
              <a:t> Safety Initiative (OSI) were reductions</a:t>
            </a:r>
            <a:r>
              <a:rPr lang="en-US" baseline="0" dirty="0" smtClean="0">
                <a:latin typeface="Calibri" charset="0"/>
              </a:rPr>
              <a:t> in both the number of patients receiving </a:t>
            </a:r>
            <a:r>
              <a:rPr lang="en-US" baseline="0" dirty="0" err="1" smtClean="0">
                <a:latin typeface="Calibri" charset="0"/>
              </a:rPr>
              <a:t>oxycontin</a:t>
            </a:r>
            <a:r>
              <a:rPr lang="en-US" baseline="0" dirty="0" smtClean="0">
                <a:latin typeface="Calibri" charset="0"/>
              </a:rPr>
              <a:t> over time (red line) as well as those receiving over 200 mg of morphine equivalents (MEQ) per day (blue line).  From Jan 2012 to June 2013 the following results were seen</a:t>
            </a:r>
          </a:p>
          <a:p>
            <a:r>
              <a:rPr lang="en-US" baseline="0" dirty="0" smtClean="0">
                <a:latin typeface="Calibri" charset="0"/>
              </a:rPr>
              <a:t>94 % decrease in </a:t>
            </a:r>
            <a:r>
              <a:rPr lang="en-US" baseline="0" dirty="0" err="1" smtClean="0">
                <a:latin typeface="Calibri" charset="0"/>
              </a:rPr>
              <a:t>OxyContin</a:t>
            </a:r>
            <a:r>
              <a:rPr lang="en-US" baseline="0" dirty="0" smtClean="0">
                <a:latin typeface="Calibri" charset="0"/>
              </a:rPr>
              <a:t> patients </a:t>
            </a:r>
          </a:p>
          <a:p>
            <a:r>
              <a:rPr lang="en-US" baseline="0" dirty="0" smtClean="0">
                <a:latin typeface="Calibri" charset="0"/>
              </a:rPr>
              <a:t>54 % decrease in </a:t>
            </a:r>
            <a:r>
              <a:rPr lang="en-US" baseline="0" dirty="0" smtClean="0">
                <a:latin typeface="Calibri" charset="0"/>
              </a:rPr>
              <a:t>patients on greater than 200mg of morphine equivalents per day</a:t>
            </a:r>
            <a:endParaRPr lang="en-US" baseline="0" dirty="0" smtClean="0">
              <a:latin typeface="Calibri" charset="0"/>
            </a:endParaRPr>
          </a:p>
          <a:p>
            <a:r>
              <a:rPr lang="en-US" baseline="0" dirty="0" smtClean="0">
                <a:latin typeface="Calibri" charset="0"/>
              </a:rPr>
              <a:t>So overall a great success at Minneapolis in improving care provided to these patients.  This initiative involved the entire medical center and support was provided from the Medical Center Director as well as the Chief of Staff.  This helped to lend to the success of the initiative.  </a:t>
            </a:r>
          </a:p>
          <a:p>
            <a:r>
              <a:rPr lang="en-US" baseline="0" dirty="0" smtClean="0">
                <a:latin typeface="Calibri" charset="0"/>
              </a:rPr>
              <a:t>Now let’s take a look at some individual </a:t>
            </a:r>
            <a:r>
              <a:rPr lang="en-US" baseline="0" dirty="0" err="1" smtClean="0">
                <a:latin typeface="Calibri" charset="0"/>
              </a:rPr>
              <a:t>teamlets</a:t>
            </a:r>
            <a:r>
              <a:rPr lang="en-US" baseline="0" dirty="0" smtClean="0">
                <a:latin typeface="Calibri" charset="0"/>
              </a:rPr>
              <a:t> have handled their chronic </a:t>
            </a:r>
            <a:r>
              <a:rPr lang="en-US" baseline="0" dirty="0" err="1" smtClean="0">
                <a:latin typeface="Calibri" charset="0"/>
              </a:rPr>
              <a:t>opioid</a:t>
            </a:r>
            <a:r>
              <a:rPr lang="en-US" baseline="0" dirty="0" smtClean="0">
                <a:latin typeface="Calibri" charset="0"/>
              </a:rPr>
              <a:t> patients using shared medical </a:t>
            </a:r>
            <a:r>
              <a:rPr lang="en-US" baseline="0" dirty="0" err="1" smtClean="0">
                <a:latin typeface="Calibri" charset="0"/>
              </a:rPr>
              <a:t>appts</a:t>
            </a:r>
            <a:r>
              <a:rPr lang="en-US" baseline="0" dirty="0" smtClean="0">
                <a:latin typeface="Calibri" charset="0"/>
              </a:rPr>
              <a:t>.  </a:t>
            </a: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05DD4A-5EA0-B84F-B2B9-C377738BD032}" type="slidenum">
              <a:rPr lang="en-US">
                <a:latin typeface="Calibri" charset="0"/>
              </a:rPr>
              <a:pPr eaLnBrk="1" hangingPunct="1"/>
              <a:t>37</a:t>
            </a:fld>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JG</a:t>
            </a:r>
          </a:p>
          <a:p>
            <a:r>
              <a:rPr lang="en-US" baseline="0" dirty="0" smtClean="0"/>
              <a:t>There are several examples throughout the system of how pharmacists have become integrated into roles in pain management.  This example demonstrates that there is not just one way to do improve care. Dr. Ragan and her clinical pharmacy associates at the CAVAHC started a SMA for their pain patients to try and reduce the number of walk-ins and phone calls. While this “pain cohort” was a relatively small percentage of their panel they felt like they consumed a large amount of their time. They disrupted their clinics, sometime they demanded to be seen and would create havoc in the waiting room. They also wanted to improve the quality of their scheduled yearly or semi-yearly provider visit so that the patient/provider could focus on something other than pain during their scheduled visit.  </a:t>
            </a:r>
            <a:r>
              <a:rPr lang="en-US" dirty="0" smtClean="0"/>
              <a:t>So with that</a:t>
            </a:r>
            <a:r>
              <a:rPr lang="en-US" baseline="0" dirty="0" smtClean="0"/>
              <a:t> primary goal in mind they began. Now let’s take a look at how they did it….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41CDCA9-FBC8-43F1-9349-DD6A946ED77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were 2 </a:t>
            </a:r>
            <a:r>
              <a:rPr lang="en-US" dirty="0" err="1" smtClean="0"/>
              <a:t>teamlets</a:t>
            </a:r>
            <a:r>
              <a:rPr lang="en-US" dirty="0" smtClean="0"/>
              <a:t> identified and SMAs were developed with</a:t>
            </a:r>
            <a:r>
              <a:rPr lang="en-US" baseline="0" dirty="0" smtClean="0"/>
              <a:t> team Input. </a:t>
            </a:r>
            <a:r>
              <a:rPr lang="en-US" dirty="0" smtClean="0"/>
              <a:t>The pharmacists used the VISN 7 Data Warehouse to identify their </a:t>
            </a:r>
            <a:r>
              <a:rPr lang="en-US" dirty="0" err="1" smtClean="0"/>
              <a:t>teamlet</a:t>
            </a:r>
            <a:r>
              <a:rPr lang="en-US" dirty="0" smtClean="0"/>
              <a:t> patients on chronic </a:t>
            </a:r>
            <a:r>
              <a:rPr lang="en-US" dirty="0" err="1" smtClean="0"/>
              <a:t>opioids</a:t>
            </a:r>
            <a:r>
              <a:rPr lang="en-US" dirty="0" smtClean="0"/>
              <a:t> .</a:t>
            </a:r>
            <a:r>
              <a:rPr lang="en-US" baseline="0" dirty="0" smtClean="0"/>
              <a:t> </a:t>
            </a:r>
            <a:r>
              <a:rPr lang="en-US" baseline="0" dirty="0" smtClean="0"/>
              <a:t>You can see that they were different which shows how they can be individualized. </a:t>
            </a:r>
            <a:r>
              <a:rPr lang="en-US" baseline="0" dirty="0" smtClean="0"/>
              <a:t>Both groups included all patients on CII and then any high quantity CIII patients.  You can see the differences between the 2 SMAs listed on the slide.  Every patient was required to attend after they agree to be a part of SMA</a:t>
            </a:r>
          </a:p>
          <a:p>
            <a:r>
              <a:rPr lang="en-US" b="0" dirty="0" smtClean="0"/>
              <a:t>The SMAs included a Physician, clinical pharmacist, nurse and clerk.  The teams also used Physical therapists, social workers, and psychologists as needed</a:t>
            </a:r>
          </a:p>
          <a:p>
            <a:r>
              <a:rPr lang="en-US" baseline="0" dirty="0" smtClean="0"/>
              <a:t>Julie, can you share some results from this project?</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39</a:t>
            </a:fld>
            <a:endParaRPr lang="en-US"/>
          </a:p>
        </p:txBody>
      </p:sp>
    </p:spTree>
    <p:extLst>
      <p:ext uri="{BB962C8B-B14F-4D97-AF65-F5344CB8AC3E}">
        <p14:creationId xmlns:p14="http://schemas.microsoft.com/office/powerpoint/2010/main" xmlns="" val="309723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JG</a:t>
            </a:r>
          </a:p>
          <a:p>
            <a:pPr lvl="0"/>
            <a:r>
              <a:rPr lang="en-US" dirty="0" smtClean="0"/>
              <a:t>In</a:t>
            </a:r>
            <a:r>
              <a:rPr lang="en-US" baseline="0" dirty="0" smtClean="0"/>
              <a:t> dealing with some of the healthcare problems that exist, the pharmacist can play a key role in a variety of areas to include Preventative care, medication recon, population management, care coordination, rural health and </a:t>
            </a:r>
            <a:r>
              <a:rPr lang="en-US" dirty="0" smtClean="0"/>
              <a:t>Comprehensive Medication Management in PC, specialty</a:t>
            </a:r>
            <a:r>
              <a:rPr lang="en-US" baseline="0" dirty="0" smtClean="0"/>
              <a:t> care and acute and long-term care . S</a:t>
            </a:r>
            <a:r>
              <a:rPr lang="en-US" dirty="0" smtClean="0"/>
              <a:t>o you can see there are multiple areas in which a pharmacist could</a:t>
            </a:r>
            <a:r>
              <a:rPr lang="en-US" baseline="0" dirty="0" smtClean="0"/>
              <a:t> impact care.</a:t>
            </a:r>
            <a:endParaRPr lang="en-US" dirty="0" smtClean="0"/>
          </a:p>
          <a:p>
            <a:pPr lvl="1"/>
            <a:r>
              <a:rPr lang="en-US" dirty="0" smtClean="0"/>
              <a:t>Now</a:t>
            </a:r>
            <a:r>
              <a:rPr lang="en-US" baseline="0" dirty="0" smtClean="0"/>
              <a:t> let’s take a look at your poll results</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JG</a:t>
            </a:r>
          </a:p>
          <a:p>
            <a:r>
              <a:rPr lang="en-US" dirty="0" smtClean="0"/>
              <a:t>You can see the improvements made in</a:t>
            </a:r>
            <a:r>
              <a:rPr lang="en-US" baseline="0" dirty="0" smtClean="0"/>
              <a:t> </a:t>
            </a:r>
            <a:r>
              <a:rPr lang="en-US" baseline="0" dirty="0" err="1" smtClean="0"/>
              <a:t>Teamlet</a:t>
            </a:r>
            <a:r>
              <a:rPr lang="en-US" baseline="0" dirty="0" smtClean="0"/>
              <a:t> 1’s patients </a:t>
            </a:r>
            <a:r>
              <a:rPr lang="en-US" dirty="0" smtClean="0"/>
              <a:t>5 months after the start of the SMA.  The</a:t>
            </a:r>
            <a:r>
              <a:rPr lang="en-US" baseline="0" dirty="0" smtClean="0"/>
              <a:t> parameter with the most change is shown in purple as improving breakthrough medication regimens.</a:t>
            </a:r>
          </a:p>
          <a:p>
            <a:r>
              <a:rPr lang="en-US" baseline="0" dirty="0" smtClean="0"/>
              <a:t>There was also an increase in the number of patients initiated on long acting </a:t>
            </a:r>
            <a:r>
              <a:rPr lang="en-US" baseline="0" dirty="0" err="1" smtClean="0"/>
              <a:t>opioids</a:t>
            </a:r>
            <a:r>
              <a:rPr lang="en-US" baseline="0" dirty="0" smtClean="0"/>
              <a:t>.</a:t>
            </a:r>
          </a:p>
          <a:p>
            <a:r>
              <a:rPr lang="en-US" baseline="0" dirty="0" smtClean="0"/>
              <a:t>Dr. Rubin, can you tell us how </a:t>
            </a:r>
            <a:r>
              <a:rPr lang="en-US" baseline="0" dirty="0" err="1" smtClean="0"/>
              <a:t>teamlet</a:t>
            </a:r>
            <a:r>
              <a:rPr lang="en-US" baseline="0" dirty="0" smtClean="0"/>
              <a:t> 2 did?</a:t>
            </a:r>
          </a:p>
          <a:p>
            <a:endParaRPr lang="en-US" dirty="0"/>
          </a:p>
        </p:txBody>
      </p:sp>
      <p:sp>
        <p:nvSpPr>
          <p:cNvPr id="4" name="Slide Number Placeholder 3"/>
          <p:cNvSpPr>
            <a:spLocks noGrp="1"/>
          </p:cNvSpPr>
          <p:nvPr>
            <p:ph type="sldNum" sz="quarter" idx="10"/>
          </p:nvPr>
        </p:nvSpPr>
        <p:spPr/>
        <p:txBody>
          <a:bodyPr/>
          <a:lstStyle/>
          <a:p>
            <a:fld id="{341CDCA9-FBC8-43F1-9349-DD6A946ED77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t>
            </a:r>
          </a:p>
          <a:p>
            <a:r>
              <a:rPr lang="en-US" dirty="0" smtClean="0"/>
              <a:t>In addition to what Julie mentioned with</a:t>
            </a:r>
            <a:r>
              <a:rPr lang="en-US" baseline="0" dirty="0" smtClean="0"/>
              <a:t> the previous team, s</a:t>
            </a:r>
            <a:r>
              <a:rPr lang="en-US" dirty="0" smtClean="0"/>
              <a:t>imilar results were seen with </a:t>
            </a:r>
            <a:r>
              <a:rPr lang="en-US" dirty="0" err="1" smtClean="0"/>
              <a:t>teamlet</a:t>
            </a:r>
            <a:r>
              <a:rPr lang="en-US" dirty="0" smtClean="0"/>
              <a:t> 2, and this slide depicts clinical outcomes at 1 year since start of the program.</a:t>
            </a:r>
            <a:r>
              <a:rPr lang="en-US" baseline="0" dirty="0" smtClean="0"/>
              <a:t>  There was a 40% Decrease in the QTY of PRN </a:t>
            </a:r>
            <a:r>
              <a:rPr lang="en-US" baseline="0" dirty="0" err="1" smtClean="0"/>
              <a:t>Opioids</a:t>
            </a:r>
            <a:r>
              <a:rPr lang="en-US" baseline="0" dirty="0" smtClean="0"/>
              <a:t> (orange) and a 52% increase in the amount  of Adjunctive Pain Meds.  </a:t>
            </a:r>
            <a:r>
              <a:rPr lang="en-US" dirty="0" smtClean="0"/>
              <a:t>In</a:t>
            </a:r>
            <a:r>
              <a:rPr lang="en-US" baseline="0" dirty="0" smtClean="0"/>
              <a:t> this example the </a:t>
            </a:r>
            <a:r>
              <a:rPr lang="en-US" baseline="0" dirty="0" err="1" smtClean="0"/>
              <a:t>teamlets</a:t>
            </a:r>
            <a:r>
              <a:rPr lang="en-US" baseline="0" dirty="0" smtClean="0"/>
              <a:t> had the flexibility to decide how to best care for their patients.  They included all team members in the planning and implementation and demonstrated successful outcomes.  Due to the success of this project, the SMA has now moved to primarily telephone care due to the good control of their patient population</a:t>
            </a:r>
          </a:p>
          <a:p>
            <a:r>
              <a:rPr lang="en-US" baseline="0" dirty="0" smtClean="0"/>
              <a:t>You can see that pharmacists across the country are fully integrated into a variety of models and assisting with the pain crisis, but there are also opportunities in Hepatitis C management.  Let’s take a look</a:t>
            </a:r>
            <a:endParaRPr lang="en-US" dirty="0"/>
          </a:p>
        </p:txBody>
      </p:sp>
      <p:sp>
        <p:nvSpPr>
          <p:cNvPr id="4" name="Slide Number Placeholder 3"/>
          <p:cNvSpPr>
            <a:spLocks noGrp="1"/>
          </p:cNvSpPr>
          <p:nvPr>
            <p:ph type="sldNum" sz="quarter" idx="10"/>
          </p:nvPr>
        </p:nvSpPr>
        <p:spPr/>
        <p:txBody>
          <a:bodyPr/>
          <a:lstStyle/>
          <a:p>
            <a:fld id="{341CDCA9-FBC8-43F1-9349-DD6A946ED77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a:t>
            </a:r>
          </a:p>
          <a:p>
            <a:r>
              <a:rPr lang="en-US" sz="1200"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When we look at Hepatitis C  (HCV) Care Issues, there are multiple issues where a pharmacist can be involved.  </a:t>
            </a:r>
            <a:endParaRPr lang="en-US" sz="1200" b="0" dirty="0" smtClean="0">
              <a:solidFill>
                <a:schemeClr val="accent1">
                  <a:lumMod val="75000"/>
                </a:schemeClr>
              </a:solidFill>
            </a:endParaRPr>
          </a:p>
          <a:p>
            <a:r>
              <a:rPr lang="en-US" sz="1200" b="0" dirty="0" smtClean="0">
                <a:solidFill>
                  <a:schemeClr val="accent1">
                    <a:lumMod val="75000"/>
                  </a:schemeClr>
                </a:solidFill>
              </a:rPr>
              <a:t>We know that the</a:t>
            </a:r>
            <a:r>
              <a:rPr lang="en-US" sz="1200" b="0" baseline="0" dirty="0" smtClean="0">
                <a:solidFill>
                  <a:schemeClr val="accent1">
                    <a:lumMod val="75000"/>
                  </a:schemeClr>
                </a:solidFill>
              </a:rPr>
              <a:t> following problems exist:</a:t>
            </a:r>
            <a:endParaRPr lang="en-US" sz="1200" b="0" dirty="0" smtClean="0">
              <a:solidFill>
                <a:schemeClr val="accent1">
                  <a:lumMod val="75000"/>
                </a:schemeClr>
              </a:solidFill>
            </a:endParaRPr>
          </a:p>
          <a:p>
            <a:pPr marL="171450" indent="-171450">
              <a:buFont typeface="Arial" panose="020B0604020202020204" pitchFamily="34" charset="0"/>
              <a:buChar char="•"/>
            </a:pPr>
            <a:r>
              <a:rPr lang="en-US" sz="1200" b="0" dirty="0" smtClean="0">
                <a:solidFill>
                  <a:schemeClr val="accent1">
                    <a:lumMod val="75000"/>
                  </a:schemeClr>
                </a:solidFill>
              </a:rPr>
              <a:t>High number of untreated patients in Primary Care</a:t>
            </a:r>
          </a:p>
          <a:p>
            <a:pPr marL="171450" indent="-171450">
              <a:buFont typeface="Arial" panose="020B0604020202020204" pitchFamily="34" charset="0"/>
              <a:buChar char="•"/>
            </a:pPr>
            <a:r>
              <a:rPr lang="en-US" sz="1200" b="0" dirty="0" smtClean="0">
                <a:solidFill>
                  <a:schemeClr val="accent1">
                    <a:lumMod val="75000"/>
                  </a:schemeClr>
                </a:solidFill>
              </a:rPr>
              <a:t>Lack of expertise and time in primary care to perform initial assessment and treat patients</a:t>
            </a:r>
          </a:p>
          <a:p>
            <a:pPr marL="171450" indent="-171450">
              <a:buFont typeface="Arial" panose="020B0604020202020204" pitchFamily="34" charset="0"/>
              <a:buChar char="•"/>
            </a:pPr>
            <a:r>
              <a:rPr lang="en-US" sz="1200" b="0" dirty="0" smtClean="0">
                <a:solidFill>
                  <a:schemeClr val="accent1">
                    <a:lumMod val="75000"/>
                  </a:schemeClr>
                </a:solidFill>
              </a:rPr>
              <a:t>Capacity issues at many sites within Specialty Care to take all the referrals from primary care resulting in backlogs</a:t>
            </a:r>
          </a:p>
          <a:p>
            <a:pPr marL="171450" indent="-171450">
              <a:buFont typeface="Arial" panose="020B0604020202020204" pitchFamily="34" charset="0"/>
              <a:buChar char="•"/>
            </a:pPr>
            <a:r>
              <a:rPr lang="en-US" sz="1200" b="0" dirty="0" smtClean="0">
                <a:solidFill>
                  <a:schemeClr val="accent1">
                    <a:lumMod val="75000"/>
                  </a:schemeClr>
                </a:solidFill>
              </a:rPr>
              <a:t>Recognition that access is a major issue that will need multiple strategies to overcome</a:t>
            </a:r>
          </a:p>
          <a:p>
            <a:pPr marL="171450" indent="-171450">
              <a:buFont typeface="Arial" panose="020B0604020202020204" pitchFamily="34" charset="0"/>
              <a:buChar char="•"/>
            </a:pPr>
            <a:endParaRPr lang="en-US" sz="1200" b="0" dirty="0" smtClean="0">
              <a:solidFill>
                <a:schemeClr val="accent1">
                  <a:lumMod val="75000"/>
                </a:schemeClr>
              </a:solidFill>
            </a:endParaRPr>
          </a:p>
          <a:p>
            <a:pPr marL="0" indent="0">
              <a:buFont typeface="Arial" panose="020B0604020202020204" pitchFamily="34" charset="0"/>
              <a:buNone/>
            </a:pPr>
            <a:r>
              <a:rPr lang="en-US" sz="1200" b="0" dirty="0" smtClean="0">
                <a:solidFill>
                  <a:schemeClr val="accent1">
                    <a:lumMod val="75000"/>
                  </a:schemeClr>
                </a:solidFill>
              </a:rPr>
              <a:t>JG</a:t>
            </a:r>
          </a:p>
          <a:p>
            <a:pPr marL="0" indent="0">
              <a:buFont typeface="Arial" panose="020B0604020202020204" pitchFamily="34" charset="0"/>
              <a:buNone/>
            </a:pPr>
            <a:r>
              <a:rPr lang="en-US" sz="1200" b="0" dirty="0" smtClean="0">
                <a:solidFill>
                  <a:schemeClr val="accent1">
                    <a:lumMod val="75000"/>
                  </a:schemeClr>
                </a:solidFill>
              </a:rPr>
              <a:t>In</a:t>
            </a:r>
            <a:r>
              <a:rPr lang="en-US" sz="1200" b="0" baseline="0" dirty="0" smtClean="0">
                <a:solidFill>
                  <a:schemeClr val="accent1">
                    <a:lumMod val="75000"/>
                  </a:schemeClr>
                </a:solidFill>
              </a:rPr>
              <a:t> looking at this heat map you can see the number of potential patients for protease inhibitor therapy in VA.  The areas depicted in Red are over 2700 potential patients, Orange (1917-2700), cream (1200-1900), followed by green, light blue, and finally dark blue with less than 318 patients.  The biggest issue you do not see on this map is that </a:t>
            </a:r>
            <a:r>
              <a:rPr lang="en-US" b="0" dirty="0" smtClean="0"/>
              <a:t>most HCV+ Veterans have never received antiviral treatment </a:t>
            </a:r>
          </a:p>
          <a:p>
            <a:pPr marL="0" indent="0">
              <a:buFont typeface="Arial" pitchFamily="34" charset="0"/>
              <a:buNone/>
              <a:defRPr/>
            </a:pPr>
            <a:r>
              <a:rPr lang="en-US" dirty="0" smtClean="0">
                <a:solidFill>
                  <a:schemeClr val="tx1"/>
                </a:solidFill>
              </a:rPr>
              <a:t>So</a:t>
            </a:r>
            <a:r>
              <a:rPr lang="en-US" baseline="0" dirty="0" smtClean="0">
                <a:solidFill>
                  <a:schemeClr val="tx1"/>
                </a:solidFill>
              </a:rPr>
              <a:t> that leads us to a c</a:t>
            </a:r>
            <a:r>
              <a:rPr lang="en-US" dirty="0" smtClean="0"/>
              <a:t>hallenge to treat over</a:t>
            </a:r>
            <a:r>
              <a:rPr lang="en-US" baseline="0" dirty="0" smtClean="0"/>
              <a:t> </a:t>
            </a:r>
            <a:r>
              <a:rPr lang="en-US" dirty="0" smtClean="0"/>
              <a:t>127,000 pts .</a:t>
            </a:r>
            <a:r>
              <a:rPr lang="en-US" baseline="0" dirty="0" smtClean="0"/>
              <a:t>  </a:t>
            </a:r>
            <a:r>
              <a:rPr lang="en-US" dirty="0" smtClean="0"/>
              <a:t>Generally 3,000 per year are usually treated.</a:t>
            </a:r>
            <a:r>
              <a:rPr lang="en-US" baseline="0" dirty="0" smtClean="0"/>
              <a:t>  So </a:t>
            </a:r>
            <a:r>
              <a:rPr lang="en-US" dirty="0" smtClean="0">
                <a:solidFill>
                  <a:srgbClr val="FFFFFF"/>
                </a:solidFill>
              </a:rPr>
              <a:t>How do</a:t>
            </a:r>
            <a:r>
              <a:rPr lang="en-US" baseline="0" dirty="0" smtClean="0">
                <a:solidFill>
                  <a:srgbClr val="FFFFFF"/>
                </a:solidFill>
              </a:rPr>
              <a:t> we treat these patients?</a:t>
            </a:r>
            <a:endParaRPr lang="en-US" dirty="0" smtClean="0">
              <a:solidFill>
                <a:srgbClr val="FFFFFF"/>
              </a:solidFill>
            </a:endParaRPr>
          </a:p>
          <a:p>
            <a:pPr>
              <a:defRPr/>
            </a:pPr>
            <a:endParaRPr lang="en-US" dirty="0" smtClean="0"/>
          </a:p>
          <a:p>
            <a:pPr>
              <a:defRPr/>
            </a:pPr>
            <a:endParaRPr lang="en-US" dirty="0" smtClean="0"/>
          </a:p>
          <a:p>
            <a:pPr>
              <a:defRPr/>
            </a:pPr>
            <a:endParaRPr lang="en-US" b="1" dirty="0" smtClean="0">
              <a:solidFill>
                <a:schemeClr val="accent1">
                  <a:lumMod val="75000"/>
                </a:schemeClr>
              </a:solidFill>
            </a:endParaRPr>
          </a:p>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April 7, 2004</a:t>
            </a:r>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11</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93C72F88-14D7-4D71-9C3F-3A732B2A9B38}" type="slidenum">
              <a:rPr lang="en-US" smtClean="0">
                <a:solidFill>
                  <a:prstClr val="black"/>
                </a:solidFill>
              </a:rPr>
              <a:pPr>
                <a:def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ln/>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smtClean="0">
                <a:solidFill>
                  <a:srgbClr val="FFFFFF"/>
                </a:solidFill>
              </a:rPr>
              <a:t>DR</a:t>
            </a:r>
            <a:endParaRPr lang="en-US" sz="1200" b="1" dirty="0" smtClean="0">
              <a:solidFill>
                <a:srgbClr val="FFFFFF"/>
              </a:solidFill>
            </a:endParaRPr>
          </a:p>
          <a:p>
            <a:r>
              <a:rPr lang="en-US" sz="1200" b="0" dirty="0" smtClean="0">
                <a:solidFill>
                  <a:schemeClr val="tx1"/>
                </a:solidFill>
              </a:rPr>
              <a:t>We have made some successes over the years with over 5,000 veterans treated with </a:t>
            </a:r>
            <a:r>
              <a:rPr lang="en-US" sz="1200" b="0" dirty="0" smtClean="0">
                <a:solidFill>
                  <a:schemeClr val="tx1"/>
                </a:solidFill>
              </a:rPr>
              <a:t>Hepatitis</a:t>
            </a:r>
            <a:r>
              <a:rPr lang="en-US" sz="1200" b="0" baseline="0" dirty="0" smtClean="0">
                <a:solidFill>
                  <a:schemeClr val="tx1"/>
                </a:solidFill>
              </a:rPr>
              <a:t> C</a:t>
            </a:r>
            <a:r>
              <a:rPr lang="en-US" sz="1200" b="0" dirty="0" smtClean="0">
                <a:solidFill>
                  <a:schemeClr val="tx1"/>
                </a:solidFill>
              </a:rPr>
              <a:t> </a:t>
            </a:r>
            <a:r>
              <a:rPr lang="en-US" sz="1200" b="0" dirty="0" smtClean="0">
                <a:solidFill>
                  <a:schemeClr val="tx1"/>
                </a:solidFill>
              </a:rPr>
              <a:t>Protease Inhibitors in 2012-13</a:t>
            </a:r>
          </a:p>
          <a:p>
            <a:r>
              <a:rPr lang="en-US" sz="1200" b="0" dirty="0" smtClean="0">
                <a:solidFill>
                  <a:schemeClr val="tx1"/>
                </a:solidFill>
              </a:rPr>
              <a:t>PBM Management &amp; Public Health have collaborated to develop strategies to get more CPS involved with curing patients</a:t>
            </a:r>
          </a:p>
          <a:p>
            <a:r>
              <a:rPr lang="en-US" sz="1200" b="0" dirty="0" smtClean="0">
                <a:solidFill>
                  <a:schemeClr val="tx1"/>
                </a:solidFill>
              </a:rPr>
              <a:t>Thanks to </a:t>
            </a:r>
            <a:r>
              <a:rPr lang="en-US" sz="1200" b="0" baseline="0" dirty="0" smtClean="0">
                <a:solidFill>
                  <a:schemeClr val="tx1"/>
                </a:solidFill>
              </a:rPr>
              <a:t>many of our clinical pharmacy leaders in </a:t>
            </a:r>
            <a:r>
              <a:rPr lang="en-US" sz="1200" b="0" baseline="0" dirty="0" err="1" smtClean="0">
                <a:solidFill>
                  <a:schemeClr val="tx1"/>
                </a:solidFill>
              </a:rPr>
              <a:t>Hep</a:t>
            </a:r>
            <a:r>
              <a:rPr lang="en-US" sz="1200" b="0" baseline="0" dirty="0" smtClean="0">
                <a:solidFill>
                  <a:schemeClr val="tx1"/>
                </a:solidFill>
              </a:rPr>
              <a:t> C, in particular Dr. Pam </a:t>
            </a:r>
            <a:r>
              <a:rPr lang="en-US" sz="1200" b="0" baseline="0" dirty="0" err="1" smtClean="0">
                <a:solidFill>
                  <a:schemeClr val="tx1"/>
                </a:solidFill>
              </a:rPr>
              <a:t>Belperio</a:t>
            </a:r>
            <a:r>
              <a:rPr lang="en-US" sz="1200" b="0" baseline="0" dirty="0" smtClean="0">
                <a:solidFill>
                  <a:schemeClr val="tx1"/>
                </a:solidFill>
              </a:rPr>
              <a:t>, </a:t>
            </a:r>
            <a:r>
              <a:rPr lang="en-US" sz="1200" b="0" dirty="0" smtClean="0">
                <a:solidFill>
                  <a:schemeClr val="tx1"/>
                </a:solidFill>
              </a:rPr>
              <a:t>The number of  clinical pharmacists with a Scope of Practice in </a:t>
            </a:r>
            <a:r>
              <a:rPr lang="en-US" sz="1200" b="0" dirty="0" err="1" smtClean="0">
                <a:solidFill>
                  <a:schemeClr val="tx1"/>
                </a:solidFill>
              </a:rPr>
              <a:t>Hep</a:t>
            </a:r>
            <a:r>
              <a:rPr lang="en-US" sz="1200" b="0" dirty="0" smtClean="0">
                <a:solidFill>
                  <a:schemeClr val="tx1"/>
                </a:solidFill>
              </a:rPr>
              <a:t> C is growing quickly.</a:t>
            </a:r>
            <a:r>
              <a:rPr lang="en-US" sz="1200" b="0" baseline="0" dirty="0" smtClean="0">
                <a:solidFill>
                  <a:schemeClr val="tx1"/>
                </a:solidFill>
              </a:rPr>
              <a:t>  </a:t>
            </a:r>
            <a:r>
              <a:rPr lang="en-US" dirty="0" smtClean="0"/>
              <a:t>The pharmacist may function as either as an independent treating provider or in the capacity of a multi-disciplinary team. </a:t>
            </a:r>
          </a:p>
          <a:p>
            <a:pPr marL="137160" indent="0" eaLnBrk="1" fontAlgn="auto" hangingPunct="1">
              <a:spcAft>
                <a:spcPts val="0"/>
              </a:spcAft>
              <a:buClr>
                <a:schemeClr val="tx1">
                  <a:shade val="95000"/>
                </a:schemeClr>
              </a:buClr>
              <a:buFont typeface="Wingdings 2"/>
              <a:buNone/>
              <a:defRPr/>
            </a:pPr>
            <a:endParaRPr lang="en-US" dirty="0" smtClean="0"/>
          </a:p>
          <a:p>
            <a:pPr marL="137160" indent="0" eaLnBrk="1" fontAlgn="auto" hangingPunct="1">
              <a:spcAft>
                <a:spcPts val="0"/>
              </a:spcAft>
              <a:buClr>
                <a:schemeClr val="tx1">
                  <a:shade val="95000"/>
                </a:schemeClr>
              </a:buClr>
              <a:buFont typeface="Wingdings 2"/>
              <a:buNone/>
              <a:defRPr/>
            </a:pPr>
            <a:r>
              <a:rPr lang="en-US" dirty="0" smtClean="0"/>
              <a:t>JG</a:t>
            </a:r>
          </a:p>
          <a:p>
            <a:pPr marL="137160" indent="0" eaLnBrk="1" fontAlgn="auto" hangingPunct="1">
              <a:spcAft>
                <a:spcPts val="0"/>
              </a:spcAft>
              <a:buClr>
                <a:schemeClr val="tx1">
                  <a:shade val="95000"/>
                </a:schemeClr>
              </a:buClr>
              <a:buFont typeface="Wingdings 2"/>
              <a:buNone/>
              <a:defRPr/>
            </a:pPr>
            <a:r>
              <a:rPr lang="en-US" dirty="0" smtClean="0"/>
              <a:t>PACT Pharmacist-</a:t>
            </a:r>
            <a:r>
              <a:rPr lang="en-US" sz="1200" dirty="0" smtClean="0"/>
              <a:t>HCV Screening/Testing</a:t>
            </a:r>
            <a:r>
              <a:rPr lang="en-US" sz="1200" baseline="0" dirty="0" smtClean="0"/>
              <a:t> and </a:t>
            </a:r>
            <a:r>
              <a:rPr lang="en-US" sz="1200" dirty="0" smtClean="0"/>
              <a:t>Baseline pre-treatment evaluation</a:t>
            </a:r>
          </a:p>
          <a:p>
            <a:pPr lvl="0" algn="l"/>
            <a:r>
              <a:rPr lang="en-US" sz="1200" dirty="0" smtClean="0"/>
              <a:t>PACT and HCV Specialty CPS roles-Managing adverse effects (ESAs, GCSF),</a:t>
            </a:r>
            <a:r>
              <a:rPr lang="en-US" sz="1200" baseline="0" dirty="0" smtClean="0"/>
              <a:t> </a:t>
            </a:r>
            <a:r>
              <a:rPr lang="en-US" sz="1200" dirty="0" smtClean="0"/>
              <a:t>Drug interaction management,</a:t>
            </a:r>
            <a:r>
              <a:rPr lang="en-US" sz="1200" baseline="0" dirty="0" smtClean="0"/>
              <a:t> </a:t>
            </a:r>
            <a:r>
              <a:rPr lang="en-US" sz="1200" dirty="0" smtClean="0"/>
              <a:t>Treatment eligibility and initiation</a:t>
            </a:r>
            <a:r>
              <a:rPr lang="en-US" sz="1200" baseline="0" dirty="0" smtClean="0"/>
              <a:t> and </a:t>
            </a:r>
            <a:r>
              <a:rPr lang="en-US" sz="1200" dirty="0" smtClean="0"/>
              <a:t>HCV medication therapy management (dose reductions, response, treatment duration).</a:t>
            </a:r>
            <a:r>
              <a:rPr lang="en-US" sz="1200" baseline="0" dirty="0" smtClean="0"/>
              <a:t>  Now </a:t>
            </a:r>
            <a:r>
              <a:rPr lang="en-US" sz="1200" dirty="0" smtClean="0"/>
              <a:t>Let’s see how the pharmacist’s could impact quality indicators</a:t>
            </a:r>
          </a:p>
          <a:p>
            <a:pPr marL="137160" indent="0" eaLnBrk="1" fontAlgn="auto" hangingPunct="1">
              <a:spcAft>
                <a:spcPts val="0"/>
              </a:spcAft>
              <a:buClr>
                <a:schemeClr val="tx1">
                  <a:shade val="95000"/>
                </a:schemeClr>
              </a:buClr>
              <a:buFont typeface="Wingdings 2"/>
              <a:buNone/>
              <a:defRPr/>
            </a:pPr>
            <a:endParaRPr lang="en-US" dirty="0" smtClean="0"/>
          </a:p>
        </p:txBody>
      </p:sp>
      <p:sp>
        <p:nvSpPr>
          <p:cNvPr id="96260" name="Slide Number Placeholder 3"/>
          <p:cNvSpPr>
            <a:spLocks noGrp="1"/>
          </p:cNvSpPr>
          <p:nvPr>
            <p:ph type="sldNum" sz="quarter" idx="5"/>
          </p:nvPr>
        </p:nvSpPr>
        <p:spPr>
          <a:noFill/>
        </p:spPr>
        <p:txBody>
          <a:bodyPr/>
          <a:lstStyle/>
          <a:p>
            <a:fld id="{7E91F3EC-3BC3-4AC4-AB4A-32DECF979302}" type="slidenum">
              <a:rPr lang="en-US" smtClean="0">
                <a:solidFill>
                  <a:srgbClr val="C0504D"/>
                </a:solidFill>
              </a:rPr>
              <a:pPr/>
              <a:t>43</a:t>
            </a:fld>
            <a:endParaRPr lang="en-US" smtClean="0">
              <a:solidFill>
                <a:srgbClr val="C0504D"/>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0" dirty="0" smtClean="0"/>
              <a:t>DR</a:t>
            </a:r>
          </a:p>
          <a:p>
            <a:pPr lvl="0"/>
            <a:r>
              <a:rPr lang="en-US" b="0" dirty="0" smtClean="0"/>
              <a:t>Where else can the Pharmacist intervene?  The pharmacist may intervene on many of the National VA HCV indicators listed on this slide.  Opportunities</a:t>
            </a:r>
            <a:r>
              <a:rPr lang="en-US" b="0" baseline="0" dirty="0" smtClean="0"/>
              <a:t> and gaps in care exist.  </a:t>
            </a:r>
            <a:r>
              <a:rPr lang="en-US" b="0" dirty="0" smtClean="0"/>
              <a:t>Which types of HCV patients could</a:t>
            </a:r>
            <a:r>
              <a:rPr lang="en-US" b="0" baseline="0" dirty="0" smtClean="0"/>
              <a:t> be referred to a CPS</a:t>
            </a:r>
            <a:r>
              <a:rPr lang="en-US" b="0" dirty="0" smtClean="0"/>
              <a:t>?</a:t>
            </a:r>
            <a:r>
              <a:rPr lang="en-US" b="0" baseline="0" dirty="0" smtClean="0"/>
              <a:t>  </a:t>
            </a:r>
            <a:r>
              <a:rPr lang="en-US" b="0" dirty="0" smtClean="0"/>
              <a:t>Consider scheduling patients that have not been seen by GI/ID specialty services.  These are the patients that likely have not had al</a:t>
            </a:r>
            <a:r>
              <a:rPr lang="en-US" dirty="0" smtClean="0"/>
              <a:t>l the National Indicators completed, and not received education on HCV.</a:t>
            </a:r>
            <a:r>
              <a:rPr lang="en-US" baseline="0" dirty="0" smtClean="0"/>
              <a:t>  </a:t>
            </a:r>
            <a:r>
              <a:rPr lang="en-US" dirty="0" smtClean="0"/>
              <a:t>Now</a:t>
            </a:r>
            <a:r>
              <a:rPr lang="en-US" baseline="0" dirty="0" smtClean="0"/>
              <a:t> let’s see some results from clinical pharmacists managing medications in HCV</a:t>
            </a:r>
          </a:p>
          <a:p>
            <a:pPr lvl="0"/>
            <a:endParaRPr lang="en-US" baseline="0" dirty="0" smtClean="0"/>
          </a:p>
          <a:p>
            <a:pPr lvl="0"/>
            <a:endParaRPr lang="en-US" baseline="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cs typeface="Arial" charset="0"/>
                <a:hlinkClick r:id="rId3"/>
              </a:rPr>
              <a:t>http://vaww.hepatitis.va.gov/data-reports/ccr-index.asp</a:t>
            </a:r>
            <a:r>
              <a:rPr lang="en-US" sz="1200" b="0" dirty="0" smtClean="0">
                <a:solidFill>
                  <a:schemeClr val="tx1"/>
                </a:solidFill>
                <a:cs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D4D6A950-0690-40A4-99CB-A919FFB76C83}" type="slidenum">
              <a:rPr lang="en-US" smtClean="0">
                <a:solidFill>
                  <a:prstClr val="black"/>
                </a:solidFill>
              </a:rPr>
              <a:pPr>
                <a:def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r>
              <a:rPr lang="en-US" dirty="0" smtClean="0"/>
              <a:t>JG</a:t>
            </a:r>
          </a:p>
          <a:p>
            <a:r>
              <a:rPr lang="en-US" dirty="0" smtClean="0"/>
              <a:t>Just</a:t>
            </a:r>
            <a:r>
              <a:rPr lang="en-US" baseline="0" dirty="0" smtClean="0"/>
              <a:t> in other disease states, t</a:t>
            </a:r>
            <a:r>
              <a:rPr lang="en-US" dirty="0" smtClean="0">
                <a:latin typeface="Arial" pitchFamily="34" charset="0"/>
              </a:rPr>
              <a:t>his slide summarizes the aspects of patient education and drug therapy management in which pharmacists can assist patients receiving HCV treatment. Based on a review of the literature, there are a few examples from the Veterans Affairs systems in Los Angeles, San Francisco, and Long Beach, California.</a:t>
            </a:r>
            <a:r>
              <a:rPr lang="en-US" baseline="0" dirty="0" smtClean="0">
                <a:latin typeface="Arial" pitchFamily="34" charset="0"/>
              </a:rPr>
              <a:t>  </a:t>
            </a:r>
            <a:r>
              <a:rPr lang="en-US" dirty="0" smtClean="0">
                <a:latin typeface="Arial" pitchFamily="34" charset="0"/>
              </a:rPr>
              <a:t>From these results you can see the benefits to include</a:t>
            </a:r>
            <a:r>
              <a:rPr lang="en-US" baseline="0" dirty="0" smtClean="0">
                <a:latin typeface="Arial" pitchFamily="34" charset="0"/>
              </a:rPr>
              <a:t> </a:t>
            </a:r>
            <a:r>
              <a:rPr lang="en-US" dirty="0" smtClean="0">
                <a:latin typeface="Arial" pitchFamily="34" charset="0"/>
              </a:rPr>
              <a:t>enhanced patient empowerment and adhere</a:t>
            </a:r>
            <a:r>
              <a:rPr lang="en-US" baseline="0" dirty="0" smtClean="0">
                <a:latin typeface="Arial" pitchFamily="34" charset="0"/>
              </a:rPr>
              <a:t>nce to therapy, </a:t>
            </a:r>
            <a:r>
              <a:rPr lang="en-US" dirty="0" smtClean="0">
                <a:latin typeface="Arial" pitchFamily="34" charset="0"/>
              </a:rPr>
              <a:t>Effective</a:t>
            </a:r>
            <a:r>
              <a:rPr lang="en-US" baseline="0" dirty="0" smtClean="0">
                <a:latin typeface="Arial" pitchFamily="34" charset="0"/>
              </a:rPr>
              <a:t> management of</a:t>
            </a:r>
            <a:r>
              <a:rPr lang="en-US" dirty="0" smtClean="0">
                <a:latin typeface="Arial" pitchFamily="34" charset="0"/>
              </a:rPr>
              <a:t> HCV drug therapy,</a:t>
            </a:r>
            <a:r>
              <a:rPr lang="en-US" baseline="0" dirty="0" smtClean="0">
                <a:latin typeface="Arial" pitchFamily="34" charset="0"/>
              </a:rPr>
              <a:t> </a:t>
            </a:r>
            <a:r>
              <a:rPr lang="en-US" dirty="0" smtClean="0">
                <a:latin typeface="Arial" pitchFamily="34" charset="0"/>
              </a:rPr>
              <a:t>As well as</a:t>
            </a:r>
            <a:r>
              <a:rPr lang="en-US" baseline="0" dirty="0" smtClean="0">
                <a:latin typeface="Arial" pitchFamily="34" charset="0"/>
              </a:rPr>
              <a:t> reductions in incomplete therapy regimens and improvements in management of adverse reactions related to therapy.  </a:t>
            </a:r>
            <a:r>
              <a:rPr lang="en-US" dirty="0" smtClean="0"/>
              <a:t>Now let’s see how pharmacists can help to identify other high risk patient populations requiring</a:t>
            </a:r>
            <a:r>
              <a:rPr lang="en-US" baseline="0" dirty="0" smtClean="0"/>
              <a:t> treatment. </a:t>
            </a:r>
          </a:p>
          <a:p>
            <a:pPr marL="0" indent="0" fontAlgn="auto">
              <a:spcBef>
                <a:spcPct val="20000"/>
              </a:spcBef>
              <a:spcAft>
                <a:spcPts val="0"/>
              </a:spcAft>
              <a:buFont typeface="+mj-lt"/>
              <a:buNone/>
              <a:defRPr/>
            </a:pPr>
            <a:endParaRPr lang="en-US" baseline="0" dirty="0" smtClean="0"/>
          </a:p>
          <a:p>
            <a:pPr marL="0" indent="0" fontAlgn="auto">
              <a:spcBef>
                <a:spcPct val="20000"/>
              </a:spcBef>
              <a:spcAft>
                <a:spcPts val="0"/>
              </a:spcAft>
              <a:buFont typeface="+mj-lt"/>
              <a:buNone/>
              <a:defRPr/>
            </a:pPr>
            <a:endParaRPr lang="en-US" baseline="0" dirty="0" smtClean="0"/>
          </a:p>
          <a:p>
            <a:pPr marL="0" indent="0" fontAlgn="auto">
              <a:spcBef>
                <a:spcPct val="20000"/>
              </a:spcBef>
              <a:spcAft>
                <a:spcPts val="0"/>
              </a:spcAft>
              <a:buFont typeface="+mj-lt"/>
              <a:buNone/>
              <a:defRPr/>
            </a:pPr>
            <a:endParaRPr lang="en-US" baseline="0" dirty="0" smtClean="0"/>
          </a:p>
          <a:p>
            <a:pPr marL="0" indent="0" fontAlgn="auto">
              <a:spcBef>
                <a:spcPct val="20000"/>
              </a:spcBef>
              <a:spcAft>
                <a:spcPts val="0"/>
              </a:spcAft>
              <a:buFont typeface="+mj-lt"/>
              <a:buNone/>
              <a:defRPr/>
            </a:pPr>
            <a:endParaRPr lang="en-US" dirty="0" smtClean="0"/>
          </a:p>
          <a:p>
            <a:pPr marL="0" indent="0" fontAlgn="auto">
              <a:spcBef>
                <a:spcPct val="20000"/>
              </a:spcBef>
              <a:spcAft>
                <a:spcPts val="0"/>
              </a:spcAft>
              <a:buFont typeface="+mj-lt"/>
              <a:buNone/>
              <a:defRPr/>
            </a:pPr>
            <a:r>
              <a:rPr lang="en-US" dirty="0" smtClean="0"/>
              <a:t>*********************</a:t>
            </a:r>
          </a:p>
          <a:p>
            <a:pPr marL="231775" indent="-231775" fontAlgn="auto">
              <a:spcBef>
                <a:spcPct val="20000"/>
              </a:spcBef>
              <a:spcAft>
                <a:spcPts val="0"/>
              </a:spcAft>
              <a:buFont typeface="+mj-lt"/>
              <a:buAutoNum type="arabicPeriod"/>
              <a:defRPr/>
            </a:pPr>
            <a:r>
              <a:rPr lang="en-US" dirty="0" smtClean="0"/>
              <a:t>VHA Public Health Strategic Healthcare Group, Clinical Public Health Programs, HCV Protease Inhibitor Therapy for Chronic Hepatitis C: Utilization and Pharmacy Cost Considerations within VHA, September 2010; CCR Clinical Case Registry Data.</a:t>
            </a:r>
          </a:p>
          <a:p>
            <a:pPr marL="228600" indent="-228600" fontAlgn="auto">
              <a:spcBef>
                <a:spcPts val="0"/>
              </a:spcBef>
              <a:spcAft>
                <a:spcPts val="0"/>
              </a:spcAft>
              <a:buFont typeface="+mj-lt"/>
              <a:buAutoNum type="arabicPeriod" startAt="3"/>
              <a:defRPr/>
            </a:pPr>
            <a:r>
              <a:rPr lang="en-US" dirty="0" smtClean="0"/>
              <a:t>Yee HS, et al. Management and Treatment of Hepatitis C Viral Infection: Recommendations from the Department of Veterans Affairs Hepatitis C Resource Center Program and the National Hepatitis C Program Office. Am J </a:t>
            </a:r>
            <a:r>
              <a:rPr lang="en-US" dirty="0" err="1" smtClean="0"/>
              <a:t>Gastroenterol</a:t>
            </a:r>
            <a:r>
              <a:rPr lang="en-US" dirty="0" smtClean="0"/>
              <a:t> 2006;101:2360-2378.</a:t>
            </a:r>
          </a:p>
          <a:p>
            <a:pPr marL="228600" indent="-228600" fontAlgn="auto">
              <a:spcBef>
                <a:spcPts val="0"/>
              </a:spcBef>
              <a:spcAft>
                <a:spcPts val="0"/>
              </a:spcAft>
              <a:buFont typeface="+mj-lt"/>
              <a:buAutoNum type="arabicPeriod" startAt="3"/>
              <a:defRPr/>
            </a:pPr>
            <a:r>
              <a:rPr lang="en-US" dirty="0" smtClean="0"/>
              <a:t>Smith J, Dong M, </a:t>
            </a:r>
            <a:r>
              <a:rPr lang="en-US" dirty="0" err="1" smtClean="0"/>
              <a:t>Kaunitz</a:t>
            </a:r>
            <a:r>
              <a:rPr lang="en-US" dirty="0" smtClean="0"/>
              <a:t> JD, Evaluation of a Pharmacist-managed Hepatitis C Care Clinic, Am J Health </a:t>
            </a:r>
            <a:r>
              <a:rPr lang="en-US" dirty="0" err="1" smtClean="0"/>
              <a:t>Syst</a:t>
            </a:r>
            <a:r>
              <a:rPr lang="en-US" dirty="0" smtClean="0"/>
              <a:t> Pharm. 2007 Mar 15;64(6):632-6.</a:t>
            </a:r>
          </a:p>
          <a:p>
            <a:pPr marL="228600" indent="-228600" fontAlgn="auto">
              <a:spcBef>
                <a:spcPts val="0"/>
              </a:spcBef>
              <a:spcAft>
                <a:spcPts val="0"/>
              </a:spcAft>
              <a:buFont typeface="+mj-lt"/>
              <a:buAutoNum type="arabicPeriod" startAt="3"/>
              <a:defRPr/>
            </a:pPr>
            <a:r>
              <a:rPr lang="en-US" dirty="0" smtClean="0"/>
              <a:t>Marino EL, Alvarez-Rubio L, </a:t>
            </a:r>
            <a:r>
              <a:rPr lang="en-US" dirty="0" err="1" smtClean="0"/>
              <a:t>Miro</a:t>
            </a:r>
            <a:r>
              <a:rPr lang="en-US" dirty="0" smtClean="0"/>
              <a:t> S, </a:t>
            </a:r>
            <a:r>
              <a:rPr lang="en-US" dirty="0" err="1" smtClean="0"/>
              <a:t>Modamio</a:t>
            </a:r>
            <a:r>
              <a:rPr lang="en-US" dirty="0" smtClean="0"/>
              <a:t> P, </a:t>
            </a:r>
            <a:r>
              <a:rPr lang="en-US" dirty="0" err="1" smtClean="0"/>
              <a:t>Banos</a:t>
            </a:r>
            <a:r>
              <a:rPr lang="en-US" dirty="0" smtClean="0"/>
              <a:t> F, </a:t>
            </a:r>
            <a:r>
              <a:rPr lang="en-US" dirty="0" err="1" smtClean="0"/>
              <a:t>Lastra</a:t>
            </a:r>
            <a:r>
              <a:rPr lang="en-US" dirty="0" smtClean="0"/>
              <a:t> CF, </a:t>
            </a:r>
            <a:r>
              <a:rPr lang="en-US" dirty="0" err="1" smtClean="0"/>
              <a:t>Alberdi-Leniz</a:t>
            </a:r>
            <a:r>
              <a:rPr lang="en-US" dirty="0" smtClean="0"/>
              <a:t> A.  Pharmacist Intervention in Treatment of Patients with Genotype 1 Chronic Hepatitis C, J </a:t>
            </a:r>
            <a:r>
              <a:rPr lang="en-US" dirty="0" err="1" smtClean="0"/>
              <a:t>Manag</a:t>
            </a:r>
            <a:r>
              <a:rPr lang="en-US" dirty="0" smtClean="0"/>
              <a:t> Care Pharm. 2009 Mar;15(2):147-50.</a:t>
            </a:r>
          </a:p>
          <a:p>
            <a:pPr fontAlgn="auto">
              <a:spcBef>
                <a:spcPts val="0"/>
              </a:spcBef>
              <a:spcAft>
                <a:spcPts val="0"/>
              </a:spcAft>
              <a:buFont typeface="Arial" charset="0"/>
              <a:buChar char="•"/>
              <a:defRPr/>
            </a:pPr>
            <a:endParaRPr lang="en-US" dirty="0" smtClean="0"/>
          </a:p>
          <a:p>
            <a:pPr fontAlgn="auto">
              <a:spcBef>
                <a:spcPts val="0"/>
              </a:spcBef>
              <a:spcAft>
                <a:spcPts val="0"/>
              </a:spcAft>
              <a:buFont typeface="Arial" charset="0"/>
              <a:buNone/>
              <a:defRPr/>
            </a:pPr>
            <a:r>
              <a:rPr lang="en-US" b="1" dirty="0" smtClean="0"/>
              <a:t>Smith </a:t>
            </a:r>
            <a:r>
              <a:rPr lang="en-US" b="1" i="1" dirty="0" smtClean="0"/>
              <a:t>et al</a:t>
            </a:r>
          </a:p>
          <a:p>
            <a:pPr lvl="1" fontAlgn="auto">
              <a:spcBef>
                <a:spcPts val="0"/>
              </a:spcBef>
              <a:spcAft>
                <a:spcPts val="0"/>
              </a:spcAft>
              <a:buFont typeface="Arial" charset="0"/>
              <a:buChar char="•"/>
              <a:defRPr/>
            </a:pPr>
            <a:r>
              <a:rPr lang="en-US" dirty="0" smtClean="0"/>
              <a:t>Evaluation of pharmacist run hepatitis C clinic at VA Greater Los Angeles from Oct 2002 to March 2004. </a:t>
            </a:r>
          </a:p>
          <a:p>
            <a:pPr lvl="1" fontAlgn="auto">
              <a:spcBef>
                <a:spcPts val="0"/>
              </a:spcBef>
              <a:spcAft>
                <a:spcPts val="0"/>
              </a:spcAft>
              <a:buFont typeface="Arial" charset="0"/>
              <a:buChar char="•"/>
              <a:defRPr/>
            </a:pPr>
            <a:r>
              <a:rPr lang="en-US" dirty="0" smtClean="0"/>
              <a:t>Total of 31 pts referred, 27 started treatment.  </a:t>
            </a:r>
          </a:p>
          <a:p>
            <a:pPr lvl="1" fontAlgn="auto">
              <a:spcBef>
                <a:spcPts val="0"/>
              </a:spcBef>
              <a:spcAft>
                <a:spcPts val="0"/>
              </a:spcAft>
              <a:buFont typeface="Arial" charset="0"/>
              <a:buChar char="•"/>
              <a:defRPr/>
            </a:pPr>
            <a:r>
              <a:rPr lang="en-US" dirty="0" smtClean="0"/>
              <a:t>17 of 27 pts (63%) overall achieved SVR</a:t>
            </a:r>
          </a:p>
          <a:p>
            <a:pPr lvl="2" fontAlgn="auto">
              <a:spcBef>
                <a:spcPts val="0"/>
              </a:spcBef>
              <a:spcAft>
                <a:spcPts val="0"/>
              </a:spcAft>
              <a:buFont typeface="Arial" charset="0"/>
              <a:buChar char="•"/>
              <a:defRPr/>
            </a:pPr>
            <a:r>
              <a:rPr lang="en-US" dirty="0" smtClean="0"/>
              <a:t>9 of 15 (60%) for GT1</a:t>
            </a:r>
          </a:p>
          <a:p>
            <a:pPr lvl="2" fontAlgn="auto">
              <a:spcBef>
                <a:spcPts val="0"/>
              </a:spcBef>
              <a:spcAft>
                <a:spcPts val="0"/>
              </a:spcAft>
              <a:buFont typeface="Arial" charset="0"/>
              <a:buChar char="•"/>
              <a:defRPr/>
            </a:pPr>
            <a:r>
              <a:rPr lang="en-US" dirty="0" smtClean="0"/>
              <a:t>8 of 12 (67%) for GT2/3</a:t>
            </a:r>
          </a:p>
          <a:p>
            <a:pPr lvl="1" fontAlgn="auto">
              <a:spcBef>
                <a:spcPts val="0"/>
              </a:spcBef>
              <a:spcAft>
                <a:spcPts val="0"/>
              </a:spcAft>
              <a:buFont typeface="Arial" charset="0"/>
              <a:buChar char="•"/>
              <a:defRPr/>
            </a:pPr>
            <a:r>
              <a:rPr lang="en-US" dirty="0" smtClean="0"/>
              <a:t>11% (3 pts) stopped treatment due to refractory nature of ADEs</a:t>
            </a:r>
          </a:p>
          <a:p>
            <a:pPr lvl="1" fontAlgn="auto">
              <a:spcBef>
                <a:spcPts val="0"/>
              </a:spcBef>
              <a:spcAft>
                <a:spcPts val="0"/>
              </a:spcAft>
              <a:buFont typeface="Arial" charset="0"/>
              <a:buChar char="•"/>
              <a:defRPr/>
            </a:pPr>
            <a:r>
              <a:rPr lang="en-US" dirty="0" smtClean="0"/>
              <a:t>Others were managed with appropriate dosage reductions and/or medications</a:t>
            </a:r>
          </a:p>
          <a:p>
            <a:pPr lvl="2" fontAlgn="auto">
              <a:spcBef>
                <a:spcPts val="0"/>
              </a:spcBef>
              <a:spcAft>
                <a:spcPts val="0"/>
              </a:spcAft>
              <a:buFont typeface="Arial" charset="0"/>
              <a:buChar char="•"/>
              <a:defRPr/>
            </a:pPr>
            <a:r>
              <a:rPr lang="en-US" dirty="0" smtClean="0"/>
              <a:t>12 pts (57%) required dose reductions or use growth factors</a:t>
            </a:r>
          </a:p>
          <a:p>
            <a:pPr lvl="1" fontAlgn="auto">
              <a:spcBef>
                <a:spcPts val="0"/>
              </a:spcBef>
              <a:spcAft>
                <a:spcPts val="0"/>
              </a:spcAft>
              <a:buFont typeface="Arial" charset="0"/>
              <a:buChar char="•"/>
              <a:defRPr/>
            </a:pPr>
            <a:r>
              <a:rPr lang="en-US" dirty="0" smtClean="0"/>
              <a:t>Adherence not formally evaluated, no patient reports of missing doses.  </a:t>
            </a:r>
          </a:p>
          <a:p>
            <a:pPr lvl="1" fontAlgn="auto">
              <a:spcBef>
                <a:spcPts val="0"/>
              </a:spcBef>
              <a:spcAft>
                <a:spcPts val="0"/>
              </a:spcAft>
              <a:buFont typeface="Arial" charset="0"/>
              <a:buChar char="•"/>
              <a:defRPr/>
            </a:pPr>
            <a:r>
              <a:rPr lang="en-US" dirty="0" smtClean="0"/>
              <a:t>No patients lost to follow-up.</a:t>
            </a:r>
          </a:p>
          <a:p>
            <a:pPr lvl="1" fontAlgn="auto">
              <a:spcBef>
                <a:spcPts val="0"/>
              </a:spcBef>
              <a:spcAft>
                <a:spcPts val="0"/>
              </a:spcAft>
              <a:buFont typeface="Arial" charset="0"/>
              <a:buChar char="•"/>
              <a:defRPr/>
            </a:pPr>
            <a:endParaRPr lang="en-US" dirty="0" smtClean="0"/>
          </a:p>
          <a:p>
            <a:pPr fontAlgn="auto">
              <a:spcBef>
                <a:spcPts val="0"/>
              </a:spcBef>
              <a:spcAft>
                <a:spcPts val="0"/>
              </a:spcAft>
              <a:buFont typeface="Arial" charset="0"/>
              <a:buNone/>
              <a:defRPr/>
            </a:pPr>
            <a:r>
              <a:rPr lang="en-US" b="1" dirty="0" smtClean="0"/>
              <a:t>Marino </a:t>
            </a:r>
            <a:r>
              <a:rPr lang="en-US" b="1" i="1" dirty="0" smtClean="0"/>
              <a:t>et al</a:t>
            </a:r>
          </a:p>
          <a:p>
            <a:pPr lvl="1" fontAlgn="auto">
              <a:spcBef>
                <a:spcPts val="0"/>
              </a:spcBef>
              <a:spcAft>
                <a:spcPts val="0"/>
              </a:spcAft>
              <a:buFont typeface="Arial" charset="0"/>
              <a:buChar char="•"/>
              <a:defRPr/>
            </a:pPr>
            <a:r>
              <a:rPr lang="en-US" dirty="0" smtClean="0"/>
              <a:t>Evaluation of pharmacist interventions in </a:t>
            </a:r>
            <a:r>
              <a:rPr lang="en-US" dirty="0" err="1" smtClean="0"/>
              <a:t>Hep</a:t>
            </a:r>
            <a:r>
              <a:rPr lang="en-US" dirty="0" smtClean="0"/>
              <a:t> C Genotype 1 treatment at a 373 bed secondary care hospital in Catalonia, Spain.  </a:t>
            </a:r>
          </a:p>
          <a:p>
            <a:pPr lvl="1" fontAlgn="auto">
              <a:spcBef>
                <a:spcPts val="0"/>
              </a:spcBef>
              <a:spcAft>
                <a:spcPts val="0"/>
              </a:spcAft>
              <a:buFont typeface="Arial" charset="0"/>
              <a:buChar char="•"/>
              <a:defRPr/>
            </a:pPr>
            <a:r>
              <a:rPr lang="en-US" dirty="0" smtClean="0"/>
              <a:t>Total of 50 patients</a:t>
            </a:r>
          </a:p>
          <a:p>
            <a:pPr lvl="1" fontAlgn="auto">
              <a:spcBef>
                <a:spcPts val="0"/>
              </a:spcBef>
              <a:spcAft>
                <a:spcPts val="0"/>
              </a:spcAft>
              <a:buFont typeface="Arial" charset="0"/>
              <a:buChar char="•"/>
              <a:defRPr/>
            </a:pPr>
            <a:r>
              <a:rPr lang="en-US" dirty="0" smtClean="0"/>
              <a:t>24 of 50 (48%) achieved SVR </a:t>
            </a:r>
          </a:p>
          <a:p>
            <a:pPr lvl="1" fontAlgn="auto">
              <a:spcBef>
                <a:spcPts val="0"/>
              </a:spcBef>
              <a:spcAft>
                <a:spcPts val="0"/>
              </a:spcAft>
              <a:buFont typeface="Arial" charset="0"/>
              <a:buChar char="•"/>
              <a:defRPr/>
            </a:pPr>
            <a:r>
              <a:rPr lang="en-US" dirty="0" smtClean="0"/>
              <a:t>2 patients (4%) stopped treatment due to ADEs</a:t>
            </a:r>
          </a:p>
          <a:p>
            <a:pPr lvl="1" fontAlgn="auto">
              <a:spcBef>
                <a:spcPts val="0"/>
              </a:spcBef>
              <a:spcAft>
                <a:spcPts val="0"/>
              </a:spcAft>
              <a:buFont typeface="Arial" charset="0"/>
              <a:buChar char="•"/>
              <a:defRPr/>
            </a:pPr>
            <a:r>
              <a:rPr lang="en-US" dirty="0" smtClean="0"/>
              <a:t>94% pts reported ADEs with mean of 5 episodes of ADE per patient </a:t>
            </a:r>
          </a:p>
          <a:p>
            <a:pPr lvl="2" fontAlgn="auto">
              <a:spcBef>
                <a:spcPts val="0"/>
              </a:spcBef>
              <a:spcAft>
                <a:spcPts val="0"/>
              </a:spcAft>
              <a:buFont typeface="Arial" charset="0"/>
              <a:buChar char="•"/>
              <a:defRPr/>
            </a:pPr>
            <a:r>
              <a:rPr lang="en-US" dirty="0" smtClean="0"/>
              <a:t>5 patients required dose reductions due to serious anemia and/or </a:t>
            </a:r>
            <a:r>
              <a:rPr lang="en-US" dirty="0" err="1" smtClean="0"/>
              <a:t>neutropenia</a:t>
            </a:r>
            <a:r>
              <a:rPr lang="en-US" dirty="0" smtClean="0"/>
              <a:t> (study did not employ ESA or GCSF, though unclear if they were used if referred back to </a:t>
            </a:r>
            <a:r>
              <a:rPr lang="en-US" dirty="0" err="1" smtClean="0"/>
              <a:t>hepatologist</a:t>
            </a:r>
            <a:r>
              <a:rPr lang="en-US" dirty="0" smtClean="0"/>
              <a:t>)</a:t>
            </a:r>
          </a:p>
          <a:p>
            <a:pPr lvl="1" fontAlgn="auto">
              <a:spcBef>
                <a:spcPts val="0"/>
              </a:spcBef>
              <a:spcAft>
                <a:spcPts val="0"/>
              </a:spcAft>
              <a:buFont typeface="Arial" charset="0"/>
              <a:buChar char="•"/>
              <a:defRPr/>
            </a:pPr>
            <a:r>
              <a:rPr lang="en-US" dirty="0" smtClean="0"/>
              <a:t>85.7% </a:t>
            </a:r>
            <a:r>
              <a:rPr lang="en-US" dirty="0" err="1" smtClean="0"/>
              <a:t>adherance</a:t>
            </a:r>
            <a:r>
              <a:rPr lang="en-US" dirty="0" smtClean="0"/>
              <a:t> rate of treatment – measured by pill box inspections </a:t>
            </a:r>
          </a:p>
          <a:p>
            <a:pPr lvl="1" fontAlgn="auto">
              <a:spcBef>
                <a:spcPts val="0"/>
              </a:spcBef>
              <a:spcAft>
                <a:spcPts val="0"/>
              </a:spcAft>
              <a:buFont typeface="Arial" charset="0"/>
              <a:buChar char="•"/>
              <a:defRPr/>
            </a:pPr>
            <a:r>
              <a:rPr lang="en-US" dirty="0" smtClean="0"/>
              <a:t>No patients lost to follow-up</a:t>
            </a:r>
          </a:p>
          <a:p>
            <a:pPr fontAlgn="auto">
              <a:spcBef>
                <a:spcPts val="0"/>
              </a:spcBef>
              <a:spcAft>
                <a:spcPts val="0"/>
              </a:spcAft>
              <a:defRPr/>
            </a:pPr>
            <a:endParaRPr lang="en-US" dirty="0" smtClean="0"/>
          </a:p>
          <a:p>
            <a:pPr fontAlgn="auto">
              <a:spcBef>
                <a:spcPts val="0"/>
              </a:spcBef>
              <a:spcAft>
                <a:spcPts val="0"/>
              </a:spcAft>
              <a:defRPr/>
            </a:pPr>
            <a:r>
              <a:rPr lang="en-US" b="1" dirty="0" err="1" smtClean="0"/>
              <a:t>McHutchison</a:t>
            </a:r>
            <a:r>
              <a:rPr lang="en-US" b="1" dirty="0" smtClean="0"/>
              <a:t> J, </a:t>
            </a:r>
            <a:r>
              <a:rPr lang="en-US" b="1" dirty="0" err="1" smtClean="0"/>
              <a:t>Manns</a:t>
            </a:r>
            <a:r>
              <a:rPr lang="en-US" b="1" dirty="0" smtClean="0"/>
              <a:t> M, Patel K, et al, for the International</a:t>
            </a:r>
          </a:p>
          <a:p>
            <a:pPr fontAlgn="auto">
              <a:spcBef>
                <a:spcPts val="0"/>
              </a:spcBef>
              <a:spcAft>
                <a:spcPts val="0"/>
              </a:spcAft>
              <a:defRPr/>
            </a:pPr>
            <a:r>
              <a:rPr lang="en-US" b="1" dirty="0" smtClean="0"/>
              <a:t>Hepatitis Interventional Therapy Group. Adherence to</a:t>
            </a:r>
          </a:p>
          <a:p>
            <a:pPr fontAlgn="auto">
              <a:spcBef>
                <a:spcPts val="0"/>
              </a:spcBef>
              <a:spcAft>
                <a:spcPts val="0"/>
              </a:spcAft>
              <a:defRPr/>
            </a:pPr>
            <a:r>
              <a:rPr lang="en-US" dirty="0" smtClean="0"/>
              <a:t>combination therapy enhances sustained response in genotype-</a:t>
            </a:r>
          </a:p>
          <a:p>
            <a:pPr fontAlgn="auto">
              <a:spcBef>
                <a:spcPts val="0"/>
              </a:spcBef>
              <a:spcAft>
                <a:spcPts val="0"/>
              </a:spcAft>
              <a:defRPr/>
            </a:pPr>
            <a:r>
              <a:rPr lang="en-US" dirty="0" smtClean="0"/>
              <a:t>1–infected patients with chronic hepatitis C. Gastroenterology</a:t>
            </a:r>
          </a:p>
          <a:p>
            <a:pPr fontAlgn="auto">
              <a:spcBef>
                <a:spcPts val="0"/>
              </a:spcBef>
              <a:spcAft>
                <a:spcPts val="0"/>
              </a:spcAft>
              <a:defRPr/>
            </a:pPr>
            <a:r>
              <a:rPr lang="en-US" dirty="0" smtClean="0"/>
              <a:t>2002;123:1061–9.</a:t>
            </a:r>
          </a:p>
          <a:p>
            <a:pPr fontAlgn="auto">
              <a:spcBef>
                <a:spcPts val="0"/>
              </a:spcBef>
              <a:spcAft>
                <a:spcPts val="0"/>
              </a:spcAft>
              <a:defRPr/>
            </a:pPr>
            <a:endParaRPr lang="en-US" dirty="0" smtClean="0"/>
          </a:p>
          <a:p>
            <a:pPr>
              <a:defRPr/>
            </a:pPr>
            <a:r>
              <a:rPr lang="da-DK" dirty="0" smtClean="0"/>
              <a:t>Jacobson IM, et al. Hepatology 2007;46:971-81</a:t>
            </a:r>
            <a:endParaRPr lang="en-US" dirty="0" smtClean="0"/>
          </a:p>
          <a:p>
            <a:pPr fontAlgn="auto">
              <a:spcBef>
                <a:spcPts val="0"/>
              </a:spcBef>
              <a:spcAft>
                <a:spcPts val="0"/>
              </a:spcAft>
              <a:defRPr/>
            </a:pPr>
            <a:endParaRPr lang="en-US" dirty="0" smtClean="0"/>
          </a:p>
        </p:txBody>
      </p:sp>
      <p:sp>
        <p:nvSpPr>
          <p:cNvPr id="87044" name="Slide Number Placeholder 3"/>
          <p:cNvSpPr>
            <a:spLocks noGrp="1"/>
          </p:cNvSpPr>
          <p:nvPr>
            <p:ph type="sldNum" sz="quarter" idx="5"/>
          </p:nvPr>
        </p:nvSpPr>
        <p:spPr>
          <a:noFill/>
        </p:spPr>
        <p:txBody>
          <a:bodyPr/>
          <a:lstStyle/>
          <a:p>
            <a:fld id="{C9722C69-D4CE-4100-9ACF-334A9EE9926B}" type="slidenum">
              <a:rPr lang="en-US" smtClean="0">
                <a:solidFill>
                  <a:srgbClr val="C0504D"/>
                </a:solidFill>
              </a:rPr>
              <a:pPr/>
              <a:t>45</a:t>
            </a:fld>
            <a:endParaRPr lang="en-US" smtClean="0">
              <a:solidFill>
                <a:srgbClr val="C0504D"/>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t>
            </a:r>
          </a:p>
          <a:p>
            <a:r>
              <a:rPr lang="en-US" dirty="0" smtClean="0"/>
              <a:t>So let’s move on to an</a:t>
            </a:r>
            <a:r>
              <a:rPr lang="en-US" baseline="0" dirty="0" smtClean="0"/>
              <a:t> area that has boomed in the last few years, rather than waiting for the patient to come to a visit with a problem or issue how can we identify those at high risk?  </a:t>
            </a:r>
            <a:r>
              <a:rPr lang="en-US" dirty="0" smtClean="0"/>
              <a:t>Traditionally you may have used drug file reports to identify high risk patients.</a:t>
            </a:r>
            <a:r>
              <a:rPr lang="en-US" baseline="0" dirty="0" smtClean="0"/>
              <a:t>  Now there is a </a:t>
            </a:r>
            <a:r>
              <a:rPr lang="en-US" dirty="0" smtClean="0"/>
              <a:t>Movement to the use of</a:t>
            </a:r>
            <a:r>
              <a:rPr lang="en-US" baseline="0" dirty="0" smtClean="0"/>
              <a:t> </a:t>
            </a:r>
            <a:r>
              <a:rPr lang="en-US" dirty="0" smtClean="0"/>
              <a:t>Integrated Dashboards</a:t>
            </a:r>
            <a:r>
              <a:rPr lang="en-US" baseline="0" dirty="0" smtClean="0"/>
              <a:t> and </a:t>
            </a:r>
            <a:r>
              <a:rPr lang="en-US" dirty="0" smtClean="0"/>
              <a:t>Databases.</a:t>
            </a:r>
            <a:r>
              <a:rPr lang="en-US" baseline="0" dirty="0" smtClean="0"/>
              <a:t>  </a:t>
            </a:r>
            <a:r>
              <a:rPr lang="en-US" dirty="0" smtClean="0"/>
              <a:t>These have become a Component of day to day patient management</a:t>
            </a:r>
          </a:p>
          <a:p>
            <a:r>
              <a:rPr lang="en-US" dirty="0" smtClean="0"/>
              <a:t>Before we move on, Julie will</a:t>
            </a:r>
            <a:r>
              <a:rPr lang="en-US" baseline="0" dirty="0" smtClean="0"/>
              <a:t> ask a quick poll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JG</a:t>
            </a:r>
          </a:p>
          <a:p>
            <a:r>
              <a:rPr lang="en-US" dirty="0" smtClean="0"/>
              <a:t>Thank you Dr. Rubin, we would like to know…</a:t>
            </a:r>
          </a:p>
          <a:p>
            <a:pPr marL="0" indent="0">
              <a:buNone/>
            </a:pPr>
            <a:r>
              <a:rPr lang="en-US" sz="1200" dirty="0" smtClean="0"/>
              <a:t>How many sites have pharmacists using dashboards to identify high risk patients? </a:t>
            </a:r>
          </a:p>
          <a:p>
            <a:r>
              <a:rPr lang="en-US" dirty="0" smtClean="0"/>
              <a:t>To answer this question, use the blue polling</a:t>
            </a:r>
            <a:r>
              <a:rPr lang="en-US" baseline="0" dirty="0" smtClean="0"/>
              <a:t> icon above my head.  We’ll move on and come back to your results in just a moment.</a:t>
            </a:r>
          </a:p>
          <a:p>
            <a:r>
              <a:rPr lang="en-US" baseline="0" dirty="0" smtClean="0"/>
              <a:t>Let’s talk about some tools that could be used.</a:t>
            </a:r>
          </a:p>
          <a:p>
            <a:endParaRPr lang="en-US" i="0"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47</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DR</a:t>
            </a:r>
          </a:p>
          <a:p>
            <a:r>
              <a:rPr lang="en-US" dirty="0" smtClean="0"/>
              <a:t>Focus</a:t>
            </a:r>
            <a:r>
              <a:rPr lang="en-US" baseline="0" dirty="0" smtClean="0"/>
              <a:t> on the variety of tools used by VA for population management.  All team members need access to these tools to help identify high risk patients.  The types of patients identified depends on the role of the individual on the team.  Now let’s go back to our poll results</a:t>
            </a:r>
          </a:p>
          <a:p>
            <a:endParaRPr lang="en-US" baseline="0" dirty="0" smtClean="0"/>
          </a:p>
          <a:p>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258E3D98-EED6-45AF-8E95-FE8DBBCF8946}" type="slidenum">
              <a:rPr lang="en-US" smtClean="0">
                <a:latin typeface="Calibri" pitchFamily="34" charset="0"/>
              </a:rPr>
              <a:pPr/>
              <a:t>48</a:t>
            </a:fld>
            <a:endParaRPr lang="en-US"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JG</a:t>
            </a:r>
          </a:p>
          <a:p>
            <a:pPr marL="0" indent="0">
              <a:buNone/>
            </a:pPr>
            <a:r>
              <a:rPr lang="en-US" sz="1200" dirty="0" smtClean="0"/>
              <a:t>How many sites have pharmacists using dashboards to identify high risk patients?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49</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t>
            </a:r>
          </a:p>
          <a:p>
            <a:r>
              <a:rPr lang="en-US" dirty="0" smtClean="0"/>
              <a:t>Which of the following best describes your position in the healthcare</a:t>
            </a:r>
            <a:r>
              <a:rPr lang="en-US" baseline="0" dirty="0" smtClean="0"/>
              <a:t> team?</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50</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JG</a:t>
            </a:r>
          </a:p>
          <a:p>
            <a:r>
              <a:rPr lang="en-US" b="0" u="none" dirty="0" smtClean="0"/>
              <a:t>So when we discuss pharmacist </a:t>
            </a:r>
            <a:r>
              <a:rPr lang="en-US" b="0" u="none" baseline="0" dirty="0" smtClean="0"/>
              <a:t>population management you have to ask the following questions:</a:t>
            </a:r>
          </a:p>
          <a:p>
            <a:pPr marL="236538" indent="-236538">
              <a:spcBef>
                <a:spcPts val="0"/>
              </a:spcBef>
              <a:buNone/>
            </a:pPr>
            <a:r>
              <a:rPr lang="en-US" b="0" i="1" u="none" dirty="0" smtClean="0"/>
              <a:t>Are we waiting to be asked to participate or seeking opportunities to become engaged?</a:t>
            </a:r>
          </a:p>
          <a:p>
            <a:pPr marL="236538" indent="-236538">
              <a:spcBef>
                <a:spcPts val="0"/>
              </a:spcBef>
              <a:buNone/>
            </a:pPr>
            <a:r>
              <a:rPr lang="en-US" b="0" i="1" u="none" dirty="0" smtClean="0"/>
              <a:t>Are we waiting for patients to come to us or seeking them out?</a:t>
            </a:r>
          </a:p>
          <a:p>
            <a:pPr marL="0" indent="0">
              <a:spcBef>
                <a:spcPts val="0"/>
              </a:spcBef>
              <a:buNone/>
            </a:pPr>
            <a:r>
              <a:rPr lang="en-US" sz="1100" b="0" u="none" dirty="0" smtClean="0"/>
              <a:t>Questions to Answer:</a:t>
            </a:r>
          </a:p>
          <a:p>
            <a:pPr marL="628650" lvl="1" indent="-171450">
              <a:buFont typeface="Arial" panose="020B0604020202020204" pitchFamily="34" charset="0"/>
              <a:buChar char="•"/>
            </a:pPr>
            <a:r>
              <a:rPr lang="en-US" sz="1100" b="0" u="none" dirty="0" smtClean="0">
                <a:solidFill>
                  <a:srgbClr val="FF0000"/>
                </a:solidFill>
              </a:rPr>
              <a:t>Who should perform at this level?</a:t>
            </a:r>
            <a:endParaRPr lang="en-US" sz="1100" b="0" u="none" dirty="0" smtClean="0"/>
          </a:p>
          <a:p>
            <a:pPr marL="628650" lvl="1" indent="-171450">
              <a:buFont typeface="Arial" panose="020B0604020202020204" pitchFamily="34" charset="0"/>
              <a:buChar char="•"/>
            </a:pPr>
            <a:r>
              <a:rPr lang="en-US" sz="1100" b="0" u="none" dirty="0" smtClean="0">
                <a:solidFill>
                  <a:srgbClr val="FF0000"/>
                </a:solidFill>
              </a:rPr>
              <a:t>What type of tools are needed? </a:t>
            </a:r>
            <a:r>
              <a:rPr lang="en-US" sz="1100" b="0" u="none" dirty="0" smtClean="0"/>
              <a:t> </a:t>
            </a:r>
          </a:p>
          <a:p>
            <a:pPr marL="628650" lvl="1" indent="-171450">
              <a:buFont typeface="Arial" panose="020B0604020202020204" pitchFamily="34" charset="0"/>
              <a:buChar char="•"/>
            </a:pPr>
            <a:r>
              <a:rPr lang="en-US" sz="1100" b="0" u="none" dirty="0" smtClean="0">
                <a:solidFill>
                  <a:srgbClr val="FF0000"/>
                </a:solidFill>
              </a:rPr>
              <a:t>When will patients be referred</a:t>
            </a:r>
            <a:r>
              <a:rPr lang="en-US" sz="1100" b="0" u="none" baseline="0" dirty="0" smtClean="0">
                <a:solidFill>
                  <a:srgbClr val="FF0000"/>
                </a:solidFill>
              </a:rPr>
              <a:t>?</a:t>
            </a:r>
          </a:p>
          <a:p>
            <a:pPr marL="628650" lvl="1" indent="-171450">
              <a:buFont typeface="Arial" panose="020B0604020202020204" pitchFamily="34" charset="0"/>
              <a:buChar char="•"/>
            </a:pPr>
            <a:r>
              <a:rPr lang="en-US" sz="1100" b="0" u="none" dirty="0" smtClean="0">
                <a:solidFill>
                  <a:srgbClr val="FF0000"/>
                </a:solidFill>
              </a:rPr>
              <a:t>How will patients be taken care of?</a:t>
            </a:r>
            <a:r>
              <a:rPr lang="en-US" sz="1100" b="1" u="sng" dirty="0" smtClean="0">
                <a:solidFill>
                  <a:srgbClr val="FF0000"/>
                </a:solidFill>
              </a:rPr>
              <a:t> </a:t>
            </a:r>
          </a:p>
          <a:p>
            <a:pPr marL="628650" lvl="1" indent="-171450">
              <a:buFont typeface="Arial" panose="020B0604020202020204" pitchFamily="34" charset="0"/>
              <a:buNone/>
            </a:pPr>
            <a:r>
              <a:rPr lang="en-US" sz="1100" dirty="0" smtClean="0"/>
              <a:t>Now Let’s take a look at one of these dashboards and how it can be used.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334B09A-CA0A-4A90-8DFB-365B3887889E}"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DR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example of a clinical dashboard that is used for performance</a:t>
            </a:r>
            <a:r>
              <a:rPr lang="en-US" baseline="0" dirty="0" smtClean="0"/>
              <a:t> as well as identification of patients in need.  In addition to performance dashboards there are also dashboards that focus on medication safety.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An example of using dashboards to improve performance was seen in the VA Sierra Pacific Network (VISN 21) Dashboard.</a:t>
            </a:r>
            <a:r>
              <a:rPr lang="en-US" sz="1200" baseline="0" dirty="0" smtClean="0">
                <a:latin typeface="Arial" pitchFamily="34" charset="0"/>
                <a:cs typeface="Arial" pitchFamily="34" charset="0"/>
              </a:rPr>
              <a:t>  Dr. Jan Carmichael and colleagues </a:t>
            </a:r>
            <a:r>
              <a:rPr lang="en-US" sz="1200" dirty="0" smtClean="0">
                <a:latin typeface="Arial" pitchFamily="34" charset="0"/>
                <a:cs typeface="Arial" pitchFamily="34" charset="0"/>
              </a:rPr>
              <a:t>compared VA performance measures between 2008 and 2010. They were able to demonstrate statistically significant improvement in multiple care measures</a:t>
            </a:r>
            <a:r>
              <a:rPr lang="en-US" sz="1200" baseline="0" dirty="0" smtClean="0">
                <a:latin typeface="Arial" pitchFamily="34" charset="0"/>
                <a:cs typeface="Arial" pitchFamily="34" charset="0"/>
              </a:rPr>
              <a:t> including more DM patients meeting LDL goals, BP and A1c </a:t>
            </a:r>
            <a:r>
              <a:rPr lang="en-US" sz="1200" baseline="0" dirty="0" smtClean="0">
                <a:latin typeface="Arial" pitchFamily="34" charset="0"/>
                <a:cs typeface="Arial" pitchFamily="34" charset="0"/>
              </a:rPr>
              <a:t>goals.  </a:t>
            </a:r>
            <a:r>
              <a:rPr lang="en-US" sz="1200" baseline="0" dirty="0" smtClean="0">
                <a:latin typeface="Arial" pitchFamily="34" charset="0"/>
                <a:cs typeface="Arial" pitchFamily="34" charset="0"/>
              </a:rPr>
              <a:t>Julie can you show us how clinical pharmacists are intervening on patients system-wide?</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334B09A-CA0A-4A90-8DFB-365B3887889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lvl="0" rtl="0"/>
            <a:r>
              <a:rPr lang="en-US" dirty="0" smtClean="0"/>
              <a:t>JG</a:t>
            </a:r>
          </a:p>
          <a:p>
            <a:pPr lvl="0" rtl="0"/>
            <a:r>
              <a:rPr lang="en-US" dirty="0" smtClean="0"/>
              <a:t>Clinical reminder tool used by pharmacists to document clinical interventions.</a:t>
            </a:r>
            <a:r>
              <a:rPr lang="en-US" baseline="0" dirty="0" smtClean="0"/>
              <a:t>  </a:t>
            </a:r>
            <a:r>
              <a:rPr lang="en-US" dirty="0" smtClean="0"/>
              <a:t>Pharmacists functioning as non-physician providers.</a:t>
            </a:r>
            <a:r>
              <a:rPr lang="en-US" baseline="0" dirty="0" smtClean="0"/>
              <a:t>  </a:t>
            </a:r>
            <a:r>
              <a:rPr lang="en-US" sz="2400" dirty="0" smtClean="0">
                <a:cs typeface="Georgia" pitchFamily="18" charset="0"/>
              </a:rPr>
              <a:t>Grassroots project that began separately at 2 medical centers in 2010. </a:t>
            </a:r>
            <a:r>
              <a:rPr lang="en-US" sz="2000" dirty="0" smtClean="0">
                <a:cs typeface="Georgia" pitchFamily="18" charset="0"/>
              </a:rPr>
              <a:t>Drs. Spencer Schaefer and </a:t>
            </a:r>
            <a:r>
              <a:rPr lang="en-US" sz="2000" dirty="0" err="1" smtClean="0">
                <a:cs typeface="Georgia" pitchFamily="18" charset="0"/>
              </a:rPr>
              <a:t>Allyce</a:t>
            </a:r>
            <a:r>
              <a:rPr lang="en-US" sz="2000" dirty="0" smtClean="0">
                <a:cs typeface="Georgia" pitchFamily="18" charset="0"/>
              </a:rPr>
              <a:t> Schenk of the Kansas City VAMC developed a tracking tool for documenting pharmaceutical care </a:t>
            </a:r>
            <a:r>
              <a:rPr lang="en-US" sz="2000" baseline="0" dirty="0" smtClean="0">
                <a:cs typeface="Georgia" pitchFamily="18" charset="0"/>
              </a:rPr>
              <a:t>  Then </a:t>
            </a:r>
            <a:r>
              <a:rPr lang="en-US" sz="2000" dirty="0" smtClean="0">
                <a:cs typeface="Georgia" pitchFamily="18" charset="0"/>
              </a:rPr>
              <a:t>Dr. Rob Hough at the West Palm Beach VAMC utilized the reminder tool concept to develop an intervention tool for PACT CPS .</a:t>
            </a:r>
            <a:r>
              <a:rPr lang="en-US" sz="2000" baseline="0" dirty="0" smtClean="0">
                <a:cs typeface="Georgia" pitchFamily="18" charset="0"/>
              </a:rPr>
              <a:t>  PBM Chartered a </a:t>
            </a:r>
            <a:r>
              <a:rPr lang="en-US" sz="2400" dirty="0" smtClean="0">
                <a:cs typeface="Georgia" pitchFamily="18" charset="0"/>
              </a:rPr>
              <a:t>Workgroup in 2011 to assess feasibility of development of national tool. I really have to recognize the hard work of our PBM</a:t>
            </a:r>
            <a:r>
              <a:rPr lang="en-US" sz="2400" baseline="0" dirty="0" smtClean="0">
                <a:cs typeface="Georgia" pitchFamily="18" charset="0"/>
              </a:rPr>
              <a:t> </a:t>
            </a:r>
            <a:r>
              <a:rPr lang="en-US" sz="2400" baseline="0" dirty="0" err="1" smtClean="0">
                <a:cs typeface="Georgia" pitchFamily="18" charset="0"/>
              </a:rPr>
              <a:t>PhARMD</a:t>
            </a:r>
            <a:r>
              <a:rPr lang="en-US" sz="2400" baseline="0" dirty="0" smtClean="0">
                <a:cs typeface="Georgia" pitchFamily="18" charset="0"/>
              </a:rPr>
              <a:t> workgroups and all of our volunteers on this project.  </a:t>
            </a:r>
            <a:endParaRPr lang="en-US" sz="2400" dirty="0" smtClean="0">
              <a:cs typeface="Georgia" pitchFamily="18" charset="0"/>
            </a:endParaRPr>
          </a:p>
          <a:p>
            <a:r>
              <a:rPr lang="en-US" sz="2400" dirty="0" smtClean="0">
                <a:cs typeface="Georgia" pitchFamily="18" charset="0"/>
              </a:rPr>
              <a:t>Expansion pilot (9 sites total), started April 2012</a:t>
            </a:r>
          </a:p>
          <a:p>
            <a:r>
              <a:rPr lang="en-US" sz="2400" dirty="0" smtClean="0">
                <a:cs typeface="Georgia" pitchFamily="18" charset="0"/>
              </a:rPr>
              <a:t>VISN Expansion Pilot (21 sites added), started December 2012</a:t>
            </a:r>
          </a:p>
          <a:p>
            <a:r>
              <a:rPr lang="en-US" dirty="0" smtClean="0">
                <a:ea typeface="ＭＳ Ｐゴシック" pitchFamily="34" charset="-128"/>
              </a:rPr>
              <a:t>Recent</a:t>
            </a:r>
            <a:r>
              <a:rPr lang="en-US" baseline="0" dirty="0" smtClean="0">
                <a:ea typeface="ＭＳ Ｐゴシック" pitchFamily="34" charset="-128"/>
              </a:rPr>
              <a:t> expansion in June 2014 has brought total number of facility sites to 63</a:t>
            </a:r>
            <a:endParaRPr 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CFC0EC03-56D1-4043-8A07-FB6CC6690330}" type="slidenum">
              <a:rPr lang="en-US" smtClean="0">
                <a:latin typeface="Calibri" pitchFamily="34" charset="0"/>
                <a:ea typeface="ＭＳ Ｐゴシック" pitchFamily="34" charset="-128"/>
              </a:rPr>
              <a:pPr/>
              <a:t>53</a:t>
            </a:fld>
            <a:endParaRPr lang="en-US" smtClean="0">
              <a:latin typeface="Calibri" pitchFamily="34"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Georgia" pitchFamily="18" charset="0"/>
              </a:rPr>
              <a:t>JG</a:t>
            </a:r>
          </a:p>
          <a:p>
            <a:r>
              <a:rPr lang="en-US" b="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Georgia" pitchFamily="18" charset="0"/>
              </a:rPr>
              <a:t>Discuss</a:t>
            </a:r>
            <a:r>
              <a:rPr lang="en-US" b="0" cap="all"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Georgia" pitchFamily="18" charset="0"/>
              </a:rPr>
              <a:t> </a:t>
            </a:r>
            <a:r>
              <a:rPr lang="en-US" b="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Georgia" pitchFamily="18" charset="0"/>
              </a:rPr>
              <a:t>PBM </a:t>
            </a:r>
            <a:r>
              <a:rPr lang="en-US" b="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Georgia" pitchFamily="18" charset="0"/>
              </a:rPr>
              <a:t>PhARMD</a:t>
            </a:r>
            <a:r>
              <a:rPr lang="en-US" b="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Georgia" pitchFamily="18" charset="0"/>
              </a:rPr>
              <a:t> Project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4" charset="-128"/>
              </a:rPr>
              <a:t>You can see how impressive the number of interventions our pharmacists are logging on a day to day basis.  But how does that relate to particular disease states they are treating?</a:t>
            </a:r>
            <a:endParaRPr lang="en-US" dirty="0" smtClean="0">
              <a:ea typeface="ＭＳ Ｐゴシック" pitchFamily="34" charset="-128"/>
            </a:endParaRPr>
          </a:p>
          <a:p>
            <a:endParaRPr lang="en-US" b="0" dirty="0" smtClean="0">
              <a:ea typeface="ＭＳ Ｐゴシック" pitchFamily="34" charset="-128"/>
            </a:endParaRPr>
          </a:p>
          <a:p>
            <a:endParaRPr lang="en-US" b="0"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Data Pull</a:t>
            </a:r>
            <a:r>
              <a:rPr lang="en-US" baseline="0" dirty="0" smtClean="0">
                <a:ea typeface="ＭＳ Ｐゴシック" pitchFamily="34" charset="-128"/>
              </a:rPr>
              <a:t> 10/1</a:t>
            </a:r>
            <a:r>
              <a:rPr lang="en-US" dirty="0" smtClean="0">
                <a:ea typeface="ＭＳ Ｐゴシック" pitchFamily="34" charset="-128"/>
              </a:rPr>
              <a:t>/13</a:t>
            </a:r>
          </a:p>
          <a:p>
            <a:r>
              <a:rPr lang="en-US" dirty="0" smtClean="0">
                <a:ea typeface="ＭＳ Ｐゴシック" pitchFamily="34" charset="-128"/>
              </a:rPr>
              <a:t>Reflects</a:t>
            </a:r>
            <a:r>
              <a:rPr lang="en-US" baseline="0" dirty="0" smtClean="0">
                <a:ea typeface="ＭＳ Ｐゴシック" pitchFamily="34" charset="-128"/>
              </a:rPr>
              <a:t> data from 62 facilities </a:t>
            </a:r>
          </a:p>
          <a:p>
            <a:endParaRPr lang="en-US" baseline="0" dirty="0" smtClean="0">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BCFFFD10-57A8-4350-B2D8-CBDB05DF3ED8}" type="slidenum">
              <a:rPr lang="en-US" smtClean="0">
                <a:latin typeface="Calibri" pitchFamily="34" charset="0"/>
                <a:ea typeface="ＭＳ Ｐゴシック" pitchFamily="34" charset="-128"/>
              </a:rPr>
              <a:pPr/>
              <a:t>54</a:t>
            </a:fld>
            <a:endParaRPr lang="en-US" smtClean="0">
              <a:latin typeface="Calibri"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t>
            </a:r>
          </a:p>
          <a:p>
            <a:r>
              <a:rPr lang="en-US" dirty="0" smtClean="0"/>
              <a:t>So when we further evaluated the diabetic patients seen by the pharmacist using the </a:t>
            </a:r>
            <a:r>
              <a:rPr lang="en-US" dirty="0" err="1" smtClean="0"/>
              <a:t>PhARMD</a:t>
            </a:r>
            <a:r>
              <a:rPr lang="en-US" dirty="0" smtClean="0"/>
              <a:t> tool we evaluated their HbA1c</a:t>
            </a:r>
            <a:r>
              <a:rPr lang="en-US" baseline="0" dirty="0" smtClean="0"/>
              <a:t> control at the first intervention with the pharmacist compared to the most current visit and found that A1c decreased by approximately 1% point.   We have to note that these are preliminary outcomes from the patients treated by the clinical pharmacist using the </a:t>
            </a:r>
            <a:r>
              <a:rPr lang="en-US" baseline="0" dirty="0" err="1" smtClean="0"/>
              <a:t>PhARMD</a:t>
            </a:r>
            <a:r>
              <a:rPr lang="en-US" baseline="0" dirty="0" smtClean="0"/>
              <a:t> tool and we are further refining our data analysis. The patient care goals for each patient were individualized by the pharmacist.  It is also important to remember that these were complex patients with many of their disease parameters not at goal including LDL and BP. A great decrease in A1c seen on these preliminary results but what does this mean in relationship to patient outcomes? </a:t>
            </a:r>
          </a:p>
          <a:p>
            <a:endParaRPr lang="en-US" baseline="0" dirty="0" smtClean="0"/>
          </a:p>
        </p:txBody>
      </p:sp>
      <p:sp>
        <p:nvSpPr>
          <p:cNvPr id="4" name="Slide Number Placeholder 3"/>
          <p:cNvSpPr>
            <a:spLocks noGrp="1"/>
          </p:cNvSpPr>
          <p:nvPr>
            <p:ph type="sldNum" sz="quarter" idx="10"/>
          </p:nvPr>
        </p:nvSpPr>
        <p:spPr/>
        <p:txBody>
          <a:bodyPr/>
          <a:lstStyle/>
          <a:p>
            <a:pPr>
              <a:defRPr/>
            </a:pPr>
            <a:fld id="{34E405BC-994A-4F1C-BF96-126CB249CE9B}"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JG</a:t>
            </a:r>
          </a:p>
          <a:p>
            <a:r>
              <a:rPr lang="en-US" dirty="0" smtClean="0"/>
              <a:t>The following</a:t>
            </a:r>
            <a:r>
              <a:rPr lang="en-US" baseline="0" dirty="0" smtClean="0"/>
              <a:t> outcomes were a result of our </a:t>
            </a:r>
            <a:r>
              <a:rPr lang="en-US" baseline="0" dirty="0" err="1" smtClean="0"/>
              <a:t>PhARMD</a:t>
            </a:r>
            <a:r>
              <a:rPr lang="en-US" baseline="0" dirty="0" smtClean="0"/>
              <a:t> demographics being added to the Archimedes Database to calculate numbers of patients needed to treat to prevent 1 complication. We used the patient demographics from the 957 patients treated by the pharmacist for diabetes and entered this into this simulation model to create a virtual world with simulated patients. The model can be used to analyze a wide range of questions about the occurrence and management of those conditions.  We used this model to assess the non-cardiovascular risk reduction in achieving the A1c goals Dr. Rubin described in the previous slide.  you can see that for every 34 patients that reach goal you can predict that you prevent 1 foot amputation, every 81 patients prevents 1 case of </a:t>
            </a:r>
            <a:r>
              <a:rPr lang="en-US" baseline="0" dirty="0" err="1" smtClean="0"/>
              <a:t>macroalbuminuria</a:t>
            </a:r>
            <a:r>
              <a:rPr lang="en-US" baseline="0" dirty="0" smtClean="0"/>
              <a:t> and most importantly in this patient population for every 150 patients you prevent 1 case of stage 3 or above CKD.  In addition blindness and retinopathy is a significant complication of uncontrolled diabetes and for every 284 patients that are treated to goal by the pharmacist, it is predicted that you would prevent 1 case of bilateral blindness.  Now let’s take a look at a similar population of HTN patients.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56</a:t>
            </a:fld>
            <a:endParaRPr lang="en-US"/>
          </a:p>
        </p:txBody>
      </p:sp>
    </p:spTree>
    <p:extLst>
      <p:ext uri="{BB962C8B-B14F-4D97-AF65-F5344CB8AC3E}">
        <p14:creationId xmlns:p14="http://schemas.microsoft.com/office/powerpoint/2010/main" xmlns="" val="1932885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t>
            </a:r>
          </a:p>
          <a:p>
            <a:r>
              <a:rPr lang="en-US" dirty="0" smtClean="0"/>
              <a:t>We also evaluated the hypertension patients seen by the pharmacist using the </a:t>
            </a:r>
            <a:r>
              <a:rPr lang="en-US" dirty="0" err="1" smtClean="0"/>
              <a:t>PhARMD</a:t>
            </a:r>
            <a:r>
              <a:rPr lang="en-US" dirty="0" smtClean="0"/>
              <a:t> tool we evaluated their BP</a:t>
            </a:r>
            <a:r>
              <a:rPr lang="en-US" baseline="0" dirty="0" smtClean="0"/>
              <a:t> control at the first intervention with the pharmacist compared to the most current visit and found that BP  decreased to goal levels for most patients seen by the pharmacist.   The mean arterial pressure for the HTN group decreased from 113 to 97. Again, a very complex patient population with multiple </a:t>
            </a:r>
            <a:r>
              <a:rPr lang="en-US" baseline="0" dirty="0" err="1" smtClean="0"/>
              <a:t>comorbidties</a:t>
            </a:r>
            <a:r>
              <a:rPr lang="en-US" baseline="0" dirty="0" smtClean="0"/>
              <a:t> and on multiple medications.  Let’s take a look at the number of patients needed to treat to see the benefit of these interventions.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4E405BC-994A-4F1C-BF96-126CB249CE9B}"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JG</a:t>
            </a:r>
          </a:p>
          <a:p>
            <a:r>
              <a:rPr lang="en-US" dirty="0" smtClean="0"/>
              <a:t>We then applied our HTN patient population</a:t>
            </a:r>
            <a:r>
              <a:rPr lang="en-US" baseline="0" dirty="0" smtClean="0"/>
              <a:t> to the Archimedes Database to calculate numbers of patients needed to treat to prevent 1 complication.  The numbers are impressive.  Only 152 patients need to be treated to goal BP levels to prevent 1 stroke, 43 patients to prevent 1 MI, and 63 patients to prevent 1 death from any cause.  We are further evaluating the </a:t>
            </a:r>
            <a:r>
              <a:rPr lang="en-US" baseline="0" dirty="0" err="1" smtClean="0"/>
              <a:t>PhARMD</a:t>
            </a:r>
            <a:r>
              <a:rPr lang="en-US" baseline="0" dirty="0" smtClean="0"/>
              <a:t> outcomes and calculating cost benefit ratios and cost avoidance information for pharmacists treating these patients to goal.  We hope this data matched with the </a:t>
            </a:r>
            <a:r>
              <a:rPr lang="en-US" baseline="0" dirty="0" err="1" smtClean="0"/>
              <a:t>archimedes</a:t>
            </a:r>
            <a:r>
              <a:rPr lang="en-US" baseline="0" dirty="0" smtClean="0"/>
              <a:t> modeling software will provide valuable information to the benefits of the pharmacist in the team.  Again these are all preliminary outcomes but we hope that the interventions logged by the over 900 pharmacist users at each facility site will help to give us more information in the future about how pharmacists impact the care of our veterans.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58</a:t>
            </a:fld>
            <a:endParaRPr lang="en-US"/>
          </a:p>
        </p:txBody>
      </p:sp>
    </p:spTree>
    <p:extLst>
      <p:ext uri="{BB962C8B-B14F-4D97-AF65-F5344CB8AC3E}">
        <p14:creationId xmlns:p14="http://schemas.microsoft.com/office/powerpoint/2010/main" xmlns="" val="19328859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p>
          <a:p>
            <a:r>
              <a:rPr lang="en-US" dirty="0" smtClean="0"/>
              <a:t>So</a:t>
            </a:r>
            <a:r>
              <a:rPr lang="en-US" baseline="0" dirty="0" smtClean="0"/>
              <a:t> we have given you a lot of information during this presentation and have just one final poll question.</a:t>
            </a:r>
            <a:endParaRPr lang="en-US" dirty="0" smtClean="0"/>
          </a:p>
          <a:p>
            <a:pPr marL="0" indent="0">
              <a:buNone/>
            </a:pPr>
            <a:r>
              <a:rPr lang="en-US" sz="1200" dirty="0" smtClean="0"/>
              <a:t>True or False:</a:t>
            </a:r>
            <a:r>
              <a:rPr lang="en-US" sz="1200" baseline="0" dirty="0" smtClean="0"/>
              <a:t> </a:t>
            </a:r>
            <a:r>
              <a:rPr lang="en-US" sz="1200" dirty="0" smtClean="0"/>
              <a:t>Pharmacists are essential members of the healthcare team?</a:t>
            </a:r>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59</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Julie, can you tell us a bit more about the pharmacist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bg1"/>
                </a:solidFill>
              </a:rPr>
              <a:t>DR</a:t>
            </a:r>
          </a:p>
          <a:p>
            <a:r>
              <a:rPr lang="en-US" b="0" dirty="0" smtClean="0">
                <a:solidFill>
                  <a:schemeClr val="bg1"/>
                </a:solidFill>
              </a:rPr>
              <a:t>Today we have demonstrated that the Clinical Pharmacist is the team’s Medication Expert and can</a:t>
            </a:r>
            <a:r>
              <a:rPr lang="en-US" b="0" baseline="0" dirty="0" smtClean="0">
                <a:solidFill>
                  <a:schemeClr val="bg1"/>
                </a:solidFill>
              </a:rPr>
              <a:t> function in the role of a provider performing essential medication management services.  </a:t>
            </a:r>
            <a:r>
              <a:rPr lang="en-US" b="0" dirty="0" smtClean="0">
                <a:solidFill>
                  <a:schemeClr val="bg1"/>
                </a:solidFill>
              </a:rPr>
              <a:t>Clinical Pharmacists need integrated into all team based models of care to improve</a:t>
            </a:r>
            <a:r>
              <a:rPr lang="en-US" b="0" baseline="0" dirty="0" smtClean="0">
                <a:solidFill>
                  <a:schemeClr val="bg1"/>
                </a:solidFill>
              </a:rPr>
              <a:t> access, </a:t>
            </a:r>
            <a:r>
              <a:rPr lang="en-US" b="0" dirty="0" smtClean="0">
                <a:solidFill>
                  <a:schemeClr val="bg1"/>
                </a:solidFill>
              </a:rPr>
              <a:t>decrease medication costs, and impact patient outcomes.</a:t>
            </a:r>
            <a:r>
              <a:rPr lang="en-US" b="0" baseline="0" dirty="0" smtClean="0">
                <a:solidFill>
                  <a:schemeClr val="bg1"/>
                </a:solidFill>
              </a:rPr>
              <a:t>  In fact, an economic analysis performed in 2008 showed that f</a:t>
            </a:r>
            <a:r>
              <a:rPr lang="en-US" b="0" dirty="0" smtClean="0">
                <a:solidFill>
                  <a:schemeClr val="bg1"/>
                </a:solidFill>
              </a:rPr>
              <a:t>or every $1 invested in clinical pharmacy services, more than $4 in benefit can be seen.</a:t>
            </a:r>
            <a:r>
              <a:rPr lang="en-US" b="0" baseline="0" dirty="0" smtClean="0">
                <a:solidFill>
                  <a:schemeClr val="bg1"/>
                </a:solidFill>
              </a:rPr>
              <a:t>  </a:t>
            </a:r>
            <a:r>
              <a:rPr lang="en-US" b="0" dirty="0" smtClean="0"/>
              <a:t>By extrapolating the average salary data for pharmacists, VA expects to see </a:t>
            </a:r>
            <a:r>
              <a:rPr lang="en-US" b="0" dirty="0" smtClean="0"/>
              <a:t>almost</a:t>
            </a:r>
            <a:r>
              <a:rPr lang="en-US" b="0" baseline="0" dirty="0" smtClean="0"/>
              <a:t> 400,000 in</a:t>
            </a:r>
            <a:r>
              <a:rPr lang="en-US" b="0" dirty="0" smtClean="0"/>
              <a:t> </a:t>
            </a:r>
            <a:r>
              <a:rPr lang="en-US" b="0" dirty="0" smtClean="0"/>
              <a:t>savings </a:t>
            </a:r>
            <a:r>
              <a:rPr lang="en-US" dirty="0" smtClean="0"/>
              <a:t>benefit from providing clinical pharmacy services in primary care for each clinical pharmacist.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60</a:t>
            </a:fld>
            <a:endParaRPr lang="en-US"/>
          </a:p>
        </p:txBody>
      </p:sp>
    </p:spTree>
    <p:extLst>
      <p:ext uri="{BB962C8B-B14F-4D97-AF65-F5344CB8AC3E}">
        <p14:creationId xmlns:p14="http://schemas.microsoft.com/office/powerpoint/2010/main" xmlns="" val="3634010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000000"/>
                </a:solidFill>
              </a:rPr>
              <a:t>JG</a:t>
            </a:r>
          </a:p>
          <a:p>
            <a:r>
              <a:rPr lang="en-US" sz="1200" dirty="0" smtClean="0">
                <a:solidFill>
                  <a:srgbClr val="000000"/>
                </a:solidFill>
              </a:rPr>
              <a:t>Healthcare in VHA is rapidly expanding and changing but gaps still exist.</a:t>
            </a:r>
            <a:r>
              <a:rPr lang="en-US" sz="1200" baseline="0" dirty="0" smtClean="0">
                <a:solidFill>
                  <a:srgbClr val="000000"/>
                </a:solidFill>
              </a:rPr>
              <a:t>  </a:t>
            </a:r>
            <a:r>
              <a:rPr lang="en-US" sz="1200" dirty="0" smtClean="0">
                <a:solidFill>
                  <a:srgbClr val="000000"/>
                </a:solidFill>
              </a:rPr>
              <a:t>The multitude of medications used to treat diseases makes medication management complicated for the team and Veteran.</a:t>
            </a:r>
            <a:r>
              <a:rPr lang="en-US" sz="1200" baseline="0" dirty="0" smtClean="0">
                <a:solidFill>
                  <a:srgbClr val="000000"/>
                </a:solidFill>
              </a:rPr>
              <a:t>  </a:t>
            </a:r>
            <a:r>
              <a:rPr lang="en-US" sz="1200" dirty="0" smtClean="0">
                <a:solidFill>
                  <a:srgbClr val="000000"/>
                </a:solidFill>
              </a:rPr>
              <a:t>Increased training and deployment of Clinical Pharmacists in both PACT and Specialty care </a:t>
            </a:r>
          </a:p>
          <a:p>
            <a:r>
              <a:rPr lang="en-US" sz="1200" dirty="0" smtClean="0">
                <a:solidFill>
                  <a:srgbClr val="000000"/>
                </a:solidFill>
              </a:rPr>
              <a:t>Focus on systems redesign to free pharmacists to provide more direct patient care and comprehensive medication management services.</a:t>
            </a:r>
          </a:p>
          <a:p>
            <a:r>
              <a:rPr lang="en-US" sz="1200" dirty="0" smtClean="0">
                <a:solidFill>
                  <a:srgbClr val="000000"/>
                </a:solidFill>
              </a:rPr>
              <a:t>But</a:t>
            </a:r>
            <a:r>
              <a:rPr lang="en-US" sz="1200" baseline="0" dirty="0" smtClean="0">
                <a:solidFill>
                  <a:srgbClr val="000000"/>
                </a:solidFill>
              </a:rPr>
              <a:t> before we leave you today, let’s go back to our poll</a:t>
            </a:r>
            <a:r>
              <a:rPr lang="en-US" sz="1200" dirty="0" smtClean="0">
                <a:solidFill>
                  <a:srgbClr val="000000"/>
                </a:solidFill>
              </a:rPr>
              <a:t> </a:t>
            </a:r>
          </a:p>
          <a:p>
            <a:endParaRPr lang="en-US" dirty="0"/>
          </a:p>
        </p:txBody>
      </p:sp>
      <p:sp>
        <p:nvSpPr>
          <p:cNvPr id="4" name="Slide Number Placeholder 3"/>
          <p:cNvSpPr>
            <a:spLocks noGrp="1"/>
          </p:cNvSpPr>
          <p:nvPr>
            <p:ph type="sldNum" sz="quarter" idx="10"/>
          </p:nvPr>
        </p:nvSpPr>
        <p:spPr/>
        <p:txBody>
          <a:bodyPr/>
          <a:lstStyle/>
          <a:p>
            <a:pPr>
              <a:defRPr/>
            </a:pPr>
            <a:fld id="{D4D6A950-0690-40A4-99CB-A919FFB76C83}" type="slidenum">
              <a:rPr lang="en-US" smtClean="0">
                <a:solidFill>
                  <a:prstClr val="black"/>
                </a:solidFill>
              </a:rPr>
              <a:pPr>
                <a:defRPr/>
              </a:pPr>
              <a:t>61</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t>Pharmacists are essential members of the healthcare team</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62</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63</a:t>
            </a:fld>
            <a:endParaRPr lang="en-US"/>
          </a:p>
        </p:txBody>
      </p:sp>
    </p:spTree>
    <p:extLst>
      <p:ext uri="{BB962C8B-B14F-4D97-AF65-F5344CB8AC3E}">
        <p14:creationId xmlns:p14="http://schemas.microsoft.com/office/powerpoint/2010/main" xmlns="" val="5085568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JG</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We hope you have enjoyed our presentation today and we have sparked some new ideas on how you may further integrate your clinical pharmacist into new areas.  Remember your clinical pharmacist may be an untapped resource with an expertise for managing medications in PACT, specialty care and other team based model.  Integration of a pharmacist as an essential member of the healthcare team provides an opportunity to improve access and care for our Veterans.  </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Thank you very much for your time and attention today!</a:t>
            </a:r>
            <a:endParaRPr lang="en-US" dirty="0" smtClean="0"/>
          </a:p>
          <a:p>
            <a:endParaRPr lang="en-US" b="1" baseline="0" dirty="0" smtClean="0"/>
          </a:p>
          <a:p>
            <a:endParaRPr lang="en-US" baseline="0" dirty="0" smtClean="0"/>
          </a:p>
          <a:p>
            <a:r>
              <a:rPr lang="en-US" baseline="0" dirty="0" smtClean="0"/>
              <a:t>DR</a:t>
            </a:r>
          </a:p>
          <a:p>
            <a:r>
              <a:rPr lang="en-US" baseline="0" dirty="0" smtClean="0"/>
              <a:t>If you haven’t submitted your questions yet, there is still time to do so by clicking on the orange “Ask The Presenter” icon.  We’re going to show a brief announcement and be right back to answer your questions.</a:t>
            </a:r>
          </a:p>
          <a:p>
            <a:r>
              <a:rPr lang="en-US" baseline="0" dirty="0" smtClean="0"/>
              <a:t>(Stand still and smile until you see the video come up full screen)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64</a:t>
            </a:fld>
            <a:endParaRPr lang="en-US"/>
          </a:p>
        </p:txBody>
      </p:sp>
    </p:spTree>
    <p:extLst>
      <p:ext uri="{BB962C8B-B14F-4D97-AF65-F5344CB8AC3E}">
        <p14:creationId xmlns:p14="http://schemas.microsoft.com/office/powerpoint/2010/main" xmlns="" val="176127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JG</a:t>
            </a:r>
          </a:p>
          <a:p>
            <a:r>
              <a:rPr lang="en-US" dirty="0" smtClean="0"/>
              <a:t>Over the years there has been a transition</a:t>
            </a:r>
            <a:r>
              <a:rPr lang="en-US" baseline="0" dirty="0" smtClean="0"/>
              <a:t> in the role of the pharmacist from the traditional roles depicted in the picture on the left to a more integrated role in the healthcare team.  Pharmacists of today are well versed in the pharmacotherapy, kinetics, dynamics of medication therapy and play a key role in the healthcare team as the “Medication Expert”. When we look at the transition of practice we can see changes starting in the 1960s.  In 1995 VHA implemented policy which allowed CPS the ability to prescribe medications under a scope of practice system-wide.  This was a huge step in the transformation of pharmacy practice that we see today.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7</a:t>
            </a:fld>
            <a:endParaRPr lang="en-US"/>
          </a:p>
        </p:txBody>
      </p:sp>
    </p:spTree>
    <p:extLst>
      <p:ext uri="{BB962C8B-B14F-4D97-AF65-F5344CB8AC3E}">
        <p14:creationId xmlns:p14="http://schemas.microsoft.com/office/powerpoint/2010/main" xmlns="" val="238615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2"/>
              <a:buNone/>
              <a:defRPr/>
            </a:pPr>
            <a:r>
              <a:rPr lang="en-US" dirty="0" smtClean="0">
                <a:solidFill>
                  <a:srgbClr val="000000"/>
                </a:solidFill>
              </a:rPr>
              <a:t>JG</a:t>
            </a:r>
          </a:p>
          <a:p>
            <a:pPr marL="0" indent="0">
              <a:buFont typeface="Wingdings 2"/>
              <a:buNone/>
              <a:defRPr/>
            </a:pPr>
            <a:r>
              <a:rPr lang="en-US" dirty="0" smtClean="0">
                <a:solidFill>
                  <a:srgbClr val="000000"/>
                </a:solidFill>
              </a:rPr>
              <a:t>So many</a:t>
            </a:r>
            <a:r>
              <a:rPr lang="en-US" baseline="0" dirty="0" smtClean="0">
                <a:solidFill>
                  <a:srgbClr val="000000"/>
                </a:solidFill>
              </a:rPr>
              <a:t> of you may be familiar with the traditional roles for pharmacists however you may not be as familiar with the clinical pharmacists in VHA today.  So let’s talk about who they are:</a:t>
            </a:r>
            <a:endParaRPr lang="en-US" dirty="0" smtClean="0">
              <a:solidFill>
                <a:srgbClr val="000000"/>
              </a:solidFill>
            </a:endParaRPr>
          </a:p>
          <a:p>
            <a:pPr marL="274320" marR="0" lvl="1" indent="-274320" algn="l" defTabSz="914400" rtl="0" eaLnBrk="1" fontAlgn="auto" latinLnBrk="0" hangingPunct="1">
              <a:lnSpc>
                <a:spcPct val="100000"/>
              </a:lnSpc>
              <a:spcBef>
                <a:spcPts val="0"/>
              </a:spcBef>
              <a:spcAft>
                <a:spcPts val="0"/>
              </a:spcAft>
              <a:buClrTx/>
              <a:buSzTx/>
              <a:buFont typeface="Wingdings 2"/>
              <a:buChar char=""/>
              <a:tabLst/>
              <a:defRPr/>
            </a:pPr>
            <a:r>
              <a:rPr lang="en-US" dirty="0" smtClean="0">
                <a:solidFill>
                  <a:srgbClr val="000000"/>
                </a:solidFill>
              </a:rPr>
              <a:t>Doctor of Pharmacy Degree  or equivalency;</a:t>
            </a:r>
            <a:r>
              <a:rPr lang="en-US" baseline="0" dirty="0" smtClean="0">
                <a:solidFill>
                  <a:srgbClr val="000000"/>
                </a:solidFill>
              </a:rPr>
              <a:t> </a:t>
            </a:r>
            <a:r>
              <a:rPr lang="en-US" dirty="0" err="1" smtClean="0">
                <a:solidFill>
                  <a:srgbClr val="000000"/>
                </a:solidFill>
              </a:rPr>
              <a:t>PharmD</a:t>
            </a:r>
            <a:r>
              <a:rPr lang="en-US" dirty="0" smtClean="0">
                <a:solidFill>
                  <a:srgbClr val="000000"/>
                </a:solidFill>
              </a:rPr>
              <a:t>=4 years of pharmacology training and clinical application</a:t>
            </a:r>
          </a:p>
          <a:p>
            <a:pPr marL="274320" indent="-274320">
              <a:buFont typeface="Wingdings 2"/>
              <a:buChar char=""/>
              <a:defRPr/>
            </a:pPr>
            <a:r>
              <a:rPr lang="en-US" dirty="0" smtClean="0">
                <a:solidFill>
                  <a:srgbClr val="000000"/>
                </a:solidFill>
              </a:rPr>
              <a:t>Post Graduate Residency training in Clinical Pharmacy Practice</a:t>
            </a:r>
          </a:p>
          <a:p>
            <a:pPr marL="274320" indent="-274320">
              <a:buFont typeface="Wingdings 2"/>
              <a:buChar char=""/>
              <a:defRPr/>
            </a:pPr>
            <a:r>
              <a:rPr lang="en-US" dirty="0" smtClean="0">
                <a:solidFill>
                  <a:srgbClr val="000000"/>
                </a:solidFill>
              </a:rPr>
              <a:t>Board Certified in Pharmacotherapy and other specialty certifications</a:t>
            </a:r>
          </a:p>
          <a:p>
            <a:pPr marL="0" indent="0">
              <a:buFont typeface="Wingdings 2"/>
              <a:buNone/>
              <a:defRPr/>
            </a:pPr>
            <a:endParaRPr lang="en-US" dirty="0" smtClean="0">
              <a:solidFill>
                <a:srgbClr val="000000"/>
              </a:solidFill>
            </a:endParaRPr>
          </a:p>
          <a:p>
            <a:pPr marL="0" indent="0">
              <a:buFont typeface="Wingdings 2"/>
              <a:buNone/>
              <a:defRPr/>
            </a:pPr>
            <a:r>
              <a:rPr lang="en-US" dirty="0" smtClean="0">
                <a:solidFill>
                  <a:srgbClr val="000000"/>
                </a:solidFill>
              </a:rPr>
              <a:t>DR Thank you Julie these are clearly impressive credentials and these</a:t>
            </a:r>
            <a:r>
              <a:rPr lang="en-US" baseline="0" dirty="0" smtClean="0">
                <a:solidFill>
                  <a:srgbClr val="000000"/>
                </a:solidFill>
              </a:rPr>
              <a:t> are some ways which I know they can help their teams:</a:t>
            </a:r>
            <a:endParaRPr lang="en-US" dirty="0" smtClean="0">
              <a:solidFill>
                <a:srgbClr val="000000"/>
              </a:solidFill>
            </a:endParaRPr>
          </a:p>
          <a:p>
            <a:pPr marL="274320" indent="-274320">
              <a:buFont typeface="Wingdings 2"/>
              <a:buChar char=""/>
              <a:defRPr/>
            </a:pPr>
            <a:r>
              <a:rPr lang="en-US" dirty="0" smtClean="0">
                <a:solidFill>
                  <a:srgbClr val="000000"/>
                </a:solidFill>
              </a:rPr>
              <a:t>Many function as non-physician providers under a Scope of Practice</a:t>
            </a:r>
          </a:p>
          <a:p>
            <a:pPr marL="274320" indent="-274320">
              <a:buFont typeface="Wingdings 2"/>
              <a:buChar char=""/>
              <a:defRPr/>
            </a:pPr>
            <a:r>
              <a:rPr lang="en-US" dirty="0" smtClean="0">
                <a:solidFill>
                  <a:srgbClr val="000000"/>
                </a:solidFill>
              </a:rPr>
              <a:t>They are the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“Medication Expert” </a:t>
            </a:r>
            <a:r>
              <a:rPr lang="en-US" dirty="0" smtClean="0">
                <a:solidFill>
                  <a:srgbClr val="000000"/>
                </a:solidFill>
              </a:rPr>
              <a:t>for the team</a:t>
            </a:r>
          </a:p>
          <a:p>
            <a:pPr marL="0" indent="0">
              <a:buFont typeface="Wingdings 2"/>
              <a:buNone/>
              <a:defRPr/>
            </a:pPr>
            <a:r>
              <a:rPr lang="en-US" dirty="0" smtClean="0">
                <a:solidFill>
                  <a:srgbClr val="000000"/>
                </a:solidFill>
              </a:rPr>
              <a:t>Tell us a bit more about the pharmacist scope of practice…</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8</a:t>
            </a:fld>
            <a:endParaRPr lang="en-US"/>
          </a:p>
        </p:txBody>
      </p:sp>
    </p:spTree>
    <p:extLst>
      <p:ext uri="{BB962C8B-B14F-4D97-AF65-F5344CB8AC3E}">
        <p14:creationId xmlns:p14="http://schemas.microsoft.com/office/powerpoint/2010/main" xmlns="" val="72013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JG</a:t>
            </a:r>
          </a:p>
          <a:p>
            <a:r>
              <a:rPr lang="en-US" baseline="0" dirty="0" smtClean="0"/>
              <a:t>There are some “core” elements that are similar in all pharmacists that function with an advanced scope of practice.  These core elements allow the pharmacist to practice autonomously and function to </a:t>
            </a:r>
            <a:r>
              <a:rPr lang="en-US" dirty="0" smtClean="0"/>
              <a:t>address the medication management needs of the Veterans.  This includes:</a:t>
            </a:r>
          </a:p>
          <a:p>
            <a:r>
              <a:rPr lang="en-US" dirty="0" smtClean="0"/>
              <a:t>Addressing the medication management needs of patients with defined diagnoses</a:t>
            </a:r>
          </a:p>
          <a:p>
            <a:r>
              <a:rPr lang="en-US" dirty="0" smtClean="0"/>
              <a:t>Providing Management of medication-related adverse events and Ongoing and acute medication monitoring </a:t>
            </a:r>
          </a:p>
          <a:p>
            <a:r>
              <a:rPr lang="en-US" dirty="0" smtClean="0"/>
              <a:t>As well as Collaborating with other healthcare providers for management of new diagnoses</a:t>
            </a:r>
          </a:p>
          <a:p>
            <a:r>
              <a:rPr lang="en-US" dirty="0" smtClean="0"/>
              <a:t>Those core elements are:</a:t>
            </a:r>
          </a:p>
          <a:p>
            <a:pPr marL="685800" lvl="1" indent="-228600">
              <a:buFont typeface="+mj-lt"/>
              <a:buAutoNum type="arabicPeriod"/>
            </a:pPr>
            <a:r>
              <a:rPr lang="en-US" b="1" dirty="0" smtClean="0"/>
              <a:t>Development</a:t>
            </a:r>
            <a:r>
              <a:rPr lang="en-US" b="1" baseline="0" dirty="0" smtClean="0"/>
              <a:t> of </a:t>
            </a:r>
            <a:r>
              <a:rPr lang="en-US" b="1" dirty="0" smtClean="0"/>
              <a:t>Therapeutic plans</a:t>
            </a:r>
          </a:p>
          <a:p>
            <a:pPr marL="685800" lvl="1" indent="-228600">
              <a:buFont typeface="+mj-lt"/>
              <a:buAutoNum type="arabicPeriod"/>
            </a:pPr>
            <a:r>
              <a:rPr lang="en-US" b="1" dirty="0" smtClean="0"/>
              <a:t>Ordering and interpretation of laboratory tests and other diagnostic studies </a:t>
            </a:r>
          </a:p>
          <a:p>
            <a:pPr lvl="1">
              <a:buFont typeface="+mj-lt"/>
              <a:buAutoNum type="arabicPeriod"/>
            </a:pPr>
            <a:r>
              <a:rPr lang="en-US" b="1" dirty="0" smtClean="0"/>
              <a:t>Prescribing medications, devices and supplies </a:t>
            </a:r>
          </a:p>
          <a:p>
            <a:pPr lvl="1">
              <a:buFont typeface="+mj-lt"/>
              <a:buAutoNum type="arabicPeriod"/>
            </a:pPr>
            <a:r>
              <a:rPr lang="en-US" b="1" dirty="0" smtClean="0"/>
              <a:t>Performing physical measurements and assessments</a:t>
            </a:r>
          </a:p>
          <a:p>
            <a:pPr lvl="1">
              <a:buFont typeface="+mj-lt"/>
              <a:buAutoNum type="arabicPeriod"/>
            </a:pPr>
            <a:r>
              <a:rPr lang="en-US" b="1" dirty="0" smtClean="0"/>
              <a:t>Ordering and administering vaccines</a:t>
            </a:r>
          </a:p>
          <a:p>
            <a:pPr lvl="1">
              <a:buFont typeface="+mj-lt"/>
              <a:buAutoNum type="arabicPeriod"/>
            </a:pPr>
            <a:r>
              <a:rPr lang="en-US" b="1" dirty="0" smtClean="0"/>
              <a:t>Taking independent corrective action to resolve medication</a:t>
            </a:r>
            <a:r>
              <a:rPr lang="en-US" b="1" baseline="0" dirty="0" smtClean="0"/>
              <a:t> related issues</a:t>
            </a:r>
            <a:endParaRPr lang="en-US" b="1" dirty="0" smtClean="0"/>
          </a:p>
          <a:p>
            <a:pPr lvl="1">
              <a:buFont typeface="+mj-lt"/>
              <a:buAutoNum type="arabicPeriod"/>
            </a:pPr>
            <a:r>
              <a:rPr lang="en-US" b="1" dirty="0" smtClean="0"/>
              <a:t>Ordering consults for referrals to other team</a:t>
            </a:r>
            <a:r>
              <a:rPr lang="en-US" b="1" baseline="0" dirty="0" smtClean="0"/>
              <a:t> members such as dieticians, social workers </a:t>
            </a:r>
            <a:endParaRPr lang="en-US" b="1" dirty="0" smtClean="0"/>
          </a:p>
          <a:p>
            <a:pPr lvl="1">
              <a:buFont typeface="+mj-lt"/>
              <a:buAutoNum type="arabicPeriod"/>
            </a:pPr>
            <a:r>
              <a:rPr lang="en-US" b="1" dirty="0" smtClean="0"/>
              <a:t>Providing clinical pharmacy expertise, comprehensive medication management and monitoring </a:t>
            </a:r>
          </a:p>
          <a:p>
            <a:pPr lvl="1">
              <a:buFont typeface="+mj-lt"/>
              <a:buNone/>
            </a:pPr>
            <a:r>
              <a:rPr lang="en-US" b="1" dirty="0" smtClean="0"/>
              <a:t>SO</a:t>
            </a:r>
            <a:r>
              <a:rPr lang="en-US" b="1" baseline="0" dirty="0" smtClean="0"/>
              <a:t> how does all of this “fit together”?</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CE8734CB-298A-EE46-B556-A635DEFFF8A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088BBE-F3D0-45AD-8BB2-82ED80EC4A28}"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146120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3BA7B-FC22-462C-958F-A740DC06AF26}"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404446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85073-14D7-4007-A309-17CA1F9B0DFB}"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249069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58B78-B899-4E90-8116-2B2EBB021B97}"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83222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86465-8AE3-40AD-9FA5-6E8038369717}" type="datetime1">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60838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A4C3B-48F9-4E52-AC53-723C1BE4E2CB}"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210374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ECAE1-0985-457B-BC40-2D4A3C997D5C}" type="datetime1">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95282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18F91-B58A-4C01-825B-B0137A630863}" type="datetime1">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44696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1C122-984C-42D0-91C3-E5A22C26C76D}" type="datetime1">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370002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9F498-53D5-412E-BF2E-702E5461D7E5}"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35534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873EC-C34E-45E4-821B-E19BB804E377}" type="datetime1">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395312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BDD30-37D7-4883-92E8-6601658D5A3A}" type="datetime1">
              <a:rPr lang="en-US" smtClean="0"/>
              <a:pPr/>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13D47-5C97-42FD-9056-81B5188DCAEE}" type="slidenum">
              <a:rPr lang="en-US" smtClean="0"/>
              <a:pPr/>
              <a:t>‹#›</a:t>
            </a:fld>
            <a:endParaRPr lang="en-US"/>
          </a:p>
        </p:txBody>
      </p:sp>
    </p:spTree>
    <p:extLst>
      <p:ext uri="{BB962C8B-B14F-4D97-AF65-F5344CB8AC3E}">
        <p14:creationId xmlns:p14="http://schemas.microsoft.com/office/powerpoint/2010/main" xmlns="" val="33312127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hyperlink" Target="http://www.shutterstock.com/subscribe.mhtml" TargetMode="External"/><Relationship Id="rId7" Type="http://schemas.openxmlformats.org/officeDocument/2006/relationships/diagramLayout" Target="../diagrams/layout1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Data" Target="../diagrams/data11.xml"/><Relationship Id="rId5" Type="http://schemas.openxmlformats.org/officeDocument/2006/relationships/image" Target="../media/image14.jpeg"/><Relationship Id="rId10" Type="http://schemas.microsoft.com/office/2007/relationships/diagramDrawing" Target="../diagrams/drawing11.xml"/><Relationship Id="rId4" Type="http://schemas.openxmlformats.org/officeDocument/2006/relationships/image" Target="../media/image13.jpeg"/><Relationship Id="rId9" Type="http://schemas.openxmlformats.org/officeDocument/2006/relationships/diagramColors" Target="../diagrams/colors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jpeg"/><Relationship Id="rId7" Type="http://schemas.openxmlformats.org/officeDocument/2006/relationships/diagramColors" Target="../diagrams/colors1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Julie Groppi, </a:t>
            </a:r>
            <a:r>
              <a:rPr lang="en-US" dirty="0" err="1" smtClean="0"/>
              <a:t>PharmD</a:t>
            </a:r>
            <a:endParaRPr lang="en-US" dirty="0" smtClean="0"/>
          </a:p>
          <a:p>
            <a:r>
              <a:rPr lang="en-US" dirty="0" smtClean="0"/>
              <a:t>Darin Rubin, DO</a:t>
            </a:r>
            <a:endParaRPr lang="en-US" dirty="0"/>
          </a:p>
        </p:txBody>
      </p:sp>
      <p:pic>
        <p:nvPicPr>
          <p:cNvPr id="4" name="Picture 3" descr="&quot; &quot;"/>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3400425"/>
            <a:ext cx="7761288"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5587"/>
            <a:ext cx="7772400" cy="1470025"/>
          </a:xfrm>
        </p:spPr>
        <p:txBody>
          <a:bodyPr>
            <a:normAutofit fontScale="90000"/>
          </a:bodyPr>
          <a:lstStyle/>
          <a:p>
            <a:r>
              <a:rPr lang="en-US" dirty="0" smtClean="0"/>
              <a:t>Maximizing the Role and Outcomes of the Clinical Pharmacy Specialist in Team-Based Models of Care </a:t>
            </a:r>
            <a:endParaRPr lang="en-US" dirty="0"/>
          </a:p>
        </p:txBody>
      </p:sp>
    </p:spTree>
    <p:extLst>
      <p:ext uri="{BB962C8B-B14F-4D97-AF65-F5344CB8AC3E}">
        <p14:creationId xmlns:p14="http://schemas.microsoft.com/office/powerpoint/2010/main" xmlns=""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57200" y="22382"/>
            <a:ext cx="8686800" cy="6530819"/>
            <a:chOff x="1411386" y="1342456"/>
            <a:chExt cx="4158760" cy="3140226"/>
          </a:xfrm>
        </p:grpSpPr>
        <p:pic>
          <p:nvPicPr>
            <p:cNvPr id="1026" name="Picture 2" descr="http://blog.skylight.com/wp-content/uploads/2012/02/patient-centered-care-1024x804.png"/>
            <p:cNvPicPr>
              <a:picLocks noChangeAspect="1" noChangeArrowheads="1"/>
            </p:cNvPicPr>
            <p:nvPr/>
          </p:nvPicPr>
          <p:blipFill>
            <a:blip r:embed="rId3" cstate="print"/>
            <a:srcRect/>
            <a:stretch>
              <a:fillRect/>
            </a:stretch>
          </p:blipFill>
          <p:spPr bwMode="auto">
            <a:xfrm>
              <a:off x="1411386" y="1342456"/>
              <a:ext cx="3714535" cy="3140226"/>
            </a:xfrm>
            <a:prstGeom prst="rect">
              <a:avLst/>
            </a:prstGeom>
            <a:noFill/>
          </p:spPr>
        </p:pic>
        <p:sp>
          <p:nvSpPr>
            <p:cNvPr id="13" name="TextBox 12" descr="Therapeutic plans&#10;"/>
            <p:cNvSpPr txBox="1"/>
            <p:nvPr/>
          </p:nvSpPr>
          <p:spPr>
            <a:xfrm>
              <a:off x="1411386" y="1883517"/>
              <a:ext cx="1099661" cy="458765"/>
            </a:xfrm>
            <a:prstGeom prst="rect">
              <a:avLst/>
            </a:prstGeom>
            <a:noFill/>
          </p:spPr>
          <p:txBody>
            <a:bodyPr wrap="square" rtlCol="0">
              <a:spAutoFit/>
            </a:bodyPr>
            <a:lstStyle/>
            <a:p>
              <a:r>
                <a:rPr lang="en-US" sz="2800" b="1" dirty="0" smtClean="0">
                  <a:solidFill>
                    <a:schemeClr val="accent6"/>
                  </a:solidFill>
                </a:rPr>
                <a:t>Pharmacist</a:t>
              </a:r>
              <a:endParaRPr lang="en-US" sz="2800" b="1" dirty="0">
                <a:solidFill>
                  <a:schemeClr val="accent6"/>
                </a:solidFill>
              </a:endParaRPr>
            </a:p>
            <a:p>
              <a:endParaRPr lang="en-US" sz="2800" b="1" dirty="0">
                <a:solidFill>
                  <a:srgbClr val="7030A0"/>
                </a:solidFill>
              </a:endParaRPr>
            </a:p>
          </p:txBody>
        </p:sp>
        <p:sp>
          <p:nvSpPr>
            <p:cNvPr id="12" name="TextBox 11" descr="RN"/>
            <p:cNvSpPr txBox="1"/>
            <p:nvPr/>
          </p:nvSpPr>
          <p:spPr>
            <a:xfrm>
              <a:off x="1613749" y="4046617"/>
              <a:ext cx="362492" cy="251581"/>
            </a:xfrm>
            <a:prstGeom prst="rect">
              <a:avLst/>
            </a:prstGeom>
            <a:noFill/>
          </p:spPr>
          <p:txBody>
            <a:bodyPr wrap="square" rtlCol="0">
              <a:spAutoFit/>
            </a:bodyPr>
            <a:lstStyle/>
            <a:p>
              <a:r>
                <a:rPr lang="en-US" sz="2800" b="1" dirty="0" smtClean="0">
                  <a:solidFill>
                    <a:srgbClr val="7030A0"/>
                  </a:solidFill>
                </a:rPr>
                <a:t>RN</a:t>
              </a:r>
              <a:endParaRPr lang="en-US" sz="2800" b="1" dirty="0">
                <a:solidFill>
                  <a:srgbClr val="7030A0"/>
                </a:solidFill>
              </a:endParaRPr>
            </a:p>
          </p:txBody>
        </p:sp>
        <p:sp>
          <p:nvSpPr>
            <p:cNvPr id="8" name="TextBox 7" descr="Physician"/>
            <p:cNvSpPr txBox="1"/>
            <p:nvPr/>
          </p:nvSpPr>
          <p:spPr>
            <a:xfrm>
              <a:off x="2724679" y="4043546"/>
              <a:ext cx="833418" cy="251581"/>
            </a:xfrm>
            <a:prstGeom prst="rect">
              <a:avLst/>
            </a:prstGeom>
            <a:noFill/>
          </p:spPr>
          <p:txBody>
            <a:bodyPr wrap="square" rtlCol="0">
              <a:spAutoFit/>
            </a:bodyPr>
            <a:lstStyle/>
            <a:p>
              <a:r>
                <a:rPr lang="en-US" sz="2800" b="1" dirty="0" smtClean="0">
                  <a:solidFill>
                    <a:srgbClr val="7030A0"/>
                  </a:solidFill>
                </a:rPr>
                <a:t>Physician</a:t>
              </a:r>
              <a:endParaRPr lang="en-US" sz="2800" b="1" dirty="0">
                <a:solidFill>
                  <a:srgbClr val="7030A0"/>
                </a:solidFill>
              </a:endParaRPr>
            </a:p>
          </p:txBody>
        </p:sp>
        <p:sp>
          <p:nvSpPr>
            <p:cNvPr id="9" name="TextBox 8" descr="Laboratory"/>
            <p:cNvSpPr txBox="1"/>
            <p:nvPr/>
          </p:nvSpPr>
          <p:spPr>
            <a:xfrm>
              <a:off x="4315785" y="3921505"/>
              <a:ext cx="1144920" cy="251581"/>
            </a:xfrm>
            <a:prstGeom prst="rect">
              <a:avLst/>
            </a:prstGeom>
            <a:noFill/>
          </p:spPr>
          <p:txBody>
            <a:bodyPr wrap="square" rtlCol="0">
              <a:spAutoFit/>
            </a:bodyPr>
            <a:lstStyle/>
            <a:p>
              <a:r>
                <a:rPr lang="en-US" sz="2800" b="1" dirty="0" smtClean="0">
                  <a:solidFill>
                    <a:srgbClr val="7030A0"/>
                  </a:solidFill>
                </a:rPr>
                <a:t>Laboratory</a:t>
              </a:r>
              <a:endParaRPr lang="en-US" sz="2800" b="1" dirty="0">
                <a:solidFill>
                  <a:srgbClr val="7030A0"/>
                </a:solidFill>
              </a:endParaRPr>
            </a:p>
          </p:txBody>
        </p:sp>
        <p:sp>
          <p:nvSpPr>
            <p:cNvPr id="10" name="TextBox 9" descr="Patient Advocate&#10;"/>
            <p:cNvSpPr txBox="1"/>
            <p:nvPr/>
          </p:nvSpPr>
          <p:spPr>
            <a:xfrm>
              <a:off x="4698309" y="3261197"/>
              <a:ext cx="871837" cy="458765"/>
            </a:xfrm>
            <a:prstGeom prst="rect">
              <a:avLst/>
            </a:prstGeom>
            <a:noFill/>
          </p:spPr>
          <p:txBody>
            <a:bodyPr wrap="square" rtlCol="0">
              <a:spAutoFit/>
            </a:bodyPr>
            <a:lstStyle/>
            <a:p>
              <a:r>
                <a:rPr lang="en-US" sz="2800" b="1" dirty="0" smtClean="0">
                  <a:solidFill>
                    <a:srgbClr val="7030A0"/>
                  </a:solidFill>
                </a:rPr>
                <a:t>Patient Advocate</a:t>
              </a:r>
              <a:endParaRPr lang="en-US" sz="2800" b="1" dirty="0">
                <a:solidFill>
                  <a:srgbClr val="7030A0"/>
                </a:solidFill>
              </a:endParaRPr>
            </a:p>
          </p:txBody>
        </p:sp>
        <p:sp>
          <p:nvSpPr>
            <p:cNvPr id="7" name="TextBox 6" descr="Dietician"/>
            <p:cNvSpPr txBox="1"/>
            <p:nvPr/>
          </p:nvSpPr>
          <p:spPr>
            <a:xfrm>
              <a:off x="4577501" y="1815246"/>
              <a:ext cx="992645" cy="251581"/>
            </a:xfrm>
            <a:prstGeom prst="rect">
              <a:avLst/>
            </a:prstGeom>
            <a:noFill/>
          </p:spPr>
          <p:txBody>
            <a:bodyPr wrap="square" rtlCol="0">
              <a:spAutoFit/>
            </a:bodyPr>
            <a:lstStyle/>
            <a:p>
              <a:r>
                <a:rPr lang="en-US" sz="2800" b="1" dirty="0" smtClean="0">
                  <a:solidFill>
                    <a:srgbClr val="7030A0"/>
                  </a:solidFill>
                </a:rPr>
                <a:t>Dietician</a:t>
              </a:r>
              <a:endParaRPr lang="en-US" sz="2800" b="1" dirty="0">
                <a:solidFill>
                  <a:srgbClr val="7030A0"/>
                </a:solidFill>
              </a:endParaRPr>
            </a:p>
          </p:txBody>
        </p:sp>
        <p:sp>
          <p:nvSpPr>
            <p:cNvPr id="11" name="TextBox 10" descr="Social Work&#10;"/>
            <p:cNvSpPr txBox="1"/>
            <p:nvPr/>
          </p:nvSpPr>
          <p:spPr>
            <a:xfrm>
              <a:off x="2949677" y="1575740"/>
              <a:ext cx="771718" cy="458765"/>
            </a:xfrm>
            <a:prstGeom prst="rect">
              <a:avLst/>
            </a:prstGeom>
            <a:noFill/>
          </p:spPr>
          <p:txBody>
            <a:bodyPr wrap="square" rtlCol="0">
              <a:spAutoFit/>
            </a:bodyPr>
            <a:lstStyle/>
            <a:p>
              <a:pPr algn="ctr"/>
              <a:r>
                <a:rPr lang="en-US" sz="2800" b="1" dirty="0" smtClean="0">
                  <a:solidFill>
                    <a:srgbClr val="7030A0"/>
                  </a:solidFill>
                </a:rPr>
                <a:t>Social Work</a:t>
              </a:r>
              <a:endParaRPr lang="en-US" sz="2800" b="1" dirty="0">
                <a:solidFill>
                  <a:srgbClr val="7030A0"/>
                </a:solidFill>
              </a:endParaRPr>
            </a:p>
          </p:txBody>
        </p:sp>
        <p:sp>
          <p:nvSpPr>
            <p:cNvPr id="5" name="TextBox 4" descr="Patient"/>
            <p:cNvSpPr txBox="1"/>
            <p:nvPr/>
          </p:nvSpPr>
          <p:spPr>
            <a:xfrm>
              <a:off x="2834120" y="3334457"/>
              <a:ext cx="869412" cy="310777"/>
            </a:xfrm>
            <a:prstGeom prst="rect">
              <a:avLst/>
            </a:prstGeom>
            <a:noFill/>
          </p:spPr>
          <p:txBody>
            <a:bodyPr wrap="square" rtlCol="0">
              <a:spAutoFit/>
            </a:bodyPr>
            <a:lstStyle/>
            <a:p>
              <a:pPr algn="ctr"/>
              <a:r>
                <a:rPr lang="en-US" sz="3600" b="1" dirty="0" smtClean="0">
                  <a:solidFill>
                    <a:schemeClr val="accent6">
                      <a:lumMod val="75000"/>
                    </a:schemeClr>
                  </a:solidFill>
                </a:rPr>
                <a:t>Patient</a:t>
              </a:r>
              <a:endParaRPr lang="en-US" sz="3600" b="1" dirty="0">
                <a:solidFill>
                  <a:schemeClr val="accent6">
                    <a:lumMod val="75000"/>
                  </a:schemeClr>
                </a:solidFill>
              </a:endParaRPr>
            </a:p>
          </p:txBody>
        </p:sp>
      </p:grpSp>
    </p:spTree>
    <p:extLst>
      <p:ext uri="{BB962C8B-B14F-4D97-AF65-F5344CB8AC3E}">
        <p14:creationId xmlns:p14="http://schemas.microsoft.com/office/powerpoint/2010/main" xmlns="" val="2241409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328667850"/>
              </p:ext>
            </p:extLst>
          </p:nvPr>
        </p:nvGraphicFramePr>
        <p:xfrm>
          <a:off x="192088" y="54591"/>
          <a:ext cx="8799512"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75664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e number of practice areas and disease states in which pharmacists with a scope of practice may function as a part of the team. The pharmacist with a scope of practice provides expertise in the practice area to  include addition of medications, dosage changes and discontinuation of medications. This is clearly vital function for busy teams with limited access.&#10;"/>
          <p:cNvGraphicFramePr>
            <a:graphicFrameLocks noGrp="1"/>
          </p:cNvGraphicFramePr>
          <p:nvPr>
            <p:ph idx="1"/>
            <p:extLst>
              <p:ext uri="{D42A27DB-BD31-4B8C-83A1-F6EECF244321}">
                <p14:modId xmlns:p14="http://schemas.microsoft.com/office/powerpoint/2010/main" xmlns="" val="24761529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7916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Global/General: 1125&#10;Anticoagulation: 917&#10;Inpatient Internal Medicine: 543&#10;Mental Health: 182&#10;Geriatrics: 177&#10;Pain Management: 158&#10;Renal Nephrology: 55"/>
          <p:cNvGraphicFramePr/>
          <p:nvPr>
            <p:extLst>
              <p:ext uri="{D42A27DB-BD31-4B8C-83A1-F6EECF244321}">
                <p14:modId xmlns:p14="http://schemas.microsoft.com/office/powerpoint/2010/main" xmlns="" val="119003936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07680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growth in the number of pharmacists practicing with a scope of practice.  Since 2011, there has been a 46% increase in the number of pharmacists with a documented scope of practice.  "/>
          <p:cNvGraphicFramePr>
            <a:graphicFrameLocks noGrp="1"/>
          </p:cNvGraphicFramePr>
          <p:nvPr>
            <p:ph idx="1"/>
            <p:extLst>
              <p:ext uri="{D42A27DB-BD31-4B8C-83A1-F6EECF244321}">
                <p14:modId xmlns:p14="http://schemas.microsoft.com/office/powerpoint/2010/main" xmlns="" val="4146910326"/>
              </p:ext>
            </p:extLst>
          </p:nvPr>
        </p:nvGraphicFramePr>
        <p:xfrm>
          <a:off x="76200" y="-152400"/>
          <a:ext cx="9144000" cy="739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descr="&quot;&quot;"/>
          <p:cNvSpPr txBox="1"/>
          <p:nvPr/>
        </p:nvSpPr>
        <p:spPr>
          <a:xfrm>
            <a:off x="7086600" y="2438400"/>
            <a:ext cx="1408669" cy="954107"/>
          </a:xfrm>
          <a:prstGeom prst="rect">
            <a:avLst/>
          </a:prstGeom>
          <a:solidFill>
            <a:schemeClr val="accent4"/>
          </a:solidFill>
        </p:spPr>
        <p:txBody>
          <a:bodyPr wrap="square" rtlCol="0">
            <a:spAutoFit/>
          </a:bodyPr>
          <a:lstStyle/>
          <a:p>
            <a:endParaRPr lang="en-US" sz="2400" b="1" dirty="0" smtClean="0"/>
          </a:p>
          <a:p>
            <a:r>
              <a:rPr lang="en-US" sz="3200" b="1" dirty="0" smtClean="0">
                <a:solidFill>
                  <a:schemeClr val="bg1"/>
                </a:solidFill>
              </a:rPr>
              <a:t>46%</a:t>
            </a:r>
          </a:p>
        </p:txBody>
      </p:sp>
      <p:sp>
        <p:nvSpPr>
          <p:cNvPr id="4" name="Up Arrow 3" descr="&quot;&quot;"/>
          <p:cNvSpPr/>
          <p:nvPr/>
        </p:nvSpPr>
        <p:spPr>
          <a:xfrm>
            <a:off x="7973568" y="2514600"/>
            <a:ext cx="484632" cy="762000"/>
          </a:xfrm>
          <a:prstGeom prst="up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14" name="Title 1"/>
          <p:cNvSpPr>
            <a:spLocks noGrp="1"/>
          </p:cNvSpPr>
          <p:nvPr>
            <p:ph type="title"/>
          </p:nvPr>
        </p:nvSpPr>
        <p:spPr>
          <a:xfrm>
            <a:off x="1524000" y="152400"/>
            <a:ext cx="4582886" cy="1524000"/>
          </a:xfrm>
        </p:spPr>
        <p:style>
          <a:lnRef idx="2">
            <a:schemeClr val="accent4"/>
          </a:lnRef>
          <a:fillRef idx="1">
            <a:schemeClr val="lt1"/>
          </a:fillRef>
          <a:effectRef idx="0">
            <a:schemeClr val="accent4"/>
          </a:effectRef>
          <a:fontRef idx="minor">
            <a:schemeClr val="dk1"/>
          </a:fontRef>
        </p:style>
        <p:txBody>
          <a:bodyPr>
            <a:noAutofit/>
          </a:bodyPr>
          <a:lstStyle/>
          <a:p>
            <a:pPr eaLnBrk="1" fontAlgn="auto" hangingPunct="1">
              <a:spcAft>
                <a:spcPts val="0"/>
              </a:spcAft>
              <a:defRPr/>
            </a:pPr>
            <a:r>
              <a:rPr lang="en-US" sz="3600" dirty="0" smtClean="0">
                <a:solidFill>
                  <a:schemeClr val="accent6"/>
                </a:solidFill>
              </a:rPr>
              <a:t>Pharmacists With a Scope of Practice – Growth Over Time</a:t>
            </a:r>
          </a:p>
        </p:txBody>
      </p:sp>
    </p:spTree>
    <p:extLst>
      <p:ext uri="{BB962C8B-B14F-4D97-AF65-F5344CB8AC3E}">
        <p14:creationId xmlns:p14="http://schemas.microsoft.com/office/powerpoint/2010/main" xmlns="" val="2902258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421626050"/>
              </p:ext>
            </p:extLst>
          </p:nvPr>
        </p:nvGraphicFramePr>
        <p:xfrm>
          <a:off x="0" y="106364"/>
          <a:ext cx="9144000" cy="6751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ular Callout 6" descr="Primary Care Provider&#10;RN Care Manager&#10;Clinical Associate&#10;Clerical Associate&#10;"/>
          <p:cNvSpPr/>
          <p:nvPr/>
        </p:nvSpPr>
        <p:spPr>
          <a:xfrm>
            <a:off x="6324600" y="3200400"/>
            <a:ext cx="2667000" cy="3429000"/>
          </a:xfrm>
          <a:prstGeom prst="wedgeRoundRectCallout">
            <a:avLst>
              <a:gd name="adj1" fmla="val -60064"/>
              <a:gd name="adj2" fmla="val -52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Primary Care Provider</a:t>
            </a:r>
          </a:p>
          <a:p>
            <a:pPr algn="ctr"/>
            <a:r>
              <a:rPr lang="en-US" sz="2800" dirty="0" smtClean="0"/>
              <a:t>RN Care Manager</a:t>
            </a:r>
          </a:p>
          <a:p>
            <a:pPr algn="ctr"/>
            <a:r>
              <a:rPr lang="en-US" sz="2800" dirty="0" smtClean="0"/>
              <a:t>Clinical Associate</a:t>
            </a:r>
          </a:p>
          <a:p>
            <a:pPr algn="ctr"/>
            <a:r>
              <a:rPr lang="en-US" sz="2800" dirty="0" smtClean="0"/>
              <a:t>Clerical Associate</a:t>
            </a:r>
            <a:endParaRPr lang="en-US" sz="2800" dirty="0"/>
          </a:p>
        </p:txBody>
      </p:sp>
      <p:sp>
        <p:nvSpPr>
          <p:cNvPr id="8" name="Rounded Rectangular Callout 7" descr="Clinical Pharmacy Specialist&#10;Social Work&#10;Nutrition&#10;Integrated Behavioral Health&#10;Specialty Care&#10;"/>
          <p:cNvSpPr/>
          <p:nvPr/>
        </p:nvSpPr>
        <p:spPr>
          <a:xfrm>
            <a:off x="152400" y="220988"/>
            <a:ext cx="3200400" cy="3893812"/>
          </a:xfrm>
          <a:prstGeom prst="wedgeRoundRectCallout">
            <a:avLst>
              <a:gd name="adj1" fmla="val 60410"/>
              <a:gd name="adj2" fmla="val -234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t>Clinical Pharmacy Specialist</a:t>
            </a:r>
          </a:p>
          <a:p>
            <a:pPr marL="285750" indent="-285750">
              <a:buFont typeface="Arial" panose="020B0604020202020204" pitchFamily="34" charset="0"/>
              <a:buChar char="•"/>
            </a:pPr>
            <a:r>
              <a:rPr lang="en-US" sz="2800" dirty="0"/>
              <a:t>Social Work</a:t>
            </a:r>
          </a:p>
          <a:p>
            <a:pPr marL="285750" indent="-285750">
              <a:buFont typeface="Arial" panose="020B0604020202020204" pitchFamily="34" charset="0"/>
              <a:buChar char="•"/>
            </a:pPr>
            <a:r>
              <a:rPr lang="en-US" sz="2800" dirty="0"/>
              <a:t>Nutrition</a:t>
            </a:r>
          </a:p>
          <a:p>
            <a:pPr marL="285750" indent="-285750">
              <a:buFont typeface="Arial" panose="020B0604020202020204" pitchFamily="34" charset="0"/>
              <a:buChar char="•"/>
            </a:pPr>
            <a:r>
              <a:rPr lang="en-US" sz="2800" dirty="0"/>
              <a:t>Integrated Behavioral Health</a:t>
            </a:r>
          </a:p>
          <a:p>
            <a:pPr marL="285750" indent="-285750">
              <a:buFont typeface="Arial" panose="020B0604020202020204" pitchFamily="34" charset="0"/>
              <a:buChar char="•"/>
            </a:pPr>
            <a:r>
              <a:rPr lang="en-US" sz="2800" dirty="0"/>
              <a:t>Specialty Care</a:t>
            </a:r>
          </a:p>
        </p:txBody>
      </p:sp>
      <p:sp>
        <p:nvSpPr>
          <p:cNvPr id="3" name="TextBox 2" descr="The Patient Aligned Care Team&#10;"/>
          <p:cNvSpPr txBox="1"/>
          <p:nvPr/>
        </p:nvSpPr>
        <p:spPr>
          <a:xfrm>
            <a:off x="5497417" y="152400"/>
            <a:ext cx="3494183" cy="2308324"/>
          </a:xfrm>
          <a:prstGeom prst="rect">
            <a:avLst/>
          </a:prstGeom>
          <a:ln w="127000">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dirty="0" smtClean="0">
                <a:solidFill>
                  <a:schemeClr val="accent4"/>
                </a:solidFill>
                <a:latin typeface="Calibri (Heading)"/>
              </a:rPr>
              <a:t>The Patient Aligned </a:t>
            </a:r>
            <a:r>
              <a:rPr lang="en-US" sz="4800" dirty="0" smtClean="0">
                <a:solidFill>
                  <a:schemeClr val="accent4"/>
                </a:solidFill>
                <a:latin typeface="Calibri (Headings)"/>
              </a:rPr>
              <a:t>Care</a:t>
            </a:r>
            <a:r>
              <a:rPr lang="en-US" sz="4800" dirty="0" smtClean="0">
                <a:solidFill>
                  <a:schemeClr val="accent4"/>
                </a:solidFill>
                <a:latin typeface="Calibri (Heading)"/>
              </a:rPr>
              <a:t> Team</a:t>
            </a:r>
            <a:endParaRPr lang="en-US" sz="4800" dirty="0">
              <a:solidFill>
                <a:schemeClr val="accent4"/>
              </a:solidFill>
              <a:latin typeface="Calibri (Heading)"/>
            </a:endParaRPr>
          </a:p>
        </p:txBody>
      </p:sp>
    </p:spTree>
    <p:extLst>
      <p:ext uri="{BB962C8B-B14F-4D97-AF65-F5344CB8AC3E}">
        <p14:creationId xmlns:p14="http://schemas.microsoft.com/office/powerpoint/2010/main" xmlns="" val="1964069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CT logo"/>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857" t="84013"/>
          <a:stretch/>
        </p:blipFill>
        <p:spPr bwMode="auto">
          <a:xfrm>
            <a:off x="6057900" y="2514600"/>
            <a:ext cx="2311400" cy="149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PACT logo"/>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857" t="84013"/>
          <a:stretch/>
        </p:blipFill>
        <p:spPr bwMode="auto">
          <a:xfrm>
            <a:off x="685800" y="2514600"/>
            <a:ext cx="2311400" cy="149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a:xfrm>
            <a:off x="457200" y="76200"/>
            <a:ext cx="8229600" cy="1143000"/>
          </a:xfrm>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All Team Members Play a Role</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4" name="Diagram 3"/>
          <p:cNvGraphicFramePr/>
          <p:nvPr>
            <p:extLst>
              <p:ext uri="{D42A27DB-BD31-4B8C-83A1-F6EECF244321}">
                <p14:modId xmlns:p14="http://schemas.microsoft.com/office/powerpoint/2010/main" xmlns="" val="193430197"/>
              </p:ext>
            </p:extLst>
          </p:nvPr>
        </p:nvGraphicFramePr>
        <p:xfrm>
          <a:off x="-381000" y="127000"/>
          <a:ext cx="9753600" cy="589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218099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2515115895"/>
              </p:ext>
            </p:extLst>
          </p:nvPr>
        </p:nvGraphicFramePr>
        <p:xfrm>
          <a:off x="152400" y="228600"/>
          <a:ext cx="8534400" cy="627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rot="16200000">
            <a:off x="-2678240" y="2558052"/>
            <a:ext cx="6832320" cy="1323439"/>
          </a:xfrm>
          <a:prstGeom prst="rect">
            <a:avLst/>
          </a:prstGeom>
          <a:noFill/>
        </p:spPr>
        <p:txBody>
          <a:bodyPr vert="horz" wrap="square" rtlCol="0">
            <a:spAutoFit/>
          </a:bodyPr>
          <a:lstStyle/>
          <a:p>
            <a:r>
              <a:rPr lang="en-US" sz="8000" b="1" dirty="0" smtClean="0">
                <a:solidFill>
                  <a:schemeClr val="accent4"/>
                </a:solidFill>
              </a:rPr>
              <a:t>Paradigm Shift</a:t>
            </a:r>
            <a:endParaRPr lang="en-US" sz="8000" b="1" dirty="0">
              <a:solidFill>
                <a:schemeClr val="accent4"/>
              </a:solidFill>
            </a:endParaRPr>
          </a:p>
        </p:txBody>
      </p:sp>
    </p:spTree>
    <p:extLst>
      <p:ext uri="{BB962C8B-B14F-4D97-AF65-F5344CB8AC3E}">
        <p14:creationId xmlns:p14="http://schemas.microsoft.com/office/powerpoint/2010/main" xmlns="" val="329955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Pharmacists Impact Patient Care &#10;"/>
          <p:cNvSpPr txBox="1"/>
          <p:nvPr/>
        </p:nvSpPr>
        <p:spPr>
          <a:xfrm>
            <a:off x="-304800" y="5791200"/>
            <a:ext cx="9666160" cy="830997"/>
          </a:xfrm>
          <a:prstGeom prst="rect">
            <a:avLst/>
          </a:prstGeom>
          <a:noFill/>
        </p:spPr>
        <p:txBody>
          <a:bodyPr vert="horz" wrap="square" rtlCol="0">
            <a:spAutoFit/>
          </a:bodyPr>
          <a:lstStyle/>
          <a:p>
            <a:pPr algn="ctr"/>
            <a:r>
              <a:rPr lang="en-US" sz="4800" b="1" dirty="0" smtClean="0">
                <a:solidFill>
                  <a:schemeClr val="accent4"/>
                </a:solidFill>
              </a:rPr>
              <a:t>Pharmacists Impact Patient Care </a:t>
            </a:r>
            <a:endParaRPr lang="en-US" sz="4800" b="1" dirty="0">
              <a:solidFill>
                <a:schemeClr val="accent4"/>
              </a:solidFill>
            </a:endParaRPr>
          </a:p>
        </p:txBody>
      </p:sp>
      <p:sp>
        <p:nvSpPr>
          <p:cNvPr id="9" name="Rectangle 8" descr="&quot;&quot;"/>
          <p:cNvSpPr/>
          <p:nvPr/>
        </p:nvSpPr>
        <p:spPr>
          <a:xfrm>
            <a:off x="0" y="5486400"/>
            <a:ext cx="9144000" cy="29587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xmlns="" val="3873086488"/>
              </p:ext>
            </p:extLst>
          </p:nvPr>
        </p:nvGraphicFramePr>
        <p:xfrm>
          <a:off x="152400" y="0"/>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Line 25"/>
          <p:cNvSpPr>
            <a:spLocks noChangeShapeType="1"/>
          </p:cNvSpPr>
          <p:nvPr/>
        </p:nvSpPr>
        <p:spPr bwMode="auto">
          <a:xfrm>
            <a:off x="-7315199" y="3962400"/>
            <a:ext cx="0" cy="495300"/>
          </a:xfrm>
          <a:prstGeom prst="line">
            <a:avLst/>
          </a:prstGeom>
          <a:noFill/>
          <a:ln w="9525">
            <a:solidFill>
              <a:schemeClr val="tx1"/>
            </a:solidFill>
            <a:round/>
            <a:headEnd/>
            <a:tailEnd type="triangle" w="med" len="med"/>
          </a:ln>
        </p:spPr>
        <p:txBody>
          <a:bodyPr wrap="none">
            <a:prstTxWarp prst="textNoShape">
              <a:avLst/>
            </a:prstTxWarp>
          </a:bodyPr>
          <a:lstStyle/>
          <a:p>
            <a:endParaRPr lang="en-US" dirty="0">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xmlns="" val="2386545212"/>
              </p:ext>
            </p:extLst>
          </p:nvPr>
        </p:nvGraphicFramePr>
        <p:xfrm>
          <a:off x="0" y="-50800"/>
          <a:ext cx="10515600" cy="675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Without Clinical Pharmacy Specialist&#10;"/>
          <p:cNvSpPr/>
          <p:nvPr/>
        </p:nvSpPr>
        <p:spPr>
          <a:xfrm>
            <a:off x="685800" y="2971800"/>
            <a:ext cx="8001000" cy="609600"/>
          </a:xfrm>
          <a:prstGeom prst="rect">
            <a:avLst/>
          </a:prstGeom>
          <a:solidFill>
            <a:schemeClr val="accent6">
              <a:lumMod val="60000"/>
              <a:lumOff val="40000"/>
            </a:schemeClr>
          </a:solidFill>
          <a:ln w="762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smtClean="0"/>
              <a:t>Without Clinical Pharmacy Specialist</a:t>
            </a:r>
            <a:endParaRPr lang="en-US" sz="4000" dirty="0"/>
          </a:p>
        </p:txBody>
      </p:sp>
    </p:spTree>
    <p:extLst>
      <p:ext uri="{BB962C8B-B14F-4D97-AF65-F5344CB8AC3E}">
        <p14:creationId xmlns:p14="http://schemas.microsoft.com/office/powerpoint/2010/main" xmlns="" val="246953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5105400"/>
          </a:xfrm>
        </p:spPr>
        <p:txBody>
          <a:bodyPr>
            <a:normAutofit/>
          </a:bodyPr>
          <a:lstStyle/>
          <a:p>
            <a:pPr marL="0" indent="0">
              <a:buNone/>
            </a:pPr>
            <a:r>
              <a:rPr lang="en-US" sz="3600" dirty="0" smtClean="0"/>
              <a:t>Which of the following best describes your position in the healthcare team?</a:t>
            </a:r>
          </a:p>
          <a:p>
            <a:pPr marL="1314450" lvl="2" indent="-514350">
              <a:buFont typeface="+mj-lt"/>
              <a:buAutoNum type="alphaUcPeriod"/>
            </a:pPr>
            <a:r>
              <a:rPr lang="en-US" sz="3600" dirty="0" smtClean="0"/>
              <a:t>Pharmacist </a:t>
            </a:r>
          </a:p>
          <a:p>
            <a:pPr marL="1314450" lvl="2" indent="-514350">
              <a:buFont typeface="+mj-lt"/>
              <a:buAutoNum type="alphaUcPeriod"/>
            </a:pPr>
            <a:r>
              <a:rPr lang="en-US" sz="3600" dirty="0" smtClean="0"/>
              <a:t>Physician, Physician </a:t>
            </a:r>
            <a:r>
              <a:rPr lang="en-US" sz="3600" dirty="0" err="1" smtClean="0"/>
              <a:t>Asst</a:t>
            </a:r>
            <a:r>
              <a:rPr lang="en-US" sz="3600" dirty="0" smtClean="0"/>
              <a:t> (PA), APRN</a:t>
            </a:r>
          </a:p>
          <a:p>
            <a:pPr marL="1314450" lvl="2" indent="-514350">
              <a:buFont typeface="+mj-lt"/>
              <a:buAutoNum type="alphaUcPeriod"/>
            </a:pPr>
            <a:r>
              <a:rPr lang="en-US" sz="3600" dirty="0" smtClean="0"/>
              <a:t>Nurse </a:t>
            </a:r>
          </a:p>
          <a:p>
            <a:pPr marL="1314450" lvl="2" indent="-514350">
              <a:buFont typeface="+mj-lt"/>
              <a:buAutoNum type="alphaUcPeriod"/>
            </a:pPr>
            <a:r>
              <a:rPr lang="en-US" sz="3600" dirty="0" smtClean="0"/>
              <a:t>Clerical Associate</a:t>
            </a:r>
          </a:p>
          <a:p>
            <a:pPr marL="1314450" lvl="2" indent="-514350">
              <a:buFont typeface="+mj-lt"/>
              <a:buAutoNum type="alphaUcPeriod"/>
            </a:pPr>
            <a:r>
              <a:rPr lang="en-US" sz="3600" dirty="0" smtClean="0"/>
              <a:t>Additional team member not listed above</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7728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Line 25" descr="&quot;&quot;"/>
          <p:cNvSpPr>
            <a:spLocks noChangeShapeType="1"/>
          </p:cNvSpPr>
          <p:nvPr/>
        </p:nvSpPr>
        <p:spPr bwMode="auto">
          <a:xfrm>
            <a:off x="-7315199" y="3962400"/>
            <a:ext cx="0" cy="495300"/>
          </a:xfrm>
          <a:prstGeom prst="line">
            <a:avLst/>
          </a:prstGeom>
          <a:noFill/>
          <a:ln w="9525">
            <a:solidFill>
              <a:schemeClr val="tx1"/>
            </a:solidFill>
            <a:round/>
            <a:headEnd/>
            <a:tailEnd type="triangle" w="med" len="med"/>
          </a:ln>
        </p:spPr>
        <p:txBody>
          <a:bodyPr wrap="none">
            <a:prstTxWarp prst="textNoShape">
              <a:avLst/>
            </a:prstTxWarp>
          </a:bodyPr>
          <a:lstStyle/>
          <a:p>
            <a:endParaRPr lang="en-US" dirty="0">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xmlns="" val="1024481789"/>
              </p:ext>
            </p:extLst>
          </p:nvPr>
        </p:nvGraphicFramePr>
        <p:xfrm>
          <a:off x="0" y="0"/>
          <a:ext cx="10515600" cy="675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With Clinical Pharmacy Specialist&#10;"/>
          <p:cNvSpPr/>
          <p:nvPr/>
        </p:nvSpPr>
        <p:spPr>
          <a:xfrm>
            <a:off x="685800" y="2971800"/>
            <a:ext cx="8001000" cy="609600"/>
          </a:xfrm>
          <a:prstGeom prst="rect">
            <a:avLst/>
          </a:prstGeom>
          <a:solidFill>
            <a:schemeClr val="accent6">
              <a:lumMod val="60000"/>
              <a:lumOff val="40000"/>
            </a:schemeClr>
          </a:solidFill>
          <a:ln w="76200">
            <a:solidFill>
              <a:schemeClr val="accent4"/>
            </a:solidFill>
            <a:prstDash val="lg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smtClean="0"/>
              <a:t>With Clinical Pharmacy Specialist</a:t>
            </a:r>
            <a:endParaRPr lang="en-US" sz="4000" dirty="0"/>
          </a:p>
        </p:txBody>
      </p:sp>
    </p:spTree>
    <p:extLst>
      <p:ext uri="{BB962C8B-B14F-4D97-AF65-F5344CB8AC3E}">
        <p14:creationId xmlns:p14="http://schemas.microsoft.com/office/powerpoint/2010/main" xmlns="" val="1646525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descr="Management of Care&#10;"/>
          <p:cNvSpPr/>
          <p:nvPr/>
        </p:nvSpPr>
        <p:spPr>
          <a:xfrm>
            <a:off x="0" y="5334000"/>
            <a:ext cx="9144000" cy="1524000"/>
          </a:xfrm>
          <a:prstGeom prst="rightArrow">
            <a:avLst/>
          </a:prstGeom>
          <a:gradFill flip="none" rotWithShape="1">
            <a:gsLst>
              <a:gs pos="0">
                <a:schemeClr val="accent1">
                  <a:lumMod val="90000"/>
                </a:schemeClr>
              </a:gs>
              <a:gs pos="98000">
                <a:schemeClr val="accent6"/>
              </a:gs>
            </a:gsLst>
            <a:lin ang="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4800" b="1" dirty="0"/>
              <a:t>Management of Care</a:t>
            </a:r>
          </a:p>
        </p:txBody>
      </p:sp>
      <p:sp>
        <p:nvSpPr>
          <p:cNvPr id="3" name="Rectangle 2" descr="PACT"/>
          <p:cNvSpPr/>
          <p:nvPr/>
        </p:nvSpPr>
        <p:spPr>
          <a:xfrm>
            <a:off x="0" y="1371600"/>
            <a:ext cx="4343400" cy="4191000"/>
          </a:xfrm>
          <a:prstGeom prst="rect">
            <a:avLst/>
          </a:prstGeom>
          <a:solidFill>
            <a:schemeClr val="accent1">
              <a:lumMod val="90000"/>
            </a:schemeClr>
          </a:solidFill>
        </p:spPr>
        <p:style>
          <a:lnRef idx="0">
            <a:schemeClr val="accent1"/>
          </a:lnRef>
          <a:fillRef idx="3">
            <a:schemeClr val="accent1"/>
          </a:fillRef>
          <a:effectRef idx="3">
            <a:schemeClr val="accent1"/>
          </a:effectRef>
          <a:fontRef idx="minor">
            <a:schemeClr val="lt1"/>
          </a:fontRef>
        </p:style>
        <p:txBody>
          <a:bodyPr/>
          <a:lstStyle/>
          <a:p>
            <a:pPr algn="ctr" fontAlgn="auto">
              <a:spcBef>
                <a:spcPts val="0"/>
              </a:spcBef>
              <a:spcAft>
                <a:spcPts val="0"/>
              </a:spcAft>
              <a:defRPr/>
            </a:pPr>
            <a:r>
              <a:rPr lang="en-US" sz="2500" b="1" dirty="0" smtClean="0">
                <a:solidFill>
                  <a:schemeClr val="bg1"/>
                </a:solidFill>
              </a:rPr>
              <a:t>PACT</a:t>
            </a:r>
            <a:endParaRPr lang="en-US" sz="2500" b="1" dirty="0">
              <a:solidFill>
                <a:schemeClr val="bg1"/>
              </a:solidFill>
            </a:endParaRPr>
          </a:p>
        </p:txBody>
      </p:sp>
      <p:sp>
        <p:nvSpPr>
          <p:cNvPr id="4" name="Rectangle 3"/>
          <p:cNvSpPr/>
          <p:nvPr/>
        </p:nvSpPr>
        <p:spPr>
          <a:xfrm>
            <a:off x="4419600" y="1371600"/>
            <a:ext cx="4724400" cy="4191000"/>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a:lstStyle/>
          <a:p>
            <a:pPr algn="ctr" fontAlgn="auto">
              <a:spcBef>
                <a:spcPts val="0"/>
              </a:spcBef>
              <a:spcAft>
                <a:spcPts val="0"/>
              </a:spcAft>
              <a:defRPr/>
            </a:pPr>
            <a:r>
              <a:rPr lang="en-US" sz="2500" b="1" dirty="0">
                <a:solidFill>
                  <a:schemeClr val="bg1"/>
                </a:solidFill>
              </a:rPr>
              <a:t>Specialty Care</a:t>
            </a:r>
          </a:p>
        </p:txBody>
      </p:sp>
      <p:sp>
        <p:nvSpPr>
          <p:cNvPr id="5" name="Oval 4" descr="expanded team: Teamlet and coordination of care"/>
          <p:cNvSpPr/>
          <p:nvPr/>
        </p:nvSpPr>
        <p:spPr>
          <a:xfrm>
            <a:off x="228600" y="1943100"/>
            <a:ext cx="2898648" cy="2628900"/>
          </a:xfrm>
          <a:prstGeom prst="ellipse">
            <a:avLst/>
          </a:prstGeom>
        </p:spPr>
        <p:style>
          <a:lnRef idx="0">
            <a:schemeClr val="accent1"/>
          </a:lnRef>
          <a:fillRef idx="3">
            <a:schemeClr val="accent1"/>
          </a:fillRef>
          <a:effectRef idx="3">
            <a:schemeClr val="accent1"/>
          </a:effectRef>
          <a:fontRef idx="minor">
            <a:schemeClr val="lt1"/>
          </a:fontRef>
        </p:style>
        <p:txBody>
          <a:bodyPr spcFirstLastPara="1" anchor="ctr">
            <a:prstTxWarp prst="textButton">
              <a:avLst/>
            </a:prstTxWarp>
          </a:bodyPr>
          <a:lstStyle/>
          <a:p>
            <a:pPr algn="ct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rPr>
              <a:t>Teamlet &amp; </a:t>
            </a:r>
          </a:p>
          <a:p>
            <a:pPr algn="ct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rPr>
              <a:t>Expanded Team</a:t>
            </a:r>
            <a:endParaRPr lang="en-US" sz="2800" b="1" dirty="0">
              <a:solidFill>
                <a:schemeClr val="bg1"/>
              </a:solidFill>
              <a:effectLst>
                <a:outerShdw blurRad="38100" dist="38100" dir="2700000" algn="tl">
                  <a:srgbClr val="000000">
                    <a:alpha val="43137"/>
                  </a:srgbClr>
                </a:outerShdw>
              </a:effectLst>
            </a:endParaRPr>
          </a:p>
        </p:txBody>
      </p:sp>
      <p:sp>
        <p:nvSpPr>
          <p:cNvPr id="2063" name="TextBox 9"/>
          <p:cNvSpPr txBox="1">
            <a:spLocks noChangeArrowheads="1"/>
          </p:cNvSpPr>
          <p:nvPr/>
        </p:nvSpPr>
        <p:spPr bwMode="auto">
          <a:xfrm>
            <a:off x="609600" y="2971800"/>
            <a:ext cx="2057400" cy="1295400"/>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a:prstTxWarp prst="textArchDown">
              <a:avLst/>
            </a:prstTxWarp>
            <a:spAutoFit/>
          </a:bodyPr>
          <a:lstStyle/>
          <a:p>
            <a:pPr algn="ctr" fontAlgn="auto">
              <a:spcBef>
                <a:spcPts val="0"/>
              </a:spcBef>
              <a:spcAft>
                <a:spcPts val="0"/>
              </a:spcAft>
              <a:defRPr/>
            </a:pPr>
            <a:r>
              <a:rPr lang="en-US" sz="2800" b="1" dirty="0">
                <a:solidFill>
                  <a:schemeClr val="bg1"/>
                </a:solidFill>
              </a:rPr>
              <a:t>Coordination </a:t>
            </a:r>
            <a:r>
              <a:rPr lang="en-US" sz="2800" b="1" dirty="0" smtClean="0">
                <a:solidFill>
                  <a:schemeClr val="bg1"/>
                </a:solidFill>
              </a:rPr>
              <a:t>of Care</a:t>
            </a:r>
            <a:endParaRPr lang="en-US" sz="2800" b="1" dirty="0">
              <a:solidFill>
                <a:schemeClr val="bg1"/>
              </a:solidFill>
            </a:endParaRPr>
          </a:p>
        </p:txBody>
      </p:sp>
      <p:sp>
        <p:nvSpPr>
          <p:cNvPr id="2068" name="TextBox 13" descr="Disease/Cohort Management&#10;"/>
          <p:cNvSpPr txBox="1">
            <a:spLocks noChangeArrowheads="1"/>
          </p:cNvSpPr>
          <p:nvPr/>
        </p:nvSpPr>
        <p:spPr bwMode="auto">
          <a:xfrm>
            <a:off x="1219200" y="4648200"/>
            <a:ext cx="7010400" cy="646331"/>
          </a:xfrm>
          <a:prstGeom prst="rect">
            <a:avLst/>
          </a:prstGeom>
          <a:gradFill flip="none" rotWithShape="0">
            <a:gsLst>
              <a:gs pos="0">
                <a:schemeClr val="accent6"/>
              </a:gs>
              <a:gs pos="100000">
                <a:schemeClr val="accent1"/>
              </a:gs>
            </a:gsLst>
            <a:lin ang="10800000" scaled="1"/>
            <a:tileRect/>
          </a:gradFill>
          <a:ln>
            <a:solidFill>
              <a:schemeClr val="tx1"/>
            </a:solidFill>
            <a:headEnd/>
            <a:tailEn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3600" b="1" dirty="0">
                <a:solidFill>
                  <a:schemeClr val="bg1"/>
                </a:solidFill>
              </a:rPr>
              <a:t>Disease/Cohort Management</a:t>
            </a:r>
          </a:p>
        </p:txBody>
      </p:sp>
      <p:sp>
        <p:nvSpPr>
          <p:cNvPr id="11" name="Oval 10" descr="Specialists&#10;clinical pharmacy specialists clinical nurse specialist (NP)&#10;"/>
          <p:cNvSpPr/>
          <p:nvPr/>
        </p:nvSpPr>
        <p:spPr>
          <a:xfrm>
            <a:off x="5483352" y="1752600"/>
            <a:ext cx="3203448" cy="2781300"/>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spcFirstLastPara="1" anchor="ctr">
            <a:prstTxWarp prst="textButton">
              <a:avLst/>
            </a:prstTxWarp>
          </a:bodyPr>
          <a:lstStyle/>
          <a:p>
            <a:pPr algn="ctr" fontAlgn="auto">
              <a:spcBef>
                <a:spcPts val="0"/>
              </a:spcBef>
              <a:spcAft>
                <a:spcPts val="0"/>
              </a:spcAft>
              <a:defRPr/>
            </a:pPr>
            <a:r>
              <a:rPr lang="en-US" sz="2800" b="1" dirty="0" smtClean="0">
                <a:effectLst>
                  <a:outerShdw blurRad="38100" dist="38100" dir="2700000" algn="tl">
                    <a:srgbClr val="000000">
                      <a:alpha val="43137"/>
                    </a:srgbClr>
                  </a:outerShdw>
                </a:effectLst>
              </a:rPr>
              <a:t>  Clinical Pharmacy Specialist </a:t>
            </a:r>
            <a:endParaRPr lang="en-US" sz="2800" b="1" dirty="0">
              <a:effectLst>
                <a:outerShdw blurRad="38100" dist="38100" dir="2700000" algn="tl">
                  <a:srgbClr val="000000">
                    <a:alpha val="43137"/>
                  </a:srgbClr>
                </a:outerShdw>
              </a:effectLst>
            </a:endParaRPr>
          </a:p>
          <a:p>
            <a:pPr algn="ctr" fontAlgn="auto">
              <a:spcBef>
                <a:spcPts val="0"/>
              </a:spcBef>
              <a:spcAft>
                <a:spcPts val="0"/>
              </a:spcAft>
              <a:defRPr/>
            </a:pPr>
            <a:r>
              <a:rPr lang="en-US" sz="3600" b="1" dirty="0" smtClean="0">
                <a:effectLst>
                  <a:outerShdw blurRad="38100" dist="38100" dir="2700000" algn="tl">
                    <a:srgbClr val="000000">
                      <a:alpha val="43137"/>
                    </a:srgbClr>
                  </a:outerShdw>
                </a:effectLst>
              </a:rPr>
              <a:t>Specialists</a:t>
            </a:r>
            <a:endParaRPr lang="en-US" sz="3600" b="1" dirty="0">
              <a:effectLst>
                <a:outerShdw blurRad="38100" dist="38100" dir="2700000" algn="tl">
                  <a:srgbClr val="000000">
                    <a:alpha val="43137"/>
                  </a:srgbClr>
                </a:outerShdw>
              </a:effectLst>
            </a:endParaRPr>
          </a:p>
          <a:p>
            <a:pPr algn="ctr" fontAlgn="auto">
              <a:spcBef>
                <a:spcPts val="0"/>
              </a:spcBef>
              <a:spcAft>
                <a:spcPts val="0"/>
              </a:spcAft>
              <a:defRPr/>
            </a:pPr>
            <a:r>
              <a:rPr lang="en-US" sz="2800" b="1" dirty="0">
                <a:effectLst>
                  <a:outerShdw blurRad="38100" dist="38100" dir="2700000" algn="tl">
                    <a:srgbClr val="000000">
                      <a:alpha val="43137"/>
                    </a:srgbClr>
                  </a:outerShdw>
                </a:effectLst>
              </a:rPr>
              <a:t>Clinical Nurse </a:t>
            </a:r>
            <a:r>
              <a:rPr lang="en-US" sz="2800" b="1" dirty="0" smtClean="0">
                <a:effectLst>
                  <a:outerShdw blurRad="38100" dist="38100" dir="2700000" algn="tl">
                    <a:srgbClr val="000000">
                      <a:alpha val="43137"/>
                    </a:srgbClr>
                  </a:outerShdw>
                </a:effectLst>
              </a:rPr>
              <a:t>Specialist (NP)</a:t>
            </a:r>
            <a:endParaRPr lang="en-US" sz="2800" b="1" dirty="0">
              <a:effectLst>
                <a:outerShdw blurRad="38100" dist="38100" dir="2700000" algn="tl">
                  <a:srgbClr val="000000">
                    <a:alpha val="43137"/>
                  </a:srgbClr>
                </a:outerShdw>
              </a:effectLst>
            </a:endParaRPr>
          </a:p>
        </p:txBody>
      </p:sp>
      <p:sp>
        <p:nvSpPr>
          <p:cNvPr id="6" name="Left-Right Arrow 5" descr="Team"/>
          <p:cNvSpPr/>
          <p:nvPr/>
        </p:nvSpPr>
        <p:spPr>
          <a:xfrm>
            <a:off x="3124200" y="2057400"/>
            <a:ext cx="2514600" cy="2362200"/>
          </a:xfrm>
          <a:prstGeom prst="leftRightArrow">
            <a:avLst>
              <a:gd name="adj1" fmla="val 72896"/>
              <a:gd name="adj2" fmla="val 25757"/>
            </a:avLst>
          </a:prstGeom>
          <a:gradFill flip="none" rotWithShape="1">
            <a:gsLst>
              <a:gs pos="0">
                <a:schemeClr val="accent1">
                  <a:lumMod val="90000"/>
                </a:schemeClr>
              </a:gs>
              <a:gs pos="98000">
                <a:schemeClr val="accent6"/>
              </a:gs>
            </a:gsLst>
            <a:lin ang="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4800" b="1" dirty="0" smtClean="0">
                <a:effectLst>
                  <a:outerShdw blurRad="38100" dist="38100" dir="2700000" algn="tl">
                    <a:srgbClr val="000000">
                      <a:alpha val="43137"/>
                    </a:srgbClr>
                  </a:outerShdw>
                </a:effectLst>
              </a:rPr>
              <a:t>Team</a:t>
            </a:r>
            <a:endParaRPr lang="en-US" sz="4800" b="1" dirty="0">
              <a:effectLst>
                <a:outerShdw blurRad="38100" dist="38100" dir="2700000" algn="tl">
                  <a:srgbClr val="000000">
                    <a:alpha val="43137"/>
                  </a:srgbClr>
                </a:outerShdw>
              </a:effectLst>
            </a:endParaRPr>
          </a:p>
        </p:txBody>
      </p:sp>
      <p:sp>
        <p:nvSpPr>
          <p:cNvPr id="2" name="Right Arrow 1" descr="Patient Complexity, Health Status, Needs&#10;"/>
          <p:cNvSpPr/>
          <p:nvPr/>
        </p:nvSpPr>
        <p:spPr>
          <a:xfrm>
            <a:off x="0" y="0"/>
            <a:ext cx="9144000" cy="1524000"/>
          </a:xfrm>
          <a:prstGeom prst="rightArrow">
            <a:avLst/>
          </a:prstGeom>
          <a:gradFill flip="none" rotWithShape="1">
            <a:gsLst>
              <a:gs pos="0">
                <a:schemeClr val="accent1">
                  <a:lumMod val="90000"/>
                </a:schemeClr>
              </a:gs>
              <a:gs pos="98000">
                <a:schemeClr val="accent6"/>
              </a:gs>
            </a:gsLst>
            <a:lin ang="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b="1" dirty="0">
                <a:effectLst>
                  <a:outerShdw blurRad="38100" dist="38100" dir="2700000" algn="tl">
                    <a:srgbClr val="000000">
                      <a:alpha val="43137"/>
                    </a:srgbClr>
                  </a:outerShdw>
                </a:effectLst>
              </a:rPr>
              <a:t>Patient Complexity, Health Status, Needs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atient in bed icon">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4480" t="10140" b="69212"/>
          <a:stretch/>
        </p:blipFill>
        <p:spPr bwMode="auto">
          <a:xfrm>
            <a:off x="5834600" y="2456161"/>
            <a:ext cx="2760002" cy="15755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woman icon">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2700" t="82181" r="17273"/>
          <a:stretch/>
        </p:blipFill>
        <p:spPr bwMode="auto">
          <a:xfrm>
            <a:off x="7028571" y="3886200"/>
            <a:ext cx="1663292" cy="290244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pregant woman icon">
            <a:hlinkClick r:id="rId3"/>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2067" t="38138" r="43286" b="31928"/>
          <a:stretch/>
        </p:blipFill>
        <p:spPr bwMode="auto">
          <a:xfrm>
            <a:off x="5613778" y="3886200"/>
            <a:ext cx="1472822" cy="295606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man icon">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2297" t="81994" r="26905"/>
          <a:stretch/>
        </p:blipFill>
        <p:spPr bwMode="auto">
          <a:xfrm>
            <a:off x="7315200" y="152401"/>
            <a:ext cx="1485900" cy="243327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peron with cane icon">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80867" b="69469"/>
          <a:stretch/>
        </p:blipFill>
        <p:spPr bwMode="auto">
          <a:xfrm>
            <a:off x="5486399" y="47856"/>
            <a:ext cx="1542171" cy="241662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ight Brace 14" descr="&quot;&quot;"/>
          <p:cNvSpPr/>
          <p:nvPr/>
        </p:nvSpPr>
        <p:spPr>
          <a:xfrm>
            <a:off x="4953000" y="303746"/>
            <a:ext cx="1043485" cy="6325654"/>
          </a:xfrm>
          <a:prstGeom prst="rightBrace">
            <a:avLst>
              <a:gd name="adj1" fmla="val 89988"/>
              <a:gd name="adj2" fmla="val 50329"/>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xmlns="" val="3959388081"/>
              </p:ext>
            </p:extLst>
          </p:nvPr>
        </p:nvGraphicFramePr>
        <p:xfrm>
          <a:off x="-762000" y="0"/>
          <a:ext cx="8875464" cy="6781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74" name="Title 1"/>
          <p:cNvSpPr>
            <a:spLocks noGrp="1"/>
          </p:cNvSpPr>
          <p:nvPr>
            <p:ph type="title"/>
          </p:nvPr>
        </p:nvSpPr>
        <p:spPr>
          <a:xfrm rot="16200000">
            <a:off x="-2819400" y="2590799"/>
            <a:ext cx="6858003" cy="1676401"/>
          </a:xfrm>
        </p:spPr>
        <p:txBody>
          <a:bodyPr>
            <a:noAutofit/>
          </a:bodyPr>
          <a:lstStyle/>
          <a:p>
            <a:pPr eaLnBrk="1" fontAlgn="auto" hangingPunct="1">
              <a:spcAft>
                <a:spcPts val="0"/>
              </a:spcAft>
              <a:defRPr/>
            </a:pPr>
            <a:r>
              <a:rPr lang="en-US" sz="4800" b="1" dirty="0" smtClean="0">
                <a:solidFill>
                  <a:schemeClr val="accent1"/>
                </a:solidFill>
              </a:rPr>
              <a:t>Midlevel Model with CPS</a:t>
            </a:r>
          </a:p>
        </p:txBody>
      </p:sp>
    </p:spTree>
    <p:extLst>
      <p:ext uri="{BB962C8B-B14F-4D97-AF65-F5344CB8AC3E}">
        <p14:creationId xmlns:p14="http://schemas.microsoft.com/office/powerpoint/2010/main" xmlns="" val="2341006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810698844"/>
              </p:ext>
            </p:extLst>
          </p:nvPr>
        </p:nvGraphicFramePr>
        <p:xfrm>
          <a:off x="152400" y="279400"/>
          <a:ext cx="8763000" cy="612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79834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care professional taking male patient's blood pressure"/>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830" y="0"/>
            <a:ext cx="9727660" cy="6858000"/>
          </a:xfrm>
          <a:prstGeom prst="rect">
            <a:avLst/>
          </a:prstGeom>
        </p:spPr>
      </p:pic>
      <p:sp>
        <p:nvSpPr>
          <p:cNvPr id="2" name="Rectangle 1" descr="Clinical Pharmacy Outcomes&#10;"/>
          <p:cNvSpPr/>
          <p:nvPr/>
        </p:nvSpPr>
        <p:spPr>
          <a:xfrm>
            <a:off x="609600" y="5334000"/>
            <a:ext cx="8077200" cy="1219200"/>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smtClean="0"/>
              <a:t>Clinical Pharmacy Outcomes</a:t>
            </a:r>
            <a:endParaRPr lang="en-US" sz="5400" dirty="0"/>
          </a:p>
        </p:txBody>
      </p:sp>
    </p:spTree>
    <p:extLst>
      <p:ext uri="{BB962C8B-B14F-4D97-AF65-F5344CB8AC3E}">
        <p14:creationId xmlns:p14="http://schemas.microsoft.com/office/powerpoint/2010/main" xmlns="" val="2546334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8" y="152400"/>
            <a:ext cx="9144000" cy="990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Clinical Pharmacists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mpact Hypertension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7" name="Content Placeholder 6" descr="Referral Systolic/Diastolic: All Patients (N=573), 152.9 ± 16.5&#10;/ 85.8 ± 11.3; Diabetes (n=196), 153.5 ± 15.2 /  83.5 ± 13.8; Kidney Disease (n=43), 159.3 ± 22.2 /  85.1 ± 13.8&#10;&#10;First Visit Systolic/Diastolic: All Patients (N=573), 141.3 ± 18.5 &#10; /  79.1 ± 12.2; Diabetes (n=196), 141.1 ± 18.2 /  75.9 ± 12.0; Kidney Disease (n=43), 142.7 ± 17.5 /   73.2 ± 12.6&#10;&#10;Final Visit Systolic Diastolic: All Patients (N=573), 130.1 ± 13.8* /  74.5 ± 10.3*; Diabetes (n=196), 128.5 ± 15.2* / 71.1 ± 9.9*0; Kidney Disease (n=43), 128.2 ± 13.9* / 68.2 ± 9.4*&#10;&#10;This example comes from Dr. Bex and associates at the Indianapolis VA.  The project included 537 patients with HTN referred to CPS &#10;The group wanted to determine the following outcomes:&#10;Primary outcome:  Difference between systolic and diastolic blood pressure at the initial and final visit with the CPS &#10;Secondary Outcome: Proportion of patients achieving their blood pressure goal&#10;&#10;Retrospective medical record review&#10;&#10;You can see from referral to final visit there were significant improvements in BP control across all patient cohorts&#10;"/>
          <p:cNvGraphicFramePr>
            <a:graphicFrameLocks noGrp="1"/>
          </p:cNvGraphicFramePr>
          <p:nvPr>
            <p:ph sz="quarter" idx="1"/>
            <p:extLst>
              <p:ext uri="{D42A27DB-BD31-4B8C-83A1-F6EECF244321}">
                <p14:modId xmlns:p14="http://schemas.microsoft.com/office/powerpoint/2010/main" xmlns="" val="2418198661"/>
              </p:ext>
            </p:extLst>
          </p:nvPr>
        </p:nvGraphicFramePr>
        <p:xfrm>
          <a:off x="0" y="0"/>
          <a:ext cx="9144000" cy="6858001"/>
        </p:xfrm>
        <a:graphic>
          <a:graphicData uri="http://schemas.openxmlformats.org/drawingml/2006/table">
            <a:tbl>
              <a:tblPr firstRow="1" bandRow="1">
                <a:tableStyleId>{00A15C55-8517-42AA-B614-E9B94910E393}</a:tableStyleId>
              </a:tblPr>
              <a:tblGrid>
                <a:gridCol w="2283438"/>
                <a:gridCol w="2288562"/>
                <a:gridCol w="2285146"/>
                <a:gridCol w="2286854"/>
              </a:tblGrid>
              <a:tr h="1193266">
                <a:tc>
                  <a:txBody>
                    <a:bodyPr/>
                    <a:lstStyle/>
                    <a:p>
                      <a:pPr algn="ctr"/>
                      <a:r>
                        <a:rPr lang="en-US" sz="2400" dirty="0" smtClean="0"/>
                        <a:t>Blood Pressure</a:t>
                      </a:r>
                    </a:p>
                    <a:p>
                      <a:pPr algn="ctr"/>
                      <a:r>
                        <a:rPr lang="en-US" sz="2400" dirty="0" smtClean="0"/>
                        <a:t>(mm</a:t>
                      </a:r>
                      <a:r>
                        <a:rPr lang="en-US" sz="2400" baseline="0" dirty="0" smtClean="0"/>
                        <a:t> Hg)</a:t>
                      </a:r>
                      <a:endParaRPr lang="en-US" sz="2400" b="1" dirty="0"/>
                    </a:p>
                  </a:txBody>
                  <a:tcPr/>
                </a:tc>
                <a:tc>
                  <a:txBody>
                    <a:bodyPr/>
                    <a:lstStyle/>
                    <a:p>
                      <a:pPr algn="ctr"/>
                      <a:r>
                        <a:rPr lang="en-US" sz="2400" dirty="0" smtClean="0"/>
                        <a:t>All Patients</a:t>
                      </a:r>
                    </a:p>
                    <a:p>
                      <a:pPr algn="ctr"/>
                      <a:r>
                        <a:rPr lang="en-US" sz="2400" dirty="0" smtClean="0"/>
                        <a:t>(N=573)</a:t>
                      </a:r>
                      <a:endParaRPr lang="en-US" sz="2400" b="1" dirty="0"/>
                    </a:p>
                  </a:txBody>
                  <a:tcPr/>
                </a:tc>
                <a:tc>
                  <a:txBody>
                    <a:bodyPr/>
                    <a:lstStyle/>
                    <a:p>
                      <a:pPr algn="ctr"/>
                      <a:r>
                        <a:rPr lang="en-US" sz="2400" dirty="0" smtClean="0"/>
                        <a:t>Diabetes</a:t>
                      </a:r>
                    </a:p>
                    <a:p>
                      <a:pPr algn="ctr"/>
                      <a:r>
                        <a:rPr lang="en-US" sz="2400" dirty="0" smtClean="0"/>
                        <a:t>(n=196)</a:t>
                      </a:r>
                      <a:endParaRPr lang="en-US" sz="2400" b="1" dirty="0"/>
                    </a:p>
                  </a:txBody>
                  <a:tcPr/>
                </a:tc>
                <a:tc>
                  <a:txBody>
                    <a:bodyPr/>
                    <a:lstStyle/>
                    <a:p>
                      <a:pPr algn="ctr"/>
                      <a:r>
                        <a:rPr lang="en-US" sz="2400" dirty="0" smtClean="0"/>
                        <a:t>Kidney</a:t>
                      </a:r>
                      <a:r>
                        <a:rPr lang="en-US" sz="2400" baseline="0" dirty="0" smtClean="0"/>
                        <a:t> Disease</a:t>
                      </a:r>
                    </a:p>
                    <a:p>
                      <a:pPr algn="ctr"/>
                      <a:r>
                        <a:rPr lang="en-US" sz="2400" baseline="0" dirty="0" smtClean="0"/>
                        <a:t>(n=43)</a:t>
                      </a:r>
                      <a:endParaRPr lang="en-US" sz="2400" b="1" dirty="0"/>
                    </a:p>
                  </a:txBody>
                  <a:tcPr/>
                </a:tc>
              </a:tr>
              <a:tr h="1888245">
                <a:tc>
                  <a:txBody>
                    <a:bodyPr/>
                    <a:lstStyle/>
                    <a:p>
                      <a:r>
                        <a:rPr lang="en-US" sz="2800" dirty="0" smtClean="0"/>
                        <a:t>Referral</a:t>
                      </a:r>
                    </a:p>
                    <a:p>
                      <a:r>
                        <a:rPr lang="en-US" sz="2800" dirty="0" smtClean="0"/>
                        <a:t>Systolic</a:t>
                      </a:r>
                    </a:p>
                    <a:p>
                      <a:r>
                        <a:rPr lang="en-US" sz="2800" dirty="0" smtClean="0"/>
                        <a:t>Diastolic</a:t>
                      </a:r>
                      <a:endParaRPr lang="en-US" sz="2800" dirty="0"/>
                    </a:p>
                  </a:txBody>
                  <a:tcPr/>
                </a:tc>
                <a:tc>
                  <a:txBody>
                    <a:bodyPr/>
                    <a:lstStyle/>
                    <a:p>
                      <a:endParaRPr lang="en-US" sz="2800" dirty="0" smtClean="0"/>
                    </a:p>
                    <a:p>
                      <a:r>
                        <a:rPr lang="en-US" sz="2800" dirty="0" smtClean="0"/>
                        <a:t>152.9 ± 16.5</a:t>
                      </a:r>
                    </a:p>
                    <a:p>
                      <a:r>
                        <a:rPr lang="en-US" sz="2800" baseline="0" dirty="0" smtClean="0"/>
                        <a:t>  85.8 ± 11.3</a:t>
                      </a:r>
                      <a:endParaRPr lang="en-US" sz="2800" dirty="0"/>
                    </a:p>
                  </a:txBody>
                  <a:tcPr/>
                </a:tc>
                <a:tc>
                  <a:txBody>
                    <a:bodyPr/>
                    <a:lstStyle/>
                    <a:p>
                      <a:endParaRPr lang="en-US" sz="2800" dirty="0" smtClean="0"/>
                    </a:p>
                    <a:p>
                      <a:r>
                        <a:rPr lang="en-US" sz="2800" dirty="0" smtClean="0"/>
                        <a:t>153.5 ± 15.2 </a:t>
                      </a:r>
                    </a:p>
                    <a:p>
                      <a:r>
                        <a:rPr lang="en-US" sz="2800" dirty="0" smtClean="0"/>
                        <a:t>  83.5 ± 13.8</a:t>
                      </a:r>
                      <a:endParaRPr lang="en-US" sz="2800" dirty="0"/>
                    </a:p>
                  </a:txBody>
                  <a:tcPr/>
                </a:tc>
                <a:tc>
                  <a:txBody>
                    <a:bodyPr/>
                    <a:lstStyle/>
                    <a:p>
                      <a:endParaRPr lang="en-US" sz="2800" dirty="0" smtClean="0"/>
                    </a:p>
                    <a:p>
                      <a:r>
                        <a:rPr lang="en-US" sz="2800" dirty="0" smtClean="0"/>
                        <a:t>159.3 ± 22.2</a:t>
                      </a:r>
                    </a:p>
                    <a:p>
                      <a:r>
                        <a:rPr lang="en-US" sz="2800" dirty="0" smtClean="0"/>
                        <a:t>  85.1 ± 13.8</a:t>
                      </a:r>
                      <a:endParaRPr lang="en-US" sz="2800" dirty="0"/>
                    </a:p>
                  </a:txBody>
                  <a:tcPr/>
                </a:tc>
              </a:tr>
              <a:tr h="1888245">
                <a:tc>
                  <a:txBody>
                    <a:bodyPr/>
                    <a:lstStyle/>
                    <a:p>
                      <a:r>
                        <a:rPr lang="en-US" sz="2800" dirty="0" smtClean="0"/>
                        <a:t>First Visit</a:t>
                      </a:r>
                    </a:p>
                    <a:p>
                      <a:r>
                        <a:rPr lang="en-US" sz="2800" dirty="0" smtClean="0"/>
                        <a:t>Systolic</a:t>
                      </a:r>
                    </a:p>
                    <a:p>
                      <a:r>
                        <a:rPr lang="en-US" sz="2800" dirty="0" smtClean="0"/>
                        <a:t>Diastolic</a:t>
                      </a:r>
                      <a:endParaRPr lang="en-US" sz="2800" dirty="0"/>
                    </a:p>
                  </a:txBody>
                  <a:tcPr/>
                </a:tc>
                <a:tc>
                  <a:txBody>
                    <a:bodyPr/>
                    <a:lstStyle/>
                    <a:p>
                      <a:endParaRPr lang="en-US" sz="2800" dirty="0" smtClean="0"/>
                    </a:p>
                    <a:p>
                      <a:r>
                        <a:rPr lang="en-US" sz="2800" dirty="0" smtClean="0"/>
                        <a:t>141.3</a:t>
                      </a:r>
                      <a:r>
                        <a:rPr lang="en-US" sz="2800" baseline="0" dirty="0" smtClean="0"/>
                        <a:t> ± 18.5 </a:t>
                      </a:r>
                    </a:p>
                    <a:p>
                      <a:r>
                        <a:rPr lang="en-US" sz="2800" baseline="0" dirty="0" smtClean="0"/>
                        <a:t>  79.1 ± 12.2</a:t>
                      </a:r>
                      <a:endParaRPr lang="en-US" sz="2800" dirty="0" smtClean="0"/>
                    </a:p>
                  </a:txBody>
                  <a:tcPr/>
                </a:tc>
                <a:tc>
                  <a:txBody>
                    <a:bodyPr/>
                    <a:lstStyle/>
                    <a:p>
                      <a:endParaRPr lang="en-US" sz="2800" dirty="0" smtClean="0"/>
                    </a:p>
                    <a:p>
                      <a:r>
                        <a:rPr lang="en-US" sz="2800" dirty="0" smtClean="0"/>
                        <a:t>141.1 ± 18.2</a:t>
                      </a:r>
                    </a:p>
                    <a:p>
                      <a:r>
                        <a:rPr lang="en-US" sz="2800" baseline="0" dirty="0" smtClean="0"/>
                        <a:t>  75.9 ± 12.0</a:t>
                      </a:r>
                      <a:endParaRPr lang="en-US" sz="2800" dirty="0"/>
                    </a:p>
                  </a:txBody>
                  <a:tcPr/>
                </a:tc>
                <a:tc>
                  <a:txBody>
                    <a:bodyPr/>
                    <a:lstStyle/>
                    <a:p>
                      <a:endParaRPr lang="en-US" sz="2800" dirty="0" smtClean="0"/>
                    </a:p>
                    <a:p>
                      <a:r>
                        <a:rPr lang="en-US" sz="2800" dirty="0" smtClean="0"/>
                        <a:t>142.7 ± 17.5</a:t>
                      </a:r>
                    </a:p>
                    <a:p>
                      <a:r>
                        <a:rPr lang="en-US" sz="2800" dirty="0" smtClean="0"/>
                        <a:t>  73.2 ± 12.6</a:t>
                      </a:r>
                      <a:endParaRPr lang="en-US" sz="2800" dirty="0"/>
                    </a:p>
                  </a:txBody>
                  <a:tcPr/>
                </a:tc>
              </a:tr>
              <a:tr h="1888245">
                <a:tc>
                  <a:txBody>
                    <a:bodyPr/>
                    <a:lstStyle/>
                    <a:p>
                      <a:r>
                        <a:rPr lang="en-US" sz="2800" baseline="0" dirty="0" smtClean="0"/>
                        <a:t>Final Visit</a:t>
                      </a:r>
                    </a:p>
                    <a:p>
                      <a:r>
                        <a:rPr lang="en-US" sz="2800" baseline="0" dirty="0" smtClean="0"/>
                        <a:t>Systolic</a:t>
                      </a:r>
                    </a:p>
                    <a:p>
                      <a:r>
                        <a:rPr lang="en-US" sz="2800" baseline="0" dirty="0" smtClean="0"/>
                        <a:t>Diastolic</a:t>
                      </a:r>
                      <a:endParaRPr lang="en-US" sz="2800" dirty="0"/>
                    </a:p>
                  </a:txBody>
                  <a:tcPr/>
                </a:tc>
                <a:tc>
                  <a:txBody>
                    <a:bodyPr/>
                    <a:lstStyle/>
                    <a:p>
                      <a:endParaRPr lang="en-US" sz="2800" dirty="0" smtClean="0"/>
                    </a:p>
                    <a:p>
                      <a:r>
                        <a:rPr lang="en-US" sz="2800" dirty="0" smtClean="0"/>
                        <a:t>130.1 ± </a:t>
                      </a:r>
                      <a:r>
                        <a:rPr lang="en-US" sz="2800" baseline="0" dirty="0" smtClean="0"/>
                        <a:t>13.8</a:t>
                      </a:r>
                      <a:r>
                        <a:rPr lang="en-US" sz="2800" baseline="30000" dirty="0" smtClean="0"/>
                        <a:t>*</a:t>
                      </a:r>
                      <a:endParaRPr lang="en-US" sz="2800" baseline="0" dirty="0" smtClean="0"/>
                    </a:p>
                    <a:p>
                      <a:r>
                        <a:rPr lang="en-US" sz="2800" baseline="0" dirty="0" smtClean="0"/>
                        <a:t>  74.5 ± 10.3</a:t>
                      </a:r>
                      <a:r>
                        <a:rPr lang="en-US" sz="2800" baseline="30000" dirty="0" smtClean="0"/>
                        <a:t>*</a:t>
                      </a:r>
                      <a:endParaRPr lang="en-US" sz="2800" dirty="0"/>
                    </a:p>
                  </a:txBody>
                  <a:tcPr/>
                </a:tc>
                <a:tc>
                  <a:txBody>
                    <a:bodyPr/>
                    <a:lstStyle/>
                    <a:p>
                      <a:endParaRPr lang="en-US" sz="2800" dirty="0" smtClean="0"/>
                    </a:p>
                    <a:p>
                      <a:r>
                        <a:rPr lang="en-US" sz="2800" dirty="0" smtClean="0"/>
                        <a:t>128.5 ± 15.2</a:t>
                      </a:r>
                      <a:r>
                        <a:rPr lang="en-US" sz="2800" baseline="30000" dirty="0" smtClean="0"/>
                        <a:t>*</a:t>
                      </a:r>
                      <a:endParaRPr lang="en-US" sz="2800" dirty="0" smtClean="0"/>
                    </a:p>
                    <a:p>
                      <a:r>
                        <a:rPr lang="en-US" sz="2800" dirty="0" smtClean="0"/>
                        <a:t>    71.1</a:t>
                      </a:r>
                      <a:r>
                        <a:rPr lang="en-US" sz="2800" baseline="0" dirty="0" smtClean="0"/>
                        <a:t> ± 9.9</a:t>
                      </a:r>
                      <a:r>
                        <a:rPr lang="en-US" sz="2800" baseline="30000" dirty="0" smtClean="0"/>
                        <a:t>*</a:t>
                      </a:r>
                      <a:endParaRPr lang="en-US" sz="2800" dirty="0"/>
                    </a:p>
                  </a:txBody>
                  <a:tcPr/>
                </a:tc>
                <a:tc>
                  <a:txBody>
                    <a:bodyPr/>
                    <a:lstStyle/>
                    <a:p>
                      <a:endParaRPr lang="en-US" sz="2800" dirty="0" smtClean="0"/>
                    </a:p>
                    <a:p>
                      <a:r>
                        <a:rPr lang="en-US" sz="2800" dirty="0" smtClean="0"/>
                        <a:t>128.2 ± 13.9</a:t>
                      </a:r>
                      <a:r>
                        <a:rPr lang="en-US" sz="2800" baseline="30000" dirty="0" smtClean="0"/>
                        <a:t>*</a:t>
                      </a:r>
                      <a:endParaRPr lang="en-US" sz="2800" dirty="0" smtClean="0"/>
                    </a:p>
                    <a:p>
                      <a:r>
                        <a:rPr lang="en-US" sz="2800" dirty="0" smtClean="0"/>
                        <a:t>   68.2 ±</a:t>
                      </a:r>
                      <a:r>
                        <a:rPr lang="en-US" sz="2800" baseline="0" dirty="0" smtClean="0"/>
                        <a:t> </a:t>
                      </a:r>
                      <a:r>
                        <a:rPr lang="en-US" sz="2800" dirty="0" smtClean="0"/>
                        <a:t>9.4</a:t>
                      </a:r>
                      <a:r>
                        <a:rPr lang="en-US" sz="2800" baseline="30000" dirty="0" smtClean="0"/>
                        <a:t>*</a:t>
                      </a:r>
                      <a:endParaRPr lang="en-US" sz="2800" dirty="0"/>
                    </a:p>
                  </a:txBody>
                  <a:tcPr/>
                </a:tc>
              </a:tr>
            </a:tbl>
          </a:graphicData>
        </a:graphic>
      </p:graphicFrame>
      <p:sp>
        <p:nvSpPr>
          <p:cNvPr id="8" name="TextBox 7"/>
          <p:cNvSpPr txBox="1"/>
          <p:nvPr/>
        </p:nvSpPr>
        <p:spPr>
          <a:xfrm>
            <a:off x="0" y="6477000"/>
            <a:ext cx="2133600" cy="381000"/>
          </a:xfrm>
          <a:prstGeom prst="rect">
            <a:avLst/>
          </a:prstGeom>
          <a:noFill/>
        </p:spPr>
        <p:txBody>
          <a:bodyPr wrap="square" rtlCol="0">
            <a:spAutoFit/>
          </a:bodyPr>
          <a:lstStyle/>
          <a:p>
            <a:r>
              <a:rPr lang="en-US" dirty="0" smtClean="0"/>
              <a:t>* P&lt;0.001</a:t>
            </a:r>
            <a:endParaRPr lang="en-US" dirty="0"/>
          </a:p>
        </p:txBody>
      </p:sp>
    </p:spTree>
    <p:extLst>
      <p:ext uri="{BB962C8B-B14F-4D97-AF65-F5344CB8AC3E}">
        <p14:creationId xmlns:p14="http://schemas.microsoft.com/office/powerpoint/2010/main" xmlns="" val="4094516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 on mountaintop with arms spread against sunset"/>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09600" y="-76200"/>
            <a:ext cx="10363200" cy="693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Clinical Pharmacists Impact Lipid Goal Achievement</a:t>
            </a:r>
            <a:endParaRPr lang="en-US" dirty="0"/>
          </a:p>
        </p:txBody>
      </p:sp>
    </p:spTree>
    <p:extLst>
      <p:ext uri="{BB962C8B-B14F-4D97-AF65-F5344CB8AC3E}">
        <p14:creationId xmlns:p14="http://schemas.microsoft.com/office/powerpoint/2010/main" xmlns="" val="3157051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HbA 43%&#10;LDL 55%&#10;SBP 51%&#10;DBP 51%"/>
          <p:cNvGraphicFramePr/>
          <p:nvPr>
            <p:extLst>
              <p:ext uri="{D42A27DB-BD31-4B8C-83A1-F6EECF244321}">
                <p14:modId xmlns:p14="http://schemas.microsoft.com/office/powerpoint/2010/main" xmlns="" val="439933637"/>
              </p:ext>
            </p:extLst>
          </p:nvPr>
        </p:nvGraphicFramePr>
        <p:xfrm>
          <a:off x="304800" y="152400"/>
          <a:ext cx="92202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22702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descr="&quot;&quot;"/>
          <p:cNvGraphicFramePr>
            <a:graphicFrameLocks noGrp="1"/>
          </p:cNvGraphicFramePr>
          <p:nvPr>
            <p:ph idx="1"/>
            <p:extLst>
              <p:ext uri="{D42A27DB-BD31-4B8C-83A1-F6EECF244321}">
                <p14:modId xmlns:p14="http://schemas.microsoft.com/office/powerpoint/2010/main" xmlns="" val="1552895179"/>
              </p:ext>
            </p:extLst>
          </p:nvPr>
        </p:nvGraphicFramePr>
        <p:xfrm>
          <a:off x="10363200" y="2971800"/>
          <a:ext cx="685800" cy="270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suspension bridge"/>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3124200" y="2057400"/>
            <a:ext cx="153924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1" name="Title 2"/>
          <p:cNvSpPr>
            <a:spLocks noGrp="1"/>
          </p:cNvSpPr>
          <p:nvPr>
            <p:ph type="title"/>
          </p:nvPr>
        </p:nvSpPr>
        <p:spPr>
          <a:xfrm>
            <a:off x="457200" y="168276"/>
            <a:ext cx="8229600" cy="1660524"/>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eaLnBrk="1" hangingPunct="1"/>
            <a:r>
              <a:rPr lang="en-US" sz="4800" dirty="0" smtClean="0">
                <a:cs typeface="Georgia" pitchFamily="18" charset="0"/>
              </a:rPr>
              <a:t>Bridging the Gap to Specialty Care </a:t>
            </a:r>
            <a:endPar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nds holding a model heart">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228600" y="1"/>
            <a:ext cx="8362950" cy="57625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descr="Multispecialty Care Neighborhood Care Coordination Post Transplant&#10;"/>
          <p:cNvSpPr/>
          <p:nvPr/>
        </p:nvSpPr>
        <p:spPr>
          <a:xfrm>
            <a:off x="0" y="5257800"/>
            <a:ext cx="9144000" cy="1600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Multispecialty Care Neighborhood Care Coordination Post Transplant</a:t>
            </a:r>
            <a:endParaRPr lang="en-US" sz="4800" b="1" dirty="0"/>
          </a:p>
        </p:txBody>
      </p:sp>
    </p:spTree>
    <p:extLst>
      <p:ext uri="{BB962C8B-B14F-4D97-AF65-F5344CB8AC3E}">
        <p14:creationId xmlns:p14="http://schemas.microsoft.com/office/powerpoint/2010/main" xmlns="" val="265502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7"/>
          <p:cNvGraphicFramePr>
            <a:graphicFrameLocks noGrp="1"/>
          </p:cNvGraphicFramePr>
          <p:nvPr>
            <p:ph idx="1"/>
            <p:extLst>
              <p:ext uri="{D42A27DB-BD31-4B8C-83A1-F6EECF244321}">
                <p14:modId xmlns:p14="http://schemas.microsoft.com/office/powerpoint/2010/main" xmlns="" val="1404281653"/>
              </p:ext>
            </p:extLst>
          </p:nvPr>
        </p:nvGraphicFramePr>
        <p:xfrm>
          <a:off x="-533400" y="0"/>
          <a:ext cx="101346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descr="Healthcare Problems Exist&#10;"/>
          <p:cNvSpPr/>
          <p:nvPr/>
        </p:nvSpPr>
        <p:spPr>
          <a:xfrm>
            <a:off x="2971800" y="2133600"/>
            <a:ext cx="3352800" cy="2514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smtClean="0">
                <a:solidFill>
                  <a:schemeClr val="bg1"/>
                </a:solidFill>
              </a:rPr>
              <a:t>Healthcare Problems Exist</a:t>
            </a:r>
            <a:endParaRPr lang="en-US" sz="5400" dirty="0">
              <a:solidFill>
                <a:schemeClr val="bg1"/>
              </a:solidFill>
            </a:endParaRPr>
          </a:p>
        </p:txBody>
      </p:sp>
    </p:spTree>
    <p:extLst>
      <p:ext uri="{BB962C8B-B14F-4D97-AF65-F5344CB8AC3E}">
        <p14:creationId xmlns:p14="http://schemas.microsoft.com/office/powerpoint/2010/main" xmlns="" val="2856950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ysician or pharmacist in serious consultation with patient"/>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35560"/>
            <a:ext cx="9144000" cy="575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xmlns="" val="449647266"/>
              </p:ext>
            </p:extLst>
          </p:nvPr>
        </p:nvGraphicFramePr>
        <p:xfrm>
          <a:off x="-76200" y="2438400"/>
          <a:ext cx="9296400" cy="642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0826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645377739"/>
              </p:ext>
            </p:extLst>
          </p:nvPr>
        </p:nvGraphicFramePr>
        <p:xfrm>
          <a:off x="190041" y="152401"/>
          <a:ext cx="8725360" cy="652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95549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hronic Pain Management A focus on non-opioid analgesics brochure cover"/>
          <p:cNvPicPr>
            <a:picLocks noChangeAspect="1" noChangeArrowheads="1"/>
          </p:cNvPicPr>
          <p:nvPr/>
        </p:nvPicPr>
        <p:blipFill>
          <a:blip r:embed="rId3" cstate="print"/>
          <a:srcRect/>
          <a:stretch>
            <a:fillRect/>
          </a:stretch>
        </p:blipFill>
        <p:spPr bwMode="auto">
          <a:xfrm>
            <a:off x="4152052" y="76200"/>
            <a:ext cx="4991947" cy="6705600"/>
          </a:xfrm>
          <a:prstGeom prst="rect">
            <a:avLst/>
          </a:prstGeom>
          <a:noFill/>
          <a:ln w="9525">
            <a:noFill/>
            <a:miter lim="800000"/>
            <a:headEnd/>
            <a:tailEnd/>
          </a:ln>
        </p:spPr>
      </p:pic>
      <p:sp>
        <p:nvSpPr>
          <p:cNvPr id="13314" name="Title 1" descr="Increase the use of evidence-based treatments for Veterans with mental illness &#10;"/>
          <p:cNvSpPr>
            <a:spLocks noGrp="1"/>
          </p:cNvSpPr>
          <p:nvPr>
            <p:ph type="title"/>
          </p:nvPr>
        </p:nvSpPr>
        <p:spPr>
          <a:xfrm>
            <a:off x="304799" y="1447800"/>
            <a:ext cx="3581401" cy="3505200"/>
          </a:xfrm>
          <a:ln w="76200"/>
        </p:spPr>
        <p:style>
          <a:lnRef idx="2">
            <a:schemeClr val="accent6"/>
          </a:lnRef>
          <a:fillRef idx="1">
            <a:schemeClr val="lt1"/>
          </a:fillRef>
          <a:effectRef idx="0">
            <a:schemeClr val="accent6"/>
          </a:effectRef>
          <a:fontRef idx="minor">
            <a:schemeClr val="dk1"/>
          </a:fontRef>
        </p:style>
        <p:txBody>
          <a:bodyPr>
            <a:noAutofit/>
          </a:bodyPr>
          <a:lstStyle/>
          <a:p>
            <a:r>
              <a:rPr lang="en-US" sz="5400" b="1" dirty="0" smtClean="0">
                <a:solidFill>
                  <a:schemeClr val="accent4"/>
                </a:solidFill>
                <a:cs typeface="Georgia" pitchFamily="18" charset="0"/>
              </a:rPr>
              <a:t>Academic Detailing </a:t>
            </a:r>
            <a:br>
              <a:rPr lang="en-US" sz="5400" b="1" dirty="0" smtClean="0">
                <a:solidFill>
                  <a:schemeClr val="accent4"/>
                </a:solidFill>
                <a:cs typeface="Georgia" pitchFamily="18" charset="0"/>
              </a:rPr>
            </a:br>
            <a:r>
              <a:rPr lang="en-US" sz="5400" b="1" dirty="0" smtClean="0">
                <a:solidFill>
                  <a:schemeClr val="accent4"/>
                </a:solidFill>
                <a:cs typeface="Georgia" pitchFamily="18" charset="0"/>
              </a:rPr>
              <a:t>Educational Materials	</a:t>
            </a:r>
          </a:p>
        </p:txBody>
      </p:sp>
    </p:spTree>
    <p:extLst>
      <p:ext uri="{BB962C8B-B14F-4D97-AF65-F5344CB8AC3E}">
        <p14:creationId xmlns:p14="http://schemas.microsoft.com/office/powerpoint/2010/main" xmlns="" val="2664581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lls with bottle in the ackground"/>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73000"/>
                    </a14:imgEffect>
                    <a14:imgEffect>
                      <a14:brightnessContrast bright="22000" contrast="-4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descr="An example from the State of Florida &#10;"/>
          <p:cNvSpPr>
            <a:spLocks noGrp="1"/>
          </p:cNvSpPr>
          <p:nvPr>
            <p:ph idx="1"/>
          </p:nvPr>
        </p:nvSpPr>
        <p:spPr>
          <a:xfrm>
            <a:off x="457200" y="1676400"/>
            <a:ext cx="8229600" cy="762000"/>
          </a:xfrm>
        </p:spPr>
        <p:txBody>
          <a:bodyPr>
            <a:noAutofit/>
          </a:bodyPr>
          <a:lstStyle/>
          <a:p>
            <a:pPr marL="0" indent="0" algn="ctr">
              <a:buNone/>
            </a:pPr>
            <a:r>
              <a:rPr lang="en-US" sz="3600" b="1" dirty="0" smtClean="0"/>
              <a:t>An example from the State of Florida </a:t>
            </a:r>
          </a:p>
        </p:txBody>
      </p:sp>
      <p:sp>
        <p:nvSpPr>
          <p:cNvPr id="4" name="Rectangle 3" descr="The Pain Crisis&#10;"/>
          <p:cNvSpPr/>
          <p:nvPr/>
        </p:nvSpPr>
        <p:spPr>
          <a:xfrm>
            <a:off x="914400" y="304800"/>
            <a:ext cx="7239000" cy="1371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800" dirty="0" smtClean="0"/>
              <a:t>The Pain Crisis</a:t>
            </a:r>
            <a:endParaRPr lang="en-US" sz="8800" dirty="0"/>
          </a:p>
        </p:txBody>
      </p:sp>
    </p:spTree>
    <p:extLst>
      <p:ext uri="{BB962C8B-B14F-4D97-AF65-F5344CB8AC3E}">
        <p14:creationId xmlns:p14="http://schemas.microsoft.com/office/powerpoint/2010/main" xmlns="" val="4193507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purple question marks">
            <a:hlinkClick r:id="rId3"/>
          </p:cNvPr>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xmlns="">
                  <a14:imgLayer r:embed="rId5">
                    <a14:imgEffect>
                      <a14:sharpenSoften amount="-87000"/>
                    </a14:imgEffect>
                    <a14:imgEffect>
                      <a14:colorTemperature colorTemp="4700"/>
                    </a14:imgEffect>
                    <a14:imgEffect>
                      <a14:saturation sat="0"/>
                    </a14:imgEffect>
                  </a14:imgLayer>
                </a14:imgProps>
              </a:ext>
              <a:ext uri="{28A0092B-C50C-407E-A947-70E740481C1C}">
                <a14:useLocalDpi xmlns:a14="http://schemas.microsoft.com/office/drawing/2010/main" xmlns="" val="0"/>
              </a:ext>
            </a:extLst>
          </a:blip>
          <a:stretch>
            <a:fillRect/>
          </a:stretch>
        </p:blipFill>
        <p:spPr bwMode="auto">
          <a:xfrm>
            <a:off x="-438150" y="-230343"/>
            <a:ext cx="10039350" cy="7318686"/>
          </a:xfrm>
          <a:prstGeom prst="rect">
            <a:avLst/>
          </a:prstGeom>
          <a:blipFill>
            <a:blip r:embed="rId6" cstate="print">
              <a:duotone>
                <a:schemeClr val="accent4">
                  <a:shade val="45000"/>
                  <a:satMod val="135000"/>
                </a:schemeClr>
                <a:prstClr val="white"/>
              </a:duotone>
            </a:blip>
            <a:tile tx="0" ty="0" sx="100000" sy="100000" flip="none" algn="tl"/>
          </a:blipFill>
        </p:spPr>
      </p:pic>
      <p:sp>
        <p:nvSpPr>
          <p:cNvPr id="15" name="Rectangle 14" descr="&quot;&quot;"/>
          <p:cNvSpPr/>
          <p:nvPr/>
        </p:nvSpPr>
        <p:spPr>
          <a:xfrm>
            <a:off x="5105400" y="4191000"/>
            <a:ext cx="3810000" cy="30480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05400" y="1828800"/>
            <a:ext cx="3810000" cy="30480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Good First Steps to Manage Inappropriate Prescribing&#10; &#10;But how do we ensure patients are treated appropriately?&#10;&#10;Pharmacists are Integral in the Pain Management Continuum &#10;"/>
          <p:cNvSpPr>
            <a:spLocks noGrp="1"/>
          </p:cNvSpPr>
          <p:nvPr>
            <p:ph idx="1"/>
          </p:nvPr>
        </p:nvSpPr>
        <p:spPr>
          <a:xfrm>
            <a:off x="4724400" y="-4318"/>
            <a:ext cx="4419600" cy="6709918"/>
          </a:xfrm>
        </p:spPr>
        <p:txBody>
          <a:bodyPr anchor="ctr">
            <a:noAutofit/>
          </a:bodyPr>
          <a:lstStyle/>
          <a:p>
            <a:pPr marL="0" indent="0" algn="ctr">
              <a:buNone/>
            </a:pPr>
            <a:r>
              <a:rPr lang="en-US" sz="3600" dirty="0" smtClean="0"/>
              <a:t>Good First Steps to Manage Inappropriate Prescribing</a:t>
            </a:r>
          </a:p>
          <a:p>
            <a:pPr marL="0" indent="0" algn="ctr">
              <a:buNone/>
            </a:pPr>
            <a:r>
              <a:rPr lang="en-US" sz="3600" dirty="0" smtClean="0"/>
              <a:t> </a:t>
            </a:r>
          </a:p>
          <a:p>
            <a:pPr marL="0" indent="0" algn="ctr">
              <a:buNone/>
            </a:pPr>
            <a:r>
              <a:rPr lang="en-US" sz="3600" dirty="0" smtClean="0"/>
              <a:t>But how do we ensure patients are treated appropriately?</a:t>
            </a:r>
          </a:p>
          <a:p>
            <a:pPr marL="0" indent="0" algn="ctr">
              <a:buNone/>
            </a:pPr>
            <a:endParaRPr lang="en-US" sz="2400" dirty="0" smtClean="0"/>
          </a:p>
          <a:p>
            <a:pPr marL="0" indent="0" algn="ctr">
              <a:buNone/>
            </a:pPr>
            <a:r>
              <a:rPr lang="en-US" sz="3600" dirty="0" smtClean="0"/>
              <a:t>Pharmacists are Integral in the Pain Management Continuum </a:t>
            </a:r>
          </a:p>
        </p:txBody>
      </p:sp>
    </p:spTree>
    <p:extLst>
      <p:ext uri="{BB962C8B-B14F-4D97-AF65-F5344CB8AC3E}">
        <p14:creationId xmlns:p14="http://schemas.microsoft.com/office/powerpoint/2010/main" xmlns="" val="4143406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Pain Contacts&#10;Six Months Prior 484&#10;Six Months post 127&#10;Percent Change  - 73.8%&#10;&#10;Aberrant Behaviors&#10;Six Months Prior  143&#10;Six Months post  20&#10;Percent Change  - 86%&#10;&#10;"/>
          <p:cNvGraphicFramePr>
            <a:graphicFrameLocks noGrp="1"/>
          </p:cNvGraphicFramePr>
          <p:nvPr>
            <p:extLst>
              <p:ext uri="{D42A27DB-BD31-4B8C-83A1-F6EECF244321}">
                <p14:modId xmlns:p14="http://schemas.microsoft.com/office/powerpoint/2010/main" xmlns="" val="2409285015"/>
              </p:ext>
            </p:extLst>
          </p:nvPr>
        </p:nvGraphicFramePr>
        <p:xfrm>
          <a:off x="76200" y="1752600"/>
          <a:ext cx="9144000" cy="5562600"/>
        </p:xfrm>
        <a:graphic>
          <a:graphicData uri="http://schemas.openxmlformats.org/drawingml/2006/table">
            <a:tbl>
              <a:tblPr firstRow="1" bandRow="1">
                <a:tableStyleId>{93296810-A885-4BE3-A3E7-6D5BEEA58F35}</a:tableStyleId>
              </a:tblPr>
              <a:tblGrid>
                <a:gridCol w="2286000"/>
                <a:gridCol w="2286000"/>
                <a:gridCol w="2286000"/>
                <a:gridCol w="2286000"/>
              </a:tblGrid>
              <a:tr h="1854200">
                <a:tc>
                  <a:txBody>
                    <a:bodyPr/>
                    <a:lstStyle/>
                    <a:p>
                      <a:r>
                        <a:rPr lang="en-US" sz="2800" dirty="0" smtClean="0"/>
                        <a:t>Indicator</a:t>
                      </a:r>
                      <a:endParaRPr lang="en-US" sz="2800" dirty="0">
                        <a:latin typeface="+mn-lt"/>
                      </a:endParaRPr>
                    </a:p>
                  </a:txBody>
                  <a:tcPr/>
                </a:tc>
                <a:tc>
                  <a:txBody>
                    <a:bodyPr/>
                    <a:lstStyle/>
                    <a:p>
                      <a:r>
                        <a:rPr lang="en-US" sz="2800" dirty="0" smtClean="0"/>
                        <a:t>Six Months</a:t>
                      </a:r>
                      <a:r>
                        <a:rPr lang="en-US" sz="2800" baseline="0" dirty="0" smtClean="0"/>
                        <a:t> Prior</a:t>
                      </a:r>
                      <a:endParaRPr lang="en-US" sz="2800" dirty="0">
                        <a:latin typeface="+mn-lt"/>
                      </a:endParaRPr>
                    </a:p>
                  </a:txBody>
                  <a:tcPr/>
                </a:tc>
                <a:tc>
                  <a:txBody>
                    <a:bodyPr/>
                    <a:lstStyle/>
                    <a:p>
                      <a:r>
                        <a:rPr lang="en-US" sz="2800" dirty="0" smtClean="0"/>
                        <a:t>Six Months</a:t>
                      </a:r>
                      <a:r>
                        <a:rPr lang="en-US" sz="2800" baseline="0" dirty="0" smtClean="0"/>
                        <a:t> post</a:t>
                      </a:r>
                      <a:endParaRPr lang="en-US" sz="2800" dirty="0">
                        <a:latin typeface="+mn-lt"/>
                      </a:endParaRPr>
                    </a:p>
                  </a:txBody>
                  <a:tcPr/>
                </a:tc>
                <a:tc>
                  <a:txBody>
                    <a:bodyPr/>
                    <a:lstStyle/>
                    <a:p>
                      <a:r>
                        <a:rPr lang="en-US" sz="2800" dirty="0" smtClean="0"/>
                        <a:t>Percent Change </a:t>
                      </a:r>
                      <a:endParaRPr lang="en-US" sz="2800" dirty="0">
                        <a:latin typeface="+mn-lt"/>
                      </a:endParaRPr>
                    </a:p>
                  </a:txBody>
                  <a:tcPr/>
                </a:tc>
              </a:tr>
              <a:tr h="1854200">
                <a:tc>
                  <a:txBody>
                    <a:bodyPr/>
                    <a:lstStyle/>
                    <a:p>
                      <a:r>
                        <a:rPr lang="en-US" sz="2800" dirty="0" smtClean="0"/>
                        <a:t>Pain Contacts</a:t>
                      </a:r>
                      <a:endParaRPr lang="en-US" sz="2800" dirty="0">
                        <a:latin typeface="+mn-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484</a:t>
                      </a:r>
                      <a:endParaRPr kumimoji="0" lang="en-US" sz="2800" b="0" i="0" u="none" strike="noStrike" cap="none" normalizeH="0" baseline="0" dirty="0" smtClean="0">
                        <a:ln>
                          <a:noFill/>
                        </a:ln>
                        <a:solidFill>
                          <a:srgbClr val="000000"/>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127</a:t>
                      </a:r>
                      <a:endParaRPr kumimoji="0" lang="en-US" sz="2800" b="0" i="0" u="none" strike="noStrike" cap="none" normalizeH="0" baseline="0" dirty="0" smtClean="0">
                        <a:ln>
                          <a:noFill/>
                        </a:ln>
                        <a:solidFill>
                          <a:srgbClr val="000000"/>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- 73.8%</a:t>
                      </a:r>
                      <a:endParaRPr kumimoji="0" lang="en-US" sz="2800" b="0" i="0" u="none" strike="noStrike" cap="none" normalizeH="0" baseline="0" dirty="0" smtClean="0">
                        <a:ln>
                          <a:noFill/>
                        </a:ln>
                        <a:solidFill>
                          <a:srgbClr val="000000"/>
                        </a:solidFill>
                        <a:effectLst/>
                        <a:latin typeface="+mn-lt"/>
                      </a:endParaRPr>
                    </a:p>
                  </a:txBody>
                  <a:tcPr anchor="ctr" horzOverflow="overflow"/>
                </a:tc>
              </a:tr>
              <a:tr h="1854200">
                <a:tc>
                  <a:txBody>
                    <a:bodyPr/>
                    <a:lstStyle/>
                    <a:p>
                      <a:r>
                        <a:rPr lang="en-US" sz="2800" dirty="0" smtClean="0"/>
                        <a:t>Aberrant</a:t>
                      </a:r>
                      <a:r>
                        <a:rPr lang="en-US" sz="2800" baseline="0" dirty="0" smtClean="0"/>
                        <a:t> Behaviors</a:t>
                      </a:r>
                      <a:endParaRPr lang="en-US" sz="2800" dirty="0">
                        <a:latin typeface="+mn-lt"/>
                      </a:endParaRPr>
                    </a:p>
                  </a:txBody>
                  <a:tcPr/>
                </a:tc>
                <a:tc>
                  <a:txBody>
                    <a:bodyPr/>
                    <a:lstStyle/>
                    <a:p>
                      <a:pPr algn="ctr"/>
                      <a:r>
                        <a:rPr lang="en-US" sz="2800" dirty="0" smtClean="0"/>
                        <a:t>143</a:t>
                      </a:r>
                      <a:endParaRPr lang="en-US" sz="2800" dirty="0">
                        <a:latin typeface="+mn-lt"/>
                      </a:endParaRPr>
                    </a:p>
                  </a:txBody>
                  <a:tcPr anchor="ctr"/>
                </a:tc>
                <a:tc>
                  <a:txBody>
                    <a:bodyPr/>
                    <a:lstStyle/>
                    <a:p>
                      <a:pPr algn="ctr"/>
                      <a:r>
                        <a:rPr lang="en-US" sz="2800" dirty="0" smtClean="0"/>
                        <a:t>20</a:t>
                      </a:r>
                      <a:endParaRPr lang="en-US" sz="2800" dirty="0">
                        <a:latin typeface="+mn-lt"/>
                      </a:endParaRPr>
                    </a:p>
                  </a:txBody>
                  <a:tcPr anchor="ctr"/>
                </a:tc>
                <a:tc>
                  <a:txBody>
                    <a:bodyPr/>
                    <a:lstStyle/>
                    <a:p>
                      <a:pPr algn="ctr"/>
                      <a:r>
                        <a:rPr lang="en-US" sz="2800" dirty="0" smtClean="0"/>
                        <a:t>- 86%</a:t>
                      </a:r>
                      <a:endParaRPr lang="en-US" sz="2800" dirty="0">
                        <a:latin typeface="+mn-lt"/>
                      </a:endParaRPr>
                    </a:p>
                  </a:txBody>
                  <a:tcPr anchor="ctr"/>
                </a:tc>
              </a:tr>
            </a:tbl>
          </a:graphicData>
        </a:graphic>
      </p:graphicFrame>
      <p:sp>
        <p:nvSpPr>
          <p:cNvPr id="2" name="Title 1"/>
          <p:cNvSpPr>
            <a:spLocks noGrp="1"/>
          </p:cNvSpPr>
          <p:nvPr>
            <p:ph type="title"/>
          </p:nvPr>
        </p:nvSpPr>
        <p:spPr>
          <a:xfrm>
            <a:off x="457200" y="314739"/>
            <a:ext cx="8229600" cy="1133061"/>
          </a:xfrm>
        </p:spPr>
        <p:txBody>
          <a:bodyPr>
            <a:noAutofit/>
          </a:bodyPr>
          <a:lstStyle/>
          <a:p>
            <a:r>
              <a:rPr lang="en-US" sz="4800" b="1" dirty="0">
                <a:solidFill>
                  <a:schemeClr val="accent4"/>
                </a:solidFill>
              </a:rPr>
              <a:t>Denver VAMC</a:t>
            </a:r>
            <a:br>
              <a:rPr lang="en-US" sz="4800" b="1" dirty="0">
                <a:solidFill>
                  <a:schemeClr val="accent4"/>
                </a:solidFill>
              </a:rPr>
            </a:br>
            <a:r>
              <a:rPr lang="en-US" sz="6600" b="1" i="1" dirty="0">
                <a:solidFill>
                  <a:schemeClr val="accent4"/>
                </a:solidFill>
              </a:rPr>
              <a:t>Opioid </a:t>
            </a:r>
            <a:r>
              <a:rPr lang="en-US" sz="6600" b="1" i="1" dirty="0" smtClean="0">
                <a:solidFill>
                  <a:schemeClr val="accent4"/>
                </a:solidFill>
              </a:rPr>
              <a:t>Pain Clinic </a:t>
            </a:r>
            <a:endParaRPr lang="en-US" sz="5400" b="1" i="1" dirty="0">
              <a:solidFill>
                <a:schemeClr val="accent4"/>
              </a:solidFill>
            </a:endParaRPr>
          </a:p>
        </p:txBody>
      </p:sp>
    </p:spTree>
    <p:extLst>
      <p:ext uri="{BB962C8B-B14F-4D97-AF65-F5344CB8AC3E}">
        <p14:creationId xmlns:p14="http://schemas.microsoft.com/office/powerpoint/2010/main" xmlns="" val="1030302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1150225560"/>
              </p:ext>
            </p:extLst>
          </p:nvPr>
        </p:nvGraphicFramePr>
        <p:xfrm>
          <a:off x="457200" y="1874837"/>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Title 1"/>
          <p:cNvSpPr>
            <a:spLocks noGrp="1"/>
          </p:cNvSpPr>
          <p:nvPr>
            <p:ph type="title"/>
          </p:nvPr>
        </p:nvSpPr>
        <p:spPr>
          <a:xfrm>
            <a:off x="0" y="228600"/>
            <a:ext cx="9144000" cy="1143000"/>
          </a:xfrm>
        </p:spPr>
        <p:txBody>
          <a:bodyPr>
            <a:noAutofit/>
          </a:bodyPr>
          <a:lstStyle/>
          <a:p>
            <a:r>
              <a:rPr lang="en-US" sz="6000" b="1" dirty="0" smtClean="0">
                <a:solidFill>
                  <a:schemeClr val="accent4"/>
                </a:solidFill>
                <a:cs typeface="Georgia" charset="0"/>
              </a:rPr>
              <a:t>Minneapolis VA </a:t>
            </a:r>
            <a:r>
              <a:rPr lang="en-US" sz="5400" dirty="0" smtClean="0">
                <a:solidFill>
                  <a:schemeClr val="accent4"/>
                </a:solidFill>
                <a:cs typeface="Georgia" charset="0"/>
              </a:rPr>
              <a:t/>
            </a:r>
            <a:br>
              <a:rPr lang="en-US" sz="5400" dirty="0" smtClean="0">
                <a:solidFill>
                  <a:schemeClr val="accent4"/>
                </a:solidFill>
                <a:cs typeface="Georgia" charset="0"/>
              </a:rPr>
            </a:br>
            <a:r>
              <a:rPr lang="en-US" sz="6000" b="1" i="1" dirty="0" smtClean="0">
                <a:solidFill>
                  <a:schemeClr val="accent4"/>
                </a:solidFill>
                <a:cs typeface="Georgia" charset="0"/>
              </a:rPr>
              <a:t>Opioid Safety Initiative (OSI)</a:t>
            </a:r>
            <a:endParaRPr lang="en-US" sz="6000" b="1" i="1" dirty="0">
              <a:solidFill>
                <a:schemeClr val="accent4"/>
              </a:solidFill>
              <a:cs typeface="Georgia" charset="0"/>
            </a:endParaRPr>
          </a:p>
        </p:txBody>
      </p:sp>
    </p:spTree>
    <p:extLst>
      <p:ext uri="{BB962C8B-B14F-4D97-AF65-F5344CB8AC3E}">
        <p14:creationId xmlns:p14="http://schemas.microsoft.com/office/powerpoint/2010/main" xmlns="" val="25339038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The results from the Opioid Safety Initiative (OSI) were reductions in both the number of patients receiving oxycontin over time (red line) as well as those receiving over 200 mg of morphine equivalents (MEQ) per day (blue line).  From Jan 2012 to June 2013 the following results were seen&#10;94 % decrease in OxyContin patients &#10;54 % decrease in 200+ MEQ/d patients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76200"/>
            <a:ext cx="9182100" cy="661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5488086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950818080"/>
              </p:ext>
            </p:extLst>
          </p:nvPr>
        </p:nvGraphicFramePr>
        <p:xfrm>
          <a:off x="76200" y="152400"/>
          <a:ext cx="8915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09600" y="5837238"/>
            <a:ext cx="7772400" cy="944562"/>
          </a:xfr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r>
              <a:rPr lang="en-US" dirty="0" smtClean="0">
                <a:solidFill>
                  <a:schemeClr val="bg1"/>
                </a:solidFill>
              </a:rPr>
              <a:t>Central Alabama VA HCS</a:t>
            </a:r>
            <a:endParaRPr lang="en-US" dirty="0">
              <a:solidFill>
                <a:schemeClr val="bg1"/>
              </a:solidFill>
            </a:endParaRPr>
          </a:p>
        </p:txBody>
      </p:sp>
    </p:spTree>
    <p:extLst>
      <p:ext uri="{BB962C8B-B14F-4D97-AF65-F5344CB8AC3E}">
        <p14:creationId xmlns:p14="http://schemas.microsoft.com/office/powerpoint/2010/main" xmlns="" val="2781775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eamlet 1&#10;Start Date Jan 2011&#10;SMA Frequency Twice a month&#10;Length of SMA 3 Hours &#10;Number of Patients per Visit 15&#10;Patient Attendance Frequency Every patient on chronic opioids encouraged to attend SMA every month&#10;&#10;Teamlet 2&#10;Start Date Feb 2011&#10;SMA Frequency Once a month&#10;Length of SMA 2 Hours &#10;Number of Patients per Visit 6-8&#10;Patient Attendance Frequency At least once every 6 months&#10;&#10;The pharmacist used the VISN 7 Data Warehouse to identify their teamlet patients on chronic opioids &#10;2 teamlets identified and SMAs were developed with team Input.  Both groups included all patients on CII and then any high quantity CIII patients.  You can see the differences between the 2 SMAs listed on the slide.  &#10;Every patient was required to attend after they agree to be a part of SMA&#10;The SMAs included a Physician, PharmD, nurse and clerk.  The teams also used Physical therapists, social workers, and psychologists as needed&#10;"/>
          <p:cNvGraphicFramePr>
            <a:graphicFrameLocks noGrp="1"/>
          </p:cNvGraphicFramePr>
          <p:nvPr>
            <p:ph idx="1"/>
            <p:extLst>
              <p:ext uri="{D42A27DB-BD31-4B8C-83A1-F6EECF244321}">
                <p14:modId xmlns:p14="http://schemas.microsoft.com/office/powerpoint/2010/main" xmlns="" val="1371311165"/>
              </p:ext>
            </p:extLst>
          </p:nvPr>
        </p:nvGraphicFramePr>
        <p:xfrm>
          <a:off x="76200" y="76200"/>
          <a:ext cx="8991600" cy="6629400"/>
        </p:xfrm>
        <a:graphic>
          <a:graphicData uri="http://schemas.openxmlformats.org/drawingml/2006/table">
            <a:tbl>
              <a:tblPr firstRow="1" bandRow="1">
                <a:tableStyleId>{00A15C55-8517-42AA-B614-E9B94910E393}</a:tableStyleId>
              </a:tblPr>
              <a:tblGrid>
                <a:gridCol w="2997200"/>
                <a:gridCol w="2997200"/>
                <a:gridCol w="2997200"/>
              </a:tblGrid>
              <a:tr h="662940">
                <a:tc>
                  <a:txBody>
                    <a:bodyPr/>
                    <a:lstStyle/>
                    <a:p>
                      <a:endParaRPr lang="en-US" sz="3200" dirty="0"/>
                    </a:p>
                  </a:txBody>
                  <a:tcPr/>
                </a:tc>
                <a:tc>
                  <a:txBody>
                    <a:bodyPr/>
                    <a:lstStyle/>
                    <a:p>
                      <a:r>
                        <a:rPr lang="en-US" sz="3200" dirty="0" err="1" smtClean="0"/>
                        <a:t>Teamlet</a:t>
                      </a:r>
                      <a:r>
                        <a:rPr lang="en-US" sz="3200" baseline="0" dirty="0" smtClean="0"/>
                        <a:t> 1</a:t>
                      </a:r>
                      <a:endParaRPr lang="en-US" sz="3200" dirty="0"/>
                    </a:p>
                  </a:txBody>
                  <a:tcPr/>
                </a:tc>
                <a:tc>
                  <a:txBody>
                    <a:bodyPr/>
                    <a:lstStyle/>
                    <a:p>
                      <a:r>
                        <a:rPr lang="en-US" sz="3200" dirty="0" err="1" smtClean="0"/>
                        <a:t>Teamlet</a:t>
                      </a:r>
                      <a:r>
                        <a:rPr lang="en-US" sz="3200" baseline="0" dirty="0" smtClean="0"/>
                        <a:t> 2</a:t>
                      </a:r>
                      <a:endParaRPr lang="en-US" sz="3200" dirty="0"/>
                    </a:p>
                  </a:txBody>
                  <a:tcPr/>
                </a:tc>
              </a:tr>
              <a:tr h="662940">
                <a:tc>
                  <a:txBody>
                    <a:bodyPr/>
                    <a:lstStyle/>
                    <a:p>
                      <a:r>
                        <a:rPr lang="en-US" sz="3200" dirty="0" smtClean="0"/>
                        <a:t>Start Date</a:t>
                      </a:r>
                      <a:endParaRPr lang="en-US" sz="3200" dirty="0"/>
                    </a:p>
                  </a:txBody>
                  <a:tcPr/>
                </a:tc>
                <a:tc>
                  <a:txBody>
                    <a:bodyPr/>
                    <a:lstStyle/>
                    <a:p>
                      <a:r>
                        <a:rPr lang="en-US" sz="3200" dirty="0" smtClean="0"/>
                        <a:t>Jan 2011</a:t>
                      </a:r>
                      <a:endParaRPr lang="en-US" sz="3200" dirty="0"/>
                    </a:p>
                  </a:txBody>
                  <a:tcPr/>
                </a:tc>
                <a:tc>
                  <a:txBody>
                    <a:bodyPr/>
                    <a:lstStyle/>
                    <a:p>
                      <a:r>
                        <a:rPr lang="en-US" sz="3200" dirty="0" smtClean="0"/>
                        <a:t>Feb 2011</a:t>
                      </a:r>
                      <a:endParaRPr lang="en-US" sz="3200" dirty="0"/>
                    </a:p>
                  </a:txBody>
                  <a:tcPr/>
                </a:tc>
              </a:tr>
              <a:tr h="662940">
                <a:tc>
                  <a:txBody>
                    <a:bodyPr/>
                    <a:lstStyle/>
                    <a:p>
                      <a:r>
                        <a:rPr lang="en-US" sz="3200" dirty="0" smtClean="0"/>
                        <a:t>SMA Frequency</a:t>
                      </a:r>
                      <a:endParaRPr lang="en-US" sz="3200" dirty="0"/>
                    </a:p>
                  </a:txBody>
                  <a:tcPr/>
                </a:tc>
                <a:tc>
                  <a:txBody>
                    <a:bodyPr/>
                    <a:lstStyle/>
                    <a:p>
                      <a:r>
                        <a:rPr lang="en-US" sz="3200" dirty="0" smtClean="0"/>
                        <a:t>Twice a month</a:t>
                      </a:r>
                      <a:endParaRPr lang="en-US" sz="3200" dirty="0"/>
                    </a:p>
                  </a:txBody>
                  <a:tcPr/>
                </a:tc>
                <a:tc>
                  <a:txBody>
                    <a:bodyPr/>
                    <a:lstStyle/>
                    <a:p>
                      <a:r>
                        <a:rPr lang="en-US" sz="3200" dirty="0" smtClean="0"/>
                        <a:t>Once a Month</a:t>
                      </a:r>
                      <a:endParaRPr lang="en-US" sz="3200" dirty="0"/>
                    </a:p>
                  </a:txBody>
                  <a:tcPr/>
                </a:tc>
              </a:tr>
              <a:tr h="662940">
                <a:tc>
                  <a:txBody>
                    <a:bodyPr/>
                    <a:lstStyle/>
                    <a:p>
                      <a:r>
                        <a:rPr lang="en-US" sz="3200" dirty="0" smtClean="0"/>
                        <a:t>Length of SMA</a:t>
                      </a:r>
                      <a:endParaRPr lang="en-US" sz="3200" dirty="0"/>
                    </a:p>
                  </a:txBody>
                  <a:tcPr/>
                </a:tc>
                <a:tc>
                  <a:txBody>
                    <a:bodyPr/>
                    <a:lstStyle/>
                    <a:p>
                      <a:r>
                        <a:rPr lang="en-US" sz="3200" dirty="0" smtClean="0"/>
                        <a:t>3</a:t>
                      </a:r>
                      <a:r>
                        <a:rPr lang="en-US" sz="3200" baseline="0" dirty="0" smtClean="0"/>
                        <a:t> Hours </a:t>
                      </a:r>
                      <a:endParaRPr lang="en-US" sz="3200" dirty="0"/>
                    </a:p>
                  </a:txBody>
                  <a:tcPr/>
                </a:tc>
                <a:tc>
                  <a:txBody>
                    <a:bodyPr/>
                    <a:lstStyle/>
                    <a:p>
                      <a:r>
                        <a:rPr lang="en-US" sz="3200" dirty="0" smtClean="0"/>
                        <a:t>2 Hours</a:t>
                      </a:r>
                      <a:endParaRPr lang="en-US" sz="3200" dirty="0"/>
                    </a:p>
                  </a:txBody>
                  <a:tcPr/>
                </a:tc>
              </a:tr>
              <a:tr h="1193292">
                <a:tc>
                  <a:txBody>
                    <a:bodyPr/>
                    <a:lstStyle/>
                    <a:p>
                      <a:r>
                        <a:rPr lang="en-US" sz="3200" dirty="0" smtClean="0"/>
                        <a:t>Number of Patients</a:t>
                      </a:r>
                      <a:r>
                        <a:rPr lang="en-US" sz="3200" baseline="0" dirty="0" smtClean="0"/>
                        <a:t> per Visit </a:t>
                      </a:r>
                      <a:endParaRPr lang="en-US" sz="3200" dirty="0"/>
                    </a:p>
                  </a:txBody>
                  <a:tcPr/>
                </a:tc>
                <a:tc>
                  <a:txBody>
                    <a:bodyPr/>
                    <a:lstStyle/>
                    <a:p>
                      <a:r>
                        <a:rPr lang="en-US" sz="3200" dirty="0" smtClean="0"/>
                        <a:t>15</a:t>
                      </a:r>
                      <a:endParaRPr lang="en-US" sz="3200" dirty="0"/>
                    </a:p>
                  </a:txBody>
                  <a:tcPr/>
                </a:tc>
                <a:tc>
                  <a:txBody>
                    <a:bodyPr/>
                    <a:lstStyle/>
                    <a:p>
                      <a:r>
                        <a:rPr lang="en-US" sz="3200" dirty="0" smtClean="0"/>
                        <a:t>6-8</a:t>
                      </a:r>
                      <a:endParaRPr lang="en-US" sz="3200" dirty="0"/>
                    </a:p>
                  </a:txBody>
                  <a:tcPr/>
                </a:tc>
              </a:tr>
              <a:tr h="2784348">
                <a:tc>
                  <a:txBody>
                    <a:bodyPr/>
                    <a:lstStyle/>
                    <a:p>
                      <a:r>
                        <a:rPr lang="en-US" sz="3200" dirty="0" smtClean="0"/>
                        <a:t>Patient Attendance</a:t>
                      </a:r>
                      <a:r>
                        <a:rPr lang="en-US" sz="3200" baseline="0" dirty="0" smtClean="0"/>
                        <a:t> Frequency</a:t>
                      </a:r>
                      <a:endParaRPr lang="en-US" sz="3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Every patient on chronic opioids encouraged to attend SMA every month</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At least once every 6 months</a:t>
                      </a:r>
                    </a:p>
                    <a:p>
                      <a:endParaRPr lang="en-US" sz="3200" dirty="0"/>
                    </a:p>
                  </a:txBody>
                  <a:tcPr/>
                </a:tc>
              </a:tr>
            </a:tbl>
          </a:graphicData>
        </a:graphic>
      </p:graphicFrame>
    </p:spTree>
    <p:extLst>
      <p:ext uri="{BB962C8B-B14F-4D97-AF65-F5344CB8AC3E}">
        <p14:creationId xmlns:p14="http://schemas.microsoft.com/office/powerpoint/2010/main" xmlns="" val="1318494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107235750"/>
              </p:ext>
            </p:extLst>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Pharmacists Impact Team Care&#10;"/>
          <p:cNvSpPr/>
          <p:nvPr/>
        </p:nvSpPr>
        <p:spPr>
          <a:xfrm>
            <a:off x="228600" y="152400"/>
            <a:ext cx="87630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dirty="0" smtClean="0">
                <a:solidFill>
                  <a:schemeClr val="bg1"/>
                </a:solidFill>
              </a:rPr>
              <a:t>Pharmacists Impact Team Care</a:t>
            </a:r>
            <a:endParaRPr lang="en-US" sz="5400" dirty="0">
              <a:solidFill>
                <a:schemeClr val="bg1"/>
              </a:solidFill>
            </a:endParaRPr>
          </a:p>
        </p:txBody>
      </p:sp>
    </p:spTree>
    <p:extLst>
      <p:ext uri="{BB962C8B-B14F-4D97-AF65-F5344CB8AC3E}">
        <p14:creationId xmlns:p14="http://schemas.microsoft.com/office/powerpoint/2010/main" xmlns="" val="447191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descr="Decrease QTY PRN Opioids  13% &#10;Initiate or Increase Long-Acting Opioids  28%&#10;Improve Breakthrough Med Regimen (D/C tramadol, ratio LA/SA)  38%&#10;Initiate or Adjust Adjunctive Pain Meds 13%&#10;"/>
          <p:cNvGraphicFramePr>
            <a:graphicFrameLocks noGrp="1"/>
          </p:cNvGraphicFramePr>
          <p:nvPr>
            <p:ph sz="half" idx="2"/>
            <p:extLst>
              <p:ext uri="{D42A27DB-BD31-4B8C-83A1-F6EECF244321}">
                <p14:modId xmlns:p14="http://schemas.microsoft.com/office/powerpoint/2010/main" xmlns="" val="2155079171"/>
              </p:ext>
            </p:extLst>
          </p:nvPr>
        </p:nvGraphicFramePr>
        <p:xfrm>
          <a:off x="97735" y="-228600"/>
          <a:ext cx="6684065" cy="69342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6477000" y="228600"/>
            <a:ext cx="2590800" cy="6400800"/>
            <a:chOff x="6553200" y="228600"/>
            <a:chExt cx="2590800" cy="6400800"/>
          </a:xfrm>
        </p:grpSpPr>
        <p:sp>
          <p:nvSpPr>
            <p:cNvPr id="8" name="Rectangle 7" descr="Orange: Decrease QTY PRN Opioids&#10;Peach: Initiate or Increase Long-Acting Opioids&#10;light purple: Improve Breakthrough Med Regimen (D/C tramadol, ratio LA/SA)&#10;purple: Initiate or Adjust Adjunctive Pain Meds&#10;"/>
            <p:cNvSpPr/>
            <p:nvPr/>
          </p:nvSpPr>
          <p:spPr>
            <a:xfrm>
              <a:off x="6553200" y="228600"/>
              <a:ext cx="2590800" cy="64008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r"/>
              <a:r>
                <a:rPr lang="en-US" sz="2800" dirty="0" smtClean="0"/>
                <a:t>Decrease </a:t>
              </a:r>
              <a:r>
                <a:rPr lang="en-US" sz="2800" dirty="0"/>
                <a:t>QTY PRN Opioids</a:t>
              </a:r>
            </a:p>
            <a:p>
              <a:pPr algn="r">
                <a:spcBef>
                  <a:spcPts val="600"/>
                </a:spcBef>
              </a:pPr>
              <a:r>
                <a:rPr lang="en-US" sz="2800" dirty="0" smtClean="0"/>
                <a:t>Initiate </a:t>
              </a:r>
              <a:r>
                <a:rPr lang="en-US" sz="2800" dirty="0"/>
                <a:t>or Increase Long-Acting Opioids</a:t>
              </a:r>
            </a:p>
            <a:p>
              <a:pPr algn="r">
                <a:spcBef>
                  <a:spcPts val="600"/>
                </a:spcBef>
              </a:pPr>
              <a:r>
                <a:rPr lang="en-US" sz="2800" dirty="0" smtClean="0"/>
                <a:t>Improve </a:t>
              </a:r>
              <a:r>
                <a:rPr lang="en-US" sz="2800" dirty="0"/>
                <a:t>Breakthrough Med Regimen (D/C tramadol, ratio LA/SA)</a:t>
              </a:r>
            </a:p>
            <a:p>
              <a:pPr algn="r">
                <a:spcBef>
                  <a:spcPts val="600"/>
                </a:spcBef>
              </a:pPr>
              <a:r>
                <a:rPr lang="en-US" sz="2800" dirty="0" smtClean="0"/>
                <a:t>Initiate </a:t>
              </a:r>
              <a:r>
                <a:rPr lang="en-US" sz="2800" dirty="0"/>
                <a:t>or Adjust Adjunctive Pain </a:t>
              </a:r>
              <a:r>
                <a:rPr lang="en-US" sz="2800" dirty="0" smtClean="0"/>
                <a:t>Meds</a:t>
              </a:r>
              <a:endParaRPr lang="en-US" sz="2800" dirty="0"/>
            </a:p>
          </p:txBody>
        </p:sp>
        <p:sp>
          <p:nvSpPr>
            <p:cNvPr id="9" name="Rectangle 8"/>
            <p:cNvSpPr/>
            <p:nvPr/>
          </p:nvSpPr>
          <p:spPr>
            <a:xfrm>
              <a:off x="6705600" y="457200"/>
              <a:ext cx="2286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05600" y="1371600"/>
              <a:ext cx="228600" cy="22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05600" y="2743200"/>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5600" y="4953000"/>
              <a:ext cx="228600" cy="228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553200" y="1219200"/>
              <a:ext cx="25908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a:off x="6553200" y="2590800"/>
              <a:ext cx="25908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a:off x="6553200" y="4800600"/>
              <a:ext cx="2590800"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6" name="Title 1" descr="Teamlet 1 SMA Pain Therapy Interventions &#10;"/>
          <p:cNvSpPr>
            <a:spLocks noGrp="1"/>
          </p:cNvSpPr>
          <p:nvPr>
            <p:ph type="title"/>
          </p:nvPr>
        </p:nvSpPr>
        <p:spPr>
          <a:xfrm>
            <a:off x="-838200" y="-228600"/>
            <a:ext cx="8229600" cy="1143000"/>
          </a:xfrm>
        </p:spPr>
        <p:txBody>
          <a:bodyPr/>
          <a:lstStyle/>
          <a:p>
            <a:pPr>
              <a:defRPr sz="2800" b="1" i="0" u="none" strike="noStrike" kern="1200" baseline="0">
                <a:solidFill>
                  <a:prstClr val="black"/>
                </a:solidFill>
                <a:latin typeface="+mn-lt"/>
                <a:ea typeface="+mn-ea"/>
                <a:cs typeface="+mn-cs"/>
              </a:defRPr>
            </a:pPr>
            <a:r>
              <a:rPr lang="en-US" b="1" dirty="0" err="1">
                <a:solidFill>
                  <a:prstClr val="black"/>
                </a:solidFill>
              </a:rPr>
              <a:t>Teamlet</a:t>
            </a:r>
            <a:r>
              <a:rPr lang="en-US" b="1" dirty="0">
                <a:solidFill>
                  <a:prstClr val="black"/>
                </a:solidFill>
              </a:rPr>
              <a:t> 1 SMA Pain Therapy Interventions </a:t>
            </a:r>
          </a:p>
        </p:txBody>
      </p:sp>
    </p:spTree>
    <p:extLst>
      <p:ext uri="{BB962C8B-B14F-4D97-AF65-F5344CB8AC3E}">
        <p14:creationId xmlns:p14="http://schemas.microsoft.com/office/powerpoint/2010/main" xmlns="" val="763635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descr="Decrease QTY PRN Opioids  40% &#10;Initiate or Increase Long-Acting Opioids  28%&#10;Improve Breakthrough Med Regimen (D/C tramadol, ratio LA/SA)  52%&#10;Initiate or Adjust Adjunctive Pain Meds 52%&#10;"/>
          <p:cNvGraphicFramePr>
            <a:graphicFrameLocks noGrp="1"/>
          </p:cNvGraphicFramePr>
          <p:nvPr>
            <p:extLst>
              <p:ext uri="{D42A27DB-BD31-4B8C-83A1-F6EECF244321}">
                <p14:modId xmlns:p14="http://schemas.microsoft.com/office/powerpoint/2010/main" xmlns="" val="1483583370"/>
              </p:ext>
            </p:extLst>
          </p:nvPr>
        </p:nvGraphicFramePr>
        <p:xfrm>
          <a:off x="0" y="457200"/>
          <a:ext cx="7162800" cy="6362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descr="Teamlet 2 SMA Pain Therapy Interventions&#10;"/>
          <p:cNvSpPr txBox="1">
            <a:spLocks/>
          </p:cNvSpPr>
          <p:nvPr/>
        </p:nvSpPr>
        <p:spPr>
          <a:xfrm>
            <a:off x="-838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1" i="0" u="none" strike="noStrike" kern="1200" baseline="0">
                <a:solidFill>
                  <a:prstClr val="black"/>
                </a:solidFill>
                <a:latin typeface="+mn-lt"/>
                <a:ea typeface="+mn-ea"/>
                <a:cs typeface="+mn-cs"/>
              </a:defRPr>
            </a:pPr>
            <a:r>
              <a:rPr lang="en-US" sz="2800" b="1" dirty="0" err="1">
                <a:solidFill>
                  <a:prstClr val="black"/>
                </a:solidFill>
              </a:rPr>
              <a:t>Teamlet</a:t>
            </a:r>
            <a:r>
              <a:rPr lang="en-US" sz="2800" b="1" dirty="0">
                <a:solidFill>
                  <a:prstClr val="black"/>
                </a:solidFill>
              </a:rPr>
              <a:t> 2 SMA Pain Therapy Interventions</a:t>
            </a:r>
          </a:p>
        </p:txBody>
      </p:sp>
      <p:grpSp>
        <p:nvGrpSpPr>
          <p:cNvPr id="6" name="Group 5"/>
          <p:cNvGrpSpPr/>
          <p:nvPr/>
        </p:nvGrpSpPr>
        <p:grpSpPr>
          <a:xfrm>
            <a:off x="6477000" y="228600"/>
            <a:ext cx="2590800" cy="6400800"/>
            <a:chOff x="6553200" y="228600"/>
            <a:chExt cx="2590800" cy="6400800"/>
          </a:xfrm>
        </p:grpSpPr>
        <p:sp>
          <p:nvSpPr>
            <p:cNvPr id="7" name="Rectangle 6" descr="Orange: Decrease QTY PRN Opioids&#10;Peach: Initiate or Increase Long-Acting Opioids&#10;light purple: Improve Breakthrough Med Regimen (D/C tramadol, ratio LA/SA)&#10;purple: Initiate or Adjust Adjunctive Pain Meds&#10;"/>
            <p:cNvSpPr/>
            <p:nvPr/>
          </p:nvSpPr>
          <p:spPr>
            <a:xfrm>
              <a:off x="6553200" y="228600"/>
              <a:ext cx="2590800" cy="64008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r"/>
              <a:r>
                <a:rPr lang="en-US" sz="2800" dirty="0" smtClean="0"/>
                <a:t>Decrease </a:t>
              </a:r>
              <a:r>
                <a:rPr lang="en-US" sz="2800" dirty="0"/>
                <a:t>QTY PRN Opioids</a:t>
              </a:r>
            </a:p>
            <a:p>
              <a:pPr algn="r">
                <a:spcBef>
                  <a:spcPts val="600"/>
                </a:spcBef>
              </a:pPr>
              <a:r>
                <a:rPr lang="en-US" sz="2800" dirty="0" smtClean="0"/>
                <a:t>Initiate </a:t>
              </a:r>
              <a:r>
                <a:rPr lang="en-US" sz="2800" dirty="0"/>
                <a:t>or Increase Long-Acting Opioids</a:t>
              </a:r>
            </a:p>
            <a:p>
              <a:pPr algn="r">
                <a:spcBef>
                  <a:spcPts val="600"/>
                </a:spcBef>
              </a:pPr>
              <a:r>
                <a:rPr lang="en-US" sz="2800" dirty="0" smtClean="0"/>
                <a:t>Improve </a:t>
              </a:r>
              <a:r>
                <a:rPr lang="en-US" sz="2800" dirty="0"/>
                <a:t>Breakthrough Med Regimen (D/C tramadol, ratio LA/SA)</a:t>
              </a:r>
            </a:p>
            <a:p>
              <a:pPr algn="r">
                <a:spcBef>
                  <a:spcPts val="600"/>
                </a:spcBef>
              </a:pPr>
              <a:r>
                <a:rPr lang="en-US" sz="2800" dirty="0" smtClean="0"/>
                <a:t>Initiate </a:t>
              </a:r>
              <a:r>
                <a:rPr lang="en-US" sz="2800" dirty="0"/>
                <a:t>or Adjust Adjunctive Pain </a:t>
              </a:r>
              <a:r>
                <a:rPr lang="en-US" sz="2800" dirty="0" smtClean="0"/>
                <a:t>Meds</a:t>
              </a:r>
              <a:endParaRPr lang="en-US" sz="2800" dirty="0"/>
            </a:p>
          </p:txBody>
        </p:sp>
        <p:sp>
          <p:nvSpPr>
            <p:cNvPr id="8" name="Rectangle 7"/>
            <p:cNvSpPr/>
            <p:nvPr/>
          </p:nvSpPr>
          <p:spPr>
            <a:xfrm>
              <a:off x="6705600" y="457200"/>
              <a:ext cx="2286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05600" y="1371600"/>
              <a:ext cx="228600" cy="22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05600" y="2743200"/>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05600" y="4953000"/>
              <a:ext cx="228600" cy="228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553200" y="1219200"/>
              <a:ext cx="25908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a:off x="6553200" y="2590800"/>
              <a:ext cx="25908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a:off x="6553200" y="4800600"/>
              <a:ext cx="2590800" cy="0"/>
            </a:xfrm>
            <a:prstGeom prst="line">
              <a:avLst/>
            </a:prstGeom>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xmlns="" val="2332332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map of HepC cases; the number of potential patients for protease inhibitor therapy in VA.  The areas depicted in Red are over 2700 potential patients, Orange (1917-2700), cream (1200-1900), followed by green, light blue, and finally dark blue with less than 318 patients.  The biggest issue you do not see on this map is that most HCV+ Veterans have never received antiviral treatment &#10;SO that leads us to a challenge to treat over 127,000 pts &#10;Generally 3,000 per year are usually treated&#10;"/>
          <p:cNvPicPr>
            <a:picLocks noChangeAspect="1"/>
          </p:cNvPicPr>
          <p:nvPr/>
        </p:nvPicPr>
        <p:blipFill>
          <a:blip r:embed="rId3" cstate="print"/>
          <a:srcRect t="6169" r="4167" b="-1921"/>
          <a:stretch>
            <a:fillRect/>
          </a:stretch>
        </p:blipFill>
        <p:spPr>
          <a:xfrm>
            <a:off x="-304800" y="0"/>
            <a:ext cx="9601200" cy="7493000"/>
          </a:xfrm>
          <a:prstGeom prst="rect">
            <a:avLst/>
          </a:prstGeom>
        </p:spPr>
      </p:pic>
    </p:spTree>
    <p:extLst>
      <p:ext uri="{BB962C8B-B14F-4D97-AF65-F5344CB8AC3E}">
        <p14:creationId xmlns:p14="http://schemas.microsoft.com/office/powerpoint/2010/main" xmlns="" val="3952598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hysician reviewing chart with patient"/>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918973"/>
            <a:ext cx="9144000" cy="611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a:ln w="76200">
            <a:solidFill>
              <a:schemeClr val="accent4"/>
            </a:solidFill>
          </a:ln>
        </p:spPr>
        <p:txBody>
          <a:bodyPr>
            <a:normAutofit/>
          </a:bodyPr>
          <a:lstStyle/>
          <a:p>
            <a:pPr eaLnBrk="1" hangingPunct="1">
              <a:defRPr/>
            </a:pPr>
            <a:r>
              <a:rPr lang="en-US" dirty="0" smtClean="0"/>
              <a:t>Roles of VA Pharmacists in HCV</a:t>
            </a:r>
            <a:endParaRPr lang="en-US" dirty="0"/>
          </a:p>
        </p:txBody>
      </p:sp>
    </p:spTree>
    <p:extLst>
      <p:ext uri="{BB962C8B-B14F-4D97-AF65-F5344CB8AC3E}">
        <p14:creationId xmlns:p14="http://schemas.microsoft.com/office/powerpoint/2010/main" xmlns="" val="3958164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National VA HCV Indicator and % of patients deficient (n=173,416)&#10;&#10;Hepatitis A screening and vaccination 29&#10;Hepatitis B screening and vaccination  23&#10;HIV testing 27&#10;Influenza vaccination 41&#10;Screening for hepatocellular carcinoma in patients with HCV and cirrhosis 44&#10;Tobacco cessation with pharmacologic treatment 46&#10;&#10;"/>
          <p:cNvGraphicFramePr>
            <a:graphicFrameLocks noGrp="1"/>
          </p:cNvGraphicFramePr>
          <p:nvPr>
            <p:extLst>
              <p:ext uri="{D42A27DB-BD31-4B8C-83A1-F6EECF244321}">
                <p14:modId xmlns:p14="http://schemas.microsoft.com/office/powerpoint/2010/main" xmlns="" val="2914996591"/>
              </p:ext>
            </p:extLst>
          </p:nvPr>
        </p:nvGraphicFramePr>
        <p:xfrm>
          <a:off x="76200" y="76200"/>
          <a:ext cx="9372600" cy="6819899"/>
        </p:xfrm>
        <a:graphic>
          <a:graphicData uri="http://schemas.openxmlformats.org/drawingml/2006/table">
            <a:tbl>
              <a:tblPr>
                <a:tableStyleId>{08FB837D-C827-4EFA-A057-4D05807E0F7C}</a:tableStyleId>
              </a:tblPr>
              <a:tblGrid>
                <a:gridCol w="6191075"/>
                <a:gridCol w="3181525"/>
              </a:tblGrid>
              <a:tr h="2045971">
                <a:tc>
                  <a:txBody>
                    <a:bodyPr/>
                    <a:lstStyle/>
                    <a:p>
                      <a:pPr marL="0" marR="0" algn="ctr">
                        <a:spcBef>
                          <a:spcPts val="0"/>
                        </a:spcBef>
                        <a:spcAft>
                          <a:spcPts val="0"/>
                        </a:spcAft>
                      </a:pPr>
                      <a:r>
                        <a:rPr lang="en-US" sz="3200" dirty="0" smtClean="0"/>
                        <a:t>National VA HCV Indicator</a:t>
                      </a:r>
                      <a:endParaRPr lang="en-US" sz="4800" dirty="0">
                        <a:latin typeface="+mn-lt"/>
                        <a:ea typeface="Times New Roman"/>
                        <a:cs typeface="Times New Roman"/>
                      </a:endParaRPr>
                    </a:p>
                  </a:txBody>
                  <a:tcPr marL="6350" marR="6350" marT="0" marB="0"/>
                </a:tc>
                <a:tc>
                  <a:txBody>
                    <a:bodyPr/>
                    <a:lstStyle/>
                    <a:p>
                      <a:pPr marL="0" marR="0" algn="ctr">
                        <a:spcBef>
                          <a:spcPts val="0"/>
                        </a:spcBef>
                        <a:spcAft>
                          <a:spcPts val="0"/>
                        </a:spcAft>
                      </a:pPr>
                      <a:r>
                        <a:rPr lang="en-US" sz="3200" dirty="0"/>
                        <a:t>% of patients deficient </a:t>
                      </a:r>
                      <a:r>
                        <a:rPr lang="en-US" sz="3200" dirty="0" smtClean="0"/>
                        <a:t>(n=173,416)</a:t>
                      </a:r>
                      <a:endParaRPr lang="en-US" sz="4800" dirty="0">
                        <a:latin typeface="+mn-lt"/>
                        <a:ea typeface="Times New Roman"/>
                        <a:cs typeface="Times New Roman"/>
                      </a:endParaRPr>
                    </a:p>
                  </a:txBody>
                  <a:tcPr marL="6350" marR="6350" marT="0" marB="0"/>
                </a:tc>
              </a:tr>
              <a:tr h="596741">
                <a:tc>
                  <a:txBody>
                    <a:bodyPr/>
                    <a:lstStyle/>
                    <a:p>
                      <a:pPr marL="0" marR="0">
                        <a:spcBef>
                          <a:spcPts val="0"/>
                        </a:spcBef>
                        <a:spcAft>
                          <a:spcPts val="0"/>
                        </a:spcAft>
                      </a:pPr>
                      <a:r>
                        <a:rPr lang="en-US" sz="2800" dirty="0"/>
                        <a:t>Hepatitis A screening and vaccination</a:t>
                      </a:r>
                      <a:endParaRPr lang="en-US" sz="4400" dirty="0">
                        <a:latin typeface="+mn-lt"/>
                        <a:ea typeface="Times New Roman"/>
                        <a:cs typeface="Times New Roman"/>
                      </a:endParaRPr>
                    </a:p>
                  </a:txBody>
                  <a:tcPr marL="6350" marR="6350" marT="0" marB="0"/>
                </a:tc>
                <a:tc>
                  <a:txBody>
                    <a:bodyPr/>
                    <a:lstStyle/>
                    <a:p>
                      <a:pPr marL="0" marR="0" algn="ctr">
                        <a:spcBef>
                          <a:spcPts val="0"/>
                        </a:spcBef>
                        <a:spcAft>
                          <a:spcPts val="0"/>
                        </a:spcAft>
                      </a:pPr>
                      <a:r>
                        <a:rPr lang="en-US" sz="2800" dirty="0" smtClean="0"/>
                        <a:t>29</a:t>
                      </a:r>
                      <a:endParaRPr lang="en-US" sz="2800" dirty="0">
                        <a:latin typeface="+mn-lt"/>
                        <a:ea typeface="Times New Roman"/>
                        <a:cs typeface="Times New Roman"/>
                      </a:endParaRPr>
                    </a:p>
                  </a:txBody>
                  <a:tcPr marL="6350" marR="6350" marT="0" marB="0"/>
                </a:tc>
              </a:tr>
              <a:tr h="596741">
                <a:tc>
                  <a:txBody>
                    <a:bodyPr/>
                    <a:lstStyle/>
                    <a:p>
                      <a:pPr marL="0" marR="0">
                        <a:spcBef>
                          <a:spcPts val="0"/>
                        </a:spcBef>
                        <a:spcAft>
                          <a:spcPts val="0"/>
                        </a:spcAft>
                      </a:pPr>
                      <a:r>
                        <a:rPr lang="en-US" sz="2800" dirty="0"/>
                        <a:t>Hepatitis B screening and vaccination</a:t>
                      </a:r>
                      <a:endParaRPr lang="en-US" sz="4400" dirty="0">
                        <a:latin typeface="+mn-lt"/>
                        <a:ea typeface="Times New Roman"/>
                        <a:cs typeface="Times New Roman"/>
                      </a:endParaRPr>
                    </a:p>
                  </a:txBody>
                  <a:tcPr marL="6350" marR="6350" marT="0" marB="0"/>
                </a:tc>
                <a:tc>
                  <a:txBody>
                    <a:bodyPr/>
                    <a:lstStyle/>
                    <a:p>
                      <a:pPr marL="0" marR="0" algn="ctr">
                        <a:spcBef>
                          <a:spcPts val="0"/>
                        </a:spcBef>
                        <a:spcAft>
                          <a:spcPts val="0"/>
                        </a:spcAft>
                      </a:pPr>
                      <a:r>
                        <a:rPr lang="en-US" sz="2800" dirty="0" smtClean="0"/>
                        <a:t>23</a:t>
                      </a:r>
                      <a:endParaRPr lang="en-US" sz="2800" dirty="0">
                        <a:latin typeface="+mn-lt"/>
                        <a:ea typeface="Times New Roman"/>
                        <a:cs typeface="Times New Roman"/>
                      </a:endParaRPr>
                    </a:p>
                  </a:txBody>
                  <a:tcPr marL="6350" marR="6350" marT="0" marB="0"/>
                </a:tc>
              </a:tr>
              <a:tr h="596741">
                <a:tc>
                  <a:txBody>
                    <a:bodyPr/>
                    <a:lstStyle/>
                    <a:p>
                      <a:pPr marL="0" marR="0">
                        <a:spcBef>
                          <a:spcPts val="0"/>
                        </a:spcBef>
                        <a:spcAft>
                          <a:spcPts val="0"/>
                        </a:spcAft>
                      </a:pPr>
                      <a:r>
                        <a:rPr lang="en-US" sz="2800" dirty="0"/>
                        <a:t>HIV testing</a:t>
                      </a:r>
                      <a:endParaRPr lang="en-US" sz="4400" dirty="0">
                        <a:latin typeface="+mn-lt"/>
                        <a:ea typeface="Times New Roman"/>
                        <a:cs typeface="Times New Roman"/>
                      </a:endParaRPr>
                    </a:p>
                  </a:txBody>
                  <a:tcPr marL="6350" marR="6350" marT="0" marB="0"/>
                </a:tc>
                <a:tc>
                  <a:txBody>
                    <a:bodyPr/>
                    <a:lstStyle/>
                    <a:p>
                      <a:pPr marL="0" marR="0" algn="ctr">
                        <a:spcBef>
                          <a:spcPts val="0"/>
                        </a:spcBef>
                        <a:spcAft>
                          <a:spcPts val="0"/>
                        </a:spcAft>
                      </a:pPr>
                      <a:r>
                        <a:rPr lang="en-US" sz="2800" dirty="0" smtClean="0"/>
                        <a:t>27</a:t>
                      </a:r>
                      <a:endParaRPr lang="en-US" sz="2800" dirty="0">
                        <a:latin typeface="+mn-lt"/>
                        <a:ea typeface="Times New Roman"/>
                        <a:cs typeface="Times New Roman"/>
                      </a:endParaRPr>
                    </a:p>
                  </a:txBody>
                  <a:tcPr marL="6350" marR="6350" marT="0" marB="0"/>
                </a:tc>
              </a:tr>
              <a:tr h="596741">
                <a:tc>
                  <a:txBody>
                    <a:bodyPr/>
                    <a:lstStyle/>
                    <a:p>
                      <a:pPr marL="0" marR="0">
                        <a:spcBef>
                          <a:spcPts val="0"/>
                        </a:spcBef>
                        <a:spcAft>
                          <a:spcPts val="0"/>
                        </a:spcAft>
                      </a:pPr>
                      <a:r>
                        <a:rPr lang="en-US" sz="2800" dirty="0"/>
                        <a:t>Influenza vaccination</a:t>
                      </a:r>
                      <a:endParaRPr lang="en-US" sz="4400" dirty="0">
                        <a:latin typeface="+mn-lt"/>
                        <a:ea typeface="Times New Roman"/>
                        <a:cs typeface="Times New Roman"/>
                      </a:endParaRPr>
                    </a:p>
                  </a:txBody>
                  <a:tcPr marL="6350" marR="6350" marT="0" marB="0"/>
                </a:tc>
                <a:tc>
                  <a:txBody>
                    <a:bodyPr/>
                    <a:lstStyle/>
                    <a:p>
                      <a:pPr marL="0" marR="0" algn="ctr">
                        <a:spcBef>
                          <a:spcPts val="0"/>
                        </a:spcBef>
                        <a:spcAft>
                          <a:spcPts val="0"/>
                        </a:spcAft>
                      </a:pPr>
                      <a:r>
                        <a:rPr lang="en-US" sz="2800" dirty="0" smtClean="0"/>
                        <a:t>41</a:t>
                      </a:r>
                      <a:endParaRPr lang="en-US" sz="2800" dirty="0">
                        <a:latin typeface="+mn-lt"/>
                        <a:ea typeface="Times New Roman"/>
                        <a:cs typeface="Times New Roman"/>
                      </a:endParaRPr>
                    </a:p>
                  </a:txBody>
                  <a:tcPr marL="6350" marR="6350" marT="0" marB="0"/>
                </a:tc>
              </a:tr>
              <a:tr h="1193482">
                <a:tc>
                  <a:txBody>
                    <a:bodyPr/>
                    <a:lstStyle/>
                    <a:p>
                      <a:pPr marL="0" marR="0">
                        <a:spcBef>
                          <a:spcPts val="0"/>
                        </a:spcBef>
                        <a:spcAft>
                          <a:spcPts val="0"/>
                        </a:spcAft>
                      </a:pPr>
                      <a:r>
                        <a:rPr lang="en-US" sz="2800" dirty="0"/>
                        <a:t>Screening for </a:t>
                      </a:r>
                      <a:r>
                        <a:rPr lang="en-US" sz="2800" dirty="0" err="1"/>
                        <a:t>hepatocellular</a:t>
                      </a:r>
                      <a:r>
                        <a:rPr lang="en-US" sz="2800" dirty="0"/>
                        <a:t> carcinoma in patients with HCV and cirrhosis</a:t>
                      </a:r>
                      <a:endParaRPr lang="en-US" sz="4400" dirty="0">
                        <a:latin typeface="+mn-lt"/>
                        <a:ea typeface="Times New Roman"/>
                        <a:cs typeface="Times New Roman"/>
                      </a:endParaRPr>
                    </a:p>
                  </a:txBody>
                  <a:tcPr marL="6350" marR="6350" marT="0" marB="0"/>
                </a:tc>
                <a:tc>
                  <a:txBody>
                    <a:bodyPr/>
                    <a:lstStyle/>
                    <a:p>
                      <a:pPr marL="0" marR="0" algn="ctr">
                        <a:spcBef>
                          <a:spcPts val="0"/>
                        </a:spcBef>
                        <a:spcAft>
                          <a:spcPts val="0"/>
                        </a:spcAft>
                      </a:pPr>
                      <a:r>
                        <a:rPr lang="en-US" sz="2800" dirty="0" smtClean="0"/>
                        <a:t>44</a:t>
                      </a:r>
                      <a:endParaRPr lang="en-US" sz="2800" dirty="0">
                        <a:latin typeface="+mn-lt"/>
                        <a:ea typeface="Times New Roman"/>
                        <a:cs typeface="Times New Roman"/>
                      </a:endParaRPr>
                    </a:p>
                  </a:txBody>
                  <a:tcPr marL="6350" marR="6350" marT="0" marB="0"/>
                </a:tc>
              </a:tr>
              <a:tr h="1193482">
                <a:tc>
                  <a:txBody>
                    <a:bodyPr/>
                    <a:lstStyle/>
                    <a:p>
                      <a:pPr marL="0" marR="0">
                        <a:spcBef>
                          <a:spcPts val="0"/>
                        </a:spcBef>
                        <a:spcAft>
                          <a:spcPts val="0"/>
                        </a:spcAft>
                      </a:pPr>
                      <a:r>
                        <a:rPr lang="en-US" sz="2800" dirty="0"/>
                        <a:t>Tobacco cessation with pharmacologic treatment</a:t>
                      </a:r>
                      <a:endParaRPr lang="en-US" sz="4400" dirty="0">
                        <a:latin typeface="+mn-lt"/>
                        <a:ea typeface="Times New Roman"/>
                        <a:cs typeface="Times New Roman"/>
                      </a:endParaRPr>
                    </a:p>
                  </a:txBody>
                  <a:tcPr marL="6350" marR="6350" marT="0" marB="0"/>
                </a:tc>
                <a:tc>
                  <a:txBody>
                    <a:bodyPr/>
                    <a:lstStyle/>
                    <a:p>
                      <a:pPr marL="0" marR="0" algn="ctr">
                        <a:spcBef>
                          <a:spcPts val="0"/>
                        </a:spcBef>
                        <a:spcAft>
                          <a:spcPts val="0"/>
                        </a:spcAft>
                      </a:pPr>
                      <a:r>
                        <a:rPr lang="en-US" sz="2800" dirty="0" smtClean="0"/>
                        <a:t>46</a:t>
                      </a:r>
                      <a:endParaRPr lang="en-US" sz="2800" dirty="0">
                        <a:latin typeface="+mn-lt"/>
                        <a:ea typeface="Times New Roman"/>
                        <a:cs typeface="Times New Roman"/>
                      </a:endParaRPr>
                    </a:p>
                  </a:txBody>
                  <a:tcPr marL="6350" marR="6350" marT="0" marB="0"/>
                </a:tc>
              </a:tr>
            </a:tbl>
          </a:graphicData>
        </a:graphic>
      </p:graphicFrame>
    </p:spTree>
    <p:extLst>
      <p:ext uri="{BB962C8B-B14F-4D97-AF65-F5344CB8AC3E}">
        <p14:creationId xmlns:p14="http://schemas.microsoft.com/office/powerpoint/2010/main" xmlns="" val="2730077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6172200"/>
            <a:ext cx="8229601" cy="457200"/>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algn="ctr" fontAlgn="auto">
              <a:spcAft>
                <a:spcPts val="0"/>
              </a:spcAft>
              <a:buFontTx/>
              <a:buNone/>
              <a:defRPr/>
            </a:pPr>
            <a:r>
              <a:rPr lang="en-US" sz="1800" dirty="0" smtClean="0"/>
              <a:t>Cost of SVR in models with a Pharmacist </a:t>
            </a:r>
            <a:r>
              <a:rPr lang="en-US" sz="1800" dirty="0" err="1" smtClean="0"/>
              <a:t>vs</a:t>
            </a:r>
            <a:r>
              <a:rPr lang="en-US" sz="1800" dirty="0" smtClean="0"/>
              <a:t> Without</a:t>
            </a:r>
            <a:r>
              <a:rPr lang="en-US" sz="1800" baseline="30000" dirty="0" smtClean="0"/>
              <a:t>1</a:t>
            </a:r>
            <a:r>
              <a:rPr lang="en-US" sz="1800" dirty="0" smtClean="0"/>
              <a:t>:  $33,318 </a:t>
            </a:r>
            <a:r>
              <a:rPr lang="en-US" sz="1800" dirty="0" err="1" smtClean="0"/>
              <a:t>vs</a:t>
            </a:r>
            <a:r>
              <a:rPr lang="en-US" sz="1800" dirty="0" smtClean="0"/>
              <a:t>  $38,082</a:t>
            </a:r>
          </a:p>
          <a:p>
            <a:pPr algn="ctr" fontAlgn="auto">
              <a:spcAft>
                <a:spcPts val="0"/>
              </a:spcAft>
              <a:defRPr/>
            </a:pPr>
            <a:endParaRPr lang="en-US" sz="1200" dirty="0" smtClean="0"/>
          </a:p>
        </p:txBody>
      </p:sp>
      <p:graphicFrame>
        <p:nvGraphicFramePr>
          <p:cNvPr id="8" name="Content Placeholder 4" descr="VA Experience&#10;GT1  SVR 26% &#10;GT2/3  SVR 62%/54% &#10;Adherence no data&#10;DC due to ADEs no data&#10;Incomplete 40% &#10;&#10;Literature&#10;GT1  35%-46%&#10;GT2/3  76%&#10;Adherence Goal: 80% of rec dose for 80% of tx duration&#10;DC due to ADEs 4-9%&#10;Incomplete no data&#10;&#10;Pharmacist Managed HCV Clinics&#10;Smith et al:&#10;Evaluation of pharmacist run hepatitis C clinic at VA Greater Los Angeles from Oct 2002 to March 2004. &#10;Total of 31 pts referred, 27 started treatment.  &#10;17 of 27 pts (63%) overall achieved SVR&#10;9 of 15 (60%) for GT1&#10;8 of 12 (67%) for GT2/3&#10;11% (3 pts) stopped treatment due to refractory nature of ADEs&#10;Others were managed with appropriate dosage reductions and/or medications&#10;12 pts (57%) required dose reductions or use growth factors&#10;Adherence not formally evaluated, no patient reports of missing doses.  &#10;No patients lost to follow-up.&#10;&#10;Marino et al:&#10;Evaluation of pharmacist interventions in Hep C Genotype 1 treatment at a 373 bed secondary care hospital in Catalonia, Spain.  &#10;Total of 50 patients&#10;24 of 50 (48%) achieved SVR &#10;2 patients (4%) stopped treatment due to ADEs&#10;94% pts reported ADEs with mean of 5 episodes of ADE per patient &#10;5 patients required dose reductions due to serious anemia and/or neutropenia (study did not employ ESA or GCSF, though unclear if they were used if referred back to hepatologist)&#10;85.7% adherance rate of treatment – measured by pill box inspections &#10;No patients lost to follow-up&#10;&#10;"/>
          <p:cNvGraphicFramePr>
            <a:graphicFrameLocks/>
          </p:cNvGraphicFramePr>
          <p:nvPr>
            <p:extLst>
              <p:ext uri="{D42A27DB-BD31-4B8C-83A1-F6EECF244321}">
                <p14:modId xmlns:p14="http://schemas.microsoft.com/office/powerpoint/2010/main" xmlns="" val="4171466415"/>
              </p:ext>
            </p:extLst>
          </p:nvPr>
        </p:nvGraphicFramePr>
        <p:xfrm>
          <a:off x="13854" y="1"/>
          <a:ext cx="9130145" cy="7099100"/>
        </p:xfrm>
        <a:graphic>
          <a:graphicData uri="http://schemas.openxmlformats.org/drawingml/2006/table">
            <a:tbl>
              <a:tblPr firstRow="1" bandRow="1">
                <a:tableStyleId>{00A15C55-8517-42AA-B614-E9B94910E393}</a:tableStyleId>
              </a:tblPr>
              <a:tblGrid>
                <a:gridCol w="1749944"/>
                <a:gridCol w="1826029"/>
                <a:gridCol w="1967330"/>
                <a:gridCol w="2119498"/>
                <a:gridCol w="1467344"/>
              </a:tblGrid>
              <a:tr h="904697">
                <a:tc rowSpan="2">
                  <a:txBody>
                    <a:bodyPr/>
                    <a:lstStyle/>
                    <a:p>
                      <a:endParaRPr lang="en-US" sz="2800" dirty="0"/>
                    </a:p>
                  </a:txBody>
                  <a:tcPr marL="45720" marR="45720" anchor="ctr"/>
                </a:tc>
                <a:tc rowSpan="2">
                  <a:txBody>
                    <a:bodyPr/>
                    <a:lstStyle/>
                    <a:p>
                      <a:pPr algn="ctr"/>
                      <a:r>
                        <a:rPr lang="en-US" sz="2800" dirty="0" smtClean="0"/>
                        <a:t>VA Experience</a:t>
                      </a:r>
                      <a:endParaRPr lang="en-US" sz="2800" b="1" dirty="0"/>
                    </a:p>
                  </a:txBody>
                  <a:tcPr marL="45720" marR="45720" anchor="ctr"/>
                </a:tc>
                <a:tc rowSpan="2">
                  <a:txBody>
                    <a:bodyPr/>
                    <a:lstStyle/>
                    <a:p>
                      <a:pPr algn="ctr"/>
                      <a:r>
                        <a:rPr lang="en-US" sz="2800" dirty="0" smtClean="0"/>
                        <a:t>Literature</a:t>
                      </a:r>
                      <a:endParaRPr lang="en-US" sz="2800" b="1" dirty="0"/>
                    </a:p>
                  </a:txBody>
                  <a:tcPr marL="45720" marR="45720" anchor="ctr"/>
                </a:tc>
                <a:tc gridSpan="2">
                  <a:txBody>
                    <a:bodyPr/>
                    <a:lstStyle/>
                    <a:p>
                      <a:pPr algn="ctr"/>
                      <a:r>
                        <a:rPr lang="en-US" sz="2800" dirty="0" smtClean="0"/>
                        <a:t>Pharmacist Managed HCV Clinics</a:t>
                      </a:r>
                      <a:endParaRPr lang="en-US" sz="2800" b="1" i="1" dirty="0"/>
                    </a:p>
                  </a:txBody>
                  <a:tcPr marL="45720" marR="45720" anchor="ctr"/>
                </a:tc>
                <a:tc hMerge="1">
                  <a:txBody>
                    <a:bodyPr/>
                    <a:lstStyle/>
                    <a:p>
                      <a:pPr algn="ctr"/>
                      <a:endParaRPr lang="en-US" sz="1400" b="1" i="1" dirty="0"/>
                    </a:p>
                  </a:txBody>
                  <a:tcPr marL="45720" marR="45720" anchor="ctr"/>
                </a:tc>
              </a:tr>
              <a:tr h="9046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Smith et al</a:t>
                      </a:r>
                      <a:endParaRPr lang="en-US" sz="2800" b="1" i="1" dirty="0"/>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t>Marińo</a:t>
                      </a:r>
                      <a:r>
                        <a:rPr lang="en-US" sz="2800" baseline="0" dirty="0" smtClean="0"/>
                        <a:t> </a:t>
                      </a:r>
                      <a:r>
                        <a:rPr lang="en-US" sz="2800" baseline="0" smtClean="0"/>
                        <a:t>et al</a:t>
                      </a:r>
                      <a:endParaRPr lang="en-US" sz="2800" b="1" i="1" dirty="0"/>
                    </a:p>
                  </a:txBody>
                  <a:tcPr marL="45720" marR="45720" anchor="ctr"/>
                </a:tc>
              </a:tr>
              <a:tr h="496124">
                <a:tc>
                  <a:txBody>
                    <a:bodyPr/>
                    <a:lstStyle/>
                    <a:p>
                      <a:r>
                        <a:rPr lang="en-US" sz="2800" dirty="0" smtClean="0"/>
                        <a:t>GT1  SVR</a:t>
                      </a:r>
                      <a:endParaRPr lang="en-US" sz="2800" b="1" dirty="0"/>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26% </a:t>
                      </a:r>
                    </a:p>
                  </a:txBody>
                  <a:tcPr marL="45720" marR="45720" anchor="ctr"/>
                </a:tc>
                <a:tc>
                  <a:txBody>
                    <a:bodyPr/>
                    <a:lstStyle/>
                    <a:p>
                      <a:pPr algn="ctr"/>
                      <a:r>
                        <a:rPr lang="en-US" sz="2800" dirty="0" smtClean="0"/>
                        <a:t>35%-46%</a:t>
                      </a:r>
                      <a:endParaRPr lang="en-US" sz="2800" dirty="0"/>
                    </a:p>
                  </a:txBody>
                  <a:tcPr marL="45720" marR="45720" anchor="ctr"/>
                </a:tc>
                <a:tc>
                  <a:txBody>
                    <a:bodyPr/>
                    <a:lstStyle/>
                    <a:p>
                      <a:pPr algn="ctr"/>
                      <a:r>
                        <a:rPr lang="en-US" sz="2800" dirty="0" smtClean="0"/>
                        <a:t>60%</a:t>
                      </a:r>
                      <a:endParaRPr lang="en-US" sz="2800" dirty="0"/>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48%</a:t>
                      </a:r>
                      <a:endParaRPr lang="en-US" sz="2800" dirty="0"/>
                    </a:p>
                  </a:txBody>
                  <a:tcPr marL="45720" marR="45720" anchor="ctr"/>
                </a:tc>
              </a:tr>
              <a:tr h="496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GT2/3  SVR</a:t>
                      </a:r>
                      <a:endParaRPr lang="en-US" sz="2800" b="1" dirty="0" smtClean="0"/>
                    </a:p>
                  </a:txBody>
                  <a:tcPr marL="45720" marR="45720" anchor="ctr"/>
                </a:tc>
                <a:tc>
                  <a:txBody>
                    <a:bodyPr/>
                    <a:lstStyle/>
                    <a:p>
                      <a:pPr algn="ctr"/>
                      <a:r>
                        <a:rPr lang="en-US" sz="2800" dirty="0" smtClean="0"/>
                        <a:t>62%</a:t>
                      </a:r>
                      <a:r>
                        <a:rPr lang="en-US" sz="2800" baseline="0" dirty="0" smtClean="0"/>
                        <a:t>/54%</a:t>
                      </a:r>
                      <a:r>
                        <a:rPr lang="en-US" sz="2800" baseline="30000" dirty="0" smtClean="0"/>
                        <a:t> </a:t>
                      </a:r>
                      <a:endParaRPr lang="en-US" sz="2800" dirty="0"/>
                    </a:p>
                  </a:txBody>
                  <a:tcPr marL="45720" marR="45720" anchor="ctr"/>
                </a:tc>
                <a:tc>
                  <a:txBody>
                    <a:bodyPr/>
                    <a:lstStyle/>
                    <a:p>
                      <a:pPr algn="ctr"/>
                      <a:r>
                        <a:rPr lang="en-US" sz="2800" dirty="0" smtClean="0"/>
                        <a:t>76%</a:t>
                      </a:r>
                      <a:endParaRPr lang="en-US" sz="2800" dirty="0"/>
                    </a:p>
                  </a:txBody>
                  <a:tcPr marL="45720" marR="45720" anchor="ctr"/>
                </a:tc>
                <a:tc>
                  <a:txBody>
                    <a:bodyPr/>
                    <a:lstStyle/>
                    <a:p>
                      <a:pPr algn="ctr"/>
                      <a:r>
                        <a:rPr lang="en-US" sz="2800" dirty="0" smtClean="0"/>
                        <a:t>67% </a:t>
                      </a:r>
                    </a:p>
                  </a:txBody>
                  <a:tcPr marL="45720" marR="45720" anchor="ctr"/>
                </a:tc>
                <a:tc>
                  <a:txBody>
                    <a:bodyPr/>
                    <a:lstStyle/>
                    <a:p>
                      <a:pPr algn="ctr"/>
                      <a:r>
                        <a:rPr lang="en-US" sz="2800" dirty="0" smtClean="0"/>
                        <a:t>-</a:t>
                      </a:r>
                      <a:endParaRPr lang="en-US" sz="2800" dirty="0"/>
                    </a:p>
                  </a:txBody>
                  <a:tcPr marL="45720" marR="45720" anchor="ctr"/>
                </a:tc>
              </a:tr>
              <a:tr h="1721842">
                <a:tc>
                  <a:txBody>
                    <a:bodyPr/>
                    <a:lstStyle/>
                    <a:p>
                      <a:r>
                        <a:rPr lang="en-US" sz="2800" dirty="0" smtClean="0"/>
                        <a:t>Adherence</a:t>
                      </a:r>
                      <a:endParaRPr lang="en-US" sz="2800" b="1" dirty="0"/>
                    </a:p>
                  </a:txBody>
                  <a:tcPr marL="45720" marR="45720" anchor="ctr"/>
                </a:tc>
                <a:tc>
                  <a:txBody>
                    <a:bodyPr/>
                    <a:lstStyle/>
                    <a:p>
                      <a:pPr algn="ctr"/>
                      <a:r>
                        <a:rPr lang="en-US" sz="2800" dirty="0" smtClean="0"/>
                        <a:t>-</a:t>
                      </a:r>
                      <a:endParaRPr lang="en-US" sz="2800" dirty="0"/>
                    </a:p>
                  </a:txBody>
                  <a:tcPr marL="45720" marR="45720" anchor="ctr"/>
                </a:tc>
                <a:tc>
                  <a:txBody>
                    <a:bodyPr/>
                    <a:lstStyle/>
                    <a:p>
                      <a:pPr algn="ctr"/>
                      <a:r>
                        <a:rPr lang="en-US" sz="2800" dirty="0" smtClean="0"/>
                        <a:t>Goal: 80%</a:t>
                      </a:r>
                      <a:r>
                        <a:rPr lang="en-US" sz="2800" baseline="0" dirty="0" smtClean="0"/>
                        <a:t> of rec dose for 80% of </a:t>
                      </a:r>
                      <a:r>
                        <a:rPr lang="en-US" sz="2800" baseline="0" dirty="0" err="1" smtClean="0"/>
                        <a:t>tx</a:t>
                      </a:r>
                      <a:r>
                        <a:rPr lang="en-US" sz="2800" baseline="0" dirty="0" smtClean="0"/>
                        <a:t> duration</a:t>
                      </a:r>
                      <a:endParaRPr lang="en-US" sz="2800" dirty="0"/>
                    </a:p>
                  </a:txBody>
                  <a:tcPr marL="45720" marR="45720" anchor="ctr"/>
                </a:tc>
                <a:tc>
                  <a:txBody>
                    <a:bodyPr/>
                    <a:lstStyle/>
                    <a:p>
                      <a:pPr algn="ctr"/>
                      <a:r>
                        <a:rPr lang="en-US" sz="2800" dirty="0" smtClean="0"/>
                        <a:t>No</a:t>
                      </a:r>
                      <a:r>
                        <a:rPr lang="en-US" sz="2800" baseline="0" dirty="0" smtClean="0"/>
                        <a:t> self-reported missing doses</a:t>
                      </a:r>
                      <a:endParaRPr lang="en-US" sz="2800" dirty="0"/>
                    </a:p>
                  </a:txBody>
                  <a:tcPr marL="45720" marR="45720" anchor="ctr"/>
                </a:tc>
                <a:tc>
                  <a:txBody>
                    <a:bodyPr/>
                    <a:lstStyle/>
                    <a:p>
                      <a:pPr algn="ctr"/>
                      <a:r>
                        <a:rPr lang="en-US" sz="2800" dirty="0" smtClean="0"/>
                        <a:t>85.7% of doses taken</a:t>
                      </a:r>
                      <a:endParaRPr lang="en-US" sz="2800" dirty="0"/>
                    </a:p>
                  </a:txBody>
                  <a:tcPr marL="45720" marR="45720" anchor="ctr"/>
                </a:tc>
              </a:tr>
              <a:tr h="90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DC</a:t>
                      </a:r>
                      <a:r>
                        <a:rPr lang="en-US" sz="2800" baseline="0" dirty="0" smtClean="0"/>
                        <a:t> due to ADEs</a:t>
                      </a:r>
                      <a:endParaRPr lang="en-US" sz="2800" b="1" dirty="0" smtClean="0"/>
                    </a:p>
                  </a:txBody>
                  <a:tcPr marL="45720" marR="45720" anchor="ctr"/>
                </a:tc>
                <a:tc>
                  <a:txBody>
                    <a:bodyPr/>
                    <a:lstStyle/>
                    <a:p>
                      <a:pPr algn="ctr"/>
                      <a:r>
                        <a:rPr lang="en-US" sz="2800" dirty="0" smtClean="0"/>
                        <a:t>-</a:t>
                      </a:r>
                      <a:endParaRPr lang="en-US" sz="2800" dirty="0"/>
                    </a:p>
                  </a:txBody>
                  <a:tcPr marL="45720" marR="45720" anchor="ctr"/>
                </a:tc>
                <a:tc>
                  <a:txBody>
                    <a:bodyPr/>
                    <a:lstStyle/>
                    <a:p>
                      <a:pPr algn="ctr"/>
                      <a:r>
                        <a:rPr lang="en-US" sz="2800" dirty="0" smtClean="0"/>
                        <a:t>4-9%</a:t>
                      </a:r>
                      <a:endParaRPr lang="en-US" sz="2800" dirty="0"/>
                    </a:p>
                  </a:txBody>
                  <a:tcPr marL="45720" marR="45720" anchor="ctr"/>
                </a:tc>
                <a:tc>
                  <a:txBody>
                    <a:bodyPr/>
                    <a:lstStyle/>
                    <a:p>
                      <a:pPr algn="ctr"/>
                      <a:r>
                        <a:rPr lang="en-US" sz="2800" dirty="0" smtClean="0"/>
                        <a:t>7%</a:t>
                      </a:r>
                      <a:endParaRPr lang="en-US" sz="2800" dirty="0">
                        <a:solidFill>
                          <a:schemeClr val="tx1"/>
                        </a:solidFill>
                      </a:endParaRPr>
                    </a:p>
                  </a:txBody>
                  <a:tcPr marL="45720" marR="45720" anchor="ctr"/>
                </a:tc>
                <a:tc>
                  <a:txBody>
                    <a:bodyPr/>
                    <a:lstStyle/>
                    <a:p>
                      <a:pPr algn="ctr"/>
                      <a:r>
                        <a:rPr lang="en-US" sz="2800" dirty="0" smtClean="0"/>
                        <a:t>4%</a:t>
                      </a:r>
                      <a:endParaRPr lang="en-US" sz="2800" dirty="0">
                        <a:solidFill>
                          <a:schemeClr val="tx1"/>
                        </a:solidFill>
                      </a:endParaRPr>
                    </a:p>
                  </a:txBody>
                  <a:tcPr marL="45720" marR="45720" anchor="ctr"/>
                </a:tc>
              </a:tr>
              <a:tr h="1429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Incomplete</a:t>
                      </a:r>
                      <a:endParaRPr lang="en-US" sz="2800" b="1" dirty="0" smtClean="0"/>
                    </a:p>
                  </a:txBody>
                  <a:tcPr marL="45720" marR="45720" anchor="ctr"/>
                </a:tc>
                <a:tc>
                  <a:txBody>
                    <a:bodyPr/>
                    <a:lstStyle/>
                    <a:p>
                      <a:pPr algn="ctr"/>
                      <a:r>
                        <a:rPr lang="en-US" sz="2800" dirty="0" smtClean="0"/>
                        <a:t>40% </a:t>
                      </a:r>
                      <a:endParaRPr lang="en-US" sz="2800" dirty="0"/>
                    </a:p>
                  </a:txBody>
                  <a:tcPr marL="45720" marR="45720" anchor="ctr"/>
                </a:tc>
                <a:tc>
                  <a:txBody>
                    <a:bodyPr/>
                    <a:lstStyle/>
                    <a:p>
                      <a:pPr algn="ctr"/>
                      <a:r>
                        <a:rPr lang="en-US" sz="2800" dirty="0" smtClean="0"/>
                        <a:t>-</a:t>
                      </a:r>
                      <a:endParaRPr lang="en-US" sz="2800" dirty="0"/>
                    </a:p>
                  </a:txBody>
                  <a:tcPr marL="45720" marR="45720" anchor="ctr"/>
                </a:tc>
                <a:tc>
                  <a:txBody>
                    <a:bodyPr/>
                    <a:lstStyle/>
                    <a:p>
                      <a:pPr algn="ctr"/>
                      <a:r>
                        <a:rPr lang="en-US" sz="2800" dirty="0" smtClean="0"/>
                        <a:t>11%</a:t>
                      </a:r>
                      <a:endParaRPr lang="en-US" sz="2800" dirty="0"/>
                    </a:p>
                  </a:txBody>
                  <a:tcPr marL="45720" marR="45720" anchor="ctr"/>
                </a:tc>
                <a:tc>
                  <a:txBody>
                    <a:bodyPr/>
                    <a:lstStyle/>
                    <a:p>
                      <a:pPr algn="ctr"/>
                      <a:r>
                        <a:rPr lang="en-US" sz="2800" dirty="0" smtClean="0"/>
                        <a:t>30%</a:t>
                      </a:r>
                      <a:endParaRPr lang="en-US" sz="2800" dirty="0"/>
                    </a:p>
                  </a:txBody>
                  <a:tcPr marL="45720" marR="45720" anchor="ctr"/>
                </a:tc>
              </a:tr>
            </a:tbl>
          </a:graphicData>
        </a:graphic>
      </p:graphicFrame>
    </p:spTree>
    <p:extLst>
      <p:ext uri="{BB962C8B-B14F-4D97-AF65-F5344CB8AC3E}">
        <p14:creationId xmlns:p14="http://schemas.microsoft.com/office/powerpoint/2010/main" xmlns="" val="2150665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purple colored heart with EKG wave"/>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228600" y="-533400"/>
            <a:ext cx="8686800" cy="868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457200" y="-152400"/>
            <a:ext cx="8229600" cy="1143000"/>
          </a:xfrm>
        </p:spPr>
        <p:txBody>
          <a:bodyPr>
            <a:normAutofit/>
          </a:bodyPr>
          <a:lstStyle/>
          <a:p>
            <a:pPr lvl="0"/>
            <a:r>
              <a:rPr lang="en-US" dirty="0" smtClean="0"/>
              <a:t>High </a:t>
            </a:r>
            <a:r>
              <a:rPr lang="en-US" dirty="0"/>
              <a:t>risk patient </a:t>
            </a:r>
            <a:r>
              <a:rPr lang="en-US" dirty="0" smtClean="0"/>
              <a:t>identification</a:t>
            </a:r>
            <a:endParaRPr lang="en-US" dirty="0"/>
          </a:p>
        </p:txBody>
      </p:sp>
    </p:spTree>
    <p:extLst>
      <p:ext uri="{BB962C8B-B14F-4D97-AF65-F5344CB8AC3E}">
        <p14:creationId xmlns:p14="http://schemas.microsoft.com/office/powerpoint/2010/main" xmlns="" val="2516772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Does your site have a dashboard for pharmacists to identify high risk patients?</a:t>
            </a:r>
          </a:p>
          <a:p>
            <a:pPr marL="1314450" lvl="2" indent="-514350">
              <a:buFont typeface="+mj-lt"/>
              <a:buAutoNum type="alphaUcPeriod"/>
            </a:pPr>
            <a:r>
              <a:rPr lang="en-US" sz="4000" dirty="0" smtClean="0"/>
              <a:t>Yes</a:t>
            </a:r>
          </a:p>
          <a:p>
            <a:pPr marL="1314450" lvl="2" indent="-514350">
              <a:buFont typeface="+mj-lt"/>
              <a:buAutoNum type="alphaUcPeriod"/>
            </a:pPr>
            <a:r>
              <a:rPr lang="en-US" sz="4000" dirty="0" smtClean="0"/>
              <a:t>No</a:t>
            </a:r>
            <a:endParaRPr lang="en-US" sz="40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3609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9493993"/>
              </p:ext>
            </p:extLst>
          </p:nvPr>
        </p:nvGraphicFramePr>
        <p:xfrm>
          <a:off x="228600" y="990600"/>
          <a:ext cx="8686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8" name="Title 1"/>
          <p:cNvSpPr>
            <a:spLocks noGrp="1"/>
          </p:cNvSpPr>
          <p:nvPr>
            <p:ph type="title"/>
          </p:nvPr>
        </p:nvSpPr>
        <p:spPr>
          <a:xfrm>
            <a:off x="0" y="152400"/>
            <a:ext cx="9144000" cy="1066800"/>
          </a:xfrm>
        </p:spPr>
        <p:txBody>
          <a:bodyPr>
            <a:noAutofit/>
          </a:bodyPr>
          <a:lstStyle/>
          <a:p>
            <a:pPr algn="ctr" eaLnBrk="1" hangingPunct="1"/>
            <a:r>
              <a:rPr lang="en-US" sz="4800" b="1" i="1" dirty="0" smtClean="0">
                <a:solidFill>
                  <a:schemeClr val="accent6"/>
                </a:solidFill>
                <a:cs typeface="Arial" pitchFamily="34" charset="0"/>
              </a:rPr>
              <a:t>VA Population Management Tools</a:t>
            </a:r>
          </a:p>
        </p:txBody>
      </p:sp>
    </p:spTree>
    <p:extLst>
      <p:ext uri="{BB962C8B-B14F-4D97-AF65-F5344CB8AC3E}">
        <p14:creationId xmlns:p14="http://schemas.microsoft.com/office/powerpoint/2010/main" xmlns="" val="40251619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830286"/>
            <a:ext cx="4419600" cy="4038600"/>
          </a:xfrm>
        </p:spPr>
        <p:txBody>
          <a:bodyPr>
            <a:normAutofit/>
          </a:bodyPr>
          <a:lstStyle/>
          <a:p>
            <a:pPr marL="1314450" lvl="2" indent="-514350">
              <a:buFont typeface="+mj-lt"/>
              <a:buAutoNum type="alphaUcPeriod"/>
            </a:pPr>
            <a:r>
              <a:rPr lang="en-US" sz="3600" dirty="0" smtClean="0"/>
              <a:t>Yes</a:t>
            </a:r>
          </a:p>
          <a:p>
            <a:pPr marL="1314450" lvl="2" indent="-514350">
              <a:buFont typeface="+mj-lt"/>
              <a:buAutoNum type="alphaUcPeriod"/>
            </a:pPr>
            <a:r>
              <a:rPr lang="en-US" sz="3600" dirty="0" smtClean="0"/>
              <a:t>No</a:t>
            </a:r>
            <a:endParaRPr lang="en-US" sz="3600" dirty="0"/>
          </a:p>
        </p:txBody>
      </p:sp>
      <p:sp>
        <p:nvSpPr>
          <p:cNvPr id="3" name="Rectangle 2" descr="Does your site have a dashboard for pharmacists to identify high risk patients?&#10;"/>
          <p:cNvSpPr/>
          <p:nvPr/>
        </p:nvSpPr>
        <p:spPr>
          <a:xfrm>
            <a:off x="457200" y="1466671"/>
            <a:ext cx="8153400" cy="1200329"/>
          </a:xfrm>
          <a:prstGeom prst="rect">
            <a:avLst/>
          </a:prstGeom>
        </p:spPr>
        <p:txBody>
          <a:bodyPr wrap="square">
            <a:spAutoFit/>
          </a:bodyPr>
          <a:lstStyle/>
          <a:p>
            <a:r>
              <a:rPr lang="en-US" sz="3600" dirty="0"/>
              <a:t>Does your site have a dashboard for pharmacists to identify high risk patients?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772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514600"/>
            <a:ext cx="4419600" cy="4038600"/>
          </a:xfrm>
        </p:spPr>
        <p:txBody>
          <a:bodyPr>
            <a:normAutofit fontScale="85000" lnSpcReduction="10000"/>
          </a:bodyPr>
          <a:lstStyle/>
          <a:p>
            <a:pPr marL="1314450" lvl="2" indent="-514350">
              <a:buFont typeface="+mj-lt"/>
              <a:buAutoNum type="alphaUcPeriod"/>
            </a:pPr>
            <a:r>
              <a:rPr lang="en-US" sz="3600" dirty="0"/>
              <a:t>Pharmacist </a:t>
            </a:r>
          </a:p>
          <a:p>
            <a:pPr marL="1314450" lvl="2" indent="-514350">
              <a:buFont typeface="+mj-lt"/>
              <a:buAutoNum type="alphaUcPeriod"/>
            </a:pPr>
            <a:r>
              <a:rPr lang="en-US" sz="3600" dirty="0"/>
              <a:t>Physician, PA, APRN</a:t>
            </a:r>
          </a:p>
          <a:p>
            <a:pPr marL="1314450" lvl="2" indent="-514350">
              <a:buFont typeface="+mj-lt"/>
              <a:buAutoNum type="alphaUcPeriod"/>
            </a:pPr>
            <a:r>
              <a:rPr lang="en-US" sz="3600" dirty="0"/>
              <a:t>Nurse </a:t>
            </a:r>
          </a:p>
          <a:p>
            <a:pPr marL="1314450" lvl="2" indent="-514350">
              <a:buFont typeface="+mj-lt"/>
              <a:buAutoNum type="alphaUcPeriod"/>
            </a:pPr>
            <a:r>
              <a:rPr lang="en-US" sz="3600" dirty="0"/>
              <a:t>Clerical Associate</a:t>
            </a:r>
          </a:p>
          <a:p>
            <a:pPr marL="1314450" lvl="2" indent="-514350">
              <a:buFont typeface="+mj-lt"/>
              <a:buAutoNum type="alphaUcPeriod"/>
            </a:pPr>
            <a:r>
              <a:rPr lang="en-US" sz="3600" dirty="0"/>
              <a:t>Additional team member not listed above</a:t>
            </a:r>
          </a:p>
        </p:txBody>
      </p:sp>
      <p:sp>
        <p:nvSpPr>
          <p:cNvPr id="3" name="Rectangle 2" descr="Which of the following best describes your position in the healthcare team?&#10;"/>
          <p:cNvSpPr/>
          <p:nvPr/>
        </p:nvSpPr>
        <p:spPr>
          <a:xfrm>
            <a:off x="457200" y="1219200"/>
            <a:ext cx="8153400" cy="1077218"/>
          </a:xfrm>
          <a:prstGeom prst="rect">
            <a:avLst/>
          </a:prstGeom>
        </p:spPr>
        <p:txBody>
          <a:bodyPr wrap="square">
            <a:spAutoFit/>
          </a:bodyPr>
          <a:lstStyle/>
          <a:p>
            <a:r>
              <a:rPr lang="en-US" sz="3200" dirty="0"/>
              <a:t>Which of the following best describes your position in the healthcare team?</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8961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830286"/>
            <a:ext cx="4419600" cy="4038600"/>
          </a:xfrm>
        </p:spPr>
        <p:txBody>
          <a:bodyPr>
            <a:normAutofit/>
          </a:bodyPr>
          <a:lstStyle/>
          <a:p>
            <a:pPr marL="1314450" lvl="2" indent="-514350">
              <a:buFont typeface="+mj-lt"/>
              <a:buAutoNum type="alphaUcPeriod"/>
            </a:pPr>
            <a:r>
              <a:rPr lang="en-US" sz="3600" dirty="0" smtClean="0"/>
              <a:t>Yes</a:t>
            </a:r>
          </a:p>
          <a:p>
            <a:pPr marL="1314450" lvl="2" indent="-514350">
              <a:buFont typeface="+mj-lt"/>
              <a:buAutoNum type="alphaUcPeriod"/>
            </a:pPr>
            <a:r>
              <a:rPr lang="en-US" sz="3600" dirty="0" smtClean="0"/>
              <a:t>No</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0477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891920094"/>
              </p:ext>
            </p:extLst>
          </p:nvPr>
        </p:nvGraphicFramePr>
        <p:xfrm>
          <a:off x="-152400" y="152400"/>
          <a:ext cx="8686800" cy="64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5400000">
            <a:off x="5355896" y="3069898"/>
            <a:ext cx="6553200" cy="718207"/>
          </a:xfrm>
          <a:ln w="76200">
            <a:solidFill>
              <a:schemeClr val="accent4"/>
            </a:solidFill>
          </a:ln>
        </p:spPr>
        <p:style>
          <a:lnRef idx="2">
            <a:schemeClr val="accent1"/>
          </a:lnRef>
          <a:fillRef idx="1">
            <a:schemeClr val="lt1"/>
          </a:fillRef>
          <a:effectRef idx="0">
            <a:schemeClr val="accent1"/>
          </a:effectRef>
          <a:fontRef idx="minor">
            <a:schemeClr val="dk1"/>
          </a:fontRef>
        </p:style>
        <p:txBody>
          <a:bodyPr>
            <a:noAutofit/>
          </a:bodyPr>
          <a:lstStyle/>
          <a:p>
            <a:r>
              <a:rPr lang="en-US" sz="3200" dirty="0" smtClean="0"/>
              <a:t>Population Management Strategies</a:t>
            </a:r>
            <a:endParaRPr lang="en-US" sz="3200" dirty="0"/>
          </a:p>
        </p:txBody>
      </p:sp>
    </p:spTree>
    <p:extLst>
      <p:ext uri="{BB962C8B-B14F-4D97-AF65-F5344CB8AC3E}">
        <p14:creationId xmlns:p14="http://schemas.microsoft.com/office/powerpoint/2010/main" xmlns="" val="11550361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ample of a clinical dashboard that is used for performance as well as identification of patients in need.  In addition to performance dashboards there are also dashboards that focus on medication safety such as high dose opioid, high dose APAP, opioid and benzodiazepam use"/>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Effect>
                      <a14:saturation sat="200000"/>
                    </a14:imgEffect>
                  </a14:imgLayer>
                </a14:imgProps>
              </a:ext>
            </a:extLst>
          </a:blip>
          <a:srcRect l="13161" t="23046" r="16334"/>
          <a:stretch/>
        </p:blipFill>
        <p:spPr bwMode="auto">
          <a:xfrm>
            <a:off x="-228598" y="1202810"/>
            <a:ext cx="9601198" cy="6645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ular Callout 1" descr="&quot;&quot;"/>
          <p:cNvSpPr/>
          <p:nvPr/>
        </p:nvSpPr>
        <p:spPr>
          <a:xfrm>
            <a:off x="-6626" y="-699052"/>
            <a:ext cx="9144000" cy="3594652"/>
          </a:xfrm>
          <a:prstGeom prst="wedgeRectCallout">
            <a:avLst>
              <a:gd name="adj1" fmla="val -26919"/>
              <a:gd name="adj2" fmla="val 671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betes dashboard"/>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Effect>
                      <a14:saturation sat="200000"/>
                    </a14:imgEffect>
                  </a14:imgLayer>
                </a14:imgProps>
              </a:ext>
            </a:extLst>
          </a:blip>
          <a:srcRect l="14743" t="50264" r="44969" b="35068"/>
          <a:stretch/>
        </p:blipFill>
        <p:spPr bwMode="auto">
          <a:xfrm>
            <a:off x="468866" y="394252"/>
            <a:ext cx="8193018" cy="1891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rame 4" descr="&quot;&quot;"/>
          <p:cNvSpPr/>
          <p:nvPr/>
        </p:nvSpPr>
        <p:spPr>
          <a:xfrm>
            <a:off x="0" y="3505200"/>
            <a:ext cx="5638800" cy="1447800"/>
          </a:xfrm>
          <a:prstGeom prst="frame">
            <a:avLst>
              <a:gd name="adj1" fmla="val 68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0392943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71126484"/>
              </p:ext>
            </p:extLst>
          </p:nvPr>
        </p:nvGraphicFramePr>
        <p:xfrm>
          <a:off x="533400" y="3200400"/>
          <a:ext cx="8143875"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0" name="Title 1" descr="Pharmacists Achieve Results with Medications Documentation =&#10;PhARMD &#10;Project "/>
          <p:cNvSpPr>
            <a:spLocks noGrp="1"/>
          </p:cNvSpPr>
          <p:nvPr>
            <p:ph type="title"/>
          </p:nvPr>
        </p:nvSpPr>
        <p:spPr>
          <a:xfrm>
            <a:off x="457200" y="228600"/>
            <a:ext cx="8229600" cy="3048000"/>
          </a:xfr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n-US" sz="4000" b="1" u="sng" dirty="0" smtClean="0">
                <a:cs typeface="Georgia" pitchFamily="18" charset="0"/>
              </a:rPr>
              <a:t>Ph</a:t>
            </a:r>
            <a:r>
              <a:rPr lang="en-US" sz="4000" dirty="0" smtClean="0">
                <a:cs typeface="Georgia" pitchFamily="18" charset="0"/>
              </a:rPr>
              <a:t>armacists </a:t>
            </a:r>
            <a:r>
              <a:rPr lang="en-US" sz="4000" b="1" u="sng" dirty="0" smtClean="0">
                <a:cs typeface="Georgia" pitchFamily="18" charset="0"/>
              </a:rPr>
              <a:t>A</a:t>
            </a:r>
            <a:r>
              <a:rPr lang="en-US" sz="4000" dirty="0" smtClean="0">
                <a:cs typeface="Georgia" pitchFamily="18" charset="0"/>
              </a:rPr>
              <a:t>chieve </a:t>
            </a:r>
            <a:r>
              <a:rPr lang="en-US" sz="4000" b="1" u="sng" dirty="0" smtClean="0">
                <a:cs typeface="Georgia" pitchFamily="18" charset="0"/>
              </a:rPr>
              <a:t>R</a:t>
            </a:r>
            <a:r>
              <a:rPr lang="en-US" sz="4000" dirty="0" smtClean="0">
                <a:cs typeface="Georgia" pitchFamily="18" charset="0"/>
              </a:rPr>
              <a:t>esults with </a:t>
            </a:r>
            <a:r>
              <a:rPr lang="en-US" sz="4000" b="1" u="sng" dirty="0" smtClean="0">
                <a:cs typeface="Georgia" pitchFamily="18" charset="0"/>
              </a:rPr>
              <a:t>M</a:t>
            </a:r>
            <a:r>
              <a:rPr lang="en-US" sz="4000" dirty="0" smtClean="0">
                <a:cs typeface="Georgia" pitchFamily="18" charset="0"/>
              </a:rPr>
              <a:t>edications </a:t>
            </a:r>
            <a:r>
              <a:rPr lang="en-US" sz="4000" b="1" u="sng" dirty="0" smtClean="0">
                <a:cs typeface="Georgia" pitchFamily="18" charset="0"/>
              </a:rPr>
              <a:t>D</a:t>
            </a:r>
            <a:r>
              <a:rPr lang="en-US" sz="4000" dirty="0" smtClean="0">
                <a:cs typeface="Georgia" pitchFamily="18" charset="0"/>
              </a:rPr>
              <a:t>ocumentation =</a:t>
            </a:r>
            <a:br>
              <a:rPr lang="en-US" sz="4000" dirty="0" smtClean="0">
                <a:cs typeface="Georgia" pitchFamily="18" charset="0"/>
              </a:rPr>
            </a:br>
            <a:r>
              <a:rPr lang="en-US" sz="8800" b="1" i="1" dirty="0" err="1" smtClean="0">
                <a:cs typeface="Georgia" pitchFamily="18" charset="0"/>
              </a:rPr>
              <a:t>PhARMD</a:t>
            </a:r>
            <a:r>
              <a:rPr lang="en-US" sz="8800" dirty="0" smtClean="0">
                <a:cs typeface="Georgia" pitchFamily="18" charset="0"/>
              </a:rPr>
              <a:t> </a:t>
            </a:r>
            <a:r>
              <a:rPr lang="en-US" sz="4000" dirty="0" smtClean="0">
                <a:cs typeface="Georgia" pitchFamily="18" charset="0"/>
              </a:rPr>
              <a:t/>
            </a:r>
            <a:br>
              <a:rPr lang="en-US" sz="4000" dirty="0" smtClean="0">
                <a:cs typeface="Georgia" pitchFamily="18" charset="0"/>
              </a:rPr>
            </a:br>
            <a:r>
              <a:rPr lang="en-US" sz="4000" dirty="0" smtClean="0">
                <a:cs typeface="Georgia" pitchFamily="18" charset="0"/>
              </a:rPr>
              <a:t>Project </a:t>
            </a:r>
          </a:p>
        </p:txBody>
      </p:sp>
    </p:spTree>
    <p:extLst>
      <p:ext uri="{BB962C8B-B14F-4D97-AF65-F5344CB8AC3E}">
        <p14:creationId xmlns:p14="http://schemas.microsoft.com/office/powerpoint/2010/main" xmlns="" val="22407916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Number of Pharmacist Tool Users FY12 117; FY13 893&#10;Disease State Interventions FY12 15,410; FY13 180,019&#10;Additional Pharmacotherapy interventions FY12 16,717; FY13 129,917&#10;Avg Number of Interventions per visit FY12 1.87; FY13 1.75&#10;"/>
          <p:cNvGraphicFramePr>
            <a:graphicFrameLocks noGrp="1"/>
          </p:cNvGraphicFramePr>
          <p:nvPr>
            <p:extLst>
              <p:ext uri="{D42A27DB-BD31-4B8C-83A1-F6EECF244321}">
                <p14:modId xmlns:p14="http://schemas.microsoft.com/office/powerpoint/2010/main" xmlns="" val="1575361269"/>
              </p:ext>
            </p:extLst>
          </p:nvPr>
        </p:nvGraphicFramePr>
        <p:xfrm>
          <a:off x="73232" y="152399"/>
          <a:ext cx="9527968" cy="6400801"/>
        </p:xfrm>
        <a:graphic>
          <a:graphicData uri="http://schemas.openxmlformats.org/drawingml/2006/table">
            <a:tbl>
              <a:tblPr firstRow="1" bandRow="1">
                <a:tableStyleId>{00A15C55-8517-42AA-B614-E9B94910E393}</a:tableStyleId>
              </a:tblPr>
              <a:tblGrid>
                <a:gridCol w="4992795"/>
                <a:gridCol w="2167137"/>
                <a:gridCol w="2368036"/>
              </a:tblGrid>
              <a:tr h="1360731">
                <a:tc>
                  <a:txBody>
                    <a:bodyPr/>
                    <a:lstStyle/>
                    <a:p>
                      <a:r>
                        <a:rPr lang="en-US" sz="2800" dirty="0" smtClean="0"/>
                        <a:t>Metric</a:t>
                      </a:r>
                      <a:endParaRPr lang="en-US" sz="2800" dirty="0"/>
                    </a:p>
                  </a:txBody>
                  <a:tcPr/>
                </a:tc>
                <a:tc>
                  <a:txBody>
                    <a:bodyPr/>
                    <a:lstStyle/>
                    <a:p>
                      <a:r>
                        <a:rPr lang="en-US" sz="2800" dirty="0" smtClean="0"/>
                        <a:t>FY12</a:t>
                      </a:r>
                      <a:endParaRPr lang="en-US" sz="2800" dirty="0"/>
                    </a:p>
                  </a:txBody>
                  <a:tcPr/>
                </a:tc>
                <a:tc>
                  <a:txBody>
                    <a:bodyPr/>
                    <a:lstStyle/>
                    <a:p>
                      <a:r>
                        <a:rPr lang="en-US" sz="2800" dirty="0" smtClean="0"/>
                        <a:t>FY13</a:t>
                      </a:r>
                    </a:p>
                    <a:p>
                      <a:endParaRPr lang="en-US" sz="2800" dirty="0"/>
                    </a:p>
                  </a:txBody>
                  <a:tcPr/>
                </a:tc>
              </a:tr>
              <a:tr h="1360731">
                <a:tc>
                  <a:txBody>
                    <a:bodyPr/>
                    <a:lstStyle/>
                    <a:p>
                      <a:r>
                        <a:rPr lang="en-US" sz="2800" dirty="0" smtClean="0"/>
                        <a:t>Number of Pharmacist Tool</a:t>
                      </a:r>
                      <a:r>
                        <a:rPr lang="en-US" sz="2800" baseline="0" dirty="0" smtClean="0"/>
                        <a:t> Users</a:t>
                      </a:r>
                      <a:endParaRPr lang="en-US" sz="2800" dirty="0"/>
                    </a:p>
                  </a:txBody>
                  <a:tcPr/>
                </a:tc>
                <a:tc>
                  <a:txBody>
                    <a:bodyPr/>
                    <a:lstStyle/>
                    <a:p>
                      <a:r>
                        <a:rPr lang="en-US" sz="2800" dirty="0" smtClean="0"/>
                        <a:t>117</a:t>
                      </a:r>
                      <a:endParaRPr lang="en-US" sz="2800" dirty="0"/>
                    </a:p>
                  </a:txBody>
                  <a:tcPr/>
                </a:tc>
                <a:tc>
                  <a:txBody>
                    <a:bodyPr/>
                    <a:lstStyle/>
                    <a:p>
                      <a:r>
                        <a:rPr lang="en-US" sz="2800" dirty="0" smtClean="0"/>
                        <a:t>893</a:t>
                      </a:r>
                      <a:endParaRPr lang="en-US" sz="2800" dirty="0"/>
                    </a:p>
                  </a:txBody>
                  <a:tcPr/>
                </a:tc>
              </a:tr>
              <a:tr h="957877">
                <a:tc>
                  <a:txBody>
                    <a:bodyPr/>
                    <a:lstStyle/>
                    <a:p>
                      <a:r>
                        <a:rPr lang="en-US" sz="2800" dirty="0" smtClean="0"/>
                        <a:t>Disease State Interventions</a:t>
                      </a:r>
                      <a:endParaRPr lang="en-US" sz="2800" dirty="0"/>
                    </a:p>
                  </a:txBody>
                  <a:tcPr/>
                </a:tc>
                <a:tc>
                  <a:txBody>
                    <a:bodyPr/>
                    <a:lstStyle/>
                    <a:p>
                      <a:r>
                        <a:rPr lang="en-US" sz="2800" dirty="0" smtClean="0"/>
                        <a:t>15,410</a:t>
                      </a:r>
                      <a:endParaRPr lang="en-US" sz="2800" dirty="0"/>
                    </a:p>
                  </a:txBody>
                  <a:tcPr/>
                </a:tc>
                <a:tc>
                  <a:txBody>
                    <a:bodyPr/>
                    <a:lstStyle/>
                    <a:p>
                      <a:r>
                        <a:rPr lang="en-US" sz="2800" dirty="0" smtClean="0"/>
                        <a:t>180,019</a:t>
                      </a:r>
                      <a:endParaRPr lang="en-US" sz="2800" dirty="0"/>
                    </a:p>
                  </a:txBody>
                  <a:tcPr/>
                </a:tc>
              </a:tr>
              <a:tr h="1360731">
                <a:tc>
                  <a:txBody>
                    <a:bodyPr/>
                    <a:lstStyle/>
                    <a:p>
                      <a:r>
                        <a:rPr lang="en-US" sz="2800" dirty="0" smtClean="0"/>
                        <a:t>Additional Pharmaco</a:t>
                      </a:r>
                      <a:r>
                        <a:rPr lang="en-US" sz="2800" baseline="0" dirty="0" smtClean="0"/>
                        <a:t>therapy interventions</a:t>
                      </a:r>
                      <a:endParaRPr lang="en-US" sz="2800" dirty="0"/>
                    </a:p>
                  </a:txBody>
                  <a:tcPr/>
                </a:tc>
                <a:tc>
                  <a:txBody>
                    <a:bodyPr/>
                    <a:lstStyle/>
                    <a:p>
                      <a:r>
                        <a:rPr lang="en-US" sz="2800" dirty="0" smtClean="0"/>
                        <a:t>16,717</a:t>
                      </a:r>
                      <a:endParaRPr lang="en-US" sz="2800" dirty="0"/>
                    </a:p>
                  </a:txBody>
                  <a:tcPr/>
                </a:tc>
                <a:tc>
                  <a:txBody>
                    <a:bodyPr/>
                    <a:lstStyle/>
                    <a:p>
                      <a:r>
                        <a:rPr lang="en-US" sz="2800" dirty="0" smtClean="0"/>
                        <a:t>129,917</a:t>
                      </a:r>
                      <a:endParaRPr lang="en-US" sz="2800" dirty="0"/>
                    </a:p>
                  </a:txBody>
                  <a:tcPr/>
                </a:tc>
              </a:tr>
              <a:tr h="1360731">
                <a:tc>
                  <a:txBody>
                    <a:bodyPr/>
                    <a:lstStyle/>
                    <a:p>
                      <a:r>
                        <a:rPr lang="en-US" sz="2800" dirty="0" err="1" smtClean="0"/>
                        <a:t>Avg</a:t>
                      </a:r>
                      <a:r>
                        <a:rPr lang="en-US" sz="2800" dirty="0" smtClean="0"/>
                        <a:t> Number</a:t>
                      </a:r>
                      <a:r>
                        <a:rPr lang="en-US" sz="2800" baseline="0" dirty="0" smtClean="0"/>
                        <a:t> of Interventions per visit</a:t>
                      </a:r>
                      <a:endParaRPr lang="en-US" sz="2800" dirty="0"/>
                    </a:p>
                  </a:txBody>
                  <a:tcPr/>
                </a:tc>
                <a:tc>
                  <a:txBody>
                    <a:bodyPr/>
                    <a:lstStyle/>
                    <a:p>
                      <a:r>
                        <a:rPr lang="en-US" sz="2800" dirty="0" smtClean="0"/>
                        <a:t>1.87</a:t>
                      </a:r>
                      <a:endParaRPr lang="en-US" sz="2800" dirty="0"/>
                    </a:p>
                  </a:txBody>
                  <a:tcPr/>
                </a:tc>
                <a:tc>
                  <a:txBody>
                    <a:bodyPr/>
                    <a:lstStyle/>
                    <a:p>
                      <a:r>
                        <a:rPr lang="en-US" sz="2800" dirty="0" smtClean="0"/>
                        <a:t>1.75</a:t>
                      </a:r>
                      <a:endParaRPr lang="en-US" sz="2800" dirty="0"/>
                    </a:p>
                  </a:txBody>
                  <a:tcPr/>
                </a:tc>
              </a:tr>
            </a:tbl>
          </a:graphicData>
        </a:graphic>
      </p:graphicFrame>
    </p:spTree>
    <p:extLst>
      <p:ext uri="{BB962C8B-B14F-4D97-AF65-F5344CB8AC3E}">
        <p14:creationId xmlns:p14="http://schemas.microsoft.com/office/powerpoint/2010/main" xmlns="" val="39532773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quot;"/>
          <p:cNvSpPr/>
          <p:nvPr/>
        </p:nvSpPr>
        <p:spPr>
          <a:xfrm>
            <a:off x="0" y="6248400"/>
            <a:ext cx="9144000" cy="3048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descr="Biomarker HbA1c&#10;Baseline 9.05&#10;Treatment 8.08&#10;P value (T-Test) &lt;0.000001&#10;&#10;"/>
          <p:cNvGraphicFramePr>
            <a:graphicFrameLocks noGrp="1"/>
          </p:cNvGraphicFramePr>
          <p:nvPr>
            <p:ph idx="1"/>
            <p:extLst>
              <p:ext uri="{D42A27DB-BD31-4B8C-83A1-F6EECF244321}">
                <p14:modId xmlns:p14="http://schemas.microsoft.com/office/powerpoint/2010/main" xmlns="" val="2152654860"/>
              </p:ext>
            </p:extLst>
          </p:nvPr>
        </p:nvGraphicFramePr>
        <p:xfrm>
          <a:off x="0" y="2590800"/>
          <a:ext cx="9143999" cy="3657600"/>
        </p:xfrm>
        <a:graphic>
          <a:graphicData uri="http://schemas.openxmlformats.org/drawingml/2006/table">
            <a:tbl>
              <a:tblPr firstRow="1" bandRow="1">
                <a:tableStyleId>{93296810-A885-4BE3-A3E7-6D5BEEA58F35}</a:tableStyleId>
              </a:tblPr>
              <a:tblGrid>
                <a:gridCol w="2410690"/>
                <a:gridCol w="1953492"/>
                <a:gridCol w="2285999"/>
                <a:gridCol w="2493818"/>
              </a:tblGrid>
              <a:tr h="1828800">
                <a:tc>
                  <a:txBody>
                    <a:bodyPr/>
                    <a:lstStyle/>
                    <a:p>
                      <a:pPr marL="0" marR="0">
                        <a:spcBef>
                          <a:spcPts val="0"/>
                        </a:spcBef>
                        <a:spcAft>
                          <a:spcPts val="0"/>
                        </a:spcAft>
                      </a:pPr>
                      <a:r>
                        <a:rPr lang="en-US" sz="2800" dirty="0"/>
                        <a:t>Biomarker</a:t>
                      </a:r>
                      <a:endParaRPr lang="en-US" sz="2800"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2800" dirty="0"/>
                        <a:t>Baseline</a:t>
                      </a:r>
                      <a:endParaRPr lang="en-US" sz="2800"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2800" dirty="0"/>
                        <a:t>Treatment</a:t>
                      </a:r>
                      <a:endParaRPr lang="en-US" sz="2800"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2800" dirty="0"/>
                        <a:t>P value (T-Test)</a:t>
                      </a:r>
                      <a:endParaRPr lang="en-US" sz="2800" dirty="0">
                        <a:latin typeface="Calibri"/>
                        <a:ea typeface="Calibri"/>
                        <a:cs typeface="Times New Roman"/>
                      </a:endParaRPr>
                    </a:p>
                  </a:txBody>
                  <a:tcPr marL="68580" marR="68580" marT="0" marB="0" anchor="b"/>
                </a:tc>
              </a:tr>
              <a:tr h="1828800">
                <a:tc>
                  <a:txBody>
                    <a:bodyPr/>
                    <a:lstStyle/>
                    <a:p>
                      <a:pPr marL="0" marR="0">
                        <a:spcBef>
                          <a:spcPts val="0"/>
                        </a:spcBef>
                        <a:spcAft>
                          <a:spcPts val="0"/>
                        </a:spcAft>
                      </a:pPr>
                      <a:r>
                        <a:rPr lang="en-US" sz="2800" dirty="0"/>
                        <a:t>HbA1c</a:t>
                      </a:r>
                      <a:endParaRPr lang="en-US" sz="2800" dirty="0">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800" dirty="0"/>
                        <a:t>9.05</a:t>
                      </a:r>
                      <a:endParaRPr lang="en-US" sz="2800" dirty="0">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800" dirty="0"/>
                        <a:t>8.08</a:t>
                      </a:r>
                      <a:endParaRPr lang="en-US" sz="2800"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2800" dirty="0"/>
                        <a:t>&lt;0.000001</a:t>
                      </a:r>
                      <a:endParaRPr lang="en-US" sz="2800" dirty="0">
                        <a:latin typeface="Calibri"/>
                        <a:ea typeface="Calibri"/>
                        <a:cs typeface="Times New Roman"/>
                      </a:endParaRPr>
                    </a:p>
                  </a:txBody>
                  <a:tcPr marL="68580" marR="68580" marT="0" marB="0" anchor="b"/>
                </a:tc>
              </a:tr>
            </a:tbl>
          </a:graphicData>
        </a:graphic>
      </p:graphicFrame>
      <p:sp>
        <p:nvSpPr>
          <p:cNvPr id="5" name="Rectangle 4" descr="&quot;&quot;"/>
          <p:cNvSpPr/>
          <p:nvPr/>
        </p:nvSpPr>
        <p:spPr>
          <a:xfrm>
            <a:off x="0" y="2362200"/>
            <a:ext cx="9144000" cy="304800"/>
          </a:xfrm>
          <a:prstGeom prst="rect">
            <a:avLst/>
          </a:prstGeom>
          <a:solidFill>
            <a:schemeClr val="accent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PhARMD Project &#10;Diabetes Patient Interventions&#10;(N= 957)"/>
          <p:cNvSpPr>
            <a:spLocks noGrp="1"/>
          </p:cNvSpPr>
          <p:nvPr>
            <p:ph type="title"/>
          </p:nvPr>
        </p:nvSpPr>
        <p:spPr>
          <a:xfrm>
            <a:off x="1" y="274638"/>
            <a:ext cx="9143998" cy="1858962"/>
          </a:xfrm>
        </p:spPr>
        <p:txBody>
          <a:bodyPr>
            <a:noAutofit/>
          </a:bodyPr>
          <a:lstStyle/>
          <a:p>
            <a:r>
              <a:rPr lang="en-US" sz="6000" b="1" i="1" dirty="0" err="1" smtClean="0">
                <a:solidFill>
                  <a:schemeClr val="accent4"/>
                </a:solidFill>
              </a:rPr>
              <a:t>PhARMD</a:t>
            </a:r>
            <a:r>
              <a:rPr lang="en-US" sz="6000" dirty="0" smtClean="0">
                <a:solidFill>
                  <a:schemeClr val="accent4"/>
                </a:solidFill>
              </a:rPr>
              <a:t> </a:t>
            </a:r>
            <a:r>
              <a:rPr lang="en-US" sz="4800" dirty="0" smtClean="0">
                <a:solidFill>
                  <a:schemeClr val="accent4"/>
                </a:solidFill>
              </a:rPr>
              <a:t>Project </a:t>
            </a:r>
            <a:br>
              <a:rPr lang="en-US" sz="4800" dirty="0" smtClean="0">
                <a:solidFill>
                  <a:schemeClr val="accent4"/>
                </a:solidFill>
              </a:rPr>
            </a:br>
            <a:r>
              <a:rPr lang="en-US" sz="4800" dirty="0" smtClean="0">
                <a:solidFill>
                  <a:schemeClr val="accent4"/>
                </a:solidFill>
              </a:rPr>
              <a:t>Diabetes Patient Interventions</a:t>
            </a:r>
            <a:br>
              <a:rPr lang="en-US" sz="4800" dirty="0" smtClean="0">
                <a:solidFill>
                  <a:schemeClr val="accent4"/>
                </a:solidFill>
              </a:rPr>
            </a:br>
            <a:r>
              <a:rPr lang="en-US" sz="4800" dirty="0" smtClean="0">
                <a:solidFill>
                  <a:schemeClr val="accent4"/>
                </a:solidFill>
              </a:rPr>
              <a:t>(N= 957)</a:t>
            </a:r>
            <a:endParaRPr lang="en-US" sz="4800" dirty="0">
              <a:solidFill>
                <a:schemeClr val="accent4"/>
              </a:solidFill>
            </a:endParaRPr>
          </a:p>
        </p:txBody>
      </p:sp>
    </p:spTree>
    <p:extLst>
      <p:ext uri="{BB962C8B-B14F-4D97-AF65-F5344CB8AC3E}">
        <p14:creationId xmlns:p14="http://schemas.microsoft.com/office/powerpoint/2010/main" xmlns="" val="3490681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019850933"/>
              </p:ext>
            </p:extLst>
          </p:nvPr>
        </p:nvGraphicFramePr>
        <p:xfrm>
          <a:off x="-304800" y="114300"/>
          <a:ext cx="10287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16200000">
            <a:off x="-3390901" y="2781301"/>
            <a:ext cx="8229600" cy="1143000"/>
          </a:xfrm>
        </p:spPr>
        <p:txBody>
          <a:bodyPr>
            <a:normAutofit fontScale="90000"/>
          </a:bodyPr>
          <a:lstStyle/>
          <a:p>
            <a:r>
              <a:rPr lang="en-US" sz="5300" b="1" i="1" dirty="0" err="1" smtClean="0"/>
              <a:t>PhARMD</a:t>
            </a:r>
            <a:r>
              <a:rPr lang="en-US" sz="5300" dirty="0" smtClean="0"/>
              <a:t> </a:t>
            </a:r>
            <a:r>
              <a:rPr lang="en-US" dirty="0" smtClean="0"/>
              <a:t>Diabetes Patients</a:t>
            </a:r>
            <a:br>
              <a:rPr lang="en-US" dirty="0" smtClean="0"/>
            </a:br>
            <a:r>
              <a:rPr lang="en-US" dirty="0" smtClean="0"/>
              <a:t>Numbers Needed to Treat (NNT)</a:t>
            </a:r>
            <a:endParaRPr lang="en-US" dirty="0"/>
          </a:p>
        </p:txBody>
      </p:sp>
    </p:spTree>
    <p:extLst>
      <p:ext uri="{BB962C8B-B14F-4D97-AF65-F5344CB8AC3E}">
        <p14:creationId xmlns:p14="http://schemas.microsoft.com/office/powerpoint/2010/main" xmlns="" val="2351250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Baseline&#10;Systolic BP 153&#10;Diastolic BP 93&#10;&#10;Treatment&#10;Systolic BP 133&#10;Diastolic BP 79&#10;&#10;P value (T-Test)&#10;Systolic BP  &lt;0.000001&#10;Diastolic BP  &lt;0.000001&#10;&#10;&#10;"/>
          <p:cNvGraphicFramePr>
            <a:graphicFrameLocks noGrp="1"/>
          </p:cNvGraphicFramePr>
          <p:nvPr>
            <p:ph idx="1"/>
            <p:extLst>
              <p:ext uri="{D42A27DB-BD31-4B8C-83A1-F6EECF244321}">
                <p14:modId xmlns:p14="http://schemas.microsoft.com/office/powerpoint/2010/main" xmlns="" val="342022172"/>
              </p:ext>
            </p:extLst>
          </p:nvPr>
        </p:nvGraphicFramePr>
        <p:xfrm>
          <a:off x="2" y="2362200"/>
          <a:ext cx="9143999" cy="4343400"/>
        </p:xfrm>
        <a:graphic>
          <a:graphicData uri="http://schemas.openxmlformats.org/drawingml/2006/table">
            <a:tbl>
              <a:tblPr firstRow="1" bandRow="1">
                <a:tableStyleId>{93296810-A885-4BE3-A3E7-6D5BEEA58F35}</a:tableStyleId>
              </a:tblPr>
              <a:tblGrid>
                <a:gridCol w="2410690"/>
                <a:gridCol w="1953492"/>
                <a:gridCol w="2285999"/>
                <a:gridCol w="2493818"/>
              </a:tblGrid>
              <a:tr h="1447800">
                <a:tc>
                  <a:txBody>
                    <a:bodyPr/>
                    <a:lstStyle/>
                    <a:p>
                      <a:pPr marL="0" marR="0">
                        <a:spcBef>
                          <a:spcPts val="0"/>
                        </a:spcBef>
                        <a:spcAft>
                          <a:spcPts val="0"/>
                        </a:spcAft>
                      </a:pPr>
                      <a:r>
                        <a:rPr lang="en-US" sz="2800" dirty="0"/>
                        <a:t>Biomarker</a:t>
                      </a:r>
                      <a:endParaRPr lang="en-US" sz="2800"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2800" dirty="0"/>
                        <a:t>Baseline</a:t>
                      </a:r>
                      <a:endParaRPr lang="en-US" sz="2800"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2800" dirty="0"/>
                        <a:t>Treatment</a:t>
                      </a:r>
                      <a:endParaRPr lang="en-US" sz="2800"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2800" dirty="0"/>
                        <a:t>P value (T-Test)</a:t>
                      </a:r>
                      <a:endParaRPr lang="en-US" sz="2800" dirty="0">
                        <a:latin typeface="Calibri"/>
                        <a:ea typeface="Calibri"/>
                        <a:cs typeface="Times New Roman"/>
                      </a:endParaRPr>
                    </a:p>
                  </a:txBody>
                  <a:tcPr marL="68580" marR="68580" marT="0" marB="0" anchor="b"/>
                </a:tc>
              </a:tr>
              <a:tr h="1447800">
                <a:tc>
                  <a:txBody>
                    <a:bodyPr/>
                    <a:lstStyle/>
                    <a:p>
                      <a:pPr marL="0" marR="0">
                        <a:spcBef>
                          <a:spcPts val="0"/>
                        </a:spcBef>
                        <a:spcAft>
                          <a:spcPts val="0"/>
                        </a:spcAft>
                      </a:pPr>
                      <a:r>
                        <a:rPr lang="en-US" sz="2800" dirty="0" smtClean="0"/>
                        <a:t>Systolic BP</a:t>
                      </a:r>
                      <a:endParaRPr lang="en-US" sz="2800" dirty="0">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800" dirty="0" smtClean="0"/>
                        <a:t>153</a:t>
                      </a:r>
                      <a:endParaRPr lang="en-US" sz="2800" dirty="0">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800" dirty="0" smtClean="0"/>
                        <a:t>133</a:t>
                      </a:r>
                      <a:endParaRPr lang="en-US" sz="2800" dirty="0">
                        <a:latin typeface="Calibri"/>
                        <a:ea typeface="Calibri"/>
                        <a:cs typeface="Times New Roman"/>
                      </a:endParaRPr>
                    </a:p>
                  </a:txBody>
                  <a:tcPr marL="68580" marR="68580" marT="0" marB="0" anchor="b"/>
                </a:tc>
                <a:tc>
                  <a:txBody>
                    <a:bodyPr/>
                    <a:lstStyle/>
                    <a:p>
                      <a:pPr marL="0" marR="0">
                        <a:spcBef>
                          <a:spcPts val="0"/>
                        </a:spcBef>
                        <a:spcAft>
                          <a:spcPts val="0"/>
                        </a:spcAft>
                      </a:pPr>
                      <a:r>
                        <a:rPr lang="en-US" sz="2800" dirty="0"/>
                        <a:t>&lt;0.000001</a:t>
                      </a:r>
                      <a:endParaRPr lang="en-US" sz="2800" dirty="0">
                        <a:latin typeface="Calibri"/>
                        <a:ea typeface="Calibri"/>
                        <a:cs typeface="Times New Roman"/>
                      </a:endParaRPr>
                    </a:p>
                  </a:txBody>
                  <a:tcPr marL="68580" marR="68580" marT="0" marB="0" anchor="b"/>
                </a:tc>
              </a:tr>
              <a:tr h="1447800">
                <a:tc>
                  <a:txBody>
                    <a:bodyPr/>
                    <a:lstStyle/>
                    <a:p>
                      <a:pPr marL="0" marR="0">
                        <a:spcBef>
                          <a:spcPts val="0"/>
                        </a:spcBef>
                        <a:spcAft>
                          <a:spcPts val="0"/>
                        </a:spcAft>
                      </a:pPr>
                      <a:r>
                        <a:rPr lang="en-US" sz="2800" dirty="0" smtClean="0">
                          <a:latin typeface="Calibri"/>
                          <a:ea typeface="Calibri"/>
                          <a:cs typeface="Times New Roman"/>
                        </a:rPr>
                        <a:t>Diastolic BP</a:t>
                      </a:r>
                      <a:endParaRPr lang="en-US" sz="2800" dirty="0">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800" dirty="0" smtClean="0">
                          <a:latin typeface="Calibri"/>
                          <a:ea typeface="Calibri"/>
                          <a:cs typeface="Times New Roman"/>
                        </a:rPr>
                        <a:t>93</a:t>
                      </a:r>
                      <a:endParaRPr lang="en-US" sz="2800" dirty="0">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800" dirty="0" smtClean="0">
                          <a:latin typeface="Calibri"/>
                          <a:ea typeface="Calibri"/>
                          <a:cs typeface="Times New Roman"/>
                        </a:rPr>
                        <a:t>79</a:t>
                      </a:r>
                      <a:endParaRPr lang="en-US" sz="2800" dirty="0">
                        <a:latin typeface="Calibri"/>
                        <a:ea typeface="Calibri"/>
                        <a:cs typeface="Times New Roman"/>
                      </a:endParaRPr>
                    </a:p>
                  </a:txBody>
                  <a:tcPr marL="68580" marR="6858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&lt;0.000001</a:t>
                      </a:r>
                      <a:endParaRPr lang="en-US" sz="2800" dirty="0" smtClean="0">
                        <a:latin typeface="+mn-lt"/>
                        <a:ea typeface="Calibri"/>
                        <a:cs typeface="Times New Roman"/>
                      </a:endParaRPr>
                    </a:p>
                  </a:txBody>
                  <a:tcPr marL="68580" marR="68580" marT="0" marB="0" anchor="b"/>
                </a:tc>
              </a:tr>
            </a:tbl>
          </a:graphicData>
        </a:graphic>
      </p:graphicFrame>
      <p:sp>
        <p:nvSpPr>
          <p:cNvPr id="5" name="Rectangle 4" descr="&quot;&quot;"/>
          <p:cNvSpPr/>
          <p:nvPr/>
        </p:nvSpPr>
        <p:spPr>
          <a:xfrm>
            <a:off x="0" y="2362200"/>
            <a:ext cx="9144000" cy="304800"/>
          </a:xfrm>
          <a:prstGeom prst="rect">
            <a:avLst/>
          </a:prstGeom>
          <a:solidFill>
            <a:schemeClr val="accent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274638"/>
            <a:ext cx="9143998" cy="1858962"/>
          </a:xfrm>
        </p:spPr>
        <p:txBody>
          <a:bodyPr>
            <a:noAutofit/>
          </a:bodyPr>
          <a:lstStyle/>
          <a:p>
            <a:r>
              <a:rPr lang="en-US" sz="6000" b="1" i="1" dirty="0" err="1" smtClean="0">
                <a:solidFill>
                  <a:schemeClr val="accent4"/>
                </a:solidFill>
              </a:rPr>
              <a:t>PhARMD</a:t>
            </a:r>
            <a:r>
              <a:rPr lang="en-US" sz="6000" dirty="0" smtClean="0">
                <a:solidFill>
                  <a:schemeClr val="accent4"/>
                </a:solidFill>
              </a:rPr>
              <a:t> </a:t>
            </a:r>
            <a:r>
              <a:rPr lang="en-US" sz="4800" dirty="0" smtClean="0">
                <a:solidFill>
                  <a:schemeClr val="accent4"/>
                </a:solidFill>
              </a:rPr>
              <a:t>Project </a:t>
            </a:r>
            <a:br>
              <a:rPr lang="en-US" sz="4800" dirty="0" smtClean="0">
                <a:solidFill>
                  <a:schemeClr val="accent4"/>
                </a:solidFill>
              </a:rPr>
            </a:br>
            <a:r>
              <a:rPr lang="en-US" sz="4800" dirty="0" smtClean="0">
                <a:solidFill>
                  <a:schemeClr val="accent4"/>
                </a:solidFill>
              </a:rPr>
              <a:t>Hypertension Patient Interventions</a:t>
            </a:r>
            <a:br>
              <a:rPr lang="en-US" sz="4800" dirty="0" smtClean="0">
                <a:solidFill>
                  <a:schemeClr val="accent4"/>
                </a:solidFill>
              </a:rPr>
            </a:br>
            <a:r>
              <a:rPr lang="en-US" sz="4800" dirty="0" smtClean="0">
                <a:solidFill>
                  <a:schemeClr val="accent4"/>
                </a:solidFill>
              </a:rPr>
              <a:t>(N= 370)</a:t>
            </a:r>
            <a:endParaRPr lang="en-US" sz="4800" dirty="0">
              <a:solidFill>
                <a:schemeClr val="accent4"/>
              </a:solidFill>
            </a:endParaRPr>
          </a:p>
        </p:txBody>
      </p:sp>
    </p:spTree>
    <p:extLst>
      <p:ext uri="{BB962C8B-B14F-4D97-AF65-F5344CB8AC3E}">
        <p14:creationId xmlns:p14="http://schemas.microsoft.com/office/powerpoint/2010/main" xmlns="" val="18071908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643466128"/>
              </p:ext>
            </p:extLst>
          </p:nvPr>
        </p:nvGraphicFramePr>
        <p:xfrm>
          <a:off x="1700284" y="-838200"/>
          <a:ext cx="7367516" cy="876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16200000">
            <a:off x="-3314701" y="2781301"/>
            <a:ext cx="8229600" cy="1143000"/>
          </a:xfrm>
        </p:spPr>
        <p:txBody>
          <a:bodyPr>
            <a:noAutofit/>
          </a:bodyPr>
          <a:lstStyle/>
          <a:p>
            <a:r>
              <a:rPr lang="en-US" sz="4800" b="1" i="1" dirty="0" err="1" smtClean="0"/>
              <a:t>PhARMD</a:t>
            </a:r>
            <a:r>
              <a:rPr lang="en-US" sz="4800" dirty="0" smtClean="0"/>
              <a:t> </a:t>
            </a:r>
            <a:r>
              <a:rPr lang="en-US" sz="3200" dirty="0" smtClean="0"/>
              <a:t>Hypertension Patients</a:t>
            </a:r>
            <a:br>
              <a:rPr lang="en-US" sz="3200" dirty="0" smtClean="0"/>
            </a:br>
            <a:r>
              <a:rPr lang="en-US" sz="3200" dirty="0" smtClean="0"/>
              <a:t>Numbers Needed to Treat (NNT)</a:t>
            </a:r>
            <a:endParaRPr lang="en-US" sz="3200" dirty="0"/>
          </a:p>
        </p:txBody>
      </p:sp>
    </p:spTree>
    <p:extLst>
      <p:ext uri="{BB962C8B-B14F-4D97-AF65-F5344CB8AC3E}">
        <p14:creationId xmlns:p14="http://schemas.microsoft.com/office/powerpoint/2010/main" xmlns="" val="243226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Pharmacists </a:t>
            </a:r>
            <a:r>
              <a:rPr lang="en-US" sz="4000" dirty="0"/>
              <a:t>are </a:t>
            </a:r>
            <a:r>
              <a:rPr lang="en-US" sz="4000" dirty="0" smtClean="0"/>
              <a:t>essential members </a:t>
            </a:r>
            <a:r>
              <a:rPr lang="en-US" sz="4000" dirty="0"/>
              <a:t>of the healthcare </a:t>
            </a:r>
            <a:r>
              <a:rPr lang="en-US" sz="4000" dirty="0" smtClean="0"/>
              <a:t>team</a:t>
            </a:r>
          </a:p>
          <a:p>
            <a:pPr marL="1314450" lvl="2" indent="-514350">
              <a:buFont typeface="+mj-lt"/>
              <a:buAutoNum type="alphaUcPeriod"/>
            </a:pPr>
            <a:r>
              <a:rPr lang="en-US" sz="3600" dirty="0" smtClean="0"/>
              <a:t>True</a:t>
            </a:r>
          </a:p>
          <a:p>
            <a:pPr marL="1314450" lvl="2" indent="-514350">
              <a:buFont typeface="+mj-lt"/>
              <a:buAutoNum type="alphaUcPeriod"/>
            </a:pPr>
            <a:r>
              <a:rPr lang="en-US" sz="3600" dirty="0" smtClean="0"/>
              <a:t>False</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703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514600"/>
            <a:ext cx="4419600" cy="4038600"/>
          </a:xfrm>
        </p:spPr>
        <p:txBody>
          <a:bodyPr>
            <a:normAutofit fontScale="85000" lnSpcReduction="10000"/>
          </a:bodyPr>
          <a:lstStyle/>
          <a:p>
            <a:pPr marL="1314450" lvl="2" indent="-514350">
              <a:buFont typeface="+mj-lt"/>
              <a:buAutoNum type="alphaUcPeriod"/>
            </a:pPr>
            <a:r>
              <a:rPr lang="en-US" sz="3600" dirty="0"/>
              <a:t>Pharmacist </a:t>
            </a:r>
          </a:p>
          <a:p>
            <a:pPr marL="1314450" lvl="2" indent="-514350">
              <a:buFont typeface="+mj-lt"/>
              <a:buAutoNum type="alphaUcPeriod"/>
            </a:pPr>
            <a:r>
              <a:rPr lang="en-US" sz="3600" dirty="0"/>
              <a:t>Physician, PA, APRN</a:t>
            </a:r>
          </a:p>
          <a:p>
            <a:pPr marL="1314450" lvl="2" indent="-514350">
              <a:buFont typeface="+mj-lt"/>
              <a:buAutoNum type="alphaUcPeriod"/>
            </a:pPr>
            <a:r>
              <a:rPr lang="en-US" sz="3600" dirty="0"/>
              <a:t>Nurse </a:t>
            </a:r>
          </a:p>
          <a:p>
            <a:pPr marL="1314450" lvl="2" indent="-514350">
              <a:buFont typeface="+mj-lt"/>
              <a:buAutoNum type="alphaUcPeriod"/>
            </a:pPr>
            <a:r>
              <a:rPr lang="en-US" sz="3600" dirty="0"/>
              <a:t>Clerical Associate</a:t>
            </a:r>
          </a:p>
          <a:p>
            <a:pPr marL="1314450" lvl="2" indent="-514350">
              <a:buFont typeface="+mj-lt"/>
              <a:buAutoNum type="alphaUcPeriod"/>
            </a:pPr>
            <a:r>
              <a:rPr lang="en-US" sz="3600" dirty="0"/>
              <a:t>Additional team member not listed above</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43577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per dolls holding hands in a circle"/>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6536" y="0"/>
            <a:ext cx="9982536" cy="6858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81000" y="228600"/>
            <a:ext cx="8458200" cy="5334000"/>
          </a:xfrm>
        </p:spPr>
        <p:txBody>
          <a:bodyPr>
            <a:prstTxWarp prst="textArchDown">
              <a:avLst>
                <a:gd name="adj" fmla="val 21445692"/>
              </a:avLst>
            </a:prstTxWarp>
            <a:noAutofit/>
          </a:bodyPr>
          <a:lstStyle/>
          <a:p>
            <a:r>
              <a:rPr lang="en-US" sz="8800" b="1" kern="0" dirty="0" smtClean="0">
                <a:solidFill>
                  <a:schemeClr val="bg1"/>
                </a:solidFill>
              </a:rPr>
              <a:t>Clinical Pharmacy Services are Essential to the Team</a:t>
            </a:r>
            <a:endParaRPr lang="en-US" sz="8800" b="1" kern="0" dirty="0">
              <a:solidFill>
                <a:schemeClr val="bg1"/>
              </a:solidFill>
            </a:endParaRPr>
          </a:p>
        </p:txBody>
      </p:sp>
    </p:spTree>
    <p:extLst>
      <p:ext uri="{BB962C8B-B14F-4D97-AF65-F5344CB8AC3E}">
        <p14:creationId xmlns:p14="http://schemas.microsoft.com/office/powerpoint/2010/main" xmlns="" val="368887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olden compass">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2438400" y="76200"/>
            <a:ext cx="6675506" cy="66755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2657" y="2842453"/>
            <a:ext cx="3672647" cy="1143000"/>
          </a:xfrm>
        </p:spPr>
        <p:txBody>
          <a:bodyPr>
            <a:noAutofit/>
          </a:bodyPr>
          <a:lstStyle/>
          <a:p>
            <a:pPr>
              <a:lnSpc>
                <a:spcPts val="7000"/>
              </a:lnSpc>
            </a:pPr>
            <a:r>
              <a:rPr lang="en-US" sz="8800" b="1" dirty="0" smtClean="0">
                <a:solidFill>
                  <a:schemeClr val="accent4"/>
                </a:solidFill>
              </a:rPr>
              <a:t>Where do we go from here? </a:t>
            </a:r>
            <a:endParaRPr lang="en-US" sz="8800" b="1" dirty="0">
              <a:solidFill>
                <a:schemeClr val="accent4"/>
              </a:solidFill>
            </a:endParaRPr>
          </a:p>
        </p:txBody>
      </p:sp>
    </p:spTree>
    <p:extLst>
      <p:ext uri="{BB962C8B-B14F-4D97-AF65-F5344CB8AC3E}">
        <p14:creationId xmlns:p14="http://schemas.microsoft.com/office/powerpoint/2010/main" xmlns="" val="2439189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819400"/>
            <a:ext cx="4419600" cy="4038600"/>
          </a:xfrm>
        </p:spPr>
        <p:txBody>
          <a:bodyPr>
            <a:normAutofit/>
          </a:bodyPr>
          <a:lstStyle/>
          <a:p>
            <a:pPr marL="914400" lvl="1" indent="-514350">
              <a:buFont typeface="+mj-lt"/>
              <a:buAutoNum type="alphaUcPeriod"/>
            </a:pPr>
            <a:r>
              <a:rPr lang="en-US" sz="4000" dirty="0" smtClean="0"/>
              <a:t>True</a:t>
            </a:r>
          </a:p>
          <a:p>
            <a:pPr marL="914400" lvl="1" indent="-514350">
              <a:buFont typeface="+mj-lt"/>
              <a:buAutoNum type="alphaUcPeriod"/>
            </a:pPr>
            <a:r>
              <a:rPr lang="en-US" sz="4000" dirty="0" smtClean="0"/>
              <a:t>False</a:t>
            </a:r>
            <a:endParaRPr lang="en-US" sz="4000" dirty="0"/>
          </a:p>
        </p:txBody>
      </p:sp>
      <p:sp>
        <p:nvSpPr>
          <p:cNvPr id="3" name="Rectangle 2" descr="Pharmacists are essential members of the healthcare team&#10;"/>
          <p:cNvSpPr/>
          <p:nvPr/>
        </p:nvSpPr>
        <p:spPr>
          <a:xfrm>
            <a:off x="457200" y="1414790"/>
            <a:ext cx="8153400" cy="1323439"/>
          </a:xfrm>
          <a:prstGeom prst="rect">
            <a:avLst/>
          </a:prstGeom>
        </p:spPr>
        <p:txBody>
          <a:bodyPr wrap="square">
            <a:spAutoFit/>
          </a:bodyPr>
          <a:lstStyle/>
          <a:p>
            <a:r>
              <a:rPr lang="en-US" sz="4000" dirty="0"/>
              <a:t>Pharmacists are essential members of the healthcare team</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7623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819400"/>
            <a:ext cx="4419600" cy="4038600"/>
          </a:xfrm>
        </p:spPr>
        <p:txBody>
          <a:bodyPr>
            <a:normAutofit/>
          </a:bodyPr>
          <a:lstStyle/>
          <a:p>
            <a:pPr marL="914400" lvl="1" indent="-514350">
              <a:buFont typeface="+mj-lt"/>
              <a:buAutoNum type="alphaUcPeriod"/>
            </a:pPr>
            <a:r>
              <a:rPr lang="en-US" sz="4000" dirty="0" smtClean="0"/>
              <a:t>True</a:t>
            </a:r>
          </a:p>
          <a:p>
            <a:pPr marL="914400" lvl="1" indent="-514350">
              <a:buFont typeface="+mj-lt"/>
              <a:buAutoNum type="alphaUcPeriod"/>
            </a:pPr>
            <a:r>
              <a:rPr lang="en-US" sz="4000" dirty="0" smtClean="0"/>
              <a:t>False</a:t>
            </a:r>
            <a:endParaRPr lang="en-US" sz="40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5297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955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armacist preparing prescription"/>
          <p:cNvPicPr>
            <a:picLocks noChangeAspect="1" noChangeArrowheads="1"/>
          </p:cNvPicPr>
          <p:nvPr/>
        </p:nvPicPr>
        <p:blipFill>
          <a:blip r:embed="rId3" cstate="print"/>
          <a:srcRect/>
          <a:stretch>
            <a:fillRect/>
          </a:stretch>
        </p:blipFill>
        <p:spPr bwMode="auto">
          <a:xfrm>
            <a:off x="-1066800" y="0"/>
            <a:ext cx="5088600" cy="6928780"/>
          </a:xfrm>
          <a:prstGeom prst="rect">
            <a:avLst/>
          </a:prstGeom>
          <a:noFill/>
        </p:spPr>
      </p:pic>
      <p:pic>
        <p:nvPicPr>
          <p:cNvPr id="8" name="Picture 6" descr="pharmacist consulting with patient"/>
          <p:cNvPicPr>
            <a:picLocks noChangeAspect="1" noChangeArrowheads="1"/>
          </p:cNvPicPr>
          <p:nvPr/>
        </p:nvPicPr>
        <p:blipFill>
          <a:blip r:embed="rId4" cstate="print"/>
          <a:srcRect/>
          <a:stretch>
            <a:fillRect/>
          </a:stretch>
        </p:blipFill>
        <p:spPr bwMode="auto">
          <a:xfrm>
            <a:off x="3934298" y="3657600"/>
            <a:ext cx="5523216" cy="3284200"/>
          </a:xfrm>
          <a:prstGeom prst="rect">
            <a:avLst/>
          </a:prstGeom>
          <a:noFill/>
        </p:spPr>
      </p:pic>
      <p:sp>
        <p:nvSpPr>
          <p:cNvPr id="6" name="Right Arrow 5" descr="&quot;&quot;"/>
          <p:cNvSpPr/>
          <p:nvPr/>
        </p:nvSpPr>
        <p:spPr>
          <a:xfrm>
            <a:off x="1032792" y="5105400"/>
            <a:ext cx="2989008" cy="137200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 name="TextBox 2" descr="Your Pharmacist is the Medication Management Expert!&#10;"/>
          <p:cNvSpPr txBox="1"/>
          <p:nvPr/>
        </p:nvSpPr>
        <p:spPr>
          <a:xfrm>
            <a:off x="4211782" y="153412"/>
            <a:ext cx="4741200" cy="3046988"/>
          </a:xfrm>
          <a:prstGeom prst="rect">
            <a:avLst/>
          </a:prstGeom>
          <a:noFill/>
        </p:spPr>
        <p:txBody>
          <a:bodyPr wrap="square" rtlCol="0">
            <a:spAutoFit/>
          </a:bodyPr>
          <a:lstStyle/>
          <a:p>
            <a:pPr algn="ctr"/>
            <a:r>
              <a:rPr lang="en-US" sz="4800" b="1" dirty="0" smtClean="0">
                <a:ln w="1905"/>
              </a:rPr>
              <a:t>Your Pharmacist is the Medication </a:t>
            </a:r>
            <a:r>
              <a:rPr lang="en-US" sz="4800" b="1" dirty="0">
                <a:ln w="1905"/>
              </a:rPr>
              <a:t>M</a:t>
            </a:r>
            <a:r>
              <a:rPr lang="en-US" sz="4800" b="1" dirty="0" smtClean="0">
                <a:ln w="1905"/>
              </a:rPr>
              <a:t>anagement </a:t>
            </a:r>
            <a:r>
              <a:rPr lang="en-US" sz="4800" b="1" dirty="0">
                <a:ln w="1905"/>
              </a:rPr>
              <a:t>E</a:t>
            </a:r>
            <a:r>
              <a:rPr lang="en-US" sz="4800" b="1" dirty="0" smtClean="0">
                <a:ln w="1905"/>
              </a:rPr>
              <a:t>xpert!</a:t>
            </a:r>
            <a:endParaRPr lang="en-US" sz="4800" b="1" dirty="0">
              <a:ln w="1905"/>
            </a:endParaRPr>
          </a:p>
        </p:txBody>
      </p:sp>
    </p:spTree>
    <p:extLst>
      <p:ext uri="{BB962C8B-B14F-4D97-AF65-F5344CB8AC3E}">
        <p14:creationId xmlns:p14="http://schemas.microsoft.com/office/powerpoint/2010/main" xmlns="" val="4252117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xmlns="" val="386123412"/>
              </p:ext>
            </p:extLst>
          </p:nvPr>
        </p:nvGraphicFramePr>
        <p:xfrm>
          <a:off x="-1219200" y="16565"/>
          <a:ext cx="9982200" cy="665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5400000">
            <a:off x="4152900" y="2705100"/>
            <a:ext cx="8229600" cy="1447800"/>
          </a:xfrm>
          <a:ln w="127000">
            <a:solidFill>
              <a:schemeClr val="accent6"/>
            </a:solidFill>
          </a:ln>
        </p:spPr>
        <p:txBody>
          <a:bodyPr>
            <a:noAutofit/>
          </a:bodyPr>
          <a:lstStyle/>
          <a:p>
            <a:r>
              <a:rPr lang="en-US" dirty="0" smtClean="0"/>
              <a:t>Who are the Clinical </a:t>
            </a:r>
            <a:br>
              <a:rPr lang="en-US" dirty="0" smtClean="0"/>
            </a:br>
            <a:r>
              <a:rPr lang="en-US" dirty="0" smtClean="0"/>
              <a:t>Pharmacists in VHA Today?</a:t>
            </a:r>
            <a:endParaRPr lang="en-US" dirty="0"/>
          </a:p>
        </p:txBody>
      </p:sp>
    </p:spTree>
    <p:extLst>
      <p:ext uri="{BB962C8B-B14F-4D97-AF65-F5344CB8AC3E}">
        <p14:creationId xmlns:p14="http://schemas.microsoft.com/office/powerpoint/2010/main" xmlns="" val="70643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rawing of heart, stethescope and EKG trace"/>
          <p:cNvPicPr>
            <a:picLocks noChangeAspect="1" noChangeArrowheads="1"/>
          </p:cNvPicPr>
          <p:nvPr/>
        </p:nvPicPr>
        <p:blipFill>
          <a:blip r:embed="rId3" cstate="print">
            <a:lum bright="20000"/>
            <a:extLst>
              <a:ext uri="{28A0092B-C50C-407E-A947-70E740481C1C}">
                <a14:useLocalDpi xmlns:a14="http://schemas.microsoft.com/office/drawing/2010/main" xmlns="" val="0"/>
              </a:ext>
            </a:extLst>
          </a:blip>
          <a:srcRect/>
          <a:stretch>
            <a:fillRect/>
          </a:stretch>
        </p:blipFill>
        <p:spPr bwMode="auto">
          <a:xfrm>
            <a:off x="-840734" y="1676400"/>
            <a:ext cx="10825468"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descr="Therapeutic plans&#10;"/>
          <p:cNvSpPr>
            <a:spLocks noGrp="1"/>
          </p:cNvSpPr>
          <p:nvPr>
            <p:ph idx="1"/>
          </p:nvPr>
        </p:nvSpPr>
        <p:spPr>
          <a:xfrm>
            <a:off x="3733800" y="5867400"/>
            <a:ext cx="5257800" cy="838200"/>
          </a:xfrm>
          <a:prstGeom prst="rect">
            <a:avLst/>
          </a:prstGeom>
        </p:spPr>
        <p:txBody>
          <a:bodyPr>
            <a:noAutofit/>
          </a:bodyPr>
          <a:lstStyle/>
          <a:p>
            <a:pPr marL="57150" indent="0" algn="ctr">
              <a:buNone/>
            </a:pPr>
            <a:r>
              <a:rPr lang="en-US" sz="5200" b="1" dirty="0" smtClean="0">
                <a:solidFill>
                  <a:schemeClr val="accent6"/>
                </a:solidFill>
              </a:rPr>
              <a:t>Therapeutic plans</a:t>
            </a:r>
            <a:endParaRPr lang="en-US" sz="5200" b="1" dirty="0">
              <a:solidFill>
                <a:schemeClr val="accent6"/>
              </a:solidFill>
            </a:endParaRPr>
          </a:p>
        </p:txBody>
      </p:sp>
      <p:sp>
        <p:nvSpPr>
          <p:cNvPr id="4" name="Rectangle 3" descr="Functions under a scope of practice with similar “core” elements&#10;"/>
          <p:cNvSpPr/>
          <p:nvPr/>
        </p:nvSpPr>
        <p:spPr>
          <a:xfrm>
            <a:off x="0" y="0"/>
            <a:ext cx="9144000" cy="1752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t>Functions under a scope of practice with similar “core” elements</a:t>
            </a:r>
            <a:endParaRPr lang="en-US" sz="4400" dirty="0"/>
          </a:p>
        </p:txBody>
      </p:sp>
    </p:spTree>
    <p:extLst>
      <p:ext uri="{BB962C8B-B14F-4D97-AF65-F5344CB8AC3E}">
        <p14:creationId xmlns:p14="http://schemas.microsoft.com/office/powerpoint/2010/main" xmlns="" val="54051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59AB98C77D04C9FE6E8C6A550D54D" ma:contentTypeVersion="0" ma:contentTypeDescription="Create a new document." ma:contentTypeScope="" ma:versionID="0de430ac68d186b5dbe2ccab9bf7b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1EF92-0A49-4B2B-90A7-E17A209DF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723B367-4FC9-46D4-864F-7F719D4AE49E}">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4B7276CB-F8A9-4027-99EC-9A74CC08D1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5489</TotalTime>
  <Words>8296</Words>
  <Application>Microsoft Office PowerPoint</Application>
  <PresentationFormat>On-screen Show (4:3)</PresentationFormat>
  <Paragraphs>877</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Maximizing the Role and Outcomes of the Clinical Pharmacy Specialist in Team-Based Models of Care </vt:lpstr>
      <vt:lpstr>Poll Question</vt:lpstr>
      <vt:lpstr>Slide 3</vt:lpstr>
      <vt:lpstr>Slide 4</vt:lpstr>
      <vt:lpstr>Poll Results</vt:lpstr>
      <vt:lpstr>Poll Results</vt:lpstr>
      <vt:lpstr>Slide 7</vt:lpstr>
      <vt:lpstr>Who are the Clinical  Pharmacists in VHA Today?</vt:lpstr>
      <vt:lpstr>Slide 9</vt:lpstr>
      <vt:lpstr>Slide 10</vt:lpstr>
      <vt:lpstr>Slide 11</vt:lpstr>
      <vt:lpstr>Slide 12</vt:lpstr>
      <vt:lpstr>Slide 13</vt:lpstr>
      <vt:lpstr>Pharmacists With a Scope of Practice – Growth Over Time</vt:lpstr>
      <vt:lpstr>Slide 15</vt:lpstr>
      <vt:lpstr>All Team Members Play a Role</vt:lpstr>
      <vt:lpstr>Slide 17</vt:lpstr>
      <vt:lpstr>Slide 18</vt:lpstr>
      <vt:lpstr>Slide 19</vt:lpstr>
      <vt:lpstr>Slide 20</vt:lpstr>
      <vt:lpstr>Slide 21</vt:lpstr>
      <vt:lpstr>Midlevel Model with CPS</vt:lpstr>
      <vt:lpstr>Slide 23</vt:lpstr>
      <vt:lpstr>Slide 24</vt:lpstr>
      <vt:lpstr>Clinical Pharmacists Impact Hypertension</vt:lpstr>
      <vt:lpstr>Clinical Pharmacists Impact Lipid Goal Achievement</vt:lpstr>
      <vt:lpstr>Slide 27</vt:lpstr>
      <vt:lpstr>Bridging the Gap to Specialty Care </vt:lpstr>
      <vt:lpstr>Slide 29</vt:lpstr>
      <vt:lpstr>Slide 30</vt:lpstr>
      <vt:lpstr>Slide 31</vt:lpstr>
      <vt:lpstr>Academic Detailing  Educational Materials </vt:lpstr>
      <vt:lpstr>Slide 33</vt:lpstr>
      <vt:lpstr>Slide 34</vt:lpstr>
      <vt:lpstr>Denver VAMC Opioid Pain Clinic </vt:lpstr>
      <vt:lpstr>Minneapolis VA  Opioid Safety Initiative (OSI)</vt:lpstr>
      <vt:lpstr>Slide 37</vt:lpstr>
      <vt:lpstr>Central Alabama VA HCS</vt:lpstr>
      <vt:lpstr>Slide 39</vt:lpstr>
      <vt:lpstr>Teamlet 1 SMA Pain Therapy Interventions </vt:lpstr>
      <vt:lpstr>Slide 41</vt:lpstr>
      <vt:lpstr>Slide 42</vt:lpstr>
      <vt:lpstr>Roles of VA Pharmacists in HCV</vt:lpstr>
      <vt:lpstr>Slide 44</vt:lpstr>
      <vt:lpstr>Slide 45</vt:lpstr>
      <vt:lpstr>High risk patient identification</vt:lpstr>
      <vt:lpstr>Poll Question</vt:lpstr>
      <vt:lpstr>VA Population Management Tools</vt:lpstr>
      <vt:lpstr>Poll Results</vt:lpstr>
      <vt:lpstr>Poll Results</vt:lpstr>
      <vt:lpstr>Population Management Strategies</vt:lpstr>
      <vt:lpstr>Slide 52</vt:lpstr>
      <vt:lpstr>Pharmacists Achieve Results with Medications Documentation = PhARMD  Project </vt:lpstr>
      <vt:lpstr>Slide 54</vt:lpstr>
      <vt:lpstr>PhARMD Project  Diabetes Patient Interventions (N= 957)</vt:lpstr>
      <vt:lpstr>PhARMD Diabetes Patients Numbers Needed to Treat (NNT)</vt:lpstr>
      <vt:lpstr>PhARMD Project  Hypertension Patient Interventions (N= 370)</vt:lpstr>
      <vt:lpstr>PhARMD Hypertension Patients Numbers Needed to Treat (NNT)</vt:lpstr>
      <vt:lpstr>Poll Question</vt:lpstr>
      <vt:lpstr>Clinical Pharmacy Services are Essential to the Team</vt:lpstr>
      <vt:lpstr>Where do we go from here? </vt:lpstr>
      <vt:lpstr>Poll Results</vt:lpstr>
      <vt:lpstr>Poll Results</vt:lpstr>
      <vt:lpstr>Ask the Presenter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the Role and Outcomes of the Clinical Pharmacy Specialist in Team-Based Models of Care</dc:title>
  <dc:creator>VHA OIA Training Strategy</dc:creator>
  <cp:keywords>pharmacy, Medication Management, Patient Aligned Care Team,</cp:keywords>
  <cp:lastModifiedBy>Presenter</cp:lastModifiedBy>
  <cp:revision>483</cp:revision>
  <dcterms:created xsi:type="dcterms:W3CDTF">2012-09-17T16:29:14Z</dcterms:created>
  <dcterms:modified xsi:type="dcterms:W3CDTF">2014-01-23T15:35:39Z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0x01010061559AB98C77D04C9FE6E8C6A550D54D</vt:lpwstr>
  </property>
</Properties>
</file>