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notesSlides/notesSlide63.xml" ContentType="application/vnd.openxmlformats-officedocument.presentationml.notesSlide+xml"/>
  <Override PartName="/ppt/tableStyles.xml" ContentType="application/vnd.openxmlformats-officedocument.presentationml.tableStyles+xml"/>
  <Override PartName="/ppt/diagrams/layout17.xml" ContentType="application/vnd.openxmlformats-officedocument.drawingml.diagramLayout+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drawing21.xml" ContentType="application/vnd.ms-office.drawingml.diagramDrawing+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notesSlides/notesSlide46.xml" ContentType="application/vnd.openxmlformats-officedocument.presentationml.notes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notesSlides/notesSlide4.xml" ContentType="application/vnd.openxmlformats-officedocument.presentationml.notesSlide+xml"/>
  <Override PartName="/ppt/diagrams/colors24.xml" ContentType="application/vnd.openxmlformats-officedocument.drawingml.diagramColors+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notesSlides/notesSlide29.xml" ContentType="application/vnd.openxmlformats-officedocument.presentationml.notesSlide+xml"/>
  <Override PartName="/ppt/diagrams/colors20.xml" ContentType="application/vnd.openxmlformats-officedocument.drawingml.diagramColors+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Override PartName="/ppt/notesSlides/notesSlide36.xml" ContentType="application/vnd.openxmlformats-officedocument.presentationml.notesSlide+xml"/>
  <Override PartName="/ppt/diagrams/quickStyle19.xml" ContentType="application/vnd.openxmlformats-officedocument.drawingml.diagramStyle+xml"/>
  <Override PartName="/ppt/diagrams/data22.xml" ContentType="application/vnd.openxmlformats-officedocument.drawingml.diagramData+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diagrams/quickStyle26.xml" ContentType="application/vnd.openxmlformats-officedocument.drawingml.diagramStyl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notesSlides/notesSlide32.xml" ContentType="application/vnd.openxmlformats-officedocument.presentationml.notesSlide+xml"/>
  <Override PartName="/ppt/diagrams/drawing16.xml" ContentType="application/vnd.ms-office.drawingml.diagramDrawing+xml"/>
  <Override PartName="/ppt/diagrams/layout19.xml" ContentType="application/vnd.openxmlformats-officedocument.drawingml.diagramLayout+xml"/>
  <Override PartName="/ppt/notesSlides/notesSlide61.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21.xml" ContentType="application/vnd.openxmlformats-officedocument.presentationml.notesSlide+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notesSlides/notesSlide50.xml" ContentType="application/vnd.openxmlformats-officedocument.presentationml.notesSlide+xml"/>
  <Override PartName="/ppt/diagrams/layout26.xml" ContentType="application/vnd.openxmlformats-officedocument.drawingml.diagramLayout+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diagrams/colors21.xml" ContentType="application/vnd.openxmlformats-officedocument.drawingml.diagramColors+xml"/>
  <Override PartName="/ppt/notesSlides/notesSlide48.xml" ContentType="application/vnd.openxmlformats-officedocument.presentationml.notesSlide+xml"/>
  <Override PartName="/ppt/diagrams/data23.xml" ContentType="application/vnd.openxmlformats-officedocument.drawingml.diagramData+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notesSlides/notesSlide40.xml" ContentType="application/vnd.openxmlformats-officedocument.presentationml.notesSlide+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quickStyle24.xml" ContentType="application/vnd.openxmlformats-officedocument.drawingml.diagramStyle+xml"/>
  <Override PartName="/ppt/diagrams/drawing25.xml" ContentType="application/vnd.ms-office.drawingml.diagramDrawing+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drawing19.xml" ContentType="application/vnd.ms-office.drawingml.diagramDrawing+xml"/>
  <Override PartName="/ppt/notesSlides/notesSlide64.xml" ContentType="application/vnd.openxmlformats-officedocument.presentationml.notesSlide+xml"/>
  <Override PartName="/ppt/slides/slide51.xml" ContentType="application/vnd.openxmlformats-officedocument.presentationml.slide+xml"/>
  <Override PartName="/ppt/diagrams/quickStyle18.xml" ContentType="application/vnd.openxmlformats-officedocument.drawingml.diagramStyle+xml"/>
  <Override PartName="/ppt/notesSlides/notesSlide53.xml" ContentType="application/vnd.openxmlformats-officedocument.presentationml.notesSlide+xml"/>
  <Override PartName="/ppt/slides/slide40.xml" ContentType="application/vnd.openxmlformats-officedocument.presentationml.slide+xml"/>
  <Override PartName="/ppt/diagrams/layout18.xml" ContentType="application/vnd.openxmlformats-officedocument.drawingml.diagramLayout+xml"/>
  <Override PartName="/ppt/notesSlides/notesSlide42.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71"/>
  </p:notesMasterIdLst>
  <p:sldIdLst>
    <p:sldId id="256" r:id="rId5"/>
    <p:sldId id="385" r:id="rId6"/>
    <p:sldId id="422" r:id="rId7"/>
    <p:sldId id="357" r:id="rId8"/>
    <p:sldId id="388" r:id="rId9"/>
    <p:sldId id="352" r:id="rId10"/>
    <p:sldId id="418" r:id="rId11"/>
    <p:sldId id="433" r:id="rId12"/>
    <p:sldId id="260" r:id="rId13"/>
    <p:sldId id="344" r:id="rId14"/>
    <p:sldId id="349" r:id="rId15"/>
    <p:sldId id="353" r:id="rId16"/>
    <p:sldId id="261" r:id="rId17"/>
    <p:sldId id="354" r:id="rId18"/>
    <p:sldId id="355" r:id="rId19"/>
    <p:sldId id="367" r:id="rId20"/>
    <p:sldId id="411" r:id="rId21"/>
    <p:sldId id="358" r:id="rId22"/>
    <p:sldId id="369" r:id="rId23"/>
    <p:sldId id="423" r:id="rId24"/>
    <p:sldId id="373" r:id="rId25"/>
    <p:sldId id="424" r:id="rId26"/>
    <p:sldId id="368" r:id="rId27"/>
    <p:sldId id="374" r:id="rId28"/>
    <p:sldId id="419" r:id="rId29"/>
    <p:sldId id="434" r:id="rId30"/>
    <p:sldId id="408" r:id="rId31"/>
    <p:sldId id="360" r:id="rId32"/>
    <p:sldId id="362" r:id="rId33"/>
    <p:sldId id="437" r:id="rId34"/>
    <p:sldId id="432" r:id="rId35"/>
    <p:sldId id="364" r:id="rId36"/>
    <p:sldId id="365" r:id="rId37"/>
    <p:sldId id="417" r:id="rId38"/>
    <p:sldId id="366" r:id="rId39"/>
    <p:sldId id="376" r:id="rId40"/>
    <p:sldId id="420" r:id="rId41"/>
    <p:sldId id="435" r:id="rId42"/>
    <p:sldId id="382" r:id="rId43"/>
    <p:sldId id="438" r:id="rId44"/>
    <p:sldId id="267" r:id="rId45"/>
    <p:sldId id="271" r:id="rId46"/>
    <p:sldId id="393" r:id="rId47"/>
    <p:sldId id="379" r:id="rId48"/>
    <p:sldId id="380" r:id="rId49"/>
    <p:sldId id="383" r:id="rId50"/>
    <p:sldId id="384" r:id="rId51"/>
    <p:sldId id="386" r:id="rId52"/>
    <p:sldId id="387" r:id="rId53"/>
    <p:sldId id="425" r:id="rId54"/>
    <p:sldId id="409" r:id="rId55"/>
    <p:sldId id="410" r:id="rId56"/>
    <p:sldId id="378" r:id="rId57"/>
    <p:sldId id="381" r:id="rId58"/>
    <p:sldId id="390" r:id="rId59"/>
    <p:sldId id="391" r:id="rId60"/>
    <p:sldId id="392" r:id="rId61"/>
    <p:sldId id="413" r:id="rId62"/>
    <p:sldId id="426" r:id="rId63"/>
    <p:sldId id="427" r:id="rId64"/>
    <p:sldId id="421" r:id="rId65"/>
    <p:sldId id="436" r:id="rId66"/>
    <p:sldId id="428" r:id="rId67"/>
    <p:sldId id="429" r:id="rId68"/>
    <p:sldId id="406" r:id="rId69"/>
    <p:sldId id="262" r:id="rId70"/>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2B2B2"/>
    <a:srgbClr val="0679D8"/>
    <a:srgbClr val="0569BB"/>
    <a:srgbClr val="008EC0"/>
    <a:srgbClr val="FFCC00"/>
    <a:srgbClr val="FF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4" autoAdjust="0"/>
    <p:restoredTop sz="73369" autoAdjust="0"/>
  </p:normalViewPr>
  <p:slideViewPr>
    <p:cSldViewPr>
      <p:cViewPr varScale="1">
        <p:scale>
          <a:sx n="53" d="100"/>
          <a:sy n="53" d="100"/>
        </p:scale>
        <p:origin x="-606" y="-102"/>
      </p:cViewPr>
      <p:guideLst>
        <p:guide orient="horz" pos="2160"/>
        <p:guide pos="2832"/>
      </p:guideLst>
    </p:cSldViewPr>
  </p:slideViewPr>
  <p:outlineViewPr>
    <p:cViewPr>
      <p:scale>
        <a:sx n="33" d="100"/>
        <a:sy n="33" d="100"/>
      </p:scale>
      <p:origin x="0" y="49908"/>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45"/>
  <c:chart>
    <c:title>
      <c:layout/>
    </c:title>
    <c:plotArea>
      <c:layout>
        <c:manualLayout>
          <c:layoutTarget val="inner"/>
          <c:xMode val="edge"/>
          <c:yMode val="edge"/>
          <c:x val="9.3310979136082606E-2"/>
          <c:y val="0.10450113966017406"/>
          <c:w val="0.86671726945148819"/>
          <c:h val="0.70711113413454907"/>
        </c:manualLayout>
      </c:layout>
      <c:lineChart>
        <c:grouping val="standard"/>
        <c:ser>
          <c:idx val="1"/>
          <c:order val="0"/>
          <c:tx>
            <c:v>Volume</c:v>
          </c:tx>
          <c:cat>
            <c:strRef>
              <c:f>'eRx Fills'!$I$4:$J$12</c:f>
              <c:strCache>
                <c:ptCount val="9"/>
                <c:pt idx="0">
                  <c:v>2004</c:v>
                </c:pt>
                <c:pt idx="1">
                  <c:v>2005</c:v>
                </c:pt>
                <c:pt idx="2">
                  <c:v>2006</c:v>
                </c:pt>
                <c:pt idx="3">
                  <c:v>2007</c:v>
                </c:pt>
                <c:pt idx="4">
                  <c:v>2008</c:v>
                </c:pt>
                <c:pt idx="5">
                  <c:v>2009</c:v>
                </c:pt>
                <c:pt idx="6">
                  <c:v>2010</c:v>
                </c:pt>
                <c:pt idx="7">
                  <c:v>2011</c:v>
                </c:pt>
                <c:pt idx="8">
                  <c:v>2012</c:v>
                </c:pt>
              </c:strCache>
            </c:strRef>
          </c:cat>
          <c:val>
            <c:numRef>
              <c:f>'eRx Fills'!$G$4:$G$12</c:f>
              <c:numCache>
                <c:formatCode>General</c:formatCode>
                <c:ptCount val="9"/>
                <c:pt idx="0">
                  <c:v>20000</c:v>
                </c:pt>
                <c:pt idx="1">
                  <c:v>170000</c:v>
                </c:pt>
                <c:pt idx="2">
                  <c:v>370000</c:v>
                </c:pt>
                <c:pt idx="3">
                  <c:v>700000</c:v>
                </c:pt>
                <c:pt idx="4">
                  <c:v>2740000</c:v>
                </c:pt>
                <c:pt idx="5">
                  <c:v>5250000</c:v>
                </c:pt>
                <c:pt idx="6">
                  <c:v>6040000</c:v>
                </c:pt>
                <c:pt idx="7">
                  <c:v>8820000</c:v>
                </c:pt>
                <c:pt idx="8">
                  <c:v>9240000</c:v>
                </c:pt>
              </c:numCache>
            </c:numRef>
          </c:val>
        </c:ser>
        <c:dLbls/>
        <c:marker val="1"/>
        <c:axId val="73862144"/>
        <c:axId val="73843456"/>
      </c:lineChart>
      <c:catAx>
        <c:axId val="73862144"/>
        <c:scaling>
          <c:orientation val="minMax"/>
        </c:scaling>
        <c:axPos val="b"/>
        <c:numFmt formatCode="General" sourceLinked="1"/>
        <c:majorTickMark val="none"/>
        <c:tickLblPos val="low"/>
        <c:crossAx val="73843456"/>
        <c:crosses val="autoZero"/>
        <c:auto val="1"/>
        <c:lblAlgn val="ctr"/>
        <c:lblOffset val="100"/>
      </c:catAx>
      <c:valAx>
        <c:axId val="73843456"/>
        <c:scaling>
          <c:orientation val="minMax"/>
          <c:max val="10000000"/>
          <c:min val="0"/>
        </c:scaling>
        <c:axPos val="l"/>
        <c:majorGridlines/>
        <c:numFmt formatCode="General" sourceLinked="0"/>
        <c:majorTickMark val="none"/>
        <c:tickLblPos val="nextTo"/>
        <c:crossAx val="73862144"/>
        <c:crosses val="autoZero"/>
        <c:crossBetween val="midCat"/>
        <c:majorUnit val="1000000"/>
        <c:dispUnits>
          <c:builtInUnit val="millions"/>
          <c:dispUnitsLbl>
            <c:layout>
              <c:manualLayout>
                <c:xMode val="edge"/>
                <c:yMode val="edge"/>
                <c:x val="6.0714444592730992E-3"/>
                <c:y val="0.33311610719712681"/>
              </c:manualLayout>
            </c:layout>
            <c:tx>
              <c:rich>
                <a:bodyPr/>
                <a:lstStyle/>
                <a:p>
                  <a:pPr>
                    <a:defRPr/>
                  </a:pPr>
                  <a:r>
                    <a:rPr lang="en-US"/>
                    <a:t>Fill Count (in millions)</a:t>
                  </a:r>
                </a:p>
              </c:rich>
            </c:tx>
          </c:dispUnitsLbl>
        </c:dispUnits>
      </c:valAx>
      <c:spPr>
        <a:effectLst>
          <a:outerShdw blurRad="50800" dist="38100" dir="5400000" algn="t" rotWithShape="0">
            <a:prstClr val="black">
              <a:alpha val="40000"/>
            </a:prstClr>
          </a:outerShdw>
        </a:effectLst>
      </c:spPr>
    </c:plotArea>
    <c:legend>
      <c:legendPos val="b"/>
      <c:layout/>
    </c:legend>
    <c:plotVisOnly val="1"/>
    <c:dispBlanksAs val="gap"/>
  </c:chart>
  <c:txPr>
    <a:bodyPr/>
    <a:lstStyle/>
    <a:p>
      <a:pPr>
        <a:defRPr sz="2200" baseline="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45"/>
  <c:chart>
    <c:title>
      <c:tx>
        <c:rich>
          <a:bodyPr/>
          <a:lstStyle/>
          <a:p>
            <a:pPr>
              <a:defRPr sz="2200" baseline="0"/>
            </a:pPr>
            <a:r>
              <a:rPr lang="en-US" sz="2200" baseline="0" dirty="0"/>
              <a:t>Rates for Selected Reject Categories</a:t>
            </a:r>
          </a:p>
        </c:rich>
      </c:tx>
      <c:layout>
        <c:manualLayout>
          <c:xMode val="edge"/>
          <c:yMode val="edge"/>
          <c:x val="0.30685950413223145"/>
          <c:y val="3.5291954246459936E-2"/>
        </c:manualLayout>
      </c:layout>
    </c:title>
    <c:view3D>
      <c:depthPercent val="100"/>
      <c:rAngAx val="1"/>
    </c:view3D>
    <c:plotArea>
      <c:layout>
        <c:manualLayout>
          <c:layoutTarget val="inner"/>
          <c:xMode val="edge"/>
          <c:yMode val="edge"/>
          <c:x val="7.0250577652152452E-2"/>
          <c:y val="2.8328017542111037E-2"/>
          <c:w val="0.9167580927384078"/>
          <c:h val="0.72439682381474468"/>
        </c:manualLayout>
      </c:layout>
      <c:bar3DChart>
        <c:barDir val="col"/>
        <c:grouping val="clustered"/>
        <c:ser>
          <c:idx val="0"/>
          <c:order val="0"/>
          <c:cat>
            <c:strRef>
              <c:f>'Claim Rejections (2)'!$A$29:$A$36</c:f>
              <c:strCache>
                <c:ptCount val="8"/>
                <c:pt idx="0">
                  <c:v>DAW</c:v>
                </c:pt>
                <c:pt idx="1">
                  <c:v>M/I Pkg Size</c:v>
                </c:pt>
                <c:pt idx="2">
                  <c:v>DUR</c:v>
                </c:pt>
                <c:pt idx="3">
                  <c:v>PA</c:v>
                </c:pt>
                <c:pt idx="4">
                  <c:v>NDC</c:v>
                </c:pt>
                <c:pt idx="5">
                  <c:v>RTS</c:v>
                </c:pt>
                <c:pt idx="6">
                  <c:v>Prod Not Covered</c:v>
                </c:pt>
                <c:pt idx="7">
                  <c:v>90-Day</c:v>
                </c:pt>
              </c:strCache>
            </c:strRef>
          </c:cat>
          <c:val>
            <c:numRef>
              <c:f>'Claim Rejections (2)'!$C$29:$C$36</c:f>
              <c:numCache>
                <c:formatCode>0%</c:formatCode>
                <c:ptCount val="8"/>
                <c:pt idx="0">
                  <c:v>3.2592071173507386E-3</c:v>
                </c:pt>
                <c:pt idx="1">
                  <c:v>7.2620791411337777E-3</c:v>
                </c:pt>
                <c:pt idx="2">
                  <c:v>1.3400980580536367E-2</c:v>
                </c:pt>
                <c:pt idx="3">
                  <c:v>1.5170929553900451E-2</c:v>
                </c:pt>
                <c:pt idx="4">
                  <c:v>2.5483066647375874E-2</c:v>
                </c:pt>
                <c:pt idx="5">
                  <c:v>3.9968594271836029E-2</c:v>
                </c:pt>
                <c:pt idx="6">
                  <c:v>7.9644053546064519E-2</c:v>
                </c:pt>
                <c:pt idx="7">
                  <c:v>9.0271141199596408E-2</c:v>
                </c:pt>
              </c:numCache>
            </c:numRef>
          </c:val>
        </c:ser>
        <c:dLbls/>
        <c:shape val="box"/>
        <c:axId val="78473088"/>
        <c:axId val="78474624"/>
        <c:axId val="0"/>
      </c:bar3DChart>
      <c:catAx>
        <c:axId val="78473088"/>
        <c:scaling>
          <c:orientation val="minMax"/>
        </c:scaling>
        <c:axPos val="b"/>
        <c:numFmt formatCode="General" sourceLinked="1"/>
        <c:tickLblPos val="nextTo"/>
        <c:txPr>
          <a:bodyPr/>
          <a:lstStyle/>
          <a:p>
            <a:pPr>
              <a:defRPr sz="2000" baseline="0"/>
            </a:pPr>
            <a:endParaRPr lang="en-US"/>
          </a:p>
        </c:txPr>
        <c:crossAx val="78474624"/>
        <c:crosses val="autoZero"/>
        <c:auto val="1"/>
        <c:lblAlgn val="ctr"/>
        <c:lblOffset val="100"/>
      </c:catAx>
      <c:valAx>
        <c:axId val="78474624"/>
        <c:scaling>
          <c:orientation val="minMax"/>
        </c:scaling>
        <c:axPos val="l"/>
        <c:majorGridlines/>
        <c:title>
          <c:tx>
            <c:rich>
              <a:bodyPr rot="0" vert="horz"/>
              <a:lstStyle/>
              <a:p>
                <a:pPr>
                  <a:defRPr sz="2200" baseline="0"/>
                </a:pPr>
                <a:r>
                  <a:rPr lang="en-US" sz="2200" baseline="0" dirty="0"/>
                  <a:t>Reject </a:t>
                </a:r>
              </a:p>
              <a:p>
                <a:pPr>
                  <a:defRPr sz="2200" baseline="0"/>
                </a:pPr>
                <a:r>
                  <a:rPr lang="en-US" sz="2200" baseline="0" dirty="0"/>
                  <a:t>% of </a:t>
                </a:r>
              </a:p>
              <a:p>
                <a:pPr>
                  <a:defRPr sz="2200" baseline="0"/>
                </a:pPr>
                <a:r>
                  <a:rPr lang="en-US" sz="2200" baseline="0" dirty="0"/>
                  <a:t>Total Claims</a:t>
                </a:r>
              </a:p>
            </c:rich>
          </c:tx>
          <c:layout>
            <c:manualLayout>
              <c:xMode val="edge"/>
              <c:yMode val="edge"/>
              <c:x val="8.7796490716438233E-3"/>
              <c:y val="0.81663302650548975"/>
            </c:manualLayout>
          </c:layout>
        </c:title>
        <c:numFmt formatCode="0%" sourceLinked="1"/>
        <c:tickLblPos val="nextTo"/>
        <c:txPr>
          <a:bodyPr/>
          <a:lstStyle/>
          <a:p>
            <a:pPr>
              <a:defRPr sz="2200" baseline="0"/>
            </a:pPr>
            <a:endParaRPr lang="en-US"/>
          </a:p>
        </c:txPr>
        <c:crossAx val="78473088"/>
        <c:crosses val="autoZero"/>
        <c:crossBetween val="between"/>
      </c:valAx>
    </c:plotArea>
    <c:plotVisOnly val="1"/>
    <c:dispBlanksAs val="gap"/>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56242F-B937-4CE2-9530-BB137DA1E140}"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n-US"/>
        </a:p>
      </dgm:t>
    </dgm:pt>
    <dgm:pt modelId="{1AD11FFB-021E-4099-8CED-AE66DBCAFB05}">
      <dgm:prSet phldrT="[Text]" custT="1"/>
      <dgm:spPr/>
      <dgm:t>
        <a:bodyPr/>
        <a:lstStyle/>
        <a:p>
          <a:pPr algn="ctr"/>
          <a:r>
            <a:rPr lang="en-US" sz="4400" b="0" dirty="0" smtClean="0"/>
            <a:t>VistA Drug File field information impacts</a:t>
          </a:r>
          <a:endParaRPr lang="en-US" sz="4400" b="0" dirty="0"/>
        </a:p>
      </dgm:t>
    </dgm:pt>
    <dgm:pt modelId="{F36EA1EB-ED5A-4FFC-A33E-03D7D32E564B}" type="parTrans" cxnId="{AC6C0B1E-1584-4F09-A1C4-14BB9D60DF4C}">
      <dgm:prSet/>
      <dgm:spPr/>
      <dgm:t>
        <a:bodyPr/>
        <a:lstStyle/>
        <a:p>
          <a:endParaRPr lang="en-US"/>
        </a:p>
      </dgm:t>
    </dgm:pt>
    <dgm:pt modelId="{4CF5DEAF-F0B8-4C53-9697-B135E2E3E2C8}" type="sibTrans" cxnId="{AC6C0B1E-1584-4F09-A1C4-14BB9D60DF4C}">
      <dgm:prSet/>
      <dgm:spPr/>
      <dgm:t>
        <a:bodyPr/>
        <a:lstStyle/>
        <a:p>
          <a:endParaRPr lang="en-US"/>
        </a:p>
      </dgm:t>
    </dgm:pt>
    <dgm:pt modelId="{A9C43363-4DD0-4EB0-8225-F3FC395F55FE}">
      <dgm:prSet phldrT="[Text]" custT="1"/>
      <dgm:spPr/>
      <dgm:t>
        <a:bodyPr/>
        <a:lstStyle/>
        <a:p>
          <a:pPr algn="ctr"/>
          <a:r>
            <a:rPr lang="en-US" sz="4400" b="0" dirty="0" smtClean="0"/>
            <a:t>Impact of other VistA files </a:t>
          </a:r>
          <a:endParaRPr lang="en-US" sz="4400" b="0" dirty="0"/>
        </a:p>
      </dgm:t>
    </dgm:pt>
    <dgm:pt modelId="{5852031F-21C4-4A11-95F8-42D926558623}" type="parTrans" cxnId="{B6F7A52F-AAD2-4CB2-B412-9E5A37218A51}">
      <dgm:prSet/>
      <dgm:spPr/>
      <dgm:t>
        <a:bodyPr/>
        <a:lstStyle/>
        <a:p>
          <a:endParaRPr lang="en-US"/>
        </a:p>
      </dgm:t>
    </dgm:pt>
    <dgm:pt modelId="{164F4F67-EAB8-400F-A73D-5191CD38FF04}" type="sibTrans" cxnId="{B6F7A52F-AAD2-4CB2-B412-9E5A37218A51}">
      <dgm:prSet/>
      <dgm:spPr/>
      <dgm:t>
        <a:bodyPr/>
        <a:lstStyle/>
        <a:p>
          <a:endParaRPr lang="en-US"/>
        </a:p>
      </dgm:t>
    </dgm:pt>
    <dgm:pt modelId="{4B259EC5-98AB-4D8A-BF4D-011F401E05D1}">
      <dgm:prSet phldrT="[Text]" custT="1"/>
      <dgm:spPr/>
      <dgm:t>
        <a:bodyPr/>
        <a:lstStyle/>
        <a:p>
          <a:pPr algn="ctr"/>
          <a:r>
            <a:rPr lang="en-US" sz="4400" b="0" dirty="0" smtClean="0"/>
            <a:t>Preview of upcoming enhancements </a:t>
          </a:r>
          <a:endParaRPr lang="en-US" sz="4400" b="0" dirty="0"/>
        </a:p>
      </dgm:t>
    </dgm:pt>
    <dgm:pt modelId="{FBFA8658-ED12-41C0-AD21-A59584134F9B}" type="parTrans" cxnId="{941EFE17-E779-41FA-BD4A-A17814194835}">
      <dgm:prSet/>
      <dgm:spPr/>
      <dgm:t>
        <a:bodyPr/>
        <a:lstStyle/>
        <a:p>
          <a:endParaRPr lang="en-US"/>
        </a:p>
      </dgm:t>
    </dgm:pt>
    <dgm:pt modelId="{52E26415-CB3E-4FDA-9C9E-3223254E5C8D}" type="sibTrans" cxnId="{941EFE17-E779-41FA-BD4A-A17814194835}">
      <dgm:prSet/>
      <dgm:spPr/>
      <dgm:t>
        <a:bodyPr/>
        <a:lstStyle/>
        <a:p>
          <a:endParaRPr lang="en-US"/>
        </a:p>
      </dgm:t>
    </dgm:pt>
    <dgm:pt modelId="{0EE190FF-6CD8-466B-A4C3-A0333B5E3D2E}" type="pres">
      <dgm:prSet presAssocID="{9B56242F-B937-4CE2-9530-BB137DA1E140}" presName="linear" presStyleCnt="0">
        <dgm:presLayoutVars>
          <dgm:animLvl val="lvl"/>
          <dgm:resizeHandles val="exact"/>
        </dgm:presLayoutVars>
      </dgm:prSet>
      <dgm:spPr/>
      <dgm:t>
        <a:bodyPr/>
        <a:lstStyle/>
        <a:p>
          <a:endParaRPr lang="en-US"/>
        </a:p>
      </dgm:t>
    </dgm:pt>
    <dgm:pt modelId="{3346B4F0-475C-402D-A6A8-62F9DD4B9F09}" type="pres">
      <dgm:prSet presAssocID="{1AD11FFB-021E-4099-8CED-AE66DBCAFB05}" presName="parentText" presStyleLbl="node1" presStyleIdx="0" presStyleCnt="3">
        <dgm:presLayoutVars>
          <dgm:chMax val="0"/>
          <dgm:bulletEnabled val="1"/>
        </dgm:presLayoutVars>
      </dgm:prSet>
      <dgm:spPr/>
      <dgm:t>
        <a:bodyPr/>
        <a:lstStyle/>
        <a:p>
          <a:endParaRPr lang="en-US"/>
        </a:p>
      </dgm:t>
    </dgm:pt>
    <dgm:pt modelId="{0C36F28E-FB1F-4E4D-A479-621DCD2488DB}" type="pres">
      <dgm:prSet presAssocID="{4CF5DEAF-F0B8-4C53-9697-B135E2E3E2C8}" presName="spacer" presStyleCnt="0"/>
      <dgm:spPr/>
      <dgm:t>
        <a:bodyPr/>
        <a:lstStyle/>
        <a:p>
          <a:endParaRPr lang="en-US"/>
        </a:p>
      </dgm:t>
    </dgm:pt>
    <dgm:pt modelId="{A947AED2-97B1-46F2-AE8C-0CB4AB3BFD0C}" type="pres">
      <dgm:prSet presAssocID="{A9C43363-4DD0-4EB0-8225-F3FC395F55FE}" presName="parentText" presStyleLbl="node1" presStyleIdx="1" presStyleCnt="3">
        <dgm:presLayoutVars>
          <dgm:chMax val="0"/>
          <dgm:bulletEnabled val="1"/>
        </dgm:presLayoutVars>
      </dgm:prSet>
      <dgm:spPr/>
      <dgm:t>
        <a:bodyPr/>
        <a:lstStyle/>
        <a:p>
          <a:endParaRPr lang="en-US"/>
        </a:p>
      </dgm:t>
    </dgm:pt>
    <dgm:pt modelId="{7BD10667-BBA0-4DB9-80B6-D69639BADCCF}" type="pres">
      <dgm:prSet presAssocID="{164F4F67-EAB8-400F-A73D-5191CD38FF04}" presName="spacer" presStyleCnt="0"/>
      <dgm:spPr/>
      <dgm:t>
        <a:bodyPr/>
        <a:lstStyle/>
        <a:p>
          <a:endParaRPr lang="en-US"/>
        </a:p>
      </dgm:t>
    </dgm:pt>
    <dgm:pt modelId="{AA7612D3-AB3F-4388-833D-2C484F1F1EEE}" type="pres">
      <dgm:prSet presAssocID="{4B259EC5-98AB-4D8A-BF4D-011F401E05D1}" presName="parentText" presStyleLbl="node1" presStyleIdx="2" presStyleCnt="3">
        <dgm:presLayoutVars>
          <dgm:chMax val="0"/>
          <dgm:bulletEnabled val="1"/>
        </dgm:presLayoutVars>
      </dgm:prSet>
      <dgm:spPr/>
      <dgm:t>
        <a:bodyPr/>
        <a:lstStyle/>
        <a:p>
          <a:endParaRPr lang="en-US"/>
        </a:p>
      </dgm:t>
    </dgm:pt>
  </dgm:ptLst>
  <dgm:cxnLst>
    <dgm:cxn modelId="{B89C5B7A-DB81-41D7-9D29-F7CF899230F1}" type="presOf" srcId="{A9C43363-4DD0-4EB0-8225-F3FC395F55FE}" destId="{A947AED2-97B1-46F2-AE8C-0CB4AB3BFD0C}" srcOrd="0" destOrd="0" presId="urn:microsoft.com/office/officeart/2005/8/layout/vList2"/>
    <dgm:cxn modelId="{17875C24-1215-485A-9DAD-2C11EF5BEB97}" type="presOf" srcId="{4B259EC5-98AB-4D8A-BF4D-011F401E05D1}" destId="{AA7612D3-AB3F-4388-833D-2C484F1F1EEE}" srcOrd="0" destOrd="0" presId="urn:microsoft.com/office/officeart/2005/8/layout/vList2"/>
    <dgm:cxn modelId="{941EFE17-E779-41FA-BD4A-A17814194835}" srcId="{9B56242F-B937-4CE2-9530-BB137DA1E140}" destId="{4B259EC5-98AB-4D8A-BF4D-011F401E05D1}" srcOrd="2" destOrd="0" parTransId="{FBFA8658-ED12-41C0-AD21-A59584134F9B}" sibTransId="{52E26415-CB3E-4FDA-9C9E-3223254E5C8D}"/>
    <dgm:cxn modelId="{807E6519-AFF8-4417-B907-28BD943D9033}" type="presOf" srcId="{1AD11FFB-021E-4099-8CED-AE66DBCAFB05}" destId="{3346B4F0-475C-402D-A6A8-62F9DD4B9F09}" srcOrd="0" destOrd="0" presId="urn:microsoft.com/office/officeart/2005/8/layout/vList2"/>
    <dgm:cxn modelId="{B6F7A52F-AAD2-4CB2-B412-9E5A37218A51}" srcId="{9B56242F-B937-4CE2-9530-BB137DA1E140}" destId="{A9C43363-4DD0-4EB0-8225-F3FC395F55FE}" srcOrd="1" destOrd="0" parTransId="{5852031F-21C4-4A11-95F8-42D926558623}" sibTransId="{164F4F67-EAB8-400F-A73D-5191CD38FF04}"/>
    <dgm:cxn modelId="{AC6C0B1E-1584-4F09-A1C4-14BB9D60DF4C}" srcId="{9B56242F-B937-4CE2-9530-BB137DA1E140}" destId="{1AD11FFB-021E-4099-8CED-AE66DBCAFB05}" srcOrd="0" destOrd="0" parTransId="{F36EA1EB-ED5A-4FFC-A33E-03D7D32E564B}" sibTransId="{4CF5DEAF-F0B8-4C53-9697-B135E2E3E2C8}"/>
    <dgm:cxn modelId="{288594DE-7898-45E3-A9E9-73579F25C757}" type="presOf" srcId="{9B56242F-B937-4CE2-9530-BB137DA1E140}" destId="{0EE190FF-6CD8-466B-A4C3-A0333B5E3D2E}" srcOrd="0" destOrd="0" presId="urn:microsoft.com/office/officeart/2005/8/layout/vList2"/>
    <dgm:cxn modelId="{66B65B49-D853-4C64-A67E-4CC7BDB77C1F}" type="presParOf" srcId="{0EE190FF-6CD8-466B-A4C3-A0333B5E3D2E}" destId="{3346B4F0-475C-402D-A6A8-62F9DD4B9F09}" srcOrd="0" destOrd="0" presId="urn:microsoft.com/office/officeart/2005/8/layout/vList2"/>
    <dgm:cxn modelId="{54E97C06-7731-435E-B817-6DB1B792D969}" type="presParOf" srcId="{0EE190FF-6CD8-466B-A4C3-A0333B5E3D2E}" destId="{0C36F28E-FB1F-4E4D-A479-621DCD2488DB}" srcOrd="1" destOrd="0" presId="urn:microsoft.com/office/officeart/2005/8/layout/vList2"/>
    <dgm:cxn modelId="{22429D52-99DB-405A-B4E9-1B9B5ADE31C8}" type="presParOf" srcId="{0EE190FF-6CD8-466B-A4C3-A0333B5E3D2E}" destId="{A947AED2-97B1-46F2-AE8C-0CB4AB3BFD0C}" srcOrd="2" destOrd="0" presId="urn:microsoft.com/office/officeart/2005/8/layout/vList2"/>
    <dgm:cxn modelId="{5CEAB9EC-B113-498D-A86E-56D9DF83F915}" type="presParOf" srcId="{0EE190FF-6CD8-466B-A4C3-A0333B5E3D2E}" destId="{7BD10667-BBA0-4DB9-80B6-D69639BADCCF}" srcOrd="3" destOrd="0" presId="urn:microsoft.com/office/officeart/2005/8/layout/vList2"/>
    <dgm:cxn modelId="{D888F963-AE6A-485E-B61A-3C3C5860F60A}" type="presParOf" srcId="{0EE190FF-6CD8-466B-A4C3-A0333B5E3D2E}" destId="{AA7612D3-AB3F-4388-833D-2C484F1F1EEE}"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3B1E892-DF5F-43ED-9176-1FFBAF0F8A6A}" type="doc">
      <dgm:prSet loTypeId="urn:microsoft.com/office/officeart/2005/8/layout/process1" loCatId="process" qsTypeId="urn:microsoft.com/office/officeart/2005/8/quickstyle/3d2" qsCatId="3D" csTypeId="urn:microsoft.com/office/officeart/2005/8/colors/accent3_3" csCatId="accent3" phldr="1"/>
      <dgm:spPr/>
    </dgm:pt>
    <dgm:pt modelId="{CB56CEA7-D6B8-4C35-A190-BFC324938343}">
      <dgm:prSet phldrT="[Text]"/>
      <dgm:spPr/>
      <dgm:t>
        <a:bodyPr/>
        <a:lstStyle/>
        <a:p>
          <a:r>
            <a:rPr lang="en-US" dirty="0" smtClean="0">
              <a:effectLst>
                <a:outerShdw blurRad="38100" dist="38100" dir="2700000" algn="tl">
                  <a:srgbClr val="000000">
                    <a:alpha val="43137"/>
                  </a:srgbClr>
                </a:outerShdw>
              </a:effectLst>
            </a:rPr>
            <a:t>Refills</a:t>
          </a:r>
          <a:endParaRPr lang="en-US" dirty="0">
            <a:effectLst>
              <a:outerShdw blurRad="38100" dist="38100" dir="2700000" algn="tl">
                <a:srgbClr val="000000">
                  <a:alpha val="43137"/>
                </a:srgbClr>
              </a:outerShdw>
            </a:effectLst>
          </a:endParaRPr>
        </a:p>
      </dgm:t>
      <dgm:extLst/>
    </dgm:pt>
    <dgm:pt modelId="{6D6F2566-45CD-432D-9696-188167B42EAA}" type="parTrans" cxnId="{DF50E0D4-B2B9-40C6-A5F9-137901AC2C0F}">
      <dgm:prSet/>
      <dgm:spPr/>
      <dgm:t>
        <a:bodyPr/>
        <a:lstStyle/>
        <a:p>
          <a:endParaRPr lang="en-US"/>
        </a:p>
      </dgm:t>
    </dgm:pt>
    <dgm:pt modelId="{87F3535B-E84D-47DE-8A1B-698B14A05032}" type="sibTrans" cxnId="{DF50E0D4-B2B9-40C6-A5F9-137901AC2C0F}">
      <dgm:prSet/>
      <dgm:spPr/>
      <dgm:t>
        <a:bodyPr/>
        <a:lstStyle/>
        <a:p>
          <a:endParaRPr lang="en-US" dirty="0"/>
        </a:p>
      </dgm:t>
      <dgm:extLst>
        <a:ext uri="{E40237B7-FDA0-4F09-8148-C483321AD2D9}">
          <dgm14:cNvPr xmlns:dgm14="http://schemas.microsoft.com/office/drawing/2010/diagram" xmlns="" id="0" name="" descr="Refills&#10;&#10;green right arrow&#10;&#10;Current unit Price of Drug field (#1.2)  of Prescription file refill multiple (#52)&#10;"/>
        </a:ext>
      </dgm:extLst>
    </dgm:pt>
    <dgm:pt modelId="{E7531F7F-835F-4F37-8084-9D2A51C1BB2E}">
      <dgm:prSet phldrT="[Text]"/>
      <dgm:spPr/>
      <dgm:t>
        <a:bodyPr/>
        <a:lstStyle/>
        <a:p>
          <a:r>
            <a:rPr lang="en-US" cap="all" baseline="0" dirty="0" smtClean="0">
              <a:effectLst>
                <a:outerShdw blurRad="38100" dist="38100" dir="2700000" algn="tl">
                  <a:srgbClr val="000000">
                    <a:alpha val="43137"/>
                  </a:srgbClr>
                </a:outerShdw>
              </a:effectLst>
            </a:rPr>
            <a:t>Current unit Price of Drug </a:t>
          </a:r>
          <a:r>
            <a:rPr lang="en-US" dirty="0" smtClean="0">
              <a:effectLst>
                <a:outerShdw blurRad="38100" dist="38100" dir="2700000" algn="tl">
                  <a:srgbClr val="000000">
                    <a:alpha val="43137"/>
                  </a:srgbClr>
                </a:outerShdw>
              </a:effectLst>
            </a:rPr>
            <a:t>field (#1.2)  of </a:t>
          </a:r>
          <a:r>
            <a:rPr lang="en-US" cap="all" baseline="0" dirty="0" smtClean="0">
              <a:effectLst>
                <a:outerShdw blurRad="38100" dist="38100" dir="2700000" algn="tl">
                  <a:srgbClr val="000000">
                    <a:alpha val="43137"/>
                  </a:srgbClr>
                </a:outerShdw>
              </a:effectLst>
            </a:rPr>
            <a:t>Prescription</a:t>
          </a:r>
          <a:r>
            <a:rPr lang="en-US" dirty="0" smtClean="0">
              <a:effectLst>
                <a:outerShdw blurRad="38100" dist="38100" dir="2700000" algn="tl">
                  <a:srgbClr val="000000">
                    <a:alpha val="43137"/>
                  </a:srgbClr>
                </a:outerShdw>
              </a:effectLst>
            </a:rPr>
            <a:t> file refill multiple (#52)</a:t>
          </a:r>
          <a:endParaRPr lang="en-US" dirty="0">
            <a:effectLst>
              <a:outerShdw blurRad="38100" dist="38100" dir="2700000" algn="tl">
                <a:srgbClr val="000000">
                  <a:alpha val="43137"/>
                </a:srgbClr>
              </a:outerShdw>
            </a:effectLst>
          </a:endParaRPr>
        </a:p>
      </dgm:t>
      <dgm:extLst/>
    </dgm:pt>
    <dgm:pt modelId="{3C64EED6-3D67-46F4-9E71-F0683B606367}" type="parTrans" cxnId="{76D95736-BB6F-4AF9-93BC-7BAD5B093D66}">
      <dgm:prSet/>
      <dgm:spPr/>
      <dgm:t>
        <a:bodyPr/>
        <a:lstStyle/>
        <a:p>
          <a:endParaRPr lang="en-US"/>
        </a:p>
      </dgm:t>
    </dgm:pt>
    <dgm:pt modelId="{C3FD6CD1-EA0B-49E1-8240-085557967BEF}" type="sibTrans" cxnId="{76D95736-BB6F-4AF9-93BC-7BAD5B093D66}">
      <dgm:prSet/>
      <dgm:spPr/>
      <dgm:t>
        <a:bodyPr/>
        <a:lstStyle/>
        <a:p>
          <a:endParaRPr lang="en-US"/>
        </a:p>
      </dgm:t>
    </dgm:pt>
    <dgm:pt modelId="{08A48A59-FBC3-48B8-95F8-DB5F270D5D86}" type="pres">
      <dgm:prSet presAssocID="{C3B1E892-DF5F-43ED-9176-1FFBAF0F8A6A}" presName="Name0" presStyleCnt="0">
        <dgm:presLayoutVars>
          <dgm:dir/>
          <dgm:resizeHandles val="exact"/>
        </dgm:presLayoutVars>
      </dgm:prSet>
      <dgm:spPr/>
    </dgm:pt>
    <dgm:pt modelId="{DE7B1BAE-B352-4151-A81E-6462D8B7F0D1}" type="pres">
      <dgm:prSet presAssocID="{CB56CEA7-D6B8-4C35-A190-BFC324938343}" presName="node" presStyleLbl="node1" presStyleIdx="0" presStyleCnt="2">
        <dgm:presLayoutVars>
          <dgm:bulletEnabled val="1"/>
        </dgm:presLayoutVars>
      </dgm:prSet>
      <dgm:spPr/>
      <dgm:t>
        <a:bodyPr/>
        <a:lstStyle/>
        <a:p>
          <a:endParaRPr lang="en-US"/>
        </a:p>
      </dgm:t>
    </dgm:pt>
    <dgm:pt modelId="{B2A206A1-E223-4BD7-8EF7-29F8BC498E5C}" type="pres">
      <dgm:prSet presAssocID="{87F3535B-E84D-47DE-8A1B-698B14A05032}" presName="sibTrans" presStyleLbl="sibTrans2D1" presStyleIdx="0" presStyleCnt="1"/>
      <dgm:spPr/>
      <dgm:t>
        <a:bodyPr/>
        <a:lstStyle/>
        <a:p>
          <a:endParaRPr lang="en-US"/>
        </a:p>
      </dgm:t>
    </dgm:pt>
    <dgm:pt modelId="{A221C611-294F-45AA-A7A1-B899A4FACFA9}" type="pres">
      <dgm:prSet presAssocID="{87F3535B-E84D-47DE-8A1B-698B14A05032}" presName="connectorText" presStyleLbl="sibTrans2D1" presStyleIdx="0" presStyleCnt="1"/>
      <dgm:spPr/>
      <dgm:t>
        <a:bodyPr/>
        <a:lstStyle/>
        <a:p>
          <a:endParaRPr lang="en-US"/>
        </a:p>
      </dgm:t>
    </dgm:pt>
    <dgm:pt modelId="{210A7333-6057-46E4-9C31-C9756326C6C8}" type="pres">
      <dgm:prSet presAssocID="{E7531F7F-835F-4F37-8084-9D2A51C1BB2E}" presName="node" presStyleLbl="node1" presStyleIdx="1" presStyleCnt="2" custScaleY="129936">
        <dgm:presLayoutVars>
          <dgm:bulletEnabled val="1"/>
        </dgm:presLayoutVars>
      </dgm:prSet>
      <dgm:spPr/>
      <dgm:t>
        <a:bodyPr/>
        <a:lstStyle/>
        <a:p>
          <a:endParaRPr lang="en-US"/>
        </a:p>
      </dgm:t>
    </dgm:pt>
  </dgm:ptLst>
  <dgm:cxnLst>
    <dgm:cxn modelId="{76D95736-BB6F-4AF9-93BC-7BAD5B093D66}" srcId="{C3B1E892-DF5F-43ED-9176-1FFBAF0F8A6A}" destId="{E7531F7F-835F-4F37-8084-9D2A51C1BB2E}" srcOrd="1" destOrd="0" parTransId="{3C64EED6-3D67-46F4-9E71-F0683B606367}" sibTransId="{C3FD6CD1-EA0B-49E1-8240-085557967BEF}"/>
    <dgm:cxn modelId="{CE633807-9A1E-4A1B-9AA1-DEAC8D6864A8}" type="presOf" srcId="{E7531F7F-835F-4F37-8084-9D2A51C1BB2E}" destId="{210A7333-6057-46E4-9C31-C9756326C6C8}" srcOrd="0" destOrd="0" presId="urn:microsoft.com/office/officeart/2005/8/layout/process1"/>
    <dgm:cxn modelId="{784064C0-C120-46DD-9056-3AF497305A4C}" type="presOf" srcId="{CB56CEA7-D6B8-4C35-A190-BFC324938343}" destId="{DE7B1BAE-B352-4151-A81E-6462D8B7F0D1}" srcOrd="0" destOrd="0" presId="urn:microsoft.com/office/officeart/2005/8/layout/process1"/>
    <dgm:cxn modelId="{9B9728FE-A2AF-4055-AB63-093767C62863}" type="presOf" srcId="{87F3535B-E84D-47DE-8A1B-698B14A05032}" destId="{B2A206A1-E223-4BD7-8EF7-29F8BC498E5C}" srcOrd="0" destOrd="0" presId="urn:microsoft.com/office/officeart/2005/8/layout/process1"/>
    <dgm:cxn modelId="{DF50E0D4-B2B9-40C6-A5F9-137901AC2C0F}" srcId="{C3B1E892-DF5F-43ED-9176-1FFBAF0F8A6A}" destId="{CB56CEA7-D6B8-4C35-A190-BFC324938343}" srcOrd="0" destOrd="0" parTransId="{6D6F2566-45CD-432D-9696-188167B42EAA}" sibTransId="{87F3535B-E84D-47DE-8A1B-698B14A05032}"/>
    <dgm:cxn modelId="{ABC735BE-D7B3-499C-8A41-B7BC976214C5}" type="presOf" srcId="{87F3535B-E84D-47DE-8A1B-698B14A05032}" destId="{A221C611-294F-45AA-A7A1-B899A4FACFA9}" srcOrd="1" destOrd="0" presId="urn:microsoft.com/office/officeart/2005/8/layout/process1"/>
    <dgm:cxn modelId="{916AC40F-EFD3-40CA-BB90-76BB96B77474}" type="presOf" srcId="{C3B1E892-DF5F-43ED-9176-1FFBAF0F8A6A}" destId="{08A48A59-FBC3-48B8-95F8-DB5F270D5D86}" srcOrd="0" destOrd="0" presId="urn:microsoft.com/office/officeart/2005/8/layout/process1"/>
    <dgm:cxn modelId="{8543FA47-62B9-4169-86D8-B450A25BF468}" type="presParOf" srcId="{08A48A59-FBC3-48B8-95F8-DB5F270D5D86}" destId="{DE7B1BAE-B352-4151-A81E-6462D8B7F0D1}" srcOrd="0" destOrd="0" presId="urn:microsoft.com/office/officeart/2005/8/layout/process1"/>
    <dgm:cxn modelId="{B0E713A9-FD7C-4E6B-81B3-F23317911CC9}" type="presParOf" srcId="{08A48A59-FBC3-48B8-95F8-DB5F270D5D86}" destId="{B2A206A1-E223-4BD7-8EF7-29F8BC498E5C}" srcOrd="1" destOrd="0" presId="urn:microsoft.com/office/officeart/2005/8/layout/process1"/>
    <dgm:cxn modelId="{36E881D4-954C-4A0E-B0C9-74D2E3A9615F}" type="presParOf" srcId="{B2A206A1-E223-4BD7-8EF7-29F8BC498E5C}" destId="{A221C611-294F-45AA-A7A1-B899A4FACFA9}" srcOrd="0" destOrd="0" presId="urn:microsoft.com/office/officeart/2005/8/layout/process1"/>
    <dgm:cxn modelId="{A11DA295-4E8D-4408-8EEC-3B09EE90BA8F}" type="presParOf" srcId="{08A48A59-FBC3-48B8-95F8-DB5F270D5D86}" destId="{210A7333-6057-46E4-9C31-C9756326C6C8}" srcOrd="2"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3B1E892-DF5F-43ED-9176-1FFBAF0F8A6A}" type="doc">
      <dgm:prSet loTypeId="urn:microsoft.com/office/officeart/2005/8/layout/process1" loCatId="process" qsTypeId="urn:microsoft.com/office/officeart/2005/8/quickstyle/3d2" qsCatId="3D" csTypeId="urn:microsoft.com/office/officeart/2005/8/colors/accent3_3" csCatId="accent3" phldr="1"/>
      <dgm:spPr/>
    </dgm:pt>
    <dgm:pt modelId="{CB56CEA7-D6B8-4C35-A190-BFC324938343}">
      <dgm:prSet phldrT="[Text]"/>
      <dgm:spPr/>
      <dgm:t>
        <a:bodyPr/>
        <a:lstStyle/>
        <a:p>
          <a:r>
            <a:rPr lang="en-US" dirty="0" smtClean="0">
              <a:effectLst>
                <a:outerShdw blurRad="38100" dist="38100" dir="2700000" algn="tl">
                  <a:srgbClr val="000000">
                    <a:alpha val="43137"/>
                  </a:srgbClr>
                </a:outerShdw>
              </a:effectLst>
            </a:rPr>
            <a:t>Original Fills</a:t>
          </a:r>
          <a:endParaRPr lang="en-US" dirty="0">
            <a:effectLst>
              <a:outerShdw blurRad="38100" dist="38100" dir="2700000" algn="tl">
                <a:srgbClr val="000000">
                  <a:alpha val="43137"/>
                </a:srgbClr>
              </a:outerShdw>
            </a:effectLst>
          </a:endParaRPr>
        </a:p>
      </dgm:t>
      <dgm:extLst/>
    </dgm:pt>
    <dgm:pt modelId="{6D6F2566-45CD-432D-9696-188167B42EAA}" type="parTrans" cxnId="{DF50E0D4-B2B9-40C6-A5F9-137901AC2C0F}">
      <dgm:prSet/>
      <dgm:spPr/>
      <dgm:t>
        <a:bodyPr/>
        <a:lstStyle/>
        <a:p>
          <a:endParaRPr lang="en-US"/>
        </a:p>
      </dgm:t>
    </dgm:pt>
    <dgm:pt modelId="{87F3535B-E84D-47DE-8A1B-698B14A05032}" type="sibTrans" cxnId="{DF50E0D4-B2B9-40C6-A5F9-137901AC2C0F}">
      <dgm:prSet/>
      <dgm:spPr/>
      <dgm:t>
        <a:bodyPr/>
        <a:lstStyle/>
        <a:p>
          <a:endParaRPr lang="en-US" dirty="0"/>
        </a:p>
      </dgm:t>
      <dgm:extLst>
        <a:ext uri="{E40237B7-FDA0-4F09-8148-C483321AD2D9}">
          <dgm14:cNvPr xmlns:dgm14="http://schemas.microsoft.com/office/drawing/2010/diagram" xmlns="" id="0" name="" descr="Original Fills&#10;Unit Price of Drug field (#17)  of Prescription file (#52)&#10;"/>
        </a:ext>
      </dgm:extLst>
    </dgm:pt>
    <dgm:pt modelId="{E7531F7F-835F-4F37-8084-9D2A51C1BB2E}">
      <dgm:prSet phldrT="[Text]"/>
      <dgm:spPr/>
      <dgm:t>
        <a:bodyPr/>
        <a:lstStyle/>
        <a:p>
          <a:r>
            <a:rPr lang="en-US" cap="all" baseline="0" dirty="0" smtClean="0">
              <a:effectLst>
                <a:outerShdw blurRad="38100" dist="38100" dir="2700000" algn="tl">
                  <a:srgbClr val="000000">
                    <a:alpha val="43137"/>
                  </a:srgbClr>
                </a:outerShdw>
              </a:effectLst>
            </a:rPr>
            <a:t>Unit Price of Drug </a:t>
          </a:r>
          <a:r>
            <a:rPr lang="en-US" dirty="0" smtClean="0">
              <a:effectLst>
                <a:outerShdw blurRad="38100" dist="38100" dir="2700000" algn="tl">
                  <a:srgbClr val="000000">
                    <a:alpha val="43137"/>
                  </a:srgbClr>
                </a:outerShdw>
              </a:effectLst>
            </a:rPr>
            <a:t>field (#17)  of </a:t>
          </a:r>
          <a:r>
            <a:rPr lang="en-US" cap="all" baseline="0" dirty="0" smtClean="0">
              <a:effectLst>
                <a:outerShdw blurRad="38100" dist="38100" dir="2700000" algn="tl">
                  <a:srgbClr val="000000">
                    <a:alpha val="43137"/>
                  </a:srgbClr>
                </a:outerShdw>
              </a:effectLst>
            </a:rPr>
            <a:t>Prescription</a:t>
          </a:r>
          <a:r>
            <a:rPr lang="en-US" dirty="0" smtClean="0">
              <a:effectLst>
                <a:outerShdw blurRad="38100" dist="38100" dir="2700000" algn="tl">
                  <a:srgbClr val="000000">
                    <a:alpha val="43137"/>
                  </a:srgbClr>
                </a:outerShdw>
              </a:effectLst>
            </a:rPr>
            <a:t> file (#52)</a:t>
          </a:r>
          <a:endParaRPr lang="en-US" dirty="0">
            <a:effectLst>
              <a:outerShdw blurRad="38100" dist="38100" dir="2700000" algn="tl">
                <a:srgbClr val="000000">
                  <a:alpha val="43137"/>
                </a:srgbClr>
              </a:outerShdw>
            </a:effectLst>
          </a:endParaRPr>
        </a:p>
      </dgm:t>
      <dgm:extLst/>
    </dgm:pt>
    <dgm:pt modelId="{3C64EED6-3D67-46F4-9E71-F0683B606367}" type="parTrans" cxnId="{76D95736-BB6F-4AF9-93BC-7BAD5B093D66}">
      <dgm:prSet/>
      <dgm:spPr/>
      <dgm:t>
        <a:bodyPr/>
        <a:lstStyle/>
        <a:p>
          <a:endParaRPr lang="en-US"/>
        </a:p>
      </dgm:t>
    </dgm:pt>
    <dgm:pt modelId="{C3FD6CD1-EA0B-49E1-8240-085557967BEF}" type="sibTrans" cxnId="{76D95736-BB6F-4AF9-93BC-7BAD5B093D66}">
      <dgm:prSet/>
      <dgm:spPr/>
      <dgm:t>
        <a:bodyPr/>
        <a:lstStyle/>
        <a:p>
          <a:endParaRPr lang="en-US"/>
        </a:p>
      </dgm:t>
    </dgm:pt>
    <dgm:pt modelId="{08A48A59-FBC3-48B8-95F8-DB5F270D5D86}" type="pres">
      <dgm:prSet presAssocID="{C3B1E892-DF5F-43ED-9176-1FFBAF0F8A6A}" presName="Name0" presStyleCnt="0">
        <dgm:presLayoutVars>
          <dgm:dir/>
          <dgm:resizeHandles val="exact"/>
        </dgm:presLayoutVars>
      </dgm:prSet>
      <dgm:spPr/>
    </dgm:pt>
    <dgm:pt modelId="{DE7B1BAE-B352-4151-A81E-6462D8B7F0D1}" type="pres">
      <dgm:prSet presAssocID="{CB56CEA7-D6B8-4C35-A190-BFC324938343}" presName="node" presStyleLbl="node1" presStyleIdx="0" presStyleCnt="2">
        <dgm:presLayoutVars>
          <dgm:bulletEnabled val="1"/>
        </dgm:presLayoutVars>
      </dgm:prSet>
      <dgm:spPr/>
      <dgm:t>
        <a:bodyPr/>
        <a:lstStyle/>
        <a:p>
          <a:endParaRPr lang="en-US"/>
        </a:p>
      </dgm:t>
    </dgm:pt>
    <dgm:pt modelId="{B2A206A1-E223-4BD7-8EF7-29F8BC498E5C}" type="pres">
      <dgm:prSet presAssocID="{87F3535B-E84D-47DE-8A1B-698B14A05032}" presName="sibTrans" presStyleLbl="sibTrans2D1" presStyleIdx="0" presStyleCnt="1"/>
      <dgm:spPr/>
      <dgm:t>
        <a:bodyPr/>
        <a:lstStyle/>
        <a:p>
          <a:endParaRPr lang="en-US"/>
        </a:p>
      </dgm:t>
    </dgm:pt>
    <dgm:pt modelId="{A221C611-294F-45AA-A7A1-B899A4FACFA9}" type="pres">
      <dgm:prSet presAssocID="{87F3535B-E84D-47DE-8A1B-698B14A05032}" presName="connectorText" presStyleLbl="sibTrans2D1" presStyleIdx="0" presStyleCnt="1"/>
      <dgm:spPr/>
      <dgm:t>
        <a:bodyPr/>
        <a:lstStyle/>
        <a:p>
          <a:endParaRPr lang="en-US"/>
        </a:p>
      </dgm:t>
    </dgm:pt>
    <dgm:pt modelId="{210A7333-6057-46E4-9C31-C9756326C6C8}" type="pres">
      <dgm:prSet presAssocID="{E7531F7F-835F-4F37-8084-9D2A51C1BB2E}" presName="node" presStyleLbl="node1" presStyleIdx="1" presStyleCnt="2">
        <dgm:presLayoutVars>
          <dgm:bulletEnabled val="1"/>
        </dgm:presLayoutVars>
      </dgm:prSet>
      <dgm:spPr/>
      <dgm:t>
        <a:bodyPr/>
        <a:lstStyle/>
        <a:p>
          <a:endParaRPr lang="en-US"/>
        </a:p>
      </dgm:t>
    </dgm:pt>
  </dgm:ptLst>
  <dgm:cxnLst>
    <dgm:cxn modelId="{76D95736-BB6F-4AF9-93BC-7BAD5B093D66}" srcId="{C3B1E892-DF5F-43ED-9176-1FFBAF0F8A6A}" destId="{E7531F7F-835F-4F37-8084-9D2A51C1BB2E}" srcOrd="1" destOrd="0" parTransId="{3C64EED6-3D67-46F4-9E71-F0683B606367}" sibTransId="{C3FD6CD1-EA0B-49E1-8240-085557967BEF}"/>
    <dgm:cxn modelId="{74AB05D9-C31F-409A-BD26-32AB698132E6}" type="presOf" srcId="{87F3535B-E84D-47DE-8A1B-698B14A05032}" destId="{A221C611-294F-45AA-A7A1-B899A4FACFA9}" srcOrd="1" destOrd="0" presId="urn:microsoft.com/office/officeart/2005/8/layout/process1"/>
    <dgm:cxn modelId="{AF7CDB6C-FBAB-4B40-B682-C9CAB13BAAB7}" type="presOf" srcId="{CB56CEA7-D6B8-4C35-A190-BFC324938343}" destId="{DE7B1BAE-B352-4151-A81E-6462D8B7F0D1}" srcOrd="0" destOrd="0" presId="urn:microsoft.com/office/officeart/2005/8/layout/process1"/>
    <dgm:cxn modelId="{907991FB-9FDC-43F5-A59C-7DD482AD8271}" type="presOf" srcId="{E7531F7F-835F-4F37-8084-9D2A51C1BB2E}" destId="{210A7333-6057-46E4-9C31-C9756326C6C8}" srcOrd="0" destOrd="0" presId="urn:microsoft.com/office/officeart/2005/8/layout/process1"/>
    <dgm:cxn modelId="{FCF1018D-9489-424E-A69A-4639F44807D3}" type="presOf" srcId="{87F3535B-E84D-47DE-8A1B-698B14A05032}" destId="{B2A206A1-E223-4BD7-8EF7-29F8BC498E5C}" srcOrd="0" destOrd="0" presId="urn:microsoft.com/office/officeart/2005/8/layout/process1"/>
    <dgm:cxn modelId="{DF50E0D4-B2B9-40C6-A5F9-137901AC2C0F}" srcId="{C3B1E892-DF5F-43ED-9176-1FFBAF0F8A6A}" destId="{CB56CEA7-D6B8-4C35-A190-BFC324938343}" srcOrd="0" destOrd="0" parTransId="{6D6F2566-45CD-432D-9696-188167B42EAA}" sibTransId="{87F3535B-E84D-47DE-8A1B-698B14A05032}"/>
    <dgm:cxn modelId="{29D8F576-2940-4FCA-9029-A18CD85BC2FC}" type="presOf" srcId="{C3B1E892-DF5F-43ED-9176-1FFBAF0F8A6A}" destId="{08A48A59-FBC3-48B8-95F8-DB5F270D5D86}" srcOrd="0" destOrd="0" presId="urn:microsoft.com/office/officeart/2005/8/layout/process1"/>
    <dgm:cxn modelId="{DB781842-B3B4-460A-9059-72E519E619E7}" type="presParOf" srcId="{08A48A59-FBC3-48B8-95F8-DB5F270D5D86}" destId="{DE7B1BAE-B352-4151-A81E-6462D8B7F0D1}" srcOrd="0" destOrd="0" presId="urn:microsoft.com/office/officeart/2005/8/layout/process1"/>
    <dgm:cxn modelId="{FB60269E-8EBD-42FA-B03A-0BC5E4638D36}" type="presParOf" srcId="{08A48A59-FBC3-48B8-95F8-DB5F270D5D86}" destId="{B2A206A1-E223-4BD7-8EF7-29F8BC498E5C}" srcOrd="1" destOrd="0" presId="urn:microsoft.com/office/officeart/2005/8/layout/process1"/>
    <dgm:cxn modelId="{875B1AC8-8B73-4423-ABDA-6627AF7F9EFA}" type="presParOf" srcId="{B2A206A1-E223-4BD7-8EF7-29F8BC498E5C}" destId="{A221C611-294F-45AA-A7A1-B899A4FACFA9}" srcOrd="0" destOrd="0" presId="urn:microsoft.com/office/officeart/2005/8/layout/process1"/>
    <dgm:cxn modelId="{37E00F94-F4A8-4D62-BF2D-04BCBA4A9548}" type="presParOf" srcId="{08A48A59-FBC3-48B8-95F8-DB5F270D5D86}" destId="{210A7333-6057-46E4-9C31-C9756326C6C8}" srcOrd="2" destOrd="0" presId="urn:microsoft.com/office/officeart/2005/8/layout/process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D0ED549-4D59-4AE7-AF14-18108C41225F}" type="doc">
      <dgm:prSet loTypeId="urn:microsoft.com/office/officeart/2005/8/layout/process5" loCatId="process" qsTypeId="urn:microsoft.com/office/officeart/2005/8/quickstyle/3d1" qsCatId="3D" csTypeId="urn:microsoft.com/office/officeart/2005/8/colors/colorful3" csCatId="colorful" phldr="1"/>
      <dgm:spPr/>
      <dgm:t>
        <a:bodyPr/>
        <a:lstStyle/>
        <a:p>
          <a:endParaRPr lang="en-US"/>
        </a:p>
      </dgm:t>
    </dgm:pt>
    <dgm:pt modelId="{DD08C8DD-D600-41FA-A401-1E13CDA141A7}">
      <dgm:prSet phldrT="[Text]"/>
      <dgm:spPr/>
      <dgm:t>
        <a:bodyPr/>
        <a:lstStyle/>
        <a:p>
          <a:r>
            <a:rPr lang="en-US" cap="all" baseline="0" dirty="0" smtClean="0"/>
            <a:t>Price per dispense unit </a:t>
          </a:r>
          <a:r>
            <a:rPr lang="en-US" dirty="0" smtClean="0"/>
            <a:t>= 0.0000 (Penny Drugs)</a:t>
          </a:r>
          <a:endParaRPr lang="en-US" dirty="0"/>
        </a:p>
      </dgm:t>
      <dgm:extLst>
        <a:ext uri="{E40237B7-FDA0-4F09-8148-C483321AD2D9}">
          <dgm14:cNvPr xmlns:dgm14="http://schemas.microsoft.com/office/drawing/2010/diagram" xmlns="" id="0" name="" descr="Price per dispense unit = 0.0000 (Penny Drugs)&#10;green right arrow&#10;Claims not generated&#10;aqua down arrow&#10;Claims generate&#10;purple left arrow&#10;23: M/I Ingredient  cost submitted rejects&#10;"/>
        </a:ext>
      </dgm:extLst>
    </dgm:pt>
    <dgm:pt modelId="{CF0BD5BE-8025-450B-B65A-D81AE8215E88}" type="parTrans" cxnId="{1CBAFBB5-D0B1-4362-A76F-B88CE08E8E79}">
      <dgm:prSet/>
      <dgm:spPr/>
      <dgm:t>
        <a:bodyPr/>
        <a:lstStyle/>
        <a:p>
          <a:endParaRPr lang="en-US"/>
        </a:p>
      </dgm:t>
    </dgm:pt>
    <dgm:pt modelId="{F05898D7-7449-4250-9B31-FC5FD3559824}" type="sibTrans" cxnId="{1CBAFBB5-D0B1-4362-A76F-B88CE08E8E79}">
      <dgm:prSet/>
      <dgm:spPr/>
      <dgm:t>
        <a:bodyPr/>
        <a:lstStyle/>
        <a:p>
          <a:endParaRPr lang="en-US" dirty="0"/>
        </a:p>
      </dgm:t>
      <dgm:extLst/>
    </dgm:pt>
    <dgm:pt modelId="{05066D98-01EB-4EA9-9815-BD81AFB37FCE}">
      <dgm:prSet phldrT="[Text]"/>
      <dgm:spPr/>
      <dgm:t>
        <a:bodyPr/>
        <a:lstStyle/>
        <a:p>
          <a:r>
            <a:rPr lang="en-US" dirty="0" smtClean="0"/>
            <a:t>Claims not generated</a:t>
          </a:r>
          <a:endParaRPr lang="en-US" dirty="0"/>
        </a:p>
      </dgm:t>
      <dgm:extLst/>
    </dgm:pt>
    <dgm:pt modelId="{50540C40-27B4-40DE-8BBC-7CDED3938A8A}" type="parTrans" cxnId="{C3DF46F2-DD42-4680-81A4-0C1989DE6D44}">
      <dgm:prSet/>
      <dgm:spPr/>
      <dgm:t>
        <a:bodyPr/>
        <a:lstStyle/>
        <a:p>
          <a:endParaRPr lang="en-US"/>
        </a:p>
      </dgm:t>
    </dgm:pt>
    <dgm:pt modelId="{792ADED8-197E-4E9F-B02F-A8D8CF934D58}" type="sibTrans" cxnId="{C3DF46F2-DD42-4680-81A4-0C1989DE6D44}">
      <dgm:prSet/>
      <dgm:spPr/>
      <dgm:t>
        <a:bodyPr/>
        <a:lstStyle/>
        <a:p>
          <a:endParaRPr lang="en-US" dirty="0"/>
        </a:p>
      </dgm:t>
      <dgm:extLst/>
    </dgm:pt>
    <dgm:pt modelId="{8F133D56-1DC8-4699-9E6A-48BD4A8C9B10}">
      <dgm:prSet phldrT="[Text]"/>
      <dgm:spPr/>
      <dgm:t>
        <a:bodyPr/>
        <a:lstStyle/>
        <a:p>
          <a:r>
            <a:rPr lang="en-US" dirty="0" smtClean="0"/>
            <a:t>Claims generate</a:t>
          </a:r>
          <a:endParaRPr lang="en-US" dirty="0"/>
        </a:p>
      </dgm:t>
      <dgm:extLst/>
    </dgm:pt>
    <dgm:pt modelId="{B6AF43A7-6AAD-4D16-A3B3-4080014C0CAF}" type="parTrans" cxnId="{6B9B33C5-C48E-4B6D-BF33-F768E387DA17}">
      <dgm:prSet/>
      <dgm:spPr/>
      <dgm:t>
        <a:bodyPr/>
        <a:lstStyle/>
        <a:p>
          <a:endParaRPr lang="en-US"/>
        </a:p>
      </dgm:t>
    </dgm:pt>
    <dgm:pt modelId="{78162E30-568D-4E7B-B0AF-26B2000D88B6}" type="sibTrans" cxnId="{6B9B33C5-C48E-4B6D-BF33-F768E387DA17}">
      <dgm:prSet/>
      <dgm:spPr/>
      <dgm:t>
        <a:bodyPr/>
        <a:lstStyle/>
        <a:p>
          <a:endParaRPr lang="en-US" dirty="0"/>
        </a:p>
      </dgm:t>
      <dgm:extLst/>
    </dgm:pt>
    <dgm:pt modelId="{3FF3175B-D71C-4583-8227-2E9503E5DE7D}">
      <dgm:prSet phldrT="[Text]"/>
      <dgm:spPr/>
      <dgm:t>
        <a:bodyPr/>
        <a:lstStyle/>
        <a:p>
          <a:r>
            <a:rPr lang="en-US" dirty="0" smtClean="0"/>
            <a:t>23: M/I Ingredient  cost submitted rejects</a:t>
          </a:r>
          <a:endParaRPr lang="en-US" dirty="0"/>
        </a:p>
      </dgm:t>
      <dgm:extLst/>
    </dgm:pt>
    <dgm:pt modelId="{D6A492FF-75B2-4D90-84FE-AA1E8B8D2DB3}" type="parTrans" cxnId="{3C513AEE-B409-4A3F-8E92-E57FD19E1B93}">
      <dgm:prSet/>
      <dgm:spPr/>
      <dgm:t>
        <a:bodyPr/>
        <a:lstStyle/>
        <a:p>
          <a:endParaRPr lang="en-US"/>
        </a:p>
      </dgm:t>
    </dgm:pt>
    <dgm:pt modelId="{B8ACC061-9510-4A5D-A445-FBEB5C166FA9}" type="sibTrans" cxnId="{3C513AEE-B409-4A3F-8E92-E57FD19E1B93}">
      <dgm:prSet/>
      <dgm:spPr/>
      <dgm:t>
        <a:bodyPr/>
        <a:lstStyle/>
        <a:p>
          <a:endParaRPr lang="en-US"/>
        </a:p>
      </dgm:t>
    </dgm:pt>
    <dgm:pt modelId="{26AAE374-8C06-4C1C-9F98-D0B1634D96AE}" type="pres">
      <dgm:prSet presAssocID="{BD0ED549-4D59-4AE7-AF14-18108C41225F}" presName="diagram" presStyleCnt="0">
        <dgm:presLayoutVars>
          <dgm:dir/>
          <dgm:resizeHandles val="exact"/>
        </dgm:presLayoutVars>
      </dgm:prSet>
      <dgm:spPr/>
      <dgm:t>
        <a:bodyPr/>
        <a:lstStyle/>
        <a:p>
          <a:endParaRPr lang="en-US"/>
        </a:p>
      </dgm:t>
    </dgm:pt>
    <dgm:pt modelId="{E686A429-BA71-4F4A-B702-0865F5FC5FE5}" type="pres">
      <dgm:prSet presAssocID="{DD08C8DD-D600-41FA-A401-1E13CDA141A7}" presName="node" presStyleLbl="node1" presStyleIdx="0" presStyleCnt="4">
        <dgm:presLayoutVars>
          <dgm:bulletEnabled val="1"/>
        </dgm:presLayoutVars>
      </dgm:prSet>
      <dgm:spPr/>
      <dgm:t>
        <a:bodyPr/>
        <a:lstStyle/>
        <a:p>
          <a:endParaRPr lang="en-US"/>
        </a:p>
      </dgm:t>
    </dgm:pt>
    <dgm:pt modelId="{6C98FF69-4E16-4586-88BC-AC0F44337CE6}" type="pres">
      <dgm:prSet presAssocID="{F05898D7-7449-4250-9B31-FC5FD3559824}" presName="sibTrans" presStyleLbl="sibTrans2D1" presStyleIdx="0" presStyleCnt="3"/>
      <dgm:spPr/>
      <dgm:t>
        <a:bodyPr/>
        <a:lstStyle/>
        <a:p>
          <a:endParaRPr lang="en-US"/>
        </a:p>
      </dgm:t>
    </dgm:pt>
    <dgm:pt modelId="{12A31CE6-7636-48C9-B481-6E00B000664A}" type="pres">
      <dgm:prSet presAssocID="{F05898D7-7449-4250-9B31-FC5FD3559824}" presName="connectorText" presStyleLbl="sibTrans2D1" presStyleIdx="0" presStyleCnt="3"/>
      <dgm:spPr/>
      <dgm:t>
        <a:bodyPr/>
        <a:lstStyle/>
        <a:p>
          <a:endParaRPr lang="en-US"/>
        </a:p>
      </dgm:t>
    </dgm:pt>
    <dgm:pt modelId="{0AC87304-ABA1-4404-A649-37C1EEE8129C}" type="pres">
      <dgm:prSet presAssocID="{05066D98-01EB-4EA9-9815-BD81AFB37FCE}" presName="node" presStyleLbl="node1" presStyleIdx="1" presStyleCnt="4">
        <dgm:presLayoutVars>
          <dgm:bulletEnabled val="1"/>
        </dgm:presLayoutVars>
      </dgm:prSet>
      <dgm:spPr/>
      <dgm:t>
        <a:bodyPr/>
        <a:lstStyle/>
        <a:p>
          <a:endParaRPr lang="en-US"/>
        </a:p>
      </dgm:t>
    </dgm:pt>
    <dgm:pt modelId="{AD059A10-7120-4203-B280-71F30C3E7707}" type="pres">
      <dgm:prSet presAssocID="{792ADED8-197E-4E9F-B02F-A8D8CF934D58}" presName="sibTrans" presStyleLbl="sibTrans2D1" presStyleIdx="1" presStyleCnt="3"/>
      <dgm:spPr/>
      <dgm:t>
        <a:bodyPr/>
        <a:lstStyle/>
        <a:p>
          <a:endParaRPr lang="en-US"/>
        </a:p>
      </dgm:t>
    </dgm:pt>
    <dgm:pt modelId="{3797AB03-BAC1-42AE-B72E-A2A25AF33461}" type="pres">
      <dgm:prSet presAssocID="{792ADED8-197E-4E9F-B02F-A8D8CF934D58}" presName="connectorText" presStyleLbl="sibTrans2D1" presStyleIdx="1" presStyleCnt="3"/>
      <dgm:spPr/>
      <dgm:t>
        <a:bodyPr/>
        <a:lstStyle/>
        <a:p>
          <a:endParaRPr lang="en-US"/>
        </a:p>
      </dgm:t>
    </dgm:pt>
    <dgm:pt modelId="{27A5C895-1B7D-487F-B6E4-DCFD51804EF1}" type="pres">
      <dgm:prSet presAssocID="{8F133D56-1DC8-4699-9E6A-48BD4A8C9B10}" presName="node" presStyleLbl="node1" presStyleIdx="2" presStyleCnt="4">
        <dgm:presLayoutVars>
          <dgm:bulletEnabled val="1"/>
        </dgm:presLayoutVars>
      </dgm:prSet>
      <dgm:spPr/>
      <dgm:t>
        <a:bodyPr/>
        <a:lstStyle/>
        <a:p>
          <a:endParaRPr lang="en-US"/>
        </a:p>
      </dgm:t>
    </dgm:pt>
    <dgm:pt modelId="{948DCA8B-3F19-4B76-A823-9191C324C02E}" type="pres">
      <dgm:prSet presAssocID="{78162E30-568D-4E7B-B0AF-26B2000D88B6}" presName="sibTrans" presStyleLbl="sibTrans2D1" presStyleIdx="2" presStyleCnt="3"/>
      <dgm:spPr/>
      <dgm:t>
        <a:bodyPr/>
        <a:lstStyle/>
        <a:p>
          <a:endParaRPr lang="en-US"/>
        </a:p>
      </dgm:t>
    </dgm:pt>
    <dgm:pt modelId="{D0FED063-F1FA-4552-8CD8-56CF4FB0FEF8}" type="pres">
      <dgm:prSet presAssocID="{78162E30-568D-4E7B-B0AF-26B2000D88B6}" presName="connectorText" presStyleLbl="sibTrans2D1" presStyleIdx="2" presStyleCnt="3"/>
      <dgm:spPr/>
      <dgm:t>
        <a:bodyPr/>
        <a:lstStyle/>
        <a:p>
          <a:endParaRPr lang="en-US"/>
        </a:p>
      </dgm:t>
    </dgm:pt>
    <dgm:pt modelId="{08BC4794-6A63-4806-986F-C839027D9721}" type="pres">
      <dgm:prSet presAssocID="{3FF3175B-D71C-4583-8227-2E9503E5DE7D}" presName="node" presStyleLbl="node1" presStyleIdx="3" presStyleCnt="4">
        <dgm:presLayoutVars>
          <dgm:bulletEnabled val="1"/>
        </dgm:presLayoutVars>
      </dgm:prSet>
      <dgm:spPr/>
      <dgm:t>
        <a:bodyPr/>
        <a:lstStyle/>
        <a:p>
          <a:endParaRPr lang="en-US"/>
        </a:p>
      </dgm:t>
    </dgm:pt>
  </dgm:ptLst>
  <dgm:cxnLst>
    <dgm:cxn modelId="{3C513AEE-B409-4A3F-8E92-E57FD19E1B93}" srcId="{BD0ED549-4D59-4AE7-AF14-18108C41225F}" destId="{3FF3175B-D71C-4583-8227-2E9503E5DE7D}" srcOrd="3" destOrd="0" parTransId="{D6A492FF-75B2-4D90-84FE-AA1E8B8D2DB3}" sibTransId="{B8ACC061-9510-4A5D-A445-FBEB5C166FA9}"/>
    <dgm:cxn modelId="{240CFFF9-1361-4696-8AD0-AEBE6F91B22E}" type="presOf" srcId="{78162E30-568D-4E7B-B0AF-26B2000D88B6}" destId="{948DCA8B-3F19-4B76-A823-9191C324C02E}" srcOrd="0" destOrd="0" presId="urn:microsoft.com/office/officeart/2005/8/layout/process5"/>
    <dgm:cxn modelId="{A122E4FE-7630-4B07-B443-F147C2D90B96}" type="presOf" srcId="{78162E30-568D-4E7B-B0AF-26B2000D88B6}" destId="{D0FED063-F1FA-4552-8CD8-56CF4FB0FEF8}" srcOrd="1" destOrd="0" presId="urn:microsoft.com/office/officeart/2005/8/layout/process5"/>
    <dgm:cxn modelId="{23B40FC7-440D-4AAB-991E-5A5CC10FEDEB}" type="presOf" srcId="{8F133D56-1DC8-4699-9E6A-48BD4A8C9B10}" destId="{27A5C895-1B7D-487F-B6E4-DCFD51804EF1}" srcOrd="0" destOrd="0" presId="urn:microsoft.com/office/officeart/2005/8/layout/process5"/>
    <dgm:cxn modelId="{1AB3A34D-91D4-494B-8513-B59F98CDC4A1}" type="presOf" srcId="{3FF3175B-D71C-4583-8227-2E9503E5DE7D}" destId="{08BC4794-6A63-4806-986F-C839027D9721}" srcOrd="0" destOrd="0" presId="urn:microsoft.com/office/officeart/2005/8/layout/process5"/>
    <dgm:cxn modelId="{1CBAFBB5-D0B1-4362-A76F-B88CE08E8E79}" srcId="{BD0ED549-4D59-4AE7-AF14-18108C41225F}" destId="{DD08C8DD-D600-41FA-A401-1E13CDA141A7}" srcOrd="0" destOrd="0" parTransId="{CF0BD5BE-8025-450B-B65A-D81AE8215E88}" sibTransId="{F05898D7-7449-4250-9B31-FC5FD3559824}"/>
    <dgm:cxn modelId="{5CF6F9F3-3A65-4972-99B9-0625A0B4D6A9}" type="presOf" srcId="{792ADED8-197E-4E9F-B02F-A8D8CF934D58}" destId="{3797AB03-BAC1-42AE-B72E-A2A25AF33461}" srcOrd="1" destOrd="0" presId="urn:microsoft.com/office/officeart/2005/8/layout/process5"/>
    <dgm:cxn modelId="{6B9B33C5-C48E-4B6D-BF33-F768E387DA17}" srcId="{BD0ED549-4D59-4AE7-AF14-18108C41225F}" destId="{8F133D56-1DC8-4699-9E6A-48BD4A8C9B10}" srcOrd="2" destOrd="0" parTransId="{B6AF43A7-6AAD-4D16-A3B3-4080014C0CAF}" sibTransId="{78162E30-568D-4E7B-B0AF-26B2000D88B6}"/>
    <dgm:cxn modelId="{C1757571-4517-4C3E-A796-431D82389AA2}" type="presOf" srcId="{BD0ED549-4D59-4AE7-AF14-18108C41225F}" destId="{26AAE374-8C06-4C1C-9F98-D0B1634D96AE}" srcOrd="0" destOrd="0" presId="urn:microsoft.com/office/officeart/2005/8/layout/process5"/>
    <dgm:cxn modelId="{A940A5F3-DED6-4B39-B702-B75075016501}" type="presOf" srcId="{05066D98-01EB-4EA9-9815-BD81AFB37FCE}" destId="{0AC87304-ABA1-4404-A649-37C1EEE8129C}" srcOrd="0" destOrd="0" presId="urn:microsoft.com/office/officeart/2005/8/layout/process5"/>
    <dgm:cxn modelId="{91AA75F3-706B-4542-911B-E35F646F5F02}" type="presOf" srcId="{F05898D7-7449-4250-9B31-FC5FD3559824}" destId="{6C98FF69-4E16-4586-88BC-AC0F44337CE6}" srcOrd="0" destOrd="0" presId="urn:microsoft.com/office/officeart/2005/8/layout/process5"/>
    <dgm:cxn modelId="{F88CA47D-EABC-4554-A9E3-146A4FF4081F}" type="presOf" srcId="{792ADED8-197E-4E9F-B02F-A8D8CF934D58}" destId="{AD059A10-7120-4203-B280-71F30C3E7707}" srcOrd="0" destOrd="0" presId="urn:microsoft.com/office/officeart/2005/8/layout/process5"/>
    <dgm:cxn modelId="{CC38295C-12DF-4A05-9E02-D767A9D0234F}" type="presOf" srcId="{F05898D7-7449-4250-9B31-FC5FD3559824}" destId="{12A31CE6-7636-48C9-B481-6E00B000664A}" srcOrd="1" destOrd="0" presId="urn:microsoft.com/office/officeart/2005/8/layout/process5"/>
    <dgm:cxn modelId="{4AC51951-AF03-40D2-A052-5D04C162817F}" type="presOf" srcId="{DD08C8DD-D600-41FA-A401-1E13CDA141A7}" destId="{E686A429-BA71-4F4A-B702-0865F5FC5FE5}" srcOrd="0" destOrd="0" presId="urn:microsoft.com/office/officeart/2005/8/layout/process5"/>
    <dgm:cxn modelId="{C3DF46F2-DD42-4680-81A4-0C1989DE6D44}" srcId="{BD0ED549-4D59-4AE7-AF14-18108C41225F}" destId="{05066D98-01EB-4EA9-9815-BD81AFB37FCE}" srcOrd="1" destOrd="0" parTransId="{50540C40-27B4-40DE-8BBC-7CDED3938A8A}" sibTransId="{792ADED8-197E-4E9F-B02F-A8D8CF934D58}"/>
    <dgm:cxn modelId="{9EABE5B7-312E-4BC1-8A64-5D4F1B5BAEB2}" type="presParOf" srcId="{26AAE374-8C06-4C1C-9F98-D0B1634D96AE}" destId="{E686A429-BA71-4F4A-B702-0865F5FC5FE5}" srcOrd="0" destOrd="0" presId="urn:microsoft.com/office/officeart/2005/8/layout/process5"/>
    <dgm:cxn modelId="{BB1F702A-BE2D-487A-BA7A-E808D0166B3E}" type="presParOf" srcId="{26AAE374-8C06-4C1C-9F98-D0B1634D96AE}" destId="{6C98FF69-4E16-4586-88BC-AC0F44337CE6}" srcOrd="1" destOrd="0" presId="urn:microsoft.com/office/officeart/2005/8/layout/process5"/>
    <dgm:cxn modelId="{6D9B8138-27AD-4EF8-A909-F9DB512362B1}" type="presParOf" srcId="{6C98FF69-4E16-4586-88BC-AC0F44337CE6}" destId="{12A31CE6-7636-48C9-B481-6E00B000664A}" srcOrd="0" destOrd="0" presId="urn:microsoft.com/office/officeart/2005/8/layout/process5"/>
    <dgm:cxn modelId="{E71ED651-D413-4D19-9704-2CC7CC856F9C}" type="presParOf" srcId="{26AAE374-8C06-4C1C-9F98-D0B1634D96AE}" destId="{0AC87304-ABA1-4404-A649-37C1EEE8129C}" srcOrd="2" destOrd="0" presId="urn:microsoft.com/office/officeart/2005/8/layout/process5"/>
    <dgm:cxn modelId="{ED8485A7-5B6D-49BC-9032-12FCCC30AC38}" type="presParOf" srcId="{26AAE374-8C06-4C1C-9F98-D0B1634D96AE}" destId="{AD059A10-7120-4203-B280-71F30C3E7707}" srcOrd="3" destOrd="0" presId="urn:microsoft.com/office/officeart/2005/8/layout/process5"/>
    <dgm:cxn modelId="{7BED9EDF-6940-419A-870A-1BDDF905ADC4}" type="presParOf" srcId="{AD059A10-7120-4203-B280-71F30C3E7707}" destId="{3797AB03-BAC1-42AE-B72E-A2A25AF33461}" srcOrd="0" destOrd="0" presId="urn:microsoft.com/office/officeart/2005/8/layout/process5"/>
    <dgm:cxn modelId="{589F1E50-33D1-4329-9735-044FAEB40BE2}" type="presParOf" srcId="{26AAE374-8C06-4C1C-9F98-D0B1634D96AE}" destId="{27A5C895-1B7D-487F-B6E4-DCFD51804EF1}" srcOrd="4" destOrd="0" presId="urn:microsoft.com/office/officeart/2005/8/layout/process5"/>
    <dgm:cxn modelId="{626E88DE-FA90-4D2B-B9AB-583D21441AAA}" type="presParOf" srcId="{26AAE374-8C06-4C1C-9F98-D0B1634D96AE}" destId="{948DCA8B-3F19-4B76-A823-9191C324C02E}" srcOrd="5" destOrd="0" presId="urn:microsoft.com/office/officeart/2005/8/layout/process5"/>
    <dgm:cxn modelId="{BF94FEB4-8ED3-4C7B-9E61-0AD2077D7A1F}" type="presParOf" srcId="{948DCA8B-3F19-4B76-A823-9191C324C02E}" destId="{D0FED063-F1FA-4552-8CD8-56CF4FB0FEF8}" srcOrd="0" destOrd="0" presId="urn:microsoft.com/office/officeart/2005/8/layout/process5"/>
    <dgm:cxn modelId="{F3F9BE4A-3B5C-4B8B-A29B-A4FB68818070}" type="presParOf" srcId="{26AAE374-8C06-4C1C-9F98-D0B1634D96AE}" destId="{08BC4794-6A63-4806-986F-C839027D9721}" srcOrd="6"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69C2D71-4F68-4831-A111-7C3F339FE16A}"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ED649B4C-458A-4D86-B804-C9BE30D4D6E5}">
      <dgm:prSet phldrT="[Text]" custT="1"/>
      <dgm:spPr/>
      <dgm:t>
        <a:bodyPr/>
        <a:lstStyle/>
        <a:p>
          <a:r>
            <a:rPr lang="en-US" sz="2700" dirty="0" smtClean="0">
              <a:effectLst>
                <a:outerShdw blurRad="38100" dist="38100" dir="2700000" algn="tl">
                  <a:srgbClr val="000000">
                    <a:alpha val="43137"/>
                  </a:srgbClr>
                </a:outerShdw>
              </a:effectLst>
            </a:rPr>
            <a:t>SYNONYM: 67253032010  </a:t>
          </a:r>
          <a:endParaRPr lang="en-US" sz="2700" dirty="0"/>
        </a:p>
      </dgm:t>
      <dgm:extLst>
        <a:ext uri="{E40237B7-FDA0-4F09-8148-C483321AD2D9}">
          <dgm14:cNvPr xmlns:dgm14="http://schemas.microsoft.com/office/drawing/2010/diagram" xmlns="" id="0" name="" descr="&#10;"/>
        </a:ext>
      </dgm:extLst>
    </dgm:pt>
    <dgm:pt modelId="{1BD1ACB9-B7B1-4E29-B906-F00F6C3BCE1E}" type="parTrans" cxnId="{5CFB2DE9-460A-4B34-90F0-F9B1A4B65E24}">
      <dgm:prSet/>
      <dgm:spPr/>
      <dgm:t>
        <a:bodyPr/>
        <a:lstStyle/>
        <a:p>
          <a:endParaRPr lang="en-US"/>
        </a:p>
      </dgm:t>
    </dgm:pt>
    <dgm:pt modelId="{63625740-FFB4-4BD4-BBE9-01DBAE6DB466}" type="sibTrans" cxnId="{5CFB2DE9-460A-4B34-90F0-F9B1A4B65E24}">
      <dgm:prSet/>
      <dgm:spPr/>
      <dgm:t>
        <a:bodyPr/>
        <a:lstStyle/>
        <a:p>
          <a:endParaRPr lang="en-US"/>
        </a:p>
      </dgm:t>
    </dgm:pt>
    <dgm:pt modelId="{681C4D0A-B234-4C54-BD44-80391514E8FA}">
      <dgm:prSet phldrT="[Text]" custT="1"/>
      <dgm:spPr/>
      <dgm:t>
        <a:bodyPr/>
        <a:lstStyle/>
        <a:p>
          <a:r>
            <a:rPr lang="en-US" sz="2800" dirty="0" smtClean="0">
              <a:effectLst>
                <a:outerShdw blurRad="38100" dist="38100" dir="2700000" algn="tl">
                  <a:srgbClr val="000000">
                    <a:alpha val="43137"/>
                  </a:srgbClr>
                </a:outerShdw>
              </a:effectLst>
            </a:rPr>
            <a:t>NDC CODE: 67253-0320-10 </a:t>
          </a:r>
          <a:endParaRPr lang="en-US" sz="2800" dirty="0"/>
        </a:p>
      </dgm:t>
    </dgm:pt>
    <dgm:pt modelId="{DDBDC777-4068-44BF-A829-D948BFB5B394}" type="parTrans" cxnId="{EE64C9C9-E1B1-4FAF-98D8-74F594FE014F}">
      <dgm:prSet/>
      <dgm:spPr/>
      <dgm:t>
        <a:bodyPr/>
        <a:lstStyle/>
        <a:p>
          <a:endParaRPr lang="en-US"/>
        </a:p>
      </dgm:t>
    </dgm:pt>
    <dgm:pt modelId="{A636C3A5-2DAC-4425-93EC-C868A2BB2840}" type="sibTrans" cxnId="{EE64C9C9-E1B1-4FAF-98D8-74F594FE014F}">
      <dgm:prSet/>
      <dgm:spPr/>
      <dgm:t>
        <a:bodyPr/>
        <a:lstStyle/>
        <a:p>
          <a:endParaRPr lang="en-US"/>
        </a:p>
      </dgm:t>
    </dgm:pt>
    <dgm:pt modelId="{259415DA-B4D6-4510-9CFF-C4FE60156F4D}">
      <dgm:prSet phldrT="[Text]" custT="1"/>
      <dgm:spPr/>
      <dgm:t>
        <a:bodyPr/>
        <a:lstStyle/>
        <a:p>
          <a:r>
            <a:rPr lang="en-US" sz="2700" dirty="0" smtClean="0">
              <a:effectLst>
                <a:outerShdw blurRad="38100" dist="38100" dir="2700000" algn="tl">
                  <a:srgbClr val="000000">
                    <a:alpha val="43137"/>
                  </a:srgbClr>
                </a:outerShdw>
              </a:effectLst>
            </a:rPr>
            <a:t>INTENDED USE: DRUG ACCOUNTABILITY </a:t>
          </a:r>
        </a:p>
        <a:p>
          <a:r>
            <a:rPr lang="en-US" sz="2700" dirty="0" smtClean="0">
              <a:effectLst>
                <a:outerShdw blurRad="38100" dist="38100" dir="2700000" algn="tl">
                  <a:srgbClr val="000000">
                    <a:alpha val="43137"/>
                  </a:srgbClr>
                </a:outerShdw>
              </a:effectLst>
            </a:rPr>
            <a:t> </a:t>
          </a:r>
          <a:endParaRPr lang="en-US" sz="2700" dirty="0"/>
        </a:p>
      </dgm:t>
    </dgm:pt>
    <dgm:pt modelId="{444AAACB-819D-48ED-B173-574780EEF098}" type="parTrans" cxnId="{157E4CF1-3D12-4A50-B9C2-771176EF7C86}">
      <dgm:prSet/>
      <dgm:spPr/>
      <dgm:t>
        <a:bodyPr/>
        <a:lstStyle/>
        <a:p>
          <a:endParaRPr lang="en-US"/>
        </a:p>
      </dgm:t>
    </dgm:pt>
    <dgm:pt modelId="{B60081C9-3DED-4B0D-8DD6-B74473C4BB10}" type="sibTrans" cxnId="{157E4CF1-3D12-4A50-B9C2-771176EF7C86}">
      <dgm:prSet/>
      <dgm:spPr/>
      <dgm:t>
        <a:bodyPr/>
        <a:lstStyle/>
        <a:p>
          <a:endParaRPr lang="en-US"/>
        </a:p>
      </dgm:t>
    </dgm:pt>
    <dgm:pt modelId="{F89F7C0F-3C56-4FC8-B467-837DABB268E0}">
      <dgm:prSet custT="1"/>
      <dgm:spPr/>
      <dgm:t>
        <a:bodyPr/>
        <a:lstStyle/>
        <a:p>
          <a:r>
            <a:rPr lang="en-US" sz="2700" dirty="0" smtClean="0">
              <a:effectLst>
                <a:outerShdw blurRad="38100" dist="38100" dir="2700000" algn="tl">
                  <a:srgbClr val="000000">
                    <a:alpha val="43137"/>
                  </a:srgbClr>
                </a:outerShdw>
              </a:effectLst>
            </a:rPr>
            <a:t>VSN: 1291467</a:t>
          </a:r>
          <a:endParaRPr lang="en-US" sz="2700" dirty="0"/>
        </a:p>
      </dgm:t>
    </dgm:pt>
    <dgm:pt modelId="{7B16C8F8-D2C8-45D5-AB88-096ABCE88247}" type="parTrans" cxnId="{72B20232-C742-47A4-A8BF-13AAD06F0346}">
      <dgm:prSet/>
      <dgm:spPr/>
      <dgm:t>
        <a:bodyPr/>
        <a:lstStyle/>
        <a:p>
          <a:endParaRPr lang="en-US"/>
        </a:p>
      </dgm:t>
    </dgm:pt>
    <dgm:pt modelId="{1B931875-8F5D-468A-BFB4-B4F93F562DF4}" type="sibTrans" cxnId="{72B20232-C742-47A4-A8BF-13AAD06F0346}">
      <dgm:prSet/>
      <dgm:spPr/>
      <dgm:t>
        <a:bodyPr/>
        <a:lstStyle/>
        <a:p>
          <a:endParaRPr lang="en-US"/>
        </a:p>
      </dgm:t>
    </dgm:pt>
    <dgm:pt modelId="{8DB17902-2491-42B4-BED8-BC076B24281A}">
      <dgm:prSet phldrT="[Text]"/>
      <dgm:spPr/>
      <dgm:t>
        <a:bodyPr/>
        <a:lstStyle/>
        <a:p>
          <a:endParaRPr lang="en-US" dirty="0" smtClean="0"/>
        </a:p>
        <a:p>
          <a:endParaRPr lang="en-US" dirty="0"/>
        </a:p>
      </dgm:t>
    </dgm:pt>
    <dgm:pt modelId="{B73F9DD2-34C7-4E7B-ADFD-40C88F0AD0AF}" type="sibTrans" cxnId="{2BE88491-E712-4E32-AA47-D4FF4C697901}">
      <dgm:prSet/>
      <dgm:spPr/>
      <dgm:t>
        <a:bodyPr/>
        <a:lstStyle/>
        <a:p>
          <a:endParaRPr lang="en-US"/>
        </a:p>
      </dgm:t>
    </dgm:pt>
    <dgm:pt modelId="{D5BFC68A-6B7B-4E49-8CEA-B3061F54E360}" type="parTrans" cxnId="{2BE88491-E712-4E32-AA47-D4FF4C697901}">
      <dgm:prSet/>
      <dgm:spPr/>
      <dgm:t>
        <a:bodyPr/>
        <a:lstStyle/>
        <a:p>
          <a:endParaRPr lang="en-US"/>
        </a:p>
      </dgm:t>
    </dgm:pt>
    <dgm:pt modelId="{470372A9-FD01-456D-A8DF-1B29EDB2BC2E}">
      <dgm:prSet custT="1"/>
      <dgm:spPr/>
      <dgm:t>
        <a:bodyPr/>
        <a:lstStyle/>
        <a:p>
          <a:r>
            <a:rPr lang="en-US" sz="2700" dirty="0" smtClean="0">
              <a:effectLst>
                <a:outerShdw blurRad="38100" dist="38100" dir="2700000" algn="tl">
                  <a:srgbClr val="000000">
                    <a:alpha val="43137"/>
                  </a:srgbClr>
                </a:outerShdw>
              </a:effectLst>
            </a:rPr>
            <a:t>ORDER UNIT: EA</a:t>
          </a:r>
          <a:endParaRPr lang="en-US" sz="2700" dirty="0"/>
        </a:p>
      </dgm:t>
    </dgm:pt>
    <dgm:pt modelId="{9B6BC6A2-41C2-49A7-ACFF-894F3B1491D0}" type="parTrans" cxnId="{214FF0FD-3532-4AC9-B1AD-B4AB8CD6C9BE}">
      <dgm:prSet/>
      <dgm:spPr/>
      <dgm:t>
        <a:bodyPr/>
        <a:lstStyle/>
        <a:p>
          <a:endParaRPr lang="en-US"/>
        </a:p>
      </dgm:t>
    </dgm:pt>
    <dgm:pt modelId="{5266CC33-9CC4-4354-82E4-F46BC6C7C9BA}" type="sibTrans" cxnId="{214FF0FD-3532-4AC9-B1AD-B4AB8CD6C9BE}">
      <dgm:prSet/>
      <dgm:spPr/>
      <dgm:t>
        <a:bodyPr/>
        <a:lstStyle/>
        <a:p>
          <a:endParaRPr lang="en-US"/>
        </a:p>
      </dgm:t>
    </dgm:pt>
    <dgm:pt modelId="{528D878F-9A00-4AB7-AA1B-5BF71D9AAF42}">
      <dgm:prSet custT="1"/>
      <dgm:spPr/>
      <dgm:t>
        <a:bodyPr/>
        <a:lstStyle/>
        <a:p>
          <a:r>
            <a:rPr lang="en-US" sz="2700" dirty="0" smtClean="0">
              <a:effectLst>
                <a:outerShdw blurRad="38100" dist="38100" dir="2700000" algn="tl">
                  <a:srgbClr val="000000">
                    <a:alpha val="43137"/>
                  </a:srgbClr>
                </a:outerShdw>
              </a:effectLst>
            </a:rPr>
            <a:t>PRICE PER ORDER UNIT: 0.01</a:t>
          </a:r>
          <a:endParaRPr lang="en-US" sz="2700" dirty="0"/>
        </a:p>
      </dgm:t>
    </dgm:pt>
    <dgm:pt modelId="{2E470EB2-638A-405A-A8C0-2FF44C8BFE7B}" type="parTrans" cxnId="{507D6970-CDB9-4A25-AD47-AA1603DF4522}">
      <dgm:prSet/>
      <dgm:spPr/>
      <dgm:t>
        <a:bodyPr/>
        <a:lstStyle/>
        <a:p>
          <a:endParaRPr lang="en-US"/>
        </a:p>
      </dgm:t>
    </dgm:pt>
    <dgm:pt modelId="{7005FD42-5BFC-43CB-9914-115ED87B1536}" type="sibTrans" cxnId="{507D6970-CDB9-4A25-AD47-AA1603DF4522}">
      <dgm:prSet/>
      <dgm:spPr/>
      <dgm:t>
        <a:bodyPr/>
        <a:lstStyle/>
        <a:p>
          <a:endParaRPr lang="en-US"/>
        </a:p>
      </dgm:t>
    </dgm:pt>
    <dgm:pt modelId="{AD07B50A-4134-42F1-8859-947431332428}">
      <dgm:prSet/>
      <dgm:spPr/>
      <dgm:t>
        <a:bodyPr/>
        <a:lstStyle/>
        <a:p>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t>
          </a:r>
          <a:endParaRPr lang="en-US" dirty="0"/>
        </a:p>
      </dgm:t>
    </dgm:pt>
    <dgm:pt modelId="{67022D5B-6727-4AE3-93B6-79D9121DAC0D}" type="parTrans" cxnId="{CA21C717-E266-45D1-9BFA-5177444965E5}">
      <dgm:prSet/>
      <dgm:spPr/>
      <dgm:t>
        <a:bodyPr/>
        <a:lstStyle/>
        <a:p>
          <a:endParaRPr lang="en-US"/>
        </a:p>
      </dgm:t>
    </dgm:pt>
    <dgm:pt modelId="{F1BE78C8-50AA-4C61-98F5-F4E4EC22E846}" type="sibTrans" cxnId="{CA21C717-E266-45D1-9BFA-5177444965E5}">
      <dgm:prSet/>
      <dgm:spPr/>
      <dgm:t>
        <a:bodyPr/>
        <a:lstStyle/>
        <a:p>
          <a:endParaRPr lang="en-US"/>
        </a:p>
      </dgm:t>
    </dgm:pt>
    <dgm:pt modelId="{136FB9C9-64EB-490E-84DE-5DBE401DA2D9}">
      <dgm:prSet custT="1"/>
      <dgm:spPr/>
      <dgm:t>
        <a:bodyPr/>
        <a:lstStyle/>
        <a:p>
          <a:r>
            <a:rPr lang="en-US" sz="2700" dirty="0" smtClean="0">
              <a:effectLst>
                <a:outerShdw blurRad="38100" dist="38100" dir="2700000" algn="tl">
                  <a:srgbClr val="000000">
                    <a:alpha val="43137"/>
                  </a:srgbClr>
                </a:outerShdw>
              </a:effectLst>
            </a:rPr>
            <a:t>DISPENSE UNITS PER ORDER UNIT: 100    </a:t>
          </a:r>
          <a:endParaRPr lang="en-US" sz="2700" dirty="0"/>
        </a:p>
      </dgm:t>
    </dgm:pt>
    <dgm:pt modelId="{3B190950-4A34-4AE6-A1D0-F295F948EA16}" type="parTrans" cxnId="{572A4E3D-31F0-46B7-A535-13D06A82F1F2}">
      <dgm:prSet/>
      <dgm:spPr/>
      <dgm:t>
        <a:bodyPr/>
        <a:lstStyle/>
        <a:p>
          <a:endParaRPr lang="en-US"/>
        </a:p>
      </dgm:t>
    </dgm:pt>
    <dgm:pt modelId="{9A923C90-9C43-4B16-8FFE-7E3FC715DF3C}" type="sibTrans" cxnId="{572A4E3D-31F0-46B7-A535-13D06A82F1F2}">
      <dgm:prSet/>
      <dgm:spPr/>
      <dgm:t>
        <a:bodyPr/>
        <a:lstStyle/>
        <a:p>
          <a:endParaRPr lang="en-US"/>
        </a:p>
      </dgm:t>
    </dgm:pt>
    <dgm:pt modelId="{0F6EF9B3-69BA-41CF-940A-05904935E339}">
      <dgm:prSet custT="1"/>
      <dgm:spPr/>
      <dgm:t>
        <a:bodyPr/>
        <a:lstStyle/>
        <a:p>
          <a:r>
            <a:rPr lang="en-US" sz="2700" dirty="0" smtClean="0">
              <a:effectLst>
                <a:outerShdw blurRad="38100" dist="38100" dir="2700000" algn="tl">
                  <a:srgbClr val="000000">
                    <a:alpha val="43137"/>
                  </a:srgbClr>
                </a:outerShdw>
              </a:effectLst>
            </a:rPr>
            <a:t>PRICE PER DISPENSE UNIT: 0</a:t>
          </a:r>
          <a:endParaRPr lang="en-US" sz="2700" dirty="0"/>
        </a:p>
      </dgm:t>
    </dgm:pt>
    <dgm:pt modelId="{0EE6691E-1264-4452-97D1-412A45D1CF94}" type="parTrans" cxnId="{11246BDB-825D-4213-BB2E-E285ABB90469}">
      <dgm:prSet/>
      <dgm:spPr/>
      <dgm:t>
        <a:bodyPr/>
        <a:lstStyle/>
        <a:p>
          <a:endParaRPr lang="en-US"/>
        </a:p>
      </dgm:t>
    </dgm:pt>
    <dgm:pt modelId="{A919F292-C951-4331-A58B-F5B75E24B1AC}" type="sibTrans" cxnId="{11246BDB-825D-4213-BB2E-E285ABB90469}">
      <dgm:prSet/>
      <dgm:spPr/>
      <dgm:t>
        <a:bodyPr/>
        <a:lstStyle/>
        <a:p>
          <a:endParaRPr lang="en-US"/>
        </a:p>
      </dgm:t>
    </dgm:pt>
    <dgm:pt modelId="{58F6C80F-51D3-424D-8D32-B506637F8F65}" type="pres">
      <dgm:prSet presAssocID="{669C2D71-4F68-4831-A111-7C3F339FE16A}" presName="vert0" presStyleCnt="0">
        <dgm:presLayoutVars>
          <dgm:dir/>
          <dgm:animOne val="branch"/>
          <dgm:animLvl val="lvl"/>
        </dgm:presLayoutVars>
      </dgm:prSet>
      <dgm:spPr/>
      <dgm:t>
        <a:bodyPr/>
        <a:lstStyle/>
        <a:p>
          <a:endParaRPr lang="en-US"/>
        </a:p>
      </dgm:t>
    </dgm:pt>
    <dgm:pt modelId="{5AAEB4E5-2BCC-48DA-9696-3C098F0052A1}" type="pres">
      <dgm:prSet presAssocID="{8DB17902-2491-42B4-BED8-BC076B24281A}" presName="thickLine" presStyleLbl="alignNode1" presStyleIdx="0" presStyleCnt="2"/>
      <dgm:spPr/>
    </dgm:pt>
    <dgm:pt modelId="{52E94C14-684D-482A-9838-390C2B8A521F}" type="pres">
      <dgm:prSet presAssocID="{8DB17902-2491-42B4-BED8-BC076B24281A}" presName="horz1" presStyleCnt="0"/>
      <dgm:spPr/>
    </dgm:pt>
    <dgm:pt modelId="{49AB62DB-0C9D-4C37-8A8F-7B730C9A80F0}" type="pres">
      <dgm:prSet presAssocID="{8DB17902-2491-42B4-BED8-BC076B24281A}" presName="tx1" presStyleLbl="revTx" presStyleIdx="0" presStyleCnt="10"/>
      <dgm:spPr/>
      <dgm:t>
        <a:bodyPr/>
        <a:lstStyle/>
        <a:p>
          <a:endParaRPr lang="en-US"/>
        </a:p>
      </dgm:t>
    </dgm:pt>
    <dgm:pt modelId="{A2A5EF39-8F78-49B5-82A3-D8EEE9651F9E}" type="pres">
      <dgm:prSet presAssocID="{8DB17902-2491-42B4-BED8-BC076B24281A}" presName="vert1" presStyleCnt="0"/>
      <dgm:spPr/>
    </dgm:pt>
    <dgm:pt modelId="{3898599E-6E2D-4415-9914-B3778B0B416B}" type="pres">
      <dgm:prSet presAssocID="{ED649B4C-458A-4D86-B804-C9BE30D4D6E5}" presName="vertSpace2a" presStyleCnt="0"/>
      <dgm:spPr/>
    </dgm:pt>
    <dgm:pt modelId="{CDE8B289-83F0-4A6B-BC65-19F404103753}" type="pres">
      <dgm:prSet presAssocID="{ED649B4C-458A-4D86-B804-C9BE30D4D6E5}" presName="horz2" presStyleCnt="0"/>
      <dgm:spPr/>
    </dgm:pt>
    <dgm:pt modelId="{3B4BBDF2-5F58-4771-B422-730C632D2F3D}" type="pres">
      <dgm:prSet presAssocID="{ED649B4C-458A-4D86-B804-C9BE30D4D6E5}" presName="horzSpace2" presStyleCnt="0"/>
      <dgm:spPr/>
    </dgm:pt>
    <dgm:pt modelId="{A955C70B-4F82-4A1B-94B6-507B9E20FF22}" type="pres">
      <dgm:prSet presAssocID="{ED649B4C-458A-4D86-B804-C9BE30D4D6E5}" presName="tx2" presStyleLbl="revTx" presStyleIdx="1" presStyleCnt="10"/>
      <dgm:spPr/>
      <dgm:t>
        <a:bodyPr/>
        <a:lstStyle/>
        <a:p>
          <a:endParaRPr lang="en-US"/>
        </a:p>
      </dgm:t>
    </dgm:pt>
    <dgm:pt modelId="{E9930096-885A-4B35-B52F-6336292BBEC7}" type="pres">
      <dgm:prSet presAssocID="{ED649B4C-458A-4D86-B804-C9BE30D4D6E5}" presName="vert2" presStyleCnt="0"/>
      <dgm:spPr/>
    </dgm:pt>
    <dgm:pt modelId="{E93B7FBD-889C-4223-8958-9A084D962FDD}" type="pres">
      <dgm:prSet presAssocID="{ED649B4C-458A-4D86-B804-C9BE30D4D6E5}" presName="thinLine2b" presStyleLbl="callout" presStyleIdx="0" presStyleCnt="8"/>
      <dgm:spPr/>
    </dgm:pt>
    <dgm:pt modelId="{85C26188-6588-4A5C-BB43-181D5E352BD0}" type="pres">
      <dgm:prSet presAssocID="{ED649B4C-458A-4D86-B804-C9BE30D4D6E5}" presName="vertSpace2b" presStyleCnt="0"/>
      <dgm:spPr/>
    </dgm:pt>
    <dgm:pt modelId="{B666FCAB-2F26-4236-8358-A0B4DFEB6D77}" type="pres">
      <dgm:prSet presAssocID="{681C4D0A-B234-4C54-BD44-80391514E8FA}" presName="horz2" presStyleCnt="0"/>
      <dgm:spPr/>
    </dgm:pt>
    <dgm:pt modelId="{89C10DA5-CB58-42D3-B440-5A85A0B35082}" type="pres">
      <dgm:prSet presAssocID="{681C4D0A-B234-4C54-BD44-80391514E8FA}" presName="horzSpace2" presStyleCnt="0"/>
      <dgm:spPr/>
    </dgm:pt>
    <dgm:pt modelId="{05802111-4F77-439F-8B13-3BC592FD80D2}" type="pres">
      <dgm:prSet presAssocID="{681C4D0A-B234-4C54-BD44-80391514E8FA}" presName="tx2" presStyleLbl="revTx" presStyleIdx="2" presStyleCnt="10"/>
      <dgm:spPr/>
      <dgm:t>
        <a:bodyPr/>
        <a:lstStyle/>
        <a:p>
          <a:endParaRPr lang="en-US"/>
        </a:p>
      </dgm:t>
    </dgm:pt>
    <dgm:pt modelId="{54D4053A-2077-4327-A5AE-EC47C85B5296}" type="pres">
      <dgm:prSet presAssocID="{681C4D0A-B234-4C54-BD44-80391514E8FA}" presName="vert2" presStyleCnt="0"/>
      <dgm:spPr/>
    </dgm:pt>
    <dgm:pt modelId="{5D2BE8E8-D97D-44B2-BBCD-1C9F8BCCC22B}" type="pres">
      <dgm:prSet presAssocID="{681C4D0A-B234-4C54-BD44-80391514E8FA}" presName="thinLine2b" presStyleLbl="callout" presStyleIdx="1" presStyleCnt="8"/>
      <dgm:spPr/>
    </dgm:pt>
    <dgm:pt modelId="{10A503F0-42E8-4313-9F30-A8514344B4D7}" type="pres">
      <dgm:prSet presAssocID="{681C4D0A-B234-4C54-BD44-80391514E8FA}" presName="vertSpace2b" presStyleCnt="0"/>
      <dgm:spPr/>
    </dgm:pt>
    <dgm:pt modelId="{097389E5-1176-4948-8B88-1661810365DD}" type="pres">
      <dgm:prSet presAssocID="{259415DA-B4D6-4510-9CFF-C4FE60156F4D}" presName="horz2" presStyleCnt="0"/>
      <dgm:spPr/>
    </dgm:pt>
    <dgm:pt modelId="{D406289F-E46D-42EA-A103-409D54637594}" type="pres">
      <dgm:prSet presAssocID="{259415DA-B4D6-4510-9CFF-C4FE60156F4D}" presName="horzSpace2" presStyleCnt="0"/>
      <dgm:spPr/>
    </dgm:pt>
    <dgm:pt modelId="{9452210E-CE68-4D55-B67E-0D8AE5DB0E97}" type="pres">
      <dgm:prSet presAssocID="{259415DA-B4D6-4510-9CFF-C4FE60156F4D}" presName="tx2" presStyleLbl="revTx" presStyleIdx="3" presStyleCnt="10"/>
      <dgm:spPr/>
      <dgm:t>
        <a:bodyPr/>
        <a:lstStyle/>
        <a:p>
          <a:endParaRPr lang="en-US"/>
        </a:p>
      </dgm:t>
    </dgm:pt>
    <dgm:pt modelId="{F52571C6-EE16-4FD5-9C39-9D8C7F13E036}" type="pres">
      <dgm:prSet presAssocID="{259415DA-B4D6-4510-9CFF-C4FE60156F4D}" presName="vert2" presStyleCnt="0"/>
      <dgm:spPr/>
    </dgm:pt>
    <dgm:pt modelId="{2F2CDEA9-1D3C-4EAF-8647-CD1983FD4C6E}" type="pres">
      <dgm:prSet presAssocID="{259415DA-B4D6-4510-9CFF-C4FE60156F4D}" presName="thinLine2b" presStyleLbl="callout" presStyleIdx="2" presStyleCnt="8"/>
      <dgm:spPr/>
    </dgm:pt>
    <dgm:pt modelId="{F34C6E77-091B-414F-8052-E87E5FF3EC6C}" type="pres">
      <dgm:prSet presAssocID="{259415DA-B4D6-4510-9CFF-C4FE60156F4D}" presName="vertSpace2b" presStyleCnt="0"/>
      <dgm:spPr/>
    </dgm:pt>
    <dgm:pt modelId="{61943C3E-BE15-43AC-9F2C-9BF1E41E0120}" type="pres">
      <dgm:prSet presAssocID="{F89F7C0F-3C56-4FC8-B467-837DABB268E0}" presName="horz2" presStyleCnt="0"/>
      <dgm:spPr/>
    </dgm:pt>
    <dgm:pt modelId="{2D6CA4D9-05D1-4B5B-9A1F-69F8F6027E10}" type="pres">
      <dgm:prSet presAssocID="{F89F7C0F-3C56-4FC8-B467-837DABB268E0}" presName="horzSpace2" presStyleCnt="0"/>
      <dgm:spPr/>
    </dgm:pt>
    <dgm:pt modelId="{E85F023A-677F-4BEA-BE71-5E9984253065}" type="pres">
      <dgm:prSet presAssocID="{F89F7C0F-3C56-4FC8-B467-837DABB268E0}" presName="tx2" presStyleLbl="revTx" presStyleIdx="4" presStyleCnt="10"/>
      <dgm:spPr/>
      <dgm:t>
        <a:bodyPr/>
        <a:lstStyle/>
        <a:p>
          <a:endParaRPr lang="en-US"/>
        </a:p>
      </dgm:t>
    </dgm:pt>
    <dgm:pt modelId="{065A4D11-805F-41DD-8AAC-F69815A7CCE3}" type="pres">
      <dgm:prSet presAssocID="{F89F7C0F-3C56-4FC8-B467-837DABB268E0}" presName="vert2" presStyleCnt="0"/>
      <dgm:spPr/>
    </dgm:pt>
    <dgm:pt modelId="{38003CA9-ED40-4988-B2E8-9AB0533C35E3}" type="pres">
      <dgm:prSet presAssocID="{F89F7C0F-3C56-4FC8-B467-837DABB268E0}" presName="thinLine2b" presStyleLbl="callout" presStyleIdx="3" presStyleCnt="8"/>
      <dgm:spPr/>
    </dgm:pt>
    <dgm:pt modelId="{EC8F0EDD-D583-44C4-AA6D-7E3281EB7486}" type="pres">
      <dgm:prSet presAssocID="{F89F7C0F-3C56-4FC8-B467-837DABB268E0}" presName="vertSpace2b" presStyleCnt="0"/>
      <dgm:spPr/>
    </dgm:pt>
    <dgm:pt modelId="{57DA9D7D-4030-4E46-986E-BB0E93D1B8D4}" type="pres">
      <dgm:prSet presAssocID="{470372A9-FD01-456D-A8DF-1B29EDB2BC2E}" presName="horz2" presStyleCnt="0"/>
      <dgm:spPr/>
    </dgm:pt>
    <dgm:pt modelId="{83E35B28-3561-49E2-B861-5027B7C8215B}" type="pres">
      <dgm:prSet presAssocID="{470372A9-FD01-456D-A8DF-1B29EDB2BC2E}" presName="horzSpace2" presStyleCnt="0"/>
      <dgm:spPr/>
    </dgm:pt>
    <dgm:pt modelId="{6C33AE89-747E-45CF-ADAB-C74377011898}" type="pres">
      <dgm:prSet presAssocID="{470372A9-FD01-456D-A8DF-1B29EDB2BC2E}" presName="tx2" presStyleLbl="revTx" presStyleIdx="5" presStyleCnt="10"/>
      <dgm:spPr/>
      <dgm:t>
        <a:bodyPr/>
        <a:lstStyle/>
        <a:p>
          <a:endParaRPr lang="en-US"/>
        </a:p>
      </dgm:t>
    </dgm:pt>
    <dgm:pt modelId="{44DB33D1-3FF8-433F-8D8E-10F5465BAEDA}" type="pres">
      <dgm:prSet presAssocID="{470372A9-FD01-456D-A8DF-1B29EDB2BC2E}" presName="vert2" presStyleCnt="0"/>
      <dgm:spPr/>
    </dgm:pt>
    <dgm:pt modelId="{6FC62447-2393-4E60-A27D-9190814EAA5A}" type="pres">
      <dgm:prSet presAssocID="{470372A9-FD01-456D-A8DF-1B29EDB2BC2E}" presName="thinLine2b" presStyleLbl="callout" presStyleIdx="4" presStyleCnt="8"/>
      <dgm:spPr/>
    </dgm:pt>
    <dgm:pt modelId="{0AC96CAC-0B5A-4D46-BF6D-740E8B9801D9}" type="pres">
      <dgm:prSet presAssocID="{470372A9-FD01-456D-A8DF-1B29EDB2BC2E}" presName="vertSpace2b" presStyleCnt="0"/>
      <dgm:spPr/>
    </dgm:pt>
    <dgm:pt modelId="{5AD22ED0-AB19-4360-B9A9-793B564FE7A9}" type="pres">
      <dgm:prSet presAssocID="{528D878F-9A00-4AB7-AA1B-5BF71D9AAF42}" presName="horz2" presStyleCnt="0"/>
      <dgm:spPr/>
    </dgm:pt>
    <dgm:pt modelId="{580AAF61-93C2-4366-BB3D-87EB5165B7D2}" type="pres">
      <dgm:prSet presAssocID="{528D878F-9A00-4AB7-AA1B-5BF71D9AAF42}" presName="horzSpace2" presStyleCnt="0"/>
      <dgm:spPr/>
    </dgm:pt>
    <dgm:pt modelId="{576D5A56-5943-494E-9CEE-E3FA722D8DE9}" type="pres">
      <dgm:prSet presAssocID="{528D878F-9A00-4AB7-AA1B-5BF71D9AAF42}" presName="tx2" presStyleLbl="revTx" presStyleIdx="6" presStyleCnt="10"/>
      <dgm:spPr/>
      <dgm:t>
        <a:bodyPr/>
        <a:lstStyle/>
        <a:p>
          <a:endParaRPr lang="en-US"/>
        </a:p>
      </dgm:t>
    </dgm:pt>
    <dgm:pt modelId="{6703F701-5B0A-40DF-A71B-E1FA70097DF3}" type="pres">
      <dgm:prSet presAssocID="{528D878F-9A00-4AB7-AA1B-5BF71D9AAF42}" presName="vert2" presStyleCnt="0"/>
      <dgm:spPr/>
    </dgm:pt>
    <dgm:pt modelId="{6751C7C5-7A69-4C50-B425-34D445904FC8}" type="pres">
      <dgm:prSet presAssocID="{528D878F-9A00-4AB7-AA1B-5BF71D9AAF42}" presName="thinLine2b" presStyleLbl="callout" presStyleIdx="5" presStyleCnt="8"/>
      <dgm:spPr/>
    </dgm:pt>
    <dgm:pt modelId="{11089BDE-D99B-4C21-AA54-4476D121B32B}" type="pres">
      <dgm:prSet presAssocID="{528D878F-9A00-4AB7-AA1B-5BF71D9AAF42}" presName="vertSpace2b" presStyleCnt="0"/>
      <dgm:spPr/>
    </dgm:pt>
    <dgm:pt modelId="{491F67F1-8543-4C9D-9310-E4A49A9C56B7}" type="pres">
      <dgm:prSet presAssocID="{136FB9C9-64EB-490E-84DE-5DBE401DA2D9}" presName="horz2" presStyleCnt="0"/>
      <dgm:spPr/>
    </dgm:pt>
    <dgm:pt modelId="{0EA581EE-A98C-4268-BACE-8563FF3E7794}" type="pres">
      <dgm:prSet presAssocID="{136FB9C9-64EB-490E-84DE-5DBE401DA2D9}" presName="horzSpace2" presStyleCnt="0"/>
      <dgm:spPr/>
    </dgm:pt>
    <dgm:pt modelId="{BFE344A4-48D2-45A2-8B11-2494244FFC97}" type="pres">
      <dgm:prSet presAssocID="{136FB9C9-64EB-490E-84DE-5DBE401DA2D9}" presName="tx2" presStyleLbl="revTx" presStyleIdx="7" presStyleCnt="10"/>
      <dgm:spPr/>
      <dgm:t>
        <a:bodyPr/>
        <a:lstStyle/>
        <a:p>
          <a:endParaRPr lang="en-US"/>
        </a:p>
      </dgm:t>
    </dgm:pt>
    <dgm:pt modelId="{59B38152-2A04-4CE5-BE7F-6EB12AED0C96}" type="pres">
      <dgm:prSet presAssocID="{136FB9C9-64EB-490E-84DE-5DBE401DA2D9}" presName="vert2" presStyleCnt="0"/>
      <dgm:spPr/>
    </dgm:pt>
    <dgm:pt modelId="{84BD22A4-AFF2-40A6-B2BC-6E1D74B08F92}" type="pres">
      <dgm:prSet presAssocID="{136FB9C9-64EB-490E-84DE-5DBE401DA2D9}" presName="thinLine2b" presStyleLbl="callout" presStyleIdx="6" presStyleCnt="8"/>
      <dgm:spPr/>
    </dgm:pt>
    <dgm:pt modelId="{C277EE4E-8421-4AC6-A297-CE29E85B45B8}" type="pres">
      <dgm:prSet presAssocID="{136FB9C9-64EB-490E-84DE-5DBE401DA2D9}" presName="vertSpace2b" presStyleCnt="0"/>
      <dgm:spPr/>
    </dgm:pt>
    <dgm:pt modelId="{385651E9-4444-4C43-BA92-6571A94C2727}" type="pres">
      <dgm:prSet presAssocID="{0F6EF9B3-69BA-41CF-940A-05904935E339}" presName="horz2" presStyleCnt="0"/>
      <dgm:spPr/>
    </dgm:pt>
    <dgm:pt modelId="{D84415DC-D5E6-4012-ADDD-4EF9DA291D93}" type="pres">
      <dgm:prSet presAssocID="{0F6EF9B3-69BA-41CF-940A-05904935E339}" presName="horzSpace2" presStyleCnt="0"/>
      <dgm:spPr/>
    </dgm:pt>
    <dgm:pt modelId="{A882CF88-1845-4927-BCB4-4EDA1ED982F9}" type="pres">
      <dgm:prSet presAssocID="{0F6EF9B3-69BA-41CF-940A-05904935E339}" presName="tx2" presStyleLbl="revTx" presStyleIdx="8" presStyleCnt="10"/>
      <dgm:spPr/>
      <dgm:t>
        <a:bodyPr/>
        <a:lstStyle/>
        <a:p>
          <a:endParaRPr lang="en-US"/>
        </a:p>
      </dgm:t>
    </dgm:pt>
    <dgm:pt modelId="{0A94F848-9938-4CAA-BD9F-B72FE7D41C55}" type="pres">
      <dgm:prSet presAssocID="{0F6EF9B3-69BA-41CF-940A-05904935E339}" presName="vert2" presStyleCnt="0"/>
      <dgm:spPr/>
    </dgm:pt>
    <dgm:pt modelId="{73CBBFD4-3037-443A-9623-C2A93D816014}" type="pres">
      <dgm:prSet presAssocID="{0F6EF9B3-69BA-41CF-940A-05904935E339}" presName="thinLine2b" presStyleLbl="callout" presStyleIdx="7" presStyleCnt="8"/>
      <dgm:spPr/>
    </dgm:pt>
    <dgm:pt modelId="{1F913344-6D7E-4D8A-AD52-491FC58AF8A1}" type="pres">
      <dgm:prSet presAssocID="{0F6EF9B3-69BA-41CF-940A-05904935E339}" presName="vertSpace2b" presStyleCnt="0"/>
      <dgm:spPr/>
    </dgm:pt>
    <dgm:pt modelId="{E37FEEE1-826D-40FB-8EC5-A20E776405EB}" type="pres">
      <dgm:prSet presAssocID="{AD07B50A-4134-42F1-8859-947431332428}" presName="thickLine" presStyleLbl="alignNode1" presStyleIdx="1" presStyleCnt="2"/>
      <dgm:spPr/>
    </dgm:pt>
    <dgm:pt modelId="{92C0EFED-4667-4109-91DB-5DCEFEB6DBAA}" type="pres">
      <dgm:prSet presAssocID="{AD07B50A-4134-42F1-8859-947431332428}" presName="horz1" presStyleCnt="0"/>
      <dgm:spPr/>
    </dgm:pt>
    <dgm:pt modelId="{DB42E7EF-AA8E-42D6-92EB-8D9166D6D1B6}" type="pres">
      <dgm:prSet presAssocID="{AD07B50A-4134-42F1-8859-947431332428}" presName="tx1" presStyleLbl="revTx" presStyleIdx="9" presStyleCnt="10"/>
      <dgm:spPr/>
      <dgm:t>
        <a:bodyPr/>
        <a:lstStyle/>
        <a:p>
          <a:endParaRPr lang="en-US"/>
        </a:p>
      </dgm:t>
    </dgm:pt>
    <dgm:pt modelId="{64F77EE8-618D-45F6-B3CD-E7B4D0901C32}" type="pres">
      <dgm:prSet presAssocID="{AD07B50A-4134-42F1-8859-947431332428}" presName="vert1" presStyleCnt="0"/>
      <dgm:spPr/>
    </dgm:pt>
  </dgm:ptLst>
  <dgm:cxnLst>
    <dgm:cxn modelId="{11246BDB-825D-4213-BB2E-E285ABB90469}" srcId="{8DB17902-2491-42B4-BED8-BC076B24281A}" destId="{0F6EF9B3-69BA-41CF-940A-05904935E339}" srcOrd="7" destOrd="0" parTransId="{0EE6691E-1264-4452-97D1-412A45D1CF94}" sibTransId="{A919F292-C951-4331-A58B-F5B75E24B1AC}"/>
    <dgm:cxn modelId="{847585DD-AB78-48B6-BC35-D48087F6C99D}" type="presOf" srcId="{681C4D0A-B234-4C54-BD44-80391514E8FA}" destId="{05802111-4F77-439F-8B13-3BC592FD80D2}" srcOrd="0" destOrd="0" presId="urn:microsoft.com/office/officeart/2008/layout/LinedList"/>
    <dgm:cxn modelId="{572A4E3D-31F0-46B7-A535-13D06A82F1F2}" srcId="{8DB17902-2491-42B4-BED8-BC076B24281A}" destId="{136FB9C9-64EB-490E-84DE-5DBE401DA2D9}" srcOrd="6" destOrd="0" parTransId="{3B190950-4A34-4AE6-A1D0-F295F948EA16}" sibTransId="{9A923C90-9C43-4B16-8FFE-7E3FC715DF3C}"/>
    <dgm:cxn modelId="{86FDC654-829A-411B-AEEB-10F46B46334F}" type="presOf" srcId="{ED649B4C-458A-4D86-B804-C9BE30D4D6E5}" destId="{A955C70B-4F82-4A1B-94B6-507B9E20FF22}" srcOrd="0" destOrd="0" presId="urn:microsoft.com/office/officeart/2008/layout/LinedList"/>
    <dgm:cxn modelId="{D8946186-E373-4DC7-A742-EB080BFD072E}" type="presOf" srcId="{669C2D71-4F68-4831-A111-7C3F339FE16A}" destId="{58F6C80F-51D3-424D-8D32-B506637F8F65}" srcOrd="0" destOrd="0" presId="urn:microsoft.com/office/officeart/2008/layout/LinedList"/>
    <dgm:cxn modelId="{214FF0FD-3532-4AC9-B1AD-B4AB8CD6C9BE}" srcId="{8DB17902-2491-42B4-BED8-BC076B24281A}" destId="{470372A9-FD01-456D-A8DF-1B29EDB2BC2E}" srcOrd="4" destOrd="0" parTransId="{9B6BC6A2-41C2-49A7-ACFF-894F3B1491D0}" sibTransId="{5266CC33-9CC4-4354-82E4-F46BC6C7C9BA}"/>
    <dgm:cxn modelId="{2BE88491-E712-4E32-AA47-D4FF4C697901}" srcId="{669C2D71-4F68-4831-A111-7C3F339FE16A}" destId="{8DB17902-2491-42B4-BED8-BC076B24281A}" srcOrd="0" destOrd="0" parTransId="{D5BFC68A-6B7B-4E49-8CEA-B3061F54E360}" sibTransId="{B73F9DD2-34C7-4E7B-ADFD-40C88F0AD0AF}"/>
    <dgm:cxn modelId="{CA21C717-E266-45D1-9BFA-5177444965E5}" srcId="{669C2D71-4F68-4831-A111-7C3F339FE16A}" destId="{AD07B50A-4134-42F1-8859-947431332428}" srcOrd="1" destOrd="0" parTransId="{67022D5B-6727-4AE3-93B6-79D9121DAC0D}" sibTransId="{F1BE78C8-50AA-4C61-98F5-F4E4EC22E846}"/>
    <dgm:cxn modelId="{72B20232-C742-47A4-A8BF-13AAD06F0346}" srcId="{8DB17902-2491-42B4-BED8-BC076B24281A}" destId="{F89F7C0F-3C56-4FC8-B467-837DABB268E0}" srcOrd="3" destOrd="0" parTransId="{7B16C8F8-D2C8-45D5-AB88-096ABCE88247}" sibTransId="{1B931875-8F5D-468A-BFB4-B4F93F562DF4}"/>
    <dgm:cxn modelId="{9D11A540-F0B8-44D4-912C-750BF28A13D9}" type="presOf" srcId="{259415DA-B4D6-4510-9CFF-C4FE60156F4D}" destId="{9452210E-CE68-4D55-B67E-0D8AE5DB0E97}" srcOrd="0" destOrd="0" presId="urn:microsoft.com/office/officeart/2008/layout/LinedList"/>
    <dgm:cxn modelId="{6FF6B47F-CB5D-4F61-8E00-9D9598C405D4}" type="presOf" srcId="{136FB9C9-64EB-490E-84DE-5DBE401DA2D9}" destId="{BFE344A4-48D2-45A2-8B11-2494244FFC97}" srcOrd="0" destOrd="0" presId="urn:microsoft.com/office/officeart/2008/layout/LinedList"/>
    <dgm:cxn modelId="{157E4CF1-3D12-4A50-B9C2-771176EF7C86}" srcId="{8DB17902-2491-42B4-BED8-BC076B24281A}" destId="{259415DA-B4D6-4510-9CFF-C4FE60156F4D}" srcOrd="2" destOrd="0" parTransId="{444AAACB-819D-48ED-B173-574780EEF098}" sibTransId="{B60081C9-3DED-4B0D-8DD6-B74473C4BB10}"/>
    <dgm:cxn modelId="{5CFB2DE9-460A-4B34-90F0-F9B1A4B65E24}" srcId="{8DB17902-2491-42B4-BED8-BC076B24281A}" destId="{ED649B4C-458A-4D86-B804-C9BE30D4D6E5}" srcOrd="0" destOrd="0" parTransId="{1BD1ACB9-B7B1-4E29-B906-F00F6C3BCE1E}" sibTransId="{63625740-FFB4-4BD4-BBE9-01DBAE6DB466}"/>
    <dgm:cxn modelId="{FD3D463E-4BCF-4F4A-8011-8A834E6CEFF9}" type="presOf" srcId="{528D878F-9A00-4AB7-AA1B-5BF71D9AAF42}" destId="{576D5A56-5943-494E-9CEE-E3FA722D8DE9}" srcOrd="0" destOrd="0" presId="urn:microsoft.com/office/officeart/2008/layout/LinedList"/>
    <dgm:cxn modelId="{A9C3DB8F-62B6-4095-A8EC-A4FEA3C1F49D}" type="presOf" srcId="{0F6EF9B3-69BA-41CF-940A-05904935E339}" destId="{A882CF88-1845-4927-BCB4-4EDA1ED982F9}" srcOrd="0" destOrd="0" presId="urn:microsoft.com/office/officeart/2008/layout/LinedList"/>
    <dgm:cxn modelId="{EE64C9C9-E1B1-4FAF-98D8-74F594FE014F}" srcId="{8DB17902-2491-42B4-BED8-BC076B24281A}" destId="{681C4D0A-B234-4C54-BD44-80391514E8FA}" srcOrd="1" destOrd="0" parTransId="{DDBDC777-4068-44BF-A829-D948BFB5B394}" sibTransId="{A636C3A5-2DAC-4425-93EC-C868A2BB2840}"/>
    <dgm:cxn modelId="{507D6970-CDB9-4A25-AD47-AA1603DF4522}" srcId="{8DB17902-2491-42B4-BED8-BC076B24281A}" destId="{528D878F-9A00-4AB7-AA1B-5BF71D9AAF42}" srcOrd="5" destOrd="0" parTransId="{2E470EB2-638A-405A-A8C0-2FF44C8BFE7B}" sibTransId="{7005FD42-5BFC-43CB-9914-115ED87B1536}"/>
    <dgm:cxn modelId="{A55380E7-68D1-4E16-9ABD-017EB0E4A88F}" type="presOf" srcId="{F89F7C0F-3C56-4FC8-B467-837DABB268E0}" destId="{E85F023A-677F-4BEA-BE71-5E9984253065}" srcOrd="0" destOrd="0" presId="urn:microsoft.com/office/officeart/2008/layout/LinedList"/>
    <dgm:cxn modelId="{09900E9D-613F-478F-A7A6-EA849126A7CC}" type="presOf" srcId="{8DB17902-2491-42B4-BED8-BC076B24281A}" destId="{49AB62DB-0C9D-4C37-8A8F-7B730C9A80F0}" srcOrd="0" destOrd="0" presId="urn:microsoft.com/office/officeart/2008/layout/LinedList"/>
    <dgm:cxn modelId="{E26CB71A-889F-4ED0-8B7D-4664B47F7A59}" type="presOf" srcId="{AD07B50A-4134-42F1-8859-947431332428}" destId="{DB42E7EF-AA8E-42D6-92EB-8D9166D6D1B6}" srcOrd="0" destOrd="0" presId="urn:microsoft.com/office/officeart/2008/layout/LinedList"/>
    <dgm:cxn modelId="{4633343A-C520-4963-B28D-BCBE10A4F92D}" type="presOf" srcId="{470372A9-FD01-456D-A8DF-1B29EDB2BC2E}" destId="{6C33AE89-747E-45CF-ADAB-C74377011898}" srcOrd="0" destOrd="0" presId="urn:microsoft.com/office/officeart/2008/layout/LinedList"/>
    <dgm:cxn modelId="{06FDEFD3-98A2-41BC-B7E9-5B30B195A5AB}" type="presParOf" srcId="{58F6C80F-51D3-424D-8D32-B506637F8F65}" destId="{5AAEB4E5-2BCC-48DA-9696-3C098F0052A1}" srcOrd="0" destOrd="0" presId="urn:microsoft.com/office/officeart/2008/layout/LinedList"/>
    <dgm:cxn modelId="{492BD3E5-9DB1-4F44-ACFA-2849C98FE7B4}" type="presParOf" srcId="{58F6C80F-51D3-424D-8D32-B506637F8F65}" destId="{52E94C14-684D-482A-9838-390C2B8A521F}" srcOrd="1" destOrd="0" presId="urn:microsoft.com/office/officeart/2008/layout/LinedList"/>
    <dgm:cxn modelId="{F1F25F26-63D9-4529-9459-A1F0976C1F27}" type="presParOf" srcId="{52E94C14-684D-482A-9838-390C2B8A521F}" destId="{49AB62DB-0C9D-4C37-8A8F-7B730C9A80F0}" srcOrd="0" destOrd="0" presId="urn:microsoft.com/office/officeart/2008/layout/LinedList"/>
    <dgm:cxn modelId="{72A695AE-0AF8-46BE-A391-F918FB5DE2D2}" type="presParOf" srcId="{52E94C14-684D-482A-9838-390C2B8A521F}" destId="{A2A5EF39-8F78-49B5-82A3-D8EEE9651F9E}" srcOrd="1" destOrd="0" presId="urn:microsoft.com/office/officeart/2008/layout/LinedList"/>
    <dgm:cxn modelId="{33D5F100-8021-408A-9FD1-2A6CBD6A319F}" type="presParOf" srcId="{A2A5EF39-8F78-49B5-82A3-D8EEE9651F9E}" destId="{3898599E-6E2D-4415-9914-B3778B0B416B}" srcOrd="0" destOrd="0" presId="urn:microsoft.com/office/officeart/2008/layout/LinedList"/>
    <dgm:cxn modelId="{5EC9AEA4-F804-4C60-BDC1-3F41766D8AEF}" type="presParOf" srcId="{A2A5EF39-8F78-49B5-82A3-D8EEE9651F9E}" destId="{CDE8B289-83F0-4A6B-BC65-19F404103753}" srcOrd="1" destOrd="0" presId="urn:microsoft.com/office/officeart/2008/layout/LinedList"/>
    <dgm:cxn modelId="{C2993661-524F-4BF5-98A4-CFE9AB256343}" type="presParOf" srcId="{CDE8B289-83F0-4A6B-BC65-19F404103753}" destId="{3B4BBDF2-5F58-4771-B422-730C632D2F3D}" srcOrd="0" destOrd="0" presId="urn:microsoft.com/office/officeart/2008/layout/LinedList"/>
    <dgm:cxn modelId="{57664BA6-4A86-4FF7-BA51-2C8F0D19A352}" type="presParOf" srcId="{CDE8B289-83F0-4A6B-BC65-19F404103753}" destId="{A955C70B-4F82-4A1B-94B6-507B9E20FF22}" srcOrd="1" destOrd="0" presId="urn:microsoft.com/office/officeart/2008/layout/LinedList"/>
    <dgm:cxn modelId="{A18E3FC5-5236-46D6-BED9-AA2A341D7478}" type="presParOf" srcId="{CDE8B289-83F0-4A6B-BC65-19F404103753}" destId="{E9930096-885A-4B35-B52F-6336292BBEC7}" srcOrd="2" destOrd="0" presId="urn:microsoft.com/office/officeart/2008/layout/LinedList"/>
    <dgm:cxn modelId="{EFB6716B-F5B1-47F8-AEC6-11F2187C091F}" type="presParOf" srcId="{A2A5EF39-8F78-49B5-82A3-D8EEE9651F9E}" destId="{E93B7FBD-889C-4223-8958-9A084D962FDD}" srcOrd="2" destOrd="0" presId="urn:microsoft.com/office/officeart/2008/layout/LinedList"/>
    <dgm:cxn modelId="{FC01EEC7-8CC9-4D71-9D73-1F3F13C99982}" type="presParOf" srcId="{A2A5EF39-8F78-49B5-82A3-D8EEE9651F9E}" destId="{85C26188-6588-4A5C-BB43-181D5E352BD0}" srcOrd="3" destOrd="0" presId="urn:microsoft.com/office/officeart/2008/layout/LinedList"/>
    <dgm:cxn modelId="{E77DECC4-13AE-4C87-BFC6-21694F21BD70}" type="presParOf" srcId="{A2A5EF39-8F78-49B5-82A3-D8EEE9651F9E}" destId="{B666FCAB-2F26-4236-8358-A0B4DFEB6D77}" srcOrd="4" destOrd="0" presId="urn:microsoft.com/office/officeart/2008/layout/LinedList"/>
    <dgm:cxn modelId="{E8E774F6-EF0B-486A-9165-0D52A3D2E3B9}" type="presParOf" srcId="{B666FCAB-2F26-4236-8358-A0B4DFEB6D77}" destId="{89C10DA5-CB58-42D3-B440-5A85A0B35082}" srcOrd="0" destOrd="0" presId="urn:microsoft.com/office/officeart/2008/layout/LinedList"/>
    <dgm:cxn modelId="{D35E7BC4-C686-44D6-BF68-942A14C7189C}" type="presParOf" srcId="{B666FCAB-2F26-4236-8358-A0B4DFEB6D77}" destId="{05802111-4F77-439F-8B13-3BC592FD80D2}" srcOrd="1" destOrd="0" presId="urn:microsoft.com/office/officeart/2008/layout/LinedList"/>
    <dgm:cxn modelId="{6B996E9B-CFB4-4D61-9BB2-03EE1D049913}" type="presParOf" srcId="{B666FCAB-2F26-4236-8358-A0B4DFEB6D77}" destId="{54D4053A-2077-4327-A5AE-EC47C85B5296}" srcOrd="2" destOrd="0" presId="urn:microsoft.com/office/officeart/2008/layout/LinedList"/>
    <dgm:cxn modelId="{5DA932F4-45F0-4509-96E1-68C02AAE6B6F}" type="presParOf" srcId="{A2A5EF39-8F78-49B5-82A3-D8EEE9651F9E}" destId="{5D2BE8E8-D97D-44B2-BBCD-1C9F8BCCC22B}" srcOrd="5" destOrd="0" presId="urn:microsoft.com/office/officeart/2008/layout/LinedList"/>
    <dgm:cxn modelId="{1F8923EB-E6C0-4EC4-B156-8EF196D424A3}" type="presParOf" srcId="{A2A5EF39-8F78-49B5-82A3-D8EEE9651F9E}" destId="{10A503F0-42E8-4313-9F30-A8514344B4D7}" srcOrd="6" destOrd="0" presId="urn:microsoft.com/office/officeart/2008/layout/LinedList"/>
    <dgm:cxn modelId="{B8F286C4-117A-47E1-AF3C-7217D942D092}" type="presParOf" srcId="{A2A5EF39-8F78-49B5-82A3-D8EEE9651F9E}" destId="{097389E5-1176-4948-8B88-1661810365DD}" srcOrd="7" destOrd="0" presId="urn:microsoft.com/office/officeart/2008/layout/LinedList"/>
    <dgm:cxn modelId="{1FC156B5-D2E7-4315-94C4-F5D4E87512BD}" type="presParOf" srcId="{097389E5-1176-4948-8B88-1661810365DD}" destId="{D406289F-E46D-42EA-A103-409D54637594}" srcOrd="0" destOrd="0" presId="urn:microsoft.com/office/officeart/2008/layout/LinedList"/>
    <dgm:cxn modelId="{17E836D0-06C7-4DB1-BF85-3C17504D5A74}" type="presParOf" srcId="{097389E5-1176-4948-8B88-1661810365DD}" destId="{9452210E-CE68-4D55-B67E-0D8AE5DB0E97}" srcOrd="1" destOrd="0" presId="urn:microsoft.com/office/officeart/2008/layout/LinedList"/>
    <dgm:cxn modelId="{DB9A7563-B955-458C-BCD5-C236B8442A40}" type="presParOf" srcId="{097389E5-1176-4948-8B88-1661810365DD}" destId="{F52571C6-EE16-4FD5-9C39-9D8C7F13E036}" srcOrd="2" destOrd="0" presId="urn:microsoft.com/office/officeart/2008/layout/LinedList"/>
    <dgm:cxn modelId="{0D2BC60E-5CFA-4BA8-80DF-FDB788653408}" type="presParOf" srcId="{A2A5EF39-8F78-49B5-82A3-D8EEE9651F9E}" destId="{2F2CDEA9-1D3C-4EAF-8647-CD1983FD4C6E}" srcOrd="8" destOrd="0" presId="urn:microsoft.com/office/officeart/2008/layout/LinedList"/>
    <dgm:cxn modelId="{8E4670B3-9F74-4432-B37F-A7FB317CF613}" type="presParOf" srcId="{A2A5EF39-8F78-49B5-82A3-D8EEE9651F9E}" destId="{F34C6E77-091B-414F-8052-E87E5FF3EC6C}" srcOrd="9" destOrd="0" presId="urn:microsoft.com/office/officeart/2008/layout/LinedList"/>
    <dgm:cxn modelId="{439239A0-E5C2-429E-9798-10972E055302}" type="presParOf" srcId="{A2A5EF39-8F78-49B5-82A3-D8EEE9651F9E}" destId="{61943C3E-BE15-43AC-9F2C-9BF1E41E0120}" srcOrd="10" destOrd="0" presId="urn:microsoft.com/office/officeart/2008/layout/LinedList"/>
    <dgm:cxn modelId="{7D2E5B3E-86AB-43B2-AB48-CBF9EDDF2B2B}" type="presParOf" srcId="{61943C3E-BE15-43AC-9F2C-9BF1E41E0120}" destId="{2D6CA4D9-05D1-4B5B-9A1F-69F8F6027E10}" srcOrd="0" destOrd="0" presId="urn:microsoft.com/office/officeart/2008/layout/LinedList"/>
    <dgm:cxn modelId="{DA11A3E4-4B90-4AB6-BC42-BAB219FB4723}" type="presParOf" srcId="{61943C3E-BE15-43AC-9F2C-9BF1E41E0120}" destId="{E85F023A-677F-4BEA-BE71-5E9984253065}" srcOrd="1" destOrd="0" presId="urn:microsoft.com/office/officeart/2008/layout/LinedList"/>
    <dgm:cxn modelId="{907FFAB7-1817-4A59-BDAF-C65C7C5C49B6}" type="presParOf" srcId="{61943C3E-BE15-43AC-9F2C-9BF1E41E0120}" destId="{065A4D11-805F-41DD-8AAC-F69815A7CCE3}" srcOrd="2" destOrd="0" presId="urn:microsoft.com/office/officeart/2008/layout/LinedList"/>
    <dgm:cxn modelId="{98A4DDC1-D1CF-466E-B538-9C79771059EF}" type="presParOf" srcId="{A2A5EF39-8F78-49B5-82A3-D8EEE9651F9E}" destId="{38003CA9-ED40-4988-B2E8-9AB0533C35E3}" srcOrd="11" destOrd="0" presId="urn:microsoft.com/office/officeart/2008/layout/LinedList"/>
    <dgm:cxn modelId="{CF7CDB48-6461-4CB7-9FEF-CAF19AF5A5C1}" type="presParOf" srcId="{A2A5EF39-8F78-49B5-82A3-D8EEE9651F9E}" destId="{EC8F0EDD-D583-44C4-AA6D-7E3281EB7486}" srcOrd="12" destOrd="0" presId="urn:microsoft.com/office/officeart/2008/layout/LinedList"/>
    <dgm:cxn modelId="{DA49F15C-5BD6-4442-A421-83FF26004143}" type="presParOf" srcId="{A2A5EF39-8F78-49B5-82A3-D8EEE9651F9E}" destId="{57DA9D7D-4030-4E46-986E-BB0E93D1B8D4}" srcOrd="13" destOrd="0" presId="urn:microsoft.com/office/officeart/2008/layout/LinedList"/>
    <dgm:cxn modelId="{66AB0896-0C4E-45C1-9A6A-3225632D2608}" type="presParOf" srcId="{57DA9D7D-4030-4E46-986E-BB0E93D1B8D4}" destId="{83E35B28-3561-49E2-B861-5027B7C8215B}" srcOrd="0" destOrd="0" presId="urn:microsoft.com/office/officeart/2008/layout/LinedList"/>
    <dgm:cxn modelId="{F0AAAEC4-FC66-457B-81C2-6E25C4821220}" type="presParOf" srcId="{57DA9D7D-4030-4E46-986E-BB0E93D1B8D4}" destId="{6C33AE89-747E-45CF-ADAB-C74377011898}" srcOrd="1" destOrd="0" presId="urn:microsoft.com/office/officeart/2008/layout/LinedList"/>
    <dgm:cxn modelId="{A2708E6D-EBA3-4731-86A9-41A89865023F}" type="presParOf" srcId="{57DA9D7D-4030-4E46-986E-BB0E93D1B8D4}" destId="{44DB33D1-3FF8-433F-8D8E-10F5465BAEDA}" srcOrd="2" destOrd="0" presId="urn:microsoft.com/office/officeart/2008/layout/LinedList"/>
    <dgm:cxn modelId="{16C79A5F-CE85-4EBD-A107-CDA3A86DE0AC}" type="presParOf" srcId="{A2A5EF39-8F78-49B5-82A3-D8EEE9651F9E}" destId="{6FC62447-2393-4E60-A27D-9190814EAA5A}" srcOrd="14" destOrd="0" presId="urn:microsoft.com/office/officeart/2008/layout/LinedList"/>
    <dgm:cxn modelId="{BC087475-E38D-454D-A14F-107AE7416AA0}" type="presParOf" srcId="{A2A5EF39-8F78-49B5-82A3-D8EEE9651F9E}" destId="{0AC96CAC-0B5A-4D46-BF6D-740E8B9801D9}" srcOrd="15" destOrd="0" presId="urn:microsoft.com/office/officeart/2008/layout/LinedList"/>
    <dgm:cxn modelId="{78694914-A390-4A1E-AD37-5211DB61D29D}" type="presParOf" srcId="{A2A5EF39-8F78-49B5-82A3-D8EEE9651F9E}" destId="{5AD22ED0-AB19-4360-B9A9-793B564FE7A9}" srcOrd="16" destOrd="0" presId="urn:microsoft.com/office/officeart/2008/layout/LinedList"/>
    <dgm:cxn modelId="{0F5A4C09-CEA5-4332-BB3C-7ED9CA3A4653}" type="presParOf" srcId="{5AD22ED0-AB19-4360-B9A9-793B564FE7A9}" destId="{580AAF61-93C2-4366-BB3D-87EB5165B7D2}" srcOrd="0" destOrd="0" presId="urn:microsoft.com/office/officeart/2008/layout/LinedList"/>
    <dgm:cxn modelId="{10A75120-1325-4B46-A86F-E8C47CBA770D}" type="presParOf" srcId="{5AD22ED0-AB19-4360-B9A9-793B564FE7A9}" destId="{576D5A56-5943-494E-9CEE-E3FA722D8DE9}" srcOrd="1" destOrd="0" presId="urn:microsoft.com/office/officeart/2008/layout/LinedList"/>
    <dgm:cxn modelId="{194FBF97-37F8-40B4-AB8F-BA1B4CACD41D}" type="presParOf" srcId="{5AD22ED0-AB19-4360-B9A9-793B564FE7A9}" destId="{6703F701-5B0A-40DF-A71B-E1FA70097DF3}" srcOrd="2" destOrd="0" presId="urn:microsoft.com/office/officeart/2008/layout/LinedList"/>
    <dgm:cxn modelId="{CC135B74-367F-46B3-B596-F026C4BB59A8}" type="presParOf" srcId="{A2A5EF39-8F78-49B5-82A3-D8EEE9651F9E}" destId="{6751C7C5-7A69-4C50-B425-34D445904FC8}" srcOrd="17" destOrd="0" presId="urn:microsoft.com/office/officeart/2008/layout/LinedList"/>
    <dgm:cxn modelId="{D20AA17E-EBD6-4024-8A27-F543AFC3C9B5}" type="presParOf" srcId="{A2A5EF39-8F78-49B5-82A3-D8EEE9651F9E}" destId="{11089BDE-D99B-4C21-AA54-4476D121B32B}" srcOrd="18" destOrd="0" presId="urn:microsoft.com/office/officeart/2008/layout/LinedList"/>
    <dgm:cxn modelId="{831F1754-9743-4820-A523-E6AD7B31C643}" type="presParOf" srcId="{A2A5EF39-8F78-49B5-82A3-D8EEE9651F9E}" destId="{491F67F1-8543-4C9D-9310-E4A49A9C56B7}" srcOrd="19" destOrd="0" presId="urn:microsoft.com/office/officeart/2008/layout/LinedList"/>
    <dgm:cxn modelId="{2899F2C7-D49D-4BCA-AF96-6B2BF6BEA3A7}" type="presParOf" srcId="{491F67F1-8543-4C9D-9310-E4A49A9C56B7}" destId="{0EA581EE-A98C-4268-BACE-8563FF3E7794}" srcOrd="0" destOrd="0" presId="urn:microsoft.com/office/officeart/2008/layout/LinedList"/>
    <dgm:cxn modelId="{FD3A00FD-782A-4A42-80A9-21E78D90502F}" type="presParOf" srcId="{491F67F1-8543-4C9D-9310-E4A49A9C56B7}" destId="{BFE344A4-48D2-45A2-8B11-2494244FFC97}" srcOrd="1" destOrd="0" presId="urn:microsoft.com/office/officeart/2008/layout/LinedList"/>
    <dgm:cxn modelId="{F29232A7-2A35-4462-9FAB-9D66ADC94018}" type="presParOf" srcId="{491F67F1-8543-4C9D-9310-E4A49A9C56B7}" destId="{59B38152-2A04-4CE5-BE7F-6EB12AED0C96}" srcOrd="2" destOrd="0" presId="urn:microsoft.com/office/officeart/2008/layout/LinedList"/>
    <dgm:cxn modelId="{E810C694-B40A-4750-A787-D04840A3AC58}" type="presParOf" srcId="{A2A5EF39-8F78-49B5-82A3-D8EEE9651F9E}" destId="{84BD22A4-AFF2-40A6-B2BC-6E1D74B08F92}" srcOrd="20" destOrd="0" presId="urn:microsoft.com/office/officeart/2008/layout/LinedList"/>
    <dgm:cxn modelId="{5E0340CE-E2E0-48B1-B86E-1423E31AD17F}" type="presParOf" srcId="{A2A5EF39-8F78-49B5-82A3-D8EEE9651F9E}" destId="{C277EE4E-8421-4AC6-A297-CE29E85B45B8}" srcOrd="21" destOrd="0" presId="urn:microsoft.com/office/officeart/2008/layout/LinedList"/>
    <dgm:cxn modelId="{82841C9F-A605-42EB-A6C0-257CB4A1C0D0}" type="presParOf" srcId="{A2A5EF39-8F78-49B5-82A3-D8EEE9651F9E}" destId="{385651E9-4444-4C43-BA92-6571A94C2727}" srcOrd="22" destOrd="0" presId="urn:microsoft.com/office/officeart/2008/layout/LinedList"/>
    <dgm:cxn modelId="{0C4846A7-A65D-4F38-9906-11873FE8B084}" type="presParOf" srcId="{385651E9-4444-4C43-BA92-6571A94C2727}" destId="{D84415DC-D5E6-4012-ADDD-4EF9DA291D93}" srcOrd="0" destOrd="0" presId="urn:microsoft.com/office/officeart/2008/layout/LinedList"/>
    <dgm:cxn modelId="{6BA131BA-3AD8-4E61-A2C8-EA3DFD6A75A6}" type="presParOf" srcId="{385651E9-4444-4C43-BA92-6571A94C2727}" destId="{A882CF88-1845-4927-BCB4-4EDA1ED982F9}" srcOrd="1" destOrd="0" presId="urn:microsoft.com/office/officeart/2008/layout/LinedList"/>
    <dgm:cxn modelId="{3E30BAA1-A444-4A5F-81DF-A9511C8B3A77}" type="presParOf" srcId="{385651E9-4444-4C43-BA92-6571A94C2727}" destId="{0A94F848-9938-4CAA-BD9F-B72FE7D41C55}" srcOrd="2" destOrd="0" presId="urn:microsoft.com/office/officeart/2008/layout/LinedList"/>
    <dgm:cxn modelId="{B94A5377-A1A5-48B0-A01E-9832C5B1E413}" type="presParOf" srcId="{A2A5EF39-8F78-49B5-82A3-D8EEE9651F9E}" destId="{73CBBFD4-3037-443A-9623-C2A93D816014}" srcOrd="23" destOrd="0" presId="urn:microsoft.com/office/officeart/2008/layout/LinedList"/>
    <dgm:cxn modelId="{DF3341A3-036F-4853-9E98-2A8C6AB3FC94}" type="presParOf" srcId="{A2A5EF39-8F78-49B5-82A3-D8EEE9651F9E}" destId="{1F913344-6D7E-4D8A-AD52-491FC58AF8A1}" srcOrd="24" destOrd="0" presId="urn:microsoft.com/office/officeart/2008/layout/LinedList"/>
    <dgm:cxn modelId="{A48C9719-9082-42B3-96B2-742C8DFEA79F}" type="presParOf" srcId="{58F6C80F-51D3-424D-8D32-B506637F8F65}" destId="{E37FEEE1-826D-40FB-8EC5-A20E776405EB}" srcOrd="2" destOrd="0" presId="urn:microsoft.com/office/officeart/2008/layout/LinedList"/>
    <dgm:cxn modelId="{7B228796-2A4C-4FDA-98BE-2E0784B618AB}" type="presParOf" srcId="{58F6C80F-51D3-424D-8D32-B506637F8F65}" destId="{92C0EFED-4667-4109-91DB-5DCEFEB6DBAA}" srcOrd="3" destOrd="0" presId="urn:microsoft.com/office/officeart/2008/layout/LinedList"/>
    <dgm:cxn modelId="{51AD3F17-516C-46F7-83DA-7C6A978DC5B7}" type="presParOf" srcId="{92C0EFED-4667-4109-91DB-5DCEFEB6DBAA}" destId="{DB42E7EF-AA8E-42D6-92EB-8D9166D6D1B6}" srcOrd="0" destOrd="0" presId="urn:microsoft.com/office/officeart/2008/layout/LinedList"/>
    <dgm:cxn modelId="{46EBB489-10DC-4372-90E7-F66569804D1B}" type="presParOf" srcId="{92C0EFED-4667-4109-91DB-5DCEFEB6DBAA}" destId="{64F77EE8-618D-45F6-B3CD-E7B4D0901C32}" srcOrd="1"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D12DD9C-0E88-44DA-80EC-9936DEA5D738}" type="doc">
      <dgm:prSet loTypeId="urn:microsoft.com/office/officeart/2005/8/layout/chevron1" loCatId="process" qsTypeId="urn:microsoft.com/office/officeart/2005/8/quickstyle/3d1" qsCatId="3D" csTypeId="urn:microsoft.com/office/officeart/2005/8/colors/accent5_3" csCatId="accent5" phldr="1"/>
      <dgm:spPr/>
    </dgm:pt>
    <dgm:pt modelId="{D0A82237-DB69-4DFB-8E89-A0BB4589147F}">
      <dgm:prSet phldrT="[Text]" custT="1"/>
      <dgm:spPr/>
      <dgm:t>
        <a:bodyPr/>
        <a:lstStyle/>
        <a:p>
          <a:r>
            <a:rPr lang="en-US" sz="2400" cap="all" baseline="0" dirty="0" smtClean="0">
              <a:solidFill>
                <a:schemeClr val="bg1"/>
              </a:solidFill>
              <a:effectLst>
                <a:outerShdw blurRad="38100" dist="38100" dir="2700000" algn="tl">
                  <a:srgbClr val="000000">
                    <a:alpha val="43137"/>
                  </a:srgbClr>
                </a:outerShdw>
              </a:effectLst>
            </a:rPr>
            <a:t>Price per dispense unit </a:t>
          </a:r>
          <a:r>
            <a:rPr lang="en-US" sz="2400" dirty="0" smtClean="0">
              <a:solidFill>
                <a:schemeClr val="bg1"/>
              </a:solidFill>
              <a:effectLst>
                <a:outerShdw blurRad="38100" dist="38100" dir="2700000" algn="tl">
                  <a:srgbClr val="000000">
                    <a:alpha val="43137"/>
                  </a:srgbClr>
                </a:outerShdw>
              </a:effectLst>
            </a:rPr>
            <a:t>= 0 or null</a:t>
          </a:r>
          <a:endParaRPr lang="en-US" sz="2400" dirty="0">
            <a:solidFill>
              <a:schemeClr val="bg1"/>
            </a:solidFill>
            <a:effectLst>
              <a:outerShdw blurRad="38100" dist="38100" dir="2700000" algn="tl">
                <a:srgbClr val="000000">
                  <a:alpha val="43137"/>
                </a:srgbClr>
              </a:outerShdw>
            </a:effectLst>
          </a:endParaRPr>
        </a:p>
      </dgm:t>
    </dgm:pt>
    <dgm:pt modelId="{50FCDCCB-B111-46BF-8FDD-5C0F5B0F3DB3}" type="parTrans" cxnId="{D487DB0A-7260-415A-8C1D-9AE108E19548}">
      <dgm:prSet/>
      <dgm:spPr/>
      <dgm:t>
        <a:bodyPr/>
        <a:lstStyle/>
        <a:p>
          <a:endParaRPr lang="en-US"/>
        </a:p>
      </dgm:t>
    </dgm:pt>
    <dgm:pt modelId="{D150E690-8AE4-490A-AF74-12E8079FA582}" type="sibTrans" cxnId="{D487DB0A-7260-415A-8C1D-9AE108E19548}">
      <dgm:prSet/>
      <dgm:spPr/>
      <dgm:t>
        <a:bodyPr/>
        <a:lstStyle/>
        <a:p>
          <a:endParaRPr lang="en-US"/>
        </a:p>
      </dgm:t>
    </dgm:pt>
    <dgm:pt modelId="{9AC1B95E-CBE0-432C-878E-364EF7112FA9}">
      <dgm:prSet phldrT="[Text]" custT="1"/>
      <dgm:spPr/>
      <dgm:t>
        <a:bodyPr/>
        <a:lstStyle/>
        <a:p>
          <a:r>
            <a:rPr lang="en-US" sz="2800" dirty="0" smtClean="0">
              <a:solidFill>
                <a:schemeClr val="bg1"/>
              </a:solidFill>
              <a:effectLst>
                <a:outerShdw blurRad="38100" dist="38100" dir="2700000" algn="tl">
                  <a:srgbClr val="000000">
                    <a:alpha val="43137"/>
                  </a:srgbClr>
                </a:outerShdw>
              </a:effectLst>
            </a:rPr>
            <a:t>Claims not </a:t>
          </a:r>
        </a:p>
        <a:p>
          <a:r>
            <a:rPr lang="en-US" sz="2800" dirty="0" smtClean="0">
              <a:solidFill>
                <a:schemeClr val="bg1"/>
              </a:solidFill>
              <a:effectLst>
                <a:outerShdw blurRad="38100" dist="38100" dir="2700000" algn="tl">
                  <a:srgbClr val="000000">
                    <a:alpha val="43137"/>
                  </a:srgbClr>
                </a:outerShdw>
              </a:effectLst>
            </a:rPr>
            <a:t>Generated</a:t>
          </a:r>
          <a:endParaRPr lang="en-US" sz="2800" dirty="0">
            <a:solidFill>
              <a:schemeClr val="bg1"/>
            </a:solidFill>
            <a:effectLst>
              <a:outerShdw blurRad="38100" dist="38100" dir="2700000" algn="tl">
                <a:srgbClr val="000000">
                  <a:alpha val="43137"/>
                </a:srgbClr>
              </a:outerShdw>
            </a:effectLst>
          </a:endParaRPr>
        </a:p>
      </dgm:t>
      <dgm:extLst>
        <a:ext uri="{E40237B7-FDA0-4F09-8148-C483321AD2D9}">
          <dgm14:cNvPr xmlns:dgm14="http://schemas.microsoft.com/office/drawing/2010/diagram" xmlns="" id="0" name="" descr="Price per dispense unit = 0 or null&#10;Claims not Generated&#10;Claims Generate&#10;"/>
        </a:ext>
      </dgm:extLst>
    </dgm:pt>
    <dgm:pt modelId="{54C41BF0-6557-4C6E-9570-1B42063E0C33}" type="parTrans" cxnId="{D5EC88CA-B097-47C2-B085-69A63FAED1C3}">
      <dgm:prSet/>
      <dgm:spPr/>
      <dgm:t>
        <a:bodyPr/>
        <a:lstStyle/>
        <a:p>
          <a:endParaRPr lang="en-US"/>
        </a:p>
      </dgm:t>
    </dgm:pt>
    <dgm:pt modelId="{ADF10F4D-65C6-42BC-95FA-F78498E60163}" type="sibTrans" cxnId="{D5EC88CA-B097-47C2-B085-69A63FAED1C3}">
      <dgm:prSet/>
      <dgm:spPr/>
      <dgm:t>
        <a:bodyPr/>
        <a:lstStyle/>
        <a:p>
          <a:endParaRPr lang="en-US"/>
        </a:p>
      </dgm:t>
    </dgm:pt>
    <dgm:pt modelId="{2B1477DF-F46F-4BEC-B335-1761A73487ED}">
      <dgm:prSet phldrT="[Text]" custT="1"/>
      <dgm:spPr/>
      <dgm:t>
        <a:bodyPr/>
        <a:lstStyle/>
        <a:p>
          <a:r>
            <a:rPr lang="en-US" sz="2800" dirty="0" smtClean="0">
              <a:solidFill>
                <a:schemeClr val="bg1"/>
              </a:solidFill>
              <a:effectLst>
                <a:outerShdw blurRad="38100" dist="38100" dir="2700000" algn="tl">
                  <a:srgbClr val="000000">
                    <a:alpha val="43137"/>
                  </a:srgbClr>
                </a:outerShdw>
              </a:effectLst>
            </a:rPr>
            <a:t>Claims Generate</a:t>
          </a:r>
          <a:endParaRPr lang="en-US" sz="2800" dirty="0">
            <a:solidFill>
              <a:schemeClr val="bg1"/>
            </a:solidFill>
            <a:effectLst>
              <a:outerShdw blurRad="38100" dist="38100" dir="2700000" algn="tl">
                <a:srgbClr val="000000">
                  <a:alpha val="43137"/>
                </a:srgbClr>
              </a:outerShdw>
            </a:effectLst>
          </a:endParaRPr>
        </a:p>
      </dgm:t>
    </dgm:pt>
    <dgm:pt modelId="{CEFD1824-BB17-470A-AE1C-20F1E7F8A635}" type="parTrans" cxnId="{A6C94E95-C57D-4615-A6B1-1656B61658BC}">
      <dgm:prSet/>
      <dgm:spPr/>
      <dgm:t>
        <a:bodyPr/>
        <a:lstStyle/>
        <a:p>
          <a:endParaRPr lang="en-US"/>
        </a:p>
      </dgm:t>
    </dgm:pt>
    <dgm:pt modelId="{BEA64694-09F5-49AE-BEED-A3DBA0AC084A}" type="sibTrans" cxnId="{A6C94E95-C57D-4615-A6B1-1656B61658BC}">
      <dgm:prSet/>
      <dgm:spPr/>
      <dgm:t>
        <a:bodyPr/>
        <a:lstStyle/>
        <a:p>
          <a:endParaRPr lang="en-US"/>
        </a:p>
      </dgm:t>
    </dgm:pt>
    <dgm:pt modelId="{413116F2-8C7A-4B35-8A2F-913FCDFE8E22}" type="pres">
      <dgm:prSet presAssocID="{BD12DD9C-0E88-44DA-80EC-9936DEA5D738}" presName="Name0" presStyleCnt="0">
        <dgm:presLayoutVars>
          <dgm:dir/>
          <dgm:animLvl val="lvl"/>
          <dgm:resizeHandles val="exact"/>
        </dgm:presLayoutVars>
      </dgm:prSet>
      <dgm:spPr/>
    </dgm:pt>
    <dgm:pt modelId="{F0944717-14F8-4071-9B84-1E5684DDDF4F}" type="pres">
      <dgm:prSet presAssocID="{D0A82237-DB69-4DFB-8E89-A0BB4589147F}" presName="parTxOnly" presStyleLbl="node1" presStyleIdx="0" presStyleCnt="3" custScaleX="121000" custScaleY="121000">
        <dgm:presLayoutVars>
          <dgm:chMax val="0"/>
          <dgm:chPref val="0"/>
          <dgm:bulletEnabled val="1"/>
        </dgm:presLayoutVars>
      </dgm:prSet>
      <dgm:spPr/>
      <dgm:t>
        <a:bodyPr/>
        <a:lstStyle/>
        <a:p>
          <a:endParaRPr lang="en-US"/>
        </a:p>
      </dgm:t>
    </dgm:pt>
    <dgm:pt modelId="{3734568F-86A3-4598-8A01-2A75D6F66923}" type="pres">
      <dgm:prSet presAssocID="{D150E690-8AE4-490A-AF74-12E8079FA582}" presName="parTxOnlySpace" presStyleCnt="0"/>
      <dgm:spPr/>
    </dgm:pt>
    <dgm:pt modelId="{9453E63B-2021-450C-9DE8-0F74C7B844D6}" type="pres">
      <dgm:prSet presAssocID="{9AC1B95E-CBE0-432C-878E-364EF7112FA9}" presName="parTxOnly" presStyleLbl="node1" presStyleIdx="1" presStyleCnt="3" custScaleX="121000" custScaleY="121000">
        <dgm:presLayoutVars>
          <dgm:chMax val="0"/>
          <dgm:chPref val="0"/>
          <dgm:bulletEnabled val="1"/>
        </dgm:presLayoutVars>
      </dgm:prSet>
      <dgm:spPr/>
      <dgm:t>
        <a:bodyPr/>
        <a:lstStyle/>
        <a:p>
          <a:endParaRPr lang="en-US"/>
        </a:p>
      </dgm:t>
    </dgm:pt>
    <dgm:pt modelId="{CC1EB800-DAA2-4F1F-9B9D-70B070931989}" type="pres">
      <dgm:prSet presAssocID="{ADF10F4D-65C6-42BC-95FA-F78498E60163}" presName="parTxOnlySpace" presStyleCnt="0"/>
      <dgm:spPr/>
    </dgm:pt>
    <dgm:pt modelId="{559D2BC4-3D1C-4AC1-B983-9A1598E27696}" type="pres">
      <dgm:prSet presAssocID="{2B1477DF-F46F-4BEC-B335-1761A73487ED}" presName="parTxOnly" presStyleLbl="node1" presStyleIdx="2" presStyleCnt="3" custScaleX="110000" custScaleY="110000">
        <dgm:presLayoutVars>
          <dgm:chMax val="0"/>
          <dgm:chPref val="0"/>
          <dgm:bulletEnabled val="1"/>
        </dgm:presLayoutVars>
      </dgm:prSet>
      <dgm:spPr/>
      <dgm:t>
        <a:bodyPr/>
        <a:lstStyle/>
        <a:p>
          <a:endParaRPr lang="en-US"/>
        </a:p>
      </dgm:t>
    </dgm:pt>
  </dgm:ptLst>
  <dgm:cxnLst>
    <dgm:cxn modelId="{088903F6-A777-4142-8B75-E9B3666BA7BF}" type="presOf" srcId="{9AC1B95E-CBE0-432C-878E-364EF7112FA9}" destId="{9453E63B-2021-450C-9DE8-0F74C7B844D6}" srcOrd="0" destOrd="0" presId="urn:microsoft.com/office/officeart/2005/8/layout/chevron1"/>
    <dgm:cxn modelId="{A6C94E95-C57D-4615-A6B1-1656B61658BC}" srcId="{BD12DD9C-0E88-44DA-80EC-9936DEA5D738}" destId="{2B1477DF-F46F-4BEC-B335-1761A73487ED}" srcOrd="2" destOrd="0" parTransId="{CEFD1824-BB17-470A-AE1C-20F1E7F8A635}" sibTransId="{BEA64694-09F5-49AE-BEED-A3DBA0AC084A}"/>
    <dgm:cxn modelId="{8AFC8047-BB02-45C0-8F15-97B0F5660838}" type="presOf" srcId="{2B1477DF-F46F-4BEC-B335-1761A73487ED}" destId="{559D2BC4-3D1C-4AC1-B983-9A1598E27696}" srcOrd="0" destOrd="0" presId="urn:microsoft.com/office/officeart/2005/8/layout/chevron1"/>
    <dgm:cxn modelId="{05EAABCD-CFD7-40E5-AFAA-68A4985182F2}" type="presOf" srcId="{D0A82237-DB69-4DFB-8E89-A0BB4589147F}" destId="{F0944717-14F8-4071-9B84-1E5684DDDF4F}" srcOrd="0" destOrd="0" presId="urn:microsoft.com/office/officeart/2005/8/layout/chevron1"/>
    <dgm:cxn modelId="{D487DB0A-7260-415A-8C1D-9AE108E19548}" srcId="{BD12DD9C-0E88-44DA-80EC-9936DEA5D738}" destId="{D0A82237-DB69-4DFB-8E89-A0BB4589147F}" srcOrd="0" destOrd="0" parTransId="{50FCDCCB-B111-46BF-8FDD-5C0F5B0F3DB3}" sibTransId="{D150E690-8AE4-490A-AF74-12E8079FA582}"/>
    <dgm:cxn modelId="{36669EE5-7ABE-49AB-9F16-90B16CB190D7}" type="presOf" srcId="{BD12DD9C-0E88-44DA-80EC-9936DEA5D738}" destId="{413116F2-8C7A-4B35-8A2F-913FCDFE8E22}" srcOrd="0" destOrd="0" presId="urn:microsoft.com/office/officeart/2005/8/layout/chevron1"/>
    <dgm:cxn modelId="{D5EC88CA-B097-47C2-B085-69A63FAED1C3}" srcId="{BD12DD9C-0E88-44DA-80EC-9936DEA5D738}" destId="{9AC1B95E-CBE0-432C-878E-364EF7112FA9}" srcOrd="1" destOrd="0" parTransId="{54C41BF0-6557-4C6E-9570-1B42063E0C33}" sibTransId="{ADF10F4D-65C6-42BC-95FA-F78498E60163}"/>
    <dgm:cxn modelId="{8E839263-55D9-4AA1-9CB8-66654B405AF3}" type="presParOf" srcId="{413116F2-8C7A-4B35-8A2F-913FCDFE8E22}" destId="{F0944717-14F8-4071-9B84-1E5684DDDF4F}" srcOrd="0" destOrd="0" presId="urn:microsoft.com/office/officeart/2005/8/layout/chevron1"/>
    <dgm:cxn modelId="{D082CE9C-C349-46FB-B909-BCE091CD0F46}" type="presParOf" srcId="{413116F2-8C7A-4B35-8A2F-913FCDFE8E22}" destId="{3734568F-86A3-4598-8A01-2A75D6F66923}" srcOrd="1" destOrd="0" presId="urn:microsoft.com/office/officeart/2005/8/layout/chevron1"/>
    <dgm:cxn modelId="{5A45573B-8A26-44D2-98B8-E14558DFEB97}" type="presParOf" srcId="{413116F2-8C7A-4B35-8A2F-913FCDFE8E22}" destId="{9453E63B-2021-450C-9DE8-0F74C7B844D6}" srcOrd="2" destOrd="0" presId="urn:microsoft.com/office/officeart/2005/8/layout/chevron1"/>
    <dgm:cxn modelId="{BBC7C259-910C-4FD3-A2CE-FE3DD1419814}" type="presParOf" srcId="{413116F2-8C7A-4B35-8A2F-913FCDFE8E22}" destId="{CC1EB800-DAA2-4F1F-9B9D-70B070931989}" srcOrd="3" destOrd="0" presId="urn:microsoft.com/office/officeart/2005/8/layout/chevron1"/>
    <dgm:cxn modelId="{F74FBB38-B175-4AC3-995D-EFA94D5233E7}" type="presParOf" srcId="{413116F2-8C7A-4B35-8A2F-913FCDFE8E22}" destId="{559D2BC4-3D1C-4AC1-B983-9A1598E27696}" srcOrd="4"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22B9C06-633D-42B2-9D5C-C579BFF09F79}" type="doc">
      <dgm:prSet loTypeId="urn:microsoft.com/office/officeart/2005/8/layout/lProcess1" loCatId="process" qsTypeId="urn:microsoft.com/office/officeart/2005/8/quickstyle/3d1" qsCatId="3D" csTypeId="urn:microsoft.com/office/officeart/2005/8/colors/accent5_2" csCatId="accent5" phldr="1"/>
      <dgm:spPr/>
      <dgm:t>
        <a:bodyPr/>
        <a:lstStyle/>
        <a:p>
          <a:endParaRPr lang="en-US"/>
        </a:p>
      </dgm:t>
    </dgm:pt>
    <dgm:pt modelId="{5F005A2E-E1C7-49DC-A953-99053967C2A2}">
      <dgm:prSet phldrT="[Text]" custT="1"/>
      <dgm:spPr/>
      <dgm:t>
        <a:bodyPr/>
        <a:lstStyle/>
        <a:p>
          <a:r>
            <a:rPr lang="en-US" sz="3200" cap="all" baseline="0" dirty="0" smtClean="0"/>
            <a:t>NCPDP Dispense Unit</a:t>
          </a:r>
          <a:endParaRPr lang="en-US" sz="3200" cap="all" baseline="0" dirty="0"/>
        </a:p>
      </dgm:t>
      <dgm:extLst/>
    </dgm:pt>
    <dgm:pt modelId="{E410255A-A030-471E-AD9E-7128EC765EB1}" type="parTrans" cxnId="{FD48644C-EC88-4506-BFD6-EC20271F1B3F}">
      <dgm:prSet/>
      <dgm:spPr/>
      <dgm:t>
        <a:bodyPr/>
        <a:lstStyle/>
        <a:p>
          <a:endParaRPr lang="en-US"/>
        </a:p>
      </dgm:t>
    </dgm:pt>
    <dgm:pt modelId="{EB2F3BD0-8035-48A9-BB64-9A8F9A63D531}" type="sibTrans" cxnId="{FD48644C-EC88-4506-BFD6-EC20271F1B3F}">
      <dgm:prSet/>
      <dgm:spPr/>
      <dgm:t>
        <a:bodyPr/>
        <a:lstStyle/>
        <a:p>
          <a:endParaRPr lang="en-US"/>
        </a:p>
      </dgm:t>
    </dgm:pt>
    <dgm:pt modelId="{27366205-542B-41FF-8727-BDCE5CDCAC4A}">
      <dgm:prSet phldrT="[Text]" custT="1"/>
      <dgm:spPr/>
      <dgm:t>
        <a:bodyPr/>
        <a:lstStyle/>
        <a:p>
          <a:r>
            <a:rPr lang="en-US" sz="2800" dirty="0" smtClean="0"/>
            <a:t>EA = Each,  GM = Grams, </a:t>
          </a:r>
        </a:p>
        <a:p>
          <a:r>
            <a:rPr lang="en-US" sz="2800" dirty="0" smtClean="0"/>
            <a:t>ML = Milliliters</a:t>
          </a:r>
          <a:endParaRPr lang="en-US" sz="2800" dirty="0"/>
        </a:p>
      </dgm:t>
      <dgm:extLst>
        <a:ext uri="{E40237B7-FDA0-4F09-8148-C483321AD2D9}">
          <dgm14:cNvPr xmlns:dgm14="http://schemas.microsoft.com/office/drawing/2010/diagram" xmlns="" id="0" name="" descr="NCPDP Dispense Unit&#10;EA = Each,  GM = Grams, ML = Milliliters&#10;Setting for Insulin Vial =ML&#10;&#10;NCPDP Quantity Multiplier&#10;Type a number between 0.001 and 99999.999&#10;Setting for Insulin vial  = 10&#10;"/>
        </a:ext>
      </dgm:extLst>
    </dgm:pt>
    <dgm:pt modelId="{6A2B9343-0F40-45B7-8394-7F8989671D48}" type="parTrans" cxnId="{3A2064B3-7225-4022-8BCD-8A33772414B6}">
      <dgm:prSet/>
      <dgm:spPr/>
      <dgm:t>
        <a:bodyPr/>
        <a:lstStyle/>
        <a:p>
          <a:endParaRPr lang="en-US"/>
        </a:p>
      </dgm:t>
      <dgm:extLst>
        <a:ext uri="{E40237B7-FDA0-4F09-8148-C483321AD2D9}">
          <dgm14:cNvPr xmlns:dgm14="http://schemas.microsoft.com/office/drawing/2010/diagram" xmlns="" id="0" name="" descr="NCPDP Dispense Unit&#10;EA = Each,  GM = Grams, ML = Milliliters&#10;Setting for Insulin Vial =ML&#10;&#10;NCPDP Quantity Multiplier&#10;Type a number between 0.001 and 99999.999&#10;Setting for Insulin vial  = 10&#10;"/>
        </a:ext>
      </dgm:extLst>
    </dgm:pt>
    <dgm:pt modelId="{903A3B49-3D22-4B50-A102-4E5A1869AF7D}" type="sibTrans" cxnId="{3A2064B3-7225-4022-8BCD-8A33772414B6}">
      <dgm:prSet/>
      <dgm:spPr/>
      <dgm:t>
        <a:bodyPr/>
        <a:lstStyle/>
        <a:p>
          <a:endParaRPr lang="en-US"/>
        </a:p>
      </dgm:t>
      <dgm:extLst>
        <a:ext uri="{E40237B7-FDA0-4F09-8148-C483321AD2D9}">
          <dgm14:cNvPr xmlns:dgm14="http://schemas.microsoft.com/office/drawing/2010/diagram" xmlns="" id="0" name="" descr="NCPDP Dispense Unit&#10;EA = Each,  GM = Grams, ML = Milliliters&#10;Setting for Insulin Vial =ML&#10;&#10;NCPDP Quantity Multiplier&#10;Type a number between 0.001 and 99999.999&#10;Setting for Insulin vial  = 10&#10;"/>
        </a:ext>
      </dgm:extLst>
    </dgm:pt>
    <dgm:pt modelId="{E68F8627-4E75-4B6C-98F8-8797BAC43DE0}">
      <dgm:prSet phldrT="[Text]" custT="1"/>
      <dgm:spPr/>
      <dgm:t>
        <a:bodyPr/>
        <a:lstStyle/>
        <a:p>
          <a:r>
            <a:rPr lang="en-US" sz="2800" dirty="0" smtClean="0"/>
            <a:t>Setting for Insulin </a:t>
          </a:r>
        </a:p>
        <a:p>
          <a:r>
            <a:rPr lang="en-US" sz="2800" dirty="0" smtClean="0"/>
            <a:t>Vial =ML</a:t>
          </a:r>
          <a:endParaRPr lang="en-US" sz="2800" dirty="0"/>
        </a:p>
      </dgm:t>
      <dgm:extLst>
        <a:ext uri="{E40237B7-FDA0-4F09-8148-C483321AD2D9}">
          <dgm14:cNvPr xmlns:dgm14="http://schemas.microsoft.com/office/drawing/2010/diagram" xmlns="" id="0" name="" descr="NCPDP Dispense Unit&#10;EA = Each,  GM = Grams, ML = Milliliters&#10;Setting for Insulin Vial =ML&#10;&#10;NCPDP Quantity Multiplier&#10;Type a number between 0.001 and 99999.999&#10;Setting for Insulin vial  = 10&#10;"/>
        </a:ext>
      </dgm:extLst>
    </dgm:pt>
    <dgm:pt modelId="{FF974940-36EA-42A2-9E60-4FA9DD61D8CA}" type="parTrans" cxnId="{A39A97BF-B83F-44C6-A79B-2A676821B4F0}">
      <dgm:prSet/>
      <dgm:spPr/>
      <dgm:t>
        <a:bodyPr/>
        <a:lstStyle/>
        <a:p>
          <a:endParaRPr lang="en-US"/>
        </a:p>
      </dgm:t>
    </dgm:pt>
    <dgm:pt modelId="{704526CC-D587-45D9-A083-9F66239B004D}" type="sibTrans" cxnId="{A39A97BF-B83F-44C6-A79B-2A676821B4F0}">
      <dgm:prSet/>
      <dgm:spPr/>
      <dgm:t>
        <a:bodyPr/>
        <a:lstStyle/>
        <a:p>
          <a:endParaRPr lang="en-US"/>
        </a:p>
      </dgm:t>
    </dgm:pt>
    <dgm:pt modelId="{F85144D9-F3E6-43D8-AC83-093A8424F289}">
      <dgm:prSet phldrT="[Text]" custT="1"/>
      <dgm:spPr/>
      <dgm:t>
        <a:bodyPr/>
        <a:lstStyle/>
        <a:p>
          <a:r>
            <a:rPr lang="en-US" sz="3200" cap="all" baseline="0" dirty="0" smtClean="0"/>
            <a:t>NCPDP Quantity Multiplier</a:t>
          </a:r>
          <a:endParaRPr lang="en-US" sz="3200" cap="all" baseline="0" dirty="0"/>
        </a:p>
      </dgm:t>
      <dgm:extLst>
        <a:ext uri="{E40237B7-FDA0-4F09-8148-C483321AD2D9}">
          <dgm14:cNvPr xmlns:dgm14="http://schemas.microsoft.com/office/drawing/2010/diagram" xmlns="" id="0" name="" descr="NCPDP Dispense Unit&#10;EA = Each,  GM = Grams, ML = Milliliters&#10;Setting for Insulin Vial =ML&#10;&#10;NCPDP Quantity Multiplier&#10;Type a number between 0.001 and 99999.999&#10;Setting for Insulin vial  = 10&#10;"/>
        </a:ext>
      </dgm:extLst>
    </dgm:pt>
    <dgm:pt modelId="{C26EFBE0-1073-4069-913B-CFB6AC4D264C}" type="parTrans" cxnId="{412A868E-0F8D-440A-9E6A-D89B56C3B6EA}">
      <dgm:prSet/>
      <dgm:spPr/>
      <dgm:t>
        <a:bodyPr/>
        <a:lstStyle/>
        <a:p>
          <a:endParaRPr lang="en-US"/>
        </a:p>
      </dgm:t>
    </dgm:pt>
    <dgm:pt modelId="{E643149C-F392-47B5-83CE-3D17D325F7A3}" type="sibTrans" cxnId="{412A868E-0F8D-440A-9E6A-D89B56C3B6EA}">
      <dgm:prSet/>
      <dgm:spPr/>
      <dgm:t>
        <a:bodyPr/>
        <a:lstStyle/>
        <a:p>
          <a:endParaRPr lang="en-US"/>
        </a:p>
      </dgm:t>
    </dgm:pt>
    <dgm:pt modelId="{53A796C3-2292-4DD0-AC6B-7D22FBECE2B4}">
      <dgm:prSet phldrT="[Text]" custT="1"/>
      <dgm:spPr/>
      <dgm:t>
        <a:bodyPr/>
        <a:lstStyle/>
        <a:p>
          <a:r>
            <a:rPr lang="en-US" sz="2800" dirty="0" smtClean="0"/>
            <a:t>Type a number between 0.001 and 99999.999</a:t>
          </a:r>
          <a:endParaRPr lang="en-US" sz="2800" dirty="0"/>
        </a:p>
      </dgm:t>
      <dgm:extLst/>
    </dgm:pt>
    <dgm:pt modelId="{12EB0D45-C206-4FF8-9634-EB3FD3C815D4}" type="parTrans" cxnId="{DD7E13CD-5A28-4061-8DDC-4DADA7044DDA}">
      <dgm:prSet/>
      <dgm:spPr/>
      <dgm:t>
        <a:bodyPr/>
        <a:lstStyle/>
        <a:p>
          <a:endParaRPr lang="en-US"/>
        </a:p>
      </dgm:t>
      <dgm:extLst>
        <a:ext uri="{E40237B7-FDA0-4F09-8148-C483321AD2D9}">
          <dgm14:cNvPr xmlns:dgm14="http://schemas.microsoft.com/office/drawing/2010/diagram" xmlns="" id="0" name="" descr="NCPDP Dispense Unit&#10;EA = Each,  GM = Grams, ML = Milliliters&#10;Setting for Insulin Vial =ML&#10;&#10;NCPDP Quantity Multiplier&#10;Type a number between 0.001 and 99999.999&#10;Setting for Insulin vial  = 10&#10;"/>
        </a:ext>
      </dgm:extLst>
    </dgm:pt>
    <dgm:pt modelId="{886FDBE6-C95A-42EA-91C8-57226D5E1618}" type="sibTrans" cxnId="{DD7E13CD-5A28-4061-8DDC-4DADA7044DDA}">
      <dgm:prSet/>
      <dgm:spPr/>
      <dgm:t>
        <a:bodyPr/>
        <a:lstStyle/>
        <a:p>
          <a:endParaRPr lang="en-US"/>
        </a:p>
      </dgm:t>
      <dgm:extLst>
        <a:ext uri="{E40237B7-FDA0-4F09-8148-C483321AD2D9}">
          <dgm14:cNvPr xmlns:dgm14="http://schemas.microsoft.com/office/drawing/2010/diagram" xmlns="" id="0" name="" descr="NCPDP Dispense Unit&#10;EA = Each,  GM = Grams, ML = Milliliters&#10;Setting for Insulin Vial =ML&#10;&#10;NCPDP Quantity Multiplier&#10;Type a number between 0.001 and 99999.999&#10;Setting for Insulin vial  = 10&#10;"/>
        </a:ext>
      </dgm:extLst>
    </dgm:pt>
    <dgm:pt modelId="{6AFAE9FB-891E-4F1E-A159-157812294D13}">
      <dgm:prSet phldrT="[Text]" custT="1"/>
      <dgm:spPr/>
      <dgm:t>
        <a:bodyPr/>
        <a:lstStyle/>
        <a:p>
          <a:r>
            <a:rPr lang="en-US" sz="2800" dirty="0" smtClean="0"/>
            <a:t>Setting for Insulin vial  = 10</a:t>
          </a:r>
          <a:endParaRPr lang="en-US" sz="2800" dirty="0"/>
        </a:p>
      </dgm:t>
      <dgm:extLst>
        <a:ext uri="{E40237B7-FDA0-4F09-8148-C483321AD2D9}">
          <dgm14:cNvPr xmlns:dgm14="http://schemas.microsoft.com/office/drawing/2010/diagram" xmlns="" id="0" name="" descr="NCPDP Dispense Unit&#10;EA = Each,  GM = Grams, ML = Milliliters&#10;Setting for Insulin Vial =ML&#10;&#10;NCPDP Quantity Multiplier&#10;Type a number between 0.001 and 99999.999&#10;Setting for Insulin vial  = 10&#10;"/>
        </a:ext>
      </dgm:extLst>
    </dgm:pt>
    <dgm:pt modelId="{7CD9A144-BFAB-4296-BA0D-7F74330DBDA5}" type="parTrans" cxnId="{0A9EA046-5FFE-478F-B766-A333D19F5B52}">
      <dgm:prSet/>
      <dgm:spPr/>
      <dgm:t>
        <a:bodyPr/>
        <a:lstStyle/>
        <a:p>
          <a:endParaRPr lang="en-US"/>
        </a:p>
      </dgm:t>
    </dgm:pt>
    <dgm:pt modelId="{2BDCD0E1-88BC-4F77-9241-F7B6FAE048DB}" type="sibTrans" cxnId="{0A9EA046-5FFE-478F-B766-A333D19F5B52}">
      <dgm:prSet/>
      <dgm:spPr/>
      <dgm:t>
        <a:bodyPr/>
        <a:lstStyle/>
        <a:p>
          <a:endParaRPr lang="en-US"/>
        </a:p>
      </dgm:t>
    </dgm:pt>
    <dgm:pt modelId="{FA105561-B507-4556-838A-A9E2A3ACB27A}" type="pres">
      <dgm:prSet presAssocID="{122B9C06-633D-42B2-9D5C-C579BFF09F79}" presName="Name0" presStyleCnt="0">
        <dgm:presLayoutVars>
          <dgm:dir/>
          <dgm:animLvl val="lvl"/>
          <dgm:resizeHandles val="exact"/>
        </dgm:presLayoutVars>
      </dgm:prSet>
      <dgm:spPr/>
      <dgm:t>
        <a:bodyPr/>
        <a:lstStyle/>
        <a:p>
          <a:endParaRPr lang="en-US"/>
        </a:p>
      </dgm:t>
    </dgm:pt>
    <dgm:pt modelId="{D4E307A4-1AEA-4C50-BB2A-1EE9B282375C}" type="pres">
      <dgm:prSet presAssocID="{5F005A2E-E1C7-49DC-A953-99053967C2A2}" presName="vertFlow" presStyleCnt="0"/>
      <dgm:spPr/>
    </dgm:pt>
    <dgm:pt modelId="{8E974800-2E18-4850-9850-512772DF692D}" type="pres">
      <dgm:prSet presAssocID="{5F005A2E-E1C7-49DC-A953-99053967C2A2}" presName="header" presStyleLbl="node1" presStyleIdx="0" presStyleCnt="2"/>
      <dgm:spPr/>
      <dgm:t>
        <a:bodyPr/>
        <a:lstStyle/>
        <a:p>
          <a:endParaRPr lang="en-US"/>
        </a:p>
      </dgm:t>
    </dgm:pt>
    <dgm:pt modelId="{E3CCB3A3-48FE-4B53-97ED-38477A57AE37}" type="pres">
      <dgm:prSet presAssocID="{6A2B9343-0F40-45B7-8394-7F8989671D48}" presName="parTrans" presStyleLbl="sibTrans2D1" presStyleIdx="0" presStyleCnt="4"/>
      <dgm:spPr/>
      <dgm:t>
        <a:bodyPr/>
        <a:lstStyle/>
        <a:p>
          <a:endParaRPr lang="en-US"/>
        </a:p>
      </dgm:t>
    </dgm:pt>
    <dgm:pt modelId="{0D13EBD3-4A2C-4D3A-827D-14377111D141}" type="pres">
      <dgm:prSet presAssocID="{27366205-542B-41FF-8727-BDCE5CDCAC4A}" presName="child" presStyleLbl="alignAccFollowNode1" presStyleIdx="0" presStyleCnt="4">
        <dgm:presLayoutVars>
          <dgm:chMax val="0"/>
          <dgm:bulletEnabled val="1"/>
        </dgm:presLayoutVars>
      </dgm:prSet>
      <dgm:spPr/>
      <dgm:t>
        <a:bodyPr/>
        <a:lstStyle/>
        <a:p>
          <a:endParaRPr lang="en-US"/>
        </a:p>
      </dgm:t>
    </dgm:pt>
    <dgm:pt modelId="{67D466C1-37AC-4181-A367-CD88BCF384AA}" type="pres">
      <dgm:prSet presAssocID="{903A3B49-3D22-4B50-A102-4E5A1869AF7D}" presName="sibTrans" presStyleLbl="sibTrans2D1" presStyleIdx="1" presStyleCnt="4"/>
      <dgm:spPr/>
      <dgm:t>
        <a:bodyPr/>
        <a:lstStyle/>
        <a:p>
          <a:endParaRPr lang="en-US"/>
        </a:p>
      </dgm:t>
    </dgm:pt>
    <dgm:pt modelId="{0FF9F8FE-2850-4EB2-9442-00D020191FE5}" type="pres">
      <dgm:prSet presAssocID="{E68F8627-4E75-4B6C-98F8-8797BAC43DE0}" presName="child" presStyleLbl="alignAccFollowNode1" presStyleIdx="1" presStyleCnt="4">
        <dgm:presLayoutVars>
          <dgm:chMax val="0"/>
          <dgm:bulletEnabled val="1"/>
        </dgm:presLayoutVars>
      </dgm:prSet>
      <dgm:spPr/>
      <dgm:t>
        <a:bodyPr/>
        <a:lstStyle/>
        <a:p>
          <a:endParaRPr lang="en-US"/>
        </a:p>
      </dgm:t>
    </dgm:pt>
    <dgm:pt modelId="{F0180D90-3042-42BD-B8FD-08FE26056995}" type="pres">
      <dgm:prSet presAssocID="{5F005A2E-E1C7-49DC-A953-99053967C2A2}" presName="hSp" presStyleCnt="0"/>
      <dgm:spPr/>
    </dgm:pt>
    <dgm:pt modelId="{5DF3C1DC-01C9-4352-9019-80FCAE024290}" type="pres">
      <dgm:prSet presAssocID="{F85144D9-F3E6-43D8-AC83-093A8424F289}" presName="vertFlow" presStyleCnt="0"/>
      <dgm:spPr/>
    </dgm:pt>
    <dgm:pt modelId="{1D8251CE-2599-4D9F-9EE7-BE75EAF80C12}" type="pres">
      <dgm:prSet presAssocID="{F85144D9-F3E6-43D8-AC83-093A8424F289}" presName="header" presStyleLbl="node1" presStyleIdx="1" presStyleCnt="2"/>
      <dgm:spPr/>
      <dgm:t>
        <a:bodyPr/>
        <a:lstStyle/>
        <a:p>
          <a:endParaRPr lang="en-US"/>
        </a:p>
      </dgm:t>
    </dgm:pt>
    <dgm:pt modelId="{88AB24E4-929C-4297-B998-FBCC065B1A5D}" type="pres">
      <dgm:prSet presAssocID="{12EB0D45-C206-4FF8-9634-EB3FD3C815D4}" presName="parTrans" presStyleLbl="sibTrans2D1" presStyleIdx="2" presStyleCnt="4"/>
      <dgm:spPr/>
      <dgm:t>
        <a:bodyPr/>
        <a:lstStyle/>
        <a:p>
          <a:endParaRPr lang="en-US"/>
        </a:p>
      </dgm:t>
    </dgm:pt>
    <dgm:pt modelId="{371BC07D-91A9-4411-B512-B9E3F2473E7F}" type="pres">
      <dgm:prSet presAssocID="{53A796C3-2292-4DD0-AC6B-7D22FBECE2B4}" presName="child" presStyleLbl="alignAccFollowNode1" presStyleIdx="2" presStyleCnt="4">
        <dgm:presLayoutVars>
          <dgm:chMax val="0"/>
          <dgm:bulletEnabled val="1"/>
        </dgm:presLayoutVars>
      </dgm:prSet>
      <dgm:spPr/>
      <dgm:t>
        <a:bodyPr/>
        <a:lstStyle/>
        <a:p>
          <a:endParaRPr lang="en-US"/>
        </a:p>
      </dgm:t>
    </dgm:pt>
    <dgm:pt modelId="{CE35298F-49C0-4692-B4FF-E749C84E6790}" type="pres">
      <dgm:prSet presAssocID="{886FDBE6-C95A-42EA-91C8-57226D5E1618}" presName="sibTrans" presStyleLbl="sibTrans2D1" presStyleIdx="3" presStyleCnt="4"/>
      <dgm:spPr/>
      <dgm:t>
        <a:bodyPr/>
        <a:lstStyle/>
        <a:p>
          <a:endParaRPr lang="en-US"/>
        </a:p>
      </dgm:t>
    </dgm:pt>
    <dgm:pt modelId="{4EB5D1FB-A900-4BD5-AB2C-137A54C5785F}" type="pres">
      <dgm:prSet presAssocID="{6AFAE9FB-891E-4F1E-A159-157812294D13}" presName="child" presStyleLbl="alignAccFollowNode1" presStyleIdx="3" presStyleCnt="4">
        <dgm:presLayoutVars>
          <dgm:chMax val="0"/>
          <dgm:bulletEnabled val="1"/>
        </dgm:presLayoutVars>
      </dgm:prSet>
      <dgm:spPr/>
      <dgm:t>
        <a:bodyPr/>
        <a:lstStyle/>
        <a:p>
          <a:endParaRPr lang="en-US"/>
        </a:p>
      </dgm:t>
    </dgm:pt>
  </dgm:ptLst>
  <dgm:cxnLst>
    <dgm:cxn modelId="{0A9EA046-5FFE-478F-B766-A333D19F5B52}" srcId="{F85144D9-F3E6-43D8-AC83-093A8424F289}" destId="{6AFAE9FB-891E-4F1E-A159-157812294D13}" srcOrd="1" destOrd="0" parTransId="{7CD9A144-BFAB-4296-BA0D-7F74330DBDA5}" sibTransId="{2BDCD0E1-88BC-4F77-9241-F7B6FAE048DB}"/>
    <dgm:cxn modelId="{81523051-8E86-4C24-A07B-B5A88DE96DDD}" type="presOf" srcId="{27366205-542B-41FF-8727-BDCE5CDCAC4A}" destId="{0D13EBD3-4A2C-4D3A-827D-14377111D141}" srcOrd="0" destOrd="0" presId="urn:microsoft.com/office/officeart/2005/8/layout/lProcess1"/>
    <dgm:cxn modelId="{A0A36631-0B75-42AC-B19A-437CEF36A54E}" type="presOf" srcId="{5F005A2E-E1C7-49DC-A953-99053967C2A2}" destId="{8E974800-2E18-4850-9850-512772DF692D}" srcOrd="0" destOrd="0" presId="urn:microsoft.com/office/officeart/2005/8/layout/lProcess1"/>
    <dgm:cxn modelId="{DD7E13CD-5A28-4061-8DDC-4DADA7044DDA}" srcId="{F85144D9-F3E6-43D8-AC83-093A8424F289}" destId="{53A796C3-2292-4DD0-AC6B-7D22FBECE2B4}" srcOrd="0" destOrd="0" parTransId="{12EB0D45-C206-4FF8-9634-EB3FD3C815D4}" sibTransId="{886FDBE6-C95A-42EA-91C8-57226D5E1618}"/>
    <dgm:cxn modelId="{ABA398C8-1B55-46B1-8BB6-67BDF945C361}" type="presOf" srcId="{E68F8627-4E75-4B6C-98F8-8797BAC43DE0}" destId="{0FF9F8FE-2850-4EB2-9442-00D020191FE5}" srcOrd="0" destOrd="0" presId="urn:microsoft.com/office/officeart/2005/8/layout/lProcess1"/>
    <dgm:cxn modelId="{9DD16D1F-670F-44C4-A3F0-EDB8A2E0D29D}" type="presOf" srcId="{6AFAE9FB-891E-4F1E-A159-157812294D13}" destId="{4EB5D1FB-A900-4BD5-AB2C-137A54C5785F}" srcOrd="0" destOrd="0" presId="urn:microsoft.com/office/officeart/2005/8/layout/lProcess1"/>
    <dgm:cxn modelId="{3A2064B3-7225-4022-8BCD-8A33772414B6}" srcId="{5F005A2E-E1C7-49DC-A953-99053967C2A2}" destId="{27366205-542B-41FF-8727-BDCE5CDCAC4A}" srcOrd="0" destOrd="0" parTransId="{6A2B9343-0F40-45B7-8394-7F8989671D48}" sibTransId="{903A3B49-3D22-4B50-A102-4E5A1869AF7D}"/>
    <dgm:cxn modelId="{8DB59B82-A515-4198-94ED-ADD9F9DB0ADD}" type="presOf" srcId="{886FDBE6-C95A-42EA-91C8-57226D5E1618}" destId="{CE35298F-49C0-4692-B4FF-E749C84E6790}" srcOrd="0" destOrd="0" presId="urn:microsoft.com/office/officeart/2005/8/layout/lProcess1"/>
    <dgm:cxn modelId="{B3C31C33-8380-41EF-BE0A-315CA2259DF5}" type="presOf" srcId="{12EB0D45-C206-4FF8-9634-EB3FD3C815D4}" destId="{88AB24E4-929C-4297-B998-FBCC065B1A5D}" srcOrd="0" destOrd="0" presId="urn:microsoft.com/office/officeart/2005/8/layout/lProcess1"/>
    <dgm:cxn modelId="{C97968BE-DECE-4F76-BA77-66F00B78AE05}" type="presOf" srcId="{F85144D9-F3E6-43D8-AC83-093A8424F289}" destId="{1D8251CE-2599-4D9F-9EE7-BE75EAF80C12}" srcOrd="0" destOrd="0" presId="urn:microsoft.com/office/officeart/2005/8/layout/lProcess1"/>
    <dgm:cxn modelId="{FD48644C-EC88-4506-BFD6-EC20271F1B3F}" srcId="{122B9C06-633D-42B2-9D5C-C579BFF09F79}" destId="{5F005A2E-E1C7-49DC-A953-99053967C2A2}" srcOrd="0" destOrd="0" parTransId="{E410255A-A030-471E-AD9E-7128EC765EB1}" sibTransId="{EB2F3BD0-8035-48A9-BB64-9A8F9A63D531}"/>
    <dgm:cxn modelId="{2850AB59-100E-461A-BBB4-4B473573C5C9}" type="presOf" srcId="{903A3B49-3D22-4B50-A102-4E5A1869AF7D}" destId="{67D466C1-37AC-4181-A367-CD88BCF384AA}" srcOrd="0" destOrd="0" presId="urn:microsoft.com/office/officeart/2005/8/layout/lProcess1"/>
    <dgm:cxn modelId="{305E61A3-6B14-404E-AA68-7CCABB19D6E1}" type="presOf" srcId="{6A2B9343-0F40-45B7-8394-7F8989671D48}" destId="{E3CCB3A3-48FE-4B53-97ED-38477A57AE37}" srcOrd="0" destOrd="0" presId="urn:microsoft.com/office/officeart/2005/8/layout/lProcess1"/>
    <dgm:cxn modelId="{A39A97BF-B83F-44C6-A79B-2A676821B4F0}" srcId="{5F005A2E-E1C7-49DC-A953-99053967C2A2}" destId="{E68F8627-4E75-4B6C-98F8-8797BAC43DE0}" srcOrd="1" destOrd="0" parTransId="{FF974940-36EA-42A2-9E60-4FA9DD61D8CA}" sibTransId="{704526CC-D587-45D9-A083-9F66239B004D}"/>
    <dgm:cxn modelId="{5693B7A5-E0A9-4091-BEA0-CBC312F679E4}" type="presOf" srcId="{53A796C3-2292-4DD0-AC6B-7D22FBECE2B4}" destId="{371BC07D-91A9-4411-B512-B9E3F2473E7F}" srcOrd="0" destOrd="0" presId="urn:microsoft.com/office/officeart/2005/8/layout/lProcess1"/>
    <dgm:cxn modelId="{542F0587-0A76-4E47-B30A-FCAAE9F4D679}" type="presOf" srcId="{122B9C06-633D-42B2-9D5C-C579BFF09F79}" destId="{FA105561-B507-4556-838A-A9E2A3ACB27A}" srcOrd="0" destOrd="0" presId="urn:microsoft.com/office/officeart/2005/8/layout/lProcess1"/>
    <dgm:cxn modelId="{412A868E-0F8D-440A-9E6A-D89B56C3B6EA}" srcId="{122B9C06-633D-42B2-9D5C-C579BFF09F79}" destId="{F85144D9-F3E6-43D8-AC83-093A8424F289}" srcOrd="1" destOrd="0" parTransId="{C26EFBE0-1073-4069-913B-CFB6AC4D264C}" sibTransId="{E643149C-F392-47B5-83CE-3D17D325F7A3}"/>
    <dgm:cxn modelId="{78455C5F-BFE3-4804-BEA8-426A80C87BD1}" type="presParOf" srcId="{FA105561-B507-4556-838A-A9E2A3ACB27A}" destId="{D4E307A4-1AEA-4C50-BB2A-1EE9B282375C}" srcOrd="0" destOrd="0" presId="urn:microsoft.com/office/officeart/2005/8/layout/lProcess1"/>
    <dgm:cxn modelId="{0D627154-2501-443A-A32F-1F5964356D2A}" type="presParOf" srcId="{D4E307A4-1AEA-4C50-BB2A-1EE9B282375C}" destId="{8E974800-2E18-4850-9850-512772DF692D}" srcOrd="0" destOrd="0" presId="urn:microsoft.com/office/officeart/2005/8/layout/lProcess1"/>
    <dgm:cxn modelId="{62B2207E-081E-45F2-974B-EDB2D09FA71D}" type="presParOf" srcId="{D4E307A4-1AEA-4C50-BB2A-1EE9B282375C}" destId="{E3CCB3A3-48FE-4B53-97ED-38477A57AE37}" srcOrd="1" destOrd="0" presId="urn:microsoft.com/office/officeart/2005/8/layout/lProcess1"/>
    <dgm:cxn modelId="{45C6BB40-AD0F-4349-9F07-E54B423510C5}" type="presParOf" srcId="{D4E307A4-1AEA-4C50-BB2A-1EE9B282375C}" destId="{0D13EBD3-4A2C-4D3A-827D-14377111D141}" srcOrd="2" destOrd="0" presId="urn:microsoft.com/office/officeart/2005/8/layout/lProcess1"/>
    <dgm:cxn modelId="{0AB0C61E-D07A-4C2C-809B-5DB26E2C2308}" type="presParOf" srcId="{D4E307A4-1AEA-4C50-BB2A-1EE9B282375C}" destId="{67D466C1-37AC-4181-A367-CD88BCF384AA}" srcOrd="3" destOrd="0" presId="urn:microsoft.com/office/officeart/2005/8/layout/lProcess1"/>
    <dgm:cxn modelId="{6B86EC14-A64F-4A30-B01C-FEC15A5F80F0}" type="presParOf" srcId="{D4E307A4-1AEA-4C50-BB2A-1EE9B282375C}" destId="{0FF9F8FE-2850-4EB2-9442-00D020191FE5}" srcOrd="4" destOrd="0" presId="urn:microsoft.com/office/officeart/2005/8/layout/lProcess1"/>
    <dgm:cxn modelId="{C99D79FE-48E2-45F4-B612-8DCC21679C77}" type="presParOf" srcId="{FA105561-B507-4556-838A-A9E2A3ACB27A}" destId="{F0180D90-3042-42BD-B8FD-08FE26056995}" srcOrd="1" destOrd="0" presId="urn:microsoft.com/office/officeart/2005/8/layout/lProcess1"/>
    <dgm:cxn modelId="{7149EC49-7913-456B-8D1B-5588770E3665}" type="presParOf" srcId="{FA105561-B507-4556-838A-A9E2A3ACB27A}" destId="{5DF3C1DC-01C9-4352-9019-80FCAE024290}" srcOrd="2" destOrd="0" presId="urn:microsoft.com/office/officeart/2005/8/layout/lProcess1"/>
    <dgm:cxn modelId="{2C8A6B57-D464-477C-844C-7CD31B8BAE6F}" type="presParOf" srcId="{5DF3C1DC-01C9-4352-9019-80FCAE024290}" destId="{1D8251CE-2599-4D9F-9EE7-BE75EAF80C12}" srcOrd="0" destOrd="0" presId="urn:microsoft.com/office/officeart/2005/8/layout/lProcess1"/>
    <dgm:cxn modelId="{AC7EC7AF-0530-4648-A992-B99A354A1FD1}" type="presParOf" srcId="{5DF3C1DC-01C9-4352-9019-80FCAE024290}" destId="{88AB24E4-929C-4297-B998-FBCC065B1A5D}" srcOrd="1" destOrd="0" presId="urn:microsoft.com/office/officeart/2005/8/layout/lProcess1"/>
    <dgm:cxn modelId="{C57165A2-D945-40C1-887B-790523504E57}" type="presParOf" srcId="{5DF3C1DC-01C9-4352-9019-80FCAE024290}" destId="{371BC07D-91A9-4411-B512-B9E3F2473E7F}" srcOrd="2" destOrd="0" presId="urn:microsoft.com/office/officeart/2005/8/layout/lProcess1"/>
    <dgm:cxn modelId="{557C972E-30FD-46CB-94AF-E61D46D43622}" type="presParOf" srcId="{5DF3C1DC-01C9-4352-9019-80FCAE024290}" destId="{CE35298F-49C0-4692-B4FF-E749C84E6790}" srcOrd="3" destOrd="0" presId="urn:microsoft.com/office/officeart/2005/8/layout/lProcess1"/>
    <dgm:cxn modelId="{B31CCF7A-E31C-4F8A-9E63-25573C7AB77D}" type="presParOf" srcId="{5DF3C1DC-01C9-4352-9019-80FCAE024290}" destId="{4EB5D1FB-A900-4BD5-AB2C-137A54C5785F}" srcOrd="4"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530B7AA-414F-4829-B633-2A8B5D04C907}" type="doc">
      <dgm:prSet loTypeId="urn:microsoft.com/office/officeart/2005/8/layout/hList6" loCatId="list" qsTypeId="urn:microsoft.com/office/officeart/2005/8/quickstyle/simple5" qsCatId="simple" csTypeId="urn:microsoft.com/office/officeart/2005/8/colors/accent5_3" csCatId="accent5" phldr="1"/>
      <dgm:spPr/>
      <dgm:t>
        <a:bodyPr/>
        <a:lstStyle/>
        <a:p>
          <a:endParaRPr lang="en-US"/>
        </a:p>
      </dgm:t>
    </dgm:pt>
    <dgm:pt modelId="{6FFCE456-AD6B-47C3-BDC1-A1DC6D387C41}">
      <dgm:prSet custT="1"/>
      <dgm:spPr/>
      <dgm:t>
        <a:bodyPr/>
        <a:lstStyle/>
        <a:p>
          <a:pPr rtl="0"/>
          <a:r>
            <a:rPr lang="en-US" sz="2800" b="1" dirty="0" smtClean="0"/>
            <a:t>Not all products can be converted</a:t>
          </a:r>
          <a:endParaRPr lang="en-US" sz="2800" dirty="0"/>
        </a:p>
      </dgm:t>
    </dgm:pt>
    <dgm:pt modelId="{02BB5F1A-2309-4F8C-A6FF-D5CCFCCF7704}" type="parTrans" cxnId="{F4D51E38-6DCD-40A6-B52B-5EBDF97C6FF9}">
      <dgm:prSet/>
      <dgm:spPr/>
      <dgm:t>
        <a:bodyPr/>
        <a:lstStyle/>
        <a:p>
          <a:endParaRPr lang="en-US"/>
        </a:p>
      </dgm:t>
    </dgm:pt>
    <dgm:pt modelId="{F7302D26-CFBF-4249-8485-21E7969C3E3A}" type="sibTrans" cxnId="{F4D51E38-6DCD-40A6-B52B-5EBDF97C6FF9}">
      <dgm:prSet/>
      <dgm:spPr/>
      <dgm:t>
        <a:bodyPr/>
        <a:lstStyle/>
        <a:p>
          <a:endParaRPr lang="en-US"/>
        </a:p>
      </dgm:t>
    </dgm:pt>
    <dgm:pt modelId="{E81DBF3E-E48E-4937-9C5A-85F493BB1455}">
      <dgm:prSet custT="1"/>
      <dgm:spPr/>
      <dgm:t>
        <a:bodyPr/>
        <a:lstStyle/>
        <a:p>
          <a:pPr rtl="0"/>
          <a:r>
            <a:rPr lang="en-US" sz="2800" b="1" dirty="0" smtClean="0"/>
            <a:t>Will be extending the NCPDP QUANTITY MULTIPLIER to 5 decimal places</a:t>
          </a:r>
          <a:endParaRPr lang="en-US" sz="2800" dirty="0"/>
        </a:p>
      </dgm:t>
      <dgm:extLst>
        <a:ext uri="{E40237B7-FDA0-4F09-8148-C483321AD2D9}">
          <dgm14:cNvPr xmlns:dgm14="http://schemas.microsoft.com/office/drawing/2010/diagram" xmlns="" id="0" name="" descr="Not all products can be converted&#10;&#10;Will be extending the NCPDP QUANTITY MULTIPLIER to 5 decimal places&#10;&#10;One NCPDP QUANTITY MULTIPLIER may not work for all  products&#10;&#10;Process locally when possible&#10;"/>
        </a:ext>
      </dgm:extLst>
    </dgm:pt>
    <dgm:pt modelId="{BCA38692-4AA0-4E3A-BC86-9AA65EFC871F}" type="parTrans" cxnId="{D78EBED5-D05B-4D74-B961-59500683985D}">
      <dgm:prSet/>
      <dgm:spPr/>
      <dgm:t>
        <a:bodyPr/>
        <a:lstStyle/>
        <a:p>
          <a:endParaRPr lang="en-US"/>
        </a:p>
      </dgm:t>
    </dgm:pt>
    <dgm:pt modelId="{D35142D5-8A3E-4582-8D44-852224192BA1}" type="sibTrans" cxnId="{D78EBED5-D05B-4D74-B961-59500683985D}">
      <dgm:prSet/>
      <dgm:spPr/>
      <dgm:t>
        <a:bodyPr/>
        <a:lstStyle/>
        <a:p>
          <a:endParaRPr lang="en-US"/>
        </a:p>
      </dgm:t>
    </dgm:pt>
    <dgm:pt modelId="{D40D1F64-A6FF-444B-92AA-8430B89434AB}">
      <dgm:prSet custT="1"/>
      <dgm:spPr/>
      <dgm:t>
        <a:bodyPr/>
        <a:lstStyle/>
        <a:p>
          <a:pPr rtl="0"/>
          <a:r>
            <a:rPr lang="en-US" sz="2800" b="1" dirty="0" smtClean="0"/>
            <a:t>One NCPDP QUANTITY MULTIPLIER may not work for all  products</a:t>
          </a:r>
          <a:endParaRPr lang="en-US" sz="2800" dirty="0"/>
        </a:p>
      </dgm:t>
      <dgm:extLst>
        <a:ext uri="{E40237B7-FDA0-4F09-8148-C483321AD2D9}">
          <dgm14:cNvPr xmlns:dgm14="http://schemas.microsoft.com/office/drawing/2010/diagram" xmlns="" id="0" name="" descr="Not all products can be converted&#10;&#10;Will be extending the NCPDP QUANTITY MULTIPLIER to 5 decimal places&#10;&#10;One NCPDP QUANTITY MULTIPLIER may not work for all  products&#10;&#10;Process locally when possible&#10;"/>
        </a:ext>
      </dgm:extLst>
    </dgm:pt>
    <dgm:pt modelId="{9C1A17C2-5026-442B-8350-DD7831A32BA8}" type="parTrans" cxnId="{93CBF6B6-5223-4869-9DF8-5B9503BF94C0}">
      <dgm:prSet/>
      <dgm:spPr/>
      <dgm:t>
        <a:bodyPr/>
        <a:lstStyle/>
        <a:p>
          <a:endParaRPr lang="en-US"/>
        </a:p>
      </dgm:t>
    </dgm:pt>
    <dgm:pt modelId="{1795A0D3-88AC-4954-8F54-E976E5A6E6A3}" type="sibTrans" cxnId="{93CBF6B6-5223-4869-9DF8-5B9503BF94C0}">
      <dgm:prSet/>
      <dgm:spPr/>
      <dgm:t>
        <a:bodyPr/>
        <a:lstStyle/>
        <a:p>
          <a:endParaRPr lang="en-US"/>
        </a:p>
      </dgm:t>
    </dgm:pt>
    <dgm:pt modelId="{0DD18209-FB2C-4DA8-A207-AC573D01FDCE}">
      <dgm:prSet custT="1"/>
      <dgm:spPr/>
      <dgm:t>
        <a:bodyPr/>
        <a:lstStyle/>
        <a:p>
          <a:pPr rtl="0"/>
          <a:r>
            <a:rPr lang="en-US" sz="2800" b="1" dirty="0" smtClean="0"/>
            <a:t>Process locally when possible</a:t>
          </a:r>
          <a:endParaRPr lang="en-US" sz="2800" dirty="0"/>
        </a:p>
      </dgm:t>
      <dgm:extLst>
        <a:ext uri="{E40237B7-FDA0-4F09-8148-C483321AD2D9}">
          <dgm14:cNvPr xmlns:dgm14="http://schemas.microsoft.com/office/drawing/2010/diagram" xmlns="" id="0" name="" descr="Not all products can be converted&#10;&#10;Will be extending the NCPDP QUANTITY MULTIPLIER to 5 decimal places&#10;&#10;One NCPDP QUANTITY MULTIPLIER may not work for all  products&#10;&#10;Process locally when possible&#10;"/>
        </a:ext>
      </dgm:extLst>
    </dgm:pt>
    <dgm:pt modelId="{4C3EB801-7D60-4404-8368-717552F6A723}" type="parTrans" cxnId="{8EEA5C2F-38A8-4F9F-A3B0-8D17C078E8B4}">
      <dgm:prSet/>
      <dgm:spPr/>
      <dgm:t>
        <a:bodyPr/>
        <a:lstStyle/>
        <a:p>
          <a:endParaRPr lang="en-US"/>
        </a:p>
      </dgm:t>
    </dgm:pt>
    <dgm:pt modelId="{481B0173-B26C-47EA-A4EC-494D7D0B3D42}" type="sibTrans" cxnId="{8EEA5C2F-38A8-4F9F-A3B0-8D17C078E8B4}">
      <dgm:prSet/>
      <dgm:spPr/>
      <dgm:t>
        <a:bodyPr/>
        <a:lstStyle/>
        <a:p>
          <a:endParaRPr lang="en-US"/>
        </a:p>
      </dgm:t>
    </dgm:pt>
    <dgm:pt modelId="{E74DAFC5-5235-4B1C-97A1-7CA121CDA20E}" type="pres">
      <dgm:prSet presAssocID="{C530B7AA-414F-4829-B633-2A8B5D04C907}" presName="Name0" presStyleCnt="0">
        <dgm:presLayoutVars>
          <dgm:dir/>
          <dgm:resizeHandles val="exact"/>
        </dgm:presLayoutVars>
      </dgm:prSet>
      <dgm:spPr/>
      <dgm:t>
        <a:bodyPr/>
        <a:lstStyle/>
        <a:p>
          <a:endParaRPr lang="en-US"/>
        </a:p>
      </dgm:t>
    </dgm:pt>
    <dgm:pt modelId="{2D39D1D7-41D9-49CC-AAA7-B4D2242C4A10}" type="pres">
      <dgm:prSet presAssocID="{6FFCE456-AD6B-47C3-BDC1-A1DC6D387C41}" presName="node" presStyleLbl="node1" presStyleIdx="0" presStyleCnt="4">
        <dgm:presLayoutVars>
          <dgm:bulletEnabled val="1"/>
        </dgm:presLayoutVars>
      </dgm:prSet>
      <dgm:spPr/>
      <dgm:t>
        <a:bodyPr/>
        <a:lstStyle/>
        <a:p>
          <a:endParaRPr lang="en-US"/>
        </a:p>
      </dgm:t>
    </dgm:pt>
    <dgm:pt modelId="{24283E28-F7CD-4A25-9600-E5CF422B533D}" type="pres">
      <dgm:prSet presAssocID="{F7302D26-CFBF-4249-8485-21E7969C3E3A}" presName="sibTrans" presStyleCnt="0"/>
      <dgm:spPr/>
    </dgm:pt>
    <dgm:pt modelId="{B48E7FEB-5402-4A55-AB6E-4234E5CC0075}" type="pres">
      <dgm:prSet presAssocID="{E81DBF3E-E48E-4937-9C5A-85F493BB1455}" presName="node" presStyleLbl="node1" presStyleIdx="1" presStyleCnt="4">
        <dgm:presLayoutVars>
          <dgm:bulletEnabled val="1"/>
        </dgm:presLayoutVars>
      </dgm:prSet>
      <dgm:spPr/>
      <dgm:t>
        <a:bodyPr/>
        <a:lstStyle/>
        <a:p>
          <a:endParaRPr lang="en-US"/>
        </a:p>
      </dgm:t>
    </dgm:pt>
    <dgm:pt modelId="{A7B1DD01-D699-4E1F-A0FB-5EF2DB008B9D}" type="pres">
      <dgm:prSet presAssocID="{D35142D5-8A3E-4582-8D44-852224192BA1}" presName="sibTrans" presStyleCnt="0"/>
      <dgm:spPr/>
    </dgm:pt>
    <dgm:pt modelId="{BEDC5BF1-4D3D-4881-A21A-865A602095A3}" type="pres">
      <dgm:prSet presAssocID="{D40D1F64-A6FF-444B-92AA-8430B89434AB}" presName="node" presStyleLbl="node1" presStyleIdx="2" presStyleCnt="4">
        <dgm:presLayoutVars>
          <dgm:bulletEnabled val="1"/>
        </dgm:presLayoutVars>
      </dgm:prSet>
      <dgm:spPr/>
      <dgm:t>
        <a:bodyPr/>
        <a:lstStyle/>
        <a:p>
          <a:endParaRPr lang="en-US"/>
        </a:p>
      </dgm:t>
    </dgm:pt>
    <dgm:pt modelId="{795A245C-DFFF-4ABF-90F9-65B30F701FD8}" type="pres">
      <dgm:prSet presAssocID="{1795A0D3-88AC-4954-8F54-E976E5A6E6A3}" presName="sibTrans" presStyleCnt="0"/>
      <dgm:spPr/>
    </dgm:pt>
    <dgm:pt modelId="{5E3885D8-2F40-4E7C-BD9B-5C8A323D7280}" type="pres">
      <dgm:prSet presAssocID="{0DD18209-FB2C-4DA8-A207-AC573D01FDCE}" presName="node" presStyleLbl="node1" presStyleIdx="3" presStyleCnt="4" custLinFactNeighborX="-14106" custLinFactNeighborY="1351">
        <dgm:presLayoutVars>
          <dgm:bulletEnabled val="1"/>
        </dgm:presLayoutVars>
      </dgm:prSet>
      <dgm:spPr/>
      <dgm:t>
        <a:bodyPr/>
        <a:lstStyle/>
        <a:p>
          <a:endParaRPr lang="en-US"/>
        </a:p>
      </dgm:t>
    </dgm:pt>
  </dgm:ptLst>
  <dgm:cxnLst>
    <dgm:cxn modelId="{D78EBED5-D05B-4D74-B961-59500683985D}" srcId="{C530B7AA-414F-4829-B633-2A8B5D04C907}" destId="{E81DBF3E-E48E-4937-9C5A-85F493BB1455}" srcOrd="1" destOrd="0" parTransId="{BCA38692-4AA0-4E3A-BC86-9AA65EFC871F}" sibTransId="{D35142D5-8A3E-4582-8D44-852224192BA1}"/>
    <dgm:cxn modelId="{93CBF6B6-5223-4869-9DF8-5B9503BF94C0}" srcId="{C530B7AA-414F-4829-B633-2A8B5D04C907}" destId="{D40D1F64-A6FF-444B-92AA-8430B89434AB}" srcOrd="2" destOrd="0" parTransId="{9C1A17C2-5026-442B-8350-DD7831A32BA8}" sibTransId="{1795A0D3-88AC-4954-8F54-E976E5A6E6A3}"/>
    <dgm:cxn modelId="{CD2A7179-4039-4E5A-8214-4FB065D148E0}" type="presOf" srcId="{0DD18209-FB2C-4DA8-A207-AC573D01FDCE}" destId="{5E3885D8-2F40-4E7C-BD9B-5C8A323D7280}" srcOrd="0" destOrd="0" presId="urn:microsoft.com/office/officeart/2005/8/layout/hList6"/>
    <dgm:cxn modelId="{F4D51E38-6DCD-40A6-B52B-5EBDF97C6FF9}" srcId="{C530B7AA-414F-4829-B633-2A8B5D04C907}" destId="{6FFCE456-AD6B-47C3-BDC1-A1DC6D387C41}" srcOrd="0" destOrd="0" parTransId="{02BB5F1A-2309-4F8C-A6FF-D5CCFCCF7704}" sibTransId="{F7302D26-CFBF-4249-8485-21E7969C3E3A}"/>
    <dgm:cxn modelId="{8EEA5C2F-38A8-4F9F-A3B0-8D17C078E8B4}" srcId="{C530B7AA-414F-4829-B633-2A8B5D04C907}" destId="{0DD18209-FB2C-4DA8-A207-AC573D01FDCE}" srcOrd="3" destOrd="0" parTransId="{4C3EB801-7D60-4404-8368-717552F6A723}" sibTransId="{481B0173-B26C-47EA-A4EC-494D7D0B3D42}"/>
    <dgm:cxn modelId="{5BE85A5B-D4F9-4BAF-A98D-34546E449CC0}" type="presOf" srcId="{D40D1F64-A6FF-444B-92AA-8430B89434AB}" destId="{BEDC5BF1-4D3D-4881-A21A-865A602095A3}" srcOrd="0" destOrd="0" presId="urn:microsoft.com/office/officeart/2005/8/layout/hList6"/>
    <dgm:cxn modelId="{9D613620-68EC-4FB6-B637-0F65DE0F70FB}" type="presOf" srcId="{C530B7AA-414F-4829-B633-2A8B5D04C907}" destId="{E74DAFC5-5235-4B1C-97A1-7CA121CDA20E}" srcOrd="0" destOrd="0" presId="urn:microsoft.com/office/officeart/2005/8/layout/hList6"/>
    <dgm:cxn modelId="{D72C4F01-7812-461C-892E-3FC9DA4FEB86}" type="presOf" srcId="{6FFCE456-AD6B-47C3-BDC1-A1DC6D387C41}" destId="{2D39D1D7-41D9-49CC-AAA7-B4D2242C4A10}" srcOrd="0" destOrd="0" presId="urn:microsoft.com/office/officeart/2005/8/layout/hList6"/>
    <dgm:cxn modelId="{DF0F053D-55E1-44D6-810A-75EFE08C7627}" type="presOf" srcId="{E81DBF3E-E48E-4937-9C5A-85F493BB1455}" destId="{B48E7FEB-5402-4A55-AB6E-4234E5CC0075}" srcOrd="0" destOrd="0" presId="urn:microsoft.com/office/officeart/2005/8/layout/hList6"/>
    <dgm:cxn modelId="{43D88802-10E1-426C-AC1A-E1D91CB5688F}" type="presParOf" srcId="{E74DAFC5-5235-4B1C-97A1-7CA121CDA20E}" destId="{2D39D1D7-41D9-49CC-AAA7-B4D2242C4A10}" srcOrd="0" destOrd="0" presId="urn:microsoft.com/office/officeart/2005/8/layout/hList6"/>
    <dgm:cxn modelId="{F9818997-5F0A-42BE-B792-83B3A4ACF1F1}" type="presParOf" srcId="{E74DAFC5-5235-4B1C-97A1-7CA121CDA20E}" destId="{24283E28-F7CD-4A25-9600-E5CF422B533D}" srcOrd="1" destOrd="0" presId="urn:microsoft.com/office/officeart/2005/8/layout/hList6"/>
    <dgm:cxn modelId="{634F2828-BA2D-4560-9C76-163E2E80B3EC}" type="presParOf" srcId="{E74DAFC5-5235-4B1C-97A1-7CA121CDA20E}" destId="{B48E7FEB-5402-4A55-AB6E-4234E5CC0075}" srcOrd="2" destOrd="0" presId="urn:microsoft.com/office/officeart/2005/8/layout/hList6"/>
    <dgm:cxn modelId="{9FA917E1-3311-46A1-92D6-5C05A5AA6DCD}" type="presParOf" srcId="{E74DAFC5-5235-4B1C-97A1-7CA121CDA20E}" destId="{A7B1DD01-D699-4E1F-A0FB-5EF2DB008B9D}" srcOrd="3" destOrd="0" presId="urn:microsoft.com/office/officeart/2005/8/layout/hList6"/>
    <dgm:cxn modelId="{F5E653B6-6C92-44ED-BC89-9F4F5DC0F8D5}" type="presParOf" srcId="{E74DAFC5-5235-4B1C-97A1-7CA121CDA20E}" destId="{BEDC5BF1-4D3D-4881-A21A-865A602095A3}" srcOrd="4" destOrd="0" presId="urn:microsoft.com/office/officeart/2005/8/layout/hList6"/>
    <dgm:cxn modelId="{7A2B5BC4-9ECF-4E00-AC40-8F002D99ED36}" type="presParOf" srcId="{E74DAFC5-5235-4B1C-97A1-7CA121CDA20E}" destId="{795A245C-DFFF-4ABF-90F9-65B30F701FD8}" srcOrd="5" destOrd="0" presId="urn:microsoft.com/office/officeart/2005/8/layout/hList6"/>
    <dgm:cxn modelId="{DB7CE190-B10F-4A6B-898A-97DFE7B278F6}" type="presParOf" srcId="{E74DAFC5-5235-4B1C-97A1-7CA121CDA20E}" destId="{5E3885D8-2F40-4E7C-BD9B-5C8A323D7280}" srcOrd="6"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86334E0-5353-4DD3-B817-CE3EE354747E}" type="doc">
      <dgm:prSet loTypeId="urn:microsoft.com/office/officeart/2005/8/layout/process4" loCatId="process" qsTypeId="urn:microsoft.com/office/officeart/2005/8/quickstyle/3d2" qsCatId="3D" csTypeId="urn:microsoft.com/office/officeart/2005/8/colors/colorful3" csCatId="colorful" phldr="1"/>
      <dgm:spPr/>
      <dgm:t>
        <a:bodyPr/>
        <a:lstStyle/>
        <a:p>
          <a:endParaRPr lang="en-US"/>
        </a:p>
      </dgm:t>
    </dgm:pt>
    <dgm:pt modelId="{45ABA931-A37B-4C33-B157-91C1F45E5111}">
      <dgm:prSet phldrT="[Text]" custT="1"/>
      <dgm:spPr/>
      <dgm:t>
        <a:bodyPr/>
        <a:lstStyle/>
        <a:p>
          <a:r>
            <a:rPr lang="en-US" sz="2800" dirty="0" smtClean="0"/>
            <a:t>Select BPS Name:</a:t>
          </a:r>
          <a:endParaRPr lang="en-US" sz="2800" dirty="0"/>
        </a:p>
      </dgm:t>
      <dgm:extLst/>
    </dgm:pt>
    <dgm:pt modelId="{E968DC46-B18C-4970-8EAE-25B855F851D9}" type="parTrans" cxnId="{E0C09798-7C47-456B-A427-7E6F5652F935}">
      <dgm:prSet/>
      <dgm:spPr/>
      <dgm:t>
        <a:bodyPr/>
        <a:lstStyle/>
        <a:p>
          <a:endParaRPr lang="en-US" sz="2800"/>
        </a:p>
      </dgm:t>
    </dgm:pt>
    <dgm:pt modelId="{8AD35E26-EA9C-446B-9774-A21F0CA9CBA3}" type="sibTrans" cxnId="{E0C09798-7C47-456B-A427-7E6F5652F935}">
      <dgm:prSet custT="1"/>
      <dgm:spPr/>
      <dgm:t>
        <a:bodyPr/>
        <a:lstStyle/>
        <a:p>
          <a:endParaRPr lang="en-US" sz="2800"/>
        </a:p>
      </dgm:t>
    </dgm:pt>
    <dgm:pt modelId="{8A68CD28-F821-46CA-BE4C-1F01E46D0D53}">
      <dgm:prSet phldrT="[Text]" custT="1"/>
      <dgm:spPr/>
      <dgm:t>
        <a:bodyPr/>
        <a:lstStyle/>
        <a:p>
          <a:r>
            <a:rPr lang="en-US" sz="2800" dirty="0" smtClean="0"/>
            <a:t>Status:</a:t>
          </a:r>
          <a:endParaRPr lang="en-US" sz="2800" dirty="0"/>
        </a:p>
      </dgm:t>
      <dgm:extLst>
        <a:ext uri="{E40237B7-FDA0-4F09-8148-C483321AD2D9}">
          <dgm14:cNvPr xmlns:dgm14="http://schemas.microsoft.com/office/drawing/2010/diagram" xmlns="" id="0" name="" descr="Select BPS Name:&#10;Name:&#10;Name:&#10;Status:&#10;NCPDP #:&#10;NPI:&#10;"/>
        </a:ext>
      </dgm:extLst>
    </dgm:pt>
    <dgm:pt modelId="{F138EFFC-39D3-4F4C-86CE-7D3FBBCF3477}" type="parTrans" cxnId="{E4B511A4-02E1-4382-8EDD-1DF529EBAA04}">
      <dgm:prSet/>
      <dgm:spPr/>
      <dgm:t>
        <a:bodyPr/>
        <a:lstStyle/>
        <a:p>
          <a:endParaRPr lang="en-US" sz="2800"/>
        </a:p>
      </dgm:t>
    </dgm:pt>
    <dgm:pt modelId="{C0B647F1-B15C-4F9C-AB14-88883CDF74A3}" type="sibTrans" cxnId="{E4B511A4-02E1-4382-8EDD-1DF529EBAA04}">
      <dgm:prSet custT="1"/>
      <dgm:spPr/>
      <dgm:t>
        <a:bodyPr/>
        <a:lstStyle/>
        <a:p>
          <a:endParaRPr lang="en-US" sz="2800"/>
        </a:p>
      </dgm:t>
    </dgm:pt>
    <dgm:pt modelId="{62265411-1AEC-48C3-9EDE-6656F6F8232D}">
      <dgm:prSet custT="1"/>
      <dgm:spPr/>
      <dgm:t>
        <a:bodyPr/>
        <a:lstStyle/>
        <a:p>
          <a:r>
            <a:rPr lang="en-US" sz="2800" dirty="0" smtClean="0"/>
            <a:t>NCPDP #:</a:t>
          </a:r>
          <a:endParaRPr lang="en-US" sz="2800" dirty="0"/>
        </a:p>
      </dgm:t>
      <dgm:extLst>
        <a:ext uri="{E40237B7-FDA0-4F09-8148-C483321AD2D9}">
          <dgm14:cNvPr xmlns:dgm14="http://schemas.microsoft.com/office/drawing/2010/diagram" xmlns="" id="0" name="" descr="Select BPS Name:&#10;Name:&#10;Name:&#10;Status:&#10;NCPDP #:&#10;NPI:&#10;"/>
        </a:ext>
      </dgm:extLst>
    </dgm:pt>
    <dgm:pt modelId="{419AE701-0007-433A-B5CD-9666E6D05726}" type="parTrans" cxnId="{14B90A71-01C5-478F-BD05-28698C2A1547}">
      <dgm:prSet/>
      <dgm:spPr/>
      <dgm:t>
        <a:bodyPr/>
        <a:lstStyle/>
        <a:p>
          <a:endParaRPr lang="en-US" sz="2800"/>
        </a:p>
      </dgm:t>
    </dgm:pt>
    <dgm:pt modelId="{7CE23753-424D-4383-8BF4-E5C6CB4BD614}" type="sibTrans" cxnId="{14B90A71-01C5-478F-BD05-28698C2A1547}">
      <dgm:prSet/>
      <dgm:spPr/>
      <dgm:t>
        <a:bodyPr/>
        <a:lstStyle/>
        <a:p>
          <a:endParaRPr lang="en-US" sz="2800"/>
        </a:p>
      </dgm:t>
    </dgm:pt>
    <dgm:pt modelId="{01008FDC-C76E-4602-9580-46B5A0355D11}">
      <dgm:prSet custT="1"/>
      <dgm:spPr/>
      <dgm:t>
        <a:bodyPr/>
        <a:lstStyle/>
        <a:p>
          <a:r>
            <a:rPr lang="en-US" sz="2800" dirty="0" smtClean="0"/>
            <a:t>NPI:</a:t>
          </a:r>
          <a:endParaRPr lang="en-US" sz="2800" dirty="0"/>
        </a:p>
      </dgm:t>
      <dgm:extLst>
        <a:ext uri="{E40237B7-FDA0-4F09-8148-C483321AD2D9}">
          <dgm14:cNvPr xmlns:dgm14="http://schemas.microsoft.com/office/drawing/2010/diagram" xmlns="" id="0" name="" descr="Select BPS Name:&#10;Name:&#10;Name:&#10;Status:&#10;NCPDP #:&#10;NPI:&#10;"/>
        </a:ext>
      </dgm:extLst>
    </dgm:pt>
    <dgm:pt modelId="{A24F9AD9-8BBB-481E-AFC2-2759CBF06971}" type="parTrans" cxnId="{6B770BB6-CD2B-4534-B1C9-3B72E84DE037}">
      <dgm:prSet/>
      <dgm:spPr/>
      <dgm:t>
        <a:bodyPr/>
        <a:lstStyle/>
        <a:p>
          <a:endParaRPr lang="en-US" sz="2800"/>
        </a:p>
      </dgm:t>
    </dgm:pt>
    <dgm:pt modelId="{695C28B0-AAD2-4ACB-BAE8-34267F863D66}" type="sibTrans" cxnId="{6B770BB6-CD2B-4534-B1C9-3B72E84DE037}">
      <dgm:prSet/>
      <dgm:spPr/>
      <dgm:t>
        <a:bodyPr/>
        <a:lstStyle/>
        <a:p>
          <a:endParaRPr lang="en-US" sz="2800"/>
        </a:p>
      </dgm:t>
    </dgm:pt>
    <dgm:pt modelId="{F1877B30-B1E7-4B68-92C1-65519166A4CC}">
      <dgm:prSet phldrT="[Text]" custT="1"/>
      <dgm:spPr/>
      <dgm:t>
        <a:bodyPr/>
        <a:lstStyle/>
        <a:p>
          <a:r>
            <a:rPr lang="en-US" sz="2800" dirty="0" smtClean="0"/>
            <a:t>Name:</a:t>
          </a:r>
          <a:endParaRPr lang="en-US" sz="2800" dirty="0"/>
        </a:p>
      </dgm:t>
      <dgm:extLst>
        <a:ext uri="{E40237B7-FDA0-4F09-8148-C483321AD2D9}">
          <dgm14:cNvPr xmlns:dgm14="http://schemas.microsoft.com/office/drawing/2010/diagram" xmlns="" id="0" name="" descr="Select BPS Name:&#10;Name:&#10;Name:&#10;Status:&#10;NCPDP #:&#10;NPI:&#10;"/>
        </a:ext>
      </dgm:extLst>
    </dgm:pt>
    <dgm:pt modelId="{27B16DAE-8431-4A49-A589-235D6B4ECD34}" type="parTrans" cxnId="{FC905FFB-E86C-4AF1-8705-3809468D64D6}">
      <dgm:prSet/>
      <dgm:spPr/>
      <dgm:t>
        <a:bodyPr/>
        <a:lstStyle/>
        <a:p>
          <a:endParaRPr lang="en-US" sz="2800"/>
        </a:p>
      </dgm:t>
    </dgm:pt>
    <dgm:pt modelId="{3234FC20-5C17-4B6F-807E-54FECBF26790}" type="sibTrans" cxnId="{FC905FFB-E86C-4AF1-8705-3809468D64D6}">
      <dgm:prSet custT="1"/>
      <dgm:spPr/>
      <dgm:t>
        <a:bodyPr/>
        <a:lstStyle/>
        <a:p>
          <a:endParaRPr lang="en-US" sz="2800"/>
        </a:p>
      </dgm:t>
    </dgm:pt>
    <dgm:pt modelId="{729955D3-0BB8-4934-83F4-7F76693FD4EB}" type="pres">
      <dgm:prSet presAssocID="{986334E0-5353-4DD3-B817-CE3EE354747E}" presName="Name0" presStyleCnt="0">
        <dgm:presLayoutVars>
          <dgm:dir/>
          <dgm:animLvl val="lvl"/>
          <dgm:resizeHandles val="exact"/>
        </dgm:presLayoutVars>
      </dgm:prSet>
      <dgm:spPr/>
      <dgm:t>
        <a:bodyPr/>
        <a:lstStyle/>
        <a:p>
          <a:endParaRPr lang="en-US"/>
        </a:p>
      </dgm:t>
    </dgm:pt>
    <dgm:pt modelId="{80F0F18C-771A-4905-A424-D41193DE6466}" type="pres">
      <dgm:prSet presAssocID="{01008FDC-C76E-4602-9580-46B5A0355D11}" presName="boxAndChildren" presStyleCnt="0"/>
      <dgm:spPr/>
    </dgm:pt>
    <dgm:pt modelId="{0EAB6026-93B2-4DD7-978A-C49B1EB1A68F}" type="pres">
      <dgm:prSet presAssocID="{01008FDC-C76E-4602-9580-46B5A0355D11}" presName="parentTextBox" presStyleLbl="node1" presStyleIdx="0" presStyleCnt="5"/>
      <dgm:spPr/>
      <dgm:t>
        <a:bodyPr/>
        <a:lstStyle/>
        <a:p>
          <a:endParaRPr lang="en-US"/>
        </a:p>
      </dgm:t>
    </dgm:pt>
    <dgm:pt modelId="{242D0A0F-A67D-4BFD-825A-BB4F6E21D83F}" type="pres">
      <dgm:prSet presAssocID="{7CE23753-424D-4383-8BF4-E5C6CB4BD614}" presName="sp" presStyleCnt="0"/>
      <dgm:spPr/>
    </dgm:pt>
    <dgm:pt modelId="{F4CAE548-F3A1-46D7-97A4-F1D926DAE476}" type="pres">
      <dgm:prSet presAssocID="{62265411-1AEC-48C3-9EDE-6656F6F8232D}" presName="arrowAndChildren" presStyleCnt="0"/>
      <dgm:spPr/>
    </dgm:pt>
    <dgm:pt modelId="{E6A39AF6-C3F2-4C8C-8696-72E1CC4744CF}" type="pres">
      <dgm:prSet presAssocID="{62265411-1AEC-48C3-9EDE-6656F6F8232D}" presName="parentTextArrow" presStyleLbl="node1" presStyleIdx="1" presStyleCnt="5"/>
      <dgm:spPr/>
      <dgm:t>
        <a:bodyPr/>
        <a:lstStyle/>
        <a:p>
          <a:endParaRPr lang="en-US"/>
        </a:p>
      </dgm:t>
    </dgm:pt>
    <dgm:pt modelId="{A37299DB-AA76-4907-8A42-4FDD0AF1B656}" type="pres">
      <dgm:prSet presAssocID="{C0B647F1-B15C-4F9C-AB14-88883CDF74A3}" presName="sp" presStyleCnt="0"/>
      <dgm:spPr/>
    </dgm:pt>
    <dgm:pt modelId="{FB14B69C-C47A-4964-887C-2679B8BD6986}" type="pres">
      <dgm:prSet presAssocID="{8A68CD28-F821-46CA-BE4C-1F01E46D0D53}" presName="arrowAndChildren" presStyleCnt="0"/>
      <dgm:spPr/>
    </dgm:pt>
    <dgm:pt modelId="{AA6C7BF2-E140-4EFC-9AAA-1855455BB60A}" type="pres">
      <dgm:prSet presAssocID="{8A68CD28-F821-46CA-BE4C-1F01E46D0D53}" presName="parentTextArrow" presStyleLbl="node1" presStyleIdx="2" presStyleCnt="5"/>
      <dgm:spPr/>
      <dgm:t>
        <a:bodyPr/>
        <a:lstStyle/>
        <a:p>
          <a:endParaRPr lang="en-US"/>
        </a:p>
      </dgm:t>
    </dgm:pt>
    <dgm:pt modelId="{6197A443-E064-4522-8B86-F14BFE8E1EA7}" type="pres">
      <dgm:prSet presAssocID="{3234FC20-5C17-4B6F-807E-54FECBF26790}" presName="sp" presStyleCnt="0"/>
      <dgm:spPr/>
    </dgm:pt>
    <dgm:pt modelId="{E1FD07D1-5550-44B2-9E20-EF6A022CAA41}" type="pres">
      <dgm:prSet presAssocID="{F1877B30-B1E7-4B68-92C1-65519166A4CC}" presName="arrowAndChildren" presStyleCnt="0"/>
      <dgm:spPr/>
    </dgm:pt>
    <dgm:pt modelId="{3959BEFA-EB5F-4A41-9EC0-A33251505A21}" type="pres">
      <dgm:prSet presAssocID="{F1877B30-B1E7-4B68-92C1-65519166A4CC}" presName="parentTextArrow" presStyleLbl="node1" presStyleIdx="3" presStyleCnt="5"/>
      <dgm:spPr/>
      <dgm:t>
        <a:bodyPr/>
        <a:lstStyle/>
        <a:p>
          <a:endParaRPr lang="en-US"/>
        </a:p>
      </dgm:t>
    </dgm:pt>
    <dgm:pt modelId="{F522C1B1-0B69-4932-9942-7B3DAAD85254}" type="pres">
      <dgm:prSet presAssocID="{8AD35E26-EA9C-446B-9774-A21F0CA9CBA3}" presName="sp" presStyleCnt="0"/>
      <dgm:spPr/>
    </dgm:pt>
    <dgm:pt modelId="{EB4A010E-3F62-4F29-84BC-D85071E9DF18}" type="pres">
      <dgm:prSet presAssocID="{45ABA931-A37B-4C33-B157-91C1F45E5111}" presName="arrowAndChildren" presStyleCnt="0"/>
      <dgm:spPr/>
    </dgm:pt>
    <dgm:pt modelId="{72C933B1-2616-447F-A87F-39CE95F7BBD2}" type="pres">
      <dgm:prSet presAssocID="{45ABA931-A37B-4C33-B157-91C1F45E5111}" presName="parentTextArrow" presStyleLbl="node1" presStyleIdx="4" presStyleCnt="5"/>
      <dgm:spPr/>
      <dgm:t>
        <a:bodyPr/>
        <a:lstStyle/>
        <a:p>
          <a:endParaRPr lang="en-US"/>
        </a:p>
      </dgm:t>
    </dgm:pt>
  </dgm:ptLst>
  <dgm:cxnLst>
    <dgm:cxn modelId="{14B90A71-01C5-478F-BD05-28698C2A1547}" srcId="{986334E0-5353-4DD3-B817-CE3EE354747E}" destId="{62265411-1AEC-48C3-9EDE-6656F6F8232D}" srcOrd="3" destOrd="0" parTransId="{419AE701-0007-433A-B5CD-9666E6D05726}" sibTransId="{7CE23753-424D-4383-8BF4-E5C6CB4BD614}"/>
    <dgm:cxn modelId="{04AD1BA6-A2BD-4C3B-B062-6AE0BDC96A06}" type="presOf" srcId="{45ABA931-A37B-4C33-B157-91C1F45E5111}" destId="{72C933B1-2616-447F-A87F-39CE95F7BBD2}" srcOrd="0" destOrd="0" presId="urn:microsoft.com/office/officeart/2005/8/layout/process4"/>
    <dgm:cxn modelId="{81FAB89F-23F4-4F3E-A357-8EC3998F8887}" type="presOf" srcId="{F1877B30-B1E7-4B68-92C1-65519166A4CC}" destId="{3959BEFA-EB5F-4A41-9EC0-A33251505A21}" srcOrd="0" destOrd="0" presId="urn:microsoft.com/office/officeart/2005/8/layout/process4"/>
    <dgm:cxn modelId="{FB6F9C5A-E3FC-4C6E-B96D-C2C73111DAEB}" type="presOf" srcId="{62265411-1AEC-48C3-9EDE-6656F6F8232D}" destId="{E6A39AF6-C3F2-4C8C-8696-72E1CC4744CF}" srcOrd="0" destOrd="0" presId="urn:microsoft.com/office/officeart/2005/8/layout/process4"/>
    <dgm:cxn modelId="{B91F17FF-C965-42DC-AE97-D043BFE49105}" type="presOf" srcId="{01008FDC-C76E-4602-9580-46B5A0355D11}" destId="{0EAB6026-93B2-4DD7-978A-C49B1EB1A68F}" srcOrd="0" destOrd="0" presId="urn:microsoft.com/office/officeart/2005/8/layout/process4"/>
    <dgm:cxn modelId="{4589C056-5BAA-4E89-BBC9-CBCE91ACED22}" type="presOf" srcId="{8A68CD28-F821-46CA-BE4C-1F01E46D0D53}" destId="{AA6C7BF2-E140-4EFC-9AAA-1855455BB60A}" srcOrd="0" destOrd="0" presId="urn:microsoft.com/office/officeart/2005/8/layout/process4"/>
    <dgm:cxn modelId="{E0C09798-7C47-456B-A427-7E6F5652F935}" srcId="{986334E0-5353-4DD3-B817-CE3EE354747E}" destId="{45ABA931-A37B-4C33-B157-91C1F45E5111}" srcOrd="0" destOrd="0" parTransId="{E968DC46-B18C-4970-8EAE-25B855F851D9}" sibTransId="{8AD35E26-EA9C-446B-9774-A21F0CA9CBA3}"/>
    <dgm:cxn modelId="{FC905FFB-E86C-4AF1-8705-3809468D64D6}" srcId="{986334E0-5353-4DD3-B817-CE3EE354747E}" destId="{F1877B30-B1E7-4B68-92C1-65519166A4CC}" srcOrd="1" destOrd="0" parTransId="{27B16DAE-8431-4A49-A589-235D6B4ECD34}" sibTransId="{3234FC20-5C17-4B6F-807E-54FECBF26790}"/>
    <dgm:cxn modelId="{6B770BB6-CD2B-4534-B1C9-3B72E84DE037}" srcId="{986334E0-5353-4DD3-B817-CE3EE354747E}" destId="{01008FDC-C76E-4602-9580-46B5A0355D11}" srcOrd="4" destOrd="0" parTransId="{A24F9AD9-8BBB-481E-AFC2-2759CBF06971}" sibTransId="{695C28B0-AAD2-4ACB-BAE8-34267F863D66}"/>
    <dgm:cxn modelId="{E4B511A4-02E1-4382-8EDD-1DF529EBAA04}" srcId="{986334E0-5353-4DD3-B817-CE3EE354747E}" destId="{8A68CD28-F821-46CA-BE4C-1F01E46D0D53}" srcOrd="2" destOrd="0" parTransId="{F138EFFC-39D3-4F4C-86CE-7D3FBBCF3477}" sibTransId="{C0B647F1-B15C-4F9C-AB14-88883CDF74A3}"/>
    <dgm:cxn modelId="{27782BC4-A847-499B-876F-78FABFECDC71}" type="presOf" srcId="{986334E0-5353-4DD3-B817-CE3EE354747E}" destId="{729955D3-0BB8-4934-83F4-7F76693FD4EB}" srcOrd="0" destOrd="0" presId="urn:microsoft.com/office/officeart/2005/8/layout/process4"/>
    <dgm:cxn modelId="{E3E37898-BB5A-4D42-8E16-5EEF9293F3F8}" type="presParOf" srcId="{729955D3-0BB8-4934-83F4-7F76693FD4EB}" destId="{80F0F18C-771A-4905-A424-D41193DE6466}" srcOrd="0" destOrd="0" presId="urn:microsoft.com/office/officeart/2005/8/layout/process4"/>
    <dgm:cxn modelId="{4416C6F2-F9AB-47A4-AB77-8B43791F9619}" type="presParOf" srcId="{80F0F18C-771A-4905-A424-D41193DE6466}" destId="{0EAB6026-93B2-4DD7-978A-C49B1EB1A68F}" srcOrd="0" destOrd="0" presId="urn:microsoft.com/office/officeart/2005/8/layout/process4"/>
    <dgm:cxn modelId="{D837796D-D5D7-4636-8B25-44723A1A767B}" type="presParOf" srcId="{729955D3-0BB8-4934-83F4-7F76693FD4EB}" destId="{242D0A0F-A67D-4BFD-825A-BB4F6E21D83F}" srcOrd="1" destOrd="0" presId="urn:microsoft.com/office/officeart/2005/8/layout/process4"/>
    <dgm:cxn modelId="{D7DF08E0-039E-4D9E-9F03-02E13924D9FC}" type="presParOf" srcId="{729955D3-0BB8-4934-83F4-7F76693FD4EB}" destId="{F4CAE548-F3A1-46D7-97A4-F1D926DAE476}" srcOrd="2" destOrd="0" presId="urn:microsoft.com/office/officeart/2005/8/layout/process4"/>
    <dgm:cxn modelId="{564D3700-AF15-4E56-88FF-9C1AA26F0171}" type="presParOf" srcId="{F4CAE548-F3A1-46D7-97A4-F1D926DAE476}" destId="{E6A39AF6-C3F2-4C8C-8696-72E1CC4744CF}" srcOrd="0" destOrd="0" presId="urn:microsoft.com/office/officeart/2005/8/layout/process4"/>
    <dgm:cxn modelId="{6594D5A8-3106-4607-9975-32E116C25C02}" type="presParOf" srcId="{729955D3-0BB8-4934-83F4-7F76693FD4EB}" destId="{A37299DB-AA76-4907-8A42-4FDD0AF1B656}" srcOrd="3" destOrd="0" presId="urn:microsoft.com/office/officeart/2005/8/layout/process4"/>
    <dgm:cxn modelId="{FD96D752-C6B3-42C1-A555-24D74007E920}" type="presParOf" srcId="{729955D3-0BB8-4934-83F4-7F76693FD4EB}" destId="{FB14B69C-C47A-4964-887C-2679B8BD6986}" srcOrd="4" destOrd="0" presId="urn:microsoft.com/office/officeart/2005/8/layout/process4"/>
    <dgm:cxn modelId="{42969179-1F77-466E-86CF-2D58189DD571}" type="presParOf" srcId="{FB14B69C-C47A-4964-887C-2679B8BD6986}" destId="{AA6C7BF2-E140-4EFC-9AAA-1855455BB60A}" srcOrd="0" destOrd="0" presId="urn:microsoft.com/office/officeart/2005/8/layout/process4"/>
    <dgm:cxn modelId="{42DBD9DA-A784-4796-BEC7-EAC9612DF340}" type="presParOf" srcId="{729955D3-0BB8-4934-83F4-7F76693FD4EB}" destId="{6197A443-E064-4522-8B86-F14BFE8E1EA7}" srcOrd="5" destOrd="0" presId="urn:microsoft.com/office/officeart/2005/8/layout/process4"/>
    <dgm:cxn modelId="{730B0DE0-84B8-4699-B7B2-3D1B5671B8EC}" type="presParOf" srcId="{729955D3-0BB8-4934-83F4-7F76693FD4EB}" destId="{E1FD07D1-5550-44B2-9E20-EF6A022CAA41}" srcOrd="6" destOrd="0" presId="urn:microsoft.com/office/officeart/2005/8/layout/process4"/>
    <dgm:cxn modelId="{15025085-881B-460D-9138-85DA28583E6D}" type="presParOf" srcId="{E1FD07D1-5550-44B2-9E20-EF6A022CAA41}" destId="{3959BEFA-EB5F-4A41-9EC0-A33251505A21}" srcOrd="0" destOrd="0" presId="urn:microsoft.com/office/officeart/2005/8/layout/process4"/>
    <dgm:cxn modelId="{4313FD0E-D04B-4328-801A-3D0AEA7FE644}" type="presParOf" srcId="{729955D3-0BB8-4934-83F4-7F76693FD4EB}" destId="{F522C1B1-0B69-4932-9942-7B3DAAD85254}" srcOrd="7" destOrd="0" presId="urn:microsoft.com/office/officeart/2005/8/layout/process4"/>
    <dgm:cxn modelId="{2A97D793-4918-436B-88A8-360B48B956F1}" type="presParOf" srcId="{729955D3-0BB8-4934-83F4-7F76693FD4EB}" destId="{EB4A010E-3F62-4F29-84BC-D85071E9DF18}" srcOrd="8" destOrd="0" presId="urn:microsoft.com/office/officeart/2005/8/layout/process4"/>
    <dgm:cxn modelId="{1CADB0D3-98AB-41E0-93F5-572A555E015F}" type="presParOf" srcId="{EB4A010E-3F62-4F29-84BC-D85071E9DF18}" destId="{72C933B1-2616-447F-A87F-39CE95F7BBD2}"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86334E0-5353-4DD3-B817-CE3EE354747E}" type="doc">
      <dgm:prSet loTypeId="urn:microsoft.com/office/officeart/2005/8/layout/process4" loCatId="process" qsTypeId="urn:microsoft.com/office/officeart/2005/8/quickstyle/3d2" qsCatId="3D" csTypeId="urn:microsoft.com/office/officeart/2005/8/colors/colorful3" csCatId="colorful" phldr="1"/>
      <dgm:spPr/>
      <dgm:t>
        <a:bodyPr/>
        <a:lstStyle/>
        <a:p>
          <a:endParaRPr lang="en-US"/>
        </a:p>
      </dgm:t>
    </dgm:pt>
    <dgm:pt modelId="{A84FED0E-7FBB-47AB-BA3C-F64A3FFC2921}">
      <dgm:prSet custT="1"/>
      <dgm:spPr/>
      <dgm:t>
        <a:bodyPr/>
        <a:lstStyle/>
        <a:p>
          <a:r>
            <a:rPr lang="en-US" sz="2800" dirty="0" smtClean="0"/>
            <a:t>Select Outpatient Site:</a:t>
          </a:r>
          <a:endParaRPr lang="en-US" sz="2800" dirty="0"/>
        </a:p>
      </dgm:t>
      <dgm:extLst>
        <a:ext uri="{E40237B7-FDA0-4F09-8148-C483321AD2D9}">
          <dgm14:cNvPr xmlns:dgm14="http://schemas.microsoft.com/office/drawing/2010/diagram" xmlns="" id="0" name="" descr="Select Outpatient Site:&#10;CMOP Switch:&#10;Auto-Reverse Parameter:&#10;Default DEA#:&#10;"/>
        </a:ext>
      </dgm:extLst>
    </dgm:pt>
    <dgm:pt modelId="{D930E1EC-3BE3-4B57-9D45-3BFFB0BDDB3E}" type="parTrans" cxnId="{61F216CD-FB0B-4A4C-804F-23D421EE726B}">
      <dgm:prSet/>
      <dgm:spPr/>
      <dgm:t>
        <a:bodyPr/>
        <a:lstStyle/>
        <a:p>
          <a:endParaRPr lang="en-US" sz="2800"/>
        </a:p>
      </dgm:t>
    </dgm:pt>
    <dgm:pt modelId="{A9D404A8-E98C-4885-A3CA-3D834A9882C6}" type="sibTrans" cxnId="{61F216CD-FB0B-4A4C-804F-23D421EE726B}">
      <dgm:prSet/>
      <dgm:spPr/>
      <dgm:t>
        <a:bodyPr/>
        <a:lstStyle/>
        <a:p>
          <a:endParaRPr lang="en-US" sz="2800"/>
        </a:p>
      </dgm:t>
    </dgm:pt>
    <dgm:pt modelId="{19410B4F-944A-48C2-A246-6E82A7566FAF}">
      <dgm:prSet custT="1"/>
      <dgm:spPr/>
      <dgm:t>
        <a:bodyPr/>
        <a:lstStyle/>
        <a:p>
          <a:r>
            <a:rPr lang="en-US" sz="2800" dirty="0" smtClean="0"/>
            <a:t>CMOP Switch:</a:t>
          </a:r>
          <a:endParaRPr lang="en-US" sz="2800" dirty="0"/>
        </a:p>
      </dgm:t>
      <dgm:extLst/>
    </dgm:pt>
    <dgm:pt modelId="{79F3E22E-3945-4E9D-B80A-FB804C5D1510}" type="parTrans" cxnId="{D0553711-40C6-4518-82FF-E825FA2880DB}">
      <dgm:prSet/>
      <dgm:spPr/>
      <dgm:t>
        <a:bodyPr/>
        <a:lstStyle/>
        <a:p>
          <a:endParaRPr lang="en-US" sz="2800"/>
        </a:p>
      </dgm:t>
    </dgm:pt>
    <dgm:pt modelId="{CF6E4FF8-C544-43A8-A289-B65D191EB67E}" type="sibTrans" cxnId="{D0553711-40C6-4518-82FF-E825FA2880DB}">
      <dgm:prSet/>
      <dgm:spPr/>
      <dgm:t>
        <a:bodyPr/>
        <a:lstStyle/>
        <a:p>
          <a:endParaRPr lang="en-US" sz="2800"/>
        </a:p>
      </dgm:t>
    </dgm:pt>
    <dgm:pt modelId="{B6CA7C09-8849-487F-87D3-F184756DEBE2}">
      <dgm:prSet custT="1"/>
      <dgm:spPr/>
      <dgm:t>
        <a:bodyPr/>
        <a:lstStyle/>
        <a:p>
          <a:r>
            <a:rPr lang="en-US" sz="2800" dirty="0" smtClean="0"/>
            <a:t>Auto-Reverse Parameter:</a:t>
          </a:r>
          <a:endParaRPr lang="en-US" sz="2800" dirty="0"/>
        </a:p>
      </dgm:t>
      <dgm:extLst>
        <a:ext uri="{E40237B7-FDA0-4F09-8148-C483321AD2D9}">
          <dgm14:cNvPr xmlns:dgm14="http://schemas.microsoft.com/office/drawing/2010/diagram" xmlns="" id="0" name="" descr="Select Outpatient Site:&#10;CMOP Switch:&#10;Auto-Reverse Parameter:&#10;Default DEA#:&#10;"/>
        </a:ext>
      </dgm:extLst>
    </dgm:pt>
    <dgm:pt modelId="{187F0C7E-65B5-43B5-8609-50AC4727A07E}" type="parTrans" cxnId="{F07A9DAE-34B7-49F7-9510-BD8DE48A1581}">
      <dgm:prSet/>
      <dgm:spPr/>
      <dgm:t>
        <a:bodyPr/>
        <a:lstStyle/>
        <a:p>
          <a:endParaRPr lang="en-US" sz="2800"/>
        </a:p>
      </dgm:t>
    </dgm:pt>
    <dgm:pt modelId="{06B50EFF-37A1-47C3-BA44-F9AC8C612BBB}" type="sibTrans" cxnId="{F07A9DAE-34B7-49F7-9510-BD8DE48A1581}">
      <dgm:prSet/>
      <dgm:spPr/>
      <dgm:t>
        <a:bodyPr/>
        <a:lstStyle/>
        <a:p>
          <a:endParaRPr lang="en-US" sz="2800"/>
        </a:p>
      </dgm:t>
    </dgm:pt>
    <dgm:pt modelId="{9E801CAF-FBF3-4393-9494-4868C09B042F}">
      <dgm:prSet custT="1"/>
      <dgm:spPr/>
      <dgm:t>
        <a:bodyPr/>
        <a:lstStyle/>
        <a:p>
          <a:r>
            <a:rPr lang="en-US" sz="2800" dirty="0" smtClean="0"/>
            <a:t>Default DEA#:</a:t>
          </a:r>
          <a:endParaRPr lang="en-US" sz="2800" dirty="0"/>
        </a:p>
      </dgm:t>
      <dgm:extLst>
        <a:ext uri="{E40237B7-FDA0-4F09-8148-C483321AD2D9}">
          <dgm14:cNvPr xmlns:dgm14="http://schemas.microsoft.com/office/drawing/2010/diagram" xmlns="" id="0" name="" descr="Select Outpatient Site:&#10;CMOP Switch:&#10;Auto-Reverse Parameter:&#10;Default DEA#:&#10;"/>
        </a:ext>
      </dgm:extLst>
    </dgm:pt>
    <dgm:pt modelId="{0BE96CEA-9F7C-4A5B-83F0-6ADAB3513A3A}" type="parTrans" cxnId="{95A0CC40-0A54-40D8-974D-0B92AD5F8E2C}">
      <dgm:prSet/>
      <dgm:spPr/>
      <dgm:t>
        <a:bodyPr/>
        <a:lstStyle/>
        <a:p>
          <a:endParaRPr lang="en-US" sz="2800"/>
        </a:p>
      </dgm:t>
    </dgm:pt>
    <dgm:pt modelId="{558D83AB-A1D1-442C-B7D0-78E6D8FED9F2}" type="sibTrans" cxnId="{95A0CC40-0A54-40D8-974D-0B92AD5F8E2C}">
      <dgm:prSet/>
      <dgm:spPr/>
      <dgm:t>
        <a:bodyPr/>
        <a:lstStyle/>
        <a:p>
          <a:endParaRPr lang="en-US" sz="2800"/>
        </a:p>
      </dgm:t>
    </dgm:pt>
    <dgm:pt modelId="{729955D3-0BB8-4934-83F4-7F76693FD4EB}" type="pres">
      <dgm:prSet presAssocID="{986334E0-5353-4DD3-B817-CE3EE354747E}" presName="Name0" presStyleCnt="0">
        <dgm:presLayoutVars>
          <dgm:dir/>
          <dgm:animLvl val="lvl"/>
          <dgm:resizeHandles val="exact"/>
        </dgm:presLayoutVars>
      </dgm:prSet>
      <dgm:spPr/>
      <dgm:t>
        <a:bodyPr/>
        <a:lstStyle/>
        <a:p>
          <a:endParaRPr lang="en-US"/>
        </a:p>
      </dgm:t>
    </dgm:pt>
    <dgm:pt modelId="{D845B604-44DE-4B84-A2D3-23599E14E90A}" type="pres">
      <dgm:prSet presAssocID="{9E801CAF-FBF3-4393-9494-4868C09B042F}" presName="boxAndChildren" presStyleCnt="0"/>
      <dgm:spPr/>
    </dgm:pt>
    <dgm:pt modelId="{9BABFD96-252A-4E61-BCE4-C31DA5AC5FFC}" type="pres">
      <dgm:prSet presAssocID="{9E801CAF-FBF3-4393-9494-4868C09B042F}" presName="parentTextBox" presStyleLbl="node1" presStyleIdx="0" presStyleCnt="4"/>
      <dgm:spPr/>
      <dgm:t>
        <a:bodyPr/>
        <a:lstStyle/>
        <a:p>
          <a:endParaRPr lang="en-US"/>
        </a:p>
      </dgm:t>
    </dgm:pt>
    <dgm:pt modelId="{EA781153-3F6F-464B-B1C5-A9CA187AA732}" type="pres">
      <dgm:prSet presAssocID="{06B50EFF-37A1-47C3-BA44-F9AC8C612BBB}" presName="sp" presStyleCnt="0"/>
      <dgm:spPr/>
    </dgm:pt>
    <dgm:pt modelId="{7537E6B4-CD7B-43AE-9721-20B61C21FE63}" type="pres">
      <dgm:prSet presAssocID="{B6CA7C09-8849-487F-87D3-F184756DEBE2}" presName="arrowAndChildren" presStyleCnt="0"/>
      <dgm:spPr/>
    </dgm:pt>
    <dgm:pt modelId="{CA02F8EA-2248-46F0-9DA0-F972C6817238}" type="pres">
      <dgm:prSet presAssocID="{B6CA7C09-8849-487F-87D3-F184756DEBE2}" presName="parentTextArrow" presStyleLbl="node1" presStyleIdx="1" presStyleCnt="4"/>
      <dgm:spPr/>
      <dgm:t>
        <a:bodyPr/>
        <a:lstStyle/>
        <a:p>
          <a:endParaRPr lang="en-US"/>
        </a:p>
      </dgm:t>
    </dgm:pt>
    <dgm:pt modelId="{E1417B00-8EE2-4D3D-BB32-B7AE989AFDBD}" type="pres">
      <dgm:prSet presAssocID="{CF6E4FF8-C544-43A8-A289-B65D191EB67E}" presName="sp" presStyleCnt="0"/>
      <dgm:spPr/>
    </dgm:pt>
    <dgm:pt modelId="{4081EE30-2CB1-4826-9EBD-111CB041A37F}" type="pres">
      <dgm:prSet presAssocID="{19410B4F-944A-48C2-A246-6E82A7566FAF}" presName="arrowAndChildren" presStyleCnt="0"/>
      <dgm:spPr/>
    </dgm:pt>
    <dgm:pt modelId="{5E10DA87-DA23-427E-A292-1399B1681BB2}" type="pres">
      <dgm:prSet presAssocID="{19410B4F-944A-48C2-A246-6E82A7566FAF}" presName="parentTextArrow" presStyleLbl="node1" presStyleIdx="2" presStyleCnt="4"/>
      <dgm:spPr/>
      <dgm:t>
        <a:bodyPr/>
        <a:lstStyle/>
        <a:p>
          <a:endParaRPr lang="en-US"/>
        </a:p>
      </dgm:t>
    </dgm:pt>
    <dgm:pt modelId="{7624DDA7-11FD-4F3A-85C2-3B2B5052124F}" type="pres">
      <dgm:prSet presAssocID="{A9D404A8-E98C-4885-A3CA-3D834A9882C6}" presName="sp" presStyleCnt="0"/>
      <dgm:spPr/>
    </dgm:pt>
    <dgm:pt modelId="{3B9D19FF-4437-4DE7-B890-E07CC278BF6F}" type="pres">
      <dgm:prSet presAssocID="{A84FED0E-7FBB-47AB-BA3C-F64A3FFC2921}" presName="arrowAndChildren" presStyleCnt="0"/>
      <dgm:spPr/>
    </dgm:pt>
    <dgm:pt modelId="{FBA52B5D-4048-432F-9C67-A55F48F0797B}" type="pres">
      <dgm:prSet presAssocID="{A84FED0E-7FBB-47AB-BA3C-F64A3FFC2921}" presName="parentTextArrow" presStyleLbl="node1" presStyleIdx="3" presStyleCnt="4"/>
      <dgm:spPr/>
      <dgm:t>
        <a:bodyPr/>
        <a:lstStyle/>
        <a:p>
          <a:endParaRPr lang="en-US"/>
        </a:p>
      </dgm:t>
    </dgm:pt>
  </dgm:ptLst>
  <dgm:cxnLst>
    <dgm:cxn modelId="{EE53B3E1-261B-417B-8CE7-CD428A46155E}" type="presOf" srcId="{19410B4F-944A-48C2-A246-6E82A7566FAF}" destId="{5E10DA87-DA23-427E-A292-1399B1681BB2}" srcOrd="0" destOrd="0" presId="urn:microsoft.com/office/officeart/2005/8/layout/process4"/>
    <dgm:cxn modelId="{D0553711-40C6-4518-82FF-E825FA2880DB}" srcId="{986334E0-5353-4DD3-B817-CE3EE354747E}" destId="{19410B4F-944A-48C2-A246-6E82A7566FAF}" srcOrd="1" destOrd="0" parTransId="{79F3E22E-3945-4E9D-B80A-FB804C5D1510}" sibTransId="{CF6E4FF8-C544-43A8-A289-B65D191EB67E}"/>
    <dgm:cxn modelId="{61F216CD-FB0B-4A4C-804F-23D421EE726B}" srcId="{986334E0-5353-4DD3-B817-CE3EE354747E}" destId="{A84FED0E-7FBB-47AB-BA3C-F64A3FFC2921}" srcOrd="0" destOrd="0" parTransId="{D930E1EC-3BE3-4B57-9D45-3BFFB0BDDB3E}" sibTransId="{A9D404A8-E98C-4885-A3CA-3D834A9882C6}"/>
    <dgm:cxn modelId="{07631414-B7F8-4FFC-BF1E-5F07C6CF2B0F}" type="presOf" srcId="{9E801CAF-FBF3-4393-9494-4868C09B042F}" destId="{9BABFD96-252A-4E61-BCE4-C31DA5AC5FFC}" srcOrd="0" destOrd="0" presId="urn:microsoft.com/office/officeart/2005/8/layout/process4"/>
    <dgm:cxn modelId="{F07A9DAE-34B7-49F7-9510-BD8DE48A1581}" srcId="{986334E0-5353-4DD3-B817-CE3EE354747E}" destId="{B6CA7C09-8849-487F-87D3-F184756DEBE2}" srcOrd="2" destOrd="0" parTransId="{187F0C7E-65B5-43B5-8609-50AC4727A07E}" sibTransId="{06B50EFF-37A1-47C3-BA44-F9AC8C612BBB}"/>
    <dgm:cxn modelId="{4F34F4CC-1C77-414D-8C4F-3223747BB454}" type="presOf" srcId="{A84FED0E-7FBB-47AB-BA3C-F64A3FFC2921}" destId="{FBA52B5D-4048-432F-9C67-A55F48F0797B}" srcOrd="0" destOrd="0" presId="urn:microsoft.com/office/officeart/2005/8/layout/process4"/>
    <dgm:cxn modelId="{DB8FB269-97B4-4E6B-BFCB-E1C4373EB12D}" type="presOf" srcId="{B6CA7C09-8849-487F-87D3-F184756DEBE2}" destId="{CA02F8EA-2248-46F0-9DA0-F972C6817238}" srcOrd="0" destOrd="0" presId="urn:microsoft.com/office/officeart/2005/8/layout/process4"/>
    <dgm:cxn modelId="{5792788A-0F9A-495D-9062-6537C58E38AE}" type="presOf" srcId="{986334E0-5353-4DD3-B817-CE3EE354747E}" destId="{729955D3-0BB8-4934-83F4-7F76693FD4EB}" srcOrd="0" destOrd="0" presId="urn:microsoft.com/office/officeart/2005/8/layout/process4"/>
    <dgm:cxn modelId="{95A0CC40-0A54-40D8-974D-0B92AD5F8E2C}" srcId="{986334E0-5353-4DD3-B817-CE3EE354747E}" destId="{9E801CAF-FBF3-4393-9494-4868C09B042F}" srcOrd="3" destOrd="0" parTransId="{0BE96CEA-9F7C-4A5B-83F0-6ADAB3513A3A}" sibTransId="{558D83AB-A1D1-442C-B7D0-78E6D8FED9F2}"/>
    <dgm:cxn modelId="{6EA85874-42B5-4080-B3DD-B2E50DE14A9C}" type="presParOf" srcId="{729955D3-0BB8-4934-83F4-7F76693FD4EB}" destId="{D845B604-44DE-4B84-A2D3-23599E14E90A}" srcOrd="0" destOrd="0" presId="urn:microsoft.com/office/officeart/2005/8/layout/process4"/>
    <dgm:cxn modelId="{480B9358-20C3-403F-AA87-C80FA03AADAA}" type="presParOf" srcId="{D845B604-44DE-4B84-A2D3-23599E14E90A}" destId="{9BABFD96-252A-4E61-BCE4-C31DA5AC5FFC}" srcOrd="0" destOrd="0" presId="urn:microsoft.com/office/officeart/2005/8/layout/process4"/>
    <dgm:cxn modelId="{CBC788F5-BFA8-4754-9830-1D44CA4BCD85}" type="presParOf" srcId="{729955D3-0BB8-4934-83F4-7F76693FD4EB}" destId="{EA781153-3F6F-464B-B1C5-A9CA187AA732}" srcOrd="1" destOrd="0" presId="urn:microsoft.com/office/officeart/2005/8/layout/process4"/>
    <dgm:cxn modelId="{78FBF0FF-CD67-419D-A3FB-7751B11679C7}" type="presParOf" srcId="{729955D3-0BB8-4934-83F4-7F76693FD4EB}" destId="{7537E6B4-CD7B-43AE-9721-20B61C21FE63}" srcOrd="2" destOrd="0" presId="urn:microsoft.com/office/officeart/2005/8/layout/process4"/>
    <dgm:cxn modelId="{23AAEE8E-3481-45F9-9E0E-437CB7A1E027}" type="presParOf" srcId="{7537E6B4-CD7B-43AE-9721-20B61C21FE63}" destId="{CA02F8EA-2248-46F0-9DA0-F972C6817238}" srcOrd="0" destOrd="0" presId="urn:microsoft.com/office/officeart/2005/8/layout/process4"/>
    <dgm:cxn modelId="{B251021F-D9FB-4E17-9B84-43EB055FA6BF}" type="presParOf" srcId="{729955D3-0BB8-4934-83F4-7F76693FD4EB}" destId="{E1417B00-8EE2-4D3D-BB32-B7AE989AFDBD}" srcOrd="3" destOrd="0" presId="urn:microsoft.com/office/officeart/2005/8/layout/process4"/>
    <dgm:cxn modelId="{D9C9BE69-ADA2-4488-99AD-D0B7EDE10E54}" type="presParOf" srcId="{729955D3-0BB8-4934-83F4-7F76693FD4EB}" destId="{4081EE30-2CB1-4826-9EBD-111CB041A37F}" srcOrd="4" destOrd="0" presId="urn:microsoft.com/office/officeart/2005/8/layout/process4"/>
    <dgm:cxn modelId="{DF363DB2-44AD-42BC-903D-E989BCE24D46}" type="presParOf" srcId="{4081EE30-2CB1-4826-9EBD-111CB041A37F}" destId="{5E10DA87-DA23-427E-A292-1399B1681BB2}" srcOrd="0" destOrd="0" presId="urn:microsoft.com/office/officeart/2005/8/layout/process4"/>
    <dgm:cxn modelId="{C0288450-593F-4C87-AB84-9B2F9665FF3A}" type="presParOf" srcId="{729955D3-0BB8-4934-83F4-7F76693FD4EB}" destId="{7624DDA7-11FD-4F3A-85C2-3B2B5052124F}" srcOrd="5" destOrd="0" presId="urn:microsoft.com/office/officeart/2005/8/layout/process4"/>
    <dgm:cxn modelId="{185D4EC3-ED58-477B-90C1-586423049900}" type="presParOf" srcId="{729955D3-0BB8-4934-83F4-7F76693FD4EB}" destId="{3B9D19FF-4437-4DE7-B890-E07CC278BF6F}" srcOrd="6" destOrd="0" presId="urn:microsoft.com/office/officeart/2005/8/layout/process4"/>
    <dgm:cxn modelId="{C7F8B55F-E174-4EE8-A4A4-55321EE06C8B}" type="presParOf" srcId="{3B9D19FF-4437-4DE7-B890-E07CC278BF6F}" destId="{FBA52B5D-4048-432F-9C67-A55F48F0797B}"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E974155-C8EE-4B16-B04B-BF5E284B1216}" type="doc">
      <dgm:prSet loTypeId="urn:microsoft.com/office/officeart/2005/8/layout/target3" loCatId="list" qsTypeId="urn:microsoft.com/office/officeart/2005/8/quickstyle/3d2" qsCatId="3D" csTypeId="urn:microsoft.com/office/officeart/2005/8/colors/accent2_3" csCatId="accent2"/>
      <dgm:spPr/>
      <dgm:t>
        <a:bodyPr/>
        <a:lstStyle/>
        <a:p>
          <a:endParaRPr lang="en-US"/>
        </a:p>
      </dgm:t>
    </dgm:pt>
    <dgm:pt modelId="{D84188CB-0A35-4258-A646-EFFE838137DF}">
      <dgm:prSet/>
      <dgm:spPr/>
      <dgm:t>
        <a:bodyPr/>
        <a:lstStyle/>
        <a:p>
          <a:pPr rtl="0"/>
          <a:r>
            <a:rPr lang="en-US" dirty="0" smtClean="0">
              <a:effectLst>
                <a:outerShdw blurRad="38100" dist="38100" dir="2700000" algn="tl">
                  <a:srgbClr val="000000">
                    <a:alpha val="43137"/>
                  </a:srgbClr>
                </a:outerShdw>
              </a:effectLst>
            </a:rPr>
            <a:t>4-5 days was previously recommended for the </a:t>
          </a:r>
          <a:r>
            <a:rPr lang="en-US" cap="all" baseline="0" dirty="0" smtClean="0">
              <a:effectLst>
                <a:outerShdw blurRad="38100" dist="38100" dir="2700000" algn="tl">
                  <a:srgbClr val="000000">
                    <a:alpha val="43137"/>
                  </a:srgbClr>
                </a:outerShdw>
              </a:effectLst>
            </a:rPr>
            <a:t>Auto-Reverse Parameter</a:t>
          </a:r>
          <a:endParaRPr lang="en-US" cap="all" baseline="0" dirty="0">
            <a:effectLst>
              <a:outerShdw blurRad="38100" dist="38100" dir="2700000" algn="tl">
                <a:srgbClr val="000000">
                  <a:alpha val="43137"/>
                </a:srgbClr>
              </a:outerShdw>
            </a:effectLst>
          </a:endParaRPr>
        </a:p>
      </dgm:t>
    </dgm:pt>
    <dgm:pt modelId="{D19A6F4B-4F4F-417B-A61D-4D0AABC47DC9}" type="parTrans" cxnId="{A58E531A-65A0-420E-A924-741283D927A4}">
      <dgm:prSet/>
      <dgm:spPr/>
      <dgm:t>
        <a:bodyPr/>
        <a:lstStyle/>
        <a:p>
          <a:endParaRPr lang="en-US"/>
        </a:p>
      </dgm:t>
    </dgm:pt>
    <dgm:pt modelId="{81202ED3-A885-4176-AA93-352F24B4F8A0}" type="sibTrans" cxnId="{A58E531A-65A0-420E-A924-741283D927A4}">
      <dgm:prSet/>
      <dgm:spPr/>
      <dgm:t>
        <a:bodyPr/>
        <a:lstStyle/>
        <a:p>
          <a:endParaRPr lang="en-US"/>
        </a:p>
      </dgm:t>
    </dgm:pt>
    <dgm:pt modelId="{523F77FA-C72E-4A1B-A629-DE596B8CBAA7}">
      <dgm:prSet/>
      <dgm:spPr/>
      <dgm:t>
        <a:bodyPr/>
        <a:lstStyle/>
        <a:p>
          <a:pPr rtl="0"/>
          <a:r>
            <a:rPr lang="en-US" dirty="0" smtClean="0">
              <a:effectLst>
                <a:outerShdw blurRad="38100" dist="38100" dir="2700000" algn="tl">
                  <a:srgbClr val="000000">
                    <a:alpha val="43137"/>
                  </a:srgbClr>
                </a:outerShdw>
              </a:effectLst>
            </a:rPr>
            <a:t>5 days allows more time for CMOP to dispense a prescription</a:t>
          </a:r>
          <a:endParaRPr lang="en-US" dirty="0">
            <a:effectLst>
              <a:outerShdw blurRad="38100" dist="38100" dir="2700000" algn="tl">
                <a:srgbClr val="000000">
                  <a:alpha val="43137"/>
                </a:srgbClr>
              </a:outerShdw>
            </a:effectLst>
          </a:endParaRPr>
        </a:p>
      </dgm:t>
    </dgm:pt>
    <dgm:pt modelId="{7BC7E142-4016-40E5-BB4B-7E3693CCBBB5}" type="parTrans" cxnId="{C03DAAC1-2F7C-41EA-868F-EFB925868F3A}">
      <dgm:prSet/>
      <dgm:spPr/>
      <dgm:t>
        <a:bodyPr/>
        <a:lstStyle/>
        <a:p>
          <a:endParaRPr lang="en-US"/>
        </a:p>
      </dgm:t>
    </dgm:pt>
    <dgm:pt modelId="{E9172B1C-1B45-42B5-BB6D-E5D751E69DEB}" type="sibTrans" cxnId="{C03DAAC1-2F7C-41EA-868F-EFB925868F3A}">
      <dgm:prSet/>
      <dgm:spPr/>
      <dgm:t>
        <a:bodyPr/>
        <a:lstStyle/>
        <a:p>
          <a:endParaRPr lang="en-US"/>
        </a:p>
      </dgm:t>
    </dgm:pt>
    <dgm:pt modelId="{6B67D0DC-9FA4-4616-A6C3-B33854DE2944}">
      <dgm:prSet/>
      <dgm:spPr/>
      <dgm:t>
        <a:bodyPr/>
        <a:lstStyle/>
        <a:p>
          <a:pPr rtl="0"/>
          <a:r>
            <a:rPr lang="en-US" dirty="0" smtClean="0">
              <a:effectLst>
                <a:outerShdw blurRad="38100" dist="38100" dir="2700000" algn="tl">
                  <a:srgbClr val="000000">
                    <a:alpha val="43137"/>
                  </a:srgbClr>
                </a:outerShdw>
              </a:effectLst>
            </a:rPr>
            <a:t>The extra day prevents many reversed claims and subsequent resubmissions </a:t>
          </a:r>
          <a:endParaRPr lang="en-US" dirty="0">
            <a:effectLst>
              <a:outerShdw blurRad="38100" dist="38100" dir="2700000" algn="tl">
                <a:srgbClr val="000000">
                  <a:alpha val="43137"/>
                </a:srgbClr>
              </a:outerShdw>
            </a:effectLst>
          </a:endParaRPr>
        </a:p>
      </dgm:t>
    </dgm:pt>
    <dgm:pt modelId="{D6D80560-9D10-4D41-9E51-07C1B4C85BEE}" type="parTrans" cxnId="{0946C7E6-6CED-4997-98E1-E2B0EFAA9F83}">
      <dgm:prSet/>
      <dgm:spPr/>
      <dgm:t>
        <a:bodyPr/>
        <a:lstStyle/>
        <a:p>
          <a:endParaRPr lang="en-US"/>
        </a:p>
      </dgm:t>
    </dgm:pt>
    <dgm:pt modelId="{AED5D313-BD27-4E1B-9736-A1F60B08F983}" type="sibTrans" cxnId="{0946C7E6-6CED-4997-98E1-E2B0EFAA9F83}">
      <dgm:prSet/>
      <dgm:spPr/>
      <dgm:t>
        <a:bodyPr/>
        <a:lstStyle/>
        <a:p>
          <a:endParaRPr lang="en-US"/>
        </a:p>
      </dgm:t>
    </dgm:pt>
    <dgm:pt modelId="{6815E855-7706-4C6D-BB48-44CCDAC84F68}" type="pres">
      <dgm:prSet presAssocID="{2E974155-C8EE-4B16-B04B-BF5E284B1216}" presName="Name0" presStyleCnt="0">
        <dgm:presLayoutVars>
          <dgm:chMax val="7"/>
          <dgm:dir/>
          <dgm:animLvl val="lvl"/>
          <dgm:resizeHandles val="exact"/>
        </dgm:presLayoutVars>
      </dgm:prSet>
      <dgm:spPr/>
      <dgm:t>
        <a:bodyPr/>
        <a:lstStyle/>
        <a:p>
          <a:endParaRPr lang="en-US"/>
        </a:p>
      </dgm:t>
    </dgm:pt>
    <dgm:pt modelId="{B78319FC-64B8-4558-97D3-9CEC12E3D0D8}" type="pres">
      <dgm:prSet presAssocID="{D84188CB-0A35-4258-A646-EFFE838137DF}" presName="circle1" presStyleLbl="node1" presStyleIdx="0" presStyleCnt="3"/>
      <dgm:spPr/>
    </dgm:pt>
    <dgm:pt modelId="{BC4E07C4-706F-4AAD-A9D1-9713AE81C83B}" type="pres">
      <dgm:prSet presAssocID="{D84188CB-0A35-4258-A646-EFFE838137DF}" presName="space" presStyleCnt="0"/>
      <dgm:spPr/>
    </dgm:pt>
    <dgm:pt modelId="{5BC950AF-2F82-45D8-B6A1-AD43FE8D4038}" type="pres">
      <dgm:prSet presAssocID="{D84188CB-0A35-4258-A646-EFFE838137DF}" presName="rect1" presStyleLbl="alignAcc1" presStyleIdx="0" presStyleCnt="3"/>
      <dgm:spPr/>
      <dgm:t>
        <a:bodyPr/>
        <a:lstStyle/>
        <a:p>
          <a:endParaRPr lang="en-US"/>
        </a:p>
      </dgm:t>
    </dgm:pt>
    <dgm:pt modelId="{77763754-C4AE-4DC8-8B83-30ECF597BA9C}" type="pres">
      <dgm:prSet presAssocID="{523F77FA-C72E-4A1B-A629-DE596B8CBAA7}" presName="vertSpace2" presStyleLbl="node1" presStyleIdx="0" presStyleCnt="3"/>
      <dgm:spPr/>
    </dgm:pt>
    <dgm:pt modelId="{4A6E8B81-72CA-48AC-AFE0-F75A54170008}" type="pres">
      <dgm:prSet presAssocID="{523F77FA-C72E-4A1B-A629-DE596B8CBAA7}" presName="circle2" presStyleLbl="node1" presStyleIdx="1" presStyleCnt="3"/>
      <dgm:spPr/>
    </dgm:pt>
    <dgm:pt modelId="{9021EF06-6E6F-4543-8086-24582DA9A14F}" type="pres">
      <dgm:prSet presAssocID="{523F77FA-C72E-4A1B-A629-DE596B8CBAA7}" presName="rect2" presStyleLbl="alignAcc1" presStyleIdx="1" presStyleCnt="3"/>
      <dgm:spPr/>
      <dgm:t>
        <a:bodyPr/>
        <a:lstStyle/>
        <a:p>
          <a:endParaRPr lang="en-US"/>
        </a:p>
      </dgm:t>
    </dgm:pt>
    <dgm:pt modelId="{9A005151-4FE7-415C-956B-AEAABB834D3E}" type="pres">
      <dgm:prSet presAssocID="{6B67D0DC-9FA4-4616-A6C3-B33854DE2944}" presName="vertSpace3" presStyleLbl="node1" presStyleIdx="1" presStyleCnt="3"/>
      <dgm:spPr/>
    </dgm:pt>
    <dgm:pt modelId="{913E075F-2A19-4062-93BA-26C8CD5093FC}" type="pres">
      <dgm:prSet presAssocID="{6B67D0DC-9FA4-4616-A6C3-B33854DE2944}" presName="circle3" presStyleLbl="node1" presStyleIdx="2" presStyleCnt="3"/>
      <dgm:spPr/>
    </dgm:pt>
    <dgm:pt modelId="{7B9A76AC-706E-4640-A6A3-EAD88C541EC4}" type="pres">
      <dgm:prSet presAssocID="{6B67D0DC-9FA4-4616-A6C3-B33854DE2944}" presName="rect3" presStyleLbl="alignAcc1" presStyleIdx="2" presStyleCnt="3"/>
      <dgm:spPr/>
      <dgm:t>
        <a:bodyPr/>
        <a:lstStyle/>
        <a:p>
          <a:endParaRPr lang="en-US"/>
        </a:p>
      </dgm:t>
    </dgm:pt>
    <dgm:pt modelId="{ADAB7478-6603-4C98-8EE5-A4B93D826258}" type="pres">
      <dgm:prSet presAssocID="{D84188CB-0A35-4258-A646-EFFE838137DF}" presName="rect1ParTxNoCh" presStyleLbl="alignAcc1" presStyleIdx="2" presStyleCnt="3">
        <dgm:presLayoutVars>
          <dgm:chMax val="1"/>
          <dgm:bulletEnabled val="1"/>
        </dgm:presLayoutVars>
      </dgm:prSet>
      <dgm:spPr/>
      <dgm:t>
        <a:bodyPr/>
        <a:lstStyle/>
        <a:p>
          <a:endParaRPr lang="en-US"/>
        </a:p>
      </dgm:t>
    </dgm:pt>
    <dgm:pt modelId="{A42F2B3F-6008-4D5D-A14F-003703194419}" type="pres">
      <dgm:prSet presAssocID="{523F77FA-C72E-4A1B-A629-DE596B8CBAA7}" presName="rect2ParTxNoCh" presStyleLbl="alignAcc1" presStyleIdx="2" presStyleCnt="3">
        <dgm:presLayoutVars>
          <dgm:chMax val="1"/>
          <dgm:bulletEnabled val="1"/>
        </dgm:presLayoutVars>
      </dgm:prSet>
      <dgm:spPr/>
      <dgm:t>
        <a:bodyPr/>
        <a:lstStyle/>
        <a:p>
          <a:endParaRPr lang="en-US"/>
        </a:p>
      </dgm:t>
    </dgm:pt>
    <dgm:pt modelId="{B64D1239-1173-4AE6-BB1E-BFEA0BF179D8}" type="pres">
      <dgm:prSet presAssocID="{6B67D0DC-9FA4-4616-A6C3-B33854DE2944}" presName="rect3ParTxNoCh" presStyleLbl="alignAcc1" presStyleIdx="2" presStyleCnt="3">
        <dgm:presLayoutVars>
          <dgm:chMax val="1"/>
          <dgm:bulletEnabled val="1"/>
        </dgm:presLayoutVars>
      </dgm:prSet>
      <dgm:spPr/>
      <dgm:t>
        <a:bodyPr/>
        <a:lstStyle/>
        <a:p>
          <a:endParaRPr lang="en-US"/>
        </a:p>
      </dgm:t>
    </dgm:pt>
  </dgm:ptLst>
  <dgm:cxnLst>
    <dgm:cxn modelId="{83688C4B-40E7-4970-9848-6E01EAEA674D}" type="presOf" srcId="{2E974155-C8EE-4B16-B04B-BF5E284B1216}" destId="{6815E855-7706-4C6D-BB48-44CCDAC84F68}" srcOrd="0" destOrd="0" presId="urn:microsoft.com/office/officeart/2005/8/layout/target3"/>
    <dgm:cxn modelId="{6AC185E2-BD9F-4570-BC50-8CB18080C693}" type="presOf" srcId="{523F77FA-C72E-4A1B-A629-DE596B8CBAA7}" destId="{9021EF06-6E6F-4543-8086-24582DA9A14F}" srcOrd="0" destOrd="0" presId="urn:microsoft.com/office/officeart/2005/8/layout/target3"/>
    <dgm:cxn modelId="{A58E531A-65A0-420E-A924-741283D927A4}" srcId="{2E974155-C8EE-4B16-B04B-BF5E284B1216}" destId="{D84188CB-0A35-4258-A646-EFFE838137DF}" srcOrd="0" destOrd="0" parTransId="{D19A6F4B-4F4F-417B-A61D-4D0AABC47DC9}" sibTransId="{81202ED3-A885-4176-AA93-352F24B4F8A0}"/>
    <dgm:cxn modelId="{3E6E7085-086A-42C8-BE72-DFC491937884}" type="presOf" srcId="{D84188CB-0A35-4258-A646-EFFE838137DF}" destId="{ADAB7478-6603-4C98-8EE5-A4B93D826258}" srcOrd="1" destOrd="0" presId="urn:microsoft.com/office/officeart/2005/8/layout/target3"/>
    <dgm:cxn modelId="{3A4C79E0-37E0-48B3-B18F-2A2519A615F2}" type="presOf" srcId="{523F77FA-C72E-4A1B-A629-DE596B8CBAA7}" destId="{A42F2B3F-6008-4D5D-A14F-003703194419}" srcOrd="1" destOrd="0" presId="urn:microsoft.com/office/officeart/2005/8/layout/target3"/>
    <dgm:cxn modelId="{860CB447-CE7E-4B48-B50D-8FD4829C512E}" type="presOf" srcId="{D84188CB-0A35-4258-A646-EFFE838137DF}" destId="{5BC950AF-2F82-45D8-B6A1-AD43FE8D4038}" srcOrd="0" destOrd="0" presId="urn:microsoft.com/office/officeart/2005/8/layout/target3"/>
    <dgm:cxn modelId="{D56A5DD2-9066-4D39-B9B2-FD175F671C7E}" type="presOf" srcId="{6B67D0DC-9FA4-4616-A6C3-B33854DE2944}" destId="{B64D1239-1173-4AE6-BB1E-BFEA0BF179D8}" srcOrd="1" destOrd="0" presId="urn:microsoft.com/office/officeart/2005/8/layout/target3"/>
    <dgm:cxn modelId="{C03DAAC1-2F7C-41EA-868F-EFB925868F3A}" srcId="{2E974155-C8EE-4B16-B04B-BF5E284B1216}" destId="{523F77FA-C72E-4A1B-A629-DE596B8CBAA7}" srcOrd="1" destOrd="0" parTransId="{7BC7E142-4016-40E5-BB4B-7E3693CCBBB5}" sibTransId="{E9172B1C-1B45-42B5-BB6D-E5D751E69DEB}"/>
    <dgm:cxn modelId="{97144260-B547-4830-B3D0-92C0E06FE550}" type="presOf" srcId="{6B67D0DC-9FA4-4616-A6C3-B33854DE2944}" destId="{7B9A76AC-706E-4640-A6A3-EAD88C541EC4}" srcOrd="0" destOrd="0" presId="urn:microsoft.com/office/officeart/2005/8/layout/target3"/>
    <dgm:cxn modelId="{0946C7E6-6CED-4997-98E1-E2B0EFAA9F83}" srcId="{2E974155-C8EE-4B16-B04B-BF5E284B1216}" destId="{6B67D0DC-9FA4-4616-A6C3-B33854DE2944}" srcOrd="2" destOrd="0" parTransId="{D6D80560-9D10-4D41-9E51-07C1B4C85BEE}" sibTransId="{AED5D313-BD27-4E1B-9736-A1F60B08F983}"/>
    <dgm:cxn modelId="{09ECEA25-EDC6-4804-98A7-52F2D5A386AC}" type="presParOf" srcId="{6815E855-7706-4C6D-BB48-44CCDAC84F68}" destId="{B78319FC-64B8-4558-97D3-9CEC12E3D0D8}" srcOrd="0" destOrd="0" presId="urn:microsoft.com/office/officeart/2005/8/layout/target3"/>
    <dgm:cxn modelId="{8DD425B6-2E94-4B89-82AB-B66547736126}" type="presParOf" srcId="{6815E855-7706-4C6D-BB48-44CCDAC84F68}" destId="{BC4E07C4-706F-4AAD-A9D1-9713AE81C83B}" srcOrd="1" destOrd="0" presId="urn:microsoft.com/office/officeart/2005/8/layout/target3"/>
    <dgm:cxn modelId="{D1C6A7EE-EF94-4FC1-BDD0-27E3BD726A53}" type="presParOf" srcId="{6815E855-7706-4C6D-BB48-44CCDAC84F68}" destId="{5BC950AF-2F82-45D8-B6A1-AD43FE8D4038}" srcOrd="2" destOrd="0" presId="urn:microsoft.com/office/officeart/2005/8/layout/target3"/>
    <dgm:cxn modelId="{01E11C3D-32C0-4771-87EF-60DDF2F36CAC}" type="presParOf" srcId="{6815E855-7706-4C6D-BB48-44CCDAC84F68}" destId="{77763754-C4AE-4DC8-8B83-30ECF597BA9C}" srcOrd="3" destOrd="0" presId="urn:microsoft.com/office/officeart/2005/8/layout/target3"/>
    <dgm:cxn modelId="{68EDDCE5-7051-4C89-AF4A-72145D93B868}" type="presParOf" srcId="{6815E855-7706-4C6D-BB48-44CCDAC84F68}" destId="{4A6E8B81-72CA-48AC-AFE0-F75A54170008}" srcOrd="4" destOrd="0" presId="urn:microsoft.com/office/officeart/2005/8/layout/target3"/>
    <dgm:cxn modelId="{745C37FB-4B7E-4E7A-97A1-458A19DF20F6}" type="presParOf" srcId="{6815E855-7706-4C6D-BB48-44CCDAC84F68}" destId="{9021EF06-6E6F-4543-8086-24582DA9A14F}" srcOrd="5" destOrd="0" presId="urn:microsoft.com/office/officeart/2005/8/layout/target3"/>
    <dgm:cxn modelId="{8ABA242B-163D-4935-A5C9-7B1B790EBEF5}" type="presParOf" srcId="{6815E855-7706-4C6D-BB48-44CCDAC84F68}" destId="{9A005151-4FE7-415C-956B-AEAABB834D3E}" srcOrd="6" destOrd="0" presId="urn:microsoft.com/office/officeart/2005/8/layout/target3"/>
    <dgm:cxn modelId="{25715DD2-D9D9-433F-BF5A-51FD6E72C902}" type="presParOf" srcId="{6815E855-7706-4C6D-BB48-44CCDAC84F68}" destId="{913E075F-2A19-4062-93BA-26C8CD5093FC}" srcOrd="7" destOrd="0" presId="urn:microsoft.com/office/officeart/2005/8/layout/target3"/>
    <dgm:cxn modelId="{6CF6B4BF-E1B5-4F8C-8E31-F2EBDBDE0240}" type="presParOf" srcId="{6815E855-7706-4C6D-BB48-44CCDAC84F68}" destId="{7B9A76AC-706E-4640-A6A3-EAD88C541EC4}" srcOrd="8" destOrd="0" presId="urn:microsoft.com/office/officeart/2005/8/layout/target3"/>
    <dgm:cxn modelId="{D73DA56F-0FC0-4BEC-A297-385CA0424EF2}" type="presParOf" srcId="{6815E855-7706-4C6D-BB48-44CCDAC84F68}" destId="{ADAB7478-6603-4C98-8EE5-A4B93D826258}" srcOrd="9" destOrd="0" presId="urn:microsoft.com/office/officeart/2005/8/layout/target3"/>
    <dgm:cxn modelId="{51648789-EA24-4CD6-949E-6425B1A3976C}" type="presParOf" srcId="{6815E855-7706-4C6D-BB48-44CCDAC84F68}" destId="{A42F2B3F-6008-4D5D-A14F-003703194419}" srcOrd="10" destOrd="0" presId="urn:microsoft.com/office/officeart/2005/8/layout/target3"/>
    <dgm:cxn modelId="{1414296B-C895-44A1-9A4B-46DFE56DDC8C}" type="presParOf" srcId="{6815E855-7706-4C6D-BB48-44CCDAC84F68}" destId="{B64D1239-1173-4AE6-BB1E-BFEA0BF179D8}" srcOrd="11"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6A4DAC-E8F3-457C-B441-39AE538DC42A}" type="doc">
      <dgm:prSet loTypeId="urn:microsoft.com/office/officeart/2005/8/layout/cycle3" loCatId="cycle" qsTypeId="urn:microsoft.com/office/officeart/2005/8/quickstyle/3d1" qsCatId="3D" csTypeId="urn:microsoft.com/office/officeart/2005/8/colors/colorful3" csCatId="colorful" phldr="1"/>
      <dgm:spPr/>
      <dgm:t>
        <a:bodyPr/>
        <a:lstStyle/>
        <a:p>
          <a:endParaRPr lang="en-US"/>
        </a:p>
      </dgm:t>
    </dgm:pt>
    <dgm:pt modelId="{DA79FF68-D6B9-47DC-ACBC-EA957D5D25FC}">
      <dgm:prSet custT="1"/>
      <dgm:spPr>
        <a:effectLst>
          <a:outerShdw blurRad="50800" dist="38100" dir="5400000" algn="t" rotWithShape="0">
            <a:prstClr val="black">
              <a:alpha val="40000"/>
            </a:prstClr>
          </a:outerShdw>
        </a:effectLst>
      </dgm:spPr>
      <dgm:t>
        <a:bodyPr/>
        <a:lstStyle/>
        <a:p>
          <a:pPr rtl="0"/>
          <a:r>
            <a:rPr lang="en-US" sz="2500" dirty="0" smtClean="0"/>
            <a:t>Prior Authorization (PA)</a:t>
          </a:r>
          <a:endParaRPr lang="en-US" sz="2500" dirty="0"/>
        </a:p>
      </dgm:t>
    </dgm:pt>
    <dgm:pt modelId="{A8DFC20D-1952-421D-BCB5-11F12BC85A51}" type="parTrans" cxnId="{0A77FC61-3C09-44D4-B841-991888D27394}">
      <dgm:prSet/>
      <dgm:spPr/>
      <dgm:t>
        <a:bodyPr/>
        <a:lstStyle/>
        <a:p>
          <a:endParaRPr lang="en-US"/>
        </a:p>
      </dgm:t>
    </dgm:pt>
    <dgm:pt modelId="{23BAB506-2E66-44AB-8636-AC863FCE4469}" type="sibTrans" cxnId="{0A77FC61-3C09-44D4-B841-991888D27394}">
      <dgm:prSet/>
      <dgm:spPr/>
      <dgm:t>
        <a:bodyPr/>
        <a:lstStyle/>
        <a:p>
          <a:endParaRPr lang="en-US"/>
        </a:p>
      </dgm:t>
    </dgm:pt>
    <dgm:pt modelId="{35E7F29B-9CE1-4409-A72D-55DBE8D55C7E}">
      <dgm:prSet custT="1"/>
      <dgm:spPr>
        <a:effectLst>
          <a:outerShdw blurRad="50800" dist="38100" dir="5400000" algn="t" rotWithShape="0">
            <a:prstClr val="black">
              <a:alpha val="40000"/>
            </a:prstClr>
          </a:outerShdw>
        </a:effectLst>
      </dgm:spPr>
      <dgm:t>
        <a:bodyPr/>
        <a:lstStyle/>
        <a:p>
          <a:pPr rtl="0"/>
          <a:r>
            <a:rPr lang="en-US" sz="2600" dirty="0" smtClean="0"/>
            <a:t>Dispense As Written (DAW)</a:t>
          </a:r>
          <a:endParaRPr lang="en-US" sz="2600" dirty="0"/>
        </a:p>
      </dgm:t>
    </dgm:pt>
    <dgm:pt modelId="{50908761-AC5A-4417-B5D0-B2C5CF3C1F50}" type="parTrans" cxnId="{27994A28-F8DA-4ACD-849B-1EF29851D4FD}">
      <dgm:prSet/>
      <dgm:spPr/>
      <dgm:t>
        <a:bodyPr/>
        <a:lstStyle/>
        <a:p>
          <a:endParaRPr lang="en-US"/>
        </a:p>
      </dgm:t>
    </dgm:pt>
    <dgm:pt modelId="{89B9B9AA-1FA9-42A2-BA5B-58BA44C6052A}" type="sibTrans" cxnId="{27994A28-F8DA-4ACD-849B-1EF29851D4FD}">
      <dgm:prSet/>
      <dgm:spPr>
        <a:effectLst>
          <a:outerShdw blurRad="50800" dist="38100" dir="5400000" algn="t" rotWithShape="0">
            <a:prstClr val="black">
              <a:alpha val="40000"/>
            </a:prstClr>
          </a:outerShdw>
        </a:effectLst>
      </dgm:spPr>
      <dgm:t>
        <a:bodyPr/>
        <a:lstStyle/>
        <a:p>
          <a:endParaRPr lang="en-US"/>
        </a:p>
      </dgm:t>
    </dgm:pt>
    <dgm:pt modelId="{2366A940-5815-4F9D-B2F3-5903F46C605E}">
      <dgm:prSet custT="1"/>
      <dgm:spPr/>
      <dgm:t>
        <a:bodyPr/>
        <a:lstStyle/>
        <a:p>
          <a:pPr rtl="0"/>
          <a:r>
            <a:rPr lang="en-US" sz="2600" dirty="0" smtClean="0"/>
            <a:t>Missing or Invalid Package Size</a:t>
          </a:r>
          <a:endParaRPr lang="en-US" sz="2600" dirty="0"/>
        </a:p>
      </dgm:t>
    </dgm:pt>
    <dgm:pt modelId="{77A87F31-4B9E-4A41-866D-75C1CDF70ACF}" type="parTrans" cxnId="{6C2D113A-E26D-45DD-BAE8-E268527679B3}">
      <dgm:prSet/>
      <dgm:spPr/>
      <dgm:t>
        <a:bodyPr/>
        <a:lstStyle/>
        <a:p>
          <a:endParaRPr lang="en-US"/>
        </a:p>
      </dgm:t>
    </dgm:pt>
    <dgm:pt modelId="{D0ADC5E2-A362-4F13-986E-69E645DEB655}" type="sibTrans" cxnId="{6C2D113A-E26D-45DD-BAE8-E268527679B3}">
      <dgm:prSet/>
      <dgm:spPr/>
      <dgm:t>
        <a:bodyPr/>
        <a:lstStyle/>
        <a:p>
          <a:endParaRPr lang="en-US"/>
        </a:p>
      </dgm:t>
    </dgm:pt>
    <dgm:pt modelId="{9BCD9278-7AE8-4A5C-856F-1D087B540190}">
      <dgm:prSet custT="1"/>
      <dgm:spPr/>
      <dgm:t>
        <a:bodyPr/>
        <a:lstStyle/>
        <a:p>
          <a:pPr rtl="0"/>
          <a:r>
            <a:rPr lang="en-US" sz="2600" dirty="0" smtClean="0"/>
            <a:t>Refill Too Soon (RTS)</a:t>
          </a:r>
          <a:endParaRPr lang="en-US" sz="2600" dirty="0"/>
        </a:p>
      </dgm:t>
    </dgm:pt>
    <dgm:pt modelId="{E8E15020-762D-406A-A01B-D44734DD581D}" type="parTrans" cxnId="{C1AA9F38-A360-4E6F-8ECE-21B2D1B29A17}">
      <dgm:prSet/>
      <dgm:spPr/>
      <dgm:t>
        <a:bodyPr/>
        <a:lstStyle/>
        <a:p>
          <a:endParaRPr lang="en-US"/>
        </a:p>
      </dgm:t>
    </dgm:pt>
    <dgm:pt modelId="{8D2C9144-2CDD-4FE8-8111-29550AC88BD0}" type="sibTrans" cxnId="{C1AA9F38-A360-4E6F-8ECE-21B2D1B29A17}">
      <dgm:prSet/>
      <dgm:spPr/>
      <dgm:t>
        <a:bodyPr/>
        <a:lstStyle/>
        <a:p>
          <a:endParaRPr lang="en-US"/>
        </a:p>
      </dgm:t>
    </dgm:pt>
    <dgm:pt modelId="{C3140271-A9D9-41C3-918E-51F8461D91BC}">
      <dgm:prSet custT="1"/>
      <dgm:spPr/>
      <dgm:t>
        <a:bodyPr/>
        <a:lstStyle/>
        <a:p>
          <a:pPr rtl="0"/>
          <a:r>
            <a:rPr lang="en-US" sz="2600" dirty="0" smtClean="0"/>
            <a:t>Invalid Days Supply</a:t>
          </a:r>
          <a:endParaRPr lang="en-US" sz="2600" dirty="0"/>
        </a:p>
      </dgm:t>
    </dgm:pt>
    <dgm:pt modelId="{48F2D735-012A-4B7F-958F-582AA4F81CBE}" type="parTrans" cxnId="{C8845A0E-5B78-45B1-B659-C472BCB64F37}">
      <dgm:prSet/>
      <dgm:spPr/>
      <dgm:t>
        <a:bodyPr/>
        <a:lstStyle/>
        <a:p>
          <a:endParaRPr lang="en-US"/>
        </a:p>
      </dgm:t>
    </dgm:pt>
    <dgm:pt modelId="{EAFE2F8D-F69B-425C-8B41-42448B62F832}" type="sibTrans" cxnId="{C8845A0E-5B78-45B1-B659-C472BCB64F37}">
      <dgm:prSet/>
      <dgm:spPr/>
      <dgm:t>
        <a:bodyPr/>
        <a:lstStyle/>
        <a:p>
          <a:endParaRPr lang="en-US"/>
        </a:p>
      </dgm:t>
    </dgm:pt>
    <dgm:pt modelId="{A0BC9792-283E-4D21-88F5-0C23D2F4056F}">
      <dgm:prSet custT="1"/>
      <dgm:spPr/>
      <dgm:t>
        <a:bodyPr/>
        <a:lstStyle/>
        <a:p>
          <a:pPr rtl="0"/>
          <a:r>
            <a:rPr lang="en-US" sz="2500" dirty="0" smtClean="0"/>
            <a:t>Drug Utilization Review (DUR)</a:t>
          </a:r>
          <a:endParaRPr lang="en-US" sz="2500" dirty="0"/>
        </a:p>
      </dgm:t>
    </dgm:pt>
    <dgm:pt modelId="{7CD249D6-8CC8-406E-B22C-6EB4F3ADE46E}" type="parTrans" cxnId="{E733CC03-ECF6-4E70-B1F2-E5F2713DB010}">
      <dgm:prSet/>
      <dgm:spPr/>
      <dgm:t>
        <a:bodyPr/>
        <a:lstStyle/>
        <a:p>
          <a:endParaRPr lang="en-US"/>
        </a:p>
      </dgm:t>
    </dgm:pt>
    <dgm:pt modelId="{984E6F1D-95D7-4AF1-AE65-1C9EF31CCBE9}" type="sibTrans" cxnId="{E733CC03-ECF6-4E70-B1F2-E5F2713DB010}">
      <dgm:prSet/>
      <dgm:spPr/>
      <dgm:t>
        <a:bodyPr/>
        <a:lstStyle/>
        <a:p>
          <a:endParaRPr lang="en-US"/>
        </a:p>
      </dgm:t>
    </dgm:pt>
    <dgm:pt modelId="{BD900CB9-94E8-4B96-875A-1517F98A97EE}">
      <dgm:prSet custT="1"/>
      <dgm:spPr/>
      <dgm:t>
        <a:bodyPr/>
        <a:lstStyle/>
        <a:p>
          <a:pPr rtl="0"/>
          <a:r>
            <a:rPr lang="en-US" sz="2600" dirty="0" smtClean="0"/>
            <a:t>Product Related (NDC)</a:t>
          </a:r>
          <a:endParaRPr lang="en-US" sz="2600" dirty="0"/>
        </a:p>
      </dgm:t>
    </dgm:pt>
    <dgm:pt modelId="{4EA1F602-744E-4F13-84DF-A664C36AE856}" type="parTrans" cxnId="{5BEFCCE0-FEA4-445A-9850-920091292009}">
      <dgm:prSet/>
      <dgm:spPr/>
      <dgm:t>
        <a:bodyPr/>
        <a:lstStyle/>
        <a:p>
          <a:endParaRPr lang="en-US"/>
        </a:p>
      </dgm:t>
    </dgm:pt>
    <dgm:pt modelId="{C96D5549-998B-48BD-882E-F217B19E64A7}" type="sibTrans" cxnId="{5BEFCCE0-FEA4-445A-9850-920091292009}">
      <dgm:prSet/>
      <dgm:spPr/>
      <dgm:t>
        <a:bodyPr/>
        <a:lstStyle/>
        <a:p>
          <a:endParaRPr lang="en-US"/>
        </a:p>
      </dgm:t>
    </dgm:pt>
    <dgm:pt modelId="{D4E8F09B-52E5-42CD-828D-EA80BB25D6A2}" type="pres">
      <dgm:prSet presAssocID="{AD6A4DAC-E8F3-457C-B441-39AE538DC42A}" presName="Name0" presStyleCnt="0">
        <dgm:presLayoutVars>
          <dgm:dir/>
          <dgm:resizeHandles val="exact"/>
        </dgm:presLayoutVars>
      </dgm:prSet>
      <dgm:spPr/>
      <dgm:t>
        <a:bodyPr/>
        <a:lstStyle/>
        <a:p>
          <a:endParaRPr lang="en-US"/>
        </a:p>
      </dgm:t>
    </dgm:pt>
    <dgm:pt modelId="{EC4FB887-E809-4ABC-93F0-3C8D89D20A83}" type="pres">
      <dgm:prSet presAssocID="{AD6A4DAC-E8F3-457C-B441-39AE538DC42A}" presName="cycle" presStyleCnt="0"/>
      <dgm:spPr/>
      <dgm:t>
        <a:bodyPr/>
        <a:lstStyle/>
        <a:p>
          <a:endParaRPr lang="en-US"/>
        </a:p>
      </dgm:t>
    </dgm:pt>
    <dgm:pt modelId="{2F4A0E68-91D0-4D38-B7A2-1653A736124F}" type="pres">
      <dgm:prSet presAssocID="{35E7F29B-9CE1-4409-A72D-55DBE8D55C7E}" presName="nodeFirstNode" presStyleLbl="node1" presStyleIdx="0" presStyleCnt="7" custScaleX="110000" custScaleY="110000" custRadScaleRad="100068" custRadScaleInc="4704">
        <dgm:presLayoutVars>
          <dgm:bulletEnabled val="1"/>
        </dgm:presLayoutVars>
      </dgm:prSet>
      <dgm:spPr/>
      <dgm:t>
        <a:bodyPr/>
        <a:lstStyle/>
        <a:p>
          <a:endParaRPr lang="en-US"/>
        </a:p>
      </dgm:t>
    </dgm:pt>
    <dgm:pt modelId="{62486A10-5F25-4261-A8BF-96FB13AABACB}" type="pres">
      <dgm:prSet presAssocID="{89B9B9AA-1FA9-42A2-BA5B-58BA44C6052A}" presName="sibTransFirstNode" presStyleLbl="bgShp" presStyleIdx="0" presStyleCnt="1" custAng="548456" custScaleX="97593" custLinFactNeighborX="108"/>
      <dgm:spPr/>
      <dgm:t>
        <a:bodyPr/>
        <a:lstStyle/>
        <a:p>
          <a:endParaRPr lang="en-US"/>
        </a:p>
      </dgm:t>
    </dgm:pt>
    <dgm:pt modelId="{16DBAD58-46E6-4E81-9789-4D710CC70F8A}" type="pres">
      <dgm:prSet presAssocID="{2366A940-5815-4F9D-B2F3-5903F46C605E}" presName="nodeFollowingNodes" presStyleLbl="node1" presStyleIdx="1" presStyleCnt="7" custScaleX="110000" custScaleY="110000" custRadScaleRad="97487" custRadScaleInc="13946">
        <dgm:presLayoutVars>
          <dgm:bulletEnabled val="1"/>
        </dgm:presLayoutVars>
      </dgm:prSet>
      <dgm:spPr/>
      <dgm:t>
        <a:bodyPr/>
        <a:lstStyle/>
        <a:p>
          <a:endParaRPr lang="en-US"/>
        </a:p>
      </dgm:t>
    </dgm:pt>
    <dgm:pt modelId="{14196ED5-5B6C-4A69-93E9-03F537E62F23}" type="pres">
      <dgm:prSet presAssocID="{9BCD9278-7AE8-4A5C-856F-1D087B540190}" presName="nodeFollowingNodes" presStyleLbl="node1" presStyleIdx="2" presStyleCnt="7" custScaleX="110000" custScaleY="110000">
        <dgm:presLayoutVars>
          <dgm:bulletEnabled val="1"/>
        </dgm:presLayoutVars>
      </dgm:prSet>
      <dgm:spPr/>
      <dgm:t>
        <a:bodyPr/>
        <a:lstStyle/>
        <a:p>
          <a:endParaRPr lang="en-US"/>
        </a:p>
      </dgm:t>
    </dgm:pt>
    <dgm:pt modelId="{4BD7A2E4-5F08-4FA5-8A89-F309768DCDD0}" type="pres">
      <dgm:prSet presAssocID="{C3140271-A9D9-41C3-918E-51F8461D91BC}" presName="nodeFollowingNodes" presStyleLbl="node1" presStyleIdx="3" presStyleCnt="7" custScaleX="110000" custScaleY="110000" custRadScaleRad="104150" custRadScaleInc="-9767">
        <dgm:presLayoutVars>
          <dgm:bulletEnabled val="1"/>
        </dgm:presLayoutVars>
      </dgm:prSet>
      <dgm:spPr/>
      <dgm:t>
        <a:bodyPr/>
        <a:lstStyle/>
        <a:p>
          <a:endParaRPr lang="en-US"/>
        </a:p>
      </dgm:t>
    </dgm:pt>
    <dgm:pt modelId="{8E1582CE-B7EE-49BF-9315-7C62EDCF76B1}" type="pres">
      <dgm:prSet presAssocID="{A0BC9792-283E-4D21-88F5-0C23D2F4056F}" presName="nodeFollowingNodes" presStyleLbl="node1" presStyleIdx="4" presStyleCnt="7" custScaleX="110000" custScaleY="110000" custRadScaleRad="105160" custRadScaleInc="11847">
        <dgm:presLayoutVars>
          <dgm:bulletEnabled val="1"/>
        </dgm:presLayoutVars>
      </dgm:prSet>
      <dgm:spPr/>
      <dgm:t>
        <a:bodyPr/>
        <a:lstStyle/>
        <a:p>
          <a:endParaRPr lang="en-US"/>
        </a:p>
      </dgm:t>
    </dgm:pt>
    <dgm:pt modelId="{1AABA7AB-AD12-4682-816D-A0657D7ADC84}" type="pres">
      <dgm:prSet presAssocID="{BD900CB9-94E8-4B96-875A-1517F98A97EE}" presName="nodeFollowingNodes" presStyleLbl="node1" presStyleIdx="5" presStyleCnt="7" custScaleX="110000" custScaleY="110000">
        <dgm:presLayoutVars>
          <dgm:bulletEnabled val="1"/>
        </dgm:presLayoutVars>
      </dgm:prSet>
      <dgm:spPr/>
      <dgm:t>
        <a:bodyPr/>
        <a:lstStyle/>
        <a:p>
          <a:endParaRPr lang="en-US"/>
        </a:p>
      </dgm:t>
    </dgm:pt>
    <dgm:pt modelId="{3FB15826-CFB2-4644-B134-DA90D0C5CF42}" type="pres">
      <dgm:prSet presAssocID="{DA79FF68-D6B9-47DC-ACBC-EA957D5D25FC}" presName="nodeFollowingNodes" presStyleLbl="node1" presStyleIdx="6" presStyleCnt="7" custScaleX="110000" custScaleY="110000" custRadScaleRad="93944" custRadScaleInc="-10889">
        <dgm:presLayoutVars>
          <dgm:bulletEnabled val="1"/>
        </dgm:presLayoutVars>
      </dgm:prSet>
      <dgm:spPr/>
      <dgm:t>
        <a:bodyPr/>
        <a:lstStyle/>
        <a:p>
          <a:endParaRPr lang="en-US"/>
        </a:p>
      </dgm:t>
    </dgm:pt>
  </dgm:ptLst>
  <dgm:cxnLst>
    <dgm:cxn modelId="{27994A28-F8DA-4ACD-849B-1EF29851D4FD}" srcId="{AD6A4DAC-E8F3-457C-B441-39AE538DC42A}" destId="{35E7F29B-9CE1-4409-A72D-55DBE8D55C7E}" srcOrd="0" destOrd="0" parTransId="{50908761-AC5A-4417-B5D0-B2C5CF3C1F50}" sibTransId="{89B9B9AA-1FA9-42A2-BA5B-58BA44C6052A}"/>
    <dgm:cxn modelId="{6C2D113A-E26D-45DD-BAE8-E268527679B3}" srcId="{AD6A4DAC-E8F3-457C-B441-39AE538DC42A}" destId="{2366A940-5815-4F9D-B2F3-5903F46C605E}" srcOrd="1" destOrd="0" parTransId="{77A87F31-4B9E-4A41-866D-75C1CDF70ACF}" sibTransId="{D0ADC5E2-A362-4F13-986E-69E645DEB655}"/>
    <dgm:cxn modelId="{C1AA9F38-A360-4E6F-8ECE-21B2D1B29A17}" srcId="{AD6A4DAC-E8F3-457C-B441-39AE538DC42A}" destId="{9BCD9278-7AE8-4A5C-856F-1D087B540190}" srcOrd="2" destOrd="0" parTransId="{E8E15020-762D-406A-A01B-D44734DD581D}" sibTransId="{8D2C9144-2CDD-4FE8-8111-29550AC88BD0}"/>
    <dgm:cxn modelId="{84CFF748-C769-48C7-A82F-3F1C803C4B93}" type="presOf" srcId="{9BCD9278-7AE8-4A5C-856F-1D087B540190}" destId="{14196ED5-5B6C-4A69-93E9-03F537E62F23}" srcOrd="0" destOrd="0" presId="urn:microsoft.com/office/officeart/2005/8/layout/cycle3"/>
    <dgm:cxn modelId="{0A77FC61-3C09-44D4-B841-991888D27394}" srcId="{AD6A4DAC-E8F3-457C-B441-39AE538DC42A}" destId="{DA79FF68-D6B9-47DC-ACBC-EA957D5D25FC}" srcOrd="6" destOrd="0" parTransId="{A8DFC20D-1952-421D-BCB5-11F12BC85A51}" sibTransId="{23BAB506-2E66-44AB-8636-AC863FCE4469}"/>
    <dgm:cxn modelId="{BDF43619-07EC-41A3-9510-9E7B02BADAF0}" type="presOf" srcId="{89B9B9AA-1FA9-42A2-BA5B-58BA44C6052A}" destId="{62486A10-5F25-4261-A8BF-96FB13AABACB}" srcOrd="0" destOrd="0" presId="urn:microsoft.com/office/officeart/2005/8/layout/cycle3"/>
    <dgm:cxn modelId="{19BFCEAD-1A73-4475-A124-81DC06F99BBF}" type="presOf" srcId="{2366A940-5815-4F9D-B2F3-5903F46C605E}" destId="{16DBAD58-46E6-4E81-9789-4D710CC70F8A}" srcOrd="0" destOrd="0" presId="urn:microsoft.com/office/officeart/2005/8/layout/cycle3"/>
    <dgm:cxn modelId="{57D9CB5B-B363-4342-A7E7-BADC99E44A74}" type="presOf" srcId="{35E7F29B-9CE1-4409-A72D-55DBE8D55C7E}" destId="{2F4A0E68-91D0-4D38-B7A2-1653A736124F}" srcOrd="0" destOrd="0" presId="urn:microsoft.com/office/officeart/2005/8/layout/cycle3"/>
    <dgm:cxn modelId="{883626E1-2475-49DA-9419-6B5CF9DE46F9}" type="presOf" srcId="{A0BC9792-283E-4D21-88F5-0C23D2F4056F}" destId="{8E1582CE-B7EE-49BF-9315-7C62EDCF76B1}" srcOrd="0" destOrd="0" presId="urn:microsoft.com/office/officeart/2005/8/layout/cycle3"/>
    <dgm:cxn modelId="{7240D80F-2E08-45AF-B3BC-59B40D98461A}" type="presOf" srcId="{C3140271-A9D9-41C3-918E-51F8461D91BC}" destId="{4BD7A2E4-5F08-4FA5-8A89-F309768DCDD0}" srcOrd="0" destOrd="0" presId="urn:microsoft.com/office/officeart/2005/8/layout/cycle3"/>
    <dgm:cxn modelId="{E855254B-F71F-411D-B20F-FEB854B39505}" type="presOf" srcId="{AD6A4DAC-E8F3-457C-B441-39AE538DC42A}" destId="{D4E8F09B-52E5-42CD-828D-EA80BB25D6A2}" srcOrd="0" destOrd="0" presId="urn:microsoft.com/office/officeart/2005/8/layout/cycle3"/>
    <dgm:cxn modelId="{5BEFCCE0-FEA4-445A-9850-920091292009}" srcId="{AD6A4DAC-E8F3-457C-B441-39AE538DC42A}" destId="{BD900CB9-94E8-4B96-875A-1517F98A97EE}" srcOrd="5" destOrd="0" parTransId="{4EA1F602-744E-4F13-84DF-A664C36AE856}" sibTransId="{C96D5549-998B-48BD-882E-F217B19E64A7}"/>
    <dgm:cxn modelId="{1C25EF78-CE48-45FB-BF2B-118F5464E32E}" type="presOf" srcId="{BD900CB9-94E8-4B96-875A-1517F98A97EE}" destId="{1AABA7AB-AD12-4682-816D-A0657D7ADC84}" srcOrd="0" destOrd="0" presId="urn:microsoft.com/office/officeart/2005/8/layout/cycle3"/>
    <dgm:cxn modelId="{C8845A0E-5B78-45B1-B659-C472BCB64F37}" srcId="{AD6A4DAC-E8F3-457C-B441-39AE538DC42A}" destId="{C3140271-A9D9-41C3-918E-51F8461D91BC}" srcOrd="3" destOrd="0" parTransId="{48F2D735-012A-4B7F-958F-582AA4F81CBE}" sibTransId="{EAFE2F8D-F69B-425C-8B41-42448B62F832}"/>
    <dgm:cxn modelId="{E733CC03-ECF6-4E70-B1F2-E5F2713DB010}" srcId="{AD6A4DAC-E8F3-457C-B441-39AE538DC42A}" destId="{A0BC9792-283E-4D21-88F5-0C23D2F4056F}" srcOrd="4" destOrd="0" parTransId="{7CD249D6-8CC8-406E-B22C-6EB4F3ADE46E}" sibTransId="{984E6F1D-95D7-4AF1-AE65-1C9EF31CCBE9}"/>
    <dgm:cxn modelId="{46D3CB6B-571C-423D-B66A-8EB395024D70}" type="presOf" srcId="{DA79FF68-D6B9-47DC-ACBC-EA957D5D25FC}" destId="{3FB15826-CFB2-4644-B134-DA90D0C5CF42}" srcOrd="0" destOrd="0" presId="urn:microsoft.com/office/officeart/2005/8/layout/cycle3"/>
    <dgm:cxn modelId="{73F5D240-6BE0-418B-8071-B4C0B06E0232}" type="presParOf" srcId="{D4E8F09B-52E5-42CD-828D-EA80BB25D6A2}" destId="{EC4FB887-E809-4ABC-93F0-3C8D89D20A83}" srcOrd="0" destOrd="0" presId="urn:microsoft.com/office/officeart/2005/8/layout/cycle3"/>
    <dgm:cxn modelId="{484920E4-EDC8-40B9-9F11-BBC6A6071A9F}" type="presParOf" srcId="{EC4FB887-E809-4ABC-93F0-3C8D89D20A83}" destId="{2F4A0E68-91D0-4D38-B7A2-1653A736124F}" srcOrd="0" destOrd="0" presId="urn:microsoft.com/office/officeart/2005/8/layout/cycle3"/>
    <dgm:cxn modelId="{A6EEFF19-5CF6-4277-B934-84A0752C4344}" type="presParOf" srcId="{EC4FB887-E809-4ABC-93F0-3C8D89D20A83}" destId="{62486A10-5F25-4261-A8BF-96FB13AABACB}" srcOrd="1" destOrd="0" presId="urn:microsoft.com/office/officeart/2005/8/layout/cycle3"/>
    <dgm:cxn modelId="{A5437A40-4568-4D5F-9128-7F09C25641CF}" type="presParOf" srcId="{EC4FB887-E809-4ABC-93F0-3C8D89D20A83}" destId="{16DBAD58-46E6-4E81-9789-4D710CC70F8A}" srcOrd="2" destOrd="0" presId="urn:microsoft.com/office/officeart/2005/8/layout/cycle3"/>
    <dgm:cxn modelId="{7D2772AC-BB90-4946-A32B-5DC06B8EDFC5}" type="presParOf" srcId="{EC4FB887-E809-4ABC-93F0-3C8D89D20A83}" destId="{14196ED5-5B6C-4A69-93E9-03F537E62F23}" srcOrd="3" destOrd="0" presId="urn:microsoft.com/office/officeart/2005/8/layout/cycle3"/>
    <dgm:cxn modelId="{C284BC47-702A-42B9-8660-236E76E6E772}" type="presParOf" srcId="{EC4FB887-E809-4ABC-93F0-3C8D89D20A83}" destId="{4BD7A2E4-5F08-4FA5-8A89-F309768DCDD0}" srcOrd="4" destOrd="0" presId="urn:microsoft.com/office/officeart/2005/8/layout/cycle3"/>
    <dgm:cxn modelId="{953BE11C-F15A-4B78-8F3A-16DD7D455B5C}" type="presParOf" srcId="{EC4FB887-E809-4ABC-93F0-3C8D89D20A83}" destId="{8E1582CE-B7EE-49BF-9315-7C62EDCF76B1}" srcOrd="5" destOrd="0" presId="urn:microsoft.com/office/officeart/2005/8/layout/cycle3"/>
    <dgm:cxn modelId="{89F25982-E0F4-4F94-8C94-B60FFDC140DC}" type="presParOf" srcId="{EC4FB887-E809-4ABC-93F0-3C8D89D20A83}" destId="{1AABA7AB-AD12-4682-816D-A0657D7ADC84}" srcOrd="6" destOrd="0" presId="urn:microsoft.com/office/officeart/2005/8/layout/cycle3"/>
    <dgm:cxn modelId="{FDA375FD-A2B6-4253-BAB5-1BE3CDC021AA}" type="presParOf" srcId="{EC4FB887-E809-4ABC-93F0-3C8D89D20A83}" destId="{3FB15826-CFB2-4644-B134-DA90D0C5CF42}" srcOrd="7"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E188703-5358-4A5C-BBB0-EB46EAAEC4EF}" type="doc">
      <dgm:prSet loTypeId="urn:microsoft.com/office/officeart/2008/layout/LinedList" loCatId="list" qsTypeId="urn:microsoft.com/office/officeart/2005/8/quickstyle/simple5" qsCatId="simple" csTypeId="urn:microsoft.com/office/officeart/2005/8/colors/colorful3" csCatId="colorful" phldr="1"/>
      <dgm:spPr/>
      <dgm:t>
        <a:bodyPr/>
        <a:lstStyle/>
        <a:p>
          <a:endParaRPr lang="en-US"/>
        </a:p>
      </dgm:t>
    </dgm:pt>
    <dgm:pt modelId="{7F6550E1-9082-4613-96B5-E284776134E3}">
      <dgm:prSet/>
      <dgm:spPr/>
      <dgm:t>
        <a:bodyPr/>
        <a:lstStyle/>
        <a:p>
          <a:pPr rtl="0"/>
          <a:r>
            <a:rPr lang="en-US" dirty="0" smtClean="0">
              <a:effectLst>
                <a:outerShdw blurRad="38100" dist="38100" dir="2700000" algn="tl">
                  <a:srgbClr val="000000">
                    <a:alpha val="43137"/>
                  </a:srgbClr>
                </a:outerShdw>
              </a:effectLst>
            </a:rPr>
            <a:t>Select BPS PHARMACIES NAME:</a:t>
          </a:r>
          <a:endParaRPr lang="en-US" dirty="0">
            <a:effectLst>
              <a:outerShdw blurRad="38100" dist="38100" dir="2700000" algn="tl">
                <a:srgbClr val="000000">
                  <a:alpha val="43137"/>
                </a:srgbClr>
              </a:outerShdw>
            </a:effectLst>
          </a:endParaRPr>
        </a:p>
      </dgm:t>
      <dgm:extLst/>
    </dgm:pt>
    <dgm:pt modelId="{D53CAE2C-AD06-4DEC-994C-8635ED82B4CE}" type="parTrans" cxnId="{0DF5E063-67D0-4692-A383-4753A9AAAA5E}">
      <dgm:prSet/>
      <dgm:spPr/>
      <dgm:t>
        <a:bodyPr/>
        <a:lstStyle/>
        <a:p>
          <a:endParaRPr lang="en-US">
            <a:effectLst>
              <a:outerShdw blurRad="38100" dist="38100" dir="2700000" algn="tl">
                <a:srgbClr val="000000">
                  <a:alpha val="43137"/>
                </a:srgbClr>
              </a:outerShdw>
            </a:effectLst>
          </a:endParaRPr>
        </a:p>
      </dgm:t>
    </dgm:pt>
    <dgm:pt modelId="{9C838A44-3504-4FD6-863A-D945D9267EE4}" type="sibTrans" cxnId="{0DF5E063-67D0-4692-A383-4753A9AAAA5E}">
      <dgm:prSet/>
      <dgm:spPr/>
      <dgm:t>
        <a:bodyPr/>
        <a:lstStyle/>
        <a:p>
          <a:endParaRPr lang="en-US">
            <a:effectLst>
              <a:outerShdw blurRad="38100" dist="38100" dir="2700000" algn="tl">
                <a:srgbClr val="000000">
                  <a:alpha val="43137"/>
                </a:srgbClr>
              </a:outerShdw>
            </a:effectLst>
          </a:endParaRPr>
        </a:p>
      </dgm:t>
    </dgm:pt>
    <dgm:pt modelId="{9D762FE6-1F2A-4901-BC3C-2D6A07F1F260}">
      <dgm:prSet/>
      <dgm:spPr/>
      <dgm:t>
        <a:bodyPr/>
        <a:lstStyle/>
        <a:p>
          <a:pPr rtl="0"/>
          <a:r>
            <a:rPr lang="en-US" dirty="0" smtClean="0">
              <a:effectLst>
                <a:outerShdw blurRad="38100" dist="38100" dir="2700000" algn="tl">
                  <a:srgbClr val="000000">
                    <a:alpha val="43137"/>
                  </a:srgbClr>
                </a:outerShdw>
              </a:effectLst>
            </a:rPr>
            <a:t>STATUS:</a:t>
          </a:r>
          <a:endParaRPr lang="en-US" dirty="0">
            <a:effectLst>
              <a:outerShdw blurRad="38100" dist="38100" dir="2700000" algn="tl">
                <a:srgbClr val="000000">
                  <a:alpha val="43137"/>
                </a:srgbClr>
              </a:outerShdw>
            </a:effectLst>
          </a:endParaRPr>
        </a:p>
      </dgm:t>
      <dgm:extLst>
        <a:ext uri="{E40237B7-FDA0-4F09-8148-C483321AD2D9}">
          <dgm14:cNvPr xmlns:dgm14="http://schemas.microsoft.com/office/drawing/2010/diagram" xmlns="" id="0" name="" descr="Select BPS PHARMACIES NAME:&#10;STATUS:&#10;NCPDP #:&#10;DEFAULT DEA #:&#10;ADDRESS INFO ….&#10;"/>
        </a:ext>
      </dgm:extLst>
    </dgm:pt>
    <dgm:pt modelId="{4D389932-70B4-4655-97BE-905BA9FC5226}" type="parTrans" cxnId="{469BCFB4-C76F-41C4-8B82-6CC239834065}">
      <dgm:prSet/>
      <dgm:spPr/>
      <dgm:t>
        <a:bodyPr/>
        <a:lstStyle/>
        <a:p>
          <a:endParaRPr lang="en-US">
            <a:effectLst>
              <a:outerShdw blurRad="38100" dist="38100" dir="2700000" algn="tl">
                <a:srgbClr val="000000">
                  <a:alpha val="43137"/>
                </a:srgbClr>
              </a:outerShdw>
            </a:effectLst>
          </a:endParaRPr>
        </a:p>
      </dgm:t>
    </dgm:pt>
    <dgm:pt modelId="{3F77656D-27F1-4610-AA57-4FA5EB1F5013}" type="sibTrans" cxnId="{469BCFB4-C76F-41C4-8B82-6CC239834065}">
      <dgm:prSet/>
      <dgm:spPr/>
      <dgm:t>
        <a:bodyPr/>
        <a:lstStyle/>
        <a:p>
          <a:endParaRPr lang="en-US">
            <a:effectLst>
              <a:outerShdw blurRad="38100" dist="38100" dir="2700000" algn="tl">
                <a:srgbClr val="000000">
                  <a:alpha val="43137"/>
                </a:srgbClr>
              </a:outerShdw>
            </a:effectLst>
          </a:endParaRPr>
        </a:p>
      </dgm:t>
    </dgm:pt>
    <dgm:pt modelId="{73B558B2-71DC-4856-807F-49AD26AC0652}">
      <dgm:prSet/>
      <dgm:spPr/>
      <dgm:t>
        <a:bodyPr/>
        <a:lstStyle/>
        <a:p>
          <a:pPr rtl="0"/>
          <a:r>
            <a:rPr lang="en-US" dirty="0" smtClean="0">
              <a:effectLst>
                <a:outerShdw blurRad="38100" dist="38100" dir="2700000" algn="tl">
                  <a:srgbClr val="000000">
                    <a:alpha val="43137"/>
                  </a:srgbClr>
                </a:outerShdw>
              </a:effectLst>
            </a:rPr>
            <a:t>NCPDP #:</a:t>
          </a:r>
          <a:endParaRPr lang="en-US" dirty="0">
            <a:effectLst>
              <a:outerShdw blurRad="38100" dist="38100" dir="2700000" algn="tl">
                <a:srgbClr val="000000">
                  <a:alpha val="43137"/>
                </a:srgbClr>
              </a:outerShdw>
            </a:effectLst>
          </a:endParaRPr>
        </a:p>
      </dgm:t>
      <dgm:extLst>
        <a:ext uri="{E40237B7-FDA0-4F09-8148-C483321AD2D9}">
          <dgm14:cNvPr xmlns:dgm14="http://schemas.microsoft.com/office/drawing/2010/diagram" xmlns="" id="0" name="" descr="Select BPS PHARMACIES NAME:&#10;STATUS:&#10;NCPDP #:&#10;DEFAULT DEA #:&#10;ADDRESS INFO ….&#10;"/>
        </a:ext>
      </dgm:extLst>
    </dgm:pt>
    <dgm:pt modelId="{8B143523-6BBE-4AC9-B1C2-9F96A21E5BD1}" type="parTrans" cxnId="{62B810DD-77A3-4F8E-B8B5-EFABE7564681}">
      <dgm:prSet/>
      <dgm:spPr/>
      <dgm:t>
        <a:bodyPr/>
        <a:lstStyle/>
        <a:p>
          <a:endParaRPr lang="en-US">
            <a:effectLst>
              <a:outerShdw blurRad="38100" dist="38100" dir="2700000" algn="tl">
                <a:srgbClr val="000000">
                  <a:alpha val="43137"/>
                </a:srgbClr>
              </a:outerShdw>
            </a:effectLst>
          </a:endParaRPr>
        </a:p>
      </dgm:t>
    </dgm:pt>
    <dgm:pt modelId="{69D44E61-20D3-41AE-B56B-EA91B1BCBDA6}" type="sibTrans" cxnId="{62B810DD-77A3-4F8E-B8B5-EFABE7564681}">
      <dgm:prSet/>
      <dgm:spPr/>
      <dgm:t>
        <a:bodyPr/>
        <a:lstStyle/>
        <a:p>
          <a:endParaRPr lang="en-US">
            <a:effectLst>
              <a:outerShdw blurRad="38100" dist="38100" dir="2700000" algn="tl">
                <a:srgbClr val="000000">
                  <a:alpha val="43137"/>
                </a:srgbClr>
              </a:outerShdw>
            </a:effectLst>
          </a:endParaRPr>
        </a:p>
      </dgm:t>
    </dgm:pt>
    <dgm:pt modelId="{6C3C9891-F1CD-4B7B-95C5-C62BC123CFAE}">
      <dgm:prSet/>
      <dgm:spPr/>
      <dgm:t>
        <a:bodyPr/>
        <a:lstStyle/>
        <a:p>
          <a:pPr rtl="0"/>
          <a:r>
            <a:rPr lang="en-US" dirty="0" smtClean="0">
              <a:effectLst>
                <a:outerShdw blurRad="38100" dist="38100" dir="2700000" algn="tl">
                  <a:srgbClr val="000000">
                    <a:alpha val="43137"/>
                  </a:srgbClr>
                </a:outerShdw>
              </a:effectLst>
            </a:rPr>
            <a:t>DEFAULT DEA #:</a:t>
          </a:r>
          <a:endParaRPr lang="en-US" dirty="0">
            <a:effectLst>
              <a:outerShdw blurRad="38100" dist="38100" dir="2700000" algn="tl">
                <a:srgbClr val="000000">
                  <a:alpha val="43137"/>
                </a:srgbClr>
              </a:outerShdw>
            </a:effectLst>
          </a:endParaRPr>
        </a:p>
      </dgm:t>
      <dgm:extLst>
        <a:ext uri="{E40237B7-FDA0-4F09-8148-C483321AD2D9}">
          <dgm14:cNvPr xmlns:dgm14="http://schemas.microsoft.com/office/drawing/2010/diagram" xmlns="" id="0" name="" descr="Select BPS PHARMACIES NAME:&#10;STATUS:&#10;NCPDP #:&#10;DEFAULT DEA #:&#10;ADDRESS INFO ….&#10;"/>
        </a:ext>
      </dgm:extLst>
    </dgm:pt>
    <dgm:pt modelId="{CAB6088D-6CAE-4CE4-92B8-2CE282A79099}" type="parTrans" cxnId="{A4381D75-15B5-43CF-AD38-DB33930B1B3E}">
      <dgm:prSet/>
      <dgm:spPr/>
      <dgm:t>
        <a:bodyPr/>
        <a:lstStyle/>
        <a:p>
          <a:endParaRPr lang="en-US">
            <a:effectLst>
              <a:outerShdw blurRad="38100" dist="38100" dir="2700000" algn="tl">
                <a:srgbClr val="000000">
                  <a:alpha val="43137"/>
                </a:srgbClr>
              </a:outerShdw>
            </a:effectLst>
          </a:endParaRPr>
        </a:p>
      </dgm:t>
    </dgm:pt>
    <dgm:pt modelId="{3206366A-D049-49AF-81FE-31A0F30C4920}" type="sibTrans" cxnId="{A4381D75-15B5-43CF-AD38-DB33930B1B3E}">
      <dgm:prSet/>
      <dgm:spPr/>
      <dgm:t>
        <a:bodyPr/>
        <a:lstStyle/>
        <a:p>
          <a:endParaRPr lang="en-US">
            <a:effectLst>
              <a:outerShdw blurRad="38100" dist="38100" dir="2700000" algn="tl">
                <a:srgbClr val="000000">
                  <a:alpha val="43137"/>
                </a:srgbClr>
              </a:outerShdw>
            </a:effectLst>
          </a:endParaRPr>
        </a:p>
      </dgm:t>
    </dgm:pt>
    <dgm:pt modelId="{660D2674-52C5-4575-BCB6-69B395297882}">
      <dgm:prSet/>
      <dgm:spPr/>
      <dgm:t>
        <a:bodyPr/>
        <a:lstStyle/>
        <a:p>
          <a:pPr rtl="0"/>
          <a:r>
            <a:rPr lang="en-US" dirty="0" smtClean="0">
              <a:effectLst>
                <a:outerShdw blurRad="38100" dist="38100" dir="2700000" algn="tl">
                  <a:srgbClr val="000000">
                    <a:alpha val="43137"/>
                  </a:srgbClr>
                </a:outerShdw>
              </a:effectLst>
            </a:rPr>
            <a:t>ADDRESS INFO ….</a:t>
          </a:r>
          <a:endParaRPr lang="en-US" dirty="0">
            <a:effectLst>
              <a:outerShdw blurRad="38100" dist="38100" dir="2700000" algn="tl">
                <a:srgbClr val="000000">
                  <a:alpha val="43137"/>
                </a:srgbClr>
              </a:outerShdw>
            </a:effectLst>
          </a:endParaRPr>
        </a:p>
      </dgm:t>
      <dgm:extLst>
        <a:ext uri="{E40237B7-FDA0-4F09-8148-C483321AD2D9}">
          <dgm14:cNvPr xmlns:dgm14="http://schemas.microsoft.com/office/drawing/2010/diagram" xmlns="" id="0" name="" descr="Select BPS PHARMACIES NAME:&#10;STATUS:&#10;NCPDP #:&#10;DEFAULT DEA #:&#10;ADDRESS INFO ….&#10;"/>
        </a:ext>
      </dgm:extLst>
    </dgm:pt>
    <dgm:pt modelId="{06ABADEE-C98C-4D22-B567-618DBE831D4B}" type="parTrans" cxnId="{FDA0A86C-4A24-482B-B0A9-C21393352C1A}">
      <dgm:prSet/>
      <dgm:spPr/>
      <dgm:t>
        <a:bodyPr/>
        <a:lstStyle/>
        <a:p>
          <a:endParaRPr lang="en-US">
            <a:effectLst>
              <a:outerShdw blurRad="38100" dist="38100" dir="2700000" algn="tl">
                <a:srgbClr val="000000">
                  <a:alpha val="43137"/>
                </a:srgbClr>
              </a:outerShdw>
            </a:effectLst>
          </a:endParaRPr>
        </a:p>
      </dgm:t>
    </dgm:pt>
    <dgm:pt modelId="{D900D798-850A-4D57-8C39-1E020B68D354}" type="sibTrans" cxnId="{FDA0A86C-4A24-482B-B0A9-C21393352C1A}">
      <dgm:prSet/>
      <dgm:spPr/>
      <dgm:t>
        <a:bodyPr/>
        <a:lstStyle/>
        <a:p>
          <a:endParaRPr lang="en-US">
            <a:effectLst>
              <a:outerShdw blurRad="38100" dist="38100" dir="2700000" algn="tl">
                <a:srgbClr val="000000">
                  <a:alpha val="43137"/>
                </a:srgbClr>
              </a:outerShdw>
            </a:effectLst>
          </a:endParaRPr>
        </a:p>
      </dgm:t>
    </dgm:pt>
    <dgm:pt modelId="{B8208A68-4EEA-4E58-B93E-B31F6CD30366}" type="pres">
      <dgm:prSet presAssocID="{9E188703-5358-4A5C-BBB0-EB46EAAEC4EF}" presName="vert0" presStyleCnt="0">
        <dgm:presLayoutVars>
          <dgm:dir/>
          <dgm:animOne val="branch"/>
          <dgm:animLvl val="lvl"/>
        </dgm:presLayoutVars>
      </dgm:prSet>
      <dgm:spPr/>
      <dgm:t>
        <a:bodyPr/>
        <a:lstStyle/>
        <a:p>
          <a:endParaRPr lang="en-US"/>
        </a:p>
      </dgm:t>
    </dgm:pt>
    <dgm:pt modelId="{8A45123B-45E4-4B32-BF87-459702A342A2}" type="pres">
      <dgm:prSet presAssocID="{7F6550E1-9082-4613-96B5-E284776134E3}" presName="thickLine" presStyleLbl="alignNode1" presStyleIdx="0" presStyleCnt="5"/>
      <dgm:spPr/>
      <dgm:extLst>
        <a:ext uri="{E40237B7-FDA0-4F09-8148-C483321AD2D9}">
          <dgm14:cNvPr xmlns:dgm14="http://schemas.microsoft.com/office/drawing/2010/diagram" xmlns="" id="0" name="" descr="Select BPS PHARMACIES NAME:&#10;STATUS:&#10;NCPDP #:&#10;DEFAULT DEA #:&#10;ADDRESS INFO ….&#10;"/>
        </a:ext>
      </dgm:extLst>
    </dgm:pt>
    <dgm:pt modelId="{78496F80-E9C5-40EC-9DA3-5AC029C771D2}" type="pres">
      <dgm:prSet presAssocID="{7F6550E1-9082-4613-96B5-E284776134E3}" presName="horz1" presStyleCnt="0"/>
      <dgm:spPr/>
    </dgm:pt>
    <dgm:pt modelId="{D511BA76-2040-4D6C-AB83-8C2932A52B51}" type="pres">
      <dgm:prSet presAssocID="{7F6550E1-9082-4613-96B5-E284776134E3}" presName="tx1" presStyleLbl="revTx" presStyleIdx="0" presStyleCnt="5"/>
      <dgm:spPr/>
      <dgm:t>
        <a:bodyPr/>
        <a:lstStyle/>
        <a:p>
          <a:endParaRPr lang="en-US"/>
        </a:p>
      </dgm:t>
    </dgm:pt>
    <dgm:pt modelId="{AF823428-E289-4AF2-8F58-245F87F7FF53}" type="pres">
      <dgm:prSet presAssocID="{7F6550E1-9082-4613-96B5-E284776134E3}" presName="vert1" presStyleCnt="0"/>
      <dgm:spPr/>
    </dgm:pt>
    <dgm:pt modelId="{C1F2F8E6-37D4-468C-A7E7-5973CB98F0F3}" type="pres">
      <dgm:prSet presAssocID="{9D762FE6-1F2A-4901-BC3C-2D6A07F1F260}" presName="thickLine" presStyleLbl="alignNode1" presStyleIdx="1" presStyleCnt="5"/>
      <dgm:spPr/>
      <dgm:extLst>
        <a:ext uri="{E40237B7-FDA0-4F09-8148-C483321AD2D9}">
          <dgm14:cNvPr xmlns:dgm14="http://schemas.microsoft.com/office/drawing/2010/diagram" xmlns="" id="0" name="" descr="Select BPS PHARMACIES NAME:&#10;STATUS:&#10;NCPDP #:&#10;DEFAULT DEA #:&#10;ADDRESS INFO ….&#10;"/>
        </a:ext>
      </dgm:extLst>
    </dgm:pt>
    <dgm:pt modelId="{3FAB5E38-7179-4C7C-BF47-362CED7CF4E3}" type="pres">
      <dgm:prSet presAssocID="{9D762FE6-1F2A-4901-BC3C-2D6A07F1F260}" presName="horz1" presStyleCnt="0"/>
      <dgm:spPr/>
    </dgm:pt>
    <dgm:pt modelId="{2B0AECF6-3C92-410E-BB05-B8950293696B}" type="pres">
      <dgm:prSet presAssocID="{9D762FE6-1F2A-4901-BC3C-2D6A07F1F260}" presName="tx1" presStyleLbl="revTx" presStyleIdx="1" presStyleCnt="5"/>
      <dgm:spPr/>
      <dgm:t>
        <a:bodyPr/>
        <a:lstStyle/>
        <a:p>
          <a:endParaRPr lang="en-US"/>
        </a:p>
      </dgm:t>
    </dgm:pt>
    <dgm:pt modelId="{1575FF24-7E04-4DAA-96C1-870CD2F2F985}" type="pres">
      <dgm:prSet presAssocID="{9D762FE6-1F2A-4901-BC3C-2D6A07F1F260}" presName="vert1" presStyleCnt="0"/>
      <dgm:spPr/>
    </dgm:pt>
    <dgm:pt modelId="{1C65B12F-EE03-4AD3-B80B-1351E3758FFF}" type="pres">
      <dgm:prSet presAssocID="{73B558B2-71DC-4856-807F-49AD26AC0652}" presName="thickLine" presStyleLbl="alignNode1" presStyleIdx="2" presStyleCnt="5"/>
      <dgm:spPr/>
      <dgm:extLst>
        <a:ext uri="{E40237B7-FDA0-4F09-8148-C483321AD2D9}">
          <dgm14:cNvPr xmlns:dgm14="http://schemas.microsoft.com/office/drawing/2010/diagram" xmlns="" id="0" name="" descr="Select BPS PHARMACIES NAME:&#10;STATUS:&#10;NCPDP #:&#10;DEFAULT DEA #:&#10;ADDRESS INFO ….&#10;"/>
        </a:ext>
      </dgm:extLst>
    </dgm:pt>
    <dgm:pt modelId="{5FEB7633-F8C8-4F58-8001-FEAD76C51659}" type="pres">
      <dgm:prSet presAssocID="{73B558B2-71DC-4856-807F-49AD26AC0652}" presName="horz1" presStyleCnt="0"/>
      <dgm:spPr/>
    </dgm:pt>
    <dgm:pt modelId="{FAAF076D-664C-44F0-A0C8-008CD29D4AF1}" type="pres">
      <dgm:prSet presAssocID="{73B558B2-71DC-4856-807F-49AD26AC0652}" presName="tx1" presStyleLbl="revTx" presStyleIdx="2" presStyleCnt="5"/>
      <dgm:spPr/>
      <dgm:t>
        <a:bodyPr/>
        <a:lstStyle/>
        <a:p>
          <a:endParaRPr lang="en-US"/>
        </a:p>
      </dgm:t>
    </dgm:pt>
    <dgm:pt modelId="{7EC8B186-55AB-4691-BC11-D8B6C9789FFB}" type="pres">
      <dgm:prSet presAssocID="{73B558B2-71DC-4856-807F-49AD26AC0652}" presName="vert1" presStyleCnt="0"/>
      <dgm:spPr/>
    </dgm:pt>
    <dgm:pt modelId="{49457C5B-9E79-4356-A716-AF1608F0691B}" type="pres">
      <dgm:prSet presAssocID="{6C3C9891-F1CD-4B7B-95C5-C62BC123CFAE}" presName="thickLine" presStyleLbl="alignNode1" presStyleIdx="3" presStyleCnt="5"/>
      <dgm:spPr/>
      <dgm:extLst>
        <a:ext uri="{E40237B7-FDA0-4F09-8148-C483321AD2D9}">
          <dgm14:cNvPr xmlns:dgm14="http://schemas.microsoft.com/office/drawing/2010/diagram" xmlns="" id="0" name="" descr="Select BPS PHARMACIES NAME:&#10;STATUS:&#10;NCPDP #:&#10;DEFAULT DEA #:&#10;ADDRESS INFO ….&#10;"/>
        </a:ext>
      </dgm:extLst>
    </dgm:pt>
    <dgm:pt modelId="{EDDF7FDD-E053-417E-96EE-CC914646DC65}" type="pres">
      <dgm:prSet presAssocID="{6C3C9891-F1CD-4B7B-95C5-C62BC123CFAE}" presName="horz1" presStyleCnt="0"/>
      <dgm:spPr/>
    </dgm:pt>
    <dgm:pt modelId="{4C7DB841-95BF-4C34-8B76-DBBFA4AD9255}" type="pres">
      <dgm:prSet presAssocID="{6C3C9891-F1CD-4B7B-95C5-C62BC123CFAE}" presName="tx1" presStyleLbl="revTx" presStyleIdx="3" presStyleCnt="5"/>
      <dgm:spPr/>
      <dgm:t>
        <a:bodyPr/>
        <a:lstStyle/>
        <a:p>
          <a:endParaRPr lang="en-US"/>
        </a:p>
      </dgm:t>
    </dgm:pt>
    <dgm:pt modelId="{1A538C45-89DB-4AD4-BCCA-58553AC30AB2}" type="pres">
      <dgm:prSet presAssocID="{6C3C9891-F1CD-4B7B-95C5-C62BC123CFAE}" presName="vert1" presStyleCnt="0"/>
      <dgm:spPr/>
    </dgm:pt>
    <dgm:pt modelId="{7546E476-74F7-402B-BFEB-BFE221B39C12}" type="pres">
      <dgm:prSet presAssocID="{660D2674-52C5-4575-BCB6-69B395297882}" presName="thickLine" presStyleLbl="alignNode1" presStyleIdx="4" presStyleCnt="5"/>
      <dgm:spPr/>
      <dgm:extLst>
        <a:ext uri="{E40237B7-FDA0-4F09-8148-C483321AD2D9}">
          <dgm14:cNvPr xmlns:dgm14="http://schemas.microsoft.com/office/drawing/2010/diagram" xmlns="" id="0" name="" descr="Select BPS PHARMACIES NAME:&#10;STATUS:&#10;NCPDP #:&#10;DEFAULT DEA #:&#10;ADDRESS INFO ….&#10;"/>
        </a:ext>
      </dgm:extLst>
    </dgm:pt>
    <dgm:pt modelId="{B6F7AE26-6522-4737-9555-FDEE817E4CAE}" type="pres">
      <dgm:prSet presAssocID="{660D2674-52C5-4575-BCB6-69B395297882}" presName="horz1" presStyleCnt="0"/>
      <dgm:spPr/>
    </dgm:pt>
    <dgm:pt modelId="{E37BAD14-EF43-4F06-A4FD-18D7783BDF18}" type="pres">
      <dgm:prSet presAssocID="{660D2674-52C5-4575-BCB6-69B395297882}" presName="tx1" presStyleLbl="revTx" presStyleIdx="4" presStyleCnt="5"/>
      <dgm:spPr/>
      <dgm:t>
        <a:bodyPr/>
        <a:lstStyle/>
        <a:p>
          <a:endParaRPr lang="en-US"/>
        </a:p>
      </dgm:t>
    </dgm:pt>
    <dgm:pt modelId="{0EE1F511-E775-4581-A358-BF196A6B7D2D}" type="pres">
      <dgm:prSet presAssocID="{660D2674-52C5-4575-BCB6-69B395297882}" presName="vert1" presStyleCnt="0"/>
      <dgm:spPr/>
    </dgm:pt>
  </dgm:ptLst>
  <dgm:cxnLst>
    <dgm:cxn modelId="{BC69D30B-150B-460A-9A7B-9362854795BE}" type="presOf" srcId="{6C3C9891-F1CD-4B7B-95C5-C62BC123CFAE}" destId="{4C7DB841-95BF-4C34-8B76-DBBFA4AD9255}" srcOrd="0" destOrd="0" presId="urn:microsoft.com/office/officeart/2008/layout/LinedList"/>
    <dgm:cxn modelId="{59E95045-12AE-4988-B9EA-87F750D2F3E3}" type="presOf" srcId="{9D762FE6-1F2A-4901-BC3C-2D6A07F1F260}" destId="{2B0AECF6-3C92-410E-BB05-B8950293696B}" srcOrd="0" destOrd="0" presId="urn:microsoft.com/office/officeart/2008/layout/LinedList"/>
    <dgm:cxn modelId="{469BCFB4-C76F-41C4-8B82-6CC239834065}" srcId="{9E188703-5358-4A5C-BBB0-EB46EAAEC4EF}" destId="{9D762FE6-1F2A-4901-BC3C-2D6A07F1F260}" srcOrd="1" destOrd="0" parTransId="{4D389932-70B4-4655-97BE-905BA9FC5226}" sibTransId="{3F77656D-27F1-4610-AA57-4FA5EB1F5013}"/>
    <dgm:cxn modelId="{AA9AE3A2-AAC9-45EE-8CCA-A79F1849784D}" type="presOf" srcId="{7F6550E1-9082-4613-96B5-E284776134E3}" destId="{D511BA76-2040-4D6C-AB83-8C2932A52B51}" srcOrd="0" destOrd="0" presId="urn:microsoft.com/office/officeart/2008/layout/LinedList"/>
    <dgm:cxn modelId="{62B810DD-77A3-4F8E-B8B5-EFABE7564681}" srcId="{9E188703-5358-4A5C-BBB0-EB46EAAEC4EF}" destId="{73B558B2-71DC-4856-807F-49AD26AC0652}" srcOrd="2" destOrd="0" parTransId="{8B143523-6BBE-4AC9-B1C2-9F96A21E5BD1}" sibTransId="{69D44E61-20D3-41AE-B56B-EA91B1BCBDA6}"/>
    <dgm:cxn modelId="{A4381D75-15B5-43CF-AD38-DB33930B1B3E}" srcId="{9E188703-5358-4A5C-BBB0-EB46EAAEC4EF}" destId="{6C3C9891-F1CD-4B7B-95C5-C62BC123CFAE}" srcOrd="3" destOrd="0" parTransId="{CAB6088D-6CAE-4CE4-92B8-2CE282A79099}" sibTransId="{3206366A-D049-49AF-81FE-31A0F30C4920}"/>
    <dgm:cxn modelId="{7B63D76D-7336-4853-9275-8F78A0BF3575}" type="presOf" srcId="{660D2674-52C5-4575-BCB6-69B395297882}" destId="{E37BAD14-EF43-4F06-A4FD-18D7783BDF18}" srcOrd="0" destOrd="0" presId="urn:microsoft.com/office/officeart/2008/layout/LinedList"/>
    <dgm:cxn modelId="{FDA0A86C-4A24-482B-B0A9-C21393352C1A}" srcId="{9E188703-5358-4A5C-BBB0-EB46EAAEC4EF}" destId="{660D2674-52C5-4575-BCB6-69B395297882}" srcOrd="4" destOrd="0" parTransId="{06ABADEE-C98C-4D22-B567-618DBE831D4B}" sibTransId="{D900D798-850A-4D57-8C39-1E020B68D354}"/>
    <dgm:cxn modelId="{0DF5E063-67D0-4692-A383-4753A9AAAA5E}" srcId="{9E188703-5358-4A5C-BBB0-EB46EAAEC4EF}" destId="{7F6550E1-9082-4613-96B5-E284776134E3}" srcOrd="0" destOrd="0" parTransId="{D53CAE2C-AD06-4DEC-994C-8635ED82B4CE}" sibTransId="{9C838A44-3504-4FD6-863A-D945D9267EE4}"/>
    <dgm:cxn modelId="{4E0AA789-EFAB-4005-8CE5-AFAEF7339BB5}" type="presOf" srcId="{73B558B2-71DC-4856-807F-49AD26AC0652}" destId="{FAAF076D-664C-44F0-A0C8-008CD29D4AF1}" srcOrd="0" destOrd="0" presId="urn:microsoft.com/office/officeart/2008/layout/LinedList"/>
    <dgm:cxn modelId="{8EAAE0D9-27DC-49C2-8BA0-FE898FE0C744}" type="presOf" srcId="{9E188703-5358-4A5C-BBB0-EB46EAAEC4EF}" destId="{B8208A68-4EEA-4E58-B93E-B31F6CD30366}" srcOrd="0" destOrd="0" presId="urn:microsoft.com/office/officeart/2008/layout/LinedList"/>
    <dgm:cxn modelId="{B6F52FA3-C04A-40F9-AF9A-7894394F6814}" type="presParOf" srcId="{B8208A68-4EEA-4E58-B93E-B31F6CD30366}" destId="{8A45123B-45E4-4B32-BF87-459702A342A2}" srcOrd="0" destOrd="0" presId="urn:microsoft.com/office/officeart/2008/layout/LinedList"/>
    <dgm:cxn modelId="{D25CB57C-FF36-464D-950E-402705367B0B}" type="presParOf" srcId="{B8208A68-4EEA-4E58-B93E-B31F6CD30366}" destId="{78496F80-E9C5-40EC-9DA3-5AC029C771D2}" srcOrd="1" destOrd="0" presId="urn:microsoft.com/office/officeart/2008/layout/LinedList"/>
    <dgm:cxn modelId="{F18E2DEC-F460-4F33-B4E6-C5CDF7657E23}" type="presParOf" srcId="{78496F80-E9C5-40EC-9DA3-5AC029C771D2}" destId="{D511BA76-2040-4D6C-AB83-8C2932A52B51}" srcOrd="0" destOrd="0" presId="urn:microsoft.com/office/officeart/2008/layout/LinedList"/>
    <dgm:cxn modelId="{3B812228-79A8-42B0-AFA1-3971FE460CD2}" type="presParOf" srcId="{78496F80-E9C5-40EC-9DA3-5AC029C771D2}" destId="{AF823428-E289-4AF2-8F58-245F87F7FF53}" srcOrd="1" destOrd="0" presId="urn:microsoft.com/office/officeart/2008/layout/LinedList"/>
    <dgm:cxn modelId="{7D09F1EF-F653-4794-B7A9-BE49F5C5C2B2}" type="presParOf" srcId="{B8208A68-4EEA-4E58-B93E-B31F6CD30366}" destId="{C1F2F8E6-37D4-468C-A7E7-5973CB98F0F3}" srcOrd="2" destOrd="0" presId="urn:microsoft.com/office/officeart/2008/layout/LinedList"/>
    <dgm:cxn modelId="{EBF2F49C-4754-4BEA-B545-D1C8EED42B85}" type="presParOf" srcId="{B8208A68-4EEA-4E58-B93E-B31F6CD30366}" destId="{3FAB5E38-7179-4C7C-BF47-362CED7CF4E3}" srcOrd="3" destOrd="0" presId="urn:microsoft.com/office/officeart/2008/layout/LinedList"/>
    <dgm:cxn modelId="{A75C6103-6F88-42D0-81A3-96CA39315F09}" type="presParOf" srcId="{3FAB5E38-7179-4C7C-BF47-362CED7CF4E3}" destId="{2B0AECF6-3C92-410E-BB05-B8950293696B}" srcOrd="0" destOrd="0" presId="urn:microsoft.com/office/officeart/2008/layout/LinedList"/>
    <dgm:cxn modelId="{4EE263CB-E233-4B90-885A-6564EAEAFA54}" type="presParOf" srcId="{3FAB5E38-7179-4C7C-BF47-362CED7CF4E3}" destId="{1575FF24-7E04-4DAA-96C1-870CD2F2F985}" srcOrd="1" destOrd="0" presId="urn:microsoft.com/office/officeart/2008/layout/LinedList"/>
    <dgm:cxn modelId="{9EBBBFB3-535A-42E8-9653-B11FA938D708}" type="presParOf" srcId="{B8208A68-4EEA-4E58-B93E-B31F6CD30366}" destId="{1C65B12F-EE03-4AD3-B80B-1351E3758FFF}" srcOrd="4" destOrd="0" presId="urn:microsoft.com/office/officeart/2008/layout/LinedList"/>
    <dgm:cxn modelId="{A1B7C5A5-5BA5-416A-86FF-C51A035BDC63}" type="presParOf" srcId="{B8208A68-4EEA-4E58-B93E-B31F6CD30366}" destId="{5FEB7633-F8C8-4F58-8001-FEAD76C51659}" srcOrd="5" destOrd="0" presId="urn:microsoft.com/office/officeart/2008/layout/LinedList"/>
    <dgm:cxn modelId="{5B9BFE1B-3C9C-486D-9D03-661F650B4A25}" type="presParOf" srcId="{5FEB7633-F8C8-4F58-8001-FEAD76C51659}" destId="{FAAF076D-664C-44F0-A0C8-008CD29D4AF1}" srcOrd="0" destOrd="0" presId="urn:microsoft.com/office/officeart/2008/layout/LinedList"/>
    <dgm:cxn modelId="{97D76117-B65D-4D12-B7B8-36976F3261DE}" type="presParOf" srcId="{5FEB7633-F8C8-4F58-8001-FEAD76C51659}" destId="{7EC8B186-55AB-4691-BC11-D8B6C9789FFB}" srcOrd="1" destOrd="0" presId="urn:microsoft.com/office/officeart/2008/layout/LinedList"/>
    <dgm:cxn modelId="{87623F44-28FE-46A5-B8D9-0BABEEB926B6}" type="presParOf" srcId="{B8208A68-4EEA-4E58-B93E-B31F6CD30366}" destId="{49457C5B-9E79-4356-A716-AF1608F0691B}" srcOrd="6" destOrd="0" presId="urn:microsoft.com/office/officeart/2008/layout/LinedList"/>
    <dgm:cxn modelId="{3CFFC347-C6CE-4894-B738-9C3B4918FE40}" type="presParOf" srcId="{B8208A68-4EEA-4E58-B93E-B31F6CD30366}" destId="{EDDF7FDD-E053-417E-96EE-CC914646DC65}" srcOrd="7" destOrd="0" presId="urn:microsoft.com/office/officeart/2008/layout/LinedList"/>
    <dgm:cxn modelId="{F62FAAF2-B71D-41AB-8679-FFF167D871EE}" type="presParOf" srcId="{EDDF7FDD-E053-417E-96EE-CC914646DC65}" destId="{4C7DB841-95BF-4C34-8B76-DBBFA4AD9255}" srcOrd="0" destOrd="0" presId="urn:microsoft.com/office/officeart/2008/layout/LinedList"/>
    <dgm:cxn modelId="{86CA5017-FF0B-45AD-8FDD-3D27FED2E797}" type="presParOf" srcId="{EDDF7FDD-E053-417E-96EE-CC914646DC65}" destId="{1A538C45-89DB-4AD4-BCCA-58553AC30AB2}" srcOrd="1" destOrd="0" presId="urn:microsoft.com/office/officeart/2008/layout/LinedList"/>
    <dgm:cxn modelId="{06F26E84-48EB-4C8D-B34E-D87CBE63B704}" type="presParOf" srcId="{B8208A68-4EEA-4E58-B93E-B31F6CD30366}" destId="{7546E476-74F7-402B-BFEB-BFE221B39C12}" srcOrd="8" destOrd="0" presId="urn:microsoft.com/office/officeart/2008/layout/LinedList"/>
    <dgm:cxn modelId="{18EEE492-B8CA-4773-88B4-E97256588303}" type="presParOf" srcId="{B8208A68-4EEA-4E58-B93E-B31F6CD30366}" destId="{B6F7AE26-6522-4737-9555-FDEE817E4CAE}" srcOrd="9" destOrd="0" presId="urn:microsoft.com/office/officeart/2008/layout/LinedList"/>
    <dgm:cxn modelId="{31BAB24B-4859-405E-B68F-B6E315398954}" type="presParOf" srcId="{B6F7AE26-6522-4737-9555-FDEE817E4CAE}" destId="{E37BAD14-EF43-4F06-A4FD-18D7783BDF18}" srcOrd="0" destOrd="0" presId="urn:microsoft.com/office/officeart/2008/layout/LinedList"/>
    <dgm:cxn modelId="{3EDEDC96-AD6B-4BB3-8DBF-F56F2F920FED}" type="presParOf" srcId="{B6F7AE26-6522-4737-9555-FDEE817E4CAE}" destId="{0EE1F511-E775-4581-A358-BF196A6B7D2D}" srcOrd="1"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F54E905-63E8-449C-9F9B-928FED06AD6B}" type="doc">
      <dgm:prSet loTypeId="urn:microsoft.com/office/officeart/2005/8/layout/process4" loCatId="list" qsTypeId="urn:microsoft.com/office/officeart/2005/8/quickstyle/3d2" qsCatId="3D" csTypeId="urn:microsoft.com/office/officeart/2005/8/colors/colorful3" csCatId="colorful" phldr="1"/>
      <dgm:spPr/>
      <dgm:t>
        <a:bodyPr/>
        <a:lstStyle/>
        <a:p>
          <a:endParaRPr lang="en-US"/>
        </a:p>
      </dgm:t>
    </dgm:pt>
    <dgm:pt modelId="{A919AADB-4486-43BF-90E3-D022471C6D62}">
      <dgm:prSet custT="1"/>
      <dgm:spPr/>
      <dgm:t>
        <a:bodyPr/>
        <a:lstStyle/>
        <a:p>
          <a:pPr rtl="0"/>
          <a:r>
            <a:rPr lang="en-US" sz="2800" dirty="0" smtClean="0"/>
            <a:t>Obtain NCPDP, NPI, and DEA numbers</a:t>
          </a:r>
          <a:endParaRPr lang="en-US" sz="2800" dirty="0"/>
        </a:p>
      </dgm:t>
      <dgm:extLst/>
    </dgm:pt>
    <dgm:pt modelId="{CF52D7C9-B8C5-42A5-9015-D3030AD9E2A2}" type="parTrans" cxnId="{5DADB3F1-3DBC-4A44-9CFC-56FDF496E920}">
      <dgm:prSet/>
      <dgm:spPr/>
      <dgm:t>
        <a:bodyPr/>
        <a:lstStyle/>
        <a:p>
          <a:endParaRPr lang="en-US"/>
        </a:p>
      </dgm:t>
    </dgm:pt>
    <dgm:pt modelId="{AFDE20AD-0DE4-4571-BD00-EF51370481E8}" type="sibTrans" cxnId="{5DADB3F1-3DBC-4A44-9CFC-56FDF496E920}">
      <dgm:prSet/>
      <dgm:spPr/>
      <dgm:t>
        <a:bodyPr/>
        <a:lstStyle/>
        <a:p>
          <a:endParaRPr lang="en-US"/>
        </a:p>
      </dgm:t>
    </dgm:pt>
    <dgm:pt modelId="{E79FFC3E-D39B-4D65-9BFE-52D121EDCC5F}">
      <dgm:prSet custT="1"/>
      <dgm:spPr/>
      <dgm:t>
        <a:bodyPr/>
        <a:lstStyle/>
        <a:p>
          <a:pPr rtl="0"/>
          <a:r>
            <a:rPr lang="en-US" sz="2800" dirty="0" smtClean="0"/>
            <a:t>Create Outpatient Site</a:t>
          </a:r>
          <a:endParaRPr lang="en-US" sz="2800" dirty="0"/>
        </a:p>
      </dgm:t>
      <dgm:extLst>
        <a:ext uri="{E40237B7-FDA0-4F09-8148-C483321AD2D9}">
          <dgm14:cNvPr xmlns:dgm14="http://schemas.microsoft.com/office/drawing/2010/diagram" xmlns="" id="0" name="" descr="Obtain NCPDP, NPI, and DEA numbers&#10;Create Outpatient Site&#10;Create BPS Pharmacy, adding new CBOC&#10;Register with the Austin Automation Center&#10;"/>
        </a:ext>
      </dgm:extLst>
    </dgm:pt>
    <dgm:pt modelId="{475A749C-DFEE-446C-91E6-B4551D30F9FB}" type="parTrans" cxnId="{649D467F-D261-4876-80D1-DAA96E05975C}">
      <dgm:prSet/>
      <dgm:spPr/>
      <dgm:t>
        <a:bodyPr/>
        <a:lstStyle/>
        <a:p>
          <a:endParaRPr lang="en-US"/>
        </a:p>
      </dgm:t>
    </dgm:pt>
    <dgm:pt modelId="{A51194A8-8EE6-4663-8831-D0F010D8E38B}" type="sibTrans" cxnId="{649D467F-D261-4876-80D1-DAA96E05975C}">
      <dgm:prSet/>
      <dgm:spPr/>
      <dgm:t>
        <a:bodyPr/>
        <a:lstStyle/>
        <a:p>
          <a:endParaRPr lang="en-US"/>
        </a:p>
      </dgm:t>
    </dgm:pt>
    <dgm:pt modelId="{96E7A75D-D1CF-40E2-9D8E-722B75266BA8}">
      <dgm:prSet custT="1"/>
      <dgm:spPr/>
      <dgm:t>
        <a:bodyPr/>
        <a:lstStyle/>
        <a:p>
          <a:pPr rtl="0"/>
          <a:r>
            <a:rPr lang="en-US" sz="2800" dirty="0" smtClean="0"/>
            <a:t>Create BPS Pharmacy, adding new CBOC</a:t>
          </a:r>
          <a:endParaRPr lang="en-US" sz="2800" dirty="0"/>
        </a:p>
      </dgm:t>
      <dgm:extLst>
        <a:ext uri="{E40237B7-FDA0-4F09-8148-C483321AD2D9}">
          <dgm14:cNvPr xmlns:dgm14="http://schemas.microsoft.com/office/drawing/2010/diagram" xmlns="" id="0" name="" descr="Obtain NCPDP, NPI, and DEA numbers&#10;Create Outpatient Site&#10;Create BPS Pharmacy, adding new CBOC&#10;Register with the Austin Automation Center&#10;"/>
        </a:ext>
      </dgm:extLst>
    </dgm:pt>
    <dgm:pt modelId="{726C3FF8-A886-4726-BCBF-EE50F7EE33A3}" type="parTrans" cxnId="{9B3D7E2B-8192-411C-99ED-DC43E13A9F71}">
      <dgm:prSet/>
      <dgm:spPr/>
      <dgm:t>
        <a:bodyPr/>
        <a:lstStyle/>
        <a:p>
          <a:endParaRPr lang="en-US"/>
        </a:p>
      </dgm:t>
    </dgm:pt>
    <dgm:pt modelId="{43C2EAE5-6F59-4E48-B463-8EA40577BE61}" type="sibTrans" cxnId="{9B3D7E2B-8192-411C-99ED-DC43E13A9F71}">
      <dgm:prSet/>
      <dgm:spPr/>
      <dgm:t>
        <a:bodyPr/>
        <a:lstStyle/>
        <a:p>
          <a:endParaRPr lang="en-US"/>
        </a:p>
      </dgm:t>
    </dgm:pt>
    <dgm:pt modelId="{4AF51907-E1F6-4512-BDC8-9916FFA73E71}">
      <dgm:prSet custT="1"/>
      <dgm:spPr/>
      <dgm:t>
        <a:bodyPr/>
        <a:lstStyle/>
        <a:p>
          <a:pPr rtl="0"/>
          <a:r>
            <a:rPr lang="en-US" sz="2800" dirty="0" smtClean="0"/>
            <a:t>Register with the Austin Automation Center</a:t>
          </a:r>
          <a:endParaRPr lang="en-US" sz="2800" dirty="0"/>
        </a:p>
      </dgm:t>
      <dgm:extLst>
        <a:ext uri="{E40237B7-FDA0-4F09-8148-C483321AD2D9}">
          <dgm14:cNvPr xmlns:dgm14="http://schemas.microsoft.com/office/drawing/2010/diagram" xmlns="" id="0" name="" descr="Obtain NCPDP, NPI, and DEA numbers&#10;Create Outpatient Site&#10;Create BPS Pharmacy, adding new CBOC&#10;Register with the Austin Automation Center&#10;"/>
        </a:ext>
      </dgm:extLst>
    </dgm:pt>
    <dgm:pt modelId="{BEC6FDBB-348A-4F01-9FEF-156FC413F591}" type="parTrans" cxnId="{9AF78F12-090D-4893-9208-5107D321D0F1}">
      <dgm:prSet/>
      <dgm:spPr/>
      <dgm:t>
        <a:bodyPr/>
        <a:lstStyle/>
        <a:p>
          <a:endParaRPr lang="en-US"/>
        </a:p>
      </dgm:t>
    </dgm:pt>
    <dgm:pt modelId="{4C574301-672B-4411-B999-0E137B70919F}" type="sibTrans" cxnId="{9AF78F12-090D-4893-9208-5107D321D0F1}">
      <dgm:prSet/>
      <dgm:spPr/>
      <dgm:t>
        <a:bodyPr/>
        <a:lstStyle/>
        <a:p>
          <a:endParaRPr lang="en-US"/>
        </a:p>
      </dgm:t>
    </dgm:pt>
    <dgm:pt modelId="{679F3FA1-C868-4BCD-9D82-DEC991BBE927}" type="pres">
      <dgm:prSet presAssocID="{0F54E905-63E8-449C-9F9B-928FED06AD6B}" presName="Name0" presStyleCnt="0">
        <dgm:presLayoutVars>
          <dgm:dir/>
          <dgm:animLvl val="lvl"/>
          <dgm:resizeHandles val="exact"/>
        </dgm:presLayoutVars>
      </dgm:prSet>
      <dgm:spPr/>
      <dgm:t>
        <a:bodyPr/>
        <a:lstStyle/>
        <a:p>
          <a:endParaRPr lang="en-US"/>
        </a:p>
      </dgm:t>
    </dgm:pt>
    <dgm:pt modelId="{0CDA631E-2628-4A44-ACD8-8122C8855DBF}" type="pres">
      <dgm:prSet presAssocID="{4AF51907-E1F6-4512-BDC8-9916FFA73E71}" presName="boxAndChildren" presStyleCnt="0"/>
      <dgm:spPr/>
      <dgm:t>
        <a:bodyPr/>
        <a:lstStyle/>
        <a:p>
          <a:endParaRPr lang="en-US"/>
        </a:p>
      </dgm:t>
    </dgm:pt>
    <dgm:pt modelId="{87E8FFF9-11A7-4419-907F-9222000E25E5}" type="pres">
      <dgm:prSet presAssocID="{4AF51907-E1F6-4512-BDC8-9916FFA73E71}" presName="parentTextBox" presStyleLbl="node1" presStyleIdx="0" presStyleCnt="4"/>
      <dgm:spPr/>
      <dgm:t>
        <a:bodyPr/>
        <a:lstStyle/>
        <a:p>
          <a:endParaRPr lang="en-US"/>
        </a:p>
      </dgm:t>
    </dgm:pt>
    <dgm:pt modelId="{7A17318B-EDDB-4B46-88FF-B46C2DB48BBF}" type="pres">
      <dgm:prSet presAssocID="{43C2EAE5-6F59-4E48-B463-8EA40577BE61}" presName="sp" presStyleCnt="0"/>
      <dgm:spPr/>
      <dgm:t>
        <a:bodyPr/>
        <a:lstStyle/>
        <a:p>
          <a:endParaRPr lang="en-US"/>
        </a:p>
      </dgm:t>
    </dgm:pt>
    <dgm:pt modelId="{67CEAEEA-5C71-484A-99BB-E89E014CB5E9}" type="pres">
      <dgm:prSet presAssocID="{96E7A75D-D1CF-40E2-9D8E-722B75266BA8}" presName="arrowAndChildren" presStyleCnt="0"/>
      <dgm:spPr/>
      <dgm:t>
        <a:bodyPr/>
        <a:lstStyle/>
        <a:p>
          <a:endParaRPr lang="en-US"/>
        </a:p>
      </dgm:t>
    </dgm:pt>
    <dgm:pt modelId="{8531EF5F-7025-49D0-9A06-F839859D1E01}" type="pres">
      <dgm:prSet presAssocID="{96E7A75D-D1CF-40E2-9D8E-722B75266BA8}" presName="parentTextArrow" presStyleLbl="node1" presStyleIdx="1" presStyleCnt="4"/>
      <dgm:spPr/>
      <dgm:t>
        <a:bodyPr/>
        <a:lstStyle/>
        <a:p>
          <a:endParaRPr lang="en-US"/>
        </a:p>
      </dgm:t>
    </dgm:pt>
    <dgm:pt modelId="{900EBF11-01AB-4E9B-9976-4012C0E829EB}" type="pres">
      <dgm:prSet presAssocID="{A51194A8-8EE6-4663-8831-D0F010D8E38B}" presName="sp" presStyleCnt="0"/>
      <dgm:spPr/>
      <dgm:t>
        <a:bodyPr/>
        <a:lstStyle/>
        <a:p>
          <a:endParaRPr lang="en-US"/>
        </a:p>
      </dgm:t>
    </dgm:pt>
    <dgm:pt modelId="{FCD6BF30-E130-48A7-9AC1-3561ED93CFF0}" type="pres">
      <dgm:prSet presAssocID="{E79FFC3E-D39B-4D65-9BFE-52D121EDCC5F}" presName="arrowAndChildren" presStyleCnt="0"/>
      <dgm:spPr/>
      <dgm:t>
        <a:bodyPr/>
        <a:lstStyle/>
        <a:p>
          <a:endParaRPr lang="en-US"/>
        </a:p>
      </dgm:t>
    </dgm:pt>
    <dgm:pt modelId="{CD7D6647-27BB-47A1-A3F1-2A65F1B22134}" type="pres">
      <dgm:prSet presAssocID="{E79FFC3E-D39B-4D65-9BFE-52D121EDCC5F}" presName="parentTextArrow" presStyleLbl="node1" presStyleIdx="2" presStyleCnt="4"/>
      <dgm:spPr/>
      <dgm:t>
        <a:bodyPr/>
        <a:lstStyle/>
        <a:p>
          <a:endParaRPr lang="en-US"/>
        </a:p>
      </dgm:t>
    </dgm:pt>
    <dgm:pt modelId="{D26AE624-DC1E-48F6-BACD-6158C3C2F0ED}" type="pres">
      <dgm:prSet presAssocID="{AFDE20AD-0DE4-4571-BD00-EF51370481E8}" presName="sp" presStyleCnt="0"/>
      <dgm:spPr/>
      <dgm:t>
        <a:bodyPr/>
        <a:lstStyle/>
        <a:p>
          <a:endParaRPr lang="en-US"/>
        </a:p>
      </dgm:t>
    </dgm:pt>
    <dgm:pt modelId="{E926F53F-9913-42C3-B7FE-9BD93D607DF8}" type="pres">
      <dgm:prSet presAssocID="{A919AADB-4486-43BF-90E3-D022471C6D62}" presName="arrowAndChildren" presStyleCnt="0"/>
      <dgm:spPr/>
      <dgm:t>
        <a:bodyPr/>
        <a:lstStyle/>
        <a:p>
          <a:endParaRPr lang="en-US"/>
        </a:p>
      </dgm:t>
    </dgm:pt>
    <dgm:pt modelId="{232FBE67-FC8C-400B-88C2-73FD44367783}" type="pres">
      <dgm:prSet presAssocID="{A919AADB-4486-43BF-90E3-D022471C6D62}" presName="parentTextArrow" presStyleLbl="node1" presStyleIdx="3" presStyleCnt="4" custLinFactNeighborX="-10380" custLinFactNeighborY="-635"/>
      <dgm:spPr/>
      <dgm:t>
        <a:bodyPr/>
        <a:lstStyle/>
        <a:p>
          <a:endParaRPr lang="en-US"/>
        </a:p>
      </dgm:t>
    </dgm:pt>
  </dgm:ptLst>
  <dgm:cxnLst>
    <dgm:cxn modelId="{9B3D7E2B-8192-411C-99ED-DC43E13A9F71}" srcId="{0F54E905-63E8-449C-9F9B-928FED06AD6B}" destId="{96E7A75D-D1CF-40E2-9D8E-722B75266BA8}" srcOrd="2" destOrd="0" parTransId="{726C3FF8-A886-4726-BCBF-EE50F7EE33A3}" sibTransId="{43C2EAE5-6F59-4E48-B463-8EA40577BE61}"/>
    <dgm:cxn modelId="{5C07EE37-1CEC-4CA5-BD80-AA8DB9AD0C68}" type="presOf" srcId="{4AF51907-E1F6-4512-BDC8-9916FFA73E71}" destId="{87E8FFF9-11A7-4419-907F-9222000E25E5}" srcOrd="0" destOrd="0" presId="urn:microsoft.com/office/officeart/2005/8/layout/process4"/>
    <dgm:cxn modelId="{BDD7F5BD-7F9F-4C85-BA79-C0C83C4D5BCF}" type="presOf" srcId="{A919AADB-4486-43BF-90E3-D022471C6D62}" destId="{232FBE67-FC8C-400B-88C2-73FD44367783}" srcOrd="0" destOrd="0" presId="urn:microsoft.com/office/officeart/2005/8/layout/process4"/>
    <dgm:cxn modelId="{649D467F-D261-4876-80D1-DAA96E05975C}" srcId="{0F54E905-63E8-449C-9F9B-928FED06AD6B}" destId="{E79FFC3E-D39B-4D65-9BFE-52D121EDCC5F}" srcOrd="1" destOrd="0" parTransId="{475A749C-DFEE-446C-91E6-B4551D30F9FB}" sibTransId="{A51194A8-8EE6-4663-8831-D0F010D8E38B}"/>
    <dgm:cxn modelId="{4A543476-AF92-4FA6-8DEC-0E74156F5537}" type="presOf" srcId="{0F54E905-63E8-449C-9F9B-928FED06AD6B}" destId="{679F3FA1-C868-4BCD-9D82-DEC991BBE927}" srcOrd="0" destOrd="0" presId="urn:microsoft.com/office/officeart/2005/8/layout/process4"/>
    <dgm:cxn modelId="{4C11E1AB-CEBD-436C-9679-24C0D56927E5}" type="presOf" srcId="{E79FFC3E-D39B-4D65-9BFE-52D121EDCC5F}" destId="{CD7D6647-27BB-47A1-A3F1-2A65F1B22134}" srcOrd="0" destOrd="0" presId="urn:microsoft.com/office/officeart/2005/8/layout/process4"/>
    <dgm:cxn modelId="{5DADB3F1-3DBC-4A44-9CFC-56FDF496E920}" srcId="{0F54E905-63E8-449C-9F9B-928FED06AD6B}" destId="{A919AADB-4486-43BF-90E3-D022471C6D62}" srcOrd="0" destOrd="0" parTransId="{CF52D7C9-B8C5-42A5-9015-D3030AD9E2A2}" sibTransId="{AFDE20AD-0DE4-4571-BD00-EF51370481E8}"/>
    <dgm:cxn modelId="{9AF78F12-090D-4893-9208-5107D321D0F1}" srcId="{0F54E905-63E8-449C-9F9B-928FED06AD6B}" destId="{4AF51907-E1F6-4512-BDC8-9916FFA73E71}" srcOrd="3" destOrd="0" parTransId="{BEC6FDBB-348A-4F01-9FEF-156FC413F591}" sibTransId="{4C574301-672B-4411-B999-0E137B70919F}"/>
    <dgm:cxn modelId="{AAE73056-6ADB-42A1-8BCC-AD467CBB436D}" type="presOf" srcId="{96E7A75D-D1CF-40E2-9D8E-722B75266BA8}" destId="{8531EF5F-7025-49D0-9A06-F839859D1E01}" srcOrd="0" destOrd="0" presId="urn:microsoft.com/office/officeart/2005/8/layout/process4"/>
    <dgm:cxn modelId="{AF1E9BF7-0B11-4E26-8CDE-DD690E1B809C}" type="presParOf" srcId="{679F3FA1-C868-4BCD-9D82-DEC991BBE927}" destId="{0CDA631E-2628-4A44-ACD8-8122C8855DBF}" srcOrd="0" destOrd="0" presId="urn:microsoft.com/office/officeart/2005/8/layout/process4"/>
    <dgm:cxn modelId="{224F716E-6384-48F4-9BF8-978A8A98825A}" type="presParOf" srcId="{0CDA631E-2628-4A44-ACD8-8122C8855DBF}" destId="{87E8FFF9-11A7-4419-907F-9222000E25E5}" srcOrd="0" destOrd="0" presId="urn:microsoft.com/office/officeart/2005/8/layout/process4"/>
    <dgm:cxn modelId="{DFF2579B-2E42-4903-98F6-28895FF9FC97}" type="presParOf" srcId="{679F3FA1-C868-4BCD-9D82-DEC991BBE927}" destId="{7A17318B-EDDB-4B46-88FF-B46C2DB48BBF}" srcOrd="1" destOrd="0" presId="urn:microsoft.com/office/officeart/2005/8/layout/process4"/>
    <dgm:cxn modelId="{EF46FC2B-1E93-4B04-8DB9-6EA8B95146B9}" type="presParOf" srcId="{679F3FA1-C868-4BCD-9D82-DEC991BBE927}" destId="{67CEAEEA-5C71-484A-99BB-E89E014CB5E9}" srcOrd="2" destOrd="0" presId="urn:microsoft.com/office/officeart/2005/8/layout/process4"/>
    <dgm:cxn modelId="{1A5F1436-A9A6-47FA-A014-5F09B23F1B66}" type="presParOf" srcId="{67CEAEEA-5C71-484A-99BB-E89E014CB5E9}" destId="{8531EF5F-7025-49D0-9A06-F839859D1E01}" srcOrd="0" destOrd="0" presId="urn:microsoft.com/office/officeart/2005/8/layout/process4"/>
    <dgm:cxn modelId="{05CBD4BC-AFF0-4368-B0EA-78489E3B78F6}" type="presParOf" srcId="{679F3FA1-C868-4BCD-9D82-DEC991BBE927}" destId="{900EBF11-01AB-4E9B-9976-4012C0E829EB}" srcOrd="3" destOrd="0" presId="urn:microsoft.com/office/officeart/2005/8/layout/process4"/>
    <dgm:cxn modelId="{FC0A181C-144E-469F-9A94-14D27F404137}" type="presParOf" srcId="{679F3FA1-C868-4BCD-9D82-DEC991BBE927}" destId="{FCD6BF30-E130-48A7-9AC1-3561ED93CFF0}" srcOrd="4" destOrd="0" presId="urn:microsoft.com/office/officeart/2005/8/layout/process4"/>
    <dgm:cxn modelId="{AFE5B680-0D6F-43BF-A866-4A179856FA2B}" type="presParOf" srcId="{FCD6BF30-E130-48A7-9AC1-3561ED93CFF0}" destId="{CD7D6647-27BB-47A1-A3F1-2A65F1B22134}" srcOrd="0" destOrd="0" presId="urn:microsoft.com/office/officeart/2005/8/layout/process4"/>
    <dgm:cxn modelId="{475C6069-65F8-4AB7-9471-8A47D5C8747C}" type="presParOf" srcId="{679F3FA1-C868-4BCD-9D82-DEC991BBE927}" destId="{D26AE624-DC1E-48F6-BACD-6158C3C2F0ED}" srcOrd="5" destOrd="0" presId="urn:microsoft.com/office/officeart/2005/8/layout/process4"/>
    <dgm:cxn modelId="{40621676-99F1-412F-A94A-6BD246B79EF1}" type="presParOf" srcId="{679F3FA1-C868-4BCD-9D82-DEC991BBE927}" destId="{E926F53F-9913-42C3-B7FE-9BD93D607DF8}" srcOrd="6" destOrd="0" presId="urn:microsoft.com/office/officeart/2005/8/layout/process4"/>
    <dgm:cxn modelId="{23414D94-F01C-4E1F-98FB-AB72753731F9}" type="presParOf" srcId="{E926F53F-9913-42C3-B7FE-9BD93D607DF8}" destId="{232FBE67-FC8C-400B-88C2-73FD44367783}"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F4E982E-BE97-4C1F-BF2D-F62605D6D55A}" type="doc">
      <dgm:prSet loTypeId="urn:microsoft.com/office/officeart/2005/8/layout/hierarchy2" loCatId="hierarchy" qsTypeId="urn:microsoft.com/office/officeart/2005/8/quickstyle/3d2" qsCatId="3D" csTypeId="urn:microsoft.com/office/officeart/2005/8/colors/colorful1#1" csCatId="colorful" phldr="1"/>
      <dgm:spPr/>
      <dgm:t>
        <a:bodyPr/>
        <a:lstStyle/>
        <a:p>
          <a:endParaRPr lang="en-US"/>
        </a:p>
      </dgm:t>
    </dgm:pt>
    <dgm:pt modelId="{125D3285-E97B-47EE-9BA2-518268F6AEF5}">
      <dgm:prSet custT="1"/>
      <dgm:spPr/>
      <dgm:t>
        <a:bodyPr/>
        <a:lstStyle/>
        <a:p>
          <a:pPr rtl="0"/>
          <a:r>
            <a:rPr lang="fr-FR" sz="2800" dirty="0" smtClean="0"/>
            <a:t>List CBOCs as Outpatient Sites? </a:t>
          </a:r>
          <a:endParaRPr lang="en-US" sz="2800" dirty="0"/>
        </a:p>
      </dgm:t>
      <dgm:extLst>
        <a:ext uri="{E40237B7-FDA0-4F09-8148-C483321AD2D9}">
          <dgm14:cNvPr xmlns:dgm14="http://schemas.microsoft.com/office/drawing/2010/diagram" xmlns="" id="0" name="" descr="List CBOCs as Outpatient Sites? &#10;Yes&#10; Create Outpatient Site&#10; Add CBOC to BPS Pharmacy&#10; Register&#10; &#10;No&#10; No Set-up Needed&#10;"/>
        </a:ext>
      </dgm:extLst>
    </dgm:pt>
    <dgm:pt modelId="{CFA73231-52EF-438E-8321-94C8D7787052}" type="parTrans" cxnId="{8D3D8A1F-BD9D-45C3-9D90-ECAEA263D61C}">
      <dgm:prSet/>
      <dgm:spPr/>
      <dgm:t>
        <a:bodyPr/>
        <a:lstStyle/>
        <a:p>
          <a:endParaRPr lang="en-US"/>
        </a:p>
      </dgm:t>
    </dgm:pt>
    <dgm:pt modelId="{22F8505E-925F-400A-9597-5573D7F818D6}" type="sibTrans" cxnId="{8D3D8A1F-BD9D-45C3-9D90-ECAEA263D61C}">
      <dgm:prSet/>
      <dgm:spPr/>
      <dgm:t>
        <a:bodyPr/>
        <a:lstStyle/>
        <a:p>
          <a:endParaRPr lang="en-US"/>
        </a:p>
      </dgm:t>
    </dgm:pt>
    <dgm:pt modelId="{DD9F842E-3AA1-4A60-868A-70762C7E60E3}">
      <dgm:prSet custT="1"/>
      <dgm:spPr>
        <a:solidFill>
          <a:srgbClr val="92D050"/>
        </a:solidFill>
      </dgm:spPr>
      <dgm:t>
        <a:bodyPr/>
        <a:lstStyle/>
        <a:p>
          <a:pPr rtl="0"/>
          <a:r>
            <a:rPr lang="en-US" sz="2800" dirty="0" smtClean="0"/>
            <a:t>Yes</a:t>
          </a:r>
          <a:endParaRPr lang="en-US" sz="2800" dirty="0"/>
        </a:p>
      </dgm:t>
      <dgm:extLst>
        <a:ext uri="{E40237B7-FDA0-4F09-8148-C483321AD2D9}">
          <dgm14:cNvPr xmlns:dgm14="http://schemas.microsoft.com/office/drawing/2010/diagram" xmlns="" id="0" name="" descr="List CBOCs as Outpatient Sites? &#10;Yes&#10; Create Outpatient Site&#10; Add CBOC to BPS Pharmacy&#10; Register&#10; &#10;No&#10; No Set-up Needed&#10;"/>
        </a:ext>
      </dgm:extLst>
    </dgm:pt>
    <dgm:pt modelId="{43642CFD-C0B2-46EB-90A6-BB5510F91780}" type="parTrans" cxnId="{B2C7D608-9ABA-4A3D-887A-CDCA75B7376C}">
      <dgm:prSet/>
      <dgm:spPr/>
      <dgm:t>
        <a:bodyPr/>
        <a:lstStyle/>
        <a:p>
          <a:endParaRPr lang="en-US" dirty="0"/>
        </a:p>
      </dgm:t>
      <dgm:extLst>
        <a:ext uri="{E40237B7-FDA0-4F09-8148-C483321AD2D9}">
          <dgm14:cNvPr xmlns:dgm14="http://schemas.microsoft.com/office/drawing/2010/diagram" xmlns="" id="0" name="" descr="List CBOCs as Outpatient Sites? &#10;Yes&#10; Create Outpatient Site&#10; Add CBOC to BPS Pharmacy&#10; Register&#10; &#10;No&#10; No Set-up Needed&#10;"/>
        </a:ext>
      </dgm:extLst>
    </dgm:pt>
    <dgm:pt modelId="{2900B71B-9F28-45C4-8BE3-8BB03DB79BD5}" type="sibTrans" cxnId="{B2C7D608-9ABA-4A3D-887A-CDCA75B7376C}">
      <dgm:prSet/>
      <dgm:spPr/>
      <dgm:t>
        <a:bodyPr/>
        <a:lstStyle/>
        <a:p>
          <a:endParaRPr lang="en-US"/>
        </a:p>
      </dgm:t>
    </dgm:pt>
    <dgm:pt modelId="{4BF4A4B9-316B-44CC-9937-48EDB116B8ED}">
      <dgm:prSet custT="1"/>
      <dgm:spPr/>
      <dgm:t>
        <a:bodyPr/>
        <a:lstStyle/>
        <a:p>
          <a:pPr rtl="0"/>
          <a:r>
            <a:rPr lang="en-US" sz="2800" dirty="0" smtClean="0"/>
            <a:t>No</a:t>
          </a:r>
          <a:endParaRPr lang="en-US" sz="2800" dirty="0"/>
        </a:p>
      </dgm:t>
      <dgm:extLst>
        <a:ext uri="{E40237B7-FDA0-4F09-8148-C483321AD2D9}">
          <dgm14:cNvPr xmlns:dgm14="http://schemas.microsoft.com/office/drawing/2010/diagram" xmlns="" id="0" name="" descr="List CBOCs as Outpatient Sites? &#10;Yes&#10; Create Outpatient Site&#10; Add CBOC to BPS Pharmacy&#10; Register&#10; &#10;No&#10; No Set-up Needed&#10;"/>
        </a:ext>
      </dgm:extLst>
    </dgm:pt>
    <dgm:pt modelId="{CD1DA94C-1FB6-4DC4-8A91-E1EBED395460}" type="parTrans" cxnId="{362C9DD8-EFB6-4522-B41D-AAE48CF08279}">
      <dgm:prSet/>
      <dgm:spPr/>
      <dgm:t>
        <a:bodyPr/>
        <a:lstStyle/>
        <a:p>
          <a:endParaRPr lang="en-US" dirty="0"/>
        </a:p>
      </dgm:t>
      <dgm:extLst>
        <a:ext uri="{E40237B7-FDA0-4F09-8148-C483321AD2D9}">
          <dgm14:cNvPr xmlns:dgm14="http://schemas.microsoft.com/office/drawing/2010/diagram" xmlns="" id="0" name="" descr="List CBOCs as Outpatient Sites? &#10;Yes&#10; Create Outpatient Site&#10; Add CBOC to BPS Pharmacy&#10; Register&#10; &#10;No&#10; No Set-up Needed&#10;"/>
        </a:ext>
      </dgm:extLst>
    </dgm:pt>
    <dgm:pt modelId="{1BD52653-D31C-4FFE-9495-27C133C7DA2A}" type="sibTrans" cxnId="{362C9DD8-EFB6-4522-B41D-AAE48CF08279}">
      <dgm:prSet/>
      <dgm:spPr/>
      <dgm:t>
        <a:bodyPr/>
        <a:lstStyle/>
        <a:p>
          <a:endParaRPr lang="en-US"/>
        </a:p>
      </dgm:t>
    </dgm:pt>
    <dgm:pt modelId="{50910FD7-D5E8-4A50-BD8A-BF18F3E7416D}">
      <dgm:prSet custT="1"/>
      <dgm:spPr>
        <a:solidFill>
          <a:schemeClr val="accent5">
            <a:lumMod val="75000"/>
          </a:schemeClr>
        </a:solidFill>
      </dgm:spPr>
      <dgm:t>
        <a:bodyPr/>
        <a:lstStyle/>
        <a:p>
          <a:pPr rtl="0"/>
          <a:r>
            <a:rPr lang="en-US" sz="2800" dirty="0" smtClean="0"/>
            <a:t>Create Outpatient Site</a:t>
          </a:r>
          <a:endParaRPr lang="en-US" sz="2800" dirty="0"/>
        </a:p>
      </dgm:t>
      <dgm:extLst>
        <a:ext uri="{E40237B7-FDA0-4F09-8148-C483321AD2D9}">
          <dgm14:cNvPr xmlns:dgm14="http://schemas.microsoft.com/office/drawing/2010/diagram" xmlns="" id="0" name="" descr="List CBOCs as Outpatient Sites? &#10;Yes&#10; Create Outpatient Site&#10; Add CBOC to BPS Pharmacy&#10; Register&#10; &#10;No&#10; No Set-up Needed&#10;"/>
        </a:ext>
      </dgm:extLst>
    </dgm:pt>
    <dgm:pt modelId="{EADBB988-A1CB-478C-8E3A-746726FA5370}" type="parTrans" cxnId="{9D5DBFFF-ACDB-4F53-B1E1-D75798F729F1}">
      <dgm:prSet/>
      <dgm:spPr/>
      <dgm:t>
        <a:bodyPr/>
        <a:lstStyle/>
        <a:p>
          <a:endParaRPr lang="en-US" dirty="0"/>
        </a:p>
      </dgm:t>
      <dgm:extLst>
        <a:ext uri="{E40237B7-FDA0-4F09-8148-C483321AD2D9}">
          <dgm14:cNvPr xmlns:dgm14="http://schemas.microsoft.com/office/drawing/2010/diagram" xmlns="" id="0" name="" descr="List CBOCs as Outpatient Sites? &#10;Yes&#10; Create Outpatient Site&#10; Add CBOC to BPS Pharmacy&#10; Register&#10; &#10;No&#10; No Set-up Needed&#10;"/>
        </a:ext>
      </dgm:extLst>
    </dgm:pt>
    <dgm:pt modelId="{04548B08-DE44-4C28-BDDA-B428CC747AF9}" type="sibTrans" cxnId="{9D5DBFFF-ACDB-4F53-B1E1-D75798F729F1}">
      <dgm:prSet/>
      <dgm:spPr/>
      <dgm:t>
        <a:bodyPr/>
        <a:lstStyle/>
        <a:p>
          <a:endParaRPr lang="en-US"/>
        </a:p>
      </dgm:t>
    </dgm:pt>
    <dgm:pt modelId="{ADFF7868-E9A1-4D3D-91E2-907752A5F0B0}">
      <dgm:prSet custT="1"/>
      <dgm:spPr>
        <a:solidFill>
          <a:schemeClr val="accent5">
            <a:lumMod val="75000"/>
          </a:schemeClr>
        </a:solidFill>
      </dgm:spPr>
      <dgm:t>
        <a:bodyPr/>
        <a:lstStyle/>
        <a:p>
          <a:pPr rtl="0"/>
          <a:r>
            <a:rPr lang="en-US" sz="2800" dirty="0" smtClean="0"/>
            <a:t>Add CBOC to BPS Pharmacy</a:t>
          </a:r>
          <a:endParaRPr lang="en-US" sz="2800" dirty="0"/>
        </a:p>
      </dgm:t>
      <dgm:extLst>
        <a:ext uri="{E40237B7-FDA0-4F09-8148-C483321AD2D9}">
          <dgm14:cNvPr xmlns:dgm14="http://schemas.microsoft.com/office/drawing/2010/diagram" xmlns="" id="0" name="" descr="List CBOCs as Outpatient Sites? &#10;Yes&#10; Create Outpatient Site&#10; Add CBOC to BPS Pharmacy&#10; Register&#10; &#10;No&#10; No Set-up Needed&#10;"/>
        </a:ext>
      </dgm:extLst>
    </dgm:pt>
    <dgm:pt modelId="{AC750F04-D094-437B-BA7A-11A0054D9074}" type="parTrans" cxnId="{7E4DB290-1C8A-424B-9AB1-27DB769EB03B}">
      <dgm:prSet/>
      <dgm:spPr/>
      <dgm:t>
        <a:bodyPr/>
        <a:lstStyle/>
        <a:p>
          <a:endParaRPr lang="en-US" dirty="0"/>
        </a:p>
      </dgm:t>
      <dgm:extLst>
        <a:ext uri="{E40237B7-FDA0-4F09-8148-C483321AD2D9}">
          <dgm14:cNvPr xmlns:dgm14="http://schemas.microsoft.com/office/drawing/2010/diagram" xmlns="" id="0" name="" descr="List CBOCs as Outpatient Sites? &#10;Yes&#10; Create Outpatient Site&#10; Add CBOC to BPS Pharmacy&#10; Register&#10; &#10;No&#10; No Set-up Needed&#10;"/>
        </a:ext>
      </dgm:extLst>
    </dgm:pt>
    <dgm:pt modelId="{6E561897-A1A8-434E-8587-70E304C5C721}" type="sibTrans" cxnId="{7E4DB290-1C8A-424B-9AB1-27DB769EB03B}">
      <dgm:prSet/>
      <dgm:spPr/>
      <dgm:t>
        <a:bodyPr/>
        <a:lstStyle/>
        <a:p>
          <a:endParaRPr lang="en-US"/>
        </a:p>
      </dgm:t>
    </dgm:pt>
    <dgm:pt modelId="{7CB6E788-4094-46B8-A926-79C94E7D6394}">
      <dgm:prSet custT="1"/>
      <dgm:spPr>
        <a:solidFill>
          <a:schemeClr val="accent5">
            <a:lumMod val="75000"/>
          </a:schemeClr>
        </a:solidFill>
      </dgm:spPr>
      <dgm:t>
        <a:bodyPr/>
        <a:lstStyle/>
        <a:p>
          <a:pPr rtl="0"/>
          <a:r>
            <a:rPr lang="en-US" sz="2800" dirty="0" smtClean="0"/>
            <a:t>Register</a:t>
          </a:r>
          <a:endParaRPr lang="en-US" sz="2800" dirty="0"/>
        </a:p>
      </dgm:t>
      <dgm:extLst>
        <a:ext uri="{E40237B7-FDA0-4F09-8148-C483321AD2D9}">
          <dgm14:cNvPr xmlns:dgm14="http://schemas.microsoft.com/office/drawing/2010/diagram" xmlns="" id="0" name="" descr="List CBOCs as Outpatient Sites? &#10;Yes&#10; Create Outpatient Site&#10; Add CBOC to BPS Pharmacy&#10; Register&#10; &#10;No&#10; No Set-up Needed&#10;"/>
        </a:ext>
      </dgm:extLst>
    </dgm:pt>
    <dgm:pt modelId="{77220540-7412-4092-A516-0F54EE51ACCB}" type="parTrans" cxnId="{F767210E-6F7A-417F-9CE6-4C95B9FA212A}">
      <dgm:prSet/>
      <dgm:spPr/>
      <dgm:t>
        <a:bodyPr/>
        <a:lstStyle/>
        <a:p>
          <a:endParaRPr lang="en-US" dirty="0"/>
        </a:p>
      </dgm:t>
      <dgm:extLst>
        <a:ext uri="{E40237B7-FDA0-4F09-8148-C483321AD2D9}">
          <dgm14:cNvPr xmlns:dgm14="http://schemas.microsoft.com/office/drawing/2010/diagram" xmlns="" id="0" name="" descr="List CBOCs as Outpatient Sites? &#10;Yes&#10; Create Outpatient Site&#10; Add CBOC to BPS Pharmacy&#10; Register&#10; &#10;No&#10; No Set-up Needed&#10;"/>
        </a:ext>
      </dgm:extLst>
    </dgm:pt>
    <dgm:pt modelId="{A9392E87-03F6-4037-9FFC-46054F2B9176}" type="sibTrans" cxnId="{F767210E-6F7A-417F-9CE6-4C95B9FA212A}">
      <dgm:prSet/>
      <dgm:spPr/>
      <dgm:t>
        <a:bodyPr/>
        <a:lstStyle/>
        <a:p>
          <a:endParaRPr lang="en-US"/>
        </a:p>
      </dgm:t>
    </dgm:pt>
    <dgm:pt modelId="{1821AC63-5F05-43C3-91A8-0DA67B3A637A}">
      <dgm:prSet custT="1"/>
      <dgm:spPr>
        <a:solidFill>
          <a:schemeClr val="accent5">
            <a:lumMod val="75000"/>
          </a:schemeClr>
        </a:solidFill>
      </dgm:spPr>
      <dgm:t>
        <a:bodyPr/>
        <a:lstStyle/>
        <a:p>
          <a:pPr rtl="0"/>
          <a:r>
            <a:rPr lang="en-US" sz="2800" dirty="0" smtClean="0"/>
            <a:t>No Set-up Needed</a:t>
          </a:r>
          <a:endParaRPr lang="en-US" sz="2800" dirty="0"/>
        </a:p>
      </dgm:t>
      <dgm:extLst>
        <a:ext uri="{E40237B7-FDA0-4F09-8148-C483321AD2D9}">
          <dgm14:cNvPr xmlns:dgm14="http://schemas.microsoft.com/office/drawing/2010/diagram" xmlns="" id="0" name="" descr="List CBOCs as Outpatient Sites? &#10;Yes&#10; Create Outpatient Site&#10; Add CBOC to BPS Pharmacy&#10; Register&#10; &#10;No&#10; No Set-up Needed&#10;"/>
        </a:ext>
      </dgm:extLst>
    </dgm:pt>
    <dgm:pt modelId="{3B5D5AEF-7264-4944-B8B9-1225B950EFB8}" type="parTrans" cxnId="{CEC3E4AC-7661-4D57-ABE1-66486752ED6F}">
      <dgm:prSet/>
      <dgm:spPr/>
      <dgm:t>
        <a:bodyPr/>
        <a:lstStyle/>
        <a:p>
          <a:endParaRPr lang="en-US" dirty="0"/>
        </a:p>
      </dgm:t>
      <dgm:extLst>
        <a:ext uri="{E40237B7-FDA0-4F09-8148-C483321AD2D9}">
          <dgm14:cNvPr xmlns:dgm14="http://schemas.microsoft.com/office/drawing/2010/diagram" xmlns="" id="0" name="" descr="List CBOCs as Outpatient Sites? &#10;Yes&#10; Create Outpatient Site&#10; Add CBOC to BPS Pharmacy&#10; Register&#10; &#10;No&#10; No Set-up Needed&#10;"/>
        </a:ext>
      </dgm:extLst>
    </dgm:pt>
    <dgm:pt modelId="{51BE15E7-0AB4-46E0-87DF-DA19B56455AA}" type="sibTrans" cxnId="{CEC3E4AC-7661-4D57-ABE1-66486752ED6F}">
      <dgm:prSet/>
      <dgm:spPr/>
      <dgm:t>
        <a:bodyPr/>
        <a:lstStyle/>
        <a:p>
          <a:endParaRPr lang="en-US"/>
        </a:p>
      </dgm:t>
    </dgm:pt>
    <dgm:pt modelId="{33CEBB8F-1C0F-44B6-9FFC-E48DDB0669E5}" type="pres">
      <dgm:prSet presAssocID="{7F4E982E-BE97-4C1F-BF2D-F62605D6D55A}" presName="diagram" presStyleCnt="0">
        <dgm:presLayoutVars>
          <dgm:chPref val="1"/>
          <dgm:dir/>
          <dgm:animOne val="branch"/>
          <dgm:animLvl val="lvl"/>
          <dgm:resizeHandles val="exact"/>
        </dgm:presLayoutVars>
      </dgm:prSet>
      <dgm:spPr/>
      <dgm:t>
        <a:bodyPr/>
        <a:lstStyle/>
        <a:p>
          <a:endParaRPr lang="en-US"/>
        </a:p>
      </dgm:t>
    </dgm:pt>
    <dgm:pt modelId="{04022942-D57B-4396-8327-22BA6A34F420}" type="pres">
      <dgm:prSet presAssocID="{125D3285-E97B-47EE-9BA2-518268F6AEF5}" presName="root1" presStyleCnt="0"/>
      <dgm:spPr/>
      <dgm:t>
        <a:bodyPr/>
        <a:lstStyle/>
        <a:p>
          <a:endParaRPr lang="en-US"/>
        </a:p>
      </dgm:t>
    </dgm:pt>
    <dgm:pt modelId="{03E99D2E-2264-4825-880D-4D9287DD1E84}" type="pres">
      <dgm:prSet presAssocID="{125D3285-E97B-47EE-9BA2-518268F6AEF5}" presName="LevelOneTextNode" presStyleLbl="node0" presStyleIdx="0" presStyleCnt="1" custScaleX="109688" custScaleY="156740" custLinFactNeighborX="3031" custLinFactNeighborY="-78051">
        <dgm:presLayoutVars>
          <dgm:chPref val="3"/>
        </dgm:presLayoutVars>
      </dgm:prSet>
      <dgm:spPr/>
      <dgm:t>
        <a:bodyPr/>
        <a:lstStyle/>
        <a:p>
          <a:endParaRPr lang="en-US"/>
        </a:p>
      </dgm:t>
    </dgm:pt>
    <dgm:pt modelId="{3F94C063-7646-4E09-8631-D21BDDE5E511}" type="pres">
      <dgm:prSet presAssocID="{125D3285-E97B-47EE-9BA2-518268F6AEF5}" presName="level2hierChild" presStyleCnt="0"/>
      <dgm:spPr/>
      <dgm:t>
        <a:bodyPr/>
        <a:lstStyle/>
        <a:p>
          <a:endParaRPr lang="en-US"/>
        </a:p>
      </dgm:t>
    </dgm:pt>
    <dgm:pt modelId="{05EFF638-91CB-4430-A2F5-9A863F1F95BD}" type="pres">
      <dgm:prSet presAssocID="{43642CFD-C0B2-46EB-90A6-BB5510F91780}" presName="conn2-1" presStyleLbl="parChTrans1D2" presStyleIdx="0" presStyleCnt="2"/>
      <dgm:spPr/>
      <dgm:t>
        <a:bodyPr/>
        <a:lstStyle/>
        <a:p>
          <a:endParaRPr lang="en-US"/>
        </a:p>
      </dgm:t>
    </dgm:pt>
    <dgm:pt modelId="{1AF84F9F-0632-4F45-878E-313F31097062}" type="pres">
      <dgm:prSet presAssocID="{43642CFD-C0B2-46EB-90A6-BB5510F91780}" presName="connTx" presStyleLbl="parChTrans1D2" presStyleIdx="0" presStyleCnt="2"/>
      <dgm:spPr/>
      <dgm:t>
        <a:bodyPr/>
        <a:lstStyle/>
        <a:p>
          <a:endParaRPr lang="en-US"/>
        </a:p>
      </dgm:t>
    </dgm:pt>
    <dgm:pt modelId="{6A04A9D5-F2C8-46F6-9123-EECF41E61F89}" type="pres">
      <dgm:prSet presAssocID="{DD9F842E-3AA1-4A60-868A-70762C7E60E3}" presName="root2" presStyleCnt="0"/>
      <dgm:spPr/>
      <dgm:t>
        <a:bodyPr/>
        <a:lstStyle/>
        <a:p>
          <a:endParaRPr lang="en-US"/>
        </a:p>
      </dgm:t>
    </dgm:pt>
    <dgm:pt modelId="{1FBD8B86-C98A-47C9-A5C9-C92B8DBD9BFD}" type="pres">
      <dgm:prSet presAssocID="{DD9F842E-3AA1-4A60-868A-70762C7E60E3}" presName="LevelTwoTextNode" presStyleLbl="node2" presStyleIdx="0" presStyleCnt="2" custLinFactNeighborX="294" custLinFactNeighborY="-22659">
        <dgm:presLayoutVars>
          <dgm:chPref val="3"/>
        </dgm:presLayoutVars>
      </dgm:prSet>
      <dgm:spPr/>
      <dgm:t>
        <a:bodyPr/>
        <a:lstStyle/>
        <a:p>
          <a:endParaRPr lang="en-US"/>
        </a:p>
      </dgm:t>
    </dgm:pt>
    <dgm:pt modelId="{86B064E0-5236-4F94-8461-8D191A9F62B4}" type="pres">
      <dgm:prSet presAssocID="{DD9F842E-3AA1-4A60-868A-70762C7E60E3}" presName="level3hierChild" presStyleCnt="0"/>
      <dgm:spPr/>
      <dgm:t>
        <a:bodyPr/>
        <a:lstStyle/>
        <a:p>
          <a:endParaRPr lang="en-US"/>
        </a:p>
      </dgm:t>
    </dgm:pt>
    <dgm:pt modelId="{A7FBA743-1A9F-4606-BF74-52E1A03F8A38}" type="pres">
      <dgm:prSet presAssocID="{EADBB988-A1CB-478C-8E3A-746726FA5370}" presName="conn2-1" presStyleLbl="parChTrans1D3" presStyleIdx="0" presStyleCnt="4"/>
      <dgm:spPr/>
      <dgm:t>
        <a:bodyPr/>
        <a:lstStyle/>
        <a:p>
          <a:endParaRPr lang="en-US"/>
        </a:p>
      </dgm:t>
    </dgm:pt>
    <dgm:pt modelId="{496EDD09-3782-4F3A-B792-3EEC6924BF99}" type="pres">
      <dgm:prSet presAssocID="{EADBB988-A1CB-478C-8E3A-746726FA5370}" presName="connTx" presStyleLbl="parChTrans1D3" presStyleIdx="0" presStyleCnt="4"/>
      <dgm:spPr/>
      <dgm:t>
        <a:bodyPr/>
        <a:lstStyle/>
        <a:p>
          <a:endParaRPr lang="en-US"/>
        </a:p>
      </dgm:t>
    </dgm:pt>
    <dgm:pt modelId="{C5CC02EF-943E-40F1-A563-B8266BD1931D}" type="pres">
      <dgm:prSet presAssocID="{50910FD7-D5E8-4A50-BD8A-BF18F3E7416D}" presName="root2" presStyleCnt="0"/>
      <dgm:spPr/>
      <dgm:t>
        <a:bodyPr/>
        <a:lstStyle/>
        <a:p>
          <a:endParaRPr lang="en-US"/>
        </a:p>
      </dgm:t>
    </dgm:pt>
    <dgm:pt modelId="{582E4520-C105-430F-AFE8-608A2B159FC2}" type="pres">
      <dgm:prSet presAssocID="{50910FD7-D5E8-4A50-BD8A-BF18F3E7416D}" presName="LevelTwoTextNode" presStyleLbl="node3" presStyleIdx="0" presStyleCnt="4" custLinFactNeighborX="218" custLinFactNeighborY="-17266">
        <dgm:presLayoutVars>
          <dgm:chPref val="3"/>
        </dgm:presLayoutVars>
      </dgm:prSet>
      <dgm:spPr/>
      <dgm:t>
        <a:bodyPr/>
        <a:lstStyle/>
        <a:p>
          <a:endParaRPr lang="en-US"/>
        </a:p>
      </dgm:t>
    </dgm:pt>
    <dgm:pt modelId="{9BB7A7ED-C6EE-4B7C-8D43-85A5B50D885E}" type="pres">
      <dgm:prSet presAssocID="{50910FD7-D5E8-4A50-BD8A-BF18F3E7416D}" presName="level3hierChild" presStyleCnt="0"/>
      <dgm:spPr/>
      <dgm:t>
        <a:bodyPr/>
        <a:lstStyle/>
        <a:p>
          <a:endParaRPr lang="en-US"/>
        </a:p>
      </dgm:t>
    </dgm:pt>
    <dgm:pt modelId="{E5D8FE64-D623-4255-B9F3-5243FB9FBCA9}" type="pres">
      <dgm:prSet presAssocID="{AC750F04-D094-437B-BA7A-11A0054D9074}" presName="conn2-1" presStyleLbl="parChTrans1D3" presStyleIdx="1" presStyleCnt="4"/>
      <dgm:spPr/>
      <dgm:t>
        <a:bodyPr/>
        <a:lstStyle/>
        <a:p>
          <a:endParaRPr lang="en-US"/>
        </a:p>
      </dgm:t>
    </dgm:pt>
    <dgm:pt modelId="{7C7C8908-AE60-47F5-8496-CC10D291FA45}" type="pres">
      <dgm:prSet presAssocID="{AC750F04-D094-437B-BA7A-11A0054D9074}" presName="connTx" presStyleLbl="parChTrans1D3" presStyleIdx="1" presStyleCnt="4"/>
      <dgm:spPr/>
      <dgm:t>
        <a:bodyPr/>
        <a:lstStyle/>
        <a:p>
          <a:endParaRPr lang="en-US"/>
        </a:p>
      </dgm:t>
    </dgm:pt>
    <dgm:pt modelId="{C5BEB247-F8FF-481A-985E-9E419A00F410}" type="pres">
      <dgm:prSet presAssocID="{ADFF7868-E9A1-4D3D-91E2-907752A5F0B0}" presName="root2" presStyleCnt="0"/>
      <dgm:spPr/>
      <dgm:t>
        <a:bodyPr/>
        <a:lstStyle/>
        <a:p>
          <a:endParaRPr lang="en-US"/>
        </a:p>
      </dgm:t>
    </dgm:pt>
    <dgm:pt modelId="{857730A8-A441-4198-8849-14B37BF77699}" type="pres">
      <dgm:prSet presAssocID="{ADFF7868-E9A1-4D3D-91E2-907752A5F0B0}" presName="LevelTwoTextNode" presStyleLbl="node3" presStyleIdx="1" presStyleCnt="4" custLinFactNeighborX="1063" custLinFactNeighborY="-22659">
        <dgm:presLayoutVars>
          <dgm:chPref val="3"/>
        </dgm:presLayoutVars>
      </dgm:prSet>
      <dgm:spPr/>
      <dgm:t>
        <a:bodyPr/>
        <a:lstStyle/>
        <a:p>
          <a:endParaRPr lang="en-US"/>
        </a:p>
      </dgm:t>
    </dgm:pt>
    <dgm:pt modelId="{59272597-3874-441F-A66B-96012EFFF8DD}" type="pres">
      <dgm:prSet presAssocID="{ADFF7868-E9A1-4D3D-91E2-907752A5F0B0}" presName="level3hierChild" presStyleCnt="0"/>
      <dgm:spPr/>
      <dgm:t>
        <a:bodyPr/>
        <a:lstStyle/>
        <a:p>
          <a:endParaRPr lang="en-US"/>
        </a:p>
      </dgm:t>
    </dgm:pt>
    <dgm:pt modelId="{13031E74-12F1-474A-B1D1-10A6BA427F2D}" type="pres">
      <dgm:prSet presAssocID="{77220540-7412-4092-A516-0F54EE51ACCB}" presName="conn2-1" presStyleLbl="parChTrans1D3" presStyleIdx="2" presStyleCnt="4"/>
      <dgm:spPr/>
      <dgm:t>
        <a:bodyPr/>
        <a:lstStyle/>
        <a:p>
          <a:endParaRPr lang="en-US"/>
        </a:p>
      </dgm:t>
    </dgm:pt>
    <dgm:pt modelId="{CCEF10C1-C1E8-4FCF-B7D6-7BE6B4A120DB}" type="pres">
      <dgm:prSet presAssocID="{77220540-7412-4092-A516-0F54EE51ACCB}" presName="connTx" presStyleLbl="parChTrans1D3" presStyleIdx="2" presStyleCnt="4"/>
      <dgm:spPr/>
      <dgm:t>
        <a:bodyPr/>
        <a:lstStyle/>
        <a:p>
          <a:endParaRPr lang="en-US"/>
        </a:p>
      </dgm:t>
    </dgm:pt>
    <dgm:pt modelId="{F0DCA89D-A417-4DF4-ACF5-A66BC7B2BFCA}" type="pres">
      <dgm:prSet presAssocID="{7CB6E788-4094-46B8-A926-79C94E7D6394}" presName="root2" presStyleCnt="0"/>
      <dgm:spPr/>
      <dgm:t>
        <a:bodyPr/>
        <a:lstStyle/>
        <a:p>
          <a:endParaRPr lang="en-US"/>
        </a:p>
      </dgm:t>
    </dgm:pt>
    <dgm:pt modelId="{77EE4937-D5FD-43D4-8128-04FA0F5B4D76}" type="pres">
      <dgm:prSet presAssocID="{7CB6E788-4094-46B8-A926-79C94E7D6394}" presName="LevelTwoTextNode" presStyleLbl="node3" presStyleIdx="2" presStyleCnt="4" custLinFactNeighborX="1063" custLinFactNeighborY="-28051">
        <dgm:presLayoutVars>
          <dgm:chPref val="3"/>
        </dgm:presLayoutVars>
      </dgm:prSet>
      <dgm:spPr/>
      <dgm:t>
        <a:bodyPr/>
        <a:lstStyle/>
        <a:p>
          <a:endParaRPr lang="en-US"/>
        </a:p>
      </dgm:t>
    </dgm:pt>
    <dgm:pt modelId="{C4771867-E062-4989-BCDA-139EA4C82BBC}" type="pres">
      <dgm:prSet presAssocID="{7CB6E788-4094-46B8-A926-79C94E7D6394}" presName="level3hierChild" presStyleCnt="0"/>
      <dgm:spPr/>
      <dgm:t>
        <a:bodyPr/>
        <a:lstStyle/>
        <a:p>
          <a:endParaRPr lang="en-US"/>
        </a:p>
      </dgm:t>
    </dgm:pt>
    <dgm:pt modelId="{4AB85B11-5315-4DBB-9C28-62A97396C11B}" type="pres">
      <dgm:prSet presAssocID="{CD1DA94C-1FB6-4DC4-8A91-E1EBED395460}" presName="conn2-1" presStyleLbl="parChTrans1D2" presStyleIdx="1" presStyleCnt="2"/>
      <dgm:spPr/>
      <dgm:t>
        <a:bodyPr/>
        <a:lstStyle/>
        <a:p>
          <a:endParaRPr lang="en-US"/>
        </a:p>
      </dgm:t>
    </dgm:pt>
    <dgm:pt modelId="{984F286D-E137-4696-9A46-37E4E6EE9DDD}" type="pres">
      <dgm:prSet presAssocID="{CD1DA94C-1FB6-4DC4-8A91-E1EBED395460}" presName="connTx" presStyleLbl="parChTrans1D2" presStyleIdx="1" presStyleCnt="2"/>
      <dgm:spPr/>
      <dgm:t>
        <a:bodyPr/>
        <a:lstStyle/>
        <a:p>
          <a:endParaRPr lang="en-US"/>
        </a:p>
      </dgm:t>
    </dgm:pt>
    <dgm:pt modelId="{02A88A2F-367E-4E6F-8DE3-37DF3F2F1DB3}" type="pres">
      <dgm:prSet presAssocID="{4BF4A4B9-316B-44CC-9937-48EDB116B8ED}" presName="root2" presStyleCnt="0"/>
      <dgm:spPr/>
      <dgm:t>
        <a:bodyPr/>
        <a:lstStyle/>
        <a:p>
          <a:endParaRPr lang="en-US"/>
        </a:p>
      </dgm:t>
    </dgm:pt>
    <dgm:pt modelId="{D5C42523-D5B0-46A5-A1C7-A8AA3F8427B0}" type="pres">
      <dgm:prSet presAssocID="{4BF4A4B9-316B-44CC-9937-48EDB116B8ED}" presName="LevelTwoTextNode" presStyleLbl="node2" presStyleIdx="1" presStyleCnt="2" custLinFactY="-1949" custLinFactNeighborX="-1419" custLinFactNeighborY="-100000">
        <dgm:presLayoutVars>
          <dgm:chPref val="3"/>
        </dgm:presLayoutVars>
      </dgm:prSet>
      <dgm:spPr/>
      <dgm:t>
        <a:bodyPr/>
        <a:lstStyle/>
        <a:p>
          <a:endParaRPr lang="en-US"/>
        </a:p>
      </dgm:t>
    </dgm:pt>
    <dgm:pt modelId="{098761E7-454D-4B93-A0A0-E8C39BE7CA01}" type="pres">
      <dgm:prSet presAssocID="{4BF4A4B9-316B-44CC-9937-48EDB116B8ED}" presName="level3hierChild" presStyleCnt="0"/>
      <dgm:spPr/>
      <dgm:t>
        <a:bodyPr/>
        <a:lstStyle/>
        <a:p>
          <a:endParaRPr lang="en-US"/>
        </a:p>
      </dgm:t>
    </dgm:pt>
    <dgm:pt modelId="{ED042345-618D-40AA-B8C4-5714A77D3D4A}" type="pres">
      <dgm:prSet presAssocID="{3B5D5AEF-7264-4944-B8B9-1225B950EFB8}" presName="conn2-1" presStyleLbl="parChTrans1D3" presStyleIdx="3" presStyleCnt="4"/>
      <dgm:spPr/>
      <dgm:t>
        <a:bodyPr/>
        <a:lstStyle/>
        <a:p>
          <a:endParaRPr lang="en-US"/>
        </a:p>
      </dgm:t>
    </dgm:pt>
    <dgm:pt modelId="{81D4EB37-4B9E-4827-B3E5-6647CF7803A4}" type="pres">
      <dgm:prSet presAssocID="{3B5D5AEF-7264-4944-B8B9-1225B950EFB8}" presName="connTx" presStyleLbl="parChTrans1D3" presStyleIdx="3" presStyleCnt="4"/>
      <dgm:spPr/>
      <dgm:t>
        <a:bodyPr/>
        <a:lstStyle/>
        <a:p>
          <a:endParaRPr lang="en-US"/>
        </a:p>
      </dgm:t>
    </dgm:pt>
    <dgm:pt modelId="{66BB77DA-A52E-4EAE-9EB7-F0E81CE6B25E}" type="pres">
      <dgm:prSet presAssocID="{1821AC63-5F05-43C3-91A8-0DA67B3A637A}" presName="root2" presStyleCnt="0"/>
      <dgm:spPr/>
      <dgm:t>
        <a:bodyPr/>
        <a:lstStyle/>
        <a:p>
          <a:endParaRPr lang="en-US"/>
        </a:p>
      </dgm:t>
    </dgm:pt>
    <dgm:pt modelId="{251D8558-F6AB-4F4B-A8A7-3CCB95E86A3E}" type="pres">
      <dgm:prSet presAssocID="{1821AC63-5F05-43C3-91A8-0DA67B3A637A}" presName="LevelTwoTextNode" presStyleLbl="node3" presStyleIdx="3" presStyleCnt="4">
        <dgm:presLayoutVars>
          <dgm:chPref val="3"/>
        </dgm:presLayoutVars>
      </dgm:prSet>
      <dgm:spPr/>
      <dgm:t>
        <a:bodyPr/>
        <a:lstStyle/>
        <a:p>
          <a:endParaRPr lang="en-US"/>
        </a:p>
      </dgm:t>
    </dgm:pt>
    <dgm:pt modelId="{BD74BD01-4FAB-4B5B-BF60-11507EC55DF6}" type="pres">
      <dgm:prSet presAssocID="{1821AC63-5F05-43C3-91A8-0DA67B3A637A}" presName="level3hierChild" presStyleCnt="0"/>
      <dgm:spPr/>
      <dgm:t>
        <a:bodyPr/>
        <a:lstStyle/>
        <a:p>
          <a:endParaRPr lang="en-US"/>
        </a:p>
      </dgm:t>
    </dgm:pt>
  </dgm:ptLst>
  <dgm:cxnLst>
    <dgm:cxn modelId="{4A68D5A8-D73E-45F3-9266-37F158C5E13E}" type="presOf" srcId="{4BF4A4B9-316B-44CC-9937-48EDB116B8ED}" destId="{D5C42523-D5B0-46A5-A1C7-A8AA3F8427B0}" srcOrd="0" destOrd="0" presId="urn:microsoft.com/office/officeart/2005/8/layout/hierarchy2"/>
    <dgm:cxn modelId="{63F1376A-B8C8-4582-AD90-2D644E546034}" type="presOf" srcId="{EADBB988-A1CB-478C-8E3A-746726FA5370}" destId="{496EDD09-3782-4F3A-B792-3EEC6924BF99}" srcOrd="1" destOrd="0" presId="urn:microsoft.com/office/officeart/2005/8/layout/hierarchy2"/>
    <dgm:cxn modelId="{AB3BA59F-6276-45B3-87F0-68AEECC328A3}" type="presOf" srcId="{3B5D5AEF-7264-4944-B8B9-1225B950EFB8}" destId="{ED042345-618D-40AA-B8C4-5714A77D3D4A}" srcOrd="0" destOrd="0" presId="urn:microsoft.com/office/officeart/2005/8/layout/hierarchy2"/>
    <dgm:cxn modelId="{316A31A7-B65B-4E74-87E4-EF567E85BFF3}" type="presOf" srcId="{43642CFD-C0B2-46EB-90A6-BB5510F91780}" destId="{1AF84F9F-0632-4F45-878E-313F31097062}" srcOrd="1" destOrd="0" presId="urn:microsoft.com/office/officeart/2005/8/layout/hierarchy2"/>
    <dgm:cxn modelId="{362C9DD8-EFB6-4522-B41D-AAE48CF08279}" srcId="{125D3285-E97B-47EE-9BA2-518268F6AEF5}" destId="{4BF4A4B9-316B-44CC-9937-48EDB116B8ED}" srcOrd="1" destOrd="0" parTransId="{CD1DA94C-1FB6-4DC4-8A91-E1EBED395460}" sibTransId="{1BD52653-D31C-4FFE-9495-27C133C7DA2A}"/>
    <dgm:cxn modelId="{F767210E-6F7A-417F-9CE6-4C95B9FA212A}" srcId="{DD9F842E-3AA1-4A60-868A-70762C7E60E3}" destId="{7CB6E788-4094-46B8-A926-79C94E7D6394}" srcOrd="2" destOrd="0" parTransId="{77220540-7412-4092-A516-0F54EE51ACCB}" sibTransId="{A9392E87-03F6-4037-9FFC-46054F2B9176}"/>
    <dgm:cxn modelId="{F8A82912-4EDD-47E7-8152-5E8E003A34C0}" type="presOf" srcId="{77220540-7412-4092-A516-0F54EE51ACCB}" destId="{CCEF10C1-C1E8-4FCF-B7D6-7BE6B4A120DB}" srcOrd="1" destOrd="0" presId="urn:microsoft.com/office/officeart/2005/8/layout/hierarchy2"/>
    <dgm:cxn modelId="{8CC5039E-0E7D-4086-89E0-3E169856CA16}" type="presOf" srcId="{7F4E982E-BE97-4C1F-BF2D-F62605D6D55A}" destId="{33CEBB8F-1C0F-44B6-9FFC-E48DDB0669E5}" srcOrd="0" destOrd="0" presId="urn:microsoft.com/office/officeart/2005/8/layout/hierarchy2"/>
    <dgm:cxn modelId="{BDE057B6-FB31-43EE-A99F-441BE0DD4427}" type="presOf" srcId="{1821AC63-5F05-43C3-91A8-0DA67B3A637A}" destId="{251D8558-F6AB-4F4B-A8A7-3CCB95E86A3E}" srcOrd="0" destOrd="0" presId="urn:microsoft.com/office/officeart/2005/8/layout/hierarchy2"/>
    <dgm:cxn modelId="{B2C7D608-9ABA-4A3D-887A-CDCA75B7376C}" srcId="{125D3285-E97B-47EE-9BA2-518268F6AEF5}" destId="{DD9F842E-3AA1-4A60-868A-70762C7E60E3}" srcOrd="0" destOrd="0" parTransId="{43642CFD-C0B2-46EB-90A6-BB5510F91780}" sibTransId="{2900B71B-9F28-45C4-8BE3-8BB03DB79BD5}"/>
    <dgm:cxn modelId="{CEC3E4AC-7661-4D57-ABE1-66486752ED6F}" srcId="{4BF4A4B9-316B-44CC-9937-48EDB116B8ED}" destId="{1821AC63-5F05-43C3-91A8-0DA67B3A637A}" srcOrd="0" destOrd="0" parTransId="{3B5D5AEF-7264-4944-B8B9-1225B950EFB8}" sibTransId="{51BE15E7-0AB4-46E0-87DF-DA19B56455AA}"/>
    <dgm:cxn modelId="{8D3D8A1F-BD9D-45C3-9D90-ECAEA263D61C}" srcId="{7F4E982E-BE97-4C1F-BF2D-F62605D6D55A}" destId="{125D3285-E97B-47EE-9BA2-518268F6AEF5}" srcOrd="0" destOrd="0" parTransId="{CFA73231-52EF-438E-8321-94C8D7787052}" sibTransId="{22F8505E-925F-400A-9597-5573D7F818D6}"/>
    <dgm:cxn modelId="{6F3948E2-047D-4E81-AEB9-10A87B4280AE}" type="presOf" srcId="{CD1DA94C-1FB6-4DC4-8A91-E1EBED395460}" destId="{984F286D-E137-4696-9A46-37E4E6EE9DDD}" srcOrd="1" destOrd="0" presId="urn:microsoft.com/office/officeart/2005/8/layout/hierarchy2"/>
    <dgm:cxn modelId="{B5A53733-2156-4060-9CD0-EF4B254C176D}" type="presOf" srcId="{43642CFD-C0B2-46EB-90A6-BB5510F91780}" destId="{05EFF638-91CB-4430-A2F5-9A863F1F95BD}" srcOrd="0" destOrd="0" presId="urn:microsoft.com/office/officeart/2005/8/layout/hierarchy2"/>
    <dgm:cxn modelId="{296B386B-84BA-4839-9840-9280AFFFBDAC}" type="presOf" srcId="{ADFF7868-E9A1-4D3D-91E2-907752A5F0B0}" destId="{857730A8-A441-4198-8849-14B37BF77699}" srcOrd="0" destOrd="0" presId="urn:microsoft.com/office/officeart/2005/8/layout/hierarchy2"/>
    <dgm:cxn modelId="{7E4DB290-1C8A-424B-9AB1-27DB769EB03B}" srcId="{DD9F842E-3AA1-4A60-868A-70762C7E60E3}" destId="{ADFF7868-E9A1-4D3D-91E2-907752A5F0B0}" srcOrd="1" destOrd="0" parTransId="{AC750F04-D094-437B-BA7A-11A0054D9074}" sibTransId="{6E561897-A1A8-434E-8587-70E304C5C721}"/>
    <dgm:cxn modelId="{DC4BA912-85B3-435D-9D8B-0F855B209112}" type="presOf" srcId="{77220540-7412-4092-A516-0F54EE51ACCB}" destId="{13031E74-12F1-474A-B1D1-10A6BA427F2D}" srcOrd="0" destOrd="0" presId="urn:microsoft.com/office/officeart/2005/8/layout/hierarchy2"/>
    <dgm:cxn modelId="{74C633F2-E17A-41B2-B525-8031974C36A6}" type="presOf" srcId="{50910FD7-D5E8-4A50-BD8A-BF18F3E7416D}" destId="{582E4520-C105-430F-AFE8-608A2B159FC2}" srcOrd="0" destOrd="0" presId="urn:microsoft.com/office/officeart/2005/8/layout/hierarchy2"/>
    <dgm:cxn modelId="{73EC696F-20D7-4CDD-BB5F-EAACE53293F8}" type="presOf" srcId="{125D3285-E97B-47EE-9BA2-518268F6AEF5}" destId="{03E99D2E-2264-4825-880D-4D9287DD1E84}" srcOrd="0" destOrd="0" presId="urn:microsoft.com/office/officeart/2005/8/layout/hierarchy2"/>
    <dgm:cxn modelId="{9D5DBFFF-ACDB-4F53-B1E1-D75798F729F1}" srcId="{DD9F842E-3AA1-4A60-868A-70762C7E60E3}" destId="{50910FD7-D5E8-4A50-BD8A-BF18F3E7416D}" srcOrd="0" destOrd="0" parTransId="{EADBB988-A1CB-478C-8E3A-746726FA5370}" sibTransId="{04548B08-DE44-4C28-BDDA-B428CC747AF9}"/>
    <dgm:cxn modelId="{8B57F07D-710F-4DF1-A11B-628DEDF0D89D}" type="presOf" srcId="{CD1DA94C-1FB6-4DC4-8A91-E1EBED395460}" destId="{4AB85B11-5315-4DBB-9C28-62A97396C11B}" srcOrd="0" destOrd="0" presId="urn:microsoft.com/office/officeart/2005/8/layout/hierarchy2"/>
    <dgm:cxn modelId="{CD613C4A-8394-48E1-B2F5-BC7D7D01220A}" type="presOf" srcId="{7CB6E788-4094-46B8-A926-79C94E7D6394}" destId="{77EE4937-D5FD-43D4-8128-04FA0F5B4D76}" srcOrd="0" destOrd="0" presId="urn:microsoft.com/office/officeart/2005/8/layout/hierarchy2"/>
    <dgm:cxn modelId="{9649A5EC-BBE4-4B0B-88C7-30A920AC19D3}" type="presOf" srcId="{3B5D5AEF-7264-4944-B8B9-1225B950EFB8}" destId="{81D4EB37-4B9E-4827-B3E5-6647CF7803A4}" srcOrd="1" destOrd="0" presId="urn:microsoft.com/office/officeart/2005/8/layout/hierarchy2"/>
    <dgm:cxn modelId="{70ECAFF1-6CE6-48DC-97D2-5888A5284D65}" type="presOf" srcId="{EADBB988-A1CB-478C-8E3A-746726FA5370}" destId="{A7FBA743-1A9F-4606-BF74-52E1A03F8A38}" srcOrd="0" destOrd="0" presId="urn:microsoft.com/office/officeart/2005/8/layout/hierarchy2"/>
    <dgm:cxn modelId="{0322A229-D2BF-4C70-9ED0-5222EA622638}" type="presOf" srcId="{AC750F04-D094-437B-BA7A-11A0054D9074}" destId="{7C7C8908-AE60-47F5-8496-CC10D291FA45}" srcOrd="1" destOrd="0" presId="urn:microsoft.com/office/officeart/2005/8/layout/hierarchy2"/>
    <dgm:cxn modelId="{EE4BB411-87CB-48F5-99AE-755718A3E7D2}" type="presOf" srcId="{DD9F842E-3AA1-4A60-868A-70762C7E60E3}" destId="{1FBD8B86-C98A-47C9-A5C9-C92B8DBD9BFD}" srcOrd="0" destOrd="0" presId="urn:microsoft.com/office/officeart/2005/8/layout/hierarchy2"/>
    <dgm:cxn modelId="{FA9F9070-6E92-4BF3-98C4-3FDF7ACB36F4}" type="presOf" srcId="{AC750F04-D094-437B-BA7A-11A0054D9074}" destId="{E5D8FE64-D623-4255-B9F3-5243FB9FBCA9}" srcOrd="0" destOrd="0" presId="urn:microsoft.com/office/officeart/2005/8/layout/hierarchy2"/>
    <dgm:cxn modelId="{61955370-3DB8-46CC-899B-364A8805CAB1}" type="presParOf" srcId="{33CEBB8F-1C0F-44B6-9FFC-E48DDB0669E5}" destId="{04022942-D57B-4396-8327-22BA6A34F420}" srcOrd="0" destOrd="0" presId="urn:microsoft.com/office/officeart/2005/8/layout/hierarchy2"/>
    <dgm:cxn modelId="{281E47C1-F754-4EBA-BE18-7F29FFBEA35F}" type="presParOf" srcId="{04022942-D57B-4396-8327-22BA6A34F420}" destId="{03E99D2E-2264-4825-880D-4D9287DD1E84}" srcOrd="0" destOrd="0" presId="urn:microsoft.com/office/officeart/2005/8/layout/hierarchy2"/>
    <dgm:cxn modelId="{D0A0AD07-7099-43FC-BDD5-43F17679D39B}" type="presParOf" srcId="{04022942-D57B-4396-8327-22BA6A34F420}" destId="{3F94C063-7646-4E09-8631-D21BDDE5E511}" srcOrd="1" destOrd="0" presId="urn:microsoft.com/office/officeart/2005/8/layout/hierarchy2"/>
    <dgm:cxn modelId="{DB8D482C-763E-443F-81AB-2D314EACEE5C}" type="presParOf" srcId="{3F94C063-7646-4E09-8631-D21BDDE5E511}" destId="{05EFF638-91CB-4430-A2F5-9A863F1F95BD}" srcOrd="0" destOrd="0" presId="urn:microsoft.com/office/officeart/2005/8/layout/hierarchy2"/>
    <dgm:cxn modelId="{7C866AA5-FF3A-4D6F-8240-D9187E3059BB}" type="presParOf" srcId="{05EFF638-91CB-4430-A2F5-9A863F1F95BD}" destId="{1AF84F9F-0632-4F45-878E-313F31097062}" srcOrd="0" destOrd="0" presId="urn:microsoft.com/office/officeart/2005/8/layout/hierarchy2"/>
    <dgm:cxn modelId="{BDF4201F-31CD-437D-8FC5-A97ABAB26672}" type="presParOf" srcId="{3F94C063-7646-4E09-8631-D21BDDE5E511}" destId="{6A04A9D5-F2C8-46F6-9123-EECF41E61F89}" srcOrd="1" destOrd="0" presId="urn:microsoft.com/office/officeart/2005/8/layout/hierarchy2"/>
    <dgm:cxn modelId="{0DDE7058-04B6-4551-8F62-3F1871CA1E32}" type="presParOf" srcId="{6A04A9D5-F2C8-46F6-9123-EECF41E61F89}" destId="{1FBD8B86-C98A-47C9-A5C9-C92B8DBD9BFD}" srcOrd="0" destOrd="0" presId="urn:microsoft.com/office/officeart/2005/8/layout/hierarchy2"/>
    <dgm:cxn modelId="{D2DDCBBF-2933-482B-B5D5-5786E5D81CDC}" type="presParOf" srcId="{6A04A9D5-F2C8-46F6-9123-EECF41E61F89}" destId="{86B064E0-5236-4F94-8461-8D191A9F62B4}" srcOrd="1" destOrd="0" presId="urn:microsoft.com/office/officeart/2005/8/layout/hierarchy2"/>
    <dgm:cxn modelId="{62351295-F473-4208-8BFF-6FC1B9E247B8}" type="presParOf" srcId="{86B064E0-5236-4F94-8461-8D191A9F62B4}" destId="{A7FBA743-1A9F-4606-BF74-52E1A03F8A38}" srcOrd="0" destOrd="0" presId="urn:microsoft.com/office/officeart/2005/8/layout/hierarchy2"/>
    <dgm:cxn modelId="{D5ED39C5-F010-41C2-AB77-84C7B27806A0}" type="presParOf" srcId="{A7FBA743-1A9F-4606-BF74-52E1A03F8A38}" destId="{496EDD09-3782-4F3A-B792-3EEC6924BF99}" srcOrd="0" destOrd="0" presId="urn:microsoft.com/office/officeart/2005/8/layout/hierarchy2"/>
    <dgm:cxn modelId="{A4AA12CF-EDCD-4335-BDC4-51F40DAD31BB}" type="presParOf" srcId="{86B064E0-5236-4F94-8461-8D191A9F62B4}" destId="{C5CC02EF-943E-40F1-A563-B8266BD1931D}" srcOrd="1" destOrd="0" presId="urn:microsoft.com/office/officeart/2005/8/layout/hierarchy2"/>
    <dgm:cxn modelId="{DC1A8EB0-0790-43F3-B2D6-94B3BE2A848D}" type="presParOf" srcId="{C5CC02EF-943E-40F1-A563-B8266BD1931D}" destId="{582E4520-C105-430F-AFE8-608A2B159FC2}" srcOrd="0" destOrd="0" presId="urn:microsoft.com/office/officeart/2005/8/layout/hierarchy2"/>
    <dgm:cxn modelId="{748905D1-2A8A-4EC5-8936-EFCF9F829F88}" type="presParOf" srcId="{C5CC02EF-943E-40F1-A563-B8266BD1931D}" destId="{9BB7A7ED-C6EE-4B7C-8D43-85A5B50D885E}" srcOrd="1" destOrd="0" presId="urn:microsoft.com/office/officeart/2005/8/layout/hierarchy2"/>
    <dgm:cxn modelId="{3B3AFDF9-C4C8-4DCD-BE4F-281DA0542F61}" type="presParOf" srcId="{86B064E0-5236-4F94-8461-8D191A9F62B4}" destId="{E5D8FE64-D623-4255-B9F3-5243FB9FBCA9}" srcOrd="2" destOrd="0" presId="urn:microsoft.com/office/officeart/2005/8/layout/hierarchy2"/>
    <dgm:cxn modelId="{7547861D-35B7-463A-939B-87CB341EC3F7}" type="presParOf" srcId="{E5D8FE64-D623-4255-B9F3-5243FB9FBCA9}" destId="{7C7C8908-AE60-47F5-8496-CC10D291FA45}" srcOrd="0" destOrd="0" presId="urn:microsoft.com/office/officeart/2005/8/layout/hierarchy2"/>
    <dgm:cxn modelId="{0EE5D457-127E-4A6E-AED8-BDC9C36D600A}" type="presParOf" srcId="{86B064E0-5236-4F94-8461-8D191A9F62B4}" destId="{C5BEB247-F8FF-481A-985E-9E419A00F410}" srcOrd="3" destOrd="0" presId="urn:microsoft.com/office/officeart/2005/8/layout/hierarchy2"/>
    <dgm:cxn modelId="{C3853D7E-E29D-4DB2-80B7-5D24928BFA6A}" type="presParOf" srcId="{C5BEB247-F8FF-481A-985E-9E419A00F410}" destId="{857730A8-A441-4198-8849-14B37BF77699}" srcOrd="0" destOrd="0" presId="urn:microsoft.com/office/officeart/2005/8/layout/hierarchy2"/>
    <dgm:cxn modelId="{18F71AE6-21AC-4AB9-9387-7260798F4FF3}" type="presParOf" srcId="{C5BEB247-F8FF-481A-985E-9E419A00F410}" destId="{59272597-3874-441F-A66B-96012EFFF8DD}" srcOrd="1" destOrd="0" presId="urn:microsoft.com/office/officeart/2005/8/layout/hierarchy2"/>
    <dgm:cxn modelId="{DD228B9C-C3C8-4202-8430-E816FF368A8C}" type="presParOf" srcId="{86B064E0-5236-4F94-8461-8D191A9F62B4}" destId="{13031E74-12F1-474A-B1D1-10A6BA427F2D}" srcOrd="4" destOrd="0" presId="urn:microsoft.com/office/officeart/2005/8/layout/hierarchy2"/>
    <dgm:cxn modelId="{6B4FC989-3018-4224-857E-1B2EE8120E87}" type="presParOf" srcId="{13031E74-12F1-474A-B1D1-10A6BA427F2D}" destId="{CCEF10C1-C1E8-4FCF-B7D6-7BE6B4A120DB}" srcOrd="0" destOrd="0" presId="urn:microsoft.com/office/officeart/2005/8/layout/hierarchy2"/>
    <dgm:cxn modelId="{FAB014F0-0492-4774-9D5A-496D4421EF94}" type="presParOf" srcId="{86B064E0-5236-4F94-8461-8D191A9F62B4}" destId="{F0DCA89D-A417-4DF4-ACF5-A66BC7B2BFCA}" srcOrd="5" destOrd="0" presId="urn:microsoft.com/office/officeart/2005/8/layout/hierarchy2"/>
    <dgm:cxn modelId="{12F6FAD8-C8F1-4C9D-B3C7-DCF7EE4009FA}" type="presParOf" srcId="{F0DCA89D-A417-4DF4-ACF5-A66BC7B2BFCA}" destId="{77EE4937-D5FD-43D4-8128-04FA0F5B4D76}" srcOrd="0" destOrd="0" presId="urn:microsoft.com/office/officeart/2005/8/layout/hierarchy2"/>
    <dgm:cxn modelId="{78723B95-A5BA-4A97-BAC3-27EA53CF7590}" type="presParOf" srcId="{F0DCA89D-A417-4DF4-ACF5-A66BC7B2BFCA}" destId="{C4771867-E062-4989-BCDA-139EA4C82BBC}" srcOrd="1" destOrd="0" presId="urn:microsoft.com/office/officeart/2005/8/layout/hierarchy2"/>
    <dgm:cxn modelId="{6DBC8E4C-49C3-4273-92ED-7B0BE93474A5}" type="presParOf" srcId="{3F94C063-7646-4E09-8631-D21BDDE5E511}" destId="{4AB85B11-5315-4DBB-9C28-62A97396C11B}" srcOrd="2" destOrd="0" presId="urn:microsoft.com/office/officeart/2005/8/layout/hierarchy2"/>
    <dgm:cxn modelId="{7BD8F672-22DE-4373-B64F-F58AD075340B}" type="presParOf" srcId="{4AB85B11-5315-4DBB-9C28-62A97396C11B}" destId="{984F286D-E137-4696-9A46-37E4E6EE9DDD}" srcOrd="0" destOrd="0" presId="urn:microsoft.com/office/officeart/2005/8/layout/hierarchy2"/>
    <dgm:cxn modelId="{4B004C9B-26F6-4641-8C6F-35F2D7A5F587}" type="presParOf" srcId="{3F94C063-7646-4E09-8631-D21BDDE5E511}" destId="{02A88A2F-367E-4E6F-8DE3-37DF3F2F1DB3}" srcOrd="3" destOrd="0" presId="urn:microsoft.com/office/officeart/2005/8/layout/hierarchy2"/>
    <dgm:cxn modelId="{CE08BFB0-0DFD-4597-B418-B60FAF34D9AD}" type="presParOf" srcId="{02A88A2F-367E-4E6F-8DE3-37DF3F2F1DB3}" destId="{D5C42523-D5B0-46A5-A1C7-A8AA3F8427B0}" srcOrd="0" destOrd="0" presId="urn:microsoft.com/office/officeart/2005/8/layout/hierarchy2"/>
    <dgm:cxn modelId="{4AB570F1-F8DC-4702-87A8-2F3E274BCE8F}" type="presParOf" srcId="{02A88A2F-367E-4E6F-8DE3-37DF3F2F1DB3}" destId="{098761E7-454D-4B93-A0A0-E8C39BE7CA01}" srcOrd="1" destOrd="0" presId="urn:microsoft.com/office/officeart/2005/8/layout/hierarchy2"/>
    <dgm:cxn modelId="{0EB6B288-8752-41A9-9944-1B88F3B3491B}" type="presParOf" srcId="{098761E7-454D-4B93-A0A0-E8C39BE7CA01}" destId="{ED042345-618D-40AA-B8C4-5714A77D3D4A}" srcOrd="0" destOrd="0" presId="urn:microsoft.com/office/officeart/2005/8/layout/hierarchy2"/>
    <dgm:cxn modelId="{1AB72D93-7D4B-427E-B352-6E09855D205C}" type="presParOf" srcId="{ED042345-618D-40AA-B8C4-5714A77D3D4A}" destId="{81D4EB37-4B9E-4827-B3E5-6647CF7803A4}" srcOrd="0" destOrd="0" presId="urn:microsoft.com/office/officeart/2005/8/layout/hierarchy2"/>
    <dgm:cxn modelId="{35BBE1ED-9A7C-4E96-9672-57F6F0553233}" type="presParOf" srcId="{098761E7-454D-4B93-A0A0-E8C39BE7CA01}" destId="{66BB77DA-A52E-4EAE-9EB7-F0E81CE6B25E}" srcOrd="1" destOrd="0" presId="urn:microsoft.com/office/officeart/2005/8/layout/hierarchy2"/>
    <dgm:cxn modelId="{CB39F87E-24FD-4675-A73F-B32868D12329}" type="presParOf" srcId="{66BB77DA-A52E-4EAE-9EB7-F0E81CE6B25E}" destId="{251D8558-F6AB-4F4B-A8A7-3CCB95E86A3E}" srcOrd="0" destOrd="0" presId="urn:microsoft.com/office/officeart/2005/8/layout/hierarchy2"/>
    <dgm:cxn modelId="{63CDA5D5-1CA1-43CC-B300-BAEDDA07AEE0}" type="presParOf" srcId="{66BB77DA-A52E-4EAE-9EB7-F0E81CE6B25E}" destId="{BD74BD01-4FAB-4B5B-BF60-11507EC55DF6}"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7B1A688-094C-40AD-BEEA-239F44953E16}" type="doc">
      <dgm:prSet loTypeId="urn:microsoft.com/office/officeart/2005/8/layout/hList6" loCatId="list" qsTypeId="urn:microsoft.com/office/officeart/2005/8/quickstyle/simple3" qsCatId="simple" csTypeId="urn:microsoft.com/office/officeart/2005/8/colors/accent0_3" csCatId="mainScheme" phldr="1"/>
      <dgm:spPr/>
      <dgm:t>
        <a:bodyPr/>
        <a:lstStyle/>
        <a:p>
          <a:endParaRPr lang="en-US"/>
        </a:p>
      </dgm:t>
    </dgm:pt>
    <dgm:pt modelId="{655A18D4-A088-4AC3-B12B-BDFD3160B4A9}">
      <dgm:prSet custT="1"/>
      <dgm:spPr>
        <a:effectLst>
          <a:outerShdw blurRad="50800" dist="38100" dir="5400000" algn="t" rotWithShape="0">
            <a:prstClr val="black">
              <a:alpha val="40000"/>
            </a:prstClr>
          </a:outerShdw>
        </a:effectLst>
      </dgm:spPr>
      <dgm:t>
        <a:bodyPr/>
        <a:lstStyle/>
        <a:p>
          <a:pPr rtl="0"/>
          <a:r>
            <a:rPr lang="en-US" sz="2800" b="1" dirty="0" smtClean="0"/>
            <a:t>Menus</a:t>
          </a:r>
          <a:endParaRPr lang="en-US" sz="2800" dirty="0"/>
        </a:p>
      </dgm:t>
      <dgm:extLst>
        <a:ext uri="{E40237B7-FDA0-4F09-8148-C483321AD2D9}">
          <dgm14:cNvPr xmlns:dgm14="http://schemas.microsoft.com/office/drawing/2010/diagram" xmlns="" id="0" name="" descr="Menus&#10; Outpatient Pharmacy Menu&#10; ECME &#10; Pharmacy ECME Setup Menu &#10;&#10;Security Keys&#10; PSORPH&#10; BPS MANAGER, BPS MASTER, BPS USER,  BPS MENU, BPS REPORTS&#10; PSO TRICARE/CHAMPVA, PSO TRICARE/CHAMPVA MGR &#10;"/>
        </a:ext>
      </dgm:extLst>
    </dgm:pt>
    <dgm:pt modelId="{B341D4E4-6A98-4192-9234-97D45953ACC4}" type="parTrans" cxnId="{D97E0C88-7F0A-410F-BDA0-D04D89484055}">
      <dgm:prSet/>
      <dgm:spPr/>
      <dgm:t>
        <a:bodyPr/>
        <a:lstStyle/>
        <a:p>
          <a:endParaRPr lang="en-US"/>
        </a:p>
      </dgm:t>
    </dgm:pt>
    <dgm:pt modelId="{ACA1F271-AAD4-40CD-9DA4-ADDA86050139}" type="sibTrans" cxnId="{D97E0C88-7F0A-410F-BDA0-D04D89484055}">
      <dgm:prSet/>
      <dgm:spPr/>
      <dgm:t>
        <a:bodyPr/>
        <a:lstStyle/>
        <a:p>
          <a:endParaRPr lang="en-US"/>
        </a:p>
      </dgm:t>
    </dgm:pt>
    <dgm:pt modelId="{A53500FC-827F-4E35-850B-CB03125ED248}">
      <dgm:prSet custT="1"/>
      <dgm:spPr>
        <a:effectLst>
          <a:outerShdw blurRad="50800" dist="38100" dir="5400000" algn="t" rotWithShape="0">
            <a:prstClr val="black">
              <a:alpha val="40000"/>
            </a:prstClr>
          </a:outerShdw>
        </a:effectLst>
      </dgm:spPr>
      <dgm:t>
        <a:bodyPr/>
        <a:lstStyle/>
        <a:p>
          <a:pPr rtl="0"/>
          <a:r>
            <a:rPr lang="en-US" sz="2800" dirty="0" smtClean="0"/>
            <a:t>Outpatient Pharmacy Menu</a:t>
          </a:r>
          <a:endParaRPr lang="en-US" sz="2800" dirty="0"/>
        </a:p>
      </dgm:t>
    </dgm:pt>
    <dgm:pt modelId="{58C0FA2E-BFA4-4B7F-BD9A-D8236A7C35D7}" type="parTrans" cxnId="{3D272458-067B-48F8-ACB0-E00FD49F7CB9}">
      <dgm:prSet/>
      <dgm:spPr/>
      <dgm:t>
        <a:bodyPr/>
        <a:lstStyle/>
        <a:p>
          <a:endParaRPr lang="en-US"/>
        </a:p>
      </dgm:t>
    </dgm:pt>
    <dgm:pt modelId="{240AE00E-9E40-495E-AA99-EDE09618BAB6}" type="sibTrans" cxnId="{3D272458-067B-48F8-ACB0-E00FD49F7CB9}">
      <dgm:prSet/>
      <dgm:spPr/>
      <dgm:t>
        <a:bodyPr/>
        <a:lstStyle/>
        <a:p>
          <a:endParaRPr lang="en-US"/>
        </a:p>
      </dgm:t>
    </dgm:pt>
    <dgm:pt modelId="{7CEA1765-60CB-4945-87FC-CC33A1DDC6BF}">
      <dgm:prSet custT="1"/>
      <dgm:spPr>
        <a:effectLst>
          <a:outerShdw blurRad="50800" dist="38100" dir="5400000" algn="t" rotWithShape="0">
            <a:prstClr val="black">
              <a:alpha val="40000"/>
            </a:prstClr>
          </a:outerShdw>
        </a:effectLst>
      </dgm:spPr>
      <dgm:t>
        <a:bodyPr/>
        <a:lstStyle/>
        <a:p>
          <a:pPr rtl="0"/>
          <a:r>
            <a:rPr lang="en-US" sz="2800" dirty="0" smtClean="0"/>
            <a:t>Pharmacy ECME Setup Menu </a:t>
          </a:r>
          <a:endParaRPr lang="en-US" sz="2800" dirty="0"/>
        </a:p>
      </dgm:t>
    </dgm:pt>
    <dgm:pt modelId="{63B0FE6D-A556-43B1-AACC-5BBBB1DE33C0}" type="parTrans" cxnId="{4B96AAEE-1C16-42CB-9387-FB8D30354730}">
      <dgm:prSet/>
      <dgm:spPr/>
      <dgm:t>
        <a:bodyPr/>
        <a:lstStyle/>
        <a:p>
          <a:endParaRPr lang="en-US"/>
        </a:p>
      </dgm:t>
    </dgm:pt>
    <dgm:pt modelId="{52B1894F-98F4-45D6-8333-424C33BDD48F}" type="sibTrans" cxnId="{4B96AAEE-1C16-42CB-9387-FB8D30354730}">
      <dgm:prSet/>
      <dgm:spPr/>
      <dgm:t>
        <a:bodyPr/>
        <a:lstStyle/>
        <a:p>
          <a:endParaRPr lang="en-US"/>
        </a:p>
      </dgm:t>
    </dgm:pt>
    <dgm:pt modelId="{73F4621A-7522-45AC-B638-9BF766638602}">
      <dgm:prSet custT="1"/>
      <dgm:spPr>
        <a:effectLst>
          <a:outerShdw blurRad="50800" dist="38100" dir="5400000" algn="t" rotWithShape="0">
            <a:prstClr val="black">
              <a:alpha val="40000"/>
            </a:prstClr>
          </a:outerShdw>
        </a:effectLst>
      </dgm:spPr>
      <dgm:t>
        <a:bodyPr/>
        <a:lstStyle/>
        <a:p>
          <a:pPr rtl="0"/>
          <a:r>
            <a:rPr lang="en-US" sz="2800" b="1" dirty="0" smtClean="0"/>
            <a:t>Security Keys</a:t>
          </a:r>
          <a:endParaRPr lang="en-US" sz="2800" dirty="0"/>
        </a:p>
      </dgm:t>
      <dgm:extLst>
        <a:ext uri="{E40237B7-FDA0-4F09-8148-C483321AD2D9}">
          <dgm14:cNvPr xmlns:dgm14="http://schemas.microsoft.com/office/drawing/2010/diagram" xmlns="" id="0" name="" descr="Menus&#10; Outpatient Pharmacy Menu&#10; ECME &#10; Pharmacy ECME Setup Menu &#10;&#10;Security Keys&#10; PSORPH&#10; BPS MANAGER, BPS MASTER, BPS USER,  BPS MENU, BPS REPORTS&#10; PSO TRICARE/CHAMPVA, PSO TRICARE/CHAMPVA MGR &#10;"/>
        </a:ext>
      </dgm:extLst>
    </dgm:pt>
    <dgm:pt modelId="{DA3C23BE-C1A9-4D56-BFB6-38B56AA5479A}" type="parTrans" cxnId="{7645649B-BB92-4D88-B166-B0D0BCD4ED41}">
      <dgm:prSet/>
      <dgm:spPr/>
      <dgm:t>
        <a:bodyPr/>
        <a:lstStyle/>
        <a:p>
          <a:endParaRPr lang="en-US"/>
        </a:p>
      </dgm:t>
    </dgm:pt>
    <dgm:pt modelId="{5D6AFE70-0DD4-462C-8E89-8BA283B84F41}" type="sibTrans" cxnId="{7645649B-BB92-4D88-B166-B0D0BCD4ED41}">
      <dgm:prSet/>
      <dgm:spPr/>
      <dgm:t>
        <a:bodyPr/>
        <a:lstStyle/>
        <a:p>
          <a:endParaRPr lang="en-US"/>
        </a:p>
      </dgm:t>
    </dgm:pt>
    <dgm:pt modelId="{B5B8D423-3D07-4560-8786-1F95452F60E9}">
      <dgm:prSet custT="1"/>
      <dgm:spPr>
        <a:effectLst>
          <a:outerShdw blurRad="50800" dist="38100" dir="5400000" algn="t" rotWithShape="0">
            <a:prstClr val="black">
              <a:alpha val="40000"/>
            </a:prstClr>
          </a:outerShdw>
        </a:effectLst>
      </dgm:spPr>
      <dgm:t>
        <a:bodyPr/>
        <a:lstStyle/>
        <a:p>
          <a:pPr rtl="0"/>
          <a:r>
            <a:rPr lang="en-US" sz="2800" dirty="0" smtClean="0"/>
            <a:t>PSORPH</a:t>
          </a:r>
          <a:endParaRPr lang="en-US" sz="2800" dirty="0"/>
        </a:p>
      </dgm:t>
    </dgm:pt>
    <dgm:pt modelId="{921FC2E9-0356-4432-8AD4-D8CD9A77F4C0}" type="parTrans" cxnId="{138303C7-DA4C-4EC8-B72A-6EC1FE3125C5}">
      <dgm:prSet/>
      <dgm:spPr/>
      <dgm:t>
        <a:bodyPr/>
        <a:lstStyle/>
        <a:p>
          <a:endParaRPr lang="en-US"/>
        </a:p>
      </dgm:t>
    </dgm:pt>
    <dgm:pt modelId="{32847040-599F-408C-A184-CD86DEB44556}" type="sibTrans" cxnId="{138303C7-DA4C-4EC8-B72A-6EC1FE3125C5}">
      <dgm:prSet/>
      <dgm:spPr/>
      <dgm:t>
        <a:bodyPr/>
        <a:lstStyle/>
        <a:p>
          <a:endParaRPr lang="en-US"/>
        </a:p>
      </dgm:t>
    </dgm:pt>
    <dgm:pt modelId="{6BAD36EB-D0B2-429B-A3B9-CAB580D9CDA5}">
      <dgm:prSet custT="1"/>
      <dgm:spPr>
        <a:effectLst>
          <a:outerShdw blurRad="50800" dist="38100" dir="5400000" algn="t" rotWithShape="0">
            <a:prstClr val="black">
              <a:alpha val="40000"/>
            </a:prstClr>
          </a:outerShdw>
        </a:effectLst>
      </dgm:spPr>
      <dgm:t>
        <a:bodyPr/>
        <a:lstStyle/>
        <a:p>
          <a:pPr rtl="0"/>
          <a:r>
            <a:rPr lang="en-US" sz="2800" dirty="0" smtClean="0"/>
            <a:t>BPS MANAGER, BPS MASTER, BPS USER,  BPS MENU, BPS REPORTS</a:t>
          </a:r>
          <a:endParaRPr lang="en-US" sz="2800" dirty="0"/>
        </a:p>
      </dgm:t>
    </dgm:pt>
    <dgm:pt modelId="{722E76CF-2152-406C-B6B4-02CF75FAF7CF}" type="parTrans" cxnId="{2511DC9C-2B48-4E47-9ECF-E7AEDF044C87}">
      <dgm:prSet/>
      <dgm:spPr/>
      <dgm:t>
        <a:bodyPr/>
        <a:lstStyle/>
        <a:p>
          <a:endParaRPr lang="en-US"/>
        </a:p>
      </dgm:t>
    </dgm:pt>
    <dgm:pt modelId="{0AAA9B4F-715C-42A8-B9AF-8B7DC2E50C69}" type="sibTrans" cxnId="{2511DC9C-2B48-4E47-9ECF-E7AEDF044C87}">
      <dgm:prSet/>
      <dgm:spPr/>
      <dgm:t>
        <a:bodyPr/>
        <a:lstStyle/>
        <a:p>
          <a:endParaRPr lang="en-US"/>
        </a:p>
      </dgm:t>
    </dgm:pt>
    <dgm:pt modelId="{42C06BA8-6521-4815-BEA0-D7DE9DD22BF8}">
      <dgm:prSet custT="1"/>
      <dgm:spPr>
        <a:effectLst>
          <a:outerShdw blurRad="50800" dist="38100" dir="5400000" algn="t" rotWithShape="0">
            <a:prstClr val="black">
              <a:alpha val="40000"/>
            </a:prstClr>
          </a:outerShdw>
        </a:effectLst>
      </dgm:spPr>
      <dgm:t>
        <a:bodyPr/>
        <a:lstStyle/>
        <a:p>
          <a:pPr rtl="0"/>
          <a:r>
            <a:rPr lang="en-US" sz="2800" dirty="0" smtClean="0"/>
            <a:t>PSO TRICARE/CHAMPVA, PSO TRICARE/CHAMPVA MGR </a:t>
          </a:r>
          <a:endParaRPr lang="en-US" sz="2800" dirty="0"/>
        </a:p>
      </dgm:t>
    </dgm:pt>
    <dgm:pt modelId="{D80EE515-0D10-4A40-A207-457C4F910051}" type="parTrans" cxnId="{7EAC928E-C313-44F4-9787-149B9AA86A58}">
      <dgm:prSet/>
      <dgm:spPr/>
      <dgm:t>
        <a:bodyPr/>
        <a:lstStyle/>
        <a:p>
          <a:endParaRPr lang="en-US"/>
        </a:p>
      </dgm:t>
    </dgm:pt>
    <dgm:pt modelId="{4AD5E458-1C58-469F-9C8B-135983CBD3AC}" type="sibTrans" cxnId="{7EAC928E-C313-44F4-9787-149B9AA86A58}">
      <dgm:prSet/>
      <dgm:spPr/>
      <dgm:t>
        <a:bodyPr/>
        <a:lstStyle/>
        <a:p>
          <a:endParaRPr lang="en-US"/>
        </a:p>
      </dgm:t>
    </dgm:pt>
    <dgm:pt modelId="{05F984DC-90C4-471B-8872-465B3DE3FBCC}">
      <dgm:prSet custT="1"/>
      <dgm:spPr>
        <a:effectLst>
          <a:outerShdw blurRad="50800" dist="38100" dir="5400000" algn="t" rotWithShape="0">
            <a:prstClr val="black">
              <a:alpha val="40000"/>
            </a:prstClr>
          </a:outerShdw>
        </a:effectLst>
      </dgm:spPr>
      <dgm:t>
        <a:bodyPr/>
        <a:lstStyle/>
        <a:p>
          <a:pPr rtl="0"/>
          <a:r>
            <a:rPr lang="en-US" sz="2800" dirty="0" smtClean="0"/>
            <a:t>ECME	</a:t>
          </a:r>
          <a:endParaRPr lang="en-US" sz="2800" dirty="0"/>
        </a:p>
      </dgm:t>
    </dgm:pt>
    <dgm:pt modelId="{3D85E0E3-DD52-4214-9C0E-481C83061975}" type="parTrans" cxnId="{992AB29B-7425-402A-B831-3638EA000CF6}">
      <dgm:prSet/>
      <dgm:spPr/>
      <dgm:t>
        <a:bodyPr/>
        <a:lstStyle/>
        <a:p>
          <a:endParaRPr lang="en-US"/>
        </a:p>
      </dgm:t>
    </dgm:pt>
    <dgm:pt modelId="{3C78EA1C-6CA4-45B7-8C74-5637DC5C2A3D}" type="sibTrans" cxnId="{992AB29B-7425-402A-B831-3638EA000CF6}">
      <dgm:prSet/>
      <dgm:spPr/>
      <dgm:t>
        <a:bodyPr/>
        <a:lstStyle/>
        <a:p>
          <a:endParaRPr lang="en-US"/>
        </a:p>
      </dgm:t>
    </dgm:pt>
    <dgm:pt modelId="{9C5822C1-6285-406B-AC6E-B1E2A2F8151C}" type="pres">
      <dgm:prSet presAssocID="{97B1A688-094C-40AD-BEEA-239F44953E16}" presName="Name0" presStyleCnt="0">
        <dgm:presLayoutVars>
          <dgm:dir/>
          <dgm:resizeHandles val="exact"/>
        </dgm:presLayoutVars>
      </dgm:prSet>
      <dgm:spPr/>
      <dgm:t>
        <a:bodyPr/>
        <a:lstStyle/>
        <a:p>
          <a:endParaRPr lang="en-US"/>
        </a:p>
      </dgm:t>
    </dgm:pt>
    <dgm:pt modelId="{F5E64C97-FAFB-4E85-879A-835F65960D12}" type="pres">
      <dgm:prSet presAssocID="{655A18D4-A088-4AC3-B12B-BDFD3160B4A9}" presName="node" presStyleLbl="node1" presStyleIdx="0" presStyleCnt="2">
        <dgm:presLayoutVars>
          <dgm:bulletEnabled val="1"/>
        </dgm:presLayoutVars>
      </dgm:prSet>
      <dgm:spPr/>
      <dgm:t>
        <a:bodyPr/>
        <a:lstStyle/>
        <a:p>
          <a:endParaRPr lang="en-US"/>
        </a:p>
      </dgm:t>
    </dgm:pt>
    <dgm:pt modelId="{6C60CE3C-F27C-4A99-AB40-8B5E96385A34}" type="pres">
      <dgm:prSet presAssocID="{ACA1F271-AAD4-40CD-9DA4-ADDA86050139}" presName="sibTrans" presStyleCnt="0"/>
      <dgm:spPr/>
      <dgm:t>
        <a:bodyPr/>
        <a:lstStyle/>
        <a:p>
          <a:endParaRPr lang="en-US"/>
        </a:p>
      </dgm:t>
    </dgm:pt>
    <dgm:pt modelId="{D625E531-37DA-4186-8879-F2555F8485D6}" type="pres">
      <dgm:prSet presAssocID="{73F4621A-7522-45AC-B638-9BF766638602}" presName="node" presStyleLbl="node1" presStyleIdx="1" presStyleCnt="2">
        <dgm:presLayoutVars>
          <dgm:bulletEnabled val="1"/>
        </dgm:presLayoutVars>
      </dgm:prSet>
      <dgm:spPr/>
      <dgm:t>
        <a:bodyPr/>
        <a:lstStyle/>
        <a:p>
          <a:endParaRPr lang="en-US"/>
        </a:p>
      </dgm:t>
    </dgm:pt>
  </dgm:ptLst>
  <dgm:cxnLst>
    <dgm:cxn modelId="{02E6930B-A832-43E4-AB7F-E0F127E2ADD2}" type="presOf" srcId="{42C06BA8-6521-4815-BEA0-D7DE9DD22BF8}" destId="{D625E531-37DA-4186-8879-F2555F8485D6}" srcOrd="0" destOrd="3" presId="urn:microsoft.com/office/officeart/2005/8/layout/hList6"/>
    <dgm:cxn modelId="{992AB29B-7425-402A-B831-3638EA000CF6}" srcId="{655A18D4-A088-4AC3-B12B-BDFD3160B4A9}" destId="{05F984DC-90C4-471B-8872-465B3DE3FBCC}" srcOrd="1" destOrd="0" parTransId="{3D85E0E3-DD52-4214-9C0E-481C83061975}" sibTransId="{3C78EA1C-6CA4-45B7-8C74-5637DC5C2A3D}"/>
    <dgm:cxn modelId="{9E0572CE-4B0F-4A24-8BAD-4EE6990B9066}" type="presOf" srcId="{655A18D4-A088-4AC3-B12B-BDFD3160B4A9}" destId="{F5E64C97-FAFB-4E85-879A-835F65960D12}" srcOrd="0" destOrd="0" presId="urn:microsoft.com/office/officeart/2005/8/layout/hList6"/>
    <dgm:cxn modelId="{4B96AAEE-1C16-42CB-9387-FB8D30354730}" srcId="{655A18D4-A088-4AC3-B12B-BDFD3160B4A9}" destId="{7CEA1765-60CB-4945-87FC-CC33A1DDC6BF}" srcOrd="2" destOrd="0" parTransId="{63B0FE6D-A556-43B1-AACC-5BBBB1DE33C0}" sibTransId="{52B1894F-98F4-45D6-8333-424C33BDD48F}"/>
    <dgm:cxn modelId="{7645649B-BB92-4D88-B166-B0D0BCD4ED41}" srcId="{97B1A688-094C-40AD-BEEA-239F44953E16}" destId="{73F4621A-7522-45AC-B638-9BF766638602}" srcOrd="1" destOrd="0" parTransId="{DA3C23BE-C1A9-4D56-BFB6-38B56AA5479A}" sibTransId="{5D6AFE70-0DD4-462C-8E89-8BA283B84F41}"/>
    <dgm:cxn modelId="{AE584C29-DF0E-4613-9FE1-DC2A5F174204}" type="presOf" srcId="{7CEA1765-60CB-4945-87FC-CC33A1DDC6BF}" destId="{F5E64C97-FAFB-4E85-879A-835F65960D12}" srcOrd="0" destOrd="3" presId="urn:microsoft.com/office/officeart/2005/8/layout/hList6"/>
    <dgm:cxn modelId="{3D272458-067B-48F8-ACB0-E00FD49F7CB9}" srcId="{655A18D4-A088-4AC3-B12B-BDFD3160B4A9}" destId="{A53500FC-827F-4E35-850B-CB03125ED248}" srcOrd="0" destOrd="0" parTransId="{58C0FA2E-BFA4-4B7F-BD9A-D8236A7C35D7}" sibTransId="{240AE00E-9E40-495E-AA99-EDE09618BAB6}"/>
    <dgm:cxn modelId="{7EAC928E-C313-44F4-9787-149B9AA86A58}" srcId="{73F4621A-7522-45AC-B638-9BF766638602}" destId="{42C06BA8-6521-4815-BEA0-D7DE9DD22BF8}" srcOrd="2" destOrd="0" parTransId="{D80EE515-0D10-4A40-A207-457C4F910051}" sibTransId="{4AD5E458-1C58-469F-9C8B-135983CBD3AC}"/>
    <dgm:cxn modelId="{C8B8823F-FDC5-4F5F-896C-F904C1130CE3}" type="presOf" srcId="{97B1A688-094C-40AD-BEEA-239F44953E16}" destId="{9C5822C1-6285-406B-AC6E-B1E2A2F8151C}" srcOrd="0" destOrd="0" presId="urn:microsoft.com/office/officeart/2005/8/layout/hList6"/>
    <dgm:cxn modelId="{D97E0C88-7F0A-410F-BDA0-D04D89484055}" srcId="{97B1A688-094C-40AD-BEEA-239F44953E16}" destId="{655A18D4-A088-4AC3-B12B-BDFD3160B4A9}" srcOrd="0" destOrd="0" parTransId="{B341D4E4-6A98-4192-9234-97D45953ACC4}" sibTransId="{ACA1F271-AAD4-40CD-9DA4-ADDA86050139}"/>
    <dgm:cxn modelId="{2511DC9C-2B48-4E47-9ECF-E7AEDF044C87}" srcId="{73F4621A-7522-45AC-B638-9BF766638602}" destId="{6BAD36EB-D0B2-429B-A3B9-CAB580D9CDA5}" srcOrd="1" destOrd="0" parTransId="{722E76CF-2152-406C-B6B4-02CF75FAF7CF}" sibTransId="{0AAA9B4F-715C-42A8-B9AF-8B7DC2E50C69}"/>
    <dgm:cxn modelId="{BA2A2F54-7F67-4428-9BA4-DC155CB74D56}" type="presOf" srcId="{05F984DC-90C4-471B-8872-465B3DE3FBCC}" destId="{F5E64C97-FAFB-4E85-879A-835F65960D12}" srcOrd="0" destOrd="2" presId="urn:microsoft.com/office/officeart/2005/8/layout/hList6"/>
    <dgm:cxn modelId="{138303C7-DA4C-4EC8-B72A-6EC1FE3125C5}" srcId="{73F4621A-7522-45AC-B638-9BF766638602}" destId="{B5B8D423-3D07-4560-8786-1F95452F60E9}" srcOrd="0" destOrd="0" parTransId="{921FC2E9-0356-4432-8AD4-D8CD9A77F4C0}" sibTransId="{32847040-599F-408C-A184-CD86DEB44556}"/>
    <dgm:cxn modelId="{1BC011C8-EE06-4B80-91DF-CEAFE27548C0}" type="presOf" srcId="{B5B8D423-3D07-4560-8786-1F95452F60E9}" destId="{D625E531-37DA-4186-8879-F2555F8485D6}" srcOrd="0" destOrd="1" presId="urn:microsoft.com/office/officeart/2005/8/layout/hList6"/>
    <dgm:cxn modelId="{241DA5F6-03D2-4C5A-8CD5-290E28570832}" type="presOf" srcId="{6BAD36EB-D0B2-429B-A3B9-CAB580D9CDA5}" destId="{D625E531-37DA-4186-8879-F2555F8485D6}" srcOrd="0" destOrd="2" presId="urn:microsoft.com/office/officeart/2005/8/layout/hList6"/>
    <dgm:cxn modelId="{49D241C3-8F86-43A9-8906-1A9FF8BA94EF}" type="presOf" srcId="{A53500FC-827F-4E35-850B-CB03125ED248}" destId="{F5E64C97-FAFB-4E85-879A-835F65960D12}" srcOrd="0" destOrd="1" presId="urn:microsoft.com/office/officeart/2005/8/layout/hList6"/>
    <dgm:cxn modelId="{4AC22718-06F4-4A22-84F4-A6A77B58A6AF}" type="presOf" srcId="{73F4621A-7522-45AC-B638-9BF766638602}" destId="{D625E531-37DA-4186-8879-F2555F8485D6}" srcOrd="0" destOrd="0" presId="urn:microsoft.com/office/officeart/2005/8/layout/hList6"/>
    <dgm:cxn modelId="{D9734DD8-2969-4C89-85D9-E055B4395140}" type="presParOf" srcId="{9C5822C1-6285-406B-AC6E-B1E2A2F8151C}" destId="{F5E64C97-FAFB-4E85-879A-835F65960D12}" srcOrd="0" destOrd="0" presId="urn:microsoft.com/office/officeart/2005/8/layout/hList6"/>
    <dgm:cxn modelId="{8237D410-3B80-472B-9851-F50AC58FB61A}" type="presParOf" srcId="{9C5822C1-6285-406B-AC6E-B1E2A2F8151C}" destId="{6C60CE3C-F27C-4A99-AB40-8B5E96385A34}" srcOrd="1" destOrd="0" presId="urn:microsoft.com/office/officeart/2005/8/layout/hList6"/>
    <dgm:cxn modelId="{682F6043-CD43-47F0-9739-07F82B72EAA3}" type="presParOf" srcId="{9C5822C1-6285-406B-AC6E-B1E2A2F8151C}" destId="{D625E531-37DA-4186-8879-F2555F8485D6}" srcOrd="2"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D6A4DAC-E8F3-457C-B441-39AE538DC42A}" type="doc">
      <dgm:prSet loTypeId="urn:microsoft.com/office/officeart/2005/8/layout/cycle3" loCatId="cycle" qsTypeId="urn:microsoft.com/office/officeart/2005/8/quickstyle/3d1" qsCatId="3D" csTypeId="urn:microsoft.com/office/officeart/2005/8/colors/colorful3" csCatId="colorful" phldr="1"/>
      <dgm:spPr/>
      <dgm:t>
        <a:bodyPr/>
        <a:lstStyle/>
        <a:p>
          <a:endParaRPr lang="en-US"/>
        </a:p>
      </dgm:t>
    </dgm:pt>
    <dgm:pt modelId="{12B7B3A0-AE7B-4365-87B7-226F9558E8D8}">
      <dgm:prSet custT="1"/>
      <dgm:spPr>
        <a:effectLst>
          <a:outerShdw blurRad="50800" dist="38100" dir="5400000" algn="t" rotWithShape="0">
            <a:prstClr val="black">
              <a:alpha val="40000"/>
            </a:prstClr>
          </a:outerShdw>
        </a:effectLst>
      </dgm:spPr>
      <dgm:t>
        <a:bodyPr/>
        <a:lstStyle/>
        <a:p>
          <a:pPr rtl="0"/>
          <a:r>
            <a:rPr lang="en-US" sz="2800" dirty="0" smtClean="0"/>
            <a:t>Action Taken</a:t>
          </a:r>
          <a:endParaRPr lang="en-US" sz="2800" dirty="0"/>
        </a:p>
      </dgm:t>
      <dgm:extLst>
        <a:ext uri="{E40237B7-FDA0-4F09-8148-C483321AD2D9}">
          <dgm14:cNvPr xmlns:dgm14="http://schemas.microsoft.com/office/drawing/2010/diagram" xmlns="" id="0" name="" descr="clockwise cycle graphic, from 12 o'clock:&#10;&#10;Resolved By&#10;Action Taken&#10;Date Resolved&#10;Rx Number&#10;Date Rejected&#10;Reject Code&#10;"/>
        </a:ext>
      </dgm:extLst>
    </dgm:pt>
    <dgm:pt modelId="{6B583C67-C48F-4B15-8392-A3004CD4A15A}" type="parTrans" cxnId="{AB5B792E-311A-4D08-89F1-C6931EE6AFC7}">
      <dgm:prSet/>
      <dgm:spPr/>
      <dgm:t>
        <a:bodyPr/>
        <a:lstStyle/>
        <a:p>
          <a:endParaRPr lang="en-US"/>
        </a:p>
      </dgm:t>
    </dgm:pt>
    <dgm:pt modelId="{40E49FD2-971B-4A16-A791-D54474575302}" type="sibTrans" cxnId="{AB5B792E-311A-4D08-89F1-C6931EE6AFC7}">
      <dgm:prSet/>
      <dgm:spPr/>
      <dgm:t>
        <a:bodyPr/>
        <a:lstStyle/>
        <a:p>
          <a:endParaRPr lang="en-US"/>
        </a:p>
      </dgm:t>
    </dgm:pt>
    <dgm:pt modelId="{0D263D7D-C9B5-4B95-BA3F-B099C4929EAF}">
      <dgm:prSet custT="1"/>
      <dgm:spPr>
        <a:effectLst>
          <a:outerShdw blurRad="50800" dist="38100" dir="5400000" algn="t" rotWithShape="0">
            <a:prstClr val="black">
              <a:alpha val="40000"/>
            </a:prstClr>
          </a:outerShdw>
        </a:effectLst>
      </dgm:spPr>
      <dgm:t>
        <a:bodyPr/>
        <a:lstStyle/>
        <a:p>
          <a:pPr rtl="0"/>
          <a:r>
            <a:rPr lang="en-US" sz="2800" dirty="0" smtClean="0"/>
            <a:t>Date Resolved</a:t>
          </a:r>
          <a:endParaRPr lang="en-US" sz="2800" dirty="0"/>
        </a:p>
      </dgm:t>
      <dgm:extLst>
        <a:ext uri="{E40237B7-FDA0-4F09-8148-C483321AD2D9}">
          <dgm14:cNvPr xmlns:dgm14="http://schemas.microsoft.com/office/drawing/2010/diagram" xmlns="" id="0" name="" descr="clockwise cycle graphic, from 12 o'clock:&#10;&#10;Resolved By&#10;Action Taken&#10;Date Resolved&#10;Rx Number&#10;Date Rejected&#10;Reject Code&#10;"/>
        </a:ext>
      </dgm:extLst>
    </dgm:pt>
    <dgm:pt modelId="{DA7EAD46-17E0-4B76-BEBB-A1F29047B8B4}" type="parTrans" cxnId="{42FB5882-E175-498C-BBCF-A8DC26E6A35B}">
      <dgm:prSet/>
      <dgm:spPr/>
      <dgm:t>
        <a:bodyPr/>
        <a:lstStyle/>
        <a:p>
          <a:endParaRPr lang="en-US"/>
        </a:p>
      </dgm:t>
    </dgm:pt>
    <dgm:pt modelId="{9B4FBA03-82AD-4CB3-A6AC-4CB4DBD21B48}" type="sibTrans" cxnId="{42FB5882-E175-498C-BBCF-A8DC26E6A35B}">
      <dgm:prSet/>
      <dgm:spPr/>
      <dgm:t>
        <a:bodyPr/>
        <a:lstStyle/>
        <a:p>
          <a:endParaRPr lang="en-US"/>
        </a:p>
      </dgm:t>
    </dgm:pt>
    <dgm:pt modelId="{EF52CE3D-73F9-45E7-8735-16817E115A83}">
      <dgm:prSet custT="1"/>
      <dgm:spPr>
        <a:effectLst>
          <a:outerShdw blurRad="50800" dist="38100" dir="5400000" algn="t" rotWithShape="0">
            <a:prstClr val="black">
              <a:alpha val="40000"/>
            </a:prstClr>
          </a:outerShdw>
        </a:effectLst>
      </dgm:spPr>
      <dgm:t>
        <a:bodyPr/>
        <a:lstStyle/>
        <a:p>
          <a:pPr rtl="0"/>
          <a:r>
            <a:rPr lang="en-US" sz="2800" dirty="0" smtClean="0"/>
            <a:t>Rx Number</a:t>
          </a:r>
          <a:endParaRPr lang="en-US" sz="2800" dirty="0"/>
        </a:p>
      </dgm:t>
      <dgm:extLst>
        <a:ext uri="{E40237B7-FDA0-4F09-8148-C483321AD2D9}">
          <dgm14:cNvPr xmlns:dgm14="http://schemas.microsoft.com/office/drawing/2010/diagram" xmlns="" id="0" name="" descr="clockwise cycle graphic, from 12 o'clock:&#10;&#10;Resolved By&#10;Action Taken&#10;Date Resolved&#10;Rx Number&#10;Date Rejected&#10;Reject Code&#10;"/>
        </a:ext>
      </dgm:extLst>
    </dgm:pt>
    <dgm:pt modelId="{7FEB270C-1B7C-40C6-B863-A56284770763}" type="parTrans" cxnId="{75783081-6C3E-4A1D-9A96-116255F24FFE}">
      <dgm:prSet/>
      <dgm:spPr/>
      <dgm:t>
        <a:bodyPr/>
        <a:lstStyle/>
        <a:p>
          <a:endParaRPr lang="en-US"/>
        </a:p>
      </dgm:t>
    </dgm:pt>
    <dgm:pt modelId="{E2E93DBF-1EC1-486B-A15F-AA502026330D}" type="sibTrans" cxnId="{75783081-6C3E-4A1D-9A96-116255F24FFE}">
      <dgm:prSet/>
      <dgm:spPr/>
      <dgm:t>
        <a:bodyPr/>
        <a:lstStyle/>
        <a:p>
          <a:endParaRPr lang="en-US"/>
        </a:p>
      </dgm:t>
    </dgm:pt>
    <dgm:pt modelId="{6D79DEA9-C9DF-4122-BBC5-C39309571D21}">
      <dgm:prSet custT="1"/>
      <dgm:spPr>
        <a:effectLst>
          <a:outerShdw blurRad="50800" dist="38100" dir="5400000" algn="t" rotWithShape="0">
            <a:prstClr val="black">
              <a:alpha val="40000"/>
            </a:prstClr>
          </a:outerShdw>
        </a:effectLst>
      </dgm:spPr>
      <dgm:t>
        <a:bodyPr/>
        <a:lstStyle/>
        <a:p>
          <a:pPr rtl="0"/>
          <a:r>
            <a:rPr lang="en-US" sz="2800" dirty="0" smtClean="0"/>
            <a:t>Date Rejected</a:t>
          </a:r>
          <a:endParaRPr lang="en-US" sz="2800" dirty="0"/>
        </a:p>
      </dgm:t>
      <dgm:extLst>
        <a:ext uri="{E40237B7-FDA0-4F09-8148-C483321AD2D9}">
          <dgm14:cNvPr xmlns:dgm14="http://schemas.microsoft.com/office/drawing/2010/diagram" xmlns="" id="0" name="" descr="clockwise cycle graphic, from 12 o'clock:&#10;&#10;Resolved By&#10;Action Taken&#10;Date Resolved&#10;Rx Number&#10;Date Rejected&#10;Reject Code&#10;"/>
        </a:ext>
      </dgm:extLst>
    </dgm:pt>
    <dgm:pt modelId="{D158517E-BD97-4DC5-8DDC-42527A10823A}" type="parTrans" cxnId="{9DAE360C-3B29-4143-9531-5190CAC04A7B}">
      <dgm:prSet/>
      <dgm:spPr/>
      <dgm:t>
        <a:bodyPr/>
        <a:lstStyle/>
        <a:p>
          <a:endParaRPr lang="en-US"/>
        </a:p>
      </dgm:t>
    </dgm:pt>
    <dgm:pt modelId="{0AF7317B-8089-4F6E-B999-66A50A505B34}" type="sibTrans" cxnId="{9DAE360C-3B29-4143-9531-5190CAC04A7B}">
      <dgm:prSet/>
      <dgm:spPr/>
      <dgm:t>
        <a:bodyPr/>
        <a:lstStyle/>
        <a:p>
          <a:endParaRPr lang="en-US"/>
        </a:p>
      </dgm:t>
    </dgm:pt>
    <dgm:pt modelId="{DA79FF68-D6B9-47DC-ACBC-EA957D5D25FC}">
      <dgm:prSet custT="1"/>
      <dgm:spPr>
        <a:effectLst>
          <a:outerShdw blurRad="50800" dist="38100" dir="5400000" algn="t" rotWithShape="0">
            <a:prstClr val="black">
              <a:alpha val="40000"/>
            </a:prstClr>
          </a:outerShdw>
        </a:effectLst>
      </dgm:spPr>
      <dgm:t>
        <a:bodyPr/>
        <a:lstStyle/>
        <a:p>
          <a:pPr rtl="0"/>
          <a:r>
            <a:rPr lang="en-US" sz="2800" dirty="0" smtClean="0"/>
            <a:t>Reject Code</a:t>
          </a:r>
          <a:endParaRPr lang="en-US" sz="2800" dirty="0"/>
        </a:p>
      </dgm:t>
      <dgm:extLst>
        <a:ext uri="{E40237B7-FDA0-4F09-8148-C483321AD2D9}">
          <dgm14:cNvPr xmlns:dgm14="http://schemas.microsoft.com/office/drawing/2010/diagram" xmlns="" id="0" name="" descr="clockwise cycle graphic, from 12 o'clock:&#10;&#10;Resolved By&#10;Action Taken&#10;Date Resolved&#10;Rx Number&#10;Date Rejected&#10;Reject Code&#10;"/>
        </a:ext>
      </dgm:extLst>
    </dgm:pt>
    <dgm:pt modelId="{A8DFC20D-1952-421D-BCB5-11F12BC85A51}" type="parTrans" cxnId="{0A77FC61-3C09-44D4-B841-991888D27394}">
      <dgm:prSet/>
      <dgm:spPr/>
      <dgm:t>
        <a:bodyPr/>
        <a:lstStyle/>
        <a:p>
          <a:endParaRPr lang="en-US"/>
        </a:p>
      </dgm:t>
    </dgm:pt>
    <dgm:pt modelId="{23BAB506-2E66-44AB-8636-AC863FCE4469}" type="sibTrans" cxnId="{0A77FC61-3C09-44D4-B841-991888D27394}">
      <dgm:prSet/>
      <dgm:spPr/>
      <dgm:t>
        <a:bodyPr/>
        <a:lstStyle/>
        <a:p>
          <a:endParaRPr lang="en-US"/>
        </a:p>
      </dgm:t>
    </dgm:pt>
    <dgm:pt modelId="{35E7F29B-9CE1-4409-A72D-55DBE8D55C7E}">
      <dgm:prSet custT="1"/>
      <dgm:spPr>
        <a:effectLst>
          <a:outerShdw blurRad="50800" dist="38100" dir="5400000" algn="t" rotWithShape="0">
            <a:prstClr val="black">
              <a:alpha val="40000"/>
            </a:prstClr>
          </a:outerShdw>
        </a:effectLst>
      </dgm:spPr>
      <dgm:t>
        <a:bodyPr/>
        <a:lstStyle/>
        <a:p>
          <a:pPr rtl="0"/>
          <a:r>
            <a:rPr lang="en-US" sz="2800" dirty="0" smtClean="0"/>
            <a:t>Resolved By</a:t>
          </a:r>
          <a:endParaRPr lang="en-US" sz="2800" dirty="0"/>
        </a:p>
      </dgm:t>
    </dgm:pt>
    <dgm:pt modelId="{50908761-AC5A-4417-B5D0-B2C5CF3C1F50}" type="parTrans" cxnId="{27994A28-F8DA-4ACD-849B-1EF29851D4FD}">
      <dgm:prSet/>
      <dgm:spPr/>
      <dgm:t>
        <a:bodyPr/>
        <a:lstStyle/>
        <a:p>
          <a:endParaRPr lang="en-US"/>
        </a:p>
      </dgm:t>
    </dgm:pt>
    <dgm:pt modelId="{89B9B9AA-1FA9-42A2-BA5B-58BA44C6052A}" type="sibTrans" cxnId="{27994A28-F8DA-4ACD-849B-1EF29851D4FD}">
      <dgm:prSet/>
      <dgm:spPr>
        <a:effectLst>
          <a:outerShdw blurRad="50800" dist="38100" dir="5400000" algn="t" rotWithShape="0">
            <a:prstClr val="black">
              <a:alpha val="40000"/>
            </a:prstClr>
          </a:outerShdw>
        </a:effectLst>
      </dgm:spPr>
      <dgm:t>
        <a:bodyPr/>
        <a:lstStyle/>
        <a:p>
          <a:endParaRPr lang="en-US"/>
        </a:p>
      </dgm:t>
      <dgm:extLst>
        <a:ext uri="{E40237B7-FDA0-4F09-8148-C483321AD2D9}">
          <dgm14:cNvPr xmlns:dgm14="http://schemas.microsoft.com/office/drawing/2010/diagram" xmlns="" id="0" name="" descr="clockwise cycle graphic, from 12 o'clock:&#10;&#10;Resolved By&#10;Action Taken&#10;Date Resolved&#10;Rx Number&#10;Date Rejected&#10;Reject Code&#10;"/>
        </a:ext>
      </dgm:extLst>
    </dgm:pt>
    <dgm:pt modelId="{D4E8F09B-52E5-42CD-828D-EA80BB25D6A2}" type="pres">
      <dgm:prSet presAssocID="{AD6A4DAC-E8F3-457C-B441-39AE538DC42A}" presName="Name0" presStyleCnt="0">
        <dgm:presLayoutVars>
          <dgm:dir/>
          <dgm:resizeHandles val="exact"/>
        </dgm:presLayoutVars>
      </dgm:prSet>
      <dgm:spPr/>
      <dgm:t>
        <a:bodyPr/>
        <a:lstStyle/>
        <a:p>
          <a:endParaRPr lang="en-US"/>
        </a:p>
      </dgm:t>
    </dgm:pt>
    <dgm:pt modelId="{EC4FB887-E809-4ABC-93F0-3C8D89D20A83}" type="pres">
      <dgm:prSet presAssocID="{AD6A4DAC-E8F3-457C-B441-39AE538DC42A}" presName="cycle" presStyleCnt="0"/>
      <dgm:spPr/>
      <dgm:t>
        <a:bodyPr/>
        <a:lstStyle/>
        <a:p>
          <a:endParaRPr lang="en-US"/>
        </a:p>
      </dgm:t>
    </dgm:pt>
    <dgm:pt modelId="{2F4A0E68-91D0-4D38-B7A2-1653A736124F}" type="pres">
      <dgm:prSet presAssocID="{35E7F29B-9CE1-4409-A72D-55DBE8D55C7E}" presName="nodeFirstNode" presStyleLbl="node1" presStyleIdx="0" presStyleCnt="6">
        <dgm:presLayoutVars>
          <dgm:bulletEnabled val="1"/>
        </dgm:presLayoutVars>
      </dgm:prSet>
      <dgm:spPr/>
      <dgm:t>
        <a:bodyPr/>
        <a:lstStyle/>
        <a:p>
          <a:endParaRPr lang="en-US"/>
        </a:p>
      </dgm:t>
    </dgm:pt>
    <dgm:pt modelId="{62486A10-5F25-4261-A8BF-96FB13AABACB}" type="pres">
      <dgm:prSet presAssocID="{89B9B9AA-1FA9-42A2-BA5B-58BA44C6052A}" presName="sibTransFirstNode" presStyleLbl="bgShp" presStyleIdx="0" presStyleCnt="1" custAng="548456" custScaleX="97593" custLinFactNeighborX="108"/>
      <dgm:spPr/>
      <dgm:t>
        <a:bodyPr/>
        <a:lstStyle/>
        <a:p>
          <a:endParaRPr lang="en-US"/>
        </a:p>
      </dgm:t>
    </dgm:pt>
    <dgm:pt modelId="{8D76073A-8C36-4E6E-AD79-F743598FDF60}" type="pres">
      <dgm:prSet presAssocID="{12B7B3A0-AE7B-4365-87B7-226F9558E8D8}" presName="nodeFollowingNodes" presStyleLbl="node1" presStyleIdx="1" presStyleCnt="6">
        <dgm:presLayoutVars>
          <dgm:bulletEnabled val="1"/>
        </dgm:presLayoutVars>
      </dgm:prSet>
      <dgm:spPr/>
      <dgm:t>
        <a:bodyPr/>
        <a:lstStyle/>
        <a:p>
          <a:endParaRPr lang="en-US"/>
        </a:p>
      </dgm:t>
    </dgm:pt>
    <dgm:pt modelId="{0E05FB78-D7C6-4A7E-8358-C16987E2937A}" type="pres">
      <dgm:prSet presAssocID="{0D263D7D-C9B5-4B95-BA3F-B099C4929EAF}" presName="nodeFollowingNodes" presStyleLbl="node1" presStyleIdx="2" presStyleCnt="6">
        <dgm:presLayoutVars>
          <dgm:bulletEnabled val="1"/>
        </dgm:presLayoutVars>
      </dgm:prSet>
      <dgm:spPr/>
      <dgm:t>
        <a:bodyPr/>
        <a:lstStyle/>
        <a:p>
          <a:endParaRPr lang="en-US"/>
        </a:p>
      </dgm:t>
    </dgm:pt>
    <dgm:pt modelId="{DE6FD41D-A681-47C6-AC89-E3FDA60D39B8}" type="pres">
      <dgm:prSet presAssocID="{EF52CE3D-73F9-45E7-8735-16817E115A83}" presName="nodeFollowingNodes" presStyleLbl="node1" presStyleIdx="3" presStyleCnt="6">
        <dgm:presLayoutVars>
          <dgm:bulletEnabled val="1"/>
        </dgm:presLayoutVars>
      </dgm:prSet>
      <dgm:spPr/>
      <dgm:t>
        <a:bodyPr/>
        <a:lstStyle/>
        <a:p>
          <a:endParaRPr lang="en-US"/>
        </a:p>
      </dgm:t>
    </dgm:pt>
    <dgm:pt modelId="{90F6EB70-18AE-4103-AE8C-476171562994}" type="pres">
      <dgm:prSet presAssocID="{6D79DEA9-C9DF-4122-BBC5-C39309571D21}" presName="nodeFollowingNodes" presStyleLbl="node1" presStyleIdx="4" presStyleCnt="6">
        <dgm:presLayoutVars>
          <dgm:bulletEnabled val="1"/>
        </dgm:presLayoutVars>
      </dgm:prSet>
      <dgm:spPr/>
      <dgm:t>
        <a:bodyPr/>
        <a:lstStyle/>
        <a:p>
          <a:endParaRPr lang="en-US"/>
        </a:p>
      </dgm:t>
    </dgm:pt>
    <dgm:pt modelId="{3FB15826-CFB2-4644-B134-DA90D0C5CF42}" type="pres">
      <dgm:prSet presAssocID="{DA79FF68-D6B9-47DC-ACBC-EA957D5D25FC}" presName="nodeFollowingNodes" presStyleLbl="node1" presStyleIdx="5" presStyleCnt="6">
        <dgm:presLayoutVars>
          <dgm:bulletEnabled val="1"/>
        </dgm:presLayoutVars>
      </dgm:prSet>
      <dgm:spPr/>
      <dgm:t>
        <a:bodyPr/>
        <a:lstStyle/>
        <a:p>
          <a:endParaRPr lang="en-US"/>
        </a:p>
      </dgm:t>
    </dgm:pt>
  </dgm:ptLst>
  <dgm:cxnLst>
    <dgm:cxn modelId="{27994A28-F8DA-4ACD-849B-1EF29851D4FD}" srcId="{AD6A4DAC-E8F3-457C-B441-39AE538DC42A}" destId="{35E7F29B-9CE1-4409-A72D-55DBE8D55C7E}" srcOrd="0" destOrd="0" parTransId="{50908761-AC5A-4417-B5D0-B2C5CF3C1F50}" sibTransId="{89B9B9AA-1FA9-42A2-BA5B-58BA44C6052A}"/>
    <dgm:cxn modelId="{2171E8B4-8DA1-4308-9E74-B9F4FF803F63}" type="presOf" srcId="{0D263D7D-C9B5-4B95-BA3F-B099C4929EAF}" destId="{0E05FB78-D7C6-4A7E-8358-C16987E2937A}" srcOrd="0" destOrd="0" presId="urn:microsoft.com/office/officeart/2005/8/layout/cycle3"/>
    <dgm:cxn modelId="{AB5B792E-311A-4D08-89F1-C6931EE6AFC7}" srcId="{AD6A4DAC-E8F3-457C-B441-39AE538DC42A}" destId="{12B7B3A0-AE7B-4365-87B7-226F9558E8D8}" srcOrd="1" destOrd="0" parTransId="{6B583C67-C48F-4B15-8392-A3004CD4A15A}" sibTransId="{40E49FD2-971B-4A16-A791-D54474575302}"/>
    <dgm:cxn modelId="{75783081-6C3E-4A1D-9A96-116255F24FFE}" srcId="{AD6A4DAC-E8F3-457C-B441-39AE538DC42A}" destId="{EF52CE3D-73F9-45E7-8735-16817E115A83}" srcOrd="3" destOrd="0" parTransId="{7FEB270C-1B7C-40C6-B863-A56284770763}" sibTransId="{E2E93DBF-1EC1-486B-A15F-AA502026330D}"/>
    <dgm:cxn modelId="{49B781BB-89CF-477A-B332-104BC172131E}" type="presOf" srcId="{DA79FF68-D6B9-47DC-ACBC-EA957D5D25FC}" destId="{3FB15826-CFB2-4644-B134-DA90D0C5CF42}" srcOrd="0" destOrd="0" presId="urn:microsoft.com/office/officeart/2005/8/layout/cycle3"/>
    <dgm:cxn modelId="{47CC6501-062A-4370-A891-1018401F2CE1}" type="presOf" srcId="{AD6A4DAC-E8F3-457C-B441-39AE538DC42A}" destId="{D4E8F09B-52E5-42CD-828D-EA80BB25D6A2}" srcOrd="0" destOrd="0" presId="urn:microsoft.com/office/officeart/2005/8/layout/cycle3"/>
    <dgm:cxn modelId="{0A77FC61-3C09-44D4-B841-991888D27394}" srcId="{AD6A4DAC-E8F3-457C-B441-39AE538DC42A}" destId="{DA79FF68-D6B9-47DC-ACBC-EA957D5D25FC}" srcOrd="5" destOrd="0" parTransId="{A8DFC20D-1952-421D-BCB5-11F12BC85A51}" sibTransId="{23BAB506-2E66-44AB-8636-AC863FCE4469}"/>
    <dgm:cxn modelId="{55767A99-7808-426A-BB39-6997F9BA6C1E}" type="presOf" srcId="{12B7B3A0-AE7B-4365-87B7-226F9558E8D8}" destId="{8D76073A-8C36-4E6E-AD79-F743598FDF60}" srcOrd="0" destOrd="0" presId="urn:microsoft.com/office/officeart/2005/8/layout/cycle3"/>
    <dgm:cxn modelId="{20961A8B-4C4A-4877-B653-0C573FFF682F}" type="presOf" srcId="{89B9B9AA-1FA9-42A2-BA5B-58BA44C6052A}" destId="{62486A10-5F25-4261-A8BF-96FB13AABACB}" srcOrd="0" destOrd="0" presId="urn:microsoft.com/office/officeart/2005/8/layout/cycle3"/>
    <dgm:cxn modelId="{42FB5882-E175-498C-BBCF-A8DC26E6A35B}" srcId="{AD6A4DAC-E8F3-457C-B441-39AE538DC42A}" destId="{0D263D7D-C9B5-4B95-BA3F-B099C4929EAF}" srcOrd="2" destOrd="0" parTransId="{DA7EAD46-17E0-4B76-BEBB-A1F29047B8B4}" sibTransId="{9B4FBA03-82AD-4CB3-A6AC-4CB4DBD21B48}"/>
    <dgm:cxn modelId="{ACE4AE46-0834-4352-9F53-A8B5B6FF29C0}" type="presOf" srcId="{6D79DEA9-C9DF-4122-BBC5-C39309571D21}" destId="{90F6EB70-18AE-4103-AE8C-476171562994}" srcOrd="0" destOrd="0" presId="urn:microsoft.com/office/officeart/2005/8/layout/cycle3"/>
    <dgm:cxn modelId="{0D180411-FACF-4B0F-A3A6-D11011A222ED}" type="presOf" srcId="{35E7F29B-9CE1-4409-A72D-55DBE8D55C7E}" destId="{2F4A0E68-91D0-4D38-B7A2-1653A736124F}" srcOrd="0" destOrd="0" presId="urn:microsoft.com/office/officeart/2005/8/layout/cycle3"/>
    <dgm:cxn modelId="{6D02A696-8F68-42EC-A848-381A4375B6FD}" type="presOf" srcId="{EF52CE3D-73F9-45E7-8735-16817E115A83}" destId="{DE6FD41D-A681-47C6-AC89-E3FDA60D39B8}" srcOrd="0" destOrd="0" presId="urn:microsoft.com/office/officeart/2005/8/layout/cycle3"/>
    <dgm:cxn modelId="{9DAE360C-3B29-4143-9531-5190CAC04A7B}" srcId="{AD6A4DAC-E8F3-457C-B441-39AE538DC42A}" destId="{6D79DEA9-C9DF-4122-BBC5-C39309571D21}" srcOrd="4" destOrd="0" parTransId="{D158517E-BD97-4DC5-8DDC-42527A10823A}" sibTransId="{0AF7317B-8089-4F6E-B999-66A50A505B34}"/>
    <dgm:cxn modelId="{A34BE0B3-35DE-4E62-98BD-83911B655D90}" type="presParOf" srcId="{D4E8F09B-52E5-42CD-828D-EA80BB25D6A2}" destId="{EC4FB887-E809-4ABC-93F0-3C8D89D20A83}" srcOrd="0" destOrd="0" presId="urn:microsoft.com/office/officeart/2005/8/layout/cycle3"/>
    <dgm:cxn modelId="{2CC14BD0-C17B-4A54-82B7-A7758FB224B3}" type="presParOf" srcId="{EC4FB887-E809-4ABC-93F0-3C8D89D20A83}" destId="{2F4A0E68-91D0-4D38-B7A2-1653A736124F}" srcOrd="0" destOrd="0" presId="urn:microsoft.com/office/officeart/2005/8/layout/cycle3"/>
    <dgm:cxn modelId="{FFC4C835-9E27-4EB6-A270-B66B89A3101A}" type="presParOf" srcId="{EC4FB887-E809-4ABC-93F0-3C8D89D20A83}" destId="{62486A10-5F25-4261-A8BF-96FB13AABACB}" srcOrd="1" destOrd="0" presId="urn:microsoft.com/office/officeart/2005/8/layout/cycle3"/>
    <dgm:cxn modelId="{36F16F90-1627-4031-BF7B-3E4A90545D6A}" type="presParOf" srcId="{EC4FB887-E809-4ABC-93F0-3C8D89D20A83}" destId="{8D76073A-8C36-4E6E-AD79-F743598FDF60}" srcOrd="2" destOrd="0" presId="urn:microsoft.com/office/officeart/2005/8/layout/cycle3"/>
    <dgm:cxn modelId="{2DE558BA-273E-448F-B82F-CBD24E62949B}" type="presParOf" srcId="{EC4FB887-E809-4ABC-93F0-3C8D89D20A83}" destId="{0E05FB78-D7C6-4A7E-8358-C16987E2937A}" srcOrd="3" destOrd="0" presId="urn:microsoft.com/office/officeart/2005/8/layout/cycle3"/>
    <dgm:cxn modelId="{69EDFA41-A31F-4187-ADCD-B4176785C8E4}" type="presParOf" srcId="{EC4FB887-E809-4ABC-93F0-3C8D89D20A83}" destId="{DE6FD41D-A681-47C6-AC89-E3FDA60D39B8}" srcOrd="4" destOrd="0" presId="urn:microsoft.com/office/officeart/2005/8/layout/cycle3"/>
    <dgm:cxn modelId="{BB05D35C-C8C8-4EF9-AFAA-07222EE5B08E}" type="presParOf" srcId="{EC4FB887-E809-4ABC-93F0-3C8D89D20A83}" destId="{90F6EB70-18AE-4103-AE8C-476171562994}" srcOrd="5" destOrd="0" presId="urn:microsoft.com/office/officeart/2005/8/layout/cycle3"/>
    <dgm:cxn modelId="{83589FEE-1595-4077-B0B2-9071B68E5386}" type="presParOf" srcId="{EC4FB887-E809-4ABC-93F0-3C8D89D20A83}" destId="{3FB15826-CFB2-4644-B134-DA90D0C5CF42}" srcOrd="6"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377F5D4-710A-4D18-8467-D4B390F8736E}" type="doc">
      <dgm:prSet loTypeId="urn:microsoft.com/office/officeart/2008/layout/LinedList" loCatId="list" qsTypeId="urn:microsoft.com/office/officeart/2005/8/quickstyle/simple5" qsCatId="simple" csTypeId="urn:microsoft.com/office/officeart/2005/8/colors/colorful3" csCatId="colorful" phldr="1"/>
      <dgm:spPr/>
      <dgm:t>
        <a:bodyPr/>
        <a:lstStyle/>
        <a:p>
          <a:endParaRPr lang="en-US"/>
        </a:p>
      </dgm:t>
    </dgm:pt>
    <dgm:pt modelId="{A75C2245-BF9E-4FB2-A30F-36369400709A}">
      <dgm:prSet/>
      <dgm:spPr/>
      <dgm:t>
        <a:bodyPr/>
        <a:lstStyle/>
        <a:p>
          <a:pPr rtl="0"/>
          <a:r>
            <a:rPr lang="en-US" b="1" dirty="0" smtClean="0"/>
            <a:t>NUMBER:XX                        </a:t>
          </a:r>
          <a:endParaRPr lang="en-US" dirty="0"/>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
        </a:ext>
      </dgm:extLst>
    </dgm:pt>
    <dgm:pt modelId="{55C53E7C-5E53-45AA-9021-2D8938D35F86}" type="parTrans" cxnId="{1E569969-9C76-46BF-B9B3-E4779DB69F72}">
      <dgm:prSet/>
      <dgm:spPr/>
      <dgm:t>
        <a:bodyPr/>
        <a:lstStyle/>
        <a:p>
          <a:endParaRPr lang="en-US"/>
        </a:p>
      </dgm:t>
    </dgm:pt>
    <dgm:pt modelId="{0826E7EE-3A8E-476C-B120-B5E63BC61233}" type="sibTrans" cxnId="{1E569969-9C76-46BF-B9B3-E4779DB69F72}">
      <dgm:prSet/>
      <dgm:spPr/>
      <dgm:t>
        <a:bodyPr/>
        <a:lstStyle/>
        <a:p>
          <a:endParaRPr lang="en-US"/>
        </a:p>
      </dgm:t>
    </dgm:pt>
    <dgm:pt modelId="{82F1AF55-A15A-4957-902A-29633C96D99B}">
      <dgm:prSet/>
      <dgm:spPr/>
      <dgm:t>
        <a:bodyPr/>
        <a:lstStyle/>
        <a:p>
          <a:pPr rtl="0"/>
          <a:r>
            <a:rPr lang="en-US" b="1" dirty="0" smtClean="0"/>
            <a:t>NAME: CHAMPVA</a:t>
          </a:r>
          <a:endParaRPr lang="en-US" dirty="0"/>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
        </a:ext>
      </dgm:extLst>
    </dgm:pt>
    <dgm:pt modelId="{A9BFB996-AAC9-463C-BFFB-CFBFDF28D814}" type="parTrans" cxnId="{7676B20A-FE16-4F9D-8205-EEEA255A90C6}">
      <dgm:prSet/>
      <dgm:spPr/>
      <dgm:t>
        <a:bodyPr/>
        <a:lstStyle/>
        <a:p>
          <a:endParaRPr lang="en-US"/>
        </a:p>
      </dgm:t>
    </dgm:pt>
    <dgm:pt modelId="{C3127782-30CB-4914-8E55-1EE1440EDE5D}" type="sibTrans" cxnId="{7676B20A-FE16-4F9D-8205-EEEA255A90C6}">
      <dgm:prSet/>
      <dgm:spPr/>
      <dgm:t>
        <a:bodyPr/>
        <a:lstStyle/>
        <a:p>
          <a:endParaRPr lang="en-US"/>
        </a:p>
      </dgm:t>
    </dgm:pt>
    <dgm:pt modelId="{ABEA0E23-2528-43BD-A533-C112ADA6B65E}">
      <dgm:prSet/>
      <dgm:spPr/>
      <dgm:t>
        <a:bodyPr/>
        <a:lstStyle/>
        <a:p>
          <a:pPr rtl="0"/>
          <a:r>
            <a:rPr lang="en-US" b="1" dirty="0" smtClean="0"/>
            <a:t>ABBR:CHAMPVA                     </a:t>
          </a:r>
          <a:endParaRPr lang="en-US" dirty="0"/>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
        </a:ext>
      </dgm:extLst>
    </dgm:pt>
    <dgm:pt modelId="{F57BC92A-07B3-4A96-9832-F07262AD8051}" type="parTrans" cxnId="{8F44772F-296C-4C44-958A-8425BEFD3133}">
      <dgm:prSet/>
      <dgm:spPr/>
      <dgm:t>
        <a:bodyPr/>
        <a:lstStyle/>
        <a:p>
          <a:endParaRPr lang="en-US"/>
        </a:p>
      </dgm:t>
    </dgm:pt>
    <dgm:pt modelId="{EF266DEE-FF96-4A26-AA28-9B0626E847D7}" type="sibTrans" cxnId="{8F44772F-296C-4C44-958A-8425BEFD3133}">
      <dgm:prSet/>
      <dgm:spPr/>
      <dgm:t>
        <a:bodyPr/>
        <a:lstStyle/>
        <a:p>
          <a:endParaRPr lang="en-US"/>
        </a:p>
      </dgm:t>
    </dgm:pt>
    <dgm:pt modelId="{004BE31B-7FFE-4B14-AA0A-6D78BA83C83C}">
      <dgm:prSet/>
      <dgm:spPr/>
      <dgm:t>
        <a:bodyPr/>
        <a:lstStyle/>
        <a:p>
          <a:pPr rtl="0"/>
          <a:r>
            <a:rPr lang="en-US" b="1" dirty="0" smtClean="0"/>
            <a:t>DAYS SUPPLY: 90</a:t>
          </a:r>
          <a:endParaRPr lang="en-US" dirty="0"/>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
        </a:ext>
      </dgm:extLst>
    </dgm:pt>
    <dgm:pt modelId="{A0501BA2-B422-46F6-AD76-F62B571DDF6C}" type="parTrans" cxnId="{AFDAF60B-A547-4EE4-A82B-6D9EC3F65E21}">
      <dgm:prSet/>
      <dgm:spPr/>
      <dgm:t>
        <a:bodyPr/>
        <a:lstStyle/>
        <a:p>
          <a:endParaRPr lang="en-US"/>
        </a:p>
      </dgm:t>
    </dgm:pt>
    <dgm:pt modelId="{E33496A4-B46E-4022-9732-FAF436F16F53}" type="sibTrans" cxnId="{AFDAF60B-A547-4EE4-A82B-6D9EC3F65E21}">
      <dgm:prSet/>
      <dgm:spPr/>
      <dgm:t>
        <a:bodyPr/>
        <a:lstStyle/>
        <a:p>
          <a:endParaRPr lang="en-US"/>
        </a:p>
      </dgm:t>
    </dgm:pt>
    <dgm:pt modelId="{9A7DC654-2BC1-4891-A5C5-7214CC1C881A}">
      <dgm:prSet/>
      <dgm:spPr/>
      <dgm:t>
        <a:bodyPr/>
        <a:lstStyle/>
        <a:p>
          <a:pPr rtl="0"/>
          <a:r>
            <a:rPr lang="en-US" b="1" dirty="0" smtClean="0"/>
            <a:t>REFILLS:11                       </a:t>
          </a:r>
          <a:endParaRPr lang="en-US" dirty="0"/>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
        </a:ext>
      </dgm:extLst>
    </dgm:pt>
    <dgm:pt modelId="{1E154964-C817-406E-9C9A-1C75A1C652F2}" type="parTrans" cxnId="{60C93A69-C352-436A-A894-EE742FDCFE81}">
      <dgm:prSet/>
      <dgm:spPr/>
      <dgm:t>
        <a:bodyPr/>
        <a:lstStyle/>
        <a:p>
          <a:endParaRPr lang="en-US"/>
        </a:p>
      </dgm:t>
    </dgm:pt>
    <dgm:pt modelId="{4D18D604-F298-4FEE-A419-01BFA99161D8}" type="sibTrans" cxnId="{60C93A69-C352-436A-A894-EE742FDCFE81}">
      <dgm:prSet/>
      <dgm:spPr/>
      <dgm:t>
        <a:bodyPr/>
        <a:lstStyle/>
        <a:p>
          <a:endParaRPr lang="en-US"/>
        </a:p>
      </dgm:t>
    </dgm:pt>
    <dgm:pt modelId="{B6684398-AB1C-412F-A3CA-79C80BB55A18}">
      <dgm:prSet/>
      <dgm:spPr/>
      <dgm:t>
        <a:bodyPr/>
        <a:lstStyle/>
        <a:p>
          <a:pPr rtl="0"/>
          <a:r>
            <a:rPr lang="en-US" b="1" dirty="0" smtClean="0"/>
            <a:t>RENEWABLE: YES</a:t>
          </a:r>
          <a:endParaRPr lang="en-US" dirty="0"/>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
        </a:ext>
      </dgm:extLst>
    </dgm:pt>
    <dgm:pt modelId="{17CDA6E0-F169-4237-885C-5D6F8DCA148A}" type="parTrans" cxnId="{96758E8E-61B2-4C44-914C-6012D2DAA75A}">
      <dgm:prSet/>
      <dgm:spPr/>
      <dgm:t>
        <a:bodyPr/>
        <a:lstStyle/>
        <a:p>
          <a:endParaRPr lang="en-US"/>
        </a:p>
      </dgm:t>
    </dgm:pt>
    <dgm:pt modelId="{68A2BA0B-B617-4A6C-B154-564675BBCA87}" type="sibTrans" cxnId="{96758E8E-61B2-4C44-914C-6012D2DAA75A}">
      <dgm:prSet/>
      <dgm:spPr/>
      <dgm:t>
        <a:bodyPr/>
        <a:lstStyle/>
        <a:p>
          <a:endParaRPr lang="en-US"/>
        </a:p>
      </dgm:t>
    </dgm:pt>
    <dgm:pt modelId="{3736CC98-D2D3-431A-B014-593152D45A68}">
      <dgm:prSet/>
      <dgm:spPr/>
      <dgm:t>
        <a:bodyPr/>
        <a:lstStyle/>
        <a:p>
          <a:pPr rtl="0"/>
          <a:r>
            <a:rPr lang="en-US" b="1" dirty="0" smtClean="0"/>
            <a:t>SC/A&amp;A/OTHER/INPATIENT/NVA:OTHER </a:t>
          </a:r>
          <a:endParaRPr lang="en-US" dirty="0"/>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
        </a:ext>
      </dgm:extLst>
    </dgm:pt>
    <dgm:pt modelId="{E25FA209-AAB5-4631-B54C-9D3CEB0F6848}" type="parTrans" cxnId="{F6BAD497-DCF5-425B-93E7-19032D352B6E}">
      <dgm:prSet/>
      <dgm:spPr/>
      <dgm:t>
        <a:bodyPr/>
        <a:lstStyle/>
        <a:p>
          <a:endParaRPr lang="en-US"/>
        </a:p>
      </dgm:t>
    </dgm:pt>
    <dgm:pt modelId="{92EF9168-DB5F-44EA-8221-CE1DB596C8A2}" type="sibTrans" cxnId="{F6BAD497-DCF5-425B-93E7-19032D352B6E}">
      <dgm:prSet/>
      <dgm:spPr/>
      <dgm:t>
        <a:bodyPr/>
        <a:lstStyle/>
        <a:p>
          <a:endParaRPr lang="en-US"/>
        </a:p>
      </dgm:t>
    </dgm:pt>
    <dgm:pt modelId="{5C21E0F3-45A2-4982-802A-69A105206538}">
      <dgm:prSet/>
      <dgm:spPr/>
      <dgm:t>
        <a:bodyPr/>
        <a:lstStyle/>
        <a:p>
          <a:pPr rtl="0"/>
          <a:r>
            <a:rPr lang="en-US" b="1" dirty="0" smtClean="0"/>
            <a:t>EXEMPT FROM COPAYMENT: YES</a:t>
          </a:r>
          <a:endParaRPr lang="en-US" dirty="0"/>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
        </a:ext>
      </dgm:extLst>
    </dgm:pt>
    <dgm:pt modelId="{E0530DCF-87E4-46E5-9E80-56414185B409}" type="parTrans" cxnId="{6FD06B13-4BE5-4CEB-9D59-783B3A5B2234}">
      <dgm:prSet/>
      <dgm:spPr/>
      <dgm:t>
        <a:bodyPr/>
        <a:lstStyle/>
        <a:p>
          <a:endParaRPr lang="en-US"/>
        </a:p>
      </dgm:t>
    </dgm:pt>
    <dgm:pt modelId="{70B9240F-CDE2-4185-AE96-65EAB4E70E2C}" type="sibTrans" cxnId="{6FD06B13-4BE5-4CEB-9D59-783B3A5B2234}">
      <dgm:prSet/>
      <dgm:spPr/>
      <dgm:t>
        <a:bodyPr/>
        <a:lstStyle/>
        <a:p>
          <a:endParaRPr lang="en-US"/>
        </a:p>
      </dgm:t>
    </dgm:pt>
    <dgm:pt modelId="{F896AD2B-02B3-4C50-A7D6-A2F26DC4931C}" type="pres">
      <dgm:prSet presAssocID="{E377F5D4-710A-4D18-8467-D4B390F8736E}" presName="vert0" presStyleCnt="0">
        <dgm:presLayoutVars>
          <dgm:dir/>
          <dgm:animOne val="branch"/>
          <dgm:animLvl val="lvl"/>
        </dgm:presLayoutVars>
      </dgm:prSet>
      <dgm:spPr/>
      <dgm:t>
        <a:bodyPr/>
        <a:lstStyle/>
        <a:p>
          <a:endParaRPr lang="en-US"/>
        </a:p>
      </dgm:t>
    </dgm:pt>
    <dgm:pt modelId="{9EE0F845-003C-48C7-A5BC-A91254EF56AA}" type="pres">
      <dgm:prSet presAssocID="{A75C2245-BF9E-4FB2-A30F-36369400709A}" presName="thickLine" presStyleLbl="alignNode1" presStyleIdx="0" presStyleCnt="8"/>
      <dgm:spPr/>
      <dgm:t>
        <a:bodyPr/>
        <a:lstStyle/>
        <a:p>
          <a:endParaRPr lang="en-US"/>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
        </a:ext>
      </dgm:extLst>
    </dgm:pt>
    <dgm:pt modelId="{E77F3B36-49D7-4D7F-B550-7BA50C198E30}" type="pres">
      <dgm:prSet presAssocID="{A75C2245-BF9E-4FB2-A30F-36369400709A}" presName="horz1" presStyleCnt="0"/>
      <dgm:spPr/>
      <dgm:t>
        <a:bodyPr/>
        <a:lstStyle/>
        <a:p>
          <a:endParaRPr lang="en-US"/>
        </a:p>
      </dgm:t>
    </dgm:pt>
    <dgm:pt modelId="{EA22A8F1-4AEB-44A5-8D81-67157C70E1CA}" type="pres">
      <dgm:prSet presAssocID="{A75C2245-BF9E-4FB2-A30F-36369400709A}" presName="tx1" presStyleLbl="revTx" presStyleIdx="0" presStyleCnt="8"/>
      <dgm:spPr/>
      <dgm:t>
        <a:bodyPr/>
        <a:lstStyle/>
        <a:p>
          <a:endParaRPr lang="en-US"/>
        </a:p>
      </dgm:t>
    </dgm:pt>
    <dgm:pt modelId="{567933A9-7C92-4396-B310-64B8D400EF95}" type="pres">
      <dgm:prSet presAssocID="{A75C2245-BF9E-4FB2-A30F-36369400709A}" presName="vert1" presStyleCnt="0"/>
      <dgm:spPr/>
      <dgm:t>
        <a:bodyPr/>
        <a:lstStyle/>
        <a:p>
          <a:endParaRPr lang="en-US"/>
        </a:p>
      </dgm:t>
    </dgm:pt>
    <dgm:pt modelId="{2FA08AF9-B652-438E-A83E-9A79A8A70806}" type="pres">
      <dgm:prSet presAssocID="{82F1AF55-A15A-4957-902A-29633C96D99B}" presName="thickLine" presStyleLbl="alignNode1" presStyleIdx="1" presStyleCnt="8"/>
      <dgm:spPr/>
      <dgm:t>
        <a:bodyPr/>
        <a:lstStyle/>
        <a:p>
          <a:endParaRPr lang="en-US"/>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
        </a:ext>
      </dgm:extLst>
    </dgm:pt>
    <dgm:pt modelId="{7EBB9FBE-2930-4963-9F01-48A1FF13FDE4}" type="pres">
      <dgm:prSet presAssocID="{82F1AF55-A15A-4957-902A-29633C96D99B}" presName="horz1" presStyleCnt="0"/>
      <dgm:spPr/>
      <dgm:t>
        <a:bodyPr/>
        <a:lstStyle/>
        <a:p>
          <a:endParaRPr lang="en-US"/>
        </a:p>
      </dgm:t>
    </dgm:pt>
    <dgm:pt modelId="{477E8402-FD24-4C79-9D37-96B21FE4D62E}" type="pres">
      <dgm:prSet presAssocID="{82F1AF55-A15A-4957-902A-29633C96D99B}" presName="tx1" presStyleLbl="revTx" presStyleIdx="1" presStyleCnt="8"/>
      <dgm:spPr/>
      <dgm:t>
        <a:bodyPr/>
        <a:lstStyle/>
        <a:p>
          <a:endParaRPr lang="en-US"/>
        </a:p>
      </dgm:t>
    </dgm:pt>
    <dgm:pt modelId="{2658A639-DD2B-4BCA-9A27-72270659E5D5}" type="pres">
      <dgm:prSet presAssocID="{82F1AF55-A15A-4957-902A-29633C96D99B}" presName="vert1" presStyleCnt="0"/>
      <dgm:spPr/>
      <dgm:t>
        <a:bodyPr/>
        <a:lstStyle/>
        <a:p>
          <a:endParaRPr lang="en-US"/>
        </a:p>
      </dgm:t>
    </dgm:pt>
    <dgm:pt modelId="{61D5D6E5-B88B-47BE-9F20-4552D2BB5A63}" type="pres">
      <dgm:prSet presAssocID="{ABEA0E23-2528-43BD-A533-C112ADA6B65E}" presName="thickLine" presStyleLbl="alignNode1" presStyleIdx="2" presStyleCnt="8"/>
      <dgm:spPr/>
      <dgm:t>
        <a:bodyPr/>
        <a:lstStyle/>
        <a:p>
          <a:endParaRPr lang="en-US"/>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
        </a:ext>
      </dgm:extLst>
    </dgm:pt>
    <dgm:pt modelId="{C0B256A5-7769-4FBD-A085-59EC4AF166CB}" type="pres">
      <dgm:prSet presAssocID="{ABEA0E23-2528-43BD-A533-C112ADA6B65E}" presName="horz1" presStyleCnt="0"/>
      <dgm:spPr/>
      <dgm:t>
        <a:bodyPr/>
        <a:lstStyle/>
        <a:p>
          <a:endParaRPr lang="en-US"/>
        </a:p>
      </dgm:t>
    </dgm:pt>
    <dgm:pt modelId="{188A8DD4-3B88-43E8-AAA3-2F54C059FDA3}" type="pres">
      <dgm:prSet presAssocID="{ABEA0E23-2528-43BD-A533-C112ADA6B65E}" presName="tx1" presStyleLbl="revTx" presStyleIdx="2" presStyleCnt="8"/>
      <dgm:spPr/>
      <dgm:t>
        <a:bodyPr/>
        <a:lstStyle/>
        <a:p>
          <a:endParaRPr lang="en-US"/>
        </a:p>
      </dgm:t>
    </dgm:pt>
    <dgm:pt modelId="{F02C8EBD-77B3-41CE-8A39-E5E0070E3200}" type="pres">
      <dgm:prSet presAssocID="{ABEA0E23-2528-43BD-A533-C112ADA6B65E}" presName="vert1" presStyleCnt="0"/>
      <dgm:spPr/>
      <dgm:t>
        <a:bodyPr/>
        <a:lstStyle/>
        <a:p>
          <a:endParaRPr lang="en-US"/>
        </a:p>
      </dgm:t>
    </dgm:pt>
    <dgm:pt modelId="{F50CCAA1-42C2-4E0C-8AA7-24396827DE84}" type="pres">
      <dgm:prSet presAssocID="{004BE31B-7FFE-4B14-AA0A-6D78BA83C83C}" presName="thickLine" presStyleLbl="alignNode1" presStyleIdx="3" presStyleCnt="8"/>
      <dgm:spPr/>
      <dgm:t>
        <a:bodyPr/>
        <a:lstStyle/>
        <a:p>
          <a:endParaRPr lang="en-US"/>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
        </a:ext>
      </dgm:extLst>
    </dgm:pt>
    <dgm:pt modelId="{545FE1FE-1B63-4D26-9B75-FB76DB9476B8}" type="pres">
      <dgm:prSet presAssocID="{004BE31B-7FFE-4B14-AA0A-6D78BA83C83C}" presName="horz1" presStyleCnt="0"/>
      <dgm:spPr/>
      <dgm:t>
        <a:bodyPr/>
        <a:lstStyle/>
        <a:p>
          <a:endParaRPr lang="en-US"/>
        </a:p>
      </dgm:t>
    </dgm:pt>
    <dgm:pt modelId="{533C7735-763A-4ADC-90BB-F4634FC7883C}" type="pres">
      <dgm:prSet presAssocID="{004BE31B-7FFE-4B14-AA0A-6D78BA83C83C}" presName="tx1" presStyleLbl="revTx" presStyleIdx="3" presStyleCnt="8"/>
      <dgm:spPr/>
      <dgm:t>
        <a:bodyPr/>
        <a:lstStyle/>
        <a:p>
          <a:endParaRPr lang="en-US"/>
        </a:p>
      </dgm:t>
    </dgm:pt>
    <dgm:pt modelId="{5C90DD2D-C9D2-413B-94EC-A7BC881C1D3D}" type="pres">
      <dgm:prSet presAssocID="{004BE31B-7FFE-4B14-AA0A-6D78BA83C83C}" presName="vert1" presStyleCnt="0"/>
      <dgm:spPr/>
      <dgm:t>
        <a:bodyPr/>
        <a:lstStyle/>
        <a:p>
          <a:endParaRPr lang="en-US"/>
        </a:p>
      </dgm:t>
    </dgm:pt>
    <dgm:pt modelId="{F39E2AC4-C18E-49B8-A9C2-844368E1FB75}" type="pres">
      <dgm:prSet presAssocID="{9A7DC654-2BC1-4891-A5C5-7214CC1C881A}" presName="thickLine" presStyleLbl="alignNode1" presStyleIdx="4" presStyleCnt="8"/>
      <dgm:spPr/>
      <dgm:t>
        <a:bodyPr/>
        <a:lstStyle/>
        <a:p>
          <a:endParaRPr lang="en-US"/>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
        </a:ext>
      </dgm:extLst>
    </dgm:pt>
    <dgm:pt modelId="{4BE0F690-4694-4DEA-A591-8617743AA0FF}" type="pres">
      <dgm:prSet presAssocID="{9A7DC654-2BC1-4891-A5C5-7214CC1C881A}" presName="horz1" presStyleCnt="0"/>
      <dgm:spPr/>
      <dgm:t>
        <a:bodyPr/>
        <a:lstStyle/>
        <a:p>
          <a:endParaRPr lang="en-US"/>
        </a:p>
      </dgm:t>
    </dgm:pt>
    <dgm:pt modelId="{A34EBA4C-FBE8-4DA4-A8A0-70B43D23032C}" type="pres">
      <dgm:prSet presAssocID="{9A7DC654-2BC1-4891-A5C5-7214CC1C881A}" presName="tx1" presStyleLbl="revTx" presStyleIdx="4" presStyleCnt="8"/>
      <dgm:spPr/>
      <dgm:t>
        <a:bodyPr/>
        <a:lstStyle/>
        <a:p>
          <a:endParaRPr lang="en-US"/>
        </a:p>
      </dgm:t>
    </dgm:pt>
    <dgm:pt modelId="{EE78A536-EBCE-46FB-B875-001ABEF62035}" type="pres">
      <dgm:prSet presAssocID="{9A7DC654-2BC1-4891-A5C5-7214CC1C881A}" presName="vert1" presStyleCnt="0"/>
      <dgm:spPr/>
      <dgm:t>
        <a:bodyPr/>
        <a:lstStyle/>
        <a:p>
          <a:endParaRPr lang="en-US"/>
        </a:p>
      </dgm:t>
    </dgm:pt>
    <dgm:pt modelId="{F082A480-3E60-41AD-9471-554CAA8FBDD8}" type="pres">
      <dgm:prSet presAssocID="{B6684398-AB1C-412F-A3CA-79C80BB55A18}" presName="thickLine" presStyleLbl="alignNode1" presStyleIdx="5" presStyleCnt="8"/>
      <dgm:spPr/>
      <dgm:t>
        <a:bodyPr/>
        <a:lstStyle/>
        <a:p>
          <a:endParaRPr lang="en-US"/>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
        </a:ext>
      </dgm:extLst>
    </dgm:pt>
    <dgm:pt modelId="{27E93A7F-34D0-4F8D-9D30-5661CC476DBA}" type="pres">
      <dgm:prSet presAssocID="{B6684398-AB1C-412F-A3CA-79C80BB55A18}" presName="horz1" presStyleCnt="0"/>
      <dgm:spPr/>
      <dgm:t>
        <a:bodyPr/>
        <a:lstStyle/>
        <a:p>
          <a:endParaRPr lang="en-US"/>
        </a:p>
      </dgm:t>
    </dgm:pt>
    <dgm:pt modelId="{F629FCDE-CFE4-4FAA-A4E4-85386ED8C730}" type="pres">
      <dgm:prSet presAssocID="{B6684398-AB1C-412F-A3CA-79C80BB55A18}" presName="tx1" presStyleLbl="revTx" presStyleIdx="5" presStyleCnt="8"/>
      <dgm:spPr/>
      <dgm:t>
        <a:bodyPr/>
        <a:lstStyle/>
        <a:p>
          <a:endParaRPr lang="en-US"/>
        </a:p>
      </dgm:t>
    </dgm:pt>
    <dgm:pt modelId="{9E94E8CA-1203-4634-8604-40B012A35B20}" type="pres">
      <dgm:prSet presAssocID="{B6684398-AB1C-412F-A3CA-79C80BB55A18}" presName="vert1" presStyleCnt="0"/>
      <dgm:spPr/>
      <dgm:t>
        <a:bodyPr/>
        <a:lstStyle/>
        <a:p>
          <a:endParaRPr lang="en-US"/>
        </a:p>
      </dgm:t>
    </dgm:pt>
    <dgm:pt modelId="{6C86FE4F-9D96-4AE0-AAEF-E7C1036E8219}" type="pres">
      <dgm:prSet presAssocID="{3736CC98-D2D3-431A-B014-593152D45A68}" presName="thickLine" presStyleLbl="alignNode1" presStyleIdx="6" presStyleCnt="8"/>
      <dgm:spPr/>
      <dgm:t>
        <a:bodyPr/>
        <a:lstStyle/>
        <a:p>
          <a:endParaRPr lang="en-US"/>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
        </a:ext>
      </dgm:extLst>
    </dgm:pt>
    <dgm:pt modelId="{DA8554C7-E6FD-4892-AC8D-BE6544B89016}" type="pres">
      <dgm:prSet presAssocID="{3736CC98-D2D3-431A-B014-593152D45A68}" presName="horz1" presStyleCnt="0"/>
      <dgm:spPr/>
      <dgm:t>
        <a:bodyPr/>
        <a:lstStyle/>
        <a:p>
          <a:endParaRPr lang="en-US"/>
        </a:p>
      </dgm:t>
    </dgm:pt>
    <dgm:pt modelId="{14CAF0C6-DD7B-4D64-829C-2ACAEF8306AB}" type="pres">
      <dgm:prSet presAssocID="{3736CC98-D2D3-431A-B014-593152D45A68}" presName="tx1" presStyleLbl="revTx" presStyleIdx="6" presStyleCnt="8"/>
      <dgm:spPr/>
      <dgm:t>
        <a:bodyPr/>
        <a:lstStyle/>
        <a:p>
          <a:endParaRPr lang="en-US"/>
        </a:p>
      </dgm:t>
    </dgm:pt>
    <dgm:pt modelId="{13BACDF9-45E4-495D-B5E3-20C6956F56DF}" type="pres">
      <dgm:prSet presAssocID="{3736CC98-D2D3-431A-B014-593152D45A68}" presName="vert1" presStyleCnt="0"/>
      <dgm:spPr/>
      <dgm:t>
        <a:bodyPr/>
        <a:lstStyle/>
        <a:p>
          <a:endParaRPr lang="en-US"/>
        </a:p>
      </dgm:t>
    </dgm:pt>
    <dgm:pt modelId="{95EFA9E5-6A6D-4F3D-833B-009789B3032B}" type="pres">
      <dgm:prSet presAssocID="{5C21E0F3-45A2-4982-802A-69A105206538}" presName="thickLine" presStyleLbl="alignNode1" presStyleIdx="7" presStyleCnt="8"/>
      <dgm:spPr/>
      <dgm:t>
        <a:bodyPr/>
        <a:lstStyle/>
        <a:p>
          <a:endParaRPr lang="en-US"/>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
        </a:ext>
      </dgm:extLst>
    </dgm:pt>
    <dgm:pt modelId="{F5C47327-C4EA-4A2F-B1F6-A7658D951170}" type="pres">
      <dgm:prSet presAssocID="{5C21E0F3-45A2-4982-802A-69A105206538}" presName="horz1" presStyleCnt="0"/>
      <dgm:spPr/>
      <dgm:t>
        <a:bodyPr/>
        <a:lstStyle/>
        <a:p>
          <a:endParaRPr lang="en-US"/>
        </a:p>
      </dgm:t>
    </dgm:pt>
    <dgm:pt modelId="{D80DDC0F-1C92-4B31-B19D-D58DBC91C6FF}" type="pres">
      <dgm:prSet presAssocID="{5C21E0F3-45A2-4982-802A-69A105206538}" presName="tx1" presStyleLbl="revTx" presStyleIdx="7" presStyleCnt="8"/>
      <dgm:spPr/>
      <dgm:t>
        <a:bodyPr/>
        <a:lstStyle/>
        <a:p>
          <a:endParaRPr lang="en-US"/>
        </a:p>
      </dgm:t>
    </dgm:pt>
    <dgm:pt modelId="{A6E04733-41F4-456A-AD98-4F349F91B0B8}" type="pres">
      <dgm:prSet presAssocID="{5C21E0F3-45A2-4982-802A-69A105206538}" presName="vert1" presStyleCnt="0"/>
      <dgm:spPr/>
      <dgm:t>
        <a:bodyPr/>
        <a:lstStyle/>
        <a:p>
          <a:endParaRPr lang="en-US"/>
        </a:p>
      </dgm:t>
    </dgm:pt>
  </dgm:ptLst>
  <dgm:cxnLst>
    <dgm:cxn modelId="{BD1762A3-EA81-43A9-9BC1-2A80EACBDEAC}" type="presOf" srcId="{E377F5D4-710A-4D18-8467-D4B390F8736E}" destId="{F896AD2B-02B3-4C50-A7D6-A2F26DC4931C}" srcOrd="0" destOrd="0" presId="urn:microsoft.com/office/officeart/2008/layout/LinedList"/>
    <dgm:cxn modelId="{60C93A69-C352-436A-A894-EE742FDCFE81}" srcId="{E377F5D4-710A-4D18-8467-D4B390F8736E}" destId="{9A7DC654-2BC1-4891-A5C5-7214CC1C881A}" srcOrd="4" destOrd="0" parTransId="{1E154964-C817-406E-9C9A-1C75A1C652F2}" sibTransId="{4D18D604-F298-4FEE-A419-01BFA99161D8}"/>
    <dgm:cxn modelId="{7C86EDDF-FA7E-4979-8AD4-C26F361406F6}" type="presOf" srcId="{A75C2245-BF9E-4FB2-A30F-36369400709A}" destId="{EA22A8F1-4AEB-44A5-8D81-67157C70E1CA}" srcOrd="0" destOrd="0" presId="urn:microsoft.com/office/officeart/2008/layout/LinedList"/>
    <dgm:cxn modelId="{8D1F9186-AD39-4D7E-940F-47D350B018F2}" type="presOf" srcId="{004BE31B-7FFE-4B14-AA0A-6D78BA83C83C}" destId="{533C7735-763A-4ADC-90BB-F4634FC7883C}" srcOrd="0" destOrd="0" presId="urn:microsoft.com/office/officeart/2008/layout/LinedList"/>
    <dgm:cxn modelId="{D0B6B2D7-4FB0-4DB8-ADDA-527DE1BBB370}" type="presOf" srcId="{ABEA0E23-2528-43BD-A533-C112ADA6B65E}" destId="{188A8DD4-3B88-43E8-AAA3-2F54C059FDA3}" srcOrd="0" destOrd="0" presId="urn:microsoft.com/office/officeart/2008/layout/LinedList"/>
    <dgm:cxn modelId="{AFDAF60B-A547-4EE4-A82B-6D9EC3F65E21}" srcId="{E377F5D4-710A-4D18-8467-D4B390F8736E}" destId="{004BE31B-7FFE-4B14-AA0A-6D78BA83C83C}" srcOrd="3" destOrd="0" parTransId="{A0501BA2-B422-46F6-AD76-F62B571DDF6C}" sibTransId="{E33496A4-B46E-4022-9732-FAF436F16F53}"/>
    <dgm:cxn modelId="{F6BAD497-DCF5-425B-93E7-19032D352B6E}" srcId="{E377F5D4-710A-4D18-8467-D4B390F8736E}" destId="{3736CC98-D2D3-431A-B014-593152D45A68}" srcOrd="6" destOrd="0" parTransId="{E25FA209-AAB5-4631-B54C-9D3CEB0F6848}" sibTransId="{92EF9168-DB5F-44EA-8221-CE1DB596C8A2}"/>
    <dgm:cxn modelId="{1B1F98A1-3F9E-4C26-B5DD-A2ACC2E79F72}" type="presOf" srcId="{5C21E0F3-45A2-4982-802A-69A105206538}" destId="{D80DDC0F-1C92-4B31-B19D-D58DBC91C6FF}" srcOrd="0" destOrd="0" presId="urn:microsoft.com/office/officeart/2008/layout/LinedList"/>
    <dgm:cxn modelId="{7CED9139-3AB4-4A2E-A872-BB7681BFC16C}" type="presOf" srcId="{9A7DC654-2BC1-4891-A5C5-7214CC1C881A}" destId="{A34EBA4C-FBE8-4DA4-A8A0-70B43D23032C}" srcOrd="0" destOrd="0" presId="urn:microsoft.com/office/officeart/2008/layout/LinedList"/>
    <dgm:cxn modelId="{1E569969-9C76-46BF-B9B3-E4779DB69F72}" srcId="{E377F5D4-710A-4D18-8467-D4B390F8736E}" destId="{A75C2245-BF9E-4FB2-A30F-36369400709A}" srcOrd="0" destOrd="0" parTransId="{55C53E7C-5E53-45AA-9021-2D8938D35F86}" sibTransId="{0826E7EE-3A8E-476C-B120-B5E63BC61233}"/>
    <dgm:cxn modelId="{5B572EB6-A353-4562-B2A9-373301A99342}" type="presOf" srcId="{B6684398-AB1C-412F-A3CA-79C80BB55A18}" destId="{F629FCDE-CFE4-4FAA-A4E4-85386ED8C730}" srcOrd="0" destOrd="0" presId="urn:microsoft.com/office/officeart/2008/layout/LinedList"/>
    <dgm:cxn modelId="{7676B20A-FE16-4F9D-8205-EEEA255A90C6}" srcId="{E377F5D4-710A-4D18-8467-D4B390F8736E}" destId="{82F1AF55-A15A-4957-902A-29633C96D99B}" srcOrd="1" destOrd="0" parTransId="{A9BFB996-AAC9-463C-BFFB-CFBFDF28D814}" sibTransId="{C3127782-30CB-4914-8E55-1EE1440EDE5D}"/>
    <dgm:cxn modelId="{55B888D3-1725-4799-BD80-82DCCDE0EF3B}" type="presOf" srcId="{3736CC98-D2D3-431A-B014-593152D45A68}" destId="{14CAF0C6-DD7B-4D64-829C-2ACAEF8306AB}" srcOrd="0" destOrd="0" presId="urn:microsoft.com/office/officeart/2008/layout/LinedList"/>
    <dgm:cxn modelId="{6FD06B13-4BE5-4CEB-9D59-783B3A5B2234}" srcId="{E377F5D4-710A-4D18-8467-D4B390F8736E}" destId="{5C21E0F3-45A2-4982-802A-69A105206538}" srcOrd="7" destOrd="0" parTransId="{E0530DCF-87E4-46E5-9E80-56414185B409}" sibTransId="{70B9240F-CDE2-4185-AE96-65EAB4E70E2C}"/>
    <dgm:cxn modelId="{96758E8E-61B2-4C44-914C-6012D2DAA75A}" srcId="{E377F5D4-710A-4D18-8467-D4B390F8736E}" destId="{B6684398-AB1C-412F-A3CA-79C80BB55A18}" srcOrd="5" destOrd="0" parTransId="{17CDA6E0-F169-4237-885C-5D6F8DCA148A}" sibTransId="{68A2BA0B-B617-4A6C-B154-564675BBCA87}"/>
    <dgm:cxn modelId="{489CEFCF-8348-4E90-ABDE-9DD65B0CA061}" type="presOf" srcId="{82F1AF55-A15A-4957-902A-29633C96D99B}" destId="{477E8402-FD24-4C79-9D37-96B21FE4D62E}" srcOrd="0" destOrd="0" presId="urn:microsoft.com/office/officeart/2008/layout/LinedList"/>
    <dgm:cxn modelId="{8F44772F-296C-4C44-958A-8425BEFD3133}" srcId="{E377F5D4-710A-4D18-8467-D4B390F8736E}" destId="{ABEA0E23-2528-43BD-A533-C112ADA6B65E}" srcOrd="2" destOrd="0" parTransId="{F57BC92A-07B3-4A96-9832-F07262AD8051}" sibTransId="{EF266DEE-FF96-4A26-AA28-9B0626E847D7}"/>
    <dgm:cxn modelId="{5AA54BA1-6F9E-4964-BF5B-7EDFA7ADF85D}" type="presParOf" srcId="{F896AD2B-02B3-4C50-A7D6-A2F26DC4931C}" destId="{9EE0F845-003C-48C7-A5BC-A91254EF56AA}" srcOrd="0" destOrd="0" presId="urn:microsoft.com/office/officeart/2008/layout/LinedList"/>
    <dgm:cxn modelId="{F8D6BC36-7F2F-4BBA-8D81-DD2164D848D7}" type="presParOf" srcId="{F896AD2B-02B3-4C50-A7D6-A2F26DC4931C}" destId="{E77F3B36-49D7-4D7F-B550-7BA50C198E30}" srcOrd="1" destOrd="0" presId="urn:microsoft.com/office/officeart/2008/layout/LinedList"/>
    <dgm:cxn modelId="{3890AB98-2258-4185-AF83-44CC70FDAE13}" type="presParOf" srcId="{E77F3B36-49D7-4D7F-B550-7BA50C198E30}" destId="{EA22A8F1-4AEB-44A5-8D81-67157C70E1CA}" srcOrd="0" destOrd="0" presId="urn:microsoft.com/office/officeart/2008/layout/LinedList"/>
    <dgm:cxn modelId="{B10CF2F8-A1D9-42C2-A026-43E7699C0AF0}" type="presParOf" srcId="{E77F3B36-49D7-4D7F-B550-7BA50C198E30}" destId="{567933A9-7C92-4396-B310-64B8D400EF95}" srcOrd="1" destOrd="0" presId="urn:microsoft.com/office/officeart/2008/layout/LinedList"/>
    <dgm:cxn modelId="{208906F0-C0AC-4FFA-9B26-1D3664E8084E}" type="presParOf" srcId="{F896AD2B-02B3-4C50-A7D6-A2F26DC4931C}" destId="{2FA08AF9-B652-438E-A83E-9A79A8A70806}" srcOrd="2" destOrd="0" presId="urn:microsoft.com/office/officeart/2008/layout/LinedList"/>
    <dgm:cxn modelId="{C81BB442-A52F-4C09-B0FD-A9CB40026216}" type="presParOf" srcId="{F896AD2B-02B3-4C50-A7D6-A2F26DC4931C}" destId="{7EBB9FBE-2930-4963-9F01-48A1FF13FDE4}" srcOrd="3" destOrd="0" presId="urn:microsoft.com/office/officeart/2008/layout/LinedList"/>
    <dgm:cxn modelId="{48D09DDF-9964-4883-8F7C-D89A307A9DDF}" type="presParOf" srcId="{7EBB9FBE-2930-4963-9F01-48A1FF13FDE4}" destId="{477E8402-FD24-4C79-9D37-96B21FE4D62E}" srcOrd="0" destOrd="0" presId="urn:microsoft.com/office/officeart/2008/layout/LinedList"/>
    <dgm:cxn modelId="{083F0C67-728D-4849-9AC2-A130900671AF}" type="presParOf" srcId="{7EBB9FBE-2930-4963-9F01-48A1FF13FDE4}" destId="{2658A639-DD2B-4BCA-9A27-72270659E5D5}" srcOrd="1" destOrd="0" presId="urn:microsoft.com/office/officeart/2008/layout/LinedList"/>
    <dgm:cxn modelId="{1A5F4864-286A-4910-9F8C-909A549DEF12}" type="presParOf" srcId="{F896AD2B-02B3-4C50-A7D6-A2F26DC4931C}" destId="{61D5D6E5-B88B-47BE-9F20-4552D2BB5A63}" srcOrd="4" destOrd="0" presId="urn:microsoft.com/office/officeart/2008/layout/LinedList"/>
    <dgm:cxn modelId="{45926F94-C225-455A-898F-BE9B7259A623}" type="presParOf" srcId="{F896AD2B-02B3-4C50-A7D6-A2F26DC4931C}" destId="{C0B256A5-7769-4FBD-A085-59EC4AF166CB}" srcOrd="5" destOrd="0" presId="urn:microsoft.com/office/officeart/2008/layout/LinedList"/>
    <dgm:cxn modelId="{6FB5C3FB-F42A-4CED-AE33-1DAF6126CF82}" type="presParOf" srcId="{C0B256A5-7769-4FBD-A085-59EC4AF166CB}" destId="{188A8DD4-3B88-43E8-AAA3-2F54C059FDA3}" srcOrd="0" destOrd="0" presId="urn:microsoft.com/office/officeart/2008/layout/LinedList"/>
    <dgm:cxn modelId="{D79029D4-D703-42DB-8687-9CA0F1FBF4E0}" type="presParOf" srcId="{C0B256A5-7769-4FBD-A085-59EC4AF166CB}" destId="{F02C8EBD-77B3-41CE-8A39-E5E0070E3200}" srcOrd="1" destOrd="0" presId="urn:microsoft.com/office/officeart/2008/layout/LinedList"/>
    <dgm:cxn modelId="{BED5CB3D-5ED9-4E02-9E4B-80C5E09D15EC}" type="presParOf" srcId="{F896AD2B-02B3-4C50-A7D6-A2F26DC4931C}" destId="{F50CCAA1-42C2-4E0C-8AA7-24396827DE84}" srcOrd="6" destOrd="0" presId="urn:microsoft.com/office/officeart/2008/layout/LinedList"/>
    <dgm:cxn modelId="{BAE41C93-0E66-49B2-9629-FD7D9955AD15}" type="presParOf" srcId="{F896AD2B-02B3-4C50-A7D6-A2F26DC4931C}" destId="{545FE1FE-1B63-4D26-9B75-FB76DB9476B8}" srcOrd="7" destOrd="0" presId="urn:microsoft.com/office/officeart/2008/layout/LinedList"/>
    <dgm:cxn modelId="{D0AAE295-9B17-4A6C-8701-9AF600E2D285}" type="presParOf" srcId="{545FE1FE-1B63-4D26-9B75-FB76DB9476B8}" destId="{533C7735-763A-4ADC-90BB-F4634FC7883C}" srcOrd="0" destOrd="0" presId="urn:microsoft.com/office/officeart/2008/layout/LinedList"/>
    <dgm:cxn modelId="{3DA479E6-508F-497B-83D4-E681191FE099}" type="presParOf" srcId="{545FE1FE-1B63-4D26-9B75-FB76DB9476B8}" destId="{5C90DD2D-C9D2-413B-94EC-A7BC881C1D3D}" srcOrd="1" destOrd="0" presId="urn:microsoft.com/office/officeart/2008/layout/LinedList"/>
    <dgm:cxn modelId="{FCC0D81F-4A89-4232-A377-915D733BA358}" type="presParOf" srcId="{F896AD2B-02B3-4C50-A7D6-A2F26DC4931C}" destId="{F39E2AC4-C18E-49B8-A9C2-844368E1FB75}" srcOrd="8" destOrd="0" presId="urn:microsoft.com/office/officeart/2008/layout/LinedList"/>
    <dgm:cxn modelId="{1ACC460E-7BF6-4F71-ABF5-E0070DBD6A09}" type="presParOf" srcId="{F896AD2B-02B3-4C50-A7D6-A2F26DC4931C}" destId="{4BE0F690-4694-4DEA-A591-8617743AA0FF}" srcOrd="9" destOrd="0" presId="urn:microsoft.com/office/officeart/2008/layout/LinedList"/>
    <dgm:cxn modelId="{68163B47-4B6D-4497-A7AB-CE306E737F4B}" type="presParOf" srcId="{4BE0F690-4694-4DEA-A591-8617743AA0FF}" destId="{A34EBA4C-FBE8-4DA4-A8A0-70B43D23032C}" srcOrd="0" destOrd="0" presId="urn:microsoft.com/office/officeart/2008/layout/LinedList"/>
    <dgm:cxn modelId="{74FE0919-A618-4857-9F8A-E8962E21545B}" type="presParOf" srcId="{4BE0F690-4694-4DEA-A591-8617743AA0FF}" destId="{EE78A536-EBCE-46FB-B875-001ABEF62035}" srcOrd="1" destOrd="0" presId="urn:microsoft.com/office/officeart/2008/layout/LinedList"/>
    <dgm:cxn modelId="{F1AC435B-97C6-496F-84C9-5F5729544F9F}" type="presParOf" srcId="{F896AD2B-02B3-4C50-A7D6-A2F26DC4931C}" destId="{F082A480-3E60-41AD-9471-554CAA8FBDD8}" srcOrd="10" destOrd="0" presId="urn:microsoft.com/office/officeart/2008/layout/LinedList"/>
    <dgm:cxn modelId="{D2AA5087-11FA-4B19-9B90-43255CDFF40A}" type="presParOf" srcId="{F896AD2B-02B3-4C50-A7D6-A2F26DC4931C}" destId="{27E93A7F-34D0-4F8D-9D30-5661CC476DBA}" srcOrd="11" destOrd="0" presId="urn:microsoft.com/office/officeart/2008/layout/LinedList"/>
    <dgm:cxn modelId="{3AB39AF2-C80D-47CF-A37D-5936AB9215CE}" type="presParOf" srcId="{27E93A7F-34D0-4F8D-9D30-5661CC476DBA}" destId="{F629FCDE-CFE4-4FAA-A4E4-85386ED8C730}" srcOrd="0" destOrd="0" presId="urn:microsoft.com/office/officeart/2008/layout/LinedList"/>
    <dgm:cxn modelId="{49482F5B-4174-4284-802E-15AF51027744}" type="presParOf" srcId="{27E93A7F-34D0-4F8D-9D30-5661CC476DBA}" destId="{9E94E8CA-1203-4634-8604-40B012A35B20}" srcOrd="1" destOrd="0" presId="urn:microsoft.com/office/officeart/2008/layout/LinedList"/>
    <dgm:cxn modelId="{D85B1998-5258-4B31-8C56-F5751988AFE8}" type="presParOf" srcId="{F896AD2B-02B3-4C50-A7D6-A2F26DC4931C}" destId="{6C86FE4F-9D96-4AE0-AAEF-E7C1036E8219}" srcOrd="12" destOrd="0" presId="urn:microsoft.com/office/officeart/2008/layout/LinedList"/>
    <dgm:cxn modelId="{88DA122E-A4D3-4566-978C-D82A23E5CA44}" type="presParOf" srcId="{F896AD2B-02B3-4C50-A7D6-A2F26DC4931C}" destId="{DA8554C7-E6FD-4892-AC8D-BE6544B89016}" srcOrd="13" destOrd="0" presId="urn:microsoft.com/office/officeart/2008/layout/LinedList"/>
    <dgm:cxn modelId="{B7DEEEFB-75BF-4EF9-BD65-D16CD945A137}" type="presParOf" srcId="{DA8554C7-E6FD-4892-AC8D-BE6544B89016}" destId="{14CAF0C6-DD7B-4D64-829C-2ACAEF8306AB}" srcOrd="0" destOrd="0" presId="urn:microsoft.com/office/officeart/2008/layout/LinedList"/>
    <dgm:cxn modelId="{E72ED83D-7FC9-4FC0-836C-0CC15234DAC9}" type="presParOf" srcId="{DA8554C7-E6FD-4892-AC8D-BE6544B89016}" destId="{13BACDF9-45E4-495D-B5E3-20C6956F56DF}" srcOrd="1" destOrd="0" presId="urn:microsoft.com/office/officeart/2008/layout/LinedList"/>
    <dgm:cxn modelId="{2A0F4C66-1E04-4591-B510-76FE830DB6FC}" type="presParOf" srcId="{F896AD2B-02B3-4C50-A7D6-A2F26DC4931C}" destId="{95EFA9E5-6A6D-4F3D-833B-009789B3032B}" srcOrd="14" destOrd="0" presId="urn:microsoft.com/office/officeart/2008/layout/LinedList"/>
    <dgm:cxn modelId="{388139F6-EAF0-401D-97C6-F8259E1B1FF8}" type="presParOf" srcId="{F896AD2B-02B3-4C50-A7D6-A2F26DC4931C}" destId="{F5C47327-C4EA-4A2F-B1F6-A7658D951170}" srcOrd="15" destOrd="0" presId="urn:microsoft.com/office/officeart/2008/layout/LinedList"/>
    <dgm:cxn modelId="{8882E6CD-7FF7-409D-86F3-DCE18D4908EB}" type="presParOf" srcId="{F5C47327-C4EA-4A2F-B1F6-A7658D951170}" destId="{D80DDC0F-1C92-4B31-B19D-D58DBC91C6FF}" srcOrd="0" destOrd="0" presId="urn:microsoft.com/office/officeart/2008/layout/LinedList"/>
    <dgm:cxn modelId="{FD24D7D8-6613-485E-A139-4FF48889E28C}" type="presParOf" srcId="{F5C47327-C4EA-4A2F-B1F6-A7658D951170}" destId="{A6E04733-41F4-456A-AD98-4F349F91B0B8}" srcOrd="1"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377F5D4-710A-4D18-8467-D4B390F8736E}" type="doc">
      <dgm:prSet loTypeId="urn:microsoft.com/office/officeart/2008/layout/LinedList" loCatId="list" qsTypeId="urn:microsoft.com/office/officeart/2005/8/quickstyle/simple5" qsCatId="simple" csTypeId="urn:microsoft.com/office/officeart/2005/8/colors/colorful3" csCatId="colorful" phldr="1"/>
      <dgm:spPr/>
      <dgm:t>
        <a:bodyPr/>
        <a:lstStyle/>
        <a:p>
          <a:endParaRPr lang="en-US"/>
        </a:p>
      </dgm:t>
    </dgm:pt>
    <dgm:pt modelId="{A75C2245-BF9E-4FB2-A30F-36369400709A}">
      <dgm:prSet/>
      <dgm:spPr/>
      <dgm:t>
        <a:bodyPr/>
        <a:lstStyle/>
        <a:p>
          <a:pPr rtl="0"/>
          <a:r>
            <a:rPr lang="en-US" b="1" dirty="0" smtClean="0"/>
            <a:t>NUMBER:XX                        </a:t>
          </a:r>
          <a:endParaRPr lang="en-US" dirty="0"/>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EXEMPT FROM CHAMPUS BILLING: NO&#10;"/>
        </a:ext>
      </dgm:extLst>
    </dgm:pt>
    <dgm:pt modelId="{55C53E7C-5E53-45AA-9021-2D8938D35F86}" type="parTrans" cxnId="{1E569969-9C76-46BF-B9B3-E4779DB69F72}">
      <dgm:prSet/>
      <dgm:spPr/>
      <dgm:t>
        <a:bodyPr/>
        <a:lstStyle/>
        <a:p>
          <a:endParaRPr lang="en-US"/>
        </a:p>
      </dgm:t>
    </dgm:pt>
    <dgm:pt modelId="{0826E7EE-3A8E-476C-B120-B5E63BC61233}" type="sibTrans" cxnId="{1E569969-9C76-46BF-B9B3-E4779DB69F72}">
      <dgm:prSet/>
      <dgm:spPr/>
      <dgm:t>
        <a:bodyPr/>
        <a:lstStyle/>
        <a:p>
          <a:endParaRPr lang="en-US"/>
        </a:p>
      </dgm:t>
    </dgm:pt>
    <dgm:pt modelId="{82F1AF55-A15A-4957-902A-29633C96D99B}">
      <dgm:prSet/>
      <dgm:spPr/>
      <dgm:t>
        <a:bodyPr/>
        <a:lstStyle/>
        <a:p>
          <a:pPr rtl="0"/>
          <a:r>
            <a:rPr lang="en-US" b="1" dirty="0" smtClean="0"/>
            <a:t>NAME: CHAMPVA</a:t>
          </a:r>
          <a:endParaRPr lang="en-US" dirty="0"/>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EXEMPT FROM CHAMPUS BILLING: NO&#10;"/>
        </a:ext>
      </dgm:extLst>
    </dgm:pt>
    <dgm:pt modelId="{A9BFB996-AAC9-463C-BFFB-CFBFDF28D814}" type="parTrans" cxnId="{7676B20A-FE16-4F9D-8205-EEEA255A90C6}">
      <dgm:prSet/>
      <dgm:spPr/>
      <dgm:t>
        <a:bodyPr/>
        <a:lstStyle/>
        <a:p>
          <a:endParaRPr lang="en-US"/>
        </a:p>
      </dgm:t>
    </dgm:pt>
    <dgm:pt modelId="{C3127782-30CB-4914-8E55-1EE1440EDE5D}" type="sibTrans" cxnId="{7676B20A-FE16-4F9D-8205-EEEA255A90C6}">
      <dgm:prSet/>
      <dgm:spPr/>
      <dgm:t>
        <a:bodyPr/>
        <a:lstStyle/>
        <a:p>
          <a:endParaRPr lang="en-US"/>
        </a:p>
      </dgm:t>
    </dgm:pt>
    <dgm:pt modelId="{ABEA0E23-2528-43BD-A533-C112ADA6B65E}">
      <dgm:prSet/>
      <dgm:spPr/>
      <dgm:t>
        <a:bodyPr/>
        <a:lstStyle/>
        <a:p>
          <a:pPr rtl="0"/>
          <a:r>
            <a:rPr lang="en-US" b="1" dirty="0" smtClean="0"/>
            <a:t>ABBR:CHAMPVA                     </a:t>
          </a:r>
          <a:endParaRPr lang="en-US" dirty="0"/>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EXEMPT FROM CHAMPUS BILLING: NO&#10;"/>
        </a:ext>
      </dgm:extLst>
    </dgm:pt>
    <dgm:pt modelId="{F57BC92A-07B3-4A96-9832-F07262AD8051}" type="parTrans" cxnId="{8F44772F-296C-4C44-958A-8425BEFD3133}">
      <dgm:prSet/>
      <dgm:spPr/>
      <dgm:t>
        <a:bodyPr/>
        <a:lstStyle/>
        <a:p>
          <a:endParaRPr lang="en-US"/>
        </a:p>
      </dgm:t>
    </dgm:pt>
    <dgm:pt modelId="{EF266DEE-FF96-4A26-AA28-9B0626E847D7}" type="sibTrans" cxnId="{8F44772F-296C-4C44-958A-8425BEFD3133}">
      <dgm:prSet/>
      <dgm:spPr/>
      <dgm:t>
        <a:bodyPr/>
        <a:lstStyle/>
        <a:p>
          <a:endParaRPr lang="en-US"/>
        </a:p>
      </dgm:t>
    </dgm:pt>
    <dgm:pt modelId="{004BE31B-7FFE-4B14-AA0A-6D78BA83C83C}">
      <dgm:prSet/>
      <dgm:spPr/>
      <dgm:t>
        <a:bodyPr/>
        <a:lstStyle/>
        <a:p>
          <a:pPr rtl="0"/>
          <a:r>
            <a:rPr lang="en-US" b="1" dirty="0" smtClean="0"/>
            <a:t>DAYS SUPPLY: 90</a:t>
          </a:r>
          <a:endParaRPr lang="en-US" dirty="0"/>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EXEMPT FROM CHAMPUS BILLING: NO&#10;"/>
        </a:ext>
      </dgm:extLst>
    </dgm:pt>
    <dgm:pt modelId="{A0501BA2-B422-46F6-AD76-F62B571DDF6C}" type="parTrans" cxnId="{AFDAF60B-A547-4EE4-A82B-6D9EC3F65E21}">
      <dgm:prSet/>
      <dgm:spPr/>
      <dgm:t>
        <a:bodyPr/>
        <a:lstStyle/>
        <a:p>
          <a:endParaRPr lang="en-US"/>
        </a:p>
      </dgm:t>
    </dgm:pt>
    <dgm:pt modelId="{E33496A4-B46E-4022-9732-FAF436F16F53}" type="sibTrans" cxnId="{AFDAF60B-A547-4EE4-A82B-6D9EC3F65E21}">
      <dgm:prSet/>
      <dgm:spPr/>
      <dgm:t>
        <a:bodyPr/>
        <a:lstStyle/>
        <a:p>
          <a:endParaRPr lang="en-US"/>
        </a:p>
      </dgm:t>
    </dgm:pt>
    <dgm:pt modelId="{9A7DC654-2BC1-4891-A5C5-7214CC1C881A}">
      <dgm:prSet/>
      <dgm:spPr/>
      <dgm:t>
        <a:bodyPr/>
        <a:lstStyle/>
        <a:p>
          <a:pPr rtl="0"/>
          <a:r>
            <a:rPr lang="en-US" b="1" dirty="0" smtClean="0"/>
            <a:t>REFILLS:11                       </a:t>
          </a:r>
          <a:endParaRPr lang="en-US" dirty="0"/>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EXEMPT FROM CHAMPUS BILLING: NO&#10;"/>
        </a:ext>
      </dgm:extLst>
    </dgm:pt>
    <dgm:pt modelId="{1E154964-C817-406E-9C9A-1C75A1C652F2}" type="parTrans" cxnId="{60C93A69-C352-436A-A894-EE742FDCFE81}">
      <dgm:prSet/>
      <dgm:spPr/>
      <dgm:t>
        <a:bodyPr/>
        <a:lstStyle/>
        <a:p>
          <a:endParaRPr lang="en-US"/>
        </a:p>
      </dgm:t>
    </dgm:pt>
    <dgm:pt modelId="{4D18D604-F298-4FEE-A419-01BFA99161D8}" type="sibTrans" cxnId="{60C93A69-C352-436A-A894-EE742FDCFE81}">
      <dgm:prSet/>
      <dgm:spPr/>
      <dgm:t>
        <a:bodyPr/>
        <a:lstStyle/>
        <a:p>
          <a:endParaRPr lang="en-US"/>
        </a:p>
      </dgm:t>
    </dgm:pt>
    <dgm:pt modelId="{B6684398-AB1C-412F-A3CA-79C80BB55A18}">
      <dgm:prSet/>
      <dgm:spPr/>
      <dgm:t>
        <a:bodyPr/>
        <a:lstStyle/>
        <a:p>
          <a:pPr rtl="0"/>
          <a:r>
            <a:rPr lang="en-US" b="1" dirty="0" smtClean="0"/>
            <a:t>RENEWABLE: YES</a:t>
          </a:r>
          <a:endParaRPr lang="en-US" dirty="0"/>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EXEMPT FROM CHAMPUS BILLING: NO&#10;"/>
        </a:ext>
      </dgm:extLst>
    </dgm:pt>
    <dgm:pt modelId="{17CDA6E0-F169-4237-885C-5D6F8DCA148A}" type="parTrans" cxnId="{96758E8E-61B2-4C44-914C-6012D2DAA75A}">
      <dgm:prSet/>
      <dgm:spPr/>
      <dgm:t>
        <a:bodyPr/>
        <a:lstStyle/>
        <a:p>
          <a:endParaRPr lang="en-US"/>
        </a:p>
      </dgm:t>
    </dgm:pt>
    <dgm:pt modelId="{68A2BA0B-B617-4A6C-B154-564675BBCA87}" type="sibTrans" cxnId="{96758E8E-61B2-4C44-914C-6012D2DAA75A}">
      <dgm:prSet/>
      <dgm:spPr/>
      <dgm:t>
        <a:bodyPr/>
        <a:lstStyle/>
        <a:p>
          <a:endParaRPr lang="en-US"/>
        </a:p>
      </dgm:t>
    </dgm:pt>
    <dgm:pt modelId="{3736CC98-D2D3-431A-B014-593152D45A68}">
      <dgm:prSet/>
      <dgm:spPr/>
      <dgm:t>
        <a:bodyPr/>
        <a:lstStyle/>
        <a:p>
          <a:pPr rtl="0"/>
          <a:r>
            <a:rPr lang="en-US" b="1" dirty="0" smtClean="0"/>
            <a:t>SC/A&amp;A/OTHER/INPATIENT/NVA:OTHER </a:t>
          </a:r>
          <a:endParaRPr lang="en-US" dirty="0"/>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EXEMPT FROM CHAMPUS BILLING: NO&#10;"/>
        </a:ext>
      </dgm:extLst>
    </dgm:pt>
    <dgm:pt modelId="{E25FA209-AAB5-4631-B54C-9D3CEB0F6848}" type="parTrans" cxnId="{F6BAD497-DCF5-425B-93E7-19032D352B6E}">
      <dgm:prSet/>
      <dgm:spPr/>
      <dgm:t>
        <a:bodyPr/>
        <a:lstStyle/>
        <a:p>
          <a:endParaRPr lang="en-US"/>
        </a:p>
      </dgm:t>
    </dgm:pt>
    <dgm:pt modelId="{92EF9168-DB5F-44EA-8221-CE1DB596C8A2}" type="sibTrans" cxnId="{F6BAD497-DCF5-425B-93E7-19032D352B6E}">
      <dgm:prSet/>
      <dgm:spPr/>
      <dgm:t>
        <a:bodyPr/>
        <a:lstStyle/>
        <a:p>
          <a:endParaRPr lang="en-US"/>
        </a:p>
      </dgm:t>
    </dgm:pt>
    <dgm:pt modelId="{5C21E0F3-45A2-4982-802A-69A105206538}">
      <dgm:prSet/>
      <dgm:spPr/>
      <dgm:t>
        <a:bodyPr/>
        <a:lstStyle/>
        <a:p>
          <a:pPr rtl="0"/>
          <a:r>
            <a:rPr lang="en-US" b="1" dirty="0" smtClean="0"/>
            <a:t>EXEMPT FROM COPAYMENT: YES</a:t>
          </a:r>
          <a:endParaRPr lang="en-US" dirty="0"/>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EXEMPT FROM CHAMPUS BILLING: NO&#10;"/>
        </a:ext>
      </dgm:extLst>
    </dgm:pt>
    <dgm:pt modelId="{E0530DCF-87E4-46E5-9E80-56414185B409}" type="parTrans" cxnId="{6FD06B13-4BE5-4CEB-9D59-783B3A5B2234}">
      <dgm:prSet/>
      <dgm:spPr/>
      <dgm:t>
        <a:bodyPr/>
        <a:lstStyle/>
        <a:p>
          <a:endParaRPr lang="en-US"/>
        </a:p>
      </dgm:t>
    </dgm:pt>
    <dgm:pt modelId="{70B9240F-CDE2-4185-AE96-65EAB4E70E2C}" type="sibTrans" cxnId="{6FD06B13-4BE5-4CEB-9D59-783B3A5B2234}">
      <dgm:prSet/>
      <dgm:spPr/>
      <dgm:t>
        <a:bodyPr/>
        <a:lstStyle/>
        <a:p>
          <a:endParaRPr lang="en-US"/>
        </a:p>
      </dgm:t>
    </dgm:pt>
    <dgm:pt modelId="{853C56E8-738B-4BED-85D1-52EB3D6BCFC4}">
      <dgm:prSet/>
      <dgm:spPr/>
      <dgm:t>
        <a:bodyPr/>
        <a:lstStyle/>
        <a:p>
          <a:r>
            <a:rPr lang="en-US" b="1" dirty="0" smtClean="0">
              <a:solidFill>
                <a:schemeClr val="tx1"/>
              </a:solidFill>
            </a:rPr>
            <a:t>EXEMPT FROM CHAMPUS BILLING: NO</a:t>
          </a:r>
          <a:endParaRPr lang="en-US" b="1" dirty="0">
            <a:solidFill>
              <a:schemeClr val="tx1"/>
            </a:solidFill>
          </a:endParaRPr>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EXEMPT FROM CHAMPUS BILLING: NO&#10;"/>
        </a:ext>
      </dgm:extLst>
    </dgm:pt>
    <dgm:pt modelId="{5A1F5FB5-C01B-4881-8617-8A3CA2D444B4}" type="parTrans" cxnId="{5B8BCAFB-4D8B-4924-A250-1D5A44A23543}">
      <dgm:prSet/>
      <dgm:spPr/>
      <dgm:t>
        <a:bodyPr/>
        <a:lstStyle/>
        <a:p>
          <a:endParaRPr lang="en-US"/>
        </a:p>
      </dgm:t>
    </dgm:pt>
    <dgm:pt modelId="{03A3226B-485F-4725-81DD-552D2A1BD179}" type="sibTrans" cxnId="{5B8BCAFB-4D8B-4924-A250-1D5A44A23543}">
      <dgm:prSet/>
      <dgm:spPr/>
      <dgm:t>
        <a:bodyPr/>
        <a:lstStyle/>
        <a:p>
          <a:endParaRPr lang="en-US"/>
        </a:p>
      </dgm:t>
    </dgm:pt>
    <dgm:pt modelId="{F896AD2B-02B3-4C50-A7D6-A2F26DC4931C}" type="pres">
      <dgm:prSet presAssocID="{E377F5D4-710A-4D18-8467-D4B390F8736E}" presName="vert0" presStyleCnt="0">
        <dgm:presLayoutVars>
          <dgm:dir/>
          <dgm:animOne val="branch"/>
          <dgm:animLvl val="lvl"/>
        </dgm:presLayoutVars>
      </dgm:prSet>
      <dgm:spPr/>
      <dgm:t>
        <a:bodyPr/>
        <a:lstStyle/>
        <a:p>
          <a:endParaRPr lang="en-US"/>
        </a:p>
      </dgm:t>
    </dgm:pt>
    <dgm:pt modelId="{9EE0F845-003C-48C7-A5BC-A91254EF56AA}" type="pres">
      <dgm:prSet presAssocID="{A75C2245-BF9E-4FB2-A30F-36369400709A}" presName="thickLine" presStyleLbl="alignNode1" presStyleIdx="0" presStyleCnt="9"/>
      <dgm:spPr/>
      <dgm:t>
        <a:bodyPr/>
        <a:lstStyle/>
        <a:p>
          <a:endParaRPr lang="en-US"/>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EXEMPT FROM CHAMPUS BILLING: NO&#10;"/>
        </a:ext>
      </dgm:extLst>
    </dgm:pt>
    <dgm:pt modelId="{E77F3B36-49D7-4D7F-B550-7BA50C198E30}" type="pres">
      <dgm:prSet presAssocID="{A75C2245-BF9E-4FB2-A30F-36369400709A}" presName="horz1" presStyleCnt="0"/>
      <dgm:spPr/>
      <dgm:t>
        <a:bodyPr/>
        <a:lstStyle/>
        <a:p>
          <a:endParaRPr lang="en-US"/>
        </a:p>
      </dgm:t>
    </dgm:pt>
    <dgm:pt modelId="{EA22A8F1-4AEB-44A5-8D81-67157C70E1CA}" type="pres">
      <dgm:prSet presAssocID="{A75C2245-BF9E-4FB2-A30F-36369400709A}" presName="tx1" presStyleLbl="revTx" presStyleIdx="0" presStyleCnt="9"/>
      <dgm:spPr/>
      <dgm:t>
        <a:bodyPr/>
        <a:lstStyle/>
        <a:p>
          <a:endParaRPr lang="en-US"/>
        </a:p>
      </dgm:t>
    </dgm:pt>
    <dgm:pt modelId="{567933A9-7C92-4396-B310-64B8D400EF95}" type="pres">
      <dgm:prSet presAssocID="{A75C2245-BF9E-4FB2-A30F-36369400709A}" presName="vert1" presStyleCnt="0"/>
      <dgm:spPr/>
      <dgm:t>
        <a:bodyPr/>
        <a:lstStyle/>
        <a:p>
          <a:endParaRPr lang="en-US"/>
        </a:p>
      </dgm:t>
    </dgm:pt>
    <dgm:pt modelId="{2FA08AF9-B652-438E-A83E-9A79A8A70806}" type="pres">
      <dgm:prSet presAssocID="{82F1AF55-A15A-4957-902A-29633C96D99B}" presName="thickLine" presStyleLbl="alignNode1" presStyleIdx="1" presStyleCnt="9"/>
      <dgm:spPr/>
      <dgm:t>
        <a:bodyPr/>
        <a:lstStyle/>
        <a:p>
          <a:endParaRPr lang="en-US"/>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EXEMPT FROM CHAMPUS BILLING: NO&#10;"/>
        </a:ext>
      </dgm:extLst>
    </dgm:pt>
    <dgm:pt modelId="{7EBB9FBE-2930-4963-9F01-48A1FF13FDE4}" type="pres">
      <dgm:prSet presAssocID="{82F1AF55-A15A-4957-902A-29633C96D99B}" presName="horz1" presStyleCnt="0"/>
      <dgm:spPr/>
      <dgm:t>
        <a:bodyPr/>
        <a:lstStyle/>
        <a:p>
          <a:endParaRPr lang="en-US"/>
        </a:p>
      </dgm:t>
    </dgm:pt>
    <dgm:pt modelId="{477E8402-FD24-4C79-9D37-96B21FE4D62E}" type="pres">
      <dgm:prSet presAssocID="{82F1AF55-A15A-4957-902A-29633C96D99B}" presName="tx1" presStyleLbl="revTx" presStyleIdx="1" presStyleCnt="9"/>
      <dgm:spPr/>
      <dgm:t>
        <a:bodyPr/>
        <a:lstStyle/>
        <a:p>
          <a:endParaRPr lang="en-US"/>
        </a:p>
      </dgm:t>
    </dgm:pt>
    <dgm:pt modelId="{2658A639-DD2B-4BCA-9A27-72270659E5D5}" type="pres">
      <dgm:prSet presAssocID="{82F1AF55-A15A-4957-902A-29633C96D99B}" presName="vert1" presStyleCnt="0"/>
      <dgm:spPr/>
      <dgm:t>
        <a:bodyPr/>
        <a:lstStyle/>
        <a:p>
          <a:endParaRPr lang="en-US"/>
        </a:p>
      </dgm:t>
    </dgm:pt>
    <dgm:pt modelId="{61D5D6E5-B88B-47BE-9F20-4552D2BB5A63}" type="pres">
      <dgm:prSet presAssocID="{ABEA0E23-2528-43BD-A533-C112ADA6B65E}" presName="thickLine" presStyleLbl="alignNode1" presStyleIdx="2" presStyleCnt="9"/>
      <dgm:spPr/>
      <dgm:t>
        <a:bodyPr/>
        <a:lstStyle/>
        <a:p>
          <a:endParaRPr lang="en-US"/>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EXEMPT FROM CHAMPUS BILLING: NO&#10;"/>
        </a:ext>
      </dgm:extLst>
    </dgm:pt>
    <dgm:pt modelId="{C0B256A5-7769-4FBD-A085-59EC4AF166CB}" type="pres">
      <dgm:prSet presAssocID="{ABEA0E23-2528-43BD-A533-C112ADA6B65E}" presName="horz1" presStyleCnt="0"/>
      <dgm:spPr/>
      <dgm:t>
        <a:bodyPr/>
        <a:lstStyle/>
        <a:p>
          <a:endParaRPr lang="en-US"/>
        </a:p>
      </dgm:t>
    </dgm:pt>
    <dgm:pt modelId="{188A8DD4-3B88-43E8-AAA3-2F54C059FDA3}" type="pres">
      <dgm:prSet presAssocID="{ABEA0E23-2528-43BD-A533-C112ADA6B65E}" presName="tx1" presStyleLbl="revTx" presStyleIdx="2" presStyleCnt="9"/>
      <dgm:spPr/>
      <dgm:t>
        <a:bodyPr/>
        <a:lstStyle/>
        <a:p>
          <a:endParaRPr lang="en-US"/>
        </a:p>
      </dgm:t>
    </dgm:pt>
    <dgm:pt modelId="{F02C8EBD-77B3-41CE-8A39-E5E0070E3200}" type="pres">
      <dgm:prSet presAssocID="{ABEA0E23-2528-43BD-A533-C112ADA6B65E}" presName="vert1" presStyleCnt="0"/>
      <dgm:spPr/>
      <dgm:t>
        <a:bodyPr/>
        <a:lstStyle/>
        <a:p>
          <a:endParaRPr lang="en-US"/>
        </a:p>
      </dgm:t>
    </dgm:pt>
    <dgm:pt modelId="{F50CCAA1-42C2-4E0C-8AA7-24396827DE84}" type="pres">
      <dgm:prSet presAssocID="{004BE31B-7FFE-4B14-AA0A-6D78BA83C83C}" presName="thickLine" presStyleLbl="alignNode1" presStyleIdx="3" presStyleCnt="9"/>
      <dgm:spPr/>
      <dgm:t>
        <a:bodyPr/>
        <a:lstStyle/>
        <a:p>
          <a:endParaRPr lang="en-US"/>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EXEMPT FROM CHAMPUS BILLING: NO&#10;"/>
        </a:ext>
      </dgm:extLst>
    </dgm:pt>
    <dgm:pt modelId="{545FE1FE-1B63-4D26-9B75-FB76DB9476B8}" type="pres">
      <dgm:prSet presAssocID="{004BE31B-7FFE-4B14-AA0A-6D78BA83C83C}" presName="horz1" presStyleCnt="0"/>
      <dgm:spPr/>
      <dgm:t>
        <a:bodyPr/>
        <a:lstStyle/>
        <a:p>
          <a:endParaRPr lang="en-US"/>
        </a:p>
      </dgm:t>
    </dgm:pt>
    <dgm:pt modelId="{533C7735-763A-4ADC-90BB-F4634FC7883C}" type="pres">
      <dgm:prSet presAssocID="{004BE31B-7FFE-4B14-AA0A-6D78BA83C83C}" presName="tx1" presStyleLbl="revTx" presStyleIdx="3" presStyleCnt="9"/>
      <dgm:spPr/>
      <dgm:t>
        <a:bodyPr/>
        <a:lstStyle/>
        <a:p>
          <a:endParaRPr lang="en-US"/>
        </a:p>
      </dgm:t>
    </dgm:pt>
    <dgm:pt modelId="{5C90DD2D-C9D2-413B-94EC-A7BC881C1D3D}" type="pres">
      <dgm:prSet presAssocID="{004BE31B-7FFE-4B14-AA0A-6D78BA83C83C}" presName="vert1" presStyleCnt="0"/>
      <dgm:spPr/>
      <dgm:t>
        <a:bodyPr/>
        <a:lstStyle/>
        <a:p>
          <a:endParaRPr lang="en-US"/>
        </a:p>
      </dgm:t>
    </dgm:pt>
    <dgm:pt modelId="{F39E2AC4-C18E-49B8-A9C2-844368E1FB75}" type="pres">
      <dgm:prSet presAssocID="{9A7DC654-2BC1-4891-A5C5-7214CC1C881A}" presName="thickLine" presStyleLbl="alignNode1" presStyleIdx="4" presStyleCnt="9"/>
      <dgm:spPr/>
      <dgm:t>
        <a:bodyPr/>
        <a:lstStyle/>
        <a:p>
          <a:endParaRPr lang="en-US"/>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EXEMPT FROM CHAMPUS BILLING: NO&#10;"/>
        </a:ext>
      </dgm:extLst>
    </dgm:pt>
    <dgm:pt modelId="{4BE0F690-4694-4DEA-A591-8617743AA0FF}" type="pres">
      <dgm:prSet presAssocID="{9A7DC654-2BC1-4891-A5C5-7214CC1C881A}" presName="horz1" presStyleCnt="0"/>
      <dgm:spPr/>
      <dgm:t>
        <a:bodyPr/>
        <a:lstStyle/>
        <a:p>
          <a:endParaRPr lang="en-US"/>
        </a:p>
      </dgm:t>
    </dgm:pt>
    <dgm:pt modelId="{A34EBA4C-FBE8-4DA4-A8A0-70B43D23032C}" type="pres">
      <dgm:prSet presAssocID="{9A7DC654-2BC1-4891-A5C5-7214CC1C881A}" presName="tx1" presStyleLbl="revTx" presStyleIdx="4" presStyleCnt="9"/>
      <dgm:spPr/>
      <dgm:t>
        <a:bodyPr/>
        <a:lstStyle/>
        <a:p>
          <a:endParaRPr lang="en-US"/>
        </a:p>
      </dgm:t>
    </dgm:pt>
    <dgm:pt modelId="{EE78A536-EBCE-46FB-B875-001ABEF62035}" type="pres">
      <dgm:prSet presAssocID="{9A7DC654-2BC1-4891-A5C5-7214CC1C881A}" presName="vert1" presStyleCnt="0"/>
      <dgm:spPr/>
      <dgm:t>
        <a:bodyPr/>
        <a:lstStyle/>
        <a:p>
          <a:endParaRPr lang="en-US"/>
        </a:p>
      </dgm:t>
    </dgm:pt>
    <dgm:pt modelId="{F082A480-3E60-41AD-9471-554CAA8FBDD8}" type="pres">
      <dgm:prSet presAssocID="{B6684398-AB1C-412F-A3CA-79C80BB55A18}" presName="thickLine" presStyleLbl="alignNode1" presStyleIdx="5" presStyleCnt="9"/>
      <dgm:spPr/>
      <dgm:t>
        <a:bodyPr/>
        <a:lstStyle/>
        <a:p>
          <a:endParaRPr lang="en-US"/>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EXEMPT FROM CHAMPUS BILLING: NO&#10;"/>
        </a:ext>
      </dgm:extLst>
    </dgm:pt>
    <dgm:pt modelId="{27E93A7F-34D0-4F8D-9D30-5661CC476DBA}" type="pres">
      <dgm:prSet presAssocID="{B6684398-AB1C-412F-A3CA-79C80BB55A18}" presName="horz1" presStyleCnt="0"/>
      <dgm:spPr/>
      <dgm:t>
        <a:bodyPr/>
        <a:lstStyle/>
        <a:p>
          <a:endParaRPr lang="en-US"/>
        </a:p>
      </dgm:t>
    </dgm:pt>
    <dgm:pt modelId="{F629FCDE-CFE4-4FAA-A4E4-85386ED8C730}" type="pres">
      <dgm:prSet presAssocID="{B6684398-AB1C-412F-A3CA-79C80BB55A18}" presName="tx1" presStyleLbl="revTx" presStyleIdx="5" presStyleCnt="9"/>
      <dgm:spPr/>
      <dgm:t>
        <a:bodyPr/>
        <a:lstStyle/>
        <a:p>
          <a:endParaRPr lang="en-US"/>
        </a:p>
      </dgm:t>
    </dgm:pt>
    <dgm:pt modelId="{9E94E8CA-1203-4634-8604-40B012A35B20}" type="pres">
      <dgm:prSet presAssocID="{B6684398-AB1C-412F-A3CA-79C80BB55A18}" presName="vert1" presStyleCnt="0"/>
      <dgm:spPr/>
      <dgm:t>
        <a:bodyPr/>
        <a:lstStyle/>
        <a:p>
          <a:endParaRPr lang="en-US"/>
        </a:p>
      </dgm:t>
    </dgm:pt>
    <dgm:pt modelId="{6C86FE4F-9D96-4AE0-AAEF-E7C1036E8219}" type="pres">
      <dgm:prSet presAssocID="{3736CC98-D2D3-431A-B014-593152D45A68}" presName="thickLine" presStyleLbl="alignNode1" presStyleIdx="6" presStyleCnt="9"/>
      <dgm:spPr/>
      <dgm:t>
        <a:bodyPr/>
        <a:lstStyle/>
        <a:p>
          <a:endParaRPr lang="en-US"/>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EXEMPT FROM CHAMPUS BILLING: NO&#10;"/>
        </a:ext>
      </dgm:extLst>
    </dgm:pt>
    <dgm:pt modelId="{DA8554C7-E6FD-4892-AC8D-BE6544B89016}" type="pres">
      <dgm:prSet presAssocID="{3736CC98-D2D3-431A-B014-593152D45A68}" presName="horz1" presStyleCnt="0"/>
      <dgm:spPr/>
      <dgm:t>
        <a:bodyPr/>
        <a:lstStyle/>
        <a:p>
          <a:endParaRPr lang="en-US"/>
        </a:p>
      </dgm:t>
    </dgm:pt>
    <dgm:pt modelId="{14CAF0C6-DD7B-4D64-829C-2ACAEF8306AB}" type="pres">
      <dgm:prSet presAssocID="{3736CC98-D2D3-431A-B014-593152D45A68}" presName="tx1" presStyleLbl="revTx" presStyleIdx="6" presStyleCnt="9"/>
      <dgm:spPr/>
      <dgm:t>
        <a:bodyPr/>
        <a:lstStyle/>
        <a:p>
          <a:endParaRPr lang="en-US"/>
        </a:p>
      </dgm:t>
    </dgm:pt>
    <dgm:pt modelId="{13BACDF9-45E4-495D-B5E3-20C6956F56DF}" type="pres">
      <dgm:prSet presAssocID="{3736CC98-D2D3-431A-B014-593152D45A68}" presName="vert1" presStyleCnt="0"/>
      <dgm:spPr/>
      <dgm:t>
        <a:bodyPr/>
        <a:lstStyle/>
        <a:p>
          <a:endParaRPr lang="en-US"/>
        </a:p>
      </dgm:t>
    </dgm:pt>
    <dgm:pt modelId="{95EFA9E5-6A6D-4F3D-833B-009789B3032B}" type="pres">
      <dgm:prSet presAssocID="{5C21E0F3-45A2-4982-802A-69A105206538}" presName="thickLine" presStyleLbl="alignNode1" presStyleIdx="7" presStyleCnt="9"/>
      <dgm:spPr/>
      <dgm:t>
        <a:bodyPr/>
        <a:lstStyle/>
        <a:p>
          <a:endParaRPr lang="en-US"/>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EXEMPT FROM CHAMPUS BILLING: NO&#10;"/>
        </a:ext>
      </dgm:extLst>
    </dgm:pt>
    <dgm:pt modelId="{F5C47327-C4EA-4A2F-B1F6-A7658D951170}" type="pres">
      <dgm:prSet presAssocID="{5C21E0F3-45A2-4982-802A-69A105206538}" presName="horz1" presStyleCnt="0"/>
      <dgm:spPr/>
      <dgm:t>
        <a:bodyPr/>
        <a:lstStyle/>
        <a:p>
          <a:endParaRPr lang="en-US"/>
        </a:p>
      </dgm:t>
    </dgm:pt>
    <dgm:pt modelId="{D80DDC0F-1C92-4B31-B19D-D58DBC91C6FF}" type="pres">
      <dgm:prSet presAssocID="{5C21E0F3-45A2-4982-802A-69A105206538}" presName="tx1" presStyleLbl="revTx" presStyleIdx="7" presStyleCnt="9"/>
      <dgm:spPr/>
      <dgm:t>
        <a:bodyPr/>
        <a:lstStyle/>
        <a:p>
          <a:endParaRPr lang="en-US"/>
        </a:p>
      </dgm:t>
    </dgm:pt>
    <dgm:pt modelId="{A6E04733-41F4-456A-AD98-4F349F91B0B8}" type="pres">
      <dgm:prSet presAssocID="{5C21E0F3-45A2-4982-802A-69A105206538}" presName="vert1" presStyleCnt="0"/>
      <dgm:spPr/>
      <dgm:t>
        <a:bodyPr/>
        <a:lstStyle/>
        <a:p>
          <a:endParaRPr lang="en-US"/>
        </a:p>
      </dgm:t>
    </dgm:pt>
    <dgm:pt modelId="{0033650A-90B7-4015-9545-4EA224C1F29F}" type="pres">
      <dgm:prSet presAssocID="{853C56E8-738B-4BED-85D1-52EB3D6BCFC4}" presName="thickLine" presStyleLbl="alignNode1" presStyleIdx="8" presStyleCnt="9"/>
      <dgm:spPr/>
      <dgm:t>
        <a:bodyPr/>
        <a:lstStyle/>
        <a:p>
          <a:endParaRPr lang="en-US"/>
        </a:p>
      </dgm:t>
      <dgm:extLst>
        <a:ext uri="{E40237B7-FDA0-4F09-8148-C483321AD2D9}">
          <dgm14:cNvPr xmlns:dgm14="http://schemas.microsoft.com/office/drawing/2010/diagram" xmlns="" id="0" name="" descr="NUMBER:XX                        &#10;NAME: CHAMPVA&#10;ABBR:CHAMPVA                     &#10;DAYS SUPPLY: 90&#10;REFILLS:11                       &#10;RENEWABLE: YES&#10;SC/A&amp;A/OTHER/INPATIENT/NVA:OTHER &#10;EXEMPT FROM COPAYMENT: YES&#10;EXEMPT FROM CHAMPUS BILLING: NO&#10;"/>
        </a:ext>
      </dgm:extLst>
    </dgm:pt>
    <dgm:pt modelId="{23BFE4A1-0E8A-48C3-8C9E-27CB1790EB89}" type="pres">
      <dgm:prSet presAssocID="{853C56E8-738B-4BED-85D1-52EB3D6BCFC4}" presName="horz1" presStyleCnt="0"/>
      <dgm:spPr/>
      <dgm:t>
        <a:bodyPr/>
        <a:lstStyle/>
        <a:p>
          <a:endParaRPr lang="en-US"/>
        </a:p>
      </dgm:t>
    </dgm:pt>
    <dgm:pt modelId="{281FAC74-7D31-4DE0-9859-46C2C9ABB013}" type="pres">
      <dgm:prSet presAssocID="{853C56E8-738B-4BED-85D1-52EB3D6BCFC4}" presName="tx1" presStyleLbl="revTx" presStyleIdx="8" presStyleCnt="9"/>
      <dgm:spPr/>
      <dgm:t>
        <a:bodyPr/>
        <a:lstStyle/>
        <a:p>
          <a:endParaRPr lang="en-US"/>
        </a:p>
      </dgm:t>
    </dgm:pt>
    <dgm:pt modelId="{634F96DB-AF78-436D-A326-8E0134867CE9}" type="pres">
      <dgm:prSet presAssocID="{853C56E8-738B-4BED-85D1-52EB3D6BCFC4}" presName="vert1" presStyleCnt="0"/>
      <dgm:spPr/>
      <dgm:t>
        <a:bodyPr/>
        <a:lstStyle/>
        <a:p>
          <a:endParaRPr lang="en-US"/>
        </a:p>
      </dgm:t>
    </dgm:pt>
  </dgm:ptLst>
  <dgm:cxnLst>
    <dgm:cxn modelId="{B3B9AA01-4279-471F-8A50-8E2429F8F436}" type="presOf" srcId="{3736CC98-D2D3-431A-B014-593152D45A68}" destId="{14CAF0C6-DD7B-4D64-829C-2ACAEF8306AB}" srcOrd="0" destOrd="0" presId="urn:microsoft.com/office/officeart/2008/layout/LinedList"/>
    <dgm:cxn modelId="{5B8BCAFB-4D8B-4924-A250-1D5A44A23543}" srcId="{E377F5D4-710A-4D18-8467-D4B390F8736E}" destId="{853C56E8-738B-4BED-85D1-52EB3D6BCFC4}" srcOrd="8" destOrd="0" parTransId="{5A1F5FB5-C01B-4881-8617-8A3CA2D444B4}" sibTransId="{03A3226B-485F-4725-81DD-552D2A1BD179}"/>
    <dgm:cxn modelId="{60C93A69-C352-436A-A894-EE742FDCFE81}" srcId="{E377F5D4-710A-4D18-8467-D4B390F8736E}" destId="{9A7DC654-2BC1-4891-A5C5-7214CC1C881A}" srcOrd="4" destOrd="0" parTransId="{1E154964-C817-406E-9C9A-1C75A1C652F2}" sibTransId="{4D18D604-F298-4FEE-A419-01BFA99161D8}"/>
    <dgm:cxn modelId="{E6B5D3B7-A8D2-45F7-82EC-5A69C9637B63}" type="presOf" srcId="{ABEA0E23-2528-43BD-A533-C112ADA6B65E}" destId="{188A8DD4-3B88-43E8-AAA3-2F54C059FDA3}" srcOrd="0" destOrd="0" presId="urn:microsoft.com/office/officeart/2008/layout/LinedList"/>
    <dgm:cxn modelId="{F5ACC150-A525-420D-A40D-583A92F0014A}" type="presOf" srcId="{E377F5D4-710A-4D18-8467-D4B390F8736E}" destId="{F896AD2B-02B3-4C50-A7D6-A2F26DC4931C}" srcOrd="0" destOrd="0" presId="urn:microsoft.com/office/officeart/2008/layout/LinedList"/>
    <dgm:cxn modelId="{8BBBE165-6D2C-4C7E-A728-168222006EB0}" type="presOf" srcId="{853C56E8-738B-4BED-85D1-52EB3D6BCFC4}" destId="{281FAC74-7D31-4DE0-9859-46C2C9ABB013}" srcOrd="0" destOrd="0" presId="urn:microsoft.com/office/officeart/2008/layout/LinedList"/>
    <dgm:cxn modelId="{AFDAF60B-A547-4EE4-A82B-6D9EC3F65E21}" srcId="{E377F5D4-710A-4D18-8467-D4B390F8736E}" destId="{004BE31B-7FFE-4B14-AA0A-6D78BA83C83C}" srcOrd="3" destOrd="0" parTransId="{A0501BA2-B422-46F6-AD76-F62B571DDF6C}" sibTransId="{E33496A4-B46E-4022-9732-FAF436F16F53}"/>
    <dgm:cxn modelId="{F6BAD497-DCF5-425B-93E7-19032D352B6E}" srcId="{E377F5D4-710A-4D18-8467-D4B390F8736E}" destId="{3736CC98-D2D3-431A-B014-593152D45A68}" srcOrd="6" destOrd="0" parTransId="{E25FA209-AAB5-4631-B54C-9D3CEB0F6848}" sibTransId="{92EF9168-DB5F-44EA-8221-CE1DB596C8A2}"/>
    <dgm:cxn modelId="{380AE4F1-AFC7-46AA-B2A7-2B55911F1FA0}" type="presOf" srcId="{A75C2245-BF9E-4FB2-A30F-36369400709A}" destId="{EA22A8F1-4AEB-44A5-8D81-67157C70E1CA}" srcOrd="0" destOrd="0" presId="urn:microsoft.com/office/officeart/2008/layout/LinedList"/>
    <dgm:cxn modelId="{F42DC830-26C9-468E-8FA6-9A46A9964DC9}" type="presOf" srcId="{9A7DC654-2BC1-4891-A5C5-7214CC1C881A}" destId="{A34EBA4C-FBE8-4DA4-A8A0-70B43D23032C}" srcOrd="0" destOrd="0" presId="urn:microsoft.com/office/officeart/2008/layout/LinedList"/>
    <dgm:cxn modelId="{1E569969-9C76-46BF-B9B3-E4779DB69F72}" srcId="{E377F5D4-710A-4D18-8467-D4B390F8736E}" destId="{A75C2245-BF9E-4FB2-A30F-36369400709A}" srcOrd="0" destOrd="0" parTransId="{55C53E7C-5E53-45AA-9021-2D8938D35F86}" sibTransId="{0826E7EE-3A8E-476C-B120-B5E63BC61233}"/>
    <dgm:cxn modelId="{7676B20A-FE16-4F9D-8205-EEEA255A90C6}" srcId="{E377F5D4-710A-4D18-8467-D4B390F8736E}" destId="{82F1AF55-A15A-4957-902A-29633C96D99B}" srcOrd="1" destOrd="0" parTransId="{A9BFB996-AAC9-463C-BFFB-CFBFDF28D814}" sibTransId="{C3127782-30CB-4914-8E55-1EE1440EDE5D}"/>
    <dgm:cxn modelId="{3417A40D-DC30-4CAA-B5AD-71816B135235}" type="presOf" srcId="{82F1AF55-A15A-4957-902A-29633C96D99B}" destId="{477E8402-FD24-4C79-9D37-96B21FE4D62E}" srcOrd="0" destOrd="0" presId="urn:microsoft.com/office/officeart/2008/layout/LinedList"/>
    <dgm:cxn modelId="{62848608-A84A-4B21-B7A0-8C76C8A8AA39}" type="presOf" srcId="{004BE31B-7FFE-4B14-AA0A-6D78BA83C83C}" destId="{533C7735-763A-4ADC-90BB-F4634FC7883C}" srcOrd="0" destOrd="0" presId="urn:microsoft.com/office/officeart/2008/layout/LinedList"/>
    <dgm:cxn modelId="{6FD06B13-4BE5-4CEB-9D59-783B3A5B2234}" srcId="{E377F5D4-710A-4D18-8467-D4B390F8736E}" destId="{5C21E0F3-45A2-4982-802A-69A105206538}" srcOrd="7" destOrd="0" parTransId="{E0530DCF-87E4-46E5-9E80-56414185B409}" sibTransId="{70B9240F-CDE2-4185-AE96-65EAB4E70E2C}"/>
    <dgm:cxn modelId="{96758E8E-61B2-4C44-914C-6012D2DAA75A}" srcId="{E377F5D4-710A-4D18-8467-D4B390F8736E}" destId="{B6684398-AB1C-412F-A3CA-79C80BB55A18}" srcOrd="5" destOrd="0" parTransId="{17CDA6E0-F169-4237-885C-5D6F8DCA148A}" sibTransId="{68A2BA0B-B617-4A6C-B154-564675BBCA87}"/>
    <dgm:cxn modelId="{6A7D3CB5-7167-48B4-98C4-5F9320467DAE}" type="presOf" srcId="{B6684398-AB1C-412F-A3CA-79C80BB55A18}" destId="{F629FCDE-CFE4-4FAA-A4E4-85386ED8C730}" srcOrd="0" destOrd="0" presId="urn:microsoft.com/office/officeart/2008/layout/LinedList"/>
    <dgm:cxn modelId="{2CAE6EA7-A83B-4F94-90F0-EADD5E3CF6E5}" type="presOf" srcId="{5C21E0F3-45A2-4982-802A-69A105206538}" destId="{D80DDC0F-1C92-4B31-B19D-D58DBC91C6FF}" srcOrd="0" destOrd="0" presId="urn:microsoft.com/office/officeart/2008/layout/LinedList"/>
    <dgm:cxn modelId="{8F44772F-296C-4C44-958A-8425BEFD3133}" srcId="{E377F5D4-710A-4D18-8467-D4B390F8736E}" destId="{ABEA0E23-2528-43BD-A533-C112ADA6B65E}" srcOrd="2" destOrd="0" parTransId="{F57BC92A-07B3-4A96-9832-F07262AD8051}" sibTransId="{EF266DEE-FF96-4A26-AA28-9B0626E847D7}"/>
    <dgm:cxn modelId="{D023644F-B5A9-403E-B4EB-63D161266D33}" type="presParOf" srcId="{F896AD2B-02B3-4C50-A7D6-A2F26DC4931C}" destId="{9EE0F845-003C-48C7-A5BC-A91254EF56AA}" srcOrd="0" destOrd="0" presId="urn:microsoft.com/office/officeart/2008/layout/LinedList"/>
    <dgm:cxn modelId="{15064D68-82D0-466B-8E4E-3865AFFE5445}" type="presParOf" srcId="{F896AD2B-02B3-4C50-A7D6-A2F26DC4931C}" destId="{E77F3B36-49D7-4D7F-B550-7BA50C198E30}" srcOrd="1" destOrd="0" presId="urn:microsoft.com/office/officeart/2008/layout/LinedList"/>
    <dgm:cxn modelId="{41E47079-BB6F-4E59-83BC-D3CC76E551AD}" type="presParOf" srcId="{E77F3B36-49D7-4D7F-B550-7BA50C198E30}" destId="{EA22A8F1-4AEB-44A5-8D81-67157C70E1CA}" srcOrd="0" destOrd="0" presId="urn:microsoft.com/office/officeart/2008/layout/LinedList"/>
    <dgm:cxn modelId="{2A3A56CC-C0F0-4384-AB39-0D2A6D83DC5A}" type="presParOf" srcId="{E77F3B36-49D7-4D7F-B550-7BA50C198E30}" destId="{567933A9-7C92-4396-B310-64B8D400EF95}" srcOrd="1" destOrd="0" presId="urn:microsoft.com/office/officeart/2008/layout/LinedList"/>
    <dgm:cxn modelId="{59E0F9E4-87DB-4461-AD1B-6EEA107F8412}" type="presParOf" srcId="{F896AD2B-02B3-4C50-A7D6-A2F26DC4931C}" destId="{2FA08AF9-B652-438E-A83E-9A79A8A70806}" srcOrd="2" destOrd="0" presId="urn:microsoft.com/office/officeart/2008/layout/LinedList"/>
    <dgm:cxn modelId="{BB2A2E32-208E-4019-8955-A13CDC262F73}" type="presParOf" srcId="{F896AD2B-02B3-4C50-A7D6-A2F26DC4931C}" destId="{7EBB9FBE-2930-4963-9F01-48A1FF13FDE4}" srcOrd="3" destOrd="0" presId="urn:microsoft.com/office/officeart/2008/layout/LinedList"/>
    <dgm:cxn modelId="{0CEBEBE0-6C60-4FF2-AD98-FD667EA32807}" type="presParOf" srcId="{7EBB9FBE-2930-4963-9F01-48A1FF13FDE4}" destId="{477E8402-FD24-4C79-9D37-96B21FE4D62E}" srcOrd="0" destOrd="0" presId="urn:microsoft.com/office/officeart/2008/layout/LinedList"/>
    <dgm:cxn modelId="{88F5D6D7-9D98-40AF-8307-E3BB7AF123BE}" type="presParOf" srcId="{7EBB9FBE-2930-4963-9F01-48A1FF13FDE4}" destId="{2658A639-DD2B-4BCA-9A27-72270659E5D5}" srcOrd="1" destOrd="0" presId="urn:microsoft.com/office/officeart/2008/layout/LinedList"/>
    <dgm:cxn modelId="{3A8B17AD-C82A-42FA-AB33-B0F180C9781E}" type="presParOf" srcId="{F896AD2B-02B3-4C50-A7D6-A2F26DC4931C}" destId="{61D5D6E5-B88B-47BE-9F20-4552D2BB5A63}" srcOrd="4" destOrd="0" presId="urn:microsoft.com/office/officeart/2008/layout/LinedList"/>
    <dgm:cxn modelId="{485E427E-2909-47C8-A61D-DD8288AB0536}" type="presParOf" srcId="{F896AD2B-02B3-4C50-A7D6-A2F26DC4931C}" destId="{C0B256A5-7769-4FBD-A085-59EC4AF166CB}" srcOrd="5" destOrd="0" presId="urn:microsoft.com/office/officeart/2008/layout/LinedList"/>
    <dgm:cxn modelId="{BD64220A-56A3-436A-83FE-42FCD410CBFA}" type="presParOf" srcId="{C0B256A5-7769-4FBD-A085-59EC4AF166CB}" destId="{188A8DD4-3B88-43E8-AAA3-2F54C059FDA3}" srcOrd="0" destOrd="0" presId="urn:microsoft.com/office/officeart/2008/layout/LinedList"/>
    <dgm:cxn modelId="{2C708BE8-360E-48FD-A75B-199BAB503776}" type="presParOf" srcId="{C0B256A5-7769-4FBD-A085-59EC4AF166CB}" destId="{F02C8EBD-77B3-41CE-8A39-E5E0070E3200}" srcOrd="1" destOrd="0" presId="urn:microsoft.com/office/officeart/2008/layout/LinedList"/>
    <dgm:cxn modelId="{4D391CA0-E637-4305-A723-AE842BD6C9CC}" type="presParOf" srcId="{F896AD2B-02B3-4C50-A7D6-A2F26DC4931C}" destId="{F50CCAA1-42C2-4E0C-8AA7-24396827DE84}" srcOrd="6" destOrd="0" presId="urn:microsoft.com/office/officeart/2008/layout/LinedList"/>
    <dgm:cxn modelId="{7500C981-DCC1-4D63-8748-F04CDF32A511}" type="presParOf" srcId="{F896AD2B-02B3-4C50-A7D6-A2F26DC4931C}" destId="{545FE1FE-1B63-4D26-9B75-FB76DB9476B8}" srcOrd="7" destOrd="0" presId="urn:microsoft.com/office/officeart/2008/layout/LinedList"/>
    <dgm:cxn modelId="{9147D05E-8D11-4E27-951D-67E769096C1F}" type="presParOf" srcId="{545FE1FE-1B63-4D26-9B75-FB76DB9476B8}" destId="{533C7735-763A-4ADC-90BB-F4634FC7883C}" srcOrd="0" destOrd="0" presId="urn:microsoft.com/office/officeart/2008/layout/LinedList"/>
    <dgm:cxn modelId="{7CF4F1A4-8DA0-48C4-8C61-3844CBE15896}" type="presParOf" srcId="{545FE1FE-1B63-4D26-9B75-FB76DB9476B8}" destId="{5C90DD2D-C9D2-413B-94EC-A7BC881C1D3D}" srcOrd="1" destOrd="0" presId="urn:microsoft.com/office/officeart/2008/layout/LinedList"/>
    <dgm:cxn modelId="{0B6EE952-F5AE-4827-8425-E800A4B77B3D}" type="presParOf" srcId="{F896AD2B-02B3-4C50-A7D6-A2F26DC4931C}" destId="{F39E2AC4-C18E-49B8-A9C2-844368E1FB75}" srcOrd="8" destOrd="0" presId="urn:microsoft.com/office/officeart/2008/layout/LinedList"/>
    <dgm:cxn modelId="{3E25C27F-EE25-4C67-9DC5-39610D27EC31}" type="presParOf" srcId="{F896AD2B-02B3-4C50-A7D6-A2F26DC4931C}" destId="{4BE0F690-4694-4DEA-A591-8617743AA0FF}" srcOrd="9" destOrd="0" presId="urn:microsoft.com/office/officeart/2008/layout/LinedList"/>
    <dgm:cxn modelId="{7400D6AB-9545-4E62-BFEE-6A73A6EC368A}" type="presParOf" srcId="{4BE0F690-4694-4DEA-A591-8617743AA0FF}" destId="{A34EBA4C-FBE8-4DA4-A8A0-70B43D23032C}" srcOrd="0" destOrd="0" presId="urn:microsoft.com/office/officeart/2008/layout/LinedList"/>
    <dgm:cxn modelId="{98237AE4-F8B5-45FF-9A40-237B2992A11E}" type="presParOf" srcId="{4BE0F690-4694-4DEA-A591-8617743AA0FF}" destId="{EE78A536-EBCE-46FB-B875-001ABEF62035}" srcOrd="1" destOrd="0" presId="urn:microsoft.com/office/officeart/2008/layout/LinedList"/>
    <dgm:cxn modelId="{5F782175-725B-4C5A-A049-109EF0FE7C6F}" type="presParOf" srcId="{F896AD2B-02B3-4C50-A7D6-A2F26DC4931C}" destId="{F082A480-3E60-41AD-9471-554CAA8FBDD8}" srcOrd="10" destOrd="0" presId="urn:microsoft.com/office/officeart/2008/layout/LinedList"/>
    <dgm:cxn modelId="{46EEF388-F8C2-4A8F-88F7-E35D501A2C35}" type="presParOf" srcId="{F896AD2B-02B3-4C50-A7D6-A2F26DC4931C}" destId="{27E93A7F-34D0-4F8D-9D30-5661CC476DBA}" srcOrd="11" destOrd="0" presId="urn:microsoft.com/office/officeart/2008/layout/LinedList"/>
    <dgm:cxn modelId="{68764FA6-ED2D-4D84-BC9F-267826BBCCCC}" type="presParOf" srcId="{27E93A7F-34D0-4F8D-9D30-5661CC476DBA}" destId="{F629FCDE-CFE4-4FAA-A4E4-85386ED8C730}" srcOrd="0" destOrd="0" presId="urn:microsoft.com/office/officeart/2008/layout/LinedList"/>
    <dgm:cxn modelId="{8E761649-D8C8-4FDE-AF18-1ADC066EF926}" type="presParOf" srcId="{27E93A7F-34D0-4F8D-9D30-5661CC476DBA}" destId="{9E94E8CA-1203-4634-8604-40B012A35B20}" srcOrd="1" destOrd="0" presId="urn:microsoft.com/office/officeart/2008/layout/LinedList"/>
    <dgm:cxn modelId="{20F4FE43-C021-4350-9168-45156F3136A8}" type="presParOf" srcId="{F896AD2B-02B3-4C50-A7D6-A2F26DC4931C}" destId="{6C86FE4F-9D96-4AE0-AAEF-E7C1036E8219}" srcOrd="12" destOrd="0" presId="urn:microsoft.com/office/officeart/2008/layout/LinedList"/>
    <dgm:cxn modelId="{273D453B-99FB-4143-95CF-86CC27CE9899}" type="presParOf" srcId="{F896AD2B-02B3-4C50-A7D6-A2F26DC4931C}" destId="{DA8554C7-E6FD-4892-AC8D-BE6544B89016}" srcOrd="13" destOrd="0" presId="urn:microsoft.com/office/officeart/2008/layout/LinedList"/>
    <dgm:cxn modelId="{6EC520AE-CC74-4C54-9607-B33CFBD49399}" type="presParOf" srcId="{DA8554C7-E6FD-4892-AC8D-BE6544B89016}" destId="{14CAF0C6-DD7B-4D64-829C-2ACAEF8306AB}" srcOrd="0" destOrd="0" presId="urn:microsoft.com/office/officeart/2008/layout/LinedList"/>
    <dgm:cxn modelId="{F6C54378-C7B2-466D-A3B8-049D40F70BF6}" type="presParOf" srcId="{DA8554C7-E6FD-4892-AC8D-BE6544B89016}" destId="{13BACDF9-45E4-495D-B5E3-20C6956F56DF}" srcOrd="1" destOrd="0" presId="urn:microsoft.com/office/officeart/2008/layout/LinedList"/>
    <dgm:cxn modelId="{5DC9DE24-266F-40BB-BA28-2F5540340A7D}" type="presParOf" srcId="{F896AD2B-02B3-4C50-A7D6-A2F26DC4931C}" destId="{95EFA9E5-6A6D-4F3D-833B-009789B3032B}" srcOrd="14" destOrd="0" presId="urn:microsoft.com/office/officeart/2008/layout/LinedList"/>
    <dgm:cxn modelId="{9EEEA601-FDE5-4277-8288-F11875BBBE8B}" type="presParOf" srcId="{F896AD2B-02B3-4C50-A7D6-A2F26DC4931C}" destId="{F5C47327-C4EA-4A2F-B1F6-A7658D951170}" srcOrd="15" destOrd="0" presId="urn:microsoft.com/office/officeart/2008/layout/LinedList"/>
    <dgm:cxn modelId="{AB3DD83C-8576-4FF1-97BC-8862334B2CDF}" type="presParOf" srcId="{F5C47327-C4EA-4A2F-B1F6-A7658D951170}" destId="{D80DDC0F-1C92-4B31-B19D-D58DBC91C6FF}" srcOrd="0" destOrd="0" presId="urn:microsoft.com/office/officeart/2008/layout/LinedList"/>
    <dgm:cxn modelId="{51D93F7E-2B68-42B9-AE25-A8E584AD80F1}" type="presParOf" srcId="{F5C47327-C4EA-4A2F-B1F6-A7658D951170}" destId="{A6E04733-41F4-456A-AD98-4F349F91B0B8}" srcOrd="1" destOrd="0" presId="urn:microsoft.com/office/officeart/2008/layout/LinedList"/>
    <dgm:cxn modelId="{3C1DAC43-A679-4B14-89C3-D93D6C03DBB2}" type="presParOf" srcId="{F896AD2B-02B3-4C50-A7D6-A2F26DC4931C}" destId="{0033650A-90B7-4015-9545-4EA224C1F29F}" srcOrd="16" destOrd="0" presId="urn:microsoft.com/office/officeart/2008/layout/LinedList"/>
    <dgm:cxn modelId="{252F33E2-AA55-47C2-9514-9B6175CCC200}" type="presParOf" srcId="{F896AD2B-02B3-4C50-A7D6-A2F26DC4931C}" destId="{23BFE4A1-0E8A-48C3-8C9E-27CB1790EB89}" srcOrd="17" destOrd="0" presId="urn:microsoft.com/office/officeart/2008/layout/LinedList"/>
    <dgm:cxn modelId="{C19F93CF-EFD6-4E13-9797-EF3A9EE9B731}" type="presParOf" srcId="{23BFE4A1-0E8A-48C3-8C9E-27CB1790EB89}" destId="{281FAC74-7D31-4DE0-9859-46C2C9ABB013}" srcOrd="0" destOrd="0" presId="urn:microsoft.com/office/officeart/2008/layout/LinedList"/>
    <dgm:cxn modelId="{740F33EE-0579-4F21-A79E-D8A31DE66FF2}" type="presParOf" srcId="{23BFE4A1-0E8A-48C3-8C9E-27CB1790EB89}" destId="{634F96DB-AF78-436D-A326-8E0134867CE9}" srcOrd="1"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8EFE15-AB48-45E2-A730-17787B2EDDC4}"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en-US"/>
        </a:p>
      </dgm:t>
    </dgm:pt>
    <dgm:pt modelId="{648F83D2-0403-41EB-9EF6-1A13E9A9CB03}">
      <dgm:prSet custT="1"/>
      <dgm:spPr/>
      <dgm:t>
        <a:bodyPr anchor="ctr"/>
        <a:lstStyle/>
        <a:p>
          <a:pPr algn="ctr" rtl="0"/>
          <a:r>
            <a:rPr lang="en-US" sz="3200" b="0" dirty="0" smtClean="0">
              <a:effectLst>
                <a:outerShdw blurRad="38100" dist="38100" dir="2700000" algn="tl">
                  <a:srgbClr val="000000">
                    <a:alpha val="43137"/>
                  </a:srgbClr>
                </a:outerShdw>
              </a:effectLst>
            </a:rPr>
            <a:t>AIDS</a:t>
          </a:r>
          <a:endParaRPr lang="en-US" sz="3200" b="0" dirty="0">
            <a:effectLst>
              <a:outerShdw blurRad="38100" dist="38100" dir="2700000" algn="tl">
                <a:srgbClr val="000000">
                  <a:alpha val="43137"/>
                </a:srgbClr>
              </a:outerShdw>
            </a:effectLst>
          </a:endParaRPr>
        </a:p>
      </dgm:t>
      <dgm:extLst>
        <a:ext uri="{E40237B7-FDA0-4F09-8148-C483321AD2D9}">
          <dgm14:cNvPr xmlns:dgm14="http://schemas.microsoft.com/office/drawing/2010/diagram" xmlns="" id="0" name="" descr="AIDS&#10;Drug and Alcohol Abuse&#10;Sickle Cell Anemia&#10;"/>
        </a:ext>
      </dgm:extLst>
    </dgm:pt>
    <dgm:pt modelId="{EBBCB6F7-9B3C-4FC6-ABB1-C9266667D18F}" type="parTrans" cxnId="{4F1C7266-5CD1-42D7-B58C-1AB27DB2FDDC}">
      <dgm:prSet/>
      <dgm:spPr/>
      <dgm:t>
        <a:bodyPr/>
        <a:lstStyle/>
        <a:p>
          <a:endParaRPr lang="en-US" sz="3200" b="0">
            <a:effectLst>
              <a:outerShdw blurRad="38100" dist="38100" dir="2700000" algn="tl">
                <a:srgbClr val="000000">
                  <a:alpha val="43137"/>
                </a:srgbClr>
              </a:outerShdw>
            </a:effectLst>
          </a:endParaRPr>
        </a:p>
      </dgm:t>
    </dgm:pt>
    <dgm:pt modelId="{56773E82-8806-45D3-894A-1B3D87276635}" type="sibTrans" cxnId="{4F1C7266-5CD1-42D7-B58C-1AB27DB2FDDC}">
      <dgm:prSet/>
      <dgm:spPr/>
      <dgm:t>
        <a:bodyPr/>
        <a:lstStyle/>
        <a:p>
          <a:endParaRPr lang="en-US" sz="3200" b="0">
            <a:effectLst>
              <a:outerShdw blurRad="38100" dist="38100" dir="2700000" algn="tl">
                <a:srgbClr val="000000">
                  <a:alpha val="43137"/>
                </a:srgbClr>
              </a:outerShdw>
            </a:effectLst>
          </a:endParaRPr>
        </a:p>
      </dgm:t>
    </dgm:pt>
    <dgm:pt modelId="{C7D83D40-220E-4C92-A573-E3877D33C668}">
      <dgm:prSet custT="1"/>
      <dgm:spPr/>
      <dgm:t>
        <a:bodyPr anchor="ctr"/>
        <a:lstStyle/>
        <a:p>
          <a:pPr algn="ctr" rtl="0"/>
          <a:r>
            <a:rPr lang="en-US" sz="3200" b="0" dirty="0" smtClean="0">
              <a:effectLst>
                <a:outerShdw blurRad="38100" dist="38100" dir="2700000" algn="tl">
                  <a:srgbClr val="000000">
                    <a:alpha val="43137"/>
                  </a:srgbClr>
                </a:outerShdw>
              </a:effectLst>
            </a:rPr>
            <a:t>Drug and Alcohol Abuse</a:t>
          </a:r>
          <a:endParaRPr lang="en-US" sz="3200" b="0" dirty="0">
            <a:effectLst>
              <a:outerShdw blurRad="38100" dist="38100" dir="2700000" algn="tl">
                <a:srgbClr val="000000">
                  <a:alpha val="43137"/>
                </a:srgbClr>
              </a:outerShdw>
            </a:effectLst>
          </a:endParaRPr>
        </a:p>
      </dgm:t>
      <dgm:extLst>
        <a:ext uri="{E40237B7-FDA0-4F09-8148-C483321AD2D9}">
          <dgm14:cNvPr xmlns:dgm14="http://schemas.microsoft.com/office/drawing/2010/diagram" xmlns="" id="0" name="" descr="AIDS&#10;Drug and Alcohol Abuse&#10;Sickle Cell Anemia&#10;"/>
        </a:ext>
      </dgm:extLst>
    </dgm:pt>
    <dgm:pt modelId="{EBFD46AE-8B77-4876-97C7-0AE48D10EEBC}" type="parTrans" cxnId="{9614F418-D5F2-40CA-AB6D-D1C599B115D0}">
      <dgm:prSet/>
      <dgm:spPr/>
      <dgm:t>
        <a:bodyPr/>
        <a:lstStyle/>
        <a:p>
          <a:endParaRPr lang="en-US" sz="3200" b="0">
            <a:effectLst>
              <a:outerShdw blurRad="38100" dist="38100" dir="2700000" algn="tl">
                <a:srgbClr val="000000">
                  <a:alpha val="43137"/>
                </a:srgbClr>
              </a:outerShdw>
            </a:effectLst>
          </a:endParaRPr>
        </a:p>
      </dgm:t>
    </dgm:pt>
    <dgm:pt modelId="{3FD5BCCB-D6F9-42EC-AFCB-EFFB9BF8B4BA}" type="sibTrans" cxnId="{9614F418-D5F2-40CA-AB6D-D1C599B115D0}">
      <dgm:prSet/>
      <dgm:spPr/>
      <dgm:t>
        <a:bodyPr/>
        <a:lstStyle/>
        <a:p>
          <a:endParaRPr lang="en-US" sz="3200" b="0">
            <a:effectLst>
              <a:outerShdw blurRad="38100" dist="38100" dir="2700000" algn="tl">
                <a:srgbClr val="000000">
                  <a:alpha val="43137"/>
                </a:srgbClr>
              </a:outerShdw>
            </a:effectLst>
          </a:endParaRPr>
        </a:p>
      </dgm:t>
    </dgm:pt>
    <dgm:pt modelId="{C558A188-2B12-4317-AA1A-2873D086DDFB}">
      <dgm:prSet custT="1"/>
      <dgm:spPr/>
      <dgm:t>
        <a:bodyPr anchor="ctr"/>
        <a:lstStyle/>
        <a:p>
          <a:pPr algn="ctr" rtl="0"/>
          <a:r>
            <a:rPr lang="en-US" sz="3200" b="0" dirty="0" smtClean="0">
              <a:effectLst>
                <a:outerShdw blurRad="38100" dist="38100" dir="2700000" algn="tl">
                  <a:srgbClr val="000000">
                    <a:alpha val="43137"/>
                  </a:srgbClr>
                </a:outerShdw>
              </a:effectLst>
            </a:rPr>
            <a:t>Sickle Cell Anemia</a:t>
          </a:r>
          <a:endParaRPr lang="en-US" sz="3200" b="0" dirty="0">
            <a:effectLst>
              <a:outerShdw blurRad="38100" dist="38100" dir="2700000" algn="tl">
                <a:srgbClr val="000000">
                  <a:alpha val="43137"/>
                </a:srgbClr>
              </a:outerShdw>
            </a:effectLst>
          </a:endParaRPr>
        </a:p>
      </dgm:t>
      <dgm:extLst>
        <a:ext uri="{E40237B7-FDA0-4F09-8148-C483321AD2D9}">
          <dgm14:cNvPr xmlns:dgm14="http://schemas.microsoft.com/office/drawing/2010/diagram" xmlns="" id="0" name="" descr="AIDS&#10;Drug and Alcohol Abuse&#10;Sickle Cell Anemia&#10;"/>
        </a:ext>
      </dgm:extLst>
    </dgm:pt>
    <dgm:pt modelId="{E8166121-7FC3-4728-BC9B-3C91F79AA0FF}" type="parTrans" cxnId="{BB70FD40-21C1-418E-BE77-E0C2D59CFB0D}">
      <dgm:prSet/>
      <dgm:spPr/>
      <dgm:t>
        <a:bodyPr/>
        <a:lstStyle/>
        <a:p>
          <a:endParaRPr lang="en-US" sz="3200" b="0">
            <a:effectLst>
              <a:outerShdw blurRad="38100" dist="38100" dir="2700000" algn="tl">
                <a:srgbClr val="000000">
                  <a:alpha val="43137"/>
                </a:srgbClr>
              </a:outerShdw>
            </a:effectLst>
          </a:endParaRPr>
        </a:p>
      </dgm:t>
    </dgm:pt>
    <dgm:pt modelId="{79E69182-8F88-46A2-BD05-F6837FABDAB0}" type="sibTrans" cxnId="{BB70FD40-21C1-418E-BE77-E0C2D59CFB0D}">
      <dgm:prSet/>
      <dgm:spPr/>
      <dgm:t>
        <a:bodyPr/>
        <a:lstStyle/>
        <a:p>
          <a:endParaRPr lang="en-US" sz="3200" b="0">
            <a:effectLst>
              <a:outerShdw blurRad="38100" dist="38100" dir="2700000" algn="tl">
                <a:srgbClr val="000000">
                  <a:alpha val="43137"/>
                </a:srgbClr>
              </a:outerShdw>
            </a:effectLst>
          </a:endParaRPr>
        </a:p>
      </dgm:t>
    </dgm:pt>
    <dgm:pt modelId="{032E293E-A655-4356-854B-063248443E05}" type="pres">
      <dgm:prSet presAssocID="{9D8EFE15-AB48-45E2-A730-17787B2EDDC4}" presName="vert0" presStyleCnt="0">
        <dgm:presLayoutVars>
          <dgm:dir/>
          <dgm:animOne val="branch"/>
          <dgm:animLvl val="lvl"/>
        </dgm:presLayoutVars>
      </dgm:prSet>
      <dgm:spPr/>
      <dgm:t>
        <a:bodyPr/>
        <a:lstStyle/>
        <a:p>
          <a:endParaRPr lang="en-US"/>
        </a:p>
      </dgm:t>
    </dgm:pt>
    <dgm:pt modelId="{8EECFE5E-01BC-49B1-9486-66A66AA47C0F}" type="pres">
      <dgm:prSet presAssocID="{648F83D2-0403-41EB-9EF6-1A13E9A9CB03}" presName="thickLine" presStyleLbl="alignNode1" presStyleIdx="0" presStyleCnt="3"/>
      <dgm:spPr/>
      <dgm:extLst>
        <a:ext uri="{E40237B7-FDA0-4F09-8148-C483321AD2D9}">
          <dgm14:cNvPr xmlns:dgm14="http://schemas.microsoft.com/office/drawing/2010/diagram" xmlns="" id="0" name="" descr="AIDS&#10;Drug and Alcohol Abuse&#10;Sickle Cell Anemia&#10;"/>
        </a:ext>
      </dgm:extLst>
    </dgm:pt>
    <dgm:pt modelId="{3262F40B-D1AD-4458-ABDE-374011D57734}" type="pres">
      <dgm:prSet presAssocID="{648F83D2-0403-41EB-9EF6-1A13E9A9CB03}" presName="horz1" presStyleCnt="0"/>
      <dgm:spPr/>
    </dgm:pt>
    <dgm:pt modelId="{C1BB21C5-0998-4B13-AB8B-BB8D6B934273}" type="pres">
      <dgm:prSet presAssocID="{648F83D2-0403-41EB-9EF6-1A13E9A9CB03}" presName="tx1" presStyleLbl="revTx" presStyleIdx="0" presStyleCnt="3"/>
      <dgm:spPr/>
      <dgm:t>
        <a:bodyPr/>
        <a:lstStyle/>
        <a:p>
          <a:endParaRPr lang="en-US"/>
        </a:p>
      </dgm:t>
    </dgm:pt>
    <dgm:pt modelId="{519F82D9-13E5-4799-B15C-896860A75D1C}" type="pres">
      <dgm:prSet presAssocID="{648F83D2-0403-41EB-9EF6-1A13E9A9CB03}" presName="vert1" presStyleCnt="0"/>
      <dgm:spPr/>
    </dgm:pt>
    <dgm:pt modelId="{4A55AD06-F2F9-4AD0-B841-99676C2B2954}" type="pres">
      <dgm:prSet presAssocID="{C7D83D40-220E-4C92-A573-E3877D33C668}" presName="thickLine" presStyleLbl="alignNode1" presStyleIdx="1" presStyleCnt="3"/>
      <dgm:spPr/>
      <dgm:extLst>
        <a:ext uri="{E40237B7-FDA0-4F09-8148-C483321AD2D9}">
          <dgm14:cNvPr xmlns:dgm14="http://schemas.microsoft.com/office/drawing/2010/diagram" xmlns="" id="0" name="" descr="AIDS&#10;Drug and Alcohol Abuse&#10;Sickle Cell Anemia&#10;"/>
        </a:ext>
      </dgm:extLst>
    </dgm:pt>
    <dgm:pt modelId="{FBDFDDE4-CF43-429C-A990-418184D67EFE}" type="pres">
      <dgm:prSet presAssocID="{C7D83D40-220E-4C92-A573-E3877D33C668}" presName="horz1" presStyleCnt="0"/>
      <dgm:spPr/>
    </dgm:pt>
    <dgm:pt modelId="{66CB5CBE-0CA9-4EBF-A487-AA4F33AB45CF}" type="pres">
      <dgm:prSet presAssocID="{C7D83D40-220E-4C92-A573-E3877D33C668}" presName="tx1" presStyleLbl="revTx" presStyleIdx="1" presStyleCnt="3"/>
      <dgm:spPr/>
      <dgm:t>
        <a:bodyPr/>
        <a:lstStyle/>
        <a:p>
          <a:endParaRPr lang="en-US"/>
        </a:p>
      </dgm:t>
    </dgm:pt>
    <dgm:pt modelId="{E1A4C996-1A35-4068-A885-9E4C3C305355}" type="pres">
      <dgm:prSet presAssocID="{C7D83D40-220E-4C92-A573-E3877D33C668}" presName="vert1" presStyleCnt="0"/>
      <dgm:spPr/>
    </dgm:pt>
    <dgm:pt modelId="{3E83B5C5-219D-4CED-8B10-E39B6BABFF28}" type="pres">
      <dgm:prSet presAssocID="{C558A188-2B12-4317-AA1A-2873D086DDFB}" presName="thickLine" presStyleLbl="alignNode1" presStyleIdx="2" presStyleCnt="3" custLinFactNeighborY="-8646"/>
      <dgm:spPr/>
      <dgm:extLst>
        <a:ext uri="{E40237B7-FDA0-4F09-8148-C483321AD2D9}">
          <dgm14:cNvPr xmlns:dgm14="http://schemas.microsoft.com/office/drawing/2010/diagram" xmlns="" id="0" name="" descr="AIDS&#10;Drug and Alcohol Abuse&#10;Sickle Cell Anemia&#10;"/>
        </a:ext>
      </dgm:extLst>
    </dgm:pt>
    <dgm:pt modelId="{3F84D60E-E357-4570-BF55-14FD69D1CF01}" type="pres">
      <dgm:prSet presAssocID="{C558A188-2B12-4317-AA1A-2873D086DDFB}" presName="horz1" presStyleCnt="0"/>
      <dgm:spPr/>
    </dgm:pt>
    <dgm:pt modelId="{403321B9-4184-4D52-BC72-CB8177F56F60}" type="pres">
      <dgm:prSet presAssocID="{C558A188-2B12-4317-AA1A-2873D086DDFB}" presName="tx1" presStyleLbl="revTx" presStyleIdx="2" presStyleCnt="3"/>
      <dgm:spPr/>
      <dgm:t>
        <a:bodyPr/>
        <a:lstStyle/>
        <a:p>
          <a:endParaRPr lang="en-US"/>
        </a:p>
      </dgm:t>
    </dgm:pt>
    <dgm:pt modelId="{D2A76591-ABEA-4B8E-90D2-69B1BD13D3EC}" type="pres">
      <dgm:prSet presAssocID="{C558A188-2B12-4317-AA1A-2873D086DDFB}" presName="vert1" presStyleCnt="0"/>
      <dgm:spPr/>
    </dgm:pt>
  </dgm:ptLst>
  <dgm:cxnLst>
    <dgm:cxn modelId="{4F1C7266-5CD1-42D7-B58C-1AB27DB2FDDC}" srcId="{9D8EFE15-AB48-45E2-A730-17787B2EDDC4}" destId="{648F83D2-0403-41EB-9EF6-1A13E9A9CB03}" srcOrd="0" destOrd="0" parTransId="{EBBCB6F7-9B3C-4FC6-ABB1-C9266667D18F}" sibTransId="{56773E82-8806-45D3-894A-1B3D87276635}"/>
    <dgm:cxn modelId="{BB70FD40-21C1-418E-BE77-E0C2D59CFB0D}" srcId="{9D8EFE15-AB48-45E2-A730-17787B2EDDC4}" destId="{C558A188-2B12-4317-AA1A-2873D086DDFB}" srcOrd="2" destOrd="0" parTransId="{E8166121-7FC3-4728-BC9B-3C91F79AA0FF}" sibTransId="{79E69182-8F88-46A2-BD05-F6837FABDAB0}"/>
    <dgm:cxn modelId="{4F071968-1223-4F56-AE4B-83F21A07B219}" type="presOf" srcId="{C558A188-2B12-4317-AA1A-2873D086DDFB}" destId="{403321B9-4184-4D52-BC72-CB8177F56F60}" srcOrd="0" destOrd="0" presId="urn:microsoft.com/office/officeart/2008/layout/LinedList"/>
    <dgm:cxn modelId="{94DF32F9-6333-44C0-9D14-15932DF393DD}" type="presOf" srcId="{9D8EFE15-AB48-45E2-A730-17787B2EDDC4}" destId="{032E293E-A655-4356-854B-063248443E05}" srcOrd="0" destOrd="0" presId="urn:microsoft.com/office/officeart/2008/layout/LinedList"/>
    <dgm:cxn modelId="{F11898C0-9CB9-438C-AB70-193DEE29BB27}" type="presOf" srcId="{C7D83D40-220E-4C92-A573-E3877D33C668}" destId="{66CB5CBE-0CA9-4EBF-A487-AA4F33AB45CF}" srcOrd="0" destOrd="0" presId="urn:microsoft.com/office/officeart/2008/layout/LinedList"/>
    <dgm:cxn modelId="{D6B3D568-B8B8-4F49-A82C-6E2C64755416}" type="presOf" srcId="{648F83D2-0403-41EB-9EF6-1A13E9A9CB03}" destId="{C1BB21C5-0998-4B13-AB8B-BB8D6B934273}" srcOrd="0" destOrd="0" presId="urn:microsoft.com/office/officeart/2008/layout/LinedList"/>
    <dgm:cxn modelId="{9614F418-D5F2-40CA-AB6D-D1C599B115D0}" srcId="{9D8EFE15-AB48-45E2-A730-17787B2EDDC4}" destId="{C7D83D40-220E-4C92-A573-E3877D33C668}" srcOrd="1" destOrd="0" parTransId="{EBFD46AE-8B77-4876-97C7-0AE48D10EEBC}" sibTransId="{3FD5BCCB-D6F9-42EC-AFCB-EFFB9BF8B4BA}"/>
    <dgm:cxn modelId="{C8DFB5E8-7D27-4AE9-9FBD-CAA41AE028F2}" type="presParOf" srcId="{032E293E-A655-4356-854B-063248443E05}" destId="{8EECFE5E-01BC-49B1-9486-66A66AA47C0F}" srcOrd="0" destOrd="0" presId="urn:microsoft.com/office/officeart/2008/layout/LinedList"/>
    <dgm:cxn modelId="{D35A6644-6B05-41E8-81D8-D7869D1EEC0F}" type="presParOf" srcId="{032E293E-A655-4356-854B-063248443E05}" destId="{3262F40B-D1AD-4458-ABDE-374011D57734}" srcOrd="1" destOrd="0" presId="urn:microsoft.com/office/officeart/2008/layout/LinedList"/>
    <dgm:cxn modelId="{C60B8A75-3563-472B-8B11-CAA70281E394}" type="presParOf" srcId="{3262F40B-D1AD-4458-ABDE-374011D57734}" destId="{C1BB21C5-0998-4B13-AB8B-BB8D6B934273}" srcOrd="0" destOrd="0" presId="urn:microsoft.com/office/officeart/2008/layout/LinedList"/>
    <dgm:cxn modelId="{22C71413-B1AB-4BE0-BD5B-51CBDAC4C7C6}" type="presParOf" srcId="{3262F40B-D1AD-4458-ABDE-374011D57734}" destId="{519F82D9-13E5-4799-B15C-896860A75D1C}" srcOrd="1" destOrd="0" presId="urn:microsoft.com/office/officeart/2008/layout/LinedList"/>
    <dgm:cxn modelId="{4EB7F492-2DE9-4550-9F5E-A9CEC081819B}" type="presParOf" srcId="{032E293E-A655-4356-854B-063248443E05}" destId="{4A55AD06-F2F9-4AD0-B841-99676C2B2954}" srcOrd="2" destOrd="0" presId="urn:microsoft.com/office/officeart/2008/layout/LinedList"/>
    <dgm:cxn modelId="{B4FB109D-DDBE-49B5-88C7-C5FA0C2AA20A}" type="presParOf" srcId="{032E293E-A655-4356-854B-063248443E05}" destId="{FBDFDDE4-CF43-429C-A990-418184D67EFE}" srcOrd="3" destOrd="0" presId="urn:microsoft.com/office/officeart/2008/layout/LinedList"/>
    <dgm:cxn modelId="{B9D42C97-FEFC-442F-AADA-FA2953548E9E}" type="presParOf" srcId="{FBDFDDE4-CF43-429C-A990-418184D67EFE}" destId="{66CB5CBE-0CA9-4EBF-A487-AA4F33AB45CF}" srcOrd="0" destOrd="0" presId="urn:microsoft.com/office/officeart/2008/layout/LinedList"/>
    <dgm:cxn modelId="{D17226F6-5FDB-4A0C-97A4-F29B52D22DC3}" type="presParOf" srcId="{FBDFDDE4-CF43-429C-A990-418184D67EFE}" destId="{E1A4C996-1A35-4068-A885-9E4C3C305355}" srcOrd="1" destOrd="0" presId="urn:microsoft.com/office/officeart/2008/layout/LinedList"/>
    <dgm:cxn modelId="{CDA92BE7-9604-4A9C-BF62-9FB75669D2E1}" type="presParOf" srcId="{032E293E-A655-4356-854B-063248443E05}" destId="{3E83B5C5-219D-4CED-8B10-E39B6BABFF28}" srcOrd="4" destOrd="0" presId="urn:microsoft.com/office/officeart/2008/layout/LinedList"/>
    <dgm:cxn modelId="{2A31BB00-0396-428B-BCE8-CE3389546EAB}" type="presParOf" srcId="{032E293E-A655-4356-854B-063248443E05}" destId="{3F84D60E-E357-4570-BF55-14FD69D1CF01}" srcOrd="5" destOrd="0" presId="urn:microsoft.com/office/officeart/2008/layout/LinedList"/>
    <dgm:cxn modelId="{7B6BA5A9-CE45-4624-B50F-F141A3C534C8}" type="presParOf" srcId="{3F84D60E-E357-4570-BF55-14FD69D1CF01}" destId="{403321B9-4184-4D52-BC72-CB8177F56F60}" srcOrd="0" destOrd="0" presId="urn:microsoft.com/office/officeart/2008/layout/LinedList"/>
    <dgm:cxn modelId="{44630E2B-8ECF-438B-89EC-9038915CC9D7}" type="presParOf" srcId="{3F84D60E-E357-4570-BF55-14FD69D1CF01}" destId="{D2A76591-ABEA-4B8E-90D2-69B1BD13D3EC}" srcOrd="1" destOrd="0" presId="urn:microsoft.com/office/officeart/2008/layout/LinedList"/>
  </dgm:cxnLst>
  <dgm:bg/>
  <dgm:whole>
    <a:ln>
      <a:noFill/>
    </a:ln>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0C091A-F580-43D7-8164-E48B6326F43D}" type="doc">
      <dgm:prSet loTypeId="urn:microsoft.com/office/officeart/2005/8/layout/process4" loCatId="process" qsTypeId="urn:microsoft.com/office/officeart/2005/8/quickstyle/3d2" qsCatId="3D" csTypeId="urn:microsoft.com/office/officeart/2005/8/colors/colorful3" csCatId="colorful" phldr="1"/>
      <dgm:spPr/>
      <dgm:t>
        <a:bodyPr/>
        <a:lstStyle/>
        <a:p>
          <a:endParaRPr lang="en-US"/>
        </a:p>
      </dgm:t>
    </dgm:pt>
    <dgm:pt modelId="{D25370D8-F306-4F40-828B-C8AAEBD13783}">
      <dgm:prSet phldrT="[Text]" custT="1"/>
      <dgm:spPr/>
      <dgm:t>
        <a:bodyPr/>
        <a:lstStyle/>
        <a:p>
          <a:r>
            <a:rPr lang="en-US" sz="2800" dirty="0" smtClean="0">
              <a:effectLst>
                <a:outerShdw blurRad="38100" dist="38100" dir="2700000" algn="tl">
                  <a:srgbClr val="000000">
                    <a:alpha val="43137"/>
                  </a:srgbClr>
                </a:outerShdw>
              </a:effectLst>
            </a:rPr>
            <a:t>Local </a:t>
          </a:r>
          <a:r>
            <a:rPr lang="en-US" sz="2800" u="sng" dirty="0" smtClean="0">
              <a:effectLst>
                <a:outerShdw blurRad="38100" dist="38100" dir="2700000" algn="tl">
                  <a:srgbClr val="000000">
                    <a:alpha val="43137"/>
                  </a:srgbClr>
                </a:outerShdw>
              </a:effectLst>
            </a:rPr>
            <a:t>ePharmacy </a:t>
          </a:r>
          <a:r>
            <a:rPr lang="en-US" sz="2800" u="none" dirty="0" smtClean="0">
              <a:effectLst>
                <a:outerShdw blurRad="38100" dist="38100" dir="2700000" algn="tl">
                  <a:srgbClr val="000000">
                    <a:alpha val="43137"/>
                  </a:srgbClr>
                </a:outerShdw>
              </a:effectLst>
            </a:rPr>
            <a:t>Rx is finished</a:t>
          </a:r>
          <a:r>
            <a:rPr lang="en-US" sz="2800" u="sng" dirty="0" smtClean="0">
              <a:effectLst>
                <a:outerShdw blurRad="38100" dist="38100" dir="2700000" algn="tl">
                  <a:srgbClr val="000000">
                    <a:alpha val="43137"/>
                  </a:srgbClr>
                </a:outerShdw>
              </a:effectLst>
            </a:rPr>
            <a:t>  </a:t>
          </a:r>
          <a:endParaRPr lang="en-US" sz="2800" u="sng" dirty="0">
            <a:effectLst>
              <a:outerShdw blurRad="38100" dist="38100" dir="2700000" algn="tl">
                <a:srgbClr val="000000">
                  <a:alpha val="43137"/>
                </a:srgbClr>
              </a:outerShdw>
            </a:effectLst>
          </a:endParaRPr>
        </a:p>
      </dgm:t>
      <dgm:extLst/>
    </dgm:pt>
    <dgm:pt modelId="{B5E058D9-129D-47BE-AF1A-1AA2425C1C0C}" type="parTrans" cxnId="{7159783F-41E7-4741-80CD-E60F49B9AED5}">
      <dgm:prSet/>
      <dgm:spPr/>
      <dgm:t>
        <a:bodyPr/>
        <a:lstStyle/>
        <a:p>
          <a:endParaRPr lang="en-US" sz="2800">
            <a:solidFill>
              <a:schemeClr val="tx1"/>
            </a:solidFill>
            <a:effectLst>
              <a:outerShdw blurRad="38100" dist="38100" dir="2700000" algn="tl">
                <a:srgbClr val="000000">
                  <a:alpha val="43137"/>
                </a:srgbClr>
              </a:outerShdw>
            </a:effectLst>
          </a:endParaRPr>
        </a:p>
      </dgm:t>
    </dgm:pt>
    <dgm:pt modelId="{C460984F-31F9-4334-BD89-684500FFC136}" type="sibTrans" cxnId="{7159783F-41E7-4741-80CD-E60F49B9AED5}">
      <dgm:prSet custT="1"/>
      <dgm:spPr/>
      <dgm:t>
        <a:bodyPr/>
        <a:lstStyle/>
        <a:p>
          <a:endParaRPr lang="en-US" sz="2800">
            <a:solidFill>
              <a:schemeClr val="tx1"/>
            </a:solidFill>
            <a:effectLst>
              <a:outerShdw blurRad="38100" dist="38100" dir="2700000" algn="tl">
                <a:srgbClr val="000000">
                  <a:alpha val="43137"/>
                </a:srgbClr>
              </a:outerShdw>
            </a:effectLst>
          </a:endParaRPr>
        </a:p>
      </dgm:t>
    </dgm:pt>
    <dgm:pt modelId="{52BE9146-0441-4A05-BEB1-6AC6D15ABF1E}">
      <dgm:prSet phldrT="[Text]" custT="1"/>
      <dgm:spPr/>
      <dgm:t>
        <a:bodyPr/>
        <a:lstStyle/>
        <a:p>
          <a:r>
            <a:rPr lang="en-US" sz="2800" dirty="0" smtClean="0">
              <a:effectLst>
                <a:outerShdw blurRad="38100" dist="38100" dir="2700000" algn="tl">
                  <a:srgbClr val="000000">
                    <a:alpha val="43137"/>
                  </a:srgbClr>
                </a:outerShdw>
              </a:effectLst>
            </a:rPr>
            <a:t>Claim generated using </a:t>
          </a:r>
          <a:r>
            <a:rPr lang="en-US" sz="2800" cap="all" baseline="0" dirty="0" smtClean="0">
              <a:effectLst>
                <a:outerShdw blurRad="38100" dist="38100" dir="2700000" algn="tl">
                  <a:srgbClr val="000000">
                    <a:alpha val="43137"/>
                  </a:srgbClr>
                </a:outerShdw>
              </a:effectLst>
            </a:rPr>
            <a:t>last local NDC</a:t>
          </a:r>
          <a:endParaRPr lang="en-US" sz="2800" cap="all" baseline="0" dirty="0">
            <a:effectLst>
              <a:outerShdw blurRad="38100" dist="38100" dir="2700000" algn="tl">
                <a:srgbClr val="000000">
                  <a:alpha val="43137"/>
                </a:srgbClr>
              </a:outerShdw>
            </a:effectLst>
          </a:endParaRPr>
        </a:p>
      </dgm:t>
      <dgm:extLst>
        <a:ext uri="{E40237B7-FDA0-4F09-8148-C483321AD2D9}">
          <dgm14:cNvPr xmlns:dgm14="http://schemas.microsoft.com/office/drawing/2010/diagram" xmlns="" id="0" name="" descr="flow from top to bottom:&#10;&#10;Local ePharmacy Rx is finished  &#10;Claim generated using last local NDC&#10;Rx is filled with different NDC&#10;Automation sends new NDC to VistA via OPAI or  prescription has payable claim&#10;Last local NDC field is updated&#10;New NDC used for next local  Rx&#10;"/>
        </a:ext>
      </dgm:extLst>
    </dgm:pt>
    <dgm:pt modelId="{59AF05D3-0E34-4464-AE81-DBF7D305F1DD}" type="parTrans" cxnId="{BC3AE325-6BFE-449B-9045-C1E11FCB2735}">
      <dgm:prSet/>
      <dgm:spPr/>
      <dgm:t>
        <a:bodyPr/>
        <a:lstStyle/>
        <a:p>
          <a:endParaRPr lang="en-US" sz="2800">
            <a:solidFill>
              <a:schemeClr val="tx1"/>
            </a:solidFill>
            <a:effectLst>
              <a:outerShdw blurRad="38100" dist="38100" dir="2700000" algn="tl">
                <a:srgbClr val="000000">
                  <a:alpha val="43137"/>
                </a:srgbClr>
              </a:outerShdw>
            </a:effectLst>
          </a:endParaRPr>
        </a:p>
      </dgm:t>
    </dgm:pt>
    <dgm:pt modelId="{FFEBF3C2-C8AC-4E93-A3DA-C5EE2CDC7883}" type="sibTrans" cxnId="{BC3AE325-6BFE-449B-9045-C1E11FCB2735}">
      <dgm:prSet custT="1"/>
      <dgm:spPr/>
      <dgm:t>
        <a:bodyPr/>
        <a:lstStyle/>
        <a:p>
          <a:endParaRPr lang="en-US" sz="2800">
            <a:solidFill>
              <a:schemeClr val="tx1"/>
            </a:solidFill>
            <a:effectLst>
              <a:outerShdw blurRad="38100" dist="38100" dir="2700000" algn="tl">
                <a:srgbClr val="000000">
                  <a:alpha val="43137"/>
                </a:srgbClr>
              </a:outerShdw>
            </a:effectLst>
          </a:endParaRPr>
        </a:p>
      </dgm:t>
    </dgm:pt>
    <dgm:pt modelId="{44B3E878-5FB6-4B3E-BE9C-A64D4584FA22}">
      <dgm:prSet phldrT="[Text]" custT="1"/>
      <dgm:spPr/>
      <dgm:t>
        <a:bodyPr/>
        <a:lstStyle/>
        <a:p>
          <a:r>
            <a:rPr lang="en-US" sz="2800" dirty="0" smtClean="0">
              <a:effectLst>
                <a:outerShdw blurRad="38100" dist="38100" dir="2700000" algn="tl">
                  <a:srgbClr val="000000">
                    <a:alpha val="43137"/>
                  </a:srgbClr>
                </a:outerShdw>
              </a:effectLst>
            </a:rPr>
            <a:t>Rx is filled with different NDC</a:t>
          </a:r>
          <a:endParaRPr lang="en-US" sz="2800" dirty="0">
            <a:effectLst>
              <a:outerShdw blurRad="38100" dist="38100" dir="2700000" algn="tl">
                <a:srgbClr val="000000">
                  <a:alpha val="43137"/>
                </a:srgbClr>
              </a:outerShdw>
            </a:effectLst>
          </a:endParaRPr>
        </a:p>
      </dgm:t>
      <dgm:extLst>
        <a:ext uri="{E40237B7-FDA0-4F09-8148-C483321AD2D9}">
          <dgm14:cNvPr xmlns:dgm14="http://schemas.microsoft.com/office/drawing/2010/diagram" xmlns="" id="0" name="" descr="flow from top to bottom:&#10;&#10;Local ePharmacy Rx is finished  &#10;Claim generated using last local NDC&#10;Rx is filled with different NDC&#10;Automation sends new NDC to VistA via OPAI or  prescription has payable claim&#10;Last local NDC field is updated&#10;New NDC used for next local  Rx&#10;"/>
        </a:ext>
      </dgm:extLst>
    </dgm:pt>
    <dgm:pt modelId="{669B523C-173A-408A-B4E0-6075FE8BE0D0}" type="parTrans" cxnId="{AB074DC0-B132-4E51-83B1-41F8205C5C10}">
      <dgm:prSet/>
      <dgm:spPr/>
      <dgm:t>
        <a:bodyPr/>
        <a:lstStyle/>
        <a:p>
          <a:endParaRPr lang="en-US" sz="2800">
            <a:solidFill>
              <a:schemeClr val="tx1"/>
            </a:solidFill>
            <a:effectLst>
              <a:outerShdw blurRad="38100" dist="38100" dir="2700000" algn="tl">
                <a:srgbClr val="000000">
                  <a:alpha val="43137"/>
                </a:srgbClr>
              </a:outerShdw>
            </a:effectLst>
          </a:endParaRPr>
        </a:p>
      </dgm:t>
    </dgm:pt>
    <dgm:pt modelId="{15FB6EF7-F9A3-45B9-85C5-D6EFED396AF9}" type="sibTrans" cxnId="{AB074DC0-B132-4E51-83B1-41F8205C5C10}">
      <dgm:prSet custT="1"/>
      <dgm:spPr/>
      <dgm:t>
        <a:bodyPr/>
        <a:lstStyle/>
        <a:p>
          <a:endParaRPr lang="en-US" sz="2800">
            <a:solidFill>
              <a:schemeClr val="tx1"/>
            </a:solidFill>
            <a:effectLst>
              <a:outerShdw blurRad="38100" dist="38100" dir="2700000" algn="tl">
                <a:srgbClr val="000000">
                  <a:alpha val="43137"/>
                </a:srgbClr>
              </a:outerShdw>
            </a:effectLst>
          </a:endParaRPr>
        </a:p>
      </dgm:t>
    </dgm:pt>
    <dgm:pt modelId="{3893F6BD-BDAC-4054-AFF3-6353858B1628}">
      <dgm:prSet phldrT="[Text]" custT="1"/>
      <dgm:spPr/>
      <dgm:t>
        <a:bodyPr/>
        <a:lstStyle/>
        <a:p>
          <a:r>
            <a:rPr lang="en-US" sz="2800" dirty="0" smtClean="0">
              <a:effectLst>
                <a:outerShdw blurRad="38100" dist="38100" dir="2700000" algn="tl">
                  <a:srgbClr val="000000">
                    <a:alpha val="43137"/>
                  </a:srgbClr>
                </a:outerShdw>
              </a:effectLst>
            </a:rPr>
            <a:t>Automation sends new NDC to VistA via OPAI </a:t>
          </a:r>
          <a:r>
            <a:rPr lang="en-US" sz="2800" u="sng" dirty="0" smtClean="0">
              <a:effectLst>
                <a:outerShdw blurRad="38100" dist="38100" dir="2700000" algn="tl">
                  <a:srgbClr val="000000">
                    <a:alpha val="43137"/>
                  </a:srgbClr>
                </a:outerShdw>
              </a:effectLst>
            </a:rPr>
            <a:t>or </a:t>
          </a:r>
          <a:r>
            <a:rPr lang="en-US" sz="2800" u="none" dirty="0" smtClean="0">
              <a:effectLst>
                <a:outerShdw blurRad="38100" dist="38100" dir="2700000" algn="tl">
                  <a:srgbClr val="000000">
                    <a:alpha val="43137"/>
                  </a:srgbClr>
                </a:outerShdw>
              </a:effectLst>
            </a:rPr>
            <a:t> prescription has payable claim</a:t>
          </a:r>
          <a:endParaRPr lang="en-US" sz="2800" dirty="0">
            <a:effectLst>
              <a:outerShdw blurRad="38100" dist="38100" dir="2700000" algn="tl">
                <a:srgbClr val="000000">
                  <a:alpha val="43137"/>
                </a:srgbClr>
              </a:outerShdw>
            </a:effectLst>
          </a:endParaRPr>
        </a:p>
      </dgm:t>
      <dgm:extLst>
        <a:ext uri="{E40237B7-FDA0-4F09-8148-C483321AD2D9}">
          <dgm14:cNvPr xmlns:dgm14="http://schemas.microsoft.com/office/drawing/2010/diagram" xmlns="" id="0" name="" descr="flow from top to bottom:&#10;&#10;Local ePharmacy Rx is finished  &#10;Claim generated using last local NDC&#10;Rx is filled with different NDC&#10;Automation sends new NDC to VistA via OPAI or  prescription has payable claim&#10;Last local NDC field is updated&#10;New NDC used for next local  Rx&#10;"/>
        </a:ext>
      </dgm:extLst>
    </dgm:pt>
    <dgm:pt modelId="{F6E50878-5DB9-4AC6-AD05-D2DA9BA0B137}" type="parTrans" cxnId="{4E259CFB-7775-4424-9267-CCEF0E4C53F6}">
      <dgm:prSet/>
      <dgm:spPr/>
      <dgm:t>
        <a:bodyPr/>
        <a:lstStyle/>
        <a:p>
          <a:endParaRPr lang="en-US" sz="2800">
            <a:solidFill>
              <a:schemeClr val="tx1"/>
            </a:solidFill>
            <a:effectLst>
              <a:outerShdw blurRad="38100" dist="38100" dir="2700000" algn="tl">
                <a:srgbClr val="000000">
                  <a:alpha val="43137"/>
                </a:srgbClr>
              </a:outerShdw>
            </a:effectLst>
          </a:endParaRPr>
        </a:p>
      </dgm:t>
    </dgm:pt>
    <dgm:pt modelId="{57410519-3134-4C87-9DF9-FED0BD0D81A2}" type="sibTrans" cxnId="{4E259CFB-7775-4424-9267-CCEF0E4C53F6}">
      <dgm:prSet custT="1"/>
      <dgm:spPr/>
      <dgm:t>
        <a:bodyPr/>
        <a:lstStyle/>
        <a:p>
          <a:endParaRPr lang="en-US" sz="2800">
            <a:solidFill>
              <a:schemeClr val="tx1"/>
            </a:solidFill>
            <a:effectLst>
              <a:outerShdw blurRad="38100" dist="38100" dir="2700000" algn="tl">
                <a:srgbClr val="000000">
                  <a:alpha val="43137"/>
                </a:srgbClr>
              </a:outerShdw>
            </a:effectLst>
          </a:endParaRPr>
        </a:p>
      </dgm:t>
    </dgm:pt>
    <dgm:pt modelId="{C34D82E1-0733-45B3-A46C-7002E3FAC5B8}">
      <dgm:prSet phldrT="[Text]" custT="1"/>
      <dgm:spPr/>
      <dgm:t>
        <a:bodyPr/>
        <a:lstStyle/>
        <a:p>
          <a:r>
            <a:rPr lang="en-US" sz="2800" cap="all" baseline="0" dirty="0" smtClean="0">
              <a:effectLst>
                <a:outerShdw blurRad="38100" dist="38100" dir="2700000" algn="tl">
                  <a:srgbClr val="000000">
                    <a:alpha val="43137"/>
                  </a:srgbClr>
                </a:outerShdw>
              </a:effectLst>
            </a:rPr>
            <a:t>Last local </a:t>
          </a:r>
          <a:r>
            <a:rPr lang="en-US" sz="2800" dirty="0" smtClean="0">
              <a:effectLst>
                <a:outerShdw blurRad="38100" dist="38100" dir="2700000" algn="tl">
                  <a:srgbClr val="000000">
                    <a:alpha val="43137"/>
                  </a:srgbClr>
                </a:outerShdw>
              </a:effectLst>
            </a:rPr>
            <a:t>NDC field is updated</a:t>
          </a:r>
          <a:endParaRPr lang="en-US" sz="2800" dirty="0">
            <a:effectLst>
              <a:outerShdw blurRad="38100" dist="38100" dir="2700000" algn="tl">
                <a:srgbClr val="000000">
                  <a:alpha val="43137"/>
                </a:srgbClr>
              </a:outerShdw>
            </a:effectLst>
          </a:endParaRPr>
        </a:p>
      </dgm:t>
      <dgm:extLst>
        <a:ext uri="{E40237B7-FDA0-4F09-8148-C483321AD2D9}">
          <dgm14:cNvPr xmlns:dgm14="http://schemas.microsoft.com/office/drawing/2010/diagram" xmlns="" id="0" name="" descr="flow from top to bottom:&#10;&#10;Local ePharmacy Rx is finished  &#10;Claim generated using last local NDC&#10;Rx is filled with different NDC&#10;Automation sends new NDC to VistA via OPAI or  prescription has payable claim&#10;Last local NDC field is updated&#10;New NDC used for next local  Rx&#10;"/>
        </a:ext>
      </dgm:extLst>
    </dgm:pt>
    <dgm:pt modelId="{64C9C5C0-C1F3-4F76-B4E5-91697556B026}" type="parTrans" cxnId="{3FD57B26-5896-4CDE-BEAF-F2C82564F9E1}">
      <dgm:prSet/>
      <dgm:spPr/>
      <dgm:t>
        <a:bodyPr/>
        <a:lstStyle/>
        <a:p>
          <a:endParaRPr lang="en-US" sz="2800">
            <a:solidFill>
              <a:schemeClr val="tx1"/>
            </a:solidFill>
            <a:effectLst>
              <a:outerShdw blurRad="38100" dist="38100" dir="2700000" algn="tl">
                <a:srgbClr val="000000">
                  <a:alpha val="43137"/>
                </a:srgbClr>
              </a:outerShdw>
            </a:effectLst>
          </a:endParaRPr>
        </a:p>
      </dgm:t>
    </dgm:pt>
    <dgm:pt modelId="{36EB1794-0453-4A3E-B7AD-03CB1A3D0A4C}" type="sibTrans" cxnId="{3FD57B26-5896-4CDE-BEAF-F2C82564F9E1}">
      <dgm:prSet custT="1"/>
      <dgm:spPr/>
      <dgm:t>
        <a:bodyPr/>
        <a:lstStyle/>
        <a:p>
          <a:endParaRPr lang="en-US" sz="2800">
            <a:solidFill>
              <a:schemeClr val="tx1"/>
            </a:solidFill>
            <a:effectLst>
              <a:outerShdw blurRad="38100" dist="38100" dir="2700000" algn="tl">
                <a:srgbClr val="000000">
                  <a:alpha val="43137"/>
                </a:srgbClr>
              </a:outerShdw>
            </a:effectLst>
          </a:endParaRPr>
        </a:p>
      </dgm:t>
    </dgm:pt>
    <dgm:pt modelId="{6A855636-EE8D-4792-B52B-FDCAE20E1427}">
      <dgm:prSet custT="1"/>
      <dgm:spPr/>
      <dgm:t>
        <a:bodyPr/>
        <a:lstStyle/>
        <a:p>
          <a:r>
            <a:rPr lang="en-US" sz="2800" dirty="0" smtClean="0">
              <a:effectLst>
                <a:outerShdw blurRad="38100" dist="38100" dir="2700000" algn="tl">
                  <a:srgbClr val="000000">
                    <a:alpha val="43137"/>
                  </a:srgbClr>
                </a:outerShdw>
              </a:effectLst>
            </a:rPr>
            <a:t>New NDC used for next local  Rx</a:t>
          </a:r>
          <a:endParaRPr lang="en-US" sz="2800" dirty="0">
            <a:effectLst>
              <a:outerShdw blurRad="38100" dist="38100" dir="2700000" algn="tl">
                <a:srgbClr val="000000">
                  <a:alpha val="43137"/>
                </a:srgbClr>
              </a:outerShdw>
            </a:effectLst>
          </a:endParaRPr>
        </a:p>
      </dgm:t>
      <dgm:extLst>
        <a:ext uri="{E40237B7-FDA0-4F09-8148-C483321AD2D9}">
          <dgm14:cNvPr xmlns:dgm14="http://schemas.microsoft.com/office/drawing/2010/diagram" xmlns="" id="0" name="" descr="flow from top to bottom:&#10;&#10;Local ePharmacy Rx is finished  &#10;Claim generated using last local NDC&#10;Rx is filled with different NDC&#10;Automation sends new NDC to VistA via OPAI or  prescription has payable claim&#10;Last local NDC field is updated&#10;New NDC used for next local  Rx&#10;"/>
        </a:ext>
      </dgm:extLst>
    </dgm:pt>
    <dgm:pt modelId="{ACD26A1E-8106-4881-8A71-52B4AC428963}" type="parTrans" cxnId="{7A8AB069-F986-492C-A47F-709C5A362505}">
      <dgm:prSet/>
      <dgm:spPr/>
      <dgm:t>
        <a:bodyPr/>
        <a:lstStyle/>
        <a:p>
          <a:endParaRPr lang="en-US" sz="2800">
            <a:solidFill>
              <a:schemeClr val="tx1"/>
            </a:solidFill>
            <a:effectLst>
              <a:outerShdw blurRad="38100" dist="38100" dir="2700000" algn="tl">
                <a:srgbClr val="000000">
                  <a:alpha val="43137"/>
                </a:srgbClr>
              </a:outerShdw>
            </a:effectLst>
          </a:endParaRPr>
        </a:p>
      </dgm:t>
    </dgm:pt>
    <dgm:pt modelId="{BBC5705B-8875-46AC-802A-1DF529EF0FFB}" type="sibTrans" cxnId="{7A8AB069-F986-492C-A47F-709C5A362505}">
      <dgm:prSet/>
      <dgm:spPr/>
      <dgm:t>
        <a:bodyPr/>
        <a:lstStyle/>
        <a:p>
          <a:endParaRPr lang="en-US" sz="2800">
            <a:solidFill>
              <a:schemeClr val="tx1"/>
            </a:solidFill>
            <a:effectLst>
              <a:outerShdw blurRad="38100" dist="38100" dir="2700000" algn="tl">
                <a:srgbClr val="000000">
                  <a:alpha val="43137"/>
                </a:srgbClr>
              </a:outerShdw>
            </a:effectLst>
          </a:endParaRPr>
        </a:p>
      </dgm:t>
    </dgm:pt>
    <dgm:pt modelId="{CDA62364-38FF-40B0-BF06-5F40FCC7A4F8}" type="pres">
      <dgm:prSet presAssocID="{8E0C091A-F580-43D7-8164-E48B6326F43D}" presName="Name0" presStyleCnt="0">
        <dgm:presLayoutVars>
          <dgm:dir/>
          <dgm:animLvl val="lvl"/>
          <dgm:resizeHandles val="exact"/>
        </dgm:presLayoutVars>
      </dgm:prSet>
      <dgm:spPr/>
      <dgm:t>
        <a:bodyPr/>
        <a:lstStyle/>
        <a:p>
          <a:endParaRPr lang="en-US"/>
        </a:p>
      </dgm:t>
    </dgm:pt>
    <dgm:pt modelId="{B4E6A5A4-21A2-4929-A57F-3429047CF236}" type="pres">
      <dgm:prSet presAssocID="{6A855636-EE8D-4792-B52B-FDCAE20E1427}" presName="boxAndChildren" presStyleCnt="0"/>
      <dgm:spPr/>
      <dgm:t>
        <a:bodyPr/>
        <a:lstStyle/>
        <a:p>
          <a:endParaRPr lang="en-US"/>
        </a:p>
      </dgm:t>
    </dgm:pt>
    <dgm:pt modelId="{217CBBAF-1E35-4D51-AB8C-763A020398B0}" type="pres">
      <dgm:prSet presAssocID="{6A855636-EE8D-4792-B52B-FDCAE20E1427}" presName="parentTextBox" presStyleLbl="node1" presStyleIdx="0" presStyleCnt="6"/>
      <dgm:spPr/>
      <dgm:t>
        <a:bodyPr/>
        <a:lstStyle/>
        <a:p>
          <a:endParaRPr lang="en-US"/>
        </a:p>
      </dgm:t>
    </dgm:pt>
    <dgm:pt modelId="{3F6045E8-4C63-462D-85BD-43C68148C8FC}" type="pres">
      <dgm:prSet presAssocID="{36EB1794-0453-4A3E-B7AD-03CB1A3D0A4C}" presName="sp" presStyleCnt="0"/>
      <dgm:spPr/>
      <dgm:t>
        <a:bodyPr/>
        <a:lstStyle/>
        <a:p>
          <a:endParaRPr lang="en-US"/>
        </a:p>
      </dgm:t>
    </dgm:pt>
    <dgm:pt modelId="{8C5EB99B-28D9-49CC-A78C-7ED309BE0E70}" type="pres">
      <dgm:prSet presAssocID="{C34D82E1-0733-45B3-A46C-7002E3FAC5B8}" presName="arrowAndChildren" presStyleCnt="0"/>
      <dgm:spPr/>
      <dgm:t>
        <a:bodyPr/>
        <a:lstStyle/>
        <a:p>
          <a:endParaRPr lang="en-US"/>
        </a:p>
      </dgm:t>
    </dgm:pt>
    <dgm:pt modelId="{33F89469-BB40-417E-9854-4B39B8A7DD44}" type="pres">
      <dgm:prSet presAssocID="{C34D82E1-0733-45B3-A46C-7002E3FAC5B8}" presName="parentTextArrow" presStyleLbl="node1" presStyleIdx="1" presStyleCnt="6"/>
      <dgm:spPr/>
      <dgm:t>
        <a:bodyPr/>
        <a:lstStyle/>
        <a:p>
          <a:endParaRPr lang="en-US"/>
        </a:p>
      </dgm:t>
    </dgm:pt>
    <dgm:pt modelId="{0E52F2C0-1B5D-46DF-9BA5-9FBFCF70BDF7}" type="pres">
      <dgm:prSet presAssocID="{57410519-3134-4C87-9DF9-FED0BD0D81A2}" presName="sp" presStyleCnt="0"/>
      <dgm:spPr/>
      <dgm:t>
        <a:bodyPr/>
        <a:lstStyle/>
        <a:p>
          <a:endParaRPr lang="en-US"/>
        </a:p>
      </dgm:t>
    </dgm:pt>
    <dgm:pt modelId="{9C41EDE8-8567-4F8C-BDF0-5EB437BFECE9}" type="pres">
      <dgm:prSet presAssocID="{3893F6BD-BDAC-4054-AFF3-6353858B1628}" presName="arrowAndChildren" presStyleCnt="0"/>
      <dgm:spPr/>
      <dgm:t>
        <a:bodyPr/>
        <a:lstStyle/>
        <a:p>
          <a:endParaRPr lang="en-US"/>
        </a:p>
      </dgm:t>
    </dgm:pt>
    <dgm:pt modelId="{FFC23747-57CC-442C-94C2-909DE5582B08}" type="pres">
      <dgm:prSet presAssocID="{3893F6BD-BDAC-4054-AFF3-6353858B1628}" presName="parentTextArrow" presStyleLbl="node1" presStyleIdx="2" presStyleCnt="6"/>
      <dgm:spPr/>
      <dgm:t>
        <a:bodyPr/>
        <a:lstStyle/>
        <a:p>
          <a:endParaRPr lang="en-US"/>
        </a:p>
      </dgm:t>
    </dgm:pt>
    <dgm:pt modelId="{1A2286D5-9C7A-4718-B35B-FF2F3FFDFAF3}" type="pres">
      <dgm:prSet presAssocID="{15FB6EF7-F9A3-45B9-85C5-D6EFED396AF9}" presName="sp" presStyleCnt="0"/>
      <dgm:spPr/>
      <dgm:t>
        <a:bodyPr/>
        <a:lstStyle/>
        <a:p>
          <a:endParaRPr lang="en-US"/>
        </a:p>
      </dgm:t>
    </dgm:pt>
    <dgm:pt modelId="{9BD28EC8-EC19-453F-9342-3235DDC56165}" type="pres">
      <dgm:prSet presAssocID="{44B3E878-5FB6-4B3E-BE9C-A64D4584FA22}" presName="arrowAndChildren" presStyleCnt="0"/>
      <dgm:spPr/>
      <dgm:t>
        <a:bodyPr/>
        <a:lstStyle/>
        <a:p>
          <a:endParaRPr lang="en-US"/>
        </a:p>
      </dgm:t>
    </dgm:pt>
    <dgm:pt modelId="{7E59ED3E-BA5F-4FE8-945F-07E4804AD79C}" type="pres">
      <dgm:prSet presAssocID="{44B3E878-5FB6-4B3E-BE9C-A64D4584FA22}" presName="parentTextArrow" presStyleLbl="node1" presStyleIdx="3" presStyleCnt="6"/>
      <dgm:spPr/>
      <dgm:t>
        <a:bodyPr/>
        <a:lstStyle/>
        <a:p>
          <a:endParaRPr lang="en-US"/>
        </a:p>
      </dgm:t>
    </dgm:pt>
    <dgm:pt modelId="{57A8AE11-FA66-4099-87E6-BF5C7235AE4E}" type="pres">
      <dgm:prSet presAssocID="{FFEBF3C2-C8AC-4E93-A3DA-C5EE2CDC7883}" presName="sp" presStyleCnt="0"/>
      <dgm:spPr/>
      <dgm:t>
        <a:bodyPr/>
        <a:lstStyle/>
        <a:p>
          <a:endParaRPr lang="en-US"/>
        </a:p>
      </dgm:t>
    </dgm:pt>
    <dgm:pt modelId="{6F417D5F-9F2A-4EDA-8EF2-594AF69930E4}" type="pres">
      <dgm:prSet presAssocID="{52BE9146-0441-4A05-BEB1-6AC6D15ABF1E}" presName="arrowAndChildren" presStyleCnt="0"/>
      <dgm:spPr/>
      <dgm:t>
        <a:bodyPr/>
        <a:lstStyle/>
        <a:p>
          <a:endParaRPr lang="en-US"/>
        </a:p>
      </dgm:t>
    </dgm:pt>
    <dgm:pt modelId="{93E7C955-531B-475F-B207-A72BDB588F47}" type="pres">
      <dgm:prSet presAssocID="{52BE9146-0441-4A05-BEB1-6AC6D15ABF1E}" presName="parentTextArrow" presStyleLbl="node1" presStyleIdx="4" presStyleCnt="6"/>
      <dgm:spPr/>
      <dgm:t>
        <a:bodyPr/>
        <a:lstStyle/>
        <a:p>
          <a:endParaRPr lang="en-US"/>
        </a:p>
      </dgm:t>
    </dgm:pt>
    <dgm:pt modelId="{9D7C5159-28B0-4533-A12E-AD4E4E48848C}" type="pres">
      <dgm:prSet presAssocID="{C460984F-31F9-4334-BD89-684500FFC136}" presName="sp" presStyleCnt="0"/>
      <dgm:spPr/>
      <dgm:t>
        <a:bodyPr/>
        <a:lstStyle/>
        <a:p>
          <a:endParaRPr lang="en-US"/>
        </a:p>
      </dgm:t>
    </dgm:pt>
    <dgm:pt modelId="{3D34E5C4-B5C2-44F0-AC0C-A22BDEF8EFA8}" type="pres">
      <dgm:prSet presAssocID="{D25370D8-F306-4F40-828B-C8AAEBD13783}" presName="arrowAndChildren" presStyleCnt="0"/>
      <dgm:spPr/>
      <dgm:t>
        <a:bodyPr/>
        <a:lstStyle/>
        <a:p>
          <a:endParaRPr lang="en-US"/>
        </a:p>
      </dgm:t>
    </dgm:pt>
    <dgm:pt modelId="{0F98A9F0-EFC0-4477-BD64-69DA872F8711}" type="pres">
      <dgm:prSet presAssocID="{D25370D8-F306-4F40-828B-C8AAEBD13783}" presName="parentTextArrow" presStyleLbl="node1" presStyleIdx="5" presStyleCnt="6"/>
      <dgm:spPr/>
      <dgm:t>
        <a:bodyPr/>
        <a:lstStyle/>
        <a:p>
          <a:endParaRPr lang="en-US"/>
        </a:p>
      </dgm:t>
    </dgm:pt>
  </dgm:ptLst>
  <dgm:cxnLst>
    <dgm:cxn modelId="{55F52F73-BCC0-4A3F-9FAC-087D47432A3A}" type="presOf" srcId="{D25370D8-F306-4F40-828B-C8AAEBD13783}" destId="{0F98A9F0-EFC0-4477-BD64-69DA872F8711}" srcOrd="0" destOrd="0" presId="urn:microsoft.com/office/officeart/2005/8/layout/process4"/>
    <dgm:cxn modelId="{3FD57B26-5896-4CDE-BEAF-F2C82564F9E1}" srcId="{8E0C091A-F580-43D7-8164-E48B6326F43D}" destId="{C34D82E1-0733-45B3-A46C-7002E3FAC5B8}" srcOrd="4" destOrd="0" parTransId="{64C9C5C0-C1F3-4F76-B4E5-91697556B026}" sibTransId="{36EB1794-0453-4A3E-B7AD-03CB1A3D0A4C}"/>
    <dgm:cxn modelId="{BC3AE325-6BFE-449B-9045-C1E11FCB2735}" srcId="{8E0C091A-F580-43D7-8164-E48B6326F43D}" destId="{52BE9146-0441-4A05-BEB1-6AC6D15ABF1E}" srcOrd="1" destOrd="0" parTransId="{59AF05D3-0E34-4464-AE81-DBF7D305F1DD}" sibTransId="{FFEBF3C2-C8AC-4E93-A3DA-C5EE2CDC7883}"/>
    <dgm:cxn modelId="{AB074DC0-B132-4E51-83B1-41F8205C5C10}" srcId="{8E0C091A-F580-43D7-8164-E48B6326F43D}" destId="{44B3E878-5FB6-4B3E-BE9C-A64D4584FA22}" srcOrd="2" destOrd="0" parTransId="{669B523C-173A-408A-B4E0-6075FE8BE0D0}" sibTransId="{15FB6EF7-F9A3-45B9-85C5-D6EFED396AF9}"/>
    <dgm:cxn modelId="{A4979EE9-9F39-4C8F-9AB9-0CEC7C8B713B}" type="presOf" srcId="{3893F6BD-BDAC-4054-AFF3-6353858B1628}" destId="{FFC23747-57CC-442C-94C2-909DE5582B08}" srcOrd="0" destOrd="0" presId="urn:microsoft.com/office/officeart/2005/8/layout/process4"/>
    <dgm:cxn modelId="{D22D7069-3C6F-443C-8A13-8A0802A7A53E}" type="presOf" srcId="{6A855636-EE8D-4792-B52B-FDCAE20E1427}" destId="{217CBBAF-1E35-4D51-AB8C-763A020398B0}" srcOrd="0" destOrd="0" presId="urn:microsoft.com/office/officeart/2005/8/layout/process4"/>
    <dgm:cxn modelId="{87D1660C-0CA1-4BDF-B0A4-06FE70233C59}" type="presOf" srcId="{C34D82E1-0733-45B3-A46C-7002E3FAC5B8}" destId="{33F89469-BB40-417E-9854-4B39B8A7DD44}" srcOrd="0" destOrd="0" presId="urn:microsoft.com/office/officeart/2005/8/layout/process4"/>
    <dgm:cxn modelId="{F3C84396-EAB7-4D27-A9F4-55F15E67B6E2}" type="presOf" srcId="{44B3E878-5FB6-4B3E-BE9C-A64D4584FA22}" destId="{7E59ED3E-BA5F-4FE8-945F-07E4804AD79C}" srcOrd="0" destOrd="0" presId="urn:microsoft.com/office/officeart/2005/8/layout/process4"/>
    <dgm:cxn modelId="{1E408A09-52A2-480F-8958-1FDBE6A462B0}" type="presOf" srcId="{8E0C091A-F580-43D7-8164-E48B6326F43D}" destId="{CDA62364-38FF-40B0-BF06-5F40FCC7A4F8}" srcOrd="0" destOrd="0" presId="urn:microsoft.com/office/officeart/2005/8/layout/process4"/>
    <dgm:cxn modelId="{7A8AB069-F986-492C-A47F-709C5A362505}" srcId="{8E0C091A-F580-43D7-8164-E48B6326F43D}" destId="{6A855636-EE8D-4792-B52B-FDCAE20E1427}" srcOrd="5" destOrd="0" parTransId="{ACD26A1E-8106-4881-8A71-52B4AC428963}" sibTransId="{BBC5705B-8875-46AC-802A-1DF529EF0FFB}"/>
    <dgm:cxn modelId="{23C020CD-8495-410B-83E8-5CC2D9DF3D8C}" type="presOf" srcId="{52BE9146-0441-4A05-BEB1-6AC6D15ABF1E}" destId="{93E7C955-531B-475F-B207-A72BDB588F47}" srcOrd="0" destOrd="0" presId="urn:microsoft.com/office/officeart/2005/8/layout/process4"/>
    <dgm:cxn modelId="{4E259CFB-7775-4424-9267-CCEF0E4C53F6}" srcId="{8E0C091A-F580-43D7-8164-E48B6326F43D}" destId="{3893F6BD-BDAC-4054-AFF3-6353858B1628}" srcOrd="3" destOrd="0" parTransId="{F6E50878-5DB9-4AC6-AD05-D2DA9BA0B137}" sibTransId="{57410519-3134-4C87-9DF9-FED0BD0D81A2}"/>
    <dgm:cxn modelId="{7159783F-41E7-4741-80CD-E60F49B9AED5}" srcId="{8E0C091A-F580-43D7-8164-E48B6326F43D}" destId="{D25370D8-F306-4F40-828B-C8AAEBD13783}" srcOrd="0" destOrd="0" parTransId="{B5E058D9-129D-47BE-AF1A-1AA2425C1C0C}" sibTransId="{C460984F-31F9-4334-BD89-684500FFC136}"/>
    <dgm:cxn modelId="{66D03FE0-F21F-4F4E-BCA5-5354354D592E}" type="presParOf" srcId="{CDA62364-38FF-40B0-BF06-5F40FCC7A4F8}" destId="{B4E6A5A4-21A2-4929-A57F-3429047CF236}" srcOrd="0" destOrd="0" presId="urn:microsoft.com/office/officeart/2005/8/layout/process4"/>
    <dgm:cxn modelId="{3F701EF1-9CB4-43BA-976B-13FC45DE66BE}" type="presParOf" srcId="{B4E6A5A4-21A2-4929-A57F-3429047CF236}" destId="{217CBBAF-1E35-4D51-AB8C-763A020398B0}" srcOrd="0" destOrd="0" presId="urn:microsoft.com/office/officeart/2005/8/layout/process4"/>
    <dgm:cxn modelId="{9F7ED8B3-0595-4D68-8E92-5CA175920304}" type="presParOf" srcId="{CDA62364-38FF-40B0-BF06-5F40FCC7A4F8}" destId="{3F6045E8-4C63-462D-85BD-43C68148C8FC}" srcOrd="1" destOrd="0" presId="urn:microsoft.com/office/officeart/2005/8/layout/process4"/>
    <dgm:cxn modelId="{E6DB44C2-D79A-4686-999D-7C710F065F0E}" type="presParOf" srcId="{CDA62364-38FF-40B0-BF06-5F40FCC7A4F8}" destId="{8C5EB99B-28D9-49CC-A78C-7ED309BE0E70}" srcOrd="2" destOrd="0" presId="urn:microsoft.com/office/officeart/2005/8/layout/process4"/>
    <dgm:cxn modelId="{A7886066-E622-4F77-9527-46827C142F9A}" type="presParOf" srcId="{8C5EB99B-28D9-49CC-A78C-7ED309BE0E70}" destId="{33F89469-BB40-417E-9854-4B39B8A7DD44}" srcOrd="0" destOrd="0" presId="urn:microsoft.com/office/officeart/2005/8/layout/process4"/>
    <dgm:cxn modelId="{92611D6B-9860-470B-AAB3-3CABB2F638B8}" type="presParOf" srcId="{CDA62364-38FF-40B0-BF06-5F40FCC7A4F8}" destId="{0E52F2C0-1B5D-46DF-9BA5-9FBFCF70BDF7}" srcOrd="3" destOrd="0" presId="urn:microsoft.com/office/officeart/2005/8/layout/process4"/>
    <dgm:cxn modelId="{B67BBDF0-F1B3-46C9-8E14-4D41C6DB8463}" type="presParOf" srcId="{CDA62364-38FF-40B0-BF06-5F40FCC7A4F8}" destId="{9C41EDE8-8567-4F8C-BDF0-5EB437BFECE9}" srcOrd="4" destOrd="0" presId="urn:microsoft.com/office/officeart/2005/8/layout/process4"/>
    <dgm:cxn modelId="{E162369B-58D7-415E-963B-6CB1C5E44238}" type="presParOf" srcId="{9C41EDE8-8567-4F8C-BDF0-5EB437BFECE9}" destId="{FFC23747-57CC-442C-94C2-909DE5582B08}" srcOrd="0" destOrd="0" presId="urn:microsoft.com/office/officeart/2005/8/layout/process4"/>
    <dgm:cxn modelId="{E6E6679A-FC1F-4DD0-A4DB-3746CBC07CF3}" type="presParOf" srcId="{CDA62364-38FF-40B0-BF06-5F40FCC7A4F8}" destId="{1A2286D5-9C7A-4718-B35B-FF2F3FFDFAF3}" srcOrd="5" destOrd="0" presId="urn:microsoft.com/office/officeart/2005/8/layout/process4"/>
    <dgm:cxn modelId="{A290C807-4697-4A4A-ACAD-D087AD0BE231}" type="presParOf" srcId="{CDA62364-38FF-40B0-BF06-5F40FCC7A4F8}" destId="{9BD28EC8-EC19-453F-9342-3235DDC56165}" srcOrd="6" destOrd="0" presId="urn:microsoft.com/office/officeart/2005/8/layout/process4"/>
    <dgm:cxn modelId="{3F95D0E7-E107-445C-823E-21BCB72DF925}" type="presParOf" srcId="{9BD28EC8-EC19-453F-9342-3235DDC56165}" destId="{7E59ED3E-BA5F-4FE8-945F-07E4804AD79C}" srcOrd="0" destOrd="0" presId="urn:microsoft.com/office/officeart/2005/8/layout/process4"/>
    <dgm:cxn modelId="{4E78EC38-4BBE-4141-9DBE-6DF3B170C6A8}" type="presParOf" srcId="{CDA62364-38FF-40B0-BF06-5F40FCC7A4F8}" destId="{57A8AE11-FA66-4099-87E6-BF5C7235AE4E}" srcOrd="7" destOrd="0" presId="urn:microsoft.com/office/officeart/2005/8/layout/process4"/>
    <dgm:cxn modelId="{911E77B4-3255-4638-8829-7C3CB5C7A35F}" type="presParOf" srcId="{CDA62364-38FF-40B0-BF06-5F40FCC7A4F8}" destId="{6F417D5F-9F2A-4EDA-8EF2-594AF69930E4}" srcOrd="8" destOrd="0" presId="urn:microsoft.com/office/officeart/2005/8/layout/process4"/>
    <dgm:cxn modelId="{81B03458-6FF9-4004-821F-468F0DA3D56C}" type="presParOf" srcId="{6F417D5F-9F2A-4EDA-8EF2-594AF69930E4}" destId="{93E7C955-531B-475F-B207-A72BDB588F47}" srcOrd="0" destOrd="0" presId="urn:microsoft.com/office/officeart/2005/8/layout/process4"/>
    <dgm:cxn modelId="{08A4D14C-6241-436C-AD1A-275C188A2E84}" type="presParOf" srcId="{CDA62364-38FF-40B0-BF06-5F40FCC7A4F8}" destId="{9D7C5159-28B0-4533-A12E-AD4E4E48848C}" srcOrd="9" destOrd="0" presId="urn:microsoft.com/office/officeart/2005/8/layout/process4"/>
    <dgm:cxn modelId="{31454C10-CEA5-4F21-A943-8964C2CCB495}" type="presParOf" srcId="{CDA62364-38FF-40B0-BF06-5F40FCC7A4F8}" destId="{3D34E5C4-B5C2-44F0-AC0C-A22BDEF8EFA8}" srcOrd="10" destOrd="0" presId="urn:microsoft.com/office/officeart/2005/8/layout/process4"/>
    <dgm:cxn modelId="{DF690BE9-8669-49B5-8E69-32FFA84FD134}" type="presParOf" srcId="{3D34E5C4-B5C2-44F0-AC0C-A22BDEF8EFA8}" destId="{0F98A9F0-EFC0-4477-BD64-69DA872F871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0C091A-F580-43D7-8164-E48B6326F43D}" type="doc">
      <dgm:prSet loTypeId="urn:microsoft.com/office/officeart/2005/8/layout/process4" loCatId="process" qsTypeId="urn:microsoft.com/office/officeart/2005/8/quickstyle/3d2" qsCatId="3D" csTypeId="urn:microsoft.com/office/officeart/2005/8/colors/colorful3" csCatId="colorful" phldr="1"/>
      <dgm:spPr/>
      <dgm:t>
        <a:bodyPr/>
        <a:lstStyle/>
        <a:p>
          <a:endParaRPr lang="en-US"/>
        </a:p>
      </dgm:t>
    </dgm:pt>
    <dgm:pt modelId="{3893F6BD-BDAC-4054-AFF3-6353858B1628}">
      <dgm:prSet phldrT="[Text]" custT="1"/>
      <dgm:spPr/>
      <dgm:t>
        <a:bodyPr/>
        <a:lstStyle/>
        <a:p>
          <a:r>
            <a:rPr lang="en-US" sz="2900" cap="all" baseline="0" dirty="0" smtClean="0">
              <a:effectLst>
                <a:outerShdw blurRad="38100" dist="38100" dir="2700000" algn="tl">
                  <a:srgbClr val="000000">
                    <a:alpha val="43137"/>
                  </a:srgbClr>
                </a:outerShdw>
              </a:effectLst>
            </a:rPr>
            <a:t>Last </a:t>
          </a:r>
          <a:r>
            <a:rPr lang="en-US" sz="2900" dirty="0" smtClean="0">
              <a:effectLst>
                <a:outerShdw blurRad="38100" dist="38100" dir="2700000" algn="tl">
                  <a:srgbClr val="000000">
                    <a:alpha val="43137"/>
                  </a:srgbClr>
                </a:outerShdw>
              </a:effectLst>
            </a:rPr>
            <a:t>CMOP NDC field is updated and new NDC used for next CMOP Rx</a:t>
          </a:r>
          <a:r>
            <a:rPr lang="en-US" dirty="0" smtClean="0">
              <a:effectLst>
                <a:outerShdw blurRad="38100" dist="38100" dir="2700000" algn="tl">
                  <a:srgbClr val="000000">
                    <a:alpha val="43137"/>
                  </a:srgbClr>
                </a:outerShdw>
              </a:effectLst>
            </a:rPr>
            <a:t> </a:t>
          </a:r>
          <a:endParaRPr lang="en-US" sz="28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xmlns="" id="0" name="" descr="flow from top to botom:&#10;&#10;CMOP ePharmacy Rx is pulled from suspense&#10;Claim is generated using Last CMOP NDC&#10;Rx is filled with different NDC&#10;New NDC returned with CMOP release&#10;Last CMOP NDC field is updated and new NDC used for next CMOP Rx &#10;&#10;&#10;"/>
        </a:ext>
      </dgm:extLst>
    </dgm:pt>
    <dgm:pt modelId="{F6E50878-5DB9-4AC6-AD05-D2DA9BA0B137}" type="parTrans" cxnId="{4E259CFB-7775-4424-9267-CCEF0E4C53F6}">
      <dgm:prSet/>
      <dgm:spPr/>
      <dgm:t>
        <a:bodyPr/>
        <a:lstStyle/>
        <a:p>
          <a:endParaRPr lang="en-US" sz="2800">
            <a:solidFill>
              <a:schemeClr val="tx1"/>
            </a:solidFill>
            <a:effectLst>
              <a:outerShdw blurRad="38100" dist="38100" dir="2700000" algn="tl">
                <a:srgbClr val="000000">
                  <a:alpha val="43137"/>
                </a:srgbClr>
              </a:outerShdw>
            </a:effectLst>
          </a:endParaRPr>
        </a:p>
      </dgm:t>
    </dgm:pt>
    <dgm:pt modelId="{57410519-3134-4C87-9DF9-FED0BD0D81A2}" type="sibTrans" cxnId="{4E259CFB-7775-4424-9267-CCEF0E4C53F6}">
      <dgm:prSet custT="1"/>
      <dgm:spPr/>
      <dgm:t>
        <a:bodyPr/>
        <a:lstStyle/>
        <a:p>
          <a:endParaRPr lang="en-US" sz="2800">
            <a:solidFill>
              <a:schemeClr val="tx1"/>
            </a:solidFill>
            <a:effectLst>
              <a:outerShdw blurRad="38100" dist="38100" dir="2700000" algn="tl">
                <a:srgbClr val="000000">
                  <a:alpha val="43137"/>
                </a:srgbClr>
              </a:outerShdw>
            </a:effectLst>
          </a:endParaRPr>
        </a:p>
      </dgm:t>
    </dgm:pt>
    <dgm:pt modelId="{4A581891-3322-417A-8B3B-48AB474C522A}">
      <dgm:prSet/>
      <dgm:spPr/>
      <dgm:t>
        <a:bodyPr/>
        <a:lstStyle/>
        <a:p>
          <a:r>
            <a:rPr lang="en-US" dirty="0" smtClean="0">
              <a:effectLst>
                <a:outerShdw blurRad="38100" dist="38100" dir="2700000" algn="tl">
                  <a:srgbClr val="000000">
                    <a:alpha val="43137"/>
                  </a:srgbClr>
                </a:outerShdw>
              </a:effectLst>
            </a:rPr>
            <a:t>CMOP </a:t>
          </a:r>
          <a:r>
            <a:rPr lang="en-US" u="sng" dirty="0" smtClean="0">
              <a:effectLst>
                <a:outerShdw blurRad="38100" dist="38100" dir="2700000" algn="tl">
                  <a:srgbClr val="000000">
                    <a:alpha val="43137"/>
                  </a:srgbClr>
                </a:outerShdw>
              </a:effectLst>
            </a:rPr>
            <a:t>ePharmacy </a:t>
          </a:r>
          <a:r>
            <a:rPr lang="en-US" u="none" dirty="0" smtClean="0">
              <a:effectLst>
                <a:outerShdw blurRad="38100" dist="38100" dir="2700000" algn="tl">
                  <a:srgbClr val="000000">
                    <a:alpha val="43137"/>
                  </a:srgbClr>
                </a:outerShdw>
              </a:effectLst>
            </a:rPr>
            <a:t>Rx is pulled from suspense</a:t>
          </a:r>
          <a:endParaRPr lang="en-US" dirty="0">
            <a:effectLst>
              <a:outerShdw blurRad="38100" dist="38100" dir="2700000" algn="tl">
                <a:srgbClr val="000000">
                  <a:alpha val="43137"/>
                </a:srgbClr>
              </a:outerShdw>
            </a:effectLst>
          </a:endParaRPr>
        </a:p>
      </dgm:t>
      <dgm:extLst>
        <a:ext uri="{E40237B7-FDA0-4F09-8148-C483321AD2D9}">
          <dgm14:cNvPr xmlns:dgm14="http://schemas.microsoft.com/office/drawing/2010/diagram" xmlns="" id="0" name="" descr="&#10;&#10;"/>
        </a:ext>
      </dgm:extLst>
    </dgm:pt>
    <dgm:pt modelId="{FE2E19E6-10F2-4645-A64B-65D621B1A88A}" type="parTrans" cxnId="{C325C205-EBE1-46EB-B1C2-8DB2D5A43E08}">
      <dgm:prSet/>
      <dgm:spPr/>
      <dgm:t>
        <a:bodyPr/>
        <a:lstStyle/>
        <a:p>
          <a:endParaRPr lang="en-US">
            <a:effectLst>
              <a:outerShdw blurRad="38100" dist="38100" dir="2700000" algn="tl">
                <a:srgbClr val="000000">
                  <a:alpha val="43137"/>
                </a:srgbClr>
              </a:outerShdw>
            </a:effectLst>
          </a:endParaRPr>
        </a:p>
      </dgm:t>
    </dgm:pt>
    <dgm:pt modelId="{1D8365A0-B269-4DE0-8534-5DB9B4C293D2}" type="sibTrans" cxnId="{C325C205-EBE1-46EB-B1C2-8DB2D5A43E08}">
      <dgm:prSet/>
      <dgm:spPr/>
      <dgm:t>
        <a:bodyPr/>
        <a:lstStyle/>
        <a:p>
          <a:endParaRPr lang="en-US">
            <a:effectLst>
              <a:outerShdw blurRad="38100" dist="38100" dir="2700000" algn="tl">
                <a:srgbClr val="000000">
                  <a:alpha val="43137"/>
                </a:srgbClr>
              </a:outerShdw>
            </a:effectLst>
          </a:endParaRPr>
        </a:p>
      </dgm:t>
    </dgm:pt>
    <dgm:pt modelId="{428A33CF-F6CA-4263-A07F-90E6A7301571}">
      <dgm:prSet/>
      <dgm:spPr/>
      <dgm:t>
        <a:bodyPr/>
        <a:lstStyle/>
        <a:p>
          <a:r>
            <a:rPr lang="en-US" dirty="0" smtClean="0">
              <a:effectLst>
                <a:outerShdw blurRad="38100" dist="38100" dir="2700000" algn="tl">
                  <a:srgbClr val="000000">
                    <a:alpha val="43137"/>
                  </a:srgbClr>
                </a:outerShdw>
              </a:effectLst>
            </a:rPr>
            <a:t>Rx is filled with different NDC</a:t>
          </a:r>
          <a:endParaRPr lang="en-US" dirty="0">
            <a:effectLst>
              <a:outerShdw blurRad="38100" dist="38100" dir="2700000" algn="tl">
                <a:srgbClr val="000000">
                  <a:alpha val="43137"/>
                </a:srgbClr>
              </a:outerShdw>
            </a:effectLst>
          </a:endParaRPr>
        </a:p>
      </dgm:t>
      <dgm:extLst>
        <a:ext uri="{E40237B7-FDA0-4F09-8148-C483321AD2D9}">
          <dgm14:cNvPr xmlns:dgm14="http://schemas.microsoft.com/office/drawing/2010/diagram" xmlns="" id="0" name="" descr="flow from top to botom:&#10;&#10;CMOP ePharmacy Rx is pulled from suspense&#10;Claim is generated using Last CMOP NDC&#10;Rx is filled with different NDC&#10;New NDC returned with CMOP release&#10;Last CMOP NDC field is updated and new NDC used for next CMOP Rx &#10;&#10;&#10;"/>
        </a:ext>
      </dgm:extLst>
    </dgm:pt>
    <dgm:pt modelId="{01C5EC2B-0FA1-4B3E-B07B-ED3ED8353F98}" type="parTrans" cxnId="{35C32A6B-308C-4179-9F0D-31F2170CBE0F}">
      <dgm:prSet/>
      <dgm:spPr/>
      <dgm:t>
        <a:bodyPr/>
        <a:lstStyle/>
        <a:p>
          <a:endParaRPr lang="en-US">
            <a:effectLst>
              <a:outerShdw blurRad="38100" dist="38100" dir="2700000" algn="tl">
                <a:srgbClr val="000000">
                  <a:alpha val="43137"/>
                </a:srgbClr>
              </a:outerShdw>
            </a:effectLst>
          </a:endParaRPr>
        </a:p>
      </dgm:t>
    </dgm:pt>
    <dgm:pt modelId="{040895CA-2367-45D8-B6F2-C6DFA87B1A27}" type="sibTrans" cxnId="{35C32A6B-308C-4179-9F0D-31F2170CBE0F}">
      <dgm:prSet/>
      <dgm:spPr/>
      <dgm:t>
        <a:bodyPr/>
        <a:lstStyle/>
        <a:p>
          <a:endParaRPr lang="en-US">
            <a:effectLst>
              <a:outerShdw blurRad="38100" dist="38100" dir="2700000" algn="tl">
                <a:srgbClr val="000000">
                  <a:alpha val="43137"/>
                </a:srgbClr>
              </a:outerShdw>
            </a:effectLst>
          </a:endParaRPr>
        </a:p>
      </dgm:t>
    </dgm:pt>
    <dgm:pt modelId="{639FF546-7015-4EC1-A61E-840028FFA889}">
      <dgm:prSet/>
      <dgm:spPr/>
      <dgm:t>
        <a:bodyPr/>
        <a:lstStyle/>
        <a:p>
          <a:r>
            <a:rPr lang="en-US" dirty="0" smtClean="0">
              <a:effectLst>
                <a:outerShdw blurRad="38100" dist="38100" dir="2700000" algn="tl">
                  <a:srgbClr val="000000">
                    <a:alpha val="43137"/>
                  </a:srgbClr>
                </a:outerShdw>
              </a:effectLst>
            </a:rPr>
            <a:t>New NDC returned with CMOP release</a:t>
          </a:r>
          <a:endParaRPr lang="en-US" dirty="0">
            <a:effectLst>
              <a:outerShdw blurRad="38100" dist="38100" dir="2700000" algn="tl">
                <a:srgbClr val="000000">
                  <a:alpha val="43137"/>
                </a:srgbClr>
              </a:outerShdw>
            </a:effectLst>
          </a:endParaRPr>
        </a:p>
      </dgm:t>
      <dgm:extLst>
        <a:ext uri="{E40237B7-FDA0-4F09-8148-C483321AD2D9}">
          <dgm14:cNvPr xmlns:dgm14="http://schemas.microsoft.com/office/drawing/2010/diagram" xmlns="" id="0" name="" descr="flow from top to botom:&#10;&#10;CMOP ePharmacy Rx is pulled from suspense&#10;Claim is generated using Last CMOP NDC&#10;Rx is filled with different NDC&#10;New NDC returned with CMOP release&#10;Last CMOP NDC field is updated and new NDC used for next CMOP Rx &#10;&#10;&#10;"/>
        </a:ext>
      </dgm:extLst>
    </dgm:pt>
    <dgm:pt modelId="{8DF11EF6-8833-42E8-B949-D022FE9F02F6}" type="parTrans" cxnId="{0D530EAC-E884-458B-9CFC-EAD84EBDFB62}">
      <dgm:prSet/>
      <dgm:spPr/>
      <dgm:t>
        <a:bodyPr/>
        <a:lstStyle/>
        <a:p>
          <a:endParaRPr lang="en-US">
            <a:effectLst>
              <a:outerShdw blurRad="38100" dist="38100" dir="2700000" algn="tl">
                <a:srgbClr val="000000">
                  <a:alpha val="43137"/>
                </a:srgbClr>
              </a:outerShdw>
            </a:effectLst>
          </a:endParaRPr>
        </a:p>
      </dgm:t>
    </dgm:pt>
    <dgm:pt modelId="{F69B0CCD-88AE-4EBF-AB0E-6B6BB2C0636D}" type="sibTrans" cxnId="{0D530EAC-E884-458B-9CFC-EAD84EBDFB62}">
      <dgm:prSet/>
      <dgm:spPr/>
      <dgm:t>
        <a:bodyPr/>
        <a:lstStyle/>
        <a:p>
          <a:endParaRPr lang="en-US">
            <a:effectLst>
              <a:outerShdw blurRad="38100" dist="38100" dir="2700000" algn="tl">
                <a:srgbClr val="000000">
                  <a:alpha val="43137"/>
                </a:srgbClr>
              </a:outerShdw>
            </a:effectLst>
          </a:endParaRPr>
        </a:p>
      </dgm:t>
    </dgm:pt>
    <dgm:pt modelId="{ADA2F586-7F3C-46DE-8CBC-8ED595F6F044}">
      <dgm:prSet/>
      <dgm:spPr/>
      <dgm:t>
        <a:bodyPr/>
        <a:lstStyle/>
        <a:p>
          <a:r>
            <a:rPr lang="en-US" dirty="0" smtClean="0">
              <a:effectLst>
                <a:outerShdw blurRad="38100" dist="38100" dir="2700000" algn="tl">
                  <a:srgbClr val="000000">
                    <a:alpha val="43137"/>
                  </a:srgbClr>
                </a:outerShdw>
              </a:effectLst>
            </a:rPr>
            <a:t>Claim is generated using </a:t>
          </a:r>
          <a:r>
            <a:rPr lang="en-US" cap="all" baseline="0" dirty="0" smtClean="0">
              <a:effectLst>
                <a:outerShdw blurRad="38100" dist="38100" dir="2700000" algn="tl">
                  <a:srgbClr val="000000">
                    <a:alpha val="43137"/>
                  </a:srgbClr>
                </a:outerShdw>
              </a:effectLst>
            </a:rPr>
            <a:t>Last</a:t>
          </a:r>
          <a:r>
            <a:rPr lang="en-US" dirty="0" smtClean="0">
              <a:effectLst>
                <a:outerShdw blurRad="38100" dist="38100" dir="2700000" algn="tl">
                  <a:srgbClr val="000000">
                    <a:alpha val="43137"/>
                  </a:srgbClr>
                </a:outerShdw>
              </a:effectLst>
            </a:rPr>
            <a:t> CMOP NDC</a:t>
          </a:r>
          <a:endParaRPr lang="en-US" dirty="0">
            <a:effectLst>
              <a:outerShdw blurRad="38100" dist="38100" dir="2700000" algn="tl">
                <a:srgbClr val="000000">
                  <a:alpha val="43137"/>
                </a:srgbClr>
              </a:outerShdw>
            </a:effectLst>
          </a:endParaRPr>
        </a:p>
      </dgm:t>
      <dgm:extLst>
        <a:ext uri="{E40237B7-FDA0-4F09-8148-C483321AD2D9}">
          <dgm14:cNvPr xmlns:dgm14="http://schemas.microsoft.com/office/drawing/2010/diagram" xmlns="" id="0" name="" descr="flow from top to botom:&#10;&#10;CMOP ePharmacy Rx is pulled from suspense&#10;Claim is generated using Last CMOP NDC&#10;Rx is filled with different NDC&#10;New NDC returned with CMOP release&#10;Last CMOP NDC field is updated and new NDC used for next CMOP Rx &#10;&#10;&#10;"/>
        </a:ext>
      </dgm:extLst>
    </dgm:pt>
    <dgm:pt modelId="{0C12D62D-7421-45A3-97DF-0E9077E5891B}" type="parTrans" cxnId="{175C55CF-AF8C-4FD4-8212-CD09799B4764}">
      <dgm:prSet/>
      <dgm:spPr/>
      <dgm:t>
        <a:bodyPr/>
        <a:lstStyle/>
        <a:p>
          <a:endParaRPr lang="en-US"/>
        </a:p>
      </dgm:t>
    </dgm:pt>
    <dgm:pt modelId="{26704F85-C393-439E-BFC9-CCDBB231EF95}" type="sibTrans" cxnId="{175C55CF-AF8C-4FD4-8212-CD09799B4764}">
      <dgm:prSet/>
      <dgm:spPr/>
      <dgm:t>
        <a:bodyPr/>
        <a:lstStyle/>
        <a:p>
          <a:endParaRPr lang="en-US"/>
        </a:p>
      </dgm:t>
    </dgm:pt>
    <dgm:pt modelId="{CDA62364-38FF-40B0-BF06-5F40FCC7A4F8}" type="pres">
      <dgm:prSet presAssocID="{8E0C091A-F580-43D7-8164-E48B6326F43D}" presName="Name0" presStyleCnt="0">
        <dgm:presLayoutVars>
          <dgm:dir/>
          <dgm:animLvl val="lvl"/>
          <dgm:resizeHandles val="exact"/>
        </dgm:presLayoutVars>
      </dgm:prSet>
      <dgm:spPr/>
      <dgm:t>
        <a:bodyPr/>
        <a:lstStyle/>
        <a:p>
          <a:endParaRPr lang="en-US"/>
        </a:p>
      </dgm:t>
    </dgm:pt>
    <dgm:pt modelId="{2439D8D8-731A-423A-A6DD-0A13B5A3FCA5}" type="pres">
      <dgm:prSet presAssocID="{3893F6BD-BDAC-4054-AFF3-6353858B1628}" presName="boxAndChildren" presStyleCnt="0"/>
      <dgm:spPr/>
    </dgm:pt>
    <dgm:pt modelId="{F096F8AD-DA9E-4CC9-8018-55AB3532F70C}" type="pres">
      <dgm:prSet presAssocID="{3893F6BD-BDAC-4054-AFF3-6353858B1628}" presName="parentTextBox" presStyleLbl="node1" presStyleIdx="0" presStyleCnt="5"/>
      <dgm:spPr/>
      <dgm:t>
        <a:bodyPr/>
        <a:lstStyle/>
        <a:p>
          <a:endParaRPr lang="en-US"/>
        </a:p>
      </dgm:t>
    </dgm:pt>
    <dgm:pt modelId="{4037FE35-3F35-491A-8C1B-4C006B81FB9C}" type="pres">
      <dgm:prSet presAssocID="{F69B0CCD-88AE-4EBF-AB0E-6B6BB2C0636D}" presName="sp" presStyleCnt="0"/>
      <dgm:spPr/>
      <dgm:t>
        <a:bodyPr/>
        <a:lstStyle/>
        <a:p>
          <a:endParaRPr lang="en-US"/>
        </a:p>
      </dgm:t>
    </dgm:pt>
    <dgm:pt modelId="{2CD85403-B7E5-4D87-B96A-4910626A1858}" type="pres">
      <dgm:prSet presAssocID="{639FF546-7015-4EC1-A61E-840028FFA889}" presName="arrowAndChildren" presStyleCnt="0"/>
      <dgm:spPr/>
      <dgm:t>
        <a:bodyPr/>
        <a:lstStyle/>
        <a:p>
          <a:endParaRPr lang="en-US"/>
        </a:p>
      </dgm:t>
    </dgm:pt>
    <dgm:pt modelId="{FE3768B1-C16C-4636-BA09-10CC5BB1DABF}" type="pres">
      <dgm:prSet presAssocID="{639FF546-7015-4EC1-A61E-840028FFA889}" presName="parentTextArrow" presStyleLbl="node1" presStyleIdx="1" presStyleCnt="5"/>
      <dgm:spPr/>
      <dgm:t>
        <a:bodyPr/>
        <a:lstStyle/>
        <a:p>
          <a:endParaRPr lang="en-US"/>
        </a:p>
      </dgm:t>
    </dgm:pt>
    <dgm:pt modelId="{86BCDCDB-9D0E-40CC-9C16-32DCCFBE1822}" type="pres">
      <dgm:prSet presAssocID="{040895CA-2367-45D8-B6F2-C6DFA87B1A27}" presName="sp" presStyleCnt="0"/>
      <dgm:spPr/>
      <dgm:t>
        <a:bodyPr/>
        <a:lstStyle/>
        <a:p>
          <a:endParaRPr lang="en-US"/>
        </a:p>
      </dgm:t>
    </dgm:pt>
    <dgm:pt modelId="{AF84C72C-48FA-48FB-842E-240B47C3D9B2}" type="pres">
      <dgm:prSet presAssocID="{428A33CF-F6CA-4263-A07F-90E6A7301571}" presName="arrowAndChildren" presStyleCnt="0"/>
      <dgm:spPr/>
      <dgm:t>
        <a:bodyPr/>
        <a:lstStyle/>
        <a:p>
          <a:endParaRPr lang="en-US"/>
        </a:p>
      </dgm:t>
    </dgm:pt>
    <dgm:pt modelId="{69458089-1604-403A-8AEC-BCD456204CAD}" type="pres">
      <dgm:prSet presAssocID="{428A33CF-F6CA-4263-A07F-90E6A7301571}" presName="parentTextArrow" presStyleLbl="node1" presStyleIdx="2" presStyleCnt="5" custLinFactNeighborX="-1510" custLinFactNeighborY="1636"/>
      <dgm:spPr/>
      <dgm:t>
        <a:bodyPr/>
        <a:lstStyle/>
        <a:p>
          <a:endParaRPr lang="en-US"/>
        </a:p>
      </dgm:t>
    </dgm:pt>
    <dgm:pt modelId="{70E93B26-E1AE-439B-A7D4-8FC200669115}" type="pres">
      <dgm:prSet presAssocID="{26704F85-C393-439E-BFC9-CCDBB231EF95}" presName="sp" presStyleCnt="0"/>
      <dgm:spPr/>
    </dgm:pt>
    <dgm:pt modelId="{21DEC9A5-70FD-402A-8987-5BB9FB5102C7}" type="pres">
      <dgm:prSet presAssocID="{ADA2F586-7F3C-46DE-8CBC-8ED595F6F044}" presName="arrowAndChildren" presStyleCnt="0"/>
      <dgm:spPr/>
    </dgm:pt>
    <dgm:pt modelId="{360FDE06-8A4D-45EF-A894-8BE6BF321482}" type="pres">
      <dgm:prSet presAssocID="{ADA2F586-7F3C-46DE-8CBC-8ED595F6F044}" presName="parentTextArrow" presStyleLbl="node1" presStyleIdx="3" presStyleCnt="5"/>
      <dgm:spPr/>
      <dgm:t>
        <a:bodyPr/>
        <a:lstStyle/>
        <a:p>
          <a:endParaRPr lang="en-US"/>
        </a:p>
      </dgm:t>
    </dgm:pt>
    <dgm:pt modelId="{3200F07F-7BAA-4F07-AFB1-F869A3D1ED92}" type="pres">
      <dgm:prSet presAssocID="{1D8365A0-B269-4DE0-8534-5DB9B4C293D2}" presName="sp" presStyleCnt="0"/>
      <dgm:spPr/>
      <dgm:t>
        <a:bodyPr/>
        <a:lstStyle/>
        <a:p>
          <a:endParaRPr lang="en-US"/>
        </a:p>
      </dgm:t>
    </dgm:pt>
    <dgm:pt modelId="{F8F30FEE-82EB-48CC-B87D-AF0DA724DB36}" type="pres">
      <dgm:prSet presAssocID="{4A581891-3322-417A-8B3B-48AB474C522A}" presName="arrowAndChildren" presStyleCnt="0"/>
      <dgm:spPr/>
      <dgm:t>
        <a:bodyPr/>
        <a:lstStyle/>
        <a:p>
          <a:endParaRPr lang="en-US"/>
        </a:p>
      </dgm:t>
    </dgm:pt>
    <dgm:pt modelId="{2A746784-0339-4EB9-B552-87A022CE8CE4}" type="pres">
      <dgm:prSet presAssocID="{4A581891-3322-417A-8B3B-48AB474C522A}" presName="parentTextArrow" presStyleLbl="node1" presStyleIdx="4" presStyleCnt="5"/>
      <dgm:spPr/>
      <dgm:t>
        <a:bodyPr/>
        <a:lstStyle/>
        <a:p>
          <a:endParaRPr lang="en-US"/>
        </a:p>
      </dgm:t>
    </dgm:pt>
  </dgm:ptLst>
  <dgm:cxnLst>
    <dgm:cxn modelId="{0D530EAC-E884-458B-9CFC-EAD84EBDFB62}" srcId="{8E0C091A-F580-43D7-8164-E48B6326F43D}" destId="{639FF546-7015-4EC1-A61E-840028FFA889}" srcOrd="3" destOrd="0" parTransId="{8DF11EF6-8833-42E8-B949-D022FE9F02F6}" sibTransId="{F69B0CCD-88AE-4EBF-AB0E-6B6BB2C0636D}"/>
    <dgm:cxn modelId="{175C55CF-AF8C-4FD4-8212-CD09799B4764}" srcId="{8E0C091A-F580-43D7-8164-E48B6326F43D}" destId="{ADA2F586-7F3C-46DE-8CBC-8ED595F6F044}" srcOrd="1" destOrd="0" parTransId="{0C12D62D-7421-45A3-97DF-0E9077E5891B}" sibTransId="{26704F85-C393-439E-BFC9-CCDBB231EF95}"/>
    <dgm:cxn modelId="{35C32A6B-308C-4179-9F0D-31F2170CBE0F}" srcId="{8E0C091A-F580-43D7-8164-E48B6326F43D}" destId="{428A33CF-F6CA-4263-A07F-90E6A7301571}" srcOrd="2" destOrd="0" parTransId="{01C5EC2B-0FA1-4B3E-B07B-ED3ED8353F98}" sibTransId="{040895CA-2367-45D8-B6F2-C6DFA87B1A27}"/>
    <dgm:cxn modelId="{DA263B5E-5C31-4C9E-A1B8-8D9F51842AB5}" type="presOf" srcId="{639FF546-7015-4EC1-A61E-840028FFA889}" destId="{FE3768B1-C16C-4636-BA09-10CC5BB1DABF}" srcOrd="0" destOrd="0" presId="urn:microsoft.com/office/officeart/2005/8/layout/process4"/>
    <dgm:cxn modelId="{F2C4C64C-51F5-4E86-8DB3-E768C17C5DEC}" type="presOf" srcId="{4A581891-3322-417A-8B3B-48AB474C522A}" destId="{2A746784-0339-4EB9-B552-87A022CE8CE4}" srcOrd="0" destOrd="0" presId="urn:microsoft.com/office/officeart/2005/8/layout/process4"/>
    <dgm:cxn modelId="{B3AD3368-84C5-4E78-93EB-44BCE6A3796F}" type="presOf" srcId="{3893F6BD-BDAC-4054-AFF3-6353858B1628}" destId="{F096F8AD-DA9E-4CC9-8018-55AB3532F70C}" srcOrd="0" destOrd="0" presId="urn:microsoft.com/office/officeart/2005/8/layout/process4"/>
    <dgm:cxn modelId="{C325C205-EBE1-46EB-B1C2-8DB2D5A43E08}" srcId="{8E0C091A-F580-43D7-8164-E48B6326F43D}" destId="{4A581891-3322-417A-8B3B-48AB474C522A}" srcOrd="0" destOrd="0" parTransId="{FE2E19E6-10F2-4645-A64B-65D621B1A88A}" sibTransId="{1D8365A0-B269-4DE0-8534-5DB9B4C293D2}"/>
    <dgm:cxn modelId="{6E709CE8-6AFD-4644-B486-E8E1F473EFDF}" type="presOf" srcId="{ADA2F586-7F3C-46DE-8CBC-8ED595F6F044}" destId="{360FDE06-8A4D-45EF-A894-8BE6BF321482}" srcOrd="0" destOrd="0" presId="urn:microsoft.com/office/officeart/2005/8/layout/process4"/>
    <dgm:cxn modelId="{F8059916-24BC-4B84-84A0-7310BD85E631}" type="presOf" srcId="{428A33CF-F6CA-4263-A07F-90E6A7301571}" destId="{69458089-1604-403A-8AEC-BCD456204CAD}" srcOrd="0" destOrd="0" presId="urn:microsoft.com/office/officeart/2005/8/layout/process4"/>
    <dgm:cxn modelId="{4E259CFB-7775-4424-9267-CCEF0E4C53F6}" srcId="{8E0C091A-F580-43D7-8164-E48B6326F43D}" destId="{3893F6BD-BDAC-4054-AFF3-6353858B1628}" srcOrd="4" destOrd="0" parTransId="{F6E50878-5DB9-4AC6-AD05-D2DA9BA0B137}" sibTransId="{57410519-3134-4C87-9DF9-FED0BD0D81A2}"/>
    <dgm:cxn modelId="{DFB3CA56-28C5-4384-8309-64452EABCFCE}" type="presOf" srcId="{8E0C091A-F580-43D7-8164-E48B6326F43D}" destId="{CDA62364-38FF-40B0-BF06-5F40FCC7A4F8}" srcOrd="0" destOrd="0" presId="urn:microsoft.com/office/officeart/2005/8/layout/process4"/>
    <dgm:cxn modelId="{9795B8A4-327D-4FDF-A25D-0B71C7BB5DC9}" type="presParOf" srcId="{CDA62364-38FF-40B0-BF06-5F40FCC7A4F8}" destId="{2439D8D8-731A-423A-A6DD-0A13B5A3FCA5}" srcOrd="0" destOrd="0" presId="urn:microsoft.com/office/officeart/2005/8/layout/process4"/>
    <dgm:cxn modelId="{C6CB017F-3865-4960-B89F-FDDD2BF02B19}" type="presParOf" srcId="{2439D8D8-731A-423A-A6DD-0A13B5A3FCA5}" destId="{F096F8AD-DA9E-4CC9-8018-55AB3532F70C}" srcOrd="0" destOrd="0" presId="urn:microsoft.com/office/officeart/2005/8/layout/process4"/>
    <dgm:cxn modelId="{ABF5A9BA-AA81-4FD8-A0AC-76038C39737E}" type="presParOf" srcId="{CDA62364-38FF-40B0-BF06-5F40FCC7A4F8}" destId="{4037FE35-3F35-491A-8C1B-4C006B81FB9C}" srcOrd="1" destOrd="0" presId="urn:microsoft.com/office/officeart/2005/8/layout/process4"/>
    <dgm:cxn modelId="{A5062806-5001-451E-A6AB-603CC600E0EC}" type="presParOf" srcId="{CDA62364-38FF-40B0-BF06-5F40FCC7A4F8}" destId="{2CD85403-B7E5-4D87-B96A-4910626A1858}" srcOrd="2" destOrd="0" presId="urn:microsoft.com/office/officeart/2005/8/layout/process4"/>
    <dgm:cxn modelId="{882E99B6-4F17-4401-98DF-EBE7E068C68F}" type="presParOf" srcId="{2CD85403-B7E5-4D87-B96A-4910626A1858}" destId="{FE3768B1-C16C-4636-BA09-10CC5BB1DABF}" srcOrd="0" destOrd="0" presId="urn:microsoft.com/office/officeart/2005/8/layout/process4"/>
    <dgm:cxn modelId="{66686C5D-DA67-4B8F-B4E0-72B7AD2B6EE2}" type="presParOf" srcId="{CDA62364-38FF-40B0-BF06-5F40FCC7A4F8}" destId="{86BCDCDB-9D0E-40CC-9C16-32DCCFBE1822}" srcOrd="3" destOrd="0" presId="urn:microsoft.com/office/officeart/2005/8/layout/process4"/>
    <dgm:cxn modelId="{70C18E84-EB9C-47DB-92BF-661C28B20A81}" type="presParOf" srcId="{CDA62364-38FF-40B0-BF06-5F40FCC7A4F8}" destId="{AF84C72C-48FA-48FB-842E-240B47C3D9B2}" srcOrd="4" destOrd="0" presId="urn:microsoft.com/office/officeart/2005/8/layout/process4"/>
    <dgm:cxn modelId="{5C16A961-B327-42B4-9046-93533132AF92}" type="presParOf" srcId="{AF84C72C-48FA-48FB-842E-240B47C3D9B2}" destId="{69458089-1604-403A-8AEC-BCD456204CAD}" srcOrd="0" destOrd="0" presId="urn:microsoft.com/office/officeart/2005/8/layout/process4"/>
    <dgm:cxn modelId="{922D4862-C5B8-4F8E-A048-6BF82F1EA777}" type="presParOf" srcId="{CDA62364-38FF-40B0-BF06-5F40FCC7A4F8}" destId="{70E93B26-E1AE-439B-A7D4-8FC200669115}" srcOrd="5" destOrd="0" presId="urn:microsoft.com/office/officeart/2005/8/layout/process4"/>
    <dgm:cxn modelId="{CF4C6BD9-74AA-4779-B99F-D13839FD2F0F}" type="presParOf" srcId="{CDA62364-38FF-40B0-BF06-5F40FCC7A4F8}" destId="{21DEC9A5-70FD-402A-8987-5BB9FB5102C7}" srcOrd="6" destOrd="0" presId="urn:microsoft.com/office/officeart/2005/8/layout/process4"/>
    <dgm:cxn modelId="{26400B94-F12B-49C2-9F0A-32DCD160EEAF}" type="presParOf" srcId="{21DEC9A5-70FD-402A-8987-5BB9FB5102C7}" destId="{360FDE06-8A4D-45EF-A894-8BE6BF321482}" srcOrd="0" destOrd="0" presId="urn:microsoft.com/office/officeart/2005/8/layout/process4"/>
    <dgm:cxn modelId="{7D76ECFE-A519-4FA4-B1C2-959A93E5DC86}" type="presParOf" srcId="{CDA62364-38FF-40B0-BF06-5F40FCC7A4F8}" destId="{3200F07F-7BAA-4F07-AFB1-F869A3D1ED92}" srcOrd="7" destOrd="0" presId="urn:microsoft.com/office/officeart/2005/8/layout/process4"/>
    <dgm:cxn modelId="{F1CB8B3A-EF4E-45E2-9CC5-131EE712F1EB}" type="presParOf" srcId="{CDA62364-38FF-40B0-BF06-5F40FCC7A4F8}" destId="{F8F30FEE-82EB-48CC-B87D-AF0DA724DB36}" srcOrd="8" destOrd="0" presId="urn:microsoft.com/office/officeart/2005/8/layout/process4"/>
    <dgm:cxn modelId="{BE67B79D-E803-443C-8370-6D2D6ABBFB6C}" type="presParOf" srcId="{F8F30FEE-82EB-48CC-B87D-AF0DA724DB36}" destId="{2A746784-0339-4EB9-B552-87A022CE8CE4}"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EE553B-63B8-47DA-A129-615C393A531C}" type="doc">
      <dgm:prSet loTypeId="urn:microsoft.com/office/officeart/2005/8/layout/vList6" loCatId="process" qsTypeId="urn:microsoft.com/office/officeart/2005/8/quickstyle/3d2" qsCatId="3D" csTypeId="urn:microsoft.com/office/officeart/2005/8/colors/colorful3" csCatId="colorful" phldr="1"/>
      <dgm:spPr/>
      <dgm:t>
        <a:bodyPr/>
        <a:lstStyle/>
        <a:p>
          <a:endParaRPr lang="en-US"/>
        </a:p>
      </dgm:t>
    </dgm:pt>
    <dgm:pt modelId="{C3B53030-3FF5-411C-B9A0-8F75D99D57D0}">
      <dgm:prSet phldrT="[Text]" custT="1"/>
      <dgm:spPr/>
      <dgm:t>
        <a:bodyPr/>
        <a:lstStyle/>
        <a:p>
          <a:pPr algn="ctr"/>
          <a:r>
            <a:rPr lang="en-US" sz="4000" dirty="0" smtClean="0"/>
            <a:t>Looks here First</a:t>
          </a:r>
          <a:endParaRPr lang="en-US" sz="4000" dirty="0"/>
        </a:p>
      </dgm:t>
    </dgm:pt>
    <dgm:pt modelId="{9DEA9173-18CB-4D3D-AA8E-1FD507C25BFE}" type="parTrans" cxnId="{79BAB734-215F-4564-8A3D-42E7D849F492}">
      <dgm:prSet/>
      <dgm:spPr/>
      <dgm:t>
        <a:bodyPr/>
        <a:lstStyle/>
        <a:p>
          <a:pPr algn="ctr"/>
          <a:endParaRPr lang="en-US"/>
        </a:p>
      </dgm:t>
    </dgm:pt>
    <dgm:pt modelId="{B99447AF-4E05-4062-91FF-98564AF7F402}" type="sibTrans" cxnId="{79BAB734-215F-4564-8A3D-42E7D849F492}">
      <dgm:prSet/>
      <dgm:spPr/>
      <dgm:t>
        <a:bodyPr/>
        <a:lstStyle/>
        <a:p>
          <a:pPr algn="ctr"/>
          <a:endParaRPr lang="en-US"/>
        </a:p>
      </dgm:t>
    </dgm:pt>
    <dgm:pt modelId="{02C24803-5420-45EA-9905-CBDA7364C0CF}">
      <dgm:prSet phldrT="[Text]" custT="1"/>
      <dgm:spPr/>
      <dgm:t>
        <a:bodyPr anchor="ctr"/>
        <a:lstStyle/>
        <a:p>
          <a:pPr algn="l"/>
          <a:r>
            <a:rPr lang="en-US" sz="2800" dirty="0" smtClean="0"/>
            <a:t>32 </a:t>
          </a:r>
          <a:r>
            <a:rPr lang="en-US" sz="2800" cap="all" baseline="0" dirty="0" smtClean="0"/>
            <a:t>NDC by outpatient site</a:t>
          </a:r>
          <a:endParaRPr lang="en-US" sz="2800" cap="all" baseline="0" dirty="0"/>
        </a:p>
      </dgm:t>
    </dgm:pt>
    <dgm:pt modelId="{355581E4-C58D-4511-8DD4-F43CE4E1C7D0}" type="parTrans" cxnId="{082BA4A8-C059-498B-A513-B23CF9898664}">
      <dgm:prSet/>
      <dgm:spPr/>
      <dgm:t>
        <a:bodyPr/>
        <a:lstStyle/>
        <a:p>
          <a:pPr algn="ctr"/>
          <a:endParaRPr lang="en-US"/>
        </a:p>
      </dgm:t>
    </dgm:pt>
    <dgm:pt modelId="{CB46816F-91B0-4377-AE5E-0255606FD424}" type="sibTrans" cxnId="{082BA4A8-C059-498B-A513-B23CF9898664}">
      <dgm:prSet/>
      <dgm:spPr/>
      <dgm:t>
        <a:bodyPr/>
        <a:lstStyle/>
        <a:p>
          <a:pPr algn="ctr"/>
          <a:endParaRPr lang="en-US"/>
        </a:p>
      </dgm:t>
    </dgm:pt>
    <dgm:pt modelId="{76A41DFB-2AAC-40E6-B203-A5156FB98B77}">
      <dgm:prSet phldrT="[Text]" custT="1"/>
      <dgm:spPr/>
      <dgm:t>
        <a:bodyPr/>
        <a:lstStyle/>
        <a:p>
          <a:pPr algn="ctr"/>
          <a:r>
            <a:rPr lang="en-US" sz="4000" dirty="0" smtClean="0"/>
            <a:t>Then looks here</a:t>
          </a:r>
          <a:endParaRPr lang="en-US" sz="4000" dirty="0"/>
        </a:p>
      </dgm:t>
    </dgm:pt>
    <dgm:pt modelId="{0DC0D8FD-679C-482D-BE49-5289FB6B5B85}" type="parTrans" cxnId="{ABDA1B39-4937-4034-A346-FBCCFAA1AC41}">
      <dgm:prSet/>
      <dgm:spPr/>
      <dgm:t>
        <a:bodyPr/>
        <a:lstStyle/>
        <a:p>
          <a:pPr algn="ctr"/>
          <a:endParaRPr lang="en-US"/>
        </a:p>
      </dgm:t>
    </dgm:pt>
    <dgm:pt modelId="{035C8B28-0340-4A51-B0A4-6E61DAE604C6}" type="sibTrans" cxnId="{ABDA1B39-4937-4034-A346-FBCCFAA1AC41}">
      <dgm:prSet/>
      <dgm:spPr/>
      <dgm:t>
        <a:bodyPr/>
        <a:lstStyle/>
        <a:p>
          <a:pPr algn="ctr"/>
          <a:endParaRPr lang="en-US"/>
        </a:p>
      </dgm:t>
    </dgm:pt>
    <dgm:pt modelId="{251D0E0F-AF01-45AC-A2D5-D8B07BC299F1}">
      <dgm:prSet phldrT="[Text]" custT="1"/>
      <dgm:spPr/>
      <dgm:t>
        <a:bodyPr anchor="ctr"/>
        <a:lstStyle/>
        <a:p>
          <a:pPr algn="l"/>
          <a:r>
            <a:rPr lang="en-US" sz="2800" cap="all" baseline="0" dirty="0" smtClean="0"/>
            <a:t>Last CMOP NDC</a:t>
          </a:r>
          <a:endParaRPr lang="en-US" sz="2800" cap="all" baseline="0" dirty="0"/>
        </a:p>
      </dgm:t>
    </dgm:pt>
    <dgm:pt modelId="{4EB550A2-EC1B-4F84-AC2C-99436159E4E3}" type="parTrans" cxnId="{9728F13B-6956-4E97-A100-8872FC99D484}">
      <dgm:prSet/>
      <dgm:spPr/>
      <dgm:t>
        <a:bodyPr/>
        <a:lstStyle/>
        <a:p>
          <a:pPr algn="ctr"/>
          <a:endParaRPr lang="en-US"/>
        </a:p>
      </dgm:t>
    </dgm:pt>
    <dgm:pt modelId="{E879E06C-2FE0-4454-8740-FD0626721AB1}" type="sibTrans" cxnId="{9728F13B-6956-4E97-A100-8872FC99D484}">
      <dgm:prSet/>
      <dgm:spPr/>
      <dgm:t>
        <a:bodyPr/>
        <a:lstStyle/>
        <a:p>
          <a:pPr algn="ctr"/>
          <a:endParaRPr lang="en-US"/>
        </a:p>
      </dgm:t>
    </dgm:pt>
    <dgm:pt modelId="{1606A8EC-7A6F-4E95-9329-89A40527253B}">
      <dgm:prSet phldrT="[Text]" custT="1"/>
      <dgm:spPr/>
      <dgm:t>
        <a:bodyPr anchor="ctr"/>
        <a:lstStyle/>
        <a:p>
          <a:pPr algn="l"/>
          <a:r>
            <a:rPr lang="en-US" sz="2800" dirty="0" smtClean="0"/>
            <a:t>31 NDC</a:t>
          </a:r>
          <a:endParaRPr lang="en-US" sz="2800" dirty="0"/>
        </a:p>
      </dgm:t>
    </dgm:pt>
    <dgm:pt modelId="{B5E3551F-0623-4415-9BFE-133FC584E1C8}" type="parTrans" cxnId="{00CC19E6-4B32-4622-986D-5C6B011C3813}">
      <dgm:prSet/>
      <dgm:spPr/>
      <dgm:t>
        <a:bodyPr/>
        <a:lstStyle/>
        <a:p>
          <a:pPr algn="ctr"/>
          <a:endParaRPr lang="en-US"/>
        </a:p>
      </dgm:t>
    </dgm:pt>
    <dgm:pt modelId="{E676C1C9-BF4C-4C16-9646-5F2D8AA1657C}" type="sibTrans" cxnId="{00CC19E6-4B32-4622-986D-5C6B011C3813}">
      <dgm:prSet/>
      <dgm:spPr/>
      <dgm:t>
        <a:bodyPr/>
        <a:lstStyle/>
        <a:p>
          <a:pPr algn="ctr"/>
          <a:endParaRPr lang="en-US"/>
        </a:p>
      </dgm:t>
    </dgm:pt>
    <dgm:pt modelId="{D77A3468-9E61-4672-98B3-2FB512864ED9}">
      <dgm:prSet phldrT="[Text]" custT="1"/>
      <dgm:spPr/>
      <dgm:t>
        <a:bodyPr anchor="ctr"/>
        <a:lstStyle/>
        <a:p>
          <a:pPr algn="l"/>
          <a:r>
            <a:rPr lang="en-US" sz="2800" cap="all" baseline="0" dirty="0" smtClean="0"/>
            <a:t>Last local NDC</a:t>
          </a:r>
          <a:endParaRPr lang="en-US" sz="2800" cap="all" baseline="0" dirty="0"/>
        </a:p>
      </dgm:t>
    </dgm:pt>
    <dgm:pt modelId="{84E5240F-7AEF-4D48-83EB-D020A89DA697}" type="parTrans" cxnId="{A80A31E2-77D2-4650-986C-DD61E2F29AC8}">
      <dgm:prSet/>
      <dgm:spPr/>
      <dgm:t>
        <a:bodyPr/>
        <a:lstStyle/>
        <a:p>
          <a:pPr algn="ctr"/>
          <a:endParaRPr lang="en-US"/>
        </a:p>
      </dgm:t>
    </dgm:pt>
    <dgm:pt modelId="{8B6ED752-1719-446C-ADA9-C99A61097C7B}" type="sibTrans" cxnId="{A80A31E2-77D2-4650-986C-DD61E2F29AC8}">
      <dgm:prSet/>
      <dgm:spPr/>
      <dgm:t>
        <a:bodyPr/>
        <a:lstStyle/>
        <a:p>
          <a:pPr algn="ctr"/>
          <a:endParaRPr lang="en-US"/>
        </a:p>
      </dgm:t>
    </dgm:pt>
    <dgm:pt modelId="{1B4D4E6F-926D-4701-BFE9-B314DF44866B}" type="pres">
      <dgm:prSet presAssocID="{1AEE553B-63B8-47DA-A129-615C393A531C}" presName="Name0" presStyleCnt="0">
        <dgm:presLayoutVars>
          <dgm:dir/>
          <dgm:animLvl val="lvl"/>
          <dgm:resizeHandles/>
        </dgm:presLayoutVars>
      </dgm:prSet>
      <dgm:spPr/>
      <dgm:t>
        <a:bodyPr/>
        <a:lstStyle/>
        <a:p>
          <a:endParaRPr lang="en-US"/>
        </a:p>
      </dgm:t>
    </dgm:pt>
    <dgm:pt modelId="{F3CB08BB-AEDB-4400-9E59-CF37214195C3}" type="pres">
      <dgm:prSet presAssocID="{C3B53030-3FF5-411C-B9A0-8F75D99D57D0}" presName="linNode" presStyleCnt="0"/>
      <dgm:spPr/>
      <dgm:t>
        <a:bodyPr/>
        <a:lstStyle/>
        <a:p>
          <a:endParaRPr lang="en-US"/>
        </a:p>
      </dgm:t>
    </dgm:pt>
    <dgm:pt modelId="{F68589CA-4436-4AB8-BBCF-3D54654F7895}" type="pres">
      <dgm:prSet presAssocID="{C3B53030-3FF5-411C-B9A0-8F75D99D57D0}" presName="parentShp" presStyleLbl="node1" presStyleIdx="0" presStyleCnt="2">
        <dgm:presLayoutVars>
          <dgm:bulletEnabled val="1"/>
        </dgm:presLayoutVars>
      </dgm:prSet>
      <dgm:spPr/>
      <dgm:t>
        <a:bodyPr/>
        <a:lstStyle/>
        <a:p>
          <a:endParaRPr lang="en-US"/>
        </a:p>
      </dgm:t>
    </dgm:pt>
    <dgm:pt modelId="{B1FA17EC-3376-443B-BB98-148DA175AC68}" type="pres">
      <dgm:prSet presAssocID="{C3B53030-3FF5-411C-B9A0-8F75D99D57D0}" presName="childShp" presStyleLbl="bgAccFollowNode1" presStyleIdx="0" presStyleCnt="2">
        <dgm:presLayoutVars>
          <dgm:bulletEnabled val="1"/>
        </dgm:presLayoutVars>
      </dgm:prSet>
      <dgm:spPr/>
      <dgm:t>
        <a:bodyPr/>
        <a:lstStyle/>
        <a:p>
          <a:endParaRPr lang="en-US"/>
        </a:p>
      </dgm:t>
    </dgm:pt>
    <dgm:pt modelId="{D5E9E061-1124-44E9-97DE-9795073C7834}" type="pres">
      <dgm:prSet presAssocID="{B99447AF-4E05-4062-91FF-98564AF7F402}" presName="spacing" presStyleCnt="0"/>
      <dgm:spPr/>
      <dgm:t>
        <a:bodyPr/>
        <a:lstStyle/>
        <a:p>
          <a:endParaRPr lang="en-US"/>
        </a:p>
      </dgm:t>
    </dgm:pt>
    <dgm:pt modelId="{5638CA41-AD50-427F-A0C2-B422FCDC04BC}" type="pres">
      <dgm:prSet presAssocID="{76A41DFB-2AAC-40E6-B203-A5156FB98B77}" presName="linNode" presStyleCnt="0"/>
      <dgm:spPr/>
      <dgm:t>
        <a:bodyPr/>
        <a:lstStyle/>
        <a:p>
          <a:endParaRPr lang="en-US"/>
        </a:p>
      </dgm:t>
    </dgm:pt>
    <dgm:pt modelId="{5A8E4C34-ECEA-4300-AA20-3ABEE39F7EDC}" type="pres">
      <dgm:prSet presAssocID="{76A41DFB-2AAC-40E6-B203-A5156FB98B77}" presName="parentShp" presStyleLbl="node1" presStyleIdx="1" presStyleCnt="2">
        <dgm:presLayoutVars>
          <dgm:bulletEnabled val="1"/>
        </dgm:presLayoutVars>
      </dgm:prSet>
      <dgm:spPr/>
      <dgm:t>
        <a:bodyPr/>
        <a:lstStyle/>
        <a:p>
          <a:endParaRPr lang="en-US"/>
        </a:p>
      </dgm:t>
    </dgm:pt>
    <dgm:pt modelId="{6E08455D-25F7-41AC-A37C-9D29FB2E22F6}" type="pres">
      <dgm:prSet presAssocID="{76A41DFB-2AAC-40E6-B203-A5156FB98B77}" presName="childShp" presStyleLbl="bgAccFollowNode1" presStyleIdx="1" presStyleCnt="2">
        <dgm:presLayoutVars>
          <dgm:bulletEnabled val="1"/>
        </dgm:presLayoutVars>
      </dgm:prSet>
      <dgm:spPr/>
      <dgm:t>
        <a:bodyPr/>
        <a:lstStyle/>
        <a:p>
          <a:endParaRPr lang="en-US"/>
        </a:p>
      </dgm:t>
    </dgm:pt>
  </dgm:ptLst>
  <dgm:cxnLst>
    <dgm:cxn modelId="{CB306836-0BF7-4A37-856C-4AB5BFD8C135}" type="presOf" srcId="{02C24803-5420-45EA-9905-CBDA7364C0CF}" destId="{B1FA17EC-3376-443B-BB98-148DA175AC68}" srcOrd="0" destOrd="0" presId="urn:microsoft.com/office/officeart/2005/8/layout/vList6"/>
    <dgm:cxn modelId="{ABDA1B39-4937-4034-A346-FBCCFAA1AC41}" srcId="{1AEE553B-63B8-47DA-A129-615C393A531C}" destId="{76A41DFB-2AAC-40E6-B203-A5156FB98B77}" srcOrd="1" destOrd="0" parTransId="{0DC0D8FD-679C-482D-BE49-5289FB6B5B85}" sibTransId="{035C8B28-0340-4A51-B0A4-6E61DAE604C6}"/>
    <dgm:cxn modelId="{00CC19E6-4B32-4622-986D-5C6B011C3813}" srcId="{76A41DFB-2AAC-40E6-B203-A5156FB98B77}" destId="{1606A8EC-7A6F-4E95-9329-89A40527253B}" srcOrd="0" destOrd="0" parTransId="{B5E3551F-0623-4415-9BFE-133FC584E1C8}" sibTransId="{E676C1C9-BF4C-4C16-9646-5F2D8AA1657C}"/>
    <dgm:cxn modelId="{A0CA1289-932F-479D-9749-9DF65FDE627A}" type="presOf" srcId="{1AEE553B-63B8-47DA-A129-615C393A531C}" destId="{1B4D4E6F-926D-4701-BFE9-B314DF44866B}" srcOrd="0" destOrd="0" presId="urn:microsoft.com/office/officeart/2005/8/layout/vList6"/>
    <dgm:cxn modelId="{A80A31E2-77D2-4650-986C-DD61E2F29AC8}" srcId="{02C24803-5420-45EA-9905-CBDA7364C0CF}" destId="{D77A3468-9E61-4672-98B3-2FB512864ED9}" srcOrd="0" destOrd="0" parTransId="{84E5240F-7AEF-4D48-83EB-D020A89DA697}" sibTransId="{8B6ED752-1719-446C-ADA9-C99A61097C7B}"/>
    <dgm:cxn modelId="{66C1102F-C446-43E2-8F3B-3E0A72ED23AC}" type="presOf" srcId="{1606A8EC-7A6F-4E95-9329-89A40527253B}" destId="{6E08455D-25F7-41AC-A37C-9D29FB2E22F6}" srcOrd="0" destOrd="0" presId="urn:microsoft.com/office/officeart/2005/8/layout/vList6"/>
    <dgm:cxn modelId="{02F7890F-0873-43D2-9734-B931A4BFE4BB}" type="presOf" srcId="{C3B53030-3FF5-411C-B9A0-8F75D99D57D0}" destId="{F68589CA-4436-4AB8-BBCF-3D54654F7895}" srcOrd="0" destOrd="0" presId="urn:microsoft.com/office/officeart/2005/8/layout/vList6"/>
    <dgm:cxn modelId="{7DA277E5-01BD-4485-AFD1-042B28EA3AE0}" type="presOf" srcId="{76A41DFB-2AAC-40E6-B203-A5156FB98B77}" destId="{5A8E4C34-ECEA-4300-AA20-3ABEE39F7EDC}" srcOrd="0" destOrd="0" presId="urn:microsoft.com/office/officeart/2005/8/layout/vList6"/>
    <dgm:cxn modelId="{C4202B09-9482-4FB4-93D8-BAF6A3AF6D89}" type="presOf" srcId="{D77A3468-9E61-4672-98B3-2FB512864ED9}" destId="{B1FA17EC-3376-443B-BB98-148DA175AC68}" srcOrd="0" destOrd="1" presId="urn:microsoft.com/office/officeart/2005/8/layout/vList6"/>
    <dgm:cxn modelId="{9728F13B-6956-4E97-A100-8872FC99D484}" srcId="{02C24803-5420-45EA-9905-CBDA7364C0CF}" destId="{251D0E0F-AF01-45AC-A2D5-D8B07BC299F1}" srcOrd="1" destOrd="0" parTransId="{4EB550A2-EC1B-4F84-AC2C-99436159E4E3}" sibTransId="{E879E06C-2FE0-4454-8740-FD0626721AB1}"/>
    <dgm:cxn modelId="{082BA4A8-C059-498B-A513-B23CF9898664}" srcId="{C3B53030-3FF5-411C-B9A0-8F75D99D57D0}" destId="{02C24803-5420-45EA-9905-CBDA7364C0CF}" srcOrd="0" destOrd="0" parTransId="{355581E4-C58D-4511-8DD4-F43CE4E1C7D0}" sibTransId="{CB46816F-91B0-4377-AE5E-0255606FD424}"/>
    <dgm:cxn modelId="{79BAB734-215F-4564-8A3D-42E7D849F492}" srcId="{1AEE553B-63B8-47DA-A129-615C393A531C}" destId="{C3B53030-3FF5-411C-B9A0-8F75D99D57D0}" srcOrd="0" destOrd="0" parTransId="{9DEA9173-18CB-4D3D-AA8E-1FD507C25BFE}" sibTransId="{B99447AF-4E05-4062-91FF-98564AF7F402}"/>
    <dgm:cxn modelId="{167BF729-C235-4E98-A4BA-D505D3A351BE}" type="presOf" srcId="{251D0E0F-AF01-45AC-A2D5-D8B07BC299F1}" destId="{B1FA17EC-3376-443B-BB98-148DA175AC68}" srcOrd="0" destOrd="2" presId="urn:microsoft.com/office/officeart/2005/8/layout/vList6"/>
    <dgm:cxn modelId="{3AFC04F7-5EEE-4CCA-9F19-6B4073FB1F31}" type="presParOf" srcId="{1B4D4E6F-926D-4701-BFE9-B314DF44866B}" destId="{F3CB08BB-AEDB-4400-9E59-CF37214195C3}" srcOrd="0" destOrd="0" presId="urn:microsoft.com/office/officeart/2005/8/layout/vList6"/>
    <dgm:cxn modelId="{0F9BE949-1DD4-4D8A-A721-84C2D0D63CB4}" type="presParOf" srcId="{F3CB08BB-AEDB-4400-9E59-CF37214195C3}" destId="{F68589CA-4436-4AB8-BBCF-3D54654F7895}" srcOrd="0" destOrd="0" presId="urn:microsoft.com/office/officeart/2005/8/layout/vList6"/>
    <dgm:cxn modelId="{6BE41279-B446-414D-8CD2-1876F41A7681}" type="presParOf" srcId="{F3CB08BB-AEDB-4400-9E59-CF37214195C3}" destId="{B1FA17EC-3376-443B-BB98-148DA175AC68}" srcOrd="1" destOrd="0" presId="urn:microsoft.com/office/officeart/2005/8/layout/vList6"/>
    <dgm:cxn modelId="{9F6881B5-4372-4597-B75B-6F4A66BCE781}" type="presParOf" srcId="{1B4D4E6F-926D-4701-BFE9-B314DF44866B}" destId="{D5E9E061-1124-44E9-97DE-9795073C7834}" srcOrd="1" destOrd="0" presId="urn:microsoft.com/office/officeart/2005/8/layout/vList6"/>
    <dgm:cxn modelId="{57F5853F-14CB-4459-99F9-9B06F3C3B1E7}" type="presParOf" srcId="{1B4D4E6F-926D-4701-BFE9-B314DF44866B}" destId="{5638CA41-AD50-427F-A0C2-B422FCDC04BC}" srcOrd="2" destOrd="0" presId="urn:microsoft.com/office/officeart/2005/8/layout/vList6"/>
    <dgm:cxn modelId="{A4EA2D45-4999-40C4-8A26-D96067BF6A42}" type="presParOf" srcId="{5638CA41-AD50-427F-A0C2-B422FCDC04BC}" destId="{5A8E4C34-ECEA-4300-AA20-3ABEE39F7EDC}" srcOrd="0" destOrd="0" presId="urn:microsoft.com/office/officeart/2005/8/layout/vList6"/>
    <dgm:cxn modelId="{2388A612-7D8D-449D-A784-A12656890CB3}" type="presParOf" srcId="{5638CA41-AD50-427F-A0C2-B422FCDC04BC}" destId="{6E08455D-25F7-41AC-A37C-9D29FB2E22F6}"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79B1B0-7240-4F8B-8F59-FF78682BE2F8}" type="doc">
      <dgm:prSet loTypeId="urn:microsoft.com/office/officeart/2005/8/layout/process2" loCatId="process" qsTypeId="urn:microsoft.com/office/officeart/2005/8/quickstyle/simple5" qsCatId="simple" csTypeId="urn:microsoft.com/office/officeart/2005/8/colors/accent3_2" csCatId="accent3" phldr="1"/>
      <dgm:spPr/>
    </dgm:pt>
    <dgm:pt modelId="{2A83E5FF-6C8E-4495-8F6B-0F0854715541}">
      <dgm:prSet phldrT="[Text]" custT="1"/>
      <dgm:spPr/>
      <dgm:t>
        <a:bodyPr/>
        <a:lstStyle/>
        <a:p>
          <a:r>
            <a:rPr lang="en-US" sz="2800" dirty="0" smtClean="0"/>
            <a:t>If NDC selected  is field 31 NDC</a:t>
          </a:r>
          <a:endParaRPr lang="en-US" sz="2800" dirty="0"/>
        </a:p>
      </dgm:t>
      <dgm:extLst/>
    </dgm:pt>
    <dgm:pt modelId="{862B8074-BEBD-4ED1-A871-6E7A34C5C388}" type="parTrans" cxnId="{3AD00000-8E84-4823-BAAE-8215E9145FBF}">
      <dgm:prSet/>
      <dgm:spPr/>
      <dgm:t>
        <a:bodyPr/>
        <a:lstStyle/>
        <a:p>
          <a:endParaRPr lang="en-US"/>
        </a:p>
      </dgm:t>
    </dgm:pt>
    <dgm:pt modelId="{6D974A8A-0009-4055-840D-7D2DFF4505F2}" type="sibTrans" cxnId="{3AD00000-8E84-4823-BAAE-8215E9145FBF}">
      <dgm:prSet/>
      <dgm:spPr/>
      <dgm:t>
        <a:bodyPr/>
        <a:lstStyle/>
        <a:p>
          <a:endParaRPr lang="en-US" dirty="0"/>
        </a:p>
      </dgm:t>
      <dgm:extLst>
        <a:ext uri="{E40237B7-FDA0-4F09-8148-C483321AD2D9}">
          <dgm14:cNvPr xmlns:dgm14="http://schemas.microsoft.com/office/drawing/2010/diagram" xmlns="" id="0" name="" descr="If NDC selected  is field 31 NDC&#10;&#10;green down arrow&#10;&#10;Price Per Dispense Unit field (#16)&#10;"/>
        </a:ext>
      </dgm:extLst>
    </dgm:pt>
    <dgm:pt modelId="{3D6F1024-F704-44FE-801D-63CB3B0A3418}">
      <dgm:prSet phldrT="[Text]" custT="1"/>
      <dgm:spPr/>
      <dgm:t>
        <a:bodyPr/>
        <a:lstStyle/>
        <a:p>
          <a:r>
            <a:rPr lang="en-US" sz="2800" cap="all" baseline="0" dirty="0" smtClean="0"/>
            <a:t>Price Per Dispense Unit </a:t>
          </a:r>
          <a:r>
            <a:rPr lang="en-US" sz="2800" dirty="0" smtClean="0"/>
            <a:t>field (#16)</a:t>
          </a:r>
          <a:endParaRPr lang="en-US" sz="2800" dirty="0"/>
        </a:p>
      </dgm:t>
      <dgm:extLst>
        <a:ext uri="{E40237B7-FDA0-4F09-8148-C483321AD2D9}">
          <dgm14:cNvPr xmlns:dgm14="http://schemas.microsoft.com/office/drawing/2010/diagram" xmlns="" id="0" name="" descr="If NDC selected  is field 31 NDC&#10;&#10;green down arrow&#10;&#10;Price Per Dispense Unit field (#16)&#10;"/>
        </a:ext>
      </dgm:extLst>
    </dgm:pt>
    <dgm:pt modelId="{C1B23423-7215-4A10-8790-9D3B3B6D80C9}" type="parTrans" cxnId="{EAD7B17D-51EF-4A0C-8707-45CAE155DEF2}">
      <dgm:prSet/>
      <dgm:spPr/>
      <dgm:t>
        <a:bodyPr/>
        <a:lstStyle/>
        <a:p>
          <a:endParaRPr lang="en-US"/>
        </a:p>
      </dgm:t>
    </dgm:pt>
    <dgm:pt modelId="{2F90A534-E894-450B-86DB-70B5B17D3BC7}" type="sibTrans" cxnId="{EAD7B17D-51EF-4A0C-8707-45CAE155DEF2}">
      <dgm:prSet/>
      <dgm:spPr/>
      <dgm:t>
        <a:bodyPr/>
        <a:lstStyle/>
        <a:p>
          <a:endParaRPr lang="en-US"/>
        </a:p>
      </dgm:t>
    </dgm:pt>
    <dgm:pt modelId="{F606CCDA-7F43-4619-973C-97C836E6DC00}" type="pres">
      <dgm:prSet presAssocID="{4C79B1B0-7240-4F8B-8F59-FF78682BE2F8}" presName="linearFlow" presStyleCnt="0">
        <dgm:presLayoutVars>
          <dgm:resizeHandles val="exact"/>
        </dgm:presLayoutVars>
      </dgm:prSet>
      <dgm:spPr/>
    </dgm:pt>
    <dgm:pt modelId="{17683EC0-72EA-4ABD-B404-61ECE3D777EC}" type="pres">
      <dgm:prSet presAssocID="{2A83E5FF-6C8E-4495-8F6B-0F0854715541}" presName="node" presStyleLbl="node1" presStyleIdx="0" presStyleCnt="2">
        <dgm:presLayoutVars>
          <dgm:bulletEnabled val="1"/>
        </dgm:presLayoutVars>
      </dgm:prSet>
      <dgm:spPr/>
      <dgm:t>
        <a:bodyPr/>
        <a:lstStyle/>
        <a:p>
          <a:endParaRPr lang="en-US"/>
        </a:p>
      </dgm:t>
    </dgm:pt>
    <dgm:pt modelId="{352D0689-2046-4585-AF53-2D9F7C3EF4F8}" type="pres">
      <dgm:prSet presAssocID="{6D974A8A-0009-4055-840D-7D2DFF4505F2}" presName="sibTrans" presStyleLbl="sibTrans2D1" presStyleIdx="0" presStyleCnt="1"/>
      <dgm:spPr/>
      <dgm:t>
        <a:bodyPr/>
        <a:lstStyle/>
        <a:p>
          <a:endParaRPr lang="en-US"/>
        </a:p>
      </dgm:t>
    </dgm:pt>
    <dgm:pt modelId="{6B5C46EE-E552-4C63-88EF-0F6A0D6A6470}" type="pres">
      <dgm:prSet presAssocID="{6D974A8A-0009-4055-840D-7D2DFF4505F2}" presName="connectorText" presStyleLbl="sibTrans2D1" presStyleIdx="0" presStyleCnt="1"/>
      <dgm:spPr/>
      <dgm:t>
        <a:bodyPr/>
        <a:lstStyle/>
        <a:p>
          <a:endParaRPr lang="en-US"/>
        </a:p>
      </dgm:t>
    </dgm:pt>
    <dgm:pt modelId="{2C99730A-C62C-4E82-B620-BFC50BFD319D}" type="pres">
      <dgm:prSet presAssocID="{3D6F1024-F704-44FE-801D-63CB3B0A3418}" presName="node" presStyleLbl="node1" presStyleIdx="1" presStyleCnt="2">
        <dgm:presLayoutVars>
          <dgm:bulletEnabled val="1"/>
        </dgm:presLayoutVars>
      </dgm:prSet>
      <dgm:spPr/>
      <dgm:t>
        <a:bodyPr/>
        <a:lstStyle/>
        <a:p>
          <a:endParaRPr lang="en-US"/>
        </a:p>
      </dgm:t>
    </dgm:pt>
  </dgm:ptLst>
  <dgm:cxnLst>
    <dgm:cxn modelId="{8695E975-33DC-4C0B-B50B-8AA7E6D16CC0}" type="presOf" srcId="{2A83E5FF-6C8E-4495-8F6B-0F0854715541}" destId="{17683EC0-72EA-4ABD-B404-61ECE3D777EC}" srcOrd="0" destOrd="0" presId="urn:microsoft.com/office/officeart/2005/8/layout/process2"/>
    <dgm:cxn modelId="{E066ECC4-839B-4568-8C89-E3F996D860F4}" type="presOf" srcId="{4C79B1B0-7240-4F8B-8F59-FF78682BE2F8}" destId="{F606CCDA-7F43-4619-973C-97C836E6DC00}" srcOrd="0" destOrd="0" presId="urn:microsoft.com/office/officeart/2005/8/layout/process2"/>
    <dgm:cxn modelId="{1F053266-7AEA-499E-8DB4-CB00FEE49EB2}" type="presOf" srcId="{6D974A8A-0009-4055-840D-7D2DFF4505F2}" destId="{352D0689-2046-4585-AF53-2D9F7C3EF4F8}" srcOrd="0" destOrd="0" presId="urn:microsoft.com/office/officeart/2005/8/layout/process2"/>
    <dgm:cxn modelId="{EAD7B17D-51EF-4A0C-8707-45CAE155DEF2}" srcId="{4C79B1B0-7240-4F8B-8F59-FF78682BE2F8}" destId="{3D6F1024-F704-44FE-801D-63CB3B0A3418}" srcOrd="1" destOrd="0" parTransId="{C1B23423-7215-4A10-8790-9D3B3B6D80C9}" sibTransId="{2F90A534-E894-450B-86DB-70B5B17D3BC7}"/>
    <dgm:cxn modelId="{3AD00000-8E84-4823-BAAE-8215E9145FBF}" srcId="{4C79B1B0-7240-4F8B-8F59-FF78682BE2F8}" destId="{2A83E5FF-6C8E-4495-8F6B-0F0854715541}" srcOrd="0" destOrd="0" parTransId="{862B8074-BEBD-4ED1-A871-6E7A34C5C388}" sibTransId="{6D974A8A-0009-4055-840D-7D2DFF4505F2}"/>
    <dgm:cxn modelId="{45175CDD-3648-458C-8CAA-59DD0F041112}" type="presOf" srcId="{3D6F1024-F704-44FE-801D-63CB3B0A3418}" destId="{2C99730A-C62C-4E82-B620-BFC50BFD319D}" srcOrd="0" destOrd="0" presId="urn:microsoft.com/office/officeart/2005/8/layout/process2"/>
    <dgm:cxn modelId="{E5CB1FAF-F7E4-4ABB-B6FF-4A2EF118E203}" type="presOf" srcId="{6D974A8A-0009-4055-840D-7D2DFF4505F2}" destId="{6B5C46EE-E552-4C63-88EF-0F6A0D6A6470}" srcOrd="1" destOrd="0" presId="urn:microsoft.com/office/officeart/2005/8/layout/process2"/>
    <dgm:cxn modelId="{58E9C417-F6E7-40C5-B7BD-5E803B138237}" type="presParOf" srcId="{F606CCDA-7F43-4619-973C-97C836E6DC00}" destId="{17683EC0-72EA-4ABD-B404-61ECE3D777EC}" srcOrd="0" destOrd="0" presId="urn:microsoft.com/office/officeart/2005/8/layout/process2"/>
    <dgm:cxn modelId="{3DC88555-B506-4C35-B898-3E9181F5ADBA}" type="presParOf" srcId="{F606CCDA-7F43-4619-973C-97C836E6DC00}" destId="{352D0689-2046-4585-AF53-2D9F7C3EF4F8}" srcOrd="1" destOrd="0" presId="urn:microsoft.com/office/officeart/2005/8/layout/process2"/>
    <dgm:cxn modelId="{194C4E61-D45F-4264-9CD0-C22ED3A49307}" type="presParOf" srcId="{352D0689-2046-4585-AF53-2D9F7C3EF4F8}" destId="{6B5C46EE-E552-4C63-88EF-0F6A0D6A6470}" srcOrd="0" destOrd="0" presId="urn:microsoft.com/office/officeart/2005/8/layout/process2"/>
    <dgm:cxn modelId="{B4BCBA98-B7D2-4241-B848-97D3107FA233}" type="presParOf" srcId="{F606CCDA-7F43-4619-973C-97C836E6DC00}" destId="{2C99730A-C62C-4E82-B620-BFC50BFD319D}" srcOrd="2"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79B1B0-7240-4F8B-8F59-FF78682BE2F8}" type="doc">
      <dgm:prSet loTypeId="urn:microsoft.com/office/officeart/2005/8/layout/process2" loCatId="process" qsTypeId="urn:microsoft.com/office/officeart/2005/8/quickstyle/3d2" qsCatId="3D" csTypeId="urn:microsoft.com/office/officeart/2005/8/colors/accent3_2" csCatId="accent3" phldr="1"/>
      <dgm:spPr/>
    </dgm:pt>
    <dgm:pt modelId="{2A83E5FF-6C8E-4495-8F6B-0F0854715541}">
      <dgm:prSet phldrT="[Text]"/>
      <dgm:spPr/>
      <dgm:t>
        <a:bodyPr/>
        <a:lstStyle/>
        <a:p>
          <a:r>
            <a:rPr lang="en-US" dirty="0" smtClean="0"/>
            <a:t>If NDC selected is a </a:t>
          </a:r>
          <a:r>
            <a:rPr lang="en-US" cap="all" baseline="0" dirty="0" smtClean="0"/>
            <a:t>Synonym</a:t>
          </a:r>
          <a:r>
            <a:rPr lang="en-US" dirty="0" smtClean="0"/>
            <a:t> NDC</a:t>
          </a:r>
          <a:endParaRPr lang="en-US" dirty="0"/>
        </a:p>
      </dgm:t>
      <dgm:extLst/>
    </dgm:pt>
    <dgm:pt modelId="{862B8074-BEBD-4ED1-A871-6E7A34C5C388}" type="parTrans" cxnId="{3AD00000-8E84-4823-BAAE-8215E9145FBF}">
      <dgm:prSet/>
      <dgm:spPr/>
      <dgm:t>
        <a:bodyPr/>
        <a:lstStyle/>
        <a:p>
          <a:endParaRPr lang="en-US"/>
        </a:p>
      </dgm:t>
    </dgm:pt>
    <dgm:pt modelId="{6D974A8A-0009-4055-840D-7D2DFF4505F2}" type="sibTrans" cxnId="{3AD00000-8E84-4823-BAAE-8215E9145FBF}">
      <dgm:prSet/>
      <dgm:spPr/>
      <dgm:t>
        <a:bodyPr/>
        <a:lstStyle/>
        <a:p>
          <a:endParaRPr lang="en-US" dirty="0"/>
        </a:p>
      </dgm:t>
      <dgm:extLst>
        <a:ext uri="{E40237B7-FDA0-4F09-8148-C483321AD2D9}">
          <dgm14:cNvPr xmlns:dgm14="http://schemas.microsoft.com/office/drawing/2010/diagram" xmlns="" id="0" name="" descr="If NDC selected is a Synonym NDC&#10;Price Per Dispense Unit field (#404) of the Synonym multiple (#9)&#10;"/>
        </a:ext>
      </dgm:extLst>
    </dgm:pt>
    <dgm:pt modelId="{3D6F1024-F704-44FE-801D-63CB3B0A3418}">
      <dgm:prSet phldrT="[Text]"/>
      <dgm:spPr/>
      <dgm:t>
        <a:bodyPr/>
        <a:lstStyle/>
        <a:p>
          <a:r>
            <a:rPr lang="en-US" cap="all" baseline="0" dirty="0" smtClean="0"/>
            <a:t>Price Per Dispense Unit</a:t>
          </a:r>
          <a:r>
            <a:rPr lang="en-US" dirty="0" smtClean="0"/>
            <a:t> field (#404) of the S</a:t>
          </a:r>
          <a:r>
            <a:rPr lang="en-US" cap="all" baseline="0" dirty="0" smtClean="0"/>
            <a:t>ynonym</a:t>
          </a:r>
          <a:r>
            <a:rPr lang="en-US" dirty="0" smtClean="0"/>
            <a:t> multiple (#9)</a:t>
          </a:r>
          <a:endParaRPr lang="en-US" dirty="0"/>
        </a:p>
      </dgm:t>
      <dgm:extLst>
        <a:ext uri="{E40237B7-FDA0-4F09-8148-C483321AD2D9}">
          <dgm14:cNvPr xmlns:dgm14="http://schemas.microsoft.com/office/drawing/2010/diagram" xmlns="" id="0" name="" descr="If NDC selected is a Synonym NDC&#10;Price Per Dispense Unit field (#404) of the Synonym multiple (#9)&#10;"/>
        </a:ext>
      </dgm:extLst>
    </dgm:pt>
    <dgm:pt modelId="{C1B23423-7215-4A10-8790-9D3B3B6D80C9}" type="parTrans" cxnId="{EAD7B17D-51EF-4A0C-8707-45CAE155DEF2}">
      <dgm:prSet/>
      <dgm:spPr/>
      <dgm:t>
        <a:bodyPr/>
        <a:lstStyle/>
        <a:p>
          <a:endParaRPr lang="en-US"/>
        </a:p>
      </dgm:t>
    </dgm:pt>
    <dgm:pt modelId="{2F90A534-E894-450B-86DB-70B5B17D3BC7}" type="sibTrans" cxnId="{EAD7B17D-51EF-4A0C-8707-45CAE155DEF2}">
      <dgm:prSet/>
      <dgm:spPr/>
      <dgm:t>
        <a:bodyPr/>
        <a:lstStyle/>
        <a:p>
          <a:endParaRPr lang="en-US"/>
        </a:p>
      </dgm:t>
    </dgm:pt>
    <dgm:pt modelId="{F606CCDA-7F43-4619-973C-97C836E6DC00}" type="pres">
      <dgm:prSet presAssocID="{4C79B1B0-7240-4F8B-8F59-FF78682BE2F8}" presName="linearFlow" presStyleCnt="0">
        <dgm:presLayoutVars>
          <dgm:resizeHandles val="exact"/>
        </dgm:presLayoutVars>
      </dgm:prSet>
      <dgm:spPr/>
    </dgm:pt>
    <dgm:pt modelId="{17683EC0-72EA-4ABD-B404-61ECE3D777EC}" type="pres">
      <dgm:prSet presAssocID="{2A83E5FF-6C8E-4495-8F6B-0F0854715541}" presName="node" presStyleLbl="node1" presStyleIdx="0" presStyleCnt="2">
        <dgm:presLayoutVars>
          <dgm:bulletEnabled val="1"/>
        </dgm:presLayoutVars>
      </dgm:prSet>
      <dgm:spPr/>
      <dgm:t>
        <a:bodyPr/>
        <a:lstStyle/>
        <a:p>
          <a:endParaRPr lang="en-US"/>
        </a:p>
      </dgm:t>
    </dgm:pt>
    <dgm:pt modelId="{352D0689-2046-4585-AF53-2D9F7C3EF4F8}" type="pres">
      <dgm:prSet presAssocID="{6D974A8A-0009-4055-840D-7D2DFF4505F2}" presName="sibTrans" presStyleLbl="sibTrans2D1" presStyleIdx="0" presStyleCnt="1"/>
      <dgm:spPr/>
      <dgm:t>
        <a:bodyPr/>
        <a:lstStyle/>
        <a:p>
          <a:endParaRPr lang="en-US"/>
        </a:p>
      </dgm:t>
    </dgm:pt>
    <dgm:pt modelId="{6B5C46EE-E552-4C63-88EF-0F6A0D6A6470}" type="pres">
      <dgm:prSet presAssocID="{6D974A8A-0009-4055-840D-7D2DFF4505F2}" presName="connectorText" presStyleLbl="sibTrans2D1" presStyleIdx="0" presStyleCnt="1"/>
      <dgm:spPr/>
      <dgm:t>
        <a:bodyPr/>
        <a:lstStyle/>
        <a:p>
          <a:endParaRPr lang="en-US"/>
        </a:p>
      </dgm:t>
    </dgm:pt>
    <dgm:pt modelId="{2C99730A-C62C-4E82-B620-BFC50BFD319D}" type="pres">
      <dgm:prSet presAssocID="{3D6F1024-F704-44FE-801D-63CB3B0A3418}" presName="node" presStyleLbl="node1" presStyleIdx="1" presStyleCnt="2">
        <dgm:presLayoutVars>
          <dgm:bulletEnabled val="1"/>
        </dgm:presLayoutVars>
      </dgm:prSet>
      <dgm:spPr/>
      <dgm:t>
        <a:bodyPr/>
        <a:lstStyle/>
        <a:p>
          <a:endParaRPr lang="en-US"/>
        </a:p>
      </dgm:t>
    </dgm:pt>
  </dgm:ptLst>
  <dgm:cxnLst>
    <dgm:cxn modelId="{BD7E93F7-1812-42A1-967A-BBE30B7DA5FA}" type="presOf" srcId="{2A83E5FF-6C8E-4495-8F6B-0F0854715541}" destId="{17683EC0-72EA-4ABD-B404-61ECE3D777EC}" srcOrd="0" destOrd="0" presId="urn:microsoft.com/office/officeart/2005/8/layout/process2"/>
    <dgm:cxn modelId="{EC850A28-04B0-4DD5-9425-008F7D3A702C}" type="presOf" srcId="{6D974A8A-0009-4055-840D-7D2DFF4505F2}" destId="{352D0689-2046-4585-AF53-2D9F7C3EF4F8}" srcOrd="0" destOrd="0" presId="urn:microsoft.com/office/officeart/2005/8/layout/process2"/>
    <dgm:cxn modelId="{EAD7B17D-51EF-4A0C-8707-45CAE155DEF2}" srcId="{4C79B1B0-7240-4F8B-8F59-FF78682BE2F8}" destId="{3D6F1024-F704-44FE-801D-63CB3B0A3418}" srcOrd="1" destOrd="0" parTransId="{C1B23423-7215-4A10-8790-9D3B3B6D80C9}" sibTransId="{2F90A534-E894-450B-86DB-70B5B17D3BC7}"/>
    <dgm:cxn modelId="{24BCF9BB-46C9-409E-824F-B6D7ACDAAD8E}" type="presOf" srcId="{4C79B1B0-7240-4F8B-8F59-FF78682BE2F8}" destId="{F606CCDA-7F43-4619-973C-97C836E6DC00}" srcOrd="0" destOrd="0" presId="urn:microsoft.com/office/officeart/2005/8/layout/process2"/>
    <dgm:cxn modelId="{3AD00000-8E84-4823-BAAE-8215E9145FBF}" srcId="{4C79B1B0-7240-4F8B-8F59-FF78682BE2F8}" destId="{2A83E5FF-6C8E-4495-8F6B-0F0854715541}" srcOrd="0" destOrd="0" parTransId="{862B8074-BEBD-4ED1-A871-6E7A34C5C388}" sibTransId="{6D974A8A-0009-4055-840D-7D2DFF4505F2}"/>
    <dgm:cxn modelId="{2261321F-19CA-4FA7-9852-AFF23F3676AB}" type="presOf" srcId="{6D974A8A-0009-4055-840D-7D2DFF4505F2}" destId="{6B5C46EE-E552-4C63-88EF-0F6A0D6A6470}" srcOrd="1" destOrd="0" presId="urn:microsoft.com/office/officeart/2005/8/layout/process2"/>
    <dgm:cxn modelId="{189CD349-12D5-47A1-8BAB-CC67283837DD}" type="presOf" srcId="{3D6F1024-F704-44FE-801D-63CB3B0A3418}" destId="{2C99730A-C62C-4E82-B620-BFC50BFD319D}" srcOrd="0" destOrd="0" presId="urn:microsoft.com/office/officeart/2005/8/layout/process2"/>
    <dgm:cxn modelId="{1CF26996-A706-4B8E-958F-CC3329E89D26}" type="presParOf" srcId="{F606CCDA-7F43-4619-973C-97C836E6DC00}" destId="{17683EC0-72EA-4ABD-B404-61ECE3D777EC}" srcOrd="0" destOrd="0" presId="urn:microsoft.com/office/officeart/2005/8/layout/process2"/>
    <dgm:cxn modelId="{8E8F9108-C47A-438D-8912-1E60FEE9A2FE}" type="presParOf" srcId="{F606CCDA-7F43-4619-973C-97C836E6DC00}" destId="{352D0689-2046-4585-AF53-2D9F7C3EF4F8}" srcOrd="1" destOrd="0" presId="urn:microsoft.com/office/officeart/2005/8/layout/process2"/>
    <dgm:cxn modelId="{158D6EFE-A6BB-43C3-B6CB-3607099BC408}" type="presParOf" srcId="{352D0689-2046-4585-AF53-2D9F7C3EF4F8}" destId="{6B5C46EE-E552-4C63-88EF-0F6A0D6A6470}" srcOrd="0" destOrd="0" presId="urn:microsoft.com/office/officeart/2005/8/layout/process2"/>
    <dgm:cxn modelId="{DD89AABE-D1DE-4BE3-A09A-6291F55465FE}" type="presParOf" srcId="{F606CCDA-7F43-4619-973C-97C836E6DC00}" destId="{2C99730A-C62C-4E82-B620-BFC50BFD319D}" srcOrd="2" destOrd="0" presId="urn:microsoft.com/office/officeart/2005/8/layout/process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79B1B0-7240-4F8B-8F59-FF78682BE2F8}" type="doc">
      <dgm:prSet loTypeId="urn:microsoft.com/office/officeart/2005/8/layout/process2" loCatId="process" qsTypeId="urn:microsoft.com/office/officeart/2005/8/quickstyle/simple5" qsCatId="simple" csTypeId="urn:microsoft.com/office/officeart/2005/8/colors/accent3_2" csCatId="accent3" phldr="1"/>
      <dgm:spPr/>
    </dgm:pt>
    <dgm:pt modelId="{3D6F1024-F704-44FE-801D-63CB3B0A3418}">
      <dgm:prSet phldrT="[Text]" custT="1"/>
      <dgm:spPr/>
      <dgm:t>
        <a:bodyPr/>
        <a:lstStyle/>
        <a:p>
          <a:r>
            <a:rPr lang="en-US" sz="2800" cap="all" baseline="0" dirty="0" smtClean="0"/>
            <a:t>Price Per Dispense Unit </a:t>
          </a:r>
          <a:r>
            <a:rPr lang="en-US" sz="2800" dirty="0" smtClean="0"/>
            <a:t>field (#16)</a:t>
          </a:r>
          <a:endParaRPr lang="en-US" sz="2800" dirty="0"/>
        </a:p>
      </dgm:t>
      <dgm:extLst>
        <a:ext uri="{E40237B7-FDA0-4F09-8148-C483321AD2D9}">
          <dgm14:cNvPr xmlns:dgm14="http://schemas.microsoft.com/office/drawing/2010/diagram" xmlns="" id="0" name="" descr="rounded green rectangle with text:&#10;&#10;Price Per Dispense Unit field (#16)&#10;&#10;"/>
        </a:ext>
      </dgm:extLst>
    </dgm:pt>
    <dgm:pt modelId="{C1B23423-7215-4A10-8790-9D3B3B6D80C9}" type="parTrans" cxnId="{EAD7B17D-51EF-4A0C-8707-45CAE155DEF2}">
      <dgm:prSet/>
      <dgm:spPr/>
      <dgm:t>
        <a:bodyPr/>
        <a:lstStyle/>
        <a:p>
          <a:endParaRPr lang="en-US"/>
        </a:p>
      </dgm:t>
    </dgm:pt>
    <dgm:pt modelId="{2F90A534-E894-450B-86DB-70B5B17D3BC7}" type="sibTrans" cxnId="{EAD7B17D-51EF-4A0C-8707-45CAE155DEF2}">
      <dgm:prSet/>
      <dgm:spPr/>
      <dgm:t>
        <a:bodyPr/>
        <a:lstStyle/>
        <a:p>
          <a:endParaRPr lang="en-US"/>
        </a:p>
      </dgm:t>
    </dgm:pt>
    <dgm:pt modelId="{F606CCDA-7F43-4619-973C-97C836E6DC00}" type="pres">
      <dgm:prSet presAssocID="{4C79B1B0-7240-4F8B-8F59-FF78682BE2F8}" presName="linearFlow" presStyleCnt="0">
        <dgm:presLayoutVars>
          <dgm:resizeHandles val="exact"/>
        </dgm:presLayoutVars>
      </dgm:prSet>
      <dgm:spPr/>
    </dgm:pt>
    <dgm:pt modelId="{2C99730A-C62C-4E82-B620-BFC50BFD319D}" type="pres">
      <dgm:prSet presAssocID="{3D6F1024-F704-44FE-801D-63CB3B0A3418}" presName="node" presStyleLbl="node1" presStyleIdx="0" presStyleCnt="1" custLinFactNeighborX="-1667" custLinFactNeighborY="-49">
        <dgm:presLayoutVars>
          <dgm:bulletEnabled val="1"/>
        </dgm:presLayoutVars>
      </dgm:prSet>
      <dgm:spPr/>
      <dgm:t>
        <a:bodyPr/>
        <a:lstStyle/>
        <a:p>
          <a:endParaRPr lang="en-US"/>
        </a:p>
      </dgm:t>
    </dgm:pt>
  </dgm:ptLst>
  <dgm:cxnLst>
    <dgm:cxn modelId="{BD936977-9450-4C72-86EF-531C0F1CA7B4}" type="presOf" srcId="{4C79B1B0-7240-4F8B-8F59-FF78682BE2F8}" destId="{F606CCDA-7F43-4619-973C-97C836E6DC00}" srcOrd="0" destOrd="0" presId="urn:microsoft.com/office/officeart/2005/8/layout/process2"/>
    <dgm:cxn modelId="{110B01E1-0587-423C-AA05-E893696324CF}" type="presOf" srcId="{3D6F1024-F704-44FE-801D-63CB3B0A3418}" destId="{2C99730A-C62C-4E82-B620-BFC50BFD319D}" srcOrd="0" destOrd="0" presId="urn:microsoft.com/office/officeart/2005/8/layout/process2"/>
    <dgm:cxn modelId="{EAD7B17D-51EF-4A0C-8707-45CAE155DEF2}" srcId="{4C79B1B0-7240-4F8B-8F59-FF78682BE2F8}" destId="{3D6F1024-F704-44FE-801D-63CB3B0A3418}" srcOrd="0" destOrd="0" parTransId="{C1B23423-7215-4A10-8790-9D3B3B6D80C9}" sibTransId="{2F90A534-E894-450B-86DB-70B5B17D3BC7}"/>
    <dgm:cxn modelId="{4D9DF4CC-D787-49A2-B516-9A1767753BE2}" type="presParOf" srcId="{F606CCDA-7F43-4619-973C-97C836E6DC00}" destId="{2C99730A-C62C-4E82-B620-BFC50BFD319D}" srcOrd="0"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46B4F0-475C-402D-A6A8-62F9DD4B9F09}">
      <dsp:nvSpPr>
        <dsp:cNvPr id="0" name=""/>
        <dsp:cNvSpPr/>
      </dsp:nvSpPr>
      <dsp:spPr>
        <a:xfrm>
          <a:off x="0" y="122774"/>
          <a:ext cx="8763000" cy="174915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0" kern="1200" dirty="0" smtClean="0"/>
            <a:t>VistA Drug File field information impacts</a:t>
          </a:r>
          <a:endParaRPr lang="en-US" sz="4400" b="0" kern="1200" dirty="0"/>
        </a:p>
      </dsp:txBody>
      <dsp:txXfrm>
        <a:off x="0" y="122774"/>
        <a:ext cx="8763000" cy="1749150"/>
      </dsp:txXfrm>
    </dsp:sp>
    <dsp:sp modelId="{A947AED2-97B1-46F2-AE8C-0CB4AB3BFD0C}">
      <dsp:nvSpPr>
        <dsp:cNvPr id="0" name=""/>
        <dsp:cNvSpPr/>
      </dsp:nvSpPr>
      <dsp:spPr>
        <a:xfrm>
          <a:off x="0" y="2059125"/>
          <a:ext cx="8763000" cy="1749150"/>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0" kern="1200" dirty="0" smtClean="0"/>
            <a:t>Impact of other VistA files </a:t>
          </a:r>
          <a:endParaRPr lang="en-US" sz="4400" b="0" kern="1200" dirty="0"/>
        </a:p>
      </dsp:txBody>
      <dsp:txXfrm>
        <a:off x="0" y="2059125"/>
        <a:ext cx="8763000" cy="1749150"/>
      </dsp:txXfrm>
    </dsp:sp>
    <dsp:sp modelId="{AA7612D3-AB3F-4388-833D-2C484F1F1EEE}">
      <dsp:nvSpPr>
        <dsp:cNvPr id="0" name=""/>
        <dsp:cNvSpPr/>
      </dsp:nvSpPr>
      <dsp:spPr>
        <a:xfrm>
          <a:off x="0" y="3995475"/>
          <a:ext cx="8763000" cy="174915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0" kern="1200" dirty="0" smtClean="0"/>
            <a:t>Preview of upcoming enhancements </a:t>
          </a:r>
          <a:endParaRPr lang="en-US" sz="4400" b="0" kern="1200" dirty="0"/>
        </a:p>
      </dsp:txBody>
      <dsp:txXfrm>
        <a:off x="0" y="3995475"/>
        <a:ext cx="8763000" cy="174915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7B1BAE-B352-4151-A81E-6462D8B7F0D1}">
      <dsp:nvSpPr>
        <dsp:cNvPr id="0" name=""/>
        <dsp:cNvSpPr/>
      </dsp:nvSpPr>
      <dsp:spPr>
        <a:xfrm>
          <a:off x="1726" y="432231"/>
          <a:ext cx="3681561" cy="2208936"/>
        </a:xfrm>
        <a:prstGeom prst="roundRect">
          <a:avLst>
            <a:gd name="adj" fmla="val 10000"/>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effectLst>
                <a:outerShdw blurRad="38100" dist="38100" dir="2700000" algn="tl">
                  <a:srgbClr val="000000">
                    <a:alpha val="43137"/>
                  </a:srgbClr>
                </a:outerShdw>
              </a:effectLst>
            </a:rPr>
            <a:t>Refills</a:t>
          </a:r>
          <a:endParaRPr lang="en-US" sz="3200" kern="1200" dirty="0">
            <a:effectLst>
              <a:outerShdw blurRad="38100" dist="38100" dir="2700000" algn="tl">
                <a:srgbClr val="000000">
                  <a:alpha val="43137"/>
                </a:srgbClr>
              </a:outerShdw>
            </a:effectLst>
          </a:endParaRPr>
        </a:p>
      </dsp:txBody>
      <dsp:txXfrm>
        <a:off x="1726" y="432231"/>
        <a:ext cx="3681561" cy="2208936"/>
      </dsp:txXfrm>
    </dsp:sp>
    <dsp:sp modelId="{B2A206A1-E223-4BD7-8EF7-29F8BC498E5C}">
      <dsp:nvSpPr>
        <dsp:cNvPr id="0" name=""/>
        <dsp:cNvSpPr/>
      </dsp:nvSpPr>
      <dsp:spPr>
        <a:xfrm>
          <a:off x="4051443" y="1080186"/>
          <a:ext cx="780491" cy="913027"/>
        </a:xfrm>
        <a:prstGeom prst="rightArrow">
          <a:avLst>
            <a:gd name="adj1" fmla="val 60000"/>
            <a:gd name="adj2" fmla="val 50000"/>
          </a:avLst>
        </a:prstGeom>
        <a:solidFill>
          <a:schemeClr val="accent3">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dirty="0"/>
        </a:p>
      </dsp:txBody>
      <dsp:txXfrm>
        <a:off x="4051443" y="1080186"/>
        <a:ext cx="780491" cy="913027"/>
      </dsp:txXfrm>
    </dsp:sp>
    <dsp:sp modelId="{210A7333-6057-46E4-9C31-C9756326C6C8}">
      <dsp:nvSpPr>
        <dsp:cNvPr id="0" name=""/>
        <dsp:cNvSpPr/>
      </dsp:nvSpPr>
      <dsp:spPr>
        <a:xfrm>
          <a:off x="5155912" y="101597"/>
          <a:ext cx="3681561" cy="2870204"/>
        </a:xfrm>
        <a:prstGeom prst="roundRect">
          <a:avLst>
            <a:gd name="adj" fmla="val 10000"/>
          </a:avLst>
        </a:prstGeom>
        <a:gradFill rotWithShape="0">
          <a:gsLst>
            <a:gs pos="0">
              <a:schemeClr val="accent3">
                <a:shade val="80000"/>
                <a:hueOff val="218909"/>
                <a:satOff val="-1431"/>
                <a:lumOff val="24554"/>
                <a:alphaOff val="0"/>
                <a:shade val="51000"/>
                <a:satMod val="130000"/>
              </a:schemeClr>
            </a:gs>
            <a:gs pos="80000">
              <a:schemeClr val="accent3">
                <a:shade val="80000"/>
                <a:hueOff val="218909"/>
                <a:satOff val="-1431"/>
                <a:lumOff val="24554"/>
                <a:alphaOff val="0"/>
                <a:shade val="93000"/>
                <a:satMod val="130000"/>
              </a:schemeClr>
            </a:gs>
            <a:gs pos="100000">
              <a:schemeClr val="accent3">
                <a:shade val="80000"/>
                <a:hueOff val="218909"/>
                <a:satOff val="-1431"/>
                <a:lumOff val="245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cap="all" baseline="0" dirty="0" smtClean="0">
              <a:effectLst>
                <a:outerShdw blurRad="38100" dist="38100" dir="2700000" algn="tl">
                  <a:srgbClr val="000000">
                    <a:alpha val="43137"/>
                  </a:srgbClr>
                </a:outerShdw>
              </a:effectLst>
            </a:rPr>
            <a:t>Current unit Price of Drug </a:t>
          </a:r>
          <a:r>
            <a:rPr lang="en-US" sz="3200" kern="1200" dirty="0" smtClean="0">
              <a:effectLst>
                <a:outerShdw blurRad="38100" dist="38100" dir="2700000" algn="tl">
                  <a:srgbClr val="000000">
                    <a:alpha val="43137"/>
                  </a:srgbClr>
                </a:outerShdw>
              </a:effectLst>
            </a:rPr>
            <a:t>field (#1.2)  of </a:t>
          </a:r>
          <a:r>
            <a:rPr lang="en-US" sz="3200" kern="1200" cap="all" baseline="0" dirty="0" smtClean="0">
              <a:effectLst>
                <a:outerShdw blurRad="38100" dist="38100" dir="2700000" algn="tl">
                  <a:srgbClr val="000000">
                    <a:alpha val="43137"/>
                  </a:srgbClr>
                </a:outerShdw>
              </a:effectLst>
            </a:rPr>
            <a:t>Prescription</a:t>
          </a:r>
          <a:r>
            <a:rPr lang="en-US" sz="3200" kern="1200" dirty="0" smtClean="0">
              <a:effectLst>
                <a:outerShdw blurRad="38100" dist="38100" dir="2700000" algn="tl">
                  <a:srgbClr val="000000">
                    <a:alpha val="43137"/>
                  </a:srgbClr>
                </a:outerShdw>
              </a:effectLst>
            </a:rPr>
            <a:t> file refill multiple (#52)</a:t>
          </a:r>
          <a:endParaRPr lang="en-US" sz="3200" kern="1200" dirty="0">
            <a:effectLst>
              <a:outerShdw blurRad="38100" dist="38100" dir="2700000" algn="tl">
                <a:srgbClr val="000000">
                  <a:alpha val="43137"/>
                </a:srgbClr>
              </a:outerShdw>
            </a:effectLst>
          </a:endParaRPr>
        </a:p>
      </dsp:txBody>
      <dsp:txXfrm>
        <a:off x="5155912" y="101597"/>
        <a:ext cx="3681561" cy="287020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7B1BAE-B352-4151-A81E-6462D8B7F0D1}">
      <dsp:nvSpPr>
        <dsp:cNvPr id="0" name=""/>
        <dsp:cNvSpPr/>
      </dsp:nvSpPr>
      <dsp:spPr>
        <a:xfrm>
          <a:off x="1726" y="533831"/>
          <a:ext cx="3681561" cy="2208936"/>
        </a:xfrm>
        <a:prstGeom prst="roundRect">
          <a:avLst>
            <a:gd name="adj" fmla="val 10000"/>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effectLst>
                <a:outerShdw blurRad="38100" dist="38100" dir="2700000" algn="tl">
                  <a:srgbClr val="000000">
                    <a:alpha val="43137"/>
                  </a:srgbClr>
                </a:outerShdw>
              </a:effectLst>
            </a:rPr>
            <a:t>Original Fills</a:t>
          </a:r>
          <a:endParaRPr lang="en-US" sz="3200" kern="1200" dirty="0">
            <a:effectLst>
              <a:outerShdw blurRad="38100" dist="38100" dir="2700000" algn="tl">
                <a:srgbClr val="000000">
                  <a:alpha val="43137"/>
                </a:srgbClr>
              </a:outerShdw>
            </a:effectLst>
          </a:endParaRPr>
        </a:p>
      </dsp:txBody>
      <dsp:txXfrm>
        <a:off x="1726" y="533831"/>
        <a:ext cx="3681561" cy="2208936"/>
      </dsp:txXfrm>
    </dsp:sp>
    <dsp:sp modelId="{B2A206A1-E223-4BD7-8EF7-29F8BC498E5C}">
      <dsp:nvSpPr>
        <dsp:cNvPr id="0" name=""/>
        <dsp:cNvSpPr/>
      </dsp:nvSpPr>
      <dsp:spPr>
        <a:xfrm>
          <a:off x="4051443" y="1181786"/>
          <a:ext cx="780491" cy="913027"/>
        </a:xfrm>
        <a:prstGeom prst="rightArrow">
          <a:avLst>
            <a:gd name="adj1" fmla="val 60000"/>
            <a:gd name="adj2" fmla="val 50000"/>
          </a:avLst>
        </a:prstGeom>
        <a:solidFill>
          <a:schemeClr val="accent3">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dirty="0"/>
        </a:p>
      </dsp:txBody>
      <dsp:txXfrm>
        <a:off x="4051443" y="1181786"/>
        <a:ext cx="780491" cy="913027"/>
      </dsp:txXfrm>
    </dsp:sp>
    <dsp:sp modelId="{210A7333-6057-46E4-9C31-C9756326C6C8}">
      <dsp:nvSpPr>
        <dsp:cNvPr id="0" name=""/>
        <dsp:cNvSpPr/>
      </dsp:nvSpPr>
      <dsp:spPr>
        <a:xfrm>
          <a:off x="5155912" y="533831"/>
          <a:ext cx="3681561" cy="2208936"/>
        </a:xfrm>
        <a:prstGeom prst="roundRect">
          <a:avLst>
            <a:gd name="adj" fmla="val 10000"/>
          </a:avLst>
        </a:prstGeom>
        <a:gradFill rotWithShape="0">
          <a:gsLst>
            <a:gs pos="0">
              <a:schemeClr val="accent3">
                <a:shade val="80000"/>
                <a:hueOff val="218909"/>
                <a:satOff val="-1431"/>
                <a:lumOff val="24554"/>
                <a:alphaOff val="0"/>
                <a:shade val="51000"/>
                <a:satMod val="130000"/>
              </a:schemeClr>
            </a:gs>
            <a:gs pos="80000">
              <a:schemeClr val="accent3">
                <a:shade val="80000"/>
                <a:hueOff val="218909"/>
                <a:satOff val="-1431"/>
                <a:lumOff val="24554"/>
                <a:alphaOff val="0"/>
                <a:shade val="93000"/>
                <a:satMod val="130000"/>
              </a:schemeClr>
            </a:gs>
            <a:gs pos="100000">
              <a:schemeClr val="accent3">
                <a:shade val="80000"/>
                <a:hueOff val="218909"/>
                <a:satOff val="-1431"/>
                <a:lumOff val="245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cap="all" baseline="0" dirty="0" smtClean="0">
              <a:effectLst>
                <a:outerShdw blurRad="38100" dist="38100" dir="2700000" algn="tl">
                  <a:srgbClr val="000000">
                    <a:alpha val="43137"/>
                  </a:srgbClr>
                </a:outerShdw>
              </a:effectLst>
            </a:rPr>
            <a:t>Unit Price of Drug </a:t>
          </a:r>
          <a:r>
            <a:rPr lang="en-US" sz="3200" kern="1200" dirty="0" smtClean="0">
              <a:effectLst>
                <a:outerShdw blurRad="38100" dist="38100" dir="2700000" algn="tl">
                  <a:srgbClr val="000000">
                    <a:alpha val="43137"/>
                  </a:srgbClr>
                </a:outerShdw>
              </a:effectLst>
            </a:rPr>
            <a:t>field (#17)  of </a:t>
          </a:r>
          <a:r>
            <a:rPr lang="en-US" sz="3200" kern="1200" cap="all" baseline="0" dirty="0" smtClean="0">
              <a:effectLst>
                <a:outerShdw blurRad="38100" dist="38100" dir="2700000" algn="tl">
                  <a:srgbClr val="000000">
                    <a:alpha val="43137"/>
                  </a:srgbClr>
                </a:outerShdw>
              </a:effectLst>
            </a:rPr>
            <a:t>Prescription</a:t>
          </a:r>
          <a:r>
            <a:rPr lang="en-US" sz="3200" kern="1200" dirty="0" smtClean="0">
              <a:effectLst>
                <a:outerShdw blurRad="38100" dist="38100" dir="2700000" algn="tl">
                  <a:srgbClr val="000000">
                    <a:alpha val="43137"/>
                  </a:srgbClr>
                </a:outerShdw>
              </a:effectLst>
            </a:rPr>
            <a:t> file (#52)</a:t>
          </a:r>
          <a:endParaRPr lang="en-US" sz="3200" kern="1200" dirty="0">
            <a:effectLst>
              <a:outerShdw blurRad="38100" dist="38100" dir="2700000" algn="tl">
                <a:srgbClr val="000000">
                  <a:alpha val="43137"/>
                </a:srgbClr>
              </a:outerShdw>
            </a:effectLst>
          </a:endParaRPr>
        </a:p>
      </dsp:txBody>
      <dsp:txXfrm>
        <a:off x="5155912" y="533831"/>
        <a:ext cx="3681561" cy="2208936"/>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86A429-BA71-4F4A-B702-0865F5FC5FE5}">
      <dsp:nvSpPr>
        <dsp:cNvPr id="0" name=""/>
        <dsp:cNvSpPr/>
      </dsp:nvSpPr>
      <dsp:spPr>
        <a:xfrm>
          <a:off x="139124" y="1190"/>
          <a:ext cx="3503562" cy="210213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cap="all" baseline="0" dirty="0" smtClean="0"/>
            <a:t>Price per dispense unit </a:t>
          </a:r>
          <a:r>
            <a:rPr lang="en-US" sz="3100" kern="1200" dirty="0" smtClean="0"/>
            <a:t>= 0.0000 (Penny Drugs)</a:t>
          </a:r>
          <a:endParaRPr lang="en-US" sz="3100" kern="1200" dirty="0"/>
        </a:p>
      </dsp:txBody>
      <dsp:txXfrm>
        <a:off x="139124" y="1190"/>
        <a:ext cx="3503562" cy="2102137"/>
      </dsp:txXfrm>
    </dsp:sp>
    <dsp:sp modelId="{6C98FF69-4E16-4586-88BC-AC0F44337CE6}">
      <dsp:nvSpPr>
        <dsp:cNvPr id="0" name=""/>
        <dsp:cNvSpPr/>
      </dsp:nvSpPr>
      <dsp:spPr>
        <a:xfrm>
          <a:off x="3951000" y="617817"/>
          <a:ext cx="742755" cy="868883"/>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a:off x="3951000" y="617817"/>
        <a:ext cx="742755" cy="868883"/>
      </dsp:txXfrm>
    </dsp:sp>
    <dsp:sp modelId="{0AC87304-ABA1-4404-A649-37C1EEE8129C}">
      <dsp:nvSpPr>
        <dsp:cNvPr id="0" name=""/>
        <dsp:cNvSpPr/>
      </dsp:nvSpPr>
      <dsp:spPr>
        <a:xfrm>
          <a:off x="5044112" y="1190"/>
          <a:ext cx="3503562" cy="2102137"/>
        </a:xfrm>
        <a:prstGeom prst="roundRect">
          <a:avLst>
            <a:gd name="adj" fmla="val 10000"/>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Claims not generated</a:t>
          </a:r>
          <a:endParaRPr lang="en-US" sz="3100" kern="1200" dirty="0"/>
        </a:p>
      </dsp:txBody>
      <dsp:txXfrm>
        <a:off x="5044112" y="1190"/>
        <a:ext cx="3503562" cy="2102137"/>
      </dsp:txXfrm>
    </dsp:sp>
    <dsp:sp modelId="{AD059A10-7120-4203-B280-71F30C3E7707}">
      <dsp:nvSpPr>
        <dsp:cNvPr id="0" name=""/>
        <dsp:cNvSpPr/>
      </dsp:nvSpPr>
      <dsp:spPr>
        <a:xfrm rot="5400000">
          <a:off x="6424516" y="2348577"/>
          <a:ext cx="742755" cy="868883"/>
        </a:xfrm>
        <a:prstGeom prst="rightArrow">
          <a:avLst>
            <a:gd name="adj1" fmla="val 60000"/>
            <a:gd name="adj2" fmla="val 5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rot="5400000">
        <a:off x="6424516" y="2348577"/>
        <a:ext cx="742755" cy="868883"/>
      </dsp:txXfrm>
    </dsp:sp>
    <dsp:sp modelId="{27A5C895-1B7D-487F-B6E4-DCFD51804EF1}">
      <dsp:nvSpPr>
        <dsp:cNvPr id="0" name=""/>
        <dsp:cNvSpPr/>
      </dsp:nvSpPr>
      <dsp:spPr>
        <a:xfrm>
          <a:off x="5044112" y="3504753"/>
          <a:ext cx="3503562" cy="2102137"/>
        </a:xfrm>
        <a:prstGeom prst="roundRect">
          <a:avLst>
            <a:gd name="adj" fmla="val 10000"/>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Claims generate</a:t>
          </a:r>
          <a:endParaRPr lang="en-US" sz="3100" kern="1200" dirty="0"/>
        </a:p>
      </dsp:txBody>
      <dsp:txXfrm>
        <a:off x="5044112" y="3504753"/>
        <a:ext cx="3503562" cy="2102137"/>
      </dsp:txXfrm>
    </dsp:sp>
    <dsp:sp modelId="{948DCA8B-3F19-4B76-A823-9191C324C02E}">
      <dsp:nvSpPr>
        <dsp:cNvPr id="0" name=""/>
        <dsp:cNvSpPr/>
      </dsp:nvSpPr>
      <dsp:spPr>
        <a:xfrm rot="10800000">
          <a:off x="3993043" y="4121380"/>
          <a:ext cx="742755" cy="868883"/>
        </a:xfrm>
        <a:prstGeom prst="rightArrow">
          <a:avLst>
            <a:gd name="adj1" fmla="val 60000"/>
            <a:gd name="adj2" fmla="val 5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rot="10800000">
        <a:off x="3993043" y="4121380"/>
        <a:ext cx="742755" cy="868883"/>
      </dsp:txXfrm>
    </dsp:sp>
    <dsp:sp modelId="{08BC4794-6A63-4806-986F-C839027D9721}">
      <dsp:nvSpPr>
        <dsp:cNvPr id="0" name=""/>
        <dsp:cNvSpPr/>
      </dsp:nvSpPr>
      <dsp:spPr>
        <a:xfrm>
          <a:off x="139124" y="3504753"/>
          <a:ext cx="3503562" cy="2102137"/>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23: M/I Ingredient  cost submitted rejects</a:t>
          </a:r>
          <a:endParaRPr lang="en-US" sz="3100" kern="1200" dirty="0"/>
        </a:p>
      </dsp:txBody>
      <dsp:txXfrm>
        <a:off x="139124" y="3504753"/>
        <a:ext cx="3503562" cy="2102137"/>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AEB4E5-2BCC-48DA-9696-3C098F0052A1}">
      <dsp:nvSpPr>
        <dsp:cNvPr id="0" name=""/>
        <dsp:cNvSpPr/>
      </dsp:nvSpPr>
      <dsp:spPr>
        <a:xfrm>
          <a:off x="0" y="0"/>
          <a:ext cx="9067799"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AB62DB-0C9D-4C37-8A8F-7B730C9A80F0}">
      <dsp:nvSpPr>
        <dsp:cNvPr id="0" name=""/>
        <dsp:cNvSpPr/>
      </dsp:nvSpPr>
      <dsp:spPr>
        <a:xfrm>
          <a:off x="0" y="0"/>
          <a:ext cx="1813559" cy="3657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en-US" sz="6500" kern="1200" dirty="0" smtClean="0"/>
        </a:p>
        <a:p>
          <a:pPr lvl="0" algn="l" defTabSz="2889250">
            <a:lnSpc>
              <a:spcPct val="90000"/>
            </a:lnSpc>
            <a:spcBef>
              <a:spcPct val="0"/>
            </a:spcBef>
            <a:spcAft>
              <a:spcPct val="35000"/>
            </a:spcAft>
          </a:pPr>
          <a:endParaRPr lang="en-US" sz="6500" kern="1200" dirty="0"/>
        </a:p>
      </dsp:txBody>
      <dsp:txXfrm>
        <a:off x="0" y="0"/>
        <a:ext cx="1813559" cy="3657599"/>
      </dsp:txXfrm>
    </dsp:sp>
    <dsp:sp modelId="{A955C70B-4F82-4A1B-94B6-507B9E20FF22}">
      <dsp:nvSpPr>
        <dsp:cNvPr id="0" name=""/>
        <dsp:cNvSpPr/>
      </dsp:nvSpPr>
      <dsp:spPr>
        <a:xfrm>
          <a:off x="1949576" y="21632"/>
          <a:ext cx="7118223" cy="432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effectLst>
                <a:outerShdw blurRad="38100" dist="38100" dir="2700000" algn="tl">
                  <a:srgbClr val="000000">
                    <a:alpha val="43137"/>
                  </a:srgbClr>
                </a:outerShdw>
              </a:effectLst>
            </a:rPr>
            <a:t>SYNONYM: 67253032010  </a:t>
          </a:r>
          <a:endParaRPr lang="en-US" sz="2700" kern="1200" dirty="0"/>
        </a:p>
      </dsp:txBody>
      <dsp:txXfrm>
        <a:off x="1949576" y="21632"/>
        <a:ext cx="7118223" cy="432643"/>
      </dsp:txXfrm>
    </dsp:sp>
    <dsp:sp modelId="{E93B7FBD-889C-4223-8958-9A084D962FDD}">
      <dsp:nvSpPr>
        <dsp:cNvPr id="0" name=""/>
        <dsp:cNvSpPr/>
      </dsp:nvSpPr>
      <dsp:spPr>
        <a:xfrm>
          <a:off x="1813559" y="454275"/>
          <a:ext cx="7254239"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802111-4F77-439F-8B13-3BC592FD80D2}">
      <dsp:nvSpPr>
        <dsp:cNvPr id="0" name=""/>
        <dsp:cNvSpPr/>
      </dsp:nvSpPr>
      <dsp:spPr>
        <a:xfrm>
          <a:off x="1949576" y="475907"/>
          <a:ext cx="7118223" cy="432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effectLst>
                <a:outerShdw blurRad="38100" dist="38100" dir="2700000" algn="tl">
                  <a:srgbClr val="000000">
                    <a:alpha val="43137"/>
                  </a:srgbClr>
                </a:outerShdw>
              </a:effectLst>
            </a:rPr>
            <a:t>NDC CODE: 67253-0320-10 </a:t>
          </a:r>
          <a:endParaRPr lang="en-US" sz="2800" kern="1200" dirty="0"/>
        </a:p>
      </dsp:txBody>
      <dsp:txXfrm>
        <a:off x="1949576" y="475907"/>
        <a:ext cx="7118223" cy="432643"/>
      </dsp:txXfrm>
    </dsp:sp>
    <dsp:sp modelId="{5D2BE8E8-D97D-44B2-BBCD-1C9F8BCCC22B}">
      <dsp:nvSpPr>
        <dsp:cNvPr id="0" name=""/>
        <dsp:cNvSpPr/>
      </dsp:nvSpPr>
      <dsp:spPr>
        <a:xfrm>
          <a:off x="1813559" y="908551"/>
          <a:ext cx="7254239"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52210E-CE68-4D55-B67E-0D8AE5DB0E97}">
      <dsp:nvSpPr>
        <dsp:cNvPr id="0" name=""/>
        <dsp:cNvSpPr/>
      </dsp:nvSpPr>
      <dsp:spPr>
        <a:xfrm>
          <a:off x="1949576" y="930183"/>
          <a:ext cx="7118223" cy="432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effectLst>
                <a:outerShdw blurRad="38100" dist="38100" dir="2700000" algn="tl">
                  <a:srgbClr val="000000">
                    <a:alpha val="43137"/>
                  </a:srgbClr>
                </a:outerShdw>
              </a:effectLst>
            </a:rPr>
            <a:t>INTENDED USE: DRUG ACCOUNTABILITY </a:t>
          </a:r>
        </a:p>
        <a:p>
          <a:pPr lvl="0" algn="l" defTabSz="1200150">
            <a:lnSpc>
              <a:spcPct val="90000"/>
            </a:lnSpc>
            <a:spcBef>
              <a:spcPct val="0"/>
            </a:spcBef>
            <a:spcAft>
              <a:spcPct val="35000"/>
            </a:spcAft>
          </a:pPr>
          <a:r>
            <a:rPr lang="en-US" sz="2700" kern="1200" dirty="0" smtClean="0">
              <a:effectLst>
                <a:outerShdw blurRad="38100" dist="38100" dir="2700000" algn="tl">
                  <a:srgbClr val="000000">
                    <a:alpha val="43137"/>
                  </a:srgbClr>
                </a:outerShdw>
              </a:effectLst>
            </a:rPr>
            <a:t> </a:t>
          </a:r>
          <a:endParaRPr lang="en-US" sz="2700" kern="1200" dirty="0"/>
        </a:p>
      </dsp:txBody>
      <dsp:txXfrm>
        <a:off x="1949576" y="930183"/>
        <a:ext cx="7118223" cy="432643"/>
      </dsp:txXfrm>
    </dsp:sp>
    <dsp:sp modelId="{2F2CDEA9-1D3C-4EAF-8647-CD1983FD4C6E}">
      <dsp:nvSpPr>
        <dsp:cNvPr id="0" name=""/>
        <dsp:cNvSpPr/>
      </dsp:nvSpPr>
      <dsp:spPr>
        <a:xfrm>
          <a:off x="1813559" y="1362826"/>
          <a:ext cx="7254239"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5F023A-677F-4BEA-BE71-5E9984253065}">
      <dsp:nvSpPr>
        <dsp:cNvPr id="0" name=""/>
        <dsp:cNvSpPr/>
      </dsp:nvSpPr>
      <dsp:spPr>
        <a:xfrm>
          <a:off x="1949576" y="1384458"/>
          <a:ext cx="7118223" cy="432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effectLst>
                <a:outerShdw blurRad="38100" dist="38100" dir="2700000" algn="tl">
                  <a:srgbClr val="000000">
                    <a:alpha val="43137"/>
                  </a:srgbClr>
                </a:outerShdw>
              </a:effectLst>
            </a:rPr>
            <a:t>VSN: 1291467</a:t>
          </a:r>
          <a:endParaRPr lang="en-US" sz="2700" kern="1200" dirty="0"/>
        </a:p>
      </dsp:txBody>
      <dsp:txXfrm>
        <a:off x="1949576" y="1384458"/>
        <a:ext cx="7118223" cy="432643"/>
      </dsp:txXfrm>
    </dsp:sp>
    <dsp:sp modelId="{38003CA9-ED40-4988-B2E8-9AB0533C35E3}">
      <dsp:nvSpPr>
        <dsp:cNvPr id="0" name=""/>
        <dsp:cNvSpPr/>
      </dsp:nvSpPr>
      <dsp:spPr>
        <a:xfrm>
          <a:off x="1813559" y="1817102"/>
          <a:ext cx="7254239"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33AE89-747E-45CF-ADAB-C74377011898}">
      <dsp:nvSpPr>
        <dsp:cNvPr id="0" name=""/>
        <dsp:cNvSpPr/>
      </dsp:nvSpPr>
      <dsp:spPr>
        <a:xfrm>
          <a:off x="1949576" y="1838734"/>
          <a:ext cx="7118223" cy="432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effectLst>
                <a:outerShdw blurRad="38100" dist="38100" dir="2700000" algn="tl">
                  <a:srgbClr val="000000">
                    <a:alpha val="43137"/>
                  </a:srgbClr>
                </a:outerShdw>
              </a:effectLst>
            </a:rPr>
            <a:t>ORDER UNIT: EA</a:t>
          </a:r>
          <a:endParaRPr lang="en-US" sz="2700" kern="1200" dirty="0"/>
        </a:p>
      </dsp:txBody>
      <dsp:txXfrm>
        <a:off x="1949576" y="1838734"/>
        <a:ext cx="7118223" cy="432643"/>
      </dsp:txXfrm>
    </dsp:sp>
    <dsp:sp modelId="{6FC62447-2393-4E60-A27D-9190814EAA5A}">
      <dsp:nvSpPr>
        <dsp:cNvPr id="0" name=""/>
        <dsp:cNvSpPr/>
      </dsp:nvSpPr>
      <dsp:spPr>
        <a:xfrm>
          <a:off x="1813559" y="2271377"/>
          <a:ext cx="7254239"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D5A56-5943-494E-9CEE-E3FA722D8DE9}">
      <dsp:nvSpPr>
        <dsp:cNvPr id="0" name=""/>
        <dsp:cNvSpPr/>
      </dsp:nvSpPr>
      <dsp:spPr>
        <a:xfrm>
          <a:off x="1949576" y="2293009"/>
          <a:ext cx="7118223" cy="432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effectLst>
                <a:outerShdw blurRad="38100" dist="38100" dir="2700000" algn="tl">
                  <a:srgbClr val="000000">
                    <a:alpha val="43137"/>
                  </a:srgbClr>
                </a:outerShdw>
              </a:effectLst>
            </a:rPr>
            <a:t>PRICE PER ORDER UNIT: 0.01</a:t>
          </a:r>
          <a:endParaRPr lang="en-US" sz="2700" kern="1200" dirty="0"/>
        </a:p>
      </dsp:txBody>
      <dsp:txXfrm>
        <a:off x="1949576" y="2293009"/>
        <a:ext cx="7118223" cy="432643"/>
      </dsp:txXfrm>
    </dsp:sp>
    <dsp:sp modelId="{6751C7C5-7A69-4C50-B425-34D445904FC8}">
      <dsp:nvSpPr>
        <dsp:cNvPr id="0" name=""/>
        <dsp:cNvSpPr/>
      </dsp:nvSpPr>
      <dsp:spPr>
        <a:xfrm>
          <a:off x="1813559" y="2725653"/>
          <a:ext cx="7254239"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E344A4-48D2-45A2-8B11-2494244FFC97}">
      <dsp:nvSpPr>
        <dsp:cNvPr id="0" name=""/>
        <dsp:cNvSpPr/>
      </dsp:nvSpPr>
      <dsp:spPr>
        <a:xfrm>
          <a:off x="1949576" y="2747285"/>
          <a:ext cx="7118223" cy="432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effectLst>
                <a:outerShdw blurRad="38100" dist="38100" dir="2700000" algn="tl">
                  <a:srgbClr val="000000">
                    <a:alpha val="43137"/>
                  </a:srgbClr>
                </a:outerShdw>
              </a:effectLst>
            </a:rPr>
            <a:t>DISPENSE UNITS PER ORDER UNIT: 100    </a:t>
          </a:r>
          <a:endParaRPr lang="en-US" sz="2700" kern="1200" dirty="0"/>
        </a:p>
      </dsp:txBody>
      <dsp:txXfrm>
        <a:off x="1949576" y="2747285"/>
        <a:ext cx="7118223" cy="432643"/>
      </dsp:txXfrm>
    </dsp:sp>
    <dsp:sp modelId="{84BD22A4-AFF2-40A6-B2BC-6E1D74B08F92}">
      <dsp:nvSpPr>
        <dsp:cNvPr id="0" name=""/>
        <dsp:cNvSpPr/>
      </dsp:nvSpPr>
      <dsp:spPr>
        <a:xfrm>
          <a:off x="1813559" y="3179928"/>
          <a:ext cx="7254239"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82CF88-1845-4927-BCB4-4EDA1ED982F9}">
      <dsp:nvSpPr>
        <dsp:cNvPr id="0" name=""/>
        <dsp:cNvSpPr/>
      </dsp:nvSpPr>
      <dsp:spPr>
        <a:xfrm>
          <a:off x="1949576" y="3201560"/>
          <a:ext cx="7118223" cy="432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effectLst>
                <a:outerShdw blurRad="38100" dist="38100" dir="2700000" algn="tl">
                  <a:srgbClr val="000000">
                    <a:alpha val="43137"/>
                  </a:srgbClr>
                </a:outerShdw>
              </a:effectLst>
            </a:rPr>
            <a:t>PRICE PER DISPENSE UNIT: 0</a:t>
          </a:r>
          <a:endParaRPr lang="en-US" sz="2700" kern="1200" dirty="0"/>
        </a:p>
      </dsp:txBody>
      <dsp:txXfrm>
        <a:off x="1949576" y="3201560"/>
        <a:ext cx="7118223" cy="432643"/>
      </dsp:txXfrm>
    </dsp:sp>
    <dsp:sp modelId="{73CBBFD4-3037-443A-9623-C2A93D816014}">
      <dsp:nvSpPr>
        <dsp:cNvPr id="0" name=""/>
        <dsp:cNvSpPr/>
      </dsp:nvSpPr>
      <dsp:spPr>
        <a:xfrm>
          <a:off x="1813559" y="3634204"/>
          <a:ext cx="7254239"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7FEEE1-826D-40FB-8EC5-A20E776405EB}">
      <dsp:nvSpPr>
        <dsp:cNvPr id="0" name=""/>
        <dsp:cNvSpPr/>
      </dsp:nvSpPr>
      <dsp:spPr>
        <a:xfrm>
          <a:off x="0" y="3657599"/>
          <a:ext cx="9067799"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42E7EF-AA8E-42D6-92EB-8D9166D6D1B6}">
      <dsp:nvSpPr>
        <dsp:cNvPr id="0" name=""/>
        <dsp:cNvSpPr/>
      </dsp:nvSpPr>
      <dsp:spPr>
        <a:xfrm>
          <a:off x="0" y="3657599"/>
          <a:ext cx="1813559" cy="3657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en-US" sz="6500" kern="1200" dirty="0" smtClean="0">
              <a:effectLst>
                <a:outerShdw blurRad="38100" dist="38100" dir="2700000" algn="tl">
                  <a:srgbClr val="000000">
                    <a:alpha val="43137"/>
                  </a:srgbClr>
                </a:outerShdw>
              </a:effectLst>
            </a:rPr>
            <a:t/>
          </a:r>
          <a:br>
            <a:rPr lang="en-US" sz="6500" kern="1200" dirty="0" smtClean="0">
              <a:effectLst>
                <a:outerShdw blurRad="38100" dist="38100" dir="2700000" algn="tl">
                  <a:srgbClr val="000000">
                    <a:alpha val="43137"/>
                  </a:srgbClr>
                </a:outerShdw>
              </a:effectLst>
            </a:rPr>
          </a:br>
          <a:r>
            <a:rPr lang="en-US" sz="6500" kern="1200" dirty="0" smtClean="0">
              <a:effectLst>
                <a:outerShdw blurRad="38100" dist="38100" dir="2700000" algn="tl">
                  <a:srgbClr val="000000">
                    <a:alpha val="43137"/>
                  </a:srgbClr>
                </a:outerShdw>
              </a:effectLst>
            </a:rPr>
            <a:t>                      </a:t>
          </a:r>
          <a:endParaRPr lang="en-US" sz="6500" kern="1200" dirty="0"/>
        </a:p>
      </dsp:txBody>
      <dsp:txXfrm>
        <a:off x="0" y="3657599"/>
        <a:ext cx="1813559" cy="3657599"/>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944717-14F8-4071-9B84-1E5684DDDF4F}">
      <dsp:nvSpPr>
        <dsp:cNvPr id="0" name=""/>
        <dsp:cNvSpPr/>
      </dsp:nvSpPr>
      <dsp:spPr>
        <a:xfrm>
          <a:off x="6322" y="640909"/>
          <a:ext cx="3272450" cy="1308980"/>
        </a:xfrm>
        <a:prstGeom prst="chevron">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cap="all" baseline="0" dirty="0" smtClean="0">
              <a:solidFill>
                <a:schemeClr val="bg1"/>
              </a:solidFill>
              <a:effectLst>
                <a:outerShdw blurRad="38100" dist="38100" dir="2700000" algn="tl">
                  <a:srgbClr val="000000">
                    <a:alpha val="43137"/>
                  </a:srgbClr>
                </a:outerShdw>
              </a:effectLst>
            </a:rPr>
            <a:t>Price per dispense unit </a:t>
          </a:r>
          <a:r>
            <a:rPr lang="en-US" sz="2400" kern="1200" dirty="0" smtClean="0">
              <a:solidFill>
                <a:schemeClr val="bg1"/>
              </a:solidFill>
              <a:effectLst>
                <a:outerShdw blurRad="38100" dist="38100" dir="2700000" algn="tl">
                  <a:srgbClr val="000000">
                    <a:alpha val="43137"/>
                  </a:srgbClr>
                </a:outerShdw>
              </a:effectLst>
            </a:rPr>
            <a:t>= 0 or null</a:t>
          </a:r>
          <a:endParaRPr lang="en-US" sz="2400" kern="1200" dirty="0">
            <a:solidFill>
              <a:schemeClr val="bg1"/>
            </a:solidFill>
            <a:effectLst>
              <a:outerShdw blurRad="38100" dist="38100" dir="2700000" algn="tl">
                <a:srgbClr val="000000">
                  <a:alpha val="43137"/>
                </a:srgbClr>
              </a:outerShdw>
            </a:effectLst>
          </a:endParaRPr>
        </a:p>
      </dsp:txBody>
      <dsp:txXfrm>
        <a:off x="6322" y="640909"/>
        <a:ext cx="3272450" cy="1308980"/>
      </dsp:txXfrm>
    </dsp:sp>
    <dsp:sp modelId="{9453E63B-2021-450C-9DE8-0F74C7B844D6}">
      <dsp:nvSpPr>
        <dsp:cNvPr id="0" name=""/>
        <dsp:cNvSpPr/>
      </dsp:nvSpPr>
      <dsp:spPr>
        <a:xfrm>
          <a:off x="3008322" y="640909"/>
          <a:ext cx="3272450" cy="1308980"/>
        </a:xfrm>
        <a:prstGeom prst="chevron">
          <a:avLst/>
        </a:prstGeom>
        <a:gradFill rotWithShape="0">
          <a:gsLst>
            <a:gs pos="0">
              <a:schemeClr val="accent5">
                <a:shade val="80000"/>
                <a:hueOff val="102612"/>
                <a:satOff val="-1119"/>
                <a:lumOff val="12789"/>
                <a:alphaOff val="0"/>
                <a:shade val="51000"/>
                <a:satMod val="130000"/>
              </a:schemeClr>
            </a:gs>
            <a:gs pos="80000">
              <a:schemeClr val="accent5">
                <a:shade val="80000"/>
                <a:hueOff val="102612"/>
                <a:satOff val="-1119"/>
                <a:lumOff val="12789"/>
                <a:alphaOff val="0"/>
                <a:shade val="93000"/>
                <a:satMod val="130000"/>
              </a:schemeClr>
            </a:gs>
            <a:gs pos="100000">
              <a:schemeClr val="accent5">
                <a:shade val="80000"/>
                <a:hueOff val="102612"/>
                <a:satOff val="-1119"/>
                <a:lumOff val="127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effectLst>
                <a:outerShdw blurRad="38100" dist="38100" dir="2700000" algn="tl">
                  <a:srgbClr val="000000">
                    <a:alpha val="43137"/>
                  </a:srgbClr>
                </a:outerShdw>
              </a:effectLst>
            </a:rPr>
            <a:t>Claims not </a:t>
          </a:r>
        </a:p>
        <a:p>
          <a:pPr lvl="0" algn="ctr" defTabSz="1244600">
            <a:lnSpc>
              <a:spcPct val="90000"/>
            </a:lnSpc>
            <a:spcBef>
              <a:spcPct val="0"/>
            </a:spcBef>
            <a:spcAft>
              <a:spcPct val="35000"/>
            </a:spcAft>
          </a:pPr>
          <a:r>
            <a:rPr lang="en-US" sz="2800" kern="1200" dirty="0" smtClean="0">
              <a:solidFill>
                <a:schemeClr val="bg1"/>
              </a:solidFill>
              <a:effectLst>
                <a:outerShdw blurRad="38100" dist="38100" dir="2700000" algn="tl">
                  <a:srgbClr val="000000">
                    <a:alpha val="43137"/>
                  </a:srgbClr>
                </a:outerShdw>
              </a:effectLst>
            </a:rPr>
            <a:t>Generated</a:t>
          </a:r>
          <a:endParaRPr lang="en-US" sz="2800" kern="1200" dirty="0">
            <a:solidFill>
              <a:schemeClr val="bg1"/>
            </a:solidFill>
            <a:effectLst>
              <a:outerShdw blurRad="38100" dist="38100" dir="2700000" algn="tl">
                <a:srgbClr val="000000">
                  <a:alpha val="43137"/>
                </a:srgbClr>
              </a:outerShdw>
            </a:effectLst>
          </a:endParaRPr>
        </a:p>
      </dsp:txBody>
      <dsp:txXfrm>
        <a:off x="3008322" y="640909"/>
        <a:ext cx="3272450" cy="1308980"/>
      </dsp:txXfrm>
    </dsp:sp>
    <dsp:sp modelId="{559D2BC4-3D1C-4AC1-B983-9A1598E27696}">
      <dsp:nvSpPr>
        <dsp:cNvPr id="0" name=""/>
        <dsp:cNvSpPr/>
      </dsp:nvSpPr>
      <dsp:spPr>
        <a:xfrm>
          <a:off x="6010322" y="700408"/>
          <a:ext cx="2974955" cy="1189982"/>
        </a:xfrm>
        <a:prstGeom prst="chevron">
          <a:avLst/>
        </a:prstGeom>
        <a:gradFill rotWithShape="0">
          <a:gsLst>
            <a:gs pos="0">
              <a:schemeClr val="accent5">
                <a:shade val="80000"/>
                <a:hueOff val="205224"/>
                <a:satOff val="-2238"/>
                <a:lumOff val="25579"/>
                <a:alphaOff val="0"/>
                <a:shade val="51000"/>
                <a:satMod val="130000"/>
              </a:schemeClr>
            </a:gs>
            <a:gs pos="80000">
              <a:schemeClr val="accent5">
                <a:shade val="80000"/>
                <a:hueOff val="205224"/>
                <a:satOff val="-2238"/>
                <a:lumOff val="25579"/>
                <a:alphaOff val="0"/>
                <a:shade val="93000"/>
                <a:satMod val="130000"/>
              </a:schemeClr>
            </a:gs>
            <a:gs pos="100000">
              <a:schemeClr val="accent5">
                <a:shade val="80000"/>
                <a:hueOff val="205224"/>
                <a:satOff val="-2238"/>
                <a:lumOff val="255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effectLst>
                <a:outerShdw blurRad="38100" dist="38100" dir="2700000" algn="tl">
                  <a:srgbClr val="000000">
                    <a:alpha val="43137"/>
                  </a:srgbClr>
                </a:outerShdw>
              </a:effectLst>
            </a:rPr>
            <a:t>Claims Generate</a:t>
          </a:r>
          <a:endParaRPr lang="en-US" sz="2800" kern="1200" dirty="0">
            <a:solidFill>
              <a:schemeClr val="bg1"/>
            </a:solidFill>
            <a:effectLst>
              <a:outerShdw blurRad="38100" dist="38100" dir="2700000" algn="tl">
                <a:srgbClr val="000000">
                  <a:alpha val="43137"/>
                </a:srgbClr>
              </a:outerShdw>
            </a:effectLst>
          </a:endParaRPr>
        </a:p>
      </dsp:txBody>
      <dsp:txXfrm>
        <a:off x="6010322" y="700408"/>
        <a:ext cx="2974955" cy="1189982"/>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974800-2E18-4850-9850-512772DF692D}">
      <dsp:nvSpPr>
        <dsp:cNvPr id="0" name=""/>
        <dsp:cNvSpPr/>
      </dsp:nvSpPr>
      <dsp:spPr>
        <a:xfrm>
          <a:off x="4700" y="889459"/>
          <a:ext cx="4090466" cy="102261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cap="all" baseline="0" dirty="0" smtClean="0"/>
            <a:t>NCPDP Dispense Unit</a:t>
          </a:r>
          <a:endParaRPr lang="en-US" sz="3200" kern="1200" cap="all" baseline="0" dirty="0"/>
        </a:p>
      </dsp:txBody>
      <dsp:txXfrm>
        <a:off x="4700" y="889459"/>
        <a:ext cx="4090466" cy="1022616"/>
      </dsp:txXfrm>
    </dsp:sp>
    <dsp:sp modelId="{E3CCB3A3-48FE-4B53-97ED-38477A57AE37}">
      <dsp:nvSpPr>
        <dsp:cNvPr id="0" name=""/>
        <dsp:cNvSpPr/>
      </dsp:nvSpPr>
      <dsp:spPr>
        <a:xfrm rot="5400000">
          <a:off x="1960455" y="2001554"/>
          <a:ext cx="178957" cy="178957"/>
        </a:xfrm>
        <a:prstGeom prst="rightArrow">
          <a:avLst>
            <a:gd name="adj1" fmla="val 66700"/>
            <a:gd name="adj2" fmla="val 50000"/>
          </a:avLst>
        </a:prstGeom>
        <a:gradFill rotWithShape="0">
          <a:gsLst>
            <a:gs pos="0">
              <a:schemeClr val="accent5">
                <a:tint val="60000"/>
                <a:hueOff val="0"/>
                <a:satOff val="0"/>
                <a:lumOff val="0"/>
                <a:alphaOff val="0"/>
                <a:shade val="51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D13EBD3-4A2C-4D3A-827D-14377111D141}">
      <dsp:nvSpPr>
        <dsp:cNvPr id="0" name=""/>
        <dsp:cNvSpPr/>
      </dsp:nvSpPr>
      <dsp:spPr>
        <a:xfrm>
          <a:off x="4700" y="2269991"/>
          <a:ext cx="4090466" cy="1022616"/>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EA = Each,  GM = Grams, </a:t>
          </a:r>
        </a:p>
        <a:p>
          <a:pPr lvl="0" algn="ctr" defTabSz="1244600">
            <a:lnSpc>
              <a:spcPct val="90000"/>
            </a:lnSpc>
            <a:spcBef>
              <a:spcPct val="0"/>
            </a:spcBef>
            <a:spcAft>
              <a:spcPct val="35000"/>
            </a:spcAft>
          </a:pPr>
          <a:r>
            <a:rPr lang="en-US" sz="2800" kern="1200" dirty="0" smtClean="0"/>
            <a:t>ML = Milliliters</a:t>
          </a:r>
          <a:endParaRPr lang="en-US" sz="2800" kern="1200" dirty="0"/>
        </a:p>
      </dsp:txBody>
      <dsp:txXfrm>
        <a:off x="4700" y="2269991"/>
        <a:ext cx="4090466" cy="1022616"/>
      </dsp:txXfrm>
    </dsp:sp>
    <dsp:sp modelId="{67D466C1-37AC-4181-A367-CD88BCF384AA}">
      <dsp:nvSpPr>
        <dsp:cNvPr id="0" name=""/>
        <dsp:cNvSpPr/>
      </dsp:nvSpPr>
      <dsp:spPr>
        <a:xfrm rot="5400000">
          <a:off x="1960455" y="3382087"/>
          <a:ext cx="178957" cy="178957"/>
        </a:xfrm>
        <a:prstGeom prst="rightArrow">
          <a:avLst>
            <a:gd name="adj1" fmla="val 66700"/>
            <a:gd name="adj2" fmla="val 50000"/>
          </a:avLst>
        </a:prstGeom>
        <a:gradFill rotWithShape="0">
          <a:gsLst>
            <a:gs pos="0">
              <a:schemeClr val="accent5">
                <a:tint val="60000"/>
                <a:hueOff val="0"/>
                <a:satOff val="0"/>
                <a:lumOff val="0"/>
                <a:alphaOff val="0"/>
                <a:shade val="51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FF9F8FE-2850-4EB2-9442-00D020191FE5}">
      <dsp:nvSpPr>
        <dsp:cNvPr id="0" name=""/>
        <dsp:cNvSpPr/>
      </dsp:nvSpPr>
      <dsp:spPr>
        <a:xfrm>
          <a:off x="4700" y="3650524"/>
          <a:ext cx="4090466" cy="1022616"/>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Setting for Insulin </a:t>
          </a:r>
        </a:p>
        <a:p>
          <a:pPr lvl="0" algn="ctr" defTabSz="1244600">
            <a:lnSpc>
              <a:spcPct val="90000"/>
            </a:lnSpc>
            <a:spcBef>
              <a:spcPct val="0"/>
            </a:spcBef>
            <a:spcAft>
              <a:spcPct val="35000"/>
            </a:spcAft>
          </a:pPr>
          <a:r>
            <a:rPr lang="en-US" sz="2800" kern="1200" dirty="0" smtClean="0"/>
            <a:t>Vial =ML</a:t>
          </a:r>
          <a:endParaRPr lang="en-US" sz="2800" kern="1200" dirty="0"/>
        </a:p>
      </dsp:txBody>
      <dsp:txXfrm>
        <a:off x="4700" y="3650524"/>
        <a:ext cx="4090466" cy="1022616"/>
      </dsp:txXfrm>
    </dsp:sp>
    <dsp:sp modelId="{1D8251CE-2599-4D9F-9EE7-BE75EAF80C12}">
      <dsp:nvSpPr>
        <dsp:cNvPr id="0" name=""/>
        <dsp:cNvSpPr/>
      </dsp:nvSpPr>
      <dsp:spPr>
        <a:xfrm>
          <a:off x="4667832" y="889459"/>
          <a:ext cx="4090466" cy="102261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cap="all" baseline="0" dirty="0" smtClean="0"/>
            <a:t>NCPDP Quantity Multiplier</a:t>
          </a:r>
          <a:endParaRPr lang="en-US" sz="3200" kern="1200" cap="all" baseline="0" dirty="0"/>
        </a:p>
      </dsp:txBody>
      <dsp:txXfrm>
        <a:off x="4667832" y="889459"/>
        <a:ext cx="4090466" cy="1022616"/>
      </dsp:txXfrm>
    </dsp:sp>
    <dsp:sp modelId="{88AB24E4-929C-4297-B998-FBCC065B1A5D}">
      <dsp:nvSpPr>
        <dsp:cNvPr id="0" name=""/>
        <dsp:cNvSpPr/>
      </dsp:nvSpPr>
      <dsp:spPr>
        <a:xfrm rot="5400000">
          <a:off x="6623587" y="2001554"/>
          <a:ext cx="178957" cy="178957"/>
        </a:xfrm>
        <a:prstGeom prst="rightArrow">
          <a:avLst>
            <a:gd name="adj1" fmla="val 66700"/>
            <a:gd name="adj2" fmla="val 50000"/>
          </a:avLst>
        </a:prstGeom>
        <a:gradFill rotWithShape="0">
          <a:gsLst>
            <a:gs pos="0">
              <a:schemeClr val="accent5">
                <a:tint val="60000"/>
                <a:hueOff val="0"/>
                <a:satOff val="0"/>
                <a:lumOff val="0"/>
                <a:alphaOff val="0"/>
                <a:shade val="51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71BC07D-91A9-4411-B512-B9E3F2473E7F}">
      <dsp:nvSpPr>
        <dsp:cNvPr id="0" name=""/>
        <dsp:cNvSpPr/>
      </dsp:nvSpPr>
      <dsp:spPr>
        <a:xfrm>
          <a:off x="4667832" y="2269991"/>
          <a:ext cx="4090466" cy="1022616"/>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Type a number between 0.001 and 99999.999</a:t>
          </a:r>
          <a:endParaRPr lang="en-US" sz="2800" kern="1200" dirty="0"/>
        </a:p>
      </dsp:txBody>
      <dsp:txXfrm>
        <a:off x="4667832" y="2269991"/>
        <a:ext cx="4090466" cy="1022616"/>
      </dsp:txXfrm>
    </dsp:sp>
    <dsp:sp modelId="{CE35298F-49C0-4692-B4FF-E749C84E6790}">
      <dsp:nvSpPr>
        <dsp:cNvPr id="0" name=""/>
        <dsp:cNvSpPr/>
      </dsp:nvSpPr>
      <dsp:spPr>
        <a:xfrm rot="5400000">
          <a:off x="6623587" y="3382087"/>
          <a:ext cx="178957" cy="178957"/>
        </a:xfrm>
        <a:prstGeom prst="rightArrow">
          <a:avLst>
            <a:gd name="adj1" fmla="val 66700"/>
            <a:gd name="adj2" fmla="val 50000"/>
          </a:avLst>
        </a:prstGeom>
        <a:gradFill rotWithShape="0">
          <a:gsLst>
            <a:gs pos="0">
              <a:schemeClr val="accent5">
                <a:tint val="60000"/>
                <a:hueOff val="0"/>
                <a:satOff val="0"/>
                <a:lumOff val="0"/>
                <a:alphaOff val="0"/>
                <a:shade val="51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EB5D1FB-A900-4BD5-AB2C-137A54C5785F}">
      <dsp:nvSpPr>
        <dsp:cNvPr id="0" name=""/>
        <dsp:cNvSpPr/>
      </dsp:nvSpPr>
      <dsp:spPr>
        <a:xfrm>
          <a:off x="4667832" y="3650524"/>
          <a:ext cx="4090466" cy="1022616"/>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Setting for Insulin vial  = 10</a:t>
          </a:r>
          <a:endParaRPr lang="en-US" sz="2800" kern="1200" dirty="0"/>
        </a:p>
      </dsp:txBody>
      <dsp:txXfrm>
        <a:off x="4667832" y="3650524"/>
        <a:ext cx="4090466" cy="1022616"/>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39D1D7-41D9-49CC-AAA7-B4D2242C4A10}">
      <dsp:nvSpPr>
        <dsp:cNvPr id="0" name=""/>
        <dsp:cNvSpPr/>
      </dsp:nvSpPr>
      <dsp:spPr>
        <a:xfrm rot="16200000">
          <a:off x="-1762682" y="1764831"/>
          <a:ext cx="5638799" cy="2109136"/>
        </a:xfrm>
        <a:prstGeom prst="flowChartManualOperation">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rtl="0">
            <a:lnSpc>
              <a:spcPct val="90000"/>
            </a:lnSpc>
            <a:spcBef>
              <a:spcPct val="0"/>
            </a:spcBef>
            <a:spcAft>
              <a:spcPct val="35000"/>
            </a:spcAft>
          </a:pPr>
          <a:r>
            <a:rPr lang="en-US" sz="2800" b="1" kern="1200" dirty="0" smtClean="0"/>
            <a:t>Not all products can be converted</a:t>
          </a:r>
          <a:endParaRPr lang="en-US" sz="2800" kern="1200" dirty="0"/>
        </a:p>
      </dsp:txBody>
      <dsp:txXfrm rot="16200000">
        <a:off x="-1762682" y="1764831"/>
        <a:ext cx="5638799" cy="2109136"/>
      </dsp:txXfrm>
    </dsp:sp>
    <dsp:sp modelId="{B48E7FEB-5402-4A55-AB6E-4234E5CC0075}">
      <dsp:nvSpPr>
        <dsp:cNvPr id="0" name=""/>
        <dsp:cNvSpPr/>
      </dsp:nvSpPr>
      <dsp:spPr>
        <a:xfrm rot="16200000">
          <a:off x="504639" y="1764831"/>
          <a:ext cx="5638799" cy="2109136"/>
        </a:xfrm>
        <a:prstGeom prst="flowChartManualOperation">
          <a:avLst/>
        </a:prstGeom>
        <a:gradFill rotWithShape="0">
          <a:gsLst>
            <a:gs pos="0">
              <a:schemeClr val="accent5">
                <a:shade val="80000"/>
                <a:hueOff val="68408"/>
                <a:satOff val="-746"/>
                <a:lumOff val="8526"/>
                <a:alphaOff val="0"/>
                <a:shade val="51000"/>
                <a:satMod val="130000"/>
              </a:schemeClr>
            </a:gs>
            <a:gs pos="80000">
              <a:schemeClr val="accent5">
                <a:shade val="80000"/>
                <a:hueOff val="68408"/>
                <a:satOff val="-746"/>
                <a:lumOff val="8526"/>
                <a:alphaOff val="0"/>
                <a:shade val="93000"/>
                <a:satMod val="130000"/>
              </a:schemeClr>
            </a:gs>
            <a:gs pos="100000">
              <a:schemeClr val="accent5">
                <a:shade val="80000"/>
                <a:hueOff val="68408"/>
                <a:satOff val="-746"/>
                <a:lumOff val="85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rtl="0">
            <a:lnSpc>
              <a:spcPct val="90000"/>
            </a:lnSpc>
            <a:spcBef>
              <a:spcPct val="0"/>
            </a:spcBef>
            <a:spcAft>
              <a:spcPct val="35000"/>
            </a:spcAft>
          </a:pPr>
          <a:r>
            <a:rPr lang="en-US" sz="2800" b="1" kern="1200" dirty="0" smtClean="0"/>
            <a:t>Will be extending the NCPDP QUANTITY MULTIPLIER to 5 decimal places</a:t>
          </a:r>
          <a:endParaRPr lang="en-US" sz="2800" kern="1200" dirty="0"/>
        </a:p>
      </dsp:txBody>
      <dsp:txXfrm rot="16200000">
        <a:off x="504639" y="1764831"/>
        <a:ext cx="5638799" cy="2109136"/>
      </dsp:txXfrm>
    </dsp:sp>
    <dsp:sp modelId="{BEDC5BF1-4D3D-4881-A21A-865A602095A3}">
      <dsp:nvSpPr>
        <dsp:cNvPr id="0" name=""/>
        <dsp:cNvSpPr/>
      </dsp:nvSpPr>
      <dsp:spPr>
        <a:xfrm rot="16200000">
          <a:off x="2771960" y="1764831"/>
          <a:ext cx="5638799" cy="2109136"/>
        </a:xfrm>
        <a:prstGeom prst="flowChartManualOperation">
          <a:avLst/>
        </a:prstGeom>
        <a:gradFill rotWithShape="0">
          <a:gsLst>
            <a:gs pos="0">
              <a:schemeClr val="accent5">
                <a:shade val="80000"/>
                <a:hueOff val="136816"/>
                <a:satOff val="-1492"/>
                <a:lumOff val="17053"/>
                <a:alphaOff val="0"/>
                <a:shade val="51000"/>
                <a:satMod val="130000"/>
              </a:schemeClr>
            </a:gs>
            <a:gs pos="80000">
              <a:schemeClr val="accent5">
                <a:shade val="80000"/>
                <a:hueOff val="136816"/>
                <a:satOff val="-1492"/>
                <a:lumOff val="17053"/>
                <a:alphaOff val="0"/>
                <a:shade val="93000"/>
                <a:satMod val="130000"/>
              </a:schemeClr>
            </a:gs>
            <a:gs pos="100000">
              <a:schemeClr val="accent5">
                <a:shade val="80000"/>
                <a:hueOff val="136816"/>
                <a:satOff val="-1492"/>
                <a:lumOff val="170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rtl="0">
            <a:lnSpc>
              <a:spcPct val="90000"/>
            </a:lnSpc>
            <a:spcBef>
              <a:spcPct val="0"/>
            </a:spcBef>
            <a:spcAft>
              <a:spcPct val="35000"/>
            </a:spcAft>
          </a:pPr>
          <a:r>
            <a:rPr lang="en-US" sz="2800" b="1" kern="1200" dirty="0" smtClean="0"/>
            <a:t>One NCPDP QUANTITY MULTIPLIER may not work for all  products</a:t>
          </a:r>
          <a:endParaRPr lang="en-US" sz="2800" kern="1200" dirty="0"/>
        </a:p>
      </dsp:txBody>
      <dsp:txXfrm rot="16200000">
        <a:off x="2771960" y="1764831"/>
        <a:ext cx="5638799" cy="2109136"/>
      </dsp:txXfrm>
    </dsp:sp>
    <dsp:sp modelId="{5E3885D8-2F40-4E7C-BD9B-5C8A323D7280}">
      <dsp:nvSpPr>
        <dsp:cNvPr id="0" name=""/>
        <dsp:cNvSpPr/>
      </dsp:nvSpPr>
      <dsp:spPr>
        <a:xfrm rot="16200000">
          <a:off x="5016968" y="1764831"/>
          <a:ext cx="5638799" cy="2109136"/>
        </a:xfrm>
        <a:prstGeom prst="flowChartManualOperation">
          <a:avLst/>
        </a:prstGeom>
        <a:gradFill rotWithShape="0">
          <a:gsLst>
            <a:gs pos="0">
              <a:schemeClr val="accent5">
                <a:shade val="80000"/>
                <a:hueOff val="205224"/>
                <a:satOff val="-2238"/>
                <a:lumOff val="25579"/>
                <a:alphaOff val="0"/>
                <a:shade val="51000"/>
                <a:satMod val="130000"/>
              </a:schemeClr>
            </a:gs>
            <a:gs pos="80000">
              <a:schemeClr val="accent5">
                <a:shade val="80000"/>
                <a:hueOff val="205224"/>
                <a:satOff val="-2238"/>
                <a:lumOff val="25579"/>
                <a:alphaOff val="0"/>
                <a:shade val="93000"/>
                <a:satMod val="130000"/>
              </a:schemeClr>
            </a:gs>
            <a:gs pos="100000">
              <a:schemeClr val="accent5">
                <a:shade val="80000"/>
                <a:hueOff val="205224"/>
                <a:satOff val="-2238"/>
                <a:lumOff val="255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rtl="0">
            <a:lnSpc>
              <a:spcPct val="90000"/>
            </a:lnSpc>
            <a:spcBef>
              <a:spcPct val="0"/>
            </a:spcBef>
            <a:spcAft>
              <a:spcPct val="35000"/>
            </a:spcAft>
          </a:pPr>
          <a:r>
            <a:rPr lang="en-US" sz="2800" b="1" kern="1200" dirty="0" smtClean="0"/>
            <a:t>Process locally when possible</a:t>
          </a:r>
          <a:endParaRPr lang="en-US" sz="2800" kern="1200" dirty="0"/>
        </a:p>
      </dsp:txBody>
      <dsp:txXfrm rot="16200000">
        <a:off x="5016968" y="1764831"/>
        <a:ext cx="5638799" cy="2109136"/>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AB6026-93B2-4DD7-978A-C49B1EB1A68F}">
      <dsp:nvSpPr>
        <dsp:cNvPr id="0" name=""/>
        <dsp:cNvSpPr/>
      </dsp:nvSpPr>
      <dsp:spPr>
        <a:xfrm>
          <a:off x="0" y="5038059"/>
          <a:ext cx="8610600" cy="82653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NPI:</a:t>
          </a:r>
          <a:endParaRPr lang="en-US" sz="2800" kern="1200" dirty="0"/>
        </a:p>
      </dsp:txBody>
      <dsp:txXfrm>
        <a:off x="0" y="5038059"/>
        <a:ext cx="8610600" cy="826535"/>
      </dsp:txXfrm>
    </dsp:sp>
    <dsp:sp modelId="{E6A39AF6-C3F2-4C8C-8696-72E1CC4744CF}">
      <dsp:nvSpPr>
        <dsp:cNvPr id="0" name=""/>
        <dsp:cNvSpPr/>
      </dsp:nvSpPr>
      <dsp:spPr>
        <a:xfrm rot="10800000">
          <a:off x="0" y="3779245"/>
          <a:ext cx="8610600" cy="1271211"/>
        </a:xfrm>
        <a:prstGeom prst="upArrowCallou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NCPDP #:</a:t>
          </a:r>
          <a:endParaRPr lang="en-US" sz="2800" kern="1200" dirty="0"/>
        </a:p>
      </dsp:txBody>
      <dsp:txXfrm rot="10800000">
        <a:off x="0" y="3779245"/>
        <a:ext cx="8610600" cy="1271211"/>
      </dsp:txXfrm>
    </dsp:sp>
    <dsp:sp modelId="{AA6C7BF2-E140-4EFC-9AAA-1855455BB60A}">
      <dsp:nvSpPr>
        <dsp:cNvPr id="0" name=""/>
        <dsp:cNvSpPr/>
      </dsp:nvSpPr>
      <dsp:spPr>
        <a:xfrm rot="10800000">
          <a:off x="0" y="2520432"/>
          <a:ext cx="8610600" cy="1271211"/>
        </a:xfrm>
        <a:prstGeom prst="upArrowCallou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Status:</a:t>
          </a:r>
          <a:endParaRPr lang="en-US" sz="2800" kern="1200" dirty="0"/>
        </a:p>
      </dsp:txBody>
      <dsp:txXfrm rot="10800000">
        <a:off x="0" y="2520432"/>
        <a:ext cx="8610600" cy="1271211"/>
      </dsp:txXfrm>
    </dsp:sp>
    <dsp:sp modelId="{3959BEFA-EB5F-4A41-9EC0-A33251505A21}">
      <dsp:nvSpPr>
        <dsp:cNvPr id="0" name=""/>
        <dsp:cNvSpPr/>
      </dsp:nvSpPr>
      <dsp:spPr>
        <a:xfrm rot="10800000">
          <a:off x="0" y="1261618"/>
          <a:ext cx="8610600" cy="1271211"/>
        </a:xfrm>
        <a:prstGeom prst="upArrowCallou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Name:</a:t>
          </a:r>
          <a:endParaRPr lang="en-US" sz="2800" kern="1200" dirty="0"/>
        </a:p>
      </dsp:txBody>
      <dsp:txXfrm rot="10800000">
        <a:off x="0" y="1261618"/>
        <a:ext cx="8610600" cy="1271211"/>
      </dsp:txXfrm>
    </dsp:sp>
    <dsp:sp modelId="{72C933B1-2616-447F-A87F-39CE95F7BBD2}">
      <dsp:nvSpPr>
        <dsp:cNvPr id="0" name=""/>
        <dsp:cNvSpPr/>
      </dsp:nvSpPr>
      <dsp:spPr>
        <a:xfrm rot="10800000">
          <a:off x="0" y="2804"/>
          <a:ext cx="8610600" cy="1271211"/>
        </a:xfrm>
        <a:prstGeom prst="upArrowCallou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Select BPS Name:</a:t>
          </a:r>
          <a:endParaRPr lang="en-US" sz="2800" kern="1200" dirty="0"/>
        </a:p>
      </dsp:txBody>
      <dsp:txXfrm rot="10800000">
        <a:off x="0" y="2804"/>
        <a:ext cx="8610600" cy="1271211"/>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ABFD96-252A-4E61-BCE4-C31DA5AC5FFC}">
      <dsp:nvSpPr>
        <dsp:cNvPr id="0" name=""/>
        <dsp:cNvSpPr/>
      </dsp:nvSpPr>
      <dsp:spPr>
        <a:xfrm>
          <a:off x="0" y="4812539"/>
          <a:ext cx="8610600" cy="105286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Default DEA#:</a:t>
          </a:r>
          <a:endParaRPr lang="en-US" sz="2800" kern="1200" dirty="0"/>
        </a:p>
      </dsp:txBody>
      <dsp:txXfrm>
        <a:off x="0" y="4812539"/>
        <a:ext cx="8610600" cy="1052865"/>
      </dsp:txXfrm>
    </dsp:sp>
    <dsp:sp modelId="{CA02F8EA-2248-46F0-9DA0-F972C6817238}">
      <dsp:nvSpPr>
        <dsp:cNvPr id="0" name=""/>
        <dsp:cNvSpPr/>
      </dsp:nvSpPr>
      <dsp:spPr>
        <a:xfrm rot="10800000">
          <a:off x="0" y="3209024"/>
          <a:ext cx="8610600" cy="1619307"/>
        </a:xfrm>
        <a:prstGeom prst="upArrowCallou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Auto-Reverse Parameter:</a:t>
          </a:r>
          <a:endParaRPr lang="en-US" sz="2800" kern="1200" dirty="0"/>
        </a:p>
      </dsp:txBody>
      <dsp:txXfrm rot="10800000">
        <a:off x="0" y="3209024"/>
        <a:ext cx="8610600" cy="1619307"/>
      </dsp:txXfrm>
    </dsp:sp>
    <dsp:sp modelId="{5E10DA87-DA23-427E-A292-1399B1681BB2}">
      <dsp:nvSpPr>
        <dsp:cNvPr id="0" name=""/>
        <dsp:cNvSpPr/>
      </dsp:nvSpPr>
      <dsp:spPr>
        <a:xfrm rot="10800000">
          <a:off x="0" y="1605509"/>
          <a:ext cx="8610600" cy="1619307"/>
        </a:xfrm>
        <a:prstGeom prst="upArrowCallou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CMOP Switch:</a:t>
          </a:r>
          <a:endParaRPr lang="en-US" sz="2800" kern="1200" dirty="0"/>
        </a:p>
      </dsp:txBody>
      <dsp:txXfrm rot="10800000">
        <a:off x="0" y="1605509"/>
        <a:ext cx="8610600" cy="1619307"/>
      </dsp:txXfrm>
    </dsp:sp>
    <dsp:sp modelId="{FBA52B5D-4048-432F-9C67-A55F48F0797B}">
      <dsp:nvSpPr>
        <dsp:cNvPr id="0" name=""/>
        <dsp:cNvSpPr/>
      </dsp:nvSpPr>
      <dsp:spPr>
        <a:xfrm rot="10800000">
          <a:off x="0" y="1994"/>
          <a:ext cx="8610600" cy="1619307"/>
        </a:xfrm>
        <a:prstGeom prst="upArrowCallou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Select Outpatient Site:</a:t>
          </a:r>
          <a:endParaRPr lang="en-US" sz="2800" kern="1200" dirty="0"/>
        </a:p>
      </dsp:txBody>
      <dsp:txXfrm rot="10800000">
        <a:off x="0" y="1994"/>
        <a:ext cx="8610600" cy="1619307"/>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8319FC-64B8-4558-97D3-9CEC12E3D0D8}">
      <dsp:nvSpPr>
        <dsp:cNvPr id="0" name=""/>
        <dsp:cNvSpPr/>
      </dsp:nvSpPr>
      <dsp:spPr>
        <a:xfrm>
          <a:off x="0" y="533399"/>
          <a:ext cx="5257800" cy="5257800"/>
        </a:xfrm>
        <a:prstGeom prst="pie">
          <a:avLst>
            <a:gd name="adj1" fmla="val 5400000"/>
            <a:gd name="adj2" fmla="val 1620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BC950AF-2F82-45D8-B6A1-AD43FE8D4038}">
      <dsp:nvSpPr>
        <dsp:cNvPr id="0" name=""/>
        <dsp:cNvSpPr/>
      </dsp:nvSpPr>
      <dsp:spPr>
        <a:xfrm>
          <a:off x="2628900" y="533399"/>
          <a:ext cx="6134099" cy="5257800"/>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dirty="0" smtClean="0">
              <a:effectLst>
                <a:outerShdw blurRad="38100" dist="38100" dir="2700000" algn="tl">
                  <a:srgbClr val="000000">
                    <a:alpha val="43137"/>
                  </a:srgbClr>
                </a:outerShdw>
              </a:effectLst>
            </a:rPr>
            <a:t>4-5 days was previously recommended for the </a:t>
          </a:r>
          <a:r>
            <a:rPr lang="en-US" sz="3100" kern="1200" cap="all" baseline="0" dirty="0" smtClean="0">
              <a:effectLst>
                <a:outerShdw blurRad="38100" dist="38100" dir="2700000" algn="tl">
                  <a:srgbClr val="000000">
                    <a:alpha val="43137"/>
                  </a:srgbClr>
                </a:outerShdw>
              </a:effectLst>
            </a:rPr>
            <a:t>Auto-Reverse Parameter</a:t>
          </a:r>
          <a:endParaRPr lang="en-US" sz="3100" kern="1200" cap="all" baseline="0" dirty="0">
            <a:effectLst>
              <a:outerShdw blurRad="38100" dist="38100" dir="2700000" algn="tl">
                <a:srgbClr val="000000">
                  <a:alpha val="43137"/>
                </a:srgbClr>
              </a:outerShdw>
            </a:effectLst>
          </a:endParaRPr>
        </a:p>
      </dsp:txBody>
      <dsp:txXfrm>
        <a:off x="2628900" y="533399"/>
        <a:ext cx="6134099" cy="1577343"/>
      </dsp:txXfrm>
    </dsp:sp>
    <dsp:sp modelId="{4A6E8B81-72CA-48AC-AFE0-F75A54170008}">
      <dsp:nvSpPr>
        <dsp:cNvPr id="0" name=""/>
        <dsp:cNvSpPr/>
      </dsp:nvSpPr>
      <dsp:spPr>
        <a:xfrm>
          <a:off x="920116" y="2110743"/>
          <a:ext cx="3417566" cy="3417566"/>
        </a:xfrm>
        <a:prstGeom prst="pie">
          <a:avLst>
            <a:gd name="adj1" fmla="val 5400000"/>
            <a:gd name="adj2" fmla="val 16200000"/>
          </a:avLst>
        </a:prstGeom>
        <a:gradFill rotWithShape="0">
          <a:gsLst>
            <a:gs pos="0">
              <a:schemeClr val="accent2">
                <a:shade val="80000"/>
                <a:hueOff val="-17936"/>
                <a:satOff val="-2012"/>
                <a:lumOff val="12840"/>
                <a:alphaOff val="0"/>
                <a:shade val="51000"/>
                <a:satMod val="130000"/>
              </a:schemeClr>
            </a:gs>
            <a:gs pos="80000">
              <a:schemeClr val="accent2">
                <a:shade val="80000"/>
                <a:hueOff val="-17936"/>
                <a:satOff val="-2012"/>
                <a:lumOff val="12840"/>
                <a:alphaOff val="0"/>
                <a:shade val="93000"/>
                <a:satMod val="130000"/>
              </a:schemeClr>
            </a:gs>
            <a:gs pos="100000">
              <a:schemeClr val="accent2">
                <a:shade val="80000"/>
                <a:hueOff val="-17936"/>
                <a:satOff val="-2012"/>
                <a:lumOff val="128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021EF06-6E6F-4543-8086-24582DA9A14F}">
      <dsp:nvSpPr>
        <dsp:cNvPr id="0" name=""/>
        <dsp:cNvSpPr/>
      </dsp:nvSpPr>
      <dsp:spPr>
        <a:xfrm>
          <a:off x="2628900" y="2110743"/>
          <a:ext cx="6134099" cy="3417566"/>
        </a:xfrm>
        <a:prstGeom prst="rect">
          <a:avLst/>
        </a:prstGeom>
        <a:solidFill>
          <a:schemeClr val="lt1">
            <a:alpha val="90000"/>
            <a:hueOff val="0"/>
            <a:satOff val="0"/>
            <a:lumOff val="0"/>
            <a:alphaOff val="0"/>
          </a:schemeClr>
        </a:solidFill>
        <a:ln w="9525" cap="flat" cmpd="sng" algn="ctr">
          <a:solidFill>
            <a:schemeClr val="accent2">
              <a:shade val="80000"/>
              <a:hueOff val="-17936"/>
              <a:satOff val="-2012"/>
              <a:lumOff val="1284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dirty="0" smtClean="0">
              <a:effectLst>
                <a:outerShdw blurRad="38100" dist="38100" dir="2700000" algn="tl">
                  <a:srgbClr val="000000">
                    <a:alpha val="43137"/>
                  </a:srgbClr>
                </a:outerShdw>
              </a:effectLst>
            </a:rPr>
            <a:t>5 days allows more time for CMOP to dispense a prescription</a:t>
          </a:r>
          <a:endParaRPr lang="en-US" sz="3100" kern="1200" dirty="0">
            <a:effectLst>
              <a:outerShdw blurRad="38100" dist="38100" dir="2700000" algn="tl">
                <a:srgbClr val="000000">
                  <a:alpha val="43137"/>
                </a:srgbClr>
              </a:outerShdw>
            </a:effectLst>
          </a:endParaRPr>
        </a:p>
      </dsp:txBody>
      <dsp:txXfrm>
        <a:off x="2628900" y="2110743"/>
        <a:ext cx="6134099" cy="1577338"/>
      </dsp:txXfrm>
    </dsp:sp>
    <dsp:sp modelId="{913E075F-2A19-4062-93BA-26C8CD5093FC}">
      <dsp:nvSpPr>
        <dsp:cNvPr id="0" name=""/>
        <dsp:cNvSpPr/>
      </dsp:nvSpPr>
      <dsp:spPr>
        <a:xfrm>
          <a:off x="1840230" y="3688081"/>
          <a:ext cx="1577338" cy="1577338"/>
        </a:xfrm>
        <a:prstGeom prst="pie">
          <a:avLst>
            <a:gd name="adj1" fmla="val 5400000"/>
            <a:gd name="adj2" fmla="val 16200000"/>
          </a:avLst>
        </a:prstGeom>
        <a:gradFill rotWithShape="0">
          <a:gsLst>
            <a:gs pos="0">
              <a:schemeClr val="accent2">
                <a:shade val="80000"/>
                <a:hueOff val="-35872"/>
                <a:satOff val="-4024"/>
                <a:lumOff val="25680"/>
                <a:alphaOff val="0"/>
                <a:shade val="51000"/>
                <a:satMod val="130000"/>
              </a:schemeClr>
            </a:gs>
            <a:gs pos="80000">
              <a:schemeClr val="accent2">
                <a:shade val="80000"/>
                <a:hueOff val="-35872"/>
                <a:satOff val="-4024"/>
                <a:lumOff val="25680"/>
                <a:alphaOff val="0"/>
                <a:shade val="93000"/>
                <a:satMod val="130000"/>
              </a:schemeClr>
            </a:gs>
            <a:gs pos="100000">
              <a:schemeClr val="accent2">
                <a:shade val="80000"/>
                <a:hueOff val="-35872"/>
                <a:satOff val="-4024"/>
                <a:lumOff val="256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9A76AC-706E-4640-A6A3-EAD88C541EC4}">
      <dsp:nvSpPr>
        <dsp:cNvPr id="0" name=""/>
        <dsp:cNvSpPr/>
      </dsp:nvSpPr>
      <dsp:spPr>
        <a:xfrm>
          <a:off x="2628900" y="3688081"/>
          <a:ext cx="6134099" cy="1577338"/>
        </a:xfrm>
        <a:prstGeom prst="rect">
          <a:avLst/>
        </a:prstGeom>
        <a:solidFill>
          <a:schemeClr val="lt1">
            <a:alpha val="90000"/>
            <a:hueOff val="0"/>
            <a:satOff val="0"/>
            <a:lumOff val="0"/>
            <a:alphaOff val="0"/>
          </a:schemeClr>
        </a:solidFill>
        <a:ln w="9525" cap="flat" cmpd="sng" algn="ctr">
          <a:solidFill>
            <a:schemeClr val="accent2">
              <a:shade val="80000"/>
              <a:hueOff val="-35872"/>
              <a:satOff val="-4024"/>
              <a:lumOff val="2568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dirty="0" smtClean="0">
              <a:effectLst>
                <a:outerShdw blurRad="38100" dist="38100" dir="2700000" algn="tl">
                  <a:srgbClr val="000000">
                    <a:alpha val="43137"/>
                  </a:srgbClr>
                </a:outerShdw>
              </a:effectLst>
            </a:rPr>
            <a:t>The extra day prevents many reversed claims and subsequent resubmissions </a:t>
          </a:r>
          <a:endParaRPr lang="en-US" sz="3100" kern="1200" dirty="0">
            <a:effectLst>
              <a:outerShdw blurRad="38100" dist="38100" dir="2700000" algn="tl">
                <a:srgbClr val="000000">
                  <a:alpha val="43137"/>
                </a:srgbClr>
              </a:outerShdw>
            </a:effectLst>
          </a:endParaRPr>
        </a:p>
      </dsp:txBody>
      <dsp:txXfrm>
        <a:off x="2628900" y="3688081"/>
        <a:ext cx="6134099" cy="157733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486A10-5F25-4261-A8BF-96FB13AABACB}">
      <dsp:nvSpPr>
        <dsp:cNvPr id="0" name=""/>
        <dsp:cNvSpPr/>
      </dsp:nvSpPr>
      <dsp:spPr>
        <a:xfrm rot="548456">
          <a:off x="2295800" y="-77289"/>
          <a:ext cx="5977926" cy="6125363"/>
        </a:xfrm>
        <a:prstGeom prst="circularArrow">
          <a:avLst>
            <a:gd name="adj1" fmla="val 5544"/>
            <a:gd name="adj2" fmla="val 330680"/>
            <a:gd name="adj3" fmla="val 14339918"/>
            <a:gd name="adj4" fmla="val 17051435"/>
            <a:gd name="adj5" fmla="val 5757"/>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outerShdw blurRad="50800" dist="38100" dir="5400000" algn="t" rotWithShape="0">
            <a:prstClr val="black">
              <a:alpha val="40000"/>
            </a:prstClr>
          </a:outerShdw>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F4A0E68-91D0-4D38-B7A2-1653A736124F}">
      <dsp:nvSpPr>
        <dsp:cNvPr id="0" name=""/>
        <dsp:cNvSpPr/>
      </dsp:nvSpPr>
      <dsp:spPr>
        <a:xfrm>
          <a:off x="4206659" y="-46692"/>
          <a:ext cx="2142976" cy="1071488"/>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50800" dist="38100" dir="5400000" algn="t"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Dispense As Written (DAW)</a:t>
          </a:r>
          <a:endParaRPr lang="en-US" sz="2600" kern="1200" dirty="0"/>
        </a:p>
      </dsp:txBody>
      <dsp:txXfrm>
        <a:off x="4206659" y="-46692"/>
        <a:ext cx="2142976" cy="1071488"/>
      </dsp:txXfrm>
    </dsp:sp>
    <dsp:sp modelId="{16DBAD58-46E6-4E81-9789-4D710CC70F8A}">
      <dsp:nvSpPr>
        <dsp:cNvPr id="0" name=""/>
        <dsp:cNvSpPr/>
      </dsp:nvSpPr>
      <dsp:spPr>
        <a:xfrm>
          <a:off x="6262633" y="1204852"/>
          <a:ext cx="2142976" cy="1071488"/>
        </a:xfrm>
        <a:prstGeom prst="roundRect">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Missing or Invalid Package Size</a:t>
          </a:r>
          <a:endParaRPr lang="en-US" sz="2600" kern="1200" dirty="0"/>
        </a:p>
      </dsp:txBody>
      <dsp:txXfrm>
        <a:off x="6262633" y="1204852"/>
        <a:ext cx="2142976" cy="1071488"/>
      </dsp:txXfrm>
    </dsp:sp>
    <dsp:sp modelId="{14196ED5-5B6C-4A69-93E9-03F537E62F23}">
      <dsp:nvSpPr>
        <dsp:cNvPr id="0" name=""/>
        <dsp:cNvSpPr/>
      </dsp:nvSpPr>
      <dsp:spPr>
        <a:xfrm>
          <a:off x="6656716" y="3146641"/>
          <a:ext cx="2142976" cy="1071488"/>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Refill Too Soon (RTS)</a:t>
          </a:r>
          <a:endParaRPr lang="en-US" sz="2600" kern="1200" dirty="0"/>
        </a:p>
      </dsp:txBody>
      <dsp:txXfrm>
        <a:off x="6656716" y="3146641"/>
        <a:ext cx="2142976" cy="1071488"/>
      </dsp:txXfrm>
    </dsp:sp>
    <dsp:sp modelId="{4BD7A2E4-5F08-4FA5-8A89-F309768DCDD0}">
      <dsp:nvSpPr>
        <dsp:cNvPr id="0" name=""/>
        <dsp:cNvSpPr/>
      </dsp:nvSpPr>
      <dsp:spPr>
        <a:xfrm>
          <a:off x="5474858" y="4918811"/>
          <a:ext cx="2142976" cy="1071488"/>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Invalid Days Supply</a:t>
          </a:r>
          <a:endParaRPr lang="en-US" sz="2600" kern="1200" dirty="0"/>
        </a:p>
      </dsp:txBody>
      <dsp:txXfrm>
        <a:off x="5474858" y="4918811"/>
        <a:ext cx="2142976" cy="1071488"/>
      </dsp:txXfrm>
    </dsp:sp>
    <dsp:sp modelId="{8E1582CE-B7EE-49BF-9315-7C62EDCF76B1}">
      <dsp:nvSpPr>
        <dsp:cNvPr id="0" name=""/>
        <dsp:cNvSpPr/>
      </dsp:nvSpPr>
      <dsp:spPr>
        <a:xfrm>
          <a:off x="2693497" y="4918807"/>
          <a:ext cx="2142976" cy="1071488"/>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Drug Utilization Review (DUR)</a:t>
          </a:r>
          <a:endParaRPr lang="en-US" sz="2500" kern="1200" dirty="0"/>
        </a:p>
      </dsp:txBody>
      <dsp:txXfrm>
        <a:off x="2693497" y="4918807"/>
        <a:ext cx="2142976" cy="1071488"/>
      </dsp:txXfrm>
    </dsp:sp>
    <dsp:sp modelId="{1AABA7AB-AD12-4682-816D-A0657D7ADC84}">
      <dsp:nvSpPr>
        <dsp:cNvPr id="0" name=""/>
        <dsp:cNvSpPr/>
      </dsp:nvSpPr>
      <dsp:spPr>
        <a:xfrm>
          <a:off x="1563507" y="3146641"/>
          <a:ext cx="2142976" cy="1071488"/>
        </a:xfrm>
        <a:prstGeom prst="roundRect">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Product Related (NDC)</a:t>
          </a:r>
          <a:endParaRPr lang="en-US" sz="2600" kern="1200" dirty="0"/>
        </a:p>
      </dsp:txBody>
      <dsp:txXfrm>
        <a:off x="1563507" y="3146641"/>
        <a:ext cx="2142976" cy="1071488"/>
      </dsp:txXfrm>
    </dsp:sp>
    <dsp:sp modelId="{3FB15826-CFB2-4644-B134-DA90D0C5CF42}">
      <dsp:nvSpPr>
        <dsp:cNvPr id="0" name=""/>
        <dsp:cNvSpPr/>
      </dsp:nvSpPr>
      <dsp:spPr>
        <a:xfrm>
          <a:off x="2067894" y="1204878"/>
          <a:ext cx="2142976" cy="1071488"/>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50800" dist="38100" dir="5400000" algn="t"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Prior Authorization (PA)</a:t>
          </a:r>
          <a:endParaRPr lang="en-US" sz="2500" kern="1200" dirty="0"/>
        </a:p>
      </dsp:txBody>
      <dsp:txXfrm>
        <a:off x="2067894" y="1204878"/>
        <a:ext cx="2142976" cy="1071488"/>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45123B-45E4-4B32-BF87-459702A342A2}">
      <dsp:nvSpPr>
        <dsp:cNvPr id="0" name=""/>
        <dsp:cNvSpPr/>
      </dsp:nvSpPr>
      <dsp:spPr>
        <a:xfrm>
          <a:off x="0" y="623"/>
          <a:ext cx="8534399"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511BA76-2040-4D6C-AB83-8C2932A52B51}">
      <dsp:nvSpPr>
        <dsp:cNvPr id="0" name=""/>
        <dsp:cNvSpPr/>
      </dsp:nvSpPr>
      <dsp:spPr>
        <a:xfrm>
          <a:off x="0" y="623"/>
          <a:ext cx="8534399"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lvl="0" algn="l" defTabSz="2089150" rtl="0">
            <a:lnSpc>
              <a:spcPct val="90000"/>
            </a:lnSpc>
            <a:spcBef>
              <a:spcPct val="0"/>
            </a:spcBef>
            <a:spcAft>
              <a:spcPct val="35000"/>
            </a:spcAft>
          </a:pPr>
          <a:r>
            <a:rPr lang="en-US" sz="4700" kern="1200" dirty="0" smtClean="0">
              <a:effectLst>
                <a:outerShdw blurRad="38100" dist="38100" dir="2700000" algn="tl">
                  <a:srgbClr val="000000">
                    <a:alpha val="43137"/>
                  </a:srgbClr>
                </a:outerShdw>
              </a:effectLst>
            </a:rPr>
            <a:t>Select BPS PHARMACIES NAME:</a:t>
          </a:r>
          <a:endParaRPr lang="en-US" sz="4700" kern="1200" dirty="0">
            <a:effectLst>
              <a:outerShdw blurRad="38100" dist="38100" dir="2700000" algn="tl">
                <a:srgbClr val="000000">
                  <a:alpha val="43137"/>
                </a:srgbClr>
              </a:outerShdw>
            </a:effectLst>
          </a:endParaRPr>
        </a:p>
      </dsp:txBody>
      <dsp:txXfrm>
        <a:off x="0" y="623"/>
        <a:ext cx="8534399" cy="1020830"/>
      </dsp:txXfrm>
    </dsp:sp>
    <dsp:sp modelId="{C1F2F8E6-37D4-468C-A7E7-5973CB98F0F3}">
      <dsp:nvSpPr>
        <dsp:cNvPr id="0" name=""/>
        <dsp:cNvSpPr/>
      </dsp:nvSpPr>
      <dsp:spPr>
        <a:xfrm>
          <a:off x="0" y="1021453"/>
          <a:ext cx="8534399" cy="0"/>
        </a:xfrm>
        <a:prstGeom prst="line">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w="9525" cap="flat" cmpd="sng" algn="ctr">
          <a:solidFill>
            <a:schemeClr val="accent3">
              <a:hueOff val="2812566"/>
              <a:satOff val="-4220"/>
              <a:lumOff val="-68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B0AECF6-3C92-410E-BB05-B8950293696B}">
      <dsp:nvSpPr>
        <dsp:cNvPr id="0" name=""/>
        <dsp:cNvSpPr/>
      </dsp:nvSpPr>
      <dsp:spPr>
        <a:xfrm>
          <a:off x="0" y="1021453"/>
          <a:ext cx="8534399"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lvl="0" algn="l" defTabSz="2089150" rtl="0">
            <a:lnSpc>
              <a:spcPct val="90000"/>
            </a:lnSpc>
            <a:spcBef>
              <a:spcPct val="0"/>
            </a:spcBef>
            <a:spcAft>
              <a:spcPct val="35000"/>
            </a:spcAft>
          </a:pPr>
          <a:r>
            <a:rPr lang="en-US" sz="4700" kern="1200" dirty="0" smtClean="0">
              <a:effectLst>
                <a:outerShdw blurRad="38100" dist="38100" dir="2700000" algn="tl">
                  <a:srgbClr val="000000">
                    <a:alpha val="43137"/>
                  </a:srgbClr>
                </a:outerShdw>
              </a:effectLst>
            </a:rPr>
            <a:t>STATUS:</a:t>
          </a:r>
          <a:endParaRPr lang="en-US" sz="4700" kern="1200" dirty="0">
            <a:effectLst>
              <a:outerShdw blurRad="38100" dist="38100" dir="2700000" algn="tl">
                <a:srgbClr val="000000">
                  <a:alpha val="43137"/>
                </a:srgbClr>
              </a:outerShdw>
            </a:effectLst>
          </a:endParaRPr>
        </a:p>
      </dsp:txBody>
      <dsp:txXfrm>
        <a:off x="0" y="1021453"/>
        <a:ext cx="8534399" cy="1020830"/>
      </dsp:txXfrm>
    </dsp:sp>
    <dsp:sp modelId="{1C65B12F-EE03-4AD3-B80B-1351E3758FFF}">
      <dsp:nvSpPr>
        <dsp:cNvPr id="0" name=""/>
        <dsp:cNvSpPr/>
      </dsp:nvSpPr>
      <dsp:spPr>
        <a:xfrm>
          <a:off x="0" y="2042284"/>
          <a:ext cx="8534399" cy="0"/>
        </a:xfrm>
        <a:prstGeom prst="lin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AAF076D-664C-44F0-A0C8-008CD29D4AF1}">
      <dsp:nvSpPr>
        <dsp:cNvPr id="0" name=""/>
        <dsp:cNvSpPr/>
      </dsp:nvSpPr>
      <dsp:spPr>
        <a:xfrm>
          <a:off x="0" y="2042284"/>
          <a:ext cx="8534399"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lvl="0" algn="l" defTabSz="2089150" rtl="0">
            <a:lnSpc>
              <a:spcPct val="90000"/>
            </a:lnSpc>
            <a:spcBef>
              <a:spcPct val="0"/>
            </a:spcBef>
            <a:spcAft>
              <a:spcPct val="35000"/>
            </a:spcAft>
          </a:pPr>
          <a:r>
            <a:rPr lang="en-US" sz="4700" kern="1200" dirty="0" smtClean="0">
              <a:effectLst>
                <a:outerShdw blurRad="38100" dist="38100" dir="2700000" algn="tl">
                  <a:srgbClr val="000000">
                    <a:alpha val="43137"/>
                  </a:srgbClr>
                </a:outerShdw>
              </a:effectLst>
            </a:rPr>
            <a:t>NCPDP #:</a:t>
          </a:r>
          <a:endParaRPr lang="en-US" sz="4700" kern="1200" dirty="0">
            <a:effectLst>
              <a:outerShdw blurRad="38100" dist="38100" dir="2700000" algn="tl">
                <a:srgbClr val="000000">
                  <a:alpha val="43137"/>
                </a:srgbClr>
              </a:outerShdw>
            </a:effectLst>
          </a:endParaRPr>
        </a:p>
      </dsp:txBody>
      <dsp:txXfrm>
        <a:off x="0" y="2042284"/>
        <a:ext cx="8534399" cy="1020830"/>
      </dsp:txXfrm>
    </dsp:sp>
    <dsp:sp modelId="{49457C5B-9E79-4356-A716-AF1608F0691B}">
      <dsp:nvSpPr>
        <dsp:cNvPr id="0" name=""/>
        <dsp:cNvSpPr/>
      </dsp:nvSpPr>
      <dsp:spPr>
        <a:xfrm>
          <a:off x="0" y="3063114"/>
          <a:ext cx="8534399" cy="0"/>
        </a:xfrm>
        <a:prstGeom prst="line">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w="9525" cap="flat" cmpd="sng" algn="ctr">
          <a:solidFill>
            <a:schemeClr val="accent3">
              <a:hueOff val="8437698"/>
              <a:satOff val="-12660"/>
              <a:lumOff val="-205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C7DB841-95BF-4C34-8B76-DBBFA4AD9255}">
      <dsp:nvSpPr>
        <dsp:cNvPr id="0" name=""/>
        <dsp:cNvSpPr/>
      </dsp:nvSpPr>
      <dsp:spPr>
        <a:xfrm>
          <a:off x="0" y="3063114"/>
          <a:ext cx="8534399"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lvl="0" algn="l" defTabSz="2089150" rtl="0">
            <a:lnSpc>
              <a:spcPct val="90000"/>
            </a:lnSpc>
            <a:spcBef>
              <a:spcPct val="0"/>
            </a:spcBef>
            <a:spcAft>
              <a:spcPct val="35000"/>
            </a:spcAft>
          </a:pPr>
          <a:r>
            <a:rPr lang="en-US" sz="4700" kern="1200" dirty="0" smtClean="0">
              <a:effectLst>
                <a:outerShdw blurRad="38100" dist="38100" dir="2700000" algn="tl">
                  <a:srgbClr val="000000">
                    <a:alpha val="43137"/>
                  </a:srgbClr>
                </a:outerShdw>
              </a:effectLst>
            </a:rPr>
            <a:t>DEFAULT DEA #:</a:t>
          </a:r>
          <a:endParaRPr lang="en-US" sz="4700" kern="1200" dirty="0">
            <a:effectLst>
              <a:outerShdw blurRad="38100" dist="38100" dir="2700000" algn="tl">
                <a:srgbClr val="000000">
                  <a:alpha val="43137"/>
                </a:srgbClr>
              </a:outerShdw>
            </a:effectLst>
          </a:endParaRPr>
        </a:p>
      </dsp:txBody>
      <dsp:txXfrm>
        <a:off x="0" y="3063114"/>
        <a:ext cx="8534399" cy="1020830"/>
      </dsp:txXfrm>
    </dsp:sp>
    <dsp:sp modelId="{7546E476-74F7-402B-BFEB-BFE221B39C12}">
      <dsp:nvSpPr>
        <dsp:cNvPr id="0" name=""/>
        <dsp:cNvSpPr/>
      </dsp:nvSpPr>
      <dsp:spPr>
        <a:xfrm>
          <a:off x="0" y="4083945"/>
          <a:ext cx="8534399" cy="0"/>
        </a:xfrm>
        <a:prstGeom prst="lin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37BAD14-EF43-4F06-A4FD-18D7783BDF18}">
      <dsp:nvSpPr>
        <dsp:cNvPr id="0" name=""/>
        <dsp:cNvSpPr/>
      </dsp:nvSpPr>
      <dsp:spPr>
        <a:xfrm>
          <a:off x="0" y="4083945"/>
          <a:ext cx="8534399"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lvl="0" algn="l" defTabSz="2089150" rtl="0">
            <a:lnSpc>
              <a:spcPct val="90000"/>
            </a:lnSpc>
            <a:spcBef>
              <a:spcPct val="0"/>
            </a:spcBef>
            <a:spcAft>
              <a:spcPct val="35000"/>
            </a:spcAft>
          </a:pPr>
          <a:r>
            <a:rPr lang="en-US" sz="4700" kern="1200" dirty="0" smtClean="0">
              <a:effectLst>
                <a:outerShdw blurRad="38100" dist="38100" dir="2700000" algn="tl">
                  <a:srgbClr val="000000">
                    <a:alpha val="43137"/>
                  </a:srgbClr>
                </a:outerShdw>
              </a:effectLst>
            </a:rPr>
            <a:t>ADDRESS INFO ….</a:t>
          </a:r>
          <a:endParaRPr lang="en-US" sz="4700" kern="1200" dirty="0">
            <a:effectLst>
              <a:outerShdw blurRad="38100" dist="38100" dir="2700000" algn="tl">
                <a:srgbClr val="000000">
                  <a:alpha val="43137"/>
                </a:srgbClr>
              </a:outerShdw>
            </a:effectLst>
          </a:endParaRPr>
        </a:p>
      </dsp:txBody>
      <dsp:txXfrm>
        <a:off x="0" y="4083945"/>
        <a:ext cx="8534399" cy="1020830"/>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E8FFF9-11A7-4419-907F-9222000E25E5}">
      <dsp:nvSpPr>
        <dsp:cNvPr id="0" name=""/>
        <dsp:cNvSpPr/>
      </dsp:nvSpPr>
      <dsp:spPr>
        <a:xfrm>
          <a:off x="0" y="4437536"/>
          <a:ext cx="7162800" cy="97082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Register with the Austin Automation Center</a:t>
          </a:r>
          <a:endParaRPr lang="en-US" sz="2800" kern="1200" dirty="0"/>
        </a:p>
      </dsp:txBody>
      <dsp:txXfrm>
        <a:off x="0" y="4437536"/>
        <a:ext cx="7162800" cy="970824"/>
      </dsp:txXfrm>
    </dsp:sp>
    <dsp:sp modelId="{8531EF5F-7025-49D0-9A06-F839859D1E01}">
      <dsp:nvSpPr>
        <dsp:cNvPr id="0" name=""/>
        <dsp:cNvSpPr/>
      </dsp:nvSpPr>
      <dsp:spPr>
        <a:xfrm rot="10800000">
          <a:off x="0" y="2958970"/>
          <a:ext cx="7162800" cy="1493128"/>
        </a:xfrm>
        <a:prstGeom prst="upArrowCallou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Create BPS Pharmacy, adding new CBOC</a:t>
          </a:r>
          <a:endParaRPr lang="en-US" sz="2800" kern="1200" dirty="0"/>
        </a:p>
      </dsp:txBody>
      <dsp:txXfrm rot="10800000">
        <a:off x="0" y="2958970"/>
        <a:ext cx="7162800" cy="1493128"/>
      </dsp:txXfrm>
    </dsp:sp>
    <dsp:sp modelId="{CD7D6647-27BB-47A1-A3F1-2A65F1B22134}">
      <dsp:nvSpPr>
        <dsp:cNvPr id="0" name=""/>
        <dsp:cNvSpPr/>
      </dsp:nvSpPr>
      <dsp:spPr>
        <a:xfrm rot="10800000">
          <a:off x="0" y="1480404"/>
          <a:ext cx="7162800" cy="1493128"/>
        </a:xfrm>
        <a:prstGeom prst="upArrowCallou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Create Outpatient Site</a:t>
          </a:r>
          <a:endParaRPr lang="en-US" sz="2800" kern="1200" dirty="0"/>
        </a:p>
      </dsp:txBody>
      <dsp:txXfrm rot="10800000">
        <a:off x="0" y="1480404"/>
        <a:ext cx="7162800" cy="1493128"/>
      </dsp:txXfrm>
    </dsp:sp>
    <dsp:sp modelId="{232FBE67-FC8C-400B-88C2-73FD44367783}">
      <dsp:nvSpPr>
        <dsp:cNvPr id="0" name=""/>
        <dsp:cNvSpPr/>
      </dsp:nvSpPr>
      <dsp:spPr>
        <a:xfrm rot="10800000">
          <a:off x="0" y="0"/>
          <a:ext cx="7162800" cy="1493128"/>
        </a:xfrm>
        <a:prstGeom prst="upArrowCallou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Obtain NCPDP, NPI, and DEA numbers</a:t>
          </a:r>
          <a:endParaRPr lang="en-US" sz="2800" kern="1200" dirty="0"/>
        </a:p>
      </dsp:txBody>
      <dsp:txXfrm rot="10800000">
        <a:off x="0" y="0"/>
        <a:ext cx="7162800" cy="1493128"/>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E99D2E-2264-4825-880D-4D9287DD1E84}">
      <dsp:nvSpPr>
        <dsp:cNvPr id="0" name=""/>
        <dsp:cNvSpPr/>
      </dsp:nvSpPr>
      <dsp:spPr>
        <a:xfrm>
          <a:off x="73617" y="1660653"/>
          <a:ext cx="2485244" cy="177566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fr-FR" sz="2800" kern="1200" dirty="0" smtClean="0"/>
            <a:t>List CBOCs as Outpatient Sites? </a:t>
          </a:r>
          <a:endParaRPr lang="en-US" sz="2800" kern="1200" dirty="0"/>
        </a:p>
      </dsp:txBody>
      <dsp:txXfrm>
        <a:off x="73617" y="1660653"/>
        <a:ext cx="2485244" cy="1775660"/>
      </dsp:txXfrm>
    </dsp:sp>
    <dsp:sp modelId="{05EFF638-91CB-4430-A2F5-9A863F1F95BD}">
      <dsp:nvSpPr>
        <dsp:cNvPr id="0" name=""/>
        <dsp:cNvSpPr/>
      </dsp:nvSpPr>
      <dsp:spPr>
        <a:xfrm rot="19280772">
          <a:off x="2440443" y="2192514"/>
          <a:ext cx="1081118" cy="36658"/>
        </a:xfrm>
        <a:custGeom>
          <a:avLst/>
          <a:gdLst/>
          <a:ahLst/>
          <a:cxnLst/>
          <a:rect l="0" t="0" r="0" b="0"/>
          <a:pathLst>
            <a:path>
              <a:moveTo>
                <a:pt x="0" y="18329"/>
              </a:moveTo>
              <a:lnTo>
                <a:pt x="1081118" y="18329"/>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9280772">
        <a:off x="2953975" y="2183815"/>
        <a:ext cx="54055" cy="54055"/>
      </dsp:txXfrm>
    </dsp:sp>
    <dsp:sp modelId="{1FBD8B86-C98A-47C9-A5C9-C92B8DBD9BFD}">
      <dsp:nvSpPr>
        <dsp:cNvPr id="0" name=""/>
        <dsp:cNvSpPr/>
      </dsp:nvSpPr>
      <dsp:spPr>
        <a:xfrm>
          <a:off x="3403144" y="1306767"/>
          <a:ext cx="2265739" cy="1132869"/>
        </a:xfrm>
        <a:prstGeom prst="roundRect">
          <a:avLst>
            <a:gd name="adj" fmla="val 10000"/>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smtClean="0"/>
            <a:t>Yes</a:t>
          </a:r>
          <a:endParaRPr lang="en-US" sz="2800" kern="1200" dirty="0"/>
        </a:p>
      </dsp:txBody>
      <dsp:txXfrm>
        <a:off x="3403144" y="1306767"/>
        <a:ext cx="2265739" cy="1132869"/>
      </dsp:txXfrm>
    </dsp:sp>
    <dsp:sp modelId="{A7FBA743-1A9F-4606-BF74-52E1A03F8A38}">
      <dsp:nvSpPr>
        <dsp:cNvPr id="0" name=""/>
        <dsp:cNvSpPr/>
      </dsp:nvSpPr>
      <dsp:spPr>
        <a:xfrm rot="18364386">
          <a:off x="5353042" y="1234021"/>
          <a:ext cx="1536256" cy="36658"/>
        </a:xfrm>
        <a:custGeom>
          <a:avLst/>
          <a:gdLst/>
          <a:ahLst/>
          <a:cxnLst/>
          <a:rect l="0" t="0" r="0" b="0"/>
          <a:pathLst>
            <a:path>
              <a:moveTo>
                <a:pt x="0" y="18329"/>
              </a:moveTo>
              <a:lnTo>
                <a:pt x="1536256" y="18329"/>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8364386">
        <a:off x="6082764" y="1213944"/>
        <a:ext cx="76812" cy="76812"/>
      </dsp:txXfrm>
    </dsp:sp>
    <dsp:sp modelId="{582E4520-C105-430F-AFE8-608A2B159FC2}">
      <dsp:nvSpPr>
        <dsp:cNvPr id="0" name=""/>
        <dsp:cNvSpPr/>
      </dsp:nvSpPr>
      <dsp:spPr>
        <a:xfrm>
          <a:off x="6573458" y="65063"/>
          <a:ext cx="2265739" cy="1132869"/>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smtClean="0"/>
            <a:t>Create Outpatient Site</a:t>
          </a:r>
          <a:endParaRPr lang="en-US" sz="2800" kern="1200" dirty="0"/>
        </a:p>
      </dsp:txBody>
      <dsp:txXfrm>
        <a:off x="6573458" y="65063"/>
        <a:ext cx="2265739" cy="1132869"/>
      </dsp:txXfrm>
    </dsp:sp>
    <dsp:sp modelId="{E5D8FE64-D623-4255-B9F3-5243FB9FBCA9}">
      <dsp:nvSpPr>
        <dsp:cNvPr id="0" name=""/>
        <dsp:cNvSpPr/>
      </dsp:nvSpPr>
      <dsp:spPr>
        <a:xfrm>
          <a:off x="5668884" y="1854873"/>
          <a:ext cx="904577" cy="36658"/>
        </a:xfrm>
        <a:custGeom>
          <a:avLst/>
          <a:gdLst/>
          <a:ahLst/>
          <a:cxnLst/>
          <a:rect l="0" t="0" r="0" b="0"/>
          <a:pathLst>
            <a:path>
              <a:moveTo>
                <a:pt x="0" y="18329"/>
              </a:moveTo>
              <a:lnTo>
                <a:pt x="904577" y="18329"/>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098558" y="1850588"/>
        <a:ext cx="45228" cy="45228"/>
      </dsp:txXfrm>
    </dsp:sp>
    <dsp:sp modelId="{857730A8-A441-4198-8849-14B37BF77699}">
      <dsp:nvSpPr>
        <dsp:cNvPr id="0" name=""/>
        <dsp:cNvSpPr/>
      </dsp:nvSpPr>
      <dsp:spPr>
        <a:xfrm>
          <a:off x="6573461" y="1306767"/>
          <a:ext cx="2265739" cy="1132869"/>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smtClean="0"/>
            <a:t>Add CBOC to BPS Pharmacy</a:t>
          </a:r>
          <a:endParaRPr lang="en-US" sz="2800" kern="1200" dirty="0"/>
        </a:p>
      </dsp:txBody>
      <dsp:txXfrm>
        <a:off x="6573461" y="1306767"/>
        <a:ext cx="2265739" cy="1132869"/>
      </dsp:txXfrm>
    </dsp:sp>
    <dsp:sp modelId="{13031E74-12F1-474A-B1D1-10A6BA427F2D}">
      <dsp:nvSpPr>
        <dsp:cNvPr id="0" name=""/>
        <dsp:cNvSpPr/>
      </dsp:nvSpPr>
      <dsp:spPr>
        <a:xfrm rot="3235623">
          <a:off x="5353038" y="2475731"/>
          <a:ext cx="1536267" cy="36658"/>
        </a:xfrm>
        <a:custGeom>
          <a:avLst/>
          <a:gdLst/>
          <a:ahLst/>
          <a:cxnLst/>
          <a:rect l="0" t="0" r="0" b="0"/>
          <a:pathLst>
            <a:path>
              <a:moveTo>
                <a:pt x="0" y="18329"/>
              </a:moveTo>
              <a:lnTo>
                <a:pt x="1536267" y="18329"/>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3235623">
        <a:off x="6082765" y="2455654"/>
        <a:ext cx="76813" cy="76813"/>
      </dsp:txXfrm>
    </dsp:sp>
    <dsp:sp modelId="{77EE4937-D5FD-43D4-8128-04FA0F5B4D76}">
      <dsp:nvSpPr>
        <dsp:cNvPr id="0" name=""/>
        <dsp:cNvSpPr/>
      </dsp:nvSpPr>
      <dsp:spPr>
        <a:xfrm>
          <a:off x="6573461" y="2548483"/>
          <a:ext cx="2265739" cy="1132869"/>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smtClean="0"/>
            <a:t>Register</a:t>
          </a:r>
          <a:endParaRPr lang="en-US" sz="2800" kern="1200" dirty="0"/>
        </a:p>
      </dsp:txBody>
      <dsp:txXfrm>
        <a:off x="6573461" y="2548483"/>
        <a:ext cx="2265739" cy="1132869"/>
      </dsp:txXfrm>
    </dsp:sp>
    <dsp:sp modelId="{4AB85B11-5315-4DBB-9C28-62A97396C11B}">
      <dsp:nvSpPr>
        <dsp:cNvPr id="0" name=""/>
        <dsp:cNvSpPr/>
      </dsp:nvSpPr>
      <dsp:spPr>
        <a:xfrm rot="3121798">
          <a:off x="2307008" y="3046188"/>
          <a:ext cx="1309177" cy="36658"/>
        </a:xfrm>
        <a:custGeom>
          <a:avLst/>
          <a:gdLst/>
          <a:ahLst/>
          <a:cxnLst/>
          <a:rect l="0" t="0" r="0" b="0"/>
          <a:pathLst>
            <a:path>
              <a:moveTo>
                <a:pt x="0" y="18329"/>
              </a:moveTo>
              <a:lnTo>
                <a:pt x="1309177" y="18329"/>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3121798">
        <a:off x="2928867" y="3031788"/>
        <a:ext cx="65458" cy="65458"/>
      </dsp:txXfrm>
    </dsp:sp>
    <dsp:sp modelId="{D5C42523-D5B0-46A5-A1C7-A8AA3F8427B0}">
      <dsp:nvSpPr>
        <dsp:cNvPr id="0" name=""/>
        <dsp:cNvSpPr/>
      </dsp:nvSpPr>
      <dsp:spPr>
        <a:xfrm>
          <a:off x="3364332" y="3014116"/>
          <a:ext cx="2265739" cy="113286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smtClean="0"/>
            <a:t>No</a:t>
          </a:r>
          <a:endParaRPr lang="en-US" sz="2800" kern="1200" dirty="0"/>
        </a:p>
      </dsp:txBody>
      <dsp:txXfrm>
        <a:off x="3364332" y="3014116"/>
        <a:ext cx="2265739" cy="1132869"/>
      </dsp:txXfrm>
    </dsp:sp>
    <dsp:sp modelId="{ED042345-618D-40AA-B8C4-5714A77D3D4A}">
      <dsp:nvSpPr>
        <dsp:cNvPr id="0" name=""/>
        <dsp:cNvSpPr/>
      </dsp:nvSpPr>
      <dsp:spPr>
        <a:xfrm rot="3054278">
          <a:off x="5355220" y="4139696"/>
          <a:ext cx="1488150" cy="36658"/>
        </a:xfrm>
        <a:custGeom>
          <a:avLst/>
          <a:gdLst/>
          <a:ahLst/>
          <a:cxnLst/>
          <a:rect l="0" t="0" r="0" b="0"/>
          <a:pathLst>
            <a:path>
              <a:moveTo>
                <a:pt x="0" y="18329"/>
              </a:moveTo>
              <a:lnTo>
                <a:pt x="1488150" y="18329"/>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3054278">
        <a:off x="6062091" y="4120822"/>
        <a:ext cx="74407" cy="74407"/>
      </dsp:txXfrm>
    </dsp:sp>
    <dsp:sp modelId="{251D8558-F6AB-4F4B-A8A7-3CCB95E86A3E}">
      <dsp:nvSpPr>
        <dsp:cNvPr id="0" name=""/>
        <dsp:cNvSpPr/>
      </dsp:nvSpPr>
      <dsp:spPr>
        <a:xfrm>
          <a:off x="6568518" y="4169065"/>
          <a:ext cx="2265739" cy="1132869"/>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smtClean="0"/>
            <a:t>No Set-up Needed</a:t>
          </a:r>
          <a:endParaRPr lang="en-US" sz="2800" kern="1200" dirty="0"/>
        </a:p>
      </dsp:txBody>
      <dsp:txXfrm>
        <a:off x="6568518" y="4169065"/>
        <a:ext cx="2265739" cy="1132869"/>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E64C97-FAFB-4E85-879A-835F65960D12}">
      <dsp:nvSpPr>
        <dsp:cNvPr id="0" name=""/>
        <dsp:cNvSpPr/>
      </dsp:nvSpPr>
      <dsp:spPr>
        <a:xfrm rot="16200000">
          <a:off x="-572880" y="577304"/>
          <a:ext cx="5410199" cy="4255591"/>
        </a:xfrm>
        <a:prstGeom prst="flowChartManualOperation">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0" rIns="177800" bIns="0" numCol="1" spcCol="1270" anchor="t" anchorCtr="0">
          <a:noAutofit/>
        </a:bodyPr>
        <a:lstStyle/>
        <a:p>
          <a:pPr lvl="0" algn="l" defTabSz="1244600" rtl="0">
            <a:lnSpc>
              <a:spcPct val="90000"/>
            </a:lnSpc>
            <a:spcBef>
              <a:spcPct val="0"/>
            </a:spcBef>
            <a:spcAft>
              <a:spcPct val="35000"/>
            </a:spcAft>
          </a:pPr>
          <a:r>
            <a:rPr lang="en-US" sz="2800" b="1" kern="1200" dirty="0" smtClean="0"/>
            <a:t>Menus</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Outpatient Pharmacy Menu</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ECME	</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Pharmacy ECME Setup Menu </a:t>
          </a:r>
          <a:endParaRPr lang="en-US" sz="2800" kern="1200" dirty="0"/>
        </a:p>
      </dsp:txBody>
      <dsp:txXfrm rot="16200000">
        <a:off x="-572880" y="577304"/>
        <a:ext cx="5410199" cy="4255591"/>
      </dsp:txXfrm>
    </dsp:sp>
    <dsp:sp modelId="{D625E531-37DA-4186-8879-F2555F8485D6}">
      <dsp:nvSpPr>
        <dsp:cNvPr id="0" name=""/>
        <dsp:cNvSpPr/>
      </dsp:nvSpPr>
      <dsp:spPr>
        <a:xfrm rot="16200000">
          <a:off x="4001880" y="577304"/>
          <a:ext cx="5410199" cy="4255591"/>
        </a:xfrm>
        <a:prstGeom prst="flowChartManualOperation">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0" rIns="177800" bIns="0" numCol="1" spcCol="1270" anchor="t" anchorCtr="0">
          <a:noAutofit/>
        </a:bodyPr>
        <a:lstStyle/>
        <a:p>
          <a:pPr lvl="0" algn="l" defTabSz="1244600" rtl="0">
            <a:lnSpc>
              <a:spcPct val="90000"/>
            </a:lnSpc>
            <a:spcBef>
              <a:spcPct val="0"/>
            </a:spcBef>
            <a:spcAft>
              <a:spcPct val="35000"/>
            </a:spcAft>
          </a:pPr>
          <a:r>
            <a:rPr lang="en-US" sz="2800" b="1" kern="1200" dirty="0" smtClean="0"/>
            <a:t>Security Keys</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PSORPH</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BPS MANAGER, BPS MASTER, BPS USER,  BPS MENU, BPS REPORTS</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PSO TRICARE/CHAMPVA, PSO TRICARE/CHAMPVA MGR </a:t>
          </a:r>
          <a:endParaRPr lang="en-US" sz="2800" kern="1200" dirty="0"/>
        </a:p>
      </dsp:txBody>
      <dsp:txXfrm rot="16200000">
        <a:off x="4001880" y="577304"/>
        <a:ext cx="5410199" cy="4255591"/>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486A10-5F25-4261-A8BF-96FB13AABACB}">
      <dsp:nvSpPr>
        <dsp:cNvPr id="0" name=""/>
        <dsp:cNvSpPr/>
      </dsp:nvSpPr>
      <dsp:spPr>
        <a:xfrm rot="548456">
          <a:off x="1799514" y="-4567"/>
          <a:ext cx="5557270" cy="5694333"/>
        </a:xfrm>
        <a:prstGeom prst="circularArrow">
          <a:avLst>
            <a:gd name="adj1" fmla="val 5274"/>
            <a:gd name="adj2" fmla="val 312630"/>
            <a:gd name="adj3" fmla="val 14214968"/>
            <a:gd name="adj4" fmla="val 17134726"/>
            <a:gd name="adj5" fmla="val 5477"/>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outerShdw blurRad="50800" dist="38100" dir="5400000" algn="t" rotWithShape="0">
            <a:prstClr val="black">
              <a:alpha val="40000"/>
            </a:prstClr>
          </a:outerShdw>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F4A0E68-91D0-4D38-B7A2-1653A736124F}">
      <dsp:nvSpPr>
        <dsp:cNvPr id="0" name=""/>
        <dsp:cNvSpPr/>
      </dsp:nvSpPr>
      <dsp:spPr>
        <a:xfrm>
          <a:off x="3481461" y="2156"/>
          <a:ext cx="2181076" cy="1090538"/>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50800" dist="38100" dir="5400000" algn="t"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Resolved By</a:t>
          </a:r>
          <a:endParaRPr lang="en-US" sz="2800" kern="1200" dirty="0"/>
        </a:p>
      </dsp:txBody>
      <dsp:txXfrm>
        <a:off x="3481461" y="2156"/>
        <a:ext cx="2181076" cy="1090538"/>
      </dsp:txXfrm>
    </dsp:sp>
    <dsp:sp modelId="{8D76073A-8C36-4E6E-AD79-F743598FDF60}">
      <dsp:nvSpPr>
        <dsp:cNvPr id="0" name=""/>
        <dsp:cNvSpPr/>
      </dsp:nvSpPr>
      <dsp:spPr>
        <a:xfrm>
          <a:off x="5482044" y="1157193"/>
          <a:ext cx="2181076" cy="1090538"/>
        </a:xfrm>
        <a:prstGeom prst="roundRect">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50800" dist="38100" dir="5400000" algn="t"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Action Taken</a:t>
          </a:r>
          <a:endParaRPr lang="en-US" sz="2800" kern="1200" dirty="0"/>
        </a:p>
      </dsp:txBody>
      <dsp:txXfrm>
        <a:off x="5482044" y="1157193"/>
        <a:ext cx="2181076" cy="1090538"/>
      </dsp:txXfrm>
    </dsp:sp>
    <dsp:sp modelId="{0E05FB78-D7C6-4A7E-8358-C16987E2937A}">
      <dsp:nvSpPr>
        <dsp:cNvPr id="0" name=""/>
        <dsp:cNvSpPr/>
      </dsp:nvSpPr>
      <dsp:spPr>
        <a:xfrm>
          <a:off x="5482044" y="3467268"/>
          <a:ext cx="2181076" cy="1090538"/>
        </a:xfrm>
        <a:prstGeom prst="roundRect">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50800" dist="38100" dir="5400000" algn="t"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Date Resolved</a:t>
          </a:r>
          <a:endParaRPr lang="en-US" sz="2800" kern="1200" dirty="0"/>
        </a:p>
      </dsp:txBody>
      <dsp:txXfrm>
        <a:off x="5482044" y="3467268"/>
        <a:ext cx="2181076" cy="1090538"/>
      </dsp:txXfrm>
    </dsp:sp>
    <dsp:sp modelId="{DE6FD41D-A681-47C6-AC89-E3FDA60D39B8}">
      <dsp:nvSpPr>
        <dsp:cNvPr id="0" name=""/>
        <dsp:cNvSpPr/>
      </dsp:nvSpPr>
      <dsp:spPr>
        <a:xfrm>
          <a:off x="3481461" y="4622305"/>
          <a:ext cx="2181076" cy="1090538"/>
        </a:xfrm>
        <a:prstGeom prst="roundRect">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50800" dist="38100" dir="5400000" algn="t"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Rx Number</a:t>
          </a:r>
          <a:endParaRPr lang="en-US" sz="2800" kern="1200" dirty="0"/>
        </a:p>
      </dsp:txBody>
      <dsp:txXfrm>
        <a:off x="3481461" y="4622305"/>
        <a:ext cx="2181076" cy="1090538"/>
      </dsp:txXfrm>
    </dsp:sp>
    <dsp:sp modelId="{90F6EB70-18AE-4103-AE8C-476171562994}">
      <dsp:nvSpPr>
        <dsp:cNvPr id="0" name=""/>
        <dsp:cNvSpPr/>
      </dsp:nvSpPr>
      <dsp:spPr>
        <a:xfrm>
          <a:off x="1480878" y="3467268"/>
          <a:ext cx="2181076" cy="1090538"/>
        </a:xfrm>
        <a:prstGeom prst="roundRect">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50800" dist="38100" dir="5400000" algn="t"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Date Rejected</a:t>
          </a:r>
          <a:endParaRPr lang="en-US" sz="2800" kern="1200" dirty="0"/>
        </a:p>
      </dsp:txBody>
      <dsp:txXfrm>
        <a:off x="1480878" y="3467268"/>
        <a:ext cx="2181076" cy="1090538"/>
      </dsp:txXfrm>
    </dsp:sp>
    <dsp:sp modelId="{3FB15826-CFB2-4644-B134-DA90D0C5CF42}">
      <dsp:nvSpPr>
        <dsp:cNvPr id="0" name=""/>
        <dsp:cNvSpPr/>
      </dsp:nvSpPr>
      <dsp:spPr>
        <a:xfrm>
          <a:off x="1480878" y="1157193"/>
          <a:ext cx="2181076" cy="1090538"/>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50800" dist="38100" dir="5400000" algn="t"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Reject Code</a:t>
          </a:r>
          <a:endParaRPr lang="en-US" sz="2800" kern="1200" dirty="0"/>
        </a:p>
      </dsp:txBody>
      <dsp:txXfrm>
        <a:off x="1480878" y="1157193"/>
        <a:ext cx="2181076" cy="1090538"/>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E0F845-003C-48C7-A5BC-A91254EF56AA}">
      <dsp:nvSpPr>
        <dsp:cNvPr id="0" name=""/>
        <dsp:cNvSpPr/>
      </dsp:nvSpPr>
      <dsp:spPr>
        <a:xfrm>
          <a:off x="0" y="0"/>
          <a:ext cx="8762999"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A22A8F1-4AEB-44A5-8D81-67157C70E1CA}">
      <dsp:nvSpPr>
        <dsp:cNvPr id="0" name=""/>
        <dsp:cNvSpPr/>
      </dsp:nvSpPr>
      <dsp:spPr>
        <a:xfrm>
          <a:off x="0" y="0"/>
          <a:ext cx="8762999" cy="666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b="1" kern="1200" dirty="0" smtClean="0"/>
            <a:t>NUMBER:XX                        </a:t>
          </a:r>
          <a:endParaRPr lang="en-US" sz="3000" kern="1200" dirty="0"/>
        </a:p>
      </dsp:txBody>
      <dsp:txXfrm>
        <a:off x="0" y="0"/>
        <a:ext cx="8762999" cy="666749"/>
      </dsp:txXfrm>
    </dsp:sp>
    <dsp:sp modelId="{2FA08AF9-B652-438E-A83E-9A79A8A70806}">
      <dsp:nvSpPr>
        <dsp:cNvPr id="0" name=""/>
        <dsp:cNvSpPr/>
      </dsp:nvSpPr>
      <dsp:spPr>
        <a:xfrm>
          <a:off x="0" y="666750"/>
          <a:ext cx="8762999" cy="0"/>
        </a:xfrm>
        <a:prstGeom prst="line">
          <a:avLst/>
        </a:prstGeom>
        <a:gradFill rotWithShape="0">
          <a:gsLst>
            <a:gs pos="0">
              <a:schemeClr val="accent3">
                <a:hueOff val="1607181"/>
                <a:satOff val="-2411"/>
                <a:lumOff val="-392"/>
                <a:alphaOff val="0"/>
                <a:shade val="51000"/>
                <a:satMod val="130000"/>
              </a:schemeClr>
            </a:gs>
            <a:gs pos="80000">
              <a:schemeClr val="accent3">
                <a:hueOff val="1607181"/>
                <a:satOff val="-2411"/>
                <a:lumOff val="-392"/>
                <a:alphaOff val="0"/>
                <a:shade val="93000"/>
                <a:satMod val="130000"/>
              </a:schemeClr>
            </a:gs>
            <a:gs pos="100000">
              <a:schemeClr val="accent3">
                <a:hueOff val="1607181"/>
                <a:satOff val="-2411"/>
                <a:lumOff val="-392"/>
                <a:alphaOff val="0"/>
                <a:shade val="94000"/>
                <a:satMod val="135000"/>
              </a:schemeClr>
            </a:gs>
          </a:gsLst>
          <a:lin ang="16200000" scaled="0"/>
        </a:gradFill>
        <a:ln w="9525" cap="flat" cmpd="sng" algn="ctr">
          <a:solidFill>
            <a:schemeClr val="accent3">
              <a:hueOff val="1607181"/>
              <a:satOff val="-2411"/>
              <a:lumOff val="-39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77E8402-FD24-4C79-9D37-96B21FE4D62E}">
      <dsp:nvSpPr>
        <dsp:cNvPr id="0" name=""/>
        <dsp:cNvSpPr/>
      </dsp:nvSpPr>
      <dsp:spPr>
        <a:xfrm>
          <a:off x="0" y="666749"/>
          <a:ext cx="8762999" cy="666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b="1" kern="1200" dirty="0" smtClean="0"/>
            <a:t>NAME: CHAMPVA</a:t>
          </a:r>
          <a:endParaRPr lang="en-US" sz="3000" kern="1200" dirty="0"/>
        </a:p>
      </dsp:txBody>
      <dsp:txXfrm>
        <a:off x="0" y="666749"/>
        <a:ext cx="8762999" cy="666749"/>
      </dsp:txXfrm>
    </dsp:sp>
    <dsp:sp modelId="{61D5D6E5-B88B-47BE-9F20-4552D2BB5A63}">
      <dsp:nvSpPr>
        <dsp:cNvPr id="0" name=""/>
        <dsp:cNvSpPr/>
      </dsp:nvSpPr>
      <dsp:spPr>
        <a:xfrm>
          <a:off x="0" y="1333500"/>
          <a:ext cx="8762999" cy="0"/>
        </a:xfrm>
        <a:prstGeom prst="line">
          <a:avLst/>
        </a:prstGeom>
        <a:gradFill rotWithShape="0">
          <a:gsLst>
            <a:gs pos="0">
              <a:schemeClr val="accent3">
                <a:hueOff val="3214361"/>
                <a:satOff val="-4823"/>
                <a:lumOff val="-784"/>
                <a:alphaOff val="0"/>
                <a:shade val="51000"/>
                <a:satMod val="130000"/>
              </a:schemeClr>
            </a:gs>
            <a:gs pos="80000">
              <a:schemeClr val="accent3">
                <a:hueOff val="3214361"/>
                <a:satOff val="-4823"/>
                <a:lumOff val="-784"/>
                <a:alphaOff val="0"/>
                <a:shade val="93000"/>
                <a:satMod val="130000"/>
              </a:schemeClr>
            </a:gs>
            <a:gs pos="100000">
              <a:schemeClr val="accent3">
                <a:hueOff val="3214361"/>
                <a:satOff val="-4823"/>
                <a:lumOff val="-784"/>
                <a:alphaOff val="0"/>
                <a:shade val="94000"/>
                <a:satMod val="135000"/>
              </a:schemeClr>
            </a:gs>
          </a:gsLst>
          <a:lin ang="16200000" scaled="0"/>
        </a:gradFill>
        <a:ln w="9525" cap="flat" cmpd="sng" algn="ctr">
          <a:solidFill>
            <a:schemeClr val="accent3">
              <a:hueOff val="3214361"/>
              <a:satOff val="-4823"/>
              <a:lumOff val="-784"/>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88A8DD4-3B88-43E8-AAA3-2F54C059FDA3}">
      <dsp:nvSpPr>
        <dsp:cNvPr id="0" name=""/>
        <dsp:cNvSpPr/>
      </dsp:nvSpPr>
      <dsp:spPr>
        <a:xfrm>
          <a:off x="0" y="1333499"/>
          <a:ext cx="8762999" cy="666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b="1" kern="1200" dirty="0" smtClean="0"/>
            <a:t>ABBR:CHAMPVA                     </a:t>
          </a:r>
          <a:endParaRPr lang="en-US" sz="3000" kern="1200" dirty="0"/>
        </a:p>
      </dsp:txBody>
      <dsp:txXfrm>
        <a:off x="0" y="1333499"/>
        <a:ext cx="8762999" cy="666749"/>
      </dsp:txXfrm>
    </dsp:sp>
    <dsp:sp modelId="{F50CCAA1-42C2-4E0C-8AA7-24396827DE84}">
      <dsp:nvSpPr>
        <dsp:cNvPr id="0" name=""/>
        <dsp:cNvSpPr/>
      </dsp:nvSpPr>
      <dsp:spPr>
        <a:xfrm>
          <a:off x="0" y="2000250"/>
          <a:ext cx="8762999" cy="0"/>
        </a:xfrm>
        <a:prstGeom prst="line">
          <a:avLst/>
        </a:prstGeom>
        <a:gradFill rotWithShape="0">
          <a:gsLst>
            <a:gs pos="0">
              <a:schemeClr val="accent3">
                <a:hueOff val="4821541"/>
                <a:satOff val="-7234"/>
                <a:lumOff val="-1176"/>
                <a:alphaOff val="0"/>
                <a:shade val="51000"/>
                <a:satMod val="130000"/>
              </a:schemeClr>
            </a:gs>
            <a:gs pos="80000">
              <a:schemeClr val="accent3">
                <a:hueOff val="4821541"/>
                <a:satOff val="-7234"/>
                <a:lumOff val="-1176"/>
                <a:alphaOff val="0"/>
                <a:shade val="93000"/>
                <a:satMod val="130000"/>
              </a:schemeClr>
            </a:gs>
            <a:gs pos="100000">
              <a:schemeClr val="accent3">
                <a:hueOff val="4821541"/>
                <a:satOff val="-7234"/>
                <a:lumOff val="-1176"/>
                <a:alphaOff val="0"/>
                <a:shade val="94000"/>
                <a:satMod val="135000"/>
              </a:schemeClr>
            </a:gs>
          </a:gsLst>
          <a:lin ang="16200000" scaled="0"/>
        </a:gradFill>
        <a:ln w="9525" cap="flat" cmpd="sng" algn="ctr">
          <a:solidFill>
            <a:schemeClr val="accent3">
              <a:hueOff val="4821541"/>
              <a:satOff val="-7234"/>
              <a:lumOff val="-117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33C7735-763A-4ADC-90BB-F4634FC7883C}">
      <dsp:nvSpPr>
        <dsp:cNvPr id="0" name=""/>
        <dsp:cNvSpPr/>
      </dsp:nvSpPr>
      <dsp:spPr>
        <a:xfrm>
          <a:off x="0" y="2000250"/>
          <a:ext cx="8762999" cy="666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b="1" kern="1200" dirty="0" smtClean="0"/>
            <a:t>DAYS SUPPLY: 90</a:t>
          </a:r>
          <a:endParaRPr lang="en-US" sz="3000" kern="1200" dirty="0"/>
        </a:p>
      </dsp:txBody>
      <dsp:txXfrm>
        <a:off x="0" y="2000250"/>
        <a:ext cx="8762999" cy="666749"/>
      </dsp:txXfrm>
    </dsp:sp>
    <dsp:sp modelId="{F39E2AC4-C18E-49B8-A9C2-844368E1FB75}">
      <dsp:nvSpPr>
        <dsp:cNvPr id="0" name=""/>
        <dsp:cNvSpPr/>
      </dsp:nvSpPr>
      <dsp:spPr>
        <a:xfrm>
          <a:off x="0" y="2667000"/>
          <a:ext cx="8762999" cy="0"/>
        </a:xfrm>
        <a:prstGeom prst="line">
          <a:avLst/>
        </a:prstGeom>
        <a:gradFill rotWithShape="0">
          <a:gsLst>
            <a:gs pos="0">
              <a:schemeClr val="accent3">
                <a:hueOff val="6428722"/>
                <a:satOff val="-9646"/>
                <a:lumOff val="-1569"/>
                <a:alphaOff val="0"/>
                <a:shade val="51000"/>
                <a:satMod val="130000"/>
              </a:schemeClr>
            </a:gs>
            <a:gs pos="80000">
              <a:schemeClr val="accent3">
                <a:hueOff val="6428722"/>
                <a:satOff val="-9646"/>
                <a:lumOff val="-1569"/>
                <a:alphaOff val="0"/>
                <a:shade val="93000"/>
                <a:satMod val="130000"/>
              </a:schemeClr>
            </a:gs>
            <a:gs pos="100000">
              <a:schemeClr val="accent3">
                <a:hueOff val="6428722"/>
                <a:satOff val="-9646"/>
                <a:lumOff val="-1569"/>
                <a:alphaOff val="0"/>
                <a:shade val="94000"/>
                <a:satMod val="135000"/>
              </a:schemeClr>
            </a:gs>
          </a:gsLst>
          <a:lin ang="16200000" scaled="0"/>
        </a:gradFill>
        <a:ln w="9525" cap="flat" cmpd="sng" algn="ctr">
          <a:solidFill>
            <a:schemeClr val="accent3">
              <a:hueOff val="6428722"/>
              <a:satOff val="-9646"/>
              <a:lumOff val="-156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34EBA4C-FBE8-4DA4-A8A0-70B43D23032C}">
      <dsp:nvSpPr>
        <dsp:cNvPr id="0" name=""/>
        <dsp:cNvSpPr/>
      </dsp:nvSpPr>
      <dsp:spPr>
        <a:xfrm>
          <a:off x="0" y="2666999"/>
          <a:ext cx="8762999" cy="666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b="1" kern="1200" dirty="0" smtClean="0"/>
            <a:t>REFILLS:11                       </a:t>
          </a:r>
          <a:endParaRPr lang="en-US" sz="3000" kern="1200" dirty="0"/>
        </a:p>
      </dsp:txBody>
      <dsp:txXfrm>
        <a:off x="0" y="2666999"/>
        <a:ext cx="8762999" cy="666749"/>
      </dsp:txXfrm>
    </dsp:sp>
    <dsp:sp modelId="{F082A480-3E60-41AD-9471-554CAA8FBDD8}">
      <dsp:nvSpPr>
        <dsp:cNvPr id="0" name=""/>
        <dsp:cNvSpPr/>
      </dsp:nvSpPr>
      <dsp:spPr>
        <a:xfrm>
          <a:off x="0" y="3333749"/>
          <a:ext cx="8762999" cy="0"/>
        </a:xfrm>
        <a:prstGeom prst="line">
          <a:avLst/>
        </a:prstGeom>
        <a:gradFill rotWithShape="0">
          <a:gsLst>
            <a:gs pos="0">
              <a:schemeClr val="accent3">
                <a:hueOff val="8035903"/>
                <a:satOff val="-12057"/>
                <a:lumOff val="-1961"/>
                <a:alphaOff val="0"/>
                <a:shade val="51000"/>
                <a:satMod val="130000"/>
              </a:schemeClr>
            </a:gs>
            <a:gs pos="80000">
              <a:schemeClr val="accent3">
                <a:hueOff val="8035903"/>
                <a:satOff val="-12057"/>
                <a:lumOff val="-1961"/>
                <a:alphaOff val="0"/>
                <a:shade val="93000"/>
                <a:satMod val="130000"/>
              </a:schemeClr>
            </a:gs>
            <a:gs pos="100000">
              <a:schemeClr val="accent3">
                <a:hueOff val="8035903"/>
                <a:satOff val="-12057"/>
                <a:lumOff val="-1961"/>
                <a:alphaOff val="0"/>
                <a:shade val="94000"/>
                <a:satMod val="135000"/>
              </a:schemeClr>
            </a:gs>
          </a:gsLst>
          <a:lin ang="16200000" scaled="0"/>
        </a:gradFill>
        <a:ln w="9525" cap="flat" cmpd="sng" algn="ctr">
          <a:solidFill>
            <a:schemeClr val="accent3">
              <a:hueOff val="8035903"/>
              <a:satOff val="-12057"/>
              <a:lumOff val="-1961"/>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629FCDE-CFE4-4FAA-A4E4-85386ED8C730}">
      <dsp:nvSpPr>
        <dsp:cNvPr id="0" name=""/>
        <dsp:cNvSpPr/>
      </dsp:nvSpPr>
      <dsp:spPr>
        <a:xfrm>
          <a:off x="0" y="3333749"/>
          <a:ext cx="8762999" cy="666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b="1" kern="1200" dirty="0" smtClean="0"/>
            <a:t>RENEWABLE: YES</a:t>
          </a:r>
          <a:endParaRPr lang="en-US" sz="3000" kern="1200" dirty="0"/>
        </a:p>
      </dsp:txBody>
      <dsp:txXfrm>
        <a:off x="0" y="3333749"/>
        <a:ext cx="8762999" cy="666749"/>
      </dsp:txXfrm>
    </dsp:sp>
    <dsp:sp modelId="{6C86FE4F-9D96-4AE0-AAEF-E7C1036E8219}">
      <dsp:nvSpPr>
        <dsp:cNvPr id="0" name=""/>
        <dsp:cNvSpPr/>
      </dsp:nvSpPr>
      <dsp:spPr>
        <a:xfrm>
          <a:off x="0" y="4000500"/>
          <a:ext cx="8762999" cy="0"/>
        </a:xfrm>
        <a:prstGeom prst="line">
          <a:avLst/>
        </a:prstGeom>
        <a:gradFill rotWithShape="0">
          <a:gsLst>
            <a:gs pos="0">
              <a:schemeClr val="accent3">
                <a:hueOff val="9643083"/>
                <a:satOff val="-14469"/>
                <a:lumOff val="-2353"/>
                <a:alphaOff val="0"/>
                <a:shade val="51000"/>
                <a:satMod val="130000"/>
              </a:schemeClr>
            </a:gs>
            <a:gs pos="80000">
              <a:schemeClr val="accent3">
                <a:hueOff val="9643083"/>
                <a:satOff val="-14469"/>
                <a:lumOff val="-2353"/>
                <a:alphaOff val="0"/>
                <a:shade val="93000"/>
                <a:satMod val="130000"/>
              </a:schemeClr>
            </a:gs>
            <a:gs pos="100000">
              <a:schemeClr val="accent3">
                <a:hueOff val="9643083"/>
                <a:satOff val="-14469"/>
                <a:lumOff val="-2353"/>
                <a:alphaOff val="0"/>
                <a:shade val="94000"/>
                <a:satMod val="135000"/>
              </a:schemeClr>
            </a:gs>
          </a:gsLst>
          <a:lin ang="16200000" scaled="0"/>
        </a:gradFill>
        <a:ln w="9525" cap="flat" cmpd="sng" algn="ctr">
          <a:solidFill>
            <a:schemeClr val="accent3">
              <a:hueOff val="9643083"/>
              <a:satOff val="-14469"/>
              <a:lumOff val="-235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4CAF0C6-DD7B-4D64-829C-2ACAEF8306AB}">
      <dsp:nvSpPr>
        <dsp:cNvPr id="0" name=""/>
        <dsp:cNvSpPr/>
      </dsp:nvSpPr>
      <dsp:spPr>
        <a:xfrm>
          <a:off x="0" y="4000499"/>
          <a:ext cx="8762999" cy="666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b="1" kern="1200" dirty="0" smtClean="0"/>
            <a:t>SC/A&amp;A/OTHER/INPATIENT/NVA:OTHER </a:t>
          </a:r>
          <a:endParaRPr lang="en-US" sz="3000" kern="1200" dirty="0"/>
        </a:p>
      </dsp:txBody>
      <dsp:txXfrm>
        <a:off x="0" y="4000499"/>
        <a:ext cx="8762999" cy="666749"/>
      </dsp:txXfrm>
    </dsp:sp>
    <dsp:sp modelId="{95EFA9E5-6A6D-4F3D-833B-009789B3032B}">
      <dsp:nvSpPr>
        <dsp:cNvPr id="0" name=""/>
        <dsp:cNvSpPr/>
      </dsp:nvSpPr>
      <dsp:spPr>
        <a:xfrm>
          <a:off x="0" y="4667249"/>
          <a:ext cx="8762999" cy="0"/>
        </a:xfrm>
        <a:prstGeom prst="lin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80DDC0F-1C92-4B31-B19D-D58DBC91C6FF}">
      <dsp:nvSpPr>
        <dsp:cNvPr id="0" name=""/>
        <dsp:cNvSpPr/>
      </dsp:nvSpPr>
      <dsp:spPr>
        <a:xfrm>
          <a:off x="0" y="4667249"/>
          <a:ext cx="8762999" cy="666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b="1" kern="1200" dirty="0" smtClean="0"/>
            <a:t>EXEMPT FROM COPAYMENT: YES</a:t>
          </a:r>
          <a:endParaRPr lang="en-US" sz="3000" kern="1200" dirty="0"/>
        </a:p>
      </dsp:txBody>
      <dsp:txXfrm>
        <a:off x="0" y="4667249"/>
        <a:ext cx="8762999" cy="666749"/>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E0F845-003C-48C7-A5BC-A91254EF56AA}">
      <dsp:nvSpPr>
        <dsp:cNvPr id="0" name=""/>
        <dsp:cNvSpPr/>
      </dsp:nvSpPr>
      <dsp:spPr>
        <a:xfrm>
          <a:off x="0" y="651"/>
          <a:ext cx="8762999"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A22A8F1-4AEB-44A5-8D81-67157C70E1CA}">
      <dsp:nvSpPr>
        <dsp:cNvPr id="0" name=""/>
        <dsp:cNvSpPr/>
      </dsp:nvSpPr>
      <dsp:spPr>
        <a:xfrm>
          <a:off x="0" y="651"/>
          <a:ext cx="8762999" cy="592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b="1" kern="1200" dirty="0" smtClean="0"/>
            <a:t>NUMBER:XX                        </a:t>
          </a:r>
          <a:endParaRPr lang="en-US" sz="2700" kern="1200" dirty="0"/>
        </a:p>
      </dsp:txBody>
      <dsp:txXfrm>
        <a:off x="0" y="651"/>
        <a:ext cx="8762999" cy="592521"/>
      </dsp:txXfrm>
    </dsp:sp>
    <dsp:sp modelId="{2FA08AF9-B652-438E-A83E-9A79A8A70806}">
      <dsp:nvSpPr>
        <dsp:cNvPr id="0" name=""/>
        <dsp:cNvSpPr/>
      </dsp:nvSpPr>
      <dsp:spPr>
        <a:xfrm>
          <a:off x="0" y="593173"/>
          <a:ext cx="8762999" cy="0"/>
        </a:xfrm>
        <a:prstGeom prst="line">
          <a:avLst/>
        </a:prstGeom>
        <a:gradFill rotWithShape="0">
          <a:gsLst>
            <a:gs pos="0">
              <a:schemeClr val="accent3">
                <a:hueOff val="1406283"/>
                <a:satOff val="-2110"/>
                <a:lumOff val="-343"/>
                <a:alphaOff val="0"/>
                <a:shade val="51000"/>
                <a:satMod val="130000"/>
              </a:schemeClr>
            </a:gs>
            <a:gs pos="80000">
              <a:schemeClr val="accent3">
                <a:hueOff val="1406283"/>
                <a:satOff val="-2110"/>
                <a:lumOff val="-343"/>
                <a:alphaOff val="0"/>
                <a:shade val="93000"/>
                <a:satMod val="130000"/>
              </a:schemeClr>
            </a:gs>
            <a:gs pos="100000">
              <a:schemeClr val="accent3">
                <a:hueOff val="1406283"/>
                <a:satOff val="-2110"/>
                <a:lumOff val="-343"/>
                <a:alphaOff val="0"/>
                <a:shade val="94000"/>
                <a:satMod val="135000"/>
              </a:schemeClr>
            </a:gs>
          </a:gsLst>
          <a:lin ang="16200000" scaled="0"/>
        </a:gradFill>
        <a:ln w="9525" cap="flat" cmpd="sng" algn="ctr">
          <a:solidFill>
            <a:schemeClr val="accent3">
              <a:hueOff val="1406283"/>
              <a:satOff val="-2110"/>
              <a:lumOff val="-34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77E8402-FD24-4C79-9D37-96B21FE4D62E}">
      <dsp:nvSpPr>
        <dsp:cNvPr id="0" name=""/>
        <dsp:cNvSpPr/>
      </dsp:nvSpPr>
      <dsp:spPr>
        <a:xfrm>
          <a:off x="0" y="593173"/>
          <a:ext cx="8762999" cy="592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b="1" kern="1200" dirty="0" smtClean="0"/>
            <a:t>NAME: CHAMPVA</a:t>
          </a:r>
          <a:endParaRPr lang="en-US" sz="2700" kern="1200" dirty="0"/>
        </a:p>
      </dsp:txBody>
      <dsp:txXfrm>
        <a:off x="0" y="593173"/>
        <a:ext cx="8762999" cy="592521"/>
      </dsp:txXfrm>
    </dsp:sp>
    <dsp:sp modelId="{61D5D6E5-B88B-47BE-9F20-4552D2BB5A63}">
      <dsp:nvSpPr>
        <dsp:cNvPr id="0" name=""/>
        <dsp:cNvSpPr/>
      </dsp:nvSpPr>
      <dsp:spPr>
        <a:xfrm>
          <a:off x="0" y="1185695"/>
          <a:ext cx="8762999" cy="0"/>
        </a:xfrm>
        <a:prstGeom prst="line">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w="9525" cap="flat" cmpd="sng" algn="ctr">
          <a:solidFill>
            <a:schemeClr val="accent3">
              <a:hueOff val="2812566"/>
              <a:satOff val="-4220"/>
              <a:lumOff val="-68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88A8DD4-3B88-43E8-AAA3-2F54C059FDA3}">
      <dsp:nvSpPr>
        <dsp:cNvPr id="0" name=""/>
        <dsp:cNvSpPr/>
      </dsp:nvSpPr>
      <dsp:spPr>
        <a:xfrm>
          <a:off x="0" y="1185695"/>
          <a:ext cx="8762999" cy="592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b="1" kern="1200" dirty="0" smtClean="0"/>
            <a:t>ABBR:CHAMPVA                     </a:t>
          </a:r>
          <a:endParaRPr lang="en-US" sz="2700" kern="1200" dirty="0"/>
        </a:p>
      </dsp:txBody>
      <dsp:txXfrm>
        <a:off x="0" y="1185695"/>
        <a:ext cx="8762999" cy="592521"/>
      </dsp:txXfrm>
    </dsp:sp>
    <dsp:sp modelId="{F50CCAA1-42C2-4E0C-8AA7-24396827DE84}">
      <dsp:nvSpPr>
        <dsp:cNvPr id="0" name=""/>
        <dsp:cNvSpPr/>
      </dsp:nvSpPr>
      <dsp:spPr>
        <a:xfrm>
          <a:off x="0" y="1778217"/>
          <a:ext cx="8762999" cy="0"/>
        </a:xfrm>
        <a:prstGeom prst="line">
          <a:avLst/>
        </a:prstGeom>
        <a:gradFill rotWithShape="0">
          <a:gsLst>
            <a:gs pos="0">
              <a:schemeClr val="accent3">
                <a:hueOff val="4218849"/>
                <a:satOff val="-6330"/>
                <a:lumOff val="-1029"/>
                <a:alphaOff val="0"/>
                <a:shade val="51000"/>
                <a:satMod val="130000"/>
              </a:schemeClr>
            </a:gs>
            <a:gs pos="80000">
              <a:schemeClr val="accent3">
                <a:hueOff val="4218849"/>
                <a:satOff val="-6330"/>
                <a:lumOff val="-1029"/>
                <a:alphaOff val="0"/>
                <a:shade val="93000"/>
                <a:satMod val="130000"/>
              </a:schemeClr>
            </a:gs>
            <a:gs pos="100000">
              <a:schemeClr val="accent3">
                <a:hueOff val="4218849"/>
                <a:satOff val="-6330"/>
                <a:lumOff val="-1029"/>
                <a:alphaOff val="0"/>
                <a:shade val="94000"/>
                <a:satMod val="135000"/>
              </a:schemeClr>
            </a:gs>
          </a:gsLst>
          <a:lin ang="16200000" scaled="0"/>
        </a:gradFill>
        <a:ln w="9525" cap="flat" cmpd="sng" algn="ctr">
          <a:solidFill>
            <a:schemeClr val="accent3">
              <a:hueOff val="4218849"/>
              <a:satOff val="-6330"/>
              <a:lumOff val="-102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33C7735-763A-4ADC-90BB-F4634FC7883C}">
      <dsp:nvSpPr>
        <dsp:cNvPr id="0" name=""/>
        <dsp:cNvSpPr/>
      </dsp:nvSpPr>
      <dsp:spPr>
        <a:xfrm>
          <a:off x="0" y="1778217"/>
          <a:ext cx="8762999" cy="592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b="1" kern="1200" dirty="0" smtClean="0"/>
            <a:t>DAYS SUPPLY: 90</a:t>
          </a:r>
          <a:endParaRPr lang="en-US" sz="2700" kern="1200" dirty="0"/>
        </a:p>
      </dsp:txBody>
      <dsp:txXfrm>
        <a:off x="0" y="1778217"/>
        <a:ext cx="8762999" cy="592521"/>
      </dsp:txXfrm>
    </dsp:sp>
    <dsp:sp modelId="{F39E2AC4-C18E-49B8-A9C2-844368E1FB75}">
      <dsp:nvSpPr>
        <dsp:cNvPr id="0" name=""/>
        <dsp:cNvSpPr/>
      </dsp:nvSpPr>
      <dsp:spPr>
        <a:xfrm>
          <a:off x="0" y="2370739"/>
          <a:ext cx="8762999" cy="0"/>
        </a:xfrm>
        <a:prstGeom prst="lin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34EBA4C-FBE8-4DA4-A8A0-70B43D23032C}">
      <dsp:nvSpPr>
        <dsp:cNvPr id="0" name=""/>
        <dsp:cNvSpPr/>
      </dsp:nvSpPr>
      <dsp:spPr>
        <a:xfrm>
          <a:off x="0" y="2370739"/>
          <a:ext cx="8762999" cy="592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b="1" kern="1200" dirty="0" smtClean="0"/>
            <a:t>REFILLS:11                       </a:t>
          </a:r>
          <a:endParaRPr lang="en-US" sz="2700" kern="1200" dirty="0"/>
        </a:p>
      </dsp:txBody>
      <dsp:txXfrm>
        <a:off x="0" y="2370739"/>
        <a:ext cx="8762999" cy="592521"/>
      </dsp:txXfrm>
    </dsp:sp>
    <dsp:sp modelId="{F082A480-3E60-41AD-9471-554CAA8FBDD8}">
      <dsp:nvSpPr>
        <dsp:cNvPr id="0" name=""/>
        <dsp:cNvSpPr/>
      </dsp:nvSpPr>
      <dsp:spPr>
        <a:xfrm>
          <a:off x="0" y="2963260"/>
          <a:ext cx="8762999" cy="0"/>
        </a:xfrm>
        <a:prstGeom prst="line">
          <a:avLst/>
        </a:prstGeom>
        <a:gradFill rotWithShape="0">
          <a:gsLst>
            <a:gs pos="0">
              <a:schemeClr val="accent3">
                <a:hueOff val="7031415"/>
                <a:satOff val="-10550"/>
                <a:lumOff val="-1716"/>
                <a:alphaOff val="0"/>
                <a:shade val="51000"/>
                <a:satMod val="130000"/>
              </a:schemeClr>
            </a:gs>
            <a:gs pos="80000">
              <a:schemeClr val="accent3">
                <a:hueOff val="7031415"/>
                <a:satOff val="-10550"/>
                <a:lumOff val="-1716"/>
                <a:alphaOff val="0"/>
                <a:shade val="93000"/>
                <a:satMod val="130000"/>
              </a:schemeClr>
            </a:gs>
            <a:gs pos="100000">
              <a:schemeClr val="accent3">
                <a:hueOff val="7031415"/>
                <a:satOff val="-10550"/>
                <a:lumOff val="-1716"/>
                <a:alphaOff val="0"/>
                <a:shade val="94000"/>
                <a:satMod val="135000"/>
              </a:schemeClr>
            </a:gs>
          </a:gsLst>
          <a:lin ang="16200000" scaled="0"/>
        </a:gradFill>
        <a:ln w="9525" cap="flat" cmpd="sng" algn="ctr">
          <a:solidFill>
            <a:schemeClr val="accent3">
              <a:hueOff val="7031415"/>
              <a:satOff val="-10550"/>
              <a:lumOff val="-171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629FCDE-CFE4-4FAA-A4E4-85386ED8C730}">
      <dsp:nvSpPr>
        <dsp:cNvPr id="0" name=""/>
        <dsp:cNvSpPr/>
      </dsp:nvSpPr>
      <dsp:spPr>
        <a:xfrm>
          <a:off x="0" y="2963260"/>
          <a:ext cx="8762999" cy="592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b="1" kern="1200" dirty="0" smtClean="0"/>
            <a:t>RENEWABLE: YES</a:t>
          </a:r>
          <a:endParaRPr lang="en-US" sz="2700" kern="1200" dirty="0"/>
        </a:p>
      </dsp:txBody>
      <dsp:txXfrm>
        <a:off x="0" y="2963260"/>
        <a:ext cx="8762999" cy="592521"/>
      </dsp:txXfrm>
    </dsp:sp>
    <dsp:sp modelId="{6C86FE4F-9D96-4AE0-AAEF-E7C1036E8219}">
      <dsp:nvSpPr>
        <dsp:cNvPr id="0" name=""/>
        <dsp:cNvSpPr/>
      </dsp:nvSpPr>
      <dsp:spPr>
        <a:xfrm>
          <a:off x="0" y="3555782"/>
          <a:ext cx="8762999" cy="0"/>
        </a:xfrm>
        <a:prstGeom prst="line">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w="9525" cap="flat" cmpd="sng" algn="ctr">
          <a:solidFill>
            <a:schemeClr val="accent3">
              <a:hueOff val="8437698"/>
              <a:satOff val="-12660"/>
              <a:lumOff val="-205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4CAF0C6-DD7B-4D64-829C-2ACAEF8306AB}">
      <dsp:nvSpPr>
        <dsp:cNvPr id="0" name=""/>
        <dsp:cNvSpPr/>
      </dsp:nvSpPr>
      <dsp:spPr>
        <a:xfrm>
          <a:off x="0" y="3555782"/>
          <a:ext cx="8762999" cy="592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b="1" kern="1200" dirty="0" smtClean="0"/>
            <a:t>SC/A&amp;A/OTHER/INPATIENT/NVA:OTHER </a:t>
          </a:r>
          <a:endParaRPr lang="en-US" sz="2700" kern="1200" dirty="0"/>
        </a:p>
      </dsp:txBody>
      <dsp:txXfrm>
        <a:off x="0" y="3555782"/>
        <a:ext cx="8762999" cy="592521"/>
      </dsp:txXfrm>
    </dsp:sp>
    <dsp:sp modelId="{95EFA9E5-6A6D-4F3D-833B-009789B3032B}">
      <dsp:nvSpPr>
        <dsp:cNvPr id="0" name=""/>
        <dsp:cNvSpPr/>
      </dsp:nvSpPr>
      <dsp:spPr>
        <a:xfrm>
          <a:off x="0" y="4148304"/>
          <a:ext cx="8762999" cy="0"/>
        </a:xfrm>
        <a:prstGeom prst="line">
          <a:avLst/>
        </a:prstGeom>
        <a:gradFill rotWithShape="0">
          <a:gsLst>
            <a:gs pos="0">
              <a:schemeClr val="accent3">
                <a:hueOff val="9843981"/>
                <a:satOff val="-14770"/>
                <a:lumOff val="-2402"/>
                <a:alphaOff val="0"/>
                <a:shade val="51000"/>
                <a:satMod val="130000"/>
              </a:schemeClr>
            </a:gs>
            <a:gs pos="80000">
              <a:schemeClr val="accent3">
                <a:hueOff val="9843981"/>
                <a:satOff val="-14770"/>
                <a:lumOff val="-2402"/>
                <a:alphaOff val="0"/>
                <a:shade val="93000"/>
                <a:satMod val="130000"/>
              </a:schemeClr>
            </a:gs>
            <a:gs pos="100000">
              <a:schemeClr val="accent3">
                <a:hueOff val="9843981"/>
                <a:satOff val="-14770"/>
                <a:lumOff val="-2402"/>
                <a:alphaOff val="0"/>
                <a:shade val="94000"/>
                <a:satMod val="135000"/>
              </a:schemeClr>
            </a:gs>
          </a:gsLst>
          <a:lin ang="16200000" scaled="0"/>
        </a:gradFill>
        <a:ln w="9525" cap="flat" cmpd="sng" algn="ctr">
          <a:solidFill>
            <a:schemeClr val="accent3">
              <a:hueOff val="9843981"/>
              <a:satOff val="-14770"/>
              <a:lumOff val="-240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80DDC0F-1C92-4B31-B19D-D58DBC91C6FF}">
      <dsp:nvSpPr>
        <dsp:cNvPr id="0" name=""/>
        <dsp:cNvSpPr/>
      </dsp:nvSpPr>
      <dsp:spPr>
        <a:xfrm>
          <a:off x="0" y="4148304"/>
          <a:ext cx="8762999" cy="592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b="1" kern="1200" dirty="0" smtClean="0"/>
            <a:t>EXEMPT FROM COPAYMENT: YES</a:t>
          </a:r>
          <a:endParaRPr lang="en-US" sz="2700" kern="1200" dirty="0"/>
        </a:p>
      </dsp:txBody>
      <dsp:txXfrm>
        <a:off x="0" y="4148304"/>
        <a:ext cx="8762999" cy="592521"/>
      </dsp:txXfrm>
    </dsp:sp>
    <dsp:sp modelId="{0033650A-90B7-4015-9545-4EA224C1F29F}">
      <dsp:nvSpPr>
        <dsp:cNvPr id="0" name=""/>
        <dsp:cNvSpPr/>
      </dsp:nvSpPr>
      <dsp:spPr>
        <a:xfrm>
          <a:off x="0" y="4740826"/>
          <a:ext cx="8762999" cy="0"/>
        </a:xfrm>
        <a:prstGeom prst="lin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81FAC74-7D31-4DE0-9859-46C2C9ABB013}">
      <dsp:nvSpPr>
        <dsp:cNvPr id="0" name=""/>
        <dsp:cNvSpPr/>
      </dsp:nvSpPr>
      <dsp:spPr>
        <a:xfrm>
          <a:off x="0" y="4740826"/>
          <a:ext cx="8762999" cy="592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b="1" kern="1200" dirty="0" smtClean="0">
              <a:solidFill>
                <a:schemeClr val="tx1"/>
              </a:solidFill>
            </a:rPr>
            <a:t>EXEMPT FROM CHAMPUS BILLING: NO</a:t>
          </a:r>
          <a:endParaRPr lang="en-US" sz="2700" b="1" kern="1200" dirty="0">
            <a:solidFill>
              <a:schemeClr val="tx1"/>
            </a:solidFill>
          </a:endParaRPr>
        </a:p>
      </dsp:txBody>
      <dsp:txXfrm>
        <a:off x="0" y="4740826"/>
        <a:ext cx="8762999" cy="59252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ECFE5E-01BC-49B1-9486-66A66AA47C0F}">
      <dsp:nvSpPr>
        <dsp:cNvPr id="0" name=""/>
        <dsp:cNvSpPr/>
      </dsp:nvSpPr>
      <dsp:spPr>
        <a:xfrm>
          <a:off x="0" y="2846"/>
          <a:ext cx="2435818"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BB21C5-0998-4B13-AB8B-BB8D6B934273}">
      <dsp:nvSpPr>
        <dsp:cNvPr id="0" name=""/>
        <dsp:cNvSpPr/>
      </dsp:nvSpPr>
      <dsp:spPr>
        <a:xfrm>
          <a:off x="0" y="2846"/>
          <a:ext cx="2435818" cy="1941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0" kern="1200" dirty="0" smtClean="0">
              <a:effectLst>
                <a:outerShdw blurRad="38100" dist="38100" dir="2700000" algn="tl">
                  <a:srgbClr val="000000">
                    <a:alpha val="43137"/>
                  </a:srgbClr>
                </a:outerShdw>
              </a:effectLst>
            </a:rPr>
            <a:t>AIDS</a:t>
          </a:r>
          <a:endParaRPr lang="en-US" sz="3200" b="0" kern="1200" dirty="0">
            <a:effectLst>
              <a:outerShdw blurRad="38100" dist="38100" dir="2700000" algn="tl">
                <a:srgbClr val="000000">
                  <a:alpha val="43137"/>
                </a:srgbClr>
              </a:outerShdw>
            </a:effectLst>
          </a:endParaRPr>
        </a:p>
      </dsp:txBody>
      <dsp:txXfrm>
        <a:off x="0" y="2846"/>
        <a:ext cx="2435818" cy="1941202"/>
      </dsp:txXfrm>
    </dsp:sp>
    <dsp:sp modelId="{4A55AD06-F2F9-4AD0-B841-99676C2B2954}">
      <dsp:nvSpPr>
        <dsp:cNvPr id="0" name=""/>
        <dsp:cNvSpPr/>
      </dsp:nvSpPr>
      <dsp:spPr>
        <a:xfrm>
          <a:off x="0" y="1944048"/>
          <a:ext cx="2435818"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CB5CBE-0CA9-4EBF-A487-AA4F33AB45CF}">
      <dsp:nvSpPr>
        <dsp:cNvPr id="0" name=""/>
        <dsp:cNvSpPr/>
      </dsp:nvSpPr>
      <dsp:spPr>
        <a:xfrm>
          <a:off x="0" y="1944048"/>
          <a:ext cx="2435818" cy="1941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0" kern="1200" dirty="0" smtClean="0">
              <a:effectLst>
                <a:outerShdw blurRad="38100" dist="38100" dir="2700000" algn="tl">
                  <a:srgbClr val="000000">
                    <a:alpha val="43137"/>
                  </a:srgbClr>
                </a:outerShdw>
              </a:effectLst>
            </a:rPr>
            <a:t>Drug and Alcohol Abuse</a:t>
          </a:r>
          <a:endParaRPr lang="en-US" sz="3200" b="0" kern="1200" dirty="0">
            <a:effectLst>
              <a:outerShdw blurRad="38100" dist="38100" dir="2700000" algn="tl">
                <a:srgbClr val="000000">
                  <a:alpha val="43137"/>
                </a:srgbClr>
              </a:outerShdw>
            </a:effectLst>
          </a:endParaRPr>
        </a:p>
      </dsp:txBody>
      <dsp:txXfrm>
        <a:off x="0" y="1944048"/>
        <a:ext cx="2435818" cy="1941202"/>
      </dsp:txXfrm>
    </dsp:sp>
    <dsp:sp modelId="{3E83B5C5-219D-4CED-8B10-E39B6BABFF28}">
      <dsp:nvSpPr>
        <dsp:cNvPr id="0" name=""/>
        <dsp:cNvSpPr/>
      </dsp:nvSpPr>
      <dsp:spPr>
        <a:xfrm>
          <a:off x="0" y="3717414"/>
          <a:ext cx="2435818"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3321B9-4184-4D52-BC72-CB8177F56F60}">
      <dsp:nvSpPr>
        <dsp:cNvPr id="0" name=""/>
        <dsp:cNvSpPr/>
      </dsp:nvSpPr>
      <dsp:spPr>
        <a:xfrm>
          <a:off x="0" y="3885251"/>
          <a:ext cx="2435818" cy="1941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0" kern="1200" dirty="0" smtClean="0">
              <a:effectLst>
                <a:outerShdw blurRad="38100" dist="38100" dir="2700000" algn="tl">
                  <a:srgbClr val="000000">
                    <a:alpha val="43137"/>
                  </a:srgbClr>
                </a:outerShdw>
              </a:effectLst>
            </a:rPr>
            <a:t>Sickle Cell Anemia</a:t>
          </a:r>
          <a:endParaRPr lang="en-US" sz="3200" b="0" kern="1200" dirty="0">
            <a:effectLst>
              <a:outerShdw blurRad="38100" dist="38100" dir="2700000" algn="tl">
                <a:srgbClr val="000000">
                  <a:alpha val="43137"/>
                </a:srgbClr>
              </a:outerShdw>
            </a:effectLst>
          </a:endParaRPr>
        </a:p>
      </dsp:txBody>
      <dsp:txXfrm>
        <a:off x="0" y="3885251"/>
        <a:ext cx="2435818" cy="194120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7CBBAF-1E35-4D51-AB8C-763A020398B0}">
      <dsp:nvSpPr>
        <dsp:cNvPr id="0" name=""/>
        <dsp:cNvSpPr/>
      </dsp:nvSpPr>
      <dsp:spPr>
        <a:xfrm>
          <a:off x="0" y="5453510"/>
          <a:ext cx="8686800" cy="71577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effectLst>
                <a:outerShdw blurRad="38100" dist="38100" dir="2700000" algn="tl">
                  <a:srgbClr val="000000">
                    <a:alpha val="43137"/>
                  </a:srgbClr>
                </a:outerShdw>
              </a:effectLst>
            </a:rPr>
            <a:t>New NDC used for next local  Rx</a:t>
          </a:r>
          <a:endParaRPr lang="en-US" sz="2800" kern="1200" dirty="0">
            <a:effectLst>
              <a:outerShdw blurRad="38100" dist="38100" dir="2700000" algn="tl">
                <a:srgbClr val="000000">
                  <a:alpha val="43137"/>
                </a:srgbClr>
              </a:outerShdw>
            </a:effectLst>
          </a:endParaRPr>
        </a:p>
      </dsp:txBody>
      <dsp:txXfrm>
        <a:off x="0" y="5453510"/>
        <a:ext cx="8686800" cy="715770"/>
      </dsp:txXfrm>
    </dsp:sp>
    <dsp:sp modelId="{33F89469-BB40-417E-9854-4B39B8A7DD44}">
      <dsp:nvSpPr>
        <dsp:cNvPr id="0" name=""/>
        <dsp:cNvSpPr/>
      </dsp:nvSpPr>
      <dsp:spPr>
        <a:xfrm rot="10800000">
          <a:off x="0" y="4363392"/>
          <a:ext cx="8686800" cy="1100854"/>
        </a:xfrm>
        <a:prstGeom prst="upArrowCallout">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cap="all" baseline="0" dirty="0" smtClean="0">
              <a:effectLst>
                <a:outerShdw blurRad="38100" dist="38100" dir="2700000" algn="tl">
                  <a:srgbClr val="000000">
                    <a:alpha val="43137"/>
                  </a:srgbClr>
                </a:outerShdw>
              </a:effectLst>
            </a:rPr>
            <a:t>Last local </a:t>
          </a:r>
          <a:r>
            <a:rPr lang="en-US" sz="2800" kern="1200" dirty="0" smtClean="0">
              <a:effectLst>
                <a:outerShdw blurRad="38100" dist="38100" dir="2700000" algn="tl">
                  <a:srgbClr val="000000">
                    <a:alpha val="43137"/>
                  </a:srgbClr>
                </a:outerShdw>
              </a:effectLst>
            </a:rPr>
            <a:t>NDC field is updated</a:t>
          </a:r>
          <a:endParaRPr lang="en-US" sz="2800" kern="1200" dirty="0">
            <a:effectLst>
              <a:outerShdw blurRad="38100" dist="38100" dir="2700000" algn="tl">
                <a:srgbClr val="000000">
                  <a:alpha val="43137"/>
                </a:srgbClr>
              </a:outerShdw>
            </a:effectLst>
          </a:endParaRPr>
        </a:p>
      </dsp:txBody>
      <dsp:txXfrm rot="10800000">
        <a:off x="0" y="4363392"/>
        <a:ext cx="8686800" cy="1100854"/>
      </dsp:txXfrm>
    </dsp:sp>
    <dsp:sp modelId="{FFC23747-57CC-442C-94C2-909DE5582B08}">
      <dsp:nvSpPr>
        <dsp:cNvPr id="0" name=""/>
        <dsp:cNvSpPr/>
      </dsp:nvSpPr>
      <dsp:spPr>
        <a:xfrm rot="10800000">
          <a:off x="0" y="3273273"/>
          <a:ext cx="8686800" cy="1100854"/>
        </a:xfrm>
        <a:prstGeom prst="upArrowCallout">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effectLst>
                <a:outerShdw blurRad="38100" dist="38100" dir="2700000" algn="tl">
                  <a:srgbClr val="000000">
                    <a:alpha val="43137"/>
                  </a:srgbClr>
                </a:outerShdw>
              </a:effectLst>
            </a:rPr>
            <a:t>Automation sends new NDC to VistA via OPAI </a:t>
          </a:r>
          <a:r>
            <a:rPr lang="en-US" sz="2800" u="sng" kern="1200" dirty="0" smtClean="0">
              <a:effectLst>
                <a:outerShdw blurRad="38100" dist="38100" dir="2700000" algn="tl">
                  <a:srgbClr val="000000">
                    <a:alpha val="43137"/>
                  </a:srgbClr>
                </a:outerShdw>
              </a:effectLst>
            </a:rPr>
            <a:t>or </a:t>
          </a:r>
          <a:r>
            <a:rPr lang="en-US" sz="2800" u="none" kern="1200" dirty="0" smtClean="0">
              <a:effectLst>
                <a:outerShdw blurRad="38100" dist="38100" dir="2700000" algn="tl">
                  <a:srgbClr val="000000">
                    <a:alpha val="43137"/>
                  </a:srgbClr>
                </a:outerShdw>
              </a:effectLst>
            </a:rPr>
            <a:t> prescription has payable claim</a:t>
          </a:r>
          <a:endParaRPr lang="en-US" sz="2800" kern="1200" dirty="0">
            <a:effectLst>
              <a:outerShdw blurRad="38100" dist="38100" dir="2700000" algn="tl">
                <a:srgbClr val="000000">
                  <a:alpha val="43137"/>
                </a:srgbClr>
              </a:outerShdw>
            </a:effectLst>
          </a:endParaRPr>
        </a:p>
      </dsp:txBody>
      <dsp:txXfrm rot="10800000">
        <a:off x="0" y="3273273"/>
        <a:ext cx="8686800" cy="1100854"/>
      </dsp:txXfrm>
    </dsp:sp>
    <dsp:sp modelId="{7E59ED3E-BA5F-4FE8-945F-07E4804AD79C}">
      <dsp:nvSpPr>
        <dsp:cNvPr id="0" name=""/>
        <dsp:cNvSpPr/>
      </dsp:nvSpPr>
      <dsp:spPr>
        <a:xfrm rot="10800000">
          <a:off x="0" y="2183155"/>
          <a:ext cx="8686800" cy="1100854"/>
        </a:xfrm>
        <a:prstGeom prst="upArrowCallout">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effectLst>
                <a:outerShdw blurRad="38100" dist="38100" dir="2700000" algn="tl">
                  <a:srgbClr val="000000">
                    <a:alpha val="43137"/>
                  </a:srgbClr>
                </a:outerShdw>
              </a:effectLst>
            </a:rPr>
            <a:t>Rx is filled with different NDC</a:t>
          </a:r>
          <a:endParaRPr lang="en-US" sz="2800" kern="1200" dirty="0">
            <a:effectLst>
              <a:outerShdw blurRad="38100" dist="38100" dir="2700000" algn="tl">
                <a:srgbClr val="000000">
                  <a:alpha val="43137"/>
                </a:srgbClr>
              </a:outerShdw>
            </a:effectLst>
          </a:endParaRPr>
        </a:p>
      </dsp:txBody>
      <dsp:txXfrm rot="10800000">
        <a:off x="0" y="2183155"/>
        <a:ext cx="8686800" cy="1100854"/>
      </dsp:txXfrm>
    </dsp:sp>
    <dsp:sp modelId="{93E7C955-531B-475F-B207-A72BDB588F47}">
      <dsp:nvSpPr>
        <dsp:cNvPr id="0" name=""/>
        <dsp:cNvSpPr/>
      </dsp:nvSpPr>
      <dsp:spPr>
        <a:xfrm rot="10800000">
          <a:off x="0" y="1093037"/>
          <a:ext cx="8686800" cy="1100854"/>
        </a:xfrm>
        <a:prstGeom prst="upArrowCallout">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effectLst>
                <a:outerShdw blurRad="38100" dist="38100" dir="2700000" algn="tl">
                  <a:srgbClr val="000000">
                    <a:alpha val="43137"/>
                  </a:srgbClr>
                </a:outerShdw>
              </a:effectLst>
            </a:rPr>
            <a:t>Claim generated using </a:t>
          </a:r>
          <a:r>
            <a:rPr lang="en-US" sz="2800" kern="1200" cap="all" baseline="0" dirty="0" smtClean="0">
              <a:effectLst>
                <a:outerShdw blurRad="38100" dist="38100" dir="2700000" algn="tl">
                  <a:srgbClr val="000000">
                    <a:alpha val="43137"/>
                  </a:srgbClr>
                </a:outerShdw>
              </a:effectLst>
            </a:rPr>
            <a:t>last local NDC</a:t>
          </a:r>
          <a:endParaRPr lang="en-US" sz="2800" kern="1200" cap="all" baseline="0" dirty="0">
            <a:effectLst>
              <a:outerShdw blurRad="38100" dist="38100" dir="2700000" algn="tl">
                <a:srgbClr val="000000">
                  <a:alpha val="43137"/>
                </a:srgbClr>
              </a:outerShdw>
            </a:effectLst>
          </a:endParaRPr>
        </a:p>
      </dsp:txBody>
      <dsp:txXfrm rot="10800000">
        <a:off x="0" y="1093037"/>
        <a:ext cx="8686800" cy="1100854"/>
      </dsp:txXfrm>
    </dsp:sp>
    <dsp:sp modelId="{0F98A9F0-EFC0-4477-BD64-69DA872F8711}">
      <dsp:nvSpPr>
        <dsp:cNvPr id="0" name=""/>
        <dsp:cNvSpPr/>
      </dsp:nvSpPr>
      <dsp:spPr>
        <a:xfrm rot="10800000">
          <a:off x="0" y="2919"/>
          <a:ext cx="8686800" cy="1100854"/>
        </a:xfrm>
        <a:prstGeom prst="upArrowCallou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effectLst>
                <a:outerShdw blurRad="38100" dist="38100" dir="2700000" algn="tl">
                  <a:srgbClr val="000000">
                    <a:alpha val="43137"/>
                  </a:srgbClr>
                </a:outerShdw>
              </a:effectLst>
            </a:rPr>
            <a:t>Local </a:t>
          </a:r>
          <a:r>
            <a:rPr lang="en-US" sz="2800" u="sng" kern="1200" dirty="0" smtClean="0">
              <a:effectLst>
                <a:outerShdw blurRad="38100" dist="38100" dir="2700000" algn="tl">
                  <a:srgbClr val="000000">
                    <a:alpha val="43137"/>
                  </a:srgbClr>
                </a:outerShdw>
              </a:effectLst>
            </a:rPr>
            <a:t>ePharmacy </a:t>
          </a:r>
          <a:r>
            <a:rPr lang="en-US" sz="2800" u="none" kern="1200" dirty="0" smtClean="0">
              <a:effectLst>
                <a:outerShdw blurRad="38100" dist="38100" dir="2700000" algn="tl">
                  <a:srgbClr val="000000">
                    <a:alpha val="43137"/>
                  </a:srgbClr>
                </a:outerShdw>
              </a:effectLst>
            </a:rPr>
            <a:t>Rx is finished</a:t>
          </a:r>
          <a:r>
            <a:rPr lang="en-US" sz="2800" u="sng" kern="1200" dirty="0" smtClean="0">
              <a:effectLst>
                <a:outerShdw blurRad="38100" dist="38100" dir="2700000" algn="tl">
                  <a:srgbClr val="000000">
                    <a:alpha val="43137"/>
                  </a:srgbClr>
                </a:outerShdw>
              </a:effectLst>
            </a:rPr>
            <a:t>  </a:t>
          </a:r>
          <a:endParaRPr lang="en-US" sz="2800" u="sng" kern="1200" dirty="0">
            <a:effectLst>
              <a:outerShdw blurRad="38100" dist="38100" dir="2700000" algn="tl">
                <a:srgbClr val="000000">
                  <a:alpha val="43137"/>
                </a:srgbClr>
              </a:outerShdw>
            </a:effectLst>
          </a:endParaRPr>
        </a:p>
      </dsp:txBody>
      <dsp:txXfrm rot="10800000">
        <a:off x="0" y="2919"/>
        <a:ext cx="8686800" cy="110085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96F8AD-DA9E-4CC9-8018-55AB3532F70C}">
      <dsp:nvSpPr>
        <dsp:cNvPr id="0" name=""/>
        <dsp:cNvSpPr/>
      </dsp:nvSpPr>
      <dsp:spPr>
        <a:xfrm>
          <a:off x="0" y="5103488"/>
          <a:ext cx="8762999" cy="83726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cap="all" baseline="0" dirty="0" smtClean="0">
              <a:effectLst>
                <a:outerShdw blurRad="38100" dist="38100" dir="2700000" algn="tl">
                  <a:srgbClr val="000000">
                    <a:alpha val="43137"/>
                  </a:srgbClr>
                </a:outerShdw>
              </a:effectLst>
            </a:rPr>
            <a:t>Last </a:t>
          </a:r>
          <a:r>
            <a:rPr lang="en-US" sz="2900" kern="1200" dirty="0" smtClean="0">
              <a:effectLst>
                <a:outerShdw blurRad="38100" dist="38100" dir="2700000" algn="tl">
                  <a:srgbClr val="000000">
                    <a:alpha val="43137"/>
                  </a:srgbClr>
                </a:outerShdw>
              </a:effectLst>
            </a:rPr>
            <a:t>CMOP NDC field is updated and new NDC used for next CMOP Rx</a:t>
          </a:r>
          <a:r>
            <a:rPr lang="en-US" kern="1200" dirty="0" smtClean="0">
              <a:effectLst>
                <a:outerShdw blurRad="38100" dist="38100" dir="2700000" algn="tl">
                  <a:srgbClr val="000000">
                    <a:alpha val="43137"/>
                  </a:srgbClr>
                </a:outerShdw>
              </a:effectLst>
            </a:rPr>
            <a:t> </a:t>
          </a:r>
          <a:endParaRPr lang="en-US" sz="2800" b="1" kern="1200" dirty="0">
            <a:effectLst>
              <a:outerShdw blurRad="38100" dist="38100" dir="2700000" algn="tl">
                <a:srgbClr val="000000">
                  <a:alpha val="43137"/>
                </a:srgbClr>
              </a:outerShdw>
            </a:effectLst>
          </a:endParaRPr>
        </a:p>
      </dsp:txBody>
      <dsp:txXfrm>
        <a:off x="0" y="5103488"/>
        <a:ext cx="8762999" cy="837269"/>
      </dsp:txXfrm>
    </dsp:sp>
    <dsp:sp modelId="{FE3768B1-C16C-4636-BA09-10CC5BB1DABF}">
      <dsp:nvSpPr>
        <dsp:cNvPr id="0" name=""/>
        <dsp:cNvSpPr/>
      </dsp:nvSpPr>
      <dsp:spPr>
        <a:xfrm rot="10800000">
          <a:off x="0" y="3828327"/>
          <a:ext cx="8762999" cy="1287720"/>
        </a:xfrm>
        <a:prstGeom prst="upArrowCallou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effectLst>
                <a:outerShdw blurRad="38100" dist="38100" dir="2700000" algn="tl">
                  <a:srgbClr val="000000">
                    <a:alpha val="43137"/>
                  </a:srgbClr>
                </a:outerShdw>
              </a:effectLst>
            </a:rPr>
            <a:t>New NDC returned with CMOP release</a:t>
          </a:r>
          <a:endParaRPr lang="en-US" sz="2900" kern="1200" dirty="0">
            <a:effectLst>
              <a:outerShdw blurRad="38100" dist="38100" dir="2700000" algn="tl">
                <a:srgbClr val="000000">
                  <a:alpha val="43137"/>
                </a:srgbClr>
              </a:outerShdw>
            </a:effectLst>
          </a:endParaRPr>
        </a:p>
      </dsp:txBody>
      <dsp:txXfrm rot="10800000">
        <a:off x="0" y="3828327"/>
        <a:ext cx="8762999" cy="1287720"/>
      </dsp:txXfrm>
    </dsp:sp>
    <dsp:sp modelId="{69458089-1604-403A-8AEC-BCD456204CAD}">
      <dsp:nvSpPr>
        <dsp:cNvPr id="0" name=""/>
        <dsp:cNvSpPr/>
      </dsp:nvSpPr>
      <dsp:spPr>
        <a:xfrm rot="10800000">
          <a:off x="0" y="2574232"/>
          <a:ext cx="8762999" cy="1287720"/>
        </a:xfrm>
        <a:prstGeom prst="upArrowCallou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effectLst>
                <a:outerShdw blurRad="38100" dist="38100" dir="2700000" algn="tl">
                  <a:srgbClr val="000000">
                    <a:alpha val="43137"/>
                  </a:srgbClr>
                </a:outerShdw>
              </a:effectLst>
            </a:rPr>
            <a:t>Rx is filled with different NDC</a:t>
          </a:r>
          <a:endParaRPr lang="en-US" sz="2900" kern="1200" dirty="0">
            <a:effectLst>
              <a:outerShdw blurRad="38100" dist="38100" dir="2700000" algn="tl">
                <a:srgbClr val="000000">
                  <a:alpha val="43137"/>
                </a:srgbClr>
              </a:outerShdw>
            </a:effectLst>
          </a:endParaRPr>
        </a:p>
      </dsp:txBody>
      <dsp:txXfrm rot="10800000">
        <a:off x="0" y="2574232"/>
        <a:ext cx="8762999" cy="1287720"/>
      </dsp:txXfrm>
    </dsp:sp>
    <dsp:sp modelId="{360FDE06-8A4D-45EF-A894-8BE6BF321482}">
      <dsp:nvSpPr>
        <dsp:cNvPr id="0" name=""/>
        <dsp:cNvSpPr/>
      </dsp:nvSpPr>
      <dsp:spPr>
        <a:xfrm rot="10800000">
          <a:off x="0" y="1278003"/>
          <a:ext cx="8762999" cy="1287720"/>
        </a:xfrm>
        <a:prstGeom prst="upArrowCallou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effectLst>
                <a:outerShdw blurRad="38100" dist="38100" dir="2700000" algn="tl">
                  <a:srgbClr val="000000">
                    <a:alpha val="43137"/>
                  </a:srgbClr>
                </a:outerShdw>
              </a:effectLst>
            </a:rPr>
            <a:t>Claim is generated using </a:t>
          </a:r>
          <a:r>
            <a:rPr lang="en-US" sz="2900" kern="1200" cap="all" baseline="0" dirty="0" smtClean="0">
              <a:effectLst>
                <a:outerShdw blurRad="38100" dist="38100" dir="2700000" algn="tl">
                  <a:srgbClr val="000000">
                    <a:alpha val="43137"/>
                  </a:srgbClr>
                </a:outerShdw>
              </a:effectLst>
            </a:rPr>
            <a:t>Last</a:t>
          </a:r>
          <a:r>
            <a:rPr lang="en-US" sz="2900" kern="1200" dirty="0" smtClean="0">
              <a:effectLst>
                <a:outerShdw blurRad="38100" dist="38100" dir="2700000" algn="tl">
                  <a:srgbClr val="000000">
                    <a:alpha val="43137"/>
                  </a:srgbClr>
                </a:outerShdw>
              </a:effectLst>
            </a:rPr>
            <a:t> CMOP NDC</a:t>
          </a:r>
          <a:endParaRPr lang="en-US" sz="2900" kern="1200" dirty="0">
            <a:effectLst>
              <a:outerShdw blurRad="38100" dist="38100" dir="2700000" algn="tl">
                <a:srgbClr val="000000">
                  <a:alpha val="43137"/>
                </a:srgbClr>
              </a:outerShdw>
            </a:effectLst>
          </a:endParaRPr>
        </a:p>
      </dsp:txBody>
      <dsp:txXfrm rot="10800000">
        <a:off x="0" y="1278003"/>
        <a:ext cx="8762999" cy="1287720"/>
      </dsp:txXfrm>
    </dsp:sp>
    <dsp:sp modelId="{2A746784-0339-4EB9-B552-87A022CE8CE4}">
      <dsp:nvSpPr>
        <dsp:cNvPr id="0" name=""/>
        <dsp:cNvSpPr/>
      </dsp:nvSpPr>
      <dsp:spPr>
        <a:xfrm rot="10800000">
          <a:off x="0" y="2841"/>
          <a:ext cx="8762999" cy="1287720"/>
        </a:xfrm>
        <a:prstGeom prst="upArrowCallou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effectLst>
                <a:outerShdw blurRad="38100" dist="38100" dir="2700000" algn="tl">
                  <a:srgbClr val="000000">
                    <a:alpha val="43137"/>
                  </a:srgbClr>
                </a:outerShdw>
              </a:effectLst>
            </a:rPr>
            <a:t>CMOP </a:t>
          </a:r>
          <a:r>
            <a:rPr lang="en-US" sz="2900" u="sng" kern="1200" dirty="0" smtClean="0">
              <a:effectLst>
                <a:outerShdw blurRad="38100" dist="38100" dir="2700000" algn="tl">
                  <a:srgbClr val="000000">
                    <a:alpha val="43137"/>
                  </a:srgbClr>
                </a:outerShdw>
              </a:effectLst>
            </a:rPr>
            <a:t>ePharmacy </a:t>
          </a:r>
          <a:r>
            <a:rPr lang="en-US" sz="2900" u="none" kern="1200" dirty="0" smtClean="0">
              <a:effectLst>
                <a:outerShdw blurRad="38100" dist="38100" dir="2700000" algn="tl">
                  <a:srgbClr val="000000">
                    <a:alpha val="43137"/>
                  </a:srgbClr>
                </a:outerShdw>
              </a:effectLst>
            </a:rPr>
            <a:t>Rx is pulled from suspense</a:t>
          </a:r>
          <a:endParaRPr lang="en-US" sz="2900" kern="1200" dirty="0">
            <a:effectLst>
              <a:outerShdw blurRad="38100" dist="38100" dir="2700000" algn="tl">
                <a:srgbClr val="000000">
                  <a:alpha val="43137"/>
                </a:srgbClr>
              </a:outerShdw>
            </a:effectLst>
          </a:endParaRPr>
        </a:p>
      </dsp:txBody>
      <dsp:txXfrm rot="10800000">
        <a:off x="0" y="2841"/>
        <a:ext cx="8762999" cy="128772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FA17EC-3376-443B-BB98-148DA175AC68}">
      <dsp:nvSpPr>
        <dsp:cNvPr id="0" name=""/>
        <dsp:cNvSpPr/>
      </dsp:nvSpPr>
      <dsp:spPr>
        <a:xfrm>
          <a:off x="3474719" y="734"/>
          <a:ext cx="5212080" cy="2865871"/>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32 </a:t>
          </a:r>
          <a:r>
            <a:rPr lang="en-US" sz="2800" kern="1200" cap="all" baseline="0" dirty="0" smtClean="0"/>
            <a:t>NDC by outpatient site</a:t>
          </a:r>
          <a:endParaRPr lang="en-US" sz="2800" kern="1200" cap="all" baseline="0" dirty="0"/>
        </a:p>
        <a:p>
          <a:pPr marL="571500" lvl="2" indent="-285750" algn="l" defTabSz="1244600">
            <a:lnSpc>
              <a:spcPct val="90000"/>
            </a:lnSpc>
            <a:spcBef>
              <a:spcPct val="0"/>
            </a:spcBef>
            <a:spcAft>
              <a:spcPct val="15000"/>
            </a:spcAft>
            <a:buChar char="••"/>
          </a:pPr>
          <a:r>
            <a:rPr lang="en-US" sz="2800" kern="1200" cap="all" baseline="0" dirty="0" smtClean="0"/>
            <a:t>Last local NDC</a:t>
          </a:r>
          <a:endParaRPr lang="en-US" sz="2800" kern="1200" cap="all" baseline="0" dirty="0"/>
        </a:p>
        <a:p>
          <a:pPr marL="571500" lvl="2" indent="-285750" algn="l" defTabSz="1244600">
            <a:lnSpc>
              <a:spcPct val="90000"/>
            </a:lnSpc>
            <a:spcBef>
              <a:spcPct val="0"/>
            </a:spcBef>
            <a:spcAft>
              <a:spcPct val="15000"/>
            </a:spcAft>
            <a:buChar char="••"/>
          </a:pPr>
          <a:r>
            <a:rPr lang="en-US" sz="2800" kern="1200" cap="all" baseline="0" dirty="0" smtClean="0"/>
            <a:t>Last CMOP NDC</a:t>
          </a:r>
          <a:endParaRPr lang="en-US" sz="2800" kern="1200" cap="all" baseline="0" dirty="0"/>
        </a:p>
      </dsp:txBody>
      <dsp:txXfrm>
        <a:off x="3474719" y="734"/>
        <a:ext cx="5212080" cy="2865871"/>
      </dsp:txXfrm>
    </dsp:sp>
    <dsp:sp modelId="{F68589CA-4436-4AB8-BBCF-3D54654F7895}">
      <dsp:nvSpPr>
        <dsp:cNvPr id="0" name=""/>
        <dsp:cNvSpPr/>
      </dsp:nvSpPr>
      <dsp:spPr>
        <a:xfrm>
          <a:off x="0" y="734"/>
          <a:ext cx="3474720" cy="286587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t>Looks here First</a:t>
          </a:r>
          <a:endParaRPr lang="en-US" sz="4000" kern="1200" dirty="0"/>
        </a:p>
      </dsp:txBody>
      <dsp:txXfrm>
        <a:off x="0" y="734"/>
        <a:ext cx="3474720" cy="2865871"/>
      </dsp:txXfrm>
    </dsp:sp>
    <dsp:sp modelId="{6E08455D-25F7-41AC-A37C-9D29FB2E22F6}">
      <dsp:nvSpPr>
        <dsp:cNvPr id="0" name=""/>
        <dsp:cNvSpPr/>
      </dsp:nvSpPr>
      <dsp:spPr>
        <a:xfrm>
          <a:off x="3474719" y="3153193"/>
          <a:ext cx="5212080" cy="2865871"/>
        </a:xfrm>
        <a:prstGeom prst="rightArrow">
          <a:avLst>
            <a:gd name="adj1" fmla="val 75000"/>
            <a:gd name="adj2" fmla="val 50000"/>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31 NDC</a:t>
          </a:r>
          <a:endParaRPr lang="en-US" sz="2800" kern="1200" dirty="0"/>
        </a:p>
      </dsp:txBody>
      <dsp:txXfrm>
        <a:off x="3474719" y="3153193"/>
        <a:ext cx="5212080" cy="2865871"/>
      </dsp:txXfrm>
    </dsp:sp>
    <dsp:sp modelId="{5A8E4C34-ECEA-4300-AA20-3ABEE39F7EDC}">
      <dsp:nvSpPr>
        <dsp:cNvPr id="0" name=""/>
        <dsp:cNvSpPr/>
      </dsp:nvSpPr>
      <dsp:spPr>
        <a:xfrm>
          <a:off x="0" y="3153193"/>
          <a:ext cx="3474720" cy="2865871"/>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t>Then looks here</a:t>
          </a:r>
          <a:endParaRPr lang="en-US" sz="4000" kern="1200" dirty="0"/>
        </a:p>
      </dsp:txBody>
      <dsp:txXfrm>
        <a:off x="0" y="3153193"/>
        <a:ext cx="3474720" cy="286587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683EC0-72EA-4ABD-B404-61ECE3D777EC}">
      <dsp:nvSpPr>
        <dsp:cNvPr id="0" name=""/>
        <dsp:cNvSpPr/>
      </dsp:nvSpPr>
      <dsp:spPr>
        <a:xfrm>
          <a:off x="396664" y="589"/>
          <a:ext cx="3473871" cy="192992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If NDC selected  is field 31 NDC</a:t>
          </a:r>
          <a:endParaRPr lang="en-US" sz="2800" kern="1200" dirty="0"/>
        </a:p>
      </dsp:txBody>
      <dsp:txXfrm>
        <a:off x="396664" y="589"/>
        <a:ext cx="3473871" cy="1929928"/>
      </dsp:txXfrm>
    </dsp:sp>
    <dsp:sp modelId="{352D0689-2046-4585-AF53-2D9F7C3EF4F8}">
      <dsp:nvSpPr>
        <dsp:cNvPr id="0" name=""/>
        <dsp:cNvSpPr/>
      </dsp:nvSpPr>
      <dsp:spPr>
        <a:xfrm rot="5400000">
          <a:off x="1771738" y="1978766"/>
          <a:ext cx="723723" cy="868467"/>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1771738" y="1978766"/>
        <a:ext cx="723723" cy="868467"/>
      </dsp:txXfrm>
    </dsp:sp>
    <dsp:sp modelId="{2C99730A-C62C-4E82-B620-BFC50BFD319D}">
      <dsp:nvSpPr>
        <dsp:cNvPr id="0" name=""/>
        <dsp:cNvSpPr/>
      </dsp:nvSpPr>
      <dsp:spPr>
        <a:xfrm>
          <a:off x="396664" y="2895482"/>
          <a:ext cx="3473871" cy="192992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cap="all" baseline="0" dirty="0" smtClean="0"/>
            <a:t>Price Per Dispense Unit </a:t>
          </a:r>
          <a:r>
            <a:rPr lang="en-US" sz="2800" kern="1200" dirty="0" smtClean="0"/>
            <a:t>field (#16)</a:t>
          </a:r>
          <a:endParaRPr lang="en-US" sz="2800" kern="1200" dirty="0"/>
        </a:p>
      </dsp:txBody>
      <dsp:txXfrm>
        <a:off x="396664" y="2895482"/>
        <a:ext cx="3473871" cy="192992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683EC0-72EA-4ABD-B404-61ECE3D777EC}">
      <dsp:nvSpPr>
        <dsp:cNvPr id="0" name=""/>
        <dsp:cNvSpPr/>
      </dsp:nvSpPr>
      <dsp:spPr>
        <a:xfrm>
          <a:off x="206164" y="589"/>
          <a:ext cx="3473871" cy="192992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If NDC selected is a </a:t>
          </a:r>
          <a:r>
            <a:rPr lang="en-US" sz="2800" kern="1200" cap="all" baseline="0" dirty="0" smtClean="0"/>
            <a:t>Synonym</a:t>
          </a:r>
          <a:r>
            <a:rPr lang="en-US" sz="2800" kern="1200" dirty="0" smtClean="0"/>
            <a:t> NDC</a:t>
          </a:r>
          <a:endParaRPr lang="en-US" sz="2800" kern="1200" dirty="0"/>
        </a:p>
      </dsp:txBody>
      <dsp:txXfrm>
        <a:off x="206164" y="589"/>
        <a:ext cx="3473871" cy="1929928"/>
      </dsp:txXfrm>
    </dsp:sp>
    <dsp:sp modelId="{352D0689-2046-4585-AF53-2D9F7C3EF4F8}">
      <dsp:nvSpPr>
        <dsp:cNvPr id="0" name=""/>
        <dsp:cNvSpPr/>
      </dsp:nvSpPr>
      <dsp:spPr>
        <a:xfrm rot="5400000">
          <a:off x="1581238" y="1978766"/>
          <a:ext cx="723723" cy="868467"/>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rot="5400000">
        <a:off x="1581238" y="1978766"/>
        <a:ext cx="723723" cy="868467"/>
      </dsp:txXfrm>
    </dsp:sp>
    <dsp:sp modelId="{2C99730A-C62C-4E82-B620-BFC50BFD319D}">
      <dsp:nvSpPr>
        <dsp:cNvPr id="0" name=""/>
        <dsp:cNvSpPr/>
      </dsp:nvSpPr>
      <dsp:spPr>
        <a:xfrm>
          <a:off x="206164" y="2895482"/>
          <a:ext cx="3473871" cy="192992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cap="all" baseline="0" dirty="0" smtClean="0"/>
            <a:t>Price Per Dispense Unit</a:t>
          </a:r>
          <a:r>
            <a:rPr lang="en-US" sz="2800" kern="1200" dirty="0" smtClean="0"/>
            <a:t> field (#404) of the S</a:t>
          </a:r>
          <a:r>
            <a:rPr lang="en-US" sz="2800" kern="1200" cap="all" baseline="0" dirty="0" smtClean="0"/>
            <a:t>ynonym</a:t>
          </a:r>
          <a:r>
            <a:rPr lang="en-US" sz="2800" kern="1200" dirty="0" smtClean="0"/>
            <a:t> multiple (#9)</a:t>
          </a:r>
          <a:endParaRPr lang="en-US" sz="2800" kern="1200" dirty="0"/>
        </a:p>
      </dsp:txBody>
      <dsp:txXfrm>
        <a:off x="206164" y="2895482"/>
        <a:ext cx="3473871" cy="192992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99730A-C62C-4E82-B620-BFC50BFD319D}">
      <dsp:nvSpPr>
        <dsp:cNvPr id="0" name=""/>
        <dsp:cNvSpPr/>
      </dsp:nvSpPr>
      <dsp:spPr>
        <a:xfrm>
          <a:off x="0" y="0"/>
          <a:ext cx="4572000" cy="274052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cap="all" baseline="0" dirty="0" smtClean="0"/>
            <a:t>Price Per Dispense Unit </a:t>
          </a:r>
          <a:r>
            <a:rPr lang="en-US" sz="2800" kern="1200" dirty="0" smtClean="0"/>
            <a:t>field (#16)</a:t>
          </a:r>
          <a:endParaRPr lang="en-US" sz="2800" kern="1200" dirty="0"/>
        </a:p>
      </dsp:txBody>
      <dsp:txXfrm>
        <a:off x="0" y="0"/>
        <a:ext cx="4572000" cy="27405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620D9645-9FEF-40F9-82B4-6B900C180273}" type="datetimeFigureOut">
              <a:rPr lang="en-US" smtClean="0"/>
              <a:pPr/>
              <a:t>7/23/2013</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08AA51C3-518F-4F0D-B932-9AF47A2C9D15}" type="slidenum">
              <a:rPr lang="en-US" smtClean="0"/>
              <a:pPr/>
              <a:t>‹#›</a:t>
            </a:fld>
            <a:endParaRPr lang="en-US" dirty="0"/>
          </a:p>
        </p:txBody>
      </p:sp>
    </p:spTree>
    <p:extLst>
      <p:ext uri="{BB962C8B-B14F-4D97-AF65-F5344CB8AC3E}">
        <p14:creationId xmlns:p14="http://schemas.microsoft.com/office/powerpoint/2010/main" xmlns="" val="220571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smtClean="0"/>
          </a:p>
          <a:p>
            <a:pPr marL="0" indent="0">
              <a:buFont typeface="Arial" pitchFamily="34" charset="0"/>
              <a:buNone/>
            </a:pPr>
            <a:r>
              <a:rPr lang="en-US" dirty="0" smtClean="0"/>
              <a:t>-- </a:t>
            </a:r>
            <a:r>
              <a:rPr lang="en-US" dirty="0" smtClean="0"/>
              <a:t>Thank you (Moderator’s name) </a:t>
            </a:r>
          </a:p>
          <a:p>
            <a:pPr marL="0" indent="0">
              <a:buFont typeface="Arial" pitchFamily="34" charset="0"/>
              <a:buNone/>
            </a:pPr>
            <a:r>
              <a:rPr lang="en-US" baseline="0" dirty="0" smtClean="0"/>
              <a:t>-- Welcome to you all and thanks for attending.</a:t>
            </a:r>
          </a:p>
          <a:p>
            <a:pPr marL="0" indent="0">
              <a:buFont typeface="Arial" pitchFamily="34" charset="0"/>
              <a:buNone/>
            </a:pPr>
            <a:r>
              <a:rPr lang="en-US" baseline="0" dirty="0" smtClean="0"/>
              <a:t>-- I am the pharmacist on the CBO ePharmacy team.  </a:t>
            </a:r>
          </a:p>
          <a:p>
            <a:pPr marL="0" indent="0">
              <a:buFont typeface="Arial" pitchFamily="34" charset="0"/>
              <a:buNone/>
            </a:pPr>
            <a:r>
              <a:rPr lang="en-US" baseline="0" dirty="0" smtClean="0"/>
              <a:t>-- Former ADPAC</a:t>
            </a:r>
          </a:p>
          <a:p>
            <a:pPr marL="0" indent="0">
              <a:buFont typeface="Arial" pitchFamily="34" charset="0"/>
              <a:buNone/>
            </a:pPr>
            <a:r>
              <a:rPr lang="en-US" baseline="0" dirty="0" smtClean="0"/>
              <a:t>-- Wall of roses</a:t>
            </a:r>
          </a:p>
          <a:p>
            <a:pPr marL="0" indent="0">
              <a:buFont typeface="Arial" pitchFamily="34" charset="0"/>
              <a:buNone/>
            </a:pPr>
            <a:r>
              <a:rPr lang="en-US" baseline="0" dirty="0" smtClean="0"/>
              <a:t>-- Asked to present training on ePharmacy issues of particular interest to Pharmacy ADPACs and Pharmacy Informatics staff. </a:t>
            </a:r>
          </a:p>
          <a:p>
            <a:pPr marL="0" indent="0">
              <a:buFont typeface="Arial" pitchFamily="34" charset="0"/>
              <a:buNone/>
            </a:pPr>
            <a:r>
              <a:rPr lang="en-US" dirty="0" smtClean="0"/>
              <a:t>-- Slides </a:t>
            </a:r>
            <a:r>
              <a:rPr lang="en-US" dirty="0" smtClean="0"/>
              <a:t>just </a:t>
            </a:r>
            <a:r>
              <a:rPr lang="en-US" dirty="0" smtClean="0"/>
              <a:t>display key</a:t>
            </a:r>
            <a:r>
              <a:rPr lang="en-US" baseline="0" dirty="0" smtClean="0"/>
              <a:t> points</a:t>
            </a:r>
            <a:r>
              <a:rPr lang="en-US" dirty="0" smtClean="0"/>
              <a:t>, but complete explanations can be found in the notes section</a:t>
            </a:r>
            <a:r>
              <a:rPr lang="en-US" baseline="0" dirty="0" smtClean="0"/>
              <a:t> of each slide.  </a:t>
            </a:r>
          </a:p>
          <a:p>
            <a:pPr marL="0" indent="0">
              <a:buFont typeface="Arial" pitchFamily="34" charset="0"/>
              <a:buNone/>
            </a:pPr>
            <a:r>
              <a:rPr lang="en-US" baseline="0" dirty="0" smtClean="0"/>
              <a:t>-- I understand that you will eventually be able to access the complete </a:t>
            </a:r>
            <a:r>
              <a:rPr lang="en-US" baseline="0" dirty="0" smtClean="0"/>
              <a:t>presentation to have as a reference.</a:t>
            </a:r>
            <a:endParaRPr lang="en-US" baseline="0" dirty="0" smtClean="0"/>
          </a:p>
          <a:p>
            <a:pPr marL="0" indent="0">
              <a:buFont typeface="Arial" pitchFamily="34" charset="0"/>
              <a:buNone/>
            </a:pPr>
            <a:r>
              <a:rPr lang="en-US" baseline="0" dirty="0" smtClean="0"/>
              <a:t>-- I will also provide handouts that you can download as we go.</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 Material has ‘technical’ lay-out.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 Not hands-on training but will deal more with behind the scenes topics.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 I will be having another training, ePharmacy 301 for Pharmacists next month. </a:t>
            </a:r>
            <a:r>
              <a:rPr lang="en-US" b="0" baseline="0" dirty="0" smtClean="0"/>
              <a:t>The 301 training will not be a VeHU training </a:t>
            </a:r>
            <a:r>
              <a:rPr lang="en-US" b="0" baseline="0" dirty="0" smtClean="0"/>
              <a:t>however.  </a:t>
            </a:r>
            <a:r>
              <a:rPr lang="en-US" baseline="0" dirty="0" smtClean="0"/>
              <a:t>It </a:t>
            </a:r>
            <a:r>
              <a:rPr lang="en-US" baseline="0" dirty="0" smtClean="0"/>
              <a:t>will be </a:t>
            </a:r>
            <a:r>
              <a:rPr lang="en-US" b="0" baseline="0" dirty="0" smtClean="0"/>
              <a:t>a continuation of the ePharmacy 101 and 201 training</a:t>
            </a:r>
            <a:r>
              <a:rPr lang="en-US" b="0" baseline="0" dirty="0" smtClean="0"/>
              <a:t>.</a:t>
            </a:r>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 Before I get started I would like to take a poll…</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1</a:t>
            </a:fld>
            <a:endParaRPr lang="en-US" dirty="0"/>
          </a:p>
        </p:txBody>
      </p:sp>
    </p:spTree>
    <p:extLst>
      <p:ext uri="{BB962C8B-B14F-4D97-AF65-F5344CB8AC3E}">
        <p14:creationId xmlns:p14="http://schemas.microsoft.com/office/powerpoint/2010/main" xmlns="" val="3573419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 The </a:t>
            </a:r>
            <a:r>
              <a:rPr lang="en-US" dirty="0"/>
              <a:t>ePharmacy Claims software uses information in the DEA, SPECIAL HDLG field, which is field#3 of the Drug </a:t>
            </a:r>
            <a:r>
              <a:rPr lang="en-US" dirty="0" smtClean="0"/>
              <a:t>file, </a:t>
            </a:r>
            <a:r>
              <a:rPr lang="en-US" dirty="0"/>
              <a:t>to determine if prescriptions for a particular drug file entry can be billed to a third party payer (insurance company). </a:t>
            </a:r>
            <a:endParaRPr lang="en-US" dirty="0" smtClean="0"/>
          </a:p>
          <a:p>
            <a:pPr marL="0" indent="0" defTabSz="928299">
              <a:buFont typeface="Arial" pitchFamily="34" charset="0"/>
              <a:buNone/>
            </a:pPr>
            <a:r>
              <a:rPr lang="en-US" dirty="0" smtClean="0"/>
              <a:t>-- If </a:t>
            </a:r>
            <a:r>
              <a:rPr lang="en-US" dirty="0"/>
              <a:t>the DEA, SPECIAL HDLG field is NULL (empty), prescription claims for that drug file entry will not be generated. </a:t>
            </a:r>
            <a:endParaRPr lang="en-US" dirty="0" smtClean="0"/>
          </a:p>
          <a:p>
            <a:pPr marL="0" indent="0">
              <a:buFont typeface="Arial" pitchFamily="34" charset="0"/>
              <a:buNone/>
            </a:pPr>
            <a:r>
              <a:rPr lang="en-US" dirty="0" smtClean="0"/>
              <a:t>-- The </a:t>
            </a:r>
            <a:r>
              <a:rPr lang="en-US" dirty="0"/>
              <a:t>DEA, SPECIAL HDLG field can be edited using the Drug Enter/Edit option or by editing the Drug file entry via Fileman</a:t>
            </a:r>
            <a:r>
              <a:rPr lang="en-US" dirty="0" smtClean="0"/>
              <a:t>.</a:t>
            </a:r>
          </a:p>
          <a:p>
            <a:pPr marL="0" indent="0">
              <a:buFont typeface="Arial" pitchFamily="34" charset="0"/>
              <a:buNone/>
            </a:pPr>
            <a:r>
              <a:rPr lang="en-US" dirty="0" smtClean="0"/>
              <a:t>-- The </a:t>
            </a:r>
            <a:r>
              <a:rPr lang="en-US" dirty="0"/>
              <a:t>next slide shows some of the configurations of the DEA, SPECIAL HDLG field that impact ePharmacy</a:t>
            </a:r>
            <a:r>
              <a:rPr lang="en-US" dirty="0" smtClean="0"/>
              <a:t>.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10</a:t>
            </a:fld>
            <a:endParaRPr lang="en-US" dirty="0"/>
          </a:p>
        </p:txBody>
      </p:sp>
    </p:spTree>
    <p:extLst>
      <p:ext uri="{BB962C8B-B14F-4D97-AF65-F5344CB8AC3E}">
        <p14:creationId xmlns:p14="http://schemas.microsoft.com/office/powerpoint/2010/main" xmlns="" val="574752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 Using this traffic</a:t>
            </a:r>
            <a:r>
              <a:rPr lang="en-US" baseline="0" dirty="0" smtClean="0"/>
              <a:t> light analogy, i</a:t>
            </a:r>
            <a:r>
              <a:rPr lang="en-US" dirty="0" smtClean="0"/>
              <a:t>f </a:t>
            </a:r>
            <a:r>
              <a:rPr lang="en-US" dirty="0"/>
              <a:t>the DEA, SPECIAL HDLG field contains an “I” (Investigational), “S” (Supply), “N” (Nutritional Supplement), or “9” (OTC), </a:t>
            </a:r>
            <a:r>
              <a:rPr lang="en-US" dirty="0" smtClean="0"/>
              <a:t>prescriptions for the </a:t>
            </a:r>
            <a:r>
              <a:rPr lang="en-US" dirty="0"/>
              <a:t>drug </a:t>
            </a:r>
            <a:r>
              <a:rPr lang="en-US" dirty="0" smtClean="0"/>
              <a:t>are </a:t>
            </a:r>
            <a:r>
              <a:rPr lang="en-US" dirty="0"/>
              <a:t>NOT billable. </a:t>
            </a:r>
            <a:r>
              <a:rPr lang="en-US" dirty="0" smtClean="0"/>
              <a:t> However</a:t>
            </a:r>
            <a:r>
              <a:rPr lang="en-US" dirty="0"/>
              <a:t>, if the same drug also contains the “E” (electronically billable), </a:t>
            </a:r>
            <a:r>
              <a:rPr lang="en-US" dirty="0" smtClean="0"/>
              <a:t>as shown in the green light below, then prescriptions for those drugs become </a:t>
            </a:r>
            <a:r>
              <a:rPr lang="en-US" dirty="0"/>
              <a:t>BILLABLE</a:t>
            </a:r>
            <a:r>
              <a:rPr lang="en-US" dirty="0" smtClean="0"/>
              <a:t>.</a:t>
            </a:r>
          </a:p>
          <a:p>
            <a:pPr marL="0" indent="0">
              <a:buFont typeface="Arial" pitchFamily="34" charset="0"/>
              <a:buNone/>
            </a:pPr>
            <a:r>
              <a:rPr lang="en-US" dirty="0" smtClean="0"/>
              <a:t>-- If </a:t>
            </a:r>
            <a:r>
              <a:rPr lang="en-US" dirty="0"/>
              <a:t>the DEA, SPECIAL HDLG field contains an “M” or “0</a:t>
            </a:r>
            <a:r>
              <a:rPr lang="en-US" dirty="0" smtClean="0"/>
              <a:t>”, prescriptions for the </a:t>
            </a:r>
            <a:r>
              <a:rPr lang="en-US" dirty="0"/>
              <a:t>drug </a:t>
            </a:r>
            <a:r>
              <a:rPr lang="en-US" dirty="0" smtClean="0"/>
              <a:t>are </a:t>
            </a:r>
            <a:r>
              <a:rPr lang="en-US" dirty="0"/>
              <a:t>NOT Billable. </a:t>
            </a:r>
            <a:r>
              <a:rPr lang="en-US" dirty="0" smtClean="0"/>
              <a:t>This holds true even if the “M” or “0” are appended with the </a:t>
            </a:r>
            <a:r>
              <a:rPr lang="en-US" dirty="0"/>
              <a:t>“</a:t>
            </a:r>
            <a:r>
              <a:rPr lang="en-US" dirty="0" smtClean="0"/>
              <a:t>E”.  </a:t>
            </a:r>
            <a:endParaRPr lang="en-US" dirty="0"/>
          </a:p>
          <a:p>
            <a:pPr marL="0" indent="0">
              <a:buFont typeface="Arial" pitchFamily="34" charset="0"/>
              <a:buNone/>
            </a:pPr>
            <a:r>
              <a:rPr lang="en-US" dirty="0" smtClean="0"/>
              <a:t>-- If </a:t>
            </a:r>
            <a:r>
              <a:rPr lang="en-US" dirty="0"/>
              <a:t>the DEA, SPECIAL HDLG field contains a “U” (indicates a drug used for a sensitive diagnosis), the drug is NOT billable unless the appropriate signed Release of Information is on file in VistA.  Obtaining the release of information and entering it into VistA are business/revenue staff functions.  Complete instructions for the Release of Information process as it pertains to ePharmacy can be found on our training site. </a:t>
            </a:r>
            <a:endParaRPr lang="en-US" dirty="0" smtClean="0"/>
          </a:p>
          <a:p>
            <a:pPr marL="0" indent="0">
              <a:buFont typeface="Arial" pitchFamily="34" charset="0"/>
              <a:buNone/>
            </a:pPr>
            <a:r>
              <a:rPr lang="en-US" dirty="0" smtClean="0"/>
              <a:t>-- Drugs </a:t>
            </a:r>
            <a:r>
              <a:rPr lang="en-US" dirty="0"/>
              <a:t>marked with any other code are </a:t>
            </a:r>
            <a:r>
              <a:rPr lang="en-US" dirty="0" smtClean="0"/>
              <a:t>billable</a:t>
            </a:r>
            <a:r>
              <a:rPr lang="en-US" baseline="0" dirty="0" smtClean="0"/>
              <a:t> and a</a:t>
            </a:r>
            <a:r>
              <a:rPr lang="en-US" dirty="0" smtClean="0"/>
              <a:t>ny </a:t>
            </a:r>
            <a:r>
              <a:rPr lang="en-US" dirty="0"/>
              <a:t>combination of billable codes will remain billable, e.g. 6A </a:t>
            </a:r>
            <a:r>
              <a:rPr lang="en-US" dirty="0" smtClean="0"/>
              <a:t>.</a:t>
            </a:r>
            <a:endParaRPr lang="en-US" dirty="0"/>
          </a:p>
          <a:p>
            <a:endParaRPr lang="en-US" dirty="0"/>
          </a:p>
          <a:p>
            <a:r>
              <a:rPr lang="en-US" dirty="0"/>
              <a:t>Information on this and the other topics I will be going over resides on the ePharmacy Training Page.  </a:t>
            </a:r>
            <a:endParaRPr lang="en-US" dirty="0" smtClean="0"/>
          </a:p>
          <a:p>
            <a:r>
              <a:rPr lang="en-US" dirty="0" smtClean="0"/>
              <a:t>I am including the </a:t>
            </a:r>
            <a:r>
              <a:rPr lang="en-US" dirty="0"/>
              <a:t>link </a:t>
            </a:r>
            <a:r>
              <a:rPr lang="en-US" dirty="0" smtClean="0"/>
              <a:t>to our training site and an </a:t>
            </a:r>
            <a:r>
              <a:rPr lang="en-US" u="none" baseline="0" dirty="0" smtClean="0"/>
              <a:t>excerpt from the title 38 law on this issue </a:t>
            </a:r>
            <a:r>
              <a:rPr lang="en-US" u="none" baseline="0" dirty="0" smtClean="0"/>
              <a:t>in handout#1.  You can access the handout by clicking the green download button above my head. </a:t>
            </a:r>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b="0"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11</a:t>
            </a:fld>
            <a:endParaRPr lang="en-US" dirty="0"/>
          </a:p>
        </p:txBody>
      </p:sp>
    </p:spTree>
    <p:extLst>
      <p:ext uri="{BB962C8B-B14F-4D97-AF65-F5344CB8AC3E}">
        <p14:creationId xmlns:p14="http://schemas.microsoft.com/office/powerpoint/2010/main" xmlns="" val="574752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 I </a:t>
            </a:r>
            <a:r>
              <a:rPr lang="en-US" dirty="0"/>
              <a:t>want to say a little more about the DEA, SPECIAL HDLG field U</a:t>
            </a:r>
            <a:r>
              <a:rPr lang="en-US" dirty="0" smtClean="0"/>
              <a:t>.</a:t>
            </a:r>
          </a:p>
          <a:p>
            <a:pPr marL="0" indent="0">
              <a:buFont typeface="Arial" pitchFamily="34" charset="0"/>
              <a:buNone/>
            </a:pPr>
            <a:r>
              <a:rPr lang="en-US" dirty="0" smtClean="0"/>
              <a:t>--</a:t>
            </a:r>
            <a:r>
              <a:rPr lang="en-US" baseline="0" dirty="0" smtClean="0"/>
              <a:t> </a:t>
            </a:r>
            <a:r>
              <a:rPr lang="en-US" dirty="0" smtClean="0"/>
              <a:t>The</a:t>
            </a:r>
            <a:r>
              <a:rPr lang="en-US" baseline="0" dirty="0" smtClean="0"/>
              <a:t> four sensitive diagnoses are AIDS, Drug Abuse, Alcohol Abuse and Sickle Cell Anemia.</a:t>
            </a:r>
            <a:endParaRPr lang="en-US" dirty="0" smtClean="0"/>
          </a:p>
          <a:p>
            <a:pPr marL="0" indent="0">
              <a:buFont typeface="Arial" pitchFamily="34" charset="0"/>
              <a:buNone/>
            </a:pPr>
            <a:r>
              <a:rPr lang="en-US" dirty="0" smtClean="0"/>
              <a:t>-- The </a:t>
            </a:r>
            <a:r>
              <a:rPr lang="en-US" dirty="0"/>
              <a:t>Pharmacy role in this process is to ensure the drug file entries are properly coded. </a:t>
            </a:r>
            <a:endParaRPr lang="en-US" dirty="0" smtClean="0"/>
          </a:p>
          <a:p>
            <a:pPr marL="0" indent="0">
              <a:buFont typeface="Arial" pitchFamily="34" charset="0"/>
              <a:buNone/>
            </a:pPr>
            <a:r>
              <a:rPr lang="en-US" dirty="0" smtClean="0"/>
              <a:t>-- Flag </a:t>
            </a:r>
            <a:r>
              <a:rPr lang="en-US" dirty="0"/>
              <a:t>any drug in your drug file used </a:t>
            </a:r>
            <a:r>
              <a:rPr lang="en-US" u="sng" dirty="0"/>
              <a:t>exclusively</a:t>
            </a:r>
            <a:r>
              <a:rPr lang="en-US" dirty="0"/>
              <a:t> to treat any of the sensitive conditions with the U. </a:t>
            </a:r>
            <a:r>
              <a:rPr lang="en-US" dirty="0" smtClean="0"/>
              <a:t>If </a:t>
            </a:r>
            <a:r>
              <a:rPr lang="en-US" dirty="0"/>
              <a:t>the use for the item is not exclusive then there is no need to flag the item.  </a:t>
            </a:r>
            <a:endParaRPr lang="en-US" dirty="0" smtClean="0"/>
          </a:p>
          <a:p>
            <a:pPr marL="0" indent="0">
              <a:buFont typeface="Arial" pitchFamily="34" charset="0"/>
              <a:buNone/>
            </a:pPr>
            <a:r>
              <a:rPr lang="en-US" dirty="0" smtClean="0"/>
              <a:t>-- You</a:t>
            </a:r>
            <a:r>
              <a:rPr lang="en-US" baseline="0" dirty="0" smtClean="0"/>
              <a:t> will notice that Hepatitis is not one of the sensitive diagnoses so drugs used exclusively for hepatitis do not need to be marked</a:t>
            </a:r>
            <a:r>
              <a:rPr lang="en-US" baseline="0" dirty="0" smtClean="0"/>
              <a:t>.</a:t>
            </a:r>
          </a:p>
          <a:p>
            <a:pPr marL="0" indent="0">
              <a:buFont typeface="Arial" pitchFamily="34" charset="0"/>
              <a:buNone/>
            </a:pPr>
            <a:r>
              <a:rPr lang="en-US" dirty="0" smtClean="0"/>
              <a:t>A sample list of items to be flagged with the U can be found in the Pharmacy section of our </a:t>
            </a:r>
            <a:r>
              <a:rPr lang="en-US" dirty="0" err="1" smtClean="0"/>
              <a:t>ePharmacy</a:t>
            </a:r>
            <a:r>
              <a:rPr lang="en-US" dirty="0" smtClean="0"/>
              <a:t> training page, however because of variations in how these agents are</a:t>
            </a:r>
            <a:r>
              <a:rPr lang="en-US" baseline="0" dirty="0" smtClean="0"/>
              <a:t> used, the list on the training page </a:t>
            </a:r>
            <a:r>
              <a:rPr lang="en-US" dirty="0" smtClean="0"/>
              <a:t>it is not intended to be all inclusive. </a:t>
            </a:r>
            <a:endParaRPr lang="en-US" dirty="0"/>
          </a:p>
          <a:p>
            <a:pPr marL="171450" indent="-171450">
              <a:buFont typeface="Arial" pitchFamily="34" charset="0"/>
              <a:buChar char="•"/>
            </a:pPr>
            <a:endParaRPr lang="en-US" b="0" baseline="0" dirty="0" smtClean="0"/>
          </a:p>
          <a:p>
            <a:pPr marL="0" indent="0">
              <a:buFont typeface="Arial" pitchFamily="34" charset="0"/>
              <a:buNone/>
            </a:pPr>
            <a:r>
              <a:rPr lang="en-US" b="0" baseline="0" dirty="0" smtClean="0"/>
              <a:t>-- The next topic I want to address has to do with the </a:t>
            </a:r>
            <a:r>
              <a:rPr lang="en-US" b="0" cap="all" baseline="0" dirty="0" smtClean="0"/>
              <a:t>NDC By Outpatient Site</a:t>
            </a:r>
            <a:r>
              <a:rPr lang="en-US" b="0" baseline="0" dirty="0" smtClean="0"/>
              <a:t> File.  </a:t>
            </a:r>
          </a:p>
        </p:txBody>
      </p:sp>
      <p:sp>
        <p:nvSpPr>
          <p:cNvPr id="4" name="Slide Number Placeholder 3"/>
          <p:cNvSpPr>
            <a:spLocks noGrp="1"/>
          </p:cNvSpPr>
          <p:nvPr>
            <p:ph type="sldNum" sz="quarter" idx="10"/>
          </p:nvPr>
        </p:nvSpPr>
        <p:spPr/>
        <p:txBody>
          <a:bodyPr/>
          <a:lstStyle/>
          <a:p>
            <a:fld id="{08AA51C3-518F-4F0D-B932-9AF47A2C9D15}" type="slidenum">
              <a:rPr lang="en-US" smtClean="0"/>
              <a:pPr/>
              <a:t>12</a:t>
            </a:fld>
            <a:endParaRPr lang="en-US" dirty="0"/>
          </a:p>
        </p:txBody>
      </p:sp>
    </p:spTree>
    <p:extLst>
      <p:ext uri="{BB962C8B-B14F-4D97-AF65-F5344CB8AC3E}">
        <p14:creationId xmlns:p14="http://schemas.microsoft.com/office/powerpoint/2010/main" xmlns="" val="574752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 The NDC BY OUTPATIENT SITE stores the NDC the software</a:t>
            </a:r>
            <a:r>
              <a:rPr lang="en-US" baseline="0" dirty="0" smtClean="0"/>
              <a:t> thinks</a:t>
            </a:r>
            <a:r>
              <a:rPr lang="en-US" dirty="0" smtClean="0"/>
              <a:t> will be used for prescriptions.  </a:t>
            </a:r>
          </a:p>
          <a:p>
            <a:pPr marL="0" indent="0">
              <a:buFont typeface="Arial" pitchFamily="34" charset="0"/>
              <a:buNone/>
            </a:pPr>
            <a:r>
              <a:rPr lang="en-US" dirty="0" smtClean="0"/>
              <a:t>--</a:t>
            </a:r>
            <a:r>
              <a:rPr lang="en-US" baseline="0" dirty="0" smtClean="0"/>
              <a:t> </a:t>
            </a:r>
            <a:r>
              <a:rPr lang="en-US" dirty="0" smtClean="0"/>
              <a:t>The multiple contains a</a:t>
            </a:r>
            <a:r>
              <a:rPr lang="en-US" baseline="0" dirty="0" smtClean="0"/>
              <a:t> .01 field to be able to be division specific in an integrated system.  </a:t>
            </a:r>
          </a:p>
          <a:p>
            <a:pPr marL="0" indent="0">
              <a:buFont typeface="Arial" pitchFamily="34" charset="0"/>
              <a:buNone/>
            </a:pPr>
            <a:r>
              <a:rPr lang="en-US" baseline="0" dirty="0" smtClean="0"/>
              <a:t>-- Each division has their own values for the </a:t>
            </a:r>
            <a:r>
              <a:rPr lang="en-US" cap="all" baseline="0" dirty="0" smtClean="0"/>
              <a:t>Las</a:t>
            </a:r>
            <a:r>
              <a:rPr lang="en-US" baseline="0" dirty="0" smtClean="0"/>
              <a:t>T </a:t>
            </a:r>
            <a:r>
              <a:rPr lang="en-US" cap="all" baseline="0" dirty="0" smtClean="0"/>
              <a:t>Local </a:t>
            </a:r>
            <a:r>
              <a:rPr lang="en-US" baseline="0" dirty="0" smtClean="0"/>
              <a:t>and </a:t>
            </a:r>
            <a:r>
              <a:rPr lang="en-US" cap="all" baseline="0" dirty="0" smtClean="0"/>
              <a:t>Last </a:t>
            </a:r>
            <a:r>
              <a:rPr lang="en-US" baseline="0" dirty="0" smtClean="0"/>
              <a:t>CMOP NDC field, depending on the products being used.</a:t>
            </a:r>
          </a:p>
          <a:p>
            <a:pPr marL="0" indent="0">
              <a:buFont typeface="Arial" pitchFamily="34" charset="0"/>
              <a:buNone/>
            </a:pPr>
            <a:r>
              <a:rPr lang="en-US" baseline="0" dirty="0" smtClean="0"/>
              <a:t>-- The ePharmacy software looks at these fields first when determining the NDC to use for a claim. </a:t>
            </a:r>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13</a:t>
            </a:fld>
            <a:endParaRPr lang="en-US" dirty="0"/>
          </a:p>
        </p:txBody>
      </p:sp>
    </p:spTree>
    <p:extLst>
      <p:ext uri="{BB962C8B-B14F-4D97-AF65-F5344CB8AC3E}">
        <p14:creationId xmlns:p14="http://schemas.microsoft.com/office/powerpoint/2010/main" xmlns="" val="574752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 So here is a flow diagram of the way the Last Local NDC process should work.  Claims generation starts when ePharmacy prescriptions are finished or refilled etc. The LAST LOCAL NDC is transmitted when a local ePharmacy prescription is finished or a refill is entered.  </a:t>
            </a:r>
          </a:p>
          <a:p>
            <a:pPr marL="0" indent="0">
              <a:buFont typeface="Arial" pitchFamily="34" charset="0"/>
              <a:buNone/>
            </a:pPr>
            <a:r>
              <a:rPr lang="en-US" baseline="0" dirty="0" smtClean="0"/>
              <a:t>-- Since the NDC of product that will be used to fill the prescription is not known when the prescription order is finished, functionality was developed for the ePharmacy process to make a best-guess prediction of what that NDC will be.  When an ePharmacy prescription is released, if the NDC is changed, then another claim with the new information is transmitted to the third party.  </a:t>
            </a:r>
          </a:p>
          <a:p>
            <a:pPr marL="0" indent="0">
              <a:buFont typeface="Arial" pitchFamily="34" charset="0"/>
              <a:buNone/>
            </a:pPr>
            <a:r>
              <a:rPr lang="en-US" baseline="0" dirty="0" smtClean="0"/>
              <a:t>-- If the NDC the claim was changed to is provided back to VISTA through the Outpatient Pharmacy Automation Interface by an automation system, or if the NDC change from a manual release (done through the Release Medication option) results in a payable claim, then the </a:t>
            </a:r>
            <a:r>
              <a:rPr lang="en-US" cap="all" baseline="0" dirty="0" smtClean="0"/>
              <a:t>‘Last Local NDC</a:t>
            </a:r>
            <a:r>
              <a:rPr lang="en-US" baseline="0" dirty="0" smtClean="0"/>
              <a:t>’ subfield in the drug file is changed to the new NDC. </a:t>
            </a:r>
          </a:p>
          <a:p>
            <a:pPr marL="0" indent="0">
              <a:buFont typeface="Arial" pitchFamily="34" charset="0"/>
              <a:buNone/>
            </a:pPr>
            <a:r>
              <a:rPr lang="en-US" baseline="0" dirty="0" smtClean="0"/>
              <a:t>-- The ‘</a:t>
            </a:r>
            <a:r>
              <a:rPr lang="en-US" cap="all" baseline="0" dirty="0" smtClean="0"/>
              <a:t>Last Local NDC</a:t>
            </a:r>
            <a:r>
              <a:rPr lang="en-US" baseline="0" dirty="0" smtClean="0"/>
              <a:t>’ also appears on the VistA laser label fill documents. Because of prescription cost problems that were reported, the functionality described above was enhanced with PSO*7*364 (Compliance date April 4</a:t>
            </a:r>
            <a:r>
              <a:rPr lang="en-US" baseline="30000" dirty="0" smtClean="0"/>
              <a:t>th</a:t>
            </a:r>
            <a:r>
              <a:rPr lang="en-US" baseline="0" dirty="0" smtClean="0"/>
              <a:t>, 2013) and I have included the patch description </a:t>
            </a:r>
            <a:r>
              <a:rPr lang="en-US" baseline="0" dirty="0" smtClean="0"/>
              <a:t>in handout #1.  </a:t>
            </a:r>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14</a:t>
            </a:fld>
            <a:endParaRPr lang="en-US" dirty="0"/>
          </a:p>
        </p:txBody>
      </p:sp>
    </p:spTree>
    <p:extLst>
      <p:ext uri="{BB962C8B-B14F-4D97-AF65-F5344CB8AC3E}">
        <p14:creationId xmlns:p14="http://schemas.microsoft.com/office/powerpoint/2010/main" xmlns="" val="1715145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 Here is a flow diagram for a CMOP prescription fill.  </a:t>
            </a:r>
          </a:p>
          <a:p>
            <a:pPr marL="0" indent="0">
              <a:buFont typeface="Arial" pitchFamily="34" charset="0"/>
              <a:buNone/>
            </a:pPr>
            <a:r>
              <a:rPr lang="en-US" baseline="0" dirty="0" smtClean="0"/>
              <a:t>-- The LAST CMOP NDC is the NDC that is transmitted when a CMOP ePharmacy prescription is pulled from suspense.  </a:t>
            </a:r>
          </a:p>
          <a:p>
            <a:pPr marL="0" indent="0">
              <a:buFont typeface="Arial" pitchFamily="34" charset="0"/>
              <a:buNone/>
            </a:pPr>
            <a:r>
              <a:rPr lang="en-US" baseline="0" dirty="0" smtClean="0"/>
              <a:t>-- If CMOP fills the Rx with a different NDC, the LAST CMOP NDC field is updated as part of the CMOP release process. </a:t>
            </a:r>
          </a:p>
          <a:p>
            <a:pPr marL="0" indent="0">
              <a:buFont typeface="Arial" pitchFamily="34" charset="0"/>
              <a:buNone/>
            </a:pPr>
            <a:r>
              <a:rPr lang="en-US" baseline="0" dirty="0" smtClean="0"/>
              <a:t>-- As always, if the NDC is changed when an ePharmacy prescription is released, another claim with the new information is transmitted to the third party.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15</a:t>
            </a:fld>
            <a:endParaRPr lang="en-US" dirty="0"/>
          </a:p>
        </p:txBody>
      </p:sp>
    </p:spTree>
    <p:extLst>
      <p:ext uri="{BB962C8B-B14F-4D97-AF65-F5344CB8AC3E}">
        <p14:creationId xmlns:p14="http://schemas.microsoft.com/office/powerpoint/2010/main" xmlns="" val="1715145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 We discussed earlier that the ePharmacy software</a:t>
            </a:r>
            <a:r>
              <a:rPr lang="en-US" baseline="0" dirty="0" smtClean="0"/>
              <a:t> makes it’s best guess as to what NDC will be used for the prescription fill by first using the NDC in one of the </a:t>
            </a:r>
            <a:r>
              <a:rPr lang="en-US" cap="all" baseline="0" dirty="0" smtClean="0"/>
              <a:t>Last Local </a:t>
            </a:r>
            <a:r>
              <a:rPr lang="en-US" baseline="0" dirty="0" smtClean="0"/>
              <a:t>NDC fields.  </a:t>
            </a:r>
          </a:p>
          <a:p>
            <a:pPr marL="0" indent="0">
              <a:buFont typeface="Arial" pitchFamily="34" charset="0"/>
              <a:buNone/>
            </a:pPr>
            <a:r>
              <a:rPr lang="en-US" baseline="0" dirty="0" smtClean="0"/>
              <a:t>-- If it cannot find an NDC there, it will use the Field 31 (default) NDC.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16</a:t>
            </a:fld>
            <a:endParaRPr lang="en-US" dirty="0"/>
          </a:p>
        </p:txBody>
      </p:sp>
    </p:spTree>
    <p:extLst>
      <p:ext uri="{BB962C8B-B14F-4D97-AF65-F5344CB8AC3E}">
        <p14:creationId xmlns:p14="http://schemas.microsoft.com/office/powerpoint/2010/main" xmlns="" val="3738297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OK time for another Poll. To answer this poll question, click the blue icon above my head.  This time lets review a topic I presented a few slides ago. Which one of the DEA, Special HDLG field values below, when used alone for a drug file entry, prevents claims processing for prescriptions for that product?  Is it </a:t>
            </a:r>
          </a:p>
          <a:p>
            <a:endParaRPr lang="en-US" sz="1200" baseline="0" dirty="0" smtClean="0"/>
          </a:p>
          <a:p>
            <a:pPr marL="1314450" lvl="2" indent="-514350">
              <a:buFont typeface="+mj-lt"/>
              <a:buAutoNum type="alphaUcPeriod"/>
            </a:pPr>
            <a:r>
              <a:rPr lang="en-US" sz="1200" dirty="0" smtClean="0"/>
              <a:t>6  LEGEND ITEM</a:t>
            </a:r>
          </a:p>
          <a:p>
            <a:pPr marL="1314450" lvl="2" indent="-514350">
              <a:buFont typeface="+mj-lt"/>
              <a:buAutoNum type="alphaUcPeriod"/>
            </a:pPr>
            <a:r>
              <a:rPr lang="en-US" sz="1200" u="sng" dirty="0" smtClean="0"/>
              <a:t>9  OVER-THE-COUNTER</a:t>
            </a:r>
          </a:p>
          <a:p>
            <a:pPr marL="1314450" lvl="2" indent="-514350">
              <a:buFont typeface="+mj-lt"/>
              <a:buAutoNum type="alphaUcPeriod"/>
            </a:pPr>
            <a:r>
              <a:rPr lang="en-US" sz="1200" dirty="0" smtClean="0"/>
              <a:t>P  DATED DRUGS</a:t>
            </a:r>
          </a:p>
          <a:p>
            <a:pPr marL="1314450" lvl="2" indent="-514350">
              <a:buFont typeface="+mj-lt"/>
              <a:buAutoNum type="alphaUcPeriod"/>
            </a:pPr>
            <a:r>
              <a:rPr lang="en-US" sz="1200" b="0" i="0" u="none" strike="noStrike" kern="1200" baseline="0" dirty="0" smtClean="0">
                <a:solidFill>
                  <a:schemeClr val="tx1"/>
                </a:solidFill>
                <a:latin typeface="+mn-lt"/>
                <a:ea typeface="+mn-ea"/>
                <a:cs typeface="+mn-cs"/>
              </a:rPr>
              <a:t>W NOT RENEWABLE</a:t>
            </a:r>
          </a:p>
          <a:p>
            <a:pPr marL="1314450" lvl="2" indent="-514350">
              <a:buFont typeface="+mj-lt"/>
              <a:buAutoNum type="alphaUcPeriod"/>
            </a:pPr>
            <a:endParaRPr lang="en-US" sz="1200" baseline="0" dirty="0" smtClean="0"/>
          </a:p>
          <a:p>
            <a:r>
              <a:rPr lang="en-US" sz="1200" baseline="0" dirty="0" smtClean="0"/>
              <a:t>We will give you some time to reflect on that and show the answers a few slides from now.  Now I would like to review some drug file price fields that play a role in the ePharmacy process. Let’s get back to the presentation.</a:t>
            </a:r>
          </a:p>
          <a:p>
            <a:endParaRPr lang="en-US" sz="120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17</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 The</a:t>
            </a:r>
            <a:r>
              <a:rPr lang="en-US" baseline="0" dirty="0" smtClean="0"/>
              <a:t> previous </a:t>
            </a:r>
            <a:r>
              <a:rPr lang="en-US" dirty="0" smtClean="0"/>
              <a:t>discussion</a:t>
            </a:r>
            <a:r>
              <a:rPr lang="en-US" baseline="0" dirty="0" smtClean="0"/>
              <a:t> on the NDC process leads into a review of how costs are associated with ePharmacy prescriptions.  </a:t>
            </a:r>
          </a:p>
          <a:p>
            <a:pPr marL="0" indent="0">
              <a:buFont typeface="Arial" pitchFamily="34" charset="0"/>
              <a:buNone/>
            </a:pPr>
            <a:r>
              <a:rPr lang="en-US" baseline="0" dirty="0" smtClean="0"/>
              <a:t>-- The drug fields most involved in the process are the default </a:t>
            </a:r>
            <a:r>
              <a:rPr lang="en-US" cap="all" baseline="0" dirty="0" smtClean="0"/>
              <a:t>Price Per Dispense </a:t>
            </a:r>
            <a:r>
              <a:rPr lang="en-US" baseline="0" dirty="0" smtClean="0"/>
              <a:t>unit field – 16, and the synonym</a:t>
            </a:r>
            <a:r>
              <a:rPr lang="en-US" cap="all" baseline="0" dirty="0" smtClean="0"/>
              <a:t> Price Per Dispense unit field</a:t>
            </a:r>
            <a:r>
              <a:rPr lang="en-US" baseline="0" dirty="0" smtClean="0"/>
              <a:t> – 404 of the S</a:t>
            </a:r>
            <a:r>
              <a:rPr lang="en-US" cap="all" baseline="0" dirty="0" smtClean="0"/>
              <a:t>ynonym</a:t>
            </a:r>
            <a:r>
              <a:rPr lang="en-US" baseline="0" dirty="0" smtClean="0"/>
              <a:t> multiple. </a:t>
            </a:r>
          </a:p>
        </p:txBody>
      </p:sp>
      <p:sp>
        <p:nvSpPr>
          <p:cNvPr id="4" name="Slide Number Placeholder 3"/>
          <p:cNvSpPr>
            <a:spLocks noGrp="1"/>
          </p:cNvSpPr>
          <p:nvPr>
            <p:ph type="sldNum" sz="quarter" idx="10"/>
          </p:nvPr>
        </p:nvSpPr>
        <p:spPr/>
        <p:txBody>
          <a:bodyPr/>
          <a:lstStyle/>
          <a:p>
            <a:fld id="{08AA51C3-518F-4F0D-B932-9AF47A2C9D15}" type="slidenum">
              <a:rPr lang="en-US" smtClean="0"/>
              <a:pPr/>
              <a:t>18</a:t>
            </a:fld>
            <a:endParaRPr lang="en-US" dirty="0"/>
          </a:p>
        </p:txBody>
      </p:sp>
    </p:spTree>
    <p:extLst>
      <p:ext uri="{BB962C8B-B14F-4D97-AF65-F5344CB8AC3E}">
        <p14:creationId xmlns:p14="http://schemas.microsoft.com/office/powerpoint/2010/main" xmlns="" val="574752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buFont typeface="Arial" pitchFamily="34" charset="0"/>
              <a:buNone/>
            </a:pPr>
            <a:r>
              <a:rPr lang="en-US" dirty="0" smtClean="0">
                <a:latin typeface="Arial" pitchFamily="34" charset="0"/>
              </a:rPr>
              <a:t>-- The origin of the drug cost that will be transmitted to the third party for </a:t>
            </a:r>
            <a:r>
              <a:rPr lang="en-US" u="sng" dirty="0" smtClean="0">
                <a:latin typeface="Arial" pitchFamily="34" charset="0"/>
              </a:rPr>
              <a:t>locally</a:t>
            </a:r>
            <a:r>
              <a:rPr lang="en-US" dirty="0" smtClean="0">
                <a:latin typeface="Arial" pitchFamily="34" charset="0"/>
              </a:rPr>
              <a:t> filled prescriptions will be the cost residing in the drug file for the NDC chosen for the prescription at the time the prescription claim is submitted.  </a:t>
            </a:r>
          </a:p>
          <a:p>
            <a:pPr marL="0" indent="0">
              <a:buFont typeface="Arial" pitchFamily="34" charset="0"/>
              <a:buNone/>
            </a:pPr>
            <a:r>
              <a:rPr lang="en-US" dirty="0" smtClean="0">
                <a:latin typeface="Arial" pitchFamily="34" charset="0"/>
              </a:rPr>
              <a:t>-- For local prescription fills, if the NDC chosen for the prescription is the default NDC (Drug file field #31 NDC), the drug cost used will be the PRICE PER DISPENSE UNIT field value (#16) of DRUG file (#50).  </a:t>
            </a:r>
          </a:p>
          <a:p>
            <a:pPr marL="0" indent="0">
              <a:buFont typeface="Arial" pitchFamily="34" charset="0"/>
              <a:buNone/>
            </a:pPr>
            <a:r>
              <a:rPr lang="en-US" dirty="0" smtClean="0">
                <a:latin typeface="Arial" pitchFamily="34" charset="0"/>
              </a:rPr>
              <a:t>-- If the NDC selected is a synonym, the PRICE PER DISPENSE UNIT field (#404) of the SYNONYM multiple (#9) of the DRUG file (#50) will be used.  </a:t>
            </a:r>
          </a:p>
          <a:p>
            <a:pPr marL="0" indent="0">
              <a:buFont typeface="Arial" pitchFamily="34" charset="0"/>
              <a:buNone/>
            </a:pPr>
            <a:r>
              <a:rPr lang="en-US" dirty="0" smtClean="0">
                <a:latin typeface="Arial" pitchFamily="34" charset="0"/>
              </a:rPr>
              <a:t>-- So the cost transmitted for local fills can be calculated</a:t>
            </a:r>
            <a:r>
              <a:rPr lang="en-US" baseline="0" dirty="0" smtClean="0">
                <a:latin typeface="Arial" pitchFamily="34" charset="0"/>
              </a:rPr>
              <a:t> using either the synonym cost or the default cost.</a:t>
            </a:r>
            <a:r>
              <a:rPr lang="en-US" dirty="0" smtClean="0">
                <a:latin typeface="Arial" pitchFamily="34" charset="0"/>
              </a:rPr>
              <a:t> </a:t>
            </a:r>
          </a:p>
          <a:p>
            <a:endParaRPr lang="en-US" dirty="0" smtClean="0">
              <a:latin typeface="Arial" pitchFamily="34"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pitchFamily="34" charset="0"/>
                <a:sym typeface="Wingdings" pitchFamily="2" charset="2"/>
              </a:defRPr>
            </a:lvl1pPr>
            <a:lvl2pPr marL="754243" indent="-290093" eaLnBrk="0" hangingPunct="0">
              <a:defRPr sz="2400" b="1">
                <a:solidFill>
                  <a:schemeClr val="tx1"/>
                </a:solidFill>
                <a:latin typeface="Arial" pitchFamily="34" charset="0"/>
                <a:sym typeface="Wingdings" pitchFamily="2" charset="2"/>
              </a:defRPr>
            </a:lvl2pPr>
            <a:lvl3pPr marL="1160374" indent="-232075" eaLnBrk="0" hangingPunct="0">
              <a:defRPr sz="2400" b="1">
                <a:solidFill>
                  <a:schemeClr val="tx1"/>
                </a:solidFill>
                <a:latin typeface="Arial" pitchFamily="34" charset="0"/>
                <a:sym typeface="Wingdings" pitchFamily="2" charset="2"/>
              </a:defRPr>
            </a:lvl3pPr>
            <a:lvl4pPr marL="1624523" indent="-232075" eaLnBrk="0" hangingPunct="0">
              <a:defRPr sz="2400" b="1">
                <a:solidFill>
                  <a:schemeClr val="tx1"/>
                </a:solidFill>
                <a:latin typeface="Arial" pitchFamily="34" charset="0"/>
                <a:sym typeface="Wingdings" pitchFamily="2" charset="2"/>
              </a:defRPr>
            </a:lvl4pPr>
            <a:lvl5pPr marL="2088672" indent="-232075" eaLnBrk="0" hangingPunct="0">
              <a:defRPr sz="2400" b="1">
                <a:solidFill>
                  <a:schemeClr val="tx1"/>
                </a:solidFill>
                <a:latin typeface="Arial" pitchFamily="34" charset="0"/>
                <a:sym typeface="Wingdings" pitchFamily="2" charset="2"/>
              </a:defRPr>
            </a:lvl5pPr>
            <a:lvl6pPr marL="2552822" indent="-232075" eaLnBrk="0" fontAlgn="base" hangingPunct="0">
              <a:spcBef>
                <a:spcPct val="0"/>
              </a:spcBef>
              <a:spcAft>
                <a:spcPct val="0"/>
              </a:spcAft>
              <a:defRPr sz="2400" b="1">
                <a:solidFill>
                  <a:schemeClr val="tx1"/>
                </a:solidFill>
                <a:latin typeface="Arial" pitchFamily="34" charset="0"/>
                <a:sym typeface="Wingdings" pitchFamily="2" charset="2"/>
              </a:defRPr>
            </a:lvl6pPr>
            <a:lvl7pPr marL="3016971" indent="-232075" eaLnBrk="0" fontAlgn="base" hangingPunct="0">
              <a:spcBef>
                <a:spcPct val="0"/>
              </a:spcBef>
              <a:spcAft>
                <a:spcPct val="0"/>
              </a:spcAft>
              <a:defRPr sz="2400" b="1">
                <a:solidFill>
                  <a:schemeClr val="tx1"/>
                </a:solidFill>
                <a:latin typeface="Arial" pitchFamily="34" charset="0"/>
                <a:sym typeface="Wingdings" pitchFamily="2" charset="2"/>
              </a:defRPr>
            </a:lvl7pPr>
            <a:lvl8pPr marL="3481121" indent="-232075" eaLnBrk="0" fontAlgn="base" hangingPunct="0">
              <a:spcBef>
                <a:spcPct val="0"/>
              </a:spcBef>
              <a:spcAft>
                <a:spcPct val="0"/>
              </a:spcAft>
              <a:defRPr sz="2400" b="1">
                <a:solidFill>
                  <a:schemeClr val="tx1"/>
                </a:solidFill>
                <a:latin typeface="Arial" pitchFamily="34" charset="0"/>
                <a:sym typeface="Wingdings" pitchFamily="2" charset="2"/>
              </a:defRPr>
            </a:lvl8pPr>
            <a:lvl9pPr marL="3945270" indent="-232075" eaLnBrk="0" fontAlgn="base" hangingPunct="0">
              <a:spcBef>
                <a:spcPct val="0"/>
              </a:spcBef>
              <a:spcAft>
                <a:spcPct val="0"/>
              </a:spcAft>
              <a:defRPr sz="2400" b="1">
                <a:solidFill>
                  <a:schemeClr val="tx1"/>
                </a:solidFill>
                <a:latin typeface="Arial" pitchFamily="34" charset="0"/>
                <a:sym typeface="Wingdings" pitchFamily="2" charset="2"/>
              </a:defRPr>
            </a:lvl9pPr>
          </a:lstStyle>
          <a:p>
            <a:pPr eaLnBrk="1" hangingPunct="1"/>
            <a:fld id="{D217992A-FE42-4CD0-BAE5-E22C1AA20E46}" type="slidenum">
              <a:rPr lang="en-US" sz="1200" b="0"/>
              <a:pPr eaLnBrk="1" hangingPunct="1"/>
              <a:t>19</a:t>
            </a:fld>
            <a:endParaRPr lang="en-US" sz="1200" b="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 just want </a:t>
            </a:r>
            <a:r>
              <a:rPr lang="en-US" sz="1200" baseline="0" dirty="0" smtClean="0"/>
              <a:t>an idea of the experience of the audience, so I can keep that in mind when presenting.</a:t>
            </a:r>
          </a:p>
          <a:p>
            <a:endParaRPr lang="en-US" sz="1200" baseline="0" dirty="0" smtClean="0"/>
          </a:p>
          <a:p>
            <a:r>
              <a:rPr lang="en-US" sz="1200" baseline="0" dirty="0" smtClean="0"/>
              <a:t>So the question is how long have you been a Pharmacy Informatics or ADPAC person.  You choices as shown on the slides are</a:t>
            </a:r>
          </a:p>
          <a:p>
            <a:pPr marL="1314450" lvl="2" indent="-514350">
              <a:buFont typeface="+mj-lt"/>
              <a:buAutoNum type="alphaUcPeriod"/>
            </a:pPr>
            <a:r>
              <a:rPr lang="en-US" sz="1200" dirty="0" smtClean="0">
                <a:solidFill>
                  <a:schemeClr val="tx1">
                    <a:lumMod val="85000"/>
                    <a:lumOff val="15000"/>
                  </a:schemeClr>
                </a:solidFill>
              </a:rPr>
              <a:t>1 year or less</a:t>
            </a:r>
          </a:p>
          <a:p>
            <a:pPr marL="1314450" lvl="2" indent="-514350">
              <a:buFont typeface="+mj-lt"/>
              <a:buAutoNum type="alphaUcPeriod"/>
            </a:pPr>
            <a:r>
              <a:rPr lang="en-US" sz="1200" dirty="0" smtClean="0">
                <a:solidFill>
                  <a:schemeClr val="tx1">
                    <a:lumMod val="85000"/>
                    <a:lumOff val="15000"/>
                  </a:schemeClr>
                </a:solidFill>
              </a:rPr>
              <a:t>2-5 years</a:t>
            </a:r>
          </a:p>
          <a:p>
            <a:pPr marL="1314450" lvl="2" indent="-514350">
              <a:buFont typeface="+mj-lt"/>
              <a:buAutoNum type="alphaUcPeriod"/>
            </a:pPr>
            <a:r>
              <a:rPr lang="en-US" sz="1200" dirty="0" smtClean="0">
                <a:solidFill>
                  <a:schemeClr val="tx1">
                    <a:lumMod val="85000"/>
                    <a:lumOff val="15000"/>
                  </a:schemeClr>
                </a:solidFill>
              </a:rPr>
              <a:t>Over 5 years</a:t>
            </a:r>
          </a:p>
          <a:p>
            <a:pPr marL="1314450" lvl="2" indent="-514350">
              <a:buFont typeface="+mj-lt"/>
              <a:buAutoNum type="alphaUcPeriod"/>
            </a:pPr>
            <a:r>
              <a:rPr lang="en-US" sz="1200" dirty="0" smtClean="0">
                <a:solidFill>
                  <a:schemeClr val="tx1">
                    <a:lumMod val="85000"/>
                    <a:lumOff val="15000"/>
                  </a:schemeClr>
                </a:solidFill>
              </a:rPr>
              <a:t>I am not a Pharmacy Informatics or ADPAC person</a:t>
            </a:r>
          </a:p>
          <a:p>
            <a:endParaRPr lang="en-US" sz="1200" baseline="0" dirty="0" smtClean="0"/>
          </a:p>
          <a:p>
            <a:r>
              <a:rPr lang="en-US" sz="1200" baseline="0" dirty="0" smtClean="0"/>
              <a:t>To answer the question, click the blue polling icon above my head.   We will come back later and present the results.  </a:t>
            </a:r>
          </a:p>
          <a:p>
            <a:endParaRPr lang="en-US" sz="1200" baseline="0" dirty="0" smtClean="0"/>
          </a:p>
          <a:p>
            <a:r>
              <a:rPr lang="en-US" sz="1200" baseline="0" dirty="0" smtClean="0"/>
              <a:t>In the meantime I would like to go over a brief list of the areas I will try to cover then provide some statistics slides that may be of interest to you.  Let’s get back to the presentation.</a:t>
            </a:r>
          </a:p>
          <a:p>
            <a:endParaRPr lang="en-US" sz="2800" baseline="0" dirty="0" smtClean="0"/>
          </a:p>
          <a:p>
            <a:endParaRPr lang="en-US" sz="280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2</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dirty="0" smtClean="0">
                <a:latin typeface="Arial" pitchFamily="34" charset="0"/>
              </a:rPr>
              <a:t>-- In the case of CMOP fills, the default NDC price will always be used, which is taken from the PRICE PER DISPENSE UNIT field (#16) of DRUG file (#50).</a:t>
            </a:r>
            <a:r>
              <a:rPr lang="en-US" sz="1200" baseline="0" dirty="0" smtClean="0">
                <a:latin typeface="Arial" pitchFamily="34" charset="0"/>
              </a:rPr>
              <a:t>  </a:t>
            </a:r>
          </a:p>
          <a:p>
            <a:pPr marL="0" indent="0">
              <a:buFont typeface="Arial" pitchFamily="34" charset="0"/>
              <a:buNone/>
            </a:pPr>
            <a:r>
              <a:rPr lang="en-US" sz="1200" baseline="0" dirty="0" smtClean="0">
                <a:latin typeface="Arial" pitchFamily="34" charset="0"/>
              </a:rPr>
              <a:t>-- We use this field value </a:t>
            </a:r>
            <a:r>
              <a:rPr lang="en-US" sz="1200" dirty="0" smtClean="0">
                <a:latin typeface="Arial" pitchFamily="34" charset="0"/>
              </a:rPr>
              <a:t>because functionality currently doesn’t exist to allow CMOP drug costs to be shared between VistA and CMOP.</a:t>
            </a:r>
          </a:p>
          <a:p>
            <a:pPr marL="0" indent="0">
              <a:buFont typeface="Arial" pitchFamily="34" charset="0"/>
              <a:buNone/>
            </a:pPr>
            <a:r>
              <a:rPr lang="en-US" sz="1200" dirty="0" smtClean="0">
                <a:latin typeface="Arial" pitchFamily="34" charset="0"/>
              </a:rPr>
              <a:t>-- As you know, local drug costs are updated through the Drug Accountability process.</a:t>
            </a:r>
          </a:p>
          <a:p>
            <a:endParaRPr lang="en-US" sz="1200" dirty="0" smtClean="0">
              <a:latin typeface="Arial" pitchFamily="34" charset="0"/>
            </a:endParaRPr>
          </a:p>
          <a:p>
            <a:r>
              <a:rPr lang="en-US" sz="1200" dirty="0" smtClean="0">
                <a:latin typeface="Arial" pitchFamily="34" charset="0"/>
              </a:rPr>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rPr>
              <a:t>The basic functionality I described in these previous slides was released to the field in August 2008 in patch PSO*</a:t>
            </a:r>
            <a:r>
              <a:rPr lang="en-US" sz="1200" b="1" dirty="0" smtClean="0">
                <a:latin typeface="Arial" pitchFamily="34" charset="0"/>
              </a:rPr>
              <a:t>7</a:t>
            </a:r>
            <a:r>
              <a:rPr lang="en-US" sz="1200" dirty="0" smtClean="0">
                <a:latin typeface="Arial" pitchFamily="34" charset="0"/>
              </a:rPr>
              <a:t>*287. That patch introduced the prescription cost calculations used to submit TRICARE prescription claims at those facilities approved to process TRICARE prescriptions. (FYI - TRICARE prescription claims use a different administrative fee in addition to the drug cost.)  The changes made regarding how the drug costs were determined and stored however, affects all VA facilities.   Without going into detail, several facilities reported problems with the functionality that occasionally resulted in a particular drug cost being inaccurate, which lead to inaccurate</a:t>
            </a:r>
            <a:r>
              <a:rPr lang="en-US" sz="1200" baseline="0" dirty="0" smtClean="0">
                <a:latin typeface="Arial" pitchFamily="34" charset="0"/>
              </a:rPr>
              <a:t> prescription cost reporting for those items.</a:t>
            </a:r>
            <a:r>
              <a:rPr lang="en-US" sz="1200" dirty="0" smtClean="0">
                <a:latin typeface="Arial" pitchFamily="34" charset="0"/>
              </a:rPr>
              <a:t>  Remedy Tickets were submitted and the nature of the problem was assessed.  PSO*7*364 (Compliance date April 4</a:t>
            </a:r>
            <a:r>
              <a:rPr lang="en-US" sz="1200" baseline="30000" dirty="0" smtClean="0">
                <a:latin typeface="Arial" pitchFamily="34" charset="0"/>
              </a:rPr>
              <a:t>th</a:t>
            </a:r>
            <a:r>
              <a:rPr lang="en-US" sz="1200" dirty="0" smtClean="0">
                <a:latin typeface="Arial" pitchFamily="34" charset="0"/>
              </a:rPr>
              <a:t>, 2013) was to have fixed these issues, but I believe there are still some inappropriate prescription costs still being generated.</a:t>
            </a:r>
            <a:r>
              <a:rPr lang="en-US" baseline="0" dirty="0" smtClean="0"/>
              <a:t> </a:t>
            </a:r>
            <a:endParaRPr lang="en-US" dirty="0" smtClean="0">
              <a:latin typeface="Arial" pitchFamily="34" charset="0"/>
            </a:endParaRPr>
          </a:p>
          <a:p>
            <a:endParaRPr lang="en-US" baseline="0" dirty="0" smtClean="0">
              <a:latin typeface="Arial" pitchFamily="34" charset="0"/>
            </a:endParaRPr>
          </a:p>
          <a:p>
            <a:endParaRPr lang="en-US"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20</a:t>
            </a:fld>
            <a:endParaRPr lang="en-US" dirty="0"/>
          </a:p>
        </p:txBody>
      </p:sp>
    </p:spTree>
    <p:extLst>
      <p:ext uri="{BB962C8B-B14F-4D97-AF65-F5344CB8AC3E}">
        <p14:creationId xmlns:p14="http://schemas.microsoft.com/office/powerpoint/2010/main" xmlns="" val="423856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buFont typeface="Arial" pitchFamily="34" charset="0"/>
              <a:buNone/>
              <a:defRPr/>
            </a:pPr>
            <a:r>
              <a:rPr lang="en-US" sz="1200" dirty="0" smtClean="0"/>
              <a:t>-- So we just discussed the origin of the drug costs for a claim.</a:t>
            </a:r>
          </a:p>
          <a:p>
            <a:pPr marL="0" indent="0">
              <a:buFont typeface="Arial" pitchFamily="34" charset="0"/>
              <a:buNone/>
              <a:defRPr/>
            </a:pPr>
            <a:r>
              <a:rPr lang="en-US" sz="1200" dirty="0" smtClean="0"/>
              <a:t>-- Corresponding fields in the</a:t>
            </a:r>
            <a:r>
              <a:rPr lang="en-US" sz="1200" baseline="0" dirty="0" smtClean="0"/>
              <a:t> Prescription file store these drug costs to be used for the prescription.</a:t>
            </a:r>
            <a:endParaRPr lang="en-US" sz="1200" dirty="0" smtClean="0"/>
          </a:p>
          <a:p>
            <a:pPr marL="0" indent="0">
              <a:buFont typeface="Arial" pitchFamily="34" charset="0"/>
              <a:buNone/>
              <a:defRPr/>
            </a:pPr>
            <a:r>
              <a:rPr lang="en-US" sz="1200" dirty="0" smtClean="0"/>
              <a:t>-- For original fills, the UNIT PRICE OF DRUG field (#17) of </a:t>
            </a:r>
            <a:r>
              <a:rPr lang="en-US" sz="1200" cap="all" baseline="0" dirty="0" smtClean="0"/>
              <a:t>Prescription</a:t>
            </a:r>
            <a:r>
              <a:rPr lang="en-US" sz="1200" dirty="0" smtClean="0"/>
              <a:t> File (#52) will be used for the drug cost.  </a:t>
            </a:r>
          </a:p>
          <a:p>
            <a:pPr marL="0" indent="0">
              <a:buFont typeface="Arial" pitchFamily="34" charset="0"/>
              <a:buNone/>
              <a:defRPr/>
            </a:pPr>
            <a:r>
              <a:rPr lang="en-US" sz="1200" dirty="0" smtClean="0"/>
              <a:t>-- For refills, the CURRENT UNIT PRICE OF DRUG field (#1.2) of the </a:t>
            </a:r>
            <a:r>
              <a:rPr lang="en-US" sz="1200" cap="all" baseline="0" dirty="0" smtClean="0"/>
              <a:t>Prescription</a:t>
            </a:r>
            <a:r>
              <a:rPr lang="en-US" sz="1200" dirty="0" smtClean="0"/>
              <a:t> File REFILL multiple (#52.1) will be used for</a:t>
            </a:r>
            <a:r>
              <a:rPr lang="en-US" sz="1200" baseline="0" dirty="0" smtClean="0"/>
              <a:t> the</a:t>
            </a:r>
            <a:r>
              <a:rPr lang="en-US" sz="1200" dirty="0" smtClean="0"/>
              <a:t> drug cost.</a:t>
            </a:r>
          </a:p>
          <a:p>
            <a:pPr marL="0" indent="0">
              <a:buFont typeface="Arial" pitchFamily="34" charset="0"/>
              <a:buNone/>
              <a:defRPr/>
            </a:pPr>
            <a:r>
              <a:rPr lang="en-US" sz="1200" dirty="0" smtClean="0"/>
              <a:t>-- The drug file cost is multiplied by the prescription</a:t>
            </a:r>
            <a:r>
              <a:rPr lang="en-US" sz="1200" baseline="0" dirty="0" smtClean="0"/>
              <a:t> quantity to determine the ingredient cost for the prescription.</a:t>
            </a:r>
            <a:endParaRPr lang="en-US" sz="12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t>-- The administrative charge (currently $</a:t>
            </a:r>
            <a:r>
              <a:rPr lang="en-US" sz="1200" dirty="0" smtClean="0"/>
              <a:t>13.18) </a:t>
            </a:r>
            <a:r>
              <a:rPr lang="en-US" sz="1200" dirty="0" smtClean="0"/>
              <a:t>is added to the</a:t>
            </a:r>
            <a:r>
              <a:rPr lang="en-US" sz="1200" baseline="0" dirty="0" smtClean="0"/>
              <a:t> ingredient</a:t>
            </a:r>
            <a:r>
              <a:rPr lang="en-US" sz="1200" dirty="0" smtClean="0"/>
              <a:t> cost and used for the ePharmacy claim.</a:t>
            </a:r>
            <a:r>
              <a:rPr lang="en-US" baseline="0" dirty="0" smtClean="0"/>
              <a:t> </a:t>
            </a:r>
            <a:endParaRPr lang="en-US" dirty="0" smtClean="0">
              <a:latin typeface="Arial" pitchFamily="34"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pitchFamily="34" charset="0"/>
                <a:sym typeface="Wingdings" pitchFamily="2" charset="2"/>
              </a:defRPr>
            </a:lvl1pPr>
            <a:lvl2pPr marL="754243" indent="-290093" eaLnBrk="0" hangingPunct="0">
              <a:defRPr sz="2400" b="1">
                <a:solidFill>
                  <a:schemeClr val="tx1"/>
                </a:solidFill>
                <a:latin typeface="Arial" pitchFamily="34" charset="0"/>
                <a:sym typeface="Wingdings" pitchFamily="2" charset="2"/>
              </a:defRPr>
            </a:lvl2pPr>
            <a:lvl3pPr marL="1160374" indent="-232075" eaLnBrk="0" hangingPunct="0">
              <a:defRPr sz="2400" b="1">
                <a:solidFill>
                  <a:schemeClr val="tx1"/>
                </a:solidFill>
                <a:latin typeface="Arial" pitchFamily="34" charset="0"/>
                <a:sym typeface="Wingdings" pitchFamily="2" charset="2"/>
              </a:defRPr>
            </a:lvl3pPr>
            <a:lvl4pPr marL="1624523" indent="-232075" eaLnBrk="0" hangingPunct="0">
              <a:defRPr sz="2400" b="1">
                <a:solidFill>
                  <a:schemeClr val="tx1"/>
                </a:solidFill>
                <a:latin typeface="Arial" pitchFamily="34" charset="0"/>
                <a:sym typeface="Wingdings" pitchFamily="2" charset="2"/>
              </a:defRPr>
            </a:lvl4pPr>
            <a:lvl5pPr marL="2088672" indent="-232075" eaLnBrk="0" hangingPunct="0">
              <a:defRPr sz="2400" b="1">
                <a:solidFill>
                  <a:schemeClr val="tx1"/>
                </a:solidFill>
                <a:latin typeface="Arial" pitchFamily="34" charset="0"/>
                <a:sym typeface="Wingdings" pitchFamily="2" charset="2"/>
              </a:defRPr>
            </a:lvl5pPr>
            <a:lvl6pPr marL="2552822" indent="-232075" eaLnBrk="0" fontAlgn="base" hangingPunct="0">
              <a:spcBef>
                <a:spcPct val="0"/>
              </a:spcBef>
              <a:spcAft>
                <a:spcPct val="0"/>
              </a:spcAft>
              <a:defRPr sz="2400" b="1">
                <a:solidFill>
                  <a:schemeClr val="tx1"/>
                </a:solidFill>
                <a:latin typeface="Arial" pitchFamily="34" charset="0"/>
                <a:sym typeface="Wingdings" pitchFamily="2" charset="2"/>
              </a:defRPr>
            </a:lvl6pPr>
            <a:lvl7pPr marL="3016971" indent="-232075" eaLnBrk="0" fontAlgn="base" hangingPunct="0">
              <a:spcBef>
                <a:spcPct val="0"/>
              </a:spcBef>
              <a:spcAft>
                <a:spcPct val="0"/>
              </a:spcAft>
              <a:defRPr sz="2400" b="1">
                <a:solidFill>
                  <a:schemeClr val="tx1"/>
                </a:solidFill>
                <a:latin typeface="Arial" pitchFamily="34" charset="0"/>
                <a:sym typeface="Wingdings" pitchFamily="2" charset="2"/>
              </a:defRPr>
            </a:lvl7pPr>
            <a:lvl8pPr marL="3481121" indent="-232075" eaLnBrk="0" fontAlgn="base" hangingPunct="0">
              <a:spcBef>
                <a:spcPct val="0"/>
              </a:spcBef>
              <a:spcAft>
                <a:spcPct val="0"/>
              </a:spcAft>
              <a:defRPr sz="2400" b="1">
                <a:solidFill>
                  <a:schemeClr val="tx1"/>
                </a:solidFill>
                <a:latin typeface="Arial" pitchFamily="34" charset="0"/>
                <a:sym typeface="Wingdings" pitchFamily="2" charset="2"/>
              </a:defRPr>
            </a:lvl8pPr>
            <a:lvl9pPr marL="3945270" indent="-232075" eaLnBrk="0" fontAlgn="base" hangingPunct="0">
              <a:spcBef>
                <a:spcPct val="0"/>
              </a:spcBef>
              <a:spcAft>
                <a:spcPct val="0"/>
              </a:spcAft>
              <a:defRPr sz="2400" b="1">
                <a:solidFill>
                  <a:schemeClr val="tx1"/>
                </a:solidFill>
                <a:latin typeface="Arial" pitchFamily="34" charset="0"/>
                <a:sym typeface="Wingdings" pitchFamily="2" charset="2"/>
              </a:defRPr>
            </a:lvl9pPr>
          </a:lstStyle>
          <a:p>
            <a:pPr eaLnBrk="1" hangingPunct="1"/>
            <a:fld id="{D217992A-FE42-4CD0-BAE5-E22C1AA20E46}" type="slidenum">
              <a:rPr lang="en-US" sz="1200" b="0"/>
              <a:pPr eaLnBrk="1" hangingPunct="1"/>
              <a:t>21</a:t>
            </a:fld>
            <a:endParaRPr lang="en-US" sz="1200" b="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t>-- One ePharmacy claims cost problem</a:t>
            </a:r>
            <a:r>
              <a:rPr lang="en-US" sz="1200" baseline="0" dirty="0" smtClean="0"/>
              <a:t> reported was the </a:t>
            </a:r>
            <a:r>
              <a:rPr lang="en-US" sz="1200" dirty="0" smtClean="0"/>
              <a:t> ‘Cannot Find Price for Item’ error</a:t>
            </a:r>
            <a:r>
              <a:rPr lang="en-US" sz="1200" baseline="0" dirty="0" smtClean="0"/>
              <a:t> seen for prescriptions for Penny drugs.  These were caused when the Price Per Order Unit fields were so low, that the Price Per Dispense Unit fields were rounding down to $0.0000.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 The Integrated Billing software interpreted that as a item price error, and did not allow a claim to be generated.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 IB*2*455 (Compliance date Jan 27, 2012) fixed most of those errors, by allowing a claim to be generated even when the Price Per Dispense Unit calculated to less than $0.0000.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22</a:t>
            </a:fld>
            <a:endParaRPr lang="en-US" dirty="0"/>
          </a:p>
        </p:txBody>
      </p:sp>
    </p:spTree>
    <p:extLst>
      <p:ext uri="{BB962C8B-B14F-4D97-AF65-F5344CB8AC3E}">
        <p14:creationId xmlns:p14="http://schemas.microsoft.com/office/powerpoint/2010/main" xmlns="" val="3471633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marL="0" indent="0">
              <a:buFont typeface="Arial" pitchFamily="34" charset="0"/>
              <a:buNone/>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 While IB*2*455 </a:t>
            </a:r>
            <a:r>
              <a:rPr lang="en-US" sz="1200" baseline="0" dirty="0" smtClean="0"/>
              <a:t>prevented </a:t>
            </a:r>
            <a:r>
              <a:rPr lang="en-US" sz="1200" baseline="0" dirty="0" smtClean="0"/>
              <a:t>the ‘Cannot Find Price for Item’ errors for the penny drugs, another issue was created.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 The amount submitted on prescription claims can be no more precise than two decimal places.  Some third parties will reject claims for some of these prescriptions because the ingredient cost submitted rounds down to $0.00.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 I have </a:t>
            </a:r>
            <a:r>
              <a:rPr lang="en-US" sz="1200" baseline="0" dirty="0" smtClean="0"/>
              <a:t>included the </a:t>
            </a:r>
            <a:r>
              <a:rPr lang="en-US" sz="1200" baseline="0" dirty="0" smtClean="0"/>
              <a:t>patch description for </a:t>
            </a:r>
            <a:r>
              <a:rPr lang="en-US" sz="1200" baseline="0" dirty="0" smtClean="0"/>
              <a:t>IB*2*455 in handout #1.</a:t>
            </a:r>
            <a:endParaRPr lang="en-US" sz="1200" baseline="0" dirty="0" smtClean="0"/>
          </a:p>
          <a:p>
            <a:pPr>
              <a:defRPr/>
            </a:pPr>
            <a:r>
              <a:rPr lang="en-US" sz="1000" dirty="0"/>
              <a:t> </a:t>
            </a:r>
          </a:p>
          <a:p>
            <a:pPr>
              <a:defRPr/>
            </a:pPr>
            <a:r>
              <a:rPr lang="en-US" sz="1000" dirty="0"/>
              <a:t> </a:t>
            </a: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pitchFamily="34" charset="0"/>
                <a:sym typeface="Wingdings" pitchFamily="2" charset="2"/>
              </a:defRPr>
            </a:lvl1pPr>
            <a:lvl2pPr marL="754243" indent="-290093" eaLnBrk="0" hangingPunct="0">
              <a:defRPr sz="2400" b="1">
                <a:solidFill>
                  <a:schemeClr val="tx1"/>
                </a:solidFill>
                <a:latin typeface="Arial" pitchFamily="34" charset="0"/>
                <a:sym typeface="Wingdings" pitchFamily="2" charset="2"/>
              </a:defRPr>
            </a:lvl2pPr>
            <a:lvl3pPr marL="1160374" indent="-232075" eaLnBrk="0" hangingPunct="0">
              <a:defRPr sz="2400" b="1">
                <a:solidFill>
                  <a:schemeClr val="tx1"/>
                </a:solidFill>
                <a:latin typeface="Arial" pitchFamily="34" charset="0"/>
                <a:sym typeface="Wingdings" pitchFamily="2" charset="2"/>
              </a:defRPr>
            </a:lvl3pPr>
            <a:lvl4pPr marL="1624523" indent="-232075" eaLnBrk="0" hangingPunct="0">
              <a:defRPr sz="2400" b="1">
                <a:solidFill>
                  <a:schemeClr val="tx1"/>
                </a:solidFill>
                <a:latin typeface="Arial" pitchFamily="34" charset="0"/>
                <a:sym typeface="Wingdings" pitchFamily="2" charset="2"/>
              </a:defRPr>
            </a:lvl4pPr>
            <a:lvl5pPr marL="2088672" indent="-232075" eaLnBrk="0" hangingPunct="0">
              <a:defRPr sz="2400" b="1">
                <a:solidFill>
                  <a:schemeClr val="tx1"/>
                </a:solidFill>
                <a:latin typeface="Arial" pitchFamily="34" charset="0"/>
                <a:sym typeface="Wingdings" pitchFamily="2" charset="2"/>
              </a:defRPr>
            </a:lvl5pPr>
            <a:lvl6pPr marL="2552822" indent="-232075" eaLnBrk="0" fontAlgn="base" hangingPunct="0">
              <a:spcBef>
                <a:spcPct val="0"/>
              </a:spcBef>
              <a:spcAft>
                <a:spcPct val="0"/>
              </a:spcAft>
              <a:defRPr sz="2400" b="1">
                <a:solidFill>
                  <a:schemeClr val="tx1"/>
                </a:solidFill>
                <a:latin typeface="Arial" pitchFamily="34" charset="0"/>
                <a:sym typeface="Wingdings" pitchFamily="2" charset="2"/>
              </a:defRPr>
            </a:lvl6pPr>
            <a:lvl7pPr marL="3016971" indent="-232075" eaLnBrk="0" fontAlgn="base" hangingPunct="0">
              <a:spcBef>
                <a:spcPct val="0"/>
              </a:spcBef>
              <a:spcAft>
                <a:spcPct val="0"/>
              </a:spcAft>
              <a:defRPr sz="2400" b="1">
                <a:solidFill>
                  <a:schemeClr val="tx1"/>
                </a:solidFill>
                <a:latin typeface="Arial" pitchFamily="34" charset="0"/>
                <a:sym typeface="Wingdings" pitchFamily="2" charset="2"/>
              </a:defRPr>
            </a:lvl7pPr>
            <a:lvl8pPr marL="3481121" indent="-232075" eaLnBrk="0" fontAlgn="base" hangingPunct="0">
              <a:spcBef>
                <a:spcPct val="0"/>
              </a:spcBef>
              <a:spcAft>
                <a:spcPct val="0"/>
              </a:spcAft>
              <a:defRPr sz="2400" b="1">
                <a:solidFill>
                  <a:schemeClr val="tx1"/>
                </a:solidFill>
                <a:latin typeface="Arial" pitchFamily="34" charset="0"/>
                <a:sym typeface="Wingdings" pitchFamily="2" charset="2"/>
              </a:defRPr>
            </a:lvl8pPr>
            <a:lvl9pPr marL="3945270" indent="-232075" eaLnBrk="0" fontAlgn="base" hangingPunct="0">
              <a:spcBef>
                <a:spcPct val="0"/>
              </a:spcBef>
              <a:spcAft>
                <a:spcPct val="0"/>
              </a:spcAft>
              <a:defRPr sz="2400" b="1">
                <a:solidFill>
                  <a:schemeClr val="tx1"/>
                </a:solidFill>
                <a:latin typeface="Arial" pitchFamily="34" charset="0"/>
                <a:sym typeface="Wingdings" pitchFamily="2" charset="2"/>
              </a:defRPr>
            </a:lvl9pPr>
          </a:lstStyle>
          <a:p>
            <a:pPr eaLnBrk="1" hangingPunct="1"/>
            <a:fld id="{67960712-38F6-4088-BE29-740BEC728908}" type="slidenum">
              <a:rPr lang="en-US" sz="1200" b="0"/>
              <a:pPr eaLnBrk="1" hangingPunct="1"/>
              <a:t>23</a:t>
            </a:fld>
            <a:endParaRPr lang="en-US" sz="1200" b="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t>-- One</a:t>
            </a:r>
            <a:r>
              <a:rPr lang="en-US" sz="1200" baseline="0" dirty="0" smtClean="0"/>
              <a:t> variation of the Cannot Find Price for Item errors for penny drugs we still see, although not very often, is due to an invoice receiving/verifying problem with Drug Accountability, which currently sets the </a:t>
            </a:r>
            <a:r>
              <a:rPr lang="en-US" sz="1200" cap="all" baseline="0" dirty="0" smtClean="0"/>
              <a:t>Price Per Dispense Unit </a:t>
            </a:r>
            <a:r>
              <a:rPr lang="en-US" sz="1200" baseline="0" dirty="0" smtClean="0"/>
              <a:t>field at 0 for Penny Drugs.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 See the screen shot of a </a:t>
            </a:r>
            <a:r>
              <a:rPr lang="en-US" sz="1200" cap="all" baseline="0" dirty="0" smtClean="0"/>
              <a:t>Synonym</a:t>
            </a:r>
            <a:r>
              <a:rPr lang="en-US" sz="1200" baseline="0" dirty="0" smtClean="0"/>
              <a:t> entry above. PSA*3*76  is suppose to fix the issue</a:t>
            </a:r>
            <a:r>
              <a:rPr lang="en-US" sz="1200" baseline="0" dirty="0" smtClean="0"/>
              <a: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 IB will still return the ‘Cannot Find Price for Item’ error when the </a:t>
            </a:r>
            <a:r>
              <a:rPr lang="en-US" sz="1200" cap="all" baseline="0" dirty="0" smtClean="0"/>
              <a:t>Price Per Dispense Unit </a:t>
            </a:r>
            <a:r>
              <a:rPr lang="en-US" sz="1200" baseline="0" dirty="0" smtClean="0"/>
              <a:t>value is null.  In that case IB also assumes there is a an error in the drug price, and the drug price needs to be updated for claims to be able to generate for that product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a:defRPr/>
            </a:pPr>
            <a:r>
              <a:rPr lang="en-US" sz="1200" dirty="0" smtClean="0"/>
              <a:t>Reference:</a:t>
            </a:r>
          </a:p>
          <a:p>
            <a:pPr>
              <a:defRPr/>
            </a:pPr>
            <a:r>
              <a:rPr lang="en-US" sz="1200" dirty="0" smtClean="0"/>
              <a:t>Developer– explanation of error to be fixed with </a:t>
            </a:r>
            <a:r>
              <a:rPr lang="en-US" sz="1200" kern="1200" dirty="0" smtClean="0">
                <a:solidFill>
                  <a:schemeClr val="tx1"/>
                </a:solidFill>
                <a:effectLst/>
                <a:latin typeface="+mn-lt"/>
                <a:ea typeface="+mn-ea"/>
                <a:cs typeface="+mn-cs"/>
              </a:rPr>
              <a:t>PSA*3*76</a:t>
            </a:r>
            <a:r>
              <a:rPr lang="en-US" sz="1200" dirty="0" smtClean="0"/>
              <a:t>.  </a:t>
            </a:r>
          </a:p>
          <a:p>
            <a:pPr>
              <a:defRPr/>
            </a:pPr>
            <a:r>
              <a:rPr lang="en-US" sz="1200" dirty="0" smtClean="0"/>
              <a:t>When processing/verifying an invoice that has a drug with a price per order unit of .01, the routine that calculates the price per dispense unit rounds op to 3 decimal places.  The data definition for the price per dispense unit is set to hold 4 decimal places. So if the order unit has 100 dispense units, then the 3 decimal rounding calculates it at 0 because of the routines rounding to 3 decimal.</a:t>
            </a:r>
          </a:p>
          <a:p>
            <a:pPr>
              <a:defRPr/>
            </a:pPr>
            <a:endParaRPr lang="en-US" sz="1200" dirty="0" smtClean="0"/>
          </a:p>
          <a:p>
            <a:pPr>
              <a:defRPr/>
            </a:pPr>
            <a:r>
              <a:rPr lang="en-US" sz="1200" dirty="0" smtClean="0"/>
              <a:t>My patch will correct the routine round to 4 decimal places as defined in the data definition. </a:t>
            </a:r>
          </a:p>
          <a:p>
            <a:pPr>
              <a:defRPr/>
            </a:pPr>
            <a:r>
              <a:rPr lang="en-US" sz="1200" dirty="0"/>
              <a:t> </a:t>
            </a:r>
          </a:p>
          <a:p>
            <a:pPr>
              <a:defRPr/>
            </a:pPr>
            <a:r>
              <a:rPr lang="en-US" sz="1200" dirty="0"/>
              <a:t> </a:t>
            </a: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pitchFamily="34" charset="0"/>
                <a:sym typeface="Wingdings" pitchFamily="2" charset="2"/>
              </a:defRPr>
            </a:lvl1pPr>
            <a:lvl2pPr marL="754243" indent="-290093" eaLnBrk="0" hangingPunct="0">
              <a:defRPr sz="2400" b="1">
                <a:solidFill>
                  <a:schemeClr val="tx1"/>
                </a:solidFill>
                <a:latin typeface="Arial" pitchFamily="34" charset="0"/>
                <a:sym typeface="Wingdings" pitchFamily="2" charset="2"/>
              </a:defRPr>
            </a:lvl2pPr>
            <a:lvl3pPr marL="1160374" indent="-232075" eaLnBrk="0" hangingPunct="0">
              <a:defRPr sz="2400" b="1">
                <a:solidFill>
                  <a:schemeClr val="tx1"/>
                </a:solidFill>
                <a:latin typeface="Arial" pitchFamily="34" charset="0"/>
                <a:sym typeface="Wingdings" pitchFamily="2" charset="2"/>
              </a:defRPr>
            </a:lvl3pPr>
            <a:lvl4pPr marL="1624523" indent="-232075" eaLnBrk="0" hangingPunct="0">
              <a:defRPr sz="2400" b="1">
                <a:solidFill>
                  <a:schemeClr val="tx1"/>
                </a:solidFill>
                <a:latin typeface="Arial" pitchFamily="34" charset="0"/>
                <a:sym typeface="Wingdings" pitchFamily="2" charset="2"/>
              </a:defRPr>
            </a:lvl4pPr>
            <a:lvl5pPr marL="2088672" indent="-232075" eaLnBrk="0" hangingPunct="0">
              <a:defRPr sz="2400" b="1">
                <a:solidFill>
                  <a:schemeClr val="tx1"/>
                </a:solidFill>
                <a:latin typeface="Arial" pitchFamily="34" charset="0"/>
                <a:sym typeface="Wingdings" pitchFamily="2" charset="2"/>
              </a:defRPr>
            </a:lvl5pPr>
            <a:lvl6pPr marL="2552822" indent="-232075" eaLnBrk="0" fontAlgn="base" hangingPunct="0">
              <a:spcBef>
                <a:spcPct val="0"/>
              </a:spcBef>
              <a:spcAft>
                <a:spcPct val="0"/>
              </a:spcAft>
              <a:defRPr sz="2400" b="1">
                <a:solidFill>
                  <a:schemeClr val="tx1"/>
                </a:solidFill>
                <a:latin typeface="Arial" pitchFamily="34" charset="0"/>
                <a:sym typeface="Wingdings" pitchFamily="2" charset="2"/>
              </a:defRPr>
            </a:lvl6pPr>
            <a:lvl7pPr marL="3016971" indent="-232075" eaLnBrk="0" fontAlgn="base" hangingPunct="0">
              <a:spcBef>
                <a:spcPct val="0"/>
              </a:spcBef>
              <a:spcAft>
                <a:spcPct val="0"/>
              </a:spcAft>
              <a:defRPr sz="2400" b="1">
                <a:solidFill>
                  <a:schemeClr val="tx1"/>
                </a:solidFill>
                <a:latin typeface="Arial" pitchFamily="34" charset="0"/>
                <a:sym typeface="Wingdings" pitchFamily="2" charset="2"/>
              </a:defRPr>
            </a:lvl7pPr>
            <a:lvl8pPr marL="3481121" indent="-232075" eaLnBrk="0" fontAlgn="base" hangingPunct="0">
              <a:spcBef>
                <a:spcPct val="0"/>
              </a:spcBef>
              <a:spcAft>
                <a:spcPct val="0"/>
              </a:spcAft>
              <a:defRPr sz="2400" b="1">
                <a:solidFill>
                  <a:schemeClr val="tx1"/>
                </a:solidFill>
                <a:latin typeface="Arial" pitchFamily="34" charset="0"/>
                <a:sym typeface="Wingdings" pitchFamily="2" charset="2"/>
              </a:defRPr>
            </a:lvl8pPr>
            <a:lvl9pPr marL="3945270" indent="-232075" eaLnBrk="0" fontAlgn="base" hangingPunct="0">
              <a:spcBef>
                <a:spcPct val="0"/>
              </a:spcBef>
              <a:spcAft>
                <a:spcPct val="0"/>
              </a:spcAft>
              <a:defRPr sz="2400" b="1">
                <a:solidFill>
                  <a:schemeClr val="tx1"/>
                </a:solidFill>
                <a:latin typeface="Arial" pitchFamily="34" charset="0"/>
                <a:sym typeface="Wingdings" pitchFamily="2" charset="2"/>
              </a:defRPr>
            </a:lvl9pPr>
          </a:lstStyle>
          <a:p>
            <a:pPr eaLnBrk="1" hangingPunct="1"/>
            <a:fld id="{67960712-38F6-4088-BE29-740BEC728908}" type="slidenum">
              <a:rPr lang="en-US" sz="1200" b="0"/>
              <a:pPr eaLnBrk="1" hangingPunct="1"/>
              <a:t>24</a:t>
            </a:fld>
            <a:endParaRPr lang="en-US" sz="1200" b="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28299">
              <a:defRPr/>
            </a:pPr>
            <a:r>
              <a:rPr lang="en-US" sz="1200" dirty="0" smtClean="0"/>
              <a:t>Now let’s pause for a moment and take a look at your poll results. </a:t>
            </a:r>
          </a:p>
          <a:p>
            <a:pPr algn="l" defTabSz="928299">
              <a:defRPr/>
            </a:pPr>
            <a:endParaRPr lang="en-US" sz="1200" dirty="0" smtClean="0"/>
          </a:p>
          <a:p>
            <a:pPr algn="l" defTabSz="928299">
              <a:defRPr/>
            </a:pPr>
            <a:r>
              <a:rPr lang="en-US" sz="1200" dirty="0" smtClean="0"/>
              <a:t>OK so it looks like ___ of you knew the right answer, which is a</a:t>
            </a:r>
            <a:r>
              <a:rPr lang="en-US" sz="1200" baseline="0" dirty="0" smtClean="0"/>
              <a:t> DEA, Special HDLG of 9 – OVER-THE-COUNTER.   Any of those other choices </a:t>
            </a:r>
            <a:r>
              <a:rPr lang="en-US" sz="1200" dirty="0" smtClean="0"/>
              <a:t>6  LEGEND ITEM, P  DATED DRUGS or W NOT RENEWABLE will result in claims generation</a:t>
            </a:r>
            <a:r>
              <a:rPr lang="en-US" sz="1200" baseline="0" dirty="0" smtClean="0"/>
              <a:t> when used by itself.  Great job!  </a:t>
            </a:r>
          </a:p>
          <a:p>
            <a:pPr algn="l" defTabSz="928299">
              <a:defRPr/>
            </a:pPr>
            <a:endParaRPr lang="en-US" sz="1200" i="0" baseline="0" dirty="0" smtClean="0"/>
          </a:p>
          <a:p>
            <a:pPr algn="l"/>
            <a:r>
              <a:rPr lang="en-US" sz="1200" i="0" baseline="0" dirty="0" smtClean="0"/>
              <a:t>So let’s get back to the presentation. </a:t>
            </a:r>
            <a:endParaRPr lang="en-US" sz="120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25</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28299">
              <a:defRPr/>
            </a:pPr>
            <a:r>
              <a:rPr lang="en-US" sz="1200" dirty="0" smtClean="0"/>
              <a:t>(Click</a:t>
            </a:r>
            <a:r>
              <a:rPr lang="en-US" sz="1200" baseline="0" dirty="0" smtClean="0"/>
              <a:t> past this slide</a:t>
            </a:r>
            <a:r>
              <a:rPr lang="en-US" sz="1200" dirty="0" smtClean="0"/>
              <a:t>)</a:t>
            </a:r>
          </a:p>
        </p:txBody>
      </p:sp>
      <p:sp>
        <p:nvSpPr>
          <p:cNvPr id="4" name="Slide Number Placeholder 3"/>
          <p:cNvSpPr>
            <a:spLocks noGrp="1"/>
          </p:cNvSpPr>
          <p:nvPr>
            <p:ph type="sldNum" sz="quarter" idx="10"/>
          </p:nvPr>
        </p:nvSpPr>
        <p:spPr/>
        <p:txBody>
          <a:bodyPr/>
          <a:lstStyle/>
          <a:p>
            <a:fld id="{08AA51C3-518F-4F0D-B932-9AF47A2C9D15}" type="slidenum">
              <a:rPr lang="en-US" smtClean="0"/>
              <a:pPr/>
              <a:t>26</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indent="0">
              <a:buFont typeface="Arial" pitchFamily="34" charset="0"/>
              <a:buNone/>
            </a:pPr>
            <a:r>
              <a:rPr lang="en-US" dirty="0" smtClean="0"/>
              <a:t>-- I would now like to review the NCPDP DISPENSE</a:t>
            </a:r>
            <a:r>
              <a:rPr lang="en-US" baseline="0" dirty="0" smtClean="0"/>
              <a:t> UNIT and NCPDP QUANTITY MULTIPLIER field functionality.  These fields are used to modify VA drug file items so they can be billed in the NCPDP standard quantities.  </a:t>
            </a:r>
          </a:p>
        </p:txBody>
      </p:sp>
      <p:sp>
        <p:nvSpPr>
          <p:cNvPr id="4" name="Slide Number Placeholder 3"/>
          <p:cNvSpPr>
            <a:spLocks noGrp="1"/>
          </p:cNvSpPr>
          <p:nvPr>
            <p:ph type="sldNum" sz="quarter" idx="10"/>
          </p:nvPr>
        </p:nvSpPr>
        <p:spPr/>
        <p:txBody>
          <a:bodyPr/>
          <a:lstStyle/>
          <a:p>
            <a:fld id="{08AA51C3-518F-4F0D-B932-9AF47A2C9D15}" type="slidenum">
              <a:rPr lang="en-US" smtClean="0"/>
              <a:pPr/>
              <a:t>27</a:t>
            </a:fld>
            <a:endParaRPr lang="en-US" dirty="0"/>
          </a:p>
        </p:txBody>
      </p:sp>
    </p:spTree>
    <p:extLst>
      <p:ext uri="{BB962C8B-B14F-4D97-AF65-F5344CB8AC3E}">
        <p14:creationId xmlns:p14="http://schemas.microsoft.com/office/powerpoint/2010/main" xmlns="" val="574752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 Here is a diagram of the parameters used for the two fields.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 The NCPDP DISPENSE UNIT can be expressed in EACH, GRAMS or MILLILITERS.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 The NCPDP QUANTITY MULTIPLIER can currently be set to three decimal places.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 An example for how these are used would be a prescription for a vial of insulin.  When prescription orders are finished, the number of vials is chosen.  The third party billing standard however requires the number of ML dispensed.  So the NCPDP DISPENSE UNIT field should be set to ML, and the NCPDP QUANTITY MULTIPLIER field to 10.  This will result in the number of vials dispensed being multiplied by 10 for ePharmacy prescriptions, resulting in the correct number of mls to bill.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 Having the correct NCPDP QUANTITY MULTIPLIER is very important. </a:t>
            </a:r>
            <a:r>
              <a:rPr lang="en-US" sz="1200" baseline="0" dirty="0" smtClean="0"/>
              <a:t>Claims will reject if you have the incorrect multiplier, and you </a:t>
            </a:r>
            <a:r>
              <a:rPr lang="en-US" sz="1200" baseline="0" dirty="0" smtClean="0"/>
              <a:t>may not be made aware of the rejected claims however and continue to fill the prescriptions without reimbursement.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 For prescriptions whose quantity has been modified as a result of the NCPDP QUANTITY MULTIPLIER functionality, the ‘</a:t>
            </a:r>
            <a:r>
              <a:rPr lang="en-US" sz="1200" cap="all" baseline="0" dirty="0" smtClean="0"/>
              <a:t>Billing Quantity</a:t>
            </a:r>
            <a:r>
              <a:rPr lang="en-US" sz="1200" baseline="0" dirty="0" smtClean="0"/>
              <a:t>’ will appear in the ECME Log of the View Prescription. </a:t>
            </a:r>
            <a:r>
              <a:rPr lang="en-US" sz="1200" baseline="0" dirty="0" smtClean="0"/>
              <a:t> This is the quantity submitted on the claim.</a:t>
            </a:r>
            <a:endParaRPr lang="en-US" sz="12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 The price submitted for a claim is not calculated using the </a:t>
            </a:r>
            <a:r>
              <a:rPr lang="en-US" sz="1200" cap="all" baseline="0" dirty="0" smtClean="0"/>
              <a:t>Billing Quantity</a:t>
            </a:r>
            <a:r>
              <a:rPr lang="en-US" sz="1200" baseline="0" dirty="0" smtClean="0"/>
              <a:t>.  Rx claims prices are still based on the VA quantity chosen for the prescription</a:t>
            </a:r>
            <a:r>
              <a:rPr lang="en-US" sz="1200" baseline="0" dirty="0" smtClean="0"/>
              <a:t>.</a:t>
            </a:r>
            <a:endParaRPr lang="en-US" sz="1200"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28</a:t>
            </a:fld>
            <a:endParaRPr lang="en-US" dirty="0"/>
          </a:p>
        </p:txBody>
      </p:sp>
    </p:spTree>
    <p:extLst>
      <p:ext uri="{BB962C8B-B14F-4D97-AF65-F5344CB8AC3E}">
        <p14:creationId xmlns:p14="http://schemas.microsoft.com/office/powerpoint/2010/main" xmlns="" val="3239013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 </a:t>
            </a:r>
            <a:r>
              <a:rPr lang="en-US" baseline="0" dirty="0" smtClean="0"/>
              <a:t>The NCPDP DISPENSE UNIT is </a:t>
            </a:r>
            <a:r>
              <a:rPr lang="en-US" baseline="0" dirty="0" smtClean="0"/>
              <a:t>not a field of information transmitted on electronic prescription claims, only the quantity is transmitted.  Nevertheless we recommend the NCPDP DISPENSE UNIT field be set to the respective unit of measure to be consistent.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 Here are some examples of the billing unit you would use for certain types of products. Use EACH for tablets, capsules and injection </a:t>
            </a:r>
            <a:r>
              <a:rPr lang="en-US" baseline="0" dirty="0" smtClean="0"/>
              <a:t>kits</a:t>
            </a:r>
            <a:r>
              <a:rPr lang="en-US" baseline="0" dirty="0" smtClean="0"/>
              <a:t>.  Use GRAMS for inhalers, creams, ointments gels and powders.  Use MILLILITERS for oral liquids, lotions and most injections.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29</a:t>
            </a:fld>
            <a:endParaRPr lang="en-US" dirty="0"/>
          </a:p>
        </p:txBody>
      </p:sp>
    </p:spTree>
    <p:extLst>
      <p:ext uri="{BB962C8B-B14F-4D97-AF65-F5344CB8AC3E}">
        <p14:creationId xmlns:p14="http://schemas.microsoft.com/office/powerpoint/2010/main" xmlns="" val="3239013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xfrm>
            <a:off x="3970938" y="8772668"/>
            <a:ext cx="3037840" cy="461804"/>
          </a:xfrm>
          <a:prstGeom prst="rect">
            <a:avLst/>
          </a:prstGeom>
          <a:noFill/>
        </p:spPr>
        <p:txBody>
          <a:bodyPr/>
          <a:lstStyle/>
          <a:p>
            <a:fld id="{0A7D450F-9249-4416-B0BA-09078604B652}" type="slidenum">
              <a:rPr lang="en-US" smtClean="0"/>
              <a:pPr/>
              <a:t>3</a:t>
            </a:fld>
            <a:endParaRPr lang="en-US" dirty="0" smtClean="0"/>
          </a:p>
        </p:txBody>
      </p:sp>
      <p:sp>
        <p:nvSpPr>
          <p:cNvPr id="76803"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ln/>
        </p:spPr>
        <p:txBody>
          <a:bodyPr/>
          <a:lstStyle/>
          <a:p>
            <a:pPr marL="0" indent="0">
              <a:buFont typeface="Arial" pitchFamily="34" charset="0"/>
              <a:buNone/>
              <a:defRPr/>
            </a:pPr>
            <a:r>
              <a:rPr lang="en-US" baseline="0" dirty="0" smtClean="0"/>
              <a:t> --So here are the three main categories I hope to address. </a:t>
            </a:r>
          </a:p>
          <a:p>
            <a:pPr marL="0" indent="0">
              <a:buFont typeface="Arial" pitchFamily="34" charset="0"/>
              <a:buNone/>
              <a:defRPr/>
            </a:pPr>
            <a:r>
              <a:rPr lang="en-US" baseline="0" dirty="0" smtClean="0"/>
              <a:t> -- I want cover how drug file fields like NCPDP </a:t>
            </a:r>
            <a:r>
              <a:rPr lang="en-US" cap="all" baseline="0" dirty="0" smtClean="0"/>
              <a:t>Quantity Multiplier </a:t>
            </a:r>
            <a:r>
              <a:rPr lang="en-US" baseline="0" dirty="0" smtClean="0"/>
              <a:t>and </a:t>
            </a:r>
            <a:r>
              <a:rPr lang="en-US" cap="all" baseline="0" dirty="0" smtClean="0"/>
              <a:t>Dispense Unit </a:t>
            </a:r>
            <a:r>
              <a:rPr lang="en-US" baseline="0" dirty="0" smtClean="0"/>
              <a:t>fields, the </a:t>
            </a:r>
            <a:r>
              <a:rPr lang="en-US" cap="all" baseline="0" dirty="0" smtClean="0"/>
              <a:t>DEA, Special HDLG </a:t>
            </a:r>
            <a:r>
              <a:rPr lang="en-US" baseline="0" dirty="0" smtClean="0"/>
              <a:t>field, and drug cost fields are related to and impact the ePharmacy process. </a:t>
            </a:r>
          </a:p>
          <a:p>
            <a:pPr marL="0" indent="0">
              <a:buFont typeface="Arial" pitchFamily="34" charset="0"/>
              <a:buNone/>
              <a:defRPr/>
            </a:pPr>
            <a:r>
              <a:rPr lang="en-US" baseline="0" dirty="0" smtClean="0"/>
              <a:t>-- I also want to review how some other files like the Prescription file and Rx </a:t>
            </a:r>
            <a:r>
              <a:rPr lang="en-US" cap="all" baseline="0" dirty="0" smtClean="0"/>
              <a:t>Patient Status </a:t>
            </a:r>
            <a:r>
              <a:rPr lang="en-US" baseline="0" dirty="0" smtClean="0"/>
              <a:t>files can affect the ePharmacy process.  </a:t>
            </a:r>
          </a:p>
          <a:p>
            <a:pPr marL="0" indent="0">
              <a:buFont typeface="Arial" pitchFamily="34" charset="0"/>
              <a:buNone/>
              <a:defRPr/>
            </a:pPr>
            <a:r>
              <a:rPr lang="en-US" baseline="0" dirty="0" smtClean="0"/>
              <a:t>-- At the end of the presentation I hope to review some new ePharmacy enhancements on the horizon.  </a:t>
            </a:r>
          </a:p>
          <a:p>
            <a:pPr marL="0" indent="0">
              <a:buFont typeface="Arial" pitchFamily="34" charset="0"/>
              <a:buNone/>
              <a:defRPr/>
            </a:pP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on the NCPDP QUANTITY</a:t>
            </a:r>
            <a:r>
              <a:rPr lang="en-US" baseline="0" dirty="0" smtClean="0"/>
              <a:t> MULTIPLIER values to use for various drug can be found on the PBM Clinical Informatics Share Point site. </a:t>
            </a:r>
            <a:r>
              <a:rPr lang="en-US" baseline="0" dirty="0" smtClean="0"/>
              <a:t>Next </a:t>
            </a:r>
            <a:r>
              <a:rPr lang="en-US" baseline="0" dirty="0" smtClean="0"/>
              <a:t>Slide</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30</a:t>
            </a:fld>
            <a:endParaRPr lang="en-US"/>
          </a:p>
        </p:txBody>
      </p:sp>
    </p:spTree>
    <p:extLst>
      <p:ext uri="{BB962C8B-B14F-4D97-AF65-F5344CB8AC3E}">
        <p14:creationId xmlns:p14="http://schemas.microsoft.com/office/powerpoint/2010/main" xmlns="" val="3288305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is an </a:t>
            </a:r>
            <a:r>
              <a:rPr lang="en-US" baseline="0" dirty="0" err="1" smtClean="0"/>
              <a:t>ePharmacy</a:t>
            </a:r>
            <a:r>
              <a:rPr lang="en-US" baseline="0" dirty="0" smtClean="0"/>
              <a:t> section on the web page and the information is under the </a:t>
            </a:r>
            <a:r>
              <a:rPr lang="en-US" baseline="0" dirty="0" err="1" smtClean="0"/>
              <a:t>ePharmacy</a:t>
            </a:r>
            <a:r>
              <a:rPr lang="en-US" baseline="0" dirty="0" smtClean="0"/>
              <a:t> documents and announcements. </a:t>
            </a:r>
          </a:p>
          <a:p>
            <a:endParaRPr lang="en-US" baseline="0" dirty="0" smtClean="0"/>
          </a:p>
          <a:p>
            <a:r>
              <a:rPr lang="en-US" baseline="0" dirty="0" smtClean="0"/>
              <a:t>The spreadsheet </a:t>
            </a:r>
            <a:r>
              <a:rPr lang="en-US" baseline="0" dirty="0" smtClean="0"/>
              <a:t>contains the exceptions, in other words, products listed are ones where a value other than EACH for the NCPDP DISPENSE UNIT and something other than 1 for the QUANTITY MULTIPLIER are required for correct billing.</a:t>
            </a:r>
          </a:p>
          <a:p>
            <a:endParaRPr lang="en-US" baseline="0" dirty="0" smtClean="0"/>
          </a:p>
          <a:p>
            <a:r>
              <a:rPr lang="en-US" baseline="0" dirty="0" smtClean="0"/>
              <a:t>You can also access this site from the NCPDP Dispense Unit and Quantity Multiplier Instructions document located in the Pharmacy section of our ePharmacy training site. </a:t>
            </a:r>
            <a:r>
              <a:rPr lang="en-US" baseline="0" dirty="0" smtClean="0"/>
              <a:t> If </a:t>
            </a:r>
            <a:r>
              <a:rPr lang="en-US" baseline="0" dirty="0" smtClean="0"/>
              <a:t>you have a product that is not on the list and you are unsure which values to use for the NCPDP DISPENSE UNIT and  NCPDP QUANTITY MULTIPLIER fields send the ePharmacy Implementation team a message. Next Slide</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31</a:t>
            </a:fld>
            <a:endParaRPr lang="en-US"/>
          </a:p>
        </p:txBody>
      </p:sp>
    </p:spTree>
    <p:extLst>
      <p:ext uri="{BB962C8B-B14F-4D97-AF65-F5344CB8AC3E}">
        <p14:creationId xmlns:p14="http://schemas.microsoft.com/office/powerpoint/2010/main" xmlns="" val="32883058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 Because we need to standardize our drug file entries to the quantities used for CMOP prescriptions, the</a:t>
            </a:r>
            <a:r>
              <a:rPr lang="en-US" baseline="0" dirty="0" smtClean="0"/>
              <a:t> NCPDP QUANTITY MULTIPLIER</a:t>
            </a:r>
            <a:r>
              <a:rPr lang="en-US" dirty="0" smtClean="0"/>
              <a:t> functionality will not convert all combinations of VA products to the correct billing quantities.  An example is lidocaine 5% oint.  CMOP requires a quantity of 38gm, and but certain manufacturers provide the</a:t>
            </a:r>
            <a:r>
              <a:rPr lang="en-US" baseline="0" dirty="0" smtClean="0"/>
              <a:t> product as</a:t>
            </a:r>
            <a:r>
              <a:rPr lang="en-US" dirty="0" smtClean="0"/>
              <a:t> 35.44 gm tubes.  There is currently not a </a:t>
            </a:r>
            <a:r>
              <a:rPr lang="en-US" dirty="0" smtClean="0"/>
              <a:t>way use a multiplier </a:t>
            </a:r>
            <a:r>
              <a:rPr lang="en-US" dirty="0" smtClean="0"/>
              <a:t>to get 35.44 </a:t>
            </a:r>
            <a:r>
              <a:rPr lang="en-US" dirty="0" smtClean="0"/>
              <a:t>from</a:t>
            </a:r>
            <a:r>
              <a:rPr lang="en-US" baseline="0" dirty="0" smtClean="0"/>
              <a:t> </a:t>
            </a:r>
            <a:r>
              <a:rPr lang="en-US" dirty="0" smtClean="0"/>
              <a:t>38</a:t>
            </a:r>
            <a:r>
              <a:rPr lang="en-US" dirty="0" smtClean="0"/>
              <a: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 We are considering extending the NCPDP QUANTITY MULTIPLIER to 5 decimal places, so more conversions can be made.  However there is also variation in the quantities required by different manufacturers for the same product.  So if you change products you may need to change the NCPDP QUANTITY MULTIPLIER value to get the correct quantity.  We see this when we</a:t>
            </a:r>
            <a:r>
              <a:rPr lang="en-US" baseline="0" dirty="0" smtClean="0"/>
              <a:t> convert albuterol inhalers, e.g. proventil to pro-air.</a:t>
            </a:r>
            <a:r>
              <a:rPr lang="en-US" dirty="0" smtClean="0"/>
              <a: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 The ultimate solution to this will need to come from changes in CMOP software.  Right now the best work-around is to process these prescriptions locally.  Then the NCPDP QUANTITY MULTIPLIER can be set to one and the correct quantity can be entered for the prescription.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32</a:t>
            </a:fld>
            <a:endParaRPr lang="en-US" dirty="0"/>
          </a:p>
        </p:txBody>
      </p:sp>
    </p:spTree>
    <p:extLst>
      <p:ext uri="{BB962C8B-B14F-4D97-AF65-F5344CB8AC3E}">
        <p14:creationId xmlns:p14="http://schemas.microsoft.com/office/powerpoint/2010/main" xmlns="" val="32560276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 I would like to change topics now and discuss the DAW CODE field - field#81 in the Drug file.</a:t>
            </a:r>
          </a:p>
          <a:p>
            <a:pPr marL="0" indent="0">
              <a:buFont typeface="Arial" pitchFamily="34" charset="0"/>
              <a:buNone/>
            </a:pPr>
            <a:r>
              <a:rPr lang="en-US" baseline="0" dirty="0" smtClean="0"/>
              <a:t>-- The DAW CODE field can be used to flag a </a:t>
            </a:r>
            <a:r>
              <a:rPr lang="en-US" u="sng" baseline="0" dirty="0" smtClean="0"/>
              <a:t>drug file product </a:t>
            </a:r>
            <a:r>
              <a:rPr lang="en-US" baseline="0" dirty="0" smtClean="0"/>
              <a:t>that consistently rejects for DAW reasons to a DAW code that will be accepted. These prescriptions will reject for either 22  M/I Dispense As Written (DAW)/Product Selection Code or UU  DAW 0 cannot be submitted on a multi-source drug w/available generics.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 Our default for the DAW value for claims is 0, or No Product Selection Indicated.  We see DAW rejects when we dispense branded products and a generic product is available in the marketplace.  In these cases the DAW field for the prescription can be changed to a code of 5, </a:t>
            </a:r>
            <a:r>
              <a:rPr lang="en-US" sz="1200" b="0" i="0" u="none" strike="noStrike" kern="1200" baseline="0" dirty="0" smtClean="0">
                <a:solidFill>
                  <a:schemeClr val="tx1"/>
                </a:solidFill>
                <a:latin typeface="+mn-lt"/>
                <a:ea typeface="+mn-ea"/>
                <a:cs typeface="+mn-cs"/>
              </a:rPr>
              <a:t>SUBSTITUTION ALLOWED-BRAND DRUG DISPENSED AS A GENERIC, which tells the third party you realize you are dispensing the branded product but want to continue.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If you </a:t>
            </a:r>
            <a:r>
              <a:rPr lang="en-US" baseline="0" dirty="0" smtClean="0"/>
              <a:t>have the same drugs always rejecting for </a:t>
            </a:r>
            <a:r>
              <a:rPr lang="en-US" baseline="0" dirty="0" smtClean="0"/>
              <a:t>DAW reasons, </a:t>
            </a:r>
            <a:r>
              <a:rPr lang="en-US" baseline="0" dirty="0" smtClean="0"/>
              <a:t>you can update the DAW code field 81 of the drug file item to 5.  This will cause all claims for that drug file item to transmit the value entered.  </a:t>
            </a:r>
          </a:p>
        </p:txBody>
      </p:sp>
      <p:sp>
        <p:nvSpPr>
          <p:cNvPr id="4" name="Slide Number Placeholder 3"/>
          <p:cNvSpPr>
            <a:spLocks noGrp="1"/>
          </p:cNvSpPr>
          <p:nvPr>
            <p:ph type="sldNum" sz="quarter" idx="10"/>
          </p:nvPr>
        </p:nvSpPr>
        <p:spPr/>
        <p:txBody>
          <a:bodyPr/>
          <a:lstStyle/>
          <a:p>
            <a:fld id="{08AA51C3-518F-4F0D-B932-9AF47A2C9D15}" type="slidenum">
              <a:rPr lang="en-US" smtClean="0"/>
              <a:pPr/>
              <a:t>33</a:t>
            </a:fld>
            <a:endParaRPr lang="en-US" dirty="0"/>
          </a:p>
        </p:txBody>
      </p:sp>
    </p:spTree>
    <p:extLst>
      <p:ext uri="{BB962C8B-B14F-4D97-AF65-F5344CB8AC3E}">
        <p14:creationId xmlns:p14="http://schemas.microsoft.com/office/powerpoint/2010/main" xmlns="" val="5747529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OK time for another Poll.  </a:t>
            </a:r>
          </a:p>
          <a:p>
            <a:endParaRPr lang="en-US" sz="1200" baseline="0" dirty="0" smtClean="0"/>
          </a:p>
          <a:p>
            <a:r>
              <a:rPr lang="en-US" sz="1200" baseline="0" dirty="0" smtClean="0"/>
              <a:t>This time choose the statement that is correct. Is it </a:t>
            </a:r>
          </a:p>
          <a:p>
            <a:pPr marL="1314450" lvl="2" indent="-514350">
              <a:buFont typeface="+mj-lt"/>
              <a:buAutoNum type="alphaUcPeriod"/>
            </a:pPr>
            <a:r>
              <a:rPr lang="en-US" sz="1200" dirty="0" smtClean="0"/>
              <a:t>The NCPDP Dispense unit value is transmitted on claims</a:t>
            </a:r>
          </a:p>
          <a:p>
            <a:pPr marL="1314450" lvl="2" indent="-514350">
              <a:buFont typeface="+mj-lt"/>
              <a:buAutoNum type="alphaUcPeriod"/>
            </a:pPr>
            <a:r>
              <a:rPr lang="en-US" sz="1200" dirty="0" smtClean="0"/>
              <a:t>The quantities used for products matched to CMOP always follow the NCPDP standard  </a:t>
            </a:r>
          </a:p>
          <a:p>
            <a:pPr marL="1314450" lvl="2" indent="-514350">
              <a:buFont typeface="+mj-lt"/>
              <a:buAutoNum type="alphaUcPeriod"/>
            </a:pPr>
            <a:r>
              <a:rPr lang="en-US" sz="1200" dirty="0" smtClean="0"/>
              <a:t>The NCPDP Dispense Unit for oral liquids, lotions and most injections is EACH</a:t>
            </a:r>
          </a:p>
          <a:p>
            <a:pPr marL="1314450" lvl="2" indent="-514350">
              <a:buFont typeface="+mj-lt"/>
              <a:buAutoNum type="alphaUcPeriod"/>
            </a:pPr>
            <a:r>
              <a:rPr lang="en-US" sz="1200" u="sng" dirty="0" smtClean="0"/>
              <a:t>The ‘billing quantity’ does not factor into the prescription cost transmitted to the third party</a:t>
            </a:r>
          </a:p>
          <a:p>
            <a:r>
              <a:rPr lang="en-US" sz="1200" baseline="0" dirty="0" smtClean="0"/>
              <a:t>We will give you some time to reflect on that and show the answers a few slides from now. Let’s get back to the presentation.</a:t>
            </a:r>
          </a:p>
          <a:p>
            <a:r>
              <a:rPr lang="en-US" baseline="0" dirty="0" smtClean="0"/>
              <a:t> </a:t>
            </a:r>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34</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8299">
              <a:buFont typeface="Arial" pitchFamily="34" charset="0"/>
              <a:buNone/>
              <a:defRPr/>
            </a:pPr>
            <a:r>
              <a:rPr lang="en-US" baseline="0" dirty="0" smtClean="0"/>
              <a:t>-- Now I would like to go over some other VistA Files and fields that interact with ePharmacy.  </a:t>
            </a:r>
          </a:p>
          <a:p>
            <a:pPr marL="0" indent="0" defTabSz="928299">
              <a:buFont typeface="Arial" pitchFamily="34" charset="0"/>
              <a:buNone/>
              <a:defRPr/>
            </a:pPr>
            <a:r>
              <a:rPr lang="en-US" baseline="0" dirty="0" smtClean="0"/>
              <a:t>-- For example it is critical to have correct field values in the BPS Pharmacy and Outpatient Site files for ePharmacy to work properly.  </a:t>
            </a:r>
          </a:p>
          <a:p>
            <a:pPr marL="0" indent="0" defTabSz="928299">
              <a:buFont typeface="Arial" pitchFamily="34" charset="0"/>
              <a:buNone/>
              <a:defRPr/>
            </a:pPr>
            <a:r>
              <a:rPr lang="en-US" baseline="0" dirty="0" smtClean="0"/>
              <a:t>-- The Rx Patient Status can sometimes determine if and under what circumstances VA copayments will be charged for ePharmacy prescriptions.  </a:t>
            </a:r>
          </a:p>
          <a:p>
            <a:pPr marL="0" indent="0" defTabSz="928299">
              <a:buFont typeface="Arial" pitchFamily="34" charset="0"/>
              <a:buNone/>
              <a:defRPr/>
            </a:pPr>
            <a:r>
              <a:rPr lang="en-US" baseline="0" dirty="0" smtClean="0"/>
              <a:t>-- Along with the involvement already discussed with Prescription file cost fields, the Prescription file records some of the Pharmacy specific workload data sites may be interested in.  </a:t>
            </a:r>
          </a:p>
          <a:p>
            <a:pPr marL="0" indent="0" defTabSz="928299">
              <a:buFont typeface="Arial" pitchFamily="34" charset="0"/>
              <a:buNone/>
              <a:defRPr/>
            </a:pPr>
            <a:r>
              <a:rPr lang="en-US" baseline="0" dirty="0" smtClean="0"/>
              <a:t>-- Finally, both Outpatient site file and the CMOP System file have fields that control pull-ahead for suspended CMOP prescriptions.</a:t>
            </a:r>
          </a:p>
          <a:p>
            <a:pPr defTabSz="928299">
              <a:defRPr/>
            </a:pPr>
            <a:endParaRPr lang="en-US" dirty="0" smtClean="0"/>
          </a:p>
          <a:p>
            <a:pPr defTabSz="928299">
              <a:defRPr/>
            </a:pPr>
            <a:endParaRPr lang="en-US" baseline="0" dirty="0" smtClean="0"/>
          </a:p>
          <a:p>
            <a:endParaRPr lang="en-US" b="1"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35</a:t>
            </a:fld>
            <a:endParaRPr lang="en-US" dirty="0"/>
          </a:p>
        </p:txBody>
      </p:sp>
    </p:spTree>
    <p:extLst>
      <p:ext uri="{BB962C8B-B14F-4D97-AF65-F5344CB8AC3E}">
        <p14:creationId xmlns:p14="http://schemas.microsoft.com/office/powerpoint/2010/main" xmlns="" val="29132167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Let’s start with the BPS Pharmacy file.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Field values in the BPS Pharmacy file guide the ePharmacy process, and fields contain links to the Outpatient Site file.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Data </a:t>
            </a:r>
            <a:r>
              <a:rPr lang="en-US" sz="1200" b="0" i="0" u="none" strike="noStrike" kern="1200" baseline="0" dirty="0" smtClean="0">
                <a:solidFill>
                  <a:schemeClr val="tx1"/>
                </a:solidFill>
                <a:latin typeface="+mn-lt"/>
                <a:ea typeface="+mn-ea"/>
                <a:cs typeface="+mn-cs"/>
              </a:rPr>
              <a:t>for these is </a:t>
            </a:r>
            <a:r>
              <a:rPr lang="en-US" sz="1200" b="0" i="0" u="none" strike="noStrike" kern="1200" baseline="0" dirty="0" smtClean="0">
                <a:solidFill>
                  <a:schemeClr val="tx1"/>
                </a:solidFill>
                <a:latin typeface="+mn-lt"/>
                <a:ea typeface="+mn-ea"/>
                <a:cs typeface="+mn-cs"/>
              </a:rPr>
              <a:t>edited </a:t>
            </a:r>
            <a:r>
              <a:rPr lang="en-US" sz="1200" b="0" i="0" u="none" strike="noStrike" kern="1200" baseline="0" dirty="0" smtClean="0">
                <a:solidFill>
                  <a:schemeClr val="tx1"/>
                </a:solidFill>
                <a:latin typeface="+mn-lt"/>
                <a:ea typeface="+mn-ea"/>
                <a:cs typeface="+mn-cs"/>
              </a:rPr>
              <a:t>using three different options, the </a:t>
            </a:r>
            <a:r>
              <a:rPr lang="en-US" sz="1200" b="0" i="0" u="none" strike="noStrike" kern="1200" baseline="0" dirty="0" smtClean="0">
                <a:solidFill>
                  <a:schemeClr val="tx1"/>
                </a:solidFill>
                <a:latin typeface="+mn-lt"/>
                <a:ea typeface="+mn-ea"/>
                <a:cs typeface="+mn-cs"/>
              </a:rPr>
              <a:t>Edit ECME Pharmacy Data option, the Register Pharmacy with Austin Automation Center and the Outpatient Pharmacy Site Parameters Enter/Edit option. </a:t>
            </a:r>
          </a:p>
        </p:txBody>
      </p:sp>
      <p:sp>
        <p:nvSpPr>
          <p:cNvPr id="4" name="Slide Number Placeholder 3"/>
          <p:cNvSpPr>
            <a:spLocks noGrp="1"/>
          </p:cNvSpPr>
          <p:nvPr>
            <p:ph type="sldNum" sz="quarter" idx="10"/>
          </p:nvPr>
        </p:nvSpPr>
        <p:spPr/>
        <p:txBody>
          <a:bodyPr/>
          <a:lstStyle/>
          <a:p>
            <a:fld id="{08AA51C3-518F-4F0D-B932-9AF47A2C9D15}" type="slidenum">
              <a:rPr lang="en-US" smtClean="0"/>
              <a:pPr/>
              <a:t>36</a:t>
            </a:fld>
            <a:endParaRPr lang="en-US" dirty="0"/>
          </a:p>
        </p:txBody>
      </p:sp>
    </p:spTree>
    <p:extLst>
      <p:ext uri="{BB962C8B-B14F-4D97-AF65-F5344CB8AC3E}">
        <p14:creationId xmlns:p14="http://schemas.microsoft.com/office/powerpoint/2010/main" xmlns="" val="5747529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28299">
              <a:defRPr/>
            </a:pPr>
            <a:r>
              <a:rPr lang="en-US" dirty="0" smtClean="0"/>
              <a:t>Now let’s pause for a moment and take a look at your poll results. </a:t>
            </a:r>
          </a:p>
          <a:p>
            <a:pPr algn="l"/>
            <a:endParaRPr lang="en-US" i="0" baseline="0" dirty="0" smtClean="0"/>
          </a:p>
          <a:p>
            <a:pPr algn="l"/>
            <a:r>
              <a:rPr lang="en-US" i="0" baseline="0" dirty="0" smtClean="0"/>
              <a:t>It looks like most of you knew that the ‘Billing Quantity does not factor into the prescription cost transmitted to the third party.</a:t>
            </a:r>
          </a:p>
          <a:p>
            <a:pPr algn="l"/>
            <a:endParaRPr lang="en-US" i="0" baseline="0" dirty="0" smtClean="0"/>
          </a:p>
          <a:p>
            <a:pPr algn="l"/>
            <a:r>
              <a:rPr lang="en-US" i="0" baseline="0" dirty="0" smtClean="0"/>
              <a:t>Now let’s move on with the presentation. </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37</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28299">
              <a:defRPr/>
            </a:pPr>
            <a:r>
              <a:rPr lang="en-US" dirty="0" smtClean="0"/>
              <a:t>(Click past this slide)</a:t>
            </a:r>
          </a:p>
        </p:txBody>
      </p:sp>
      <p:sp>
        <p:nvSpPr>
          <p:cNvPr id="4" name="Slide Number Placeholder 3"/>
          <p:cNvSpPr>
            <a:spLocks noGrp="1"/>
          </p:cNvSpPr>
          <p:nvPr>
            <p:ph type="sldNum" sz="quarter" idx="10"/>
          </p:nvPr>
        </p:nvSpPr>
        <p:spPr/>
        <p:txBody>
          <a:bodyPr/>
          <a:lstStyle/>
          <a:p>
            <a:fld id="{08AA51C3-518F-4F0D-B932-9AF47A2C9D15}" type="slidenum">
              <a:rPr lang="en-US" smtClean="0"/>
              <a:pPr/>
              <a:t>38</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smtClean="0">
                <a:solidFill>
                  <a:schemeClr val="tx1"/>
                </a:solidFill>
                <a:latin typeface="+mn-lt"/>
                <a:ea typeface="+mn-ea"/>
                <a:cs typeface="+mn-cs"/>
              </a:rPr>
              <a:t>-- The Edit ECME Pharmacy Data option is used to enter a new BPS Pharmacy, or change certain information regarding an existing BPS Pharmacy.  Be careful when entering a new BPS Pharmacy, as once entered, the name for the entry cannot be changed and the entry cannot be deleted, only inactivated.  You would use this option if you get a new CBOC with its own processing pharmacy, or one of your CBOCs adds a Pharmacy.  You also use this option to change certain parameters for existing pharmacies, or add a new Outpatient site to an existing pharmacy.</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smtClean="0">
                <a:solidFill>
                  <a:schemeClr val="tx1"/>
                </a:solidFill>
                <a:latin typeface="+mn-lt"/>
                <a:ea typeface="+mn-ea"/>
                <a:cs typeface="+mn-cs"/>
              </a:rPr>
              <a:t>-- When you access the Edit ECME Pharmacy Data option and choose an existing BPS Pharmacy, the first 4 fields that display are not changed using the option.  The name, status and NCPDP number are entered and edited via the Register Pharmacy with Austin Automation Center option.  The next field, the NPI number, is set by the NPI Institution field of the Outpatient Site file entries being serviced by the BPS Pharmacy</a:t>
            </a:r>
            <a:r>
              <a:rPr lang="en-US" sz="1200" b="0" i="0" u="none" strike="noStrike" kern="1200" baseline="0" dirty="0" smtClean="0">
                <a:solidFill>
                  <a:schemeClr val="tx1"/>
                </a:solidFill>
                <a:latin typeface="+mn-lt"/>
                <a:ea typeface="+mn-ea"/>
                <a:cs typeface="+mn-cs"/>
              </a:rPr>
              <a:t>.</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pPr/>
              <a:t>39</a:t>
            </a:fld>
            <a:endParaRPr lang="en-US" dirty="0"/>
          </a:p>
        </p:txBody>
      </p:sp>
    </p:spTree>
    <p:extLst>
      <p:ext uri="{BB962C8B-B14F-4D97-AF65-F5344CB8AC3E}">
        <p14:creationId xmlns:p14="http://schemas.microsoft.com/office/powerpoint/2010/main" xmlns="" val="574752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sym typeface="Wingdings" pitchFamily="2" charset="2"/>
              </a:defRPr>
            </a:lvl1pPr>
            <a:lvl2pPr marL="754243" indent="-290093" eaLnBrk="0" hangingPunct="0">
              <a:defRPr sz="2400" b="1">
                <a:solidFill>
                  <a:schemeClr val="tx1"/>
                </a:solidFill>
                <a:latin typeface="Arial" charset="0"/>
                <a:sym typeface="Wingdings" pitchFamily="2" charset="2"/>
              </a:defRPr>
            </a:lvl2pPr>
            <a:lvl3pPr marL="1160374" indent="-232075" eaLnBrk="0" hangingPunct="0">
              <a:defRPr sz="2400" b="1">
                <a:solidFill>
                  <a:schemeClr val="tx1"/>
                </a:solidFill>
                <a:latin typeface="Arial" charset="0"/>
                <a:sym typeface="Wingdings" pitchFamily="2" charset="2"/>
              </a:defRPr>
            </a:lvl3pPr>
            <a:lvl4pPr marL="1624523" indent="-232075" eaLnBrk="0" hangingPunct="0">
              <a:defRPr sz="2400" b="1">
                <a:solidFill>
                  <a:schemeClr val="tx1"/>
                </a:solidFill>
                <a:latin typeface="Arial" charset="0"/>
                <a:sym typeface="Wingdings" pitchFamily="2" charset="2"/>
              </a:defRPr>
            </a:lvl4pPr>
            <a:lvl5pPr marL="2088672" indent="-232075" eaLnBrk="0" hangingPunct="0">
              <a:defRPr sz="2400" b="1">
                <a:solidFill>
                  <a:schemeClr val="tx1"/>
                </a:solidFill>
                <a:latin typeface="Arial" charset="0"/>
                <a:sym typeface="Wingdings" pitchFamily="2" charset="2"/>
              </a:defRPr>
            </a:lvl5pPr>
            <a:lvl6pPr marL="2552822" indent="-232075" eaLnBrk="0" fontAlgn="base" hangingPunct="0">
              <a:spcBef>
                <a:spcPct val="0"/>
              </a:spcBef>
              <a:spcAft>
                <a:spcPct val="0"/>
              </a:spcAft>
              <a:defRPr sz="2400" b="1">
                <a:solidFill>
                  <a:schemeClr val="tx1"/>
                </a:solidFill>
                <a:latin typeface="Arial" charset="0"/>
                <a:sym typeface="Wingdings" pitchFamily="2" charset="2"/>
              </a:defRPr>
            </a:lvl6pPr>
            <a:lvl7pPr marL="3016971" indent="-232075" eaLnBrk="0" fontAlgn="base" hangingPunct="0">
              <a:spcBef>
                <a:spcPct val="0"/>
              </a:spcBef>
              <a:spcAft>
                <a:spcPct val="0"/>
              </a:spcAft>
              <a:defRPr sz="2400" b="1">
                <a:solidFill>
                  <a:schemeClr val="tx1"/>
                </a:solidFill>
                <a:latin typeface="Arial" charset="0"/>
                <a:sym typeface="Wingdings" pitchFamily="2" charset="2"/>
              </a:defRPr>
            </a:lvl7pPr>
            <a:lvl8pPr marL="3481121" indent="-232075" eaLnBrk="0" fontAlgn="base" hangingPunct="0">
              <a:spcBef>
                <a:spcPct val="0"/>
              </a:spcBef>
              <a:spcAft>
                <a:spcPct val="0"/>
              </a:spcAft>
              <a:defRPr sz="2400" b="1">
                <a:solidFill>
                  <a:schemeClr val="tx1"/>
                </a:solidFill>
                <a:latin typeface="Arial" charset="0"/>
                <a:sym typeface="Wingdings" pitchFamily="2" charset="2"/>
              </a:defRPr>
            </a:lvl8pPr>
            <a:lvl9pPr marL="3945270" indent="-232075" eaLnBrk="0" fontAlgn="base" hangingPunct="0">
              <a:spcBef>
                <a:spcPct val="0"/>
              </a:spcBef>
              <a:spcAft>
                <a:spcPct val="0"/>
              </a:spcAft>
              <a:defRPr sz="2400" b="1">
                <a:solidFill>
                  <a:schemeClr val="tx1"/>
                </a:solidFill>
                <a:latin typeface="Arial" charset="0"/>
                <a:sym typeface="Wingdings" pitchFamily="2" charset="2"/>
              </a:defRPr>
            </a:lvl9pPr>
          </a:lstStyle>
          <a:p>
            <a:pPr eaLnBrk="1" hangingPunct="1">
              <a:defRPr/>
            </a:pPr>
            <a:fld id="{6CB58C7E-CA74-4C57-B8E3-9C55C6741B42}" type="slidenum">
              <a:rPr lang="en-US" sz="1200" b="0"/>
              <a:pPr eaLnBrk="1" hangingPunct="1">
                <a:defRPr/>
              </a:pPr>
              <a:t>4</a:t>
            </a:fld>
            <a:endParaRPr lang="en-US" sz="1200" b="0"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eaLnBrk="1" hangingPunct="1">
              <a:buFont typeface="Arial" pitchFamily="34" charset="0"/>
              <a:buNone/>
            </a:pPr>
            <a:r>
              <a:rPr lang="en-US" dirty="0" smtClean="0"/>
              <a:t>-- Here is the first of just a few statistics slides I would like to show you to provide an overall idea of the impact of </a:t>
            </a:r>
            <a:r>
              <a:rPr lang="en-US" dirty="0" err="1" smtClean="0"/>
              <a:t>ePharmacy</a:t>
            </a:r>
            <a:r>
              <a:rPr lang="en-US" dirty="0" smtClean="0"/>
              <a:t>.</a:t>
            </a:r>
            <a:r>
              <a:rPr lang="en-US" sz="1200" b="0" dirty="0" smtClean="0">
                <a:solidFill>
                  <a:schemeClr val="accent2"/>
                </a:solidFill>
              </a:rPr>
              <a:t> </a:t>
            </a:r>
            <a:endParaRPr lang="en-US" dirty="0" smtClean="0"/>
          </a:p>
          <a:p>
            <a:pPr marL="0" indent="0" eaLnBrk="1" hangingPunct="1">
              <a:buFont typeface="Arial" pitchFamily="34" charset="0"/>
              <a:buNone/>
            </a:pPr>
            <a:r>
              <a:rPr lang="en-US" dirty="0" smtClean="0"/>
              <a:t>-- This graph shows the number of ePharmacy prescriptions generated every year we have been submitting electronic claims. </a:t>
            </a:r>
          </a:p>
          <a:p>
            <a:pPr marL="0" indent="0" eaLnBrk="1" hangingPunct="1">
              <a:buFont typeface="Arial" pitchFamily="34" charset="0"/>
              <a:buNone/>
            </a:pPr>
            <a:r>
              <a:rPr lang="en-US" dirty="0" smtClean="0"/>
              <a:t>-- </a:t>
            </a:r>
            <a:r>
              <a:rPr lang="en-US" dirty="0" smtClean="0"/>
              <a:t>As you can see our</a:t>
            </a:r>
            <a:r>
              <a:rPr lang="en-US" baseline="0" dirty="0" smtClean="0"/>
              <a:t> c</a:t>
            </a:r>
            <a:r>
              <a:rPr lang="en-US" dirty="0" smtClean="0"/>
              <a:t>laim numbers have continued to increase each year. </a:t>
            </a:r>
            <a:r>
              <a:rPr lang="en-US" sz="1400" b="0" dirty="0" smtClean="0">
                <a:solidFill>
                  <a:schemeClr val="accent2"/>
                </a:solidFill>
              </a:rPr>
              <a:t>For CY 2012 Total </a:t>
            </a:r>
            <a:r>
              <a:rPr lang="en-US" sz="1400" b="0" dirty="0" err="1" smtClean="0">
                <a:solidFill>
                  <a:schemeClr val="accent2"/>
                </a:solidFill>
              </a:rPr>
              <a:t>ePharmacy</a:t>
            </a:r>
            <a:r>
              <a:rPr lang="en-US" sz="1400" b="0" baseline="0" dirty="0" smtClean="0">
                <a:solidFill>
                  <a:schemeClr val="accent2"/>
                </a:solidFill>
              </a:rPr>
              <a:t> </a:t>
            </a:r>
            <a:r>
              <a:rPr lang="en-US" sz="1400" b="0" dirty="0" smtClean="0">
                <a:solidFill>
                  <a:schemeClr val="accent2"/>
                </a:solidFill>
              </a:rPr>
              <a:t>Fills </a:t>
            </a:r>
            <a:r>
              <a:rPr lang="en-US" sz="1400" b="0" baseline="0" dirty="0" smtClean="0">
                <a:solidFill>
                  <a:schemeClr val="accent2"/>
                </a:solidFill>
              </a:rPr>
              <a:t> were </a:t>
            </a:r>
            <a:r>
              <a:rPr lang="en-US" sz="1600" b="0" dirty="0" smtClean="0">
                <a:solidFill>
                  <a:schemeClr val="accent2"/>
                </a:solidFill>
              </a:rPr>
              <a:t>9.24 Million</a:t>
            </a:r>
            <a:r>
              <a:rPr lang="en-US" sz="1400" dirty="0" smtClean="0"/>
              <a:t> </a:t>
            </a:r>
            <a:endParaRPr lang="en-US" sz="1400" b="0" dirty="0" smtClean="0">
              <a:solidFill>
                <a:schemeClr val="accent2"/>
              </a:solidFill>
            </a:endParaRPr>
          </a:p>
          <a:p>
            <a:pPr eaLnBrk="1" hangingPunct="1"/>
            <a:r>
              <a:rPr lang="en-US" dirty="0" smtClean="0"/>
              <a:t>   </a:t>
            </a:r>
          </a:p>
          <a:p>
            <a:pPr eaLnBrk="1" hangingPunct="1"/>
            <a:endParaRPr lang="en-US" dirty="0" smtClean="0"/>
          </a:p>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t>-- </a:t>
            </a:r>
            <a:r>
              <a:rPr lang="en-US" sz="1200" dirty="0" smtClean="0"/>
              <a:t>You</a:t>
            </a:r>
            <a:r>
              <a:rPr lang="en-US" sz="1200" baseline="0" dirty="0" smtClean="0"/>
              <a:t> then select an Outpatient site being serviced by the BPS Pharmacy and can edit the CMOP Switch, Auto-Reverse Parameter and Default DEA#.</a:t>
            </a:r>
            <a:r>
              <a:rPr lang="en-US" sz="1200" dirty="0" smtClean="0"/>
              <a:t> You can also add a new Outpatient </a:t>
            </a:r>
            <a:r>
              <a:rPr lang="en-US" sz="1200" dirty="0" smtClean="0"/>
              <a:t>site at this point, </a:t>
            </a:r>
            <a:r>
              <a:rPr lang="en-US" sz="1200" dirty="0" smtClean="0"/>
              <a:t>for example if you get a new CBOC and define your CBOCs as Outpatient sites.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pPr/>
              <a:t>40</a:t>
            </a:fld>
            <a:endParaRPr lang="en-US" dirty="0"/>
          </a:p>
        </p:txBody>
      </p:sp>
    </p:spTree>
    <p:extLst>
      <p:ext uri="{BB962C8B-B14F-4D97-AF65-F5344CB8AC3E}">
        <p14:creationId xmlns:p14="http://schemas.microsoft.com/office/powerpoint/2010/main" xmlns="" val="5747529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xfrm>
            <a:off x="3970938" y="8772668"/>
            <a:ext cx="3037840" cy="461804"/>
          </a:xfrm>
          <a:prstGeom prst="rect">
            <a:avLst/>
          </a:prstGeom>
          <a:noFill/>
        </p:spPr>
        <p:txBody>
          <a:bodyPr/>
          <a:lstStyle/>
          <a:p>
            <a:fld id="{7CD93695-6156-421A-898B-35D99709007F}" type="slidenum">
              <a:rPr lang="en-US" smtClean="0"/>
              <a:pPr/>
              <a:t>41</a:t>
            </a:fld>
            <a:endParaRPr lang="en-US" dirty="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marL="0" indent="0" eaLnBrk="1" hangingPunct="1">
              <a:buFont typeface="Arial" pitchFamily="34" charset="0"/>
              <a:buNone/>
            </a:pPr>
            <a:r>
              <a:rPr lang="en-US" dirty="0" smtClean="0"/>
              <a:t>--We</a:t>
            </a:r>
            <a:r>
              <a:rPr lang="en-US" baseline="0" dirty="0" smtClean="0"/>
              <a:t> saw just that one of the ePharmacy settings was the </a:t>
            </a:r>
            <a:r>
              <a:rPr lang="en-US" cap="all" baseline="0" dirty="0" smtClean="0"/>
              <a:t>Auto-Reverse Parameter.  </a:t>
            </a:r>
            <a:r>
              <a:rPr lang="en-US" dirty="0" smtClean="0"/>
              <a:t>I just wanted to take some time now to go over the auto-reversal</a:t>
            </a:r>
            <a:r>
              <a:rPr lang="en-US" baseline="0" dirty="0" smtClean="0"/>
              <a:t> process  and the significance of the </a:t>
            </a:r>
            <a:r>
              <a:rPr lang="en-US" cap="all" baseline="0" dirty="0" smtClean="0"/>
              <a:t>Auto-reverse Parameter. </a:t>
            </a:r>
          </a:p>
          <a:p>
            <a:pPr marL="0" indent="0" eaLnBrk="1" hangingPunct="1">
              <a:buFont typeface="Arial" pitchFamily="34" charset="0"/>
              <a:buNone/>
            </a:pPr>
            <a:r>
              <a:rPr lang="en-US" dirty="0" smtClean="0"/>
              <a:t>--The auto reversal background process:</a:t>
            </a:r>
          </a:p>
          <a:p>
            <a:pPr marL="0" indent="0" eaLnBrk="1" hangingPunct="1">
              <a:buFont typeface="Arial" pitchFamily="34" charset="0"/>
              <a:buNone/>
            </a:pPr>
            <a:r>
              <a:rPr lang="en-US" dirty="0" smtClean="0"/>
              <a:t>--Reverses paid claim for prescriptions that were not released within the time set in your auto-reversal parameter.    </a:t>
            </a:r>
            <a:endParaRPr lang="en-US" dirty="0"/>
          </a:p>
          <a:p>
            <a:pPr marL="0" marR="0" indent="0" algn="l" defTabSz="928179" rtl="0" eaLnBrk="1" fontAlgn="auto" latinLnBrk="0" hangingPunct="1">
              <a:lnSpc>
                <a:spcPct val="100000"/>
              </a:lnSpc>
              <a:spcBef>
                <a:spcPts val="0"/>
              </a:spcBef>
              <a:spcAft>
                <a:spcPts val="0"/>
              </a:spcAft>
              <a:buClrTx/>
              <a:buSzTx/>
              <a:buFont typeface="Arial" pitchFamily="34" charset="0"/>
              <a:buNone/>
              <a:tabLst/>
              <a:defRPr/>
            </a:pPr>
            <a:r>
              <a:rPr lang="en-US" dirty="0" smtClean="0"/>
              <a:t>--Since we are not to </a:t>
            </a:r>
            <a:r>
              <a:rPr lang="en-US" dirty="0" smtClean="0"/>
              <a:t>use </a:t>
            </a:r>
            <a:r>
              <a:rPr lang="en-US" dirty="0" err="1" smtClean="0"/>
              <a:t>ePharmacy</a:t>
            </a:r>
            <a:r>
              <a:rPr lang="en-US" dirty="0" smtClean="0"/>
              <a:t> to bill </a:t>
            </a:r>
            <a:r>
              <a:rPr lang="en-US" dirty="0" smtClean="0"/>
              <a:t>for prescriptions filled for an inpatient, the </a:t>
            </a:r>
            <a:r>
              <a:rPr lang="en-US" dirty="0"/>
              <a:t>software will also reverse claims </a:t>
            </a:r>
            <a:r>
              <a:rPr lang="en-US" dirty="0" smtClean="0"/>
              <a:t>for prescriptions it </a:t>
            </a:r>
            <a:r>
              <a:rPr lang="en-US" dirty="0"/>
              <a:t>thinks were filled for an Inpatient. </a:t>
            </a:r>
            <a:endParaRPr lang="en-US" dirty="0" smtClean="0"/>
          </a:p>
          <a:p>
            <a:pPr marL="0" marR="0" indent="0" algn="l" defTabSz="928179" rtl="0" eaLnBrk="1" fontAlgn="auto" latinLnBrk="0" hangingPunct="1">
              <a:lnSpc>
                <a:spcPct val="100000"/>
              </a:lnSpc>
              <a:spcBef>
                <a:spcPts val="0"/>
              </a:spcBef>
              <a:spcAft>
                <a:spcPts val="0"/>
              </a:spcAft>
              <a:buClrTx/>
              <a:buSzTx/>
              <a:buFont typeface="Arial" pitchFamily="34" charset="0"/>
              <a:buNone/>
              <a:tabLst/>
              <a:defRPr/>
            </a:pPr>
            <a:r>
              <a:rPr lang="en-US" dirty="0" smtClean="0"/>
              <a:t>--Claims</a:t>
            </a:r>
            <a:r>
              <a:rPr lang="en-US" baseline="0" dirty="0" smtClean="0"/>
              <a:t> that were reversed by either of these processes appear in the </a:t>
            </a:r>
            <a:r>
              <a:rPr lang="en-US" dirty="0" smtClean="0"/>
              <a:t>ECME AUTO-REVERSAL PROCESS VistA e-mail bulletins.  Those go to members</a:t>
            </a:r>
            <a:r>
              <a:rPr lang="en-US" baseline="0" dirty="0" smtClean="0"/>
              <a:t> of the </a:t>
            </a:r>
            <a:r>
              <a:rPr lang="en-US" dirty="0" smtClean="0"/>
              <a:t>G.BPS OPECC mail group and the entries should be checked to make sure the claims should have been reversed.</a:t>
            </a:r>
          </a:p>
          <a:p>
            <a:pPr marL="0" marR="0" indent="0" algn="l" defTabSz="928179" rtl="0" eaLnBrk="1" fontAlgn="auto" latinLnBrk="0" hangingPunct="1">
              <a:lnSpc>
                <a:spcPct val="100000"/>
              </a:lnSpc>
              <a:spcBef>
                <a:spcPts val="0"/>
              </a:spcBef>
              <a:spcAft>
                <a:spcPts val="0"/>
              </a:spcAft>
              <a:buClrTx/>
              <a:buSzTx/>
              <a:buFont typeface="Arial" pitchFamily="34" charset="0"/>
              <a:buNone/>
              <a:tabLst/>
              <a:defRPr/>
            </a:pPr>
            <a:r>
              <a:rPr lang="en-US" dirty="0" smtClean="0"/>
              <a:t>--I have </a:t>
            </a:r>
            <a:r>
              <a:rPr lang="en-US" dirty="0" smtClean="0"/>
              <a:t>included a more detailed explanation of the auto-reversal process in handout#1.</a:t>
            </a:r>
            <a:endParaRPr lang="en-US" dirty="0" smtClean="0"/>
          </a:p>
          <a:p>
            <a:pPr marL="0" marR="0" indent="0" algn="l" defTabSz="928179" rtl="0" eaLnBrk="1" fontAlgn="auto" latinLnBrk="0" hangingPunct="1">
              <a:lnSpc>
                <a:spcPct val="100000"/>
              </a:lnSpc>
              <a:spcBef>
                <a:spcPts val="0"/>
              </a:spcBef>
              <a:spcAft>
                <a:spcPts val="0"/>
              </a:spcAft>
              <a:buClrTx/>
              <a:buSzTx/>
              <a:buFontTx/>
              <a:buNone/>
              <a:tabLst/>
              <a:defRPr/>
            </a:pPr>
            <a:r>
              <a:rPr lang="en-US" dirty="0" smtClean="0"/>
              <a: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xfrm>
            <a:off x="3970938" y="8772668"/>
            <a:ext cx="3037840" cy="461804"/>
          </a:xfrm>
          <a:prstGeom prst="rect">
            <a:avLst/>
          </a:prstGeom>
          <a:noFill/>
        </p:spPr>
        <p:txBody>
          <a:bodyPr/>
          <a:lstStyle/>
          <a:p>
            <a:fld id="{7CD93695-6156-421A-898B-35D99709007F}" type="slidenum">
              <a:rPr lang="en-US" smtClean="0"/>
              <a:pPr/>
              <a:t>42</a:t>
            </a:fld>
            <a:endParaRPr lang="en-US" dirty="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marL="0" indent="0">
              <a:buFont typeface="Arial" pitchFamily="34" charset="0"/>
              <a:buNone/>
            </a:pPr>
            <a:r>
              <a:rPr lang="en-US" dirty="0" smtClean="0"/>
              <a:t>-- So just a little more on the auto-reversal process.</a:t>
            </a:r>
          </a:p>
          <a:p>
            <a:pPr marL="0" indent="0">
              <a:buFont typeface="Arial" pitchFamily="34" charset="0"/>
              <a:buNone/>
            </a:pPr>
            <a:r>
              <a:rPr lang="en-US" dirty="0" smtClean="0"/>
              <a:t>-- The </a:t>
            </a:r>
            <a:r>
              <a:rPr lang="en-US" dirty="0"/>
              <a:t>ePharmacy team used to recommend a setting of 4-5 days for the </a:t>
            </a:r>
            <a:r>
              <a:rPr lang="en-US" dirty="0" smtClean="0"/>
              <a:t>Auto-Reverse </a:t>
            </a:r>
            <a:r>
              <a:rPr lang="en-US" dirty="0"/>
              <a:t>Parameter.</a:t>
            </a:r>
          </a:p>
          <a:p>
            <a:pPr marL="0" indent="0">
              <a:buFont typeface="Arial" pitchFamily="34" charset="0"/>
              <a:buNone/>
            </a:pPr>
            <a:r>
              <a:rPr lang="en-US" dirty="0" smtClean="0"/>
              <a:t>-- A </a:t>
            </a:r>
            <a:r>
              <a:rPr lang="en-US" dirty="0"/>
              <a:t>setting of 5 days is currently </a:t>
            </a:r>
            <a:r>
              <a:rPr lang="en-US" dirty="0" smtClean="0"/>
              <a:t>recommended,</a:t>
            </a:r>
            <a:r>
              <a:rPr lang="en-US" baseline="0" dirty="0" smtClean="0"/>
              <a:t> so i</a:t>
            </a:r>
            <a:r>
              <a:rPr lang="en-US" dirty="0" smtClean="0"/>
              <a:t>f your auto-reverse parameter is set to 4 days, you may want to consider setting it to 5 days.</a:t>
            </a:r>
            <a:endParaRPr lang="en-US" dirty="0"/>
          </a:p>
          <a:p>
            <a:pPr marL="0" indent="0">
              <a:buFont typeface="Arial" pitchFamily="34" charset="0"/>
              <a:buNone/>
            </a:pPr>
            <a:r>
              <a:rPr lang="en-US" dirty="0" smtClean="0">
                <a:ea typeface="ＭＳ Ｐゴシック" pitchFamily="34" charset="-128"/>
              </a:rPr>
              <a:t>-- This </a:t>
            </a:r>
            <a:r>
              <a:rPr lang="en-US" dirty="0">
                <a:ea typeface="ＭＳ Ｐゴシック" pitchFamily="34" charset="-128"/>
              </a:rPr>
              <a:t>allows more time for CMOP to dispense a </a:t>
            </a:r>
            <a:r>
              <a:rPr lang="en-US" dirty="0" smtClean="0">
                <a:ea typeface="ＭＳ Ｐゴシック" pitchFamily="34" charset="-128"/>
              </a:rPr>
              <a:t>prescription</a:t>
            </a:r>
            <a:r>
              <a:rPr lang="en-US" baseline="0" dirty="0" smtClean="0">
                <a:ea typeface="ＭＳ Ｐゴシック" pitchFamily="34" charset="-128"/>
              </a:rPr>
              <a:t> and</a:t>
            </a:r>
            <a:r>
              <a:rPr lang="en-US" dirty="0" smtClean="0">
                <a:ea typeface="ＭＳ Ｐゴシック" pitchFamily="34" charset="-128"/>
              </a:rPr>
              <a:t> </a:t>
            </a:r>
            <a:r>
              <a:rPr lang="en-US" dirty="0">
                <a:ea typeface="ＭＳ Ｐゴシック" pitchFamily="34" charset="-128"/>
              </a:rPr>
              <a:t>prevents many reversed claims and subsequent resubmissions so saves on transmission fees</a:t>
            </a:r>
            <a:r>
              <a:rPr lang="en-US" dirty="0" smtClean="0">
                <a:ea typeface="ＭＳ Ｐゴシック" pitchFamily="34" charset="-128"/>
              </a:rPr>
              <a:t>.</a:t>
            </a:r>
            <a:endParaRPr lang="en-US" dirty="0"/>
          </a:p>
          <a:p>
            <a:pPr marL="0" indent="0">
              <a:buFont typeface="Arial" pitchFamily="34" charset="0"/>
              <a:buNone/>
            </a:pPr>
            <a:r>
              <a:rPr lang="en-US" dirty="0" smtClean="0"/>
              <a:t>-- Consult </a:t>
            </a:r>
            <a:r>
              <a:rPr lang="en-US" dirty="0"/>
              <a:t>your CPAC OPECC before changing this parameter however.  Recommend that the OPECC consult with the CPAC Accounts Receivable staff then get back with their approval or disapproval. </a:t>
            </a:r>
          </a:p>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b="0" i="0" u="none" strike="noStrike" kern="1200" baseline="0" dirty="0" smtClean="0">
                <a:solidFill>
                  <a:schemeClr val="tx1"/>
                </a:solidFill>
                <a:latin typeface="+mn-lt"/>
                <a:ea typeface="+mn-ea"/>
                <a:cs typeface="+mn-cs"/>
              </a:rPr>
              <a:t>-- OK so we have reviewed the Edit ECME Pharmacy Data option and now I want to go over the Register Pharmacy with the Austin Automation Center option. </a:t>
            </a:r>
          </a:p>
          <a:p>
            <a:pPr marL="0" indent="0">
              <a:buFont typeface="Arial" pitchFamily="34" charset="0"/>
              <a:buNone/>
            </a:pPr>
            <a:r>
              <a:rPr lang="en-US" sz="1200" b="0" i="0" u="none" strike="noStrike" kern="1200" baseline="0" dirty="0" smtClean="0">
                <a:solidFill>
                  <a:schemeClr val="tx1"/>
                </a:solidFill>
                <a:latin typeface="+mn-lt"/>
                <a:ea typeface="+mn-ea"/>
                <a:cs typeface="+mn-cs"/>
              </a:rPr>
              <a:t>-- Using this option you are asked to enter a BPS PHARMACIES name.  </a:t>
            </a:r>
          </a:p>
          <a:p>
            <a:pPr marL="0" indent="0">
              <a:buFont typeface="Arial" pitchFamily="34" charset="0"/>
              <a:buNone/>
            </a:pPr>
            <a:r>
              <a:rPr lang="en-US" sz="1200" b="0" i="0" u="none" strike="noStrike" kern="1200" baseline="0" dirty="0" smtClean="0">
                <a:solidFill>
                  <a:schemeClr val="tx1"/>
                </a:solidFill>
                <a:latin typeface="+mn-lt"/>
                <a:ea typeface="+mn-ea"/>
                <a:cs typeface="+mn-cs"/>
              </a:rPr>
              <a:t>-- You can then enter or edit the Status, NCPDP# and the Default DEA#, as well as address information for the Pharmacy.  </a:t>
            </a:r>
          </a:p>
          <a:p>
            <a:pPr marL="0" indent="0">
              <a:buFont typeface="Arial" pitchFamily="34" charset="0"/>
              <a:buNone/>
            </a:pPr>
            <a:r>
              <a:rPr lang="en-US" sz="1200" b="0" i="0" u="none" strike="noStrike" kern="1200" baseline="0" dirty="0" smtClean="0">
                <a:solidFill>
                  <a:schemeClr val="tx1"/>
                </a:solidFill>
                <a:latin typeface="+mn-lt"/>
                <a:ea typeface="+mn-ea"/>
                <a:cs typeface="+mn-cs"/>
              </a:rPr>
              <a:t>-- You would use this option after entering information via the Edit ECME Pharmacy Data option when setting up a new CBOC with it’s own pharmacy. It is also a good idea to re-register when you add an outpatient site to a BPS PHARMACY</a:t>
            </a:r>
          </a:p>
          <a:p>
            <a:pPr marL="0" indent="0">
              <a:buFont typeface="Arial" pitchFamily="34" charset="0"/>
              <a:buNone/>
            </a:pPr>
            <a:r>
              <a:rPr lang="en-US" sz="1200" b="0" i="0" u="none" strike="noStrike" kern="1200" baseline="0" dirty="0" smtClean="0">
                <a:solidFill>
                  <a:schemeClr val="tx1"/>
                </a:solidFill>
                <a:latin typeface="+mn-lt"/>
                <a:ea typeface="+mn-ea"/>
                <a:cs typeface="+mn-cs"/>
              </a:rPr>
              <a:t>-- I will go into more detail about setting up a new CBOC later.</a:t>
            </a:r>
          </a:p>
          <a:p>
            <a:pPr marL="0" indent="0">
              <a:buFont typeface="Arial"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pPr/>
              <a:t>43</a:t>
            </a:fld>
            <a:endParaRPr lang="en-US" dirty="0"/>
          </a:p>
        </p:txBody>
      </p:sp>
    </p:spTree>
    <p:extLst>
      <p:ext uri="{BB962C8B-B14F-4D97-AF65-F5344CB8AC3E}">
        <p14:creationId xmlns:p14="http://schemas.microsoft.com/office/powerpoint/2010/main" xmlns="" val="5747529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smtClean="0">
                <a:solidFill>
                  <a:schemeClr val="tx1"/>
                </a:solidFill>
                <a:latin typeface="+mn-lt"/>
                <a:ea typeface="+mn-ea"/>
                <a:cs typeface="+mn-cs"/>
              </a:rPr>
              <a:t>-- The </a:t>
            </a:r>
            <a:r>
              <a:rPr lang="en-US" sz="1200" b="0" i="0" u="none" strike="noStrike" kern="1200" cap="all" baseline="0" dirty="0" smtClean="0">
                <a:solidFill>
                  <a:schemeClr val="tx1"/>
                </a:solidFill>
                <a:latin typeface="+mn-lt"/>
                <a:ea typeface="+mn-ea"/>
                <a:cs typeface="+mn-cs"/>
              </a:rPr>
              <a:t>Outpatient site</a:t>
            </a:r>
            <a:r>
              <a:rPr lang="en-US" sz="1200" b="0" i="0" u="none" strike="noStrike" kern="1200" baseline="0" dirty="0" smtClean="0">
                <a:solidFill>
                  <a:schemeClr val="tx1"/>
                </a:solidFill>
                <a:latin typeface="+mn-lt"/>
                <a:ea typeface="+mn-ea"/>
                <a:cs typeface="+mn-cs"/>
              </a:rPr>
              <a:t> file is also important in ECME set-up.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smtClean="0">
                <a:solidFill>
                  <a:schemeClr val="tx1"/>
                </a:solidFill>
                <a:latin typeface="+mn-lt"/>
                <a:ea typeface="+mn-ea"/>
                <a:cs typeface="+mn-cs"/>
              </a:rPr>
              <a:t>-- The Pharmacy that processes orders for a particular Outpatient site needs to be entered into the NPI Institution field for all outpatient sites.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smtClean="0">
                <a:solidFill>
                  <a:schemeClr val="tx1"/>
                </a:solidFill>
                <a:latin typeface="+mn-lt"/>
                <a:ea typeface="+mn-ea"/>
                <a:cs typeface="+mn-cs"/>
              </a:rPr>
              <a:t>-- A pharmacy name is chosen for the NPI Institution and the NPI </a:t>
            </a:r>
            <a:r>
              <a:rPr lang="en-US" sz="1200" b="0" i="0" u="none" strike="noStrike" kern="1200" baseline="0" dirty="0" smtClean="0">
                <a:solidFill>
                  <a:schemeClr val="tx1"/>
                </a:solidFill>
                <a:latin typeface="+mn-lt"/>
                <a:ea typeface="+mn-ea"/>
                <a:cs typeface="+mn-cs"/>
              </a:rPr>
              <a:t>number associated </a:t>
            </a:r>
            <a:r>
              <a:rPr lang="en-US" sz="1200" b="0" i="0" u="none" strike="noStrike" kern="1200" baseline="0" dirty="0" smtClean="0">
                <a:solidFill>
                  <a:schemeClr val="tx1"/>
                </a:solidFill>
                <a:latin typeface="+mn-lt"/>
                <a:ea typeface="+mn-ea"/>
                <a:cs typeface="+mn-cs"/>
              </a:rPr>
              <a:t>with that pharmacy is used for ePharmacy claims generated by the site.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smtClean="0">
                <a:solidFill>
                  <a:schemeClr val="tx1"/>
                </a:solidFill>
                <a:latin typeface="+mn-lt"/>
                <a:ea typeface="+mn-ea"/>
                <a:cs typeface="+mn-cs"/>
              </a:rPr>
              <a:t>-- The Outpatient Pharmacy Site Parameters Enter/Edit option is usually used to add new Outpatient sites or edit existing sites.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smtClean="0">
                <a:solidFill>
                  <a:schemeClr val="tx1"/>
                </a:solidFill>
                <a:latin typeface="+mn-lt"/>
                <a:ea typeface="+mn-ea"/>
                <a:cs typeface="+mn-cs"/>
              </a:rPr>
              <a:t>-- When choosing an entry from the NPI Institution list, it is important to choose the one labeled as Pharmacy.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pPr/>
              <a:t>44</a:t>
            </a:fld>
            <a:endParaRPr lang="en-US" dirty="0"/>
          </a:p>
        </p:txBody>
      </p:sp>
    </p:spTree>
    <p:extLst>
      <p:ext uri="{BB962C8B-B14F-4D97-AF65-F5344CB8AC3E}">
        <p14:creationId xmlns:p14="http://schemas.microsoft.com/office/powerpoint/2010/main" xmlns="" val="5747529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Here is an example of what I just referred to.  When </a:t>
            </a:r>
            <a:r>
              <a:rPr lang="en-US" sz="1200" b="0" i="0" u="none" strike="noStrike" kern="1200" baseline="0" dirty="0" smtClean="0">
                <a:solidFill>
                  <a:schemeClr val="tx1"/>
                </a:solidFill>
                <a:latin typeface="+mn-lt"/>
                <a:ea typeface="+mn-ea"/>
                <a:cs typeface="+mn-cs"/>
              </a:rPr>
              <a:t>choosing an entry from the NPI Institution list, you may see other entries that start with the </a:t>
            </a:r>
            <a:r>
              <a:rPr lang="en-US" sz="1200" b="0" i="0" u="none" strike="noStrike" kern="1200" baseline="0" dirty="0" smtClean="0">
                <a:solidFill>
                  <a:schemeClr val="tx1"/>
                </a:solidFill>
                <a:latin typeface="+mn-lt"/>
                <a:ea typeface="+mn-ea"/>
                <a:cs typeface="+mn-cs"/>
              </a:rPr>
              <a:t>same location name.</a:t>
            </a: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smtClean="0">
                <a:solidFill>
                  <a:schemeClr val="tx1"/>
                </a:solidFill>
                <a:latin typeface="+mn-lt"/>
                <a:ea typeface="+mn-ea"/>
                <a:cs typeface="+mn-cs"/>
              </a:rPr>
              <a:t>-- The other entries are for related entities that also need an NPI.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smtClean="0">
                <a:solidFill>
                  <a:schemeClr val="tx1"/>
                </a:solidFill>
                <a:latin typeface="+mn-lt"/>
                <a:ea typeface="+mn-ea"/>
                <a:cs typeface="+mn-cs"/>
              </a:rPr>
              <a:t>-- It is important to choose the one with the word ‘Pharmacy’ in the title. </a:t>
            </a:r>
          </a:p>
        </p:txBody>
      </p:sp>
      <p:sp>
        <p:nvSpPr>
          <p:cNvPr id="4" name="Slide Number Placeholder 3"/>
          <p:cNvSpPr>
            <a:spLocks noGrp="1"/>
          </p:cNvSpPr>
          <p:nvPr>
            <p:ph type="sldNum" sz="quarter" idx="10"/>
          </p:nvPr>
        </p:nvSpPr>
        <p:spPr/>
        <p:txBody>
          <a:bodyPr/>
          <a:lstStyle/>
          <a:p>
            <a:fld id="{08AA51C3-518F-4F0D-B932-9AF47A2C9D15}" type="slidenum">
              <a:rPr lang="en-US" smtClean="0"/>
              <a:pPr/>
              <a:t>45</a:t>
            </a:fld>
            <a:endParaRPr lang="en-US" dirty="0"/>
          </a:p>
        </p:txBody>
      </p:sp>
    </p:spTree>
    <p:extLst>
      <p:ext uri="{BB962C8B-B14F-4D97-AF65-F5344CB8AC3E}">
        <p14:creationId xmlns:p14="http://schemas.microsoft.com/office/powerpoint/2010/main" xmlns="" val="5747529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diagrams on these next two slides briefly describe the process of setting up new CBOCs for ePharmacy.  I have worked with many of you on this process because you had to do it at your facilities.  The set-up differs depending on whether the new CBOC will have its own pharmacy, and whether you list your CBOCs as Outpatient sites in </a:t>
            </a:r>
            <a:r>
              <a:rPr lang="en-US" sz="1200" b="0" i="0" u="none" strike="noStrike" kern="1200" baseline="0" dirty="0" smtClean="0">
                <a:solidFill>
                  <a:schemeClr val="tx1"/>
                </a:solidFill>
                <a:latin typeface="+mn-lt"/>
                <a:ea typeface="+mn-ea"/>
                <a:cs typeface="+mn-cs"/>
              </a:rPr>
              <a:t>file </a:t>
            </a:r>
            <a:r>
              <a:rPr lang="en-US" sz="1200" b="0" i="0" u="none" strike="noStrike" kern="1200" baseline="0" dirty="0" smtClean="0">
                <a:solidFill>
                  <a:schemeClr val="tx1"/>
                </a:solidFill>
                <a:latin typeface="+mn-lt"/>
                <a:ea typeface="+mn-ea"/>
                <a:cs typeface="+mn-cs"/>
              </a:rPr>
              <a:t>59.  </a:t>
            </a:r>
          </a:p>
          <a:p>
            <a:endParaRPr lang="en-US" sz="1200" b="0" i="0" u="none" strike="noStrike" kern="1200" baseline="0" dirty="0" smtClean="0">
              <a:solidFill>
                <a:schemeClr val="tx1"/>
              </a:solidFill>
              <a:latin typeface="+mn-lt"/>
              <a:ea typeface="+mn-ea"/>
              <a:cs typeface="+mn-cs"/>
            </a:endParaRPr>
          </a:p>
          <a:p>
            <a:pPr marL="0" indent="0">
              <a:buFont typeface="Arial" pitchFamily="34" charset="0"/>
              <a:buNone/>
            </a:pPr>
            <a:r>
              <a:rPr lang="en-US" sz="1200" b="0" i="0" u="none" strike="noStrike" kern="1200" baseline="0" dirty="0" smtClean="0">
                <a:solidFill>
                  <a:schemeClr val="tx1"/>
                </a:solidFill>
                <a:latin typeface="+mn-lt"/>
                <a:ea typeface="+mn-ea"/>
                <a:cs typeface="+mn-cs"/>
              </a:rPr>
              <a:t>-- For CBOCs with their own pharmacies, you first need to obtain the NCPDP, NPI and DEA numbers.  This needs to be done at least a few weeks prior to the operational date for the CBOC.  Work with the ePharmacy team on this aspect as we coordinate obtaining the NCPDP and NPI numbers.</a:t>
            </a:r>
          </a:p>
          <a:p>
            <a:pPr marL="0" indent="0">
              <a:buFont typeface="Arial" pitchFamily="34" charset="0"/>
              <a:buNone/>
            </a:pPr>
            <a:r>
              <a:rPr lang="en-US" sz="1200" b="0" i="0" u="none" strike="noStrike" kern="1200" baseline="0" dirty="0" smtClean="0">
                <a:solidFill>
                  <a:schemeClr val="tx1"/>
                </a:solidFill>
                <a:latin typeface="+mn-lt"/>
                <a:ea typeface="+mn-ea"/>
                <a:cs typeface="+mn-cs"/>
              </a:rPr>
              <a:t>-- You then create the Outpatient site in file 59, assigning the NPI Institution.</a:t>
            </a:r>
          </a:p>
          <a:p>
            <a:pPr marL="0" indent="0">
              <a:buFont typeface="Arial" pitchFamily="34" charset="0"/>
              <a:buNone/>
            </a:pPr>
            <a:r>
              <a:rPr lang="en-US" sz="1200" b="0" i="0" u="none" strike="noStrike" kern="1200" baseline="0" dirty="0" smtClean="0">
                <a:solidFill>
                  <a:schemeClr val="tx1"/>
                </a:solidFill>
                <a:latin typeface="+mn-lt"/>
                <a:ea typeface="+mn-ea"/>
                <a:cs typeface="+mn-cs"/>
              </a:rPr>
              <a:t>-- The new BPS Pharmacy is then created, and the new CBOC Outpatient site is added as being serviced by the new pharmacy.</a:t>
            </a:r>
          </a:p>
          <a:p>
            <a:pPr marL="0" indent="0">
              <a:buFont typeface="Arial" pitchFamily="34" charset="0"/>
              <a:buNone/>
            </a:pPr>
            <a:r>
              <a:rPr lang="en-US" sz="1200" b="0" i="0" u="none" strike="noStrike" kern="1200" baseline="0" dirty="0" smtClean="0">
                <a:solidFill>
                  <a:schemeClr val="tx1"/>
                </a:solidFill>
                <a:latin typeface="+mn-lt"/>
                <a:ea typeface="+mn-ea"/>
                <a:cs typeface="+mn-cs"/>
              </a:rPr>
              <a:t>-- Then register the pharmacy with the AAC.  I </a:t>
            </a:r>
            <a:r>
              <a:rPr lang="en-US" sz="1200" b="0" i="0" u="none" strike="noStrike" kern="1200" baseline="0" dirty="0" smtClean="0">
                <a:solidFill>
                  <a:schemeClr val="tx1"/>
                </a:solidFill>
                <a:latin typeface="+mn-lt"/>
                <a:ea typeface="+mn-ea"/>
                <a:cs typeface="+mn-cs"/>
              </a:rPr>
              <a:t>would also </a:t>
            </a:r>
            <a:r>
              <a:rPr lang="en-US" sz="1200" b="0" i="0" u="none" strike="noStrike" kern="1200" baseline="0" dirty="0" smtClean="0">
                <a:solidFill>
                  <a:schemeClr val="tx1"/>
                </a:solidFill>
                <a:latin typeface="+mn-lt"/>
                <a:ea typeface="+mn-ea"/>
                <a:cs typeface="+mn-cs"/>
              </a:rPr>
              <a:t>appreciate </a:t>
            </a:r>
            <a:r>
              <a:rPr lang="en-US" sz="1200" b="0" i="0" u="none" strike="noStrike" kern="1200" baseline="0" dirty="0" smtClean="0">
                <a:solidFill>
                  <a:schemeClr val="tx1"/>
                </a:solidFill>
                <a:latin typeface="+mn-lt"/>
                <a:ea typeface="+mn-ea"/>
                <a:cs typeface="+mn-cs"/>
              </a:rPr>
              <a:t>it if you send a copy of your ECME set-up report to the VHA </a:t>
            </a:r>
            <a:r>
              <a:rPr lang="en-US" sz="1200" b="0" i="0" u="none" strike="noStrike" kern="1200" baseline="0" dirty="0" err="1" smtClean="0">
                <a:solidFill>
                  <a:schemeClr val="tx1"/>
                </a:solidFill>
                <a:latin typeface="+mn-lt"/>
                <a:ea typeface="+mn-ea"/>
                <a:cs typeface="+mn-cs"/>
              </a:rPr>
              <a:t>ePharmacy</a:t>
            </a:r>
            <a:r>
              <a:rPr lang="en-US" sz="1200" b="0" i="0" u="none" strike="noStrike" kern="1200" baseline="0" dirty="0" smtClean="0">
                <a:solidFill>
                  <a:schemeClr val="tx1"/>
                </a:solidFill>
                <a:latin typeface="+mn-lt"/>
                <a:ea typeface="+mn-ea"/>
                <a:cs typeface="+mn-cs"/>
              </a:rPr>
              <a:t> Implementation team.</a:t>
            </a: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smtClean="0">
                <a:solidFill>
                  <a:schemeClr val="tx1"/>
                </a:solidFill>
                <a:latin typeface="+mn-lt"/>
                <a:ea typeface="+mn-ea"/>
                <a:cs typeface="+mn-cs"/>
              </a:rPr>
              <a:t>-- I am including the link to the complete instructions for setting CBOCs up in the notes of this slide.  It can also be accessed from our ePharmacy training site.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Reference:</a:t>
            </a:r>
          </a:p>
          <a:p>
            <a:r>
              <a:rPr lang="en-US" sz="1200" b="0" i="0" u="none" strike="noStrike" kern="1200" baseline="0" dirty="0" smtClean="0">
                <a:solidFill>
                  <a:schemeClr val="tx1"/>
                </a:solidFill>
                <a:latin typeface="+mn-lt"/>
                <a:ea typeface="+mn-ea"/>
                <a:cs typeface="+mn-cs"/>
              </a:rPr>
              <a:t>http://vaww.vistau.med.va.gov/Documents/E-Pharm/ePharmacy_Helpful_Hints_20130416_FC_0413.pdf</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pPr/>
              <a:t>46</a:t>
            </a:fld>
            <a:endParaRPr lang="en-US" dirty="0"/>
          </a:p>
        </p:txBody>
      </p:sp>
    </p:spTree>
    <p:extLst>
      <p:ext uri="{BB962C8B-B14F-4D97-AF65-F5344CB8AC3E}">
        <p14:creationId xmlns:p14="http://schemas.microsoft.com/office/powerpoint/2010/main" xmlns="" val="5747529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b="0" i="0" u="none" strike="noStrike" kern="1200" baseline="0" dirty="0" smtClean="0">
                <a:solidFill>
                  <a:schemeClr val="tx1"/>
                </a:solidFill>
                <a:latin typeface="+mn-lt"/>
                <a:ea typeface="+mn-ea"/>
                <a:cs typeface="+mn-cs"/>
              </a:rPr>
              <a:t>-- The set-up for CBOC’s that do not have their own Pharmacy is much simpler.  </a:t>
            </a:r>
          </a:p>
          <a:p>
            <a:pPr marL="0" indent="0">
              <a:buFont typeface="Arial" pitchFamily="34" charset="0"/>
              <a:buNone/>
            </a:pPr>
            <a:r>
              <a:rPr lang="en-US" sz="1200" b="0" i="0" u="none" strike="noStrike" kern="1200" baseline="0" dirty="0" smtClean="0">
                <a:solidFill>
                  <a:schemeClr val="tx1"/>
                </a:solidFill>
                <a:latin typeface="+mn-lt"/>
                <a:ea typeface="+mn-ea"/>
                <a:cs typeface="+mn-cs"/>
              </a:rPr>
              <a:t>-- If you do not list your CBOCs as outpatient sites in your Outpatient site file, then no additional set-up is needed.  </a:t>
            </a:r>
          </a:p>
          <a:p>
            <a:pPr marL="0" indent="0">
              <a:buFont typeface="Arial" pitchFamily="34" charset="0"/>
              <a:buNone/>
            </a:pPr>
            <a:r>
              <a:rPr lang="en-US" sz="1200" b="0" i="0" u="none" strike="noStrike" kern="1200" baseline="0" dirty="0" smtClean="0">
                <a:solidFill>
                  <a:schemeClr val="tx1"/>
                </a:solidFill>
                <a:latin typeface="+mn-lt"/>
                <a:ea typeface="+mn-ea"/>
                <a:cs typeface="+mn-cs"/>
              </a:rPr>
              <a:t>-- If you list your CBOCs as outpatient sites, you or your IRMS service will create a new outpatient site for the CBOC.  </a:t>
            </a:r>
          </a:p>
          <a:p>
            <a:pPr marL="0" indent="0">
              <a:buFont typeface="Arial" pitchFamily="34" charset="0"/>
              <a:buNone/>
            </a:pPr>
            <a:r>
              <a:rPr lang="en-US" sz="1200" b="0" i="0" u="none" strike="noStrike" kern="1200" baseline="0" dirty="0" smtClean="0">
                <a:solidFill>
                  <a:schemeClr val="tx1"/>
                </a:solidFill>
                <a:latin typeface="+mn-lt"/>
                <a:ea typeface="+mn-ea"/>
                <a:cs typeface="+mn-cs"/>
              </a:rPr>
              <a:t>-- Using the Outpatient Pharmacy Site Parameters Enter/Edit option you will enter the Pharmacy that processes the CBOCs prescriptions into the NPI Institution field.  </a:t>
            </a:r>
          </a:p>
          <a:p>
            <a:pPr marL="0" indent="0">
              <a:buFont typeface="Arial" pitchFamily="34" charset="0"/>
              <a:buNone/>
            </a:pPr>
            <a:r>
              <a:rPr lang="en-US" sz="1200" b="0" i="0" u="none" strike="noStrike" kern="1200" baseline="0" dirty="0" smtClean="0">
                <a:solidFill>
                  <a:schemeClr val="tx1"/>
                </a:solidFill>
                <a:latin typeface="+mn-lt"/>
                <a:ea typeface="+mn-ea"/>
                <a:cs typeface="+mn-cs"/>
              </a:rPr>
              <a:t>-- Remember to choose an NPI Institution with ‘Pharmacy’ in the title.  </a:t>
            </a:r>
          </a:p>
          <a:p>
            <a:pPr marL="0" indent="0">
              <a:buFont typeface="Arial" pitchFamily="34" charset="0"/>
              <a:buNone/>
            </a:pPr>
            <a:r>
              <a:rPr lang="en-US" sz="1200" b="0" i="0" u="none" strike="noStrike" kern="1200" baseline="0" dirty="0" smtClean="0">
                <a:solidFill>
                  <a:schemeClr val="tx1"/>
                </a:solidFill>
                <a:latin typeface="+mn-lt"/>
                <a:ea typeface="+mn-ea"/>
                <a:cs typeface="+mn-cs"/>
              </a:rPr>
              <a:t>-- The newly created outpatient site is then added to the BPS Pharmacy using the Edit ECME Pharmacy Data option.</a:t>
            </a:r>
          </a:p>
          <a:p>
            <a:pPr marL="0" indent="0">
              <a:buFont typeface="Arial" pitchFamily="34" charset="0"/>
              <a:buNone/>
            </a:pPr>
            <a:r>
              <a:rPr lang="en-US" sz="1200" b="0" i="0" u="none" strike="noStrike" kern="1200" baseline="0" dirty="0" smtClean="0">
                <a:solidFill>
                  <a:schemeClr val="tx1"/>
                </a:solidFill>
                <a:latin typeface="+mn-lt"/>
                <a:ea typeface="+mn-ea"/>
                <a:cs typeface="+mn-cs"/>
              </a:rPr>
              <a:t>-- You then register the newly changed BPS Pharmacy with the AAC.</a:t>
            </a:r>
          </a:p>
          <a:p>
            <a:pPr marL="0" indent="0">
              <a:buFont typeface="Arial" pitchFamily="34" charset="0"/>
              <a:buNone/>
            </a:pPr>
            <a:r>
              <a:rPr lang="en-US" sz="1200" b="0" i="0" u="none" strike="noStrike" kern="1200" baseline="0" dirty="0" smtClean="0">
                <a:solidFill>
                  <a:schemeClr val="tx1"/>
                </a:solidFill>
                <a:latin typeface="+mn-lt"/>
                <a:ea typeface="+mn-ea"/>
                <a:cs typeface="+mn-cs"/>
              </a:rPr>
              <a:t>-- Once again </a:t>
            </a:r>
            <a:r>
              <a:rPr lang="en-US" sz="1200" b="0" i="0" u="none" strike="noStrike" kern="1200" baseline="0" dirty="0" smtClean="0">
                <a:solidFill>
                  <a:schemeClr val="tx1"/>
                </a:solidFill>
                <a:latin typeface="+mn-lt"/>
                <a:ea typeface="+mn-ea"/>
                <a:cs typeface="+mn-cs"/>
              </a:rPr>
              <a:t>please send a copy of </a:t>
            </a:r>
            <a:r>
              <a:rPr lang="en-US" sz="1200" b="0" i="0" u="none" strike="noStrike" kern="1200" baseline="0" dirty="0" smtClean="0">
                <a:solidFill>
                  <a:schemeClr val="tx1"/>
                </a:solidFill>
                <a:latin typeface="+mn-lt"/>
                <a:ea typeface="+mn-ea"/>
                <a:cs typeface="+mn-cs"/>
              </a:rPr>
              <a:t>your ECME set-up report </a:t>
            </a:r>
            <a:r>
              <a:rPr lang="en-US" sz="1200" b="0" i="0" u="none" strike="noStrike" kern="1200" baseline="0" dirty="0" smtClean="0">
                <a:solidFill>
                  <a:schemeClr val="tx1"/>
                </a:solidFill>
                <a:latin typeface="+mn-lt"/>
                <a:ea typeface="+mn-ea"/>
                <a:cs typeface="+mn-cs"/>
              </a:rPr>
              <a:t>to the VHA </a:t>
            </a:r>
            <a:r>
              <a:rPr lang="en-US" sz="1200" b="0" i="0" u="none" strike="noStrike" kern="1200" baseline="0" dirty="0" err="1" smtClean="0">
                <a:solidFill>
                  <a:schemeClr val="tx1"/>
                </a:solidFill>
                <a:latin typeface="+mn-lt"/>
                <a:ea typeface="+mn-ea"/>
                <a:cs typeface="+mn-cs"/>
              </a:rPr>
              <a:t>ePharmacy</a:t>
            </a:r>
            <a:r>
              <a:rPr lang="en-US" sz="1200" b="0" i="0" u="none" strike="noStrike" kern="1200" baseline="0" dirty="0" smtClean="0">
                <a:solidFill>
                  <a:schemeClr val="tx1"/>
                </a:solidFill>
                <a:latin typeface="+mn-lt"/>
                <a:ea typeface="+mn-ea"/>
                <a:cs typeface="+mn-cs"/>
              </a:rPr>
              <a:t> Implementation team.</a:t>
            </a:r>
          </a:p>
          <a:p>
            <a:pPr marL="0" indent="0">
              <a:buFont typeface="Arial"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pPr/>
              <a:t>47</a:t>
            </a:fld>
            <a:endParaRPr lang="en-US" dirty="0"/>
          </a:p>
        </p:txBody>
      </p:sp>
    </p:spTree>
    <p:extLst>
      <p:ext uri="{BB962C8B-B14F-4D97-AF65-F5344CB8AC3E}">
        <p14:creationId xmlns:p14="http://schemas.microsoft.com/office/powerpoint/2010/main" xmlns="" val="5747529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0" baseline="0" dirty="0" smtClean="0"/>
              <a:t>-- In this slide I list the menu options and keys you will need to perform many of the tasks I have went over, as well as for other tasks you may be expected to be able to perform.  </a:t>
            </a:r>
          </a:p>
          <a:p>
            <a:pPr marL="0" indent="0">
              <a:buFont typeface="Arial" pitchFamily="34" charset="0"/>
              <a:buNone/>
            </a:pPr>
            <a:r>
              <a:rPr lang="en-US" b="0" baseline="0" dirty="0" smtClean="0"/>
              <a:t>-- These are all recommended for the ePharmacy Site Manager and I recommend you have all these just in case you may need them at some point.  </a:t>
            </a:r>
          </a:p>
          <a:p>
            <a:pPr marL="0" indent="0">
              <a:buFont typeface="Arial" pitchFamily="34" charset="0"/>
              <a:buNone/>
            </a:pPr>
            <a:r>
              <a:rPr lang="en-US" b="0" baseline="0" dirty="0" smtClean="0"/>
              <a:t>-- They are also recommended if you are the back-up to the ePharmacy Site manager.  </a:t>
            </a:r>
          </a:p>
          <a:p>
            <a:pPr marL="0" indent="0">
              <a:buFont typeface="Arial" pitchFamily="34" charset="0"/>
              <a:buNone/>
            </a:pPr>
            <a:r>
              <a:rPr lang="en-US" b="0" baseline="0" dirty="0" smtClean="0"/>
              <a:t>-- A full description of what these keys do is listed in </a:t>
            </a:r>
            <a:r>
              <a:rPr lang="en-US" b="0" baseline="0" dirty="0" smtClean="0"/>
              <a:t>handout#1.</a:t>
            </a:r>
            <a:endParaRPr lang="en-US" b="0" baseline="0" dirty="0" smtClean="0"/>
          </a:p>
          <a:p>
            <a:endParaRPr lang="en-US" b="0" baseline="0" dirty="0" smtClean="0"/>
          </a:p>
          <a:p>
            <a:endParaRPr lang="en-US" b="0" baseline="0"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48</a:t>
            </a:fld>
            <a:endParaRPr lang="en-US" dirty="0"/>
          </a:p>
        </p:txBody>
      </p:sp>
    </p:spTree>
    <p:extLst>
      <p:ext uri="{BB962C8B-B14F-4D97-AF65-F5344CB8AC3E}">
        <p14:creationId xmlns:p14="http://schemas.microsoft.com/office/powerpoint/2010/main" xmlns="" val="5747529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b="0" i="0" u="none" strike="noStrike" kern="1200" baseline="0" dirty="0" smtClean="0">
                <a:solidFill>
                  <a:schemeClr val="tx1"/>
                </a:solidFill>
                <a:latin typeface="+mn-lt"/>
                <a:ea typeface="+mn-ea"/>
                <a:cs typeface="+mn-cs"/>
              </a:rPr>
              <a:t>-- Another PRESCRIPTION file field that interfaces with the ePharmacy process is the REJECT INFO multiple.</a:t>
            </a:r>
          </a:p>
          <a:p>
            <a:pPr marL="0" indent="0">
              <a:buFont typeface="Arial" pitchFamily="34" charset="0"/>
              <a:buNone/>
            </a:pPr>
            <a:r>
              <a:rPr lang="en-US" sz="1200" b="0" i="0" u="none" strike="noStrike" kern="1200" baseline="0" dirty="0" smtClean="0">
                <a:solidFill>
                  <a:schemeClr val="tx1"/>
                </a:solidFill>
                <a:latin typeface="+mn-lt"/>
                <a:ea typeface="+mn-ea"/>
                <a:cs typeface="+mn-cs"/>
              </a:rPr>
              <a:t>-- Information associated with reject resolution is documented in this field - 52.25 of the Prescription file.  </a:t>
            </a:r>
          </a:p>
          <a:p>
            <a:pPr marL="0" indent="0">
              <a:buFont typeface="Arial" pitchFamily="34" charset="0"/>
              <a:buNone/>
            </a:pPr>
            <a:r>
              <a:rPr lang="en-US" sz="1200" b="0" i="0" u="none" strike="noStrike" kern="1200" baseline="0" dirty="0" smtClean="0">
                <a:solidFill>
                  <a:schemeClr val="tx1"/>
                </a:solidFill>
                <a:latin typeface="+mn-lt"/>
                <a:ea typeface="+mn-ea"/>
                <a:cs typeface="+mn-cs"/>
              </a:rPr>
              <a:t>-- This information may be helpful in determining the Pharmacy workload associated with the ePharmacy process.  </a:t>
            </a:r>
          </a:p>
        </p:txBody>
      </p:sp>
      <p:sp>
        <p:nvSpPr>
          <p:cNvPr id="4" name="Slide Number Placeholder 3"/>
          <p:cNvSpPr>
            <a:spLocks noGrp="1"/>
          </p:cNvSpPr>
          <p:nvPr>
            <p:ph type="sldNum" sz="quarter" idx="10"/>
          </p:nvPr>
        </p:nvSpPr>
        <p:spPr/>
        <p:txBody>
          <a:bodyPr/>
          <a:lstStyle/>
          <a:p>
            <a:fld id="{08AA51C3-518F-4F0D-B932-9AF47A2C9D15}" type="slidenum">
              <a:rPr lang="en-US" smtClean="0"/>
              <a:pPr/>
              <a:t>49</a:t>
            </a:fld>
            <a:endParaRPr lang="en-US" dirty="0"/>
          </a:p>
        </p:txBody>
      </p:sp>
    </p:spTree>
    <p:extLst>
      <p:ext uri="{BB962C8B-B14F-4D97-AF65-F5344CB8AC3E}">
        <p14:creationId xmlns:p14="http://schemas.microsoft.com/office/powerpoint/2010/main" xmlns="" val="574752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b="0" i="0" u="none" strike="noStrike" kern="1200" baseline="0" dirty="0" smtClean="0">
                <a:solidFill>
                  <a:schemeClr val="tx1"/>
                </a:solidFill>
                <a:latin typeface="+mn-lt"/>
                <a:ea typeface="+mn-ea"/>
                <a:cs typeface="+mn-cs"/>
              </a:rPr>
              <a:t>-- Unfortunately third parties do not always accept our claims for payment and that results in rejections.  </a:t>
            </a:r>
          </a:p>
          <a:p>
            <a:pPr marL="0" indent="0">
              <a:buFont typeface="Arial" pitchFamily="34" charset="0"/>
              <a:buNone/>
            </a:pPr>
            <a:r>
              <a:rPr lang="en-US" sz="1200" b="0" i="0" u="none" strike="noStrike" kern="1200" baseline="0" dirty="0" smtClean="0">
                <a:solidFill>
                  <a:schemeClr val="tx1"/>
                </a:solidFill>
                <a:latin typeface="+mn-lt"/>
                <a:ea typeface="+mn-ea"/>
                <a:cs typeface="+mn-cs"/>
              </a:rPr>
              <a:t>-- There can be various reasons for claim rejections and this slide displays some of the most common reject reasons that Pharmacy is involved with.</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smtClean="0">
                <a:solidFill>
                  <a:schemeClr val="tx1"/>
                </a:solidFill>
                <a:latin typeface="+mn-lt"/>
                <a:ea typeface="+mn-ea"/>
                <a:cs typeface="+mn-cs"/>
              </a:rPr>
              <a:t>-- Most of the rejects listed on this slide are either resolved by pharmacy, or pharmacy assists in their resolution, or they are of interest to pharmacy.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smtClean="0">
                <a:solidFill>
                  <a:schemeClr val="tx1"/>
                </a:solidFill>
                <a:latin typeface="+mn-lt"/>
                <a:ea typeface="+mn-ea"/>
                <a:cs typeface="+mn-cs"/>
              </a:rPr>
              <a:t>-- All RTS and DUR rejects are resolved by Pharmacy, as well as rejects like DAW and Missing or Invalid Package Size.  Prior Authorizations are the exception.  Some pharmacists assist with the PA process but most do not.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smtClean="0">
                <a:solidFill>
                  <a:schemeClr val="tx1"/>
                </a:solidFill>
                <a:latin typeface="+mn-lt"/>
                <a:ea typeface="+mn-ea"/>
                <a:cs typeface="+mn-cs"/>
              </a:rPr>
              <a:t>-- The CPACs, the Consolidated Patient Accounts Centers, have protocols for following up on Prior Authorization rejects.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smtClean="0">
                <a:solidFill>
                  <a:schemeClr val="tx1"/>
                </a:solidFill>
                <a:latin typeface="+mn-lt"/>
                <a:ea typeface="+mn-ea"/>
                <a:cs typeface="+mn-cs"/>
              </a:rPr>
              <a:t>-- The next slide displays the relative percentages for these pharmacy related rejects. </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5</a:t>
            </a:fld>
            <a:endParaRPr lang="en-US" dirty="0"/>
          </a:p>
        </p:txBody>
      </p:sp>
    </p:spTree>
    <p:extLst>
      <p:ext uri="{BB962C8B-B14F-4D97-AF65-F5344CB8AC3E}">
        <p14:creationId xmlns:p14="http://schemas.microsoft.com/office/powerpoint/2010/main" xmlns="" val="5747529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smtClean="0">
                <a:solidFill>
                  <a:schemeClr val="tx1"/>
                </a:solidFill>
                <a:latin typeface="+mn-lt"/>
                <a:ea typeface="+mn-ea"/>
                <a:cs typeface="+mn-cs"/>
              </a:rPr>
              <a:t>-- I am providing this information in case you are asked to provide data on the workload involved with the ePharmacy process.  Several chief’s and supervisors have asked me how to determine the relative work being put into resolving rejects. </a:t>
            </a:r>
            <a:r>
              <a:rPr lang="en-US" sz="1200" b="0" i="0" u="none" strike="noStrike" kern="1200" baseline="0" dirty="0" smtClean="0">
                <a:solidFill>
                  <a:schemeClr val="tx1"/>
                </a:solidFill>
                <a:latin typeface="+mn-lt"/>
                <a:ea typeface="+mn-ea"/>
                <a:cs typeface="+mn-cs"/>
              </a:rPr>
              <a:t>I put together a simple </a:t>
            </a:r>
            <a:r>
              <a:rPr lang="en-US" sz="1200" b="0" i="0" u="none" strike="noStrike" kern="1200" baseline="0" dirty="0" err="1" smtClean="0">
                <a:solidFill>
                  <a:schemeClr val="tx1"/>
                </a:solidFill>
                <a:latin typeface="+mn-lt"/>
                <a:ea typeface="+mn-ea"/>
                <a:cs typeface="+mn-cs"/>
              </a:rPr>
              <a:t>Fileman</a:t>
            </a:r>
            <a:r>
              <a:rPr lang="en-US" sz="1200" b="0" i="0" u="none" strike="noStrike" kern="1200" baseline="0" dirty="0" smtClean="0">
                <a:solidFill>
                  <a:schemeClr val="tx1"/>
                </a:solidFill>
                <a:latin typeface="+mn-lt"/>
                <a:ea typeface="+mn-ea"/>
                <a:cs typeface="+mn-cs"/>
              </a:rPr>
              <a:t> template to provide an estimate of the amount of work being done over a certain time period.  </a:t>
            </a:r>
          </a:p>
          <a:p>
            <a:pPr marL="0" indent="0">
              <a:buFont typeface="Arial" pitchFamily="34" charset="0"/>
              <a:buNone/>
            </a:pPr>
            <a:r>
              <a:rPr lang="en-US" sz="1200" b="0" i="0" u="none" strike="noStrike" kern="1200" baseline="0" dirty="0" smtClean="0">
                <a:solidFill>
                  <a:schemeClr val="tx1"/>
                </a:solidFill>
                <a:latin typeface="+mn-lt"/>
                <a:ea typeface="+mn-ea"/>
                <a:cs typeface="+mn-cs"/>
              </a:rPr>
              <a:t>The </a:t>
            </a:r>
            <a:r>
              <a:rPr lang="en-US" sz="1200" b="0" i="0" u="none" strike="noStrike" kern="1200" baseline="0" dirty="0" smtClean="0">
                <a:solidFill>
                  <a:schemeClr val="tx1"/>
                </a:solidFill>
                <a:latin typeface="+mn-lt"/>
                <a:ea typeface="+mn-ea"/>
                <a:cs typeface="+mn-cs"/>
              </a:rPr>
              <a:t>FileMan template is the best way I know of so far to break that data out.  The last time I checked, this information was still not available in the Data Warehouse. </a:t>
            </a:r>
          </a:p>
          <a:p>
            <a:pPr marL="0" indent="0">
              <a:buFont typeface="Arial" pitchFamily="34" charset="0"/>
              <a:buNone/>
            </a:pPr>
            <a:r>
              <a:rPr lang="en-US" sz="1200" b="0" i="0" u="none" strike="noStrike" kern="1200" baseline="0" dirty="0" smtClean="0">
                <a:solidFill>
                  <a:schemeClr val="tx1"/>
                </a:solidFill>
                <a:latin typeface="+mn-lt"/>
                <a:ea typeface="+mn-ea"/>
                <a:cs typeface="+mn-cs"/>
              </a:rPr>
              <a:t>-- The FileMan sort template just selects a time period to look at and the print template delivers the field information in the slide your looking at now.  I have it print the reject code, when the reject occurred, who resolved the reject, the date the reject was resolved, and the action taken to resolve it.  The prescription number also prints.  Other information can be displayed, and the template can be tweaked.  I am by no means a FileMan expert.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Handout #2 contains the </a:t>
            </a:r>
            <a:r>
              <a:rPr lang="en-US" sz="1200" b="0" i="0" u="none" strike="noStrike" kern="1200" baseline="0" dirty="0" smtClean="0">
                <a:solidFill>
                  <a:schemeClr val="tx1"/>
                </a:solidFill>
                <a:latin typeface="+mn-lt"/>
                <a:ea typeface="+mn-ea"/>
                <a:cs typeface="+mn-cs"/>
              </a:rPr>
              <a:t>full sort and print templates in case you want to use it.</a:t>
            </a:r>
          </a:p>
          <a:p>
            <a:pPr marL="0" indent="0">
              <a:buFont typeface="Arial" pitchFamily="34" charset="0"/>
              <a:buNone/>
            </a:pPr>
            <a:r>
              <a:rPr lang="en-US" sz="1200" b="0" i="0" u="none" strike="noStrike" kern="1200" baseline="0" dirty="0" smtClean="0">
                <a:solidFill>
                  <a:schemeClr val="tx1"/>
                </a:solidFill>
                <a:latin typeface="+mn-lt"/>
                <a:ea typeface="+mn-ea"/>
                <a:cs typeface="+mn-cs"/>
              </a:rPr>
              <a:t>-- Just another piece of information about workload.  I have been keeping track of the time it takes me to resolve rejects for the past 2&amp;1/2 years.  So far the time has worked out to about 1 minute per reject.</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pPr/>
              <a:t>50</a:t>
            </a:fld>
            <a:endParaRPr lang="en-US" dirty="0"/>
          </a:p>
        </p:txBody>
      </p:sp>
    </p:spTree>
    <p:extLst>
      <p:ext uri="{BB962C8B-B14F-4D97-AF65-F5344CB8AC3E}">
        <p14:creationId xmlns:p14="http://schemas.microsoft.com/office/powerpoint/2010/main" xmlns="" val="5747529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b="0" i="0" u="none" strike="noStrike" kern="1200" baseline="0" dirty="0" smtClean="0">
                <a:solidFill>
                  <a:schemeClr val="tx1"/>
                </a:solidFill>
                <a:latin typeface="+mn-lt"/>
                <a:ea typeface="+mn-ea"/>
                <a:cs typeface="+mn-cs"/>
              </a:rPr>
              <a:t>-- The Rx Suspense File is also linked to </a:t>
            </a:r>
            <a:r>
              <a:rPr lang="en-US" sz="1200" b="0" i="0" u="none" strike="noStrike" kern="1200" baseline="0" dirty="0" err="1" smtClean="0">
                <a:solidFill>
                  <a:schemeClr val="tx1"/>
                </a:solidFill>
                <a:latin typeface="+mn-lt"/>
                <a:ea typeface="+mn-ea"/>
                <a:cs typeface="+mn-cs"/>
              </a:rPr>
              <a:t>ePharmacy</a:t>
            </a:r>
            <a:r>
              <a:rPr lang="en-US" sz="1200" b="0" i="0" u="none" strike="noStrike" kern="1200" baseline="0" dirty="0" smtClean="0">
                <a:solidFill>
                  <a:schemeClr val="tx1"/>
                </a:solidFill>
                <a:latin typeface="+mn-lt"/>
                <a:ea typeface="+mn-ea"/>
                <a:cs typeface="+mn-cs"/>
              </a:rPr>
              <a:t> via the Suspense Hold date field.  </a:t>
            </a:r>
            <a:endParaRPr lang="en-US" sz="1200" b="0" i="0" u="none" strike="noStrike" kern="1200" baseline="0" dirty="0" smtClean="0">
              <a:solidFill>
                <a:schemeClr val="tx1"/>
              </a:solidFill>
              <a:latin typeface="+mn-lt"/>
              <a:ea typeface="+mn-ea"/>
              <a:cs typeface="+mn-cs"/>
            </a:endParaRPr>
          </a:p>
          <a:p>
            <a:pPr marL="0" indent="0">
              <a:buFont typeface="Arial" pitchFamily="34" charset="0"/>
              <a:buNone/>
            </a:pPr>
            <a:r>
              <a:rPr lang="en-US" sz="1200" b="0" i="0" u="none" strike="noStrike" kern="1200" baseline="0" dirty="0" smtClean="0">
                <a:solidFill>
                  <a:schemeClr val="tx1"/>
                </a:solidFill>
                <a:latin typeface="+mn-lt"/>
                <a:ea typeface="+mn-ea"/>
                <a:cs typeface="+mn-cs"/>
              </a:rPr>
              <a:t>-- The ¾ days supply hold dates are stored in the SUSPENSE HOLD DATE field of the file. </a:t>
            </a:r>
          </a:p>
        </p:txBody>
      </p:sp>
      <p:sp>
        <p:nvSpPr>
          <p:cNvPr id="4" name="Slide Number Placeholder 3"/>
          <p:cNvSpPr>
            <a:spLocks noGrp="1"/>
          </p:cNvSpPr>
          <p:nvPr>
            <p:ph type="sldNum" sz="quarter" idx="10"/>
          </p:nvPr>
        </p:nvSpPr>
        <p:spPr/>
        <p:txBody>
          <a:bodyPr/>
          <a:lstStyle/>
          <a:p>
            <a:fld id="{08AA51C3-518F-4F0D-B932-9AF47A2C9D15}" type="slidenum">
              <a:rPr lang="en-US" smtClean="0"/>
              <a:pPr/>
              <a:t>51</a:t>
            </a:fld>
            <a:endParaRPr lang="en-US" dirty="0"/>
          </a:p>
        </p:txBody>
      </p:sp>
    </p:spTree>
    <p:extLst>
      <p:ext uri="{BB962C8B-B14F-4D97-AF65-F5344CB8AC3E}">
        <p14:creationId xmlns:p14="http://schemas.microsoft.com/office/powerpoint/2010/main" xmlns="" val="5747529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 briefly explain what I am referring to here, third </a:t>
            </a:r>
            <a:r>
              <a:rPr lang="en-US" sz="1200" b="0" i="0" u="none" strike="noStrike" kern="1200" baseline="0" dirty="0" smtClean="0">
                <a:solidFill>
                  <a:schemeClr val="tx1"/>
                </a:solidFill>
                <a:latin typeface="+mn-lt"/>
                <a:ea typeface="+mn-ea"/>
                <a:cs typeface="+mn-cs"/>
              </a:rPr>
              <a:t>parties usually allow refills after 75% of the </a:t>
            </a:r>
            <a:r>
              <a:rPr lang="en-US" sz="1200" b="0" i="0" u="none" strike="noStrike" kern="1200" baseline="0" dirty="0" smtClean="0">
                <a:solidFill>
                  <a:schemeClr val="tx1"/>
                </a:solidFill>
                <a:latin typeface="+mn-lt"/>
                <a:ea typeface="+mn-ea"/>
                <a:cs typeface="+mn-cs"/>
              </a:rPr>
              <a:t>days supply of the previous fill for a prescription </a:t>
            </a:r>
            <a:r>
              <a:rPr lang="en-US" sz="1200" b="0" i="0" u="none" strike="noStrike" kern="1200" baseline="0" dirty="0" smtClean="0">
                <a:solidFill>
                  <a:schemeClr val="tx1"/>
                </a:solidFill>
                <a:latin typeface="+mn-lt"/>
                <a:ea typeface="+mn-ea"/>
                <a:cs typeface="+mn-cs"/>
              </a:rPr>
              <a:t>has been used.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smtClean="0">
                <a:solidFill>
                  <a:schemeClr val="tx1"/>
                </a:solidFill>
                <a:latin typeface="+mn-lt"/>
                <a:ea typeface="+mn-ea"/>
                <a:cs typeface="+mn-cs"/>
              </a:rPr>
              <a:t>-- So the ePharmacy process places ePharmacy prescriptions on hold until the date that ¾ of the days supply of the previous fill will be exhausted.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smtClean="0">
                <a:solidFill>
                  <a:schemeClr val="tx1"/>
                </a:solidFill>
                <a:latin typeface="+mn-lt"/>
                <a:ea typeface="+mn-ea"/>
                <a:cs typeface="+mn-cs"/>
              </a:rPr>
              <a:t>-- This enhancement reduced the RTS and DUR reject rate by over 30%. The RTS rate alone dropped from 5.54% to 3.74%.</a:t>
            </a:r>
          </a:p>
          <a:p>
            <a:pPr marL="0" indent="0">
              <a:buFont typeface="Arial" pitchFamily="34" charset="0"/>
              <a:buNone/>
            </a:pPr>
            <a:r>
              <a:rPr lang="en-US" sz="1200" b="0" i="0" u="none" strike="noStrike" kern="1200" baseline="0" dirty="0" smtClean="0">
                <a:solidFill>
                  <a:schemeClr val="tx1"/>
                </a:solidFill>
                <a:latin typeface="+mn-lt"/>
                <a:ea typeface="+mn-ea"/>
                <a:cs typeface="+mn-cs"/>
              </a:rPr>
              <a:t>-- The software currently only evaluates refilled prescriptions but I will discuss this again toward the end of the presentation.</a:t>
            </a:r>
          </a:p>
          <a:p>
            <a:pPr marL="0" indent="0">
              <a:buFont typeface="Arial" pitchFamily="34" charset="0"/>
              <a:buNone/>
            </a:pPr>
            <a:r>
              <a:rPr lang="en-US" sz="1200" b="0" i="0" u="none" strike="noStrike" kern="1200" baseline="0" dirty="0" smtClean="0">
                <a:solidFill>
                  <a:schemeClr val="tx1"/>
                </a:solidFill>
                <a:latin typeface="+mn-lt"/>
                <a:ea typeface="+mn-ea"/>
                <a:cs typeface="+mn-cs"/>
              </a:rPr>
              <a:t>-- The screen shot in this slide shows the Activity Log entry that is made when Rxs are placed on ¾ days supply hold.</a:t>
            </a:r>
          </a:p>
          <a:p>
            <a:pPr marL="0" indent="0">
              <a:buFont typeface="Arial" pitchFamily="34" charset="0"/>
              <a:buNone/>
            </a:pPr>
            <a:r>
              <a:rPr lang="en-US" sz="1200" b="0" i="0" u="none" strike="noStrike" kern="1200" baseline="0" dirty="0" smtClean="0">
                <a:solidFill>
                  <a:schemeClr val="tx1"/>
                </a:solidFill>
                <a:latin typeface="+mn-lt"/>
                <a:ea typeface="+mn-ea"/>
                <a:cs typeface="+mn-cs"/>
              </a:rPr>
              <a:t>-- I also wanted to make sure you were all aware of an issue with CHAMPVA and TRICARE suspended prescriptions.  </a:t>
            </a:r>
            <a:r>
              <a:rPr lang="en-US" sz="1200" b="0" i="0" u="none" strike="noStrike" kern="1200" baseline="0" dirty="0" smtClean="0">
                <a:solidFill>
                  <a:schemeClr val="tx1"/>
                </a:solidFill>
                <a:latin typeface="+mn-lt"/>
                <a:ea typeface="+mn-ea"/>
                <a:cs typeface="+mn-cs"/>
              </a:rPr>
              <a:t>A recent PBM patient safety bulletin was sent out about this issue and we have discussed it at our </a:t>
            </a:r>
            <a:r>
              <a:rPr lang="en-US" sz="1200" b="0" i="0" u="none" strike="noStrike" kern="1200" baseline="0" dirty="0" err="1" smtClean="0">
                <a:solidFill>
                  <a:schemeClr val="tx1"/>
                </a:solidFill>
                <a:latin typeface="+mn-lt"/>
                <a:ea typeface="+mn-ea"/>
                <a:cs typeface="+mn-cs"/>
              </a:rPr>
              <a:t>ePharmacy</a:t>
            </a:r>
            <a:r>
              <a:rPr lang="en-US" sz="1200" b="0" i="0" u="none" strike="noStrike" kern="1200" baseline="0" dirty="0" smtClean="0">
                <a:solidFill>
                  <a:schemeClr val="tx1"/>
                </a:solidFill>
                <a:latin typeface="+mn-lt"/>
                <a:ea typeface="+mn-ea"/>
                <a:cs typeface="+mn-cs"/>
              </a:rPr>
              <a:t> support calls.  Facilities </a:t>
            </a:r>
            <a:r>
              <a:rPr lang="en-US" sz="1200" b="0" i="0" u="none" strike="noStrike" kern="1200" baseline="0" dirty="0" smtClean="0">
                <a:solidFill>
                  <a:schemeClr val="tx1"/>
                </a:solidFill>
                <a:latin typeface="+mn-lt"/>
                <a:ea typeface="+mn-ea"/>
                <a:cs typeface="+mn-cs"/>
              </a:rPr>
              <a:t>have reported ePharmacy prescriptions for CHAMPVA and TRICARE patients that are not being pulled from suspense when the ‘Print From Suspense’ [PSO PNDLBL] option is used.  Cases reported have been for either CHAMPVA or TRICARE prescriptions processed for local filling.  Prescriptions unable to be pulled from suspense using the ‘Print From Suspense’ option can be pulled from suspense using the ‘Pull Early from Suspense’ PSO PNDRX] option.  This will be fixed with our next enhancements patch PSO*7*421, due out Nov 4</a:t>
            </a:r>
            <a:r>
              <a:rPr lang="en-US" sz="1200" b="0" i="0" u="none" strike="noStrike" kern="1200" baseline="30000" dirty="0" smtClean="0">
                <a:solidFill>
                  <a:schemeClr val="tx1"/>
                </a:solidFill>
                <a:latin typeface="+mn-lt"/>
                <a:ea typeface="+mn-ea"/>
                <a:cs typeface="+mn-cs"/>
              </a:rPr>
              <a:t>th</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pPr/>
              <a:t>52</a:t>
            </a:fld>
            <a:endParaRPr lang="en-US" dirty="0"/>
          </a:p>
        </p:txBody>
      </p:sp>
    </p:spTree>
    <p:extLst>
      <p:ext uri="{BB962C8B-B14F-4D97-AF65-F5344CB8AC3E}">
        <p14:creationId xmlns:p14="http://schemas.microsoft.com/office/powerpoint/2010/main" xmlns="" val="5747529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smtClean="0">
                <a:solidFill>
                  <a:schemeClr val="tx1"/>
                </a:solidFill>
                <a:latin typeface="+mn-lt"/>
                <a:ea typeface="+mn-ea"/>
                <a:cs typeface="+mn-cs"/>
              </a:rPr>
              <a:t>-- Two additional Outpatient site fields, the Days to Pull From Suspense and Days to Pull Suspended CS CMOP as well as CMOP SYTEM file fields NON-CS DAYS TO TRANSMIT and CS DAYS TO TRANSMIT can have an indirect effect on the ePharmacy process although that effect is minimal.</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smtClean="0">
                <a:solidFill>
                  <a:schemeClr val="tx1"/>
                </a:solidFill>
                <a:latin typeface="+mn-lt"/>
                <a:ea typeface="+mn-ea"/>
                <a:cs typeface="+mn-cs"/>
              </a:rPr>
              <a:t>-- These fields can be set so that prescriptions are pulled earlier than they normally would be.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smtClean="0">
                <a:solidFill>
                  <a:schemeClr val="tx1"/>
                </a:solidFill>
                <a:latin typeface="+mn-lt"/>
                <a:ea typeface="+mn-ea"/>
                <a:cs typeface="+mn-cs"/>
              </a:rPr>
              <a:t>-- The impact on the number of Refill Too Soon rejects however has been greatly limited by ePharmacy functionality like the ¾ days supply hold, which trumps the pull-ahead parameter settings for ePharmacy prescriptions by holding the prescription in suspense until it is time to fill, regardless of pull-ahead activity.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smtClean="0">
                <a:solidFill>
                  <a:schemeClr val="tx1"/>
                </a:solidFill>
                <a:latin typeface="+mn-lt"/>
                <a:ea typeface="+mn-ea"/>
                <a:cs typeface="+mn-cs"/>
              </a:rPr>
              <a:t>-- Also, when RTS rejects are resolved from the Reject Information screen by using the Change Suspense Date action, that date is not affected by the pull-ahead settings.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smtClean="0">
                <a:solidFill>
                  <a:schemeClr val="tx1"/>
                </a:solidFill>
                <a:latin typeface="+mn-lt"/>
                <a:ea typeface="+mn-ea"/>
                <a:cs typeface="+mn-cs"/>
              </a:rPr>
              <a:t>-- The guidance from the ePharmacy team on pull-ahead functionality has always been to keep things in perspective when deciding on your pull-ahead settings.  We saw at the beginning of this presentation that ePharmacy prescriptions only make-up 6.55 of total prescription volume, so </a:t>
            </a:r>
            <a:r>
              <a:rPr lang="en-US" sz="1200" b="0" i="0" u="none" strike="noStrike" kern="1200" baseline="0" dirty="0" smtClean="0">
                <a:solidFill>
                  <a:schemeClr val="tx1"/>
                </a:solidFill>
                <a:latin typeface="+mn-lt"/>
                <a:ea typeface="+mn-ea"/>
                <a:cs typeface="+mn-cs"/>
              </a:rPr>
              <a:t>a potential increase in RTS and DUR rejects should not </a:t>
            </a:r>
            <a:r>
              <a:rPr lang="en-US" sz="1200" b="0" i="0" u="none" strike="noStrike" kern="1200" baseline="0" dirty="0" smtClean="0">
                <a:solidFill>
                  <a:schemeClr val="tx1"/>
                </a:solidFill>
                <a:latin typeface="+mn-lt"/>
                <a:ea typeface="+mn-ea"/>
                <a:cs typeface="+mn-cs"/>
              </a:rPr>
              <a:t>be weighed very heavily when determining pull-ahead parameter settings.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08AA51C3-518F-4F0D-B932-9AF47A2C9D15}" type="slidenum">
              <a:rPr lang="en-US" smtClean="0"/>
              <a:pPr/>
              <a:t>53</a:t>
            </a:fld>
            <a:endParaRPr lang="en-US" dirty="0"/>
          </a:p>
        </p:txBody>
      </p:sp>
    </p:spTree>
    <p:extLst>
      <p:ext uri="{BB962C8B-B14F-4D97-AF65-F5344CB8AC3E}">
        <p14:creationId xmlns:p14="http://schemas.microsoft.com/office/powerpoint/2010/main" xmlns="" val="5747529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b="0" i="0" u="none" strike="noStrike" kern="1200" baseline="0" dirty="0" smtClean="0">
                <a:solidFill>
                  <a:schemeClr val="tx1"/>
                </a:solidFill>
                <a:latin typeface="+mn-lt"/>
                <a:ea typeface="+mn-ea"/>
                <a:cs typeface="+mn-cs"/>
              </a:rPr>
              <a:t>-- Here is a screen shot of where the CMOP pull-ahead parameters reside, in the CMOP SYSTEM file.  </a:t>
            </a:r>
          </a:p>
          <a:p>
            <a:pPr marL="0" indent="0">
              <a:buFont typeface="Arial" pitchFamily="34" charset="0"/>
              <a:buNone/>
            </a:pPr>
            <a:r>
              <a:rPr lang="en-US" sz="1200" b="0" i="0" u="none" strike="noStrike" kern="1200" baseline="0" dirty="0" smtClean="0">
                <a:solidFill>
                  <a:schemeClr val="tx1"/>
                </a:solidFill>
                <a:latin typeface="+mn-lt"/>
                <a:ea typeface="+mn-ea"/>
                <a:cs typeface="+mn-cs"/>
              </a:rPr>
              <a:t>-- I have included a detailed explanation of how the pull-ahead parameters work </a:t>
            </a:r>
            <a:r>
              <a:rPr lang="en-US" sz="1200" b="0" i="0" u="none" strike="noStrike" kern="1200" baseline="0" dirty="0" smtClean="0">
                <a:solidFill>
                  <a:schemeClr val="tx1"/>
                </a:solidFill>
                <a:latin typeface="+mn-lt"/>
                <a:ea typeface="+mn-ea"/>
                <a:cs typeface="+mn-cs"/>
              </a:rPr>
              <a:t>in handout#1.</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pPr/>
              <a:t>54</a:t>
            </a:fld>
            <a:endParaRPr lang="en-US" dirty="0"/>
          </a:p>
        </p:txBody>
      </p:sp>
    </p:spTree>
    <p:extLst>
      <p:ext uri="{BB962C8B-B14F-4D97-AF65-F5344CB8AC3E}">
        <p14:creationId xmlns:p14="http://schemas.microsoft.com/office/powerpoint/2010/main" xmlns="" val="5747529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Aft>
                <a:spcPts val="0"/>
              </a:spcAft>
              <a:buFont typeface="Arial" pitchFamily="34" charset="0"/>
              <a:buNone/>
              <a:defRPr/>
            </a:pPr>
            <a:r>
              <a:rPr lang="en-US" sz="1200" dirty="0" smtClean="0"/>
              <a:t>-- The RX PATIENT STATUS  is VistA Outpatient Pharmacy functionality designed to help ensure prescriptions are entered and processed appropriately and </a:t>
            </a:r>
            <a:r>
              <a:rPr lang="en-US" sz="1200" baseline="0" dirty="0" smtClean="0"/>
              <a:t>can impact ePharmacy but once again in a minimal way. </a:t>
            </a:r>
          </a:p>
          <a:p>
            <a:pPr marL="0" indent="0" fontAlgn="auto">
              <a:spcAft>
                <a:spcPts val="0"/>
              </a:spcAft>
              <a:buFont typeface="Arial" pitchFamily="34" charset="0"/>
              <a:buNone/>
              <a:defRPr/>
            </a:pPr>
            <a:r>
              <a:rPr lang="en-US" sz="1200" baseline="0" dirty="0" smtClean="0"/>
              <a:t>-- Note that the Rx Patient Statuses do not determine whether a particular prescription for a patient will be billed or not.  </a:t>
            </a:r>
          </a:p>
          <a:p>
            <a:pPr marL="0" indent="0" fontAlgn="auto">
              <a:spcAft>
                <a:spcPts val="0"/>
              </a:spcAft>
              <a:buFont typeface="Arial" pitchFamily="34" charset="0"/>
              <a:buNone/>
              <a:defRPr/>
            </a:pPr>
            <a:r>
              <a:rPr lang="en-US" sz="1200" dirty="0" smtClean="0"/>
              <a:t>-- The only problems we have seen related to the RX PATIENT STATUS have been with TRICARE and CHAMPVA prescriptions.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t>-- Pharmacy selects the appropriate PATIENT STATUS to use for a patient or a particular prescription for a patient. </a:t>
            </a:r>
            <a:r>
              <a:rPr lang="en-US" sz="1200" kern="1200" dirty="0" smtClean="0">
                <a:solidFill>
                  <a:schemeClr val="tx1"/>
                </a:solidFill>
                <a:effectLst/>
                <a:latin typeface="+mn-lt"/>
                <a:ea typeface="+mn-ea"/>
                <a:cs typeface="+mn-cs"/>
              </a:rPr>
              <a:t>The </a:t>
            </a:r>
            <a:r>
              <a:rPr lang="en-US" sz="1200" kern="1200" cap="all" baseline="0" dirty="0" smtClean="0">
                <a:solidFill>
                  <a:schemeClr val="tx1"/>
                </a:solidFill>
                <a:effectLst/>
                <a:latin typeface="+mn-lt"/>
                <a:ea typeface="+mn-ea"/>
                <a:cs typeface="+mn-cs"/>
              </a:rPr>
              <a:t>Patient Status </a:t>
            </a:r>
            <a:r>
              <a:rPr lang="en-US" sz="1200" kern="1200" dirty="0" smtClean="0">
                <a:solidFill>
                  <a:schemeClr val="tx1"/>
                </a:solidFill>
                <a:effectLst/>
                <a:latin typeface="+mn-lt"/>
                <a:ea typeface="+mn-ea"/>
                <a:cs typeface="+mn-cs"/>
              </a:rPr>
              <a:t>field of the PRESCRIPTION file defaults to the </a:t>
            </a:r>
            <a:r>
              <a:rPr lang="en-US" sz="1200" kern="1200" cap="all" baseline="0" dirty="0" smtClean="0">
                <a:solidFill>
                  <a:schemeClr val="tx1"/>
                </a:solidFill>
                <a:effectLst/>
                <a:latin typeface="+mn-lt"/>
                <a:ea typeface="+mn-ea"/>
                <a:cs typeface="+mn-cs"/>
              </a:rPr>
              <a:t>Patient Status</a:t>
            </a:r>
            <a:r>
              <a:rPr lang="en-US" sz="1200" kern="1200" dirty="0" smtClean="0">
                <a:solidFill>
                  <a:schemeClr val="tx1"/>
                </a:solidFill>
                <a:effectLst/>
                <a:latin typeface="+mn-lt"/>
                <a:ea typeface="+mn-ea"/>
                <a:cs typeface="+mn-cs"/>
              </a:rPr>
              <a:t> field value from the </a:t>
            </a:r>
            <a:r>
              <a:rPr lang="en-US" sz="1200" kern="1200" cap="all" baseline="0" dirty="0" smtClean="0">
                <a:solidFill>
                  <a:schemeClr val="tx1"/>
                </a:solidFill>
                <a:effectLst/>
                <a:latin typeface="+mn-lt"/>
                <a:ea typeface="+mn-ea"/>
                <a:cs typeface="+mn-cs"/>
              </a:rPr>
              <a:t>Pharmacy Patient </a:t>
            </a:r>
            <a:r>
              <a:rPr lang="en-US" sz="1200" kern="1200" dirty="0" smtClean="0">
                <a:solidFill>
                  <a:schemeClr val="tx1"/>
                </a:solidFill>
                <a:effectLst/>
                <a:latin typeface="+mn-lt"/>
                <a:ea typeface="+mn-ea"/>
                <a:cs typeface="+mn-cs"/>
              </a:rPr>
              <a:t>file,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the available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entries to choose for the</a:t>
            </a:r>
            <a:r>
              <a:rPr lang="en-US" sz="1200" kern="1200" baseline="0" dirty="0" smtClean="0">
                <a:solidFill>
                  <a:schemeClr val="tx1"/>
                </a:solidFill>
                <a:effectLst/>
                <a:latin typeface="+mn-lt"/>
                <a:ea typeface="+mn-ea"/>
                <a:cs typeface="+mn-cs"/>
              </a:rPr>
              <a:t> </a:t>
            </a:r>
            <a:r>
              <a:rPr lang="en-US" sz="1200" kern="1200" cap="all" baseline="0" dirty="0" smtClean="0">
                <a:solidFill>
                  <a:schemeClr val="tx1"/>
                </a:solidFill>
                <a:effectLst/>
                <a:latin typeface="+mn-lt"/>
                <a:ea typeface="+mn-ea"/>
                <a:cs typeface="+mn-cs"/>
              </a:rPr>
              <a:t>Patient Status </a:t>
            </a:r>
            <a:r>
              <a:rPr lang="en-US" sz="1200" kern="1200" baseline="0" dirty="0" smtClean="0">
                <a:solidFill>
                  <a:schemeClr val="tx1"/>
                </a:solidFill>
                <a:effectLst/>
                <a:latin typeface="+mn-lt"/>
                <a:ea typeface="+mn-ea"/>
                <a:cs typeface="+mn-cs"/>
              </a:rPr>
              <a:t>fields </a:t>
            </a:r>
            <a:r>
              <a:rPr lang="en-US" sz="1200" kern="1200" dirty="0" smtClean="0">
                <a:solidFill>
                  <a:schemeClr val="tx1"/>
                </a:solidFill>
                <a:effectLst/>
                <a:latin typeface="+mn-lt"/>
                <a:ea typeface="+mn-ea"/>
                <a:cs typeface="+mn-cs"/>
              </a:rPr>
              <a:t>come from the</a:t>
            </a:r>
            <a:r>
              <a:rPr lang="en-US" sz="1200" kern="1200" baseline="0" dirty="0" smtClean="0">
                <a:solidFill>
                  <a:schemeClr val="tx1"/>
                </a:solidFill>
                <a:effectLst/>
                <a:latin typeface="+mn-lt"/>
                <a:ea typeface="+mn-ea"/>
                <a:cs typeface="+mn-cs"/>
              </a:rPr>
              <a:t> RX PATIENT STATUS file</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smtClean="0"/>
              <a:t>-- Each facility can enter Rx Patient Statuses and determine the field values for the Rx Patient Statuses they use.  New entries and changes to existing entries need to be made via FileMan.</a:t>
            </a:r>
          </a:p>
          <a:p>
            <a:pPr marL="0" indent="0" fontAlgn="auto">
              <a:spcAft>
                <a:spcPts val="0"/>
              </a:spcAft>
              <a:buFont typeface="Arial" pitchFamily="34" charset="0"/>
              <a:buNone/>
              <a:defRPr/>
            </a:pPr>
            <a:r>
              <a:rPr lang="en-US" sz="1200" dirty="0" smtClean="0"/>
              <a:t>-- The RX PATIENT STATUS  was developed for use when all prescriptions were entered into VistA by Pharmacy, however some of the functionality carries over to CPRS order entry, for example</a:t>
            </a:r>
            <a:r>
              <a:rPr lang="en-US" sz="1200" baseline="0" dirty="0" smtClean="0"/>
              <a:t> the </a:t>
            </a:r>
            <a:r>
              <a:rPr lang="en-US" sz="1200" dirty="0" smtClean="0"/>
              <a:t>default for days supply and the number of refills.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a:t>
            </a:r>
            <a:r>
              <a:rPr lang="en-US" sz="1200" b="0" i="0" u="none" strike="noStrike" kern="1200" baseline="0" dirty="0" smtClean="0">
                <a:solidFill>
                  <a:schemeClr val="tx1"/>
                </a:solidFill>
                <a:latin typeface="+mn-lt"/>
                <a:ea typeface="+mn-ea"/>
                <a:cs typeface="+mn-cs"/>
              </a:rPr>
              <a:t>RX PATIENT STATUS </a:t>
            </a:r>
            <a:r>
              <a:rPr lang="en-US" sz="1200" b="0" i="0" u="none" strike="noStrike" kern="1200" baseline="0" dirty="0" smtClean="0">
                <a:solidFill>
                  <a:schemeClr val="tx1"/>
                </a:solidFill>
                <a:latin typeface="+mn-lt"/>
                <a:ea typeface="+mn-ea"/>
                <a:cs typeface="+mn-cs"/>
              </a:rPr>
              <a:t>can also affect </a:t>
            </a:r>
            <a:r>
              <a:rPr lang="en-US" sz="1200" b="0" i="0" u="none" strike="noStrike" kern="1200" baseline="0" dirty="0" err="1" smtClean="0">
                <a:solidFill>
                  <a:schemeClr val="tx1"/>
                </a:solidFill>
                <a:latin typeface="+mn-lt"/>
                <a:ea typeface="+mn-ea"/>
                <a:cs typeface="+mn-cs"/>
              </a:rPr>
              <a:t>ePharmacy</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via </a:t>
            </a:r>
            <a:r>
              <a:rPr lang="en-US" sz="1200" b="0" i="0" u="none" strike="noStrike" kern="1200" baseline="0" dirty="0" smtClean="0">
                <a:solidFill>
                  <a:schemeClr val="tx1"/>
                </a:solidFill>
                <a:latin typeface="+mn-lt"/>
                <a:ea typeface="+mn-ea"/>
                <a:cs typeface="+mn-cs"/>
              </a:rPr>
              <a:t>the </a:t>
            </a:r>
            <a:r>
              <a:rPr lang="en-US" sz="1200" b="0" i="0" u="none" strike="noStrike" kern="1200" cap="all" baseline="0" dirty="0" smtClean="0">
                <a:solidFill>
                  <a:schemeClr val="tx1"/>
                </a:solidFill>
                <a:latin typeface="+mn-lt"/>
                <a:ea typeface="+mn-ea"/>
                <a:cs typeface="+mn-cs"/>
              </a:rPr>
              <a:t>Exempt from Copayment </a:t>
            </a:r>
            <a:r>
              <a:rPr lang="en-US" sz="1200" b="0" i="0" u="none" strike="noStrike" kern="1200" baseline="0" dirty="0" smtClean="0">
                <a:solidFill>
                  <a:schemeClr val="tx1"/>
                </a:solidFill>
                <a:latin typeface="+mn-lt"/>
                <a:ea typeface="+mn-ea"/>
                <a:cs typeface="+mn-cs"/>
              </a:rPr>
              <a:t>field.  For example, since CHAMPVA and TRICARE prescriptions are not assessed a VA copayment, it is best to use an RX PATIENT STATUS for these prescriptions whose </a:t>
            </a:r>
            <a:r>
              <a:rPr lang="en-US" sz="1200" b="0" i="0" u="none" strike="noStrike" kern="1200" cap="all" baseline="0" dirty="0" smtClean="0">
                <a:solidFill>
                  <a:schemeClr val="tx1"/>
                </a:solidFill>
                <a:latin typeface="+mn-lt"/>
                <a:ea typeface="+mn-ea"/>
                <a:cs typeface="+mn-cs"/>
              </a:rPr>
              <a:t>Exempt from CopaymenT</a:t>
            </a:r>
            <a:r>
              <a:rPr lang="en-US" sz="1200" b="0" i="0" u="none" strike="noStrike" kern="1200" baseline="0" dirty="0" smtClean="0">
                <a:solidFill>
                  <a:schemeClr val="tx1"/>
                </a:solidFill>
                <a:latin typeface="+mn-lt"/>
                <a:ea typeface="+mn-ea"/>
                <a:cs typeface="+mn-cs"/>
              </a:rPr>
              <a:t> field is set to Yes.  </a:t>
            </a:r>
          </a:p>
        </p:txBody>
      </p:sp>
      <p:sp>
        <p:nvSpPr>
          <p:cNvPr id="4" name="Slide Number Placeholder 3"/>
          <p:cNvSpPr>
            <a:spLocks noGrp="1"/>
          </p:cNvSpPr>
          <p:nvPr>
            <p:ph type="sldNum" sz="quarter" idx="10"/>
          </p:nvPr>
        </p:nvSpPr>
        <p:spPr/>
        <p:txBody>
          <a:bodyPr/>
          <a:lstStyle/>
          <a:p>
            <a:fld id="{08AA51C3-518F-4F0D-B932-9AF47A2C9D15}" type="slidenum">
              <a:rPr lang="en-US" smtClean="0"/>
              <a:pPr/>
              <a:t>55</a:t>
            </a:fld>
            <a:endParaRPr lang="en-US" dirty="0"/>
          </a:p>
        </p:txBody>
      </p:sp>
    </p:spTree>
    <p:extLst>
      <p:ext uri="{BB962C8B-B14F-4D97-AF65-F5344CB8AC3E}">
        <p14:creationId xmlns:p14="http://schemas.microsoft.com/office/powerpoint/2010/main" xmlns="" val="5747529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smtClean="0">
                <a:solidFill>
                  <a:schemeClr val="tx1"/>
                </a:solidFill>
                <a:latin typeface="+mn-lt"/>
                <a:ea typeface="+mn-ea"/>
                <a:cs typeface="+mn-cs"/>
              </a:rPr>
              <a:t>-- We recommend that facilities that process CHAMPVA and TRICARE prescriptions use unique Rx Patient Statuses for these prescriptions.</a:t>
            </a:r>
          </a:p>
          <a:p>
            <a:pPr marL="0" indent="0" fontAlgn="auto">
              <a:spcAft>
                <a:spcPts val="0"/>
              </a:spcAft>
              <a:buFont typeface="Arial" pitchFamily="34" charset="0"/>
              <a:buNone/>
              <a:defRPr/>
            </a:pPr>
            <a:r>
              <a:rPr lang="en-US" sz="1200" b="0" i="0" u="none" strike="noStrike" kern="1200" baseline="0" dirty="0" smtClean="0">
                <a:solidFill>
                  <a:schemeClr val="tx1"/>
                </a:solidFill>
                <a:latin typeface="+mn-lt"/>
                <a:ea typeface="+mn-ea"/>
                <a:cs typeface="+mn-cs"/>
              </a:rPr>
              <a:t>-- Here is an example of the </a:t>
            </a:r>
            <a:r>
              <a:rPr lang="en-US" sz="1200" b="0" i="0" u="none" strike="noStrike" kern="1200" cap="all" baseline="0" dirty="0" smtClean="0">
                <a:solidFill>
                  <a:schemeClr val="tx1"/>
                </a:solidFill>
                <a:latin typeface="+mn-lt"/>
                <a:ea typeface="+mn-ea"/>
                <a:cs typeface="+mn-cs"/>
              </a:rPr>
              <a:t>Rx Patient Status  </a:t>
            </a:r>
            <a:r>
              <a:rPr lang="en-US" sz="1200" b="0" i="0" u="none" strike="noStrike" kern="1200" cap="none" baseline="0" dirty="0" smtClean="0">
                <a:solidFill>
                  <a:schemeClr val="tx1"/>
                </a:solidFill>
                <a:latin typeface="+mn-lt"/>
                <a:ea typeface="+mn-ea"/>
                <a:cs typeface="+mn-cs"/>
              </a:rPr>
              <a:t>fields values</a:t>
            </a:r>
            <a:r>
              <a:rPr lang="en-US" sz="1200" b="0" i="0" u="none" strike="noStrike" kern="1200" cap="all"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 use for CHAMPVA prescriptions.  </a:t>
            </a:r>
          </a:p>
          <a:p>
            <a:pPr marL="0" indent="0" fontAlgn="auto">
              <a:spcAft>
                <a:spcPts val="0"/>
              </a:spcAft>
              <a:buFont typeface="Arial" pitchFamily="34" charset="0"/>
              <a:buNone/>
              <a:defRPr/>
            </a:pPr>
            <a:r>
              <a:rPr lang="en-US" sz="1200" b="0" i="0" u="none" strike="noStrike" kern="1200" baseline="0" dirty="0" smtClean="0">
                <a:solidFill>
                  <a:schemeClr val="tx1"/>
                </a:solidFill>
                <a:latin typeface="+mn-lt"/>
                <a:ea typeface="+mn-ea"/>
                <a:cs typeface="+mn-cs"/>
              </a:rPr>
              <a:t>-- These settings will ensure that a days supply of 90 and up to 11 refills are allowed can be used for prescriptions with this status, or for patient’s with this status that are getting prescriptions.  </a:t>
            </a:r>
          </a:p>
          <a:p>
            <a:pPr marL="0" indent="0" fontAlgn="auto">
              <a:spcAft>
                <a:spcPts val="0"/>
              </a:spcAft>
              <a:buFont typeface="Arial" pitchFamily="34" charset="0"/>
              <a:buNone/>
              <a:defRPr/>
            </a:pPr>
            <a:r>
              <a:rPr lang="en-US" sz="1200" b="0" i="0" u="none" strike="noStrike" kern="1200" baseline="0" dirty="0" smtClean="0">
                <a:solidFill>
                  <a:schemeClr val="tx1"/>
                </a:solidFill>
                <a:latin typeface="+mn-lt"/>
                <a:ea typeface="+mn-ea"/>
                <a:cs typeface="+mn-cs"/>
              </a:rPr>
              <a:t>-- You can see that the Exempt from Copayment is also set to yes, since CHAMPVA prescriptions should not be assessed a VA Copayment.  </a:t>
            </a:r>
          </a:p>
        </p:txBody>
      </p:sp>
      <p:sp>
        <p:nvSpPr>
          <p:cNvPr id="4" name="Slide Number Placeholder 3"/>
          <p:cNvSpPr>
            <a:spLocks noGrp="1"/>
          </p:cNvSpPr>
          <p:nvPr>
            <p:ph type="sldNum" sz="quarter" idx="10"/>
          </p:nvPr>
        </p:nvSpPr>
        <p:spPr/>
        <p:txBody>
          <a:bodyPr/>
          <a:lstStyle/>
          <a:p>
            <a:fld id="{08AA51C3-518F-4F0D-B932-9AF47A2C9D15}" type="slidenum">
              <a:rPr lang="en-US" smtClean="0"/>
              <a:pPr/>
              <a:t>56</a:t>
            </a:fld>
            <a:endParaRPr lang="en-US" dirty="0"/>
          </a:p>
        </p:txBody>
      </p:sp>
    </p:spTree>
    <p:extLst>
      <p:ext uri="{BB962C8B-B14F-4D97-AF65-F5344CB8AC3E}">
        <p14:creationId xmlns:p14="http://schemas.microsoft.com/office/powerpoint/2010/main" xmlns="" val="5747529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Aft>
                <a:spcPts val="0"/>
              </a:spcAft>
              <a:buFont typeface="Arial" pitchFamily="34" charset="0"/>
              <a:buNone/>
              <a:defRPr/>
            </a:pPr>
            <a:r>
              <a:rPr lang="en-US" sz="1200" b="0" i="0" u="none" strike="noStrike" kern="1200" baseline="0" dirty="0" smtClean="0">
                <a:solidFill>
                  <a:schemeClr val="tx1"/>
                </a:solidFill>
                <a:latin typeface="+mn-lt"/>
                <a:ea typeface="+mn-ea"/>
                <a:cs typeface="+mn-cs"/>
              </a:rPr>
              <a:t>-- Here is an example of the </a:t>
            </a:r>
            <a:r>
              <a:rPr lang="en-US" sz="1200" b="0" i="0" u="none" strike="noStrike" kern="1200" cap="all" baseline="0" dirty="0" smtClean="0">
                <a:solidFill>
                  <a:schemeClr val="tx1"/>
                </a:solidFill>
                <a:latin typeface="+mn-lt"/>
                <a:ea typeface="+mn-ea"/>
                <a:cs typeface="+mn-cs"/>
              </a:rPr>
              <a:t>Rx Patient Status  </a:t>
            </a:r>
            <a:r>
              <a:rPr lang="en-US" sz="1200" b="0" i="0" u="none" strike="noStrike" kern="1200" cap="none" baseline="0" dirty="0" smtClean="0">
                <a:solidFill>
                  <a:schemeClr val="tx1"/>
                </a:solidFill>
                <a:latin typeface="+mn-lt"/>
                <a:ea typeface="+mn-ea"/>
                <a:cs typeface="+mn-cs"/>
              </a:rPr>
              <a:t>fields values</a:t>
            </a:r>
            <a:r>
              <a:rPr lang="en-US" sz="1200" b="0" i="0" u="none" strike="noStrike" kern="1200" cap="all"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 use for TRICARE prescriptions.  The settings are similar to those for the CHAMPVA </a:t>
            </a:r>
            <a:r>
              <a:rPr lang="en-US" sz="1200" b="0" i="0" u="none" strike="noStrike" kern="1200" cap="all" baseline="0" dirty="0" smtClean="0">
                <a:solidFill>
                  <a:schemeClr val="tx1"/>
                </a:solidFill>
                <a:latin typeface="+mn-lt"/>
                <a:ea typeface="+mn-ea"/>
                <a:cs typeface="+mn-cs"/>
              </a:rPr>
              <a:t>Rx Patient Status</a:t>
            </a:r>
            <a:r>
              <a:rPr lang="en-US" sz="1200" b="0" i="0" u="none" strike="noStrike" kern="1200" baseline="0" dirty="0" smtClean="0">
                <a:solidFill>
                  <a:schemeClr val="tx1"/>
                </a:solidFill>
                <a:latin typeface="+mn-lt"/>
                <a:ea typeface="+mn-ea"/>
                <a:cs typeface="+mn-cs"/>
              </a:rPr>
              <a:t>.  </a:t>
            </a:r>
          </a:p>
          <a:p>
            <a:pPr marL="0" indent="0" fontAlgn="auto">
              <a:spcAft>
                <a:spcPts val="0"/>
              </a:spcAft>
              <a:buFont typeface="Arial" pitchFamily="34" charset="0"/>
              <a:buNone/>
              <a:defRPr/>
            </a:pPr>
            <a:r>
              <a:rPr lang="en-US" sz="1200" b="0" i="0" u="none" strike="noStrike" kern="1200" baseline="0" dirty="0" smtClean="0">
                <a:solidFill>
                  <a:schemeClr val="tx1"/>
                </a:solidFill>
                <a:latin typeface="+mn-lt"/>
                <a:ea typeface="+mn-ea"/>
                <a:cs typeface="+mn-cs"/>
              </a:rPr>
              <a:t>-- It is possible that even if you are not processing prescriptions for CHAMPVA or TRICARE patients now, you may in the future.  If you have questions about this functionality please send the ePharmacy team an e-mail.</a:t>
            </a:r>
          </a:p>
        </p:txBody>
      </p:sp>
      <p:sp>
        <p:nvSpPr>
          <p:cNvPr id="4" name="Slide Number Placeholder 3"/>
          <p:cNvSpPr>
            <a:spLocks noGrp="1"/>
          </p:cNvSpPr>
          <p:nvPr>
            <p:ph type="sldNum" sz="quarter" idx="10"/>
          </p:nvPr>
        </p:nvSpPr>
        <p:spPr/>
        <p:txBody>
          <a:bodyPr/>
          <a:lstStyle/>
          <a:p>
            <a:fld id="{08AA51C3-518F-4F0D-B932-9AF47A2C9D15}" type="slidenum">
              <a:rPr lang="en-US" smtClean="0"/>
              <a:pPr/>
              <a:t>57</a:t>
            </a:fld>
            <a:endParaRPr lang="en-US" dirty="0"/>
          </a:p>
        </p:txBody>
      </p:sp>
    </p:spTree>
    <p:extLst>
      <p:ext uri="{BB962C8B-B14F-4D97-AF65-F5344CB8AC3E}">
        <p14:creationId xmlns:p14="http://schemas.microsoft.com/office/powerpoint/2010/main" xmlns="" val="5747529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OK since</a:t>
            </a:r>
            <a:r>
              <a:rPr lang="en-US" sz="1200" baseline="0" dirty="0" smtClean="0"/>
              <a:t> you have done so well on all the other polls lets have one more. The question is: </a:t>
            </a:r>
            <a:r>
              <a:rPr lang="en-US" sz="1200" dirty="0" smtClean="0"/>
              <a:t>Which one of the following statements is </a:t>
            </a:r>
            <a:r>
              <a:rPr lang="en-US" sz="1200" u="none" dirty="0" smtClean="0"/>
              <a:t>true</a:t>
            </a:r>
            <a:r>
              <a:rPr lang="en-US" sz="1200" dirty="0" smtClean="0"/>
              <a:t>? </a:t>
            </a:r>
          </a:p>
          <a:p>
            <a:endParaRPr lang="en-US" sz="1200" dirty="0" smtClean="0"/>
          </a:p>
          <a:p>
            <a:r>
              <a:rPr lang="en-US" sz="1200" dirty="0" smtClean="0"/>
              <a:t>Your answer choices are </a:t>
            </a:r>
          </a:p>
          <a:p>
            <a:pPr marL="1314450" lvl="2" indent="-514350">
              <a:buFont typeface="+mj-lt"/>
              <a:buAutoNum type="alphaUcPeriod"/>
            </a:pPr>
            <a:r>
              <a:rPr lang="en-US" sz="1200" dirty="0" smtClean="0"/>
              <a:t>The ideal setting for the </a:t>
            </a:r>
            <a:r>
              <a:rPr lang="en-US" sz="1200" cap="all" dirty="0" smtClean="0"/>
              <a:t>Auto-Reverse Parameter</a:t>
            </a:r>
            <a:r>
              <a:rPr lang="en-US" sz="1200" dirty="0" smtClean="0"/>
              <a:t> is 20 days</a:t>
            </a:r>
          </a:p>
          <a:p>
            <a:pPr marL="1314450" lvl="2" indent="-514350">
              <a:buFont typeface="+mj-lt"/>
              <a:buAutoNum type="alphaUcPeriod"/>
            </a:pPr>
            <a:r>
              <a:rPr lang="en-US" sz="1200" dirty="0" smtClean="0"/>
              <a:t>NCPDP, NPI, and DEA numbers need to be obtained in advance for a CBOC with a new Pharmacy</a:t>
            </a:r>
          </a:p>
          <a:p>
            <a:pPr marL="1314450" lvl="2" indent="-514350">
              <a:buFont typeface="+mj-lt"/>
              <a:buAutoNum type="alphaUcPeriod"/>
            </a:pPr>
            <a:r>
              <a:rPr lang="en-US" sz="1200" dirty="0" smtClean="0"/>
              <a:t>The O</a:t>
            </a:r>
            <a:r>
              <a:rPr lang="en-US" sz="1200" cap="all" dirty="0" smtClean="0"/>
              <a:t>utpatient</a:t>
            </a:r>
            <a:r>
              <a:rPr lang="en-US" sz="1200" dirty="0" smtClean="0"/>
              <a:t> SITE and CMOP SYTEM Pull-ahead parameters have an important impact on ePharmacy prescriptions</a:t>
            </a:r>
          </a:p>
          <a:p>
            <a:pPr marL="1314450" lvl="2" indent="-514350">
              <a:buFont typeface="+mj-lt"/>
              <a:buAutoNum type="alphaUcPeriod"/>
            </a:pPr>
            <a:r>
              <a:rPr lang="en-US" sz="1200" dirty="0" smtClean="0"/>
              <a:t>The </a:t>
            </a:r>
            <a:r>
              <a:rPr lang="en-US" sz="1200" cap="all" dirty="0" smtClean="0"/>
              <a:t>Rx Patient Status </a:t>
            </a:r>
            <a:r>
              <a:rPr lang="en-US" sz="1200" dirty="0" smtClean="0"/>
              <a:t>for a prescription determines whether it gets billed or not.</a:t>
            </a:r>
          </a:p>
          <a:p>
            <a:r>
              <a:rPr lang="en-US" sz="1200" baseline="0" dirty="0" smtClean="0"/>
              <a:t>To answer this questions, click the blue polling icon above my head and we </a:t>
            </a:r>
            <a:r>
              <a:rPr lang="en-US" sz="1200" baseline="0" dirty="0" smtClean="0"/>
              <a:t>will come back with your answers later.  Let’s get back to the presentation.</a:t>
            </a:r>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58</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Aft>
                <a:spcPts val="0"/>
              </a:spcAft>
              <a:buFont typeface="Arial" pitchFamily="34" charset="0"/>
              <a:buNone/>
              <a:defRPr/>
            </a:pPr>
            <a:r>
              <a:rPr lang="en-US" sz="1200" b="0" i="0" u="none" strike="noStrike" kern="1200" baseline="0" dirty="0" smtClean="0">
                <a:solidFill>
                  <a:schemeClr val="tx1"/>
                </a:solidFill>
                <a:latin typeface="+mn-lt"/>
                <a:ea typeface="+mn-ea"/>
                <a:cs typeface="+mn-cs"/>
              </a:rPr>
              <a:t>-- OK so now I would like to review some key functionality we will have in our next enhancement.  Before I do I just want to take a minute and make a couple of points. </a:t>
            </a:r>
          </a:p>
          <a:p>
            <a:pPr marL="0" indent="0" fontAlgn="auto">
              <a:spcAft>
                <a:spcPts val="0"/>
              </a:spcAft>
              <a:buFont typeface="Arial" pitchFamily="34" charset="0"/>
              <a:buNone/>
              <a:defRPr/>
            </a:pPr>
            <a:r>
              <a:rPr lang="en-US" sz="1200" b="0" i="0" u="none" strike="noStrike" kern="1200" baseline="0" dirty="0" smtClean="0">
                <a:solidFill>
                  <a:schemeClr val="tx1"/>
                </a:solidFill>
                <a:latin typeface="+mn-lt"/>
                <a:ea typeface="+mn-ea"/>
                <a:cs typeface="+mn-cs"/>
              </a:rPr>
              <a:t>-- The first is that the ePharmacy team is acutely aware of how valuable your time is.  That awareness factors into every decision we make regarding our software.  Our main underlying principles are that our software be clinically appropriate and safe to use, and that as little effort and time on your part be needed to use it.  </a:t>
            </a:r>
          </a:p>
          <a:p>
            <a:pPr marL="0" indent="0" fontAlgn="auto">
              <a:spcAft>
                <a:spcPts val="0"/>
              </a:spcAft>
              <a:buFont typeface="Arial" pitchFamily="34" charset="0"/>
              <a:buNone/>
              <a:defRPr/>
            </a:pPr>
            <a:r>
              <a:rPr lang="en-US" sz="1200" b="0" i="0" u="none" strike="noStrike" kern="1200" baseline="0" dirty="0" smtClean="0">
                <a:solidFill>
                  <a:schemeClr val="tx1"/>
                </a:solidFill>
                <a:latin typeface="+mn-lt"/>
                <a:ea typeface="+mn-ea"/>
                <a:cs typeface="+mn-cs"/>
              </a:rPr>
              <a:t>-- The second point is that we listen to you in the field and appreciate you feedback and actually try to accomplish what you ask whenever possible.  Many of the enhancements I will go over now came from your input.  </a:t>
            </a:r>
          </a:p>
        </p:txBody>
      </p:sp>
      <p:sp>
        <p:nvSpPr>
          <p:cNvPr id="4" name="Slide Number Placeholder 3"/>
          <p:cNvSpPr>
            <a:spLocks noGrp="1"/>
          </p:cNvSpPr>
          <p:nvPr>
            <p:ph type="sldNum" sz="quarter" idx="10"/>
          </p:nvPr>
        </p:nvSpPr>
        <p:spPr/>
        <p:txBody>
          <a:bodyPr/>
          <a:lstStyle/>
          <a:p>
            <a:fld id="{08AA51C3-518F-4F0D-B932-9AF47A2C9D15}" type="slidenum">
              <a:rPr lang="en-US" smtClean="0"/>
              <a:pPr/>
              <a:t>59</a:t>
            </a:fld>
            <a:endParaRPr lang="en-US" dirty="0"/>
          </a:p>
        </p:txBody>
      </p:sp>
    </p:spTree>
    <p:extLst>
      <p:ext uri="{BB962C8B-B14F-4D97-AF65-F5344CB8AC3E}">
        <p14:creationId xmlns:p14="http://schemas.microsoft.com/office/powerpoint/2010/main" xmlns="" val="574752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8299">
              <a:buFont typeface="Arial" pitchFamily="34" charset="0"/>
              <a:buNone/>
            </a:pPr>
            <a:r>
              <a:rPr lang="en-US" dirty="0" smtClean="0"/>
              <a:t>-- Here</a:t>
            </a:r>
            <a:r>
              <a:rPr lang="en-US" baseline="0" dirty="0" smtClean="0"/>
              <a:t> are the percentage </a:t>
            </a:r>
            <a:r>
              <a:rPr lang="en-US" dirty="0" smtClean="0"/>
              <a:t>rates for the rejects from the previous slide.  </a:t>
            </a:r>
          </a:p>
          <a:p>
            <a:pPr marL="0" indent="0" defTabSz="928299">
              <a:buFont typeface="Arial" pitchFamily="34" charset="0"/>
              <a:buNone/>
            </a:pPr>
            <a:r>
              <a:rPr lang="en-US" dirty="0" smtClean="0"/>
              <a:t>-- The rate here refers to the rejects as a percentage of overall claims volume.  In </a:t>
            </a:r>
            <a:r>
              <a:rPr lang="en-US" dirty="0" smtClean="0"/>
              <a:t>most </a:t>
            </a:r>
            <a:r>
              <a:rPr lang="en-US" dirty="0" smtClean="0"/>
              <a:t>cases the end-result </a:t>
            </a:r>
            <a:r>
              <a:rPr lang="en-US" dirty="0" smtClean="0"/>
              <a:t>percentage for </a:t>
            </a:r>
            <a:r>
              <a:rPr lang="en-US" dirty="0" smtClean="0"/>
              <a:t>the reject is lower than is depicted here.</a:t>
            </a:r>
          </a:p>
          <a:p>
            <a:pPr marL="0" indent="0" defTabSz="928299">
              <a:buFont typeface="Arial" pitchFamily="34" charset="0"/>
              <a:buNone/>
            </a:pPr>
            <a:r>
              <a:rPr lang="en-US" dirty="0" smtClean="0"/>
              <a:t>-- For example </a:t>
            </a:r>
            <a:r>
              <a:rPr lang="en-US" dirty="0" smtClean="0"/>
              <a:t>most refill too soon rejects are suspended to a future date and eventually result in a payable</a:t>
            </a:r>
            <a:r>
              <a:rPr lang="en-US" baseline="0" dirty="0" smtClean="0"/>
              <a:t> claim. </a:t>
            </a:r>
            <a:endParaRPr lang="en-US" dirty="0" smtClean="0"/>
          </a:p>
          <a:p>
            <a:pPr marL="171450" indent="-171450" defTabSz="928299">
              <a:buFont typeface="Arial" pitchFamily="34" charset="0"/>
              <a:buChar char="•"/>
            </a:pPr>
            <a:endParaRPr lang="en-US" sz="1200" b="0" i="0" u="none" strike="noStrike" kern="1200" dirty="0" smtClean="0">
              <a:solidFill>
                <a:schemeClr val="tx1"/>
              </a:solidFill>
              <a:effectLst/>
              <a:latin typeface="+mn-lt"/>
              <a:ea typeface="+mn-ea"/>
              <a:cs typeface="+mn-cs"/>
            </a:endParaRPr>
          </a:p>
          <a:p>
            <a:pPr marL="0" indent="0" defTabSz="928299">
              <a:buFont typeface="Arial" pitchFamily="34" charset="0"/>
              <a:buNone/>
            </a:pPr>
            <a:r>
              <a:rPr lang="en-US" sz="1200" b="0" i="0" u="none" strike="noStrike" kern="1200" dirty="0" smtClean="0">
                <a:solidFill>
                  <a:schemeClr val="tx1"/>
                </a:solidFill>
                <a:effectLst/>
                <a:latin typeface="+mn-lt"/>
                <a:ea typeface="+mn-ea"/>
                <a:cs typeface="+mn-cs"/>
              </a:rPr>
              <a:t>-- This</a:t>
            </a:r>
            <a:r>
              <a:rPr lang="en-US" sz="1200" b="0" i="0" u="none" strike="noStrike" kern="1200" baseline="0" dirty="0" smtClean="0">
                <a:solidFill>
                  <a:schemeClr val="tx1"/>
                </a:solidFill>
                <a:effectLst/>
                <a:latin typeface="+mn-lt"/>
                <a:ea typeface="+mn-ea"/>
                <a:cs typeface="+mn-cs"/>
              </a:rPr>
              <a:t> may be a good time to</a:t>
            </a:r>
            <a:r>
              <a:rPr lang="en-US" sz="1200" b="0" i="0" u="none" strike="noStrike" kern="1200" dirty="0" smtClean="0">
                <a:solidFill>
                  <a:schemeClr val="tx1"/>
                </a:solidFill>
                <a:effectLst/>
                <a:latin typeface="+mn-lt"/>
                <a:ea typeface="+mn-ea"/>
                <a:cs typeface="+mn-cs"/>
              </a:rPr>
              <a:t> pause for a moment and take a look at your poll results.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Reference:</a:t>
            </a:r>
          </a:p>
          <a:p>
            <a:r>
              <a:rPr lang="en-US" sz="1200" b="0" i="0" u="none" strike="noStrike" kern="1200" dirty="0" smtClean="0">
                <a:solidFill>
                  <a:schemeClr val="tx1"/>
                </a:solidFill>
                <a:effectLst/>
                <a:latin typeface="+mn-lt"/>
                <a:ea typeface="+mn-ea"/>
                <a:cs typeface="+mn-cs"/>
              </a:rPr>
              <a:t>Dispense As Written</a:t>
            </a:r>
            <a:r>
              <a:rPr lang="en-US" dirty="0" smtClean="0"/>
              <a:t> </a:t>
            </a:r>
            <a:r>
              <a:rPr lang="en-US" sz="1200" b="0" i="0" u="none" strike="noStrike" kern="1200" dirty="0" smtClean="0">
                <a:solidFill>
                  <a:schemeClr val="tx1"/>
                </a:solidFill>
                <a:effectLst/>
                <a:latin typeface="+mn-lt"/>
                <a:ea typeface="+mn-ea"/>
                <a:cs typeface="+mn-cs"/>
              </a:rPr>
              <a:t>Rejection Rate</a:t>
            </a:r>
            <a:r>
              <a:rPr lang="en-US" dirty="0" smtClean="0"/>
              <a:t> </a:t>
            </a:r>
            <a:r>
              <a:rPr lang="en-US" sz="1200" b="0" i="0" u="none" strike="noStrike" kern="1200" dirty="0" smtClean="0">
                <a:solidFill>
                  <a:schemeClr val="tx1"/>
                </a:solidFill>
                <a:effectLst/>
                <a:latin typeface="+mn-lt"/>
                <a:ea typeface="+mn-ea"/>
                <a:cs typeface="+mn-cs"/>
              </a:rPr>
              <a:t>0.33%</a:t>
            </a:r>
            <a:r>
              <a:rPr lang="en-US" dirty="0" smtClean="0"/>
              <a:t> </a:t>
            </a:r>
          </a:p>
          <a:p>
            <a:r>
              <a:rPr lang="en-US" sz="1200" b="0" i="0" u="none" strike="noStrike" kern="1200" dirty="0" smtClean="0">
                <a:solidFill>
                  <a:schemeClr val="tx1"/>
                </a:solidFill>
                <a:effectLst/>
                <a:latin typeface="+mn-lt"/>
                <a:ea typeface="+mn-ea"/>
                <a:cs typeface="+mn-cs"/>
              </a:rPr>
              <a:t>Missing or Invalid Package Size or Quantity</a:t>
            </a:r>
            <a:r>
              <a:rPr lang="en-US" dirty="0" smtClean="0"/>
              <a:t> </a:t>
            </a:r>
            <a:r>
              <a:rPr lang="en-US" sz="1200" b="0" i="0" u="none" strike="noStrike" kern="1200" dirty="0" smtClean="0">
                <a:solidFill>
                  <a:schemeClr val="tx1"/>
                </a:solidFill>
                <a:effectLst/>
                <a:latin typeface="+mn-lt"/>
                <a:ea typeface="+mn-ea"/>
                <a:cs typeface="+mn-cs"/>
              </a:rPr>
              <a:t>Rejection Rate</a:t>
            </a:r>
            <a:r>
              <a:rPr lang="en-US" dirty="0" smtClean="0"/>
              <a:t> </a:t>
            </a:r>
            <a:r>
              <a:rPr lang="en-US" sz="1200" b="0" i="0" u="none" strike="noStrike" kern="1200" dirty="0" smtClean="0">
                <a:solidFill>
                  <a:schemeClr val="tx1"/>
                </a:solidFill>
                <a:effectLst/>
                <a:latin typeface="+mn-lt"/>
                <a:ea typeface="+mn-ea"/>
                <a:cs typeface="+mn-cs"/>
              </a:rPr>
              <a:t>0.73%</a:t>
            </a:r>
            <a:r>
              <a:rPr lang="en-US" dirty="0" smtClean="0"/>
              <a:t> </a:t>
            </a:r>
          </a:p>
          <a:p>
            <a:r>
              <a:rPr lang="en-US" sz="1200" b="0" i="0" u="none" strike="noStrike" kern="1200" dirty="0" smtClean="0">
                <a:solidFill>
                  <a:schemeClr val="tx1"/>
                </a:solidFill>
                <a:effectLst/>
                <a:latin typeface="+mn-lt"/>
                <a:ea typeface="+mn-ea"/>
                <a:cs typeface="+mn-cs"/>
              </a:rPr>
              <a:t>DUR Reject Error</a:t>
            </a:r>
            <a:r>
              <a:rPr lang="en-US" dirty="0" smtClean="0"/>
              <a:t> </a:t>
            </a:r>
            <a:r>
              <a:rPr lang="en-US" sz="1200" b="0" i="0" u="none" strike="noStrike" kern="1200" dirty="0" smtClean="0">
                <a:solidFill>
                  <a:schemeClr val="tx1"/>
                </a:solidFill>
                <a:effectLst/>
                <a:latin typeface="+mn-lt"/>
                <a:ea typeface="+mn-ea"/>
                <a:cs typeface="+mn-cs"/>
              </a:rPr>
              <a:t>Rejection Rate</a:t>
            </a:r>
            <a:r>
              <a:rPr lang="en-US" dirty="0" smtClean="0"/>
              <a:t> </a:t>
            </a:r>
            <a:r>
              <a:rPr lang="en-US" sz="1200" b="0" i="0" u="none" strike="noStrike" kern="1200" dirty="0" smtClean="0">
                <a:solidFill>
                  <a:schemeClr val="tx1"/>
                </a:solidFill>
                <a:effectLst/>
                <a:latin typeface="+mn-lt"/>
                <a:ea typeface="+mn-ea"/>
                <a:cs typeface="+mn-cs"/>
              </a:rPr>
              <a:t>1.34%</a:t>
            </a:r>
            <a:r>
              <a:rPr lang="en-US" dirty="0" smtClean="0"/>
              <a:t> </a:t>
            </a:r>
          </a:p>
          <a:p>
            <a:r>
              <a:rPr lang="en-US" sz="1200" b="0" i="0" u="none" strike="noStrike" kern="1200" dirty="0" smtClean="0">
                <a:solidFill>
                  <a:schemeClr val="tx1"/>
                </a:solidFill>
                <a:effectLst/>
                <a:latin typeface="+mn-lt"/>
                <a:ea typeface="+mn-ea"/>
                <a:cs typeface="+mn-cs"/>
              </a:rPr>
              <a:t>Prior Authorization</a:t>
            </a:r>
            <a:r>
              <a:rPr lang="en-US" dirty="0" smtClean="0"/>
              <a:t> </a:t>
            </a:r>
            <a:r>
              <a:rPr lang="en-US" sz="1200" b="0" i="0" u="none" strike="noStrike" kern="1200" dirty="0" smtClean="0">
                <a:solidFill>
                  <a:schemeClr val="tx1"/>
                </a:solidFill>
                <a:effectLst/>
                <a:latin typeface="+mn-lt"/>
                <a:ea typeface="+mn-ea"/>
                <a:cs typeface="+mn-cs"/>
              </a:rPr>
              <a:t>Rejection Rate</a:t>
            </a:r>
            <a:r>
              <a:rPr lang="en-US" dirty="0" smtClean="0"/>
              <a:t> </a:t>
            </a:r>
            <a:r>
              <a:rPr lang="en-US" sz="1200" b="0" i="0" u="none" strike="noStrike" kern="1200" dirty="0" smtClean="0">
                <a:solidFill>
                  <a:schemeClr val="tx1"/>
                </a:solidFill>
                <a:effectLst/>
                <a:latin typeface="+mn-lt"/>
                <a:ea typeface="+mn-ea"/>
                <a:cs typeface="+mn-cs"/>
              </a:rPr>
              <a:t>1.52%</a:t>
            </a:r>
            <a:r>
              <a:rPr lang="en-US" dirty="0" smtClean="0"/>
              <a:t> </a:t>
            </a:r>
          </a:p>
          <a:p>
            <a:r>
              <a:rPr lang="en-US" sz="1200" b="0" i="0" u="none" strike="noStrike" kern="1200" dirty="0" smtClean="0">
                <a:solidFill>
                  <a:schemeClr val="tx1"/>
                </a:solidFill>
                <a:effectLst/>
                <a:latin typeface="+mn-lt"/>
                <a:ea typeface="+mn-ea"/>
                <a:cs typeface="+mn-cs"/>
              </a:rPr>
              <a:t>NDC</a:t>
            </a:r>
            <a:r>
              <a:rPr lang="en-US" dirty="0" smtClean="0"/>
              <a:t> </a:t>
            </a:r>
            <a:r>
              <a:rPr lang="en-US" sz="1200" b="0" i="0" u="none" strike="noStrike" kern="1200" dirty="0" smtClean="0">
                <a:solidFill>
                  <a:schemeClr val="tx1"/>
                </a:solidFill>
                <a:effectLst/>
                <a:latin typeface="+mn-lt"/>
                <a:ea typeface="+mn-ea"/>
                <a:cs typeface="+mn-cs"/>
              </a:rPr>
              <a:t>Rejection Rate</a:t>
            </a:r>
            <a:r>
              <a:rPr lang="en-US" dirty="0" smtClean="0"/>
              <a:t> </a:t>
            </a:r>
            <a:r>
              <a:rPr lang="en-US" sz="1200" b="0" i="0" u="none" strike="noStrike" kern="1200" dirty="0" smtClean="0">
                <a:solidFill>
                  <a:schemeClr val="tx1"/>
                </a:solidFill>
                <a:effectLst/>
                <a:latin typeface="+mn-lt"/>
                <a:ea typeface="+mn-ea"/>
                <a:cs typeface="+mn-cs"/>
              </a:rPr>
              <a:t>2.55%</a:t>
            </a:r>
            <a:r>
              <a:rPr lang="en-US" dirty="0" smtClean="0"/>
              <a:t> </a:t>
            </a:r>
          </a:p>
          <a:p>
            <a:r>
              <a:rPr lang="en-US" sz="1200" b="0" i="0" u="none" strike="noStrike" kern="1200" dirty="0" smtClean="0">
                <a:solidFill>
                  <a:schemeClr val="tx1"/>
                </a:solidFill>
                <a:effectLst/>
                <a:latin typeface="+mn-lt"/>
                <a:ea typeface="+mn-ea"/>
                <a:cs typeface="+mn-cs"/>
              </a:rPr>
              <a:t>Refill too Soon</a:t>
            </a:r>
            <a:r>
              <a:rPr lang="en-US" dirty="0" smtClean="0"/>
              <a:t> </a:t>
            </a:r>
            <a:r>
              <a:rPr lang="en-US" sz="1200" b="0" i="0" u="none" strike="noStrike" kern="1200" dirty="0" smtClean="0">
                <a:solidFill>
                  <a:schemeClr val="tx1"/>
                </a:solidFill>
                <a:effectLst/>
                <a:latin typeface="+mn-lt"/>
                <a:ea typeface="+mn-ea"/>
                <a:cs typeface="+mn-cs"/>
              </a:rPr>
              <a:t>Rejection Rate</a:t>
            </a:r>
            <a:r>
              <a:rPr lang="en-US" dirty="0" smtClean="0"/>
              <a:t> </a:t>
            </a:r>
            <a:r>
              <a:rPr lang="en-US" sz="1200" b="0" i="0" u="none" strike="noStrike" kern="1200" dirty="0" smtClean="0">
                <a:solidFill>
                  <a:schemeClr val="tx1"/>
                </a:solidFill>
                <a:effectLst/>
                <a:latin typeface="+mn-lt"/>
                <a:ea typeface="+mn-ea"/>
                <a:cs typeface="+mn-cs"/>
              </a:rPr>
              <a:t>4.00%</a:t>
            </a:r>
            <a:r>
              <a:rPr lang="en-US" dirty="0" smtClean="0"/>
              <a:t> </a:t>
            </a:r>
          </a:p>
          <a:p>
            <a:r>
              <a:rPr lang="en-US" sz="1200" b="0" i="0" u="none" strike="noStrike" kern="1200" dirty="0" smtClean="0">
                <a:solidFill>
                  <a:schemeClr val="tx1"/>
                </a:solidFill>
                <a:effectLst/>
                <a:latin typeface="+mn-lt"/>
                <a:ea typeface="+mn-ea"/>
                <a:cs typeface="+mn-cs"/>
              </a:rPr>
              <a:t>Product or Service Not Covered</a:t>
            </a:r>
            <a:r>
              <a:rPr lang="en-US" dirty="0" smtClean="0"/>
              <a:t> </a:t>
            </a:r>
            <a:r>
              <a:rPr lang="en-US" sz="1200" b="0" i="0" u="none" strike="noStrike" kern="1200" dirty="0" smtClean="0">
                <a:solidFill>
                  <a:schemeClr val="tx1"/>
                </a:solidFill>
                <a:effectLst/>
                <a:latin typeface="+mn-lt"/>
                <a:ea typeface="+mn-ea"/>
                <a:cs typeface="+mn-cs"/>
              </a:rPr>
              <a:t>Rejection Rate</a:t>
            </a:r>
            <a:r>
              <a:rPr lang="en-US" dirty="0" smtClean="0"/>
              <a:t> </a:t>
            </a:r>
            <a:r>
              <a:rPr lang="en-US" sz="1200" b="0" i="0" u="none" strike="noStrike" kern="1200" dirty="0" smtClean="0">
                <a:solidFill>
                  <a:schemeClr val="tx1"/>
                </a:solidFill>
                <a:effectLst/>
                <a:latin typeface="+mn-lt"/>
                <a:ea typeface="+mn-ea"/>
                <a:cs typeface="+mn-cs"/>
              </a:rPr>
              <a:t>7.96%</a:t>
            </a:r>
            <a:r>
              <a:rPr lang="en-US" dirty="0" smtClean="0"/>
              <a:t> </a:t>
            </a:r>
          </a:p>
          <a:p>
            <a:r>
              <a:rPr lang="en-US" sz="1200" b="0" i="0" u="none" strike="noStrike" kern="1200" dirty="0" smtClean="0">
                <a:solidFill>
                  <a:schemeClr val="tx1"/>
                </a:solidFill>
                <a:effectLst/>
                <a:latin typeface="+mn-lt"/>
                <a:ea typeface="+mn-ea"/>
                <a:cs typeface="+mn-cs"/>
              </a:rPr>
              <a:t>90-Day</a:t>
            </a:r>
            <a:r>
              <a:rPr lang="en-US" dirty="0" smtClean="0"/>
              <a:t> </a:t>
            </a:r>
            <a:r>
              <a:rPr lang="en-US" sz="1200" b="0" i="0" u="none" strike="noStrike" kern="1200" dirty="0" smtClean="0">
                <a:solidFill>
                  <a:schemeClr val="tx1"/>
                </a:solidFill>
                <a:effectLst/>
                <a:latin typeface="+mn-lt"/>
                <a:ea typeface="+mn-ea"/>
                <a:cs typeface="+mn-cs"/>
              </a:rPr>
              <a:t>Rejection Rate</a:t>
            </a:r>
            <a:r>
              <a:rPr lang="en-US" dirty="0" smtClean="0"/>
              <a:t> </a:t>
            </a:r>
            <a:r>
              <a:rPr lang="en-US" sz="1200" b="0" i="0" u="none" strike="noStrike" kern="1200" dirty="0" smtClean="0">
                <a:solidFill>
                  <a:schemeClr val="tx1"/>
                </a:solidFill>
                <a:effectLst/>
                <a:latin typeface="+mn-lt"/>
                <a:ea typeface="+mn-ea"/>
                <a:cs typeface="+mn-cs"/>
              </a:rPr>
              <a:t>9.03%</a:t>
            </a:r>
            <a:r>
              <a:rPr lang="en-US" dirty="0" smtClean="0"/>
              <a:t> </a:t>
            </a:r>
          </a:p>
          <a:p>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6</a:t>
            </a:fld>
            <a:endParaRPr lang="en-US" dirty="0"/>
          </a:p>
        </p:txBody>
      </p:sp>
    </p:spTree>
    <p:extLst>
      <p:ext uri="{BB962C8B-B14F-4D97-AF65-F5344CB8AC3E}">
        <p14:creationId xmlns:p14="http://schemas.microsoft.com/office/powerpoint/2010/main" xmlns="" val="586733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Aft>
                <a:spcPts val="0"/>
              </a:spcAft>
              <a:defRPr/>
            </a:pPr>
            <a:r>
              <a:rPr lang="en-US" sz="1200" b="0" i="0" u="none" strike="noStrike" kern="1200" baseline="0" dirty="0" smtClean="0">
                <a:solidFill>
                  <a:schemeClr val="tx1"/>
                </a:solidFill>
                <a:latin typeface="+mn-lt"/>
                <a:ea typeface="+mn-ea"/>
                <a:cs typeface="+mn-cs"/>
              </a:rPr>
              <a:t>We are referring to this </a:t>
            </a:r>
            <a:r>
              <a:rPr lang="en-US" sz="1200" b="0" i="0" u="none" strike="noStrike" kern="1200" baseline="0" dirty="0" smtClean="0">
                <a:solidFill>
                  <a:schemeClr val="tx1"/>
                </a:solidFill>
                <a:latin typeface="+mn-lt"/>
                <a:ea typeface="+mn-ea"/>
                <a:cs typeface="+mn-cs"/>
              </a:rPr>
              <a:t>next set of </a:t>
            </a:r>
            <a:r>
              <a:rPr lang="en-US" sz="1200" b="0" i="0" u="none" strike="noStrike" kern="1200" baseline="0" dirty="0" smtClean="0">
                <a:solidFill>
                  <a:schemeClr val="tx1"/>
                </a:solidFill>
                <a:latin typeface="+mn-lt"/>
                <a:ea typeface="+mn-ea"/>
                <a:cs typeface="+mn-cs"/>
              </a:rPr>
              <a:t>enhancements </a:t>
            </a:r>
            <a:r>
              <a:rPr lang="en-US" sz="1200" b="0" i="0" u="none" strike="noStrike" kern="1200" baseline="0" dirty="0" smtClean="0">
                <a:solidFill>
                  <a:schemeClr val="tx1"/>
                </a:solidFill>
                <a:latin typeface="+mn-lt"/>
                <a:ea typeface="+mn-ea"/>
                <a:cs typeface="+mn-cs"/>
              </a:rPr>
              <a:t>as the ‘ePharmacy Operating Rules’ enhancement. The patch number is </a:t>
            </a:r>
            <a:r>
              <a:rPr lang="en-US" sz="1200" kern="1200" dirty="0" smtClean="0">
                <a:solidFill>
                  <a:schemeClr val="tx1"/>
                </a:solidFill>
                <a:effectLst/>
                <a:latin typeface="+mn-lt"/>
                <a:ea typeface="+mn-ea"/>
                <a:cs typeface="+mn-cs"/>
              </a:rPr>
              <a:t>PSO*7*421</a:t>
            </a:r>
            <a:r>
              <a:rPr lang="en-US" sz="1200" kern="1200" baseline="0" dirty="0" smtClean="0">
                <a:solidFill>
                  <a:schemeClr val="tx1"/>
                </a:solidFill>
                <a:effectLst/>
                <a:latin typeface="+mn-lt"/>
                <a:ea typeface="+mn-ea"/>
                <a:cs typeface="+mn-cs"/>
              </a:rPr>
              <a:t> and is due out Nov 4</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fontAlgn="auto">
              <a:spcAft>
                <a:spcPts val="0"/>
              </a:spcAft>
              <a:defRPr/>
            </a:pPr>
            <a:endParaRPr lang="en-US" sz="1200" b="0" i="0" u="none" strike="noStrike" kern="1200" baseline="0" dirty="0" smtClean="0">
              <a:solidFill>
                <a:schemeClr val="tx1"/>
              </a:solidFill>
              <a:latin typeface="+mn-lt"/>
              <a:ea typeface="+mn-ea"/>
              <a:cs typeface="+mn-cs"/>
            </a:endParaRPr>
          </a:p>
          <a:p>
            <a:pPr fontAlgn="auto">
              <a:spcAft>
                <a:spcPts val="0"/>
              </a:spcAft>
              <a:defRPr/>
            </a:pPr>
            <a:r>
              <a:rPr lang="en-US" sz="1200" b="0" i="0" u="none" strike="noStrike" kern="1200" baseline="0" dirty="0" smtClean="0">
                <a:solidFill>
                  <a:schemeClr val="tx1"/>
                </a:solidFill>
                <a:latin typeface="+mn-lt"/>
                <a:ea typeface="+mn-ea"/>
                <a:cs typeface="+mn-cs"/>
              </a:rPr>
              <a:t>I want to thank our test sites and pharmacy test coordinators; CA at Little Rock, TB at Mountain Home,  PC at Richmond, and JJ at Birmingham.  </a:t>
            </a:r>
            <a:endParaRPr lang="en-US" sz="1200" b="0" i="0" u="none" strike="noStrike" kern="1200" baseline="0" dirty="0" smtClean="0">
              <a:solidFill>
                <a:schemeClr val="tx1"/>
              </a:solidFill>
              <a:latin typeface="+mn-lt"/>
              <a:ea typeface="+mn-ea"/>
              <a:cs typeface="+mn-cs"/>
            </a:endParaRPr>
          </a:p>
          <a:p>
            <a:pPr fontAlgn="auto">
              <a:spcAft>
                <a:spcPts val="0"/>
              </a:spcAf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One change I think everyone will like is that the ePharmacy Site Parameters will be in a List Manager format, making it easier to add or change parameter settings.  An example of the advantage is that you will be able to copy settings for a division to all divisions in an integrated setting rather than having to set each division individually.</a:t>
            </a:r>
          </a:p>
          <a:p>
            <a:pPr fontAlgn="auto">
              <a:spcAft>
                <a:spcPts val="0"/>
              </a:spcAft>
              <a:defRPr/>
            </a:pPr>
            <a:endParaRPr lang="en-US" sz="1200" b="0" i="0" u="none" strike="noStrike" kern="1200" baseline="0" dirty="0" smtClean="0">
              <a:solidFill>
                <a:schemeClr val="tx1"/>
              </a:solidFill>
              <a:latin typeface="+mn-lt"/>
              <a:ea typeface="+mn-ea"/>
              <a:cs typeface="+mn-cs"/>
            </a:endParaRPr>
          </a:p>
          <a:p>
            <a:pPr fontAlgn="auto">
              <a:spcAft>
                <a:spcPts val="0"/>
              </a:spcAft>
              <a:defRP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pPr/>
              <a:t>60</a:t>
            </a:fld>
            <a:endParaRPr lang="en-US" dirty="0"/>
          </a:p>
        </p:txBody>
      </p:sp>
    </p:spTree>
    <p:extLst>
      <p:ext uri="{BB962C8B-B14F-4D97-AF65-F5344CB8AC3E}">
        <p14:creationId xmlns:p14="http://schemas.microsoft.com/office/powerpoint/2010/main" xmlns="" val="5747529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28299">
              <a:defRPr/>
            </a:pPr>
            <a:r>
              <a:rPr lang="en-US" sz="1200" dirty="0" smtClean="0"/>
              <a:t>Now let’s pause for a moment and take a look at your poll results. </a:t>
            </a:r>
          </a:p>
          <a:p>
            <a:pPr marL="800100" lvl="2" indent="0">
              <a:buFontTx/>
              <a:buNone/>
            </a:pPr>
            <a:r>
              <a:rPr lang="en-US" sz="1200" dirty="0" smtClean="0"/>
              <a:t> so it looks like</a:t>
            </a:r>
            <a:r>
              <a:rPr lang="en-US" sz="1200" baseline="0" dirty="0" smtClean="0"/>
              <a:t> most of you know that the second statement, statement B, is the correct one. </a:t>
            </a:r>
            <a:endParaRPr lang="en-US" sz="1200" dirty="0" smtClean="0"/>
          </a:p>
          <a:p>
            <a:pPr marL="1314450" lvl="2" indent="-514350">
              <a:buFont typeface="+mj-lt"/>
              <a:buAutoNum type="alphaUcPeriod"/>
            </a:pPr>
            <a:endParaRPr lang="en-US" sz="1200" dirty="0" smtClean="0"/>
          </a:p>
          <a:p>
            <a:pPr marL="1314450" lvl="2" indent="-514350">
              <a:buFont typeface="+mj-lt"/>
              <a:buAutoNum type="alphaUcPeriod"/>
            </a:pPr>
            <a:r>
              <a:rPr lang="en-US" sz="1200" dirty="0" smtClean="0"/>
              <a:t>The ideal setting for the Auto-Reverse Parameter is 20 days</a:t>
            </a:r>
          </a:p>
          <a:p>
            <a:pPr marL="1314450" lvl="2" indent="-514350">
              <a:buFont typeface="+mj-lt"/>
              <a:buAutoNum type="alphaUcPeriod"/>
            </a:pPr>
            <a:r>
              <a:rPr lang="en-US" sz="1200" dirty="0" smtClean="0"/>
              <a:t>NCPDP, NPI, and DEA numbers need to be obtained in advance for a CBOC with a new Pharmacy</a:t>
            </a:r>
          </a:p>
          <a:p>
            <a:pPr marL="1314450" lvl="2" indent="-514350">
              <a:buFont typeface="+mj-lt"/>
              <a:buAutoNum type="alphaUcPeriod"/>
            </a:pPr>
            <a:r>
              <a:rPr lang="en-US" sz="1200" dirty="0" smtClean="0"/>
              <a:t>Pull-ahead parameters have an important impact on ePharmacy prescriptions</a:t>
            </a:r>
          </a:p>
          <a:p>
            <a:pPr marL="1314450" lvl="2" indent="-514350">
              <a:buFont typeface="+mj-lt"/>
              <a:buAutoNum type="alphaUcPeriod"/>
            </a:pPr>
            <a:r>
              <a:rPr lang="en-US" sz="1200" dirty="0" smtClean="0"/>
              <a:t>The Rx Patient Status for a prescription determines whether it gets billed or not.</a:t>
            </a:r>
          </a:p>
          <a:p>
            <a:r>
              <a:rPr lang="en-US" sz="1200" baseline="0" dirty="0" smtClean="0"/>
              <a:t> </a:t>
            </a:r>
            <a:endParaRPr lang="en-US" sz="1200" i="0" baseline="0" dirty="0" smtClean="0"/>
          </a:p>
          <a:p>
            <a:pPr algn="l"/>
            <a:r>
              <a:rPr lang="en-US" sz="1200" i="0" baseline="0" dirty="0" smtClean="0"/>
              <a:t>Now let’s move on with the presentation…</a:t>
            </a:r>
            <a:endParaRPr lang="en-US" sz="120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61</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28299">
              <a:defRPr/>
            </a:pPr>
            <a:r>
              <a:rPr lang="en-US" sz="1200" dirty="0" smtClean="0"/>
              <a:t>(Click past this slide)</a:t>
            </a:r>
          </a:p>
        </p:txBody>
      </p:sp>
      <p:sp>
        <p:nvSpPr>
          <p:cNvPr id="4" name="Slide Number Placeholder 3"/>
          <p:cNvSpPr>
            <a:spLocks noGrp="1"/>
          </p:cNvSpPr>
          <p:nvPr>
            <p:ph type="sldNum" sz="quarter" idx="10"/>
          </p:nvPr>
        </p:nvSpPr>
        <p:spPr/>
        <p:txBody>
          <a:bodyPr/>
          <a:lstStyle/>
          <a:p>
            <a:fld id="{08AA51C3-518F-4F0D-B932-9AF47A2C9D15}" type="slidenum">
              <a:rPr lang="en-US" smtClean="0"/>
              <a:pPr/>
              <a:t>62</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Aft>
                <a:spcPts val="0"/>
              </a:spcAft>
              <a:buFont typeface="Arial" pitchFamily="34" charset="0"/>
              <a:buNone/>
              <a:defRPr/>
            </a:pP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Getting back to the new enhancements, the </a:t>
            </a:r>
            <a:r>
              <a:rPr lang="en-US" sz="1200" b="0" i="0" u="none" strike="noStrike" kern="1200" baseline="0" dirty="0" smtClean="0">
                <a:solidFill>
                  <a:schemeClr val="tx1"/>
                </a:solidFill>
                <a:latin typeface="+mn-lt"/>
                <a:ea typeface="+mn-ea"/>
                <a:cs typeface="+mn-cs"/>
              </a:rPr>
              <a:t>PSO EPHARMACY SITE MANAGER key will restrict access to the ePharmacy Site Parameters.  Currently anyone with the PSORPH key can make changes.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smtClean="0">
                <a:solidFill>
                  <a:schemeClr val="tx1"/>
                </a:solidFill>
                <a:latin typeface="+mn-lt"/>
                <a:ea typeface="+mn-ea"/>
                <a:cs typeface="+mn-cs"/>
              </a:rPr>
              <a:t>-- There is currently an ePharmacy parameter ‘Allow All Reject’s.  Setting this to Yes results in all rejects coming to the Pharmacy Worklist, not just the RTS and DUR and other transfer rejects.  Eliminating the ‘Allow All Rejects’ parameter will prevent the catastrophes we have witnessed at a few facilities.</a:t>
            </a:r>
          </a:p>
          <a:p>
            <a:pPr marL="0" indent="0" fontAlgn="auto">
              <a:spcAft>
                <a:spcPts val="0"/>
              </a:spcAft>
              <a:buFont typeface="Arial" pitchFamily="34" charset="0"/>
              <a:buNone/>
              <a:defRPr/>
            </a:pPr>
            <a:r>
              <a:rPr lang="en-US" sz="1200" b="0" i="0" u="none" strike="noStrike" kern="1200" baseline="0" dirty="0" smtClean="0">
                <a:solidFill>
                  <a:schemeClr val="tx1"/>
                </a:solidFill>
                <a:latin typeface="+mn-lt"/>
                <a:ea typeface="+mn-ea"/>
                <a:cs typeface="+mn-cs"/>
              </a:rPr>
              <a:t>-- Probably the most impactful change will be the addition of the Reject Resolution Required functionality.  This new parameter will allow pharmacies to choose additional reject codes so that new prescriptions for Veteran patients that reject for those codes will not be able to be processed until the rejects are resolved.  Right now as you know, only RTS -79 and DUR - 88 rejects prevent the filling of prescriptions of Veteran prescriptions.  </a:t>
            </a:r>
          </a:p>
          <a:p>
            <a:pPr marL="0" indent="0" fontAlgn="auto">
              <a:spcAft>
                <a:spcPts val="0"/>
              </a:spcAft>
              <a:buFont typeface="Arial" pitchFamily="34" charset="0"/>
              <a:buNone/>
              <a:defRPr/>
            </a:pPr>
            <a:r>
              <a:rPr lang="en-US" sz="1200" b="0" i="0" u="none" strike="noStrike" kern="1200" baseline="0" dirty="0" smtClean="0">
                <a:solidFill>
                  <a:schemeClr val="tx1"/>
                </a:solidFill>
                <a:latin typeface="+mn-lt"/>
                <a:ea typeface="+mn-ea"/>
                <a:cs typeface="+mn-cs"/>
              </a:rPr>
              <a:t>-- The functionality will mainly be used to notify the ePharmacy Site Manager to change the days supply for prescriptions that reject for days supply reasons, prior to the filling of the new prescription.  The software currently does not stop the fill of any Veteran prescriptions that reject for days supply reasons.</a:t>
            </a:r>
          </a:p>
          <a:p>
            <a:pPr marL="0" indent="0" fontAlgn="auto">
              <a:spcAft>
                <a:spcPts val="0"/>
              </a:spcAft>
              <a:buFont typeface="Arial" pitchFamily="34" charset="0"/>
              <a:buNone/>
              <a:defRPr/>
            </a:pPr>
            <a:r>
              <a:rPr lang="en-US" sz="1200" b="0" i="0" u="none" strike="noStrike" kern="1200" baseline="0" dirty="0" smtClean="0">
                <a:solidFill>
                  <a:schemeClr val="tx1"/>
                </a:solidFill>
                <a:latin typeface="+mn-lt"/>
                <a:ea typeface="+mn-ea"/>
                <a:cs typeface="+mn-cs"/>
              </a:rPr>
              <a:t>-- The functionality allows sites to set a minimum cost value so that only new prescriptions with a cost above the pre-set amount will be stopped from being filled.  While the enhancement will probably be used mainly for days supply rejects, any reject code can be selected to use.  Prior to implementing this we will provide training to help ensure sites use this enhancement in an appropriate way.</a:t>
            </a:r>
          </a:p>
        </p:txBody>
      </p:sp>
      <p:sp>
        <p:nvSpPr>
          <p:cNvPr id="4" name="Slide Number Placeholder 3"/>
          <p:cNvSpPr>
            <a:spLocks noGrp="1"/>
          </p:cNvSpPr>
          <p:nvPr>
            <p:ph type="sldNum" sz="quarter" idx="10"/>
          </p:nvPr>
        </p:nvSpPr>
        <p:spPr/>
        <p:txBody>
          <a:bodyPr/>
          <a:lstStyle/>
          <a:p>
            <a:fld id="{08AA51C3-518F-4F0D-B932-9AF47A2C9D15}" type="slidenum">
              <a:rPr lang="en-US" smtClean="0"/>
              <a:pPr/>
              <a:t>63</a:t>
            </a:fld>
            <a:endParaRPr lang="en-US" dirty="0"/>
          </a:p>
        </p:txBody>
      </p:sp>
    </p:spTree>
    <p:extLst>
      <p:ext uri="{BB962C8B-B14F-4D97-AF65-F5344CB8AC3E}">
        <p14:creationId xmlns:p14="http://schemas.microsoft.com/office/powerpoint/2010/main" xmlns="" val="5747529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Aft>
                <a:spcPts val="0"/>
              </a:spcAft>
              <a:buFont typeface="Arial" pitchFamily="34" charset="0"/>
              <a:buNone/>
              <a:defRPr/>
            </a:pP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We </a:t>
            </a:r>
            <a:r>
              <a:rPr lang="en-US" sz="1200" b="0" i="0" u="none" strike="noStrike" kern="1200" baseline="0" dirty="0" smtClean="0">
                <a:solidFill>
                  <a:schemeClr val="tx1"/>
                </a:solidFill>
                <a:latin typeface="+mn-lt"/>
                <a:ea typeface="+mn-ea"/>
                <a:cs typeface="+mn-cs"/>
              </a:rPr>
              <a:t>will </a:t>
            </a:r>
            <a:r>
              <a:rPr lang="en-US" sz="1200" b="0" i="0" u="none" strike="noStrike" kern="1200" baseline="0" dirty="0" smtClean="0">
                <a:solidFill>
                  <a:schemeClr val="tx1"/>
                </a:solidFill>
                <a:latin typeface="+mn-lt"/>
                <a:ea typeface="+mn-ea"/>
                <a:cs typeface="+mn-cs"/>
              </a:rPr>
              <a:t>eventually be </a:t>
            </a:r>
            <a:r>
              <a:rPr lang="en-US" sz="1200" b="0" i="0" u="none" strike="noStrike" kern="1200" baseline="0" dirty="0" smtClean="0">
                <a:solidFill>
                  <a:schemeClr val="tx1"/>
                </a:solidFill>
                <a:latin typeface="+mn-lt"/>
                <a:ea typeface="+mn-ea"/>
                <a:cs typeface="+mn-cs"/>
              </a:rPr>
              <a:t>providing the ability to edit the NDC for prescriptions before the prescription has been </a:t>
            </a:r>
            <a:r>
              <a:rPr lang="en-US" sz="1200" b="0" i="0" u="none" strike="noStrike" kern="1200" baseline="0" dirty="0" smtClean="0">
                <a:solidFill>
                  <a:schemeClr val="tx1"/>
                </a:solidFill>
                <a:latin typeface="+mn-lt"/>
                <a:ea typeface="+mn-ea"/>
                <a:cs typeface="+mn-cs"/>
              </a:rPr>
              <a:t>released, although due to patch overlaps that functionality will be delayed ( currently in PSO*7*427).  </a:t>
            </a:r>
            <a:endParaRPr lang="en-US" sz="1200" b="0" i="0" u="none" strike="noStrike" kern="1200" baseline="0" dirty="0" smtClean="0">
              <a:solidFill>
                <a:schemeClr val="tx1"/>
              </a:solidFill>
              <a:latin typeface="+mn-lt"/>
              <a:ea typeface="+mn-ea"/>
              <a:cs typeface="+mn-cs"/>
            </a:endParaRPr>
          </a:p>
          <a:p>
            <a:pPr marL="0" indent="0" fontAlgn="auto">
              <a:spcAft>
                <a:spcPts val="0"/>
              </a:spcAft>
              <a:buFont typeface="Arial" pitchFamily="34" charset="0"/>
              <a:buNone/>
              <a:defRPr/>
            </a:pPr>
            <a:r>
              <a:rPr lang="en-US" sz="1200" b="0" i="0" u="none" strike="noStrike" kern="1200" baseline="0" dirty="0" smtClean="0">
                <a:solidFill>
                  <a:schemeClr val="tx1"/>
                </a:solidFill>
                <a:latin typeface="+mn-lt"/>
                <a:ea typeface="+mn-ea"/>
                <a:cs typeface="+mn-cs"/>
              </a:rPr>
              <a:t>-- We have also tweaked the ¾ days supply functionality and Suspense Date Calculator actions so all appropriate prescriptions, including renewals and new prescriptions with the same drug and daily dose, are evaluated correctly for the date of next fill.  This enhancement will further decrease the number of RTS and DUR rejects a facility receives.</a:t>
            </a:r>
          </a:p>
          <a:p>
            <a:pPr marL="0" indent="0" fontAlgn="auto">
              <a:spcAft>
                <a:spcPts val="0"/>
              </a:spcAft>
              <a:buFont typeface="Arial" pitchFamily="34" charset="0"/>
              <a:buNone/>
              <a:defRPr/>
            </a:pPr>
            <a:r>
              <a:rPr lang="en-US" sz="1200" b="0" i="0" u="none" strike="noStrike" kern="1200" baseline="0" dirty="0" smtClean="0">
                <a:solidFill>
                  <a:schemeClr val="tx1"/>
                </a:solidFill>
                <a:latin typeface="+mn-lt"/>
                <a:ea typeface="+mn-ea"/>
                <a:cs typeface="+mn-cs"/>
              </a:rPr>
              <a:t>-- The Reject Information screen now displays the NCPDP number in addition to the NPI number.  </a:t>
            </a:r>
          </a:p>
          <a:p>
            <a:pPr marL="0" indent="0" fontAlgn="auto">
              <a:spcAft>
                <a:spcPts val="0"/>
              </a:spcAft>
              <a:buFont typeface="Arial" pitchFamily="34" charset="0"/>
              <a:buNone/>
              <a:defRPr/>
            </a:pPr>
            <a:r>
              <a:rPr lang="en-US" sz="1200" b="0" i="0" u="none" strike="noStrike" kern="1200" baseline="0" dirty="0" smtClean="0">
                <a:solidFill>
                  <a:schemeClr val="tx1"/>
                </a:solidFill>
                <a:latin typeface="+mn-lt"/>
                <a:ea typeface="+mn-ea"/>
                <a:cs typeface="+mn-cs"/>
              </a:rPr>
              <a:t>-- The word Back-bill now displays when the reject is a result of a back-bill.  </a:t>
            </a:r>
          </a:p>
          <a:p>
            <a:pPr marL="0" indent="0" fontAlgn="auto">
              <a:spcAft>
                <a:spcPts val="0"/>
              </a:spcAft>
              <a:buFont typeface="Arial" pitchFamily="34" charset="0"/>
              <a:buNone/>
              <a:defRPr/>
            </a:pPr>
            <a:r>
              <a:rPr lang="en-US" sz="1200" b="0" i="0" u="none" strike="noStrike" kern="1200" baseline="0" dirty="0" smtClean="0">
                <a:solidFill>
                  <a:schemeClr val="tx1"/>
                </a:solidFill>
                <a:latin typeface="+mn-lt"/>
                <a:ea typeface="+mn-ea"/>
                <a:cs typeface="+mn-cs"/>
              </a:rPr>
              <a:t>-- The Next Available Fill Date will display if that information is returned by the payer.</a:t>
            </a:r>
          </a:p>
          <a:p>
            <a:pPr marL="0" indent="0" fontAlgn="auto">
              <a:spcAft>
                <a:spcPts val="0"/>
              </a:spcAft>
              <a:buFont typeface="Arial" pitchFamily="34" charset="0"/>
              <a:buNone/>
              <a:defRPr/>
            </a:pPr>
            <a:r>
              <a:rPr lang="en-US" sz="1200" b="0" i="0" u="none" strike="noStrike" kern="1200" baseline="0" dirty="0" smtClean="0">
                <a:solidFill>
                  <a:schemeClr val="tx1"/>
                </a:solidFill>
                <a:latin typeface="+mn-lt"/>
                <a:ea typeface="+mn-ea"/>
                <a:cs typeface="+mn-cs"/>
              </a:rPr>
              <a:t>-- The correct Date of Service displays in the Date of Service field for all entries.  </a:t>
            </a:r>
          </a:p>
          <a:p>
            <a:pPr marL="0" indent="0" fontAlgn="auto">
              <a:spcAft>
                <a:spcPts val="0"/>
              </a:spcAft>
              <a:buFont typeface="Arial" pitchFamily="34" charset="0"/>
              <a:buNone/>
              <a:defRPr/>
            </a:pPr>
            <a:r>
              <a:rPr lang="en-US" sz="1200" b="0" i="0" u="none" strike="noStrike" kern="1200" baseline="0" dirty="0" smtClean="0">
                <a:solidFill>
                  <a:schemeClr val="tx1"/>
                </a:solidFill>
                <a:latin typeface="+mn-lt"/>
                <a:ea typeface="+mn-ea"/>
                <a:cs typeface="+mn-cs"/>
              </a:rPr>
              <a:t>-- The Discontinue Action transmits the RPhs comments to the provider of record.</a:t>
            </a:r>
          </a:p>
          <a:p>
            <a:pPr marL="0" indent="0" fontAlgn="auto">
              <a:spcAft>
                <a:spcPts val="0"/>
              </a:spcAft>
              <a:buFont typeface="Arial" pitchFamily="34" charset="0"/>
              <a:buNone/>
              <a:defRPr/>
            </a:pPr>
            <a:r>
              <a:rPr lang="en-US" sz="1200" b="0" i="0" u="none" strike="noStrike" kern="1200" baseline="0" dirty="0" smtClean="0">
                <a:solidFill>
                  <a:schemeClr val="tx1"/>
                </a:solidFill>
                <a:latin typeface="+mn-lt"/>
                <a:ea typeface="+mn-ea"/>
                <a:cs typeface="+mn-cs"/>
              </a:rPr>
              <a:t>-- The Submit Multiple Actions action works appropriately now.</a:t>
            </a:r>
          </a:p>
          <a:p>
            <a:pPr marL="0" indent="0" fontAlgn="auto">
              <a:spcAft>
                <a:spcPts val="0"/>
              </a:spcAft>
              <a:buFont typeface="Arial" pitchFamily="34" charset="0"/>
              <a:buNone/>
              <a:defRPr/>
            </a:pP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There will be ECME User screen enhancements that will help the OPECC see more of what the pharmacist is doing.</a:t>
            </a:r>
            <a:endParaRPr lang="en-US" sz="1200" b="0" i="0" u="none" strike="noStrike" kern="1200" baseline="0" dirty="0" smtClean="0">
              <a:solidFill>
                <a:schemeClr val="tx1"/>
              </a:solidFill>
              <a:latin typeface="+mn-lt"/>
              <a:ea typeface="+mn-ea"/>
              <a:cs typeface="+mn-cs"/>
            </a:endParaRPr>
          </a:p>
          <a:p>
            <a:pPr marL="0" indent="0" fontAlgn="auto">
              <a:spcAft>
                <a:spcPts val="0"/>
              </a:spcAft>
              <a:buFont typeface="Arial" pitchFamily="34" charset="0"/>
              <a:buNone/>
              <a:defRPr/>
            </a:pP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Next Available Fill Date field that appears on the Reject Information screen will also show on the ECME User screen, which may eliminate the need to look at the ARI screen in some cases</a:t>
            </a:r>
            <a:r>
              <a:rPr lang="en-US" sz="1200" b="0" i="0" u="none" strike="noStrike" kern="1200" baseline="0" dirty="0" smtClean="0">
                <a:solidFill>
                  <a:schemeClr val="tx1"/>
                </a:solidFill>
                <a:latin typeface="+mn-lt"/>
                <a:ea typeface="+mn-ea"/>
                <a:cs typeface="+mn-cs"/>
              </a:rPr>
              <a:t>.</a:t>
            </a:r>
          </a:p>
          <a:p>
            <a:pPr marL="0" indent="0" fontAlgn="auto">
              <a:spcAft>
                <a:spcPts val="0"/>
              </a:spcAft>
              <a:buFont typeface="Arial" pitchFamily="34" charset="0"/>
              <a:buNone/>
              <a:defRPr/>
            </a:pPr>
            <a:endParaRPr lang="en-US" sz="1200" b="0" i="0" u="none" strike="noStrike" kern="1200" baseline="0" dirty="0" smtClean="0">
              <a:solidFill>
                <a:schemeClr val="tx1"/>
              </a:solidFill>
              <a:latin typeface="+mn-lt"/>
              <a:ea typeface="+mn-ea"/>
              <a:cs typeface="+mn-cs"/>
            </a:endParaRPr>
          </a:p>
          <a:p>
            <a:pPr marL="0" indent="0" fontAlgn="auto">
              <a:spcAft>
                <a:spcPts val="0"/>
              </a:spcAft>
              <a:buFont typeface="Arial" pitchFamily="34" charset="0"/>
              <a:buNone/>
              <a:defRPr/>
            </a:pP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One defect will be fixed that I would like to comment on. The </a:t>
            </a:r>
            <a:r>
              <a:rPr lang="en-US" sz="1200" b="0" i="0" u="none" strike="noStrike" kern="1200" baseline="0" dirty="0" smtClean="0">
                <a:solidFill>
                  <a:schemeClr val="tx1"/>
                </a:solidFill>
                <a:latin typeface="+mn-lt"/>
                <a:ea typeface="+mn-ea"/>
                <a:cs typeface="+mn-cs"/>
              </a:rPr>
              <a:t>word ‘Ignored’ is suppose to display on the OPECC’s ECME User screen whenever Pharmacy Ignores a reject.  This provides the OPECC with important information to help them determine what action to take.  An issue will be fixed where the word ‘Ignore’ was not displaying on the ECME User screen for rejects that were Ignored using the Fill Rx action.  This only applies to CHAMPVA and TRICARE prescriptions.  CHAMPVA and TRICARE pharmacists are probably familiar with the Fill Rx action that can be used from the RI screen.  The action was intended to be used to process the prescription when the reject is resolved by the OPECC to a payable status.  Holders of the TRICARE/CHAMPVA security key can also use the action to Ignore an unresolved reject and process the prescription.  In those cases the word Ignored is not currently being displayed on the ECME User screen</a:t>
            </a:r>
            <a:r>
              <a:rPr lang="en-US" sz="1200" b="0" i="0" u="none" strike="noStrike" kern="1200" baseline="0" dirty="0" smtClean="0">
                <a:solidFill>
                  <a:schemeClr val="tx1"/>
                </a:solidFill>
                <a:latin typeface="+mn-lt"/>
                <a:ea typeface="+mn-ea"/>
                <a:cs typeface="+mn-cs"/>
              </a:rPr>
              <a:t>.</a:t>
            </a:r>
          </a:p>
          <a:p>
            <a:pPr fontAlgn="auto">
              <a:spcAft>
                <a:spcPts val="0"/>
              </a:spcAft>
              <a:defRPr/>
            </a:pPr>
            <a:endParaRPr lang="en-US" sz="1200" b="0" i="0" u="none" strike="noStrike" kern="1200" baseline="0" dirty="0" smtClean="0">
              <a:solidFill>
                <a:schemeClr val="tx1"/>
              </a:solidFill>
              <a:latin typeface="+mn-lt"/>
              <a:ea typeface="+mn-ea"/>
              <a:cs typeface="+mn-cs"/>
            </a:endParaRPr>
          </a:p>
          <a:p>
            <a:pPr marL="0" indent="0" fontAlgn="auto">
              <a:spcAft>
                <a:spcPts val="0"/>
              </a:spcAft>
              <a:buFont typeface="Arial" pitchFamily="34" charset="0"/>
              <a:buNone/>
              <a:defRPr/>
            </a:pPr>
            <a:r>
              <a:rPr lang="en-US" sz="1200" b="0" i="0" u="none" strike="noStrike" kern="1200" baseline="0" dirty="0" smtClean="0">
                <a:solidFill>
                  <a:schemeClr val="tx1"/>
                </a:solidFill>
                <a:latin typeface="+mn-lt"/>
                <a:ea typeface="+mn-ea"/>
                <a:cs typeface="+mn-cs"/>
              </a:rPr>
              <a:t>-- A notification when rejects are automatically transferred to the Pharmacy </a:t>
            </a:r>
            <a:r>
              <a:rPr lang="en-US" sz="1200" b="0" i="0" u="none" strike="noStrike" kern="1200" baseline="0" dirty="0" err="1" smtClean="0">
                <a:solidFill>
                  <a:schemeClr val="tx1"/>
                </a:solidFill>
                <a:latin typeface="+mn-lt"/>
                <a:ea typeface="+mn-ea"/>
                <a:cs typeface="+mn-cs"/>
              </a:rPr>
              <a:t>Worklist</a:t>
            </a:r>
            <a:r>
              <a:rPr lang="en-US" sz="1200" b="0" i="0" u="none" strike="noStrike" kern="1200" baseline="0" dirty="0" smtClean="0">
                <a:solidFill>
                  <a:schemeClr val="tx1"/>
                </a:solidFill>
                <a:latin typeface="+mn-lt"/>
                <a:ea typeface="+mn-ea"/>
                <a:cs typeface="+mn-cs"/>
              </a:rPr>
              <a:t> will now display on the ECME User screen.</a:t>
            </a:r>
          </a:p>
          <a:p>
            <a:pPr marL="0" indent="0" fontAlgn="auto">
              <a:spcAft>
                <a:spcPts val="0"/>
              </a:spcAft>
              <a:buFont typeface="Arial" pitchFamily="34" charset="0"/>
              <a:buNone/>
              <a:defRPr/>
            </a:pPr>
            <a:r>
              <a:rPr lang="en-US" sz="1200" b="0" i="0" u="none" strike="noStrike" kern="1200" baseline="0" dirty="0" smtClean="0">
                <a:solidFill>
                  <a:schemeClr val="tx1"/>
                </a:solidFill>
                <a:latin typeface="+mn-lt"/>
                <a:ea typeface="+mn-ea"/>
                <a:cs typeface="+mn-cs"/>
              </a:rPr>
              <a:t>-- Comments will also be displayed for Reject Resolution Required rejects that have been transferred.</a:t>
            </a:r>
          </a:p>
          <a:p>
            <a:pPr fontAlgn="auto">
              <a:spcAft>
                <a:spcPts val="0"/>
              </a:spcAft>
              <a:defRP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pPr/>
              <a:t>64</a:t>
            </a:fld>
            <a:endParaRPr lang="en-US" dirty="0"/>
          </a:p>
        </p:txBody>
      </p:sp>
    </p:spTree>
    <p:extLst>
      <p:ext uri="{BB962C8B-B14F-4D97-AF65-F5344CB8AC3E}">
        <p14:creationId xmlns:p14="http://schemas.microsoft.com/office/powerpoint/2010/main" xmlns="" val="5747529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ea typeface="ＭＳ Ｐゴシック" pitchFamily="34" charset="-128"/>
              </a:rPr>
              <a:t>Just about every</a:t>
            </a:r>
            <a:r>
              <a:rPr lang="en-US" sz="1400" baseline="0" dirty="0" smtClean="0">
                <a:ea typeface="ＭＳ Ｐゴシック" pitchFamily="34" charset="-128"/>
              </a:rPr>
              <a:t>thing you want to learn about ePharmacy is located on our training site listed above. </a:t>
            </a:r>
            <a:endParaRPr lang="en-US" sz="1400" baseline="0" dirty="0" smtClean="0">
              <a:ea typeface="ＭＳ Ｐゴシック" pitchFamily="34"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ea typeface="ＭＳ Ｐゴシック" pitchFamily="34"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ea typeface="ＭＳ Ｐゴシック" pitchFamily="34" charset="-128"/>
              </a:rPr>
              <a:t>Also, if you have questions about the </a:t>
            </a:r>
            <a:r>
              <a:rPr lang="en-US" sz="1400" baseline="0" dirty="0" err="1" smtClean="0">
                <a:ea typeface="ＭＳ Ｐゴシック" pitchFamily="34" charset="-128"/>
              </a:rPr>
              <a:t>ePharmacy</a:t>
            </a:r>
            <a:r>
              <a:rPr lang="en-US" sz="1400" baseline="0" dirty="0" smtClean="0">
                <a:ea typeface="ＭＳ Ｐゴシック" pitchFamily="34" charset="-128"/>
              </a:rPr>
              <a:t> process please send a message to the VHA </a:t>
            </a:r>
            <a:r>
              <a:rPr lang="en-US" sz="1400" baseline="0" dirty="0" err="1" smtClean="0">
                <a:ea typeface="ＭＳ Ｐゴシック" pitchFamily="34" charset="-128"/>
              </a:rPr>
              <a:t>ePharmacy</a:t>
            </a:r>
            <a:r>
              <a:rPr lang="en-US" sz="1400" baseline="0" dirty="0" smtClean="0">
                <a:ea typeface="ＭＳ Ｐゴシック" pitchFamily="34" charset="-128"/>
              </a:rPr>
              <a:t> Implementation Team mail group.</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ea typeface="ＭＳ Ｐゴシック" pitchFamily="34"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ea typeface="ＭＳ Ｐゴシック" pitchFamily="34" charset="-128"/>
              </a:rPr>
              <a:t>I also want to put in a plug to </a:t>
            </a:r>
            <a:r>
              <a:rPr lang="en-US" sz="1400" baseline="0" dirty="0" smtClean="0">
                <a:ea typeface="ＭＳ Ｐゴシック" pitchFamily="34" charset="-128"/>
              </a:rPr>
              <a:t>attend </a:t>
            </a:r>
            <a:r>
              <a:rPr lang="en-US" sz="1400" baseline="0" dirty="0" smtClean="0">
                <a:ea typeface="ＭＳ Ｐゴシック" pitchFamily="34" charset="-128"/>
              </a:rPr>
              <a:t>my presentation on ePharmacy 301, where I will review more of the hands-on </a:t>
            </a:r>
            <a:r>
              <a:rPr lang="en-US" sz="1400" baseline="0" dirty="0" err="1" smtClean="0">
                <a:ea typeface="ＭＳ Ｐゴシック" pitchFamily="34" charset="-128"/>
              </a:rPr>
              <a:t>ePharmacy</a:t>
            </a:r>
            <a:r>
              <a:rPr lang="en-US" sz="1400" baseline="0" dirty="0" smtClean="0">
                <a:ea typeface="ＭＳ Ｐゴシック" pitchFamily="34" charset="-128"/>
              </a:rPr>
              <a:t> </a:t>
            </a:r>
            <a:r>
              <a:rPr lang="en-US" sz="1400" baseline="0" dirty="0" smtClean="0">
                <a:ea typeface="ＭＳ Ｐゴシック" pitchFamily="34" charset="-128"/>
              </a:rPr>
              <a:t>issues.  The </a:t>
            </a:r>
            <a:r>
              <a:rPr lang="en-US" sz="1400" baseline="0" dirty="0" err="1" smtClean="0">
                <a:ea typeface="ＭＳ Ｐゴシック" pitchFamily="34" charset="-128"/>
              </a:rPr>
              <a:t>ePharmacy</a:t>
            </a:r>
            <a:r>
              <a:rPr lang="en-US" sz="1400" baseline="0" dirty="0" smtClean="0">
                <a:ea typeface="ＭＳ Ｐゴシック" pitchFamily="34" charset="-128"/>
              </a:rPr>
              <a:t> team will be getting the word out about the dates for the training.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ea typeface="ＭＳ Ｐゴシック" pitchFamily="34"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ea typeface="ＭＳ Ｐゴシック" pitchFamily="34" charset="-128"/>
              </a:rPr>
              <a:t>You will be able to access the presentation and this link by clicking the green downloads button above my head.</a:t>
            </a:r>
            <a:endParaRPr lang="en-US" sz="140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pPr/>
              <a:t>65</a:t>
            </a:fld>
            <a:endParaRPr lang="en-US" dirty="0"/>
          </a:p>
        </p:txBody>
      </p:sp>
    </p:spTree>
    <p:extLst>
      <p:ext uri="{BB962C8B-B14F-4D97-AF65-F5344CB8AC3E}">
        <p14:creationId xmlns:p14="http://schemas.microsoft.com/office/powerpoint/2010/main" xmlns="" val="5747529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If you haven’t submitted your questions yet, there is still time to do so by clicking on the orange “Ask The Presenter” icon.  We’re going to show a brief announcement and be right back to answer your questions.</a:t>
            </a:r>
          </a:p>
          <a:p>
            <a:endParaRPr lang="en-US" baseline="0" dirty="0" smtClean="0"/>
          </a:p>
          <a:p>
            <a:r>
              <a:rPr lang="en-US" baseline="0" dirty="0" smtClean="0"/>
              <a:t>(Stand still and smile until you see the video come up full screen)</a:t>
            </a:r>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66</a:t>
            </a:fld>
            <a:endParaRPr lang="en-US" dirty="0"/>
          </a:p>
        </p:txBody>
      </p:sp>
    </p:spTree>
    <p:extLst>
      <p:ext uri="{BB962C8B-B14F-4D97-AF65-F5344CB8AC3E}">
        <p14:creationId xmlns:p14="http://schemas.microsoft.com/office/powerpoint/2010/main" xmlns="" val="176127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Now let’s pause for a moment and take a look at your poll results.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Ok so they show that the majority of you </a:t>
            </a:r>
            <a:r>
              <a:rPr lang="en-US" u="none" dirty="0" smtClean="0"/>
              <a:t>are</a:t>
            </a:r>
            <a:r>
              <a:rPr lang="en-US" u="sng" baseline="0" dirty="0" smtClean="0"/>
              <a:t>                </a:t>
            </a:r>
            <a:r>
              <a:rPr lang="en-US" baseline="0" dirty="0" smtClean="0"/>
              <a:t>.  Thanks for the feedback. I will keep that in mind when presenting. </a:t>
            </a:r>
            <a:endParaRPr lang="en-US" i="0" baseline="0" dirty="0" smtClean="0"/>
          </a:p>
          <a:p>
            <a:endParaRPr lang="en-US" i="0" baseline="0" dirty="0" smtClean="0"/>
          </a:p>
          <a:p>
            <a:r>
              <a:rPr lang="en-US" i="0" baseline="0" dirty="0" smtClean="0"/>
              <a:t>So let’s get back to the presentation. </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7</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(Click past this slide)</a:t>
            </a:r>
          </a:p>
        </p:txBody>
      </p:sp>
      <p:sp>
        <p:nvSpPr>
          <p:cNvPr id="4" name="Slide Number Placeholder 3"/>
          <p:cNvSpPr>
            <a:spLocks noGrp="1"/>
          </p:cNvSpPr>
          <p:nvPr>
            <p:ph type="sldNum" sz="quarter" idx="10"/>
          </p:nvPr>
        </p:nvSpPr>
        <p:spPr/>
        <p:txBody>
          <a:bodyPr/>
          <a:lstStyle/>
          <a:p>
            <a:fld id="{08AA51C3-518F-4F0D-B932-9AF47A2C9D15}" type="slidenum">
              <a:rPr lang="en-US" smtClean="0"/>
              <a:pPr/>
              <a:t>8</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8299">
              <a:buFont typeface="Arial" pitchFamily="34" charset="0"/>
              <a:buNone/>
              <a:defRPr/>
            </a:pPr>
            <a:r>
              <a:rPr lang="en-US" baseline="0" dirty="0" smtClean="0"/>
              <a:t>-- Now I would like to review aspects of the important ways the VistA Drug File (file 50) interfaces with the ePharmacy process.  </a:t>
            </a:r>
          </a:p>
          <a:p>
            <a:pPr marL="0" indent="0" defTabSz="928299">
              <a:buFont typeface="Arial" pitchFamily="34" charset="0"/>
              <a:buNone/>
              <a:defRPr/>
            </a:pPr>
            <a:r>
              <a:rPr lang="en-US" baseline="0" dirty="0" smtClean="0"/>
              <a:t>-- File 50 needs to be updated with current and accurate information for ePharmacy to work properly.  </a:t>
            </a:r>
          </a:p>
          <a:p>
            <a:pPr marL="0" indent="0" defTabSz="928299">
              <a:buFont typeface="Arial" pitchFamily="34" charset="0"/>
              <a:buNone/>
              <a:defRPr/>
            </a:pPr>
            <a:r>
              <a:rPr lang="en-US" baseline="0" dirty="0" smtClean="0"/>
              <a:t>-- Of the 97 fields in the Drug file, the six listed on this slide, DEA, SPECIAL HDLG, DAW, NDC BY OUTPATIENT SITE MULTIPLE, NCPDP QUANTITY MULTIPLIER, NCPDP DISPENSE UNIT and PRICE PER DISPENSE UNIT play major roles.  </a:t>
            </a:r>
          </a:p>
          <a:p>
            <a:pPr marL="0" indent="0" defTabSz="928299">
              <a:buFont typeface="Arial" pitchFamily="34" charset="0"/>
              <a:buNone/>
              <a:defRPr/>
            </a:pPr>
            <a:r>
              <a:rPr lang="en-US" baseline="0" dirty="0" smtClean="0"/>
              <a:t>-- </a:t>
            </a:r>
            <a:r>
              <a:rPr lang="en-US" baseline="0" dirty="0" smtClean="0"/>
              <a:t>The NDC and Synonym fields of the Drug file are also used by ePharmacy. </a:t>
            </a:r>
          </a:p>
          <a:p>
            <a:pPr marL="171450" indent="-171450" defTabSz="928299">
              <a:buFont typeface="Arial" pitchFamily="34" charset="0"/>
              <a:buChar char="•"/>
              <a:defRPr/>
            </a:pPr>
            <a:endParaRPr lang="en-US" baseline="0" dirty="0" smtClean="0"/>
          </a:p>
          <a:p>
            <a:pPr marL="0" indent="0" defTabSz="928299">
              <a:buFont typeface="Arial" pitchFamily="34" charset="0"/>
              <a:buNone/>
              <a:defRPr/>
            </a:pPr>
            <a:r>
              <a:rPr lang="en-US" dirty="0" smtClean="0"/>
              <a:t>-- The first field I would like to discuss</a:t>
            </a:r>
            <a:r>
              <a:rPr lang="en-US" baseline="0" dirty="0" smtClean="0"/>
              <a:t> is</a:t>
            </a:r>
            <a:r>
              <a:rPr lang="en-US" dirty="0" smtClean="0"/>
              <a:t> the DEA, SPECIAL HDLG field. </a:t>
            </a:r>
            <a:endParaRPr lang="en-US" baseline="0" dirty="0" smtClean="0"/>
          </a:p>
          <a:p>
            <a:endParaRPr lang="en-US" b="1"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9</a:t>
            </a:fld>
            <a:endParaRPr lang="en-US" dirty="0"/>
          </a:p>
        </p:txBody>
      </p:sp>
    </p:spTree>
    <p:extLst>
      <p:ext uri="{BB962C8B-B14F-4D97-AF65-F5344CB8AC3E}">
        <p14:creationId xmlns:p14="http://schemas.microsoft.com/office/powerpoint/2010/main" xmlns="" val="2913216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8B6295-D47A-460F-8BAE-8C1C1CE7E465}" type="datetime1">
              <a:rPr lang="en-US" smtClean="0"/>
              <a:pPr/>
              <a:t>7/23/2013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D13D47-5C97-42FD-9056-81B5188DCAEE}" type="slidenum">
              <a:rPr lang="en-US" smtClean="0"/>
              <a:pPr/>
              <a:t>‹#›</a:t>
            </a:fld>
            <a:endParaRPr lang="en-US" dirty="0"/>
          </a:p>
        </p:txBody>
      </p:sp>
    </p:spTree>
    <p:extLst>
      <p:ext uri="{BB962C8B-B14F-4D97-AF65-F5344CB8AC3E}">
        <p14:creationId xmlns:p14="http://schemas.microsoft.com/office/powerpoint/2010/main" xmlns="" val="1461205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F042CA-A270-4B0A-82B7-A7013738AECF}" type="datetime1">
              <a:rPr lang="en-US" smtClean="0"/>
              <a:pPr/>
              <a:t>7/23/2013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D13D47-5C97-42FD-9056-81B5188DCAEE}" type="slidenum">
              <a:rPr lang="en-US" smtClean="0"/>
              <a:pPr/>
              <a:t>‹#›</a:t>
            </a:fld>
            <a:endParaRPr lang="en-US" dirty="0"/>
          </a:p>
        </p:txBody>
      </p:sp>
    </p:spTree>
    <p:extLst>
      <p:ext uri="{BB962C8B-B14F-4D97-AF65-F5344CB8AC3E}">
        <p14:creationId xmlns:p14="http://schemas.microsoft.com/office/powerpoint/2010/main" xmlns="" val="4044465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5AF6CF-93FD-45AE-8502-E3416D1F3FCE}" type="datetime1">
              <a:rPr lang="en-US" smtClean="0"/>
              <a:pPr/>
              <a:t>7/23/2013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D13D47-5C97-42FD-9056-81B5188DCAEE}" type="slidenum">
              <a:rPr lang="en-US" smtClean="0"/>
              <a:pPr/>
              <a:t>‹#›</a:t>
            </a:fld>
            <a:endParaRPr lang="en-US" dirty="0"/>
          </a:p>
        </p:txBody>
      </p:sp>
    </p:spTree>
    <p:extLst>
      <p:ext uri="{BB962C8B-B14F-4D97-AF65-F5344CB8AC3E}">
        <p14:creationId xmlns:p14="http://schemas.microsoft.com/office/powerpoint/2010/main" xmlns="" val="249069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9C1D16-A213-40C1-AF75-087DE85E9A59}" type="datetime1">
              <a:rPr lang="en-US" smtClean="0"/>
              <a:pPr/>
              <a:t>7/23/2013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D13D47-5C97-42FD-9056-81B5188DCAEE}" type="slidenum">
              <a:rPr lang="en-US" smtClean="0"/>
              <a:pPr/>
              <a:t>‹#›</a:t>
            </a:fld>
            <a:endParaRPr lang="en-US" dirty="0"/>
          </a:p>
        </p:txBody>
      </p:sp>
    </p:spTree>
    <p:extLst>
      <p:ext uri="{BB962C8B-B14F-4D97-AF65-F5344CB8AC3E}">
        <p14:creationId xmlns:p14="http://schemas.microsoft.com/office/powerpoint/2010/main" xmlns="" val="83222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9E6022-A175-42C1-A50A-E19752F9E7F6}" type="datetime1">
              <a:rPr lang="en-US" smtClean="0"/>
              <a:pPr/>
              <a:t>7/23/2013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D13D47-5C97-42FD-9056-81B5188DCAEE}" type="slidenum">
              <a:rPr lang="en-US" smtClean="0"/>
              <a:pPr/>
              <a:t>‹#›</a:t>
            </a:fld>
            <a:endParaRPr lang="en-US" dirty="0"/>
          </a:p>
        </p:txBody>
      </p:sp>
    </p:spTree>
    <p:extLst>
      <p:ext uri="{BB962C8B-B14F-4D97-AF65-F5344CB8AC3E}">
        <p14:creationId xmlns:p14="http://schemas.microsoft.com/office/powerpoint/2010/main" xmlns="" val="608380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D28202-633F-40EE-A544-156EAF19454C}" type="datetime1">
              <a:rPr lang="en-US" smtClean="0"/>
              <a:pPr/>
              <a:t>7/23/2013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D13D47-5C97-42FD-9056-81B5188DCAEE}" type="slidenum">
              <a:rPr lang="en-US" smtClean="0"/>
              <a:pPr/>
              <a:t>‹#›</a:t>
            </a:fld>
            <a:endParaRPr lang="en-US" dirty="0"/>
          </a:p>
        </p:txBody>
      </p:sp>
    </p:spTree>
    <p:extLst>
      <p:ext uri="{BB962C8B-B14F-4D97-AF65-F5344CB8AC3E}">
        <p14:creationId xmlns:p14="http://schemas.microsoft.com/office/powerpoint/2010/main" xmlns="" val="210374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2D0E26-A9E9-42D1-83B5-88302E1F957D}" type="datetime1">
              <a:rPr lang="en-US" smtClean="0"/>
              <a:pPr/>
              <a:t>7/23/2013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D13D47-5C97-42FD-9056-81B5188DCAEE}" type="slidenum">
              <a:rPr lang="en-US" smtClean="0"/>
              <a:pPr/>
              <a:t>‹#›</a:t>
            </a:fld>
            <a:endParaRPr lang="en-US" dirty="0"/>
          </a:p>
        </p:txBody>
      </p:sp>
    </p:spTree>
    <p:extLst>
      <p:ext uri="{BB962C8B-B14F-4D97-AF65-F5344CB8AC3E}">
        <p14:creationId xmlns:p14="http://schemas.microsoft.com/office/powerpoint/2010/main" xmlns="" val="952826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BF11FB-82D4-4498-99E0-93D204286579}" type="datetime1">
              <a:rPr lang="en-US" smtClean="0"/>
              <a:pPr/>
              <a:t>7/23/2013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D13D47-5C97-42FD-9056-81B5188DCAEE}" type="slidenum">
              <a:rPr lang="en-US" smtClean="0"/>
              <a:pPr/>
              <a:t>‹#›</a:t>
            </a:fld>
            <a:endParaRPr lang="en-US" dirty="0"/>
          </a:p>
        </p:txBody>
      </p:sp>
    </p:spTree>
    <p:extLst>
      <p:ext uri="{BB962C8B-B14F-4D97-AF65-F5344CB8AC3E}">
        <p14:creationId xmlns:p14="http://schemas.microsoft.com/office/powerpoint/2010/main" xmlns="" val="446964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2FD55-907C-473B-BF71-FB7C673275BC}" type="datetime1">
              <a:rPr lang="en-US" smtClean="0"/>
              <a:pPr/>
              <a:t>7/23/2013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D13D47-5C97-42FD-9056-81B5188DCAEE}" type="slidenum">
              <a:rPr lang="en-US" smtClean="0"/>
              <a:pPr/>
              <a:t>‹#›</a:t>
            </a:fld>
            <a:endParaRPr lang="en-US" dirty="0"/>
          </a:p>
        </p:txBody>
      </p:sp>
    </p:spTree>
    <p:extLst>
      <p:ext uri="{BB962C8B-B14F-4D97-AF65-F5344CB8AC3E}">
        <p14:creationId xmlns:p14="http://schemas.microsoft.com/office/powerpoint/2010/main" xmlns="" val="3700023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A66C5E-CF0F-4585-9199-00F6106AC017}" type="datetime1">
              <a:rPr lang="en-US" smtClean="0"/>
              <a:pPr/>
              <a:t>7/23/2013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D13D47-5C97-42FD-9056-81B5188DCAEE}" type="slidenum">
              <a:rPr lang="en-US" smtClean="0"/>
              <a:pPr/>
              <a:t>‹#›</a:t>
            </a:fld>
            <a:endParaRPr lang="en-US" dirty="0"/>
          </a:p>
        </p:txBody>
      </p:sp>
    </p:spTree>
    <p:extLst>
      <p:ext uri="{BB962C8B-B14F-4D97-AF65-F5344CB8AC3E}">
        <p14:creationId xmlns:p14="http://schemas.microsoft.com/office/powerpoint/2010/main" xmlns="" val="3553429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4B8620-1C57-4258-B30C-105494A1FC28}" type="datetime1">
              <a:rPr lang="en-US" smtClean="0"/>
              <a:pPr/>
              <a:t>7/23/2013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D13D47-5C97-42FD-9056-81B5188DCAEE}" type="slidenum">
              <a:rPr lang="en-US" smtClean="0"/>
              <a:pPr/>
              <a:t>‹#›</a:t>
            </a:fld>
            <a:endParaRPr lang="en-US" dirty="0"/>
          </a:p>
        </p:txBody>
      </p:sp>
    </p:spTree>
    <p:extLst>
      <p:ext uri="{BB962C8B-B14F-4D97-AF65-F5344CB8AC3E}">
        <p14:creationId xmlns:p14="http://schemas.microsoft.com/office/powerpoint/2010/main" xmlns="" val="3953128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7521">
              <a:srgbClr val="C4C9D2"/>
            </a:gs>
            <a:gs pos="46279">
              <a:srgbClr val="AEB1B7"/>
            </a:gs>
            <a:gs pos="0">
              <a:srgbClr val="9FA1A5"/>
            </a:gs>
            <a:gs pos="0">
              <a:schemeClr val="bg1">
                <a:lumMod val="50000"/>
              </a:schemeClr>
            </a:gs>
            <a:gs pos="95000">
              <a:schemeClr val="accent1">
                <a:tint val="23500"/>
                <a:satMod val="1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15C46-C596-407A-9FF4-9BA6F7410D72}" type="datetime1">
              <a:rPr lang="en-US" smtClean="0"/>
              <a:pPr/>
              <a:t>7/23/2013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13D47-5C97-42FD-9056-81B5188DCAEE}" type="slidenum">
              <a:rPr lang="en-US" smtClean="0"/>
              <a:pPr/>
              <a:t>‹#›</a:t>
            </a:fld>
            <a:endParaRPr lang="en-US" dirty="0"/>
          </a:p>
        </p:txBody>
      </p:sp>
    </p:spTree>
    <p:extLst>
      <p:ext uri="{BB962C8B-B14F-4D97-AF65-F5344CB8AC3E}">
        <p14:creationId xmlns:p14="http://schemas.microsoft.com/office/powerpoint/2010/main" xmlns="" val="333121275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65.xml.rels><?xml version="1.0" encoding="UTF-8" standalone="yes"?>
<Relationships xmlns="http://schemas.openxmlformats.org/package/2006/relationships"><Relationship Id="rId3" Type="http://schemas.openxmlformats.org/officeDocument/2006/relationships/hyperlink" Target="http://vaww.vistau.med.va.gov/VistaU/e-bp/e-pharmacy.htm" TargetMode="External"/><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6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solidFill>
                  <a:schemeClr val="tx1">
                    <a:lumMod val="85000"/>
                    <a:lumOff val="15000"/>
                  </a:schemeClr>
                </a:solidFill>
                <a:effectLst>
                  <a:outerShdw blurRad="38100" dist="38100" dir="2700000" algn="tl">
                    <a:srgbClr val="000000">
                      <a:alpha val="43137"/>
                    </a:srgbClr>
                  </a:outerShdw>
                </a:effectLst>
              </a:rPr>
              <a:t>Greg </a:t>
            </a:r>
            <a:r>
              <a:rPr lang="en-US" dirty="0" smtClean="0">
                <a:solidFill>
                  <a:schemeClr val="tx1">
                    <a:lumMod val="85000"/>
                    <a:lumOff val="15000"/>
                  </a:schemeClr>
                </a:solidFill>
                <a:effectLst>
                  <a:outerShdw blurRad="38100" dist="38100" dir="2700000" algn="tl">
                    <a:srgbClr val="000000">
                      <a:alpha val="43137"/>
                    </a:srgbClr>
                  </a:outerShdw>
                </a:effectLst>
              </a:rPr>
              <a:t>Laird, </a:t>
            </a:r>
            <a:r>
              <a:rPr lang="en-US" dirty="0" err="1" smtClean="0">
                <a:solidFill>
                  <a:schemeClr val="tx1">
                    <a:lumMod val="85000"/>
                    <a:lumOff val="15000"/>
                  </a:schemeClr>
                </a:solidFill>
                <a:effectLst>
                  <a:outerShdw blurRad="38100" dist="38100" dir="2700000" algn="tl">
                    <a:srgbClr val="000000">
                      <a:alpha val="43137"/>
                    </a:srgbClr>
                  </a:outerShdw>
                </a:effectLst>
              </a:rPr>
              <a:t>RPh</a:t>
            </a:r>
            <a:endParaRPr lang="en-US" dirty="0" smtClean="0">
              <a:solidFill>
                <a:schemeClr val="tx1">
                  <a:lumMod val="85000"/>
                  <a:lumOff val="15000"/>
                </a:schemeClr>
              </a:solidFill>
              <a:effectLst>
                <a:outerShdw blurRad="38100" dist="38100" dir="2700000" algn="tl">
                  <a:srgbClr val="000000">
                    <a:alpha val="43137"/>
                  </a:srgbClr>
                </a:outerShdw>
              </a:effectLst>
            </a:endParaRPr>
          </a:p>
          <a:p>
            <a:r>
              <a:rPr lang="en-US" dirty="0">
                <a:solidFill>
                  <a:schemeClr val="tx1">
                    <a:lumMod val="85000"/>
                    <a:lumOff val="15000"/>
                  </a:schemeClr>
                </a:solidFill>
                <a:effectLst>
                  <a:outerShdw blurRad="38100" dist="38100" dir="2700000" algn="tl">
                    <a:srgbClr val="000000">
                      <a:alpha val="43137"/>
                    </a:srgbClr>
                  </a:outerShdw>
                </a:effectLst>
              </a:rPr>
              <a:t>ePharmacy Implementation Team </a:t>
            </a:r>
            <a:r>
              <a:rPr lang="en-US" dirty="0" smtClean="0">
                <a:solidFill>
                  <a:schemeClr val="tx1">
                    <a:lumMod val="85000"/>
                    <a:lumOff val="15000"/>
                  </a:schemeClr>
                </a:solidFill>
                <a:effectLst>
                  <a:outerShdw blurRad="38100" dist="38100" dir="2700000" algn="tl">
                    <a:srgbClr val="000000">
                      <a:alpha val="43137"/>
                    </a:srgbClr>
                  </a:outerShdw>
                </a:effectLst>
              </a:rPr>
              <a:t>Manager</a:t>
            </a:r>
            <a:endParaRPr lang="en-US" dirty="0">
              <a:solidFill>
                <a:schemeClr val="tx1">
                  <a:lumMod val="85000"/>
                  <a:lumOff val="15000"/>
                </a:schemeClr>
              </a:solidFill>
              <a:effectLst>
                <a:outerShdw blurRad="38100" dist="38100" dir="2700000" algn="tl">
                  <a:srgbClr val="000000">
                    <a:alpha val="43137"/>
                  </a:srgbClr>
                </a:outerShdw>
              </a:effectLst>
            </a:endParaRPr>
          </a:p>
          <a:p>
            <a:endParaRPr lang="en-US" dirty="0">
              <a:solidFill>
                <a:schemeClr val="tx1">
                  <a:lumMod val="85000"/>
                  <a:lumOff val="15000"/>
                </a:schemeClr>
              </a:solidFill>
              <a:effectLst>
                <a:outerShdw blurRad="38100" dist="38100" dir="2700000" algn="tl">
                  <a:srgbClr val="000000">
                    <a:alpha val="43137"/>
                  </a:srgbClr>
                </a:outerShdw>
              </a:effectLst>
            </a:endParaRPr>
          </a:p>
        </p:txBody>
      </p:sp>
      <p:pic>
        <p:nvPicPr>
          <p:cNvPr id="4" name="Picture 3" descr="gray divider bar"/>
          <p:cNvPicPr>
            <a:picLocks noChangeAspect="1"/>
          </p:cNvPicPr>
          <p:nvPr/>
        </p:nvPicPr>
        <p:blipFill>
          <a:blip r:embed="rId3" cstate="print">
            <a:biLevel thresh="75000"/>
            <a:extLst>
              <a:ext uri="{28A0092B-C50C-407E-A947-70E740481C1C}">
                <a14:useLocalDpi xmlns:a14="http://schemas.microsoft.com/office/drawing/2010/main" xmlns="" val="0"/>
              </a:ext>
            </a:extLst>
          </a:blip>
          <a:srcRect/>
          <a:stretch>
            <a:fillRect/>
          </a:stretch>
        </p:blipFill>
        <p:spPr bwMode="auto">
          <a:xfrm>
            <a:off x="1371600" y="3200400"/>
            <a:ext cx="7761288"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1525587"/>
            <a:ext cx="7772400" cy="1470025"/>
          </a:xfrm>
        </p:spPr>
        <p:txBody>
          <a:bodyPr>
            <a:normAutofit fontScale="90000"/>
          </a:bodyPr>
          <a:lstStyle/>
          <a:p>
            <a:r>
              <a:rPr lang="en-US" dirty="0">
                <a:solidFill>
                  <a:schemeClr val="tx1">
                    <a:lumMod val="85000"/>
                    <a:lumOff val="15000"/>
                  </a:schemeClr>
                </a:solidFill>
                <a:effectLst>
                  <a:outerShdw blurRad="38100" dist="38100" dir="2700000" algn="tl">
                    <a:srgbClr val="000000">
                      <a:alpha val="43137"/>
                    </a:srgbClr>
                  </a:outerShdw>
                </a:effectLst>
              </a:rPr>
              <a:t>ePharmacy Training for Pharmacy </a:t>
            </a:r>
            <a:r>
              <a:rPr lang="en-US" dirty="0" smtClean="0">
                <a:solidFill>
                  <a:schemeClr val="tx1">
                    <a:lumMod val="85000"/>
                    <a:lumOff val="15000"/>
                  </a:schemeClr>
                </a:solidFill>
                <a:effectLst>
                  <a:outerShdw blurRad="38100" dist="38100" dir="2700000" algn="tl">
                    <a:srgbClr val="000000">
                      <a:alpha val="43137"/>
                    </a:srgbClr>
                  </a:outerShdw>
                </a:effectLst>
              </a:rPr>
              <a:t>ADPACs and Informatics Staff</a:t>
            </a:r>
            <a:endParaRPr lang="en-US" dirty="0">
              <a:solidFill>
                <a:schemeClr val="tx1">
                  <a:lumMod val="85000"/>
                  <a:lumOff val="1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520126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ular Callout 5" descr="transparent red callout"/>
          <p:cNvSpPr/>
          <p:nvPr/>
        </p:nvSpPr>
        <p:spPr>
          <a:xfrm>
            <a:off x="4876800" y="1581423"/>
            <a:ext cx="4114800" cy="838200"/>
          </a:xfrm>
          <a:prstGeom prst="wedgeRectCallout">
            <a:avLst>
              <a:gd name="adj1" fmla="val -86628"/>
              <a:gd name="adj2" fmla="val 37108"/>
            </a:avLst>
          </a:prstGeom>
          <a:solidFill>
            <a:schemeClr val="accent2">
              <a:lumMod val="75000"/>
              <a:alpha val="46000"/>
            </a:schemeClr>
          </a:solidFill>
          <a:ln>
            <a:solidFill>
              <a:srgbClr val="B2B2B2"/>
            </a:solidFill>
          </a:ln>
        </p:spPr>
        <p:style>
          <a:lnRef idx="1">
            <a:schemeClr val="accent6"/>
          </a:lnRef>
          <a:fillRef idx="3">
            <a:schemeClr val="accent6"/>
          </a:fillRef>
          <a:effectRef idx="2">
            <a:schemeClr val="accent6"/>
          </a:effectRef>
          <a:fontRef idx="minor">
            <a:schemeClr val="lt1"/>
          </a:fontRef>
        </p:style>
        <p:txBody>
          <a:bodyPr rtlCol="0" anchor="ctr"/>
          <a:lstStyle/>
          <a:p>
            <a:endParaRPr lang="en-US" sz="3200" b="1" dirty="0"/>
          </a:p>
        </p:txBody>
      </p:sp>
      <p:sp>
        <p:nvSpPr>
          <p:cNvPr id="2" name="TextBox 1" descr="red text box:&#10;&#10;3 DEA, SPECIAL HDLG&#10;"/>
          <p:cNvSpPr txBox="1"/>
          <p:nvPr/>
        </p:nvSpPr>
        <p:spPr>
          <a:xfrm>
            <a:off x="5029200" y="1723405"/>
            <a:ext cx="38862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a:solidFill>
                  <a:schemeClr val="bg1"/>
                </a:solidFill>
              </a:rPr>
              <a:t>3 </a:t>
            </a:r>
            <a:r>
              <a:rPr lang="en-US" sz="3200" b="1" dirty="0" smtClean="0">
                <a:solidFill>
                  <a:schemeClr val="bg1"/>
                </a:solidFill>
              </a:rPr>
              <a:t>DEA</a:t>
            </a:r>
            <a:r>
              <a:rPr lang="en-US" sz="3200" b="1" dirty="0">
                <a:solidFill>
                  <a:schemeClr val="bg1"/>
                </a:solidFill>
              </a:rPr>
              <a:t>, SPECIAL </a:t>
            </a:r>
            <a:r>
              <a:rPr lang="en-US" sz="3200" b="1" dirty="0" smtClean="0">
                <a:solidFill>
                  <a:schemeClr val="bg1"/>
                </a:solidFill>
              </a:rPr>
              <a:t>HDLG</a:t>
            </a:r>
            <a:endParaRPr lang="en-US" sz="3200" b="1" dirty="0">
              <a:solidFill>
                <a:schemeClr val="bg1"/>
              </a:solidFill>
            </a:endParaRPr>
          </a:p>
        </p:txBody>
      </p:sp>
      <p:sp>
        <p:nvSpPr>
          <p:cNvPr id="5" name="Content Placeholder 4"/>
          <p:cNvSpPr>
            <a:spLocks noGrp="1"/>
          </p:cNvSpPr>
          <p:nvPr>
            <p:ph idx="1"/>
          </p:nvPr>
        </p:nvSpPr>
        <p:spPr>
          <a:xfrm>
            <a:off x="152400" y="0"/>
            <a:ext cx="8991600" cy="6858000"/>
          </a:xfrm>
        </p:spPr>
        <p:txBody>
          <a:bodyPr>
            <a:normAutofit fontScale="40000" lnSpcReduction="20000"/>
          </a:bodyPr>
          <a:lstStyle/>
          <a:p>
            <a:pPr marL="0" indent="0">
              <a:buNone/>
            </a:pPr>
            <a:r>
              <a:rPr lang="en-US" sz="11100" dirty="0" smtClean="0"/>
              <a:t>DRUG file field:</a:t>
            </a:r>
            <a:endParaRPr lang="en-US" sz="11100" dirty="0"/>
          </a:p>
          <a:p>
            <a:pPr marL="0" indent="0">
              <a:buNone/>
            </a:pPr>
            <a:r>
              <a:rPr lang="en-US" sz="4500" dirty="0" smtClean="0">
                <a:solidFill>
                  <a:schemeClr val="bg1">
                    <a:lumMod val="65000"/>
                  </a:schemeClr>
                </a:solidFill>
              </a:rPr>
              <a:t>.</a:t>
            </a:r>
            <a:r>
              <a:rPr lang="en-US" sz="5000" dirty="0"/>
              <a:t>001         NUMBER</a:t>
            </a:r>
          </a:p>
          <a:p>
            <a:pPr marL="0" indent="0">
              <a:buNone/>
            </a:pPr>
            <a:r>
              <a:rPr lang="en-US" sz="5000" dirty="0"/>
              <a:t>   .01          GENERIC NAME</a:t>
            </a:r>
          </a:p>
          <a:p>
            <a:pPr marL="0" indent="0">
              <a:buNone/>
            </a:pPr>
            <a:r>
              <a:rPr lang="en-US" sz="5000" dirty="0"/>
              <a:t>   1            AHFS NUMBER</a:t>
            </a:r>
          </a:p>
          <a:p>
            <a:pPr marL="0" indent="0">
              <a:buNone/>
            </a:pPr>
            <a:r>
              <a:rPr lang="en-US" sz="5000" dirty="0"/>
              <a:t>   2            VA CLASSIFICATION</a:t>
            </a:r>
          </a:p>
          <a:p>
            <a:pPr marL="0" indent="0">
              <a:buNone/>
            </a:pPr>
            <a:r>
              <a:rPr lang="en-US" sz="5000" dirty="0"/>
              <a:t>   2.1          PHARMACY ORDERABLE ITEM</a:t>
            </a:r>
          </a:p>
          <a:p>
            <a:pPr marL="0" indent="0">
              <a:buNone/>
            </a:pPr>
            <a:r>
              <a:rPr lang="en-US" sz="5000" b="1" dirty="0" smtClean="0">
                <a:solidFill>
                  <a:srgbClr val="C00000"/>
                </a:solidFill>
              </a:rPr>
              <a:t>   3            DEA, SPECIAL HDLG</a:t>
            </a:r>
          </a:p>
          <a:p>
            <a:pPr marL="0" indent="0">
              <a:buNone/>
            </a:pPr>
            <a:r>
              <a:rPr lang="en-US" sz="5000" dirty="0" smtClean="0"/>
              <a:t>   4            MAXIMUM DOSE PER DAY</a:t>
            </a:r>
          </a:p>
          <a:p>
            <a:pPr marL="0" indent="0">
              <a:buNone/>
            </a:pPr>
            <a:r>
              <a:rPr lang="en-US" sz="5000" dirty="0" smtClean="0"/>
              <a:t>   </a:t>
            </a:r>
            <a:r>
              <a:rPr lang="en-US" sz="5000" dirty="0"/>
              <a:t>5            STANDARD SIG</a:t>
            </a:r>
          </a:p>
          <a:p>
            <a:pPr marL="0" indent="0">
              <a:buNone/>
            </a:pPr>
            <a:r>
              <a:rPr lang="en-US" sz="5000" dirty="0"/>
              <a:t>   6            FSN</a:t>
            </a:r>
          </a:p>
          <a:p>
            <a:pPr marL="0" indent="0">
              <a:buNone/>
            </a:pPr>
            <a:r>
              <a:rPr lang="en-US" sz="5000" dirty="0"/>
              <a:t>   8            WARNING LABEL</a:t>
            </a:r>
          </a:p>
          <a:p>
            <a:pPr marL="0" indent="0">
              <a:buNone/>
            </a:pPr>
            <a:r>
              <a:rPr lang="en-US" sz="5000" dirty="0"/>
              <a:t>   8.1          NEW WARNING LABEL LIST</a:t>
            </a:r>
          </a:p>
          <a:p>
            <a:pPr marL="0" indent="0">
              <a:buNone/>
            </a:pPr>
            <a:r>
              <a:rPr lang="en-US" sz="5000" dirty="0"/>
              <a:t>   8.2          GENDER SPECIFIC LBLS ON ALL RX</a:t>
            </a:r>
          </a:p>
          <a:p>
            <a:pPr marL="0" indent="0">
              <a:buNone/>
            </a:pPr>
            <a:r>
              <a:rPr lang="en-US" sz="5000" dirty="0"/>
              <a:t>   9            SYNONYM  (multiple)</a:t>
            </a:r>
          </a:p>
          <a:p>
            <a:pPr marL="0" indent="0">
              <a:buNone/>
            </a:pPr>
            <a:r>
              <a:rPr lang="en-US" sz="5000" dirty="0"/>
              <a:t>   11           REORDER LEVEL</a:t>
            </a:r>
          </a:p>
          <a:p>
            <a:pPr marL="0" indent="0">
              <a:buNone/>
            </a:pPr>
            <a:r>
              <a:rPr lang="en-US" sz="5000" dirty="0"/>
              <a:t>   12           ORDER UNIT</a:t>
            </a:r>
          </a:p>
          <a:p>
            <a:pPr marL="0" indent="0">
              <a:buNone/>
            </a:pPr>
            <a:r>
              <a:rPr lang="en-US" sz="5000" dirty="0"/>
              <a:t>   13           PRICE PER ORDER UNIT</a:t>
            </a:r>
          </a:p>
          <a:p>
            <a:pPr marL="0" indent="0">
              <a:buNone/>
            </a:pPr>
            <a:r>
              <a:rPr lang="en-US" sz="5000" dirty="0"/>
              <a:t>   14           NORMAL AMOUNT TO ORDER</a:t>
            </a:r>
          </a:p>
          <a:p>
            <a:pPr marL="0" indent="0">
              <a:buNone/>
            </a:pPr>
            <a:r>
              <a:rPr lang="en-US" sz="5000" dirty="0"/>
              <a:t>   14.5         DISPENSE UNIT</a:t>
            </a:r>
          </a:p>
          <a:p>
            <a:pPr marL="0" indent="0">
              <a:buNone/>
            </a:pPr>
            <a:r>
              <a:rPr lang="en-US" sz="5000" dirty="0"/>
              <a:t>   15           DISPENSE UNITS PER ORDER UNIT</a:t>
            </a:r>
          </a:p>
          <a:p>
            <a:pPr marL="0" indent="0">
              <a:buNone/>
            </a:pPr>
            <a:r>
              <a:rPr lang="en-US" sz="5000" dirty="0"/>
              <a:t>   16           PRICE PER DISPENSE UNIT</a:t>
            </a:r>
            <a:endParaRPr lang="en-US" sz="5000" dirty="0" smtClean="0"/>
          </a:p>
          <a:p>
            <a:pPr marL="0" indent="0">
              <a:buNone/>
            </a:pPr>
            <a:endParaRPr lang="en-US" dirty="0"/>
          </a:p>
        </p:txBody>
      </p:sp>
    </p:spTree>
    <p:extLst>
      <p:ext uri="{BB962C8B-B14F-4D97-AF65-F5344CB8AC3E}">
        <p14:creationId xmlns:p14="http://schemas.microsoft.com/office/powerpoint/2010/main" xmlns="" val="1669406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of stop light"/>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4505" b="16217"/>
          <a:stretch/>
        </p:blipFill>
        <p:spPr bwMode="auto">
          <a:xfrm>
            <a:off x="5257800" y="-60255"/>
            <a:ext cx="4038600" cy="7375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TextBox 17" descr="IE  SE&#10; NE  9E &#10;All Others &#10;"/>
          <p:cNvSpPr txBox="1"/>
          <p:nvPr/>
        </p:nvSpPr>
        <p:spPr>
          <a:xfrm>
            <a:off x="6324600" y="4572000"/>
            <a:ext cx="1915467" cy="1815882"/>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IE  SE</a:t>
            </a:r>
          </a:p>
          <a:p>
            <a:pPr algn="ctr"/>
            <a:r>
              <a:rPr lang="en-US" sz="2800" b="1" dirty="0">
                <a:solidFill>
                  <a:schemeClr val="bg1"/>
                </a:solidFill>
                <a:effectLst>
                  <a:outerShdw blurRad="38100" dist="38100" dir="2700000" algn="tl">
                    <a:srgbClr val="000000">
                      <a:alpha val="43137"/>
                    </a:srgbClr>
                  </a:outerShdw>
                </a:effectLst>
              </a:rPr>
              <a:t> NE  9E </a:t>
            </a:r>
            <a:endParaRPr lang="en-US" sz="2800" b="1" dirty="0" smtClean="0">
              <a:solidFill>
                <a:schemeClr val="bg1"/>
              </a:solidFill>
              <a:effectLst>
                <a:outerShdw blurRad="38100" dist="38100" dir="2700000" algn="tl">
                  <a:srgbClr val="000000">
                    <a:alpha val="43137"/>
                  </a:srgbClr>
                </a:outerShdw>
              </a:effectLst>
            </a:endParaRPr>
          </a:p>
          <a:p>
            <a:pPr algn="ctr"/>
            <a:r>
              <a:rPr lang="en-US" sz="2800" b="1" dirty="0" smtClean="0">
                <a:solidFill>
                  <a:schemeClr val="bg1"/>
                </a:solidFill>
                <a:effectLst>
                  <a:outerShdw blurRad="38100" dist="38100" dir="2700000" algn="tl">
                    <a:srgbClr val="000000">
                      <a:alpha val="43137"/>
                    </a:srgbClr>
                  </a:outerShdw>
                </a:effectLst>
              </a:rPr>
              <a:t>All </a:t>
            </a:r>
            <a:r>
              <a:rPr lang="en-US" sz="2800" b="1" dirty="0">
                <a:solidFill>
                  <a:schemeClr val="bg1"/>
                </a:solidFill>
                <a:effectLst>
                  <a:outerShdw blurRad="38100" dist="38100" dir="2700000" algn="tl">
                    <a:srgbClr val="000000">
                      <a:alpha val="43137"/>
                    </a:srgbClr>
                  </a:outerShdw>
                </a:effectLst>
              </a:rPr>
              <a:t>Others </a:t>
            </a:r>
          </a:p>
          <a:p>
            <a:endParaRPr lang="en-US" sz="2800" dirty="0">
              <a:solidFill>
                <a:schemeClr val="bg1"/>
              </a:solidFill>
              <a:effectLst>
                <a:outerShdw blurRad="38100" dist="38100" dir="2700000" algn="tl">
                  <a:srgbClr val="000000">
                    <a:alpha val="43137"/>
                  </a:srgbClr>
                </a:outerShdw>
              </a:effectLst>
            </a:endParaRPr>
          </a:p>
        </p:txBody>
      </p:sp>
      <p:sp>
        <p:nvSpPr>
          <p:cNvPr id="17" name="TextBox 16" descr="U&#10;"/>
          <p:cNvSpPr txBox="1"/>
          <p:nvPr/>
        </p:nvSpPr>
        <p:spPr>
          <a:xfrm>
            <a:off x="6553200" y="3084493"/>
            <a:ext cx="1447800" cy="954107"/>
          </a:xfrm>
          <a:prstGeom prst="rect">
            <a:avLst/>
          </a:prstGeom>
          <a:noFill/>
        </p:spPr>
        <p:txBody>
          <a:bodyPr wrap="square" rtlCol="0" anchor="ctr">
            <a:spAutoFit/>
          </a:bodyPr>
          <a:lstStyle/>
          <a:p>
            <a:pPr algn="ctr"/>
            <a:r>
              <a:rPr lang="en-US" sz="2800" b="1" dirty="0" smtClean="0">
                <a:solidFill>
                  <a:schemeClr val="bg1"/>
                </a:solidFill>
                <a:effectLst>
                  <a:outerShdw blurRad="38100" dist="38100" dir="2700000" algn="tl">
                    <a:srgbClr val="000000">
                      <a:alpha val="43137"/>
                    </a:srgbClr>
                  </a:outerShdw>
                </a:effectLst>
              </a:rPr>
              <a:t>U</a:t>
            </a:r>
            <a:endParaRPr lang="en-US" sz="2800" b="1" dirty="0">
              <a:solidFill>
                <a:schemeClr val="bg1"/>
              </a:solidFill>
              <a:effectLst>
                <a:outerShdw blurRad="38100" dist="38100" dir="2700000" algn="tl">
                  <a:srgbClr val="000000">
                    <a:alpha val="43137"/>
                  </a:srgbClr>
                </a:outerShdw>
              </a:effectLst>
            </a:endParaRPr>
          </a:p>
          <a:p>
            <a:pPr algn="ctr"/>
            <a:endParaRPr lang="en-US" sz="2800" dirty="0">
              <a:solidFill>
                <a:schemeClr val="bg1"/>
              </a:solidFill>
              <a:effectLst>
                <a:outerShdw blurRad="38100" dist="38100" dir="2700000" algn="tl">
                  <a:srgbClr val="000000">
                    <a:alpha val="43137"/>
                  </a:srgbClr>
                </a:outerShdw>
              </a:effectLst>
            </a:endParaRPr>
          </a:p>
        </p:txBody>
      </p:sp>
      <p:sp>
        <p:nvSpPr>
          <p:cNvPr id="12" name="TextBox 11" descr="I  S  N  9 &#10;M  0&#10;Null&#10;"/>
          <p:cNvSpPr txBox="1"/>
          <p:nvPr/>
        </p:nvSpPr>
        <p:spPr>
          <a:xfrm>
            <a:off x="6553200" y="762000"/>
            <a:ext cx="1415891" cy="1815882"/>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I  S  N  9 </a:t>
            </a:r>
          </a:p>
          <a:p>
            <a:pPr algn="ctr"/>
            <a:r>
              <a:rPr lang="en-US" sz="2800" b="1" dirty="0">
                <a:solidFill>
                  <a:schemeClr val="bg1"/>
                </a:solidFill>
                <a:effectLst>
                  <a:outerShdw blurRad="38100" dist="38100" dir="2700000" algn="tl">
                    <a:srgbClr val="000000">
                      <a:alpha val="43137"/>
                    </a:srgbClr>
                  </a:outerShdw>
                </a:effectLst>
              </a:rPr>
              <a:t>M  0</a:t>
            </a:r>
          </a:p>
          <a:p>
            <a:pPr algn="ctr"/>
            <a:r>
              <a:rPr lang="en-US" sz="2800" b="1" dirty="0">
                <a:solidFill>
                  <a:schemeClr val="bg1"/>
                </a:solidFill>
                <a:effectLst>
                  <a:outerShdw blurRad="38100" dist="38100" dir="2700000" algn="tl">
                    <a:srgbClr val="000000">
                      <a:alpha val="43137"/>
                    </a:srgbClr>
                  </a:outerShdw>
                </a:effectLst>
              </a:rPr>
              <a:t>Null</a:t>
            </a:r>
          </a:p>
          <a:p>
            <a:endParaRPr lang="en-US" sz="2800" b="1" dirty="0">
              <a:solidFill>
                <a:schemeClr val="bg1"/>
              </a:solidFill>
              <a:effectLst>
                <a:outerShdw blurRad="38100" dist="38100" dir="2700000" algn="tl">
                  <a:srgbClr val="000000">
                    <a:alpha val="43137"/>
                  </a:srgbClr>
                </a:outerShdw>
              </a:effectLst>
            </a:endParaRPr>
          </a:p>
        </p:txBody>
      </p:sp>
      <p:sp>
        <p:nvSpPr>
          <p:cNvPr id="20" name="Right Arrow 19" descr="green right arrow"/>
          <p:cNvSpPr/>
          <p:nvPr/>
        </p:nvSpPr>
        <p:spPr>
          <a:xfrm>
            <a:off x="3886200" y="4990475"/>
            <a:ext cx="1724553" cy="343525"/>
          </a:xfrm>
          <a:prstGeom prst="rightArrow">
            <a:avLst/>
          </a:prstGeom>
          <a:solidFill>
            <a:srgbClr val="00B050"/>
          </a:solidFill>
          <a:ln>
            <a:solidFill>
              <a:srgbClr val="00B050"/>
            </a:solidFill>
          </a:ln>
          <a:effectLst>
            <a:outerShdw blurRad="50800" dist="38100" dir="5400000" algn="t"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Rectangle 8" descr="Billable&#10;"/>
          <p:cNvSpPr/>
          <p:nvPr/>
        </p:nvSpPr>
        <p:spPr>
          <a:xfrm>
            <a:off x="733972" y="4840069"/>
            <a:ext cx="1552028" cy="646331"/>
          </a:xfrm>
          <a:prstGeom prst="rect">
            <a:avLst/>
          </a:prstGeom>
        </p:spPr>
        <p:txBody>
          <a:bodyPr wrap="none">
            <a:spAutoFit/>
          </a:bodyPr>
          <a:lstStyle/>
          <a:p>
            <a:r>
              <a:rPr lang="en-US" sz="3600" dirty="0">
                <a:effectLst>
                  <a:outerShdw blurRad="38100" dist="38100" dir="2700000" algn="tl">
                    <a:srgbClr val="000000">
                      <a:alpha val="43137"/>
                    </a:srgbClr>
                  </a:outerShdw>
                </a:effectLst>
              </a:rPr>
              <a:t>Billable</a:t>
            </a:r>
          </a:p>
        </p:txBody>
      </p:sp>
      <p:sp>
        <p:nvSpPr>
          <p:cNvPr id="21" name="Right Arrow 20" descr="yellow right arrow"/>
          <p:cNvSpPr/>
          <p:nvPr/>
        </p:nvSpPr>
        <p:spPr>
          <a:xfrm>
            <a:off x="3914247" y="3161675"/>
            <a:ext cx="1724553" cy="343525"/>
          </a:xfrm>
          <a:prstGeom prst="rightArrow">
            <a:avLst/>
          </a:prstGeom>
          <a:ln>
            <a:solidFill>
              <a:schemeClr val="accent6"/>
            </a:solid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8" name="Rectangle 7" descr="Billable if ROI&#10;on file in VistA&#10;"/>
          <p:cNvSpPr/>
          <p:nvPr/>
        </p:nvSpPr>
        <p:spPr>
          <a:xfrm>
            <a:off x="685800" y="2838271"/>
            <a:ext cx="3733800" cy="1200329"/>
          </a:xfrm>
          <a:prstGeom prst="rect">
            <a:avLst/>
          </a:prstGeom>
        </p:spPr>
        <p:txBody>
          <a:bodyPr wrap="square">
            <a:spAutoFit/>
          </a:bodyPr>
          <a:lstStyle/>
          <a:p>
            <a:r>
              <a:rPr lang="en-US" sz="3600" dirty="0">
                <a:effectLst>
                  <a:outerShdw blurRad="38100" dist="38100" dir="2700000" algn="tl">
                    <a:srgbClr val="000000">
                      <a:alpha val="43137"/>
                    </a:srgbClr>
                  </a:outerShdw>
                </a:effectLst>
              </a:rPr>
              <a:t>Billable if </a:t>
            </a:r>
            <a:r>
              <a:rPr lang="en-US" sz="3600" dirty="0" smtClean="0">
                <a:effectLst>
                  <a:outerShdw blurRad="38100" dist="38100" dir="2700000" algn="tl">
                    <a:srgbClr val="000000">
                      <a:alpha val="43137"/>
                    </a:srgbClr>
                  </a:outerShdw>
                </a:effectLst>
              </a:rPr>
              <a:t>ROI</a:t>
            </a:r>
          </a:p>
          <a:p>
            <a:r>
              <a:rPr lang="en-US" sz="3600" dirty="0" smtClean="0">
                <a:effectLst>
                  <a:outerShdw blurRad="38100" dist="38100" dir="2700000" algn="tl">
                    <a:srgbClr val="000000">
                      <a:alpha val="43137"/>
                    </a:srgbClr>
                  </a:outerShdw>
                </a:effectLst>
              </a:rPr>
              <a:t>on </a:t>
            </a:r>
            <a:r>
              <a:rPr lang="en-US" sz="3600" dirty="0">
                <a:effectLst>
                  <a:outerShdw blurRad="38100" dist="38100" dir="2700000" algn="tl">
                    <a:srgbClr val="000000">
                      <a:alpha val="43137"/>
                    </a:srgbClr>
                  </a:outerShdw>
                </a:effectLst>
              </a:rPr>
              <a:t>file </a:t>
            </a:r>
            <a:r>
              <a:rPr lang="en-US" sz="3600" u="sng" dirty="0">
                <a:effectLst>
                  <a:outerShdw blurRad="38100" dist="38100" dir="2700000" algn="tl">
                    <a:srgbClr val="000000">
                      <a:alpha val="43137"/>
                    </a:srgbClr>
                  </a:outerShdw>
                </a:effectLst>
              </a:rPr>
              <a:t>in VistA</a:t>
            </a:r>
          </a:p>
        </p:txBody>
      </p:sp>
      <p:sp>
        <p:nvSpPr>
          <p:cNvPr id="10" name="Right Arrow 9" descr="red right arrow"/>
          <p:cNvSpPr/>
          <p:nvPr/>
        </p:nvSpPr>
        <p:spPr>
          <a:xfrm>
            <a:off x="3962400" y="1332875"/>
            <a:ext cx="1724553" cy="343525"/>
          </a:xfrm>
          <a:prstGeom prst="rightArrow">
            <a:avLst/>
          </a:prstGeom>
          <a:ln>
            <a:solidFill>
              <a:schemeClr val="accent2"/>
            </a:solid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 name="Rectangle 6" descr="Not Billable&#10;"/>
          <p:cNvSpPr/>
          <p:nvPr/>
        </p:nvSpPr>
        <p:spPr>
          <a:xfrm>
            <a:off x="685800" y="762000"/>
            <a:ext cx="3733800" cy="1077218"/>
          </a:xfrm>
          <a:prstGeom prst="rect">
            <a:avLst/>
          </a:prstGeom>
        </p:spPr>
        <p:txBody>
          <a:bodyPr wrap="square">
            <a:spAutoFit/>
          </a:bodyPr>
          <a:lstStyle/>
          <a:p>
            <a:endParaRPr lang="en-US" sz="2800" dirty="0" smtClean="0">
              <a:effectLst>
                <a:outerShdw blurRad="38100" dist="38100" dir="2700000" algn="tl">
                  <a:srgbClr val="000000">
                    <a:alpha val="43137"/>
                  </a:srgbClr>
                </a:outerShdw>
              </a:effectLst>
            </a:endParaRPr>
          </a:p>
          <a:p>
            <a:r>
              <a:rPr lang="en-US" sz="3600" dirty="0" smtClean="0">
                <a:effectLst>
                  <a:outerShdw blurRad="38100" dist="38100" dir="2700000" algn="tl">
                    <a:srgbClr val="000000">
                      <a:alpha val="43137"/>
                    </a:srgbClr>
                  </a:outerShdw>
                </a:effectLst>
              </a:rPr>
              <a:t>Not </a:t>
            </a:r>
            <a:r>
              <a:rPr lang="en-US" sz="3600" dirty="0">
                <a:effectLst>
                  <a:outerShdw blurRad="38100" dist="38100" dir="2700000" algn="tl">
                    <a:srgbClr val="000000">
                      <a:alpha val="43137"/>
                    </a:srgbClr>
                  </a:outerShdw>
                </a:effectLst>
              </a:rPr>
              <a:t>Billable</a:t>
            </a:r>
          </a:p>
        </p:txBody>
      </p:sp>
      <p:sp>
        <p:nvSpPr>
          <p:cNvPr id="2" name="Title 1"/>
          <p:cNvSpPr>
            <a:spLocks noGrp="1"/>
          </p:cNvSpPr>
          <p:nvPr>
            <p:ph type="title"/>
          </p:nvPr>
        </p:nvSpPr>
        <p:spPr>
          <a:xfrm>
            <a:off x="-304800" y="152400"/>
            <a:ext cx="6172200" cy="1143000"/>
          </a:xfrm>
        </p:spPr>
        <p:txBody>
          <a:bodyPr>
            <a:noAutofit/>
          </a:bodyPr>
          <a:lstStyle/>
          <a:p>
            <a:r>
              <a:rPr lang="en-US" sz="4000" dirty="0">
                <a:effectLst>
                  <a:outerShdw blurRad="38100" dist="38100" dir="2700000" algn="tl">
                    <a:srgbClr val="000000">
                      <a:alpha val="43137"/>
                    </a:srgbClr>
                  </a:outerShdw>
                </a:effectLst>
              </a:rPr>
              <a:t>DEA, SPECIAL HDLG Codes</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297184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icture of building bock with letter U"/>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6366" t="7707" r="18061" b="21894"/>
          <a:stretch/>
        </p:blipFill>
        <p:spPr bwMode="auto">
          <a:xfrm>
            <a:off x="24539" y="-76103"/>
            <a:ext cx="6455043" cy="69302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xmlns="" val="1052083572"/>
              </p:ext>
            </p:extLst>
          </p:nvPr>
        </p:nvGraphicFramePr>
        <p:xfrm>
          <a:off x="6479582" y="685800"/>
          <a:ext cx="2435818" cy="5829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895903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228600"/>
            <a:ext cx="8991600" cy="6477000"/>
          </a:xfrm>
        </p:spPr>
        <p:txBody>
          <a:bodyPr>
            <a:noAutofit/>
          </a:bodyPr>
          <a:lstStyle/>
          <a:p>
            <a:pPr marL="0" indent="0">
              <a:spcBef>
                <a:spcPts val="0"/>
              </a:spcBef>
              <a:buNone/>
            </a:pPr>
            <a:r>
              <a:rPr lang="en-US" sz="1850" dirty="0" smtClean="0"/>
              <a:t>   28           </a:t>
            </a:r>
            <a:r>
              <a:rPr lang="en-US" sz="1850" dirty="0"/>
              <a:t>OP EXTERNAL DISPENSE</a:t>
            </a:r>
          </a:p>
          <a:p>
            <a:pPr marL="0" indent="0">
              <a:spcBef>
                <a:spcPts val="0"/>
              </a:spcBef>
              <a:buNone/>
            </a:pPr>
            <a:r>
              <a:rPr lang="en-US" sz="1850" dirty="0"/>
              <a:t>   29           NATIONAL FORMULARY INDICATOR</a:t>
            </a:r>
          </a:p>
          <a:p>
            <a:pPr marL="0" indent="0">
              <a:spcBef>
                <a:spcPts val="0"/>
              </a:spcBef>
              <a:buNone/>
            </a:pPr>
            <a:r>
              <a:rPr lang="en-US" sz="1850" dirty="0"/>
              <a:t>   31           NDC</a:t>
            </a:r>
            <a:endParaRPr lang="en-US" sz="1850" b="1" dirty="0"/>
          </a:p>
          <a:p>
            <a:pPr marL="0" indent="0">
              <a:spcBef>
                <a:spcPts val="0"/>
              </a:spcBef>
              <a:buNone/>
            </a:pPr>
            <a:r>
              <a:rPr lang="en-US" sz="1850" b="1" dirty="0">
                <a:solidFill>
                  <a:srgbClr val="C00000"/>
                </a:solidFill>
              </a:rPr>
              <a:t>   32           NDC BY OUTPATIENT SITE  (multiple</a:t>
            </a:r>
            <a:r>
              <a:rPr lang="en-US" sz="1850" dirty="0">
                <a:solidFill>
                  <a:srgbClr val="C00000"/>
                </a:solidFill>
              </a:rPr>
              <a:t>)</a:t>
            </a:r>
          </a:p>
          <a:p>
            <a:pPr marL="0" indent="0">
              <a:spcBef>
                <a:spcPts val="0"/>
              </a:spcBef>
              <a:buNone/>
            </a:pPr>
            <a:r>
              <a:rPr lang="en-US" sz="1850" dirty="0"/>
              <a:t>   37           DRUG TEXT ENTRY  (multiple)</a:t>
            </a:r>
          </a:p>
          <a:p>
            <a:pPr marL="0" indent="0">
              <a:spcBef>
                <a:spcPts val="0"/>
              </a:spcBef>
              <a:buNone/>
            </a:pPr>
            <a:r>
              <a:rPr lang="en-US" sz="1850" dirty="0"/>
              <a:t>   40           ACTION PROFILE MESSAGE (OP)</a:t>
            </a:r>
          </a:p>
          <a:p>
            <a:pPr marL="0" indent="0">
              <a:spcBef>
                <a:spcPts val="0"/>
              </a:spcBef>
              <a:buNone/>
            </a:pPr>
            <a:r>
              <a:rPr lang="en-US" sz="1850" dirty="0"/>
              <a:t>   50           CURRENT INVENTORY</a:t>
            </a:r>
          </a:p>
          <a:p>
            <a:pPr marL="0" indent="0">
              <a:spcBef>
                <a:spcPts val="0"/>
              </a:spcBef>
              <a:buNone/>
            </a:pPr>
            <a:r>
              <a:rPr lang="en-US" sz="1850" dirty="0"/>
              <a:t>   51           LOCAL NON-FORMULARY</a:t>
            </a:r>
          </a:p>
          <a:p>
            <a:pPr marL="0" indent="0">
              <a:spcBef>
                <a:spcPts val="0"/>
              </a:spcBef>
              <a:buNone/>
            </a:pPr>
            <a:r>
              <a:rPr lang="en-US" sz="1850" dirty="0"/>
              <a:t>   52           VISN NON-FORMULARY</a:t>
            </a:r>
          </a:p>
          <a:p>
            <a:pPr marL="0" indent="0">
              <a:spcBef>
                <a:spcPts val="0"/>
              </a:spcBef>
              <a:buNone/>
            </a:pPr>
            <a:r>
              <a:rPr lang="en-US" sz="1850" dirty="0"/>
              <a:t>   62.01        DAY (nD) or DOSE (nL) LIMIT</a:t>
            </a:r>
          </a:p>
          <a:p>
            <a:pPr marL="0" indent="0">
              <a:spcBef>
                <a:spcPts val="0"/>
              </a:spcBef>
              <a:buNone/>
            </a:pPr>
            <a:r>
              <a:rPr lang="en-US" sz="1850" dirty="0"/>
              <a:t>   62.02        UNIT DOSE MED ROUTE</a:t>
            </a:r>
          </a:p>
          <a:p>
            <a:pPr marL="0" indent="0">
              <a:spcBef>
                <a:spcPts val="0"/>
              </a:spcBef>
              <a:buNone/>
            </a:pPr>
            <a:r>
              <a:rPr lang="en-US" sz="1850" dirty="0"/>
              <a:t>   62.03        UNIT DOSE SCHEDULE TYPE</a:t>
            </a:r>
          </a:p>
          <a:p>
            <a:pPr marL="0" indent="0">
              <a:spcBef>
                <a:spcPts val="0"/>
              </a:spcBef>
              <a:buNone/>
            </a:pPr>
            <a:r>
              <a:rPr lang="en-US" sz="1850" dirty="0"/>
              <a:t>   62.04        UNIT DOSE SCHEDULE</a:t>
            </a:r>
          </a:p>
          <a:p>
            <a:pPr marL="0" indent="0">
              <a:spcBef>
                <a:spcPts val="0"/>
              </a:spcBef>
              <a:buNone/>
            </a:pPr>
            <a:r>
              <a:rPr lang="en-US" sz="1850" dirty="0"/>
              <a:t>   62.05        CORRESPONDING OUTPATIENT DRUG</a:t>
            </a:r>
          </a:p>
          <a:p>
            <a:pPr marL="0" indent="0">
              <a:spcBef>
                <a:spcPts val="0"/>
              </a:spcBef>
              <a:buNone/>
            </a:pPr>
            <a:r>
              <a:rPr lang="en-US" sz="1850" dirty="0"/>
              <a:t>   63           APPLICATION PACKAGES' USE</a:t>
            </a:r>
          </a:p>
          <a:p>
            <a:pPr marL="0" indent="0">
              <a:spcBef>
                <a:spcPts val="0"/>
              </a:spcBef>
              <a:buNone/>
            </a:pPr>
            <a:r>
              <a:rPr lang="en-US" sz="1850" dirty="0"/>
              <a:t>   64           *PRIMARY DRUG</a:t>
            </a:r>
          </a:p>
          <a:p>
            <a:pPr marL="0" indent="0">
              <a:spcBef>
                <a:spcPts val="0"/>
              </a:spcBef>
              <a:buNone/>
            </a:pPr>
            <a:r>
              <a:rPr lang="en-US" sz="1850" dirty="0"/>
              <a:t>   65           FORMULARY ALTERNATIVE  (multiple)</a:t>
            </a:r>
          </a:p>
          <a:p>
            <a:pPr marL="0" indent="0">
              <a:spcBef>
                <a:spcPts val="0"/>
              </a:spcBef>
              <a:buNone/>
            </a:pPr>
            <a:r>
              <a:rPr lang="en-US" sz="1850" dirty="0"/>
              <a:t>   81           DAW CODE</a:t>
            </a:r>
          </a:p>
          <a:p>
            <a:pPr marL="0" indent="0">
              <a:spcBef>
                <a:spcPts val="0"/>
              </a:spcBef>
              <a:buNone/>
            </a:pPr>
            <a:r>
              <a:rPr lang="en-US" sz="1850" dirty="0"/>
              <a:t>   82           NCPDP DISPENSE UNIT</a:t>
            </a:r>
          </a:p>
          <a:p>
            <a:pPr marL="0" indent="0">
              <a:spcBef>
                <a:spcPts val="0"/>
              </a:spcBef>
              <a:buNone/>
            </a:pPr>
            <a:r>
              <a:rPr lang="en-US" sz="1850" dirty="0"/>
              <a:t>   83           NCPDP QUANTITY MULTIPLIER</a:t>
            </a:r>
          </a:p>
          <a:p>
            <a:pPr marL="0" indent="0">
              <a:spcBef>
                <a:spcPts val="0"/>
              </a:spcBef>
              <a:buNone/>
            </a:pPr>
            <a:r>
              <a:rPr lang="en-US" sz="1850" dirty="0"/>
              <a:t>   100          INACTIVE DATE</a:t>
            </a:r>
          </a:p>
          <a:p>
            <a:pPr marL="0" indent="0">
              <a:spcBef>
                <a:spcPts val="0"/>
              </a:spcBef>
              <a:buNone/>
            </a:pPr>
            <a:r>
              <a:rPr lang="en-US" sz="1850" dirty="0"/>
              <a:t>   101          MESSAGE</a:t>
            </a:r>
          </a:p>
          <a:p>
            <a:pPr marL="0" indent="0">
              <a:spcBef>
                <a:spcPts val="0"/>
              </a:spcBef>
              <a:buNone/>
            </a:pPr>
            <a:r>
              <a:rPr lang="en-US" sz="1850" dirty="0"/>
              <a:t>   102          RESTRICTION</a:t>
            </a:r>
          </a:p>
        </p:txBody>
      </p:sp>
      <p:sp>
        <p:nvSpPr>
          <p:cNvPr id="3" name="TextBox 2" descr="DRUG file field:&#10;"/>
          <p:cNvSpPr txBox="1"/>
          <p:nvPr/>
        </p:nvSpPr>
        <p:spPr>
          <a:xfrm>
            <a:off x="27122" y="-76200"/>
            <a:ext cx="6172200" cy="954107"/>
          </a:xfrm>
          <a:prstGeom prst="rect">
            <a:avLst/>
          </a:prstGeom>
          <a:noFill/>
        </p:spPr>
        <p:txBody>
          <a:bodyPr wrap="square" rtlCol="0">
            <a:spAutoFit/>
          </a:bodyPr>
          <a:lstStyle/>
          <a:p>
            <a:r>
              <a:rPr lang="en-US" sz="2400" dirty="0"/>
              <a:t>DRUG file field</a:t>
            </a:r>
            <a:r>
              <a:rPr lang="en-US" sz="2800" dirty="0"/>
              <a:t>:</a:t>
            </a:r>
          </a:p>
          <a:p>
            <a:endParaRPr lang="en-US" sz="2800" dirty="0"/>
          </a:p>
        </p:txBody>
      </p:sp>
      <p:sp>
        <p:nvSpPr>
          <p:cNvPr id="9" name="Rectangular Callout 8" descr="transparent red callout"/>
          <p:cNvSpPr/>
          <p:nvPr/>
        </p:nvSpPr>
        <p:spPr>
          <a:xfrm>
            <a:off x="4953000" y="1752600"/>
            <a:ext cx="4107305" cy="2057400"/>
          </a:xfrm>
          <a:prstGeom prst="wedgeRectCallout">
            <a:avLst>
              <a:gd name="adj1" fmla="val -77495"/>
              <a:gd name="adj2" fmla="val -68072"/>
            </a:avLst>
          </a:prstGeom>
          <a:solidFill>
            <a:schemeClr val="accent2">
              <a:lumMod val="75000"/>
              <a:alpha val="26000"/>
            </a:schemeClr>
          </a:solidFill>
          <a:ln>
            <a:solidFill>
              <a:srgbClr val="B2B2B2"/>
            </a:solidFill>
          </a:ln>
        </p:spPr>
        <p:style>
          <a:lnRef idx="1">
            <a:schemeClr val="accent6"/>
          </a:lnRef>
          <a:fillRef idx="3">
            <a:schemeClr val="accent6"/>
          </a:fillRef>
          <a:effectRef idx="2">
            <a:schemeClr val="accent6"/>
          </a:effectRef>
          <a:fontRef idx="minor">
            <a:schemeClr val="lt1"/>
          </a:fontRef>
        </p:style>
        <p:txBody>
          <a:bodyPr rtlCol="0" anchor="ctr"/>
          <a:lstStyle/>
          <a:p>
            <a:endParaRPr lang="en-US" sz="3200" b="1" dirty="0"/>
          </a:p>
        </p:txBody>
      </p:sp>
      <p:sp>
        <p:nvSpPr>
          <p:cNvPr id="10" name="TextBox 9" descr="red text box:&#10;32 NDC BY OUTPATIENT&#10;.01 OUTPATIENT SITE&#10;1 LAST LOCAL NDC&#10;2 LAST CMOP NDC&#10;&#10;&#10;"/>
          <p:cNvSpPr txBox="1"/>
          <p:nvPr/>
        </p:nvSpPr>
        <p:spPr>
          <a:xfrm>
            <a:off x="5105400" y="1889187"/>
            <a:ext cx="3810001" cy="181588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smtClean="0">
                <a:solidFill>
                  <a:schemeClr val="bg1"/>
                </a:solidFill>
              </a:rPr>
              <a:t>32 NDC BY OUTPATIENT</a:t>
            </a:r>
          </a:p>
          <a:p>
            <a:pPr algn="ctr"/>
            <a:r>
              <a:rPr lang="en-US" sz="2800" b="1" dirty="0" smtClean="0">
                <a:solidFill>
                  <a:schemeClr val="bg1"/>
                </a:solidFill>
              </a:rPr>
              <a:t>.01 OUTPATIENT SITE</a:t>
            </a:r>
          </a:p>
          <a:p>
            <a:pPr algn="ctr"/>
            <a:r>
              <a:rPr lang="en-US" sz="2800" b="1" dirty="0" smtClean="0">
                <a:solidFill>
                  <a:schemeClr val="bg1"/>
                </a:solidFill>
              </a:rPr>
              <a:t>1 LAST LOCAL NDC</a:t>
            </a:r>
          </a:p>
          <a:p>
            <a:pPr algn="ctr"/>
            <a:r>
              <a:rPr lang="en-US" sz="2800" b="1" dirty="0" smtClean="0">
                <a:solidFill>
                  <a:schemeClr val="bg1"/>
                </a:solidFill>
              </a:rPr>
              <a:t>2 LAST CMOP NDC</a:t>
            </a:r>
            <a:endParaRPr lang="en-US" sz="2800" b="1" dirty="0">
              <a:solidFill>
                <a:schemeClr val="bg1"/>
              </a:solidFill>
            </a:endParaRPr>
          </a:p>
        </p:txBody>
      </p:sp>
    </p:spTree>
    <p:extLst>
      <p:ext uri="{BB962C8B-B14F-4D97-AF65-F5344CB8AC3E}">
        <p14:creationId xmlns:p14="http://schemas.microsoft.com/office/powerpoint/2010/main" xmlns="" val="2862035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flow from top to bottom:&#10;&#10;Local ePharmacy Rx is finished  &#10;Claim generated using last local NDC&#10;Rx is filled with different NDC&#10;Automation sends new NDC to VistA via OPAI or  prescription has payable claim&#10;Last local NDC field is updated&#10;New NDC used for next local  Rx&#10;"/>
          <p:cNvGraphicFramePr/>
          <p:nvPr>
            <p:extLst>
              <p:ext uri="{D42A27DB-BD31-4B8C-83A1-F6EECF244321}">
                <p14:modId xmlns:p14="http://schemas.microsoft.com/office/powerpoint/2010/main" xmlns="" val="1612068491"/>
              </p:ext>
            </p:extLst>
          </p:nvPr>
        </p:nvGraphicFramePr>
        <p:xfrm>
          <a:off x="228600" y="533400"/>
          <a:ext cx="86868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p:nvPr>
        </p:nvSpPr>
        <p:spPr>
          <a:xfrm>
            <a:off x="0" y="-152400"/>
            <a:ext cx="9144000" cy="762000"/>
          </a:xfrm>
          <a:effectLst/>
        </p:spPr>
        <p:txBody>
          <a:bodyPr>
            <a:normAutofit/>
          </a:bodyPr>
          <a:lstStyle/>
          <a:p>
            <a:pPr algn="ctr"/>
            <a:r>
              <a:rPr lang="en-US" sz="2800" dirty="0">
                <a:effectLst>
                  <a:outerShdw blurRad="38100" dist="38100" dir="2700000" algn="tl">
                    <a:srgbClr val="000000">
                      <a:alpha val="43137"/>
                    </a:srgbClr>
                  </a:outerShdw>
                </a:effectLst>
              </a:rPr>
              <a:t>LAST LOCAL NDC Process Flow</a:t>
            </a:r>
          </a:p>
        </p:txBody>
      </p:sp>
    </p:spTree>
    <p:extLst>
      <p:ext uri="{BB962C8B-B14F-4D97-AF65-F5344CB8AC3E}">
        <p14:creationId xmlns:p14="http://schemas.microsoft.com/office/powerpoint/2010/main" xmlns="" val="2711381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descr="flow from top to botom:&#10;&#10;CMOP ePharmacy Rx is pulled from suspense&#10;Claim is generated using Last CMOP NDC&#10;Rx is filled with different NDC&#10;New NDC returned with CMOP release&#10;Last CMOP NDC field is updated and new NDC used for next CMOP Rx &#10;"/>
          <p:cNvGraphicFramePr/>
          <p:nvPr>
            <p:extLst>
              <p:ext uri="{D42A27DB-BD31-4B8C-83A1-F6EECF244321}">
                <p14:modId xmlns:p14="http://schemas.microsoft.com/office/powerpoint/2010/main" xmlns="" val="306118634"/>
              </p:ext>
            </p:extLst>
          </p:nvPr>
        </p:nvGraphicFramePr>
        <p:xfrm>
          <a:off x="152400" y="685800"/>
          <a:ext cx="87630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9"/>
          <p:cNvSpPr>
            <a:spLocks noGrp="1"/>
          </p:cNvSpPr>
          <p:nvPr>
            <p:ph type="title"/>
          </p:nvPr>
        </p:nvSpPr>
        <p:spPr>
          <a:xfrm>
            <a:off x="0" y="152400"/>
            <a:ext cx="9144000" cy="762000"/>
          </a:xfrm>
        </p:spPr>
        <p:txBody>
          <a:bodyPr>
            <a:noAutofit/>
          </a:bodyPr>
          <a:lstStyle/>
          <a:p>
            <a:r>
              <a:rPr lang="en-US" sz="3200" dirty="0">
                <a:effectLst>
                  <a:outerShdw blurRad="38100" dist="38100" dir="2700000" algn="tl">
                    <a:srgbClr val="000000">
                      <a:alpha val="43137"/>
                    </a:srgbClr>
                  </a:outerShdw>
                </a:effectLst>
              </a:rPr>
              <a:t>LAST </a:t>
            </a:r>
            <a:r>
              <a:rPr lang="en-US" sz="3200" u="sng" dirty="0">
                <a:effectLst>
                  <a:outerShdw blurRad="38100" dist="38100" dir="2700000" algn="tl">
                    <a:srgbClr val="000000">
                      <a:alpha val="43137"/>
                    </a:srgbClr>
                  </a:outerShdw>
                </a:effectLst>
              </a:rPr>
              <a:t>CMOP</a:t>
            </a:r>
            <a:r>
              <a:rPr lang="en-US" sz="3200" dirty="0">
                <a:effectLst>
                  <a:outerShdw blurRad="38100" dist="38100" dir="2700000" algn="tl">
                    <a:srgbClr val="000000">
                      <a:alpha val="43137"/>
                    </a:srgbClr>
                  </a:outerShdw>
                </a:effectLst>
              </a:rPr>
              <a:t> NDC Process Flow</a:t>
            </a:r>
            <a:br>
              <a:rPr lang="en-US" sz="3200" dirty="0">
                <a:effectLst>
                  <a:outerShdw blurRad="38100" dist="38100" dir="2700000" algn="tl">
                    <a:srgbClr val="000000">
                      <a:alpha val="43137"/>
                    </a:srgbClr>
                  </a:outerShdw>
                </a:effectLst>
              </a:rPr>
            </a:b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38936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descr="Looks here First: 32 NDC by outpatient site&#10; Last local NDC&#10; Last CMOP NDC&#10;&#10;Then looks here: 31 NDC&#10;&#10;&#10;"/>
          <p:cNvGraphicFramePr/>
          <p:nvPr>
            <p:extLst>
              <p:ext uri="{D42A27DB-BD31-4B8C-83A1-F6EECF244321}">
                <p14:modId xmlns:p14="http://schemas.microsoft.com/office/powerpoint/2010/main" xmlns="" val="2586466966"/>
              </p:ext>
            </p:extLst>
          </p:nvPr>
        </p:nvGraphicFramePr>
        <p:xfrm>
          <a:off x="152400" y="685800"/>
          <a:ext cx="86868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0" y="76200"/>
            <a:ext cx="9144000" cy="1143000"/>
          </a:xfrm>
        </p:spPr>
        <p:txBody>
          <a:bodyPr>
            <a:noAutofit/>
          </a:bodyPr>
          <a:lstStyle/>
          <a:p>
            <a:r>
              <a:rPr lang="en-US" sz="3200" dirty="0">
                <a:effectLst>
                  <a:outerShdw blurRad="38100" dist="38100" dir="2700000" algn="tl">
                    <a:srgbClr val="000000">
                      <a:alpha val="43137"/>
                    </a:srgbClr>
                  </a:outerShdw>
                </a:effectLst>
              </a:rPr>
              <a:t>NDC For Claims Transmissions</a:t>
            </a:r>
            <a:br>
              <a:rPr lang="en-US" sz="3200" dirty="0">
                <a:effectLst>
                  <a:outerShdw blurRad="38100" dist="38100" dir="2700000" algn="tl">
                    <a:srgbClr val="000000">
                      <a:alpha val="43137"/>
                    </a:srgbClr>
                  </a:outerShdw>
                </a:effectLst>
              </a:rPr>
            </a:b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180522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US" sz="2800" dirty="0" smtClean="0"/>
              <a:t>Which one of the DEA, Special HDLG field values below, when used alone, prevents claims processing?</a:t>
            </a:r>
          </a:p>
          <a:p>
            <a:pPr marL="0" indent="0">
              <a:buNone/>
            </a:pPr>
            <a:endParaRPr lang="en-US" sz="2800" dirty="0" smtClean="0"/>
          </a:p>
          <a:p>
            <a:pPr marL="1314450" lvl="2" indent="-514350">
              <a:buFont typeface="+mj-lt"/>
              <a:buAutoNum type="alphaUcPeriod"/>
            </a:pPr>
            <a:r>
              <a:rPr lang="en-US" sz="2800" dirty="0" smtClean="0"/>
              <a:t>6 Legend item</a:t>
            </a:r>
          </a:p>
          <a:p>
            <a:pPr marL="1314450" lvl="2" indent="-514350">
              <a:buFont typeface="+mj-lt"/>
              <a:buAutoNum type="alphaUcPeriod"/>
            </a:pPr>
            <a:r>
              <a:rPr lang="en-US" sz="2800" dirty="0" smtClean="0"/>
              <a:t>9 Over-the-counter </a:t>
            </a:r>
          </a:p>
          <a:p>
            <a:pPr marL="1314450" lvl="2" indent="-514350">
              <a:buFont typeface="+mj-lt"/>
              <a:buAutoNum type="alphaUcPeriod"/>
            </a:pPr>
            <a:r>
              <a:rPr lang="en-US" sz="2800" dirty="0" smtClean="0"/>
              <a:t>P Dated drugs </a:t>
            </a:r>
          </a:p>
          <a:p>
            <a:pPr marL="1314450" lvl="2" indent="-514350">
              <a:buFont typeface="+mj-lt"/>
              <a:buAutoNum type="alphaUcPeriod"/>
            </a:pPr>
            <a:r>
              <a:rPr lang="en-US" sz="2800" dirty="0" smtClean="0"/>
              <a:t>W Not renewable </a:t>
            </a:r>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86250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76200"/>
            <a:ext cx="9144000" cy="6705600"/>
          </a:xfrm>
        </p:spPr>
        <p:txBody>
          <a:bodyPr>
            <a:normAutofit fontScale="47500" lnSpcReduction="20000"/>
          </a:bodyPr>
          <a:lstStyle/>
          <a:p>
            <a:pPr marL="0" indent="0">
              <a:buNone/>
            </a:pPr>
            <a:r>
              <a:rPr lang="en-US" sz="6700" dirty="0"/>
              <a:t>DRUG file field</a:t>
            </a:r>
            <a:r>
              <a:rPr lang="en-US" sz="6700" b="1" dirty="0" smtClean="0"/>
              <a:t>:</a:t>
            </a:r>
            <a:endParaRPr lang="en-US" sz="6700" b="1" dirty="0">
              <a:solidFill>
                <a:schemeClr val="bg1">
                  <a:lumMod val="65000"/>
                </a:schemeClr>
              </a:solidFill>
            </a:endParaRPr>
          </a:p>
          <a:p>
            <a:pPr marL="0" indent="0">
              <a:buNone/>
            </a:pPr>
            <a:r>
              <a:rPr lang="en-US" sz="5100" dirty="0" smtClean="0"/>
              <a:t>   9            SYNONYM  (multiple)</a:t>
            </a:r>
          </a:p>
          <a:p>
            <a:pPr marL="0" indent="0">
              <a:buNone/>
            </a:pPr>
            <a:r>
              <a:rPr lang="en-US" sz="5100" dirty="0" smtClean="0"/>
              <a:t>  .01          SYNONYM</a:t>
            </a:r>
          </a:p>
          <a:p>
            <a:pPr marL="0" indent="0">
              <a:buNone/>
            </a:pPr>
            <a:r>
              <a:rPr lang="en-US" sz="5100" dirty="0" smtClean="0"/>
              <a:t>   1            INTENDED USE</a:t>
            </a:r>
          </a:p>
          <a:p>
            <a:pPr marL="0" indent="0">
              <a:buNone/>
            </a:pPr>
            <a:r>
              <a:rPr lang="en-US" sz="5100" dirty="0" smtClean="0"/>
              <a:t>   2            NDC CODE</a:t>
            </a:r>
          </a:p>
          <a:p>
            <a:pPr marL="0" indent="0">
              <a:buNone/>
            </a:pPr>
            <a:r>
              <a:rPr lang="en-US" sz="5100" dirty="0" smtClean="0"/>
              <a:t>   400          VSN</a:t>
            </a:r>
          </a:p>
          <a:p>
            <a:pPr marL="0" indent="0">
              <a:buNone/>
            </a:pPr>
            <a:r>
              <a:rPr lang="en-US" sz="5100" dirty="0" smtClean="0"/>
              <a:t>   401          ORDER UNIT</a:t>
            </a:r>
          </a:p>
          <a:p>
            <a:pPr marL="0" indent="0">
              <a:buNone/>
            </a:pPr>
            <a:r>
              <a:rPr lang="en-US" sz="5100" dirty="0" smtClean="0"/>
              <a:t>   402          PRICE PER ORDER UNIT</a:t>
            </a:r>
          </a:p>
          <a:p>
            <a:pPr marL="0" indent="0">
              <a:buNone/>
            </a:pPr>
            <a:r>
              <a:rPr lang="en-US" sz="5100" dirty="0" smtClean="0"/>
              <a:t>   403          DISPENSE UNITS PER ORDER UNIT</a:t>
            </a:r>
          </a:p>
          <a:p>
            <a:pPr marL="0" indent="0">
              <a:buNone/>
            </a:pPr>
            <a:r>
              <a:rPr lang="en-US" sz="5100" dirty="0" smtClean="0">
                <a:solidFill>
                  <a:srgbClr val="C00000"/>
                </a:solidFill>
                <a:effectLst>
                  <a:outerShdw blurRad="38100" dist="38100" dir="2700000" algn="tl">
                    <a:srgbClr val="000000">
                      <a:alpha val="43137"/>
                    </a:srgbClr>
                  </a:outerShdw>
                </a:effectLst>
              </a:rPr>
              <a:t>   </a:t>
            </a:r>
            <a:r>
              <a:rPr lang="en-US" sz="5100" b="1" dirty="0" smtClean="0">
                <a:solidFill>
                  <a:srgbClr val="C00000"/>
                </a:solidFill>
              </a:rPr>
              <a:t>404          PRICE PER DISPENSE UNIT</a:t>
            </a:r>
          </a:p>
          <a:p>
            <a:pPr marL="0" indent="0">
              <a:buNone/>
            </a:pPr>
            <a:r>
              <a:rPr lang="en-US" sz="5100" dirty="0" smtClean="0"/>
              <a:t>   405          VENDOR</a:t>
            </a:r>
          </a:p>
          <a:p>
            <a:pPr marL="0" indent="0">
              <a:buNone/>
            </a:pPr>
            <a:r>
              <a:rPr lang="en-US" sz="5100" dirty="0" smtClean="0"/>
              <a:t>   11           REORDER LEVEL</a:t>
            </a:r>
          </a:p>
          <a:p>
            <a:pPr marL="0" indent="0">
              <a:buNone/>
            </a:pPr>
            <a:r>
              <a:rPr lang="en-US" sz="5100" dirty="0" smtClean="0"/>
              <a:t>   12           ORDER UNIT</a:t>
            </a:r>
          </a:p>
          <a:p>
            <a:pPr marL="0" indent="0">
              <a:buNone/>
            </a:pPr>
            <a:r>
              <a:rPr lang="en-US" sz="5100" dirty="0" smtClean="0"/>
              <a:t>   13           PRICE PER ORDER UNIT</a:t>
            </a:r>
          </a:p>
          <a:p>
            <a:pPr marL="0" indent="0">
              <a:buNone/>
            </a:pPr>
            <a:r>
              <a:rPr lang="en-US" sz="5100" dirty="0" smtClean="0"/>
              <a:t>   14           NORMAL AMOUNT TO ORDER</a:t>
            </a:r>
          </a:p>
          <a:p>
            <a:pPr marL="0" indent="0">
              <a:buNone/>
            </a:pPr>
            <a:r>
              <a:rPr lang="en-US" sz="5100" dirty="0" smtClean="0"/>
              <a:t>   14.5         DISPENSE UNIT</a:t>
            </a:r>
          </a:p>
          <a:p>
            <a:pPr marL="0" indent="0">
              <a:buNone/>
            </a:pPr>
            <a:r>
              <a:rPr lang="en-US" sz="5100" dirty="0" smtClean="0"/>
              <a:t>   15           DISPENSE UNITS PER ORDER UNIT</a:t>
            </a:r>
          </a:p>
          <a:p>
            <a:pPr marL="0" indent="0">
              <a:buNone/>
            </a:pPr>
            <a:r>
              <a:rPr lang="en-US" sz="5100" dirty="0" smtClean="0">
                <a:solidFill>
                  <a:srgbClr val="C00000"/>
                </a:solidFill>
              </a:rPr>
              <a:t>   </a:t>
            </a:r>
            <a:r>
              <a:rPr lang="en-US" sz="5100" b="1" dirty="0" smtClean="0">
                <a:solidFill>
                  <a:srgbClr val="C00000"/>
                </a:solidFill>
              </a:rPr>
              <a:t>16           PRICE PER DISPENSE UNIT</a:t>
            </a:r>
            <a:endParaRPr lang="en-US" sz="5100" b="1" dirty="0">
              <a:solidFill>
                <a:srgbClr val="C00000"/>
              </a:solidFill>
            </a:endParaRPr>
          </a:p>
        </p:txBody>
      </p:sp>
      <p:sp>
        <p:nvSpPr>
          <p:cNvPr id="11" name="Rectangular Callout 10" descr="transparent red callout box"/>
          <p:cNvSpPr/>
          <p:nvPr/>
        </p:nvSpPr>
        <p:spPr>
          <a:xfrm>
            <a:off x="5730240" y="4964305"/>
            <a:ext cx="3124200" cy="1359408"/>
          </a:xfrm>
          <a:prstGeom prst="wedgeRectCallout">
            <a:avLst>
              <a:gd name="adj1" fmla="val -85827"/>
              <a:gd name="adj2" fmla="val 61546"/>
            </a:avLst>
          </a:prstGeom>
          <a:solidFill>
            <a:schemeClr val="accent2">
              <a:lumMod val="75000"/>
              <a:alpha val="46000"/>
            </a:schemeClr>
          </a:solidFill>
          <a:ln>
            <a:solidFill>
              <a:srgbClr val="B2B2B2"/>
            </a:solidFill>
          </a:ln>
        </p:spPr>
        <p:style>
          <a:lnRef idx="1">
            <a:schemeClr val="accent6"/>
          </a:lnRef>
          <a:fillRef idx="3">
            <a:schemeClr val="accent6"/>
          </a:fillRef>
          <a:effectRef idx="2">
            <a:schemeClr val="accent6"/>
          </a:effectRef>
          <a:fontRef idx="minor">
            <a:schemeClr val="lt1"/>
          </a:fontRef>
        </p:style>
        <p:txBody>
          <a:bodyPr rtlCol="0" anchor="ctr"/>
          <a:lstStyle/>
          <a:p>
            <a:endParaRPr lang="en-US" sz="3200" b="1" dirty="0"/>
          </a:p>
        </p:txBody>
      </p:sp>
      <p:sp>
        <p:nvSpPr>
          <p:cNvPr id="12" name="TextBox 11" descr="red text box: 16 PRICE PER DISPENSE UNIT&#10;"/>
          <p:cNvSpPr txBox="1"/>
          <p:nvPr/>
        </p:nvSpPr>
        <p:spPr>
          <a:xfrm>
            <a:off x="5882640" y="5105400"/>
            <a:ext cx="2819400"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b="1" dirty="0" smtClean="0">
                <a:solidFill>
                  <a:schemeClr val="bg1"/>
                </a:solidFill>
              </a:rPr>
              <a:t>16 PRICE PER DISPENSE UNIT</a:t>
            </a:r>
            <a:endParaRPr lang="en-US" sz="3200" b="1" dirty="0">
              <a:solidFill>
                <a:schemeClr val="bg1"/>
              </a:solidFill>
            </a:endParaRPr>
          </a:p>
        </p:txBody>
      </p:sp>
      <p:sp>
        <p:nvSpPr>
          <p:cNvPr id="9" name="Rectangular Callout 8" descr="transparent red callout box"/>
          <p:cNvSpPr/>
          <p:nvPr/>
        </p:nvSpPr>
        <p:spPr>
          <a:xfrm>
            <a:off x="5882640" y="762000"/>
            <a:ext cx="3124200" cy="1816609"/>
          </a:xfrm>
          <a:prstGeom prst="wedgeRectCallout">
            <a:avLst>
              <a:gd name="adj1" fmla="val -85827"/>
              <a:gd name="adj2" fmla="val 106426"/>
            </a:avLst>
          </a:prstGeom>
          <a:solidFill>
            <a:schemeClr val="accent2">
              <a:lumMod val="75000"/>
              <a:alpha val="46000"/>
            </a:schemeClr>
          </a:solidFill>
          <a:ln>
            <a:solidFill>
              <a:srgbClr val="B2B2B2"/>
            </a:solidFill>
          </a:ln>
        </p:spPr>
        <p:style>
          <a:lnRef idx="1">
            <a:schemeClr val="accent6"/>
          </a:lnRef>
          <a:fillRef idx="3">
            <a:schemeClr val="accent6"/>
          </a:fillRef>
          <a:effectRef idx="2">
            <a:schemeClr val="accent6"/>
          </a:effectRef>
          <a:fontRef idx="minor">
            <a:schemeClr val="lt1"/>
          </a:fontRef>
        </p:style>
        <p:txBody>
          <a:bodyPr rtlCol="0" anchor="ctr"/>
          <a:lstStyle/>
          <a:p>
            <a:endParaRPr lang="en-US" sz="3200" b="1" dirty="0"/>
          </a:p>
        </p:txBody>
      </p:sp>
      <p:sp>
        <p:nvSpPr>
          <p:cNvPr id="10" name="TextBox 9" descr="red text box: 404 PRICE PER DISPENSE UNIT (SYNONYM) &#10;"/>
          <p:cNvSpPr txBox="1"/>
          <p:nvPr/>
        </p:nvSpPr>
        <p:spPr>
          <a:xfrm>
            <a:off x="6035040" y="903096"/>
            <a:ext cx="2819400"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b="1" dirty="0" smtClean="0">
                <a:solidFill>
                  <a:schemeClr val="bg1"/>
                </a:solidFill>
              </a:rPr>
              <a:t>404 PRICE PER DISPENSE UNIT (SYNONYM) </a:t>
            </a:r>
            <a:endParaRPr lang="en-US" sz="3200" b="1" dirty="0">
              <a:solidFill>
                <a:schemeClr val="bg1"/>
              </a:solidFill>
            </a:endParaRPr>
          </a:p>
        </p:txBody>
      </p:sp>
    </p:spTree>
    <p:extLst>
      <p:ext uri="{BB962C8B-B14F-4D97-AF65-F5344CB8AC3E}">
        <p14:creationId xmlns:p14="http://schemas.microsoft.com/office/powerpoint/2010/main" xmlns="" val="160847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4294967295"/>
          </p:nvPr>
        </p:nvSpPr>
        <p:spPr>
          <a:xfrm>
            <a:off x="0" y="990600"/>
            <a:ext cx="8229600" cy="5135563"/>
          </a:xfrm>
        </p:spPr>
        <p:txBody>
          <a:bodyPr>
            <a:normAutofit/>
          </a:bodyPr>
          <a:lstStyle/>
          <a:p>
            <a:pPr lvl="1"/>
            <a:endParaRPr lang="en-US" sz="3200" dirty="0" smtClean="0"/>
          </a:p>
          <a:p>
            <a:pPr lvl="1"/>
            <a:endParaRPr lang="en-US" sz="3200" dirty="0"/>
          </a:p>
          <a:p>
            <a:pPr marL="457200" lvl="1" indent="0">
              <a:buNone/>
            </a:pPr>
            <a:endParaRPr lang="en-US" sz="3200" dirty="0" smtClean="0"/>
          </a:p>
        </p:txBody>
      </p:sp>
      <p:graphicFrame>
        <p:nvGraphicFramePr>
          <p:cNvPr id="17" name="Diagram 16" descr="If NDC selected  is field 31 NDC&#10;&#10;green down arrow&#10;&#10;Price Per Dispense Unit field (#16)&#10;"/>
          <p:cNvGraphicFramePr/>
          <p:nvPr>
            <p:extLst>
              <p:ext uri="{D42A27DB-BD31-4B8C-83A1-F6EECF244321}">
                <p14:modId xmlns:p14="http://schemas.microsoft.com/office/powerpoint/2010/main" xmlns="" val="2727336875"/>
              </p:ext>
            </p:extLst>
          </p:nvPr>
        </p:nvGraphicFramePr>
        <p:xfrm>
          <a:off x="4953000" y="1752600"/>
          <a:ext cx="4267200" cy="482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descr="If NDC selected is a Synonym NDC&#10;&#10;green down arrow&#10;&#10;Price Per Dispense Unit field (#404) of the Synonym multiple (#9)&#10;"/>
          <p:cNvGraphicFramePr/>
          <p:nvPr>
            <p:extLst>
              <p:ext uri="{D42A27DB-BD31-4B8C-83A1-F6EECF244321}">
                <p14:modId xmlns:p14="http://schemas.microsoft.com/office/powerpoint/2010/main" xmlns="" val="361603025"/>
              </p:ext>
            </p:extLst>
          </p:nvPr>
        </p:nvGraphicFramePr>
        <p:xfrm>
          <a:off x="0" y="1727200"/>
          <a:ext cx="3886200" cy="4826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extBox 11" descr="Local Fills&#10;"/>
          <p:cNvSpPr txBox="1"/>
          <p:nvPr/>
        </p:nvSpPr>
        <p:spPr>
          <a:xfrm>
            <a:off x="3048000" y="3733800"/>
            <a:ext cx="2839998" cy="707886"/>
          </a:xfrm>
          <a:prstGeom prst="rect">
            <a:avLst/>
          </a:prstGeom>
          <a:noFill/>
        </p:spPr>
        <p:txBody>
          <a:bodyPr vert="horz" wrap="square" rtlCol="0">
            <a:spAutoFit/>
          </a:bodyPr>
          <a:lstStyle/>
          <a:p>
            <a:pPr algn="ctr"/>
            <a:r>
              <a:rPr lang="en-US" sz="4000" b="1" dirty="0" smtClean="0">
                <a:effectLst>
                  <a:outerShdw blurRad="38100" dist="38100" dir="2700000" algn="tl">
                    <a:srgbClr val="000000">
                      <a:alpha val="43137"/>
                    </a:srgbClr>
                  </a:outerShdw>
                </a:effectLst>
              </a:rPr>
              <a:t>Local Fills</a:t>
            </a:r>
            <a:endParaRPr lang="en-US" sz="4000" b="1" dirty="0">
              <a:effectLst>
                <a:outerShdw blurRad="38100" dist="38100" dir="2700000" algn="tl">
                  <a:srgbClr val="000000">
                    <a:alpha val="43137"/>
                  </a:srgbClr>
                </a:outerShdw>
              </a:effectLst>
            </a:endParaRPr>
          </a:p>
        </p:txBody>
      </p:sp>
      <p:cxnSp>
        <p:nvCxnSpPr>
          <p:cNvPr id="26" name="Straight Arrow Connector 25" descr="black up left arrow"/>
          <p:cNvCxnSpPr>
            <a:stCxn id="12" idx="0"/>
          </p:cNvCxnSpPr>
          <p:nvPr/>
        </p:nvCxnSpPr>
        <p:spPr>
          <a:xfrm flipH="1" flipV="1">
            <a:off x="3733801" y="2743200"/>
            <a:ext cx="734198" cy="990600"/>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descr="black up right arrow"/>
          <p:cNvCxnSpPr/>
          <p:nvPr/>
        </p:nvCxnSpPr>
        <p:spPr>
          <a:xfrm flipV="1">
            <a:off x="4467999" y="2743200"/>
            <a:ext cx="866001" cy="990600"/>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10" name="Title 9"/>
          <p:cNvSpPr>
            <a:spLocks noGrp="1"/>
          </p:cNvSpPr>
          <p:nvPr>
            <p:ph type="title"/>
          </p:nvPr>
        </p:nvSpPr>
        <p:spPr>
          <a:xfrm>
            <a:off x="0" y="0"/>
            <a:ext cx="9144000" cy="1143000"/>
          </a:xfrm>
        </p:spPr>
        <p:txBody>
          <a:bodyPr>
            <a:normAutofit/>
          </a:bodyPr>
          <a:lstStyle/>
          <a:p>
            <a:r>
              <a:rPr lang="en-US" sz="3600" dirty="0">
                <a:effectLst>
                  <a:outerShdw blurRad="38100" dist="38100" dir="2700000" algn="tl">
                    <a:srgbClr val="000000">
                      <a:alpha val="43137"/>
                    </a:srgbClr>
                  </a:outerShdw>
                </a:effectLst>
              </a:rPr>
              <a:t>Drug File Costs Used for Claims Local</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US" sz="2800" dirty="0" smtClean="0">
                <a:solidFill>
                  <a:schemeClr val="tx1">
                    <a:lumMod val="85000"/>
                    <a:lumOff val="15000"/>
                  </a:schemeClr>
                </a:solidFill>
              </a:rPr>
              <a:t>How long have you been a VA </a:t>
            </a:r>
            <a:r>
              <a:rPr lang="en-US" sz="2800" dirty="0">
                <a:solidFill>
                  <a:schemeClr val="tx1">
                    <a:lumMod val="85000"/>
                    <a:lumOff val="15000"/>
                  </a:schemeClr>
                </a:solidFill>
              </a:rPr>
              <a:t>Pharmacy </a:t>
            </a:r>
            <a:r>
              <a:rPr lang="en-US" sz="2800" dirty="0" smtClean="0">
                <a:solidFill>
                  <a:schemeClr val="tx1">
                    <a:lumMod val="85000"/>
                    <a:lumOff val="15000"/>
                  </a:schemeClr>
                </a:solidFill>
              </a:rPr>
              <a:t>ADPAC/Informatics staff?</a:t>
            </a:r>
          </a:p>
          <a:p>
            <a:pPr marL="0" indent="0">
              <a:buNone/>
            </a:pPr>
            <a:endParaRPr lang="en-US" sz="2800" dirty="0" smtClean="0">
              <a:solidFill>
                <a:schemeClr val="tx1">
                  <a:lumMod val="85000"/>
                  <a:lumOff val="15000"/>
                </a:schemeClr>
              </a:solidFill>
            </a:endParaRPr>
          </a:p>
          <a:p>
            <a:pPr marL="1314450" lvl="2" indent="-514350">
              <a:buFont typeface="+mj-lt"/>
              <a:buAutoNum type="alphaUcPeriod"/>
            </a:pPr>
            <a:r>
              <a:rPr lang="en-US" sz="2800" dirty="0" smtClean="0">
                <a:solidFill>
                  <a:schemeClr val="tx1">
                    <a:lumMod val="85000"/>
                    <a:lumOff val="15000"/>
                  </a:schemeClr>
                </a:solidFill>
              </a:rPr>
              <a:t>1 year or less</a:t>
            </a:r>
          </a:p>
          <a:p>
            <a:pPr marL="1314450" lvl="2" indent="-514350">
              <a:buFont typeface="+mj-lt"/>
              <a:buAutoNum type="alphaUcPeriod"/>
            </a:pPr>
            <a:r>
              <a:rPr lang="en-US" sz="2800" dirty="0" smtClean="0">
                <a:solidFill>
                  <a:schemeClr val="tx1">
                    <a:lumMod val="85000"/>
                    <a:lumOff val="15000"/>
                  </a:schemeClr>
                </a:solidFill>
              </a:rPr>
              <a:t>2-5 years</a:t>
            </a:r>
          </a:p>
          <a:p>
            <a:pPr marL="1314450" lvl="2" indent="-514350">
              <a:buFont typeface="+mj-lt"/>
              <a:buAutoNum type="alphaUcPeriod"/>
            </a:pPr>
            <a:r>
              <a:rPr lang="en-US" sz="2800" dirty="0" smtClean="0">
                <a:solidFill>
                  <a:schemeClr val="tx1">
                    <a:lumMod val="85000"/>
                    <a:lumOff val="15000"/>
                  </a:schemeClr>
                </a:solidFill>
              </a:rPr>
              <a:t>Over 5 years</a:t>
            </a:r>
          </a:p>
          <a:p>
            <a:pPr marL="1314450" lvl="2" indent="-514350">
              <a:buFont typeface="+mj-lt"/>
              <a:buAutoNum type="alphaUcPeriod"/>
            </a:pPr>
            <a:r>
              <a:rPr lang="en-US" sz="2800" dirty="0" smtClean="0">
                <a:solidFill>
                  <a:schemeClr val="tx1">
                    <a:lumMod val="85000"/>
                    <a:lumOff val="15000"/>
                  </a:schemeClr>
                </a:solidFill>
              </a:rPr>
              <a:t>I am not a Pharmacy Informatics or ADPAC person</a:t>
            </a:r>
          </a:p>
        </p:txBody>
      </p:sp>
      <p:sp>
        <p:nvSpPr>
          <p:cNvPr id="4" name="Title 3"/>
          <p:cNvSpPr>
            <a:spLocks noGrp="1"/>
          </p:cNvSpPr>
          <p:nvPr>
            <p:ph type="title"/>
          </p:nvPr>
        </p:nvSpPr>
        <p:spPr>
          <a:xfrm>
            <a:off x="914400" y="228600"/>
            <a:ext cx="8229600" cy="1143000"/>
          </a:xfrm>
        </p:spPr>
        <p:txBody>
          <a:bodyPr/>
          <a:lstStyle/>
          <a:p>
            <a:r>
              <a:rPr lang="en-US" dirty="0" smtClean="0">
                <a:solidFill>
                  <a:schemeClr val="tx1">
                    <a:lumMod val="85000"/>
                    <a:lumOff val="15000"/>
                  </a:schemeClr>
                </a:solidFill>
              </a:rPr>
              <a:t>Poll Question</a:t>
            </a:r>
            <a:endParaRPr lang="en-US" dirty="0">
              <a:solidFill>
                <a:schemeClr val="tx1">
                  <a:lumMod val="85000"/>
                  <a:lumOff val="15000"/>
                </a:schemeClr>
              </a:solidFill>
            </a:endParaRPr>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65419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xmlns="" val="3679788669"/>
              </p:ext>
            </p:extLst>
          </p:nvPr>
        </p:nvGraphicFramePr>
        <p:xfrm>
          <a:off x="4419600" y="2133601"/>
          <a:ext cx="45720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Arrow Connector 11" descr="black right arrow"/>
          <p:cNvCxnSpPr/>
          <p:nvPr/>
        </p:nvCxnSpPr>
        <p:spPr>
          <a:xfrm>
            <a:off x="2819400" y="3200400"/>
            <a:ext cx="1600200" cy="30686"/>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8" name="TextBox 7" descr="CMOP Fills&#10;"/>
          <p:cNvSpPr txBox="1"/>
          <p:nvPr/>
        </p:nvSpPr>
        <p:spPr>
          <a:xfrm>
            <a:off x="152400" y="2873514"/>
            <a:ext cx="2839998" cy="707886"/>
          </a:xfrm>
          <a:prstGeom prst="rect">
            <a:avLst/>
          </a:prstGeom>
          <a:noFill/>
        </p:spPr>
        <p:txBody>
          <a:bodyPr vert="horz" wrap="square" rtlCol="0">
            <a:spAutoFit/>
          </a:bodyPr>
          <a:lstStyle/>
          <a:p>
            <a:pPr algn="ctr"/>
            <a:r>
              <a:rPr lang="en-US" sz="4000" b="1" dirty="0" smtClean="0">
                <a:effectLst>
                  <a:outerShdw blurRad="38100" dist="38100" dir="2700000" algn="tl">
                    <a:srgbClr val="000000">
                      <a:alpha val="43137"/>
                    </a:srgbClr>
                  </a:outerShdw>
                </a:effectLst>
              </a:rPr>
              <a:t>CMOP Fills</a:t>
            </a:r>
            <a:endParaRPr lang="en-US" sz="4000" b="1" dirty="0">
              <a:effectLst>
                <a:outerShdw blurRad="38100" dist="38100" dir="2700000" algn="tl">
                  <a:srgbClr val="000000">
                    <a:alpha val="43137"/>
                  </a:srgbClr>
                </a:outerShdw>
              </a:effectLst>
            </a:endParaRPr>
          </a:p>
        </p:txBody>
      </p:sp>
      <p:sp>
        <p:nvSpPr>
          <p:cNvPr id="7" name="Title 6"/>
          <p:cNvSpPr>
            <a:spLocks noGrp="1"/>
          </p:cNvSpPr>
          <p:nvPr>
            <p:ph type="title"/>
          </p:nvPr>
        </p:nvSpPr>
        <p:spPr>
          <a:xfrm>
            <a:off x="0" y="0"/>
            <a:ext cx="9144000" cy="1143000"/>
          </a:xfrm>
        </p:spPr>
        <p:txBody>
          <a:bodyPr>
            <a:normAutofit/>
          </a:bodyPr>
          <a:lstStyle/>
          <a:p>
            <a:r>
              <a:rPr lang="en-US" dirty="0">
                <a:effectLst>
                  <a:outerShdw blurRad="38100" dist="38100" dir="2700000" algn="tl">
                    <a:srgbClr val="000000">
                      <a:alpha val="43137"/>
                    </a:srgbClr>
                  </a:outerShdw>
                </a:effectLst>
              </a:rPr>
              <a:t>Drug File Costs Used for Claims CMOP</a:t>
            </a:r>
          </a:p>
        </p:txBody>
      </p:sp>
    </p:spTree>
    <p:extLst>
      <p:ext uri="{BB962C8B-B14F-4D97-AF65-F5344CB8AC3E}">
        <p14:creationId xmlns:p14="http://schemas.microsoft.com/office/powerpoint/2010/main" xmlns="" val="4229260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p:txBody>
          <a:bodyPr/>
          <a:lstStyle/>
          <a:p>
            <a:pPr lvl="1"/>
            <a:endParaRPr lang="en-US" dirty="0" smtClean="0"/>
          </a:p>
          <a:p>
            <a:pPr lvl="1"/>
            <a:endParaRPr lang="en-US" dirty="0" smtClean="0"/>
          </a:p>
          <a:p>
            <a:pPr lvl="1"/>
            <a:endParaRPr lang="en-US" dirty="0" smtClean="0"/>
          </a:p>
        </p:txBody>
      </p:sp>
      <p:graphicFrame>
        <p:nvGraphicFramePr>
          <p:cNvPr id="12" name="Diagram 11" descr="Refills &#10;&#10;green arrow&#10;&#10;Current unit Price of Drug field (#1.2)  of Prescription file refill multiple (#52)&#10;"/>
          <p:cNvGraphicFramePr/>
          <p:nvPr>
            <p:extLst>
              <p:ext uri="{D42A27DB-BD31-4B8C-83A1-F6EECF244321}">
                <p14:modId xmlns:p14="http://schemas.microsoft.com/office/powerpoint/2010/main" xmlns="" val="294622735"/>
              </p:ext>
            </p:extLst>
          </p:nvPr>
        </p:nvGraphicFramePr>
        <p:xfrm>
          <a:off x="152400" y="3581400"/>
          <a:ext cx="8839200" cy="307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descr="Original Fills&#10;&#10;green right arrow&#10;&#10;Unit Price of Drug field (#17)  of Prescription file (#52)&#10;"/>
          <p:cNvGraphicFramePr/>
          <p:nvPr>
            <p:extLst>
              <p:ext uri="{D42A27DB-BD31-4B8C-83A1-F6EECF244321}">
                <p14:modId xmlns:p14="http://schemas.microsoft.com/office/powerpoint/2010/main" xmlns="" val="2524031278"/>
              </p:ext>
            </p:extLst>
          </p:nvPr>
        </p:nvGraphicFramePr>
        <p:xfrm>
          <a:off x="152400" y="685800"/>
          <a:ext cx="8839200" cy="3276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itle 6"/>
          <p:cNvSpPr>
            <a:spLocks noGrp="1"/>
          </p:cNvSpPr>
          <p:nvPr>
            <p:ph type="title"/>
          </p:nvPr>
        </p:nvSpPr>
        <p:spPr>
          <a:xfrm>
            <a:off x="0" y="-152400"/>
            <a:ext cx="9144000" cy="1143000"/>
          </a:xfrm>
        </p:spPr>
        <p:txBody>
          <a:bodyPr/>
          <a:lstStyle/>
          <a:p>
            <a:r>
              <a:rPr lang="en-US" dirty="0">
                <a:effectLst>
                  <a:outerShdw blurRad="38100" dist="38100" dir="2700000" algn="tl">
                    <a:srgbClr val="000000">
                      <a:alpha val="43137"/>
                    </a:srgbClr>
                  </a:outerShdw>
                </a:effectLst>
              </a:rPr>
              <a:t>Prescription Costs Used for Claims</a:t>
            </a:r>
          </a:p>
        </p:txBody>
      </p:sp>
    </p:spTree>
    <p:extLst>
      <p:ext uri="{BB962C8B-B14F-4D97-AF65-F5344CB8AC3E}">
        <p14:creationId xmlns:p14="http://schemas.microsoft.com/office/powerpoint/2010/main" xmlns="" val="37019466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image of price tag"/>
          <p:cNvPicPr>
            <a:picLocks noChangeAspect="1"/>
          </p:cNvPicPr>
          <p:nvPr/>
        </p:nvPicPr>
        <p:blipFill rotWithShape="1">
          <a:blip r:embed="rId3" cstate="print">
            <a:extLst>
              <a:ext uri="{28A0092B-C50C-407E-A947-70E740481C1C}">
                <a14:useLocalDpi xmlns:a14="http://schemas.microsoft.com/office/drawing/2010/main" xmlns="" val="0"/>
              </a:ext>
            </a:extLst>
          </a:blip>
          <a:srcRect l="2077" t="9321" r="4720" b="8929"/>
          <a:stretch/>
        </p:blipFill>
        <p:spPr>
          <a:xfrm>
            <a:off x="217942" y="1401652"/>
            <a:ext cx="8545058" cy="4999148"/>
          </a:xfrm>
          <a:prstGeom prst="rect">
            <a:avLst/>
          </a:prstGeom>
        </p:spPr>
      </p:pic>
      <p:sp>
        <p:nvSpPr>
          <p:cNvPr id="4" name="TextBox 3" descr="$0.0000"/>
          <p:cNvSpPr txBox="1"/>
          <p:nvPr/>
        </p:nvSpPr>
        <p:spPr>
          <a:xfrm rot="945181">
            <a:off x="2870872" y="3823205"/>
            <a:ext cx="4804619" cy="1107996"/>
          </a:xfrm>
          <a:prstGeom prst="rect">
            <a:avLst/>
          </a:prstGeom>
          <a:noFill/>
        </p:spPr>
        <p:txBody>
          <a:bodyPr wrap="square" rtlCol="0">
            <a:spAutoFit/>
          </a:bodyPr>
          <a:lstStyle/>
          <a:p>
            <a:pPr algn="ctr"/>
            <a:r>
              <a:rPr lang="en-US" sz="6600" dirty="0" smtClean="0"/>
              <a:t>$0.0000</a:t>
            </a:r>
            <a:endParaRPr lang="en-US" sz="6600" dirty="0"/>
          </a:p>
        </p:txBody>
      </p:sp>
      <p:sp>
        <p:nvSpPr>
          <p:cNvPr id="2" name="Title 1"/>
          <p:cNvSpPr>
            <a:spLocks noGrp="1"/>
          </p:cNvSpPr>
          <p:nvPr>
            <p:ph type="title"/>
          </p:nvPr>
        </p:nvSpPr>
        <p:spPr>
          <a:xfrm>
            <a:off x="0" y="0"/>
            <a:ext cx="9144000" cy="1143000"/>
          </a:xfrm>
        </p:spPr>
        <p:txBody>
          <a:bodyPr>
            <a:normAutofit/>
          </a:bodyPr>
          <a:lstStyle/>
          <a:p>
            <a:r>
              <a:rPr lang="en-US" sz="4000" dirty="0">
                <a:effectLst>
                  <a:outerShdw blurRad="38100" dist="38100" dir="2700000" algn="tl">
                    <a:srgbClr val="000000">
                      <a:alpha val="43137"/>
                    </a:srgbClr>
                  </a:outerShdw>
                </a:effectLst>
              </a:rPr>
              <a:t>Cannot Find Price for Item</a:t>
            </a:r>
          </a:p>
        </p:txBody>
      </p:sp>
    </p:spTree>
    <p:extLst>
      <p:ext uri="{BB962C8B-B14F-4D97-AF65-F5344CB8AC3E}">
        <p14:creationId xmlns:p14="http://schemas.microsoft.com/office/powerpoint/2010/main" xmlns="" val="2950967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Price per dispense unit = 0.0000 (Penny Drugs)&#10;green arrow&#10;Claims not generated&#10;aqua arrow&#10;Claims generate&#10;purple arrow&#10;23: M/I Ingredient  cost submitted rejects&#10;"/>
          <p:cNvGraphicFramePr/>
          <p:nvPr>
            <p:extLst>
              <p:ext uri="{D42A27DB-BD31-4B8C-83A1-F6EECF244321}">
                <p14:modId xmlns:p14="http://schemas.microsoft.com/office/powerpoint/2010/main" xmlns="" val="1711353516"/>
              </p:ext>
            </p:extLst>
          </p:nvPr>
        </p:nvGraphicFramePr>
        <p:xfrm>
          <a:off x="228600" y="1097518"/>
          <a:ext cx="8686800" cy="5608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descr="IB*2*455&#10;"/>
          <p:cNvSpPr/>
          <p:nvPr/>
        </p:nvSpPr>
        <p:spPr>
          <a:xfrm>
            <a:off x="4648200" y="3733800"/>
            <a:ext cx="1947969" cy="646331"/>
          </a:xfrm>
          <a:prstGeom prst="rect">
            <a:avLst/>
          </a:prstGeom>
          <a:effectLst>
            <a:glow rad="228600">
              <a:schemeClr val="accent5">
                <a:satMod val="175000"/>
                <a:alpha val="40000"/>
              </a:schemeClr>
            </a:glow>
          </a:effectLst>
        </p:spPr>
        <p:txBody>
          <a:bodyPr wrap="none">
            <a:spAutoFit/>
          </a:bodyPr>
          <a:lstStyle/>
          <a:p>
            <a:r>
              <a:rPr lang="en-US" sz="3600" dirty="0">
                <a:effectLst>
                  <a:outerShdw blurRad="38100" dist="38100" dir="2700000" algn="tl">
                    <a:srgbClr val="000000">
                      <a:alpha val="43137"/>
                    </a:srgbClr>
                  </a:outerShdw>
                </a:effectLst>
              </a:rPr>
              <a:t>IB*2*455</a:t>
            </a:r>
          </a:p>
        </p:txBody>
      </p:sp>
      <p:sp>
        <p:nvSpPr>
          <p:cNvPr id="8" name="Title 7"/>
          <p:cNvSpPr>
            <a:spLocks noGrp="1"/>
          </p:cNvSpPr>
          <p:nvPr>
            <p:ph type="title"/>
          </p:nvPr>
        </p:nvSpPr>
        <p:spPr>
          <a:xfrm>
            <a:off x="0" y="304800"/>
            <a:ext cx="9144000" cy="685800"/>
          </a:xfrm>
        </p:spPr>
        <p:txBody>
          <a:bodyPr>
            <a:normAutofit fontScale="90000"/>
          </a:bodyPr>
          <a:lstStyle/>
          <a:p>
            <a:r>
              <a:rPr lang="en-US" dirty="0">
                <a:effectLst>
                  <a:outerShdw blurRad="38100" dist="38100" dir="2700000" algn="tl">
                    <a:srgbClr val="000000">
                      <a:alpha val="43137"/>
                    </a:srgbClr>
                  </a:outerShdw>
                </a:effectLst>
              </a:rPr>
              <a:t>Cannot Find Price for Item</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descr=" SYNONYM: 67253032010  &#10; NDC CODE: 67253-0320-10 &#10; INTENDED USE: DRUG ACCOUNTABILITY &#10; &#10; VSN: 1291467&#10; ORDER UNIT: EA&#10; PRICE PER ORDER UNIT: 0.01&#10; DISPENSE UNITS PER ORDER UNIT: 100    &#10; PRICE PER DISPENSE UNIT: 0&#10;&#10;                      &#10;"/>
          <p:cNvGraphicFramePr/>
          <p:nvPr>
            <p:extLst>
              <p:ext uri="{D42A27DB-BD31-4B8C-83A1-F6EECF244321}">
                <p14:modId xmlns:p14="http://schemas.microsoft.com/office/powerpoint/2010/main" xmlns="" val="778414785"/>
              </p:ext>
            </p:extLst>
          </p:nvPr>
        </p:nvGraphicFramePr>
        <p:xfrm>
          <a:off x="-37531" y="2971800"/>
          <a:ext cx="9067800" cy="731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ular Callout 1" descr="transparent blue callout"/>
          <p:cNvSpPr/>
          <p:nvPr/>
        </p:nvSpPr>
        <p:spPr>
          <a:xfrm>
            <a:off x="5257800" y="2133600"/>
            <a:ext cx="2438400" cy="914400"/>
          </a:xfrm>
          <a:prstGeom prst="wedgeRectCallout">
            <a:avLst>
              <a:gd name="adj1" fmla="val -20555"/>
              <a:gd name="adj2" fmla="val -82155"/>
            </a:avLst>
          </a:prstGeom>
          <a:solidFill>
            <a:schemeClr val="accent5">
              <a:alpha val="3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Rectangle 2" descr="Updated Price&#10;"/>
          <p:cNvSpPr/>
          <p:nvPr/>
        </p:nvSpPr>
        <p:spPr>
          <a:xfrm>
            <a:off x="5334000" y="2209800"/>
            <a:ext cx="2286000" cy="762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smtClean="0"/>
              <a:t>Updated Price</a:t>
            </a:r>
            <a:endParaRPr lang="en-US" sz="2800" dirty="0"/>
          </a:p>
        </p:txBody>
      </p:sp>
      <p:graphicFrame>
        <p:nvGraphicFramePr>
          <p:cNvPr id="8" name="Diagram 7" descr="blue arrow progression from left to right:&#10;&#10;Price per dispense unit = 0 or null&#10;Claims not Generated&#10;Claims Generate&#10;"/>
          <p:cNvGraphicFramePr/>
          <p:nvPr>
            <p:extLst>
              <p:ext uri="{D42A27DB-BD31-4B8C-83A1-F6EECF244321}">
                <p14:modId xmlns:p14="http://schemas.microsoft.com/office/powerpoint/2010/main" xmlns="" val="3368028809"/>
              </p:ext>
            </p:extLst>
          </p:nvPr>
        </p:nvGraphicFramePr>
        <p:xfrm>
          <a:off x="76200" y="0"/>
          <a:ext cx="8991600" cy="2590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22317411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descr="A. 6 Legend item&#10;B. 9 Over-the-counter &#10;C. P Dated drugs &#10;D. W Not renewable &#10;"/>
          <p:cNvSpPr>
            <a:spLocks noGrp="1"/>
          </p:cNvSpPr>
          <p:nvPr>
            <p:ph idx="1"/>
          </p:nvPr>
        </p:nvSpPr>
        <p:spPr>
          <a:xfrm>
            <a:off x="-152400" y="2667000"/>
            <a:ext cx="4419600" cy="4038600"/>
          </a:xfrm>
        </p:spPr>
        <p:txBody>
          <a:bodyPr>
            <a:normAutofit/>
          </a:bodyPr>
          <a:lstStyle/>
          <a:p>
            <a:pPr marL="1314450" lvl="2" indent="-514350">
              <a:buFont typeface="+mj-lt"/>
              <a:buAutoNum type="alphaUcPeriod"/>
            </a:pPr>
            <a:r>
              <a:rPr lang="en-US" sz="2800" dirty="0"/>
              <a:t>6 Legend item</a:t>
            </a:r>
          </a:p>
          <a:p>
            <a:pPr marL="1314450" lvl="2" indent="-514350">
              <a:buFont typeface="+mj-lt"/>
              <a:buAutoNum type="alphaUcPeriod"/>
            </a:pPr>
            <a:r>
              <a:rPr lang="en-US" sz="2800" dirty="0"/>
              <a:t>9 Over-the-counter </a:t>
            </a:r>
          </a:p>
          <a:p>
            <a:pPr marL="1314450" lvl="2" indent="-514350">
              <a:buFont typeface="+mj-lt"/>
              <a:buAutoNum type="alphaUcPeriod"/>
            </a:pPr>
            <a:r>
              <a:rPr lang="en-US" sz="2800" dirty="0"/>
              <a:t>P Dated drugs </a:t>
            </a:r>
          </a:p>
          <a:p>
            <a:pPr marL="1314450" lvl="2" indent="-514350">
              <a:buFont typeface="+mj-lt"/>
              <a:buAutoNum type="alphaUcPeriod"/>
            </a:pPr>
            <a:r>
              <a:rPr lang="en-US" sz="2800" dirty="0"/>
              <a:t>W Not renewable </a:t>
            </a:r>
          </a:p>
        </p:txBody>
      </p:sp>
      <p:sp>
        <p:nvSpPr>
          <p:cNvPr id="2" name="Rectangle 1" descr="black border square"/>
          <p:cNvSpPr/>
          <p:nvPr/>
        </p:nvSpPr>
        <p:spPr>
          <a:xfrm>
            <a:off x="4343400" y="2209800"/>
            <a:ext cx="45720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descr="Which one of the DEA, Special HDLG field values below, when used alone, prevents claims processing?&#10;"/>
          <p:cNvSpPr/>
          <p:nvPr/>
        </p:nvSpPr>
        <p:spPr>
          <a:xfrm>
            <a:off x="457200" y="1219200"/>
            <a:ext cx="8153400" cy="954107"/>
          </a:xfrm>
          <a:prstGeom prst="rect">
            <a:avLst/>
          </a:prstGeom>
        </p:spPr>
        <p:txBody>
          <a:bodyPr wrap="square">
            <a:spAutoFit/>
          </a:bodyPr>
          <a:lstStyle/>
          <a:p>
            <a:r>
              <a:rPr lang="en-US" sz="2800" dirty="0" smtClean="0"/>
              <a:t>Which </a:t>
            </a:r>
            <a:r>
              <a:rPr lang="en-US" sz="2800" dirty="0"/>
              <a:t>one of the DEA, Special HDLG field values below, when used alone, prevents claims processing</a:t>
            </a:r>
            <a:r>
              <a:rPr lang="en-US" sz="2800" dirty="0" smtClean="0"/>
              <a:t>?</a:t>
            </a:r>
            <a:endParaRPr lang="en-US" sz="2800" dirty="0"/>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42875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descr="A. 6 Legend item&#10;B. 9 Over-the-counter &#10;C. P Dated drugs &#10;D. W Not renewable &#10;"/>
          <p:cNvSpPr>
            <a:spLocks noGrp="1"/>
          </p:cNvSpPr>
          <p:nvPr>
            <p:ph idx="1"/>
          </p:nvPr>
        </p:nvSpPr>
        <p:spPr>
          <a:xfrm>
            <a:off x="-152400" y="2667000"/>
            <a:ext cx="4419600" cy="4038600"/>
          </a:xfrm>
        </p:spPr>
        <p:txBody>
          <a:bodyPr>
            <a:normAutofit/>
          </a:bodyPr>
          <a:lstStyle/>
          <a:p>
            <a:pPr marL="1314450" lvl="2" indent="-514350">
              <a:buFont typeface="+mj-lt"/>
              <a:buAutoNum type="alphaUcPeriod"/>
            </a:pPr>
            <a:r>
              <a:rPr lang="en-US" sz="2800" dirty="0"/>
              <a:t>6 Legend item</a:t>
            </a:r>
          </a:p>
          <a:p>
            <a:pPr marL="1314450" lvl="2" indent="-514350">
              <a:buFont typeface="+mj-lt"/>
              <a:buAutoNum type="alphaUcPeriod"/>
            </a:pPr>
            <a:r>
              <a:rPr lang="en-US" sz="2800" dirty="0"/>
              <a:t>9 Over-the-counter </a:t>
            </a:r>
          </a:p>
          <a:p>
            <a:pPr marL="1314450" lvl="2" indent="-514350">
              <a:buFont typeface="+mj-lt"/>
              <a:buAutoNum type="alphaUcPeriod"/>
            </a:pPr>
            <a:r>
              <a:rPr lang="en-US" sz="2800" dirty="0"/>
              <a:t>P Dated drugs </a:t>
            </a:r>
          </a:p>
          <a:p>
            <a:pPr marL="1314450" lvl="2" indent="-514350">
              <a:buFont typeface="+mj-lt"/>
              <a:buAutoNum type="alphaUcPeriod"/>
            </a:pPr>
            <a:r>
              <a:rPr lang="en-US" sz="2800" dirty="0"/>
              <a:t>W Not renewable </a:t>
            </a:r>
          </a:p>
        </p:txBody>
      </p:sp>
      <p:sp>
        <p:nvSpPr>
          <p:cNvPr id="2" name="Rectangle 1" descr="black border rectangle"/>
          <p:cNvSpPr/>
          <p:nvPr/>
        </p:nvSpPr>
        <p:spPr>
          <a:xfrm>
            <a:off x="4343400" y="2209800"/>
            <a:ext cx="45720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853864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8686800" cy="6781800"/>
          </a:xfrm>
        </p:spPr>
        <p:txBody>
          <a:bodyPr>
            <a:normAutofit fontScale="32500" lnSpcReduction="20000"/>
          </a:bodyPr>
          <a:lstStyle/>
          <a:p>
            <a:pPr marL="0" indent="0">
              <a:buNone/>
            </a:pPr>
            <a:r>
              <a:rPr lang="en-US" sz="8600" dirty="0"/>
              <a:t>DRUG file field</a:t>
            </a:r>
            <a:r>
              <a:rPr lang="en-US" sz="8600" dirty="0" smtClean="0"/>
              <a:t>:</a:t>
            </a:r>
            <a:endParaRPr lang="en-US" sz="8600" dirty="0"/>
          </a:p>
          <a:p>
            <a:pPr marL="0" indent="0">
              <a:buNone/>
            </a:pPr>
            <a:r>
              <a:rPr lang="en-US" sz="5500" dirty="0" smtClean="0"/>
              <a:t>    37           </a:t>
            </a:r>
            <a:r>
              <a:rPr lang="en-US" sz="5500" dirty="0"/>
              <a:t>DRUG TEXT ENTRY  (multiple)</a:t>
            </a:r>
          </a:p>
          <a:p>
            <a:pPr marL="0" indent="0">
              <a:buNone/>
            </a:pPr>
            <a:r>
              <a:rPr lang="en-US" sz="5500" dirty="0"/>
              <a:t>   40           ACTION PROFILE MESSAGE (OP)</a:t>
            </a:r>
          </a:p>
          <a:p>
            <a:pPr marL="0" indent="0">
              <a:buNone/>
            </a:pPr>
            <a:r>
              <a:rPr lang="en-US" sz="5500" dirty="0"/>
              <a:t>   50           CURRENT INVENTORY</a:t>
            </a:r>
          </a:p>
          <a:p>
            <a:pPr marL="0" indent="0">
              <a:buNone/>
            </a:pPr>
            <a:r>
              <a:rPr lang="en-US" sz="5500" dirty="0"/>
              <a:t>   51           LOCAL NON-FORMULARY</a:t>
            </a:r>
          </a:p>
          <a:p>
            <a:pPr marL="0" indent="0">
              <a:buNone/>
            </a:pPr>
            <a:r>
              <a:rPr lang="en-US" sz="5500" dirty="0"/>
              <a:t>   52           VISN NON-FORMULARY</a:t>
            </a:r>
          </a:p>
          <a:p>
            <a:pPr marL="0" indent="0">
              <a:buNone/>
            </a:pPr>
            <a:r>
              <a:rPr lang="en-US" sz="5500" dirty="0"/>
              <a:t>   62.01        DAY (nD) or DOSE (nL) LIMIT</a:t>
            </a:r>
          </a:p>
          <a:p>
            <a:pPr marL="0" indent="0">
              <a:buNone/>
            </a:pPr>
            <a:r>
              <a:rPr lang="en-US" sz="5500" dirty="0"/>
              <a:t>   62.02        UNIT DOSE MED ROUTE</a:t>
            </a:r>
          </a:p>
          <a:p>
            <a:pPr marL="0" indent="0">
              <a:buNone/>
            </a:pPr>
            <a:r>
              <a:rPr lang="en-US" sz="5500" dirty="0"/>
              <a:t>   62.03        UNIT DOSE SCHEDULE TYPE</a:t>
            </a:r>
          </a:p>
          <a:p>
            <a:pPr marL="0" indent="0">
              <a:buNone/>
            </a:pPr>
            <a:r>
              <a:rPr lang="en-US" sz="5500" dirty="0"/>
              <a:t>   62.04        UNIT DOSE SCHEDULE</a:t>
            </a:r>
          </a:p>
          <a:p>
            <a:pPr marL="0" indent="0">
              <a:buNone/>
            </a:pPr>
            <a:r>
              <a:rPr lang="en-US" sz="5500" dirty="0"/>
              <a:t>   62.05        CORRESPONDING OUTPATIENT DRUG</a:t>
            </a:r>
          </a:p>
          <a:p>
            <a:pPr marL="0" indent="0">
              <a:buNone/>
            </a:pPr>
            <a:r>
              <a:rPr lang="en-US" sz="5500" dirty="0"/>
              <a:t>   63           APPLICATION PACKAGES' USE</a:t>
            </a:r>
          </a:p>
          <a:p>
            <a:pPr marL="0" indent="0">
              <a:buNone/>
            </a:pPr>
            <a:r>
              <a:rPr lang="en-US" sz="5500" dirty="0"/>
              <a:t>   64           *PRIMARY DRUG</a:t>
            </a:r>
          </a:p>
          <a:p>
            <a:pPr marL="0" indent="0">
              <a:buNone/>
            </a:pPr>
            <a:r>
              <a:rPr lang="en-US" sz="5500" dirty="0"/>
              <a:t>   65           FORMULARY ALTERNATIVE  (multiple)</a:t>
            </a:r>
          </a:p>
          <a:p>
            <a:pPr marL="0" indent="0">
              <a:buNone/>
            </a:pPr>
            <a:r>
              <a:rPr lang="en-US" sz="5500" dirty="0"/>
              <a:t>   81           DAW CODE</a:t>
            </a:r>
          </a:p>
          <a:p>
            <a:pPr marL="0" indent="0">
              <a:buNone/>
            </a:pPr>
            <a:r>
              <a:rPr lang="en-US" sz="5500" dirty="0"/>
              <a:t>   </a:t>
            </a:r>
            <a:r>
              <a:rPr lang="en-US" sz="5500" b="1" dirty="0">
                <a:solidFill>
                  <a:srgbClr val="C00000"/>
                </a:solidFill>
              </a:rPr>
              <a:t>82           NCPDP DISPENSE UNIT</a:t>
            </a:r>
          </a:p>
          <a:p>
            <a:pPr marL="0" indent="0">
              <a:buNone/>
            </a:pPr>
            <a:r>
              <a:rPr lang="en-US" sz="5500" b="1" dirty="0">
                <a:solidFill>
                  <a:srgbClr val="C00000"/>
                </a:solidFill>
              </a:rPr>
              <a:t>   83           NCPDP QUANTITY MULTIPLIER</a:t>
            </a:r>
          </a:p>
          <a:p>
            <a:pPr marL="0" indent="0">
              <a:buNone/>
            </a:pPr>
            <a:r>
              <a:rPr lang="en-US" sz="5500" dirty="0"/>
              <a:t>   100          INACTIVE DATE</a:t>
            </a:r>
          </a:p>
          <a:p>
            <a:pPr marL="0" indent="0">
              <a:buNone/>
            </a:pPr>
            <a:r>
              <a:rPr lang="en-US" sz="5500" dirty="0"/>
              <a:t>   101          MESSAGE</a:t>
            </a:r>
          </a:p>
          <a:p>
            <a:pPr marL="0" indent="0">
              <a:buNone/>
            </a:pPr>
            <a:r>
              <a:rPr lang="en-US" sz="5500" dirty="0"/>
              <a:t>   102          RESTRICTION</a:t>
            </a:r>
          </a:p>
          <a:p>
            <a:pPr marL="0" indent="0">
              <a:buNone/>
            </a:pPr>
            <a:r>
              <a:rPr lang="en-US" sz="5500" dirty="0"/>
              <a:t>   212          ATC CANISTER  (multiple)</a:t>
            </a:r>
          </a:p>
          <a:p>
            <a:pPr marL="0" indent="0">
              <a:buNone/>
            </a:pPr>
            <a:r>
              <a:rPr lang="en-US" sz="5500" dirty="0"/>
              <a:t>   212.1        *ATC CANISTER</a:t>
            </a:r>
          </a:p>
          <a:p>
            <a:pPr marL="0" indent="0">
              <a:buNone/>
            </a:pPr>
            <a:r>
              <a:rPr lang="en-US" sz="5500" dirty="0"/>
              <a:t>   212.2        ATC MNEMONIC</a:t>
            </a:r>
          </a:p>
          <a:p>
            <a:pPr marL="0" indent="0">
              <a:buNone/>
            </a:pPr>
            <a:r>
              <a:rPr lang="en-US" sz="5500" dirty="0"/>
              <a:t>   213          CMOP DISPENSE</a:t>
            </a:r>
          </a:p>
        </p:txBody>
      </p:sp>
      <p:sp>
        <p:nvSpPr>
          <p:cNvPr id="7" name="Rectangular Callout 6" descr="transparent red callout"/>
          <p:cNvSpPr/>
          <p:nvPr/>
        </p:nvSpPr>
        <p:spPr>
          <a:xfrm>
            <a:off x="4347519" y="4623533"/>
            <a:ext cx="4648200" cy="2133600"/>
          </a:xfrm>
          <a:prstGeom prst="wedgeRectCallout">
            <a:avLst>
              <a:gd name="adj1" fmla="val -77679"/>
              <a:gd name="adj2" fmla="val -45256"/>
            </a:avLst>
          </a:prstGeom>
          <a:solidFill>
            <a:schemeClr val="accent2">
              <a:lumMod val="75000"/>
              <a:alpha val="46000"/>
            </a:schemeClr>
          </a:solidFill>
          <a:ln>
            <a:solidFill>
              <a:srgbClr val="B2B2B2"/>
            </a:solidFill>
          </a:ln>
        </p:spPr>
        <p:style>
          <a:lnRef idx="1">
            <a:schemeClr val="accent6"/>
          </a:lnRef>
          <a:fillRef idx="3">
            <a:schemeClr val="accent6"/>
          </a:fillRef>
          <a:effectRef idx="2">
            <a:schemeClr val="accent6"/>
          </a:effectRef>
          <a:fontRef idx="minor">
            <a:schemeClr val="lt1"/>
          </a:fontRef>
        </p:style>
        <p:txBody>
          <a:bodyPr rtlCol="0" anchor="ctr"/>
          <a:lstStyle/>
          <a:p>
            <a:endParaRPr lang="en-US" sz="3200" b="1" dirty="0"/>
          </a:p>
        </p:txBody>
      </p:sp>
      <p:sp>
        <p:nvSpPr>
          <p:cNvPr id="9" name="TextBox 8" descr="82    NCPDP DISPENSE UNIT&#10;&#10;83    NCPDP QUANTITY MULTIPLIER&#10;"/>
          <p:cNvSpPr txBox="1"/>
          <p:nvPr/>
        </p:nvSpPr>
        <p:spPr>
          <a:xfrm>
            <a:off x="4499919" y="4764629"/>
            <a:ext cx="4343400" cy="181588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dirty="0"/>
              <a:t>82    NCPDP DISPENSE UNIT</a:t>
            </a:r>
          </a:p>
          <a:p>
            <a:endParaRPr lang="en-US" sz="2800" b="1" dirty="0"/>
          </a:p>
          <a:p>
            <a:r>
              <a:rPr lang="en-US" sz="2800" b="1" dirty="0"/>
              <a:t>83    NCPDP QUANTITY MULTIPLIER</a:t>
            </a:r>
          </a:p>
        </p:txBody>
      </p:sp>
    </p:spTree>
    <p:extLst>
      <p:ext uri="{BB962C8B-B14F-4D97-AF65-F5344CB8AC3E}">
        <p14:creationId xmlns:p14="http://schemas.microsoft.com/office/powerpoint/2010/main" xmlns="" val="3143662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NCPDP Dispense Unit&#10;EA = Each,  GM = Grams, ML = Milliliters&#10;Setting for Insulin Vial =ML&#10;&#10;NCPDP Quantity Multiplier&#10;Type a number between 0.001 and 99999.999&#10;Setting for Insulin vial  = 10&#10;"/>
          <p:cNvGraphicFramePr/>
          <p:nvPr>
            <p:extLst>
              <p:ext uri="{D42A27DB-BD31-4B8C-83A1-F6EECF244321}">
                <p14:modId xmlns:p14="http://schemas.microsoft.com/office/powerpoint/2010/main" xmlns="" val="3915883490"/>
              </p:ext>
            </p:extLst>
          </p:nvPr>
        </p:nvGraphicFramePr>
        <p:xfrm>
          <a:off x="228600" y="609600"/>
          <a:ext cx="8763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p:cNvSpPr>
            <a:spLocks noGrp="1"/>
          </p:cNvSpPr>
          <p:nvPr>
            <p:ph type="title"/>
          </p:nvPr>
        </p:nvSpPr>
        <p:spPr>
          <a:xfrm>
            <a:off x="0" y="0"/>
            <a:ext cx="9144000" cy="1143000"/>
          </a:xfrm>
        </p:spPr>
        <p:txBody>
          <a:bodyPr>
            <a:normAutofit/>
          </a:bodyPr>
          <a:lstStyle/>
          <a:p>
            <a:r>
              <a:rPr lang="en-US" dirty="0">
                <a:effectLst>
                  <a:outerShdw blurRad="38100" dist="38100" dir="2700000" algn="tl">
                    <a:srgbClr val="000000">
                      <a:alpha val="43137"/>
                    </a:srgbClr>
                  </a:outerShdw>
                </a:effectLst>
              </a:rPr>
              <a:t>NCPDP Field </a:t>
            </a:r>
            <a:r>
              <a:rPr lang="en-US" dirty="0" smtClean="0">
                <a:effectLst>
                  <a:outerShdw blurRad="38100" dist="38100" dir="2700000" algn="tl">
                    <a:srgbClr val="000000">
                      <a:alpha val="43137"/>
                    </a:srgbClr>
                  </a:outerShdw>
                </a:effectLst>
              </a:rPr>
              <a:t>Specifications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8489719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image of vial "/>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357" r="9994" b="13403"/>
          <a:stretch/>
        </p:blipFill>
        <p:spPr bwMode="auto">
          <a:xfrm>
            <a:off x="7311289" y="4669952"/>
            <a:ext cx="1133340" cy="17617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3" name="Picture 9" descr="image of syringe"/>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1549" b="5657"/>
          <a:stretch/>
        </p:blipFill>
        <p:spPr bwMode="auto">
          <a:xfrm rot="19637627">
            <a:off x="5430973" y="4258658"/>
            <a:ext cx="853860" cy="25843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0" name="Right Arrow 29" descr="blue right arrow"/>
          <p:cNvSpPr/>
          <p:nvPr/>
        </p:nvSpPr>
        <p:spPr>
          <a:xfrm>
            <a:off x="3200400" y="5345912"/>
            <a:ext cx="914400" cy="409845"/>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28" name="TextBox 27" descr="milliliters"/>
          <p:cNvSpPr txBox="1"/>
          <p:nvPr/>
        </p:nvSpPr>
        <p:spPr>
          <a:xfrm>
            <a:off x="-1772" y="5227669"/>
            <a:ext cx="3430772" cy="646331"/>
          </a:xfrm>
          <a:prstGeom prst="rect">
            <a:avLst/>
          </a:prstGeom>
          <a:noFill/>
        </p:spPr>
        <p:txBody>
          <a:bodyPr wrap="square" rtlCol="0">
            <a:spAutoFit/>
          </a:bodyPr>
          <a:lstStyle/>
          <a:p>
            <a:pPr algn="ctr"/>
            <a:r>
              <a:rPr lang="en-US" sz="3600" dirty="0" smtClean="0">
                <a:effectLst>
                  <a:outerShdw blurRad="38100" dist="38100" dir="2700000" algn="tl">
                    <a:srgbClr val="000000">
                      <a:alpha val="43137"/>
                    </a:srgbClr>
                  </a:outerShdw>
                </a:effectLst>
              </a:rPr>
              <a:t>Milliliters</a:t>
            </a:r>
            <a:endParaRPr lang="en-US" sz="3600" dirty="0">
              <a:effectLst>
                <a:outerShdw blurRad="38100" dist="38100" dir="2700000" algn="tl">
                  <a:srgbClr val="000000">
                    <a:alpha val="43137"/>
                  </a:srgbClr>
                </a:outerShdw>
              </a:effectLst>
            </a:endParaRPr>
          </a:p>
        </p:txBody>
      </p:sp>
      <p:pic>
        <p:nvPicPr>
          <p:cNvPr id="4" name="Picture 2" descr="image of tube of meidcation"/>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99531" y="2987518"/>
            <a:ext cx="1087879" cy="1446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4" name="Picture 10" descr="image of asthma inhale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7233" b="17144"/>
          <a:stretch/>
        </p:blipFill>
        <p:spPr bwMode="auto">
          <a:xfrm rot="841043">
            <a:off x="4993731" y="2870581"/>
            <a:ext cx="1302628" cy="17560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1" name="Right Arrow 30" descr="blue right arrow"/>
          <p:cNvSpPr/>
          <p:nvPr/>
        </p:nvSpPr>
        <p:spPr>
          <a:xfrm>
            <a:off x="3200400" y="3378676"/>
            <a:ext cx="914400" cy="409845"/>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26" name="TextBox 25" descr="grams"/>
          <p:cNvSpPr txBox="1"/>
          <p:nvPr/>
        </p:nvSpPr>
        <p:spPr>
          <a:xfrm>
            <a:off x="-228600" y="3239869"/>
            <a:ext cx="3430772" cy="646331"/>
          </a:xfrm>
          <a:prstGeom prst="rect">
            <a:avLst/>
          </a:prstGeom>
          <a:noFill/>
        </p:spPr>
        <p:txBody>
          <a:bodyPr wrap="square" rtlCol="0">
            <a:spAutoFit/>
          </a:bodyPr>
          <a:lstStyle/>
          <a:p>
            <a:pPr algn="ctr"/>
            <a:r>
              <a:rPr lang="en-US" sz="3600" dirty="0" smtClean="0">
                <a:effectLst>
                  <a:outerShdw blurRad="38100" dist="38100" dir="2700000" algn="tl">
                    <a:srgbClr val="000000">
                      <a:alpha val="43137"/>
                    </a:srgbClr>
                  </a:outerShdw>
                </a:effectLst>
              </a:rPr>
              <a:t>Grams</a:t>
            </a:r>
            <a:endParaRPr lang="en-US" sz="3600" dirty="0">
              <a:effectLst>
                <a:outerShdw blurRad="38100" dist="38100" dir="2700000" algn="tl">
                  <a:srgbClr val="000000">
                    <a:alpha val="43137"/>
                  </a:srgbClr>
                </a:outerShdw>
              </a:effectLst>
            </a:endParaRPr>
          </a:p>
        </p:txBody>
      </p:sp>
      <p:pic>
        <p:nvPicPr>
          <p:cNvPr id="1026" name="Picture 2" descr="image of pill capsul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19761551">
            <a:off x="7535204" y="658907"/>
            <a:ext cx="685511" cy="22898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descr="image of first aid kit"/>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b="15422"/>
          <a:stretch/>
        </p:blipFill>
        <p:spPr bwMode="auto">
          <a:xfrm>
            <a:off x="4857778" y="819692"/>
            <a:ext cx="2000250" cy="19235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Right Arrow 13" descr="blue right arrow arrow"/>
          <p:cNvSpPr/>
          <p:nvPr/>
        </p:nvSpPr>
        <p:spPr>
          <a:xfrm>
            <a:off x="3200400" y="1371600"/>
            <a:ext cx="914400" cy="409845"/>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3" name="TextBox 12" descr="Each"/>
          <p:cNvSpPr txBox="1"/>
          <p:nvPr/>
        </p:nvSpPr>
        <p:spPr>
          <a:xfrm>
            <a:off x="-381000" y="1188646"/>
            <a:ext cx="3430772" cy="646331"/>
          </a:xfrm>
          <a:prstGeom prst="rect">
            <a:avLst/>
          </a:prstGeom>
          <a:noFill/>
        </p:spPr>
        <p:txBody>
          <a:bodyPr wrap="square" rtlCol="0">
            <a:spAutoFit/>
          </a:bodyPr>
          <a:lstStyle/>
          <a:p>
            <a:pPr algn="ctr"/>
            <a:r>
              <a:rPr lang="en-US" sz="3600" dirty="0" smtClean="0">
                <a:effectLst>
                  <a:outerShdw blurRad="38100" dist="38100" dir="2700000" algn="tl">
                    <a:srgbClr val="000000">
                      <a:alpha val="43137"/>
                    </a:srgbClr>
                  </a:outerShdw>
                </a:effectLst>
              </a:rPr>
              <a:t>Each</a:t>
            </a:r>
            <a:endParaRPr lang="en-US" sz="3600" dirty="0">
              <a:effectLst>
                <a:outerShdw blurRad="38100" dist="38100" dir="2700000" algn="tl">
                  <a:srgbClr val="000000">
                    <a:alpha val="43137"/>
                  </a:srgbClr>
                </a:outerShdw>
              </a:effectLst>
            </a:endParaRPr>
          </a:p>
        </p:txBody>
      </p:sp>
      <p:sp>
        <p:nvSpPr>
          <p:cNvPr id="11" name="Title 10"/>
          <p:cNvSpPr>
            <a:spLocks noGrp="1"/>
          </p:cNvSpPr>
          <p:nvPr>
            <p:ph type="title"/>
          </p:nvPr>
        </p:nvSpPr>
        <p:spPr>
          <a:xfrm>
            <a:off x="0" y="304800"/>
            <a:ext cx="9144000" cy="552962"/>
          </a:xfrm>
        </p:spPr>
        <p:txBody>
          <a:bodyPr>
            <a:normAutofit fontScale="90000"/>
          </a:bodyPr>
          <a:lstStyle/>
          <a:p>
            <a:r>
              <a:rPr lang="en-US" dirty="0">
                <a:effectLst>
                  <a:outerShdw blurRad="38100" dist="38100" dir="2700000" algn="tl">
                    <a:srgbClr val="000000">
                      <a:alpha val="43137"/>
                    </a:srgbClr>
                  </a:outerShdw>
                </a:effectLst>
              </a:rPr>
              <a:t>Typical Billing Units</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960798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VistA Drug File field information impacts&#10;&#10;Impact of other VistA files &#10;&#10;Preview of upcoming enhancements &#10;"/>
          <p:cNvGraphicFramePr/>
          <p:nvPr>
            <p:extLst>
              <p:ext uri="{D42A27DB-BD31-4B8C-83A1-F6EECF244321}">
                <p14:modId xmlns:p14="http://schemas.microsoft.com/office/powerpoint/2010/main" xmlns="" val="338660153"/>
              </p:ext>
            </p:extLst>
          </p:nvPr>
        </p:nvGraphicFramePr>
        <p:xfrm>
          <a:off x="228600" y="838200"/>
          <a:ext cx="8763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8" name="Rectangle 2"/>
          <p:cNvSpPr>
            <a:spLocks noGrp="1" noChangeArrowheads="1"/>
          </p:cNvSpPr>
          <p:nvPr>
            <p:ph type="title"/>
          </p:nvPr>
        </p:nvSpPr>
        <p:spPr>
          <a:xfrm>
            <a:off x="0" y="76200"/>
            <a:ext cx="9144000" cy="639762"/>
          </a:xfrm>
        </p:spPr>
        <p:txBody>
          <a:bodyPr>
            <a:noAutofit/>
          </a:bodyPr>
          <a:lstStyle/>
          <a:p>
            <a:r>
              <a:rPr lang="en-US" sz="5400" dirty="0" smtClean="0">
                <a:effectLst>
                  <a:outerShdw blurRad="38100" dist="38100" dir="2700000" algn="tl">
                    <a:srgbClr val="000000">
                      <a:alpha val="43137"/>
                    </a:srgbClr>
                  </a:outerShdw>
                </a:effectLst>
                <a:ea typeface="ＭＳ Ｐゴシック" pitchFamily="34" charset="-128"/>
              </a:rPr>
              <a:t>Agenda</a:t>
            </a:r>
          </a:p>
        </p:txBody>
      </p:sp>
    </p:spTree>
    <p:extLst>
      <p:ext uri="{BB962C8B-B14F-4D97-AF65-F5344CB8AC3E}">
        <p14:creationId xmlns:p14="http://schemas.microsoft.com/office/powerpoint/2010/main" xmlns="" val="8940116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of PBM Clinical Informatics SharePoint site; highlighted: Pharmacy Benefits Management Services Clinical INFORMatics Share Point Site "/>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057" y="0"/>
            <a:ext cx="9216113" cy="6857999"/>
          </a:xfrm>
          <a:prstGeom prst="rect">
            <a:avLst/>
          </a:prstGeom>
        </p:spPr>
      </p:pic>
    </p:spTree>
    <p:extLst>
      <p:ext uri="{BB962C8B-B14F-4D97-AF65-F5344CB8AC3E}">
        <p14:creationId xmlns:p14="http://schemas.microsoft.com/office/powerpoint/2010/main" xmlns="" val="9676137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of PBM Clinical Informatics SharePoint site; highlighted: E-Pharmacy Training home page link and E-Pharmacy Documents and Announcements link"/>
          <p:cNvPicPr>
            <a:picLocks noChangeAspect="1"/>
          </p:cNvPicPr>
          <p:nvPr/>
        </p:nvPicPr>
        <p:blipFill rotWithShape="1">
          <a:blip r:embed="rId3" cstate="print">
            <a:extLst>
              <a:ext uri="{28A0092B-C50C-407E-A947-70E740481C1C}">
                <a14:useLocalDpi xmlns:a14="http://schemas.microsoft.com/office/drawing/2010/main" xmlns="" val="0"/>
              </a:ext>
            </a:extLst>
          </a:blip>
          <a:srcRect t="1241"/>
          <a:stretch/>
        </p:blipFill>
        <p:spPr>
          <a:xfrm>
            <a:off x="-93640" y="0"/>
            <a:ext cx="9350852" cy="6934199"/>
          </a:xfrm>
          <a:prstGeom prst="rect">
            <a:avLst/>
          </a:prstGeom>
        </p:spPr>
      </p:pic>
    </p:spTree>
    <p:extLst>
      <p:ext uri="{BB962C8B-B14F-4D97-AF65-F5344CB8AC3E}">
        <p14:creationId xmlns:p14="http://schemas.microsoft.com/office/powerpoint/2010/main" xmlns="" val="6985007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Not all products can be converted&#10;Will be extending the NCPDP QUANTITY MULTIPLIER to 5 decimal places&#10;One NCPDP QUANTITY MULTIPLIER may not work for all  products&#10;Process locally when possible&#10;"/>
          <p:cNvGraphicFramePr>
            <a:graphicFrameLocks noGrp="1"/>
          </p:cNvGraphicFramePr>
          <p:nvPr>
            <p:ph idx="4294967295"/>
            <p:extLst>
              <p:ext uri="{D42A27DB-BD31-4B8C-83A1-F6EECF244321}">
                <p14:modId xmlns:p14="http://schemas.microsoft.com/office/powerpoint/2010/main" xmlns="" val="3183912077"/>
              </p:ext>
            </p:extLst>
          </p:nvPr>
        </p:nvGraphicFramePr>
        <p:xfrm>
          <a:off x="76200" y="1066800"/>
          <a:ext cx="89154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0"/>
            <a:ext cx="9144000" cy="1143000"/>
          </a:xfrm>
          <a:noFill/>
        </p:spPr>
        <p:txBody>
          <a:bodyPr>
            <a:normAutofit/>
          </a:bodyPr>
          <a:lstStyle/>
          <a:p>
            <a:r>
              <a:rPr lang="en-US" dirty="0" smtClean="0">
                <a:effectLst>
                  <a:outerShdw blurRad="38100" dist="38100" dir="2700000" algn="tl">
                    <a:srgbClr val="000000">
                      <a:alpha val="43137"/>
                    </a:srgbClr>
                  </a:outerShdw>
                </a:effectLst>
              </a:rPr>
              <a:t>NCPDP Conversion Issues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2125999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9144000" cy="6858000"/>
          </a:xfrm>
        </p:spPr>
        <p:txBody>
          <a:bodyPr>
            <a:normAutofit fontScale="25000" lnSpcReduction="20000"/>
          </a:bodyPr>
          <a:lstStyle/>
          <a:p>
            <a:pPr marL="0" indent="0">
              <a:buNone/>
            </a:pPr>
            <a:r>
              <a:rPr lang="en-US" sz="11200" dirty="0"/>
              <a:t>DRUG file field</a:t>
            </a:r>
            <a:r>
              <a:rPr lang="en-US" sz="11200" dirty="0" smtClean="0"/>
              <a:t>:</a:t>
            </a:r>
            <a:endParaRPr lang="en-US" sz="11200" dirty="0">
              <a:solidFill>
                <a:schemeClr val="bg1">
                  <a:lumMod val="65000"/>
                </a:schemeClr>
              </a:solidFill>
            </a:endParaRPr>
          </a:p>
          <a:p>
            <a:pPr marL="0" indent="0">
              <a:buNone/>
            </a:pPr>
            <a:r>
              <a:rPr lang="en-US" sz="7200" dirty="0"/>
              <a:t>   </a:t>
            </a:r>
            <a:r>
              <a:rPr lang="en-US" sz="7200" dirty="0" smtClean="0"/>
              <a:t>37           </a:t>
            </a:r>
            <a:r>
              <a:rPr lang="en-US" sz="7200" dirty="0"/>
              <a:t>DRUG TEXT ENTRY  (multiple)</a:t>
            </a:r>
          </a:p>
          <a:p>
            <a:pPr marL="0" indent="0">
              <a:buNone/>
            </a:pPr>
            <a:r>
              <a:rPr lang="en-US" sz="7200" dirty="0"/>
              <a:t>   40           ACTION PROFILE MESSAGE (OP)</a:t>
            </a:r>
          </a:p>
          <a:p>
            <a:pPr marL="0" indent="0">
              <a:buNone/>
            </a:pPr>
            <a:r>
              <a:rPr lang="en-US" sz="7200" dirty="0"/>
              <a:t>   50           CURRENT INVENTORY</a:t>
            </a:r>
          </a:p>
          <a:p>
            <a:pPr marL="0" indent="0">
              <a:buNone/>
            </a:pPr>
            <a:r>
              <a:rPr lang="en-US" sz="7200" dirty="0"/>
              <a:t>   51           LOCAL NON-FORMULARY</a:t>
            </a:r>
          </a:p>
          <a:p>
            <a:pPr marL="0" indent="0">
              <a:buNone/>
            </a:pPr>
            <a:r>
              <a:rPr lang="en-US" sz="7200" dirty="0"/>
              <a:t>   52           VISN NON-FORMULARY</a:t>
            </a:r>
          </a:p>
          <a:p>
            <a:pPr marL="0" indent="0">
              <a:buNone/>
            </a:pPr>
            <a:r>
              <a:rPr lang="en-US" sz="7200" dirty="0"/>
              <a:t>   62.01        DAY (nD) or DOSE (nL) LIMIT</a:t>
            </a:r>
          </a:p>
          <a:p>
            <a:pPr marL="0" indent="0">
              <a:buNone/>
            </a:pPr>
            <a:r>
              <a:rPr lang="en-US" sz="7200" dirty="0"/>
              <a:t>   62.02        UNIT DOSE MED ROUTE</a:t>
            </a:r>
          </a:p>
          <a:p>
            <a:pPr marL="0" indent="0">
              <a:buNone/>
            </a:pPr>
            <a:r>
              <a:rPr lang="en-US" sz="7200" dirty="0"/>
              <a:t>   62.03        UNIT DOSE SCHEDULE TYPE</a:t>
            </a:r>
          </a:p>
          <a:p>
            <a:pPr marL="0" indent="0">
              <a:buNone/>
            </a:pPr>
            <a:r>
              <a:rPr lang="en-US" sz="7200" dirty="0"/>
              <a:t>   62.04        UNIT DOSE SCHEDULE</a:t>
            </a:r>
          </a:p>
          <a:p>
            <a:pPr marL="0" indent="0">
              <a:buNone/>
            </a:pPr>
            <a:r>
              <a:rPr lang="en-US" sz="7200" dirty="0"/>
              <a:t>   62.05        CORRESPONDING OUTPATIENT DRUG</a:t>
            </a:r>
          </a:p>
          <a:p>
            <a:pPr marL="0" indent="0">
              <a:buNone/>
            </a:pPr>
            <a:r>
              <a:rPr lang="en-US" sz="7200" dirty="0"/>
              <a:t>   63           APPLICATION PACKAGES' USE</a:t>
            </a:r>
          </a:p>
          <a:p>
            <a:pPr marL="0" indent="0">
              <a:buNone/>
            </a:pPr>
            <a:r>
              <a:rPr lang="en-US" sz="7200" dirty="0"/>
              <a:t>   64           *PRIMARY DRUG</a:t>
            </a:r>
          </a:p>
          <a:p>
            <a:pPr marL="0" indent="0">
              <a:buNone/>
            </a:pPr>
            <a:r>
              <a:rPr lang="en-US" sz="7200" dirty="0"/>
              <a:t>   65           FORMULARY ALTERNATIVE  (multiple)</a:t>
            </a:r>
          </a:p>
          <a:p>
            <a:pPr marL="0" indent="0">
              <a:buNone/>
            </a:pPr>
            <a:r>
              <a:rPr lang="en-US" sz="7200" dirty="0"/>
              <a:t>   </a:t>
            </a:r>
            <a:r>
              <a:rPr lang="en-US" sz="7200" b="1" dirty="0">
                <a:solidFill>
                  <a:srgbClr val="FF0000"/>
                </a:solidFill>
              </a:rPr>
              <a:t>81           DAW CODE</a:t>
            </a:r>
          </a:p>
          <a:p>
            <a:pPr marL="0" indent="0">
              <a:buNone/>
            </a:pPr>
            <a:r>
              <a:rPr lang="en-US" sz="7200" dirty="0"/>
              <a:t>   82           NCPDP DISPENSE UNIT</a:t>
            </a:r>
          </a:p>
          <a:p>
            <a:pPr marL="0" indent="0">
              <a:buNone/>
            </a:pPr>
            <a:r>
              <a:rPr lang="en-US" sz="7200" dirty="0"/>
              <a:t>   83           NCPDP QUANTITY MULTIPLIER</a:t>
            </a:r>
          </a:p>
          <a:p>
            <a:pPr marL="0" indent="0">
              <a:buNone/>
            </a:pPr>
            <a:r>
              <a:rPr lang="en-US" sz="7200" dirty="0"/>
              <a:t>   100          INACTIVE DATE</a:t>
            </a:r>
          </a:p>
          <a:p>
            <a:pPr marL="0" indent="0">
              <a:buNone/>
            </a:pPr>
            <a:r>
              <a:rPr lang="en-US" sz="7200" dirty="0"/>
              <a:t>   101          MESSAGE</a:t>
            </a:r>
          </a:p>
          <a:p>
            <a:pPr marL="0" indent="0">
              <a:buNone/>
            </a:pPr>
            <a:r>
              <a:rPr lang="en-US" sz="7200" dirty="0"/>
              <a:t>   102          RESTRICTION</a:t>
            </a:r>
          </a:p>
          <a:p>
            <a:pPr marL="0" indent="0">
              <a:buNone/>
            </a:pPr>
            <a:r>
              <a:rPr lang="en-US" sz="7200" dirty="0"/>
              <a:t>   212          ATC CANISTER  (multiple)</a:t>
            </a:r>
          </a:p>
          <a:p>
            <a:pPr marL="0" indent="0">
              <a:buNone/>
            </a:pPr>
            <a:r>
              <a:rPr lang="en-US" sz="7200" dirty="0"/>
              <a:t>   212.1        *ATC CANISTER</a:t>
            </a:r>
          </a:p>
          <a:p>
            <a:pPr marL="0" indent="0">
              <a:buNone/>
            </a:pPr>
            <a:r>
              <a:rPr lang="en-US" sz="7200" dirty="0"/>
              <a:t>   212.2        ATC MNEMONIC</a:t>
            </a:r>
          </a:p>
          <a:p>
            <a:pPr marL="0" indent="0">
              <a:buNone/>
            </a:pPr>
            <a:r>
              <a:rPr lang="en-US" sz="7200" dirty="0"/>
              <a:t>   213          CMOP DISPENSE</a:t>
            </a:r>
          </a:p>
        </p:txBody>
      </p:sp>
      <p:sp>
        <p:nvSpPr>
          <p:cNvPr id="7" name="Rectangular Callout 6" descr="transparent red callout"/>
          <p:cNvSpPr/>
          <p:nvPr/>
        </p:nvSpPr>
        <p:spPr>
          <a:xfrm>
            <a:off x="5410200" y="3429000"/>
            <a:ext cx="2463113" cy="826896"/>
          </a:xfrm>
          <a:prstGeom prst="wedgeRectCallout">
            <a:avLst>
              <a:gd name="adj1" fmla="val -179856"/>
              <a:gd name="adj2" fmla="val 29462"/>
            </a:avLst>
          </a:prstGeom>
          <a:solidFill>
            <a:schemeClr val="accent2">
              <a:lumMod val="75000"/>
              <a:alpha val="46000"/>
            </a:schemeClr>
          </a:solidFill>
          <a:ln>
            <a:solidFill>
              <a:srgbClr val="B2B2B2"/>
            </a:solidFill>
          </a:ln>
        </p:spPr>
        <p:style>
          <a:lnRef idx="1">
            <a:schemeClr val="accent6"/>
          </a:lnRef>
          <a:fillRef idx="3">
            <a:schemeClr val="accent6"/>
          </a:fillRef>
          <a:effectRef idx="2">
            <a:schemeClr val="accent6"/>
          </a:effectRef>
          <a:fontRef idx="minor">
            <a:schemeClr val="lt1"/>
          </a:fontRef>
        </p:style>
        <p:txBody>
          <a:bodyPr rtlCol="0" anchor="ctr"/>
          <a:lstStyle/>
          <a:p>
            <a:endParaRPr lang="en-US" sz="3200" b="1" dirty="0"/>
          </a:p>
        </p:txBody>
      </p:sp>
      <p:sp>
        <p:nvSpPr>
          <p:cNvPr id="9" name="TextBox 8" descr="DAW CODE"/>
          <p:cNvSpPr txBox="1"/>
          <p:nvPr/>
        </p:nvSpPr>
        <p:spPr>
          <a:xfrm>
            <a:off x="5555906" y="3580838"/>
            <a:ext cx="21717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dirty="0" smtClean="0"/>
              <a:t>DAW </a:t>
            </a:r>
            <a:r>
              <a:rPr lang="en-US" sz="2800" b="1" cap="all" dirty="0" smtClean="0"/>
              <a:t>Code</a:t>
            </a:r>
            <a:endParaRPr lang="en-US" sz="2800" b="1" cap="all" dirty="0"/>
          </a:p>
        </p:txBody>
      </p:sp>
    </p:spTree>
    <p:extLst>
      <p:ext uri="{BB962C8B-B14F-4D97-AF65-F5344CB8AC3E}">
        <p14:creationId xmlns:p14="http://schemas.microsoft.com/office/powerpoint/2010/main" xmlns="" val="1342864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77500" lnSpcReduction="20000"/>
          </a:bodyPr>
          <a:lstStyle/>
          <a:p>
            <a:pPr marL="0" indent="0">
              <a:buNone/>
            </a:pPr>
            <a:r>
              <a:rPr lang="en-US" sz="3600" dirty="0" smtClean="0"/>
              <a:t>Which one of the following is a correct statement?</a:t>
            </a:r>
          </a:p>
          <a:p>
            <a:pPr marL="1314450" lvl="2" indent="-514350">
              <a:buFont typeface="+mj-lt"/>
              <a:buAutoNum type="alphaUcPeriod"/>
            </a:pPr>
            <a:endParaRPr lang="en-US" sz="3600" dirty="0" smtClean="0"/>
          </a:p>
          <a:p>
            <a:pPr marL="1314450" lvl="2" indent="-514350">
              <a:buFont typeface="+mj-lt"/>
              <a:buAutoNum type="alphaUcPeriod"/>
            </a:pPr>
            <a:r>
              <a:rPr lang="en-US" sz="3600" dirty="0" smtClean="0"/>
              <a:t>The </a:t>
            </a:r>
            <a:r>
              <a:rPr lang="en-US" sz="3600" cap="all" dirty="0" smtClean="0"/>
              <a:t>NCPDP Dispense unit </a:t>
            </a:r>
            <a:r>
              <a:rPr lang="en-US" sz="3600" dirty="0" smtClean="0"/>
              <a:t>value is transmitted on claims</a:t>
            </a:r>
          </a:p>
          <a:p>
            <a:pPr marL="1314450" lvl="2" indent="-514350">
              <a:buFont typeface="+mj-lt"/>
              <a:buAutoNum type="alphaUcPeriod"/>
            </a:pPr>
            <a:r>
              <a:rPr lang="en-US" sz="3600" dirty="0" smtClean="0"/>
              <a:t>The quantities used for products matched to CMOP always follow the NCPDP standard  </a:t>
            </a:r>
          </a:p>
          <a:p>
            <a:pPr marL="1314450" lvl="2" indent="-514350">
              <a:buFont typeface="+mj-lt"/>
              <a:buAutoNum type="alphaUcPeriod"/>
            </a:pPr>
            <a:r>
              <a:rPr lang="en-US" sz="3600" dirty="0" smtClean="0"/>
              <a:t>The </a:t>
            </a:r>
            <a:r>
              <a:rPr lang="en-US" sz="3600" cap="all" dirty="0" smtClean="0"/>
              <a:t>NCPDP Dispense Unit </a:t>
            </a:r>
            <a:r>
              <a:rPr lang="en-US" sz="3600" dirty="0" smtClean="0"/>
              <a:t>for oral liquids</a:t>
            </a:r>
            <a:r>
              <a:rPr lang="en-US" sz="3600" dirty="0"/>
              <a:t>, l</a:t>
            </a:r>
            <a:r>
              <a:rPr lang="en-US" sz="3600" dirty="0" smtClean="0"/>
              <a:t>otions and most injections is EACH</a:t>
            </a:r>
            <a:endParaRPr lang="en-US" sz="3600" dirty="0"/>
          </a:p>
          <a:p>
            <a:pPr marL="1314450" lvl="2" indent="-514350">
              <a:buFont typeface="+mj-lt"/>
              <a:buAutoNum type="alphaUcPeriod"/>
            </a:pPr>
            <a:r>
              <a:rPr lang="en-US" sz="3600" dirty="0" smtClean="0"/>
              <a:t>The ‘</a:t>
            </a:r>
            <a:r>
              <a:rPr lang="en-US" sz="3600" cap="all" dirty="0" smtClean="0"/>
              <a:t>billing quantity</a:t>
            </a:r>
            <a:r>
              <a:rPr lang="en-US" sz="3600" dirty="0" smtClean="0"/>
              <a:t>’ </a:t>
            </a:r>
            <a:r>
              <a:rPr lang="en-US" sz="3600" dirty="0"/>
              <a:t>does not factor into the prescription cost transmitted to the third </a:t>
            </a:r>
            <a:r>
              <a:rPr lang="en-US" sz="3600" dirty="0" smtClean="0"/>
              <a:t>party</a:t>
            </a:r>
            <a:endParaRPr lang="en-US" sz="3600" dirty="0"/>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831758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descr="image of blank white puzzle pieces fit together"/>
          <p:cNvPicPr>
            <a:picLocks noChangeAspect="1"/>
          </p:cNvPicPr>
          <p:nvPr/>
        </p:nvPicPr>
        <p:blipFill rotWithShape="1">
          <a:blip r:embed="rId3" cstate="print">
            <a:extLst>
              <a:ext uri="{28A0092B-C50C-407E-A947-70E740481C1C}">
                <a14:useLocalDpi xmlns:a14="http://schemas.microsoft.com/office/drawing/2010/main" xmlns="" val="0"/>
              </a:ext>
            </a:extLst>
          </a:blip>
          <a:srcRect t="-708" r="3320" b="1"/>
          <a:stretch/>
        </p:blipFill>
        <p:spPr>
          <a:xfrm>
            <a:off x="0" y="-76200"/>
            <a:ext cx="9144000" cy="6934199"/>
          </a:xfrm>
          <a:prstGeom prst="rect">
            <a:avLst/>
          </a:prstGeom>
          <a:ln>
            <a:noFill/>
          </a:ln>
          <a:effectLst>
            <a:softEdge rad="112500"/>
          </a:effectLst>
        </p:spPr>
      </p:pic>
      <p:sp>
        <p:nvSpPr>
          <p:cNvPr id="16" name="Rectangle 15" descr="Other VistA File  &#10;ePharmacy Connections &#10;"/>
          <p:cNvSpPr/>
          <p:nvPr/>
        </p:nvSpPr>
        <p:spPr>
          <a:xfrm>
            <a:off x="3810000" y="5779058"/>
            <a:ext cx="5088469" cy="1046440"/>
          </a:xfrm>
          <a:prstGeom prst="rect">
            <a:avLst/>
          </a:prstGeom>
        </p:spPr>
        <p:txBody>
          <a:bodyPr wrap="square">
            <a:spAutoFit/>
          </a:bodyPr>
          <a:lstStyle/>
          <a:p>
            <a:pPr algn="r"/>
            <a:r>
              <a:rPr lang="en-US" sz="3100" b="1" dirty="0">
                <a:effectLst>
                  <a:outerShdw blurRad="38100" dist="38100" dir="2700000" algn="tl">
                    <a:srgbClr val="000000">
                      <a:alpha val="43137"/>
                    </a:srgbClr>
                  </a:outerShdw>
                </a:effectLst>
              </a:rPr>
              <a:t>Other VistA </a:t>
            </a:r>
            <a:r>
              <a:rPr lang="en-US" sz="3100" b="1" dirty="0" smtClean="0">
                <a:effectLst>
                  <a:outerShdw blurRad="38100" dist="38100" dir="2700000" algn="tl">
                    <a:srgbClr val="000000">
                      <a:alpha val="43137"/>
                    </a:srgbClr>
                  </a:outerShdw>
                </a:effectLst>
              </a:rPr>
              <a:t>File  </a:t>
            </a:r>
          </a:p>
          <a:p>
            <a:pPr algn="r"/>
            <a:r>
              <a:rPr lang="en-US" sz="3100" b="1" dirty="0" smtClean="0">
                <a:effectLst>
                  <a:outerShdw blurRad="38100" dist="38100" dir="2700000" algn="tl">
                    <a:srgbClr val="000000">
                      <a:alpha val="43137"/>
                    </a:srgbClr>
                  </a:outerShdw>
                </a:effectLst>
              </a:rPr>
              <a:t>ePharmacy Connections </a:t>
            </a:r>
            <a:endParaRPr lang="en-US" sz="3100" b="1" dirty="0">
              <a:effectLst>
                <a:outerShdw blurRad="38100" dist="38100" dir="2700000" algn="tl">
                  <a:srgbClr val="000000">
                    <a:alpha val="43137"/>
                  </a:srgbClr>
                </a:outerShdw>
              </a:effectLst>
            </a:endParaRPr>
          </a:p>
        </p:txBody>
      </p:sp>
      <p:sp>
        <p:nvSpPr>
          <p:cNvPr id="15" name="TextBox 14" descr="BPS Pharmacy&#10;"/>
          <p:cNvSpPr txBox="1"/>
          <p:nvPr/>
        </p:nvSpPr>
        <p:spPr>
          <a:xfrm>
            <a:off x="1524000" y="4277380"/>
            <a:ext cx="2878667" cy="523220"/>
          </a:xfrm>
          <a:prstGeom prst="rect">
            <a:avLst/>
          </a:prstGeom>
          <a:noFill/>
        </p:spPr>
        <p:txBody>
          <a:bodyPr wrap="square" rtlCol="0">
            <a:spAutoFit/>
          </a:bodyPr>
          <a:lstStyle/>
          <a:p>
            <a:pPr algn="r"/>
            <a:r>
              <a:rPr lang="en-US" sz="2800" b="1" dirty="0" smtClean="0">
                <a:effectLst>
                  <a:outerShdw blurRad="38100" dist="38100" dir="2700000" algn="tl">
                    <a:srgbClr val="000000">
                      <a:alpha val="43137"/>
                    </a:srgbClr>
                  </a:outerShdw>
                </a:effectLst>
              </a:rPr>
              <a:t>BPS </a:t>
            </a:r>
            <a:r>
              <a:rPr lang="en-US" sz="2800" b="1" cap="all" dirty="0" smtClean="0">
                <a:effectLst>
                  <a:outerShdw blurRad="38100" dist="38100" dir="2700000" algn="tl">
                    <a:srgbClr val="000000">
                      <a:alpha val="43137"/>
                    </a:srgbClr>
                  </a:outerShdw>
                </a:effectLst>
              </a:rPr>
              <a:t>Pharmacy</a:t>
            </a:r>
            <a:endParaRPr lang="en-US" sz="2800" b="1" cap="all" dirty="0">
              <a:effectLst>
                <a:outerShdw blurRad="38100" dist="38100" dir="2700000" algn="tl">
                  <a:srgbClr val="000000">
                    <a:alpha val="43137"/>
                  </a:srgbClr>
                </a:outerShdw>
              </a:effectLst>
            </a:endParaRPr>
          </a:p>
        </p:txBody>
      </p:sp>
      <p:sp>
        <p:nvSpPr>
          <p:cNvPr id="10" name="TextBox 9" descr="Prescription&#10;"/>
          <p:cNvSpPr txBox="1"/>
          <p:nvPr/>
        </p:nvSpPr>
        <p:spPr>
          <a:xfrm>
            <a:off x="3505200" y="3341744"/>
            <a:ext cx="2514600" cy="523220"/>
          </a:xfrm>
          <a:prstGeom prst="rect">
            <a:avLst/>
          </a:prstGeom>
          <a:noFill/>
        </p:spPr>
        <p:txBody>
          <a:bodyPr wrap="square" rtlCol="0">
            <a:spAutoFit/>
          </a:bodyPr>
          <a:lstStyle/>
          <a:p>
            <a:r>
              <a:rPr lang="en-US" sz="2800" b="1" cap="all" dirty="0" smtClean="0">
                <a:effectLst>
                  <a:outerShdw blurRad="38100" dist="38100" dir="2700000" algn="tl">
                    <a:srgbClr val="000000">
                      <a:alpha val="43137"/>
                    </a:srgbClr>
                  </a:outerShdw>
                </a:effectLst>
              </a:rPr>
              <a:t>Prescription</a:t>
            </a:r>
            <a:endParaRPr lang="en-US" sz="2800" b="1" cap="all" dirty="0">
              <a:effectLst>
                <a:outerShdw blurRad="38100" dist="38100" dir="2700000" algn="tl">
                  <a:srgbClr val="000000">
                    <a:alpha val="43137"/>
                  </a:srgbClr>
                </a:outerShdw>
              </a:effectLst>
            </a:endParaRPr>
          </a:p>
        </p:txBody>
      </p:sp>
      <p:sp>
        <p:nvSpPr>
          <p:cNvPr id="13" name="TextBox 12" descr="Outpatient Site&#10;"/>
          <p:cNvSpPr txBox="1"/>
          <p:nvPr/>
        </p:nvSpPr>
        <p:spPr>
          <a:xfrm>
            <a:off x="76200" y="2801613"/>
            <a:ext cx="2971800" cy="523220"/>
          </a:xfrm>
          <a:prstGeom prst="rect">
            <a:avLst/>
          </a:prstGeom>
          <a:noFill/>
        </p:spPr>
        <p:txBody>
          <a:bodyPr wrap="square" rtlCol="0">
            <a:spAutoFit/>
          </a:bodyPr>
          <a:lstStyle/>
          <a:p>
            <a:r>
              <a:rPr lang="en-US" sz="2800" b="1" cap="all" dirty="0" smtClean="0">
                <a:effectLst>
                  <a:outerShdw blurRad="38100" dist="38100" dir="2700000" algn="tl">
                    <a:srgbClr val="000000">
                      <a:alpha val="43137"/>
                    </a:srgbClr>
                  </a:outerShdw>
                </a:effectLst>
              </a:rPr>
              <a:t>Outpatient Site</a:t>
            </a:r>
            <a:endParaRPr lang="en-US" sz="2800" b="1" cap="all" dirty="0">
              <a:effectLst>
                <a:outerShdw blurRad="38100" dist="38100" dir="2700000" algn="tl">
                  <a:srgbClr val="000000">
                    <a:alpha val="43137"/>
                  </a:srgbClr>
                </a:outerShdw>
              </a:effectLst>
            </a:endParaRPr>
          </a:p>
        </p:txBody>
      </p:sp>
      <p:sp>
        <p:nvSpPr>
          <p:cNvPr id="12" name="TextBox 11" descr="CMOP System&#10;"/>
          <p:cNvSpPr txBox="1"/>
          <p:nvPr/>
        </p:nvSpPr>
        <p:spPr>
          <a:xfrm>
            <a:off x="4267200" y="1844086"/>
            <a:ext cx="3048000" cy="523220"/>
          </a:xfrm>
          <a:prstGeom prst="rect">
            <a:avLst/>
          </a:prstGeom>
          <a:noFill/>
        </p:spPr>
        <p:txBody>
          <a:bodyPr wrap="square" rtlCol="0">
            <a:spAutoFit/>
          </a:bodyPr>
          <a:lstStyle/>
          <a:p>
            <a:r>
              <a:rPr lang="en-US" sz="2800" b="1" cap="all" dirty="0" smtClean="0">
                <a:effectLst>
                  <a:outerShdw blurRad="38100" dist="38100" dir="2700000" algn="tl">
                    <a:srgbClr val="000000">
                      <a:alpha val="43137"/>
                    </a:srgbClr>
                  </a:outerShdw>
                </a:effectLst>
              </a:rPr>
              <a:t>CMOP System</a:t>
            </a:r>
            <a:endParaRPr lang="en-US" sz="2800" b="1" cap="all" dirty="0">
              <a:effectLst>
                <a:outerShdw blurRad="38100" dist="38100" dir="2700000" algn="tl">
                  <a:srgbClr val="000000">
                    <a:alpha val="43137"/>
                  </a:srgbClr>
                </a:outerShdw>
              </a:effectLst>
            </a:endParaRPr>
          </a:p>
        </p:txBody>
      </p:sp>
      <p:sp>
        <p:nvSpPr>
          <p:cNvPr id="11" name="TextBox 10" descr="Rx Suspense File&#10;"/>
          <p:cNvSpPr txBox="1"/>
          <p:nvPr/>
        </p:nvSpPr>
        <p:spPr>
          <a:xfrm>
            <a:off x="5105400" y="1085826"/>
            <a:ext cx="3344333" cy="523220"/>
          </a:xfrm>
          <a:prstGeom prst="rect">
            <a:avLst/>
          </a:prstGeom>
          <a:noFill/>
        </p:spPr>
        <p:txBody>
          <a:bodyPr wrap="square" rtlCol="0">
            <a:spAutoFit/>
          </a:bodyPr>
          <a:lstStyle/>
          <a:p>
            <a:pPr algn="ctr">
              <a:tabLst>
                <a:tab pos="682625" algn="l"/>
                <a:tab pos="914400" algn="l"/>
              </a:tabLst>
            </a:pPr>
            <a:r>
              <a:rPr lang="en-US" sz="2800" b="1" cap="all" dirty="0" smtClean="0">
                <a:effectLst>
                  <a:outerShdw blurRad="38100" dist="38100" dir="2700000" algn="tl">
                    <a:srgbClr val="000000">
                      <a:alpha val="43137"/>
                    </a:srgbClr>
                  </a:outerShdw>
                </a:effectLst>
              </a:rPr>
              <a:t>Rx Suspense File</a:t>
            </a:r>
            <a:endParaRPr lang="en-US" sz="2800" b="1" cap="all" dirty="0">
              <a:effectLst>
                <a:outerShdw blurRad="38100" dist="38100" dir="2700000" algn="tl">
                  <a:srgbClr val="000000">
                    <a:alpha val="43137"/>
                  </a:srgbClr>
                </a:outerShdw>
              </a:effectLst>
            </a:endParaRPr>
          </a:p>
        </p:txBody>
      </p:sp>
      <p:sp>
        <p:nvSpPr>
          <p:cNvPr id="14" name="TextBox 13" descr="Rx Patient Status&#10;"/>
          <p:cNvSpPr txBox="1"/>
          <p:nvPr/>
        </p:nvSpPr>
        <p:spPr>
          <a:xfrm>
            <a:off x="914400" y="1338590"/>
            <a:ext cx="3331335" cy="523220"/>
          </a:xfrm>
          <a:prstGeom prst="rect">
            <a:avLst/>
          </a:prstGeom>
          <a:noFill/>
        </p:spPr>
        <p:txBody>
          <a:bodyPr wrap="square" rtlCol="0">
            <a:spAutoFit/>
          </a:bodyPr>
          <a:lstStyle/>
          <a:p>
            <a:r>
              <a:rPr lang="en-US" sz="2800" b="1" cap="all" dirty="0" smtClean="0">
                <a:effectLst>
                  <a:outerShdw blurRad="38100" dist="38100" dir="2700000" algn="tl">
                    <a:srgbClr val="000000">
                      <a:alpha val="43137"/>
                    </a:srgbClr>
                  </a:outerShdw>
                </a:effectLst>
              </a:rPr>
              <a:t>Rx Patient Status</a:t>
            </a:r>
            <a:endParaRPr lang="en-US" sz="2800" b="1" cap="all"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345827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9144000" cy="6858000"/>
          </a:xfrm>
        </p:spPr>
        <p:txBody>
          <a:bodyPr>
            <a:normAutofit fontScale="25000" lnSpcReduction="20000"/>
          </a:bodyPr>
          <a:lstStyle/>
          <a:p>
            <a:pPr marL="0" indent="0">
              <a:buNone/>
            </a:pPr>
            <a:r>
              <a:rPr lang="en-US" sz="14400" dirty="0" smtClean="0"/>
              <a:t>BPS PHARMACIES file </a:t>
            </a:r>
            <a:r>
              <a:rPr lang="en-US" sz="14400" dirty="0"/>
              <a:t>field</a:t>
            </a:r>
            <a:r>
              <a:rPr lang="en-US" sz="14400" dirty="0" smtClean="0"/>
              <a:t>:</a:t>
            </a:r>
          </a:p>
          <a:p>
            <a:pPr marL="0" indent="0">
              <a:buNone/>
            </a:pPr>
            <a:r>
              <a:rPr lang="en-US" sz="8800" b="1" dirty="0" smtClean="0">
                <a:solidFill>
                  <a:srgbClr val="FF0000"/>
                </a:solidFill>
              </a:rPr>
              <a:t>   </a:t>
            </a:r>
            <a:r>
              <a:rPr lang="en-US" sz="8800" b="1" dirty="0" smtClean="0"/>
              <a:t>.</a:t>
            </a:r>
            <a:r>
              <a:rPr lang="en-US" sz="8800" b="1" dirty="0"/>
              <a:t>01          NAME</a:t>
            </a:r>
          </a:p>
          <a:p>
            <a:pPr marL="0" indent="0">
              <a:buNone/>
            </a:pPr>
            <a:r>
              <a:rPr lang="en-US" sz="8800" b="1" dirty="0"/>
              <a:t>   .02          NCPDP #</a:t>
            </a:r>
          </a:p>
          <a:p>
            <a:pPr marL="0" indent="0">
              <a:buNone/>
            </a:pPr>
            <a:r>
              <a:rPr lang="en-US" sz="8800" b="1" dirty="0"/>
              <a:t>   .03          DEFAULT DEA #</a:t>
            </a:r>
          </a:p>
          <a:p>
            <a:pPr marL="0" indent="0">
              <a:buNone/>
            </a:pPr>
            <a:r>
              <a:rPr lang="en-US" sz="8800" b="1" dirty="0"/>
              <a:t>   .04          LAST REGISTERED STATUS</a:t>
            </a:r>
          </a:p>
          <a:p>
            <a:pPr marL="0" indent="0">
              <a:buNone/>
            </a:pPr>
            <a:r>
              <a:rPr lang="en-US" sz="8800" b="1" dirty="0"/>
              <a:t>   .09          AUTO-REVERSE PARAMETER</a:t>
            </a:r>
          </a:p>
          <a:p>
            <a:pPr marL="0" indent="0">
              <a:buNone/>
            </a:pPr>
            <a:r>
              <a:rPr lang="en-US" sz="8800" b="1" dirty="0"/>
              <a:t>   .1           STATUS</a:t>
            </a:r>
          </a:p>
          <a:p>
            <a:pPr marL="0" indent="0">
              <a:buNone/>
            </a:pPr>
            <a:r>
              <a:rPr lang="en-US" sz="8800" b="1" dirty="0"/>
              <a:t>   1            CMOP SWITCH</a:t>
            </a:r>
          </a:p>
          <a:p>
            <a:pPr marL="0" indent="0">
              <a:buNone/>
            </a:pPr>
            <a:r>
              <a:rPr lang="en-US" sz="8800" b="1" dirty="0"/>
              <a:t>   41.01        NPI</a:t>
            </a:r>
          </a:p>
          <a:p>
            <a:pPr marL="0" indent="0">
              <a:buNone/>
            </a:pPr>
            <a:r>
              <a:rPr lang="en-US" sz="8800" dirty="0"/>
              <a:t>   41.02        DATE/TIME OF LAST NPI CHANGE</a:t>
            </a:r>
          </a:p>
          <a:p>
            <a:pPr marL="0" indent="0">
              <a:buNone/>
            </a:pPr>
            <a:r>
              <a:rPr lang="en-US" sz="8800" dirty="0"/>
              <a:t>   102.03        SITE CITY</a:t>
            </a:r>
          </a:p>
          <a:p>
            <a:pPr marL="0" indent="0">
              <a:buNone/>
            </a:pPr>
            <a:r>
              <a:rPr lang="en-US" sz="8800" dirty="0"/>
              <a:t>   </a:t>
            </a:r>
            <a:r>
              <a:rPr lang="en-US" sz="8800" dirty="0" smtClean="0"/>
              <a:t>120.01 – 130.6        ADDRESS FIELDS</a:t>
            </a:r>
            <a:endParaRPr lang="en-US" sz="8800" dirty="0"/>
          </a:p>
          <a:p>
            <a:pPr marL="0" indent="0">
              <a:buNone/>
            </a:pPr>
            <a:r>
              <a:rPr lang="en-US" sz="8800" dirty="0" smtClean="0"/>
              <a:t>    1830.01        </a:t>
            </a:r>
            <a:r>
              <a:rPr lang="en-US" sz="8800" dirty="0"/>
              <a:t>CONTACT NAMES</a:t>
            </a:r>
          </a:p>
          <a:p>
            <a:pPr marL="0" indent="0">
              <a:buNone/>
            </a:pPr>
            <a:r>
              <a:rPr lang="en-US" sz="8800" dirty="0"/>
              <a:t>   1830.02        CONTACT PHONES</a:t>
            </a:r>
          </a:p>
          <a:p>
            <a:pPr marL="0" indent="0">
              <a:buNone/>
            </a:pPr>
            <a:r>
              <a:rPr lang="en-US" sz="8800" dirty="0"/>
              <a:t>   1900.01        VA CONTACT</a:t>
            </a:r>
          </a:p>
          <a:p>
            <a:pPr marL="0" indent="0">
              <a:buNone/>
            </a:pPr>
            <a:r>
              <a:rPr lang="en-US" sz="8800" dirty="0"/>
              <a:t>   1900.02        VA ALTERNATE CONTACT</a:t>
            </a:r>
          </a:p>
          <a:p>
            <a:pPr marL="0" indent="0">
              <a:buNone/>
            </a:pPr>
            <a:r>
              <a:rPr lang="en-US" sz="8800" dirty="0"/>
              <a:t>   1900.03        VA LEAD PHARMACIST</a:t>
            </a:r>
          </a:p>
          <a:p>
            <a:pPr marL="0" indent="0">
              <a:buNone/>
            </a:pPr>
            <a:r>
              <a:rPr lang="en-US" sz="8800" dirty="0"/>
              <a:t>   1900.04        VA LEAD PHARMACIST LICENSE #</a:t>
            </a:r>
          </a:p>
          <a:p>
            <a:pPr marL="0" indent="0">
              <a:buNone/>
            </a:pPr>
            <a:r>
              <a:rPr lang="en-US" sz="8800" dirty="0">
                <a:solidFill>
                  <a:schemeClr val="bg1">
                    <a:lumMod val="65000"/>
                  </a:schemeClr>
                </a:solidFill>
              </a:rPr>
              <a:t>   </a:t>
            </a:r>
            <a:r>
              <a:rPr lang="en-US" sz="8800" b="1" dirty="0"/>
              <a:t>13800        OUTPATIENT SITE  (multiple)</a:t>
            </a:r>
          </a:p>
        </p:txBody>
      </p:sp>
      <p:sp>
        <p:nvSpPr>
          <p:cNvPr id="9" name="Rectangle 8" descr="red rectangle  surrounding text  13800 OUTPATIENT SITE (multiple)&#10;"/>
          <p:cNvSpPr/>
          <p:nvPr/>
        </p:nvSpPr>
        <p:spPr>
          <a:xfrm>
            <a:off x="228600" y="6172200"/>
            <a:ext cx="4876800" cy="457200"/>
          </a:xfrm>
          <a:prstGeom prst="rect">
            <a:avLst/>
          </a:prstGeom>
          <a:noFill/>
          <a:ln w="38100">
            <a:solidFill>
              <a:srgbClr val="C00000"/>
            </a:solidFill>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4" name="Rectangle 3" descr="red rectangle surrounding text &#10;&#10;.01          NAME&#10;   .02          NCPDP #&#10;   .03          DEFAULT DEA #&#10;   .04          LAST REGISTERED STATUS&#10;   .09          AUTO-REVERSE PARAMETER&#10;   .1           STATUS&#10;   1            CMOP SWITCH&#10;   41.01        NPI&#10;"/>
          <p:cNvSpPr/>
          <p:nvPr/>
        </p:nvSpPr>
        <p:spPr>
          <a:xfrm>
            <a:off x="152400" y="533400"/>
            <a:ext cx="4953000" cy="2667000"/>
          </a:xfrm>
          <a:prstGeom prst="rect">
            <a:avLst/>
          </a:prstGeom>
          <a:noFill/>
          <a:ln w="38100">
            <a:solidFill>
              <a:srgbClr val="C00000"/>
            </a:solidFill>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xmlns="" val="15359661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23900" y="1143000"/>
            <a:ext cx="5143500" cy="5029200"/>
          </a:xfrm>
        </p:spPr>
        <p:txBody>
          <a:bodyPr>
            <a:noAutofit/>
          </a:bodyPr>
          <a:lstStyle/>
          <a:p>
            <a:pPr marL="1314450" lvl="2" indent="-514350">
              <a:buFont typeface="+mj-lt"/>
              <a:buAutoNum type="alphaUcPeriod"/>
            </a:pPr>
            <a:r>
              <a:rPr lang="en-US" dirty="0"/>
              <a:t>The </a:t>
            </a:r>
            <a:r>
              <a:rPr lang="en-US" cap="all" dirty="0"/>
              <a:t>NCPDP Dispense unit </a:t>
            </a:r>
            <a:r>
              <a:rPr lang="en-US" dirty="0"/>
              <a:t>value is transmitted on claims</a:t>
            </a:r>
          </a:p>
          <a:p>
            <a:pPr marL="1314450" lvl="2" indent="-514350">
              <a:buFont typeface="+mj-lt"/>
              <a:buAutoNum type="alphaUcPeriod"/>
            </a:pPr>
            <a:r>
              <a:rPr lang="en-US" dirty="0"/>
              <a:t>The quantities used for products matched to CMOP always follow the NCPDP standard  </a:t>
            </a:r>
          </a:p>
          <a:p>
            <a:pPr marL="1314450" lvl="2" indent="-514350">
              <a:buFont typeface="+mj-lt"/>
              <a:buAutoNum type="alphaUcPeriod"/>
            </a:pPr>
            <a:r>
              <a:rPr lang="en-US" dirty="0"/>
              <a:t>The </a:t>
            </a:r>
            <a:r>
              <a:rPr lang="en-US" cap="all" dirty="0"/>
              <a:t>NCPDP Dispense Unit </a:t>
            </a:r>
            <a:r>
              <a:rPr lang="en-US" dirty="0"/>
              <a:t>for oral liquids, lotions and most injections is EACH</a:t>
            </a:r>
          </a:p>
          <a:p>
            <a:pPr marL="1314450" lvl="2" indent="-514350">
              <a:buFont typeface="+mj-lt"/>
              <a:buAutoNum type="alphaUcPeriod"/>
            </a:pPr>
            <a:r>
              <a:rPr lang="en-US" dirty="0"/>
              <a:t>The ‘</a:t>
            </a:r>
            <a:r>
              <a:rPr lang="en-US" cap="all" dirty="0"/>
              <a:t>billing quantity</a:t>
            </a:r>
            <a:r>
              <a:rPr lang="en-US" dirty="0"/>
              <a:t>’ does not factor into the prescription cost transmitted to the third party</a:t>
            </a:r>
          </a:p>
        </p:txBody>
      </p:sp>
      <p:sp>
        <p:nvSpPr>
          <p:cNvPr id="2" name="Rectangle 1" descr="black bordered rectangle"/>
          <p:cNvSpPr/>
          <p:nvPr/>
        </p:nvSpPr>
        <p:spPr>
          <a:xfrm>
            <a:off x="4343400" y="2209800"/>
            <a:ext cx="45720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descr="Which one of the following is a &#10;correct statement?&#10;"/>
          <p:cNvSpPr/>
          <p:nvPr/>
        </p:nvSpPr>
        <p:spPr>
          <a:xfrm>
            <a:off x="4343400" y="838200"/>
            <a:ext cx="8153400" cy="954107"/>
          </a:xfrm>
          <a:prstGeom prst="rect">
            <a:avLst/>
          </a:prstGeom>
        </p:spPr>
        <p:txBody>
          <a:bodyPr wrap="square">
            <a:spAutoFit/>
          </a:bodyPr>
          <a:lstStyle/>
          <a:p>
            <a:r>
              <a:rPr lang="en-US" sz="2800" dirty="0"/>
              <a:t>Which one of the following is a </a:t>
            </a:r>
            <a:endParaRPr lang="en-US" sz="2800" dirty="0" smtClean="0"/>
          </a:p>
          <a:p>
            <a:r>
              <a:rPr lang="en-US" sz="2800" dirty="0" smtClean="0"/>
              <a:t>correct </a:t>
            </a:r>
            <a:r>
              <a:rPr lang="en-US" sz="2800" dirty="0"/>
              <a:t>statement?</a:t>
            </a:r>
          </a:p>
        </p:txBody>
      </p:sp>
      <p:sp>
        <p:nvSpPr>
          <p:cNvPr id="4" name="Title 3"/>
          <p:cNvSpPr>
            <a:spLocks noGrp="1"/>
          </p:cNvSpPr>
          <p:nvPr>
            <p:ph type="title"/>
          </p:nvPr>
        </p:nvSpPr>
        <p:spPr>
          <a:xfrm>
            <a:off x="0" y="-152400"/>
            <a:ext cx="91440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38350" y="762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882530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23900" y="1143000"/>
            <a:ext cx="5143500" cy="5029200"/>
          </a:xfrm>
        </p:spPr>
        <p:txBody>
          <a:bodyPr>
            <a:noAutofit/>
          </a:bodyPr>
          <a:lstStyle/>
          <a:p>
            <a:pPr marL="1314450" lvl="2" indent="-514350">
              <a:buFont typeface="+mj-lt"/>
              <a:buAutoNum type="alphaUcPeriod"/>
            </a:pPr>
            <a:r>
              <a:rPr lang="en-US" dirty="0"/>
              <a:t>The </a:t>
            </a:r>
            <a:r>
              <a:rPr lang="en-US" cap="all" dirty="0"/>
              <a:t>NCPDP Dispense unit </a:t>
            </a:r>
            <a:r>
              <a:rPr lang="en-US" dirty="0"/>
              <a:t>value is transmitted on claims</a:t>
            </a:r>
          </a:p>
          <a:p>
            <a:pPr marL="1314450" lvl="2" indent="-514350">
              <a:buFont typeface="+mj-lt"/>
              <a:buAutoNum type="alphaUcPeriod"/>
            </a:pPr>
            <a:r>
              <a:rPr lang="en-US" dirty="0"/>
              <a:t>The quantities used for products matched to CMOP always follow the NCPDP standard  </a:t>
            </a:r>
          </a:p>
          <a:p>
            <a:pPr marL="1314450" lvl="2" indent="-514350">
              <a:buFont typeface="+mj-lt"/>
              <a:buAutoNum type="alphaUcPeriod"/>
            </a:pPr>
            <a:r>
              <a:rPr lang="en-US" dirty="0"/>
              <a:t>The </a:t>
            </a:r>
            <a:r>
              <a:rPr lang="en-US" cap="all" dirty="0"/>
              <a:t>NCPDP Dispense Unit </a:t>
            </a:r>
            <a:r>
              <a:rPr lang="en-US" dirty="0"/>
              <a:t>for oral liquids, lotions and most injections is EACH</a:t>
            </a:r>
          </a:p>
          <a:p>
            <a:pPr marL="1314450" lvl="2" indent="-514350">
              <a:buFont typeface="+mj-lt"/>
              <a:buAutoNum type="alphaUcPeriod"/>
            </a:pPr>
            <a:r>
              <a:rPr lang="en-US" dirty="0"/>
              <a:t>The ‘</a:t>
            </a:r>
            <a:r>
              <a:rPr lang="en-US" cap="all" dirty="0"/>
              <a:t>billing quantity</a:t>
            </a:r>
            <a:r>
              <a:rPr lang="en-US" dirty="0"/>
              <a:t>’ does not factor into the prescription cost transmitted to the third party</a:t>
            </a:r>
          </a:p>
        </p:txBody>
      </p:sp>
      <p:sp>
        <p:nvSpPr>
          <p:cNvPr id="2" name="Rectangle 1" descr="black bordered rectangle&#10;"/>
          <p:cNvSpPr/>
          <p:nvPr/>
        </p:nvSpPr>
        <p:spPr>
          <a:xfrm>
            <a:off x="4343400" y="2209800"/>
            <a:ext cx="45720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0" y="-152400"/>
            <a:ext cx="91440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38350" y="762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391225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Select BPS Name:&#10;Name:&#10;Name:&#10;Status:&#10;NCPDP #:&#10;NPI:&#10;"/>
          <p:cNvGraphicFramePr/>
          <p:nvPr>
            <p:extLst>
              <p:ext uri="{D42A27DB-BD31-4B8C-83A1-F6EECF244321}">
                <p14:modId xmlns:p14="http://schemas.microsoft.com/office/powerpoint/2010/main" xmlns="" val="2828595348"/>
              </p:ext>
            </p:extLst>
          </p:nvPr>
        </p:nvGraphicFramePr>
        <p:xfrm>
          <a:off x="228599" y="838200"/>
          <a:ext cx="8610601"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p:nvPr>
        </p:nvSpPr>
        <p:spPr>
          <a:xfrm>
            <a:off x="0" y="304800"/>
            <a:ext cx="9144000" cy="685800"/>
          </a:xfrm>
        </p:spPr>
        <p:txBody>
          <a:bodyPr>
            <a:normAutofit fontScale="90000"/>
          </a:bodyPr>
          <a:lstStyle/>
          <a:p>
            <a:r>
              <a:rPr lang="en-US" sz="3600" dirty="0">
                <a:effectLst>
                  <a:outerShdw blurRad="38100" dist="38100" dir="2700000" algn="tl">
                    <a:srgbClr val="000000">
                      <a:alpha val="43137"/>
                    </a:srgbClr>
                  </a:outerShdw>
                </a:effectLst>
              </a:rPr>
              <a:t>Edit ECME Pharmacy Data</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793389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descr="graph of Fill count (y axis) against volume (x axis); claim numbers have continued to increase each year. &#10;For 2012 Total ePharmacy Fills  were 9.24 Million&#10;"/>
          <p:cNvGraphicFramePr>
            <a:graphicFrameLocks/>
          </p:cNvGraphicFramePr>
          <p:nvPr>
            <p:extLst>
              <p:ext uri="{D42A27DB-BD31-4B8C-83A1-F6EECF244321}">
                <p14:modId xmlns:p14="http://schemas.microsoft.com/office/powerpoint/2010/main" xmlns="" val="4206323219"/>
              </p:ext>
            </p:extLst>
          </p:nvPr>
        </p:nvGraphicFramePr>
        <p:xfrm>
          <a:off x="76200" y="914400"/>
          <a:ext cx="899160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152400"/>
            <a:ext cx="9144000" cy="1143000"/>
          </a:xfrm>
        </p:spPr>
        <p:txBody>
          <a:bodyPr>
            <a:noAutofit/>
          </a:bodyPr>
          <a:lstStyle/>
          <a:p>
            <a:r>
              <a:rPr lang="en-US" sz="3600" dirty="0">
                <a:effectLst>
                  <a:outerShdw blurRad="38100" dist="38100" dir="2700000" algn="tl">
                    <a:srgbClr val="000000">
                      <a:alpha val="43137"/>
                    </a:srgbClr>
                  </a:outerShdw>
                </a:effectLst>
              </a:rPr>
              <a:t>ePharmacy Rx Fill Volume By Calendar Year </a:t>
            </a:r>
          </a:p>
        </p:txBody>
      </p:sp>
    </p:spTree>
    <p:extLst>
      <p:ext uri="{BB962C8B-B14F-4D97-AF65-F5344CB8AC3E}">
        <p14:creationId xmlns:p14="http://schemas.microsoft.com/office/powerpoint/2010/main" xmlns="" val="35480776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Select Outpatient Site:&#10;CMOP Switch:&#10;Auto-Reverse Parameter:&#10;Default DEA#:&#10;"/>
          <p:cNvGraphicFramePr/>
          <p:nvPr>
            <p:extLst>
              <p:ext uri="{D42A27DB-BD31-4B8C-83A1-F6EECF244321}">
                <p14:modId xmlns:p14="http://schemas.microsoft.com/office/powerpoint/2010/main" xmlns="" val="1165111413"/>
              </p:ext>
            </p:extLst>
          </p:nvPr>
        </p:nvGraphicFramePr>
        <p:xfrm>
          <a:off x="228599" y="838200"/>
          <a:ext cx="8610601"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p:nvPr>
        </p:nvSpPr>
        <p:spPr>
          <a:xfrm>
            <a:off x="0" y="304800"/>
            <a:ext cx="9144000" cy="685800"/>
          </a:xfrm>
        </p:spPr>
        <p:txBody>
          <a:bodyPr>
            <a:normAutofit fontScale="90000"/>
          </a:bodyPr>
          <a:lstStyle/>
          <a:p>
            <a:r>
              <a:rPr lang="en-US" sz="3600" dirty="0">
                <a:effectLst>
                  <a:outerShdw blurRad="38100" dist="38100" dir="2700000" algn="tl">
                    <a:srgbClr val="000000">
                      <a:alpha val="43137"/>
                    </a:srgbClr>
                  </a:outerShdw>
                </a:effectLst>
              </a:rPr>
              <a:t>Edit ECME Pharmacy Data</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9112658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image of red button with autoreverse ico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76400" y="998677"/>
            <a:ext cx="5638800" cy="4860646"/>
          </a:xfrm>
          <a:prstGeom prst="rect">
            <a:avLst/>
          </a:prstGeom>
        </p:spPr>
      </p:pic>
      <p:sp>
        <p:nvSpPr>
          <p:cNvPr id="6" name="TextBox 5" descr="Prescriptions the system thinks were filled for Inpatients&#10;&#10;"/>
          <p:cNvSpPr txBox="1"/>
          <p:nvPr/>
        </p:nvSpPr>
        <p:spPr>
          <a:xfrm>
            <a:off x="6629399" y="2397948"/>
            <a:ext cx="2133601" cy="2492990"/>
          </a:xfrm>
          <a:prstGeom prst="rect">
            <a:avLst/>
          </a:prstGeom>
          <a:noFill/>
        </p:spPr>
        <p:txBody>
          <a:bodyPr wrap="square" rtlCol="0">
            <a:spAutoFit/>
          </a:bodyPr>
          <a:lstStyle/>
          <a:p>
            <a:pPr marL="0" lvl="1"/>
            <a:r>
              <a:rPr lang="en-US" sz="2800" dirty="0">
                <a:effectLst>
                  <a:outerShdw blurRad="38100" dist="38100" dir="2700000" algn="tl">
                    <a:srgbClr val="000000">
                      <a:alpha val="43137"/>
                    </a:srgbClr>
                  </a:outerShdw>
                </a:effectLst>
                <a:ea typeface="ＭＳ Ｐゴシック" pitchFamily="34" charset="-128"/>
              </a:rPr>
              <a:t>P</a:t>
            </a:r>
            <a:r>
              <a:rPr lang="en-US" sz="2800" dirty="0" smtClean="0">
                <a:effectLst>
                  <a:outerShdw blurRad="38100" dist="38100" dir="2700000" algn="tl">
                    <a:srgbClr val="000000">
                      <a:alpha val="43137"/>
                    </a:srgbClr>
                  </a:outerShdw>
                </a:effectLst>
                <a:ea typeface="ＭＳ Ｐゴシック" pitchFamily="34" charset="-128"/>
              </a:rPr>
              <a:t>rescriptions </a:t>
            </a:r>
            <a:r>
              <a:rPr lang="en-US" sz="2800" dirty="0">
                <a:effectLst>
                  <a:outerShdw blurRad="38100" dist="38100" dir="2700000" algn="tl">
                    <a:srgbClr val="000000">
                      <a:alpha val="43137"/>
                    </a:srgbClr>
                  </a:outerShdw>
                </a:effectLst>
                <a:ea typeface="ＭＳ Ｐゴシック" pitchFamily="34" charset="-128"/>
              </a:rPr>
              <a:t>the system thinks were filled for Inpatients</a:t>
            </a:r>
          </a:p>
          <a:p>
            <a:endParaRPr lang="en-US" sz="1600" dirty="0">
              <a:effectLst>
                <a:outerShdw blurRad="38100" dist="38100" dir="2700000" algn="tl">
                  <a:srgbClr val="000000">
                    <a:alpha val="43137"/>
                  </a:srgbClr>
                </a:outerShdw>
              </a:effectLst>
            </a:endParaRPr>
          </a:p>
        </p:txBody>
      </p:sp>
      <p:sp>
        <p:nvSpPr>
          <p:cNvPr id="5" name="TextBox 4" descr="Prescriptions that were not released within the time frame set in your auto-reverse parameter&#10;"/>
          <p:cNvSpPr txBox="1"/>
          <p:nvPr/>
        </p:nvSpPr>
        <p:spPr>
          <a:xfrm>
            <a:off x="152400" y="1736229"/>
            <a:ext cx="2209800" cy="4247317"/>
          </a:xfrm>
          <a:prstGeom prst="rect">
            <a:avLst/>
          </a:prstGeom>
          <a:noFill/>
        </p:spPr>
        <p:txBody>
          <a:bodyPr wrap="square" rtlCol="0">
            <a:spAutoFit/>
          </a:bodyPr>
          <a:lstStyle/>
          <a:p>
            <a:pPr marL="0" lvl="1" algn="r"/>
            <a:r>
              <a:rPr lang="en-US" sz="2800" dirty="0" smtClean="0">
                <a:effectLst>
                  <a:outerShdw blurRad="38100" dist="38100" dir="2700000" algn="tl">
                    <a:srgbClr val="000000">
                      <a:alpha val="43137"/>
                    </a:srgbClr>
                  </a:outerShdw>
                </a:effectLst>
                <a:ea typeface="ＭＳ Ｐゴシック" pitchFamily="34" charset="-128"/>
              </a:rPr>
              <a:t>Prescriptions </a:t>
            </a:r>
            <a:r>
              <a:rPr lang="en-US" sz="2800" dirty="0">
                <a:effectLst>
                  <a:outerShdw blurRad="38100" dist="38100" dir="2700000" algn="tl">
                    <a:srgbClr val="000000">
                      <a:alpha val="43137"/>
                    </a:srgbClr>
                  </a:outerShdw>
                </a:effectLst>
                <a:ea typeface="ＭＳ Ｐゴシック" pitchFamily="34" charset="-128"/>
              </a:rPr>
              <a:t>that were not released within the time frame set in your </a:t>
            </a:r>
            <a:r>
              <a:rPr lang="en-US" sz="2800" cap="all" dirty="0" smtClean="0">
                <a:effectLst>
                  <a:outerShdw blurRad="38100" dist="38100" dir="2700000" algn="tl">
                    <a:srgbClr val="000000">
                      <a:alpha val="43137"/>
                    </a:srgbClr>
                  </a:outerShdw>
                </a:effectLst>
                <a:ea typeface="ＭＳ Ｐゴシック" pitchFamily="34" charset="-128"/>
              </a:rPr>
              <a:t>auto-reverse </a:t>
            </a:r>
            <a:r>
              <a:rPr lang="en-US" sz="2800" cap="all" dirty="0">
                <a:effectLst>
                  <a:outerShdw blurRad="38100" dist="38100" dir="2700000" algn="tl">
                    <a:srgbClr val="000000">
                      <a:alpha val="43137"/>
                    </a:srgbClr>
                  </a:outerShdw>
                </a:effectLst>
                <a:ea typeface="ＭＳ Ｐゴシック" pitchFamily="34" charset="-128"/>
              </a:rPr>
              <a:t>parameter</a:t>
            </a:r>
          </a:p>
          <a:p>
            <a:endParaRPr lang="en-US" dirty="0"/>
          </a:p>
        </p:txBody>
      </p:sp>
      <p:sp>
        <p:nvSpPr>
          <p:cNvPr id="7" name="Title 6"/>
          <p:cNvSpPr>
            <a:spLocks noGrp="1"/>
          </p:cNvSpPr>
          <p:nvPr>
            <p:ph type="title"/>
          </p:nvPr>
        </p:nvSpPr>
        <p:spPr>
          <a:xfrm>
            <a:off x="0" y="31124"/>
            <a:ext cx="9144000" cy="1143000"/>
          </a:xfrm>
        </p:spPr>
        <p:txBody>
          <a:bodyPr/>
          <a:lstStyle/>
          <a:p>
            <a:r>
              <a:rPr lang="en-US" dirty="0" smtClean="0">
                <a:effectLst>
                  <a:outerShdw blurRad="38100" dist="38100" dir="2700000" algn="tl">
                    <a:srgbClr val="000000">
                      <a:alpha val="43137"/>
                    </a:srgbClr>
                  </a:outerShdw>
                </a:effectLst>
              </a:rPr>
              <a:t>Auto-Reversals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7522278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Diagram 4" descr="4-5 days was previously recommended for the Auto-Reverse Parameter&#10;5 days allows more time for CMOP to dispense a prescription&#10;The extra day prevents many reversed claims and subsequent resubmissions &#10;"/>
          <p:cNvGraphicFramePr/>
          <p:nvPr>
            <p:extLst>
              <p:ext uri="{D42A27DB-BD31-4B8C-83A1-F6EECF244321}">
                <p14:modId xmlns:p14="http://schemas.microsoft.com/office/powerpoint/2010/main" xmlns="" val="2911083798"/>
              </p:ext>
            </p:extLst>
          </p:nvPr>
        </p:nvGraphicFramePr>
        <p:xfrm>
          <a:off x="152400" y="381000"/>
          <a:ext cx="8763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5706598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Select BPS PHARMACIES NAME:&#10;STATUS:&#10;NCPDP #:&#10;DEFAULT DEA #:&#10;ADDRESS INFO ….&#10;"/>
          <p:cNvGraphicFramePr/>
          <p:nvPr>
            <p:extLst>
              <p:ext uri="{D42A27DB-BD31-4B8C-83A1-F6EECF244321}">
                <p14:modId xmlns:p14="http://schemas.microsoft.com/office/powerpoint/2010/main" xmlns="" val="2207069755"/>
              </p:ext>
            </p:extLst>
          </p:nvPr>
        </p:nvGraphicFramePr>
        <p:xfrm>
          <a:off x="304800" y="1447800"/>
          <a:ext cx="8534400" cy="5105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0" y="274638"/>
            <a:ext cx="9144000" cy="1143000"/>
          </a:xfrm>
        </p:spPr>
        <p:txBody>
          <a:bodyPr>
            <a:noAutofit/>
          </a:bodyPr>
          <a:lstStyle/>
          <a:p>
            <a:r>
              <a:rPr lang="en-US" sz="3600" dirty="0">
                <a:effectLst>
                  <a:outerShdw blurRad="38100" dist="38100" dir="2700000" algn="tl">
                    <a:srgbClr val="000000">
                      <a:alpha val="43137"/>
                    </a:srgbClr>
                  </a:outerShdw>
                </a:effectLst>
              </a:rPr>
              <a:t>Register Pharmacy with Austin Automation Center </a:t>
            </a:r>
            <a:r>
              <a:rPr lang="en-US" sz="3600" dirty="0" smtClean="0">
                <a:effectLst>
                  <a:outerShdw blurRad="38100" dist="38100" dir="2700000" algn="tl">
                    <a:srgbClr val="000000">
                      <a:alpha val="43137"/>
                    </a:srgbClr>
                  </a:outerShdw>
                </a:effectLst>
              </a:rPr>
              <a:t>Option</a:t>
            </a:r>
            <a:r>
              <a:rPr lang="en-US" sz="3600" dirty="0">
                <a:effectLst>
                  <a:outerShdw blurRad="38100" dist="38100" dir="2700000" algn="tl">
                    <a:srgbClr val="000000">
                      <a:alpha val="43137"/>
                    </a:srgbClr>
                  </a:outerShdw>
                </a:effectLst>
              </a:rPr>
              <a:t/>
            </a:r>
            <a:br>
              <a:rPr lang="en-US" sz="3600" dirty="0">
                <a:effectLst>
                  <a:outerShdw blurRad="38100" dist="38100" dir="2700000" algn="tl">
                    <a:srgbClr val="000000">
                      <a:alpha val="43137"/>
                    </a:srgbClr>
                  </a:outerShdw>
                </a:effectLst>
              </a:rPr>
            </a:b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6928351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304800"/>
            <a:ext cx="8991600" cy="6248400"/>
          </a:xfrm>
        </p:spPr>
        <p:txBody>
          <a:bodyPr>
            <a:noAutofit/>
          </a:bodyPr>
          <a:lstStyle/>
          <a:p>
            <a:pPr marL="0" indent="0">
              <a:spcBef>
                <a:spcPts val="0"/>
              </a:spcBef>
              <a:buNone/>
            </a:pPr>
            <a:r>
              <a:rPr lang="en-US" sz="1900" dirty="0" smtClean="0"/>
              <a:t>   .</a:t>
            </a:r>
            <a:r>
              <a:rPr lang="en-US" sz="1900" dirty="0"/>
              <a:t>13          EDIT DRUG</a:t>
            </a:r>
          </a:p>
          <a:p>
            <a:pPr marL="0" indent="0">
              <a:spcBef>
                <a:spcPts val="0"/>
              </a:spcBef>
              <a:buNone/>
            </a:pPr>
            <a:r>
              <a:rPr lang="en-US" sz="1900" dirty="0"/>
              <a:t>   .14          RENEWING RX'S ALLOWED</a:t>
            </a:r>
          </a:p>
          <a:p>
            <a:pPr marL="0" indent="0">
              <a:spcBef>
                <a:spcPts val="0"/>
              </a:spcBef>
              <a:buNone/>
            </a:pPr>
            <a:r>
              <a:rPr lang="en-US" sz="1900" dirty="0"/>
              <a:t>   .15          PASS MEDS CANCEL</a:t>
            </a:r>
          </a:p>
          <a:p>
            <a:pPr marL="0" indent="0">
              <a:spcBef>
                <a:spcPts val="0"/>
              </a:spcBef>
              <a:buNone/>
            </a:pPr>
            <a:r>
              <a:rPr lang="en-US" sz="1900" dirty="0"/>
              <a:t>   .16          AUTO SUSPEND</a:t>
            </a:r>
          </a:p>
          <a:p>
            <a:pPr marL="0" indent="0">
              <a:spcBef>
                <a:spcPts val="0"/>
              </a:spcBef>
              <a:buNone/>
            </a:pPr>
            <a:r>
              <a:rPr lang="en-US" sz="1900" dirty="0"/>
              <a:t>   .17          SHALL COMPUTER ASSIGN RX #S</a:t>
            </a:r>
          </a:p>
          <a:p>
            <a:pPr marL="0" indent="0">
              <a:spcBef>
                <a:spcPts val="0"/>
              </a:spcBef>
              <a:buNone/>
            </a:pPr>
            <a:r>
              <a:rPr lang="en-US" sz="1900" dirty="0"/>
              <a:t>   .18          PROFILE WITH NEW PRESCRIPTIONS</a:t>
            </a:r>
          </a:p>
          <a:p>
            <a:pPr marL="0" indent="0">
              <a:spcBef>
                <a:spcPts val="0"/>
              </a:spcBef>
              <a:buNone/>
            </a:pPr>
            <a:r>
              <a:rPr lang="en-US" sz="1900" dirty="0"/>
              <a:t>   .2           SLAVED LABEL PRINTING</a:t>
            </a:r>
          </a:p>
          <a:p>
            <a:pPr marL="0" indent="0">
              <a:spcBef>
                <a:spcPts val="0"/>
              </a:spcBef>
              <a:buNone/>
            </a:pPr>
            <a:r>
              <a:rPr lang="en-US" sz="1900" dirty="0"/>
              <a:t>   .51          METHADONE PROGRAM</a:t>
            </a:r>
          </a:p>
          <a:p>
            <a:pPr marL="0" indent="0">
              <a:spcBef>
                <a:spcPts val="0"/>
              </a:spcBef>
              <a:buNone/>
            </a:pPr>
            <a:r>
              <a:rPr lang="en-US" sz="1900" dirty="0"/>
              <a:t>   .52          METHADONE DRUG</a:t>
            </a:r>
          </a:p>
          <a:p>
            <a:pPr marL="0" indent="0">
              <a:spcBef>
                <a:spcPts val="0"/>
              </a:spcBef>
              <a:buNone/>
            </a:pPr>
            <a:r>
              <a:rPr lang="en-US" sz="1900" dirty="0"/>
              <a:t>   1            *SITE DEA NUMBER</a:t>
            </a:r>
          </a:p>
          <a:p>
            <a:pPr marL="0" indent="0">
              <a:spcBef>
                <a:spcPts val="0"/>
              </a:spcBef>
              <a:buNone/>
            </a:pPr>
            <a:r>
              <a:rPr lang="en-US" sz="1900" dirty="0"/>
              <a:t>   2            *SITE (NATIONAL NAME)</a:t>
            </a:r>
          </a:p>
          <a:p>
            <a:pPr marL="0" indent="0">
              <a:spcBef>
                <a:spcPts val="0"/>
              </a:spcBef>
              <a:buNone/>
            </a:pPr>
            <a:r>
              <a:rPr lang="en-US" sz="1900" dirty="0"/>
              <a:t>   3            DAYS TO PULL FROM SUSPENSE</a:t>
            </a:r>
          </a:p>
          <a:p>
            <a:pPr marL="0" indent="0">
              <a:spcBef>
                <a:spcPts val="0"/>
              </a:spcBef>
              <a:buNone/>
            </a:pPr>
            <a:r>
              <a:rPr lang="en-US" sz="1900" dirty="0"/>
              <a:t>   3.1          DAYS TO PULL SUSPENDED CS CMOP</a:t>
            </a:r>
          </a:p>
          <a:p>
            <a:pPr marL="0" indent="0">
              <a:spcBef>
                <a:spcPts val="0"/>
              </a:spcBef>
              <a:buNone/>
            </a:pPr>
            <a:r>
              <a:rPr lang="en-US" sz="1900" dirty="0"/>
              <a:t>   3.2          RECENTLY DC'D/EXPIRED DAYS</a:t>
            </a:r>
          </a:p>
          <a:p>
            <a:pPr marL="0" indent="0">
              <a:spcBef>
                <a:spcPts val="0"/>
              </a:spcBef>
              <a:buNone/>
            </a:pPr>
            <a:r>
              <a:rPr lang="en-US" sz="1900" dirty="0"/>
              <a:t>   4            NEW LABEL STOCK</a:t>
            </a:r>
          </a:p>
          <a:p>
            <a:pPr marL="0" indent="0">
              <a:spcBef>
                <a:spcPts val="0"/>
              </a:spcBef>
              <a:buNone/>
            </a:pPr>
            <a:r>
              <a:rPr lang="en-US" sz="1900" b="1" dirty="0" smtClean="0">
                <a:solidFill>
                  <a:srgbClr val="FF0000"/>
                </a:solidFill>
              </a:rPr>
              <a:t>  </a:t>
            </a:r>
            <a:r>
              <a:rPr lang="en-US" sz="1900" b="1" dirty="0" smtClean="0">
                <a:solidFill>
                  <a:srgbClr val="C00000"/>
                </a:solidFill>
              </a:rPr>
              <a:t>101          </a:t>
            </a:r>
            <a:r>
              <a:rPr lang="en-US" sz="1900" b="1" dirty="0">
                <a:solidFill>
                  <a:srgbClr val="C00000"/>
                </a:solidFill>
              </a:rPr>
              <a:t>NPI INSTITUTION</a:t>
            </a:r>
          </a:p>
          <a:p>
            <a:pPr marL="0" indent="0">
              <a:spcBef>
                <a:spcPts val="0"/>
              </a:spcBef>
              <a:buNone/>
            </a:pPr>
            <a:r>
              <a:rPr lang="en-US" sz="1900" dirty="0" smtClean="0"/>
              <a:t>  1008         </a:t>
            </a:r>
            <a:r>
              <a:rPr lang="en-US" sz="1900" dirty="0"/>
              <a:t>NCPDP NUMBER</a:t>
            </a:r>
          </a:p>
          <a:p>
            <a:pPr marL="0" indent="0">
              <a:spcBef>
                <a:spcPts val="0"/>
              </a:spcBef>
              <a:buNone/>
            </a:pPr>
            <a:r>
              <a:rPr lang="en-US" sz="1900" dirty="0"/>
              <a:t>  </a:t>
            </a:r>
            <a:r>
              <a:rPr lang="en-US" sz="1900" dirty="0" smtClean="0"/>
              <a:t>2001         </a:t>
            </a:r>
            <a:r>
              <a:rPr lang="en-US" sz="1900" dirty="0"/>
              <a:t>PRESCRIPTION # LOWER BOUND</a:t>
            </a:r>
          </a:p>
          <a:p>
            <a:pPr marL="0" indent="0">
              <a:spcBef>
                <a:spcPts val="0"/>
              </a:spcBef>
              <a:buNone/>
            </a:pPr>
            <a:r>
              <a:rPr lang="en-US" sz="1900" dirty="0"/>
              <a:t>  </a:t>
            </a:r>
            <a:r>
              <a:rPr lang="en-US" sz="1900" dirty="0" smtClean="0"/>
              <a:t>2002         PRESCRIPTION # UPPER BOUND</a:t>
            </a:r>
          </a:p>
          <a:p>
            <a:pPr marL="0" indent="0">
              <a:spcBef>
                <a:spcPts val="0"/>
              </a:spcBef>
              <a:buNone/>
            </a:pPr>
            <a:r>
              <a:rPr lang="en-US" sz="1900" dirty="0" smtClean="0"/>
              <a:t>  2003         LAST PRESCRIPTION # ISSUED</a:t>
            </a:r>
          </a:p>
          <a:p>
            <a:pPr marL="0" indent="0">
              <a:spcBef>
                <a:spcPts val="0"/>
              </a:spcBef>
              <a:buNone/>
            </a:pPr>
            <a:r>
              <a:rPr lang="en-US" sz="1900" dirty="0" smtClean="0"/>
              <a:t>  2004         INACTIVE DATE</a:t>
            </a:r>
          </a:p>
          <a:p>
            <a:pPr marL="0" indent="0">
              <a:spcBef>
                <a:spcPts val="0"/>
              </a:spcBef>
              <a:buNone/>
            </a:pPr>
            <a:r>
              <a:rPr lang="en-US" sz="1900" dirty="0" smtClean="0"/>
              <a:t>  2005         LOGICAL LINK</a:t>
            </a:r>
          </a:p>
          <a:p>
            <a:pPr marL="0" indent="0">
              <a:buNone/>
            </a:pPr>
            <a:r>
              <a:rPr lang="en-US" sz="1900" dirty="0" smtClean="0">
                <a:solidFill>
                  <a:schemeClr val="bg1">
                    <a:lumMod val="65000"/>
                  </a:schemeClr>
                </a:solidFill>
              </a:rPr>
              <a:t>   </a:t>
            </a:r>
            <a:endParaRPr lang="en-US" sz="1900" dirty="0">
              <a:solidFill>
                <a:schemeClr val="bg1">
                  <a:lumMod val="65000"/>
                </a:schemeClr>
              </a:solidFill>
            </a:endParaRPr>
          </a:p>
        </p:txBody>
      </p:sp>
      <p:sp>
        <p:nvSpPr>
          <p:cNvPr id="6" name="Rectangular Callout 5" descr="transparent red rectangle"/>
          <p:cNvSpPr/>
          <p:nvPr/>
        </p:nvSpPr>
        <p:spPr>
          <a:xfrm>
            <a:off x="6044514" y="3886200"/>
            <a:ext cx="2460759" cy="1110024"/>
          </a:xfrm>
          <a:prstGeom prst="wedgeRectCallout">
            <a:avLst>
              <a:gd name="adj1" fmla="val -174839"/>
              <a:gd name="adj2" fmla="val 45900"/>
            </a:avLst>
          </a:prstGeom>
          <a:solidFill>
            <a:schemeClr val="accent2">
              <a:lumMod val="75000"/>
              <a:alpha val="46000"/>
            </a:schemeClr>
          </a:solidFill>
          <a:ln>
            <a:solidFill>
              <a:srgbClr val="B2B2B2"/>
            </a:solidFill>
          </a:ln>
        </p:spPr>
        <p:style>
          <a:lnRef idx="1">
            <a:schemeClr val="accent6"/>
          </a:lnRef>
          <a:fillRef idx="3">
            <a:schemeClr val="accent6"/>
          </a:fillRef>
          <a:effectRef idx="2">
            <a:schemeClr val="accent6"/>
          </a:effectRef>
          <a:fontRef idx="minor">
            <a:schemeClr val="lt1"/>
          </a:fontRef>
        </p:style>
        <p:txBody>
          <a:bodyPr rtlCol="0" anchor="ctr"/>
          <a:lstStyle/>
          <a:p>
            <a:endParaRPr lang="en-US" sz="3200" b="1" dirty="0"/>
          </a:p>
        </p:txBody>
      </p:sp>
      <p:sp>
        <p:nvSpPr>
          <p:cNvPr id="7" name="TextBox 6" descr="NPI INSTITUTION&#10;"/>
          <p:cNvSpPr txBox="1"/>
          <p:nvPr/>
        </p:nvSpPr>
        <p:spPr>
          <a:xfrm>
            <a:off x="6131893" y="3964158"/>
            <a:ext cx="2286000"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dirty="0" smtClean="0"/>
              <a:t>NPI INSTITUTION</a:t>
            </a:r>
            <a:endParaRPr lang="en-US" sz="2800" b="1" dirty="0"/>
          </a:p>
        </p:txBody>
      </p:sp>
      <p:sp>
        <p:nvSpPr>
          <p:cNvPr id="2" name="TextBox 1" descr="OUTPATIENT SITE file field:&#10;"/>
          <p:cNvSpPr txBox="1"/>
          <p:nvPr/>
        </p:nvSpPr>
        <p:spPr>
          <a:xfrm>
            <a:off x="0" y="-26773"/>
            <a:ext cx="4038600" cy="830997"/>
          </a:xfrm>
          <a:prstGeom prst="rect">
            <a:avLst/>
          </a:prstGeom>
          <a:noFill/>
        </p:spPr>
        <p:txBody>
          <a:bodyPr wrap="square" rtlCol="0">
            <a:spAutoFit/>
          </a:bodyPr>
          <a:lstStyle/>
          <a:p>
            <a:r>
              <a:rPr lang="en-US" sz="2400" dirty="0"/>
              <a:t>OUTPATIENT SITE file field:</a:t>
            </a:r>
          </a:p>
          <a:p>
            <a:endParaRPr lang="en-US" sz="2400" dirty="0"/>
          </a:p>
        </p:txBody>
      </p:sp>
    </p:spTree>
    <p:extLst>
      <p:ext uri="{BB962C8B-B14F-4D97-AF65-F5344CB8AC3E}">
        <p14:creationId xmlns:p14="http://schemas.microsoft.com/office/powerpoint/2010/main" xmlns="" val="36322836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descr="screen shot of NPI site selection "/>
          <p:cNvSpPr/>
          <p:nvPr/>
        </p:nvSpPr>
        <p:spPr>
          <a:xfrm>
            <a:off x="1066800" y="914400"/>
            <a:ext cx="6934200" cy="51537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rPr>
              <a:t>Select Enter Edit file:    OUTPATIENT SITE                 </a:t>
            </a:r>
            <a:endParaRPr lang="en-US" sz="2800" dirty="0" smtClean="0">
              <a:solidFill>
                <a:schemeClr val="bg1"/>
              </a:solidFill>
            </a:endParaRPr>
          </a:p>
          <a:p>
            <a:r>
              <a:rPr lang="en-US" sz="2800" dirty="0" smtClean="0">
                <a:solidFill>
                  <a:schemeClr val="bg1"/>
                </a:solidFill>
              </a:rPr>
              <a:t>EDIT </a:t>
            </a:r>
            <a:r>
              <a:rPr lang="en-US" sz="2800" dirty="0">
                <a:solidFill>
                  <a:schemeClr val="bg1"/>
                </a:solidFill>
              </a:rPr>
              <a:t>WHICH FIELD: ALL// NPI INSTITUTION  </a:t>
            </a:r>
          </a:p>
          <a:p>
            <a:r>
              <a:rPr lang="en-US" sz="2800" dirty="0" smtClean="0">
                <a:solidFill>
                  <a:schemeClr val="bg1"/>
                </a:solidFill>
              </a:rPr>
              <a:t>Select </a:t>
            </a:r>
            <a:r>
              <a:rPr lang="en-US" sz="2800" dirty="0">
                <a:solidFill>
                  <a:schemeClr val="bg1"/>
                </a:solidFill>
              </a:rPr>
              <a:t>OUTPATIENT SITE NAME</a:t>
            </a:r>
            <a:r>
              <a:rPr lang="en-US" sz="2800" dirty="0" smtClean="0">
                <a:solidFill>
                  <a:schemeClr val="bg1"/>
                </a:solidFill>
              </a:rPr>
              <a:t>:</a:t>
            </a:r>
          </a:p>
          <a:p>
            <a:r>
              <a:rPr lang="en-US" sz="2800" dirty="0" smtClean="0">
                <a:solidFill>
                  <a:schemeClr val="bg1"/>
                </a:solidFill>
              </a:rPr>
              <a:t> </a:t>
            </a:r>
            <a:endParaRPr lang="en-US" sz="2800" dirty="0">
              <a:solidFill>
                <a:schemeClr val="bg1"/>
              </a:solidFill>
            </a:endParaRPr>
          </a:p>
          <a:p>
            <a:r>
              <a:rPr lang="en-US" sz="2800" dirty="0">
                <a:solidFill>
                  <a:schemeClr val="bg1"/>
                </a:solidFill>
              </a:rPr>
              <a:t>NPI INSTITUTION: </a:t>
            </a:r>
            <a:endParaRPr lang="en-US" sz="2800" dirty="0" smtClean="0">
              <a:solidFill>
                <a:schemeClr val="bg1"/>
              </a:solidFill>
            </a:endParaRPr>
          </a:p>
          <a:p>
            <a:r>
              <a:rPr lang="en-US" sz="2800" dirty="0" smtClean="0">
                <a:solidFill>
                  <a:schemeClr val="bg1"/>
                </a:solidFill>
              </a:rPr>
              <a:t>1   SITE NAME ___ DIVISION</a:t>
            </a:r>
            <a:endParaRPr lang="en-US" sz="2800" dirty="0">
              <a:solidFill>
                <a:schemeClr val="bg1"/>
              </a:solidFill>
            </a:endParaRPr>
          </a:p>
          <a:p>
            <a:r>
              <a:rPr lang="en-US" sz="2800" u="sng" dirty="0" smtClean="0">
                <a:solidFill>
                  <a:schemeClr val="bg1"/>
                </a:solidFill>
              </a:rPr>
              <a:t>2   SITE NAME PHARMACY     STATE  PHARM       </a:t>
            </a:r>
            <a:endParaRPr lang="en-US" sz="2800" u="sng" dirty="0">
              <a:solidFill>
                <a:schemeClr val="bg1"/>
              </a:solidFill>
            </a:endParaRPr>
          </a:p>
          <a:p>
            <a:r>
              <a:rPr lang="en-US" sz="2800" dirty="0" smtClean="0">
                <a:solidFill>
                  <a:schemeClr val="bg1"/>
                </a:solidFill>
              </a:rPr>
              <a:t>3   SITE NAME PRRTP    STATE  PRRTP</a:t>
            </a:r>
            <a:endParaRPr lang="en-US" sz="2800" dirty="0">
              <a:solidFill>
                <a:schemeClr val="bg1"/>
              </a:solidFill>
            </a:endParaRPr>
          </a:p>
          <a:p>
            <a:r>
              <a:rPr lang="en-US" sz="2800" dirty="0" smtClean="0">
                <a:solidFill>
                  <a:schemeClr val="bg1"/>
                </a:solidFill>
              </a:rPr>
              <a:t>4   SITE NAME, STATE ORC  STATE  ORC</a:t>
            </a:r>
          </a:p>
          <a:p>
            <a:r>
              <a:rPr lang="en-US" sz="2800" dirty="0" smtClean="0">
                <a:solidFill>
                  <a:schemeClr val="bg1"/>
                </a:solidFill>
              </a:rPr>
              <a:t>5   SITE NAME- Eff. 7/1/01 STATE  HCS SITE DIV VAMC</a:t>
            </a:r>
            <a:endParaRPr lang="en-US" sz="2800" dirty="0">
              <a:solidFill>
                <a:schemeClr val="bg1"/>
              </a:solidFill>
            </a:endParaRPr>
          </a:p>
        </p:txBody>
      </p:sp>
      <p:pic>
        <p:nvPicPr>
          <p:cNvPr id="1026" name="Picture 2" descr="pointed finger cursor icon"/>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8299" t="13510" r="13423" b="17861"/>
          <a:stretch/>
        </p:blipFill>
        <p:spPr bwMode="auto">
          <a:xfrm>
            <a:off x="8035365" y="5756189"/>
            <a:ext cx="952762" cy="957648"/>
          </a:xfrm>
          <a:prstGeom prst="rect">
            <a:avLst/>
          </a:prstGeom>
          <a:solidFill>
            <a:schemeClr val="bg1">
              <a:lumMod val="95000"/>
            </a:schemeClr>
          </a:solidFill>
          <a:ln>
            <a:noFill/>
          </a:ln>
          <a:effectLst/>
        </p:spPr>
      </p:pic>
      <p:sp>
        <p:nvSpPr>
          <p:cNvPr id="6" name="Title 5"/>
          <p:cNvSpPr>
            <a:spLocks noGrp="1"/>
          </p:cNvSpPr>
          <p:nvPr>
            <p:ph type="title"/>
          </p:nvPr>
        </p:nvSpPr>
        <p:spPr>
          <a:xfrm>
            <a:off x="0" y="6178"/>
            <a:ext cx="9144000" cy="1143000"/>
          </a:xfrm>
        </p:spPr>
        <p:txBody>
          <a:bodyPr>
            <a:normAutofit/>
          </a:bodyPr>
          <a:lstStyle/>
          <a:p>
            <a:r>
              <a:rPr lang="en-US" b="1" dirty="0"/>
              <a:t>Selecting An NPI </a:t>
            </a:r>
            <a:r>
              <a:rPr lang="en-US" b="1" dirty="0" smtClean="0"/>
              <a:t>Institution</a:t>
            </a:r>
            <a:endParaRPr lang="en-US" dirty="0"/>
          </a:p>
        </p:txBody>
      </p:sp>
    </p:spTree>
    <p:extLst>
      <p:ext uri="{BB962C8B-B14F-4D97-AF65-F5344CB8AC3E}">
        <p14:creationId xmlns:p14="http://schemas.microsoft.com/office/powerpoint/2010/main" xmlns="" val="2884451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descr="Obtain NCPDP, NPI, and DEA numbers&#10;Create Outpatient Site&#10;Create BPS Pharmacy, adding new CBOC&#10;Register with the Austin Automation Center&#10;"/>
          <p:cNvGraphicFramePr/>
          <p:nvPr>
            <p:extLst>
              <p:ext uri="{D42A27DB-BD31-4B8C-83A1-F6EECF244321}">
                <p14:modId xmlns:p14="http://schemas.microsoft.com/office/powerpoint/2010/main" xmlns="" val="536403445"/>
              </p:ext>
            </p:extLst>
          </p:nvPr>
        </p:nvGraphicFramePr>
        <p:xfrm>
          <a:off x="914400" y="1066800"/>
          <a:ext cx="7162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0" y="8238"/>
            <a:ext cx="9144000" cy="1143000"/>
          </a:xfrm>
        </p:spPr>
        <p:txBody>
          <a:bodyPr>
            <a:normAutofit/>
          </a:bodyPr>
          <a:lstStyle/>
          <a:p>
            <a:r>
              <a:rPr lang="en-US" dirty="0">
                <a:effectLst>
                  <a:outerShdw blurRad="38100" dist="38100" dir="2700000" algn="tl">
                    <a:srgbClr val="000000">
                      <a:alpha val="43137"/>
                    </a:srgbClr>
                  </a:outerShdw>
                </a:effectLst>
              </a:rPr>
              <a:t>Set-up for new CBOC with </a:t>
            </a:r>
            <a:r>
              <a:rPr lang="en-US" dirty="0" smtClean="0">
                <a:effectLst>
                  <a:outerShdw blurRad="38100" dist="38100" dir="2700000" algn="tl">
                    <a:srgbClr val="000000">
                      <a:alpha val="43137"/>
                    </a:srgbClr>
                  </a:outerShdw>
                </a:effectLst>
              </a:rPr>
              <a:t>Pharmacy</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3005448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xmlns="" val="1278825322"/>
              </p:ext>
            </p:extLst>
          </p:nvPr>
        </p:nvGraphicFramePr>
        <p:xfrm>
          <a:off x="152399" y="1066800"/>
          <a:ext cx="8839201"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a:xfrm>
            <a:off x="0" y="20595"/>
            <a:ext cx="9144000" cy="1143000"/>
          </a:xfrm>
        </p:spPr>
        <p:txBody>
          <a:bodyPr>
            <a:normAutofit fontScale="90000"/>
          </a:bodyPr>
          <a:lstStyle/>
          <a:p>
            <a:r>
              <a:rPr lang="en-US" dirty="0">
                <a:effectLst>
                  <a:outerShdw blurRad="38100" dist="38100" dir="2700000" algn="tl">
                    <a:srgbClr val="000000">
                      <a:alpha val="43137"/>
                    </a:srgbClr>
                  </a:outerShdw>
                </a:effectLst>
              </a:rPr>
              <a:t>Set-up for new CBOC without </a:t>
            </a:r>
            <a:r>
              <a:rPr lang="en-US" dirty="0" smtClean="0">
                <a:effectLst>
                  <a:outerShdw blurRad="38100" dist="38100" dir="2700000" algn="tl">
                    <a:srgbClr val="000000">
                      <a:alpha val="43137"/>
                    </a:srgbClr>
                  </a:outerShdw>
                </a:effectLst>
              </a:rPr>
              <a:t>Pharmacy</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8393056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2087724257"/>
              </p:ext>
            </p:extLst>
          </p:nvPr>
        </p:nvGraphicFramePr>
        <p:xfrm>
          <a:off x="152400" y="1066800"/>
          <a:ext cx="88392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descr="Menu Options and Keys Needed&#10;"/>
          <p:cNvSpPr/>
          <p:nvPr/>
        </p:nvSpPr>
        <p:spPr>
          <a:xfrm>
            <a:off x="0" y="0"/>
            <a:ext cx="9144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effectLst>
                  <a:outerShdw blurRad="38100" dist="38100" dir="2700000" algn="tl">
                    <a:srgbClr val="000000">
                      <a:alpha val="43137"/>
                    </a:srgbClr>
                  </a:outerShdw>
                </a:effectLst>
              </a:rPr>
              <a:t>Menu Options and Keys Needed</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5828140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457200"/>
            <a:ext cx="9105900" cy="6400800"/>
          </a:xfrm>
        </p:spPr>
        <p:txBody>
          <a:bodyPr>
            <a:noAutofit/>
          </a:bodyPr>
          <a:lstStyle/>
          <a:p>
            <a:pPr marL="0" indent="0">
              <a:spcBef>
                <a:spcPts val="0"/>
              </a:spcBef>
              <a:buNone/>
            </a:pPr>
            <a:r>
              <a:rPr lang="en-US" sz="1800" dirty="0" smtClean="0"/>
              <a:t>   35           METHOD OF PICK-UP</a:t>
            </a:r>
          </a:p>
          <a:p>
            <a:pPr marL="0" indent="0">
              <a:spcBef>
                <a:spcPts val="0"/>
              </a:spcBef>
              <a:buNone/>
            </a:pPr>
            <a:r>
              <a:rPr lang="en-US" sz="1800" dirty="0" smtClean="0"/>
              <a:t>   36           ARCHIVED</a:t>
            </a:r>
          </a:p>
          <a:p>
            <a:pPr marL="0" indent="0">
              <a:spcBef>
                <a:spcPts val="0"/>
              </a:spcBef>
              <a:buNone/>
            </a:pPr>
            <a:r>
              <a:rPr lang="en-US" sz="1800" dirty="0" smtClean="0"/>
              <a:t>   37           MEDICATION ROUTES  (multiple)</a:t>
            </a:r>
          </a:p>
          <a:p>
            <a:pPr marL="0" indent="0">
              <a:spcBef>
                <a:spcPts val="0"/>
              </a:spcBef>
              <a:buNone/>
            </a:pPr>
            <a:r>
              <a:rPr lang="en-US" sz="1800" dirty="0" smtClean="0"/>
              <a:t>   37.1         SCHEDULES  (multiple)</a:t>
            </a:r>
          </a:p>
          <a:p>
            <a:pPr marL="0" indent="0">
              <a:spcBef>
                <a:spcPts val="0"/>
              </a:spcBef>
              <a:buNone/>
            </a:pPr>
            <a:r>
              <a:rPr lang="en-US" sz="1800" dirty="0" smtClean="0"/>
              <a:t>   38           FINISHING PERSON</a:t>
            </a:r>
          </a:p>
          <a:p>
            <a:pPr marL="0" indent="0">
              <a:spcBef>
                <a:spcPts val="0"/>
              </a:spcBef>
              <a:buNone/>
            </a:pPr>
            <a:r>
              <a:rPr lang="en-US" sz="1800" dirty="0" smtClean="0"/>
              <a:t>   38.1         FILLING PERSON</a:t>
            </a:r>
          </a:p>
          <a:p>
            <a:pPr marL="0" indent="0">
              <a:spcBef>
                <a:spcPts val="0"/>
              </a:spcBef>
              <a:buNone/>
            </a:pPr>
            <a:r>
              <a:rPr lang="en-US" sz="1800" dirty="0" smtClean="0"/>
              <a:t>   38.2         CHECKING PHARMACIST</a:t>
            </a:r>
          </a:p>
          <a:p>
            <a:pPr marL="0" indent="0">
              <a:spcBef>
                <a:spcPts val="0"/>
              </a:spcBef>
              <a:buNone/>
            </a:pPr>
            <a:r>
              <a:rPr lang="en-US" sz="1800" dirty="0" smtClean="0"/>
              <a:t>   38.3         FINISH DATE/TIME</a:t>
            </a:r>
          </a:p>
          <a:p>
            <a:pPr marL="0" indent="0">
              <a:spcBef>
                <a:spcPts val="0"/>
              </a:spcBef>
              <a:buNone/>
            </a:pPr>
            <a:r>
              <a:rPr lang="en-US" sz="1800" dirty="0" smtClean="0"/>
              <a:t>   39           PROVIDER COMMENTS  (word-processing)</a:t>
            </a:r>
          </a:p>
          <a:p>
            <a:pPr marL="0" indent="0">
              <a:spcBef>
                <a:spcPts val="0"/>
              </a:spcBef>
              <a:buNone/>
            </a:pPr>
            <a:r>
              <a:rPr lang="en-US" sz="1800" dirty="0" smtClean="0"/>
              <a:t>   39.1         PHARMACY INSTRUCTIONS  (word-processing)</a:t>
            </a:r>
          </a:p>
          <a:p>
            <a:pPr marL="0" indent="0">
              <a:spcBef>
                <a:spcPts val="0"/>
              </a:spcBef>
              <a:buNone/>
            </a:pPr>
            <a:r>
              <a:rPr lang="en-US" sz="1800" dirty="0" smtClean="0"/>
              <a:t>   39.2         PHARMACY ORDERABLE ITEM</a:t>
            </a:r>
          </a:p>
          <a:p>
            <a:pPr marL="0" indent="0">
              <a:spcBef>
                <a:spcPts val="0"/>
              </a:spcBef>
              <a:buNone/>
            </a:pPr>
            <a:r>
              <a:rPr lang="en-US" sz="1800" dirty="0" smtClean="0"/>
              <a:t>   39.3         PLACER ORDER #</a:t>
            </a:r>
          </a:p>
          <a:p>
            <a:pPr marL="0" indent="0">
              <a:spcBef>
                <a:spcPts val="0"/>
              </a:spcBef>
              <a:buNone/>
            </a:pPr>
            <a:r>
              <a:rPr lang="en-US" sz="1800" dirty="0" smtClean="0"/>
              <a:t>   39.4         PREVIOUS ORDER #</a:t>
            </a:r>
          </a:p>
          <a:p>
            <a:pPr marL="0" indent="0">
              <a:spcBef>
                <a:spcPts val="0"/>
              </a:spcBef>
              <a:buNone/>
            </a:pPr>
            <a:r>
              <a:rPr lang="en-US" sz="1800" dirty="0" smtClean="0"/>
              <a:t>   39.5         FORWARD ORDER #</a:t>
            </a:r>
          </a:p>
          <a:p>
            <a:pPr marL="0" indent="0">
              <a:spcBef>
                <a:spcPts val="0"/>
              </a:spcBef>
              <a:buNone/>
            </a:pPr>
            <a:r>
              <a:rPr lang="en-US" sz="1800" dirty="0" smtClean="0"/>
              <a:t>   40           ACTIVITY LOG  (multiple)</a:t>
            </a:r>
          </a:p>
          <a:p>
            <a:pPr marL="0" indent="0">
              <a:spcBef>
                <a:spcPts val="0"/>
              </a:spcBef>
              <a:buNone/>
            </a:pPr>
            <a:r>
              <a:rPr lang="en-US" sz="1800" dirty="0" smtClean="0"/>
              <a:t>   41           WAS THE PATIENT COUNSELED</a:t>
            </a:r>
          </a:p>
          <a:p>
            <a:pPr marL="0" indent="0">
              <a:spcBef>
                <a:spcPts val="0"/>
              </a:spcBef>
              <a:buNone/>
            </a:pPr>
            <a:r>
              <a:rPr lang="en-US" sz="1800" dirty="0" smtClean="0"/>
              <a:t>   42           WAS COUNSELING UNDERSTOOD</a:t>
            </a:r>
          </a:p>
          <a:p>
            <a:pPr marL="0" indent="0">
              <a:spcBef>
                <a:spcPts val="0"/>
              </a:spcBef>
              <a:buNone/>
            </a:pPr>
            <a:r>
              <a:rPr lang="en-US" sz="1800" dirty="0" smtClean="0"/>
              <a:t>   42.5         COUNSEL ON FOOD/DRUGS</a:t>
            </a:r>
          </a:p>
          <a:p>
            <a:pPr marL="0" indent="0">
              <a:spcBef>
                <a:spcPts val="0"/>
              </a:spcBef>
              <a:buNone/>
            </a:pPr>
            <a:r>
              <a:rPr lang="en-US" sz="1800" dirty="0" smtClean="0"/>
              <a:t>   52           REFILL  (multiple)</a:t>
            </a:r>
          </a:p>
          <a:p>
            <a:pPr marL="0" indent="0">
              <a:spcBef>
                <a:spcPts val="0"/>
              </a:spcBef>
              <a:buNone/>
            </a:pPr>
            <a:r>
              <a:rPr lang="en-US" sz="1800" b="1" dirty="0" smtClean="0"/>
              <a:t>   </a:t>
            </a:r>
            <a:r>
              <a:rPr lang="en-US" sz="1800" b="1" dirty="0" smtClean="0">
                <a:solidFill>
                  <a:srgbClr val="C00000"/>
                </a:solidFill>
              </a:rPr>
              <a:t>52.25        REJECT INFO  (multiple)</a:t>
            </a:r>
          </a:p>
          <a:p>
            <a:pPr marL="0" indent="0">
              <a:spcBef>
                <a:spcPts val="0"/>
              </a:spcBef>
              <a:buNone/>
            </a:pPr>
            <a:r>
              <a:rPr lang="en-US" sz="1800" dirty="0" smtClean="0"/>
              <a:t>   60           PARTIAL DATE  (multiple)</a:t>
            </a:r>
          </a:p>
          <a:p>
            <a:pPr marL="0" indent="0">
              <a:spcBef>
                <a:spcPts val="0"/>
              </a:spcBef>
              <a:buNone/>
            </a:pPr>
            <a:r>
              <a:rPr lang="en-US" sz="1800" dirty="0" smtClean="0"/>
              <a:t>   81           DAW CODE</a:t>
            </a:r>
          </a:p>
          <a:p>
            <a:pPr marL="0" indent="0">
              <a:spcBef>
                <a:spcPts val="0"/>
              </a:spcBef>
              <a:buNone/>
            </a:pPr>
            <a:r>
              <a:rPr lang="en-US" sz="1800" dirty="0" smtClean="0"/>
              <a:t>   82           RE-TRANSMIT FLAG</a:t>
            </a:r>
            <a:endParaRPr lang="en-US" sz="1800" b="1" dirty="0"/>
          </a:p>
        </p:txBody>
      </p:sp>
      <p:sp>
        <p:nvSpPr>
          <p:cNvPr id="7" name="Rectangular Callout 6" descr="transparent red callout"/>
          <p:cNvSpPr/>
          <p:nvPr/>
        </p:nvSpPr>
        <p:spPr>
          <a:xfrm>
            <a:off x="6465821" y="4840307"/>
            <a:ext cx="2460759" cy="1110024"/>
          </a:xfrm>
          <a:prstGeom prst="wedgeRectCallout">
            <a:avLst>
              <a:gd name="adj1" fmla="val -174839"/>
              <a:gd name="adj2" fmla="val 45900"/>
            </a:avLst>
          </a:prstGeom>
          <a:solidFill>
            <a:schemeClr val="accent2">
              <a:lumMod val="75000"/>
              <a:alpha val="46000"/>
            </a:schemeClr>
          </a:solidFill>
          <a:ln>
            <a:solidFill>
              <a:srgbClr val="B2B2B2"/>
            </a:solidFill>
          </a:ln>
        </p:spPr>
        <p:style>
          <a:lnRef idx="1">
            <a:schemeClr val="accent6"/>
          </a:lnRef>
          <a:fillRef idx="3">
            <a:schemeClr val="accent6"/>
          </a:fillRef>
          <a:effectRef idx="2">
            <a:schemeClr val="accent6"/>
          </a:effectRef>
          <a:fontRef idx="minor">
            <a:schemeClr val="lt1"/>
          </a:fontRef>
        </p:style>
        <p:txBody>
          <a:bodyPr rtlCol="0" anchor="ctr"/>
          <a:lstStyle/>
          <a:p>
            <a:endParaRPr lang="en-US" sz="3200" b="1" dirty="0"/>
          </a:p>
        </p:txBody>
      </p:sp>
      <p:sp>
        <p:nvSpPr>
          <p:cNvPr id="9" name="TextBox 8" descr="red text box with text: REJECT INFO (MULTIPLE)&#10;"/>
          <p:cNvSpPr txBox="1"/>
          <p:nvPr/>
        </p:nvSpPr>
        <p:spPr>
          <a:xfrm>
            <a:off x="6553200" y="4918265"/>
            <a:ext cx="2286000"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dirty="0" smtClean="0"/>
              <a:t>REJECT INFO (MULTIPLE)</a:t>
            </a:r>
            <a:endParaRPr lang="en-US" sz="2800" b="1" dirty="0"/>
          </a:p>
        </p:txBody>
      </p:sp>
      <p:sp>
        <p:nvSpPr>
          <p:cNvPr id="2" name="TextBox 1" descr="PRESCRIPTION file field:&#10;"/>
          <p:cNvSpPr txBox="1"/>
          <p:nvPr/>
        </p:nvSpPr>
        <p:spPr>
          <a:xfrm>
            <a:off x="0" y="0"/>
            <a:ext cx="9144000" cy="800219"/>
          </a:xfrm>
          <a:prstGeom prst="rect">
            <a:avLst/>
          </a:prstGeom>
          <a:noFill/>
        </p:spPr>
        <p:txBody>
          <a:bodyPr wrap="square" rtlCol="0">
            <a:spAutoFit/>
          </a:bodyPr>
          <a:lstStyle/>
          <a:p>
            <a:r>
              <a:rPr lang="en-US" sz="2800" dirty="0"/>
              <a:t>PRESCRIPTION file field:</a:t>
            </a:r>
            <a:endParaRPr lang="en-US" sz="2800" dirty="0">
              <a:solidFill>
                <a:schemeClr val="bg1">
                  <a:lumMod val="65000"/>
                </a:schemeClr>
              </a:solidFill>
            </a:endParaRPr>
          </a:p>
          <a:p>
            <a:r>
              <a:rPr lang="en-US" dirty="0" smtClean="0"/>
              <a:t>     </a:t>
            </a:r>
            <a:endParaRPr lang="en-US" dirty="0"/>
          </a:p>
        </p:txBody>
      </p:sp>
    </p:spTree>
    <p:extLst>
      <p:ext uri="{BB962C8B-B14F-4D97-AF65-F5344CB8AC3E}">
        <p14:creationId xmlns:p14="http://schemas.microsoft.com/office/powerpoint/2010/main" xmlns="" val="2192743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descr="cycle graphic, clockwise from 12 o'clock:&#10;Dispense As Written (DAW)&#10;Missing or Invalid Package Size&#10;Refill Too Soon (RTS)&#10;Invalid Days Supply&#10;Drug Utilization Review (DUR)&#10;Product Related (NDC)&#10;Prior Authorization (PA)&#10;"/>
          <p:cNvGraphicFramePr/>
          <p:nvPr>
            <p:extLst>
              <p:ext uri="{D42A27DB-BD31-4B8C-83A1-F6EECF244321}">
                <p14:modId xmlns:p14="http://schemas.microsoft.com/office/powerpoint/2010/main" xmlns="" val="13506510"/>
              </p:ext>
            </p:extLst>
          </p:nvPr>
        </p:nvGraphicFramePr>
        <p:xfrm>
          <a:off x="-609600" y="609600"/>
          <a:ext cx="103632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descr="re·ject (rĭjĕkt’) To refuse to consider or grant; deny&#10;"/>
          <p:cNvSpPr txBox="1"/>
          <p:nvPr/>
        </p:nvSpPr>
        <p:spPr>
          <a:xfrm>
            <a:off x="3200400" y="2971800"/>
            <a:ext cx="2971800" cy="1815882"/>
          </a:xfrm>
          <a:prstGeom prst="rect">
            <a:avLst/>
          </a:prstGeom>
          <a:noFill/>
        </p:spPr>
        <p:txBody>
          <a:bodyPr wrap="square" rtlCol="0">
            <a:spAutoFit/>
          </a:bodyPr>
          <a:lstStyle/>
          <a:p>
            <a:pPr lvl="0" algn="ctr"/>
            <a:r>
              <a:rPr lang="en-US" sz="2800" b="1" dirty="0" err="1">
                <a:effectLst>
                  <a:outerShdw blurRad="38100" dist="38100" dir="2700000" algn="tl">
                    <a:srgbClr val="000000">
                      <a:alpha val="43137"/>
                    </a:srgbClr>
                  </a:outerShdw>
                </a:effectLst>
              </a:rPr>
              <a:t>re·ject</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rĭjĕkt</a:t>
            </a:r>
            <a:r>
              <a:rPr lang="en-US" sz="2800" b="1" dirty="0">
                <a:effectLst>
                  <a:outerShdw blurRad="38100" dist="38100" dir="2700000" algn="tl">
                    <a:srgbClr val="000000">
                      <a:alpha val="43137"/>
                    </a:srgbClr>
                  </a:outerShdw>
                </a:effectLst>
              </a:rPr>
              <a:t>’) To refuse to consider or grant; deny</a:t>
            </a:r>
          </a:p>
          <a:p>
            <a:endParaRPr lang="en-US" sz="2800" dirty="0"/>
          </a:p>
        </p:txBody>
      </p:sp>
      <p:sp>
        <p:nvSpPr>
          <p:cNvPr id="6" name="Title 5"/>
          <p:cNvSpPr>
            <a:spLocks noGrp="1"/>
          </p:cNvSpPr>
          <p:nvPr>
            <p:ph type="title"/>
          </p:nvPr>
        </p:nvSpPr>
        <p:spPr>
          <a:xfrm>
            <a:off x="0" y="228600"/>
            <a:ext cx="9144000" cy="685800"/>
          </a:xfrm>
        </p:spPr>
        <p:txBody>
          <a:bodyPr>
            <a:normAutofit fontScale="90000"/>
          </a:bodyPr>
          <a:lstStyle/>
          <a:p>
            <a:r>
              <a:rPr lang="en-US" dirty="0">
                <a:effectLst>
                  <a:outerShdw blurRad="38100" dist="38100" dir="2700000" algn="tl">
                    <a:srgbClr val="000000">
                      <a:alpha val="43137"/>
                    </a:srgbClr>
                  </a:outerShdw>
                </a:effectLst>
              </a:rPr>
              <a:t>Pharmacy Related Claim Rejects</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0988547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descr="clockwise cycle graphic, from 12 o'clock:&#10;&#10;Resolved By&#10;Action Taken&#10;Date Resolved&#10;Rx Number&#10;Date Rejected&#10;Reject Code&#10;"/>
          <p:cNvGraphicFramePr/>
          <p:nvPr>
            <p:extLst>
              <p:ext uri="{D42A27DB-BD31-4B8C-83A1-F6EECF244321}">
                <p14:modId xmlns:p14="http://schemas.microsoft.com/office/powerpoint/2010/main" xmlns="" val="2502803253"/>
              </p:ext>
            </p:extLst>
          </p:nvPr>
        </p:nvGraphicFramePr>
        <p:xfrm>
          <a:off x="0" y="838200"/>
          <a:ext cx="91440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Oval 12" descr="re·solve (rĭzŏlv’) &#10;To find a solution to; solve&#10;"/>
          <p:cNvSpPr/>
          <p:nvPr/>
        </p:nvSpPr>
        <p:spPr>
          <a:xfrm>
            <a:off x="2743200" y="2743200"/>
            <a:ext cx="3733800" cy="2362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re·solve (</a:t>
            </a:r>
            <a:r>
              <a:rPr lang="en-US" sz="2800" b="1" dirty="0" smtClean="0">
                <a:solidFill>
                  <a:schemeClr val="tx1"/>
                </a:solidFill>
                <a:effectLst>
                  <a:outerShdw blurRad="38100" dist="38100" dir="2700000" algn="tl">
                    <a:srgbClr val="000000">
                      <a:alpha val="43137"/>
                    </a:srgbClr>
                  </a:outerShdw>
                </a:effectLst>
              </a:rPr>
              <a:t>rĭzŏlv’) </a:t>
            </a:r>
          </a:p>
          <a:p>
            <a:pPr algn="ctr"/>
            <a:r>
              <a:rPr lang="en-US" sz="2800" b="1" dirty="0">
                <a:solidFill>
                  <a:schemeClr val="tx1"/>
                </a:solidFill>
                <a:effectLst>
                  <a:outerShdw blurRad="38100" dist="38100" dir="2700000" algn="tl">
                    <a:srgbClr val="000000">
                      <a:alpha val="43137"/>
                    </a:srgbClr>
                  </a:outerShdw>
                </a:effectLst>
              </a:rPr>
              <a:t>To find a solution to; </a:t>
            </a:r>
            <a:r>
              <a:rPr lang="en-US" sz="2800" b="1" dirty="0" smtClean="0">
                <a:solidFill>
                  <a:schemeClr val="tx1"/>
                </a:solidFill>
                <a:effectLst>
                  <a:outerShdw blurRad="38100" dist="38100" dir="2700000" algn="tl">
                    <a:srgbClr val="000000">
                      <a:alpha val="43137"/>
                    </a:srgbClr>
                  </a:outerShdw>
                </a:effectLst>
              </a:rPr>
              <a:t>solve</a:t>
            </a:r>
            <a:endParaRPr lang="en-US" sz="2800" b="1" dirty="0">
              <a:solidFill>
                <a:schemeClr val="tx1"/>
              </a:solidFill>
              <a:effectLst>
                <a:outerShdw blurRad="38100" dist="38100" dir="2700000" algn="tl">
                  <a:srgbClr val="000000">
                    <a:alpha val="43137"/>
                  </a:srgbClr>
                </a:outerShdw>
              </a:effectLst>
            </a:endParaRPr>
          </a:p>
        </p:txBody>
      </p:sp>
      <p:sp>
        <p:nvSpPr>
          <p:cNvPr id="12" name="Rectangle 11" descr="Reject Resolution Workload FileMan Template&#10;"/>
          <p:cNvSpPr/>
          <p:nvPr/>
        </p:nvSpPr>
        <p:spPr>
          <a:xfrm>
            <a:off x="0" y="0"/>
            <a:ext cx="9144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Reject Resolution Workload FileMan Template</a:t>
            </a:r>
            <a:endParaRPr lang="en-US" sz="3600" b="1" dirty="0">
              <a:solidFill>
                <a:schemeClr val="tx1"/>
              </a:solidFill>
            </a:endParaRPr>
          </a:p>
        </p:txBody>
      </p:sp>
    </p:spTree>
    <p:extLst>
      <p:ext uri="{BB962C8B-B14F-4D97-AF65-F5344CB8AC3E}">
        <p14:creationId xmlns:p14="http://schemas.microsoft.com/office/powerpoint/2010/main" xmlns="" val="23955717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304800"/>
            <a:ext cx="9144000" cy="6172200"/>
          </a:xfrm>
        </p:spPr>
        <p:txBody>
          <a:bodyPr>
            <a:noAutofit/>
          </a:bodyPr>
          <a:lstStyle/>
          <a:p>
            <a:pPr marL="0" indent="0">
              <a:spcBef>
                <a:spcPts val="0"/>
              </a:spcBef>
              <a:buNone/>
            </a:pPr>
            <a:r>
              <a:rPr lang="en-US" sz="2200" dirty="0" smtClean="0"/>
              <a:t>Answer </a:t>
            </a:r>
            <a:r>
              <a:rPr lang="en-US" sz="2200" dirty="0"/>
              <a:t>with FIELD NUMBER, or LABEL</a:t>
            </a:r>
          </a:p>
          <a:p>
            <a:pPr marL="0" indent="0">
              <a:spcBef>
                <a:spcPts val="0"/>
              </a:spcBef>
              <a:buNone/>
            </a:pPr>
            <a:r>
              <a:rPr lang="en-US" sz="2200" dirty="0"/>
              <a:t> Do you want the entire 16-Entry FIELD List? y  (Yes)</a:t>
            </a:r>
          </a:p>
          <a:p>
            <a:pPr marL="0" indent="0">
              <a:spcBef>
                <a:spcPts val="0"/>
              </a:spcBef>
              <a:buNone/>
            </a:pPr>
            <a:r>
              <a:rPr lang="en-US" sz="2200" dirty="0"/>
              <a:t>   Choose from:</a:t>
            </a:r>
          </a:p>
          <a:p>
            <a:pPr marL="0" indent="0">
              <a:spcBef>
                <a:spcPts val="0"/>
              </a:spcBef>
              <a:buNone/>
            </a:pPr>
            <a:r>
              <a:rPr lang="en-US" sz="2200" dirty="0"/>
              <a:t>   .01          RX #</a:t>
            </a:r>
          </a:p>
          <a:p>
            <a:pPr marL="0" indent="0">
              <a:spcBef>
                <a:spcPts val="0"/>
              </a:spcBef>
              <a:buNone/>
            </a:pPr>
            <a:r>
              <a:rPr lang="en-US" sz="2200" dirty="0"/>
              <a:t>   .02          SUSPENSE DATE</a:t>
            </a:r>
          </a:p>
          <a:p>
            <a:pPr marL="0" indent="0">
              <a:spcBef>
                <a:spcPts val="0"/>
              </a:spcBef>
              <a:buNone/>
            </a:pPr>
            <a:r>
              <a:rPr lang="en-US" sz="2200" dirty="0"/>
              <a:t>   .03          PATIENT</a:t>
            </a:r>
          </a:p>
          <a:p>
            <a:pPr marL="0" indent="0">
              <a:spcBef>
                <a:spcPts val="0"/>
              </a:spcBef>
              <a:buNone/>
            </a:pPr>
            <a:r>
              <a:rPr lang="en-US" sz="2200" dirty="0"/>
              <a:t>   .04          TYPE</a:t>
            </a:r>
          </a:p>
          <a:p>
            <a:pPr marL="0" indent="0">
              <a:spcBef>
                <a:spcPts val="0"/>
              </a:spcBef>
              <a:buNone/>
            </a:pPr>
            <a:r>
              <a:rPr lang="en-US" sz="2200" dirty="0"/>
              <a:t>   .05          PARTIAL</a:t>
            </a:r>
          </a:p>
          <a:p>
            <a:pPr marL="0" indent="0">
              <a:spcBef>
                <a:spcPts val="0"/>
              </a:spcBef>
              <a:buNone/>
            </a:pPr>
            <a:r>
              <a:rPr lang="en-US" sz="2200" dirty="0"/>
              <a:t>   .06          DIVISION</a:t>
            </a:r>
          </a:p>
          <a:p>
            <a:pPr marL="0" indent="0">
              <a:spcBef>
                <a:spcPts val="0"/>
              </a:spcBef>
              <a:buNone/>
            </a:pPr>
            <a:r>
              <a:rPr lang="en-US" sz="2200" dirty="0"/>
              <a:t>   1            DRUG</a:t>
            </a:r>
          </a:p>
          <a:p>
            <a:pPr marL="0" indent="0">
              <a:spcBef>
                <a:spcPts val="0"/>
              </a:spcBef>
              <a:buNone/>
            </a:pPr>
            <a:r>
              <a:rPr lang="en-US" sz="2200" dirty="0"/>
              <a:t>   2            PRINTED</a:t>
            </a:r>
          </a:p>
          <a:p>
            <a:pPr marL="0" indent="0">
              <a:spcBef>
                <a:spcPts val="0"/>
              </a:spcBef>
              <a:buNone/>
            </a:pPr>
            <a:r>
              <a:rPr lang="en-US" sz="2200" dirty="0"/>
              <a:t>   3            CMOP INDICATOR</a:t>
            </a:r>
          </a:p>
          <a:p>
            <a:pPr marL="0" indent="0">
              <a:spcBef>
                <a:spcPts val="0"/>
              </a:spcBef>
              <a:buNone/>
            </a:pPr>
            <a:r>
              <a:rPr lang="en-US" sz="2200" dirty="0"/>
              <a:t>   4            PRINT DATE</a:t>
            </a:r>
          </a:p>
          <a:p>
            <a:pPr marL="0" indent="0">
              <a:spcBef>
                <a:spcPts val="0"/>
              </a:spcBef>
              <a:buNone/>
            </a:pPr>
            <a:r>
              <a:rPr lang="en-US" sz="2200" dirty="0"/>
              <a:t>   5            PRINTED BY</a:t>
            </a:r>
          </a:p>
          <a:p>
            <a:pPr marL="0" indent="0">
              <a:spcBef>
                <a:spcPts val="0"/>
              </a:spcBef>
              <a:buNone/>
            </a:pPr>
            <a:r>
              <a:rPr lang="en-US" sz="2200" dirty="0"/>
              <a:t>   6            DEA, SPECIAL HDLG</a:t>
            </a:r>
          </a:p>
          <a:p>
            <a:pPr marL="0" indent="0">
              <a:spcBef>
                <a:spcPts val="0"/>
              </a:spcBef>
              <a:buNone/>
            </a:pPr>
            <a:r>
              <a:rPr lang="en-US" sz="2200" dirty="0"/>
              <a:t>   7            SEQUENCE</a:t>
            </a:r>
          </a:p>
          <a:p>
            <a:pPr marL="0" indent="0">
              <a:spcBef>
                <a:spcPts val="0"/>
              </a:spcBef>
              <a:buNone/>
            </a:pPr>
            <a:r>
              <a:rPr lang="en-US" sz="2200" dirty="0"/>
              <a:t>   8            REPRINT</a:t>
            </a:r>
          </a:p>
          <a:p>
            <a:pPr marL="0" indent="0">
              <a:spcBef>
                <a:spcPts val="0"/>
              </a:spcBef>
              <a:buNone/>
            </a:pPr>
            <a:r>
              <a:rPr lang="en-US" sz="2200" dirty="0"/>
              <a:t>   9            FILL</a:t>
            </a:r>
          </a:p>
          <a:p>
            <a:pPr marL="0" indent="0">
              <a:spcBef>
                <a:spcPts val="0"/>
              </a:spcBef>
              <a:buNone/>
            </a:pPr>
            <a:r>
              <a:rPr lang="en-US" sz="2200" dirty="0">
                <a:solidFill>
                  <a:srgbClr val="C00000"/>
                </a:solidFill>
              </a:rPr>
              <a:t>  </a:t>
            </a:r>
            <a:r>
              <a:rPr lang="en-US" sz="2200" b="1" dirty="0" smtClean="0">
                <a:solidFill>
                  <a:srgbClr val="C00000"/>
                </a:solidFill>
              </a:rPr>
              <a:t>10           </a:t>
            </a:r>
            <a:r>
              <a:rPr lang="en-US" sz="2200" b="1" dirty="0">
                <a:solidFill>
                  <a:srgbClr val="C00000"/>
                </a:solidFill>
              </a:rPr>
              <a:t>SUSPENSE HOLD DATE</a:t>
            </a:r>
          </a:p>
        </p:txBody>
      </p:sp>
      <p:pic>
        <p:nvPicPr>
          <p:cNvPr id="1026" name="Picture 2" descr="file folder graphi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6599" y="1981200"/>
            <a:ext cx="5473971" cy="414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descr="SUSPENSE HOLD DATE"/>
          <p:cNvSpPr txBox="1"/>
          <p:nvPr/>
        </p:nvSpPr>
        <p:spPr>
          <a:xfrm>
            <a:off x="4191000" y="3544907"/>
            <a:ext cx="3733800" cy="954107"/>
          </a:xfrm>
          <a:prstGeom prst="rect">
            <a:avLst/>
          </a:prstGeom>
          <a:no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smtClean="0"/>
              <a:t>SUSPENSE </a:t>
            </a:r>
          </a:p>
          <a:p>
            <a:pPr algn="ctr"/>
            <a:r>
              <a:rPr lang="en-US" sz="2800" b="1" dirty="0" smtClean="0"/>
              <a:t>HOLD DATE</a:t>
            </a:r>
            <a:endParaRPr lang="en-US" sz="2800" b="1" dirty="0"/>
          </a:p>
        </p:txBody>
      </p:sp>
      <p:sp>
        <p:nvSpPr>
          <p:cNvPr id="2" name="TextBox 1" descr="Rx Suspense File field:&#10;"/>
          <p:cNvSpPr txBox="1"/>
          <p:nvPr/>
        </p:nvSpPr>
        <p:spPr>
          <a:xfrm>
            <a:off x="61784" y="-39707"/>
            <a:ext cx="9158416" cy="954107"/>
          </a:xfrm>
          <a:prstGeom prst="rect">
            <a:avLst/>
          </a:prstGeom>
          <a:noFill/>
        </p:spPr>
        <p:txBody>
          <a:bodyPr wrap="square" rtlCol="0">
            <a:spAutoFit/>
          </a:bodyPr>
          <a:lstStyle/>
          <a:p>
            <a:r>
              <a:rPr lang="en-US" sz="2800" cap="all" dirty="0"/>
              <a:t>Rx Suspense </a:t>
            </a:r>
            <a:r>
              <a:rPr lang="en-US" sz="2800" dirty="0"/>
              <a:t>File </a:t>
            </a:r>
            <a:r>
              <a:rPr lang="en-US" sz="2800" dirty="0" smtClean="0"/>
              <a:t>field</a:t>
            </a:r>
            <a:r>
              <a:rPr lang="en-US" sz="2800" dirty="0"/>
              <a:t>:</a:t>
            </a:r>
            <a:endParaRPr lang="en-US" sz="2800" dirty="0">
              <a:solidFill>
                <a:schemeClr val="bg1">
                  <a:lumMod val="65000"/>
                </a:schemeClr>
              </a:solidFill>
            </a:endParaRPr>
          </a:p>
          <a:p>
            <a:endParaRPr lang="en-US" sz="2800" dirty="0"/>
          </a:p>
        </p:txBody>
      </p:sp>
    </p:spTree>
    <p:extLst>
      <p:ext uri="{BB962C8B-B14F-4D97-AF65-F5344CB8AC3E}">
        <p14:creationId xmlns:p14="http://schemas.microsoft.com/office/powerpoint/2010/main" xmlns="" val="31751082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descr="7   06/08/13    SUSPENSE       REFILL 2       POSTMASTER Comments:  3/4 of Days Supply SUSPENSE HOLD until 6/14/13&#10;"/>
          <p:cNvSpPr>
            <a:spLocks noGrp="1"/>
          </p:cNvSpPr>
          <p:nvPr>
            <p:ph idx="1"/>
          </p:nvPr>
        </p:nvSpPr>
        <p:spPr>
          <a:xfrm>
            <a:off x="228600" y="152400"/>
            <a:ext cx="8763000" cy="6553200"/>
          </a:xfrm>
        </p:spPr>
        <p:txBody>
          <a:bodyPr>
            <a:noAutofit/>
          </a:bodyPr>
          <a:lstStyle/>
          <a:p>
            <a:pPr marL="0" indent="0">
              <a:buNone/>
            </a:pPr>
            <a:r>
              <a:rPr lang="en-US" sz="2800" b="1" dirty="0"/>
              <a:t>Activity Log:                                                                   </a:t>
            </a:r>
          </a:p>
          <a:p>
            <a:pPr marL="0" indent="0">
              <a:buNone/>
            </a:pPr>
            <a:r>
              <a:rPr lang="en-US" sz="2400" dirty="0"/>
              <a:t>#   Date        Reason         Rx Ref         Initiator Of Activity             </a:t>
            </a:r>
          </a:p>
          <a:p>
            <a:pPr marL="0" indent="0">
              <a:buNone/>
            </a:pPr>
            <a:r>
              <a:rPr lang="en-US" sz="2400" dirty="0" smtClean="0"/>
              <a:t>=============================================</a:t>
            </a:r>
            <a:endParaRPr lang="en-US" sz="2400" dirty="0"/>
          </a:p>
          <a:p>
            <a:pPr marL="0" indent="0">
              <a:buNone/>
            </a:pPr>
            <a:r>
              <a:rPr lang="en-US" sz="2400" dirty="0" smtClean="0"/>
              <a:t>4   </a:t>
            </a:r>
            <a:r>
              <a:rPr lang="en-US" sz="2400" dirty="0"/>
              <a:t>05/22/13    SUSPENSE       REFILL 1       </a:t>
            </a:r>
            <a:r>
              <a:rPr lang="en-US" sz="2400" dirty="0" smtClean="0"/>
              <a:t>PHARMACIST, ONE</a:t>
            </a:r>
            <a:endParaRPr lang="en-US" sz="2400" dirty="0"/>
          </a:p>
          <a:p>
            <a:pPr marL="0" indent="0">
              <a:buNone/>
            </a:pPr>
            <a:r>
              <a:rPr lang="en-US" sz="2400" dirty="0"/>
              <a:t>Comments: RX Placed on Suspense for CMOP until 05-22-13                         </a:t>
            </a:r>
          </a:p>
          <a:p>
            <a:pPr marL="0" indent="0">
              <a:buNone/>
            </a:pPr>
            <a:r>
              <a:rPr lang="en-US" sz="2400" dirty="0"/>
              <a:t>5   05/23/13    PROCESSED      REFILL 1       POSTMASTER                        </a:t>
            </a:r>
          </a:p>
          <a:p>
            <a:pPr marL="0" indent="0">
              <a:buNone/>
            </a:pPr>
            <a:r>
              <a:rPr lang="en-US" sz="2400" dirty="0"/>
              <a:t>Comments: Transmitted to CMOP NATIONAL CMOP                                     </a:t>
            </a:r>
          </a:p>
          <a:p>
            <a:pPr marL="0" indent="0">
              <a:buNone/>
            </a:pPr>
            <a:r>
              <a:rPr lang="en-US" sz="2400" dirty="0"/>
              <a:t>6   05/29/13    SUSPENSE </a:t>
            </a:r>
            <a:r>
              <a:rPr lang="en-US" sz="2400" dirty="0" smtClean="0"/>
              <a:t>      REFILL </a:t>
            </a:r>
            <a:r>
              <a:rPr lang="en-US" sz="2400" dirty="0"/>
              <a:t>2       </a:t>
            </a:r>
            <a:r>
              <a:rPr lang="en-US" sz="2400" dirty="0" smtClean="0"/>
              <a:t>PHARMACIST, TWO</a:t>
            </a:r>
            <a:endParaRPr lang="en-US" sz="2400" dirty="0"/>
          </a:p>
          <a:p>
            <a:pPr marL="0" indent="0">
              <a:buNone/>
            </a:pPr>
            <a:r>
              <a:rPr lang="en-US" sz="2400" dirty="0" smtClean="0"/>
              <a:t>Comments</a:t>
            </a:r>
            <a:r>
              <a:rPr lang="en-US" sz="2400" dirty="0"/>
              <a:t>: RX Placed on Suspense for CMOP until </a:t>
            </a:r>
            <a:r>
              <a:rPr lang="en-US" sz="2400" dirty="0" smtClean="0"/>
              <a:t>06-13-13 POSTMASTER</a:t>
            </a:r>
          </a:p>
          <a:p>
            <a:pPr marL="0" indent="0">
              <a:buNone/>
            </a:pPr>
            <a:r>
              <a:rPr lang="en-US" sz="2400" b="1" dirty="0" smtClean="0"/>
              <a:t>7   </a:t>
            </a:r>
            <a:r>
              <a:rPr lang="en-US" sz="2400" b="1" dirty="0"/>
              <a:t>06/08/13    SUSPENSE       REFILL 2       POSTMASTER Comments: </a:t>
            </a:r>
            <a:r>
              <a:rPr lang="en-US" sz="2400" dirty="0"/>
              <a:t> </a:t>
            </a:r>
            <a:r>
              <a:rPr lang="en-US" sz="2400" b="1" dirty="0" smtClean="0"/>
              <a:t>3/4 </a:t>
            </a:r>
            <a:r>
              <a:rPr lang="en-US" sz="2400" b="1" dirty="0"/>
              <a:t>of Days Supply SUSPENSE HOLD until </a:t>
            </a:r>
            <a:r>
              <a:rPr lang="en-US" sz="2400" b="1" dirty="0" smtClean="0"/>
              <a:t>6/14/13</a:t>
            </a:r>
            <a:endParaRPr lang="en-US" sz="2400" b="1" dirty="0"/>
          </a:p>
          <a:p>
            <a:pPr marL="0" indent="0">
              <a:buNone/>
            </a:pPr>
            <a:r>
              <a:rPr lang="en-US" sz="2400" dirty="0" smtClean="0"/>
              <a:t> 8   </a:t>
            </a:r>
            <a:r>
              <a:rPr lang="en-US" sz="2400" dirty="0"/>
              <a:t>06/08/13    SUSPENSE       REFILL 2       POSTMASTER                        </a:t>
            </a:r>
          </a:p>
          <a:p>
            <a:pPr marL="0" indent="0">
              <a:buNone/>
            </a:pPr>
            <a:r>
              <a:rPr lang="en-US" sz="2400" dirty="0"/>
              <a:t>Comments: Change Refill Date 06/13/13 to 06/14/13 </a:t>
            </a:r>
            <a:endParaRPr lang="en-US" sz="2400" b="1" dirty="0"/>
          </a:p>
        </p:txBody>
      </p:sp>
      <p:sp>
        <p:nvSpPr>
          <p:cNvPr id="4" name="Rectangle 3" descr="red rectangle"/>
          <p:cNvSpPr/>
          <p:nvPr/>
        </p:nvSpPr>
        <p:spPr>
          <a:xfrm>
            <a:off x="228600" y="4419600"/>
            <a:ext cx="8686800" cy="914400"/>
          </a:xfrm>
          <a:prstGeom prst="rect">
            <a:avLst/>
          </a:prstGeom>
          <a:noFill/>
          <a:ln w="50800">
            <a:solidFill>
              <a:srgbClr val="C0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extLst>
      <p:ext uri="{BB962C8B-B14F-4D97-AF65-F5344CB8AC3E}">
        <p14:creationId xmlns:p14="http://schemas.microsoft.com/office/powerpoint/2010/main" xmlns="" val="17715502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0"/>
            <a:ext cx="8458200" cy="6705600"/>
          </a:xfrm>
        </p:spPr>
        <p:txBody>
          <a:bodyPr>
            <a:normAutofit fontScale="32500" lnSpcReduction="20000"/>
          </a:bodyPr>
          <a:lstStyle/>
          <a:p>
            <a:pPr marL="0" indent="0">
              <a:buNone/>
            </a:pPr>
            <a:r>
              <a:rPr lang="en-US" sz="7000" dirty="0" smtClean="0"/>
              <a:t>OUTPATIENT SITE file </a:t>
            </a:r>
            <a:r>
              <a:rPr lang="en-US" sz="7000" dirty="0"/>
              <a:t>field</a:t>
            </a:r>
            <a:r>
              <a:rPr lang="en-US" sz="7000" dirty="0" smtClean="0"/>
              <a:t>:</a:t>
            </a:r>
          </a:p>
          <a:p>
            <a:pPr marL="0" indent="0">
              <a:buNone/>
            </a:pPr>
            <a:r>
              <a:rPr lang="en-US" sz="5500" dirty="0" smtClean="0"/>
              <a:t>   .</a:t>
            </a:r>
            <a:r>
              <a:rPr lang="en-US" sz="5500" dirty="0"/>
              <a:t>13          EDIT DRUG</a:t>
            </a:r>
          </a:p>
          <a:p>
            <a:pPr marL="0" indent="0">
              <a:buNone/>
            </a:pPr>
            <a:r>
              <a:rPr lang="en-US" sz="5500" dirty="0"/>
              <a:t>   .14          RENEWING RX'S ALLOWED</a:t>
            </a:r>
          </a:p>
          <a:p>
            <a:pPr marL="0" indent="0">
              <a:buNone/>
            </a:pPr>
            <a:r>
              <a:rPr lang="en-US" sz="5500" dirty="0"/>
              <a:t>   .15          PASS MEDS CANCEL</a:t>
            </a:r>
          </a:p>
          <a:p>
            <a:pPr marL="0" indent="0">
              <a:buNone/>
            </a:pPr>
            <a:r>
              <a:rPr lang="en-US" sz="5500" dirty="0"/>
              <a:t>   .16          AUTO SUSPEND</a:t>
            </a:r>
          </a:p>
          <a:p>
            <a:pPr marL="0" indent="0">
              <a:buNone/>
            </a:pPr>
            <a:r>
              <a:rPr lang="en-US" sz="5500" dirty="0"/>
              <a:t>   .17          SHALL COMPUTER ASSIGN RX #S</a:t>
            </a:r>
          </a:p>
          <a:p>
            <a:pPr marL="0" indent="0">
              <a:buNone/>
            </a:pPr>
            <a:r>
              <a:rPr lang="en-US" sz="5500" dirty="0"/>
              <a:t>   .18          PROFILE WITH NEW PRESCRIPTIONS</a:t>
            </a:r>
          </a:p>
          <a:p>
            <a:pPr marL="0" indent="0">
              <a:buNone/>
            </a:pPr>
            <a:r>
              <a:rPr lang="en-US" sz="5500" dirty="0"/>
              <a:t>   .2           SLAVED LABEL PRINTING</a:t>
            </a:r>
          </a:p>
          <a:p>
            <a:pPr marL="0" indent="0">
              <a:buNone/>
            </a:pPr>
            <a:r>
              <a:rPr lang="en-US" sz="5500" dirty="0"/>
              <a:t>   .51          METHADONE PROGRAM</a:t>
            </a:r>
          </a:p>
          <a:p>
            <a:pPr marL="0" indent="0">
              <a:buNone/>
            </a:pPr>
            <a:r>
              <a:rPr lang="en-US" sz="5500" dirty="0"/>
              <a:t>   .52          METHADONE DRUG</a:t>
            </a:r>
          </a:p>
          <a:p>
            <a:pPr marL="0" indent="0">
              <a:buNone/>
            </a:pPr>
            <a:r>
              <a:rPr lang="en-US" sz="5500" dirty="0"/>
              <a:t>  </a:t>
            </a:r>
            <a:r>
              <a:rPr lang="en-US" sz="5500" dirty="0" smtClean="0"/>
              <a:t>1            </a:t>
            </a:r>
            <a:r>
              <a:rPr lang="en-US" sz="5500" dirty="0"/>
              <a:t>*SITE DEA NUMBER</a:t>
            </a:r>
          </a:p>
          <a:p>
            <a:pPr marL="0" indent="0">
              <a:buNone/>
            </a:pPr>
            <a:r>
              <a:rPr lang="en-US" sz="5500" dirty="0"/>
              <a:t>  </a:t>
            </a:r>
            <a:r>
              <a:rPr lang="en-US" sz="5500" dirty="0" smtClean="0"/>
              <a:t>2            </a:t>
            </a:r>
            <a:r>
              <a:rPr lang="en-US" sz="5500" dirty="0"/>
              <a:t>*SITE (NATIONAL NAME)</a:t>
            </a:r>
          </a:p>
          <a:p>
            <a:pPr marL="0" indent="0">
              <a:buNone/>
            </a:pPr>
            <a:r>
              <a:rPr lang="en-US" sz="5500" dirty="0">
                <a:solidFill>
                  <a:srgbClr val="C00000"/>
                </a:solidFill>
              </a:rPr>
              <a:t>  </a:t>
            </a:r>
            <a:r>
              <a:rPr lang="en-US" sz="5500" b="1" dirty="0" smtClean="0">
                <a:solidFill>
                  <a:srgbClr val="C00000"/>
                </a:solidFill>
              </a:rPr>
              <a:t>3            </a:t>
            </a:r>
            <a:r>
              <a:rPr lang="en-US" sz="5500" b="1" dirty="0">
                <a:solidFill>
                  <a:srgbClr val="C00000"/>
                </a:solidFill>
              </a:rPr>
              <a:t>DAYS TO PULL FROM SUSPENSE</a:t>
            </a:r>
          </a:p>
          <a:p>
            <a:pPr marL="0" indent="0">
              <a:buNone/>
            </a:pPr>
            <a:r>
              <a:rPr lang="en-US" sz="5500" b="1" dirty="0">
                <a:solidFill>
                  <a:srgbClr val="C00000"/>
                </a:solidFill>
              </a:rPr>
              <a:t>  </a:t>
            </a:r>
            <a:r>
              <a:rPr lang="en-US" sz="5500" b="1" dirty="0" smtClean="0">
                <a:solidFill>
                  <a:srgbClr val="C00000"/>
                </a:solidFill>
              </a:rPr>
              <a:t>3.1          </a:t>
            </a:r>
            <a:r>
              <a:rPr lang="en-US" sz="5500" b="1" dirty="0">
                <a:solidFill>
                  <a:srgbClr val="C00000"/>
                </a:solidFill>
              </a:rPr>
              <a:t>DAYS TO PULL SUSPENDED CS CMOP</a:t>
            </a:r>
          </a:p>
          <a:p>
            <a:pPr marL="0" indent="0">
              <a:buNone/>
            </a:pPr>
            <a:r>
              <a:rPr lang="en-US" sz="5500" dirty="0"/>
              <a:t>  </a:t>
            </a:r>
            <a:r>
              <a:rPr lang="en-US" sz="5500" dirty="0" smtClean="0"/>
              <a:t>3.2          </a:t>
            </a:r>
            <a:r>
              <a:rPr lang="en-US" sz="5500" dirty="0"/>
              <a:t>RECENTLY DC'D/EXPIRED DAYS</a:t>
            </a:r>
          </a:p>
          <a:p>
            <a:pPr marL="0" indent="0">
              <a:buNone/>
            </a:pPr>
            <a:r>
              <a:rPr lang="en-US" sz="5500" dirty="0"/>
              <a:t>  </a:t>
            </a:r>
            <a:r>
              <a:rPr lang="en-US" sz="5500" dirty="0" smtClean="0"/>
              <a:t>4            </a:t>
            </a:r>
            <a:r>
              <a:rPr lang="en-US" sz="5500" dirty="0"/>
              <a:t>NEW LABEL STOCK</a:t>
            </a:r>
          </a:p>
          <a:p>
            <a:pPr marL="0" indent="0">
              <a:buNone/>
            </a:pPr>
            <a:r>
              <a:rPr lang="en-US" sz="5500" dirty="0" smtClean="0"/>
              <a:t>  101          </a:t>
            </a:r>
            <a:r>
              <a:rPr lang="en-US" sz="5500" dirty="0"/>
              <a:t>NPI INSTITUTION</a:t>
            </a:r>
          </a:p>
          <a:p>
            <a:pPr marL="0" indent="0">
              <a:buNone/>
            </a:pPr>
            <a:r>
              <a:rPr lang="en-US" sz="5500" dirty="0" smtClean="0"/>
              <a:t>  1008         </a:t>
            </a:r>
            <a:r>
              <a:rPr lang="en-US" sz="5500" dirty="0"/>
              <a:t>NCPDP NUMBER</a:t>
            </a:r>
          </a:p>
          <a:p>
            <a:pPr marL="0" indent="0">
              <a:buNone/>
            </a:pPr>
            <a:r>
              <a:rPr lang="en-US" sz="5500" dirty="0"/>
              <a:t>  </a:t>
            </a:r>
            <a:r>
              <a:rPr lang="en-US" sz="5500" dirty="0" smtClean="0"/>
              <a:t>2001         </a:t>
            </a:r>
            <a:r>
              <a:rPr lang="en-US" sz="5500" dirty="0"/>
              <a:t>PRESCRIPTION # LOWER BOUND</a:t>
            </a:r>
          </a:p>
          <a:p>
            <a:pPr marL="0" indent="0">
              <a:buNone/>
            </a:pPr>
            <a:r>
              <a:rPr lang="en-US" sz="5500" dirty="0"/>
              <a:t>  </a:t>
            </a:r>
            <a:r>
              <a:rPr lang="en-US" sz="5500" dirty="0" smtClean="0"/>
              <a:t>2002         PRESCRIPTION # UPPER BOUND</a:t>
            </a:r>
          </a:p>
          <a:p>
            <a:pPr marL="0" indent="0">
              <a:buNone/>
            </a:pPr>
            <a:r>
              <a:rPr lang="en-US" sz="5500" dirty="0" smtClean="0"/>
              <a:t>  2003         LAST PRESCRIPTION # ISSUED</a:t>
            </a:r>
          </a:p>
          <a:p>
            <a:pPr marL="0" indent="0">
              <a:buNone/>
            </a:pPr>
            <a:r>
              <a:rPr lang="en-US" sz="5500" dirty="0" smtClean="0"/>
              <a:t>  2004         INACTIVE DATE</a:t>
            </a:r>
          </a:p>
          <a:p>
            <a:pPr marL="0" indent="0">
              <a:buNone/>
            </a:pPr>
            <a:r>
              <a:rPr lang="en-US" sz="5500" dirty="0" smtClean="0"/>
              <a:t>  2005         LOGICAL LINK</a:t>
            </a:r>
          </a:p>
          <a:p>
            <a:pPr marL="0" indent="0">
              <a:buNone/>
            </a:pPr>
            <a:r>
              <a:rPr lang="en-US" sz="5500" dirty="0" smtClean="0">
                <a:solidFill>
                  <a:schemeClr val="bg1">
                    <a:lumMod val="65000"/>
                  </a:schemeClr>
                </a:solidFill>
              </a:rPr>
              <a:t>   </a:t>
            </a:r>
            <a:endParaRPr lang="en-US" sz="5500" dirty="0">
              <a:solidFill>
                <a:schemeClr val="bg1">
                  <a:lumMod val="65000"/>
                </a:schemeClr>
              </a:solidFill>
            </a:endParaRPr>
          </a:p>
        </p:txBody>
      </p:sp>
      <p:pic>
        <p:nvPicPr>
          <p:cNvPr id="2" name="Picture 1" descr="image of calendar, stethescope, and pill pottle"/>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70622" y="1676400"/>
            <a:ext cx="4072263" cy="2594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639321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57200"/>
            <a:ext cx="8229600" cy="5943600"/>
          </a:xfrm>
        </p:spPr>
        <p:txBody>
          <a:bodyPr>
            <a:normAutofit/>
          </a:bodyPr>
          <a:lstStyle/>
          <a:p>
            <a:pPr marL="0" indent="0">
              <a:buNone/>
            </a:pPr>
            <a:r>
              <a:rPr lang="en-US" sz="3600" dirty="0" smtClean="0"/>
              <a:t>CMOP SYTEM file </a:t>
            </a:r>
            <a:r>
              <a:rPr lang="en-US" sz="3600" dirty="0"/>
              <a:t>field</a:t>
            </a:r>
            <a:r>
              <a:rPr lang="en-US" sz="3600" dirty="0" smtClean="0"/>
              <a:t>:</a:t>
            </a:r>
            <a:endParaRPr lang="en-US" sz="3600" dirty="0">
              <a:solidFill>
                <a:schemeClr val="bg1">
                  <a:lumMod val="65000"/>
                </a:schemeClr>
              </a:solidFill>
            </a:endParaRPr>
          </a:p>
          <a:p>
            <a:pPr marL="0" indent="0">
              <a:buNone/>
            </a:pPr>
            <a:r>
              <a:rPr lang="en-US" sz="2200" dirty="0" smtClean="0"/>
              <a:t>.</a:t>
            </a:r>
            <a:r>
              <a:rPr lang="en-US" sz="2200" dirty="0"/>
              <a:t>01          SYSTEM</a:t>
            </a:r>
          </a:p>
          <a:p>
            <a:pPr marL="0" indent="0">
              <a:buNone/>
            </a:pPr>
            <a:r>
              <a:rPr lang="en-US" sz="2200" dirty="0"/>
              <a:t>   1            STATUS</a:t>
            </a:r>
          </a:p>
          <a:p>
            <a:pPr marL="0" indent="0">
              <a:buNone/>
            </a:pPr>
            <a:r>
              <a:rPr lang="en-US" sz="2200" dirty="0"/>
              <a:t>   2            XMIT STATUS</a:t>
            </a:r>
          </a:p>
          <a:p>
            <a:pPr marL="0" indent="0">
              <a:buNone/>
            </a:pPr>
            <a:r>
              <a:rPr lang="en-US" sz="2200" dirty="0"/>
              <a:t>   3            CMOP DOMAIN</a:t>
            </a:r>
          </a:p>
          <a:p>
            <a:pPr marL="0" indent="0">
              <a:buNone/>
            </a:pPr>
            <a:r>
              <a:rPr lang="en-US" sz="2200" dirty="0"/>
              <a:t>   4            ACTIVATE/INACTIVATE DT/TM  (multiple)</a:t>
            </a:r>
          </a:p>
          <a:p>
            <a:pPr marL="0" indent="0">
              <a:buNone/>
            </a:pPr>
            <a:r>
              <a:rPr lang="en-US" sz="2200" dirty="0"/>
              <a:t>   6            LAST BATCH TRANSMITTED</a:t>
            </a:r>
          </a:p>
          <a:p>
            <a:pPr marL="0" indent="0">
              <a:buNone/>
            </a:pPr>
            <a:r>
              <a:rPr lang="en-US" sz="2200" dirty="0"/>
              <a:t>   7            AUTO TRANSMIT  (multiple)</a:t>
            </a:r>
          </a:p>
          <a:p>
            <a:pPr marL="0" indent="0">
              <a:buNone/>
            </a:pPr>
            <a:r>
              <a:rPr lang="en-US" sz="2200" dirty="0"/>
              <a:t>   8            PURGE DT/TM  (multiple)</a:t>
            </a:r>
          </a:p>
          <a:p>
            <a:pPr marL="0" indent="0">
              <a:buNone/>
            </a:pPr>
            <a:r>
              <a:rPr lang="en-US" sz="2200" dirty="0"/>
              <a:t>   9            TASK NUMBER</a:t>
            </a:r>
          </a:p>
          <a:p>
            <a:pPr marL="0" indent="0">
              <a:buNone/>
            </a:pPr>
            <a:r>
              <a:rPr lang="en-US" sz="2200" dirty="0"/>
              <a:t>   10           AUTO TRANSMIT CS  (multiple)</a:t>
            </a:r>
          </a:p>
          <a:p>
            <a:pPr marL="0" indent="0">
              <a:buNone/>
            </a:pPr>
            <a:r>
              <a:rPr lang="en-US" sz="2200" dirty="0">
                <a:solidFill>
                  <a:srgbClr val="C00000"/>
                </a:solidFill>
              </a:rPr>
              <a:t>   </a:t>
            </a:r>
            <a:r>
              <a:rPr lang="en-US" sz="2200" b="1" dirty="0">
                <a:solidFill>
                  <a:srgbClr val="C00000"/>
                </a:solidFill>
              </a:rPr>
              <a:t>11           NON-CS DAYS TO TRANSMIT</a:t>
            </a:r>
          </a:p>
          <a:p>
            <a:pPr marL="0" indent="0">
              <a:buNone/>
            </a:pPr>
            <a:r>
              <a:rPr lang="en-US" sz="2200" dirty="0">
                <a:solidFill>
                  <a:srgbClr val="C00000"/>
                </a:solidFill>
              </a:rPr>
              <a:t>   </a:t>
            </a:r>
            <a:r>
              <a:rPr lang="en-US" sz="2200" b="1" dirty="0">
                <a:solidFill>
                  <a:srgbClr val="C00000"/>
                </a:solidFill>
              </a:rPr>
              <a:t>12           CS DAYS TO TRANSMIT</a:t>
            </a:r>
            <a:r>
              <a:rPr lang="en-US" sz="2200" b="1" dirty="0" smtClean="0">
                <a:solidFill>
                  <a:srgbClr val="C00000"/>
                </a:solidFill>
              </a:rPr>
              <a:t>  </a:t>
            </a:r>
            <a:endParaRPr lang="en-US" sz="2200" b="1" dirty="0">
              <a:solidFill>
                <a:srgbClr val="C00000"/>
              </a:solidFill>
            </a:endParaRPr>
          </a:p>
        </p:txBody>
      </p:sp>
      <p:pic>
        <p:nvPicPr>
          <p:cNvPr id="3074" name="Picture 2" descr="image of a hand writing a prescription on a prescription form"/>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483" r="6352" b="3000"/>
          <a:stretch/>
        </p:blipFill>
        <p:spPr bwMode="auto">
          <a:xfrm>
            <a:off x="4913194" y="2819400"/>
            <a:ext cx="4230806" cy="36772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676382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ular Callout 11" descr="transparent red callout"/>
          <p:cNvSpPr/>
          <p:nvPr/>
        </p:nvSpPr>
        <p:spPr>
          <a:xfrm>
            <a:off x="5882640" y="4800600"/>
            <a:ext cx="3124200" cy="1860997"/>
          </a:xfrm>
          <a:prstGeom prst="wedgeRectCallout">
            <a:avLst>
              <a:gd name="adj1" fmla="val -80880"/>
              <a:gd name="adj2" fmla="val -49873"/>
            </a:avLst>
          </a:prstGeom>
          <a:solidFill>
            <a:schemeClr val="accent2">
              <a:lumMod val="75000"/>
              <a:alpha val="46000"/>
            </a:schemeClr>
          </a:solidFill>
          <a:ln>
            <a:solidFill>
              <a:srgbClr val="B2B2B2"/>
            </a:solidFill>
          </a:ln>
        </p:spPr>
        <p:style>
          <a:lnRef idx="1">
            <a:schemeClr val="accent6"/>
          </a:lnRef>
          <a:fillRef idx="3">
            <a:schemeClr val="accent6"/>
          </a:fillRef>
          <a:effectRef idx="2">
            <a:schemeClr val="accent6"/>
          </a:effectRef>
          <a:fontRef idx="minor">
            <a:schemeClr val="lt1"/>
          </a:fontRef>
        </p:style>
        <p:txBody>
          <a:bodyPr rtlCol="0" anchor="ctr"/>
          <a:lstStyle/>
          <a:p>
            <a:endParaRPr lang="en-US" sz="3200" b="1" dirty="0"/>
          </a:p>
        </p:txBody>
      </p:sp>
      <p:sp>
        <p:nvSpPr>
          <p:cNvPr id="13" name="TextBox 12" descr="15 EXEMPT FROM COPAYMENT&#10;"/>
          <p:cNvSpPr txBox="1"/>
          <p:nvPr/>
        </p:nvSpPr>
        <p:spPr>
          <a:xfrm>
            <a:off x="6035040" y="4941696"/>
            <a:ext cx="2819400"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b="1" dirty="0" smtClean="0">
                <a:solidFill>
                  <a:schemeClr val="bg1"/>
                </a:solidFill>
              </a:rPr>
              <a:t>15 EXEMPT FROM COPAYMENT</a:t>
            </a:r>
            <a:endParaRPr lang="en-US" sz="3200" b="1" dirty="0">
              <a:solidFill>
                <a:schemeClr val="bg1"/>
              </a:solidFill>
            </a:endParaRPr>
          </a:p>
        </p:txBody>
      </p:sp>
      <p:sp>
        <p:nvSpPr>
          <p:cNvPr id="9" name="Rectangular Callout 8" descr="transparent red callout"/>
          <p:cNvSpPr/>
          <p:nvPr/>
        </p:nvSpPr>
        <p:spPr>
          <a:xfrm>
            <a:off x="5795386" y="1905887"/>
            <a:ext cx="3124200" cy="1371600"/>
          </a:xfrm>
          <a:prstGeom prst="wedgeRectCallout">
            <a:avLst>
              <a:gd name="adj1" fmla="val -153020"/>
              <a:gd name="adj2" fmla="val 60417"/>
            </a:avLst>
          </a:prstGeom>
          <a:solidFill>
            <a:schemeClr val="accent2">
              <a:lumMod val="75000"/>
              <a:alpha val="46000"/>
            </a:schemeClr>
          </a:solidFill>
          <a:ln>
            <a:solidFill>
              <a:srgbClr val="B2B2B2"/>
            </a:solidFill>
          </a:ln>
        </p:spPr>
        <p:style>
          <a:lnRef idx="1">
            <a:schemeClr val="accent6"/>
          </a:lnRef>
          <a:fillRef idx="3">
            <a:schemeClr val="accent6"/>
          </a:fillRef>
          <a:effectRef idx="2">
            <a:schemeClr val="accent6"/>
          </a:effectRef>
          <a:fontRef idx="minor">
            <a:schemeClr val="lt1"/>
          </a:fontRef>
        </p:style>
        <p:txBody>
          <a:bodyPr rtlCol="0" anchor="ctr"/>
          <a:lstStyle/>
          <a:p>
            <a:endParaRPr lang="en-US" sz="3200" b="1" dirty="0"/>
          </a:p>
        </p:txBody>
      </p:sp>
      <p:sp>
        <p:nvSpPr>
          <p:cNvPr id="11" name="TextBox 10" descr="3 DAYS SUPPLY&#10;4 REFILLS&#10;"/>
          <p:cNvSpPr txBox="1"/>
          <p:nvPr/>
        </p:nvSpPr>
        <p:spPr>
          <a:xfrm>
            <a:off x="5942205" y="2046982"/>
            <a:ext cx="2819400"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b="1" dirty="0" smtClean="0">
                <a:solidFill>
                  <a:schemeClr val="bg1"/>
                </a:solidFill>
              </a:rPr>
              <a:t>3 DAYS SUPPLY</a:t>
            </a:r>
          </a:p>
          <a:p>
            <a:r>
              <a:rPr lang="en-US" sz="3200" b="1" dirty="0" smtClean="0">
                <a:solidFill>
                  <a:schemeClr val="bg1"/>
                </a:solidFill>
              </a:rPr>
              <a:t>4 REFILLS</a:t>
            </a:r>
            <a:endParaRPr lang="en-US" sz="3200" b="1" dirty="0">
              <a:solidFill>
                <a:schemeClr val="bg1"/>
              </a:solidFill>
            </a:endParaRPr>
          </a:p>
        </p:txBody>
      </p:sp>
      <p:sp>
        <p:nvSpPr>
          <p:cNvPr id="5" name="Content Placeholder 4" descr="&#10;"/>
          <p:cNvSpPr>
            <a:spLocks noGrp="1"/>
          </p:cNvSpPr>
          <p:nvPr>
            <p:ph idx="1"/>
          </p:nvPr>
        </p:nvSpPr>
        <p:spPr>
          <a:xfrm>
            <a:off x="32196" y="457200"/>
            <a:ext cx="8822243" cy="6248400"/>
          </a:xfrm>
        </p:spPr>
        <p:txBody>
          <a:bodyPr>
            <a:normAutofit/>
          </a:bodyPr>
          <a:lstStyle/>
          <a:p>
            <a:pPr marL="0" indent="0">
              <a:buNone/>
            </a:pPr>
            <a:r>
              <a:rPr lang="en-US" sz="3900" dirty="0"/>
              <a:t>RX PATIENT STATUS</a:t>
            </a:r>
            <a:r>
              <a:rPr lang="en-US" sz="3900" dirty="0" smtClean="0"/>
              <a:t> file field:</a:t>
            </a:r>
          </a:p>
          <a:p>
            <a:pPr marL="0" indent="0">
              <a:buNone/>
            </a:pPr>
            <a:r>
              <a:rPr lang="en-US" sz="2400" dirty="0" smtClean="0"/>
              <a:t>Select </a:t>
            </a:r>
            <a:r>
              <a:rPr lang="en-US" sz="2400" dirty="0"/>
              <a:t>RX PATIENT STATUS NAME: TRICARE  </a:t>
            </a:r>
            <a:endParaRPr lang="en-US" sz="2400" dirty="0" smtClean="0"/>
          </a:p>
          <a:p>
            <a:pPr marL="0" indent="0">
              <a:buNone/>
            </a:pPr>
            <a:r>
              <a:rPr lang="en-US" sz="2400" dirty="0" smtClean="0"/>
              <a:t> .001         NUMBER</a:t>
            </a:r>
          </a:p>
          <a:p>
            <a:pPr marL="0" indent="0">
              <a:buNone/>
            </a:pPr>
            <a:r>
              <a:rPr lang="en-US" sz="2400" dirty="0" smtClean="0"/>
              <a:t> .01          NAME</a:t>
            </a:r>
          </a:p>
          <a:p>
            <a:pPr marL="0" indent="0">
              <a:buNone/>
            </a:pPr>
            <a:r>
              <a:rPr lang="en-US" sz="2400" dirty="0" smtClean="0"/>
              <a:t>  2            ABBR</a:t>
            </a:r>
          </a:p>
          <a:p>
            <a:pPr marL="0" indent="0">
              <a:buNone/>
            </a:pPr>
            <a:r>
              <a:rPr lang="en-US" sz="2400" dirty="0" smtClean="0">
                <a:solidFill>
                  <a:srgbClr val="C00000"/>
                </a:solidFill>
              </a:rPr>
              <a:t>  </a:t>
            </a:r>
            <a:r>
              <a:rPr lang="en-US" sz="2400" b="1" dirty="0" smtClean="0">
                <a:solidFill>
                  <a:srgbClr val="C00000"/>
                </a:solidFill>
              </a:rPr>
              <a:t>3            DAYS SUPPLY</a:t>
            </a:r>
          </a:p>
          <a:p>
            <a:pPr marL="0" indent="0">
              <a:buNone/>
            </a:pPr>
            <a:r>
              <a:rPr lang="en-US" sz="2400" b="1" dirty="0" smtClean="0">
                <a:solidFill>
                  <a:srgbClr val="C00000"/>
                </a:solidFill>
              </a:rPr>
              <a:t>  4            REFILLS</a:t>
            </a:r>
          </a:p>
          <a:p>
            <a:pPr marL="0" indent="0">
              <a:buNone/>
            </a:pPr>
            <a:r>
              <a:rPr lang="en-US" sz="2400" dirty="0" smtClean="0"/>
              <a:t>  5            RENEWABLE</a:t>
            </a:r>
          </a:p>
          <a:p>
            <a:pPr marL="0" indent="0">
              <a:buNone/>
            </a:pPr>
            <a:r>
              <a:rPr lang="en-US" sz="2400" dirty="0" smtClean="0"/>
              <a:t>  6            SC/A&amp;A/OTHER/INPATIENT/NVA</a:t>
            </a:r>
          </a:p>
          <a:p>
            <a:pPr marL="0" indent="0">
              <a:buNone/>
            </a:pPr>
            <a:r>
              <a:rPr lang="en-US" sz="2400" dirty="0" smtClean="0"/>
              <a:t>  </a:t>
            </a:r>
            <a:r>
              <a:rPr lang="en-US" sz="2400" b="1" dirty="0" smtClean="0">
                <a:solidFill>
                  <a:srgbClr val="C00000"/>
                </a:solidFill>
              </a:rPr>
              <a:t>15           EXEMPT FROM COPAYMENT</a:t>
            </a:r>
          </a:p>
          <a:p>
            <a:pPr marL="0" indent="0">
              <a:buNone/>
            </a:pPr>
            <a:r>
              <a:rPr lang="en-US" sz="2400" dirty="0" smtClean="0"/>
              <a:t>  16           EXEMPT FROM CHAMPUS BILLING</a:t>
            </a:r>
            <a:endParaRPr lang="en-US" sz="2400" dirty="0"/>
          </a:p>
        </p:txBody>
      </p:sp>
    </p:spTree>
    <p:extLst>
      <p:ext uri="{BB962C8B-B14F-4D97-AF65-F5344CB8AC3E}">
        <p14:creationId xmlns:p14="http://schemas.microsoft.com/office/powerpoint/2010/main" xmlns="" val="1939059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NUMBER:XX                        &#10;NAME: CHAMPVA&#10;ABBR:CHAMPVA                     &#10;DAYS SUPPLY: 90&#10;REFILLS:11                       &#10;RENEWABLE: YES&#10;SC/A&amp;A/OTHER/INPATIENT/NVA:OTHER &#10;EXEMPT FROM COPAYMENT: YES&#10;"/>
          <p:cNvGraphicFramePr/>
          <p:nvPr>
            <p:extLst>
              <p:ext uri="{D42A27DB-BD31-4B8C-83A1-F6EECF244321}">
                <p14:modId xmlns:p14="http://schemas.microsoft.com/office/powerpoint/2010/main" xmlns="" val="2679788878"/>
              </p:ext>
            </p:extLst>
          </p:nvPr>
        </p:nvGraphicFramePr>
        <p:xfrm>
          <a:off x="152400" y="1143000"/>
          <a:ext cx="87630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descr="Rx Patient Status &#10;CHAMPVA&#10;"/>
          <p:cNvSpPr/>
          <p:nvPr/>
        </p:nvSpPr>
        <p:spPr>
          <a:xfrm>
            <a:off x="0" y="76200"/>
            <a:ext cx="9144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cap="all" dirty="0">
                <a:solidFill>
                  <a:schemeClr val="tx1"/>
                </a:solidFill>
                <a:effectLst>
                  <a:outerShdw blurRad="38100" dist="38100" dir="2700000" algn="tl">
                    <a:srgbClr val="000000">
                      <a:alpha val="43137"/>
                    </a:srgbClr>
                  </a:outerShdw>
                </a:effectLst>
              </a:rPr>
              <a:t>Rx Patient </a:t>
            </a:r>
            <a:r>
              <a:rPr lang="en-US" sz="3600" cap="all" dirty="0" smtClean="0">
                <a:solidFill>
                  <a:schemeClr val="tx1"/>
                </a:solidFill>
                <a:effectLst>
                  <a:outerShdw blurRad="38100" dist="38100" dir="2700000" algn="tl">
                    <a:srgbClr val="000000">
                      <a:alpha val="43137"/>
                    </a:srgbClr>
                  </a:outerShdw>
                </a:effectLst>
              </a:rPr>
              <a:t>Status </a:t>
            </a:r>
            <a:r>
              <a:rPr lang="en-US" sz="3600" dirty="0">
                <a:solidFill>
                  <a:schemeClr val="tx1"/>
                </a:solidFill>
                <a:effectLst>
                  <a:outerShdw blurRad="38100" dist="38100" dir="2700000" algn="tl">
                    <a:srgbClr val="000000">
                      <a:alpha val="43137"/>
                    </a:srgbClr>
                  </a:outerShdw>
                </a:effectLst>
              </a:rPr>
              <a:t/>
            </a:r>
            <a:br>
              <a:rPr lang="en-US" sz="3600" dirty="0">
                <a:solidFill>
                  <a:schemeClr val="tx1"/>
                </a:solidFill>
                <a:effectLst>
                  <a:outerShdw blurRad="38100" dist="38100" dir="2700000" algn="tl">
                    <a:srgbClr val="000000">
                      <a:alpha val="43137"/>
                    </a:srgbClr>
                  </a:outerShdw>
                </a:effectLst>
              </a:rPr>
            </a:br>
            <a:r>
              <a:rPr lang="en-US" sz="3600" dirty="0" smtClean="0">
                <a:solidFill>
                  <a:schemeClr val="tx1"/>
                </a:solidFill>
                <a:effectLst>
                  <a:outerShdw blurRad="38100" dist="38100" dir="2700000" algn="tl">
                    <a:srgbClr val="000000">
                      <a:alpha val="43137"/>
                    </a:srgbClr>
                  </a:outerShdw>
                </a:effectLst>
              </a:rPr>
              <a:t>CHAMPVA</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666166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NUMBER:XX                        &#10;NAME: CHAMPVA&#10;ABBR:CHAMPVA                     &#10;DAYS SUPPLY: 90&#10;REFILLS:11                       &#10;RENEWABLE: YES&#10;SC/A&amp;A/OTHER/INPATIENT/NVA:OTHER &#10;EXEMPT FROM COPAYMENT: YES&#10;EXEMPT FROM CHAMPUS BILLING: NO&#10;"/>
          <p:cNvGraphicFramePr/>
          <p:nvPr>
            <p:extLst>
              <p:ext uri="{D42A27DB-BD31-4B8C-83A1-F6EECF244321}">
                <p14:modId xmlns:p14="http://schemas.microsoft.com/office/powerpoint/2010/main" xmlns="" val="4004374396"/>
              </p:ext>
            </p:extLst>
          </p:nvPr>
        </p:nvGraphicFramePr>
        <p:xfrm>
          <a:off x="152400" y="1143000"/>
          <a:ext cx="87630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descr="Rx Patient Status &#10;TRICARE&#10;"/>
          <p:cNvSpPr/>
          <p:nvPr/>
        </p:nvSpPr>
        <p:spPr>
          <a:xfrm>
            <a:off x="0" y="76200"/>
            <a:ext cx="9144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cap="all" dirty="0">
                <a:solidFill>
                  <a:schemeClr val="tx1"/>
                </a:solidFill>
                <a:effectLst>
                  <a:outerShdw blurRad="38100" dist="38100" dir="2700000" algn="tl">
                    <a:srgbClr val="000000">
                      <a:alpha val="43137"/>
                    </a:srgbClr>
                  </a:outerShdw>
                </a:effectLst>
              </a:rPr>
              <a:t>Rx Patient </a:t>
            </a:r>
            <a:r>
              <a:rPr lang="en-US" sz="3600" cap="all" dirty="0" smtClean="0">
                <a:solidFill>
                  <a:schemeClr val="tx1"/>
                </a:solidFill>
                <a:effectLst>
                  <a:outerShdw blurRad="38100" dist="38100" dir="2700000" algn="tl">
                    <a:srgbClr val="000000">
                      <a:alpha val="43137"/>
                    </a:srgbClr>
                  </a:outerShdw>
                </a:effectLst>
              </a:rPr>
              <a:t>Status </a:t>
            </a:r>
            <a:r>
              <a:rPr lang="en-US" sz="3600" dirty="0">
                <a:solidFill>
                  <a:schemeClr val="tx1"/>
                </a:solidFill>
                <a:effectLst>
                  <a:outerShdw blurRad="38100" dist="38100" dir="2700000" algn="tl">
                    <a:srgbClr val="000000">
                      <a:alpha val="43137"/>
                    </a:srgbClr>
                  </a:outerShdw>
                </a:effectLst>
              </a:rPr>
              <a:t/>
            </a:r>
            <a:br>
              <a:rPr lang="en-US" sz="3600" dirty="0">
                <a:solidFill>
                  <a:schemeClr val="tx1"/>
                </a:solidFill>
                <a:effectLst>
                  <a:outerShdw blurRad="38100" dist="38100" dir="2700000" algn="tl">
                    <a:srgbClr val="000000">
                      <a:alpha val="43137"/>
                    </a:srgbClr>
                  </a:outerShdw>
                </a:effectLst>
              </a:rPr>
            </a:br>
            <a:r>
              <a:rPr lang="en-US" sz="3600" dirty="0" smtClean="0">
                <a:solidFill>
                  <a:schemeClr val="tx1"/>
                </a:solidFill>
                <a:effectLst>
                  <a:outerShdw blurRad="38100" dist="38100" dir="2700000" algn="tl">
                    <a:srgbClr val="000000">
                      <a:alpha val="43137"/>
                    </a:srgbClr>
                  </a:outerShdw>
                </a:effectLst>
              </a:rPr>
              <a:t>TRICARE</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2881306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19200"/>
            <a:ext cx="8229600" cy="4525963"/>
          </a:xfrm>
        </p:spPr>
        <p:txBody>
          <a:bodyPr>
            <a:noAutofit/>
          </a:bodyPr>
          <a:lstStyle/>
          <a:p>
            <a:pPr marL="0" indent="0">
              <a:buNone/>
            </a:pPr>
            <a:r>
              <a:rPr lang="en-US" sz="2800" dirty="0" smtClean="0"/>
              <a:t>Which one of the following statements is </a:t>
            </a:r>
            <a:r>
              <a:rPr lang="en-US" sz="2800" u="sng" dirty="0" smtClean="0"/>
              <a:t>true </a:t>
            </a:r>
            <a:r>
              <a:rPr lang="en-US" sz="2800" dirty="0" smtClean="0"/>
              <a:t>?</a:t>
            </a:r>
          </a:p>
          <a:p>
            <a:pPr marL="1314450" lvl="2" indent="-514350">
              <a:buFont typeface="+mj-lt"/>
              <a:buAutoNum type="alphaUcPeriod"/>
            </a:pPr>
            <a:r>
              <a:rPr lang="en-US" sz="2800" dirty="0" smtClean="0"/>
              <a:t>The ideal setting for the </a:t>
            </a:r>
            <a:r>
              <a:rPr lang="en-US" sz="2800" cap="all" dirty="0" smtClean="0"/>
              <a:t>Auto-Reverse Parameter</a:t>
            </a:r>
            <a:r>
              <a:rPr lang="en-US" sz="2800" dirty="0" smtClean="0"/>
              <a:t> is </a:t>
            </a:r>
            <a:r>
              <a:rPr lang="en-US" sz="2800" dirty="0"/>
              <a:t>2</a:t>
            </a:r>
            <a:r>
              <a:rPr lang="en-US" sz="2800" dirty="0" smtClean="0"/>
              <a:t>0 days</a:t>
            </a:r>
          </a:p>
          <a:p>
            <a:pPr marL="1314450" lvl="2" indent="-514350">
              <a:buFont typeface="+mj-lt"/>
              <a:buAutoNum type="alphaUcPeriod"/>
            </a:pPr>
            <a:r>
              <a:rPr lang="en-US" sz="2800" dirty="0"/>
              <a:t>NCPDP, NPI, and DEA numbers </a:t>
            </a:r>
            <a:r>
              <a:rPr lang="en-US" sz="2800" dirty="0" smtClean="0"/>
              <a:t>need to be obtained in advance for a CBOC with a new Pharmacy</a:t>
            </a:r>
          </a:p>
          <a:p>
            <a:pPr marL="1314450" lvl="2" indent="-514350">
              <a:buFont typeface="+mj-lt"/>
              <a:buAutoNum type="alphaUcPeriod"/>
            </a:pPr>
            <a:r>
              <a:rPr lang="en-US" sz="2800" dirty="0"/>
              <a:t>Pull-ahead parameters have an important impact on ePharmacy prescriptions</a:t>
            </a:r>
          </a:p>
          <a:p>
            <a:pPr marL="1314450" lvl="2" indent="-514350">
              <a:buFont typeface="+mj-lt"/>
              <a:buAutoNum type="alphaUcPeriod"/>
            </a:pPr>
            <a:r>
              <a:rPr lang="en-US" sz="2800" dirty="0" smtClean="0"/>
              <a:t>The </a:t>
            </a:r>
            <a:r>
              <a:rPr lang="en-US" sz="2800" cap="all" dirty="0" smtClean="0"/>
              <a:t>Rx Patient Status </a:t>
            </a:r>
            <a:r>
              <a:rPr lang="en-US" sz="2800" dirty="0" smtClean="0"/>
              <a:t>for a prescription determines whether it gets billed or not.</a:t>
            </a:r>
          </a:p>
          <a:p>
            <a:pPr marL="1314450" lvl="2" indent="-514350">
              <a:buFont typeface="+mj-lt"/>
              <a:buAutoNum type="alphaUcPeriod"/>
            </a:pPr>
            <a:endParaRPr lang="en-US" sz="2800" dirty="0" smtClean="0"/>
          </a:p>
        </p:txBody>
      </p:sp>
      <p:sp>
        <p:nvSpPr>
          <p:cNvPr id="4" name="Title 3"/>
          <p:cNvSpPr>
            <a:spLocks noGrp="1"/>
          </p:cNvSpPr>
          <p:nvPr>
            <p:ph type="title"/>
          </p:nvPr>
        </p:nvSpPr>
        <p:spPr>
          <a:xfrm>
            <a:off x="914400" y="228600"/>
            <a:ext cx="8229600" cy="1143000"/>
          </a:xfrm>
        </p:spPr>
        <p:txBody>
          <a:bodyPr/>
          <a:lstStyle/>
          <a:p>
            <a:r>
              <a:rPr lang="en-US" dirty="0" smtClean="0"/>
              <a:t>Poll </a:t>
            </a:r>
            <a:r>
              <a:rPr lang="en-US" dirty="0"/>
              <a:t> </a:t>
            </a:r>
            <a:r>
              <a:rPr lang="en-US" dirty="0" smtClean="0"/>
              <a:t>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22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380358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movie theater with white projection screen"/>
          <p:cNvPicPr>
            <a:picLocks noChangeAspect="1"/>
          </p:cNvPicPr>
          <p:nvPr/>
        </p:nvPicPr>
        <p:blipFill rotWithShape="1">
          <a:blip r:embed="rId3" cstate="print">
            <a:extLst>
              <a:ext uri="{28A0092B-C50C-407E-A947-70E740481C1C}">
                <a14:useLocalDpi xmlns:a14="http://schemas.microsoft.com/office/drawing/2010/main" xmlns="" val="0"/>
              </a:ext>
            </a:extLst>
          </a:blip>
          <a:srcRect b="14839"/>
          <a:stretch/>
        </p:blipFill>
        <p:spPr>
          <a:xfrm>
            <a:off x="0" y="-76200"/>
            <a:ext cx="9144000" cy="6934201"/>
          </a:xfrm>
          <a:prstGeom prst="rect">
            <a:avLst/>
          </a:prstGeom>
        </p:spPr>
      </p:pic>
      <p:sp>
        <p:nvSpPr>
          <p:cNvPr id="4" name="Rectangle 3" descr="Coming Attractions&#10;"/>
          <p:cNvSpPr/>
          <p:nvPr/>
        </p:nvSpPr>
        <p:spPr>
          <a:xfrm>
            <a:off x="685800" y="1485900"/>
            <a:ext cx="7696200" cy="190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mj-lt"/>
              </a:rPr>
              <a:t>Coming </a:t>
            </a:r>
          </a:p>
          <a:p>
            <a:pPr algn="ctr"/>
            <a:r>
              <a:rPr lang="en-US" sz="4800" b="1" dirty="0" smtClean="0">
                <a:solidFill>
                  <a:schemeClr val="tx1"/>
                </a:solidFill>
                <a:latin typeface="+mj-lt"/>
              </a:rPr>
              <a:t>Attractions</a:t>
            </a:r>
            <a:endParaRPr lang="en-US" sz="4800" b="1" dirty="0">
              <a:solidFill>
                <a:schemeClr val="tx1"/>
              </a:solidFill>
              <a:latin typeface="+mj-lt"/>
            </a:endParaRPr>
          </a:p>
        </p:txBody>
      </p:sp>
    </p:spTree>
    <p:extLst>
      <p:ext uri="{BB962C8B-B14F-4D97-AF65-F5344CB8AC3E}">
        <p14:creationId xmlns:p14="http://schemas.microsoft.com/office/powerpoint/2010/main" xmlns="" val="324641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descr="chart of Pharmacy Specific Reject rates by category.&#10;&#10;Dispense As Written Rejection Rate 0.33% &#10;Missing or Invalid Package Size or Quantity Rejection Rate 0.73% &#10;DUR Reject Error Rejection Rate 1.34% &#10;Prior Authorization Rejection Rate 1.52% &#10;NDC Rejection Rate 2.55% &#10;Refill too Soon Rejection Rate 4.00% &#10;Product or Service Not Covered Rejection Rate 7.96% &#10;90-Day Rejection Rate 9.03% &#10;"/>
          <p:cNvGraphicFramePr>
            <a:graphicFrameLocks noGrp="1"/>
          </p:cNvGraphicFramePr>
          <p:nvPr>
            <p:ph idx="4294967295"/>
            <p:extLst>
              <p:ext uri="{D42A27DB-BD31-4B8C-83A1-F6EECF244321}">
                <p14:modId xmlns:p14="http://schemas.microsoft.com/office/powerpoint/2010/main" xmlns="" val="457349194"/>
              </p:ext>
            </p:extLst>
          </p:nvPr>
        </p:nvGraphicFramePr>
        <p:xfrm>
          <a:off x="0" y="685800"/>
          <a:ext cx="9144000" cy="6172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a:xfrm>
            <a:off x="0" y="-228600"/>
            <a:ext cx="9144000" cy="1143000"/>
          </a:xfrm>
        </p:spPr>
        <p:txBody>
          <a:bodyPr>
            <a:normAutofit/>
          </a:bodyPr>
          <a:lstStyle/>
          <a:p>
            <a:r>
              <a:rPr lang="en-US" sz="3600" dirty="0">
                <a:effectLst>
                  <a:outerShdw blurRad="38100" dist="38100" dir="2700000" algn="tl">
                    <a:srgbClr val="000000">
                      <a:alpha val="43137"/>
                    </a:srgbClr>
                  </a:outerShdw>
                </a:effectLst>
              </a:rPr>
              <a:t>Pharmacy Specific Reject Rates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of a movie projector"/>
          <p:cNvPicPr>
            <a:picLocks noChangeAspect="1"/>
          </p:cNvPicPr>
          <p:nvPr/>
        </p:nvPicPr>
        <p:blipFill rotWithShape="1">
          <a:blip r:embed="rId3" cstate="print">
            <a:extLst>
              <a:ext uri="{28A0092B-C50C-407E-A947-70E740481C1C}">
                <a14:useLocalDpi xmlns:a14="http://schemas.microsoft.com/office/drawing/2010/main" xmlns="" val="0"/>
              </a:ext>
            </a:extLst>
          </a:blip>
          <a:srcRect l="2674" t="10848" r="18976"/>
          <a:stretch/>
        </p:blipFill>
        <p:spPr>
          <a:xfrm>
            <a:off x="0" y="0"/>
            <a:ext cx="9144001" cy="6939887"/>
          </a:xfrm>
          <a:prstGeom prst="rect">
            <a:avLst/>
          </a:prstGeom>
        </p:spPr>
      </p:pic>
      <p:sp>
        <p:nvSpPr>
          <p:cNvPr id="4" name="Rectangle 3" descr="You will marvel at our future ePharmacy enhancements!&#10;"/>
          <p:cNvSpPr/>
          <p:nvPr/>
        </p:nvSpPr>
        <p:spPr>
          <a:xfrm>
            <a:off x="4648200" y="0"/>
            <a:ext cx="4495800" cy="190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effectLst>
                  <a:outerShdw blurRad="38100" dist="38100" dir="2700000" algn="tl">
                    <a:srgbClr val="000000">
                      <a:alpha val="43137"/>
                    </a:srgbClr>
                  </a:outerShdw>
                </a:effectLst>
                <a:latin typeface="+mj-lt"/>
              </a:rPr>
              <a:t>You will marvel at our future ePharmacy enhancements!</a:t>
            </a:r>
            <a:endParaRPr lang="en-US" sz="36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30813377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5800" y="1371600"/>
            <a:ext cx="5105400" cy="5029200"/>
          </a:xfrm>
        </p:spPr>
        <p:txBody>
          <a:bodyPr>
            <a:noAutofit/>
          </a:bodyPr>
          <a:lstStyle/>
          <a:p>
            <a:pPr marL="0" indent="0">
              <a:buNone/>
            </a:pPr>
            <a:endParaRPr lang="en-US" sz="2300" dirty="0"/>
          </a:p>
          <a:p>
            <a:pPr marL="1314450" lvl="2" indent="-514350">
              <a:buFont typeface="+mj-lt"/>
              <a:buAutoNum type="alphaUcPeriod"/>
            </a:pPr>
            <a:r>
              <a:rPr lang="en-US" sz="2200" dirty="0"/>
              <a:t>The ideal setting for the </a:t>
            </a:r>
            <a:r>
              <a:rPr lang="en-US" sz="2200" cap="all" dirty="0"/>
              <a:t>Auto-Reverse Parameter</a:t>
            </a:r>
            <a:r>
              <a:rPr lang="en-US" sz="2200" dirty="0"/>
              <a:t> is 20 days</a:t>
            </a:r>
          </a:p>
          <a:p>
            <a:pPr marL="1314450" lvl="2" indent="-514350">
              <a:buFont typeface="+mj-lt"/>
              <a:buAutoNum type="alphaUcPeriod"/>
            </a:pPr>
            <a:r>
              <a:rPr lang="en-US" sz="2200" dirty="0"/>
              <a:t>NCPDP, NPI, and DEA numbers need to be obtained in advance for a CBOC with a new Pharmacy</a:t>
            </a:r>
          </a:p>
          <a:p>
            <a:pPr marL="1314450" lvl="2" indent="-514350">
              <a:buFont typeface="+mj-lt"/>
              <a:buAutoNum type="alphaUcPeriod"/>
            </a:pPr>
            <a:r>
              <a:rPr lang="en-US" sz="2200" dirty="0" smtClean="0"/>
              <a:t>Pull-ahead </a:t>
            </a:r>
            <a:r>
              <a:rPr lang="en-US" sz="2200" dirty="0"/>
              <a:t>parameters have an important impact on ePharmacy prescriptions</a:t>
            </a:r>
          </a:p>
          <a:p>
            <a:pPr marL="1314450" lvl="2" indent="-514350">
              <a:buFont typeface="+mj-lt"/>
              <a:buAutoNum type="alphaUcPeriod"/>
            </a:pPr>
            <a:r>
              <a:rPr lang="en-US" sz="2200" dirty="0"/>
              <a:t>The </a:t>
            </a:r>
            <a:r>
              <a:rPr lang="en-US" sz="2200" cap="all" dirty="0"/>
              <a:t>Rx Patient Status </a:t>
            </a:r>
            <a:r>
              <a:rPr lang="en-US" sz="2200" dirty="0"/>
              <a:t>for a prescription determines whether it gets billed or not.</a:t>
            </a:r>
          </a:p>
          <a:p>
            <a:pPr marL="1314450" lvl="2" indent="-514350">
              <a:buFont typeface="+mj-lt"/>
              <a:buAutoNum type="alphaUcPeriod"/>
            </a:pPr>
            <a:endParaRPr lang="en-US" sz="2300" dirty="0"/>
          </a:p>
          <a:p>
            <a:pPr marL="1314450" lvl="2" indent="-514350">
              <a:buFont typeface="+mj-lt"/>
              <a:buAutoNum type="alphaUcPeriod"/>
            </a:pPr>
            <a:endParaRPr lang="en-US" sz="2300" dirty="0"/>
          </a:p>
        </p:txBody>
      </p:sp>
      <p:sp>
        <p:nvSpPr>
          <p:cNvPr id="2" name="Rectangle 1" descr="Which one of the following statements is true ?"/>
          <p:cNvSpPr/>
          <p:nvPr/>
        </p:nvSpPr>
        <p:spPr>
          <a:xfrm>
            <a:off x="4343400" y="2209800"/>
            <a:ext cx="45720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descr="Which one of the following statements is true ?&#10;"/>
          <p:cNvSpPr/>
          <p:nvPr/>
        </p:nvSpPr>
        <p:spPr>
          <a:xfrm>
            <a:off x="4343400" y="1074003"/>
            <a:ext cx="4648200" cy="1200329"/>
          </a:xfrm>
          <a:prstGeom prst="rect">
            <a:avLst/>
          </a:prstGeom>
        </p:spPr>
        <p:txBody>
          <a:bodyPr wrap="square">
            <a:spAutoFit/>
          </a:bodyPr>
          <a:lstStyle/>
          <a:p>
            <a:r>
              <a:rPr lang="en-US" sz="2400" dirty="0"/>
              <a:t>Which one of the following statements is </a:t>
            </a:r>
            <a:r>
              <a:rPr lang="en-US" sz="2400" u="sng" dirty="0"/>
              <a:t>true </a:t>
            </a:r>
            <a:r>
              <a:rPr lang="en-US" sz="2400" dirty="0"/>
              <a:t>?</a:t>
            </a:r>
          </a:p>
          <a:p>
            <a:endParaRPr lang="en-US" sz="2400" dirty="0"/>
          </a:p>
        </p:txBody>
      </p:sp>
      <p:sp>
        <p:nvSpPr>
          <p:cNvPr id="4" name="Title 3"/>
          <p:cNvSpPr>
            <a:spLocks noGrp="1"/>
          </p:cNvSpPr>
          <p:nvPr>
            <p:ph type="title"/>
          </p:nvPr>
        </p:nvSpPr>
        <p:spPr>
          <a:xfrm>
            <a:off x="0" y="-152400"/>
            <a:ext cx="91440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38350" y="762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80551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5800" y="1371600"/>
            <a:ext cx="5105400" cy="5029200"/>
          </a:xfrm>
        </p:spPr>
        <p:txBody>
          <a:bodyPr>
            <a:noAutofit/>
          </a:bodyPr>
          <a:lstStyle/>
          <a:p>
            <a:pPr marL="0" indent="0">
              <a:buNone/>
            </a:pPr>
            <a:endParaRPr lang="en-US" sz="2300" dirty="0"/>
          </a:p>
          <a:p>
            <a:pPr marL="1314450" lvl="2" indent="-514350">
              <a:buFont typeface="+mj-lt"/>
              <a:buAutoNum type="alphaUcPeriod"/>
            </a:pPr>
            <a:r>
              <a:rPr lang="en-US" sz="2200" dirty="0"/>
              <a:t>The ideal setting for the </a:t>
            </a:r>
            <a:r>
              <a:rPr lang="en-US" sz="2200" cap="all" dirty="0"/>
              <a:t>Auto-Reverse Parameter</a:t>
            </a:r>
            <a:r>
              <a:rPr lang="en-US" sz="2200" dirty="0"/>
              <a:t> is 20 days</a:t>
            </a:r>
          </a:p>
          <a:p>
            <a:pPr marL="1314450" lvl="2" indent="-514350">
              <a:buFont typeface="+mj-lt"/>
              <a:buAutoNum type="alphaUcPeriod"/>
            </a:pPr>
            <a:r>
              <a:rPr lang="en-US" sz="2200" dirty="0"/>
              <a:t>NCPDP, NPI, and DEA numbers need to be obtained in advance for a CBOC with a new Pharmacy</a:t>
            </a:r>
          </a:p>
          <a:p>
            <a:pPr marL="1314450" lvl="2" indent="-514350">
              <a:buFont typeface="+mj-lt"/>
              <a:buAutoNum type="alphaUcPeriod"/>
            </a:pPr>
            <a:r>
              <a:rPr lang="en-US" sz="2200" dirty="0" smtClean="0"/>
              <a:t>Pull-ahead </a:t>
            </a:r>
            <a:r>
              <a:rPr lang="en-US" sz="2200" dirty="0"/>
              <a:t>parameters have an important impact on ePharmacy prescriptions</a:t>
            </a:r>
          </a:p>
          <a:p>
            <a:pPr marL="1314450" lvl="2" indent="-514350">
              <a:buFont typeface="+mj-lt"/>
              <a:buAutoNum type="alphaUcPeriod"/>
            </a:pPr>
            <a:r>
              <a:rPr lang="en-US" sz="2200" dirty="0"/>
              <a:t>The </a:t>
            </a:r>
            <a:r>
              <a:rPr lang="en-US" sz="2200" cap="all" dirty="0"/>
              <a:t>Rx Patient Status </a:t>
            </a:r>
            <a:r>
              <a:rPr lang="en-US" sz="2200" dirty="0"/>
              <a:t>for a prescription determines whether it gets billed or not.</a:t>
            </a:r>
          </a:p>
          <a:p>
            <a:pPr marL="1314450" lvl="2" indent="-514350">
              <a:buFont typeface="+mj-lt"/>
              <a:buAutoNum type="alphaUcPeriod"/>
            </a:pPr>
            <a:endParaRPr lang="en-US" sz="2300" dirty="0"/>
          </a:p>
          <a:p>
            <a:pPr marL="1314450" lvl="2" indent="-514350">
              <a:buFont typeface="+mj-lt"/>
              <a:buAutoNum type="alphaUcPeriod"/>
            </a:pPr>
            <a:endParaRPr lang="en-US" sz="2300" dirty="0"/>
          </a:p>
        </p:txBody>
      </p:sp>
      <p:sp>
        <p:nvSpPr>
          <p:cNvPr id="2" name="Rectangle 1" descr="black border rectangle"/>
          <p:cNvSpPr/>
          <p:nvPr/>
        </p:nvSpPr>
        <p:spPr>
          <a:xfrm>
            <a:off x="4343400" y="2209800"/>
            <a:ext cx="45720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0" y="-152400"/>
            <a:ext cx="91440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38350" y="762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500698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457200" y="1172759"/>
            <a:ext cx="8490549" cy="4008841"/>
            <a:chOff x="338519" y="1216813"/>
            <a:chExt cx="8490549" cy="4008841"/>
          </a:xfrm>
        </p:grpSpPr>
        <p:pic>
          <p:nvPicPr>
            <p:cNvPr id="2054" name="Picture 6" descr="picture of three cells of a film strip"/>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4334" t="35983" b="36411"/>
            <a:stretch/>
          </p:blipFill>
          <p:spPr bwMode="auto">
            <a:xfrm rot="20102327">
              <a:off x="338519" y="1908028"/>
              <a:ext cx="8490549" cy="2400230"/>
            </a:xfrm>
            <a:prstGeom prst="rect">
              <a:avLst/>
            </a:prstGeom>
            <a:noFill/>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descr="Relish the control of ‘Reject Resolution Required’&#10;"/>
            <p:cNvSpPr/>
            <p:nvPr/>
          </p:nvSpPr>
          <p:spPr>
            <a:xfrm rot="20062957">
              <a:off x="5888996" y="1216813"/>
              <a:ext cx="2565188" cy="1508105"/>
            </a:xfrm>
            <a:prstGeom prst="rect">
              <a:avLst/>
            </a:prstGeom>
          </p:spPr>
          <p:txBody>
            <a:bodyPr wrap="square">
              <a:spAutoFit/>
            </a:bodyPr>
            <a:lstStyle/>
            <a:p>
              <a:pPr algn="ctr"/>
              <a:r>
                <a:rPr lang="en-US" sz="2300" b="1" dirty="0"/>
                <a:t>Relish the control of ‘Reject Resolution Required’</a:t>
              </a:r>
            </a:p>
          </p:txBody>
        </p:sp>
        <p:sp>
          <p:nvSpPr>
            <p:cNvPr id="2" name="Rectangle 1" descr="Witness &#10;the Demise of  &#10;‘Allow All Rejects’&#10;"/>
            <p:cNvSpPr/>
            <p:nvPr/>
          </p:nvSpPr>
          <p:spPr>
            <a:xfrm rot="20123269">
              <a:off x="3242476" y="2488323"/>
              <a:ext cx="2687089" cy="1154162"/>
            </a:xfrm>
            <a:prstGeom prst="rect">
              <a:avLst/>
            </a:prstGeom>
          </p:spPr>
          <p:txBody>
            <a:bodyPr wrap="square">
              <a:spAutoFit/>
            </a:bodyPr>
            <a:lstStyle/>
            <a:p>
              <a:pPr algn="ctr"/>
              <a:r>
                <a:rPr lang="en-US" sz="2300" b="1" dirty="0"/>
                <a:t>Witness </a:t>
              </a:r>
              <a:endParaRPr lang="en-US" sz="2300" b="1" dirty="0" smtClean="0"/>
            </a:p>
            <a:p>
              <a:pPr algn="ctr"/>
              <a:r>
                <a:rPr lang="en-US" sz="2300" b="1" dirty="0" smtClean="0"/>
                <a:t>the Demise </a:t>
              </a:r>
              <a:r>
                <a:rPr lang="en-US" sz="2300" b="1" dirty="0"/>
                <a:t>of  </a:t>
              </a:r>
              <a:endParaRPr lang="en-US" sz="2300" b="1" dirty="0" smtClean="0"/>
            </a:p>
            <a:p>
              <a:pPr algn="ctr"/>
              <a:r>
                <a:rPr lang="en-US" sz="2300" b="1" dirty="0" smtClean="0"/>
                <a:t>‘</a:t>
              </a:r>
              <a:r>
                <a:rPr lang="en-US" sz="2300" b="1" dirty="0"/>
                <a:t>Allow All Rejects’</a:t>
              </a:r>
            </a:p>
          </p:txBody>
        </p:sp>
        <p:sp>
          <p:nvSpPr>
            <p:cNvPr id="4" name="Rectangle 3" descr="Revel  in the security of ‘PSO ePharmacy Site Manager’&#10;"/>
            <p:cNvSpPr/>
            <p:nvPr/>
          </p:nvSpPr>
          <p:spPr>
            <a:xfrm rot="20087176">
              <a:off x="572086" y="3320654"/>
              <a:ext cx="2993572" cy="190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solidFill>
                    <a:schemeClr val="tx1"/>
                  </a:solidFill>
                  <a:latin typeface="+mj-lt"/>
                </a:rPr>
                <a:t>Revel  in the security of ‘PSO ePharmacy Site Manager</a:t>
              </a:r>
              <a:r>
                <a:rPr lang="en-US" sz="2400" b="1" dirty="0" smtClean="0">
                  <a:solidFill>
                    <a:schemeClr val="tx1"/>
                  </a:solidFill>
                  <a:latin typeface="+mj-lt"/>
                </a:rPr>
                <a:t>’</a:t>
              </a:r>
              <a:endParaRPr lang="en-US" sz="2400" b="1" cap="all" dirty="0">
                <a:solidFill>
                  <a:schemeClr val="tx1"/>
                </a:solidFill>
                <a:latin typeface="+mj-lt"/>
              </a:endParaRPr>
            </a:p>
          </p:txBody>
        </p:sp>
      </p:grpSp>
    </p:spTree>
    <p:extLst>
      <p:ext uri="{BB962C8B-B14F-4D97-AF65-F5344CB8AC3E}">
        <p14:creationId xmlns:p14="http://schemas.microsoft.com/office/powerpoint/2010/main" xmlns="" val="8321819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6" name="Picture 5" descr="image of a sound stage, screen, and movie filming equipment"/>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9139430" cy="6096000"/>
          </a:xfrm>
          <a:prstGeom prst="rect">
            <a:avLst/>
          </a:prstGeom>
        </p:spPr>
      </p:pic>
      <p:sp>
        <p:nvSpPr>
          <p:cNvPr id="2" name="Rectangle 1" descr="Watch the interaction&#10; unfold between &#10;RPh and OPECC&#10;"/>
          <p:cNvSpPr/>
          <p:nvPr/>
        </p:nvSpPr>
        <p:spPr>
          <a:xfrm>
            <a:off x="1808607" y="3617893"/>
            <a:ext cx="5257800" cy="1384995"/>
          </a:xfrm>
          <a:prstGeom prst="rect">
            <a:avLst/>
          </a:prstGeom>
        </p:spPr>
        <p:txBody>
          <a:bodyPr wrap="square">
            <a:spAutoFit/>
          </a:bodyPr>
          <a:lstStyle/>
          <a:p>
            <a:pPr algn="ctr"/>
            <a:r>
              <a:rPr lang="en-US" sz="2800" dirty="0"/>
              <a:t>Watch the </a:t>
            </a:r>
            <a:r>
              <a:rPr lang="en-US" sz="2800" dirty="0" smtClean="0"/>
              <a:t>interaction</a:t>
            </a:r>
          </a:p>
          <a:p>
            <a:pPr algn="ctr"/>
            <a:r>
              <a:rPr lang="en-US" sz="2800" dirty="0" smtClean="0"/>
              <a:t> </a:t>
            </a:r>
            <a:r>
              <a:rPr lang="en-US" sz="2800" dirty="0"/>
              <a:t>unfold between </a:t>
            </a:r>
            <a:endParaRPr lang="en-US" sz="2800" dirty="0" smtClean="0"/>
          </a:p>
          <a:p>
            <a:pPr algn="ctr"/>
            <a:r>
              <a:rPr lang="en-US" sz="2800" dirty="0" err="1" smtClean="0"/>
              <a:t>RPh</a:t>
            </a:r>
            <a:r>
              <a:rPr lang="en-US" sz="2800" dirty="0" smtClean="0"/>
              <a:t> </a:t>
            </a:r>
            <a:r>
              <a:rPr lang="en-US" sz="2800" dirty="0"/>
              <a:t>and OPECC</a:t>
            </a:r>
          </a:p>
        </p:txBody>
      </p:sp>
      <p:sp>
        <p:nvSpPr>
          <p:cNvPr id="3" name="Rectangle 2" descr="The Reject Information screen has never looked so good!&#10;"/>
          <p:cNvSpPr/>
          <p:nvPr/>
        </p:nvSpPr>
        <p:spPr>
          <a:xfrm>
            <a:off x="1864615" y="2465275"/>
            <a:ext cx="5145785" cy="954107"/>
          </a:xfrm>
          <a:prstGeom prst="rect">
            <a:avLst/>
          </a:prstGeom>
        </p:spPr>
        <p:txBody>
          <a:bodyPr wrap="square">
            <a:spAutoFit/>
          </a:bodyPr>
          <a:lstStyle/>
          <a:p>
            <a:pPr algn="ctr"/>
            <a:r>
              <a:rPr lang="en-US" sz="2800" dirty="0"/>
              <a:t>The Reject Information screen has never looked so good!</a:t>
            </a:r>
          </a:p>
        </p:txBody>
      </p:sp>
      <p:sp>
        <p:nvSpPr>
          <p:cNvPr id="4" name="Rectangle 3" descr="Enjoy the supporting roles of  NDC Edits and ¾ Days Supply&#10;"/>
          <p:cNvSpPr/>
          <p:nvPr/>
        </p:nvSpPr>
        <p:spPr>
          <a:xfrm>
            <a:off x="1864615" y="914400"/>
            <a:ext cx="5145785"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Enjoy the supporting roles of  NDC Edits and ¾ Days Supply</a:t>
            </a:r>
            <a:endParaRPr lang="en-US" sz="2800" dirty="0">
              <a:solidFill>
                <a:schemeClr val="tx1"/>
              </a:solidFill>
            </a:endParaRPr>
          </a:p>
        </p:txBody>
      </p:sp>
    </p:spTree>
    <p:extLst>
      <p:ext uri="{BB962C8B-B14F-4D97-AF65-F5344CB8AC3E}">
        <p14:creationId xmlns:p14="http://schemas.microsoft.com/office/powerpoint/2010/main" xmlns="" val="3297746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descr="http://vaww.vistau.med.va.gov/VistaU/e-bp/e-pharmacy.htm &#10;"/>
          <p:cNvSpPr/>
          <p:nvPr/>
        </p:nvSpPr>
        <p:spPr>
          <a:xfrm>
            <a:off x="0" y="5715000"/>
            <a:ext cx="910874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buFontTx/>
              <a:buNone/>
            </a:pPr>
            <a:r>
              <a:rPr lang="en-US" sz="2800" dirty="0">
                <a:solidFill>
                  <a:schemeClr val="accent2">
                    <a:lumMod val="75000"/>
                  </a:schemeClr>
                </a:solidFill>
                <a:effectLst>
                  <a:outerShdw blurRad="38100" dist="38100" dir="2700000" algn="tl">
                    <a:srgbClr val="000000">
                      <a:alpha val="43137"/>
                    </a:srgbClr>
                  </a:outerShdw>
                </a:effectLst>
                <a:ea typeface="ＭＳ Ｐゴシック" pitchFamily="34" charset="-128"/>
                <a:hlinkClick r:id="rId3"/>
              </a:rPr>
              <a:t>http://vaww.vistau.med.va.gov/VistaU/e-bp/e-pharmacy.htm</a:t>
            </a:r>
            <a:r>
              <a:rPr lang="en-US" sz="2800" dirty="0">
                <a:solidFill>
                  <a:schemeClr val="accent2">
                    <a:lumMod val="75000"/>
                  </a:schemeClr>
                </a:solidFill>
                <a:effectLst>
                  <a:outerShdw blurRad="38100" dist="38100" dir="2700000" algn="tl">
                    <a:srgbClr val="000000">
                      <a:alpha val="43137"/>
                    </a:srgbClr>
                  </a:outerShdw>
                </a:effectLst>
                <a:ea typeface="ＭＳ Ｐゴシック" pitchFamily="34" charset="-128"/>
              </a:rPr>
              <a:t> </a:t>
            </a:r>
          </a:p>
        </p:txBody>
      </p:sp>
      <p:pic>
        <p:nvPicPr>
          <p:cNvPr id="2" name="Picture 1" descr="picture of a clock with &quot;Time to Learn&quot; printed on the face"/>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28599" y="105318"/>
            <a:ext cx="8710685" cy="5609682"/>
          </a:xfrm>
          <a:prstGeom prst="rect">
            <a:avLst/>
          </a:prstGeom>
          <a:ln>
            <a:noFill/>
          </a:ln>
          <a:effectLst>
            <a:softEdge rad="112500"/>
          </a:effectLst>
        </p:spPr>
      </p:pic>
      <p:sp>
        <p:nvSpPr>
          <p:cNvPr id="7" name="Rectangle 6" descr="ePharmacy Information&#10;"/>
          <p:cNvSpPr/>
          <p:nvPr/>
        </p:nvSpPr>
        <p:spPr>
          <a:xfrm>
            <a:off x="1" y="228600"/>
            <a:ext cx="9173570" cy="646331"/>
          </a:xfrm>
          <a:prstGeom prst="rect">
            <a:avLst/>
          </a:prstGeom>
        </p:spPr>
        <p:txBody>
          <a:bodyPr wrap="square">
            <a:spAutoFit/>
          </a:bodyPr>
          <a:lstStyle/>
          <a:p>
            <a:pPr algn="ctr"/>
            <a:r>
              <a:rPr lang="en-US" sz="3600" b="1" dirty="0">
                <a:solidFill>
                  <a:schemeClr val="bg1"/>
                </a:solidFill>
                <a:effectLst>
                  <a:outerShdw blurRad="38100" dist="38100" dir="2700000" algn="tl">
                    <a:srgbClr val="000000">
                      <a:alpha val="43137"/>
                    </a:srgbClr>
                  </a:outerShdw>
                </a:effectLst>
              </a:rPr>
              <a:t>ePharmacy Information</a:t>
            </a:r>
          </a:p>
        </p:txBody>
      </p:sp>
    </p:spTree>
    <p:extLst>
      <p:ext uri="{BB962C8B-B14F-4D97-AF65-F5344CB8AC3E}">
        <p14:creationId xmlns:p14="http://schemas.microsoft.com/office/powerpoint/2010/main" xmlns="" val="42421963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of the My VeHU Campus &quot;Ask The Presenter&quot;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7400" y="2130425"/>
            <a:ext cx="1143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057400" y="2148010"/>
            <a:ext cx="7086600" cy="1143000"/>
          </a:xfrm>
        </p:spPr>
        <p:txBody>
          <a:bodyPr/>
          <a:lstStyle/>
          <a:p>
            <a:r>
              <a:rPr lang="en-US" dirty="0" smtClean="0"/>
              <a:t>Ask the Presenter</a:t>
            </a:r>
            <a:endParaRPr lang="en-US" dirty="0"/>
          </a:p>
        </p:txBody>
      </p:sp>
      <p:pic>
        <p:nvPicPr>
          <p:cNvPr id="6" name="Picture 5" descr="gray divider line"/>
          <p:cNvPicPr>
            <a:picLocks noChangeAspect="1"/>
          </p:cNvPicPr>
          <p:nvPr/>
        </p:nvPicPr>
        <p:blipFill>
          <a:blip r:embed="rId4" cstate="print">
            <a:biLevel thresh="75000"/>
            <a:extLst>
              <a:ext uri="{28A0092B-C50C-407E-A947-70E740481C1C}">
                <a14:useLocalDpi xmlns:a14="http://schemas.microsoft.com/office/drawing/2010/main" xmlns="" val="0"/>
              </a:ext>
            </a:extLst>
          </a:blip>
          <a:srcRect/>
          <a:stretch>
            <a:fillRect/>
          </a:stretch>
        </p:blipFill>
        <p:spPr bwMode="auto">
          <a:xfrm>
            <a:off x="1371600" y="3552825"/>
            <a:ext cx="7761288"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69556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descr="A. 1 year or less&#10;B. 2-5 years&#10;C. Over 5 years&#10;D. I am not a Pharmacy Informatics or ADPAC person&#10;"/>
          <p:cNvSpPr>
            <a:spLocks noGrp="1"/>
          </p:cNvSpPr>
          <p:nvPr>
            <p:ph idx="1"/>
          </p:nvPr>
        </p:nvSpPr>
        <p:spPr>
          <a:xfrm>
            <a:off x="-152400" y="2667000"/>
            <a:ext cx="4419600" cy="4038600"/>
          </a:xfrm>
        </p:spPr>
        <p:txBody>
          <a:bodyPr>
            <a:normAutofit/>
          </a:bodyPr>
          <a:lstStyle/>
          <a:p>
            <a:pPr marL="1314450" lvl="2" indent="-514350">
              <a:buFont typeface="+mj-lt"/>
              <a:buAutoNum type="alphaUcPeriod"/>
            </a:pPr>
            <a:r>
              <a:rPr lang="en-US" sz="2800" dirty="0">
                <a:solidFill>
                  <a:schemeClr val="tx1">
                    <a:lumMod val="85000"/>
                    <a:lumOff val="15000"/>
                  </a:schemeClr>
                </a:solidFill>
              </a:rPr>
              <a:t>1 year or less</a:t>
            </a:r>
          </a:p>
          <a:p>
            <a:pPr marL="1314450" lvl="2" indent="-514350">
              <a:buFont typeface="+mj-lt"/>
              <a:buAutoNum type="alphaUcPeriod"/>
            </a:pPr>
            <a:r>
              <a:rPr lang="en-US" sz="2800" dirty="0">
                <a:solidFill>
                  <a:schemeClr val="tx1">
                    <a:lumMod val="85000"/>
                    <a:lumOff val="15000"/>
                  </a:schemeClr>
                </a:solidFill>
              </a:rPr>
              <a:t>2-5 years</a:t>
            </a:r>
          </a:p>
          <a:p>
            <a:pPr marL="1314450" lvl="2" indent="-514350">
              <a:buFont typeface="+mj-lt"/>
              <a:buAutoNum type="alphaUcPeriod"/>
            </a:pPr>
            <a:r>
              <a:rPr lang="en-US" sz="2800" dirty="0">
                <a:solidFill>
                  <a:schemeClr val="tx1">
                    <a:lumMod val="85000"/>
                    <a:lumOff val="15000"/>
                  </a:schemeClr>
                </a:solidFill>
              </a:rPr>
              <a:t>Over 5 years</a:t>
            </a:r>
          </a:p>
          <a:p>
            <a:pPr marL="1314450" lvl="2" indent="-514350">
              <a:buFont typeface="+mj-lt"/>
              <a:buAutoNum type="alphaUcPeriod"/>
            </a:pPr>
            <a:r>
              <a:rPr lang="en-US" sz="2800" dirty="0">
                <a:solidFill>
                  <a:schemeClr val="tx1">
                    <a:lumMod val="85000"/>
                    <a:lumOff val="15000"/>
                  </a:schemeClr>
                </a:solidFill>
              </a:rPr>
              <a:t>I am not a Pharmacy Informatics or ADPAC person</a:t>
            </a:r>
          </a:p>
        </p:txBody>
      </p:sp>
      <p:sp>
        <p:nvSpPr>
          <p:cNvPr id="2" name="Rectangle 1" descr="black border rectangle"/>
          <p:cNvSpPr/>
          <p:nvPr/>
        </p:nvSpPr>
        <p:spPr>
          <a:xfrm>
            <a:off x="4343400" y="2209800"/>
            <a:ext cx="45720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descr="How long have you been a VA Pharmacy ADPAC/Informatics staff?&#10;"/>
          <p:cNvSpPr/>
          <p:nvPr/>
        </p:nvSpPr>
        <p:spPr>
          <a:xfrm>
            <a:off x="457200" y="1219200"/>
            <a:ext cx="8153400" cy="954107"/>
          </a:xfrm>
          <a:prstGeom prst="rect">
            <a:avLst/>
          </a:prstGeom>
        </p:spPr>
        <p:txBody>
          <a:bodyPr wrap="square">
            <a:spAutoFit/>
          </a:bodyPr>
          <a:lstStyle/>
          <a:p>
            <a:r>
              <a:rPr lang="en-US" sz="2800" dirty="0">
                <a:solidFill>
                  <a:schemeClr val="tx1">
                    <a:lumMod val="85000"/>
                    <a:lumOff val="15000"/>
                  </a:schemeClr>
                </a:solidFill>
              </a:rPr>
              <a:t>How long have you been a VA Pharmacy ADPAC/Informatics staff?</a:t>
            </a:r>
          </a:p>
        </p:txBody>
      </p:sp>
      <p:sp>
        <p:nvSpPr>
          <p:cNvPr id="4" name="Title 3"/>
          <p:cNvSpPr>
            <a:spLocks noGrp="1"/>
          </p:cNvSpPr>
          <p:nvPr>
            <p:ph type="title"/>
          </p:nvPr>
        </p:nvSpPr>
        <p:spPr>
          <a:xfrm>
            <a:off x="914400" y="228600"/>
            <a:ext cx="8229600" cy="1143000"/>
          </a:xfrm>
        </p:spPr>
        <p:txBody>
          <a:bodyPr/>
          <a:lstStyle/>
          <a:p>
            <a:r>
              <a:rPr lang="en-US" dirty="0" smtClean="0">
                <a:solidFill>
                  <a:schemeClr val="tx1">
                    <a:lumMod val="85000"/>
                    <a:lumOff val="15000"/>
                  </a:schemeClr>
                </a:solidFill>
              </a:rPr>
              <a:t>Poll Results</a:t>
            </a:r>
            <a:endParaRPr lang="en-US" dirty="0">
              <a:solidFill>
                <a:schemeClr val="tx1">
                  <a:lumMod val="85000"/>
                  <a:lumOff val="15000"/>
                </a:schemeClr>
              </a:solidFill>
            </a:endParaRPr>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73074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667000"/>
            <a:ext cx="4419600" cy="4038600"/>
          </a:xfrm>
        </p:spPr>
        <p:txBody>
          <a:bodyPr>
            <a:normAutofit/>
          </a:bodyPr>
          <a:lstStyle/>
          <a:p>
            <a:pPr marL="1314450" lvl="2" indent="-514350">
              <a:buFont typeface="+mj-lt"/>
              <a:buAutoNum type="alphaUcPeriod"/>
            </a:pPr>
            <a:r>
              <a:rPr lang="en-US" sz="2800" dirty="0">
                <a:solidFill>
                  <a:schemeClr val="tx1">
                    <a:lumMod val="85000"/>
                    <a:lumOff val="15000"/>
                  </a:schemeClr>
                </a:solidFill>
              </a:rPr>
              <a:t>1 year or less</a:t>
            </a:r>
          </a:p>
          <a:p>
            <a:pPr marL="1314450" lvl="2" indent="-514350">
              <a:buFont typeface="+mj-lt"/>
              <a:buAutoNum type="alphaUcPeriod"/>
            </a:pPr>
            <a:r>
              <a:rPr lang="en-US" sz="2800" dirty="0">
                <a:solidFill>
                  <a:schemeClr val="tx1">
                    <a:lumMod val="85000"/>
                    <a:lumOff val="15000"/>
                  </a:schemeClr>
                </a:solidFill>
              </a:rPr>
              <a:t>2-5 years</a:t>
            </a:r>
          </a:p>
          <a:p>
            <a:pPr marL="1314450" lvl="2" indent="-514350">
              <a:buFont typeface="+mj-lt"/>
              <a:buAutoNum type="alphaUcPeriod"/>
            </a:pPr>
            <a:r>
              <a:rPr lang="en-US" sz="2800" dirty="0">
                <a:solidFill>
                  <a:schemeClr val="tx1">
                    <a:lumMod val="85000"/>
                    <a:lumOff val="15000"/>
                  </a:schemeClr>
                </a:solidFill>
              </a:rPr>
              <a:t>Over 5 years</a:t>
            </a:r>
          </a:p>
          <a:p>
            <a:pPr marL="1314450" lvl="2" indent="-514350">
              <a:buFont typeface="+mj-lt"/>
              <a:buAutoNum type="alphaUcPeriod"/>
            </a:pPr>
            <a:r>
              <a:rPr lang="en-US" sz="2800" dirty="0">
                <a:solidFill>
                  <a:schemeClr val="tx1">
                    <a:lumMod val="85000"/>
                    <a:lumOff val="15000"/>
                  </a:schemeClr>
                </a:solidFill>
              </a:rPr>
              <a:t>I am not a Pharmacy Informatics or ADPAC person</a:t>
            </a:r>
          </a:p>
        </p:txBody>
      </p:sp>
      <p:sp>
        <p:nvSpPr>
          <p:cNvPr id="2" name="Rectangle 1" descr="black border rectangle"/>
          <p:cNvSpPr/>
          <p:nvPr/>
        </p:nvSpPr>
        <p:spPr>
          <a:xfrm>
            <a:off x="4343400" y="2209800"/>
            <a:ext cx="45720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914400" y="228600"/>
            <a:ext cx="8229600" cy="1143000"/>
          </a:xfrm>
        </p:spPr>
        <p:txBody>
          <a:bodyPr/>
          <a:lstStyle/>
          <a:p>
            <a:r>
              <a:rPr lang="en-US" dirty="0" smtClean="0">
                <a:solidFill>
                  <a:schemeClr val="tx1">
                    <a:lumMod val="85000"/>
                    <a:lumOff val="15000"/>
                  </a:schemeClr>
                </a:solidFill>
              </a:rPr>
              <a:t>Poll Results</a:t>
            </a:r>
            <a:endParaRPr lang="en-US" dirty="0">
              <a:solidFill>
                <a:schemeClr val="tx1">
                  <a:lumMod val="85000"/>
                  <a:lumOff val="15000"/>
                </a:schemeClr>
              </a:solidFill>
            </a:endParaRPr>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97672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graphic of four jigsaw puzzle peices fit togethe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91" t="3485" r="414" b="5702"/>
          <a:stretch/>
        </p:blipFill>
        <p:spPr bwMode="auto">
          <a:xfrm>
            <a:off x="51417" y="0"/>
            <a:ext cx="8940183" cy="66848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TextBox 13" descr="DEA, Special HDLG&#10;DAW Code&#10;NDC by Outpatient Site&#10;"/>
          <p:cNvSpPr txBox="1"/>
          <p:nvPr/>
        </p:nvSpPr>
        <p:spPr>
          <a:xfrm>
            <a:off x="4648200" y="609600"/>
            <a:ext cx="3352800" cy="3108543"/>
          </a:xfrm>
          <a:prstGeom prst="rect">
            <a:avLst/>
          </a:prstGeom>
          <a:noFill/>
        </p:spPr>
        <p:txBody>
          <a:bodyPr wrap="square" rtlCol="0">
            <a:spAutoFit/>
          </a:bodyPr>
          <a:lstStyle/>
          <a:p>
            <a:pPr marL="285750" indent="-285750">
              <a:buFont typeface="Arial" pitchFamily="34" charset="0"/>
              <a:buChar char="•"/>
            </a:pPr>
            <a:endParaRPr lang="en-US" sz="2800" dirty="0" smtClean="0">
              <a:solidFill>
                <a:schemeClr val="bg1"/>
              </a:solidFill>
              <a:effectLst>
                <a:outerShdw blurRad="38100" dist="38100" dir="2700000" algn="tl">
                  <a:srgbClr val="000000">
                    <a:alpha val="43137"/>
                  </a:srgbClr>
                </a:outerShdw>
              </a:effectLst>
              <a:cs typeface="Times New Roman" pitchFamily="18" charset="0"/>
            </a:endParaRPr>
          </a:p>
          <a:p>
            <a:pPr marL="285750" indent="-285750">
              <a:buFont typeface="Arial" pitchFamily="34" charset="0"/>
              <a:buChar char="•"/>
            </a:pPr>
            <a:r>
              <a:rPr lang="en-US" sz="2800" cap="all" dirty="0" smtClean="0">
                <a:solidFill>
                  <a:schemeClr val="bg1"/>
                </a:solidFill>
                <a:effectLst>
                  <a:outerShdw blurRad="38100" dist="38100" dir="2700000" algn="tl">
                    <a:srgbClr val="000000">
                      <a:alpha val="43137"/>
                    </a:srgbClr>
                  </a:outerShdw>
                </a:effectLst>
                <a:cs typeface="Times New Roman" pitchFamily="18" charset="0"/>
              </a:rPr>
              <a:t>DEA, Special HDLG</a:t>
            </a:r>
          </a:p>
          <a:p>
            <a:pPr marL="742950" lvl="1" indent="-285750">
              <a:buFont typeface="Arial" pitchFamily="34" charset="0"/>
              <a:buChar char="•"/>
            </a:pPr>
            <a:r>
              <a:rPr lang="en-US" sz="2800" cap="all" dirty="0" smtClean="0">
                <a:solidFill>
                  <a:schemeClr val="bg1"/>
                </a:solidFill>
                <a:effectLst>
                  <a:outerShdw blurRad="38100" dist="38100" dir="2700000" algn="tl">
                    <a:srgbClr val="000000">
                      <a:alpha val="43137"/>
                    </a:srgbClr>
                  </a:outerShdw>
                </a:effectLst>
                <a:cs typeface="Times New Roman" pitchFamily="18" charset="0"/>
              </a:rPr>
              <a:t>DAW Code</a:t>
            </a:r>
          </a:p>
          <a:p>
            <a:pPr marL="742950" lvl="1" indent="-285750">
              <a:buFont typeface="Arial" pitchFamily="34" charset="0"/>
              <a:buChar char="•"/>
            </a:pPr>
            <a:r>
              <a:rPr lang="en-US" sz="2800" cap="all" dirty="0" smtClean="0">
                <a:solidFill>
                  <a:schemeClr val="bg1"/>
                </a:solidFill>
                <a:effectLst>
                  <a:outerShdw blurRad="38100" dist="38100" dir="2700000" algn="tl">
                    <a:srgbClr val="000000">
                      <a:alpha val="43137"/>
                    </a:srgbClr>
                  </a:outerShdw>
                </a:effectLst>
                <a:cs typeface="Times New Roman" pitchFamily="18" charset="0"/>
              </a:rPr>
              <a:t>NDC by Outpatient Site</a:t>
            </a:r>
          </a:p>
          <a:p>
            <a:pPr marL="285750" indent="-285750">
              <a:buFont typeface="Arial" pitchFamily="34" charset="0"/>
              <a:buChar char="•"/>
            </a:pPr>
            <a:endParaRPr lang="en-US" sz="2800" dirty="0">
              <a:solidFill>
                <a:schemeClr val="bg1"/>
              </a:solidFill>
              <a:effectLst>
                <a:outerShdw blurRad="38100" dist="38100" dir="2700000" algn="tl">
                  <a:srgbClr val="000000">
                    <a:alpha val="43137"/>
                  </a:srgbClr>
                </a:outerShdw>
              </a:effectLst>
              <a:cs typeface="Times New Roman" pitchFamily="18" charset="0"/>
            </a:endParaRPr>
          </a:p>
        </p:txBody>
      </p:sp>
      <p:sp>
        <p:nvSpPr>
          <p:cNvPr id="20" name="TextBox 19" descr="NCPDP QuaNTity Multiplier &#10;NCPDP Dispense Unit &#10;Price Per Dispense Unit&#10;"/>
          <p:cNvSpPr txBox="1"/>
          <p:nvPr/>
        </p:nvSpPr>
        <p:spPr>
          <a:xfrm>
            <a:off x="838200" y="4038600"/>
            <a:ext cx="3352800" cy="2585323"/>
          </a:xfrm>
          <a:prstGeom prst="rect">
            <a:avLst/>
          </a:prstGeom>
          <a:noFill/>
        </p:spPr>
        <p:txBody>
          <a:bodyPr wrap="square" rtlCol="0">
            <a:spAutoFit/>
          </a:bodyPr>
          <a:lstStyle/>
          <a:p>
            <a:pPr marL="285750" indent="-285750">
              <a:buFont typeface="Arial" pitchFamily="34" charset="0"/>
              <a:buChar char="•"/>
            </a:pPr>
            <a:r>
              <a:rPr lang="en-US" sz="2700" cap="all" dirty="0" smtClean="0">
                <a:solidFill>
                  <a:schemeClr val="bg1"/>
                </a:solidFill>
                <a:effectLst>
                  <a:outerShdw blurRad="38100" dist="38100" dir="2700000" algn="tl">
                    <a:srgbClr val="000000">
                      <a:alpha val="43137"/>
                    </a:srgbClr>
                  </a:outerShdw>
                </a:effectLst>
                <a:cs typeface="Times New Roman" pitchFamily="18" charset="0"/>
              </a:rPr>
              <a:t>NCPDP QuaNTity </a:t>
            </a:r>
            <a:r>
              <a:rPr lang="en-US" sz="2700" cap="all" dirty="0">
                <a:solidFill>
                  <a:schemeClr val="bg1"/>
                </a:solidFill>
                <a:effectLst>
                  <a:outerShdw blurRad="38100" dist="38100" dir="2700000" algn="tl">
                    <a:srgbClr val="000000">
                      <a:alpha val="43137"/>
                    </a:srgbClr>
                  </a:outerShdw>
                </a:effectLst>
                <a:cs typeface="Times New Roman" pitchFamily="18" charset="0"/>
              </a:rPr>
              <a:t>M</a:t>
            </a:r>
            <a:r>
              <a:rPr lang="en-US" sz="2700" cap="all" dirty="0" smtClean="0">
                <a:solidFill>
                  <a:schemeClr val="bg1"/>
                </a:solidFill>
                <a:effectLst>
                  <a:outerShdw blurRad="38100" dist="38100" dir="2700000" algn="tl">
                    <a:srgbClr val="000000">
                      <a:alpha val="43137"/>
                    </a:srgbClr>
                  </a:outerShdw>
                </a:effectLst>
                <a:cs typeface="Times New Roman" pitchFamily="18" charset="0"/>
              </a:rPr>
              <a:t>ultiplier </a:t>
            </a:r>
          </a:p>
          <a:p>
            <a:pPr marL="285750" indent="-285750">
              <a:buFont typeface="Arial" pitchFamily="34" charset="0"/>
              <a:buChar char="•"/>
            </a:pPr>
            <a:r>
              <a:rPr lang="en-US" sz="2700" cap="all" dirty="0" smtClean="0">
                <a:solidFill>
                  <a:schemeClr val="bg1"/>
                </a:solidFill>
                <a:effectLst>
                  <a:outerShdw blurRad="38100" dist="38100" dir="2700000" algn="tl">
                    <a:srgbClr val="000000">
                      <a:alpha val="43137"/>
                    </a:srgbClr>
                  </a:outerShdw>
                </a:effectLst>
                <a:cs typeface="Times New Roman" pitchFamily="18" charset="0"/>
              </a:rPr>
              <a:t>NCPDP Dispense Unit </a:t>
            </a:r>
          </a:p>
          <a:p>
            <a:pPr marL="285750" indent="-285750">
              <a:buFont typeface="Arial" pitchFamily="34" charset="0"/>
              <a:buChar char="•"/>
            </a:pPr>
            <a:r>
              <a:rPr lang="en-US" sz="2700" cap="all" dirty="0" smtClean="0">
                <a:solidFill>
                  <a:schemeClr val="bg1"/>
                </a:solidFill>
                <a:effectLst>
                  <a:outerShdw blurRad="38100" dist="38100" dir="2700000" algn="tl">
                    <a:srgbClr val="000000">
                      <a:alpha val="43137"/>
                    </a:srgbClr>
                  </a:outerShdw>
                </a:effectLst>
                <a:cs typeface="Times New Roman" pitchFamily="18" charset="0"/>
              </a:rPr>
              <a:t>Price Per Dispense Unit</a:t>
            </a:r>
          </a:p>
        </p:txBody>
      </p:sp>
    </p:spTree>
    <p:extLst>
      <p:ext uri="{BB962C8B-B14F-4D97-AF65-F5344CB8AC3E}">
        <p14:creationId xmlns:p14="http://schemas.microsoft.com/office/powerpoint/2010/main" xmlns="" val="2219838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559AB98C77D04C9FE6E8C6A550D54D" ma:contentTypeVersion="0" ma:contentTypeDescription="Create a new document." ma:contentTypeScope="" ma:versionID="0de430ac68d186b5dbe2ccab9bf7b06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0799CCD-211D-469B-A625-C08636A785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B7276CB-F8A9-4027-99EC-9A74CC08D173}">
  <ds:schemaRefs>
    <ds:schemaRef ds:uri="http://schemas.microsoft.com/sharepoint/v3/contenttype/forms"/>
  </ds:schemaRefs>
</ds:datastoreItem>
</file>

<file path=customXml/itemProps3.xml><?xml version="1.0" encoding="utf-8"?>
<ds:datastoreItem xmlns:ds="http://schemas.openxmlformats.org/officeDocument/2006/customXml" ds:itemID="{7723B367-4FC9-46D4-864F-7F719D4AE49E}">
  <ds:schemaRefs>
    <ds:schemaRef ds:uri="http://schemas.microsoft.com/office/2006/documentManagement/types"/>
    <ds:schemaRef ds:uri="http://purl.org/dc/elements/1.1/"/>
    <ds:schemaRef ds:uri="http://schemas.microsoft.com/office/2006/metadata/properties"/>
    <ds:schemaRef ds:uri="http://purl.org/dc/dcmitype/"/>
    <ds:schemaRef ds:uri="http://schemas.openxmlformats.org/package/2006/metadata/core-properti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Apex</Template>
  <TotalTime>53887</TotalTime>
  <Words>10973</Words>
  <Application>Microsoft Office PowerPoint</Application>
  <PresentationFormat>On-screen Show (4:3)</PresentationFormat>
  <Paragraphs>1006</Paragraphs>
  <Slides>66</Slides>
  <Notes>66</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ePharmacy Training for Pharmacy ADPACs and Informatics Staff</vt:lpstr>
      <vt:lpstr>Poll Question</vt:lpstr>
      <vt:lpstr>Agenda</vt:lpstr>
      <vt:lpstr>ePharmacy Rx Fill Volume By Calendar Year </vt:lpstr>
      <vt:lpstr>Pharmacy Related Claim Rejects </vt:lpstr>
      <vt:lpstr>Pharmacy Specific Reject Rates</vt:lpstr>
      <vt:lpstr>Poll Results</vt:lpstr>
      <vt:lpstr>Poll Results</vt:lpstr>
      <vt:lpstr>Slide 9</vt:lpstr>
      <vt:lpstr>Slide 10</vt:lpstr>
      <vt:lpstr>DEA, SPECIAL HDLG Codes </vt:lpstr>
      <vt:lpstr>Slide 12</vt:lpstr>
      <vt:lpstr>Slide 13</vt:lpstr>
      <vt:lpstr>LAST LOCAL NDC Process Flow</vt:lpstr>
      <vt:lpstr>LAST CMOP NDC Process Flow </vt:lpstr>
      <vt:lpstr>NDC For Claims Transmissions </vt:lpstr>
      <vt:lpstr>Poll  Question</vt:lpstr>
      <vt:lpstr>Slide 18</vt:lpstr>
      <vt:lpstr>Drug File Costs Used for Claims Local</vt:lpstr>
      <vt:lpstr>Drug File Costs Used for Claims CMOP</vt:lpstr>
      <vt:lpstr>Prescription Costs Used for Claims</vt:lpstr>
      <vt:lpstr>Cannot Find Price for Item</vt:lpstr>
      <vt:lpstr>Cannot Find Price for Item </vt:lpstr>
      <vt:lpstr>Slide 24</vt:lpstr>
      <vt:lpstr>Poll Results</vt:lpstr>
      <vt:lpstr>Poll Results</vt:lpstr>
      <vt:lpstr>Slide 27</vt:lpstr>
      <vt:lpstr>NCPDP Field Specifications</vt:lpstr>
      <vt:lpstr>Typical Billing Units </vt:lpstr>
      <vt:lpstr>Slide 30</vt:lpstr>
      <vt:lpstr>Slide 31</vt:lpstr>
      <vt:lpstr>NCPDP Conversion Issues</vt:lpstr>
      <vt:lpstr>Slide 33</vt:lpstr>
      <vt:lpstr>Poll  Question</vt:lpstr>
      <vt:lpstr>Slide 35</vt:lpstr>
      <vt:lpstr>Slide 36</vt:lpstr>
      <vt:lpstr>Poll Results</vt:lpstr>
      <vt:lpstr>Poll Results</vt:lpstr>
      <vt:lpstr>Edit ECME Pharmacy Data </vt:lpstr>
      <vt:lpstr>Edit ECME Pharmacy Data </vt:lpstr>
      <vt:lpstr>Auto-Reversals</vt:lpstr>
      <vt:lpstr>Slide 42</vt:lpstr>
      <vt:lpstr>Register Pharmacy with Austin Automation Center Option </vt:lpstr>
      <vt:lpstr>Slide 44</vt:lpstr>
      <vt:lpstr>Selecting An NPI Institution</vt:lpstr>
      <vt:lpstr>Set-up for new CBOC with Pharmacy</vt:lpstr>
      <vt:lpstr>Set-up for new CBOC without Pharmacy</vt:lpstr>
      <vt:lpstr>Slide 48</vt:lpstr>
      <vt:lpstr>Slide 49</vt:lpstr>
      <vt:lpstr>Slide 50</vt:lpstr>
      <vt:lpstr>Slide 51</vt:lpstr>
      <vt:lpstr>Slide 52</vt:lpstr>
      <vt:lpstr>Slide 53</vt:lpstr>
      <vt:lpstr>Slide 54</vt:lpstr>
      <vt:lpstr>Slide 55</vt:lpstr>
      <vt:lpstr>Slide 56</vt:lpstr>
      <vt:lpstr>Slide 57</vt:lpstr>
      <vt:lpstr>Poll  Question</vt:lpstr>
      <vt:lpstr>Slide 59</vt:lpstr>
      <vt:lpstr>Slide 60</vt:lpstr>
      <vt:lpstr>Poll Results</vt:lpstr>
      <vt:lpstr>Poll Results</vt:lpstr>
      <vt:lpstr>Slide 63</vt:lpstr>
      <vt:lpstr>Slide 64</vt:lpstr>
      <vt:lpstr>Slide 65</vt:lpstr>
      <vt:lpstr>Ask the Presenter</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ePharmacy Training for Pharmacy ADPACs and Informatics Staff</dc:title>
  <dc:creator>VHA OIA Training Strategy</dc:creator>
  <cp:keywords>Pharmacy, ADPAC, Iformatics, VistA</cp:keywords>
  <cp:lastModifiedBy>presenter</cp:lastModifiedBy>
  <cp:revision>718</cp:revision>
  <cp:lastPrinted>2013-05-03T14:37:09Z</cp:lastPrinted>
  <dcterms:created xsi:type="dcterms:W3CDTF">2012-09-17T16:29:14Z</dcterms:created>
  <dcterms:modified xsi:type="dcterms:W3CDTF">2013-07-23T22:00:53Z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0x01010061559AB98C77D04C9FE6E8C6A550D54D</vt:lpwstr>
  </property>
</Properties>
</file>