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notesSlides/notesSlide41.xml" ContentType="application/vnd.openxmlformats-officedocument.presentationml.notesSlide+xml"/>
  <Override PartName="/ppt/charts/chart2.xml" ContentType="application/vnd.openxmlformats-officedocument.drawingml.chart+xml"/>
  <Override PartName="/ppt/notesSlides/notesSlide4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86"/>
  </p:notesMasterIdLst>
  <p:handoutMasterIdLst>
    <p:handoutMasterId r:id="rId87"/>
  </p:handoutMasterIdLst>
  <p:sldIdLst>
    <p:sldId id="256" r:id="rId5"/>
    <p:sldId id="271" r:id="rId6"/>
    <p:sldId id="343" r:id="rId7"/>
    <p:sldId id="263" r:id="rId8"/>
    <p:sldId id="342" r:id="rId9"/>
    <p:sldId id="286" r:id="rId10"/>
    <p:sldId id="268" r:id="rId11"/>
    <p:sldId id="264" r:id="rId12"/>
    <p:sldId id="265" r:id="rId13"/>
    <p:sldId id="301" r:id="rId14"/>
    <p:sldId id="266" r:id="rId15"/>
    <p:sldId id="351" r:id="rId16"/>
    <p:sldId id="269" r:id="rId17"/>
    <p:sldId id="352" r:id="rId18"/>
    <p:sldId id="272" r:id="rId19"/>
    <p:sldId id="355" r:id="rId20"/>
    <p:sldId id="270" r:id="rId21"/>
    <p:sldId id="344" r:id="rId22"/>
    <p:sldId id="300" r:id="rId23"/>
    <p:sldId id="274" r:id="rId24"/>
    <p:sldId id="284" r:id="rId25"/>
    <p:sldId id="302" r:id="rId26"/>
    <p:sldId id="267" r:id="rId27"/>
    <p:sldId id="275" r:id="rId28"/>
    <p:sldId id="276" r:id="rId29"/>
    <p:sldId id="303" r:id="rId30"/>
    <p:sldId id="345" r:id="rId31"/>
    <p:sldId id="318" r:id="rId32"/>
    <p:sldId id="320" r:id="rId33"/>
    <p:sldId id="346" r:id="rId34"/>
    <p:sldId id="277" r:id="rId35"/>
    <p:sldId id="308" r:id="rId36"/>
    <p:sldId id="310" r:id="rId37"/>
    <p:sldId id="348" r:id="rId38"/>
    <p:sldId id="378" r:id="rId39"/>
    <p:sldId id="305" r:id="rId40"/>
    <p:sldId id="278" r:id="rId41"/>
    <p:sldId id="279" r:id="rId42"/>
    <p:sldId id="280" r:id="rId43"/>
    <p:sldId id="362" r:id="rId44"/>
    <p:sldId id="293" r:id="rId45"/>
    <p:sldId id="307" r:id="rId46"/>
    <p:sldId id="379" r:id="rId47"/>
    <p:sldId id="380" r:id="rId48"/>
    <p:sldId id="282" r:id="rId49"/>
    <p:sldId id="283" r:id="rId50"/>
    <p:sldId id="285" r:id="rId51"/>
    <p:sldId id="349" r:id="rId52"/>
    <p:sldId id="381" r:id="rId53"/>
    <p:sldId id="334" r:id="rId54"/>
    <p:sldId id="363" r:id="rId55"/>
    <p:sldId id="315" r:id="rId56"/>
    <p:sldId id="332" r:id="rId57"/>
    <p:sldId id="291" r:id="rId58"/>
    <p:sldId id="289" r:id="rId59"/>
    <p:sldId id="327" r:id="rId60"/>
    <p:sldId id="337" r:id="rId61"/>
    <p:sldId id="331" r:id="rId62"/>
    <p:sldId id="309" r:id="rId63"/>
    <p:sldId id="382" r:id="rId64"/>
    <p:sldId id="383" r:id="rId65"/>
    <p:sldId id="350" r:id="rId66"/>
    <p:sldId id="335" r:id="rId67"/>
    <p:sldId id="336" r:id="rId68"/>
    <p:sldId id="338" r:id="rId69"/>
    <p:sldId id="347" r:id="rId70"/>
    <p:sldId id="372" r:id="rId71"/>
    <p:sldId id="373" r:id="rId72"/>
    <p:sldId id="374" r:id="rId73"/>
    <p:sldId id="375" r:id="rId74"/>
    <p:sldId id="376" r:id="rId75"/>
    <p:sldId id="377" r:id="rId76"/>
    <p:sldId id="304" r:id="rId77"/>
    <p:sldId id="328" r:id="rId78"/>
    <p:sldId id="367" r:id="rId79"/>
    <p:sldId id="358" r:id="rId80"/>
    <p:sldId id="384" r:id="rId81"/>
    <p:sldId id="385" r:id="rId82"/>
    <p:sldId id="298" r:id="rId83"/>
    <p:sldId id="339" r:id="rId84"/>
    <p:sldId id="26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94" autoAdjust="0"/>
    <p:restoredTop sz="82416" autoAdjust="0"/>
  </p:normalViewPr>
  <p:slideViewPr>
    <p:cSldViewPr>
      <p:cViewPr varScale="1">
        <p:scale>
          <a:sx n="60" d="100"/>
          <a:sy n="60" d="100"/>
        </p:scale>
        <p:origin x="-1410" y="-90"/>
      </p:cViewPr>
      <p:guideLst>
        <p:guide orient="horz" pos="2160"/>
        <p:guide pos="2880"/>
      </p:guideLst>
    </p:cSldViewPr>
  </p:slideViewPr>
  <p:outlineViewPr>
    <p:cViewPr>
      <p:scale>
        <a:sx n="33" d="100"/>
        <a:sy n="33" d="100"/>
      </p:scale>
      <p:origin x="0" y="1080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RCA Participants</c:v>
                </c:pt>
              </c:strCache>
            </c:strRef>
          </c:tx>
          <c:invertIfNegative val="0"/>
          <c:dPt>
            <c:idx val="0"/>
            <c:invertIfNegative val="0"/>
            <c:bubble3D val="0"/>
            <c:spPr>
              <a:solidFill>
                <a:schemeClr val="accent2"/>
              </a:solidFill>
            </c:spPr>
          </c:dPt>
          <c:dPt>
            <c:idx val="1"/>
            <c:invertIfNegative val="0"/>
            <c:bubble3D val="0"/>
            <c:spPr>
              <a:solidFill>
                <a:schemeClr val="accent3"/>
              </a:solidFill>
            </c:spPr>
          </c:dPt>
          <c:dPt>
            <c:idx val="2"/>
            <c:invertIfNegative val="0"/>
            <c:bubble3D val="0"/>
            <c:spPr>
              <a:solidFill>
                <a:schemeClr val="accent5"/>
              </a:solidFill>
              <a:ln>
                <a:solidFill>
                  <a:schemeClr val="accent6"/>
                </a:solidFill>
              </a:ln>
            </c:spPr>
          </c:dPt>
          <c:dPt>
            <c:idx val="3"/>
            <c:invertIfNegative val="0"/>
            <c:bubble3D val="0"/>
            <c:spPr>
              <a:solidFill>
                <a:schemeClr val="accent4"/>
              </a:solidFill>
            </c:spPr>
          </c:dPt>
          <c:dPt>
            <c:idx val="4"/>
            <c:invertIfNegative val="0"/>
            <c:bubble3D val="0"/>
            <c:spPr>
              <a:ln>
                <a:solidFill>
                  <a:schemeClr val="accent5"/>
                </a:solidFill>
              </a:ln>
            </c:spPr>
          </c:dPt>
          <c:dLbls>
            <c:txPr>
              <a:bodyPr/>
              <a:lstStyle/>
              <a:p>
                <a:pPr>
                  <a:defRPr sz="2800"/>
                </a:pPr>
                <a:endParaRPr lang="en-US"/>
              </a:p>
            </c:txPr>
            <c:showLegendKey val="0"/>
            <c:showVal val="1"/>
            <c:showCatName val="0"/>
            <c:showSerName val="0"/>
            <c:showPercent val="0"/>
            <c:showBubbleSize val="0"/>
            <c:showLeaderLines val="0"/>
          </c:dLbls>
          <c:cat>
            <c:strRef>
              <c:f>Sheet1!$A$2:$A$6</c:f>
              <c:strCache>
                <c:ptCount val="5"/>
                <c:pt idx="0">
                  <c:v>Nurses</c:v>
                </c:pt>
                <c:pt idx="1">
                  <c:v>Physicians</c:v>
                </c:pt>
                <c:pt idx="2">
                  <c:v>MH Providers</c:v>
                </c:pt>
                <c:pt idx="3">
                  <c:v>Pharmacists</c:v>
                </c:pt>
                <c:pt idx="4">
                  <c:v>Social Workers</c:v>
                </c:pt>
              </c:strCache>
            </c:strRef>
          </c:cat>
          <c:val>
            <c:numRef>
              <c:f>Sheet1!$B$2:$B$6</c:f>
              <c:numCache>
                <c:formatCode>0%</c:formatCode>
                <c:ptCount val="5"/>
                <c:pt idx="0">
                  <c:v>0.87</c:v>
                </c:pt>
                <c:pt idx="1">
                  <c:v>0.42</c:v>
                </c:pt>
                <c:pt idx="2">
                  <c:v>0.2</c:v>
                </c:pt>
                <c:pt idx="3">
                  <c:v>0.18</c:v>
                </c:pt>
                <c:pt idx="4">
                  <c:v>0.13</c:v>
                </c:pt>
              </c:numCache>
            </c:numRef>
          </c:val>
        </c:ser>
        <c:dLbls>
          <c:showLegendKey val="0"/>
          <c:showVal val="0"/>
          <c:showCatName val="0"/>
          <c:showSerName val="0"/>
          <c:showPercent val="0"/>
          <c:showBubbleSize val="0"/>
        </c:dLbls>
        <c:gapWidth val="150"/>
        <c:axId val="143268480"/>
        <c:axId val="143274368"/>
      </c:barChart>
      <c:catAx>
        <c:axId val="143268480"/>
        <c:scaling>
          <c:orientation val="minMax"/>
        </c:scaling>
        <c:delete val="0"/>
        <c:axPos val="b"/>
        <c:majorTickMark val="out"/>
        <c:minorTickMark val="none"/>
        <c:tickLblPos val="nextTo"/>
        <c:txPr>
          <a:bodyPr/>
          <a:lstStyle/>
          <a:p>
            <a:pPr>
              <a:defRPr sz="2800"/>
            </a:pPr>
            <a:endParaRPr lang="en-US"/>
          </a:p>
        </c:txPr>
        <c:crossAx val="143274368"/>
        <c:crosses val="autoZero"/>
        <c:auto val="1"/>
        <c:lblAlgn val="ctr"/>
        <c:lblOffset val="100"/>
        <c:noMultiLvlLbl val="0"/>
      </c:catAx>
      <c:valAx>
        <c:axId val="143274368"/>
        <c:scaling>
          <c:orientation val="minMax"/>
        </c:scaling>
        <c:delete val="0"/>
        <c:axPos val="l"/>
        <c:majorGridlines/>
        <c:numFmt formatCode="0%" sourceLinked="1"/>
        <c:majorTickMark val="out"/>
        <c:minorTickMark val="none"/>
        <c:tickLblPos val="nextTo"/>
        <c:txPr>
          <a:bodyPr/>
          <a:lstStyle/>
          <a:p>
            <a:pPr>
              <a:defRPr sz="2800"/>
            </a:pPr>
            <a:endParaRPr lang="en-US"/>
          </a:p>
        </c:txPr>
        <c:crossAx val="143268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FY06</c:v>
                </c:pt>
              </c:strCache>
            </c:strRef>
          </c:tx>
          <c:spPr>
            <a:solidFill>
              <a:schemeClr val="accent6"/>
            </a:solidFill>
          </c:spPr>
          <c:invertIfNegative val="0"/>
          <c:cat>
            <c:strRef>
              <c:f>Sheet1!$A$2:$A$4</c:f>
              <c:strCache>
                <c:ptCount val="3"/>
                <c:pt idx="0">
                  <c:v>Fall</c:v>
                </c:pt>
                <c:pt idx="1">
                  <c:v>Elopement</c:v>
                </c:pt>
                <c:pt idx="2">
                  <c:v>Medication</c:v>
                </c:pt>
              </c:strCache>
            </c:strRef>
          </c:cat>
          <c:val>
            <c:numRef>
              <c:f>Sheet1!$B$2:$B$4</c:f>
              <c:numCache>
                <c:formatCode>0.00%</c:formatCode>
                <c:ptCount val="3"/>
                <c:pt idx="0" formatCode="0%">
                  <c:v>0.62</c:v>
                </c:pt>
                <c:pt idx="1">
                  <c:v>2.5999999999999999E-2</c:v>
                </c:pt>
                <c:pt idx="2">
                  <c:v>0.30499999999999999</c:v>
                </c:pt>
              </c:numCache>
            </c:numRef>
          </c:val>
        </c:ser>
        <c:ser>
          <c:idx val="1"/>
          <c:order val="1"/>
          <c:tx>
            <c:strRef>
              <c:f>Sheet1!$C$1</c:f>
              <c:strCache>
                <c:ptCount val="1"/>
                <c:pt idx="0">
                  <c:v>FY09</c:v>
                </c:pt>
              </c:strCache>
            </c:strRef>
          </c:tx>
          <c:spPr>
            <a:solidFill>
              <a:schemeClr val="accent4">
                <a:lumMod val="60000"/>
                <a:lumOff val="40000"/>
              </a:schemeClr>
            </a:solidFill>
          </c:spPr>
          <c:invertIfNegative val="0"/>
          <c:cat>
            <c:strRef>
              <c:f>Sheet1!$A$2:$A$4</c:f>
              <c:strCache>
                <c:ptCount val="3"/>
                <c:pt idx="0">
                  <c:v>Fall</c:v>
                </c:pt>
                <c:pt idx="1">
                  <c:v>Elopement</c:v>
                </c:pt>
                <c:pt idx="2">
                  <c:v>Medication</c:v>
                </c:pt>
              </c:strCache>
            </c:strRef>
          </c:cat>
          <c:val>
            <c:numRef>
              <c:f>Sheet1!$C$2:$C$4</c:f>
              <c:numCache>
                <c:formatCode>0.00%</c:formatCode>
                <c:ptCount val="3"/>
                <c:pt idx="0">
                  <c:v>0.60299999999999998</c:v>
                </c:pt>
                <c:pt idx="1">
                  <c:v>0.02</c:v>
                </c:pt>
                <c:pt idx="2">
                  <c:v>0.28799999999999998</c:v>
                </c:pt>
              </c:numCache>
            </c:numRef>
          </c:val>
        </c:ser>
        <c:ser>
          <c:idx val="2"/>
          <c:order val="2"/>
          <c:tx>
            <c:strRef>
              <c:f>Sheet1!$D$1</c:f>
              <c:strCache>
                <c:ptCount val="1"/>
                <c:pt idx="0">
                  <c:v>FY11</c:v>
                </c:pt>
              </c:strCache>
            </c:strRef>
          </c:tx>
          <c:spPr>
            <a:solidFill>
              <a:schemeClr val="accent4"/>
            </a:solidFill>
          </c:spPr>
          <c:invertIfNegative val="0"/>
          <c:cat>
            <c:strRef>
              <c:f>Sheet1!$A$2:$A$4</c:f>
              <c:strCache>
                <c:ptCount val="3"/>
                <c:pt idx="0">
                  <c:v>Fall</c:v>
                </c:pt>
                <c:pt idx="1">
                  <c:v>Elopement</c:v>
                </c:pt>
                <c:pt idx="2">
                  <c:v>Medication</c:v>
                </c:pt>
              </c:strCache>
            </c:strRef>
          </c:cat>
          <c:val>
            <c:numRef>
              <c:f>Sheet1!$D$2:$D$4</c:f>
              <c:numCache>
                <c:formatCode>0.00%</c:formatCode>
                <c:ptCount val="3"/>
                <c:pt idx="0">
                  <c:v>0.66500000000000004</c:v>
                </c:pt>
                <c:pt idx="1">
                  <c:v>1.7000000000000001E-2</c:v>
                </c:pt>
                <c:pt idx="2" formatCode="0%">
                  <c:v>0.32</c:v>
                </c:pt>
              </c:numCache>
            </c:numRef>
          </c:val>
        </c:ser>
        <c:dLbls>
          <c:showLegendKey val="0"/>
          <c:showVal val="0"/>
          <c:showCatName val="0"/>
          <c:showSerName val="0"/>
          <c:showPercent val="0"/>
          <c:showBubbleSize val="0"/>
        </c:dLbls>
        <c:gapWidth val="150"/>
        <c:shape val="box"/>
        <c:axId val="143339904"/>
        <c:axId val="143341440"/>
        <c:axId val="0"/>
      </c:bar3DChart>
      <c:catAx>
        <c:axId val="143339904"/>
        <c:scaling>
          <c:orientation val="minMax"/>
        </c:scaling>
        <c:delete val="0"/>
        <c:axPos val="b"/>
        <c:majorTickMark val="out"/>
        <c:minorTickMark val="none"/>
        <c:tickLblPos val="nextTo"/>
        <c:txPr>
          <a:bodyPr/>
          <a:lstStyle/>
          <a:p>
            <a:pPr>
              <a:defRPr sz="2800"/>
            </a:pPr>
            <a:endParaRPr lang="en-US"/>
          </a:p>
        </c:txPr>
        <c:crossAx val="143341440"/>
        <c:crosses val="autoZero"/>
        <c:auto val="1"/>
        <c:lblAlgn val="ctr"/>
        <c:lblOffset val="100"/>
        <c:noMultiLvlLbl val="0"/>
      </c:catAx>
      <c:valAx>
        <c:axId val="143341440"/>
        <c:scaling>
          <c:orientation val="minMax"/>
        </c:scaling>
        <c:delete val="0"/>
        <c:axPos val="l"/>
        <c:numFmt formatCode="0%" sourceLinked="1"/>
        <c:majorTickMark val="out"/>
        <c:minorTickMark val="none"/>
        <c:tickLblPos val="nextTo"/>
        <c:txPr>
          <a:bodyPr/>
          <a:lstStyle/>
          <a:p>
            <a:pPr>
              <a:defRPr sz="2800"/>
            </a:pPr>
            <a:endParaRPr lang="en-US"/>
          </a:p>
        </c:txPr>
        <c:crossAx val="143339904"/>
        <c:crosses val="autoZero"/>
        <c:crossBetween val="between"/>
      </c:valAx>
    </c:plotArea>
    <c:legend>
      <c:legendPos val="r"/>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c:v>
                </c:pt>
              </c:strCache>
            </c:strRef>
          </c:tx>
          <c:spPr>
            <a:solidFill>
              <a:schemeClr val="accent6"/>
            </a:solidFill>
          </c:spPr>
          <c:invertIfNegative val="0"/>
          <c:dLbls>
            <c:txPr>
              <a:bodyPr/>
              <a:lstStyle/>
              <a:p>
                <a:pPr>
                  <a:defRPr sz="2800"/>
                </a:pPr>
                <a:endParaRPr lang="en-US"/>
              </a:p>
            </c:txPr>
            <c:dLblPos val="outEnd"/>
            <c:showLegendKey val="0"/>
            <c:showVal val="1"/>
            <c:showCatName val="0"/>
            <c:showSerName val="0"/>
            <c:showPercent val="0"/>
            <c:showBubbleSize val="0"/>
            <c:showLeaderLines val="0"/>
          </c:dLbls>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General</c:formatCode>
                <c:ptCount val="6"/>
                <c:pt idx="0">
                  <c:v>61</c:v>
                </c:pt>
                <c:pt idx="1">
                  <c:v>56</c:v>
                </c:pt>
                <c:pt idx="2">
                  <c:v>90</c:v>
                </c:pt>
                <c:pt idx="3">
                  <c:v>110</c:v>
                </c:pt>
                <c:pt idx="4">
                  <c:v>157</c:v>
                </c:pt>
                <c:pt idx="5">
                  <c:v>178</c:v>
                </c:pt>
              </c:numCache>
            </c:numRef>
          </c:val>
        </c:ser>
        <c:ser>
          <c:idx val="1"/>
          <c:order val="1"/>
          <c:tx>
            <c:strRef>
              <c:f>Sheet1!$C$1</c:f>
              <c:strCache>
                <c:ptCount val="1"/>
                <c:pt idx="0">
                  <c:v>Involving Sterile Injectibles</c:v>
                </c:pt>
              </c:strCache>
            </c:strRef>
          </c:tx>
          <c:spPr>
            <a:solidFill>
              <a:schemeClr val="accent4"/>
            </a:solidFill>
          </c:spPr>
          <c:invertIfNegative val="0"/>
          <c:dLbls>
            <c:txPr>
              <a:bodyPr/>
              <a:lstStyle/>
              <a:p>
                <a:pPr>
                  <a:defRPr sz="2800"/>
                </a:pPr>
                <a:endParaRPr lang="en-US"/>
              </a:p>
            </c:txPr>
            <c:dLblPos val="outEnd"/>
            <c:showLegendKey val="0"/>
            <c:showVal val="1"/>
            <c:showCatName val="0"/>
            <c:showSerName val="0"/>
            <c:showPercent val="0"/>
            <c:showBubbleSize val="0"/>
            <c:showLeaderLines val="0"/>
          </c:dLbls>
          <c:cat>
            <c:numRef>
              <c:f>Sheet1!$A$2:$A$7</c:f>
              <c:numCache>
                <c:formatCode>General</c:formatCode>
                <c:ptCount val="6"/>
                <c:pt idx="0">
                  <c:v>2005</c:v>
                </c:pt>
                <c:pt idx="1">
                  <c:v>2006</c:v>
                </c:pt>
                <c:pt idx="2">
                  <c:v>2007</c:v>
                </c:pt>
                <c:pt idx="3">
                  <c:v>2008</c:v>
                </c:pt>
                <c:pt idx="4">
                  <c:v>2009</c:v>
                </c:pt>
                <c:pt idx="5">
                  <c:v>2010</c:v>
                </c:pt>
              </c:numCache>
            </c:numRef>
          </c:cat>
          <c:val>
            <c:numRef>
              <c:f>Sheet1!$C$2:$C$7</c:f>
              <c:numCache>
                <c:formatCode>General</c:formatCode>
                <c:ptCount val="6"/>
                <c:pt idx="0">
                  <c:v>31</c:v>
                </c:pt>
                <c:pt idx="1">
                  <c:v>23</c:v>
                </c:pt>
                <c:pt idx="2">
                  <c:v>40</c:v>
                </c:pt>
                <c:pt idx="3">
                  <c:v>38</c:v>
                </c:pt>
                <c:pt idx="4">
                  <c:v>72</c:v>
                </c:pt>
                <c:pt idx="5">
                  <c:v>132</c:v>
                </c:pt>
              </c:numCache>
            </c:numRef>
          </c:val>
        </c:ser>
        <c:dLbls>
          <c:showLegendKey val="0"/>
          <c:showVal val="0"/>
          <c:showCatName val="0"/>
          <c:showSerName val="0"/>
          <c:showPercent val="0"/>
          <c:showBubbleSize val="0"/>
        </c:dLbls>
        <c:gapWidth val="150"/>
        <c:axId val="143206272"/>
        <c:axId val="143207808"/>
      </c:barChart>
      <c:catAx>
        <c:axId val="143206272"/>
        <c:scaling>
          <c:orientation val="minMax"/>
        </c:scaling>
        <c:delete val="0"/>
        <c:axPos val="b"/>
        <c:numFmt formatCode="General" sourceLinked="1"/>
        <c:majorTickMark val="out"/>
        <c:minorTickMark val="none"/>
        <c:tickLblPos val="nextTo"/>
        <c:txPr>
          <a:bodyPr/>
          <a:lstStyle/>
          <a:p>
            <a:pPr>
              <a:defRPr sz="2800"/>
            </a:pPr>
            <a:endParaRPr lang="en-US"/>
          </a:p>
        </c:txPr>
        <c:crossAx val="143207808"/>
        <c:crosses val="autoZero"/>
        <c:auto val="1"/>
        <c:lblAlgn val="ctr"/>
        <c:lblOffset val="100"/>
        <c:noMultiLvlLbl val="0"/>
      </c:catAx>
      <c:valAx>
        <c:axId val="143207808"/>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143206272"/>
        <c:crosses val="autoZero"/>
        <c:crossBetween val="between"/>
      </c:valAx>
    </c:plotArea>
    <c:legend>
      <c:legendPos val="r"/>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5070621468926604E-2"/>
          <c:y val="0.12163867016622901"/>
          <c:w val="0.62782485875706195"/>
          <c:h val="0.87836132983377102"/>
        </c:manualLayout>
      </c:layout>
      <c:pie3DChart>
        <c:varyColors val="1"/>
        <c:ser>
          <c:idx val="0"/>
          <c:order val="0"/>
          <c:tx>
            <c:strRef>
              <c:f>Sheet1!$B$1</c:f>
              <c:strCache>
                <c:ptCount val="1"/>
                <c:pt idx="0">
                  <c:v>Random Sample</c:v>
                </c:pt>
              </c:strCache>
            </c:strRef>
          </c:tx>
          <c:dPt>
            <c:idx val="0"/>
            <c:bubble3D val="0"/>
            <c:spPr>
              <a:solidFill>
                <a:schemeClr val="accent4">
                  <a:lumMod val="40000"/>
                  <a:lumOff val="60000"/>
                </a:schemeClr>
              </a:solidFill>
            </c:spPr>
          </c:dPt>
          <c:dPt>
            <c:idx val="1"/>
            <c:bubble3D val="0"/>
            <c:spPr>
              <a:solidFill>
                <a:schemeClr val="accent6"/>
              </a:solidFill>
            </c:spPr>
          </c:dPt>
          <c:dPt>
            <c:idx val="2"/>
            <c:bubble3D val="0"/>
            <c:spPr>
              <a:solidFill>
                <a:schemeClr val="accent1">
                  <a:lumMod val="60000"/>
                  <a:lumOff val="40000"/>
                </a:schemeClr>
              </a:solidFill>
            </c:spPr>
          </c:dPt>
          <c:dLbls>
            <c:txPr>
              <a:bodyPr/>
              <a:lstStyle/>
              <a:p>
                <a:pPr>
                  <a:defRPr sz="2800"/>
                </a:pPr>
                <a:endParaRPr lang="en-US"/>
              </a:p>
            </c:txPr>
            <c:showLegendKey val="0"/>
            <c:showVal val="1"/>
            <c:showCatName val="0"/>
            <c:showSerName val="0"/>
            <c:showPercent val="0"/>
            <c:showBubbleSize val="0"/>
            <c:showLeaderLines val="1"/>
          </c:dLbls>
          <c:cat>
            <c:strRef>
              <c:f>Sheet1!$A$2:$A$5</c:f>
              <c:strCache>
                <c:ptCount val="4"/>
                <c:pt idx="0">
                  <c:v>Concentration Issue</c:v>
                </c:pt>
                <c:pt idx="1">
                  <c:v>Programming Issue</c:v>
                </c:pt>
                <c:pt idx="2">
                  <c:v>Other Dose Issues</c:v>
                </c:pt>
                <c:pt idx="3">
                  <c:v>Other</c:v>
                </c:pt>
              </c:strCache>
            </c:strRef>
          </c:cat>
          <c:val>
            <c:numRef>
              <c:f>Sheet1!$B$2:$B$5</c:f>
              <c:numCache>
                <c:formatCode>0%</c:formatCode>
                <c:ptCount val="4"/>
                <c:pt idx="0">
                  <c:v>0.28999999999999998</c:v>
                </c:pt>
                <c:pt idx="1">
                  <c:v>0.19</c:v>
                </c:pt>
                <c:pt idx="2">
                  <c:v>0.27</c:v>
                </c:pt>
                <c:pt idx="3">
                  <c:v>0.25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28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a:p>
      </dgm:t>
    </dgm:pt>
    <dgm:pt modelId="{74E9E67B-8F4F-EF40-B742-942F45116FD2}" type="parTrans" cxnId="{DCA41FC8-5E34-7D4B-A31B-ADCAAD6E9F5C}">
      <dgm:prSet/>
      <dgm:spPr/>
      <dgm:t>
        <a:bodyPr/>
        <a:lstStyle/>
        <a:p>
          <a:endParaRPr lang="en-US"/>
        </a:p>
      </dgm:t>
    </dgm:pt>
    <dgm:pt modelId="{5275BC3D-F714-4543-98B2-A20621260647}">
      <dgm:prSet phldrT="[Text]" custT="1"/>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a:p>
      </dgm:t>
    </dgm:pt>
    <dgm:pt modelId="{C2FE7205-4B01-1548-B045-D5E2A0187CD4}" type="parTrans" cxnId="{5E29C273-DCF2-6940-8F5C-F60DA5D47B7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20831">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17276">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17172">
        <dgm:presLayoutVars>
          <dgm:chMax val="0"/>
          <dgm:chPref val="0"/>
          <dgm:bulletEnabled val="1"/>
        </dgm:presLayoutVars>
      </dgm:prSet>
      <dgm:spPr/>
      <dgm:t>
        <a:bodyPr/>
        <a:lstStyle/>
        <a:p>
          <a:endParaRPr lang="en-US"/>
        </a:p>
      </dgm:t>
    </dgm:pt>
  </dgm:ptLst>
  <dgm:cxnLst>
    <dgm:cxn modelId="{B0929487-95AC-D042-B5DF-4CD492D13741}" type="presOf" srcId="{E5203C09-D4D2-DB4F-ACAC-4F58B71EC245}" destId="{70ADBDCC-2290-2943-BD1F-F8DC770C6FD5}" srcOrd="0" destOrd="0" presId="urn:microsoft.com/office/officeart/2005/8/layout/chevron1"/>
    <dgm:cxn modelId="{78187AAA-0025-E54C-A39A-219BD9671A36}" type="presOf" srcId="{4BEA370E-06E5-4344-AD24-05201E8B392A}" destId="{7CF281FA-8831-7F42-8A38-0ADB74D029CE}" srcOrd="0" destOrd="0" presId="urn:microsoft.com/office/officeart/2005/8/layout/chevron1"/>
    <dgm:cxn modelId="{88F99ECF-8AF1-754C-84D2-E3050317916F}" type="presOf" srcId="{22486C7A-83F7-8B4F-B42D-48B1BC4A1152}" destId="{4081AFBF-590F-6443-9A70-A71E16F05D20}" srcOrd="0" destOrd="0" presId="urn:microsoft.com/office/officeart/2005/8/layout/chevron1"/>
    <dgm:cxn modelId="{EB37995D-9D11-9944-99FD-1FEAABDA09D5}" type="presOf" srcId="{628139FF-8EAD-634C-ACB3-B324FE14D3C0}" destId="{492F28D2-EE63-324E-A453-CE702FFDC06C}" srcOrd="0" destOrd="0" presId="urn:microsoft.com/office/officeart/2005/8/layout/chevron1"/>
    <dgm:cxn modelId="{DCA41FC8-5E34-7D4B-A31B-ADCAAD6E9F5C}" srcId="{628139FF-8EAD-634C-ACB3-B324FE14D3C0}" destId="{E5203C09-D4D2-DB4F-ACAC-4F58B71EC245}" srcOrd="3" destOrd="0" parTransId="{74E9E67B-8F4F-EF40-B742-942F45116FD2}" sibTransId="{96A6DDC4-7722-D04E-B50B-1498DC1A61DD}"/>
    <dgm:cxn modelId="{1AD229A7-1DCF-CB4E-B25F-AB8FBEE93F2D}" srcId="{628139FF-8EAD-634C-ACB3-B324FE14D3C0}" destId="{22486C7A-83F7-8B4F-B42D-48B1BC4A1152}" srcOrd="1" destOrd="0" parTransId="{F554C369-7E3C-8240-8E6C-0EE2CB32A963}" sibTransId="{A41F1D7E-B844-ED44-BAD8-1BC2CE628592}"/>
    <dgm:cxn modelId="{082BB5F2-6B06-4342-9ED6-6B434FB6FE3A}" type="presOf" srcId="{5275BC3D-F714-4543-98B2-A20621260647}" destId="{0E572CE4-9D45-C64D-8DE0-A1010D643CF4}"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5E29C273-DCF2-6940-8F5C-F60DA5D47B7C}" srcId="{628139FF-8EAD-634C-ACB3-B324FE14D3C0}" destId="{5275BC3D-F714-4543-98B2-A20621260647}" srcOrd="0" destOrd="0" parTransId="{C2FE7205-4B01-1548-B045-D5E2A0187CD4}" sibTransId="{49029330-B5D9-DF43-A334-E83608072CC5}"/>
    <dgm:cxn modelId="{03D7810A-D793-064F-BE58-5D7205E01FDF}" type="presParOf" srcId="{492F28D2-EE63-324E-A453-CE702FFDC06C}" destId="{0E572CE4-9D45-C64D-8DE0-A1010D643CF4}" srcOrd="0" destOrd="0" presId="urn:microsoft.com/office/officeart/2005/8/layout/chevron1"/>
    <dgm:cxn modelId="{8F984E67-718B-9C4D-90FF-328CFCA28D69}" type="presParOf" srcId="{492F28D2-EE63-324E-A453-CE702FFDC06C}" destId="{8800C15B-FF9A-CE4F-B772-0C3AC55C6E46}" srcOrd="1" destOrd="0" presId="urn:microsoft.com/office/officeart/2005/8/layout/chevron1"/>
    <dgm:cxn modelId="{C3F939BE-FE7D-334E-A857-3C54F7838A62}" type="presParOf" srcId="{492F28D2-EE63-324E-A453-CE702FFDC06C}" destId="{4081AFBF-590F-6443-9A70-A71E16F05D20}" srcOrd="2" destOrd="0" presId="urn:microsoft.com/office/officeart/2005/8/layout/chevron1"/>
    <dgm:cxn modelId="{8C124CA8-E019-2A44-8386-EAF8CC8230DA}" type="presParOf" srcId="{492F28D2-EE63-324E-A453-CE702FFDC06C}" destId="{C5FF1770-31B8-884D-8C55-285AFDCB75CE}" srcOrd="3" destOrd="0" presId="urn:microsoft.com/office/officeart/2005/8/layout/chevron1"/>
    <dgm:cxn modelId="{B777BEC5-D5E1-7C47-AD95-7D58FD4157EC}" type="presParOf" srcId="{492F28D2-EE63-324E-A453-CE702FFDC06C}" destId="{7CF281FA-8831-7F42-8A38-0ADB74D029CE}" srcOrd="4" destOrd="0" presId="urn:microsoft.com/office/officeart/2005/8/layout/chevron1"/>
    <dgm:cxn modelId="{DCFCBCCE-AB20-F745-8084-81E54D214C34}" type="presParOf" srcId="{492F28D2-EE63-324E-A453-CE702FFDC06C}" destId="{C28C3F11-467E-394C-9FFE-AB8376D70B92}" srcOrd="5" destOrd="0" presId="urn:microsoft.com/office/officeart/2005/8/layout/chevron1"/>
    <dgm:cxn modelId="{5575DC6D-C756-5A44-8224-CFD14E6BB9F5}"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D0325E-E7BC-C84E-9195-CFB02DF3EC44}" type="doc">
      <dgm:prSet loTypeId="urn:microsoft.com/office/officeart/2005/8/layout/gear1" loCatId="" qsTypeId="urn:microsoft.com/office/officeart/2005/8/quickstyle/simple2" qsCatId="simple" csTypeId="urn:microsoft.com/office/officeart/2005/8/colors/colorful4" csCatId="colorful" phldr="1"/>
      <dgm:spPr/>
    </dgm:pt>
    <dgm:pt modelId="{8C37F8EE-4F0C-C744-9135-59FBAF465B48}">
      <dgm:prSet phldrT="[Text]" custT="1"/>
      <dgm:spPr/>
      <dgm:t>
        <a:bodyPr/>
        <a:lstStyle/>
        <a:p>
          <a:r>
            <a:rPr lang="en-US" sz="2800" dirty="0" smtClean="0"/>
            <a:t>Prevention</a:t>
          </a:r>
          <a:endParaRPr lang="en-US" sz="2800" dirty="0"/>
        </a:p>
      </dgm:t>
      <dgm:extLst>
        <a:ext uri="{E40237B7-FDA0-4F09-8148-C483321AD2D9}">
          <dgm14:cNvPr xmlns:dgm14="http://schemas.microsoft.com/office/drawing/2010/diagram" id="0" name="" descr="Prevention&#10;Reporting&#10;System Focus&#10;"/>
        </a:ext>
      </dgm:extLst>
    </dgm:pt>
    <dgm:pt modelId="{667AC423-5B3C-054B-BC46-3E74790AAD68}" type="parTrans" cxnId="{BFFE85F6-2358-A448-9C90-33DDB59C12D4}">
      <dgm:prSet/>
      <dgm:spPr/>
      <dgm:t>
        <a:bodyPr/>
        <a:lstStyle/>
        <a:p>
          <a:endParaRPr lang="en-US"/>
        </a:p>
      </dgm:t>
    </dgm:pt>
    <dgm:pt modelId="{E73D74F3-2536-3940-9379-B60C4B2D534C}" type="sibTrans" cxnId="{BFFE85F6-2358-A448-9C90-33DDB59C12D4}">
      <dgm:prSet/>
      <dgm:spPr/>
      <dgm:t>
        <a:bodyPr/>
        <a:lstStyle/>
        <a:p>
          <a:endParaRPr lang="en-US"/>
        </a:p>
      </dgm:t>
      <dgm:extLst>
        <a:ext uri="{E40237B7-FDA0-4F09-8148-C483321AD2D9}">
          <dgm14:cNvPr xmlns:dgm14="http://schemas.microsoft.com/office/drawing/2010/diagram" id="0" name="" descr="Prevention&#10;Reporting&#10;System Focus&#10;"/>
        </a:ext>
      </dgm:extLst>
    </dgm:pt>
    <dgm:pt modelId="{4F4424EF-18F1-3D42-B4CC-265581686F4F}">
      <dgm:prSet phldrT="[Text]" custT="1"/>
      <dgm:spPr/>
      <dgm:t>
        <a:bodyPr/>
        <a:lstStyle/>
        <a:p>
          <a:r>
            <a:rPr lang="en-US" sz="2800" dirty="0" smtClean="0"/>
            <a:t>Reporting</a:t>
          </a:r>
          <a:endParaRPr lang="en-US" sz="2800" dirty="0"/>
        </a:p>
      </dgm:t>
      <dgm:extLst>
        <a:ext uri="{E40237B7-FDA0-4F09-8148-C483321AD2D9}">
          <dgm14:cNvPr xmlns:dgm14="http://schemas.microsoft.com/office/drawing/2010/diagram" id="0" name="" descr="Prevention&#10;Reporting&#10;System Focus&#10;"/>
        </a:ext>
      </dgm:extLst>
    </dgm:pt>
    <dgm:pt modelId="{DC3194EE-C534-2144-B5CE-D758B28822E3}" type="parTrans" cxnId="{1355BE34-653D-C443-99C5-5B687B735F5E}">
      <dgm:prSet/>
      <dgm:spPr/>
      <dgm:t>
        <a:bodyPr/>
        <a:lstStyle/>
        <a:p>
          <a:endParaRPr lang="en-US"/>
        </a:p>
      </dgm:t>
    </dgm:pt>
    <dgm:pt modelId="{9D22AA5F-60EC-9344-BC96-D94844ECBFC1}" type="sibTrans" cxnId="{1355BE34-653D-C443-99C5-5B687B735F5E}">
      <dgm:prSet/>
      <dgm:spPr/>
      <dgm:t>
        <a:bodyPr/>
        <a:lstStyle/>
        <a:p>
          <a:endParaRPr lang="en-US"/>
        </a:p>
      </dgm:t>
      <dgm:extLst>
        <a:ext uri="{E40237B7-FDA0-4F09-8148-C483321AD2D9}">
          <dgm14:cNvPr xmlns:dgm14="http://schemas.microsoft.com/office/drawing/2010/diagram" id="0" name="" descr="Prevention&#10;Reporting&#10;System Focus&#10;"/>
        </a:ext>
      </dgm:extLst>
    </dgm:pt>
    <dgm:pt modelId="{5445A164-6237-C047-9290-BD41547E4B43}">
      <dgm:prSet phldrT="[Text]" custT="1"/>
      <dgm:spPr/>
      <dgm:t>
        <a:bodyPr/>
        <a:lstStyle/>
        <a:p>
          <a:r>
            <a:rPr lang="en-US" sz="2800" dirty="0" smtClean="0"/>
            <a:t>System Focus</a:t>
          </a:r>
          <a:endParaRPr lang="en-US" sz="2800" dirty="0"/>
        </a:p>
      </dgm:t>
      <dgm:extLst>
        <a:ext uri="{E40237B7-FDA0-4F09-8148-C483321AD2D9}">
          <dgm14:cNvPr xmlns:dgm14="http://schemas.microsoft.com/office/drawing/2010/diagram" id="0" name="" descr="Prevention&#10;Reporting&#10;System Focus&#10;"/>
        </a:ext>
      </dgm:extLst>
    </dgm:pt>
    <dgm:pt modelId="{49D9C4CE-326F-C246-9720-7E3913F11A15}" type="parTrans" cxnId="{03A1679C-8C7C-A844-BFD1-F53519678D3D}">
      <dgm:prSet/>
      <dgm:spPr/>
      <dgm:t>
        <a:bodyPr/>
        <a:lstStyle/>
        <a:p>
          <a:endParaRPr lang="en-US"/>
        </a:p>
      </dgm:t>
    </dgm:pt>
    <dgm:pt modelId="{7CDFD33B-A255-EE45-AEF8-C8D8A262B604}" type="sibTrans" cxnId="{03A1679C-8C7C-A844-BFD1-F53519678D3D}">
      <dgm:prSet/>
      <dgm:spPr/>
      <dgm:t>
        <a:bodyPr/>
        <a:lstStyle/>
        <a:p>
          <a:endParaRPr lang="en-US"/>
        </a:p>
      </dgm:t>
      <dgm:extLst>
        <a:ext uri="{E40237B7-FDA0-4F09-8148-C483321AD2D9}">
          <dgm14:cNvPr xmlns:dgm14="http://schemas.microsoft.com/office/drawing/2010/diagram" id="0" name="" descr="Prevention&#10;Reporting&#10;System Focus&#10;"/>
        </a:ext>
      </dgm:extLst>
    </dgm:pt>
    <dgm:pt modelId="{16BD0959-A78D-7F4B-9680-9C1C5E51BB58}" type="pres">
      <dgm:prSet presAssocID="{49D0325E-E7BC-C84E-9195-CFB02DF3EC44}" presName="composite" presStyleCnt="0">
        <dgm:presLayoutVars>
          <dgm:chMax val="3"/>
          <dgm:animLvl val="lvl"/>
          <dgm:resizeHandles val="exact"/>
        </dgm:presLayoutVars>
      </dgm:prSet>
      <dgm:spPr/>
    </dgm:pt>
    <dgm:pt modelId="{0208C539-6468-724A-837E-AEDD6703AFC3}" type="pres">
      <dgm:prSet presAssocID="{8C37F8EE-4F0C-C744-9135-59FBAF465B48}" presName="gear1" presStyleLbl="node1" presStyleIdx="0" presStyleCnt="3" custAng="21307960" custScaleX="105898" custScaleY="110124" custLinFactNeighborX="167" custLinFactNeighborY="6830">
        <dgm:presLayoutVars>
          <dgm:chMax val="1"/>
          <dgm:bulletEnabled val="1"/>
        </dgm:presLayoutVars>
      </dgm:prSet>
      <dgm:spPr/>
      <dgm:t>
        <a:bodyPr/>
        <a:lstStyle/>
        <a:p>
          <a:endParaRPr lang="en-US"/>
        </a:p>
      </dgm:t>
    </dgm:pt>
    <dgm:pt modelId="{2C5968DF-94C6-6549-A4E1-66B21B181041}" type="pres">
      <dgm:prSet presAssocID="{8C37F8EE-4F0C-C744-9135-59FBAF465B48}" presName="gear1srcNode" presStyleLbl="node1" presStyleIdx="0" presStyleCnt="3"/>
      <dgm:spPr/>
      <dgm:t>
        <a:bodyPr/>
        <a:lstStyle/>
        <a:p>
          <a:endParaRPr lang="en-US"/>
        </a:p>
      </dgm:t>
    </dgm:pt>
    <dgm:pt modelId="{47F360D7-5E7F-DF40-919E-4242BA6FA95C}" type="pres">
      <dgm:prSet presAssocID="{8C37F8EE-4F0C-C744-9135-59FBAF465B48}" presName="gear1dstNode" presStyleLbl="node1" presStyleIdx="0" presStyleCnt="3"/>
      <dgm:spPr/>
      <dgm:t>
        <a:bodyPr/>
        <a:lstStyle/>
        <a:p>
          <a:endParaRPr lang="en-US"/>
        </a:p>
      </dgm:t>
    </dgm:pt>
    <dgm:pt modelId="{C538B7CC-D6CB-E24C-A74A-237C0642A386}" type="pres">
      <dgm:prSet presAssocID="{4F4424EF-18F1-3D42-B4CC-265581686F4F}" presName="gear2" presStyleLbl="node1" presStyleIdx="1" presStyleCnt="3" custScaleX="133819" custScaleY="110124" custLinFactNeighborX="-19323">
        <dgm:presLayoutVars>
          <dgm:chMax val="1"/>
          <dgm:bulletEnabled val="1"/>
        </dgm:presLayoutVars>
      </dgm:prSet>
      <dgm:spPr/>
      <dgm:t>
        <a:bodyPr/>
        <a:lstStyle/>
        <a:p>
          <a:endParaRPr lang="en-US"/>
        </a:p>
      </dgm:t>
    </dgm:pt>
    <dgm:pt modelId="{947D2394-07D6-F045-9DDD-065BCF3FA717}" type="pres">
      <dgm:prSet presAssocID="{4F4424EF-18F1-3D42-B4CC-265581686F4F}" presName="gear2srcNode" presStyleLbl="node1" presStyleIdx="1" presStyleCnt="3"/>
      <dgm:spPr/>
      <dgm:t>
        <a:bodyPr/>
        <a:lstStyle/>
        <a:p>
          <a:endParaRPr lang="en-US"/>
        </a:p>
      </dgm:t>
    </dgm:pt>
    <dgm:pt modelId="{6933431D-381F-504A-853B-2A98750EF6A9}" type="pres">
      <dgm:prSet presAssocID="{4F4424EF-18F1-3D42-B4CC-265581686F4F}" presName="gear2dstNode" presStyleLbl="node1" presStyleIdx="1" presStyleCnt="3"/>
      <dgm:spPr/>
      <dgm:t>
        <a:bodyPr/>
        <a:lstStyle/>
        <a:p>
          <a:endParaRPr lang="en-US"/>
        </a:p>
      </dgm:t>
    </dgm:pt>
    <dgm:pt modelId="{E73EC102-A533-FB4D-80E4-9E6671272540}" type="pres">
      <dgm:prSet presAssocID="{5445A164-6237-C047-9290-BD41547E4B43}" presName="gear3" presStyleLbl="node1" presStyleIdx="2" presStyleCnt="3" custAng="616003" custScaleX="111205" custScaleY="110124" custLinFactNeighborX="-6178" custLinFactNeighborY="-4765"/>
      <dgm:spPr/>
      <dgm:t>
        <a:bodyPr/>
        <a:lstStyle/>
        <a:p>
          <a:endParaRPr lang="en-US"/>
        </a:p>
      </dgm:t>
    </dgm:pt>
    <dgm:pt modelId="{CB4F9762-D706-5B48-8C47-64E4A9D7A747}" type="pres">
      <dgm:prSet presAssocID="{5445A164-6237-C047-9290-BD41547E4B43}" presName="gear3tx" presStyleLbl="node1" presStyleIdx="2" presStyleCnt="3">
        <dgm:presLayoutVars>
          <dgm:chMax val="1"/>
          <dgm:bulletEnabled val="1"/>
        </dgm:presLayoutVars>
      </dgm:prSet>
      <dgm:spPr/>
      <dgm:t>
        <a:bodyPr/>
        <a:lstStyle/>
        <a:p>
          <a:endParaRPr lang="en-US"/>
        </a:p>
      </dgm:t>
    </dgm:pt>
    <dgm:pt modelId="{CE965902-F5A1-3B48-A31D-CF765CDDB43C}" type="pres">
      <dgm:prSet presAssocID="{5445A164-6237-C047-9290-BD41547E4B43}" presName="gear3srcNode" presStyleLbl="node1" presStyleIdx="2" presStyleCnt="3"/>
      <dgm:spPr/>
      <dgm:t>
        <a:bodyPr/>
        <a:lstStyle/>
        <a:p>
          <a:endParaRPr lang="en-US"/>
        </a:p>
      </dgm:t>
    </dgm:pt>
    <dgm:pt modelId="{39FF1E96-90DC-B44B-B991-164E259DCAD6}" type="pres">
      <dgm:prSet presAssocID="{5445A164-6237-C047-9290-BD41547E4B43}" presName="gear3dstNode" presStyleLbl="node1" presStyleIdx="2" presStyleCnt="3"/>
      <dgm:spPr/>
      <dgm:t>
        <a:bodyPr/>
        <a:lstStyle/>
        <a:p>
          <a:endParaRPr lang="en-US"/>
        </a:p>
      </dgm:t>
    </dgm:pt>
    <dgm:pt modelId="{31CC14E0-04CF-B645-B61E-6AC71877A6BB}" type="pres">
      <dgm:prSet presAssocID="{E73D74F3-2536-3940-9379-B60C4B2D534C}" presName="connector1" presStyleLbl="sibTrans2D1" presStyleIdx="0" presStyleCnt="3"/>
      <dgm:spPr/>
      <dgm:t>
        <a:bodyPr/>
        <a:lstStyle/>
        <a:p>
          <a:endParaRPr lang="en-US"/>
        </a:p>
      </dgm:t>
    </dgm:pt>
    <dgm:pt modelId="{412DB3B2-C03C-004C-A1FF-54FD9A8CBD17}" type="pres">
      <dgm:prSet presAssocID="{9D22AA5F-60EC-9344-BC96-D94844ECBFC1}" presName="connector2" presStyleLbl="sibTrans2D1" presStyleIdx="1" presStyleCnt="3" custLinFactNeighborX="-29440" custLinFactNeighborY="3204"/>
      <dgm:spPr/>
      <dgm:t>
        <a:bodyPr/>
        <a:lstStyle/>
        <a:p>
          <a:endParaRPr lang="en-US"/>
        </a:p>
      </dgm:t>
    </dgm:pt>
    <dgm:pt modelId="{CAA94E78-2015-754F-8C61-C681E92C77E2}" type="pres">
      <dgm:prSet presAssocID="{7CDFD33B-A255-EE45-AEF8-C8D8A262B604}" presName="connector3" presStyleLbl="sibTrans2D1" presStyleIdx="2" presStyleCnt="3" custLinFactNeighborX="-6653" custLinFactNeighborY="-2937"/>
      <dgm:spPr/>
      <dgm:t>
        <a:bodyPr/>
        <a:lstStyle/>
        <a:p>
          <a:endParaRPr lang="en-US"/>
        </a:p>
      </dgm:t>
    </dgm:pt>
  </dgm:ptLst>
  <dgm:cxnLst>
    <dgm:cxn modelId="{F7521DF6-AFD2-B64F-B2BA-C13EF59BE35E}" type="presOf" srcId="{4F4424EF-18F1-3D42-B4CC-265581686F4F}" destId="{6933431D-381F-504A-853B-2A98750EF6A9}" srcOrd="2" destOrd="0" presId="urn:microsoft.com/office/officeart/2005/8/layout/gear1"/>
    <dgm:cxn modelId="{23B41A04-3803-3D4A-9307-FB2934226F8B}" type="presOf" srcId="{5445A164-6237-C047-9290-BD41547E4B43}" destId="{CE965902-F5A1-3B48-A31D-CF765CDDB43C}" srcOrd="2" destOrd="0" presId="urn:microsoft.com/office/officeart/2005/8/layout/gear1"/>
    <dgm:cxn modelId="{F054E4C6-F8DB-BB40-8A98-9480EE20C0D2}" type="presOf" srcId="{7CDFD33B-A255-EE45-AEF8-C8D8A262B604}" destId="{CAA94E78-2015-754F-8C61-C681E92C77E2}" srcOrd="0" destOrd="0" presId="urn:microsoft.com/office/officeart/2005/8/layout/gear1"/>
    <dgm:cxn modelId="{03A1679C-8C7C-A844-BFD1-F53519678D3D}" srcId="{49D0325E-E7BC-C84E-9195-CFB02DF3EC44}" destId="{5445A164-6237-C047-9290-BD41547E4B43}" srcOrd="2" destOrd="0" parTransId="{49D9C4CE-326F-C246-9720-7E3913F11A15}" sibTransId="{7CDFD33B-A255-EE45-AEF8-C8D8A262B604}"/>
    <dgm:cxn modelId="{839392F8-8A52-D04B-AFD9-23F31549B94C}" type="presOf" srcId="{8C37F8EE-4F0C-C744-9135-59FBAF465B48}" destId="{47F360D7-5E7F-DF40-919E-4242BA6FA95C}" srcOrd="2" destOrd="0" presId="urn:microsoft.com/office/officeart/2005/8/layout/gear1"/>
    <dgm:cxn modelId="{ED93D2C1-F1C2-9E49-90DC-D350F42D7F9C}" type="presOf" srcId="{49D0325E-E7BC-C84E-9195-CFB02DF3EC44}" destId="{16BD0959-A78D-7F4B-9680-9C1C5E51BB58}" srcOrd="0" destOrd="0" presId="urn:microsoft.com/office/officeart/2005/8/layout/gear1"/>
    <dgm:cxn modelId="{117C1D91-67F5-C449-9455-6B55E7F94FE4}" type="presOf" srcId="{E73D74F3-2536-3940-9379-B60C4B2D534C}" destId="{31CC14E0-04CF-B645-B61E-6AC71877A6BB}" srcOrd="0" destOrd="0" presId="urn:microsoft.com/office/officeart/2005/8/layout/gear1"/>
    <dgm:cxn modelId="{EA928B26-F70D-5B47-B8AC-2249A500545F}" type="presOf" srcId="{8C37F8EE-4F0C-C744-9135-59FBAF465B48}" destId="{0208C539-6468-724A-837E-AEDD6703AFC3}" srcOrd="0" destOrd="0" presId="urn:microsoft.com/office/officeart/2005/8/layout/gear1"/>
    <dgm:cxn modelId="{9FC2B6EC-6DA6-1B4E-97BA-3488B7AC2B78}" type="presOf" srcId="{4F4424EF-18F1-3D42-B4CC-265581686F4F}" destId="{947D2394-07D6-F045-9DDD-065BCF3FA717}" srcOrd="1" destOrd="0" presId="urn:microsoft.com/office/officeart/2005/8/layout/gear1"/>
    <dgm:cxn modelId="{87D17F89-F6AD-9A4E-8487-40DF727973BB}" type="presOf" srcId="{5445A164-6237-C047-9290-BD41547E4B43}" destId="{E73EC102-A533-FB4D-80E4-9E6671272540}" srcOrd="0" destOrd="0" presId="urn:microsoft.com/office/officeart/2005/8/layout/gear1"/>
    <dgm:cxn modelId="{9D4339E1-DD60-B74B-8341-E366ACD48A13}" type="presOf" srcId="{8C37F8EE-4F0C-C744-9135-59FBAF465B48}" destId="{2C5968DF-94C6-6549-A4E1-66B21B181041}" srcOrd="1" destOrd="0" presId="urn:microsoft.com/office/officeart/2005/8/layout/gear1"/>
    <dgm:cxn modelId="{BFFE85F6-2358-A448-9C90-33DDB59C12D4}" srcId="{49D0325E-E7BC-C84E-9195-CFB02DF3EC44}" destId="{8C37F8EE-4F0C-C744-9135-59FBAF465B48}" srcOrd="0" destOrd="0" parTransId="{667AC423-5B3C-054B-BC46-3E74790AAD68}" sibTransId="{E73D74F3-2536-3940-9379-B60C4B2D534C}"/>
    <dgm:cxn modelId="{1355BE34-653D-C443-99C5-5B687B735F5E}" srcId="{49D0325E-E7BC-C84E-9195-CFB02DF3EC44}" destId="{4F4424EF-18F1-3D42-B4CC-265581686F4F}" srcOrd="1" destOrd="0" parTransId="{DC3194EE-C534-2144-B5CE-D758B28822E3}" sibTransId="{9D22AA5F-60EC-9344-BC96-D94844ECBFC1}"/>
    <dgm:cxn modelId="{2531FE2B-86AE-8843-9EA7-58F299EC2D81}" type="presOf" srcId="{5445A164-6237-C047-9290-BD41547E4B43}" destId="{39FF1E96-90DC-B44B-B991-164E259DCAD6}" srcOrd="3" destOrd="0" presId="urn:microsoft.com/office/officeart/2005/8/layout/gear1"/>
    <dgm:cxn modelId="{E1900979-0C7A-3842-926E-20C8EF49D179}" type="presOf" srcId="{5445A164-6237-C047-9290-BD41547E4B43}" destId="{CB4F9762-D706-5B48-8C47-64E4A9D7A747}" srcOrd="1" destOrd="0" presId="urn:microsoft.com/office/officeart/2005/8/layout/gear1"/>
    <dgm:cxn modelId="{0A4762F8-A689-A643-9BC2-FBB76503D2F9}" type="presOf" srcId="{9D22AA5F-60EC-9344-BC96-D94844ECBFC1}" destId="{412DB3B2-C03C-004C-A1FF-54FD9A8CBD17}" srcOrd="0" destOrd="0" presId="urn:microsoft.com/office/officeart/2005/8/layout/gear1"/>
    <dgm:cxn modelId="{34A88E45-BD5D-8C45-857A-5F939F14AD6C}" type="presOf" srcId="{4F4424EF-18F1-3D42-B4CC-265581686F4F}" destId="{C538B7CC-D6CB-E24C-A74A-237C0642A386}" srcOrd="0" destOrd="0" presId="urn:microsoft.com/office/officeart/2005/8/layout/gear1"/>
    <dgm:cxn modelId="{96E913E5-833F-6F42-90BA-15240876E440}" type="presParOf" srcId="{16BD0959-A78D-7F4B-9680-9C1C5E51BB58}" destId="{0208C539-6468-724A-837E-AEDD6703AFC3}" srcOrd="0" destOrd="0" presId="urn:microsoft.com/office/officeart/2005/8/layout/gear1"/>
    <dgm:cxn modelId="{C7AF747B-71B0-9344-999E-63EA51A29BD4}" type="presParOf" srcId="{16BD0959-A78D-7F4B-9680-9C1C5E51BB58}" destId="{2C5968DF-94C6-6549-A4E1-66B21B181041}" srcOrd="1" destOrd="0" presId="urn:microsoft.com/office/officeart/2005/8/layout/gear1"/>
    <dgm:cxn modelId="{D91F9F65-3CBF-364C-A4A3-594F41B764C0}" type="presParOf" srcId="{16BD0959-A78D-7F4B-9680-9C1C5E51BB58}" destId="{47F360D7-5E7F-DF40-919E-4242BA6FA95C}" srcOrd="2" destOrd="0" presId="urn:microsoft.com/office/officeart/2005/8/layout/gear1"/>
    <dgm:cxn modelId="{EA389588-6292-4E43-BFEB-46745BA087B9}" type="presParOf" srcId="{16BD0959-A78D-7F4B-9680-9C1C5E51BB58}" destId="{C538B7CC-D6CB-E24C-A74A-237C0642A386}" srcOrd="3" destOrd="0" presId="urn:microsoft.com/office/officeart/2005/8/layout/gear1"/>
    <dgm:cxn modelId="{A7D6A5E5-7687-3A47-B2D2-83EF9A390C17}" type="presParOf" srcId="{16BD0959-A78D-7F4B-9680-9C1C5E51BB58}" destId="{947D2394-07D6-F045-9DDD-065BCF3FA717}" srcOrd="4" destOrd="0" presId="urn:microsoft.com/office/officeart/2005/8/layout/gear1"/>
    <dgm:cxn modelId="{A199A0F0-5FF7-7344-AC85-904018984A36}" type="presParOf" srcId="{16BD0959-A78D-7F4B-9680-9C1C5E51BB58}" destId="{6933431D-381F-504A-853B-2A98750EF6A9}" srcOrd="5" destOrd="0" presId="urn:microsoft.com/office/officeart/2005/8/layout/gear1"/>
    <dgm:cxn modelId="{47BFB265-577E-084C-98F0-2D10D1EDE18E}" type="presParOf" srcId="{16BD0959-A78D-7F4B-9680-9C1C5E51BB58}" destId="{E73EC102-A533-FB4D-80E4-9E6671272540}" srcOrd="6" destOrd="0" presId="urn:microsoft.com/office/officeart/2005/8/layout/gear1"/>
    <dgm:cxn modelId="{70A5CF88-422A-6048-9AC5-35BCB5D979AE}" type="presParOf" srcId="{16BD0959-A78D-7F4B-9680-9C1C5E51BB58}" destId="{CB4F9762-D706-5B48-8C47-64E4A9D7A747}" srcOrd="7" destOrd="0" presId="urn:microsoft.com/office/officeart/2005/8/layout/gear1"/>
    <dgm:cxn modelId="{80644C3C-3DEF-9642-A884-7583A5E2FF06}" type="presParOf" srcId="{16BD0959-A78D-7F4B-9680-9C1C5E51BB58}" destId="{CE965902-F5A1-3B48-A31D-CF765CDDB43C}" srcOrd="8" destOrd="0" presId="urn:microsoft.com/office/officeart/2005/8/layout/gear1"/>
    <dgm:cxn modelId="{08FD9137-CFF4-744B-9852-C9BE723D2D4A}" type="presParOf" srcId="{16BD0959-A78D-7F4B-9680-9C1C5E51BB58}" destId="{39FF1E96-90DC-B44B-B991-164E259DCAD6}" srcOrd="9" destOrd="0" presId="urn:microsoft.com/office/officeart/2005/8/layout/gear1"/>
    <dgm:cxn modelId="{51F2883D-D17E-5B48-968C-7BA297205A1D}" type="presParOf" srcId="{16BD0959-A78D-7F4B-9680-9C1C5E51BB58}" destId="{31CC14E0-04CF-B645-B61E-6AC71877A6BB}" srcOrd="10" destOrd="0" presId="urn:microsoft.com/office/officeart/2005/8/layout/gear1"/>
    <dgm:cxn modelId="{21097C43-C839-354B-A599-EF98EAAC5D51}" type="presParOf" srcId="{16BD0959-A78D-7F4B-9680-9C1C5E51BB58}" destId="{412DB3B2-C03C-004C-A1FF-54FD9A8CBD17}" srcOrd="11" destOrd="0" presId="urn:microsoft.com/office/officeart/2005/8/layout/gear1"/>
    <dgm:cxn modelId="{9E4D196A-8253-0B42-B792-B9B0B683D24B}" type="presParOf" srcId="{16BD0959-A78D-7F4B-9680-9C1C5E51BB58}" destId="{CAA94E78-2015-754F-8C61-C681E92C77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sz="2400"/>
        </a:p>
      </dgm:t>
    </dgm:pt>
    <dgm:pt modelId="{A41F1D7E-B844-ED44-BAD8-1BC2CE628592}" type="sibTrans" cxnId="{1AD229A7-1DCF-CB4E-B25F-AB8FBEE93F2D}">
      <dgm:prSet/>
      <dgm:spPr/>
      <dgm:t>
        <a:bodyPr/>
        <a:lstStyle/>
        <a:p>
          <a:endParaRPr lang="en-US" sz="2400"/>
        </a:p>
      </dgm:t>
    </dgm:pt>
    <dgm:pt modelId="{4BEA370E-06E5-4344-AD24-05201E8B392A}">
      <dgm:prSet phldrT="[Text]" custT="1"/>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sz="2400"/>
        </a:p>
      </dgm:t>
    </dgm:pt>
    <dgm:pt modelId="{E00385D2-6B5B-0746-89A2-31EE8A9F3835}" type="sibTrans" cxnId="{90268490-A321-EC43-88F1-9788571B75AD}">
      <dgm:prSet/>
      <dgm:spPr/>
      <dgm:t>
        <a:bodyPr/>
        <a:lstStyle/>
        <a:p>
          <a:endParaRPr lang="en-US" sz="2400"/>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sz="2400"/>
        </a:p>
      </dgm:t>
    </dgm:pt>
    <dgm:pt modelId="{74E9E67B-8F4F-EF40-B742-942F45116FD2}" type="parTrans" cxnId="{DCA41FC8-5E34-7D4B-A31B-ADCAAD6E9F5C}">
      <dgm:prSet/>
      <dgm:spPr/>
      <dgm:t>
        <a:bodyPr/>
        <a:lstStyle/>
        <a:p>
          <a:endParaRPr lang="en-US" sz="2400"/>
        </a:p>
      </dgm:t>
    </dgm:pt>
    <dgm:pt modelId="{5275BC3D-F714-4543-98B2-A20621260647}">
      <dgm:prSet phldrT="[Text]" custT="1"/>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sz="2400"/>
        </a:p>
      </dgm:t>
    </dgm:pt>
    <dgm:pt modelId="{C2FE7205-4B01-1548-B045-D5E2A0187CD4}" type="parTrans" cxnId="{5E29C273-DCF2-6940-8F5C-F60DA5D47B7C}">
      <dgm:prSet/>
      <dgm:spPr/>
      <dgm:t>
        <a:bodyPr/>
        <a:lstStyle/>
        <a:p>
          <a:endParaRPr lang="en-US" sz="2400"/>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26641">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19938">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17111">
        <dgm:presLayoutVars>
          <dgm:chMax val="0"/>
          <dgm:chPref val="0"/>
          <dgm:bulletEnabled val="1"/>
        </dgm:presLayoutVars>
      </dgm:prSet>
      <dgm:spPr/>
      <dgm:t>
        <a:bodyPr/>
        <a:lstStyle/>
        <a:p>
          <a:endParaRPr lang="en-US"/>
        </a:p>
      </dgm:t>
    </dgm:pt>
  </dgm:ptLst>
  <dgm:cxnLst>
    <dgm:cxn modelId="{27CECCF7-2EE2-3A4A-9F3C-C191CE97E381}" type="presOf" srcId="{4BEA370E-06E5-4344-AD24-05201E8B392A}" destId="{7CF281FA-8831-7F42-8A38-0ADB74D029CE}" srcOrd="0" destOrd="0" presId="urn:microsoft.com/office/officeart/2005/8/layout/chevron1"/>
    <dgm:cxn modelId="{DCA41FC8-5E34-7D4B-A31B-ADCAAD6E9F5C}" srcId="{628139FF-8EAD-634C-ACB3-B324FE14D3C0}" destId="{E5203C09-D4D2-DB4F-ACAC-4F58B71EC245}" srcOrd="3" destOrd="0" parTransId="{74E9E67B-8F4F-EF40-B742-942F45116FD2}" sibTransId="{96A6DDC4-7722-D04E-B50B-1498DC1A61DD}"/>
    <dgm:cxn modelId="{3E410437-9BD4-CF44-9245-DF123620947E}" type="presOf" srcId="{22486C7A-83F7-8B4F-B42D-48B1BC4A1152}" destId="{4081AFBF-590F-6443-9A70-A71E16F05D20}"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32799FDE-69B6-8E48-89E3-A2541F4CE516}" type="presOf" srcId="{628139FF-8EAD-634C-ACB3-B324FE14D3C0}" destId="{492F28D2-EE63-324E-A453-CE702FFDC06C}" srcOrd="0" destOrd="0" presId="urn:microsoft.com/office/officeart/2005/8/layout/chevron1"/>
    <dgm:cxn modelId="{E72DAC6F-ACB3-CE43-8ACD-11DD1DA15A15}" type="presOf" srcId="{5275BC3D-F714-4543-98B2-A20621260647}" destId="{0E572CE4-9D45-C64D-8DE0-A1010D643CF4}" srcOrd="0" destOrd="0" presId="urn:microsoft.com/office/officeart/2005/8/layout/chevron1"/>
    <dgm:cxn modelId="{65752DD0-64AF-8D48-B2AE-6F2DF7798842}" type="presOf" srcId="{E5203C09-D4D2-DB4F-ACAC-4F58B71EC245}" destId="{70ADBDCC-2290-2943-BD1F-F8DC770C6FD5}"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5E29C273-DCF2-6940-8F5C-F60DA5D47B7C}" srcId="{628139FF-8EAD-634C-ACB3-B324FE14D3C0}" destId="{5275BC3D-F714-4543-98B2-A20621260647}" srcOrd="0" destOrd="0" parTransId="{C2FE7205-4B01-1548-B045-D5E2A0187CD4}" sibTransId="{49029330-B5D9-DF43-A334-E83608072CC5}"/>
    <dgm:cxn modelId="{8788D078-F456-CB48-9493-1F0D35CE38AD}" type="presParOf" srcId="{492F28D2-EE63-324E-A453-CE702FFDC06C}" destId="{0E572CE4-9D45-C64D-8DE0-A1010D643CF4}" srcOrd="0" destOrd="0" presId="urn:microsoft.com/office/officeart/2005/8/layout/chevron1"/>
    <dgm:cxn modelId="{0E6AB5FC-6447-D744-B9A0-5F313E9FD4D7}" type="presParOf" srcId="{492F28D2-EE63-324E-A453-CE702FFDC06C}" destId="{8800C15B-FF9A-CE4F-B772-0C3AC55C6E46}" srcOrd="1" destOrd="0" presId="urn:microsoft.com/office/officeart/2005/8/layout/chevron1"/>
    <dgm:cxn modelId="{BD564CFD-8A31-1845-80D2-047922FD2244}" type="presParOf" srcId="{492F28D2-EE63-324E-A453-CE702FFDC06C}" destId="{4081AFBF-590F-6443-9A70-A71E16F05D20}" srcOrd="2" destOrd="0" presId="urn:microsoft.com/office/officeart/2005/8/layout/chevron1"/>
    <dgm:cxn modelId="{415C9B4F-C994-3B4B-82D6-3F24DF6898A4}" type="presParOf" srcId="{492F28D2-EE63-324E-A453-CE702FFDC06C}" destId="{C5FF1770-31B8-884D-8C55-285AFDCB75CE}" srcOrd="3" destOrd="0" presId="urn:microsoft.com/office/officeart/2005/8/layout/chevron1"/>
    <dgm:cxn modelId="{5433F1C3-46B7-4B41-8140-98502421FDE2}" type="presParOf" srcId="{492F28D2-EE63-324E-A453-CE702FFDC06C}" destId="{7CF281FA-8831-7F42-8A38-0ADB74D029CE}" srcOrd="4" destOrd="0" presId="urn:microsoft.com/office/officeart/2005/8/layout/chevron1"/>
    <dgm:cxn modelId="{C20D9B8D-E1E0-0649-AFCB-F278E2B5CBC6}" type="presParOf" srcId="{492F28D2-EE63-324E-A453-CE702FFDC06C}" destId="{C28C3F11-467E-394C-9FFE-AB8376D70B92}" srcOrd="5" destOrd="0" presId="urn:microsoft.com/office/officeart/2005/8/layout/chevron1"/>
    <dgm:cxn modelId="{C59A79B5-2317-D64F-A28A-26C5E9608F79}"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rgbClr val="B3A2C7"/>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a:p>
      </dgm:t>
    </dgm:pt>
    <dgm:pt modelId="{49029330-B5D9-DF43-A334-E83608072CC5}" type="sibTrans" cxnId="{5E29C273-DCF2-6940-8F5C-F60DA5D47B7C}">
      <dgm:prSet/>
      <dgm:spPr/>
      <dgm:t>
        <a:bodyPr/>
        <a:lstStyle/>
        <a:p>
          <a:endParaRPr lang="en-US"/>
        </a:p>
      </dgm:t>
    </dgm:pt>
    <dgm:pt modelId="{22486C7A-83F7-8B4F-B42D-48B1BC4A1152}">
      <dgm:prSet phldrT="[Text]" custT="1"/>
      <dgm:spPr>
        <a:solidFill>
          <a:srgbClr val="B3A2C7"/>
        </a:solidFill>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a:solidFill>
          <a:srgbClr val="FF0000"/>
        </a:solidFill>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a:p>
      </dgm:t>
    </dgm:pt>
    <dgm:pt modelId="{96A6DDC4-7722-D04E-B50B-1498DC1A61DD}" type="sibTrans" cxnId="{DCA41FC8-5E34-7D4B-A31B-ADCAAD6E9F5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32527">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8B6BDEED-14A9-F841-98A8-61DD9E5B2083}" type="presOf" srcId="{E5203C09-D4D2-DB4F-ACAC-4F58B71EC245}" destId="{70ADBDCC-2290-2943-BD1F-F8DC770C6FD5}"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1FF7036A-6B2F-924A-932D-41AEAD9F3C49}" type="presOf" srcId="{5275BC3D-F714-4543-98B2-A20621260647}" destId="{0E572CE4-9D45-C64D-8DE0-A1010D643CF4}" srcOrd="0" destOrd="0" presId="urn:microsoft.com/office/officeart/2005/8/layout/chevron1"/>
    <dgm:cxn modelId="{CA4E69CC-C4CF-7A41-9200-343DCF7F3000}" type="presOf" srcId="{4BEA370E-06E5-4344-AD24-05201E8B392A}" destId="{7CF281FA-8831-7F42-8A38-0ADB74D029CE}"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5E29C273-DCF2-6940-8F5C-F60DA5D47B7C}" srcId="{628139FF-8EAD-634C-ACB3-B324FE14D3C0}" destId="{5275BC3D-F714-4543-98B2-A20621260647}" srcOrd="0" destOrd="0" parTransId="{C2FE7205-4B01-1548-B045-D5E2A0187CD4}" sibTransId="{49029330-B5D9-DF43-A334-E83608072CC5}"/>
    <dgm:cxn modelId="{A5A2625B-1D74-2E49-B3E9-1791083A3E00}" type="presOf" srcId="{22486C7A-83F7-8B4F-B42D-48B1BC4A1152}" destId="{4081AFBF-590F-6443-9A70-A71E16F05D20}" srcOrd="0" destOrd="0" presId="urn:microsoft.com/office/officeart/2005/8/layout/chevron1"/>
    <dgm:cxn modelId="{6E82F165-7225-0348-9BD9-DD881ADEE1E6}" type="presOf" srcId="{628139FF-8EAD-634C-ACB3-B324FE14D3C0}" destId="{492F28D2-EE63-324E-A453-CE702FFDC06C}" srcOrd="0" destOrd="0" presId="urn:microsoft.com/office/officeart/2005/8/layout/chevron1"/>
    <dgm:cxn modelId="{37C03C74-9DE5-164B-BDC3-E835D8544475}" type="presParOf" srcId="{492F28D2-EE63-324E-A453-CE702FFDC06C}" destId="{0E572CE4-9D45-C64D-8DE0-A1010D643CF4}" srcOrd="0" destOrd="0" presId="urn:microsoft.com/office/officeart/2005/8/layout/chevron1"/>
    <dgm:cxn modelId="{632C5137-CA42-7647-8504-AE6F7C1C6527}" type="presParOf" srcId="{492F28D2-EE63-324E-A453-CE702FFDC06C}" destId="{8800C15B-FF9A-CE4F-B772-0C3AC55C6E46}" srcOrd="1" destOrd="0" presId="urn:microsoft.com/office/officeart/2005/8/layout/chevron1"/>
    <dgm:cxn modelId="{1F52459E-11E5-2946-B3DB-8809C368221C}" type="presParOf" srcId="{492F28D2-EE63-324E-A453-CE702FFDC06C}" destId="{4081AFBF-590F-6443-9A70-A71E16F05D20}" srcOrd="2" destOrd="0" presId="urn:microsoft.com/office/officeart/2005/8/layout/chevron1"/>
    <dgm:cxn modelId="{A1BC6C9E-8031-2A47-BD85-20CC1A842949}" type="presParOf" srcId="{492F28D2-EE63-324E-A453-CE702FFDC06C}" destId="{C5FF1770-31B8-884D-8C55-285AFDCB75CE}" srcOrd="3" destOrd="0" presId="urn:microsoft.com/office/officeart/2005/8/layout/chevron1"/>
    <dgm:cxn modelId="{556FED43-B98F-9048-AFEE-0991528FDB2F}" type="presParOf" srcId="{492F28D2-EE63-324E-A453-CE702FFDC06C}" destId="{7CF281FA-8831-7F42-8A38-0ADB74D029CE}" srcOrd="4" destOrd="0" presId="urn:microsoft.com/office/officeart/2005/8/layout/chevron1"/>
    <dgm:cxn modelId="{0AB3DCB2-35E6-924B-BE96-5E0DD18E30B3}" type="presParOf" srcId="{492F28D2-EE63-324E-A453-CE702FFDC06C}" destId="{C28C3F11-467E-394C-9FFE-AB8376D70B92}" srcOrd="5" destOrd="0" presId="urn:microsoft.com/office/officeart/2005/8/layout/chevron1"/>
    <dgm:cxn modelId="{15DA25C8-6800-554D-808F-7E7FA8CBA3C6}"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6D0AA1-4F98-2C4F-AA8A-C8CA072FEBF7}"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1EA78E58-1D03-D941-A28E-935C92292D68}">
      <dgm:prSet phldrT="[Text]"/>
      <dgm:spPr/>
      <dgm:t>
        <a:bodyPr/>
        <a:lstStyle/>
        <a:p>
          <a:r>
            <a:rPr lang="en-US" dirty="0" smtClean="0"/>
            <a:t>Open</a:t>
          </a:r>
          <a:endParaRPr lang="en-US" dirty="0"/>
        </a:p>
      </dgm:t>
      <dgm:extLst>
        <a:ext uri="{E40237B7-FDA0-4F09-8148-C483321AD2D9}">
          <dgm14:cNvPr xmlns:dgm14="http://schemas.microsoft.com/office/drawing/2010/diagram" id="0" name="" descr="Open&#10;Just&#10;Report&#10;Learn&#10;Inform&#10;"/>
        </a:ext>
      </dgm:extLst>
    </dgm:pt>
    <dgm:pt modelId="{5681A820-0CE7-8742-BBDE-E41102055721}" type="parTrans" cxnId="{1AD3DBB9-C128-BF47-8E64-4393AA7C49EA}">
      <dgm:prSet/>
      <dgm:spPr/>
      <dgm:t>
        <a:bodyPr/>
        <a:lstStyle/>
        <a:p>
          <a:endParaRPr lang="en-US"/>
        </a:p>
      </dgm:t>
    </dgm:pt>
    <dgm:pt modelId="{7D4B6048-103C-554D-886A-4032F5005CC7}" type="sibTrans" cxnId="{1AD3DBB9-C128-BF47-8E64-4393AA7C49EA}">
      <dgm:prSet/>
      <dgm:spPr/>
      <dgm:t>
        <a:bodyPr/>
        <a:lstStyle/>
        <a:p>
          <a:endParaRPr lang="en-US"/>
        </a:p>
      </dgm:t>
      <dgm:extLst>
        <a:ext uri="{E40237B7-FDA0-4F09-8148-C483321AD2D9}">
          <dgm14:cNvPr xmlns:dgm14="http://schemas.microsoft.com/office/drawing/2010/diagram" id="0" name="" descr="Open&#10;Just&#10;Report&#10;Learn&#10;Inform&#10;"/>
        </a:ext>
      </dgm:extLst>
    </dgm:pt>
    <dgm:pt modelId="{9A924590-70B6-7B42-A5CE-A01D2C4BC79A}">
      <dgm:prSet phldrT="[Text]"/>
      <dgm:spPr/>
      <dgm:t>
        <a:bodyPr/>
        <a:lstStyle/>
        <a:p>
          <a:r>
            <a:rPr lang="en-US" dirty="0" smtClean="0"/>
            <a:t>Just</a:t>
          </a:r>
          <a:endParaRPr lang="en-US" dirty="0"/>
        </a:p>
      </dgm:t>
      <dgm:extLst>
        <a:ext uri="{E40237B7-FDA0-4F09-8148-C483321AD2D9}">
          <dgm14:cNvPr xmlns:dgm14="http://schemas.microsoft.com/office/drawing/2010/diagram" id="0" name="" descr="Open&#10;Just&#10;Report&#10;Learn&#10;Inform&#10;"/>
        </a:ext>
      </dgm:extLst>
    </dgm:pt>
    <dgm:pt modelId="{49A3DB5C-CF97-8F47-8187-80E67BB26F27}" type="parTrans" cxnId="{79BDBEAC-E6F0-D149-BE74-17C6DAF771AA}">
      <dgm:prSet/>
      <dgm:spPr/>
      <dgm:t>
        <a:bodyPr/>
        <a:lstStyle/>
        <a:p>
          <a:endParaRPr lang="en-US"/>
        </a:p>
      </dgm:t>
    </dgm:pt>
    <dgm:pt modelId="{95852D7B-C9D7-4844-AC49-12444E980DFD}" type="sibTrans" cxnId="{79BDBEAC-E6F0-D149-BE74-17C6DAF771AA}">
      <dgm:prSet/>
      <dgm:spPr/>
      <dgm:t>
        <a:bodyPr/>
        <a:lstStyle/>
        <a:p>
          <a:endParaRPr lang="en-US"/>
        </a:p>
      </dgm:t>
    </dgm:pt>
    <dgm:pt modelId="{50BC71BB-853A-6244-A5FF-38CA4B256DE3}">
      <dgm:prSet phldrT="[Text]"/>
      <dgm:spPr/>
      <dgm:t>
        <a:bodyPr/>
        <a:lstStyle/>
        <a:p>
          <a:r>
            <a:rPr lang="en-US" dirty="0" smtClean="0"/>
            <a:t>Learn</a:t>
          </a:r>
          <a:endParaRPr lang="en-US" dirty="0"/>
        </a:p>
      </dgm:t>
      <dgm:extLst>
        <a:ext uri="{E40237B7-FDA0-4F09-8148-C483321AD2D9}">
          <dgm14:cNvPr xmlns:dgm14="http://schemas.microsoft.com/office/drawing/2010/diagram" id="0" name="" descr="Open&#10;Just&#10;Report&#10;Learn&#10;Inform&#10;"/>
        </a:ext>
      </dgm:extLst>
    </dgm:pt>
    <dgm:pt modelId="{BDC6A66B-6CB5-034F-90D6-2E7A15BF1162}" type="parTrans" cxnId="{A7626A88-602D-7545-B412-5028AB9BB9BB}">
      <dgm:prSet/>
      <dgm:spPr/>
      <dgm:t>
        <a:bodyPr/>
        <a:lstStyle/>
        <a:p>
          <a:endParaRPr lang="en-US"/>
        </a:p>
      </dgm:t>
    </dgm:pt>
    <dgm:pt modelId="{851EE9F7-3926-644A-B27E-6AFD70509B82}" type="sibTrans" cxnId="{A7626A88-602D-7545-B412-5028AB9BB9BB}">
      <dgm:prSet/>
      <dgm:spPr/>
      <dgm:t>
        <a:bodyPr/>
        <a:lstStyle/>
        <a:p>
          <a:endParaRPr lang="en-US"/>
        </a:p>
      </dgm:t>
    </dgm:pt>
    <dgm:pt modelId="{64129D5E-4F69-DD45-8AFF-52B81D580406}">
      <dgm:prSet phldrT="[Text]"/>
      <dgm:spPr/>
      <dgm:t>
        <a:bodyPr/>
        <a:lstStyle/>
        <a:p>
          <a:r>
            <a:rPr lang="en-US" dirty="0" smtClean="0"/>
            <a:t>Report</a:t>
          </a:r>
          <a:endParaRPr lang="en-US" dirty="0"/>
        </a:p>
      </dgm:t>
      <dgm:extLst>
        <a:ext uri="{E40237B7-FDA0-4F09-8148-C483321AD2D9}">
          <dgm14:cNvPr xmlns:dgm14="http://schemas.microsoft.com/office/drawing/2010/diagram" id="0" name="" descr="Open&#10;Just&#10;Report&#10;Learn&#10;Inform&#10;"/>
        </a:ext>
      </dgm:extLst>
    </dgm:pt>
    <dgm:pt modelId="{BE101FB5-0626-EB4A-8F86-28A78C9C4EB7}" type="parTrans" cxnId="{CA8C24E2-55EB-094D-A80D-9EB31936802D}">
      <dgm:prSet/>
      <dgm:spPr/>
      <dgm:t>
        <a:bodyPr/>
        <a:lstStyle/>
        <a:p>
          <a:endParaRPr lang="en-US"/>
        </a:p>
      </dgm:t>
    </dgm:pt>
    <dgm:pt modelId="{63717FA2-A0BC-274B-A8AA-3F43CADD880D}" type="sibTrans" cxnId="{CA8C24E2-55EB-094D-A80D-9EB31936802D}">
      <dgm:prSet/>
      <dgm:spPr/>
      <dgm:t>
        <a:bodyPr/>
        <a:lstStyle/>
        <a:p>
          <a:endParaRPr lang="en-US"/>
        </a:p>
      </dgm:t>
    </dgm:pt>
    <dgm:pt modelId="{3C5D9021-2DC7-E64B-9CCD-5445AD690BD4}">
      <dgm:prSet phldrT="[Text]"/>
      <dgm:spPr/>
      <dgm:t>
        <a:bodyPr/>
        <a:lstStyle/>
        <a:p>
          <a:r>
            <a:rPr lang="en-US" dirty="0" smtClean="0"/>
            <a:t>Inform</a:t>
          </a:r>
          <a:endParaRPr lang="en-US" dirty="0"/>
        </a:p>
      </dgm:t>
      <dgm:extLst>
        <a:ext uri="{E40237B7-FDA0-4F09-8148-C483321AD2D9}">
          <dgm14:cNvPr xmlns:dgm14="http://schemas.microsoft.com/office/drawing/2010/diagram" id="0" name="" descr="Open&#10;Just&#10;Report&#10;Learn&#10;Inform&#10;"/>
        </a:ext>
      </dgm:extLst>
    </dgm:pt>
    <dgm:pt modelId="{1FBC1687-F1FA-174B-970F-6B1727BEF5A6}" type="parTrans" cxnId="{CAFECE05-CBD2-644B-9E22-6EB686656CAA}">
      <dgm:prSet/>
      <dgm:spPr/>
      <dgm:t>
        <a:bodyPr/>
        <a:lstStyle/>
        <a:p>
          <a:endParaRPr lang="en-US"/>
        </a:p>
      </dgm:t>
    </dgm:pt>
    <dgm:pt modelId="{FF7BD85B-6BBC-BE4C-A000-7FE9EA8B7DC5}" type="sibTrans" cxnId="{CAFECE05-CBD2-644B-9E22-6EB686656CAA}">
      <dgm:prSet/>
      <dgm:spPr/>
      <dgm:t>
        <a:bodyPr/>
        <a:lstStyle/>
        <a:p>
          <a:endParaRPr lang="en-US"/>
        </a:p>
      </dgm:t>
    </dgm:pt>
    <dgm:pt modelId="{0300D49C-300C-3545-8BDF-BEDCB086D0F3}" type="pres">
      <dgm:prSet presAssocID="{596D0AA1-4F98-2C4F-AA8A-C8CA072FEBF7}" presName="Name0" presStyleCnt="0">
        <dgm:presLayoutVars>
          <dgm:chMax val="7"/>
          <dgm:chPref val="7"/>
          <dgm:dir/>
        </dgm:presLayoutVars>
      </dgm:prSet>
      <dgm:spPr/>
      <dgm:t>
        <a:bodyPr/>
        <a:lstStyle/>
        <a:p>
          <a:endParaRPr lang="en-US"/>
        </a:p>
      </dgm:t>
    </dgm:pt>
    <dgm:pt modelId="{EA6722A9-AA2A-C14F-BFBD-E236E10F4742}" type="pres">
      <dgm:prSet presAssocID="{596D0AA1-4F98-2C4F-AA8A-C8CA072FEBF7}" presName="Name1" presStyleCnt="0"/>
      <dgm:spPr/>
      <dgm:t>
        <a:bodyPr/>
        <a:lstStyle/>
        <a:p>
          <a:endParaRPr lang="en-US"/>
        </a:p>
      </dgm:t>
    </dgm:pt>
    <dgm:pt modelId="{52053DC6-16E2-3E44-AC63-505B0E5B539C}" type="pres">
      <dgm:prSet presAssocID="{596D0AA1-4F98-2C4F-AA8A-C8CA072FEBF7}" presName="cycle" presStyleCnt="0"/>
      <dgm:spPr/>
      <dgm:t>
        <a:bodyPr/>
        <a:lstStyle/>
        <a:p>
          <a:endParaRPr lang="en-US"/>
        </a:p>
      </dgm:t>
    </dgm:pt>
    <dgm:pt modelId="{E6DE389A-A0FD-A249-A12E-B8776DBF3938}" type="pres">
      <dgm:prSet presAssocID="{596D0AA1-4F98-2C4F-AA8A-C8CA072FEBF7}" presName="srcNode" presStyleLbl="node1" presStyleIdx="0" presStyleCnt="5"/>
      <dgm:spPr/>
      <dgm:t>
        <a:bodyPr/>
        <a:lstStyle/>
        <a:p>
          <a:endParaRPr lang="en-US"/>
        </a:p>
      </dgm:t>
    </dgm:pt>
    <dgm:pt modelId="{FBAC3075-269A-DD40-A5C9-82EAE1EFE811}" type="pres">
      <dgm:prSet presAssocID="{596D0AA1-4F98-2C4F-AA8A-C8CA072FEBF7}" presName="conn" presStyleLbl="parChTrans1D2" presStyleIdx="0" presStyleCnt="1"/>
      <dgm:spPr/>
      <dgm:t>
        <a:bodyPr/>
        <a:lstStyle/>
        <a:p>
          <a:endParaRPr lang="en-US"/>
        </a:p>
      </dgm:t>
    </dgm:pt>
    <dgm:pt modelId="{264378B5-8669-714B-84A8-B591EBB86813}" type="pres">
      <dgm:prSet presAssocID="{596D0AA1-4F98-2C4F-AA8A-C8CA072FEBF7}" presName="extraNode" presStyleLbl="node1" presStyleIdx="0" presStyleCnt="5"/>
      <dgm:spPr/>
      <dgm:t>
        <a:bodyPr/>
        <a:lstStyle/>
        <a:p>
          <a:endParaRPr lang="en-US"/>
        </a:p>
      </dgm:t>
    </dgm:pt>
    <dgm:pt modelId="{A3071FCC-FEBC-D44E-8C8A-50670945E600}" type="pres">
      <dgm:prSet presAssocID="{596D0AA1-4F98-2C4F-AA8A-C8CA072FEBF7}" presName="dstNode" presStyleLbl="node1" presStyleIdx="0" presStyleCnt="5"/>
      <dgm:spPr/>
      <dgm:t>
        <a:bodyPr/>
        <a:lstStyle/>
        <a:p>
          <a:endParaRPr lang="en-US"/>
        </a:p>
      </dgm:t>
    </dgm:pt>
    <dgm:pt modelId="{E0FEF608-67DB-9D46-AD45-A884B1266EC5}" type="pres">
      <dgm:prSet presAssocID="{1EA78E58-1D03-D941-A28E-935C92292D68}" presName="text_1" presStyleLbl="node1" presStyleIdx="0" presStyleCnt="5">
        <dgm:presLayoutVars>
          <dgm:bulletEnabled val="1"/>
        </dgm:presLayoutVars>
      </dgm:prSet>
      <dgm:spPr/>
      <dgm:t>
        <a:bodyPr/>
        <a:lstStyle/>
        <a:p>
          <a:endParaRPr lang="en-US"/>
        </a:p>
      </dgm:t>
    </dgm:pt>
    <dgm:pt modelId="{B622AAED-5453-7647-8FCF-ABC2A6F57F61}" type="pres">
      <dgm:prSet presAssocID="{1EA78E58-1D03-D941-A28E-935C92292D68}" presName="accent_1" presStyleCnt="0"/>
      <dgm:spPr/>
      <dgm:t>
        <a:bodyPr/>
        <a:lstStyle/>
        <a:p>
          <a:endParaRPr lang="en-US"/>
        </a:p>
      </dgm:t>
    </dgm:pt>
    <dgm:pt modelId="{0DDC22A1-0DB7-6B46-940A-16BE58998474}" type="pres">
      <dgm:prSet presAssocID="{1EA78E58-1D03-D941-A28E-935C92292D68}" presName="accentRepeatNode" presStyleLbl="solidFgAcc1" presStyleIdx="0" presStyleCnt="5"/>
      <dgm:spPr/>
      <dgm:t>
        <a:bodyPr/>
        <a:lstStyle/>
        <a:p>
          <a:endParaRPr lang="en-US"/>
        </a:p>
      </dgm:t>
      <dgm:extLst>
        <a:ext uri="{E40237B7-FDA0-4F09-8148-C483321AD2D9}">
          <dgm14:cNvPr xmlns:dgm14="http://schemas.microsoft.com/office/drawing/2010/diagram" id="0" name="" descr="Open&#10;Just&#10;Report&#10;Learn&#10;Inform&#10;"/>
        </a:ext>
      </dgm:extLst>
    </dgm:pt>
    <dgm:pt modelId="{2E67E6AB-59E4-BD4D-A5F0-B3A1851C8B1A}" type="pres">
      <dgm:prSet presAssocID="{9A924590-70B6-7B42-A5CE-A01D2C4BC79A}" presName="text_2" presStyleLbl="node1" presStyleIdx="1" presStyleCnt="5">
        <dgm:presLayoutVars>
          <dgm:bulletEnabled val="1"/>
        </dgm:presLayoutVars>
      </dgm:prSet>
      <dgm:spPr/>
      <dgm:t>
        <a:bodyPr/>
        <a:lstStyle/>
        <a:p>
          <a:endParaRPr lang="en-US"/>
        </a:p>
      </dgm:t>
    </dgm:pt>
    <dgm:pt modelId="{AC642F89-694E-6245-92D4-B151597477FA}" type="pres">
      <dgm:prSet presAssocID="{9A924590-70B6-7B42-A5CE-A01D2C4BC79A}" presName="accent_2" presStyleCnt="0"/>
      <dgm:spPr/>
      <dgm:t>
        <a:bodyPr/>
        <a:lstStyle/>
        <a:p>
          <a:endParaRPr lang="en-US"/>
        </a:p>
      </dgm:t>
    </dgm:pt>
    <dgm:pt modelId="{13224ED5-9856-2B43-BE03-B3D1AF945E32}" type="pres">
      <dgm:prSet presAssocID="{9A924590-70B6-7B42-A5CE-A01D2C4BC79A}" presName="accentRepeatNode" presStyleLbl="solidFgAcc1" presStyleIdx="1" presStyleCnt="5"/>
      <dgm:spPr/>
      <dgm:t>
        <a:bodyPr/>
        <a:lstStyle/>
        <a:p>
          <a:endParaRPr lang="en-US"/>
        </a:p>
      </dgm:t>
      <dgm:extLst>
        <a:ext uri="{E40237B7-FDA0-4F09-8148-C483321AD2D9}">
          <dgm14:cNvPr xmlns:dgm14="http://schemas.microsoft.com/office/drawing/2010/diagram" id="0" name="" descr="Open&#10;Just&#10;Report&#10;Learn&#10;Inform&#10;"/>
        </a:ext>
      </dgm:extLst>
    </dgm:pt>
    <dgm:pt modelId="{82D390B4-76F4-9C4F-94EB-D4FEA30CB884}" type="pres">
      <dgm:prSet presAssocID="{64129D5E-4F69-DD45-8AFF-52B81D580406}" presName="text_3" presStyleLbl="node1" presStyleIdx="2" presStyleCnt="5">
        <dgm:presLayoutVars>
          <dgm:bulletEnabled val="1"/>
        </dgm:presLayoutVars>
      </dgm:prSet>
      <dgm:spPr/>
      <dgm:t>
        <a:bodyPr/>
        <a:lstStyle/>
        <a:p>
          <a:endParaRPr lang="en-US"/>
        </a:p>
      </dgm:t>
    </dgm:pt>
    <dgm:pt modelId="{3991F27C-2083-F241-A155-ADE64A46CD85}" type="pres">
      <dgm:prSet presAssocID="{64129D5E-4F69-DD45-8AFF-52B81D580406}" presName="accent_3" presStyleCnt="0"/>
      <dgm:spPr/>
      <dgm:t>
        <a:bodyPr/>
        <a:lstStyle/>
        <a:p>
          <a:endParaRPr lang="en-US"/>
        </a:p>
      </dgm:t>
    </dgm:pt>
    <dgm:pt modelId="{156281D0-1961-EE4A-93C1-BA6BEDB9F61C}" type="pres">
      <dgm:prSet presAssocID="{64129D5E-4F69-DD45-8AFF-52B81D580406}" presName="accentRepeatNode" presStyleLbl="solidFgAcc1" presStyleIdx="2" presStyleCnt="5"/>
      <dgm:spPr/>
      <dgm:t>
        <a:bodyPr/>
        <a:lstStyle/>
        <a:p>
          <a:endParaRPr lang="en-US"/>
        </a:p>
      </dgm:t>
      <dgm:extLst>
        <a:ext uri="{E40237B7-FDA0-4F09-8148-C483321AD2D9}">
          <dgm14:cNvPr xmlns:dgm14="http://schemas.microsoft.com/office/drawing/2010/diagram" id="0" name="" descr="Open&#10;Just&#10;Report&#10;Learn&#10;Inform&#10;"/>
        </a:ext>
      </dgm:extLst>
    </dgm:pt>
    <dgm:pt modelId="{3EEAACE0-7C7D-F24D-AA97-FE928138098F}" type="pres">
      <dgm:prSet presAssocID="{50BC71BB-853A-6244-A5FF-38CA4B256DE3}" presName="text_4" presStyleLbl="node1" presStyleIdx="3" presStyleCnt="5">
        <dgm:presLayoutVars>
          <dgm:bulletEnabled val="1"/>
        </dgm:presLayoutVars>
      </dgm:prSet>
      <dgm:spPr/>
      <dgm:t>
        <a:bodyPr/>
        <a:lstStyle/>
        <a:p>
          <a:endParaRPr lang="en-US"/>
        </a:p>
      </dgm:t>
    </dgm:pt>
    <dgm:pt modelId="{9961095E-5E87-EA4E-BD70-AAFBC73D5BBB}" type="pres">
      <dgm:prSet presAssocID="{50BC71BB-853A-6244-A5FF-38CA4B256DE3}" presName="accent_4" presStyleCnt="0"/>
      <dgm:spPr/>
      <dgm:t>
        <a:bodyPr/>
        <a:lstStyle/>
        <a:p>
          <a:endParaRPr lang="en-US"/>
        </a:p>
      </dgm:t>
    </dgm:pt>
    <dgm:pt modelId="{DB7C8AE1-C4C1-BD47-8459-8B99BAA7C607}" type="pres">
      <dgm:prSet presAssocID="{50BC71BB-853A-6244-A5FF-38CA4B256DE3}" presName="accentRepeatNode" presStyleLbl="solidFgAcc1" presStyleIdx="3" presStyleCnt="5"/>
      <dgm:spPr/>
      <dgm:t>
        <a:bodyPr/>
        <a:lstStyle/>
        <a:p>
          <a:endParaRPr lang="en-US"/>
        </a:p>
      </dgm:t>
      <dgm:extLst>
        <a:ext uri="{E40237B7-FDA0-4F09-8148-C483321AD2D9}">
          <dgm14:cNvPr xmlns:dgm14="http://schemas.microsoft.com/office/drawing/2010/diagram" id="0" name="" descr="Open&#10;Just&#10;Report&#10;Learn&#10;Inform&#10;"/>
        </a:ext>
      </dgm:extLst>
    </dgm:pt>
    <dgm:pt modelId="{4459E608-C923-2246-94BC-C9431E7BCBC7}" type="pres">
      <dgm:prSet presAssocID="{3C5D9021-2DC7-E64B-9CCD-5445AD690BD4}" presName="text_5" presStyleLbl="node1" presStyleIdx="4" presStyleCnt="5">
        <dgm:presLayoutVars>
          <dgm:bulletEnabled val="1"/>
        </dgm:presLayoutVars>
      </dgm:prSet>
      <dgm:spPr/>
      <dgm:t>
        <a:bodyPr/>
        <a:lstStyle/>
        <a:p>
          <a:endParaRPr lang="en-US"/>
        </a:p>
      </dgm:t>
    </dgm:pt>
    <dgm:pt modelId="{B9D77E5D-7903-A142-8B95-9AE836C3767D}" type="pres">
      <dgm:prSet presAssocID="{3C5D9021-2DC7-E64B-9CCD-5445AD690BD4}" presName="accent_5" presStyleCnt="0"/>
      <dgm:spPr/>
      <dgm:t>
        <a:bodyPr/>
        <a:lstStyle/>
        <a:p>
          <a:endParaRPr lang="en-US"/>
        </a:p>
      </dgm:t>
    </dgm:pt>
    <dgm:pt modelId="{F6C8DC7B-0E21-EF40-9253-7ACA6FB330FF}" type="pres">
      <dgm:prSet presAssocID="{3C5D9021-2DC7-E64B-9CCD-5445AD690BD4}" presName="accentRepeatNode" presStyleLbl="solidFgAcc1" presStyleIdx="4" presStyleCnt="5"/>
      <dgm:spPr/>
      <dgm:t>
        <a:bodyPr/>
        <a:lstStyle/>
        <a:p>
          <a:endParaRPr lang="en-US"/>
        </a:p>
      </dgm:t>
      <dgm:extLst>
        <a:ext uri="{E40237B7-FDA0-4F09-8148-C483321AD2D9}">
          <dgm14:cNvPr xmlns:dgm14="http://schemas.microsoft.com/office/drawing/2010/diagram" id="0" name="" descr="Open&#10;Just&#10;Report&#10;Learn&#10;Inform&#10;"/>
        </a:ext>
      </dgm:extLst>
    </dgm:pt>
  </dgm:ptLst>
  <dgm:cxnLst>
    <dgm:cxn modelId="{CA8C24E2-55EB-094D-A80D-9EB31936802D}" srcId="{596D0AA1-4F98-2C4F-AA8A-C8CA072FEBF7}" destId="{64129D5E-4F69-DD45-8AFF-52B81D580406}" srcOrd="2" destOrd="0" parTransId="{BE101FB5-0626-EB4A-8F86-28A78C9C4EB7}" sibTransId="{63717FA2-A0BC-274B-A8AA-3F43CADD880D}"/>
    <dgm:cxn modelId="{7503CFDF-E4B7-444D-8C9E-F5BB0690CCC9}" type="presOf" srcId="{3C5D9021-2DC7-E64B-9CCD-5445AD690BD4}" destId="{4459E608-C923-2246-94BC-C9431E7BCBC7}" srcOrd="0" destOrd="0" presId="urn:microsoft.com/office/officeart/2008/layout/VerticalCurvedList"/>
    <dgm:cxn modelId="{0E2D9F2B-BB4C-0C4C-A845-030CBDD0A62A}" type="presOf" srcId="{7D4B6048-103C-554D-886A-4032F5005CC7}" destId="{FBAC3075-269A-DD40-A5C9-82EAE1EFE811}" srcOrd="0" destOrd="0" presId="urn:microsoft.com/office/officeart/2008/layout/VerticalCurvedList"/>
    <dgm:cxn modelId="{914B27AC-F3B2-A548-A96B-4605E77FFEDC}" type="presOf" srcId="{9A924590-70B6-7B42-A5CE-A01D2C4BC79A}" destId="{2E67E6AB-59E4-BD4D-A5F0-B3A1851C8B1A}" srcOrd="0" destOrd="0" presId="urn:microsoft.com/office/officeart/2008/layout/VerticalCurvedList"/>
    <dgm:cxn modelId="{79BDBEAC-E6F0-D149-BE74-17C6DAF771AA}" srcId="{596D0AA1-4F98-2C4F-AA8A-C8CA072FEBF7}" destId="{9A924590-70B6-7B42-A5CE-A01D2C4BC79A}" srcOrd="1" destOrd="0" parTransId="{49A3DB5C-CF97-8F47-8187-80E67BB26F27}" sibTransId="{95852D7B-C9D7-4844-AC49-12444E980DFD}"/>
    <dgm:cxn modelId="{A7626A88-602D-7545-B412-5028AB9BB9BB}" srcId="{596D0AA1-4F98-2C4F-AA8A-C8CA072FEBF7}" destId="{50BC71BB-853A-6244-A5FF-38CA4B256DE3}" srcOrd="3" destOrd="0" parTransId="{BDC6A66B-6CB5-034F-90D6-2E7A15BF1162}" sibTransId="{851EE9F7-3926-644A-B27E-6AFD70509B82}"/>
    <dgm:cxn modelId="{C2513C1D-2F1E-204C-8134-9A8B79FB9015}" type="presOf" srcId="{596D0AA1-4F98-2C4F-AA8A-C8CA072FEBF7}" destId="{0300D49C-300C-3545-8BDF-BEDCB086D0F3}" srcOrd="0" destOrd="0" presId="urn:microsoft.com/office/officeart/2008/layout/VerticalCurvedList"/>
    <dgm:cxn modelId="{4FD18A03-7C85-9F44-B395-CA2422115BF7}" type="presOf" srcId="{50BC71BB-853A-6244-A5FF-38CA4B256DE3}" destId="{3EEAACE0-7C7D-F24D-AA97-FE928138098F}" srcOrd="0" destOrd="0" presId="urn:microsoft.com/office/officeart/2008/layout/VerticalCurvedList"/>
    <dgm:cxn modelId="{CAFECE05-CBD2-644B-9E22-6EB686656CAA}" srcId="{596D0AA1-4F98-2C4F-AA8A-C8CA072FEBF7}" destId="{3C5D9021-2DC7-E64B-9CCD-5445AD690BD4}" srcOrd="4" destOrd="0" parTransId="{1FBC1687-F1FA-174B-970F-6B1727BEF5A6}" sibTransId="{FF7BD85B-6BBC-BE4C-A000-7FE9EA8B7DC5}"/>
    <dgm:cxn modelId="{E9A74E85-98E3-664A-B132-725B3AA70233}" type="presOf" srcId="{1EA78E58-1D03-D941-A28E-935C92292D68}" destId="{E0FEF608-67DB-9D46-AD45-A884B1266EC5}" srcOrd="0" destOrd="0" presId="urn:microsoft.com/office/officeart/2008/layout/VerticalCurvedList"/>
    <dgm:cxn modelId="{1AD3DBB9-C128-BF47-8E64-4393AA7C49EA}" srcId="{596D0AA1-4F98-2C4F-AA8A-C8CA072FEBF7}" destId="{1EA78E58-1D03-D941-A28E-935C92292D68}" srcOrd="0" destOrd="0" parTransId="{5681A820-0CE7-8742-BBDE-E41102055721}" sibTransId="{7D4B6048-103C-554D-886A-4032F5005CC7}"/>
    <dgm:cxn modelId="{B112BD81-4161-AF4F-9C35-73E44634B24E}" type="presOf" srcId="{64129D5E-4F69-DD45-8AFF-52B81D580406}" destId="{82D390B4-76F4-9C4F-94EB-D4FEA30CB884}" srcOrd="0" destOrd="0" presId="urn:microsoft.com/office/officeart/2008/layout/VerticalCurvedList"/>
    <dgm:cxn modelId="{B57DEFDF-C7C9-E946-9E8C-060E337F5B3F}" type="presParOf" srcId="{0300D49C-300C-3545-8BDF-BEDCB086D0F3}" destId="{EA6722A9-AA2A-C14F-BFBD-E236E10F4742}" srcOrd="0" destOrd="0" presId="urn:microsoft.com/office/officeart/2008/layout/VerticalCurvedList"/>
    <dgm:cxn modelId="{139DD4AC-1D0A-5349-B8C2-A38E43CF673A}" type="presParOf" srcId="{EA6722A9-AA2A-C14F-BFBD-E236E10F4742}" destId="{52053DC6-16E2-3E44-AC63-505B0E5B539C}" srcOrd="0" destOrd="0" presId="urn:microsoft.com/office/officeart/2008/layout/VerticalCurvedList"/>
    <dgm:cxn modelId="{E349EF00-C6E7-9646-A16F-FC530894B893}" type="presParOf" srcId="{52053DC6-16E2-3E44-AC63-505B0E5B539C}" destId="{E6DE389A-A0FD-A249-A12E-B8776DBF3938}" srcOrd="0" destOrd="0" presId="urn:microsoft.com/office/officeart/2008/layout/VerticalCurvedList"/>
    <dgm:cxn modelId="{50FF565B-A795-4941-B2CB-A300894B2627}" type="presParOf" srcId="{52053DC6-16E2-3E44-AC63-505B0E5B539C}" destId="{FBAC3075-269A-DD40-A5C9-82EAE1EFE811}" srcOrd="1" destOrd="0" presId="urn:microsoft.com/office/officeart/2008/layout/VerticalCurvedList"/>
    <dgm:cxn modelId="{8B0AEE0A-360F-3F4D-AC33-159A1B5D6E37}" type="presParOf" srcId="{52053DC6-16E2-3E44-AC63-505B0E5B539C}" destId="{264378B5-8669-714B-84A8-B591EBB86813}" srcOrd="2" destOrd="0" presId="urn:microsoft.com/office/officeart/2008/layout/VerticalCurvedList"/>
    <dgm:cxn modelId="{1863EB16-6317-AD4E-A4FC-1035B25E1804}" type="presParOf" srcId="{52053DC6-16E2-3E44-AC63-505B0E5B539C}" destId="{A3071FCC-FEBC-D44E-8C8A-50670945E600}" srcOrd="3" destOrd="0" presId="urn:microsoft.com/office/officeart/2008/layout/VerticalCurvedList"/>
    <dgm:cxn modelId="{B47A29FB-280E-C549-AA42-B38B8E6C7248}" type="presParOf" srcId="{EA6722A9-AA2A-C14F-BFBD-E236E10F4742}" destId="{E0FEF608-67DB-9D46-AD45-A884B1266EC5}" srcOrd="1" destOrd="0" presId="urn:microsoft.com/office/officeart/2008/layout/VerticalCurvedList"/>
    <dgm:cxn modelId="{1DC530DE-C70B-4846-990B-3D4955490E9F}" type="presParOf" srcId="{EA6722A9-AA2A-C14F-BFBD-E236E10F4742}" destId="{B622AAED-5453-7647-8FCF-ABC2A6F57F61}" srcOrd="2" destOrd="0" presId="urn:microsoft.com/office/officeart/2008/layout/VerticalCurvedList"/>
    <dgm:cxn modelId="{79FECF19-345B-4043-B899-A9BDD821BB50}" type="presParOf" srcId="{B622AAED-5453-7647-8FCF-ABC2A6F57F61}" destId="{0DDC22A1-0DB7-6B46-940A-16BE58998474}" srcOrd="0" destOrd="0" presId="urn:microsoft.com/office/officeart/2008/layout/VerticalCurvedList"/>
    <dgm:cxn modelId="{F867015E-B1B1-1A4B-915B-98D2184D405B}" type="presParOf" srcId="{EA6722A9-AA2A-C14F-BFBD-E236E10F4742}" destId="{2E67E6AB-59E4-BD4D-A5F0-B3A1851C8B1A}" srcOrd="3" destOrd="0" presId="urn:microsoft.com/office/officeart/2008/layout/VerticalCurvedList"/>
    <dgm:cxn modelId="{7BAF2BEE-D93C-D24C-BE98-1B8169B43724}" type="presParOf" srcId="{EA6722A9-AA2A-C14F-BFBD-E236E10F4742}" destId="{AC642F89-694E-6245-92D4-B151597477FA}" srcOrd="4" destOrd="0" presId="urn:microsoft.com/office/officeart/2008/layout/VerticalCurvedList"/>
    <dgm:cxn modelId="{B3B08A7F-1198-E74A-98BF-5F42226D4B18}" type="presParOf" srcId="{AC642F89-694E-6245-92D4-B151597477FA}" destId="{13224ED5-9856-2B43-BE03-B3D1AF945E32}" srcOrd="0" destOrd="0" presId="urn:microsoft.com/office/officeart/2008/layout/VerticalCurvedList"/>
    <dgm:cxn modelId="{4C664220-B9B6-8D42-9573-EF57AD570D5F}" type="presParOf" srcId="{EA6722A9-AA2A-C14F-BFBD-E236E10F4742}" destId="{82D390B4-76F4-9C4F-94EB-D4FEA30CB884}" srcOrd="5" destOrd="0" presId="urn:microsoft.com/office/officeart/2008/layout/VerticalCurvedList"/>
    <dgm:cxn modelId="{7FCF21EF-95A9-FD46-9027-0FC17FAAD502}" type="presParOf" srcId="{EA6722A9-AA2A-C14F-BFBD-E236E10F4742}" destId="{3991F27C-2083-F241-A155-ADE64A46CD85}" srcOrd="6" destOrd="0" presId="urn:microsoft.com/office/officeart/2008/layout/VerticalCurvedList"/>
    <dgm:cxn modelId="{B7E57148-0FE6-A948-86AC-2769CAE03AFA}" type="presParOf" srcId="{3991F27C-2083-F241-A155-ADE64A46CD85}" destId="{156281D0-1961-EE4A-93C1-BA6BEDB9F61C}" srcOrd="0" destOrd="0" presId="urn:microsoft.com/office/officeart/2008/layout/VerticalCurvedList"/>
    <dgm:cxn modelId="{AB74C732-9771-7E43-AD7B-60E088969E33}" type="presParOf" srcId="{EA6722A9-AA2A-C14F-BFBD-E236E10F4742}" destId="{3EEAACE0-7C7D-F24D-AA97-FE928138098F}" srcOrd="7" destOrd="0" presId="urn:microsoft.com/office/officeart/2008/layout/VerticalCurvedList"/>
    <dgm:cxn modelId="{839F41BC-BFBE-ED46-BE5B-3B8E4D0BE4D6}" type="presParOf" srcId="{EA6722A9-AA2A-C14F-BFBD-E236E10F4742}" destId="{9961095E-5E87-EA4E-BD70-AAFBC73D5BBB}" srcOrd="8" destOrd="0" presId="urn:microsoft.com/office/officeart/2008/layout/VerticalCurvedList"/>
    <dgm:cxn modelId="{D12381CC-CFC9-8849-B947-E01DE25F7B04}" type="presParOf" srcId="{9961095E-5E87-EA4E-BD70-AAFBC73D5BBB}" destId="{DB7C8AE1-C4C1-BD47-8459-8B99BAA7C607}" srcOrd="0" destOrd="0" presId="urn:microsoft.com/office/officeart/2008/layout/VerticalCurvedList"/>
    <dgm:cxn modelId="{CC36AF9C-1B08-0C4C-A795-64E92EF8E7E8}" type="presParOf" srcId="{EA6722A9-AA2A-C14F-BFBD-E236E10F4742}" destId="{4459E608-C923-2246-94BC-C9431E7BCBC7}" srcOrd="9" destOrd="0" presId="urn:microsoft.com/office/officeart/2008/layout/VerticalCurvedList"/>
    <dgm:cxn modelId="{BB07FCCD-34D6-7046-A42B-4E597B9958F8}" type="presParOf" srcId="{EA6722A9-AA2A-C14F-BFBD-E236E10F4742}" destId="{B9D77E5D-7903-A142-8B95-9AE836C3767D}" srcOrd="10" destOrd="0" presId="urn:microsoft.com/office/officeart/2008/layout/VerticalCurvedList"/>
    <dgm:cxn modelId="{C18FB4A4-B55C-EE4C-8121-B6831F370137}" type="presParOf" srcId="{B9D77E5D-7903-A142-8B95-9AE836C3767D}" destId="{F6C8DC7B-0E21-EF40-9253-7ACA6FB330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a:p>
      </dgm:t>
    </dgm:pt>
    <dgm:pt modelId="{74E9E67B-8F4F-EF40-B742-942F45116FD2}" type="parTrans" cxnId="{DCA41FC8-5E34-7D4B-A31B-ADCAAD6E9F5C}">
      <dgm:prSet/>
      <dgm:spPr/>
      <dgm:t>
        <a:bodyPr/>
        <a:lstStyle/>
        <a:p>
          <a:endParaRPr lang="en-US"/>
        </a:p>
      </dgm:t>
    </dgm:pt>
    <dgm:pt modelId="{5275BC3D-F714-4543-98B2-A20621260647}">
      <dgm:prSet phldrT="[Text]" custT="1"/>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a:p>
      </dgm:t>
    </dgm:pt>
    <dgm:pt modelId="{C2FE7205-4B01-1548-B045-D5E2A0187CD4}" type="parTrans" cxnId="{5E29C273-DCF2-6940-8F5C-F60DA5D47B7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12071">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28768">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21058">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28310">
        <dgm:presLayoutVars>
          <dgm:chMax val="0"/>
          <dgm:chPref val="0"/>
          <dgm:bulletEnabled val="1"/>
        </dgm:presLayoutVars>
      </dgm:prSet>
      <dgm:spPr/>
      <dgm:t>
        <a:bodyPr/>
        <a:lstStyle/>
        <a:p>
          <a:endParaRPr lang="en-US"/>
        </a:p>
      </dgm:t>
    </dgm:pt>
  </dgm:ptLst>
  <dgm:cxnLst>
    <dgm:cxn modelId="{EC8C0B32-6002-9541-9124-08CA8623C02F}" type="presOf" srcId="{E5203C09-D4D2-DB4F-ACAC-4F58B71EC245}" destId="{70ADBDCC-2290-2943-BD1F-F8DC770C6FD5}"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DD74C30F-317B-AB43-883B-F7983D38B9A6}" type="presOf" srcId="{22486C7A-83F7-8B4F-B42D-48B1BC4A1152}" destId="{4081AFBF-590F-6443-9A70-A71E16F05D20}" srcOrd="0" destOrd="0" presId="urn:microsoft.com/office/officeart/2005/8/layout/chevron1"/>
    <dgm:cxn modelId="{3C64ADC2-DD7E-254F-B58E-F63F737DD0FD}" type="presOf" srcId="{4BEA370E-06E5-4344-AD24-05201E8B392A}" destId="{7CF281FA-8831-7F42-8A38-0ADB74D029CE}"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0F15C954-71A6-0E4E-9B9C-703DCDF042DA}" type="presOf" srcId="{628139FF-8EAD-634C-ACB3-B324FE14D3C0}" destId="{492F28D2-EE63-324E-A453-CE702FFDC06C}" srcOrd="0" destOrd="0" presId="urn:microsoft.com/office/officeart/2005/8/layout/chevron1"/>
    <dgm:cxn modelId="{CE8B406F-A133-6544-A68E-B652F4F7B266}" type="presOf" srcId="{5275BC3D-F714-4543-98B2-A20621260647}" destId="{0E572CE4-9D45-C64D-8DE0-A1010D643CF4}" srcOrd="0" destOrd="0" presId="urn:microsoft.com/office/officeart/2005/8/layout/chevron1"/>
    <dgm:cxn modelId="{5E29C273-DCF2-6940-8F5C-F60DA5D47B7C}" srcId="{628139FF-8EAD-634C-ACB3-B324FE14D3C0}" destId="{5275BC3D-F714-4543-98B2-A20621260647}" srcOrd="0" destOrd="0" parTransId="{C2FE7205-4B01-1548-B045-D5E2A0187CD4}" sibTransId="{49029330-B5D9-DF43-A334-E83608072CC5}"/>
    <dgm:cxn modelId="{F80D19FE-C4E6-9444-BCBA-1D0E66ED5805}" type="presParOf" srcId="{492F28D2-EE63-324E-A453-CE702FFDC06C}" destId="{0E572CE4-9D45-C64D-8DE0-A1010D643CF4}" srcOrd="0" destOrd="0" presId="urn:microsoft.com/office/officeart/2005/8/layout/chevron1"/>
    <dgm:cxn modelId="{EB031EEF-B500-3F44-B95F-699B6DD44DF2}" type="presParOf" srcId="{492F28D2-EE63-324E-A453-CE702FFDC06C}" destId="{8800C15B-FF9A-CE4F-B772-0C3AC55C6E46}" srcOrd="1" destOrd="0" presId="urn:microsoft.com/office/officeart/2005/8/layout/chevron1"/>
    <dgm:cxn modelId="{EED4FD1A-6A58-E84F-BB89-BE46FBC7E46B}" type="presParOf" srcId="{492F28D2-EE63-324E-A453-CE702FFDC06C}" destId="{4081AFBF-590F-6443-9A70-A71E16F05D20}" srcOrd="2" destOrd="0" presId="urn:microsoft.com/office/officeart/2005/8/layout/chevron1"/>
    <dgm:cxn modelId="{8609CCD7-C742-A04F-9FAC-654CA21A462B}" type="presParOf" srcId="{492F28D2-EE63-324E-A453-CE702FFDC06C}" destId="{C5FF1770-31B8-884D-8C55-285AFDCB75CE}" srcOrd="3" destOrd="0" presId="urn:microsoft.com/office/officeart/2005/8/layout/chevron1"/>
    <dgm:cxn modelId="{7F728C1A-CBE4-BB4F-837F-D30E8E489B8F}" type="presParOf" srcId="{492F28D2-EE63-324E-A453-CE702FFDC06C}" destId="{7CF281FA-8831-7F42-8A38-0ADB74D029CE}" srcOrd="4" destOrd="0" presId="urn:microsoft.com/office/officeart/2005/8/layout/chevron1"/>
    <dgm:cxn modelId="{44566EA5-5FD1-B547-AE5C-EFD5CAB9EAC3}" type="presParOf" srcId="{492F28D2-EE63-324E-A453-CE702FFDC06C}" destId="{C28C3F11-467E-394C-9FFE-AB8376D70B92}" srcOrd="5" destOrd="0" presId="urn:microsoft.com/office/officeart/2005/8/layout/chevron1"/>
    <dgm:cxn modelId="{E48B4798-4B8F-F647-9A67-C292C3EAF312}"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chemeClr val="accent4">
            <a:lumMod val="60000"/>
            <a:lumOff val="40000"/>
          </a:schemeClr>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a:p>
      </dgm:t>
    </dgm:pt>
    <dgm:pt modelId="{49029330-B5D9-DF43-A334-E83608072CC5}" type="sibTrans" cxnId="{5E29C273-DCF2-6940-8F5C-F60DA5D47B7C}">
      <dgm:prSet/>
      <dgm:spPr/>
      <dgm:t>
        <a:bodyPr/>
        <a:lstStyle/>
        <a:p>
          <a:endParaRPr lang="en-US"/>
        </a:p>
      </dgm:t>
    </dgm:pt>
    <dgm:pt modelId="{22486C7A-83F7-8B4F-B42D-48B1BC4A1152}">
      <dgm:prSet phldrT="[Text]" custT="1"/>
      <dgm:spPr>
        <a:solidFill>
          <a:srgbClr val="B3A2C7"/>
        </a:solidFill>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a:solidFill>
          <a:srgbClr val="B3A2C7"/>
        </a:solidFill>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a:solidFill>
          <a:srgbClr val="FF0000"/>
        </a:solidFill>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a:p>
      </dgm:t>
    </dgm:pt>
    <dgm:pt modelId="{96A6DDC4-7722-D04E-B50B-1498DC1A61DD}" type="sibTrans" cxnId="{DCA41FC8-5E34-7D4B-A31B-ADCAAD6E9F5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22796">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CCFBF2FE-8530-684C-9F57-26A83A0E036B}" type="presOf" srcId="{22486C7A-83F7-8B4F-B42D-48B1BC4A1152}" destId="{4081AFBF-590F-6443-9A70-A71E16F05D20}"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7DC40BCD-C080-D648-B3B1-8F9A68791414}" type="presOf" srcId="{E5203C09-D4D2-DB4F-ACAC-4F58B71EC245}" destId="{70ADBDCC-2290-2943-BD1F-F8DC770C6FD5}" srcOrd="0" destOrd="0" presId="urn:microsoft.com/office/officeart/2005/8/layout/chevron1"/>
    <dgm:cxn modelId="{C852C30A-E108-4D42-B501-B6E1C5692193}" type="presOf" srcId="{4BEA370E-06E5-4344-AD24-05201E8B392A}" destId="{7CF281FA-8831-7F42-8A38-0ADB74D029CE}" srcOrd="0" destOrd="0" presId="urn:microsoft.com/office/officeart/2005/8/layout/chevron1"/>
    <dgm:cxn modelId="{659A16E1-B616-A642-AD25-8DA31A0CFEC4}" type="presOf" srcId="{628139FF-8EAD-634C-ACB3-B324FE14D3C0}" destId="{492F28D2-EE63-324E-A453-CE702FFDC06C}" srcOrd="0" destOrd="0" presId="urn:microsoft.com/office/officeart/2005/8/layout/chevron1"/>
    <dgm:cxn modelId="{664B75A6-DFED-BA4E-8CF8-A6A56ECCD1DF}" type="presOf" srcId="{5275BC3D-F714-4543-98B2-A20621260647}" destId="{0E572CE4-9D45-C64D-8DE0-A1010D643CF4}"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5E29C273-DCF2-6940-8F5C-F60DA5D47B7C}" srcId="{628139FF-8EAD-634C-ACB3-B324FE14D3C0}" destId="{5275BC3D-F714-4543-98B2-A20621260647}" srcOrd="0" destOrd="0" parTransId="{C2FE7205-4B01-1548-B045-D5E2A0187CD4}" sibTransId="{49029330-B5D9-DF43-A334-E83608072CC5}"/>
    <dgm:cxn modelId="{F527539A-FBDA-BA4C-A281-E591C4BA8B70}" type="presParOf" srcId="{492F28D2-EE63-324E-A453-CE702FFDC06C}" destId="{0E572CE4-9D45-C64D-8DE0-A1010D643CF4}" srcOrd="0" destOrd="0" presId="urn:microsoft.com/office/officeart/2005/8/layout/chevron1"/>
    <dgm:cxn modelId="{E9A9032E-0BBF-6845-BB22-E4E5015A2B74}" type="presParOf" srcId="{492F28D2-EE63-324E-A453-CE702FFDC06C}" destId="{8800C15B-FF9A-CE4F-B772-0C3AC55C6E46}" srcOrd="1" destOrd="0" presId="urn:microsoft.com/office/officeart/2005/8/layout/chevron1"/>
    <dgm:cxn modelId="{00638A7C-2530-BC4F-ABCD-319BB5622C77}" type="presParOf" srcId="{492F28D2-EE63-324E-A453-CE702FFDC06C}" destId="{4081AFBF-590F-6443-9A70-A71E16F05D20}" srcOrd="2" destOrd="0" presId="urn:microsoft.com/office/officeart/2005/8/layout/chevron1"/>
    <dgm:cxn modelId="{DA3F11FD-9BAB-1343-A166-568831AB66E4}" type="presParOf" srcId="{492F28D2-EE63-324E-A453-CE702FFDC06C}" destId="{C5FF1770-31B8-884D-8C55-285AFDCB75CE}" srcOrd="3" destOrd="0" presId="urn:microsoft.com/office/officeart/2005/8/layout/chevron1"/>
    <dgm:cxn modelId="{07C2E06B-7880-C34B-B54A-54926DD3A030}" type="presParOf" srcId="{492F28D2-EE63-324E-A453-CE702FFDC06C}" destId="{7CF281FA-8831-7F42-8A38-0ADB74D029CE}" srcOrd="4" destOrd="0" presId="urn:microsoft.com/office/officeart/2005/8/layout/chevron1"/>
    <dgm:cxn modelId="{32F5CD69-673C-F84F-BF1B-863435A151F3}" type="presParOf" srcId="{492F28D2-EE63-324E-A453-CE702FFDC06C}" destId="{C28C3F11-467E-394C-9FFE-AB8376D70B92}" srcOrd="5" destOrd="0" presId="urn:microsoft.com/office/officeart/2005/8/layout/chevron1"/>
    <dgm:cxn modelId="{88113310-DCF8-DF41-9982-076D699C027C}"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857705-F6F2-5442-B7DA-419A6309D4B8}" type="doc">
      <dgm:prSet loTypeId="urn:microsoft.com/office/officeart/2005/8/layout/radial4" loCatId="" qsTypeId="urn:microsoft.com/office/officeart/2005/8/quickstyle/3D9" qsCatId="3D" csTypeId="urn:microsoft.com/office/officeart/2005/8/colors/colorful4" csCatId="colorful" phldr="1"/>
      <dgm:spPr/>
      <dgm:t>
        <a:bodyPr/>
        <a:lstStyle/>
        <a:p>
          <a:endParaRPr lang="en-US"/>
        </a:p>
      </dgm:t>
    </dgm:pt>
    <dgm:pt modelId="{95E39687-A283-9E47-92A2-2D6A6F3D9BEF}">
      <dgm:prSet phldrT="[Text]"/>
      <dgm:spPr/>
      <dgm:t>
        <a:bodyPr/>
        <a:lstStyle/>
        <a:p>
          <a:r>
            <a:rPr lang="en-US" dirty="0" smtClean="0"/>
            <a:t>NCPS</a:t>
          </a:r>
          <a:endParaRPr lang="en-US" dirty="0"/>
        </a:p>
      </dgm:t>
      <dgm:extLst>
        <a:ext uri="{E40237B7-FDA0-4F09-8148-C483321AD2D9}">
          <dgm14:cNvPr xmlns:dgm14="http://schemas.microsoft.com/office/drawing/2010/diagram" id="0" name="" descr="NCPS&#10; History&#10; Mission&#10; Programs&#10;"/>
        </a:ext>
      </dgm:extLst>
    </dgm:pt>
    <dgm:pt modelId="{6446E2B2-17C8-6441-885D-6E0606DAF660}" type="parTrans" cxnId="{0EC6F99E-99A8-6544-94DF-82CA19A46511}">
      <dgm:prSet/>
      <dgm:spPr/>
      <dgm:t>
        <a:bodyPr/>
        <a:lstStyle/>
        <a:p>
          <a:endParaRPr lang="en-US"/>
        </a:p>
      </dgm:t>
    </dgm:pt>
    <dgm:pt modelId="{92BA9175-6B2F-F743-9A38-72DCA06A7DB2}" type="sibTrans" cxnId="{0EC6F99E-99A8-6544-94DF-82CA19A46511}">
      <dgm:prSet/>
      <dgm:spPr/>
      <dgm:t>
        <a:bodyPr/>
        <a:lstStyle/>
        <a:p>
          <a:endParaRPr lang="en-US"/>
        </a:p>
      </dgm:t>
    </dgm:pt>
    <dgm:pt modelId="{27E38A36-643E-814E-A050-38FE79ABF730}">
      <dgm:prSet phldrT="[Text]"/>
      <dgm:spPr/>
      <dgm:t>
        <a:bodyPr/>
        <a:lstStyle/>
        <a:p>
          <a:r>
            <a:rPr lang="en-US" dirty="0" smtClean="0"/>
            <a:t>History</a:t>
          </a:r>
          <a:endParaRPr lang="en-US" dirty="0"/>
        </a:p>
      </dgm:t>
      <dgm:extLst>
        <a:ext uri="{E40237B7-FDA0-4F09-8148-C483321AD2D9}">
          <dgm14:cNvPr xmlns:dgm14="http://schemas.microsoft.com/office/drawing/2010/diagram" id="0" name="" descr="NCPS&#10; History&#10; Mission&#10; Programs&#10;"/>
        </a:ext>
      </dgm:extLst>
    </dgm:pt>
    <dgm:pt modelId="{B780D3E6-A4FE-E846-8768-2E1D3A81B4F1}" type="parTrans" cxnId="{89F1E4F7-E53F-D64F-8D35-08A9F6D54C6D}">
      <dgm:prSet/>
      <dgm:spPr/>
      <dgm:t>
        <a:bodyPr/>
        <a:lstStyle/>
        <a:p>
          <a:endParaRPr lang="en-US"/>
        </a:p>
      </dgm:t>
      <dgm:extLst>
        <a:ext uri="{E40237B7-FDA0-4F09-8148-C483321AD2D9}">
          <dgm14:cNvPr xmlns:dgm14="http://schemas.microsoft.com/office/drawing/2010/diagram" id="0" name="" descr="NCPS&#10; History&#10; Mission&#10; Programs&#10;"/>
        </a:ext>
      </dgm:extLst>
    </dgm:pt>
    <dgm:pt modelId="{88F54E3B-63C7-AC46-9067-801797089DEA}" type="sibTrans" cxnId="{89F1E4F7-E53F-D64F-8D35-08A9F6D54C6D}">
      <dgm:prSet/>
      <dgm:spPr/>
      <dgm:t>
        <a:bodyPr/>
        <a:lstStyle/>
        <a:p>
          <a:endParaRPr lang="en-US"/>
        </a:p>
      </dgm:t>
    </dgm:pt>
    <dgm:pt modelId="{203CABBB-F795-4945-9EF9-C0A488AE527A}">
      <dgm:prSet phldrT="[Text]"/>
      <dgm:spPr/>
      <dgm:t>
        <a:bodyPr/>
        <a:lstStyle/>
        <a:p>
          <a:r>
            <a:rPr lang="en-US" dirty="0" smtClean="0"/>
            <a:t>Mission</a:t>
          </a:r>
          <a:endParaRPr lang="en-US" dirty="0"/>
        </a:p>
      </dgm:t>
      <dgm:extLst>
        <a:ext uri="{E40237B7-FDA0-4F09-8148-C483321AD2D9}">
          <dgm14:cNvPr xmlns:dgm14="http://schemas.microsoft.com/office/drawing/2010/diagram" id="0" name="" descr="NCPS&#10; History&#10; Mission&#10; Programs&#10;"/>
        </a:ext>
      </dgm:extLst>
    </dgm:pt>
    <dgm:pt modelId="{8E7B823B-F262-274B-90A7-FC803581E843}" type="parTrans" cxnId="{88C7FF61-8F23-B24A-AA2E-CCFA5CAA8878}">
      <dgm:prSet/>
      <dgm:spPr/>
      <dgm:t>
        <a:bodyPr/>
        <a:lstStyle/>
        <a:p>
          <a:endParaRPr lang="en-US"/>
        </a:p>
      </dgm:t>
      <dgm:extLst>
        <a:ext uri="{E40237B7-FDA0-4F09-8148-C483321AD2D9}">
          <dgm14:cNvPr xmlns:dgm14="http://schemas.microsoft.com/office/drawing/2010/diagram" id="0" name="" descr="NCPS&#10; History&#10; Mission&#10; Programs&#10;"/>
        </a:ext>
      </dgm:extLst>
    </dgm:pt>
    <dgm:pt modelId="{EBCD8973-782C-754F-8254-68C0C7124B84}" type="sibTrans" cxnId="{88C7FF61-8F23-B24A-AA2E-CCFA5CAA8878}">
      <dgm:prSet/>
      <dgm:spPr/>
      <dgm:t>
        <a:bodyPr/>
        <a:lstStyle/>
        <a:p>
          <a:endParaRPr lang="en-US"/>
        </a:p>
      </dgm:t>
    </dgm:pt>
    <dgm:pt modelId="{4F0E47A6-7110-384D-AF4A-B040656B6D9A}">
      <dgm:prSet phldrT="[Text]"/>
      <dgm:spPr/>
      <dgm:t>
        <a:bodyPr/>
        <a:lstStyle/>
        <a:p>
          <a:r>
            <a:rPr lang="en-US" dirty="0" smtClean="0"/>
            <a:t>Programs</a:t>
          </a:r>
          <a:endParaRPr lang="en-US" dirty="0"/>
        </a:p>
      </dgm:t>
      <dgm:extLst>
        <a:ext uri="{E40237B7-FDA0-4F09-8148-C483321AD2D9}">
          <dgm14:cNvPr xmlns:dgm14="http://schemas.microsoft.com/office/drawing/2010/diagram" id="0" name="" descr="NCPS&#10; History&#10; Mission&#10; Programs&#10;"/>
        </a:ext>
      </dgm:extLst>
    </dgm:pt>
    <dgm:pt modelId="{4697E5B9-ABB4-D44F-8954-58D19FB45416}" type="parTrans" cxnId="{F82AEB13-0B76-6741-97FB-34A8E0A0BE94}">
      <dgm:prSet/>
      <dgm:spPr/>
      <dgm:t>
        <a:bodyPr/>
        <a:lstStyle/>
        <a:p>
          <a:endParaRPr lang="en-US"/>
        </a:p>
      </dgm:t>
      <dgm:extLst>
        <a:ext uri="{E40237B7-FDA0-4F09-8148-C483321AD2D9}">
          <dgm14:cNvPr xmlns:dgm14="http://schemas.microsoft.com/office/drawing/2010/diagram" id="0" name="" descr="NCPS&#10; History&#10; Mission&#10; Programs&#10;"/>
        </a:ext>
      </dgm:extLst>
    </dgm:pt>
    <dgm:pt modelId="{237A83CB-396F-6445-B3CD-16869DF80DEB}" type="sibTrans" cxnId="{F82AEB13-0B76-6741-97FB-34A8E0A0BE94}">
      <dgm:prSet/>
      <dgm:spPr/>
      <dgm:t>
        <a:bodyPr/>
        <a:lstStyle/>
        <a:p>
          <a:endParaRPr lang="en-US"/>
        </a:p>
      </dgm:t>
    </dgm:pt>
    <dgm:pt modelId="{B97D3BC4-8539-BC45-B9A1-15838C7FED55}" type="pres">
      <dgm:prSet presAssocID="{93857705-F6F2-5442-B7DA-419A6309D4B8}" presName="cycle" presStyleCnt="0">
        <dgm:presLayoutVars>
          <dgm:chMax val="1"/>
          <dgm:dir/>
          <dgm:animLvl val="ctr"/>
          <dgm:resizeHandles val="exact"/>
        </dgm:presLayoutVars>
      </dgm:prSet>
      <dgm:spPr/>
      <dgm:t>
        <a:bodyPr/>
        <a:lstStyle/>
        <a:p>
          <a:endParaRPr lang="en-US"/>
        </a:p>
      </dgm:t>
    </dgm:pt>
    <dgm:pt modelId="{B07DFE62-16D2-1F49-BBCA-126CC3C30B3C}" type="pres">
      <dgm:prSet presAssocID="{95E39687-A283-9E47-92A2-2D6A6F3D9BEF}" presName="centerShape" presStyleLbl="node0" presStyleIdx="0" presStyleCnt="1"/>
      <dgm:spPr/>
      <dgm:t>
        <a:bodyPr/>
        <a:lstStyle/>
        <a:p>
          <a:endParaRPr lang="en-US"/>
        </a:p>
      </dgm:t>
    </dgm:pt>
    <dgm:pt modelId="{03149D88-851B-6C44-9434-F2D09CC7531C}" type="pres">
      <dgm:prSet presAssocID="{B780D3E6-A4FE-E846-8768-2E1D3A81B4F1}" presName="parTrans" presStyleLbl="bgSibTrans2D1" presStyleIdx="0" presStyleCnt="3"/>
      <dgm:spPr/>
      <dgm:t>
        <a:bodyPr/>
        <a:lstStyle/>
        <a:p>
          <a:endParaRPr lang="en-US"/>
        </a:p>
      </dgm:t>
    </dgm:pt>
    <dgm:pt modelId="{857720F1-A50C-914D-9F7B-B7EEBD17D0D4}" type="pres">
      <dgm:prSet presAssocID="{27E38A36-643E-814E-A050-38FE79ABF730}" presName="node" presStyleLbl="node1" presStyleIdx="0" presStyleCnt="3">
        <dgm:presLayoutVars>
          <dgm:bulletEnabled val="1"/>
        </dgm:presLayoutVars>
      </dgm:prSet>
      <dgm:spPr/>
      <dgm:t>
        <a:bodyPr/>
        <a:lstStyle/>
        <a:p>
          <a:endParaRPr lang="en-US"/>
        </a:p>
      </dgm:t>
    </dgm:pt>
    <dgm:pt modelId="{68785AE0-12F3-5844-9095-F8A1AAEBE3A4}" type="pres">
      <dgm:prSet presAssocID="{8E7B823B-F262-274B-90A7-FC803581E843}" presName="parTrans" presStyleLbl="bgSibTrans2D1" presStyleIdx="1" presStyleCnt="3"/>
      <dgm:spPr/>
      <dgm:t>
        <a:bodyPr/>
        <a:lstStyle/>
        <a:p>
          <a:endParaRPr lang="en-US"/>
        </a:p>
      </dgm:t>
    </dgm:pt>
    <dgm:pt modelId="{B9BA4C9D-517C-5947-94EE-AFC5BC5754DF}" type="pres">
      <dgm:prSet presAssocID="{203CABBB-F795-4945-9EF9-C0A488AE527A}" presName="node" presStyleLbl="node1" presStyleIdx="1" presStyleCnt="3">
        <dgm:presLayoutVars>
          <dgm:bulletEnabled val="1"/>
        </dgm:presLayoutVars>
      </dgm:prSet>
      <dgm:spPr/>
      <dgm:t>
        <a:bodyPr/>
        <a:lstStyle/>
        <a:p>
          <a:endParaRPr lang="en-US"/>
        </a:p>
      </dgm:t>
    </dgm:pt>
    <dgm:pt modelId="{1B4F61D9-6B4C-F140-BA63-EAB9066F018A}" type="pres">
      <dgm:prSet presAssocID="{4697E5B9-ABB4-D44F-8954-58D19FB45416}" presName="parTrans" presStyleLbl="bgSibTrans2D1" presStyleIdx="2" presStyleCnt="3"/>
      <dgm:spPr/>
      <dgm:t>
        <a:bodyPr/>
        <a:lstStyle/>
        <a:p>
          <a:endParaRPr lang="en-US"/>
        </a:p>
      </dgm:t>
    </dgm:pt>
    <dgm:pt modelId="{23FACC6F-8E16-9B44-9145-7A9299C19ABF}" type="pres">
      <dgm:prSet presAssocID="{4F0E47A6-7110-384D-AF4A-B040656B6D9A}" presName="node" presStyleLbl="node1" presStyleIdx="2" presStyleCnt="3">
        <dgm:presLayoutVars>
          <dgm:bulletEnabled val="1"/>
        </dgm:presLayoutVars>
      </dgm:prSet>
      <dgm:spPr/>
      <dgm:t>
        <a:bodyPr/>
        <a:lstStyle/>
        <a:p>
          <a:endParaRPr lang="en-US"/>
        </a:p>
      </dgm:t>
    </dgm:pt>
  </dgm:ptLst>
  <dgm:cxnLst>
    <dgm:cxn modelId="{89F1E4F7-E53F-D64F-8D35-08A9F6D54C6D}" srcId="{95E39687-A283-9E47-92A2-2D6A6F3D9BEF}" destId="{27E38A36-643E-814E-A050-38FE79ABF730}" srcOrd="0" destOrd="0" parTransId="{B780D3E6-A4FE-E846-8768-2E1D3A81B4F1}" sibTransId="{88F54E3B-63C7-AC46-9067-801797089DEA}"/>
    <dgm:cxn modelId="{826C6DBB-8F4D-864D-8BE7-87EB843CE533}" type="presOf" srcId="{95E39687-A283-9E47-92A2-2D6A6F3D9BEF}" destId="{B07DFE62-16D2-1F49-BBCA-126CC3C30B3C}" srcOrd="0" destOrd="0" presId="urn:microsoft.com/office/officeart/2005/8/layout/radial4"/>
    <dgm:cxn modelId="{489A92DB-3F24-0440-8AE1-5CE24FE3284C}" type="presOf" srcId="{93857705-F6F2-5442-B7DA-419A6309D4B8}" destId="{B97D3BC4-8539-BC45-B9A1-15838C7FED55}" srcOrd="0" destOrd="0" presId="urn:microsoft.com/office/officeart/2005/8/layout/radial4"/>
    <dgm:cxn modelId="{16946003-C531-1A46-B07F-8118A57F740A}" type="presOf" srcId="{4F0E47A6-7110-384D-AF4A-B040656B6D9A}" destId="{23FACC6F-8E16-9B44-9145-7A9299C19ABF}" srcOrd="0" destOrd="0" presId="urn:microsoft.com/office/officeart/2005/8/layout/radial4"/>
    <dgm:cxn modelId="{F82AEB13-0B76-6741-97FB-34A8E0A0BE94}" srcId="{95E39687-A283-9E47-92A2-2D6A6F3D9BEF}" destId="{4F0E47A6-7110-384D-AF4A-B040656B6D9A}" srcOrd="2" destOrd="0" parTransId="{4697E5B9-ABB4-D44F-8954-58D19FB45416}" sibTransId="{237A83CB-396F-6445-B3CD-16869DF80DEB}"/>
    <dgm:cxn modelId="{2FE4FB9D-612A-2942-8D42-684A2EEBAD9E}" type="presOf" srcId="{4697E5B9-ABB4-D44F-8954-58D19FB45416}" destId="{1B4F61D9-6B4C-F140-BA63-EAB9066F018A}" srcOrd="0" destOrd="0" presId="urn:microsoft.com/office/officeart/2005/8/layout/radial4"/>
    <dgm:cxn modelId="{71FF4631-A087-C54F-B0FD-D99F76D39A34}" type="presOf" srcId="{27E38A36-643E-814E-A050-38FE79ABF730}" destId="{857720F1-A50C-914D-9F7B-B7EEBD17D0D4}" srcOrd="0" destOrd="0" presId="urn:microsoft.com/office/officeart/2005/8/layout/radial4"/>
    <dgm:cxn modelId="{80008D80-CAF1-334D-85F0-E215F07C70B6}" type="presOf" srcId="{8E7B823B-F262-274B-90A7-FC803581E843}" destId="{68785AE0-12F3-5844-9095-F8A1AAEBE3A4}" srcOrd="0" destOrd="0" presId="urn:microsoft.com/office/officeart/2005/8/layout/radial4"/>
    <dgm:cxn modelId="{88C7FF61-8F23-B24A-AA2E-CCFA5CAA8878}" srcId="{95E39687-A283-9E47-92A2-2D6A6F3D9BEF}" destId="{203CABBB-F795-4945-9EF9-C0A488AE527A}" srcOrd="1" destOrd="0" parTransId="{8E7B823B-F262-274B-90A7-FC803581E843}" sibTransId="{EBCD8973-782C-754F-8254-68C0C7124B84}"/>
    <dgm:cxn modelId="{A7CEBF3F-718D-A04F-A1B6-B9FAF8FF6206}" type="presOf" srcId="{B780D3E6-A4FE-E846-8768-2E1D3A81B4F1}" destId="{03149D88-851B-6C44-9434-F2D09CC7531C}" srcOrd="0" destOrd="0" presId="urn:microsoft.com/office/officeart/2005/8/layout/radial4"/>
    <dgm:cxn modelId="{0EC6F99E-99A8-6544-94DF-82CA19A46511}" srcId="{93857705-F6F2-5442-B7DA-419A6309D4B8}" destId="{95E39687-A283-9E47-92A2-2D6A6F3D9BEF}" srcOrd="0" destOrd="0" parTransId="{6446E2B2-17C8-6441-885D-6E0606DAF660}" sibTransId="{92BA9175-6B2F-F743-9A38-72DCA06A7DB2}"/>
    <dgm:cxn modelId="{2ABAD28A-132E-EE4E-AA76-810F525AA57F}" type="presOf" srcId="{203CABBB-F795-4945-9EF9-C0A488AE527A}" destId="{B9BA4C9D-517C-5947-94EE-AFC5BC5754DF}" srcOrd="0" destOrd="0" presId="urn:microsoft.com/office/officeart/2005/8/layout/radial4"/>
    <dgm:cxn modelId="{4A944598-9C23-CC40-AF89-06498D8DDCB4}" type="presParOf" srcId="{B97D3BC4-8539-BC45-B9A1-15838C7FED55}" destId="{B07DFE62-16D2-1F49-BBCA-126CC3C30B3C}" srcOrd="0" destOrd="0" presId="urn:microsoft.com/office/officeart/2005/8/layout/radial4"/>
    <dgm:cxn modelId="{11DBC4B6-FBF2-0243-A074-B407330C4612}" type="presParOf" srcId="{B97D3BC4-8539-BC45-B9A1-15838C7FED55}" destId="{03149D88-851B-6C44-9434-F2D09CC7531C}" srcOrd="1" destOrd="0" presId="urn:microsoft.com/office/officeart/2005/8/layout/radial4"/>
    <dgm:cxn modelId="{C3949DAC-EE7D-0248-8F07-B65C93B79DAA}" type="presParOf" srcId="{B97D3BC4-8539-BC45-B9A1-15838C7FED55}" destId="{857720F1-A50C-914D-9F7B-B7EEBD17D0D4}" srcOrd="2" destOrd="0" presId="urn:microsoft.com/office/officeart/2005/8/layout/radial4"/>
    <dgm:cxn modelId="{28F2783D-F100-EA46-BB65-227007BD92B1}" type="presParOf" srcId="{B97D3BC4-8539-BC45-B9A1-15838C7FED55}" destId="{68785AE0-12F3-5844-9095-F8A1AAEBE3A4}" srcOrd="3" destOrd="0" presId="urn:microsoft.com/office/officeart/2005/8/layout/radial4"/>
    <dgm:cxn modelId="{908310C9-236B-DD4C-A3E2-CD1BA2CB008E}" type="presParOf" srcId="{B97D3BC4-8539-BC45-B9A1-15838C7FED55}" destId="{B9BA4C9D-517C-5947-94EE-AFC5BC5754DF}" srcOrd="4" destOrd="0" presId="urn:microsoft.com/office/officeart/2005/8/layout/radial4"/>
    <dgm:cxn modelId="{9BBDEF27-22A5-864F-A4E0-FBB8BD8ACF13}" type="presParOf" srcId="{B97D3BC4-8539-BC45-B9A1-15838C7FED55}" destId="{1B4F61D9-6B4C-F140-BA63-EAB9066F018A}" srcOrd="5" destOrd="0" presId="urn:microsoft.com/office/officeart/2005/8/layout/radial4"/>
    <dgm:cxn modelId="{49CA133E-A81C-E443-8479-FC9BBC1CF5AF}" type="presParOf" srcId="{B97D3BC4-8539-BC45-B9A1-15838C7FED55}" destId="{23FACC6F-8E16-9B44-9145-7A9299C19AB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1A89CE3-96AA-8D43-89CD-9179184DE7B6}" type="doc">
      <dgm:prSet loTypeId="urn:microsoft.com/office/officeart/2005/8/layout/hList6" loCatId="" qsTypeId="urn:microsoft.com/office/officeart/2005/8/quickstyle/simple4" qsCatId="simple" csTypeId="urn:microsoft.com/office/officeart/2005/8/colors/colorful4" csCatId="colorful" phldr="1"/>
      <dgm:spPr/>
      <dgm:t>
        <a:bodyPr/>
        <a:lstStyle/>
        <a:p>
          <a:endParaRPr lang="en-US"/>
        </a:p>
      </dgm:t>
    </dgm:pt>
    <dgm:pt modelId="{E3730B06-5ABB-EE4B-9FF3-2B66CDDBBBE1}">
      <dgm:prSet phldrT="[Text]" custT="1"/>
      <dgm:spPr/>
      <dgm:t>
        <a:bodyPr/>
        <a:lstStyle/>
        <a:p>
          <a:pPr algn="ctr"/>
          <a:r>
            <a:rPr lang="en-US" sz="4400" u="none" dirty="0" smtClean="0"/>
            <a:t>Programs</a:t>
          </a:r>
          <a:endParaRPr lang="en-US" sz="2800" u="none" dirty="0" smtClean="0"/>
        </a:p>
      </dgm:t>
    </dgm:pt>
    <dgm:pt modelId="{80EB7262-E054-154E-A4C8-FBF2869EC506}" type="parTrans" cxnId="{DEE4EFFD-C37E-EF40-962F-DDE9FB7E803C}">
      <dgm:prSet/>
      <dgm:spPr/>
      <dgm:t>
        <a:bodyPr/>
        <a:lstStyle/>
        <a:p>
          <a:endParaRPr lang="en-US"/>
        </a:p>
      </dgm:t>
    </dgm:pt>
    <dgm:pt modelId="{E457FFDB-8F62-6241-95CA-BFDE341668B7}" type="sibTrans" cxnId="{DEE4EFFD-C37E-EF40-962F-DDE9FB7E803C}">
      <dgm:prSet/>
      <dgm:spPr/>
      <dgm:t>
        <a:bodyPr/>
        <a:lstStyle/>
        <a:p>
          <a:endParaRPr lang="en-US"/>
        </a:p>
      </dgm:t>
    </dgm:pt>
    <dgm:pt modelId="{7A454D64-0F4F-FB46-95A6-0E5B43A05278}">
      <dgm:prSet phldrT="[Text]" custT="1"/>
      <dgm:spPr/>
      <dgm:t>
        <a:bodyPr/>
        <a:lstStyle/>
        <a:p>
          <a:r>
            <a:rPr lang="en-US" sz="4400" u="none" dirty="0" smtClean="0"/>
            <a:t>Tools</a:t>
          </a:r>
          <a:endParaRPr lang="en-US" sz="4400" u="none" dirty="0"/>
        </a:p>
      </dgm:t>
    </dgm:pt>
    <dgm:pt modelId="{748951FD-8A60-4541-87E1-DA48E06F2426}" type="parTrans" cxnId="{99BA63F7-905B-E944-AD85-4403ABA0CB7E}">
      <dgm:prSet/>
      <dgm:spPr/>
      <dgm:t>
        <a:bodyPr/>
        <a:lstStyle/>
        <a:p>
          <a:endParaRPr lang="en-US"/>
        </a:p>
      </dgm:t>
    </dgm:pt>
    <dgm:pt modelId="{AAC467F5-1E71-F74C-940B-473D5A64EF15}" type="sibTrans" cxnId="{99BA63F7-905B-E944-AD85-4403ABA0CB7E}">
      <dgm:prSet/>
      <dgm:spPr/>
      <dgm:t>
        <a:bodyPr/>
        <a:lstStyle/>
        <a:p>
          <a:endParaRPr lang="en-US"/>
        </a:p>
      </dgm:t>
    </dgm:pt>
    <dgm:pt modelId="{B5553A35-40B6-A64A-AA10-74EB840BFD31}">
      <dgm:prSet phldrT="[Text]" custT="1"/>
      <dgm:spPr/>
      <dgm:t>
        <a:bodyPr/>
        <a:lstStyle/>
        <a:p>
          <a:r>
            <a:rPr lang="en-US" sz="4400" u="none" dirty="0" smtClean="0"/>
            <a:t>Products</a:t>
          </a:r>
          <a:endParaRPr lang="en-US" sz="4400" u="none" dirty="0"/>
        </a:p>
      </dgm:t>
    </dgm:pt>
    <dgm:pt modelId="{6DBCA885-8E83-644B-AE66-61585C85F5B6}" type="parTrans" cxnId="{0D5A03FA-B43F-CC45-8A77-67897E6EAC09}">
      <dgm:prSet/>
      <dgm:spPr/>
      <dgm:t>
        <a:bodyPr/>
        <a:lstStyle/>
        <a:p>
          <a:endParaRPr lang="en-US"/>
        </a:p>
      </dgm:t>
    </dgm:pt>
    <dgm:pt modelId="{02395D88-6CDC-D448-9C0F-4DD3168EB615}" type="sibTrans" cxnId="{0D5A03FA-B43F-CC45-8A77-67897E6EAC09}">
      <dgm:prSet/>
      <dgm:spPr/>
      <dgm:t>
        <a:bodyPr/>
        <a:lstStyle/>
        <a:p>
          <a:endParaRPr lang="en-US"/>
        </a:p>
      </dgm:t>
    </dgm:pt>
    <dgm:pt modelId="{199960DE-D2DE-4E40-92C4-6CC0C4818549}">
      <dgm:prSet phldrT="[Text]" custT="1"/>
      <dgm:spPr/>
      <dgm:t>
        <a:bodyPr/>
        <a:lstStyle/>
        <a:p>
          <a:pPr algn="l"/>
          <a:r>
            <a:rPr lang="en-US" sz="2800" u="none" dirty="0" smtClean="0"/>
            <a:t>HFE/ PRO</a:t>
          </a:r>
        </a:p>
      </dgm:t>
    </dgm:pt>
    <dgm:pt modelId="{92979873-516D-3144-970A-F8EC803F8FFE}" type="parTrans" cxnId="{5B97F129-53E4-6F46-8231-79EDC1723A08}">
      <dgm:prSet/>
      <dgm:spPr/>
      <dgm:t>
        <a:bodyPr/>
        <a:lstStyle/>
        <a:p>
          <a:endParaRPr lang="en-US"/>
        </a:p>
      </dgm:t>
    </dgm:pt>
    <dgm:pt modelId="{69B419A1-D155-A945-8434-E4F26A1CC9E9}" type="sibTrans" cxnId="{5B97F129-53E4-6F46-8231-79EDC1723A08}">
      <dgm:prSet/>
      <dgm:spPr/>
      <dgm:t>
        <a:bodyPr/>
        <a:lstStyle/>
        <a:p>
          <a:endParaRPr lang="en-US"/>
        </a:p>
      </dgm:t>
    </dgm:pt>
    <dgm:pt modelId="{9806E256-FA48-0642-BB09-DBE83FC82289}">
      <dgm:prSet phldrT="[Text]" custT="1"/>
      <dgm:spPr/>
      <dgm:t>
        <a:bodyPr/>
        <a:lstStyle/>
        <a:p>
          <a:pPr algn="l"/>
          <a:r>
            <a:rPr lang="en-US" sz="2800" u="none" dirty="0" smtClean="0"/>
            <a:t>CTT</a:t>
          </a:r>
        </a:p>
      </dgm:t>
    </dgm:pt>
    <dgm:pt modelId="{95E173BB-4AC1-5243-A244-FBEF2A052448}" type="parTrans" cxnId="{4FB07704-B9BF-8B46-A228-699F9D99D380}">
      <dgm:prSet/>
      <dgm:spPr/>
      <dgm:t>
        <a:bodyPr/>
        <a:lstStyle/>
        <a:p>
          <a:endParaRPr lang="en-US"/>
        </a:p>
      </dgm:t>
    </dgm:pt>
    <dgm:pt modelId="{442B0A10-DE2C-F44A-A234-C25AF9C5D7D4}" type="sibTrans" cxnId="{4FB07704-B9BF-8B46-A228-699F9D99D380}">
      <dgm:prSet/>
      <dgm:spPr/>
      <dgm:t>
        <a:bodyPr/>
        <a:lstStyle/>
        <a:p>
          <a:endParaRPr lang="en-US"/>
        </a:p>
      </dgm:t>
    </dgm:pt>
    <dgm:pt modelId="{17B16EC7-273E-4543-ADDA-A830367BB1D4}">
      <dgm:prSet phldrT="[Text]" custT="1"/>
      <dgm:spPr/>
      <dgm:t>
        <a:bodyPr/>
        <a:lstStyle/>
        <a:p>
          <a:pPr algn="l"/>
          <a:r>
            <a:rPr lang="en-US" sz="2800" u="none" dirty="0" smtClean="0"/>
            <a:t>PM/ PS Network</a:t>
          </a:r>
        </a:p>
      </dgm:t>
    </dgm:pt>
    <dgm:pt modelId="{A4A4F7A6-9AF9-374F-B8C9-5A781B0E771D}" type="parTrans" cxnId="{4C960224-B9B5-164E-90C8-534C3C48F758}">
      <dgm:prSet/>
      <dgm:spPr/>
      <dgm:t>
        <a:bodyPr/>
        <a:lstStyle/>
        <a:p>
          <a:endParaRPr lang="en-US"/>
        </a:p>
      </dgm:t>
    </dgm:pt>
    <dgm:pt modelId="{B1874FA0-8A0D-274A-8A54-E10B92496B97}" type="sibTrans" cxnId="{4C960224-B9B5-164E-90C8-534C3C48F758}">
      <dgm:prSet/>
      <dgm:spPr/>
      <dgm:t>
        <a:bodyPr/>
        <a:lstStyle/>
        <a:p>
          <a:endParaRPr lang="en-US"/>
        </a:p>
      </dgm:t>
    </dgm:pt>
    <dgm:pt modelId="{4AF9464B-9F46-3E4F-9F81-089E49105288}">
      <dgm:prSet phldrT="[Text]" custT="1"/>
      <dgm:spPr/>
      <dgm:t>
        <a:bodyPr/>
        <a:lstStyle/>
        <a:p>
          <a:pPr algn="l"/>
          <a:r>
            <a:rPr lang="en-US" sz="2800" u="none" dirty="0" smtClean="0"/>
            <a:t>Other</a:t>
          </a:r>
        </a:p>
      </dgm:t>
    </dgm:pt>
    <dgm:pt modelId="{080BC880-6F3B-354F-8C83-E1B642992D4E}" type="parTrans" cxnId="{67954878-DD0C-F34A-B318-516F0D9CBE1A}">
      <dgm:prSet/>
      <dgm:spPr/>
      <dgm:t>
        <a:bodyPr/>
        <a:lstStyle/>
        <a:p>
          <a:endParaRPr lang="en-US"/>
        </a:p>
      </dgm:t>
    </dgm:pt>
    <dgm:pt modelId="{EACBA22D-03E4-5D47-B1D2-A7817BC1C752}" type="sibTrans" cxnId="{67954878-DD0C-F34A-B318-516F0D9CBE1A}">
      <dgm:prSet/>
      <dgm:spPr/>
      <dgm:t>
        <a:bodyPr/>
        <a:lstStyle/>
        <a:p>
          <a:endParaRPr lang="en-US"/>
        </a:p>
      </dgm:t>
    </dgm:pt>
    <dgm:pt modelId="{9EBF0041-F4B5-DF4C-B28F-E42A23A280B3}">
      <dgm:prSet phldrT="[Text]" custT="1"/>
      <dgm:spPr/>
      <dgm:t>
        <a:bodyPr/>
        <a:lstStyle/>
        <a:p>
          <a:r>
            <a:rPr lang="en-US" sz="2800" u="none" dirty="0" smtClean="0"/>
            <a:t>RCA</a:t>
          </a:r>
          <a:endParaRPr lang="en-US" sz="2800" u="none" dirty="0"/>
        </a:p>
      </dgm:t>
    </dgm:pt>
    <dgm:pt modelId="{12B648AE-E287-1843-B4E6-85A273E0E37B}" type="parTrans" cxnId="{2F2404EB-831A-B445-8545-9A5EB1E47AF2}">
      <dgm:prSet/>
      <dgm:spPr/>
      <dgm:t>
        <a:bodyPr/>
        <a:lstStyle/>
        <a:p>
          <a:endParaRPr lang="en-US"/>
        </a:p>
      </dgm:t>
    </dgm:pt>
    <dgm:pt modelId="{89E78266-E8D7-B44A-9865-47E5C2F16EB4}" type="sibTrans" cxnId="{2F2404EB-831A-B445-8545-9A5EB1E47AF2}">
      <dgm:prSet/>
      <dgm:spPr/>
      <dgm:t>
        <a:bodyPr/>
        <a:lstStyle/>
        <a:p>
          <a:endParaRPr lang="en-US"/>
        </a:p>
      </dgm:t>
    </dgm:pt>
    <dgm:pt modelId="{76CA98B0-0F05-6843-964E-1F2BF6C07FBA}">
      <dgm:prSet phldrT="[Text]" custT="1"/>
      <dgm:spPr/>
      <dgm:t>
        <a:bodyPr/>
        <a:lstStyle/>
        <a:p>
          <a:r>
            <a:rPr lang="en-US" sz="2800" u="none" dirty="0" smtClean="0"/>
            <a:t>Website</a:t>
          </a:r>
          <a:endParaRPr lang="en-US" sz="2800" u="none" dirty="0"/>
        </a:p>
      </dgm:t>
    </dgm:pt>
    <dgm:pt modelId="{6EE7966B-78B6-3140-A97C-7C9AF2FD615A}" type="parTrans" cxnId="{05970755-A1F5-6742-B016-2F8DA75A3141}">
      <dgm:prSet/>
      <dgm:spPr/>
      <dgm:t>
        <a:bodyPr/>
        <a:lstStyle/>
        <a:p>
          <a:endParaRPr lang="en-US"/>
        </a:p>
      </dgm:t>
    </dgm:pt>
    <dgm:pt modelId="{D1636CC6-E061-3547-A788-826326D35855}" type="sibTrans" cxnId="{05970755-A1F5-6742-B016-2F8DA75A3141}">
      <dgm:prSet/>
      <dgm:spPr/>
      <dgm:t>
        <a:bodyPr/>
        <a:lstStyle/>
        <a:p>
          <a:endParaRPr lang="en-US"/>
        </a:p>
      </dgm:t>
    </dgm:pt>
    <dgm:pt modelId="{1B2669E3-9DC5-9542-A97A-C735CBD133DB}">
      <dgm:prSet phldrT="[Text]" custT="1"/>
      <dgm:spPr/>
      <dgm:t>
        <a:bodyPr/>
        <a:lstStyle/>
        <a:p>
          <a:r>
            <a:rPr lang="en-US" sz="2800" u="none" dirty="0" smtClean="0"/>
            <a:t>PSAT</a:t>
          </a:r>
          <a:endParaRPr lang="en-US" sz="2800" u="none" dirty="0"/>
        </a:p>
      </dgm:t>
    </dgm:pt>
    <dgm:pt modelId="{BBE7F18D-2BF8-FE4C-8CC1-A8BD6EA30CC3}" type="parTrans" cxnId="{10C50777-D7C4-5548-ADD6-A61AFDA533B8}">
      <dgm:prSet/>
      <dgm:spPr/>
      <dgm:t>
        <a:bodyPr/>
        <a:lstStyle/>
        <a:p>
          <a:endParaRPr lang="en-US"/>
        </a:p>
      </dgm:t>
    </dgm:pt>
    <dgm:pt modelId="{F4B0A83C-0B86-E54E-B43F-0336CF6C0080}" type="sibTrans" cxnId="{10C50777-D7C4-5548-ADD6-A61AFDA533B8}">
      <dgm:prSet/>
      <dgm:spPr/>
      <dgm:t>
        <a:bodyPr/>
        <a:lstStyle/>
        <a:p>
          <a:endParaRPr lang="en-US"/>
        </a:p>
      </dgm:t>
    </dgm:pt>
    <dgm:pt modelId="{508D8BCB-C7BD-A041-BEB7-133A1F9D8E40}">
      <dgm:prSet phldrT="[Text]" custT="1"/>
      <dgm:spPr/>
      <dgm:t>
        <a:bodyPr/>
        <a:lstStyle/>
        <a:p>
          <a:r>
            <a:rPr lang="en-US" sz="2800" u="none" dirty="0" smtClean="0"/>
            <a:t>HFMEA</a:t>
          </a:r>
          <a:endParaRPr lang="en-US" sz="2800" u="none" dirty="0"/>
        </a:p>
      </dgm:t>
    </dgm:pt>
    <dgm:pt modelId="{93412283-2040-B840-82DD-DEB7BE388034}" type="parTrans" cxnId="{1E1BF642-D9B3-7447-A4A5-E66E409B0F1E}">
      <dgm:prSet/>
      <dgm:spPr/>
      <dgm:t>
        <a:bodyPr/>
        <a:lstStyle/>
        <a:p>
          <a:endParaRPr lang="en-US"/>
        </a:p>
      </dgm:t>
    </dgm:pt>
    <dgm:pt modelId="{77A68372-E768-8748-8E73-58D55A775255}" type="sibTrans" cxnId="{1E1BF642-D9B3-7447-A4A5-E66E409B0F1E}">
      <dgm:prSet/>
      <dgm:spPr/>
      <dgm:t>
        <a:bodyPr/>
        <a:lstStyle/>
        <a:p>
          <a:endParaRPr lang="en-US"/>
        </a:p>
      </dgm:t>
    </dgm:pt>
    <dgm:pt modelId="{542D29D6-F2E8-5B41-875F-1DEC311E2D48}">
      <dgm:prSet phldrT="[Text]" custT="1"/>
      <dgm:spPr/>
      <dgm:t>
        <a:bodyPr/>
        <a:lstStyle/>
        <a:p>
          <a:r>
            <a:rPr lang="en-US" sz="2800" u="none" dirty="0" smtClean="0"/>
            <a:t>Other</a:t>
          </a:r>
          <a:endParaRPr lang="en-US" sz="2800" u="none" dirty="0"/>
        </a:p>
      </dgm:t>
    </dgm:pt>
    <dgm:pt modelId="{E93B4782-CB3B-D547-A1E3-D70B4A744CA7}" type="parTrans" cxnId="{B76A0C60-99FC-9047-9635-11D7CC723905}">
      <dgm:prSet/>
      <dgm:spPr/>
      <dgm:t>
        <a:bodyPr/>
        <a:lstStyle/>
        <a:p>
          <a:endParaRPr lang="en-US"/>
        </a:p>
      </dgm:t>
    </dgm:pt>
    <dgm:pt modelId="{447BB420-69DE-B547-A8A2-623A1814B2E1}" type="sibTrans" cxnId="{B76A0C60-99FC-9047-9635-11D7CC723905}">
      <dgm:prSet/>
      <dgm:spPr/>
      <dgm:t>
        <a:bodyPr/>
        <a:lstStyle/>
        <a:p>
          <a:endParaRPr lang="en-US"/>
        </a:p>
      </dgm:t>
    </dgm:pt>
    <dgm:pt modelId="{A99B227B-94F5-1642-8D8C-30F0DDD343E5}">
      <dgm:prSet phldrT="[Text]" custT="1"/>
      <dgm:spPr/>
      <dgm:t>
        <a:bodyPr/>
        <a:lstStyle/>
        <a:p>
          <a:r>
            <a:rPr lang="en-US" sz="2800" u="none" dirty="0" smtClean="0"/>
            <a:t>Alerts</a:t>
          </a:r>
          <a:endParaRPr lang="en-US" sz="2800" u="none" dirty="0"/>
        </a:p>
      </dgm:t>
    </dgm:pt>
    <dgm:pt modelId="{1DFB0EA5-04A3-9E44-AFE5-F77EF0070ABB}" type="parTrans" cxnId="{D3C46F64-3D39-2042-802F-053093EC2A3E}">
      <dgm:prSet/>
      <dgm:spPr/>
      <dgm:t>
        <a:bodyPr/>
        <a:lstStyle/>
        <a:p>
          <a:endParaRPr lang="en-US"/>
        </a:p>
      </dgm:t>
    </dgm:pt>
    <dgm:pt modelId="{C38F980D-BCEE-6449-8FD8-D7AF0C945928}" type="sibTrans" cxnId="{D3C46F64-3D39-2042-802F-053093EC2A3E}">
      <dgm:prSet/>
      <dgm:spPr/>
      <dgm:t>
        <a:bodyPr/>
        <a:lstStyle/>
        <a:p>
          <a:endParaRPr lang="en-US"/>
        </a:p>
      </dgm:t>
    </dgm:pt>
    <dgm:pt modelId="{A4029FBD-5FFC-6448-B2AB-8D0338348B95}">
      <dgm:prSet phldrT="[Text]" custT="1"/>
      <dgm:spPr/>
      <dgm:t>
        <a:bodyPr/>
        <a:lstStyle/>
        <a:p>
          <a:r>
            <a:rPr lang="en-US" sz="2800" u="none" dirty="0" smtClean="0"/>
            <a:t>Advisories</a:t>
          </a:r>
          <a:endParaRPr lang="en-US" sz="2800" u="none" dirty="0"/>
        </a:p>
      </dgm:t>
    </dgm:pt>
    <dgm:pt modelId="{1626CDD4-F3C4-7E43-BC5F-8B4E74C2B83F}" type="parTrans" cxnId="{BE424668-96E6-F749-9A2A-038981EA3EB6}">
      <dgm:prSet/>
      <dgm:spPr/>
      <dgm:t>
        <a:bodyPr/>
        <a:lstStyle/>
        <a:p>
          <a:endParaRPr lang="en-US"/>
        </a:p>
      </dgm:t>
    </dgm:pt>
    <dgm:pt modelId="{4255292D-6B09-A544-97B9-1E3F70FA1284}" type="sibTrans" cxnId="{BE424668-96E6-F749-9A2A-038981EA3EB6}">
      <dgm:prSet/>
      <dgm:spPr/>
      <dgm:t>
        <a:bodyPr/>
        <a:lstStyle/>
        <a:p>
          <a:endParaRPr lang="en-US"/>
        </a:p>
      </dgm:t>
    </dgm:pt>
    <dgm:pt modelId="{AAEB8ED9-F130-184D-9713-7E98BA3413F6}">
      <dgm:prSet phldrT="[Text]" custT="1"/>
      <dgm:spPr/>
      <dgm:t>
        <a:bodyPr/>
        <a:lstStyle/>
        <a:p>
          <a:r>
            <a:rPr lang="en-US" sz="2800" u="none" dirty="0" smtClean="0"/>
            <a:t>Other</a:t>
          </a:r>
          <a:endParaRPr lang="en-US" sz="2800" u="none" dirty="0"/>
        </a:p>
      </dgm:t>
    </dgm:pt>
    <dgm:pt modelId="{0E9F4507-E934-AD46-B43B-6FE74E75B944}" type="parTrans" cxnId="{D17794A1-422C-134E-8E9E-F00044D3A4BF}">
      <dgm:prSet/>
      <dgm:spPr/>
      <dgm:t>
        <a:bodyPr/>
        <a:lstStyle/>
        <a:p>
          <a:endParaRPr lang="en-US"/>
        </a:p>
      </dgm:t>
    </dgm:pt>
    <dgm:pt modelId="{02B5916A-9632-F04F-9F6C-FC59ED16A4A8}" type="sibTrans" cxnId="{D17794A1-422C-134E-8E9E-F00044D3A4BF}">
      <dgm:prSet/>
      <dgm:spPr/>
      <dgm:t>
        <a:bodyPr/>
        <a:lstStyle/>
        <a:p>
          <a:endParaRPr lang="en-US"/>
        </a:p>
      </dgm:t>
    </dgm:pt>
    <dgm:pt modelId="{D13C25E4-E8EB-4664-86DB-EFD14B22C9CC}">
      <dgm:prSet phldrT="[Text]" custT="1"/>
      <dgm:spPr/>
      <dgm:t>
        <a:bodyPr/>
        <a:lstStyle/>
        <a:p>
          <a:r>
            <a:rPr lang="en-US" sz="2800" u="none" dirty="0" smtClean="0"/>
            <a:t>Recalls</a:t>
          </a:r>
          <a:endParaRPr lang="en-US" sz="2800" u="none" dirty="0"/>
        </a:p>
      </dgm:t>
    </dgm:pt>
    <dgm:pt modelId="{D28FBE67-CA2A-4DFF-8ADB-85AEC0B8CEB5}" type="parTrans" cxnId="{D0EBA6C9-4353-477D-BB81-03E58FD93020}">
      <dgm:prSet/>
      <dgm:spPr/>
    </dgm:pt>
    <dgm:pt modelId="{FBBFE302-7769-45B3-ACBA-B53719F93A9C}" type="sibTrans" cxnId="{D0EBA6C9-4353-477D-BB81-03E58FD93020}">
      <dgm:prSet/>
      <dgm:spPr/>
    </dgm:pt>
    <dgm:pt modelId="{9C5DC66C-412F-4251-B4DB-41AA778C00E5}">
      <dgm:prSet phldrT="[Text]" custT="1"/>
      <dgm:spPr/>
      <dgm:t>
        <a:bodyPr/>
        <a:lstStyle/>
        <a:p>
          <a:pPr algn="l"/>
          <a:r>
            <a:rPr lang="en-US" sz="2800" u="none" dirty="0" smtClean="0"/>
            <a:t>Research</a:t>
          </a:r>
        </a:p>
      </dgm:t>
    </dgm:pt>
    <dgm:pt modelId="{64882B3D-CC33-4AD7-B2F7-656947100A9E}" type="parTrans" cxnId="{18B209E7-39F0-48AC-B983-5D2DB06A4930}">
      <dgm:prSet/>
      <dgm:spPr/>
    </dgm:pt>
    <dgm:pt modelId="{297451BB-404D-4700-A687-E632024727BF}" type="sibTrans" cxnId="{18B209E7-39F0-48AC-B983-5D2DB06A4930}">
      <dgm:prSet/>
      <dgm:spPr/>
    </dgm:pt>
    <dgm:pt modelId="{393DF3FF-7BB5-4738-B75E-30FBA74FB3B6}">
      <dgm:prSet phldrT="[Text]" custT="1"/>
      <dgm:spPr/>
      <dgm:t>
        <a:bodyPr/>
        <a:lstStyle/>
        <a:p>
          <a:r>
            <a:rPr lang="en-US" sz="2800" u="none" dirty="0" smtClean="0"/>
            <a:t>Training</a:t>
          </a:r>
          <a:endParaRPr lang="en-US" sz="2800" u="none" dirty="0"/>
        </a:p>
      </dgm:t>
    </dgm:pt>
    <dgm:pt modelId="{60829818-B5E6-4BF4-8B19-F0301D6D2077}" type="parTrans" cxnId="{0CE0DF49-B14F-4712-8E6C-B6899EB56D0A}">
      <dgm:prSet/>
      <dgm:spPr/>
    </dgm:pt>
    <dgm:pt modelId="{39184E41-EEE3-4826-87B2-36E2DE38D9D9}" type="sibTrans" cxnId="{0CE0DF49-B14F-4712-8E6C-B6899EB56D0A}">
      <dgm:prSet/>
      <dgm:spPr/>
    </dgm:pt>
    <dgm:pt modelId="{DF268DDE-32A5-F043-A29A-27C897BE6D8D}" type="pres">
      <dgm:prSet presAssocID="{61A89CE3-96AA-8D43-89CD-9179184DE7B6}" presName="Name0" presStyleCnt="0">
        <dgm:presLayoutVars>
          <dgm:dir/>
          <dgm:resizeHandles val="exact"/>
        </dgm:presLayoutVars>
      </dgm:prSet>
      <dgm:spPr/>
      <dgm:t>
        <a:bodyPr/>
        <a:lstStyle/>
        <a:p>
          <a:endParaRPr lang="en-US"/>
        </a:p>
      </dgm:t>
    </dgm:pt>
    <dgm:pt modelId="{1D574F1C-7D1C-5F4B-9C63-68ACD975B106}" type="pres">
      <dgm:prSet presAssocID="{E3730B06-5ABB-EE4B-9FF3-2B66CDDBBBE1}" presName="node" presStyleLbl="node1" presStyleIdx="0" presStyleCnt="3">
        <dgm:presLayoutVars>
          <dgm:bulletEnabled val="1"/>
        </dgm:presLayoutVars>
      </dgm:prSet>
      <dgm:spPr/>
      <dgm:t>
        <a:bodyPr/>
        <a:lstStyle/>
        <a:p>
          <a:endParaRPr lang="en-US"/>
        </a:p>
      </dgm:t>
    </dgm:pt>
    <dgm:pt modelId="{35BE2ED5-8F40-E442-8C29-AAC7D43A8965}" type="pres">
      <dgm:prSet presAssocID="{E457FFDB-8F62-6241-95CA-BFDE341668B7}" presName="sibTrans" presStyleCnt="0"/>
      <dgm:spPr/>
      <dgm:t>
        <a:bodyPr/>
        <a:lstStyle/>
        <a:p>
          <a:endParaRPr lang="en-US"/>
        </a:p>
      </dgm:t>
    </dgm:pt>
    <dgm:pt modelId="{E36B40A1-CE85-A043-A1DE-8254F25F1F01}" type="pres">
      <dgm:prSet presAssocID="{7A454D64-0F4F-FB46-95A6-0E5B43A05278}" presName="node" presStyleLbl="node1" presStyleIdx="1" presStyleCnt="3">
        <dgm:presLayoutVars>
          <dgm:bulletEnabled val="1"/>
        </dgm:presLayoutVars>
      </dgm:prSet>
      <dgm:spPr/>
      <dgm:t>
        <a:bodyPr/>
        <a:lstStyle/>
        <a:p>
          <a:endParaRPr lang="en-US"/>
        </a:p>
      </dgm:t>
    </dgm:pt>
    <dgm:pt modelId="{E05829DC-43C5-4842-9D58-6F79CB24189A}" type="pres">
      <dgm:prSet presAssocID="{AAC467F5-1E71-F74C-940B-473D5A64EF15}" presName="sibTrans" presStyleCnt="0"/>
      <dgm:spPr/>
      <dgm:t>
        <a:bodyPr/>
        <a:lstStyle/>
        <a:p>
          <a:endParaRPr lang="en-US"/>
        </a:p>
      </dgm:t>
    </dgm:pt>
    <dgm:pt modelId="{9CE98E0B-A1B1-A04C-9EBF-7E81B2F677C9}" type="pres">
      <dgm:prSet presAssocID="{B5553A35-40B6-A64A-AA10-74EB840BFD31}" presName="node" presStyleLbl="node1" presStyleIdx="2" presStyleCnt="3">
        <dgm:presLayoutVars>
          <dgm:bulletEnabled val="1"/>
        </dgm:presLayoutVars>
      </dgm:prSet>
      <dgm:spPr/>
      <dgm:t>
        <a:bodyPr/>
        <a:lstStyle/>
        <a:p>
          <a:endParaRPr lang="en-US"/>
        </a:p>
      </dgm:t>
    </dgm:pt>
  </dgm:ptLst>
  <dgm:cxnLst>
    <dgm:cxn modelId="{2CD446CB-0EE4-484F-8AF6-58DD58B0E3EB}" type="presOf" srcId="{542D29D6-F2E8-5B41-875F-1DEC311E2D48}" destId="{E36B40A1-CE85-A043-A1DE-8254F25F1F01}" srcOrd="0" destOrd="5" presId="urn:microsoft.com/office/officeart/2005/8/layout/hList6"/>
    <dgm:cxn modelId="{1E1BF642-D9B3-7447-A4A5-E66E409B0F1E}" srcId="{7A454D64-0F4F-FB46-95A6-0E5B43A05278}" destId="{508D8BCB-C7BD-A041-BEB7-133A1F9D8E40}" srcOrd="3" destOrd="0" parTransId="{93412283-2040-B840-82DD-DEB7BE388034}" sibTransId="{77A68372-E768-8748-8E73-58D55A775255}"/>
    <dgm:cxn modelId="{18B209E7-39F0-48AC-B983-5D2DB06A4930}" srcId="{E3730B06-5ABB-EE4B-9FF3-2B66CDDBBBE1}" destId="{9C5DC66C-412F-4251-B4DB-41AA778C00E5}" srcOrd="3" destOrd="0" parTransId="{64882B3D-CC33-4AD7-B2F7-656947100A9E}" sibTransId="{297451BB-404D-4700-A687-E632024727BF}"/>
    <dgm:cxn modelId="{D17794A1-422C-134E-8E9E-F00044D3A4BF}" srcId="{B5553A35-40B6-A64A-AA10-74EB840BFD31}" destId="{AAEB8ED9-F130-184D-9713-7E98BA3413F6}" srcOrd="4" destOrd="0" parTransId="{0E9F4507-E934-AD46-B43B-6FE74E75B944}" sibTransId="{02B5916A-9632-F04F-9F6C-FC59ED16A4A8}"/>
    <dgm:cxn modelId="{C3DC73B6-D649-5C4E-B014-32796BCE1285}" type="presOf" srcId="{9EBF0041-F4B5-DF4C-B28F-E42A23A280B3}" destId="{E36B40A1-CE85-A043-A1DE-8254F25F1F01}" srcOrd="0" destOrd="1" presId="urn:microsoft.com/office/officeart/2005/8/layout/hList6"/>
    <dgm:cxn modelId="{D0EBA6C9-4353-477D-BB81-03E58FD93020}" srcId="{B5553A35-40B6-A64A-AA10-74EB840BFD31}" destId="{D13C25E4-E8EB-4664-86DB-EFD14B22C9CC}" srcOrd="2" destOrd="0" parTransId="{D28FBE67-CA2A-4DFF-8ADB-85AEC0B8CEB5}" sibTransId="{FBBFE302-7769-45B3-ACBA-B53719F93A9C}"/>
    <dgm:cxn modelId="{67954878-DD0C-F34A-B318-516F0D9CBE1A}" srcId="{E3730B06-5ABB-EE4B-9FF3-2B66CDDBBBE1}" destId="{4AF9464B-9F46-3E4F-9F81-089E49105288}" srcOrd="4" destOrd="0" parTransId="{080BC880-6F3B-354F-8C83-E1B642992D4E}" sibTransId="{EACBA22D-03E4-5D47-B1D2-A7817BC1C752}"/>
    <dgm:cxn modelId="{D3C46F64-3D39-2042-802F-053093EC2A3E}" srcId="{B5553A35-40B6-A64A-AA10-74EB840BFD31}" destId="{A99B227B-94F5-1642-8D8C-30F0DDD343E5}" srcOrd="0" destOrd="0" parTransId="{1DFB0EA5-04A3-9E44-AFE5-F77EF0070ABB}" sibTransId="{C38F980D-BCEE-6449-8FD8-D7AF0C945928}"/>
    <dgm:cxn modelId="{49CC2163-5D17-744E-9B68-53FAA653C2D4}" type="presOf" srcId="{E3730B06-5ABB-EE4B-9FF3-2B66CDDBBBE1}" destId="{1D574F1C-7D1C-5F4B-9C63-68ACD975B106}" srcOrd="0" destOrd="0" presId="urn:microsoft.com/office/officeart/2005/8/layout/hList6"/>
    <dgm:cxn modelId="{4FB07704-B9BF-8B46-A228-699F9D99D380}" srcId="{E3730B06-5ABB-EE4B-9FF3-2B66CDDBBBE1}" destId="{9806E256-FA48-0642-BB09-DBE83FC82289}" srcOrd="1" destOrd="0" parTransId="{95E173BB-4AC1-5243-A244-FBEF2A052448}" sibTransId="{442B0A10-DE2C-F44A-A234-C25AF9C5D7D4}"/>
    <dgm:cxn modelId="{6549685A-2383-4346-BAE3-819F121FED27}" type="presOf" srcId="{393DF3FF-7BB5-4738-B75E-30FBA74FB3B6}" destId="{9CE98E0B-A1B1-A04C-9EBF-7E81B2F677C9}" srcOrd="0" destOrd="4" presId="urn:microsoft.com/office/officeart/2005/8/layout/hList6"/>
    <dgm:cxn modelId="{10E35489-3ACD-6344-B422-E7249FB5FB51}" type="presOf" srcId="{17B16EC7-273E-4543-ADDA-A830367BB1D4}" destId="{1D574F1C-7D1C-5F4B-9C63-68ACD975B106}" srcOrd="0" destOrd="3" presId="urn:microsoft.com/office/officeart/2005/8/layout/hList6"/>
    <dgm:cxn modelId="{5F2268F9-FFEE-714B-9558-3E591975742B}" type="presOf" srcId="{76CA98B0-0F05-6843-964E-1F2BF6C07FBA}" destId="{E36B40A1-CE85-A043-A1DE-8254F25F1F01}" srcOrd="0" destOrd="2" presId="urn:microsoft.com/office/officeart/2005/8/layout/hList6"/>
    <dgm:cxn modelId="{B76A0C60-99FC-9047-9635-11D7CC723905}" srcId="{7A454D64-0F4F-FB46-95A6-0E5B43A05278}" destId="{542D29D6-F2E8-5B41-875F-1DEC311E2D48}" srcOrd="4" destOrd="0" parTransId="{E93B4782-CB3B-D547-A1E3-D70B4A744CA7}" sibTransId="{447BB420-69DE-B547-A8A2-623A1814B2E1}"/>
    <dgm:cxn modelId="{4C960224-B9B5-164E-90C8-534C3C48F758}" srcId="{E3730B06-5ABB-EE4B-9FF3-2B66CDDBBBE1}" destId="{17B16EC7-273E-4543-ADDA-A830367BB1D4}" srcOrd="2" destOrd="0" parTransId="{A4A4F7A6-9AF9-374F-B8C9-5A781B0E771D}" sibTransId="{B1874FA0-8A0D-274A-8A54-E10B92496B97}"/>
    <dgm:cxn modelId="{D04E28D2-0CCA-410B-90D4-4CE167670BA9}" type="presOf" srcId="{9C5DC66C-412F-4251-B4DB-41AA778C00E5}" destId="{1D574F1C-7D1C-5F4B-9C63-68ACD975B106}" srcOrd="0" destOrd="4" presId="urn:microsoft.com/office/officeart/2005/8/layout/hList6"/>
    <dgm:cxn modelId="{0D5A03FA-B43F-CC45-8A77-67897E6EAC09}" srcId="{61A89CE3-96AA-8D43-89CD-9179184DE7B6}" destId="{B5553A35-40B6-A64A-AA10-74EB840BFD31}" srcOrd="2" destOrd="0" parTransId="{6DBCA885-8E83-644B-AE66-61585C85F5B6}" sibTransId="{02395D88-6CDC-D448-9C0F-4DD3168EB615}"/>
    <dgm:cxn modelId="{DEE4EFFD-C37E-EF40-962F-DDE9FB7E803C}" srcId="{61A89CE3-96AA-8D43-89CD-9179184DE7B6}" destId="{E3730B06-5ABB-EE4B-9FF3-2B66CDDBBBE1}" srcOrd="0" destOrd="0" parTransId="{80EB7262-E054-154E-A4C8-FBF2869EC506}" sibTransId="{E457FFDB-8F62-6241-95CA-BFDE341668B7}"/>
    <dgm:cxn modelId="{329CBCE0-E9F0-3242-8C7C-39510E8A92B7}" type="presOf" srcId="{61A89CE3-96AA-8D43-89CD-9179184DE7B6}" destId="{DF268DDE-32A5-F043-A29A-27C897BE6D8D}" srcOrd="0" destOrd="0" presId="urn:microsoft.com/office/officeart/2005/8/layout/hList6"/>
    <dgm:cxn modelId="{027926C4-C31D-6340-8B05-BC02B15ABA61}" type="presOf" srcId="{9806E256-FA48-0642-BB09-DBE83FC82289}" destId="{1D574F1C-7D1C-5F4B-9C63-68ACD975B106}" srcOrd="0" destOrd="2" presId="urn:microsoft.com/office/officeart/2005/8/layout/hList6"/>
    <dgm:cxn modelId="{B3363F7F-872B-864C-BA25-FA10AD2369DB}" type="presOf" srcId="{1B2669E3-9DC5-9542-A97A-C735CBD133DB}" destId="{E36B40A1-CE85-A043-A1DE-8254F25F1F01}" srcOrd="0" destOrd="3" presId="urn:microsoft.com/office/officeart/2005/8/layout/hList6"/>
    <dgm:cxn modelId="{C8206F07-35F9-ED4C-A6B8-892444FCF3EA}" type="presOf" srcId="{A99B227B-94F5-1642-8D8C-30F0DDD343E5}" destId="{9CE98E0B-A1B1-A04C-9EBF-7E81B2F677C9}" srcOrd="0" destOrd="1" presId="urn:microsoft.com/office/officeart/2005/8/layout/hList6"/>
    <dgm:cxn modelId="{05970755-A1F5-6742-B016-2F8DA75A3141}" srcId="{7A454D64-0F4F-FB46-95A6-0E5B43A05278}" destId="{76CA98B0-0F05-6843-964E-1F2BF6C07FBA}" srcOrd="1" destOrd="0" parTransId="{6EE7966B-78B6-3140-A97C-7C9AF2FD615A}" sibTransId="{D1636CC6-E061-3547-A788-826326D35855}"/>
    <dgm:cxn modelId="{5DED4159-57E0-194A-8942-E6DD26C49DDB}" type="presOf" srcId="{4AF9464B-9F46-3E4F-9F81-089E49105288}" destId="{1D574F1C-7D1C-5F4B-9C63-68ACD975B106}" srcOrd="0" destOrd="5" presId="urn:microsoft.com/office/officeart/2005/8/layout/hList6"/>
    <dgm:cxn modelId="{10C50777-D7C4-5548-ADD6-A61AFDA533B8}" srcId="{7A454D64-0F4F-FB46-95A6-0E5B43A05278}" destId="{1B2669E3-9DC5-9542-A97A-C735CBD133DB}" srcOrd="2" destOrd="0" parTransId="{BBE7F18D-2BF8-FE4C-8CC1-A8BD6EA30CC3}" sibTransId="{F4B0A83C-0B86-E54E-B43F-0336CF6C0080}"/>
    <dgm:cxn modelId="{081E2D19-9528-2E49-9766-4567FBB8B2C9}" type="presOf" srcId="{508D8BCB-C7BD-A041-BEB7-133A1F9D8E40}" destId="{E36B40A1-CE85-A043-A1DE-8254F25F1F01}" srcOrd="0" destOrd="4" presId="urn:microsoft.com/office/officeart/2005/8/layout/hList6"/>
    <dgm:cxn modelId="{09606C9A-9CEF-3647-8974-1810DA9B7EF8}" type="presOf" srcId="{199960DE-D2DE-4E40-92C4-6CC0C4818549}" destId="{1D574F1C-7D1C-5F4B-9C63-68ACD975B106}" srcOrd="0" destOrd="1" presId="urn:microsoft.com/office/officeart/2005/8/layout/hList6"/>
    <dgm:cxn modelId="{408237DF-C8A5-0542-A023-DDAE0E943745}" type="presOf" srcId="{B5553A35-40B6-A64A-AA10-74EB840BFD31}" destId="{9CE98E0B-A1B1-A04C-9EBF-7E81B2F677C9}" srcOrd="0" destOrd="0" presId="urn:microsoft.com/office/officeart/2005/8/layout/hList6"/>
    <dgm:cxn modelId="{16E5E104-DE04-48AF-915F-AF992912FB7B}" type="presOf" srcId="{D13C25E4-E8EB-4664-86DB-EFD14B22C9CC}" destId="{9CE98E0B-A1B1-A04C-9EBF-7E81B2F677C9}" srcOrd="0" destOrd="3" presId="urn:microsoft.com/office/officeart/2005/8/layout/hList6"/>
    <dgm:cxn modelId="{5B97F129-53E4-6F46-8231-79EDC1723A08}" srcId="{E3730B06-5ABB-EE4B-9FF3-2B66CDDBBBE1}" destId="{199960DE-D2DE-4E40-92C4-6CC0C4818549}" srcOrd="0" destOrd="0" parTransId="{92979873-516D-3144-970A-F8EC803F8FFE}" sibTransId="{69B419A1-D155-A945-8434-E4F26A1CC9E9}"/>
    <dgm:cxn modelId="{27DD40EE-DA66-4E49-BB47-08DD29DD9F2F}" type="presOf" srcId="{7A454D64-0F4F-FB46-95A6-0E5B43A05278}" destId="{E36B40A1-CE85-A043-A1DE-8254F25F1F01}" srcOrd="0" destOrd="0" presId="urn:microsoft.com/office/officeart/2005/8/layout/hList6"/>
    <dgm:cxn modelId="{2F2404EB-831A-B445-8545-9A5EB1E47AF2}" srcId="{7A454D64-0F4F-FB46-95A6-0E5B43A05278}" destId="{9EBF0041-F4B5-DF4C-B28F-E42A23A280B3}" srcOrd="0" destOrd="0" parTransId="{12B648AE-E287-1843-B4E6-85A273E0E37B}" sibTransId="{89E78266-E8D7-B44A-9865-47E5C2F16EB4}"/>
    <dgm:cxn modelId="{0CE0DF49-B14F-4712-8E6C-B6899EB56D0A}" srcId="{B5553A35-40B6-A64A-AA10-74EB840BFD31}" destId="{393DF3FF-7BB5-4738-B75E-30FBA74FB3B6}" srcOrd="3" destOrd="0" parTransId="{60829818-B5E6-4BF4-8B19-F0301D6D2077}" sibTransId="{39184E41-EEE3-4826-87B2-36E2DE38D9D9}"/>
    <dgm:cxn modelId="{BE424668-96E6-F749-9A2A-038981EA3EB6}" srcId="{B5553A35-40B6-A64A-AA10-74EB840BFD31}" destId="{A4029FBD-5FFC-6448-B2AB-8D0338348B95}" srcOrd="1" destOrd="0" parTransId="{1626CDD4-F3C4-7E43-BC5F-8B4E74C2B83F}" sibTransId="{4255292D-6B09-A544-97B9-1E3F70FA1284}"/>
    <dgm:cxn modelId="{75B9B681-ED64-E640-9532-53C20CA4BF3B}" type="presOf" srcId="{AAEB8ED9-F130-184D-9713-7E98BA3413F6}" destId="{9CE98E0B-A1B1-A04C-9EBF-7E81B2F677C9}" srcOrd="0" destOrd="5" presId="urn:microsoft.com/office/officeart/2005/8/layout/hList6"/>
    <dgm:cxn modelId="{39C15ACF-F4BC-9641-ACB2-B43300290004}" type="presOf" srcId="{A4029FBD-5FFC-6448-B2AB-8D0338348B95}" destId="{9CE98E0B-A1B1-A04C-9EBF-7E81B2F677C9}" srcOrd="0" destOrd="2" presId="urn:microsoft.com/office/officeart/2005/8/layout/hList6"/>
    <dgm:cxn modelId="{99BA63F7-905B-E944-AD85-4403ABA0CB7E}" srcId="{61A89CE3-96AA-8D43-89CD-9179184DE7B6}" destId="{7A454D64-0F4F-FB46-95A6-0E5B43A05278}" srcOrd="1" destOrd="0" parTransId="{748951FD-8A60-4541-87E1-DA48E06F2426}" sibTransId="{AAC467F5-1E71-F74C-940B-473D5A64EF15}"/>
    <dgm:cxn modelId="{744E0DD2-3580-FE4A-96D3-197BEA104D9D}" type="presParOf" srcId="{DF268DDE-32A5-F043-A29A-27C897BE6D8D}" destId="{1D574F1C-7D1C-5F4B-9C63-68ACD975B106}" srcOrd="0" destOrd="0" presId="urn:microsoft.com/office/officeart/2005/8/layout/hList6"/>
    <dgm:cxn modelId="{250A2CD9-C44B-2149-82FD-D4E696796300}" type="presParOf" srcId="{DF268DDE-32A5-F043-A29A-27C897BE6D8D}" destId="{35BE2ED5-8F40-E442-8C29-AAC7D43A8965}" srcOrd="1" destOrd="0" presId="urn:microsoft.com/office/officeart/2005/8/layout/hList6"/>
    <dgm:cxn modelId="{7E37BFCA-49BE-7343-9118-5E31C19B2D1C}" type="presParOf" srcId="{DF268DDE-32A5-F043-A29A-27C897BE6D8D}" destId="{E36B40A1-CE85-A043-A1DE-8254F25F1F01}" srcOrd="2" destOrd="0" presId="urn:microsoft.com/office/officeart/2005/8/layout/hList6"/>
    <dgm:cxn modelId="{0BE18FAB-DC44-6644-8532-157BC1EE4ADC}" type="presParOf" srcId="{DF268DDE-32A5-F043-A29A-27C897BE6D8D}" destId="{E05829DC-43C5-4842-9D58-6F79CB24189A}" srcOrd="3" destOrd="0" presId="urn:microsoft.com/office/officeart/2005/8/layout/hList6"/>
    <dgm:cxn modelId="{EE180013-1FDE-4E40-9B53-F52359CCF585}" type="presParOf" srcId="{DF268DDE-32A5-F043-A29A-27C897BE6D8D}" destId="{9CE98E0B-A1B1-A04C-9EBF-7E81B2F677C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a:p>
      </dgm:t>
    </dgm:pt>
    <dgm:pt modelId="{74E9E67B-8F4F-EF40-B742-942F45116FD2}" type="parTrans" cxnId="{DCA41FC8-5E34-7D4B-A31B-ADCAAD6E9F5C}">
      <dgm:prSet/>
      <dgm:spPr/>
      <dgm:t>
        <a:bodyPr/>
        <a:lstStyle/>
        <a:p>
          <a:endParaRPr lang="en-US"/>
        </a:p>
      </dgm:t>
    </dgm:pt>
    <dgm:pt modelId="{5275BC3D-F714-4543-98B2-A20621260647}">
      <dgm:prSet phldrT="[Text]" custT="1"/>
      <dgm:spPr>
        <a:solidFill>
          <a:srgbClr val="FF0000"/>
        </a:solidFill>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a:p>
      </dgm:t>
    </dgm:pt>
    <dgm:pt modelId="{C2FE7205-4B01-1548-B045-D5E2A0187CD4}" type="parTrans" cxnId="{5E29C273-DCF2-6940-8F5C-F60DA5D47B7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06709">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40181">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30767">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29722">
        <dgm:presLayoutVars>
          <dgm:chMax val="0"/>
          <dgm:chPref val="0"/>
          <dgm:bulletEnabled val="1"/>
        </dgm:presLayoutVars>
      </dgm:prSet>
      <dgm:spPr/>
      <dgm:t>
        <a:bodyPr/>
        <a:lstStyle/>
        <a:p>
          <a:endParaRPr lang="en-US"/>
        </a:p>
      </dgm:t>
    </dgm:pt>
  </dgm:ptLst>
  <dgm:cxnLst>
    <dgm:cxn modelId="{7E88FB16-FE14-CA40-81B6-FEA77DABFEAA}" type="presOf" srcId="{22486C7A-83F7-8B4F-B42D-48B1BC4A1152}" destId="{4081AFBF-590F-6443-9A70-A71E16F05D20}" srcOrd="0" destOrd="0" presId="urn:microsoft.com/office/officeart/2005/8/layout/chevron1"/>
    <dgm:cxn modelId="{DCA41FC8-5E34-7D4B-A31B-ADCAAD6E9F5C}" srcId="{628139FF-8EAD-634C-ACB3-B324FE14D3C0}" destId="{E5203C09-D4D2-DB4F-ACAC-4F58B71EC245}" srcOrd="3" destOrd="0" parTransId="{74E9E67B-8F4F-EF40-B742-942F45116FD2}" sibTransId="{96A6DDC4-7722-D04E-B50B-1498DC1A61DD}"/>
    <dgm:cxn modelId="{E6BB77F0-27FA-554A-AD8E-A0ECF7EBF02F}" type="presOf" srcId="{E5203C09-D4D2-DB4F-ACAC-4F58B71EC245}" destId="{70ADBDCC-2290-2943-BD1F-F8DC770C6FD5}" srcOrd="0" destOrd="0" presId="urn:microsoft.com/office/officeart/2005/8/layout/chevron1"/>
    <dgm:cxn modelId="{ACDD2B04-D1AD-FA46-98E5-3F986B994FDF}" type="presOf" srcId="{628139FF-8EAD-634C-ACB3-B324FE14D3C0}" destId="{492F28D2-EE63-324E-A453-CE702FFDC06C}" srcOrd="0" destOrd="0" presId="urn:microsoft.com/office/officeart/2005/8/layout/chevron1"/>
    <dgm:cxn modelId="{0871FB64-35BD-A644-B0F4-49C66DDE3F2D}" type="presOf" srcId="{5275BC3D-F714-4543-98B2-A20621260647}" destId="{0E572CE4-9D45-C64D-8DE0-A1010D643CF4}"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FF498194-B5E0-F64B-A194-8934F3A2E96F}" type="presOf" srcId="{4BEA370E-06E5-4344-AD24-05201E8B392A}" destId="{7CF281FA-8831-7F42-8A38-0ADB74D029CE}"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5E29C273-DCF2-6940-8F5C-F60DA5D47B7C}" srcId="{628139FF-8EAD-634C-ACB3-B324FE14D3C0}" destId="{5275BC3D-F714-4543-98B2-A20621260647}" srcOrd="0" destOrd="0" parTransId="{C2FE7205-4B01-1548-B045-D5E2A0187CD4}" sibTransId="{49029330-B5D9-DF43-A334-E83608072CC5}"/>
    <dgm:cxn modelId="{81A9E671-6873-3A4F-BF57-87892FB80261}" type="presParOf" srcId="{492F28D2-EE63-324E-A453-CE702FFDC06C}" destId="{0E572CE4-9D45-C64D-8DE0-A1010D643CF4}" srcOrd="0" destOrd="0" presId="urn:microsoft.com/office/officeart/2005/8/layout/chevron1"/>
    <dgm:cxn modelId="{1AD112BC-6946-2748-9D85-1C30A5D49686}" type="presParOf" srcId="{492F28D2-EE63-324E-A453-CE702FFDC06C}" destId="{8800C15B-FF9A-CE4F-B772-0C3AC55C6E46}" srcOrd="1" destOrd="0" presId="urn:microsoft.com/office/officeart/2005/8/layout/chevron1"/>
    <dgm:cxn modelId="{CAE9DB38-1502-D34A-AAAA-B3F1B2809C59}" type="presParOf" srcId="{492F28D2-EE63-324E-A453-CE702FFDC06C}" destId="{4081AFBF-590F-6443-9A70-A71E16F05D20}" srcOrd="2" destOrd="0" presId="urn:microsoft.com/office/officeart/2005/8/layout/chevron1"/>
    <dgm:cxn modelId="{686E71DC-320E-9C40-98B3-0B22604F763F}" type="presParOf" srcId="{492F28D2-EE63-324E-A453-CE702FFDC06C}" destId="{C5FF1770-31B8-884D-8C55-285AFDCB75CE}" srcOrd="3" destOrd="0" presId="urn:microsoft.com/office/officeart/2005/8/layout/chevron1"/>
    <dgm:cxn modelId="{95A063DF-C0B0-FA4E-A5B4-2D3F55B2EE8B}" type="presParOf" srcId="{492F28D2-EE63-324E-A453-CE702FFDC06C}" destId="{7CF281FA-8831-7F42-8A38-0ADB74D029CE}" srcOrd="4" destOrd="0" presId="urn:microsoft.com/office/officeart/2005/8/layout/chevron1"/>
    <dgm:cxn modelId="{2E5E9072-B08F-9F42-AE19-D0B0CD5FDE89}" type="presParOf" srcId="{492F28D2-EE63-324E-A453-CE702FFDC06C}" destId="{C28C3F11-467E-394C-9FFE-AB8376D70B92}" srcOrd="5" destOrd="0" presId="urn:microsoft.com/office/officeart/2005/8/layout/chevron1"/>
    <dgm:cxn modelId="{71A9034D-F482-B84B-8F6B-757F1CAC06A7}"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chemeClr val="accent4">
            <a:lumMod val="60000"/>
            <a:lumOff val="40000"/>
          </a:schemeClr>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a:p>
      </dgm:t>
    </dgm:pt>
    <dgm:pt modelId="{49029330-B5D9-DF43-A334-E83608072CC5}" type="sibTrans" cxnId="{5E29C273-DCF2-6940-8F5C-F60DA5D47B7C}">
      <dgm:prSet/>
      <dgm:spPr/>
      <dgm:t>
        <a:bodyPr/>
        <a:lstStyle/>
        <a:p>
          <a:endParaRPr lang="en-US"/>
        </a:p>
      </dgm:t>
    </dgm:pt>
    <dgm:pt modelId="{22486C7A-83F7-8B4F-B42D-48B1BC4A1152}">
      <dgm:prSet phldrT="[Text]" custT="1"/>
      <dgm:spPr>
        <a:solidFill>
          <a:srgbClr val="B3A2C7"/>
        </a:solidFill>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a:solidFill>
          <a:srgbClr val="B3A2C7"/>
        </a:solidFill>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a:solidFill>
          <a:srgbClr val="B3A2C7"/>
        </a:solidFill>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a:p>
      </dgm:t>
    </dgm:pt>
    <dgm:pt modelId="{96A6DDC4-7722-D04E-B50B-1498DC1A61DD}" type="sibTrans" cxnId="{DCA41FC8-5E34-7D4B-A31B-ADCAAD6E9F5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31415">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FFF6F02E-136C-A14B-A261-9E2B74443BE0}" type="presOf" srcId="{E5203C09-D4D2-DB4F-ACAC-4F58B71EC245}" destId="{70ADBDCC-2290-2943-BD1F-F8DC770C6FD5}"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A3B3866D-D1B7-404A-A2A8-16700C9919B8}" type="presOf" srcId="{22486C7A-83F7-8B4F-B42D-48B1BC4A1152}" destId="{4081AFBF-590F-6443-9A70-A71E16F05D20}" srcOrd="0" destOrd="0" presId="urn:microsoft.com/office/officeart/2005/8/layout/chevron1"/>
    <dgm:cxn modelId="{8FC3B9A1-35E5-6446-AC3B-F2DB3232C6BE}" type="presOf" srcId="{628139FF-8EAD-634C-ACB3-B324FE14D3C0}" destId="{492F28D2-EE63-324E-A453-CE702FFDC06C}"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6B40EF1B-261C-5444-B281-D87B6DCBC214}" type="presOf" srcId="{5275BC3D-F714-4543-98B2-A20621260647}" destId="{0E572CE4-9D45-C64D-8DE0-A1010D643CF4}" srcOrd="0" destOrd="0" presId="urn:microsoft.com/office/officeart/2005/8/layout/chevron1"/>
    <dgm:cxn modelId="{5E29C273-DCF2-6940-8F5C-F60DA5D47B7C}" srcId="{628139FF-8EAD-634C-ACB3-B324FE14D3C0}" destId="{5275BC3D-F714-4543-98B2-A20621260647}" srcOrd="0" destOrd="0" parTransId="{C2FE7205-4B01-1548-B045-D5E2A0187CD4}" sibTransId="{49029330-B5D9-DF43-A334-E83608072CC5}"/>
    <dgm:cxn modelId="{50F5C9B0-85C9-DE4D-82AA-7F385434588C}" type="presOf" srcId="{4BEA370E-06E5-4344-AD24-05201E8B392A}" destId="{7CF281FA-8831-7F42-8A38-0ADB74D029CE}" srcOrd="0" destOrd="0" presId="urn:microsoft.com/office/officeart/2005/8/layout/chevron1"/>
    <dgm:cxn modelId="{B38D2E70-E81D-124E-991D-C0C58F06985D}" type="presParOf" srcId="{492F28D2-EE63-324E-A453-CE702FFDC06C}" destId="{0E572CE4-9D45-C64D-8DE0-A1010D643CF4}" srcOrd="0" destOrd="0" presId="urn:microsoft.com/office/officeart/2005/8/layout/chevron1"/>
    <dgm:cxn modelId="{BE074923-A9E1-E84C-931F-D4087F10A13E}" type="presParOf" srcId="{492F28D2-EE63-324E-A453-CE702FFDC06C}" destId="{8800C15B-FF9A-CE4F-B772-0C3AC55C6E46}" srcOrd="1" destOrd="0" presId="urn:microsoft.com/office/officeart/2005/8/layout/chevron1"/>
    <dgm:cxn modelId="{9C86455F-3755-6E4B-9B7A-D23239F82ACA}" type="presParOf" srcId="{492F28D2-EE63-324E-A453-CE702FFDC06C}" destId="{4081AFBF-590F-6443-9A70-A71E16F05D20}" srcOrd="2" destOrd="0" presId="urn:microsoft.com/office/officeart/2005/8/layout/chevron1"/>
    <dgm:cxn modelId="{C7CDEFC2-21CD-A747-AA8D-50943D3A5F8B}" type="presParOf" srcId="{492F28D2-EE63-324E-A453-CE702FFDC06C}" destId="{C5FF1770-31B8-884D-8C55-285AFDCB75CE}" srcOrd="3" destOrd="0" presId="urn:microsoft.com/office/officeart/2005/8/layout/chevron1"/>
    <dgm:cxn modelId="{DAFB0BA3-DEEB-EE4B-81E6-0504EF5CA3CC}" type="presParOf" srcId="{492F28D2-EE63-324E-A453-CE702FFDC06C}" destId="{7CF281FA-8831-7F42-8A38-0ADB74D029CE}" srcOrd="4" destOrd="0" presId="urn:microsoft.com/office/officeart/2005/8/layout/chevron1"/>
    <dgm:cxn modelId="{D4C5C3F4-0ADD-A341-90FA-9FD4F8A68C30}" type="presParOf" srcId="{492F28D2-EE63-324E-A453-CE702FFDC06C}" destId="{C28C3F11-467E-394C-9FFE-AB8376D70B92}" srcOrd="5" destOrd="0" presId="urn:microsoft.com/office/officeart/2005/8/layout/chevron1"/>
    <dgm:cxn modelId="{29721B51-922D-1842-8BFE-BDB5F85A63EC}"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rgbClr val="FF0000"/>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a:p>
      </dgm:t>
    </dgm:pt>
    <dgm:pt modelId="{49029330-B5D9-DF43-A334-E83608072CC5}" type="sibTrans" cxnId="{5E29C273-DCF2-6940-8F5C-F60DA5D47B7C}">
      <dgm:prSet/>
      <dgm:spPr/>
      <dgm:t>
        <a:bodyPr/>
        <a:lstStyle/>
        <a:p>
          <a:endParaRPr lang="en-US"/>
        </a:p>
      </dgm:t>
    </dgm:pt>
    <dgm:pt modelId="{22486C7A-83F7-8B4F-B42D-48B1BC4A1152}">
      <dgm:prSet phldrT="[Text]" custT="1"/>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a:p>
      </dgm:t>
    </dgm:pt>
    <dgm:pt modelId="{96A6DDC4-7722-D04E-B50B-1498DC1A61DD}" type="sibTrans" cxnId="{DCA41FC8-5E34-7D4B-A31B-ADCAAD6E9F5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29000">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5EBDEBAC-7550-DB46-8FAE-D95899F5B4BB}" type="presOf" srcId="{628139FF-8EAD-634C-ACB3-B324FE14D3C0}" destId="{492F28D2-EE63-324E-A453-CE702FFDC06C}" srcOrd="0" destOrd="0" presId="urn:microsoft.com/office/officeart/2005/8/layout/chevron1"/>
    <dgm:cxn modelId="{D3906CB2-C6DD-5242-90CA-47BBDA29ED05}" type="presOf" srcId="{4BEA370E-06E5-4344-AD24-05201E8B392A}" destId="{7CF281FA-8831-7F42-8A38-0ADB74D029CE}"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5E29C273-DCF2-6940-8F5C-F60DA5D47B7C}" srcId="{628139FF-8EAD-634C-ACB3-B324FE14D3C0}" destId="{5275BC3D-F714-4543-98B2-A20621260647}" srcOrd="0" destOrd="0" parTransId="{C2FE7205-4B01-1548-B045-D5E2A0187CD4}" sibTransId="{49029330-B5D9-DF43-A334-E83608072CC5}"/>
    <dgm:cxn modelId="{816BDC63-25D6-F849-845E-82FC4BD32E6B}" type="presOf" srcId="{22486C7A-83F7-8B4F-B42D-48B1BC4A1152}" destId="{4081AFBF-590F-6443-9A70-A71E16F05D20}" srcOrd="0" destOrd="0" presId="urn:microsoft.com/office/officeart/2005/8/layout/chevron1"/>
    <dgm:cxn modelId="{B79642A7-DFC6-F04C-8CF0-7EEAB456A016}" type="presOf" srcId="{E5203C09-D4D2-DB4F-ACAC-4F58B71EC245}" destId="{70ADBDCC-2290-2943-BD1F-F8DC770C6FD5}" srcOrd="0" destOrd="0" presId="urn:microsoft.com/office/officeart/2005/8/layout/chevron1"/>
    <dgm:cxn modelId="{C98D655C-4F57-E64B-AA00-32C5DDE02D30}" type="presOf" srcId="{5275BC3D-F714-4543-98B2-A20621260647}" destId="{0E572CE4-9D45-C64D-8DE0-A1010D643CF4}" srcOrd="0" destOrd="0" presId="urn:microsoft.com/office/officeart/2005/8/layout/chevron1"/>
    <dgm:cxn modelId="{6B8B8C78-91B7-7B4A-B6A2-A981A17E0A77}" type="presParOf" srcId="{492F28D2-EE63-324E-A453-CE702FFDC06C}" destId="{0E572CE4-9D45-C64D-8DE0-A1010D643CF4}" srcOrd="0" destOrd="0" presId="urn:microsoft.com/office/officeart/2005/8/layout/chevron1"/>
    <dgm:cxn modelId="{B67751C6-3A62-2A4E-9734-694538B7E82F}" type="presParOf" srcId="{492F28D2-EE63-324E-A453-CE702FFDC06C}" destId="{8800C15B-FF9A-CE4F-B772-0C3AC55C6E46}" srcOrd="1" destOrd="0" presId="urn:microsoft.com/office/officeart/2005/8/layout/chevron1"/>
    <dgm:cxn modelId="{2703C308-FD4F-DC49-A510-5B63774A96E4}" type="presParOf" srcId="{492F28D2-EE63-324E-A453-CE702FFDC06C}" destId="{4081AFBF-590F-6443-9A70-A71E16F05D20}" srcOrd="2" destOrd="0" presId="urn:microsoft.com/office/officeart/2005/8/layout/chevron1"/>
    <dgm:cxn modelId="{95C0988E-6274-664E-A3D8-707AF7A26434}" type="presParOf" srcId="{492F28D2-EE63-324E-A453-CE702FFDC06C}" destId="{C5FF1770-31B8-884D-8C55-285AFDCB75CE}" srcOrd="3" destOrd="0" presId="urn:microsoft.com/office/officeart/2005/8/layout/chevron1"/>
    <dgm:cxn modelId="{68DE6FC3-86FB-2C43-BEDD-E82DC4DEB175}" type="presParOf" srcId="{492F28D2-EE63-324E-A453-CE702FFDC06C}" destId="{7CF281FA-8831-7F42-8A38-0ADB74D029CE}" srcOrd="4" destOrd="0" presId="urn:microsoft.com/office/officeart/2005/8/layout/chevron1"/>
    <dgm:cxn modelId="{5D51C1CC-98AF-B541-AF9C-3DECE0434A1E}" type="presParOf" srcId="{492F28D2-EE63-324E-A453-CE702FFDC06C}" destId="{C28C3F11-467E-394C-9FFE-AB8376D70B92}" srcOrd="5" destOrd="0" presId="urn:microsoft.com/office/officeart/2005/8/layout/chevron1"/>
    <dgm:cxn modelId="{B4D57D75-15CC-E741-B90B-1B5010E25D11}"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785132-0826-CF42-9B5B-B5CCC06C655E}" type="doc">
      <dgm:prSet loTypeId="urn:microsoft.com/office/officeart/2005/8/layout/cycle2" loCatId="" qsTypeId="urn:microsoft.com/office/officeart/2005/8/quickstyle/3D2" qsCatId="3D" csTypeId="urn:microsoft.com/office/officeart/2005/8/colors/colorful3" csCatId="colorful" phldr="1"/>
      <dgm:spPr/>
      <dgm:t>
        <a:bodyPr/>
        <a:lstStyle/>
        <a:p>
          <a:endParaRPr lang="en-US"/>
        </a:p>
      </dgm:t>
    </dgm:pt>
    <dgm:pt modelId="{F88C5475-9EDF-3543-8D67-8C09785C5CCA}">
      <dgm:prSet phldrT="[Text]" custT="1"/>
      <dgm:spPr/>
      <dgm:t>
        <a:bodyPr/>
        <a:lstStyle/>
        <a:p>
          <a:r>
            <a:rPr lang="en-US" sz="2800" dirty="0" smtClean="0"/>
            <a:t>Report</a:t>
          </a:r>
          <a:endParaRPr lang="en-US" sz="2800" dirty="0"/>
        </a:p>
      </dgm:t>
      <dgm:extLst>
        <a:ext uri="{E40237B7-FDA0-4F09-8148-C483321AD2D9}">
          <dgm14:cNvPr xmlns:dgm14="http://schemas.microsoft.com/office/drawing/2010/diagram" id="0" name="" descr="Report&#10;"/>
        </a:ext>
      </dgm:extLst>
    </dgm:pt>
    <dgm:pt modelId="{29D1CB4F-F768-5D4D-B9D2-CCE61AEC8D77}" type="parTrans" cxnId="{6E10CDFB-26EF-A24D-A25C-47A184011703}">
      <dgm:prSet/>
      <dgm:spPr/>
      <dgm:t>
        <a:bodyPr/>
        <a:lstStyle/>
        <a:p>
          <a:endParaRPr lang="en-US"/>
        </a:p>
      </dgm:t>
    </dgm:pt>
    <dgm:pt modelId="{2BB9A123-1D36-EA45-9DDC-DC90FFBB21D3}" type="sibTrans" cxnId="{6E10CDFB-26EF-A24D-A25C-47A184011703}">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7132CA6D-478E-AB43-A585-1AC18C51446C}">
      <dgm:prSet phldrT="[Text]" custT="1"/>
      <dgm:spPr/>
      <dgm:t>
        <a:bodyPr/>
        <a:lstStyle/>
        <a:p>
          <a:r>
            <a:rPr lang="en-US" sz="2800" dirty="0" smtClean="0"/>
            <a:t>Alert</a:t>
          </a:r>
          <a:endParaRPr lang="en-US" sz="2800" dirty="0"/>
        </a:p>
      </dgm:t>
      <dgm:extLst>
        <a:ext uri="{E40237B7-FDA0-4F09-8148-C483321AD2D9}">
          <dgm14:cNvPr xmlns:dgm14="http://schemas.microsoft.com/office/drawing/2010/diagram" id="0" name="" descr="Alert&#10;"/>
        </a:ext>
      </dgm:extLst>
    </dgm:pt>
    <dgm:pt modelId="{E8B1034A-AA4D-794F-B0D7-2EF5E4D2E2A2}" type="parTrans" cxnId="{513FA421-BE08-F645-8261-DB982BDCCF15}">
      <dgm:prSet/>
      <dgm:spPr/>
      <dgm:t>
        <a:bodyPr/>
        <a:lstStyle/>
        <a:p>
          <a:endParaRPr lang="en-US"/>
        </a:p>
      </dgm:t>
    </dgm:pt>
    <dgm:pt modelId="{693E7E73-47E2-C042-A0BB-110F54AD0F78}" type="sibTrans" cxnId="{513FA421-BE08-F645-8261-DB982BDCCF15}">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CA3F4A22-1832-4C4B-BB0D-CF5107D27116}">
      <dgm:prSet phldrT="[Text]" custT="1"/>
      <dgm:spPr/>
      <dgm:t>
        <a:bodyPr/>
        <a:lstStyle/>
        <a:p>
          <a:r>
            <a:rPr lang="en-US" sz="2800" dirty="0" smtClean="0"/>
            <a:t>Learn</a:t>
          </a:r>
          <a:endParaRPr lang="en-US" sz="2800" dirty="0"/>
        </a:p>
      </dgm:t>
      <dgm:extLst>
        <a:ext uri="{E40237B7-FDA0-4F09-8148-C483321AD2D9}">
          <dgm14:cNvPr xmlns:dgm14="http://schemas.microsoft.com/office/drawing/2010/diagram" id="0" name="" descr="Learn&#10;"/>
        </a:ext>
      </dgm:extLst>
    </dgm:pt>
    <dgm:pt modelId="{388915E7-5A33-E540-A219-4DE1AF4B6BEA}" type="parTrans" cxnId="{28B597A5-0EF9-5C47-9E2A-CEB484CFF2F6}">
      <dgm:prSet/>
      <dgm:spPr/>
      <dgm:t>
        <a:bodyPr/>
        <a:lstStyle/>
        <a:p>
          <a:endParaRPr lang="en-US"/>
        </a:p>
      </dgm:t>
    </dgm:pt>
    <dgm:pt modelId="{227A6551-994D-3342-88C6-D544191324FF}" type="sibTrans" cxnId="{28B597A5-0EF9-5C47-9E2A-CEB484CFF2F6}">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64A46DB9-CAEE-524F-9DA1-2BD85270ED3C}">
      <dgm:prSet phldrT="[Text]" custT="1"/>
      <dgm:spPr/>
      <dgm:t>
        <a:bodyPr/>
        <a:lstStyle/>
        <a:p>
          <a:r>
            <a:rPr lang="en-US" sz="2800" dirty="0" smtClean="0"/>
            <a:t>Best Practice</a:t>
          </a:r>
          <a:endParaRPr lang="en-US" sz="2800" dirty="0"/>
        </a:p>
      </dgm:t>
      <dgm:extLst>
        <a:ext uri="{E40237B7-FDA0-4F09-8148-C483321AD2D9}">
          <dgm14:cNvPr xmlns:dgm14="http://schemas.microsoft.com/office/drawing/2010/diagram" id="0" name="" descr="Best Practice&#10;&#10;"/>
        </a:ext>
      </dgm:extLst>
    </dgm:pt>
    <dgm:pt modelId="{87507E9B-A763-8841-B392-132AE927A452}" type="parTrans" cxnId="{60E52AA4-B58E-E44C-90B9-8D99499D13A4}">
      <dgm:prSet/>
      <dgm:spPr/>
      <dgm:t>
        <a:bodyPr/>
        <a:lstStyle/>
        <a:p>
          <a:endParaRPr lang="en-US"/>
        </a:p>
      </dgm:t>
    </dgm:pt>
    <dgm:pt modelId="{58D49493-7251-9A42-8D1C-A44166765375}" type="sibTrans" cxnId="{60E52AA4-B58E-E44C-90B9-8D99499D13A4}">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485B0FA5-EEE5-D24A-B640-B1B3FD0E3BF0}">
      <dgm:prSet phldrT="[Text]" custT="1"/>
      <dgm:spPr/>
      <dgm:t>
        <a:bodyPr/>
        <a:lstStyle/>
        <a:p>
          <a:r>
            <a:rPr lang="en-US" sz="2800" dirty="0" smtClean="0"/>
            <a:t>Monitor</a:t>
          </a:r>
          <a:endParaRPr lang="en-US" sz="2800" dirty="0"/>
        </a:p>
      </dgm:t>
      <dgm:extLst>
        <a:ext uri="{E40237B7-FDA0-4F09-8148-C483321AD2D9}">
          <dgm14:cNvPr xmlns:dgm14="http://schemas.microsoft.com/office/drawing/2010/diagram" id="0" name="" descr="Monitor&#10;"/>
        </a:ext>
      </dgm:extLst>
    </dgm:pt>
    <dgm:pt modelId="{4563B8F6-FF08-7346-ADAA-57A1506C3E69}" type="parTrans" cxnId="{57424CB2-3711-014C-A653-67FE464548CC}">
      <dgm:prSet/>
      <dgm:spPr/>
      <dgm:t>
        <a:bodyPr/>
        <a:lstStyle/>
        <a:p>
          <a:endParaRPr lang="en-US"/>
        </a:p>
      </dgm:t>
    </dgm:pt>
    <dgm:pt modelId="{4CFFA734-6A79-3B4B-A1C5-59CF3CE4026A}" type="sibTrans" cxnId="{57424CB2-3711-014C-A653-67FE464548CC}">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0342320C-9D45-E740-BB54-0366F00B1235}">
      <dgm:prSet custT="1"/>
      <dgm:spPr/>
      <dgm:t>
        <a:bodyPr/>
        <a:lstStyle/>
        <a:p>
          <a:r>
            <a:rPr lang="en-US" sz="2800" dirty="0" smtClean="0"/>
            <a:t>Review</a:t>
          </a:r>
          <a:endParaRPr lang="en-US" sz="2800" dirty="0"/>
        </a:p>
      </dgm:t>
      <dgm:extLst>
        <a:ext uri="{E40237B7-FDA0-4F09-8148-C483321AD2D9}">
          <dgm14:cNvPr xmlns:dgm14="http://schemas.microsoft.com/office/drawing/2010/diagram" id="0" name="" descr="Review"/>
        </a:ext>
      </dgm:extLst>
    </dgm:pt>
    <dgm:pt modelId="{49A598EF-6CF2-E343-85C0-2FBA406FBE3F}" type="parTrans" cxnId="{2DA96F1E-A7B8-3245-A1E0-769FBDD5A15D}">
      <dgm:prSet/>
      <dgm:spPr/>
      <dgm:t>
        <a:bodyPr/>
        <a:lstStyle/>
        <a:p>
          <a:endParaRPr lang="en-US"/>
        </a:p>
      </dgm:t>
    </dgm:pt>
    <dgm:pt modelId="{6BCFEEA0-1B08-7048-ABCC-985BD5DF3C01}" type="sibTrans" cxnId="{2DA96F1E-A7B8-3245-A1E0-769FBDD5A15D}">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B67D2AB1-4436-7745-AA07-6FD6D5F2E3E1}">
      <dgm:prSet custT="1"/>
      <dgm:spPr/>
      <dgm:t>
        <a:bodyPr/>
        <a:lstStyle/>
        <a:p>
          <a:r>
            <a:rPr lang="en-US" sz="2800" dirty="0" smtClean="0"/>
            <a:t>Act</a:t>
          </a:r>
          <a:endParaRPr lang="en-US" sz="2800" dirty="0"/>
        </a:p>
      </dgm:t>
      <dgm:extLst>
        <a:ext uri="{E40237B7-FDA0-4F09-8148-C483321AD2D9}">
          <dgm14:cNvPr xmlns:dgm14="http://schemas.microsoft.com/office/drawing/2010/diagram" id="0" name="" descr="Act&#10;"/>
        </a:ext>
      </dgm:extLst>
    </dgm:pt>
    <dgm:pt modelId="{B533A368-BA16-2B4C-817F-CE6FC5C43125}" type="parTrans" cxnId="{697FBE14-32BB-F04D-A2C9-075A84CBDB43}">
      <dgm:prSet/>
      <dgm:spPr/>
      <dgm:t>
        <a:bodyPr/>
        <a:lstStyle/>
        <a:p>
          <a:endParaRPr lang="en-US"/>
        </a:p>
      </dgm:t>
    </dgm:pt>
    <dgm:pt modelId="{9AC3E20E-C6A4-C547-8EF0-149DC1569FA2}" type="sibTrans" cxnId="{697FBE14-32BB-F04D-A2C9-075A84CBDB43}">
      <dgm:prSet/>
      <dgm:spPr/>
      <dgm:t>
        <a:bodyPr/>
        <a:lstStyle/>
        <a:p>
          <a:endParaRPr lang="en-US" dirty="0"/>
        </a:p>
      </dgm:t>
      <dgm:extLst>
        <a:ext uri="{E40237B7-FDA0-4F09-8148-C483321AD2D9}">
          <dgm14:cNvPr xmlns:dgm14="http://schemas.microsoft.com/office/drawing/2010/diagram" id="0" name="" descr="Report&#10;Review&#10;Act&#10;Alert&#10;Learn&#10;Best Practice&#10;Monitor&#10;"/>
        </a:ext>
      </dgm:extLst>
    </dgm:pt>
    <dgm:pt modelId="{3A7BB925-E2C6-7E44-99AF-56DA9998B629}" type="pres">
      <dgm:prSet presAssocID="{0A785132-0826-CF42-9B5B-B5CCC06C655E}" presName="cycle" presStyleCnt="0">
        <dgm:presLayoutVars>
          <dgm:dir/>
          <dgm:resizeHandles val="exact"/>
        </dgm:presLayoutVars>
      </dgm:prSet>
      <dgm:spPr/>
      <dgm:t>
        <a:bodyPr/>
        <a:lstStyle/>
        <a:p>
          <a:endParaRPr lang="en-US"/>
        </a:p>
      </dgm:t>
    </dgm:pt>
    <dgm:pt modelId="{C417167B-E41E-9943-9E2C-970CE3E53B47}" type="pres">
      <dgm:prSet presAssocID="{F88C5475-9EDF-3543-8D67-8C09785C5CCA}" presName="node" presStyleLbl="node1" presStyleIdx="0" presStyleCnt="7" custScaleX="126372" custScaleY="109582">
        <dgm:presLayoutVars>
          <dgm:bulletEnabled val="1"/>
        </dgm:presLayoutVars>
      </dgm:prSet>
      <dgm:spPr/>
      <dgm:t>
        <a:bodyPr/>
        <a:lstStyle/>
        <a:p>
          <a:endParaRPr lang="en-US"/>
        </a:p>
      </dgm:t>
    </dgm:pt>
    <dgm:pt modelId="{71BBFE72-EDA5-4A45-AE1B-E9D2920E25CD}" type="pres">
      <dgm:prSet presAssocID="{2BB9A123-1D36-EA45-9DDC-DC90FFBB21D3}" presName="sibTrans" presStyleLbl="sibTrans2D1" presStyleIdx="0" presStyleCnt="7"/>
      <dgm:spPr/>
      <dgm:t>
        <a:bodyPr/>
        <a:lstStyle/>
        <a:p>
          <a:endParaRPr lang="en-US"/>
        </a:p>
      </dgm:t>
    </dgm:pt>
    <dgm:pt modelId="{1AE34B15-DD1F-0245-A377-82E30732C23D}" type="pres">
      <dgm:prSet presAssocID="{2BB9A123-1D36-EA45-9DDC-DC90FFBB21D3}" presName="connectorText" presStyleLbl="sibTrans2D1" presStyleIdx="0" presStyleCnt="7"/>
      <dgm:spPr/>
      <dgm:t>
        <a:bodyPr/>
        <a:lstStyle/>
        <a:p>
          <a:endParaRPr lang="en-US"/>
        </a:p>
      </dgm:t>
    </dgm:pt>
    <dgm:pt modelId="{61978F3C-18B3-9B44-B718-50727617CAF0}" type="pres">
      <dgm:prSet presAssocID="{0342320C-9D45-E740-BB54-0366F00B1235}" presName="node" presStyleLbl="node1" presStyleIdx="1" presStyleCnt="7" custScaleX="126372" custScaleY="109582">
        <dgm:presLayoutVars>
          <dgm:bulletEnabled val="1"/>
        </dgm:presLayoutVars>
      </dgm:prSet>
      <dgm:spPr/>
      <dgm:t>
        <a:bodyPr/>
        <a:lstStyle/>
        <a:p>
          <a:endParaRPr lang="en-US"/>
        </a:p>
      </dgm:t>
    </dgm:pt>
    <dgm:pt modelId="{1B037767-5009-E14C-BF4B-3FD37D9873D8}" type="pres">
      <dgm:prSet presAssocID="{6BCFEEA0-1B08-7048-ABCC-985BD5DF3C01}" presName="sibTrans" presStyleLbl="sibTrans2D1" presStyleIdx="1" presStyleCnt="7"/>
      <dgm:spPr/>
      <dgm:t>
        <a:bodyPr/>
        <a:lstStyle/>
        <a:p>
          <a:endParaRPr lang="en-US"/>
        </a:p>
      </dgm:t>
    </dgm:pt>
    <dgm:pt modelId="{6A0A4389-6435-9C41-86BF-EF6BFECC28A8}" type="pres">
      <dgm:prSet presAssocID="{6BCFEEA0-1B08-7048-ABCC-985BD5DF3C01}" presName="connectorText" presStyleLbl="sibTrans2D1" presStyleIdx="1" presStyleCnt="7"/>
      <dgm:spPr/>
      <dgm:t>
        <a:bodyPr/>
        <a:lstStyle/>
        <a:p>
          <a:endParaRPr lang="en-US"/>
        </a:p>
      </dgm:t>
    </dgm:pt>
    <dgm:pt modelId="{19F27772-392C-BC4E-A388-C7690EE76622}" type="pres">
      <dgm:prSet presAssocID="{B67D2AB1-4436-7745-AA07-6FD6D5F2E3E1}" presName="node" presStyleLbl="node1" presStyleIdx="2" presStyleCnt="7" custScaleX="126372" custScaleY="109582">
        <dgm:presLayoutVars>
          <dgm:bulletEnabled val="1"/>
        </dgm:presLayoutVars>
      </dgm:prSet>
      <dgm:spPr/>
      <dgm:t>
        <a:bodyPr/>
        <a:lstStyle/>
        <a:p>
          <a:endParaRPr lang="en-US"/>
        </a:p>
      </dgm:t>
    </dgm:pt>
    <dgm:pt modelId="{B8B85B52-FBC2-4742-AEFF-EF5E7D75C7B1}" type="pres">
      <dgm:prSet presAssocID="{9AC3E20E-C6A4-C547-8EF0-149DC1569FA2}" presName="sibTrans" presStyleLbl="sibTrans2D1" presStyleIdx="2" presStyleCnt="7"/>
      <dgm:spPr/>
      <dgm:t>
        <a:bodyPr/>
        <a:lstStyle/>
        <a:p>
          <a:endParaRPr lang="en-US"/>
        </a:p>
      </dgm:t>
    </dgm:pt>
    <dgm:pt modelId="{DB65B07F-A183-7341-8258-6301DBD8FD98}" type="pres">
      <dgm:prSet presAssocID="{9AC3E20E-C6A4-C547-8EF0-149DC1569FA2}" presName="connectorText" presStyleLbl="sibTrans2D1" presStyleIdx="2" presStyleCnt="7"/>
      <dgm:spPr/>
      <dgm:t>
        <a:bodyPr/>
        <a:lstStyle/>
        <a:p>
          <a:endParaRPr lang="en-US"/>
        </a:p>
      </dgm:t>
    </dgm:pt>
    <dgm:pt modelId="{F9CC8F6D-2E97-ED4E-B69E-104E9F13295B}" type="pres">
      <dgm:prSet presAssocID="{7132CA6D-478E-AB43-A585-1AC18C51446C}" presName="node" presStyleLbl="node1" presStyleIdx="3" presStyleCnt="7" custScaleX="126372" custScaleY="109582">
        <dgm:presLayoutVars>
          <dgm:bulletEnabled val="1"/>
        </dgm:presLayoutVars>
      </dgm:prSet>
      <dgm:spPr/>
      <dgm:t>
        <a:bodyPr/>
        <a:lstStyle/>
        <a:p>
          <a:endParaRPr lang="en-US"/>
        </a:p>
      </dgm:t>
    </dgm:pt>
    <dgm:pt modelId="{C2482173-6456-8E4D-90F8-3A9334BB873B}" type="pres">
      <dgm:prSet presAssocID="{693E7E73-47E2-C042-A0BB-110F54AD0F78}" presName="sibTrans" presStyleLbl="sibTrans2D1" presStyleIdx="3" presStyleCnt="7"/>
      <dgm:spPr/>
      <dgm:t>
        <a:bodyPr/>
        <a:lstStyle/>
        <a:p>
          <a:endParaRPr lang="en-US"/>
        </a:p>
      </dgm:t>
    </dgm:pt>
    <dgm:pt modelId="{6AC16FF6-9BD0-824B-B04F-485461E16913}" type="pres">
      <dgm:prSet presAssocID="{693E7E73-47E2-C042-A0BB-110F54AD0F78}" presName="connectorText" presStyleLbl="sibTrans2D1" presStyleIdx="3" presStyleCnt="7"/>
      <dgm:spPr/>
      <dgm:t>
        <a:bodyPr/>
        <a:lstStyle/>
        <a:p>
          <a:endParaRPr lang="en-US"/>
        </a:p>
      </dgm:t>
    </dgm:pt>
    <dgm:pt modelId="{3B17E536-CCC8-0041-B72A-822323DA2C14}" type="pres">
      <dgm:prSet presAssocID="{CA3F4A22-1832-4C4B-BB0D-CF5107D27116}" presName="node" presStyleLbl="node1" presStyleIdx="4" presStyleCnt="7" custScaleX="126372" custScaleY="109582">
        <dgm:presLayoutVars>
          <dgm:bulletEnabled val="1"/>
        </dgm:presLayoutVars>
      </dgm:prSet>
      <dgm:spPr/>
      <dgm:t>
        <a:bodyPr/>
        <a:lstStyle/>
        <a:p>
          <a:endParaRPr lang="en-US"/>
        </a:p>
      </dgm:t>
    </dgm:pt>
    <dgm:pt modelId="{B43E772D-4BB6-C545-BFAB-81CAA9C89D16}" type="pres">
      <dgm:prSet presAssocID="{227A6551-994D-3342-88C6-D544191324FF}" presName="sibTrans" presStyleLbl="sibTrans2D1" presStyleIdx="4" presStyleCnt="7"/>
      <dgm:spPr/>
      <dgm:t>
        <a:bodyPr/>
        <a:lstStyle/>
        <a:p>
          <a:endParaRPr lang="en-US"/>
        </a:p>
      </dgm:t>
    </dgm:pt>
    <dgm:pt modelId="{1702AD5C-4EF9-DC46-BDA7-F4765EC806E3}" type="pres">
      <dgm:prSet presAssocID="{227A6551-994D-3342-88C6-D544191324FF}" presName="connectorText" presStyleLbl="sibTrans2D1" presStyleIdx="4" presStyleCnt="7"/>
      <dgm:spPr/>
      <dgm:t>
        <a:bodyPr/>
        <a:lstStyle/>
        <a:p>
          <a:endParaRPr lang="en-US"/>
        </a:p>
      </dgm:t>
    </dgm:pt>
    <dgm:pt modelId="{FC1E2684-9DBA-724A-9F73-00B10B400B82}" type="pres">
      <dgm:prSet presAssocID="{64A46DB9-CAEE-524F-9DA1-2BD85270ED3C}" presName="node" presStyleLbl="node1" presStyleIdx="5" presStyleCnt="7" custScaleX="126372" custScaleY="109582">
        <dgm:presLayoutVars>
          <dgm:bulletEnabled val="1"/>
        </dgm:presLayoutVars>
      </dgm:prSet>
      <dgm:spPr/>
      <dgm:t>
        <a:bodyPr/>
        <a:lstStyle/>
        <a:p>
          <a:endParaRPr lang="en-US"/>
        </a:p>
      </dgm:t>
    </dgm:pt>
    <dgm:pt modelId="{D63ACBC7-E11D-3B42-B6A2-8CB6BA775476}" type="pres">
      <dgm:prSet presAssocID="{58D49493-7251-9A42-8D1C-A44166765375}" presName="sibTrans" presStyleLbl="sibTrans2D1" presStyleIdx="5" presStyleCnt="7"/>
      <dgm:spPr/>
      <dgm:t>
        <a:bodyPr/>
        <a:lstStyle/>
        <a:p>
          <a:endParaRPr lang="en-US"/>
        </a:p>
      </dgm:t>
    </dgm:pt>
    <dgm:pt modelId="{3A3286ED-5D7F-014A-A7A5-C81DF43006FE}" type="pres">
      <dgm:prSet presAssocID="{58D49493-7251-9A42-8D1C-A44166765375}" presName="connectorText" presStyleLbl="sibTrans2D1" presStyleIdx="5" presStyleCnt="7"/>
      <dgm:spPr/>
      <dgm:t>
        <a:bodyPr/>
        <a:lstStyle/>
        <a:p>
          <a:endParaRPr lang="en-US"/>
        </a:p>
      </dgm:t>
    </dgm:pt>
    <dgm:pt modelId="{4F801F8E-65AB-2A40-A380-276EC2F23E26}" type="pres">
      <dgm:prSet presAssocID="{485B0FA5-EEE5-D24A-B640-B1B3FD0E3BF0}" presName="node" presStyleLbl="node1" presStyleIdx="6" presStyleCnt="7" custScaleX="126372" custScaleY="109582">
        <dgm:presLayoutVars>
          <dgm:bulletEnabled val="1"/>
        </dgm:presLayoutVars>
      </dgm:prSet>
      <dgm:spPr/>
      <dgm:t>
        <a:bodyPr/>
        <a:lstStyle/>
        <a:p>
          <a:endParaRPr lang="en-US"/>
        </a:p>
      </dgm:t>
    </dgm:pt>
    <dgm:pt modelId="{F7D052E0-4687-964C-921A-85B99A001DAF}" type="pres">
      <dgm:prSet presAssocID="{4CFFA734-6A79-3B4B-A1C5-59CF3CE4026A}" presName="sibTrans" presStyleLbl="sibTrans2D1" presStyleIdx="6" presStyleCnt="7"/>
      <dgm:spPr/>
      <dgm:t>
        <a:bodyPr/>
        <a:lstStyle/>
        <a:p>
          <a:endParaRPr lang="en-US"/>
        </a:p>
      </dgm:t>
    </dgm:pt>
    <dgm:pt modelId="{8B4453CB-F05C-E348-833D-0B2630B5FDC1}" type="pres">
      <dgm:prSet presAssocID="{4CFFA734-6A79-3B4B-A1C5-59CF3CE4026A}" presName="connectorText" presStyleLbl="sibTrans2D1" presStyleIdx="6" presStyleCnt="7"/>
      <dgm:spPr/>
      <dgm:t>
        <a:bodyPr/>
        <a:lstStyle/>
        <a:p>
          <a:endParaRPr lang="en-US"/>
        </a:p>
      </dgm:t>
    </dgm:pt>
  </dgm:ptLst>
  <dgm:cxnLst>
    <dgm:cxn modelId="{4BBEA3D4-5D78-ED46-904F-A9E80EFCCF2E}" type="presOf" srcId="{64A46DB9-CAEE-524F-9DA1-2BD85270ED3C}" destId="{FC1E2684-9DBA-724A-9F73-00B10B400B82}" srcOrd="0" destOrd="0" presId="urn:microsoft.com/office/officeart/2005/8/layout/cycle2"/>
    <dgm:cxn modelId="{28B597A5-0EF9-5C47-9E2A-CEB484CFF2F6}" srcId="{0A785132-0826-CF42-9B5B-B5CCC06C655E}" destId="{CA3F4A22-1832-4C4B-BB0D-CF5107D27116}" srcOrd="4" destOrd="0" parTransId="{388915E7-5A33-E540-A219-4DE1AF4B6BEA}" sibTransId="{227A6551-994D-3342-88C6-D544191324FF}"/>
    <dgm:cxn modelId="{D8FAB18C-3469-B046-9A33-947AA8606E5D}" type="presOf" srcId="{0342320C-9D45-E740-BB54-0366F00B1235}" destId="{61978F3C-18B3-9B44-B718-50727617CAF0}" srcOrd="0" destOrd="0" presId="urn:microsoft.com/office/officeart/2005/8/layout/cycle2"/>
    <dgm:cxn modelId="{6E10CDFB-26EF-A24D-A25C-47A184011703}" srcId="{0A785132-0826-CF42-9B5B-B5CCC06C655E}" destId="{F88C5475-9EDF-3543-8D67-8C09785C5CCA}" srcOrd="0" destOrd="0" parTransId="{29D1CB4F-F768-5D4D-B9D2-CCE61AEC8D77}" sibTransId="{2BB9A123-1D36-EA45-9DDC-DC90FFBB21D3}"/>
    <dgm:cxn modelId="{0B07D46F-DDCF-5C4B-8FCA-CAABD3FB2F43}" type="presOf" srcId="{693E7E73-47E2-C042-A0BB-110F54AD0F78}" destId="{6AC16FF6-9BD0-824B-B04F-485461E16913}" srcOrd="1" destOrd="0" presId="urn:microsoft.com/office/officeart/2005/8/layout/cycle2"/>
    <dgm:cxn modelId="{AAD46440-2F42-3D42-A023-8C5F85308267}" type="presOf" srcId="{B67D2AB1-4436-7745-AA07-6FD6D5F2E3E1}" destId="{19F27772-392C-BC4E-A388-C7690EE76622}" srcOrd="0" destOrd="0" presId="urn:microsoft.com/office/officeart/2005/8/layout/cycle2"/>
    <dgm:cxn modelId="{E63B9387-7B81-4F49-9A80-5C82526882B7}" type="presOf" srcId="{485B0FA5-EEE5-D24A-B640-B1B3FD0E3BF0}" destId="{4F801F8E-65AB-2A40-A380-276EC2F23E26}" srcOrd="0" destOrd="0" presId="urn:microsoft.com/office/officeart/2005/8/layout/cycle2"/>
    <dgm:cxn modelId="{F59BCBBE-817D-9744-8089-023850C31624}" type="presOf" srcId="{9AC3E20E-C6A4-C547-8EF0-149DC1569FA2}" destId="{B8B85B52-FBC2-4742-AEFF-EF5E7D75C7B1}" srcOrd="0" destOrd="0" presId="urn:microsoft.com/office/officeart/2005/8/layout/cycle2"/>
    <dgm:cxn modelId="{7501D7F8-08E9-9F40-BBC9-24E056819C4A}" type="presOf" srcId="{227A6551-994D-3342-88C6-D544191324FF}" destId="{1702AD5C-4EF9-DC46-BDA7-F4765EC806E3}" srcOrd="1" destOrd="0" presId="urn:microsoft.com/office/officeart/2005/8/layout/cycle2"/>
    <dgm:cxn modelId="{47FB49FA-5358-104D-ACBC-B849058DC46F}" type="presOf" srcId="{6BCFEEA0-1B08-7048-ABCC-985BD5DF3C01}" destId="{1B037767-5009-E14C-BF4B-3FD37D9873D8}" srcOrd="0" destOrd="0" presId="urn:microsoft.com/office/officeart/2005/8/layout/cycle2"/>
    <dgm:cxn modelId="{C92F9617-F5E3-E844-B416-1D9AEA2DC0F8}" type="presOf" srcId="{6BCFEEA0-1B08-7048-ABCC-985BD5DF3C01}" destId="{6A0A4389-6435-9C41-86BF-EF6BFECC28A8}" srcOrd="1" destOrd="0" presId="urn:microsoft.com/office/officeart/2005/8/layout/cycle2"/>
    <dgm:cxn modelId="{57424CB2-3711-014C-A653-67FE464548CC}" srcId="{0A785132-0826-CF42-9B5B-B5CCC06C655E}" destId="{485B0FA5-EEE5-D24A-B640-B1B3FD0E3BF0}" srcOrd="6" destOrd="0" parTransId="{4563B8F6-FF08-7346-ADAA-57A1506C3E69}" sibTransId="{4CFFA734-6A79-3B4B-A1C5-59CF3CE4026A}"/>
    <dgm:cxn modelId="{E3DDD574-8373-4941-AD8D-8A1EC19161B2}" type="presOf" srcId="{4CFFA734-6A79-3B4B-A1C5-59CF3CE4026A}" destId="{8B4453CB-F05C-E348-833D-0B2630B5FDC1}" srcOrd="1" destOrd="0" presId="urn:microsoft.com/office/officeart/2005/8/layout/cycle2"/>
    <dgm:cxn modelId="{8CB1E3DB-C580-FC4B-9F36-263A42B786AA}" type="presOf" srcId="{2BB9A123-1D36-EA45-9DDC-DC90FFBB21D3}" destId="{1AE34B15-DD1F-0245-A377-82E30732C23D}" srcOrd="1" destOrd="0" presId="urn:microsoft.com/office/officeart/2005/8/layout/cycle2"/>
    <dgm:cxn modelId="{D53AE5A2-4848-1C47-A847-B62F7EC85DC7}" type="presOf" srcId="{7132CA6D-478E-AB43-A585-1AC18C51446C}" destId="{F9CC8F6D-2E97-ED4E-B69E-104E9F13295B}" srcOrd="0" destOrd="0" presId="urn:microsoft.com/office/officeart/2005/8/layout/cycle2"/>
    <dgm:cxn modelId="{3133E18F-07F3-4442-AD39-7ED8632D37C3}" type="presOf" srcId="{F88C5475-9EDF-3543-8D67-8C09785C5CCA}" destId="{C417167B-E41E-9943-9E2C-970CE3E53B47}" srcOrd="0" destOrd="0" presId="urn:microsoft.com/office/officeart/2005/8/layout/cycle2"/>
    <dgm:cxn modelId="{98312581-AF61-664C-92EF-48E9C10C7FD0}" type="presOf" srcId="{4CFFA734-6A79-3B4B-A1C5-59CF3CE4026A}" destId="{F7D052E0-4687-964C-921A-85B99A001DAF}" srcOrd="0" destOrd="0" presId="urn:microsoft.com/office/officeart/2005/8/layout/cycle2"/>
    <dgm:cxn modelId="{9AEAD4AB-03E5-1B48-BC57-A3F9D603E0AB}" type="presOf" srcId="{58D49493-7251-9A42-8D1C-A44166765375}" destId="{3A3286ED-5D7F-014A-A7A5-C81DF43006FE}" srcOrd="1" destOrd="0" presId="urn:microsoft.com/office/officeart/2005/8/layout/cycle2"/>
    <dgm:cxn modelId="{697FBE14-32BB-F04D-A2C9-075A84CBDB43}" srcId="{0A785132-0826-CF42-9B5B-B5CCC06C655E}" destId="{B67D2AB1-4436-7745-AA07-6FD6D5F2E3E1}" srcOrd="2" destOrd="0" parTransId="{B533A368-BA16-2B4C-817F-CE6FC5C43125}" sibTransId="{9AC3E20E-C6A4-C547-8EF0-149DC1569FA2}"/>
    <dgm:cxn modelId="{09B92D93-BF98-5346-9A1C-12BA09D48E26}" type="presOf" srcId="{227A6551-994D-3342-88C6-D544191324FF}" destId="{B43E772D-4BB6-C545-BFAB-81CAA9C89D16}" srcOrd="0" destOrd="0" presId="urn:microsoft.com/office/officeart/2005/8/layout/cycle2"/>
    <dgm:cxn modelId="{0A882246-62DC-8445-B3BD-0B76448C0B39}" type="presOf" srcId="{58D49493-7251-9A42-8D1C-A44166765375}" destId="{D63ACBC7-E11D-3B42-B6A2-8CB6BA775476}" srcOrd="0" destOrd="0" presId="urn:microsoft.com/office/officeart/2005/8/layout/cycle2"/>
    <dgm:cxn modelId="{08594566-817B-2744-BEB9-57179479616D}" type="presOf" srcId="{693E7E73-47E2-C042-A0BB-110F54AD0F78}" destId="{C2482173-6456-8E4D-90F8-3A9334BB873B}" srcOrd="0" destOrd="0" presId="urn:microsoft.com/office/officeart/2005/8/layout/cycle2"/>
    <dgm:cxn modelId="{373E8A1D-F72D-D74F-8512-772CD611570D}" type="presOf" srcId="{2BB9A123-1D36-EA45-9DDC-DC90FFBB21D3}" destId="{71BBFE72-EDA5-4A45-AE1B-E9D2920E25CD}" srcOrd="0" destOrd="0" presId="urn:microsoft.com/office/officeart/2005/8/layout/cycle2"/>
    <dgm:cxn modelId="{2DA96F1E-A7B8-3245-A1E0-769FBDD5A15D}" srcId="{0A785132-0826-CF42-9B5B-B5CCC06C655E}" destId="{0342320C-9D45-E740-BB54-0366F00B1235}" srcOrd="1" destOrd="0" parTransId="{49A598EF-6CF2-E343-85C0-2FBA406FBE3F}" sibTransId="{6BCFEEA0-1B08-7048-ABCC-985BD5DF3C01}"/>
    <dgm:cxn modelId="{7A66E9FB-A409-D244-A333-93D97B32D562}" type="presOf" srcId="{CA3F4A22-1832-4C4B-BB0D-CF5107D27116}" destId="{3B17E536-CCC8-0041-B72A-822323DA2C14}" srcOrd="0" destOrd="0" presId="urn:microsoft.com/office/officeart/2005/8/layout/cycle2"/>
    <dgm:cxn modelId="{513FA421-BE08-F645-8261-DB982BDCCF15}" srcId="{0A785132-0826-CF42-9B5B-B5CCC06C655E}" destId="{7132CA6D-478E-AB43-A585-1AC18C51446C}" srcOrd="3" destOrd="0" parTransId="{E8B1034A-AA4D-794F-B0D7-2EF5E4D2E2A2}" sibTransId="{693E7E73-47E2-C042-A0BB-110F54AD0F78}"/>
    <dgm:cxn modelId="{A7616505-3EBE-C946-8436-A4F404C83EF4}" type="presOf" srcId="{0A785132-0826-CF42-9B5B-B5CCC06C655E}" destId="{3A7BB925-E2C6-7E44-99AF-56DA9998B629}" srcOrd="0" destOrd="0" presId="urn:microsoft.com/office/officeart/2005/8/layout/cycle2"/>
    <dgm:cxn modelId="{1D59A680-C8A7-A444-969D-0C2EA706D13C}" type="presOf" srcId="{9AC3E20E-C6A4-C547-8EF0-149DC1569FA2}" destId="{DB65B07F-A183-7341-8258-6301DBD8FD98}" srcOrd="1" destOrd="0" presId="urn:microsoft.com/office/officeart/2005/8/layout/cycle2"/>
    <dgm:cxn modelId="{60E52AA4-B58E-E44C-90B9-8D99499D13A4}" srcId="{0A785132-0826-CF42-9B5B-B5CCC06C655E}" destId="{64A46DB9-CAEE-524F-9DA1-2BD85270ED3C}" srcOrd="5" destOrd="0" parTransId="{87507E9B-A763-8841-B392-132AE927A452}" sibTransId="{58D49493-7251-9A42-8D1C-A44166765375}"/>
    <dgm:cxn modelId="{C71EF30C-790A-E747-BD7A-65902009AE5E}" type="presParOf" srcId="{3A7BB925-E2C6-7E44-99AF-56DA9998B629}" destId="{C417167B-E41E-9943-9E2C-970CE3E53B47}" srcOrd="0" destOrd="0" presId="urn:microsoft.com/office/officeart/2005/8/layout/cycle2"/>
    <dgm:cxn modelId="{A9035B20-D96E-4D45-974B-DBE9A07CD3C3}" type="presParOf" srcId="{3A7BB925-E2C6-7E44-99AF-56DA9998B629}" destId="{71BBFE72-EDA5-4A45-AE1B-E9D2920E25CD}" srcOrd="1" destOrd="0" presId="urn:microsoft.com/office/officeart/2005/8/layout/cycle2"/>
    <dgm:cxn modelId="{72464DE7-E3BA-CF47-BB92-019E8BBA8963}" type="presParOf" srcId="{71BBFE72-EDA5-4A45-AE1B-E9D2920E25CD}" destId="{1AE34B15-DD1F-0245-A377-82E30732C23D}" srcOrd="0" destOrd="0" presId="urn:microsoft.com/office/officeart/2005/8/layout/cycle2"/>
    <dgm:cxn modelId="{DAA0B997-50E7-2446-82E9-18D817EA28F0}" type="presParOf" srcId="{3A7BB925-E2C6-7E44-99AF-56DA9998B629}" destId="{61978F3C-18B3-9B44-B718-50727617CAF0}" srcOrd="2" destOrd="0" presId="urn:microsoft.com/office/officeart/2005/8/layout/cycle2"/>
    <dgm:cxn modelId="{BC563036-6922-B546-9AB6-387B1F2FA6CA}" type="presParOf" srcId="{3A7BB925-E2C6-7E44-99AF-56DA9998B629}" destId="{1B037767-5009-E14C-BF4B-3FD37D9873D8}" srcOrd="3" destOrd="0" presId="urn:microsoft.com/office/officeart/2005/8/layout/cycle2"/>
    <dgm:cxn modelId="{17846BC4-0933-3A43-AA74-7C9B96A6CC6C}" type="presParOf" srcId="{1B037767-5009-E14C-BF4B-3FD37D9873D8}" destId="{6A0A4389-6435-9C41-86BF-EF6BFECC28A8}" srcOrd="0" destOrd="0" presId="urn:microsoft.com/office/officeart/2005/8/layout/cycle2"/>
    <dgm:cxn modelId="{254A5968-9FFF-6945-A9EC-3FF180E1DA21}" type="presParOf" srcId="{3A7BB925-E2C6-7E44-99AF-56DA9998B629}" destId="{19F27772-392C-BC4E-A388-C7690EE76622}" srcOrd="4" destOrd="0" presId="urn:microsoft.com/office/officeart/2005/8/layout/cycle2"/>
    <dgm:cxn modelId="{12D1F9BF-4A6D-884D-A69E-EC45EA16CA78}" type="presParOf" srcId="{3A7BB925-E2C6-7E44-99AF-56DA9998B629}" destId="{B8B85B52-FBC2-4742-AEFF-EF5E7D75C7B1}" srcOrd="5" destOrd="0" presId="urn:microsoft.com/office/officeart/2005/8/layout/cycle2"/>
    <dgm:cxn modelId="{A7E67524-0097-3449-88C1-8BCC46D2B7F3}" type="presParOf" srcId="{B8B85B52-FBC2-4742-AEFF-EF5E7D75C7B1}" destId="{DB65B07F-A183-7341-8258-6301DBD8FD98}" srcOrd="0" destOrd="0" presId="urn:microsoft.com/office/officeart/2005/8/layout/cycle2"/>
    <dgm:cxn modelId="{3E636545-E5AE-AA46-B6D5-08109494BA93}" type="presParOf" srcId="{3A7BB925-E2C6-7E44-99AF-56DA9998B629}" destId="{F9CC8F6D-2E97-ED4E-B69E-104E9F13295B}" srcOrd="6" destOrd="0" presId="urn:microsoft.com/office/officeart/2005/8/layout/cycle2"/>
    <dgm:cxn modelId="{47555640-D85F-C84C-A409-B5B21C96AE53}" type="presParOf" srcId="{3A7BB925-E2C6-7E44-99AF-56DA9998B629}" destId="{C2482173-6456-8E4D-90F8-3A9334BB873B}" srcOrd="7" destOrd="0" presId="urn:microsoft.com/office/officeart/2005/8/layout/cycle2"/>
    <dgm:cxn modelId="{38B2E7B4-9798-D94F-8D67-C056DC603AB5}" type="presParOf" srcId="{C2482173-6456-8E4D-90F8-3A9334BB873B}" destId="{6AC16FF6-9BD0-824B-B04F-485461E16913}" srcOrd="0" destOrd="0" presId="urn:microsoft.com/office/officeart/2005/8/layout/cycle2"/>
    <dgm:cxn modelId="{4B9D5BD1-2FF3-EB44-8081-B188C2A7049A}" type="presParOf" srcId="{3A7BB925-E2C6-7E44-99AF-56DA9998B629}" destId="{3B17E536-CCC8-0041-B72A-822323DA2C14}" srcOrd="8" destOrd="0" presId="urn:microsoft.com/office/officeart/2005/8/layout/cycle2"/>
    <dgm:cxn modelId="{A34F927D-5BCE-9B4B-B279-4E2C3269AB7D}" type="presParOf" srcId="{3A7BB925-E2C6-7E44-99AF-56DA9998B629}" destId="{B43E772D-4BB6-C545-BFAB-81CAA9C89D16}" srcOrd="9" destOrd="0" presId="urn:microsoft.com/office/officeart/2005/8/layout/cycle2"/>
    <dgm:cxn modelId="{9F904DA9-B74C-3140-9A94-7B85348CF6B0}" type="presParOf" srcId="{B43E772D-4BB6-C545-BFAB-81CAA9C89D16}" destId="{1702AD5C-4EF9-DC46-BDA7-F4765EC806E3}" srcOrd="0" destOrd="0" presId="urn:microsoft.com/office/officeart/2005/8/layout/cycle2"/>
    <dgm:cxn modelId="{EEB1B786-D40F-2349-A159-A49241FEBCC8}" type="presParOf" srcId="{3A7BB925-E2C6-7E44-99AF-56DA9998B629}" destId="{FC1E2684-9DBA-724A-9F73-00B10B400B82}" srcOrd="10" destOrd="0" presId="urn:microsoft.com/office/officeart/2005/8/layout/cycle2"/>
    <dgm:cxn modelId="{DDAF7583-79AC-8E42-9303-ADBFD8DD212E}" type="presParOf" srcId="{3A7BB925-E2C6-7E44-99AF-56DA9998B629}" destId="{D63ACBC7-E11D-3B42-B6A2-8CB6BA775476}" srcOrd="11" destOrd="0" presId="urn:microsoft.com/office/officeart/2005/8/layout/cycle2"/>
    <dgm:cxn modelId="{684BE553-7A39-C648-B8BA-0B96D45F1978}" type="presParOf" srcId="{D63ACBC7-E11D-3B42-B6A2-8CB6BA775476}" destId="{3A3286ED-5D7F-014A-A7A5-C81DF43006FE}" srcOrd="0" destOrd="0" presId="urn:microsoft.com/office/officeart/2005/8/layout/cycle2"/>
    <dgm:cxn modelId="{3ED8825C-0822-8844-92D3-84169B4B6CD5}" type="presParOf" srcId="{3A7BB925-E2C6-7E44-99AF-56DA9998B629}" destId="{4F801F8E-65AB-2A40-A380-276EC2F23E26}" srcOrd="12" destOrd="0" presId="urn:microsoft.com/office/officeart/2005/8/layout/cycle2"/>
    <dgm:cxn modelId="{457538F2-CED4-4B43-8B93-652DEF276A79}" type="presParOf" srcId="{3A7BB925-E2C6-7E44-99AF-56DA9998B629}" destId="{F7D052E0-4687-964C-921A-85B99A001DAF}" srcOrd="13" destOrd="0" presId="urn:microsoft.com/office/officeart/2005/8/layout/cycle2"/>
    <dgm:cxn modelId="{154D6974-76AD-9F41-AF9E-3F280908F154}" type="presParOf" srcId="{F7D052E0-4687-964C-921A-85B99A001DAF}" destId="{8B4453CB-F05C-E348-833D-0B2630B5FDC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EC55555-39AA-4121-9B1F-F429AB5CAD5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B3CA7A7-384E-4284-B812-87380E6B8075}">
      <dgm:prSet/>
      <dgm:spPr/>
      <dgm:t>
        <a:bodyPr/>
        <a:lstStyle/>
        <a:p>
          <a:pPr algn="ctr" rtl="0"/>
          <a:r>
            <a:rPr lang="en-US" dirty="0" smtClean="0"/>
            <a:t>Process for identifying contributing/causal factors that underlie variations in performance associated with </a:t>
          </a:r>
          <a:r>
            <a:rPr lang="en-US" b="1" dirty="0" smtClean="0">
              <a:solidFill>
                <a:schemeClr val="accent6"/>
              </a:solidFill>
            </a:rPr>
            <a:t>adverse events </a:t>
          </a:r>
          <a:r>
            <a:rPr lang="en-US" dirty="0" smtClean="0"/>
            <a:t>or </a:t>
          </a:r>
          <a:r>
            <a:rPr lang="en-US" b="1" dirty="0" smtClean="0">
              <a:solidFill>
                <a:schemeClr val="accent6"/>
              </a:solidFill>
            </a:rPr>
            <a:t>close calls</a:t>
          </a:r>
          <a:endParaRPr lang="en-US" dirty="0">
            <a:solidFill>
              <a:schemeClr val="accent6"/>
            </a:solidFill>
          </a:endParaRPr>
        </a:p>
      </dgm:t>
      <dgm:extLst>
        <a:ext uri="{E40237B7-FDA0-4F09-8148-C483321AD2D9}">
          <dgm14:cNvPr xmlns:dgm14="http://schemas.microsoft.com/office/drawing/2010/diagram" id="0" name="" descr="Process for identifying contributing/causal factors that underlie variations in performance associated with adverse events or close calls&#10;Process that features interdisciplinary involvement of those closest to and/or most knowledgeable about the situation &#10;"/>
        </a:ext>
      </dgm:extLst>
    </dgm:pt>
    <dgm:pt modelId="{C6246BE6-FC69-4C56-981D-2574ED967D0B}" type="parTrans" cxnId="{85C0363C-850C-4CDC-8152-FCA3C18B7F74}">
      <dgm:prSet/>
      <dgm:spPr/>
      <dgm:t>
        <a:bodyPr/>
        <a:lstStyle/>
        <a:p>
          <a:pPr algn="ctr"/>
          <a:endParaRPr lang="en-US"/>
        </a:p>
      </dgm:t>
    </dgm:pt>
    <dgm:pt modelId="{36AC75AE-0184-4845-88AF-7B2E4812B8C0}" type="sibTrans" cxnId="{85C0363C-850C-4CDC-8152-FCA3C18B7F74}">
      <dgm:prSet/>
      <dgm:spPr/>
      <dgm:t>
        <a:bodyPr/>
        <a:lstStyle/>
        <a:p>
          <a:pPr algn="ctr"/>
          <a:endParaRPr lang="en-US"/>
        </a:p>
      </dgm:t>
    </dgm:pt>
    <dgm:pt modelId="{91281881-740C-4824-9D43-A4AAA5135CD8}">
      <dgm:prSet/>
      <dgm:spPr/>
      <dgm:t>
        <a:bodyPr/>
        <a:lstStyle/>
        <a:p>
          <a:pPr algn="ctr" rtl="0"/>
          <a:r>
            <a:rPr lang="en-US" dirty="0" smtClean="0"/>
            <a:t>Process that features interdisciplinary involvement of those closest to and/or most knowledgeable about the situation </a:t>
          </a:r>
          <a:endParaRPr lang="en-US" dirty="0"/>
        </a:p>
      </dgm:t>
      <dgm:extLst>
        <a:ext uri="{E40237B7-FDA0-4F09-8148-C483321AD2D9}">
          <dgm14:cNvPr xmlns:dgm14="http://schemas.microsoft.com/office/drawing/2010/diagram" id="0" name="" descr="Process for identifying contributing/causal factors that underlie variations in performance associated with adverse events or close calls&#10;Process that features interdisciplinary involvement of those closest to and/or most knowledgeable about the situation &#10;"/>
        </a:ext>
      </dgm:extLst>
    </dgm:pt>
    <dgm:pt modelId="{93618B33-4A09-48A2-B05A-A2092C7AA9D7}" type="parTrans" cxnId="{A2799515-37A6-4561-BB21-E7DAD614CB49}">
      <dgm:prSet/>
      <dgm:spPr/>
      <dgm:t>
        <a:bodyPr/>
        <a:lstStyle/>
        <a:p>
          <a:pPr algn="ctr"/>
          <a:endParaRPr lang="en-US"/>
        </a:p>
      </dgm:t>
    </dgm:pt>
    <dgm:pt modelId="{6F38E7F1-20FB-4328-AE38-DFD419AE3F40}" type="sibTrans" cxnId="{A2799515-37A6-4561-BB21-E7DAD614CB49}">
      <dgm:prSet/>
      <dgm:spPr/>
      <dgm:t>
        <a:bodyPr/>
        <a:lstStyle/>
        <a:p>
          <a:pPr algn="ctr"/>
          <a:endParaRPr lang="en-US"/>
        </a:p>
      </dgm:t>
    </dgm:pt>
    <dgm:pt modelId="{2E2A1895-4FD0-4B96-B18B-9C1036520D02}" type="pres">
      <dgm:prSet presAssocID="{8EC55555-39AA-4121-9B1F-F429AB5CAD5F}" presName="linear" presStyleCnt="0">
        <dgm:presLayoutVars>
          <dgm:animLvl val="lvl"/>
          <dgm:resizeHandles val="exact"/>
        </dgm:presLayoutVars>
      </dgm:prSet>
      <dgm:spPr/>
      <dgm:t>
        <a:bodyPr/>
        <a:lstStyle/>
        <a:p>
          <a:endParaRPr lang="en-US"/>
        </a:p>
      </dgm:t>
    </dgm:pt>
    <dgm:pt modelId="{FCE3EBE0-0364-45D5-A942-35342EB2D7AD}" type="pres">
      <dgm:prSet presAssocID="{CB3CA7A7-384E-4284-B812-87380E6B8075}" presName="parentText" presStyleLbl="node1" presStyleIdx="0" presStyleCnt="2">
        <dgm:presLayoutVars>
          <dgm:chMax val="0"/>
          <dgm:bulletEnabled val="1"/>
        </dgm:presLayoutVars>
      </dgm:prSet>
      <dgm:spPr/>
      <dgm:t>
        <a:bodyPr/>
        <a:lstStyle/>
        <a:p>
          <a:endParaRPr lang="en-US"/>
        </a:p>
      </dgm:t>
    </dgm:pt>
    <dgm:pt modelId="{D49D1149-B362-4BE9-A753-3D430396D6D1}" type="pres">
      <dgm:prSet presAssocID="{36AC75AE-0184-4845-88AF-7B2E4812B8C0}" presName="spacer" presStyleCnt="0"/>
      <dgm:spPr/>
    </dgm:pt>
    <dgm:pt modelId="{C10C6833-0429-4D9B-AED2-41B14CB9A9E2}" type="pres">
      <dgm:prSet presAssocID="{91281881-740C-4824-9D43-A4AAA5135CD8}" presName="parentText" presStyleLbl="node1" presStyleIdx="1" presStyleCnt="2">
        <dgm:presLayoutVars>
          <dgm:chMax val="0"/>
          <dgm:bulletEnabled val="1"/>
        </dgm:presLayoutVars>
      </dgm:prSet>
      <dgm:spPr/>
      <dgm:t>
        <a:bodyPr/>
        <a:lstStyle/>
        <a:p>
          <a:endParaRPr lang="en-US"/>
        </a:p>
      </dgm:t>
    </dgm:pt>
  </dgm:ptLst>
  <dgm:cxnLst>
    <dgm:cxn modelId="{85C0363C-850C-4CDC-8152-FCA3C18B7F74}" srcId="{8EC55555-39AA-4121-9B1F-F429AB5CAD5F}" destId="{CB3CA7A7-384E-4284-B812-87380E6B8075}" srcOrd="0" destOrd="0" parTransId="{C6246BE6-FC69-4C56-981D-2574ED967D0B}" sibTransId="{36AC75AE-0184-4845-88AF-7B2E4812B8C0}"/>
    <dgm:cxn modelId="{53AFE6FF-CB98-4010-B2D2-70A3083C8D2C}" type="presOf" srcId="{91281881-740C-4824-9D43-A4AAA5135CD8}" destId="{C10C6833-0429-4D9B-AED2-41B14CB9A9E2}" srcOrd="0" destOrd="0" presId="urn:microsoft.com/office/officeart/2005/8/layout/vList2"/>
    <dgm:cxn modelId="{A712A122-EF39-4958-8677-09DF1A1680DC}" type="presOf" srcId="{CB3CA7A7-384E-4284-B812-87380E6B8075}" destId="{FCE3EBE0-0364-45D5-A942-35342EB2D7AD}" srcOrd="0" destOrd="0" presId="urn:microsoft.com/office/officeart/2005/8/layout/vList2"/>
    <dgm:cxn modelId="{25687A86-F72A-4DD2-8D88-5DF9884CE47A}" type="presOf" srcId="{8EC55555-39AA-4121-9B1F-F429AB5CAD5F}" destId="{2E2A1895-4FD0-4B96-B18B-9C1036520D02}" srcOrd="0" destOrd="0" presId="urn:microsoft.com/office/officeart/2005/8/layout/vList2"/>
    <dgm:cxn modelId="{A2799515-37A6-4561-BB21-E7DAD614CB49}" srcId="{8EC55555-39AA-4121-9B1F-F429AB5CAD5F}" destId="{91281881-740C-4824-9D43-A4AAA5135CD8}" srcOrd="1" destOrd="0" parTransId="{93618B33-4A09-48A2-B05A-A2092C7AA9D7}" sibTransId="{6F38E7F1-20FB-4328-AE38-DFD419AE3F40}"/>
    <dgm:cxn modelId="{851041DB-1E32-4360-B823-156B99E17F68}" type="presParOf" srcId="{2E2A1895-4FD0-4B96-B18B-9C1036520D02}" destId="{FCE3EBE0-0364-45D5-A942-35342EB2D7AD}" srcOrd="0" destOrd="0" presId="urn:microsoft.com/office/officeart/2005/8/layout/vList2"/>
    <dgm:cxn modelId="{BE4A6418-892C-4A4D-A8E7-3523DCCADB01}" type="presParOf" srcId="{2E2A1895-4FD0-4B96-B18B-9C1036520D02}" destId="{D49D1149-B362-4BE9-A753-3D430396D6D1}" srcOrd="1" destOrd="0" presId="urn:microsoft.com/office/officeart/2005/8/layout/vList2"/>
    <dgm:cxn modelId="{0B569568-A037-4ADD-B315-904E5FBBDE18}" type="presParOf" srcId="{2E2A1895-4FD0-4B96-B18B-9C1036520D02}" destId="{C10C6833-0429-4D9B-AED2-41B14CB9A9E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6E61B6-586C-47CE-AEEB-DD8A05B41325}" type="doc">
      <dgm:prSet loTypeId="urn:microsoft.com/office/officeart/2005/8/layout/default#1" loCatId="list" qsTypeId="urn:microsoft.com/office/officeart/2005/8/quickstyle/3d1" qsCatId="3D" csTypeId="urn:microsoft.com/office/officeart/2005/8/colors/colorful4" csCatId="colorful" phldr="1"/>
      <dgm:spPr/>
      <dgm:t>
        <a:bodyPr/>
        <a:lstStyle/>
        <a:p>
          <a:endParaRPr lang="en-US"/>
        </a:p>
      </dgm:t>
    </dgm:pt>
    <dgm:pt modelId="{0B999164-8EC0-45D6-AE9F-00A517968884}">
      <dgm:prSet/>
      <dgm:spPr/>
      <dgm:t>
        <a:bodyPr/>
        <a:lstStyle/>
        <a:p>
          <a:pPr rtl="0"/>
          <a:r>
            <a:rPr lang="en-US" i="1" dirty="0" smtClean="0"/>
            <a:t>What Happened? </a:t>
          </a:r>
          <a:endParaRPr lang="en-US" dirty="0"/>
        </a:p>
      </dgm:t>
      <dgm:extLst>
        <a:ext uri="{E40237B7-FDA0-4F09-8148-C483321AD2D9}">
          <dgm14:cNvPr xmlns:dgm14="http://schemas.microsoft.com/office/drawing/2010/diagram" id="0" name="" descr="What Happened? &#10;Why?&#10;What?&#10;How?&#10;"/>
        </a:ext>
      </dgm:extLst>
    </dgm:pt>
    <dgm:pt modelId="{843E113B-19F1-434F-B515-E2119C49FC24}" type="parTrans" cxnId="{CAD790B7-8CB5-4E52-B4CF-CA40E5B1379F}">
      <dgm:prSet/>
      <dgm:spPr/>
      <dgm:t>
        <a:bodyPr/>
        <a:lstStyle/>
        <a:p>
          <a:endParaRPr lang="en-US"/>
        </a:p>
      </dgm:t>
    </dgm:pt>
    <dgm:pt modelId="{17AAACE3-C03A-488B-B878-0DB4C23C6517}" type="sibTrans" cxnId="{CAD790B7-8CB5-4E52-B4CF-CA40E5B1379F}">
      <dgm:prSet/>
      <dgm:spPr/>
      <dgm:t>
        <a:bodyPr/>
        <a:lstStyle/>
        <a:p>
          <a:endParaRPr lang="en-US"/>
        </a:p>
      </dgm:t>
    </dgm:pt>
    <dgm:pt modelId="{336E113D-D7C9-4032-9C01-9D975B5D18A1}">
      <dgm:prSet/>
      <dgm:spPr/>
      <dgm:t>
        <a:bodyPr/>
        <a:lstStyle/>
        <a:p>
          <a:pPr rtl="0"/>
          <a:r>
            <a:rPr lang="en-US" i="1" dirty="0" smtClean="0"/>
            <a:t>Why?</a:t>
          </a:r>
          <a:endParaRPr lang="en-US" dirty="0"/>
        </a:p>
      </dgm:t>
      <dgm:extLst>
        <a:ext uri="{E40237B7-FDA0-4F09-8148-C483321AD2D9}">
          <dgm14:cNvPr xmlns:dgm14="http://schemas.microsoft.com/office/drawing/2010/diagram" id="0" name="" descr="What Happened? &#10;Why?&#10;What?&#10;How?&#10;"/>
        </a:ext>
      </dgm:extLst>
    </dgm:pt>
    <dgm:pt modelId="{7582D046-322E-4BA8-9867-6BDBB3A8B680}" type="parTrans" cxnId="{26C46ABA-867D-46A6-875F-862A7CB23E85}">
      <dgm:prSet/>
      <dgm:spPr/>
      <dgm:t>
        <a:bodyPr/>
        <a:lstStyle/>
        <a:p>
          <a:endParaRPr lang="en-US"/>
        </a:p>
      </dgm:t>
    </dgm:pt>
    <dgm:pt modelId="{6A094EA8-B6FA-4271-9BF7-8A6343BDB54E}" type="sibTrans" cxnId="{26C46ABA-867D-46A6-875F-862A7CB23E85}">
      <dgm:prSet/>
      <dgm:spPr/>
      <dgm:t>
        <a:bodyPr/>
        <a:lstStyle/>
        <a:p>
          <a:endParaRPr lang="en-US"/>
        </a:p>
      </dgm:t>
    </dgm:pt>
    <dgm:pt modelId="{989B1E02-33CC-4A9C-9BD7-5C07EB79A447}">
      <dgm:prSet/>
      <dgm:spPr/>
      <dgm:t>
        <a:bodyPr/>
        <a:lstStyle/>
        <a:p>
          <a:pPr rtl="0"/>
          <a:r>
            <a:rPr lang="en-US" i="1" dirty="0" smtClean="0"/>
            <a:t>What?</a:t>
          </a:r>
          <a:endParaRPr lang="en-US" dirty="0"/>
        </a:p>
      </dgm:t>
      <dgm:extLst>
        <a:ext uri="{E40237B7-FDA0-4F09-8148-C483321AD2D9}">
          <dgm14:cNvPr xmlns:dgm14="http://schemas.microsoft.com/office/drawing/2010/diagram" id="0" name="" descr="What Happened? &#10;Why?&#10;What?&#10;How?&#10;"/>
        </a:ext>
      </dgm:extLst>
    </dgm:pt>
    <dgm:pt modelId="{953BADD8-EF02-4C50-8D10-092C04E77620}" type="parTrans" cxnId="{7E91FB04-5291-4164-80C8-6C5E891F9F1C}">
      <dgm:prSet/>
      <dgm:spPr/>
      <dgm:t>
        <a:bodyPr/>
        <a:lstStyle/>
        <a:p>
          <a:endParaRPr lang="en-US"/>
        </a:p>
      </dgm:t>
    </dgm:pt>
    <dgm:pt modelId="{291D30B1-A5FE-4E08-969D-CD8C98AC1B88}" type="sibTrans" cxnId="{7E91FB04-5291-4164-80C8-6C5E891F9F1C}">
      <dgm:prSet/>
      <dgm:spPr/>
      <dgm:t>
        <a:bodyPr/>
        <a:lstStyle/>
        <a:p>
          <a:endParaRPr lang="en-US"/>
        </a:p>
      </dgm:t>
    </dgm:pt>
    <dgm:pt modelId="{94A074F8-E7ED-46FE-B868-27769A156555}">
      <dgm:prSet/>
      <dgm:spPr/>
      <dgm:t>
        <a:bodyPr/>
        <a:lstStyle/>
        <a:p>
          <a:pPr rtl="0"/>
          <a:r>
            <a:rPr lang="en-US" i="1" dirty="0" smtClean="0"/>
            <a:t>How?</a:t>
          </a:r>
          <a:endParaRPr lang="en-US" dirty="0"/>
        </a:p>
      </dgm:t>
      <dgm:extLst>
        <a:ext uri="{E40237B7-FDA0-4F09-8148-C483321AD2D9}">
          <dgm14:cNvPr xmlns:dgm14="http://schemas.microsoft.com/office/drawing/2010/diagram" id="0" name="" descr="What Happened? &#10;Why?&#10;What?&#10;How?&#10;"/>
        </a:ext>
      </dgm:extLst>
    </dgm:pt>
    <dgm:pt modelId="{1EFB4C23-7C4D-4C78-92A6-1A0B18620716}" type="parTrans" cxnId="{97301E04-43EE-4D01-88F0-BCB3D8D56BD0}">
      <dgm:prSet/>
      <dgm:spPr/>
      <dgm:t>
        <a:bodyPr/>
        <a:lstStyle/>
        <a:p>
          <a:endParaRPr lang="en-US"/>
        </a:p>
      </dgm:t>
    </dgm:pt>
    <dgm:pt modelId="{9B1190BE-320B-4ACF-B5A5-DE75B1EA67E4}" type="sibTrans" cxnId="{97301E04-43EE-4D01-88F0-BCB3D8D56BD0}">
      <dgm:prSet/>
      <dgm:spPr/>
      <dgm:t>
        <a:bodyPr/>
        <a:lstStyle/>
        <a:p>
          <a:endParaRPr lang="en-US"/>
        </a:p>
      </dgm:t>
    </dgm:pt>
    <dgm:pt modelId="{9C573140-DD33-4358-B69A-141E5D57F3A1}" type="pres">
      <dgm:prSet presAssocID="{B76E61B6-586C-47CE-AEEB-DD8A05B41325}" presName="diagram" presStyleCnt="0">
        <dgm:presLayoutVars>
          <dgm:dir/>
          <dgm:resizeHandles val="exact"/>
        </dgm:presLayoutVars>
      </dgm:prSet>
      <dgm:spPr/>
      <dgm:t>
        <a:bodyPr/>
        <a:lstStyle/>
        <a:p>
          <a:endParaRPr lang="en-US"/>
        </a:p>
      </dgm:t>
    </dgm:pt>
    <dgm:pt modelId="{C9FF7BA2-536D-48EC-BB0A-F07BAFB9B6DD}" type="pres">
      <dgm:prSet presAssocID="{0B999164-8EC0-45D6-AE9F-00A517968884}" presName="node" presStyleLbl="node1" presStyleIdx="0" presStyleCnt="4">
        <dgm:presLayoutVars>
          <dgm:bulletEnabled val="1"/>
        </dgm:presLayoutVars>
      </dgm:prSet>
      <dgm:spPr/>
      <dgm:t>
        <a:bodyPr/>
        <a:lstStyle/>
        <a:p>
          <a:endParaRPr lang="en-US"/>
        </a:p>
      </dgm:t>
    </dgm:pt>
    <dgm:pt modelId="{437DEC67-2476-4249-82BD-5ADA06EDEC36}" type="pres">
      <dgm:prSet presAssocID="{17AAACE3-C03A-488B-B878-0DB4C23C6517}" presName="sibTrans" presStyleCnt="0"/>
      <dgm:spPr/>
    </dgm:pt>
    <dgm:pt modelId="{F2D6A244-F1D0-45B4-AE50-D1357869616D}" type="pres">
      <dgm:prSet presAssocID="{336E113D-D7C9-4032-9C01-9D975B5D18A1}" presName="node" presStyleLbl="node1" presStyleIdx="1" presStyleCnt="4">
        <dgm:presLayoutVars>
          <dgm:bulletEnabled val="1"/>
        </dgm:presLayoutVars>
      </dgm:prSet>
      <dgm:spPr/>
      <dgm:t>
        <a:bodyPr/>
        <a:lstStyle/>
        <a:p>
          <a:endParaRPr lang="en-US"/>
        </a:p>
      </dgm:t>
    </dgm:pt>
    <dgm:pt modelId="{ECFF42EF-B80B-4E90-8B47-8EF2FBC0968F}" type="pres">
      <dgm:prSet presAssocID="{6A094EA8-B6FA-4271-9BF7-8A6343BDB54E}" presName="sibTrans" presStyleCnt="0"/>
      <dgm:spPr/>
    </dgm:pt>
    <dgm:pt modelId="{BF67B4D8-B243-48F3-9C79-DA70F80FACD1}" type="pres">
      <dgm:prSet presAssocID="{989B1E02-33CC-4A9C-9BD7-5C07EB79A447}" presName="node" presStyleLbl="node1" presStyleIdx="2" presStyleCnt="4">
        <dgm:presLayoutVars>
          <dgm:bulletEnabled val="1"/>
        </dgm:presLayoutVars>
      </dgm:prSet>
      <dgm:spPr/>
      <dgm:t>
        <a:bodyPr/>
        <a:lstStyle/>
        <a:p>
          <a:endParaRPr lang="en-US"/>
        </a:p>
      </dgm:t>
    </dgm:pt>
    <dgm:pt modelId="{41DEEE5B-0D50-4687-B9BD-2007607A8707}" type="pres">
      <dgm:prSet presAssocID="{291D30B1-A5FE-4E08-969D-CD8C98AC1B88}" presName="sibTrans" presStyleCnt="0"/>
      <dgm:spPr/>
    </dgm:pt>
    <dgm:pt modelId="{08AF024C-DB41-408D-9C82-6EEDDA579660}" type="pres">
      <dgm:prSet presAssocID="{94A074F8-E7ED-46FE-B868-27769A156555}" presName="node" presStyleLbl="node1" presStyleIdx="3" presStyleCnt="4">
        <dgm:presLayoutVars>
          <dgm:bulletEnabled val="1"/>
        </dgm:presLayoutVars>
      </dgm:prSet>
      <dgm:spPr/>
      <dgm:t>
        <a:bodyPr/>
        <a:lstStyle/>
        <a:p>
          <a:endParaRPr lang="en-US"/>
        </a:p>
      </dgm:t>
    </dgm:pt>
  </dgm:ptLst>
  <dgm:cxnLst>
    <dgm:cxn modelId="{CAD790B7-8CB5-4E52-B4CF-CA40E5B1379F}" srcId="{B76E61B6-586C-47CE-AEEB-DD8A05B41325}" destId="{0B999164-8EC0-45D6-AE9F-00A517968884}" srcOrd="0" destOrd="0" parTransId="{843E113B-19F1-434F-B515-E2119C49FC24}" sibTransId="{17AAACE3-C03A-488B-B878-0DB4C23C6517}"/>
    <dgm:cxn modelId="{26C46ABA-867D-46A6-875F-862A7CB23E85}" srcId="{B76E61B6-586C-47CE-AEEB-DD8A05B41325}" destId="{336E113D-D7C9-4032-9C01-9D975B5D18A1}" srcOrd="1" destOrd="0" parTransId="{7582D046-322E-4BA8-9867-6BDBB3A8B680}" sibTransId="{6A094EA8-B6FA-4271-9BF7-8A6343BDB54E}"/>
    <dgm:cxn modelId="{04F9E6C1-821D-4511-9689-790647629F2F}" type="presOf" srcId="{989B1E02-33CC-4A9C-9BD7-5C07EB79A447}" destId="{BF67B4D8-B243-48F3-9C79-DA70F80FACD1}" srcOrd="0" destOrd="0" presId="urn:microsoft.com/office/officeart/2005/8/layout/default#1"/>
    <dgm:cxn modelId="{0B2BE111-3A56-4A54-96AF-36DD8C4BF6EE}" type="presOf" srcId="{336E113D-D7C9-4032-9C01-9D975B5D18A1}" destId="{F2D6A244-F1D0-45B4-AE50-D1357869616D}" srcOrd="0" destOrd="0" presId="urn:microsoft.com/office/officeart/2005/8/layout/default#1"/>
    <dgm:cxn modelId="{97301E04-43EE-4D01-88F0-BCB3D8D56BD0}" srcId="{B76E61B6-586C-47CE-AEEB-DD8A05B41325}" destId="{94A074F8-E7ED-46FE-B868-27769A156555}" srcOrd="3" destOrd="0" parTransId="{1EFB4C23-7C4D-4C78-92A6-1A0B18620716}" sibTransId="{9B1190BE-320B-4ACF-B5A5-DE75B1EA67E4}"/>
    <dgm:cxn modelId="{B6E54CA4-4548-4AC8-B06A-08C5AE6F7561}" type="presOf" srcId="{B76E61B6-586C-47CE-AEEB-DD8A05B41325}" destId="{9C573140-DD33-4358-B69A-141E5D57F3A1}" srcOrd="0" destOrd="0" presId="urn:microsoft.com/office/officeart/2005/8/layout/default#1"/>
    <dgm:cxn modelId="{24036874-85A0-4910-9430-9610EBE75AF6}" type="presOf" srcId="{94A074F8-E7ED-46FE-B868-27769A156555}" destId="{08AF024C-DB41-408D-9C82-6EEDDA579660}" srcOrd="0" destOrd="0" presId="urn:microsoft.com/office/officeart/2005/8/layout/default#1"/>
    <dgm:cxn modelId="{40E93DB2-D139-4118-B91E-C244D111CAD6}" type="presOf" srcId="{0B999164-8EC0-45D6-AE9F-00A517968884}" destId="{C9FF7BA2-536D-48EC-BB0A-F07BAFB9B6DD}" srcOrd="0" destOrd="0" presId="urn:microsoft.com/office/officeart/2005/8/layout/default#1"/>
    <dgm:cxn modelId="{7E91FB04-5291-4164-80C8-6C5E891F9F1C}" srcId="{B76E61B6-586C-47CE-AEEB-DD8A05B41325}" destId="{989B1E02-33CC-4A9C-9BD7-5C07EB79A447}" srcOrd="2" destOrd="0" parTransId="{953BADD8-EF02-4C50-8D10-092C04E77620}" sibTransId="{291D30B1-A5FE-4E08-969D-CD8C98AC1B88}"/>
    <dgm:cxn modelId="{8AB23EFE-5E76-4FED-944C-EBB5EAFAD9B9}" type="presParOf" srcId="{9C573140-DD33-4358-B69A-141E5D57F3A1}" destId="{C9FF7BA2-536D-48EC-BB0A-F07BAFB9B6DD}" srcOrd="0" destOrd="0" presId="urn:microsoft.com/office/officeart/2005/8/layout/default#1"/>
    <dgm:cxn modelId="{18D5A90D-06E7-4EE3-95A9-E36514A90256}" type="presParOf" srcId="{9C573140-DD33-4358-B69A-141E5D57F3A1}" destId="{437DEC67-2476-4249-82BD-5ADA06EDEC36}" srcOrd="1" destOrd="0" presId="urn:microsoft.com/office/officeart/2005/8/layout/default#1"/>
    <dgm:cxn modelId="{30848763-14F2-4DDF-9C5D-A566D122C5FF}" type="presParOf" srcId="{9C573140-DD33-4358-B69A-141E5D57F3A1}" destId="{F2D6A244-F1D0-45B4-AE50-D1357869616D}" srcOrd="2" destOrd="0" presId="urn:microsoft.com/office/officeart/2005/8/layout/default#1"/>
    <dgm:cxn modelId="{618BACB3-3D4E-41C3-A8C2-3F91E093AB09}" type="presParOf" srcId="{9C573140-DD33-4358-B69A-141E5D57F3A1}" destId="{ECFF42EF-B80B-4E90-8B47-8EF2FBC0968F}" srcOrd="3" destOrd="0" presId="urn:microsoft.com/office/officeart/2005/8/layout/default#1"/>
    <dgm:cxn modelId="{C752949F-A937-4D5B-84E3-09D8DE8777CA}" type="presParOf" srcId="{9C573140-DD33-4358-B69A-141E5D57F3A1}" destId="{BF67B4D8-B243-48F3-9C79-DA70F80FACD1}" srcOrd="4" destOrd="0" presId="urn:microsoft.com/office/officeart/2005/8/layout/default#1"/>
    <dgm:cxn modelId="{524A2361-2EBE-427D-A55D-A73FCF000655}" type="presParOf" srcId="{9C573140-DD33-4358-B69A-141E5D57F3A1}" destId="{41DEEE5B-0D50-4687-B9BD-2007607A8707}" srcOrd="5" destOrd="0" presId="urn:microsoft.com/office/officeart/2005/8/layout/default#1"/>
    <dgm:cxn modelId="{28A38289-A7C5-4B0D-861C-2E8AB51394E5}" type="presParOf" srcId="{9C573140-DD33-4358-B69A-141E5D57F3A1}" destId="{08AF024C-DB41-408D-9C82-6EEDDA579660}"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F1F709-FE62-0848-B130-7DDF1DCC8F7E}" type="doc">
      <dgm:prSet loTypeId="urn:microsoft.com/office/officeart/2005/8/layout/pyramid1" loCatId="" qsTypeId="urn:microsoft.com/office/officeart/2005/8/quickstyle/3D1" qsCatId="3D" csTypeId="urn:microsoft.com/office/officeart/2005/8/colors/colorful3" csCatId="colorful" phldr="1"/>
      <dgm:spPr/>
    </dgm:pt>
    <dgm:pt modelId="{ACD79ABD-95AD-E44F-AA08-0AB15D7E9869}">
      <dgm:prSet phldrT="[Text]" custT="1"/>
      <dgm:spPr>
        <a:solidFill>
          <a:schemeClr val="accent6"/>
        </a:solidFill>
      </dgm:spPr>
      <dgm:t>
        <a:bodyPr/>
        <a:lstStyle/>
        <a:p>
          <a:endParaRPr lang="en-US" sz="4400" dirty="0" smtClean="0"/>
        </a:p>
        <a:p>
          <a:r>
            <a:rPr lang="en-US" sz="4400" dirty="0" smtClean="0"/>
            <a:t> Actions</a:t>
          </a:r>
          <a:endParaRPr lang="en-US" sz="4400" dirty="0"/>
        </a:p>
      </dgm:t>
      <dgm:extLst>
        <a:ext uri="{E40237B7-FDA0-4F09-8148-C483321AD2D9}">
          <dgm14:cNvPr xmlns:dgm14="http://schemas.microsoft.com/office/drawing/2010/diagram" id="0" name="" descr="pyramid, from top: Actions&#10;"/>
        </a:ext>
      </dgm:extLst>
    </dgm:pt>
    <dgm:pt modelId="{94D50BD4-5922-5B4E-B3B9-386AE850702A}" type="parTrans" cxnId="{C7291588-1952-794E-972A-CDFED8C7AFDC}">
      <dgm:prSet/>
      <dgm:spPr/>
      <dgm:t>
        <a:bodyPr/>
        <a:lstStyle/>
        <a:p>
          <a:endParaRPr lang="en-US"/>
        </a:p>
      </dgm:t>
    </dgm:pt>
    <dgm:pt modelId="{00F1EAE0-9B1A-6F4F-8C16-ED49451BFF59}" type="sibTrans" cxnId="{C7291588-1952-794E-972A-CDFED8C7AFDC}">
      <dgm:prSet/>
      <dgm:spPr/>
      <dgm:t>
        <a:bodyPr/>
        <a:lstStyle/>
        <a:p>
          <a:endParaRPr lang="en-US"/>
        </a:p>
      </dgm:t>
    </dgm:pt>
    <dgm:pt modelId="{07484400-608C-484D-8AF5-1088C630AD5E}">
      <dgm:prSet phldrT="[Text]" custT="1"/>
      <dgm:spPr>
        <a:solidFill>
          <a:schemeClr val="accent4">
            <a:lumMod val="60000"/>
            <a:lumOff val="40000"/>
          </a:schemeClr>
        </a:solidFill>
      </dgm:spPr>
      <dgm:t>
        <a:bodyPr/>
        <a:lstStyle/>
        <a:p>
          <a:r>
            <a:rPr lang="en-US" sz="4400" dirty="0" smtClean="0"/>
            <a:t>Policy</a:t>
          </a:r>
          <a:endParaRPr lang="en-US" sz="4400" dirty="0"/>
        </a:p>
      </dgm:t>
      <dgm:extLst>
        <a:ext uri="{E40237B7-FDA0-4F09-8148-C483321AD2D9}">
          <dgm14:cNvPr xmlns:dgm14="http://schemas.microsoft.com/office/drawing/2010/diagram" id="0" name="" descr="Policy&#10;"/>
        </a:ext>
      </dgm:extLst>
    </dgm:pt>
    <dgm:pt modelId="{F2846D39-3CC0-5646-80FB-5A82B8055B96}" type="parTrans" cxnId="{04DFBDE8-A6EA-414A-BBE8-A81EE4610F13}">
      <dgm:prSet/>
      <dgm:spPr/>
      <dgm:t>
        <a:bodyPr/>
        <a:lstStyle/>
        <a:p>
          <a:endParaRPr lang="en-US"/>
        </a:p>
      </dgm:t>
    </dgm:pt>
    <dgm:pt modelId="{25D97804-9CB1-8F4C-B5E6-F56F05EB5C55}" type="sibTrans" cxnId="{04DFBDE8-A6EA-414A-BBE8-A81EE4610F13}">
      <dgm:prSet/>
      <dgm:spPr/>
      <dgm:t>
        <a:bodyPr/>
        <a:lstStyle/>
        <a:p>
          <a:endParaRPr lang="en-US"/>
        </a:p>
      </dgm:t>
    </dgm:pt>
    <dgm:pt modelId="{1CD63F51-D3A1-C548-91EF-57E8DF18DE20}">
      <dgm:prSet phldrT="[Text]" custT="1"/>
      <dgm:spPr/>
      <dgm:t>
        <a:bodyPr/>
        <a:lstStyle/>
        <a:p>
          <a:r>
            <a:rPr lang="en-US" sz="4400" dirty="0" smtClean="0"/>
            <a:t>Training</a:t>
          </a:r>
          <a:endParaRPr lang="en-US" sz="4400" dirty="0"/>
        </a:p>
      </dgm:t>
      <dgm:extLst>
        <a:ext uri="{E40237B7-FDA0-4F09-8148-C483321AD2D9}">
          <dgm14:cNvPr xmlns:dgm14="http://schemas.microsoft.com/office/drawing/2010/diagram" id="0" name="" descr="Training&#10;"/>
        </a:ext>
      </dgm:extLst>
    </dgm:pt>
    <dgm:pt modelId="{8ED2A1A0-DF7A-4B42-9C41-2AD5BAFC9BD0}" type="parTrans" cxnId="{20A4BCFC-8470-3042-A96A-B7BBBE1304C5}">
      <dgm:prSet/>
      <dgm:spPr/>
      <dgm:t>
        <a:bodyPr/>
        <a:lstStyle/>
        <a:p>
          <a:endParaRPr lang="en-US"/>
        </a:p>
      </dgm:t>
    </dgm:pt>
    <dgm:pt modelId="{046364CB-73CA-6B4E-B8A2-0AFEE1A0ACB1}" type="sibTrans" cxnId="{20A4BCFC-8470-3042-A96A-B7BBBE1304C5}">
      <dgm:prSet/>
      <dgm:spPr/>
      <dgm:t>
        <a:bodyPr/>
        <a:lstStyle/>
        <a:p>
          <a:endParaRPr lang="en-US"/>
        </a:p>
      </dgm:t>
    </dgm:pt>
    <dgm:pt modelId="{20A48843-B5E7-D944-B3FB-5DE8585DFDCA}" type="pres">
      <dgm:prSet presAssocID="{49F1F709-FE62-0848-B130-7DDF1DCC8F7E}" presName="Name0" presStyleCnt="0">
        <dgm:presLayoutVars>
          <dgm:dir/>
          <dgm:animLvl val="lvl"/>
          <dgm:resizeHandles val="exact"/>
        </dgm:presLayoutVars>
      </dgm:prSet>
      <dgm:spPr/>
    </dgm:pt>
    <dgm:pt modelId="{888E3676-4860-7D44-9C4D-DA974306A184}" type="pres">
      <dgm:prSet presAssocID="{ACD79ABD-95AD-E44F-AA08-0AB15D7E9869}" presName="Name8" presStyleCnt="0"/>
      <dgm:spPr/>
    </dgm:pt>
    <dgm:pt modelId="{0A9C35FB-8531-1E40-97BE-FF6BFA4E9236}" type="pres">
      <dgm:prSet presAssocID="{ACD79ABD-95AD-E44F-AA08-0AB15D7E9869}" presName="level" presStyleLbl="node1" presStyleIdx="0" presStyleCnt="3">
        <dgm:presLayoutVars>
          <dgm:chMax val="1"/>
          <dgm:bulletEnabled val="1"/>
        </dgm:presLayoutVars>
      </dgm:prSet>
      <dgm:spPr/>
      <dgm:t>
        <a:bodyPr/>
        <a:lstStyle/>
        <a:p>
          <a:endParaRPr lang="en-US"/>
        </a:p>
      </dgm:t>
    </dgm:pt>
    <dgm:pt modelId="{C5C8CB7E-D6E0-AC4A-AB85-2968F658ECB0}" type="pres">
      <dgm:prSet presAssocID="{ACD79ABD-95AD-E44F-AA08-0AB15D7E9869}" presName="levelTx" presStyleLbl="revTx" presStyleIdx="0" presStyleCnt="0">
        <dgm:presLayoutVars>
          <dgm:chMax val="1"/>
          <dgm:bulletEnabled val="1"/>
        </dgm:presLayoutVars>
      </dgm:prSet>
      <dgm:spPr/>
      <dgm:t>
        <a:bodyPr/>
        <a:lstStyle/>
        <a:p>
          <a:endParaRPr lang="en-US"/>
        </a:p>
      </dgm:t>
    </dgm:pt>
    <dgm:pt modelId="{6D4E92CC-A00D-DB41-9E5E-82C86DD4D85E}" type="pres">
      <dgm:prSet presAssocID="{07484400-608C-484D-8AF5-1088C630AD5E}" presName="Name8" presStyleCnt="0"/>
      <dgm:spPr/>
    </dgm:pt>
    <dgm:pt modelId="{7A085D72-B971-A34C-92B4-0CD5A2A1A06B}" type="pres">
      <dgm:prSet presAssocID="{07484400-608C-484D-8AF5-1088C630AD5E}" presName="level" presStyleLbl="node1" presStyleIdx="1" presStyleCnt="3">
        <dgm:presLayoutVars>
          <dgm:chMax val="1"/>
          <dgm:bulletEnabled val="1"/>
        </dgm:presLayoutVars>
      </dgm:prSet>
      <dgm:spPr/>
      <dgm:t>
        <a:bodyPr/>
        <a:lstStyle/>
        <a:p>
          <a:endParaRPr lang="en-US"/>
        </a:p>
      </dgm:t>
    </dgm:pt>
    <dgm:pt modelId="{E7F2E65D-7B67-4C4F-854D-661EC3D8D94C}" type="pres">
      <dgm:prSet presAssocID="{07484400-608C-484D-8AF5-1088C630AD5E}" presName="levelTx" presStyleLbl="revTx" presStyleIdx="0" presStyleCnt="0">
        <dgm:presLayoutVars>
          <dgm:chMax val="1"/>
          <dgm:bulletEnabled val="1"/>
        </dgm:presLayoutVars>
      </dgm:prSet>
      <dgm:spPr/>
      <dgm:t>
        <a:bodyPr/>
        <a:lstStyle/>
        <a:p>
          <a:endParaRPr lang="en-US"/>
        </a:p>
      </dgm:t>
    </dgm:pt>
    <dgm:pt modelId="{D2AB1850-CBCE-8047-AE81-199D0EAA35D4}" type="pres">
      <dgm:prSet presAssocID="{1CD63F51-D3A1-C548-91EF-57E8DF18DE20}" presName="Name8" presStyleCnt="0"/>
      <dgm:spPr/>
    </dgm:pt>
    <dgm:pt modelId="{D10F93F5-A4C6-1543-85F9-159513905DF7}" type="pres">
      <dgm:prSet presAssocID="{1CD63F51-D3A1-C548-91EF-57E8DF18DE20}" presName="level" presStyleLbl="node1" presStyleIdx="2" presStyleCnt="3">
        <dgm:presLayoutVars>
          <dgm:chMax val="1"/>
          <dgm:bulletEnabled val="1"/>
        </dgm:presLayoutVars>
      </dgm:prSet>
      <dgm:spPr/>
      <dgm:t>
        <a:bodyPr/>
        <a:lstStyle/>
        <a:p>
          <a:endParaRPr lang="en-US"/>
        </a:p>
      </dgm:t>
    </dgm:pt>
    <dgm:pt modelId="{F0BAF394-FAD6-804D-B244-8768148F92F7}" type="pres">
      <dgm:prSet presAssocID="{1CD63F51-D3A1-C548-91EF-57E8DF18DE20}" presName="levelTx" presStyleLbl="revTx" presStyleIdx="0" presStyleCnt="0">
        <dgm:presLayoutVars>
          <dgm:chMax val="1"/>
          <dgm:bulletEnabled val="1"/>
        </dgm:presLayoutVars>
      </dgm:prSet>
      <dgm:spPr/>
      <dgm:t>
        <a:bodyPr/>
        <a:lstStyle/>
        <a:p>
          <a:endParaRPr lang="en-US"/>
        </a:p>
      </dgm:t>
    </dgm:pt>
  </dgm:ptLst>
  <dgm:cxnLst>
    <dgm:cxn modelId="{B864C13F-0EBD-F445-B4D0-4767EDFECC62}" type="presOf" srcId="{ACD79ABD-95AD-E44F-AA08-0AB15D7E9869}" destId="{C5C8CB7E-D6E0-AC4A-AB85-2968F658ECB0}" srcOrd="1" destOrd="0" presId="urn:microsoft.com/office/officeart/2005/8/layout/pyramid1"/>
    <dgm:cxn modelId="{F1FA20E7-978D-674E-ABD5-C6ADA1C2E830}" type="presOf" srcId="{49F1F709-FE62-0848-B130-7DDF1DCC8F7E}" destId="{20A48843-B5E7-D944-B3FB-5DE8585DFDCA}" srcOrd="0" destOrd="0" presId="urn:microsoft.com/office/officeart/2005/8/layout/pyramid1"/>
    <dgm:cxn modelId="{5BD67766-8A87-CD4B-9009-C22B82AC4689}" type="presOf" srcId="{07484400-608C-484D-8AF5-1088C630AD5E}" destId="{E7F2E65D-7B67-4C4F-854D-661EC3D8D94C}" srcOrd="1" destOrd="0" presId="urn:microsoft.com/office/officeart/2005/8/layout/pyramid1"/>
    <dgm:cxn modelId="{BBA9E0F0-7CC0-7148-9ADC-1F3DE282ADB5}" type="presOf" srcId="{1CD63F51-D3A1-C548-91EF-57E8DF18DE20}" destId="{F0BAF394-FAD6-804D-B244-8768148F92F7}" srcOrd="1" destOrd="0" presId="urn:microsoft.com/office/officeart/2005/8/layout/pyramid1"/>
    <dgm:cxn modelId="{04DFBDE8-A6EA-414A-BBE8-A81EE4610F13}" srcId="{49F1F709-FE62-0848-B130-7DDF1DCC8F7E}" destId="{07484400-608C-484D-8AF5-1088C630AD5E}" srcOrd="1" destOrd="0" parTransId="{F2846D39-3CC0-5646-80FB-5A82B8055B96}" sibTransId="{25D97804-9CB1-8F4C-B5E6-F56F05EB5C55}"/>
    <dgm:cxn modelId="{06632E3B-6C40-D446-A85F-34232D693CA6}" type="presOf" srcId="{ACD79ABD-95AD-E44F-AA08-0AB15D7E9869}" destId="{0A9C35FB-8531-1E40-97BE-FF6BFA4E9236}" srcOrd="0" destOrd="0" presId="urn:microsoft.com/office/officeart/2005/8/layout/pyramid1"/>
    <dgm:cxn modelId="{C7291588-1952-794E-972A-CDFED8C7AFDC}" srcId="{49F1F709-FE62-0848-B130-7DDF1DCC8F7E}" destId="{ACD79ABD-95AD-E44F-AA08-0AB15D7E9869}" srcOrd="0" destOrd="0" parTransId="{94D50BD4-5922-5B4E-B3B9-386AE850702A}" sibTransId="{00F1EAE0-9B1A-6F4F-8C16-ED49451BFF59}"/>
    <dgm:cxn modelId="{92220F43-B0DF-AD4C-AA5D-71E12D0397C6}" type="presOf" srcId="{07484400-608C-484D-8AF5-1088C630AD5E}" destId="{7A085D72-B971-A34C-92B4-0CD5A2A1A06B}" srcOrd="0" destOrd="0" presId="urn:microsoft.com/office/officeart/2005/8/layout/pyramid1"/>
    <dgm:cxn modelId="{20A4BCFC-8470-3042-A96A-B7BBBE1304C5}" srcId="{49F1F709-FE62-0848-B130-7DDF1DCC8F7E}" destId="{1CD63F51-D3A1-C548-91EF-57E8DF18DE20}" srcOrd="2" destOrd="0" parTransId="{8ED2A1A0-DF7A-4B42-9C41-2AD5BAFC9BD0}" sibTransId="{046364CB-73CA-6B4E-B8A2-0AFEE1A0ACB1}"/>
    <dgm:cxn modelId="{5B3F054D-24EF-AF44-A12D-27BA30A11B8B}" type="presOf" srcId="{1CD63F51-D3A1-C548-91EF-57E8DF18DE20}" destId="{D10F93F5-A4C6-1543-85F9-159513905DF7}" srcOrd="0" destOrd="0" presId="urn:microsoft.com/office/officeart/2005/8/layout/pyramid1"/>
    <dgm:cxn modelId="{E7893B5A-02DD-8140-903A-2AA3EC527DD6}" type="presParOf" srcId="{20A48843-B5E7-D944-B3FB-5DE8585DFDCA}" destId="{888E3676-4860-7D44-9C4D-DA974306A184}" srcOrd="0" destOrd="0" presId="urn:microsoft.com/office/officeart/2005/8/layout/pyramid1"/>
    <dgm:cxn modelId="{4A6ADD0F-CC0D-B44A-89D8-E83C9F4314EF}" type="presParOf" srcId="{888E3676-4860-7D44-9C4D-DA974306A184}" destId="{0A9C35FB-8531-1E40-97BE-FF6BFA4E9236}" srcOrd="0" destOrd="0" presId="urn:microsoft.com/office/officeart/2005/8/layout/pyramid1"/>
    <dgm:cxn modelId="{521E6332-5EFC-3E4A-B8A0-8B8DF210B215}" type="presParOf" srcId="{888E3676-4860-7D44-9C4D-DA974306A184}" destId="{C5C8CB7E-D6E0-AC4A-AB85-2968F658ECB0}" srcOrd="1" destOrd="0" presId="urn:microsoft.com/office/officeart/2005/8/layout/pyramid1"/>
    <dgm:cxn modelId="{31AD1912-E5DB-AF4A-8390-88A71DB6DBE7}" type="presParOf" srcId="{20A48843-B5E7-D944-B3FB-5DE8585DFDCA}" destId="{6D4E92CC-A00D-DB41-9E5E-82C86DD4D85E}" srcOrd="1" destOrd="0" presId="urn:microsoft.com/office/officeart/2005/8/layout/pyramid1"/>
    <dgm:cxn modelId="{2915A12B-7316-DA4D-8B08-501E0F2EBE02}" type="presParOf" srcId="{6D4E92CC-A00D-DB41-9E5E-82C86DD4D85E}" destId="{7A085D72-B971-A34C-92B4-0CD5A2A1A06B}" srcOrd="0" destOrd="0" presId="urn:microsoft.com/office/officeart/2005/8/layout/pyramid1"/>
    <dgm:cxn modelId="{24C54E38-B985-FC4D-8D46-D78B1BD02CB4}" type="presParOf" srcId="{6D4E92CC-A00D-DB41-9E5E-82C86DD4D85E}" destId="{E7F2E65D-7B67-4C4F-854D-661EC3D8D94C}" srcOrd="1" destOrd="0" presId="urn:microsoft.com/office/officeart/2005/8/layout/pyramid1"/>
    <dgm:cxn modelId="{5319BFAD-2DFE-264D-9136-5BBC2AB3AB31}" type="presParOf" srcId="{20A48843-B5E7-D944-B3FB-5DE8585DFDCA}" destId="{D2AB1850-CBCE-8047-AE81-199D0EAA35D4}" srcOrd="2" destOrd="0" presId="urn:microsoft.com/office/officeart/2005/8/layout/pyramid1"/>
    <dgm:cxn modelId="{F2600143-EF1F-7348-86FE-08B4856C3B7D}" type="presParOf" srcId="{D2AB1850-CBCE-8047-AE81-199D0EAA35D4}" destId="{D10F93F5-A4C6-1543-85F9-159513905DF7}" srcOrd="0" destOrd="0" presId="urn:microsoft.com/office/officeart/2005/8/layout/pyramid1"/>
    <dgm:cxn modelId="{E1457B09-34E2-924C-A389-E9EE58E379CF}" type="presParOf" srcId="{D2AB1850-CBCE-8047-AE81-199D0EAA35D4}" destId="{F0BAF394-FAD6-804D-B244-8768148F92F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46CCFD3-2B09-4DBF-8E68-7897DD500ED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7251D2E-EE0C-48DC-A1FA-9DCC1ED6B4C0}">
      <dgm:prSet custT="1"/>
      <dgm:spPr/>
      <dgm:t>
        <a:bodyPr/>
        <a:lstStyle/>
        <a:p>
          <a:pPr rtl="0"/>
          <a:r>
            <a:rPr lang="en-US" sz="3200" dirty="0" smtClean="0"/>
            <a:t>NCPS received </a:t>
          </a:r>
          <a:r>
            <a:rPr lang="en-US" sz="3600" b="1" dirty="0" smtClean="0">
              <a:solidFill>
                <a:schemeClr val="accent6"/>
              </a:solidFill>
            </a:rPr>
            <a:t>20,724 Med event reports</a:t>
          </a:r>
          <a:r>
            <a:rPr lang="en-US" sz="3200" b="1" dirty="0" smtClean="0"/>
            <a:t> </a:t>
          </a:r>
          <a:r>
            <a:rPr lang="en-US" sz="3200" dirty="0" smtClean="0"/>
            <a:t>(FY 2008)</a:t>
          </a:r>
          <a:endParaRPr lang="en-US" sz="3200" dirty="0"/>
        </a:p>
      </dgm:t>
      <dgm:extLst>
        <a:ext uri="{E40237B7-FDA0-4F09-8148-C483321AD2D9}">
          <dgm14:cNvPr xmlns:dgm14="http://schemas.microsoft.com/office/drawing/2010/diagram" id="0" name="" descr="NCPS received 20,724 Med event reports (FY 2008)&#10;The most common reported Med event was omission (18%) &#10;6,607 Actions were recommended &#10;"/>
        </a:ext>
      </dgm:extLst>
    </dgm:pt>
    <dgm:pt modelId="{DA429526-A46C-43DC-A68D-99575CD5AFDE}" type="parTrans" cxnId="{80E942DC-ED8C-490E-97E4-00EC3BC88E20}">
      <dgm:prSet/>
      <dgm:spPr/>
      <dgm:t>
        <a:bodyPr/>
        <a:lstStyle/>
        <a:p>
          <a:endParaRPr lang="en-US" sz="2400"/>
        </a:p>
      </dgm:t>
    </dgm:pt>
    <dgm:pt modelId="{7D2F1929-356D-4DBC-9CD3-B05099FA37E5}" type="sibTrans" cxnId="{80E942DC-ED8C-490E-97E4-00EC3BC88E20}">
      <dgm:prSet/>
      <dgm:spPr/>
      <dgm:t>
        <a:bodyPr/>
        <a:lstStyle/>
        <a:p>
          <a:endParaRPr lang="en-US" sz="2400"/>
        </a:p>
      </dgm:t>
    </dgm:pt>
    <dgm:pt modelId="{4F74473A-6592-4982-8195-9CBFDAFE9E99}">
      <dgm:prSet custT="1"/>
      <dgm:spPr/>
      <dgm:t>
        <a:bodyPr/>
        <a:lstStyle/>
        <a:p>
          <a:pPr rtl="0"/>
          <a:r>
            <a:rPr lang="en-US" sz="3200" dirty="0" smtClean="0"/>
            <a:t>The most common reported Med event was </a:t>
          </a:r>
          <a:r>
            <a:rPr lang="en-US" sz="3600" b="1" dirty="0" smtClean="0">
              <a:solidFill>
                <a:schemeClr val="accent6"/>
              </a:solidFill>
            </a:rPr>
            <a:t>omission</a:t>
          </a:r>
          <a:r>
            <a:rPr lang="en-US" sz="3200" dirty="0" smtClean="0"/>
            <a:t> (18%) </a:t>
          </a:r>
          <a:endParaRPr lang="en-US" sz="3200" dirty="0"/>
        </a:p>
      </dgm:t>
      <dgm:extLst>
        <a:ext uri="{E40237B7-FDA0-4F09-8148-C483321AD2D9}">
          <dgm14:cNvPr xmlns:dgm14="http://schemas.microsoft.com/office/drawing/2010/diagram" id="0" name="" descr="NCPS received 20,724 Med event reports (FY 2008)&#10;The most common reported Med event was omission (18%) &#10;6,607 Actions were recommended &#10;"/>
        </a:ext>
      </dgm:extLst>
    </dgm:pt>
    <dgm:pt modelId="{AF00FFA5-6995-42C0-93E0-03C81770BEAC}" type="parTrans" cxnId="{59C72020-526B-4E54-925A-A5A25FA27D41}">
      <dgm:prSet/>
      <dgm:spPr/>
      <dgm:t>
        <a:bodyPr/>
        <a:lstStyle/>
        <a:p>
          <a:endParaRPr lang="en-US" sz="2400"/>
        </a:p>
      </dgm:t>
    </dgm:pt>
    <dgm:pt modelId="{67424C05-F913-4289-89BA-6FCBF4A0281C}" type="sibTrans" cxnId="{59C72020-526B-4E54-925A-A5A25FA27D41}">
      <dgm:prSet/>
      <dgm:spPr/>
      <dgm:t>
        <a:bodyPr/>
        <a:lstStyle/>
        <a:p>
          <a:endParaRPr lang="en-US" sz="2400"/>
        </a:p>
      </dgm:t>
    </dgm:pt>
    <dgm:pt modelId="{79176152-2484-41A2-AFE8-3DA35CB050B1}">
      <dgm:prSet custT="1"/>
      <dgm:spPr/>
      <dgm:t>
        <a:bodyPr/>
        <a:lstStyle/>
        <a:p>
          <a:pPr rtl="0"/>
          <a:r>
            <a:rPr lang="en-US" sz="4000" b="1" dirty="0" smtClean="0">
              <a:solidFill>
                <a:schemeClr val="accent6"/>
              </a:solidFill>
            </a:rPr>
            <a:t>6,607</a:t>
          </a:r>
          <a:r>
            <a:rPr lang="en-US" sz="3200" dirty="0" smtClean="0"/>
            <a:t> Actions were recommended </a:t>
          </a:r>
          <a:endParaRPr lang="en-US" sz="3200" dirty="0"/>
        </a:p>
      </dgm:t>
      <dgm:extLst>
        <a:ext uri="{E40237B7-FDA0-4F09-8148-C483321AD2D9}">
          <dgm14:cNvPr xmlns:dgm14="http://schemas.microsoft.com/office/drawing/2010/diagram" id="0" name="" descr="NCPS received 20,724 Med event reports (FY 2008)&#10;The most common reported Med event was omission (18%) &#10;6,607 Actions were recommended &#10;"/>
        </a:ext>
      </dgm:extLst>
    </dgm:pt>
    <dgm:pt modelId="{A4E0154F-C534-4DBE-82EB-097A31289AA8}" type="parTrans" cxnId="{DF1633F2-39A2-4CC6-A791-76BF8353BDC9}">
      <dgm:prSet/>
      <dgm:spPr/>
      <dgm:t>
        <a:bodyPr/>
        <a:lstStyle/>
        <a:p>
          <a:endParaRPr lang="en-US" sz="2400"/>
        </a:p>
      </dgm:t>
    </dgm:pt>
    <dgm:pt modelId="{3FDB68E4-C226-457D-9BA8-C20FF6113EA5}" type="sibTrans" cxnId="{DF1633F2-39A2-4CC6-A791-76BF8353BDC9}">
      <dgm:prSet/>
      <dgm:spPr/>
      <dgm:t>
        <a:bodyPr/>
        <a:lstStyle/>
        <a:p>
          <a:endParaRPr lang="en-US" sz="2400"/>
        </a:p>
      </dgm:t>
    </dgm:pt>
    <dgm:pt modelId="{C5A1A1E7-7417-459B-960B-0AA8D7A6CB01}" type="pres">
      <dgm:prSet presAssocID="{546CCFD3-2B09-4DBF-8E68-7897DD500ED4}" presName="linear" presStyleCnt="0">
        <dgm:presLayoutVars>
          <dgm:animLvl val="lvl"/>
          <dgm:resizeHandles val="exact"/>
        </dgm:presLayoutVars>
      </dgm:prSet>
      <dgm:spPr/>
      <dgm:t>
        <a:bodyPr/>
        <a:lstStyle/>
        <a:p>
          <a:endParaRPr lang="en-US"/>
        </a:p>
      </dgm:t>
    </dgm:pt>
    <dgm:pt modelId="{9426A0FE-483E-4482-9642-915B432AB601}" type="pres">
      <dgm:prSet presAssocID="{E7251D2E-EE0C-48DC-A1FA-9DCC1ED6B4C0}" presName="parentText" presStyleLbl="node1" presStyleIdx="0" presStyleCnt="3">
        <dgm:presLayoutVars>
          <dgm:chMax val="0"/>
          <dgm:bulletEnabled val="1"/>
        </dgm:presLayoutVars>
      </dgm:prSet>
      <dgm:spPr/>
      <dgm:t>
        <a:bodyPr/>
        <a:lstStyle/>
        <a:p>
          <a:endParaRPr lang="en-US"/>
        </a:p>
      </dgm:t>
    </dgm:pt>
    <dgm:pt modelId="{6EEFB6D0-0119-48F4-9CD8-6A0FA4AC8772}" type="pres">
      <dgm:prSet presAssocID="{7D2F1929-356D-4DBC-9CD3-B05099FA37E5}" presName="spacer" presStyleCnt="0"/>
      <dgm:spPr/>
    </dgm:pt>
    <dgm:pt modelId="{4310578E-8E26-45A4-9BA8-8EC56A72A560}" type="pres">
      <dgm:prSet presAssocID="{4F74473A-6592-4982-8195-9CBFDAFE9E99}" presName="parentText" presStyleLbl="node1" presStyleIdx="1" presStyleCnt="3">
        <dgm:presLayoutVars>
          <dgm:chMax val="0"/>
          <dgm:bulletEnabled val="1"/>
        </dgm:presLayoutVars>
      </dgm:prSet>
      <dgm:spPr/>
      <dgm:t>
        <a:bodyPr/>
        <a:lstStyle/>
        <a:p>
          <a:endParaRPr lang="en-US"/>
        </a:p>
      </dgm:t>
    </dgm:pt>
    <dgm:pt modelId="{DE2B280D-716F-4630-8F4B-F44B6EC79CBF}" type="pres">
      <dgm:prSet presAssocID="{67424C05-F913-4289-89BA-6FCBF4A0281C}" presName="spacer" presStyleCnt="0"/>
      <dgm:spPr/>
    </dgm:pt>
    <dgm:pt modelId="{CF77554B-C123-4E36-A7A3-4FB46947F542}" type="pres">
      <dgm:prSet presAssocID="{79176152-2484-41A2-AFE8-3DA35CB050B1}" presName="parentText" presStyleLbl="node1" presStyleIdx="2" presStyleCnt="3">
        <dgm:presLayoutVars>
          <dgm:chMax val="0"/>
          <dgm:bulletEnabled val="1"/>
        </dgm:presLayoutVars>
      </dgm:prSet>
      <dgm:spPr/>
      <dgm:t>
        <a:bodyPr/>
        <a:lstStyle/>
        <a:p>
          <a:endParaRPr lang="en-US"/>
        </a:p>
      </dgm:t>
    </dgm:pt>
  </dgm:ptLst>
  <dgm:cxnLst>
    <dgm:cxn modelId="{6D54AEF5-8015-4B14-8B32-D6B67EC21F14}" type="presOf" srcId="{E7251D2E-EE0C-48DC-A1FA-9DCC1ED6B4C0}" destId="{9426A0FE-483E-4482-9642-915B432AB601}" srcOrd="0" destOrd="0" presId="urn:microsoft.com/office/officeart/2005/8/layout/vList2"/>
    <dgm:cxn modelId="{80E942DC-ED8C-490E-97E4-00EC3BC88E20}" srcId="{546CCFD3-2B09-4DBF-8E68-7897DD500ED4}" destId="{E7251D2E-EE0C-48DC-A1FA-9DCC1ED6B4C0}" srcOrd="0" destOrd="0" parTransId="{DA429526-A46C-43DC-A68D-99575CD5AFDE}" sibTransId="{7D2F1929-356D-4DBC-9CD3-B05099FA37E5}"/>
    <dgm:cxn modelId="{4A556AA6-DA41-4EC8-9F14-8A0F3759C740}" type="presOf" srcId="{546CCFD3-2B09-4DBF-8E68-7897DD500ED4}" destId="{C5A1A1E7-7417-459B-960B-0AA8D7A6CB01}" srcOrd="0" destOrd="0" presId="urn:microsoft.com/office/officeart/2005/8/layout/vList2"/>
    <dgm:cxn modelId="{CACD05BC-E3B2-4889-94ED-CCE0415AD3C7}" type="presOf" srcId="{79176152-2484-41A2-AFE8-3DA35CB050B1}" destId="{CF77554B-C123-4E36-A7A3-4FB46947F542}" srcOrd="0" destOrd="0" presId="urn:microsoft.com/office/officeart/2005/8/layout/vList2"/>
    <dgm:cxn modelId="{59C72020-526B-4E54-925A-A5A25FA27D41}" srcId="{546CCFD3-2B09-4DBF-8E68-7897DD500ED4}" destId="{4F74473A-6592-4982-8195-9CBFDAFE9E99}" srcOrd="1" destOrd="0" parTransId="{AF00FFA5-6995-42C0-93E0-03C81770BEAC}" sibTransId="{67424C05-F913-4289-89BA-6FCBF4A0281C}"/>
    <dgm:cxn modelId="{459CD9DA-4F6D-4925-A9FB-B08A273B89AB}" type="presOf" srcId="{4F74473A-6592-4982-8195-9CBFDAFE9E99}" destId="{4310578E-8E26-45A4-9BA8-8EC56A72A560}" srcOrd="0" destOrd="0" presId="urn:microsoft.com/office/officeart/2005/8/layout/vList2"/>
    <dgm:cxn modelId="{DF1633F2-39A2-4CC6-A791-76BF8353BDC9}" srcId="{546CCFD3-2B09-4DBF-8E68-7897DD500ED4}" destId="{79176152-2484-41A2-AFE8-3DA35CB050B1}" srcOrd="2" destOrd="0" parTransId="{A4E0154F-C534-4DBE-82EB-097A31289AA8}" sibTransId="{3FDB68E4-C226-457D-9BA8-C20FF6113EA5}"/>
    <dgm:cxn modelId="{63A01D16-4225-4792-A19C-C8A0AAC5AE36}" type="presParOf" srcId="{C5A1A1E7-7417-459B-960B-0AA8D7A6CB01}" destId="{9426A0FE-483E-4482-9642-915B432AB601}" srcOrd="0" destOrd="0" presId="urn:microsoft.com/office/officeart/2005/8/layout/vList2"/>
    <dgm:cxn modelId="{DF1B2BAC-DA18-4183-885C-1189332D62D0}" type="presParOf" srcId="{C5A1A1E7-7417-459B-960B-0AA8D7A6CB01}" destId="{6EEFB6D0-0119-48F4-9CD8-6A0FA4AC8772}" srcOrd="1" destOrd="0" presId="urn:microsoft.com/office/officeart/2005/8/layout/vList2"/>
    <dgm:cxn modelId="{8CCC7D16-4DEB-4CBA-A289-6EEACA390887}" type="presParOf" srcId="{C5A1A1E7-7417-459B-960B-0AA8D7A6CB01}" destId="{4310578E-8E26-45A4-9BA8-8EC56A72A560}" srcOrd="2" destOrd="0" presId="urn:microsoft.com/office/officeart/2005/8/layout/vList2"/>
    <dgm:cxn modelId="{B9BFF2AF-8BF0-4CA8-AF81-EC0A2CAFF72D}" type="presParOf" srcId="{C5A1A1E7-7417-459B-960B-0AA8D7A6CB01}" destId="{DE2B280D-716F-4630-8F4B-F44B6EC79CBF}" srcOrd="3" destOrd="0" presId="urn:microsoft.com/office/officeart/2005/8/layout/vList2"/>
    <dgm:cxn modelId="{3A769C3A-C287-4087-92D7-17C4456A0AA4}" type="presParOf" srcId="{C5A1A1E7-7417-459B-960B-0AA8D7A6CB01}" destId="{CF77554B-C123-4E36-A7A3-4FB46947F54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a:solidFill>
          <a:srgbClr val="FF0000"/>
        </a:solidFill>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a:p>
      </dgm:t>
    </dgm:pt>
    <dgm:pt modelId="{74E9E67B-8F4F-EF40-B742-942F45116FD2}" type="parTrans" cxnId="{DCA41FC8-5E34-7D4B-A31B-ADCAAD6E9F5C}">
      <dgm:prSet/>
      <dgm:spPr/>
      <dgm:t>
        <a:bodyPr/>
        <a:lstStyle/>
        <a:p>
          <a:endParaRPr lang="en-US"/>
        </a:p>
      </dgm:t>
    </dgm:pt>
    <dgm:pt modelId="{5275BC3D-F714-4543-98B2-A20621260647}">
      <dgm:prSet phldrT="[Text]" custT="1"/>
      <dgm:spPr>
        <a:solidFill>
          <a:schemeClr val="accent4">
            <a:lumMod val="60000"/>
            <a:lumOff val="40000"/>
          </a:schemeClr>
        </a:solidFill>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a:p>
      </dgm:t>
    </dgm:pt>
    <dgm:pt modelId="{C2FE7205-4B01-1548-B045-D5E2A0187CD4}" type="parTrans" cxnId="{5E29C273-DCF2-6940-8F5C-F60DA5D47B7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19787" custLinFactNeighborX="-9256" custLinFactNeighborY="-3643">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11959">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14062">
        <dgm:presLayoutVars>
          <dgm:chMax val="0"/>
          <dgm:chPref val="0"/>
          <dgm:bulletEnabled val="1"/>
        </dgm:presLayoutVars>
      </dgm:prSet>
      <dgm:spPr/>
      <dgm:t>
        <a:bodyPr/>
        <a:lstStyle/>
        <a:p>
          <a:endParaRPr lang="en-US"/>
        </a:p>
      </dgm:t>
    </dgm:pt>
  </dgm:ptLst>
  <dgm:cxnLst>
    <dgm:cxn modelId="{A2FDB95D-CB54-F44C-8ADE-0A3BDF4D5307}" type="presOf" srcId="{E5203C09-D4D2-DB4F-ACAC-4F58B71EC245}" destId="{70ADBDCC-2290-2943-BD1F-F8DC770C6FD5}" srcOrd="0" destOrd="0" presId="urn:microsoft.com/office/officeart/2005/8/layout/chevron1"/>
    <dgm:cxn modelId="{34E5D6A9-1BD4-314B-A2D6-A73BB5AB07AE}" type="presOf" srcId="{628139FF-8EAD-634C-ACB3-B324FE14D3C0}" destId="{492F28D2-EE63-324E-A453-CE702FFDC06C}" srcOrd="0" destOrd="0" presId="urn:microsoft.com/office/officeart/2005/8/layout/chevron1"/>
    <dgm:cxn modelId="{BF2B8A41-B052-B540-9EB4-292AF1C838E2}" type="presOf" srcId="{5275BC3D-F714-4543-98B2-A20621260647}" destId="{0E572CE4-9D45-C64D-8DE0-A1010D643CF4}"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0E4D3A30-32A7-0343-8819-E9377624F084}" type="presOf" srcId="{22486C7A-83F7-8B4F-B42D-48B1BC4A1152}" destId="{4081AFBF-590F-6443-9A70-A71E16F05D20}" srcOrd="0" destOrd="0" presId="urn:microsoft.com/office/officeart/2005/8/layout/chevron1"/>
    <dgm:cxn modelId="{5E29C273-DCF2-6940-8F5C-F60DA5D47B7C}" srcId="{628139FF-8EAD-634C-ACB3-B324FE14D3C0}" destId="{5275BC3D-F714-4543-98B2-A20621260647}" srcOrd="0" destOrd="0" parTransId="{C2FE7205-4B01-1548-B045-D5E2A0187CD4}" sibTransId="{49029330-B5D9-DF43-A334-E83608072CC5}"/>
    <dgm:cxn modelId="{AEADCA80-6A98-A94A-A6FB-E3C935C41CEE}" type="presOf" srcId="{4BEA370E-06E5-4344-AD24-05201E8B392A}" destId="{7CF281FA-8831-7F42-8A38-0ADB74D029CE}" srcOrd="0" destOrd="0" presId="urn:microsoft.com/office/officeart/2005/8/layout/chevron1"/>
    <dgm:cxn modelId="{33E59B62-ADA5-CE40-933E-A21A3725684B}" type="presParOf" srcId="{492F28D2-EE63-324E-A453-CE702FFDC06C}" destId="{0E572CE4-9D45-C64D-8DE0-A1010D643CF4}" srcOrd="0" destOrd="0" presId="urn:microsoft.com/office/officeart/2005/8/layout/chevron1"/>
    <dgm:cxn modelId="{7FFACEB6-1C5D-7647-A991-0A0216342804}" type="presParOf" srcId="{492F28D2-EE63-324E-A453-CE702FFDC06C}" destId="{8800C15B-FF9A-CE4F-B772-0C3AC55C6E46}" srcOrd="1" destOrd="0" presId="urn:microsoft.com/office/officeart/2005/8/layout/chevron1"/>
    <dgm:cxn modelId="{50C79F4E-7052-3541-B48D-9E0E96D52B55}" type="presParOf" srcId="{492F28D2-EE63-324E-A453-CE702FFDC06C}" destId="{4081AFBF-590F-6443-9A70-A71E16F05D20}" srcOrd="2" destOrd="0" presId="urn:microsoft.com/office/officeart/2005/8/layout/chevron1"/>
    <dgm:cxn modelId="{774C2105-53CA-984A-BD08-F10761BA79E4}" type="presParOf" srcId="{492F28D2-EE63-324E-A453-CE702FFDC06C}" destId="{C5FF1770-31B8-884D-8C55-285AFDCB75CE}" srcOrd="3" destOrd="0" presId="urn:microsoft.com/office/officeart/2005/8/layout/chevron1"/>
    <dgm:cxn modelId="{BB60F167-90CC-B54E-A05D-035E982335C2}" type="presParOf" srcId="{492F28D2-EE63-324E-A453-CE702FFDC06C}" destId="{7CF281FA-8831-7F42-8A38-0ADB74D029CE}" srcOrd="4" destOrd="0" presId="urn:microsoft.com/office/officeart/2005/8/layout/chevron1"/>
    <dgm:cxn modelId="{E8D970B1-4064-1443-A011-5B621A6FF392}" type="presParOf" srcId="{492F28D2-EE63-324E-A453-CE702FFDC06C}" destId="{C28C3F11-467E-394C-9FFE-AB8376D70B92}" srcOrd="5" destOrd="0" presId="urn:microsoft.com/office/officeart/2005/8/layout/chevron1"/>
    <dgm:cxn modelId="{072DA00E-6E3D-4D48-8654-2246BAACF46B}"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chemeClr val="accent4">
            <a:lumMod val="60000"/>
            <a:lumOff val="40000"/>
          </a:schemeClr>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a:p>
      </dgm:t>
    </dgm:pt>
    <dgm:pt modelId="{49029330-B5D9-DF43-A334-E83608072CC5}" type="sibTrans" cxnId="{5E29C273-DCF2-6940-8F5C-F60DA5D47B7C}">
      <dgm:prSet/>
      <dgm:spPr/>
      <dgm:t>
        <a:bodyPr/>
        <a:lstStyle/>
        <a:p>
          <a:endParaRPr lang="en-US"/>
        </a:p>
      </dgm:t>
    </dgm:pt>
    <dgm:pt modelId="{22486C7A-83F7-8B4F-B42D-48B1BC4A1152}">
      <dgm:prSet phldrT="[Text]" custT="1"/>
      <dgm:spPr>
        <a:solidFill>
          <a:srgbClr val="B3A2C7"/>
        </a:solidFill>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a:solidFill>
          <a:srgbClr val="B3A2C7"/>
        </a:solidFill>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a:solidFill>
          <a:schemeClr val="accent4">
            <a:lumMod val="60000"/>
            <a:lumOff val="40000"/>
          </a:schemeClr>
        </a:solidFill>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a:p>
      </dgm:t>
    </dgm:pt>
    <dgm:pt modelId="{96A6DDC4-7722-D04E-B50B-1498DC1A61DD}" type="sibTrans" cxnId="{DCA41FC8-5E34-7D4B-A31B-ADCAAD6E9F5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27521">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EBF3023A-4488-1C4C-A288-D89DF1C4A5CC}" type="presOf" srcId="{4BEA370E-06E5-4344-AD24-05201E8B392A}" destId="{7CF281FA-8831-7F42-8A38-0ADB74D029CE}" srcOrd="0" destOrd="0" presId="urn:microsoft.com/office/officeart/2005/8/layout/chevron1"/>
    <dgm:cxn modelId="{34469132-06C9-F04D-804D-ED83D792B8C2}" type="presOf" srcId="{628139FF-8EAD-634C-ACB3-B324FE14D3C0}" destId="{492F28D2-EE63-324E-A453-CE702FFDC06C}" srcOrd="0" destOrd="0" presId="urn:microsoft.com/office/officeart/2005/8/layout/chevron1"/>
    <dgm:cxn modelId="{DCA41FC8-5E34-7D4B-A31B-ADCAAD6E9F5C}" srcId="{628139FF-8EAD-634C-ACB3-B324FE14D3C0}" destId="{E5203C09-D4D2-DB4F-ACAC-4F58B71EC245}" srcOrd="3" destOrd="0" parTransId="{74E9E67B-8F4F-EF40-B742-942F45116FD2}" sibTransId="{96A6DDC4-7722-D04E-B50B-1498DC1A61DD}"/>
    <dgm:cxn modelId="{FE66E581-BCCA-6D43-879C-CEC298F4371C}" type="presOf" srcId="{E5203C09-D4D2-DB4F-ACAC-4F58B71EC245}" destId="{70ADBDCC-2290-2943-BD1F-F8DC770C6FD5}"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0A98721F-FA17-3549-8855-D904A7C58496}" type="presOf" srcId="{5275BC3D-F714-4543-98B2-A20621260647}" destId="{0E572CE4-9D45-C64D-8DE0-A1010D643CF4}" srcOrd="0" destOrd="0" presId="urn:microsoft.com/office/officeart/2005/8/layout/chevron1"/>
    <dgm:cxn modelId="{74482614-67FD-5143-9781-1993E3E4EBF0}" type="presOf" srcId="{22486C7A-83F7-8B4F-B42D-48B1BC4A1152}" destId="{4081AFBF-590F-6443-9A70-A71E16F05D20}"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5E29C273-DCF2-6940-8F5C-F60DA5D47B7C}" srcId="{628139FF-8EAD-634C-ACB3-B324FE14D3C0}" destId="{5275BC3D-F714-4543-98B2-A20621260647}" srcOrd="0" destOrd="0" parTransId="{C2FE7205-4B01-1548-B045-D5E2A0187CD4}" sibTransId="{49029330-B5D9-DF43-A334-E83608072CC5}"/>
    <dgm:cxn modelId="{0B1C9306-DBAA-2C48-BBB7-F549F4C4B29F}" type="presParOf" srcId="{492F28D2-EE63-324E-A453-CE702FFDC06C}" destId="{0E572CE4-9D45-C64D-8DE0-A1010D643CF4}" srcOrd="0" destOrd="0" presId="urn:microsoft.com/office/officeart/2005/8/layout/chevron1"/>
    <dgm:cxn modelId="{C72378BF-B315-9649-95E3-D1F1728DBFA4}" type="presParOf" srcId="{492F28D2-EE63-324E-A453-CE702FFDC06C}" destId="{8800C15B-FF9A-CE4F-B772-0C3AC55C6E46}" srcOrd="1" destOrd="0" presId="urn:microsoft.com/office/officeart/2005/8/layout/chevron1"/>
    <dgm:cxn modelId="{D9154C8C-2302-0D46-9138-8ADAD09E43CA}" type="presParOf" srcId="{492F28D2-EE63-324E-A453-CE702FFDC06C}" destId="{4081AFBF-590F-6443-9A70-A71E16F05D20}" srcOrd="2" destOrd="0" presId="urn:microsoft.com/office/officeart/2005/8/layout/chevron1"/>
    <dgm:cxn modelId="{5FF1C5E6-6EC8-D145-92D5-B2ECA78F62CB}" type="presParOf" srcId="{492F28D2-EE63-324E-A453-CE702FFDC06C}" destId="{C5FF1770-31B8-884D-8C55-285AFDCB75CE}" srcOrd="3" destOrd="0" presId="urn:microsoft.com/office/officeart/2005/8/layout/chevron1"/>
    <dgm:cxn modelId="{F4A24D88-B445-9642-9E87-6D75E59FB319}" type="presParOf" srcId="{492F28D2-EE63-324E-A453-CE702FFDC06C}" destId="{7CF281FA-8831-7F42-8A38-0ADB74D029CE}" srcOrd="4" destOrd="0" presId="urn:microsoft.com/office/officeart/2005/8/layout/chevron1"/>
    <dgm:cxn modelId="{C9F6046D-54D7-0847-A5D0-5E33CD64E8A4}" type="presParOf" srcId="{492F28D2-EE63-324E-A453-CE702FFDC06C}" destId="{C28C3F11-467E-394C-9FFE-AB8376D70B92}" srcOrd="5" destOrd="0" presId="urn:microsoft.com/office/officeart/2005/8/layout/chevron1"/>
    <dgm:cxn modelId="{157106EE-BEC9-9C43-9073-B9C0C01F3AB4}"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3087397-DB22-479B-97AA-18F37E71B2CE}" type="doc">
      <dgm:prSet loTypeId="urn:microsoft.com/office/officeart/2005/8/layout/default#2" loCatId="list" qsTypeId="urn:microsoft.com/office/officeart/2005/8/quickstyle/3d1" qsCatId="3D" csTypeId="urn:microsoft.com/office/officeart/2005/8/colors/colorful4" csCatId="colorful" phldr="1"/>
      <dgm:spPr/>
      <dgm:t>
        <a:bodyPr/>
        <a:lstStyle/>
        <a:p>
          <a:endParaRPr lang="en-US"/>
        </a:p>
      </dgm:t>
    </dgm:pt>
    <dgm:pt modelId="{9F46EE23-38B0-4BAF-83E5-2B3D12D40B3D}">
      <dgm:prSet custT="1"/>
      <dgm:spPr/>
      <dgm:t>
        <a:bodyPr/>
        <a:lstStyle/>
        <a:p>
          <a:pPr rtl="0"/>
          <a:r>
            <a:rPr lang="en-US" sz="2800" dirty="0" smtClean="0"/>
            <a:t>Purchasing for safety</a:t>
          </a:r>
          <a:endParaRPr lang="en-US" sz="2800" dirty="0"/>
        </a:p>
      </dgm:t>
      <dgm:extLst>
        <a:ext uri="{E40237B7-FDA0-4F09-8148-C483321AD2D9}">
          <dgm14:cNvPr xmlns:dgm14="http://schemas.microsoft.com/office/drawing/2010/diagram" id="0" name="" descr="Purchasing for safety&#10;"/>
        </a:ext>
      </dgm:extLst>
    </dgm:pt>
    <dgm:pt modelId="{22B87426-98A0-4992-88FA-79DB839D745B}" type="parTrans" cxnId="{96608814-835D-4BA9-984D-764C3304A6B2}">
      <dgm:prSet/>
      <dgm:spPr/>
      <dgm:t>
        <a:bodyPr/>
        <a:lstStyle/>
        <a:p>
          <a:endParaRPr lang="en-US" sz="2800"/>
        </a:p>
      </dgm:t>
    </dgm:pt>
    <dgm:pt modelId="{C81C3488-1C11-44ED-B74B-2758E63824E5}" type="sibTrans" cxnId="{96608814-835D-4BA9-984D-764C3304A6B2}">
      <dgm:prSet/>
      <dgm:spPr/>
      <dgm:t>
        <a:bodyPr/>
        <a:lstStyle/>
        <a:p>
          <a:endParaRPr lang="en-US" sz="2800"/>
        </a:p>
      </dgm:t>
    </dgm:pt>
    <dgm:pt modelId="{D4D29FAC-D722-4A1E-8A5B-5776ED9E4D70}">
      <dgm:prSet custT="1"/>
      <dgm:spPr/>
      <dgm:t>
        <a:bodyPr/>
        <a:lstStyle/>
        <a:p>
          <a:pPr rtl="0"/>
          <a:r>
            <a:rPr lang="en-US" sz="2800" dirty="0" smtClean="0"/>
            <a:t>Outsourcing compounded products</a:t>
          </a:r>
          <a:endParaRPr lang="en-US" sz="2800" dirty="0"/>
        </a:p>
      </dgm:t>
      <dgm:extLst>
        <a:ext uri="{E40237B7-FDA0-4F09-8148-C483321AD2D9}">
          <dgm14:cNvPr xmlns:dgm14="http://schemas.microsoft.com/office/drawing/2010/diagram" id="0" name="" descr="Outsourcing compounded products&#10;"/>
        </a:ext>
      </dgm:extLst>
    </dgm:pt>
    <dgm:pt modelId="{803CE8EC-07AC-478F-8E35-1E42AFA23D2F}" type="parTrans" cxnId="{02FDE171-6C7C-4563-9E8B-87A485AAF9B2}">
      <dgm:prSet/>
      <dgm:spPr/>
      <dgm:t>
        <a:bodyPr/>
        <a:lstStyle/>
        <a:p>
          <a:endParaRPr lang="en-US" sz="2800"/>
        </a:p>
      </dgm:t>
    </dgm:pt>
    <dgm:pt modelId="{7B5826EC-5791-4BB8-AAEE-6A0C25D583FE}" type="sibTrans" cxnId="{02FDE171-6C7C-4563-9E8B-87A485AAF9B2}">
      <dgm:prSet/>
      <dgm:spPr/>
      <dgm:t>
        <a:bodyPr/>
        <a:lstStyle/>
        <a:p>
          <a:endParaRPr lang="en-US" sz="2800"/>
        </a:p>
      </dgm:t>
    </dgm:pt>
    <dgm:pt modelId="{D98E57B5-BA44-45A4-9E35-25DDCC65B81E}">
      <dgm:prSet custT="1"/>
      <dgm:spPr/>
      <dgm:t>
        <a:bodyPr/>
        <a:lstStyle/>
        <a:p>
          <a:pPr rtl="0"/>
          <a:r>
            <a:rPr lang="en-US" sz="2800" dirty="0" smtClean="0"/>
            <a:t>Integrating new medications &amp;  technology </a:t>
          </a:r>
          <a:endParaRPr lang="en-US" sz="2800" dirty="0"/>
        </a:p>
      </dgm:t>
      <dgm:extLst>
        <a:ext uri="{E40237B7-FDA0-4F09-8148-C483321AD2D9}">
          <dgm14:cNvPr xmlns:dgm14="http://schemas.microsoft.com/office/drawing/2010/diagram" id="0" name="" descr="Integrate new medications &amp;  technology &#10;"/>
        </a:ext>
      </dgm:extLst>
    </dgm:pt>
    <dgm:pt modelId="{72AF6F40-862D-41F6-9E0A-A571CAC1FDFF}" type="parTrans" cxnId="{2AEB15B6-1540-4273-B55A-82C74C85BA07}">
      <dgm:prSet/>
      <dgm:spPr/>
      <dgm:t>
        <a:bodyPr/>
        <a:lstStyle/>
        <a:p>
          <a:endParaRPr lang="en-US" sz="2800"/>
        </a:p>
      </dgm:t>
    </dgm:pt>
    <dgm:pt modelId="{87A68385-A57D-4B73-97F0-5FD76D95AF55}" type="sibTrans" cxnId="{2AEB15B6-1540-4273-B55A-82C74C85BA07}">
      <dgm:prSet/>
      <dgm:spPr/>
      <dgm:t>
        <a:bodyPr/>
        <a:lstStyle/>
        <a:p>
          <a:endParaRPr lang="en-US" sz="2800"/>
        </a:p>
      </dgm:t>
    </dgm:pt>
    <dgm:pt modelId="{6E74244E-5082-49E9-A848-9419DAA7D535}">
      <dgm:prSet custT="1"/>
      <dgm:spPr/>
      <dgm:t>
        <a:bodyPr/>
        <a:lstStyle/>
        <a:p>
          <a:pPr rtl="0"/>
          <a:r>
            <a:rPr lang="en-US" sz="2800" dirty="0" smtClean="0"/>
            <a:t>Managing drug shortages</a:t>
          </a:r>
          <a:endParaRPr lang="en-US" sz="2800" dirty="0"/>
        </a:p>
      </dgm:t>
      <dgm:extLst>
        <a:ext uri="{E40237B7-FDA0-4F09-8148-C483321AD2D9}">
          <dgm14:cNvPr xmlns:dgm14="http://schemas.microsoft.com/office/drawing/2010/diagram" id="0" name="" descr="Managing drug shortages&#10;"/>
        </a:ext>
      </dgm:extLst>
    </dgm:pt>
    <dgm:pt modelId="{0BD8D656-09D5-4591-8D37-887FA916D465}" type="parTrans" cxnId="{A2297226-DDAA-4F55-A6D8-6608E2C94434}">
      <dgm:prSet/>
      <dgm:spPr/>
      <dgm:t>
        <a:bodyPr/>
        <a:lstStyle/>
        <a:p>
          <a:endParaRPr lang="en-US" sz="2800"/>
        </a:p>
      </dgm:t>
    </dgm:pt>
    <dgm:pt modelId="{52061101-3AA9-48ED-AF08-28CCDC1D8261}" type="sibTrans" cxnId="{A2297226-DDAA-4F55-A6D8-6608E2C94434}">
      <dgm:prSet/>
      <dgm:spPr/>
      <dgm:t>
        <a:bodyPr/>
        <a:lstStyle/>
        <a:p>
          <a:endParaRPr lang="en-US" sz="2800"/>
        </a:p>
      </dgm:t>
    </dgm:pt>
    <dgm:pt modelId="{4FC41478-B167-4709-8133-AE8E062E6980}">
      <dgm:prSet custT="1"/>
      <dgm:spPr/>
      <dgm:t>
        <a:bodyPr/>
        <a:lstStyle/>
        <a:p>
          <a:pPr rtl="0"/>
          <a:r>
            <a:rPr lang="en-US" sz="2800" dirty="0" smtClean="0"/>
            <a:t>Opioid Safety</a:t>
          </a:r>
          <a:endParaRPr lang="en-US" sz="2800" dirty="0"/>
        </a:p>
      </dgm:t>
      <dgm:extLst>
        <a:ext uri="{E40237B7-FDA0-4F09-8148-C483321AD2D9}">
          <dgm14:cNvPr xmlns:dgm14="http://schemas.microsoft.com/office/drawing/2010/diagram" id="0" name="" descr="Opioid Safety&#10;"/>
        </a:ext>
      </dgm:extLst>
    </dgm:pt>
    <dgm:pt modelId="{EC0FA8EC-61FA-440C-A449-3CF5879E7883}" type="parTrans" cxnId="{0CA68629-5C2B-4A67-93C3-988D562C1767}">
      <dgm:prSet/>
      <dgm:spPr/>
      <dgm:t>
        <a:bodyPr/>
        <a:lstStyle/>
        <a:p>
          <a:endParaRPr lang="en-US" sz="2800"/>
        </a:p>
      </dgm:t>
    </dgm:pt>
    <dgm:pt modelId="{3A2DB8E9-3063-4FE2-B8C6-56B4D08F9691}" type="sibTrans" cxnId="{0CA68629-5C2B-4A67-93C3-988D562C1767}">
      <dgm:prSet/>
      <dgm:spPr/>
      <dgm:t>
        <a:bodyPr/>
        <a:lstStyle/>
        <a:p>
          <a:endParaRPr lang="en-US" sz="2800"/>
        </a:p>
      </dgm:t>
    </dgm:pt>
    <dgm:pt modelId="{4AD2841F-A7F7-4E17-B572-3316B0B47F87}">
      <dgm:prSet custT="1"/>
      <dgm:spPr/>
      <dgm:t>
        <a:bodyPr/>
        <a:lstStyle/>
        <a:p>
          <a:pPr rtl="0"/>
          <a:r>
            <a:rPr lang="en-US" sz="2800" dirty="0" smtClean="0"/>
            <a:t>Recognized medication safety hazards</a:t>
          </a:r>
          <a:endParaRPr lang="en-US" sz="2800" dirty="0"/>
        </a:p>
      </dgm:t>
      <dgm:extLst>
        <a:ext uri="{E40237B7-FDA0-4F09-8148-C483321AD2D9}">
          <dgm14:cNvPr xmlns:dgm14="http://schemas.microsoft.com/office/drawing/2010/diagram" id="0" name="" descr="Recognized medication safety hazards&#10;"/>
        </a:ext>
      </dgm:extLst>
    </dgm:pt>
    <dgm:pt modelId="{EACF2FB2-E149-4074-AB6F-DE72BEDBCC47}" type="parTrans" cxnId="{C7D93409-D699-4AF7-9297-250F3294B027}">
      <dgm:prSet/>
      <dgm:spPr/>
      <dgm:t>
        <a:bodyPr/>
        <a:lstStyle/>
        <a:p>
          <a:endParaRPr lang="en-US" sz="2800"/>
        </a:p>
      </dgm:t>
    </dgm:pt>
    <dgm:pt modelId="{1632AAD8-46AE-4B81-9626-9BF32EC7356A}" type="sibTrans" cxnId="{C7D93409-D699-4AF7-9297-250F3294B027}">
      <dgm:prSet/>
      <dgm:spPr/>
      <dgm:t>
        <a:bodyPr/>
        <a:lstStyle/>
        <a:p>
          <a:endParaRPr lang="en-US" sz="2800"/>
        </a:p>
      </dgm:t>
    </dgm:pt>
    <dgm:pt modelId="{2DFF4F4B-8A9B-4D8C-BA50-7120F17E053F}">
      <dgm:prSet custT="1"/>
      <dgm:spPr/>
      <dgm:t>
        <a:bodyPr/>
        <a:lstStyle/>
        <a:p>
          <a:pPr rtl="0"/>
          <a:r>
            <a:rPr lang="en-US" sz="2800" dirty="0" smtClean="0"/>
            <a:t>Clinical informatics</a:t>
          </a:r>
          <a:endParaRPr lang="en-US" sz="2800" dirty="0"/>
        </a:p>
      </dgm:t>
      <dgm:extLst>
        <a:ext uri="{E40237B7-FDA0-4F09-8148-C483321AD2D9}">
          <dgm14:cNvPr xmlns:dgm14="http://schemas.microsoft.com/office/drawing/2010/diagram" id="0" name="" descr="Clinical informatics&#10;"/>
        </a:ext>
      </dgm:extLst>
    </dgm:pt>
    <dgm:pt modelId="{49F80E48-7EDD-455A-9DB0-FA0FFECDBECB}" type="parTrans" cxnId="{121DB09E-1EA6-4450-8C58-4ADD751B300F}">
      <dgm:prSet/>
      <dgm:spPr/>
      <dgm:t>
        <a:bodyPr/>
        <a:lstStyle/>
        <a:p>
          <a:endParaRPr lang="en-US" sz="2800"/>
        </a:p>
      </dgm:t>
    </dgm:pt>
    <dgm:pt modelId="{E3EC12FA-D494-4DBC-B4E7-9219EB384FDD}" type="sibTrans" cxnId="{121DB09E-1EA6-4450-8C58-4ADD751B300F}">
      <dgm:prSet/>
      <dgm:spPr/>
      <dgm:t>
        <a:bodyPr/>
        <a:lstStyle/>
        <a:p>
          <a:endParaRPr lang="en-US" sz="2800"/>
        </a:p>
      </dgm:t>
    </dgm:pt>
    <dgm:pt modelId="{649B4BB4-D734-40EC-913E-303DDBF7E519}">
      <dgm:prSet custT="1"/>
      <dgm:spPr/>
      <dgm:t>
        <a:bodyPr/>
        <a:lstStyle/>
        <a:p>
          <a:pPr rtl="0"/>
          <a:r>
            <a:rPr lang="en-US" sz="2800" dirty="0" smtClean="0"/>
            <a:t>Communication and team work</a:t>
          </a:r>
          <a:endParaRPr lang="en-US" sz="2800" dirty="0"/>
        </a:p>
      </dgm:t>
      <dgm:extLst>
        <a:ext uri="{E40237B7-FDA0-4F09-8148-C483321AD2D9}">
          <dgm14:cNvPr xmlns:dgm14="http://schemas.microsoft.com/office/drawing/2010/diagram" id="0" name="" descr="Communication and team work&#10;"/>
        </a:ext>
      </dgm:extLst>
    </dgm:pt>
    <dgm:pt modelId="{8F64DA18-04D1-4F3A-8224-584AC8E201EB}" type="parTrans" cxnId="{2F236D23-A1A4-4AFE-8415-4505A5E62581}">
      <dgm:prSet/>
      <dgm:spPr/>
      <dgm:t>
        <a:bodyPr/>
        <a:lstStyle/>
        <a:p>
          <a:endParaRPr lang="en-US" sz="2800"/>
        </a:p>
      </dgm:t>
    </dgm:pt>
    <dgm:pt modelId="{2765A76C-3D04-4187-8FD8-7DB46AD27150}" type="sibTrans" cxnId="{2F236D23-A1A4-4AFE-8415-4505A5E62581}">
      <dgm:prSet/>
      <dgm:spPr/>
      <dgm:t>
        <a:bodyPr/>
        <a:lstStyle/>
        <a:p>
          <a:endParaRPr lang="en-US" sz="2800"/>
        </a:p>
      </dgm:t>
    </dgm:pt>
    <dgm:pt modelId="{52EFBEB3-48E3-4803-8D0A-B6DBDFC8C1DD}">
      <dgm:prSet custT="1"/>
      <dgm:spPr/>
      <dgm:t>
        <a:bodyPr/>
        <a:lstStyle/>
        <a:p>
          <a:pPr rtl="0"/>
          <a:r>
            <a:rPr lang="en-US" sz="2800" dirty="0" smtClean="0"/>
            <a:t>Managing distractions</a:t>
          </a:r>
          <a:endParaRPr lang="en-US" sz="2800" dirty="0"/>
        </a:p>
      </dgm:t>
      <dgm:extLst>
        <a:ext uri="{E40237B7-FDA0-4F09-8148-C483321AD2D9}">
          <dgm14:cNvPr xmlns:dgm14="http://schemas.microsoft.com/office/drawing/2010/diagram" id="0" name="" descr="Managing distractions&#10;"/>
        </a:ext>
      </dgm:extLst>
    </dgm:pt>
    <dgm:pt modelId="{B93D9B85-E287-404E-A1B6-8E0CF1DCDE3A}" type="parTrans" cxnId="{9205BB86-CABC-4198-A7C9-71FCC98E7759}">
      <dgm:prSet/>
      <dgm:spPr/>
      <dgm:t>
        <a:bodyPr/>
        <a:lstStyle/>
        <a:p>
          <a:endParaRPr lang="en-US" sz="2800"/>
        </a:p>
      </dgm:t>
    </dgm:pt>
    <dgm:pt modelId="{D53090F0-642B-4026-81EF-71529293FE1C}" type="sibTrans" cxnId="{9205BB86-CABC-4198-A7C9-71FCC98E7759}">
      <dgm:prSet/>
      <dgm:spPr/>
      <dgm:t>
        <a:bodyPr/>
        <a:lstStyle/>
        <a:p>
          <a:endParaRPr lang="en-US" sz="2800"/>
        </a:p>
      </dgm:t>
    </dgm:pt>
    <dgm:pt modelId="{141FA964-8B31-4582-AF7A-17E2ECAD505D}">
      <dgm:prSet custT="1"/>
      <dgm:spPr/>
      <dgm:t>
        <a:bodyPr/>
        <a:lstStyle/>
        <a:p>
          <a:pPr rtl="0"/>
          <a:r>
            <a:rPr lang="en-US" sz="2800" dirty="0" smtClean="0"/>
            <a:t>Designing safety into work flow</a:t>
          </a:r>
          <a:endParaRPr lang="en-US" sz="2800" dirty="0"/>
        </a:p>
      </dgm:t>
    </dgm:pt>
    <dgm:pt modelId="{2787E6A0-8A33-47FC-83A8-E43432933DC3}" type="parTrans" cxnId="{492BD448-2254-4541-B354-58F6657940DE}">
      <dgm:prSet/>
      <dgm:spPr/>
      <dgm:t>
        <a:bodyPr/>
        <a:lstStyle/>
        <a:p>
          <a:endParaRPr lang="en-US" sz="2800"/>
        </a:p>
      </dgm:t>
    </dgm:pt>
    <dgm:pt modelId="{E75C3A19-D92D-4BE8-B32B-125FCF812AA9}" type="sibTrans" cxnId="{492BD448-2254-4541-B354-58F6657940DE}">
      <dgm:prSet/>
      <dgm:spPr/>
      <dgm:t>
        <a:bodyPr/>
        <a:lstStyle/>
        <a:p>
          <a:endParaRPr lang="en-US" sz="2800"/>
        </a:p>
      </dgm:t>
    </dgm:pt>
    <dgm:pt modelId="{797135C6-E009-462B-BE0F-51ACA4755988}" type="pres">
      <dgm:prSet presAssocID="{03087397-DB22-479B-97AA-18F37E71B2CE}" presName="diagram" presStyleCnt="0">
        <dgm:presLayoutVars>
          <dgm:dir/>
          <dgm:resizeHandles val="exact"/>
        </dgm:presLayoutVars>
      </dgm:prSet>
      <dgm:spPr/>
      <dgm:t>
        <a:bodyPr/>
        <a:lstStyle/>
        <a:p>
          <a:endParaRPr lang="en-US"/>
        </a:p>
      </dgm:t>
    </dgm:pt>
    <dgm:pt modelId="{8ADAACAE-714B-442A-94E2-D652F497E91F}" type="pres">
      <dgm:prSet presAssocID="{9F46EE23-38B0-4BAF-83E5-2B3D12D40B3D}" presName="node" presStyleLbl="node1" presStyleIdx="0" presStyleCnt="10" custScaleX="108731">
        <dgm:presLayoutVars>
          <dgm:bulletEnabled val="1"/>
        </dgm:presLayoutVars>
      </dgm:prSet>
      <dgm:spPr/>
      <dgm:t>
        <a:bodyPr/>
        <a:lstStyle/>
        <a:p>
          <a:endParaRPr lang="en-US"/>
        </a:p>
      </dgm:t>
    </dgm:pt>
    <dgm:pt modelId="{68B1C3E7-F86E-40A2-B933-E233A18DB348}" type="pres">
      <dgm:prSet presAssocID="{C81C3488-1C11-44ED-B74B-2758E63824E5}" presName="sibTrans" presStyleCnt="0"/>
      <dgm:spPr/>
    </dgm:pt>
    <dgm:pt modelId="{A0998995-78EE-4D86-99F4-AAA2447E00F1}" type="pres">
      <dgm:prSet presAssocID="{D4D29FAC-D722-4A1E-8A5B-5776ED9E4D70}" presName="node" presStyleLbl="node1" presStyleIdx="1" presStyleCnt="10" custScaleX="108731">
        <dgm:presLayoutVars>
          <dgm:bulletEnabled val="1"/>
        </dgm:presLayoutVars>
      </dgm:prSet>
      <dgm:spPr/>
      <dgm:t>
        <a:bodyPr/>
        <a:lstStyle/>
        <a:p>
          <a:endParaRPr lang="en-US"/>
        </a:p>
      </dgm:t>
    </dgm:pt>
    <dgm:pt modelId="{4FF2A565-CC27-4CB6-844E-4CF243A24BED}" type="pres">
      <dgm:prSet presAssocID="{7B5826EC-5791-4BB8-AAEE-6A0C25D583FE}" presName="sibTrans" presStyleCnt="0"/>
      <dgm:spPr/>
    </dgm:pt>
    <dgm:pt modelId="{ACC91046-19E2-4AE6-959B-6DB4B21E157B}" type="pres">
      <dgm:prSet presAssocID="{D98E57B5-BA44-45A4-9E35-25DDCC65B81E}" presName="node" presStyleLbl="node1" presStyleIdx="2" presStyleCnt="10" custScaleX="112708">
        <dgm:presLayoutVars>
          <dgm:bulletEnabled val="1"/>
        </dgm:presLayoutVars>
      </dgm:prSet>
      <dgm:spPr/>
      <dgm:t>
        <a:bodyPr/>
        <a:lstStyle/>
        <a:p>
          <a:endParaRPr lang="en-US"/>
        </a:p>
      </dgm:t>
    </dgm:pt>
    <dgm:pt modelId="{B3FE25A3-9CA7-43C8-97E1-75C3EF0021C8}" type="pres">
      <dgm:prSet presAssocID="{87A68385-A57D-4B73-97F0-5FD76D95AF55}" presName="sibTrans" presStyleCnt="0"/>
      <dgm:spPr/>
    </dgm:pt>
    <dgm:pt modelId="{63DC807D-B0E9-4226-B05E-A4DD0F2B8768}" type="pres">
      <dgm:prSet presAssocID="{6E74244E-5082-49E9-A848-9419DAA7D535}" presName="node" presStyleLbl="node1" presStyleIdx="3" presStyleCnt="10" custScaleX="108731" custLinFactNeighborX="-1228">
        <dgm:presLayoutVars>
          <dgm:bulletEnabled val="1"/>
        </dgm:presLayoutVars>
      </dgm:prSet>
      <dgm:spPr/>
      <dgm:t>
        <a:bodyPr/>
        <a:lstStyle/>
        <a:p>
          <a:endParaRPr lang="en-US"/>
        </a:p>
      </dgm:t>
    </dgm:pt>
    <dgm:pt modelId="{3375368C-8C46-4760-B592-4E810A43FE6C}" type="pres">
      <dgm:prSet presAssocID="{52061101-3AA9-48ED-AF08-28CCDC1D8261}" presName="sibTrans" presStyleCnt="0"/>
      <dgm:spPr/>
    </dgm:pt>
    <dgm:pt modelId="{D3AEC83C-E2F9-423F-BF04-FABB9AD353D3}" type="pres">
      <dgm:prSet presAssocID="{4FC41478-B167-4709-8133-AE8E062E6980}" presName="node" presStyleLbl="node1" presStyleIdx="4" presStyleCnt="10" custScaleX="108731">
        <dgm:presLayoutVars>
          <dgm:bulletEnabled val="1"/>
        </dgm:presLayoutVars>
      </dgm:prSet>
      <dgm:spPr/>
      <dgm:t>
        <a:bodyPr/>
        <a:lstStyle/>
        <a:p>
          <a:endParaRPr lang="en-US"/>
        </a:p>
      </dgm:t>
    </dgm:pt>
    <dgm:pt modelId="{A63681B2-EAD6-48B2-93E5-AD5768598123}" type="pres">
      <dgm:prSet presAssocID="{3A2DB8E9-3063-4FE2-B8C6-56B4D08F9691}" presName="sibTrans" presStyleCnt="0"/>
      <dgm:spPr/>
    </dgm:pt>
    <dgm:pt modelId="{F6448ACF-87BB-4B64-8E28-45DF5D8C1E7B}" type="pres">
      <dgm:prSet presAssocID="{4AD2841F-A7F7-4E17-B572-3316B0B47F87}" presName="node" presStyleLbl="node1" presStyleIdx="5" presStyleCnt="10" custScaleX="112708">
        <dgm:presLayoutVars>
          <dgm:bulletEnabled val="1"/>
        </dgm:presLayoutVars>
      </dgm:prSet>
      <dgm:spPr/>
      <dgm:t>
        <a:bodyPr/>
        <a:lstStyle/>
        <a:p>
          <a:endParaRPr lang="en-US"/>
        </a:p>
      </dgm:t>
    </dgm:pt>
    <dgm:pt modelId="{C9ECD434-B8CA-422A-8B65-602658875751}" type="pres">
      <dgm:prSet presAssocID="{1632AAD8-46AE-4B81-9626-9BF32EC7356A}" presName="sibTrans" presStyleCnt="0"/>
      <dgm:spPr/>
    </dgm:pt>
    <dgm:pt modelId="{3DF38E7A-E9EA-4B23-8F4E-9CE52F9B6A91}" type="pres">
      <dgm:prSet presAssocID="{2DFF4F4B-8A9B-4D8C-BA50-7120F17E053F}" presName="node" presStyleLbl="node1" presStyleIdx="6" presStyleCnt="10" custScaleX="108731">
        <dgm:presLayoutVars>
          <dgm:bulletEnabled val="1"/>
        </dgm:presLayoutVars>
      </dgm:prSet>
      <dgm:spPr/>
      <dgm:t>
        <a:bodyPr/>
        <a:lstStyle/>
        <a:p>
          <a:endParaRPr lang="en-US"/>
        </a:p>
      </dgm:t>
    </dgm:pt>
    <dgm:pt modelId="{C732D550-F428-4CFF-B902-66C8B74C1588}" type="pres">
      <dgm:prSet presAssocID="{E3EC12FA-D494-4DBC-B4E7-9219EB384FDD}" presName="sibTrans" presStyleCnt="0"/>
      <dgm:spPr/>
    </dgm:pt>
    <dgm:pt modelId="{3F1D6362-6ABA-491E-9C43-D826C88F041B}" type="pres">
      <dgm:prSet presAssocID="{649B4BB4-D734-40EC-913E-303DDBF7E519}" presName="node" presStyleLbl="node1" presStyleIdx="7" presStyleCnt="10" custScaleX="113987">
        <dgm:presLayoutVars>
          <dgm:bulletEnabled val="1"/>
        </dgm:presLayoutVars>
      </dgm:prSet>
      <dgm:spPr/>
      <dgm:t>
        <a:bodyPr/>
        <a:lstStyle/>
        <a:p>
          <a:endParaRPr lang="en-US"/>
        </a:p>
      </dgm:t>
    </dgm:pt>
    <dgm:pt modelId="{5ACDAE6E-103E-4651-A1CE-47EB2DF4F983}" type="pres">
      <dgm:prSet presAssocID="{2765A76C-3D04-4187-8FD8-7DB46AD27150}" presName="sibTrans" presStyleCnt="0"/>
      <dgm:spPr/>
    </dgm:pt>
    <dgm:pt modelId="{E8DBAA2C-CF9D-4644-8802-DBD5BBFEC25A}" type="pres">
      <dgm:prSet presAssocID="{52EFBEB3-48E3-4803-8D0A-B6DBDFC8C1DD}" presName="node" presStyleLbl="node1" presStyleIdx="8" presStyleCnt="10" custScaleX="112708" custLinFactNeighborX="-1988">
        <dgm:presLayoutVars>
          <dgm:bulletEnabled val="1"/>
        </dgm:presLayoutVars>
      </dgm:prSet>
      <dgm:spPr/>
      <dgm:t>
        <a:bodyPr/>
        <a:lstStyle/>
        <a:p>
          <a:endParaRPr lang="en-US"/>
        </a:p>
      </dgm:t>
    </dgm:pt>
    <dgm:pt modelId="{5425ED22-549C-4F32-8343-D27DCC90CCE4}" type="pres">
      <dgm:prSet presAssocID="{D53090F0-642B-4026-81EF-71529293FE1C}" presName="sibTrans" presStyleCnt="0"/>
      <dgm:spPr/>
    </dgm:pt>
    <dgm:pt modelId="{FB5C0708-AAD8-4E64-A455-81A21F65A2F7}" type="pres">
      <dgm:prSet presAssocID="{141FA964-8B31-4582-AF7A-17E2ECAD505D}" presName="node" presStyleLbl="node1" presStyleIdx="9" presStyleCnt="10" custScaleX="112708" custLinFactX="19959" custLinFactNeighborX="100000">
        <dgm:presLayoutVars>
          <dgm:bulletEnabled val="1"/>
        </dgm:presLayoutVars>
      </dgm:prSet>
      <dgm:spPr/>
      <dgm:t>
        <a:bodyPr/>
        <a:lstStyle/>
        <a:p>
          <a:endParaRPr lang="en-US"/>
        </a:p>
      </dgm:t>
    </dgm:pt>
  </dgm:ptLst>
  <dgm:cxnLst>
    <dgm:cxn modelId="{25B33348-4593-4433-884C-A7125073D5C5}" type="presOf" srcId="{03087397-DB22-479B-97AA-18F37E71B2CE}" destId="{797135C6-E009-462B-BE0F-51ACA4755988}" srcOrd="0" destOrd="0" presId="urn:microsoft.com/office/officeart/2005/8/layout/default#2"/>
    <dgm:cxn modelId="{429E1721-7429-4F9F-A23B-32036F57291A}" type="presOf" srcId="{52EFBEB3-48E3-4803-8D0A-B6DBDFC8C1DD}" destId="{E8DBAA2C-CF9D-4644-8802-DBD5BBFEC25A}" srcOrd="0" destOrd="0" presId="urn:microsoft.com/office/officeart/2005/8/layout/default#2"/>
    <dgm:cxn modelId="{96608814-835D-4BA9-984D-764C3304A6B2}" srcId="{03087397-DB22-479B-97AA-18F37E71B2CE}" destId="{9F46EE23-38B0-4BAF-83E5-2B3D12D40B3D}" srcOrd="0" destOrd="0" parTransId="{22B87426-98A0-4992-88FA-79DB839D745B}" sibTransId="{C81C3488-1C11-44ED-B74B-2758E63824E5}"/>
    <dgm:cxn modelId="{1832F43A-F9CD-4101-89D1-1D2F7047F14E}" type="presOf" srcId="{2DFF4F4B-8A9B-4D8C-BA50-7120F17E053F}" destId="{3DF38E7A-E9EA-4B23-8F4E-9CE52F9B6A91}" srcOrd="0" destOrd="0" presId="urn:microsoft.com/office/officeart/2005/8/layout/default#2"/>
    <dgm:cxn modelId="{492BD448-2254-4541-B354-58F6657940DE}" srcId="{03087397-DB22-479B-97AA-18F37E71B2CE}" destId="{141FA964-8B31-4582-AF7A-17E2ECAD505D}" srcOrd="9" destOrd="0" parTransId="{2787E6A0-8A33-47FC-83A8-E43432933DC3}" sibTransId="{E75C3A19-D92D-4BE8-B32B-125FCF812AA9}"/>
    <dgm:cxn modelId="{2F236D23-A1A4-4AFE-8415-4505A5E62581}" srcId="{03087397-DB22-479B-97AA-18F37E71B2CE}" destId="{649B4BB4-D734-40EC-913E-303DDBF7E519}" srcOrd="7" destOrd="0" parTransId="{8F64DA18-04D1-4F3A-8224-584AC8E201EB}" sibTransId="{2765A76C-3D04-4187-8FD8-7DB46AD27150}"/>
    <dgm:cxn modelId="{A2297226-DDAA-4F55-A6D8-6608E2C94434}" srcId="{03087397-DB22-479B-97AA-18F37E71B2CE}" destId="{6E74244E-5082-49E9-A848-9419DAA7D535}" srcOrd="3" destOrd="0" parTransId="{0BD8D656-09D5-4591-8D37-887FA916D465}" sibTransId="{52061101-3AA9-48ED-AF08-28CCDC1D8261}"/>
    <dgm:cxn modelId="{2AEB15B6-1540-4273-B55A-82C74C85BA07}" srcId="{03087397-DB22-479B-97AA-18F37E71B2CE}" destId="{D98E57B5-BA44-45A4-9E35-25DDCC65B81E}" srcOrd="2" destOrd="0" parTransId="{72AF6F40-862D-41F6-9E0A-A571CAC1FDFF}" sibTransId="{87A68385-A57D-4B73-97F0-5FD76D95AF55}"/>
    <dgm:cxn modelId="{02FDE171-6C7C-4563-9E8B-87A485AAF9B2}" srcId="{03087397-DB22-479B-97AA-18F37E71B2CE}" destId="{D4D29FAC-D722-4A1E-8A5B-5776ED9E4D70}" srcOrd="1" destOrd="0" parTransId="{803CE8EC-07AC-478F-8E35-1E42AFA23D2F}" sibTransId="{7B5826EC-5791-4BB8-AAEE-6A0C25D583FE}"/>
    <dgm:cxn modelId="{7983A542-2BE7-4658-9487-D8EFF4DEE108}" type="presOf" srcId="{D98E57B5-BA44-45A4-9E35-25DDCC65B81E}" destId="{ACC91046-19E2-4AE6-959B-6DB4B21E157B}" srcOrd="0" destOrd="0" presId="urn:microsoft.com/office/officeart/2005/8/layout/default#2"/>
    <dgm:cxn modelId="{011E0155-7A7F-4133-9EF5-8E77B578FACA}" type="presOf" srcId="{6E74244E-5082-49E9-A848-9419DAA7D535}" destId="{63DC807D-B0E9-4226-B05E-A4DD0F2B8768}" srcOrd="0" destOrd="0" presId="urn:microsoft.com/office/officeart/2005/8/layout/default#2"/>
    <dgm:cxn modelId="{DAD29E55-8EA0-4F64-B661-DF98D6BA74B6}" type="presOf" srcId="{649B4BB4-D734-40EC-913E-303DDBF7E519}" destId="{3F1D6362-6ABA-491E-9C43-D826C88F041B}" srcOrd="0" destOrd="0" presId="urn:microsoft.com/office/officeart/2005/8/layout/default#2"/>
    <dgm:cxn modelId="{699C615F-6062-4A80-82B2-2231572E26D5}" type="presOf" srcId="{141FA964-8B31-4582-AF7A-17E2ECAD505D}" destId="{FB5C0708-AAD8-4E64-A455-81A21F65A2F7}" srcOrd="0" destOrd="0" presId="urn:microsoft.com/office/officeart/2005/8/layout/default#2"/>
    <dgm:cxn modelId="{8FF9A650-4943-484C-9D74-59EE6852C4F9}" type="presOf" srcId="{4AD2841F-A7F7-4E17-B572-3316B0B47F87}" destId="{F6448ACF-87BB-4B64-8E28-45DF5D8C1E7B}" srcOrd="0" destOrd="0" presId="urn:microsoft.com/office/officeart/2005/8/layout/default#2"/>
    <dgm:cxn modelId="{9205BB86-CABC-4198-A7C9-71FCC98E7759}" srcId="{03087397-DB22-479B-97AA-18F37E71B2CE}" destId="{52EFBEB3-48E3-4803-8D0A-B6DBDFC8C1DD}" srcOrd="8" destOrd="0" parTransId="{B93D9B85-E287-404E-A1B6-8E0CF1DCDE3A}" sibTransId="{D53090F0-642B-4026-81EF-71529293FE1C}"/>
    <dgm:cxn modelId="{387C4A04-4FF9-4DD3-A74A-8F66AF65C535}" type="presOf" srcId="{D4D29FAC-D722-4A1E-8A5B-5776ED9E4D70}" destId="{A0998995-78EE-4D86-99F4-AAA2447E00F1}" srcOrd="0" destOrd="0" presId="urn:microsoft.com/office/officeart/2005/8/layout/default#2"/>
    <dgm:cxn modelId="{121DB09E-1EA6-4450-8C58-4ADD751B300F}" srcId="{03087397-DB22-479B-97AA-18F37E71B2CE}" destId="{2DFF4F4B-8A9B-4D8C-BA50-7120F17E053F}" srcOrd="6" destOrd="0" parTransId="{49F80E48-7EDD-455A-9DB0-FA0FFECDBECB}" sibTransId="{E3EC12FA-D494-4DBC-B4E7-9219EB384FDD}"/>
    <dgm:cxn modelId="{0CA68629-5C2B-4A67-93C3-988D562C1767}" srcId="{03087397-DB22-479B-97AA-18F37E71B2CE}" destId="{4FC41478-B167-4709-8133-AE8E062E6980}" srcOrd="4" destOrd="0" parTransId="{EC0FA8EC-61FA-440C-A449-3CF5879E7883}" sibTransId="{3A2DB8E9-3063-4FE2-B8C6-56B4D08F9691}"/>
    <dgm:cxn modelId="{FEE642A6-CDF8-4A9E-9077-8B995F115CC1}" type="presOf" srcId="{9F46EE23-38B0-4BAF-83E5-2B3D12D40B3D}" destId="{8ADAACAE-714B-442A-94E2-D652F497E91F}" srcOrd="0" destOrd="0" presId="urn:microsoft.com/office/officeart/2005/8/layout/default#2"/>
    <dgm:cxn modelId="{C7D93409-D699-4AF7-9297-250F3294B027}" srcId="{03087397-DB22-479B-97AA-18F37E71B2CE}" destId="{4AD2841F-A7F7-4E17-B572-3316B0B47F87}" srcOrd="5" destOrd="0" parTransId="{EACF2FB2-E149-4074-AB6F-DE72BEDBCC47}" sibTransId="{1632AAD8-46AE-4B81-9626-9BF32EC7356A}"/>
    <dgm:cxn modelId="{ECFBD89A-D696-4397-BC12-8C0EE4D2427A}" type="presOf" srcId="{4FC41478-B167-4709-8133-AE8E062E6980}" destId="{D3AEC83C-E2F9-423F-BF04-FABB9AD353D3}" srcOrd="0" destOrd="0" presId="urn:microsoft.com/office/officeart/2005/8/layout/default#2"/>
    <dgm:cxn modelId="{D688DCF6-7444-4B76-B997-1FDDF34E005B}" type="presParOf" srcId="{797135C6-E009-462B-BE0F-51ACA4755988}" destId="{8ADAACAE-714B-442A-94E2-D652F497E91F}" srcOrd="0" destOrd="0" presId="urn:microsoft.com/office/officeart/2005/8/layout/default#2"/>
    <dgm:cxn modelId="{42F7A21E-6509-41EF-9BC9-AA62159A3C1A}" type="presParOf" srcId="{797135C6-E009-462B-BE0F-51ACA4755988}" destId="{68B1C3E7-F86E-40A2-B933-E233A18DB348}" srcOrd="1" destOrd="0" presId="urn:microsoft.com/office/officeart/2005/8/layout/default#2"/>
    <dgm:cxn modelId="{C5F31A12-9B9A-4619-AAC9-B2B07A350525}" type="presParOf" srcId="{797135C6-E009-462B-BE0F-51ACA4755988}" destId="{A0998995-78EE-4D86-99F4-AAA2447E00F1}" srcOrd="2" destOrd="0" presId="urn:microsoft.com/office/officeart/2005/8/layout/default#2"/>
    <dgm:cxn modelId="{466EA252-9FFB-43CB-8A8E-BEE70A11F7CE}" type="presParOf" srcId="{797135C6-E009-462B-BE0F-51ACA4755988}" destId="{4FF2A565-CC27-4CB6-844E-4CF243A24BED}" srcOrd="3" destOrd="0" presId="urn:microsoft.com/office/officeart/2005/8/layout/default#2"/>
    <dgm:cxn modelId="{A2378393-257B-46F5-9AF8-96D45284CB7F}" type="presParOf" srcId="{797135C6-E009-462B-BE0F-51ACA4755988}" destId="{ACC91046-19E2-4AE6-959B-6DB4B21E157B}" srcOrd="4" destOrd="0" presId="urn:microsoft.com/office/officeart/2005/8/layout/default#2"/>
    <dgm:cxn modelId="{2FE0F7A7-B6BE-40FF-9475-36F8023EA63B}" type="presParOf" srcId="{797135C6-E009-462B-BE0F-51ACA4755988}" destId="{B3FE25A3-9CA7-43C8-97E1-75C3EF0021C8}" srcOrd="5" destOrd="0" presId="urn:microsoft.com/office/officeart/2005/8/layout/default#2"/>
    <dgm:cxn modelId="{1DBD202E-6C3F-4333-A5EB-9DC4ED5F2CD1}" type="presParOf" srcId="{797135C6-E009-462B-BE0F-51ACA4755988}" destId="{63DC807D-B0E9-4226-B05E-A4DD0F2B8768}" srcOrd="6" destOrd="0" presId="urn:microsoft.com/office/officeart/2005/8/layout/default#2"/>
    <dgm:cxn modelId="{9E8CDF11-1B24-4500-B165-7D647DCD1E26}" type="presParOf" srcId="{797135C6-E009-462B-BE0F-51ACA4755988}" destId="{3375368C-8C46-4760-B592-4E810A43FE6C}" srcOrd="7" destOrd="0" presId="urn:microsoft.com/office/officeart/2005/8/layout/default#2"/>
    <dgm:cxn modelId="{BF8AB9FC-9ADC-4DDD-89FB-A75181F1FDD7}" type="presParOf" srcId="{797135C6-E009-462B-BE0F-51ACA4755988}" destId="{D3AEC83C-E2F9-423F-BF04-FABB9AD353D3}" srcOrd="8" destOrd="0" presId="urn:microsoft.com/office/officeart/2005/8/layout/default#2"/>
    <dgm:cxn modelId="{69C291BF-5BC1-4C58-B208-4590DE8B8F8C}" type="presParOf" srcId="{797135C6-E009-462B-BE0F-51ACA4755988}" destId="{A63681B2-EAD6-48B2-93E5-AD5768598123}" srcOrd="9" destOrd="0" presId="urn:microsoft.com/office/officeart/2005/8/layout/default#2"/>
    <dgm:cxn modelId="{58B6768A-883F-4671-B8B4-32AE3351489B}" type="presParOf" srcId="{797135C6-E009-462B-BE0F-51ACA4755988}" destId="{F6448ACF-87BB-4B64-8E28-45DF5D8C1E7B}" srcOrd="10" destOrd="0" presId="urn:microsoft.com/office/officeart/2005/8/layout/default#2"/>
    <dgm:cxn modelId="{04D37C47-24E0-4327-80FA-251BB60319C8}" type="presParOf" srcId="{797135C6-E009-462B-BE0F-51ACA4755988}" destId="{C9ECD434-B8CA-422A-8B65-602658875751}" srcOrd="11" destOrd="0" presId="urn:microsoft.com/office/officeart/2005/8/layout/default#2"/>
    <dgm:cxn modelId="{CFDDE91F-A1F1-4B12-BFE0-A519A7D24D52}" type="presParOf" srcId="{797135C6-E009-462B-BE0F-51ACA4755988}" destId="{3DF38E7A-E9EA-4B23-8F4E-9CE52F9B6A91}" srcOrd="12" destOrd="0" presId="urn:microsoft.com/office/officeart/2005/8/layout/default#2"/>
    <dgm:cxn modelId="{A34D6766-828C-48E6-9C59-28EAF6212330}" type="presParOf" srcId="{797135C6-E009-462B-BE0F-51ACA4755988}" destId="{C732D550-F428-4CFF-B902-66C8B74C1588}" srcOrd="13" destOrd="0" presId="urn:microsoft.com/office/officeart/2005/8/layout/default#2"/>
    <dgm:cxn modelId="{D79C15FE-EF55-47D0-8B8A-B841488077EE}" type="presParOf" srcId="{797135C6-E009-462B-BE0F-51ACA4755988}" destId="{3F1D6362-6ABA-491E-9C43-D826C88F041B}" srcOrd="14" destOrd="0" presId="urn:microsoft.com/office/officeart/2005/8/layout/default#2"/>
    <dgm:cxn modelId="{A8EEBB05-4309-4A9A-B989-54E3A27A7617}" type="presParOf" srcId="{797135C6-E009-462B-BE0F-51ACA4755988}" destId="{5ACDAE6E-103E-4651-A1CE-47EB2DF4F983}" srcOrd="15" destOrd="0" presId="urn:microsoft.com/office/officeart/2005/8/layout/default#2"/>
    <dgm:cxn modelId="{839D864B-3FF3-4AE4-A7F1-554D88F11EF8}" type="presParOf" srcId="{797135C6-E009-462B-BE0F-51ACA4755988}" destId="{E8DBAA2C-CF9D-4644-8802-DBD5BBFEC25A}" srcOrd="16" destOrd="0" presId="urn:microsoft.com/office/officeart/2005/8/layout/default#2"/>
    <dgm:cxn modelId="{B9C337D5-0F2D-46F4-A706-680F72547783}" type="presParOf" srcId="{797135C6-E009-462B-BE0F-51ACA4755988}" destId="{5425ED22-549C-4F32-8343-D27DCC90CCE4}" srcOrd="17" destOrd="0" presId="urn:microsoft.com/office/officeart/2005/8/layout/default#2"/>
    <dgm:cxn modelId="{950C5F70-DF66-4E7C-A600-7B308AF7EB76}" type="presParOf" srcId="{797135C6-E009-462B-BE0F-51ACA4755988}" destId="{FB5C0708-AAD8-4E64-A455-81A21F65A2F7}" srcOrd="1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a:solidFill>
          <a:srgbClr val="B3A2C7"/>
        </a:solidFill>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sz="2800"/>
        </a:p>
      </dgm:t>
    </dgm:pt>
    <dgm:pt modelId="{A41F1D7E-B844-ED44-BAD8-1BC2CE628592}" type="sibTrans" cxnId="{1AD229A7-1DCF-CB4E-B25F-AB8FBEE93F2D}">
      <dgm:prSet/>
      <dgm:spPr/>
      <dgm:t>
        <a:bodyPr/>
        <a:lstStyle/>
        <a:p>
          <a:endParaRPr lang="en-US" sz="2800"/>
        </a:p>
      </dgm:t>
    </dgm:pt>
    <dgm:pt modelId="{4BEA370E-06E5-4344-AD24-05201E8B392A}">
      <dgm:prSet phldrT="[Text]" custT="1"/>
      <dgm:spPr>
        <a:solidFill>
          <a:srgbClr val="FF0000"/>
        </a:solidFill>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sz="2800"/>
        </a:p>
      </dgm:t>
    </dgm:pt>
    <dgm:pt modelId="{E00385D2-6B5B-0746-89A2-31EE8A9F3835}" type="sibTrans" cxnId="{90268490-A321-EC43-88F1-9788571B75AD}">
      <dgm:prSet/>
      <dgm:spPr/>
      <dgm:t>
        <a:bodyPr/>
        <a:lstStyle/>
        <a:p>
          <a:endParaRPr lang="en-US" sz="2800"/>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sz="2800"/>
        </a:p>
      </dgm:t>
    </dgm:pt>
    <dgm:pt modelId="{74E9E67B-8F4F-EF40-B742-942F45116FD2}" type="parTrans" cxnId="{DCA41FC8-5E34-7D4B-A31B-ADCAAD6E9F5C}">
      <dgm:prSet/>
      <dgm:spPr/>
      <dgm:t>
        <a:bodyPr/>
        <a:lstStyle/>
        <a:p>
          <a:endParaRPr lang="en-US" sz="2800"/>
        </a:p>
      </dgm:t>
    </dgm:pt>
    <dgm:pt modelId="{5275BC3D-F714-4543-98B2-A20621260647}">
      <dgm:prSet phldrT="[Text]" custT="1"/>
      <dgm:spPr>
        <a:solidFill>
          <a:schemeClr val="accent4">
            <a:lumMod val="60000"/>
            <a:lumOff val="40000"/>
          </a:schemeClr>
        </a:solidFill>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sz="2800"/>
        </a:p>
      </dgm:t>
    </dgm:pt>
    <dgm:pt modelId="{C2FE7205-4B01-1548-B045-D5E2A0187CD4}" type="parTrans" cxnId="{5E29C273-DCF2-6940-8F5C-F60DA5D47B7C}">
      <dgm:prSet/>
      <dgm:spPr/>
      <dgm:t>
        <a:bodyPr/>
        <a:lstStyle/>
        <a:p>
          <a:endParaRPr lang="en-US" sz="2800"/>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07238">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31677">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19691">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19287">
        <dgm:presLayoutVars>
          <dgm:chMax val="0"/>
          <dgm:chPref val="0"/>
          <dgm:bulletEnabled val="1"/>
        </dgm:presLayoutVars>
      </dgm:prSet>
      <dgm:spPr/>
      <dgm:t>
        <a:bodyPr/>
        <a:lstStyle/>
        <a:p>
          <a:endParaRPr lang="en-US"/>
        </a:p>
      </dgm:t>
    </dgm:pt>
  </dgm:ptLst>
  <dgm:cxnLst>
    <dgm:cxn modelId="{8E9C72F0-089A-464D-851B-6B2D7BDBDBCE}" type="presOf" srcId="{4BEA370E-06E5-4344-AD24-05201E8B392A}" destId="{7CF281FA-8831-7F42-8A38-0ADB74D029CE}" srcOrd="0" destOrd="0" presId="urn:microsoft.com/office/officeart/2005/8/layout/chevron1"/>
    <dgm:cxn modelId="{2F243D5B-8473-AD48-BAA0-52B89DE3A52A}" type="presOf" srcId="{22486C7A-83F7-8B4F-B42D-48B1BC4A1152}" destId="{4081AFBF-590F-6443-9A70-A71E16F05D20}" srcOrd="0" destOrd="0" presId="urn:microsoft.com/office/officeart/2005/8/layout/chevron1"/>
    <dgm:cxn modelId="{E2A416C1-D8E8-EE40-A799-0E90FF7C927C}" type="presOf" srcId="{628139FF-8EAD-634C-ACB3-B324FE14D3C0}" destId="{492F28D2-EE63-324E-A453-CE702FFDC06C}" srcOrd="0" destOrd="0" presId="urn:microsoft.com/office/officeart/2005/8/layout/chevron1"/>
    <dgm:cxn modelId="{F28D46FE-6B04-8D47-8AC7-B032DDA0C1CE}" type="presOf" srcId="{5275BC3D-F714-4543-98B2-A20621260647}" destId="{0E572CE4-9D45-C64D-8DE0-A1010D643CF4}"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5E29C273-DCF2-6940-8F5C-F60DA5D47B7C}" srcId="{628139FF-8EAD-634C-ACB3-B324FE14D3C0}" destId="{5275BC3D-F714-4543-98B2-A20621260647}" srcOrd="0" destOrd="0" parTransId="{C2FE7205-4B01-1548-B045-D5E2A0187CD4}" sibTransId="{49029330-B5D9-DF43-A334-E83608072CC5}"/>
    <dgm:cxn modelId="{EABB4540-E690-2848-AB8C-B5EA4CBB4A24}" type="presOf" srcId="{E5203C09-D4D2-DB4F-ACAC-4F58B71EC245}" destId="{70ADBDCC-2290-2943-BD1F-F8DC770C6FD5}" srcOrd="0" destOrd="0" presId="urn:microsoft.com/office/officeart/2005/8/layout/chevron1"/>
    <dgm:cxn modelId="{AFA474F6-DF43-3740-867E-A4280DF25F3A}" type="presParOf" srcId="{492F28D2-EE63-324E-A453-CE702FFDC06C}" destId="{0E572CE4-9D45-C64D-8DE0-A1010D643CF4}" srcOrd="0" destOrd="0" presId="urn:microsoft.com/office/officeart/2005/8/layout/chevron1"/>
    <dgm:cxn modelId="{5F011F39-AD1F-EE4D-AAEF-C33698BD8B77}" type="presParOf" srcId="{492F28D2-EE63-324E-A453-CE702FFDC06C}" destId="{8800C15B-FF9A-CE4F-B772-0C3AC55C6E46}" srcOrd="1" destOrd="0" presId="urn:microsoft.com/office/officeart/2005/8/layout/chevron1"/>
    <dgm:cxn modelId="{A291C2F6-D930-F247-AA15-6E96658133B0}" type="presParOf" srcId="{492F28D2-EE63-324E-A453-CE702FFDC06C}" destId="{4081AFBF-590F-6443-9A70-A71E16F05D20}" srcOrd="2" destOrd="0" presId="urn:microsoft.com/office/officeart/2005/8/layout/chevron1"/>
    <dgm:cxn modelId="{6818A9ED-7BC4-AE4F-BF9C-36BD8D421567}" type="presParOf" srcId="{492F28D2-EE63-324E-A453-CE702FFDC06C}" destId="{C5FF1770-31B8-884D-8C55-285AFDCB75CE}" srcOrd="3" destOrd="0" presId="urn:microsoft.com/office/officeart/2005/8/layout/chevron1"/>
    <dgm:cxn modelId="{EE3B6866-3A04-1742-8EDC-A9FA63A283BE}" type="presParOf" srcId="{492F28D2-EE63-324E-A453-CE702FFDC06C}" destId="{7CF281FA-8831-7F42-8A38-0ADB74D029CE}" srcOrd="4" destOrd="0" presId="urn:microsoft.com/office/officeart/2005/8/layout/chevron1"/>
    <dgm:cxn modelId="{72432D5D-6E95-ED43-80B4-8E81128355E7}" type="presParOf" srcId="{492F28D2-EE63-324E-A453-CE702FFDC06C}" destId="{C28C3F11-467E-394C-9FFE-AB8376D70B92}" srcOrd="5" destOrd="0" presId="urn:microsoft.com/office/officeart/2005/8/layout/chevron1"/>
    <dgm:cxn modelId="{837EEAAB-165C-4542-9E90-FC16E0131541}"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chemeClr val="accent4">
            <a:lumMod val="60000"/>
            <a:lumOff val="40000"/>
          </a:schemeClr>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sz="2800"/>
        </a:p>
      </dgm:t>
    </dgm:pt>
    <dgm:pt modelId="{49029330-B5D9-DF43-A334-E83608072CC5}" type="sibTrans" cxnId="{5E29C273-DCF2-6940-8F5C-F60DA5D47B7C}">
      <dgm:prSet/>
      <dgm:spPr/>
      <dgm:t>
        <a:bodyPr/>
        <a:lstStyle/>
        <a:p>
          <a:endParaRPr lang="en-US" sz="2800"/>
        </a:p>
      </dgm:t>
    </dgm:pt>
    <dgm:pt modelId="{22486C7A-83F7-8B4F-B42D-48B1BC4A1152}">
      <dgm:prSet phldrT="[Text]" custT="1"/>
      <dgm:spPr>
        <a:solidFill>
          <a:srgbClr val="B3A2C7"/>
        </a:solidFill>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sz="2800"/>
        </a:p>
      </dgm:t>
    </dgm:pt>
    <dgm:pt modelId="{A41F1D7E-B844-ED44-BAD8-1BC2CE628592}" type="sibTrans" cxnId="{1AD229A7-1DCF-CB4E-B25F-AB8FBEE93F2D}">
      <dgm:prSet/>
      <dgm:spPr/>
      <dgm:t>
        <a:bodyPr/>
        <a:lstStyle/>
        <a:p>
          <a:endParaRPr lang="en-US" sz="2800"/>
        </a:p>
      </dgm:t>
    </dgm:pt>
    <dgm:pt modelId="{4BEA370E-06E5-4344-AD24-05201E8B392A}">
      <dgm:prSet phldrT="[Text]" custT="1"/>
      <dgm:spPr>
        <a:solidFill>
          <a:srgbClr val="B3A2C7"/>
        </a:solidFill>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sz="2800"/>
        </a:p>
      </dgm:t>
    </dgm:pt>
    <dgm:pt modelId="{E00385D2-6B5B-0746-89A2-31EE8A9F3835}" type="sibTrans" cxnId="{90268490-A321-EC43-88F1-9788571B75AD}">
      <dgm:prSet/>
      <dgm:spPr/>
      <dgm:t>
        <a:bodyPr/>
        <a:lstStyle/>
        <a:p>
          <a:endParaRPr lang="en-US" sz="2800"/>
        </a:p>
      </dgm:t>
    </dgm:pt>
    <dgm:pt modelId="{E5203C09-D4D2-DB4F-ACAC-4F58B71EC245}">
      <dgm:prSet phldrT="[Text]" custT="1"/>
      <dgm:spPr>
        <a:solidFill>
          <a:schemeClr val="accent4">
            <a:lumMod val="60000"/>
            <a:lumOff val="40000"/>
          </a:schemeClr>
        </a:solidFill>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sz="2800"/>
        </a:p>
      </dgm:t>
    </dgm:pt>
    <dgm:pt modelId="{96A6DDC4-7722-D04E-B50B-1498DC1A61DD}" type="sibTrans" cxnId="{DCA41FC8-5E34-7D4B-A31B-ADCAAD6E9F5C}">
      <dgm:prSet/>
      <dgm:spPr/>
      <dgm:t>
        <a:bodyPr/>
        <a:lstStyle/>
        <a:p>
          <a:endParaRPr lang="en-US" sz="2800"/>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38608">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25012">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6F138CD7-BB2E-B54F-BBAE-BEA493236C5F}" type="presOf" srcId="{5275BC3D-F714-4543-98B2-A20621260647}" destId="{0E572CE4-9D45-C64D-8DE0-A1010D643CF4}"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E9C88889-DE7F-104D-A084-837E13989CCA}" type="presOf" srcId="{E5203C09-D4D2-DB4F-ACAC-4F58B71EC245}" destId="{70ADBDCC-2290-2943-BD1F-F8DC770C6FD5}" srcOrd="0" destOrd="0" presId="urn:microsoft.com/office/officeart/2005/8/layout/chevron1"/>
    <dgm:cxn modelId="{05BFD099-8C9E-EA46-8E23-026A9D7FC593}" type="presOf" srcId="{628139FF-8EAD-634C-ACB3-B324FE14D3C0}" destId="{492F28D2-EE63-324E-A453-CE702FFDC06C}"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5E29C273-DCF2-6940-8F5C-F60DA5D47B7C}" srcId="{628139FF-8EAD-634C-ACB3-B324FE14D3C0}" destId="{5275BC3D-F714-4543-98B2-A20621260647}" srcOrd="0" destOrd="0" parTransId="{C2FE7205-4B01-1548-B045-D5E2A0187CD4}" sibTransId="{49029330-B5D9-DF43-A334-E83608072CC5}"/>
    <dgm:cxn modelId="{04D040A5-A916-0E49-A88D-E0EA387AB13B}" type="presOf" srcId="{4BEA370E-06E5-4344-AD24-05201E8B392A}" destId="{7CF281FA-8831-7F42-8A38-0ADB74D029CE}" srcOrd="0" destOrd="0" presId="urn:microsoft.com/office/officeart/2005/8/layout/chevron1"/>
    <dgm:cxn modelId="{528D6C62-6FBB-D249-AD88-1E755432D912}" type="presOf" srcId="{22486C7A-83F7-8B4F-B42D-48B1BC4A1152}" destId="{4081AFBF-590F-6443-9A70-A71E16F05D20}" srcOrd="0" destOrd="0" presId="urn:microsoft.com/office/officeart/2005/8/layout/chevron1"/>
    <dgm:cxn modelId="{36F5029D-7FBD-C844-920C-96C8D8439900}" type="presParOf" srcId="{492F28D2-EE63-324E-A453-CE702FFDC06C}" destId="{0E572CE4-9D45-C64D-8DE0-A1010D643CF4}" srcOrd="0" destOrd="0" presId="urn:microsoft.com/office/officeart/2005/8/layout/chevron1"/>
    <dgm:cxn modelId="{F9C658F1-BFF7-4646-BCCA-5E0B21D0CB03}" type="presParOf" srcId="{492F28D2-EE63-324E-A453-CE702FFDC06C}" destId="{8800C15B-FF9A-CE4F-B772-0C3AC55C6E46}" srcOrd="1" destOrd="0" presId="urn:microsoft.com/office/officeart/2005/8/layout/chevron1"/>
    <dgm:cxn modelId="{0A6CE975-19FC-5447-88CD-BC756D4148C1}" type="presParOf" srcId="{492F28D2-EE63-324E-A453-CE702FFDC06C}" destId="{4081AFBF-590F-6443-9A70-A71E16F05D20}" srcOrd="2" destOrd="0" presId="urn:microsoft.com/office/officeart/2005/8/layout/chevron1"/>
    <dgm:cxn modelId="{F04AD61D-8CDC-FD4F-83D2-A17B045A18FC}" type="presParOf" srcId="{492F28D2-EE63-324E-A453-CE702FFDC06C}" destId="{C5FF1770-31B8-884D-8C55-285AFDCB75CE}" srcOrd="3" destOrd="0" presId="urn:microsoft.com/office/officeart/2005/8/layout/chevron1"/>
    <dgm:cxn modelId="{4492F912-7E8D-3941-9DC8-A43ADFDD2427}" type="presParOf" srcId="{492F28D2-EE63-324E-A453-CE702FFDC06C}" destId="{7CF281FA-8831-7F42-8A38-0ADB74D029CE}" srcOrd="4" destOrd="0" presId="urn:microsoft.com/office/officeart/2005/8/layout/chevron1"/>
    <dgm:cxn modelId="{5CF78A89-D9A1-BB4B-8A1A-2C9F0A37A0C6}" type="presParOf" srcId="{492F28D2-EE63-324E-A453-CE702FFDC06C}" destId="{C28C3F11-467E-394C-9FFE-AB8376D70B92}" srcOrd="5" destOrd="0" presId="urn:microsoft.com/office/officeart/2005/8/layout/chevron1"/>
    <dgm:cxn modelId="{C11E5142-5A5D-3649-918B-27598BF62D29}"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338FA9-1C73-9749-AC74-1F972395B11C}" type="doc">
      <dgm:prSet loTypeId="urn:microsoft.com/office/officeart/2005/8/layout/venn2" loCatId="" qsTypeId="urn:microsoft.com/office/officeart/2005/8/quickstyle/3D2" qsCatId="3D" csTypeId="urn:microsoft.com/office/officeart/2005/8/colors/colorful4" csCatId="colorful" phldr="1"/>
      <dgm:spPr/>
      <dgm:t>
        <a:bodyPr/>
        <a:lstStyle/>
        <a:p>
          <a:endParaRPr lang="en-US"/>
        </a:p>
      </dgm:t>
    </dgm:pt>
    <dgm:pt modelId="{BB8367F4-63A5-6F4D-A665-0FB62D6BED66}">
      <dgm:prSet phldrT="[Text]" custT="1"/>
      <dgm:spPr/>
      <dgm:t>
        <a:bodyPr/>
        <a:lstStyle/>
        <a:p>
          <a:r>
            <a:rPr lang="en-US" sz="2800" dirty="0" smtClean="0"/>
            <a:t>Anarchy</a:t>
          </a:r>
          <a:endParaRPr lang="en-US" sz="2800" dirty="0"/>
        </a:p>
      </dgm:t>
      <dgm:extLst>
        <a:ext uri="{E40237B7-FDA0-4F09-8148-C483321AD2D9}">
          <dgm14:cNvPr xmlns:dgm14="http://schemas.microsoft.com/office/drawing/2010/diagram" id="0" name="" descr="Anarchy&#10;Complex&#10;Complicated&#10;Simple&#10;"/>
        </a:ext>
      </dgm:extLst>
    </dgm:pt>
    <dgm:pt modelId="{B12C3C47-C13D-4D43-9987-C3D036FD42FA}" type="parTrans" cxnId="{CB47AAEB-CA3B-D340-B389-7D12AA654C80}">
      <dgm:prSet/>
      <dgm:spPr/>
      <dgm:t>
        <a:bodyPr/>
        <a:lstStyle/>
        <a:p>
          <a:endParaRPr lang="en-US"/>
        </a:p>
      </dgm:t>
    </dgm:pt>
    <dgm:pt modelId="{F704F6E0-A3D4-0248-A8FD-B14E27B9CA99}" type="sibTrans" cxnId="{CB47AAEB-CA3B-D340-B389-7D12AA654C80}">
      <dgm:prSet/>
      <dgm:spPr/>
      <dgm:t>
        <a:bodyPr/>
        <a:lstStyle/>
        <a:p>
          <a:endParaRPr lang="en-US"/>
        </a:p>
      </dgm:t>
    </dgm:pt>
    <dgm:pt modelId="{BF19ADC8-891F-7843-A380-7DD9FF60EDCB}">
      <dgm:prSet phldrT="[Text]" custT="1"/>
      <dgm:spPr/>
      <dgm:t>
        <a:bodyPr/>
        <a:lstStyle/>
        <a:p>
          <a:r>
            <a:rPr lang="en-US" sz="2800" dirty="0" smtClean="0"/>
            <a:t>Complex</a:t>
          </a:r>
          <a:endParaRPr lang="en-US" sz="2800" dirty="0"/>
        </a:p>
      </dgm:t>
      <dgm:extLst>
        <a:ext uri="{E40237B7-FDA0-4F09-8148-C483321AD2D9}">
          <dgm14:cNvPr xmlns:dgm14="http://schemas.microsoft.com/office/drawing/2010/diagram" id="0" name="" descr="Anarchy&#10;Complex&#10;Complicated&#10;Simple&#10;"/>
        </a:ext>
      </dgm:extLst>
    </dgm:pt>
    <dgm:pt modelId="{214E899A-3963-6A40-AE79-0E3B22691C1E}" type="parTrans" cxnId="{565D93D1-7EB2-974F-BE7E-A5BCE6A8F391}">
      <dgm:prSet/>
      <dgm:spPr/>
      <dgm:t>
        <a:bodyPr/>
        <a:lstStyle/>
        <a:p>
          <a:endParaRPr lang="en-US"/>
        </a:p>
      </dgm:t>
    </dgm:pt>
    <dgm:pt modelId="{E61F2C77-B837-7640-9FB5-96B05972C8A4}" type="sibTrans" cxnId="{565D93D1-7EB2-974F-BE7E-A5BCE6A8F391}">
      <dgm:prSet/>
      <dgm:spPr/>
      <dgm:t>
        <a:bodyPr/>
        <a:lstStyle/>
        <a:p>
          <a:endParaRPr lang="en-US"/>
        </a:p>
      </dgm:t>
    </dgm:pt>
    <dgm:pt modelId="{EA443804-6A32-0343-9A63-EA6499E54AC2}">
      <dgm:prSet phldrT="[Text]" custT="1"/>
      <dgm:spPr/>
      <dgm:t>
        <a:bodyPr/>
        <a:lstStyle/>
        <a:p>
          <a:r>
            <a:rPr lang="en-US" sz="2800" dirty="0" smtClean="0"/>
            <a:t>Complicated</a:t>
          </a:r>
          <a:endParaRPr lang="en-US" sz="2800" dirty="0"/>
        </a:p>
      </dgm:t>
      <dgm:extLst>
        <a:ext uri="{E40237B7-FDA0-4F09-8148-C483321AD2D9}">
          <dgm14:cNvPr xmlns:dgm14="http://schemas.microsoft.com/office/drawing/2010/diagram" id="0" name="" descr="concentric circes from largest to smallest:&#10;Anarchy&#10;Complex&#10;Complicated&#10;Simple&#10;"/>
        </a:ext>
      </dgm:extLst>
    </dgm:pt>
    <dgm:pt modelId="{2B413DE5-7A1F-0D4C-AB5E-95F358CB665A}" type="parTrans" cxnId="{477845E2-E8F2-B346-BD70-ECF85CE511A8}">
      <dgm:prSet/>
      <dgm:spPr/>
      <dgm:t>
        <a:bodyPr/>
        <a:lstStyle/>
        <a:p>
          <a:endParaRPr lang="en-US"/>
        </a:p>
      </dgm:t>
    </dgm:pt>
    <dgm:pt modelId="{22B42F84-2656-CB4D-B5D0-512D7A52CAF8}" type="sibTrans" cxnId="{477845E2-E8F2-B346-BD70-ECF85CE511A8}">
      <dgm:prSet/>
      <dgm:spPr/>
      <dgm:t>
        <a:bodyPr/>
        <a:lstStyle/>
        <a:p>
          <a:endParaRPr lang="en-US"/>
        </a:p>
      </dgm:t>
    </dgm:pt>
    <dgm:pt modelId="{8F8475B6-D363-AF45-8396-09E01651CAFB}">
      <dgm:prSet phldrT="[Text]" custT="1"/>
      <dgm:spPr/>
      <dgm:t>
        <a:bodyPr/>
        <a:lstStyle/>
        <a:p>
          <a:r>
            <a:rPr lang="en-US" sz="2800" dirty="0" smtClean="0"/>
            <a:t>Simple</a:t>
          </a:r>
          <a:endParaRPr lang="en-US" sz="2800" dirty="0"/>
        </a:p>
      </dgm:t>
      <dgm:extLst>
        <a:ext uri="{E40237B7-FDA0-4F09-8148-C483321AD2D9}">
          <dgm14:cNvPr xmlns:dgm14="http://schemas.microsoft.com/office/drawing/2010/diagram" id="0" name="" descr="Anarchy&#10;Complex&#10;Complicated&#10;Simple&#10;"/>
        </a:ext>
      </dgm:extLst>
    </dgm:pt>
    <dgm:pt modelId="{729A945A-5039-5A41-9792-D4943CFD96E9}" type="parTrans" cxnId="{6C01C204-A2D7-D746-9B9B-111C3B4EFCA8}">
      <dgm:prSet/>
      <dgm:spPr/>
      <dgm:t>
        <a:bodyPr/>
        <a:lstStyle/>
        <a:p>
          <a:endParaRPr lang="en-US"/>
        </a:p>
      </dgm:t>
    </dgm:pt>
    <dgm:pt modelId="{991CD092-5E76-0948-98E9-FEB7BC8E19DC}" type="sibTrans" cxnId="{6C01C204-A2D7-D746-9B9B-111C3B4EFCA8}">
      <dgm:prSet/>
      <dgm:spPr/>
      <dgm:t>
        <a:bodyPr/>
        <a:lstStyle/>
        <a:p>
          <a:endParaRPr lang="en-US"/>
        </a:p>
      </dgm:t>
    </dgm:pt>
    <dgm:pt modelId="{F1E5CE9B-14F1-EB43-8FC6-D37981674B6B}" type="pres">
      <dgm:prSet presAssocID="{35338FA9-1C73-9749-AC74-1F972395B11C}" presName="Name0" presStyleCnt="0">
        <dgm:presLayoutVars>
          <dgm:chMax val="7"/>
          <dgm:resizeHandles val="exact"/>
        </dgm:presLayoutVars>
      </dgm:prSet>
      <dgm:spPr/>
      <dgm:t>
        <a:bodyPr/>
        <a:lstStyle/>
        <a:p>
          <a:endParaRPr lang="en-US"/>
        </a:p>
      </dgm:t>
    </dgm:pt>
    <dgm:pt modelId="{3061DC1C-29EC-2A4C-98DF-1D43EE816B66}" type="pres">
      <dgm:prSet presAssocID="{35338FA9-1C73-9749-AC74-1F972395B11C}" presName="comp1" presStyleCnt="0"/>
      <dgm:spPr/>
    </dgm:pt>
    <dgm:pt modelId="{F47231D7-D049-1C4E-94BE-09B7CBBCB4C4}" type="pres">
      <dgm:prSet presAssocID="{35338FA9-1C73-9749-AC74-1F972395B11C}" presName="circle1" presStyleLbl="node1" presStyleIdx="0" presStyleCnt="4"/>
      <dgm:spPr/>
      <dgm:t>
        <a:bodyPr/>
        <a:lstStyle/>
        <a:p>
          <a:endParaRPr lang="en-US"/>
        </a:p>
      </dgm:t>
    </dgm:pt>
    <dgm:pt modelId="{E75CD864-99E4-A449-BAF2-C80DFCB50781}" type="pres">
      <dgm:prSet presAssocID="{35338FA9-1C73-9749-AC74-1F972395B11C}" presName="c1text" presStyleLbl="node1" presStyleIdx="0" presStyleCnt="4">
        <dgm:presLayoutVars>
          <dgm:bulletEnabled val="1"/>
        </dgm:presLayoutVars>
      </dgm:prSet>
      <dgm:spPr/>
      <dgm:t>
        <a:bodyPr/>
        <a:lstStyle/>
        <a:p>
          <a:endParaRPr lang="en-US"/>
        </a:p>
      </dgm:t>
    </dgm:pt>
    <dgm:pt modelId="{1839D860-7EC7-9F41-A36C-5A68A1D01DAF}" type="pres">
      <dgm:prSet presAssocID="{35338FA9-1C73-9749-AC74-1F972395B11C}" presName="comp2" presStyleCnt="0"/>
      <dgm:spPr/>
    </dgm:pt>
    <dgm:pt modelId="{4587E30E-D273-E24E-BDB3-1CDA0B3B4724}" type="pres">
      <dgm:prSet presAssocID="{35338FA9-1C73-9749-AC74-1F972395B11C}" presName="circle2" presStyleLbl="node1" presStyleIdx="1" presStyleCnt="4" custScaleX="111111" custScaleY="105787"/>
      <dgm:spPr/>
      <dgm:t>
        <a:bodyPr/>
        <a:lstStyle/>
        <a:p>
          <a:endParaRPr lang="en-US"/>
        </a:p>
      </dgm:t>
    </dgm:pt>
    <dgm:pt modelId="{156A1229-C7C0-814C-96FF-76CCAE018F27}" type="pres">
      <dgm:prSet presAssocID="{35338FA9-1C73-9749-AC74-1F972395B11C}" presName="c2text" presStyleLbl="node1" presStyleIdx="1" presStyleCnt="4">
        <dgm:presLayoutVars>
          <dgm:bulletEnabled val="1"/>
        </dgm:presLayoutVars>
      </dgm:prSet>
      <dgm:spPr/>
      <dgm:t>
        <a:bodyPr/>
        <a:lstStyle/>
        <a:p>
          <a:endParaRPr lang="en-US"/>
        </a:p>
      </dgm:t>
    </dgm:pt>
    <dgm:pt modelId="{F8DD09B2-BF8D-4C46-B66C-0F9E046596B4}" type="pres">
      <dgm:prSet presAssocID="{35338FA9-1C73-9749-AC74-1F972395B11C}" presName="comp3" presStyleCnt="0"/>
      <dgm:spPr/>
    </dgm:pt>
    <dgm:pt modelId="{DAF942A7-DFE5-4141-8DA5-DFF0369F82F7}" type="pres">
      <dgm:prSet presAssocID="{35338FA9-1C73-9749-AC74-1F972395B11C}" presName="circle3" presStyleLbl="node1" presStyleIdx="2" presStyleCnt="4" custScaleX="131687" custScaleY="110905"/>
      <dgm:spPr/>
      <dgm:t>
        <a:bodyPr/>
        <a:lstStyle/>
        <a:p>
          <a:endParaRPr lang="en-US"/>
        </a:p>
      </dgm:t>
    </dgm:pt>
    <dgm:pt modelId="{A731AB1C-C59F-6947-94BC-BE9C0E475D47}" type="pres">
      <dgm:prSet presAssocID="{35338FA9-1C73-9749-AC74-1F972395B11C}" presName="c3text" presStyleLbl="node1" presStyleIdx="2" presStyleCnt="4">
        <dgm:presLayoutVars>
          <dgm:bulletEnabled val="1"/>
        </dgm:presLayoutVars>
      </dgm:prSet>
      <dgm:spPr/>
      <dgm:t>
        <a:bodyPr/>
        <a:lstStyle/>
        <a:p>
          <a:endParaRPr lang="en-US"/>
        </a:p>
      </dgm:t>
    </dgm:pt>
    <dgm:pt modelId="{1EF2EE94-1A28-044C-9143-08C52DB85099}" type="pres">
      <dgm:prSet presAssocID="{35338FA9-1C73-9749-AC74-1F972395B11C}" presName="comp4" presStyleCnt="0"/>
      <dgm:spPr/>
    </dgm:pt>
    <dgm:pt modelId="{F49B2C90-9ADF-1C4E-8CF8-EB247F365ED6}" type="pres">
      <dgm:prSet presAssocID="{35338FA9-1C73-9749-AC74-1F972395B11C}" presName="circle4" presStyleLbl="node1" presStyleIdx="3" presStyleCnt="4"/>
      <dgm:spPr/>
      <dgm:t>
        <a:bodyPr/>
        <a:lstStyle/>
        <a:p>
          <a:endParaRPr lang="en-US"/>
        </a:p>
      </dgm:t>
    </dgm:pt>
    <dgm:pt modelId="{C423BA93-127B-3B4F-BBD2-69120FF91BFE}" type="pres">
      <dgm:prSet presAssocID="{35338FA9-1C73-9749-AC74-1F972395B11C}" presName="c4text" presStyleLbl="node1" presStyleIdx="3" presStyleCnt="4">
        <dgm:presLayoutVars>
          <dgm:bulletEnabled val="1"/>
        </dgm:presLayoutVars>
      </dgm:prSet>
      <dgm:spPr/>
      <dgm:t>
        <a:bodyPr/>
        <a:lstStyle/>
        <a:p>
          <a:endParaRPr lang="en-US"/>
        </a:p>
      </dgm:t>
    </dgm:pt>
  </dgm:ptLst>
  <dgm:cxnLst>
    <dgm:cxn modelId="{477845E2-E8F2-B346-BD70-ECF85CE511A8}" srcId="{35338FA9-1C73-9749-AC74-1F972395B11C}" destId="{EA443804-6A32-0343-9A63-EA6499E54AC2}" srcOrd="2" destOrd="0" parTransId="{2B413DE5-7A1F-0D4C-AB5E-95F358CB665A}" sibTransId="{22B42F84-2656-CB4D-B5D0-512D7A52CAF8}"/>
    <dgm:cxn modelId="{FAC10FE3-EB4F-5C41-A681-F24B2378662C}" type="presOf" srcId="{8F8475B6-D363-AF45-8396-09E01651CAFB}" destId="{F49B2C90-9ADF-1C4E-8CF8-EB247F365ED6}" srcOrd="0" destOrd="0" presId="urn:microsoft.com/office/officeart/2005/8/layout/venn2"/>
    <dgm:cxn modelId="{51FC6439-581C-A940-AB92-ABFDD24420F1}" type="presOf" srcId="{BB8367F4-63A5-6F4D-A665-0FB62D6BED66}" destId="{E75CD864-99E4-A449-BAF2-C80DFCB50781}" srcOrd="1" destOrd="0" presId="urn:microsoft.com/office/officeart/2005/8/layout/venn2"/>
    <dgm:cxn modelId="{6C01C204-A2D7-D746-9B9B-111C3B4EFCA8}" srcId="{35338FA9-1C73-9749-AC74-1F972395B11C}" destId="{8F8475B6-D363-AF45-8396-09E01651CAFB}" srcOrd="3" destOrd="0" parTransId="{729A945A-5039-5A41-9792-D4943CFD96E9}" sibTransId="{991CD092-5E76-0948-98E9-FEB7BC8E19DC}"/>
    <dgm:cxn modelId="{F087C667-7B07-5144-B2F9-8F743C1FBC1E}" type="presOf" srcId="{8F8475B6-D363-AF45-8396-09E01651CAFB}" destId="{C423BA93-127B-3B4F-BBD2-69120FF91BFE}" srcOrd="1" destOrd="0" presId="urn:microsoft.com/office/officeart/2005/8/layout/venn2"/>
    <dgm:cxn modelId="{5612C9A9-FF77-6944-891F-92E974B949E0}" type="presOf" srcId="{BF19ADC8-891F-7843-A380-7DD9FF60EDCB}" destId="{4587E30E-D273-E24E-BDB3-1CDA0B3B4724}" srcOrd="0" destOrd="0" presId="urn:microsoft.com/office/officeart/2005/8/layout/venn2"/>
    <dgm:cxn modelId="{66DDAA1A-66C2-054C-BE7F-A167648A1AB9}" type="presOf" srcId="{BB8367F4-63A5-6F4D-A665-0FB62D6BED66}" destId="{F47231D7-D049-1C4E-94BE-09B7CBBCB4C4}" srcOrd="0" destOrd="0" presId="urn:microsoft.com/office/officeart/2005/8/layout/venn2"/>
    <dgm:cxn modelId="{CB47AAEB-CA3B-D340-B389-7D12AA654C80}" srcId="{35338FA9-1C73-9749-AC74-1F972395B11C}" destId="{BB8367F4-63A5-6F4D-A665-0FB62D6BED66}" srcOrd="0" destOrd="0" parTransId="{B12C3C47-C13D-4D43-9987-C3D036FD42FA}" sibTransId="{F704F6E0-A3D4-0248-A8FD-B14E27B9CA99}"/>
    <dgm:cxn modelId="{EC4C0E7C-AE4A-A040-9FDD-7371ACB3E926}" type="presOf" srcId="{35338FA9-1C73-9749-AC74-1F972395B11C}" destId="{F1E5CE9B-14F1-EB43-8FC6-D37981674B6B}" srcOrd="0" destOrd="0" presId="urn:microsoft.com/office/officeart/2005/8/layout/venn2"/>
    <dgm:cxn modelId="{34229932-AD88-D549-A313-61BF5F10D841}" type="presOf" srcId="{EA443804-6A32-0343-9A63-EA6499E54AC2}" destId="{A731AB1C-C59F-6947-94BC-BE9C0E475D47}" srcOrd="1" destOrd="0" presId="urn:microsoft.com/office/officeart/2005/8/layout/venn2"/>
    <dgm:cxn modelId="{7CB05F4A-DA53-E642-907E-AF0FAA3D3ED4}" type="presOf" srcId="{BF19ADC8-891F-7843-A380-7DD9FF60EDCB}" destId="{156A1229-C7C0-814C-96FF-76CCAE018F27}" srcOrd="1" destOrd="0" presId="urn:microsoft.com/office/officeart/2005/8/layout/venn2"/>
    <dgm:cxn modelId="{2D596007-CFE2-4D46-B136-D58139A82AB3}" type="presOf" srcId="{EA443804-6A32-0343-9A63-EA6499E54AC2}" destId="{DAF942A7-DFE5-4141-8DA5-DFF0369F82F7}" srcOrd="0" destOrd="0" presId="urn:microsoft.com/office/officeart/2005/8/layout/venn2"/>
    <dgm:cxn modelId="{565D93D1-7EB2-974F-BE7E-A5BCE6A8F391}" srcId="{35338FA9-1C73-9749-AC74-1F972395B11C}" destId="{BF19ADC8-891F-7843-A380-7DD9FF60EDCB}" srcOrd="1" destOrd="0" parTransId="{214E899A-3963-6A40-AE79-0E3B22691C1E}" sibTransId="{E61F2C77-B837-7640-9FB5-96B05972C8A4}"/>
    <dgm:cxn modelId="{9CFEC199-2C01-9F4E-ADFA-8896726FB427}" type="presParOf" srcId="{F1E5CE9B-14F1-EB43-8FC6-D37981674B6B}" destId="{3061DC1C-29EC-2A4C-98DF-1D43EE816B66}" srcOrd="0" destOrd="0" presId="urn:microsoft.com/office/officeart/2005/8/layout/venn2"/>
    <dgm:cxn modelId="{29425F41-0FBF-8C4D-B484-434F99F7AE26}" type="presParOf" srcId="{3061DC1C-29EC-2A4C-98DF-1D43EE816B66}" destId="{F47231D7-D049-1C4E-94BE-09B7CBBCB4C4}" srcOrd="0" destOrd="0" presId="urn:microsoft.com/office/officeart/2005/8/layout/venn2"/>
    <dgm:cxn modelId="{D02728EC-F1F7-6840-8519-6A33A75C47C3}" type="presParOf" srcId="{3061DC1C-29EC-2A4C-98DF-1D43EE816B66}" destId="{E75CD864-99E4-A449-BAF2-C80DFCB50781}" srcOrd="1" destOrd="0" presId="urn:microsoft.com/office/officeart/2005/8/layout/venn2"/>
    <dgm:cxn modelId="{8B11B243-7398-374A-A2FD-EF4CD3BC49E8}" type="presParOf" srcId="{F1E5CE9B-14F1-EB43-8FC6-D37981674B6B}" destId="{1839D860-7EC7-9F41-A36C-5A68A1D01DAF}" srcOrd="1" destOrd="0" presId="urn:microsoft.com/office/officeart/2005/8/layout/venn2"/>
    <dgm:cxn modelId="{12CF058B-48A9-DA44-A81F-AABD06AE7EA0}" type="presParOf" srcId="{1839D860-7EC7-9F41-A36C-5A68A1D01DAF}" destId="{4587E30E-D273-E24E-BDB3-1CDA0B3B4724}" srcOrd="0" destOrd="0" presId="urn:microsoft.com/office/officeart/2005/8/layout/venn2"/>
    <dgm:cxn modelId="{A5038D59-0FE0-C146-A0E8-0473230035DE}" type="presParOf" srcId="{1839D860-7EC7-9F41-A36C-5A68A1D01DAF}" destId="{156A1229-C7C0-814C-96FF-76CCAE018F27}" srcOrd="1" destOrd="0" presId="urn:microsoft.com/office/officeart/2005/8/layout/venn2"/>
    <dgm:cxn modelId="{F73031C0-9AA4-5B47-8A9F-93C610BD2606}" type="presParOf" srcId="{F1E5CE9B-14F1-EB43-8FC6-D37981674B6B}" destId="{F8DD09B2-BF8D-4C46-B66C-0F9E046596B4}" srcOrd="2" destOrd="0" presId="urn:microsoft.com/office/officeart/2005/8/layout/venn2"/>
    <dgm:cxn modelId="{DF2B84E4-72E4-8D4D-ABC7-E79B97E02266}" type="presParOf" srcId="{F8DD09B2-BF8D-4C46-B66C-0F9E046596B4}" destId="{DAF942A7-DFE5-4141-8DA5-DFF0369F82F7}" srcOrd="0" destOrd="0" presId="urn:microsoft.com/office/officeart/2005/8/layout/venn2"/>
    <dgm:cxn modelId="{FC0AB663-64DF-BF4F-AE45-E0EF474E36A2}" type="presParOf" srcId="{F8DD09B2-BF8D-4C46-B66C-0F9E046596B4}" destId="{A731AB1C-C59F-6947-94BC-BE9C0E475D47}" srcOrd="1" destOrd="0" presId="urn:microsoft.com/office/officeart/2005/8/layout/venn2"/>
    <dgm:cxn modelId="{5957B7EC-9D12-1541-837A-CE881646BAB4}" type="presParOf" srcId="{F1E5CE9B-14F1-EB43-8FC6-D37981674B6B}" destId="{1EF2EE94-1A28-044C-9143-08C52DB85099}" srcOrd="3" destOrd="0" presId="urn:microsoft.com/office/officeart/2005/8/layout/venn2"/>
    <dgm:cxn modelId="{056267A3-D223-6148-BFD2-99EA412658A0}" type="presParOf" srcId="{1EF2EE94-1A28-044C-9143-08C52DB85099}" destId="{F49B2C90-9ADF-1C4E-8CF8-EB247F365ED6}" srcOrd="0" destOrd="0" presId="urn:microsoft.com/office/officeart/2005/8/layout/venn2"/>
    <dgm:cxn modelId="{1821257B-639C-AA45-9020-D7E8BB42751F}" type="presParOf" srcId="{1EF2EE94-1A28-044C-9143-08C52DB85099}" destId="{C423BA93-127B-3B4F-BBD2-69120FF91BF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2D0299A-2F6B-A444-83AF-705545265979}" type="doc">
      <dgm:prSet loTypeId="urn:microsoft.com/office/officeart/2005/8/layout/cycle1" loCatId="" qsTypeId="urn:microsoft.com/office/officeart/2005/8/quickstyle/3D2" qsCatId="3D" csTypeId="urn:microsoft.com/office/officeart/2005/8/colors/colorful1#1" csCatId="colorful" phldr="1"/>
      <dgm:spPr/>
      <dgm:t>
        <a:bodyPr/>
        <a:lstStyle/>
        <a:p>
          <a:endParaRPr lang="en-US"/>
        </a:p>
      </dgm:t>
    </dgm:pt>
    <dgm:pt modelId="{7FE448E8-9DD3-244F-90A6-6E5C7BA69D49}">
      <dgm:prSet phldrT="[Text]" custT="1"/>
      <dgm:spPr/>
      <dgm:t>
        <a:bodyPr/>
        <a:lstStyle/>
        <a:p>
          <a:r>
            <a:rPr lang="en-US" sz="3200" dirty="0" smtClean="0"/>
            <a:t>Identify</a:t>
          </a:r>
          <a:endParaRPr lang="en-US" sz="3200" dirty="0"/>
        </a:p>
      </dgm:t>
      <dgm:extLst>
        <a:ext uri="{E40237B7-FDA0-4F09-8148-C483321AD2D9}">
          <dgm14:cNvPr xmlns:dgm14="http://schemas.microsoft.com/office/drawing/2010/diagram" id="0" name="" descr="clockwise cycle: &#10;Identify&#10;Prevent&#10;Mitigate&#10;Communicate&#10;Monitor&#10;"/>
        </a:ext>
      </dgm:extLst>
    </dgm:pt>
    <dgm:pt modelId="{66446BDE-0F14-674D-A28F-9CF030951A1F}" type="parTrans" cxnId="{49DBB84A-1A9F-4946-A290-EC7808AFE369}">
      <dgm:prSet/>
      <dgm:spPr/>
      <dgm:t>
        <a:bodyPr/>
        <a:lstStyle/>
        <a:p>
          <a:endParaRPr lang="en-US"/>
        </a:p>
      </dgm:t>
    </dgm:pt>
    <dgm:pt modelId="{A73053BD-81E9-034F-ADA0-C097B867D167}" type="sibTrans" cxnId="{49DBB84A-1A9F-4946-A290-EC7808AFE369}">
      <dgm:prSet/>
      <dgm:spPr/>
      <dgm:t>
        <a:bodyPr/>
        <a:lstStyle/>
        <a:p>
          <a:endParaRPr lang="en-US"/>
        </a:p>
      </dgm:t>
      <dgm:extLst>
        <a:ext uri="{E40237B7-FDA0-4F09-8148-C483321AD2D9}">
          <dgm14:cNvPr xmlns:dgm14="http://schemas.microsoft.com/office/drawing/2010/diagram" id="0" name="" descr="clockwise cycle: &#10;Identify&#10;Prevent&#10;Mitigate&#10;Communicate&#10;Monitor&#10;"/>
        </a:ext>
      </dgm:extLst>
    </dgm:pt>
    <dgm:pt modelId="{3424B913-94FD-274F-BBC2-50B513CF5960}">
      <dgm:prSet phldrT="[Text]" custT="1"/>
      <dgm:spPr/>
      <dgm:t>
        <a:bodyPr/>
        <a:lstStyle/>
        <a:p>
          <a:r>
            <a:rPr lang="en-US" sz="3200" dirty="0" smtClean="0"/>
            <a:t>Prevent</a:t>
          </a:r>
          <a:endParaRPr lang="en-US" sz="3200" dirty="0"/>
        </a:p>
      </dgm:t>
      <dgm:extLst>
        <a:ext uri="{E40237B7-FDA0-4F09-8148-C483321AD2D9}">
          <dgm14:cNvPr xmlns:dgm14="http://schemas.microsoft.com/office/drawing/2010/diagram" id="0" name="" descr="clockwise cycle: &#10;Identify&#10;Prevent&#10;Mitigate&#10;Communicate&#10;Monitor&#10;"/>
        </a:ext>
      </dgm:extLst>
    </dgm:pt>
    <dgm:pt modelId="{6BB034EA-69E1-6D48-9969-02982E150B23}" type="parTrans" cxnId="{01F8F016-215C-6D4F-9823-5D1F688D06FB}">
      <dgm:prSet/>
      <dgm:spPr/>
      <dgm:t>
        <a:bodyPr/>
        <a:lstStyle/>
        <a:p>
          <a:endParaRPr lang="en-US"/>
        </a:p>
      </dgm:t>
    </dgm:pt>
    <dgm:pt modelId="{797D2C22-12DE-624A-88D2-BB0890E356C3}" type="sibTrans" cxnId="{01F8F016-215C-6D4F-9823-5D1F688D06FB}">
      <dgm:prSet/>
      <dgm:spPr/>
      <dgm:t>
        <a:bodyPr/>
        <a:lstStyle/>
        <a:p>
          <a:endParaRPr lang="en-US"/>
        </a:p>
      </dgm:t>
      <dgm:extLst>
        <a:ext uri="{E40237B7-FDA0-4F09-8148-C483321AD2D9}">
          <dgm14:cNvPr xmlns:dgm14="http://schemas.microsoft.com/office/drawing/2010/diagram" id="0" name="" descr="clockwise cycle: &#10;Identify&#10;Prevent&#10;Mitigate&#10;Communicate&#10;Monitor&#10;"/>
        </a:ext>
      </dgm:extLst>
    </dgm:pt>
    <dgm:pt modelId="{0C5EEAA9-B84F-934B-8ABA-02ED69CF69A2}">
      <dgm:prSet phldrT="[Text]" custT="1"/>
      <dgm:spPr/>
      <dgm:t>
        <a:bodyPr/>
        <a:lstStyle/>
        <a:p>
          <a:r>
            <a:rPr lang="en-US" sz="3200" dirty="0" smtClean="0"/>
            <a:t>Mitigate</a:t>
          </a:r>
          <a:endParaRPr lang="en-US" sz="3200" dirty="0"/>
        </a:p>
      </dgm:t>
      <dgm:extLst>
        <a:ext uri="{E40237B7-FDA0-4F09-8148-C483321AD2D9}">
          <dgm14:cNvPr xmlns:dgm14="http://schemas.microsoft.com/office/drawing/2010/diagram" id="0" name="" descr="clockwise cycle: &#10;Identify&#10;Prevent&#10;Mitigate&#10;Communicate&#10;Monitor&#10;"/>
        </a:ext>
      </dgm:extLst>
    </dgm:pt>
    <dgm:pt modelId="{F9AD5C59-1017-8B46-AFAB-28568B7C7A83}" type="parTrans" cxnId="{45D7737F-6B71-6345-AEF1-75562B9878E0}">
      <dgm:prSet/>
      <dgm:spPr/>
      <dgm:t>
        <a:bodyPr/>
        <a:lstStyle/>
        <a:p>
          <a:endParaRPr lang="en-US"/>
        </a:p>
      </dgm:t>
    </dgm:pt>
    <dgm:pt modelId="{2E4D81E0-EF0C-D545-90C5-00357E040DB7}" type="sibTrans" cxnId="{45D7737F-6B71-6345-AEF1-75562B9878E0}">
      <dgm:prSet/>
      <dgm:spPr/>
      <dgm:t>
        <a:bodyPr/>
        <a:lstStyle/>
        <a:p>
          <a:endParaRPr lang="en-US"/>
        </a:p>
      </dgm:t>
      <dgm:extLst>
        <a:ext uri="{E40237B7-FDA0-4F09-8148-C483321AD2D9}">
          <dgm14:cNvPr xmlns:dgm14="http://schemas.microsoft.com/office/drawing/2010/diagram" id="0" name="" descr="clockwise cycle: &#10;Identify&#10;Prevent&#10;Mitigate&#10;Communicate&#10;Monitor&#10;"/>
        </a:ext>
      </dgm:extLst>
    </dgm:pt>
    <dgm:pt modelId="{36653F4A-9D8C-394D-BCED-346F8C35E262}">
      <dgm:prSet phldrT="[Text]" custT="1"/>
      <dgm:spPr/>
      <dgm:t>
        <a:bodyPr/>
        <a:lstStyle/>
        <a:p>
          <a:r>
            <a:rPr lang="en-US" sz="3200" dirty="0" smtClean="0"/>
            <a:t>Communicate</a:t>
          </a:r>
          <a:endParaRPr lang="en-US" sz="3200" dirty="0"/>
        </a:p>
      </dgm:t>
      <dgm:extLst>
        <a:ext uri="{E40237B7-FDA0-4F09-8148-C483321AD2D9}">
          <dgm14:cNvPr xmlns:dgm14="http://schemas.microsoft.com/office/drawing/2010/diagram" id="0" name="" descr="clockwise cycle: &#10;Identify&#10;Prevent&#10;Mitigate&#10;Communicate&#10;Monitor&#10;"/>
        </a:ext>
      </dgm:extLst>
    </dgm:pt>
    <dgm:pt modelId="{1C77888D-6327-2842-A2E6-2AD9AC85EDC9}" type="parTrans" cxnId="{E198C287-689B-4B4A-B0C7-A78BB8ABA8AE}">
      <dgm:prSet/>
      <dgm:spPr/>
      <dgm:t>
        <a:bodyPr/>
        <a:lstStyle/>
        <a:p>
          <a:endParaRPr lang="en-US"/>
        </a:p>
      </dgm:t>
    </dgm:pt>
    <dgm:pt modelId="{284D1A64-02DE-E740-9231-75B32B52547D}" type="sibTrans" cxnId="{E198C287-689B-4B4A-B0C7-A78BB8ABA8AE}">
      <dgm:prSet/>
      <dgm:spPr/>
      <dgm:t>
        <a:bodyPr/>
        <a:lstStyle/>
        <a:p>
          <a:endParaRPr lang="en-US"/>
        </a:p>
      </dgm:t>
      <dgm:extLst>
        <a:ext uri="{E40237B7-FDA0-4F09-8148-C483321AD2D9}">
          <dgm14:cNvPr xmlns:dgm14="http://schemas.microsoft.com/office/drawing/2010/diagram" id="0" name="" descr="clockwise cycle: &#10;Identify&#10;Prevent&#10;Mitigate&#10;Communicate&#10;Monitor&#10;"/>
        </a:ext>
      </dgm:extLst>
    </dgm:pt>
    <dgm:pt modelId="{9AC1D1DE-C566-6044-AC6A-967F5E561F29}">
      <dgm:prSet phldrT="[Text]" custT="1"/>
      <dgm:spPr/>
      <dgm:t>
        <a:bodyPr/>
        <a:lstStyle/>
        <a:p>
          <a:r>
            <a:rPr lang="en-US" sz="3200" dirty="0" smtClean="0"/>
            <a:t>Monitor</a:t>
          </a:r>
          <a:endParaRPr lang="en-US" sz="3200" dirty="0"/>
        </a:p>
      </dgm:t>
      <dgm:extLst>
        <a:ext uri="{E40237B7-FDA0-4F09-8148-C483321AD2D9}">
          <dgm14:cNvPr xmlns:dgm14="http://schemas.microsoft.com/office/drawing/2010/diagram" id="0" name="" descr="clockwise cycle: &#10;Identify&#10;Prevent&#10;Mitigate&#10;Communicate&#10;Monitor&#10;"/>
        </a:ext>
      </dgm:extLst>
    </dgm:pt>
    <dgm:pt modelId="{A47836E6-7ADA-A140-9FA5-DDE36A14D99D}" type="parTrans" cxnId="{1D0DD7BE-20A1-3641-B229-FA09F897D4AC}">
      <dgm:prSet/>
      <dgm:spPr/>
      <dgm:t>
        <a:bodyPr/>
        <a:lstStyle/>
        <a:p>
          <a:endParaRPr lang="en-US"/>
        </a:p>
      </dgm:t>
    </dgm:pt>
    <dgm:pt modelId="{0489F699-9EF4-F34B-856C-D325EFAB4BF7}" type="sibTrans" cxnId="{1D0DD7BE-20A1-3641-B229-FA09F897D4AC}">
      <dgm:prSet/>
      <dgm:spPr/>
      <dgm:t>
        <a:bodyPr/>
        <a:lstStyle/>
        <a:p>
          <a:endParaRPr lang="en-US"/>
        </a:p>
      </dgm:t>
      <dgm:extLst>
        <a:ext uri="{E40237B7-FDA0-4F09-8148-C483321AD2D9}">
          <dgm14:cNvPr xmlns:dgm14="http://schemas.microsoft.com/office/drawing/2010/diagram" id="0" name="" descr="clockwise cycle: &#10;Identify&#10;Prevent&#10;Mitigate&#10;Communicate&#10;Monitor&#10;"/>
        </a:ext>
      </dgm:extLst>
    </dgm:pt>
    <dgm:pt modelId="{87132841-21CD-C744-AEA5-A05852FA0B36}" type="pres">
      <dgm:prSet presAssocID="{12D0299A-2F6B-A444-83AF-705545265979}" presName="cycle" presStyleCnt="0">
        <dgm:presLayoutVars>
          <dgm:dir/>
          <dgm:resizeHandles val="exact"/>
        </dgm:presLayoutVars>
      </dgm:prSet>
      <dgm:spPr/>
      <dgm:t>
        <a:bodyPr/>
        <a:lstStyle/>
        <a:p>
          <a:endParaRPr lang="en-US"/>
        </a:p>
      </dgm:t>
    </dgm:pt>
    <dgm:pt modelId="{FD2452DA-7FF9-5D4C-B128-DEF9F8F89709}" type="pres">
      <dgm:prSet presAssocID="{7FE448E8-9DD3-244F-90A6-6E5C7BA69D49}" presName="dummy" presStyleCnt="0"/>
      <dgm:spPr/>
    </dgm:pt>
    <dgm:pt modelId="{E95EE245-35C6-AE42-850B-8EDE3A299BC5}" type="pres">
      <dgm:prSet presAssocID="{7FE448E8-9DD3-244F-90A6-6E5C7BA69D49}" presName="node" presStyleLbl="revTx" presStyleIdx="0" presStyleCnt="5">
        <dgm:presLayoutVars>
          <dgm:bulletEnabled val="1"/>
        </dgm:presLayoutVars>
      </dgm:prSet>
      <dgm:spPr/>
      <dgm:t>
        <a:bodyPr/>
        <a:lstStyle/>
        <a:p>
          <a:endParaRPr lang="en-US"/>
        </a:p>
      </dgm:t>
    </dgm:pt>
    <dgm:pt modelId="{133BBC71-FE28-C345-8601-6CC6E84E74D8}" type="pres">
      <dgm:prSet presAssocID="{A73053BD-81E9-034F-ADA0-C097B867D167}" presName="sibTrans" presStyleLbl="node1" presStyleIdx="0" presStyleCnt="5"/>
      <dgm:spPr/>
      <dgm:t>
        <a:bodyPr/>
        <a:lstStyle/>
        <a:p>
          <a:endParaRPr lang="en-US"/>
        </a:p>
      </dgm:t>
    </dgm:pt>
    <dgm:pt modelId="{73AC0E49-77BD-2B43-BAC7-8BC0684C6BCA}" type="pres">
      <dgm:prSet presAssocID="{3424B913-94FD-274F-BBC2-50B513CF5960}" presName="dummy" presStyleCnt="0"/>
      <dgm:spPr/>
    </dgm:pt>
    <dgm:pt modelId="{C6378BD0-CDBE-AC42-953C-5084F725E6C5}" type="pres">
      <dgm:prSet presAssocID="{3424B913-94FD-274F-BBC2-50B513CF5960}" presName="node" presStyleLbl="revTx" presStyleIdx="1" presStyleCnt="5">
        <dgm:presLayoutVars>
          <dgm:bulletEnabled val="1"/>
        </dgm:presLayoutVars>
      </dgm:prSet>
      <dgm:spPr/>
      <dgm:t>
        <a:bodyPr/>
        <a:lstStyle/>
        <a:p>
          <a:endParaRPr lang="en-US"/>
        </a:p>
      </dgm:t>
    </dgm:pt>
    <dgm:pt modelId="{EA533C58-C720-1046-9993-FCC4CD742C35}" type="pres">
      <dgm:prSet presAssocID="{797D2C22-12DE-624A-88D2-BB0890E356C3}" presName="sibTrans" presStyleLbl="node1" presStyleIdx="1" presStyleCnt="5"/>
      <dgm:spPr/>
      <dgm:t>
        <a:bodyPr/>
        <a:lstStyle/>
        <a:p>
          <a:endParaRPr lang="en-US"/>
        </a:p>
      </dgm:t>
    </dgm:pt>
    <dgm:pt modelId="{6073194D-F6EC-844A-A1A1-477BF5B31222}" type="pres">
      <dgm:prSet presAssocID="{0C5EEAA9-B84F-934B-8ABA-02ED69CF69A2}" presName="dummy" presStyleCnt="0"/>
      <dgm:spPr/>
    </dgm:pt>
    <dgm:pt modelId="{9DC64B44-67A0-B34E-B765-B9198BD2FC4A}" type="pres">
      <dgm:prSet presAssocID="{0C5EEAA9-B84F-934B-8ABA-02ED69CF69A2}" presName="node" presStyleLbl="revTx" presStyleIdx="2" presStyleCnt="5">
        <dgm:presLayoutVars>
          <dgm:bulletEnabled val="1"/>
        </dgm:presLayoutVars>
      </dgm:prSet>
      <dgm:spPr/>
      <dgm:t>
        <a:bodyPr/>
        <a:lstStyle/>
        <a:p>
          <a:endParaRPr lang="en-US"/>
        </a:p>
      </dgm:t>
    </dgm:pt>
    <dgm:pt modelId="{457C7C3E-E078-DD4B-9999-0747B51A5BE1}" type="pres">
      <dgm:prSet presAssocID="{2E4D81E0-EF0C-D545-90C5-00357E040DB7}" presName="sibTrans" presStyleLbl="node1" presStyleIdx="2" presStyleCnt="5"/>
      <dgm:spPr/>
      <dgm:t>
        <a:bodyPr/>
        <a:lstStyle/>
        <a:p>
          <a:endParaRPr lang="en-US"/>
        </a:p>
      </dgm:t>
    </dgm:pt>
    <dgm:pt modelId="{AE77E1A0-311F-4144-B675-A71E8A4CD8FB}" type="pres">
      <dgm:prSet presAssocID="{36653F4A-9D8C-394D-BCED-346F8C35E262}" presName="dummy" presStyleCnt="0"/>
      <dgm:spPr/>
    </dgm:pt>
    <dgm:pt modelId="{0E964AD0-DF38-A943-B64A-B7A14589F9CD}" type="pres">
      <dgm:prSet presAssocID="{36653F4A-9D8C-394D-BCED-346F8C35E262}" presName="node" presStyleLbl="revTx" presStyleIdx="3" presStyleCnt="5" custScaleX="163695">
        <dgm:presLayoutVars>
          <dgm:bulletEnabled val="1"/>
        </dgm:presLayoutVars>
      </dgm:prSet>
      <dgm:spPr/>
      <dgm:t>
        <a:bodyPr/>
        <a:lstStyle/>
        <a:p>
          <a:endParaRPr lang="en-US"/>
        </a:p>
      </dgm:t>
    </dgm:pt>
    <dgm:pt modelId="{24BFE163-B8A4-6F41-8DA9-FFCB594A6712}" type="pres">
      <dgm:prSet presAssocID="{284D1A64-02DE-E740-9231-75B32B52547D}" presName="sibTrans" presStyleLbl="node1" presStyleIdx="3" presStyleCnt="5"/>
      <dgm:spPr/>
      <dgm:t>
        <a:bodyPr/>
        <a:lstStyle/>
        <a:p>
          <a:endParaRPr lang="en-US"/>
        </a:p>
      </dgm:t>
    </dgm:pt>
    <dgm:pt modelId="{E863032B-9DE8-0249-9CBD-BBE1E81B95DA}" type="pres">
      <dgm:prSet presAssocID="{9AC1D1DE-C566-6044-AC6A-967F5E561F29}" presName="dummy" presStyleCnt="0"/>
      <dgm:spPr/>
    </dgm:pt>
    <dgm:pt modelId="{60DAA8FA-DB69-8043-B958-06CB0EC0FD62}" type="pres">
      <dgm:prSet presAssocID="{9AC1D1DE-C566-6044-AC6A-967F5E561F29}" presName="node" presStyleLbl="revTx" presStyleIdx="4" presStyleCnt="5">
        <dgm:presLayoutVars>
          <dgm:bulletEnabled val="1"/>
        </dgm:presLayoutVars>
      </dgm:prSet>
      <dgm:spPr/>
      <dgm:t>
        <a:bodyPr/>
        <a:lstStyle/>
        <a:p>
          <a:endParaRPr lang="en-US"/>
        </a:p>
      </dgm:t>
    </dgm:pt>
    <dgm:pt modelId="{796E8911-11FD-E840-9E81-13BBF089A9A7}" type="pres">
      <dgm:prSet presAssocID="{0489F699-9EF4-F34B-856C-D325EFAB4BF7}" presName="sibTrans" presStyleLbl="node1" presStyleIdx="4" presStyleCnt="5"/>
      <dgm:spPr/>
      <dgm:t>
        <a:bodyPr/>
        <a:lstStyle/>
        <a:p>
          <a:endParaRPr lang="en-US"/>
        </a:p>
      </dgm:t>
    </dgm:pt>
  </dgm:ptLst>
  <dgm:cxnLst>
    <dgm:cxn modelId="{2D5A209B-7F87-904D-8FF4-CB2DE129E5A4}" type="presOf" srcId="{7FE448E8-9DD3-244F-90A6-6E5C7BA69D49}" destId="{E95EE245-35C6-AE42-850B-8EDE3A299BC5}" srcOrd="0" destOrd="0" presId="urn:microsoft.com/office/officeart/2005/8/layout/cycle1"/>
    <dgm:cxn modelId="{1BFCD197-C814-A244-B19D-DE6F1FE3D8DD}" type="presOf" srcId="{36653F4A-9D8C-394D-BCED-346F8C35E262}" destId="{0E964AD0-DF38-A943-B64A-B7A14589F9CD}" srcOrd="0" destOrd="0" presId="urn:microsoft.com/office/officeart/2005/8/layout/cycle1"/>
    <dgm:cxn modelId="{1D0DD7BE-20A1-3641-B229-FA09F897D4AC}" srcId="{12D0299A-2F6B-A444-83AF-705545265979}" destId="{9AC1D1DE-C566-6044-AC6A-967F5E561F29}" srcOrd="4" destOrd="0" parTransId="{A47836E6-7ADA-A140-9FA5-DDE36A14D99D}" sibTransId="{0489F699-9EF4-F34B-856C-D325EFAB4BF7}"/>
    <dgm:cxn modelId="{01F8F016-215C-6D4F-9823-5D1F688D06FB}" srcId="{12D0299A-2F6B-A444-83AF-705545265979}" destId="{3424B913-94FD-274F-BBC2-50B513CF5960}" srcOrd="1" destOrd="0" parTransId="{6BB034EA-69E1-6D48-9969-02982E150B23}" sibTransId="{797D2C22-12DE-624A-88D2-BB0890E356C3}"/>
    <dgm:cxn modelId="{1A342E94-C422-9B47-9F4F-C62AA0511617}" type="presOf" srcId="{797D2C22-12DE-624A-88D2-BB0890E356C3}" destId="{EA533C58-C720-1046-9993-FCC4CD742C35}" srcOrd="0" destOrd="0" presId="urn:microsoft.com/office/officeart/2005/8/layout/cycle1"/>
    <dgm:cxn modelId="{9815615F-3A53-EE45-9889-C7B996AAD2A7}" type="presOf" srcId="{3424B913-94FD-274F-BBC2-50B513CF5960}" destId="{C6378BD0-CDBE-AC42-953C-5084F725E6C5}" srcOrd="0" destOrd="0" presId="urn:microsoft.com/office/officeart/2005/8/layout/cycle1"/>
    <dgm:cxn modelId="{1D71B446-91AF-5E49-B6D6-AA64C4E70F31}" type="presOf" srcId="{2E4D81E0-EF0C-D545-90C5-00357E040DB7}" destId="{457C7C3E-E078-DD4B-9999-0747B51A5BE1}" srcOrd="0" destOrd="0" presId="urn:microsoft.com/office/officeart/2005/8/layout/cycle1"/>
    <dgm:cxn modelId="{E198C287-689B-4B4A-B0C7-A78BB8ABA8AE}" srcId="{12D0299A-2F6B-A444-83AF-705545265979}" destId="{36653F4A-9D8C-394D-BCED-346F8C35E262}" srcOrd="3" destOrd="0" parTransId="{1C77888D-6327-2842-A2E6-2AD9AC85EDC9}" sibTransId="{284D1A64-02DE-E740-9231-75B32B52547D}"/>
    <dgm:cxn modelId="{47348604-E5AB-A44A-8B12-670C844F7DEF}" type="presOf" srcId="{0C5EEAA9-B84F-934B-8ABA-02ED69CF69A2}" destId="{9DC64B44-67A0-B34E-B765-B9198BD2FC4A}" srcOrd="0" destOrd="0" presId="urn:microsoft.com/office/officeart/2005/8/layout/cycle1"/>
    <dgm:cxn modelId="{34F2F65B-B692-9248-90F3-4317D13FB99F}" type="presOf" srcId="{12D0299A-2F6B-A444-83AF-705545265979}" destId="{87132841-21CD-C744-AEA5-A05852FA0B36}" srcOrd="0" destOrd="0" presId="urn:microsoft.com/office/officeart/2005/8/layout/cycle1"/>
    <dgm:cxn modelId="{DB4E8490-CD31-2A46-BCFC-DD582372C45F}" type="presOf" srcId="{A73053BD-81E9-034F-ADA0-C097B867D167}" destId="{133BBC71-FE28-C345-8601-6CC6E84E74D8}" srcOrd="0" destOrd="0" presId="urn:microsoft.com/office/officeart/2005/8/layout/cycle1"/>
    <dgm:cxn modelId="{45D7737F-6B71-6345-AEF1-75562B9878E0}" srcId="{12D0299A-2F6B-A444-83AF-705545265979}" destId="{0C5EEAA9-B84F-934B-8ABA-02ED69CF69A2}" srcOrd="2" destOrd="0" parTransId="{F9AD5C59-1017-8B46-AFAB-28568B7C7A83}" sibTransId="{2E4D81E0-EF0C-D545-90C5-00357E040DB7}"/>
    <dgm:cxn modelId="{67EE6770-00FF-CE4D-A3D9-2ECB523F9CAD}" type="presOf" srcId="{9AC1D1DE-C566-6044-AC6A-967F5E561F29}" destId="{60DAA8FA-DB69-8043-B958-06CB0EC0FD62}" srcOrd="0" destOrd="0" presId="urn:microsoft.com/office/officeart/2005/8/layout/cycle1"/>
    <dgm:cxn modelId="{BCBFA26E-739B-3145-AB3E-B19024FF2D9D}" type="presOf" srcId="{0489F699-9EF4-F34B-856C-D325EFAB4BF7}" destId="{796E8911-11FD-E840-9E81-13BBF089A9A7}" srcOrd="0" destOrd="0" presId="urn:microsoft.com/office/officeart/2005/8/layout/cycle1"/>
    <dgm:cxn modelId="{49DBB84A-1A9F-4946-A290-EC7808AFE369}" srcId="{12D0299A-2F6B-A444-83AF-705545265979}" destId="{7FE448E8-9DD3-244F-90A6-6E5C7BA69D49}" srcOrd="0" destOrd="0" parTransId="{66446BDE-0F14-674D-A28F-9CF030951A1F}" sibTransId="{A73053BD-81E9-034F-ADA0-C097B867D167}"/>
    <dgm:cxn modelId="{6E53D011-C20B-6E4D-B637-150FE9093A07}" type="presOf" srcId="{284D1A64-02DE-E740-9231-75B32B52547D}" destId="{24BFE163-B8A4-6F41-8DA9-FFCB594A6712}" srcOrd="0" destOrd="0" presId="urn:microsoft.com/office/officeart/2005/8/layout/cycle1"/>
    <dgm:cxn modelId="{1A890AD3-06AF-594B-BB53-73AD3A3A8296}" type="presParOf" srcId="{87132841-21CD-C744-AEA5-A05852FA0B36}" destId="{FD2452DA-7FF9-5D4C-B128-DEF9F8F89709}" srcOrd="0" destOrd="0" presId="urn:microsoft.com/office/officeart/2005/8/layout/cycle1"/>
    <dgm:cxn modelId="{E080C8DB-0B16-BD49-ABF5-F7B904B0FF6E}" type="presParOf" srcId="{87132841-21CD-C744-AEA5-A05852FA0B36}" destId="{E95EE245-35C6-AE42-850B-8EDE3A299BC5}" srcOrd="1" destOrd="0" presId="urn:microsoft.com/office/officeart/2005/8/layout/cycle1"/>
    <dgm:cxn modelId="{95F24AB6-A1BA-6849-83FC-209788C5F641}" type="presParOf" srcId="{87132841-21CD-C744-AEA5-A05852FA0B36}" destId="{133BBC71-FE28-C345-8601-6CC6E84E74D8}" srcOrd="2" destOrd="0" presId="urn:microsoft.com/office/officeart/2005/8/layout/cycle1"/>
    <dgm:cxn modelId="{2F556543-73CF-5049-9D77-6E7140C9D5EC}" type="presParOf" srcId="{87132841-21CD-C744-AEA5-A05852FA0B36}" destId="{73AC0E49-77BD-2B43-BAC7-8BC0684C6BCA}" srcOrd="3" destOrd="0" presId="urn:microsoft.com/office/officeart/2005/8/layout/cycle1"/>
    <dgm:cxn modelId="{8701BDC5-AD7D-894A-BB22-F7B49E85522B}" type="presParOf" srcId="{87132841-21CD-C744-AEA5-A05852FA0B36}" destId="{C6378BD0-CDBE-AC42-953C-5084F725E6C5}" srcOrd="4" destOrd="0" presId="urn:microsoft.com/office/officeart/2005/8/layout/cycle1"/>
    <dgm:cxn modelId="{4FD13CB7-B90F-0344-958F-BC37D007C8E8}" type="presParOf" srcId="{87132841-21CD-C744-AEA5-A05852FA0B36}" destId="{EA533C58-C720-1046-9993-FCC4CD742C35}" srcOrd="5" destOrd="0" presId="urn:microsoft.com/office/officeart/2005/8/layout/cycle1"/>
    <dgm:cxn modelId="{9ADA08B6-8651-4342-9B98-EDA8EC8235E8}" type="presParOf" srcId="{87132841-21CD-C744-AEA5-A05852FA0B36}" destId="{6073194D-F6EC-844A-A1A1-477BF5B31222}" srcOrd="6" destOrd="0" presId="urn:microsoft.com/office/officeart/2005/8/layout/cycle1"/>
    <dgm:cxn modelId="{F8793592-03BA-584B-AF92-4789EC05826F}" type="presParOf" srcId="{87132841-21CD-C744-AEA5-A05852FA0B36}" destId="{9DC64B44-67A0-B34E-B765-B9198BD2FC4A}" srcOrd="7" destOrd="0" presId="urn:microsoft.com/office/officeart/2005/8/layout/cycle1"/>
    <dgm:cxn modelId="{BCBDFB8C-4BFF-DB45-9CD4-005ADF60F641}" type="presParOf" srcId="{87132841-21CD-C744-AEA5-A05852FA0B36}" destId="{457C7C3E-E078-DD4B-9999-0747B51A5BE1}" srcOrd="8" destOrd="0" presId="urn:microsoft.com/office/officeart/2005/8/layout/cycle1"/>
    <dgm:cxn modelId="{26E6CBC0-2A29-DA43-8E3E-55E38BB3D082}" type="presParOf" srcId="{87132841-21CD-C744-AEA5-A05852FA0B36}" destId="{AE77E1A0-311F-4144-B675-A71E8A4CD8FB}" srcOrd="9" destOrd="0" presId="urn:microsoft.com/office/officeart/2005/8/layout/cycle1"/>
    <dgm:cxn modelId="{1C859AA8-4609-4F40-B186-4E3611B95278}" type="presParOf" srcId="{87132841-21CD-C744-AEA5-A05852FA0B36}" destId="{0E964AD0-DF38-A943-B64A-B7A14589F9CD}" srcOrd="10" destOrd="0" presId="urn:microsoft.com/office/officeart/2005/8/layout/cycle1"/>
    <dgm:cxn modelId="{67F94C49-7249-5B4A-A231-31DD2AF573B3}" type="presParOf" srcId="{87132841-21CD-C744-AEA5-A05852FA0B36}" destId="{24BFE163-B8A4-6F41-8DA9-FFCB594A6712}" srcOrd="11" destOrd="0" presId="urn:microsoft.com/office/officeart/2005/8/layout/cycle1"/>
    <dgm:cxn modelId="{E11672BC-4A36-AE4C-B062-56A38F2066F2}" type="presParOf" srcId="{87132841-21CD-C744-AEA5-A05852FA0B36}" destId="{E863032B-9DE8-0249-9CBD-BBE1E81B95DA}" srcOrd="12" destOrd="0" presId="urn:microsoft.com/office/officeart/2005/8/layout/cycle1"/>
    <dgm:cxn modelId="{131E8B98-4CBA-0643-A986-BD0F54880595}" type="presParOf" srcId="{87132841-21CD-C744-AEA5-A05852FA0B36}" destId="{60DAA8FA-DB69-8043-B958-06CB0EC0FD62}" srcOrd="13" destOrd="0" presId="urn:microsoft.com/office/officeart/2005/8/layout/cycle1"/>
    <dgm:cxn modelId="{052B30FE-B555-7B43-B596-FC8D530780B5}" type="presParOf" srcId="{87132841-21CD-C744-AEA5-A05852FA0B36}" destId="{796E8911-11FD-E840-9E81-13BBF089A9A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7CE1FA9-1D1F-2846-BC67-76244C72FCD4}"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EF7781BC-4A82-3348-9FC2-A5BBFEE0BE39}">
      <dgm:prSet phldrT="[Text]"/>
      <dgm:spPr/>
      <dgm:t>
        <a:bodyPr/>
        <a:lstStyle/>
        <a:p>
          <a:r>
            <a:rPr lang="en-US" dirty="0" smtClean="0"/>
            <a:t>Safer Systems</a:t>
          </a:r>
          <a:endParaRPr lang="en-US" dirty="0"/>
        </a:p>
      </dgm:t>
      <dgm:extLst>
        <a:ext uri="{E40237B7-FDA0-4F09-8148-C483321AD2D9}">
          <dgm14:cNvPr xmlns:dgm14="http://schemas.microsoft.com/office/drawing/2010/diagram" id="0" name="" descr="Safer Systems&#10;"/>
        </a:ext>
      </dgm:extLst>
    </dgm:pt>
    <dgm:pt modelId="{7C6AE370-4D88-9C4B-93FD-EFBE9A709A9E}" type="parTrans" cxnId="{56C7AF98-65E5-F649-B7AC-B6A6749D4828}">
      <dgm:prSet/>
      <dgm:spPr/>
      <dgm:t>
        <a:bodyPr/>
        <a:lstStyle/>
        <a:p>
          <a:endParaRPr lang="en-US"/>
        </a:p>
      </dgm:t>
    </dgm:pt>
    <dgm:pt modelId="{4DE11BEE-E4DA-B54D-A80E-5F1F8927E663}" type="sibTrans" cxnId="{56C7AF98-65E5-F649-B7AC-B6A6749D4828}">
      <dgm:prSet/>
      <dgm:spPr/>
      <dgm:t>
        <a:bodyPr/>
        <a:lstStyle/>
        <a:p>
          <a:endParaRPr lang="en-US"/>
        </a:p>
      </dgm:t>
    </dgm:pt>
    <dgm:pt modelId="{9ADD80B5-4FE4-564A-B47F-DFE1559BE331}">
      <dgm:prSet phldrT="[Text]" custT="1"/>
      <dgm:spPr>
        <a:solidFill>
          <a:schemeClr val="accent4"/>
        </a:solidFill>
      </dgm:spPr>
      <dgm:t>
        <a:bodyPr/>
        <a:lstStyle/>
        <a:p>
          <a:r>
            <a:rPr lang="en-US" sz="2800" dirty="0" smtClean="0"/>
            <a:t>Mental Workload</a:t>
          </a:r>
          <a:endParaRPr lang="en-US" sz="2800" dirty="0"/>
        </a:p>
      </dgm:t>
      <dgm:extLst>
        <a:ext uri="{E40237B7-FDA0-4F09-8148-C483321AD2D9}">
          <dgm14:cNvPr xmlns:dgm14="http://schemas.microsoft.com/office/drawing/2010/diagram" id="0" name="" descr="Mental Workload&#10;"/>
        </a:ext>
      </dgm:extLst>
    </dgm:pt>
    <dgm:pt modelId="{F4DFEF71-348D-2840-8BA6-82EDACB13B98}" type="parTrans" cxnId="{24D16742-216B-8C43-B13F-DDE3C23AD512}">
      <dgm:prSet/>
      <dgm:spPr>
        <a:solidFill>
          <a:schemeClr val="accent4"/>
        </a:solidFill>
      </dgm:spPr>
      <dgm:t>
        <a:bodyPr/>
        <a:lstStyle/>
        <a:p>
          <a:endParaRPr lang="en-US"/>
        </a:p>
      </dgm:t>
    </dgm:pt>
    <dgm:pt modelId="{06293C69-3E62-4241-836D-8320A0888716}" type="sibTrans" cxnId="{24D16742-216B-8C43-B13F-DDE3C23AD512}">
      <dgm:prSet/>
      <dgm:spPr/>
      <dgm:t>
        <a:bodyPr/>
        <a:lstStyle/>
        <a:p>
          <a:endParaRPr lang="en-US"/>
        </a:p>
      </dgm:t>
    </dgm:pt>
    <dgm:pt modelId="{B28F5F16-A3E5-5549-A7A6-1BF48623851A}">
      <dgm:prSet phldrT="[Text]" custT="1"/>
      <dgm:spPr>
        <a:solidFill>
          <a:schemeClr val="accent4">
            <a:lumMod val="60000"/>
            <a:lumOff val="40000"/>
          </a:schemeClr>
        </a:solidFill>
      </dgm:spPr>
      <dgm:t>
        <a:bodyPr/>
        <a:lstStyle/>
        <a:p>
          <a:r>
            <a:rPr lang="en-US" sz="2800" dirty="0" smtClean="0"/>
            <a:t>Distractions</a:t>
          </a:r>
          <a:endParaRPr lang="en-US" sz="2800" dirty="0"/>
        </a:p>
      </dgm:t>
      <dgm:extLst>
        <a:ext uri="{E40237B7-FDA0-4F09-8148-C483321AD2D9}">
          <dgm14:cNvPr xmlns:dgm14="http://schemas.microsoft.com/office/drawing/2010/diagram" id="0" name="" descr="Distractions&#10;"/>
        </a:ext>
      </dgm:extLst>
    </dgm:pt>
    <dgm:pt modelId="{BB5BD64F-1AC2-7F4B-A960-20BD6A6B3168}" type="parTrans" cxnId="{9D776A33-933B-084A-964B-57CE41D8E1C3}">
      <dgm:prSet/>
      <dgm:spPr>
        <a:solidFill>
          <a:schemeClr val="accent4">
            <a:lumMod val="60000"/>
            <a:lumOff val="40000"/>
          </a:schemeClr>
        </a:solidFill>
      </dgm:spPr>
      <dgm:t>
        <a:bodyPr/>
        <a:lstStyle/>
        <a:p>
          <a:endParaRPr lang="en-US"/>
        </a:p>
      </dgm:t>
    </dgm:pt>
    <dgm:pt modelId="{559D32D2-7E22-D340-9239-4C57603E901C}" type="sibTrans" cxnId="{9D776A33-933B-084A-964B-57CE41D8E1C3}">
      <dgm:prSet/>
      <dgm:spPr/>
      <dgm:t>
        <a:bodyPr/>
        <a:lstStyle/>
        <a:p>
          <a:endParaRPr lang="en-US"/>
        </a:p>
      </dgm:t>
    </dgm:pt>
    <dgm:pt modelId="{D4CB340E-3E5E-A342-B838-402DE18A1CAE}">
      <dgm:prSet phldrT="[Text]" custT="1"/>
      <dgm:spPr>
        <a:solidFill>
          <a:schemeClr val="accent4">
            <a:lumMod val="40000"/>
            <a:lumOff val="60000"/>
          </a:schemeClr>
        </a:solidFill>
      </dgm:spPr>
      <dgm:t>
        <a:bodyPr/>
        <a:lstStyle/>
        <a:p>
          <a:r>
            <a:rPr lang="en-US" sz="2800" dirty="0" smtClean="0"/>
            <a:t>Environment</a:t>
          </a:r>
        </a:p>
      </dgm:t>
      <dgm:extLst>
        <a:ext uri="{E40237B7-FDA0-4F09-8148-C483321AD2D9}">
          <dgm14:cNvPr xmlns:dgm14="http://schemas.microsoft.com/office/drawing/2010/diagram" id="0" name="" descr="Environment&#10;"/>
        </a:ext>
      </dgm:extLst>
    </dgm:pt>
    <dgm:pt modelId="{B95BA4D0-0790-8345-A68F-92C7DD12E203}" type="parTrans" cxnId="{AC6F3C78-A714-AA40-9E3A-D1F92DAED942}">
      <dgm:prSet/>
      <dgm:spPr>
        <a:solidFill>
          <a:schemeClr val="accent4">
            <a:lumMod val="40000"/>
            <a:lumOff val="60000"/>
          </a:schemeClr>
        </a:solidFill>
      </dgm:spPr>
      <dgm:t>
        <a:bodyPr/>
        <a:lstStyle/>
        <a:p>
          <a:endParaRPr lang="en-US"/>
        </a:p>
      </dgm:t>
    </dgm:pt>
    <dgm:pt modelId="{EB36B2C6-1C32-9749-BC8B-E1EE9B82E689}" type="sibTrans" cxnId="{AC6F3C78-A714-AA40-9E3A-D1F92DAED942}">
      <dgm:prSet/>
      <dgm:spPr/>
      <dgm:t>
        <a:bodyPr/>
        <a:lstStyle/>
        <a:p>
          <a:endParaRPr lang="en-US"/>
        </a:p>
      </dgm:t>
    </dgm:pt>
    <dgm:pt modelId="{06B2317C-50AC-4341-B69D-97A9BA6C401F}">
      <dgm:prSet phldrT="[Text]" custT="1"/>
      <dgm:spPr>
        <a:solidFill>
          <a:schemeClr val="accent4"/>
        </a:solidFill>
      </dgm:spPr>
      <dgm:t>
        <a:bodyPr/>
        <a:lstStyle/>
        <a:p>
          <a:r>
            <a:rPr lang="en-US" sz="2800" dirty="0" smtClean="0"/>
            <a:t>Physical Demands</a:t>
          </a:r>
        </a:p>
      </dgm:t>
      <dgm:extLst>
        <a:ext uri="{E40237B7-FDA0-4F09-8148-C483321AD2D9}">
          <dgm14:cNvPr xmlns:dgm14="http://schemas.microsoft.com/office/drawing/2010/diagram" id="0" name="" descr="Physical Demands&#10;"/>
        </a:ext>
      </dgm:extLst>
    </dgm:pt>
    <dgm:pt modelId="{B2EB397E-222C-1545-ADD0-8204F71299E5}" type="parTrans" cxnId="{15F51408-E1DD-F44A-A861-B938F0F64B73}">
      <dgm:prSet/>
      <dgm:spPr>
        <a:solidFill>
          <a:schemeClr val="accent4"/>
        </a:solidFill>
      </dgm:spPr>
      <dgm:t>
        <a:bodyPr/>
        <a:lstStyle/>
        <a:p>
          <a:endParaRPr lang="en-US"/>
        </a:p>
      </dgm:t>
    </dgm:pt>
    <dgm:pt modelId="{E7DA824F-34ED-FF43-80CC-85C9AD1C971F}" type="sibTrans" cxnId="{15F51408-E1DD-F44A-A861-B938F0F64B73}">
      <dgm:prSet/>
      <dgm:spPr/>
      <dgm:t>
        <a:bodyPr/>
        <a:lstStyle/>
        <a:p>
          <a:endParaRPr lang="en-US"/>
        </a:p>
      </dgm:t>
    </dgm:pt>
    <dgm:pt modelId="{4D79C4FD-7837-4344-807C-86AE8A008608}">
      <dgm:prSet phldrT="[Text]" custT="1"/>
      <dgm:spPr/>
      <dgm:t>
        <a:bodyPr/>
        <a:lstStyle/>
        <a:p>
          <a:r>
            <a:rPr lang="en-US" sz="2800" dirty="0" smtClean="0"/>
            <a:t>Product Design</a:t>
          </a:r>
        </a:p>
      </dgm:t>
      <dgm:extLst>
        <a:ext uri="{E40237B7-FDA0-4F09-8148-C483321AD2D9}">
          <dgm14:cNvPr xmlns:dgm14="http://schemas.microsoft.com/office/drawing/2010/diagram" id="0" name="" descr="Product Design&#10;"/>
        </a:ext>
      </dgm:extLst>
    </dgm:pt>
    <dgm:pt modelId="{6173D6FC-8FFF-DA4F-A845-F726563BF238}" type="parTrans" cxnId="{E32DCCF3-FA26-FD4C-933B-43D0FB559629}">
      <dgm:prSet/>
      <dgm:spPr/>
      <dgm:t>
        <a:bodyPr/>
        <a:lstStyle/>
        <a:p>
          <a:endParaRPr lang="en-US"/>
        </a:p>
      </dgm:t>
    </dgm:pt>
    <dgm:pt modelId="{A9362381-66C1-6C46-A26E-70FEDB1B1CF8}" type="sibTrans" cxnId="{E32DCCF3-FA26-FD4C-933B-43D0FB559629}">
      <dgm:prSet/>
      <dgm:spPr/>
      <dgm:t>
        <a:bodyPr/>
        <a:lstStyle/>
        <a:p>
          <a:endParaRPr lang="en-US"/>
        </a:p>
      </dgm:t>
    </dgm:pt>
    <dgm:pt modelId="{15B8C502-9B6C-D945-AD12-1234036F0ECC}">
      <dgm:prSet phldrT="[Text]" custT="1"/>
      <dgm:spPr/>
      <dgm:t>
        <a:bodyPr/>
        <a:lstStyle/>
        <a:p>
          <a:r>
            <a:rPr lang="en-US" sz="2800" dirty="0" smtClean="0"/>
            <a:t> Teams </a:t>
          </a:r>
        </a:p>
      </dgm:t>
      <dgm:extLst>
        <a:ext uri="{E40237B7-FDA0-4F09-8148-C483321AD2D9}">
          <dgm14:cNvPr xmlns:dgm14="http://schemas.microsoft.com/office/drawing/2010/diagram" id="0" name="" descr="Teams &#10;"/>
        </a:ext>
      </dgm:extLst>
    </dgm:pt>
    <dgm:pt modelId="{112E87EA-2F0A-AE45-9C99-EB7C40557945}" type="parTrans" cxnId="{F3F59D47-A3AA-6541-B296-2F986D479503}">
      <dgm:prSet/>
      <dgm:spPr/>
      <dgm:t>
        <a:bodyPr/>
        <a:lstStyle/>
        <a:p>
          <a:endParaRPr lang="en-US"/>
        </a:p>
      </dgm:t>
    </dgm:pt>
    <dgm:pt modelId="{0F914E1B-B073-554F-B777-A7A25B4927DC}" type="sibTrans" cxnId="{F3F59D47-A3AA-6541-B296-2F986D479503}">
      <dgm:prSet/>
      <dgm:spPr/>
      <dgm:t>
        <a:bodyPr/>
        <a:lstStyle/>
        <a:p>
          <a:endParaRPr lang="en-US"/>
        </a:p>
      </dgm:t>
    </dgm:pt>
    <dgm:pt modelId="{915F9118-9AF4-8E42-9B6D-DE44607C7FE9}">
      <dgm:prSet phldrT="[Text]" custT="1"/>
      <dgm:spPr/>
      <dgm:t>
        <a:bodyPr/>
        <a:lstStyle/>
        <a:p>
          <a:r>
            <a:rPr lang="en-US" sz="2800" dirty="0" smtClean="0"/>
            <a:t>Process Design</a:t>
          </a:r>
        </a:p>
      </dgm:t>
      <dgm:extLst>
        <a:ext uri="{E40237B7-FDA0-4F09-8148-C483321AD2D9}">
          <dgm14:cNvPr xmlns:dgm14="http://schemas.microsoft.com/office/drawing/2010/diagram" id="0" name="" descr="Process Design&#10;"/>
        </a:ext>
      </dgm:extLst>
    </dgm:pt>
    <dgm:pt modelId="{1792E00F-24CB-1A48-899D-D68CFA04F13D}" type="parTrans" cxnId="{75A35DE3-2C73-374F-B784-2D4BC4E544EF}">
      <dgm:prSet/>
      <dgm:spPr/>
      <dgm:t>
        <a:bodyPr/>
        <a:lstStyle/>
        <a:p>
          <a:endParaRPr lang="en-US"/>
        </a:p>
      </dgm:t>
    </dgm:pt>
    <dgm:pt modelId="{6B3B7450-7192-864D-AE40-A450E3E39230}" type="sibTrans" cxnId="{75A35DE3-2C73-374F-B784-2D4BC4E544EF}">
      <dgm:prSet/>
      <dgm:spPr/>
      <dgm:t>
        <a:bodyPr/>
        <a:lstStyle/>
        <a:p>
          <a:endParaRPr lang="en-US"/>
        </a:p>
      </dgm:t>
    </dgm:pt>
    <dgm:pt modelId="{4F08D72F-AC1D-7C4D-AA49-3970407BC5ED}" type="pres">
      <dgm:prSet presAssocID="{67CE1FA9-1D1F-2846-BC67-76244C72FCD4}" presName="cycle" presStyleCnt="0">
        <dgm:presLayoutVars>
          <dgm:chMax val="1"/>
          <dgm:dir/>
          <dgm:animLvl val="ctr"/>
          <dgm:resizeHandles val="exact"/>
        </dgm:presLayoutVars>
      </dgm:prSet>
      <dgm:spPr/>
      <dgm:t>
        <a:bodyPr/>
        <a:lstStyle/>
        <a:p>
          <a:endParaRPr lang="en-US"/>
        </a:p>
      </dgm:t>
    </dgm:pt>
    <dgm:pt modelId="{62225C3E-0F08-C546-B92B-8B1732132514}" type="pres">
      <dgm:prSet presAssocID="{EF7781BC-4A82-3348-9FC2-A5BBFEE0BE39}" presName="centerShape" presStyleLbl="node0" presStyleIdx="0" presStyleCnt="1"/>
      <dgm:spPr/>
      <dgm:t>
        <a:bodyPr/>
        <a:lstStyle/>
        <a:p>
          <a:endParaRPr lang="en-US"/>
        </a:p>
      </dgm:t>
    </dgm:pt>
    <dgm:pt modelId="{09317FDD-FCC3-5545-ADCB-5E0F0F256275}" type="pres">
      <dgm:prSet presAssocID="{F4DFEF71-348D-2840-8BA6-82EDACB13B98}" presName="parTrans" presStyleLbl="bgSibTrans2D1" presStyleIdx="0" presStyleCnt="7"/>
      <dgm:spPr/>
      <dgm:t>
        <a:bodyPr/>
        <a:lstStyle/>
        <a:p>
          <a:endParaRPr lang="en-US"/>
        </a:p>
      </dgm:t>
    </dgm:pt>
    <dgm:pt modelId="{A2F66191-74A7-FB42-9178-2DE50097AE8C}" type="pres">
      <dgm:prSet presAssocID="{9ADD80B5-4FE4-564A-B47F-DFE1559BE331}" presName="node" presStyleLbl="node1" presStyleIdx="0" presStyleCnt="7" custScaleX="111026" custRadScaleRad="95104">
        <dgm:presLayoutVars>
          <dgm:bulletEnabled val="1"/>
        </dgm:presLayoutVars>
      </dgm:prSet>
      <dgm:spPr/>
      <dgm:t>
        <a:bodyPr/>
        <a:lstStyle/>
        <a:p>
          <a:endParaRPr lang="en-US"/>
        </a:p>
      </dgm:t>
    </dgm:pt>
    <dgm:pt modelId="{A63C1E40-D2C9-8F4F-9B3F-7ABC3FDC3D00}" type="pres">
      <dgm:prSet presAssocID="{BB5BD64F-1AC2-7F4B-A960-20BD6A6B3168}" presName="parTrans" presStyleLbl="bgSibTrans2D1" presStyleIdx="1" presStyleCnt="7"/>
      <dgm:spPr/>
      <dgm:t>
        <a:bodyPr/>
        <a:lstStyle/>
        <a:p>
          <a:endParaRPr lang="en-US"/>
        </a:p>
      </dgm:t>
    </dgm:pt>
    <dgm:pt modelId="{85ECDB6A-6A4C-B746-B1FB-7A4466992510}" type="pres">
      <dgm:prSet presAssocID="{B28F5F16-A3E5-5549-A7A6-1BF48623851A}" presName="node" presStyleLbl="node1" presStyleIdx="1" presStyleCnt="7" custScaleX="124096">
        <dgm:presLayoutVars>
          <dgm:bulletEnabled val="1"/>
        </dgm:presLayoutVars>
      </dgm:prSet>
      <dgm:spPr/>
      <dgm:t>
        <a:bodyPr/>
        <a:lstStyle/>
        <a:p>
          <a:endParaRPr lang="en-US"/>
        </a:p>
      </dgm:t>
    </dgm:pt>
    <dgm:pt modelId="{FC31CFD1-18BB-154A-8EF4-5C901D753371}" type="pres">
      <dgm:prSet presAssocID="{B95BA4D0-0790-8345-A68F-92C7DD12E203}" presName="parTrans" presStyleLbl="bgSibTrans2D1" presStyleIdx="2" presStyleCnt="7"/>
      <dgm:spPr/>
      <dgm:t>
        <a:bodyPr/>
        <a:lstStyle/>
        <a:p>
          <a:endParaRPr lang="en-US"/>
        </a:p>
      </dgm:t>
    </dgm:pt>
    <dgm:pt modelId="{655E1B4A-216F-9846-9840-5DC52B5CB5B6}" type="pres">
      <dgm:prSet presAssocID="{D4CB340E-3E5E-A342-B838-402DE18A1CAE}" presName="node" presStyleLbl="node1" presStyleIdx="2" presStyleCnt="7" custScaleX="146221">
        <dgm:presLayoutVars>
          <dgm:bulletEnabled val="1"/>
        </dgm:presLayoutVars>
      </dgm:prSet>
      <dgm:spPr/>
      <dgm:t>
        <a:bodyPr/>
        <a:lstStyle/>
        <a:p>
          <a:endParaRPr lang="en-US"/>
        </a:p>
      </dgm:t>
    </dgm:pt>
    <dgm:pt modelId="{04178C95-622A-D24F-BCE4-83A0100DC6F4}" type="pres">
      <dgm:prSet presAssocID="{B2EB397E-222C-1545-ADD0-8204F71299E5}" presName="parTrans" presStyleLbl="bgSibTrans2D1" presStyleIdx="3" presStyleCnt="7"/>
      <dgm:spPr/>
      <dgm:t>
        <a:bodyPr/>
        <a:lstStyle/>
        <a:p>
          <a:endParaRPr lang="en-US"/>
        </a:p>
      </dgm:t>
    </dgm:pt>
    <dgm:pt modelId="{7FF62F82-D59D-EF42-B479-C779B36244AF}" type="pres">
      <dgm:prSet presAssocID="{06B2317C-50AC-4341-B69D-97A9BA6C401F}" presName="node" presStyleLbl="node1" presStyleIdx="3" presStyleCnt="7" custRadScaleRad="100136" custRadScaleInc="11636">
        <dgm:presLayoutVars>
          <dgm:bulletEnabled val="1"/>
        </dgm:presLayoutVars>
      </dgm:prSet>
      <dgm:spPr/>
      <dgm:t>
        <a:bodyPr/>
        <a:lstStyle/>
        <a:p>
          <a:endParaRPr lang="en-US"/>
        </a:p>
      </dgm:t>
    </dgm:pt>
    <dgm:pt modelId="{81ACD84B-EF12-2345-A73D-F21EF7A7BC31}" type="pres">
      <dgm:prSet presAssocID="{6173D6FC-8FFF-DA4F-A845-F726563BF238}" presName="parTrans" presStyleLbl="bgSibTrans2D1" presStyleIdx="4" presStyleCnt="7"/>
      <dgm:spPr/>
      <dgm:t>
        <a:bodyPr/>
        <a:lstStyle/>
        <a:p>
          <a:endParaRPr lang="en-US"/>
        </a:p>
      </dgm:t>
    </dgm:pt>
    <dgm:pt modelId="{EE9BF097-0C79-9341-B4EA-3F1DC7B62748}" type="pres">
      <dgm:prSet presAssocID="{4D79C4FD-7837-4344-807C-86AE8A008608}" presName="node" presStyleLbl="node1" presStyleIdx="4" presStyleCnt="7">
        <dgm:presLayoutVars>
          <dgm:bulletEnabled val="1"/>
        </dgm:presLayoutVars>
      </dgm:prSet>
      <dgm:spPr/>
      <dgm:t>
        <a:bodyPr/>
        <a:lstStyle/>
        <a:p>
          <a:endParaRPr lang="en-US"/>
        </a:p>
      </dgm:t>
    </dgm:pt>
    <dgm:pt modelId="{5E6D09D5-9502-774C-8C53-CD8AC022F3FB}" type="pres">
      <dgm:prSet presAssocID="{112E87EA-2F0A-AE45-9C99-EB7C40557945}" presName="parTrans" presStyleLbl="bgSibTrans2D1" presStyleIdx="5" presStyleCnt="7"/>
      <dgm:spPr/>
      <dgm:t>
        <a:bodyPr/>
        <a:lstStyle/>
        <a:p>
          <a:endParaRPr lang="en-US"/>
        </a:p>
      </dgm:t>
    </dgm:pt>
    <dgm:pt modelId="{F6245F70-B8D7-2549-8F2B-989EC68B3BDA}" type="pres">
      <dgm:prSet presAssocID="{15B8C502-9B6C-D945-AD12-1234036F0ECC}" presName="node" presStyleLbl="node1" presStyleIdx="5" presStyleCnt="7">
        <dgm:presLayoutVars>
          <dgm:bulletEnabled val="1"/>
        </dgm:presLayoutVars>
      </dgm:prSet>
      <dgm:spPr/>
      <dgm:t>
        <a:bodyPr/>
        <a:lstStyle/>
        <a:p>
          <a:endParaRPr lang="en-US"/>
        </a:p>
      </dgm:t>
    </dgm:pt>
    <dgm:pt modelId="{F40F5CE6-1717-1A44-A900-1A6BC5A39C74}" type="pres">
      <dgm:prSet presAssocID="{1792E00F-24CB-1A48-899D-D68CFA04F13D}" presName="parTrans" presStyleLbl="bgSibTrans2D1" presStyleIdx="6" presStyleCnt="7"/>
      <dgm:spPr/>
      <dgm:t>
        <a:bodyPr/>
        <a:lstStyle/>
        <a:p>
          <a:endParaRPr lang="en-US"/>
        </a:p>
      </dgm:t>
    </dgm:pt>
    <dgm:pt modelId="{05C1E693-58E1-D94D-A4A4-782948418F31}" type="pres">
      <dgm:prSet presAssocID="{915F9118-9AF4-8E42-9B6D-DE44607C7FE9}" presName="node" presStyleLbl="node1" presStyleIdx="6" presStyleCnt="7" custRadScaleRad="94508">
        <dgm:presLayoutVars>
          <dgm:bulletEnabled val="1"/>
        </dgm:presLayoutVars>
      </dgm:prSet>
      <dgm:spPr/>
      <dgm:t>
        <a:bodyPr/>
        <a:lstStyle/>
        <a:p>
          <a:endParaRPr lang="en-US"/>
        </a:p>
      </dgm:t>
    </dgm:pt>
  </dgm:ptLst>
  <dgm:cxnLst>
    <dgm:cxn modelId="{9D776A33-933B-084A-964B-57CE41D8E1C3}" srcId="{EF7781BC-4A82-3348-9FC2-A5BBFEE0BE39}" destId="{B28F5F16-A3E5-5549-A7A6-1BF48623851A}" srcOrd="1" destOrd="0" parTransId="{BB5BD64F-1AC2-7F4B-A960-20BD6A6B3168}" sibTransId="{559D32D2-7E22-D340-9239-4C57603E901C}"/>
    <dgm:cxn modelId="{E32DCCF3-FA26-FD4C-933B-43D0FB559629}" srcId="{EF7781BC-4A82-3348-9FC2-A5BBFEE0BE39}" destId="{4D79C4FD-7837-4344-807C-86AE8A008608}" srcOrd="4" destOrd="0" parTransId="{6173D6FC-8FFF-DA4F-A845-F726563BF238}" sibTransId="{A9362381-66C1-6C46-A26E-70FEDB1B1CF8}"/>
    <dgm:cxn modelId="{15F51408-E1DD-F44A-A861-B938F0F64B73}" srcId="{EF7781BC-4A82-3348-9FC2-A5BBFEE0BE39}" destId="{06B2317C-50AC-4341-B69D-97A9BA6C401F}" srcOrd="3" destOrd="0" parTransId="{B2EB397E-222C-1545-ADD0-8204F71299E5}" sibTransId="{E7DA824F-34ED-FF43-80CC-85C9AD1C971F}"/>
    <dgm:cxn modelId="{13EDFE16-11D1-6449-BAEE-F5398DD4B1A6}" type="presOf" srcId="{B28F5F16-A3E5-5549-A7A6-1BF48623851A}" destId="{85ECDB6A-6A4C-B746-B1FB-7A4466992510}" srcOrd="0" destOrd="0" presId="urn:microsoft.com/office/officeart/2005/8/layout/radial4"/>
    <dgm:cxn modelId="{92C48F79-FD8C-B348-9217-110E75B7F319}" type="presOf" srcId="{EF7781BC-4A82-3348-9FC2-A5BBFEE0BE39}" destId="{62225C3E-0F08-C546-B92B-8B1732132514}" srcOrd="0" destOrd="0" presId="urn:microsoft.com/office/officeart/2005/8/layout/radial4"/>
    <dgm:cxn modelId="{AC6F3C78-A714-AA40-9E3A-D1F92DAED942}" srcId="{EF7781BC-4A82-3348-9FC2-A5BBFEE0BE39}" destId="{D4CB340E-3E5E-A342-B838-402DE18A1CAE}" srcOrd="2" destOrd="0" parTransId="{B95BA4D0-0790-8345-A68F-92C7DD12E203}" sibTransId="{EB36B2C6-1C32-9749-BC8B-E1EE9B82E689}"/>
    <dgm:cxn modelId="{75A35DE3-2C73-374F-B784-2D4BC4E544EF}" srcId="{EF7781BC-4A82-3348-9FC2-A5BBFEE0BE39}" destId="{915F9118-9AF4-8E42-9B6D-DE44607C7FE9}" srcOrd="6" destOrd="0" parTransId="{1792E00F-24CB-1A48-899D-D68CFA04F13D}" sibTransId="{6B3B7450-7192-864D-AE40-A450E3E39230}"/>
    <dgm:cxn modelId="{A3786A3E-2F69-2247-974C-B0B416C1EE6A}" type="presOf" srcId="{B2EB397E-222C-1545-ADD0-8204F71299E5}" destId="{04178C95-622A-D24F-BCE4-83A0100DC6F4}" srcOrd="0" destOrd="0" presId="urn:microsoft.com/office/officeart/2005/8/layout/radial4"/>
    <dgm:cxn modelId="{DA2B55FE-C298-CF4A-8CD4-B66D7915480E}" type="presOf" srcId="{915F9118-9AF4-8E42-9B6D-DE44607C7FE9}" destId="{05C1E693-58E1-D94D-A4A4-782948418F31}" srcOrd="0" destOrd="0" presId="urn:microsoft.com/office/officeart/2005/8/layout/radial4"/>
    <dgm:cxn modelId="{F9DB744C-07FA-DC46-804F-E56BDAF448C4}" type="presOf" srcId="{D4CB340E-3E5E-A342-B838-402DE18A1CAE}" destId="{655E1B4A-216F-9846-9840-5DC52B5CB5B6}" srcOrd="0" destOrd="0" presId="urn:microsoft.com/office/officeart/2005/8/layout/radial4"/>
    <dgm:cxn modelId="{322A10C6-8245-1D4D-9401-3B4CD57065E3}" type="presOf" srcId="{1792E00F-24CB-1A48-899D-D68CFA04F13D}" destId="{F40F5CE6-1717-1A44-A900-1A6BC5A39C74}" srcOrd="0" destOrd="0" presId="urn:microsoft.com/office/officeart/2005/8/layout/radial4"/>
    <dgm:cxn modelId="{24D16742-216B-8C43-B13F-DDE3C23AD512}" srcId="{EF7781BC-4A82-3348-9FC2-A5BBFEE0BE39}" destId="{9ADD80B5-4FE4-564A-B47F-DFE1559BE331}" srcOrd="0" destOrd="0" parTransId="{F4DFEF71-348D-2840-8BA6-82EDACB13B98}" sibTransId="{06293C69-3E62-4241-836D-8320A0888716}"/>
    <dgm:cxn modelId="{031D071E-64B4-5148-AA09-8737D4090B90}" type="presOf" srcId="{BB5BD64F-1AC2-7F4B-A960-20BD6A6B3168}" destId="{A63C1E40-D2C9-8F4F-9B3F-7ABC3FDC3D00}" srcOrd="0" destOrd="0" presId="urn:microsoft.com/office/officeart/2005/8/layout/radial4"/>
    <dgm:cxn modelId="{797D4AD3-A738-5B48-A6A1-15E493310706}" type="presOf" srcId="{112E87EA-2F0A-AE45-9C99-EB7C40557945}" destId="{5E6D09D5-9502-774C-8C53-CD8AC022F3FB}" srcOrd="0" destOrd="0" presId="urn:microsoft.com/office/officeart/2005/8/layout/radial4"/>
    <dgm:cxn modelId="{9A609791-E3A9-1C41-BCD3-A7F084B08669}" type="presOf" srcId="{9ADD80B5-4FE4-564A-B47F-DFE1559BE331}" destId="{A2F66191-74A7-FB42-9178-2DE50097AE8C}" srcOrd="0" destOrd="0" presId="urn:microsoft.com/office/officeart/2005/8/layout/radial4"/>
    <dgm:cxn modelId="{D94E2670-FB86-CC4C-B6EA-40527E1F0ECA}" type="presOf" srcId="{67CE1FA9-1D1F-2846-BC67-76244C72FCD4}" destId="{4F08D72F-AC1D-7C4D-AA49-3970407BC5ED}" srcOrd="0" destOrd="0" presId="urn:microsoft.com/office/officeart/2005/8/layout/radial4"/>
    <dgm:cxn modelId="{5DC7E489-CC09-BF44-BECA-9CD6EB3B06B4}" type="presOf" srcId="{B95BA4D0-0790-8345-A68F-92C7DD12E203}" destId="{FC31CFD1-18BB-154A-8EF4-5C901D753371}" srcOrd="0" destOrd="0" presId="urn:microsoft.com/office/officeart/2005/8/layout/radial4"/>
    <dgm:cxn modelId="{A6F2145B-A3E2-F540-874A-4A145C34B57E}" type="presOf" srcId="{F4DFEF71-348D-2840-8BA6-82EDACB13B98}" destId="{09317FDD-FCC3-5545-ADCB-5E0F0F256275}" srcOrd="0" destOrd="0" presId="urn:microsoft.com/office/officeart/2005/8/layout/radial4"/>
    <dgm:cxn modelId="{2051DABC-6EFB-9341-B23F-916A36982042}" type="presOf" srcId="{6173D6FC-8FFF-DA4F-A845-F726563BF238}" destId="{81ACD84B-EF12-2345-A73D-F21EF7A7BC31}" srcOrd="0" destOrd="0" presId="urn:microsoft.com/office/officeart/2005/8/layout/radial4"/>
    <dgm:cxn modelId="{325D87A1-8F74-FE4D-9D6E-68DFA259FC25}" type="presOf" srcId="{15B8C502-9B6C-D945-AD12-1234036F0ECC}" destId="{F6245F70-B8D7-2549-8F2B-989EC68B3BDA}" srcOrd="0" destOrd="0" presId="urn:microsoft.com/office/officeart/2005/8/layout/radial4"/>
    <dgm:cxn modelId="{4EC905D4-BFBF-3943-BF0C-532EB0EDBE1E}" type="presOf" srcId="{4D79C4FD-7837-4344-807C-86AE8A008608}" destId="{EE9BF097-0C79-9341-B4EA-3F1DC7B62748}" srcOrd="0" destOrd="0" presId="urn:microsoft.com/office/officeart/2005/8/layout/radial4"/>
    <dgm:cxn modelId="{0C2517A1-B6A3-0342-9296-F923DE2B6495}" type="presOf" srcId="{06B2317C-50AC-4341-B69D-97A9BA6C401F}" destId="{7FF62F82-D59D-EF42-B479-C779B36244AF}" srcOrd="0" destOrd="0" presId="urn:microsoft.com/office/officeart/2005/8/layout/radial4"/>
    <dgm:cxn modelId="{56C7AF98-65E5-F649-B7AC-B6A6749D4828}" srcId="{67CE1FA9-1D1F-2846-BC67-76244C72FCD4}" destId="{EF7781BC-4A82-3348-9FC2-A5BBFEE0BE39}" srcOrd="0" destOrd="0" parTransId="{7C6AE370-4D88-9C4B-93FD-EFBE9A709A9E}" sibTransId="{4DE11BEE-E4DA-B54D-A80E-5F1F8927E663}"/>
    <dgm:cxn modelId="{F3F59D47-A3AA-6541-B296-2F986D479503}" srcId="{EF7781BC-4A82-3348-9FC2-A5BBFEE0BE39}" destId="{15B8C502-9B6C-D945-AD12-1234036F0ECC}" srcOrd="5" destOrd="0" parTransId="{112E87EA-2F0A-AE45-9C99-EB7C40557945}" sibTransId="{0F914E1B-B073-554F-B777-A7A25B4927DC}"/>
    <dgm:cxn modelId="{4C6F9B1A-6660-A44A-9333-D5496E010326}" type="presParOf" srcId="{4F08D72F-AC1D-7C4D-AA49-3970407BC5ED}" destId="{62225C3E-0F08-C546-B92B-8B1732132514}" srcOrd="0" destOrd="0" presId="urn:microsoft.com/office/officeart/2005/8/layout/radial4"/>
    <dgm:cxn modelId="{24E8CC0C-1438-5542-9C5A-B2238D0F5F82}" type="presParOf" srcId="{4F08D72F-AC1D-7C4D-AA49-3970407BC5ED}" destId="{09317FDD-FCC3-5545-ADCB-5E0F0F256275}" srcOrd="1" destOrd="0" presId="urn:microsoft.com/office/officeart/2005/8/layout/radial4"/>
    <dgm:cxn modelId="{B69B69E4-FE4A-D44C-A787-BB0C22EC4F0D}" type="presParOf" srcId="{4F08D72F-AC1D-7C4D-AA49-3970407BC5ED}" destId="{A2F66191-74A7-FB42-9178-2DE50097AE8C}" srcOrd="2" destOrd="0" presId="urn:microsoft.com/office/officeart/2005/8/layout/radial4"/>
    <dgm:cxn modelId="{2C9EE068-DC50-9247-AE9B-1EA678129819}" type="presParOf" srcId="{4F08D72F-AC1D-7C4D-AA49-3970407BC5ED}" destId="{A63C1E40-D2C9-8F4F-9B3F-7ABC3FDC3D00}" srcOrd="3" destOrd="0" presId="urn:microsoft.com/office/officeart/2005/8/layout/radial4"/>
    <dgm:cxn modelId="{CD2435C0-4491-F54C-AA12-19819290CE7B}" type="presParOf" srcId="{4F08D72F-AC1D-7C4D-AA49-3970407BC5ED}" destId="{85ECDB6A-6A4C-B746-B1FB-7A4466992510}" srcOrd="4" destOrd="0" presId="urn:microsoft.com/office/officeart/2005/8/layout/radial4"/>
    <dgm:cxn modelId="{E1759834-329E-B24D-9BC2-05AB57A1633E}" type="presParOf" srcId="{4F08D72F-AC1D-7C4D-AA49-3970407BC5ED}" destId="{FC31CFD1-18BB-154A-8EF4-5C901D753371}" srcOrd="5" destOrd="0" presId="urn:microsoft.com/office/officeart/2005/8/layout/radial4"/>
    <dgm:cxn modelId="{D9F05333-503B-BF4D-91A9-C91ABCCF4910}" type="presParOf" srcId="{4F08D72F-AC1D-7C4D-AA49-3970407BC5ED}" destId="{655E1B4A-216F-9846-9840-5DC52B5CB5B6}" srcOrd="6" destOrd="0" presId="urn:microsoft.com/office/officeart/2005/8/layout/radial4"/>
    <dgm:cxn modelId="{6876D029-E1DE-654E-B351-2C25A36E92C7}" type="presParOf" srcId="{4F08D72F-AC1D-7C4D-AA49-3970407BC5ED}" destId="{04178C95-622A-D24F-BCE4-83A0100DC6F4}" srcOrd="7" destOrd="0" presId="urn:microsoft.com/office/officeart/2005/8/layout/radial4"/>
    <dgm:cxn modelId="{6E556E27-A20C-054F-A6A3-B8F57D6AD8BD}" type="presParOf" srcId="{4F08D72F-AC1D-7C4D-AA49-3970407BC5ED}" destId="{7FF62F82-D59D-EF42-B479-C779B36244AF}" srcOrd="8" destOrd="0" presId="urn:microsoft.com/office/officeart/2005/8/layout/radial4"/>
    <dgm:cxn modelId="{ADB136CE-F178-7F46-870F-464176988138}" type="presParOf" srcId="{4F08D72F-AC1D-7C4D-AA49-3970407BC5ED}" destId="{81ACD84B-EF12-2345-A73D-F21EF7A7BC31}" srcOrd="9" destOrd="0" presId="urn:microsoft.com/office/officeart/2005/8/layout/radial4"/>
    <dgm:cxn modelId="{6D3D7118-3D6C-3048-9658-66D95E6EF44C}" type="presParOf" srcId="{4F08D72F-AC1D-7C4D-AA49-3970407BC5ED}" destId="{EE9BF097-0C79-9341-B4EA-3F1DC7B62748}" srcOrd="10" destOrd="0" presId="urn:microsoft.com/office/officeart/2005/8/layout/radial4"/>
    <dgm:cxn modelId="{5B23071D-54F9-864A-9AE5-F8B887059717}" type="presParOf" srcId="{4F08D72F-AC1D-7C4D-AA49-3970407BC5ED}" destId="{5E6D09D5-9502-774C-8C53-CD8AC022F3FB}" srcOrd="11" destOrd="0" presId="urn:microsoft.com/office/officeart/2005/8/layout/radial4"/>
    <dgm:cxn modelId="{5C52E0C4-C8CD-CA40-890A-E1FE4034853A}" type="presParOf" srcId="{4F08D72F-AC1D-7C4D-AA49-3970407BC5ED}" destId="{F6245F70-B8D7-2549-8F2B-989EC68B3BDA}" srcOrd="12" destOrd="0" presId="urn:microsoft.com/office/officeart/2005/8/layout/radial4"/>
    <dgm:cxn modelId="{0D10575E-643B-144D-A171-D97DEF39B59F}" type="presParOf" srcId="{4F08D72F-AC1D-7C4D-AA49-3970407BC5ED}" destId="{F40F5CE6-1717-1A44-A900-1A6BC5A39C74}" srcOrd="13" destOrd="0" presId="urn:microsoft.com/office/officeart/2005/8/layout/radial4"/>
    <dgm:cxn modelId="{F1318ACF-47AF-5E4E-B54C-DDD633B1F1E1}" type="presParOf" srcId="{4F08D72F-AC1D-7C4D-AA49-3970407BC5ED}" destId="{05C1E693-58E1-D94D-A4A4-782948418F31}"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752A388-645B-4668-A071-70A7A21C0662}"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FAFE9148-8BCF-456B-BF01-1DB55F87945A}">
      <dgm:prSet/>
      <dgm:spPr/>
      <dgm:t>
        <a:bodyPr/>
        <a:lstStyle/>
        <a:p>
          <a:pPr rtl="0"/>
          <a:r>
            <a:rPr lang="en-US" dirty="0" smtClean="0"/>
            <a:t>Critical thinking</a:t>
          </a:r>
          <a:endParaRPr lang="en-US" dirty="0"/>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C6AD3B88-7F96-446E-85AE-3C5E959405FD}" type="parTrans" cxnId="{82D77EBD-A9B9-4121-A93E-5E9130837130}">
      <dgm:prSet/>
      <dgm:spPr/>
      <dgm:t>
        <a:bodyPr/>
        <a:lstStyle/>
        <a:p>
          <a:endParaRPr lang="en-US"/>
        </a:p>
      </dgm:t>
    </dgm:pt>
    <dgm:pt modelId="{4FFBB67C-D930-4365-AE6E-06EF81BE8FDE}" type="sibTrans" cxnId="{82D77EBD-A9B9-4121-A93E-5E9130837130}">
      <dgm:prSet/>
      <dgm:spPr/>
      <dgm:t>
        <a:bodyPr/>
        <a:lstStyle/>
        <a:p>
          <a:endParaRPr lang="en-US"/>
        </a:p>
      </dgm:t>
    </dgm:pt>
    <dgm:pt modelId="{86CCB1D9-58D6-42BB-9559-A40F7CAA57F1}">
      <dgm:prSet/>
      <dgm:spPr/>
      <dgm:t>
        <a:bodyPr/>
        <a:lstStyle/>
        <a:p>
          <a:pPr rtl="0"/>
          <a:r>
            <a:rPr lang="en-US" dirty="0" smtClean="0"/>
            <a:t>Collaboration</a:t>
          </a:r>
          <a:endParaRPr lang="en-US" dirty="0"/>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9DC38635-A54B-4E97-A2BE-2C423A025C53}" type="parTrans" cxnId="{0F330F13-2BE8-4B82-8FAF-6A6B1DC74627}">
      <dgm:prSet/>
      <dgm:spPr/>
      <dgm:t>
        <a:bodyPr/>
        <a:lstStyle/>
        <a:p>
          <a:endParaRPr lang="en-US"/>
        </a:p>
      </dgm:t>
    </dgm:pt>
    <dgm:pt modelId="{4E236593-07E2-4FC1-A62A-6DFB1497B0A6}" type="sibTrans" cxnId="{0F330F13-2BE8-4B82-8FAF-6A6B1DC74627}">
      <dgm:prSet/>
      <dgm:spPr/>
      <dgm:t>
        <a:bodyPr/>
        <a:lstStyle/>
        <a:p>
          <a:endParaRPr lang="en-US"/>
        </a:p>
      </dgm:t>
    </dgm:pt>
    <dgm:pt modelId="{30EB20B0-74CB-439D-9C86-EBE62F6EE9E0}">
      <dgm:prSet/>
      <dgm:spPr/>
      <dgm:t>
        <a:bodyPr/>
        <a:lstStyle/>
        <a:p>
          <a:pPr rtl="0"/>
          <a:r>
            <a:rPr lang="en-US" smtClean="0"/>
            <a:t>Anticipate failure</a:t>
          </a:r>
          <a:endParaRPr lang="en-US"/>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C550F76C-9B90-4039-81DE-093929BBCED2}" type="parTrans" cxnId="{14DBF6D3-C6DD-4E9B-829F-52B081622704}">
      <dgm:prSet/>
      <dgm:spPr/>
      <dgm:t>
        <a:bodyPr/>
        <a:lstStyle/>
        <a:p>
          <a:endParaRPr lang="en-US"/>
        </a:p>
      </dgm:t>
    </dgm:pt>
    <dgm:pt modelId="{170950AF-F61E-4966-AC4B-506A2094BA4D}" type="sibTrans" cxnId="{14DBF6D3-C6DD-4E9B-829F-52B081622704}">
      <dgm:prSet/>
      <dgm:spPr/>
      <dgm:t>
        <a:bodyPr/>
        <a:lstStyle/>
        <a:p>
          <a:endParaRPr lang="en-US"/>
        </a:p>
      </dgm:t>
    </dgm:pt>
    <dgm:pt modelId="{3163C4A4-7E71-4A85-9EC3-18CB9EA70A5D}">
      <dgm:prSet/>
      <dgm:spPr/>
      <dgm:t>
        <a:bodyPr/>
        <a:lstStyle/>
        <a:p>
          <a:pPr rtl="0"/>
          <a:r>
            <a:rPr lang="en-US" smtClean="0"/>
            <a:t>Adaptability</a:t>
          </a:r>
          <a:endParaRPr lang="en-US"/>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06560CAB-77BF-49EB-99FE-D2A52923AA95}" type="parTrans" cxnId="{E7B47536-6387-491B-AA3B-B65C4CC76A3D}">
      <dgm:prSet/>
      <dgm:spPr/>
      <dgm:t>
        <a:bodyPr/>
        <a:lstStyle/>
        <a:p>
          <a:endParaRPr lang="en-US"/>
        </a:p>
      </dgm:t>
    </dgm:pt>
    <dgm:pt modelId="{95E8264C-7F73-4AA9-8CC0-51BC2FBB5164}" type="sibTrans" cxnId="{E7B47536-6387-491B-AA3B-B65C4CC76A3D}">
      <dgm:prSet/>
      <dgm:spPr/>
      <dgm:t>
        <a:bodyPr/>
        <a:lstStyle/>
        <a:p>
          <a:endParaRPr lang="en-US"/>
        </a:p>
      </dgm:t>
    </dgm:pt>
    <dgm:pt modelId="{EE89F602-7FAC-438C-873E-91E217A81F7C}">
      <dgm:prSet/>
      <dgm:spPr/>
      <dgm:t>
        <a:bodyPr/>
        <a:lstStyle/>
        <a:p>
          <a:pPr rtl="0"/>
          <a:r>
            <a:rPr lang="en-US" dirty="0" smtClean="0"/>
            <a:t>Initiative</a:t>
          </a:r>
          <a:endParaRPr lang="en-US" dirty="0"/>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76C5C43B-5F08-4B01-A7FB-F7601DDCF977}" type="parTrans" cxnId="{C4E5F3FF-EC06-4E0B-BFC7-65D8D797ADED}">
      <dgm:prSet/>
      <dgm:spPr/>
      <dgm:t>
        <a:bodyPr/>
        <a:lstStyle/>
        <a:p>
          <a:endParaRPr lang="en-US"/>
        </a:p>
      </dgm:t>
    </dgm:pt>
    <dgm:pt modelId="{4F9A53AF-7520-4C50-9B1D-E5BC31CCF5BA}" type="sibTrans" cxnId="{C4E5F3FF-EC06-4E0B-BFC7-65D8D797ADED}">
      <dgm:prSet/>
      <dgm:spPr/>
      <dgm:t>
        <a:bodyPr/>
        <a:lstStyle/>
        <a:p>
          <a:endParaRPr lang="en-US"/>
        </a:p>
      </dgm:t>
    </dgm:pt>
    <dgm:pt modelId="{D0074A04-5B27-493B-A6FC-F53FCF33FC50}">
      <dgm:prSet/>
      <dgm:spPr/>
      <dgm:t>
        <a:bodyPr/>
        <a:lstStyle/>
        <a:p>
          <a:pPr rtl="0"/>
          <a:r>
            <a:rPr lang="en-US" dirty="0" smtClean="0"/>
            <a:t>Analysis</a:t>
          </a:r>
          <a:endParaRPr lang="en-US" dirty="0"/>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36896A39-D63C-40E4-9BE8-8017748B2BEA}" type="parTrans" cxnId="{9C94DDCA-BC09-4D97-8971-08ADA3DE8F62}">
      <dgm:prSet/>
      <dgm:spPr/>
      <dgm:t>
        <a:bodyPr/>
        <a:lstStyle/>
        <a:p>
          <a:endParaRPr lang="en-US"/>
        </a:p>
      </dgm:t>
    </dgm:pt>
    <dgm:pt modelId="{343692B8-2151-4C33-8214-465BDF7C3995}" type="sibTrans" cxnId="{9C94DDCA-BC09-4D97-8971-08ADA3DE8F62}">
      <dgm:prSet/>
      <dgm:spPr/>
      <dgm:t>
        <a:bodyPr/>
        <a:lstStyle/>
        <a:p>
          <a:endParaRPr lang="en-US"/>
        </a:p>
      </dgm:t>
    </dgm:pt>
    <dgm:pt modelId="{C23D8ACE-619F-40AB-BF09-8A62E79E86FB}">
      <dgm:prSet/>
      <dgm:spPr/>
      <dgm:t>
        <a:bodyPr/>
        <a:lstStyle/>
        <a:p>
          <a:pPr rtl="0"/>
          <a:r>
            <a:rPr lang="en-US" dirty="0" smtClean="0"/>
            <a:t>Creativity </a:t>
          </a:r>
          <a:endParaRPr lang="en-US" dirty="0"/>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C8DB64AF-3876-4457-9AB6-103FDF4E191A}" type="parTrans" cxnId="{3374BBC5-44C1-400A-87D1-8EE409A4820F}">
      <dgm:prSet/>
      <dgm:spPr/>
      <dgm:t>
        <a:bodyPr/>
        <a:lstStyle/>
        <a:p>
          <a:endParaRPr lang="en-US"/>
        </a:p>
      </dgm:t>
    </dgm:pt>
    <dgm:pt modelId="{67EF7808-EE4A-40C6-B162-620E096A33BD}" type="sibTrans" cxnId="{3374BBC5-44C1-400A-87D1-8EE409A4820F}">
      <dgm:prSet/>
      <dgm:spPr/>
      <dgm:t>
        <a:bodyPr/>
        <a:lstStyle/>
        <a:p>
          <a:endParaRPr lang="en-US"/>
        </a:p>
      </dgm:t>
    </dgm:pt>
    <dgm:pt modelId="{966FDCB4-AF57-47E5-96FD-B4F4BE12A1A3}">
      <dgm:prSet/>
      <dgm:spPr/>
      <dgm:t>
        <a:bodyPr/>
        <a:lstStyle/>
        <a:p>
          <a:pPr rtl="0"/>
          <a:r>
            <a:rPr lang="en-US" dirty="0" smtClean="0"/>
            <a:t>Communication</a:t>
          </a:r>
          <a:endParaRPr lang="en-US" dirty="0"/>
        </a:p>
      </dgm:t>
      <dgm:extLst>
        <a:ext uri="{E40237B7-FDA0-4F09-8148-C483321AD2D9}">
          <dgm14:cNvPr xmlns:dgm14="http://schemas.microsoft.com/office/drawing/2010/diagram" id="0" name="" descr="Critical thinking and problem solving&#10;Collaboration / Leading &#10;Anticipate failure&#10;Adaptability&#10;Initiative and motivation&#10;Communication&#10;Analysis and Assessment&#10;Curiosity and Imagination&#10;"/>
        </a:ext>
      </dgm:extLst>
    </dgm:pt>
    <dgm:pt modelId="{34338885-4B91-43EA-A4B8-64C86158F046}" type="parTrans" cxnId="{022FDD90-2707-448A-AED1-BB4F98AC0FD3}">
      <dgm:prSet/>
      <dgm:spPr/>
      <dgm:t>
        <a:bodyPr/>
        <a:lstStyle/>
        <a:p>
          <a:endParaRPr lang="en-US"/>
        </a:p>
      </dgm:t>
    </dgm:pt>
    <dgm:pt modelId="{B9B58551-8E52-4FF1-806F-9A4211C53F23}" type="sibTrans" cxnId="{022FDD90-2707-448A-AED1-BB4F98AC0FD3}">
      <dgm:prSet/>
      <dgm:spPr/>
      <dgm:t>
        <a:bodyPr/>
        <a:lstStyle/>
        <a:p>
          <a:endParaRPr lang="en-US"/>
        </a:p>
      </dgm:t>
    </dgm:pt>
    <dgm:pt modelId="{76C671FC-34E4-4FAA-9709-5FBFE81D504E}" type="pres">
      <dgm:prSet presAssocID="{0752A388-645B-4668-A071-70A7A21C0662}" presName="linear" presStyleCnt="0">
        <dgm:presLayoutVars>
          <dgm:animLvl val="lvl"/>
          <dgm:resizeHandles val="exact"/>
        </dgm:presLayoutVars>
      </dgm:prSet>
      <dgm:spPr/>
      <dgm:t>
        <a:bodyPr/>
        <a:lstStyle/>
        <a:p>
          <a:endParaRPr lang="en-US"/>
        </a:p>
      </dgm:t>
    </dgm:pt>
    <dgm:pt modelId="{9C94B231-98A3-4C04-B79C-F246DAA34FD2}" type="pres">
      <dgm:prSet presAssocID="{966FDCB4-AF57-47E5-96FD-B4F4BE12A1A3}" presName="parentText" presStyleLbl="node1" presStyleIdx="0" presStyleCnt="8">
        <dgm:presLayoutVars>
          <dgm:chMax val="0"/>
          <dgm:bulletEnabled val="1"/>
        </dgm:presLayoutVars>
      </dgm:prSet>
      <dgm:spPr/>
      <dgm:t>
        <a:bodyPr/>
        <a:lstStyle/>
        <a:p>
          <a:endParaRPr lang="en-US"/>
        </a:p>
      </dgm:t>
    </dgm:pt>
    <dgm:pt modelId="{46C7565D-A702-43B2-A1B3-82FB9744F5C1}" type="pres">
      <dgm:prSet presAssocID="{B9B58551-8E52-4FF1-806F-9A4211C53F23}" presName="spacer" presStyleCnt="0"/>
      <dgm:spPr/>
    </dgm:pt>
    <dgm:pt modelId="{3F2CFFAE-1036-434B-BDDA-FEE31D5AEBB0}" type="pres">
      <dgm:prSet presAssocID="{FAFE9148-8BCF-456B-BF01-1DB55F87945A}" presName="parentText" presStyleLbl="node1" presStyleIdx="1" presStyleCnt="8">
        <dgm:presLayoutVars>
          <dgm:chMax val="0"/>
          <dgm:bulletEnabled val="1"/>
        </dgm:presLayoutVars>
      </dgm:prSet>
      <dgm:spPr/>
      <dgm:t>
        <a:bodyPr/>
        <a:lstStyle/>
        <a:p>
          <a:endParaRPr lang="en-US"/>
        </a:p>
      </dgm:t>
    </dgm:pt>
    <dgm:pt modelId="{89E69C77-24F6-475F-A5AF-8F761303FD37}" type="pres">
      <dgm:prSet presAssocID="{4FFBB67C-D930-4365-AE6E-06EF81BE8FDE}" presName="spacer" presStyleCnt="0"/>
      <dgm:spPr/>
      <dgm:t>
        <a:bodyPr/>
        <a:lstStyle/>
        <a:p>
          <a:endParaRPr lang="en-US"/>
        </a:p>
      </dgm:t>
    </dgm:pt>
    <dgm:pt modelId="{7B939182-C6C7-4D08-B506-8DAA938EEBC9}" type="pres">
      <dgm:prSet presAssocID="{86CCB1D9-58D6-42BB-9559-A40F7CAA57F1}" presName="parentText" presStyleLbl="node1" presStyleIdx="2" presStyleCnt="8">
        <dgm:presLayoutVars>
          <dgm:chMax val="0"/>
          <dgm:bulletEnabled val="1"/>
        </dgm:presLayoutVars>
      </dgm:prSet>
      <dgm:spPr/>
      <dgm:t>
        <a:bodyPr/>
        <a:lstStyle/>
        <a:p>
          <a:endParaRPr lang="en-US"/>
        </a:p>
      </dgm:t>
    </dgm:pt>
    <dgm:pt modelId="{73BFC5D4-7867-45E5-8CB7-8CEA1A2FD2EF}" type="pres">
      <dgm:prSet presAssocID="{4E236593-07E2-4FC1-A62A-6DFB1497B0A6}" presName="spacer" presStyleCnt="0"/>
      <dgm:spPr/>
      <dgm:t>
        <a:bodyPr/>
        <a:lstStyle/>
        <a:p>
          <a:endParaRPr lang="en-US"/>
        </a:p>
      </dgm:t>
    </dgm:pt>
    <dgm:pt modelId="{285B6FB0-C67A-4A3D-9013-BC71D33D791A}" type="pres">
      <dgm:prSet presAssocID="{30EB20B0-74CB-439D-9C86-EBE62F6EE9E0}" presName="parentText" presStyleLbl="node1" presStyleIdx="3" presStyleCnt="8">
        <dgm:presLayoutVars>
          <dgm:chMax val="0"/>
          <dgm:bulletEnabled val="1"/>
        </dgm:presLayoutVars>
      </dgm:prSet>
      <dgm:spPr/>
      <dgm:t>
        <a:bodyPr/>
        <a:lstStyle/>
        <a:p>
          <a:endParaRPr lang="en-US"/>
        </a:p>
      </dgm:t>
    </dgm:pt>
    <dgm:pt modelId="{A952455D-9837-4AA8-A74E-CC27525437C9}" type="pres">
      <dgm:prSet presAssocID="{170950AF-F61E-4966-AC4B-506A2094BA4D}" presName="spacer" presStyleCnt="0"/>
      <dgm:spPr/>
      <dgm:t>
        <a:bodyPr/>
        <a:lstStyle/>
        <a:p>
          <a:endParaRPr lang="en-US"/>
        </a:p>
      </dgm:t>
    </dgm:pt>
    <dgm:pt modelId="{A93D9579-2AFB-455B-96A5-9129F0F6CCA3}" type="pres">
      <dgm:prSet presAssocID="{3163C4A4-7E71-4A85-9EC3-18CB9EA70A5D}" presName="parentText" presStyleLbl="node1" presStyleIdx="4" presStyleCnt="8">
        <dgm:presLayoutVars>
          <dgm:chMax val="0"/>
          <dgm:bulletEnabled val="1"/>
        </dgm:presLayoutVars>
      </dgm:prSet>
      <dgm:spPr/>
      <dgm:t>
        <a:bodyPr/>
        <a:lstStyle/>
        <a:p>
          <a:endParaRPr lang="en-US"/>
        </a:p>
      </dgm:t>
    </dgm:pt>
    <dgm:pt modelId="{AEEAD4B5-CD67-454C-B8D0-BCCF8639CD19}" type="pres">
      <dgm:prSet presAssocID="{95E8264C-7F73-4AA9-8CC0-51BC2FBB5164}" presName="spacer" presStyleCnt="0"/>
      <dgm:spPr/>
      <dgm:t>
        <a:bodyPr/>
        <a:lstStyle/>
        <a:p>
          <a:endParaRPr lang="en-US"/>
        </a:p>
      </dgm:t>
    </dgm:pt>
    <dgm:pt modelId="{6AB6E9B5-797B-4A05-B437-4C557314B1B9}" type="pres">
      <dgm:prSet presAssocID="{EE89F602-7FAC-438C-873E-91E217A81F7C}" presName="parentText" presStyleLbl="node1" presStyleIdx="5" presStyleCnt="8">
        <dgm:presLayoutVars>
          <dgm:chMax val="0"/>
          <dgm:bulletEnabled val="1"/>
        </dgm:presLayoutVars>
      </dgm:prSet>
      <dgm:spPr/>
      <dgm:t>
        <a:bodyPr/>
        <a:lstStyle/>
        <a:p>
          <a:endParaRPr lang="en-US"/>
        </a:p>
      </dgm:t>
    </dgm:pt>
    <dgm:pt modelId="{525533B6-5794-4629-9D86-81E7310EE13A}" type="pres">
      <dgm:prSet presAssocID="{4F9A53AF-7520-4C50-9B1D-E5BC31CCF5BA}" presName="spacer" presStyleCnt="0"/>
      <dgm:spPr/>
      <dgm:t>
        <a:bodyPr/>
        <a:lstStyle/>
        <a:p>
          <a:endParaRPr lang="en-US"/>
        </a:p>
      </dgm:t>
    </dgm:pt>
    <dgm:pt modelId="{11CF30A8-0D48-4619-9C1B-0A1D18907F27}" type="pres">
      <dgm:prSet presAssocID="{D0074A04-5B27-493B-A6FC-F53FCF33FC50}" presName="parentText" presStyleLbl="node1" presStyleIdx="6" presStyleCnt="8">
        <dgm:presLayoutVars>
          <dgm:chMax val="0"/>
          <dgm:bulletEnabled val="1"/>
        </dgm:presLayoutVars>
      </dgm:prSet>
      <dgm:spPr/>
      <dgm:t>
        <a:bodyPr/>
        <a:lstStyle/>
        <a:p>
          <a:endParaRPr lang="en-US"/>
        </a:p>
      </dgm:t>
    </dgm:pt>
    <dgm:pt modelId="{AEC83970-5E17-4F22-BC41-E542D28DCC5D}" type="pres">
      <dgm:prSet presAssocID="{343692B8-2151-4C33-8214-465BDF7C3995}" presName="spacer" presStyleCnt="0"/>
      <dgm:spPr/>
      <dgm:t>
        <a:bodyPr/>
        <a:lstStyle/>
        <a:p>
          <a:endParaRPr lang="en-US"/>
        </a:p>
      </dgm:t>
    </dgm:pt>
    <dgm:pt modelId="{A4A473B0-B623-43CD-9491-13B82AD1434E}" type="pres">
      <dgm:prSet presAssocID="{C23D8ACE-619F-40AB-BF09-8A62E79E86FB}" presName="parentText" presStyleLbl="node1" presStyleIdx="7" presStyleCnt="8">
        <dgm:presLayoutVars>
          <dgm:chMax val="0"/>
          <dgm:bulletEnabled val="1"/>
        </dgm:presLayoutVars>
      </dgm:prSet>
      <dgm:spPr/>
      <dgm:t>
        <a:bodyPr/>
        <a:lstStyle/>
        <a:p>
          <a:endParaRPr lang="en-US"/>
        </a:p>
      </dgm:t>
    </dgm:pt>
  </dgm:ptLst>
  <dgm:cxnLst>
    <dgm:cxn modelId="{4C5A2E27-5937-4456-A2BA-F3770674A826}" type="presOf" srcId="{C23D8ACE-619F-40AB-BF09-8A62E79E86FB}" destId="{A4A473B0-B623-43CD-9491-13B82AD1434E}" srcOrd="0" destOrd="0" presId="urn:microsoft.com/office/officeart/2005/8/layout/vList2"/>
    <dgm:cxn modelId="{022FDD90-2707-448A-AED1-BB4F98AC0FD3}" srcId="{0752A388-645B-4668-A071-70A7A21C0662}" destId="{966FDCB4-AF57-47E5-96FD-B4F4BE12A1A3}" srcOrd="0" destOrd="0" parTransId="{34338885-4B91-43EA-A4B8-64C86158F046}" sibTransId="{B9B58551-8E52-4FF1-806F-9A4211C53F23}"/>
    <dgm:cxn modelId="{AA4A6598-0B66-4AE0-8C27-95E8A6AC4187}" type="presOf" srcId="{86CCB1D9-58D6-42BB-9559-A40F7CAA57F1}" destId="{7B939182-C6C7-4D08-B506-8DAA938EEBC9}" srcOrd="0" destOrd="0" presId="urn:microsoft.com/office/officeart/2005/8/layout/vList2"/>
    <dgm:cxn modelId="{14DBF6D3-C6DD-4E9B-829F-52B081622704}" srcId="{0752A388-645B-4668-A071-70A7A21C0662}" destId="{30EB20B0-74CB-439D-9C86-EBE62F6EE9E0}" srcOrd="3" destOrd="0" parTransId="{C550F76C-9B90-4039-81DE-093929BBCED2}" sibTransId="{170950AF-F61E-4966-AC4B-506A2094BA4D}"/>
    <dgm:cxn modelId="{B52C0803-467D-4AC0-A9EC-6350C2AE444B}" type="presOf" srcId="{FAFE9148-8BCF-456B-BF01-1DB55F87945A}" destId="{3F2CFFAE-1036-434B-BDDA-FEE31D5AEBB0}" srcOrd="0" destOrd="0" presId="urn:microsoft.com/office/officeart/2005/8/layout/vList2"/>
    <dgm:cxn modelId="{9C94DDCA-BC09-4D97-8971-08ADA3DE8F62}" srcId="{0752A388-645B-4668-A071-70A7A21C0662}" destId="{D0074A04-5B27-493B-A6FC-F53FCF33FC50}" srcOrd="6" destOrd="0" parTransId="{36896A39-D63C-40E4-9BE8-8017748B2BEA}" sibTransId="{343692B8-2151-4C33-8214-465BDF7C3995}"/>
    <dgm:cxn modelId="{3374BBC5-44C1-400A-87D1-8EE409A4820F}" srcId="{0752A388-645B-4668-A071-70A7A21C0662}" destId="{C23D8ACE-619F-40AB-BF09-8A62E79E86FB}" srcOrd="7" destOrd="0" parTransId="{C8DB64AF-3876-4457-9AB6-103FDF4E191A}" sibTransId="{67EF7808-EE4A-40C6-B162-620E096A33BD}"/>
    <dgm:cxn modelId="{199BF680-DB18-44B3-80F2-B8FD0BDBAB25}" type="presOf" srcId="{0752A388-645B-4668-A071-70A7A21C0662}" destId="{76C671FC-34E4-4FAA-9709-5FBFE81D504E}" srcOrd="0" destOrd="0" presId="urn:microsoft.com/office/officeart/2005/8/layout/vList2"/>
    <dgm:cxn modelId="{82D77EBD-A9B9-4121-A93E-5E9130837130}" srcId="{0752A388-645B-4668-A071-70A7A21C0662}" destId="{FAFE9148-8BCF-456B-BF01-1DB55F87945A}" srcOrd="1" destOrd="0" parTransId="{C6AD3B88-7F96-446E-85AE-3C5E959405FD}" sibTransId="{4FFBB67C-D930-4365-AE6E-06EF81BE8FDE}"/>
    <dgm:cxn modelId="{B1675F31-9806-42C6-ABDF-F4B64096B0D1}" type="presOf" srcId="{D0074A04-5B27-493B-A6FC-F53FCF33FC50}" destId="{11CF30A8-0D48-4619-9C1B-0A1D18907F27}" srcOrd="0" destOrd="0" presId="urn:microsoft.com/office/officeart/2005/8/layout/vList2"/>
    <dgm:cxn modelId="{C4E5F3FF-EC06-4E0B-BFC7-65D8D797ADED}" srcId="{0752A388-645B-4668-A071-70A7A21C0662}" destId="{EE89F602-7FAC-438C-873E-91E217A81F7C}" srcOrd="5" destOrd="0" parTransId="{76C5C43B-5F08-4B01-A7FB-F7601DDCF977}" sibTransId="{4F9A53AF-7520-4C50-9B1D-E5BC31CCF5BA}"/>
    <dgm:cxn modelId="{EF685BED-F006-450B-9C0E-27318019980E}" type="presOf" srcId="{EE89F602-7FAC-438C-873E-91E217A81F7C}" destId="{6AB6E9B5-797B-4A05-B437-4C557314B1B9}" srcOrd="0" destOrd="0" presId="urn:microsoft.com/office/officeart/2005/8/layout/vList2"/>
    <dgm:cxn modelId="{E7B47536-6387-491B-AA3B-B65C4CC76A3D}" srcId="{0752A388-645B-4668-A071-70A7A21C0662}" destId="{3163C4A4-7E71-4A85-9EC3-18CB9EA70A5D}" srcOrd="4" destOrd="0" parTransId="{06560CAB-77BF-49EB-99FE-D2A52923AA95}" sibTransId="{95E8264C-7F73-4AA9-8CC0-51BC2FBB5164}"/>
    <dgm:cxn modelId="{1991CEBE-E1BF-4AC9-9FC4-6CBB83246360}" type="presOf" srcId="{3163C4A4-7E71-4A85-9EC3-18CB9EA70A5D}" destId="{A93D9579-2AFB-455B-96A5-9129F0F6CCA3}" srcOrd="0" destOrd="0" presId="urn:microsoft.com/office/officeart/2005/8/layout/vList2"/>
    <dgm:cxn modelId="{0F330F13-2BE8-4B82-8FAF-6A6B1DC74627}" srcId="{0752A388-645B-4668-A071-70A7A21C0662}" destId="{86CCB1D9-58D6-42BB-9559-A40F7CAA57F1}" srcOrd="2" destOrd="0" parTransId="{9DC38635-A54B-4E97-A2BE-2C423A025C53}" sibTransId="{4E236593-07E2-4FC1-A62A-6DFB1497B0A6}"/>
    <dgm:cxn modelId="{815BB74B-7A2D-473F-BDA0-7DD860A0A83F}" type="presOf" srcId="{966FDCB4-AF57-47E5-96FD-B4F4BE12A1A3}" destId="{9C94B231-98A3-4C04-B79C-F246DAA34FD2}" srcOrd="0" destOrd="0" presId="urn:microsoft.com/office/officeart/2005/8/layout/vList2"/>
    <dgm:cxn modelId="{D6F4330B-AD7B-4944-80DD-83C2A040A5B5}" type="presOf" srcId="{30EB20B0-74CB-439D-9C86-EBE62F6EE9E0}" destId="{285B6FB0-C67A-4A3D-9013-BC71D33D791A}" srcOrd="0" destOrd="0" presId="urn:microsoft.com/office/officeart/2005/8/layout/vList2"/>
    <dgm:cxn modelId="{4B97315C-6E2D-4DA4-A246-C0F5EEDC563F}" type="presParOf" srcId="{76C671FC-34E4-4FAA-9709-5FBFE81D504E}" destId="{9C94B231-98A3-4C04-B79C-F246DAA34FD2}" srcOrd="0" destOrd="0" presId="urn:microsoft.com/office/officeart/2005/8/layout/vList2"/>
    <dgm:cxn modelId="{9096862D-166E-4DE3-89A1-6CF87A90932D}" type="presParOf" srcId="{76C671FC-34E4-4FAA-9709-5FBFE81D504E}" destId="{46C7565D-A702-43B2-A1B3-82FB9744F5C1}" srcOrd="1" destOrd="0" presId="urn:microsoft.com/office/officeart/2005/8/layout/vList2"/>
    <dgm:cxn modelId="{5EE02A97-FA6F-4342-8420-455BEA602396}" type="presParOf" srcId="{76C671FC-34E4-4FAA-9709-5FBFE81D504E}" destId="{3F2CFFAE-1036-434B-BDDA-FEE31D5AEBB0}" srcOrd="2" destOrd="0" presId="urn:microsoft.com/office/officeart/2005/8/layout/vList2"/>
    <dgm:cxn modelId="{52391842-7851-4874-BA3C-D9B1EF4806BF}" type="presParOf" srcId="{76C671FC-34E4-4FAA-9709-5FBFE81D504E}" destId="{89E69C77-24F6-475F-A5AF-8F761303FD37}" srcOrd="3" destOrd="0" presId="urn:microsoft.com/office/officeart/2005/8/layout/vList2"/>
    <dgm:cxn modelId="{6DC8E5CC-68AD-4AFF-9E47-139B3D4C9920}" type="presParOf" srcId="{76C671FC-34E4-4FAA-9709-5FBFE81D504E}" destId="{7B939182-C6C7-4D08-B506-8DAA938EEBC9}" srcOrd="4" destOrd="0" presId="urn:microsoft.com/office/officeart/2005/8/layout/vList2"/>
    <dgm:cxn modelId="{96BFF4F3-4EDF-4CE5-83E9-8360BDF47F05}" type="presParOf" srcId="{76C671FC-34E4-4FAA-9709-5FBFE81D504E}" destId="{73BFC5D4-7867-45E5-8CB7-8CEA1A2FD2EF}" srcOrd="5" destOrd="0" presId="urn:microsoft.com/office/officeart/2005/8/layout/vList2"/>
    <dgm:cxn modelId="{2A97EE12-4584-475F-B112-5C963C6518E5}" type="presParOf" srcId="{76C671FC-34E4-4FAA-9709-5FBFE81D504E}" destId="{285B6FB0-C67A-4A3D-9013-BC71D33D791A}" srcOrd="6" destOrd="0" presId="urn:microsoft.com/office/officeart/2005/8/layout/vList2"/>
    <dgm:cxn modelId="{A1204C6F-5691-4E81-A312-AAE3F1CC459D}" type="presParOf" srcId="{76C671FC-34E4-4FAA-9709-5FBFE81D504E}" destId="{A952455D-9837-4AA8-A74E-CC27525437C9}" srcOrd="7" destOrd="0" presId="urn:microsoft.com/office/officeart/2005/8/layout/vList2"/>
    <dgm:cxn modelId="{7B483ABD-CCD0-4AA5-90AC-1497001E08B0}" type="presParOf" srcId="{76C671FC-34E4-4FAA-9709-5FBFE81D504E}" destId="{A93D9579-2AFB-455B-96A5-9129F0F6CCA3}" srcOrd="8" destOrd="0" presId="urn:microsoft.com/office/officeart/2005/8/layout/vList2"/>
    <dgm:cxn modelId="{C13276B1-5B18-4126-8BB5-C29168A58D69}" type="presParOf" srcId="{76C671FC-34E4-4FAA-9709-5FBFE81D504E}" destId="{AEEAD4B5-CD67-454C-B8D0-BCCF8639CD19}" srcOrd="9" destOrd="0" presId="urn:microsoft.com/office/officeart/2005/8/layout/vList2"/>
    <dgm:cxn modelId="{B44DE8CB-BA1F-4B7A-B664-CFFF2A2BED91}" type="presParOf" srcId="{76C671FC-34E4-4FAA-9709-5FBFE81D504E}" destId="{6AB6E9B5-797B-4A05-B437-4C557314B1B9}" srcOrd="10" destOrd="0" presId="urn:microsoft.com/office/officeart/2005/8/layout/vList2"/>
    <dgm:cxn modelId="{BBFC6406-796F-4A80-8603-886651AE601E}" type="presParOf" srcId="{76C671FC-34E4-4FAA-9709-5FBFE81D504E}" destId="{525533B6-5794-4629-9D86-81E7310EE13A}" srcOrd="11" destOrd="0" presId="urn:microsoft.com/office/officeart/2005/8/layout/vList2"/>
    <dgm:cxn modelId="{FBADBEF3-0B86-410F-8F1D-503D4AD24FB0}" type="presParOf" srcId="{76C671FC-34E4-4FAA-9709-5FBFE81D504E}" destId="{11CF30A8-0D48-4619-9C1B-0A1D18907F27}" srcOrd="12" destOrd="0" presId="urn:microsoft.com/office/officeart/2005/8/layout/vList2"/>
    <dgm:cxn modelId="{5C28E5A6-E4A5-44C1-87C9-31A92BA6731C}" type="presParOf" srcId="{76C671FC-34E4-4FAA-9709-5FBFE81D504E}" destId="{AEC83970-5E17-4F22-BC41-E542D28DCC5D}" srcOrd="13" destOrd="0" presId="urn:microsoft.com/office/officeart/2005/8/layout/vList2"/>
    <dgm:cxn modelId="{23112E45-0604-459F-9DF5-321CD3B0C0AF}" type="presParOf" srcId="{76C671FC-34E4-4FAA-9709-5FBFE81D504E}" destId="{A4A473B0-B623-43CD-9491-13B82AD1434E}"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4530D3-B182-1E47-8044-4F98CA1E4D8F}" type="doc">
      <dgm:prSet loTypeId="urn:microsoft.com/office/officeart/2005/8/layout/matrix3" loCatId="" qsTypeId="urn:microsoft.com/office/officeart/2005/8/quickstyle/3d1" qsCatId="3D" csTypeId="urn:microsoft.com/office/officeart/2005/8/colors/accent4_3" csCatId="accent4" phldr="1"/>
      <dgm:spPr/>
      <dgm:t>
        <a:bodyPr/>
        <a:lstStyle/>
        <a:p>
          <a:endParaRPr lang="en-US"/>
        </a:p>
      </dgm:t>
    </dgm:pt>
    <dgm:pt modelId="{D599C428-8883-124A-A987-B268EBEF73FF}">
      <dgm:prSet phldrT="[Text]"/>
      <dgm:spPr/>
      <dgm:t>
        <a:bodyPr/>
        <a:lstStyle/>
        <a:p>
          <a:r>
            <a:rPr lang="en-US" dirty="0" smtClean="0"/>
            <a:t>Proactive Risk Assessment</a:t>
          </a:r>
          <a:endParaRPr lang="en-US" dirty="0"/>
        </a:p>
      </dgm:t>
      <dgm:extLst>
        <a:ext uri="{E40237B7-FDA0-4F09-8148-C483321AD2D9}">
          <dgm14:cNvPr xmlns:dgm14="http://schemas.microsoft.com/office/drawing/2010/diagram" id="0" name="" descr="Proactive Risk Assessment&#10;"/>
        </a:ext>
      </dgm:extLst>
    </dgm:pt>
    <dgm:pt modelId="{B48ADB84-5C4C-4A4B-897E-A182F749B52F}" type="parTrans" cxnId="{E997EAD1-F5D2-7D4E-BE05-68A679E01989}">
      <dgm:prSet/>
      <dgm:spPr/>
      <dgm:t>
        <a:bodyPr/>
        <a:lstStyle/>
        <a:p>
          <a:endParaRPr lang="en-US"/>
        </a:p>
      </dgm:t>
    </dgm:pt>
    <dgm:pt modelId="{71A94E16-2444-1D4C-A0D5-10F28EEBAC87}" type="sibTrans" cxnId="{E997EAD1-F5D2-7D4E-BE05-68A679E01989}">
      <dgm:prSet/>
      <dgm:spPr/>
      <dgm:t>
        <a:bodyPr/>
        <a:lstStyle/>
        <a:p>
          <a:endParaRPr lang="en-US"/>
        </a:p>
      </dgm:t>
    </dgm:pt>
    <dgm:pt modelId="{AEAB93C9-D178-D842-976B-7A1FDB2E3668}">
      <dgm:prSet phldrT="[Text]" custT="1"/>
      <dgm:spPr/>
      <dgm:t>
        <a:bodyPr/>
        <a:lstStyle/>
        <a:p>
          <a:r>
            <a:rPr lang="en-US" sz="4300" dirty="0" smtClean="0"/>
            <a:t>Task Excursion </a:t>
          </a:r>
          <a:r>
            <a:rPr lang="en-US" sz="4300" dirty="0" smtClean="0"/>
            <a:t>Analysis</a:t>
          </a:r>
          <a:r>
            <a:rPr lang="en-US" sz="2400" baseline="30000" dirty="0" smtClean="0">
              <a:latin typeface="Times New Roman"/>
              <a:cs typeface="Times New Roman"/>
            </a:rPr>
            <a:t>™</a:t>
          </a:r>
          <a:r>
            <a:rPr lang="en-US" sz="4300" dirty="0" smtClean="0"/>
            <a:t> </a:t>
          </a:r>
          <a:endParaRPr lang="en-US" sz="4300" dirty="0"/>
        </a:p>
      </dgm:t>
      <dgm:extLst>
        <a:ext uri="{E40237B7-FDA0-4F09-8148-C483321AD2D9}">
          <dgm14:cNvPr xmlns:dgm14="http://schemas.microsoft.com/office/drawing/2010/diagram" id="0" name="" descr="Task Excursion Analysis &#10;"/>
        </a:ext>
      </dgm:extLst>
    </dgm:pt>
    <dgm:pt modelId="{5082BD3E-EF32-4B4A-944D-FD37DC364DB6}" type="parTrans" cxnId="{88BE4318-9316-4B4B-B9DA-9CB61B1C2871}">
      <dgm:prSet/>
      <dgm:spPr/>
      <dgm:t>
        <a:bodyPr/>
        <a:lstStyle/>
        <a:p>
          <a:endParaRPr lang="en-US"/>
        </a:p>
      </dgm:t>
    </dgm:pt>
    <dgm:pt modelId="{24441612-B510-A740-82C1-D52A407D0DBD}" type="sibTrans" cxnId="{88BE4318-9316-4B4B-B9DA-9CB61B1C2871}">
      <dgm:prSet/>
      <dgm:spPr/>
      <dgm:t>
        <a:bodyPr/>
        <a:lstStyle/>
        <a:p>
          <a:endParaRPr lang="en-US"/>
        </a:p>
      </dgm:t>
    </dgm:pt>
    <dgm:pt modelId="{76B8F73C-1F8C-430A-A1EB-4DB50BA9FCB9}">
      <dgm:prSet phldrT="[Text]"/>
      <dgm:spPr/>
      <dgm:t>
        <a:bodyPr/>
        <a:lstStyle/>
        <a:p>
          <a:r>
            <a:rPr lang="en-US" dirty="0" smtClean="0"/>
            <a:t>Use Error Analysis</a:t>
          </a:r>
          <a:endParaRPr lang="en-US" dirty="0"/>
        </a:p>
      </dgm:t>
      <dgm:extLst>
        <a:ext uri="{E40237B7-FDA0-4F09-8148-C483321AD2D9}">
          <dgm14:cNvPr xmlns:dgm14="http://schemas.microsoft.com/office/drawing/2010/diagram" id="0" name="" descr="Proactive Risk Assessment&#10;"/>
        </a:ext>
      </dgm:extLst>
    </dgm:pt>
    <dgm:pt modelId="{6A10A54C-08DD-41F0-9FBB-5F8E28C9B592}" type="parTrans" cxnId="{489E1F90-0418-4F1E-AA38-7425D96BECB2}">
      <dgm:prSet/>
      <dgm:spPr/>
      <dgm:t>
        <a:bodyPr/>
        <a:lstStyle/>
        <a:p>
          <a:endParaRPr lang="en-US"/>
        </a:p>
      </dgm:t>
    </dgm:pt>
    <dgm:pt modelId="{D1EA0A93-94CD-4053-8B54-EC9D77D21659}" type="sibTrans" cxnId="{489E1F90-0418-4F1E-AA38-7425D96BECB2}">
      <dgm:prSet/>
      <dgm:spPr/>
      <dgm:t>
        <a:bodyPr/>
        <a:lstStyle/>
        <a:p>
          <a:endParaRPr lang="en-US"/>
        </a:p>
      </dgm:t>
    </dgm:pt>
    <dgm:pt modelId="{B822BDC2-D429-4BDC-8502-25BE6B3DB99C}">
      <dgm:prSet phldrT="[Text]"/>
      <dgm:spPr/>
      <dgm:t>
        <a:bodyPr/>
        <a:lstStyle/>
        <a:p>
          <a:r>
            <a:rPr lang="en-US" dirty="0" smtClean="0"/>
            <a:t>Usability Analysis</a:t>
          </a:r>
          <a:endParaRPr lang="en-US" dirty="0"/>
        </a:p>
      </dgm:t>
      <dgm:extLst>
        <a:ext uri="{E40237B7-FDA0-4F09-8148-C483321AD2D9}">
          <dgm14:cNvPr xmlns:dgm14="http://schemas.microsoft.com/office/drawing/2010/diagram" id="0" name="" descr="Proactive Risk Assessment&#10;"/>
        </a:ext>
      </dgm:extLst>
    </dgm:pt>
    <dgm:pt modelId="{292A758F-3970-485E-BD36-742060C2313A}" type="parTrans" cxnId="{90FEAD79-B9C1-4E91-8B32-0D4AB8AA0F35}">
      <dgm:prSet/>
      <dgm:spPr/>
      <dgm:t>
        <a:bodyPr/>
        <a:lstStyle/>
        <a:p>
          <a:endParaRPr lang="en-US"/>
        </a:p>
      </dgm:t>
    </dgm:pt>
    <dgm:pt modelId="{9AC5BEC8-18BC-4B3A-B32E-6076ADA0C5A2}" type="sibTrans" cxnId="{90FEAD79-B9C1-4E91-8B32-0D4AB8AA0F35}">
      <dgm:prSet/>
      <dgm:spPr/>
      <dgm:t>
        <a:bodyPr/>
        <a:lstStyle/>
        <a:p>
          <a:endParaRPr lang="en-US"/>
        </a:p>
      </dgm:t>
    </dgm:pt>
    <dgm:pt modelId="{E9AC7798-8E42-2842-AD36-8E18C6F33B8A}" type="pres">
      <dgm:prSet presAssocID="{E84530D3-B182-1E47-8044-4F98CA1E4D8F}" presName="matrix" presStyleCnt="0">
        <dgm:presLayoutVars>
          <dgm:chMax val="1"/>
          <dgm:dir/>
          <dgm:resizeHandles val="exact"/>
        </dgm:presLayoutVars>
      </dgm:prSet>
      <dgm:spPr/>
      <dgm:t>
        <a:bodyPr/>
        <a:lstStyle/>
        <a:p>
          <a:endParaRPr lang="en-US"/>
        </a:p>
      </dgm:t>
    </dgm:pt>
    <dgm:pt modelId="{F7DB7A94-6350-0C40-BF25-E8EF40ABBC41}" type="pres">
      <dgm:prSet presAssocID="{E84530D3-B182-1E47-8044-4F98CA1E4D8F}" presName="diamond" presStyleLbl="bgShp" presStyleIdx="0" presStyleCnt="1"/>
      <dgm:spPr/>
      <dgm:t>
        <a:bodyPr/>
        <a:lstStyle/>
        <a:p>
          <a:endParaRPr lang="en-US"/>
        </a:p>
      </dgm:t>
    </dgm:pt>
    <dgm:pt modelId="{5C8D7570-FA48-7441-A81C-7B8980649A3F}" type="pres">
      <dgm:prSet presAssocID="{E84530D3-B182-1E47-8044-4F98CA1E4D8F}" presName="quad1" presStyleLbl="node1" presStyleIdx="0" presStyleCnt="4" custScaleX="142613" custLinFactNeighborX="-27472" custLinFactNeighborY="61">
        <dgm:presLayoutVars>
          <dgm:chMax val="0"/>
          <dgm:chPref val="0"/>
          <dgm:bulletEnabled val="1"/>
        </dgm:presLayoutVars>
      </dgm:prSet>
      <dgm:spPr/>
      <dgm:t>
        <a:bodyPr/>
        <a:lstStyle/>
        <a:p>
          <a:endParaRPr lang="en-US"/>
        </a:p>
      </dgm:t>
    </dgm:pt>
    <dgm:pt modelId="{EA210925-F00F-7A43-85EF-C356A608BD31}" type="pres">
      <dgm:prSet presAssocID="{E84530D3-B182-1E47-8044-4F98CA1E4D8F}" presName="quad2" presStyleLbl="node1" presStyleIdx="1" presStyleCnt="4" custScaleX="142613" custLinFactNeighborX="24420">
        <dgm:presLayoutVars>
          <dgm:chMax val="0"/>
          <dgm:chPref val="0"/>
          <dgm:bulletEnabled val="1"/>
        </dgm:presLayoutVars>
      </dgm:prSet>
      <dgm:spPr/>
      <dgm:t>
        <a:bodyPr/>
        <a:lstStyle/>
        <a:p>
          <a:endParaRPr lang="en-US"/>
        </a:p>
      </dgm:t>
    </dgm:pt>
    <dgm:pt modelId="{FF47BA86-FA54-364F-89C6-392260E3A51C}" type="pres">
      <dgm:prSet presAssocID="{E84530D3-B182-1E47-8044-4F98CA1E4D8F}" presName="quad3" presStyleLbl="node1" presStyleIdx="2" presStyleCnt="4" custScaleX="142613" custLinFactNeighborX="-24420">
        <dgm:presLayoutVars>
          <dgm:chMax val="0"/>
          <dgm:chPref val="0"/>
          <dgm:bulletEnabled val="1"/>
        </dgm:presLayoutVars>
      </dgm:prSet>
      <dgm:spPr/>
      <dgm:t>
        <a:bodyPr/>
        <a:lstStyle/>
        <a:p>
          <a:endParaRPr lang="en-US"/>
        </a:p>
      </dgm:t>
    </dgm:pt>
    <dgm:pt modelId="{431CE70A-00B4-F64E-8905-2959EC8BF139}" type="pres">
      <dgm:prSet presAssocID="{E84530D3-B182-1E47-8044-4F98CA1E4D8F}" presName="quad4" presStyleLbl="node1" presStyleIdx="3" presStyleCnt="4" custScaleX="142613" custLinFactNeighborX="24420">
        <dgm:presLayoutVars>
          <dgm:chMax val="0"/>
          <dgm:chPref val="0"/>
          <dgm:bulletEnabled val="1"/>
        </dgm:presLayoutVars>
      </dgm:prSet>
      <dgm:spPr/>
      <dgm:t>
        <a:bodyPr/>
        <a:lstStyle/>
        <a:p>
          <a:endParaRPr lang="en-US"/>
        </a:p>
      </dgm:t>
    </dgm:pt>
  </dgm:ptLst>
  <dgm:cxnLst>
    <dgm:cxn modelId="{954C30CD-3BE0-4084-9144-4E288CF206F7}" type="presOf" srcId="{D599C428-8883-124A-A987-B268EBEF73FF}" destId="{FF47BA86-FA54-364F-89C6-392260E3A51C}" srcOrd="0" destOrd="0" presId="urn:microsoft.com/office/officeart/2005/8/layout/matrix3"/>
    <dgm:cxn modelId="{BA521196-0317-4485-9932-C49C1294EBF3}" type="presOf" srcId="{AEAB93C9-D178-D842-976B-7A1FDB2E3668}" destId="{431CE70A-00B4-F64E-8905-2959EC8BF139}" srcOrd="0" destOrd="0" presId="urn:microsoft.com/office/officeart/2005/8/layout/matrix3"/>
    <dgm:cxn modelId="{E31D710B-A965-4799-B48D-7DB6602FAA4D}" type="presOf" srcId="{76B8F73C-1F8C-430A-A1EB-4DB50BA9FCB9}" destId="{5C8D7570-FA48-7441-A81C-7B8980649A3F}" srcOrd="0" destOrd="0" presId="urn:microsoft.com/office/officeart/2005/8/layout/matrix3"/>
    <dgm:cxn modelId="{489E1F90-0418-4F1E-AA38-7425D96BECB2}" srcId="{E84530D3-B182-1E47-8044-4F98CA1E4D8F}" destId="{76B8F73C-1F8C-430A-A1EB-4DB50BA9FCB9}" srcOrd="0" destOrd="0" parTransId="{6A10A54C-08DD-41F0-9FBB-5F8E28C9B592}" sibTransId="{D1EA0A93-94CD-4053-8B54-EC9D77D21659}"/>
    <dgm:cxn modelId="{90FEAD79-B9C1-4E91-8B32-0D4AB8AA0F35}" srcId="{E84530D3-B182-1E47-8044-4F98CA1E4D8F}" destId="{B822BDC2-D429-4BDC-8502-25BE6B3DB99C}" srcOrd="1" destOrd="0" parTransId="{292A758F-3970-485E-BD36-742060C2313A}" sibTransId="{9AC5BEC8-18BC-4B3A-B32E-6076ADA0C5A2}"/>
    <dgm:cxn modelId="{E997EAD1-F5D2-7D4E-BE05-68A679E01989}" srcId="{E84530D3-B182-1E47-8044-4F98CA1E4D8F}" destId="{D599C428-8883-124A-A987-B268EBEF73FF}" srcOrd="2" destOrd="0" parTransId="{B48ADB84-5C4C-4A4B-897E-A182F749B52F}" sibTransId="{71A94E16-2444-1D4C-A0D5-10F28EEBAC87}"/>
    <dgm:cxn modelId="{698FCCD4-7815-E54F-BC05-EBC5FBD4BDFC}" type="presOf" srcId="{E84530D3-B182-1E47-8044-4F98CA1E4D8F}" destId="{E9AC7798-8E42-2842-AD36-8E18C6F33B8A}" srcOrd="0" destOrd="0" presId="urn:microsoft.com/office/officeart/2005/8/layout/matrix3"/>
    <dgm:cxn modelId="{88BE4318-9316-4B4B-B9DA-9CB61B1C2871}" srcId="{E84530D3-B182-1E47-8044-4F98CA1E4D8F}" destId="{AEAB93C9-D178-D842-976B-7A1FDB2E3668}" srcOrd="3" destOrd="0" parTransId="{5082BD3E-EF32-4B4A-944D-FD37DC364DB6}" sibTransId="{24441612-B510-A740-82C1-D52A407D0DBD}"/>
    <dgm:cxn modelId="{1FA28CCD-F51E-4D80-B6AA-3AB084A80259}" type="presOf" srcId="{B822BDC2-D429-4BDC-8502-25BE6B3DB99C}" destId="{EA210925-F00F-7A43-85EF-C356A608BD31}" srcOrd="0" destOrd="0" presId="urn:microsoft.com/office/officeart/2005/8/layout/matrix3"/>
    <dgm:cxn modelId="{6C82483E-DBC3-6A4E-9172-56D8E1393865}" type="presParOf" srcId="{E9AC7798-8E42-2842-AD36-8E18C6F33B8A}" destId="{F7DB7A94-6350-0C40-BF25-E8EF40ABBC41}" srcOrd="0" destOrd="0" presId="urn:microsoft.com/office/officeart/2005/8/layout/matrix3"/>
    <dgm:cxn modelId="{25AE3064-2E6B-2845-80E1-98BC7563C22F}" type="presParOf" srcId="{E9AC7798-8E42-2842-AD36-8E18C6F33B8A}" destId="{5C8D7570-FA48-7441-A81C-7B8980649A3F}" srcOrd="1" destOrd="0" presId="urn:microsoft.com/office/officeart/2005/8/layout/matrix3"/>
    <dgm:cxn modelId="{09B16E29-244A-0645-9CED-43E9BE96C074}" type="presParOf" srcId="{E9AC7798-8E42-2842-AD36-8E18C6F33B8A}" destId="{EA210925-F00F-7A43-85EF-C356A608BD31}" srcOrd="2" destOrd="0" presId="urn:microsoft.com/office/officeart/2005/8/layout/matrix3"/>
    <dgm:cxn modelId="{284537A3-F9BE-6C4B-B92B-EE4E0F9689A8}" type="presParOf" srcId="{E9AC7798-8E42-2842-AD36-8E18C6F33B8A}" destId="{FF47BA86-FA54-364F-89C6-392260E3A51C}" srcOrd="3" destOrd="0" presId="urn:microsoft.com/office/officeart/2005/8/layout/matrix3"/>
    <dgm:cxn modelId="{E4FB4877-86D6-2A48-A96C-5DFA74CB0AD1}" type="presParOf" srcId="{E9AC7798-8E42-2842-AD36-8E18C6F33B8A}" destId="{431CE70A-00B4-F64E-8905-2959EC8BF13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AE1D5A-ED2A-FE4C-BD88-BE1E2DA211E1}" type="doc">
      <dgm:prSet loTypeId="urn:microsoft.com/office/officeart/2005/8/layout/vList2" loCatId="" qsTypeId="urn:microsoft.com/office/officeart/2005/8/quickstyle/simple4" qsCatId="simple" csTypeId="urn:microsoft.com/office/officeart/2005/8/colors/colorful4" csCatId="colorful" phldr="1"/>
      <dgm:spPr/>
      <dgm:t>
        <a:bodyPr/>
        <a:lstStyle/>
        <a:p>
          <a:endParaRPr lang="en-US"/>
        </a:p>
      </dgm:t>
    </dgm:pt>
    <dgm:pt modelId="{385B3DE5-0E25-8A49-8166-60ABDD2C0DE3}">
      <dgm:prSet phldrT="[Text]" custT="1"/>
      <dgm:spPr/>
      <dgm:t>
        <a:bodyPr/>
        <a:lstStyle/>
        <a:p>
          <a:r>
            <a:rPr lang="en-US" sz="6600" dirty="0" smtClean="0"/>
            <a:t>Dennis Quaid Case</a:t>
          </a:r>
          <a:endParaRPr lang="en-US" sz="6600" dirty="0"/>
        </a:p>
      </dgm:t>
      <dgm:extLst>
        <a:ext uri="{E40237B7-FDA0-4F09-8148-C483321AD2D9}">
          <dgm14:cNvPr xmlns:dgm14="http://schemas.microsoft.com/office/drawing/2010/diagram" id="0" name="" descr="Dennis Quaid Case&#10;"/>
        </a:ext>
      </dgm:extLst>
    </dgm:pt>
    <dgm:pt modelId="{E14CA755-B737-F546-9468-BA321848F1E1}" type="parTrans" cxnId="{BED5B41F-33DE-1D4F-BA46-D84B8F831AAD}">
      <dgm:prSet/>
      <dgm:spPr/>
      <dgm:t>
        <a:bodyPr/>
        <a:lstStyle/>
        <a:p>
          <a:endParaRPr lang="en-US"/>
        </a:p>
      </dgm:t>
    </dgm:pt>
    <dgm:pt modelId="{C9F7D20A-EE24-9A4C-9848-B4D1FB1D2D68}" type="sibTrans" cxnId="{BED5B41F-33DE-1D4F-BA46-D84B8F831AAD}">
      <dgm:prSet/>
      <dgm:spPr/>
      <dgm:t>
        <a:bodyPr/>
        <a:lstStyle/>
        <a:p>
          <a:endParaRPr lang="en-US"/>
        </a:p>
      </dgm:t>
    </dgm:pt>
    <dgm:pt modelId="{FA44A8FA-F8C8-4F44-96A9-B12ABC3B314C}">
      <dgm:prSet phldrT="[Text]" custT="1"/>
      <dgm:spPr/>
      <dgm:t>
        <a:bodyPr/>
        <a:lstStyle/>
        <a:p>
          <a:r>
            <a:rPr lang="en-US" sz="6600" smtClean="0"/>
            <a:t>Kimberly Hiatt Case</a:t>
          </a:r>
          <a:endParaRPr lang="en-US" sz="6600" dirty="0"/>
        </a:p>
      </dgm:t>
      <dgm:extLst>
        <a:ext uri="{E40237B7-FDA0-4F09-8148-C483321AD2D9}">
          <dgm14:cNvPr xmlns:dgm14="http://schemas.microsoft.com/office/drawing/2010/diagram" id="0" name="" descr="Dennis Quaid Case&#10;"/>
        </a:ext>
      </dgm:extLst>
    </dgm:pt>
    <dgm:pt modelId="{B02BFDD7-597B-4BC6-AFC6-120916035100}" type="parTrans" cxnId="{DF7A8FF7-1DF1-4D2E-B2C3-095B1F0DD89F}">
      <dgm:prSet/>
      <dgm:spPr/>
      <dgm:t>
        <a:bodyPr/>
        <a:lstStyle/>
        <a:p>
          <a:endParaRPr lang="en-US"/>
        </a:p>
      </dgm:t>
    </dgm:pt>
    <dgm:pt modelId="{17E4272B-CB5C-4452-9C03-F32AF14DB1D0}" type="sibTrans" cxnId="{DF7A8FF7-1DF1-4D2E-B2C3-095B1F0DD89F}">
      <dgm:prSet/>
      <dgm:spPr/>
      <dgm:t>
        <a:bodyPr/>
        <a:lstStyle/>
        <a:p>
          <a:endParaRPr lang="en-US"/>
        </a:p>
      </dgm:t>
    </dgm:pt>
    <dgm:pt modelId="{5C0B79B6-8AFF-2746-8587-F59F35C31D87}" type="pres">
      <dgm:prSet presAssocID="{D9AE1D5A-ED2A-FE4C-BD88-BE1E2DA211E1}" presName="linear" presStyleCnt="0">
        <dgm:presLayoutVars>
          <dgm:animLvl val="lvl"/>
          <dgm:resizeHandles val="exact"/>
        </dgm:presLayoutVars>
      </dgm:prSet>
      <dgm:spPr/>
      <dgm:t>
        <a:bodyPr/>
        <a:lstStyle/>
        <a:p>
          <a:endParaRPr lang="en-US"/>
        </a:p>
      </dgm:t>
    </dgm:pt>
    <dgm:pt modelId="{D375CDCF-F01E-EF4A-BD31-46402B93F8E2}" type="pres">
      <dgm:prSet presAssocID="{385B3DE5-0E25-8A49-8166-60ABDD2C0DE3}" presName="parentText" presStyleLbl="node1" presStyleIdx="0" presStyleCnt="2" custScaleY="136435" custLinFactY="-8207" custLinFactNeighborY="-100000">
        <dgm:presLayoutVars>
          <dgm:chMax val="0"/>
          <dgm:bulletEnabled val="1"/>
        </dgm:presLayoutVars>
      </dgm:prSet>
      <dgm:spPr/>
      <dgm:t>
        <a:bodyPr/>
        <a:lstStyle/>
        <a:p>
          <a:endParaRPr lang="en-US"/>
        </a:p>
      </dgm:t>
    </dgm:pt>
    <dgm:pt modelId="{76EF36C3-E411-46E4-AC26-1F1F0E20BD2F}" type="pres">
      <dgm:prSet presAssocID="{C9F7D20A-EE24-9A4C-9848-B4D1FB1D2D68}" presName="spacer" presStyleCnt="0"/>
      <dgm:spPr/>
    </dgm:pt>
    <dgm:pt modelId="{DAACDBA4-7352-4905-B4B3-91A481C712C1}" type="pres">
      <dgm:prSet presAssocID="{FA44A8FA-F8C8-4F44-96A9-B12ABC3B314C}" presName="parentText" presStyleLbl="node1" presStyleIdx="1" presStyleCnt="2" custScaleY="136435" custLinFactY="1503" custLinFactNeighborX="-980" custLinFactNeighborY="100000">
        <dgm:presLayoutVars>
          <dgm:chMax val="0"/>
          <dgm:bulletEnabled val="1"/>
        </dgm:presLayoutVars>
      </dgm:prSet>
      <dgm:spPr/>
      <dgm:t>
        <a:bodyPr/>
        <a:lstStyle/>
        <a:p>
          <a:endParaRPr lang="en-US"/>
        </a:p>
      </dgm:t>
    </dgm:pt>
  </dgm:ptLst>
  <dgm:cxnLst>
    <dgm:cxn modelId="{A76DA0A0-2F0E-4C48-B727-7FEAE17E9699}" type="presOf" srcId="{D9AE1D5A-ED2A-FE4C-BD88-BE1E2DA211E1}" destId="{5C0B79B6-8AFF-2746-8587-F59F35C31D87}" srcOrd="0" destOrd="0" presId="urn:microsoft.com/office/officeart/2005/8/layout/vList2"/>
    <dgm:cxn modelId="{CFB76BC6-E777-468D-B3AD-7ADA25307E0C}" type="presOf" srcId="{FA44A8FA-F8C8-4F44-96A9-B12ABC3B314C}" destId="{DAACDBA4-7352-4905-B4B3-91A481C712C1}" srcOrd="0" destOrd="0" presId="urn:microsoft.com/office/officeart/2005/8/layout/vList2"/>
    <dgm:cxn modelId="{BED5B41F-33DE-1D4F-BA46-D84B8F831AAD}" srcId="{D9AE1D5A-ED2A-FE4C-BD88-BE1E2DA211E1}" destId="{385B3DE5-0E25-8A49-8166-60ABDD2C0DE3}" srcOrd="0" destOrd="0" parTransId="{E14CA755-B737-F546-9468-BA321848F1E1}" sibTransId="{C9F7D20A-EE24-9A4C-9848-B4D1FB1D2D68}"/>
    <dgm:cxn modelId="{D9A86A5C-A40D-7747-BEA4-5612F0B61586}" type="presOf" srcId="{385B3DE5-0E25-8A49-8166-60ABDD2C0DE3}" destId="{D375CDCF-F01E-EF4A-BD31-46402B93F8E2}" srcOrd="0" destOrd="0" presId="urn:microsoft.com/office/officeart/2005/8/layout/vList2"/>
    <dgm:cxn modelId="{DF7A8FF7-1DF1-4D2E-B2C3-095B1F0DD89F}" srcId="{D9AE1D5A-ED2A-FE4C-BD88-BE1E2DA211E1}" destId="{FA44A8FA-F8C8-4F44-96A9-B12ABC3B314C}" srcOrd="1" destOrd="0" parTransId="{B02BFDD7-597B-4BC6-AFC6-120916035100}" sibTransId="{17E4272B-CB5C-4452-9C03-F32AF14DB1D0}"/>
    <dgm:cxn modelId="{40045C38-505E-9144-A002-57FDDBA02CEE}" type="presParOf" srcId="{5C0B79B6-8AFF-2746-8587-F59F35C31D87}" destId="{D375CDCF-F01E-EF4A-BD31-46402B93F8E2}" srcOrd="0" destOrd="0" presId="urn:microsoft.com/office/officeart/2005/8/layout/vList2"/>
    <dgm:cxn modelId="{3E3F8BED-3233-4F37-8B89-34530AE81B8B}" type="presParOf" srcId="{5C0B79B6-8AFF-2746-8587-F59F35C31D87}" destId="{76EF36C3-E411-46E4-AC26-1F1F0E20BD2F}" srcOrd="1" destOrd="0" presId="urn:microsoft.com/office/officeart/2005/8/layout/vList2"/>
    <dgm:cxn modelId="{3115B7C2-BC99-4381-AD7A-C4C8D4A2CBDE}" type="presParOf" srcId="{5C0B79B6-8AFF-2746-8587-F59F35C31D87}" destId="{DAACDBA4-7352-4905-B4B3-91A481C712C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339F43-97C5-46A4-970F-DE15B35DF9EE}" type="doc">
      <dgm:prSet loTypeId="urn:diagrams.loki3.com/VaryingWidthList+Icon" loCatId="list" qsTypeId="urn:microsoft.com/office/officeart/2005/8/quickstyle/simple5" qsCatId="simple" csTypeId="urn:microsoft.com/office/officeart/2005/8/colors/colorful4" csCatId="colorful" phldr="1"/>
      <dgm:spPr/>
      <dgm:t>
        <a:bodyPr/>
        <a:lstStyle/>
        <a:p>
          <a:endParaRPr lang="en-US"/>
        </a:p>
      </dgm:t>
    </dgm:pt>
    <dgm:pt modelId="{D5983BB3-9734-4C04-8065-AD01B912C4D9}">
      <dgm:prSet custT="1"/>
      <dgm:spPr/>
      <dgm:t>
        <a:bodyPr/>
        <a:lstStyle/>
        <a:p>
          <a:pPr rtl="0"/>
          <a:r>
            <a:rPr lang="en-US" sz="4000" dirty="0" smtClean="0"/>
            <a:t>Adverse Event</a:t>
          </a:r>
          <a:endParaRPr lang="en-US" sz="4000" dirty="0"/>
        </a:p>
      </dgm:t>
      <dgm:extLst>
        <a:ext uri="{E40237B7-FDA0-4F09-8148-C483321AD2D9}">
          <dgm14:cNvPr xmlns:dgm14="http://schemas.microsoft.com/office/drawing/2010/diagram" id="0" name="" descr="Adverse Event&#10;Medical Error/ Event&#10;Adverse Drug Event (ADE)&#10;Medication Error/ Event&#10;Medication Error Rate&#10;Intentionally Unsafe Act&#10;"/>
        </a:ext>
      </dgm:extLst>
    </dgm:pt>
    <dgm:pt modelId="{FB3FE49A-A924-4D98-B7DC-71C94D660B5D}" type="parTrans" cxnId="{D683B777-0B8D-437A-98CC-FE8D58DEEB62}">
      <dgm:prSet/>
      <dgm:spPr/>
      <dgm:t>
        <a:bodyPr/>
        <a:lstStyle/>
        <a:p>
          <a:endParaRPr lang="en-US"/>
        </a:p>
      </dgm:t>
    </dgm:pt>
    <dgm:pt modelId="{212BB99F-3A50-4975-AD20-FCF2313FE836}" type="sibTrans" cxnId="{D683B777-0B8D-437A-98CC-FE8D58DEEB62}">
      <dgm:prSet/>
      <dgm:spPr/>
      <dgm:t>
        <a:bodyPr/>
        <a:lstStyle/>
        <a:p>
          <a:endParaRPr lang="en-US"/>
        </a:p>
      </dgm:t>
    </dgm:pt>
    <dgm:pt modelId="{C5D590D4-2E54-4D2F-B1E0-C28967372CA9}">
      <dgm:prSet custT="1"/>
      <dgm:spPr/>
      <dgm:t>
        <a:bodyPr/>
        <a:lstStyle/>
        <a:p>
          <a:pPr rtl="0"/>
          <a:r>
            <a:rPr lang="en-US" sz="4000" dirty="0" smtClean="0"/>
            <a:t>Medical Error/ Event</a:t>
          </a:r>
          <a:endParaRPr lang="en-US" sz="4000" dirty="0"/>
        </a:p>
      </dgm:t>
      <dgm:extLst>
        <a:ext uri="{E40237B7-FDA0-4F09-8148-C483321AD2D9}">
          <dgm14:cNvPr xmlns:dgm14="http://schemas.microsoft.com/office/drawing/2010/diagram" id="0" name="" descr="Adverse Event&#10;Medical Error/ Event&#10;Adverse Drug Event (ADE)&#10;Medication Error/ Event&#10;Medication Error Rate&#10;Intentionally Unsafe Act&#10;"/>
        </a:ext>
      </dgm:extLst>
    </dgm:pt>
    <dgm:pt modelId="{8BF23F3E-0B36-4783-8664-BB6E3585BB05}" type="parTrans" cxnId="{FEB93A77-AD0C-41FF-812C-F46CE21E4BDC}">
      <dgm:prSet/>
      <dgm:spPr/>
      <dgm:t>
        <a:bodyPr/>
        <a:lstStyle/>
        <a:p>
          <a:endParaRPr lang="en-US"/>
        </a:p>
      </dgm:t>
    </dgm:pt>
    <dgm:pt modelId="{C02577A1-50DB-490D-B9DD-A695B33AA873}" type="sibTrans" cxnId="{FEB93A77-AD0C-41FF-812C-F46CE21E4BDC}">
      <dgm:prSet/>
      <dgm:spPr/>
      <dgm:t>
        <a:bodyPr/>
        <a:lstStyle/>
        <a:p>
          <a:endParaRPr lang="en-US"/>
        </a:p>
      </dgm:t>
    </dgm:pt>
    <dgm:pt modelId="{F948BEB7-9AEC-49C1-902F-2C9B9E99A6C5}">
      <dgm:prSet custT="1"/>
      <dgm:spPr/>
      <dgm:t>
        <a:bodyPr/>
        <a:lstStyle/>
        <a:p>
          <a:pPr rtl="0"/>
          <a:r>
            <a:rPr lang="en-US" sz="4000" dirty="0" smtClean="0"/>
            <a:t>Adverse Drug Event (ADE)</a:t>
          </a:r>
          <a:endParaRPr lang="en-US" sz="4000" dirty="0"/>
        </a:p>
      </dgm:t>
      <dgm:extLst>
        <a:ext uri="{E40237B7-FDA0-4F09-8148-C483321AD2D9}">
          <dgm14:cNvPr xmlns:dgm14="http://schemas.microsoft.com/office/drawing/2010/diagram" id="0" name="" descr="Adverse Event&#10;Medical Error/ Event&#10;Adverse Drug Event (ADE)&#10;Medication Error/ Event&#10;Medication Error Rate&#10;Intentionally Unsafe Act&#10;"/>
        </a:ext>
      </dgm:extLst>
    </dgm:pt>
    <dgm:pt modelId="{49739F93-5678-47C0-9AAF-07095239CBDE}" type="parTrans" cxnId="{8F0C354E-70CF-4B11-9CB6-FF3E22BF1F37}">
      <dgm:prSet/>
      <dgm:spPr/>
      <dgm:t>
        <a:bodyPr/>
        <a:lstStyle/>
        <a:p>
          <a:endParaRPr lang="en-US"/>
        </a:p>
      </dgm:t>
    </dgm:pt>
    <dgm:pt modelId="{6FCAE650-D046-43E2-908A-0D7A90EB69F0}" type="sibTrans" cxnId="{8F0C354E-70CF-4B11-9CB6-FF3E22BF1F37}">
      <dgm:prSet/>
      <dgm:spPr/>
      <dgm:t>
        <a:bodyPr/>
        <a:lstStyle/>
        <a:p>
          <a:endParaRPr lang="en-US"/>
        </a:p>
      </dgm:t>
    </dgm:pt>
    <dgm:pt modelId="{28EF5A45-0AE5-4564-862E-4F492EC531DD}">
      <dgm:prSet custT="1"/>
      <dgm:spPr/>
      <dgm:t>
        <a:bodyPr/>
        <a:lstStyle/>
        <a:p>
          <a:pPr rtl="0"/>
          <a:r>
            <a:rPr lang="en-US" sz="4000" dirty="0" smtClean="0"/>
            <a:t>Medication Error/ Event</a:t>
          </a:r>
          <a:endParaRPr lang="en-US" sz="4000" dirty="0"/>
        </a:p>
      </dgm:t>
      <dgm:extLst>
        <a:ext uri="{E40237B7-FDA0-4F09-8148-C483321AD2D9}">
          <dgm14:cNvPr xmlns:dgm14="http://schemas.microsoft.com/office/drawing/2010/diagram" id="0" name="" descr="Adverse Event&#10;Medical Error/ Event&#10;Adverse Drug Event (ADE)&#10;Medication Error/ Event&#10;Medication Error Rate&#10;Intentionally Unsafe Act&#10;"/>
        </a:ext>
      </dgm:extLst>
    </dgm:pt>
    <dgm:pt modelId="{D560A2C8-A16A-4635-AE4B-A39F5BB37E74}" type="parTrans" cxnId="{1CD9379E-95AF-44DA-8CF3-2A0C990FA1A6}">
      <dgm:prSet/>
      <dgm:spPr/>
      <dgm:t>
        <a:bodyPr/>
        <a:lstStyle/>
        <a:p>
          <a:endParaRPr lang="en-US"/>
        </a:p>
      </dgm:t>
    </dgm:pt>
    <dgm:pt modelId="{F39A9ACE-4060-4CDB-AD4D-3B8857316341}" type="sibTrans" cxnId="{1CD9379E-95AF-44DA-8CF3-2A0C990FA1A6}">
      <dgm:prSet/>
      <dgm:spPr/>
      <dgm:t>
        <a:bodyPr/>
        <a:lstStyle/>
        <a:p>
          <a:endParaRPr lang="en-US"/>
        </a:p>
      </dgm:t>
    </dgm:pt>
    <dgm:pt modelId="{CF92A0A7-C7C9-4355-BAB2-B7223D7C252C}">
      <dgm:prSet custT="1"/>
      <dgm:spPr/>
      <dgm:t>
        <a:bodyPr/>
        <a:lstStyle/>
        <a:p>
          <a:pPr rtl="0"/>
          <a:r>
            <a:rPr lang="en-US" sz="4000" dirty="0" smtClean="0"/>
            <a:t>Medication Error Rate</a:t>
          </a:r>
          <a:endParaRPr lang="en-US" sz="4000" dirty="0"/>
        </a:p>
      </dgm:t>
      <dgm:extLst>
        <a:ext uri="{E40237B7-FDA0-4F09-8148-C483321AD2D9}">
          <dgm14:cNvPr xmlns:dgm14="http://schemas.microsoft.com/office/drawing/2010/diagram" id="0" name="" descr="Adverse Event&#10;Medical Error/ Event&#10;Adverse Drug Event (ADE)&#10;Medication Error/ Event&#10;Medication Error Rate&#10;Intentionally Unsafe Act&#10;"/>
        </a:ext>
      </dgm:extLst>
    </dgm:pt>
    <dgm:pt modelId="{E398FADC-9288-4898-B0DD-18A8312BEF36}" type="parTrans" cxnId="{B7061842-BF23-4F72-8117-CE07B9ED9D6F}">
      <dgm:prSet/>
      <dgm:spPr/>
      <dgm:t>
        <a:bodyPr/>
        <a:lstStyle/>
        <a:p>
          <a:endParaRPr lang="en-US"/>
        </a:p>
      </dgm:t>
    </dgm:pt>
    <dgm:pt modelId="{690439B3-3AE7-41DD-9221-EFECA64C58C7}" type="sibTrans" cxnId="{B7061842-BF23-4F72-8117-CE07B9ED9D6F}">
      <dgm:prSet/>
      <dgm:spPr/>
      <dgm:t>
        <a:bodyPr/>
        <a:lstStyle/>
        <a:p>
          <a:endParaRPr lang="en-US"/>
        </a:p>
      </dgm:t>
    </dgm:pt>
    <dgm:pt modelId="{64263EBB-E1A0-41C6-8AB5-7F1FAB58960A}">
      <dgm:prSet custT="1"/>
      <dgm:spPr/>
      <dgm:t>
        <a:bodyPr/>
        <a:lstStyle/>
        <a:p>
          <a:pPr rtl="0"/>
          <a:r>
            <a:rPr lang="en-US" sz="4000" dirty="0" smtClean="0"/>
            <a:t>Intentionally Unsafe Act</a:t>
          </a:r>
          <a:endParaRPr lang="en-US" sz="4000" dirty="0"/>
        </a:p>
      </dgm:t>
      <dgm:extLst>
        <a:ext uri="{E40237B7-FDA0-4F09-8148-C483321AD2D9}">
          <dgm14:cNvPr xmlns:dgm14="http://schemas.microsoft.com/office/drawing/2010/diagram" id="0" name="" descr="Adverse Event&#10;Medical Error/ Event&#10;Adverse Drug Event (ADE)&#10;Medication Error/ Event&#10;Medication Error Rate&#10;Intentionally Unsafe Act&#10;"/>
        </a:ext>
      </dgm:extLst>
    </dgm:pt>
    <dgm:pt modelId="{27AE6F6E-6BAC-4EFB-A99A-9136650DBF6F}" type="parTrans" cxnId="{CCA0905B-0B86-47CD-840B-88BE18D13F7E}">
      <dgm:prSet/>
      <dgm:spPr/>
      <dgm:t>
        <a:bodyPr/>
        <a:lstStyle/>
        <a:p>
          <a:endParaRPr lang="en-US"/>
        </a:p>
      </dgm:t>
    </dgm:pt>
    <dgm:pt modelId="{0CD2148D-433B-48A0-8E54-FDA07FC74F80}" type="sibTrans" cxnId="{CCA0905B-0B86-47CD-840B-88BE18D13F7E}">
      <dgm:prSet/>
      <dgm:spPr/>
      <dgm:t>
        <a:bodyPr/>
        <a:lstStyle/>
        <a:p>
          <a:endParaRPr lang="en-US"/>
        </a:p>
      </dgm:t>
    </dgm:pt>
    <dgm:pt modelId="{83553044-FF25-4F55-B434-A4FACB6D0213}" type="pres">
      <dgm:prSet presAssocID="{5C339F43-97C5-46A4-970F-DE15B35DF9EE}" presName="Name0" presStyleCnt="0">
        <dgm:presLayoutVars>
          <dgm:resizeHandles/>
        </dgm:presLayoutVars>
      </dgm:prSet>
      <dgm:spPr/>
      <dgm:t>
        <a:bodyPr/>
        <a:lstStyle/>
        <a:p>
          <a:endParaRPr lang="en-US"/>
        </a:p>
      </dgm:t>
    </dgm:pt>
    <dgm:pt modelId="{E4A5AD7C-D98C-49F5-AEDE-581436E72DAD}" type="pres">
      <dgm:prSet presAssocID="{D5983BB3-9734-4C04-8065-AD01B912C4D9}" presName="text" presStyleLbl="node1" presStyleIdx="0" presStyleCnt="6" custLinFactY="8725" custLinFactNeighborX="611" custLinFactNeighborY="100000">
        <dgm:presLayoutVars>
          <dgm:bulletEnabled val="1"/>
        </dgm:presLayoutVars>
      </dgm:prSet>
      <dgm:spPr/>
      <dgm:t>
        <a:bodyPr/>
        <a:lstStyle/>
        <a:p>
          <a:endParaRPr lang="en-US"/>
        </a:p>
      </dgm:t>
    </dgm:pt>
    <dgm:pt modelId="{0C73D90D-BB23-4D97-9618-AA1CC06A8C6F}" type="pres">
      <dgm:prSet presAssocID="{212BB99F-3A50-4975-AD20-FCF2313FE836}" presName="space" presStyleCnt="0"/>
      <dgm:spPr/>
      <dgm:t>
        <a:bodyPr/>
        <a:lstStyle/>
        <a:p>
          <a:endParaRPr lang="en-US"/>
        </a:p>
      </dgm:t>
    </dgm:pt>
    <dgm:pt modelId="{DA4AAC2C-2DE3-4F92-98AE-ED323F80C9DE}" type="pres">
      <dgm:prSet presAssocID="{C5D590D4-2E54-4D2F-B1E0-C28967372CA9}" presName="text" presStyleLbl="node1" presStyleIdx="1" presStyleCnt="6" custLinFactY="100000" custLinFactNeighborX="-1986" custLinFactNeighborY="167456">
        <dgm:presLayoutVars>
          <dgm:bulletEnabled val="1"/>
        </dgm:presLayoutVars>
      </dgm:prSet>
      <dgm:spPr/>
      <dgm:t>
        <a:bodyPr/>
        <a:lstStyle/>
        <a:p>
          <a:endParaRPr lang="en-US"/>
        </a:p>
      </dgm:t>
    </dgm:pt>
    <dgm:pt modelId="{58BB1A8F-C122-4A79-B242-BD6AEE5271CE}" type="pres">
      <dgm:prSet presAssocID="{C02577A1-50DB-490D-B9DD-A695B33AA873}" presName="space" presStyleCnt="0"/>
      <dgm:spPr/>
      <dgm:t>
        <a:bodyPr/>
        <a:lstStyle/>
        <a:p>
          <a:endParaRPr lang="en-US"/>
        </a:p>
      </dgm:t>
    </dgm:pt>
    <dgm:pt modelId="{4A43FB0E-A31B-4113-86B9-F2CCE3F98758}" type="pres">
      <dgm:prSet presAssocID="{F948BEB7-9AEC-49C1-902F-2C9B9E99A6C5}" presName="text" presStyleLbl="node1" presStyleIdx="2" presStyleCnt="6" custLinFactY="-94000" custLinFactNeighborX="-527" custLinFactNeighborY="-100000">
        <dgm:presLayoutVars>
          <dgm:bulletEnabled val="1"/>
        </dgm:presLayoutVars>
      </dgm:prSet>
      <dgm:spPr/>
      <dgm:t>
        <a:bodyPr/>
        <a:lstStyle/>
        <a:p>
          <a:endParaRPr lang="en-US"/>
        </a:p>
      </dgm:t>
    </dgm:pt>
    <dgm:pt modelId="{B0981927-26F0-44C3-A1C3-1155132B4AB3}" type="pres">
      <dgm:prSet presAssocID="{6FCAE650-D046-43E2-908A-0D7A90EB69F0}" presName="space" presStyleCnt="0"/>
      <dgm:spPr/>
      <dgm:t>
        <a:bodyPr/>
        <a:lstStyle/>
        <a:p>
          <a:endParaRPr lang="en-US"/>
        </a:p>
      </dgm:t>
    </dgm:pt>
    <dgm:pt modelId="{10981912-82D1-4BE7-BC4B-D4299F1FC72D}" type="pres">
      <dgm:prSet presAssocID="{28EF5A45-0AE5-4564-862E-4F492EC531DD}" presName="text" presStyleLbl="node1" presStyleIdx="3" presStyleCnt="6">
        <dgm:presLayoutVars>
          <dgm:bulletEnabled val="1"/>
        </dgm:presLayoutVars>
      </dgm:prSet>
      <dgm:spPr/>
      <dgm:t>
        <a:bodyPr/>
        <a:lstStyle/>
        <a:p>
          <a:endParaRPr lang="en-US"/>
        </a:p>
      </dgm:t>
    </dgm:pt>
    <dgm:pt modelId="{8AB7E9E2-1FA7-40FA-8178-B24B0AA85694}" type="pres">
      <dgm:prSet presAssocID="{F39A9ACE-4060-4CDB-AD4D-3B8857316341}" presName="space" presStyleCnt="0"/>
      <dgm:spPr/>
      <dgm:t>
        <a:bodyPr/>
        <a:lstStyle/>
        <a:p>
          <a:endParaRPr lang="en-US"/>
        </a:p>
      </dgm:t>
    </dgm:pt>
    <dgm:pt modelId="{4FAA209F-51A1-46A6-996F-6A68352C1AFF}" type="pres">
      <dgm:prSet presAssocID="{CF92A0A7-C7C9-4355-BAB2-B7223D7C252C}" presName="text" presStyleLbl="node1" presStyleIdx="4" presStyleCnt="6">
        <dgm:presLayoutVars>
          <dgm:bulletEnabled val="1"/>
        </dgm:presLayoutVars>
      </dgm:prSet>
      <dgm:spPr/>
      <dgm:t>
        <a:bodyPr/>
        <a:lstStyle/>
        <a:p>
          <a:endParaRPr lang="en-US"/>
        </a:p>
      </dgm:t>
    </dgm:pt>
    <dgm:pt modelId="{A8F558CF-AFDA-4136-84A3-B7160C36F1A8}" type="pres">
      <dgm:prSet presAssocID="{690439B3-3AE7-41DD-9221-EFECA64C58C7}" presName="space" presStyleCnt="0"/>
      <dgm:spPr/>
      <dgm:t>
        <a:bodyPr/>
        <a:lstStyle/>
        <a:p>
          <a:endParaRPr lang="en-US"/>
        </a:p>
      </dgm:t>
    </dgm:pt>
    <dgm:pt modelId="{E55F8B18-8F1F-42F6-A520-574A6C58EEFC}" type="pres">
      <dgm:prSet presAssocID="{64263EBB-E1A0-41C6-8AB5-7F1FAB58960A}" presName="text" presStyleLbl="node1" presStyleIdx="5" presStyleCnt="6">
        <dgm:presLayoutVars>
          <dgm:bulletEnabled val="1"/>
        </dgm:presLayoutVars>
      </dgm:prSet>
      <dgm:spPr/>
      <dgm:t>
        <a:bodyPr/>
        <a:lstStyle/>
        <a:p>
          <a:endParaRPr lang="en-US"/>
        </a:p>
      </dgm:t>
    </dgm:pt>
  </dgm:ptLst>
  <dgm:cxnLst>
    <dgm:cxn modelId="{FEB93A77-AD0C-41FF-812C-F46CE21E4BDC}" srcId="{5C339F43-97C5-46A4-970F-DE15B35DF9EE}" destId="{C5D590D4-2E54-4D2F-B1E0-C28967372CA9}" srcOrd="1" destOrd="0" parTransId="{8BF23F3E-0B36-4783-8664-BB6E3585BB05}" sibTransId="{C02577A1-50DB-490D-B9DD-A695B33AA873}"/>
    <dgm:cxn modelId="{E81AF8BA-552E-4EAE-AD0A-D0466B739E65}" type="presOf" srcId="{C5D590D4-2E54-4D2F-B1E0-C28967372CA9}" destId="{DA4AAC2C-2DE3-4F92-98AE-ED323F80C9DE}" srcOrd="0" destOrd="0" presId="urn:diagrams.loki3.com/VaryingWidthList+Icon"/>
    <dgm:cxn modelId="{1CD9379E-95AF-44DA-8CF3-2A0C990FA1A6}" srcId="{5C339F43-97C5-46A4-970F-DE15B35DF9EE}" destId="{28EF5A45-0AE5-4564-862E-4F492EC531DD}" srcOrd="3" destOrd="0" parTransId="{D560A2C8-A16A-4635-AE4B-A39F5BB37E74}" sibTransId="{F39A9ACE-4060-4CDB-AD4D-3B8857316341}"/>
    <dgm:cxn modelId="{5EB9E631-AF4A-46EB-AB57-16FA552E2527}" type="presOf" srcId="{28EF5A45-0AE5-4564-862E-4F492EC531DD}" destId="{10981912-82D1-4BE7-BC4B-D4299F1FC72D}" srcOrd="0" destOrd="0" presId="urn:diagrams.loki3.com/VaryingWidthList+Icon"/>
    <dgm:cxn modelId="{D9485C8A-CCA7-4C7F-A932-A6ED1BF6AF4D}" type="presOf" srcId="{64263EBB-E1A0-41C6-8AB5-7F1FAB58960A}" destId="{E55F8B18-8F1F-42F6-A520-574A6C58EEFC}" srcOrd="0" destOrd="0" presId="urn:diagrams.loki3.com/VaryingWidthList+Icon"/>
    <dgm:cxn modelId="{CCA0905B-0B86-47CD-840B-88BE18D13F7E}" srcId="{5C339F43-97C5-46A4-970F-DE15B35DF9EE}" destId="{64263EBB-E1A0-41C6-8AB5-7F1FAB58960A}" srcOrd="5" destOrd="0" parTransId="{27AE6F6E-6BAC-4EFB-A99A-9136650DBF6F}" sibTransId="{0CD2148D-433B-48A0-8E54-FDA07FC74F80}"/>
    <dgm:cxn modelId="{8E441EAB-F8BF-4EE0-BE13-C3AF02EB4621}" type="presOf" srcId="{CF92A0A7-C7C9-4355-BAB2-B7223D7C252C}" destId="{4FAA209F-51A1-46A6-996F-6A68352C1AFF}" srcOrd="0" destOrd="0" presId="urn:diagrams.loki3.com/VaryingWidthList+Icon"/>
    <dgm:cxn modelId="{D683B777-0B8D-437A-98CC-FE8D58DEEB62}" srcId="{5C339F43-97C5-46A4-970F-DE15B35DF9EE}" destId="{D5983BB3-9734-4C04-8065-AD01B912C4D9}" srcOrd="0" destOrd="0" parTransId="{FB3FE49A-A924-4D98-B7DC-71C94D660B5D}" sibTransId="{212BB99F-3A50-4975-AD20-FCF2313FE836}"/>
    <dgm:cxn modelId="{E5BF5367-1314-46F4-B252-5DA83A68292B}" type="presOf" srcId="{5C339F43-97C5-46A4-970F-DE15B35DF9EE}" destId="{83553044-FF25-4F55-B434-A4FACB6D0213}" srcOrd="0" destOrd="0" presId="urn:diagrams.loki3.com/VaryingWidthList+Icon"/>
    <dgm:cxn modelId="{04460E48-04F0-49D4-929A-D818D6970277}" type="presOf" srcId="{D5983BB3-9734-4C04-8065-AD01B912C4D9}" destId="{E4A5AD7C-D98C-49F5-AEDE-581436E72DAD}" srcOrd="0" destOrd="0" presId="urn:diagrams.loki3.com/VaryingWidthList+Icon"/>
    <dgm:cxn modelId="{D065995F-8FDD-4F7B-8152-C5C54AB398A7}" type="presOf" srcId="{F948BEB7-9AEC-49C1-902F-2C9B9E99A6C5}" destId="{4A43FB0E-A31B-4113-86B9-F2CCE3F98758}" srcOrd="0" destOrd="0" presId="urn:diagrams.loki3.com/VaryingWidthList+Icon"/>
    <dgm:cxn modelId="{8F0C354E-70CF-4B11-9CB6-FF3E22BF1F37}" srcId="{5C339F43-97C5-46A4-970F-DE15B35DF9EE}" destId="{F948BEB7-9AEC-49C1-902F-2C9B9E99A6C5}" srcOrd="2" destOrd="0" parTransId="{49739F93-5678-47C0-9AAF-07095239CBDE}" sibTransId="{6FCAE650-D046-43E2-908A-0D7A90EB69F0}"/>
    <dgm:cxn modelId="{B7061842-BF23-4F72-8117-CE07B9ED9D6F}" srcId="{5C339F43-97C5-46A4-970F-DE15B35DF9EE}" destId="{CF92A0A7-C7C9-4355-BAB2-B7223D7C252C}" srcOrd="4" destOrd="0" parTransId="{E398FADC-9288-4898-B0DD-18A8312BEF36}" sibTransId="{690439B3-3AE7-41DD-9221-EFECA64C58C7}"/>
    <dgm:cxn modelId="{EE1D9253-F54D-4476-82AE-F2ECB92C5529}" type="presParOf" srcId="{83553044-FF25-4F55-B434-A4FACB6D0213}" destId="{E4A5AD7C-D98C-49F5-AEDE-581436E72DAD}" srcOrd="0" destOrd="0" presId="urn:diagrams.loki3.com/VaryingWidthList+Icon"/>
    <dgm:cxn modelId="{7B486FB0-BC5C-45C8-AA7B-BF209F9B134F}" type="presParOf" srcId="{83553044-FF25-4F55-B434-A4FACB6D0213}" destId="{0C73D90D-BB23-4D97-9618-AA1CC06A8C6F}" srcOrd="1" destOrd="0" presId="urn:diagrams.loki3.com/VaryingWidthList+Icon"/>
    <dgm:cxn modelId="{8A23A29D-CBE6-48ED-9D8E-2D7BFADA7F25}" type="presParOf" srcId="{83553044-FF25-4F55-B434-A4FACB6D0213}" destId="{DA4AAC2C-2DE3-4F92-98AE-ED323F80C9DE}" srcOrd="2" destOrd="0" presId="urn:diagrams.loki3.com/VaryingWidthList+Icon"/>
    <dgm:cxn modelId="{826FC554-7387-43A1-9F0E-30F2D7293B2F}" type="presParOf" srcId="{83553044-FF25-4F55-B434-A4FACB6D0213}" destId="{58BB1A8F-C122-4A79-B242-BD6AEE5271CE}" srcOrd="3" destOrd="0" presId="urn:diagrams.loki3.com/VaryingWidthList+Icon"/>
    <dgm:cxn modelId="{90795066-0C1F-443B-9AB3-1735378F7858}" type="presParOf" srcId="{83553044-FF25-4F55-B434-A4FACB6D0213}" destId="{4A43FB0E-A31B-4113-86B9-F2CCE3F98758}" srcOrd="4" destOrd="0" presId="urn:diagrams.loki3.com/VaryingWidthList+Icon"/>
    <dgm:cxn modelId="{347AFE69-9C59-421F-9547-040609917EB6}" type="presParOf" srcId="{83553044-FF25-4F55-B434-A4FACB6D0213}" destId="{B0981927-26F0-44C3-A1C3-1155132B4AB3}" srcOrd="5" destOrd="0" presId="urn:diagrams.loki3.com/VaryingWidthList+Icon"/>
    <dgm:cxn modelId="{5D2AF9CB-CCCD-4AA1-ACE6-D68CB57A34B0}" type="presParOf" srcId="{83553044-FF25-4F55-B434-A4FACB6D0213}" destId="{10981912-82D1-4BE7-BC4B-D4299F1FC72D}" srcOrd="6" destOrd="0" presId="urn:diagrams.loki3.com/VaryingWidthList+Icon"/>
    <dgm:cxn modelId="{5C8A785F-78E3-4711-99E2-68DC11B0CCFD}" type="presParOf" srcId="{83553044-FF25-4F55-B434-A4FACB6D0213}" destId="{8AB7E9E2-1FA7-40FA-8178-B24B0AA85694}" srcOrd="7" destOrd="0" presId="urn:diagrams.loki3.com/VaryingWidthList+Icon"/>
    <dgm:cxn modelId="{E0AD749E-8DAB-4140-86B1-8F87D349F5EA}" type="presParOf" srcId="{83553044-FF25-4F55-B434-A4FACB6D0213}" destId="{4FAA209F-51A1-46A6-996F-6A68352C1AFF}" srcOrd="8" destOrd="0" presId="urn:diagrams.loki3.com/VaryingWidthList+Icon"/>
    <dgm:cxn modelId="{2FDBD5C3-5DB0-44D7-B1E1-D4493C7A1664}" type="presParOf" srcId="{83553044-FF25-4F55-B434-A4FACB6D0213}" destId="{A8F558CF-AFDA-4136-84A3-B7160C36F1A8}" srcOrd="9" destOrd="0" presId="urn:diagrams.loki3.com/VaryingWidthList+Icon"/>
    <dgm:cxn modelId="{CB5360B7-692D-4E87-AE77-9F1FF25D677A}" type="presParOf" srcId="{83553044-FF25-4F55-B434-A4FACB6D0213}" destId="{E55F8B18-8F1F-42F6-A520-574A6C58EEFC}" srcOrd="10"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3DD91E-40E9-4B4B-BBE5-7BF6051469C3}" type="doc">
      <dgm:prSet loTypeId="urn:microsoft.com/office/officeart/2005/8/layout/vList2" loCatId="" qsTypeId="urn:microsoft.com/office/officeart/2005/8/quickstyle/simple4" qsCatId="simple" csTypeId="urn:microsoft.com/office/officeart/2005/8/colors/colorful4" csCatId="colorful" phldr="1"/>
      <dgm:spPr/>
      <dgm:t>
        <a:bodyPr/>
        <a:lstStyle/>
        <a:p>
          <a:endParaRPr lang="en-US"/>
        </a:p>
      </dgm:t>
    </dgm:pt>
    <dgm:pt modelId="{C90D2D14-0CB0-7A4C-9329-3F675F5D378A}">
      <dgm:prSet phldrT="[Text]"/>
      <dgm:spPr/>
      <dgm:t>
        <a:bodyPr/>
        <a:lstStyle/>
        <a:p>
          <a:r>
            <a:rPr lang="en-US" dirty="0" smtClean="0"/>
            <a:t>NEJM (2010)</a:t>
          </a:r>
          <a:endParaRPr lang="en-US" dirty="0"/>
        </a:p>
      </dgm:t>
      <dgm:extLst>
        <a:ext uri="{E40237B7-FDA0-4F09-8148-C483321AD2D9}">
          <dgm14:cNvPr xmlns:dgm14="http://schemas.microsoft.com/office/drawing/2010/diagram" id="0" name="" descr="NEJM (2010)&#10;Health Affairs (2011)&#10;OIG Report on Medicare (2010)&#10; Why?&#10; What are the barriers?&#10;"/>
        </a:ext>
      </dgm:extLst>
    </dgm:pt>
    <dgm:pt modelId="{212A104B-4B55-1D42-B3C7-0C6C452625D2}" type="parTrans" cxnId="{821D733C-5326-3441-9767-49F24CE7A105}">
      <dgm:prSet/>
      <dgm:spPr/>
      <dgm:t>
        <a:bodyPr/>
        <a:lstStyle/>
        <a:p>
          <a:endParaRPr lang="en-US"/>
        </a:p>
      </dgm:t>
    </dgm:pt>
    <dgm:pt modelId="{ED459B50-B28D-1C4A-BCBD-A84A63081084}" type="sibTrans" cxnId="{821D733C-5326-3441-9767-49F24CE7A105}">
      <dgm:prSet/>
      <dgm:spPr/>
      <dgm:t>
        <a:bodyPr/>
        <a:lstStyle/>
        <a:p>
          <a:endParaRPr lang="en-US"/>
        </a:p>
      </dgm:t>
    </dgm:pt>
    <dgm:pt modelId="{76D87CB1-C6FE-B946-A31F-FC5A2011F17A}">
      <dgm:prSet phldrT="[Text]"/>
      <dgm:spPr/>
      <dgm:t>
        <a:bodyPr/>
        <a:lstStyle/>
        <a:p>
          <a:r>
            <a:rPr lang="en-US" dirty="0" smtClean="0"/>
            <a:t>Health Affairs (2011)</a:t>
          </a:r>
          <a:endParaRPr lang="en-US" dirty="0"/>
        </a:p>
      </dgm:t>
      <dgm:extLst>
        <a:ext uri="{E40237B7-FDA0-4F09-8148-C483321AD2D9}">
          <dgm14:cNvPr xmlns:dgm14="http://schemas.microsoft.com/office/drawing/2010/diagram" id="0" name="" descr="NEJM (2010)&#10;Health Affairs (2011)&#10;OIG Report on Medicare (2010)&#10; Why?&#10; What are the barriers?&#10;"/>
        </a:ext>
      </dgm:extLst>
    </dgm:pt>
    <dgm:pt modelId="{C98FF63A-7EA0-BE4A-A6E9-466210CEF725}" type="parTrans" cxnId="{11EC9EC9-D24A-7342-8E92-72F130F57BC7}">
      <dgm:prSet/>
      <dgm:spPr/>
      <dgm:t>
        <a:bodyPr/>
        <a:lstStyle/>
        <a:p>
          <a:endParaRPr lang="en-US"/>
        </a:p>
      </dgm:t>
    </dgm:pt>
    <dgm:pt modelId="{92749308-70EC-2A4C-A0AC-7DA421456844}" type="sibTrans" cxnId="{11EC9EC9-D24A-7342-8E92-72F130F57BC7}">
      <dgm:prSet/>
      <dgm:spPr/>
      <dgm:t>
        <a:bodyPr/>
        <a:lstStyle/>
        <a:p>
          <a:endParaRPr lang="en-US"/>
        </a:p>
      </dgm:t>
    </dgm:pt>
    <dgm:pt modelId="{1DC565D0-5780-F943-9C69-2B8ABD72BEF5}">
      <dgm:prSet phldrT="[Text]"/>
      <dgm:spPr/>
      <dgm:t>
        <a:bodyPr/>
        <a:lstStyle/>
        <a:p>
          <a:r>
            <a:rPr lang="en-US" dirty="0" smtClean="0"/>
            <a:t>OIG Report on Medicare (2010)</a:t>
          </a:r>
          <a:endParaRPr lang="en-US" dirty="0"/>
        </a:p>
      </dgm:t>
      <dgm:extLst>
        <a:ext uri="{E40237B7-FDA0-4F09-8148-C483321AD2D9}">
          <dgm14:cNvPr xmlns:dgm14="http://schemas.microsoft.com/office/drawing/2010/diagram" id="0" name="" descr="NEJM (2010)&#10;Health Affairs (2011)&#10;OIG Report on Medicare (2010)&#10; Why?&#10; What are the barriers?&#10;"/>
        </a:ext>
      </dgm:extLst>
    </dgm:pt>
    <dgm:pt modelId="{6E1C77EE-E25C-D845-ABB2-39E4DE11B33A}" type="parTrans" cxnId="{12981BA9-92A9-B848-99E1-A4445D1557E2}">
      <dgm:prSet/>
      <dgm:spPr/>
      <dgm:t>
        <a:bodyPr/>
        <a:lstStyle/>
        <a:p>
          <a:endParaRPr lang="en-US"/>
        </a:p>
      </dgm:t>
    </dgm:pt>
    <dgm:pt modelId="{821CB785-AC5E-F146-9248-A1005CDEB9E6}" type="sibTrans" cxnId="{12981BA9-92A9-B848-99E1-A4445D1557E2}">
      <dgm:prSet/>
      <dgm:spPr/>
      <dgm:t>
        <a:bodyPr/>
        <a:lstStyle/>
        <a:p>
          <a:endParaRPr lang="en-US"/>
        </a:p>
      </dgm:t>
    </dgm:pt>
    <dgm:pt modelId="{E1DB551D-0A88-44A3-8444-C7657ED835AF}">
      <dgm:prSet phldrT="[Text]"/>
      <dgm:spPr/>
      <dgm:t>
        <a:bodyPr/>
        <a:lstStyle/>
        <a:p>
          <a:pPr algn="l"/>
          <a:r>
            <a:rPr lang="en-US" i="1" dirty="0" smtClean="0"/>
            <a:t>Why?</a:t>
          </a:r>
          <a:endParaRPr lang="en-US" i="1" dirty="0"/>
        </a:p>
      </dgm:t>
      <dgm:extLst>
        <a:ext uri="{E40237B7-FDA0-4F09-8148-C483321AD2D9}">
          <dgm14:cNvPr xmlns:dgm14="http://schemas.microsoft.com/office/drawing/2010/diagram" id="0" name="" descr="NEJM (2010)&#10;Health Affairs (2011)&#10;OIG Report on Medicare (2010)&#10; Why?&#10; What are the barriers?&#10;"/>
        </a:ext>
      </dgm:extLst>
    </dgm:pt>
    <dgm:pt modelId="{2ECEB110-79DE-40C0-9C56-E750F558947D}" type="parTrans" cxnId="{68E538D9-0B8D-46DC-878C-B6CD0DCA0BA2}">
      <dgm:prSet/>
      <dgm:spPr/>
      <dgm:t>
        <a:bodyPr/>
        <a:lstStyle/>
        <a:p>
          <a:endParaRPr lang="en-US"/>
        </a:p>
      </dgm:t>
    </dgm:pt>
    <dgm:pt modelId="{DCE6EF7D-D801-4E7D-BD17-3CBFB5E8F5C4}" type="sibTrans" cxnId="{68E538D9-0B8D-46DC-878C-B6CD0DCA0BA2}">
      <dgm:prSet/>
      <dgm:spPr/>
      <dgm:t>
        <a:bodyPr/>
        <a:lstStyle/>
        <a:p>
          <a:endParaRPr lang="en-US"/>
        </a:p>
      </dgm:t>
    </dgm:pt>
    <dgm:pt modelId="{38FC9EDA-5811-4303-8246-5FCA440BA21C}">
      <dgm:prSet phldrT="[Text]"/>
      <dgm:spPr/>
      <dgm:t>
        <a:bodyPr/>
        <a:lstStyle/>
        <a:p>
          <a:pPr algn="l"/>
          <a:r>
            <a:rPr lang="en-US" i="1" dirty="0" smtClean="0"/>
            <a:t>What are the barriers?</a:t>
          </a:r>
          <a:endParaRPr lang="en-US" i="1" dirty="0"/>
        </a:p>
      </dgm:t>
    </dgm:pt>
    <dgm:pt modelId="{3824D4CD-1CAC-4B7B-BEE3-9B73088F679F}" type="parTrans" cxnId="{4DA16616-ECBF-4FA4-BCA3-CBA84681E730}">
      <dgm:prSet/>
      <dgm:spPr/>
      <dgm:t>
        <a:bodyPr/>
        <a:lstStyle/>
        <a:p>
          <a:endParaRPr lang="en-US"/>
        </a:p>
      </dgm:t>
    </dgm:pt>
    <dgm:pt modelId="{A2D4F7B0-A141-4DE9-A764-231EEAE791D4}" type="sibTrans" cxnId="{4DA16616-ECBF-4FA4-BCA3-CBA84681E730}">
      <dgm:prSet/>
      <dgm:spPr/>
      <dgm:t>
        <a:bodyPr/>
        <a:lstStyle/>
        <a:p>
          <a:endParaRPr lang="en-US"/>
        </a:p>
      </dgm:t>
    </dgm:pt>
    <dgm:pt modelId="{1E696805-8F4F-5148-BDB8-BBDC5DC8818F}" type="pres">
      <dgm:prSet presAssocID="{2B3DD91E-40E9-4B4B-BBE5-7BF6051469C3}" presName="linear" presStyleCnt="0">
        <dgm:presLayoutVars>
          <dgm:animLvl val="lvl"/>
          <dgm:resizeHandles val="exact"/>
        </dgm:presLayoutVars>
      </dgm:prSet>
      <dgm:spPr/>
      <dgm:t>
        <a:bodyPr/>
        <a:lstStyle/>
        <a:p>
          <a:endParaRPr lang="en-US"/>
        </a:p>
      </dgm:t>
    </dgm:pt>
    <dgm:pt modelId="{F2CCD2CC-3899-8D48-B2C7-0E2709CCBBD1}" type="pres">
      <dgm:prSet presAssocID="{C90D2D14-0CB0-7A4C-9329-3F675F5D378A}" presName="parentText" presStyleLbl="node1" presStyleIdx="0" presStyleCnt="3" custLinFactY="-32970" custLinFactNeighborX="-1172" custLinFactNeighborY="-100000">
        <dgm:presLayoutVars>
          <dgm:chMax val="0"/>
          <dgm:bulletEnabled val="1"/>
        </dgm:presLayoutVars>
      </dgm:prSet>
      <dgm:spPr/>
      <dgm:t>
        <a:bodyPr/>
        <a:lstStyle/>
        <a:p>
          <a:endParaRPr lang="en-US"/>
        </a:p>
      </dgm:t>
    </dgm:pt>
    <dgm:pt modelId="{25005B7B-C1BE-F74F-8FE0-CC779984E9C9}" type="pres">
      <dgm:prSet presAssocID="{ED459B50-B28D-1C4A-BCBD-A84A63081084}" presName="spacer" presStyleCnt="0"/>
      <dgm:spPr/>
    </dgm:pt>
    <dgm:pt modelId="{1D874256-9B37-E043-9934-EDD4AF81BB2E}" type="pres">
      <dgm:prSet presAssocID="{76D87CB1-C6FE-B946-A31F-FC5A2011F17A}" presName="parentText" presStyleLbl="node1" presStyleIdx="1" presStyleCnt="3" custLinFactY="-5060" custLinFactNeighborY="-100000">
        <dgm:presLayoutVars>
          <dgm:chMax val="0"/>
          <dgm:bulletEnabled val="1"/>
        </dgm:presLayoutVars>
      </dgm:prSet>
      <dgm:spPr/>
      <dgm:t>
        <a:bodyPr/>
        <a:lstStyle/>
        <a:p>
          <a:endParaRPr lang="en-US"/>
        </a:p>
      </dgm:t>
    </dgm:pt>
    <dgm:pt modelId="{255FBD80-56A1-774D-9FE7-92F05FBBEB64}" type="pres">
      <dgm:prSet presAssocID="{92749308-70EC-2A4C-A0AC-7DA421456844}" presName="spacer" presStyleCnt="0"/>
      <dgm:spPr/>
    </dgm:pt>
    <dgm:pt modelId="{D54554F3-E445-FA4D-B98F-576BDBCA24C9}" type="pres">
      <dgm:prSet presAssocID="{1DC565D0-5780-F943-9C69-2B8ABD72BEF5}" presName="parentText" presStyleLbl="node1" presStyleIdx="2" presStyleCnt="3">
        <dgm:presLayoutVars>
          <dgm:chMax val="0"/>
          <dgm:bulletEnabled val="1"/>
        </dgm:presLayoutVars>
      </dgm:prSet>
      <dgm:spPr/>
      <dgm:t>
        <a:bodyPr/>
        <a:lstStyle/>
        <a:p>
          <a:endParaRPr lang="en-US"/>
        </a:p>
      </dgm:t>
    </dgm:pt>
    <dgm:pt modelId="{2BC65B83-2F33-4D36-AE68-9249B84A1C96}" type="pres">
      <dgm:prSet presAssocID="{1DC565D0-5780-F943-9C69-2B8ABD72BEF5}" presName="childText" presStyleLbl="revTx" presStyleIdx="0" presStyleCnt="1" custScaleX="75652" custLinFactNeighborX="870" custLinFactNeighborY="9918">
        <dgm:presLayoutVars>
          <dgm:bulletEnabled val="1"/>
        </dgm:presLayoutVars>
      </dgm:prSet>
      <dgm:spPr/>
      <dgm:t>
        <a:bodyPr/>
        <a:lstStyle/>
        <a:p>
          <a:endParaRPr lang="en-US"/>
        </a:p>
      </dgm:t>
    </dgm:pt>
  </dgm:ptLst>
  <dgm:cxnLst>
    <dgm:cxn modelId="{4DA16616-ECBF-4FA4-BCA3-CBA84681E730}" srcId="{1DC565D0-5780-F943-9C69-2B8ABD72BEF5}" destId="{38FC9EDA-5811-4303-8246-5FCA440BA21C}" srcOrd="1" destOrd="0" parTransId="{3824D4CD-1CAC-4B7B-BEE3-9B73088F679F}" sibTransId="{A2D4F7B0-A141-4DE9-A764-231EEAE791D4}"/>
    <dgm:cxn modelId="{4BECF67F-0AAF-45CD-94DA-D9B5C8D7C94A}" type="presOf" srcId="{E1DB551D-0A88-44A3-8444-C7657ED835AF}" destId="{2BC65B83-2F33-4D36-AE68-9249B84A1C96}" srcOrd="0" destOrd="0" presId="urn:microsoft.com/office/officeart/2005/8/layout/vList2"/>
    <dgm:cxn modelId="{308EA8DD-08F7-FF42-9E75-E0D92301B8E7}" type="presOf" srcId="{76D87CB1-C6FE-B946-A31F-FC5A2011F17A}" destId="{1D874256-9B37-E043-9934-EDD4AF81BB2E}" srcOrd="0" destOrd="0" presId="urn:microsoft.com/office/officeart/2005/8/layout/vList2"/>
    <dgm:cxn modelId="{A0E8F491-A24F-9347-92FD-998B914942F2}" type="presOf" srcId="{C90D2D14-0CB0-7A4C-9329-3F675F5D378A}" destId="{F2CCD2CC-3899-8D48-B2C7-0E2709CCBBD1}" srcOrd="0" destOrd="0" presId="urn:microsoft.com/office/officeart/2005/8/layout/vList2"/>
    <dgm:cxn modelId="{F156E39C-9F42-4E43-B66C-6D754B351446}" type="presOf" srcId="{2B3DD91E-40E9-4B4B-BBE5-7BF6051469C3}" destId="{1E696805-8F4F-5148-BDB8-BBDC5DC8818F}" srcOrd="0" destOrd="0" presId="urn:microsoft.com/office/officeart/2005/8/layout/vList2"/>
    <dgm:cxn modelId="{12981BA9-92A9-B848-99E1-A4445D1557E2}" srcId="{2B3DD91E-40E9-4B4B-BBE5-7BF6051469C3}" destId="{1DC565D0-5780-F943-9C69-2B8ABD72BEF5}" srcOrd="2" destOrd="0" parTransId="{6E1C77EE-E25C-D845-ABB2-39E4DE11B33A}" sibTransId="{821CB785-AC5E-F146-9248-A1005CDEB9E6}"/>
    <dgm:cxn modelId="{90D8867F-D215-47AE-95D8-D55C47EDFBEB}" type="presOf" srcId="{38FC9EDA-5811-4303-8246-5FCA440BA21C}" destId="{2BC65B83-2F33-4D36-AE68-9249B84A1C96}" srcOrd="0" destOrd="1" presId="urn:microsoft.com/office/officeart/2005/8/layout/vList2"/>
    <dgm:cxn modelId="{11EC9EC9-D24A-7342-8E92-72F130F57BC7}" srcId="{2B3DD91E-40E9-4B4B-BBE5-7BF6051469C3}" destId="{76D87CB1-C6FE-B946-A31F-FC5A2011F17A}" srcOrd="1" destOrd="0" parTransId="{C98FF63A-7EA0-BE4A-A6E9-466210CEF725}" sibTransId="{92749308-70EC-2A4C-A0AC-7DA421456844}"/>
    <dgm:cxn modelId="{821D733C-5326-3441-9767-49F24CE7A105}" srcId="{2B3DD91E-40E9-4B4B-BBE5-7BF6051469C3}" destId="{C90D2D14-0CB0-7A4C-9329-3F675F5D378A}" srcOrd="0" destOrd="0" parTransId="{212A104B-4B55-1D42-B3C7-0C6C452625D2}" sibTransId="{ED459B50-B28D-1C4A-BCBD-A84A63081084}"/>
    <dgm:cxn modelId="{E8D6368B-4443-2B4C-8D16-4AEEAB0D2CAA}" type="presOf" srcId="{1DC565D0-5780-F943-9C69-2B8ABD72BEF5}" destId="{D54554F3-E445-FA4D-B98F-576BDBCA24C9}" srcOrd="0" destOrd="0" presId="urn:microsoft.com/office/officeart/2005/8/layout/vList2"/>
    <dgm:cxn modelId="{68E538D9-0B8D-46DC-878C-B6CD0DCA0BA2}" srcId="{1DC565D0-5780-F943-9C69-2B8ABD72BEF5}" destId="{E1DB551D-0A88-44A3-8444-C7657ED835AF}" srcOrd="0" destOrd="0" parTransId="{2ECEB110-79DE-40C0-9C56-E750F558947D}" sibTransId="{DCE6EF7D-D801-4E7D-BD17-3CBFB5E8F5C4}"/>
    <dgm:cxn modelId="{BA0C7D11-B074-5241-8FC0-C028AEED6EFD}" type="presParOf" srcId="{1E696805-8F4F-5148-BDB8-BBDC5DC8818F}" destId="{F2CCD2CC-3899-8D48-B2C7-0E2709CCBBD1}" srcOrd="0" destOrd="0" presId="urn:microsoft.com/office/officeart/2005/8/layout/vList2"/>
    <dgm:cxn modelId="{2DCC1626-171A-5344-BFEB-FDBA9650548C}" type="presParOf" srcId="{1E696805-8F4F-5148-BDB8-BBDC5DC8818F}" destId="{25005B7B-C1BE-F74F-8FE0-CC779984E9C9}" srcOrd="1" destOrd="0" presId="urn:microsoft.com/office/officeart/2005/8/layout/vList2"/>
    <dgm:cxn modelId="{65141AAB-1B35-FD40-8407-12E2472601D2}" type="presParOf" srcId="{1E696805-8F4F-5148-BDB8-BBDC5DC8818F}" destId="{1D874256-9B37-E043-9934-EDD4AF81BB2E}" srcOrd="2" destOrd="0" presId="urn:microsoft.com/office/officeart/2005/8/layout/vList2"/>
    <dgm:cxn modelId="{ED9A5A2B-886D-3643-8621-FDC6432D2A5A}" type="presParOf" srcId="{1E696805-8F4F-5148-BDB8-BBDC5DC8818F}" destId="{255FBD80-56A1-774D-9FE7-92F05FBBEB64}" srcOrd="3" destOrd="0" presId="urn:microsoft.com/office/officeart/2005/8/layout/vList2"/>
    <dgm:cxn modelId="{FE09AE74-C1B3-9D48-BEDF-12D9976BEFB6}" type="presParOf" srcId="{1E696805-8F4F-5148-BDB8-BBDC5DC8818F}" destId="{D54554F3-E445-FA4D-B98F-576BDBCA24C9}" srcOrd="4" destOrd="0" presId="urn:microsoft.com/office/officeart/2005/8/layout/vList2"/>
    <dgm:cxn modelId="{4EC8E5F2-6D55-421D-8881-10C7AFA9F2F7}" type="presParOf" srcId="{1E696805-8F4F-5148-BDB8-BBDC5DC8818F}" destId="{2BC65B83-2F33-4D36-AE68-9249B84A1C9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22486C7A-83F7-8B4F-B42D-48B1BC4A1152}">
      <dgm:prSet phldrT="[Text]" custT="1"/>
      <dgm:spPr/>
      <dgm:t>
        <a:bodyPr/>
        <a:lstStyle/>
        <a:p>
          <a:r>
            <a:rPr lang="en-US" sz="2800" dirty="0" smtClean="0"/>
            <a:t>Challenges</a:t>
          </a:r>
          <a:endParaRPr lang="en-US" sz="2800" dirty="0"/>
        </a:p>
      </dgm:t>
      <dgm:extLst>
        <a:ext uri="{E40237B7-FDA0-4F09-8148-C483321AD2D9}">
          <dgm14:cNvPr xmlns:dgm14="http://schemas.microsoft.com/office/drawing/2010/diagram" id="0" name="" descr="VA Process&#10;Challenges&#10;Strategies&#10;Question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Strategies</a:t>
          </a:r>
          <a:endParaRPr lang="en-US" sz="2800" dirty="0"/>
        </a:p>
      </dgm:t>
      <dgm:extLst>
        <a:ext uri="{E40237B7-FDA0-4F09-8148-C483321AD2D9}">
          <dgm14:cNvPr xmlns:dgm14="http://schemas.microsoft.com/office/drawing/2010/diagram" id="0" name="" descr="VA Process&#10;Challenges&#10;Strategies&#10;Question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Questions</a:t>
          </a:r>
          <a:endParaRPr lang="en-US" sz="2800" dirty="0"/>
        </a:p>
      </dgm:t>
      <dgm:extLst>
        <a:ext uri="{E40237B7-FDA0-4F09-8148-C483321AD2D9}">
          <dgm14:cNvPr xmlns:dgm14="http://schemas.microsoft.com/office/drawing/2010/diagram" id="0" name="" descr="VA Process&#10;Challenges&#10;Strategies&#10;Questions&#10;"/>
        </a:ext>
      </dgm:extLst>
    </dgm:pt>
    <dgm:pt modelId="{96A6DDC4-7722-D04E-B50B-1498DC1A61DD}" type="sibTrans" cxnId="{DCA41FC8-5E34-7D4B-A31B-ADCAAD6E9F5C}">
      <dgm:prSet/>
      <dgm:spPr/>
      <dgm:t>
        <a:bodyPr/>
        <a:lstStyle/>
        <a:p>
          <a:endParaRPr lang="en-US"/>
        </a:p>
      </dgm:t>
    </dgm:pt>
    <dgm:pt modelId="{74E9E67B-8F4F-EF40-B742-942F45116FD2}" type="parTrans" cxnId="{DCA41FC8-5E34-7D4B-A31B-ADCAAD6E9F5C}">
      <dgm:prSet/>
      <dgm:spPr/>
      <dgm:t>
        <a:bodyPr/>
        <a:lstStyle/>
        <a:p>
          <a:endParaRPr lang="en-US"/>
        </a:p>
      </dgm:t>
    </dgm:pt>
    <dgm:pt modelId="{5275BC3D-F714-4543-98B2-A20621260647}">
      <dgm:prSet phldrT="[Text]" custT="1"/>
      <dgm:spPr/>
      <dgm:t>
        <a:bodyPr/>
        <a:lstStyle/>
        <a:p>
          <a:r>
            <a:rPr lang="en-US" sz="2800" dirty="0" smtClean="0"/>
            <a:t>VA Process</a:t>
          </a:r>
          <a:endParaRPr lang="en-US" sz="2800" dirty="0"/>
        </a:p>
      </dgm:t>
      <dgm:extLst>
        <a:ext uri="{E40237B7-FDA0-4F09-8148-C483321AD2D9}">
          <dgm14:cNvPr xmlns:dgm14="http://schemas.microsoft.com/office/drawing/2010/diagram" id="0" name="" descr="VA Process&#10;Challenges&#10;Strategies&#10;Questions&#10;"/>
        </a:ext>
      </dgm:extLst>
    </dgm:pt>
    <dgm:pt modelId="{49029330-B5D9-DF43-A334-E83608072CC5}" type="sibTrans" cxnId="{5E29C273-DCF2-6940-8F5C-F60DA5D47B7C}">
      <dgm:prSet/>
      <dgm:spPr/>
      <dgm:t>
        <a:bodyPr/>
        <a:lstStyle/>
        <a:p>
          <a:endParaRPr lang="en-US"/>
        </a:p>
      </dgm:t>
    </dgm:pt>
    <dgm:pt modelId="{C2FE7205-4B01-1548-B045-D5E2A0187CD4}" type="parTrans" cxnId="{5E29C273-DCF2-6940-8F5C-F60DA5D47B7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custScaleX="123500">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custScaleX="12537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custScaleX="120936">
        <dgm:presLayoutVars>
          <dgm:chMax val="0"/>
          <dgm:chPref val="0"/>
          <dgm:bulletEnabled val="1"/>
        </dgm:presLayoutVars>
      </dgm:prSet>
      <dgm:spPr/>
      <dgm:t>
        <a:bodyPr/>
        <a:lstStyle/>
        <a:p>
          <a:endParaRPr lang="en-US"/>
        </a:p>
      </dgm:t>
    </dgm:pt>
  </dgm:ptLst>
  <dgm:cxnLst>
    <dgm:cxn modelId="{90268490-A321-EC43-88F1-9788571B75AD}" srcId="{628139FF-8EAD-634C-ACB3-B324FE14D3C0}" destId="{4BEA370E-06E5-4344-AD24-05201E8B392A}" srcOrd="2" destOrd="0" parTransId="{9390DE4E-A29A-6A45-9012-9F78F03C9C02}" sibTransId="{E00385D2-6B5B-0746-89A2-31EE8A9F3835}"/>
    <dgm:cxn modelId="{7D203D3B-AC4E-0C4F-85C1-6B423B7B7146}" type="presOf" srcId="{628139FF-8EAD-634C-ACB3-B324FE14D3C0}" destId="{492F28D2-EE63-324E-A453-CE702FFDC06C}" srcOrd="0" destOrd="0" presId="urn:microsoft.com/office/officeart/2005/8/layout/chevron1"/>
    <dgm:cxn modelId="{945F74F4-46CA-4D40-B43D-3E037441371E}" type="presOf" srcId="{22486C7A-83F7-8B4F-B42D-48B1BC4A1152}" destId="{4081AFBF-590F-6443-9A70-A71E16F05D20}" srcOrd="0" destOrd="0" presId="urn:microsoft.com/office/officeart/2005/8/layout/chevron1"/>
    <dgm:cxn modelId="{536FE439-488B-2146-9A95-D256E4D559B5}" type="presOf" srcId="{4BEA370E-06E5-4344-AD24-05201E8B392A}" destId="{7CF281FA-8831-7F42-8A38-0ADB74D029CE}" srcOrd="0" destOrd="0" presId="urn:microsoft.com/office/officeart/2005/8/layout/chevron1"/>
    <dgm:cxn modelId="{FEADCDC0-27BD-5942-8BFD-48688B9230E4}" type="presOf" srcId="{5275BC3D-F714-4543-98B2-A20621260647}" destId="{0E572CE4-9D45-C64D-8DE0-A1010D643CF4}"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DCA41FC8-5E34-7D4B-A31B-ADCAAD6E9F5C}" srcId="{628139FF-8EAD-634C-ACB3-B324FE14D3C0}" destId="{E5203C09-D4D2-DB4F-ACAC-4F58B71EC245}" srcOrd="3" destOrd="0" parTransId="{74E9E67B-8F4F-EF40-B742-942F45116FD2}" sibTransId="{96A6DDC4-7722-D04E-B50B-1498DC1A61DD}"/>
    <dgm:cxn modelId="{5E29C273-DCF2-6940-8F5C-F60DA5D47B7C}" srcId="{628139FF-8EAD-634C-ACB3-B324FE14D3C0}" destId="{5275BC3D-F714-4543-98B2-A20621260647}" srcOrd="0" destOrd="0" parTransId="{C2FE7205-4B01-1548-B045-D5E2A0187CD4}" sibTransId="{49029330-B5D9-DF43-A334-E83608072CC5}"/>
    <dgm:cxn modelId="{45F30C89-C305-6C46-AEDB-54563FB7B0F9}" type="presOf" srcId="{E5203C09-D4D2-DB4F-ACAC-4F58B71EC245}" destId="{70ADBDCC-2290-2943-BD1F-F8DC770C6FD5}" srcOrd="0" destOrd="0" presId="urn:microsoft.com/office/officeart/2005/8/layout/chevron1"/>
    <dgm:cxn modelId="{8D5CDFF0-C4B3-904C-B747-584572E98813}" type="presParOf" srcId="{492F28D2-EE63-324E-A453-CE702FFDC06C}" destId="{0E572CE4-9D45-C64D-8DE0-A1010D643CF4}" srcOrd="0" destOrd="0" presId="urn:microsoft.com/office/officeart/2005/8/layout/chevron1"/>
    <dgm:cxn modelId="{ED08B997-3890-C048-B8EB-1B6B96BB88D8}" type="presParOf" srcId="{492F28D2-EE63-324E-A453-CE702FFDC06C}" destId="{8800C15B-FF9A-CE4F-B772-0C3AC55C6E46}" srcOrd="1" destOrd="0" presId="urn:microsoft.com/office/officeart/2005/8/layout/chevron1"/>
    <dgm:cxn modelId="{E836816C-9B4E-D548-B542-1DBF7B342E70}" type="presParOf" srcId="{492F28D2-EE63-324E-A453-CE702FFDC06C}" destId="{4081AFBF-590F-6443-9A70-A71E16F05D20}" srcOrd="2" destOrd="0" presId="urn:microsoft.com/office/officeart/2005/8/layout/chevron1"/>
    <dgm:cxn modelId="{A1599635-D791-5D4A-9DC0-9A8EFD0FCC8A}" type="presParOf" srcId="{492F28D2-EE63-324E-A453-CE702FFDC06C}" destId="{C5FF1770-31B8-884D-8C55-285AFDCB75CE}" srcOrd="3" destOrd="0" presId="urn:microsoft.com/office/officeart/2005/8/layout/chevron1"/>
    <dgm:cxn modelId="{96C6A2A6-6839-A54B-94AE-2B13B95D9E7D}" type="presParOf" srcId="{492F28D2-EE63-324E-A453-CE702FFDC06C}" destId="{7CF281FA-8831-7F42-8A38-0ADB74D029CE}" srcOrd="4" destOrd="0" presId="urn:microsoft.com/office/officeart/2005/8/layout/chevron1"/>
    <dgm:cxn modelId="{3BB4889C-4E46-0B4F-9464-0CD959B65DC4}" type="presParOf" srcId="{492F28D2-EE63-324E-A453-CE702FFDC06C}" destId="{C28C3F11-467E-394C-9FFE-AB8376D70B92}" srcOrd="5" destOrd="0" presId="urn:microsoft.com/office/officeart/2005/8/layout/chevron1"/>
    <dgm:cxn modelId="{8CD643C0-3A30-8C40-8B37-60F43CCC6CD3}"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8139FF-8EAD-634C-ACB3-B324FE14D3C0}" type="doc">
      <dgm:prSet loTypeId="urn:microsoft.com/office/officeart/2005/8/layout/chevron1" loCatId="" qsTypeId="urn:microsoft.com/office/officeart/2005/8/quickstyle/simple4" qsCatId="simple" csTypeId="urn:microsoft.com/office/officeart/2005/8/colors/accent4_2" csCatId="accent4" phldr="1"/>
      <dgm:spPr/>
    </dgm:pt>
    <dgm:pt modelId="{5275BC3D-F714-4543-98B2-A20621260647}">
      <dgm:prSet phldrT="[Text]" custT="1"/>
      <dgm:spPr>
        <a:solidFill>
          <a:schemeClr val="accent4">
            <a:lumMod val="60000"/>
            <a:lumOff val="40000"/>
          </a:schemeClr>
        </a:solidFill>
      </dgm:spPr>
      <dgm:t>
        <a:bodyPr/>
        <a:lstStyle/>
        <a:p>
          <a:r>
            <a:rPr lang="en-US" sz="2800" dirty="0" smtClean="0"/>
            <a:t>Background</a:t>
          </a:r>
          <a:endParaRPr lang="en-US" sz="2800" dirty="0"/>
        </a:p>
      </dgm:t>
      <dgm:extLst>
        <a:ext uri="{E40237B7-FDA0-4F09-8148-C483321AD2D9}">
          <dgm14:cNvPr xmlns:dgm14="http://schemas.microsoft.com/office/drawing/2010/diagram" id="0" name="" descr="Background&#10;Systems&#10;Culture&#10;NCPS&#10;"/>
        </a:ext>
      </dgm:extLst>
    </dgm:pt>
    <dgm:pt modelId="{C2FE7205-4B01-1548-B045-D5E2A0187CD4}" type="parTrans" cxnId="{5E29C273-DCF2-6940-8F5C-F60DA5D47B7C}">
      <dgm:prSet/>
      <dgm:spPr/>
      <dgm:t>
        <a:bodyPr/>
        <a:lstStyle/>
        <a:p>
          <a:endParaRPr lang="en-US"/>
        </a:p>
      </dgm:t>
    </dgm:pt>
    <dgm:pt modelId="{49029330-B5D9-DF43-A334-E83608072CC5}" type="sibTrans" cxnId="{5E29C273-DCF2-6940-8F5C-F60DA5D47B7C}">
      <dgm:prSet/>
      <dgm:spPr/>
      <dgm:t>
        <a:bodyPr/>
        <a:lstStyle/>
        <a:p>
          <a:endParaRPr lang="en-US"/>
        </a:p>
      </dgm:t>
    </dgm:pt>
    <dgm:pt modelId="{22486C7A-83F7-8B4F-B42D-48B1BC4A1152}">
      <dgm:prSet phldrT="[Text]" custT="1"/>
      <dgm:spPr>
        <a:solidFill>
          <a:srgbClr val="FF0000"/>
        </a:solidFill>
      </dgm:spPr>
      <dgm:t>
        <a:bodyPr/>
        <a:lstStyle/>
        <a:p>
          <a:r>
            <a:rPr lang="en-US" sz="2800" dirty="0" smtClean="0"/>
            <a:t>Systems</a:t>
          </a:r>
          <a:endParaRPr lang="en-US" sz="2800" dirty="0"/>
        </a:p>
      </dgm:t>
      <dgm:extLst>
        <a:ext uri="{E40237B7-FDA0-4F09-8148-C483321AD2D9}">
          <dgm14:cNvPr xmlns:dgm14="http://schemas.microsoft.com/office/drawing/2010/diagram" id="0" name="" descr="Background&#10;Systems&#10;Culture&#10;NCPS&#10;"/>
        </a:ext>
      </dgm:extLst>
    </dgm:pt>
    <dgm:pt modelId="{F554C369-7E3C-8240-8E6C-0EE2CB32A963}" type="parTrans" cxnId="{1AD229A7-1DCF-CB4E-B25F-AB8FBEE93F2D}">
      <dgm:prSet/>
      <dgm:spPr/>
      <dgm:t>
        <a:bodyPr/>
        <a:lstStyle/>
        <a:p>
          <a:endParaRPr lang="en-US"/>
        </a:p>
      </dgm:t>
    </dgm:pt>
    <dgm:pt modelId="{A41F1D7E-B844-ED44-BAD8-1BC2CE628592}" type="sibTrans" cxnId="{1AD229A7-1DCF-CB4E-B25F-AB8FBEE93F2D}">
      <dgm:prSet/>
      <dgm:spPr/>
      <dgm:t>
        <a:bodyPr/>
        <a:lstStyle/>
        <a:p>
          <a:endParaRPr lang="en-US"/>
        </a:p>
      </dgm:t>
    </dgm:pt>
    <dgm:pt modelId="{4BEA370E-06E5-4344-AD24-05201E8B392A}">
      <dgm:prSet phldrT="[Text]" custT="1"/>
      <dgm:spPr/>
      <dgm:t>
        <a:bodyPr/>
        <a:lstStyle/>
        <a:p>
          <a:r>
            <a:rPr lang="en-US" sz="2800" dirty="0" smtClean="0"/>
            <a:t>Culture</a:t>
          </a:r>
          <a:endParaRPr lang="en-US" sz="2800" dirty="0"/>
        </a:p>
      </dgm:t>
      <dgm:extLst>
        <a:ext uri="{E40237B7-FDA0-4F09-8148-C483321AD2D9}">
          <dgm14:cNvPr xmlns:dgm14="http://schemas.microsoft.com/office/drawing/2010/diagram" id="0" name="" descr="Background&#10;Systems&#10;Culture&#10;NCPS&#10;"/>
        </a:ext>
      </dgm:extLst>
    </dgm:pt>
    <dgm:pt modelId="{9390DE4E-A29A-6A45-9012-9F78F03C9C02}" type="parTrans" cxnId="{90268490-A321-EC43-88F1-9788571B75AD}">
      <dgm:prSet/>
      <dgm:spPr/>
      <dgm:t>
        <a:bodyPr/>
        <a:lstStyle/>
        <a:p>
          <a:endParaRPr lang="en-US"/>
        </a:p>
      </dgm:t>
    </dgm:pt>
    <dgm:pt modelId="{E00385D2-6B5B-0746-89A2-31EE8A9F3835}" type="sibTrans" cxnId="{90268490-A321-EC43-88F1-9788571B75AD}">
      <dgm:prSet/>
      <dgm:spPr/>
      <dgm:t>
        <a:bodyPr/>
        <a:lstStyle/>
        <a:p>
          <a:endParaRPr lang="en-US"/>
        </a:p>
      </dgm:t>
    </dgm:pt>
    <dgm:pt modelId="{E5203C09-D4D2-DB4F-ACAC-4F58B71EC245}">
      <dgm:prSet phldrT="[Text]" custT="1"/>
      <dgm:spPr/>
      <dgm:t>
        <a:bodyPr/>
        <a:lstStyle/>
        <a:p>
          <a:r>
            <a:rPr lang="en-US" sz="2800" dirty="0" smtClean="0"/>
            <a:t>NCPS</a:t>
          </a:r>
          <a:endParaRPr lang="en-US" sz="2800" dirty="0"/>
        </a:p>
      </dgm:t>
      <dgm:extLst>
        <a:ext uri="{E40237B7-FDA0-4F09-8148-C483321AD2D9}">
          <dgm14:cNvPr xmlns:dgm14="http://schemas.microsoft.com/office/drawing/2010/diagram" id="0" name="" descr="Background&#10;Systems&#10;Culture&#10;NCPS&#10;"/>
        </a:ext>
      </dgm:extLst>
    </dgm:pt>
    <dgm:pt modelId="{74E9E67B-8F4F-EF40-B742-942F45116FD2}" type="parTrans" cxnId="{DCA41FC8-5E34-7D4B-A31B-ADCAAD6E9F5C}">
      <dgm:prSet/>
      <dgm:spPr/>
      <dgm:t>
        <a:bodyPr/>
        <a:lstStyle/>
        <a:p>
          <a:endParaRPr lang="en-US"/>
        </a:p>
      </dgm:t>
    </dgm:pt>
    <dgm:pt modelId="{96A6DDC4-7722-D04E-B50B-1498DC1A61DD}" type="sibTrans" cxnId="{DCA41FC8-5E34-7D4B-A31B-ADCAAD6E9F5C}">
      <dgm:prSet/>
      <dgm:spPr/>
      <dgm:t>
        <a:bodyPr/>
        <a:lstStyle/>
        <a:p>
          <a:endParaRPr lang="en-US"/>
        </a:p>
      </dgm:t>
    </dgm:pt>
    <dgm:pt modelId="{492F28D2-EE63-324E-A453-CE702FFDC06C}" type="pres">
      <dgm:prSet presAssocID="{628139FF-8EAD-634C-ACB3-B324FE14D3C0}" presName="Name0" presStyleCnt="0">
        <dgm:presLayoutVars>
          <dgm:dir/>
          <dgm:animLvl val="lvl"/>
          <dgm:resizeHandles val="exact"/>
        </dgm:presLayoutVars>
      </dgm:prSet>
      <dgm:spPr/>
    </dgm:pt>
    <dgm:pt modelId="{0E572CE4-9D45-C64D-8DE0-A1010D643CF4}" type="pres">
      <dgm:prSet presAssocID="{5275BC3D-F714-4543-98B2-A20621260647}" presName="parTxOnly" presStyleLbl="node1" presStyleIdx="0" presStyleCnt="4" custScaleX="132527">
        <dgm:presLayoutVars>
          <dgm:chMax val="0"/>
          <dgm:chPref val="0"/>
          <dgm:bulletEnabled val="1"/>
        </dgm:presLayoutVars>
      </dgm:prSet>
      <dgm:spPr/>
      <dgm:t>
        <a:bodyPr/>
        <a:lstStyle/>
        <a:p>
          <a:endParaRPr lang="en-US"/>
        </a:p>
      </dgm:t>
    </dgm:pt>
    <dgm:pt modelId="{8800C15B-FF9A-CE4F-B772-0C3AC55C6E46}" type="pres">
      <dgm:prSet presAssocID="{49029330-B5D9-DF43-A334-E83608072CC5}" presName="parTxOnlySpace" presStyleCnt="0"/>
      <dgm:spPr/>
    </dgm:pt>
    <dgm:pt modelId="{4081AFBF-590F-6443-9A70-A71E16F05D20}" type="pres">
      <dgm:prSet presAssocID="{22486C7A-83F7-8B4F-B42D-48B1BC4A1152}" presName="parTxOnly" presStyleLbl="node1" presStyleIdx="1" presStyleCnt="4">
        <dgm:presLayoutVars>
          <dgm:chMax val="0"/>
          <dgm:chPref val="0"/>
          <dgm:bulletEnabled val="1"/>
        </dgm:presLayoutVars>
      </dgm:prSet>
      <dgm:spPr/>
      <dgm:t>
        <a:bodyPr/>
        <a:lstStyle/>
        <a:p>
          <a:endParaRPr lang="en-US"/>
        </a:p>
      </dgm:t>
    </dgm:pt>
    <dgm:pt modelId="{C5FF1770-31B8-884D-8C55-285AFDCB75CE}" type="pres">
      <dgm:prSet presAssocID="{A41F1D7E-B844-ED44-BAD8-1BC2CE628592}" presName="parTxOnlySpace" presStyleCnt="0"/>
      <dgm:spPr/>
    </dgm:pt>
    <dgm:pt modelId="{7CF281FA-8831-7F42-8A38-0ADB74D029CE}" type="pres">
      <dgm:prSet presAssocID="{4BEA370E-06E5-4344-AD24-05201E8B392A}" presName="parTxOnly" presStyleLbl="node1" presStyleIdx="2" presStyleCnt="4">
        <dgm:presLayoutVars>
          <dgm:chMax val="0"/>
          <dgm:chPref val="0"/>
          <dgm:bulletEnabled val="1"/>
        </dgm:presLayoutVars>
      </dgm:prSet>
      <dgm:spPr/>
      <dgm:t>
        <a:bodyPr/>
        <a:lstStyle/>
        <a:p>
          <a:endParaRPr lang="en-US"/>
        </a:p>
      </dgm:t>
    </dgm:pt>
    <dgm:pt modelId="{C28C3F11-467E-394C-9FFE-AB8376D70B92}" type="pres">
      <dgm:prSet presAssocID="{E00385D2-6B5B-0746-89A2-31EE8A9F3835}" presName="parTxOnlySpace" presStyleCnt="0"/>
      <dgm:spPr/>
    </dgm:pt>
    <dgm:pt modelId="{70ADBDCC-2290-2943-BD1F-F8DC770C6FD5}" type="pres">
      <dgm:prSet presAssocID="{E5203C09-D4D2-DB4F-ACAC-4F58B71EC245}" presName="parTxOnly" presStyleLbl="node1" presStyleIdx="3" presStyleCnt="4">
        <dgm:presLayoutVars>
          <dgm:chMax val="0"/>
          <dgm:chPref val="0"/>
          <dgm:bulletEnabled val="1"/>
        </dgm:presLayoutVars>
      </dgm:prSet>
      <dgm:spPr/>
      <dgm:t>
        <a:bodyPr/>
        <a:lstStyle/>
        <a:p>
          <a:endParaRPr lang="en-US"/>
        </a:p>
      </dgm:t>
    </dgm:pt>
  </dgm:ptLst>
  <dgm:cxnLst>
    <dgm:cxn modelId="{CE0A8EB0-B397-374F-AD76-FC0B55843A8E}" type="presOf" srcId="{5275BC3D-F714-4543-98B2-A20621260647}" destId="{0E572CE4-9D45-C64D-8DE0-A1010D643CF4}" srcOrd="0" destOrd="0" presId="urn:microsoft.com/office/officeart/2005/8/layout/chevron1"/>
    <dgm:cxn modelId="{7F4946EA-11A3-F145-AC14-8A5772F980C9}" type="presOf" srcId="{628139FF-8EAD-634C-ACB3-B324FE14D3C0}" destId="{492F28D2-EE63-324E-A453-CE702FFDC06C}" srcOrd="0" destOrd="0" presId="urn:microsoft.com/office/officeart/2005/8/layout/chevron1"/>
    <dgm:cxn modelId="{3F8DFE29-9702-124D-9CB6-D213F4C8DEDC}" type="presOf" srcId="{E5203C09-D4D2-DB4F-ACAC-4F58B71EC245}" destId="{70ADBDCC-2290-2943-BD1F-F8DC770C6FD5}" srcOrd="0" destOrd="0" presId="urn:microsoft.com/office/officeart/2005/8/layout/chevron1"/>
    <dgm:cxn modelId="{DCA41FC8-5E34-7D4B-A31B-ADCAAD6E9F5C}" srcId="{628139FF-8EAD-634C-ACB3-B324FE14D3C0}" destId="{E5203C09-D4D2-DB4F-ACAC-4F58B71EC245}" srcOrd="3" destOrd="0" parTransId="{74E9E67B-8F4F-EF40-B742-942F45116FD2}" sibTransId="{96A6DDC4-7722-D04E-B50B-1498DC1A61DD}"/>
    <dgm:cxn modelId="{FEB6E293-9788-4141-8110-843D1CD93F20}" type="presOf" srcId="{4BEA370E-06E5-4344-AD24-05201E8B392A}" destId="{7CF281FA-8831-7F42-8A38-0ADB74D029CE}" srcOrd="0" destOrd="0" presId="urn:microsoft.com/office/officeart/2005/8/layout/chevron1"/>
    <dgm:cxn modelId="{1AD229A7-1DCF-CB4E-B25F-AB8FBEE93F2D}" srcId="{628139FF-8EAD-634C-ACB3-B324FE14D3C0}" destId="{22486C7A-83F7-8B4F-B42D-48B1BC4A1152}" srcOrd="1" destOrd="0" parTransId="{F554C369-7E3C-8240-8E6C-0EE2CB32A963}" sibTransId="{A41F1D7E-B844-ED44-BAD8-1BC2CE628592}"/>
    <dgm:cxn modelId="{9B75BBC3-85C6-0F4F-AF86-4613A21C7F30}" type="presOf" srcId="{22486C7A-83F7-8B4F-B42D-48B1BC4A1152}" destId="{4081AFBF-590F-6443-9A70-A71E16F05D20}" srcOrd="0" destOrd="0" presId="urn:microsoft.com/office/officeart/2005/8/layout/chevron1"/>
    <dgm:cxn modelId="{90268490-A321-EC43-88F1-9788571B75AD}" srcId="{628139FF-8EAD-634C-ACB3-B324FE14D3C0}" destId="{4BEA370E-06E5-4344-AD24-05201E8B392A}" srcOrd="2" destOrd="0" parTransId="{9390DE4E-A29A-6A45-9012-9F78F03C9C02}" sibTransId="{E00385D2-6B5B-0746-89A2-31EE8A9F3835}"/>
    <dgm:cxn modelId="{5E29C273-DCF2-6940-8F5C-F60DA5D47B7C}" srcId="{628139FF-8EAD-634C-ACB3-B324FE14D3C0}" destId="{5275BC3D-F714-4543-98B2-A20621260647}" srcOrd="0" destOrd="0" parTransId="{C2FE7205-4B01-1548-B045-D5E2A0187CD4}" sibTransId="{49029330-B5D9-DF43-A334-E83608072CC5}"/>
    <dgm:cxn modelId="{9F01259C-C050-EA40-A3D0-6F4A5BEB51C0}" type="presParOf" srcId="{492F28D2-EE63-324E-A453-CE702FFDC06C}" destId="{0E572CE4-9D45-C64D-8DE0-A1010D643CF4}" srcOrd="0" destOrd="0" presId="urn:microsoft.com/office/officeart/2005/8/layout/chevron1"/>
    <dgm:cxn modelId="{DB9DFD19-E947-B349-A26D-004774701825}" type="presParOf" srcId="{492F28D2-EE63-324E-A453-CE702FFDC06C}" destId="{8800C15B-FF9A-CE4F-B772-0C3AC55C6E46}" srcOrd="1" destOrd="0" presId="urn:microsoft.com/office/officeart/2005/8/layout/chevron1"/>
    <dgm:cxn modelId="{248C7E72-4811-1045-82E1-2377F76548E3}" type="presParOf" srcId="{492F28D2-EE63-324E-A453-CE702FFDC06C}" destId="{4081AFBF-590F-6443-9A70-A71E16F05D20}" srcOrd="2" destOrd="0" presId="urn:microsoft.com/office/officeart/2005/8/layout/chevron1"/>
    <dgm:cxn modelId="{341C118D-A569-2741-9EB0-F9E298B08C7A}" type="presParOf" srcId="{492F28D2-EE63-324E-A453-CE702FFDC06C}" destId="{C5FF1770-31B8-884D-8C55-285AFDCB75CE}" srcOrd="3" destOrd="0" presId="urn:microsoft.com/office/officeart/2005/8/layout/chevron1"/>
    <dgm:cxn modelId="{4528D3A5-B0EF-1C41-ADB0-8D0BA04D738B}" type="presParOf" srcId="{492F28D2-EE63-324E-A453-CE702FFDC06C}" destId="{7CF281FA-8831-7F42-8A38-0ADB74D029CE}" srcOrd="4" destOrd="0" presId="urn:microsoft.com/office/officeart/2005/8/layout/chevron1"/>
    <dgm:cxn modelId="{399F750C-8796-3743-B9B8-EBC473BB8C1D}" type="presParOf" srcId="{492F28D2-EE63-324E-A453-CE702FFDC06C}" destId="{C28C3F11-467E-394C-9FFE-AB8376D70B92}" srcOrd="5" destOrd="0" presId="urn:microsoft.com/office/officeart/2005/8/layout/chevron1"/>
    <dgm:cxn modelId="{510FAEFE-9CB2-8C45-9731-CDE2343A22D8}" type="presParOf" srcId="{492F28D2-EE63-324E-A453-CE702FFDC06C}" destId="{70ADBDCC-2290-2943-BD1F-F8DC770C6FD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65E266-3267-43C2-8511-058A79AB6C2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F7615AB7-BCF6-40F8-AC74-008F0B7DE48D}">
      <dgm:prSet phldrT="[Text]"/>
      <dgm:spPr/>
      <dgm:t>
        <a:bodyPr/>
        <a:lstStyle/>
        <a:p>
          <a:r>
            <a:rPr lang="en-US" dirty="0" smtClean="0"/>
            <a:t>20,000</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10F3200F-80EC-487D-96DC-0EB9FFBF82EB}" type="parTrans" cxnId="{3B59ED44-270A-4B8A-98A0-21ABF577E599}">
      <dgm:prSet/>
      <dgm:spPr/>
      <dgm:t>
        <a:bodyPr/>
        <a:lstStyle/>
        <a:p>
          <a:endParaRPr lang="en-US"/>
        </a:p>
      </dgm:t>
    </dgm:pt>
    <dgm:pt modelId="{473C7A7F-A7C9-4ADB-A55A-120940C7FD1D}" type="sibTrans" cxnId="{3B59ED44-270A-4B8A-98A0-21ABF577E599}">
      <dgm:prSet/>
      <dgm:spPr/>
      <dgm:t>
        <a:bodyPr/>
        <a:lstStyle/>
        <a:p>
          <a:endParaRPr lang="en-US"/>
        </a:p>
      </dgm:t>
    </dgm:pt>
    <dgm:pt modelId="{0881AC5B-2759-41E7-8E5D-6FBA0E97E8B4}">
      <dgm:prSet phldrT="[Text]"/>
      <dgm:spPr/>
      <dgm:t>
        <a:bodyPr/>
        <a:lstStyle/>
        <a:p>
          <a:r>
            <a:rPr lang="en-US" dirty="0" smtClean="0"/>
            <a:t>Incorrect prescriptions per year</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A1CDB854-AB52-40AA-B358-63411983445A}" type="parTrans" cxnId="{753165FC-2974-404D-8BEC-A52BE7FE66E6}">
      <dgm:prSet/>
      <dgm:spPr/>
      <dgm:t>
        <a:bodyPr/>
        <a:lstStyle/>
        <a:p>
          <a:endParaRPr lang="en-US"/>
        </a:p>
      </dgm:t>
    </dgm:pt>
    <dgm:pt modelId="{CDB754ED-AFF2-4C5F-B848-3C693AB4EE41}" type="sibTrans" cxnId="{753165FC-2974-404D-8BEC-A52BE7FE66E6}">
      <dgm:prSet/>
      <dgm:spPr/>
      <dgm:t>
        <a:bodyPr/>
        <a:lstStyle/>
        <a:p>
          <a:endParaRPr lang="en-US"/>
        </a:p>
      </dgm:t>
    </dgm:pt>
    <dgm:pt modelId="{0A004827-EA9C-4CD2-968F-6183AFD3BE07}">
      <dgm:prSet phldrT="[Text]"/>
      <dgm:spPr/>
      <dgm:t>
        <a:bodyPr/>
        <a:lstStyle/>
        <a:p>
          <a:r>
            <a:rPr lang="en-US" dirty="0" smtClean="0"/>
            <a:t>500</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A27DC81A-AC0C-42B0-9974-3C9BF6FA9B74}" type="parTrans" cxnId="{18C1EB10-22B6-4086-AD72-B9A6E263B2F6}">
      <dgm:prSet/>
      <dgm:spPr/>
      <dgm:t>
        <a:bodyPr/>
        <a:lstStyle/>
        <a:p>
          <a:endParaRPr lang="en-US"/>
        </a:p>
      </dgm:t>
    </dgm:pt>
    <dgm:pt modelId="{EC2E6467-F199-4649-BECE-9593926E2DD9}" type="sibTrans" cxnId="{18C1EB10-22B6-4086-AD72-B9A6E263B2F6}">
      <dgm:prSet/>
      <dgm:spPr/>
      <dgm:t>
        <a:bodyPr/>
        <a:lstStyle/>
        <a:p>
          <a:endParaRPr lang="en-US"/>
        </a:p>
      </dgm:t>
    </dgm:pt>
    <dgm:pt modelId="{8078164C-EB38-4D21-BA11-56D4498B2DED}">
      <dgm:prSet phldrT="[Text]"/>
      <dgm:spPr/>
      <dgm:t>
        <a:bodyPr/>
        <a:lstStyle/>
        <a:p>
          <a:r>
            <a:rPr lang="en-US" dirty="0" smtClean="0"/>
            <a:t>Incorrect operations per week</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933C32A6-8936-4F34-A58C-1935CA8245F2}" type="parTrans" cxnId="{FAACD63E-8FAA-4735-AA75-352DA654A8D4}">
      <dgm:prSet/>
      <dgm:spPr/>
      <dgm:t>
        <a:bodyPr/>
        <a:lstStyle/>
        <a:p>
          <a:endParaRPr lang="en-US"/>
        </a:p>
      </dgm:t>
    </dgm:pt>
    <dgm:pt modelId="{16EA2C38-A744-4F3C-AC33-75842744E338}" type="sibTrans" cxnId="{FAACD63E-8FAA-4735-AA75-352DA654A8D4}">
      <dgm:prSet/>
      <dgm:spPr/>
      <dgm:t>
        <a:bodyPr/>
        <a:lstStyle/>
        <a:p>
          <a:endParaRPr lang="en-US"/>
        </a:p>
      </dgm:t>
    </dgm:pt>
    <dgm:pt modelId="{D33F11AC-BC7D-4A30-BE6B-804844A56D8C}">
      <dgm:prSet phldrT="[Text]"/>
      <dgm:spPr/>
      <dgm:t>
        <a:bodyPr/>
        <a:lstStyle/>
        <a:p>
          <a:r>
            <a:rPr lang="en-US" dirty="0" smtClean="0"/>
            <a:t>1 hour</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BCCD1900-70EE-4761-B3C4-BA965F967F24}" type="parTrans" cxnId="{AEAC7CD4-908E-4AB1-A80F-AF5EB402A3AC}">
      <dgm:prSet/>
      <dgm:spPr/>
      <dgm:t>
        <a:bodyPr/>
        <a:lstStyle/>
        <a:p>
          <a:endParaRPr lang="en-US"/>
        </a:p>
      </dgm:t>
    </dgm:pt>
    <dgm:pt modelId="{CC0B3770-A5A9-4B29-8812-15F341B1ED98}" type="sibTrans" cxnId="{AEAC7CD4-908E-4AB1-A80F-AF5EB402A3AC}">
      <dgm:prSet/>
      <dgm:spPr/>
      <dgm:t>
        <a:bodyPr/>
        <a:lstStyle/>
        <a:p>
          <a:endParaRPr lang="en-US"/>
        </a:p>
      </dgm:t>
    </dgm:pt>
    <dgm:pt modelId="{1B5203B2-DBF2-4E88-8A6D-F7E49769C96C}">
      <dgm:prSet phldrT="[Text]"/>
      <dgm:spPr/>
      <dgm:t>
        <a:bodyPr/>
        <a:lstStyle/>
        <a:p>
          <a:r>
            <a:rPr lang="en-US" dirty="0" smtClean="0"/>
            <a:t>Unsafe drinking water per month</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07820B3B-A086-4A64-88FB-A4304B9F5AFA}" type="parTrans" cxnId="{192110D5-0F10-4A4A-8F4A-40C5E64BF97D}">
      <dgm:prSet/>
      <dgm:spPr/>
      <dgm:t>
        <a:bodyPr/>
        <a:lstStyle/>
        <a:p>
          <a:endParaRPr lang="en-US"/>
        </a:p>
      </dgm:t>
    </dgm:pt>
    <dgm:pt modelId="{CC4004A0-BA78-4524-B5AE-2183E111E09C}" type="sibTrans" cxnId="{192110D5-0F10-4A4A-8F4A-40C5E64BF97D}">
      <dgm:prSet/>
      <dgm:spPr/>
      <dgm:t>
        <a:bodyPr/>
        <a:lstStyle/>
        <a:p>
          <a:endParaRPr lang="en-US"/>
        </a:p>
      </dgm:t>
    </dgm:pt>
    <dgm:pt modelId="{61AF008B-2AA4-411A-97E7-F9D66C93E14C}">
      <dgm:prSet phldrT="[Text]"/>
      <dgm:spPr/>
      <dgm:t>
        <a:bodyPr/>
        <a:lstStyle/>
        <a:p>
          <a:r>
            <a:rPr lang="en-US" dirty="0" smtClean="0"/>
            <a:t>22,000</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B1E65683-98F7-4669-A32A-005B8E05B12F}" type="parTrans" cxnId="{E80AA4A3-BC4D-4AA1-B952-CAFAC29F8F6C}">
      <dgm:prSet/>
      <dgm:spPr/>
      <dgm:t>
        <a:bodyPr/>
        <a:lstStyle/>
        <a:p>
          <a:endParaRPr lang="en-US"/>
        </a:p>
      </dgm:t>
    </dgm:pt>
    <dgm:pt modelId="{427588C3-8221-4465-9933-5E9FCB6E2F88}" type="sibTrans" cxnId="{E80AA4A3-BC4D-4AA1-B952-CAFAC29F8F6C}">
      <dgm:prSet/>
      <dgm:spPr/>
      <dgm:t>
        <a:bodyPr/>
        <a:lstStyle/>
        <a:p>
          <a:endParaRPr lang="en-US"/>
        </a:p>
      </dgm:t>
    </dgm:pt>
    <dgm:pt modelId="{0734481F-E53A-4072-A1A7-DA32DD7973A4}">
      <dgm:prSet phldrT="[Text]"/>
      <dgm:spPr/>
      <dgm:t>
        <a:bodyPr/>
        <a:lstStyle/>
        <a:p>
          <a:r>
            <a:rPr lang="en-US" dirty="0" smtClean="0"/>
            <a:t>Bank checks deducted from the wrong bank account per hour</a:t>
          </a:r>
          <a:endParaRPr lang="en-US" dirty="0"/>
        </a:p>
      </dgm:t>
      <dgm:extLst>
        <a:ext uri="{E40237B7-FDA0-4F09-8148-C483321AD2D9}">
          <dgm14:cNvPr xmlns:dgm14="http://schemas.microsoft.com/office/drawing/2010/diagram" id="0" name="" descr="20,000&#10; Incorrect prescriptions per year&#10;500&#10; Incorrect operations per week&#10;1 hour&#10; Unsafe drinking water per month&#10;22,000&#10; Bank checks deducted from the wrong bank account per hour&#10;"/>
        </a:ext>
      </dgm:extLst>
    </dgm:pt>
    <dgm:pt modelId="{B3B59387-8E8A-46E0-BD51-D7C9D4FE0FCF}" type="parTrans" cxnId="{2F6F2DF5-F46E-4202-AA64-16D205D9F331}">
      <dgm:prSet/>
      <dgm:spPr/>
      <dgm:t>
        <a:bodyPr/>
        <a:lstStyle/>
        <a:p>
          <a:endParaRPr lang="en-US"/>
        </a:p>
      </dgm:t>
    </dgm:pt>
    <dgm:pt modelId="{0418D451-ABED-496A-BEF3-F3A6414075F2}" type="sibTrans" cxnId="{2F6F2DF5-F46E-4202-AA64-16D205D9F331}">
      <dgm:prSet/>
      <dgm:spPr/>
      <dgm:t>
        <a:bodyPr/>
        <a:lstStyle/>
        <a:p>
          <a:endParaRPr lang="en-US"/>
        </a:p>
      </dgm:t>
    </dgm:pt>
    <dgm:pt modelId="{DAB4EF3C-400E-4B36-85DD-37292A43E4F9}" type="pres">
      <dgm:prSet presAssocID="{3765E266-3267-43C2-8511-058A79AB6C24}" presName="Name0" presStyleCnt="0">
        <dgm:presLayoutVars>
          <dgm:dir/>
          <dgm:animLvl val="lvl"/>
          <dgm:resizeHandles val="exact"/>
        </dgm:presLayoutVars>
      </dgm:prSet>
      <dgm:spPr/>
      <dgm:t>
        <a:bodyPr/>
        <a:lstStyle/>
        <a:p>
          <a:endParaRPr lang="en-US"/>
        </a:p>
      </dgm:t>
    </dgm:pt>
    <dgm:pt modelId="{1F31896E-EB0F-4C1D-8E4F-D45DD2172F11}" type="pres">
      <dgm:prSet presAssocID="{F7615AB7-BCF6-40F8-AC74-008F0B7DE48D}" presName="linNode" presStyleCnt="0"/>
      <dgm:spPr/>
    </dgm:pt>
    <dgm:pt modelId="{30395BCD-26C6-43EB-8A3F-8576ED16FAA2}" type="pres">
      <dgm:prSet presAssocID="{F7615AB7-BCF6-40F8-AC74-008F0B7DE48D}" presName="parentText" presStyleLbl="node1" presStyleIdx="0" presStyleCnt="4">
        <dgm:presLayoutVars>
          <dgm:chMax val="1"/>
          <dgm:bulletEnabled val="1"/>
        </dgm:presLayoutVars>
      </dgm:prSet>
      <dgm:spPr/>
      <dgm:t>
        <a:bodyPr/>
        <a:lstStyle/>
        <a:p>
          <a:endParaRPr lang="en-US"/>
        </a:p>
      </dgm:t>
    </dgm:pt>
    <dgm:pt modelId="{441B011F-CF11-4C09-A51A-6836BCF707B2}" type="pres">
      <dgm:prSet presAssocID="{F7615AB7-BCF6-40F8-AC74-008F0B7DE48D}" presName="descendantText" presStyleLbl="alignAccFollowNode1" presStyleIdx="0" presStyleCnt="4">
        <dgm:presLayoutVars>
          <dgm:bulletEnabled val="1"/>
        </dgm:presLayoutVars>
      </dgm:prSet>
      <dgm:spPr/>
      <dgm:t>
        <a:bodyPr/>
        <a:lstStyle/>
        <a:p>
          <a:endParaRPr lang="en-US"/>
        </a:p>
      </dgm:t>
    </dgm:pt>
    <dgm:pt modelId="{1749DCBC-5AD7-4CCD-AEDE-4D55D12B416B}" type="pres">
      <dgm:prSet presAssocID="{473C7A7F-A7C9-4ADB-A55A-120940C7FD1D}" presName="sp" presStyleCnt="0"/>
      <dgm:spPr/>
    </dgm:pt>
    <dgm:pt modelId="{FFAF5EF6-69ED-46D4-8D7C-86CD8B91C254}" type="pres">
      <dgm:prSet presAssocID="{0A004827-EA9C-4CD2-968F-6183AFD3BE07}" presName="linNode" presStyleCnt="0"/>
      <dgm:spPr/>
    </dgm:pt>
    <dgm:pt modelId="{BEE5D7A0-7051-450E-B7CC-8AA138F2A720}" type="pres">
      <dgm:prSet presAssocID="{0A004827-EA9C-4CD2-968F-6183AFD3BE07}" presName="parentText" presStyleLbl="node1" presStyleIdx="1" presStyleCnt="4">
        <dgm:presLayoutVars>
          <dgm:chMax val="1"/>
          <dgm:bulletEnabled val="1"/>
        </dgm:presLayoutVars>
      </dgm:prSet>
      <dgm:spPr/>
      <dgm:t>
        <a:bodyPr/>
        <a:lstStyle/>
        <a:p>
          <a:endParaRPr lang="en-US"/>
        </a:p>
      </dgm:t>
    </dgm:pt>
    <dgm:pt modelId="{F1F6038F-4610-4D16-9C70-7EDA58195897}" type="pres">
      <dgm:prSet presAssocID="{0A004827-EA9C-4CD2-968F-6183AFD3BE07}" presName="descendantText" presStyleLbl="alignAccFollowNode1" presStyleIdx="1" presStyleCnt="4">
        <dgm:presLayoutVars>
          <dgm:bulletEnabled val="1"/>
        </dgm:presLayoutVars>
      </dgm:prSet>
      <dgm:spPr/>
      <dgm:t>
        <a:bodyPr/>
        <a:lstStyle/>
        <a:p>
          <a:endParaRPr lang="en-US"/>
        </a:p>
      </dgm:t>
    </dgm:pt>
    <dgm:pt modelId="{97C7B0F9-2AC5-4D69-8674-726690E1A6A2}" type="pres">
      <dgm:prSet presAssocID="{EC2E6467-F199-4649-BECE-9593926E2DD9}" presName="sp" presStyleCnt="0"/>
      <dgm:spPr/>
    </dgm:pt>
    <dgm:pt modelId="{D229640F-BD05-4B50-A62A-86B4C66AD9E4}" type="pres">
      <dgm:prSet presAssocID="{D33F11AC-BC7D-4A30-BE6B-804844A56D8C}" presName="linNode" presStyleCnt="0"/>
      <dgm:spPr/>
    </dgm:pt>
    <dgm:pt modelId="{A09EFF44-95DD-46D3-94D5-B38381DF644B}" type="pres">
      <dgm:prSet presAssocID="{D33F11AC-BC7D-4A30-BE6B-804844A56D8C}" presName="parentText" presStyleLbl="node1" presStyleIdx="2" presStyleCnt="4">
        <dgm:presLayoutVars>
          <dgm:chMax val="1"/>
          <dgm:bulletEnabled val="1"/>
        </dgm:presLayoutVars>
      </dgm:prSet>
      <dgm:spPr/>
      <dgm:t>
        <a:bodyPr/>
        <a:lstStyle/>
        <a:p>
          <a:endParaRPr lang="en-US"/>
        </a:p>
      </dgm:t>
    </dgm:pt>
    <dgm:pt modelId="{B6D234AA-4F1D-4980-A27F-2B7DBED4163E}" type="pres">
      <dgm:prSet presAssocID="{D33F11AC-BC7D-4A30-BE6B-804844A56D8C}" presName="descendantText" presStyleLbl="alignAccFollowNode1" presStyleIdx="2" presStyleCnt="4">
        <dgm:presLayoutVars>
          <dgm:bulletEnabled val="1"/>
        </dgm:presLayoutVars>
      </dgm:prSet>
      <dgm:spPr/>
      <dgm:t>
        <a:bodyPr/>
        <a:lstStyle/>
        <a:p>
          <a:endParaRPr lang="en-US"/>
        </a:p>
      </dgm:t>
    </dgm:pt>
    <dgm:pt modelId="{6512C1EA-DC7C-4AD9-B8F2-86ECAE5BD5F1}" type="pres">
      <dgm:prSet presAssocID="{CC0B3770-A5A9-4B29-8812-15F341B1ED98}" presName="sp" presStyleCnt="0"/>
      <dgm:spPr/>
    </dgm:pt>
    <dgm:pt modelId="{7FC04AE9-2A6A-4F98-8999-EA2A41CEAC84}" type="pres">
      <dgm:prSet presAssocID="{61AF008B-2AA4-411A-97E7-F9D66C93E14C}" presName="linNode" presStyleCnt="0"/>
      <dgm:spPr/>
    </dgm:pt>
    <dgm:pt modelId="{9ABD9B75-081B-481F-A2C4-6455A8D34256}" type="pres">
      <dgm:prSet presAssocID="{61AF008B-2AA4-411A-97E7-F9D66C93E14C}" presName="parentText" presStyleLbl="node1" presStyleIdx="3" presStyleCnt="4">
        <dgm:presLayoutVars>
          <dgm:chMax val="1"/>
          <dgm:bulletEnabled val="1"/>
        </dgm:presLayoutVars>
      </dgm:prSet>
      <dgm:spPr/>
      <dgm:t>
        <a:bodyPr/>
        <a:lstStyle/>
        <a:p>
          <a:endParaRPr lang="en-US"/>
        </a:p>
      </dgm:t>
    </dgm:pt>
    <dgm:pt modelId="{DF22ECE7-28B0-44F0-BE60-40142E1EADE7}" type="pres">
      <dgm:prSet presAssocID="{61AF008B-2AA4-411A-97E7-F9D66C93E14C}" presName="descendantText" presStyleLbl="alignAccFollowNode1" presStyleIdx="3" presStyleCnt="4">
        <dgm:presLayoutVars>
          <dgm:bulletEnabled val="1"/>
        </dgm:presLayoutVars>
      </dgm:prSet>
      <dgm:spPr/>
      <dgm:t>
        <a:bodyPr/>
        <a:lstStyle/>
        <a:p>
          <a:endParaRPr lang="en-US"/>
        </a:p>
      </dgm:t>
    </dgm:pt>
  </dgm:ptLst>
  <dgm:cxnLst>
    <dgm:cxn modelId="{4F83082A-B548-4B5B-B801-C8D5DF744DE6}" type="presOf" srcId="{8078164C-EB38-4D21-BA11-56D4498B2DED}" destId="{F1F6038F-4610-4D16-9C70-7EDA58195897}" srcOrd="0" destOrd="0" presId="urn:microsoft.com/office/officeart/2005/8/layout/vList5"/>
    <dgm:cxn modelId="{2F6F2DF5-F46E-4202-AA64-16D205D9F331}" srcId="{61AF008B-2AA4-411A-97E7-F9D66C93E14C}" destId="{0734481F-E53A-4072-A1A7-DA32DD7973A4}" srcOrd="0" destOrd="0" parTransId="{B3B59387-8E8A-46E0-BD51-D7C9D4FE0FCF}" sibTransId="{0418D451-ABED-496A-BEF3-F3A6414075F2}"/>
    <dgm:cxn modelId="{24A194AB-994F-436C-B663-7BAD0045DF77}" type="presOf" srcId="{1B5203B2-DBF2-4E88-8A6D-F7E49769C96C}" destId="{B6D234AA-4F1D-4980-A27F-2B7DBED4163E}" srcOrd="0" destOrd="0" presId="urn:microsoft.com/office/officeart/2005/8/layout/vList5"/>
    <dgm:cxn modelId="{D11825CE-828E-44CB-B938-06629A7B1E02}" type="presOf" srcId="{0881AC5B-2759-41E7-8E5D-6FBA0E97E8B4}" destId="{441B011F-CF11-4C09-A51A-6836BCF707B2}" srcOrd="0" destOrd="0" presId="urn:microsoft.com/office/officeart/2005/8/layout/vList5"/>
    <dgm:cxn modelId="{1BF301FE-629F-40FC-852F-3FA67C68E079}" type="presOf" srcId="{0A004827-EA9C-4CD2-968F-6183AFD3BE07}" destId="{BEE5D7A0-7051-450E-B7CC-8AA138F2A720}" srcOrd="0" destOrd="0" presId="urn:microsoft.com/office/officeart/2005/8/layout/vList5"/>
    <dgm:cxn modelId="{DD8B43A6-9387-4F32-ACC1-FBADBA5C3150}" type="presOf" srcId="{D33F11AC-BC7D-4A30-BE6B-804844A56D8C}" destId="{A09EFF44-95DD-46D3-94D5-B38381DF644B}" srcOrd="0" destOrd="0" presId="urn:microsoft.com/office/officeart/2005/8/layout/vList5"/>
    <dgm:cxn modelId="{5F2C4338-FAB9-464F-93AF-377B2C2FCB5B}" type="presOf" srcId="{3765E266-3267-43C2-8511-058A79AB6C24}" destId="{DAB4EF3C-400E-4B36-85DD-37292A43E4F9}" srcOrd="0" destOrd="0" presId="urn:microsoft.com/office/officeart/2005/8/layout/vList5"/>
    <dgm:cxn modelId="{192110D5-0F10-4A4A-8F4A-40C5E64BF97D}" srcId="{D33F11AC-BC7D-4A30-BE6B-804844A56D8C}" destId="{1B5203B2-DBF2-4E88-8A6D-F7E49769C96C}" srcOrd="0" destOrd="0" parTransId="{07820B3B-A086-4A64-88FB-A4304B9F5AFA}" sibTransId="{CC4004A0-BA78-4524-B5AE-2183E111E09C}"/>
    <dgm:cxn modelId="{AEAC7CD4-908E-4AB1-A80F-AF5EB402A3AC}" srcId="{3765E266-3267-43C2-8511-058A79AB6C24}" destId="{D33F11AC-BC7D-4A30-BE6B-804844A56D8C}" srcOrd="2" destOrd="0" parTransId="{BCCD1900-70EE-4761-B3C4-BA965F967F24}" sibTransId="{CC0B3770-A5A9-4B29-8812-15F341B1ED98}"/>
    <dgm:cxn modelId="{DEB9F8BF-DDD5-49DD-8756-E8DF844F6FDD}" type="presOf" srcId="{61AF008B-2AA4-411A-97E7-F9D66C93E14C}" destId="{9ABD9B75-081B-481F-A2C4-6455A8D34256}" srcOrd="0" destOrd="0" presId="urn:microsoft.com/office/officeart/2005/8/layout/vList5"/>
    <dgm:cxn modelId="{C3123E8F-4E87-469E-AEBA-9A5CC65AB66C}" type="presOf" srcId="{0734481F-E53A-4072-A1A7-DA32DD7973A4}" destId="{DF22ECE7-28B0-44F0-BE60-40142E1EADE7}" srcOrd="0" destOrd="0" presId="urn:microsoft.com/office/officeart/2005/8/layout/vList5"/>
    <dgm:cxn modelId="{3B59ED44-270A-4B8A-98A0-21ABF577E599}" srcId="{3765E266-3267-43C2-8511-058A79AB6C24}" destId="{F7615AB7-BCF6-40F8-AC74-008F0B7DE48D}" srcOrd="0" destOrd="0" parTransId="{10F3200F-80EC-487D-96DC-0EB9FFBF82EB}" sibTransId="{473C7A7F-A7C9-4ADB-A55A-120940C7FD1D}"/>
    <dgm:cxn modelId="{B1100876-F017-4A7A-9C0E-A00657584D75}" type="presOf" srcId="{F7615AB7-BCF6-40F8-AC74-008F0B7DE48D}" destId="{30395BCD-26C6-43EB-8A3F-8576ED16FAA2}" srcOrd="0" destOrd="0" presId="urn:microsoft.com/office/officeart/2005/8/layout/vList5"/>
    <dgm:cxn modelId="{E80AA4A3-BC4D-4AA1-B952-CAFAC29F8F6C}" srcId="{3765E266-3267-43C2-8511-058A79AB6C24}" destId="{61AF008B-2AA4-411A-97E7-F9D66C93E14C}" srcOrd="3" destOrd="0" parTransId="{B1E65683-98F7-4669-A32A-005B8E05B12F}" sibTransId="{427588C3-8221-4465-9933-5E9FCB6E2F88}"/>
    <dgm:cxn modelId="{18C1EB10-22B6-4086-AD72-B9A6E263B2F6}" srcId="{3765E266-3267-43C2-8511-058A79AB6C24}" destId="{0A004827-EA9C-4CD2-968F-6183AFD3BE07}" srcOrd="1" destOrd="0" parTransId="{A27DC81A-AC0C-42B0-9974-3C9BF6FA9B74}" sibTransId="{EC2E6467-F199-4649-BECE-9593926E2DD9}"/>
    <dgm:cxn modelId="{753165FC-2974-404D-8BEC-A52BE7FE66E6}" srcId="{F7615AB7-BCF6-40F8-AC74-008F0B7DE48D}" destId="{0881AC5B-2759-41E7-8E5D-6FBA0E97E8B4}" srcOrd="0" destOrd="0" parTransId="{A1CDB854-AB52-40AA-B358-63411983445A}" sibTransId="{CDB754ED-AFF2-4C5F-B848-3C693AB4EE41}"/>
    <dgm:cxn modelId="{FAACD63E-8FAA-4735-AA75-352DA654A8D4}" srcId="{0A004827-EA9C-4CD2-968F-6183AFD3BE07}" destId="{8078164C-EB38-4D21-BA11-56D4498B2DED}" srcOrd="0" destOrd="0" parTransId="{933C32A6-8936-4F34-A58C-1935CA8245F2}" sibTransId="{16EA2C38-A744-4F3C-AC33-75842744E338}"/>
    <dgm:cxn modelId="{D837BDE3-933B-4530-BBC2-EB1422437AF8}" type="presParOf" srcId="{DAB4EF3C-400E-4B36-85DD-37292A43E4F9}" destId="{1F31896E-EB0F-4C1D-8E4F-D45DD2172F11}" srcOrd="0" destOrd="0" presId="urn:microsoft.com/office/officeart/2005/8/layout/vList5"/>
    <dgm:cxn modelId="{5964CE9F-92BD-4BF2-96E7-D8E326060223}" type="presParOf" srcId="{1F31896E-EB0F-4C1D-8E4F-D45DD2172F11}" destId="{30395BCD-26C6-43EB-8A3F-8576ED16FAA2}" srcOrd="0" destOrd="0" presId="urn:microsoft.com/office/officeart/2005/8/layout/vList5"/>
    <dgm:cxn modelId="{440C8A80-05AB-4626-99D6-9790ADF8960A}" type="presParOf" srcId="{1F31896E-EB0F-4C1D-8E4F-D45DD2172F11}" destId="{441B011F-CF11-4C09-A51A-6836BCF707B2}" srcOrd="1" destOrd="0" presId="urn:microsoft.com/office/officeart/2005/8/layout/vList5"/>
    <dgm:cxn modelId="{94D060A5-ACB5-49BE-AF0C-025182899D93}" type="presParOf" srcId="{DAB4EF3C-400E-4B36-85DD-37292A43E4F9}" destId="{1749DCBC-5AD7-4CCD-AEDE-4D55D12B416B}" srcOrd="1" destOrd="0" presId="urn:microsoft.com/office/officeart/2005/8/layout/vList5"/>
    <dgm:cxn modelId="{635E0F25-C36C-41B8-B758-160FE67A6D79}" type="presParOf" srcId="{DAB4EF3C-400E-4B36-85DD-37292A43E4F9}" destId="{FFAF5EF6-69ED-46D4-8D7C-86CD8B91C254}" srcOrd="2" destOrd="0" presId="urn:microsoft.com/office/officeart/2005/8/layout/vList5"/>
    <dgm:cxn modelId="{ACF5B465-DEBB-4957-8951-E0D7FFD04A3D}" type="presParOf" srcId="{FFAF5EF6-69ED-46D4-8D7C-86CD8B91C254}" destId="{BEE5D7A0-7051-450E-B7CC-8AA138F2A720}" srcOrd="0" destOrd="0" presId="urn:microsoft.com/office/officeart/2005/8/layout/vList5"/>
    <dgm:cxn modelId="{07523AC8-F961-4797-BF67-49526172E05C}" type="presParOf" srcId="{FFAF5EF6-69ED-46D4-8D7C-86CD8B91C254}" destId="{F1F6038F-4610-4D16-9C70-7EDA58195897}" srcOrd="1" destOrd="0" presId="urn:microsoft.com/office/officeart/2005/8/layout/vList5"/>
    <dgm:cxn modelId="{C6503823-11FB-4912-86BB-41078E1C8C48}" type="presParOf" srcId="{DAB4EF3C-400E-4B36-85DD-37292A43E4F9}" destId="{97C7B0F9-2AC5-4D69-8674-726690E1A6A2}" srcOrd="3" destOrd="0" presId="urn:microsoft.com/office/officeart/2005/8/layout/vList5"/>
    <dgm:cxn modelId="{7E81FACA-366C-4E8A-B378-CAA334A85516}" type="presParOf" srcId="{DAB4EF3C-400E-4B36-85DD-37292A43E4F9}" destId="{D229640F-BD05-4B50-A62A-86B4C66AD9E4}" srcOrd="4" destOrd="0" presId="urn:microsoft.com/office/officeart/2005/8/layout/vList5"/>
    <dgm:cxn modelId="{9A63D11A-F6F5-4311-910E-062A61BBC0E8}" type="presParOf" srcId="{D229640F-BD05-4B50-A62A-86B4C66AD9E4}" destId="{A09EFF44-95DD-46D3-94D5-B38381DF644B}" srcOrd="0" destOrd="0" presId="urn:microsoft.com/office/officeart/2005/8/layout/vList5"/>
    <dgm:cxn modelId="{6801A84A-F460-4C94-8F5B-9ADF8C317133}" type="presParOf" srcId="{D229640F-BD05-4B50-A62A-86B4C66AD9E4}" destId="{B6D234AA-4F1D-4980-A27F-2B7DBED4163E}" srcOrd="1" destOrd="0" presId="urn:microsoft.com/office/officeart/2005/8/layout/vList5"/>
    <dgm:cxn modelId="{DCBB536B-FEDB-4DB3-9BFA-C3ABE533643E}" type="presParOf" srcId="{DAB4EF3C-400E-4B36-85DD-37292A43E4F9}" destId="{6512C1EA-DC7C-4AD9-B8F2-86ECAE5BD5F1}" srcOrd="5" destOrd="0" presId="urn:microsoft.com/office/officeart/2005/8/layout/vList5"/>
    <dgm:cxn modelId="{59353E98-6CAC-4049-B05A-B1D2B3B33774}" type="presParOf" srcId="{DAB4EF3C-400E-4B36-85DD-37292A43E4F9}" destId="{7FC04AE9-2A6A-4F98-8999-EA2A41CEAC84}" srcOrd="6" destOrd="0" presId="urn:microsoft.com/office/officeart/2005/8/layout/vList5"/>
    <dgm:cxn modelId="{CF370100-9DB7-459A-B5C3-0A4453FB548D}" type="presParOf" srcId="{7FC04AE9-2A6A-4F98-8999-EA2A41CEAC84}" destId="{9ABD9B75-081B-481F-A2C4-6455A8D34256}" srcOrd="0" destOrd="0" presId="urn:microsoft.com/office/officeart/2005/8/layout/vList5"/>
    <dgm:cxn modelId="{AD34722F-A0C9-4700-8264-227869B04426}" type="presParOf" srcId="{7FC04AE9-2A6A-4F98-8999-EA2A41CEAC84}" destId="{DF22ECE7-28B0-44F0-BE60-40142E1EA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623" y="830918"/>
          <a:ext cx="2131907" cy="8527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427004" y="830918"/>
        <a:ext cx="1279145" cy="852762"/>
      </dsp:txXfrm>
    </dsp:sp>
    <dsp:sp modelId="{4081AFBF-590F-6443-9A70-A71E16F05D20}">
      <dsp:nvSpPr>
        <dsp:cNvPr id="0" name=""/>
        <dsp:cNvSpPr/>
      </dsp:nvSpPr>
      <dsp:spPr>
        <a:xfrm>
          <a:off x="1919339" y="830918"/>
          <a:ext cx="2576004" cy="8527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345720" y="830918"/>
        <a:ext cx="1723242" cy="852762"/>
      </dsp:txXfrm>
    </dsp:sp>
    <dsp:sp modelId="{7CF281FA-8831-7F42-8A38-0ADB74D029CE}">
      <dsp:nvSpPr>
        <dsp:cNvPr id="0" name=""/>
        <dsp:cNvSpPr/>
      </dsp:nvSpPr>
      <dsp:spPr>
        <a:xfrm>
          <a:off x="4282153" y="830918"/>
          <a:ext cx="2500215" cy="8527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708534" y="830918"/>
        <a:ext cx="1647453" cy="852762"/>
      </dsp:txXfrm>
    </dsp:sp>
    <dsp:sp modelId="{70ADBDCC-2290-2943-BD1F-F8DC770C6FD5}">
      <dsp:nvSpPr>
        <dsp:cNvPr id="0" name=""/>
        <dsp:cNvSpPr/>
      </dsp:nvSpPr>
      <dsp:spPr>
        <a:xfrm>
          <a:off x="6569178" y="830918"/>
          <a:ext cx="2497998" cy="8527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6995559" y="830918"/>
        <a:ext cx="1645236" cy="8527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8C539-6468-724A-837E-AEDD6703AFC3}">
      <dsp:nvSpPr>
        <dsp:cNvPr id="0" name=""/>
        <dsp:cNvSpPr/>
      </dsp:nvSpPr>
      <dsp:spPr>
        <a:xfrm rot="21307960">
          <a:off x="4038611" y="2618096"/>
          <a:ext cx="3627324" cy="3772077"/>
        </a:xfrm>
        <a:prstGeom prst="gear9">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Prevention</a:t>
          </a:r>
          <a:endParaRPr lang="en-US" sz="2800" kern="1200" dirty="0"/>
        </a:p>
      </dsp:txBody>
      <dsp:txXfrm>
        <a:off x="4765038" y="3492190"/>
        <a:ext cx="2168818" cy="1957527"/>
      </dsp:txXfrm>
    </dsp:sp>
    <dsp:sp modelId="{C538B7CC-D6CB-E24C-A74A-237C0642A386}">
      <dsp:nvSpPr>
        <dsp:cNvPr id="0" name=""/>
        <dsp:cNvSpPr/>
      </dsp:nvSpPr>
      <dsp:spPr>
        <a:xfrm>
          <a:off x="1238403" y="1855767"/>
          <a:ext cx="3333602" cy="2743329"/>
        </a:xfrm>
        <a:prstGeom prst="gear6">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Reporting</a:t>
          </a:r>
          <a:endParaRPr lang="en-US" sz="2800" kern="1200" dirty="0"/>
        </a:p>
      </dsp:txBody>
      <dsp:txXfrm>
        <a:off x="2014847" y="2550583"/>
        <a:ext cx="1780714" cy="1353697"/>
      </dsp:txXfrm>
    </dsp:sp>
    <dsp:sp modelId="{E73EC102-A533-FB4D-80E4-9E6671272540}">
      <dsp:nvSpPr>
        <dsp:cNvPr id="0" name=""/>
        <dsp:cNvSpPr/>
      </dsp:nvSpPr>
      <dsp:spPr>
        <a:xfrm rot="21316003">
          <a:off x="3210029" y="144520"/>
          <a:ext cx="2723945" cy="2678245"/>
        </a:xfrm>
        <a:prstGeom prst="gear6">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System Focus</a:t>
          </a:r>
          <a:endParaRPr lang="en-US" sz="2800" kern="1200" dirty="0"/>
        </a:p>
      </dsp:txBody>
      <dsp:txXfrm rot="-20700000">
        <a:off x="3810181" y="729227"/>
        <a:ext cx="1523642" cy="1508831"/>
      </dsp:txXfrm>
    </dsp:sp>
    <dsp:sp modelId="{31CC14E0-04CF-B645-B61E-6AC71877A6BB}">
      <dsp:nvSpPr>
        <dsp:cNvPr id="0" name=""/>
        <dsp:cNvSpPr/>
      </dsp:nvSpPr>
      <dsp:spPr>
        <a:xfrm>
          <a:off x="3893439" y="2261473"/>
          <a:ext cx="4384384" cy="4384384"/>
        </a:xfrm>
        <a:prstGeom prst="circularArrow">
          <a:avLst>
            <a:gd name="adj1" fmla="val 4687"/>
            <a:gd name="adj2" fmla="val 299029"/>
            <a:gd name="adj3" fmla="val 2550005"/>
            <a:gd name="adj4" fmla="val 15790215"/>
            <a:gd name="adj5" fmla="val 5469"/>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12DB3B2-C03C-004C-A1FF-54FD9A8CBD17}">
      <dsp:nvSpPr>
        <dsp:cNvPr id="0" name=""/>
        <dsp:cNvSpPr/>
      </dsp:nvSpPr>
      <dsp:spPr>
        <a:xfrm>
          <a:off x="762007" y="1524013"/>
          <a:ext cx="3185529" cy="3185529"/>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AA94E78-2015-754F-8C61-C681E92C77E2}">
      <dsp:nvSpPr>
        <dsp:cNvPr id="0" name=""/>
        <dsp:cNvSpPr/>
      </dsp:nvSpPr>
      <dsp:spPr>
        <a:xfrm>
          <a:off x="2743198" y="-380984"/>
          <a:ext cx="3434642" cy="343464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2194" y="912018"/>
          <a:ext cx="2107406" cy="8429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423675" y="912018"/>
        <a:ext cx="1264444" cy="842962"/>
      </dsp:txXfrm>
    </dsp:sp>
    <dsp:sp modelId="{4081AFBF-590F-6443-9A70-A71E16F05D20}">
      <dsp:nvSpPr>
        <dsp:cNvPr id="0" name=""/>
        <dsp:cNvSpPr/>
      </dsp:nvSpPr>
      <dsp:spPr>
        <a:xfrm>
          <a:off x="1898860" y="912018"/>
          <a:ext cx="2668840" cy="8429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320341" y="912018"/>
        <a:ext cx="1825878" cy="842962"/>
      </dsp:txXfrm>
    </dsp:sp>
    <dsp:sp modelId="{7CF281FA-8831-7F42-8A38-0ADB74D029CE}">
      <dsp:nvSpPr>
        <dsp:cNvPr id="0" name=""/>
        <dsp:cNvSpPr/>
      </dsp:nvSpPr>
      <dsp:spPr>
        <a:xfrm>
          <a:off x="4356960" y="912018"/>
          <a:ext cx="2527580" cy="8429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778441" y="912018"/>
        <a:ext cx="1684618" cy="842962"/>
      </dsp:txXfrm>
    </dsp:sp>
    <dsp:sp modelId="{70ADBDCC-2290-2943-BD1F-F8DC770C6FD5}">
      <dsp:nvSpPr>
        <dsp:cNvPr id="0" name=""/>
        <dsp:cNvSpPr/>
      </dsp:nvSpPr>
      <dsp:spPr>
        <a:xfrm>
          <a:off x="6673800" y="912018"/>
          <a:ext cx="2468004" cy="8429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7095281" y="912018"/>
        <a:ext cx="1625042" cy="8429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2567" y="803225"/>
          <a:ext cx="3008857" cy="908149"/>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56642" y="803225"/>
        <a:ext cx="2100708" cy="908149"/>
      </dsp:txXfrm>
    </dsp:sp>
    <dsp:sp modelId="{4081AFBF-590F-6443-9A70-A71E16F05D20}">
      <dsp:nvSpPr>
        <dsp:cNvPr id="0" name=""/>
        <dsp:cNvSpPr/>
      </dsp:nvSpPr>
      <dsp:spPr>
        <a:xfrm>
          <a:off x="2784387" y="803225"/>
          <a:ext cx="2270373" cy="908149"/>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238462" y="803225"/>
        <a:ext cx="1362224" cy="908149"/>
      </dsp:txXfrm>
    </dsp:sp>
    <dsp:sp modelId="{7CF281FA-8831-7F42-8A38-0ADB74D029CE}">
      <dsp:nvSpPr>
        <dsp:cNvPr id="0" name=""/>
        <dsp:cNvSpPr/>
      </dsp:nvSpPr>
      <dsp:spPr>
        <a:xfrm>
          <a:off x="4827723" y="803225"/>
          <a:ext cx="2270373" cy="908149"/>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281798" y="803225"/>
        <a:ext cx="1362224" cy="908149"/>
      </dsp:txXfrm>
    </dsp:sp>
    <dsp:sp modelId="{70ADBDCC-2290-2943-BD1F-F8DC770C6FD5}">
      <dsp:nvSpPr>
        <dsp:cNvPr id="0" name=""/>
        <dsp:cNvSpPr/>
      </dsp:nvSpPr>
      <dsp:spPr>
        <a:xfrm>
          <a:off x="6871059" y="803225"/>
          <a:ext cx="2270373" cy="90814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325134" y="803225"/>
        <a:ext cx="1362224" cy="9081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3075-269A-DD40-A5C9-82EAE1EFE811}">
      <dsp:nvSpPr>
        <dsp:cNvPr id="0" name=""/>
        <dsp:cNvSpPr/>
      </dsp:nvSpPr>
      <dsp:spPr>
        <a:xfrm>
          <a:off x="-7755416" y="-1184976"/>
          <a:ext cx="9227952" cy="9227952"/>
        </a:xfrm>
        <a:prstGeom prst="blockArc">
          <a:avLst>
            <a:gd name="adj1" fmla="val 18900000"/>
            <a:gd name="adj2" fmla="val 2700000"/>
            <a:gd name="adj3" fmla="val 234"/>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EF608-67DB-9D46-AD45-A884B1266EC5}">
      <dsp:nvSpPr>
        <dsp:cNvPr id="0" name=""/>
        <dsp:cNvSpPr/>
      </dsp:nvSpPr>
      <dsp:spPr>
        <a:xfrm>
          <a:off x="642720" y="428487"/>
          <a:ext cx="6877964" cy="8575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660"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Open</a:t>
          </a:r>
          <a:endParaRPr lang="en-US" sz="4500" kern="1200" dirty="0"/>
        </a:p>
      </dsp:txBody>
      <dsp:txXfrm>
        <a:off x="642720" y="428487"/>
        <a:ext cx="6877964" cy="857524"/>
      </dsp:txXfrm>
    </dsp:sp>
    <dsp:sp modelId="{0DDC22A1-0DB7-6B46-940A-16BE58998474}">
      <dsp:nvSpPr>
        <dsp:cNvPr id="0" name=""/>
        <dsp:cNvSpPr/>
      </dsp:nvSpPr>
      <dsp:spPr>
        <a:xfrm>
          <a:off x="106768" y="321297"/>
          <a:ext cx="1071905" cy="107190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67E6AB-59E4-BD4D-A5F0-B3A1851C8B1A}">
      <dsp:nvSpPr>
        <dsp:cNvPr id="0" name=""/>
        <dsp:cNvSpPr/>
      </dsp:nvSpPr>
      <dsp:spPr>
        <a:xfrm>
          <a:off x="1257197" y="1714362"/>
          <a:ext cx="6263487" cy="857524"/>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660"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Just</a:t>
          </a:r>
          <a:endParaRPr lang="en-US" sz="4500" kern="1200" dirty="0"/>
        </a:p>
      </dsp:txBody>
      <dsp:txXfrm>
        <a:off x="1257197" y="1714362"/>
        <a:ext cx="6263487" cy="857524"/>
      </dsp:txXfrm>
    </dsp:sp>
    <dsp:sp modelId="{13224ED5-9856-2B43-BE03-B3D1AF945E32}">
      <dsp:nvSpPr>
        <dsp:cNvPr id="0" name=""/>
        <dsp:cNvSpPr/>
      </dsp:nvSpPr>
      <dsp:spPr>
        <a:xfrm>
          <a:off x="721244" y="1607172"/>
          <a:ext cx="1071905" cy="1071905"/>
        </a:xfrm>
        <a:prstGeom prst="ellipse">
          <a:avLst/>
        </a:prstGeom>
        <a:solidFill>
          <a:schemeClr val="lt1">
            <a:hueOff val="0"/>
            <a:satOff val="0"/>
            <a:lumOff val="0"/>
            <a:alphaOff val="0"/>
          </a:schemeClr>
        </a:solidFill>
        <a:ln w="9525" cap="flat" cmpd="sng" algn="ctr">
          <a:solidFill>
            <a:schemeClr val="accent4">
              <a:hueOff val="-1116192"/>
              <a:satOff val="6725"/>
              <a:lumOff val="539"/>
              <a:alphaOff val="0"/>
            </a:schemeClr>
          </a:solidFill>
          <a:prstDash val="solid"/>
        </a:ln>
        <a:effectLst/>
      </dsp:spPr>
      <dsp:style>
        <a:lnRef idx="1">
          <a:scrgbClr r="0" g="0" b="0"/>
        </a:lnRef>
        <a:fillRef idx="1">
          <a:scrgbClr r="0" g="0" b="0"/>
        </a:fillRef>
        <a:effectRef idx="0">
          <a:scrgbClr r="0" g="0" b="0"/>
        </a:effectRef>
        <a:fontRef idx="minor"/>
      </dsp:style>
    </dsp:sp>
    <dsp:sp modelId="{82D390B4-76F4-9C4F-94EB-D4FEA30CB884}">
      <dsp:nvSpPr>
        <dsp:cNvPr id="0" name=""/>
        <dsp:cNvSpPr/>
      </dsp:nvSpPr>
      <dsp:spPr>
        <a:xfrm>
          <a:off x="1445792" y="3000237"/>
          <a:ext cx="6074892" cy="857524"/>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660"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Report</a:t>
          </a:r>
          <a:endParaRPr lang="en-US" sz="4500" kern="1200" dirty="0"/>
        </a:p>
      </dsp:txBody>
      <dsp:txXfrm>
        <a:off x="1445792" y="3000237"/>
        <a:ext cx="6074892" cy="857524"/>
      </dsp:txXfrm>
    </dsp:sp>
    <dsp:sp modelId="{156281D0-1961-EE4A-93C1-BA6BEDB9F61C}">
      <dsp:nvSpPr>
        <dsp:cNvPr id="0" name=""/>
        <dsp:cNvSpPr/>
      </dsp:nvSpPr>
      <dsp:spPr>
        <a:xfrm>
          <a:off x="909839" y="2893047"/>
          <a:ext cx="1071905" cy="1071905"/>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3EEAACE0-7C7D-F24D-AA97-FE928138098F}">
      <dsp:nvSpPr>
        <dsp:cNvPr id="0" name=""/>
        <dsp:cNvSpPr/>
      </dsp:nvSpPr>
      <dsp:spPr>
        <a:xfrm>
          <a:off x="1257197" y="4286112"/>
          <a:ext cx="6263487" cy="857524"/>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660"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Learn</a:t>
          </a:r>
          <a:endParaRPr lang="en-US" sz="4500" kern="1200" dirty="0"/>
        </a:p>
      </dsp:txBody>
      <dsp:txXfrm>
        <a:off x="1257197" y="4286112"/>
        <a:ext cx="6263487" cy="857524"/>
      </dsp:txXfrm>
    </dsp:sp>
    <dsp:sp modelId="{DB7C8AE1-C4C1-BD47-8459-8B99BAA7C607}">
      <dsp:nvSpPr>
        <dsp:cNvPr id="0" name=""/>
        <dsp:cNvSpPr/>
      </dsp:nvSpPr>
      <dsp:spPr>
        <a:xfrm>
          <a:off x="721244" y="4178922"/>
          <a:ext cx="1071905" cy="1071905"/>
        </a:xfrm>
        <a:prstGeom prst="ellipse">
          <a:avLst/>
        </a:prstGeom>
        <a:solidFill>
          <a:schemeClr val="lt1">
            <a:hueOff val="0"/>
            <a:satOff val="0"/>
            <a:lumOff val="0"/>
            <a:alphaOff val="0"/>
          </a:schemeClr>
        </a:solidFill>
        <a:ln w="9525" cap="flat" cmpd="sng" algn="ctr">
          <a:solidFill>
            <a:schemeClr val="accent4">
              <a:hueOff val="-3348577"/>
              <a:satOff val="20174"/>
              <a:lumOff val="1617"/>
              <a:alphaOff val="0"/>
            </a:schemeClr>
          </a:solidFill>
          <a:prstDash val="solid"/>
        </a:ln>
        <a:effectLst/>
      </dsp:spPr>
      <dsp:style>
        <a:lnRef idx="1">
          <a:scrgbClr r="0" g="0" b="0"/>
        </a:lnRef>
        <a:fillRef idx="1">
          <a:scrgbClr r="0" g="0" b="0"/>
        </a:fillRef>
        <a:effectRef idx="0">
          <a:scrgbClr r="0" g="0" b="0"/>
        </a:effectRef>
        <a:fontRef idx="minor"/>
      </dsp:style>
    </dsp:sp>
    <dsp:sp modelId="{4459E608-C923-2246-94BC-C9431E7BCBC7}">
      <dsp:nvSpPr>
        <dsp:cNvPr id="0" name=""/>
        <dsp:cNvSpPr/>
      </dsp:nvSpPr>
      <dsp:spPr>
        <a:xfrm>
          <a:off x="642720" y="5571987"/>
          <a:ext cx="6877964" cy="857524"/>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660"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Inform</a:t>
          </a:r>
          <a:endParaRPr lang="en-US" sz="4500" kern="1200" dirty="0"/>
        </a:p>
      </dsp:txBody>
      <dsp:txXfrm>
        <a:off x="642720" y="5571987"/>
        <a:ext cx="6877964" cy="857524"/>
      </dsp:txXfrm>
    </dsp:sp>
    <dsp:sp modelId="{F6C8DC7B-0E21-EF40-9253-7ACA6FB330FF}">
      <dsp:nvSpPr>
        <dsp:cNvPr id="0" name=""/>
        <dsp:cNvSpPr/>
      </dsp:nvSpPr>
      <dsp:spPr>
        <a:xfrm>
          <a:off x="106768" y="5464797"/>
          <a:ext cx="1071905" cy="1071905"/>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176" y="859928"/>
          <a:ext cx="2226688" cy="7947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397547" y="859928"/>
        <a:ext cx="1431946" cy="794742"/>
      </dsp:txXfrm>
    </dsp:sp>
    <dsp:sp modelId="{4081AFBF-590F-6443-9A70-A71E16F05D20}">
      <dsp:nvSpPr>
        <dsp:cNvPr id="0" name=""/>
        <dsp:cNvSpPr/>
      </dsp:nvSpPr>
      <dsp:spPr>
        <a:xfrm>
          <a:off x="2028179" y="859928"/>
          <a:ext cx="2558434" cy="7947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425550" y="859928"/>
        <a:ext cx="1763692" cy="794742"/>
      </dsp:txXfrm>
    </dsp:sp>
    <dsp:sp modelId="{7CF281FA-8831-7F42-8A38-0ADB74D029CE}">
      <dsp:nvSpPr>
        <dsp:cNvPr id="0" name=""/>
        <dsp:cNvSpPr/>
      </dsp:nvSpPr>
      <dsp:spPr>
        <a:xfrm>
          <a:off x="4387927" y="859928"/>
          <a:ext cx="2405247" cy="7947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785298" y="859928"/>
        <a:ext cx="1610505" cy="794742"/>
      </dsp:txXfrm>
    </dsp:sp>
    <dsp:sp modelId="{70ADBDCC-2290-2943-BD1F-F8DC770C6FD5}">
      <dsp:nvSpPr>
        <dsp:cNvPr id="0" name=""/>
        <dsp:cNvSpPr/>
      </dsp:nvSpPr>
      <dsp:spPr>
        <a:xfrm>
          <a:off x="6594489" y="859928"/>
          <a:ext cx="2549334" cy="7947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6991860" y="859928"/>
        <a:ext cx="1754592" cy="7947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3421" y="792063"/>
          <a:ext cx="2856460" cy="930473"/>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68658" y="792063"/>
        <a:ext cx="1925987" cy="930473"/>
      </dsp:txXfrm>
    </dsp:sp>
    <dsp:sp modelId="{4081AFBF-590F-6443-9A70-A71E16F05D20}">
      <dsp:nvSpPr>
        <dsp:cNvPr id="0" name=""/>
        <dsp:cNvSpPr/>
      </dsp:nvSpPr>
      <dsp:spPr>
        <a:xfrm>
          <a:off x="2627263" y="792063"/>
          <a:ext cx="2326183" cy="930473"/>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092500" y="792063"/>
        <a:ext cx="1395710" cy="930473"/>
      </dsp:txXfrm>
    </dsp:sp>
    <dsp:sp modelId="{7CF281FA-8831-7F42-8A38-0ADB74D029CE}">
      <dsp:nvSpPr>
        <dsp:cNvPr id="0" name=""/>
        <dsp:cNvSpPr/>
      </dsp:nvSpPr>
      <dsp:spPr>
        <a:xfrm>
          <a:off x="4720829" y="792063"/>
          <a:ext cx="2326183" cy="930473"/>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186066" y="792063"/>
        <a:ext cx="1395710" cy="930473"/>
      </dsp:txXfrm>
    </dsp:sp>
    <dsp:sp modelId="{70ADBDCC-2290-2943-BD1F-F8DC770C6FD5}">
      <dsp:nvSpPr>
        <dsp:cNvPr id="0" name=""/>
        <dsp:cNvSpPr/>
      </dsp:nvSpPr>
      <dsp:spPr>
        <a:xfrm>
          <a:off x="6814394" y="792063"/>
          <a:ext cx="2326183" cy="930473"/>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279631" y="792063"/>
        <a:ext cx="1395710" cy="9304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DFE62-16D2-1F49-BBCA-126CC3C30B3C}">
      <dsp:nvSpPr>
        <dsp:cNvPr id="0" name=""/>
        <dsp:cNvSpPr/>
      </dsp:nvSpPr>
      <dsp:spPr>
        <a:xfrm>
          <a:off x="2946439" y="3630803"/>
          <a:ext cx="2717720" cy="271772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NCPS</a:t>
          </a:r>
          <a:endParaRPr lang="en-US" sz="6500" kern="1200" dirty="0"/>
        </a:p>
      </dsp:txBody>
      <dsp:txXfrm>
        <a:off x="3344440" y="4028804"/>
        <a:ext cx="1921718" cy="1921718"/>
      </dsp:txXfrm>
    </dsp:sp>
    <dsp:sp modelId="{03149D88-851B-6C44-9434-F2D09CC7531C}">
      <dsp:nvSpPr>
        <dsp:cNvPr id="0" name=""/>
        <dsp:cNvSpPr/>
      </dsp:nvSpPr>
      <dsp:spPr>
        <a:xfrm rot="12900000">
          <a:off x="1096046" y="3121884"/>
          <a:ext cx="2189748" cy="774550"/>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57720F1-A50C-914D-9F7B-B7EEBD17D0D4}">
      <dsp:nvSpPr>
        <dsp:cNvPr id="0" name=""/>
        <dsp:cNvSpPr/>
      </dsp:nvSpPr>
      <dsp:spPr>
        <a:xfrm>
          <a:off x="3134" y="1848431"/>
          <a:ext cx="2581834" cy="2065467"/>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smtClean="0"/>
            <a:t>History</a:t>
          </a:r>
          <a:endParaRPr lang="en-US" sz="4600" kern="1200" dirty="0"/>
        </a:p>
      </dsp:txBody>
      <dsp:txXfrm>
        <a:off x="63629" y="1908926"/>
        <a:ext cx="2460844" cy="1944477"/>
      </dsp:txXfrm>
    </dsp:sp>
    <dsp:sp modelId="{68785AE0-12F3-5844-9095-F8A1AAEBE3A4}">
      <dsp:nvSpPr>
        <dsp:cNvPr id="0" name=""/>
        <dsp:cNvSpPr/>
      </dsp:nvSpPr>
      <dsp:spPr>
        <a:xfrm rot="16200000">
          <a:off x="3210425" y="2021208"/>
          <a:ext cx="2189748" cy="774550"/>
        </a:xfrm>
        <a:prstGeom prst="leftArrow">
          <a:avLst>
            <a:gd name="adj1" fmla="val 60000"/>
            <a:gd name="adj2" fmla="val 50000"/>
          </a:avLst>
        </a:prstGeom>
        <a:solidFill>
          <a:schemeClr val="accent4">
            <a:hueOff val="-2232385"/>
            <a:satOff val="13449"/>
            <a:lumOff val="107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9BA4C9D-517C-5947-94EE-AFC5BC5754DF}">
      <dsp:nvSpPr>
        <dsp:cNvPr id="0" name=""/>
        <dsp:cNvSpPr/>
      </dsp:nvSpPr>
      <dsp:spPr>
        <a:xfrm>
          <a:off x="3014382" y="280875"/>
          <a:ext cx="2581834" cy="2065467"/>
        </a:xfrm>
        <a:prstGeom prst="roundRect">
          <a:avLst>
            <a:gd name="adj" fmla="val 1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smtClean="0"/>
            <a:t>Mission</a:t>
          </a:r>
          <a:endParaRPr lang="en-US" sz="4600" kern="1200" dirty="0"/>
        </a:p>
      </dsp:txBody>
      <dsp:txXfrm>
        <a:off x="3074877" y="341370"/>
        <a:ext cx="2460844" cy="1944477"/>
      </dsp:txXfrm>
    </dsp:sp>
    <dsp:sp modelId="{1B4F61D9-6B4C-F140-BA63-EAB9066F018A}">
      <dsp:nvSpPr>
        <dsp:cNvPr id="0" name=""/>
        <dsp:cNvSpPr/>
      </dsp:nvSpPr>
      <dsp:spPr>
        <a:xfrm rot="19500000">
          <a:off x="5324804" y="3121884"/>
          <a:ext cx="2189748" cy="774550"/>
        </a:xfrm>
        <a:prstGeom prst="leftArrow">
          <a:avLst>
            <a:gd name="adj1" fmla="val 60000"/>
            <a:gd name="adj2" fmla="val 50000"/>
          </a:avLst>
        </a:prstGeom>
        <a:solidFill>
          <a:schemeClr val="accent4">
            <a:hueOff val="-4464770"/>
            <a:satOff val="26899"/>
            <a:lumOff val="215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3FACC6F-8E16-9B44-9145-7A9299C19ABF}">
      <dsp:nvSpPr>
        <dsp:cNvPr id="0" name=""/>
        <dsp:cNvSpPr/>
      </dsp:nvSpPr>
      <dsp:spPr>
        <a:xfrm>
          <a:off x="6025630" y="1848431"/>
          <a:ext cx="2581834" cy="2065467"/>
        </a:xfrm>
        <a:prstGeom prst="roundRect">
          <a:avLst>
            <a:gd name="adj" fmla="val 1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smtClean="0"/>
            <a:t>Programs</a:t>
          </a:r>
          <a:endParaRPr lang="en-US" sz="4600" kern="1200" dirty="0"/>
        </a:p>
      </dsp:txBody>
      <dsp:txXfrm>
        <a:off x="6086125" y="1908926"/>
        <a:ext cx="2460844" cy="19444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4F1C-7D1C-5F4B-9C63-68ACD975B106}">
      <dsp:nvSpPr>
        <dsp:cNvPr id="0" name=""/>
        <dsp:cNvSpPr/>
      </dsp:nvSpPr>
      <dsp:spPr>
        <a:xfrm rot="16200000">
          <a:off x="-1568015" y="1569094"/>
          <a:ext cx="5943600" cy="2805410"/>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0" tIns="0" rIns="279400" bIns="0" numCol="1" spcCol="1270" anchor="t" anchorCtr="0">
          <a:noAutofit/>
        </a:bodyPr>
        <a:lstStyle/>
        <a:p>
          <a:pPr lvl="0" algn="ctr" defTabSz="1955800">
            <a:lnSpc>
              <a:spcPct val="90000"/>
            </a:lnSpc>
            <a:spcBef>
              <a:spcPct val="0"/>
            </a:spcBef>
            <a:spcAft>
              <a:spcPct val="35000"/>
            </a:spcAft>
          </a:pPr>
          <a:r>
            <a:rPr lang="en-US" sz="4400" u="none" kern="1200" dirty="0" smtClean="0"/>
            <a:t>Programs</a:t>
          </a:r>
          <a:endParaRPr lang="en-US" sz="2800" u="none" kern="1200" dirty="0" smtClean="0"/>
        </a:p>
        <a:p>
          <a:pPr marL="285750" lvl="1" indent="-285750" algn="l" defTabSz="1244600">
            <a:lnSpc>
              <a:spcPct val="90000"/>
            </a:lnSpc>
            <a:spcBef>
              <a:spcPct val="0"/>
            </a:spcBef>
            <a:spcAft>
              <a:spcPct val="15000"/>
            </a:spcAft>
            <a:buChar char="••"/>
          </a:pPr>
          <a:r>
            <a:rPr lang="en-US" sz="2800" u="none" kern="1200" dirty="0" smtClean="0"/>
            <a:t>HFE/ PRO</a:t>
          </a:r>
        </a:p>
        <a:p>
          <a:pPr marL="285750" lvl="1" indent="-285750" algn="l" defTabSz="1244600">
            <a:lnSpc>
              <a:spcPct val="90000"/>
            </a:lnSpc>
            <a:spcBef>
              <a:spcPct val="0"/>
            </a:spcBef>
            <a:spcAft>
              <a:spcPct val="15000"/>
            </a:spcAft>
            <a:buChar char="••"/>
          </a:pPr>
          <a:r>
            <a:rPr lang="en-US" sz="2800" u="none" kern="1200" dirty="0" smtClean="0"/>
            <a:t>CTT</a:t>
          </a:r>
        </a:p>
        <a:p>
          <a:pPr marL="285750" lvl="1" indent="-285750" algn="l" defTabSz="1244600">
            <a:lnSpc>
              <a:spcPct val="90000"/>
            </a:lnSpc>
            <a:spcBef>
              <a:spcPct val="0"/>
            </a:spcBef>
            <a:spcAft>
              <a:spcPct val="15000"/>
            </a:spcAft>
            <a:buChar char="••"/>
          </a:pPr>
          <a:r>
            <a:rPr lang="en-US" sz="2800" u="none" kern="1200" dirty="0" smtClean="0"/>
            <a:t>PM/ PS Network</a:t>
          </a:r>
        </a:p>
        <a:p>
          <a:pPr marL="285750" lvl="1" indent="-285750" algn="l" defTabSz="1244600">
            <a:lnSpc>
              <a:spcPct val="90000"/>
            </a:lnSpc>
            <a:spcBef>
              <a:spcPct val="0"/>
            </a:spcBef>
            <a:spcAft>
              <a:spcPct val="15000"/>
            </a:spcAft>
            <a:buChar char="••"/>
          </a:pPr>
          <a:r>
            <a:rPr lang="en-US" sz="2800" u="none" kern="1200" dirty="0" smtClean="0"/>
            <a:t>Research</a:t>
          </a:r>
        </a:p>
        <a:p>
          <a:pPr marL="285750" lvl="1" indent="-285750" algn="l" defTabSz="1244600">
            <a:lnSpc>
              <a:spcPct val="90000"/>
            </a:lnSpc>
            <a:spcBef>
              <a:spcPct val="0"/>
            </a:spcBef>
            <a:spcAft>
              <a:spcPct val="15000"/>
            </a:spcAft>
            <a:buChar char="••"/>
          </a:pPr>
          <a:r>
            <a:rPr lang="en-US" sz="2800" u="none" kern="1200" dirty="0" smtClean="0"/>
            <a:t>Other</a:t>
          </a:r>
        </a:p>
      </dsp:txBody>
      <dsp:txXfrm rot="5400000">
        <a:off x="1080" y="1188719"/>
        <a:ext cx="2805410" cy="3566160"/>
      </dsp:txXfrm>
    </dsp:sp>
    <dsp:sp modelId="{E36B40A1-CE85-A043-A1DE-8254F25F1F01}">
      <dsp:nvSpPr>
        <dsp:cNvPr id="0" name=""/>
        <dsp:cNvSpPr/>
      </dsp:nvSpPr>
      <dsp:spPr>
        <a:xfrm rot="16200000">
          <a:off x="1447800" y="1569094"/>
          <a:ext cx="5943600" cy="2805410"/>
        </a:xfrm>
        <a:prstGeom prst="flowChartManualOperati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0" tIns="0" rIns="279400" bIns="0" numCol="1" spcCol="1270" anchor="t" anchorCtr="0">
          <a:noAutofit/>
        </a:bodyPr>
        <a:lstStyle/>
        <a:p>
          <a:pPr lvl="0" algn="l" defTabSz="1955800">
            <a:lnSpc>
              <a:spcPct val="90000"/>
            </a:lnSpc>
            <a:spcBef>
              <a:spcPct val="0"/>
            </a:spcBef>
            <a:spcAft>
              <a:spcPct val="35000"/>
            </a:spcAft>
          </a:pPr>
          <a:r>
            <a:rPr lang="en-US" sz="4400" u="none" kern="1200" dirty="0" smtClean="0"/>
            <a:t>Tools</a:t>
          </a:r>
          <a:endParaRPr lang="en-US" sz="4400" u="none" kern="1200" dirty="0"/>
        </a:p>
        <a:p>
          <a:pPr marL="285750" lvl="1" indent="-285750" algn="l" defTabSz="1244600">
            <a:lnSpc>
              <a:spcPct val="90000"/>
            </a:lnSpc>
            <a:spcBef>
              <a:spcPct val="0"/>
            </a:spcBef>
            <a:spcAft>
              <a:spcPct val="15000"/>
            </a:spcAft>
            <a:buChar char="••"/>
          </a:pPr>
          <a:r>
            <a:rPr lang="en-US" sz="2800" u="none" kern="1200" dirty="0" smtClean="0"/>
            <a:t>RCA</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Website</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PSAT</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HFMEA</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Other</a:t>
          </a:r>
          <a:endParaRPr lang="en-US" sz="2800" u="none" kern="1200" dirty="0"/>
        </a:p>
      </dsp:txBody>
      <dsp:txXfrm rot="5400000">
        <a:off x="3016895" y="1188719"/>
        <a:ext cx="2805410" cy="3566160"/>
      </dsp:txXfrm>
    </dsp:sp>
    <dsp:sp modelId="{9CE98E0B-A1B1-A04C-9EBF-7E81B2F677C9}">
      <dsp:nvSpPr>
        <dsp:cNvPr id="0" name=""/>
        <dsp:cNvSpPr/>
      </dsp:nvSpPr>
      <dsp:spPr>
        <a:xfrm rot="16200000">
          <a:off x="4463615" y="1569094"/>
          <a:ext cx="5943600" cy="2805410"/>
        </a:xfrm>
        <a:prstGeom prst="flowChartManualOperati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0" tIns="0" rIns="279400" bIns="0" numCol="1" spcCol="1270" anchor="t" anchorCtr="0">
          <a:noAutofit/>
        </a:bodyPr>
        <a:lstStyle/>
        <a:p>
          <a:pPr lvl="0" algn="l" defTabSz="1955800">
            <a:lnSpc>
              <a:spcPct val="90000"/>
            </a:lnSpc>
            <a:spcBef>
              <a:spcPct val="0"/>
            </a:spcBef>
            <a:spcAft>
              <a:spcPct val="35000"/>
            </a:spcAft>
          </a:pPr>
          <a:r>
            <a:rPr lang="en-US" sz="4400" u="none" kern="1200" dirty="0" smtClean="0"/>
            <a:t>Products</a:t>
          </a:r>
          <a:endParaRPr lang="en-US" sz="4400" u="none" kern="1200" dirty="0"/>
        </a:p>
        <a:p>
          <a:pPr marL="285750" lvl="1" indent="-285750" algn="l" defTabSz="1244600">
            <a:lnSpc>
              <a:spcPct val="90000"/>
            </a:lnSpc>
            <a:spcBef>
              <a:spcPct val="0"/>
            </a:spcBef>
            <a:spcAft>
              <a:spcPct val="15000"/>
            </a:spcAft>
            <a:buChar char="••"/>
          </a:pPr>
          <a:r>
            <a:rPr lang="en-US" sz="2800" u="none" kern="1200" dirty="0" smtClean="0"/>
            <a:t>Alerts</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Advisories</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Recalls</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Training</a:t>
          </a:r>
          <a:endParaRPr lang="en-US" sz="2800" u="none" kern="1200" dirty="0"/>
        </a:p>
        <a:p>
          <a:pPr marL="285750" lvl="1" indent="-285750" algn="l" defTabSz="1244600">
            <a:lnSpc>
              <a:spcPct val="90000"/>
            </a:lnSpc>
            <a:spcBef>
              <a:spcPct val="0"/>
            </a:spcBef>
            <a:spcAft>
              <a:spcPct val="15000"/>
            </a:spcAft>
            <a:buChar char="••"/>
          </a:pPr>
          <a:r>
            <a:rPr lang="en-US" sz="2800" u="none" kern="1200" dirty="0" smtClean="0"/>
            <a:t>Other</a:t>
          </a:r>
          <a:endParaRPr lang="en-US" sz="2800" u="none" kern="1200" dirty="0"/>
        </a:p>
      </dsp:txBody>
      <dsp:txXfrm rot="5400000">
        <a:off x="6032710" y="1188719"/>
        <a:ext cx="2805410" cy="35661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98" y="874216"/>
          <a:ext cx="2043923" cy="766167"/>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383182" y="874216"/>
        <a:ext cx="1277756" cy="766167"/>
      </dsp:txXfrm>
    </dsp:sp>
    <dsp:sp modelId="{4081AFBF-590F-6443-9A70-A71E16F05D20}">
      <dsp:nvSpPr>
        <dsp:cNvPr id="0" name=""/>
        <dsp:cNvSpPr/>
      </dsp:nvSpPr>
      <dsp:spPr>
        <a:xfrm>
          <a:off x="1852479" y="874216"/>
          <a:ext cx="2685052" cy="76616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235563" y="874216"/>
        <a:ext cx="1918885" cy="766167"/>
      </dsp:txXfrm>
    </dsp:sp>
    <dsp:sp modelId="{7CF281FA-8831-7F42-8A38-0ADB74D029CE}">
      <dsp:nvSpPr>
        <dsp:cNvPr id="0" name=""/>
        <dsp:cNvSpPr/>
      </dsp:nvSpPr>
      <dsp:spPr>
        <a:xfrm>
          <a:off x="4345990" y="874216"/>
          <a:ext cx="2504734" cy="76616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729074" y="874216"/>
        <a:ext cx="1738567" cy="766167"/>
      </dsp:txXfrm>
    </dsp:sp>
    <dsp:sp modelId="{70ADBDCC-2290-2943-BD1F-F8DC770C6FD5}">
      <dsp:nvSpPr>
        <dsp:cNvPr id="0" name=""/>
        <dsp:cNvSpPr/>
      </dsp:nvSpPr>
      <dsp:spPr>
        <a:xfrm>
          <a:off x="6659183" y="874216"/>
          <a:ext cx="2484718" cy="76616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7042267" y="874216"/>
        <a:ext cx="1718551" cy="7661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1705" y="813271"/>
          <a:ext cx="2917601" cy="888057"/>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45734" y="813271"/>
        <a:ext cx="2029544" cy="888057"/>
      </dsp:txXfrm>
    </dsp:sp>
    <dsp:sp modelId="{4081AFBF-590F-6443-9A70-A71E16F05D20}">
      <dsp:nvSpPr>
        <dsp:cNvPr id="0" name=""/>
        <dsp:cNvSpPr/>
      </dsp:nvSpPr>
      <dsp:spPr>
        <a:xfrm>
          <a:off x="2697292" y="813271"/>
          <a:ext cx="2220143" cy="888057"/>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141321" y="813271"/>
        <a:ext cx="1332086" cy="888057"/>
      </dsp:txXfrm>
    </dsp:sp>
    <dsp:sp modelId="{7CF281FA-8831-7F42-8A38-0ADB74D029CE}">
      <dsp:nvSpPr>
        <dsp:cNvPr id="0" name=""/>
        <dsp:cNvSpPr/>
      </dsp:nvSpPr>
      <dsp:spPr>
        <a:xfrm>
          <a:off x="4695421" y="813271"/>
          <a:ext cx="2220143" cy="888057"/>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139450" y="813271"/>
        <a:ext cx="1332086" cy="888057"/>
      </dsp:txXfrm>
    </dsp:sp>
    <dsp:sp modelId="{70ADBDCC-2290-2943-BD1F-F8DC770C6FD5}">
      <dsp:nvSpPr>
        <dsp:cNvPr id="0" name=""/>
        <dsp:cNvSpPr/>
      </dsp:nvSpPr>
      <dsp:spPr>
        <a:xfrm>
          <a:off x="6693551" y="813271"/>
          <a:ext cx="2220143" cy="888057"/>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137580" y="813271"/>
        <a:ext cx="1332086" cy="888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2522" y="799207"/>
          <a:ext cx="2954699" cy="916185"/>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60615" y="799207"/>
        <a:ext cx="2038514" cy="916185"/>
      </dsp:txXfrm>
    </dsp:sp>
    <dsp:sp modelId="{4081AFBF-590F-6443-9A70-A71E16F05D20}">
      <dsp:nvSpPr>
        <dsp:cNvPr id="0" name=""/>
        <dsp:cNvSpPr/>
      </dsp:nvSpPr>
      <dsp:spPr>
        <a:xfrm>
          <a:off x="2728175" y="799207"/>
          <a:ext cx="2290464" cy="91618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186268" y="799207"/>
        <a:ext cx="1374279" cy="916185"/>
      </dsp:txXfrm>
    </dsp:sp>
    <dsp:sp modelId="{7CF281FA-8831-7F42-8A38-0ADB74D029CE}">
      <dsp:nvSpPr>
        <dsp:cNvPr id="0" name=""/>
        <dsp:cNvSpPr/>
      </dsp:nvSpPr>
      <dsp:spPr>
        <a:xfrm>
          <a:off x="4789594" y="799207"/>
          <a:ext cx="2290464" cy="91618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247687" y="799207"/>
        <a:ext cx="1374279" cy="916185"/>
      </dsp:txXfrm>
    </dsp:sp>
    <dsp:sp modelId="{70ADBDCC-2290-2943-BD1F-F8DC770C6FD5}">
      <dsp:nvSpPr>
        <dsp:cNvPr id="0" name=""/>
        <dsp:cNvSpPr/>
      </dsp:nvSpPr>
      <dsp:spPr>
        <a:xfrm>
          <a:off x="6851012" y="799207"/>
          <a:ext cx="2290464" cy="91618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309105" y="799207"/>
        <a:ext cx="1374279" cy="9161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7167B-E41E-9943-9E2C-970CE3E53B47}">
      <dsp:nvSpPr>
        <dsp:cNvPr id="0" name=""/>
        <dsp:cNvSpPr/>
      </dsp:nvSpPr>
      <dsp:spPr>
        <a:xfrm>
          <a:off x="3476017" y="-71490"/>
          <a:ext cx="1887165" cy="163643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Report</a:t>
          </a:r>
          <a:endParaRPr lang="en-US" sz="2800" kern="1200" dirty="0"/>
        </a:p>
      </dsp:txBody>
      <dsp:txXfrm>
        <a:off x="3752386" y="168160"/>
        <a:ext cx="1334427" cy="1157133"/>
      </dsp:txXfrm>
    </dsp:sp>
    <dsp:sp modelId="{71BBFE72-EDA5-4A45-AE1B-E9D2920E25CD}">
      <dsp:nvSpPr>
        <dsp:cNvPr id="0" name=""/>
        <dsp:cNvSpPr/>
      </dsp:nvSpPr>
      <dsp:spPr>
        <a:xfrm rot="1542857">
          <a:off x="5314840" y="978042"/>
          <a:ext cx="216761" cy="504002"/>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318060" y="1064735"/>
        <a:ext cx="151733" cy="302402"/>
      </dsp:txXfrm>
    </dsp:sp>
    <dsp:sp modelId="{61978F3C-18B3-9B44-B718-50727617CAF0}">
      <dsp:nvSpPr>
        <dsp:cNvPr id="0" name=""/>
        <dsp:cNvSpPr/>
      </dsp:nvSpPr>
      <dsp:spPr>
        <a:xfrm>
          <a:off x="5494314" y="900469"/>
          <a:ext cx="1887165" cy="163643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Review</a:t>
          </a:r>
          <a:endParaRPr lang="en-US" sz="2800" kern="1200" dirty="0"/>
        </a:p>
      </dsp:txBody>
      <dsp:txXfrm>
        <a:off x="5770683" y="1140119"/>
        <a:ext cx="1334427" cy="1157133"/>
      </dsp:txXfrm>
    </dsp:sp>
    <dsp:sp modelId="{1B037767-5009-E14C-BF4B-3FD37D9873D8}">
      <dsp:nvSpPr>
        <dsp:cNvPr id="0" name=""/>
        <dsp:cNvSpPr/>
      </dsp:nvSpPr>
      <dsp:spPr>
        <a:xfrm rot="4628571">
          <a:off x="6527860" y="2549992"/>
          <a:ext cx="314588" cy="504002"/>
        </a:xfrm>
        <a:prstGeom prst="rightArrow">
          <a:avLst>
            <a:gd name="adj1" fmla="val 60000"/>
            <a:gd name="adj2" fmla="val 50000"/>
          </a:avLst>
        </a:prstGeom>
        <a:solidFill>
          <a:schemeClr val="accent3">
            <a:hueOff val="1875044"/>
            <a:satOff val="-2813"/>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6564548" y="2604787"/>
        <a:ext cx="220212" cy="302402"/>
      </dsp:txXfrm>
    </dsp:sp>
    <dsp:sp modelId="{19F27772-392C-BC4E-A388-C7690EE76622}">
      <dsp:nvSpPr>
        <dsp:cNvPr id="0" name=""/>
        <dsp:cNvSpPr/>
      </dsp:nvSpPr>
      <dsp:spPr>
        <a:xfrm>
          <a:off x="5992792" y="3084445"/>
          <a:ext cx="1887165" cy="1636433"/>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Act</a:t>
          </a:r>
          <a:endParaRPr lang="en-US" sz="2800" kern="1200" dirty="0"/>
        </a:p>
      </dsp:txBody>
      <dsp:txXfrm>
        <a:off x="6269161" y="3324095"/>
        <a:ext cx="1334427" cy="1157133"/>
      </dsp:txXfrm>
    </dsp:sp>
    <dsp:sp modelId="{B8B85B52-FBC2-4742-AEFF-EF5E7D75C7B1}">
      <dsp:nvSpPr>
        <dsp:cNvPr id="0" name=""/>
        <dsp:cNvSpPr/>
      </dsp:nvSpPr>
      <dsp:spPr>
        <a:xfrm rot="7714286">
          <a:off x="6105445" y="4520284"/>
          <a:ext cx="274855" cy="504002"/>
        </a:xfrm>
        <a:prstGeom prst="rightArrow">
          <a:avLst>
            <a:gd name="adj1" fmla="val 60000"/>
            <a:gd name="adj2" fmla="val 5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6172378" y="4588851"/>
        <a:ext cx="192399" cy="302402"/>
      </dsp:txXfrm>
    </dsp:sp>
    <dsp:sp modelId="{F9CC8F6D-2E97-ED4E-B69E-104E9F13295B}">
      <dsp:nvSpPr>
        <dsp:cNvPr id="0" name=""/>
        <dsp:cNvSpPr/>
      </dsp:nvSpPr>
      <dsp:spPr>
        <a:xfrm>
          <a:off x="4596087" y="4835857"/>
          <a:ext cx="1887165" cy="1636433"/>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Alert</a:t>
          </a:r>
          <a:endParaRPr lang="en-US" sz="2800" kern="1200" dirty="0"/>
        </a:p>
      </dsp:txBody>
      <dsp:txXfrm>
        <a:off x="4872456" y="5075507"/>
        <a:ext cx="1334427" cy="1157133"/>
      </dsp:txXfrm>
    </dsp:sp>
    <dsp:sp modelId="{C2482173-6456-8E4D-90F8-3A9334BB873B}">
      <dsp:nvSpPr>
        <dsp:cNvPr id="0" name=""/>
        <dsp:cNvSpPr/>
      </dsp:nvSpPr>
      <dsp:spPr>
        <a:xfrm rot="10800000">
          <a:off x="4331356" y="5402072"/>
          <a:ext cx="187076" cy="504002"/>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4387479" y="5502872"/>
        <a:ext cx="130953" cy="302402"/>
      </dsp:txXfrm>
    </dsp:sp>
    <dsp:sp modelId="{3B17E536-CCC8-0041-B72A-822323DA2C14}">
      <dsp:nvSpPr>
        <dsp:cNvPr id="0" name=""/>
        <dsp:cNvSpPr/>
      </dsp:nvSpPr>
      <dsp:spPr>
        <a:xfrm>
          <a:off x="2355947" y="4835857"/>
          <a:ext cx="1887165" cy="1636433"/>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Learn</a:t>
          </a:r>
          <a:endParaRPr lang="en-US" sz="2800" kern="1200" dirty="0"/>
        </a:p>
      </dsp:txBody>
      <dsp:txXfrm>
        <a:off x="2632316" y="5075507"/>
        <a:ext cx="1334427" cy="1157133"/>
      </dsp:txXfrm>
    </dsp:sp>
    <dsp:sp modelId="{B43E772D-4BB6-C545-BFAB-81CAA9C89D16}">
      <dsp:nvSpPr>
        <dsp:cNvPr id="0" name=""/>
        <dsp:cNvSpPr/>
      </dsp:nvSpPr>
      <dsp:spPr>
        <a:xfrm rot="13885714">
          <a:off x="2468599" y="4532448"/>
          <a:ext cx="274855" cy="504002"/>
        </a:xfrm>
        <a:prstGeom prst="rightArrow">
          <a:avLst>
            <a:gd name="adj1" fmla="val 60000"/>
            <a:gd name="adj2" fmla="val 5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535532" y="4665481"/>
        <a:ext cx="192399" cy="302402"/>
      </dsp:txXfrm>
    </dsp:sp>
    <dsp:sp modelId="{FC1E2684-9DBA-724A-9F73-00B10B400B82}">
      <dsp:nvSpPr>
        <dsp:cNvPr id="0" name=""/>
        <dsp:cNvSpPr/>
      </dsp:nvSpPr>
      <dsp:spPr>
        <a:xfrm>
          <a:off x="959242" y="3084445"/>
          <a:ext cx="1887165" cy="1636433"/>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Best Practice</a:t>
          </a:r>
          <a:endParaRPr lang="en-US" sz="2800" kern="1200" dirty="0"/>
        </a:p>
      </dsp:txBody>
      <dsp:txXfrm>
        <a:off x="1235611" y="3324095"/>
        <a:ext cx="1334427" cy="1157133"/>
      </dsp:txXfrm>
    </dsp:sp>
    <dsp:sp modelId="{D63ACBC7-E11D-3B42-B6A2-8CB6BA775476}">
      <dsp:nvSpPr>
        <dsp:cNvPr id="0" name=""/>
        <dsp:cNvSpPr/>
      </dsp:nvSpPr>
      <dsp:spPr>
        <a:xfrm rot="16971429">
          <a:off x="1992788" y="2567352"/>
          <a:ext cx="314588" cy="504002"/>
        </a:xfrm>
        <a:prstGeom prst="rightArrow">
          <a:avLst>
            <a:gd name="adj1" fmla="val 60000"/>
            <a:gd name="adj2" fmla="val 50000"/>
          </a:avLst>
        </a:prstGeom>
        <a:solidFill>
          <a:schemeClr val="accent3">
            <a:hueOff val="9375220"/>
            <a:satOff val="-14067"/>
            <a:lumOff val="-228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029476" y="2714157"/>
        <a:ext cx="220212" cy="302402"/>
      </dsp:txXfrm>
    </dsp:sp>
    <dsp:sp modelId="{4F801F8E-65AB-2A40-A380-276EC2F23E26}">
      <dsp:nvSpPr>
        <dsp:cNvPr id="0" name=""/>
        <dsp:cNvSpPr/>
      </dsp:nvSpPr>
      <dsp:spPr>
        <a:xfrm>
          <a:off x="1457720" y="900469"/>
          <a:ext cx="1887165" cy="1636433"/>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Monitor</a:t>
          </a:r>
          <a:endParaRPr lang="en-US" sz="2800" kern="1200" dirty="0"/>
        </a:p>
      </dsp:txBody>
      <dsp:txXfrm>
        <a:off x="1734089" y="1140119"/>
        <a:ext cx="1334427" cy="1157133"/>
      </dsp:txXfrm>
    </dsp:sp>
    <dsp:sp modelId="{F7D052E0-4687-964C-921A-85B99A001DAF}">
      <dsp:nvSpPr>
        <dsp:cNvPr id="0" name=""/>
        <dsp:cNvSpPr/>
      </dsp:nvSpPr>
      <dsp:spPr>
        <a:xfrm rot="20057143">
          <a:off x="3296543" y="983366"/>
          <a:ext cx="216761" cy="504002"/>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3299763" y="1098273"/>
        <a:ext cx="151733" cy="3024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3EBE0-0364-45D5-A942-35342EB2D7AD}">
      <dsp:nvSpPr>
        <dsp:cNvPr id="0" name=""/>
        <dsp:cNvSpPr/>
      </dsp:nvSpPr>
      <dsp:spPr>
        <a:xfrm>
          <a:off x="0" y="198240"/>
          <a:ext cx="8229600" cy="2569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Process for identifying contributing/causal factors that underlie variations in performance associated with </a:t>
          </a:r>
          <a:r>
            <a:rPr lang="en-US" sz="3600" b="1" kern="1200" dirty="0" smtClean="0">
              <a:solidFill>
                <a:schemeClr val="accent6"/>
              </a:solidFill>
            </a:rPr>
            <a:t>adverse events </a:t>
          </a:r>
          <a:r>
            <a:rPr lang="en-US" sz="3600" kern="1200" dirty="0" smtClean="0"/>
            <a:t>or </a:t>
          </a:r>
          <a:r>
            <a:rPr lang="en-US" sz="3600" b="1" kern="1200" dirty="0" smtClean="0">
              <a:solidFill>
                <a:schemeClr val="accent6"/>
              </a:solidFill>
            </a:rPr>
            <a:t>close calls</a:t>
          </a:r>
          <a:endParaRPr lang="en-US" sz="3600" kern="1200" dirty="0">
            <a:solidFill>
              <a:schemeClr val="accent6"/>
            </a:solidFill>
          </a:endParaRPr>
        </a:p>
      </dsp:txBody>
      <dsp:txXfrm>
        <a:off x="125424" y="323664"/>
        <a:ext cx="7978752" cy="2318471"/>
      </dsp:txXfrm>
    </dsp:sp>
    <dsp:sp modelId="{C10C6833-0429-4D9B-AED2-41B14CB9A9E2}">
      <dsp:nvSpPr>
        <dsp:cNvPr id="0" name=""/>
        <dsp:cNvSpPr/>
      </dsp:nvSpPr>
      <dsp:spPr>
        <a:xfrm>
          <a:off x="0" y="2871239"/>
          <a:ext cx="8229600" cy="2569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Process that features interdisciplinary involvement of those closest to and/or most knowledgeable about the situation </a:t>
          </a:r>
          <a:endParaRPr lang="en-US" sz="3600" kern="1200" dirty="0"/>
        </a:p>
      </dsp:txBody>
      <dsp:txXfrm>
        <a:off x="125424" y="2996663"/>
        <a:ext cx="7978752" cy="23184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F7BA2-536D-48EC-BB0A-F07BAFB9B6DD}">
      <dsp:nvSpPr>
        <dsp:cNvPr id="0" name=""/>
        <dsp:cNvSpPr/>
      </dsp:nvSpPr>
      <dsp:spPr>
        <a:xfrm>
          <a:off x="1182662" y="967"/>
          <a:ext cx="3046511" cy="18279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i="1" kern="1200" dirty="0" smtClean="0"/>
            <a:t>What Happened? </a:t>
          </a:r>
          <a:endParaRPr lang="en-US" sz="4600" kern="1200" dirty="0"/>
        </a:p>
      </dsp:txBody>
      <dsp:txXfrm>
        <a:off x="1182662" y="967"/>
        <a:ext cx="3046511" cy="1827907"/>
      </dsp:txXfrm>
    </dsp:sp>
    <dsp:sp modelId="{F2D6A244-F1D0-45B4-AE50-D1357869616D}">
      <dsp:nvSpPr>
        <dsp:cNvPr id="0" name=""/>
        <dsp:cNvSpPr/>
      </dsp:nvSpPr>
      <dsp:spPr>
        <a:xfrm>
          <a:off x="4533825" y="967"/>
          <a:ext cx="3046511" cy="1827907"/>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i="1" kern="1200" dirty="0" smtClean="0"/>
            <a:t>Why?</a:t>
          </a:r>
          <a:endParaRPr lang="en-US" sz="4600" kern="1200" dirty="0"/>
        </a:p>
      </dsp:txBody>
      <dsp:txXfrm>
        <a:off x="4533825" y="967"/>
        <a:ext cx="3046511" cy="1827907"/>
      </dsp:txXfrm>
    </dsp:sp>
    <dsp:sp modelId="{BF67B4D8-B243-48F3-9C79-DA70F80FACD1}">
      <dsp:nvSpPr>
        <dsp:cNvPr id="0" name=""/>
        <dsp:cNvSpPr/>
      </dsp:nvSpPr>
      <dsp:spPr>
        <a:xfrm>
          <a:off x="1182662" y="2133525"/>
          <a:ext cx="3046511" cy="1827907"/>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i="1" kern="1200" dirty="0" smtClean="0"/>
            <a:t>What?</a:t>
          </a:r>
          <a:endParaRPr lang="en-US" sz="4600" kern="1200" dirty="0"/>
        </a:p>
      </dsp:txBody>
      <dsp:txXfrm>
        <a:off x="1182662" y="2133525"/>
        <a:ext cx="3046511" cy="1827907"/>
      </dsp:txXfrm>
    </dsp:sp>
    <dsp:sp modelId="{08AF024C-DB41-408D-9C82-6EEDDA579660}">
      <dsp:nvSpPr>
        <dsp:cNvPr id="0" name=""/>
        <dsp:cNvSpPr/>
      </dsp:nvSpPr>
      <dsp:spPr>
        <a:xfrm>
          <a:off x="4533825" y="2133525"/>
          <a:ext cx="3046511" cy="1827907"/>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i="1" kern="1200" dirty="0" smtClean="0"/>
            <a:t>How?</a:t>
          </a:r>
          <a:endParaRPr lang="en-US" sz="4600" kern="1200" dirty="0"/>
        </a:p>
      </dsp:txBody>
      <dsp:txXfrm>
        <a:off x="4533825" y="2133525"/>
        <a:ext cx="3046511" cy="182790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C35FB-8531-1E40-97BE-FF6BFA4E9236}">
      <dsp:nvSpPr>
        <dsp:cNvPr id="0" name=""/>
        <dsp:cNvSpPr/>
      </dsp:nvSpPr>
      <dsp:spPr>
        <a:xfrm>
          <a:off x="3048000" y="0"/>
          <a:ext cx="3047999" cy="2286000"/>
        </a:xfrm>
        <a:prstGeom prst="trapezoid">
          <a:avLst>
            <a:gd name="adj" fmla="val 66667"/>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smtClean="0"/>
        </a:p>
        <a:p>
          <a:pPr lvl="0" algn="ctr" defTabSz="1955800">
            <a:lnSpc>
              <a:spcPct val="90000"/>
            </a:lnSpc>
            <a:spcBef>
              <a:spcPct val="0"/>
            </a:spcBef>
            <a:spcAft>
              <a:spcPct val="35000"/>
            </a:spcAft>
          </a:pPr>
          <a:r>
            <a:rPr lang="en-US" sz="4400" kern="1200" dirty="0" smtClean="0"/>
            <a:t> Actions</a:t>
          </a:r>
          <a:endParaRPr lang="en-US" sz="4400" kern="1200" dirty="0"/>
        </a:p>
      </dsp:txBody>
      <dsp:txXfrm>
        <a:off x="3048000" y="0"/>
        <a:ext cx="3047999" cy="2286000"/>
      </dsp:txXfrm>
    </dsp:sp>
    <dsp:sp modelId="{7A085D72-B971-A34C-92B4-0CD5A2A1A06B}">
      <dsp:nvSpPr>
        <dsp:cNvPr id="0" name=""/>
        <dsp:cNvSpPr/>
      </dsp:nvSpPr>
      <dsp:spPr>
        <a:xfrm>
          <a:off x="1524000" y="2286000"/>
          <a:ext cx="6095999" cy="2286000"/>
        </a:xfrm>
        <a:prstGeom prst="trapezoid">
          <a:avLst>
            <a:gd name="adj" fmla="val 6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Policy</a:t>
          </a:r>
          <a:endParaRPr lang="en-US" sz="4400" kern="1200" dirty="0"/>
        </a:p>
      </dsp:txBody>
      <dsp:txXfrm>
        <a:off x="2590800" y="2286000"/>
        <a:ext cx="3962400" cy="2286000"/>
      </dsp:txXfrm>
    </dsp:sp>
    <dsp:sp modelId="{D10F93F5-A4C6-1543-85F9-159513905DF7}">
      <dsp:nvSpPr>
        <dsp:cNvPr id="0" name=""/>
        <dsp:cNvSpPr/>
      </dsp:nvSpPr>
      <dsp:spPr>
        <a:xfrm>
          <a:off x="0" y="4572000"/>
          <a:ext cx="9144000" cy="2286000"/>
        </a:xfrm>
        <a:prstGeom prst="trapezoid">
          <a:avLst>
            <a:gd name="adj" fmla="val 66667"/>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Training</a:t>
          </a:r>
          <a:endParaRPr lang="en-US" sz="4400" kern="1200" dirty="0"/>
        </a:p>
      </dsp:txBody>
      <dsp:txXfrm>
        <a:off x="1600199" y="4572000"/>
        <a:ext cx="5943600" cy="2286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6A0FE-483E-4482-9642-915B432AB601}">
      <dsp:nvSpPr>
        <dsp:cNvPr id="0" name=""/>
        <dsp:cNvSpPr/>
      </dsp:nvSpPr>
      <dsp:spPr>
        <a:xfrm>
          <a:off x="0" y="329487"/>
          <a:ext cx="8229599" cy="1330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NCPS received </a:t>
          </a:r>
          <a:r>
            <a:rPr lang="en-US" sz="3600" b="1" kern="1200" dirty="0" smtClean="0">
              <a:solidFill>
                <a:schemeClr val="accent6"/>
              </a:solidFill>
            </a:rPr>
            <a:t>20,724 Med event reports</a:t>
          </a:r>
          <a:r>
            <a:rPr lang="en-US" sz="3200" b="1" kern="1200" dirty="0" smtClean="0"/>
            <a:t> </a:t>
          </a:r>
          <a:r>
            <a:rPr lang="en-US" sz="3200" kern="1200" dirty="0" smtClean="0"/>
            <a:t>(FY 2008)</a:t>
          </a:r>
          <a:endParaRPr lang="en-US" sz="3200" kern="1200" dirty="0"/>
        </a:p>
      </dsp:txBody>
      <dsp:txXfrm>
        <a:off x="64968" y="394455"/>
        <a:ext cx="8099663" cy="1200939"/>
      </dsp:txXfrm>
    </dsp:sp>
    <dsp:sp modelId="{4310578E-8E26-45A4-9BA8-8EC56A72A560}">
      <dsp:nvSpPr>
        <dsp:cNvPr id="0" name=""/>
        <dsp:cNvSpPr/>
      </dsp:nvSpPr>
      <dsp:spPr>
        <a:xfrm>
          <a:off x="0" y="1847562"/>
          <a:ext cx="8229599" cy="1330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The most common reported Med event was </a:t>
          </a:r>
          <a:r>
            <a:rPr lang="en-US" sz="3600" b="1" kern="1200" dirty="0" smtClean="0">
              <a:solidFill>
                <a:schemeClr val="accent6"/>
              </a:solidFill>
            </a:rPr>
            <a:t>omission</a:t>
          </a:r>
          <a:r>
            <a:rPr lang="en-US" sz="3200" kern="1200" dirty="0" smtClean="0"/>
            <a:t> (18%) </a:t>
          </a:r>
          <a:endParaRPr lang="en-US" sz="3200" kern="1200" dirty="0"/>
        </a:p>
      </dsp:txBody>
      <dsp:txXfrm>
        <a:off x="64968" y="1912530"/>
        <a:ext cx="8099663" cy="1200939"/>
      </dsp:txXfrm>
    </dsp:sp>
    <dsp:sp modelId="{CF77554B-C123-4E36-A7A3-4FB46947F542}">
      <dsp:nvSpPr>
        <dsp:cNvPr id="0" name=""/>
        <dsp:cNvSpPr/>
      </dsp:nvSpPr>
      <dsp:spPr>
        <a:xfrm>
          <a:off x="0" y="3365637"/>
          <a:ext cx="8229599" cy="1330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accent6"/>
              </a:solidFill>
            </a:rPr>
            <a:t>6,607</a:t>
          </a:r>
          <a:r>
            <a:rPr lang="en-US" sz="3200" kern="1200" dirty="0" smtClean="0"/>
            <a:t> Actions were recommended </a:t>
          </a:r>
          <a:endParaRPr lang="en-US" sz="3200" kern="1200" dirty="0"/>
        </a:p>
      </dsp:txBody>
      <dsp:txXfrm>
        <a:off x="64968" y="3430605"/>
        <a:ext cx="8099663" cy="12009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325" y="817512"/>
          <a:ext cx="2198935" cy="879574"/>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440112" y="817512"/>
        <a:ext cx="1319361" cy="879574"/>
      </dsp:txXfrm>
    </dsp:sp>
    <dsp:sp modelId="{4081AFBF-590F-6443-9A70-A71E16F05D20}">
      <dsp:nvSpPr>
        <dsp:cNvPr id="0" name=""/>
        <dsp:cNvSpPr/>
      </dsp:nvSpPr>
      <dsp:spPr>
        <a:xfrm>
          <a:off x="1959013" y="785470"/>
          <a:ext cx="2634038" cy="879574"/>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398800" y="785470"/>
        <a:ext cx="1754464" cy="879574"/>
      </dsp:txXfrm>
    </dsp:sp>
    <dsp:sp modelId="{7CF281FA-8831-7F42-8A38-0ADB74D029CE}">
      <dsp:nvSpPr>
        <dsp:cNvPr id="0" name=""/>
        <dsp:cNvSpPr/>
      </dsp:nvSpPr>
      <dsp:spPr>
        <a:xfrm>
          <a:off x="4393512" y="817512"/>
          <a:ext cx="2461906" cy="87957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833299" y="817512"/>
        <a:ext cx="1582332" cy="879574"/>
      </dsp:txXfrm>
    </dsp:sp>
    <dsp:sp modelId="{70ADBDCC-2290-2943-BD1F-F8DC770C6FD5}">
      <dsp:nvSpPr>
        <dsp:cNvPr id="0" name=""/>
        <dsp:cNvSpPr/>
      </dsp:nvSpPr>
      <dsp:spPr>
        <a:xfrm>
          <a:off x="6635525" y="817512"/>
          <a:ext cx="2508149" cy="87957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7075312" y="817512"/>
        <a:ext cx="1628575" cy="8795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1711" y="797421"/>
          <a:ext cx="2932210" cy="919757"/>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61590" y="797421"/>
        <a:ext cx="2012453" cy="919757"/>
      </dsp:txXfrm>
    </dsp:sp>
    <dsp:sp modelId="{4081AFBF-590F-6443-9A70-A71E16F05D20}">
      <dsp:nvSpPr>
        <dsp:cNvPr id="0" name=""/>
        <dsp:cNvSpPr/>
      </dsp:nvSpPr>
      <dsp:spPr>
        <a:xfrm>
          <a:off x="2703983" y="797421"/>
          <a:ext cx="2299394" cy="919757"/>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163862" y="797421"/>
        <a:ext cx="1379637" cy="919757"/>
      </dsp:txXfrm>
    </dsp:sp>
    <dsp:sp modelId="{7CF281FA-8831-7F42-8A38-0ADB74D029CE}">
      <dsp:nvSpPr>
        <dsp:cNvPr id="0" name=""/>
        <dsp:cNvSpPr/>
      </dsp:nvSpPr>
      <dsp:spPr>
        <a:xfrm>
          <a:off x="4773438" y="797421"/>
          <a:ext cx="2299394" cy="919757"/>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233317" y="797421"/>
        <a:ext cx="1379637" cy="919757"/>
      </dsp:txXfrm>
    </dsp:sp>
    <dsp:sp modelId="{70ADBDCC-2290-2943-BD1F-F8DC770C6FD5}">
      <dsp:nvSpPr>
        <dsp:cNvPr id="0" name=""/>
        <dsp:cNvSpPr/>
      </dsp:nvSpPr>
      <dsp:spPr>
        <a:xfrm>
          <a:off x="6842893" y="797421"/>
          <a:ext cx="2299394" cy="919757"/>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302772" y="797421"/>
        <a:ext cx="1379637" cy="9197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AACAE-714B-442A-94E2-D652F497E91F}">
      <dsp:nvSpPr>
        <dsp:cNvPr id="0" name=""/>
        <dsp:cNvSpPr/>
      </dsp:nvSpPr>
      <dsp:spPr>
        <a:xfrm>
          <a:off x="258066" y="355"/>
          <a:ext cx="2608049" cy="14391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Purchasing for safety</a:t>
          </a:r>
          <a:endParaRPr lang="en-US" sz="2800" kern="1200" dirty="0"/>
        </a:p>
      </dsp:txBody>
      <dsp:txXfrm>
        <a:off x="258066" y="355"/>
        <a:ext cx="2608049" cy="1439175"/>
      </dsp:txXfrm>
    </dsp:sp>
    <dsp:sp modelId="{A0998995-78EE-4D86-99F4-AAA2447E00F1}">
      <dsp:nvSpPr>
        <dsp:cNvPr id="0" name=""/>
        <dsp:cNvSpPr/>
      </dsp:nvSpPr>
      <dsp:spPr>
        <a:xfrm>
          <a:off x="3105978" y="355"/>
          <a:ext cx="2608049" cy="1439175"/>
        </a:xfrm>
        <a:prstGeom prst="rect">
          <a:avLst/>
        </a:prstGeom>
        <a:gradFill rotWithShape="0">
          <a:gsLst>
            <a:gs pos="0">
              <a:schemeClr val="accent4">
                <a:hueOff val="-496086"/>
                <a:satOff val="2989"/>
                <a:lumOff val="240"/>
                <a:alphaOff val="0"/>
                <a:shade val="51000"/>
                <a:satMod val="130000"/>
              </a:schemeClr>
            </a:gs>
            <a:gs pos="80000">
              <a:schemeClr val="accent4">
                <a:hueOff val="-496086"/>
                <a:satOff val="2989"/>
                <a:lumOff val="240"/>
                <a:alphaOff val="0"/>
                <a:shade val="93000"/>
                <a:satMod val="130000"/>
              </a:schemeClr>
            </a:gs>
            <a:gs pos="100000">
              <a:schemeClr val="accent4">
                <a:hueOff val="-496086"/>
                <a:satOff val="2989"/>
                <a:lumOff val="2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Outsourcing compounded products</a:t>
          </a:r>
          <a:endParaRPr lang="en-US" sz="2800" kern="1200" dirty="0"/>
        </a:p>
      </dsp:txBody>
      <dsp:txXfrm>
        <a:off x="3105978" y="355"/>
        <a:ext cx="2608049" cy="1439175"/>
      </dsp:txXfrm>
    </dsp:sp>
    <dsp:sp modelId="{ACC91046-19E2-4AE6-959B-6DB4B21E157B}">
      <dsp:nvSpPr>
        <dsp:cNvPr id="0" name=""/>
        <dsp:cNvSpPr/>
      </dsp:nvSpPr>
      <dsp:spPr>
        <a:xfrm>
          <a:off x="5953890" y="355"/>
          <a:ext cx="2703443" cy="1439175"/>
        </a:xfrm>
        <a:prstGeom prst="rect">
          <a:avLst/>
        </a:prstGeom>
        <a:gradFill rotWithShape="0">
          <a:gsLst>
            <a:gs pos="0">
              <a:schemeClr val="accent4">
                <a:hueOff val="-992171"/>
                <a:satOff val="5978"/>
                <a:lumOff val="479"/>
                <a:alphaOff val="0"/>
                <a:shade val="51000"/>
                <a:satMod val="130000"/>
              </a:schemeClr>
            </a:gs>
            <a:gs pos="80000">
              <a:schemeClr val="accent4">
                <a:hueOff val="-992171"/>
                <a:satOff val="5978"/>
                <a:lumOff val="479"/>
                <a:alphaOff val="0"/>
                <a:shade val="93000"/>
                <a:satMod val="130000"/>
              </a:schemeClr>
            </a:gs>
            <a:gs pos="100000">
              <a:schemeClr val="accent4">
                <a:hueOff val="-992171"/>
                <a:satOff val="5978"/>
                <a:lumOff val="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Integrating new medications &amp;  technology </a:t>
          </a:r>
          <a:endParaRPr lang="en-US" sz="2800" kern="1200" dirty="0"/>
        </a:p>
      </dsp:txBody>
      <dsp:txXfrm>
        <a:off x="5953890" y="355"/>
        <a:ext cx="2703443" cy="1439175"/>
      </dsp:txXfrm>
    </dsp:sp>
    <dsp:sp modelId="{63DC807D-B0E9-4226-B05E-A4DD0F2B8768}">
      <dsp:nvSpPr>
        <dsp:cNvPr id="0" name=""/>
        <dsp:cNvSpPr/>
      </dsp:nvSpPr>
      <dsp:spPr>
        <a:xfrm>
          <a:off x="228611" y="1679393"/>
          <a:ext cx="2608049" cy="1439175"/>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Managing drug shortages</a:t>
          </a:r>
          <a:endParaRPr lang="en-US" sz="2800" kern="1200" dirty="0"/>
        </a:p>
      </dsp:txBody>
      <dsp:txXfrm>
        <a:off x="228611" y="1679393"/>
        <a:ext cx="2608049" cy="1439175"/>
      </dsp:txXfrm>
    </dsp:sp>
    <dsp:sp modelId="{D3AEC83C-E2F9-423F-BF04-FABB9AD353D3}">
      <dsp:nvSpPr>
        <dsp:cNvPr id="0" name=""/>
        <dsp:cNvSpPr/>
      </dsp:nvSpPr>
      <dsp:spPr>
        <a:xfrm>
          <a:off x="3105978" y="1679393"/>
          <a:ext cx="2608049" cy="1439175"/>
        </a:xfrm>
        <a:prstGeom prst="rect">
          <a:avLst/>
        </a:prstGeom>
        <a:gradFill rotWithShape="0">
          <a:gsLst>
            <a:gs pos="0">
              <a:schemeClr val="accent4">
                <a:hueOff val="-1984342"/>
                <a:satOff val="11955"/>
                <a:lumOff val="958"/>
                <a:alphaOff val="0"/>
                <a:shade val="51000"/>
                <a:satMod val="130000"/>
              </a:schemeClr>
            </a:gs>
            <a:gs pos="80000">
              <a:schemeClr val="accent4">
                <a:hueOff val="-1984342"/>
                <a:satOff val="11955"/>
                <a:lumOff val="958"/>
                <a:alphaOff val="0"/>
                <a:shade val="93000"/>
                <a:satMod val="130000"/>
              </a:schemeClr>
            </a:gs>
            <a:gs pos="100000">
              <a:schemeClr val="accent4">
                <a:hueOff val="-1984342"/>
                <a:satOff val="11955"/>
                <a:lumOff val="9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Opioid Safety</a:t>
          </a:r>
          <a:endParaRPr lang="en-US" sz="2800" kern="1200" dirty="0"/>
        </a:p>
      </dsp:txBody>
      <dsp:txXfrm>
        <a:off x="3105978" y="1679393"/>
        <a:ext cx="2608049" cy="1439175"/>
      </dsp:txXfrm>
    </dsp:sp>
    <dsp:sp modelId="{F6448ACF-87BB-4B64-8E28-45DF5D8C1E7B}">
      <dsp:nvSpPr>
        <dsp:cNvPr id="0" name=""/>
        <dsp:cNvSpPr/>
      </dsp:nvSpPr>
      <dsp:spPr>
        <a:xfrm>
          <a:off x="5953890" y="1679393"/>
          <a:ext cx="2703443" cy="1439175"/>
        </a:xfrm>
        <a:prstGeom prst="rect">
          <a:avLst/>
        </a:prstGeom>
        <a:gradFill rotWithShape="0">
          <a:gsLst>
            <a:gs pos="0">
              <a:schemeClr val="accent4">
                <a:hueOff val="-2480428"/>
                <a:satOff val="14944"/>
                <a:lumOff val="1198"/>
                <a:alphaOff val="0"/>
                <a:shade val="51000"/>
                <a:satMod val="130000"/>
              </a:schemeClr>
            </a:gs>
            <a:gs pos="80000">
              <a:schemeClr val="accent4">
                <a:hueOff val="-2480428"/>
                <a:satOff val="14944"/>
                <a:lumOff val="1198"/>
                <a:alphaOff val="0"/>
                <a:shade val="93000"/>
                <a:satMod val="130000"/>
              </a:schemeClr>
            </a:gs>
            <a:gs pos="100000">
              <a:schemeClr val="accent4">
                <a:hueOff val="-2480428"/>
                <a:satOff val="14944"/>
                <a:lumOff val="11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Recognized medication safety hazards</a:t>
          </a:r>
          <a:endParaRPr lang="en-US" sz="2800" kern="1200" dirty="0"/>
        </a:p>
      </dsp:txBody>
      <dsp:txXfrm>
        <a:off x="5953890" y="1679393"/>
        <a:ext cx="2703443" cy="1439175"/>
      </dsp:txXfrm>
    </dsp:sp>
    <dsp:sp modelId="{3DF38E7A-E9EA-4B23-8F4E-9CE52F9B6A91}">
      <dsp:nvSpPr>
        <dsp:cNvPr id="0" name=""/>
        <dsp:cNvSpPr/>
      </dsp:nvSpPr>
      <dsp:spPr>
        <a:xfrm>
          <a:off x="195030" y="3358431"/>
          <a:ext cx="2608049" cy="1439175"/>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Clinical informatics</a:t>
          </a:r>
          <a:endParaRPr lang="en-US" sz="2800" kern="1200" dirty="0"/>
        </a:p>
      </dsp:txBody>
      <dsp:txXfrm>
        <a:off x="195030" y="3358431"/>
        <a:ext cx="2608049" cy="1439175"/>
      </dsp:txXfrm>
    </dsp:sp>
    <dsp:sp modelId="{3F1D6362-6ABA-491E-9C43-D826C88F041B}">
      <dsp:nvSpPr>
        <dsp:cNvPr id="0" name=""/>
        <dsp:cNvSpPr/>
      </dsp:nvSpPr>
      <dsp:spPr>
        <a:xfrm>
          <a:off x="3042942" y="3358431"/>
          <a:ext cx="2734121" cy="1439175"/>
        </a:xfrm>
        <a:prstGeom prst="rect">
          <a:avLst/>
        </a:prstGeom>
        <a:gradFill rotWithShape="0">
          <a:gsLst>
            <a:gs pos="0">
              <a:schemeClr val="accent4">
                <a:hueOff val="-3472599"/>
                <a:satOff val="20921"/>
                <a:lumOff val="1677"/>
                <a:alphaOff val="0"/>
                <a:shade val="51000"/>
                <a:satMod val="130000"/>
              </a:schemeClr>
            </a:gs>
            <a:gs pos="80000">
              <a:schemeClr val="accent4">
                <a:hueOff val="-3472599"/>
                <a:satOff val="20921"/>
                <a:lumOff val="1677"/>
                <a:alphaOff val="0"/>
                <a:shade val="93000"/>
                <a:satMod val="130000"/>
              </a:schemeClr>
            </a:gs>
            <a:gs pos="100000">
              <a:schemeClr val="accent4">
                <a:hueOff val="-3472599"/>
                <a:satOff val="20921"/>
                <a:lumOff val="16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Communication and team work</a:t>
          </a:r>
          <a:endParaRPr lang="en-US" sz="2800" kern="1200" dirty="0"/>
        </a:p>
      </dsp:txBody>
      <dsp:txXfrm>
        <a:off x="3042942" y="3358431"/>
        <a:ext cx="2734121" cy="1439175"/>
      </dsp:txXfrm>
    </dsp:sp>
    <dsp:sp modelId="{E8DBAA2C-CF9D-4644-8802-DBD5BBFEC25A}">
      <dsp:nvSpPr>
        <dsp:cNvPr id="0" name=""/>
        <dsp:cNvSpPr/>
      </dsp:nvSpPr>
      <dsp:spPr>
        <a:xfrm>
          <a:off x="5969241" y="3358431"/>
          <a:ext cx="2703443" cy="1439175"/>
        </a:xfrm>
        <a:prstGeom prst="rect">
          <a:avLst/>
        </a:prstGeom>
        <a:gradFill rotWithShape="0">
          <a:gsLst>
            <a:gs pos="0">
              <a:schemeClr val="accent4">
                <a:hueOff val="-3968684"/>
                <a:satOff val="23910"/>
                <a:lumOff val="1916"/>
                <a:alphaOff val="0"/>
                <a:shade val="51000"/>
                <a:satMod val="130000"/>
              </a:schemeClr>
            </a:gs>
            <a:gs pos="80000">
              <a:schemeClr val="accent4">
                <a:hueOff val="-3968684"/>
                <a:satOff val="23910"/>
                <a:lumOff val="1916"/>
                <a:alphaOff val="0"/>
                <a:shade val="93000"/>
                <a:satMod val="130000"/>
              </a:schemeClr>
            </a:gs>
            <a:gs pos="100000">
              <a:schemeClr val="accent4">
                <a:hueOff val="-3968684"/>
                <a:satOff val="23910"/>
                <a:lumOff val="19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Managing distractions</a:t>
          </a:r>
          <a:endParaRPr lang="en-US" sz="2800" kern="1200" dirty="0"/>
        </a:p>
      </dsp:txBody>
      <dsp:txXfrm>
        <a:off x="5969241" y="3358431"/>
        <a:ext cx="2703443" cy="1439175"/>
      </dsp:txXfrm>
    </dsp:sp>
    <dsp:sp modelId="{FB5C0708-AAD8-4E64-A455-81A21F65A2F7}">
      <dsp:nvSpPr>
        <dsp:cNvPr id="0" name=""/>
        <dsp:cNvSpPr/>
      </dsp:nvSpPr>
      <dsp:spPr>
        <a:xfrm>
          <a:off x="5983345" y="5037469"/>
          <a:ext cx="2703443" cy="143917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Designing safety into work flow</a:t>
          </a:r>
          <a:endParaRPr lang="en-US" sz="2800" kern="1200" dirty="0"/>
        </a:p>
      </dsp:txBody>
      <dsp:txXfrm>
        <a:off x="5983345" y="5037469"/>
        <a:ext cx="2703443" cy="143917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2520" y="849213"/>
          <a:ext cx="2188120" cy="816173"/>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410607" y="849213"/>
        <a:ext cx="1371947" cy="816173"/>
      </dsp:txXfrm>
    </dsp:sp>
    <dsp:sp modelId="{4081AFBF-590F-6443-9A70-A71E16F05D20}">
      <dsp:nvSpPr>
        <dsp:cNvPr id="0" name=""/>
        <dsp:cNvSpPr/>
      </dsp:nvSpPr>
      <dsp:spPr>
        <a:xfrm>
          <a:off x="1986597" y="849213"/>
          <a:ext cx="2686781" cy="816173"/>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394684" y="849213"/>
        <a:ext cx="1870608" cy="816173"/>
      </dsp:txXfrm>
    </dsp:sp>
    <dsp:sp modelId="{7CF281FA-8831-7F42-8A38-0ADB74D029CE}">
      <dsp:nvSpPr>
        <dsp:cNvPr id="0" name=""/>
        <dsp:cNvSpPr/>
      </dsp:nvSpPr>
      <dsp:spPr>
        <a:xfrm>
          <a:off x="4469335" y="849213"/>
          <a:ext cx="2442215" cy="816173"/>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877422" y="849213"/>
        <a:ext cx="1626042" cy="816173"/>
      </dsp:txXfrm>
    </dsp:sp>
    <dsp:sp modelId="{70ADBDCC-2290-2943-BD1F-F8DC770C6FD5}">
      <dsp:nvSpPr>
        <dsp:cNvPr id="0" name=""/>
        <dsp:cNvSpPr/>
      </dsp:nvSpPr>
      <dsp:spPr>
        <a:xfrm>
          <a:off x="6707507" y="849213"/>
          <a:ext cx="2433972" cy="81617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7115594" y="849213"/>
        <a:ext cx="1617799" cy="81617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2859" y="846355"/>
          <a:ext cx="2848007" cy="821888"/>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13803" y="846355"/>
        <a:ext cx="2026119" cy="821888"/>
      </dsp:txXfrm>
    </dsp:sp>
    <dsp:sp modelId="{4081AFBF-590F-6443-9A70-A71E16F05D20}">
      <dsp:nvSpPr>
        <dsp:cNvPr id="0" name=""/>
        <dsp:cNvSpPr/>
      </dsp:nvSpPr>
      <dsp:spPr>
        <a:xfrm>
          <a:off x="2645394" y="846355"/>
          <a:ext cx="2568647" cy="821888"/>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056338" y="846355"/>
        <a:ext cx="1746759" cy="821888"/>
      </dsp:txXfrm>
    </dsp:sp>
    <dsp:sp modelId="{7CF281FA-8831-7F42-8A38-0ADB74D029CE}">
      <dsp:nvSpPr>
        <dsp:cNvPr id="0" name=""/>
        <dsp:cNvSpPr/>
      </dsp:nvSpPr>
      <dsp:spPr>
        <a:xfrm>
          <a:off x="5008570" y="846355"/>
          <a:ext cx="2054721" cy="821888"/>
        </a:xfrm>
        <a:prstGeom prst="chevron">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419514" y="846355"/>
        <a:ext cx="1232833" cy="821888"/>
      </dsp:txXfrm>
    </dsp:sp>
    <dsp:sp modelId="{70ADBDCC-2290-2943-BD1F-F8DC770C6FD5}">
      <dsp:nvSpPr>
        <dsp:cNvPr id="0" name=""/>
        <dsp:cNvSpPr/>
      </dsp:nvSpPr>
      <dsp:spPr>
        <a:xfrm>
          <a:off x="6857819" y="846355"/>
          <a:ext cx="2054721" cy="821888"/>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268763" y="846355"/>
        <a:ext cx="1232833" cy="821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231D7-D049-1C4E-94BE-09B7CBBCB4C4}">
      <dsp:nvSpPr>
        <dsp:cNvPr id="0" name=""/>
        <dsp:cNvSpPr/>
      </dsp:nvSpPr>
      <dsp:spPr>
        <a:xfrm>
          <a:off x="1104900" y="-100961"/>
          <a:ext cx="6172199" cy="617219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Anarchy</a:t>
          </a:r>
          <a:endParaRPr lang="en-US" sz="2800" kern="1200" dirty="0"/>
        </a:p>
      </dsp:txBody>
      <dsp:txXfrm>
        <a:off x="3328126" y="207648"/>
        <a:ext cx="1725747" cy="925830"/>
      </dsp:txXfrm>
    </dsp:sp>
    <dsp:sp modelId="{4587E30E-D273-E24E-BDB3-1CDA0B3B4724}">
      <dsp:nvSpPr>
        <dsp:cNvPr id="0" name=""/>
        <dsp:cNvSpPr/>
      </dsp:nvSpPr>
      <dsp:spPr>
        <a:xfrm>
          <a:off x="1447802" y="990604"/>
          <a:ext cx="5486394" cy="5223508"/>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Complex</a:t>
          </a:r>
          <a:endParaRPr lang="en-US" sz="2800" kern="1200" dirty="0"/>
        </a:p>
      </dsp:txBody>
      <dsp:txXfrm>
        <a:off x="3232252" y="1304014"/>
        <a:ext cx="1917494" cy="940231"/>
      </dsp:txXfrm>
    </dsp:sp>
    <dsp:sp modelId="{DAF942A7-DFE5-4141-8DA5-DFF0369F82F7}">
      <dsp:nvSpPr>
        <dsp:cNvPr id="0" name=""/>
        <dsp:cNvSpPr/>
      </dsp:nvSpPr>
      <dsp:spPr>
        <a:xfrm>
          <a:off x="1752604" y="2165994"/>
          <a:ext cx="4876791" cy="4107167"/>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Complicated</a:t>
          </a:r>
          <a:endParaRPr lang="en-US" sz="2800" kern="1200" dirty="0"/>
        </a:p>
      </dsp:txBody>
      <dsp:txXfrm>
        <a:off x="3054707" y="2474032"/>
        <a:ext cx="2272584" cy="924112"/>
      </dsp:txXfrm>
    </dsp:sp>
    <dsp:sp modelId="{F49B2C90-9ADF-1C4E-8CF8-EB247F365ED6}">
      <dsp:nvSpPr>
        <dsp:cNvPr id="0" name=""/>
        <dsp:cNvSpPr/>
      </dsp:nvSpPr>
      <dsp:spPr>
        <a:xfrm>
          <a:off x="2956560" y="3602358"/>
          <a:ext cx="2468880" cy="246888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Simple</a:t>
          </a:r>
          <a:endParaRPr lang="en-US" sz="2800" kern="1200" dirty="0"/>
        </a:p>
      </dsp:txBody>
      <dsp:txXfrm>
        <a:off x="3318119" y="4219578"/>
        <a:ext cx="1745761" cy="12344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E245-35C6-AE42-850B-8EDE3A299BC5}">
      <dsp:nvSpPr>
        <dsp:cNvPr id="0" name=""/>
        <dsp:cNvSpPr/>
      </dsp:nvSpPr>
      <dsp:spPr>
        <a:xfrm>
          <a:off x="5704267" y="50250"/>
          <a:ext cx="1715281" cy="171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Identify</a:t>
          </a:r>
          <a:endParaRPr lang="en-US" sz="3200" kern="1200" dirty="0"/>
        </a:p>
      </dsp:txBody>
      <dsp:txXfrm>
        <a:off x="5704267" y="50250"/>
        <a:ext cx="1715281" cy="1715281"/>
      </dsp:txXfrm>
    </dsp:sp>
    <dsp:sp modelId="{133BBC71-FE28-C345-8601-6CC6E84E74D8}">
      <dsp:nvSpPr>
        <dsp:cNvPr id="0" name=""/>
        <dsp:cNvSpPr/>
      </dsp:nvSpPr>
      <dsp:spPr>
        <a:xfrm>
          <a:off x="1664957" y="105"/>
          <a:ext cx="6436558" cy="6436558"/>
        </a:xfrm>
        <a:prstGeom prst="circularArrow">
          <a:avLst>
            <a:gd name="adj1" fmla="val 5197"/>
            <a:gd name="adj2" fmla="val 335651"/>
            <a:gd name="adj3" fmla="val 21294309"/>
            <a:gd name="adj4" fmla="val 19765304"/>
            <a:gd name="adj5" fmla="val 606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378BD0-CDBE-AC42-953C-5084F725E6C5}">
      <dsp:nvSpPr>
        <dsp:cNvPr id="0" name=""/>
        <dsp:cNvSpPr/>
      </dsp:nvSpPr>
      <dsp:spPr>
        <a:xfrm>
          <a:off x="6741743" y="3243273"/>
          <a:ext cx="1715281" cy="171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Prevent</a:t>
          </a:r>
          <a:endParaRPr lang="en-US" sz="3200" kern="1200" dirty="0"/>
        </a:p>
      </dsp:txBody>
      <dsp:txXfrm>
        <a:off x="6741743" y="3243273"/>
        <a:ext cx="1715281" cy="1715281"/>
      </dsp:txXfrm>
    </dsp:sp>
    <dsp:sp modelId="{EA533C58-C720-1046-9993-FCC4CD742C35}">
      <dsp:nvSpPr>
        <dsp:cNvPr id="0" name=""/>
        <dsp:cNvSpPr/>
      </dsp:nvSpPr>
      <dsp:spPr>
        <a:xfrm>
          <a:off x="1664957" y="105"/>
          <a:ext cx="6436558" cy="6436558"/>
        </a:xfrm>
        <a:prstGeom prst="circularArrow">
          <a:avLst>
            <a:gd name="adj1" fmla="val 5197"/>
            <a:gd name="adj2" fmla="val 335651"/>
            <a:gd name="adj3" fmla="val 4015804"/>
            <a:gd name="adj4" fmla="val 2252417"/>
            <a:gd name="adj5" fmla="val 606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C64B44-67A0-B34E-B765-B9198BD2FC4A}">
      <dsp:nvSpPr>
        <dsp:cNvPr id="0" name=""/>
        <dsp:cNvSpPr/>
      </dsp:nvSpPr>
      <dsp:spPr>
        <a:xfrm>
          <a:off x="4025596" y="5216669"/>
          <a:ext cx="1715281" cy="171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Mitigate</a:t>
          </a:r>
          <a:endParaRPr lang="en-US" sz="3200" kern="1200" dirty="0"/>
        </a:p>
      </dsp:txBody>
      <dsp:txXfrm>
        <a:off x="4025596" y="5216669"/>
        <a:ext cx="1715281" cy="1715281"/>
      </dsp:txXfrm>
    </dsp:sp>
    <dsp:sp modelId="{457C7C3E-E078-DD4B-9999-0747B51A5BE1}">
      <dsp:nvSpPr>
        <dsp:cNvPr id="0" name=""/>
        <dsp:cNvSpPr/>
      </dsp:nvSpPr>
      <dsp:spPr>
        <a:xfrm>
          <a:off x="1664957" y="105"/>
          <a:ext cx="6436558" cy="6436558"/>
        </a:xfrm>
        <a:prstGeom prst="circularArrow">
          <a:avLst>
            <a:gd name="adj1" fmla="val 5197"/>
            <a:gd name="adj2" fmla="val 335651"/>
            <a:gd name="adj3" fmla="val 8211932"/>
            <a:gd name="adj4" fmla="val 6448545"/>
            <a:gd name="adj5" fmla="val 606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964AD0-DF38-A943-B64A-B7A14589F9CD}">
      <dsp:nvSpPr>
        <dsp:cNvPr id="0" name=""/>
        <dsp:cNvSpPr/>
      </dsp:nvSpPr>
      <dsp:spPr>
        <a:xfrm>
          <a:off x="763175" y="3243273"/>
          <a:ext cx="2807829" cy="171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Communicate</a:t>
          </a:r>
          <a:endParaRPr lang="en-US" sz="3200" kern="1200" dirty="0"/>
        </a:p>
      </dsp:txBody>
      <dsp:txXfrm>
        <a:off x="763175" y="3243273"/>
        <a:ext cx="2807829" cy="1715281"/>
      </dsp:txXfrm>
    </dsp:sp>
    <dsp:sp modelId="{24BFE163-B8A4-6F41-8DA9-FFCB594A6712}">
      <dsp:nvSpPr>
        <dsp:cNvPr id="0" name=""/>
        <dsp:cNvSpPr/>
      </dsp:nvSpPr>
      <dsp:spPr>
        <a:xfrm>
          <a:off x="1664957" y="105"/>
          <a:ext cx="6436558" cy="6436558"/>
        </a:xfrm>
        <a:prstGeom prst="circularArrow">
          <a:avLst>
            <a:gd name="adj1" fmla="val 5197"/>
            <a:gd name="adj2" fmla="val 335651"/>
            <a:gd name="adj3" fmla="val 12299045"/>
            <a:gd name="adj4" fmla="val 10770040"/>
            <a:gd name="adj5" fmla="val 606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0DAA8FA-DB69-8043-B958-06CB0EC0FD62}">
      <dsp:nvSpPr>
        <dsp:cNvPr id="0" name=""/>
        <dsp:cNvSpPr/>
      </dsp:nvSpPr>
      <dsp:spPr>
        <a:xfrm>
          <a:off x="2346925" y="50250"/>
          <a:ext cx="1715281" cy="171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Monitor</a:t>
          </a:r>
          <a:endParaRPr lang="en-US" sz="3200" kern="1200" dirty="0"/>
        </a:p>
      </dsp:txBody>
      <dsp:txXfrm>
        <a:off x="2346925" y="50250"/>
        <a:ext cx="1715281" cy="1715281"/>
      </dsp:txXfrm>
    </dsp:sp>
    <dsp:sp modelId="{796E8911-11FD-E840-9E81-13BBF089A9A7}">
      <dsp:nvSpPr>
        <dsp:cNvPr id="0" name=""/>
        <dsp:cNvSpPr/>
      </dsp:nvSpPr>
      <dsp:spPr>
        <a:xfrm>
          <a:off x="1664957" y="105"/>
          <a:ext cx="6436558" cy="6436558"/>
        </a:xfrm>
        <a:prstGeom prst="circularArrow">
          <a:avLst>
            <a:gd name="adj1" fmla="val 5197"/>
            <a:gd name="adj2" fmla="val 335651"/>
            <a:gd name="adj3" fmla="val 16866789"/>
            <a:gd name="adj4" fmla="val 15197560"/>
            <a:gd name="adj5" fmla="val 6063"/>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25C3E-0F08-C546-B92B-8B1732132514}">
      <dsp:nvSpPr>
        <dsp:cNvPr id="0" name=""/>
        <dsp:cNvSpPr/>
      </dsp:nvSpPr>
      <dsp:spPr>
        <a:xfrm>
          <a:off x="3482553" y="3934666"/>
          <a:ext cx="2266354" cy="226635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Safer Systems</a:t>
          </a:r>
          <a:endParaRPr lang="en-US" sz="3700" kern="1200" dirty="0"/>
        </a:p>
      </dsp:txBody>
      <dsp:txXfrm>
        <a:off x="3814453" y="4266566"/>
        <a:ext cx="1602554" cy="1602554"/>
      </dsp:txXfrm>
    </dsp:sp>
    <dsp:sp modelId="{09317FDD-FCC3-5545-ADCB-5E0F0F256275}">
      <dsp:nvSpPr>
        <dsp:cNvPr id="0" name=""/>
        <dsp:cNvSpPr/>
      </dsp:nvSpPr>
      <dsp:spPr>
        <a:xfrm rot="10800000">
          <a:off x="1024332" y="4744887"/>
          <a:ext cx="2323018" cy="645911"/>
        </a:xfrm>
        <a:prstGeom prst="lef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F66191-74A7-FB42-9178-2DE50097AE8C}">
      <dsp:nvSpPr>
        <dsp:cNvPr id="0" name=""/>
        <dsp:cNvSpPr/>
      </dsp:nvSpPr>
      <dsp:spPr>
        <a:xfrm>
          <a:off x="143647" y="4433264"/>
          <a:ext cx="1761370" cy="1269158"/>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Mental Workload</a:t>
          </a:r>
          <a:endParaRPr lang="en-US" sz="2800" kern="1200" dirty="0"/>
        </a:p>
      </dsp:txBody>
      <dsp:txXfrm>
        <a:off x="180819" y="4470436"/>
        <a:ext cx="1687026" cy="1194814"/>
      </dsp:txXfrm>
    </dsp:sp>
    <dsp:sp modelId="{A63C1E40-D2C9-8F4F-9B3F-7ABC3FDC3D00}">
      <dsp:nvSpPr>
        <dsp:cNvPr id="0" name=""/>
        <dsp:cNvSpPr/>
      </dsp:nvSpPr>
      <dsp:spPr>
        <a:xfrm rot="12600000">
          <a:off x="1178055" y="3481179"/>
          <a:ext cx="2497736" cy="645911"/>
        </a:xfrm>
        <a:prstGeom prst="leftArrow">
          <a:avLst>
            <a:gd name="adj1" fmla="val 60000"/>
            <a:gd name="adj2" fmla="val 50000"/>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ECDB6A-6A4C-B746-B1FB-7A4466992510}">
      <dsp:nvSpPr>
        <dsp:cNvPr id="0" name=""/>
        <dsp:cNvSpPr/>
      </dsp:nvSpPr>
      <dsp:spPr>
        <a:xfrm>
          <a:off x="361012" y="2545121"/>
          <a:ext cx="1968718" cy="1269158"/>
        </a:xfrm>
        <a:prstGeom prst="roundRect">
          <a:avLst>
            <a:gd name="adj" fmla="val 10000"/>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Distractions</a:t>
          </a:r>
          <a:endParaRPr lang="en-US" sz="2800" kern="1200" dirty="0"/>
        </a:p>
      </dsp:txBody>
      <dsp:txXfrm>
        <a:off x="398184" y="2582293"/>
        <a:ext cx="1894374" cy="1194814"/>
      </dsp:txXfrm>
    </dsp:sp>
    <dsp:sp modelId="{FC31CFD1-18BB-154A-8EF4-5C901D753371}">
      <dsp:nvSpPr>
        <dsp:cNvPr id="0" name=""/>
        <dsp:cNvSpPr/>
      </dsp:nvSpPr>
      <dsp:spPr>
        <a:xfrm rot="14400000">
          <a:off x="2103153" y="2556080"/>
          <a:ext cx="2497736" cy="645911"/>
        </a:xfrm>
        <a:prstGeom prst="leftArrow">
          <a:avLst>
            <a:gd name="adj1" fmla="val 60000"/>
            <a:gd name="adj2" fmla="val 50000"/>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5E1B4A-216F-9846-9840-5DC52B5CB5B6}">
      <dsp:nvSpPr>
        <dsp:cNvPr id="0" name=""/>
        <dsp:cNvSpPr/>
      </dsp:nvSpPr>
      <dsp:spPr>
        <a:xfrm>
          <a:off x="1567727" y="1162905"/>
          <a:ext cx="2319720" cy="1269158"/>
        </a:xfrm>
        <a:prstGeom prst="roundRect">
          <a:avLst>
            <a:gd name="adj" fmla="val 10000"/>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Environment</a:t>
          </a:r>
        </a:p>
      </dsp:txBody>
      <dsp:txXfrm>
        <a:off x="1604899" y="1200077"/>
        <a:ext cx="2245376" cy="1194814"/>
      </dsp:txXfrm>
    </dsp:sp>
    <dsp:sp modelId="{04178C95-622A-D24F-BCE4-83A0100DC6F4}">
      <dsp:nvSpPr>
        <dsp:cNvPr id="0" name=""/>
        <dsp:cNvSpPr/>
      </dsp:nvSpPr>
      <dsp:spPr>
        <a:xfrm rot="16379527">
          <a:off x="3496504" y="2218211"/>
          <a:ext cx="2502590" cy="645911"/>
        </a:xfrm>
        <a:prstGeom prst="lef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F62F82-D59D-EF42-B479-C779B36244AF}">
      <dsp:nvSpPr>
        <dsp:cNvPr id="0" name=""/>
        <dsp:cNvSpPr/>
      </dsp:nvSpPr>
      <dsp:spPr>
        <a:xfrm>
          <a:off x="4019890" y="656998"/>
          <a:ext cx="1586448" cy="1269158"/>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Physical Demands</a:t>
          </a:r>
        </a:p>
      </dsp:txBody>
      <dsp:txXfrm>
        <a:off x="4057062" y="694170"/>
        <a:ext cx="1512104" cy="1194814"/>
      </dsp:txXfrm>
    </dsp:sp>
    <dsp:sp modelId="{81ACD84B-EF12-2345-A73D-F21EF7A7BC31}">
      <dsp:nvSpPr>
        <dsp:cNvPr id="0" name=""/>
        <dsp:cNvSpPr/>
      </dsp:nvSpPr>
      <dsp:spPr>
        <a:xfrm rot="18000000">
          <a:off x="4630570" y="2556080"/>
          <a:ext cx="2497736" cy="645911"/>
        </a:xfrm>
        <a:prstGeom prst="leftArrow">
          <a:avLst>
            <a:gd name="adj1" fmla="val 60000"/>
            <a:gd name="adj2" fmla="val 5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9BF097-0C79-9341-B4EA-3F1DC7B62748}">
      <dsp:nvSpPr>
        <dsp:cNvPr id="0" name=""/>
        <dsp:cNvSpPr/>
      </dsp:nvSpPr>
      <dsp:spPr>
        <a:xfrm>
          <a:off x="5710648" y="1162905"/>
          <a:ext cx="1586448" cy="1269158"/>
        </a:xfrm>
        <a:prstGeom prst="roundRect">
          <a:avLst>
            <a:gd name="adj" fmla="val 1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Product Design</a:t>
          </a:r>
        </a:p>
      </dsp:txBody>
      <dsp:txXfrm>
        <a:off x="5747820" y="1200077"/>
        <a:ext cx="1512104" cy="1194814"/>
      </dsp:txXfrm>
    </dsp:sp>
    <dsp:sp modelId="{5E6D09D5-9502-774C-8C53-CD8AC022F3FB}">
      <dsp:nvSpPr>
        <dsp:cNvPr id="0" name=""/>
        <dsp:cNvSpPr/>
      </dsp:nvSpPr>
      <dsp:spPr>
        <a:xfrm rot="19800000">
          <a:off x="5555669" y="3481179"/>
          <a:ext cx="2497736" cy="645911"/>
        </a:xfrm>
        <a:prstGeom prst="leftArrow">
          <a:avLst>
            <a:gd name="adj1" fmla="val 60000"/>
            <a:gd name="adj2" fmla="val 5000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245F70-B8D7-2549-8F2B-989EC68B3BDA}">
      <dsp:nvSpPr>
        <dsp:cNvPr id="0" name=""/>
        <dsp:cNvSpPr/>
      </dsp:nvSpPr>
      <dsp:spPr>
        <a:xfrm>
          <a:off x="7092865" y="2545121"/>
          <a:ext cx="1586448" cy="1269158"/>
        </a:xfrm>
        <a:prstGeom prst="roundRect">
          <a:avLst>
            <a:gd name="adj" fmla="val 1000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 Teams </a:t>
          </a:r>
        </a:p>
      </dsp:txBody>
      <dsp:txXfrm>
        <a:off x="7130037" y="2582293"/>
        <a:ext cx="1512104" cy="1194814"/>
      </dsp:txXfrm>
    </dsp:sp>
    <dsp:sp modelId="{F40F5CE6-1717-1A44-A900-1A6BC5A39C74}">
      <dsp:nvSpPr>
        <dsp:cNvPr id="0" name=""/>
        <dsp:cNvSpPr/>
      </dsp:nvSpPr>
      <dsp:spPr>
        <a:xfrm>
          <a:off x="5882872" y="4744887"/>
          <a:ext cx="2301749" cy="645911"/>
        </a:xfrm>
        <a:prstGeom prst="lef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C1E693-58E1-D94D-A4A4-782948418F31}">
      <dsp:nvSpPr>
        <dsp:cNvPr id="0" name=""/>
        <dsp:cNvSpPr/>
      </dsp:nvSpPr>
      <dsp:spPr>
        <a:xfrm>
          <a:off x="7391397" y="4433264"/>
          <a:ext cx="1586448" cy="1269158"/>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Process Design</a:t>
          </a:r>
        </a:p>
      </dsp:txBody>
      <dsp:txXfrm>
        <a:off x="7428569" y="4470436"/>
        <a:ext cx="1512104" cy="119481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4B231-98A3-4C04-B79C-F246DAA34FD2}">
      <dsp:nvSpPr>
        <dsp:cNvPr id="0" name=""/>
        <dsp:cNvSpPr/>
      </dsp:nvSpPr>
      <dsp:spPr>
        <a:xfrm>
          <a:off x="0" y="10097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Communication</a:t>
          </a:r>
          <a:endParaRPr lang="en-US" sz="2600" kern="1200" dirty="0"/>
        </a:p>
      </dsp:txBody>
      <dsp:txXfrm>
        <a:off x="30442" y="131421"/>
        <a:ext cx="5196914" cy="562726"/>
      </dsp:txXfrm>
    </dsp:sp>
    <dsp:sp modelId="{3F2CFFAE-1036-434B-BDDA-FEE31D5AEBB0}">
      <dsp:nvSpPr>
        <dsp:cNvPr id="0" name=""/>
        <dsp:cNvSpPr/>
      </dsp:nvSpPr>
      <dsp:spPr>
        <a:xfrm>
          <a:off x="0" y="79946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Critical thinking</a:t>
          </a:r>
          <a:endParaRPr lang="en-US" sz="2600" kern="1200" dirty="0"/>
        </a:p>
      </dsp:txBody>
      <dsp:txXfrm>
        <a:off x="30442" y="829911"/>
        <a:ext cx="5196914" cy="562726"/>
      </dsp:txXfrm>
    </dsp:sp>
    <dsp:sp modelId="{7B939182-C6C7-4D08-B506-8DAA938EEBC9}">
      <dsp:nvSpPr>
        <dsp:cNvPr id="0" name=""/>
        <dsp:cNvSpPr/>
      </dsp:nvSpPr>
      <dsp:spPr>
        <a:xfrm>
          <a:off x="0" y="149795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Collaboration</a:t>
          </a:r>
          <a:endParaRPr lang="en-US" sz="2600" kern="1200" dirty="0"/>
        </a:p>
      </dsp:txBody>
      <dsp:txXfrm>
        <a:off x="30442" y="1528401"/>
        <a:ext cx="5196914" cy="562726"/>
      </dsp:txXfrm>
    </dsp:sp>
    <dsp:sp modelId="{285B6FB0-C67A-4A3D-9013-BC71D33D791A}">
      <dsp:nvSpPr>
        <dsp:cNvPr id="0" name=""/>
        <dsp:cNvSpPr/>
      </dsp:nvSpPr>
      <dsp:spPr>
        <a:xfrm>
          <a:off x="0" y="219644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Anticipate failure</a:t>
          </a:r>
          <a:endParaRPr lang="en-US" sz="2600" kern="1200"/>
        </a:p>
      </dsp:txBody>
      <dsp:txXfrm>
        <a:off x="30442" y="2226891"/>
        <a:ext cx="5196914" cy="562726"/>
      </dsp:txXfrm>
    </dsp:sp>
    <dsp:sp modelId="{A93D9579-2AFB-455B-96A5-9129F0F6CCA3}">
      <dsp:nvSpPr>
        <dsp:cNvPr id="0" name=""/>
        <dsp:cNvSpPr/>
      </dsp:nvSpPr>
      <dsp:spPr>
        <a:xfrm>
          <a:off x="0" y="289493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Adaptability</a:t>
          </a:r>
          <a:endParaRPr lang="en-US" sz="2600" kern="1200"/>
        </a:p>
      </dsp:txBody>
      <dsp:txXfrm>
        <a:off x="30442" y="2925381"/>
        <a:ext cx="5196914" cy="562726"/>
      </dsp:txXfrm>
    </dsp:sp>
    <dsp:sp modelId="{6AB6E9B5-797B-4A05-B437-4C557314B1B9}">
      <dsp:nvSpPr>
        <dsp:cNvPr id="0" name=""/>
        <dsp:cNvSpPr/>
      </dsp:nvSpPr>
      <dsp:spPr>
        <a:xfrm>
          <a:off x="0" y="359342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Initiative</a:t>
          </a:r>
          <a:endParaRPr lang="en-US" sz="2600" kern="1200" dirty="0"/>
        </a:p>
      </dsp:txBody>
      <dsp:txXfrm>
        <a:off x="30442" y="3623871"/>
        <a:ext cx="5196914" cy="562726"/>
      </dsp:txXfrm>
    </dsp:sp>
    <dsp:sp modelId="{11CF30A8-0D48-4619-9C1B-0A1D18907F27}">
      <dsp:nvSpPr>
        <dsp:cNvPr id="0" name=""/>
        <dsp:cNvSpPr/>
      </dsp:nvSpPr>
      <dsp:spPr>
        <a:xfrm>
          <a:off x="0" y="4291919"/>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Analysis</a:t>
          </a:r>
          <a:endParaRPr lang="en-US" sz="2600" kern="1200" dirty="0"/>
        </a:p>
      </dsp:txBody>
      <dsp:txXfrm>
        <a:off x="30442" y="4322361"/>
        <a:ext cx="5196914" cy="562726"/>
      </dsp:txXfrm>
    </dsp:sp>
    <dsp:sp modelId="{A4A473B0-B623-43CD-9491-13B82AD1434E}">
      <dsp:nvSpPr>
        <dsp:cNvPr id="0" name=""/>
        <dsp:cNvSpPr/>
      </dsp:nvSpPr>
      <dsp:spPr>
        <a:xfrm>
          <a:off x="0" y="4990410"/>
          <a:ext cx="5257798" cy="6236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Creativity </a:t>
          </a:r>
          <a:endParaRPr lang="en-US" sz="2600" kern="1200" dirty="0"/>
        </a:p>
      </dsp:txBody>
      <dsp:txXfrm>
        <a:off x="30442" y="5020852"/>
        <a:ext cx="5196914" cy="5627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B7A94-6350-0C40-BF25-E8EF40ABBC41}">
      <dsp:nvSpPr>
        <dsp:cNvPr id="0" name=""/>
        <dsp:cNvSpPr/>
      </dsp:nvSpPr>
      <dsp:spPr>
        <a:xfrm>
          <a:off x="1752600" y="0"/>
          <a:ext cx="6400800" cy="6400800"/>
        </a:xfrm>
        <a:prstGeom prst="diamond">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C8D7570-FA48-7441-A81C-7B8980649A3F}">
      <dsp:nvSpPr>
        <dsp:cNvPr id="0" name=""/>
        <dsp:cNvSpPr/>
      </dsp:nvSpPr>
      <dsp:spPr>
        <a:xfrm>
          <a:off x="1143012" y="609598"/>
          <a:ext cx="3560065" cy="2496312"/>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Use Error Analysis</a:t>
          </a:r>
          <a:endParaRPr lang="en-US" sz="4300" kern="1200" dirty="0"/>
        </a:p>
      </dsp:txBody>
      <dsp:txXfrm>
        <a:off x="1264872" y="731458"/>
        <a:ext cx="3316345" cy="2252592"/>
      </dsp:txXfrm>
    </dsp:sp>
    <dsp:sp modelId="{EA210925-F00F-7A43-85EF-C356A608BD31}">
      <dsp:nvSpPr>
        <dsp:cNvPr id="0" name=""/>
        <dsp:cNvSpPr/>
      </dsp:nvSpPr>
      <dsp:spPr>
        <a:xfrm>
          <a:off x="5126734" y="608076"/>
          <a:ext cx="3560065" cy="2496312"/>
        </a:xfrm>
        <a:prstGeom prst="roundRect">
          <a:avLst/>
        </a:prstGeom>
        <a:gradFill rotWithShape="0">
          <a:gsLst>
            <a:gs pos="0">
              <a:schemeClr val="accent4">
                <a:shade val="80000"/>
                <a:hueOff val="-58853"/>
                <a:satOff val="-1455"/>
                <a:lumOff val="8329"/>
                <a:alphaOff val="0"/>
                <a:shade val="51000"/>
                <a:satMod val="130000"/>
              </a:schemeClr>
            </a:gs>
            <a:gs pos="80000">
              <a:schemeClr val="accent4">
                <a:shade val="80000"/>
                <a:hueOff val="-58853"/>
                <a:satOff val="-1455"/>
                <a:lumOff val="8329"/>
                <a:alphaOff val="0"/>
                <a:shade val="93000"/>
                <a:satMod val="130000"/>
              </a:schemeClr>
            </a:gs>
            <a:gs pos="100000">
              <a:schemeClr val="accent4">
                <a:shade val="80000"/>
                <a:hueOff val="-58853"/>
                <a:satOff val="-1455"/>
                <a:lumOff val="83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Usability Analysis</a:t>
          </a:r>
          <a:endParaRPr lang="en-US" sz="4300" kern="1200" dirty="0"/>
        </a:p>
      </dsp:txBody>
      <dsp:txXfrm>
        <a:off x="5248594" y="729936"/>
        <a:ext cx="3316345" cy="2252592"/>
      </dsp:txXfrm>
    </dsp:sp>
    <dsp:sp modelId="{FF47BA86-FA54-364F-89C6-392260E3A51C}">
      <dsp:nvSpPr>
        <dsp:cNvPr id="0" name=""/>
        <dsp:cNvSpPr/>
      </dsp:nvSpPr>
      <dsp:spPr>
        <a:xfrm>
          <a:off x="1219199" y="3296412"/>
          <a:ext cx="3560065" cy="2496312"/>
        </a:xfrm>
        <a:prstGeom prst="roundRect">
          <a:avLst/>
        </a:prstGeom>
        <a:gradFill rotWithShape="0">
          <a:gsLst>
            <a:gs pos="0">
              <a:schemeClr val="accent4">
                <a:shade val="80000"/>
                <a:hueOff val="-117705"/>
                <a:satOff val="-2910"/>
                <a:lumOff val="16659"/>
                <a:alphaOff val="0"/>
                <a:shade val="51000"/>
                <a:satMod val="130000"/>
              </a:schemeClr>
            </a:gs>
            <a:gs pos="80000">
              <a:schemeClr val="accent4">
                <a:shade val="80000"/>
                <a:hueOff val="-117705"/>
                <a:satOff val="-2910"/>
                <a:lumOff val="16659"/>
                <a:alphaOff val="0"/>
                <a:shade val="93000"/>
                <a:satMod val="130000"/>
              </a:schemeClr>
            </a:gs>
            <a:gs pos="100000">
              <a:schemeClr val="accent4">
                <a:shade val="80000"/>
                <a:hueOff val="-117705"/>
                <a:satOff val="-2910"/>
                <a:lumOff val="16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Proactive Risk Assessment</a:t>
          </a:r>
          <a:endParaRPr lang="en-US" sz="4300" kern="1200" dirty="0"/>
        </a:p>
      </dsp:txBody>
      <dsp:txXfrm>
        <a:off x="1341059" y="3418272"/>
        <a:ext cx="3316345" cy="2252592"/>
      </dsp:txXfrm>
    </dsp:sp>
    <dsp:sp modelId="{431CE70A-00B4-F64E-8905-2959EC8BF139}">
      <dsp:nvSpPr>
        <dsp:cNvPr id="0" name=""/>
        <dsp:cNvSpPr/>
      </dsp:nvSpPr>
      <dsp:spPr>
        <a:xfrm>
          <a:off x="5126734" y="3296412"/>
          <a:ext cx="3560065" cy="2496312"/>
        </a:xfrm>
        <a:prstGeom prst="round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Task Excursion </a:t>
          </a:r>
          <a:r>
            <a:rPr lang="en-US" sz="4300" kern="1200" dirty="0" smtClean="0"/>
            <a:t>Analysis</a:t>
          </a:r>
          <a:r>
            <a:rPr lang="en-US" sz="2400" kern="1200" baseline="30000" dirty="0" smtClean="0">
              <a:latin typeface="Times New Roman"/>
              <a:cs typeface="Times New Roman"/>
            </a:rPr>
            <a:t>™</a:t>
          </a:r>
          <a:r>
            <a:rPr lang="en-US" sz="4300" kern="1200" dirty="0" smtClean="0"/>
            <a:t> </a:t>
          </a:r>
          <a:endParaRPr lang="en-US" sz="4300" kern="1200" dirty="0"/>
        </a:p>
      </dsp:txBody>
      <dsp:txXfrm>
        <a:off x="5248594" y="3418272"/>
        <a:ext cx="3316345" cy="2252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5CDCF-F01E-EF4A-BD31-46402B93F8E2}">
      <dsp:nvSpPr>
        <dsp:cNvPr id="0" name=""/>
        <dsp:cNvSpPr/>
      </dsp:nvSpPr>
      <dsp:spPr>
        <a:xfrm>
          <a:off x="0" y="228594"/>
          <a:ext cx="7772400" cy="21789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1460" tIns="251460" rIns="251460" bIns="251460" numCol="1" spcCol="1270" anchor="ctr" anchorCtr="0">
          <a:noAutofit/>
        </a:bodyPr>
        <a:lstStyle/>
        <a:p>
          <a:pPr lvl="0" algn="l" defTabSz="2933700">
            <a:lnSpc>
              <a:spcPct val="90000"/>
            </a:lnSpc>
            <a:spcBef>
              <a:spcPct val="0"/>
            </a:spcBef>
            <a:spcAft>
              <a:spcPct val="35000"/>
            </a:spcAft>
          </a:pPr>
          <a:r>
            <a:rPr lang="en-US" sz="6600" kern="1200" dirty="0" smtClean="0"/>
            <a:t>Dennis Quaid Case</a:t>
          </a:r>
          <a:endParaRPr lang="en-US" sz="6600" kern="1200" dirty="0"/>
        </a:p>
      </dsp:txBody>
      <dsp:txXfrm>
        <a:off x="106367" y="334961"/>
        <a:ext cx="7559666" cy="1966201"/>
      </dsp:txXfrm>
    </dsp:sp>
    <dsp:sp modelId="{DAACDBA4-7352-4905-B4B3-91A481C712C1}">
      <dsp:nvSpPr>
        <dsp:cNvPr id="0" name=""/>
        <dsp:cNvSpPr/>
      </dsp:nvSpPr>
      <dsp:spPr>
        <a:xfrm>
          <a:off x="0" y="3124203"/>
          <a:ext cx="7772400" cy="217893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1460" tIns="251460" rIns="251460" bIns="251460" numCol="1" spcCol="1270" anchor="ctr" anchorCtr="0">
          <a:noAutofit/>
        </a:bodyPr>
        <a:lstStyle/>
        <a:p>
          <a:pPr lvl="0" algn="l" defTabSz="2933700">
            <a:lnSpc>
              <a:spcPct val="90000"/>
            </a:lnSpc>
            <a:spcBef>
              <a:spcPct val="0"/>
            </a:spcBef>
            <a:spcAft>
              <a:spcPct val="35000"/>
            </a:spcAft>
          </a:pPr>
          <a:r>
            <a:rPr lang="en-US" sz="6600" kern="1200" smtClean="0"/>
            <a:t>Kimberly Hiatt Case</a:t>
          </a:r>
          <a:endParaRPr lang="en-US" sz="6600" kern="1200" dirty="0"/>
        </a:p>
      </dsp:txBody>
      <dsp:txXfrm>
        <a:off x="106367" y="3230570"/>
        <a:ext cx="7559666" cy="1966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5AD7C-D98C-49F5-AEDE-581436E72DAD}">
      <dsp:nvSpPr>
        <dsp:cNvPr id="0" name=""/>
        <dsp:cNvSpPr/>
      </dsp:nvSpPr>
      <dsp:spPr>
        <a:xfrm>
          <a:off x="2559046" y="152402"/>
          <a:ext cx="3150000" cy="109667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kern="1200" dirty="0" smtClean="0"/>
            <a:t>Adverse Event</a:t>
          </a:r>
          <a:endParaRPr lang="en-US" sz="4000" kern="1200" dirty="0"/>
        </a:p>
      </dsp:txBody>
      <dsp:txXfrm>
        <a:off x="2559046" y="152402"/>
        <a:ext cx="3150000" cy="1096677"/>
      </dsp:txXfrm>
    </dsp:sp>
    <dsp:sp modelId="{DA4AAC2C-2DE3-4F92-98AE-ED323F80C9DE}">
      <dsp:nvSpPr>
        <dsp:cNvPr id="0" name=""/>
        <dsp:cNvSpPr/>
      </dsp:nvSpPr>
      <dsp:spPr>
        <a:xfrm>
          <a:off x="1775430" y="2341894"/>
          <a:ext cx="4500000" cy="1096677"/>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kern="1200" dirty="0" smtClean="0"/>
            <a:t>Medical Error/ Event</a:t>
          </a:r>
          <a:endParaRPr lang="en-US" sz="4000" kern="1200" dirty="0"/>
        </a:p>
      </dsp:txBody>
      <dsp:txXfrm>
        <a:off x="1775430" y="2341894"/>
        <a:ext cx="4500000" cy="1096677"/>
      </dsp:txXfrm>
    </dsp:sp>
    <dsp:sp modelId="{4A43FB0E-A31B-4113-86B9-F2CCE3F98758}">
      <dsp:nvSpPr>
        <dsp:cNvPr id="0" name=""/>
        <dsp:cNvSpPr/>
      </dsp:nvSpPr>
      <dsp:spPr>
        <a:xfrm>
          <a:off x="1295393" y="1219195"/>
          <a:ext cx="5580000" cy="1096677"/>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kern="1200" dirty="0" smtClean="0"/>
            <a:t>Adverse Drug Event (ADE)</a:t>
          </a:r>
          <a:endParaRPr lang="en-US" sz="4000" kern="1200" dirty="0"/>
        </a:p>
      </dsp:txBody>
      <dsp:txXfrm>
        <a:off x="1295393" y="1219195"/>
        <a:ext cx="5580000" cy="1096677"/>
      </dsp:txXfrm>
    </dsp:sp>
    <dsp:sp modelId="{10981912-82D1-4BE7-BC4B-D4299F1FC72D}">
      <dsp:nvSpPr>
        <dsp:cNvPr id="0" name=""/>
        <dsp:cNvSpPr/>
      </dsp:nvSpPr>
      <dsp:spPr>
        <a:xfrm>
          <a:off x="1504799" y="3456416"/>
          <a:ext cx="5220000" cy="1096677"/>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kern="1200" dirty="0" smtClean="0"/>
            <a:t>Medication Error/ Event</a:t>
          </a:r>
          <a:endParaRPr lang="en-US" sz="4000" kern="1200" dirty="0"/>
        </a:p>
      </dsp:txBody>
      <dsp:txXfrm>
        <a:off x="1504799" y="3456416"/>
        <a:ext cx="5220000" cy="1096677"/>
      </dsp:txXfrm>
    </dsp:sp>
    <dsp:sp modelId="{4FAA209F-51A1-46A6-996F-6A68352C1AFF}">
      <dsp:nvSpPr>
        <dsp:cNvPr id="0" name=""/>
        <dsp:cNvSpPr/>
      </dsp:nvSpPr>
      <dsp:spPr>
        <a:xfrm>
          <a:off x="1729800" y="4607928"/>
          <a:ext cx="4770000" cy="1096677"/>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kern="1200" dirty="0" smtClean="0"/>
            <a:t>Medication Error Rate</a:t>
          </a:r>
          <a:endParaRPr lang="en-US" sz="4000" kern="1200" dirty="0"/>
        </a:p>
      </dsp:txBody>
      <dsp:txXfrm>
        <a:off x="1729800" y="4607928"/>
        <a:ext cx="4770000" cy="1096677"/>
      </dsp:txXfrm>
    </dsp:sp>
    <dsp:sp modelId="{E55F8B18-8F1F-42F6-A520-574A6C58EEFC}">
      <dsp:nvSpPr>
        <dsp:cNvPr id="0" name=""/>
        <dsp:cNvSpPr/>
      </dsp:nvSpPr>
      <dsp:spPr>
        <a:xfrm>
          <a:off x="1517231" y="5759439"/>
          <a:ext cx="5195137" cy="1096677"/>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kern="1200" dirty="0" smtClean="0"/>
            <a:t>Intentionally Unsafe Act</a:t>
          </a:r>
          <a:endParaRPr lang="en-US" sz="4000" kern="1200" dirty="0"/>
        </a:p>
      </dsp:txBody>
      <dsp:txXfrm>
        <a:off x="1517231" y="5759439"/>
        <a:ext cx="5195137" cy="10966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D2CC-3899-8D48-B2C7-0E2709CCBBD1}">
      <dsp:nvSpPr>
        <dsp:cNvPr id="0" name=""/>
        <dsp:cNvSpPr/>
      </dsp:nvSpPr>
      <dsp:spPr>
        <a:xfrm>
          <a:off x="0" y="0"/>
          <a:ext cx="8763002" cy="12232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en-US" sz="5100" kern="1200" dirty="0" smtClean="0"/>
            <a:t>NEJM (2010)</a:t>
          </a:r>
          <a:endParaRPr lang="en-US" sz="5100" kern="1200" dirty="0"/>
        </a:p>
      </dsp:txBody>
      <dsp:txXfrm>
        <a:off x="59713" y="59713"/>
        <a:ext cx="8643576" cy="1103809"/>
      </dsp:txXfrm>
    </dsp:sp>
    <dsp:sp modelId="{1D874256-9B37-E043-9934-EDD4AF81BB2E}">
      <dsp:nvSpPr>
        <dsp:cNvPr id="0" name=""/>
        <dsp:cNvSpPr/>
      </dsp:nvSpPr>
      <dsp:spPr>
        <a:xfrm>
          <a:off x="0" y="1350901"/>
          <a:ext cx="8763002" cy="1223235"/>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en-US" sz="5100" kern="1200" dirty="0" smtClean="0"/>
            <a:t>Health Affairs (2011)</a:t>
          </a:r>
          <a:endParaRPr lang="en-US" sz="5100" kern="1200" dirty="0"/>
        </a:p>
      </dsp:txBody>
      <dsp:txXfrm>
        <a:off x="59713" y="1410614"/>
        <a:ext cx="8643576" cy="1103809"/>
      </dsp:txXfrm>
    </dsp:sp>
    <dsp:sp modelId="{D54554F3-E445-FA4D-B98F-576BDBCA24C9}">
      <dsp:nvSpPr>
        <dsp:cNvPr id="0" name=""/>
        <dsp:cNvSpPr/>
      </dsp:nvSpPr>
      <dsp:spPr>
        <a:xfrm>
          <a:off x="0" y="2929792"/>
          <a:ext cx="8763002" cy="122323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en-US" sz="5100" kern="1200" dirty="0" smtClean="0"/>
            <a:t>OIG Report on Medicare (2010)</a:t>
          </a:r>
          <a:endParaRPr lang="en-US" sz="5100" kern="1200" dirty="0"/>
        </a:p>
      </dsp:txBody>
      <dsp:txXfrm>
        <a:off x="59713" y="2989505"/>
        <a:ext cx="8643576" cy="1103809"/>
      </dsp:txXfrm>
    </dsp:sp>
    <dsp:sp modelId="{2BC65B83-2F33-4D36-AE68-9249B84A1C96}">
      <dsp:nvSpPr>
        <dsp:cNvPr id="0" name=""/>
        <dsp:cNvSpPr/>
      </dsp:nvSpPr>
      <dsp:spPr>
        <a:xfrm>
          <a:off x="1143045" y="4274347"/>
          <a:ext cx="6629386"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i="1" kern="1200" dirty="0" smtClean="0"/>
            <a:t>Why?</a:t>
          </a:r>
          <a:endParaRPr lang="en-US" sz="4000" i="1" kern="1200" dirty="0"/>
        </a:p>
        <a:p>
          <a:pPr marL="285750" lvl="1" indent="-285750" algn="l" defTabSz="1778000">
            <a:lnSpc>
              <a:spcPct val="90000"/>
            </a:lnSpc>
            <a:spcBef>
              <a:spcPct val="0"/>
            </a:spcBef>
            <a:spcAft>
              <a:spcPct val="20000"/>
            </a:spcAft>
            <a:buChar char="••"/>
          </a:pPr>
          <a:r>
            <a:rPr lang="en-US" sz="4000" i="1" kern="1200" dirty="0" smtClean="0"/>
            <a:t>What are the barriers?</a:t>
          </a:r>
          <a:endParaRPr lang="en-US" sz="4000" i="1" kern="1200" dirty="0"/>
        </a:p>
      </dsp:txBody>
      <dsp:txXfrm>
        <a:off x="1143045" y="4274347"/>
        <a:ext cx="6629386" cy="1372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1527" y="841623"/>
          <a:ext cx="2078384" cy="83135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VA Process</a:t>
          </a:r>
          <a:endParaRPr lang="en-US" sz="2800" kern="1200" dirty="0"/>
        </a:p>
      </dsp:txBody>
      <dsp:txXfrm>
        <a:off x="417204" y="841623"/>
        <a:ext cx="1247031" cy="831353"/>
      </dsp:txXfrm>
    </dsp:sp>
    <dsp:sp modelId="{4081AFBF-590F-6443-9A70-A71E16F05D20}">
      <dsp:nvSpPr>
        <dsp:cNvPr id="0" name=""/>
        <dsp:cNvSpPr/>
      </dsp:nvSpPr>
      <dsp:spPr>
        <a:xfrm>
          <a:off x="1872074" y="841623"/>
          <a:ext cx="2566805" cy="83135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Challenges</a:t>
          </a:r>
          <a:endParaRPr lang="en-US" sz="2800" kern="1200" dirty="0"/>
        </a:p>
      </dsp:txBody>
      <dsp:txXfrm>
        <a:off x="2287751" y="841623"/>
        <a:ext cx="1735452" cy="831353"/>
      </dsp:txXfrm>
    </dsp:sp>
    <dsp:sp modelId="{7CF281FA-8831-7F42-8A38-0ADB74D029CE}">
      <dsp:nvSpPr>
        <dsp:cNvPr id="0" name=""/>
        <dsp:cNvSpPr/>
      </dsp:nvSpPr>
      <dsp:spPr>
        <a:xfrm>
          <a:off x="4231040" y="841623"/>
          <a:ext cx="2605754" cy="83135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Strategies</a:t>
          </a:r>
          <a:endParaRPr lang="en-US" sz="2800" kern="1200" dirty="0"/>
        </a:p>
      </dsp:txBody>
      <dsp:txXfrm>
        <a:off x="4646717" y="841623"/>
        <a:ext cx="1774401" cy="831353"/>
      </dsp:txXfrm>
    </dsp:sp>
    <dsp:sp modelId="{70ADBDCC-2290-2943-BD1F-F8DC770C6FD5}">
      <dsp:nvSpPr>
        <dsp:cNvPr id="0" name=""/>
        <dsp:cNvSpPr/>
      </dsp:nvSpPr>
      <dsp:spPr>
        <a:xfrm>
          <a:off x="6628956" y="841623"/>
          <a:ext cx="2513515" cy="83135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dsp:txBody>
      <dsp:txXfrm>
        <a:off x="7044633" y="841623"/>
        <a:ext cx="1682162" cy="8313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CE4-9D45-C64D-8DE0-A1010D643CF4}">
      <dsp:nvSpPr>
        <dsp:cNvPr id="0" name=""/>
        <dsp:cNvSpPr/>
      </dsp:nvSpPr>
      <dsp:spPr>
        <a:xfrm>
          <a:off x="2567" y="803225"/>
          <a:ext cx="3008857" cy="908149"/>
        </a:xfrm>
        <a:prstGeom prst="chevron">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456642" y="803225"/>
        <a:ext cx="2100708" cy="908149"/>
      </dsp:txXfrm>
    </dsp:sp>
    <dsp:sp modelId="{4081AFBF-590F-6443-9A70-A71E16F05D20}">
      <dsp:nvSpPr>
        <dsp:cNvPr id="0" name=""/>
        <dsp:cNvSpPr/>
      </dsp:nvSpPr>
      <dsp:spPr>
        <a:xfrm>
          <a:off x="2784387" y="803225"/>
          <a:ext cx="2270373" cy="908149"/>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Systems</a:t>
          </a:r>
          <a:endParaRPr lang="en-US" sz="2800" kern="1200" dirty="0"/>
        </a:p>
      </dsp:txBody>
      <dsp:txXfrm>
        <a:off x="3238462" y="803225"/>
        <a:ext cx="1362224" cy="908149"/>
      </dsp:txXfrm>
    </dsp:sp>
    <dsp:sp modelId="{7CF281FA-8831-7F42-8A38-0ADB74D029CE}">
      <dsp:nvSpPr>
        <dsp:cNvPr id="0" name=""/>
        <dsp:cNvSpPr/>
      </dsp:nvSpPr>
      <dsp:spPr>
        <a:xfrm>
          <a:off x="4827723" y="803225"/>
          <a:ext cx="2270373" cy="90814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5281798" y="803225"/>
        <a:ext cx="1362224" cy="908149"/>
      </dsp:txXfrm>
    </dsp:sp>
    <dsp:sp modelId="{70ADBDCC-2290-2943-BD1F-F8DC770C6FD5}">
      <dsp:nvSpPr>
        <dsp:cNvPr id="0" name=""/>
        <dsp:cNvSpPr/>
      </dsp:nvSpPr>
      <dsp:spPr>
        <a:xfrm>
          <a:off x="6871059" y="803225"/>
          <a:ext cx="2270373" cy="90814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NCPS</a:t>
          </a:r>
          <a:endParaRPr lang="en-US" sz="2800" kern="1200" dirty="0"/>
        </a:p>
      </dsp:txBody>
      <dsp:txXfrm>
        <a:off x="7325134" y="803225"/>
        <a:ext cx="1362224" cy="9081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B011F-CF11-4C09-A51A-6836BCF707B2}">
      <dsp:nvSpPr>
        <dsp:cNvPr id="0" name=""/>
        <dsp:cNvSpPr/>
      </dsp:nvSpPr>
      <dsp:spPr>
        <a:xfrm rot="5400000">
          <a:off x="5378288" y="-2156763"/>
          <a:ext cx="953839" cy="551078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Incorrect prescriptions per year</a:t>
          </a:r>
          <a:endParaRPr lang="en-US" sz="2700" kern="1200" dirty="0"/>
        </a:p>
      </dsp:txBody>
      <dsp:txXfrm rot="-5400000">
        <a:off x="3099816" y="168272"/>
        <a:ext cx="5464221" cy="860713"/>
      </dsp:txXfrm>
    </dsp:sp>
    <dsp:sp modelId="{30395BCD-26C6-43EB-8A3F-8576ED16FAA2}">
      <dsp:nvSpPr>
        <dsp:cNvPr id="0" name=""/>
        <dsp:cNvSpPr/>
      </dsp:nvSpPr>
      <dsp:spPr>
        <a:xfrm>
          <a:off x="0" y="2478"/>
          <a:ext cx="3099816" cy="11922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smtClean="0"/>
            <a:t>20,000</a:t>
          </a:r>
          <a:endParaRPr lang="en-US" sz="6000" kern="1200" dirty="0"/>
        </a:p>
      </dsp:txBody>
      <dsp:txXfrm>
        <a:off x="58203" y="60681"/>
        <a:ext cx="2983410" cy="1075893"/>
      </dsp:txXfrm>
    </dsp:sp>
    <dsp:sp modelId="{F1F6038F-4610-4D16-9C70-7EDA58195897}">
      <dsp:nvSpPr>
        <dsp:cNvPr id="0" name=""/>
        <dsp:cNvSpPr/>
      </dsp:nvSpPr>
      <dsp:spPr>
        <a:xfrm rot="5400000">
          <a:off x="5378288" y="-904849"/>
          <a:ext cx="953839" cy="5510784"/>
        </a:xfrm>
        <a:prstGeom prst="round2SameRect">
          <a:avLst/>
        </a:prstGeom>
        <a:solidFill>
          <a:schemeClr val="accent4">
            <a:tint val="40000"/>
            <a:alpha val="90000"/>
            <a:hueOff val="-1315235"/>
            <a:satOff val="7386"/>
            <a:lumOff val="469"/>
            <a:alphaOff val="0"/>
          </a:schemeClr>
        </a:solidFill>
        <a:ln w="25400" cap="flat" cmpd="sng" algn="ctr">
          <a:solidFill>
            <a:schemeClr val="accent4">
              <a:tint val="40000"/>
              <a:alpha val="90000"/>
              <a:hueOff val="-1315235"/>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Incorrect operations per week</a:t>
          </a:r>
          <a:endParaRPr lang="en-US" sz="2700" kern="1200" dirty="0"/>
        </a:p>
      </dsp:txBody>
      <dsp:txXfrm rot="-5400000">
        <a:off x="3099816" y="1420186"/>
        <a:ext cx="5464221" cy="860713"/>
      </dsp:txXfrm>
    </dsp:sp>
    <dsp:sp modelId="{BEE5D7A0-7051-450E-B7CC-8AA138F2A720}">
      <dsp:nvSpPr>
        <dsp:cNvPr id="0" name=""/>
        <dsp:cNvSpPr/>
      </dsp:nvSpPr>
      <dsp:spPr>
        <a:xfrm>
          <a:off x="0" y="1254393"/>
          <a:ext cx="3099816" cy="1192299"/>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smtClean="0"/>
            <a:t>500</a:t>
          </a:r>
          <a:endParaRPr lang="en-US" sz="6000" kern="1200" dirty="0"/>
        </a:p>
      </dsp:txBody>
      <dsp:txXfrm>
        <a:off x="58203" y="1312596"/>
        <a:ext cx="2983410" cy="1075893"/>
      </dsp:txXfrm>
    </dsp:sp>
    <dsp:sp modelId="{B6D234AA-4F1D-4980-A27F-2B7DBED4163E}">
      <dsp:nvSpPr>
        <dsp:cNvPr id="0" name=""/>
        <dsp:cNvSpPr/>
      </dsp:nvSpPr>
      <dsp:spPr>
        <a:xfrm rot="5400000">
          <a:off x="5378288" y="347065"/>
          <a:ext cx="953839" cy="5510784"/>
        </a:xfrm>
        <a:prstGeom prst="round2SameRect">
          <a:avLst/>
        </a:prstGeom>
        <a:solidFill>
          <a:schemeClr val="accent4">
            <a:tint val="40000"/>
            <a:alpha val="90000"/>
            <a:hueOff val="-2630471"/>
            <a:satOff val="14771"/>
            <a:lumOff val="939"/>
            <a:alphaOff val="0"/>
          </a:schemeClr>
        </a:solidFill>
        <a:ln w="25400" cap="flat" cmpd="sng" algn="ctr">
          <a:solidFill>
            <a:schemeClr val="accent4">
              <a:tint val="40000"/>
              <a:alpha val="90000"/>
              <a:hueOff val="-2630471"/>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Unsafe drinking water per month</a:t>
          </a:r>
          <a:endParaRPr lang="en-US" sz="2700" kern="1200" dirty="0"/>
        </a:p>
      </dsp:txBody>
      <dsp:txXfrm rot="-5400000">
        <a:off x="3099816" y="2672101"/>
        <a:ext cx="5464221" cy="860713"/>
      </dsp:txXfrm>
    </dsp:sp>
    <dsp:sp modelId="{A09EFF44-95DD-46D3-94D5-B38381DF644B}">
      <dsp:nvSpPr>
        <dsp:cNvPr id="0" name=""/>
        <dsp:cNvSpPr/>
      </dsp:nvSpPr>
      <dsp:spPr>
        <a:xfrm>
          <a:off x="0" y="2506307"/>
          <a:ext cx="3099816" cy="1192299"/>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smtClean="0"/>
            <a:t>1 hour</a:t>
          </a:r>
          <a:endParaRPr lang="en-US" sz="6000" kern="1200" dirty="0"/>
        </a:p>
      </dsp:txBody>
      <dsp:txXfrm>
        <a:off x="58203" y="2564510"/>
        <a:ext cx="2983410" cy="1075893"/>
      </dsp:txXfrm>
    </dsp:sp>
    <dsp:sp modelId="{DF22ECE7-28B0-44F0-BE60-40142E1EADE7}">
      <dsp:nvSpPr>
        <dsp:cNvPr id="0" name=""/>
        <dsp:cNvSpPr/>
      </dsp:nvSpPr>
      <dsp:spPr>
        <a:xfrm rot="5400000">
          <a:off x="5378288" y="1598979"/>
          <a:ext cx="953839" cy="5510784"/>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Bank checks deducted from the wrong bank account per hour</a:t>
          </a:r>
          <a:endParaRPr lang="en-US" sz="2700" kern="1200" dirty="0"/>
        </a:p>
      </dsp:txBody>
      <dsp:txXfrm rot="-5400000">
        <a:off x="3099816" y="3924015"/>
        <a:ext cx="5464221" cy="860713"/>
      </dsp:txXfrm>
    </dsp:sp>
    <dsp:sp modelId="{9ABD9B75-081B-481F-A2C4-6455A8D34256}">
      <dsp:nvSpPr>
        <dsp:cNvPr id="0" name=""/>
        <dsp:cNvSpPr/>
      </dsp:nvSpPr>
      <dsp:spPr>
        <a:xfrm>
          <a:off x="0" y="3758221"/>
          <a:ext cx="3099816" cy="119229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smtClean="0"/>
            <a:t>22,000</a:t>
          </a:r>
          <a:endParaRPr lang="en-US" sz="6000" kern="1200" dirty="0"/>
        </a:p>
      </dsp:txBody>
      <dsp:txXfrm>
        <a:off x="58203" y="3816424"/>
        <a:ext cx="2983410" cy="10758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DFA507-74EA-474D-BC8A-34C5C523EA22}" type="datetimeFigureOut">
              <a:rPr lang="en-US" smtClean="0"/>
              <a:pPr/>
              <a:t>1/14/2014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A88954-A4EA-403A-BBB8-1C9D3CEE5F74}" type="slidenum">
              <a:rPr lang="en-US" smtClean="0"/>
              <a:pPr/>
              <a:t>‹#›</a:t>
            </a:fld>
            <a:endParaRPr lang="en-US" dirty="0"/>
          </a:p>
        </p:txBody>
      </p:sp>
    </p:spTree>
    <p:extLst>
      <p:ext uri="{BB962C8B-B14F-4D97-AF65-F5344CB8AC3E}">
        <p14:creationId xmlns:p14="http://schemas.microsoft.com/office/powerpoint/2010/main" val="30960491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pPr/>
              <a:t>1/14/2014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pPr/>
              <a:t>‹#›</a:t>
            </a:fld>
            <a:endParaRPr lang="en-US" dirty="0"/>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nap.edu/catalog/11623.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vaww.oqsv.med.va.gov/stoptheline/"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Joe! I am happy to be here today to talk</a:t>
            </a:r>
            <a:r>
              <a:rPr lang="en-US" baseline="0" dirty="0" smtClean="0"/>
              <a:t> about Preventing Medication Errors.</a:t>
            </a:r>
          </a:p>
          <a:p>
            <a:r>
              <a:rPr lang="en-US" baseline="0" dirty="0" smtClean="0"/>
              <a:t>&gt;&gt;&gt;&gt;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I’d like to ask a poll </a:t>
            </a:r>
            <a:r>
              <a:rPr lang="en-US" dirty="0" smtClean="0"/>
              <a:t>question before we get started.  </a:t>
            </a:r>
            <a:endParaRPr lang="en-US" dirty="0" smtClean="0"/>
          </a:p>
          <a:p>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IOM 2006 Quality Chasm Series. </a:t>
            </a:r>
          </a:p>
          <a:p>
            <a:r>
              <a:rPr lang="en-US" baseline="0" dirty="0" smtClean="0"/>
              <a:t>Significant underestimate.</a:t>
            </a:r>
          </a:p>
          <a:p>
            <a:endParaRPr lang="en-US" baseline="0" dirty="0" smtClean="0"/>
          </a:p>
          <a:p>
            <a:r>
              <a:rPr lang="en-US" baseline="0" dirty="0" smtClean="0"/>
              <a:t>350-450K hospitals</a:t>
            </a:r>
          </a:p>
          <a:p>
            <a:r>
              <a:rPr lang="en-US" baseline="0" dirty="0" smtClean="0"/>
              <a:t>800K LTC </a:t>
            </a:r>
          </a:p>
          <a:p>
            <a:r>
              <a:rPr lang="en-US" baseline="0" dirty="0" smtClean="0"/>
              <a:t>500K outpatient</a:t>
            </a:r>
          </a:p>
          <a:p>
            <a:endParaRPr lang="en-US" baseline="0" dirty="0" smtClean="0"/>
          </a:p>
          <a:p>
            <a:r>
              <a:rPr lang="en-US" baseline="0" dirty="0" smtClean="0"/>
              <a:t>But outpatient visits outnumber inpatient visits 25 to 1</a:t>
            </a:r>
          </a:p>
          <a:p>
            <a:r>
              <a:rPr lang="en-US" baseline="0" dirty="0" smtClean="0"/>
              <a:t>True number is larger </a:t>
            </a:r>
            <a:endParaRPr lang="en-US" dirty="0"/>
          </a:p>
        </p:txBody>
      </p:sp>
    </p:spTree>
    <p:extLst>
      <p:ext uri="{BB962C8B-B14F-4D97-AF65-F5344CB8AC3E}">
        <p14:creationId xmlns:p14="http://schemas.microsoft.com/office/powerpoint/2010/main" val="279811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IOM 1999 ‘To err is human’ and 200K to &gt; 400K from 2013 meta-analysis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True number is likely greater as limited research on true incidence in a voluntary reporting system, let alone in a monitored global trigger study.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 apply to Medical errors</a:t>
            </a:r>
            <a:r>
              <a:rPr lang="en-US" baseline="0" dirty="0" smtClean="0"/>
              <a:t> in general, but medication errors likely account for 50%.</a:t>
            </a:r>
          </a:p>
          <a:p>
            <a:endParaRPr lang="en-US" dirty="0" smtClean="0"/>
          </a:p>
          <a:p>
            <a:r>
              <a:rPr lang="en-US" dirty="0" smtClean="0"/>
              <a:t>Equivalent</a:t>
            </a:r>
            <a:r>
              <a:rPr lang="en-US" baseline="0" dirty="0" smtClean="0"/>
              <a:t> to a jumbo jet airliner crashing daily. Would you fly?</a:t>
            </a:r>
          </a:p>
          <a:p>
            <a:r>
              <a:rPr lang="en-US" baseline="0" dirty="0" smtClean="0"/>
              <a:t>Greater than auto accidents and now ranks as a top five cause of death in U.S.</a:t>
            </a:r>
          </a:p>
          <a:p>
            <a:endParaRPr lang="en-US" baseline="0" dirty="0" smtClean="0"/>
          </a:p>
          <a:p>
            <a:r>
              <a:rPr lang="en-US" baseline="0" dirty="0" smtClean="0"/>
              <a:t>Like auto accidents, these deaths occur quietly across the country, but add up. </a:t>
            </a:r>
          </a:p>
          <a:p>
            <a:r>
              <a:rPr lang="en-US" baseline="0" dirty="0" smtClean="0"/>
              <a:t>Unlike auto deaths, many of them are unknown or not reported (e.g. patient was going to die anyway).</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293793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dirty="0" smtClean="0"/>
              <a:t>$3.5 billion/year (hospitals) per IOM 2006 data</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dirty="0" smtClean="0"/>
              <a:t>But this is for inpatients</a:t>
            </a: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dirty="0" smtClean="0"/>
              <a:t>Some data</a:t>
            </a:r>
            <a:r>
              <a:rPr lang="en-US" baseline="0" dirty="0" smtClean="0"/>
              <a:t> reports that this may be up to 50B to 177B</a:t>
            </a:r>
          </a:p>
          <a:p>
            <a:pPr marL="0" marR="0" indent="0" algn="l" defTabSz="914400" rtl="0" eaLnBrk="1" fontAlgn="auto" latinLnBrk="0" hangingPunct="1">
              <a:lnSpc>
                <a:spcPct val="100000"/>
              </a:lnSpc>
              <a:spcBef>
                <a:spcPts val="0"/>
              </a:spcBef>
              <a:spcAft>
                <a:spcPts val="0"/>
              </a:spcAft>
              <a:buClrTx/>
              <a:buSzTx/>
              <a:buFont typeface="Wingdings"/>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baseline="0" dirty="0" smtClean="0"/>
              <a:t>True $ greater. </a:t>
            </a:r>
            <a:endParaRPr lang="en-US" dirty="0" smtClean="0"/>
          </a:p>
          <a:p>
            <a:endParaRPr lang="en-US" dirty="0" smtClean="0"/>
          </a:p>
          <a:p>
            <a:r>
              <a:rPr lang="en-US" b="1" dirty="0" smtClean="0"/>
              <a:t>Now, let’s take a look</a:t>
            </a:r>
            <a:r>
              <a:rPr lang="en-US" b="1" baseline="0" dirty="0" smtClean="0"/>
              <a:t> at your poll results !!</a:t>
            </a:r>
            <a:endParaRPr lang="en-US" b="1" dirty="0"/>
          </a:p>
        </p:txBody>
      </p:sp>
    </p:spTree>
    <p:extLst>
      <p:ext uri="{BB962C8B-B14F-4D97-AF65-F5344CB8AC3E}">
        <p14:creationId xmlns:p14="http://schemas.microsoft.com/office/powerpoint/2010/main" val="367221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Do you believe we have made significant advances in patient safety since the 1999 IOM Report?</a:t>
            </a:r>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15</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the tech</a:t>
            </a:r>
            <a:r>
              <a:rPr lang="en-US" baseline="0" dirty="0" smtClean="0"/>
              <a:t> team (click again)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16</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shape</a:t>
            </a:r>
            <a:r>
              <a:rPr lang="en-US" baseline="0" dirty="0" smtClean="0"/>
              <a:t> Healthcare </a:t>
            </a:r>
            <a:r>
              <a:rPr lang="en-US" u="sng" baseline="0" dirty="0" smtClean="0"/>
              <a:t>Systems </a:t>
            </a:r>
            <a:r>
              <a:rPr lang="en-US" baseline="0" dirty="0" smtClean="0"/>
              <a:t>into HROs</a:t>
            </a:r>
          </a:p>
          <a:p>
            <a:endParaRPr lang="en-US" dirty="0"/>
          </a:p>
        </p:txBody>
      </p:sp>
    </p:spTree>
    <p:extLst>
      <p:ext uri="{BB962C8B-B14F-4D97-AF65-F5344CB8AC3E}">
        <p14:creationId xmlns:p14="http://schemas.microsoft.com/office/powerpoint/2010/main" val="262973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DF8AF-B610-480C-8A48-5F0CC115D09C}" type="slidenum">
              <a:rPr lang="en-US" smtClean="0"/>
              <a:pPr/>
              <a:t>20</a:t>
            </a:fld>
            <a:endParaRPr lang="en-US" dirty="0"/>
          </a:p>
        </p:txBody>
      </p:sp>
    </p:spTree>
    <p:extLst>
      <p:ext uri="{BB962C8B-B14F-4D97-AF65-F5344CB8AC3E}">
        <p14:creationId xmlns:p14="http://schemas.microsoft.com/office/powerpoint/2010/main" val="126094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Reaching for High Reliability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NCPS Curriculum </a:t>
            </a:r>
          </a:p>
          <a:p>
            <a:endParaRPr lang="en-US"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21</a:t>
            </a:fld>
            <a:endParaRPr lang="en-US" dirty="0"/>
          </a:p>
        </p:txBody>
      </p:sp>
    </p:spTree>
    <p:extLst>
      <p:ext uri="{BB962C8B-B14F-4D97-AF65-F5344CB8AC3E}">
        <p14:creationId xmlns:p14="http://schemas.microsoft.com/office/powerpoint/2010/main" val="189071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Reference </a:t>
            </a:r>
            <a:r>
              <a:rPr lang="en-US" sz="1200" b="1" i="0" u="none" strike="noStrike" kern="1200" baseline="0" dirty="0" smtClean="0">
                <a:solidFill>
                  <a:schemeClr val="tx1"/>
                </a:solidFill>
                <a:latin typeface="+mn-lt"/>
                <a:ea typeface="+mn-ea"/>
                <a:cs typeface="+mn-cs"/>
              </a:rPr>
              <a:t>only: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NCPS 3 step System-focused approach</a:t>
            </a:r>
          </a:p>
          <a:p>
            <a:r>
              <a:rPr lang="en-US" sz="1200" b="0" i="0" u="none" strike="noStrike" kern="1200" baseline="0" dirty="0" smtClean="0">
                <a:solidFill>
                  <a:schemeClr val="tx1"/>
                </a:solidFill>
                <a:latin typeface="+mn-lt"/>
                <a:ea typeface="+mn-ea"/>
                <a:cs typeface="+mn-cs"/>
              </a:rPr>
              <a:t>VHA's patient safety program has implemented a three-step approach to improving patient safety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which includes: </a:t>
            </a:r>
          </a:p>
          <a:p>
            <a:pPr marL="228600" indent="-228600">
              <a:buAutoNum type="arabicParenBoth"/>
            </a:pPr>
            <a:r>
              <a:rPr lang="en-US" sz="1200" b="0" i="0" u="none" strike="noStrike" kern="1200" baseline="0" dirty="0" smtClean="0">
                <a:solidFill>
                  <a:schemeClr val="tx1"/>
                </a:solidFill>
                <a:latin typeface="+mn-lt"/>
                <a:ea typeface="+mn-ea"/>
                <a:cs typeface="+mn-cs"/>
              </a:rPr>
              <a:t>Understanding the health care continuum as a system, and </a:t>
            </a:r>
            <a:r>
              <a:rPr lang="en-US" sz="1200" b="1" i="0" u="none" strike="noStrike" kern="1200" baseline="0" dirty="0" smtClean="0">
                <a:solidFill>
                  <a:schemeClr val="tx1"/>
                </a:solidFill>
                <a:latin typeface="+mn-lt"/>
                <a:ea typeface="+mn-ea"/>
                <a:cs typeface="+mn-cs"/>
              </a:rPr>
              <a:t>exploring system vulnerabilities</a:t>
            </a:r>
            <a:r>
              <a:rPr lang="en-US" sz="1200" b="0" i="0" u="none" strike="noStrike" kern="1200" baseline="0" dirty="0" smtClean="0">
                <a:solidFill>
                  <a:schemeClr val="tx1"/>
                </a:solidFill>
                <a:latin typeface="+mn-lt"/>
                <a:ea typeface="+mn-ea"/>
                <a:cs typeface="+mn-cs"/>
              </a:rPr>
              <a:t> that can result in patient harm; this being an emphasis in VHA’s patient safety improvement initiatives.</a:t>
            </a:r>
          </a:p>
          <a:p>
            <a:pPr marL="0" indent="0">
              <a:buNone/>
            </a:pP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Reporting of adverse events and close calls</a:t>
            </a:r>
            <a:r>
              <a:rPr lang="en-US" sz="1200" b="0" i="0" u="none" strike="noStrike" kern="1200" baseline="0" dirty="0" smtClean="0">
                <a:solidFill>
                  <a:schemeClr val="tx1"/>
                </a:solidFill>
                <a:latin typeface="+mn-lt"/>
                <a:ea typeface="+mn-ea"/>
                <a:cs typeface="+mn-cs"/>
              </a:rPr>
              <a:t>. This is the primary mechanism through which VHA NCPS learns about system vulnerabilities and how to address them. Since 2000, more than 1,000,000 adverse events and close calls have been reported to the VHA NCPS from VA medical facilities. These reports have provided valuable opportunities to evaluate the identified root causes and contributing factors, as well associated actions and outcome measures to mitigate future events from reoccurring within that facility.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Emphasizing prevention rather than punishment </a:t>
            </a:r>
            <a:r>
              <a:rPr lang="en-US" sz="1200" b="0" i="0" u="none" strike="noStrike" kern="1200" baseline="0" dirty="0" smtClean="0">
                <a:solidFill>
                  <a:schemeClr val="tx1"/>
                </a:solidFill>
                <a:latin typeface="+mn-lt"/>
                <a:ea typeface="+mn-ea"/>
                <a:cs typeface="+mn-cs"/>
              </a:rPr>
              <a:t>this is the preferred method to mitigate system vulnerabilities and reduce adverse events; is an important aspect of VHA’s patient safety initiatives. </a:t>
            </a:r>
          </a:p>
          <a:p>
            <a:r>
              <a:rPr lang="en-US" sz="1200" b="0" i="0" u="none" strike="noStrike" kern="1200" baseline="0" dirty="0" smtClean="0">
                <a:solidFill>
                  <a:schemeClr val="tx1"/>
                </a:solidFill>
                <a:latin typeface="+mn-lt"/>
                <a:ea typeface="+mn-ea"/>
                <a:cs typeface="+mn-cs"/>
              </a:rPr>
              <a:t>c. The three-step approach promotes the implementation of knowledge-based actions that can be formulated, tested, and implemented at the local and national levels to effectively mitigate system vulnerabilities that can lead to patient harm. </a:t>
            </a:r>
            <a:r>
              <a:rPr lang="en-US" sz="1200" b="1" i="1" u="none" strike="noStrike" kern="1200" baseline="0" dirty="0" smtClean="0">
                <a:solidFill>
                  <a:schemeClr val="tx1"/>
                </a:solidFill>
                <a:latin typeface="+mn-lt"/>
                <a:ea typeface="+mn-ea"/>
                <a:cs typeface="+mn-cs"/>
              </a:rPr>
              <a:t>NOTE: </a:t>
            </a:r>
            <a:r>
              <a:rPr lang="en-US" sz="1200" b="0" i="1" u="none" strike="noStrike" kern="1200" baseline="0" dirty="0" smtClean="0">
                <a:solidFill>
                  <a:schemeClr val="tx1"/>
                </a:solidFill>
                <a:latin typeface="+mn-lt"/>
                <a:ea typeface="+mn-ea"/>
                <a:cs typeface="+mn-cs"/>
              </a:rPr>
              <a:t>Ultimately, this effort can be successful only if emphasis on safety and the responsibility for improving it resides at all levels of the organization; it requires a team effort.</a:t>
            </a:r>
            <a:endParaRPr lang="en-US" dirty="0"/>
          </a:p>
        </p:txBody>
      </p:sp>
    </p:spTree>
    <p:extLst>
      <p:ext uri="{BB962C8B-B14F-4D97-AF65-F5344CB8AC3E}">
        <p14:creationId xmlns:p14="http://schemas.microsoft.com/office/powerpoint/2010/main" val="409049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of errors</a:t>
            </a:r>
            <a:r>
              <a:rPr lang="en-US" baseline="0" dirty="0" smtClean="0"/>
              <a:t> occur in prescribing and administration </a:t>
            </a:r>
          </a:p>
          <a:p>
            <a:endParaRPr lang="en-US" baseline="0" dirty="0" smtClean="0"/>
          </a:p>
          <a:p>
            <a:r>
              <a:rPr lang="en-US" baseline="0" dirty="0" smtClean="0"/>
              <a:t>This is the med use system– our focus of attention to prevent medication errors</a:t>
            </a:r>
            <a:endParaRPr lang="en-US" dirty="0"/>
          </a:p>
        </p:txBody>
      </p:sp>
    </p:spTree>
    <p:extLst>
      <p:ext uri="{BB962C8B-B14F-4D97-AF65-F5344CB8AC3E}">
        <p14:creationId xmlns:p14="http://schemas.microsoft.com/office/powerpoint/2010/main" val="360954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believe we have made significant advances in patient safety since the 1999 IOM Report?</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2004- 2Q2012</a:t>
            </a:r>
          </a:p>
          <a:p>
            <a:r>
              <a:rPr lang="en-US" dirty="0" smtClean="0"/>
              <a:t>Total Incidents Reviewed = 6554</a:t>
            </a:r>
          </a:p>
          <a:p>
            <a:endParaRPr lang="en-US" dirty="0" smtClean="0"/>
          </a:p>
          <a:p>
            <a:r>
              <a:rPr lang="en-US" dirty="0" smtClean="0"/>
              <a:t>Reported Sentinel Events TJC (Top 10)</a:t>
            </a:r>
          </a:p>
          <a:p>
            <a:endParaRPr lang="en-US" dirty="0" smtClean="0"/>
          </a:p>
          <a:p>
            <a:r>
              <a:rPr lang="en-US" dirty="0" smtClean="0"/>
              <a:t>In the VA, this includes wrong</a:t>
            </a:r>
            <a:r>
              <a:rPr lang="en-US" baseline="0" dirty="0" smtClean="0"/>
              <a:t> patient, side, site, implant, person, or level</a:t>
            </a:r>
          </a:p>
          <a:p>
            <a:endParaRPr lang="en-US" baseline="0" dirty="0" smtClean="0"/>
          </a:p>
          <a:p>
            <a:r>
              <a:rPr lang="en-US" baseline="0" dirty="0" smtClean="0"/>
              <a:t>Callout for medication error--- </a:t>
            </a:r>
            <a:r>
              <a:rPr lang="en-US" b="1" baseline="0" dirty="0" smtClean="0"/>
              <a:t>new data shows 4</a:t>
            </a:r>
            <a:r>
              <a:rPr lang="en-US" b="1" baseline="30000" dirty="0" smtClean="0"/>
              <a:t>th</a:t>
            </a:r>
            <a:r>
              <a:rPr lang="en-US" b="1" baseline="0" dirty="0" smtClean="0"/>
              <a:t> leading death related Sentinel event.</a:t>
            </a:r>
            <a:r>
              <a:rPr lang="en-US" baseline="0" dirty="0" smtClean="0"/>
              <a:t> </a:t>
            </a:r>
          </a:p>
          <a:p>
            <a:endParaRPr lang="en-US" baseline="0" dirty="0" smtClean="0"/>
          </a:p>
          <a:p>
            <a:r>
              <a:rPr lang="en-US" sz="1200" dirty="0" smtClean="0"/>
              <a:t>2004-2Q 2012</a:t>
            </a:r>
          </a:p>
          <a:p>
            <a:r>
              <a:rPr lang="en-US" sz="1200" dirty="0" smtClean="0"/>
              <a:t>Total Incidents Reviewed = 6554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24</a:t>
            </a:fld>
            <a:endParaRPr lang="en-US" dirty="0"/>
          </a:p>
        </p:txBody>
      </p:sp>
    </p:spTree>
    <p:extLst>
      <p:ext uri="{BB962C8B-B14F-4D97-AF65-F5344CB8AC3E}">
        <p14:creationId xmlns:p14="http://schemas.microsoft.com/office/powerpoint/2010/main" val="376796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What is the most common system based failure = COMMUNICATION!</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75%</a:t>
            </a:r>
            <a:r>
              <a:rPr lang="en-US" sz="1200" baseline="0" dirty="0" smtClean="0"/>
              <a:t> -80% when look at root causes and contributing factors</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VA National Center for Patient Safety SPOT Database.  Accessed Sept. 22, 2011.</a:t>
            </a:r>
          </a:p>
          <a:p>
            <a:pPr lvl="1" eaLnBrk="1" hangingPunct="1">
              <a:buFont typeface="Arial" charset="0"/>
              <a:buChar char="•"/>
            </a:pPr>
            <a:r>
              <a:rPr lang="en-US" sz="1200" dirty="0" smtClean="0"/>
              <a:t>SPOT Database from 2000-2011</a:t>
            </a:r>
          </a:p>
          <a:p>
            <a:pPr eaLnBrk="1" hangingPunct="1">
              <a:buFont typeface="Arial" charset="0"/>
              <a:buChar char="•"/>
            </a:pPr>
            <a:r>
              <a:rPr lang="en-US" sz="1200" dirty="0" smtClean="0"/>
              <a:t>  13,120 adverse events studied in detail</a:t>
            </a:r>
          </a:p>
          <a:p>
            <a:pPr eaLnBrk="1" hangingPunct="1">
              <a:buFont typeface="Arial" charset="0"/>
              <a:buChar char="•"/>
            </a:pPr>
            <a:r>
              <a:rPr lang="en-US" sz="1200" dirty="0" smtClean="0"/>
              <a:t>  9,822 reports cite “communication” as a “triage category” for at least one of the root causes.</a:t>
            </a:r>
          </a:p>
          <a:p>
            <a:pPr eaLnBrk="1" hangingPunct="1">
              <a:buFont typeface="Arial" charset="0"/>
              <a:buChar char="•"/>
            </a:pPr>
            <a:r>
              <a:rPr lang="en-US" sz="1200" dirty="0" smtClean="0"/>
              <a:t>  </a:t>
            </a:r>
            <a:r>
              <a:rPr lang="en-US" sz="1200" dirty="0" smtClean="0">
                <a:solidFill>
                  <a:srgbClr val="FF0000"/>
                </a:solidFill>
              </a:rPr>
              <a:t>75% of adverse events have “communication” as a contributing factor.</a:t>
            </a:r>
          </a:p>
          <a:p>
            <a:endParaRPr lang="en-US"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25</a:t>
            </a:fld>
            <a:endParaRPr lang="en-US" dirty="0"/>
          </a:p>
        </p:txBody>
      </p:sp>
    </p:spTree>
    <p:extLst>
      <p:ext uri="{BB962C8B-B14F-4D97-AF65-F5344CB8AC3E}">
        <p14:creationId xmlns:p14="http://schemas.microsoft.com/office/powerpoint/2010/main" val="302016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RCAs fit in</a:t>
            </a:r>
            <a:r>
              <a:rPr lang="en-US" baseline="0" dirty="0" smtClean="0"/>
              <a:t> to a system-focused approach? </a:t>
            </a:r>
            <a:endParaRPr lang="en-US" dirty="0"/>
          </a:p>
        </p:txBody>
      </p:sp>
    </p:spTree>
    <p:extLst>
      <p:ext uri="{BB962C8B-B14F-4D97-AF65-F5344CB8AC3E}">
        <p14:creationId xmlns:p14="http://schemas.microsoft.com/office/powerpoint/2010/main" val="230563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five elements are needed</a:t>
            </a:r>
            <a:r>
              <a:rPr lang="en-US" baseline="0" dirty="0" smtClean="0"/>
              <a:t> for a positive patient safety culture</a:t>
            </a:r>
          </a:p>
          <a:p>
            <a:endParaRPr lang="en-US" baseline="0" dirty="0" smtClean="0"/>
          </a:p>
          <a:p>
            <a:r>
              <a:rPr lang="en-US" baseline="0" dirty="0" smtClean="0"/>
              <a:t>First reported by UK NHS</a:t>
            </a:r>
            <a:endParaRPr lang="en-US" dirty="0"/>
          </a:p>
        </p:txBody>
      </p:sp>
    </p:spTree>
    <p:extLst>
      <p:ext uri="{BB962C8B-B14F-4D97-AF65-F5344CB8AC3E}">
        <p14:creationId xmlns:p14="http://schemas.microsoft.com/office/powerpoint/2010/main" val="278917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errors occur, no one is ever held accountable, no one is blamed, nothing changes . …….No sir!</a:t>
            </a:r>
          </a:p>
          <a:p>
            <a:endParaRPr lang="en-US" b="0" dirty="0" smtClean="0"/>
          </a:p>
          <a:p>
            <a:r>
              <a:rPr lang="en-US" b="1" dirty="0" smtClean="0"/>
              <a:t>It is just that the root cause of most errors in healthcare are not human error, there is an underlying system factor. (focus is on fair</a:t>
            </a:r>
            <a:r>
              <a:rPr lang="en-US" b="1" baseline="0" dirty="0" smtClean="0"/>
              <a:t> blame culture)</a:t>
            </a:r>
            <a:endParaRPr lang="en-US" b="1" dirty="0" smtClean="0"/>
          </a:p>
          <a:p>
            <a:pPr marL="0" indent="0">
              <a:buFont typeface="+mj-lt"/>
              <a:buNone/>
            </a:pPr>
            <a:endParaRPr lang="en-US" sz="1200" dirty="0" smtClean="0">
              <a:cs typeface="Arial" charset="0"/>
            </a:endParaRPr>
          </a:p>
          <a:p>
            <a:pPr marL="457200" indent="-457200">
              <a:buFont typeface="+mj-lt"/>
              <a:buAutoNum type="arabicPeriod"/>
            </a:pPr>
            <a:endParaRPr lang="en-US" sz="1200" dirty="0" smtClean="0">
              <a:cs typeface="Arial" charset="0"/>
            </a:endParaRPr>
          </a:p>
          <a:p>
            <a:pPr marL="457200" indent="-457200">
              <a:buFont typeface="+mj-lt"/>
              <a:buAutoNum type="arabicPeriod"/>
            </a:pPr>
            <a:r>
              <a:rPr lang="en-US" sz="1200" dirty="0" smtClean="0">
                <a:cs typeface="Arial" charset="0"/>
              </a:rPr>
              <a:t>Did the employee intend to cause harm?   </a:t>
            </a:r>
            <a:r>
              <a:rPr lang="en-US" sz="1200" b="1" dirty="0" smtClean="0">
                <a:cs typeface="Arial" charset="0"/>
              </a:rPr>
              <a:t>Y/N</a:t>
            </a:r>
          </a:p>
          <a:p>
            <a:pPr marL="457200" indent="-457200">
              <a:buFont typeface="+mj-lt"/>
              <a:buAutoNum type="arabicPeriod"/>
            </a:pPr>
            <a:r>
              <a:rPr lang="en-US" sz="1200" dirty="0" smtClean="0">
                <a:cs typeface="Arial" charset="0"/>
              </a:rPr>
              <a:t>Did the employee come to work drunk or equally impaired?   </a:t>
            </a:r>
            <a:r>
              <a:rPr lang="en-US" sz="1200" b="1" dirty="0" smtClean="0">
                <a:cs typeface="Arial" charset="0"/>
              </a:rPr>
              <a:t>Y / N</a:t>
            </a:r>
          </a:p>
          <a:p>
            <a:pPr marL="457200" indent="-457200">
              <a:buFont typeface="+mj-lt"/>
              <a:buAutoNum type="arabicPeriod"/>
            </a:pPr>
            <a:r>
              <a:rPr lang="en-US" sz="1200" dirty="0" smtClean="0">
                <a:cs typeface="Arial" charset="0"/>
              </a:rPr>
              <a:t>Did the employee knowingly and unreasonably increase risk?  </a:t>
            </a:r>
            <a:r>
              <a:rPr lang="en-US" sz="1200" b="1" dirty="0" smtClean="0">
                <a:cs typeface="Arial" charset="0"/>
              </a:rPr>
              <a:t>Y / N</a:t>
            </a:r>
          </a:p>
          <a:p>
            <a:pPr marL="457200" indent="-457200">
              <a:buFont typeface="+mj-lt"/>
              <a:buAutoNum type="arabicPeriod"/>
            </a:pPr>
            <a:r>
              <a:rPr lang="en-US" sz="1200" dirty="0" smtClean="0">
                <a:cs typeface="Arial" charset="0"/>
              </a:rPr>
              <a:t>Would another similarly trained and skilled employee in the same situation act in a similar manner (Reason’s substitution test)?  </a:t>
            </a:r>
            <a:r>
              <a:rPr lang="en-US" sz="1200" b="1" dirty="0" smtClean="0">
                <a:cs typeface="Arial" charset="0"/>
              </a:rPr>
              <a:t>Y / N</a:t>
            </a:r>
          </a:p>
          <a:p>
            <a:pPr marL="457200" indent="-457200">
              <a:buFont typeface="+mj-lt"/>
              <a:buAutoNum type="arabicPeriod"/>
            </a:pPr>
            <a:endParaRPr lang="en-US" sz="1200" dirty="0" smtClean="0">
              <a:cs typeface="Arial" charset="0"/>
            </a:endParaRPr>
          </a:p>
          <a:p>
            <a:pPr marL="0" indent="0">
              <a:buNone/>
            </a:pPr>
            <a:r>
              <a:rPr lang="en-US" sz="1200" dirty="0" smtClean="0">
                <a:cs typeface="Arial" charset="0"/>
              </a:rPr>
              <a:t>First three answers </a:t>
            </a:r>
            <a:r>
              <a:rPr lang="en-US" sz="1200" b="1" dirty="0" smtClean="0">
                <a:cs typeface="Arial" charset="0"/>
              </a:rPr>
              <a:t>‘‘No’’ </a:t>
            </a:r>
            <a:r>
              <a:rPr lang="en-US" sz="1200" dirty="0" smtClean="0">
                <a:cs typeface="Arial" charset="0"/>
              </a:rPr>
              <a:t>and the last </a:t>
            </a:r>
            <a:r>
              <a:rPr lang="en-US" sz="1200" b="1" dirty="0" smtClean="0">
                <a:cs typeface="Arial" charset="0"/>
              </a:rPr>
              <a:t>‘‘Yes’’</a:t>
            </a:r>
            <a:r>
              <a:rPr lang="en-US" sz="1200" dirty="0" smtClean="0">
                <a:cs typeface="Arial" charset="0"/>
              </a:rPr>
              <a:t> the origin of the unsafe act lies in the organization (system) not the individual.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Reference only: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Also </a:t>
            </a:r>
            <a:r>
              <a:rPr lang="en-US" sz="1200" dirty="0" smtClean="0">
                <a:latin typeface="+mn-lt"/>
              </a:rPr>
              <a:t>referenced  in: Frankel, A.S. (2006).  Fair and just culture, team behavior, and leadership engagement:  The tools to achieve high reliability</a:t>
            </a:r>
            <a:r>
              <a:rPr lang="en-US" sz="1200" i="1" dirty="0" smtClean="0">
                <a:latin typeface="+mn-lt"/>
              </a:rPr>
              <a:t>.  Health Services Research, 41</a:t>
            </a:r>
            <a:r>
              <a:rPr lang="en-US" sz="1200" dirty="0" smtClean="0">
                <a:latin typeface="+mn-lt"/>
              </a:rPr>
              <a:t>, 1690-1709.     </a:t>
            </a:r>
            <a:endParaRPr lang="en-US" dirty="0" smtClean="0"/>
          </a:p>
          <a:p>
            <a:endParaRPr lang="en-US" dirty="0" smtClean="0"/>
          </a:p>
          <a:p>
            <a:endParaRPr lang="en-US" dirty="0" smtClean="0"/>
          </a:p>
          <a:p>
            <a:r>
              <a:rPr lang="en-US" dirty="0" smtClean="0"/>
              <a:t>Dr. Frankel takes us through a very quick set of screening questions upon analysis of an adverse event.</a:t>
            </a:r>
          </a:p>
          <a:p>
            <a:endParaRPr lang="en-US" dirty="0" smtClean="0"/>
          </a:p>
          <a:p>
            <a:r>
              <a:rPr lang="en-US" dirty="0" smtClean="0"/>
              <a:t>Example:  nurse that gave the heparin to the Quaid twins at Cedars Sinai</a:t>
            </a: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29</a:t>
            </a:fld>
            <a:endParaRPr lang="en-US" dirty="0"/>
          </a:p>
        </p:txBody>
      </p:sp>
    </p:spTree>
    <p:extLst>
      <p:ext uri="{BB962C8B-B14F-4D97-AF65-F5344CB8AC3E}">
        <p14:creationId xmlns:p14="http://schemas.microsoft.com/office/powerpoint/2010/main" val="2848170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Tree>
    <p:extLst>
      <p:ext uri="{BB962C8B-B14F-4D97-AF65-F5344CB8AC3E}">
        <p14:creationId xmlns:p14="http://schemas.microsoft.com/office/powerpoint/2010/main" val="3854146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1999, the VA National Center for Patient Safety (NCPS) was established to lead the effort to improve the safety of patients cared for in the VA health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Mission: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Remove harm from Veterans Health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Programs: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31</a:t>
            </a:fld>
            <a:endParaRPr lang="en-US" dirty="0"/>
          </a:p>
        </p:txBody>
      </p:sp>
    </p:spTree>
    <p:extLst>
      <p:ext uri="{BB962C8B-B14F-4D97-AF65-F5344CB8AC3E}">
        <p14:creationId xmlns:p14="http://schemas.microsoft.com/office/powerpoint/2010/main" val="1212118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i="0" u="none" strike="noStrike" kern="1200" baseline="0" dirty="0" smtClean="0">
                <a:solidFill>
                  <a:schemeClr val="tx1"/>
                </a:solidFill>
                <a:latin typeface="+mn-lt"/>
                <a:ea typeface="+mn-ea"/>
                <a:cs typeface="+mn-cs"/>
              </a:rPr>
              <a:t>Reference only:</a:t>
            </a:r>
          </a:p>
          <a:p>
            <a:pPr lvl="0"/>
            <a:endParaRPr lang="en-US" sz="3200" u="sng" dirty="0" smtClean="0"/>
          </a:p>
          <a:p>
            <a:pPr lvl="0"/>
            <a:r>
              <a:rPr lang="en-US" sz="3200" u="sng" dirty="0" smtClean="0"/>
              <a:t>Programs</a:t>
            </a:r>
          </a:p>
          <a:p>
            <a:pPr lvl="1"/>
            <a:r>
              <a:rPr lang="en-US" sz="2200" dirty="0" smtClean="0"/>
              <a:t>PRO</a:t>
            </a:r>
          </a:p>
          <a:p>
            <a:pPr lvl="1"/>
            <a:r>
              <a:rPr lang="en-US" sz="2200" dirty="0" smtClean="0"/>
              <a:t>HFE</a:t>
            </a:r>
          </a:p>
          <a:p>
            <a:pPr lvl="1"/>
            <a:r>
              <a:rPr lang="en-US" sz="2200" dirty="0" smtClean="0"/>
              <a:t>CTT</a:t>
            </a:r>
          </a:p>
          <a:p>
            <a:pPr lvl="1"/>
            <a:r>
              <a:rPr lang="en-US" sz="2200" dirty="0" smtClean="0"/>
              <a:t>Network</a:t>
            </a:r>
          </a:p>
          <a:p>
            <a:pPr lvl="1"/>
            <a:r>
              <a:rPr lang="en-US" sz="2200" dirty="0" smtClean="0"/>
              <a:t>Consultants</a:t>
            </a:r>
          </a:p>
          <a:p>
            <a:pPr lvl="1"/>
            <a:r>
              <a:rPr lang="en-US" sz="2200" dirty="0" smtClean="0"/>
              <a:t>Training</a:t>
            </a:r>
          </a:p>
          <a:p>
            <a:pPr lvl="1"/>
            <a:r>
              <a:rPr lang="en-US" sz="2200" dirty="0" smtClean="0"/>
              <a:t>Analysis</a:t>
            </a:r>
          </a:p>
          <a:p>
            <a:pPr lvl="1"/>
            <a:r>
              <a:rPr lang="en-US" sz="2200" dirty="0" smtClean="0"/>
              <a:t>Research</a:t>
            </a:r>
          </a:p>
          <a:p>
            <a:pPr lvl="1"/>
            <a:r>
              <a:rPr lang="en-US" sz="2200" dirty="0" smtClean="0"/>
              <a:t>Fellowship</a:t>
            </a:r>
          </a:p>
          <a:p>
            <a:pPr lvl="1"/>
            <a:r>
              <a:rPr lang="en-US" sz="2200" dirty="0" smtClean="0"/>
              <a:t>PSCI</a:t>
            </a:r>
          </a:p>
          <a:p>
            <a:pPr lvl="1"/>
            <a:endParaRPr lang="en-US" sz="2000" dirty="0" smtClean="0"/>
          </a:p>
          <a:p>
            <a:pPr lvl="0"/>
            <a:r>
              <a:rPr lang="en-US" sz="3200" u="sng" dirty="0" smtClean="0"/>
              <a:t>Tools</a:t>
            </a:r>
          </a:p>
          <a:p>
            <a:pPr lvl="1"/>
            <a:r>
              <a:rPr lang="en-US" sz="2200" dirty="0" smtClean="0"/>
              <a:t>SPOT</a:t>
            </a:r>
          </a:p>
          <a:p>
            <a:pPr lvl="1"/>
            <a:r>
              <a:rPr lang="en-US" sz="2200" dirty="0" smtClean="0"/>
              <a:t>RCA Reports</a:t>
            </a:r>
          </a:p>
          <a:p>
            <a:pPr lvl="1"/>
            <a:r>
              <a:rPr lang="en-US" sz="2200" dirty="0" smtClean="0"/>
              <a:t>Aggregated Data</a:t>
            </a:r>
          </a:p>
          <a:p>
            <a:pPr lvl="1"/>
            <a:r>
              <a:rPr lang="en-US" sz="2200" dirty="0" smtClean="0"/>
              <a:t>Safety Reports</a:t>
            </a:r>
          </a:p>
          <a:p>
            <a:pPr lvl="1"/>
            <a:r>
              <a:rPr lang="en-US" sz="2200" dirty="0" smtClean="0"/>
              <a:t>Alerts and Recall Website</a:t>
            </a:r>
          </a:p>
          <a:p>
            <a:pPr lvl="1"/>
            <a:r>
              <a:rPr lang="en-US" sz="2200" dirty="0" smtClean="0"/>
              <a:t>PSAT</a:t>
            </a:r>
          </a:p>
          <a:p>
            <a:pPr lvl="1"/>
            <a:r>
              <a:rPr lang="en-US" sz="2200" dirty="0" smtClean="0"/>
              <a:t>HFMEA</a:t>
            </a:r>
          </a:p>
          <a:p>
            <a:pPr lvl="1"/>
            <a:r>
              <a:rPr lang="en-US" sz="2200" dirty="0" smtClean="0"/>
              <a:t>Site Visits</a:t>
            </a:r>
          </a:p>
          <a:p>
            <a:pPr lvl="1"/>
            <a:r>
              <a:rPr lang="en-US" sz="2200" dirty="0" smtClean="0"/>
              <a:t>Materials</a:t>
            </a:r>
          </a:p>
          <a:p>
            <a:pPr lvl="0"/>
            <a:r>
              <a:rPr lang="en-US" sz="3200" u="sng" dirty="0" smtClean="0"/>
              <a:t>Products</a:t>
            </a:r>
          </a:p>
          <a:p>
            <a:pPr lvl="1"/>
            <a:r>
              <a:rPr lang="en-US" sz="2200" dirty="0" smtClean="0"/>
              <a:t>Recalls</a:t>
            </a:r>
          </a:p>
          <a:p>
            <a:pPr lvl="1"/>
            <a:r>
              <a:rPr lang="en-US" sz="2200" dirty="0" smtClean="0"/>
              <a:t>Alerts</a:t>
            </a:r>
          </a:p>
          <a:p>
            <a:pPr lvl="1"/>
            <a:r>
              <a:rPr lang="en-US" sz="2200" dirty="0" smtClean="0"/>
              <a:t>Advisories</a:t>
            </a:r>
          </a:p>
          <a:p>
            <a:pPr lvl="1"/>
            <a:r>
              <a:rPr lang="en-US" sz="2200" dirty="0" smtClean="0"/>
              <a:t>Patient Safety Logs</a:t>
            </a:r>
          </a:p>
          <a:p>
            <a:pPr lvl="1"/>
            <a:r>
              <a:rPr lang="en-US" sz="2200" dirty="0" smtClean="0"/>
              <a:t>TiPs Newsletter</a:t>
            </a:r>
          </a:p>
          <a:p>
            <a:pPr lvl="1"/>
            <a:r>
              <a:rPr lang="en-US" sz="2200" dirty="0" smtClean="0"/>
              <a:t>Topics Summaries</a:t>
            </a:r>
          </a:p>
          <a:p>
            <a:pPr lvl="1"/>
            <a:r>
              <a:rPr lang="en-US" sz="2200" dirty="0" smtClean="0"/>
              <a:t>Hazard Summaries</a:t>
            </a:r>
          </a:p>
          <a:p>
            <a:pPr lvl="1"/>
            <a:r>
              <a:rPr lang="en-US" sz="2200" dirty="0" smtClean="0"/>
              <a:t>Daily Plan</a:t>
            </a:r>
          </a:p>
          <a:p>
            <a:pPr lvl="1"/>
            <a:r>
              <a:rPr lang="en-US" sz="2200" dirty="0" smtClean="0"/>
              <a:t>Website </a:t>
            </a:r>
          </a:p>
          <a:p>
            <a:endParaRPr lang="en-US" dirty="0"/>
          </a:p>
        </p:txBody>
      </p:sp>
    </p:spTree>
    <p:extLst>
      <p:ext uri="{BB962C8B-B14F-4D97-AF65-F5344CB8AC3E}">
        <p14:creationId xmlns:p14="http://schemas.microsoft.com/office/powerpoint/2010/main" val="67627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Reference only:</a:t>
            </a:r>
          </a:p>
          <a:p>
            <a:r>
              <a:rPr lang="en-US" b="1" baseline="0" dirty="0" smtClean="0"/>
              <a:t>-- </a:t>
            </a:r>
            <a:r>
              <a:rPr lang="en-US" b="1" baseline="0" dirty="0" smtClean="0"/>
              <a:t>download for internet access</a:t>
            </a:r>
          </a:p>
          <a:p>
            <a:endParaRPr lang="en-US" b="1" dirty="0" smtClean="0"/>
          </a:p>
          <a:p>
            <a:r>
              <a:rPr lang="en-US" b="1" dirty="0" smtClean="0"/>
              <a:t>Access</a:t>
            </a:r>
            <a:r>
              <a:rPr lang="en-US" b="1" baseline="0" dirty="0" smtClean="0"/>
              <a:t> for searching without logging in for VA employees: </a:t>
            </a:r>
          </a:p>
          <a:p>
            <a:r>
              <a:rPr lang="en-US" b="0" baseline="0" dirty="0" smtClean="0">
                <a:solidFill>
                  <a:schemeClr val="bg2"/>
                </a:solidFill>
              </a:rPr>
              <a:t>http://vaww.recalls.ncps.med.va.gov/WebRecalls/Recalls.html</a:t>
            </a:r>
          </a:p>
          <a:p>
            <a:endParaRPr lang="en-US" b="1" dirty="0" smtClean="0"/>
          </a:p>
          <a:p>
            <a:r>
              <a:rPr lang="en-US" b="1" dirty="0" smtClean="0"/>
              <a:t>Established by VHA Directive 2008-080</a:t>
            </a:r>
          </a:p>
          <a:p>
            <a:pPr lvl="1"/>
            <a:r>
              <a:rPr lang="en-US" dirty="0" smtClean="0"/>
              <a:t>64.92% Compliance for Class I recalls prior to the Directive</a:t>
            </a:r>
          </a:p>
          <a:p>
            <a:pPr lvl="1"/>
            <a:r>
              <a:rPr lang="en-US" dirty="0" smtClean="0"/>
              <a:t>98.90% Current compliance for Class I recalls </a:t>
            </a:r>
          </a:p>
          <a:p>
            <a:pPr marL="457200" lvl="1" indent="0">
              <a:buNone/>
            </a:pPr>
            <a:endParaRPr lang="en-US" dirty="0" smtClean="0"/>
          </a:p>
          <a:p>
            <a:r>
              <a:rPr lang="en-US" b="1" dirty="0" smtClean="0"/>
              <a:t>Consolidated several existing medical product recalls programs as a single source for documentation and reporting.</a:t>
            </a:r>
          </a:p>
          <a:p>
            <a:pPr lvl="1"/>
            <a:r>
              <a:rPr lang="en-US" dirty="0" smtClean="0"/>
              <a:t>The VHA Alerts and Recalls website allows the Product Recall Office (PRO) to give near “real time” report to VACO or any other customer on recalls</a:t>
            </a:r>
          </a:p>
          <a:p>
            <a:pPr marL="457200" lvl="1" indent="0">
              <a:buNone/>
            </a:pPr>
            <a:endParaRPr lang="en-US" dirty="0" smtClean="0"/>
          </a:p>
          <a:p>
            <a:r>
              <a:rPr lang="en-US" b="1" dirty="0" smtClean="0"/>
              <a:t>Scope is medical devices, biologics, veterinary products(research), drugs, and food.</a:t>
            </a:r>
            <a:endParaRPr lang="en-US" sz="1600" b="1" dirty="0" smtClean="0"/>
          </a:p>
          <a:p>
            <a:pPr lvl="1">
              <a:spcBef>
                <a:spcPts val="0"/>
              </a:spcBef>
            </a:pPr>
            <a:r>
              <a:rPr lang="en-US" dirty="0" smtClean="0"/>
              <a:t>Currently working with PBM and VHA Center for Engineering and Occupational Safety and Health (CEOSH) to establish access to post their device notifications (non-recall)</a:t>
            </a:r>
          </a:p>
          <a:p>
            <a:endParaRPr lang="en-US" dirty="0"/>
          </a:p>
        </p:txBody>
      </p:sp>
    </p:spTree>
    <p:extLst>
      <p:ext uri="{BB962C8B-B14F-4D97-AF65-F5344CB8AC3E}">
        <p14:creationId xmlns:p14="http://schemas.microsoft.com/office/powerpoint/2010/main" val="403134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006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654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r>
              <a:rPr lang="en-US" dirty="0" smtClean="0"/>
              <a:t>Have you participated on a RCA team investigation as a pharmacist?</a:t>
            </a:r>
          </a:p>
          <a:p>
            <a:r>
              <a:rPr lang="en-US" dirty="0" smtClean="0"/>
              <a:t>(not just interviewed, but</a:t>
            </a:r>
            <a:r>
              <a:rPr lang="en-US" baseline="0" dirty="0" smtClean="0"/>
              <a:t> a team member)</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process</a:t>
            </a:r>
            <a:r>
              <a:rPr lang="en-US" baseline="0" dirty="0" smtClean="0"/>
              <a:t> meeting core mission for safety– remove harm</a:t>
            </a:r>
            <a:endParaRPr lang="en-US" dirty="0"/>
          </a:p>
        </p:txBody>
      </p:sp>
    </p:spTree>
    <p:extLst>
      <p:ext uri="{BB962C8B-B14F-4D97-AF65-F5344CB8AC3E}">
        <p14:creationId xmlns:p14="http://schemas.microsoft.com/office/powerpoint/2010/main" val="1236549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a:t>
            </a:r>
            <a:r>
              <a:rPr lang="en-US" baseline="0" dirty="0" smtClean="0"/>
              <a:t> Process for adverse events is the RCA tool</a:t>
            </a:r>
            <a:endParaRPr lang="en-US" dirty="0" smtClean="0"/>
          </a:p>
          <a:p>
            <a:endParaRPr lang="en-US" dirty="0" smtClean="0"/>
          </a:p>
          <a:p>
            <a:r>
              <a:rPr lang="en-US" dirty="0" smtClean="0"/>
              <a:t>To allow facility, network and VHA-wide learning about adverse events, NCPS developed a standardized method for “root cause analysis” (RCA) </a:t>
            </a:r>
          </a:p>
          <a:p>
            <a:endParaRPr lang="en-US" dirty="0" smtClean="0"/>
          </a:p>
          <a:p>
            <a:r>
              <a:rPr lang="en-US" dirty="0" smtClean="0"/>
              <a:t>The RCA process involves the identification of basic or contributing causal factors to adverse events or close calls, and then using that information to develop actions to address the identified causes and prevent harm to patients in the future</a:t>
            </a:r>
          </a:p>
          <a:p>
            <a:endParaRPr lang="en-US" dirty="0"/>
          </a:p>
        </p:txBody>
      </p:sp>
    </p:spTree>
    <p:extLst>
      <p:ext uri="{BB962C8B-B14F-4D97-AF65-F5344CB8AC3E}">
        <p14:creationId xmlns:p14="http://schemas.microsoft.com/office/powerpoint/2010/main" val="3151687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What</a:t>
            </a:r>
            <a:r>
              <a:rPr lang="en-US" dirty="0" smtClean="0"/>
              <a:t> happened? (event or close call)</a:t>
            </a:r>
          </a:p>
          <a:p>
            <a:pPr lvl="2"/>
            <a:r>
              <a:rPr lang="en-US" sz="1800" dirty="0" smtClean="0"/>
              <a:t>What happened that day?</a:t>
            </a:r>
          </a:p>
          <a:p>
            <a:pPr lvl="2"/>
            <a:r>
              <a:rPr lang="en-US" sz="1800" dirty="0" smtClean="0"/>
              <a:t>What usually happens? (norms)</a:t>
            </a:r>
          </a:p>
          <a:p>
            <a:pPr lvl="2"/>
            <a:r>
              <a:rPr lang="en-US" sz="1800" dirty="0" smtClean="0"/>
              <a:t>What should of happened? (policies)</a:t>
            </a:r>
          </a:p>
          <a:p>
            <a:pPr lvl="1"/>
            <a:r>
              <a:rPr lang="en-US" b="1" dirty="0" smtClean="0"/>
              <a:t>Why</a:t>
            </a:r>
            <a:r>
              <a:rPr lang="en-US" dirty="0" smtClean="0"/>
              <a:t> did it happen?</a:t>
            </a:r>
          </a:p>
          <a:p>
            <a:pPr lvl="1"/>
            <a:r>
              <a:rPr lang="en-US" b="1" dirty="0" smtClean="0"/>
              <a:t>What</a:t>
            </a:r>
            <a:r>
              <a:rPr lang="en-US" dirty="0" smtClean="0"/>
              <a:t> are we going to do to prevent it from happening again? (actions)</a:t>
            </a:r>
          </a:p>
          <a:p>
            <a:pPr lvl="1"/>
            <a:r>
              <a:rPr lang="en-US" b="1" dirty="0" smtClean="0"/>
              <a:t>How</a:t>
            </a:r>
            <a:r>
              <a:rPr lang="en-US" dirty="0" smtClean="0"/>
              <a:t> will we know that our actions improved patient safety? (outcomes)</a:t>
            </a:r>
          </a:p>
          <a:p>
            <a:endParaRPr lang="en-US" dirty="0"/>
          </a:p>
        </p:txBody>
      </p:sp>
    </p:spTree>
    <p:extLst>
      <p:ext uri="{BB962C8B-B14F-4D97-AF65-F5344CB8AC3E}">
        <p14:creationId xmlns:p14="http://schemas.microsoft.com/office/powerpoint/2010/main" val="144317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healthcare in general is not taking the RCA systems-based approach</a:t>
            </a:r>
            <a:endParaRPr lang="en-US" dirty="0"/>
          </a:p>
        </p:txBody>
      </p:sp>
    </p:spTree>
    <p:extLst>
      <p:ext uri="{BB962C8B-B14F-4D97-AF65-F5344CB8AC3E}">
        <p14:creationId xmlns:p14="http://schemas.microsoft.com/office/powerpoint/2010/main" val="532069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slide is a little hard to read, but you can download this</a:t>
            </a:r>
            <a:r>
              <a:rPr lang="en-US" sz="1200" baseline="0" dirty="0" smtClean="0"/>
              <a:t> </a:t>
            </a:r>
            <a:r>
              <a:rPr lang="en-US" sz="1200" baseline="0" dirty="0" err="1" smtClean="0"/>
              <a:t>powerpoint</a:t>
            </a:r>
            <a:r>
              <a:rPr lang="en-US" sz="1200" baseline="0" dirty="0" smtClean="0"/>
              <a:t> by clicking on the green download button above my head.</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Actions Identified by RCA Teams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Adapted from REASON, J. (1997) </a:t>
            </a:r>
            <a:r>
              <a:rPr lang="en-US" sz="1200" i="1" dirty="0" smtClean="0"/>
              <a:t>Managing the risks of organizational accidents, </a:t>
            </a:r>
            <a:r>
              <a:rPr lang="en-US" sz="1200" dirty="0" smtClean="0"/>
              <a:t>Hampshire, England, Ashgate Publishing Limited.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 = 270 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 = 3%</a:t>
            </a:r>
          </a:p>
          <a:p>
            <a:endParaRPr lang="en-US" dirty="0"/>
          </a:p>
        </p:txBody>
      </p:sp>
    </p:spTree>
    <p:extLst>
      <p:ext uri="{BB962C8B-B14F-4D97-AF65-F5344CB8AC3E}">
        <p14:creationId xmlns:p14="http://schemas.microsoft.com/office/powerpoint/2010/main" val="2634897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a:t>
            </a:r>
            <a:r>
              <a:rPr lang="en-US" dirty="0" smtClean="0"/>
              <a:t>cut </a:t>
            </a:r>
            <a:r>
              <a:rPr lang="en-US" dirty="0" smtClean="0"/>
              <a:t>and </a:t>
            </a:r>
            <a:r>
              <a:rPr lang="en-US" dirty="0" smtClean="0"/>
              <a:t>work-around</a:t>
            </a:r>
            <a:endParaRPr lang="en-US" dirty="0" smtClean="0"/>
          </a:p>
          <a:p>
            <a:endParaRPr lang="en-US" dirty="0" smtClean="0"/>
          </a:p>
          <a:p>
            <a:r>
              <a:rPr lang="en-US" dirty="0" smtClean="0"/>
              <a:t>Normalization of deviance</a:t>
            </a:r>
            <a:r>
              <a:rPr lang="en-US" baseline="0" dirty="0" smtClean="0"/>
              <a:t> – drift in to failure</a:t>
            </a:r>
            <a:endParaRPr lang="en-US" dirty="0" smtClean="0"/>
          </a:p>
          <a:p>
            <a:endParaRPr lang="en-US" dirty="0" smtClean="0"/>
          </a:p>
          <a:p>
            <a:endParaRPr lang="en-US" dirty="0"/>
          </a:p>
        </p:txBody>
      </p:sp>
    </p:spTree>
    <p:extLst>
      <p:ext uri="{BB962C8B-B14F-4D97-AF65-F5344CB8AC3E}">
        <p14:creationId xmlns:p14="http://schemas.microsoft.com/office/powerpoint/2010/main" val="2784444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aren’t training and policy important?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&gt;&gt;&gt;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a:t>
            </a:r>
          </a:p>
          <a:p>
            <a:endParaRPr lang="en-US" dirty="0"/>
          </a:p>
        </p:txBody>
      </p:sp>
    </p:spTree>
    <p:extLst>
      <p:ext uri="{BB962C8B-B14F-4D97-AF65-F5344CB8AC3E}">
        <p14:creationId xmlns:p14="http://schemas.microsoft.com/office/powerpoint/2010/main" val="4163666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Have you participated on a RCA team investigation as a pharmacist?</a:t>
            </a:r>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43</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the tech</a:t>
            </a:r>
            <a:r>
              <a:rPr lang="en-US" baseline="0" dirty="0" smtClean="0"/>
              <a:t> team (click again)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44</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025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What we have seen at NCPS</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May be a correlation between pharmacist satisfaction</a:t>
            </a:r>
            <a:r>
              <a:rPr lang="en-US" baseline="0" dirty="0" smtClean="0"/>
              <a:t> and participation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Draft 2012 NCPS analysis of the membership of RCA teams from FY06 through FY11</a:t>
            </a:r>
          </a:p>
          <a:p>
            <a:pPr eaLnBrk="1" hangingPunct="1">
              <a:spcBef>
                <a:spcPct val="0"/>
              </a:spcBef>
            </a:pPr>
            <a:endParaRPr 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37037-DDAB-4058-BA12-744A95C9934D}" type="slidenum">
              <a:rPr lang="en-US" smtClean="0"/>
              <a:pPr fontAlgn="base">
                <a:spcBef>
                  <a:spcPct val="0"/>
                </a:spcBef>
                <a:spcAft>
                  <a:spcPct val="0"/>
                </a:spcAft>
                <a:defRPr/>
              </a:pPr>
              <a:t>45</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Draft 2012 NCPS analysis FY06 through FY11</a:t>
            </a:r>
          </a:p>
          <a:p>
            <a:endParaRPr lang="en-US" dirty="0"/>
          </a:p>
        </p:txBody>
      </p:sp>
    </p:spTree>
    <p:extLst>
      <p:ext uri="{BB962C8B-B14F-4D97-AF65-F5344CB8AC3E}">
        <p14:creationId xmlns:p14="http://schemas.microsoft.com/office/powerpoint/2010/main" val="1826272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Draft 2012 NCPS analysis </a:t>
            </a:r>
          </a:p>
          <a:p>
            <a:endParaRPr lang="en-US" dirty="0"/>
          </a:p>
        </p:txBody>
      </p:sp>
    </p:spTree>
    <p:extLst>
      <p:ext uri="{BB962C8B-B14F-4D97-AF65-F5344CB8AC3E}">
        <p14:creationId xmlns:p14="http://schemas.microsoft.com/office/powerpoint/2010/main" val="3446491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a:t>
            </a:r>
            <a:r>
              <a:rPr lang="en-US" baseline="0" dirty="0" smtClean="0"/>
              <a:t> look at challenges, let’s ask another poll question…..</a:t>
            </a:r>
            <a:endParaRPr lang="en-US" dirty="0"/>
          </a:p>
        </p:txBody>
      </p:sp>
    </p:spTree>
    <p:extLst>
      <p:ext uri="{BB962C8B-B14F-4D97-AF65-F5344CB8AC3E}">
        <p14:creationId xmlns:p14="http://schemas.microsoft.com/office/powerpoint/2010/main" val="900247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pPr marL="0" indent="0">
              <a:buNone/>
              <a:defRPr/>
            </a:pPr>
            <a:r>
              <a:rPr lang="en-US" sz="1200" dirty="0" smtClean="0"/>
              <a:t>Which of the following poses the greatest challenge to medication safety?</a:t>
            </a:r>
          </a:p>
          <a:p>
            <a:endParaRPr lang="en-US" dirty="0" smtClean="0"/>
          </a:p>
          <a:p>
            <a:r>
              <a:rPr lang="en-US" dirty="0" smtClean="0"/>
              <a:t>To answer this question, use the blue polling</a:t>
            </a:r>
            <a:r>
              <a:rPr lang="en-US" baseline="0" dirty="0" smtClean="0"/>
              <a:t> icon above my head.  We’ll move on and come back to your results in just a moment.</a:t>
            </a:r>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Exserohilum</a:t>
            </a:r>
            <a:r>
              <a:rPr lang="en-US" baseline="0" dirty="0" smtClean="0"/>
              <a:t> </a:t>
            </a:r>
            <a:r>
              <a:rPr lang="en-US" baseline="0" dirty="0" err="1" smtClean="0"/>
              <a:t>rostratum</a:t>
            </a:r>
            <a:endParaRPr lang="en-US" baseline="0" dirty="0" smtClean="0"/>
          </a:p>
          <a:p>
            <a:endParaRPr lang="en-US" baseline="0" dirty="0" smtClean="0"/>
          </a:p>
          <a:p>
            <a:r>
              <a:rPr lang="en-US" baseline="0" dirty="0" smtClean="0"/>
              <a:t>Greatest pharmacy tragedy in U.S. Healthcare</a:t>
            </a:r>
          </a:p>
          <a:p>
            <a:endParaRPr lang="en-US" baseline="0" dirty="0" smtClean="0"/>
          </a:p>
          <a:p>
            <a:r>
              <a:rPr lang="en-US" baseline="0" dirty="0" smtClean="0"/>
              <a:t>No </a:t>
            </a:r>
            <a:r>
              <a:rPr lang="en-US" baseline="0" dirty="0" smtClean="0"/>
              <a:t>VA or patients </a:t>
            </a:r>
            <a:r>
              <a:rPr lang="en-US" baseline="0" dirty="0" smtClean="0"/>
              <a:t>impacted. </a:t>
            </a:r>
            <a:endParaRPr lang="en-US" baseline="0" dirty="0" smtClean="0"/>
          </a:p>
          <a:p>
            <a:r>
              <a:rPr lang="en-US" baseline="0" dirty="0" smtClean="0"/>
              <a:t>No </a:t>
            </a:r>
            <a:r>
              <a:rPr lang="en-US" baseline="0" dirty="0" smtClean="0"/>
              <a:t>Veteran </a:t>
            </a:r>
            <a:r>
              <a:rPr lang="en-US" baseline="0" dirty="0" smtClean="0"/>
              <a:t>affected from outside VA, </a:t>
            </a:r>
            <a:r>
              <a:rPr lang="en-US" baseline="0" dirty="0" smtClean="0"/>
              <a:t>that we know of.</a:t>
            </a:r>
          </a:p>
        </p:txBody>
      </p:sp>
    </p:spTree>
    <p:extLst>
      <p:ext uri="{BB962C8B-B14F-4D97-AF65-F5344CB8AC3E}">
        <p14:creationId xmlns:p14="http://schemas.microsoft.com/office/powerpoint/2010/main" val="970381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a:t>
            </a:r>
            <a:r>
              <a:rPr lang="en-US" baseline="0" dirty="0" smtClean="0"/>
              <a:t> CDC meningitis outbreak</a:t>
            </a:r>
          </a:p>
          <a:p>
            <a:r>
              <a:rPr lang="en-US" baseline="0" dirty="0" smtClean="0"/>
              <a:t>9/6/2013</a:t>
            </a:r>
          </a:p>
          <a:p>
            <a:endParaRPr lang="en-US" dirty="0"/>
          </a:p>
        </p:txBody>
      </p:sp>
    </p:spTree>
    <p:extLst>
      <p:ext uri="{BB962C8B-B14F-4D97-AF65-F5344CB8AC3E}">
        <p14:creationId xmlns:p14="http://schemas.microsoft.com/office/powerpoint/2010/main" val="1410169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Reference only:</a:t>
            </a:r>
          </a:p>
          <a:p>
            <a:endParaRPr lang="en-US" dirty="0" smtClean="0"/>
          </a:p>
          <a:p>
            <a:r>
              <a:rPr lang="en-US" dirty="0" smtClean="0"/>
              <a:t>Taken from FDA  U.S. Food and Drug Administration:</a:t>
            </a:r>
          </a:p>
          <a:p>
            <a:r>
              <a:rPr lang="en-US" dirty="0" smtClean="0"/>
              <a:t> Protecting and Promoting Public Health  http://www.fda.gov</a:t>
            </a:r>
          </a:p>
          <a:p>
            <a:endParaRPr lang="en-US" sz="1200" dirty="0" smtClean="0">
              <a:latin typeface="Calibri" charset="0"/>
              <a:ea typeface="MS PGothic" charset="0"/>
            </a:endParaRPr>
          </a:p>
          <a:p>
            <a:r>
              <a:rPr lang="en-US" sz="1200" dirty="0" smtClean="0">
                <a:latin typeface="Calibri" charset="0"/>
                <a:ea typeface="MS PGothic" charset="0"/>
              </a:rPr>
              <a:t>The number of reported drug shortages annually has tripled from 61 in 2005 to 178 in 2010. </a:t>
            </a:r>
          </a:p>
          <a:p>
            <a:r>
              <a:rPr lang="en-US" sz="1200" dirty="0" smtClean="0">
                <a:latin typeface="Calibri" charset="0"/>
                <a:ea typeface="MS PGothic" charset="0"/>
              </a:rPr>
              <a:t>Of the 127 studied shortages in 2010-11, 80 percent involved drugs delivered to patients by sterile injection, including oncology drugs, antibiotics, and electrolyte/nutrition drugs. </a:t>
            </a:r>
          </a:p>
          <a:p>
            <a:r>
              <a:rPr lang="en-US" sz="1200" dirty="0" smtClean="0">
                <a:latin typeface="Calibri" charset="0"/>
                <a:ea typeface="MS PGothic" charset="0"/>
              </a:rPr>
              <a:t>The leading reasons for the reported shortages were problems at the manufacturing facility (43%), delays in manufacturing or shipping (15%), and active pharmaceutical ingredient shortages (10%).  </a:t>
            </a:r>
          </a:p>
          <a:p>
            <a:r>
              <a:rPr lang="en-US" sz="1200" dirty="0" smtClean="0">
                <a:latin typeface="Calibri" charset="0"/>
                <a:ea typeface="MS PGothic" charset="0"/>
              </a:rPr>
              <a:t>Manufacturing quality problems that have resulted in shortages can be serious, including findings of glass shards, metal filings, and fungal or other contamination in products meant for injection into patients. </a:t>
            </a:r>
          </a:p>
          <a:p>
            <a:endParaRPr lang="en-US" dirty="0" smtClean="0">
              <a:latin typeface="Calibri" charset="0"/>
              <a:ea typeface="MS PGothic" charset="0"/>
            </a:endParaRPr>
          </a:p>
          <a:p>
            <a:r>
              <a:rPr lang="en-US" b="1" dirty="0" smtClean="0">
                <a:latin typeface="Calibri" charset="0"/>
                <a:ea typeface="MS PGothic" charset="0"/>
              </a:rPr>
              <a:t>Patient safety concerns:</a:t>
            </a:r>
          </a:p>
          <a:p>
            <a:pPr lvl="1"/>
            <a:r>
              <a:rPr lang="en-US" dirty="0" smtClean="0">
                <a:latin typeface="Calibri" charset="0"/>
                <a:cs typeface="Georgia" charset="0"/>
              </a:rPr>
              <a:t>Patient may take both medications</a:t>
            </a:r>
          </a:p>
          <a:p>
            <a:pPr lvl="1"/>
            <a:r>
              <a:rPr lang="en-US" dirty="0" smtClean="0">
                <a:latin typeface="Calibri" charset="0"/>
                <a:cs typeface="Georgia" charset="0"/>
              </a:rPr>
              <a:t>Patient may take neither medication</a:t>
            </a:r>
          </a:p>
          <a:p>
            <a:pPr lvl="1"/>
            <a:r>
              <a:rPr lang="en-US" dirty="0" smtClean="0">
                <a:latin typeface="Calibri" charset="0"/>
                <a:cs typeface="Georgia" charset="0"/>
              </a:rPr>
              <a:t>ADEs and Med Events (errors)</a:t>
            </a:r>
          </a:p>
          <a:p>
            <a:pPr lvl="1"/>
            <a:r>
              <a:rPr lang="en-US" dirty="0" smtClean="0">
                <a:latin typeface="Calibri" charset="0"/>
                <a:cs typeface="Georgia" charset="0"/>
              </a:rPr>
              <a:t>Therapeutic substitution </a:t>
            </a:r>
          </a:p>
          <a:p>
            <a:pPr lvl="1"/>
            <a:r>
              <a:rPr lang="en-US" dirty="0" smtClean="0">
                <a:latin typeface="Calibri" charset="0"/>
                <a:cs typeface="Georgia" charset="0"/>
              </a:rPr>
              <a:t>Dose conversion and follow-up</a:t>
            </a:r>
          </a:p>
          <a:p>
            <a:pPr lvl="1"/>
            <a:r>
              <a:rPr lang="en-US" sz="2000" dirty="0" smtClean="0">
                <a:latin typeface="Calibri" charset="0"/>
                <a:cs typeface="Georgia" charset="0"/>
              </a:rPr>
              <a:t>	Example: Coreg to Toprol XL</a:t>
            </a:r>
          </a:p>
          <a:p>
            <a:pPr lvl="1"/>
            <a:r>
              <a:rPr lang="en-US" dirty="0" smtClean="0">
                <a:latin typeface="Calibri" charset="0"/>
                <a:cs typeface="Georgia" charset="0"/>
              </a:rPr>
              <a:t>Withdrawal syndrome</a:t>
            </a:r>
          </a:p>
          <a:p>
            <a:endParaRPr lang="en-US" dirty="0" smtClean="0">
              <a:latin typeface="Calibri" charset="0"/>
              <a:ea typeface="MS PGothic" charset="0"/>
            </a:endParaRPr>
          </a:p>
          <a:p>
            <a:r>
              <a:rPr lang="en-US" sz="2800" b="1" dirty="0" smtClean="0">
                <a:latin typeface="Calibri" charset="0"/>
                <a:ea typeface="MS PGothic" charset="0"/>
              </a:rPr>
              <a:t>Communication Breakdown:</a:t>
            </a:r>
          </a:p>
          <a:p>
            <a:pPr lvl="1"/>
            <a:r>
              <a:rPr lang="en-US" sz="2800" dirty="0" smtClean="0">
                <a:latin typeface="Calibri" charset="0"/>
                <a:cs typeface="Georgia" charset="0"/>
              </a:rPr>
              <a:t>Look Alike / Sound Alike (LASA)</a:t>
            </a:r>
          </a:p>
          <a:p>
            <a:pPr lvl="2"/>
            <a:r>
              <a:rPr lang="en-US" sz="2800" dirty="0" smtClean="0">
                <a:latin typeface="Calibri" charset="0"/>
                <a:cs typeface="Georgia" charset="0"/>
              </a:rPr>
              <a:t>Example- Amlodipine vs. Felodipine</a:t>
            </a:r>
          </a:p>
          <a:p>
            <a:pPr lvl="1"/>
            <a:r>
              <a:rPr lang="en-US" sz="2800" dirty="0" smtClean="0">
                <a:latin typeface="Calibri" charset="0"/>
                <a:cs typeface="Georgia" charset="0"/>
              </a:rPr>
              <a:t>Rx Sig. changes due to change</a:t>
            </a:r>
          </a:p>
          <a:p>
            <a:pPr lvl="2"/>
            <a:r>
              <a:rPr lang="en-US" sz="2800" dirty="0" smtClean="0">
                <a:latin typeface="Calibri" charset="0"/>
                <a:cs typeface="Georgia" charset="0"/>
              </a:rPr>
              <a:t>Example- ISDN vs. ISMN </a:t>
            </a:r>
          </a:p>
          <a:p>
            <a:pPr lvl="1"/>
            <a:r>
              <a:rPr lang="en-US" sz="2800" dirty="0" smtClean="0">
                <a:latin typeface="Calibri" charset="0"/>
                <a:cs typeface="Georgia" charset="0"/>
              </a:rPr>
              <a:t>Patient may not be taking medication anymore</a:t>
            </a:r>
          </a:p>
          <a:p>
            <a:pPr lvl="2"/>
            <a:r>
              <a:rPr lang="en-US" sz="2800" dirty="0" smtClean="0">
                <a:latin typeface="Calibri" charset="0"/>
                <a:cs typeface="Georgia" charset="0"/>
              </a:rPr>
              <a:t>Active status in CPRS</a:t>
            </a:r>
          </a:p>
          <a:p>
            <a:pPr lvl="1"/>
            <a:r>
              <a:rPr lang="en-US" sz="2800" dirty="0" smtClean="0">
                <a:latin typeface="Calibri" charset="0"/>
                <a:cs typeface="Georgia" charset="0"/>
              </a:rPr>
              <a:t>Communication to clinicians and health care team</a:t>
            </a:r>
          </a:p>
          <a:p>
            <a:endParaRPr lang="en-US" dirty="0" smtClean="0">
              <a:latin typeface="Calibri" charset="0"/>
              <a:ea typeface="MS PGothic" charset="0"/>
            </a:endParaRPr>
          </a:p>
          <a:p>
            <a:r>
              <a:rPr lang="en-US" dirty="0" smtClean="0">
                <a:latin typeface="Calibri" charset="0"/>
                <a:ea typeface="MS PGothic" charset="0"/>
              </a:rPr>
              <a:t>Drug</a:t>
            </a:r>
            <a:r>
              <a:rPr lang="en-US" baseline="0" dirty="0" smtClean="0">
                <a:latin typeface="Calibri" charset="0"/>
                <a:ea typeface="MS PGothic" charset="0"/>
              </a:rPr>
              <a:t> substitution </a:t>
            </a:r>
          </a:p>
          <a:p>
            <a:r>
              <a:rPr lang="en-US" dirty="0" smtClean="0">
                <a:latin typeface="Calibri" charset="0"/>
                <a:ea typeface="MS PGothic" charset="0"/>
              </a:rPr>
              <a:t>Mass letters vs. telephone call</a:t>
            </a:r>
          </a:p>
          <a:p>
            <a:r>
              <a:rPr lang="en-US" dirty="0" smtClean="0">
                <a:latin typeface="Calibri" charset="0"/>
                <a:ea typeface="MS PGothic" charset="0"/>
              </a:rPr>
              <a:t>Patient literacy (for letter and Rx label)</a:t>
            </a:r>
          </a:p>
          <a:p>
            <a:r>
              <a:rPr lang="en-US" dirty="0" smtClean="0">
                <a:latin typeface="Calibri" charset="0"/>
                <a:ea typeface="MS PGothic" charset="0"/>
              </a:rPr>
              <a:t>No replacement available/suitable</a:t>
            </a:r>
          </a:p>
          <a:p>
            <a:r>
              <a:rPr lang="en-US" dirty="0" smtClean="0">
                <a:latin typeface="Calibri" charset="0"/>
                <a:ea typeface="MS PGothic" charset="0"/>
              </a:rPr>
              <a:t>Alternative too expensive and low risk medication (e.g. Nasal Steroid Inhalers)</a:t>
            </a:r>
          </a:p>
          <a:p>
            <a:r>
              <a:rPr lang="en-US" dirty="0" smtClean="0">
                <a:latin typeface="Calibri" charset="0"/>
                <a:ea typeface="MS PGothic" charset="0"/>
              </a:rPr>
              <a:t>High Risk medications</a:t>
            </a:r>
          </a:p>
          <a:p>
            <a:r>
              <a:rPr lang="en-US" dirty="0" smtClean="0">
                <a:latin typeface="Calibri" charset="0"/>
                <a:ea typeface="MS PGothic" charset="0"/>
              </a:rPr>
              <a:t>Medication use process</a:t>
            </a:r>
          </a:p>
          <a:p>
            <a:endParaRPr lang="en-US" dirty="0" smtClean="0">
              <a:latin typeface="Calibri" charset="0"/>
              <a:ea typeface="MS PGothic" charset="0"/>
            </a:endParaRPr>
          </a:p>
          <a:p>
            <a:endParaRPr lang="en-US" dirty="0" smtClean="0">
              <a:latin typeface="Calibri" charset="0"/>
              <a:ea typeface="MS PGothic" charset="0"/>
            </a:endParaRPr>
          </a:p>
          <a:p>
            <a:endParaRPr lang="en-US" dirty="0" smtClean="0">
              <a:latin typeface="Calibri" charset="0"/>
              <a:ea typeface="MS PGothic" charset="0"/>
            </a:endParaRPr>
          </a:p>
          <a:p>
            <a:endParaRPr lang="en-US" dirty="0">
              <a:latin typeface="Calibri" charset="0"/>
              <a:ea typeface="MS PGothic"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4D15E7C-D158-0D43-89D9-1C287FC6C6A1}" type="slidenum">
              <a:rPr lang="en-US" sz="1200">
                <a:cs typeface="Arial" charset="0"/>
              </a:rPr>
              <a:pPr eaLnBrk="1" hangingPunct="1"/>
              <a:t>53</a:t>
            </a:fld>
            <a:endParaRPr lang="en-US" sz="1200" dirty="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http://www.oneandonlycampaign.org/content/cdc-guidelines  </a:t>
            </a:r>
            <a:endParaRPr lang="en-US" dirty="0" smtClean="0"/>
          </a:p>
          <a:p>
            <a:r>
              <a:rPr lang="en-US" dirty="0" smtClean="0"/>
              <a:t>--</a:t>
            </a:r>
            <a:r>
              <a:rPr lang="en-US" b="1" dirty="0" smtClean="0"/>
              <a:t>Download (green icon)</a:t>
            </a:r>
            <a:endParaRPr lang="en-US" b="1" dirty="0" smtClean="0"/>
          </a:p>
          <a:p>
            <a:endParaRPr lang="en-US" dirty="0" smtClean="0"/>
          </a:p>
          <a:p>
            <a:r>
              <a:rPr lang="en-US" dirty="0" smtClean="0"/>
              <a:t>Example of device</a:t>
            </a:r>
            <a:r>
              <a:rPr lang="en-US" baseline="0" dirty="0" smtClean="0"/>
              <a:t> human interface issues– </a:t>
            </a:r>
            <a:r>
              <a:rPr lang="en-US" baseline="0" dirty="0" smtClean="0"/>
              <a:t>sharing of insulin pens </a:t>
            </a:r>
            <a:r>
              <a:rPr lang="en-US" baseline="0" dirty="0" smtClean="0"/>
              <a:t>in VA </a:t>
            </a:r>
            <a:r>
              <a:rPr lang="en-US" baseline="0" dirty="0" smtClean="0"/>
              <a:t>– Alert from NCPS</a:t>
            </a:r>
            <a:endParaRPr lang="en-US" dirty="0"/>
          </a:p>
        </p:txBody>
      </p:sp>
    </p:spTree>
    <p:extLst>
      <p:ext uri="{BB962C8B-B14F-4D97-AF65-F5344CB8AC3E}">
        <p14:creationId xmlns:p14="http://schemas.microsoft.com/office/powerpoint/2010/main" val="40522202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Released</a:t>
            </a:r>
            <a:r>
              <a:rPr lang="en-US" baseline="0" dirty="0" smtClean="0"/>
              <a:t> 2014 top 10 hazards now. </a:t>
            </a:r>
            <a:endParaRPr lang="en-US" dirty="0"/>
          </a:p>
        </p:txBody>
      </p:sp>
    </p:spTree>
    <p:extLst>
      <p:ext uri="{BB962C8B-B14F-4D97-AF65-F5344CB8AC3E}">
        <p14:creationId xmlns:p14="http://schemas.microsoft.com/office/powerpoint/2010/main" val="111050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Huffington Post 2013</a:t>
            </a:r>
          </a:p>
          <a:p>
            <a:endParaRPr lang="en-US" dirty="0"/>
          </a:p>
        </p:txBody>
      </p:sp>
    </p:spTree>
    <p:extLst>
      <p:ext uri="{BB962C8B-B14F-4D97-AF65-F5344CB8AC3E}">
        <p14:creationId xmlns:p14="http://schemas.microsoft.com/office/powerpoint/2010/main" val="2807037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Reference only:</a:t>
            </a:r>
          </a:p>
          <a:p>
            <a:pPr>
              <a:defRPr/>
            </a:pPr>
            <a:endParaRPr lang="en-US" sz="1200" dirty="0" smtClean="0">
              <a:ea typeface="ＭＳ Ｐゴシック" charset="0"/>
            </a:endParaRPr>
          </a:p>
          <a:p>
            <a:pPr>
              <a:defRPr/>
            </a:pPr>
            <a:r>
              <a:rPr lang="en-US" sz="1200" dirty="0" smtClean="0">
                <a:ea typeface="ＭＳ Ｐゴシック" charset="0"/>
              </a:rPr>
              <a:t>Smart</a:t>
            </a:r>
            <a:r>
              <a:rPr lang="en-US" sz="1200" baseline="0" dirty="0" smtClean="0">
                <a:ea typeface="ＭＳ Ｐゴシック" charset="0"/>
              </a:rPr>
              <a:t> pump issues:  Random sample of 100 reports to ECRI (may 2010- March 2012)</a:t>
            </a:r>
            <a:endParaRPr lang="en-US" sz="1200" dirty="0" smtClean="0">
              <a:ea typeface="ＭＳ Ｐゴシック" charset="0"/>
            </a:endParaRPr>
          </a:p>
          <a:p>
            <a:pPr>
              <a:defRPr/>
            </a:pPr>
            <a:endParaRPr lang="en-US" sz="1200" dirty="0" smtClean="0">
              <a:ea typeface="ＭＳ Ｐゴシック" charset="0"/>
            </a:endParaRPr>
          </a:p>
          <a:p>
            <a:pPr>
              <a:defRPr/>
            </a:pPr>
            <a:r>
              <a:rPr lang="en-US" sz="1200" dirty="0" smtClean="0">
                <a:ea typeface="ＭＳ Ｐゴシック" charset="0"/>
              </a:rPr>
              <a:t>Standardize concentrations of high alert medications in VHA</a:t>
            </a:r>
          </a:p>
          <a:p>
            <a:pPr>
              <a:defRPr/>
            </a:pPr>
            <a:r>
              <a:rPr lang="en-US" sz="1200" dirty="0" smtClean="0">
                <a:ea typeface="ＭＳ Ｐゴシック" charset="0"/>
              </a:rPr>
              <a:t>Require standard concentration  programing in smart pumps</a:t>
            </a:r>
          </a:p>
          <a:p>
            <a:pPr>
              <a:defRPr/>
            </a:pPr>
            <a:r>
              <a:rPr lang="en-US" sz="1200" dirty="0" smtClean="0">
                <a:ea typeface="ＭＳ Ｐゴシック" charset="0"/>
              </a:rPr>
              <a:t>Limit who can change smart pump settings</a:t>
            </a:r>
          </a:p>
          <a:p>
            <a:pPr>
              <a:defRPr/>
            </a:pPr>
            <a:r>
              <a:rPr lang="en-US" sz="1200" dirty="0" smtClean="0">
                <a:ea typeface="ＭＳ Ｐゴシック" charset="0"/>
              </a:rPr>
              <a:t>Require use of smart pump safety guardrails including concentrations</a:t>
            </a:r>
          </a:p>
          <a:p>
            <a:endParaRPr lang="en-US" sz="1200" dirty="0" smtClean="0">
              <a:ea typeface="ＭＳ Ｐゴシック" charset="0"/>
            </a:endParaRPr>
          </a:p>
          <a:p>
            <a:pPr>
              <a:lnSpc>
                <a:spcPct val="90000"/>
              </a:lnSpc>
            </a:pPr>
            <a:r>
              <a:rPr lang="en-US" sz="2400" dirty="0" smtClean="0">
                <a:latin typeface="Calibri" charset="0"/>
                <a:ea typeface="MS PGothic" charset="0"/>
              </a:rPr>
              <a:t>Not all Smart Pumps are created equal</a:t>
            </a:r>
          </a:p>
          <a:p>
            <a:pPr>
              <a:lnSpc>
                <a:spcPct val="90000"/>
              </a:lnSpc>
            </a:pPr>
            <a:r>
              <a:rPr lang="en-US" sz="2400" dirty="0" smtClean="0">
                <a:latin typeface="Calibri" charset="0"/>
                <a:ea typeface="MS PGothic" charset="0"/>
              </a:rPr>
              <a:t>2010 Standardization of IV Infusion and PCA Pumps in VHA through IPTs (Integrated Product Teams) </a:t>
            </a:r>
          </a:p>
          <a:p>
            <a:pPr lvl="1">
              <a:lnSpc>
                <a:spcPct val="90000"/>
              </a:lnSpc>
            </a:pPr>
            <a:r>
              <a:rPr lang="en-US" dirty="0" smtClean="0">
                <a:latin typeface="Calibri" charset="0"/>
                <a:cs typeface="Georgia" charset="0"/>
              </a:rPr>
              <a:t>86% brand compliance</a:t>
            </a:r>
          </a:p>
          <a:p>
            <a:pPr lvl="1">
              <a:lnSpc>
                <a:spcPct val="90000"/>
              </a:lnSpc>
            </a:pPr>
            <a:r>
              <a:rPr lang="en-US" dirty="0" smtClean="0">
                <a:latin typeface="Calibri" charset="0"/>
                <a:cs typeface="Georgia" charset="0"/>
              </a:rPr>
              <a:t>51 out of 74 Integrated EtCO2</a:t>
            </a:r>
          </a:p>
          <a:p>
            <a:pPr>
              <a:lnSpc>
                <a:spcPct val="90000"/>
              </a:lnSpc>
            </a:pPr>
            <a:r>
              <a:rPr lang="en-US" sz="2400" dirty="0" smtClean="0">
                <a:latin typeface="Calibri" charset="0"/>
                <a:ea typeface="MS PGothic" charset="0"/>
              </a:rPr>
              <a:t>2010 AAMI/FDA Infusion Devices Summit generated top 13 priorities</a:t>
            </a:r>
          </a:p>
          <a:p>
            <a:pPr>
              <a:lnSpc>
                <a:spcPct val="90000"/>
              </a:lnSpc>
            </a:pPr>
            <a:r>
              <a:rPr lang="en-US" sz="2400" dirty="0" smtClean="0">
                <a:latin typeface="Calibri" charset="0"/>
                <a:ea typeface="MS PGothic" charset="0"/>
              </a:rPr>
              <a:t>2007 and 2012 ECRI Institute’s Health Devices Evaluation</a:t>
            </a:r>
          </a:p>
          <a:p>
            <a:pPr>
              <a:lnSpc>
                <a:spcPct val="90000"/>
              </a:lnSpc>
            </a:pPr>
            <a:r>
              <a:rPr lang="en-US" sz="2400" dirty="0" smtClean="0">
                <a:latin typeface="Calibri" charset="0"/>
                <a:ea typeface="MS PGothic" charset="0"/>
              </a:rPr>
              <a:t>2008 and 2012 ISMP Smart Pump Guidance</a:t>
            </a:r>
          </a:p>
          <a:p>
            <a:pPr>
              <a:lnSpc>
                <a:spcPct val="90000"/>
              </a:lnSpc>
            </a:pPr>
            <a:r>
              <a:rPr lang="en-US" sz="2400" dirty="0" smtClean="0">
                <a:latin typeface="Calibri" charset="0"/>
                <a:ea typeface="MS PGothic" charset="0"/>
              </a:rPr>
              <a:t>2013 Journal of Clinical Engineering: Infusion Pump Reliability and Usability by VHA</a:t>
            </a:r>
          </a:p>
          <a:p>
            <a:pPr>
              <a:lnSpc>
                <a:spcPct val="90000"/>
              </a:lnSpc>
            </a:pPr>
            <a:endParaRPr lang="en-US" sz="2400" dirty="0" smtClean="0">
              <a:latin typeface="Calibri" charset="0"/>
              <a:ea typeface="MS PGothic" charset="0"/>
            </a:endParaRPr>
          </a:p>
          <a:p>
            <a:pPr eaLnBrk="1" hangingPunct="1">
              <a:spcBef>
                <a:spcPct val="20000"/>
              </a:spcBef>
              <a:buFont typeface="Arial" charset="0"/>
              <a:buChar char="•"/>
            </a:pPr>
            <a:r>
              <a:rPr lang="en-US" sz="2400" dirty="0" smtClean="0"/>
              <a:t>Pulse oximetry is a late detector of respiratory depression (RD)</a:t>
            </a:r>
          </a:p>
          <a:p>
            <a:pPr eaLnBrk="1" hangingPunct="1">
              <a:spcBef>
                <a:spcPct val="20000"/>
              </a:spcBef>
              <a:buFont typeface="Arial" charset="0"/>
              <a:buChar char="•"/>
            </a:pPr>
            <a:r>
              <a:rPr lang="en-US" sz="2400" dirty="0" smtClean="0"/>
              <a:t>Supplemental O2 delays detection of RD </a:t>
            </a:r>
          </a:p>
          <a:p>
            <a:pPr eaLnBrk="1" hangingPunct="1">
              <a:spcBef>
                <a:spcPct val="20000"/>
              </a:spcBef>
              <a:buFont typeface="Arial" charset="0"/>
              <a:buChar char="•"/>
            </a:pPr>
            <a:r>
              <a:rPr lang="en-US" sz="2400" dirty="0" smtClean="0"/>
              <a:t>EtCO2 monitoring, (ie, capnography) detects hypoventilation/apnea immediately</a:t>
            </a:r>
          </a:p>
          <a:p>
            <a:pPr eaLnBrk="1" hangingPunct="1">
              <a:spcBef>
                <a:spcPct val="20000"/>
              </a:spcBef>
              <a:buFont typeface="Arial" charset="0"/>
              <a:buChar char="•"/>
            </a:pPr>
            <a:r>
              <a:rPr lang="en-US" sz="2400" i="1" dirty="0" smtClean="0"/>
              <a:t>All patients </a:t>
            </a:r>
            <a:r>
              <a:rPr lang="en-US" sz="2400" dirty="0" smtClean="0"/>
              <a:t>on PCA’s should be monitored with </a:t>
            </a:r>
            <a:r>
              <a:rPr lang="en-US" sz="2400" i="1" dirty="0" smtClean="0"/>
              <a:t>both</a:t>
            </a:r>
            <a:r>
              <a:rPr lang="en-US" sz="2400" dirty="0" smtClean="0"/>
              <a:t> EtCO2 and SpO2</a:t>
            </a:r>
          </a:p>
          <a:p>
            <a:pPr>
              <a:lnSpc>
                <a:spcPct val="90000"/>
              </a:lnSpc>
            </a:pPr>
            <a:endParaRPr lang="en-US" sz="2400" dirty="0" smtClean="0">
              <a:latin typeface="Calibri" charset="0"/>
              <a:ea typeface="MS PGothic" charset="0"/>
            </a:endParaRPr>
          </a:p>
          <a:p>
            <a:endParaRPr lang="en-US" dirty="0" smtClean="0"/>
          </a:p>
          <a:p>
            <a:endParaRPr lang="en-US" dirty="0"/>
          </a:p>
        </p:txBody>
      </p:sp>
    </p:spTree>
    <p:extLst>
      <p:ext uri="{BB962C8B-B14F-4D97-AF65-F5344CB8AC3E}">
        <p14:creationId xmlns:p14="http://schemas.microsoft.com/office/powerpoint/2010/main" val="2091879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2638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smtClean="0">
                <a:solidFill>
                  <a:schemeClr val="tx1"/>
                </a:solidFill>
                <a:latin typeface="+mn-lt"/>
                <a:ea typeface="+mn-ea"/>
                <a:cs typeface="+mn-cs"/>
              </a:rPr>
              <a:t>Reference only:</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2800" dirty="0" smtClean="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2800" dirty="0" smtClean="0">
                <a:cs typeface="Arial" charset="0"/>
              </a:rPr>
              <a:t>National Vital Statistics System, 2008</a:t>
            </a:r>
          </a:p>
          <a:p>
            <a:pPr eaLnBrk="1" hangingPunct="1">
              <a:buFont typeface="Arial" charset="0"/>
              <a:buChar char="•"/>
            </a:pPr>
            <a:endParaRPr lang="en-US" sz="2800" dirty="0" smtClean="0"/>
          </a:p>
          <a:p>
            <a:pPr eaLnBrk="1" hangingPunct="1">
              <a:buFont typeface="Arial" charset="0"/>
              <a:buChar char="•"/>
            </a:pPr>
            <a:endParaRPr lang="en-US" sz="2800" dirty="0" smtClean="0"/>
          </a:p>
          <a:p>
            <a:pPr eaLnBrk="1" hangingPunct="1">
              <a:buFont typeface="Arial" charset="0"/>
              <a:buChar char="•"/>
            </a:pPr>
            <a:r>
              <a:rPr lang="en-US" sz="2800" dirty="0" smtClean="0"/>
              <a:t>Medical education and VHA policy through the 1990’s emphasized “pain as the 5</a:t>
            </a:r>
            <a:r>
              <a:rPr lang="en-US" sz="2800" baseline="30000" dirty="0" smtClean="0"/>
              <a:t>th</a:t>
            </a:r>
            <a:r>
              <a:rPr lang="en-US" sz="2800" dirty="0" smtClean="0"/>
              <a:t> vital sign.” </a:t>
            </a:r>
          </a:p>
          <a:p>
            <a:pPr eaLnBrk="1" hangingPunct="1">
              <a:buFont typeface="Arial" charset="0"/>
              <a:buChar char="•"/>
            </a:pPr>
            <a:r>
              <a:rPr lang="en-US" sz="2800" dirty="0" smtClean="0"/>
              <a:t>Opioids cause harm: </a:t>
            </a:r>
          </a:p>
          <a:p>
            <a:pPr lvl="1" eaLnBrk="1" hangingPunct="1">
              <a:buFont typeface="Arial" charset="0"/>
              <a:buChar char="•"/>
            </a:pPr>
            <a:r>
              <a:rPr lang="en-US" sz="2800" dirty="0" smtClean="0"/>
              <a:t>Fourfold increase in death due to overdose from prescription opioids. </a:t>
            </a:r>
            <a:endParaRPr lang="en-US" sz="2800" i="1" dirty="0" smtClean="0"/>
          </a:p>
          <a:p>
            <a:pPr lvl="1" eaLnBrk="1" hangingPunct="1">
              <a:buFont typeface="Arial" charset="0"/>
              <a:buChar char="•"/>
            </a:pPr>
            <a:r>
              <a:rPr lang="en-US" sz="2800" dirty="0" smtClean="0"/>
              <a:t>Risk of death with over-sedation from IV opioid medications, including Patient-Controlled Analgesia (PCA).</a:t>
            </a:r>
          </a:p>
          <a:p>
            <a:endParaRPr lang="en-US" dirty="0" smtClean="0"/>
          </a:p>
          <a:p>
            <a:pPr>
              <a:defRPr/>
            </a:pPr>
            <a:r>
              <a:rPr lang="en-US" b="1" dirty="0" smtClean="0"/>
              <a:t>Effective Processes</a:t>
            </a:r>
            <a:r>
              <a:rPr lang="en-US" dirty="0" smtClean="0"/>
              <a:t>—Create and implement policies &amp; procedures for:</a:t>
            </a:r>
          </a:p>
          <a:p>
            <a:pPr>
              <a:defRPr/>
            </a:pPr>
            <a:endParaRPr lang="en-US" dirty="0" smtClean="0"/>
          </a:p>
          <a:p>
            <a:pPr marL="342900" indent="-342900">
              <a:buFontTx/>
              <a:buAutoNum type="arabicPeriod"/>
              <a:defRPr/>
            </a:pPr>
            <a:r>
              <a:rPr lang="en-US" dirty="0" smtClean="0"/>
              <a:t>Ongoing clinical monitoring of patients receiving opioid therapy: respiration &amp; sedation with pulse oximetry &amp; capnography (EtCO2 monitoring)</a:t>
            </a:r>
          </a:p>
          <a:p>
            <a:pPr marL="285750" indent="-285750">
              <a:buFont typeface="Wingdings" pitchFamily="2" charset="2"/>
              <a:buChar char="§"/>
              <a:defRPr/>
            </a:pPr>
            <a:r>
              <a:rPr lang="en-US" b="1" dirty="0" smtClean="0">
                <a:solidFill>
                  <a:schemeClr val="accent3"/>
                </a:solidFill>
              </a:rPr>
              <a:t>Revise SOPs and Opioid Infusion Policies </a:t>
            </a:r>
          </a:p>
          <a:p>
            <a:pPr marL="285750" indent="-285750">
              <a:buFont typeface="Wingdings" pitchFamily="2" charset="2"/>
              <a:buChar char="§"/>
              <a:defRPr/>
            </a:pPr>
            <a:r>
              <a:rPr lang="en-US" b="1" dirty="0" smtClean="0">
                <a:solidFill>
                  <a:schemeClr val="accent3"/>
                </a:solidFill>
              </a:rPr>
              <a:t>Addition of capnography with Guardrails software</a:t>
            </a:r>
            <a:r>
              <a:rPr lang="en-US" sz="1600" b="1" dirty="0" smtClean="0">
                <a:solidFill>
                  <a:schemeClr val="accent3"/>
                </a:solidFill>
              </a:rPr>
              <a:t>® </a:t>
            </a:r>
          </a:p>
          <a:p>
            <a:pPr>
              <a:defRPr/>
            </a:pPr>
            <a:endParaRPr lang="en-US" dirty="0" smtClean="0"/>
          </a:p>
          <a:p>
            <a:pPr>
              <a:defRPr/>
            </a:pPr>
            <a:r>
              <a:rPr lang="en-US" dirty="0" smtClean="0"/>
              <a:t>2.   More………………..</a:t>
            </a:r>
            <a:endParaRPr lang="en-US" b="1" dirty="0" smtClean="0">
              <a:solidFill>
                <a:schemeClr val="accent3"/>
              </a:solidFill>
            </a:endParaRPr>
          </a:p>
          <a:p>
            <a:pPr>
              <a:defRPr/>
            </a:pPr>
            <a:r>
              <a:rPr lang="en-US" dirty="0" smtClean="0"/>
              <a:t>				</a:t>
            </a:r>
          </a:p>
          <a:p>
            <a:endParaRPr lang="en-US" dirty="0"/>
          </a:p>
        </p:txBody>
      </p:sp>
    </p:spTree>
    <p:extLst>
      <p:ext uri="{BB962C8B-B14F-4D97-AF65-F5344CB8AC3E}">
        <p14:creationId xmlns:p14="http://schemas.microsoft.com/office/powerpoint/2010/main" val="2945963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Literacy and Numeracy</a:t>
            </a:r>
            <a:r>
              <a:rPr lang="en-US" baseline="0" dirty="0" smtClean="0"/>
              <a:t> issues in VA.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&gt;&gt;&gt;&gt;&gt;&gt;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a:t>
            </a:r>
          </a:p>
        </p:txBody>
      </p:sp>
    </p:spTree>
    <p:extLst>
      <p:ext uri="{BB962C8B-B14F-4D97-AF65-F5344CB8AC3E}">
        <p14:creationId xmlns:p14="http://schemas.microsoft.com/office/powerpoint/2010/main" val="2373853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Which of the following poses the greatest challenge to medication safety?</a:t>
            </a:r>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60</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the tech</a:t>
            </a:r>
            <a:r>
              <a:rPr lang="en-US" baseline="0" dirty="0" smtClean="0"/>
              <a:t> team (click again)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61</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IOM Committee on Identifying and Preventing Medication Errors.  Preventing Medication Errors: Quality Chasm Series.  ISBN: 0-309-65856-x, 480 pgs. 2007.  PDF available from NAP: </a:t>
            </a:r>
            <a:r>
              <a:rPr lang="en-US" sz="1200" dirty="0" smtClean="0">
                <a:solidFill>
                  <a:schemeClr val="bg1"/>
                </a:solidFill>
                <a:hlinkClick r:id="rId3"/>
              </a:rPr>
              <a:t>http://www.nap.edu/catalog/11623.html</a:t>
            </a:r>
            <a:r>
              <a:rPr lang="en-US" sz="1200" dirty="0" smtClean="0">
                <a:solidFill>
                  <a:schemeClr val="bg1"/>
                </a:solidFill>
              </a:rPr>
              <a:t> (</a:t>
            </a:r>
            <a:r>
              <a:rPr lang="en-US" sz="1200" b="1" dirty="0" smtClean="0">
                <a:solidFill>
                  <a:schemeClr val="bg1"/>
                </a:solidFill>
              </a:rPr>
              <a:t>available</a:t>
            </a:r>
            <a:r>
              <a:rPr lang="en-US" sz="1200" b="1" baseline="0" dirty="0" smtClean="0">
                <a:solidFill>
                  <a:schemeClr val="bg1"/>
                </a:solidFill>
              </a:rPr>
              <a:t> for download</a:t>
            </a:r>
            <a:r>
              <a:rPr lang="en-US" sz="1200" baseline="0" dirty="0" smtClean="0">
                <a:solidFill>
                  <a:schemeClr val="bg1"/>
                </a:solidFill>
              </a:rPr>
              <a:t>) </a:t>
            </a:r>
            <a:endParaRPr lang="en-US" sz="1200" dirty="0" smtClean="0">
              <a:solidFill>
                <a:schemeClr val="bg1"/>
              </a:solidFill>
            </a:endParaRPr>
          </a:p>
          <a:p>
            <a:endParaRPr lang="en-US" dirty="0" smtClean="0"/>
          </a:p>
          <a:p>
            <a:pPr marL="0" indent="0">
              <a:buNone/>
            </a:pPr>
            <a:endParaRPr lang="en-US" dirty="0" smtClean="0"/>
          </a:p>
          <a:p>
            <a:r>
              <a:rPr lang="en-US" sz="1200" b="1" kern="1200" dirty="0" smtClean="0">
                <a:solidFill>
                  <a:schemeClr val="tx1"/>
                </a:solidFill>
                <a:effectLst/>
                <a:latin typeface="+mn-lt"/>
                <a:ea typeface="+mn-ea"/>
                <a:cs typeface="+mn-cs"/>
              </a:rPr>
              <a:t>General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Improved communication (patient &amp; provider)</a:t>
            </a:r>
          </a:p>
          <a:p>
            <a:r>
              <a:rPr lang="en-US" sz="1200" b="1" kern="1200" dirty="0" smtClean="0">
                <a:solidFill>
                  <a:schemeClr val="tx1"/>
                </a:solidFill>
                <a:effectLst/>
                <a:latin typeface="+mn-lt"/>
                <a:ea typeface="+mn-ea"/>
                <a:cs typeface="+mn-cs"/>
              </a:rPr>
              <a:t>Medication Reconciliation – Friday presentation </a:t>
            </a:r>
          </a:p>
          <a:p>
            <a:r>
              <a:rPr lang="en-US" sz="1200" kern="1200" dirty="0" smtClean="0">
                <a:solidFill>
                  <a:schemeClr val="tx1"/>
                </a:solidFill>
                <a:effectLst/>
                <a:latin typeface="+mn-lt"/>
                <a:ea typeface="+mn-ea"/>
                <a:cs typeface="+mn-cs"/>
              </a:rPr>
              <a:t>Patient-centered care model</a:t>
            </a:r>
          </a:p>
          <a:p>
            <a:r>
              <a:rPr lang="en-US" sz="1200" kern="1200" dirty="0" smtClean="0">
                <a:solidFill>
                  <a:schemeClr val="tx1"/>
                </a:solidFill>
                <a:effectLst/>
                <a:latin typeface="+mn-lt"/>
                <a:ea typeface="+mn-ea"/>
                <a:cs typeface="+mn-cs"/>
              </a:rPr>
              <a:t>Support and implement a positive patient safety culture </a:t>
            </a:r>
          </a:p>
          <a:p>
            <a:r>
              <a:rPr lang="en-US" sz="1200" kern="1200" dirty="0" smtClean="0">
                <a:solidFill>
                  <a:schemeClr val="tx1"/>
                </a:solidFill>
                <a:effectLst/>
                <a:latin typeface="+mn-lt"/>
                <a:ea typeface="+mn-ea"/>
                <a:cs typeface="+mn-cs"/>
              </a:rPr>
              <a:t>Follow literature on medication safety</a:t>
            </a:r>
          </a:p>
          <a:p>
            <a:r>
              <a:rPr lang="en-US" sz="1200" kern="1200" dirty="0" smtClean="0">
                <a:solidFill>
                  <a:schemeClr val="tx1"/>
                </a:solidFill>
                <a:effectLst/>
                <a:latin typeface="+mn-lt"/>
                <a:ea typeface="+mn-ea"/>
                <a:cs typeface="+mn-cs"/>
              </a:rPr>
              <a:t>Lead medication reconciliation programs</a:t>
            </a:r>
          </a:p>
          <a:p>
            <a:r>
              <a:rPr lang="en-US" sz="1200" b="1" kern="1200" dirty="0" smtClean="0">
                <a:solidFill>
                  <a:schemeClr val="tx1"/>
                </a:solidFill>
                <a:effectLst/>
                <a:latin typeface="+mn-lt"/>
                <a:ea typeface="+mn-ea"/>
                <a:cs typeface="+mn-cs"/>
              </a:rPr>
              <a:t>Employee medication safety pharmacists</a:t>
            </a:r>
          </a:p>
          <a:p>
            <a:r>
              <a:rPr lang="en-US" sz="1200" kern="1200" dirty="0" smtClean="0">
                <a:solidFill>
                  <a:schemeClr val="tx1"/>
                </a:solidFill>
                <a:effectLst/>
                <a:latin typeface="+mn-lt"/>
                <a:ea typeface="+mn-ea"/>
                <a:cs typeface="+mn-cs"/>
              </a:rPr>
              <a:t>Allocate resources (DSS, Barcoding, Counseling areas/time)</a:t>
            </a:r>
          </a:p>
          <a:p>
            <a:r>
              <a:rPr lang="en-US" sz="1200" kern="1200" dirty="0" smtClean="0">
                <a:solidFill>
                  <a:schemeClr val="tx1"/>
                </a:solidFill>
                <a:effectLst/>
                <a:latin typeface="+mn-lt"/>
                <a:ea typeface="+mn-ea"/>
                <a:cs typeface="+mn-cs"/>
              </a:rPr>
              <a:t>TJC National Patient Safety Goals (NPSGs)</a:t>
            </a:r>
          </a:p>
          <a:p>
            <a:endParaRPr lang="en-US" dirty="0" smtClean="0"/>
          </a:p>
        </p:txBody>
      </p:sp>
    </p:spTree>
    <p:extLst>
      <p:ext uri="{BB962C8B-B14F-4D97-AF65-F5344CB8AC3E}">
        <p14:creationId xmlns:p14="http://schemas.microsoft.com/office/powerpoint/2010/main" val="41829683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of all errors occur in prescribin</a:t>
            </a:r>
            <a:r>
              <a:rPr lang="en-US" baseline="0" dirty="0" smtClean="0"/>
              <a:t>g and administration stages</a:t>
            </a:r>
            <a:endParaRPr lang="en-US" dirty="0" smtClean="0"/>
          </a:p>
          <a:p>
            <a:pPr marL="0" indent="0">
              <a:buNone/>
            </a:pPr>
            <a:r>
              <a:rPr lang="en-US" b="1" dirty="0" smtClean="0"/>
              <a:t>Medication Reconciliation</a:t>
            </a:r>
            <a:r>
              <a:rPr lang="en-US" b="1" baseline="0" dirty="0" smtClean="0"/>
              <a:t> </a:t>
            </a:r>
            <a:r>
              <a:rPr lang="en-US" baseline="0" dirty="0" smtClean="0"/>
              <a:t>at all </a:t>
            </a:r>
            <a:r>
              <a:rPr lang="en-US" baseline="0" dirty="0" smtClean="0"/>
              <a:t>stages</a:t>
            </a:r>
          </a:p>
          <a:p>
            <a:pPr marL="0" indent="0">
              <a:buNone/>
            </a:pPr>
            <a:endParaRPr lang="en-US" baseline="0" dirty="0" smtClean="0"/>
          </a:p>
          <a:p>
            <a:pPr marL="0" indent="0">
              <a:buNone/>
            </a:pPr>
            <a:r>
              <a:rPr lang="en-US" baseline="0" dirty="0" smtClean="0"/>
              <a:t>-- Maureen and Rose Friday </a:t>
            </a:r>
            <a:r>
              <a:rPr lang="en-US" baseline="0" dirty="0" err="1" smtClean="0"/>
              <a:t>presntation</a:t>
            </a:r>
            <a:r>
              <a:rPr lang="en-US" baseline="0" dirty="0" smtClean="0"/>
              <a:t> </a:t>
            </a:r>
            <a:endParaRPr lang="en-US" dirty="0" smtClean="0"/>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200" b="1" kern="1200" dirty="0" smtClean="0">
                <a:solidFill>
                  <a:schemeClr val="tx1"/>
                </a:solidFill>
                <a:effectLst/>
                <a:latin typeface="+mn-lt"/>
                <a:ea typeface="+mn-ea"/>
                <a:cs typeface="+mn-cs"/>
              </a:rPr>
              <a:t>Purchasing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 guidance on outsourcing CSPs</a:t>
            </a:r>
          </a:p>
          <a:p>
            <a:r>
              <a:rPr lang="en-US" sz="1200" kern="1200" dirty="0" smtClean="0">
                <a:solidFill>
                  <a:schemeClr val="tx1"/>
                </a:solidFill>
                <a:effectLst/>
                <a:latin typeface="+mn-lt"/>
                <a:ea typeface="+mn-ea"/>
                <a:cs typeface="+mn-cs"/>
              </a:rPr>
              <a:t>Barcode</a:t>
            </a:r>
            <a:r>
              <a:rPr lang="en-US" sz="1200" kern="1200" baseline="0" dirty="0" smtClean="0">
                <a:solidFill>
                  <a:schemeClr val="tx1"/>
                </a:solidFill>
                <a:effectLst/>
                <a:latin typeface="+mn-lt"/>
                <a:ea typeface="+mn-ea"/>
                <a:cs typeface="+mn-cs"/>
              </a:rPr>
              <a:t> Verification (NDC, Lot, Exp.)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Designated storage for high-risk medications</a:t>
            </a:r>
          </a:p>
          <a:p>
            <a:r>
              <a:rPr lang="en-US" sz="1200" kern="1200" dirty="0" smtClean="0">
                <a:solidFill>
                  <a:schemeClr val="tx1"/>
                </a:solidFill>
                <a:effectLst/>
                <a:latin typeface="+mn-lt"/>
                <a:ea typeface="+mn-ea"/>
                <a:cs typeface="+mn-cs"/>
              </a:rPr>
              <a:t>Drug shortage plan for safety</a:t>
            </a:r>
          </a:p>
          <a:p>
            <a:r>
              <a:rPr lang="en-US" sz="1200" kern="1200" dirty="0" smtClean="0">
                <a:solidFill>
                  <a:schemeClr val="tx1"/>
                </a:solidFill>
                <a:effectLst/>
                <a:latin typeface="+mn-lt"/>
                <a:ea typeface="+mn-ea"/>
                <a:cs typeface="+mn-cs"/>
              </a:rPr>
              <a:t>Formulary maintenance/ planning</a:t>
            </a:r>
          </a:p>
          <a:p>
            <a:pPr marL="0" indent="0">
              <a:buNone/>
            </a:pPr>
            <a:endParaRPr lang="en-US" dirty="0" smtClean="0"/>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Prescribing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CPOE with clinical decision support services</a:t>
            </a:r>
          </a:p>
          <a:p>
            <a:r>
              <a:rPr lang="en-US" sz="1200" kern="1200" dirty="0" smtClean="0">
                <a:solidFill>
                  <a:schemeClr val="tx1"/>
                </a:solidFill>
                <a:effectLst/>
                <a:latin typeface="+mn-lt"/>
                <a:ea typeface="+mn-ea"/>
                <a:cs typeface="+mn-cs"/>
              </a:rPr>
              <a:t>Avoid alert fatigue in CPOE </a:t>
            </a:r>
          </a:p>
          <a:p>
            <a:r>
              <a:rPr lang="en-US" sz="1200" kern="1200" dirty="0" smtClean="0">
                <a:solidFill>
                  <a:schemeClr val="tx1"/>
                </a:solidFill>
                <a:effectLst/>
                <a:latin typeface="+mn-lt"/>
                <a:ea typeface="+mn-ea"/>
                <a:cs typeface="+mn-cs"/>
              </a:rPr>
              <a:t>Medication Reconciliation</a:t>
            </a:r>
          </a:p>
          <a:p>
            <a:r>
              <a:rPr lang="en-US" sz="1200" kern="1200" dirty="0" smtClean="0">
                <a:solidFill>
                  <a:schemeClr val="tx1"/>
                </a:solidFill>
                <a:effectLst/>
                <a:latin typeface="+mn-lt"/>
                <a:ea typeface="+mn-ea"/>
                <a:cs typeface="+mn-cs"/>
              </a:rPr>
              <a:t>Pharmacist participation on patient rounds</a:t>
            </a:r>
          </a:p>
          <a:p>
            <a:r>
              <a:rPr lang="en-US" sz="1200" kern="1200" dirty="0" smtClean="0">
                <a:solidFill>
                  <a:schemeClr val="tx1"/>
                </a:solidFill>
                <a:effectLst/>
                <a:latin typeface="+mn-lt"/>
                <a:ea typeface="+mn-ea"/>
                <a:cs typeface="+mn-cs"/>
              </a:rPr>
              <a:t>Conservative prescribing principles </a:t>
            </a:r>
          </a:p>
          <a:p>
            <a:r>
              <a:rPr lang="en-US" sz="1200" kern="1200" dirty="0" smtClean="0">
                <a:solidFill>
                  <a:schemeClr val="tx1"/>
                </a:solidFill>
                <a:effectLst/>
                <a:latin typeface="+mn-lt"/>
                <a:ea typeface="+mn-ea"/>
                <a:cs typeface="+mn-cs"/>
              </a:rPr>
              <a:t>Academic detailing of providers</a:t>
            </a:r>
          </a:p>
          <a:p>
            <a:r>
              <a:rPr lang="en-US" sz="1200" kern="1200" dirty="0" smtClean="0">
                <a:solidFill>
                  <a:schemeClr val="tx1"/>
                </a:solidFill>
                <a:effectLst/>
                <a:latin typeface="+mn-lt"/>
                <a:ea typeface="+mn-ea"/>
                <a:cs typeface="+mn-cs"/>
              </a:rPr>
              <a:t>Point of care drug references</a:t>
            </a:r>
          </a:p>
          <a:p>
            <a:pPr marL="0" indent="0">
              <a:buNone/>
            </a:pPr>
            <a:endParaRPr lang="en-US" dirty="0" smtClean="0"/>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Nationally, publicly documented reported cases about medication errors.</a:t>
            </a:r>
          </a:p>
          <a:p>
            <a:r>
              <a:rPr lang="en-US" sz="1200" kern="1200" dirty="0" smtClean="0">
                <a:solidFill>
                  <a:schemeClr val="tx1"/>
                </a:solidFill>
                <a:effectLst/>
                <a:latin typeface="+mn-lt"/>
                <a:ea typeface="+mn-ea"/>
                <a:cs typeface="+mn-cs"/>
              </a:rPr>
              <a:t>Both</a:t>
            </a:r>
            <a:r>
              <a:rPr lang="en-US" sz="1200" kern="1200" baseline="0" dirty="0" smtClean="0">
                <a:solidFill>
                  <a:schemeClr val="tx1"/>
                </a:solidFill>
                <a:effectLst/>
                <a:latin typeface="+mn-lt"/>
                <a:ea typeface="+mn-ea"/>
                <a:cs typeface="+mn-cs"/>
              </a:rPr>
              <a:t> involved children, but one is from the perspective of the patient/family and the other from the healthcare provider.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First case was a positive outcome:</a:t>
            </a:r>
          </a:p>
          <a:p>
            <a:r>
              <a:rPr lang="en-US" sz="1200" kern="1200" baseline="0" dirty="0" smtClean="0">
                <a:solidFill>
                  <a:schemeClr val="tx1"/>
                </a:solidFill>
                <a:effectLst/>
                <a:latin typeface="+mn-lt"/>
                <a:ea typeface="+mn-ea"/>
                <a:cs typeface="+mn-cs"/>
              </a:rPr>
              <a:t>A champion for patient safety from a celebrity </a:t>
            </a:r>
          </a:p>
          <a:p>
            <a:r>
              <a:rPr lang="en-US" sz="1200" kern="1200" baseline="0" dirty="0" smtClean="0">
                <a:solidFill>
                  <a:schemeClr val="tx1"/>
                </a:solidFill>
                <a:effectLst/>
                <a:latin typeface="+mn-lt"/>
                <a:ea typeface="+mn-ea"/>
                <a:cs typeface="+mn-cs"/>
              </a:rPr>
              <a:t>Chasing zero documentary: wining the war on healthcare harm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Second case was a negative outcome:</a:t>
            </a:r>
          </a:p>
          <a:p>
            <a:r>
              <a:rPr lang="en-US" sz="1200" kern="1200" baseline="0" dirty="0" smtClean="0">
                <a:solidFill>
                  <a:schemeClr val="tx1"/>
                </a:solidFill>
                <a:effectLst/>
                <a:latin typeface="+mn-lt"/>
                <a:ea typeface="+mn-ea"/>
                <a:cs typeface="+mn-cs"/>
              </a:rPr>
              <a:t>Lack of a Just culture</a:t>
            </a:r>
          </a:p>
          <a:p>
            <a:r>
              <a:rPr lang="en-US" sz="1200" kern="1200" dirty="0" smtClean="0">
                <a:solidFill>
                  <a:schemeClr val="tx1"/>
                </a:solidFill>
                <a:effectLst/>
                <a:latin typeface="+mn-lt"/>
                <a:ea typeface="+mn-ea"/>
                <a:cs typeface="+mn-cs"/>
              </a:rPr>
              <a:t>Second victim</a:t>
            </a:r>
          </a:p>
          <a:p>
            <a:r>
              <a:rPr lang="en-US" sz="1200" kern="1200" dirty="0" smtClean="0">
                <a:solidFill>
                  <a:schemeClr val="tx1"/>
                </a:solidFill>
                <a:effectLst/>
                <a:latin typeface="+mn-lt"/>
                <a:ea typeface="+mn-ea"/>
                <a:cs typeface="+mn-cs"/>
              </a:rPr>
              <a:t>Hospital</a:t>
            </a:r>
            <a:r>
              <a:rPr lang="en-US" sz="1200" kern="1200" baseline="0" dirty="0" smtClean="0">
                <a:solidFill>
                  <a:schemeClr val="tx1"/>
                </a:solidFill>
                <a:effectLst/>
                <a:latin typeface="+mn-lt"/>
                <a:ea typeface="+mn-ea"/>
                <a:cs typeface="+mn-cs"/>
              </a:rPr>
              <a:t> did change to adopt a Just culture mindset</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8948994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Transcribing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CPOE</a:t>
            </a:r>
          </a:p>
          <a:p>
            <a:r>
              <a:rPr lang="en-US" sz="1200" kern="1200" dirty="0" smtClean="0">
                <a:solidFill>
                  <a:schemeClr val="tx1"/>
                </a:solidFill>
                <a:effectLst/>
                <a:latin typeface="+mn-lt"/>
                <a:ea typeface="+mn-ea"/>
                <a:cs typeface="+mn-cs"/>
              </a:rPr>
              <a:t>Cautious use of abbreviations</a:t>
            </a:r>
          </a:p>
          <a:p>
            <a:r>
              <a:rPr lang="en-US" sz="1200" kern="1200" dirty="0" smtClean="0">
                <a:solidFill>
                  <a:schemeClr val="tx1"/>
                </a:solidFill>
                <a:effectLst/>
                <a:latin typeface="+mn-lt"/>
                <a:ea typeface="+mn-ea"/>
                <a:cs typeface="+mn-cs"/>
              </a:rPr>
              <a:t>Look-alike / Sound-alike drugs</a:t>
            </a:r>
          </a:p>
          <a:p>
            <a:r>
              <a:rPr lang="en-US" sz="1200" kern="1200" dirty="0" smtClean="0">
                <a:solidFill>
                  <a:schemeClr val="tx1"/>
                </a:solidFill>
                <a:effectLst/>
                <a:latin typeface="+mn-lt"/>
                <a:ea typeface="+mn-ea"/>
                <a:cs typeface="+mn-cs"/>
              </a:rPr>
              <a:t>High-risk medications/ classes</a:t>
            </a:r>
          </a:p>
          <a:p>
            <a:r>
              <a:rPr lang="en-US" sz="1200" kern="1200" dirty="0" smtClean="0">
                <a:solidFill>
                  <a:schemeClr val="tx1"/>
                </a:solidFill>
                <a:effectLst/>
                <a:latin typeface="+mn-lt"/>
                <a:ea typeface="+mn-ea"/>
                <a:cs typeface="+mn-cs"/>
              </a:rPr>
              <a:t>Read back verbal orders</a:t>
            </a:r>
          </a:p>
          <a:p>
            <a:r>
              <a:rPr lang="en-US" sz="1200" kern="1200" dirty="0" smtClean="0">
                <a:solidFill>
                  <a:schemeClr val="tx1"/>
                </a:solidFill>
                <a:effectLst/>
                <a:latin typeface="+mn-lt"/>
                <a:ea typeface="+mn-ea"/>
                <a:cs typeface="+mn-cs"/>
              </a:rPr>
              <a:t>Tall-man lettering</a:t>
            </a:r>
          </a:p>
          <a:p>
            <a:pPr marL="0" indent="0">
              <a:buNone/>
            </a:pPr>
            <a:endParaRPr lang="en-US" dirty="0" smtClean="0"/>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Dispensing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Automated dispensing systems</a:t>
            </a:r>
          </a:p>
          <a:p>
            <a:r>
              <a:rPr lang="en-US" sz="1200" kern="1200" dirty="0" smtClean="0">
                <a:solidFill>
                  <a:schemeClr val="tx1"/>
                </a:solidFill>
                <a:effectLst/>
                <a:latin typeface="+mn-lt"/>
                <a:ea typeface="+mn-ea"/>
                <a:cs typeface="+mn-cs"/>
              </a:rPr>
              <a:t>Barcode Verification (Patient,</a:t>
            </a:r>
            <a:r>
              <a:rPr lang="en-US" sz="1200" kern="1200" baseline="0" dirty="0" smtClean="0">
                <a:solidFill>
                  <a:schemeClr val="tx1"/>
                </a:solidFill>
                <a:effectLst/>
                <a:latin typeface="+mn-lt"/>
                <a:ea typeface="+mn-ea"/>
                <a:cs typeface="+mn-cs"/>
              </a:rPr>
              <a:t> NDC, Lot, Exp.)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Drug use evaluation </a:t>
            </a:r>
          </a:p>
          <a:p>
            <a:r>
              <a:rPr lang="en-US" sz="1200" kern="1200" dirty="0" smtClean="0">
                <a:solidFill>
                  <a:schemeClr val="tx1"/>
                </a:solidFill>
                <a:effectLst/>
                <a:latin typeface="+mn-lt"/>
                <a:ea typeface="+mn-ea"/>
                <a:cs typeface="+mn-cs"/>
              </a:rPr>
              <a:t>Provide double checks in dispensing</a:t>
            </a:r>
          </a:p>
          <a:p>
            <a:r>
              <a:rPr lang="en-US" sz="1200" kern="1200" dirty="0" smtClean="0">
                <a:solidFill>
                  <a:schemeClr val="tx1"/>
                </a:solidFill>
                <a:effectLst/>
                <a:latin typeface="+mn-lt"/>
                <a:ea typeface="+mn-ea"/>
                <a:cs typeface="+mn-cs"/>
              </a:rPr>
              <a:t>Provide environmental controls </a:t>
            </a:r>
          </a:p>
          <a:p>
            <a:r>
              <a:rPr lang="en-US" sz="1200" kern="1200" dirty="0" smtClean="0">
                <a:solidFill>
                  <a:schemeClr val="tx1"/>
                </a:solidFill>
                <a:effectLst/>
                <a:latin typeface="+mn-lt"/>
                <a:ea typeface="+mn-ea"/>
                <a:cs typeface="+mn-cs"/>
              </a:rPr>
              <a:t>Minimize distractions in workflow</a:t>
            </a:r>
          </a:p>
          <a:p>
            <a:r>
              <a:rPr lang="en-US" sz="1200" kern="1200" dirty="0" smtClean="0">
                <a:solidFill>
                  <a:schemeClr val="tx1"/>
                </a:solidFill>
                <a:effectLst/>
                <a:latin typeface="+mn-lt"/>
                <a:ea typeface="+mn-ea"/>
                <a:cs typeface="+mn-cs"/>
              </a:rPr>
              <a:t>Avoid alert fatigue in pharmacy prescription processing</a:t>
            </a:r>
          </a:p>
          <a:p>
            <a:r>
              <a:rPr lang="en-US" sz="1200" kern="1200" dirty="0" smtClean="0">
                <a:solidFill>
                  <a:schemeClr val="tx1"/>
                </a:solidFill>
                <a:effectLst/>
                <a:latin typeface="+mn-lt"/>
                <a:ea typeface="+mn-ea"/>
                <a:cs typeface="+mn-cs"/>
              </a:rPr>
              <a:t>User centric medication labels</a:t>
            </a:r>
          </a:p>
          <a:p>
            <a:pPr marL="0" indent="0">
              <a:buNone/>
            </a:pPr>
            <a:endParaRPr lang="en-US" dirty="0" smtClean="0"/>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Administration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Maximize use of BCMA</a:t>
            </a:r>
          </a:p>
          <a:p>
            <a:r>
              <a:rPr lang="en-US" sz="1200" kern="1200" dirty="0" smtClean="0">
                <a:solidFill>
                  <a:schemeClr val="tx1"/>
                </a:solidFill>
                <a:effectLst/>
                <a:latin typeface="+mn-lt"/>
                <a:ea typeface="+mn-ea"/>
                <a:cs typeface="+mn-cs"/>
              </a:rPr>
              <a:t>Smart use of smart pump technology</a:t>
            </a:r>
          </a:p>
          <a:p>
            <a:r>
              <a:rPr lang="en-US" sz="1200" kern="1200" dirty="0" smtClean="0">
                <a:solidFill>
                  <a:schemeClr val="tx1"/>
                </a:solidFill>
                <a:effectLst/>
                <a:latin typeface="+mn-lt"/>
                <a:ea typeface="+mn-ea"/>
                <a:cs typeface="+mn-cs"/>
              </a:rPr>
              <a:t>Provide environmental controls </a:t>
            </a:r>
          </a:p>
          <a:p>
            <a:r>
              <a:rPr lang="en-US" sz="1200" kern="1200" dirty="0" smtClean="0">
                <a:solidFill>
                  <a:schemeClr val="tx1"/>
                </a:solidFill>
                <a:effectLst/>
                <a:latin typeface="+mn-lt"/>
                <a:ea typeface="+mn-ea"/>
                <a:cs typeface="+mn-cs"/>
              </a:rPr>
              <a:t>Minimize distractions and interruptions in workflow</a:t>
            </a:r>
          </a:p>
          <a:p>
            <a:r>
              <a:rPr lang="en-US" sz="1200" kern="1200" dirty="0" smtClean="0">
                <a:solidFill>
                  <a:schemeClr val="tx1"/>
                </a:solidFill>
                <a:effectLst/>
                <a:latin typeface="+mn-lt"/>
                <a:ea typeface="+mn-ea"/>
                <a:cs typeface="+mn-cs"/>
              </a:rPr>
              <a:t>“Five rights” of medication safety</a:t>
            </a:r>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Monitoring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Monitor for errors and correct systems issues</a:t>
            </a:r>
          </a:p>
          <a:p>
            <a:r>
              <a:rPr lang="en-US" sz="1200" kern="1200" dirty="0" smtClean="0">
                <a:solidFill>
                  <a:schemeClr val="tx1"/>
                </a:solidFill>
                <a:effectLst/>
                <a:latin typeface="+mn-lt"/>
                <a:ea typeface="+mn-ea"/>
                <a:cs typeface="+mn-cs"/>
              </a:rPr>
              <a:t>Implement a medication error prevention plan</a:t>
            </a:r>
          </a:p>
          <a:p>
            <a:r>
              <a:rPr lang="en-US" sz="1200" kern="1200" dirty="0" smtClean="0">
                <a:solidFill>
                  <a:schemeClr val="tx1"/>
                </a:solidFill>
                <a:effectLst/>
                <a:latin typeface="+mn-lt"/>
                <a:ea typeface="+mn-ea"/>
                <a:cs typeface="+mn-cs"/>
              </a:rPr>
              <a:t>Educate and counsel patients and providers</a:t>
            </a:r>
          </a:p>
          <a:p>
            <a:r>
              <a:rPr lang="en-US" sz="1200" kern="1200" dirty="0" smtClean="0">
                <a:solidFill>
                  <a:schemeClr val="tx1"/>
                </a:solidFill>
                <a:effectLst/>
                <a:latin typeface="+mn-lt"/>
                <a:ea typeface="+mn-ea"/>
                <a:cs typeface="+mn-cs"/>
              </a:rPr>
              <a:t>Report and share medication errors (learning)</a:t>
            </a:r>
          </a:p>
          <a:p>
            <a:r>
              <a:rPr lang="en-US" sz="1200" kern="1200" dirty="0" smtClean="0">
                <a:solidFill>
                  <a:schemeClr val="tx1"/>
                </a:solidFill>
                <a:effectLst/>
                <a:latin typeface="+mn-lt"/>
                <a:ea typeface="+mn-ea"/>
                <a:cs typeface="+mn-cs"/>
              </a:rPr>
              <a:t>Evaluate and monitor new technology</a:t>
            </a:r>
          </a:p>
          <a:p>
            <a:r>
              <a:rPr lang="en-US" sz="1200" kern="1200" dirty="0" smtClean="0">
                <a:solidFill>
                  <a:schemeClr val="tx1"/>
                </a:solidFill>
                <a:effectLst/>
                <a:latin typeface="+mn-lt"/>
                <a:ea typeface="+mn-ea"/>
                <a:cs typeface="+mn-cs"/>
              </a:rPr>
              <a:t>Provide Medication Therapy Management (MTM) </a:t>
            </a:r>
          </a:p>
          <a:p>
            <a:r>
              <a:rPr lang="en-US" sz="1200" kern="1200" dirty="0" smtClean="0">
                <a:solidFill>
                  <a:schemeClr val="tx1"/>
                </a:solidFill>
                <a:effectLst/>
                <a:latin typeface="+mn-lt"/>
                <a:ea typeface="+mn-ea"/>
                <a:cs typeface="+mn-cs"/>
              </a:rPr>
              <a:t>Provide special attention to high-risk patients (e.g. recently discharged)</a:t>
            </a:r>
          </a:p>
          <a:p>
            <a:r>
              <a:rPr lang="en-US" sz="1200" kern="1200" dirty="0" smtClean="0">
                <a:solidFill>
                  <a:schemeClr val="tx1"/>
                </a:solidFill>
                <a:effectLst/>
                <a:latin typeface="+mn-lt"/>
                <a:ea typeface="+mn-ea"/>
                <a:cs typeface="+mn-cs"/>
              </a:rPr>
              <a:t>Monitor patient self-medication use</a:t>
            </a:r>
          </a:p>
          <a:p>
            <a:pPr marL="0" indent="0">
              <a:buNone/>
            </a:pPr>
            <a:endParaRPr lang="en-US" dirty="0" smtClean="0"/>
          </a:p>
          <a:p>
            <a:endParaRPr lang="en-US" dirty="0"/>
          </a:p>
        </p:txBody>
      </p:sp>
    </p:spTree>
    <p:extLst>
      <p:ext uri="{BB962C8B-B14F-4D97-AF65-F5344CB8AC3E}">
        <p14:creationId xmlns:p14="http://schemas.microsoft.com/office/powerpoint/2010/main" val="3563917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a:t>
            </a:r>
            <a:r>
              <a:rPr lang="en-US" baseline="0" dirty="0" smtClean="0"/>
              <a:t> Medication events get reported and acted on</a:t>
            </a:r>
          </a:p>
          <a:p>
            <a:r>
              <a:rPr lang="en-US" baseline="0" dirty="0" smtClean="0"/>
              <a:t>-HFMEA</a:t>
            </a:r>
            <a:endParaRPr lang="en-US" dirty="0"/>
          </a:p>
        </p:txBody>
      </p:sp>
    </p:spTree>
    <p:extLst>
      <p:ext uri="{BB962C8B-B14F-4D97-AF65-F5344CB8AC3E}">
        <p14:creationId xmlns:p14="http://schemas.microsoft.com/office/powerpoint/2010/main" val="8866184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3300" dirty="0" smtClean="0">
                <a:ea typeface="ＭＳ Ｐゴシック" charset="0"/>
              </a:rPr>
              <a:t>Anticipate failure</a:t>
            </a:r>
          </a:p>
          <a:p>
            <a:pPr lvl="1">
              <a:defRPr/>
            </a:pPr>
            <a:r>
              <a:rPr lang="en-US" sz="3300" dirty="0" smtClean="0">
                <a:ea typeface="ＭＳ Ｐゴシック" charset="0"/>
              </a:rPr>
              <a:t>Preparing for the known</a:t>
            </a:r>
          </a:p>
          <a:p>
            <a:pPr lvl="1">
              <a:defRPr/>
            </a:pPr>
            <a:r>
              <a:rPr lang="en-US" sz="3300" dirty="0" smtClean="0">
                <a:ea typeface="ＭＳ Ｐゴシック" charset="0"/>
              </a:rPr>
              <a:t>Preparing for the unknown</a:t>
            </a:r>
          </a:p>
          <a:p>
            <a:endParaRPr lang="en-US" dirty="0" smtClean="0"/>
          </a:p>
          <a:p>
            <a:endParaRPr lang="en-US" dirty="0" smtClean="0"/>
          </a:p>
          <a:p>
            <a:endParaRPr lang="en-US" dirty="0"/>
          </a:p>
        </p:txBody>
      </p:sp>
    </p:spTree>
    <p:extLst>
      <p:ext uri="{BB962C8B-B14F-4D97-AF65-F5344CB8AC3E}">
        <p14:creationId xmlns:p14="http://schemas.microsoft.com/office/powerpoint/2010/main" val="3215124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C9EFDDB-995C-481F-A557-207A8F453160}" type="slidenum">
              <a:rPr lang="en-US" smtClean="0"/>
              <a:pPr/>
              <a:t>75</a:t>
            </a:fld>
            <a:endParaRPr lang="en-US" dirty="0"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algn="l" eaLnBrk="0" hangingPunct="0"/>
            <a:r>
              <a:rPr lang="en-US" dirty="0" smtClean="0">
                <a:latin typeface="Times New Roman" pitchFamily="18" charset="0"/>
                <a:cs typeface="Times New Roman" pitchFamily="18" charset="0"/>
              </a:rPr>
              <a:t>Anticipate complications </a:t>
            </a:r>
          </a:p>
          <a:p>
            <a:pPr eaLnBrk="0" hangingPunct="0"/>
            <a:r>
              <a:rPr lang="en-US" dirty="0" smtClean="0">
                <a:latin typeface="Times New Roman" pitchFamily="18" charset="0"/>
                <a:cs typeface="Times New Roman" pitchFamily="18" charset="0"/>
              </a:rPr>
              <a:t>Be prepared for complications</a:t>
            </a:r>
          </a:p>
          <a:p>
            <a:pPr eaLnBrk="1" hangingPunct="1"/>
            <a:endParaRPr lang="en-US" dirty="0" smtClean="0"/>
          </a:p>
          <a:p>
            <a:pPr algn="l" eaLnBrk="0" hangingPunct="0"/>
            <a:r>
              <a:rPr lang="en-US" dirty="0" smtClean="0">
                <a:solidFill>
                  <a:srgbClr val="FFFFFF"/>
                </a:solidFill>
                <a:latin typeface="Times New Roman" pitchFamily="18" charset="0"/>
                <a:cs typeface="Times New Roman" pitchFamily="18" charset="0"/>
              </a:rPr>
              <a:t>“Read-back”</a:t>
            </a:r>
          </a:p>
          <a:p>
            <a:pPr algn="l" eaLnBrk="0" hangingPunct="0"/>
            <a:r>
              <a:rPr lang="en-US" dirty="0" smtClean="0">
                <a:solidFill>
                  <a:srgbClr val="FFFFFF"/>
                </a:solidFill>
                <a:latin typeface="Times New Roman" pitchFamily="18" charset="0"/>
                <a:cs typeface="Times New Roman" pitchFamily="18" charset="0"/>
              </a:rPr>
              <a:t>“Time Out”</a:t>
            </a:r>
          </a:p>
          <a:p>
            <a:pPr eaLnBrk="1" hangingPunct="1"/>
            <a:endParaRPr lang="en-US" dirty="0" smtClean="0"/>
          </a:p>
          <a:p>
            <a:pPr eaLnBrk="0" hangingPunct="0"/>
            <a:r>
              <a:rPr lang="en-US" dirty="0" smtClean="0">
                <a:solidFill>
                  <a:srgbClr val="FFFFFF"/>
                </a:solidFill>
                <a:latin typeface="Times New Roman" pitchFamily="18" charset="0"/>
                <a:cs typeface="Times New Roman" pitchFamily="18" charset="0"/>
              </a:rPr>
              <a:t>Right person – right job</a:t>
            </a:r>
          </a:p>
          <a:p>
            <a:pPr algn="l" eaLnBrk="0" hangingPunct="0"/>
            <a:r>
              <a:rPr lang="en-US" dirty="0" smtClean="0">
                <a:solidFill>
                  <a:srgbClr val="FFFFFF"/>
                </a:solidFill>
                <a:latin typeface="Times New Roman" pitchFamily="18" charset="0"/>
                <a:cs typeface="Times New Roman" pitchFamily="18" charset="0"/>
              </a:rPr>
              <a:t>Good communication</a:t>
            </a:r>
          </a:p>
          <a:p>
            <a:pPr algn="l" eaLnBrk="0" hangingPunct="0"/>
            <a:r>
              <a:rPr lang="en-US" dirty="0" smtClean="0">
                <a:solidFill>
                  <a:srgbClr val="FFFFFF"/>
                </a:solidFill>
                <a:latin typeface="Times New Roman" pitchFamily="18" charset="0"/>
                <a:cs typeface="Times New Roman" pitchFamily="18" charset="0"/>
              </a:rPr>
              <a:t>Team briefing</a:t>
            </a:r>
          </a:p>
          <a:p>
            <a:pPr algn="l" eaLnBrk="0" hangingPunct="0"/>
            <a:r>
              <a:rPr lang="en-US" dirty="0" smtClean="0">
                <a:solidFill>
                  <a:srgbClr val="FFFFFF"/>
                </a:solidFill>
                <a:latin typeface="Times New Roman" pitchFamily="18" charset="0"/>
                <a:cs typeface="Times New Roman" pitchFamily="18" charset="0"/>
              </a:rPr>
              <a:t>No short cuts</a:t>
            </a:r>
          </a:p>
          <a:p>
            <a:pPr algn="l" eaLnBrk="0" hangingPunct="0"/>
            <a:r>
              <a:rPr lang="en-US" dirty="0" smtClean="0">
                <a:solidFill>
                  <a:srgbClr val="FFFFFF"/>
                </a:solidFill>
                <a:latin typeface="Times New Roman" pitchFamily="18" charset="0"/>
                <a:cs typeface="Times New Roman" pitchFamily="18" charset="0"/>
              </a:rPr>
              <a:t>Checklists</a:t>
            </a:r>
          </a:p>
          <a:p>
            <a:pPr algn="l" eaLnBrk="0" hangingPunct="0"/>
            <a:r>
              <a:rPr lang="en-US" dirty="0" smtClean="0">
                <a:solidFill>
                  <a:srgbClr val="FFFFFF"/>
                </a:solidFill>
                <a:latin typeface="Times New Roman" pitchFamily="18" charset="0"/>
                <a:cs typeface="Times New Roman" pitchFamily="18" charset="0"/>
              </a:rPr>
              <a:t>Training</a:t>
            </a:r>
          </a:p>
          <a:p>
            <a:pPr algn="l" eaLnBrk="1" hangingPunct="1"/>
            <a:endParaRPr lang="en-US" dirty="0" smtClean="0"/>
          </a:p>
          <a:p>
            <a:pPr algn="l" eaLnBrk="0" hangingPunct="0"/>
            <a:r>
              <a:rPr lang="en-US" sz="1200" b="1" dirty="0" smtClean="0">
                <a:cs typeface="Times New Roman" pitchFamily="18" charset="0"/>
              </a:rPr>
              <a:t>Culture: </a:t>
            </a:r>
            <a:r>
              <a:rPr lang="en-US" sz="1200" dirty="0" smtClean="0">
                <a:cs typeface="Times New Roman" pitchFamily="18" charset="0"/>
              </a:rPr>
              <a:t>Immediate reporting</a:t>
            </a:r>
          </a:p>
          <a:p>
            <a:pPr algn="l" eaLnBrk="0" hangingPunct="0"/>
            <a:r>
              <a:rPr lang="en-US" sz="1200" b="1" dirty="0" smtClean="0">
                <a:cs typeface="Times New Roman" pitchFamily="18" charset="0"/>
              </a:rPr>
              <a:t>Procedure: </a:t>
            </a:r>
            <a:r>
              <a:rPr lang="en-US" sz="1200" dirty="0" smtClean="0">
                <a:cs typeface="Times New Roman" pitchFamily="18" charset="0"/>
              </a:rPr>
              <a:t>Anticipate &amp; be prepared for complications</a:t>
            </a:r>
          </a:p>
          <a:p>
            <a:pPr algn="l" eaLnBrk="1" hangingPunct="1"/>
            <a:endParaRPr lang="en-US" dirty="0" smtClean="0"/>
          </a:p>
          <a:p>
            <a:pPr algn="l" eaLnBrk="0" hangingPunct="0"/>
            <a:r>
              <a:rPr lang="en-US" sz="1200" b="1" dirty="0" smtClean="0">
                <a:cs typeface="Times New Roman" pitchFamily="18" charset="0"/>
              </a:rPr>
              <a:t>Culture: </a:t>
            </a:r>
            <a:r>
              <a:rPr lang="en-US" sz="1200" dirty="0" smtClean="0">
                <a:cs typeface="Times New Roman" pitchFamily="18" charset="0"/>
              </a:rPr>
              <a:t>Open inquiry/advocacy</a:t>
            </a:r>
          </a:p>
          <a:p>
            <a:pPr algn="l" eaLnBrk="0" hangingPunct="0"/>
            <a:r>
              <a:rPr lang="en-US" sz="1200" b="1" dirty="0" smtClean="0">
                <a:cs typeface="Times New Roman" pitchFamily="18" charset="0"/>
              </a:rPr>
              <a:t>Procedure: </a:t>
            </a:r>
            <a:r>
              <a:rPr lang="en-US" sz="1200" dirty="0" smtClean="0">
                <a:cs typeface="Times New Roman" pitchFamily="18" charset="0"/>
              </a:rPr>
              <a:t>“Time Out”</a:t>
            </a:r>
          </a:p>
          <a:p>
            <a:pPr algn="l" eaLnBrk="0" hangingPunct="0"/>
            <a:endParaRPr lang="en-US" sz="1200" dirty="0" smtClean="0">
              <a:cs typeface="Times New Roman" pitchFamily="18" charset="0"/>
            </a:endParaRPr>
          </a:p>
          <a:p>
            <a:pPr algn="l" eaLnBrk="0" hangingPunct="0"/>
            <a:r>
              <a:rPr lang="en-US" sz="1200" b="1" dirty="0" smtClean="0">
                <a:cs typeface="Times New Roman" pitchFamily="18" charset="0"/>
              </a:rPr>
              <a:t>Culture: </a:t>
            </a:r>
            <a:r>
              <a:rPr lang="en-US" sz="1200" dirty="0" smtClean="0">
                <a:cs typeface="Times New Roman" pitchFamily="18" charset="0"/>
              </a:rPr>
              <a:t>Open inquiry/advocacy</a:t>
            </a:r>
          </a:p>
          <a:p>
            <a:pPr algn="l" eaLnBrk="0" hangingPunct="0"/>
            <a:r>
              <a:rPr lang="en-US" sz="1200" b="1" dirty="0" smtClean="0">
                <a:cs typeface="Times New Roman" pitchFamily="18" charset="0"/>
              </a:rPr>
              <a:t>Procedure: </a:t>
            </a:r>
            <a:r>
              <a:rPr lang="en-US" sz="1200" dirty="0" smtClean="0">
                <a:cs typeface="Times New Roman" pitchFamily="18" charset="0"/>
              </a:rPr>
              <a:t>Handoff &amp; Briefing </a:t>
            </a:r>
          </a:p>
          <a:p>
            <a:pPr algn="l" eaLnBrk="0" hangingPunct="0"/>
            <a:r>
              <a:rPr lang="en-US" sz="1200" b="1" dirty="0" smtClean="0">
                <a:cs typeface="Times New Roman" pitchFamily="18" charset="0"/>
              </a:rPr>
              <a:t>Supervision: </a:t>
            </a:r>
            <a:r>
              <a:rPr lang="en-US" sz="1200" dirty="0" smtClean="0">
                <a:cs typeface="Times New Roman" pitchFamily="18" charset="0"/>
              </a:rPr>
              <a:t>Clear expectations, Clear lines of authority, Notify supervisor</a:t>
            </a:r>
          </a:p>
          <a:p>
            <a:pPr algn="ctr" eaLnBrk="0" hangingPunct="0"/>
            <a:endParaRPr lang="en-US" sz="1200" dirty="0" smtClean="0">
              <a:cs typeface="Times New Roman" pitchFamily="18" charset="0"/>
            </a:endParaRPr>
          </a:p>
          <a:p>
            <a:pPr eaLnBrk="1" hangingPunct="1"/>
            <a:endParaRPr lang="en-US" dirty="0" smtClean="0"/>
          </a:p>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4">
              <a:spcBef>
                <a:spcPct val="0"/>
              </a:spcBef>
            </a:pPr>
            <a:r>
              <a:rPr lang="en-US" b="1" dirty="0" smtClean="0">
                <a:solidFill>
                  <a:prstClr val="black"/>
                </a:solidFill>
                <a:ea typeface="ＭＳ Ｐゴシック" pitchFamily="34" charset="-128"/>
              </a:rPr>
              <a:t>Download handout- green icon</a:t>
            </a:r>
          </a:p>
          <a:p>
            <a:pPr defTabSz="914254">
              <a:spcBef>
                <a:spcPct val="0"/>
              </a:spcBef>
            </a:pPr>
            <a:endParaRPr lang="en-US" b="1" dirty="0" smtClean="0">
              <a:solidFill>
                <a:prstClr val="black"/>
              </a:solidFill>
              <a:ea typeface="ＭＳ Ｐゴシック" pitchFamily="34" charset="-128"/>
            </a:endParaRPr>
          </a:p>
          <a:p>
            <a:pPr defTabSz="914254">
              <a:spcBef>
                <a:spcPct val="0"/>
              </a:spcBef>
            </a:pPr>
            <a:r>
              <a:rPr lang="en-US" dirty="0" smtClean="0">
                <a:solidFill>
                  <a:prstClr val="black"/>
                </a:solidFill>
                <a:ea typeface="ＭＳ Ｐゴシック" pitchFamily="34" charset="-128"/>
              </a:rPr>
              <a:t>This </a:t>
            </a:r>
            <a:r>
              <a:rPr lang="en-US" dirty="0">
                <a:solidFill>
                  <a:prstClr val="black"/>
                </a:solidFill>
                <a:ea typeface="ＭＳ Ｐゴシック" pitchFamily="34" charset="-128"/>
              </a:rPr>
              <a:t>is the </a:t>
            </a:r>
            <a:r>
              <a:rPr lang="en-US" b="1" dirty="0">
                <a:solidFill>
                  <a:prstClr val="black"/>
                </a:solidFill>
                <a:ea typeface="ＭＳ Ｐゴシック" pitchFamily="34" charset="-128"/>
              </a:rPr>
              <a:t>Effective </a:t>
            </a:r>
            <a:r>
              <a:rPr lang="en-US" b="1" dirty="0" smtClean="0">
                <a:solidFill>
                  <a:prstClr val="black"/>
                </a:solidFill>
                <a:ea typeface="ＭＳ Ｐゴシック" pitchFamily="34" charset="-128"/>
              </a:rPr>
              <a:t>Followership Algorithm </a:t>
            </a:r>
            <a:r>
              <a:rPr lang="en-US" b="1" dirty="0">
                <a:solidFill>
                  <a:prstClr val="black"/>
                </a:solidFill>
                <a:ea typeface="ＭＳ Ｐゴシック" pitchFamily="34" charset="-128"/>
              </a:rPr>
              <a:t>Tool</a:t>
            </a:r>
            <a:r>
              <a:rPr lang="en-US" dirty="0" smtClean="0">
                <a:solidFill>
                  <a:prstClr val="black"/>
                </a:solidFill>
                <a:ea typeface="ＭＳ Ｐゴシック" pitchFamily="34" charset="-128"/>
              </a:rPr>
              <a:t>.  This is your tool to use and help you to become an effective follower.  Carry your card with you.</a:t>
            </a:r>
            <a:endParaRPr lang="en-US" dirty="0">
              <a:solidFill>
                <a:prstClr val="black"/>
              </a:solidFill>
              <a:ea typeface="ＭＳ Ｐゴシック" pitchFamily="34" charset="-128"/>
            </a:endParaRPr>
          </a:p>
          <a:p>
            <a:pPr defTabSz="914254">
              <a:spcBef>
                <a:spcPct val="0"/>
              </a:spcBef>
            </a:pPr>
            <a:endParaRPr lang="en-US" dirty="0">
              <a:solidFill>
                <a:prstClr val="black"/>
              </a:solidFill>
              <a:ea typeface="ＭＳ Ｐゴシック" pitchFamily="34" charset="-128"/>
            </a:endParaRPr>
          </a:p>
          <a:p>
            <a:pPr defTabSz="914254">
              <a:spcBef>
                <a:spcPct val="0"/>
              </a:spcBef>
            </a:pPr>
            <a:r>
              <a:rPr lang="en-US" dirty="0">
                <a:solidFill>
                  <a:prstClr val="black"/>
                </a:solidFill>
                <a:ea typeface="ＭＳ Ｐゴシック" pitchFamily="34" charset="-128"/>
              </a:rPr>
              <a:t>Lets start at the bottom and work our way up to the top.</a:t>
            </a:r>
          </a:p>
          <a:p>
            <a:pPr defTabSz="914254">
              <a:spcBef>
                <a:spcPct val="0"/>
              </a:spcBef>
            </a:pPr>
            <a:endParaRPr lang="en-US" dirty="0">
              <a:solidFill>
                <a:prstClr val="black"/>
              </a:solidFill>
              <a:ea typeface="ＭＳ Ｐゴシック" pitchFamily="34" charset="-128"/>
            </a:endParaRPr>
          </a:p>
          <a:p>
            <a:pPr marL="232906" indent="-232906" defTabSz="914254">
              <a:spcBef>
                <a:spcPct val="0"/>
              </a:spcBef>
              <a:buFontTx/>
              <a:buAutoNum type="arabicPeriod"/>
            </a:pPr>
            <a:r>
              <a:rPr lang="en-US" dirty="0">
                <a:solidFill>
                  <a:prstClr val="black"/>
                </a:solidFill>
                <a:ea typeface="ＭＳ Ｐゴシック" pitchFamily="34" charset="-128"/>
              </a:rPr>
              <a:t>Avoid hint and hope</a:t>
            </a:r>
          </a:p>
          <a:p>
            <a:pPr marL="232906" indent="-232906" defTabSz="914254">
              <a:spcBef>
                <a:spcPct val="0"/>
              </a:spcBef>
              <a:buFontTx/>
              <a:buAutoNum type="arabicPeriod"/>
            </a:pPr>
            <a:r>
              <a:rPr lang="en-US" dirty="0">
                <a:solidFill>
                  <a:prstClr val="black"/>
                </a:solidFill>
                <a:ea typeface="ＭＳ Ｐゴシック" pitchFamily="34" charset="-128"/>
              </a:rPr>
              <a:t>Use the </a:t>
            </a:r>
            <a:r>
              <a:rPr lang="en-US" u="sng" dirty="0">
                <a:solidFill>
                  <a:prstClr val="black"/>
                </a:solidFill>
                <a:ea typeface="ＭＳ Ｐゴシック" pitchFamily="34" charset="-128"/>
              </a:rPr>
              <a:t>3Ws</a:t>
            </a:r>
            <a:r>
              <a:rPr lang="en-US" dirty="0">
                <a:solidFill>
                  <a:prstClr val="black"/>
                </a:solidFill>
                <a:ea typeface="ＭＳ Ｐゴシック" pitchFamily="34" charset="-128"/>
              </a:rPr>
              <a:t>: Be specific, direct and concise.</a:t>
            </a:r>
          </a:p>
          <a:p>
            <a:pPr marL="232906" indent="-232906" defTabSz="914254">
              <a:spcBef>
                <a:spcPct val="0"/>
              </a:spcBef>
              <a:buFontTx/>
              <a:buAutoNum type="arabicPeriod"/>
            </a:pPr>
            <a:r>
              <a:rPr lang="en-US" dirty="0">
                <a:solidFill>
                  <a:prstClr val="black"/>
                </a:solidFill>
                <a:ea typeface="ＭＳ Ｐゴシック" pitchFamily="34" charset="-128"/>
              </a:rPr>
              <a:t>Next, use the </a:t>
            </a:r>
            <a:r>
              <a:rPr lang="en-US" u="sng" dirty="0">
                <a:solidFill>
                  <a:prstClr val="black"/>
                </a:solidFill>
                <a:ea typeface="ＭＳ Ｐゴシック" pitchFamily="34" charset="-128"/>
              </a:rPr>
              <a:t>4 step assertive tool</a:t>
            </a:r>
          </a:p>
          <a:p>
            <a:pPr marL="232906" indent="-232906" defTabSz="914254">
              <a:spcBef>
                <a:spcPct val="0"/>
              </a:spcBef>
              <a:buFontTx/>
              <a:buAutoNum type="arabicPeriod"/>
            </a:pPr>
            <a:r>
              <a:rPr lang="en-US" dirty="0">
                <a:solidFill>
                  <a:prstClr val="black"/>
                </a:solidFill>
                <a:ea typeface="ＭＳ Ｐゴシック" pitchFamily="34" charset="-128"/>
              </a:rPr>
              <a:t>If still no response, engage the team:  Turn to team members and ask “</a:t>
            </a:r>
            <a:r>
              <a:rPr lang="en-US" u="sng" dirty="0">
                <a:solidFill>
                  <a:prstClr val="black"/>
                </a:solidFill>
                <a:ea typeface="ＭＳ Ｐゴシック" pitchFamily="34" charset="-128"/>
              </a:rPr>
              <a:t>what do you think?”</a:t>
            </a:r>
          </a:p>
          <a:p>
            <a:pPr marL="232906" indent="-232906" defTabSz="914254">
              <a:spcBef>
                <a:spcPct val="0"/>
              </a:spcBef>
              <a:buFontTx/>
              <a:buAutoNum type="arabicPeriod"/>
            </a:pPr>
            <a:r>
              <a:rPr lang="en-US" dirty="0">
                <a:solidFill>
                  <a:prstClr val="black"/>
                </a:solidFill>
                <a:ea typeface="ＭＳ Ｐゴシック" pitchFamily="34" charset="-128"/>
              </a:rPr>
              <a:t>Go up the </a:t>
            </a:r>
            <a:r>
              <a:rPr lang="en-US" u="sng" dirty="0">
                <a:solidFill>
                  <a:prstClr val="black"/>
                </a:solidFill>
                <a:ea typeface="ＭＳ Ｐゴシック" pitchFamily="34" charset="-128"/>
              </a:rPr>
              <a:t>chain of command</a:t>
            </a:r>
            <a:r>
              <a:rPr lang="en-US" dirty="0">
                <a:solidFill>
                  <a:prstClr val="black"/>
                </a:solidFill>
                <a:ea typeface="ＭＳ Ｐゴシック" pitchFamily="34" charset="-128"/>
              </a:rPr>
              <a:t>.</a:t>
            </a:r>
          </a:p>
          <a:p>
            <a:endParaRPr lang="en-US" dirty="0" smtClean="0"/>
          </a:p>
          <a:p>
            <a:r>
              <a:rPr lang="en-US" dirty="0" smtClean="0"/>
              <a:t>REMEMBER- It’s all about WHAT’S RIGHT, NOT WHO’s RIGHT!</a:t>
            </a:r>
            <a:endParaRPr lang="en-US" dirty="0"/>
          </a:p>
        </p:txBody>
      </p:sp>
      <p:sp>
        <p:nvSpPr>
          <p:cNvPr id="4" name="Slide Number Placeholder 3"/>
          <p:cNvSpPr>
            <a:spLocks noGrp="1"/>
          </p:cNvSpPr>
          <p:nvPr>
            <p:ph type="sldNum" sz="quarter" idx="10"/>
          </p:nvPr>
        </p:nvSpPr>
        <p:spPr/>
        <p:txBody>
          <a:bodyPr/>
          <a:lstStyle/>
          <a:p>
            <a:fld id="{0ACDF8AF-B610-480C-8A48-5F0CC115D09C}" type="slidenum">
              <a:rPr lang="en-US" smtClean="0"/>
              <a:pPr/>
              <a:t>76</a:t>
            </a:fld>
            <a:endParaRPr lang="en-US" dirty="0"/>
          </a:p>
        </p:txBody>
      </p:sp>
    </p:spTree>
    <p:extLst>
      <p:ext uri="{BB962C8B-B14F-4D97-AF65-F5344CB8AC3E}">
        <p14:creationId xmlns:p14="http://schemas.microsoft.com/office/powerpoint/2010/main" val="2976000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4">
              <a:spcBef>
                <a:spcPct val="0"/>
              </a:spcBef>
            </a:pPr>
            <a:r>
              <a:rPr lang="en-US" dirty="0" smtClean="0">
                <a:solidFill>
                  <a:prstClr val="black"/>
                </a:solidFill>
                <a:ea typeface="ＭＳ Ｐゴシック" pitchFamily="34" charset="-128"/>
              </a:rPr>
              <a:t>Lets start at the bottom and work our way up to the top.</a:t>
            </a:r>
          </a:p>
          <a:p>
            <a:pPr defTabSz="914254">
              <a:spcBef>
                <a:spcPct val="0"/>
              </a:spcBef>
            </a:pPr>
            <a:endParaRPr lang="en-US" dirty="0" smtClean="0">
              <a:solidFill>
                <a:prstClr val="black"/>
              </a:solidFill>
              <a:ea typeface="ＭＳ Ｐゴシック" pitchFamily="34" charset="-128"/>
            </a:endParaRPr>
          </a:p>
          <a:p>
            <a:pPr marL="232906" indent="-232906" defTabSz="914254">
              <a:spcBef>
                <a:spcPct val="0"/>
              </a:spcBef>
              <a:buFontTx/>
              <a:buAutoNum type="arabicPeriod"/>
            </a:pPr>
            <a:r>
              <a:rPr lang="en-US" dirty="0" smtClean="0">
                <a:solidFill>
                  <a:prstClr val="black"/>
                </a:solidFill>
                <a:ea typeface="ＭＳ Ｐゴシック" pitchFamily="34" charset="-128"/>
              </a:rPr>
              <a:t>Avoid hint and hope</a:t>
            </a:r>
          </a:p>
          <a:p>
            <a:pPr marL="232906" indent="-232906" defTabSz="914254">
              <a:spcBef>
                <a:spcPct val="0"/>
              </a:spcBef>
              <a:buFontTx/>
              <a:buAutoNum type="arabicPeriod"/>
            </a:pPr>
            <a:r>
              <a:rPr lang="en-US" dirty="0" smtClean="0">
                <a:solidFill>
                  <a:prstClr val="black"/>
                </a:solidFill>
                <a:ea typeface="ＭＳ Ｐゴシック" pitchFamily="34" charset="-128"/>
              </a:rPr>
              <a:t>Use the </a:t>
            </a:r>
            <a:r>
              <a:rPr lang="en-US" u="sng" dirty="0" smtClean="0">
                <a:solidFill>
                  <a:prstClr val="black"/>
                </a:solidFill>
                <a:ea typeface="ＭＳ Ｐゴシック" pitchFamily="34" charset="-128"/>
              </a:rPr>
              <a:t>3Ws</a:t>
            </a:r>
            <a:r>
              <a:rPr lang="en-US" dirty="0" smtClean="0">
                <a:solidFill>
                  <a:prstClr val="black"/>
                </a:solidFill>
                <a:ea typeface="ＭＳ Ｐゴシック" pitchFamily="34" charset="-128"/>
              </a:rPr>
              <a:t>: Be specific, direct and concise.</a:t>
            </a:r>
          </a:p>
          <a:p>
            <a:pPr marL="232906" indent="-232906" defTabSz="914254">
              <a:spcBef>
                <a:spcPct val="0"/>
              </a:spcBef>
              <a:buFontTx/>
              <a:buAutoNum type="arabicPeriod"/>
            </a:pPr>
            <a:r>
              <a:rPr lang="en-US" dirty="0" smtClean="0">
                <a:solidFill>
                  <a:prstClr val="black"/>
                </a:solidFill>
                <a:ea typeface="ＭＳ Ｐゴシック" pitchFamily="34" charset="-128"/>
              </a:rPr>
              <a:t>Next, use the </a:t>
            </a:r>
            <a:r>
              <a:rPr lang="en-US" u="sng" dirty="0" smtClean="0">
                <a:solidFill>
                  <a:prstClr val="black"/>
                </a:solidFill>
                <a:ea typeface="ＭＳ Ｐゴシック" pitchFamily="34" charset="-128"/>
              </a:rPr>
              <a:t>4 step assertive tool</a:t>
            </a:r>
          </a:p>
        </p:txBody>
      </p:sp>
      <p:sp>
        <p:nvSpPr>
          <p:cNvPr id="4" name="Slide Number Placeholder 3"/>
          <p:cNvSpPr>
            <a:spLocks noGrp="1"/>
          </p:cNvSpPr>
          <p:nvPr>
            <p:ph type="sldNum" sz="quarter" idx="10"/>
          </p:nvPr>
        </p:nvSpPr>
        <p:spPr/>
        <p:txBody>
          <a:bodyPr/>
          <a:lstStyle/>
          <a:p>
            <a:fld id="{0ACDF8AF-B610-480C-8A48-5F0CC115D09C}" type="slidenum">
              <a:rPr lang="en-US" smtClean="0"/>
              <a:pPr/>
              <a:t>77</a:t>
            </a:fld>
            <a:endParaRPr lang="en-US" dirty="0"/>
          </a:p>
        </p:txBody>
      </p:sp>
    </p:spTree>
    <p:extLst>
      <p:ext uri="{BB962C8B-B14F-4D97-AF65-F5344CB8AC3E}">
        <p14:creationId xmlns:p14="http://schemas.microsoft.com/office/powerpoint/2010/main" val="2976000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06" indent="-232906" defTabSz="914254">
              <a:spcBef>
                <a:spcPct val="0"/>
              </a:spcBef>
              <a:buFontTx/>
              <a:buAutoNum type="arabicPeriod"/>
            </a:pPr>
            <a:r>
              <a:rPr lang="en-US" dirty="0" smtClean="0">
                <a:solidFill>
                  <a:prstClr val="black"/>
                </a:solidFill>
                <a:ea typeface="ＭＳ Ｐゴシック" pitchFamily="34" charset="-128"/>
              </a:rPr>
              <a:t>If </a:t>
            </a:r>
            <a:r>
              <a:rPr lang="en-US" dirty="0">
                <a:solidFill>
                  <a:prstClr val="black"/>
                </a:solidFill>
                <a:ea typeface="ＭＳ Ｐゴシック" pitchFamily="34" charset="-128"/>
              </a:rPr>
              <a:t>still no response, engage the team:  Turn to team members and ask “</a:t>
            </a:r>
            <a:r>
              <a:rPr lang="en-US" u="sng" dirty="0">
                <a:solidFill>
                  <a:prstClr val="black"/>
                </a:solidFill>
                <a:ea typeface="ＭＳ Ｐゴシック" pitchFamily="34" charset="-128"/>
              </a:rPr>
              <a:t>what do you think?”</a:t>
            </a:r>
          </a:p>
          <a:p>
            <a:pPr marL="232906" indent="-232906" defTabSz="914254">
              <a:spcBef>
                <a:spcPct val="0"/>
              </a:spcBef>
              <a:buFontTx/>
              <a:buAutoNum type="arabicPeriod"/>
            </a:pPr>
            <a:r>
              <a:rPr lang="en-US" dirty="0">
                <a:solidFill>
                  <a:prstClr val="black"/>
                </a:solidFill>
                <a:ea typeface="ＭＳ Ｐゴシック" pitchFamily="34" charset="-128"/>
              </a:rPr>
              <a:t>Go up the </a:t>
            </a:r>
            <a:r>
              <a:rPr lang="en-US" u="sng" dirty="0">
                <a:solidFill>
                  <a:prstClr val="black"/>
                </a:solidFill>
                <a:ea typeface="ＭＳ Ｐゴシック" pitchFamily="34" charset="-128"/>
              </a:rPr>
              <a:t>chain of command</a:t>
            </a:r>
            <a:r>
              <a:rPr lang="en-US" dirty="0">
                <a:solidFill>
                  <a:prstClr val="black"/>
                </a:solidFill>
                <a:ea typeface="ＭＳ Ｐゴシック" pitchFamily="34" charset="-128"/>
              </a:rPr>
              <a:t>.</a:t>
            </a:r>
          </a:p>
          <a:p>
            <a:endParaRPr lang="en-US" dirty="0" smtClean="0"/>
          </a:p>
          <a:p>
            <a:r>
              <a:rPr lang="en-US" dirty="0" smtClean="0"/>
              <a:t>REMEMBER- It’s all about WHAT’S RIGHT, NOT WHO’s RIGHT!</a:t>
            </a:r>
          </a:p>
          <a:p>
            <a:endParaRPr lang="en-US" dirty="0" smtClean="0"/>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http://vaww.oqsv.med.va.gov/stoptheline/</a:t>
            </a:r>
            <a:endParaRPr lang="en-US" dirty="0"/>
          </a:p>
        </p:txBody>
      </p:sp>
      <p:sp>
        <p:nvSpPr>
          <p:cNvPr id="4" name="Slide Number Placeholder 3"/>
          <p:cNvSpPr>
            <a:spLocks noGrp="1"/>
          </p:cNvSpPr>
          <p:nvPr>
            <p:ph type="sldNum" sz="quarter" idx="10"/>
          </p:nvPr>
        </p:nvSpPr>
        <p:spPr/>
        <p:txBody>
          <a:bodyPr/>
          <a:lstStyle/>
          <a:p>
            <a:fld id="{0ACDF8AF-B610-480C-8A48-5F0CC115D09C}" type="slidenum">
              <a:rPr lang="en-US" smtClean="0"/>
              <a:pPr/>
              <a:t>78</a:t>
            </a:fld>
            <a:endParaRPr lang="en-US" dirty="0"/>
          </a:p>
        </p:txBody>
      </p:sp>
    </p:spTree>
    <p:extLst>
      <p:ext uri="{BB962C8B-B14F-4D97-AF65-F5344CB8AC3E}">
        <p14:creationId xmlns:p14="http://schemas.microsoft.com/office/powerpoint/2010/main" val="297600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Medication</a:t>
            </a:r>
            <a:r>
              <a:rPr lang="en-US" baseline="0" dirty="0" smtClean="0"/>
              <a:t> error rates- unable to compare from hospital to hospital</a:t>
            </a:r>
          </a:p>
          <a:p>
            <a:r>
              <a:rPr lang="en-US" baseline="0" dirty="0" smtClean="0"/>
              <a:t>Not very meaningful.</a:t>
            </a:r>
          </a:p>
          <a:p>
            <a:endParaRPr lang="en-US" baseline="0" dirty="0" smtClean="0"/>
          </a:p>
          <a:p>
            <a:r>
              <a:rPr lang="en-US" baseline="0" dirty="0" smtClean="0"/>
              <a:t>Intentionally unsafe act- will discuss more in detail later. </a:t>
            </a:r>
            <a:endParaRPr lang="en-US" dirty="0"/>
          </a:p>
        </p:txBody>
      </p:sp>
    </p:spTree>
    <p:extLst>
      <p:ext uri="{BB962C8B-B14F-4D97-AF65-F5344CB8AC3E}">
        <p14:creationId xmlns:p14="http://schemas.microsoft.com/office/powerpoint/2010/main" val="1544108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8772" indent="-284142" eaLnBrk="0" hangingPunct="0">
              <a:defRPr>
                <a:solidFill>
                  <a:schemeClr val="tx1"/>
                </a:solidFill>
                <a:latin typeface="Arial" pitchFamily="34" charset="0"/>
              </a:defRPr>
            </a:lvl2pPr>
            <a:lvl3pPr marL="1136572" indent="-227315" eaLnBrk="0" hangingPunct="0">
              <a:defRPr>
                <a:solidFill>
                  <a:schemeClr val="tx1"/>
                </a:solidFill>
                <a:latin typeface="Arial" pitchFamily="34" charset="0"/>
              </a:defRPr>
            </a:lvl3pPr>
            <a:lvl4pPr marL="1591201" indent="-227315" eaLnBrk="0" hangingPunct="0">
              <a:defRPr>
                <a:solidFill>
                  <a:schemeClr val="tx1"/>
                </a:solidFill>
                <a:latin typeface="Arial" pitchFamily="34" charset="0"/>
              </a:defRPr>
            </a:lvl4pPr>
            <a:lvl5pPr marL="2045829" indent="-227315" eaLnBrk="0" hangingPunct="0">
              <a:defRPr>
                <a:solidFill>
                  <a:schemeClr val="tx1"/>
                </a:solidFill>
                <a:latin typeface="Arial" pitchFamily="34" charset="0"/>
              </a:defRPr>
            </a:lvl5pPr>
            <a:lvl6pPr marL="2500458" indent="-227315" algn="ctr" eaLnBrk="0" fontAlgn="base" hangingPunct="0">
              <a:spcBef>
                <a:spcPct val="0"/>
              </a:spcBef>
              <a:spcAft>
                <a:spcPct val="0"/>
              </a:spcAft>
              <a:defRPr>
                <a:solidFill>
                  <a:schemeClr val="tx1"/>
                </a:solidFill>
                <a:latin typeface="Arial" pitchFamily="34" charset="0"/>
              </a:defRPr>
            </a:lvl6pPr>
            <a:lvl7pPr marL="2955087" indent="-227315" algn="ctr" eaLnBrk="0" fontAlgn="base" hangingPunct="0">
              <a:spcBef>
                <a:spcPct val="0"/>
              </a:spcBef>
              <a:spcAft>
                <a:spcPct val="0"/>
              </a:spcAft>
              <a:defRPr>
                <a:solidFill>
                  <a:schemeClr val="tx1"/>
                </a:solidFill>
                <a:latin typeface="Arial" pitchFamily="34" charset="0"/>
              </a:defRPr>
            </a:lvl7pPr>
            <a:lvl8pPr marL="3409715" indent="-227315" algn="ctr" eaLnBrk="0" fontAlgn="base" hangingPunct="0">
              <a:spcBef>
                <a:spcPct val="0"/>
              </a:spcBef>
              <a:spcAft>
                <a:spcPct val="0"/>
              </a:spcAft>
              <a:defRPr>
                <a:solidFill>
                  <a:schemeClr val="tx1"/>
                </a:solidFill>
                <a:latin typeface="Arial" pitchFamily="34" charset="0"/>
              </a:defRPr>
            </a:lvl8pPr>
            <a:lvl9pPr marL="3864345" indent="-227315" algn="ctr" eaLnBrk="0" fontAlgn="base" hangingPunct="0">
              <a:spcBef>
                <a:spcPct val="0"/>
              </a:spcBef>
              <a:spcAft>
                <a:spcPct val="0"/>
              </a:spcAft>
              <a:defRPr>
                <a:solidFill>
                  <a:schemeClr val="tx1"/>
                </a:solidFill>
                <a:latin typeface="Arial" pitchFamily="34" charset="0"/>
              </a:defRPr>
            </a:lvl9pPr>
          </a:lstStyle>
          <a:p>
            <a:pPr eaLnBrk="1" hangingPunct="1"/>
            <a:fld id="{EE30ED74-97D0-4C5A-B30E-AD12470811A0}" type="slidenum">
              <a:rPr lang="en-US" smtClean="0"/>
              <a:pPr eaLnBrk="1" hangingPunct="1"/>
              <a:t>79</a:t>
            </a:fld>
            <a:endParaRPr lang="en-US" dirty="0" smtClean="0"/>
          </a:p>
        </p:txBody>
      </p:sp>
      <p:sp>
        <p:nvSpPr>
          <p:cNvPr id="59395" name="Rectangle 1026"/>
          <p:cNvSpPr>
            <a:spLocks noGrp="1" noRot="1" noChangeAspect="1" noChangeArrowheads="1" noTextEdit="1"/>
          </p:cNvSpPr>
          <p:nvPr>
            <p:ph type="sldImg"/>
          </p:nvPr>
        </p:nvSpPr>
        <p:spPr>
          <a:solidFill>
            <a:srgbClr val="FFFFFF"/>
          </a:solidFill>
          <a:ln/>
        </p:spPr>
      </p:sp>
      <p:sp>
        <p:nvSpPr>
          <p:cNvPr id="59396" name="Rectangle 1027"/>
          <p:cNvSpPr>
            <a:spLocks noGrp="1" noChangeArrowheads="1"/>
          </p:cNvSpPr>
          <p:nvPr>
            <p:ph type="body" idx="1"/>
          </p:nvPr>
        </p:nvSpPr>
        <p:spPr>
          <a:solidFill>
            <a:srgbClr val="FFFFFF"/>
          </a:solidFill>
          <a:ln>
            <a:solidFill>
              <a:srgbClr val="000000"/>
            </a:solidFill>
          </a:ln>
        </p:spPr>
        <p:txBody>
          <a:bodyPr/>
          <a:lstStyle/>
          <a:p>
            <a:pPr algn="l">
              <a:spcBef>
                <a:spcPct val="50000"/>
              </a:spcBef>
            </a:pPr>
            <a:r>
              <a:rPr lang="en-US" sz="1200" dirty="0" smtClean="0"/>
              <a:t>How do we deal</a:t>
            </a:r>
            <a:r>
              <a:rPr lang="en-US" sz="1200" baseline="0" dirty="0" smtClean="0"/>
              <a:t> with threats to our situational awareness in pharmacy?</a:t>
            </a:r>
            <a:endParaRPr lang="en-US" sz="1200" dirty="0" smtClean="0"/>
          </a:p>
          <a:p>
            <a:pPr algn="l">
              <a:spcBef>
                <a:spcPct val="50000"/>
              </a:spcBef>
            </a:pPr>
            <a:endParaRPr lang="en-US" sz="1200" dirty="0" smtClean="0"/>
          </a:p>
          <a:p>
            <a:pPr algn="l">
              <a:spcBef>
                <a:spcPct val="50000"/>
              </a:spcBef>
            </a:pPr>
            <a:r>
              <a:rPr lang="en-US" sz="1200" dirty="0" smtClean="0"/>
              <a:t>Garland, Wise &amp; Hopkin, 1999</a:t>
            </a:r>
          </a:p>
          <a:p>
            <a:pPr algn="l">
              <a:spcBef>
                <a:spcPct val="50000"/>
              </a:spcBef>
            </a:pPr>
            <a:r>
              <a:rPr lang="en-US" sz="1200" dirty="0" smtClean="0"/>
              <a:t>Handbook of Aviation Human Factors</a:t>
            </a:r>
          </a:p>
          <a:p>
            <a:pPr eaLnBrk="1" hangingPunct="1"/>
            <a:endParaRPr lang="en-US"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error analysis:</a:t>
            </a:r>
          </a:p>
          <a:p>
            <a:r>
              <a:rPr lang="en-US" dirty="0" smtClean="0"/>
              <a:t>What is most likely</a:t>
            </a:r>
            <a:r>
              <a:rPr lang="en-US" baseline="0" dirty="0" smtClean="0"/>
              <a:t> to trip up the user</a:t>
            </a:r>
            <a:r>
              <a:rPr lang="en-US" baseline="0" dirty="0" smtClean="0"/>
              <a:t>? </a:t>
            </a:r>
            <a:endParaRPr lang="en-US" baseline="0" dirty="0" smtClean="0"/>
          </a:p>
          <a:p>
            <a:endParaRPr lang="en-US" baseline="0" dirty="0" smtClean="0"/>
          </a:p>
          <a:p>
            <a:r>
              <a:rPr lang="en-US" baseline="0" dirty="0" smtClean="0"/>
              <a:t>Usability analysis:</a:t>
            </a:r>
          </a:p>
          <a:p>
            <a:r>
              <a:rPr lang="en-US" baseline="0" dirty="0" smtClean="0"/>
              <a:t>Based on the real data, what else could go wrong?</a:t>
            </a:r>
          </a:p>
          <a:p>
            <a:endParaRPr lang="en-US" baseline="0" dirty="0" smtClean="0"/>
          </a:p>
          <a:p>
            <a:r>
              <a:rPr lang="en-US" baseline="0" dirty="0" smtClean="0"/>
              <a:t>Proactive risk assessment:</a:t>
            </a:r>
          </a:p>
          <a:p>
            <a:r>
              <a:rPr lang="en-US" baseline="0" dirty="0" smtClean="0"/>
              <a:t>How </a:t>
            </a:r>
            <a:r>
              <a:rPr lang="en-US" baseline="0" dirty="0" smtClean="0"/>
              <a:t>does the user complete </a:t>
            </a:r>
            <a:r>
              <a:rPr lang="en-US" baseline="0" dirty="0" smtClean="0"/>
              <a:t>this task </a:t>
            </a:r>
            <a:r>
              <a:rPr lang="en-US" baseline="0" dirty="0" smtClean="0"/>
              <a:t>comparing different </a:t>
            </a:r>
            <a:r>
              <a:rPr lang="en-US" baseline="0" dirty="0" smtClean="0"/>
              <a:t>personnel in various environments</a:t>
            </a:r>
            <a:r>
              <a:rPr lang="en-US" baseline="0" dirty="0" smtClean="0"/>
              <a:t>?</a:t>
            </a:r>
          </a:p>
          <a:p>
            <a:r>
              <a:rPr lang="en-US" baseline="0" dirty="0" smtClean="0"/>
              <a:t>What could possibly go wrong? </a:t>
            </a:r>
            <a:endParaRPr lang="en-US" baseline="0" dirty="0" smtClean="0"/>
          </a:p>
          <a:p>
            <a:endParaRPr lang="en-US" baseline="0" dirty="0" smtClean="0"/>
          </a:p>
          <a:p>
            <a:r>
              <a:rPr lang="en-US" baseline="0" dirty="0" smtClean="0"/>
              <a:t>TEA:</a:t>
            </a:r>
          </a:p>
          <a:p>
            <a:r>
              <a:rPr lang="en-US" baseline="0" dirty="0" smtClean="0"/>
              <a:t>Where is allowance for excursion, and remain safe? </a:t>
            </a:r>
          </a:p>
          <a:p>
            <a:r>
              <a:rPr lang="en-US" baseline="0" dirty="0" smtClean="0"/>
              <a:t>Not all do task the same way</a:t>
            </a:r>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3573438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p:txBody>
      </p:sp>
    </p:spTree>
    <p:extLst>
      <p:ext uri="{BB962C8B-B14F-4D97-AF65-F5344CB8AC3E}">
        <p14:creationId xmlns:p14="http://schemas.microsoft.com/office/powerpoint/2010/main" val="176127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&gt;50%</a:t>
            </a:r>
            <a:r>
              <a:rPr lang="en-US" baseline="0" dirty="0" smtClean="0"/>
              <a:t> medication errors are preventable</a:t>
            </a:r>
            <a:endParaRPr lang="en-US" dirty="0"/>
          </a:p>
        </p:txBody>
      </p:sp>
    </p:spTree>
    <p:extLst>
      <p:ext uri="{BB962C8B-B14F-4D97-AF65-F5344CB8AC3E}">
        <p14:creationId xmlns:p14="http://schemas.microsoft.com/office/powerpoint/2010/main" val="44463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my driveway!</a:t>
            </a:r>
            <a:endParaRPr lang="en-US" dirty="0"/>
          </a:p>
        </p:txBody>
      </p:sp>
    </p:spTree>
    <p:extLst>
      <p:ext uri="{BB962C8B-B14F-4D97-AF65-F5344CB8AC3E}">
        <p14:creationId xmlns:p14="http://schemas.microsoft.com/office/powerpoint/2010/main" val="228161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4D4C755-DE0D-429B-93F6-BB5FF8ECA51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25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E9F0C81-7A8A-4AF4-97D4-4F5FCB81BB2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01415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83420C3-6088-4387-995A-1DF8BD90FEC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97222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pPr>
              <a:defRPr/>
            </a:pPr>
            <a:fld id="{185CCE14-1DF4-4AB1-89CF-5019CD6F0496}" type="slidenum">
              <a:rPr lang="en-US">
                <a:solidFill>
                  <a:prstClr val="white">
                    <a:tint val="75000"/>
                  </a:prstClr>
                </a:solidFill>
              </a:rPr>
              <a:pPr>
                <a:defRPr/>
              </a:pPr>
              <a:t>‹#›</a:t>
            </a:fld>
            <a:endParaRPr lang="en-US" dirty="0">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Tree>
    <p:extLst>
      <p:ext uri="{BB962C8B-B14F-4D97-AF65-F5344CB8AC3E}">
        <p14:creationId xmlns:p14="http://schemas.microsoft.com/office/powerpoint/2010/main" val="325260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pPr>
              <a:defRPr/>
            </a:pPr>
            <a:fld id="{A4B967E5-C810-4418-AAF6-FCFC696B1BF3}" type="slidenum">
              <a:rPr lang="en-US">
                <a:solidFill>
                  <a:prstClr val="white">
                    <a:tint val="75000"/>
                  </a:prstClr>
                </a:solidFill>
              </a:rPr>
              <a:pPr>
                <a:defRPr/>
              </a:pPr>
              <a:t>‹#›</a:t>
            </a:fld>
            <a:endParaRPr lang="en-US" dirty="0">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Tree>
    <p:extLst>
      <p:ext uri="{BB962C8B-B14F-4D97-AF65-F5344CB8AC3E}">
        <p14:creationId xmlns:p14="http://schemas.microsoft.com/office/powerpoint/2010/main" val="22305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3FB249DB-4C06-474C-BBA2-77298CB4C56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8450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0D64C528-4057-4191-ABA1-29DD299ABC9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893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D719D1C9-7DA6-4BAF-AADC-A3C87E7326AB}"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3631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7C2FD5F7-7097-4542-9A9B-A177DAEC837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16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ECD44DBD-038A-41CC-A2B2-4E9131150128}"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75377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892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03658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9664421F-86FB-4BE9-9F67-21EEF7C86A7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5513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544942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705600" cy="1828800"/>
          </a:xfrm>
        </p:spPr>
        <p:txBody>
          <a:bodyPr>
            <a:normAutofit fontScale="92500" lnSpcReduction="10000"/>
          </a:bodyPr>
          <a:lstStyle/>
          <a:p>
            <a:pPr>
              <a:lnSpc>
                <a:spcPct val="90000"/>
              </a:lnSpc>
            </a:pPr>
            <a:r>
              <a:rPr lang="en-US" b="1" dirty="0" smtClean="0"/>
              <a:t>Bruce McIntosh, Pharm.D.</a:t>
            </a:r>
            <a:endParaRPr lang="en-US" b="1" dirty="0"/>
          </a:p>
          <a:p>
            <a:pPr>
              <a:lnSpc>
                <a:spcPct val="90000"/>
              </a:lnSpc>
            </a:pPr>
            <a:r>
              <a:rPr lang="en-US" b="1" dirty="0" smtClean="0"/>
              <a:t>National Manager, Product Recall Office</a:t>
            </a:r>
            <a:endParaRPr lang="en-US" b="1" dirty="0"/>
          </a:p>
          <a:p>
            <a:pPr>
              <a:lnSpc>
                <a:spcPct val="90000"/>
              </a:lnSpc>
            </a:pPr>
            <a:r>
              <a:rPr lang="en-US" b="1" dirty="0" smtClean="0"/>
              <a:t>VA National Center for Patient Safety</a:t>
            </a:r>
            <a:endParaRPr lang="en-US" b="1" dirty="0"/>
          </a:p>
          <a:p>
            <a:pPr>
              <a:lnSpc>
                <a:spcPct val="90000"/>
              </a:lnSpc>
            </a:pPr>
            <a:r>
              <a:rPr lang="en-US" b="1" dirty="0" smtClean="0"/>
              <a:t>Office of Quality Safety and Value</a:t>
            </a:r>
            <a:endParaRPr lang="en-US" b="1" dirty="0"/>
          </a:p>
        </p:txBody>
      </p:sp>
      <p:pic>
        <p:nvPicPr>
          <p:cNvPr id="4" name="Picture 3" descr="&quot; &quot;"/>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43000"/>
            <a:ext cx="7772400" cy="1927225"/>
          </a:xfrm>
        </p:spPr>
        <p:txBody>
          <a:bodyPr>
            <a:normAutofit/>
          </a:bodyPr>
          <a:lstStyle/>
          <a:p>
            <a:r>
              <a:rPr lang="en-US" dirty="0" smtClean="0"/>
              <a:t>Strategies for Preventing Medication Errors</a:t>
            </a:r>
            <a:endParaRPr lang="en-US" dirty="0"/>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e berg in arctic"/>
          <p:cNvPicPr>
            <a:picLocks noChangeAspect="1"/>
          </p:cNvPicPr>
          <p:nvPr/>
        </p:nvPicPr>
        <p:blipFill>
          <a:blip r:embed="rId3" cstate="print"/>
          <a:stretch>
            <a:fillRect/>
          </a:stretch>
        </p:blipFill>
        <p:spPr>
          <a:xfrm>
            <a:off x="-190723" y="0"/>
            <a:ext cx="9604951" cy="6858000"/>
          </a:xfrm>
          <a:prstGeom prst="rect">
            <a:avLst/>
          </a:prstGeom>
        </p:spPr>
      </p:pic>
      <p:sp>
        <p:nvSpPr>
          <p:cNvPr id="6" name="Rectangle 5" descr="Close Calls&#10;"/>
          <p:cNvSpPr/>
          <p:nvPr/>
        </p:nvSpPr>
        <p:spPr>
          <a:xfrm>
            <a:off x="2543906" y="4343400"/>
            <a:ext cx="3199802" cy="923330"/>
          </a:xfrm>
          <a:prstGeom prst="rect">
            <a:avLst/>
          </a:prstGeom>
          <a:solidFill>
            <a:schemeClr val="accent4"/>
          </a:solidFill>
        </p:spPr>
        <p:txBody>
          <a:bodyPr wrap="none" lIns="91440" tIns="45720" rIns="91440" bIns="45720">
            <a:spAutoFit/>
          </a:bodyPr>
          <a:lstStyle/>
          <a:p>
            <a:pPr algn="ctr"/>
            <a:r>
              <a:rPr lang="en-US" sz="5400" dirty="0" smtClean="0"/>
              <a:t>Close Calls</a:t>
            </a:r>
            <a:endParaRPr lang="en-US" sz="5400" dirty="0"/>
          </a:p>
        </p:txBody>
      </p:sp>
      <p:sp>
        <p:nvSpPr>
          <p:cNvPr id="5" name="Rectangle 4" descr="Actual Events&#10;"/>
          <p:cNvSpPr/>
          <p:nvPr/>
        </p:nvSpPr>
        <p:spPr>
          <a:xfrm>
            <a:off x="4381956" y="762000"/>
            <a:ext cx="4076244" cy="923330"/>
          </a:xfrm>
          <a:prstGeom prst="rect">
            <a:avLst/>
          </a:prstGeom>
          <a:solidFill>
            <a:schemeClr val="accent5"/>
          </a:solidFill>
        </p:spPr>
        <p:txBody>
          <a:bodyPr wrap="none" lIns="91440" tIns="45720" rIns="91440" bIns="45720">
            <a:spAutoFit/>
          </a:bodyPr>
          <a:lstStyle/>
          <a:p>
            <a:pPr algn="ctr"/>
            <a:r>
              <a:rPr lang="en-US" sz="5400" dirty="0" smtClean="0"/>
              <a:t>Actual Events</a:t>
            </a:r>
            <a:endParaRPr lang="en-US" sz="5400" dirty="0"/>
          </a:p>
        </p:txBody>
      </p:sp>
    </p:spTree>
    <p:extLst>
      <p:ext uri="{BB962C8B-B14F-4D97-AF65-F5344CB8AC3E}">
        <p14:creationId xmlns:p14="http://schemas.microsoft.com/office/powerpoint/2010/main" val="2206732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Wrong Patient&#10;Wrong Drug&#10;Wrong Dose&#10;Wrong Route&#10;Wrong Time&#10;Monitoring Error&#10;Omission&#10;Other&#10;"/>
          <p:cNvSpPr txBox="1"/>
          <p:nvPr/>
        </p:nvSpPr>
        <p:spPr>
          <a:xfrm>
            <a:off x="4953000" y="3062082"/>
            <a:ext cx="3930560" cy="353943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dirty="0" smtClean="0"/>
              <a:t>Wrong Patient</a:t>
            </a:r>
          </a:p>
          <a:p>
            <a:pPr algn="ctr"/>
            <a:r>
              <a:rPr lang="en-US" sz="2800" dirty="0" smtClean="0"/>
              <a:t>Wrong Drug</a:t>
            </a:r>
          </a:p>
          <a:p>
            <a:pPr algn="ctr"/>
            <a:r>
              <a:rPr lang="en-US" sz="2800" dirty="0" smtClean="0"/>
              <a:t>Wrong Dose</a:t>
            </a:r>
          </a:p>
          <a:p>
            <a:pPr algn="ctr"/>
            <a:r>
              <a:rPr lang="en-US" sz="2800" dirty="0" smtClean="0"/>
              <a:t>Wrong Route</a:t>
            </a:r>
          </a:p>
          <a:p>
            <a:pPr algn="ctr"/>
            <a:r>
              <a:rPr lang="en-US" sz="2800" dirty="0" smtClean="0"/>
              <a:t>Wrong Time</a:t>
            </a:r>
          </a:p>
          <a:p>
            <a:pPr algn="ctr"/>
            <a:r>
              <a:rPr lang="en-US" sz="2800" dirty="0" smtClean="0"/>
              <a:t>Monitoring Error</a:t>
            </a:r>
          </a:p>
          <a:p>
            <a:pPr algn="ctr"/>
            <a:r>
              <a:rPr lang="en-US" sz="2800" dirty="0" smtClean="0"/>
              <a:t>Omission</a:t>
            </a:r>
          </a:p>
          <a:p>
            <a:pPr algn="ctr"/>
            <a:r>
              <a:rPr lang="en-US" sz="2800" dirty="0" smtClean="0"/>
              <a:t>Other</a:t>
            </a:r>
          </a:p>
        </p:txBody>
      </p:sp>
      <p:sp>
        <p:nvSpPr>
          <p:cNvPr id="5" name="Bent-Up Arrow 4" descr="&quot;&quot;"/>
          <p:cNvSpPr/>
          <p:nvPr/>
        </p:nvSpPr>
        <p:spPr>
          <a:xfrm rot="5400000">
            <a:off x="2095500" y="2400301"/>
            <a:ext cx="2667000" cy="3657600"/>
          </a:xfrm>
          <a:prstGeom prst="ben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descr="&quot;&quot;"/>
          <p:cNvSpPr>
            <a:spLocks noGrp="1"/>
          </p:cNvSpPr>
          <p:nvPr>
            <p:ph idx="1"/>
          </p:nvPr>
        </p:nvSpPr>
        <p:spPr>
          <a:xfrm>
            <a:off x="381000" y="1676400"/>
            <a:ext cx="4267200" cy="1905000"/>
          </a:xfrm>
          <a:ln/>
        </p:spPr>
        <p:style>
          <a:lnRef idx="0">
            <a:schemeClr val="accent6"/>
          </a:lnRef>
          <a:fillRef idx="3">
            <a:schemeClr val="accent6"/>
          </a:fillRef>
          <a:effectRef idx="3">
            <a:schemeClr val="accent6"/>
          </a:effectRef>
          <a:fontRef idx="minor">
            <a:schemeClr val="lt1"/>
          </a:fontRef>
        </p:style>
        <p:txBody>
          <a:bodyPr/>
          <a:lstStyle/>
          <a:p>
            <a:r>
              <a:rPr lang="en-US" dirty="0" smtClean="0"/>
              <a:t>Errors of Commission</a:t>
            </a:r>
          </a:p>
          <a:p>
            <a:r>
              <a:rPr lang="en-US" dirty="0" smtClean="0"/>
              <a:t>Errors of Omission</a:t>
            </a:r>
          </a:p>
          <a:p>
            <a:r>
              <a:rPr lang="en-US" dirty="0" smtClean="0"/>
              <a:t>System Errors</a:t>
            </a:r>
          </a:p>
        </p:txBody>
      </p:sp>
      <p:sp>
        <p:nvSpPr>
          <p:cNvPr id="2" name="Title 1"/>
          <p:cNvSpPr>
            <a:spLocks noGrp="1"/>
          </p:cNvSpPr>
          <p:nvPr>
            <p:ph type="title"/>
          </p:nvPr>
        </p:nvSpPr>
        <p:spPr>
          <a:xfrm>
            <a:off x="457200" y="304800"/>
            <a:ext cx="8229600" cy="1143000"/>
          </a:xfrm>
        </p:spPr>
        <p:txBody>
          <a:bodyPr/>
          <a:lstStyle/>
          <a:p>
            <a:r>
              <a:rPr lang="en-US" b="1" dirty="0" smtClean="0"/>
              <a:t>Types of Medication Errors</a:t>
            </a:r>
            <a:endParaRPr lang="en-US" b="1" dirty="0"/>
          </a:p>
        </p:txBody>
      </p:sp>
    </p:spTree>
    <p:extLst>
      <p:ext uri="{BB962C8B-B14F-4D97-AF65-F5344CB8AC3E}">
        <p14:creationId xmlns:p14="http://schemas.microsoft.com/office/powerpoint/2010/main" val="3812884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4400" dirty="0" smtClean="0"/>
              <a:t>Preventable medication errors</a:t>
            </a:r>
          </a:p>
          <a:p>
            <a:pPr marL="0" indent="0">
              <a:buNone/>
            </a:pPr>
            <a:endParaRPr lang="en-US" sz="4000" dirty="0" smtClean="0"/>
          </a:p>
          <a:p>
            <a:pPr lvl="1"/>
            <a:r>
              <a:rPr lang="en-US" dirty="0" smtClean="0"/>
              <a:t>at least </a:t>
            </a:r>
            <a:r>
              <a:rPr lang="en-US" sz="5400" b="1" dirty="0" smtClean="0">
                <a:solidFill>
                  <a:schemeClr val="accent6"/>
                </a:solidFill>
              </a:rPr>
              <a:t>1.5 Million </a:t>
            </a:r>
            <a:r>
              <a:rPr lang="en-US" dirty="0" smtClean="0"/>
              <a:t>in the U.S. each year</a:t>
            </a:r>
          </a:p>
          <a:p>
            <a:pPr lvl="1"/>
            <a:endParaRPr lang="en-US" dirty="0" smtClean="0"/>
          </a:p>
          <a:p>
            <a:pPr lvl="1"/>
            <a:r>
              <a:rPr lang="en-US" b="1" dirty="0" smtClean="0"/>
              <a:t>One</a:t>
            </a:r>
            <a:r>
              <a:rPr lang="en-US" sz="5400" dirty="0" smtClean="0"/>
              <a:t> </a:t>
            </a:r>
            <a:r>
              <a:rPr lang="en-US" dirty="0" smtClean="0"/>
              <a:t>error per hospital patient </a:t>
            </a:r>
            <a:r>
              <a:rPr lang="en-US" sz="6000" b="1" dirty="0" smtClean="0">
                <a:solidFill>
                  <a:schemeClr val="accent6"/>
                </a:solidFill>
              </a:rPr>
              <a:t>per day</a:t>
            </a:r>
            <a:endParaRPr lang="en-US" sz="4400" b="1" dirty="0" smtClean="0">
              <a:solidFill>
                <a:schemeClr val="accent6"/>
              </a:solidFill>
            </a:endParaRPr>
          </a:p>
        </p:txBody>
      </p:sp>
      <p:sp>
        <p:nvSpPr>
          <p:cNvPr id="2" name="Frame 1" descr="&quot;&quot;"/>
          <p:cNvSpPr/>
          <p:nvPr/>
        </p:nvSpPr>
        <p:spPr>
          <a:xfrm>
            <a:off x="152400" y="1371600"/>
            <a:ext cx="8077200" cy="1371600"/>
          </a:xfrm>
          <a:prstGeom prst="fram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p:nvPr>
        </p:nvSpPr>
        <p:spPr/>
        <p:txBody>
          <a:bodyPr/>
          <a:lstStyle/>
          <a:p>
            <a:r>
              <a:rPr lang="en-US" dirty="0" smtClean="0"/>
              <a:t>Incidence and Costs</a:t>
            </a:r>
            <a:endParaRPr lang="en-US" dirty="0"/>
          </a:p>
        </p:txBody>
      </p:sp>
    </p:spTree>
    <p:extLst>
      <p:ext uri="{BB962C8B-B14F-4D97-AF65-F5344CB8AC3E}">
        <p14:creationId xmlns:p14="http://schemas.microsoft.com/office/powerpoint/2010/main" val="70558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quot; &quot;"/>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00200" y="1524000"/>
            <a:ext cx="6096000" cy="486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descr="&quot;&quot;"/>
          <p:cNvSpPr>
            <a:spLocks noGrp="1"/>
          </p:cNvSpPr>
          <p:nvPr>
            <p:ph idx="1"/>
          </p:nvPr>
        </p:nvSpPr>
        <p:spPr>
          <a:xfrm>
            <a:off x="381000" y="1524000"/>
            <a:ext cx="8229600" cy="5029200"/>
          </a:xfrm>
        </p:spPr>
        <p:txBody>
          <a:bodyPr>
            <a:normAutofit/>
          </a:bodyPr>
          <a:lstStyle/>
          <a:p>
            <a:pPr marL="0" indent="0">
              <a:buNone/>
            </a:pPr>
            <a:r>
              <a:rPr lang="en-US" sz="3600" i="1" dirty="0" smtClean="0"/>
              <a:t> </a:t>
            </a:r>
          </a:p>
          <a:p>
            <a:pPr marL="0" indent="0">
              <a:buNone/>
            </a:pPr>
            <a:endParaRPr lang="en-US" sz="700" i="1" dirty="0"/>
          </a:p>
          <a:p>
            <a:pPr marL="0" indent="0" algn="ctr">
              <a:buNone/>
            </a:pPr>
            <a:r>
              <a:rPr lang="en-US" sz="6000" i="1" dirty="0" smtClean="0"/>
              <a:t>100,000 </a:t>
            </a:r>
          </a:p>
          <a:p>
            <a:pPr marL="0" indent="0" algn="ctr">
              <a:buNone/>
            </a:pPr>
            <a:r>
              <a:rPr lang="en-US" sz="6000" i="1" dirty="0" smtClean="0"/>
              <a:t>or </a:t>
            </a:r>
          </a:p>
          <a:p>
            <a:pPr marL="0" indent="0" algn="ctr">
              <a:buNone/>
            </a:pPr>
            <a:r>
              <a:rPr lang="en-US" sz="6000" i="1" dirty="0" smtClean="0"/>
              <a:t>&gt; 400,000</a:t>
            </a:r>
          </a:p>
        </p:txBody>
      </p:sp>
      <p:sp>
        <p:nvSpPr>
          <p:cNvPr id="2" name="TextBox 1" descr="DEATHS"/>
          <p:cNvSpPr txBox="1"/>
          <p:nvPr/>
        </p:nvSpPr>
        <p:spPr>
          <a:xfrm>
            <a:off x="3429000" y="1524000"/>
            <a:ext cx="2514600" cy="1569660"/>
          </a:xfrm>
          <a:prstGeom prst="rect">
            <a:avLst/>
          </a:prstGeom>
          <a:noFill/>
        </p:spPr>
        <p:txBody>
          <a:bodyPr wrap="square" rtlCol="0">
            <a:spAutoFit/>
          </a:bodyPr>
          <a:lstStyle/>
          <a:p>
            <a:pPr algn="ctr"/>
            <a:r>
              <a:rPr lang="en-US" sz="4800" b="1" dirty="0" smtClean="0">
                <a:solidFill>
                  <a:schemeClr val="accent6"/>
                </a:solidFill>
              </a:rPr>
              <a:t>DEATHS</a:t>
            </a:r>
            <a:endParaRPr lang="en-US" sz="4800" b="1" dirty="0">
              <a:solidFill>
                <a:schemeClr val="accent6"/>
              </a:solidFill>
            </a:endParaRPr>
          </a:p>
          <a:p>
            <a:pPr algn="ctr"/>
            <a:endParaRPr lang="en-US" sz="4800" b="1" dirty="0">
              <a:solidFill>
                <a:schemeClr val="accent6"/>
              </a:solidFill>
            </a:endParaRPr>
          </a:p>
        </p:txBody>
      </p:sp>
      <p:sp>
        <p:nvSpPr>
          <p:cNvPr id="4" name="Title 3"/>
          <p:cNvSpPr>
            <a:spLocks noGrp="1"/>
          </p:cNvSpPr>
          <p:nvPr>
            <p:ph type="title"/>
          </p:nvPr>
        </p:nvSpPr>
        <p:spPr/>
        <p:txBody>
          <a:bodyPr>
            <a:normAutofit/>
          </a:bodyPr>
          <a:lstStyle/>
          <a:p>
            <a:r>
              <a:rPr lang="en-US" sz="6000" b="1" dirty="0" smtClean="0"/>
              <a:t>Incidence and Costs</a:t>
            </a:r>
            <a:endParaRPr lang="en-US" sz="6000" b="1" dirty="0"/>
          </a:p>
        </p:txBody>
      </p:sp>
    </p:spTree>
    <p:extLst>
      <p:ext uri="{BB962C8B-B14F-4D97-AF65-F5344CB8AC3E}">
        <p14:creationId xmlns:p14="http://schemas.microsoft.com/office/powerpoint/2010/main" val="3272633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oss 1" descr="&quot;&quot;"/>
          <p:cNvSpPr/>
          <p:nvPr/>
        </p:nvSpPr>
        <p:spPr>
          <a:xfrm>
            <a:off x="1447800" y="1676400"/>
            <a:ext cx="6248400" cy="4800600"/>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Title 3" descr="&quot;&quot;"/>
          <p:cNvSpPr>
            <a:spLocks noGrp="1"/>
          </p:cNvSpPr>
          <p:nvPr>
            <p:ph type="title"/>
          </p:nvPr>
        </p:nvSpPr>
        <p:spPr/>
        <p:txBody>
          <a:bodyPr/>
          <a:lstStyle/>
          <a:p>
            <a:r>
              <a:rPr lang="en-US" dirty="0" smtClean="0"/>
              <a:t>Incidence and Costs</a:t>
            </a:r>
            <a:endParaRPr lang="en-US" dirty="0"/>
          </a:p>
        </p:txBody>
      </p:sp>
      <p:sp>
        <p:nvSpPr>
          <p:cNvPr id="5" name="Content Placeholder 4" descr="&quot;&quot;"/>
          <p:cNvSpPr>
            <a:spLocks noGrp="1"/>
          </p:cNvSpPr>
          <p:nvPr>
            <p:ph idx="1"/>
          </p:nvPr>
        </p:nvSpPr>
        <p:spPr>
          <a:xfrm>
            <a:off x="457200" y="1798637"/>
            <a:ext cx="8229600" cy="4525963"/>
          </a:xfrm>
        </p:spPr>
        <p:txBody>
          <a:bodyPr/>
          <a:lstStyle/>
          <a:p>
            <a:pPr marL="0" indent="0" algn="ctr">
              <a:buNone/>
            </a:pPr>
            <a:r>
              <a:rPr lang="en-US" sz="5400" dirty="0" smtClean="0"/>
              <a:t>Costs</a:t>
            </a:r>
            <a:endParaRPr lang="en-US" dirty="0" smtClean="0"/>
          </a:p>
          <a:p>
            <a:pPr marL="0" indent="0">
              <a:buNone/>
            </a:pPr>
            <a:endParaRPr lang="en-US" sz="1600" dirty="0" smtClean="0"/>
          </a:p>
          <a:p>
            <a:pPr marL="0" indent="0" algn="ctr">
              <a:buNone/>
            </a:pPr>
            <a:r>
              <a:rPr lang="en-US" sz="9600" dirty="0" smtClean="0"/>
              <a:t>$</a:t>
            </a:r>
            <a:r>
              <a:rPr lang="en-US" sz="9600" dirty="0"/>
              <a:t> </a:t>
            </a:r>
            <a:r>
              <a:rPr lang="en-US" sz="9600" dirty="0" smtClean="0"/>
              <a:t>? billion</a:t>
            </a:r>
            <a:endParaRPr lang="en-US" sz="9600" dirty="0"/>
          </a:p>
        </p:txBody>
      </p:sp>
      <p:sp>
        <p:nvSpPr>
          <p:cNvPr id="3" name="Frame 2" descr="&quot;&quot;"/>
          <p:cNvSpPr/>
          <p:nvPr/>
        </p:nvSpPr>
        <p:spPr>
          <a:xfrm>
            <a:off x="1752600" y="381000"/>
            <a:ext cx="5562600" cy="9906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83388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819400"/>
            <a:ext cx="4419600" cy="4038600"/>
          </a:xfrm>
        </p:spPr>
        <p:txBody>
          <a:bodyPr>
            <a:normAutofit/>
          </a:bodyPr>
          <a:lstStyle/>
          <a:p>
            <a:pPr marL="742950" indent="-742950">
              <a:buAutoNum type="alphaUcPeriod"/>
              <a:defRPr/>
            </a:pPr>
            <a:r>
              <a:rPr lang="en-US" sz="4000" dirty="0"/>
              <a:t>Yes</a:t>
            </a:r>
          </a:p>
          <a:p>
            <a:pPr marL="742950" indent="-742950">
              <a:buAutoNum type="alphaUcPeriod"/>
              <a:defRPr/>
            </a:pPr>
            <a:r>
              <a:rPr lang="en-US" sz="4000" dirty="0" smtClean="0"/>
              <a:t>No</a:t>
            </a:r>
          </a:p>
          <a:p>
            <a:pPr marL="742950" indent="-742950">
              <a:buAutoNum type="alphaUcPeriod"/>
              <a:defRPr/>
            </a:pPr>
            <a:r>
              <a:rPr lang="en-US" sz="4000" dirty="0" smtClean="0"/>
              <a:t>I </a:t>
            </a:r>
            <a:r>
              <a:rPr lang="en-US" sz="4000" dirty="0"/>
              <a:t>don</a:t>
            </a:r>
            <a:r>
              <a:rPr lang="fr-FR" sz="4000" dirty="0"/>
              <a:t>’</a:t>
            </a:r>
            <a:r>
              <a:rPr lang="en-US" sz="4000" dirty="0"/>
              <a:t>t know</a:t>
            </a:r>
          </a:p>
        </p:txBody>
      </p:sp>
      <p:sp>
        <p:nvSpPr>
          <p:cNvPr id="3" name="Rectangle 2" descr="Do you believe we have made significant advances in patient safety since the 1999 IOM Report?&#10;"/>
          <p:cNvSpPr/>
          <p:nvPr/>
        </p:nvSpPr>
        <p:spPr>
          <a:xfrm>
            <a:off x="457200" y="1414790"/>
            <a:ext cx="8153400" cy="1815882"/>
          </a:xfrm>
          <a:prstGeom prst="rect">
            <a:avLst/>
          </a:prstGeom>
        </p:spPr>
        <p:txBody>
          <a:bodyPr wrap="square">
            <a:spAutoFit/>
          </a:bodyPr>
          <a:lstStyle/>
          <a:p>
            <a:pPr>
              <a:defRPr/>
            </a:pPr>
            <a:r>
              <a:rPr lang="en-US" sz="2800" dirty="0"/>
              <a:t>Do you believe we have made significant advances in patient safety since the 1999 Institute of Medicine (IOM) Report?</a:t>
            </a:r>
          </a:p>
          <a:p>
            <a:pPr>
              <a:defRPr/>
            </a:pPr>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78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819400"/>
            <a:ext cx="4419600" cy="4038600"/>
          </a:xfrm>
        </p:spPr>
        <p:txBody>
          <a:bodyPr>
            <a:normAutofit/>
          </a:bodyPr>
          <a:lstStyle/>
          <a:p>
            <a:pPr marL="742950" indent="-742950">
              <a:buAutoNum type="alphaUcPeriod"/>
              <a:defRPr/>
            </a:pPr>
            <a:r>
              <a:rPr lang="en-US" sz="4000" dirty="0"/>
              <a:t>Yes</a:t>
            </a:r>
          </a:p>
          <a:p>
            <a:pPr marL="742950" indent="-742950">
              <a:buAutoNum type="alphaUcPeriod"/>
              <a:defRPr/>
            </a:pPr>
            <a:r>
              <a:rPr lang="en-US" sz="4000" dirty="0" smtClean="0"/>
              <a:t>No</a:t>
            </a:r>
          </a:p>
          <a:p>
            <a:pPr marL="742950" indent="-742950">
              <a:buAutoNum type="alphaUcPeriod"/>
              <a:defRPr/>
            </a:pPr>
            <a:r>
              <a:rPr lang="en-US" sz="4000" dirty="0" smtClean="0"/>
              <a:t>I </a:t>
            </a:r>
            <a:r>
              <a:rPr lang="en-US" sz="4000" dirty="0"/>
              <a:t>don</a:t>
            </a:r>
            <a:r>
              <a:rPr lang="fr-FR" sz="4000" dirty="0"/>
              <a:t>’</a:t>
            </a:r>
            <a:r>
              <a:rPr lang="en-US" sz="4000" dirty="0"/>
              <a:t>t know</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007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96317337"/>
              </p:ext>
            </p:extLst>
          </p:nvPr>
        </p:nvGraphicFramePr>
        <p:xfrm>
          <a:off x="152399" y="1143000"/>
          <a:ext cx="8763002"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152400"/>
            <a:ext cx="8229600" cy="1143000"/>
          </a:xfrm>
        </p:spPr>
        <p:txBody>
          <a:bodyPr>
            <a:normAutofit/>
          </a:bodyPr>
          <a:lstStyle/>
          <a:p>
            <a:r>
              <a:rPr lang="en-US" dirty="0" smtClean="0"/>
              <a:t>Studies Suggest Impact Unclear</a:t>
            </a:r>
            <a:endParaRPr lang="en-US" dirty="0"/>
          </a:p>
        </p:txBody>
      </p:sp>
    </p:spTree>
    <p:extLst>
      <p:ext uri="{BB962C8B-B14F-4D97-AF65-F5344CB8AC3E}">
        <p14:creationId xmlns:p14="http://schemas.microsoft.com/office/powerpoint/2010/main" val="4277653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05788679"/>
              </p:ext>
            </p:extLst>
          </p:nvPr>
        </p:nvGraphicFramePr>
        <p:xfrm>
          <a:off x="0" y="3733800"/>
          <a:ext cx="9144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138787229"/>
              </p:ext>
            </p:extLst>
          </p:nvPr>
        </p:nvGraphicFramePr>
        <p:xfrm>
          <a:off x="0" y="1828800"/>
          <a:ext cx="91440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4198001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3" descr="Caduceus/medical symbol"/>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7165" y="834429"/>
            <a:ext cx="4036835" cy="518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silhouette of jet airline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 y="834429"/>
            <a:ext cx="510791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07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0200"/>
            <a:ext cx="8077200" cy="4876800"/>
          </a:xfrm>
        </p:spPr>
        <p:txBody>
          <a:bodyPr>
            <a:normAutofit lnSpcReduction="10000"/>
          </a:bodyPr>
          <a:lstStyle/>
          <a:p>
            <a:pPr marL="0" indent="0">
              <a:buNone/>
              <a:defRPr/>
            </a:pPr>
            <a:r>
              <a:rPr lang="en-US" sz="4000" dirty="0" smtClean="0"/>
              <a:t>Do you believe we have made significant advances in patient safety since the 1999 Institute of Medicine (IOM) Report?</a:t>
            </a:r>
            <a:endParaRPr lang="en-US" sz="4000" dirty="0"/>
          </a:p>
          <a:p>
            <a:pPr marL="0" indent="0">
              <a:buFont typeface="Wingdings" charset="0"/>
              <a:buNone/>
              <a:defRPr/>
            </a:pPr>
            <a:endParaRPr lang="en-US" sz="4000" dirty="0"/>
          </a:p>
          <a:p>
            <a:pPr marL="1143000" lvl="1" indent="-742950">
              <a:buAutoNum type="alphaUcPeriod"/>
              <a:defRPr/>
            </a:pPr>
            <a:r>
              <a:rPr lang="en-US" sz="3600" dirty="0" smtClean="0"/>
              <a:t>Yes</a:t>
            </a:r>
            <a:endParaRPr lang="en-US" sz="3600" dirty="0"/>
          </a:p>
          <a:p>
            <a:pPr marL="1143000" lvl="1" indent="-742950">
              <a:buAutoNum type="alphaUcPeriod"/>
              <a:defRPr/>
            </a:pPr>
            <a:r>
              <a:rPr lang="en-US" sz="3600" dirty="0" smtClean="0"/>
              <a:t>No</a:t>
            </a:r>
          </a:p>
          <a:p>
            <a:pPr marL="1143000" lvl="1" indent="-742950">
              <a:buAutoNum type="alphaUcPeriod"/>
              <a:defRPr/>
            </a:pPr>
            <a:r>
              <a:rPr lang="en-US" sz="3600" dirty="0" smtClean="0"/>
              <a:t>I don</a:t>
            </a:r>
            <a:r>
              <a:rPr lang="fr-FR" sz="3600" dirty="0" smtClean="0"/>
              <a:t>’</a:t>
            </a:r>
            <a:r>
              <a:rPr lang="en-US" sz="3600" dirty="0" smtClean="0"/>
              <a:t>t know</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535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3" descr="Caduceus/medical symbol"/>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070951" y="834429"/>
            <a:ext cx="4036835" cy="5181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7" descr="silhouette of jet airline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6968" y="834429"/>
            <a:ext cx="5107919" cy="5181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4648200" y="1219200"/>
            <a:ext cx="4267200" cy="4906963"/>
          </a:xfrm>
        </p:spPr>
        <p:txBody>
          <a:bodyPr>
            <a:normAutofit/>
          </a:bodyPr>
          <a:lstStyle/>
          <a:p>
            <a:pPr algn="ctr"/>
            <a:endParaRPr lang="en-US" dirty="0" smtClean="0">
              <a:solidFill>
                <a:schemeClr val="bg1"/>
              </a:solidFill>
            </a:endParaRPr>
          </a:p>
          <a:p>
            <a:pPr algn="ctr"/>
            <a:r>
              <a:rPr lang="en-US" dirty="0" smtClean="0">
                <a:solidFill>
                  <a:schemeClr val="bg1"/>
                </a:solidFill>
              </a:rPr>
              <a:t>Hierarchical </a:t>
            </a:r>
            <a:r>
              <a:rPr lang="en-US" dirty="0">
                <a:solidFill>
                  <a:schemeClr val="bg1"/>
                </a:solidFill>
              </a:rPr>
              <a:t>relationships </a:t>
            </a:r>
          </a:p>
          <a:p>
            <a:pPr algn="ctr"/>
            <a:r>
              <a:rPr lang="en-US" dirty="0">
                <a:solidFill>
                  <a:schemeClr val="bg1"/>
                </a:solidFill>
              </a:rPr>
              <a:t>Human </a:t>
            </a:r>
            <a:r>
              <a:rPr lang="en-US" dirty="0" smtClean="0">
                <a:solidFill>
                  <a:schemeClr val="bg1"/>
                </a:solidFill>
              </a:rPr>
              <a:t>factors varies</a:t>
            </a:r>
            <a:endParaRPr lang="en-US" dirty="0">
              <a:solidFill>
                <a:schemeClr val="bg1"/>
              </a:solidFill>
            </a:endParaRPr>
          </a:p>
          <a:p>
            <a:pPr algn="ctr"/>
            <a:r>
              <a:rPr lang="en-US" dirty="0">
                <a:solidFill>
                  <a:schemeClr val="bg1"/>
                </a:solidFill>
              </a:rPr>
              <a:t>Non-core work</a:t>
            </a:r>
          </a:p>
          <a:p>
            <a:pPr algn="ctr"/>
            <a:r>
              <a:rPr lang="en-US" dirty="0" smtClean="0">
                <a:solidFill>
                  <a:schemeClr val="bg1"/>
                </a:solidFill>
              </a:rPr>
              <a:t>Variable standards</a:t>
            </a:r>
            <a:endParaRPr lang="en-US" dirty="0">
              <a:solidFill>
                <a:schemeClr val="bg1"/>
              </a:solidFill>
            </a:endParaRPr>
          </a:p>
          <a:p>
            <a:pPr algn="ctr"/>
            <a:r>
              <a:rPr lang="en-US" dirty="0">
                <a:solidFill>
                  <a:schemeClr val="bg1"/>
                </a:solidFill>
              </a:rPr>
              <a:t>Fear/shame reporting </a:t>
            </a:r>
            <a:r>
              <a:rPr lang="en-US" dirty="0" smtClean="0">
                <a:solidFill>
                  <a:schemeClr val="bg1"/>
                </a:solidFill>
              </a:rPr>
              <a:t>errors</a:t>
            </a:r>
            <a:endParaRPr lang="en-US" dirty="0">
              <a:solidFill>
                <a:schemeClr val="bg1"/>
              </a:solidFill>
            </a:endParaRPr>
          </a:p>
          <a:p>
            <a:pPr algn="ctr"/>
            <a:r>
              <a:rPr lang="en-US" dirty="0" smtClean="0">
                <a:solidFill>
                  <a:schemeClr val="bg1"/>
                </a:solidFill>
              </a:rPr>
              <a:t>CME/ACPE, etc.</a:t>
            </a:r>
            <a:endParaRPr lang="en-US" dirty="0">
              <a:solidFill>
                <a:schemeClr val="bg1"/>
              </a:solidFill>
            </a:endParaRPr>
          </a:p>
          <a:p>
            <a:pPr algn="ctr"/>
            <a:r>
              <a:rPr lang="en-US" dirty="0" smtClean="0">
                <a:solidFill>
                  <a:schemeClr val="bg1"/>
                </a:solidFill>
              </a:rPr>
              <a:t>Competence assumed</a:t>
            </a:r>
            <a:endParaRPr lang="en-US" dirty="0">
              <a:solidFill>
                <a:schemeClr val="bg1"/>
              </a:solidFill>
            </a:endParaRPr>
          </a:p>
          <a:p>
            <a:pPr algn="ctr"/>
            <a:endParaRPr lang="en-US" dirty="0">
              <a:solidFill>
                <a:schemeClr val="bg1"/>
              </a:solidFill>
            </a:endParaRPr>
          </a:p>
        </p:txBody>
      </p:sp>
      <p:sp>
        <p:nvSpPr>
          <p:cNvPr id="8" name="Rectangle 7" descr="&quot;&quot;"/>
          <p:cNvSpPr/>
          <p:nvPr/>
        </p:nvSpPr>
        <p:spPr>
          <a:xfrm>
            <a:off x="4395081" y="1295400"/>
            <a:ext cx="176919" cy="4876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chemeClr val="accent6"/>
              </a:solidFill>
            </a:endParaRPr>
          </a:p>
        </p:txBody>
      </p:sp>
      <p:sp>
        <p:nvSpPr>
          <p:cNvPr id="4" name="Content Placeholder 3"/>
          <p:cNvSpPr>
            <a:spLocks noGrp="1"/>
          </p:cNvSpPr>
          <p:nvPr>
            <p:ph sz="half" idx="1"/>
          </p:nvPr>
        </p:nvSpPr>
        <p:spPr>
          <a:xfrm>
            <a:off x="228600" y="1112837"/>
            <a:ext cx="3810000" cy="5287963"/>
          </a:xfrm>
        </p:spPr>
        <p:txBody>
          <a:bodyPr>
            <a:noAutofit/>
          </a:bodyPr>
          <a:lstStyle/>
          <a:p>
            <a:pPr algn="ctr"/>
            <a:endParaRPr lang="en-US" dirty="0" smtClean="0">
              <a:solidFill>
                <a:schemeClr val="bg1"/>
              </a:solidFill>
            </a:endParaRPr>
          </a:p>
          <a:p>
            <a:pPr algn="ctr"/>
            <a:r>
              <a:rPr lang="en-US" dirty="0" smtClean="0">
                <a:solidFill>
                  <a:schemeClr val="bg1"/>
                </a:solidFill>
              </a:rPr>
              <a:t>Team </a:t>
            </a:r>
            <a:r>
              <a:rPr lang="en-US" dirty="0">
                <a:solidFill>
                  <a:schemeClr val="bg1"/>
                </a:solidFill>
              </a:rPr>
              <a:t>emphasis</a:t>
            </a:r>
          </a:p>
          <a:p>
            <a:pPr algn="ctr"/>
            <a:r>
              <a:rPr lang="en-US" dirty="0">
                <a:solidFill>
                  <a:schemeClr val="bg1"/>
                </a:solidFill>
              </a:rPr>
              <a:t>Human </a:t>
            </a:r>
            <a:r>
              <a:rPr lang="en-US" dirty="0" smtClean="0">
                <a:solidFill>
                  <a:schemeClr val="bg1"/>
                </a:solidFill>
              </a:rPr>
              <a:t>factors</a:t>
            </a:r>
            <a:endParaRPr lang="en-US" dirty="0">
              <a:solidFill>
                <a:schemeClr val="bg1"/>
              </a:solidFill>
            </a:endParaRPr>
          </a:p>
          <a:p>
            <a:pPr algn="ctr"/>
            <a:r>
              <a:rPr lang="en-US" dirty="0" smtClean="0">
                <a:solidFill>
                  <a:schemeClr val="bg1"/>
                </a:solidFill>
              </a:rPr>
              <a:t>Core work</a:t>
            </a:r>
            <a:endParaRPr lang="en-US" dirty="0">
              <a:solidFill>
                <a:schemeClr val="bg1"/>
              </a:solidFill>
            </a:endParaRPr>
          </a:p>
          <a:p>
            <a:pPr algn="ctr"/>
            <a:r>
              <a:rPr lang="en-US" dirty="0" smtClean="0">
                <a:solidFill>
                  <a:schemeClr val="bg1"/>
                </a:solidFill>
              </a:rPr>
              <a:t>SOP</a:t>
            </a:r>
            <a:endParaRPr lang="en-US" dirty="0">
              <a:solidFill>
                <a:schemeClr val="bg1"/>
              </a:solidFill>
            </a:endParaRPr>
          </a:p>
          <a:p>
            <a:pPr algn="ctr"/>
            <a:r>
              <a:rPr lang="en-US" dirty="0">
                <a:solidFill>
                  <a:schemeClr val="bg1"/>
                </a:solidFill>
              </a:rPr>
              <a:t>Non-punitive reporting </a:t>
            </a:r>
          </a:p>
          <a:p>
            <a:pPr algn="ctr"/>
            <a:r>
              <a:rPr lang="en-US" dirty="0" smtClean="0">
                <a:solidFill>
                  <a:schemeClr val="bg1"/>
                </a:solidFill>
              </a:rPr>
              <a:t>Perpetual </a:t>
            </a:r>
            <a:r>
              <a:rPr lang="en-US" dirty="0">
                <a:solidFill>
                  <a:schemeClr val="bg1"/>
                </a:solidFill>
              </a:rPr>
              <a:t>training</a:t>
            </a:r>
          </a:p>
          <a:p>
            <a:pPr algn="ctr"/>
            <a:r>
              <a:rPr lang="en-US" dirty="0">
                <a:solidFill>
                  <a:schemeClr val="bg1"/>
                </a:solidFill>
              </a:rPr>
              <a:t>C</a:t>
            </a:r>
            <a:r>
              <a:rPr lang="en-US" dirty="0" smtClean="0">
                <a:solidFill>
                  <a:schemeClr val="bg1"/>
                </a:solidFill>
              </a:rPr>
              <a:t>ompetence checked</a:t>
            </a:r>
            <a:endParaRPr lang="en-US" dirty="0">
              <a:solidFill>
                <a:schemeClr val="bg1"/>
              </a:solidFill>
            </a:endParaRPr>
          </a:p>
        </p:txBody>
      </p:sp>
      <p:sp>
        <p:nvSpPr>
          <p:cNvPr id="3" name="Title 2"/>
          <p:cNvSpPr>
            <a:spLocks noGrp="1"/>
          </p:cNvSpPr>
          <p:nvPr>
            <p:ph type="title"/>
          </p:nvPr>
        </p:nvSpPr>
        <p:spPr>
          <a:xfrm>
            <a:off x="304800" y="228600"/>
            <a:ext cx="8686800" cy="1143000"/>
          </a:xfrm>
        </p:spPr>
        <p:txBody>
          <a:bodyPr>
            <a:noAutofit/>
          </a:bodyPr>
          <a:lstStyle/>
          <a:p>
            <a:r>
              <a:rPr lang="en-US" sz="5400" dirty="0">
                <a:solidFill>
                  <a:schemeClr val="bg1"/>
                </a:solidFill>
              </a:rPr>
              <a:t>Aviation</a:t>
            </a:r>
            <a:r>
              <a:rPr lang="en-US" sz="5400" dirty="0">
                <a:solidFill>
                  <a:srgbClr val="FFC000"/>
                </a:solidFill>
              </a:rPr>
              <a:t> </a:t>
            </a:r>
            <a:r>
              <a:rPr lang="en-US" sz="5400" dirty="0">
                <a:solidFill>
                  <a:srgbClr val="FFCC00"/>
                </a:solidFill>
              </a:rPr>
              <a:t>  </a:t>
            </a:r>
            <a:r>
              <a:rPr lang="en-US" sz="5400" b="1" i="1" dirty="0">
                <a:solidFill>
                  <a:schemeClr val="accent6"/>
                </a:solidFill>
              </a:rPr>
              <a:t>Culture</a:t>
            </a:r>
            <a:r>
              <a:rPr lang="en-US" sz="5400" dirty="0">
                <a:solidFill>
                  <a:srgbClr val="FFCC00"/>
                </a:solidFill>
              </a:rPr>
              <a:t>   </a:t>
            </a:r>
            <a:r>
              <a:rPr lang="en-US" sz="5400" dirty="0">
                <a:solidFill>
                  <a:schemeClr val="bg1"/>
                </a:solidFill>
              </a:rPr>
              <a:t>Healthcare</a:t>
            </a:r>
          </a:p>
        </p:txBody>
      </p:sp>
    </p:spTree>
    <p:extLst>
      <p:ext uri="{BB962C8B-B14F-4D97-AF65-F5344CB8AC3E}">
        <p14:creationId xmlns:p14="http://schemas.microsoft.com/office/powerpoint/2010/main" val="3424617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784573954"/>
              </p:ext>
            </p:extLst>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57200" y="-152400"/>
            <a:ext cx="8229600" cy="2590800"/>
          </a:xfrm>
        </p:spPr>
        <p:txBody>
          <a:bodyPr/>
          <a:lstStyle/>
          <a:p>
            <a:pPr marL="0" indent="0" algn="ctr">
              <a:buNone/>
            </a:pPr>
            <a:r>
              <a:rPr lang="en-US" sz="6000" b="1" dirty="0" smtClean="0"/>
              <a:t>Safety Matters</a:t>
            </a:r>
            <a:endParaRPr lang="en-US" b="1" dirty="0" smtClean="0"/>
          </a:p>
          <a:p>
            <a:pPr marL="0" indent="0">
              <a:spcBef>
                <a:spcPts val="0"/>
              </a:spcBef>
              <a:buNone/>
            </a:pPr>
            <a:r>
              <a:rPr lang="en-US" sz="4800" b="1" dirty="0" smtClean="0">
                <a:solidFill>
                  <a:srgbClr val="FFC000"/>
                </a:solidFill>
              </a:rPr>
              <a:t>99.9% </a:t>
            </a:r>
            <a:r>
              <a:rPr lang="en-US" sz="4800" b="1" dirty="0" smtClean="0"/>
              <a:t>Reliability </a:t>
            </a:r>
            <a:r>
              <a:rPr lang="en-US" b="1" dirty="0" smtClean="0"/>
              <a:t>=</a:t>
            </a:r>
          </a:p>
        </p:txBody>
      </p:sp>
    </p:spTree>
    <p:extLst>
      <p:ext uri="{BB962C8B-B14F-4D97-AF65-F5344CB8AC3E}">
        <p14:creationId xmlns:p14="http://schemas.microsoft.com/office/powerpoint/2010/main" val="120950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42030625"/>
              </p:ext>
            </p:extLst>
          </p:nvPr>
        </p:nvGraphicFramePr>
        <p:xfrm>
          <a:off x="0" y="609600"/>
          <a:ext cx="8991600" cy="6227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0"/>
            <a:ext cx="8229600" cy="1143000"/>
          </a:xfrm>
        </p:spPr>
        <p:txBody>
          <a:bodyPr>
            <a:noAutofit/>
          </a:bodyPr>
          <a:lstStyle/>
          <a:p>
            <a:r>
              <a:rPr lang="en-US" sz="5400" dirty="0" smtClean="0"/>
              <a:t> 3 Step Approach for Safety</a:t>
            </a:r>
            <a:endParaRPr lang="en-US" sz="5400" dirty="0"/>
          </a:p>
        </p:txBody>
      </p:sp>
    </p:spTree>
    <p:extLst>
      <p:ext uri="{BB962C8B-B14F-4D97-AF65-F5344CB8AC3E}">
        <p14:creationId xmlns:p14="http://schemas.microsoft.com/office/powerpoint/2010/main" val="1976137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p:cNvSpPr/>
          <p:nvPr/>
        </p:nvSpPr>
        <p:spPr>
          <a:xfrm rot="16200000">
            <a:off x="59817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276600" y="457200"/>
            <a:ext cx="2590800" cy="6019800"/>
            <a:chOff x="1828800" y="457200"/>
            <a:chExt cx="2590800" cy="6019800"/>
          </a:xfrm>
          <a:solidFill>
            <a:schemeClr val="accent5"/>
          </a:solidFill>
        </p:grpSpPr>
        <p:sp>
          <p:nvSpPr>
            <p:cNvPr id="7" name="Round Same Side Corner Rectangle 6" descr="Administration"/>
            <p:cNvSpPr/>
            <p:nvPr/>
          </p:nvSpPr>
          <p:spPr>
            <a:xfrm>
              <a:off x="1828800" y="5715000"/>
              <a:ext cx="2590800" cy="762000"/>
            </a:xfrm>
            <a:prstGeom prst="round2Same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5" name="Down Arrow 14"/>
          <p:cNvSpPr/>
          <p:nvPr/>
        </p:nvSpPr>
        <p:spPr>
          <a:xfrm rot="16200000">
            <a:off x="27051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10;"/>
          <p:cNvSpPr/>
          <p:nvPr/>
        </p:nvSpPr>
        <p:spPr>
          <a:xfrm>
            <a:off x="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descr="Where do Medication Errors Occur?"/>
          <p:cNvSpPr>
            <a:spLocks noGrp="1"/>
          </p:cNvSpPr>
          <p:nvPr>
            <p:ph type="title" orient="vert"/>
          </p:nvPr>
        </p:nvSpPr>
        <p:spPr>
          <a:xfrm rot="10800000">
            <a:off x="680353" y="1371600"/>
            <a:ext cx="1529446" cy="4933950"/>
          </a:xfrm>
          <a:ln w="76200">
            <a:solidFill>
              <a:schemeClr val="accent6"/>
            </a:solidFill>
          </a:ln>
        </p:spPr>
        <p:txBody>
          <a:bodyPr>
            <a:normAutofit fontScale="90000"/>
          </a:bodyPr>
          <a:lstStyle/>
          <a:p>
            <a:r>
              <a:rPr lang="en-US" dirty="0" smtClean="0"/>
              <a:t>Where do Medication Errors Occur?</a:t>
            </a:r>
            <a:endParaRPr lang="en-US" dirty="0"/>
          </a:p>
        </p:txBody>
      </p:sp>
    </p:spTree>
    <p:extLst>
      <p:ext uri="{BB962C8B-B14F-4D97-AF65-F5344CB8AC3E}">
        <p14:creationId xmlns:p14="http://schemas.microsoft.com/office/powerpoint/2010/main" val="148479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04- 2Q2012&#10;Total Incidents Reviewed = 6554&#10;&#10;Reported Sentinel Events TJC (Top 10)&#10;&#10;In the VA, this includes wrong patient, side, site, implant, person, or level&#10;&#10;Callout for medication error&#10;&#10;2004-2Q 2012&#10;Total Incidents Reviewed = 6554&#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9207500" cy="6683405"/>
          </a:xfrm>
          <a:prstGeom prst="rect">
            <a:avLst/>
          </a:prstGeom>
        </p:spPr>
      </p:pic>
      <p:sp>
        <p:nvSpPr>
          <p:cNvPr id="5" name="Rectangular Callout 4" descr="&quot;&quot;"/>
          <p:cNvSpPr/>
          <p:nvPr/>
        </p:nvSpPr>
        <p:spPr>
          <a:xfrm>
            <a:off x="952500" y="1830613"/>
            <a:ext cx="7239000" cy="1826987"/>
          </a:xfrm>
          <a:prstGeom prst="wedgeRectCallout">
            <a:avLst>
              <a:gd name="adj1" fmla="val -21008"/>
              <a:gd name="adj2" fmla="val 8265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 name="Picture 5" descr="Medication Error 354 incidents"/>
          <p:cNvPicPr>
            <a:picLocks noChangeAspect="1"/>
          </p:cNvPicPr>
          <p:nvPr/>
        </p:nvPicPr>
        <p:blipFill rotWithShape="1">
          <a:blip r:embed="rId4" cstate="print">
            <a:extLst>
              <a:ext uri="{28A0092B-C50C-407E-A947-70E740481C1C}">
                <a14:useLocalDpi xmlns:a14="http://schemas.microsoft.com/office/drawing/2010/main" val="0"/>
              </a:ext>
            </a:extLst>
          </a:blip>
          <a:srcRect l="22605" t="69501" r="29167" b="22793"/>
          <a:stretch/>
        </p:blipFill>
        <p:spPr>
          <a:xfrm>
            <a:off x="1169894" y="2149928"/>
            <a:ext cx="6831106" cy="1188356"/>
          </a:xfrm>
          <a:prstGeom prst="rect">
            <a:avLst/>
          </a:prstGeom>
        </p:spPr>
      </p:pic>
      <p:sp>
        <p:nvSpPr>
          <p:cNvPr id="9" name="Frame 8" descr="&quot;&quot;"/>
          <p:cNvSpPr/>
          <p:nvPr/>
        </p:nvSpPr>
        <p:spPr>
          <a:xfrm>
            <a:off x="2209800" y="4419600"/>
            <a:ext cx="4114800" cy="5334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9308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200" y="-2305327"/>
            <a:ext cx="5807518" cy="506785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4941918" tIns="431664" rIns="809370" bIns="422142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2400" dirty="0"/>
          </a:p>
        </p:txBody>
      </p:sp>
      <p:sp>
        <p:nvSpPr>
          <p:cNvPr id="6" name="Rectangle 5"/>
          <p:cNvSpPr>
            <a:spLocks noChangeArrowheads="1"/>
          </p:cNvSpPr>
          <p:nvPr/>
        </p:nvSpPr>
        <p:spPr bwMode="auto">
          <a:xfrm>
            <a:off x="-76200" y="457200"/>
            <a:ext cx="0" cy="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7" name="Rectangle 6" descr="&#10;Barriers       11.0%&#10;Environment/Equipment 12.8%&#10;Communication    28.5%&#10;Fatigue/Scheduling   8.2%&#10;Training       16.4%&#10;Rules/Policies/Procedures 23.2%&#10;&#10;&#10;"/>
          <p:cNvSpPr>
            <a:spLocks noChangeArrowheads="1"/>
          </p:cNvSpPr>
          <p:nvPr/>
        </p:nvSpPr>
        <p:spPr bwMode="auto">
          <a:xfrm>
            <a:off x="228600" y="1295400"/>
            <a:ext cx="8841235" cy="48320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tabLst>
                <a:tab pos="1819275" algn="dec"/>
              </a:tabLst>
              <a:defRPr/>
            </a:pPr>
            <a:endParaRPr lang="en-US" sz="4400" dirty="0">
              <a:latin typeface="+mj-lt"/>
              <a:ea typeface="Times New Roman" pitchFamily="18" charset="0"/>
              <a:cs typeface="Arial" charset="0"/>
            </a:endParaRPr>
          </a:p>
          <a:p>
            <a:pPr eaLnBrk="0" hangingPunct="0">
              <a:tabLst>
                <a:tab pos="1819275" algn="dec"/>
              </a:tabLst>
              <a:defRPr/>
            </a:pPr>
            <a:r>
              <a:rPr lang="en-US" sz="4400" dirty="0" smtClean="0">
                <a:solidFill>
                  <a:schemeClr val="accent6"/>
                </a:solidFill>
                <a:latin typeface="+mj-lt"/>
                <a:cs typeface="Times New Roman" pitchFamily="18" charset="0"/>
              </a:rPr>
              <a:t>Communication				28.5%</a:t>
            </a:r>
          </a:p>
          <a:p>
            <a:pPr eaLnBrk="0" hangingPunct="0">
              <a:tabLst>
                <a:tab pos="1819275" algn="dec"/>
              </a:tabLst>
              <a:defRPr/>
            </a:pPr>
            <a:r>
              <a:rPr lang="en-US" sz="4400" dirty="0" smtClean="0">
                <a:latin typeface="+mj-lt"/>
                <a:cs typeface="Times New Roman" pitchFamily="18" charset="0"/>
              </a:rPr>
              <a:t>Rules/Policies/Procedures</a:t>
            </a:r>
            <a:r>
              <a:rPr lang="en-US" sz="4400" dirty="0">
                <a:latin typeface="+mj-lt"/>
                <a:cs typeface="Times New Roman" pitchFamily="18" charset="0"/>
              </a:rPr>
              <a:t>	</a:t>
            </a:r>
            <a:r>
              <a:rPr lang="en-US" sz="4400" dirty="0" smtClean="0">
                <a:latin typeface="+mj-lt"/>
                <a:cs typeface="Times New Roman" pitchFamily="18" charset="0"/>
              </a:rPr>
              <a:t>23.2%</a:t>
            </a:r>
          </a:p>
          <a:p>
            <a:pPr eaLnBrk="0" hangingPunct="0">
              <a:tabLst>
                <a:tab pos="1819275" algn="dec"/>
              </a:tabLst>
              <a:defRPr/>
            </a:pPr>
            <a:r>
              <a:rPr lang="en-US" sz="4400" dirty="0" smtClean="0">
                <a:latin typeface="+mj-lt"/>
                <a:cs typeface="Times New Roman" pitchFamily="18" charset="0"/>
              </a:rPr>
              <a:t>Training</a:t>
            </a:r>
            <a:r>
              <a:rPr lang="en-US" sz="4400" dirty="0">
                <a:latin typeface="+mj-lt"/>
                <a:cs typeface="Times New Roman" pitchFamily="18" charset="0"/>
              </a:rPr>
              <a:t>							16.4%</a:t>
            </a:r>
            <a:endParaRPr lang="en-US" sz="4400" dirty="0">
              <a:latin typeface="+mj-lt"/>
            </a:endParaRPr>
          </a:p>
          <a:p>
            <a:pPr eaLnBrk="0" hangingPunct="0">
              <a:tabLst>
                <a:tab pos="1819275" algn="dec"/>
              </a:tabLst>
              <a:defRPr/>
            </a:pPr>
            <a:r>
              <a:rPr lang="en-US" sz="4400" dirty="0" smtClean="0">
                <a:latin typeface="+mj-lt"/>
                <a:ea typeface="Times New Roman" pitchFamily="18" charset="0"/>
                <a:cs typeface="Arial" charset="0"/>
              </a:rPr>
              <a:t>Environment/Equipment</a:t>
            </a:r>
            <a:r>
              <a:rPr lang="en-US" sz="4400" dirty="0">
                <a:latin typeface="+mj-lt"/>
                <a:ea typeface="Times New Roman" pitchFamily="18" charset="0"/>
                <a:cs typeface="Arial" charset="0"/>
              </a:rPr>
              <a:t>	</a:t>
            </a:r>
            <a:r>
              <a:rPr lang="en-US" sz="4400" dirty="0" smtClean="0">
                <a:latin typeface="+mj-lt"/>
                <a:ea typeface="Times New Roman" pitchFamily="18" charset="0"/>
                <a:cs typeface="Arial" charset="0"/>
              </a:rPr>
              <a:t>12.8%</a:t>
            </a:r>
          </a:p>
          <a:p>
            <a:pPr eaLnBrk="0" hangingPunct="0">
              <a:tabLst>
                <a:tab pos="1819275" algn="dec"/>
              </a:tabLst>
              <a:defRPr/>
            </a:pPr>
            <a:r>
              <a:rPr lang="en-US" sz="4400" dirty="0" smtClean="0">
                <a:latin typeface="+mj-lt"/>
                <a:ea typeface="Times New Roman" pitchFamily="18" charset="0"/>
                <a:cs typeface="Arial" charset="0"/>
              </a:rPr>
              <a:t>Barriers</a:t>
            </a:r>
            <a:r>
              <a:rPr lang="en-US" sz="4400" dirty="0">
                <a:latin typeface="+mj-lt"/>
                <a:ea typeface="Times New Roman" pitchFamily="18" charset="0"/>
                <a:cs typeface="Arial" charset="0"/>
              </a:rPr>
              <a:t>							11.0%</a:t>
            </a:r>
          </a:p>
          <a:p>
            <a:pPr eaLnBrk="0" hangingPunct="0">
              <a:tabLst>
                <a:tab pos="1819275" algn="dec"/>
              </a:tabLst>
              <a:defRPr/>
            </a:pPr>
            <a:r>
              <a:rPr lang="en-US" sz="4400" dirty="0" smtClean="0">
                <a:latin typeface="+mj-lt"/>
                <a:cs typeface="Times New Roman" pitchFamily="18" charset="0"/>
              </a:rPr>
              <a:t>Fatigue/Scheduling			8.2%</a:t>
            </a:r>
            <a:endParaRPr lang="en-US" sz="4400" dirty="0" smtClean="0">
              <a:latin typeface="+mj-lt"/>
            </a:endParaRPr>
          </a:p>
        </p:txBody>
      </p:sp>
      <p:sp>
        <p:nvSpPr>
          <p:cNvPr id="2" name="Rectangle 1" descr="&quot;&quot;"/>
          <p:cNvSpPr/>
          <p:nvPr/>
        </p:nvSpPr>
        <p:spPr>
          <a:xfrm>
            <a:off x="228600" y="1440793"/>
            <a:ext cx="8763000" cy="1400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TextBox 21" descr="VA Root Cause Analysis (RCA)&#10;SPOT Database&#10;"/>
          <p:cNvSpPr txBox="1">
            <a:spLocks noChangeArrowheads="1"/>
          </p:cNvSpPr>
          <p:nvPr/>
        </p:nvSpPr>
        <p:spPr bwMode="auto">
          <a:xfrm>
            <a:off x="0" y="228600"/>
            <a:ext cx="922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3600" b="1" dirty="0"/>
              <a:t>VA Root Cause Analysis (</a:t>
            </a:r>
            <a:r>
              <a:rPr lang="en-US" sz="3600" b="1" dirty="0" smtClean="0"/>
              <a:t>RCA)</a:t>
            </a:r>
          </a:p>
          <a:p>
            <a:pPr algn="ctr" eaLnBrk="1" hangingPunct="1"/>
            <a:r>
              <a:rPr lang="en-US" sz="3600" b="1" dirty="0" smtClean="0"/>
              <a:t>SPOT </a:t>
            </a:r>
            <a:r>
              <a:rPr lang="en-US" sz="3600" b="1" dirty="0"/>
              <a:t>Database</a:t>
            </a:r>
          </a:p>
        </p:txBody>
      </p:sp>
    </p:spTree>
    <p:extLst>
      <p:ext uri="{BB962C8B-B14F-4D97-AF65-F5344CB8AC3E}">
        <p14:creationId xmlns:p14="http://schemas.microsoft.com/office/powerpoint/2010/main" val="1506438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ent-Up Arrow 18"/>
          <p:cNvSpPr/>
          <p:nvPr/>
        </p:nvSpPr>
        <p:spPr>
          <a:xfrm rot="5400000" flipV="1">
            <a:off x="5419991" y="3266810"/>
            <a:ext cx="856719" cy="3162300"/>
          </a:xfrm>
          <a:prstGeom prst="bentUpArrow">
            <a:avLst>
              <a:gd name="adj1" fmla="val 38334"/>
              <a:gd name="adj2" fmla="val 19965"/>
              <a:gd name="adj3" fmla="val 31250"/>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descr="NCPS"/>
          <p:cNvSpPr/>
          <p:nvPr/>
        </p:nvSpPr>
        <p:spPr>
          <a:xfrm>
            <a:off x="3352800" y="5715000"/>
            <a:ext cx="2514600" cy="8382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NCPS</a:t>
            </a:r>
            <a:endParaRPr lang="en-US" sz="2800" dirty="0"/>
          </a:p>
        </p:txBody>
      </p:sp>
      <p:sp>
        <p:nvSpPr>
          <p:cNvPr id="9" name="Rectangle 8" descr="Aggregate"/>
          <p:cNvSpPr/>
          <p:nvPr/>
        </p:nvSpPr>
        <p:spPr>
          <a:xfrm>
            <a:off x="6324600" y="3657600"/>
            <a:ext cx="2514600" cy="8382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Aggregate</a:t>
            </a:r>
            <a:endParaRPr lang="en-US" sz="2800" dirty="0"/>
          </a:p>
        </p:txBody>
      </p:sp>
      <p:sp>
        <p:nvSpPr>
          <p:cNvPr id="7" name="Rectangle 6" descr="RCA"/>
          <p:cNvSpPr/>
          <p:nvPr/>
        </p:nvSpPr>
        <p:spPr>
          <a:xfrm>
            <a:off x="3352800" y="3657600"/>
            <a:ext cx="2514600" cy="8382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RCA</a:t>
            </a:r>
            <a:endParaRPr lang="en-US" sz="2800" dirty="0"/>
          </a:p>
        </p:txBody>
      </p:sp>
      <p:sp>
        <p:nvSpPr>
          <p:cNvPr id="11" name="Rectangle 10" descr="Report and Review&#10;"/>
          <p:cNvSpPr/>
          <p:nvPr/>
        </p:nvSpPr>
        <p:spPr>
          <a:xfrm>
            <a:off x="3276600" y="1752600"/>
            <a:ext cx="2514600" cy="8382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Report and Review</a:t>
            </a:r>
            <a:endParaRPr lang="en-US" sz="2800" dirty="0"/>
          </a:p>
        </p:txBody>
      </p:sp>
      <p:sp>
        <p:nvSpPr>
          <p:cNvPr id="20" name="Bent-Up Arrow 19"/>
          <p:cNvSpPr/>
          <p:nvPr/>
        </p:nvSpPr>
        <p:spPr>
          <a:xfrm rot="5400000">
            <a:off x="2600590" y="3266810"/>
            <a:ext cx="856719" cy="3162300"/>
          </a:xfrm>
          <a:prstGeom prst="bentUpArrow">
            <a:avLst>
              <a:gd name="adj1" fmla="val 38334"/>
              <a:gd name="adj2" fmla="val 19965"/>
              <a:gd name="adj3" fmla="val 31250"/>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descr="Adverse Event&#10;"/>
          <p:cNvSpPr/>
          <p:nvPr/>
        </p:nvSpPr>
        <p:spPr>
          <a:xfrm>
            <a:off x="3276600" y="0"/>
            <a:ext cx="2514600" cy="8382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Adverse Event</a:t>
            </a:r>
            <a:endParaRPr lang="en-US" sz="2800" dirty="0"/>
          </a:p>
        </p:txBody>
      </p:sp>
      <p:sp>
        <p:nvSpPr>
          <p:cNvPr id="15" name="Down Arrow 14"/>
          <p:cNvSpPr/>
          <p:nvPr/>
        </p:nvSpPr>
        <p:spPr>
          <a:xfrm>
            <a:off x="4267200" y="4724400"/>
            <a:ext cx="457200" cy="914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Down Arrow 15"/>
          <p:cNvSpPr/>
          <p:nvPr/>
        </p:nvSpPr>
        <p:spPr>
          <a:xfrm rot="18163339">
            <a:off x="6624933" y="1972692"/>
            <a:ext cx="457200" cy="1869392"/>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own Arrow 16"/>
          <p:cNvSpPr/>
          <p:nvPr/>
        </p:nvSpPr>
        <p:spPr>
          <a:xfrm rot="3265709">
            <a:off x="1880658" y="2006418"/>
            <a:ext cx="457200" cy="1861535"/>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wn Arrow 17" descr="&quot;&quot;"/>
          <p:cNvSpPr/>
          <p:nvPr/>
        </p:nvSpPr>
        <p:spPr>
          <a:xfrm>
            <a:off x="4267200" y="2895600"/>
            <a:ext cx="457200" cy="6096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wn Arrow 12"/>
          <p:cNvSpPr/>
          <p:nvPr/>
        </p:nvSpPr>
        <p:spPr>
          <a:xfrm>
            <a:off x="4267200" y="1066800"/>
            <a:ext cx="457200" cy="4572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descr="Safety Report&#10;"/>
          <p:cNvSpPr/>
          <p:nvPr/>
        </p:nvSpPr>
        <p:spPr>
          <a:xfrm>
            <a:off x="381000" y="3657600"/>
            <a:ext cx="2514600" cy="8382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Safety Report</a:t>
            </a:r>
            <a:endParaRPr lang="en-US" sz="2800" dirty="0"/>
          </a:p>
        </p:txBody>
      </p:sp>
    </p:spTree>
    <p:extLst>
      <p:ext uri="{BB962C8B-B14F-4D97-AF65-F5344CB8AC3E}">
        <p14:creationId xmlns:p14="http://schemas.microsoft.com/office/powerpoint/2010/main" val="2296356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021155899"/>
              </p:ext>
            </p:extLst>
          </p:nvPr>
        </p:nvGraphicFramePr>
        <p:xfrm>
          <a:off x="0" y="3581400"/>
          <a:ext cx="9144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205560478"/>
              </p:ext>
            </p:extLst>
          </p:nvPr>
        </p:nvGraphicFramePr>
        <p:xfrm>
          <a:off x="0" y="1828800"/>
          <a:ext cx="91440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descr="Preventing Medication Errors-Overview"/>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4198001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770570338"/>
              </p:ext>
            </p:extLst>
          </p:nvPr>
        </p:nvGraphicFramePr>
        <p:xfrm>
          <a:off x="1524000" y="0"/>
          <a:ext cx="7620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ame 1" descr="&quot;&quot;"/>
          <p:cNvSpPr/>
          <p:nvPr/>
        </p:nvSpPr>
        <p:spPr>
          <a:xfrm>
            <a:off x="152400" y="304800"/>
            <a:ext cx="1371600" cy="62484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p:nvPr>
        </p:nvSpPr>
        <p:spPr>
          <a:xfrm rot="16200000">
            <a:off x="-3314700" y="2857500"/>
            <a:ext cx="8229600" cy="1143000"/>
          </a:xfrm>
        </p:spPr>
        <p:txBody>
          <a:bodyPr/>
          <a:lstStyle/>
          <a:p>
            <a:r>
              <a:rPr lang="en-US" dirty="0" smtClean="0"/>
              <a:t>A Positive Safety Culture</a:t>
            </a:r>
            <a:endParaRPr lang="en-US" dirty="0"/>
          </a:p>
        </p:txBody>
      </p:sp>
    </p:spTree>
    <p:extLst>
      <p:ext uri="{BB962C8B-B14F-4D97-AF65-F5344CB8AC3E}">
        <p14:creationId xmlns:p14="http://schemas.microsoft.com/office/powerpoint/2010/main" val="2462814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Intend to cause harm?   Y/N&#10;Come to work drunk or equally impaired?   Y/N&#10;Knowingly and unreasonably increase risk?  Y/N&#10;Would another similarly trained and skilled employee in the same situation act in a similar manner?  Y/N&#10;"/>
          <p:cNvSpPr/>
          <p:nvPr/>
        </p:nvSpPr>
        <p:spPr>
          <a:xfrm>
            <a:off x="381000" y="3886200"/>
            <a:ext cx="8534400" cy="2246769"/>
          </a:xfrm>
          <a:prstGeom prst="rect">
            <a:avLst/>
          </a:prstGeom>
        </p:spPr>
        <p:txBody>
          <a:bodyPr wrap="square">
            <a:spAutoFit/>
          </a:bodyPr>
          <a:lstStyle/>
          <a:p>
            <a:pPr marL="457200" indent="-457200">
              <a:buFont typeface="+mj-lt"/>
              <a:buAutoNum type="arabicPeriod"/>
            </a:pPr>
            <a:r>
              <a:rPr lang="en-US" sz="2800" dirty="0" smtClean="0">
                <a:cs typeface="Arial" charset="0"/>
              </a:rPr>
              <a:t>Intend </a:t>
            </a:r>
            <a:r>
              <a:rPr lang="en-US" sz="2800" dirty="0">
                <a:cs typeface="Arial" charset="0"/>
              </a:rPr>
              <a:t>to cause harm?   </a:t>
            </a:r>
            <a:r>
              <a:rPr lang="en-US" sz="2800" b="1" dirty="0">
                <a:solidFill>
                  <a:schemeClr val="accent2">
                    <a:lumMod val="60000"/>
                    <a:lumOff val="40000"/>
                  </a:schemeClr>
                </a:solidFill>
                <a:cs typeface="Arial" charset="0"/>
              </a:rPr>
              <a:t>Y/N</a:t>
            </a:r>
          </a:p>
          <a:p>
            <a:pPr marL="457200" indent="-457200">
              <a:buFont typeface="+mj-lt"/>
              <a:buAutoNum type="arabicPeriod"/>
            </a:pPr>
            <a:r>
              <a:rPr lang="en-US" sz="2800" dirty="0" smtClean="0">
                <a:cs typeface="Arial" charset="0"/>
              </a:rPr>
              <a:t>Come </a:t>
            </a:r>
            <a:r>
              <a:rPr lang="en-US" sz="2800" dirty="0">
                <a:cs typeface="Arial" charset="0"/>
              </a:rPr>
              <a:t>to work drunk or equally impaired?   </a:t>
            </a:r>
            <a:r>
              <a:rPr lang="en-US" sz="2800" b="1" dirty="0" smtClean="0">
                <a:solidFill>
                  <a:srgbClr val="D99694"/>
                </a:solidFill>
                <a:cs typeface="Arial" charset="0"/>
              </a:rPr>
              <a:t>Y/N</a:t>
            </a:r>
            <a:endParaRPr lang="en-US" sz="2800" b="1" dirty="0">
              <a:solidFill>
                <a:srgbClr val="D99694"/>
              </a:solidFill>
              <a:cs typeface="Arial" charset="0"/>
            </a:endParaRPr>
          </a:p>
          <a:p>
            <a:pPr marL="457200" indent="-457200">
              <a:buFont typeface="+mj-lt"/>
              <a:buAutoNum type="arabicPeriod"/>
            </a:pPr>
            <a:r>
              <a:rPr lang="en-US" sz="2800" dirty="0">
                <a:cs typeface="Arial" charset="0"/>
              </a:rPr>
              <a:t>K</a:t>
            </a:r>
            <a:r>
              <a:rPr lang="en-US" sz="2800" dirty="0" smtClean="0">
                <a:cs typeface="Arial" charset="0"/>
              </a:rPr>
              <a:t>nowingly </a:t>
            </a:r>
            <a:r>
              <a:rPr lang="en-US" sz="2800" dirty="0">
                <a:cs typeface="Arial" charset="0"/>
              </a:rPr>
              <a:t>and unreasonably increase risk?  </a:t>
            </a:r>
            <a:r>
              <a:rPr lang="en-US" sz="2800" b="1" dirty="0" smtClean="0">
                <a:solidFill>
                  <a:srgbClr val="D99694"/>
                </a:solidFill>
                <a:cs typeface="Arial" charset="0"/>
              </a:rPr>
              <a:t>Y/N</a:t>
            </a:r>
            <a:endParaRPr lang="en-US" sz="2800" b="1" dirty="0">
              <a:solidFill>
                <a:srgbClr val="D99694"/>
              </a:solidFill>
              <a:cs typeface="Arial" charset="0"/>
            </a:endParaRPr>
          </a:p>
          <a:p>
            <a:pPr marL="457200" indent="-457200">
              <a:buFont typeface="+mj-lt"/>
              <a:buAutoNum type="arabicPeriod"/>
            </a:pPr>
            <a:r>
              <a:rPr lang="en-US" sz="2800" dirty="0">
                <a:cs typeface="Arial" charset="0"/>
              </a:rPr>
              <a:t>Would another similarly trained and skilled employee in the same situation act in a similar </a:t>
            </a:r>
            <a:r>
              <a:rPr lang="en-US" sz="2800" dirty="0" smtClean="0">
                <a:cs typeface="Arial" charset="0"/>
              </a:rPr>
              <a:t>manner?  </a:t>
            </a:r>
            <a:r>
              <a:rPr lang="en-US" sz="2800" b="1" dirty="0" smtClean="0">
                <a:solidFill>
                  <a:srgbClr val="D99694"/>
                </a:solidFill>
                <a:cs typeface="Arial" charset="0"/>
              </a:rPr>
              <a:t>Y/N</a:t>
            </a:r>
            <a:endParaRPr lang="en-US" sz="2800" b="1" dirty="0">
              <a:solidFill>
                <a:srgbClr val="D99694"/>
              </a:solidFill>
              <a:cs typeface="Arial" charset="0"/>
            </a:endParaRPr>
          </a:p>
        </p:txBody>
      </p:sp>
      <p:sp>
        <p:nvSpPr>
          <p:cNvPr id="5" name="Title 1" descr="Individual vs. System Accountability&#10;The Unsafe Acts Algorithm&#10;James Reason 1997&#10;"/>
          <p:cNvSpPr txBox="1">
            <a:spLocks/>
          </p:cNvSpPr>
          <p:nvPr/>
        </p:nvSpPr>
        <p:spPr>
          <a:xfrm>
            <a:off x="457200" y="381000"/>
            <a:ext cx="8229600" cy="2971800"/>
          </a:xfrm>
          <a:prstGeom prst="rect">
            <a:avLst/>
          </a:prstGeom>
          <a:ln w="127000">
            <a:solidFill>
              <a:schemeClr val="accent5"/>
            </a:solidFill>
          </a:ln>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Georgia"/>
                <a:ea typeface="+mj-ea"/>
                <a:cs typeface="Georgia"/>
              </a:defRPr>
            </a:lvl1pPr>
          </a:lstStyle>
          <a:p>
            <a:pPr algn="ctr"/>
            <a:r>
              <a:rPr lang="en-US" sz="4400" b="1" dirty="0" smtClean="0">
                <a:solidFill>
                  <a:schemeClr val="tx1"/>
                </a:solidFill>
                <a:latin typeface="+mj-lt"/>
                <a:cs typeface="Arial" charset="0"/>
              </a:rPr>
              <a:t>Individual vs. System Accountability</a:t>
            </a:r>
          </a:p>
          <a:p>
            <a:pPr algn="ctr"/>
            <a:r>
              <a:rPr lang="en-US" sz="4400" b="1" i="1" dirty="0" smtClean="0">
                <a:solidFill>
                  <a:schemeClr val="tx1"/>
                </a:solidFill>
                <a:latin typeface="+mj-lt"/>
                <a:cs typeface="Arial" charset="0"/>
              </a:rPr>
              <a:t>The Unsafe Acts Algorithm</a:t>
            </a:r>
          </a:p>
          <a:p>
            <a:pPr algn="ctr"/>
            <a:r>
              <a:rPr lang="en-US" sz="3600" b="1" i="1" dirty="0" smtClean="0">
                <a:solidFill>
                  <a:schemeClr val="tx1"/>
                </a:solidFill>
                <a:latin typeface="+mj-lt"/>
                <a:cs typeface="Arial" charset="0"/>
              </a:rPr>
              <a:t>James Reason 1997</a:t>
            </a:r>
          </a:p>
        </p:txBody>
      </p:sp>
    </p:spTree>
    <p:extLst>
      <p:ext uri="{BB962C8B-B14F-4D97-AF65-F5344CB8AC3E}">
        <p14:creationId xmlns:p14="http://schemas.microsoft.com/office/powerpoint/2010/main" val="302981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990022883"/>
              </p:ext>
            </p:extLst>
          </p:nvPr>
        </p:nvGraphicFramePr>
        <p:xfrm>
          <a:off x="76200" y="3733800"/>
          <a:ext cx="90678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761162271"/>
              </p:ext>
            </p:extLst>
          </p:nvPr>
        </p:nvGraphicFramePr>
        <p:xfrm>
          <a:off x="0" y="1828800"/>
          <a:ext cx="91440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405259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05165548"/>
              </p:ext>
            </p:extLst>
          </p:nvPr>
        </p:nvGraphicFramePr>
        <p:xfrm>
          <a:off x="0" y="3733800"/>
          <a:ext cx="9144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470006284"/>
              </p:ext>
            </p:extLst>
          </p:nvPr>
        </p:nvGraphicFramePr>
        <p:xfrm>
          <a:off x="0" y="1828800"/>
          <a:ext cx="91440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descr="Preventing Medication Errors-Overview"/>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4198001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85121384"/>
              </p:ext>
            </p:extLst>
          </p:nvPr>
        </p:nvGraphicFramePr>
        <p:xfrm>
          <a:off x="533400" y="685800"/>
          <a:ext cx="8610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NCPS logo, National Center for Patient Safety"/>
          <p:cNvPicPr>
            <a:picLocks noChangeAspect="1"/>
          </p:cNvPicPr>
          <p:nvPr/>
        </p:nvPicPr>
        <p:blipFill>
          <a:blip r:embed="rId8" cstate="print"/>
          <a:stretch>
            <a:fillRect/>
          </a:stretch>
        </p:blipFill>
        <p:spPr>
          <a:xfrm>
            <a:off x="533400" y="127643"/>
            <a:ext cx="3581400" cy="2070261"/>
          </a:xfrm>
          <a:prstGeom prst="rect">
            <a:avLst/>
          </a:prstGeom>
          <a:solidFill>
            <a:schemeClr val="accent3">
              <a:lumMod val="40000"/>
              <a:lumOff val="60000"/>
            </a:schemeClr>
          </a:solidFill>
          <a:ln>
            <a:noFill/>
          </a:ln>
          <a:effectLst>
            <a:outerShdw blurRad="190500" algn="tl" rotWithShape="0">
              <a:srgbClr val="000000">
                <a:alpha val="70000"/>
              </a:srgbClr>
            </a:outerShdw>
          </a:effectLst>
        </p:spPr>
      </p:pic>
      <p:sp>
        <p:nvSpPr>
          <p:cNvPr id="2" name="Title 1"/>
          <p:cNvSpPr>
            <a:spLocks noGrp="1"/>
          </p:cNvSpPr>
          <p:nvPr>
            <p:ph type="title"/>
          </p:nvPr>
        </p:nvSpPr>
        <p:spPr>
          <a:xfrm>
            <a:off x="4267200" y="457200"/>
            <a:ext cx="4419600" cy="1143000"/>
          </a:xfrm>
        </p:spPr>
        <p:txBody>
          <a:bodyPr>
            <a:noAutofit/>
          </a:bodyPr>
          <a:lstStyle/>
          <a:p>
            <a:r>
              <a:rPr lang="en-US" sz="6600" b="1" i="1" dirty="0" smtClean="0"/>
              <a:t>Background</a:t>
            </a:r>
            <a:endParaRPr lang="en-US" sz="6600" b="1" i="1" dirty="0"/>
          </a:p>
        </p:txBody>
      </p:sp>
    </p:spTree>
    <p:extLst>
      <p:ext uri="{BB962C8B-B14F-4D97-AF65-F5344CB8AC3E}">
        <p14:creationId xmlns:p14="http://schemas.microsoft.com/office/powerpoint/2010/main" val="396084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Programs&#10;PRO&#10;HFE&#10;CTT&#10;Network&#10;Consultants&#10;Training&#10;Analysis&#10;Research&#10;Fellowship&#10;PSCI&#10;&#10;Tools&#10;SPOT&#10;RCA Reports&#10;Aggregated Data&#10;Safety Reports&#10;Alerts and Recall Website&#10;PSAT&#10;HFMEA&#10;Site Visits&#10;Materials&#10;Products&#10;Recalls&#10;Alerts&#10;Advisories&#10;Patient Safety Logs&#10;TiPs Newsletter&#10;Topics Summaries&#10;Hazard Summaries&#10;Daily Plan&#10;Website &#10;"/>
          <p:cNvGraphicFramePr/>
          <p:nvPr>
            <p:extLst>
              <p:ext uri="{D42A27DB-BD31-4B8C-83A1-F6EECF244321}">
                <p14:modId xmlns:p14="http://schemas.microsoft.com/office/powerpoint/2010/main" val="3089886664"/>
              </p:ext>
            </p:extLst>
          </p:nvPr>
        </p:nvGraphicFramePr>
        <p:xfrm>
          <a:off x="152400" y="3048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75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tional Center for Patient Safety Product Recall Office web page&#10;&#10;Access for searching without logging in for VA employees: &#10;http://vaww.recalls.ncps.med.va.gov/WebRecalls/Recalls.html&#10;"/>
          <p:cNvPicPr>
            <a:picLocks noChangeAspect="1"/>
          </p:cNvPicPr>
          <p:nvPr/>
        </p:nvPicPr>
        <p:blipFill rotWithShape="1">
          <a:blip r:embed="rId3" cstate="print">
            <a:extLst>
              <a:ext uri="{28A0092B-C50C-407E-A947-70E740481C1C}">
                <a14:useLocalDpi xmlns:a14="http://schemas.microsoft.com/office/drawing/2010/main" val="0"/>
              </a:ext>
            </a:extLst>
          </a:blip>
          <a:srcRect l="45101" r="3430" b="9091"/>
          <a:stretch/>
        </p:blipFill>
        <p:spPr>
          <a:xfrm>
            <a:off x="0" y="1"/>
            <a:ext cx="9144000" cy="6858000"/>
          </a:xfrm>
          <a:prstGeom prst="rect">
            <a:avLst/>
          </a:prstGeom>
        </p:spPr>
      </p:pic>
      <p:sp>
        <p:nvSpPr>
          <p:cNvPr id="2" name="Title 1"/>
          <p:cNvSpPr>
            <a:spLocks noGrp="1"/>
          </p:cNvSpPr>
          <p:nvPr>
            <p:ph type="title"/>
          </p:nvPr>
        </p:nvSpPr>
        <p:spPr>
          <a:xfrm>
            <a:off x="457200" y="5689600"/>
            <a:ext cx="8229600" cy="1143000"/>
          </a:xfrm>
        </p:spPr>
        <p:txBody>
          <a:bodyPr>
            <a:normAutofit/>
          </a:bodyPr>
          <a:lstStyle/>
          <a:p>
            <a:r>
              <a:rPr lang="en-US" b="1" dirty="0" smtClean="0">
                <a:solidFill>
                  <a:schemeClr val="bg1"/>
                </a:solidFill>
              </a:rPr>
              <a:t>VHA Alerts and Recalls Website</a:t>
            </a:r>
            <a:endParaRPr lang="en-US" b="1" dirty="0">
              <a:solidFill>
                <a:schemeClr val="bg1"/>
              </a:solidFill>
            </a:endParaRPr>
          </a:p>
        </p:txBody>
      </p:sp>
    </p:spTree>
    <p:extLst>
      <p:ext uri="{BB962C8B-B14F-4D97-AF65-F5344CB8AC3E}">
        <p14:creationId xmlns:p14="http://schemas.microsoft.com/office/powerpoint/2010/main" val="2715569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159378612"/>
              </p:ext>
            </p:extLst>
          </p:nvPr>
        </p:nvGraphicFramePr>
        <p:xfrm>
          <a:off x="0" y="3733800"/>
          <a:ext cx="9144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879015282"/>
              </p:ext>
            </p:extLst>
          </p:nvPr>
        </p:nvGraphicFramePr>
        <p:xfrm>
          <a:off x="228600" y="1828800"/>
          <a:ext cx="89154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1730053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0200"/>
            <a:ext cx="8077200" cy="4876800"/>
          </a:xfrm>
        </p:spPr>
        <p:txBody>
          <a:bodyPr>
            <a:normAutofit/>
          </a:bodyPr>
          <a:lstStyle/>
          <a:p>
            <a:pPr marL="0" indent="0">
              <a:buNone/>
              <a:defRPr/>
            </a:pPr>
            <a:r>
              <a:rPr lang="en-US" sz="4000" dirty="0" smtClean="0"/>
              <a:t>Have you participated on a Root Cause Analysis (RCA) team investigation as a pharmacist?</a:t>
            </a:r>
          </a:p>
          <a:p>
            <a:pPr marL="0" indent="0">
              <a:buNone/>
              <a:defRPr/>
            </a:pPr>
            <a:endParaRPr lang="en-US" sz="4000" dirty="0" smtClean="0"/>
          </a:p>
          <a:p>
            <a:pPr marL="1143000" lvl="1" indent="-742950">
              <a:buAutoNum type="alphaUcPeriod"/>
              <a:defRPr/>
            </a:pPr>
            <a:r>
              <a:rPr lang="en-US" sz="3600" dirty="0" smtClean="0"/>
              <a:t>Yes</a:t>
            </a:r>
            <a:endParaRPr lang="en-US" sz="3600" dirty="0"/>
          </a:p>
          <a:p>
            <a:pPr marL="1143000" lvl="1" indent="-742950">
              <a:buAutoNum type="alphaUcPeriod"/>
              <a:defRPr/>
            </a:pPr>
            <a:r>
              <a:rPr lang="en-US" sz="3600" dirty="0" smtClean="0"/>
              <a:t>No; I have never been asked</a:t>
            </a:r>
          </a:p>
          <a:p>
            <a:pPr marL="1143000" lvl="1" indent="-742950">
              <a:buAutoNum type="alphaUcPeriod"/>
              <a:defRPr/>
            </a:pPr>
            <a:r>
              <a:rPr lang="en-US" sz="3600" dirty="0" smtClean="0"/>
              <a:t>No; I don</a:t>
            </a:r>
            <a:r>
              <a:rPr lang="fr-FR" sz="3600" dirty="0" smtClean="0"/>
              <a:t>’</a:t>
            </a:r>
            <a:r>
              <a:rPr lang="en-US" sz="3600" dirty="0" smtClean="0"/>
              <a:t>t have time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06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35659446"/>
              </p:ext>
            </p:extLst>
          </p:nvPr>
        </p:nvGraphicFramePr>
        <p:xfrm>
          <a:off x="152400" y="228600"/>
          <a:ext cx="8839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Remove Harm&#10;"/>
          <p:cNvSpPr/>
          <p:nvPr/>
        </p:nvSpPr>
        <p:spPr>
          <a:xfrm>
            <a:off x="3209134" y="2743200"/>
            <a:ext cx="2669963" cy="1754326"/>
          </a:xfrm>
          <a:prstGeom prst="rect">
            <a:avLst/>
          </a:prstGeom>
          <a:ln w="76200"/>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threePt" dir="t"/>
            </a:scene3d>
            <a:sp3d extrusionH="57150">
              <a:bevelT w="38100" h="38100"/>
            </a:sp3d>
          </a:bodyPr>
          <a:lstStyle/>
          <a:p>
            <a:pPr algn="ctr"/>
            <a:r>
              <a:rPr lang="en-US" sz="5400" dirty="0" smtClean="0"/>
              <a:t>Remove</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algn="ctr"/>
            <a:r>
              <a:rPr lang="en-US" sz="5400" dirty="0" smtClean="0"/>
              <a:t>Harm</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636032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
            <p:extLst>
              <p:ext uri="{D42A27DB-BD31-4B8C-83A1-F6EECF244321}">
                <p14:modId xmlns:p14="http://schemas.microsoft.com/office/powerpoint/2010/main" val="1146870274"/>
              </p:ext>
            </p:extLst>
          </p:nvPr>
        </p:nvGraphicFramePr>
        <p:xfrm>
          <a:off x="457200" y="10668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76200"/>
            <a:ext cx="8229600" cy="1143000"/>
          </a:xfrm>
        </p:spPr>
        <p:txBody>
          <a:bodyPr>
            <a:normAutofit/>
          </a:bodyPr>
          <a:lstStyle/>
          <a:p>
            <a:r>
              <a:rPr lang="en-US" sz="6000" b="1" dirty="0" smtClean="0"/>
              <a:t>WHAT is </a:t>
            </a:r>
            <a:r>
              <a:rPr lang="en-US" sz="6000" b="1" dirty="0" smtClean="0"/>
              <a:t>an </a:t>
            </a:r>
            <a:r>
              <a:rPr lang="en-US" sz="6000" b="1" dirty="0" smtClean="0"/>
              <a:t>RCA?</a:t>
            </a:r>
            <a:endParaRPr lang="en-US" sz="6000" b="1" dirty="0"/>
          </a:p>
        </p:txBody>
      </p:sp>
    </p:spTree>
    <p:extLst>
      <p:ext uri="{BB962C8B-B14F-4D97-AF65-F5344CB8AC3E}">
        <p14:creationId xmlns:p14="http://schemas.microsoft.com/office/powerpoint/2010/main" val="2528098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1371600"/>
            <a:ext cx="8229600" cy="4525963"/>
          </a:xfrm>
        </p:spPr>
        <p:txBody>
          <a:bodyPr>
            <a:normAutofit/>
          </a:bodyPr>
          <a:lstStyle/>
          <a:p>
            <a:pPr marL="0" indent="0" algn="ctr">
              <a:buNone/>
            </a:pPr>
            <a:r>
              <a:rPr lang="en-US" sz="3600" b="1" dirty="0" smtClean="0"/>
              <a:t>A rigorous, legally protected, and confidential approach to answering…</a:t>
            </a:r>
          </a:p>
        </p:txBody>
      </p:sp>
      <p:graphicFrame>
        <p:nvGraphicFramePr>
          <p:cNvPr id="5" name="Diagram 4" descr="What happened? (event or close call)&#10;What happened that day?&#10;What usually happens? (norms)&#10;What should of happened? (policies)&#10;Why did it happen?&#10;What are we going to do to prevent it from happening again? (actions)&#10;How will we know that our actions improved patient safety? (outcomes)&#10;&#10;"/>
          <p:cNvGraphicFramePr/>
          <p:nvPr>
            <p:extLst>
              <p:ext uri="{D42A27DB-BD31-4B8C-83A1-F6EECF244321}">
                <p14:modId xmlns:p14="http://schemas.microsoft.com/office/powerpoint/2010/main" val="757855026"/>
              </p:ext>
            </p:extLst>
          </p:nvPr>
        </p:nvGraphicFramePr>
        <p:xfrm>
          <a:off x="152400" y="2667000"/>
          <a:ext cx="8763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rmAutofit fontScale="90000"/>
          </a:bodyPr>
          <a:lstStyle/>
          <a:p>
            <a:r>
              <a:rPr lang="en-US" sz="6700" b="1" dirty="0" smtClean="0"/>
              <a:t>RCA </a:t>
            </a:r>
            <a:r>
              <a:rPr lang="en-US" dirty="0" smtClean="0"/>
              <a:t/>
            </a:r>
            <a:br>
              <a:rPr lang="en-US" dirty="0" smtClean="0"/>
            </a:br>
            <a:r>
              <a:rPr lang="en-US" i="1" dirty="0" smtClean="0"/>
              <a:t>(The NCPS Model)</a:t>
            </a:r>
            <a:endParaRPr lang="en-US" i="1" dirty="0"/>
          </a:p>
        </p:txBody>
      </p:sp>
    </p:spTree>
    <p:extLst>
      <p:ext uri="{BB962C8B-B14F-4D97-AF65-F5344CB8AC3E}">
        <p14:creationId xmlns:p14="http://schemas.microsoft.com/office/powerpoint/2010/main" val="1132506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800600" y="1301775"/>
            <a:ext cx="3962400" cy="197482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4" name="Rounded Rectangle 13"/>
          <p:cNvSpPr/>
          <p:nvPr/>
        </p:nvSpPr>
        <p:spPr>
          <a:xfrm>
            <a:off x="304800" y="1295400"/>
            <a:ext cx="3962400" cy="1974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6" name="Content Placeholder 5"/>
          <p:cNvSpPr>
            <a:spLocks noGrp="1"/>
          </p:cNvSpPr>
          <p:nvPr>
            <p:ph sz="quarter" idx="2"/>
          </p:nvPr>
        </p:nvSpPr>
        <p:spPr>
          <a:xfrm>
            <a:off x="457200" y="3363912"/>
            <a:ext cx="3505200" cy="3951288"/>
          </a:xfrm>
        </p:spPr>
        <p:txBody>
          <a:bodyPr>
            <a:normAutofit/>
          </a:bodyPr>
          <a:lstStyle/>
          <a:p>
            <a:r>
              <a:rPr lang="en-US" sz="3600" dirty="0" smtClean="0"/>
              <a:t>Whose fault is it?</a:t>
            </a:r>
          </a:p>
          <a:p>
            <a:r>
              <a:rPr lang="en-US" sz="3600" dirty="0" smtClean="0"/>
              <a:t>Who do we blame?</a:t>
            </a:r>
            <a:endParaRPr lang="en-US" sz="3600" dirty="0"/>
          </a:p>
        </p:txBody>
      </p:sp>
      <p:sp>
        <p:nvSpPr>
          <p:cNvPr id="8" name="Content Placeholder 7"/>
          <p:cNvSpPr>
            <a:spLocks noGrp="1"/>
          </p:cNvSpPr>
          <p:nvPr>
            <p:ph sz="quarter" idx="4"/>
          </p:nvPr>
        </p:nvSpPr>
        <p:spPr>
          <a:xfrm>
            <a:off x="4873625" y="3287712"/>
            <a:ext cx="4041775" cy="3951288"/>
          </a:xfrm>
        </p:spPr>
        <p:txBody>
          <a:bodyPr>
            <a:normAutofit/>
          </a:bodyPr>
          <a:lstStyle/>
          <a:p>
            <a:r>
              <a:rPr lang="en-US" sz="3600" i="1" dirty="0" smtClean="0"/>
              <a:t>How did we get here?</a:t>
            </a:r>
          </a:p>
          <a:p>
            <a:r>
              <a:rPr lang="en-US" sz="3600" i="1" dirty="0" smtClean="0"/>
              <a:t>How do we prevent it from happening again?</a:t>
            </a:r>
            <a:endParaRPr lang="en-US" sz="3600" i="1" dirty="0"/>
          </a:p>
        </p:txBody>
      </p:sp>
      <p:sp>
        <p:nvSpPr>
          <p:cNvPr id="7" name="Text Placeholder 6"/>
          <p:cNvSpPr>
            <a:spLocks noGrp="1"/>
          </p:cNvSpPr>
          <p:nvPr>
            <p:ph type="body" sz="quarter" idx="3"/>
          </p:nvPr>
        </p:nvSpPr>
        <p:spPr>
          <a:xfrm>
            <a:off x="5029200" y="2362200"/>
            <a:ext cx="4879975" cy="639762"/>
          </a:xfrm>
        </p:spPr>
        <p:txBody>
          <a:bodyPr>
            <a:noAutofit/>
          </a:bodyPr>
          <a:lstStyle/>
          <a:p>
            <a:r>
              <a:rPr lang="en-US" sz="4400" dirty="0" smtClean="0"/>
              <a:t>High reliability organizations:</a:t>
            </a:r>
            <a:endParaRPr lang="en-US" sz="4400" dirty="0"/>
          </a:p>
        </p:txBody>
      </p:sp>
      <p:cxnSp>
        <p:nvCxnSpPr>
          <p:cNvPr id="15" name="Straight Connector 14" descr="&quot;&quot;"/>
          <p:cNvCxnSpPr/>
          <p:nvPr/>
        </p:nvCxnSpPr>
        <p:spPr>
          <a:xfrm flipH="1">
            <a:off x="4495800" y="1219200"/>
            <a:ext cx="38100" cy="5210176"/>
          </a:xfrm>
          <a:prstGeom prst="line">
            <a:avLst/>
          </a:prstGeom>
          <a:ln/>
        </p:spPr>
        <p:style>
          <a:lnRef idx="3">
            <a:schemeClr val="accent3"/>
          </a:lnRef>
          <a:fillRef idx="0">
            <a:schemeClr val="accent3"/>
          </a:fillRef>
          <a:effectRef idx="2">
            <a:schemeClr val="accent3"/>
          </a:effectRef>
          <a:fontRef idx="minor">
            <a:schemeClr val="tx1"/>
          </a:fontRef>
        </p:style>
      </p:cxnSp>
      <p:sp>
        <p:nvSpPr>
          <p:cNvPr id="12" name="TextBox 11" descr="&#10;"/>
          <p:cNvSpPr txBox="1"/>
          <p:nvPr/>
        </p:nvSpPr>
        <p:spPr>
          <a:xfrm>
            <a:off x="381000" y="1828800"/>
            <a:ext cx="3733800" cy="923330"/>
          </a:xfrm>
          <a:prstGeom prst="rect">
            <a:avLst/>
          </a:prstGeom>
          <a:noFill/>
        </p:spPr>
        <p:txBody>
          <a:bodyPr wrap="square" rtlCol="0">
            <a:spAutoFit/>
          </a:bodyPr>
          <a:lstStyle/>
          <a:p>
            <a:pPr algn="ctr"/>
            <a:r>
              <a:rPr lang="en-US" sz="5400" b="1" dirty="0" smtClean="0"/>
              <a:t>Healthcare</a:t>
            </a:r>
            <a:endParaRPr lang="en-US" sz="5400" b="1" dirty="0"/>
          </a:p>
        </p:txBody>
      </p:sp>
      <p:sp>
        <p:nvSpPr>
          <p:cNvPr id="5" name="Text Placeholder 4" descr="Questions typically asked in…&#10;"/>
          <p:cNvSpPr>
            <a:spLocks noGrp="1"/>
          </p:cNvSpPr>
          <p:nvPr>
            <p:ph type="body" sz="quarter" idx="1"/>
          </p:nvPr>
        </p:nvSpPr>
        <p:spPr>
          <a:xfrm>
            <a:off x="381000" y="381000"/>
            <a:ext cx="8458200" cy="639762"/>
          </a:xfrm>
        </p:spPr>
        <p:txBody>
          <a:bodyPr>
            <a:noAutofit/>
          </a:bodyPr>
          <a:lstStyle/>
          <a:p>
            <a:pPr algn="ctr"/>
            <a:r>
              <a:rPr lang="en-US" sz="4400" i="1" dirty="0" smtClean="0"/>
              <a:t>Questions typically asked in…</a:t>
            </a:r>
            <a:endParaRPr lang="en-US" sz="4400" i="1" dirty="0"/>
          </a:p>
        </p:txBody>
      </p:sp>
    </p:spTree>
    <p:extLst>
      <p:ext uri="{BB962C8B-B14F-4D97-AF65-F5344CB8AC3E}">
        <p14:creationId xmlns:p14="http://schemas.microsoft.com/office/powerpoint/2010/main" val="406922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V. pump and I.V. bag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52400"/>
            <a:ext cx="45720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tangle 3" descr="&quot;Medicine used to be simple, ineffective, and relatively safe. It is now complex, effective, and potentially dangerous.”&#10;"/>
          <p:cNvSpPr/>
          <p:nvPr/>
        </p:nvSpPr>
        <p:spPr>
          <a:xfrm>
            <a:off x="762000" y="2971800"/>
            <a:ext cx="7696200" cy="3293209"/>
          </a:xfrm>
          <a:prstGeom prst="rect">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600" dirty="0"/>
              <a:t>"Medicine used to be simple, ineffective, and relatively safe. It is now </a:t>
            </a:r>
            <a:r>
              <a:rPr lang="en-US" sz="3600" b="1" i="1" dirty="0"/>
              <a:t>complex</a:t>
            </a:r>
            <a:r>
              <a:rPr lang="en-US" sz="3600" dirty="0"/>
              <a:t>, </a:t>
            </a:r>
            <a:r>
              <a:rPr lang="en-US" sz="3600" b="1" i="1" dirty="0"/>
              <a:t>effective</a:t>
            </a:r>
            <a:r>
              <a:rPr lang="en-US" sz="3600" dirty="0"/>
              <a:t>, and potentially </a:t>
            </a:r>
            <a:r>
              <a:rPr lang="en-US" sz="3600" b="1" i="1" dirty="0"/>
              <a:t>dangerous</a:t>
            </a:r>
            <a:r>
              <a:rPr lang="en-US" sz="3600" dirty="0"/>
              <a:t>.”</a:t>
            </a:r>
          </a:p>
          <a:p>
            <a:endParaRPr lang="en-US" sz="3200" dirty="0"/>
          </a:p>
          <a:p>
            <a:r>
              <a:rPr lang="en-US" sz="3200" dirty="0"/>
              <a:t>-Sir Cyril Chantler</a:t>
            </a:r>
          </a:p>
        </p:txBody>
      </p:sp>
    </p:spTree>
    <p:extLst>
      <p:ext uri="{BB962C8B-B14F-4D97-AF65-F5344CB8AC3E}">
        <p14:creationId xmlns:p14="http://schemas.microsoft.com/office/powerpoint/2010/main" val="2899445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45" name="Oval 153" descr="&quot;&quot;"/>
          <p:cNvSpPr>
            <a:spLocks noChangeArrowheads="1"/>
          </p:cNvSpPr>
          <p:nvPr/>
        </p:nvSpPr>
        <p:spPr bwMode="auto">
          <a:xfrm>
            <a:off x="3352800" y="2362200"/>
            <a:ext cx="228600" cy="228600"/>
          </a:xfrm>
          <a:prstGeom prst="ellipse">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4" name="Oval 102" descr="&quot;&quot;"/>
          <p:cNvSpPr>
            <a:spLocks noChangeArrowheads="1"/>
          </p:cNvSpPr>
          <p:nvPr/>
        </p:nvSpPr>
        <p:spPr bwMode="auto">
          <a:xfrm>
            <a:off x="3581400" y="4381109"/>
            <a:ext cx="304800" cy="228600"/>
          </a:xfrm>
          <a:prstGeom prst="ellipse">
            <a:avLst/>
          </a:prstGeom>
          <a:solidFill>
            <a:srgbClr val="6666FF"/>
          </a:soli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80" name="Line 188" descr="&quot;&quot;"/>
          <p:cNvSpPr>
            <a:spLocks noChangeShapeType="1"/>
          </p:cNvSpPr>
          <p:nvPr/>
        </p:nvSpPr>
        <p:spPr bwMode="auto">
          <a:xfrm>
            <a:off x="4953000" y="3657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83" name="Line 191" descr="&quot;&quot;"/>
          <p:cNvSpPr>
            <a:spLocks noChangeShapeType="1"/>
          </p:cNvSpPr>
          <p:nvPr/>
        </p:nvSpPr>
        <p:spPr bwMode="auto">
          <a:xfrm>
            <a:off x="3733800" y="1447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97" name="Rectangle 205" descr="&quot;&quot;"/>
          <p:cNvSpPr>
            <a:spLocks noChangeArrowheads="1"/>
          </p:cNvSpPr>
          <p:nvPr/>
        </p:nvSpPr>
        <p:spPr bwMode="auto">
          <a:xfrm>
            <a:off x="3886200" y="1524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p>
        </p:txBody>
      </p:sp>
      <p:grpSp>
        <p:nvGrpSpPr>
          <p:cNvPr id="5" name="Group 4" descr="N = 270 Actions&#10;NA = 3%&#10;"/>
          <p:cNvGrpSpPr/>
          <p:nvPr/>
        </p:nvGrpSpPr>
        <p:grpSpPr>
          <a:xfrm>
            <a:off x="76200" y="121679"/>
            <a:ext cx="8513289" cy="6125609"/>
            <a:chOff x="-1" y="48111"/>
            <a:chExt cx="7874793" cy="4191816"/>
          </a:xfrm>
        </p:grpSpPr>
        <p:grpSp>
          <p:nvGrpSpPr>
            <p:cNvPr id="33994" name="Group 202"/>
            <p:cNvGrpSpPr>
              <a:grpSpLocks/>
            </p:cNvGrpSpPr>
            <p:nvPr/>
          </p:nvGrpSpPr>
          <p:grpSpPr bwMode="auto">
            <a:xfrm>
              <a:off x="533400" y="685800"/>
              <a:ext cx="2057400" cy="1249363"/>
              <a:chOff x="336" y="432"/>
              <a:chExt cx="1296" cy="787"/>
            </a:xfrm>
          </p:grpSpPr>
          <p:sp>
            <p:nvSpPr>
              <p:cNvPr id="33928" name="AutoShape 136"/>
              <p:cNvSpPr>
                <a:spLocks noChangeArrowheads="1"/>
              </p:cNvSpPr>
              <p:nvPr/>
            </p:nvSpPr>
            <p:spPr bwMode="auto">
              <a:xfrm rot="-1362833">
                <a:off x="336" y="432"/>
                <a:ext cx="1296" cy="768"/>
              </a:xfrm>
              <a:prstGeom prst="parallelogram">
                <a:avLst>
                  <a:gd name="adj" fmla="val 42188"/>
                </a:avLst>
              </a:prstGeom>
              <a:solidFill>
                <a:schemeClr val="accent4"/>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9" name="Oval 137"/>
              <p:cNvSpPr>
                <a:spLocks noChangeArrowheads="1"/>
              </p:cNvSpPr>
              <p:nvPr/>
            </p:nvSpPr>
            <p:spPr bwMode="auto">
              <a:xfrm>
                <a:off x="912" y="528"/>
                <a:ext cx="144" cy="192"/>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30" name="Oval 138"/>
              <p:cNvSpPr>
                <a:spLocks noChangeArrowheads="1"/>
              </p:cNvSpPr>
              <p:nvPr/>
            </p:nvSpPr>
            <p:spPr bwMode="auto">
              <a:xfrm>
                <a:off x="916" y="828"/>
                <a:ext cx="144"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33" name="Oval 141"/>
              <p:cNvSpPr>
                <a:spLocks noChangeArrowheads="1"/>
              </p:cNvSpPr>
              <p:nvPr/>
            </p:nvSpPr>
            <p:spPr bwMode="auto">
              <a:xfrm>
                <a:off x="1104" y="912"/>
                <a:ext cx="144" cy="144"/>
              </a:xfrm>
              <a:prstGeom prst="ellipse">
                <a:avLst/>
              </a:prstGeom>
              <a:solidFill>
                <a:srgbClr val="66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34" name="Oval 142"/>
              <p:cNvSpPr>
                <a:spLocks noChangeArrowheads="1"/>
              </p:cNvSpPr>
              <p:nvPr/>
            </p:nvSpPr>
            <p:spPr bwMode="auto">
              <a:xfrm>
                <a:off x="1152" y="672"/>
                <a:ext cx="192"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35" name="Oval 143"/>
              <p:cNvSpPr>
                <a:spLocks noChangeArrowheads="1"/>
              </p:cNvSpPr>
              <p:nvPr/>
            </p:nvSpPr>
            <p:spPr bwMode="auto">
              <a:xfrm>
                <a:off x="624" y="672"/>
                <a:ext cx="192"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37" name="Oval 145"/>
              <p:cNvSpPr>
                <a:spLocks noChangeArrowheads="1"/>
              </p:cNvSpPr>
              <p:nvPr/>
            </p:nvSpPr>
            <p:spPr bwMode="auto">
              <a:xfrm>
                <a:off x="666" y="898"/>
                <a:ext cx="144" cy="96"/>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38" name="Oval 146"/>
              <p:cNvSpPr>
                <a:spLocks noChangeArrowheads="1"/>
              </p:cNvSpPr>
              <p:nvPr/>
            </p:nvSpPr>
            <p:spPr bwMode="auto">
              <a:xfrm>
                <a:off x="696" y="1075"/>
                <a:ext cx="240"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993" name="Group 201"/>
            <p:cNvGrpSpPr>
              <a:grpSpLocks/>
            </p:cNvGrpSpPr>
            <p:nvPr/>
          </p:nvGrpSpPr>
          <p:grpSpPr bwMode="auto">
            <a:xfrm>
              <a:off x="1295400" y="1143000"/>
              <a:ext cx="2057400" cy="1219200"/>
              <a:chOff x="816" y="720"/>
              <a:chExt cx="1296" cy="768"/>
            </a:xfrm>
          </p:grpSpPr>
          <p:sp>
            <p:nvSpPr>
              <p:cNvPr id="33952" name="AutoShape 160"/>
              <p:cNvSpPr>
                <a:spLocks noChangeArrowheads="1"/>
              </p:cNvSpPr>
              <p:nvPr/>
            </p:nvSpPr>
            <p:spPr bwMode="auto">
              <a:xfrm rot="-1362833">
                <a:off x="816" y="720"/>
                <a:ext cx="1296" cy="768"/>
              </a:xfrm>
              <a:prstGeom prst="parallelogram">
                <a:avLst>
                  <a:gd name="adj" fmla="val 42188"/>
                </a:avLst>
              </a:prstGeom>
              <a:solidFill>
                <a:schemeClr val="accent4">
                  <a:lumMod val="50000"/>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53" name="Oval 161"/>
              <p:cNvSpPr>
                <a:spLocks noChangeArrowheads="1"/>
              </p:cNvSpPr>
              <p:nvPr/>
            </p:nvSpPr>
            <p:spPr bwMode="auto">
              <a:xfrm>
                <a:off x="1248" y="768"/>
                <a:ext cx="144" cy="192"/>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55" name="Oval 163"/>
              <p:cNvSpPr>
                <a:spLocks noChangeArrowheads="1"/>
              </p:cNvSpPr>
              <p:nvPr/>
            </p:nvSpPr>
            <p:spPr bwMode="auto">
              <a:xfrm>
                <a:off x="1440" y="720"/>
                <a:ext cx="336" cy="240"/>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56" name="Oval 164"/>
              <p:cNvSpPr>
                <a:spLocks noChangeArrowheads="1"/>
              </p:cNvSpPr>
              <p:nvPr/>
            </p:nvSpPr>
            <p:spPr bwMode="auto">
              <a:xfrm>
                <a:off x="1056" y="1200"/>
                <a:ext cx="240" cy="192"/>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57" name="Oval 165"/>
              <p:cNvSpPr>
                <a:spLocks noChangeArrowheads="1"/>
              </p:cNvSpPr>
              <p:nvPr/>
            </p:nvSpPr>
            <p:spPr bwMode="auto">
              <a:xfrm>
                <a:off x="1680" y="1200"/>
                <a:ext cx="144" cy="144"/>
              </a:xfrm>
              <a:prstGeom prst="ellipse">
                <a:avLst/>
              </a:prstGeom>
              <a:solidFill>
                <a:srgbClr val="66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59" name="Oval 167"/>
              <p:cNvSpPr>
                <a:spLocks noChangeArrowheads="1"/>
              </p:cNvSpPr>
              <p:nvPr/>
            </p:nvSpPr>
            <p:spPr bwMode="auto">
              <a:xfrm>
                <a:off x="1152" y="1008"/>
                <a:ext cx="192"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60" name="Oval 168"/>
              <p:cNvSpPr>
                <a:spLocks noChangeArrowheads="1"/>
              </p:cNvSpPr>
              <p:nvPr/>
            </p:nvSpPr>
            <p:spPr bwMode="auto">
              <a:xfrm>
                <a:off x="1248" y="1440"/>
                <a:ext cx="288" cy="48"/>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62" name="Oval 170"/>
              <p:cNvSpPr>
                <a:spLocks noChangeArrowheads="1"/>
              </p:cNvSpPr>
              <p:nvPr/>
            </p:nvSpPr>
            <p:spPr bwMode="auto">
              <a:xfrm>
                <a:off x="1392" y="1248"/>
                <a:ext cx="240" cy="144"/>
              </a:xfrm>
              <a:prstGeom prst="ellipse">
                <a:avLst/>
              </a:prstGeom>
              <a:solidFill>
                <a:srgbClr val="66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992" name="Group 200"/>
            <p:cNvGrpSpPr>
              <a:grpSpLocks/>
            </p:cNvGrpSpPr>
            <p:nvPr/>
          </p:nvGrpSpPr>
          <p:grpSpPr bwMode="auto">
            <a:xfrm>
              <a:off x="1981200" y="1600201"/>
              <a:ext cx="2057400" cy="1325563"/>
              <a:chOff x="1248" y="1008"/>
              <a:chExt cx="1296" cy="835"/>
            </a:xfrm>
          </p:grpSpPr>
          <p:sp>
            <p:nvSpPr>
              <p:cNvPr id="33940" name="AutoShape 148"/>
              <p:cNvSpPr>
                <a:spLocks noChangeArrowheads="1"/>
              </p:cNvSpPr>
              <p:nvPr/>
            </p:nvSpPr>
            <p:spPr bwMode="auto">
              <a:xfrm rot="-1362833">
                <a:off x="1248" y="1008"/>
                <a:ext cx="1296" cy="768"/>
              </a:xfrm>
              <a:prstGeom prst="parallelogram">
                <a:avLst>
                  <a:gd name="adj" fmla="val 42188"/>
                </a:avLst>
              </a:prstGeom>
              <a:solidFill>
                <a:schemeClr val="accent4">
                  <a:lumMod val="40000"/>
                  <a:lumOff val="6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2" name="Oval 150"/>
              <p:cNvSpPr>
                <a:spLocks noChangeArrowheads="1"/>
              </p:cNvSpPr>
              <p:nvPr/>
            </p:nvSpPr>
            <p:spPr bwMode="auto">
              <a:xfrm>
                <a:off x="1824" y="1344"/>
                <a:ext cx="144"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3" name="Oval 151"/>
              <p:cNvSpPr>
                <a:spLocks noChangeArrowheads="1"/>
              </p:cNvSpPr>
              <p:nvPr/>
            </p:nvSpPr>
            <p:spPr bwMode="auto">
              <a:xfrm>
                <a:off x="1872" y="1008"/>
                <a:ext cx="336" cy="240"/>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4" name="Oval 152"/>
              <p:cNvSpPr>
                <a:spLocks noChangeArrowheads="1"/>
              </p:cNvSpPr>
              <p:nvPr/>
            </p:nvSpPr>
            <p:spPr bwMode="auto">
              <a:xfrm>
                <a:off x="1632" y="1503"/>
                <a:ext cx="240" cy="192"/>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6" name="Oval 154"/>
              <p:cNvSpPr>
                <a:spLocks noChangeArrowheads="1"/>
              </p:cNvSpPr>
              <p:nvPr/>
            </p:nvSpPr>
            <p:spPr bwMode="auto">
              <a:xfrm>
                <a:off x="2112" y="1296"/>
                <a:ext cx="192"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7" name="Oval 155"/>
              <p:cNvSpPr>
                <a:spLocks noChangeArrowheads="1"/>
              </p:cNvSpPr>
              <p:nvPr/>
            </p:nvSpPr>
            <p:spPr bwMode="auto">
              <a:xfrm>
                <a:off x="1584" y="1296"/>
                <a:ext cx="192" cy="144"/>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8" name="Oval 156"/>
              <p:cNvSpPr>
                <a:spLocks noChangeArrowheads="1"/>
              </p:cNvSpPr>
              <p:nvPr/>
            </p:nvSpPr>
            <p:spPr bwMode="auto">
              <a:xfrm>
                <a:off x="1680" y="1728"/>
                <a:ext cx="288" cy="48"/>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49" name="Oval 157"/>
              <p:cNvSpPr>
                <a:spLocks noChangeArrowheads="1"/>
              </p:cNvSpPr>
              <p:nvPr/>
            </p:nvSpPr>
            <p:spPr bwMode="auto">
              <a:xfrm>
                <a:off x="1536" y="1747"/>
                <a:ext cx="144" cy="96"/>
              </a:xfrm>
              <a:prstGeom prst="ellipse">
                <a:avLst/>
              </a:prstGeom>
              <a:solidFill>
                <a:srgbClr val="66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990" name="Group 198"/>
            <p:cNvGrpSpPr>
              <a:grpSpLocks/>
            </p:cNvGrpSpPr>
            <p:nvPr/>
          </p:nvGrpSpPr>
          <p:grpSpPr bwMode="auto">
            <a:xfrm>
              <a:off x="2743200" y="2133600"/>
              <a:ext cx="2057400" cy="1219200"/>
              <a:chOff x="1728" y="1344"/>
              <a:chExt cx="1296" cy="768"/>
            </a:xfrm>
          </p:grpSpPr>
          <p:sp>
            <p:nvSpPr>
              <p:cNvPr id="33913" name="AutoShape 121"/>
              <p:cNvSpPr>
                <a:spLocks noChangeArrowheads="1"/>
              </p:cNvSpPr>
              <p:nvPr/>
            </p:nvSpPr>
            <p:spPr bwMode="auto">
              <a:xfrm rot="-1362833">
                <a:off x="1728" y="1344"/>
                <a:ext cx="1296" cy="768"/>
              </a:xfrm>
              <a:prstGeom prst="parallelogram">
                <a:avLst>
                  <a:gd name="adj" fmla="val 42188"/>
                </a:avLst>
              </a:prstGeom>
              <a:solidFill>
                <a:schemeClr val="accent1"/>
              </a:solidFill>
              <a:ln w="38100">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9" name="Oval 97"/>
              <p:cNvSpPr>
                <a:spLocks noChangeArrowheads="1"/>
              </p:cNvSpPr>
              <p:nvPr/>
            </p:nvSpPr>
            <p:spPr bwMode="auto">
              <a:xfrm>
                <a:off x="2160" y="1392"/>
                <a:ext cx="144" cy="192"/>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0" name="Oval 98"/>
              <p:cNvSpPr>
                <a:spLocks noChangeArrowheads="1"/>
              </p:cNvSpPr>
              <p:nvPr/>
            </p:nvSpPr>
            <p:spPr bwMode="auto">
              <a:xfrm>
                <a:off x="2304" y="1680"/>
                <a:ext cx="144"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1" name="Oval 99"/>
              <p:cNvSpPr>
                <a:spLocks noChangeArrowheads="1"/>
              </p:cNvSpPr>
              <p:nvPr/>
            </p:nvSpPr>
            <p:spPr bwMode="auto">
              <a:xfrm>
                <a:off x="2352" y="1344"/>
                <a:ext cx="336" cy="240"/>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5" name="Oval 103"/>
              <p:cNvSpPr>
                <a:spLocks noChangeArrowheads="1"/>
              </p:cNvSpPr>
              <p:nvPr/>
            </p:nvSpPr>
            <p:spPr bwMode="auto">
              <a:xfrm>
                <a:off x="2064" y="1632"/>
                <a:ext cx="192"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7" name="Oval 105"/>
              <p:cNvSpPr>
                <a:spLocks noChangeArrowheads="1"/>
              </p:cNvSpPr>
              <p:nvPr/>
            </p:nvSpPr>
            <p:spPr bwMode="auto">
              <a:xfrm>
                <a:off x="2052" y="1976"/>
                <a:ext cx="144" cy="96"/>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8" name="Oval 106"/>
              <p:cNvSpPr>
                <a:spLocks noChangeArrowheads="1"/>
              </p:cNvSpPr>
              <p:nvPr/>
            </p:nvSpPr>
            <p:spPr bwMode="auto">
              <a:xfrm>
                <a:off x="2304" y="1872"/>
                <a:ext cx="240"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965" name="Group 173"/>
            <p:cNvGrpSpPr>
              <a:grpSpLocks/>
            </p:cNvGrpSpPr>
            <p:nvPr/>
          </p:nvGrpSpPr>
          <p:grpSpPr bwMode="auto">
            <a:xfrm>
              <a:off x="3429000" y="2590800"/>
              <a:ext cx="2057400" cy="1311275"/>
              <a:chOff x="2496" y="2640"/>
              <a:chExt cx="1296" cy="826"/>
            </a:xfrm>
          </p:grpSpPr>
          <p:sp>
            <p:nvSpPr>
              <p:cNvPr id="33916" name="AutoShape 124"/>
              <p:cNvSpPr>
                <a:spLocks noChangeArrowheads="1"/>
              </p:cNvSpPr>
              <p:nvPr/>
            </p:nvSpPr>
            <p:spPr bwMode="auto">
              <a:xfrm rot="-1362833">
                <a:off x="2496" y="2640"/>
                <a:ext cx="1296" cy="768"/>
              </a:xfrm>
              <a:prstGeom prst="parallelogram">
                <a:avLst>
                  <a:gd name="adj" fmla="val 42188"/>
                </a:avLst>
              </a:prstGeom>
              <a:solidFill>
                <a:srgbClr val="9966FF"/>
              </a:solidFill>
              <a:ln w="12700">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17" name="Oval 125"/>
              <p:cNvSpPr>
                <a:spLocks noChangeArrowheads="1"/>
              </p:cNvSpPr>
              <p:nvPr/>
            </p:nvSpPr>
            <p:spPr bwMode="auto">
              <a:xfrm>
                <a:off x="2928" y="2688"/>
                <a:ext cx="144" cy="192"/>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18" name="Oval 126"/>
              <p:cNvSpPr>
                <a:spLocks noChangeArrowheads="1"/>
              </p:cNvSpPr>
              <p:nvPr/>
            </p:nvSpPr>
            <p:spPr bwMode="auto">
              <a:xfrm>
                <a:off x="3072" y="2976"/>
                <a:ext cx="144"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19" name="Oval 127"/>
              <p:cNvSpPr>
                <a:spLocks noChangeArrowheads="1"/>
              </p:cNvSpPr>
              <p:nvPr/>
            </p:nvSpPr>
            <p:spPr bwMode="auto">
              <a:xfrm>
                <a:off x="3120" y="2640"/>
                <a:ext cx="336" cy="240"/>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0" name="Oval 128"/>
              <p:cNvSpPr>
                <a:spLocks noChangeArrowheads="1"/>
              </p:cNvSpPr>
              <p:nvPr/>
            </p:nvSpPr>
            <p:spPr bwMode="auto">
              <a:xfrm>
                <a:off x="2793" y="3120"/>
                <a:ext cx="240" cy="192"/>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1" name="Oval 129"/>
              <p:cNvSpPr>
                <a:spLocks noChangeArrowheads="1"/>
              </p:cNvSpPr>
              <p:nvPr/>
            </p:nvSpPr>
            <p:spPr bwMode="auto">
              <a:xfrm>
                <a:off x="3360" y="3120"/>
                <a:ext cx="144"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2" name="Oval 130"/>
              <p:cNvSpPr>
                <a:spLocks noChangeArrowheads="1"/>
              </p:cNvSpPr>
              <p:nvPr/>
            </p:nvSpPr>
            <p:spPr bwMode="auto">
              <a:xfrm>
                <a:off x="3281" y="2928"/>
                <a:ext cx="192"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3" name="Oval 131"/>
              <p:cNvSpPr>
                <a:spLocks noChangeArrowheads="1"/>
              </p:cNvSpPr>
              <p:nvPr/>
            </p:nvSpPr>
            <p:spPr bwMode="auto">
              <a:xfrm>
                <a:off x="2832" y="2928"/>
                <a:ext cx="192"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4" name="Oval 132"/>
              <p:cNvSpPr>
                <a:spLocks noChangeArrowheads="1"/>
              </p:cNvSpPr>
              <p:nvPr/>
            </p:nvSpPr>
            <p:spPr bwMode="auto">
              <a:xfrm>
                <a:off x="2928" y="3338"/>
                <a:ext cx="288" cy="48"/>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5" name="Oval 133"/>
              <p:cNvSpPr>
                <a:spLocks noChangeArrowheads="1"/>
              </p:cNvSpPr>
              <p:nvPr/>
            </p:nvSpPr>
            <p:spPr bwMode="auto">
              <a:xfrm>
                <a:off x="2782" y="3370"/>
                <a:ext cx="144" cy="96"/>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26" name="Oval 134"/>
              <p:cNvSpPr>
                <a:spLocks noChangeArrowheads="1"/>
              </p:cNvSpPr>
              <p:nvPr/>
            </p:nvSpPr>
            <p:spPr bwMode="auto">
              <a:xfrm>
                <a:off x="3072" y="3168"/>
                <a:ext cx="240" cy="144"/>
              </a:xfrm>
              <a:prstGeom prst="ellipse">
                <a:avLst/>
              </a:prstGeom>
              <a:solidFill>
                <a:srgbClr val="6666FF"/>
              </a:solidFill>
              <a:ln w="38100">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968" name="Line 176"/>
            <p:cNvSpPr>
              <a:spLocks noChangeShapeType="1"/>
            </p:cNvSpPr>
            <p:nvPr/>
          </p:nvSpPr>
          <p:spPr bwMode="auto">
            <a:xfrm flipH="1" flipV="1">
              <a:off x="1903094" y="832196"/>
              <a:ext cx="381000" cy="30480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70" name="Line 178"/>
            <p:cNvSpPr>
              <a:spLocks noChangeShapeType="1"/>
            </p:cNvSpPr>
            <p:nvPr/>
          </p:nvSpPr>
          <p:spPr bwMode="auto">
            <a:xfrm flipV="1">
              <a:off x="1905000" y="457200"/>
              <a:ext cx="1295400" cy="381000"/>
            </a:xfrm>
            <a:prstGeom prst="line">
              <a:avLst/>
            </a:prstGeom>
            <a:noFill/>
            <a:ln w="762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71" name="Line 179"/>
            <p:cNvSpPr>
              <a:spLocks noChangeShapeType="1"/>
            </p:cNvSpPr>
            <p:nvPr/>
          </p:nvSpPr>
          <p:spPr bwMode="auto">
            <a:xfrm>
              <a:off x="2362200" y="1219200"/>
              <a:ext cx="533400" cy="38100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72" name="Line 180"/>
            <p:cNvSpPr>
              <a:spLocks noChangeShapeType="1"/>
            </p:cNvSpPr>
            <p:nvPr/>
          </p:nvSpPr>
          <p:spPr bwMode="auto">
            <a:xfrm>
              <a:off x="3048000" y="1676400"/>
              <a:ext cx="609600" cy="45720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73" name="Line 181"/>
            <p:cNvSpPr>
              <a:spLocks noChangeShapeType="1"/>
            </p:cNvSpPr>
            <p:nvPr/>
          </p:nvSpPr>
          <p:spPr bwMode="auto">
            <a:xfrm>
              <a:off x="3810000" y="2209800"/>
              <a:ext cx="533400" cy="38100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74" name="Line 182"/>
            <p:cNvSpPr>
              <a:spLocks noChangeShapeType="1"/>
            </p:cNvSpPr>
            <p:nvPr/>
          </p:nvSpPr>
          <p:spPr bwMode="auto">
            <a:xfrm>
              <a:off x="4507229" y="2668433"/>
              <a:ext cx="990600" cy="68580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82" name="Text Box 190" descr="Equipment or Software 14%&#10;"/>
            <p:cNvSpPr txBox="1">
              <a:spLocks noChangeArrowheads="1"/>
            </p:cNvSpPr>
            <p:nvPr/>
          </p:nvSpPr>
          <p:spPr bwMode="auto">
            <a:xfrm>
              <a:off x="5263037" y="3587022"/>
              <a:ext cx="2611755" cy="65290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t>Equipment or Software 14%</a:t>
              </a:r>
            </a:p>
          </p:txBody>
        </p:sp>
        <p:sp>
          <p:nvSpPr>
            <p:cNvPr id="33976" name="Text Box 184" descr="Infrastructure Design or Layout&#10;5%&#10;"/>
            <p:cNvSpPr txBox="1">
              <a:spLocks noChangeArrowheads="1"/>
            </p:cNvSpPr>
            <p:nvPr/>
          </p:nvSpPr>
          <p:spPr bwMode="auto">
            <a:xfrm>
              <a:off x="140969" y="2895600"/>
              <a:ext cx="2055812" cy="124262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6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t>Infrastructure Design</a:t>
              </a:r>
              <a:r>
                <a:rPr lang="en-US" sz="2800" b="1" dirty="0"/>
                <a:t> </a:t>
              </a:r>
              <a:r>
                <a:rPr lang="en-US" sz="2800" b="1" dirty="0" smtClean="0"/>
                <a:t>or </a:t>
              </a:r>
              <a:r>
                <a:rPr lang="en-US" sz="2800" b="1" dirty="0"/>
                <a:t>Layout</a:t>
              </a:r>
              <a:br>
                <a:rPr lang="en-US" sz="2800" b="1" dirty="0"/>
              </a:br>
              <a:r>
                <a:rPr lang="en-US" sz="2800" b="1" dirty="0"/>
                <a:t>5%</a:t>
              </a:r>
            </a:p>
          </p:txBody>
        </p:sp>
        <p:sp>
          <p:nvSpPr>
            <p:cNvPr id="33988" name="Text Box 196" descr="Policies &amp; Procedures 43%&#10;"/>
            <p:cNvSpPr txBox="1">
              <a:spLocks noChangeArrowheads="1"/>
            </p:cNvSpPr>
            <p:nvPr/>
          </p:nvSpPr>
          <p:spPr bwMode="auto">
            <a:xfrm>
              <a:off x="5360670" y="1832878"/>
              <a:ext cx="1828800" cy="94776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accent6"/>
                  </a:solidFill>
                </a:rPr>
                <a:t>Policies &amp; Procedures 43%</a:t>
              </a:r>
            </a:p>
          </p:txBody>
        </p:sp>
        <p:sp>
          <p:nvSpPr>
            <p:cNvPr id="33987" name="Text Box 195" descr="Training – 11%&#10;"/>
            <p:cNvSpPr txBox="1">
              <a:spLocks noChangeArrowheads="1"/>
            </p:cNvSpPr>
            <p:nvPr/>
          </p:nvSpPr>
          <p:spPr bwMode="auto">
            <a:xfrm>
              <a:off x="4040823" y="1107702"/>
              <a:ext cx="258476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t>Training – 11%</a:t>
              </a:r>
            </a:p>
          </p:txBody>
        </p:sp>
        <p:sp>
          <p:nvSpPr>
            <p:cNvPr id="33985" name="Text Box 193" descr="Communication – 24%&#10;"/>
            <p:cNvSpPr txBox="1">
              <a:spLocks noChangeArrowheads="1"/>
            </p:cNvSpPr>
            <p:nvPr/>
          </p:nvSpPr>
          <p:spPr bwMode="auto">
            <a:xfrm>
              <a:off x="3171824" y="597544"/>
              <a:ext cx="3429000" cy="35804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accent6"/>
                  </a:solidFill>
                </a:rPr>
                <a:t>Communication – 24%</a:t>
              </a:r>
            </a:p>
          </p:txBody>
        </p:sp>
        <p:sp>
          <p:nvSpPr>
            <p:cNvPr id="3" name="Explosion 1 2" descr="Harm"/>
            <p:cNvSpPr/>
            <p:nvPr/>
          </p:nvSpPr>
          <p:spPr>
            <a:xfrm>
              <a:off x="-1" y="48111"/>
              <a:ext cx="2055812" cy="866289"/>
            </a:xfrm>
            <a:prstGeom prst="irregularSeal1">
              <a:avLst/>
            </a:prstGeom>
            <a:solidFill>
              <a:schemeClr val="accent6"/>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Harm</a:t>
              </a:r>
              <a:endParaRPr lang="en-US" dirty="0"/>
            </a:p>
          </p:txBody>
        </p:sp>
      </p:grpSp>
    </p:spTree>
    <p:extLst>
      <p:ext uri="{BB962C8B-B14F-4D97-AF65-F5344CB8AC3E}">
        <p14:creationId xmlns:p14="http://schemas.microsoft.com/office/powerpoint/2010/main" val="73064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5052" y="685800"/>
            <a:ext cx="8167948" cy="5146329"/>
            <a:chOff x="1761392" y="4419600"/>
            <a:chExt cx="5879251" cy="1371600"/>
          </a:xfrm>
        </p:grpSpPr>
        <p:sp>
          <p:nvSpPr>
            <p:cNvPr id="3" name="Oval 2" descr="&quot;&quot;"/>
            <p:cNvSpPr/>
            <p:nvPr/>
          </p:nvSpPr>
          <p:spPr>
            <a:xfrm>
              <a:off x="1761392" y="4419600"/>
              <a:ext cx="3635260" cy="1371600"/>
            </a:xfrm>
            <a:prstGeom prst="ellipse">
              <a:avLst/>
            </a:prstGeom>
            <a:solidFill>
              <a:schemeClr val="accent4">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descr="&quot;&quot;"/>
            <p:cNvSpPr/>
            <p:nvPr/>
          </p:nvSpPr>
          <p:spPr>
            <a:xfrm>
              <a:off x="3791862" y="4419600"/>
              <a:ext cx="3635260" cy="1371600"/>
            </a:xfrm>
            <a:prstGeom prst="ellipse">
              <a:avLst/>
            </a:prstGeom>
            <a:solidFill>
              <a:schemeClr val="accent4">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descr="How we &#10;do it&#10;"/>
            <p:cNvSpPr txBox="1"/>
            <p:nvPr/>
          </p:nvSpPr>
          <p:spPr>
            <a:xfrm>
              <a:off x="5046984" y="4857335"/>
              <a:ext cx="2593659" cy="516780"/>
            </a:xfrm>
            <a:prstGeom prst="rect">
              <a:avLst/>
            </a:prstGeom>
            <a:noFill/>
          </p:spPr>
          <p:txBody>
            <a:bodyPr wrap="square" rtlCol="0">
              <a:spAutoFit/>
            </a:bodyPr>
            <a:lstStyle/>
            <a:p>
              <a:pPr algn="ctr"/>
              <a:r>
                <a:rPr lang="en-US" sz="6000" dirty="0" smtClean="0"/>
                <a:t>How we </a:t>
              </a:r>
            </a:p>
            <a:p>
              <a:pPr algn="ctr"/>
              <a:r>
                <a:rPr lang="en-US" sz="6000" dirty="0" smtClean="0"/>
                <a:t>do it</a:t>
              </a:r>
              <a:endParaRPr lang="en-US" sz="6000" dirty="0"/>
            </a:p>
          </p:txBody>
        </p:sp>
        <p:sp>
          <p:nvSpPr>
            <p:cNvPr id="5" name="TextBox 4" descr="Policy"/>
            <p:cNvSpPr txBox="1"/>
            <p:nvPr/>
          </p:nvSpPr>
          <p:spPr>
            <a:xfrm>
              <a:off x="2085170" y="4972167"/>
              <a:ext cx="1674620" cy="270695"/>
            </a:xfrm>
            <a:prstGeom prst="rect">
              <a:avLst/>
            </a:prstGeom>
            <a:noFill/>
          </p:spPr>
          <p:txBody>
            <a:bodyPr wrap="square" rtlCol="0">
              <a:spAutoFit/>
            </a:bodyPr>
            <a:lstStyle/>
            <a:p>
              <a:r>
                <a:rPr lang="en-US" sz="6000" dirty="0" smtClean="0"/>
                <a:t>Policy</a:t>
              </a:r>
              <a:endParaRPr lang="en-US" sz="6000" dirty="0"/>
            </a:p>
          </p:txBody>
        </p:sp>
      </p:grpSp>
    </p:spTree>
    <p:extLst>
      <p:ext uri="{BB962C8B-B14F-4D97-AF65-F5344CB8AC3E}">
        <p14:creationId xmlns:p14="http://schemas.microsoft.com/office/powerpoint/2010/main" val="3613417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3622028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373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667000"/>
            <a:ext cx="4419600" cy="4038600"/>
          </a:xfrm>
        </p:spPr>
        <p:txBody>
          <a:bodyPr>
            <a:normAutofit/>
          </a:bodyPr>
          <a:lstStyle/>
          <a:p>
            <a:pPr marL="1143000" lvl="1" indent="-742950">
              <a:buAutoNum type="alphaUcPeriod"/>
              <a:defRPr/>
            </a:pPr>
            <a:r>
              <a:rPr lang="en-US" sz="3200" dirty="0"/>
              <a:t>Yes</a:t>
            </a:r>
          </a:p>
          <a:p>
            <a:pPr marL="1143000" lvl="1" indent="-742950">
              <a:buAutoNum type="alphaUcPeriod"/>
              <a:defRPr/>
            </a:pPr>
            <a:r>
              <a:rPr lang="en-US" sz="3200" dirty="0"/>
              <a:t>No; I have never been asked</a:t>
            </a:r>
          </a:p>
          <a:p>
            <a:pPr marL="1143000" lvl="1" indent="-742950">
              <a:buAutoNum type="alphaUcPeriod"/>
              <a:defRPr/>
            </a:pPr>
            <a:r>
              <a:rPr lang="en-US" sz="3200" dirty="0"/>
              <a:t>No; I don</a:t>
            </a:r>
            <a:r>
              <a:rPr lang="fr-FR" sz="3200" dirty="0"/>
              <a:t>’</a:t>
            </a:r>
            <a:r>
              <a:rPr lang="en-US" sz="3200" dirty="0"/>
              <a:t>t have time</a:t>
            </a:r>
          </a:p>
        </p:txBody>
      </p:sp>
      <p:sp>
        <p:nvSpPr>
          <p:cNvPr id="3" name="Rectangle 2" descr="Have you participated on a RCA team investigation as a pharmacist?&#10;"/>
          <p:cNvSpPr/>
          <p:nvPr/>
        </p:nvSpPr>
        <p:spPr>
          <a:xfrm>
            <a:off x="457200" y="1414790"/>
            <a:ext cx="8153400" cy="954107"/>
          </a:xfrm>
          <a:prstGeom prst="rect">
            <a:avLst/>
          </a:prstGeom>
        </p:spPr>
        <p:txBody>
          <a:bodyPr wrap="square">
            <a:spAutoFit/>
          </a:bodyPr>
          <a:lstStyle/>
          <a:p>
            <a:pPr>
              <a:defRPr/>
            </a:pPr>
            <a:r>
              <a:rPr lang="en-US" sz="2800" dirty="0"/>
              <a:t>Have you participated on a Root Cause Analysis (RCA) team investigation as a pharmacist?</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174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819400"/>
            <a:ext cx="4419600" cy="4038600"/>
          </a:xfrm>
        </p:spPr>
        <p:txBody>
          <a:bodyPr>
            <a:normAutofit/>
          </a:bodyPr>
          <a:lstStyle/>
          <a:p>
            <a:pPr marL="1143000" lvl="1" indent="-742950">
              <a:buAutoNum type="alphaUcPeriod"/>
              <a:defRPr/>
            </a:pPr>
            <a:r>
              <a:rPr lang="en-US" sz="3600" dirty="0"/>
              <a:t>Yes</a:t>
            </a:r>
          </a:p>
          <a:p>
            <a:pPr marL="1143000" lvl="1" indent="-742950">
              <a:buAutoNum type="alphaUcPeriod"/>
              <a:defRPr/>
            </a:pPr>
            <a:r>
              <a:rPr lang="en-US" sz="3600" dirty="0"/>
              <a:t>No; I have never been asked</a:t>
            </a:r>
          </a:p>
          <a:p>
            <a:pPr marL="1143000" lvl="1" indent="-742950">
              <a:buAutoNum type="alphaUcPeriod"/>
              <a:defRPr/>
            </a:pPr>
            <a:r>
              <a:rPr lang="en-US" sz="3600" dirty="0"/>
              <a:t>No; I don</a:t>
            </a:r>
            <a:r>
              <a:rPr lang="fr-FR" sz="3600" dirty="0"/>
              <a:t>’</a:t>
            </a:r>
            <a:r>
              <a:rPr lang="en-US" sz="3600" dirty="0"/>
              <a:t>t have time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220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chart: Draft 2012 NCPS analysis of the membership of RCA teams from FY06 through FY11&#10;Nurses, 87%&#10;Physicians, 42%&#10;MH Providers, 20%&#10;Pharmacists, 18%&#10;Social Worker, 13%"/>
          <p:cNvGraphicFramePr>
            <a:graphicFrameLocks noGrp="1"/>
          </p:cNvGraphicFramePr>
          <p:nvPr>
            <p:ph idx="1"/>
            <p:extLst>
              <p:ext uri="{D42A27DB-BD31-4B8C-83A1-F6EECF244321}">
                <p14:modId xmlns:p14="http://schemas.microsoft.com/office/powerpoint/2010/main" val="2773063924"/>
              </p:ext>
            </p:extLst>
          </p:nvPr>
        </p:nvGraphicFramePr>
        <p:xfrm>
          <a:off x="0" y="0"/>
          <a:ext cx="9144000" cy="701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a:xfrm>
            <a:off x="6324600" y="2743200"/>
            <a:ext cx="533400" cy="762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46" name="Title 1"/>
          <p:cNvSpPr>
            <a:spLocks noGrp="1"/>
          </p:cNvSpPr>
          <p:nvPr>
            <p:ph type="title"/>
          </p:nvPr>
        </p:nvSpPr>
        <p:spPr>
          <a:xfrm>
            <a:off x="3048000" y="762000"/>
            <a:ext cx="5562600" cy="1143000"/>
          </a:xfrm>
          <a:solidFill>
            <a:schemeClr val="accent4">
              <a:lumMod val="75000"/>
            </a:schemeClr>
          </a:solidFill>
        </p:spPr>
        <p:style>
          <a:lnRef idx="0">
            <a:schemeClr val="dk1"/>
          </a:lnRef>
          <a:fillRef idx="3">
            <a:schemeClr val="dk1"/>
          </a:fillRef>
          <a:effectRef idx="3">
            <a:schemeClr val="dk1"/>
          </a:effectRef>
          <a:fontRef idx="minor">
            <a:schemeClr val="lt1"/>
          </a:fontRef>
        </p:style>
        <p:txBody>
          <a:bodyPr>
            <a:normAutofit fontScale="90000"/>
          </a:bodyPr>
          <a:lstStyle/>
          <a:p>
            <a:pPr eaLnBrk="1" hangingPunct="1"/>
            <a:r>
              <a:rPr lang="en-US" dirty="0" smtClean="0">
                <a:latin typeface="+mn-lt"/>
                <a:cs typeface="Georgia" pitchFamily="18" charset="0"/>
              </a:rPr>
              <a:t>Root Cause Analysis (RCA)</a:t>
            </a:r>
          </a:p>
        </p:txBody>
      </p:sp>
    </p:spTree>
    <p:extLst>
      <p:ext uri="{BB962C8B-B14F-4D97-AF65-F5344CB8AC3E}">
        <p14:creationId xmlns:p14="http://schemas.microsoft.com/office/powerpoint/2010/main" val="2316790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Draft 2012 NCPS analysis FY06 through FY11&#10;Fall, 200%&#10;Elopement, approximately 5%&#10;Medication, approximately 100%"/>
          <p:cNvGraphicFramePr/>
          <p:nvPr>
            <p:extLst>
              <p:ext uri="{D42A27DB-BD31-4B8C-83A1-F6EECF244321}">
                <p14:modId xmlns:p14="http://schemas.microsoft.com/office/powerpoint/2010/main" val="4049487282"/>
              </p:ext>
            </p:extLst>
          </p:nvPr>
        </p:nvGraphicFramePr>
        <p:xfrm>
          <a:off x="-1066800" y="0"/>
          <a:ext cx="102108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76200"/>
            <a:ext cx="8229600" cy="914400"/>
          </a:xfrm>
        </p:spPr>
        <p:txBody>
          <a:bodyPr>
            <a:noAutofit/>
          </a:bodyPr>
          <a:lstStyle/>
          <a:p>
            <a:r>
              <a:rPr lang="en-US" sz="4800" b="1" i="1" dirty="0" smtClean="0"/>
              <a:t>Adverse Events and Close Calls </a:t>
            </a:r>
            <a:endParaRPr lang="en-US" sz="4800" b="1" i="1" dirty="0"/>
          </a:p>
        </p:txBody>
      </p:sp>
    </p:spTree>
    <p:extLst>
      <p:ext uri="{BB962C8B-B14F-4D97-AF65-F5344CB8AC3E}">
        <p14:creationId xmlns:p14="http://schemas.microsoft.com/office/powerpoint/2010/main" val="1185751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8159529"/>
              </p:ext>
            </p:extLst>
          </p:nvPr>
        </p:nvGraphicFramePr>
        <p:xfrm>
          <a:off x="457200" y="1447800"/>
          <a:ext cx="8229600" cy="502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t>RCA and Medication Events</a:t>
            </a:r>
            <a:endParaRPr lang="en-US" b="1" dirty="0"/>
          </a:p>
        </p:txBody>
      </p:sp>
    </p:spTree>
    <p:extLst>
      <p:ext uri="{BB962C8B-B14F-4D97-AF65-F5344CB8AC3E}">
        <p14:creationId xmlns:p14="http://schemas.microsoft.com/office/powerpoint/2010/main" val="2026698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794849771"/>
              </p:ext>
            </p:extLst>
          </p:nvPr>
        </p:nvGraphicFramePr>
        <p:xfrm>
          <a:off x="0" y="3733800"/>
          <a:ext cx="9144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633924286"/>
              </p:ext>
            </p:extLst>
          </p:nvPr>
        </p:nvGraphicFramePr>
        <p:xfrm>
          <a:off x="0" y="1828800"/>
          <a:ext cx="91440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1730053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00200"/>
            <a:ext cx="8077200" cy="4876800"/>
          </a:xfrm>
        </p:spPr>
        <p:txBody>
          <a:bodyPr>
            <a:normAutofit/>
          </a:bodyPr>
          <a:lstStyle/>
          <a:p>
            <a:pPr marL="0" indent="0">
              <a:buNone/>
              <a:defRPr/>
            </a:pPr>
            <a:r>
              <a:rPr lang="en-US" sz="4000" dirty="0" smtClean="0"/>
              <a:t>Which of the following do you think poses the greatest challenge to medication safety?</a:t>
            </a:r>
          </a:p>
          <a:p>
            <a:pPr marL="1143000" lvl="1" indent="-742950">
              <a:buAutoNum type="alphaUcPeriod"/>
              <a:defRPr/>
            </a:pPr>
            <a:r>
              <a:rPr lang="en-US" sz="3600" dirty="0" smtClean="0"/>
              <a:t>Opioid prescribing</a:t>
            </a:r>
            <a:endParaRPr lang="en-US" sz="3600" dirty="0"/>
          </a:p>
          <a:p>
            <a:pPr marL="1143000" lvl="1" indent="-742950">
              <a:buAutoNum type="alphaUcPeriod"/>
              <a:defRPr/>
            </a:pPr>
            <a:r>
              <a:rPr lang="en-US" sz="3600" dirty="0" smtClean="0"/>
              <a:t>Smart infusion pumps</a:t>
            </a:r>
          </a:p>
          <a:p>
            <a:pPr marL="1143000" lvl="1" indent="-742950">
              <a:buAutoNum type="alphaUcPeriod"/>
              <a:defRPr/>
            </a:pPr>
            <a:r>
              <a:rPr lang="en-US" sz="3600" dirty="0" smtClean="0"/>
              <a:t>Outsourcing compounded sterile products</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19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32931600"/>
              </p:ext>
            </p:extLst>
          </p:nvPr>
        </p:nvGraphicFramePr>
        <p:xfrm>
          <a:off x="762000" y="3048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Vertical Title 1"/>
          <p:cNvSpPr>
            <a:spLocks noGrp="1"/>
          </p:cNvSpPr>
          <p:nvPr>
            <p:ph type="title" orient="vert"/>
          </p:nvPr>
        </p:nvSpPr>
        <p:spPr>
          <a:xfrm>
            <a:off x="8028656" y="152400"/>
            <a:ext cx="1267744" cy="6477000"/>
          </a:xfrm>
        </p:spPr>
        <p:txBody>
          <a:bodyPr/>
          <a:lstStyle/>
          <a:p>
            <a:r>
              <a:rPr lang="en-US" dirty="0" smtClean="0"/>
              <a:t>System Process Complexity</a:t>
            </a:r>
            <a:endParaRPr lang="en-US" dirty="0"/>
          </a:p>
        </p:txBody>
      </p:sp>
      <p:sp>
        <p:nvSpPr>
          <p:cNvPr id="5" name="Up Arrow 4" descr="&quot;&quot;"/>
          <p:cNvSpPr/>
          <p:nvPr/>
        </p:nvSpPr>
        <p:spPr>
          <a:xfrm>
            <a:off x="228600" y="304800"/>
            <a:ext cx="1752600" cy="61722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5504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37762563"/>
              </p:ext>
            </p:extLst>
          </p:nvPr>
        </p:nvGraphicFramePr>
        <p:xfrm>
          <a:off x="228600" y="190500"/>
          <a:ext cx="8915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14400" y="5257800"/>
            <a:ext cx="8229600" cy="1143000"/>
          </a:xfrm>
        </p:spPr>
        <p:txBody>
          <a:bodyPr>
            <a:noAutofit/>
          </a:bodyPr>
          <a:lstStyle/>
          <a:p>
            <a:r>
              <a:rPr lang="en-US" sz="8000" dirty="0" smtClean="0"/>
              <a:t>Challenges </a:t>
            </a:r>
            <a:endParaRPr lang="en-US" sz="8000" dirty="0"/>
          </a:p>
        </p:txBody>
      </p:sp>
    </p:spTree>
    <p:extLst>
      <p:ext uri="{BB962C8B-B14F-4D97-AF65-F5344CB8AC3E}">
        <p14:creationId xmlns:p14="http://schemas.microsoft.com/office/powerpoint/2010/main" val="3041113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serohilum rostratum culture in dish&#10;"/>
          <p:cNvPicPr>
            <a:picLocks noChangeAspect="1"/>
          </p:cNvPicPr>
          <p:nvPr/>
        </p:nvPicPr>
        <p:blipFill>
          <a:blip r:embed="rId3" cstate="print"/>
          <a:stretch>
            <a:fillRect/>
          </a:stretch>
        </p:blipFill>
        <p:spPr>
          <a:xfrm>
            <a:off x="3962400" y="0"/>
            <a:ext cx="5043600" cy="6858000"/>
          </a:xfrm>
          <a:prstGeom prst="rect">
            <a:avLst/>
          </a:prstGeom>
        </p:spPr>
      </p:pic>
      <p:sp>
        <p:nvSpPr>
          <p:cNvPr id="5" name="Vertical Title 4"/>
          <p:cNvSpPr>
            <a:spLocks noGrp="1"/>
          </p:cNvSpPr>
          <p:nvPr>
            <p:ph type="title" orient="vert"/>
          </p:nvPr>
        </p:nvSpPr>
        <p:spPr>
          <a:xfrm rot="10800000">
            <a:off x="533400" y="381000"/>
            <a:ext cx="2057400" cy="5851525"/>
          </a:xfrm>
        </p:spPr>
        <p:txBody>
          <a:bodyPr>
            <a:normAutofit/>
          </a:bodyPr>
          <a:lstStyle/>
          <a:p>
            <a:r>
              <a:rPr lang="en-US" dirty="0" smtClean="0"/>
              <a:t>CSP Outbreaks</a:t>
            </a:r>
            <a:br>
              <a:rPr lang="en-US" dirty="0" smtClean="0"/>
            </a:br>
            <a:r>
              <a:rPr lang="en-US" dirty="0" smtClean="0"/>
              <a:t>Exserohilum rostratum</a:t>
            </a:r>
            <a:endParaRPr lang="en-US" dirty="0"/>
          </a:p>
        </p:txBody>
      </p:sp>
    </p:spTree>
    <p:extLst>
      <p:ext uri="{BB962C8B-B14F-4D97-AF65-F5344CB8AC3E}">
        <p14:creationId xmlns:p14="http://schemas.microsoft.com/office/powerpoint/2010/main" val="2255363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meningitis outbreak 9/6/2013, Picture from CDC &#10;"/>
          <p:cNvPicPr>
            <a:picLocks noChangeAspect="1"/>
          </p:cNvPicPr>
          <p:nvPr/>
        </p:nvPicPr>
        <p:blipFill rotWithShape="1">
          <a:blip r:embed="rId3" cstate="print"/>
          <a:srcRect l="10926" t="12222" r="10926" b="12222"/>
          <a:stretch/>
        </p:blipFill>
        <p:spPr>
          <a:xfrm>
            <a:off x="-228600" y="16933"/>
            <a:ext cx="9829800" cy="6858000"/>
          </a:xfrm>
          <a:prstGeom prst="rect">
            <a:avLst/>
          </a:prstGeom>
        </p:spPr>
      </p:pic>
    </p:spTree>
    <p:extLst>
      <p:ext uri="{BB962C8B-B14F-4D97-AF65-F5344CB8AC3E}">
        <p14:creationId xmlns:p14="http://schemas.microsoft.com/office/powerpoint/2010/main" val="675634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The number of reported drug shortages annually has tripled from 61 in 2005 to 178 in 2010. &#10;Of the 127 studied shortages in 2010-11, 80 percent involved drugs delivered to patients by sterile injection, including oncology drugs, antibiotics, and electrolyte/nutrition drugs. &#10;The leading reasons for the reported shortages were problems at the manufacturing facility (43%), delays in manufacturing or shipping (15%), and active pharmaceutical ingredient shortages (10%).  &#10;Manufacturing quality problems that have resulted in shortages can be serious, including findings of glass shards, metal filings, and fungal or other contamination in products meant for injection into patients. &#10;&#10;Patient safety concerns:&#10;Patient may take both medications&#10;Patient may take neither medication&#10;ADEs and Med Events (errors)&#10;Therapeutic substitution &#10;Dose conversion and follow-up&#10; Example: Coreg to Toprol XL&#10;Withdrawal syndrome&#10;&#10;Communication Breakdown:&#10;Look Alike / Sound Alike (LASA)&#10;Example- Amlodipine vs. Felodipine&#10;Rx Sig. changes due to change&#10;Example- ISDN vs. ISMN &#10;Patient may not be taking medication anymore&#10;Active status in CPRS&#10;Communication to clinicians and health care team&#10;&#10;Drug substitution &#10;Mass letters vs. telephone call&#10;Patient literacy (for letter and Rx label)&#10;No replacement available/suitable&#10;Alternative too expensive and low risk medication (e.g. Nasal Steroid Inhalers)&#10;High Risk medications&#10;Medication use process"/>
          <p:cNvGraphicFramePr/>
          <p:nvPr>
            <p:extLst>
              <p:ext uri="{D42A27DB-BD31-4B8C-83A1-F6EECF244321}">
                <p14:modId xmlns:p14="http://schemas.microsoft.com/office/powerpoint/2010/main" val="366121326"/>
              </p:ext>
            </p:extLst>
          </p:nvPr>
        </p:nvGraphicFramePr>
        <p:xfrm>
          <a:off x="0" y="152400"/>
          <a:ext cx="9144000"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descr="74% Shortages for sterile injectibles&#10;"/>
          <p:cNvSpPr/>
          <p:nvPr/>
        </p:nvSpPr>
        <p:spPr>
          <a:xfrm>
            <a:off x="6248400" y="444500"/>
            <a:ext cx="2743200" cy="1460500"/>
          </a:xfrm>
          <a:prstGeom prst="wedgeRoundRectCallout">
            <a:avLst>
              <a:gd name="adj1" fmla="val -51388"/>
              <a:gd name="adj2" fmla="val 7730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74% Shortages for sterile </a:t>
            </a:r>
            <a:r>
              <a:rPr lang="en-US" sz="2800" dirty="0" err="1" smtClean="0"/>
              <a:t>injectibles</a:t>
            </a:r>
            <a:endParaRPr lang="en-US" sz="2800" dirty="0"/>
          </a:p>
        </p:txBody>
      </p:sp>
      <p:sp>
        <p:nvSpPr>
          <p:cNvPr id="4" name="Rectangle 3" descr="U.S. Drug Shortages&#10;"/>
          <p:cNvSpPr/>
          <p:nvPr/>
        </p:nvSpPr>
        <p:spPr>
          <a:xfrm>
            <a:off x="1219200" y="685800"/>
            <a:ext cx="2971800" cy="1447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i="1" dirty="0" smtClean="0"/>
              <a:t>U.S. Drug Shortages</a:t>
            </a:r>
            <a:endParaRPr lang="en-US" sz="4800" b="1" i="1" dirty="0"/>
          </a:p>
        </p:txBody>
      </p:sp>
    </p:spTree>
    <p:extLst>
      <p:ext uri="{BB962C8B-B14F-4D97-AF65-F5344CB8AC3E}">
        <p14:creationId xmlns:p14="http://schemas.microsoft.com/office/powerpoint/2010/main" val="1806634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insulin pen &quot;do not share&quot; poster"/>
          <p:cNvPicPr>
            <a:picLocks noChangeAspect="1"/>
          </p:cNvPicPr>
          <p:nvPr/>
        </p:nvPicPr>
        <p:blipFill rotWithShape="1">
          <a:blip r:embed="rId3" cstate="print">
            <a:extLst>
              <a:ext uri="{28A0092B-C50C-407E-A947-70E740481C1C}">
                <a14:useLocalDpi xmlns:a14="http://schemas.microsoft.com/office/drawing/2010/main" val="0"/>
              </a:ext>
            </a:extLst>
          </a:blip>
          <a:srcRect l="8010"/>
          <a:stretch/>
        </p:blipFill>
        <p:spPr bwMode="auto">
          <a:xfrm>
            <a:off x="0" y="641738"/>
            <a:ext cx="9144000" cy="51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892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935163"/>
            <a:ext cx="8229600" cy="4191000"/>
          </a:xfrm>
        </p:spPr>
        <p:txBody>
          <a:bodyPr>
            <a:noAutofit/>
          </a:bodyPr>
          <a:lstStyle/>
          <a:p>
            <a:pPr>
              <a:buFont typeface="Calibri" charset="0"/>
              <a:buAutoNum type="arabicPeriod"/>
            </a:pPr>
            <a:r>
              <a:rPr lang="en-US" sz="2800" dirty="0">
                <a:latin typeface="Calibri" charset="0"/>
                <a:ea typeface="MS PGothic" charset="0"/>
                <a:cs typeface="Georgia" charset="0"/>
              </a:rPr>
              <a:t>Alarm hazards</a:t>
            </a:r>
          </a:p>
          <a:p>
            <a:pPr>
              <a:buFont typeface="Calibri" charset="0"/>
              <a:buAutoNum type="arabicPeriod"/>
            </a:pPr>
            <a:r>
              <a:rPr lang="en-US" sz="4400" b="1" dirty="0">
                <a:solidFill>
                  <a:schemeClr val="accent6"/>
                </a:solidFill>
                <a:latin typeface="Calibri" charset="0"/>
                <a:ea typeface="MS PGothic" charset="0"/>
                <a:cs typeface="Georgia" charset="0"/>
              </a:rPr>
              <a:t>Medication administration errors using infusion pumps</a:t>
            </a:r>
          </a:p>
          <a:p>
            <a:pPr>
              <a:buFont typeface="Calibri" charset="0"/>
              <a:buAutoNum type="arabicPeriod"/>
            </a:pPr>
            <a:r>
              <a:rPr lang="en-US" sz="2800" dirty="0">
                <a:latin typeface="Calibri" charset="0"/>
                <a:ea typeface="MS PGothic" charset="0"/>
                <a:cs typeface="Georgia" charset="0"/>
              </a:rPr>
              <a:t>Unnecessary exposures and radiation burns from diagnostic radiology procedures</a:t>
            </a:r>
          </a:p>
          <a:p>
            <a:pPr>
              <a:buFont typeface="Calibri" charset="0"/>
              <a:buAutoNum type="arabicPeriod"/>
            </a:pPr>
            <a:r>
              <a:rPr lang="en-US" sz="2800" dirty="0">
                <a:latin typeface="Calibri" charset="0"/>
                <a:ea typeface="MS PGothic" charset="0"/>
                <a:cs typeface="Georgia" charset="0"/>
              </a:rPr>
              <a:t>Patient data/mismatches in EHRs and other Health IT systems</a:t>
            </a:r>
          </a:p>
          <a:p>
            <a:pPr>
              <a:buFont typeface="Calibri" charset="0"/>
              <a:buAutoNum type="arabicPeriod"/>
            </a:pPr>
            <a:r>
              <a:rPr lang="en-US" sz="2800" dirty="0">
                <a:latin typeface="Calibri" charset="0"/>
                <a:ea typeface="MS PGothic" charset="0"/>
                <a:cs typeface="Georgia" charset="0"/>
              </a:rPr>
              <a:t>Interoperability failures with medical devices and health IT </a:t>
            </a:r>
            <a:r>
              <a:rPr lang="en-US" sz="2800" dirty="0" smtClean="0">
                <a:latin typeface="Calibri" charset="0"/>
                <a:ea typeface="MS PGothic" charset="0"/>
                <a:cs typeface="Georgia" charset="0"/>
              </a:rPr>
              <a:t>systems</a:t>
            </a:r>
            <a:endParaRPr lang="en-US" sz="2800" dirty="0">
              <a:latin typeface="Calibri" charset="0"/>
              <a:ea typeface="MS PGothic" charset="0"/>
              <a:cs typeface="Georgia" charset="0"/>
            </a:endParaRPr>
          </a:p>
        </p:txBody>
      </p:sp>
      <p:sp>
        <p:nvSpPr>
          <p:cNvPr id="2" name="Frame 1" descr="&quot;&quot;"/>
          <p:cNvSpPr/>
          <p:nvPr/>
        </p:nvSpPr>
        <p:spPr>
          <a:xfrm>
            <a:off x="304800" y="2438400"/>
            <a:ext cx="7696200" cy="1600200"/>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4818" name="Title 1"/>
          <p:cNvSpPr>
            <a:spLocks noGrp="1"/>
          </p:cNvSpPr>
          <p:nvPr>
            <p:ph type="title"/>
          </p:nvPr>
        </p:nvSpPr>
        <p:spPr>
          <a:xfrm>
            <a:off x="457200" y="304800"/>
            <a:ext cx="8229600" cy="1143000"/>
          </a:xfrm>
        </p:spPr>
        <p:txBody>
          <a:bodyPr>
            <a:noAutofit/>
          </a:bodyPr>
          <a:lstStyle/>
          <a:p>
            <a:r>
              <a:rPr lang="en-US" sz="5400" dirty="0">
                <a:ea typeface="MS PGothic" charset="0"/>
                <a:cs typeface="Georgia" charset="0"/>
              </a:rPr>
              <a:t>ECRI Top </a:t>
            </a:r>
            <a:r>
              <a:rPr lang="en-US" sz="5400" dirty="0" smtClean="0">
                <a:ea typeface="MS PGothic" charset="0"/>
                <a:cs typeface="Georgia" charset="0"/>
              </a:rPr>
              <a:t>5 Health </a:t>
            </a:r>
            <a:r>
              <a:rPr lang="en-US" sz="5400" dirty="0">
                <a:ea typeface="MS PGothic" charset="0"/>
                <a:cs typeface="Georgia" charset="0"/>
              </a:rPr>
              <a:t>Technology Hazards 2013</a:t>
            </a:r>
          </a:p>
        </p:txBody>
      </p:sp>
    </p:spTree>
    <p:extLst>
      <p:ext uri="{BB962C8B-B14F-4D97-AF65-F5344CB8AC3E}">
        <p14:creationId xmlns:p14="http://schemas.microsoft.com/office/powerpoint/2010/main" val="4054202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oncentration issue: 29%&#10;Programming issue: 19%&#10;Other dose issues, 27%&#10;Other, 25%"/>
          <p:cNvGraphicFramePr/>
          <p:nvPr>
            <p:extLst>
              <p:ext uri="{D42A27DB-BD31-4B8C-83A1-F6EECF244321}">
                <p14:modId xmlns:p14="http://schemas.microsoft.com/office/powerpoint/2010/main" val="1189361809"/>
              </p:ext>
            </p:extLst>
          </p:nvPr>
        </p:nvGraphicFramePr>
        <p:xfrm>
          <a:off x="152400" y="1143000"/>
          <a:ext cx="8991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533400"/>
            <a:ext cx="8229600" cy="1143000"/>
          </a:xfrm>
        </p:spPr>
        <p:txBody>
          <a:bodyPr>
            <a:noAutofit/>
          </a:bodyPr>
          <a:lstStyle/>
          <a:p>
            <a:r>
              <a:rPr lang="en-US" sz="6000" b="1" i="1" dirty="0" smtClean="0"/>
              <a:t>Smart Pump Issues Reported to ECRI</a:t>
            </a:r>
            <a:endParaRPr lang="en-US" sz="6000" b="1" i="1" dirty="0"/>
          </a:p>
        </p:txBody>
      </p:sp>
    </p:spTree>
    <p:extLst>
      <p:ext uri="{BB962C8B-B14F-4D97-AF65-F5344CB8AC3E}">
        <p14:creationId xmlns:p14="http://schemas.microsoft.com/office/powerpoint/2010/main" val="1830271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Policy, 9%&#10;Wrong drug, 25%&#10;Wrong dose, 31%&#10;wrong patient, 15%&#10;Wrong rule, 3%&#10;wrong time, 18%"/>
          <p:cNvPicPr>
            <a:picLocks noChangeAspect="1"/>
          </p:cNvPicPr>
          <p:nvPr/>
        </p:nvPicPr>
        <p:blipFill rotWithShape="1">
          <a:blip r:embed="rId3" cstate="print">
            <a:extLst>
              <a:ext uri="{28A0092B-C50C-407E-A947-70E740481C1C}">
                <a14:useLocalDpi xmlns:a14="http://schemas.microsoft.com/office/drawing/2010/main" val="0"/>
              </a:ext>
            </a:extLst>
          </a:blip>
          <a:srcRect l="14398" t="9772" r="25394" b="8674"/>
          <a:stretch/>
        </p:blipFill>
        <p:spPr>
          <a:xfrm>
            <a:off x="533400" y="0"/>
            <a:ext cx="7162800" cy="6858000"/>
          </a:xfrm>
          <a:prstGeom prst="rect">
            <a:avLst/>
          </a:prstGeom>
        </p:spPr>
      </p:pic>
      <p:sp>
        <p:nvSpPr>
          <p:cNvPr id="11" name="Rectangle 10" descr="&quot;&quot;"/>
          <p:cNvSpPr/>
          <p:nvPr/>
        </p:nvSpPr>
        <p:spPr>
          <a:xfrm>
            <a:off x="0" y="4191000"/>
            <a:ext cx="114299"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descr="Wrong route 3% &#10;"/>
          <p:cNvSpPr txBox="1"/>
          <p:nvPr/>
        </p:nvSpPr>
        <p:spPr>
          <a:xfrm>
            <a:off x="800099" y="3554968"/>
            <a:ext cx="1866901" cy="707886"/>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Wrong route 3% </a:t>
            </a:r>
            <a:endParaRPr lang="en-US" sz="2000" dirty="0">
              <a:solidFill>
                <a:schemeClr val="bg1"/>
              </a:solidFill>
              <a:latin typeface="Arial" pitchFamily="34" charset="0"/>
              <a:cs typeface="Arial" pitchFamily="34" charset="0"/>
            </a:endParaRPr>
          </a:p>
        </p:txBody>
      </p:sp>
      <p:sp>
        <p:nvSpPr>
          <p:cNvPr id="20" name="Rectangle 19" descr="&quot;&quot;"/>
          <p:cNvSpPr/>
          <p:nvPr/>
        </p:nvSpPr>
        <p:spPr>
          <a:xfrm rot="20442406">
            <a:off x="85948" y="4023625"/>
            <a:ext cx="590550" cy="620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descr="ED Medication Events&#10;"/>
          <p:cNvSpPr txBox="1"/>
          <p:nvPr/>
        </p:nvSpPr>
        <p:spPr>
          <a:xfrm rot="10800000" flipH="1" flipV="1">
            <a:off x="5105400" y="1"/>
            <a:ext cx="3830052"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dirty="0" smtClean="0">
                <a:solidFill>
                  <a:schemeClr val="tx1"/>
                </a:solidFill>
              </a:rPr>
              <a:t>ED Medication Events</a:t>
            </a:r>
            <a:endParaRPr lang="en-US" sz="4000" b="1" dirty="0">
              <a:solidFill>
                <a:schemeClr val="tx1"/>
              </a:solidFill>
            </a:endParaRPr>
          </a:p>
        </p:txBody>
      </p:sp>
    </p:spTree>
    <p:extLst>
      <p:ext uri="{BB962C8B-B14F-4D97-AF65-F5344CB8AC3E}">
        <p14:creationId xmlns:p14="http://schemas.microsoft.com/office/powerpoint/2010/main" val="1956093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descr="&quot;&quot;"/>
          <p:cNvSpPr>
            <a:spLocks noChangeArrowheads="1"/>
          </p:cNvSpPr>
          <p:nvPr/>
        </p:nvSpPr>
        <p:spPr bwMode="auto">
          <a:xfrm>
            <a:off x="0" y="-2746375"/>
            <a:ext cx="0"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914400" eaLnBrk="0" hangingPunct="0"/>
            <a:r>
              <a:rPr lang="en-US" sz="18100" dirty="0">
                <a:latin typeface="Arial" charset="0"/>
                <a:cs typeface="Arial" charset="0"/>
              </a:rPr>
              <a:t/>
            </a:r>
            <a:br>
              <a:rPr lang="en-US" sz="18100" dirty="0">
                <a:latin typeface="Arial" charset="0"/>
                <a:cs typeface="Arial" charset="0"/>
              </a:rPr>
            </a:br>
            <a:endParaRPr lang="en-US" sz="18100" dirty="0">
              <a:latin typeface="Arial" charset="0"/>
              <a:cs typeface="Arial" charset="0"/>
            </a:endParaRPr>
          </a:p>
        </p:txBody>
      </p:sp>
      <p:pic>
        <p:nvPicPr>
          <p:cNvPr id="50180" name="Picture 3" descr="Map: Drug overdose death rates by state per 100,000 people (2008)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1" y="2133600"/>
            <a:ext cx="9268042"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ame 2" descr="&quot;&quot;"/>
          <p:cNvSpPr/>
          <p:nvPr/>
        </p:nvSpPr>
        <p:spPr>
          <a:xfrm>
            <a:off x="148431" y="76200"/>
            <a:ext cx="8915400" cy="1867525"/>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0181" name="Rectangle 4" descr="Drug overdose death rates by state per 100,000 people (2008)&#10;"/>
          <p:cNvSpPr>
            <a:spLocks noChangeArrowheads="1"/>
          </p:cNvSpPr>
          <p:nvPr/>
        </p:nvSpPr>
        <p:spPr bwMode="auto">
          <a:xfrm>
            <a:off x="381000" y="228600"/>
            <a:ext cx="8458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4400" b="1" dirty="0">
                <a:latin typeface="+mj-lt"/>
                <a:cs typeface="Arial" charset="0"/>
              </a:rPr>
              <a:t>Drug overdose death rates by state per 100,000 people (2008</a:t>
            </a:r>
            <a:r>
              <a:rPr lang="en-US" sz="4400" b="1" dirty="0" smtClean="0">
                <a:latin typeface="+mj-lt"/>
                <a:cs typeface="Arial" charset="0"/>
              </a:rPr>
              <a:t>)</a:t>
            </a:r>
            <a:endParaRPr lang="en-US" sz="4400" b="1" dirty="0">
              <a:latin typeface="+mj-lt"/>
              <a:cs typeface="Arial" charset="0"/>
            </a:endParaRPr>
          </a:p>
        </p:txBody>
      </p:sp>
    </p:spTree>
    <p:extLst>
      <p:ext uri="{BB962C8B-B14F-4D97-AF65-F5344CB8AC3E}">
        <p14:creationId xmlns:p14="http://schemas.microsoft.com/office/powerpoint/2010/main" val="4123001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scription lab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00200"/>
            <a:ext cx="9144000" cy="454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VA Patient-Centric Rx Label</a:t>
            </a:r>
            <a:endParaRPr lang="en-US" dirty="0"/>
          </a:p>
        </p:txBody>
      </p:sp>
    </p:spTree>
    <p:extLst>
      <p:ext uri="{BB962C8B-B14F-4D97-AF65-F5344CB8AC3E}">
        <p14:creationId xmlns:p14="http://schemas.microsoft.com/office/powerpoint/2010/main" val="2482686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990600"/>
            <a:ext cx="8229600" cy="4191000"/>
          </a:xfrm>
        </p:spPr>
        <p:txBody>
          <a:bodyPr>
            <a:noAutofit/>
          </a:bodyPr>
          <a:lstStyle/>
          <a:p>
            <a:pPr>
              <a:buFont typeface="Calibri" charset="0"/>
              <a:buAutoNum type="arabicPeriod"/>
            </a:pPr>
            <a:r>
              <a:rPr lang="en-US" sz="2800" dirty="0">
                <a:latin typeface="Calibri" charset="0"/>
                <a:ea typeface="MS PGothic" charset="0"/>
                <a:cs typeface="Georgia" charset="0"/>
              </a:rPr>
              <a:t>Misdiagnosis</a:t>
            </a:r>
          </a:p>
          <a:p>
            <a:pPr>
              <a:buFont typeface="Calibri" charset="0"/>
              <a:buAutoNum type="arabicPeriod"/>
            </a:pPr>
            <a:r>
              <a:rPr lang="en-US" sz="2800" dirty="0">
                <a:latin typeface="Calibri" charset="0"/>
                <a:ea typeface="MS PGothic" charset="0"/>
                <a:cs typeface="Georgia" charset="0"/>
              </a:rPr>
              <a:t>Unnecessary treatment</a:t>
            </a:r>
          </a:p>
          <a:p>
            <a:pPr>
              <a:buFont typeface="Calibri" charset="0"/>
              <a:buAutoNum type="arabicPeriod"/>
            </a:pPr>
            <a:r>
              <a:rPr lang="en-US" sz="2800" dirty="0">
                <a:latin typeface="Calibri" charset="0"/>
                <a:ea typeface="MS PGothic" charset="0"/>
                <a:cs typeface="Georgia" charset="0"/>
              </a:rPr>
              <a:t>Unnecessary tests and deadly procedures</a:t>
            </a:r>
          </a:p>
          <a:p>
            <a:pPr>
              <a:buFont typeface="Calibri" charset="0"/>
              <a:buAutoNum type="arabicPeriod"/>
            </a:pPr>
            <a:r>
              <a:rPr lang="en-US" sz="4400" b="1" dirty="0">
                <a:solidFill>
                  <a:schemeClr val="accent6"/>
                </a:solidFill>
                <a:latin typeface="Calibri" charset="0"/>
                <a:ea typeface="MS PGothic" charset="0"/>
                <a:cs typeface="Georgia" charset="0"/>
              </a:rPr>
              <a:t>Medication errors</a:t>
            </a:r>
          </a:p>
          <a:p>
            <a:pPr>
              <a:buFont typeface="Calibri" charset="0"/>
              <a:buAutoNum type="arabicPeriod"/>
            </a:pPr>
            <a:r>
              <a:rPr lang="en-US" sz="2800" dirty="0">
                <a:latin typeface="Calibri" charset="0"/>
                <a:ea typeface="MS PGothic" charset="0"/>
                <a:cs typeface="Georgia" charset="0"/>
              </a:rPr>
              <a:t>Never events</a:t>
            </a:r>
          </a:p>
          <a:p>
            <a:pPr>
              <a:buFont typeface="Calibri" charset="0"/>
              <a:buAutoNum type="arabicPeriod"/>
            </a:pPr>
            <a:r>
              <a:rPr lang="en-US" sz="2800" dirty="0">
                <a:latin typeface="Calibri" charset="0"/>
                <a:ea typeface="MS PGothic" charset="0"/>
                <a:cs typeface="Georgia" charset="0"/>
              </a:rPr>
              <a:t>Uncoordinated care</a:t>
            </a:r>
          </a:p>
          <a:p>
            <a:pPr>
              <a:buFont typeface="Calibri" charset="0"/>
              <a:buAutoNum type="arabicPeriod"/>
            </a:pPr>
            <a:r>
              <a:rPr lang="en-US" sz="2800" dirty="0">
                <a:latin typeface="Calibri" charset="0"/>
                <a:ea typeface="MS PGothic" charset="0"/>
                <a:cs typeface="Georgia" charset="0"/>
              </a:rPr>
              <a:t>Iatrogenic infections</a:t>
            </a:r>
          </a:p>
          <a:p>
            <a:pPr>
              <a:buFont typeface="Calibri" charset="0"/>
              <a:buAutoNum type="arabicPeriod"/>
            </a:pPr>
            <a:r>
              <a:rPr lang="en-US" sz="2800" dirty="0">
                <a:latin typeface="Calibri" charset="0"/>
                <a:ea typeface="MS PGothic" charset="0"/>
                <a:cs typeface="Georgia" charset="0"/>
              </a:rPr>
              <a:t>“Accidents”</a:t>
            </a:r>
          </a:p>
          <a:p>
            <a:pPr>
              <a:buFont typeface="Calibri" charset="0"/>
              <a:buAutoNum type="arabicPeriod"/>
            </a:pPr>
            <a:r>
              <a:rPr lang="en-US" sz="2800" dirty="0">
                <a:latin typeface="Calibri" charset="0"/>
                <a:ea typeface="MS PGothic" charset="0"/>
                <a:cs typeface="Georgia" charset="0"/>
              </a:rPr>
              <a:t>Missed warning signs</a:t>
            </a:r>
          </a:p>
          <a:p>
            <a:pPr>
              <a:buFont typeface="Calibri" charset="0"/>
              <a:buAutoNum type="arabicPeriod"/>
            </a:pPr>
            <a:r>
              <a:rPr lang="en-US" sz="2800" dirty="0">
                <a:latin typeface="Calibri" charset="0"/>
                <a:ea typeface="MS PGothic" charset="0"/>
                <a:cs typeface="Georgia" charset="0"/>
              </a:rPr>
              <a:t>Going home</a:t>
            </a:r>
          </a:p>
        </p:txBody>
      </p:sp>
      <p:sp>
        <p:nvSpPr>
          <p:cNvPr id="2" name="Frame 1" descr="&quot;&quot;"/>
          <p:cNvSpPr/>
          <p:nvPr/>
        </p:nvSpPr>
        <p:spPr>
          <a:xfrm>
            <a:off x="381000" y="2438400"/>
            <a:ext cx="5029200" cy="990600"/>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2290" name="Title 1"/>
          <p:cNvSpPr>
            <a:spLocks noGrp="1"/>
          </p:cNvSpPr>
          <p:nvPr>
            <p:ph type="title"/>
          </p:nvPr>
        </p:nvSpPr>
        <p:spPr>
          <a:xfrm>
            <a:off x="457200" y="33867"/>
            <a:ext cx="8229600" cy="1143000"/>
          </a:xfrm>
        </p:spPr>
        <p:txBody>
          <a:bodyPr>
            <a:normAutofit fontScale="90000"/>
          </a:bodyPr>
          <a:lstStyle/>
          <a:p>
            <a:r>
              <a:rPr lang="en-US" dirty="0" smtClean="0">
                <a:ea typeface="MS PGothic" charset="0"/>
                <a:cs typeface="Georgia" charset="0"/>
              </a:rPr>
              <a:t>Things </a:t>
            </a:r>
            <a:r>
              <a:rPr lang="en-US" dirty="0">
                <a:ea typeface="MS PGothic" charset="0"/>
                <a:cs typeface="Georgia" charset="0"/>
              </a:rPr>
              <a:t>That Can Kill You In A</a:t>
            </a:r>
            <a:r>
              <a:rPr lang="en-US" dirty="0" smtClean="0">
                <a:ea typeface="MS PGothic" charset="0"/>
                <a:cs typeface="Georgia" charset="0"/>
              </a:rPr>
              <a:t> Hospital</a:t>
            </a:r>
            <a:endParaRPr lang="en-US" dirty="0">
              <a:ea typeface="MS PGothic" charset="0"/>
              <a:cs typeface="Georgia" charset="0"/>
            </a:endParaRPr>
          </a:p>
        </p:txBody>
      </p:sp>
    </p:spTree>
    <p:extLst>
      <p:ext uri="{BB962C8B-B14F-4D97-AF65-F5344CB8AC3E}">
        <p14:creationId xmlns:p14="http://schemas.microsoft.com/office/powerpoint/2010/main" val="840778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667000"/>
            <a:ext cx="4419600" cy="4038600"/>
          </a:xfrm>
        </p:spPr>
        <p:txBody>
          <a:bodyPr>
            <a:normAutofit lnSpcReduction="10000"/>
          </a:bodyPr>
          <a:lstStyle/>
          <a:p>
            <a:pPr marL="1143000" lvl="1" indent="-742950">
              <a:buAutoNum type="alphaUcPeriod"/>
              <a:defRPr/>
            </a:pPr>
            <a:r>
              <a:rPr lang="en-US" sz="3600" dirty="0"/>
              <a:t>Opioid prescribing</a:t>
            </a:r>
          </a:p>
          <a:p>
            <a:pPr marL="1143000" lvl="1" indent="-742950">
              <a:buAutoNum type="alphaUcPeriod"/>
              <a:defRPr/>
            </a:pPr>
            <a:r>
              <a:rPr lang="en-US" sz="3600" dirty="0"/>
              <a:t>Smart infusion pumps</a:t>
            </a:r>
          </a:p>
          <a:p>
            <a:pPr marL="1143000" lvl="1" indent="-742950">
              <a:buAutoNum type="alphaUcPeriod"/>
              <a:defRPr/>
            </a:pPr>
            <a:r>
              <a:rPr lang="en-US" sz="3600" dirty="0"/>
              <a:t>Outsourcing compounded sterile products</a:t>
            </a:r>
          </a:p>
        </p:txBody>
      </p:sp>
      <p:sp>
        <p:nvSpPr>
          <p:cNvPr id="3" name="Rectangle 2" descr="Which of the following poses the greatest challenge to medication safety?&#10;"/>
          <p:cNvSpPr/>
          <p:nvPr/>
        </p:nvSpPr>
        <p:spPr>
          <a:xfrm>
            <a:off x="457200" y="1414790"/>
            <a:ext cx="8153400" cy="954107"/>
          </a:xfrm>
          <a:prstGeom prst="rect">
            <a:avLst/>
          </a:prstGeom>
        </p:spPr>
        <p:txBody>
          <a:bodyPr wrap="square">
            <a:spAutoFit/>
          </a:bodyPr>
          <a:lstStyle/>
          <a:p>
            <a:pPr>
              <a:defRPr/>
            </a:pPr>
            <a:r>
              <a:rPr lang="en-US" sz="2800" dirty="0"/>
              <a:t>Which of the </a:t>
            </a:r>
            <a:r>
              <a:rPr lang="en-US" sz="2800" dirty="0" smtClean="0"/>
              <a:t>following do you think </a:t>
            </a:r>
            <a:r>
              <a:rPr lang="en-US" sz="2800" dirty="0"/>
              <a:t>poses the greatest challenge to medication safety?</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87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819400"/>
            <a:ext cx="4419600" cy="4038600"/>
          </a:xfrm>
        </p:spPr>
        <p:txBody>
          <a:bodyPr>
            <a:normAutofit lnSpcReduction="10000"/>
          </a:bodyPr>
          <a:lstStyle/>
          <a:p>
            <a:pPr marL="1143000" lvl="1" indent="-742950">
              <a:buAutoNum type="alphaUcPeriod"/>
              <a:defRPr/>
            </a:pPr>
            <a:r>
              <a:rPr lang="en-US" sz="3600" dirty="0"/>
              <a:t>Opioid prescribing</a:t>
            </a:r>
          </a:p>
          <a:p>
            <a:pPr marL="1143000" lvl="1" indent="-742950">
              <a:buAutoNum type="alphaUcPeriod"/>
              <a:defRPr/>
            </a:pPr>
            <a:r>
              <a:rPr lang="en-US" sz="3600" dirty="0"/>
              <a:t>Smart infusion pumps</a:t>
            </a:r>
          </a:p>
          <a:p>
            <a:pPr marL="1143000" lvl="1" indent="-742950">
              <a:buAutoNum type="alphaUcPeriod"/>
              <a:defRPr/>
            </a:pPr>
            <a:r>
              <a:rPr lang="en-US" sz="3600" dirty="0"/>
              <a:t>Outsourcing compounded sterile products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25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027544046"/>
              </p:ext>
            </p:extLst>
          </p:nvPr>
        </p:nvGraphicFramePr>
        <p:xfrm>
          <a:off x="0" y="3733800"/>
          <a:ext cx="9144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4170306233"/>
              </p:ext>
            </p:extLst>
          </p:nvPr>
        </p:nvGraphicFramePr>
        <p:xfrm>
          <a:off x="228600" y="1828800"/>
          <a:ext cx="89154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p:cNvSpPr>
            <a:spLocks noGrp="1"/>
          </p:cNvSpPr>
          <p:nvPr>
            <p:ph type="title"/>
          </p:nvPr>
        </p:nvSpPr>
        <p:spPr/>
        <p:txBody>
          <a:bodyPr>
            <a:normAutofit fontScale="90000"/>
          </a:bodyPr>
          <a:lstStyle/>
          <a:p>
            <a:r>
              <a:rPr lang="en-US" dirty="0" smtClean="0"/>
              <a:t>Preventing Medication Errors-Overview</a:t>
            </a:r>
            <a:endParaRPr lang="en-US" dirty="0"/>
          </a:p>
        </p:txBody>
      </p:sp>
    </p:spTree>
    <p:extLst>
      <p:ext uri="{BB962C8B-B14F-4D97-AF65-F5344CB8AC3E}">
        <p14:creationId xmlns:p14="http://schemas.microsoft.com/office/powerpoint/2010/main" val="1527548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599056168"/>
              </p:ext>
            </p:extLst>
          </p:nvPr>
        </p:nvGraphicFramePr>
        <p:xfrm>
          <a:off x="-228600" y="228600"/>
          <a:ext cx="92202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descr="A Systems Based Approach"/>
          <p:cNvSpPr>
            <a:spLocks noGrp="1"/>
          </p:cNvSpPr>
          <p:nvPr>
            <p:ph type="title"/>
          </p:nvPr>
        </p:nvSpPr>
        <p:spPr>
          <a:xfrm>
            <a:off x="533400" y="2819400"/>
            <a:ext cx="8229600" cy="1143000"/>
          </a:xfrm>
        </p:spPr>
        <p:txBody>
          <a:bodyPr>
            <a:noAutofit/>
          </a:bodyPr>
          <a:lstStyle/>
          <a:p>
            <a:r>
              <a:rPr lang="en-US" b="1" i="1" dirty="0" smtClean="0"/>
              <a:t>A Systems Based </a:t>
            </a:r>
            <a:br>
              <a:rPr lang="en-US" b="1" i="1" dirty="0" smtClean="0"/>
            </a:br>
            <a:r>
              <a:rPr lang="en-US" b="1" i="1" dirty="0" smtClean="0"/>
              <a:t>Approach</a:t>
            </a:r>
            <a:endParaRPr lang="en-US" b="1" i="1" dirty="0"/>
          </a:p>
        </p:txBody>
      </p:sp>
    </p:spTree>
    <p:extLst>
      <p:ext uri="{BB962C8B-B14F-4D97-AF65-F5344CB8AC3E}">
        <p14:creationId xmlns:p14="http://schemas.microsoft.com/office/powerpoint/2010/main" val="19589124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8316126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4595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239000"/>
            <a:ext cx="8458200" cy="276999"/>
          </a:xfrm>
          <a:prstGeom prst="rect">
            <a:avLst/>
          </a:prstGeom>
          <a:noFill/>
        </p:spPr>
        <p:txBody>
          <a:bodyPr wrap="square" rtlCol="0">
            <a:spAutoFit/>
          </a:bodyPr>
          <a:lstStyle/>
          <a:p>
            <a:r>
              <a:rPr lang="en-US" sz="1200" dirty="0" smtClean="0"/>
              <a:t> </a:t>
            </a:r>
            <a:endParaRPr lang="en-US" sz="1200" dirty="0"/>
          </a:p>
        </p:txBody>
      </p:sp>
      <p:pic>
        <p:nvPicPr>
          <p:cNvPr id="7" name="Picture 6" descr="railroad tracks"/>
          <p:cNvPicPr>
            <a:picLocks noChangeAspect="1"/>
          </p:cNvPicPr>
          <p:nvPr/>
        </p:nvPicPr>
        <p:blipFill>
          <a:blip r:embed="rId3" cstate="print"/>
          <a:stretch>
            <a:fillRect/>
          </a:stretch>
        </p:blipFill>
        <p:spPr>
          <a:xfrm>
            <a:off x="4076700" y="0"/>
            <a:ext cx="5143500" cy="6858000"/>
          </a:xfrm>
          <a:prstGeom prst="rect">
            <a:avLst/>
          </a:prstGeom>
        </p:spPr>
      </p:pic>
      <p:sp>
        <p:nvSpPr>
          <p:cNvPr id="2" name="Title 1"/>
          <p:cNvSpPr>
            <a:spLocks noGrp="1"/>
          </p:cNvSpPr>
          <p:nvPr>
            <p:ph type="title"/>
          </p:nvPr>
        </p:nvSpPr>
        <p:spPr>
          <a:xfrm>
            <a:off x="152400" y="685800"/>
            <a:ext cx="5562600" cy="3581400"/>
          </a:xfrm>
          <a:solidFill>
            <a:schemeClr val="accent6"/>
          </a:solidFill>
          <a:effectLst>
            <a:outerShdw blurRad="50800" dist="38100" dir="2700000" algn="tl" rotWithShape="0">
              <a:prstClr val="black">
                <a:alpha val="40000"/>
              </a:prstClr>
            </a:outerShdw>
          </a:effectLst>
        </p:spPr>
        <p:txBody>
          <a:bodyPr>
            <a:noAutofit/>
          </a:bodyPr>
          <a:lstStyle/>
          <a:p>
            <a:r>
              <a:rPr lang="en-US" sz="6600" b="1" i="1" dirty="0" smtClean="0"/>
              <a:t>Healthcare Organization </a:t>
            </a:r>
            <a:br>
              <a:rPr lang="en-US" sz="6600" b="1" i="1" dirty="0" smtClean="0"/>
            </a:br>
            <a:r>
              <a:rPr lang="en-US" sz="6600" b="1" i="1" dirty="0" smtClean="0"/>
              <a:t>Strategies</a:t>
            </a:r>
            <a:endParaRPr lang="en-US" sz="6600" b="1" i="1" dirty="0"/>
          </a:p>
        </p:txBody>
      </p:sp>
    </p:spTree>
    <p:extLst>
      <p:ext uri="{BB962C8B-B14F-4D97-AF65-F5344CB8AC3E}">
        <p14:creationId xmlns:p14="http://schemas.microsoft.com/office/powerpoint/2010/main" val="4579965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429000" y="457200"/>
            <a:ext cx="2590800" cy="6019800"/>
            <a:chOff x="1828800" y="457200"/>
            <a:chExt cx="2590800" cy="6019800"/>
          </a:xfrm>
        </p:grpSpPr>
        <p:sp>
          <p:nvSpPr>
            <p:cNvPr id="7" name="Round Same Side Corner Rectangle 6" descr="Administration"/>
            <p:cNvSpPr/>
            <p:nvPr/>
          </p:nvSpPr>
          <p:spPr>
            <a:xfrm>
              <a:off x="18288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descr="&quot;&quot;"/>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
          <p:cNvSpPr/>
          <p:nvPr/>
        </p:nvSpPr>
        <p:spPr>
          <a:xfrm>
            <a:off x="2286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23310410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429000" y="457200"/>
            <a:ext cx="2590800" cy="6019800"/>
            <a:chOff x="1828800" y="457200"/>
            <a:chExt cx="2590800" cy="6019800"/>
          </a:xfrm>
        </p:grpSpPr>
        <p:sp>
          <p:nvSpPr>
            <p:cNvPr id="7" name="Round Same Side Corner Rectangle 6" descr="Administration"/>
            <p:cNvSpPr/>
            <p:nvPr/>
          </p:nvSpPr>
          <p:spPr>
            <a:xfrm>
              <a:off x="18288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descr="&quot;&quot;"/>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2" name="Round Same Side Corner Rectangle 11" descr="Purchasing"/>
          <p:cNvSpPr/>
          <p:nvPr/>
        </p:nvSpPr>
        <p:spPr>
          <a:xfrm>
            <a:off x="228600" y="457200"/>
            <a:ext cx="2590800" cy="762000"/>
          </a:xfrm>
          <a:prstGeom prst="round2Same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Purchasing</a:t>
            </a:r>
          </a:p>
        </p:txBody>
      </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767539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descr="&quot;&quot;"/>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429000" y="457200"/>
            <a:ext cx="2590800" cy="6019800"/>
            <a:chOff x="1828800" y="457200"/>
            <a:chExt cx="2590800" cy="6019800"/>
          </a:xfrm>
        </p:grpSpPr>
        <p:sp>
          <p:nvSpPr>
            <p:cNvPr id="4" name="Round Same Side Corner Rectangle 3" descr="Prescribing"/>
            <p:cNvSpPr/>
            <p:nvPr/>
          </p:nvSpPr>
          <p:spPr>
            <a:xfrm>
              <a:off x="1828800" y="457200"/>
              <a:ext cx="2590800" cy="762000"/>
            </a:xfrm>
            <a:prstGeom prst="round2Same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sp>
          <p:nvSpPr>
            <p:cNvPr id="7" name="Round Same Side Corner Rectangle 6" descr="Administration"/>
            <p:cNvSpPr/>
            <p:nvPr/>
          </p:nvSpPr>
          <p:spPr>
            <a:xfrm>
              <a:off x="18288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descr="&quot;&quot;"/>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
          <p:cNvSpPr/>
          <p:nvPr/>
        </p:nvSpPr>
        <p:spPr>
          <a:xfrm>
            <a:off x="2286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767539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descr="&quot;&quot;"/>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429000" y="457200"/>
            <a:ext cx="2590800" cy="6019800"/>
            <a:chOff x="1828800" y="457200"/>
            <a:chExt cx="2590800" cy="6019800"/>
          </a:xfrm>
        </p:grpSpPr>
        <p:sp>
          <p:nvSpPr>
            <p:cNvPr id="7" name="Round Same Side Corner Rectangle 6" descr="Administration"/>
            <p:cNvSpPr/>
            <p:nvPr/>
          </p:nvSpPr>
          <p:spPr>
            <a:xfrm>
              <a:off x="18288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descr="&quot;&quot;"/>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
          <p:cNvSpPr/>
          <p:nvPr/>
        </p:nvSpPr>
        <p:spPr>
          <a:xfrm>
            <a:off x="2286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767539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10609131"/>
              </p:ext>
            </p:extLst>
          </p:nvPr>
        </p:nvGraphicFramePr>
        <p:xfrm>
          <a:off x="838200" y="609600"/>
          <a:ext cx="777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209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descr="&quot;&quot;"/>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429000" y="457200"/>
            <a:ext cx="2590800" cy="6019800"/>
            <a:chOff x="1828800" y="457200"/>
            <a:chExt cx="2590800" cy="6019800"/>
          </a:xfrm>
        </p:grpSpPr>
        <p:sp>
          <p:nvSpPr>
            <p:cNvPr id="7" name="Round Same Side Corner Rectangle 6" descr="Administration"/>
            <p:cNvSpPr/>
            <p:nvPr/>
          </p:nvSpPr>
          <p:spPr>
            <a:xfrm>
              <a:off x="18288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descr="&quot;&quot;"/>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
          <p:cNvSpPr/>
          <p:nvPr/>
        </p:nvSpPr>
        <p:spPr>
          <a:xfrm>
            <a:off x="2286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7675394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descr="&quot;&quot;"/>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429000" y="457200"/>
            <a:ext cx="2590800" cy="6019800"/>
            <a:chOff x="1828800" y="457200"/>
            <a:chExt cx="2590800" cy="6019800"/>
          </a:xfrm>
        </p:grpSpPr>
        <p:sp>
          <p:nvSpPr>
            <p:cNvPr id="7" name="Round Same Side Corner Rectangle 6" descr="Administration"/>
            <p:cNvSpPr/>
            <p:nvPr/>
          </p:nvSpPr>
          <p:spPr>
            <a:xfrm>
              <a:off x="1828800" y="5715000"/>
              <a:ext cx="2590800" cy="762000"/>
            </a:xfrm>
            <a:prstGeom prst="round2Same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descr="&quot;&quot;"/>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
          <p:cNvSpPr/>
          <p:nvPr/>
        </p:nvSpPr>
        <p:spPr>
          <a:xfrm>
            <a:off x="2286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7675394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descr="Monitoring"/>
          <p:cNvSpPr/>
          <p:nvPr/>
        </p:nvSpPr>
        <p:spPr>
          <a:xfrm>
            <a:off x="6553200" y="5715000"/>
            <a:ext cx="2590800" cy="762000"/>
          </a:xfrm>
          <a:prstGeom prst="round2Same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Monitoring</a:t>
            </a:r>
            <a:endParaRPr lang="en-US" sz="3000" dirty="0"/>
          </a:p>
        </p:txBody>
      </p:sp>
      <p:sp>
        <p:nvSpPr>
          <p:cNvPr id="14" name="Down Arrow 13" descr="&quot;&quot;"/>
          <p:cNvSpPr/>
          <p:nvPr/>
        </p:nvSpPr>
        <p:spPr>
          <a:xfrm rot="16200000">
            <a:off x="6057900" y="58293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descr="&quot;&quot;"/>
          <p:cNvGrpSpPr/>
          <p:nvPr/>
        </p:nvGrpSpPr>
        <p:grpSpPr>
          <a:xfrm>
            <a:off x="3429000" y="457200"/>
            <a:ext cx="2590800" cy="6019800"/>
            <a:chOff x="1828800" y="457200"/>
            <a:chExt cx="2590800" cy="6019800"/>
          </a:xfrm>
        </p:grpSpPr>
        <p:sp>
          <p:nvSpPr>
            <p:cNvPr id="7" name="Round Same Side Corner Rectangle 6" descr="Administration"/>
            <p:cNvSpPr/>
            <p:nvPr/>
          </p:nvSpPr>
          <p:spPr>
            <a:xfrm>
              <a:off x="1828800" y="57150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Administration</a:t>
              </a:r>
              <a:endParaRPr lang="en-US" sz="3000" dirty="0"/>
            </a:p>
          </p:txBody>
        </p:sp>
        <p:sp>
          <p:nvSpPr>
            <p:cNvPr id="10" name="Down Arrow 9" descr="&quot;&quot;"/>
            <p:cNvSpPr/>
            <p:nvPr/>
          </p:nvSpPr>
          <p:spPr>
            <a:xfrm>
              <a:off x="2895600" y="49530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descr="Dispensing"/>
            <p:cNvSpPr/>
            <p:nvPr/>
          </p:nvSpPr>
          <p:spPr>
            <a:xfrm>
              <a:off x="1828800" y="39624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Dispensing</a:t>
              </a:r>
              <a:endParaRPr lang="en-US" sz="3000" dirty="0"/>
            </a:p>
          </p:txBody>
        </p:sp>
        <p:sp>
          <p:nvSpPr>
            <p:cNvPr id="11" name="Down Arrow 10" descr="&quot;&quot;"/>
            <p:cNvSpPr/>
            <p:nvPr/>
          </p:nvSpPr>
          <p:spPr>
            <a:xfrm>
              <a:off x="2895600" y="32004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 Same Side Corner Rectangle 4" descr="Transcribing"/>
            <p:cNvSpPr/>
            <p:nvPr/>
          </p:nvSpPr>
          <p:spPr>
            <a:xfrm>
              <a:off x="1828800" y="21336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Transcribing</a:t>
              </a:r>
              <a:endParaRPr lang="en-US" sz="3000" dirty="0"/>
            </a:p>
          </p:txBody>
        </p:sp>
        <p:sp>
          <p:nvSpPr>
            <p:cNvPr id="9" name="Down Arrow 8"/>
            <p:cNvSpPr/>
            <p:nvPr/>
          </p:nvSpPr>
          <p:spPr>
            <a:xfrm>
              <a:off x="2895600" y="13716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 Same Side Corner Rectangle 3" descr="Prescribing"/>
            <p:cNvSpPr/>
            <p:nvPr/>
          </p:nvSpPr>
          <p:spPr>
            <a:xfrm>
              <a:off x="18288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Prescribing</a:t>
              </a:r>
              <a:endParaRPr lang="en-US" sz="3000" dirty="0"/>
            </a:p>
          </p:txBody>
        </p:sp>
      </p:grpSp>
      <p:sp>
        <p:nvSpPr>
          <p:cNvPr id="15" name="Down Arrow 14" descr="&quot;&quot;"/>
          <p:cNvSpPr/>
          <p:nvPr/>
        </p:nvSpPr>
        <p:spPr>
          <a:xfrm rot="16200000">
            <a:off x="2857500" y="571500"/>
            <a:ext cx="457200" cy="533400"/>
          </a:xfrm>
          <a:prstGeom prst="downArrow">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Same Side Corner Rectangle 11" descr="Purchasing"/>
          <p:cNvSpPr/>
          <p:nvPr/>
        </p:nvSpPr>
        <p:spPr>
          <a:xfrm>
            <a:off x="228600" y="457200"/>
            <a:ext cx="2590800" cy="762000"/>
          </a:xfrm>
          <a:prstGeom prst="round2Same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Purchasing</a:t>
            </a:r>
            <a:endParaRPr lang="en-US" sz="3000" dirty="0"/>
          </a:p>
        </p:txBody>
      </p:sp>
      <p:sp>
        <p:nvSpPr>
          <p:cNvPr id="2" name="Title 1"/>
          <p:cNvSpPr>
            <a:spLocks noGrp="1"/>
          </p:cNvSpPr>
          <p:nvPr>
            <p:ph type="title" orient="vert"/>
          </p:nvPr>
        </p:nvSpPr>
        <p:spPr>
          <a:xfrm>
            <a:off x="7055406" y="0"/>
            <a:ext cx="2057400" cy="5851525"/>
          </a:xfrm>
        </p:spPr>
        <p:txBody>
          <a:bodyPr/>
          <a:lstStyle/>
          <a:p>
            <a:r>
              <a:rPr lang="en-US" dirty="0" smtClean="0"/>
              <a:t>Where do Medication Errors Occur?</a:t>
            </a:r>
            <a:endParaRPr lang="en-US" dirty="0"/>
          </a:p>
        </p:txBody>
      </p:sp>
    </p:spTree>
    <p:extLst>
      <p:ext uri="{BB962C8B-B14F-4D97-AF65-F5344CB8AC3E}">
        <p14:creationId xmlns:p14="http://schemas.microsoft.com/office/powerpoint/2010/main" val="7675394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a:off x="4876800" y="5715000"/>
            <a:ext cx="0" cy="2286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222856" y="4114800"/>
            <a:ext cx="0" cy="10668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239000" y="2057400"/>
            <a:ext cx="0" cy="11430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sp>
        <p:nvSpPr>
          <p:cNvPr id="42" name="Freeform 41" descr="Safer Systems/ Safer Care&#10;"/>
          <p:cNvSpPr/>
          <p:nvPr/>
        </p:nvSpPr>
        <p:spPr>
          <a:xfrm>
            <a:off x="1905000" y="5943601"/>
            <a:ext cx="6172200" cy="609600"/>
          </a:xfrm>
          <a:custGeom>
            <a:avLst/>
            <a:gdLst>
              <a:gd name="connsiteX0" fmla="*/ 0 w 3055627"/>
              <a:gd name="connsiteY0" fmla="*/ 0 h 696515"/>
              <a:gd name="connsiteX1" fmla="*/ 3055627 w 3055627"/>
              <a:gd name="connsiteY1" fmla="*/ 0 h 696515"/>
              <a:gd name="connsiteX2" fmla="*/ 3055627 w 3055627"/>
              <a:gd name="connsiteY2" fmla="*/ 696515 h 696515"/>
              <a:gd name="connsiteX3" fmla="*/ 0 w 3055627"/>
              <a:gd name="connsiteY3" fmla="*/ 696515 h 696515"/>
              <a:gd name="connsiteX4" fmla="*/ 0 w 3055627"/>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627" h="696515">
                <a:moveTo>
                  <a:pt x="0" y="0"/>
                </a:moveTo>
                <a:lnTo>
                  <a:pt x="3055627" y="0"/>
                </a:lnTo>
                <a:lnTo>
                  <a:pt x="3055627"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pPr>
            <a:r>
              <a:rPr lang="en-US" sz="2800" kern="1200" dirty="0" smtClean="0"/>
              <a:t>Safer Systems/ </a:t>
            </a:r>
            <a:r>
              <a:rPr lang="en-US" sz="2800" dirty="0" smtClean="0"/>
              <a:t>Safer Care</a:t>
            </a:r>
            <a:endParaRPr lang="en-US" sz="2800" kern="1200" dirty="0"/>
          </a:p>
        </p:txBody>
      </p:sp>
      <p:sp>
        <p:nvSpPr>
          <p:cNvPr id="41" name="Freeform 40" descr="Implement and Evaluate Corrective Action Plan&#10;"/>
          <p:cNvSpPr/>
          <p:nvPr/>
        </p:nvSpPr>
        <p:spPr>
          <a:xfrm>
            <a:off x="914400" y="5094685"/>
            <a:ext cx="7816312" cy="696515"/>
          </a:xfrm>
          <a:custGeom>
            <a:avLst/>
            <a:gdLst>
              <a:gd name="connsiteX0" fmla="*/ 0 w 7816312"/>
              <a:gd name="connsiteY0" fmla="*/ 0 h 696515"/>
              <a:gd name="connsiteX1" fmla="*/ 7816312 w 7816312"/>
              <a:gd name="connsiteY1" fmla="*/ 0 h 696515"/>
              <a:gd name="connsiteX2" fmla="*/ 7816312 w 7816312"/>
              <a:gd name="connsiteY2" fmla="*/ 696515 h 696515"/>
              <a:gd name="connsiteX3" fmla="*/ 0 w 7816312"/>
              <a:gd name="connsiteY3" fmla="*/ 696515 h 696515"/>
              <a:gd name="connsiteX4" fmla="*/ 0 w 7816312"/>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312" h="696515">
                <a:moveTo>
                  <a:pt x="0" y="0"/>
                </a:moveTo>
                <a:lnTo>
                  <a:pt x="7816312" y="0"/>
                </a:lnTo>
                <a:lnTo>
                  <a:pt x="7816312"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Implement and Evaluate Corrective Action Plan</a:t>
            </a:r>
            <a:endParaRPr lang="en-US" sz="2800" kern="1200" dirty="0"/>
          </a:p>
        </p:txBody>
      </p:sp>
      <p:sp>
        <p:nvSpPr>
          <p:cNvPr id="45" name="Freeform 44" descr="Proactive Risk Assessment&#10;"/>
          <p:cNvSpPr/>
          <p:nvPr/>
        </p:nvSpPr>
        <p:spPr>
          <a:xfrm>
            <a:off x="5638800" y="3113485"/>
            <a:ext cx="3091912" cy="10013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Proactive Risk Assessment</a:t>
            </a:r>
            <a:endParaRPr lang="en-US" sz="2800" kern="1200" dirty="0"/>
          </a:p>
        </p:txBody>
      </p:sp>
      <p:cxnSp>
        <p:nvCxnSpPr>
          <p:cNvPr id="48" name="Straight Connector 47"/>
          <p:cNvCxnSpPr/>
          <p:nvPr/>
        </p:nvCxnSpPr>
        <p:spPr>
          <a:xfrm>
            <a:off x="3124200" y="2057400"/>
            <a:ext cx="0" cy="3810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800600" y="925115"/>
            <a:ext cx="0" cy="522685"/>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38600" y="3886200"/>
            <a:ext cx="0" cy="3048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038600" y="4800600"/>
            <a:ext cx="0" cy="2286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038600" y="2971800"/>
            <a:ext cx="0" cy="3810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048000" y="914400"/>
            <a:ext cx="0" cy="522685"/>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239000" y="990600"/>
            <a:ext cx="0" cy="522685"/>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00600" y="2057400"/>
            <a:ext cx="0" cy="381000"/>
          </a:xfrm>
          <a:prstGeom prst="line">
            <a:avLst/>
          </a:prstGeom>
          <a:ln w="76200" cap="rnd">
            <a:solidFill>
              <a:schemeClr val="accent5">
                <a:lumMod val="20000"/>
                <a:lumOff val="80000"/>
              </a:schemeClr>
            </a:solidFill>
            <a:bevel/>
          </a:ln>
        </p:spPr>
        <p:style>
          <a:lnRef idx="2">
            <a:schemeClr val="accent1"/>
          </a:lnRef>
          <a:fillRef idx="0">
            <a:schemeClr val="accent1"/>
          </a:fillRef>
          <a:effectRef idx="1">
            <a:schemeClr val="accent1"/>
          </a:effectRef>
          <a:fontRef idx="minor">
            <a:schemeClr val="tx1"/>
          </a:fontRef>
        </p:style>
      </p:cxnSp>
      <p:sp>
        <p:nvSpPr>
          <p:cNvPr id="40" name="Freeform 39" descr="Analyze"/>
          <p:cNvSpPr/>
          <p:nvPr/>
        </p:nvSpPr>
        <p:spPr>
          <a:xfrm>
            <a:off x="3200400" y="4191000"/>
            <a:ext cx="1621631" cy="6965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Analyze</a:t>
            </a:r>
            <a:endParaRPr lang="en-US" sz="2800" kern="1200" dirty="0"/>
          </a:p>
        </p:txBody>
      </p:sp>
      <p:sp>
        <p:nvSpPr>
          <p:cNvPr id="39" name="Freeform 38" descr="Report"/>
          <p:cNvSpPr/>
          <p:nvPr/>
        </p:nvSpPr>
        <p:spPr>
          <a:xfrm>
            <a:off x="3352800" y="3265885"/>
            <a:ext cx="1393031" cy="6965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Report</a:t>
            </a:r>
            <a:endParaRPr lang="en-US" sz="2800" kern="1200" dirty="0"/>
          </a:p>
        </p:txBody>
      </p:sp>
      <p:sp>
        <p:nvSpPr>
          <p:cNvPr id="38" name="Freeform 37" descr="Immediate Actions&#10;"/>
          <p:cNvSpPr/>
          <p:nvPr/>
        </p:nvSpPr>
        <p:spPr>
          <a:xfrm>
            <a:off x="2514600" y="2351485"/>
            <a:ext cx="2971800" cy="696515"/>
          </a:xfrm>
          <a:custGeom>
            <a:avLst/>
            <a:gdLst>
              <a:gd name="connsiteX0" fmla="*/ 0 w 2717553"/>
              <a:gd name="connsiteY0" fmla="*/ 0 h 696515"/>
              <a:gd name="connsiteX1" fmla="*/ 2717553 w 2717553"/>
              <a:gd name="connsiteY1" fmla="*/ 0 h 696515"/>
              <a:gd name="connsiteX2" fmla="*/ 2717553 w 2717553"/>
              <a:gd name="connsiteY2" fmla="*/ 696515 h 696515"/>
              <a:gd name="connsiteX3" fmla="*/ 0 w 2717553"/>
              <a:gd name="connsiteY3" fmla="*/ 696515 h 696515"/>
              <a:gd name="connsiteX4" fmla="*/ 0 w 2717553"/>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553" h="696515">
                <a:moveTo>
                  <a:pt x="0" y="0"/>
                </a:moveTo>
                <a:lnTo>
                  <a:pt x="2717553" y="0"/>
                </a:lnTo>
                <a:lnTo>
                  <a:pt x="2717553"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Immediate Actions</a:t>
            </a:r>
            <a:endParaRPr lang="en-US" sz="2800" kern="1200" dirty="0"/>
          </a:p>
        </p:txBody>
      </p:sp>
      <p:sp>
        <p:nvSpPr>
          <p:cNvPr id="44" name="Freeform 43" descr="Potential"/>
          <p:cNvSpPr/>
          <p:nvPr/>
        </p:nvSpPr>
        <p:spPr>
          <a:xfrm>
            <a:off x="6342936" y="1447800"/>
            <a:ext cx="1886664" cy="6965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Potential</a:t>
            </a:r>
            <a:endParaRPr lang="en-US" sz="2800" kern="1200" dirty="0"/>
          </a:p>
        </p:txBody>
      </p:sp>
      <p:sp>
        <p:nvSpPr>
          <p:cNvPr id="43" name="Freeform 42" descr="Close Call&#10;"/>
          <p:cNvSpPr/>
          <p:nvPr/>
        </p:nvSpPr>
        <p:spPr>
          <a:xfrm>
            <a:off x="4030265" y="1437085"/>
            <a:ext cx="1819632" cy="6965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Close Call</a:t>
            </a:r>
            <a:endParaRPr lang="en-US" sz="2800" kern="1200" dirty="0"/>
          </a:p>
        </p:txBody>
      </p:sp>
      <p:sp>
        <p:nvSpPr>
          <p:cNvPr id="37" name="Freeform 36" descr="Actual"/>
          <p:cNvSpPr/>
          <p:nvPr/>
        </p:nvSpPr>
        <p:spPr>
          <a:xfrm>
            <a:off x="2057400" y="1437085"/>
            <a:ext cx="1774031" cy="6965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800" kern="1200" dirty="0" smtClean="0"/>
              <a:t>Actual</a:t>
            </a:r>
            <a:endParaRPr lang="en-US" sz="2000" kern="1200" dirty="0"/>
          </a:p>
        </p:txBody>
      </p:sp>
      <p:sp>
        <p:nvSpPr>
          <p:cNvPr id="36" name="Freeform 35" descr="Medication Event&#10;"/>
          <p:cNvSpPr/>
          <p:nvPr/>
        </p:nvSpPr>
        <p:spPr>
          <a:xfrm>
            <a:off x="2819400" y="228600"/>
            <a:ext cx="4953000" cy="696515"/>
          </a:xfrm>
          <a:custGeom>
            <a:avLst/>
            <a:gdLst>
              <a:gd name="connsiteX0" fmla="*/ 0 w 1393031"/>
              <a:gd name="connsiteY0" fmla="*/ 0 h 696515"/>
              <a:gd name="connsiteX1" fmla="*/ 1393031 w 1393031"/>
              <a:gd name="connsiteY1" fmla="*/ 0 h 696515"/>
              <a:gd name="connsiteX2" fmla="*/ 1393031 w 1393031"/>
              <a:gd name="connsiteY2" fmla="*/ 696515 h 696515"/>
              <a:gd name="connsiteX3" fmla="*/ 0 w 1393031"/>
              <a:gd name="connsiteY3" fmla="*/ 696515 h 696515"/>
              <a:gd name="connsiteX4" fmla="*/ 0 w 1393031"/>
              <a:gd name="connsiteY4" fmla="*/ 0 h 69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696515">
                <a:moveTo>
                  <a:pt x="0" y="0"/>
                </a:moveTo>
                <a:lnTo>
                  <a:pt x="1393031" y="0"/>
                </a:lnTo>
                <a:lnTo>
                  <a:pt x="1393031" y="696515"/>
                </a:lnTo>
                <a:lnTo>
                  <a:pt x="0" y="696515"/>
                </a:lnTo>
                <a:lnTo>
                  <a:pt x="0" y="0"/>
                </a:lnTo>
                <a:close/>
              </a:path>
            </a:pathLst>
          </a:custGeom>
          <a:solidFill>
            <a:schemeClr val="accent4">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3600" b="1" kern="1200" dirty="0" smtClean="0"/>
              <a:t>Medication</a:t>
            </a:r>
            <a:r>
              <a:rPr lang="en-US" sz="3200" b="1" kern="1200" dirty="0" smtClean="0"/>
              <a:t> Event</a:t>
            </a:r>
            <a:endParaRPr lang="en-US" sz="3200" b="1" kern="1200" dirty="0"/>
          </a:p>
        </p:txBody>
      </p:sp>
    </p:spTree>
    <p:extLst>
      <p:ext uri="{BB962C8B-B14F-4D97-AF65-F5344CB8AC3E}">
        <p14:creationId xmlns:p14="http://schemas.microsoft.com/office/powerpoint/2010/main" val="17694277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
          <p:cNvSpPr>
            <a:spLocks noGrp="1"/>
          </p:cNvSpPr>
          <p:nvPr>
            <p:ph type="body" idx="1"/>
          </p:nvPr>
        </p:nvSpPr>
        <p:spPr>
          <a:xfrm>
            <a:off x="5410200" y="2521554"/>
            <a:ext cx="3594100" cy="2258322"/>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n-US" sz="5400" i="1" dirty="0">
                <a:latin typeface="Calibri" charset="0"/>
                <a:ea typeface="MS PGothic" charset="0"/>
              </a:rPr>
              <a:t>What can you do?  </a:t>
            </a:r>
          </a:p>
        </p:txBody>
      </p:sp>
      <p:sp>
        <p:nvSpPr>
          <p:cNvPr id="6" name="TextBox 5"/>
          <p:cNvSpPr txBox="1"/>
          <p:nvPr/>
        </p:nvSpPr>
        <p:spPr>
          <a:xfrm>
            <a:off x="7232293" y="2152221"/>
            <a:ext cx="184666" cy="369332"/>
          </a:xfrm>
          <a:prstGeom prst="rect">
            <a:avLst/>
          </a:prstGeom>
          <a:noFill/>
        </p:spPr>
        <p:txBody>
          <a:bodyPr wrap="none" rtlCol="0">
            <a:spAutoFit/>
          </a:bodyPr>
          <a:lstStyle/>
          <a:p>
            <a:endParaRPr lang="en-US" dirty="0"/>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1369485673"/>
              </p:ext>
            </p:extLst>
          </p:nvPr>
        </p:nvGraphicFramePr>
        <p:xfrm>
          <a:off x="76201" y="1143000"/>
          <a:ext cx="5257799"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5" name="Title 1"/>
          <p:cNvSpPr>
            <a:spLocks noGrp="1"/>
          </p:cNvSpPr>
          <p:nvPr>
            <p:ph type="title"/>
          </p:nvPr>
        </p:nvSpPr>
        <p:spPr>
          <a:xfrm>
            <a:off x="457200" y="76200"/>
            <a:ext cx="8229600" cy="1143000"/>
          </a:xfrm>
        </p:spPr>
        <p:txBody>
          <a:bodyPr>
            <a:normAutofit/>
          </a:bodyPr>
          <a:lstStyle/>
          <a:p>
            <a:r>
              <a:rPr lang="en-US" sz="4800" b="1" dirty="0" smtClean="0">
                <a:latin typeface="+mn-lt"/>
                <a:ea typeface="MS PGothic" charset="0"/>
              </a:rPr>
              <a:t>Broad Strategies</a:t>
            </a:r>
            <a:endParaRPr lang="en-US" sz="4800" b="1" dirty="0">
              <a:latin typeface="+mn-lt"/>
              <a:ea typeface="MS PGothic" charset="0"/>
            </a:endParaRPr>
          </a:p>
        </p:txBody>
      </p:sp>
    </p:spTree>
    <p:extLst>
      <p:ext uri="{BB962C8B-B14F-4D97-AF65-F5344CB8AC3E}">
        <p14:creationId xmlns:p14="http://schemas.microsoft.com/office/powerpoint/2010/main" val="4085923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583351" y="6249857"/>
            <a:ext cx="490750" cy="365125"/>
          </a:xfrm>
          <a:prstGeom prst="rect">
            <a:avLst/>
          </a:prstGeom>
        </p:spPr>
        <p:txBody>
          <a:bodyPr/>
          <a:lstStyle/>
          <a:p>
            <a:fld id="{B6F15528-21DE-4FAA-801E-634DDDAF4B2B}" type="slidenum">
              <a:rPr lang="en-US" smtClean="0">
                <a:solidFill>
                  <a:schemeClr val="bg1">
                    <a:lumMod val="65000"/>
                  </a:schemeClr>
                </a:solidFill>
              </a:rPr>
              <a:pPr/>
              <a:t>75</a:t>
            </a:fld>
            <a:endParaRPr lang="en-US" dirty="0">
              <a:solidFill>
                <a:schemeClr val="bg1">
                  <a:lumMod val="65000"/>
                </a:schemeClr>
              </a:solidFill>
            </a:endParaRPr>
          </a:p>
        </p:txBody>
      </p:sp>
      <p:sp>
        <p:nvSpPr>
          <p:cNvPr id="27650" name="Rectangle 3" descr="&quot;&quot;"/>
          <p:cNvSpPr>
            <a:spLocks noGrp="1" noChangeArrowheads="1"/>
          </p:cNvSpPr>
          <p:nvPr>
            <p:ph type="body" idx="4294967295"/>
          </p:nvPr>
        </p:nvSpPr>
        <p:spPr>
          <a:xfrm>
            <a:off x="457200" y="975519"/>
            <a:ext cx="8229600" cy="5592763"/>
          </a:xfrm>
        </p:spPr>
        <p:txBody>
          <a:bodyPr/>
          <a:lstStyle/>
          <a:p>
            <a:pPr eaLnBrk="1" hangingPunct="1">
              <a:buFontTx/>
              <a:buNone/>
            </a:pPr>
            <a:r>
              <a:rPr lang="en-US" dirty="0" smtClean="0"/>
              <a:t>				</a:t>
            </a:r>
          </a:p>
        </p:txBody>
      </p:sp>
      <p:grpSp>
        <p:nvGrpSpPr>
          <p:cNvPr id="3" name="Group 2"/>
          <p:cNvGrpSpPr/>
          <p:nvPr/>
        </p:nvGrpSpPr>
        <p:grpSpPr>
          <a:xfrm>
            <a:off x="114300" y="914400"/>
            <a:ext cx="8839200" cy="5715000"/>
            <a:chOff x="76200" y="2133600"/>
            <a:chExt cx="8839200" cy="4267198"/>
          </a:xfrm>
        </p:grpSpPr>
        <p:sp>
          <p:nvSpPr>
            <p:cNvPr id="27654" name="AutoShape 8" descr="AVOID"/>
            <p:cNvSpPr>
              <a:spLocks noChangeArrowheads="1"/>
            </p:cNvSpPr>
            <p:nvPr/>
          </p:nvSpPr>
          <p:spPr bwMode="auto">
            <a:xfrm rot="10800000">
              <a:off x="76200" y="4343400"/>
              <a:ext cx="8839200" cy="205739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4">
                <a:lumMod val="75000"/>
              </a:schemeClr>
            </a:solidFill>
            <a:ln w="9525">
              <a:solidFill>
                <a:schemeClr val="tx1"/>
              </a:solidFill>
              <a:miter lim="800000"/>
              <a:headEnd/>
              <a:tailEnd/>
            </a:ln>
          </p:spPr>
          <p:txBody>
            <a:bodyPr rot="10800000" wrap="none" anchor="ctr"/>
            <a:lstStyle/>
            <a:p>
              <a:pPr algn="ctr"/>
              <a:r>
                <a:rPr lang="en-US" sz="13800" b="1" dirty="0" smtClean="0">
                  <a:latin typeface="+mj-lt"/>
                  <a:cs typeface="Times New Roman" pitchFamily="18" charset="0"/>
                </a:rPr>
                <a:t>AVOID</a:t>
              </a:r>
              <a:endParaRPr lang="en-US" sz="13800" b="1" dirty="0">
                <a:latin typeface="+mj-lt"/>
                <a:cs typeface="Times New Roman" pitchFamily="18" charset="0"/>
              </a:endParaRPr>
            </a:p>
          </p:txBody>
        </p:sp>
        <p:sp>
          <p:nvSpPr>
            <p:cNvPr id="27653" name="AutoShape 7" descr="TRAP"/>
            <p:cNvSpPr>
              <a:spLocks noChangeArrowheads="1"/>
            </p:cNvSpPr>
            <p:nvPr/>
          </p:nvSpPr>
          <p:spPr bwMode="auto">
            <a:xfrm rot="10800000">
              <a:off x="2362201" y="3276600"/>
              <a:ext cx="4343400" cy="9905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CCFF"/>
            </a:solidFill>
            <a:ln w="9525">
              <a:solidFill>
                <a:schemeClr val="tx1"/>
              </a:solidFill>
              <a:miter lim="800000"/>
              <a:headEnd/>
              <a:tailEnd/>
            </a:ln>
          </p:spPr>
          <p:txBody>
            <a:bodyPr rot="10800000" wrap="none" anchor="ctr"/>
            <a:lstStyle/>
            <a:p>
              <a:pPr algn="ctr"/>
              <a:r>
                <a:rPr lang="en-US" sz="6600" b="1" dirty="0" smtClean="0">
                  <a:latin typeface="+mj-lt"/>
                  <a:cs typeface="Times New Roman" pitchFamily="18" charset="0"/>
                </a:rPr>
                <a:t>TRAP</a:t>
              </a:r>
              <a:endParaRPr lang="en-US" sz="6600" b="1" dirty="0">
                <a:latin typeface="+mj-lt"/>
                <a:cs typeface="Times New Roman" pitchFamily="18" charset="0"/>
              </a:endParaRPr>
            </a:p>
          </p:txBody>
        </p:sp>
        <p:sp>
          <p:nvSpPr>
            <p:cNvPr id="27652" name="AutoShape 6" descr="&quot;&quot;"/>
            <p:cNvSpPr>
              <a:spLocks noChangeArrowheads="1"/>
            </p:cNvSpPr>
            <p:nvPr/>
          </p:nvSpPr>
          <p:spPr bwMode="auto">
            <a:xfrm>
              <a:off x="3581400" y="2133600"/>
              <a:ext cx="1981200" cy="1066800"/>
            </a:xfrm>
            <a:prstGeom prst="triangle">
              <a:avLst>
                <a:gd name="adj" fmla="val 50000"/>
              </a:avLst>
            </a:prstGeom>
            <a:solidFill>
              <a:schemeClr val="accent6"/>
            </a:solidFill>
            <a:ln w="9525">
              <a:solidFill>
                <a:schemeClr val="tx1"/>
              </a:solidFill>
              <a:miter lim="800000"/>
              <a:headEnd/>
              <a:tailEnd/>
            </a:ln>
          </p:spPr>
          <p:txBody>
            <a:bodyPr wrap="none" anchor="ctr"/>
            <a:lstStyle/>
            <a:p>
              <a:pPr algn="ctr"/>
              <a:endParaRPr lang="en-US" sz="2400" b="1" dirty="0">
                <a:latin typeface="Calibri" pitchFamily="34" charset="0"/>
              </a:endParaRPr>
            </a:p>
          </p:txBody>
        </p:sp>
        <p:sp>
          <p:nvSpPr>
            <p:cNvPr id="2" name="TextBox 1" descr="MITIGATE&#10;"/>
            <p:cNvSpPr txBox="1"/>
            <p:nvPr/>
          </p:nvSpPr>
          <p:spPr>
            <a:xfrm>
              <a:off x="3238500" y="2705099"/>
              <a:ext cx="2667000" cy="800219"/>
            </a:xfrm>
            <a:prstGeom prst="rect">
              <a:avLst/>
            </a:prstGeom>
            <a:noFill/>
          </p:spPr>
          <p:txBody>
            <a:bodyPr wrap="square" rtlCol="0">
              <a:spAutoFit/>
            </a:bodyPr>
            <a:lstStyle/>
            <a:p>
              <a:pPr algn="ctr"/>
              <a:r>
                <a:rPr lang="en-US" sz="2800" b="1" dirty="0" smtClean="0">
                  <a:latin typeface="+mj-lt"/>
                  <a:cs typeface="Times New Roman" pitchFamily="18" charset="0"/>
                </a:rPr>
                <a:t>MITIGATE</a:t>
              </a:r>
              <a:endParaRPr lang="en-US" sz="2800" dirty="0">
                <a:latin typeface="+mj-lt"/>
                <a:cs typeface="Times New Roman" pitchFamily="18" charset="0"/>
              </a:endParaRPr>
            </a:p>
            <a:p>
              <a:endParaRPr lang="en-US" dirty="0"/>
            </a:p>
          </p:txBody>
        </p:sp>
      </p:grpSp>
      <p:sp>
        <p:nvSpPr>
          <p:cNvPr id="27651" name="Rectangle 5" descr="&quot;&quot;"/>
          <p:cNvSpPr>
            <a:spLocks noGrp="1" noChangeArrowheads="1"/>
          </p:cNvSpPr>
          <p:nvPr>
            <p:ph type="title"/>
          </p:nvPr>
        </p:nvSpPr>
        <p:spPr>
          <a:xfrm>
            <a:off x="457200" y="-76200"/>
            <a:ext cx="8229600" cy="1143000"/>
          </a:xfrm>
          <a:noFill/>
        </p:spPr>
        <p:txBody>
          <a:bodyPr>
            <a:noAutofit/>
          </a:bodyPr>
          <a:lstStyle/>
          <a:p>
            <a:pPr eaLnBrk="1" hangingPunct="1"/>
            <a:r>
              <a:rPr lang="en-US" sz="6000" dirty="0" smtClean="0"/>
              <a:t>Fault Tolerance</a:t>
            </a:r>
          </a:p>
        </p:txBody>
      </p:sp>
    </p:spTree>
    <p:extLst>
      <p:ext uri="{BB962C8B-B14F-4D97-AF65-F5344CB8AC3E}">
        <p14:creationId xmlns:p14="http://schemas.microsoft.com/office/powerpoint/2010/main" val="4171561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void hint and hope&#10;Use the 3Ws: Be specific, direct and concise.&#10;Next, use the 4 step assertive tool&#10;If still no response, engage the team:  Turn to team members and ask “what do you think?”&#10;Go up the chain of command.&#10;"/>
          <p:cNvGrpSpPr/>
          <p:nvPr/>
        </p:nvGrpSpPr>
        <p:grpSpPr>
          <a:xfrm>
            <a:off x="0" y="0"/>
            <a:ext cx="9160932" cy="6858000"/>
            <a:chOff x="0" y="0"/>
            <a:chExt cx="9160932" cy="6858000"/>
          </a:xfrm>
        </p:grpSpPr>
        <p:pic>
          <p:nvPicPr>
            <p:cNvPr id="5" name="Picture 2" descr="E:\RULER I\CONSULTING MASTER\ALGORITHM\02 12 2013 CTT Effective Followership 5 by 8_Page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00" t="12893" r="26038" b="7654"/>
            <a:stretch/>
          </p:blipFill>
          <p:spPr bwMode="auto">
            <a:xfrm>
              <a:off x="0" y="0"/>
              <a:ext cx="9144000" cy="6857999"/>
            </a:xfrm>
            <a:prstGeom prst="rect">
              <a:avLst/>
            </a:prstGeom>
            <a:solidFill>
              <a:schemeClr val="bg1">
                <a:lumMod val="85000"/>
              </a:schemeClr>
            </a:solidFill>
            <a:ln>
              <a:solidFill>
                <a:schemeClr val="tx1"/>
              </a:solidFill>
            </a:ln>
          </p:spPr>
        </p:pic>
        <p:sp>
          <p:nvSpPr>
            <p:cNvPr id="2" name="Rectangle 1" descr="&quot;&quot;"/>
            <p:cNvSpPr/>
            <p:nvPr/>
          </p:nvSpPr>
          <p:spPr>
            <a:xfrm>
              <a:off x="8382000" y="4191000"/>
              <a:ext cx="778932" cy="2667000"/>
            </a:xfrm>
            <a:prstGeom prst="rect">
              <a:avLst/>
            </a:prstGeom>
            <a:solidFill>
              <a:schemeClr val="tx1"/>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39611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Use the 3Ws: Be specific, direct and concise: What I see; What I am concerned about; what I want.&#10;&#10;Next, use the 4 step assertive tool: Get attention; State Concern; Offer Solution; Pose Question&#10;"/>
          <p:cNvGrpSpPr/>
          <p:nvPr/>
        </p:nvGrpSpPr>
        <p:grpSpPr>
          <a:xfrm>
            <a:off x="-152400" y="1066800"/>
            <a:ext cx="9389532" cy="4724399"/>
            <a:chOff x="-152400" y="1066800"/>
            <a:chExt cx="9389532" cy="4724399"/>
          </a:xfrm>
        </p:grpSpPr>
        <p:pic>
          <p:nvPicPr>
            <p:cNvPr id="5" name="Picture 2" descr="E:\RULER I\CONSULTING MASTER\ALGORITHM\02 12 2013 CTT Effective Followership 5 by 8_Page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00" t="43791" r="26038" b="7654"/>
            <a:stretch/>
          </p:blipFill>
          <p:spPr bwMode="auto">
            <a:xfrm>
              <a:off x="-152400" y="1066800"/>
              <a:ext cx="9296400" cy="4724399"/>
            </a:xfrm>
            <a:prstGeom prst="rect">
              <a:avLst/>
            </a:prstGeom>
            <a:solidFill>
              <a:schemeClr val="bg1">
                <a:lumMod val="85000"/>
              </a:schemeClr>
            </a:solidFill>
            <a:ln>
              <a:solidFill>
                <a:schemeClr val="tx1"/>
              </a:solidFill>
            </a:ln>
          </p:spPr>
        </p:pic>
        <p:sp>
          <p:nvSpPr>
            <p:cNvPr id="2" name="Rectangle 1" descr="&quot;&quot;"/>
            <p:cNvSpPr/>
            <p:nvPr/>
          </p:nvSpPr>
          <p:spPr>
            <a:xfrm>
              <a:off x="8458200" y="2743200"/>
              <a:ext cx="778932" cy="2667000"/>
            </a:xfrm>
            <a:prstGeom prst="rect">
              <a:avLst/>
            </a:prstGeom>
            <a:no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Rectangle 3" descr="&quot;&quot;"/>
          <p:cNvSpPr/>
          <p:nvPr/>
        </p:nvSpPr>
        <p:spPr>
          <a:xfrm>
            <a:off x="8458200" y="2743200"/>
            <a:ext cx="914400"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quot;&quot;"/>
          <p:cNvSpPr/>
          <p:nvPr/>
        </p:nvSpPr>
        <p:spPr>
          <a:xfrm>
            <a:off x="0" y="0"/>
            <a:ext cx="9144000" cy="106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quot;&quot;"/>
          <p:cNvSpPr/>
          <p:nvPr/>
        </p:nvSpPr>
        <p:spPr>
          <a:xfrm>
            <a:off x="-152400" y="5715000"/>
            <a:ext cx="9321800" cy="116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2452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ake action, anywhere, at any point: Use chain of command; engage teaml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34" t="14365" r="27743" b="38552"/>
          <a:stretch/>
        </p:blipFill>
        <p:spPr bwMode="auto">
          <a:xfrm>
            <a:off x="-2057400" y="488212"/>
            <a:ext cx="11201400" cy="6369788"/>
          </a:xfrm>
          <a:prstGeom prst="rect">
            <a:avLst/>
          </a:prstGeom>
          <a:solidFill>
            <a:schemeClr val="bg1">
              <a:lumMod val="85000"/>
            </a:schemeClr>
          </a:solidFill>
          <a:ln>
            <a:solidFill>
              <a:schemeClr val="tx1"/>
            </a:solidFill>
          </a:ln>
        </p:spPr>
      </p:pic>
      <p:sp>
        <p:nvSpPr>
          <p:cNvPr id="4" name="Rectangle 3" descr="&quot;&quot;"/>
          <p:cNvSpPr/>
          <p:nvPr/>
        </p:nvSpPr>
        <p:spPr>
          <a:xfrm>
            <a:off x="-1981200" y="4162864"/>
            <a:ext cx="5791200" cy="2819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quot;"/>
          <p:cNvSpPr/>
          <p:nvPr/>
        </p:nvSpPr>
        <p:spPr>
          <a:xfrm rot="19741507">
            <a:off x="1996544" y="5792253"/>
            <a:ext cx="4304482"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quot;&quot;"/>
          <p:cNvSpPr/>
          <p:nvPr/>
        </p:nvSpPr>
        <p:spPr>
          <a:xfrm>
            <a:off x="0" y="-533400"/>
            <a:ext cx="9144000" cy="106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3077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quot;&quot;"/>
          <p:cNvSpPr>
            <a:spLocks noGrp="1" noChangeArrowheads="1"/>
          </p:cNvSpPr>
          <p:nvPr>
            <p:ph type="body" idx="1"/>
          </p:nvPr>
        </p:nvSpPr>
        <p:spPr>
          <a:xfrm>
            <a:off x="533400" y="1524000"/>
            <a:ext cx="8229600" cy="4525963"/>
          </a:xfrm>
        </p:spPr>
        <p:txBody>
          <a:bodyPr/>
          <a:lstStyle/>
          <a:p>
            <a:pPr eaLnBrk="1" hangingPunct="1"/>
            <a:endParaRPr lang="en-US" sz="2800" dirty="0" smtClean="0"/>
          </a:p>
          <a:p>
            <a:pPr eaLnBrk="1" hangingPunct="1"/>
            <a:endParaRPr lang="en-US" sz="2800" dirty="0" smtClean="0"/>
          </a:p>
        </p:txBody>
      </p:sp>
      <p:sp>
        <p:nvSpPr>
          <p:cNvPr id="7179" name="Text Box 9" descr="Medication Error&#10;Fall with Injury&#10;Wrong Patient&#10;Wrong Procedure&#10;Codes (ACLS)&#10;Failure to Rescue&#10;"/>
          <p:cNvSpPr txBox="1">
            <a:spLocks noChangeArrowheads="1"/>
          </p:cNvSpPr>
          <p:nvPr/>
        </p:nvSpPr>
        <p:spPr bwMode="auto">
          <a:xfrm>
            <a:off x="152400" y="2950726"/>
            <a:ext cx="4453183" cy="3939540"/>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dirty="0">
                <a:solidFill>
                  <a:schemeClr val="accent6"/>
                </a:solidFill>
              </a:rPr>
              <a:t>Medication Error</a:t>
            </a:r>
          </a:p>
          <a:p>
            <a:pPr algn="ctr">
              <a:spcBef>
                <a:spcPct val="50000"/>
              </a:spcBef>
            </a:pPr>
            <a:r>
              <a:rPr lang="en-US" sz="2800" b="1" dirty="0">
                <a:solidFill>
                  <a:schemeClr val="bg1"/>
                </a:solidFill>
              </a:rPr>
              <a:t>Fall with Injury</a:t>
            </a:r>
          </a:p>
          <a:p>
            <a:pPr algn="ctr">
              <a:spcBef>
                <a:spcPct val="50000"/>
              </a:spcBef>
            </a:pPr>
            <a:r>
              <a:rPr lang="en-US" sz="2800" b="1" dirty="0">
                <a:solidFill>
                  <a:schemeClr val="bg1"/>
                </a:solidFill>
              </a:rPr>
              <a:t>Wrong Patient</a:t>
            </a:r>
          </a:p>
          <a:p>
            <a:pPr algn="ctr">
              <a:spcBef>
                <a:spcPct val="50000"/>
              </a:spcBef>
            </a:pPr>
            <a:r>
              <a:rPr lang="en-US" sz="2800" b="1" dirty="0">
                <a:solidFill>
                  <a:schemeClr val="bg1"/>
                </a:solidFill>
              </a:rPr>
              <a:t>Wrong Procedure</a:t>
            </a:r>
          </a:p>
          <a:p>
            <a:pPr algn="ctr">
              <a:spcBef>
                <a:spcPct val="50000"/>
              </a:spcBef>
            </a:pPr>
            <a:r>
              <a:rPr lang="en-US" sz="2800" b="1" dirty="0">
                <a:solidFill>
                  <a:schemeClr val="bg1"/>
                </a:solidFill>
              </a:rPr>
              <a:t>Codes (ACLS)</a:t>
            </a:r>
          </a:p>
          <a:p>
            <a:pPr algn="ctr">
              <a:spcBef>
                <a:spcPct val="50000"/>
              </a:spcBef>
            </a:pPr>
            <a:r>
              <a:rPr lang="en-US" sz="2800" b="1" dirty="0">
                <a:solidFill>
                  <a:schemeClr val="bg1"/>
                </a:solidFill>
              </a:rPr>
              <a:t>Failure to Rescue</a:t>
            </a:r>
          </a:p>
        </p:txBody>
      </p:sp>
      <p:sp>
        <p:nvSpPr>
          <p:cNvPr id="9229" name="TextBox 31" descr="ERROR"/>
          <p:cNvSpPr txBox="1">
            <a:spLocks noChangeArrowheads="1"/>
          </p:cNvSpPr>
          <p:nvPr/>
        </p:nvSpPr>
        <p:spPr bwMode="auto">
          <a:xfrm>
            <a:off x="4152900" y="4443442"/>
            <a:ext cx="2286000" cy="769441"/>
          </a:xfrm>
          <a:prstGeom prst="rect">
            <a:avLst/>
          </a:prstGeom>
          <a:solidFill>
            <a:schemeClr val="accent6"/>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4400" b="1" dirty="0" smtClean="0"/>
              <a:t>ERROR</a:t>
            </a:r>
            <a:endParaRPr lang="en-US" sz="4400" b="1" dirty="0"/>
          </a:p>
        </p:txBody>
      </p:sp>
      <p:cxnSp>
        <p:nvCxnSpPr>
          <p:cNvPr id="9228" name="Straight Arrow Connector 19"/>
          <p:cNvCxnSpPr>
            <a:cxnSpLocks noChangeShapeType="1"/>
            <a:endCxn id="9218" idx="2"/>
          </p:cNvCxnSpPr>
          <p:nvPr/>
        </p:nvCxnSpPr>
        <p:spPr bwMode="auto">
          <a:xfrm flipH="1">
            <a:off x="4648200" y="6021388"/>
            <a:ext cx="1295400" cy="28575"/>
          </a:xfrm>
          <a:prstGeom prst="straightConnector1">
            <a:avLst/>
          </a:prstGeom>
          <a:noFill/>
          <a:ln w="762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3" name="TextBox 17" descr="Attentional Narrowing&#10;"/>
          <p:cNvSpPr txBox="1">
            <a:spLocks noChangeArrowheads="1"/>
          </p:cNvSpPr>
          <p:nvPr/>
        </p:nvSpPr>
        <p:spPr bwMode="auto">
          <a:xfrm>
            <a:off x="5791200" y="5182850"/>
            <a:ext cx="3352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4400" b="1" dirty="0"/>
              <a:t>Attentional </a:t>
            </a:r>
            <a:endParaRPr lang="en-US" sz="4400" b="1" dirty="0" smtClean="0"/>
          </a:p>
          <a:p>
            <a:pPr algn="ctr"/>
            <a:r>
              <a:rPr lang="en-US" sz="4400" b="1" dirty="0" smtClean="0"/>
              <a:t>Narrowing</a:t>
            </a:r>
            <a:endParaRPr lang="en-US" sz="4400" b="1" dirty="0"/>
          </a:p>
        </p:txBody>
      </p:sp>
      <p:cxnSp>
        <p:nvCxnSpPr>
          <p:cNvPr id="9226" name="Straight Arrow Connector 20"/>
          <p:cNvCxnSpPr>
            <a:cxnSpLocks noChangeShapeType="1"/>
          </p:cNvCxnSpPr>
          <p:nvPr/>
        </p:nvCxnSpPr>
        <p:spPr bwMode="auto">
          <a:xfrm>
            <a:off x="7617736" y="4191000"/>
            <a:ext cx="0" cy="1066800"/>
          </a:xfrm>
          <a:prstGeom prst="straightConnector1">
            <a:avLst/>
          </a:prstGeom>
          <a:noFill/>
          <a:ln w="762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0" name="Text Box 9" descr="Mental Load&#10;Task Load&#10;Time Pressure&#10;Distractions&#10;Fatigue&#10;"/>
          <p:cNvSpPr txBox="1">
            <a:spLocks noChangeArrowheads="1"/>
          </p:cNvSpPr>
          <p:nvPr/>
        </p:nvSpPr>
        <p:spPr bwMode="auto">
          <a:xfrm>
            <a:off x="6400800" y="533400"/>
            <a:ext cx="2514600" cy="3539430"/>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800" b="1" dirty="0">
                <a:solidFill>
                  <a:schemeClr val="bg1"/>
                </a:solidFill>
              </a:rPr>
              <a:t>Mental Load</a:t>
            </a:r>
          </a:p>
          <a:p>
            <a:pPr algn="ctr">
              <a:spcBef>
                <a:spcPct val="50000"/>
              </a:spcBef>
            </a:pPr>
            <a:r>
              <a:rPr lang="en-US" sz="2800" b="1" dirty="0">
                <a:solidFill>
                  <a:schemeClr val="bg1"/>
                </a:solidFill>
              </a:rPr>
              <a:t>Task Load</a:t>
            </a:r>
          </a:p>
          <a:p>
            <a:pPr algn="ctr">
              <a:spcBef>
                <a:spcPct val="50000"/>
              </a:spcBef>
            </a:pPr>
            <a:r>
              <a:rPr lang="en-US" sz="2800" b="1" dirty="0">
                <a:solidFill>
                  <a:schemeClr val="bg1"/>
                </a:solidFill>
              </a:rPr>
              <a:t>Time Pressure</a:t>
            </a:r>
          </a:p>
          <a:p>
            <a:pPr algn="ctr">
              <a:spcBef>
                <a:spcPct val="50000"/>
              </a:spcBef>
            </a:pPr>
            <a:r>
              <a:rPr lang="en-US" sz="2800" b="1" dirty="0">
                <a:solidFill>
                  <a:schemeClr val="bg1"/>
                </a:solidFill>
              </a:rPr>
              <a:t>Distractions</a:t>
            </a:r>
          </a:p>
          <a:p>
            <a:pPr algn="ctr">
              <a:spcBef>
                <a:spcPct val="50000"/>
              </a:spcBef>
            </a:pPr>
            <a:r>
              <a:rPr lang="en-US" sz="2800" b="1" dirty="0">
                <a:solidFill>
                  <a:schemeClr val="bg1"/>
                </a:solidFill>
              </a:rPr>
              <a:t>Fatigue</a:t>
            </a:r>
          </a:p>
        </p:txBody>
      </p:sp>
      <p:cxnSp>
        <p:nvCxnSpPr>
          <p:cNvPr id="9222" name="Straight Arrow Connector 19"/>
          <p:cNvCxnSpPr>
            <a:cxnSpLocks noChangeShapeType="1"/>
          </p:cNvCxnSpPr>
          <p:nvPr/>
        </p:nvCxnSpPr>
        <p:spPr bwMode="auto">
          <a:xfrm>
            <a:off x="3810000" y="1447800"/>
            <a:ext cx="2209800" cy="1588"/>
          </a:xfrm>
          <a:prstGeom prst="straightConnector1">
            <a:avLst/>
          </a:prstGeom>
          <a:noFill/>
          <a:ln w="762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30" name="Text Box 5" descr="Threats"/>
          <p:cNvSpPr txBox="1">
            <a:spLocks noChangeArrowheads="1"/>
          </p:cNvSpPr>
          <p:nvPr/>
        </p:nvSpPr>
        <p:spPr bwMode="auto">
          <a:xfrm>
            <a:off x="152400" y="990600"/>
            <a:ext cx="3276600" cy="923330"/>
          </a:xfrm>
          <a:prstGeom prst="rect">
            <a:avLst/>
          </a:prstGeom>
          <a:solidFill>
            <a:schemeClr val="accent6"/>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5400" b="1" dirty="0" smtClean="0"/>
              <a:t>Threats</a:t>
            </a:r>
            <a:endParaRPr lang="en-US" sz="5400" b="1" dirty="0"/>
          </a:p>
        </p:txBody>
      </p:sp>
      <p:sp>
        <p:nvSpPr>
          <p:cNvPr id="56323" name="Rectangle 3"/>
          <p:cNvSpPr>
            <a:spLocks noGrp="1" noChangeArrowheads="1"/>
          </p:cNvSpPr>
          <p:nvPr>
            <p:ph type="title"/>
          </p:nvPr>
        </p:nvSpPr>
        <p:spPr>
          <a:xfrm>
            <a:off x="0" y="25400"/>
            <a:ext cx="5943600" cy="563562"/>
          </a:xfrm>
        </p:spPr>
        <p:txBody>
          <a:bodyPr>
            <a:noAutofit/>
          </a:bodyPr>
          <a:lstStyle/>
          <a:p>
            <a:pPr eaLnBrk="1" hangingPunct="1">
              <a:defRPr/>
            </a:pPr>
            <a:r>
              <a:rPr lang="en-US" sz="4000" b="1" dirty="0" smtClean="0"/>
              <a:t>Situational Awareness</a:t>
            </a:r>
            <a:endParaRPr lang="en-US" sz="4000" b="1" dirty="0" smtClean="0">
              <a:latin typeface="+mj-lt"/>
            </a:endParaRPr>
          </a:p>
        </p:txBody>
      </p:sp>
    </p:spTree>
    <p:extLst>
      <p:ext uri="{BB962C8B-B14F-4D97-AF65-F5344CB8AC3E}">
        <p14:creationId xmlns:p14="http://schemas.microsoft.com/office/powerpoint/2010/main" val="52059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88587802"/>
              </p:ext>
            </p:extLst>
          </p:nvPr>
        </p:nvGraphicFramePr>
        <p:xfrm>
          <a:off x="457200" y="-76200"/>
          <a:ext cx="8229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rot="16200000">
            <a:off x="-1054100" y="2857500"/>
            <a:ext cx="3860800" cy="1143000"/>
          </a:xfrm>
        </p:spPr>
        <p:txBody>
          <a:bodyPr>
            <a:normAutofit/>
          </a:bodyPr>
          <a:lstStyle/>
          <a:p>
            <a:r>
              <a:rPr lang="en-US" sz="5400" dirty="0" smtClean="0"/>
              <a:t>Definitions</a:t>
            </a:r>
            <a:endParaRPr lang="en-US" sz="5400" dirty="0"/>
          </a:p>
        </p:txBody>
      </p:sp>
    </p:spTree>
    <p:extLst>
      <p:ext uri="{BB962C8B-B14F-4D97-AF65-F5344CB8AC3E}">
        <p14:creationId xmlns:p14="http://schemas.microsoft.com/office/powerpoint/2010/main" val="41396667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8566924"/>
              </p:ext>
            </p:extLst>
          </p:nvPr>
        </p:nvGraphicFramePr>
        <p:xfrm>
          <a:off x="-381000" y="0"/>
          <a:ext cx="9906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6019800"/>
            <a:ext cx="8229600" cy="1143000"/>
          </a:xfrm>
        </p:spPr>
        <p:txBody>
          <a:bodyPr/>
          <a:lstStyle/>
          <a:p>
            <a:r>
              <a:rPr lang="en-US" b="1" dirty="0" smtClean="0"/>
              <a:t>Human Factors Engineering (HFE)</a:t>
            </a:r>
            <a:endParaRPr lang="en-US" b="1" dirty="0"/>
          </a:p>
        </p:txBody>
      </p:sp>
    </p:spTree>
    <p:extLst>
      <p:ext uri="{BB962C8B-B14F-4D97-AF65-F5344CB8AC3E}">
        <p14:creationId xmlns:p14="http://schemas.microsoft.com/office/powerpoint/2010/main" val="35755618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133600"/>
            <a:ext cx="8229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1143000"/>
            <a:ext cx="7871306" cy="4612929"/>
            <a:chOff x="1761392" y="4419600"/>
            <a:chExt cx="5665730" cy="1371600"/>
          </a:xfrm>
        </p:grpSpPr>
        <p:sp>
          <p:nvSpPr>
            <p:cNvPr id="8" name="Oval 7" descr="&quot;&quot;"/>
            <p:cNvSpPr/>
            <p:nvPr/>
          </p:nvSpPr>
          <p:spPr>
            <a:xfrm>
              <a:off x="1761392" y="4419600"/>
              <a:ext cx="3635260" cy="1371600"/>
            </a:xfrm>
            <a:prstGeom prst="ellipse">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descr="&quot;&quot;"/>
            <p:cNvSpPr/>
            <p:nvPr/>
          </p:nvSpPr>
          <p:spPr>
            <a:xfrm>
              <a:off x="3791862" y="4419600"/>
              <a:ext cx="3635260" cy="1371600"/>
            </a:xfrm>
            <a:prstGeom prst="ellipse">
              <a:avLst/>
            </a:pr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descr="Medication Event&#10;"/>
            <p:cNvSpPr txBox="1"/>
            <p:nvPr/>
          </p:nvSpPr>
          <p:spPr>
            <a:xfrm>
              <a:off x="1871089" y="4872743"/>
              <a:ext cx="2029391" cy="393509"/>
            </a:xfrm>
            <a:prstGeom prst="rect">
              <a:avLst/>
            </a:prstGeom>
            <a:noFill/>
          </p:spPr>
          <p:txBody>
            <a:bodyPr wrap="square" rtlCol="0">
              <a:spAutoFit/>
            </a:bodyPr>
            <a:lstStyle/>
            <a:p>
              <a:r>
                <a:rPr lang="en-US" sz="4000" dirty="0" smtClean="0"/>
                <a:t>Medication Event</a:t>
              </a:r>
              <a:endParaRPr lang="en-US" sz="4000" dirty="0"/>
            </a:p>
          </p:txBody>
        </p:sp>
        <p:sp>
          <p:nvSpPr>
            <p:cNvPr id="11" name="TextBox 10" descr="ADE"/>
            <p:cNvSpPr txBox="1"/>
            <p:nvPr/>
          </p:nvSpPr>
          <p:spPr>
            <a:xfrm>
              <a:off x="6039568" y="4963372"/>
              <a:ext cx="1112752" cy="210482"/>
            </a:xfrm>
            <a:prstGeom prst="rect">
              <a:avLst/>
            </a:prstGeom>
            <a:noFill/>
          </p:spPr>
          <p:txBody>
            <a:bodyPr wrap="square" rtlCol="0">
              <a:spAutoFit/>
            </a:bodyPr>
            <a:lstStyle/>
            <a:p>
              <a:r>
                <a:rPr lang="en-US" sz="4000" dirty="0" smtClean="0"/>
                <a:t>ADE</a:t>
              </a:r>
              <a:endParaRPr lang="en-US" sz="4000" dirty="0"/>
            </a:p>
          </p:txBody>
        </p:sp>
      </p:grpSp>
      <p:sp>
        <p:nvSpPr>
          <p:cNvPr id="12" name="Rectangular Callout 11" descr="Preventable Medication Event&#10;"/>
          <p:cNvSpPr/>
          <p:nvPr/>
        </p:nvSpPr>
        <p:spPr>
          <a:xfrm>
            <a:off x="5029200" y="228600"/>
            <a:ext cx="3505200" cy="1524000"/>
          </a:xfrm>
          <a:prstGeom prst="wedgeRectCallout">
            <a:avLst>
              <a:gd name="adj1" fmla="val -49715"/>
              <a:gd name="adj2" fmla="val 9586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dirty="0" smtClean="0"/>
              <a:t>Preventable Medication Event</a:t>
            </a:r>
            <a:endParaRPr lang="en-US" sz="3600" dirty="0"/>
          </a:p>
        </p:txBody>
      </p:sp>
      <p:sp>
        <p:nvSpPr>
          <p:cNvPr id="13" name="Rectangular Callout 12" descr="Close Call&#10;"/>
          <p:cNvSpPr/>
          <p:nvPr/>
        </p:nvSpPr>
        <p:spPr>
          <a:xfrm>
            <a:off x="1219200" y="5070129"/>
            <a:ext cx="3352800" cy="1371600"/>
          </a:xfrm>
          <a:prstGeom prst="wedgeRectCallout">
            <a:avLst>
              <a:gd name="adj1" fmla="val -6161"/>
              <a:gd name="adj2" fmla="val -12711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smtClean="0"/>
              <a:t>Close Call</a:t>
            </a:r>
            <a:endParaRPr lang="en-US" sz="3200" dirty="0"/>
          </a:p>
        </p:txBody>
      </p:sp>
    </p:spTree>
    <p:extLst>
      <p:ext uri="{BB962C8B-B14F-4D97-AF65-F5344CB8AC3E}">
        <p14:creationId xmlns:p14="http://schemas.microsoft.com/office/powerpoint/2010/main" val="233947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59AB98C77D04C9FE6E8C6A550D54D" ma:contentTypeVersion="0" ma:contentTypeDescription="Create a new document." ma:contentTypeScope="" ma:versionID="133c62e4bf4efc4524e18d26759077d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87C49-4E1C-4FCA-8D18-F17F11132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73F67A3-7E9A-429D-9B0F-0599822572EA}">
  <ds:schemaRefs>
    <ds:schemaRef ds:uri="http://schemas.microsoft.com/office/2006/documentManagement/types"/>
    <ds:schemaRef ds:uri="http://purl.org/dc/dcmitype/"/>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5F477EB-152E-45BD-A08C-9E44C91124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7390</TotalTime>
  <Words>4290</Words>
  <Application>Microsoft Office PowerPoint</Application>
  <PresentationFormat>On-screen Show (4:3)</PresentationFormat>
  <Paragraphs>940</Paragraphs>
  <Slides>81</Slides>
  <Notes>72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1_Office Theme</vt:lpstr>
      <vt:lpstr>Strategies for Preventing Medication Errors</vt:lpstr>
      <vt:lpstr>Poll Question</vt:lpstr>
      <vt:lpstr>Preventing Medication Errors-Overview</vt:lpstr>
      <vt:lpstr>PowerPoint Presentation</vt:lpstr>
      <vt:lpstr>System Process Complexity</vt:lpstr>
      <vt:lpstr>Things That Can Kill You In A Hospital</vt:lpstr>
      <vt:lpstr>PowerPoint Presentation</vt:lpstr>
      <vt:lpstr>Definitions</vt:lpstr>
      <vt:lpstr>PowerPoint Presentation</vt:lpstr>
      <vt:lpstr>PowerPoint Presentation</vt:lpstr>
      <vt:lpstr>Types of Medication Errors</vt:lpstr>
      <vt:lpstr>Incidence and Costs</vt:lpstr>
      <vt:lpstr>Incidence and Costs</vt:lpstr>
      <vt:lpstr>Incidence and Costs</vt:lpstr>
      <vt:lpstr>Poll Results</vt:lpstr>
      <vt:lpstr>Poll Results</vt:lpstr>
      <vt:lpstr>Studies Suggest Impact Unclear</vt:lpstr>
      <vt:lpstr>Preventing Medication Errors-Overview</vt:lpstr>
      <vt:lpstr>PowerPoint Presentation</vt:lpstr>
      <vt:lpstr>Aviation   Culture   Healthcare</vt:lpstr>
      <vt:lpstr>PowerPoint Presentation</vt:lpstr>
      <vt:lpstr> 3 Step Approach for Safety</vt:lpstr>
      <vt:lpstr>Where do Medication Errors Occur?</vt:lpstr>
      <vt:lpstr>PowerPoint Presentation</vt:lpstr>
      <vt:lpstr>PowerPoint Presentation</vt:lpstr>
      <vt:lpstr>PowerPoint Presentation</vt:lpstr>
      <vt:lpstr>Preventing Medication Errors-Overview</vt:lpstr>
      <vt:lpstr>A Positive Safety Culture</vt:lpstr>
      <vt:lpstr>PowerPoint Presentation</vt:lpstr>
      <vt:lpstr>Preventing Medication Errors-Overview</vt:lpstr>
      <vt:lpstr>Background</vt:lpstr>
      <vt:lpstr>PowerPoint Presentation</vt:lpstr>
      <vt:lpstr>VHA Alerts and Recalls Website</vt:lpstr>
      <vt:lpstr>Preventing Medication Errors-Overview</vt:lpstr>
      <vt:lpstr>Poll Question</vt:lpstr>
      <vt:lpstr>PowerPoint Presentation</vt:lpstr>
      <vt:lpstr>WHAT is an RCA?</vt:lpstr>
      <vt:lpstr>RCA  (The NCPS Model)</vt:lpstr>
      <vt:lpstr>PowerPoint Presentation</vt:lpstr>
      <vt:lpstr>PowerPoint Presentation</vt:lpstr>
      <vt:lpstr>PowerPoint Presentation</vt:lpstr>
      <vt:lpstr>PowerPoint Presentation</vt:lpstr>
      <vt:lpstr>Poll Results</vt:lpstr>
      <vt:lpstr>Poll Results</vt:lpstr>
      <vt:lpstr>Root Cause Analysis (RCA)</vt:lpstr>
      <vt:lpstr>Adverse Events and Close Calls </vt:lpstr>
      <vt:lpstr>RCA and Medication Events</vt:lpstr>
      <vt:lpstr>Preventing Medication Errors-Overview</vt:lpstr>
      <vt:lpstr>Poll Question</vt:lpstr>
      <vt:lpstr>Challenges </vt:lpstr>
      <vt:lpstr>CSP Outbreaks Exserohilum rostratum</vt:lpstr>
      <vt:lpstr>PowerPoint Presentation</vt:lpstr>
      <vt:lpstr>PowerPoint Presentation</vt:lpstr>
      <vt:lpstr>PowerPoint Presentation</vt:lpstr>
      <vt:lpstr>ECRI Top 5 Health Technology Hazards 2013</vt:lpstr>
      <vt:lpstr>Smart Pump Issues Reported to ECRI</vt:lpstr>
      <vt:lpstr>PowerPoint Presentation</vt:lpstr>
      <vt:lpstr>PowerPoint Presentation</vt:lpstr>
      <vt:lpstr>VA Patient-Centric Rx Label</vt:lpstr>
      <vt:lpstr>Poll Results</vt:lpstr>
      <vt:lpstr>Poll Results</vt:lpstr>
      <vt:lpstr>Preventing Medication Errors-Overview</vt:lpstr>
      <vt:lpstr>A Systems Based  Approach</vt:lpstr>
      <vt:lpstr>PowerPoint Presentation</vt:lpstr>
      <vt:lpstr>Healthcare Organization  Strategies</vt:lpstr>
      <vt:lpstr>Where do Medication Errors Occur?</vt:lpstr>
      <vt:lpstr>Where do Medication Errors Occur?</vt:lpstr>
      <vt:lpstr>Where do Medication Errors Occur?</vt:lpstr>
      <vt:lpstr>Where do Medication Errors Occur?</vt:lpstr>
      <vt:lpstr>Where do Medication Errors Occur?</vt:lpstr>
      <vt:lpstr>Where do Medication Errors Occur?</vt:lpstr>
      <vt:lpstr>Where do Medication Errors Occur?</vt:lpstr>
      <vt:lpstr>PowerPoint Presentation</vt:lpstr>
      <vt:lpstr>Broad Strategies</vt:lpstr>
      <vt:lpstr>Fault Tolerance</vt:lpstr>
      <vt:lpstr>PowerPoint Presentation</vt:lpstr>
      <vt:lpstr>PowerPoint Presentation</vt:lpstr>
      <vt:lpstr>PowerPoint Presentation</vt:lpstr>
      <vt:lpstr>Situational Awareness</vt:lpstr>
      <vt:lpstr>Human Factors Engineering (HFE)</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Preventing Medication Errors</dc:title>
  <dc:creator>VHA OIA Training Strategy</dc:creator>
  <cp:keywords>Medication Errors, Preventing Medication Errors, NCPS</cp:keywords>
  <cp:lastModifiedBy>Presenter</cp:lastModifiedBy>
  <cp:revision>462</cp:revision>
  <dcterms:created xsi:type="dcterms:W3CDTF">2012-09-17T16:29:14Z</dcterms:created>
  <dcterms:modified xsi:type="dcterms:W3CDTF">2014-01-14T21:59:35Z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0x01010061559AB98C77D04C9FE6E8C6A550D54D</vt:lpwstr>
  </property>
</Properties>
</file>