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101"/>
  </p:notesMasterIdLst>
  <p:sldIdLst>
    <p:sldId id="342" r:id="rId6"/>
    <p:sldId id="357" r:id="rId7"/>
    <p:sldId id="359" r:id="rId8"/>
    <p:sldId id="360" r:id="rId9"/>
    <p:sldId id="260" r:id="rId10"/>
    <p:sldId id="261" r:id="rId11"/>
    <p:sldId id="344" r:id="rId12"/>
    <p:sldId id="347" r:id="rId13"/>
    <p:sldId id="365" r:id="rId14"/>
    <p:sldId id="366" r:id="rId15"/>
    <p:sldId id="367" r:id="rId16"/>
    <p:sldId id="361" r:id="rId17"/>
    <p:sldId id="362" r:id="rId18"/>
    <p:sldId id="264" r:id="rId19"/>
    <p:sldId id="351" r:id="rId20"/>
    <p:sldId id="265" r:id="rId21"/>
    <p:sldId id="266" r:id="rId22"/>
    <p:sldId id="267" r:id="rId23"/>
    <p:sldId id="268" r:id="rId24"/>
    <p:sldId id="269" r:id="rId25"/>
    <p:sldId id="363" r:id="rId26"/>
    <p:sldId id="353" r:id="rId27"/>
    <p:sldId id="272" r:id="rId28"/>
    <p:sldId id="273" r:id="rId29"/>
    <p:sldId id="364" r:id="rId30"/>
    <p:sldId id="275" r:id="rId31"/>
    <p:sldId id="276" r:id="rId32"/>
    <p:sldId id="277" r:id="rId33"/>
    <p:sldId id="355" r:id="rId34"/>
    <p:sldId id="370" r:id="rId35"/>
    <p:sldId id="278" r:id="rId36"/>
    <p:sldId id="279" r:id="rId37"/>
    <p:sldId id="280" r:id="rId38"/>
    <p:sldId id="281" r:id="rId39"/>
    <p:sldId id="282" r:id="rId40"/>
    <p:sldId id="283" r:id="rId41"/>
    <p:sldId id="284" r:id="rId42"/>
    <p:sldId id="368" r:id="rId43"/>
    <p:sldId id="371"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72"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69"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6FD"/>
    <a:srgbClr val="F4F3EC"/>
    <a:srgbClr val="EEEDE2"/>
    <a:srgbClr val="F6F5F0"/>
    <a:srgbClr val="F8F7F2"/>
    <a:srgbClr val="F9F9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73" autoAdjust="0"/>
    <p:restoredTop sz="94139" autoAdjust="0"/>
  </p:normalViewPr>
  <p:slideViewPr>
    <p:cSldViewPr>
      <p:cViewPr varScale="1">
        <p:scale>
          <a:sx n="69" d="100"/>
          <a:sy n="69" d="100"/>
        </p:scale>
        <p:origin x="-1182" y="-108"/>
      </p:cViewPr>
      <p:guideLst>
        <p:guide orient="horz" pos="2160"/>
        <p:guide pos="2880"/>
      </p:guideLst>
    </p:cSldViewPr>
  </p:slideViewPr>
  <p:outlineViewPr>
    <p:cViewPr>
      <p:scale>
        <a:sx n="33" d="100"/>
        <a:sy n="33" d="100"/>
      </p:scale>
      <p:origin x="0" y="1285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s>
</file>

<file path=ppt/diagrams/_rels/data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0DD298-3F77-449B-B3DC-CCEBF3260612}" type="doc">
      <dgm:prSet loTypeId="urn:microsoft.com/office/officeart/2008/layout/RadialCluster" loCatId="relationship" qsTypeId="urn:microsoft.com/office/officeart/2005/8/quickstyle/3d1" qsCatId="3D" csTypeId="urn:microsoft.com/office/officeart/2005/8/colors/colorful3" csCatId="colorful" phldr="1"/>
      <dgm:spPr/>
      <dgm:t>
        <a:bodyPr/>
        <a:lstStyle/>
        <a:p>
          <a:endParaRPr lang="en-US"/>
        </a:p>
      </dgm:t>
    </dgm:pt>
    <dgm:pt modelId="{89F07C6A-2693-4F17-B540-36969654E6AF}">
      <dgm:prSet phldrT="[Text]" custT="1"/>
      <dgm:spPr/>
      <dgm:t>
        <a:bodyPr/>
        <a:lstStyle/>
        <a:p>
          <a:r>
            <a:rPr lang="en-US" sz="3200" b="1" dirty="0" smtClean="0">
              <a:effectLst/>
            </a:rPr>
            <a:t>CPRS</a:t>
          </a:r>
          <a:endParaRPr lang="en-US" sz="3200" b="1" dirty="0">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B7AB048F-A227-41FC-B171-460EBE1B9BB8}" type="parTrans" cxnId="{572D65F2-4585-40B6-A392-6385723A7538}">
      <dgm:prSet/>
      <dgm:spPr/>
      <dgm:t>
        <a:bodyPr/>
        <a:lstStyle/>
        <a:p>
          <a:endParaRPr lang="en-US">
            <a:effectLst>
              <a:outerShdw blurRad="38100" dist="38100" dir="2700000" algn="tl">
                <a:srgbClr val="000000">
                  <a:alpha val="43137"/>
                </a:srgbClr>
              </a:outerShdw>
            </a:effectLst>
          </a:endParaRPr>
        </a:p>
      </dgm:t>
    </dgm:pt>
    <dgm:pt modelId="{23820CC9-01C9-405E-8244-0F7468EB3E0F}" type="sibTrans" cxnId="{572D65F2-4585-40B6-A392-6385723A7538}">
      <dgm:prSet/>
      <dgm:spPr/>
      <dgm:t>
        <a:bodyPr/>
        <a:lstStyle/>
        <a:p>
          <a:endParaRPr lang="en-US">
            <a:effectLst>
              <a:outerShdw blurRad="38100" dist="38100" dir="2700000" algn="tl">
                <a:srgbClr val="000000">
                  <a:alpha val="43137"/>
                </a:srgbClr>
              </a:outerShdw>
            </a:effectLst>
          </a:endParaRPr>
        </a:p>
      </dgm:t>
    </dgm:pt>
    <dgm:pt modelId="{11FE366D-3E07-4BFA-8150-52C723DB0A77}">
      <dgm:prSet phldrT="[Text]" custT="1"/>
      <dgm:spPr/>
      <dgm:t>
        <a:bodyPr/>
        <a:lstStyle/>
        <a:p>
          <a:r>
            <a:rPr lang="en-US" sz="2600" b="1" dirty="0" smtClean="0">
              <a:effectLst/>
            </a:rPr>
            <a:t>CPRS Tips &amp; Time savers</a:t>
          </a:r>
          <a:endParaRPr lang="en-US" sz="2600" b="1" dirty="0">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822DD6FD-BFF3-4708-89E6-874BADFCDD22}" type="parTrans" cxnId="{AEDF5D37-2E2A-4E53-8757-845EB96EA82C}">
      <dgm:prSet custT="1"/>
      <dgm:spPr/>
      <dgm:t>
        <a:bodyPr/>
        <a:lstStyle/>
        <a:p>
          <a:endParaRPr lang="en-US" sz="2000" b="1">
            <a:solidFill>
              <a:schemeClr val="bg1"/>
            </a:solidFill>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189AD899-4BFB-4311-BA2E-DF3ACCFBE902}" type="sibTrans" cxnId="{AEDF5D37-2E2A-4E53-8757-845EB96EA82C}">
      <dgm:prSet/>
      <dgm:spPr/>
      <dgm:t>
        <a:bodyPr/>
        <a:lstStyle/>
        <a:p>
          <a:endParaRPr lang="en-US">
            <a:effectLst>
              <a:outerShdw blurRad="38100" dist="38100" dir="2700000" algn="tl">
                <a:srgbClr val="000000">
                  <a:alpha val="43137"/>
                </a:srgbClr>
              </a:outerShdw>
            </a:effectLst>
          </a:endParaRPr>
        </a:p>
      </dgm:t>
    </dgm:pt>
    <dgm:pt modelId="{0F646B92-C689-47D3-97D5-19F33E2F82D7}">
      <dgm:prSet phldrT="[Text]" custT="1"/>
      <dgm:spPr/>
      <dgm:t>
        <a:bodyPr/>
        <a:lstStyle/>
        <a:p>
          <a:r>
            <a:rPr lang="en-US" sz="2500" b="1" dirty="0" smtClean="0">
              <a:effectLst/>
            </a:rPr>
            <a:t>Notifications</a:t>
          </a:r>
          <a:endParaRPr lang="en-US" sz="2500" b="1" dirty="0">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377873F3-DC51-4B67-BD40-02B18A81C40E}" type="parTrans" cxnId="{AF690C37-30D5-437F-BF44-4889FCC3FD36}">
      <dgm:prSet custT="1"/>
      <dgm:spPr/>
      <dgm:t>
        <a:bodyPr/>
        <a:lstStyle/>
        <a:p>
          <a:endParaRPr lang="en-US" sz="2000" b="1">
            <a:solidFill>
              <a:schemeClr val="bg1"/>
            </a:solidFill>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484D0F33-F5C6-40E9-9BA0-9E1C7E4207D2}" type="sibTrans" cxnId="{AF690C37-30D5-437F-BF44-4889FCC3FD36}">
      <dgm:prSet/>
      <dgm:spPr/>
      <dgm:t>
        <a:bodyPr/>
        <a:lstStyle/>
        <a:p>
          <a:endParaRPr lang="en-US">
            <a:effectLst>
              <a:outerShdw blurRad="38100" dist="38100" dir="2700000" algn="tl">
                <a:srgbClr val="000000">
                  <a:alpha val="43137"/>
                </a:srgbClr>
              </a:outerShdw>
            </a:effectLst>
          </a:endParaRPr>
        </a:p>
      </dgm:t>
    </dgm:pt>
    <dgm:pt modelId="{196B9CB0-99D6-468D-B077-D1EA129A704C}">
      <dgm:prSet phldrT="[Text]" custT="1"/>
      <dgm:spPr/>
      <dgm:t>
        <a:bodyPr/>
        <a:lstStyle/>
        <a:p>
          <a:r>
            <a:rPr lang="en-US" sz="2600" b="1" dirty="0" smtClean="0">
              <a:effectLst/>
            </a:rPr>
            <a:t>Clinical Reminders</a:t>
          </a:r>
          <a:endParaRPr lang="en-US" sz="2600" b="1" dirty="0">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B7AFD603-1D6E-47D4-8C80-F0B2B516CE90}" type="parTrans" cxnId="{8A6D2B2B-08D2-4927-8504-AD62E2A4E8B3}">
      <dgm:prSet custT="1"/>
      <dgm:spPr/>
      <dgm:t>
        <a:bodyPr/>
        <a:lstStyle/>
        <a:p>
          <a:endParaRPr lang="en-US" sz="2000" b="1">
            <a:solidFill>
              <a:schemeClr val="bg1"/>
            </a:solidFill>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BACB0B78-84C3-4933-9771-7632C9B34FF5}" type="sibTrans" cxnId="{8A6D2B2B-08D2-4927-8504-AD62E2A4E8B3}">
      <dgm:prSet/>
      <dgm:spPr/>
      <dgm:t>
        <a:bodyPr/>
        <a:lstStyle/>
        <a:p>
          <a:endParaRPr lang="en-US">
            <a:effectLst>
              <a:outerShdw blurRad="38100" dist="38100" dir="2700000" algn="tl">
                <a:srgbClr val="000000">
                  <a:alpha val="43137"/>
                </a:srgbClr>
              </a:outerShdw>
            </a:effectLst>
          </a:endParaRPr>
        </a:p>
      </dgm:t>
    </dgm:pt>
    <dgm:pt modelId="{DDBC266B-65AD-43A2-934F-C5EFEA89D8BA}">
      <dgm:prSet phldrT="[Text]" custT="1"/>
      <dgm:spPr/>
      <dgm:t>
        <a:bodyPr/>
        <a:lstStyle/>
        <a:p>
          <a:r>
            <a:rPr lang="en-US" sz="2600" b="1" dirty="0" smtClean="0">
              <a:effectLst/>
            </a:rPr>
            <a:t>Reports Tab</a:t>
          </a:r>
          <a:endParaRPr lang="en-US" sz="2600" b="1" dirty="0">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F67D3A5C-7CC1-4622-A140-C44A4DAAB925}" type="parTrans" cxnId="{66303B62-0B42-4C28-AF6C-5E49E3758007}">
      <dgm:prSet custT="1"/>
      <dgm:spPr/>
      <dgm:t>
        <a:bodyPr/>
        <a:lstStyle/>
        <a:p>
          <a:endParaRPr lang="en-US" sz="2000" b="1">
            <a:solidFill>
              <a:schemeClr val="bg1"/>
            </a:solidFill>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85F2DD4D-3476-49B2-A95C-7DA31707F98A}" type="sibTrans" cxnId="{66303B62-0B42-4C28-AF6C-5E49E3758007}">
      <dgm:prSet/>
      <dgm:spPr/>
      <dgm:t>
        <a:bodyPr/>
        <a:lstStyle/>
        <a:p>
          <a:endParaRPr lang="en-US">
            <a:effectLst>
              <a:outerShdw blurRad="38100" dist="38100" dir="2700000" algn="tl">
                <a:srgbClr val="000000">
                  <a:alpha val="43137"/>
                </a:srgbClr>
              </a:outerShdw>
            </a:effectLst>
          </a:endParaRPr>
        </a:p>
      </dgm:t>
    </dgm:pt>
    <dgm:pt modelId="{B8570393-35F6-4C05-9A0F-E4B20065B319}">
      <dgm:prSet phldrT="[Text]" custT="1"/>
      <dgm:spPr/>
      <dgm:t>
        <a:bodyPr/>
        <a:lstStyle/>
        <a:p>
          <a:r>
            <a:rPr lang="en-US" sz="2600" b="1" dirty="0" smtClean="0">
              <a:effectLst/>
            </a:rPr>
            <a:t>Progress Notes</a:t>
          </a:r>
          <a:endParaRPr lang="en-US" sz="2600" b="1" dirty="0">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A352277D-061F-4EB5-AE7B-56028E048C8A}" type="parTrans" cxnId="{4D105D9D-F288-4B85-981E-271F488BF3EB}">
      <dgm:prSet custT="1"/>
      <dgm:spPr/>
      <dgm:t>
        <a:bodyPr/>
        <a:lstStyle/>
        <a:p>
          <a:endParaRPr lang="en-US" sz="2000" b="1">
            <a:solidFill>
              <a:schemeClr val="bg1"/>
            </a:solidFill>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D388C5C4-8E0C-48D8-9A27-E3C58C63239D}" type="sibTrans" cxnId="{4D105D9D-F288-4B85-981E-271F488BF3EB}">
      <dgm:prSet/>
      <dgm:spPr/>
      <dgm:t>
        <a:bodyPr/>
        <a:lstStyle/>
        <a:p>
          <a:endParaRPr lang="en-US">
            <a:effectLst>
              <a:outerShdw blurRad="38100" dist="38100" dir="2700000" algn="tl">
                <a:srgbClr val="000000">
                  <a:alpha val="43137"/>
                </a:srgbClr>
              </a:outerShdw>
            </a:effectLst>
          </a:endParaRPr>
        </a:p>
      </dgm:t>
    </dgm:pt>
    <dgm:pt modelId="{341CAAE1-9024-470D-85A0-A48C7FBC0934}">
      <dgm:prSet phldrT="[Text]" custT="1"/>
      <dgm:spPr/>
      <dgm:t>
        <a:bodyPr/>
        <a:lstStyle/>
        <a:p>
          <a:r>
            <a:rPr lang="en-US" sz="2500" b="1" dirty="0" smtClean="0">
              <a:effectLst/>
            </a:rPr>
            <a:t>Combination List</a:t>
          </a:r>
          <a:endParaRPr lang="en-US" sz="2500" b="1" dirty="0">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C7DF4E82-0A7B-479B-9713-244BC75B1DE4}" type="parTrans" cxnId="{69BF048E-8885-44FE-AC63-60E7A7B3144B}">
      <dgm:prSet custT="1"/>
      <dgm:spPr/>
      <dgm:t>
        <a:bodyPr/>
        <a:lstStyle/>
        <a:p>
          <a:endParaRPr lang="en-US" sz="2000" b="1">
            <a:solidFill>
              <a:schemeClr val="bg1"/>
            </a:solidFill>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0E289793-2F01-4388-9E8B-799297F4CFCC}" type="sibTrans" cxnId="{69BF048E-8885-44FE-AC63-60E7A7B3144B}">
      <dgm:prSet/>
      <dgm:spPr/>
      <dgm:t>
        <a:bodyPr/>
        <a:lstStyle/>
        <a:p>
          <a:endParaRPr lang="en-US">
            <a:effectLst>
              <a:outerShdw blurRad="38100" dist="38100" dir="2700000" algn="tl">
                <a:srgbClr val="000000">
                  <a:alpha val="43137"/>
                </a:srgbClr>
              </a:outerShdw>
            </a:effectLst>
          </a:endParaRPr>
        </a:p>
      </dgm:t>
    </dgm:pt>
    <dgm:pt modelId="{62125B2A-466B-49AE-8815-A854F09F048B}">
      <dgm:prSet phldrT="[Text]" custT="1"/>
      <dgm:spPr/>
      <dgm:t>
        <a:bodyPr/>
        <a:lstStyle/>
        <a:p>
          <a:r>
            <a:rPr lang="en-US" sz="2600" b="1" dirty="0" smtClean="0">
              <a:effectLst/>
            </a:rPr>
            <a:t>Orders</a:t>
          </a:r>
          <a:endParaRPr lang="en-US" sz="2600" b="1" dirty="0">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D1BE4517-0C6B-417B-A67D-A0B8B6AEB9BA}" type="parTrans" cxnId="{116D1301-3D30-434F-AC25-B506B293681D}">
      <dgm:prSet custT="1"/>
      <dgm:spPr/>
      <dgm:t>
        <a:bodyPr/>
        <a:lstStyle/>
        <a:p>
          <a:endParaRPr lang="en-US" sz="2000" b="1">
            <a:solidFill>
              <a:schemeClr val="bg1"/>
            </a:solidFill>
            <a:effectLst/>
          </a:endParaRPr>
        </a:p>
      </dgm:t>
      <dgm:extLst>
        <a:ext uri="{E40237B7-FDA0-4F09-8148-C483321AD2D9}">
          <dgm14:cNvPr xmlns:dgm14="http://schemas.microsoft.com/office/drawing/2010/diagram" id="0" name="" descr="CPRS&#10; CPRS Tips &amp; Time savers&#10; Notifications&#10; Clinical Reminders&#10; Reports Tab&#10; Progress Notes&#10; Combination List&#10; Orders&#10;"/>
        </a:ext>
      </dgm:extLst>
    </dgm:pt>
    <dgm:pt modelId="{356D23FB-8FBE-411D-A509-22CBCE16CB65}" type="sibTrans" cxnId="{116D1301-3D30-434F-AC25-B506B293681D}">
      <dgm:prSet/>
      <dgm:spPr/>
      <dgm:t>
        <a:bodyPr/>
        <a:lstStyle/>
        <a:p>
          <a:endParaRPr lang="en-US">
            <a:effectLst>
              <a:outerShdw blurRad="38100" dist="38100" dir="2700000" algn="tl">
                <a:srgbClr val="000000">
                  <a:alpha val="43137"/>
                </a:srgbClr>
              </a:outerShdw>
            </a:effectLst>
          </a:endParaRPr>
        </a:p>
      </dgm:t>
    </dgm:pt>
    <dgm:pt modelId="{0933C45C-EE51-460D-85CD-F41269F44B16}" type="pres">
      <dgm:prSet presAssocID="{A70DD298-3F77-449B-B3DC-CCEBF3260612}" presName="Name0" presStyleCnt="0">
        <dgm:presLayoutVars>
          <dgm:chMax val="1"/>
          <dgm:chPref val="1"/>
          <dgm:dir/>
          <dgm:animOne val="branch"/>
          <dgm:animLvl val="lvl"/>
        </dgm:presLayoutVars>
      </dgm:prSet>
      <dgm:spPr/>
      <dgm:t>
        <a:bodyPr/>
        <a:lstStyle/>
        <a:p>
          <a:endParaRPr lang="en-US"/>
        </a:p>
      </dgm:t>
    </dgm:pt>
    <dgm:pt modelId="{E3E5199E-EB47-4401-8702-5A73C8647D77}" type="pres">
      <dgm:prSet presAssocID="{89F07C6A-2693-4F17-B540-36969654E6AF}" presName="singleCycle" presStyleCnt="0"/>
      <dgm:spPr/>
      <dgm:t>
        <a:bodyPr/>
        <a:lstStyle/>
        <a:p>
          <a:endParaRPr lang="en-US"/>
        </a:p>
      </dgm:t>
    </dgm:pt>
    <dgm:pt modelId="{CA5D97C7-4BF5-4C39-99E8-7316190C66B5}" type="pres">
      <dgm:prSet presAssocID="{89F07C6A-2693-4F17-B540-36969654E6AF}" presName="singleCenter" presStyleLbl="node1" presStyleIdx="0" presStyleCnt="8" custScaleX="110000" custScaleY="110000">
        <dgm:presLayoutVars>
          <dgm:chMax val="7"/>
          <dgm:chPref val="7"/>
        </dgm:presLayoutVars>
      </dgm:prSet>
      <dgm:spPr/>
      <dgm:t>
        <a:bodyPr/>
        <a:lstStyle/>
        <a:p>
          <a:endParaRPr lang="en-US"/>
        </a:p>
      </dgm:t>
    </dgm:pt>
    <dgm:pt modelId="{9DE52635-F161-4D58-8345-42AAEEA11215}" type="pres">
      <dgm:prSet presAssocID="{822DD6FD-BFF3-4708-89E6-874BADFCDD22}" presName="Name56" presStyleLbl="parChTrans1D2" presStyleIdx="0" presStyleCnt="7"/>
      <dgm:spPr/>
      <dgm:t>
        <a:bodyPr/>
        <a:lstStyle/>
        <a:p>
          <a:endParaRPr lang="en-US"/>
        </a:p>
      </dgm:t>
    </dgm:pt>
    <dgm:pt modelId="{4AE70B4D-B842-4E03-A3FD-21425A478BF7}" type="pres">
      <dgm:prSet presAssocID="{11FE366D-3E07-4BFA-8150-52C723DB0A77}" presName="text0" presStyleLbl="node1" presStyleIdx="1" presStyleCnt="8" custScaleX="161051" custScaleY="121000" custRadScaleRad="100331" custRadScaleInc="0">
        <dgm:presLayoutVars>
          <dgm:bulletEnabled val="1"/>
        </dgm:presLayoutVars>
      </dgm:prSet>
      <dgm:spPr/>
      <dgm:t>
        <a:bodyPr/>
        <a:lstStyle/>
        <a:p>
          <a:endParaRPr lang="en-US"/>
        </a:p>
      </dgm:t>
    </dgm:pt>
    <dgm:pt modelId="{269937BF-26EA-4E5F-9EB9-1DC1F2099683}" type="pres">
      <dgm:prSet presAssocID="{377873F3-DC51-4B67-BD40-02B18A81C40E}" presName="Name56" presStyleLbl="parChTrans1D2" presStyleIdx="1" presStyleCnt="7"/>
      <dgm:spPr/>
      <dgm:t>
        <a:bodyPr/>
        <a:lstStyle/>
        <a:p>
          <a:endParaRPr lang="en-US"/>
        </a:p>
      </dgm:t>
    </dgm:pt>
    <dgm:pt modelId="{A2AD6B9C-9BC6-40F0-815A-72733E2B75C1}" type="pres">
      <dgm:prSet presAssocID="{0F646B92-C689-47D3-97D5-19F33E2F82D7}" presName="text0" presStyleLbl="node1" presStyleIdx="2" presStyleCnt="8" custScaleX="161051" custScaleY="121000" custRadScaleRad="114472" custRadScaleInc="24420">
        <dgm:presLayoutVars>
          <dgm:bulletEnabled val="1"/>
        </dgm:presLayoutVars>
      </dgm:prSet>
      <dgm:spPr/>
      <dgm:t>
        <a:bodyPr/>
        <a:lstStyle/>
        <a:p>
          <a:endParaRPr lang="en-US"/>
        </a:p>
      </dgm:t>
    </dgm:pt>
    <dgm:pt modelId="{E691B6C5-3995-4522-9E41-6679FA97FAB2}" type="pres">
      <dgm:prSet presAssocID="{B7AFD603-1D6E-47D4-8C80-F0B2B516CE90}" presName="Name56" presStyleLbl="parChTrans1D2" presStyleIdx="2" presStyleCnt="7"/>
      <dgm:spPr/>
      <dgm:t>
        <a:bodyPr/>
        <a:lstStyle/>
        <a:p>
          <a:endParaRPr lang="en-US"/>
        </a:p>
      </dgm:t>
    </dgm:pt>
    <dgm:pt modelId="{27233F48-8DE2-492F-9735-3A8B46F5959E}" type="pres">
      <dgm:prSet presAssocID="{196B9CB0-99D6-468D-B077-D1EA129A704C}" presName="text0" presStyleLbl="node1" presStyleIdx="3" presStyleCnt="8" custScaleX="161051" custScaleY="121000">
        <dgm:presLayoutVars>
          <dgm:bulletEnabled val="1"/>
        </dgm:presLayoutVars>
      </dgm:prSet>
      <dgm:spPr/>
      <dgm:t>
        <a:bodyPr/>
        <a:lstStyle/>
        <a:p>
          <a:endParaRPr lang="en-US"/>
        </a:p>
      </dgm:t>
    </dgm:pt>
    <dgm:pt modelId="{D66405DD-5932-405B-A74F-E9218CECC988}" type="pres">
      <dgm:prSet presAssocID="{F67D3A5C-7CC1-4622-A140-C44A4DAAB925}" presName="Name56" presStyleLbl="parChTrans1D2" presStyleIdx="3" presStyleCnt="7"/>
      <dgm:spPr/>
      <dgm:t>
        <a:bodyPr/>
        <a:lstStyle/>
        <a:p>
          <a:endParaRPr lang="en-US"/>
        </a:p>
      </dgm:t>
    </dgm:pt>
    <dgm:pt modelId="{81EE7231-7CFE-43B7-9376-ABCF2576CE48}" type="pres">
      <dgm:prSet presAssocID="{DDBC266B-65AD-43A2-934F-C5EFEA89D8BA}" presName="text0" presStyleLbl="node1" presStyleIdx="4" presStyleCnt="8" custScaleX="161051" custScaleY="121000">
        <dgm:presLayoutVars>
          <dgm:bulletEnabled val="1"/>
        </dgm:presLayoutVars>
      </dgm:prSet>
      <dgm:spPr/>
      <dgm:t>
        <a:bodyPr/>
        <a:lstStyle/>
        <a:p>
          <a:endParaRPr lang="en-US"/>
        </a:p>
      </dgm:t>
    </dgm:pt>
    <dgm:pt modelId="{B888B16F-16FA-45B9-ADCB-6656A9842686}" type="pres">
      <dgm:prSet presAssocID="{A352277D-061F-4EB5-AE7B-56028E048C8A}" presName="Name56" presStyleLbl="parChTrans1D2" presStyleIdx="4" presStyleCnt="7"/>
      <dgm:spPr/>
      <dgm:t>
        <a:bodyPr/>
        <a:lstStyle/>
        <a:p>
          <a:endParaRPr lang="en-US"/>
        </a:p>
      </dgm:t>
    </dgm:pt>
    <dgm:pt modelId="{3E675EFC-0C16-4066-86F7-5B5F0376E6D5}" type="pres">
      <dgm:prSet presAssocID="{B8570393-35F6-4C05-9A0F-E4B20065B319}" presName="text0" presStyleLbl="node1" presStyleIdx="5" presStyleCnt="8" custScaleX="161051" custScaleY="121000">
        <dgm:presLayoutVars>
          <dgm:bulletEnabled val="1"/>
        </dgm:presLayoutVars>
      </dgm:prSet>
      <dgm:spPr/>
      <dgm:t>
        <a:bodyPr/>
        <a:lstStyle/>
        <a:p>
          <a:endParaRPr lang="en-US"/>
        </a:p>
      </dgm:t>
    </dgm:pt>
    <dgm:pt modelId="{ABC679CD-AB83-4DAB-8480-D2CF691B3208}" type="pres">
      <dgm:prSet presAssocID="{C7DF4E82-0A7B-479B-9713-244BC75B1DE4}" presName="Name56" presStyleLbl="parChTrans1D2" presStyleIdx="5" presStyleCnt="7"/>
      <dgm:spPr/>
      <dgm:t>
        <a:bodyPr/>
        <a:lstStyle/>
        <a:p>
          <a:endParaRPr lang="en-US"/>
        </a:p>
      </dgm:t>
    </dgm:pt>
    <dgm:pt modelId="{75DC3C9D-1FAE-447A-846B-F6E1B6C89BFC}" type="pres">
      <dgm:prSet presAssocID="{341CAAE1-9024-470D-85A0-A48C7FBC0934}" presName="text0" presStyleLbl="node1" presStyleIdx="6" presStyleCnt="8" custScaleX="161051" custScaleY="121000">
        <dgm:presLayoutVars>
          <dgm:bulletEnabled val="1"/>
        </dgm:presLayoutVars>
      </dgm:prSet>
      <dgm:spPr/>
      <dgm:t>
        <a:bodyPr/>
        <a:lstStyle/>
        <a:p>
          <a:endParaRPr lang="en-US"/>
        </a:p>
      </dgm:t>
    </dgm:pt>
    <dgm:pt modelId="{D5A48D6F-2835-4786-9A3D-FB49A8D01540}" type="pres">
      <dgm:prSet presAssocID="{D1BE4517-0C6B-417B-A67D-A0B8B6AEB9BA}" presName="Name56" presStyleLbl="parChTrans1D2" presStyleIdx="6" presStyleCnt="7"/>
      <dgm:spPr/>
      <dgm:t>
        <a:bodyPr/>
        <a:lstStyle/>
        <a:p>
          <a:endParaRPr lang="en-US"/>
        </a:p>
      </dgm:t>
    </dgm:pt>
    <dgm:pt modelId="{27992440-2562-405B-A1C3-FD118A19E9C6}" type="pres">
      <dgm:prSet presAssocID="{62125B2A-466B-49AE-8815-A854F09F048B}" presName="text0" presStyleLbl="node1" presStyleIdx="7" presStyleCnt="8" custScaleX="161051" custScaleY="121000" custRadScaleRad="109754" custRadScaleInc="-25602">
        <dgm:presLayoutVars>
          <dgm:bulletEnabled val="1"/>
        </dgm:presLayoutVars>
      </dgm:prSet>
      <dgm:spPr/>
      <dgm:t>
        <a:bodyPr/>
        <a:lstStyle/>
        <a:p>
          <a:endParaRPr lang="en-US"/>
        </a:p>
      </dgm:t>
    </dgm:pt>
  </dgm:ptLst>
  <dgm:cxnLst>
    <dgm:cxn modelId="{116D1301-3D30-434F-AC25-B506B293681D}" srcId="{89F07C6A-2693-4F17-B540-36969654E6AF}" destId="{62125B2A-466B-49AE-8815-A854F09F048B}" srcOrd="6" destOrd="0" parTransId="{D1BE4517-0C6B-417B-A67D-A0B8B6AEB9BA}" sibTransId="{356D23FB-8FBE-411D-A509-22CBCE16CB65}"/>
    <dgm:cxn modelId="{38F1ACD5-83A1-41F9-B1FA-AEF8843145B1}" type="presOf" srcId="{822DD6FD-BFF3-4708-89E6-874BADFCDD22}" destId="{9DE52635-F161-4D58-8345-42AAEEA11215}" srcOrd="0" destOrd="0" presId="urn:microsoft.com/office/officeart/2008/layout/RadialCluster"/>
    <dgm:cxn modelId="{4D105D9D-F288-4B85-981E-271F488BF3EB}" srcId="{89F07C6A-2693-4F17-B540-36969654E6AF}" destId="{B8570393-35F6-4C05-9A0F-E4B20065B319}" srcOrd="4" destOrd="0" parTransId="{A352277D-061F-4EB5-AE7B-56028E048C8A}" sibTransId="{D388C5C4-8E0C-48D8-9A27-E3C58C63239D}"/>
    <dgm:cxn modelId="{BF6188C1-A41F-4772-960A-74B308C7B803}" type="presOf" srcId="{11FE366D-3E07-4BFA-8150-52C723DB0A77}" destId="{4AE70B4D-B842-4E03-A3FD-21425A478BF7}" srcOrd="0" destOrd="0" presId="urn:microsoft.com/office/officeart/2008/layout/RadialCluster"/>
    <dgm:cxn modelId="{69BF048E-8885-44FE-AC63-60E7A7B3144B}" srcId="{89F07C6A-2693-4F17-B540-36969654E6AF}" destId="{341CAAE1-9024-470D-85A0-A48C7FBC0934}" srcOrd="5" destOrd="0" parTransId="{C7DF4E82-0A7B-479B-9713-244BC75B1DE4}" sibTransId="{0E289793-2F01-4388-9E8B-799297F4CFCC}"/>
    <dgm:cxn modelId="{E67D4AE9-D27E-47D6-8CFC-BEE88B799713}" type="presOf" srcId="{196B9CB0-99D6-468D-B077-D1EA129A704C}" destId="{27233F48-8DE2-492F-9735-3A8B46F5959E}" srcOrd="0" destOrd="0" presId="urn:microsoft.com/office/officeart/2008/layout/RadialCluster"/>
    <dgm:cxn modelId="{8489B1B0-9581-402C-8C91-734038502852}" type="presOf" srcId="{F67D3A5C-7CC1-4622-A140-C44A4DAAB925}" destId="{D66405DD-5932-405B-A74F-E9218CECC988}" srcOrd="0" destOrd="0" presId="urn:microsoft.com/office/officeart/2008/layout/RadialCluster"/>
    <dgm:cxn modelId="{DA1317B5-AA7E-4EAB-A10B-B8B7FD61D3C5}" type="presOf" srcId="{89F07C6A-2693-4F17-B540-36969654E6AF}" destId="{CA5D97C7-4BF5-4C39-99E8-7316190C66B5}" srcOrd="0" destOrd="0" presId="urn:microsoft.com/office/officeart/2008/layout/RadialCluster"/>
    <dgm:cxn modelId="{3ABAB409-D9E4-443F-A38D-16CA44DF9741}" type="presOf" srcId="{B7AFD603-1D6E-47D4-8C80-F0B2B516CE90}" destId="{E691B6C5-3995-4522-9E41-6679FA97FAB2}" srcOrd="0" destOrd="0" presId="urn:microsoft.com/office/officeart/2008/layout/RadialCluster"/>
    <dgm:cxn modelId="{AF690C37-30D5-437F-BF44-4889FCC3FD36}" srcId="{89F07C6A-2693-4F17-B540-36969654E6AF}" destId="{0F646B92-C689-47D3-97D5-19F33E2F82D7}" srcOrd="1" destOrd="0" parTransId="{377873F3-DC51-4B67-BD40-02B18A81C40E}" sibTransId="{484D0F33-F5C6-40E9-9BA0-9E1C7E4207D2}"/>
    <dgm:cxn modelId="{66303B62-0B42-4C28-AF6C-5E49E3758007}" srcId="{89F07C6A-2693-4F17-B540-36969654E6AF}" destId="{DDBC266B-65AD-43A2-934F-C5EFEA89D8BA}" srcOrd="3" destOrd="0" parTransId="{F67D3A5C-7CC1-4622-A140-C44A4DAAB925}" sibTransId="{85F2DD4D-3476-49B2-A95C-7DA31707F98A}"/>
    <dgm:cxn modelId="{8E52B8B6-FC60-474E-BE79-58757BEA98DE}" type="presOf" srcId="{DDBC266B-65AD-43A2-934F-C5EFEA89D8BA}" destId="{81EE7231-7CFE-43B7-9376-ABCF2576CE48}" srcOrd="0" destOrd="0" presId="urn:microsoft.com/office/officeart/2008/layout/RadialCluster"/>
    <dgm:cxn modelId="{572D65F2-4585-40B6-A392-6385723A7538}" srcId="{A70DD298-3F77-449B-B3DC-CCEBF3260612}" destId="{89F07C6A-2693-4F17-B540-36969654E6AF}" srcOrd="0" destOrd="0" parTransId="{B7AB048F-A227-41FC-B171-460EBE1B9BB8}" sibTransId="{23820CC9-01C9-405E-8244-0F7468EB3E0F}"/>
    <dgm:cxn modelId="{C312A104-2878-41E2-90E0-74FDF2B96534}" type="presOf" srcId="{C7DF4E82-0A7B-479B-9713-244BC75B1DE4}" destId="{ABC679CD-AB83-4DAB-8480-D2CF691B3208}" srcOrd="0" destOrd="0" presId="urn:microsoft.com/office/officeart/2008/layout/RadialCluster"/>
    <dgm:cxn modelId="{A7D93C79-699A-4D2F-B47F-6B904EDE2B30}" type="presOf" srcId="{B8570393-35F6-4C05-9A0F-E4B20065B319}" destId="{3E675EFC-0C16-4066-86F7-5B5F0376E6D5}" srcOrd="0" destOrd="0" presId="urn:microsoft.com/office/officeart/2008/layout/RadialCluster"/>
    <dgm:cxn modelId="{B0879808-F8E6-4D82-9B3D-07150D0C468F}" type="presOf" srcId="{A70DD298-3F77-449B-B3DC-CCEBF3260612}" destId="{0933C45C-EE51-460D-85CD-F41269F44B16}" srcOrd="0" destOrd="0" presId="urn:microsoft.com/office/officeart/2008/layout/RadialCluster"/>
    <dgm:cxn modelId="{AEDF5D37-2E2A-4E53-8757-845EB96EA82C}" srcId="{89F07C6A-2693-4F17-B540-36969654E6AF}" destId="{11FE366D-3E07-4BFA-8150-52C723DB0A77}" srcOrd="0" destOrd="0" parTransId="{822DD6FD-BFF3-4708-89E6-874BADFCDD22}" sibTransId="{189AD899-4BFB-4311-BA2E-DF3ACCFBE902}"/>
    <dgm:cxn modelId="{9CA82154-C3B6-492A-9FAB-AFCBADCC7B43}" type="presOf" srcId="{0F646B92-C689-47D3-97D5-19F33E2F82D7}" destId="{A2AD6B9C-9BC6-40F0-815A-72733E2B75C1}" srcOrd="0" destOrd="0" presId="urn:microsoft.com/office/officeart/2008/layout/RadialCluster"/>
    <dgm:cxn modelId="{5651EF5D-3A0E-4532-AAED-DC1403BFA0AB}" type="presOf" srcId="{377873F3-DC51-4B67-BD40-02B18A81C40E}" destId="{269937BF-26EA-4E5F-9EB9-1DC1F2099683}" srcOrd="0" destOrd="0" presId="urn:microsoft.com/office/officeart/2008/layout/RadialCluster"/>
    <dgm:cxn modelId="{D4DF9FC9-C76A-42B6-9C8A-CA8070BD140F}" type="presOf" srcId="{341CAAE1-9024-470D-85A0-A48C7FBC0934}" destId="{75DC3C9D-1FAE-447A-846B-F6E1B6C89BFC}" srcOrd="0" destOrd="0" presId="urn:microsoft.com/office/officeart/2008/layout/RadialCluster"/>
    <dgm:cxn modelId="{4B7D1D35-26E7-4105-AB0F-FA8AFC0988BF}" type="presOf" srcId="{A352277D-061F-4EB5-AE7B-56028E048C8A}" destId="{B888B16F-16FA-45B9-ADCB-6656A9842686}" srcOrd="0" destOrd="0" presId="urn:microsoft.com/office/officeart/2008/layout/RadialCluster"/>
    <dgm:cxn modelId="{A180A61D-84FF-4076-B3B5-0B2715BFFC56}" type="presOf" srcId="{D1BE4517-0C6B-417B-A67D-A0B8B6AEB9BA}" destId="{D5A48D6F-2835-4786-9A3D-FB49A8D01540}" srcOrd="0" destOrd="0" presId="urn:microsoft.com/office/officeart/2008/layout/RadialCluster"/>
    <dgm:cxn modelId="{6628676C-926E-4A6B-AA87-8F5BB44064CA}" type="presOf" srcId="{62125B2A-466B-49AE-8815-A854F09F048B}" destId="{27992440-2562-405B-A1C3-FD118A19E9C6}" srcOrd="0" destOrd="0" presId="urn:microsoft.com/office/officeart/2008/layout/RadialCluster"/>
    <dgm:cxn modelId="{8A6D2B2B-08D2-4927-8504-AD62E2A4E8B3}" srcId="{89F07C6A-2693-4F17-B540-36969654E6AF}" destId="{196B9CB0-99D6-468D-B077-D1EA129A704C}" srcOrd="2" destOrd="0" parTransId="{B7AFD603-1D6E-47D4-8C80-F0B2B516CE90}" sibTransId="{BACB0B78-84C3-4933-9771-7632C9B34FF5}"/>
    <dgm:cxn modelId="{712AE29F-C811-4DDC-BF9C-ABCC19AFAFB7}" type="presParOf" srcId="{0933C45C-EE51-460D-85CD-F41269F44B16}" destId="{E3E5199E-EB47-4401-8702-5A73C8647D77}" srcOrd="0" destOrd="0" presId="urn:microsoft.com/office/officeart/2008/layout/RadialCluster"/>
    <dgm:cxn modelId="{D0ED4443-DAED-4EC5-9C9C-2D7A67E65BBE}" type="presParOf" srcId="{E3E5199E-EB47-4401-8702-5A73C8647D77}" destId="{CA5D97C7-4BF5-4C39-99E8-7316190C66B5}" srcOrd="0" destOrd="0" presId="urn:microsoft.com/office/officeart/2008/layout/RadialCluster"/>
    <dgm:cxn modelId="{EACCE902-8E6C-4FA4-84EB-AEEF8F70F576}" type="presParOf" srcId="{E3E5199E-EB47-4401-8702-5A73C8647D77}" destId="{9DE52635-F161-4D58-8345-42AAEEA11215}" srcOrd="1" destOrd="0" presId="urn:microsoft.com/office/officeart/2008/layout/RadialCluster"/>
    <dgm:cxn modelId="{4DBD4139-6C5D-4578-8F58-C41DB6705EC0}" type="presParOf" srcId="{E3E5199E-EB47-4401-8702-5A73C8647D77}" destId="{4AE70B4D-B842-4E03-A3FD-21425A478BF7}" srcOrd="2" destOrd="0" presId="urn:microsoft.com/office/officeart/2008/layout/RadialCluster"/>
    <dgm:cxn modelId="{F08EDEB6-2335-4A04-B26B-81FD89C8A41C}" type="presParOf" srcId="{E3E5199E-EB47-4401-8702-5A73C8647D77}" destId="{269937BF-26EA-4E5F-9EB9-1DC1F2099683}" srcOrd="3" destOrd="0" presId="urn:microsoft.com/office/officeart/2008/layout/RadialCluster"/>
    <dgm:cxn modelId="{109E352B-520E-4539-AE25-B5F7B8292F25}" type="presParOf" srcId="{E3E5199E-EB47-4401-8702-5A73C8647D77}" destId="{A2AD6B9C-9BC6-40F0-815A-72733E2B75C1}" srcOrd="4" destOrd="0" presId="urn:microsoft.com/office/officeart/2008/layout/RadialCluster"/>
    <dgm:cxn modelId="{9105F10C-1A4E-4A36-B894-FB17655CD6C5}" type="presParOf" srcId="{E3E5199E-EB47-4401-8702-5A73C8647D77}" destId="{E691B6C5-3995-4522-9E41-6679FA97FAB2}" srcOrd="5" destOrd="0" presId="urn:microsoft.com/office/officeart/2008/layout/RadialCluster"/>
    <dgm:cxn modelId="{A73031F4-CBFB-44CE-927E-2B9750169E93}" type="presParOf" srcId="{E3E5199E-EB47-4401-8702-5A73C8647D77}" destId="{27233F48-8DE2-492F-9735-3A8B46F5959E}" srcOrd="6" destOrd="0" presId="urn:microsoft.com/office/officeart/2008/layout/RadialCluster"/>
    <dgm:cxn modelId="{25846673-B79A-4BDF-95C4-C227F87C4748}" type="presParOf" srcId="{E3E5199E-EB47-4401-8702-5A73C8647D77}" destId="{D66405DD-5932-405B-A74F-E9218CECC988}" srcOrd="7" destOrd="0" presId="urn:microsoft.com/office/officeart/2008/layout/RadialCluster"/>
    <dgm:cxn modelId="{859DF43B-82D7-4A12-B3A7-D9AC01A48F16}" type="presParOf" srcId="{E3E5199E-EB47-4401-8702-5A73C8647D77}" destId="{81EE7231-7CFE-43B7-9376-ABCF2576CE48}" srcOrd="8" destOrd="0" presId="urn:microsoft.com/office/officeart/2008/layout/RadialCluster"/>
    <dgm:cxn modelId="{54691271-12CB-49EB-9081-F3A1647F604C}" type="presParOf" srcId="{E3E5199E-EB47-4401-8702-5A73C8647D77}" destId="{B888B16F-16FA-45B9-ADCB-6656A9842686}" srcOrd="9" destOrd="0" presId="urn:microsoft.com/office/officeart/2008/layout/RadialCluster"/>
    <dgm:cxn modelId="{8AB7014E-95F1-4259-AFBB-780766BF6276}" type="presParOf" srcId="{E3E5199E-EB47-4401-8702-5A73C8647D77}" destId="{3E675EFC-0C16-4066-86F7-5B5F0376E6D5}" srcOrd="10" destOrd="0" presId="urn:microsoft.com/office/officeart/2008/layout/RadialCluster"/>
    <dgm:cxn modelId="{A118A089-015B-43DC-A1A6-8818BFF23A5C}" type="presParOf" srcId="{E3E5199E-EB47-4401-8702-5A73C8647D77}" destId="{ABC679CD-AB83-4DAB-8480-D2CF691B3208}" srcOrd="11" destOrd="0" presId="urn:microsoft.com/office/officeart/2008/layout/RadialCluster"/>
    <dgm:cxn modelId="{454EA7D4-DD8E-4875-92F7-F7B700C93791}" type="presParOf" srcId="{E3E5199E-EB47-4401-8702-5A73C8647D77}" destId="{75DC3C9D-1FAE-447A-846B-F6E1B6C89BFC}" srcOrd="12" destOrd="0" presId="urn:microsoft.com/office/officeart/2008/layout/RadialCluster"/>
    <dgm:cxn modelId="{7A51FFF0-0F68-4FD9-888C-C56E59C4C717}" type="presParOf" srcId="{E3E5199E-EB47-4401-8702-5A73C8647D77}" destId="{D5A48D6F-2835-4786-9A3D-FB49A8D01540}" srcOrd="13" destOrd="0" presId="urn:microsoft.com/office/officeart/2008/layout/RadialCluster"/>
    <dgm:cxn modelId="{8B9319FE-4B31-4391-944A-5A6B72DEE570}" type="presParOf" srcId="{E3E5199E-EB47-4401-8702-5A73C8647D77}" destId="{27992440-2562-405B-A1C3-FD118A19E9C6}"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C0D9F981-9F4C-42FA-83DF-26D4E3C4F875}" type="doc">
      <dgm:prSet loTypeId="urn:microsoft.com/office/officeart/2005/8/layout/arrow5" loCatId="relationship" qsTypeId="urn:microsoft.com/office/officeart/2005/8/quickstyle/simple5" qsCatId="simple" csTypeId="urn:microsoft.com/office/officeart/2005/8/colors/accent3_3" csCatId="accent3" phldr="1"/>
      <dgm:spPr/>
      <dgm:t>
        <a:bodyPr/>
        <a:lstStyle/>
        <a:p>
          <a:endParaRPr lang="en-US"/>
        </a:p>
      </dgm:t>
    </dgm:pt>
    <dgm:pt modelId="{66BE81F3-BC3F-4232-BD42-6A3D8BF722DC}">
      <dgm:prSet phldrT="[Text]"/>
      <dgm:spPr/>
      <dgm:t>
        <a:bodyPr/>
        <a:lstStyle/>
        <a:p>
          <a:r>
            <a:rPr lang="en-US" dirty="0" smtClean="0"/>
            <a:t>Text Template</a:t>
          </a:r>
          <a:endParaRPr lang="en-US" dirty="0"/>
        </a:p>
      </dgm:t>
      <dgm:extLst>
        <a:ext uri="{E40237B7-FDA0-4F09-8148-C483321AD2D9}">
          <dgm14:cNvPr xmlns:dgm14="http://schemas.microsoft.com/office/drawing/2010/diagram" id="0" name="" descr="Text Template&#10;Dialog Template&#10;"/>
        </a:ext>
      </dgm:extLst>
    </dgm:pt>
    <dgm:pt modelId="{0F07B4A9-003C-420F-B410-F8A852E92A58}" type="parTrans" cxnId="{103AD570-A492-43BF-A034-7CA54DA94595}">
      <dgm:prSet/>
      <dgm:spPr/>
      <dgm:t>
        <a:bodyPr/>
        <a:lstStyle/>
        <a:p>
          <a:endParaRPr lang="en-US"/>
        </a:p>
      </dgm:t>
    </dgm:pt>
    <dgm:pt modelId="{2700A0DA-AC29-48DC-AB34-365F9388BEAA}" type="sibTrans" cxnId="{103AD570-A492-43BF-A034-7CA54DA94595}">
      <dgm:prSet/>
      <dgm:spPr/>
      <dgm:t>
        <a:bodyPr/>
        <a:lstStyle/>
        <a:p>
          <a:endParaRPr lang="en-US"/>
        </a:p>
      </dgm:t>
    </dgm:pt>
    <dgm:pt modelId="{C4E68951-A4FA-4CE7-AD85-E363D18FCFF2}">
      <dgm:prSet phldrT="[Text]"/>
      <dgm:spPr/>
      <dgm:t>
        <a:bodyPr/>
        <a:lstStyle/>
        <a:p>
          <a:r>
            <a:rPr lang="en-US" dirty="0" smtClean="0"/>
            <a:t>Dialog Template</a:t>
          </a:r>
          <a:endParaRPr lang="en-US" dirty="0"/>
        </a:p>
      </dgm:t>
      <dgm:extLst>
        <a:ext uri="{E40237B7-FDA0-4F09-8148-C483321AD2D9}">
          <dgm14:cNvPr xmlns:dgm14="http://schemas.microsoft.com/office/drawing/2010/diagram" id="0" name="" descr="left arrow: Text Template &#10;right arrow: Dialog Template&#10;"/>
        </a:ext>
      </dgm:extLst>
    </dgm:pt>
    <dgm:pt modelId="{20B885D0-7899-4E78-91E5-F9513662588F}" type="parTrans" cxnId="{328D10FB-B072-4F36-AE50-FD0BF0509744}">
      <dgm:prSet/>
      <dgm:spPr/>
      <dgm:t>
        <a:bodyPr/>
        <a:lstStyle/>
        <a:p>
          <a:endParaRPr lang="en-US"/>
        </a:p>
      </dgm:t>
    </dgm:pt>
    <dgm:pt modelId="{C74178E9-62F9-482D-8E89-C73B92C9A2A0}" type="sibTrans" cxnId="{328D10FB-B072-4F36-AE50-FD0BF0509744}">
      <dgm:prSet/>
      <dgm:spPr/>
      <dgm:t>
        <a:bodyPr/>
        <a:lstStyle/>
        <a:p>
          <a:endParaRPr lang="en-US"/>
        </a:p>
      </dgm:t>
    </dgm:pt>
    <dgm:pt modelId="{BF872586-A3BB-4326-B1BC-0AA0AD70F948}" type="pres">
      <dgm:prSet presAssocID="{C0D9F981-9F4C-42FA-83DF-26D4E3C4F875}" presName="diagram" presStyleCnt="0">
        <dgm:presLayoutVars>
          <dgm:dir/>
          <dgm:resizeHandles val="exact"/>
        </dgm:presLayoutVars>
      </dgm:prSet>
      <dgm:spPr/>
      <dgm:t>
        <a:bodyPr/>
        <a:lstStyle/>
        <a:p>
          <a:endParaRPr lang="en-US"/>
        </a:p>
      </dgm:t>
    </dgm:pt>
    <dgm:pt modelId="{910F8E67-4962-4EC0-BC7A-A84FB19C4D08}" type="pres">
      <dgm:prSet presAssocID="{66BE81F3-BC3F-4232-BD42-6A3D8BF722DC}" presName="arrow" presStyleLbl="node1" presStyleIdx="0" presStyleCnt="2" custRadScaleRad="95711" custRadScaleInc="-250">
        <dgm:presLayoutVars>
          <dgm:bulletEnabled val="1"/>
        </dgm:presLayoutVars>
      </dgm:prSet>
      <dgm:spPr/>
      <dgm:t>
        <a:bodyPr/>
        <a:lstStyle/>
        <a:p>
          <a:endParaRPr lang="en-US"/>
        </a:p>
      </dgm:t>
    </dgm:pt>
    <dgm:pt modelId="{B9B956B0-1057-4C0B-8336-BEC0E240D53F}" type="pres">
      <dgm:prSet presAssocID="{C4E68951-A4FA-4CE7-AD85-E363D18FCFF2}" presName="arrow" presStyleLbl="node1" presStyleIdx="1" presStyleCnt="2">
        <dgm:presLayoutVars>
          <dgm:bulletEnabled val="1"/>
        </dgm:presLayoutVars>
      </dgm:prSet>
      <dgm:spPr/>
      <dgm:t>
        <a:bodyPr/>
        <a:lstStyle/>
        <a:p>
          <a:endParaRPr lang="en-US"/>
        </a:p>
      </dgm:t>
    </dgm:pt>
  </dgm:ptLst>
  <dgm:cxnLst>
    <dgm:cxn modelId="{32B53406-66D6-47E5-BD3B-6F3450F76D99}" type="presOf" srcId="{C0D9F981-9F4C-42FA-83DF-26D4E3C4F875}" destId="{BF872586-A3BB-4326-B1BC-0AA0AD70F948}" srcOrd="0" destOrd="0" presId="urn:microsoft.com/office/officeart/2005/8/layout/arrow5"/>
    <dgm:cxn modelId="{328D10FB-B072-4F36-AE50-FD0BF0509744}" srcId="{C0D9F981-9F4C-42FA-83DF-26D4E3C4F875}" destId="{C4E68951-A4FA-4CE7-AD85-E363D18FCFF2}" srcOrd="1" destOrd="0" parTransId="{20B885D0-7899-4E78-91E5-F9513662588F}" sibTransId="{C74178E9-62F9-482D-8E89-C73B92C9A2A0}"/>
    <dgm:cxn modelId="{5E016085-55F0-4F48-B277-405729F7D6A3}" type="presOf" srcId="{66BE81F3-BC3F-4232-BD42-6A3D8BF722DC}" destId="{910F8E67-4962-4EC0-BC7A-A84FB19C4D08}" srcOrd="0" destOrd="0" presId="urn:microsoft.com/office/officeart/2005/8/layout/arrow5"/>
    <dgm:cxn modelId="{103AD570-A492-43BF-A034-7CA54DA94595}" srcId="{C0D9F981-9F4C-42FA-83DF-26D4E3C4F875}" destId="{66BE81F3-BC3F-4232-BD42-6A3D8BF722DC}" srcOrd="0" destOrd="0" parTransId="{0F07B4A9-003C-420F-B410-F8A852E92A58}" sibTransId="{2700A0DA-AC29-48DC-AB34-365F9388BEAA}"/>
    <dgm:cxn modelId="{675D505F-EBDD-43A7-808F-B24EE05BD9E6}" type="presOf" srcId="{C4E68951-A4FA-4CE7-AD85-E363D18FCFF2}" destId="{B9B956B0-1057-4C0B-8336-BEC0E240D53F}" srcOrd="0" destOrd="0" presId="urn:microsoft.com/office/officeart/2005/8/layout/arrow5"/>
    <dgm:cxn modelId="{78C11BC3-0F5C-4FEF-9F19-BE05A560D3AB}" type="presParOf" srcId="{BF872586-A3BB-4326-B1BC-0AA0AD70F948}" destId="{910F8E67-4962-4EC0-BC7A-A84FB19C4D08}" srcOrd="0" destOrd="0" presId="urn:microsoft.com/office/officeart/2005/8/layout/arrow5"/>
    <dgm:cxn modelId="{1FE4D64A-4619-4AB7-B9FA-3A0CF0EB3B76}" type="presParOf" srcId="{BF872586-A3BB-4326-B1BC-0AA0AD70F948}" destId="{B9B956B0-1057-4C0B-8336-BEC0E240D53F}"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A23B38-B98C-488E-AF33-7DDCF3ABF986}" type="doc">
      <dgm:prSet loTypeId="urn:microsoft.com/office/officeart/2005/8/layout/vList2" loCatId="list" qsTypeId="urn:microsoft.com/office/officeart/2005/8/quickstyle/3d1" qsCatId="3D" csTypeId="urn:microsoft.com/office/officeart/2005/8/colors/accent1_1" csCatId="accent1" phldr="1"/>
      <dgm:spPr/>
      <dgm:t>
        <a:bodyPr/>
        <a:lstStyle/>
        <a:p>
          <a:endParaRPr lang="en-US"/>
        </a:p>
      </dgm:t>
    </dgm:pt>
    <dgm:pt modelId="{7834ABC8-681A-44AE-825F-AD8AAE6A4BFE}">
      <dgm:prSet phldrT="[Text]" custT="1"/>
      <dgm:spPr/>
      <dgm:t>
        <a:bodyPr/>
        <a:lstStyle/>
        <a:p>
          <a:pPr algn="l"/>
          <a:r>
            <a:rPr lang="en-US" sz="2800" dirty="0" smtClean="0">
              <a:solidFill>
                <a:schemeClr val="tx1"/>
              </a:solidFill>
            </a:rPr>
            <a:t>Health/Clinical Informatics (CAC/HIS)</a:t>
          </a:r>
          <a:endParaRPr lang="en-US" sz="2800" dirty="0">
            <a:solidFill>
              <a:schemeClr val="tx1"/>
            </a:solidFill>
          </a:endParaRPr>
        </a:p>
      </dgm:t>
      <dgm:extLst>
        <a:ext uri="{E40237B7-FDA0-4F09-8148-C483321AD2D9}">
          <dgm14:cNvPr xmlns:dgm14="http://schemas.microsoft.com/office/drawing/2010/diagram" id="0" name="" descr="Health/Clinical Informatics (CAC/HIS)&#10; Note Templates&#10; Reminder Dialogs (Collect Data)&#10; Custom Ordering menus&#10;"/>
        </a:ext>
      </dgm:extLst>
    </dgm:pt>
    <dgm:pt modelId="{440B9CDD-69B9-4CA2-B264-C25DC8C34C65}" type="parTrans" cxnId="{F8C52731-8BA9-4233-9700-F6E1D54F692B}">
      <dgm:prSet/>
      <dgm:spPr/>
      <dgm:t>
        <a:bodyPr/>
        <a:lstStyle/>
        <a:p>
          <a:endParaRPr lang="en-US"/>
        </a:p>
      </dgm:t>
    </dgm:pt>
    <dgm:pt modelId="{8C322167-4D6C-4FE3-B974-6E905FEE6EAD}" type="sibTrans" cxnId="{F8C52731-8BA9-4233-9700-F6E1D54F692B}">
      <dgm:prSet/>
      <dgm:spPr/>
      <dgm:t>
        <a:bodyPr/>
        <a:lstStyle/>
        <a:p>
          <a:endParaRPr lang="en-US"/>
        </a:p>
      </dgm:t>
    </dgm:pt>
    <dgm:pt modelId="{77A4CD51-23F5-4A39-954C-D9DF4716BE4B}">
      <dgm:prSet phldrT="[Text]" custT="1"/>
      <dgm:spPr/>
      <dgm:t>
        <a:bodyPr/>
        <a:lstStyle/>
        <a:p>
          <a:pPr algn="l"/>
          <a:r>
            <a:rPr lang="en-US" sz="2800" b="1" dirty="0" smtClean="0">
              <a:solidFill>
                <a:schemeClr val="tx1"/>
              </a:solidFill>
            </a:rPr>
            <a:t>Note Templates</a:t>
          </a:r>
          <a:endParaRPr lang="en-US" sz="2800" b="1" dirty="0">
            <a:solidFill>
              <a:schemeClr val="tx1"/>
            </a:solidFill>
          </a:endParaRPr>
        </a:p>
      </dgm:t>
      <dgm:extLst>
        <a:ext uri="{E40237B7-FDA0-4F09-8148-C483321AD2D9}">
          <dgm14:cNvPr xmlns:dgm14="http://schemas.microsoft.com/office/drawing/2010/diagram" id="0" name="" descr="Health/Clinical Informatics (CAC/HIS)&#10; Note Templates&#10; Reminder Dialogs (Collect Data)&#10; Custom Ordering menus&#10;"/>
        </a:ext>
      </dgm:extLst>
    </dgm:pt>
    <dgm:pt modelId="{269190B3-04D4-4941-9DDF-A77A85DA32ED}" type="parTrans" cxnId="{E0B13B83-98B4-4541-8D51-684BFC6D1FD1}">
      <dgm:prSet/>
      <dgm:spPr/>
      <dgm:t>
        <a:bodyPr/>
        <a:lstStyle/>
        <a:p>
          <a:endParaRPr lang="en-US"/>
        </a:p>
      </dgm:t>
    </dgm:pt>
    <dgm:pt modelId="{242D109A-2342-4730-A428-24669B79E7AA}" type="sibTrans" cxnId="{E0B13B83-98B4-4541-8D51-684BFC6D1FD1}">
      <dgm:prSet/>
      <dgm:spPr/>
      <dgm:t>
        <a:bodyPr/>
        <a:lstStyle/>
        <a:p>
          <a:endParaRPr lang="en-US"/>
        </a:p>
      </dgm:t>
    </dgm:pt>
    <dgm:pt modelId="{9063365D-AAA2-4B28-81F3-E10DF18E58BA}">
      <dgm:prSet custT="1"/>
      <dgm:spPr/>
      <dgm:t>
        <a:bodyPr/>
        <a:lstStyle/>
        <a:p>
          <a:pPr algn="l"/>
          <a:r>
            <a:rPr lang="en-US" sz="2800" b="1" dirty="0" smtClean="0">
              <a:solidFill>
                <a:schemeClr val="tx1"/>
              </a:solidFill>
            </a:rPr>
            <a:t>Reminder Dialogs (Collect Data)</a:t>
          </a:r>
        </a:p>
      </dgm:t>
    </dgm:pt>
    <dgm:pt modelId="{253CBCDB-E6F6-46D7-8CD0-23DAA6FE9680}" type="parTrans" cxnId="{E19BE835-1C7C-45C8-BFB8-B9362B528E47}">
      <dgm:prSet/>
      <dgm:spPr/>
      <dgm:t>
        <a:bodyPr/>
        <a:lstStyle/>
        <a:p>
          <a:endParaRPr lang="en-US"/>
        </a:p>
      </dgm:t>
    </dgm:pt>
    <dgm:pt modelId="{8FEC3EF6-3002-44CA-9013-287BA10A99C6}" type="sibTrans" cxnId="{E19BE835-1C7C-45C8-BFB8-B9362B528E47}">
      <dgm:prSet/>
      <dgm:spPr/>
      <dgm:t>
        <a:bodyPr/>
        <a:lstStyle/>
        <a:p>
          <a:endParaRPr lang="en-US"/>
        </a:p>
      </dgm:t>
    </dgm:pt>
    <dgm:pt modelId="{F2EDA5B5-B333-4E5C-8A4C-6F57177AE5ED}">
      <dgm:prSet custT="1"/>
      <dgm:spPr/>
      <dgm:t>
        <a:bodyPr/>
        <a:lstStyle/>
        <a:p>
          <a:pPr algn="l"/>
          <a:r>
            <a:rPr lang="en-US" sz="2800" b="1" dirty="0" smtClean="0">
              <a:solidFill>
                <a:schemeClr val="tx1"/>
              </a:solidFill>
            </a:rPr>
            <a:t>Custom Ordering menus</a:t>
          </a:r>
        </a:p>
      </dgm:t>
    </dgm:pt>
    <dgm:pt modelId="{001D907D-3C41-4C81-B4EB-F6EB4176F843}" type="parTrans" cxnId="{34E09B4E-D40F-4CAC-A682-E846E5C7A28E}">
      <dgm:prSet/>
      <dgm:spPr/>
      <dgm:t>
        <a:bodyPr/>
        <a:lstStyle/>
        <a:p>
          <a:endParaRPr lang="en-US"/>
        </a:p>
      </dgm:t>
    </dgm:pt>
    <dgm:pt modelId="{D978190D-F8EF-402E-B54D-54CECBCBB08C}" type="sibTrans" cxnId="{34E09B4E-D40F-4CAC-A682-E846E5C7A28E}">
      <dgm:prSet/>
      <dgm:spPr/>
      <dgm:t>
        <a:bodyPr/>
        <a:lstStyle/>
        <a:p>
          <a:endParaRPr lang="en-US"/>
        </a:p>
      </dgm:t>
    </dgm:pt>
    <dgm:pt modelId="{A0EB098E-51BB-4CCD-85C6-1ACCB29EA600}" type="pres">
      <dgm:prSet presAssocID="{7AA23B38-B98C-488E-AF33-7DDCF3ABF986}" presName="linear" presStyleCnt="0">
        <dgm:presLayoutVars>
          <dgm:animLvl val="lvl"/>
          <dgm:resizeHandles val="exact"/>
        </dgm:presLayoutVars>
      </dgm:prSet>
      <dgm:spPr/>
      <dgm:t>
        <a:bodyPr/>
        <a:lstStyle/>
        <a:p>
          <a:endParaRPr lang="en-US"/>
        </a:p>
      </dgm:t>
    </dgm:pt>
    <dgm:pt modelId="{7E345F04-7C7C-47C3-B162-006EE47B56E1}" type="pres">
      <dgm:prSet presAssocID="{7834ABC8-681A-44AE-825F-AD8AAE6A4BFE}" presName="parentText" presStyleLbl="node1" presStyleIdx="0" presStyleCnt="1" custLinFactNeighborX="-11250" custLinFactNeighborY="434">
        <dgm:presLayoutVars>
          <dgm:chMax val="0"/>
          <dgm:bulletEnabled val="1"/>
        </dgm:presLayoutVars>
      </dgm:prSet>
      <dgm:spPr/>
      <dgm:t>
        <a:bodyPr/>
        <a:lstStyle/>
        <a:p>
          <a:endParaRPr lang="en-US"/>
        </a:p>
      </dgm:t>
    </dgm:pt>
    <dgm:pt modelId="{255779ED-0F6F-4D34-934B-FD8FEC5E6D33}" type="pres">
      <dgm:prSet presAssocID="{7834ABC8-681A-44AE-825F-AD8AAE6A4BFE}" presName="childText" presStyleLbl="revTx" presStyleIdx="0" presStyleCnt="1">
        <dgm:presLayoutVars>
          <dgm:bulletEnabled val="1"/>
        </dgm:presLayoutVars>
      </dgm:prSet>
      <dgm:spPr/>
      <dgm:t>
        <a:bodyPr/>
        <a:lstStyle/>
        <a:p>
          <a:endParaRPr lang="en-US"/>
        </a:p>
      </dgm:t>
    </dgm:pt>
  </dgm:ptLst>
  <dgm:cxnLst>
    <dgm:cxn modelId="{A60FA625-1B4E-451C-9694-1E5D4EA26341}" type="presOf" srcId="{77A4CD51-23F5-4A39-954C-D9DF4716BE4B}" destId="{255779ED-0F6F-4D34-934B-FD8FEC5E6D33}" srcOrd="0" destOrd="0" presId="urn:microsoft.com/office/officeart/2005/8/layout/vList2"/>
    <dgm:cxn modelId="{3BF4048A-B9A8-4D01-B004-1A6245D5E216}" type="presOf" srcId="{F2EDA5B5-B333-4E5C-8A4C-6F57177AE5ED}" destId="{255779ED-0F6F-4D34-934B-FD8FEC5E6D33}" srcOrd="0" destOrd="2" presId="urn:microsoft.com/office/officeart/2005/8/layout/vList2"/>
    <dgm:cxn modelId="{4DE4CED1-2E73-485E-AFF2-354AA11BF6E5}" type="presOf" srcId="{7834ABC8-681A-44AE-825F-AD8AAE6A4BFE}" destId="{7E345F04-7C7C-47C3-B162-006EE47B56E1}" srcOrd="0" destOrd="0" presId="urn:microsoft.com/office/officeart/2005/8/layout/vList2"/>
    <dgm:cxn modelId="{E0B13B83-98B4-4541-8D51-684BFC6D1FD1}" srcId="{7834ABC8-681A-44AE-825F-AD8AAE6A4BFE}" destId="{77A4CD51-23F5-4A39-954C-D9DF4716BE4B}" srcOrd="0" destOrd="0" parTransId="{269190B3-04D4-4941-9DDF-A77A85DA32ED}" sibTransId="{242D109A-2342-4730-A428-24669B79E7AA}"/>
    <dgm:cxn modelId="{06EC21FB-77D7-41C3-B20F-D39C779E2426}" type="presOf" srcId="{7AA23B38-B98C-488E-AF33-7DDCF3ABF986}" destId="{A0EB098E-51BB-4CCD-85C6-1ACCB29EA600}" srcOrd="0" destOrd="0" presId="urn:microsoft.com/office/officeart/2005/8/layout/vList2"/>
    <dgm:cxn modelId="{E19BE835-1C7C-45C8-BFB8-B9362B528E47}" srcId="{7834ABC8-681A-44AE-825F-AD8AAE6A4BFE}" destId="{9063365D-AAA2-4B28-81F3-E10DF18E58BA}" srcOrd="1" destOrd="0" parTransId="{253CBCDB-E6F6-46D7-8CD0-23DAA6FE9680}" sibTransId="{8FEC3EF6-3002-44CA-9013-287BA10A99C6}"/>
    <dgm:cxn modelId="{F8C52731-8BA9-4233-9700-F6E1D54F692B}" srcId="{7AA23B38-B98C-488E-AF33-7DDCF3ABF986}" destId="{7834ABC8-681A-44AE-825F-AD8AAE6A4BFE}" srcOrd="0" destOrd="0" parTransId="{440B9CDD-69B9-4CA2-B264-C25DC8C34C65}" sibTransId="{8C322167-4D6C-4FE3-B974-6E905FEE6EAD}"/>
    <dgm:cxn modelId="{A47AA2A1-0E08-4BDD-AD46-C8A86BD6E757}" type="presOf" srcId="{9063365D-AAA2-4B28-81F3-E10DF18E58BA}" destId="{255779ED-0F6F-4D34-934B-FD8FEC5E6D33}" srcOrd="0" destOrd="1" presId="urn:microsoft.com/office/officeart/2005/8/layout/vList2"/>
    <dgm:cxn modelId="{34E09B4E-D40F-4CAC-A682-E846E5C7A28E}" srcId="{7834ABC8-681A-44AE-825F-AD8AAE6A4BFE}" destId="{F2EDA5B5-B333-4E5C-8A4C-6F57177AE5ED}" srcOrd="2" destOrd="0" parTransId="{001D907D-3C41-4C81-B4EB-F6EB4176F843}" sibTransId="{D978190D-F8EF-402E-B54D-54CECBCBB08C}"/>
    <dgm:cxn modelId="{52B1CCAF-3CF7-41C6-A9B0-07D8AAE1F80B}" type="presParOf" srcId="{A0EB098E-51BB-4CCD-85C6-1ACCB29EA600}" destId="{7E345F04-7C7C-47C3-B162-006EE47B56E1}" srcOrd="0" destOrd="0" presId="urn:microsoft.com/office/officeart/2005/8/layout/vList2"/>
    <dgm:cxn modelId="{63D6DD10-712F-463F-A4CD-E6C1991443CE}" type="presParOf" srcId="{A0EB098E-51BB-4CCD-85C6-1ACCB29EA600}" destId="{255779ED-0F6F-4D34-934B-FD8FEC5E6D3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E571D8-3A3B-437E-B9CC-A76F3392C564}" type="doc">
      <dgm:prSet loTypeId="urn:microsoft.com/office/officeart/2008/layout/LinedList" loCatId="list" qsTypeId="urn:microsoft.com/office/officeart/2005/8/quickstyle/simple1" qsCatId="simple" csTypeId="urn:microsoft.com/office/officeart/2005/8/colors/accent3_3" csCatId="accent3" phldr="1"/>
      <dgm:spPr/>
      <dgm:t>
        <a:bodyPr/>
        <a:lstStyle/>
        <a:p>
          <a:endParaRPr lang="en-US"/>
        </a:p>
      </dgm:t>
    </dgm:pt>
    <dgm:pt modelId="{C8E8FD12-BCE7-4C1A-9EEE-FEFFD2E050AE}">
      <dgm:prSet phldrT="[Text]" custT="1"/>
      <dgm:spPr/>
      <dgm:t>
        <a:bodyPr vert="vert270"/>
        <a:lstStyle/>
        <a:p>
          <a:pPr algn="ctr"/>
          <a:r>
            <a:rPr lang="en-US" sz="4800" dirty="0" smtClean="0">
              <a:effectLst>
                <a:outerShdw blurRad="38100" dist="38100" dir="2700000" algn="tl">
                  <a:srgbClr val="000000">
                    <a:alpha val="43137"/>
                  </a:srgbClr>
                </a:outerShdw>
              </a:effectLst>
            </a:rPr>
            <a:t>Keyboard Commands</a:t>
          </a:r>
          <a:endParaRPr lang="en-US" sz="4800" dirty="0">
            <a:effectLst>
              <a:outerShdw blurRad="38100" dist="38100" dir="2700000" algn="tl">
                <a:srgbClr val="000000">
                  <a:alpha val="43137"/>
                </a:srgbClr>
              </a:outerShdw>
            </a:effectLst>
          </a:endParaRPr>
        </a:p>
      </dgm:t>
      <dgm:extLst>
        <a:ext uri="{E40237B7-FDA0-4F09-8148-C483321AD2D9}">
          <dgm14:cNvPr xmlns:dgm14="http://schemas.microsoft.com/office/drawing/2010/diagram" id="0" name="" descr="Keyboard Commands&#10; ESC&#10; Tab&#10; Ctrl&#10; Enter&#10; Shift&#10; Left Click&#10; Right Click&#10;"/>
        </a:ext>
      </dgm:extLst>
    </dgm:pt>
    <dgm:pt modelId="{9CAC2233-2D74-4833-A4C8-55315F0D8DF2}" type="parTrans" cxnId="{1316A11C-B107-4AA9-8714-A1145D7FC583}">
      <dgm:prSet/>
      <dgm:spPr/>
      <dgm:t>
        <a:bodyPr/>
        <a:lstStyle/>
        <a:p>
          <a:endParaRPr lang="en-US"/>
        </a:p>
      </dgm:t>
    </dgm:pt>
    <dgm:pt modelId="{C5DC6E9D-246E-4179-B8B7-A1952A1D31EF}" type="sibTrans" cxnId="{1316A11C-B107-4AA9-8714-A1145D7FC583}">
      <dgm:prSet/>
      <dgm:spPr/>
      <dgm:t>
        <a:bodyPr/>
        <a:lstStyle/>
        <a:p>
          <a:endParaRPr lang="en-US"/>
        </a:p>
      </dgm:t>
    </dgm:pt>
    <dgm:pt modelId="{071516B3-AE8D-423B-AA5B-2B7A097DE95D}">
      <dgm:prSet phldrT="[Text]"/>
      <dgm:spPr/>
      <dgm:t>
        <a:bodyPr/>
        <a:lstStyle/>
        <a:p>
          <a:r>
            <a:rPr lang="en-US" dirty="0" smtClean="0">
              <a:effectLst>
                <a:outerShdw blurRad="38100" dist="38100" dir="2700000" algn="tl">
                  <a:srgbClr val="000000">
                    <a:alpha val="43137"/>
                  </a:srgbClr>
                </a:outerShdw>
              </a:effectLst>
            </a:rPr>
            <a:t>ESC</a:t>
          </a:r>
          <a:endParaRPr lang="en-US" dirty="0">
            <a:effectLst>
              <a:outerShdw blurRad="38100" dist="38100" dir="2700000" algn="tl">
                <a:srgbClr val="000000">
                  <a:alpha val="43137"/>
                </a:srgbClr>
              </a:outerShdw>
            </a:effectLst>
          </a:endParaRPr>
        </a:p>
      </dgm:t>
      <dgm:extLst>
        <a:ext uri="{E40237B7-FDA0-4F09-8148-C483321AD2D9}">
          <dgm14:cNvPr xmlns:dgm14="http://schemas.microsoft.com/office/drawing/2010/diagram" id="0" name="" descr="Keyboard Commands&#10; ESC&#10; Tab&#10; Ctrl&#10; Enter&#10; Shift&#10; Left Click&#10; Right Click&#10;"/>
        </a:ext>
      </dgm:extLst>
    </dgm:pt>
    <dgm:pt modelId="{37F3B183-C5FE-4374-8067-2B92AA6FBD73}" type="parTrans" cxnId="{66B63EDA-DE91-4F09-BCC6-9E51D771E732}">
      <dgm:prSet/>
      <dgm:spPr/>
      <dgm:t>
        <a:bodyPr/>
        <a:lstStyle/>
        <a:p>
          <a:endParaRPr lang="en-US"/>
        </a:p>
      </dgm:t>
    </dgm:pt>
    <dgm:pt modelId="{35A7C2C5-877B-46C7-8209-A6B52C276E2A}" type="sibTrans" cxnId="{66B63EDA-DE91-4F09-BCC6-9E51D771E732}">
      <dgm:prSet/>
      <dgm:spPr/>
      <dgm:t>
        <a:bodyPr/>
        <a:lstStyle/>
        <a:p>
          <a:endParaRPr lang="en-US"/>
        </a:p>
      </dgm:t>
    </dgm:pt>
    <dgm:pt modelId="{5A557468-0CE6-495D-BD7B-970FE5D2C407}">
      <dgm:prSet phldrT="[Text]"/>
      <dgm:spPr/>
      <dgm:t>
        <a:bodyPr/>
        <a:lstStyle/>
        <a:p>
          <a:r>
            <a:rPr lang="en-US" dirty="0" smtClean="0">
              <a:effectLst>
                <a:outerShdw blurRad="38100" dist="38100" dir="2700000" algn="tl">
                  <a:srgbClr val="000000">
                    <a:alpha val="43137"/>
                  </a:srgbClr>
                </a:outerShdw>
              </a:effectLst>
            </a:rPr>
            <a:t>Tab</a:t>
          </a:r>
          <a:endParaRPr lang="en-US" dirty="0">
            <a:effectLst>
              <a:outerShdw blurRad="38100" dist="38100" dir="2700000" algn="tl">
                <a:srgbClr val="000000">
                  <a:alpha val="43137"/>
                </a:srgbClr>
              </a:outerShdw>
            </a:effectLst>
          </a:endParaRPr>
        </a:p>
      </dgm:t>
      <dgm:extLst>
        <a:ext uri="{E40237B7-FDA0-4F09-8148-C483321AD2D9}">
          <dgm14:cNvPr xmlns:dgm14="http://schemas.microsoft.com/office/drawing/2010/diagram" id="0" name="" descr="Keyboard Commands&#10; ESC&#10; Tab&#10; Ctrl&#10; Enter&#10; Shift&#10; Left Click&#10; Right Click&#10;"/>
        </a:ext>
      </dgm:extLst>
    </dgm:pt>
    <dgm:pt modelId="{09034F95-D7B7-451B-B076-A3F17BF88B9A}" type="parTrans" cxnId="{4CCAE474-7821-4116-99EC-B72733729864}">
      <dgm:prSet/>
      <dgm:spPr/>
      <dgm:t>
        <a:bodyPr/>
        <a:lstStyle/>
        <a:p>
          <a:endParaRPr lang="en-US"/>
        </a:p>
      </dgm:t>
    </dgm:pt>
    <dgm:pt modelId="{92C20F08-4A35-47F9-95BE-D2044EFD16FB}" type="sibTrans" cxnId="{4CCAE474-7821-4116-99EC-B72733729864}">
      <dgm:prSet/>
      <dgm:spPr/>
      <dgm:t>
        <a:bodyPr/>
        <a:lstStyle/>
        <a:p>
          <a:endParaRPr lang="en-US"/>
        </a:p>
      </dgm:t>
    </dgm:pt>
    <dgm:pt modelId="{B92FEA41-0392-4B80-A910-3FCDED882C51}">
      <dgm:prSet phldrT="[Text]"/>
      <dgm:spPr/>
      <dgm:t>
        <a:bodyPr/>
        <a:lstStyle/>
        <a:p>
          <a:r>
            <a:rPr lang="en-US" dirty="0" smtClean="0">
              <a:effectLst>
                <a:outerShdw blurRad="38100" dist="38100" dir="2700000" algn="tl">
                  <a:srgbClr val="000000">
                    <a:alpha val="43137"/>
                  </a:srgbClr>
                </a:outerShdw>
              </a:effectLst>
            </a:rPr>
            <a:t>Ctrl</a:t>
          </a:r>
        </a:p>
      </dgm:t>
      <dgm:extLst>
        <a:ext uri="{E40237B7-FDA0-4F09-8148-C483321AD2D9}">
          <dgm14:cNvPr xmlns:dgm14="http://schemas.microsoft.com/office/drawing/2010/diagram" id="0" name="" descr="Keyboard Commands&#10; ESC&#10; Tab&#10; Ctrl&#10; Enter&#10; Shift&#10; Left Click&#10; Right Click&#10;"/>
        </a:ext>
      </dgm:extLst>
    </dgm:pt>
    <dgm:pt modelId="{03F3DBDE-19CC-404A-AADE-6FF807BE6E0D}" type="parTrans" cxnId="{6DBC8FB7-E8B5-4051-8975-38016A8EE666}">
      <dgm:prSet/>
      <dgm:spPr/>
      <dgm:t>
        <a:bodyPr/>
        <a:lstStyle/>
        <a:p>
          <a:endParaRPr lang="en-US"/>
        </a:p>
      </dgm:t>
    </dgm:pt>
    <dgm:pt modelId="{E5736C2C-DA30-42B3-B902-6E5D03D351D6}" type="sibTrans" cxnId="{6DBC8FB7-E8B5-4051-8975-38016A8EE666}">
      <dgm:prSet/>
      <dgm:spPr/>
      <dgm:t>
        <a:bodyPr/>
        <a:lstStyle/>
        <a:p>
          <a:endParaRPr lang="en-US"/>
        </a:p>
      </dgm:t>
    </dgm:pt>
    <dgm:pt modelId="{5C2C20FA-8B32-44A6-B973-0DE85A4CB31F}">
      <dgm:prSet/>
      <dgm:spPr/>
      <dgm:t>
        <a:bodyPr/>
        <a:lstStyle/>
        <a:p>
          <a:r>
            <a:rPr lang="en-US" dirty="0" smtClean="0">
              <a:effectLst>
                <a:outerShdw blurRad="38100" dist="38100" dir="2700000" algn="tl">
                  <a:srgbClr val="000000">
                    <a:alpha val="43137"/>
                  </a:srgbClr>
                </a:outerShdw>
              </a:effectLst>
            </a:rPr>
            <a:t>Enter</a:t>
          </a:r>
          <a:endParaRPr lang="en-US" dirty="0">
            <a:effectLst>
              <a:outerShdw blurRad="38100" dist="38100" dir="2700000" algn="tl">
                <a:srgbClr val="000000">
                  <a:alpha val="43137"/>
                </a:srgbClr>
              </a:outerShdw>
            </a:effectLst>
          </a:endParaRPr>
        </a:p>
      </dgm:t>
      <dgm:extLst>
        <a:ext uri="{E40237B7-FDA0-4F09-8148-C483321AD2D9}">
          <dgm14:cNvPr xmlns:dgm14="http://schemas.microsoft.com/office/drawing/2010/diagram" id="0" name="" descr="Keyboard Commands&#10; ESC&#10; Tab&#10; Ctrl&#10; Enter&#10; Shift&#10; Left Click&#10; Right Click&#10;"/>
        </a:ext>
      </dgm:extLst>
    </dgm:pt>
    <dgm:pt modelId="{D6355EAA-B706-4A49-A58D-3AAD39609E7C}" type="parTrans" cxnId="{A4A0375B-2032-401B-8A14-9E6927A0790A}">
      <dgm:prSet/>
      <dgm:spPr/>
      <dgm:t>
        <a:bodyPr/>
        <a:lstStyle/>
        <a:p>
          <a:endParaRPr lang="en-US"/>
        </a:p>
      </dgm:t>
    </dgm:pt>
    <dgm:pt modelId="{BED71DDB-7119-4586-BE63-D5E9DD137A94}" type="sibTrans" cxnId="{A4A0375B-2032-401B-8A14-9E6927A0790A}">
      <dgm:prSet/>
      <dgm:spPr/>
      <dgm:t>
        <a:bodyPr/>
        <a:lstStyle/>
        <a:p>
          <a:endParaRPr lang="en-US"/>
        </a:p>
      </dgm:t>
    </dgm:pt>
    <dgm:pt modelId="{744AB22B-4A29-4281-990A-CBD096C50BE9}">
      <dgm:prSet/>
      <dgm:spPr/>
      <dgm:t>
        <a:bodyPr/>
        <a:lstStyle/>
        <a:p>
          <a:r>
            <a:rPr lang="en-US" dirty="0" smtClean="0">
              <a:effectLst>
                <a:outerShdw blurRad="38100" dist="38100" dir="2700000" algn="tl">
                  <a:srgbClr val="000000">
                    <a:alpha val="43137"/>
                  </a:srgbClr>
                </a:outerShdw>
              </a:effectLst>
            </a:rPr>
            <a:t>Shift</a:t>
          </a:r>
          <a:endParaRPr lang="en-US" dirty="0">
            <a:effectLst>
              <a:outerShdw blurRad="38100" dist="38100" dir="2700000" algn="tl">
                <a:srgbClr val="000000">
                  <a:alpha val="43137"/>
                </a:srgbClr>
              </a:outerShdw>
            </a:effectLst>
          </a:endParaRPr>
        </a:p>
      </dgm:t>
      <dgm:extLst>
        <a:ext uri="{E40237B7-FDA0-4F09-8148-C483321AD2D9}">
          <dgm14:cNvPr xmlns:dgm14="http://schemas.microsoft.com/office/drawing/2010/diagram" id="0" name="" descr="Keyboard Commands&#10; ESC&#10; Tab&#10; Ctrl&#10; Enter&#10; Shift&#10; Left Click&#10; Right Click&#10;"/>
        </a:ext>
      </dgm:extLst>
    </dgm:pt>
    <dgm:pt modelId="{F9C138CE-967B-4AEE-8852-6EEE3B24C045}" type="parTrans" cxnId="{9DF198BF-AD54-4EAD-AC2D-7D7D7C7D933F}">
      <dgm:prSet/>
      <dgm:spPr/>
      <dgm:t>
        <a:bodyPr/>
        <a:lstStyle/>
        <a:p>
          <a:endParaRPr lang="en-US"/>
        </a:p>
      </dgm:t>
    </dgm:pt>
    <dgm:pt modelId="{4F074387-54F7-4E16-9AEB-CEDCE497ECD3}" type="sibTrans" cxnId="{9DF198BF-AD54-4EAD-AC2D-7D7D7C7D933F}">
      <dgm:prSet/>
      <dgm:spPr/>
      <dgm:t>
        <a:bodyPr/>
        <a:lstStyle/>
        <a:p>
          <a:endParaRPr lang="en-US"/>
        </a:p>
      </dgm:t>
    </dgm:pt>
    <dgm:pt modelId="{1C771D0D-02DB-4C21-B594-31167068E62B}">
      <dgm:prSet/>
      <dgm:spPr/>
      <dgm:t>
        <a:bodyPr/>
        <a:lstStyle/>
        <a:p>
          <a:r>
            <a:rPr lang="en-US" dirty="0" smtClean="0">
              <a:effectLst>
                <a:outerShdw blurRad="38100" dist="38100" dir="2700000" algn="tl">
                  <a:srgbClr val="000000">
                    <a:alpha val="43137"/>
                  </a:srgbClr>
                </a:outerShdw>
              </a:effectLst>
            </a:rPr>
            <a:t>Left Click</a:t>
          </a:r>
          <a:endParaRPr lang="en-US" dirty="0">
            <a:effectLst>
              <a:outerShdw blurRad="38100" dist="38100" dir="2700000" algn="tl">
                <a:srgbClr val="000000">
                  <a:alpha val="43137"/>
                </a:srgbClr>
              </a:outerShdw>
            </a:effectLst>
          </a:endParaRPr>
        </a:p>
      </dgm:t>
      <dgm:extLst>
        <a:ext uri="{E40237B7-FDA0-4F09-8148-C483321AD2D9}">
          <dgm14:cNvPr xmlns:dgm14="http://schemas.microsoft.com/office/drawing/2010/diagram" id="0" name="" descr="Keyboard Commands&#10; ESC&#10; Tab&#10; Ctrl&#10; Enter&#10; Shift&#10; Left Click&#10; Right Click&#10;"/>
        </a:ext>
      </dgm:extLst>
    </dgm:pt>
    <dgm:pt modelId="{7F30A9C5-D7A6-41FB-828E-EA9D36C8B45F}" type="parTrans" cxnId="{827F66DE-82AC-411D-BEA8-9844B0EB436F}">
      <dgm:prSet/>
      <dgm:spPr/>
      <dgm:t>
        <a:bodyPr/>
        <a:lstStyle/>
        <a:p>
          <a:endParaRPr lang="en-US"/>
        </a:p>
      </dgm:t>
    </dgm:pt>
    <dgm:pt modelId="{F36D9CE2-FE11-46D7-B550-667DFEE8BB4E}" type="sibTrans" cxnId="{827F66DE-82AC-411D-BEA8-9844B0EB436F}">
      <dgm:prSet/>
      <dgm:spPr/>
      <dgm:t>
        <a:bodyPr/>
        <a:lstStyle/>
        <a:p>
          <a:endParaRPr lang="en-US"/>
        </a:p>
      </dgm:t>
    </dgm:pt>
    <dgm:pt modelId="{E247870A-4735-4CDE-BAD6-B100731DD5CE}">
      <dgm:prSet/>
      <dgm:spPr/>
      <dgm:t>
        <a:bodyPr/>
        <a:lstStyle/>
        <a:p>
          <a:r>
            <a:rPr lang="en-US" dirty="0" smtClean="0">
              <a:effectLst>
                <a:outerShdw blurRad="38100" dist="38100" dir="2700000" algn="tl">
                  <a:srgbClr val="000000">
                    <a:alpha val="43137"/>
                  </a:srgbClr>
                </a:outerShdw>
              </a:effectLst>
            </a:rPr>
            <a:t>Right Click</a:t>
          </a:r>
          <a:endParaRPr lang="en-US" dirty="0">
            <a:effectLst>
              <a:outerShdw blurRad="38100" dist="38100" dir="2700000" algn="tl">
                <a:srgbClr val="000000">
                  <a:alpha val="43137"/>
                </a:srgbClr>
              </a:outerShdw>
            </a:effectLst>
          </a:endParaRPr>
        </a:p>
      </dgm:t>
      <dgm:extLst>
        <a:ext uri="{E40237B7-FDA0-4F09-8148-C483321AD2D9}">
          <dgm14:cNvPr xmlns:dgm14="http://schemas.microsoft.com/office/drawing/2010/diagram" id="0" name="" descr="Keyboard Commands&#10; ESC&#10; Tab&#10; Ctrl&#10; Enter&#10; Shift&#10; Left Click&#10; Right Click&#10;"/>
        </a:ext>
      </dgm:extLst>
    </dgm:pt>
    <dgm:pt modelId="{5DA9E237-FB47-4300-9FB0-8BFB0A337C25}" type="parTrans" cxnId="{239CC448-B469-49EE-BF70-D0B993608F51}">
      <dgm:prSet/>
      <dgm:spPr/>
      <dgm:t>
        <a:bodyPr/>
        <a:lstStyle/>
        <a:p>
          <a:endParaRPr lang="en-US"/>
        </a:p>
      </dgm:t>
    </dgm:pt>
    <dgm:pt modelId="{F679F112-4223-49FE-BD17-97C60DC7FB99}" type="sibTrans" cxnId="{239CC448-B469-49EE-BF70-D0B993608F51}">
      <dgm:prSet/>
      <dgm:spPr/>
      <dgm:t>
        <a:bodyPr/>
        <a:lstStyle/>
        <a:p>
          <a:endParaRPr lang="en-US"/>
        </a:p>
      </dgm:t>
    </dgm:pt>
    <dgm:pt modelId="{FCDE3672-0242-4C2B-AD1F-FE83A92B8D57}" type="pres">
      <dgm:prSet presAssocID="{C1E571D8-3A3B-437E-B9CC-A76F3392C564}" presName="vert0" presStyleCnt="0">
        <dgm:presLayoutVars>
          <dgm:dir/>
          <dgm:animOne val="branch"/>
          <dgm:animLvl val="lvl"/>
        </dgm:presLayoutVars>
      </dgm:prSet>
      <dgm:spPr/>
      <dgm:t>
        <a:bodyPr/>
        <a:lstStyle/>
        <a:p>
          <a:endParaRPr lang="en-US"/>
        </a:p>
      </dgm:t>
    </dgm:pt>
    <dgm:pt modelId="{C2742889-E7E2-428C-9E4B-A5D4D393765A}" type="pres">
      <dgm:prSet presAssocID="{C8E8FD12-BCE7-4C1A-9EEE-FEFFD2E050AE}" presName="thickLine" presStyleLbl="alignNode1" presStyleIdx="0" presStyleCnt="1"/>
      <dgm:spPr/>
      <dgm:extLst>
        <a:ext uri="{E40237B7-FDA0-4F09-8148-C483321AD2D9}">
          <dgm14:cNvPr xmlns:dgm14="http://schemas.microsoft.com/office/drawing/2010/diagram" id="0" name="" descr="Keyboard Commands&#10; ESC&#10; Tab&#10; Ctrl&#10; Enter&#10; Shift&#10; Left Click&#10; Right Click&#10;"/>
        </a:ext>
      </dgm:extLst>
    </dgm:pt>
    <dgm:pt modelId="{CC663493-7A10-4149-BD4D-1704ED4B396C}" type="pres">
      <dgm:prSet presAssocID="{C8E8FD12-BCE7-4C1A-9EEE-FEFFD2E050AE}" presName="horz1" presStyleCnt="0"/>
      <dgm:spPr/>
    </dgm:pt>
    <dgm:pt modelId="{C1EF2E57-D174-4C7B-A883-4431EC7E363C}" type="pres">
      <dgm:prSet presAssocID="{C8E8FD12-BCE7-4C1A-9EEE-FEFFD2E050AE}" presName="tx1" presStyleLbl="revTx" presStyleIdx="0" presStyleCnt="8"/>
      <dgm:spPr/>
      <dgm:t>
        <a:bodyPr/>
        <a:lstStyle/>
        <a:p>
          <a:endParaRPr lang="en-US"/>
        </a:p>
      </dgm:t>
    </dgm:pt>
    <dgm:pt modelId="{D5E24038-8EC1-4C1F-84B6-92C5B31CC8C2}" type="pres">
      <dgm:prSet presAssocID="{C8E8FD12-BCE7-4C1A-9EEE-FEFFD2E050AE}" presName="vert1" presStyleCnt="0"/>
      <dgm:spPr/>
    </dgm:pt>
    <dgm:pt modelId="{FE6539AA-8C53-440A-8F9A-64DF8F444457}" type="pres">
      <dgm:prSet presAssocID="{071516B3-AE8D-423B-AA5B-2B7A097DE95D}" presName="vertSpace2a" presStyleCnt="0"/>
      <dgm:spPr/>
    </dgm:pt>
    <dgm:pt modelId="{C66E9E22-D73C-4FA2-8965-6F28B8DF985B}" type="pres">
      <dgm:prSet presAssocID="{071516B3-AE8D-423B-AA5B-2B7A097DE95D}" presName="horz2" presStyleCnt="0"/>
      <dgm:spPr/>
    </dgm:pt>
    <dgm:pt modelId="{B609E515-BB68-4720-9D05-5977335DE6D0}" type="pres">
      <dgm:prSet presAssocID="{071516B3-AE8D-423B-AA5B-2B7A097DE95D}" presName="horzSpace2" presStyleCnt="0"/>
      <dgm:spPr/>
    </dgm:pt>
    <dgm:pt modelId="{2FA2CF18-4C54-4DD4-811E-D980DD57910F}" type="pres">
      <dgm:prSet presAssocID="{071516B3-AE8D-423B-AA5B-2B7A097DE95D}" presName="tx2" presStyleLbl="revTx" presStyleIdx="1" presStyleCnt="8"/>
      <dgm:spPr/>
      <dgm:t>
        <a:bodyPr/>
        <a:lstStyle/>
        <a:p>
          <a:endParaRPr lang="en-US"/>
        </a:p>
      </dgm:t>
    </dgm:pt>
    <dgm:pt modelId="{5300F9F0-4708-435F-A902-91285C9CABFF}" type="pres">
      <dgm:prSet presAssocID="{071516B3-AE8D-423B-AA5B-2B7A097DE95D}" presName="vert2" presStyleCnt="0"/>
      <dgm:spPr/>
    </dgm:pt>
    <dgm:pt modelId="{020970B6-58B1-4BA3-9ACE-D675299650E0}" type="pres">
      <dgm:prSet presAssocID="{071516B3-AE8D-423B-AA5B-2B7A097DE95D}" presName="thinLine2b" presStyleLbl="callout" presStyleIdx="0" presStyleCnt="7"/>
      <dgm:spPr/>
      <dgm:extLst>
        <a:ext uri="{E40237B7-FDA0-4F09-8148-C483321AD2D9}">
          <dgm14:cNvPr xmlns:dgm14="http://schemas.microsoft.com/office/drawing/2010/diagram" id="0" name="" descr="Keyboard Commands&#10; ESC&#10; Tab&#10; Ctrl&#10; Enter&#10; Shift&#10; Left Click&#10; Right Click&#10;"/>
        </a:ext>
      </dgm:extLst>
    </dgm:pt>
    <dgm:pt modelId="{0D6190F0-8177-4828-8E3B-032D6EA72EE8}" type="pres">
      <dgm:prSet presAssocID="{071516B3-AE8D-423B-AA5B-2B7A097DE95D}" presName="vertSpace2b" presStyleCnt="0"/>
      <dgm:spPr/>
    </dgm:pt>
    <dgm:pt modelId="{72CFDF83-2853-4911-B34E-FD75A730DF3A}" type="pres">
      <dgm:prSet presAssocID="{5A557468-0CE6-495D-BD7B-970FE5D2C407}" presName="horz2" presStyleCnt="0"/>
      <dgm:spPr/>
    </dgm:pt>
    <dgm:pt modelId="{6B42D194-1091-4519-A87B-56B0EDD1EC26}" type="pres">
      <dgm:prSet presAssocID="{5A557468-0CE6-495D-BD7B-970FE5D2C407}" presName="horzSpace2" presStyleCnt="0"/>
      <dgm:spPr/>
    </dgm:pt>
    <dgm:pt modelId="{05020028-3634-4644-BE25-A3AC65AAD69D}" type="pres">
      <dgm:prSet presAssocID="{5A557468-0CE6-495D-BD7B-970FE5D2C407}" presName="tx2" presStyleLbl="revTx" presStyleIdx="2" presStyleCnt="8"/>
      <dgm:spPr/>
      <dgm:t>
        <a:bodyPr/>
        <a:lstStyle/>
        <a:p>
          <a:endParaRPr lang="en-US"/>
        </a:p>
      </dgm:t>
    </dgm:pt>
    <dgm:pt modelId="{017F1C84-7920-4854-842C-5CBE8BD337D7}" type="pres">
      <dgm:prSet presAssocID="{5A557468-0CE6-495D-BD7B-970FE5D2C407}" presName="vert2" presStyleCnt="0"/>
      <dgm:spPr/>
    </dgm:pt>
    <dgm:pt modelId="{26901293-3975-4668-AA1A-80A99177AFCE}" type="pres">
      <dgm:prSet presAssocID="{5A557468-0CE6-495D-BD7B-970FE5D2C407}" presName="thinLine2b" presStyleLbl="callout" presStyleIdx="1" presStyleCnt="7"/>
      <dgm:spPr/>
      <dgm:extLst>
        <a:ext uri="{E40237B7-FDA0-4F09-8148-C483321AD2D9}">
          <dgm14:cNvPr xmlns:dgm14="http://schemas.microsoft.com/office/drawing/2010/diagram" id="0" name="" descr="Keyboard Commands&#10; ESC&#10; Tab&#10; Ctrl&#10; Enter&#10; Shift&#10; Left Click&#10; Right Click&#10;"/>
        </a:ext>
      </dgm:extLst>
    </dgm:pt>
    <dgm:pt modelId="{4B472A48-CE12-4ACB-BBBB-6CE5A8FA9AC7}" type="pres">
      <dgm:prSet presAssocID="{5A557468-0CE6-495D-BD7B-970FE5D2C407}" presName="vertSpace2b" presStyleCnt="0"/>
      <dgm:spPr/>
    </dgm:pt>
    <dgm:pt modelId="{27D3340F-29BF-4805-9C26-6F1B730F7075}" type="pres">
      <dgm:prSet presAssocID="{B92FEA41-0392-4B80-A910-3FCDED882C51}" presName="horz2" presStyleCnt="0"/>
      <dgm:spPr/>
    </dgm:pt>
    <dgm:pt modelId="{20F7FE00-E5C0-4F23-AC74-E78450204F4E}" type="pres">
      <dgm:prSet presAssocID="{B92FEA41-0392-4B80-A910-3FCDED882C51}" presName="horzSpace2" presStyleCnt="0"/>
      <dgm:spPr/>
    </dgm:pt>
    <dgm:pt modelId="{F093426A-3256-4408-A5E7-AC8C74EB69AF}" type="pres">
      <dgm:prSet presAssocID="{B92FEA41-0392-4B80-A910-3FCDED882C51}" presName="tx2" presStyleLbl="revTx" presStyleIdx="3" presStyleCnt="8"/>
      <dgm:spPr/>
      <dgm:t>
        <a:bodyPr/>
        <a:lstStyle/>
        <a:p>
          <a:endParaRPr lang="en-US"/>
        </a:p>
      </dgm:t>
    </dgm:pt>
    <dgm:pt modelId="{54AB4C9A-CCCD-4883-BFB8-3A49BF23B415}" type="pres">
      <dgm:prSet presAssocID="{B92FEA41-0392-4B80-A910-3FCDED882C51}" presName="vert2" presStyleCnt="0"/>
      <dgm:spPr/>
    </dgm:pt>
    <dgm:pt modelId="{29E25E12-4FC3-4200-955D-65B0019AC736}" type="pres">
      <dgm:prSet presAssocID="{B92FEA41-0392-4B80-A910-3FCDED882C51}" presName="thinLine2b" presStyleLbl="callout" presStyleIdx="2" presStyleCnt="7"/>
      <dgm:spPr/>
      <dgm:extLst>
        <a:ext uri="{E40237B7-FDA0-4F09-8148-C483321AD2D9}">
          <dgm14:cNvPr xmlns:dgm14="http://schemas.microsoft.com/office/drawing/2010/diagram" id="0" name="" descr="Keyboard Commands&#10; ESC&#10; Tab&#10; Ctrl&#10; Enter&#10; Shift&#10; Left Click&#10; Right Click&#10;"/>
        </a:ext>
      </dgm:extLst>
    </dgm:pt>
    <dgm:pt modelId="{05D0DD81-02DB-44DB-86E3-C0F6C14305BC}" type="pres">
      <dgm:prSet presAssocID="{B92FEA41-0392-4B80-A910-3FCDED882C51}" presName="vertSpace2b" presStyleCnt="0"/>
      <dgm:spPr/>
    </dgm:pt>
    <dgm:pt modelId="{8CE0F16F-02A6-493A-A7D2-219A203C58D9}" type="pres">
      <dgm:prSet presAssocID="{5C2C20FA-8B32-44A6-B973-0DE85A4CB31F}" presName="horz2" presStyleCnt="0"/>
      <dgm:spPr/>
    </dgm:pt>
    <dgm:pt modelId="{EDA0B391-9F1C-4151-B4C5-FAC90852B1A1}" type="pres">
      <dgm:prSet presAssocID="{5C2C20FA-8B32-44A6-B973-0DE85A4CB31F}" presName="horzSpace2" presStyleCnt="0"/>
      <dgm:spPr/>
    </dgm:pt>
    <dgm:pt modelId="{3CC825BA-9A75-452D-B65B-251386FBBC33}" type="pres">
      <dgm:prSet presAssocID="{5C2C20FA-8B32-44A6-B973-0DE85A4CB31F}" presName="tx2" presStyleLbl="revTx" presStyleIdx="4" presStyleCnt="8"/>
      <dgm:spPr/>
      <dgm:t>
        <a:bodyPr/>
        <a:lstStyle/>
        <a:p>
          <a:endParaRPr lang="en-US"/>
        </a:p>
      </dgm:t>
    </dgm:pt>
    <dgm:pt modelId="{D9A56322-0DF6-4420-8BA4-0964D9E2C164}" type="pres">
      <dgm:prSet presAssocID="{5C2C20FA-8B32-44A6-B973-0DE85A4CB31F}" presName="vert2" presStyleCnt="0"/>
      <dgm:spPr/>
    </dgm:pt>
    <dgm:pt modelId="{F155457F-526E-4B80-AF21-6869D233CA52}" type="pres">
      <dgm:prSet presAssocID="{5C2C20FA-8B32-44A6-B973-0DE85A4CB31F}" presName="thinLine2b" presStyleLbl="callout" presStyleIdx="3" presStyleCnt="7"/>
      <dgm:spPr/>
      <dgm:extLst>
        <a:ext uri="{E40237B7-FDA0-4F09-8148-C483321AD2D9}">
          <dgm14:cNvPr xmlns:dgm14="http://schemas.microsoft.com/office/drawing/2010/diagram" id="0" name="" descr="Keyboard Commands&#10; ESC&#10; Tab&#10; Ctrl&#10; Enter&#10; Shift&#10; Left Click&#10; Right Click&#10;"/>
        </a:ext>
      </dgm:extLst>
    </dgm:pt>
    <dgm:pt modelId="{B1680FA1-33EB-4433-AF73-79EA512E4CC3}" type="pres">
      <dgm:prSet presAssocID="{5C2C20FA-8B32-44A6-B973-0DE85A4CB31F}" presName="vertSpace2b" presStyleCnt="0"/>
      <dgm:spPr/>
    </dgm:pt>
    <dgm:pt modelId="{4C936544-300B-40CD-8851-DBFFC1DD4250}" type="pres">
      <dgm:prSet presAssocID="{744AB22B-4A29-4281-990A-CBD096C50BE9}" presName="horz2" presStyleCnt="0"/>
      <dgm:spPr/>
    </dgm:pt>
    <dgm:pt modelId="{C46562AF-847D-4155-98C3-662E84937404}" type="pres">
      <dgm:prSet presAssocID="{744AB22B-4A29-4281-990A-CBD096C50BE9}" presName="horzSpace2" presStyleCnt="0"/>
      <dgm:spPr/>
    </dgm:pt>
    <dgm:pt modelId="{1DD06ABA-7490-4057-AA96-0050E5D1B85C}" type="pres">
      <dgm:prSet presAssocID="{744AB22B-4A29-4281-990A-CBD096C50BE9}" presName="tx2" presStyleLbl="revTx" presStyleIdx="5" presStyleCnt="8"/>
      <dgm:spPr/>
      <dgm:t>
        <a:bodyPr/>
        <a:lstStyle/>
        <a:p>
          <a:endParaRPr lang="en-US"/>
        </a:p>
      </dgm:t>
    </dgm:pt>
    <dgm:pt modelId="{C5718AE2-8F84-45BE-ADDB-A412B72FCC79}" type="pres">
      <dgm:prSet presAssocID="{744AB22B-4A29-4281-990A-CBD096C50BE9}" presName="vert2" presStyleCnt="0"/>
      <dgm:spPr/>
    </dgm:pt>
    <dgm:pt modelId="{A86C7246-E38E-4C1F-95F7-6152899D4A5C}" type="pres">
      <dgm:prSet presAssocID="{744AB22B-4A29-4281-990A-CBD096C50BE9}" presName="thinLine2b" presStyleLbl="callout" presStyleIdx="4" presStyleCnt="7"/>
      <dgm:spPr/>
      <dgm:extLst>
        <a:ext uri="{E40237B7-FDA0-4F09-8148-C483321AD2D9}">
          <dgm14:cNvPr xmlns:dgm14="http://schemas.microsoft.com/office/drawing/2010/diagram" id="0" name="" descr="Keyboard Commands&#10; ESC&#10; Tab&#10; Ctrl&#10; Enter&#10; Shift&#10; Left Click&#10; Right Click&#10;"/>
        </a:ext>
      </dgm:extLst>
    </dgm:pt>
    <dgm:pt modelId="{FB686025-1757-434D-8AE9-DAD81E0EF038}" type="pres">
      <dgm:prSet presAssocID="{744AB22B-4A29-4281-990A-CBD096C50BE9}" presName="vertSpace2b" presStyleCnt="0"/>
      <dgm:spPr/>
    </dgm:pt>
    <dgm:pt modelId="{84EEC3C4-861D-4078-B493-E4021A25C74A}" type="pres">
      <dgm:prSet presAssocID="{1C771D0D-02DB-4C21-B594-31167068E62B}" presName="horz2" presStyleCnt="0"/>
      <dgm:spPr/>
    </dgm:pt>
    <dgm:pt modelId="{948C9D8D-C7E0-4B97-A17D-69BBD10F7D7D}" type="pres">
      <dgm:prSet presAssocID="{1C771D0D-02DB-4C21-B594-31167068E62B}" presName="horzSpace2" presStyleCnt="0"/>
      <dgm:spPr/>
    </dgm:pt>
    <dgm:pt modelId="{5F51D1CA-634F-485B-BCBC-52297AFC5314}" type="pres">
      <dgm:prSet presAssocID="{1C771D0D-02DB-4C21-B594-31167068E62B}" presName="tx2" presStyleLbl="revTx" presStyleIdx="6" presStyleCnt="8"/>
      <dgm:spPr/>
      <dgm:t>
        <a:bodyPr/>
        <a:lstStyle/>
        <a:p>
          <a:endParaRPr lang="en-US"/>
        </a:p>
      </dgm:t>
    </dgm:pt>
    <dgm:pt modelId="{22FFADA6-95E3-47D3-9DD1-A7652425FC11}" type="pres">
      <dgm:prSet presAssocID="{1C771D0D-02DB-4C21-B594-31167068E62B}" presName="vert2" presStyleCnt="0"/>
      <dgm:spPr/>
    </dgm:pt>
    <dgm:pt modelId="{764C57F8-68DD-4E94-A9FC-36E207E0E080}" type="pres">
      <dgm:prSet presAssocID="{1C771D0D-02DB-4C21-B594-31167068E62B}" presName="thinLine2b" presStyleLbl="callout" presStyleIdx="5" presStyleCnt="7"/>
      <dgm:spPr/>
      <dgm:extLst>
        <a:ext uri="{E40237B7-FDA0-4F09-8148-C483321AD2D9}">
          <dgm14:cNvPr xmlns:dgm14="http://schemas.microsoft.com/office/drawing/2010/diagram" id="0" name="" descr="Keyboard Commands&#10; ESC&#10; Tab&#10; Ctrl&#10; Enter&#10; Shift&#10; Left Click&#10; Right Click&#10;"/>
        </a:ext>
      </dgm:extLst>
    </dgm:pt>
    <dgm:pt modelId="{1BD3C92F-FC80-4D37-BEEE-CA8772A8292D}" type="pres">
      <dgm:prSet presAssocID="{1C771D0D-02DB-4C21-B594-31167068E62B}" presName="vertSpace2b" presStyleCnt="0"/>
      <dgm:spPr/>
    </dgm:pt>
    <dgm:pt modelId="{F5694476-2565-4631-BE41-8D289CA5F774}" type="pres">
      <dgm:prSet presAssocID="{E247870A-4735-4CDE-BAD6-B100731DD5CE}" presName="horz2" presStyleCnt="0"/>
      <dgm:spPr/>
    </dgm:pt>
    <dgm:pt modelId="{26B2D060-E8EA-4E3D-BB70-1DD0F39084B6}" type="pres">
      <dgm:prSet presAssocID="{E247870A-4735-4CDE-BAD6-B100731DD5CE}" presName="horzSpace2" presStyleCnt="0"/>
      <dgm:spPr/>
    </dgm:pt>
    <dgm:pt modelId="{6FD97352-9860-4CD4-A127-6D5DCB0EB14A}" type="pres">
      <dgm:prSet presAssocID="{E247870A-4735-4CDE-BAD6-B100731DD5CE}" presName="tx2" presStyleLbl="revTx" presStyleIdx="7" presStyleCnt="8"/>
      <dgm:spPr/>
      <dgm:t>
        <a:bodyPr/>
        <a:lstStyle/>
        <a:p>
          <a:endParaRPr lang="en-US"/>
        </a:p>
      </dgm:t>
    </dgm:pt>
    <dgm:pt modelId="{EC189390-3F56-4840-8EF5-B12A1E37598A}" type="pres">
      <dgm:prSet presAssocID="{E247870A-4735-4CDE-BAD6-B100731DD5CE}" presName="vert2" presStyleCnt="0"/>
      <dgm:spPr/>
    </dgm:pt>
    <dgm:pt modelId="{8FD21EAA-8D79-422B-81B7-C1BAE8E09599}" type="pres">
      <dgm:prSet presAssocID="{E247870A-4735-4CDE-BAD6-B100731DD5CE}" presName="thinLine2b" presStyleLbl="callout" presStyleIdx="6" presStyleCnt="7"/>
      <dgm:spPr/>
      <dgm:extLst>
        <a:ext uri="{E40237B7-FDA0-4F09-8148-C483321AD2D9}">
          <dgm14:cNvPr xmlns:dgm14="http://schemas.microsoft.com/office/drawing/2010/diagram" id="0" name="" descr="Keyboard Commands&#10; ESC&#10; Tab&#10; Ctrl&#10; Enter&#10; Shift&#10; Left Click&#10; Right Click&#10;"/>
        </a:ext>
      </dgm:extLst>
    </dgm:pt>
    <dgm:pt modelId="{531CD342-B009-498C-9986-3FF1B5CBD143}" type="pres">
      <dgm:prSet presAssocID="{E247870A-4735-4CDE-BAD6-B100731DD5CE}" presName="vertSpace2b" presStyleCnt="0"/>
      <dgm:spPr/>
    </dgm:pt>
  </dgm:ptLst>
  <dgm:cxnLst>
    <dgm:cxn modelId="{4CCAE474-7821-4116-99EC-B72733729864}" srcId="{C8E8FD12-BCE7-4C1A-9EEE-FEFFD2E050AE}" destId="{5A557468-0CE6-495D-BD7B-970FE5D2C407}" srcOrd="1" destOrd="0" parTransId="{09034F95-D7B7-451B-B076-A3F17BF88B9A}" sibTransId="{92C20F08-4A35-47F9-95BE-D2044EFD16FB}"/>
    <dgm:cxn modelId="{6DBC8FB7-E8B5-4051-8975-38016A8EE666}" srcId="{C8E8FD12-BCE7-4C1A-9EEE-FEFFD2E050AE}" destId="{B92FEA41-0392-4B80-A910-3FCDED882C51}" srcOrd="2" destOrd="0" parTransId="{03F3DBDE-19CC-404A-AADE-6FF807BE6E0D}" sibTransId="{E5736C2C-DA30-42B3-B902-6E5D03D351D6}"/>
    <dgm:cxn modelId="{6635AD34-9C8A-4F91-95CF-D362A5D63F17}" type="presOf" srcId="{744AB22B-4A29-4281-990A-CBD096C50BE9}" destId="{1DD06ABA-7490-4057-AA96-0050E5D1B85C}" srcOrd="0" destOrd="0" presId="urn:microsoft.com/office/officeart/2008/layout/LinedList"/>
    <dgm:cxn modelId="{B0E7C867-1FEB-4E7D-BA7F-3251B95AFB99}" type="presOf" srcId="{5C2C20FA-8B32-44A6-B973-0DE85A4CB31F}" destId="{3CC825BA-9A75-452D-B65B-251386FBBC33}" srcOrd="0" destOrd="0" presId="urn:microsoft.com/office/officeart/2008/layout/LinedList"/>
    <dgm:cxn modelId="{FDDD083A-7731-4C43-87CB-1E1A83DACB23}" type="presOf" srcId="{B92FEA41-0392-4B80-A910-3FCDED882C51}" destId="{F093426A-3256-4408-A5E7-AC8C74EB69AF}" srcOrd="0" destOrd="0" presId="urn:microsoft.com/office/officeart/2008/layout/LinedList"/>
    <dgm:cxn modelId="{9DF198BF-AD54-4EAD-AC2D-7D7D7C7D933F}" srcId="{C8E8FD12-BCE7-4C1A-9EEE-FEFFD2E050AE}" destId="{744AB22B-4A29-4281-990A-CBD096C50BE9}" srcOrd="4" destOrd="0" parTransId="{F9C138CE-967B-4AEE-8852-6EEE3B24C045}" sibTransId="{4F074387-54F7-4E16-9AEB-CEDCE497ECD3}"/>
    <dgm:cxn modelId="{FAFC4DB4-6991-424B-887B-300AC37886FC}" type="presOf" srcId="{5A557468-0CE6-495D-BD7B-970FE5D2C407}" destId="{05020028-3634-4644-BE25-A3AC65AAD69D}" srcOrd="0" destOrd="0" presId="urn:microsoft.com/office/officeart/2008/layout/LinedList"/>
    <dgm:cxn modelId="{827F66DE-82AC-411D-BEA8-9844B0EB436F}" srcId="{C8E8FD12-BCE7-4C1A-9EEE-FEFFD2E050AE}" destId="{1C771D0D-02DB-4C21-B594-31167068E62B}" srcOrd="5" destOrd="0" parTransId="{7F30A9C5-D7A6-41FB-828E-EA9D36C8B45F}" sibTransId="{F36D9CE2-FE11-46D7-B550-667DFEE8BB4E}"/>
    <dgm:cxn modelId="{010714B0-E8C3-4C56-BB6B-C205E6A6524E}" type="presOf" srcId="{C8E8FD12-BCE7-4C1A-9EEE-FEFFD2E050AE}" destId="{C1EF2E57-D174-4C7B-A883-4431EC7E363C}" srcOrd="0" destOrd="0" presId="urn:microsoft.com/office/officeart/2008/layout/LinedList"/>
    <dgm:cxn modelId="{A4A0375B-2032-401B-8A14-9E6927A0790A}" srcId="{C8E8FD12-BCE7-4C1A-9EEE-FEFFD2E050AE}" destId="{5C2C20FA-8B32-44A6-B973-0DE85A4CB31F}" srcOrd="3" destOrd="0" parTransId="{D6355EAA-B706-4A49-A58D-3AAD39609E7C}" sibTransId="{BED71DDB-7119-4586-BE63-D5E9DD137A94}"/>
    <dgm:cxn modelId="{97ED886F-8D63-4BA1-AFF3-D37181DFF149}" type="presOf" srcId="{1C771D0D-02DB-4C21-B594-31167068E62B}" destId="{5F51D1CA-634F-485B-BCBC-52297AFC5314}" srcOrd="0" destOrd="0" presId="urn:microsoft.com/office/officeart/2008/layout/LinedList"/>
    <dgm:cxn modelId="{FA5F6434-40FF-4BF7-8DFB-D27D6B399B5B}" type="presOf" srcId="{C1E571D8-3A3B-437E-B9CC-A76F3392C564}" destId="{FCDE3672-0242-4C2B-AD1F-FE83A92B8D57}" srcOrd="0" destOrd="0" presId="urn:microsoft.com/office/officeart/2008/layout/LinedList"/>
    <dgm:cxn modelId="{66B63EDA-DE91-4F09-BCC6-9E51D771E732}" srcId="{C8E8FD12-BCE7-4C1A-9EEE-FEFFD2E050AE}" destId="{071516B3-AE8D-423B-AA5B-2B7A097DE95D}" srcOrd="0" destOrd="0" parTransId="{37F3B183-C5FE-4374-8067-2B92AA6FBD73}" sibTransId="{35A7C2C5-877B-46C7-8209-A6B52C276E2A}"/>
    <dgm:cxn modelId="{239CC448-B469-49EE-BF70-D0B993608F51}" srcId="{C8E8FD12-BCE7-4C1A-9EEE-FEFFD2E050AE}" destId="{E247870A-4735-4CDE-BAD6-B100731DD5CE}" srcOrd="6" destOrd="0" parTransId="{5DA9E237-FB47-4300-9FB0-8BFB0A337C25}" sibTransId="{F679F112-4223-49FE-BD17-97C60DC7FB99}"/>
    <dgm:cxn modelId="{59E6074E-6FD2-4A81-A406-3627D3E82545}" type="presOf" srcId="{071516B3-AE8D-423B-AA5B-2B7A097DE95D}" destId="{2FA2CF18-4C54-4DD4-811E-D980DD57910F}" srcOrd="0" destOrd="0" presId="urn:microsoft.com/office/officeart/2008/layout/LinedList"/>
    <dgm:cxn modelId="{1316A11C-B107-4AA9-8714-A1145D7FC583}" srcId="{C1E571D8-3A3B-437E-B9CC-A76F3392C564}" destId="{C8E8FD12-BCE7-4C1A-9EEE-FEFFD2E050AE}" srcOrd="0" destOrd="0" parTransId="{9CAC2233-2D74-4833-A4C8-55315F0D8DF2}" sibTransId="{C5DC6E9D-246E-4179-B8B7-A1952A1D31EF}"/>
    <dgm:cxn modelId="{D92EA401-F980-4A04-B463-1F5476EF6F64}" type="presOf" srcId="{E247870A-4735-4CDE-BAD6-B100731DD5CE}" destId="{6FD97352-9860-4CD4-A127-6D5DCB0EB14A}" srcOrd="0" destOrd="0" presId="urn:microsoft.com/office/officeart/2008/layout/LinedList"/>
    <dgm:cxn modelId="{2F96FBE9-30B0-40AA-9025-0B24FBB87754}" type="presParOf" srcId="{FCDE3672-0242-4C2B-AD1F-FE83A92B8D57}" destId="{C2742889-E7E2-428C-9E4B-A5D4D393765A}" srcOrd="0" destOrd="0" presId="urn:microsoft.com/office/officeart/2008/layout/LinedList"/>
    <dgm:cxn modelId="{69841874-BAF6-40D5-8F81-CE72491092BF}" type="presParOf" srcId="{FCDE3672-0242-4C2B-AD1F-FE83A92B8D57}" destId="{CC663493-7A10-4149-BD4D-1704ED4B396C}" srcOrd="1" destOrd="0" presId="urn:microsoft.com/office/officeart/2008/layout/LinedList"/>
    <dgm:cxn modelId="{A9261CEE-3859-41D5-8375-623889C64EC6}" type="presParOf" srcId="{CC663493-7A10-4149-BD4D-1704ED4B396C}" destId="{C1EF2E57-D174-4C7B-A883-4431EC7E363C}" srcOrd="0" destOrd="0" presId="urn:microsoft.com/office/officeart/2008/layout/LinedList"/>
    <dgm:cxn modelId="{04C17828-0E28-4F06-AA75-D54B9D9B3A1B}" type="presParOf" srcId="{CC663493-7A10-4149-BD4D-1704ED4B396C}" destId="{D5E24038-8EC1-4C1F-84B6-92C5B31CC8C2}" srcOrd="1" destOrd="0" presId="urn:microsoft.com/office/officeart/2008/layout/LinedList"/>
    <dgm:cxn modelId="{24BA371F-00D3-4C6E-AC49-D5455DF3CE52}" type="presParOf" srcId="{D5E24038-8EC1-4C1F-84B6-92C5B31CC8C2}" destId="{FE6539AA-8C53-440A-8F9A-64DF8F444457}" srcOrd="0" destOrd="0" presId="urn:microsoft.com/office/officeart/2008/layout/LinedList"/>
    <dgm:cxn modelId="{604C2B84-9AB3-49D8-A33D-48198898819F}" type="presParOf" srcId="{D5E24038-8EC1-4C1F-84B6-92C5B31CC8C2}" destId="{C66E9E22-D73C-4FA2-8965-6F28B8DF985B}" srcOrd="1" destOrd="0" presId="urn:microsoft.com/office/officeart/2008/layout/LinedList"/>
    <dgm:cxn modelId="{A6164772-FB99-4122-8C8B-5B02FAC60CA2}" type="presParOf" srcId="{C66E9E22-D73C-4FA2-8965-6F28B8DF985B}" destId="{B609E515-BB68-4720-9D05-5977335DE6D0}" srcOrd="0" destOrd="0" presId="urn:microsoft.com/office/officeart/2008/layout/LinedList"/>
    <dgm:cxn modelId="{45C40DC8-0628-4424-93D7-1B1492B2EA08}" type="presParOf" srcId="{C66E9E22-D73C-4FA2-8965-6F28B8DF985B}" destId="{2FA2CF18-4C54-4DD4-811E-D980DD57910F}" srcOrd="1" destOrd="0" presId="urn:microsoft.com/office/officeart/2008/layout/LinedList"/>
    <dgm:cxn modelId="{C5421FED-33CF-4216-BA6A-E81EB1C79680}" type="presParOf" srcId="{C66E9E22-D73C-4FA2-8965-6F28B8DF985B}" destId="{5300F9F0-4708-435F-A902-91285C9CABFF}" srcOrd="2" destOrd="0" presId="urn:microsoft.com/office/officeart/2008/layout/LinedList"/>
    <dgm:cxn modelId="{636C32C3-2E89-403E-B665-73B3936FF7B9}" type="presParOf" srcId="{D5E24038-8EC1-4C1F-84B6-92C5B31CC8C2}" destId="{020970B6-58B1-4BA3-9ACE-D675299650E0}" srcOrd="2" destOrd="0" presId="urn:microsoft.com/office/officeart/2008/layout/LinedList"/>
    <dgm:cxn modelId="{15111FD3-38F1-4BEE-84C4-1FEFB9D99C22}" type="presParOf" srcId="{D5E24038-8EC1-4C1F-84B6-92C5B31CC8C2}" destId="{0D6190F0-8177-4828-8E3B-032D6EA72EE8}" srcOrd="3" destOrd="0" presId="urn:microsoft.com/office/officeart/2008/layout/LinedList"/>
    <dgm:cxn modelId="{5644AEF7-533B-433F-A744-23FBF76C0050}" type="presParOf" srcId="{D5E24038-8EC1-4C1F-84B6-92C5B31CC8C2}" destId="{72CFDF83-2853-4911-B34E-FD75A730DF3A}" srcOrd="4" destOrd="0" presId="urn:microsoft.com/office/officeart/2008/layout/LinedList"/>
    <dgm:cxn modelId="{D4131E9B-290B-43BD-B40E-B8787C60FE77}" type="presParOf" srcId="{72CFDF83-2853-4911-B34E-FD75A730DF3A}" destId="{6B42D194-1091-4519-A87B-56B0EDD1EC26}" srcOrd="0" destOrd="0" presId="urn:microsoft.com/office/officeart/2008/layout/LinedList"/>
    <dgm:cxn modelId="{957444B5-A273-4BF4-A0C4-1E4C61DF2CEF}" type="presParOf" srcId="{72CFDF83-2853-4911-B34E-FD75A730DF3A}" destId="{05020028-3634-4644-BE25-A3AC65AAD69D}" srcOrd="1" destOrd="0" presId="urn:microsoft.com/office/officeart/2008/layout/LinedList"/>
    <dgm:cxn modelId="{9965EBBC-2D3A-47A1-B300-0F25B58F7827}" type="presParOf" srcId="{72CFDF83-2853-4911-B34E-FD75A730DF3A}" destId="{017F1C84-7920-4854-842C-5CBE8BD337D7}" srcOrd="2" destOrd="0" presId="urn:microsoft.com/office/officeart/2008/layout/LinedList"/>
    <dgm:cxn modelId="{BA1F4D57-A73C-4C38-8A5C-AAB5C97C7018}" type="presParOf" srcId="{D5E24038-8EC1-4C1F-84B6-92C5B31CC8C2}" destId="{26901293-3975-4668-AA1A-80A99177AFCE}" srcOrd="5" destOrd="0" presId="urn:microsoft.com/office/officeart/2008/layout/LinedList"/>
    <dgm:cxn modelId="{2F8A5459-E1B2-44D2-A9A0-3DCF3CA0C408}" type="presParOf" srcId="{D5E24038-8EC1-4C1F-84B6-92C5B31CC8C2}" destId="{4B472A48-CE12-4ACB-BBBB-6CE5A8FA9AC7}" srcOrd="6" destOrd="0" presId="urn:microsoft.com/office/officeart/2008/layout/LinedList"/>
    <dgm:cxn modelId="{0DAC1A3E-1C50-46EB-8404-06F7A6CEBF54}" type="presParOf" srcId="{D5E24038-8EC1-4C1F-84B6-92C5B31CC8C2}" destId="{27D3340F-29BF-4805-9C26-6F1B730F7075}" srcOrd="7" destOrd="0" presId="urn:microsoft.com/office/officeart/2008/layout/LinedList"/>
    <dgm:cxn modelId="{C89F7F7D-8402-4FE9-B9E7-41C709505294}" type="presParOf" srcId="{27D3340F-29BF-4805-9C26-6F1B730F7075}" destId="{20F7FE00-E5C0-4F23-AC74-E78450204F4E}" srcOrd="0" destOrd="0" presId="urn:microsoft.com/office/officeart/2008/layout/LinedList"/>
    <dgm:cxn modelId="{A66C512F-CFBF-4662-A0DB-083E9A4C1C9D}" type="presParOf" srcId="{27D3340F-29BF-4805-9C26-6F1B730F7075}" destId="{F093426A-3256-4408-A5E7-AC8C74EB69AF}" srcOrd="1" destOrd="0" presId="urn:microsoft.com/office/officeart/2008/layout/LinedList"/>
    <dgm:cxn modelId="{3CF95F95-F4AD-4BC2-BA45-179187DAC995}" type="presParOf" srcId="{27D3340F-29BF-4805-9C26-6F1B730F7075}" destId="{54AB4C9A-CCCD-4883-BFB8-3A49BF23B415}" srcOrd="2" destOrd="0" presId="urn:microsoft.com/office/officeart/2008/layout/LinedList"/>
    <dgm:cxn modelId="{E4ED2916-3D50-46A7-9ADD-95DDED86346C}" type="presParOf" srcId="{D5E24038-8EC1-4C1F-84B6-92C5B31CC8C2}" destId="{29E25E12-4FC3-4200-955D-65B0019AC736}" srcOrd="8" destOrd="0" presId="urn:microsoft.com/office/officeart/2008/layout/LinedList"/>
    <dgm:cxn modelId="{A66A9D93-A129-49AA-B8E5-AD3AE7B1CBF7}" type="presParOf" srcId="{D5E24038-8EC1-4C1F-84B6-92C5B31CC8C2}" destId="{05D0DD81-02DB-44DB-86E3-C0F6C14305BC}" srcOrd="9" destOrd="0" presId="urn:microsoft.com/office/officeart/2008/layout/LinedList"/>
    <dgm:cxn modelId="{7837BCE5-B57E-4F92-9626-C51C5C2873E0}" type="presParOf" srcId="{D5E24038-8EC1-4C1F-84B6-92C5B31CC8C2}" destId="{8CE0F16F-02A6-493A-A7D2-219A203C58D9}" srcOrd="10" destOrd="0" presId="urn:microsoft.com/office/officeart/2008/layout/LinedList"/>
    <dgm:cxn modelId="{7FE26A54-8685-4851-B6A1-A0A79150984B}" type="presParOf" srcId="{8CE0F16F-02A6-493A-A7D2-219A203C58D9}" destId="{EDA0B391-9F1C-4151-B4C5-FAC90852B1A1}" srcOrd="0" destOrd="0" presId="urn:microsoft.com/office/officeart/2008/layout/LinedList"/>
    <dgm:cxn modelId="{1E8E28C1-89BD-4223-B0B4-E1B8B4ED6998}" type="presParOf" srcId="{8CE0F16F-02A6-493A-A7D2-219A203C58D9}" destId="{3CC825BA-9A75-452D-B65B-251386FBBC33}" srcOrd="1" destOrd="0" presId="urn:microsoft.com/office/officeart/2008/layout/LinedList"/>
    <dgm:cxn modelId="{CB63DC0D-24E4-479F-A989-9AA142C179BA}" type="presParOf" srcId="{8CE0F16F-02A6-493A-A7D2-219A203C58D9}" destId="{D9A56322-0DF6-4420-8BA4-0964D9E2C164}" srcOrd="2" destOrd="0" presId="urn:microsoft.com/office/officeart/2008/layout/LinedList"/>
    <dgm:cxn modelId="{024FD5F7-984F-4FC0-B5FF-28533764639D}" type="presParOf" srcId="{D5E24038-8EC1-4C1F-84B6-92C5B31CC8C2}" destId="{F155457F-526E-4B80-AF21-6869D233CA52}" srcOrd="11" destOrd="0" presId="urn:microsoft.com/office/officeart/2008/layout/LinedList"/>
    <dgm:cxn modelId="{2270C285-6C2F-43C6-91AD-FDD01B781D73}" type="presParOf" srcId="{D5E24038-8EC1-4C1F-84B6-92C5B31CC8C2}" destId="{B1680FA1-33EB-4433-AF73-79EA512E4CC3}" srcOrd="12" destOrd="0" presId="urn:microsoft.com/office/officeart/2008/layout/LinedList"/>
    <dgm:cxn modelId="{6CEDEC93-453A-4BAA-9707-322CDC4C632B}" type="presParOf" srcId="{D5E24038-8EC1-4C1F-84B6-92C5B31CC8C2}" destId="{4C936544-300B-40CD-8851-DBFFC1DD4250}" srcOrd="13" destOrd="0" presId="urn:microsoft.com/office/officeart/2008/layout/LinedList"/>
    <dgm:cxn modelId="{7424260A-0F7B-46E2-8C77-5302F80BAD16}" type="presParOf" srcId="{4C936544-300B-40CD-8851-DBFFC1DD4250}" destId="{C46562AF-847D-4155-98C3-662E84937404}" srcOrd="0" destOrd="0" presId="urn:microsoft.com/office/officeart/2008/layout/LinedList"/>
    <dgm:cxn modelId="{8D0368CB-D86A-451E-A15A-1DE5A2643761}" type="presParOf" srcId="{4C936544-300B-40CD-8851-DBFFC1DD4250}" destId="{1DD06ABA-7490-4057-AA96-0050E5D1B85C}" srcOrd="1" destOrd="0" presId="urn:microsoft.com/office/officeart/2008/layout/LinedList"/>
    <dgm:cxn modelId="{653FC214-47FD-48DF-A16F-514D318D8E96}" type="presParOf" srcId="{4C936544-300B-40CD-8851-DBFFC1DD4250}" destId="{C5718AE2-8F84-45BE-ADDB-A412B72FCC79}" srcOrd="2" destOrd="0" presId="urn:microsoft.com/office/officeart/2008/layout/LinedList"/>
    <dgm:cxn modelId="{C17C654D-3EC1-434B-B658-D869E0570D39}" type="presParOf" srcId="{D5E24038-8EC1-4C1F-84B6-92C5B31CC8C2}" destId="{A86C7246-E38E-4C1F-95F7-6152899D4A5C}" srcOrd="14" destOrd="0" presId="urn:microsoft.com/office/officeart/2008/layout/LinedList"/>
    <dgm:cxn modelId="{071A32E3-7D10-4F22-BEDE-A78C55A8022D}" type="presParOf" srcId="{D5E24038-8EC1-4C1F-84B6-92C5B31CC8C2}" destId="{FB686025-1757-434D-8AE9-DAD81E0EF038}" srcOrd="15" destOrd="0" presId="urn:microsoft.com/office/officeart/2008/layout/LinedList"/>
    <dgm:cxn modelId="{082AF07C-7ED1-4AC6-8AED-07B64E696E89}" type="presParOf" srcId="{D5E24038-8EC1-4C1F-84B6-92C5B31CC8C2}" destId="{84EEC3C4-861D-4078-B493-E4021A25C74A}" srcOrd="16" destOrd="0" presId="urn:microsoft.com/office/officeart/2008/layout/LinedList"/>
    <dgm:cxn modelId="{E339E8B6-FC71-4A4A-BE74-F716D23E4BF3}" type="presParOf" srcId="{84EEC3C4-861D-4078-B493-E4021A25C74A}" destId="{948C9D8D-C7E0-4B97-A17D-69BBD10F7D7D}" srcOrd="0" destOrd="0" presId="urn:microsoft.com/office/officeart/2008/layout/LinedList"/>
    <dgm:cxn modelId="{0B74039D-C64B-40FA-9598-AAA2DF4E102D}" type="presParOf" srcId="{84EEC3C4-861D-4078-B493-E4021A25C74A}" destId="{5F51D1CA-634F-485B-BCBC-52297AFC5314}" srcOrd="1" destOrd="0" presId="urn:microsoft.com/office/officeart/2008/layout/LinedList"/>
    <dgm:cxn modelId="{5752E2E3-CEC4-4E60-8581-7498A3AE33FC}" type="presParOf" srcId="{84EEC3C4-861D-4078-B493-E4021A25C74A}" destId="{22FFADA6-95E3-47D3-9DD1-A7652425FC11}" srcOrd="2" destOrd="0" presId="urn:microsoft.com/office/officeart/2008/layout/LinedList"/>
    <dgm:cxn modelId="{E8F345AF-35D5-4A57-A086-BFE313BB4FD4}" type="presParOf" srcId="{D5E24038-8EC1-4C1F-84B6-92C5B31CC8C2}" destId="{764C57F8-68DD-4E94-A9FC-36E207E0E080}" srcOrd="17" destOrd="0" presId="urn:microsoft.com/office/officeart/2008/layout/LinedList"/>
    <dgm:cxn modelId="{A19F9DF8-BA7D-4FD7-B526-8C9336440DDF}" type="presParOf" srcId="{D5E24038-8EC1-4C1F-84B6-92C5B31CC8C2}" destId="{1BD3C92F-FC80-4D37-BEEE-CA8772A8292D}" srcOrd="18" destOrd="0" presId="urn:microsoft.com/office/officeart/2008/layout/LinedList"/>
    <dgm:cxn modelId="{BB9D94AD-8C5F-4B41-B713-B13CC1833D33}" type="presParOf" srcId="{D5E24038-8EC1-4C1F-84B6-92C5B31CC8C2}" destId="{F5694476-2565-4631-BE41-8D289CA5F774}" srcOrd="19" destOrd="0" presId="urn:microsoft.com/office/officeart/2008/layout/LinedList"/>
    <dgm:cxn modelId="{CB705B56-C199-4E94-A9F5-9CD00DDCD5C7}" type="presParOf" srcId="{F5694476-2565-4631-BE41-8D289CA5F774}" destId="{26B2D060-E8EA-4E3D-BB70-1DD0F39084B6}" srcOrd="0" destOrd="0" presId="urn:microsoft.com/office/officeart/2008/layout/LinedList"/>
    <dgm:cxn modelId="{3A4507CB-9E07-4A7F-8D22-1E7641A767E9}" type="presParOf" srcId="{F5694476-2565-4631-BE41-8D289CA5F774}" destId="{6FD97352-9860-4CD4-A127-6D5DCB0EB14A}" srcOrd="1" destOrd="0" presId="urn:microsoft.com/office/officeart/2008/layout/LinedList"/>
    <dgm:cxn modelId="{ACA2B23F-DB1B-4E46-9571-1143BBB7BF99}" type="presParOf" srcId="{F5694476-2565-4631-BE41-8D289CA5F774}" destId="{EC189390-3F56-4840-8EF5-B12A1E37598A}" srcOrd="2" destOrd="0" presId="urn:microsoft.com/office/officeart/2008/layout/LinedList"/>
    <dgm:cxn modelId="{D61455EF-87C0-400D-AA11-88AFE0C7DEA5}" type="presParOf" srcId="{D5E24038-8EC1-4C1F-84B6-92C5B31CC8C2}" destId="{8FD21EAA-8D79-422B-81B7-C1BAE8E09599}" srcOrd="20" destOrd="0" presId="urn:microsoft.com/office/officeart/2008/layout/LinedList"/>
    <dgm:cxn modelId="{417D09A4-D066-4AB2-BAF1-6FCC1711D7CF}" type="presParOf" srcId="{D5E24038-8EC1-4C1F-84B6-92C5B31CC8C2}" destId="{531CD342-B009-498C-9986-3FF1B5CBD143}" srcOrd="2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B62FB9-FE06-4CD0-A1C5-B6F54FC38385}" type="doc">
      <dgm:prSet loTypeId="urn:microsoft.com/office/officeart/2005/8/layout/vList6" loCatId="process" qsTypeId="urn:microsoft.com/office/officeart/2005/8/quickstyle/3d1" qsCatId="3D" csTypeId="urn:microsoft.com/office/officeart/2005/8/colors/colorful3" csCatId="colorful" phldr="1"/>
      <dgm:spPr/>
      <dgm:t>
        <a:bodyPr/>
        <a:lstStyle/>
        <a:p>
          <a:endParaRPr lang="en-US"/>
        </a:p>
      </dgm:t>
    </dgm:pt>
    <dgm:pt modelId="{B47B0181-3ECD-4DBB-997C-06D4738BF6B2}">
      <dgm:prSet phldrT="[Text]"/>
      <dgm:spPr/>
      <dgm:t>
        <a:bodyPr/>
        <a:lstStyle/>
        <a:p>
          <a:r>
            <a:rPr lang="en-US" dirty="0" smtClean="0"/>
            <a:t>WHO?</a:t>
          </a:r>
          <a:endParaRPr lang="en-US" dirty="0"/>
        </a:p>
      </dgm:t>
      <dgm:extLst>
        <a:ext uri="{E40237B7-FDA0-4F09-8148-C483321AD2D9}">
          <dgm14:cNvPr xmlns:dgm14="http://schemas.microsoft.com/office/drawing/2010/diagram" id="0" name="" descr="WHO?&#10; Provider&#10; RN&#10; LPN&#10; Clerical Associate&#10;HOW?&#10; Clinic visit&#10; Phone call&#10; Questionnaire&#10;"/>
        </a:ext>
      </dgm:extLst>
    </dgm:pt>
    <dgm:pt modelId="{0D925B36-8DFA-4EE9-87C4-6AC4E0F66CF4}" type="parTrans" cxnId="{81D34A04-5058-4C22-BBEF-BF8C151545EA}">
      <dgm:prSet/>
      <dgm:spPr/>
      <dgm:t>
        <a:bodyPr/>
        <a:lstStyle/>
        <a:p>
          <a:endParaRPr lang="en-US"/>
        </a:p>
      </dgm:t>
    </dgm:pt>
    <dgm:pt modelId="{8C38D6F9-6C1C-4D8E-B7C8-7D0288167F7C}" type="sibTrans" cxnId="{81D34A04-5058-4C22-BBEF-BF8C151545EA}">
      <dgm:prSet/>
      <dgm:spPr/>
      <dgm:t>
        <a:bodyPr/>
        <a:lstStyle/>
        <a:p>
          <a:endParaRPr lang="en-US"/>
        </a:p>
      </dgm:t>
    </dgm:pt>
    <dgm:pt modelId="{B7FC7E39-ABF0-4991-9A90-93CA80D0A665}">
      <dgm:prSet phldrT="[Text]"/>
      <dgm:spPr/>
      <dgm:t>
        <a:bodyPr/>
        <a:lstStyle/>
        <a:p>
          <a:r>
            <a:rPr lang="en-US" dirty="0" smtClean="0"/>
            <a:t>Provider</a:t>
          </a:r>
          <a:endParaRPr lang="en-US" dirty="0"/>
        </a:p>
      </dgm:t>
      <dgm:extLst>
        <a:ext uri="{E40237B7-FDA0-4F09-8148-C483321AD2D9}">
          <dgm14:cNvPr xmlns:dgm14="http://schemas.microsoft.com/office/drawing/2010/diagram" id="0" name="" descr="WHO?&#10; Provider&#10; RN&#10; LPN&#10; Clerical Associate&#10;HOW?&#10; Clinic visit&#10; Phone call&#10; Questionnaire&#10;"/>
        </a:ext>
      </dgm:extLst>
    </dgm:pt>
    <dgm:pt modelId="{615DD26D-DDEC-416C-9309-2E8B24B5F2B8}" type="parTrans" cxnId="{112F7763-5E33-4D0E-8F38-56DC373C15CC}">
      <dgm:prSet/>
      <dgm:spPr/>
      <dgm:t>
        <a:bodyPr/>
        <a:lstStyle/>
        <a:p>
          <a:endParaRPr lang="en-US"/>
        </a:p>
      </dgm:t>
    </dgm:pt>
    <dgm:pt modelId="{2358EA43-766B-4DBD-B19E-9EFB4A3C42E8}" type="sibTrans" cxnId="{112F7763-5E33-4D0E-8F38-56DC373C15CC}">
      <dgm:prSet/>
      <dgm:spPr/>
      <dgm:t>
        <a:bodyPr/>
        <a:lstStyle/>
        <a:p>
          <a:endParaRPr lang="en-US"/>
        </a:p>
      </dgm:t>
    </dgm:pt>
    <dgm:pt modelId="{347C7A1E-2FF7-4AF2-86D6-4F02D97968D4}">
      <dgm:prSet phldrT="[Text]"/>
      <dgm:spPr/>
      <dgm:t>
        <a:bodyPr/>
        <a:lstStyle/>
        <a:p>
          <a:r>
            <a:rPr lang="en-US" dirty="0" smtClean="0"/>
            <a:t>RN</a:t>
          </a:r>
          <a:endParaRPr lang="en-US" dirty="0"/>
        </a:p>
      </dgm:t>
    </dgm:pt>
    <dgm:pt modelId="{39401645-A896-42DC-8B18-BF8566C085E3}" type="parTrans" cxnId="{B6B58A48-F1B7-4C15-A18A-578103B1741E}">
      <dgm:prSet/>
      <dgm:spPr/>
      <dgm:t>
        <a:bodyPr/>
        <a:lstStyle/>
        <a:p>
          <a:endParaRPr lang="en-US"/>
        </a:p>
      </dgm:t>
    </dgm:pt>
    <dgm:pt modelId="{BE2F4E02-7BD9-463F-83DD-7EC5BBAA4D65}" type="sibTrans" cxnId="{B6B58A48-F1B7-4C15-A18A-578103B1741E}">
      <dgm:prSet/>
      <dgm:spPr/>
      <dgm:t>
        <a:bodyPr/>
        <a:lstStyle/>
        <a:p>
          <a:endParaRPr lang="en-US"/>
        </a:p>
      </dgm:t>
    </dgm:pt>
    <dgm:pt modelId="{2DD0AF4D-3AF0-4C69-84D6-A26E48E6D3E7}">
      <dgm:prSet phldrT="[Text]"/>
      <dgm:spPr>
        <a:solidFill>
          <a:schemeClr val="accent5"/>
        </a:solidFill>
      </dgm:spPr>
      <dgm:t>
        <a:bodyPr/>
        <a:lstStyle/>
        <a:p>
          <a:r>
            <a:rPr lang="en-US" dirty="0" smtClean="0"/>
            <a:t>HOW?</a:t>
          </a:r>
          <a:endParaRPr lang="en-US" dirty="0"/>
        </a:p>
      </dgm:t>
      <dgm:extLst>
        <a:ext uri="{E40237B7-FDA0-4F09-8148-C483321AD2D9}">
          <dgm14:cNvPr xmlns:dgm14="http://schemas.microsoft.com/office/drawing/2010/diagram" id="0" name="" descr="WHO?&#10; Provider&#10; RN&#10; LPN&#10; Clerical Associate&#10;HOW?&#10; Clinic visit&#10; Phone call&#10; Questionnaire&#10;"/>
        </a:ext>
      </dgm:extLst>
    </dgm:pt>
    <dgm:pt modelId="{7EE061FB-10BA-441E-8C94-30B2CBAC0F88}" type="parTrans" cxnId="{1B93EA2B-FEC0-45C3-9418-5822CD16AF2C}">
      <dgm:prSet/>
      <dgm:spPr/>
      <dgm:t>
        <a:bodyPr/>
        <a:lstStyle/>
        <a:p>
          <a:endParaRPr lang="en-US"/>
        </a:p>
      </dgm:t>
    </dgm:pt>
    <dgm:pt modelId="{899E6B38-3078-455C-8679-22539D4BA510}" type="sibTrans" cxnId="{1B93EA2B-FEC0-45C3-9418-5822CD16AF2C}">
      <dgm:prSet/>
      <dgm:spPr/>
      <dgm:t>
        <a:bodyPr/>
        <a:lstStyle/>
        <a:p>
          <a:endParaRPr lang="en-US"/>
        </a:p>
      </dgm:t>
    </dgm:pt>
    <dgm:pt modelId="{B03B5DD9-5BF5-4C51-B7F3-E1909E0F30CF}">
      <dgm:prSet phldrT="[Text]"/>
      <dgm:spPr>
        <a:solidFill>
          <a:schemeClr val="accent5">
            <a:lumMod val="20000"/>
            <a:lumOff val="80000"/>
          </a:schemeClr>
        </a:solidFill>
      </dgm:spPr>
      <dgm:t>
        <a:bodyPr/>
        <a:lstStyle/>
        <a:p>
          <a:r>
            <a:rPr lang="en-US" dirty="0" smtClean="0"/>
            <a:t>Clinic visit</a:t>
          </a:r>
          <a:endParaRPr lang="en-US" dirty="0"/>
        </a:p>
      </dgm:t>
      <dgm:extLst>
        <a:ext uri="{E40237B7-FDA0-4F09-8148-C483321AD2D9}">
          <dgm14:cNvPr xmlns:dgm14="http://schemas.microsoft.com/office/drawing/2010/diagram" id="0" name="" descr="WHO?&#10; Provider&#10; RN&#10; LPN&#10; Clerical Associate&#10;HOW?&#10; Clinic visit&#10; Phone call&#10; Questionnaire&#10;"/>
        </a:ext>
      </dgm:extLst>
    </dgm:pt>
    <dgm:pt modelId="{C32454CE-CF7E-4127-B947-E02E1724A817}" type="parTrans" cxnId="{A8DCD9A6-4F17-4A6D-9F1D-D5A99DDAB4A5}">
      <dgm:prSet/>
      <dgm:spPr/>
      <dgm:t>
        <a:bodyPr/>
        <a:lstStyle/>
        <a:p>
          <a:endParaRPr lang="en-US"/>
        </a:p>
      </dgm:t>
    </dgm:pt>
    <dgm:pt modelId="{8A95D42A-EBDE-497E-988B-6D9A7B932B1D}" type="sibTrans" cxnId="{A8DCD9A6-4F17-4A6D-9F1D-D5A99DDAB4A5}">
      <dgm:prSet/>
      <dgm:spPr/>
      <dgm:t>
        <a:bodyPr/>
        <a:lstStyle/>
        <a:p>
          <a:endParaRPr lang="en-US"/>
        </a:p>
      </dgm:t>
    </dgm:pt>
    <dgm:pt modelId="{535DF379-15AA-4358-A12E-682220060EAF}">
      <dgm:prSet phldrT="[Text]"/>
      <dgm:spPr>
        <a:solidFill>
          <a:schemeClr val="accent5">
            <a:lumMod val="20000"/>
            <a:lumOff val="80000"/>
          </a:schemeClr>
        </a:solidFill>
      </dgm:spPr>
      <dgm:t>
        <a:bodyPr/>
        <a:lstStyle/>
        <a:p>
          <a:r>
            <a:rPr lang="en-US" dirty="0" smtClean="0"/>
            <a:t>Phone call</a:t>
          </a:r>
          <a:endParaRPr lang="en-US" dirty="0"/>
        </a:p>
      </dgm:t>
    </dgm:pt>
    <dgm:pt modelId="{797DF20F-CB97-4C2C-A34D-456E30B1C603}" type="parTrans" cxnId="{D3BE1DB2-4DB9-4A29-B032-8BBB3F9805F8}">
      <dgm:prSet/>
      <dgm:spPr/>
      <dgm:t>
        <a:bodyPr/>
        <a:lstStyle/>
        <a:p>
          <a:endParaRPr lang="en-US"/>
        </a:p>
      </dgm:t>
    </dgm:pt>
    <dgm:pt modelId="{495092EB-24FD-4287-8984-D0152F6B5288}" type="sibTrans" cxnId="{D3BE1DB2-4DB9-4A29-B032-8BBB3F9805F8}">
      <dgm:prSet/>
      <dgm:spPr/>
      <dgm:t>
        <a:bodyPr/>
        <a:lstStyle/>
        <a:p>
          <a:endParaRPr lang="en-US"/>
        </a:p>
      </dgm:t>
    </dgm:pt>
    <dgm:pt modelId="{5886325D-C27A-4FA5-924E-C504E3A930F9}">
      <dgm:prSet phldrT="[Text]"/>
      <dgm:spPr/>
      <dgm:t>
        <a:bodyPr/>
        <a:lstStyle/>
        <a:p>
          <a:r>
            <a:rPr lang="en-US" dirty="0" smtClean="0"/>
            <a:t>LPN</a:t>
          </a:r>
          <a:endParaRPr lang="en-US" dirty="0"/>
        </a:p>
      </dgm:t>
    </dgm:pt>
    <dgm:pt modelId="{F71D44D8-0218-4009-991F-A79DB05631B5}" type="parTrans" cxnId="{4D6F8104-B188-4EBE-B211-825F8B7FBC7C}">
      <dgm:prSet/>
      <dgm:spPr/>
      <dgm:t>
        <a:bodyPr/>
        <a:lstStyle/>
        <a:p>
          <a:endParaRPr lang="en-US"/>
        </a:p>
      </dgm:t>
    </dgm:pt>
    <dgm:pt modelId="{8E8A79E9-4279-4219-98F4-F6ABFCCC2E71}" type="sibTrans" cxnId="{4D6F8104-B188-4EBE-B211-825F8B7FBC7C}">
      <dgm:prSet/>
      <dgm:spPr/>
      <dgm:t>
        <a:bodyPr/>
        <a:lstStyle/>
        <a:p>
          <a:endParaRPr lang="en-US"/>
        </a:p>
      </dgm:t>
    </dgm:pt>
    <dgm:pt modelId="{7B31EF90-1F90-4F21-A3A6-51B6E880D89D}">
      <dgm:prSet phldrT="[Text]"/>
      <dgm:spPr/>
      <dgm:t>
        <a:bodyPr/>
        <a:lstStyle/>
        <a:p>
          <a:r>
            <a:rPr lang="en-US" dirty="0" smtClean="0"/>
            <a:t>Clerical Associate</a:t>
          </a:r>
          <a:endParaRPr lang="en-US" dirty="0"/>
        </a:p>
      </dgm:t>
    </dgm:pt>
    <dgm:pt modelId="{D2517A84-AD3E-417C-AFA3-D82E583246AB}" type="parTrans" cxnId="{97E83888-D244-4540-8071-10601FEB530E}">
      <dgm:prSet/>
      <dgm:spPr/>
      <dgm:t>
        <a:bodyPr/>
        <a:lstStyle/>
        <a:p>
          <a:endParaRPr lang="en-US"/>
        </a:p>
      </dgm:t>
    </dgm:pt>
    <dgm:pt modelId="{7E855659-B7AE-4212-9AC4-435077889906}" type="sibTrans" cxnId="{97E83888-D244-4540-8071-10601FEB530E}">
      <dgm:prSet/>
      <dgm:spPr/>
      <dgm:t>
        <a:bodyPr/>
        <a:lstStyle/>
        <a:p>
          <a:endParaRPr lang="en-US"/>
        </a:p>
      </dgm:t>
    </dgm:pt>
    <dgm:pt modelId="{0F6ED9A8-A6A8-419B-8912-D42CF24EE364}">
      <dgm:prSet phldrT="[Text]"/>
      <dgm:spPr>
        <a:solidFill>
          <a:schemeClr val="accent5">
            <a:lumMod val="20000"/>
            <a:lumOff val="80000"/>
          </a:schemeClr>
        </a:solidFill>
      </dgm:spPr>
      <dgm:t>
        <a:bodyPr/>
        <a:lstStyle/>
        <a:p>
          <a:r>
            <a:rPr lang="en-US" dirty="0" smtClean="0"/>
            <a:t>Questionnaire</a:t>
          </a:r>
          <a:endParaRPr lang="en-US" dirty="0"/>
        </a:p>
      </dgm:t>
    </dgm:pt>
    <dgm:pt modelId="{C893C7BE-8309-4D09-8523-517BBCB25C90}" type="parTrans" cxnId="{4366C4F1-D7CF-46B6-A6AC-D37CF127B65B}">
      <dgm:prSet/>
      <dgm:spPr/>
      <dgm:t>
        <a:bodyPr/>
        <a:lstStyle/>
        <a:p>
          <a:endParaRPr lang="en-US"/>
        </a:p>
      </dgm:t>
    </dgm:pt>
    <dgm:pt modelId="{6E96C3B8-77F3-4568-AF63-DBE1C61546EC}" type="sibTrans" cxnId="{4366C4F1-D7CF-46B6-A6AC-D37CF127B65B}">
      <dgm:prSet/>
      <dgm:spPr/>
      <dgm:t>
        <a:bodyPr/>
        <a:lstStyle/>
        <a:p>
          <a:endParaRPr lang="en-US"/>
        </a:p>
      </dgm:t>
    </dgm:pt>
    <dgm:pt modelId="{95CAEA46-DA53-4696-A4C4-77461093A027}" type="pres">
      <dgm:prSet presAssocID="{36B62FB9-FE06-4CD0-A1C5-B6F54FC38385}" presName="Name0" presStyleCnt="0">
        <dgm:presLayoutVars>
          <dgm:dir/>
          <dgm:animLvl val="lvl"/>
          <dgm:resizeHandles/>
        </dgm:presLayoutVars>
      </dgm:prSet>
      <dgm:spPr/>
      <dgm:t>
        <a:bodyPr/>
        <a:lstStyle/>
        <a:p>
          <a:endParaRPr lang="en-US"/>
        </a:p>
      </dgm:t>
    </dgm:pt>
    <dgm:pt modelId="{D9BF97E2-FD65-4714-A119-B539418F6F46}" type="pres">
      <dgm:prSet presAssocID="{B47B0181-3ECD-4DBB-997C-06D4738BF6B2}" presName="linNode" presStyleCnt="0"/>
      <dgm:spPr/>
      <dgm:t>
        <a:bodyPr/>
        <a:lstStyle/>
        <a:p>
          <a:endParaRPr lang="en-US"/>
        </a:p>
      </dgm:t>
    </dgm:pt>
    <dgm:pt modelId="{E572B3B5-40FA-4CCA-85D9-317EA6121772}" type="pres">
      <dgm:prSet presAssocID="{B47B0181-3ECD-4DBB-997C-06D4738BF6B2}" presName="parentShp" presStyleLbl="node1" presStyleIdx="0" presStyleCnt="2" custLinFactNeighborY="3600">
        <dgm:presLayoutVars>
          <dgm:bulletEnabled val="1"/>
        </dgm:presLayoutVars>
      </dgm:prSet>
      <dgm:spPr/>
      <dgm:t>
        <a:bodyPr/>
        <a:lstStyle/>
        <a:p>
          <a:endParaRPr lang="en-US"/>
        </a:p>
      </dgm:t>
    </dgm:pt>
    <dgm:pt modelId="{CEB9E15E-D6B3-4785-A00B-9036DF0575A8}" type="pres">
      <dgm:prSet presAssocID="{B47B0181-3ECD-4DBB-997C-06D4738BF6B2}" presName="childShp" presStyleLbl="bgAccFollowNode1" presStyleIdx="0" presStyleCnt="2">
        <dgm:presLayoutVars>
          <dgm:bulletEnabled val="1"/>
        </dgm:presLayoutVars>
      </dgm:prSet>
      <dgm:spPr/>
      <dgm:t>
        <a:bodyPr/>
        <a:lstStyle/>
        <a:p>
          <a:endParaRPr lang="en-US"/>
        </a:p>
      </dgm:t>
    </dgm:pt>
    <dgm:pt modelId="{F21CEE39-F423-4804-BE18-764A6B22F7B1}" type="pres">
      <dgm:prSet presAssocID="{8C38D6F9-6C1C-4D8E-B7C8-7D0288167F7C}" presName="spacing" presStyleCnt="0"/>
      <dgm:spPr/>
      <dgm:t>
        <a:bodyPr/>
        <a:lstStyle/>
        <a:p>
          <a:endParaRPr lang="en-US"/>
        </a:p>
      </dgm:t>
    </dgm:pt>
    <dgm:pt modelId="{A4B006D0-3A38-49C3-A047-03D25AF85347}" type="pres">
      <dgm:prSet presAssocID="{2DD0AF4D-3AF0-4C69-84D6-A26E48E6D3E7}" presName="linNode" presStyleCnt="0"/>
      <dgm:spPr/>
      <dgm:t>
        <a:bodyPr/>
        <a:lstStyle/>
        <a:p>
          <a:endParaRPr lang="en-US"/>
        </a:p>
      </dgm:t>
    </dgm:pt>
    <dgm:pt modelId="{58BD686B-F209-4D44-BEED-024894E35F91}" type="pres">
      <dgm:prSet presAssocID="{2DD0AF4D-3AF0-4C69-84D6-A26E48E6D3E7}" presName="parentShp" presStyleLbl="node1" presStyleIdx="1" presStyleCnt="2">
        <dgm:presLayoutVars>
          <dgm:bulletEnabled val="1"/>
        </dgm:presLayoutVars>
      </dgm:prSet>
      <dgm:spPr/>
      <dgm:t>
        <a:bodyPr/>
        <a:lstStyle/>
        <a:p>
          <a:endParaRPr lang="en-US"/>
        </a:p>
      </dgm:t>
    </dgm:pt>
    <dgm:pt modelId="{21F4D2A9-AF4B-4FB8-9018-587834354C54}" type="pres">
      <dgm:prSet presAssocID="{2DD0AF4D-3AF0-4C69-84D6-A26E48E6D3E7}" presName="childShp" presStyleLbl="bgAccFollowNode1" presStyleIdx="1" presStyleCnt="2">
        <dgm:presLayoutVars>
          <dgm:bulletEnabled val="1"/>
        </dgm:presLayoutVars>
      </dgm:prSet>
      <dgm:spPr/>
      <dgm:t>
        <a:bodyPr/>
        <a:lstStyle/>
        <a:p>
          <a:endParaRPr lang="en-US"/>
        </a:p>
      </dgm:t>
    </dgm:pt>
  </dgm:ptLst>
  <dgm:cxnLst>
    <dgm:cxn modelId="{97E83888-D244-4540-8071-10601FEB530E}" srcId="{B47B0181-3ECD-4DBB-997C-06D4738BF6B2}" destId="{7B31EF90-1F90-4F21-A3A6-51B6E880D89D}" srcOrd="3" destOrd="0" parTransId="{D2517A84-AD3E-417C-AFA3-D82E583246AB}" sibTransId="{7E855659-B7AE-4212-9AC4-435077889906}"/>
    <dgm:cxn modelId="{4D6F8104-B188-4EBE-B211-825F8B7FBC7C}" srcId="{B47B0181-3ECD-4DBB-997C-06D4738BF6B2}" destId="{5886325D-C27A-4FA5-924E-C504E3A930F9}" srcOrd="2" destOrd="0" parTransId="{F71D44D8-0218-4009-991F-A79DB05631B5}" sibTransId="{8E8A79E9-4279-4219-98F4-F6ABFCCC2E71}"/>
    <dgm:cxn modelId="{DA0A732E-A39F-4297-9918-7449A75566C8}" type="presOf" srcId="{B47B0181-3ECD-4DBB-997C-06D4738BF6B2}" destId="{E572B3B5-40FA-4CCA-85D9-317EA6121772}" srcOrd="0" destOrd="0" presId="urn:microsoft.com/office/officeart/2005/8/layout/vList6"/>
    <dgm:cxn modelId="{D3BE1DB2-4DB9-4A29-B032-8BBB3F9805F8}" srcId="{2DD0AF4D-3AF0-4C69-84D6-A26E48E6D3E7}" destId="{535DF379-15AA-4358-A12E-682220060EAF}" srcOrd="1" destOrd="0" parTransId="{797DF20F-CB97-4C2C-A34D-456E30B1C603}" sibTransId="{495092EB-24FD-4287-8984-D0152F6B5288}"/>
    <dgm:cxn modelId="{EA133CF8-A089-4A65-B1AF-C68D61A8DA75}" type="presOf" srcId="{535DF379-15AA-4358-A12E-682220060EAF}" destId="{21F4D2A9-AF4B-4FB8-9018-587834354C54}" srcOrd="0" destOrd="1" presId="urn:microsoft.com/office/officeart/2005/8/layout/vList6"/>
    <dgm:cxn modelId="{B6B58A48-F1B7-4C15-A18A-578103B1741E}" srcId="{B47B0181-3ECD-4DBB-997C-06D4738BF6B2}" destId="{347C7A1E-2FF7-4AF2-86D6-4F02D97968D4}" srcOrd="1" destOrd="0" parTransId="{39401645-A896-42DC-8B18-BF8566C085E3}" sibTransId="{BE2F4E02-7BD9-463F-83DD-7EC5BBAA4D65}"/>
    <dgm:cxn modelId="{ABB1979C-DE1D-42C8-8D17-4EF0DE4612A0}" type="presOf" srcId="{2DD0AF4D-3AF0-4C69-84D6-A26E48E6D3E7}" destId="{58BD686B-F209-4D44-BEED-024894E35F91}" srcOrd="0" destOrd="0" presId="urn:microsoft.com/office/officeart/2005/8/layout/vList6"/>
    <dgm:cxn modelId="{81D34A04-5058-4C22-BBEF-BF8C151545EA}" srcId="{36B62FB9-FE06-4CD0-A1C5-B6F54FC38385}" destId="{B47B0181-3ECD-4DBB-997C-06D4738BF6B2}" srcOrd="0" destOrd="0" parTransId="{0D925B36-8DFA-4EE9-87C4-6AC4E0F66CF4}" sibTransId="{8C38D6F9-6C1C-4D8E-B7C8-7D0288167F7C}"/>
    <dgm:cxn modelId="{2C0BD594-F315-4632-83F7-9908D858DC38}" type="presOf" srcId="{0F6ED9A8-A6A8-419B-8912-D42CF24EE364}" destId="{21F4D2A9-AF4B-4FB8-9018-587834354C54}" srcOrd="0" destOrd="2" presId="urn:microsoft.com/office/officeart/2005/8/layout/vList6"/>
    <dgm:cxn modelId="{984CD1E7-D26D-4F8E-81AA-8B9115A99EC9}" type="presOf" srcId="{B03B5DD9-5BF5-4C51-B7F3-E1909E0F30CF}" destId="{21F4D2A9-AF4B-4FB8-9018-587834354C54}" srcOrd="0" destOrd="0" presId="urn:microsoft.com/office/officeart/2005/8/layout/vList6"/>
    <dgm:cxn modelId="{49E1B0BB-9AE3-4017-89A5-1F2141229F45}" type="presOf" srcId="{5886325D-C27A-4FA5-924E-C504E3A930F9}" destId="{CEB9E15E-D6B3-4785-A00B-9036DF0575A8}" srcOrd="0" destOrd="2" presId="urn:microsoft.com/office/officeart/2005/8/layout/vList6"/>
    <dgm:cxn modelId="{4366C4F1-D7CF-46B6-A6AC-D37CF127B65B}" srcId="{2DD0AF4D-3AF0-4C69-84D6-A26E48E6D3E7}" destId="{0F6ED9A8-A6A8-419B-8912-D42CF24EE364}" srcOrd="2" destOrd="0" parTransId="{C893C7BE-8309-4D09-8523-517BBCB25C90}" sibTransId="{6E96C3B8-77F3-4568-AF63-DBE1C61546EC}"/>
    <dgm:cxn modelId="{8EEF9D5A-E42B-40B2-9C1C-7F9CF609526C}" type="presOf" srcId="{7B31EF90-1F90-4F21-A3A6-51B6E880D89D}" destId="{CEB9E15E-D6B3-4785-A00B-9036DF0575A8}" srcOrd="0" destOrd="3" presId="urn:microsoft.com/office/officeart/2005/8/layout/vList6"/>
    <dgm:cxn modelId="{903F3A8B-0704-4B0D-91B7-BF2BCA8ECF9D}" type="presOf" srcId="{347C7A1E-2FF7-4AF2-86D6-4F02D97968D4}" destId="{CEB9E15E-D6B3-4785-A00B-9036DF0575A8}" srcOrd="0" destOrd="1" presId="urn:microsoft.com/office/officeart/2005/8/layout/vList6"/>
    <dgm:cxn modelId="{00D87659-13F9-40E7-A74D-D1F9832584AC}" type="presOf" srcId="{36B62FB9-FE06-4CD0-A1C5-B6F54FC38385}" destId="{95CAEA46-DA53-4696-A4C4-77461093A027}" srcOrd="0" destOrd="0" presId="urn:microsoft.com/office/officeart/2005/8/layout/vList6"/>
    <dgm:cxn modelId="{1B93EA2B-FEC0-45C3-9418-5822CD16AF2C}" srcId="{36B62FB9-FE06-4CD0-A1C5-B6F54FC38385}" destId="{2DD0AF4D-3AF0-4C69-84D6-A26E48E6D3E7}" srcOrd="1" destOrd="0" parTransId="{7EE061FB-10BA-441E-8C94-30B2CBAC0F88}" sibTransId="{899E6B38-3078-455C-8679-22539D4BA510}"/>
    <dgm:cxn modelId="{08479CD5-1FBC-440F-8945-4320B471B331}" type="presOf" srcId="{B7FC7E39-ABF0-4991-9A90-93CA80D0A665}" destId="{CEB9E15E-D6B3-4785-A00B-9036DF0575A8}" srcOrd="0" destOrd="0" presId="urn:microsoft.com/office/officeart/2005/8/layout/vList6"/>
    <dgm:cxn modelId="{112F7763-5E33-4D0E-8F38-56DC373C15CC}" srcId="{B47B0181-3ECD-4DBB-997C-06D4738BF6B2}" destId="{B7FC7E39-ABF0-4991-9A90-93CA80D0A665}" srcOrd="0" destOrd="0" parTransId="{615DD26D-DDEC-416C-9309-2E8B24B5F2B8}" sibTransId="{2358EA43-766B-4DBD-B19E-9EFB4A3C42E8}"/>
    <dgm:cxn modelId="{A8DCD9A6-4F17-4A6D-9F1D-D5A99DDAB4A5}" srcId="{2DD0AF4D-3AF0-4C69-84D6-A26E48E6D3E7}" destId="{B03B5DD9-5BF5-4C51-B7F3-E1909E0F30CF}" srcOrd="0" destOrd="0" parTransId="{C32454CE-CF7E-4127-B947-E02E1724A817}" sibTransId="{8A95D42A-EBDE-497E-988B-6D9A7B932B1D}"/>
    <dgm:cxn modelId="{6E79F10C-E842-4A57-AA5A-3AF860363C90}" type="presParOf" srcId="{95CAEA46-DA53-4696-A4C4-77461093A027}" destId="{D9BF97E2-FD65-4714-A119-B539418F6F46}" srcOrd="0" destOrd="0" presId="urn:microsoft.com/office/officeart/2005/8/layout/vList6"/>
    <dgm:cxn modelId="{0899C351-3C72-4506-8E0E-B2A641D2A947}" type="presParOf" srcId="{D9BF97E2-FD65-4714-A119-B539418F6F46}" destId="{E572B3B5-40FA-4CCA-85D9-317EA6121772}" srcOrd="0" destOrd="0" presId="urn:microsoft.com/office/officeart/2005/8/layout/vList6"/>
    <dgm:cxn modelId="{E56297FD-4DB7-4A75-AB7F-8CDE2116C0B7}" type="presParOf" srcId="{D9BF97E2-FD65-4714-A119-B539418F6F46}" destId="{CEB9E15E-D6B3-4785-A00B-9036DF0575A8}" srcOrd="1" destOrd="0" presId="urn:microsoft.com/office/officeart/2005/8/layout/vList6"/>
    <dgm:cxn modelId="{76FCF379-F2FA-485F-A573-595353418029}" type="presParOf" srcId="{95CAEA46-DA53-4696-A4C4-77461093A027}" destId="{F21CEE39-F423-4804-BE18-764A6B22F7B1}" srcOrd="1" destOrd="0" presId="urn:microsoft.com/office/officeart/2005/8/layout/vList6"/>
    <dgm:cxn modelId="{BD308739-91ED-4784-9050-785183281AA7}" type="presParOf" srcId="{95CAEA46-DA53-4696-A4C4-77461093A027}" destId="{A4B006D0-3A38-49C3-A047-03D25AF85347}" srcOrd="2" destOrd="0" presId="urn:microsoft.com/office/officeart/2005/8/layout/vList6"/>
    <dgm:cxn modelId="{247C6A58-DC52-4D25-8780-D4D089A1B498}" type="presParOf" srcId="{A4B006D0-3A38-49C3-A047-03D25AF85347}" destId="{58BD686B-F209-4D44-BEED-024894E35F91}" srcOrd="0" destOrd="0" presId="urn:microsoft.com/office/officeart/2005/8/layout/vList6"/>
    <dgm:cxn modelId="{50477540-4C12-4ECC-B2AE-CBD0BDA89F4C}" type="presParOf" srcId="{A4B006D0-3A38-49C3-A047-03D25AF85347}" destId="{21F4D2A9-AF4B-4FB8-9018-587834354C5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1380CD-583D-4EE0-8F77-DFEBC61C7BBD}" type="doc">
      <dgm:prSet loTypeId="urn:microsoft.com/office/officeart/2008/layout/HorizontalMultiLevelHierarchy" loCatId="hierarchy" qsTypeId="urn:microsoft.com/office/officeart/2005/8/quickstyle/3d1" qsCatId="3D" csTypeId="urn:microsoft.com/office/officeart/2005/8/colors/colorful4" csCatId="colorful" phldr="1"/>
      <dgm:spPr/>
      <dgm:t>
        <a:bodyPr/>
        <a:lstStyle/>
        <a:p>
          <a:endParaRPr lang="en-US"/>
        </a:p>
      </dgm:t>
    </dgm:pt>
    <dgm:pt modelId="{877B3492-D331-4A7D-8342-3EF4F599E902}">
      <dgm:prSet phldrT="[Text]" custT="1"/>
      <dgm:spPr/>
      <dgm:t>
        <a:bodyPr/>
        <a:lstStyle/>
        <a:p>
          <a:r>
            <a:rPr lang="en-US" sz="4000" dirty="0" smtClean="0"/>
            <a:t>Clinical Reminder Reports</a:t>
          </a:r>
          <a:endParaRPr lang="en-US" sz="4000" dirty="0"/>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DA9EB807-8C30-4675-8498-050DEEF01211}" type="parTrans" cxnId="{52869AB9-89CF-4448-A951-1FFA2C7112E1}">
      <dgm:prSet/>
      <dgm:spPr/>
      <dgm:t>
        <a:bodyPr/>
        <a:lstStyle/>
        <a:p>
          <a:endParaRPr lang="en-US"/>
        </a:p>
      </dgm:t>
    </dgm:pt>
    <dgm:pt modelId="{7DE8159F-BC4D-4390-9E2C-D16B3400BFC1}" type="sibTrans" cxnId="{52869AB9-89CF-4448-A951-1FFA2C7112E1}">
      <dgm:prSet/>
      <dgm:spPr/>
      <dgm:t>
        <a:bodyPr/>
        <a:lstStyle/>
        <a:p>
          <a:endParaRPr lang="en-US"/>
        </a:p>
      </dgm:t>
    </dgm:pt>
    <dgm:pt modelId="{6A12EFDA-AEB2-4A85-BA59-2BA3FC2E301F}">
      <dgm:prSet phldrT="[Text]"/>
      <dgm:spPr/>
      <dgm:t>
        <a:bodyPr/>
        <a:lstStyle/>
        <a:p>
          <a:r>
            <a:rPr lang="en-US" dirty="0" smtClean="0"/>
            <a:t>Recent ER visit or Multiple ER Visits</a:t>
          </a:r>
          <a:endParaRPr lang="en-US" dirty="0"/>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ACD968DF-BC73-4171-B68E-720DF70DF207}" type="parTrans" cxnId="{85E07BC1-194A-4344-9B20-3389C77010D3}">
      <dgm:prSet/>
      <dgm:spPr/>
      <dgm:t>
        <a:bodyPr/>
        <a:lstStyle/>
        <a:p>
          <a:endParaRPr lang="en-US" dirty="0"/>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39174247-E198-44AC-B721-4AECF9FA06B1}" type="sibTrans" cxnId="{85E07BC1-194A-4344-9B20-3389C77010D3}">
      <dgm:prSet/>
      <dgm:spPr/>
      <dgm:t>
        <a:bodyPr/>
        <a:lstStyle/>
        <a:p>
          <a:endParaRPr lang="en-US"/>
        </a:p>
      </dgm:t>
    </dgm:pt>
    <dgm:pt modelId="{DDAC1091-C4AD-45F2-B000-9AB710225ED4}">
      <dgm:prSet phldrT="[Text]"/>
      <dgm:spPr/>
      <dgm:t>
        <a:bodyPr/>
        <a:lstStyle/>
        <a:p>
          <a:r>
            <a:rPr lang="en-US" dirty="0" smtClean="0"/>
            <a:t>Admissions</a:t>
          </a:r>
          <a:endParaRPr lang="en-US" dirty="0"/>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2AEFD418-FF35-4747-AC6E-4A92D428E2B4}" type="parTrans" cxnId="{9FC8F111-CA23-4DF4-8D1C-F7F1F5BF1213}">
      <dgm:prSet/>
      <dgm:spPr/>
      <dgm:t>
        <a:bodyPr/>
        <a:lstStyle/>
        <a:p>
          <a:endParaRPr lang="en-US" dirty="0"/>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93818001-F6E2-46F6-AA18-097531E84EE2}" type="sibTrans" cxnId="{9FC8F111-CA23-4DF4-8D1C-F7F1F5BF1213}">
      <dgm:prSet/>
      <dgm:spPr/>
      <dgm:t>
        <a:bodyPr/>
        <a:lstStyle/>
        <a:p>
          <a:endParaRPr lang="en-US"/>
        </a:p>
      </dgm:t>
    </dgm:pt>
    <dgm:pt modelId="{D7C6CCA4-4915-4AD1-BDDB-9DB63104EFA1}">
      <dgm:prSet phldrT="[Text]"/>
      <dgm:spPr/>
      <dgm:t>
        <a:bodyPr/>
        <a:lstStyle/>
        <a:p>
          <a:r>
            <a:rPr lang="en-US" dirty="0" smtClean="0"/>
            <a:t>Discharges</a:t>
          </a:r>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57571033-A1C9-40DC-B80C-6E7935DBE4C2}" type="parTrans" cxnId="{41DF83A3-A1EF-428E-8E12-6EE757A5F695}">
      <dgm:prSet/>
      <dgm:spPr/>
      <dgm:t>
        <a:bodyPr/>
        <a:lstStyle/>
        <a:p>
          <a:endParaRPr lang="en-US" dirty="0"/>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637A4D32-1D62-4E41-B99E-CE510307A469}" type="sibTrans" cxnId="{41DF83A3-A1EF-428E-8E12-6EE757A5F695}">
      <dgm:prSet/>
      <dgm:spPr/>
      <dgm:t>
        <a:bodyPr/>
        <a:lstStyle/>
        <a:p>
          <a:endParaRPr lang="en-US"/>
        </a:p>
      </dgm:t>
    </dgm:pt>
    <dgm:pt modelId="{C544DA3A-89B6-4DEF-B936-3ED7BC1A31E1}">
      <dgm:prSet phldrT="[Text]"/>
      <dgm:spPr/>
      <dgm:t>
        <a:bodyPr/>
        <a:lstStyle/>
        <a:p>
          <a:r>
            <a:rPr lang="en-US" dirty="0" smtClean="0"/>
            <a:t>Disease specific reports</a:t>
          </a:r>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07C8FD09-A4CF-4FDE-939B-97BBD3FE18D4}" type="parTrans" cxnId="{8E3CE898-9347-47F6-BD58-6918369ECB79}">
      <dgm:prSet/>
      <dgm:spPr/>
      <dgm:t>
        <a:bodyPr/>
        <a:lstStyle/>
        <a:p>
          <a:endParaRPr lang="en-US" dirty="0"/>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EA780C7A-BBC6-419F-954C-BBECE972EF52}" type="sibTrans" cxnId="{8E3CE898-9347-47F6-BD58-6918369ECB79}">
      <dgm:prSet/>
      <dgm:spPr/>
      <dgm:t>
        <a:bodyPr/>
        <a:lstStyle/>
        <a:p>
          <a:endParaRPr lang="en-US"/>
        </a:p>
      </dgm:t>
    </dgm:pt>
    <dgm:pt modelId="{9749DDD5-0534-415E-966D-A109362F8EA1}">
      <dgm:prSet phldrT="[Text]"/>
      <dgm:spPr/>
      <dgm:t>
        <a:bodyPr/>
        <a:lstStyle/>
        <a:p>
          <a:r>
            <a:rPr lang="en-US" dirty="0" smtClean="0"/>
            <a:t>Clinical performance measures</a:t>
          </a:r>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D8D7DFC7-0E10-4F56-B7D1-150E2DAC25F5}" type="parTrans" cxnId="{1176A030-0C59-4ED0-99A1-2CDFC20C7E4D}">
      <dgm:prSet/>
      <dgm:spPr/>
      <dgm:t>
        <a:bodyPr/>
        <a:lstStyle/>
        <a:p>
          <a:endParaRPr lang="en-US" dirty="0"/>
        </a:p>
      </dgm:t>
      <dgm:extLst>
        <a:ext uri="{E40237B7-FDA0-4F09-8148-C483321AD2D9}">
          <dgm14:cNvPr xmlns:dgm14="http://schemas.microsoft.com/office/drawing/2010/diagram" id="0" name="" descr="Clinical Reminder Reports&#10; Recent ER visit or Multiple ER Visits&#10; Admissions&#10; Discharges&#10; Disease specific reports&#10; Clinical performance measures&#10;"/>
        </a:ext>
      </dgm:extLst>
    </dgm:pt>
    <dgm:pt modelId="{015A80D4-5EA1-4A83-86B7-B1B8F01859BA}" type="sibTrans" cxnId="{1176A030-0C59-4ED0-99A1-2CDFC20C7E4D}">
      <dgm:prSet/>
      <dgm:spPr/>
      <dgm:t>
        <a:bodyPr/>
        <a:lstStyle/>
        <a:p>
          <a:endParaRPr lang="en-US"/>
        </a:p>
      </dgm:t>
    </dgm:pt>
    <dgm:pt modelId="{B72A4D3F-7AD3-486A-A659-994D16BEA8A7}" type="pres">
      <dgm:prSet presAssocID="{401380CD-583D-4EE0-8F77-DFEBC61C7BBD}" presName="Name0" presStyleCnt="0">
        <dgm:presLayoutVars>
          <dgm:chPref val="1"/>
          <dgm:dir/>
          <dgm:animOne val="branch"/>
          <dgm:animLvl val="lvl"/>
          <dgm:resizeHandles val="exact"/>
        </dgm:presLayoutVars>
      </dgm:prSet>
      <dgm:spPr/>
      <dgm:t>
        <a:bodyPr/>
        <a:lstStyle/>
        <a:p>
          <a:endParaRPr lang="en-US"/>
        </a:p>
      </dgm:t>
    </dgm:pt>
    <dgm:pt modelId="{B0B9AC6B-CBF0-4AEA-BA09-0F9ED0AE9CEA}" type="pres">
      <dgm:prSet presAssocID="{877B3492-D331-4A7D-8342-3EF4F599E902}" presName="root1" presStyleCnt="0"/>
      <dgm:spPr/>
      <dgm:t>
        <a:bodyPr/>
        <a:lstStyle/>
        <a:p>
          <a:endParaRPr lang="en-US"/>
        </a:p>
      </dgm:t>
    </dgm:pt>
    <dgm:pt modelId="{DF055741-2567-421E-A100-37D80F00A9D2}" type="pres">
      <dgm:prSet presAssocID="{877B3492-D331-4A7D-8342-3EF4F599E902}" presName="LevelOneTextNode" presStyleLbl="node0" presStyleIdx="0" presStyleCnt="1" custScaleX="146410" custLinFactNeighborX="-50478">
        <dgm:presLayoutVars>
          <dgm:chPref val="3"/>
        </dgm:presLayoutVars>
      </dgm:prSet>
      <dgm:spPr/>
      <dgm:t>
        <a:bodyPr/>
        <a:lstStyle/>
        <a:p>
          <a:endParaRPr lang="en-US"/>
        </a:p>
      </dgm:t>
    </dgm:pt>
    <dgm:pt modelId="{36E71B69-4FE1-42D9-81C9-B3333660A928}" type="pres">
      <dgm:prSet presAssocID="{877B3492-D331-4A7D-8342-3EF4F599E902}" presName="level2hierChild" presStyleCnt="0"/>
      <dgm:spPr/>
      <dgm:t>
        <a:bodyPr/>
        <a:lstStyle/>
        <a:p>
          <a:endParaRPr lang="en-US"/>
        </a:p>
      </dgm:t>
    </dgm:pt>
    <dgm:pt modelId="{11B45026-B2C2-4A44-B2A5-F59ACE224CF1}" type="pres">
      <dgm:prSet presAssocID="{ACD968DF-BC73-4171-B68E-720DF70DF207}" presName="conn2-1" presStyleLbl="parChTrans1D2" presStyleIdx="0" presStyleCnt="5"/>
      <dgm:spPr/>
      <dgm:t>
        <a:bodyPr/>
        <a:lstStyle/>
        <a:p>
          <a:endParaRPr lang="en-US"/>
        </a:p>
      </dgm:t>
    </dgm:pt>
    <dgm:pt modelId="{024F1B09-1C41-4E0F-8EB0-78470CCBEFEF}" type="pres">
      <dgm:prSet presAssocID="{ACD968DF-BC73-4171-B68E-720DF70DF207}" presName="connTx" presStyleLbl="parChTrans1D2" presStyleIdx="0" presStyleCnt="5"/>
      <dgm:spPr/>
      <dgm:t>
        <a:bodyPr/>
        <a:lstStyle/>
        <a:p>
          <a:endParaRPr lang="en-US"/>
        </a:p>
      </dgm:t>
    </dgm:pt>
    <dgm:pt modelId="{8055F39B-B7F1-47D5-B2CD-7D416A5E1008}" type="pres">
      <dgm:prSet presAssocID="{6A12EFDA-AEB2-4A85-BA59-2BA3FC2E301F}" presName="root2" presStyleCnt="0"/>
      <dgm:spPr/>
      <dgm:t>
        <a:bodyPr/>
        <a:lstStyle/>
        <a:p>
          <a:endParaRPr lang="en-US"/>
        </a:p>
      </dgm:t>
    </dgm:pt>
    <dgm:pt modelId="{181E8CC2-2D79-4D28-A58E-652FDCCDF352}" type="pres">
      <dgm:prSet presAssocID="{6A12EFDA-AEB2-4A85-BA59-2BA3FC2E301F}" presName="LevelTwoTextNode" presStyleLbl="node2" presStyleIdx="0" presStyleCnt="5">
        <dgm:presLayoutVars>
          <dgm:chPref val="3"/>
        </dgm:presLayoutVars>
      </dgm:prSet>
      <dgm:spPr/>
      <dgm:t>
        <a:bodyPr/>
        <a:lstStyle/>
        <a:p>
          <a:endParaRPr lang="en-US"/>
        </a:p>
      </dgm:t>
    </dgm:pt>
    <dgm:pt modelId="{79CFF90B-0026-4390-AEF6-87F225F8E2EF}" type="pres">
      <dgm:prSet presAssocID="{6A12EFDA-AEB2-4A85-BA59-2BA3FC2E301F}" presName="level3hierChild" presStyleCnt="0"/>
      <dgm:spPr/>
      <dgm:t>
        <a:bodyPr/>
        <a:lstStyle/>
        <a:p>
          <a:endParaRPr lang="en-US"/>
        </a:p>
      </dgm:t>
    </dgm:pt>
    <dgm:pt modelId="{CFCD34E1-6674-48EE-A8AF-8C537EF6FB06}" type="pres">
      <dgm:prSet presAssocID="{2AEFD418-FF35-4747-AC6E-4A92D428E2B4}" presName="conn2-1" presStyleLbl="parChTrans1D2" presStyleIdx="1" presStyleCnt="5"/>
      <dgm:spPr/>
      <dgm:t>
        <a:bodyPr/>
        <a:lstStyle/>
        <a:p>
          <a:endParaRPr lang="en-US"/>
        </a:p>
      </dgm:t>
    </dgm:pt>
    <dgm:pt modelId="{A4AEFEEF-2AC2-487E-AC9B-AC3F208BB593}" type="pres">
      <dgm:prSet presAssocID="{2AEFD418-FF35-4747-AC6E-4A92D428E2B4}" presName="connTx" presStyleLbl="parChTrans1D2" presStyleIdx="1" presStyleCnt="5"/>
      <dgm:spPr/>
      <dgm:t>
        <a:bodyPr/>
        <a:lstStyle/>
        <a:p>
          <a:endParaRPr lang="en-US"/>
        </a:p>
      </dgm:t>
    </dgm:pt>
    <dgm:pt modelId="{4AD8C87D-0038-4FF1-8CB9-907A4EDC698F}" type="pres">
      <dgm:prSet presAssocID="{DDAC1091-C4AD-45F2-B000-9AB710225ED4}" presName="root2" presStyleCnt="0"/>
      <dgm:spPr/>
      <dgm:t>
        <a:bodyPr/>
        <a:lstStyle/>
        <a:p>
          <a:endParaRPr lang="en-US"/>
        </a:p>
      </dgm:t>
    </dgm:pt>
    <dgm:pt modelId="{CC41B9FF-4422-4217-AE0E-994C1B8D567C}" type="pres">
      <dgm:prSet presAssocID="{DDAC1091-C4AD-45F2-B000-9AB710225ED4}" presName="LevelTwoTextNode" presStyleLbl="node2" presStyleIdx="1" presStyleCnt="5">
        <dgm:presLayoutVars>
          <dgm:chPref val="3"/>
        </dgm:presLayoutVars>
      </dgm:prSet>
      <dgm:spPr/>
      <dgm:t>
        <a:bodyPr/>
        <a:lstStyle/>
        <a:p>
          <a:endParaRPr lang="en-US"/>
        </a:p>
      </dgm:t>
    </dgm:pt>
    <dgm:pt modelId="{341182F5-4196-4B45-A2D7-9978AF1FEE0D}" type="pres">
      <dgm:prSet presAssocID="{DDAC1091-C4AD-45F2-B000-9AB710225ED4}" presName="level3hierChild" presStyleCnt="0"/>
      <dgm:spPr/>
      <dgm:t>
        <a:bodyPr/>
        <a:lstStyle/>
        <a:p>
          <a:endParaRPr lang="en-US"/>
        </a:p>
      </dgm:t>
    </dgm:pt>
    <dgm:pt modelId="{7449D337-6916-4047-99B9-AD48210BAAD2}" type="pres">
      <dgm:prSet presAssocID="{57571033-A1C9-40DC-B80C-6E7935DBE4C2}" presName="conn2-1" presStyleLbl="parChTrans1D2" presStyleIdx="2" presStyleCnt="5"/>
      <dgm:spPr/>
      <dgm:t>
        <a:bodyPr/>
        <a:lstStyle/>
        <a:p>
          <a:endParaRPr lang="en-US"/>
        </a:p>
      </dgm:t>
    </dgm:pt>
    <dgm:pt modelId="{B7A0632F-1143-40CD-830F-1469BDB7ECB2}" type="pres">
      <dgm:prSet presAssocID="{57571033-A1C9-40DC-B80C-6E7935DBE4C2}" presName="connTx" presStyleLbl="parChTrans1D2" presStyleIdx="2" presStyleCnt="5"/>
      <dgm:spPr/>
      <dgm:t>
        <a:bodyPr/>
        <a:lstStyle/>
        <a:p>
          <a:endParaRPr lang="en-US"/>
        </a:p>
      </dgm:t>
    </dgm:pt>
    <dgm:pt modelId="{F5A7AA32-B2B1-48A9-8390-8089FB7B9E08}" type="pres">
      <dgm:prSet presAssocID="{D7C6CCA4-4915-4AD1-BDDB-9DB63104EFA1}" presName="root2" presStyleCnt="0"/>
      <dgm:spPr/>
      <dgm:t>
        <a:bodyPr/>
        <a:lstStyle/>
        <a:p>
          <a:endParaRPr lang="en-US"/>
        </a:p>
      </dgm:t>
    </dgm:pt>
    <dgm:pt modelId="{C14E8A41-1493-4807-8E2C-436D89BB5914}" type="pres">
      <dgm:prSet presAssocID="{D7C6CCA4-4915-4AD1-BDDB-9DB63104EFA1}" presName="LevelTwoTextNode" presStyleLbl="node2" presStyleIdx="2" presStyleCnt="5">
        <dgm:presLayoutVars>
          <dgm:chPref val="3"/>
        </dgm:presLayoutVars>
      </dgm:prSet>
      <dgm:spPr/>
      <dgm:t>
        <a:bodyPr/>
        <a:lstStyle/>
        <a:p>
          <a:endParaRPr lang="en-US"/>
        </a:p>
      </dgm:t>
    </dgm:pt>
    <dgm:pt modelId="{450EB114-28E4-4F3C-8233-7B875997D65E}" type="pres">
      <dgm:prSet presAssocID="{D7C6CCA4-4915-4AD1-BDDB-9DB63104EFA1}" presName="level3hierChild" presStyleCnt="0"/>
      <dgm:spPr/>
      <dgm:t>
        <a:bodyPr/>
        <a:lstStyle/>
        <a:p>
          <a:endParaRPr lang="en-US"/>
        </a:p>
      </dgm:t>
    </dgm:pt>
    <dgm:pt modelId="{C85F90A9-8DAF-4DC8-BE81-A776D3F50D8A}" type="pres">
      <dgm:prSet presAssocID="{07C8FD09-A4CF-4FDE-939B-97BBD3FE18D4}" presName="conn2-1" presStyleLbl="parChTrans1D2" presStyleIdx="3" presStyleCnt="5"/>
      <dgm:spPr/>
      <dgm:t>
        <a:bodyPr/>
        <a:lstStyle/>
        <a:p>
          <a:endParaRPr lang="en-US"/>
        </a:p>
      </dgm:t>
    </dgm:pt>
    <dgm:pt modelId="{24C1A42B-3845-4E2F-9E30-06B83C79A4DB}" type="pres">
      <dgm:prSet presAssocID="{07C8FD09-A4CF-4FDE-939B-97BBD3FE18D4}" presName="connTx" presStyleLbl="parChTrans1D2" presStyleIdx="3" presStyleCnt="5"/>
      <dgm:spPr/>
      <dgm:t>
        <a:bodyPr/>
        <a:lstStyle/>
        <a:p>
          <a:endParaRPr lang="en-US"/>
        </a:p>
      </dgm:t>
    </dgm:pt>
    <dgm:pt modelId="{E8B603D5-5BFA-4DC9-8613-1EEAFCB7DBDD}" type="pres">
      <dgm:prSet presAssocID="{C544DA3A-89B6-4DEF-B936-3ED7BC1A31E1}" presName="root2" presStyleCnt="0"/>
      <dgm:spPr/>
      <dgm:t>
        <a:bodyPr/>
        <a:lstStyle/>
        <a:p>
          <a:endParaRPr lang="en-US"/>
        </a:p>
      </dgm:t>
    </dgm:pt>
    <dgm:pt modelId="{5C118069-7A8F-4485-AF90-2EA4F6B0BB19}" type="pres">
      <dgm:prSet presAssocID="{C544DA3A-89B6-4DEF-B936-3ED7BC1A31E1}" presName="LevelTwoTextNode" presStyleLbl="node2" presStyleIdx="3" presStyleCnt="5">
        <dgm:presLayoutVars>
          <dgm:chPref val="3"/>
        </dgm:presLayoutVars>
      </dgm:prSet>
      <dgm:spPr/>
      <dgm:t>
        <a:bodyPr/>
        <a:lstStyle/>
        <a:p>
          <a:endParaRPr lang="en-US"/>
        </a:p>
      </dgm:t>
    </dgm:pt>
    <dgm:pt modelId="{0CB17E69-4A88-428A-899F-D1EBE0602EFE}" type="pres">
      <dgm:prSet presAssocID="{C544DA3A-89B6-4DEF-B936-3ED7BC1A31E1}" presName="level3hierChild" presStyleCnt="0"/>
      <dgm:spPr/>
      <dgm:t>
        <a:bodyPr/>
        <a:lstStyle/>
        <a:p>
          <a:endParaRPr lang="en-US"/>
        </a:p>
      </dgm:t>
    </dgm:pt>
    <dgm:pt modelId="{07DE4E8A-57A9-49F4-B024-DC96796F20CC}" type="pres">
      <dgm:prSet presAssocID="{D8D7DFC7-0E10-4F56-B7D1-150E2DAC25F5}" presName="conn2-1" presStyleLbl="parChTrans1D2" presStyleIdx="4" presStyleCnt="5"/>
      <dgm:spPr/>
      <dgm:t>
        <a:bodyPr/>
        <a:lstStyle/>
        <a:p>
          <a:endParaRPr lang="en-US"/>
        </a:p>
      </dgm:t>
    </dgm:pt>
    <dgm:pt modelId="{DDD38323-D190-4788-B347-C028CD369636}" type="pres">
      <dgm:prSet presAssocID="{D8D7DFC7-0E10-4F56-B7D1-150E2DAC25F5}" presName="connTx" presStyleLbl="parChTrans1D2" presStyleIdx="4" presStyleCnt="5"/>
      <dgm:spPr/>
      <dgm:t>
        <a:bodyPr/>
        <a:lstStyle/>
        <a:p>
          <a:endParaRPr lang="en-US"/>
        </a:p>
      </dgm:t>
    </dgm:pt>
    <dgm:pt modelId="{E76BB441-3F00-43BB-9D52-2934E1B28BF4}" type="pres">
      <dgm:prSet presAssocID="{9749DDD5-0534-415E-966D-A109362F8EA1}" presName="root2" presStyleCnt="0"/>
      <dgm:spPr/>
      <dgm:t>
        <a:bodyPr/>
        <a:lstStyle/>
        <a:p>
          <a:endParaRPr lang="en-US"/>
        </a:p>
      </dgm:t>
    </dgm:pt>
    <dgm:pt modelId="{03169DA9-893C-432A-BD00-AA7F865EA276}" type="pres">
      <dgm:prSet presAssocID="{9749DDD5-0534-415E-966D-A109362F8EA1}" presName="LevelTwoTextNode" presStyleLbl="node2" presStyleIdx="4" presStyleCnt="5">
        <dgm:presLayoutVars>
          <dgm:chPref val="3"/>
        </dgm:presLayoutVars>
      </dgm:prSet>
      <dgm:spPr/>
      <dgm:t>
        <a:bodyPr/>
        <a:lstStyle/>
        <a:p>
          <a:endParaRPr lang="en-US"/>
        </a:p>
      </dgm:t>
    </dgm:pt>
    <dgm:pt modelId="{A2D886FC-ADAF-4D18-8BCA-7E0E9E3F810A}" type="pres">
      <dgm:prSet presAssocID="{9749DDD5-0534-415E-966D-A109362F8EA1}" presName="level3hierChild" presStyleCnt="0"/>
      <dgm:spPr/>
      <dgm:t>
        <a:bodyPr/>
        <a:lstStyle/>
        <a:p>
          <a:endParaRPr lang="en-US"/>
        </a:p>
      </dgm:t>
    </dgm:pt>
  </dgm:ptLst>
  <dgm:cxnLst>
    <dgm:cxn modelId="{0E2D14BA-BBFA-4F99-9481-80B853CDC91C}" type="presOf" srcId="{D8D7DFC7-0E10-4F56-B7D1-150E2DAC25F5}" destId="{DDD38323-D190-4788-B347-C028CD369636}" srcOrd="1" destOrd="0" presId="urn:microsoft.com/office/officeart/2008/layout/HorizontalMultiLevelHierarchy"/>
    <dgm:cxn modelId="{41DF83A3-A1EF-428E-8E12-6EE757A5F695}" srcId="{877B3492-D331-4A7D-8342-3EF4F599E902}" destId="{D7C6CCA4-4915-4AD1-BDDB-9DB63104EFA1}" srcOrd="2" destOrd="0" parTransId="{57571033-A1C9-40DC-B80C-6E7935DBE4C2}" sibTransId="{637A4D32-1D62-4E41-B99E-CE510307A469}"/>
    <dgm:cxn modelId="{8E3CE898-9347-47F6-BD58-6918369ECB79}" srcId="{877B3492-D331-4A7D-8342-3EF4F599E902}" destId="{C544DA3A-89B6-4DEF-B936-3ED7BC1A31E1}" srcOrd="3" destOrd="0" parTransId="{07C8FD09-A4CF-4FDE-939B-97BBD3FE18D4}" sibTransId="{EA780C7A-BBC6-419F-954C-BBECE972EF52}"/>
    <dgm:cxn modelId="{3D921878-25D4-4AD6-A906-F4ABFAAB192E}" type="presOf" srcId="{D7C6CCA4-4915-4AD1-BDDB-9DB63104EFA1}" destId="{C14E8A41-1493-4807-8E2C-436D89BB5914}" srcOrd="0" destOrd="0" presId="urn:microsoft.com/office/officeart/2008/layout/HorizontalMultiLevelHierarchy"/>
    <dgm:cxn modelId="{AA790175-C545-4E38-BCB8-3591A0DE366B}" type="presOf" srcId="{6A12EFDA-AEB2-4A85-BA59-2BA3FC2E301F}" destId="{181E8CC2-2D79-4D28-A58E-652FDCCDF352}" srcOrd="0" destOrd="0" presId="urn:microsoft.com/office/officeart/2008/layout/HorizontalMultiLevelHierarchy"/>
    <dgm:cxn modelId="{6F64C2CB-AC9E-4D7C-90A9-13F98F9DCE61}" type="presOf" srcId="{401380CD-583D-4EE0-8F77-DFEBC61C7BBD}" destId="{B72A4D3F-7AD3-486A-A659-994D16BEA8A7}" srcOrd="0" destOrd="0" presId="urn:microsoft.com/office/officeart/2008/layout/HorizontalMultiLevelHierarchy"/>
    <dgm:cxn modelId="{D1E54593-467A-4A01-AC50-1C3F11B27EFF}" type="presOf" srcId="{57571033-A1C9-40DC-B80C-6E7935DBE4C2}" destId="{B7A0632F-1143-40CD-830F-1469BDB7ECB2}" srcOrd="1" destOrd="0" presId="urn:microsoft.com/office/officeart/2008/layout/HorizontalMultiLevelHierarchy"/>
    <dgm:cxn modelId="{85E07BC1-194A-4344-9B20-3389C77010D3}" srcId="{877B3492-D331-4A7D-8342-3EF4F599E902}" destId="{6A12EFDA-AEB2-4A85-BA59-2BA3FC2E301F}" srcOrd="0" destOrd="0" parTransId="{ACD968DF-BC73-4171-B68E-720DF70DF207}" sibTransId="{39174247-E198-44AC-B721-4AECF9FA06B1}"/>
    <dgm:cxn modelId="{01DB54F1-AE53-40D6-84B3-AC4236B2C63C}" type="presOf" srcId="{07C8FD09-A4CF-4FDE-939B-97BBD3FE18D4}" destId="{C85F90A9-8DAF-4DC8-BE81-A776D3F50D8A}" srcOrd="0" destOrd="0" presId="urn:microsoft.com/office/officeart/2008/layout/HorizontalMultiLevelHierarchy"/>
    <dgm:cxn modelId="{A332F226-218F-47AD-AE42-B198EF8A52B2}" type="presOf" srcId="{ACD968DF-BC73-4171-B68E-720DF70DF207}" destId="{024F1B09-1C41-4E0F-8EB0-78470CCBEFEF}" srcOrd="1" destOrd="0" presId="urn:microsoft.com/office/officeart/2008/layout/HorizontalMultiLevelHierarchy"/>
    <dgm:cxn modelId="{8452DA4B-109F-4252-883F-D42E970D387D}" type="presOf" srcId="{07C8FD09-A4CF-4FDE-939B-97BBD3FE18D4}" destId="{24C1A42B-3845-4E2F-9E30-06B83C79A4DB}" srcOrd="1" destOrd="0" presId="urn:microsoft.com/office/officeart/2008/layout/HorizontalMultiLevelHierarchy"/>
    <dgm:cxn modelId="{81589DE4-B7A3-4930-B55C-32689CCF4B4C}" type="presOf" srcId="{D8D7DFC7-0E10-4F56-B7D1-150E2DAC25F5}" destId="{07DE4E8A-57A9-49F4-B024-DC96796F20CC}" srcOrd="0" destOrd="0" presId="urn:microsoft.com/office/officeart/2008/layout/HorizontalMultiLevelHierarchy"/>
    <dgm:cxn modelId="{1176A030-0C59-4ED0-99A1-2CDFC20C7E4D}" srcId="{877B3492-D331-4A7D-8342-3EF4F599E902}" destId="{9749DDD5-0534-415E-966D-A109362F8EA1}" srcOrd="4" destOrd="0" parTransId="{D8D7DFC7-0E10-4F56-B7D1-150E2DAC25F5}" sibTransId="{015A80D4-5EA1-4A83-86B7-B1B8F01859BA}"/>
    <dgm:cxn modelId="{7CAE60BF-2238-41C0-8C17-2ED41BF0DCD7}" type="presOf" srcId="{ACD968DF-BC73-4171-B68E-720DF70DF207}" destId="{11B45026-B2C2-4A44-B2A5-F59ACE224CF1}" srcOrd="0" destOrd="0" presId="urn:microsoft.com/office/officeart/2008/layout/HorizontalMultiLevelHierarchy"/>
    <dgm:cxn modelId="{52869AB9-89CF-4448-A951-1FFA2C7112E1}" srcId="{401380CD-583D-4EE0-8F77-DFEBC61C7BBD}" destId="{877B3492-D331-4A7D-8342-3EF4F599E902}" srcOrd="0" destOrd="0" parTransId="{DA9EB807-8C30-4675-8498-050DEEF01211}" sibTransId="{7DE8159F-BC4D-4390-9E2C-D16B3400BFC1}"/>
    <dgm:cxn modelId="{9FC8F111-CA23-4DF4-8D1C-F7F1F5BF1213}" srcId="{877B3492-D331-4A7D-8342-3EF4F599E902}" destId="{DDAC1091-C4AD-45F2-B000-9AB710225ED4}" srcOrd="1" destOrd="0" parTransId="{2AEFD418-FF35-4747-AC6E-4A92D428E2B4}" sibTransId="{93818001-F6E2-46F6-AA18-097531E84EE2}"/>
    <dgm:cxn modelId="{FB25B9CD-4680-4461-9374-A29B66C3EF41}" type="presOf" srcId="{57571033-A1C9-40DC-B80C-6E7935DBE4C2}" destId="{7449D337-6916-4047-99B9-AD48210BAAD2}" srcOrd="0" destOrd="0" presId="urn:microsoft.com/office/officeart/2008/layout/HorizontalMultiLevelHierarchy"/>
    <dgm:cxn modelId="{8C28AB43-6176-4CC1-B5F3-DEC389FB57C8}" type="presOf" srcId="{877B3492-D331-4A7D-8342-3EF4F599E902}" destId="{DF055741-2567-421E-A100-37D80F00A9D2}" srcOrd="0" destOrd="0" presId="urn:microsoft.com/office/officeart/2008/layout/HorizontalMultiLevelHierarchy"/>
    <dgm:cxn modelId="{6B9B524D-EB51-4B63-BE70-AA2B7D3E1CDC}" type="presOf" srcId="{DDAC1091-C4AD-45F2-B000-9AB710225ED4}" destId="{CC41B9FF-4422-4217-AE0E-994C1B8D567C}" srcOrd="0" destOrd="0" presId="urn:microsoft.com/office/officeart/2008/layout/HorizontalMultiLevelHierarchy"/>
    <dgm:cxn modelId="{F7404C59-16DB-47AC-9919-554435C058EA}" type="presOf" srcId="{2AEFD418-FF35-4747-AC6E-4A92D428E2B4}" destId="{A4AEFEEF-2AC2-487E-AC9B-AC3F208BB593}" srcOrd="1" destOrd="0" presId="urn:microsoft.com/office/officeart/2008/layout/HorizontalMultiLevelHierarchy"/>
    <dgm:cxn modelId="{69C7809A-3C3B-48BA-B818-E53DBC042230}" type="presOf" srcId="{2AEFD418-FF35-4747-AC6E-4A92D428E2B4}" destId="{CFCD34E1-6674-48EE-A8AF-8C537EF6FB06}" srcOrd="0" destOrd="0" presId="urn:microsoft.com/office/officeart/2008/layout/HorizontalMultiLevelHierarchy"/>
    <dgm:cxn modelId="{C0773CC0-6061-4ACE-9B43-C87C58D18D56}" type="presOf" srcId="{C544DA3A-89B6-4DEF-B936-3ED7BC1A31E1}" destId="{5C118069-7A8F-4485-AF90-2EA4F6B0BB19}" srcOrd="0" destOrd="0" presId="urn:microsoft.com/office/officeart/2008/layout/HorizontalMultiLevelHierarchy"/>
    <dgm:cxn modelId="{1F1BF509-0016-421C-9EF1-B73ECAD1BAC8}" type="presOf" srcId="{9749DDD5-0534-415E-966D-A109362F8EA1}" destId="{03169DA9-893C-432A-BD00-AA7F865EA276}" srcOrd="0" destOrd="0" presId="urn:microsoft.com/office/officeart/2008/layout/HorizontalMultiLevelHierarchy"/>
    <dgm:cxn modelId="{FCB0ABBE-2C08-4D07-AEF8-76A34CD5558F}" type="presParOf" srcId="{B72A4D3F-7AD3-486A-A659-994D16BEA8A7}" destId="{B0B9AC6B-CBF0-4AEA-BA09-0F9ED0AE9CEA}" srcOrd="0" destOrd="0" presId="urn:microsoft.com/office/officeart/2008/layout/HorizontalMultiLevelHierarchy"/>
    <dgm:cxn modelId="{58A8DC4A-C89D-4DC3-B74F-CC07743F0B6F}" type="presParOf" srcId="{B0B9AC6B-CBF0-4AEA-BA09-0F9ED0AE9CEA}" destId="{DF055741-2567-421E-A100-37D80F00A9D2}" srcOrd="0" destOrd="0" presId="urn:microsoft.com/office/officeart/2008/layout/HorizontalMultiLevelHierarchy"/>
    <dgm:cxn modelId="{72778190-C776-4C01-9712-B7A8435B97AB}" type="presParOf" srcId="{B0B9AC6B-CBF0-4AEA-BA09-0F9ED0AE9CEA}" destId="{36E71B69-4FE1-42D9-81C9-B3333660A928}" srcOrd="1" destOrd="0" presId="urn:microsoft.com/office/officeart/2008/layout/HorizontalMultiLevelHierarchy"/>
    <dgm:cxn modelId="{5C4CC8EB-A4DF-4DCE-8231-36B3571E090E}" type="presParOf" srcId="{36E71B69-4FE1-42D9-81C9-B3333660A928}" destId="{11B45026-B2C2-4A44-B2A5-F59ACE224CF1}" srcOrd="0" destOrd="0" presId="urn:microsoft.com/office/officeart/2008/layout/HorizontalMultiLevelHierarchy"/>
    <dgm:cxn modelId="{ECDD64E2-D249-49E5-AE1D-B2DFD8F954F4}" type="presParOf" srcId="{11B45026-B2C2-4A44-B2A5-F59ACE224CF1}" destId="{024F1B09-1C41-4E0F-8EB0-78470CCBEFEF}" srcOrd="0" destOrd="0" presId="urn:microsoft.com/office/officeart/2008/layout/HorizontalMultiLevelHierarchy"/>
    <dgm:cxn modelId="{311F9603-8C67-4462-B070-7B13955CD475}" type="presParOf" srcId="{36E71B69-4FE1-42D9-81C9-B3333660A928}" destId="{8055F39B-B7F1-47D5-B2CD-7D416A5E1008}" srcOrd="1" destOrd="0" presId="urn:microsoft.com/office/officeart/2008/layout/HorizontalMultiLevelHierarchy"/>
    <dgm:cxn modelId="{C0B2648B-1B91-45F8-8017-07F9AA6A5888}" type="presParOf" srcId="{8055F39B-B7F1-47D5-B2CD-7D416A5E1008}" destId="{181E8CC2-2D79-4D28-A58E-652FDCCDF352}" srcOrd="0" destOrd="0" presId="urn:microsoft.com/office/officeart/2008/layout/HorizontalMultiLevelHierarchy"/>
    <dgm:cxn modelId="{C52DD956-2EB5-49C7-8F2A-F27DB1DF1C49}" type="presParOf" srcId="{8055F39B-B7F1-47D5-B2CD-7D416A5E1008}" destId="{79CFF90B-0026-4390-AEF6-87F225F8E2EF}" srcOrd="1" destOrd="0" presId="urn:microsoft.com/office/officeart/2008/layout/HorizontalMultiLevelHierarchy"/>
    <dgm:cxn modelId="{0C46732F-F99C-4C96-AA68-9C0CFF0584DB}" type="presParOf" srcId="{36E71B69-4FE1-42D9-81C9-B3333660A928}" destId="{CFCD34E1-6674-48EE-A8AF-8C537EF6FB06}" srcOrd="2" destOrd="0" presId="urn:microsoft.com/office/officeart/2008/layout/HorizontalMultiLevelHierarchy"/>
    <dgm:cxn modelId="{4D7EC86F-A340-4955-A637-8A3E17B871A8}" type="presParOf" srcId="{CFCD34E1-6674-48EE-A8AF-8C537EF6FB06}" destId="{A4AEFEEF-2AC2-487E-AC9B-AC3F208BB593}" srcOrd="0" destOrd="0" presId="urn:microsoft.com/office/officeart/2008/layout/HorizontalMultiLevelHierarchy"/>
    <dgm:cxn modelId="{6C291976-93A4-47F3-AAE6-F52A067FC454}" type="presParOf" srcId="{36E71B69-4FE1-42D9-81C9-B3333660A928}" destId="{4AD8C87D-0038-4FF1-8CB9-907A4EDC698F}" srcOrd="3" destOrd="0" presId="urn:microsoft.com/office/officeart/2008/layout/HorizontalMultiLevelHierarchy"/>
    <dgm:cxn modelId="{015201BA-9F5E-4F16-8805-B6106DE661C3}" type="presParOf" srcId="{4AD8C87D-0038-4FF1-8CB9-907A4EDC698F}" destId="{CC41B9FF-4422-4217-AE0E-994C1B8D567C}" srcOrd="0" destOrd="0" presId="urn:microsoft.com/office/officeart/2008/layout/HorizontalMultiLevelHierarchy"/>
    <dgm:cxn modelId="{C81E5ECD-13A8-4E8D-8C2E-AEB137E26F1E}" type="presParOf" srcId="{4AD8C87D-0038-4FF1-8CB9-907A4EDC698F}" destId="{341182F5-4196-4B45-A2D7-9978AF1FEE0D}" srcOrd="1" destOrd="0" presId="urn:microsoft.com/office/officeart/2008/layout/HorizontalMultiLevelHierarchy"/>
    <dgm:cxn modelId="{7699B40F-7F81-444C-B364-5FE21D40BC3C}" type="presParOf" srcId="{36E71B69-4FE1-42D9-81C9-B3333660A928}" destId="{7449D337-6916-4047-99B9-AD48210BAAD2}" srcOrd="4" destOrd="0" presId="urn:microsoft.com/office/officeart/2008/layout/HorizontalMultiLevelHierarchy"/>
    <dgm:cxn modelId="{DEA5D9A0-C890-41A1-8AAA-068936BF7402}" type="presParOf" srcId="{7449D337-6916-4047-99B9-AD48210BAAD2}" destId="{B7A0632F-1143-40CD-830F-1469BDB7ECB2}" srcOrd="0" destOrd="0" presId="urn:microsoft.com/office/officeart/2008/layout/HorizontalMultiLevelHierarchy"/>
    <dgm:cxn modelId="{EF38267F-6238-452A-9CA1-FCD24BED76B1}" type="presParOf" srcId="{36E71B69-4FE1-42D9-81C9-B3333660A928}" destId="{F5A7AA32-B2B1-48A9-8390-8089FB7B9E08}" srcOrd="5" destOrd="0" presId="urn:microsoft.com/office/officeart/2008/layout/HorizontalMultiLevelHierarchy"/>
    <dgm:cxn modelId="{1ED2C1A2-A66D-4D7B-AF8F-45C54CE926CF}" type="presParOf" srcId="{F5A7AA32-B2B1-48A9-8390-8089FB7B9E08}" destId="{C14E8A41-1493-4807-8E2C-436D89BB5914}" srcOrd="0" destOrd="0" presId="urn:microsoft.com/office/officeart/2008/layout/HorizontalMultiLevelHierarchy"/>
    <dgm:cxn modelId="{3A0C3B56-AEE3-42DE-9432-B914B359FAE4}" type="presParOf" srcId="{F5A7AA32-B2B1-48A9-8390-8089FB7B9E08}" destId="{450EB114-28E4-4F3C-8233-7B875997D65E}" srcOrd="1" destOrd="0" presId="urn:microsoft.com/office/officeart/2008/layout/HorizontalMultiLevelHierarchy"/>
    <dgm:cxn modelId="{6DE5DC6D-6919-4629-B4FB-7B2BB2016C91}" type="presParOf" srcId="{36E71B69-4FE1-42D9-81C9-B3333660A928}" destId="{C85F90A9-8DAF-4DC8-BE81-A776D3F50D8A}" srcOrd="6" destOrd="0" presId="urn:microsoft.com/office/officeart/2008/layout/HorizontalMultiLevelHierarchy"/>
    <dgm:cxn modelId="{6A995650-B1A4-4571-BD87-57D0E9B21A39}" type="presParOf" srcId="{C85F90A9-8DAF-4DC8-BE81-A776D3F50D8A}" destId="{24C1A42B-3845-4E2F-9E30-06B83C79A4DB}" srcOrd="0" destOrd="0" presId="urn:microsoft.com/office/officeart/2008/layout/HorizontalMultiLevelHierarchy"/>
    <dgm:cxn modelId="{F1F62BDA-DA42-42B1-9D41-88C204FBEA3E}" type="presParOf" srcId="{36E71B69-4FE1-42D9-81C9-B3333660A928}" destId="{E8B603D5-5BFA-4DC9-8613-1EEAFCB7DBDD}" srcOrd="7" destOrd="0" presId="urn:microsoft.com/office/officeart/2008/layout/HorizontalMultiLevelHierarchy"/>
    <dgm:cxn modelId="{87AD3CB7-A6CB-49E9-BE7F-17B111FACCAE}" type="presParOf" srcId="{E8B603D5-5BFA-4DC9-8613-1EEAFCB7DBDD}" destId="{5C118069-7A8F-4485-AF90-2EA4F6B0BB19}" srcOrd="0" destOrd="0" presId="urn:microsoft.com/office/officeart/2008/layout/HorizontalMultiLevelHierarchy"/>
    <dgm:cxn modelId="{9B6FB17B-DB32-458D-A352-3F6E44A2C7FD}" type="presParOf" srcId="{E8B603D5-5BFA-4DC9-8613-1EEAFCB7DBDD}" destId="{0CB17E69-4A88-428A-899F-D1EBE0602EFE}" srcOrd="1" destOrd="0" presId="urn:microsoft.com/office/officeart/2008/layout/HorizontalMultiLevelHierarchy"/>
    <dgm:cxn modelId="{C92F098C-0B02-4DE5-9D29-0633BAC2D9C9}" type="presParOf" srcId="{36E71B69-4FE1-42D9-81C9-B3333660A928}" destId="{07DE4E8A-57A9-49F4-B024-DC96796F20CC}" srcOrd="8" destOrd="0" presId="urn:microsoft.com/office/officeart/2008/layout/HorizontalMultiLevelHierarchy"/>
    <dgm:cxn modelId="{F2D233DF-0B01-4F73-A64F-DDC40321CFED}" type="presParOf" srcId="{07DE4E8A-57A9-49F4-B024-DC96796F20CC}" destId="{DDD38323-D190-4788-B347-C028CD369636}" srcOrd="0" destOrd="0" presId="urn:microsoft.com/office/officeart/2008/layout/HorizontalMultiLevelHierarchy"/>
    <dgm:cxn modelId="{3FFF5488-9367-4291-BF49-B1E23DF7E39D}" type="presParOf" srcId="{36E71B69-4FE1-42D9-81C9-B3333660A928}" destId="{E76BB441-3F00-43BB-9D52-2934E1B28BF4}" srcOrd="9" destOrd="0" presId="urn:microsoft.com/office/officeart/2008/layout/HorizontalMultiLevelHierarchy"/>
    <dgm:cxn modelId="{04917BF0-7B4C-4604-8B4D-9F5FA4B803F3}" type="presParOf" srcId="{E76BB441-3F00-43BB-9D52-2934E1B28BF4}" destId="{03169DA9-893C-432A-BD00-AA7F865EA276}" srcOrd="0" destOrd="0" presId="urn:microsoft.com/office/officeart/2008/layout/HorizontalMultiLevelHierarchy"/>
    <dgm:cxn modelId="{A0462047-3CBE-487E-89DF-6F2BF87CA4BF}" type="presParOf" srcId="{E76BB441-3F00-43BB-9D52-2934E1B28BF4}" destId="{A2D886FC-ADAF-4D18-8BCA-7E0E9E3F810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7CBB25-CA6E-4B5C-94BF-003B12CE666A}" type="doc">
      <dgm:prSet loTypeId="urn:microsoft.com/office/officeart/2005/8/layout/radial4" loCatId="relationship" qsTypeId="urn:microsoft.com/office/officeart/2005/8/quickstyle/3d1" qsCatId="3D" csTypeId="urn:microsoft.com/office/officeart/2005/8/colors/colorful4" csCatId="colorful" phldr="1"/>
      <dgm:spPr/>
      <dgm:t>
        <a:bodyPr/>
        <a:lstStyle/>
        <a:p>
          <a:endParaRPr lang="en-US"/>
        </a:p>
      </dgm:t>
    </dgm:pt>
    <dgm:pt modelId="{01709572-D4EF-467A-BFDE-6319D159F308}">
      <dgm:prSet phldrT="[Text]" custT="1"/>
      <dgm:spPr/>
      <dgm:t>
        <a:bodyPr/>
        <a:lstStyle/>
        <a:p>
          <a:r>
            <a:rPr lang="en-US" sz="2800" dirty="0" smtClean="0"/>
            <a:t>What is the status of my consults ordered?</a:t>
          </a:r>
          <a:endParaRPr lang="en-US" sz="2800" dirty="0"/>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BF2041AF-017D-4BB5-8C2B-5D6CF4D174F8}" type="parTrans" cxnId="{E3CDD41D-5EA3-4A7D-8A11-7AB5E5AD60B2}">
      <dgm:prSet/>
      <dgm:spPr/>
      <dgm:t>
        <a:bodyPr/>
        <a:lstStyle/>
        <a:p>
          <a:endParaRPr lang="en-US"/>
        </a:p>
      </dgm:t>
    </dgm:pt>
    <dgm:pt modelId="{B1FFA300-72E3-4977-A34A-F90C347AC3C6}" type="sibTrans" cxnId="{E3CDD41D-5EA3-4A7D-8A11-7AB5E5AD60B2}">
      <dgm:prSet/>
      <dgm:spPr/>
      <dgm:t>
        <a:bodyPr/>
        <a:lstStyle/>
        <a:p>
          <a:endParaRPr lang="en-US"/>
        </a:p>
      </dgm:t>
    </dgm:pt>
    <dgm:pt modelId="{D2A95AD6-8444-4E46-8F4A-C3306701E729}">
      <dgm:prSet phldrT="[Text]" custT="1"/>
      <dgm:spPr/>
      <dgm:t>
        <a:bodyPr/>
        <a:lstStyle/>
        <a:p>
          <a:r>
            <a:rPr lang="en-US" sz="2400" dirty="0" smtClean="0"/>
            <a:t>DIABETIC TELERETINAL IMAGING</a:t>
          </a:r>
          <a:endParaRPr lang="en-US" sz="2400" dirty="0"/>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6D3B49CF-62BA-4313-AD00-30CB10DFA68B}" type="parTrans" cxnId="{CDF2CAB1-A357-4520-BA89-21C0B916B318}">
      <dgm:prSet/>
      <dgm:spPr/>
      <dgm:t>
        <a:bodyPr/>
        <a:lstStyle/>
        <a:p>
          <a:endParaRPr lang="en-US"/>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2A8131AE-68C2-4BB7-BA91-767B07DFD997}" type="sibTrans" cxnId="{CDF2CAB1-A357-4520-BA89-21C0B916B318}">
      <dgm:prSet/>
      <dgm:spPr/>
      <dgm:t>
        <a:bodyPr/>
        <a:lstStyle/>
        <a:p>
          <a:endParaRPr lang="en-US" sz="1400"/>
        </a:p>
      </dgm:t>
    </dgm:pt>
    <dgm:pt modelId="{9558FD08-3FF6-46A3-9294-E72D7E33EE7A}">
      <dgm:prSet phldrT="[Text]" custT="1"/>
      <dgm:spPr/>
      <dgm:t>
        <a:bodyPr/>
        <a:lstStyle/>
        <a:p>
          <a:r>
            <a:rPr lang="en-US" sz="2400" dirty="0" smtClean="0"/>
            <a:t>NUTRITION</a:t>
          </a:r>
          <a:endParaRPr lang="en-US" sz="2400" dirty="0"/>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76CC0831-5600-439D-B040-E378F2D0AA3D}" type="parTrans" cxnId="{038BC140-98D6-4B64-B23A-66ACBFA60B0B}">
      <dgm:prSet/>
      <dgm:spPr/>
      <dgm:t>
        <a:bodyPr/>
        <a:lstStyle/>
        <a:p>
          <a:endParaRPr lang="en-US"/>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5448DA3D-45D4-4D14-9553-F42D16E48C72}" type="sibTrans" cxnId="{038BC140-98D6-4B64-B23A-66ACBFA60B0B}">
      <dgm:prSet/>
      <dgm:spPr/>
      <dgm:t>
        <a:bodyPr/>
        <a:lstStyle/>
        <a:p>
          <a:endParaRPr lang="en-US" sz="1400"/>
        </a:p>
      </dgm:t>
    </dgm:pt>
    <dgm:pt modelId="{2AEEB322-416C-474C-BD45-1F6DCDCC646B}">
      <dgm:prSet phldrT="[Text]" custT="1"/>
      <dgm:spPr/>
      <dgm:t>
        <a:bodyPr/>
        <a:lstStyle/>
        <a:p>
          <a:r>
            <a:rPr lang="en-US" sz="2400" dirty="0" smtClean="0"/>
            <a:t>SMOKING CESSATION</a:t>
          </a:r>
          <a:endParaRPr lang="en-US" sz="2400" dirty="0"/>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0B2FAC79-D838-476E-99C1-CB9D967043AD}" type="parTrans" cxnId="{2BA660FB-1921-47ED-947E-A53807531D8A}">
      <dgm:prSet/>
      <dgm:spPr/>
      <dgm:t>
        <a:bodyPr/>
        <a:lstStyle/>
        <a:p>
          <a:endParaRPr lang="en-US"/>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05D22336-B2B6-4D40-9B0D-3FE506605D91}" type="sibTrans" cxnId="{2BA660FB-1921-47ED-947E-A53807531D8A}">
      <dgm:prSet/>
      <dgm:spPr/>
      <dgm:t>
        <a:bodyPr/>
        <a:lstStyle/>
        <a:p>
          <a:endParaRPr lang="en-US" sz="1400"/>
        </a:p>
      </dgm:t>
    </dgm:pt>
    <dgm:pt modelId="{99C5602E-CE51-4A39-B05C-D40892F19992}">
      <dgm:prSet phldrT="[Text]" custT="1"/>
      <dgm:spPr/>
      <dgm:t>
        <a:bodyPr/>
        <a:lstStyle/>
        <a:p>
          <a:r>
            <a:rPr lang="en-US" sz="2400" dirty="0" smtClean="0"/>
            <a:t>OPTOMETRY EYE</a:t>
          </a:r>
          <a:endParaRPr lang="en-US" sz="2400" dirty="0"/>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375090A5-88E8-4953-873A-DF25B8A182F2}" type="parTrans" cxnId="{F0532460-EFB2-4A77-BAFB-680487F26762}">
      <dgm:prSet/>
      <dgm:spPr/>
      <dgm:t>
        <a:bodyPr/>
        <a:lstStyle/>
        <a:p>
          <a:endParaRPr lang="en-US"/>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D1BC4A02-71BD-4CD7-807F-4ACCCC28D34D}" type="sibTrans" cxnId="{F0532460-EFB2-4A77-BAFB-680487F26762}">
      <dgm:prSet/>
      <dgm:spPr/>
      <dgm:t>
        <a:bodyPr/>
        <a:lstStyle/>
        <a:p>
          <a:endParaRPr lang="en-US" sz="1400"/>
        </a:p>
      </dgm:t>
    </dgm:pt>
    <dgm:pt modelId="{0873B8E5-8991-409E-92B4-4D5954EA4C5F}">
      <dgm:prSet custT="1"/>
      <dgm:spPr/>
      <dgm:t>
        <a:bodyPr/>
        <a:lstStyle/>
        <a:p>
          <a:r>
            <a:rPr lang="en-US" sz="2400" dirty="0" smtClean="0"/>
            <a:t>COLONOSCOPY</a:t>
          </a:r>
          <a:endParaRPr lang="en-US" sz="2400" dirty="0"/>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194CDD36-590C-4832-B237-545654E7B8FB}" type="parTrans" cxnId="{77DC7D94-61C1-4732-B2E5-181D03C0D057}">
      <dgm:prSet/>
      <dgm:spPr/>
      <dgm:t>
        <a:bodyPr/>
        <a:lstStyle/>
        <a:p>
          <a:endParaRPr lang="en-US"/>
        </a:p>
      </dgm:t>
      <dgm:extLst>
        <a:ext uri="{E40237B7-FDA0-4F09-8148-C483321AD2D9}">
          <dgm14:cNvPr xmlns:dgm14="http://schemas.microsoft.com/office/drawing/2010/diagram" id="0" name="" descr="What is the status of my consults ordered?&#10; DIABETIC TELERETINAL IMAGING&#10; NUTRITION&#10; SMOKING CESSATION&#10; OPTOMETRY EYE&#10; COLONOSCOPY&#10;"/>
        </a:ext>
      </dgm:extLst>
    </dgm:pt>
    <dgm:pt modelId="{0870C9CE-30F4-4B49-A1F4-9509A06CF190}" type="sibTrans" cxnId="{77DC7D94-61C1-4732-B2E5-181D03C0D057}">
      <dgm:prSet/>
      <dgm:spPr/>
      <dgm:t>
        <a:bodyPr/>
        <a:lstStyle/>
        <a:p>
          <a:endParaRPr lang="en-US" sz="1400"/>
        </a:p>
      </dgm:t>
    </dgm:pt>
    <dgm:pt modelId="{E8E12BA6-BED0-4728-8377-D003B210FCE5}" type="pres">
      <dgm:prSet presAssocID="{F67CBB25-CA6E-4B5C-94BF-003B12CE666A}" presName="cycle" presStyleCnt="0">
        <dgm:presLayoutVars>
          <dgm:chMax val="1"/>
          <dgm:dir/>
          <dgm:animLvl val="ctr"/>
          <dgm:resizeHandles val="exact"/>
        </dgm:presLayoutVars>
      </dgm:prSet>
      <dgm:spPr/>
      <dgm:t>
        <a:bodyPr/>
        <a:lstStyle/>
        <a:p>
          <a:endParaRPr lang="en-US"/>
        </a:p>
      </dgm:t>
    </dgm:pt>
    <dgm:pt modelId="{4C6A3E27-E38B-430E-ACD7-6B10A6D27793}" type="pres">
      <dgm:prSet presAssocID="{01709572-D4EF-467A-BFDE-6319D159F308}" presName="centerShape" presStyleLbl="node0" presStyleIdx="0" presStyleCnt="1"/>
      <dgm:spPr/>
      <dgm:t>
        <a:bodyPr/>
        <a:lstStyle/>
        <a:p>
          <a:endParaRPr lang="en-US"/>
        </a:p>
      </dgm:t>
    </dgm:pt>
    <dgm:pt modelId="{9D0585B0-8992-4AAF-A805-D61198A38205}" type="pres">
      <dgm:prSet presAssocID="{6D3B49CF-62BA-4313-AD00-30CB10DFA68B}" presName="parTrans" presStyleLbl="bgSibTrans2D1" presStyleIdx="0" presStyleCnt="5"/>
      <dgm:spPr/>
      <dgm:t>
        <a:bodyPr/>
        <a:lstStyle/>
        <a:p>
          <a:endParaRPr lang="en-US"/>
        </a:p>
      </dgm:t>
    </dgm:pt>
    <dgm:pt modelId="{70AFFD99-8E94-42E8-9A83-3500BECA9289}" type="pres">
      <dgm:prSet presAssocID="{D2A95AD6-8444-4E46-8F4A-C3306701E729}" presName="node" presStyleLbl="node1" presStyleIdx="0" presStyleCnt="5">
        <dgm:presLayoutVars>
          <dgm:bulletEnabled val="1"/>
        </dgm:presLayoutVars>
      </dgm:prSet>
      <dgm:spPr/>
      <dgm:t>
        <a:bodyPr/>
        <a:lstStyle/>
        <a:p>
          <a:endParaRPr lang="en-US"/>
        </a:p>
      </dgm:t>
    </dgm:pt>
    <dgm:pt modelId="{73157349-1D30-4E7B-A854-E065CDA7728F}" type="pres">
      <dgm:prSet presAssocID="{76CC0831-5600-439D-B040-E378F2D0AA3D}" presName="parTrans" presStyleLbl="bgSibTrans2D1" presStyleIdx="1" presStyleCnt="5"/>
      <dgm:spPr/>
      <dgm:t>
        <a:bodyPr/>
        <a:lstStyle/>
        <a:p>
          <a:endParaRPr lang="en-US"/>
        </a:p>
      </dgm:t>
    </dgm:pt>
    <dgm:pt modelId="{53EDEE12-4008-462A-AE5F-2439A4DE6120}" type="pres">
      <dgm:prSet presAssocID="{9558FD08-3FF6-46A3-9294-E72D7E33EE7A}" presName="node" presStyleLbl="node1" presStyleIdx="1" presStyleCnt="5">
        <dgm:presLayoutVars>
          <dgm:bulletEnabled val="1"/>
        </dgm:presLayoutVars>
      </dgm:prSet>
      <dgm:spPr/>
      <dgm:t>
        <a:bodyPr/>
        <a:lstStyle/>
        <a:p>
          <a:endParaRPr lang="en-US"/>
        </a:p>
      </dgm:t>
    </dgm:pt>
    <dgm:pt modelId="{54161940-5036-4567-BDA1-6008F7DAE710}" type="pres">
      <dgm:prSet presAssocID="{0B2FAC79-D838-476E-99C1-CB9D967043AD}" presName="parTrans" presStyleLbl="bgSibTrans2D1" presStyleIdx="2" presStyleCnt="5"/>
      <dgm:spPr/>
      <dgm:t>
        <a:bodyPr/>
        <a:lstStyle/>
        <a:p>
          <a:endParaRPr lang="en-US"/>
        </a:p>
      </dgm:t>
    </dgm:pt>
    <dgm:pt modelId="{24A276B1-FD98-4061-A601-322DA4E3C39C}" type="pres">
      <dgm:prSet presAssocID="{2AEEB322-416C-474C-BD45-1F6DCDCC646B}" presName="node" presStyleLbl="node1" presStyleIdx="2" presStyleCnt="5">
        <dgm:presLayoutVars>
          <dgm:bulletEnabled val="1"/>
        </dgm:presLayoutVars>
      </dgm:prSet>
      <dgm:spPr/>
      <dgm:t>
        <a:bodyPr/>
        <a:lstStyle/>
        <a:p>
          <a:endParaRPr lang="en-US"/>
        </a:p>
      </dgm:t>
    </dgm:pt>
    <dgm:pt modelId="{27C11DE8-462C-4D75-BCBE-835355973196}" type="pres">
      <dgm:prSet presAssocID="{375090A5-88E8-4953-873A-DF25B8A182F2}" presName="parTrans" presStyleLbl="bgSibTrans2D1" presStyleIdx="3" presStyleCnt="5"/>
      <dgm:spPr/>
      <dgm:t>
        <a:bodyPr/>
        <a:lstStyle/>
        <a:p>
          <a:endParaRPr lang="en-US"/>
        </a:p>
      </dgm:t>
    </dgm:pt>
    <dgm:pt modelId="{83C8C83B-B30B-4434-B9D1-99487D5AD15D}" type="pres">
      <dgm:prSet presAssocID="{99C5602E-CE51-4A39-B05C-D40892F19992}" presName="node" presStyleLbl="node1" presStyleIdx="3" presStyleCnt="5">
        <dgm:presLayoutVars>
          <dgm:bulletEnabled val="1"/>
        </dgm:presLayoutVars>
      </dgm:prSet>
      <dgm:spPr/>
      <dgm:t>
        <a:bodyPr/>
        <a:lstStyle/>
        <a:p>
          <a:endParaRPr lang="en-US"/>
        </a:p>
      </dgm:t>
    </dgm:pt>
    <dgm:pt modelId="{2CFE663D-B18C-430B-A194-1E801ED4FBC2}" type="pres">
      <dgm:prSet presAssocID="{194CDD36-590C-4832-B237-545654E7B8FB}" presName="parTrans" presStyleLbl="bgSibTrans2D1" presStyleIdx="4" presStyleCnt="5"/>
      <dgm:spPr/>
      <dgm:t>
        <a:bodyPr/>
        <a:lstStyle/>
        <a:p>
          <a:endParaRPr lang="en-US"/>
        </a:p>
      </dgm:t>
    </dgm:pt>
    <dgm:pt modelId="{AE69C6C2-6B6D-4563-9188-73885C2B94EE}" type="pres">
      <dgm:prSet presAssocID="{0873B8E5-8991-409E-92B4-4D5954EA4C5F}" presName="node" presStyleLbl="node1" presStyleIdx="4" presStyleCnt="5">
        <dgm:presLayoutVars>
          <dgm:bulletEnabled val="1"/>
        </dgm:presLayoutVars>
      </dgm:prSet>
      <dgm:spPr/>
      <dgm:t>
        <a:bodyPr/>
        <a:lstStyle/>
        <a:p>
          <a:endParaRPr lang="en-US"/>
        </a:p>
      </dgm:t>
    </dgm:pt>
  </dgm:ptLst>
  <dgm:cxnLst>
    <dgm:cxn modelId="{CDF2CAB1-A357-4520-BA89-21C0B916B318}" srcId="{01709572-D4EF-467A-BFDE-6319D159F308}" destId="{D2A95AD6-8444-4E46-8F4A-C3306701E729}" srcOrd="0" destOrd="0" parTransId="{6D3B49CF-62BA-4313-AD00-30CB10DFA68B}" sibTransId="{2A8131AE-68C2-4BB7-BA91-767B07DFD997}"/>
    <dgm:cxn modelId="{49C05828-0D72-4D08-B49D-CCBEF00F559B}" type="presOf" srcId="{01709572-D4EF-467A-BFDE-6319D159F308}" destId="{4C6A3E27-E38B-430E-ACD7-6B10A6D27793}" srcOrd="0" destOrd="0" presId="urn:microsoft.com/office/officeart/2005/8/layout/radial4"/>
    <dgm:cxn modelId="{FC3E5207-18CD-49F3-8052-E1B2FD97083E}" type="presOf" srcId="{9558FD08-3FF6-46A3-9294-E72D7E33EE7A}" destId="{53EDEE12-4008-462A-AE5F-2439A4DE6120}" srcOrd="0" destOrd="0" presId="urn:microsoft.com/office/officeart/2005/8/layout/radial4"/>
    <dgm:cxn modelId="{F6BEC163-A0A2-42B0-9918-108E261641C9}" type="presOf" srcId="{194CDD36-590C-4832-B237-545654E7B8FB}" destId="{2CFE663D-B18C-430B-A194-1E801ED4FBC2}" srcOrd="0" destOrd="0" presId="urn:microsoft.com/office/officeart/2005/8/layout/radial4"/>
    <dgm:cxn modelId="{BFAEF327-231C-4FA3-A936-D5759D6440B3}" type="presOf" srcId="{2AEEB322-416C-474C-BD45-1F6DCDCC646B}" destId="{24A276B1-FD98-4061-A601-322DA4E3C39C}" srcOrd="0" destOrd="0" presId="urn:microsoft.com/office/officeart/2005/8/layout/radial4"/>
    <dgm:cxn modelId="{05088828-43FD-4B14-9FAD-05D28D91E2AB}" type="presOf" srcId="{99C5602E-CE51-4A39-B05C-D40892F19992}" destId="{83C8C83B-B30B-4434-B9D1-99487D5AD15D}" srcOrd="0" destOrd="0" presId="urn:microsoft.com/office/officeart/2005/8/layout/radial4"/>
    <dgm:cxn modelId="{28421F91-E7AC-452A-86EE-4F1CA56FDF5D}" type="presOf" srcId="{0873B8E5-8991-409E-92B4-4D5954EA4C5F}" destId="{AE69C6C2-6B6D-4563-9188-73885C2B94EE}" srcOrd="0" destOrd="0" presId="urn:microsoft.com/office/officeart/2005/8/layout/radial4"/>
    <dgm:cxn modelId="{6720EBF7-0A9F-4343-A7E9-59A6A785D1F5}" type="presOf" srcId="{76CC0831-5600-439D-B040-E378F2D0AA3D}" destId="{73157349-1D30-4E7B-A854-E065CDA7728F}" srcOrd="0" destOrd="0" presId="urn:microsoft.com/office/officeart/2005/8/layout/radial4"/>
    <dgm:cxn modelId="{F0532460-EFB2-4A77-BAFB-680487F26762}" srcId="{01709572-D4EF-467A-BFDE-6319D159F308}" destId="{99C5602E-CE51-4A39-B05C-D40892F19992}" srcOrd="3" destOrd="0" parTransId="{375090A5-88E8-4953-873A-DF25B8A182F2}" sibTransId="{D1BC4A02-71BD-4CD7-807F-4ACCCC28D34D}"/>
    <dgm:cxn modelId="{E3CDD41D-5EA3-4A7D-8A11-7AB5E5AD60B2}" srcId="{F67CBB25-CA6E-4B5C-94BF-003B12CE666A}" destId="{01709572-D4EF-467A-BFDE-6319D159F308}" srcOrd="0" destOrd="0" parTransId="{BF2041AF-017D-4BB5-8C2B-5D6CF4D174F8}" sibTransId="{B1FFA300-72E3-4977-A34A-F90C347AC3C6}"/>
    <dgm:cxn modelId="{3226EC99-6E19-4834-AB82-AB3F40A61527}" type="presOf" srcId="{375090A5-88E8-4953-873A-DF25B8A182F2}" destId="{27C11DE8-462C-4D75-BCBE-835355973196}" srcOrd="0" destOrd="0" presId="urn:microsoft.com/office/officeart/2005/8/layout/radial4"/>
    <dgm:cxn modelId="{2BA660FB-1921-47ED-947E-A53807531D8A}" srcId="{01709572-D4EF-467A-BFDE-6319D159F308}" destId="{2AEEB322-416C-474C-BD45-1F6DCDCC646B}" srcOrd="2" destOrd="0" parTransId="{0B2FAC79-D838-476E-99C1-CB9D967043AD}" sibTransId="{05D22336-B2B6-4D40-9B0D-3FE506605D91}"/>
    <dgm:cxn modelId="{F7CC7811-6311-4D82-BFD6-C37F74A06C0A}" type="presOf" srcId="{0B2FAC79-D838-476E-99C1-CB9D967043AD}" destId="{54161940-5036-4567-BDA1-6008F7DAE710}" srcOrd="0" destOrd="0" presId="urn:microsoft.com/office/officeart/2005/8/layout/radial4"/>
    <dgm:cxn modelId="{52BA2312-4184-4EE0-B188-653AEBA425C5}" type="presOf" srcId="{6D3B49CF-62BA-4313-AD00-30CB10DFA68B}" destId="{9D0585B0-8992-4AAF-A805-D61198A38205}" srcOrd="0" destOrd="0" presId="urn:microsoft.com/office/officeart/2005/8/layout/radial4"/>
    <dgm:cxn modelId="{65DC95B2-6B19-4A2C-A1B5-104B55127F83}" type="presOf" srcId="{D2A95AD6-8444-4E46-8F4A-C3306701E729}" destId="{70AFFD99-8E94-42E8-9A83-3500BECA9289}" srcOrd="0" destOrd="0" presId="urn:microsoft.com/office/officeart/2005/8/layout/radial4"/>
    <dgm:cxn modelId="{038BC140-98D6-4B64-B23A-66ACBFA60B0B}" srcId="{01709572-D4EF-467A-BFDE-6319D159F308}" destId="{9558FD08-3FF6-46A3-9294-E72D7E33EE7A}" srcOrd="1" destOrd="0" parTransId="{76CC0831-5600-439D-B040-E378F2D0AA3D}" sibTransId="{5448DA3D-45D4-4D14-9553-F42D16E48C72}"/>
    <dgm:cxn modelId="{C4A6509D-CC14-42E0-AB42-C776BA6B98E9}" type="presOf" srcId="{F67CBB25-CA6E-4B5C-94BF-003B12CE666A}" destId="{E8E12BA6-BED0-4728-8377-D003B210FCE5}" srcOrd="0" destOrd="0" presId="urn:microsoft.com/office/officeart/2005/8/layout/radial4"/>
    <dgm:cxn modelId="{77DC7D94-61C1-4732-B2E5-181D03C0D057}" srcId="{01709572-D4EF-467A-BFDE-6319D159F308}" destId="{0873B8E5-8991-409E-92B4-4D5954EA4C5F}" srcOrd="4" destOrd="0" parTransId="{194CDD36-590C-4832-B237-545654E7B8FB}" sibTransId="{0870C9CE-30F4-4B49-A1F4-9509A06CF190}"/>
    <dgm:cxn modelId="{978EF331-0FDA-4EAD-B883-2EB547C47E02}" type="presParOf" srcId="{E8E12BA6-BED0-4728-8377-D003B210FCE5}" destId="{4C6A3E27-E38B-430E-ACD7-6B10A6D27793}" srcOrd="0" destOrd="0" presId="urn:microsoft.com/office/officeart/2005/8/layout/radial4"/>
    <dgm:cxn modelId="{04A1F8A7-89C0-458B-9B8F-920FDF8D6541}" type="presParOf" srcId="{E8E12BA6-BED0-4728-8377-D003B210FCE5}" destId="{9D0585B0-8992-4AAF-A805-D61198A38205}" srcOrd="1" destOrd="0" presId="urn:microsoft.com/office/officeart/2005/8/layout/radial4"/>
    <dgm:cxn modelId="{6880EC7E-F733-4194-8A5F-110C68F3B031}" type="presParOf" srcId="{E8E12BA6-BED0-4728-8377-D003B210FCE5}" destId="{70AFFD99-8E94-42E8-9A83-3500BECA9289}" srcOrd="2" destOrd="0" presId="urn:microsoft.com/office/officeart/2005/8/layout/radial4"/>
    <dgm:cxn modelId="{A698B639-9A11-4290-9BF2-8439FFB16B63}" type="presParOf" srcId="{E8E12BA6-BED0-4728-8377-D003B210FCE5}" destId="{73157349-1D30-4E7B-A854-E065CDA7728F}" srcOrd="3" destOrd="0" presId="urn:microsoft.com/office/officeart/2005/8/layout/radial4"/>
    <dgm:cxn modelId="{48F2256A-7EB6-43A5-B811-0F1D48C58D9F}" type="presParOf" srcId="{E8E12BA6-BED0-4728-8377-D003B210FCE5}" destId="{53EDEE12-4008-462A-AE5F-2439A4DE6120}" srcOrd="4" destOrd="0" presId="urn:microsoft.com/office/officeart/2005/8/layout/radial4"/>
    <dgm:cxn modelId="{228F5621-2599-4659-B04E-345C2EAA9B02}" type="presParOf" srcId="{E8E12BA6-BED0-4728-8377-D003B210FCE5}" destId="{54161940-5036-4567-BDA1-6008F7DAE710}" srcOrd="5" destOrd="0" presId="urn:microsoft.com/office/officeart/2005/8/layout/radial4"/>
    <dgm:cxn modelId="{BF52D6CC-D397-4924-AB88-BC0CEF72F113}" type="presParOf" srcId="{E8E12BA6-BED0-4728-8377-D003B210FCE5}" destId="{24A276B1-FD98-4061-A601-322DA4E3C39C}" srcOrd="6" destOrd="0" presId="urn:microsoft.com/office/officeart/2005/8/layout/radial4"/>
    <dgm:cxn modelId="{C916CD5B-22A4-4CC9-852F-144A7ABDB2DA}" type="presParOf" srcId="{E8E12BA6-BED0-4728-8377-D003B210FCE5}" destId="{27C11DE8-462C-4D75-BCBE-835355973196}" srcOrd="7" destOrd="0" presId="urn:microsoft.com/office/officeart/2005/8/layout/radial4"/>
    <dgm:cxn modelId="{E136BFC7-19FD-474A-85CB-69B3718C18A7}" type="presParOf" srcId="{E8E12BA6-BED0-4728-8377-D003B210FCE5}" destId="{83C8C83B-B30B-4434-B9D1-99487D5AD15D}" srcOrd="8" destOrd="0" presId="urn:microsoft.com/office/officeart/2005/8/layout/radial4"/>
    <dgm:cxn modelId="{43222D48-3188-48B3-B125-9F53E2621A63}" type="presParOf" srcId="{E8E12BA6-BED0-4728-8377-D003B210FCE5}" destId="{2CFE663D-B18C-430B-A194-1E801ED4FBC2}" srcOrd="9" destOrd="0" presId="urn:microsoft.com/office/officeart/2005/8/layout/radial4"/>
    <dgm:cxn modelId="{9F09C60B-2BDD-42AB-99B8-BEBF468CFF7B}" type="presParOf" srcId="{E8E12BA6-BED0-4728-8377-D003B210FCE5}" destId="{AE69C6C2-6B6D-4563-9188-73885C2B94EE}"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D656BF-A16E-472E-9F04-3CD708EAE316}" type="doc">
      <dgm:prSet loTypeId="urn:microsoft.com/office/officeart/2008/layout/LinedList" loCatId="list" qsTypeId="urn:microsoft.com/office/officeart/2005/8/quickstyle/simple2" qsCatId="simple" csTypeId="urn:microsoft.com/office/officeart/2005/8/colors/accent3_4" csCatId="accent3" phldr="1"/>
      <dgm:spPr/>
      <dgm:t>
        <a:bodyPr/>
        <a:lstStyle/>
        <a:p>
          <a:endParaRPr lang="en-US"/>
        </a:p>
      </dgm:t>
    </dgm:pt>
    <dgm:pt modelId="{E1FE4FF0-F93A-499E-A1A3-74DCC49011D9}">
      <dgm:prSet custT="1"/>
      <dgm:spPr/>
      <dgm:t>
        <a:bodyPr/>
        <a:lstStyle/>
        <a:p>
          <a:pPr rtl="0"/>
          <a:r>
            <a:rPr lang="en-US" sz="2800" dirty="0" smtClean="0"/>
            <a:t>PL: Print Consults by Provider, Location, or Procedure </a:t>
          </a:r>
          <a:endParaRPr lang="en-US" sz="2800" dirty="0"/>
        </a:p>
      </dgm:t>
      <dgm:extLst>
        <a:ext uri="{E40237B7-FDA0-4F09-8148-C483321AD2D9}">
          <dgm14:cNvPr xmlns:dgm14="http://schemas.microsoft.com/office/drawing/2010/diagram" id="0" name="" descr="PL: Print Consults by Provider, Location, or Procedure &#10;"/>
        </a:ext>
      </dgm:extLst>
    </dgm:pt>
    <dgm:pt modelId="{EBB723D7-4456-4E85-A1D2-6155F554A6C3}" type="parTrans" cxnId="{94B42531-A80F-4F20-9142-A39752F697E8}">
      <dgm:prSet/>
      <dgm:spPr/>
      <dgm:t>
        <a:bodyPr/>
        <a:lstStyle/>
        <a:p>
          <a:endParaRPr lang="en-US"/>
        </a:p>
      </dgm:t>
    </dgm:pt>
    <dgm:pt modelId="{1075B640-4267-45D7-9F60-A4A96162AB1A}" type="sibTrans" cxnId="{94B42531-A80F-4F20-9142-A39752F697E8}">
      <dgm:prSet/>
      <dgm:spPr/>
      <dgm:t>
        <a:bodyPr/>
        <a:lstStyle/>
        <a:p>
          <a:endParaRPr lang="en-US"/>
        </a:p>
      </dgm:t>
    </dgm:pt>
    <dgm:pt modelId="{029BB4B8-BCC1-4D4C-B002-9BA065DE3ACC}">
      <dgm:prSet custT="1"/>
      <dgm:spPr/>
      <dgm:t>
        <a:bodyPr/>
        <a:lstStyle/>
        <a:p>
          <a:pPr rtl="0"/>
          <a:r>
            <a:rPr lang="en-US" sz="2800" dirty="0" smtClean="0"/>
            <a:t>There are several formats for the print outs </a:t>
          </a:r>
          <a:endParaRPr lang="en-US" sz="2800" dirty="0"/>
        </a:p>
      </dgm:t>
      <dgm:extLst>
        <a:ext uri="{E40237B7-FDA0-4F09-8148-C483321AD2D9}">
          <dgm14:cNvPr xmlns:dgm14="http://schemas.microsoft.com/office/drawing/2010/diagram" id="0" name="" descr="There are several formats for the print outs &#10;"/>
        </a:ext>
      </dgm:extLst>
    </dgm:pt>
    <dgm:pt modelId="{E4F0629F-5763-4C5A-AC97-CDAA2EDE4F46}" type="parTrans" cxnId="{842E4E42-F495-4A44-9D74-9812FCC929D4}">
      <dgm:prSet/>
      <dgm:spPr/>
      <dgm:t>
        <a:bodyPr/>
        <a:lstStyle/>
        <a:p>
          <a:endParaRPr lang="en-US"/>
        </a:p>
      </dgm:t>
    </dgm:pt>
    <dgm:pt modelId="{90A3B533-D2DF-4851-8E3D-027638AD25A6}" type="sibTrans" cxnId="{842E4E42-F495-4A44-9D74-9812FCC929D4}">
      <dgm:prSet/>
      <dgm:spPr/>
      <dgm:t>
        <a:bodyPr/>
        <a:lstStyle/>
        <a:p>
          <a:endParaRPr lang="en-US"/>
        </a:p>
      </dgm:t>
    </dgm:pt>
    <dgm:pt modelId="{34FFB69F-463A-4F33-9EF4-1EFD13FD9643}" type="pres">
      <dgm:prSet presAssocID="{D4D656BF-A16E-472E-9F04-3CD708EAE316}" presName="vert0" presStyleCnt="0">
        <dgm:presLayoutVars>
          <dgm:dir/>
          <dgm:animOne val="branch"/>
          <dgm:animLvl val="lvl"/>
        </dgm:presLayoutVars>
      </dgm:prSet>
      <dgm:spPr/>
      <dgm:t>
        <a:bodyPr/>
        <a:lstStyle/>
        <a:p>
          <a:endParaRPr lang="en-US"/>
        </a:p>
      </dgm:t>
    </dgm:pt>
    <dgm:pt modelId="{76A999CD-8AF4-4CC8-A4C3-3AF53FB515C3}" type="pres">
      <dgm:prSet presAssocID="{E1FE4FF0-F93A-499E-A1A3-74DCC49011D9}" presName="thickLine" presStyleLbl="alignNode1" presStyleIdx="0" presStyleCnt="2"/>
      <dgm:spPr/>
    </dgm:pt>
    <dgm:pt modelId="{EA0B262E-3508-4173-97DA-CB1CABA12AB6}" type="pres">
      <dgm:prSet presAssocID="{E1FE4FF0-F93A-499E-A1A3-74DCC49011D9}" presName="horz1" presStyleCnt="0"/>
      <dgm:spPr/>
    </dgm:pt>
    <dgm:pt modelId="{921C8C52-A3B7-4232-B7B5-04B9BE11F439}" type="pres">
      <dgm:prSet presAssocID="{E1FE4FF0-F93A-499E-A1A3-74DCC49011D9}" presName="tx1" presStyleLbl="revTx" presStyleIdx="0" presStyleCnt="2"/>
      <dgm:spPr/>
      <dgm:t>
        <a:bodyPr/>
        <a:lstStyle/>
        <a:p>
          <a:endParaRPr lang="en-US"/>
        </a:p>
      </dgm:t>
    </dgm:pt>
    <dgm:pt modelId="{F8CF458F-1B5D-4B8E-8246-3E661A663ABF}" type="pres">
      <dgm:prSet presAssocID="{E1FE4FF0-F93A-499E-A1A3-74DCC49011D9}" presName="vert1" presStyleCnt="0"/>
      <dgm:spPr/>
    </dgm:pt>
    <dgm:pt modelId="{C156995C-CA81-4CB0-B010-9966052281DB}" type="pres">
      <dgm:prSet presAssocID="{029BB4B8-BCC1-4D4C-B002-9BA065DE3ACC}" presName="thickLine" presStyleLbl="alignNode1" presStyleIdx="1" presStyleCnt="2"/>
      <dgm:spPr/>
    </dgm:pt>
    <dgm:pt modelId="{07BB2B8C-AECC-4A46-A641-C20F54D4B53D}" type="pres">
      <dgm:prSet presAssocID="{029BB4B8-BCC1-4D4C-B002-9BA065DE3ACC}" presName="horz1" presStyleCnt="0"/>
      <dgm:spPr/>
    </dgm:pt>
    <dgm:pt modelId="{B049C6BC-53F7-4D9B-8106-9A08A180A5CF}" type="pres">
      <dgm:prSet presAssocID="{029BB4B8-BCC1-4D4C-B002-9BA065DE3ACC}" presName="tx1" presStyleLbl="revTx" presStyleIdx="1" presStyleCnt="2"/>
      <dgm:spPr/>
      <dgm:t>
        <a:bodyPr/>
        <a:lstStyle/>
        <a:p>
          <a:endParaRPr lang="en-US"/>
        </a:p>
      </dgm:t>
    </dgm:pt>
    <dgm:pt modelId="{98D073F0-10E7-4AD9-9665-2BA5B5D9EA12}" type="pres">
      <dgm:prSet presAssocID="{029BB4B8-BCC1-4D4C-B002-9BA065DE3ACC}" presName="vert1" presStyleCnt="0"/>
      <dgm:spPr/>
    </dgm:pt>
  </dgm:ptLst>
  <dgm:cxnLst>
    <dgm:cxn modelId="{CEA45131-AE77-44D8-9398-90E214CEE8AB}" type="presOf" srcId="{029BB4B8-BCC1-4D4C-B002-9BA065DE3ACC}" destId="{B049C6BC-53F7-4D9B-8106-9A08A180A5CF}" srcOrd="0" destOrd="0" presId="urn:microsoft.com/office/officeart/2008/layout/LinedList"/>
    <dgm:cxn modelId="{F0816AC7-61ED-4D37-8ABF-08318148C109}" type="presOf" srcId="{D4D656BF-A16E-472E-9F04-3CD708EAE316}" destId="{34FFB69F-463A-4F33-9EF4-1EFD13FD9643}" srcOrd="0" destOrd="0" presId="urn:microsoft.com/office/officeart/2008/layout/LinedList"/>
    <dgm:cxn modelId="{842E4E42-F495-4A44-9D74-9812FCC929D4}" srcId="{D4D656BF-A16E-472E-9F04-3CD708EAE316}" destId="{029BB4B8-BCC1-4D4C-B002-9BA065DE3ACC}" srcOrd="1" destOrd="0" parTransId="{E4F0629F-5763-4C5A-AC97-CDAA2EDE4F46}" sibTransId="{90A3B533-D2DF-4851-8E3D-027638AD25A6}"/>
    <dgm:cxn modelId="{94B42531-A80F-4F20-9142-A39752F697E8}" srcId="{D4D656BF-A16E-472E-9F04-3CD708EAE316}" destId="{E1FE4FF0-F93A-499E-A1A3-74DCC49011D9}" srcOrd="0" destOrd="0" parTransId="{EBB723D7-4456-4E85-A1D2-6155F554A6C3}" sibTransId="{1075B640-4267-45D7-9F60-A4A96162AB1A}"/>
    <dgm:cxn modelId="{BEB1F420-4DA0-476B-B0F2-EA0AFA9E68C8}" type="presOf" srcId="{E1FE4FF0-F93A-499E-A1A3-74DCC49011D9}" destId="{921C8C52-A3B7-4232-B7B5-04B9BE11F439}" srcOrd="0" destOrd="0" presId="urn:microsoft.com/office/officeart/2008/layout/LinedList"/>
    <dgm:cxn modelId="{5363A796-682E-4A8D-B1EA-C286161A33CC}" type="presParOf" srcId="{34FFB69F-463A-4F33-9EF4-1EFD13FD9643}" destId="{76A999CD-8AF4-4CC8-A4C3-3AF53FB515C3}" srcOrd="0" destOrd="0" presId="urn:microsoft.com/office/officeart/2008/layout/LinedList"/>
    <dgm:cxn modelId="{0FE04ADA-3952-48CA-B567-286B2E293B39}" type="presParOf" srcId="{34FFB69F-463A-4F33-9EF4-1EFD13FD9643}" destId="{EA0B262E-3508-4173-97DA-CB1CABA12AB6}" srcOrd="1" destOrd="0" presId="urn:microsoft.com/office/officeart/2008/layout/LinedList"/>
    <dgm:cxn modelId="{BC82040D-6754-4F29-A02B-B811AF4127CD}" type="presParOf" srcId="{EA0B262E-3508-4173-97DA-CB1CABA12AB6}" destId="{921C8C52-A3B7-4232-B7B5-04B9BE11F439}" srcOrd="0" destOrd="0" presId="urn:microsoft.com/office/officeart/2008/layout/LinedList"/>
    <dgm:cxn modelId="{AD24B7EB-150D-4132-BEB1-2B65F5CCB967}" type="presParOf" srcId="{EA0B262E-3508-4173-97DA-CB1CABA12AB6}" destId="{F8CF458F-1B5D-4B8E-8246-3E661A663ABF}" srcOrd="1" destOrd="0" presId="urn:microsoft.com/office/officeart/2008/layout/LinedList"/>
    <dgm:cxn modelId="{C17BFA4C-96DE-4988-9B3F-F819B971A6A3}" type="presParOf" srcId="{34FFB69F-463A-4F33-9EF4-1EFD13FD9643}" destId="{C156995C-CA81-4CB0-B010-9966052281DB}" srcOrd="2" destOrd="0" presId="urn:microsoft.com/office/officeart/2008/layout/LinedList"/>
    <dgm:cxn modelId="{E0961330-4EF5-43A3-8F50-00C58C691661}" type="presParOf" srcId="{34FFB69F-463A-4F33-9EF4-1EFD13FD9643}" destId="{07BB2B8C-AECC-4A46-A641-C20F54D4B53D}" srcOrd="3" destOrd="0" presId="urn:microsoft.com/office/officeart/2008/layout/LinedList"/>
    <dgm:cxn modelId="{89147B29-C608-4952-A629-895A70F1E721}" type="presParOf" srcId="{07BB2B8C-AECC-4A46-A641-C20F54D4B53D}" destId="{B049C6BC-53F7-4D9B-8106-9A08A180A5CF}" srcOrd="0" destOrd="0" presId="urn:microsoft.com/office/officeart/2008/layout/LinedList"/>
    <dgm:cxn modelId="{2E5561E3-6603-4E24-AB6A-27BB1CD44CDA}" type="presParOf" srcId="{07BB2B8C-AECC-4A46-A641-C20F54D4B53D}" destId="{98D073F0-10E7-4AD9-9665-2BA5B5D9EA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2358C9-32C0-4BD9-9AF3-6380AED385A6}" type="doc">
      <dgm:prSet loTypeId="urn:microsoft.com/office/officeart/2011/layout/ThemePictureAlternatingAccent" loCatId="picture" qsTypeId="urn:microsoft.com/office/officeart/2005/8/quickstyle/simple3" qsCatId="simple" csTypeId="urn:microsoft.com/office/officeart/2005/8/colors/accent3_1" csCatId="accent3" phldr="1"/>
      <dgm:spPr/>
      <dgm:t>
        <a:bodyPr/>
        <a:lstStyle/>
        <a:p>
          <a:endParaRPr lang="en-US"/>
        </a:p>
      </dgm:t>
    </dgm:pt>
    <dgm:pt modelId="{3416AF4D-2B42-43A6-AC06-0F81A2A3DD38}">
      <dgm:prSet phldrT="[Text]" phldr="1"/>
      <dgm:spPr/>
      <dgm:t>
        <a:bodyPr/>
        <a:lstStyle/>
        <a:p>
          <a:endParaRPr lang="en-US" dirty="0"/>
        </a:p>
      </dgm:t>
    </dgm:pt>
    <dgm:pt modelId="{DAAF554B-6F62-45B7-B5DF-110BC92F7AB3}" type="parTrans" cxnId="{70EA7C14-1FC1-42F7-B56C-52B60ABDC3FA}">
      <dgm:prSet/>
      <dgm:spPr/>
      <dgm:t>
        <a:bodyPr/>
        <a:lstStyle/>
        <a:p>
          <a:endParaRPr lang="en-US"/>
        </a:p>
      </dgm:t>
    </dgm:pt>
    <dgm:pt modelId="{9E8A09CD-87A6-4E0A-BA3A-8ACC4A6D31BC}" type="sibTrans" cxnId="{70EA7C14-1FC1-42F7-B56C-52B60ABDC3FA}">
      <dgm:prSet/>
      <dgm:spPr/>
      <dgm:t>
        <a:bodyPr/>
        <a:lstStyle/>
        <a:p>
          <a:endParaRPr lang="en-US"/>
        </a:p>
      </dgm:t>
    </dgm:pt>
    <dgm:pt modelId="{28D8B790-7E63-4F62-A7C3-CB93C17A01B3}">
      <dgm:prSet phldrT="[Text]" phldr="1"/>
      <dgm:spPr/>
      <dgm:t>
        <a:bodyPr/>
        <a:lstStyle/>
        <a:p>
          <a:endParaRPr lang="en-US" dirty="0"/>
        </a:p>
      </dgm:t>
    </dgm:pt>
    <dgm:pt modelId="{BDC6D3BA-0ECC-4021-BD88-8D79EE94E8D7}" type="parTrans" cxnId="{E6EE0ECF-F992-4014-B367-5AB5C7B6C2B7}">
      <dgm:prSet/>
      <dgm:spPr/>
      <dgm:t>
        <a:bodyPr/>
        <a:lstStyle/>
        <a:p>
          <a:endParaRPr lang="en-US"/>
        </a:p>
      </dgm:t>
    </dgm:pt>
    <dgm:pt modelId="{091CF981-F7EA-4B89-9B99-8775349E805A}" type="sibTrans" cxnId="{E6EE0ECF-F992-4014-B367-5AB5C7B6C2B7}">
      <dgm:prSet/>
      <dgm:spPr/>
      <dgm:t>
        <a:bodyPr/>
        <a:lstStyle/>
        <a:p>
          <a:endParaRPr lang="en-US"/>
        </a:p>
      </dgm:t>
    </dgm:pt>
    <dgm:pt modelId="{9C996327-F668-40AC-966E-5E0E26C487E2}">
      <dgm:prSet phldrT="[Text]" phldr="1"/>
      <dgm:spPr/>
      <dgm:t>
        <a:bodyPr/>
        <a:lstStyle/>
        <a:p>
          <a:endParaRPr lang="en-US" dirty="0"/>
        </a:p>
      </dgm:t>
    </dgm:pt>
    <dgm:pt modelId="{3012B0F2-33C9-4F6F-A235-20449B82878E}" type="sibTrans" cxnId="{CE9FA1A2-514D-4A4C-A618-4B5B9C1F9DAB}">
      <dgm:prSet/>
      <dgm:spPr/>
      <dgm:t>
        <a:bodyPr/>
        <a:lstStyle/>
        <a:p>
          <a:endParaRPr lang="en-US"/>
        </a:p>
      </dgm:t>
    </dgm:pt>
    <dgm:pt modelId="{F0BBE5CC-C316-4E5B-A127-A3F4DEE13AEA}" type="parTrans" cxnId="{CE9FA1A2-514D-4A4C-A618-4B5B9C1F9DAB}">
      <dgm:prSet/>
      <dgm:spPr/>
      <dgm:t>
        <a:bodyPr/>
        <a:lstStyle/>
        <a:p>
          <a:endParaRPr lang="en-US"/>
        </a:p>
      </dgm:t>
    </dgm:pt>
    <dgm:pt modelId="{0243B4D4-68D3-4DD0-84B5-C7CC6532680E}" type="pres">
      <dgm:prSet presAssocID="{CC2358C9-32C0-4BD9-9AF3-6380AED385A6}" presName="Name0" presStyleCnt="0">
        <dgm:presLayoutVars>
          <dgm:chMax val="9"/>
          <dgm:chPref val="9"/>
        </dgm:presLayoutVars>
      </dgm:prSet>
      <dgm:spPr/>
      <dgm:t>
        <a:bodyPr/>
        <a:lstStyle/>
        <a:p>
          <a:endParaRPr lang="en-US"/>
        </a:p>
      </dgm:t>
    </dgm:pt>
    <dgm:pt modelId="{A0454DF5-ABD5-4C3B-AC2F-8DD3B0325B3D}" type="pres">
      <dgm:prSet presAssocID="{3416AF4D-2B42-43A6-AC06-0F81A2A3DD38}" presName="picture1" presStyleCnt="0"/>
      <dgm:spPr/>
    </dgm:pt>
    <dgm:pt modelId="{73EA5318-9294-46EF-91AB-C5325C0BAC91}" type="pres">
      <dgm:prSet presAssocID="{3416AF4D-2B42-43A6-AC06-0F81A2A3DD38}" presName="picture" presStyleLbl="alignImgPlace1" presStyleIdx="0" presStyleCnt="3" custScaleX="110049" custScaleY="102056" custLinFactNeighborX="441"/>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descr="iamge of pill and glass of water in someone's hands"/>
        </a:ext>
      </dgm:extLst>
    </dgm:pt>
    <dgm:pt modelId="{B5490286-ED07-40BA-A8AA-448FE7C521AC}" type="pres">
      <dgm:prSet presAssocID="{3416AF4D-2B42-43A6-AC06-0F81A2A3DD38}" presName="parent1" presStyleLbl="node1" presStyleIdx="0" presStyleCnt="0">
        <dgm:presLayoutVars>
          <dgm:chMax val="0"/>
          <dgm:chPref val="0"/>
          <dgm:bulletEnabled val="1"/>
        </dgm:presLayoutVars>
      </dgm:prSet>
      <dgm:spPr/>
      <dgm:t>
        <a:bodyPr/>
        <a:lstStyle/>
        <a:p>
          <a:endParaRPr lang="en-US"/>
        </a:p>
      </dgm:t>
    </dgm:pt>
    <dgm:pt modelId="{A02F4DF7-A87E-442E-9B47-A439467457DB}" type="pres">
      <dgm:prSet presAssocID="{9C996327-F668-40AC-966E-5E0E26C487E2}" presName="picture2" presStyleCnt="0"/>
      <dgm:spPr/>
    </dgm:pt>
    <dgm:pt modelId="{54658498-F025-4D54-AB92-8B3E1897C958}" type="pres">
      <dgm:prSet presAssocID="{9C996327-F668-40AC-966E-5E0E26C487E2}" presName="picture" presStyleLbl="alignImgPlace1" presStyleIdx="1" presStyleCnt="3" custScaleX="90526" custLinFactNeighborX="-1158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descr="image of syringes"/>
        </a:ext>
      </dgm:extLst>
    </dgm:pt>
    <dgm:pt modelId="{BFB38A6A-6320-42B2-9B56-0EF4BCBE9E60}" type="pres">
      <dgm:prSet presAssocID="{9C996327-F668-40AC-966E-5E0E26C487E2}" presName="parent2" presStyleLbl="node1" presStyleIdx="0" presStyleCnt="0">
        <dgm:presLayoutVars>
          <dgm:chMax val="0"/>
          <dgm:chPref val="0"/>
          <dgm:bulletEnabled val="1"/>
        </dgm:presLayoutVars>
      </dgm:prSet>
      <dgm:spPr/>
      <dgm:t>
        <a:bodyPr/>
        <a:lstStyle/>
        <a:p>
          <a:endParaRPr lang="en-US"/>
        </a:p>
      </dgm:t>
    </dgm:pt>
    <dgm:pt modelId="{1E93D50E-3936-4378-A413-B01236BB49D8}" type="pres">
      <dgm:prSet presAssocID="{28D8B790-7E63-4F62-A7C3-CB93C17A01B3}" presName="picture3" presStyleCnt="0"/>
      <dgm:spPr/>
    </dgm:pt>
    <dgm:pt modelId="{665436B1-3411-45F5-A278-00E4C5AC0958}" type="pres">
      <dgm:prSet presAssocID="{28D8B790-7E63-4F62-A7C3-CB93C17A01B3}" presName="picture" presStyleLbl="alignImgPlace1" presStyleIdx="2" presStyleCnt="3" custScaleX="135713" custLinFactNeighborX="-2325"/>
      <dgm:spPr>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dgm:spPr>
      <dgm:t>
        <a:bodyPr/>
        <a:lstStyle/>
        <a:p>
          <a:endParaRPr lang="en-US"/>
        </a:p>
      </dgm:t>
      <dgm:extLst>
        <a:ext uri="{E40237B7-FDA0-4F09-8148-C483321AD2D9}">
          <dgm14:cNvPr xmlns:dgm14="http://schemas.microsoft.com/office/drawing/2010/diagram" id="0" name="" descr="image of a fetal sonogram"/>
        </a:ext>
      </dgm:extLst>
    </dgm:pt>
    <dgm:pt modelId="{C23C442D-FB63-409E-99F3-522C43B174C8}" type="pres">
      <dgm:prSet presAssocID="{28D8B790-7E63-4F62-A7C3-CB93C17A01B3}" presName="parent3" presStyleLbl="node1" presStyleIdx="0" presStyleCnt="0">
        <dgm:presLayoutVars>
          <dgm:chMax val="0"/>
          <dgm:chPref val="0"/>
          <dgm:bulletEnabled val="1"/>
        </dgm:presLayoutVars>
      </dgm:prSet>
      <dgm:spPr/>
      <dgm:t>
        <a:bodyPr/>
        <a:lstStyle/>
        <a:p>
          <a:endParaRPr lang="en-US"/>
        </a:p>
      </dgm:t>
    </dgm:pt>
  </dgm:ptLst>
  <dgm:cxnLst>
    <dgm:cxn modelId="{DCF0FC8F-2878-48A2-A60C-FF4D857DF88C}" type="presOf" srcId="{28D8B790-7E63-4F62-A7C3-CB93C17A01B3}" destId="{C23C442D-FB63-409E-99F3-522C43B174C8}" srcOrd="0" destOrd="0" presId="urn:microsoft.com/office/officeart/2011/layout/ThemePictureAlternatingAccent"/>
    <dgm:cxn modelId="{E6EE0ECF-F992-4014-B367-5AB5C7B6C2B7}" srcId="{CC2358C9-32C0-4BD9-9AF3-6380AED385A6}" destId="{28D8B790-7E63-4F62-A7C3-CB93C17A01B3}" srcOrd="2" destOrd="0" parTransId="{BDC6D3BA-0ECC-4021-BD88-8D79EE94E8D7}" sibTransId="{091CF981-F7EA-4B89-9B99-8775349E805A}"/>
    <dgm:cxn modelId="{70EA7C14-1FC1-42F7-B56C-52B60ABDC3FA}" srcId="{CC2358C9-32C0-4BD9-9AF3-6380AED385A6}" destId="{3416AF4D-2B42-43A6-AC06-0F81A2A3DD38}" srcOrd="0" destOrd="0" parTransId="{DAAF554B-6F62-45B7-B5DF-110BC92F7AB3}" sibTransId="{9E8A09CD-87A6-4E0A-BA3A-8ACC4A6D31BC}"/>
    <dgm:cxn modelId="{CE9FA1A2-514D-4A4C-A618-4B5B9C1F9DAB}" srcId="{CC2358C9-32C0-4BD9-9AF3-6380AED385A6}" destId="{9C996327-F668-40AC-966E-5E0E26C487E2}" srcOrd="1" destOrd="0" parTransId="{F0BBE5CC-C316-4E5B-A127-A3F4DEE13AEA}" sibTransId="{3012B0F2-33C9-4F6F-A235-20449B82878E}"/>
    <dgm:cxn modelId="{DED72F90-C8D8-42AB-8C1E-CB64BB6D1BF0}" type="presOf" srcId="{9C996327-F668-40AC-966E-5E0E26C487E2}" destId="{BFB38A6A-6320-42B2-9B56-0EF4BCBE9E60}" srcOrd="0" destOrd="0" presId="urn:microsoft.com/office/officeart/2011/layout/ThemePictureAlternatingAccent"/>
    <dgm:cxn modelId="{96E6AC93-1F62-4E00-8E7A-FA38ADEE3520}" type="presOf" srcId="{3416AF4D-2B42-43A6-AC06-0F81A2A3DD38}" destId="{B5490286-ED07-40BA-A8AA-448FE7C521AC}" srcOrd="0" destOrd="0" presId="urn:microsoft.com/office/officeart/2011/layout/ThemePictureAlternatingAccent"/>
    <dgm:cxn modelId="{67E3152B-517E-42CF-AF02-58983441F00E}" type="presOf" srcId="{CC2358C9-32C0-4BD9-9AF3-6380AED385A6}" destId="{0243B4D4-68D3-4DD0-84B5-C7CC6532680E}" srcOrd="0" destOrd="0" presId="urn:microsoft.com/office/officeart/2011/layout/ThemePictureAlternatingAccent"/>
    <dgm:cxn modelId="{AE89AC7A-E577-4093-A6A8-F4BC8A5F5D7B}" type="presParOf" srcId="{0243B4D4-68D3-4DD0-84B5-C7CC6532680E}" destId="{A0454DF5-ABD5-4C3B-AC2F-8DD3B0325B3D}" srcOrd="0" destOrd="0" presId="urn:microsoft.com/office/officeart/2011/layout/ThemePictureAlternatingAccent"/>
    <dgm:cxn modelId="{815E0163-84B7-4A22-9F82-EA4242658129}" type="presParOf" srcId="{A0454DF5-ABD5-4C3B-AC2F-8DD3B0325B3D}" destId="{73EA5318-9294-46EF-91AB-C5325C0BAC91}" srcOrd="0" destOrd="0" presId="urn:microsoft.com/office/officeart/2011/layout/ThemePictureAlternatingAccent"/>
    <dgm:cxn modelId="{B2AB04CB-31F0-4825-8C69-0237BA31A4D3}" type="presParOf" srcId="{0243B4D4-68D3-4DD0-84B5-C7CC6532680E}" destId="{B5490286-ED07-40BA-A8AA-448FE7C521AC}" srcOrd="1" destOrd="0" presId="urn:microsoft.com/office/officeart/2011/layout/ThemePictureAlternatingAccent"/>
    <dgm:cxn modelId="{900F3C47-1CD4-492A-ACA6-B775E26FFE25}" type="presParOf" srcId="{0243B4D4-68D3-4DD0-84B5-C7CC6532680E}" destId="{A02F4DF7-A87E-442E-9B47-A439467457DB}" srcOrd="2" destOrd="0" presId="urn:microsoft.com/office/officeart/2011/layout/ThemePictureAlternatingAccent"/>
    <dgm:cxn modelId="{210AF812-8D68-4356-A9D8-8C7940B0A195}" type="presParOf" srcId="{A02F4DF7-A87E-442E-9B47-A439467457DB}" destId="{54658498-F025-4D54-AB92-8B3E1897C958}" srcOrd="0" destOrd="0" presId="urn:microsoft.com/office/officeart/2011/layout/ThemePictureAlternatingAccent"/>
    <dgm:cxn modelId="{1024CE56-27C9-46C6-85C8-F04979DCEFF3}" type="presParOf" srcId="{0243B4D4-68D3-4DD0-84B5-C7CC6532680E}" destId="{BFB38A6A-6320-42B2-9B56-0EF4BCBE9E60}" srcOrd="3" destOrd="0" presId="urn:microsoft.com/office/officeart/2011/layout/ThemePictureAlternatingAccent"/>
    <dgm:cxn modelId="{81D88868-9BE1-416B-8208-0A56DF0ECE3A}" type="presParOf" srcId="{0243B4D4-68D3-4DD0-84B5-C7CC6532680E}" destId="{1E93D50E-3936-4378-A413-B01236BB49D8}" srcOrd="4" destOrd="0" presId="urn:microsoft.com/office/officeart/2011/layout/ThemePictureAlternatingAccent"/>
    <dgm:cxn modelId="{11F29895-D210-4DEB-9902-6BE903BFE6FD}" type="presParOf" srcId="{1E93D50E-3936-4378-A413-B01236BB49D8}" destId="{665436B1-3411-45F5-A278-00E4C5AC0958}" srcOrd="0" destOrd="0" presId="urn:microsoft.com/office/officeart/2011/layout/ThemePictureAlternatingAccent"/>
    <dgm:cxn modelId="{3755FCC4-21F0-4D4A-B4F9-5F23924B37A0}" type="presParOf" srcId="{0243B4D4-68D3-4DD0-84B5-C7CC6532680E}" destId="{C23C442D-FB63-409E-99F3-522C43B174C8}" srcOrd="5" destOrd="0" presId="urn:microsoft.com/office/officeart/2011/layout/ThemePictureAlternatingAccen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90EDDF-2739-40D3-9CD0-F253653699A3}" type="doc">
      <dgm:prSet loTypeId="urn:microsoft.com/office/officeart/2009/3/layout/BlockDescendingList" loCatId="list" qsTypeId="urn:microsoft.com/office/officeart/2005/8/quickstyle/3d1" qsCatId="3D" csTypeId="urn:microsoft.com/office/officeart/2005/8/colors/colorful4" csCatId="colorful" phldr="1"/>
      <dgm:spPr/>
      <dgm:t>
        <a:bodyPr/>
        <a:lstStyle/>
        <a:p>
          <a:endParaRPr lang="en-US"/>
        </a:p>
      </dgm:t>
    </dgm:pt>
    <dgm:pt modelId="{1C3CDA11-8D3F-4911-897A-BA5CBDA9D1F8}">
      <dgm:prSet phldrT="[Text]"/>
      <dgm:spPr/>
      <dgm:t>
        <a:bodyPr/>
        <a:lstStyle/>
        <a:p>
          <a:r>
            <a:rPr lang="en-US" dirty="0" smtClean="0"/>
            <a:t>Medications</a:t>
          </a:r>
          <a:endParaRPr lang="en-US" dirty="0"/>
        </a:p>
      </dgm:t>
    </dgm:pt>
    <dgm:pt modelId="{035D6B9D-6834-479A-84E3-77CC1F5305D7}" type="parTrans" cxnId="{04005AA0-3B92-4A7B-8791-9D71551F16CA}">
      <dgm:prSet/>
      <dgm:spPr/>
      <dgm:t>
        <a:bodyPr/>
        <a:lstStyle/>
        <a:p>
          <a:endParaRPr lang="en-US"/>
        </a:p>
      </dgm:t>
    </dgm:pt>
    <dgm:pt modelId="{7C14BA56-D117-4000-9C2F-14C2E5A8F15C}" type="sibTrans" cxnId="{04005AA0-3B92-4A7B-8791-9D71551F16CA}">
      <dgm:prSet/>
      <dgm:spPr/>
      <dgm:t>
        <a:bodyPr/>
        <a:lstStyle/>
        <a:p>
          <a:endParaRPr lang="en-US"/>
        </a:p>
      </dgm:t>
    </dgm:pt>
    <dgm:pt modelId="{EED245E1-A62A-4A7F-87BA-B231369C051C}">
      <dgm:prSet phldrT="[Text]"/>
      <dgm:spPr/>
      <dgm:t>
        <a:bodyPr/>
        <a:lstStyle/>
        <a:p>
          <a:r>
            <a:rPr lang="en-US" dirty="0" smtClean="0"/>
            <a:t>Labs</a:t>
          </a:r>
          <a:endParaRPr lang="en-US" dirty="0"/>
        </a:p>
      </dgm:t>
    </dgm:pt>
    <dgm:pt modelId="{2FB1DCB7-2D62-4665-81AB-248C8B3BF0A0}" type="parTrans" cxnId="{7D1DD8B6-51F6-40D2-B1C9-631EFC67438F}">
      <dgm:prSet/>
      <dgm:spPr/>
      <dgm:t>
        <a:bodyPr/>
        <a:lstStyle/>
        <a:p>
          <a:endParaRPr lang="en-US"/>
        </a:p>
      </dgm:t>
    </dgm:pt>
    <dgm:pt modelId="{22217D60-396D-4CF6-8A0B-5267A85339B3}" type="sibTrans" cxnId="{7D1DD8B6-51F6-40D2-B1C9-631EFC67438F}">
      <dgm:prSet/>
      <dgm:spPr/>
      <dgm:t>
        <a:bodyPr/>
        <a:lstStyle/>
        <a:p>
          <a:endParaRPr lang="en-US"/>
        </a:p>
      </dgm:t>
    </dgm:pt>
    <dgm:pt modelId="{432EF770-663C-4B5A-8B0A-712E80BC70F5}">
      <dgm:prSet phldrT="[Text]"/>
      <dgm:spPr/>
      <dgm:t>
        <a:bodyPr/>
        <a:lstStyle/>
        <a:p>
          <a:r>
            <a:rPr lang="en-US" dirty="0" smtClean="0"/>
            <a:t>Consults</a:t>
          </a:r>
          <a:endParaRPr lang="en-US" dirty="0"/>
        </a:p>
      </dgm:t>
    </dgm:pt>
    <dgm:pt modelId="{03F5290C-CB28-49CE-BF80-5EEA5280226E}" type="parTrans" cxnId="{0F6E46B7-54F3-4A0E-A944-1320E04B9630}">
      <dgm:prSet/>
      <dgm:spPr/>
      <dgm:t>
        <a:bodyPr/>
        <a:lstStyle/>
        <a:p>
          <a:endParaRPr lang="en-US"/>
        </a:p>
      </dgm:t>
    </dgm:pt>
    <dgm:pt modelId="{B708B0D7-471A-4C63-A817-B6E6D1387434}" type="sibTrans" cxnId="{0F6E46B7-54F3-4A0E-A944-1320E04B9630}">
      <dgm:prSet/>
      <dgm:spPr/>
      <dgm:t>
        <a:bodyPr/>
        <a:lstStyle/>
        <a:p>
          <a:endParaRPr lang="en-US"/>
        </a:p>
      </dgm:t>
    </dgm:pt>
    <dgm:pt modelId="{AB2AA9F5-07E7-4FAA-AB95-A1AA4194211A}" type="pres">
      <dgm:prSet presAssocID="{8390EDDF-2739-40D3-9CD0-F253653699A3}" presName="Name0" presStyleCnt="0">
        <dgm:presLayoutVars>
          <dgm:chMax val="7"/>
          <dgm:chPref val="7"/>
          <dgm:dir/>
          <dgm:animLvl val="lvl"/>
        </dgm:presLayoutVars>
      </dgm:prSet>
      <dgm:spPr/>
      <dgm:t>
        <a:bodyPr/>
        <a:lstStyle/>
        <a:p>
          <a:endParaRPr lang="en-US"/>
        </a:p>
      </dgm:t>
    </dgm:pt>
    <dgm:pt modelId="{4339C49C-8F7B-464F-B9A0-1039D269CC6A}" type="pres">
      <dgm:prSet presAssocID="{1C3CDA11-8D3F-4911-897A-BA5CBDA9D1F8}" presName="parentText_1" presStyleLbl="node1" presStyleIdx="0" presStyleCnt="3">
        <dgm:presLayoutVars>
          <dgm:chMax val="1"/>
          <dgm:chPref val="1"/>
          <dgm:bulletEnabled val="1"/>
        </dgm:presLayoutVars>
      </dgm:prSet>
      <dgm:spPr/>
      <dgm:t>
        <a:bodyPr/>
        <a:lstStyle/>
        <a:p>
          <a:endParaRPr lang="en-US"/>
        </a:p>
      </dgm:t>
    </dgm:pt>
    <dgm:pt modelId="{984B630D-CC7F-44DA-BCAF-B58EA8701E1D}" type="pres">
      <dgm:prSet presAssocID="{1C3CDA11-8D3F-4911-897A-BA5CBDA9D1F8}" presName="childText_1" presStyleLbl="node1" presStyleIdx="0" presStyleCnt="3">
        <dgm:presLayoutVars>
          <dgm:chMax val="0"/>
          <dgm:chPref val="0"/>
          <dgm:bulletEnabled val="1"/>
        </dgm:presLayoutVars>
      </dgm:prSet>
      <dgm:spPr/>
    </dgm:pt>
    <dgm:pt modelId="{B6E5654C-EFED-497B-88A2-94F607256FE5}" type="pres">
      <dgm:prSet presAssocID="{1C3CDA11-8D3F-4911-897A-BA5CBDA9D1F8}" presName="accentShape_1" presStyleCnt="0"/>
      <dgm:spPr/>
    </dgm:pt>
    <dgm:pt modelId="{BFAF815C-E006-4BB4-B732-05C50406FC9F}" type="pres">
      <dgm:prSet presAssocID="{1C3CDA11-8D3F-4911-897A-BA5CBDA9D1F8}" presName="imageRepeatNode" presStyleLbl="node1" presStyleIdx="0" presStyleCnt="3"/>
      <dgm:spPr/>
      <dgm:t>
        <a:bodyPr/>
        <a:lstStyle/>
        <a:p>
          <a:endParaRPr lang="en-US"/>
        </a:p>
      </dgm:t>
    </dgm:pt>
    <dgm:pt modelId="{76AFA7AD-70F0-4E7E-B008-DB272D4EB660}" type="pres">
      <dgm:prSet presAssocID="{EED245E1-A62A-4A7F-87BA-B231369C051C}" presName="parentText_2" presStyleLbl="node1" presStyleIdx="0" presStyleCnt="3">
        <dgm:presLayoutVars>
          <dgm:chMax val="1"/>
          <dgm:chPref val="1"/>
          <dgm:bulletEnabled val="1"/>
        </dgm:presLayoutVars>
      </dgm:prSet>
      <dgm:spPr/>
      <dgm:t>
        <a:bodyPr/>
        <a:lstStyle/>
        <a:p>
          <a:endParaRPr lang="en-US"/>
        </a:p>
      </dgm:t>
    </dgm:pt>
    <dgm:pt modelId="{F09BDCC8-1730-48ED-9312-302A6FEEDA99}" type="pres">
      <dgm:prSet presAssocID="{EED245E1-A62A-4A7F-87BA-B231369C051C}" presName="childText_2" presStyleLbl="node1" presStyleIdx="0" presStyleCnt="3">
        <dgm:presLayoutVars>
          <dgm:chMax val="0"/>
          <dgm:chPref val="0"/>
          <dgm:bulletEnabled val="1"/>
        </dgm:presLayoutVars>
      </dgm:prSet>
      <dgm:spPr/>
    </dgm:pt>
    <dgm:pt modelId="{72A7DDAB-CA23-4FF6-993C-D4CA626E5F5D}" type="pres">
      <dgm:prSet presAssocID="{EED245E1-A62A-4A7F-87BA-B231369C051C}" presName="accentShape_2" presStyleCnt="0"/>
      <dgm:spPr/>
    </dgm:pt>
    <dgm:pt modelId="{2274A153-CF2A-477C-84CD-7B8E521030FD}" type="pres">
      <dgm:prSet presAssocID="{EED245E1-A62A-4A7F-87BA-B231369C051C}" presName="imageRepeatNode" presStyleLbl="node1" presStyleIdx="1" presStyleCnt="3"/>
      <dgm:spPr/>
      <dgm:t>
        <a:bodyPr/>
        <a:lstStyle/>
        <a:p>
          <a:endParaRPr lang="en-US"/>
        </a:p>
      </dgm:t>
    </dgm:pt>
    <dgm:pt modelId="{1A65CE9F-CEC0-4CE8-81A8-6A1ECCA5D840}" type="pres">
      <dgm:prSet presAssocID="{432EF770-663C-4B5A-8B0A-712E80BC70F5}" presName="parentText_3" presStyleLbl="node1" presStyleIdx="1" presStyleCnt="3">
        <dgm:presLayoutVars>
          <dgm:chMax val="1"/>
          <dgm:chPref val="1"/>
          <dgm:bulletEnabled val="1"/>
        </dgm:presLayoutVars>
      </dgm:prSet>
      <dgm:spPr/>
      <dgm:t>
        <a:bodyPr/>
        <a:lstStyle/>
        <a:p>
          <a:endParaRPr lang="en-US"/>
        </a:p>
      </dgm:t>
    </dgm:pt>
    <dgm:pt modelId="{4197A94E-0C11-4725-93E8-B5CCFB8C6DCF}" type="pres">
      <dgm:prSet presAssocID="{432EF770-663C-4B5A-8B0A-712E80BC70F5}" presName="childText_3" presStyleLbl="node1" presStyleIdx="1" presStyleCnt="3">
        <dgm:presLayoutVars>
          <dgm:chMax val="0"/>
          <dgm:chPref val="0"/>
          <dgm:bulletEnabled val="1"/>
        </dgm:presLayoutVars>
      </dgm:prSet>
      <dgm:spPr/>
    </dgm:pt>
    <dgm:pt modelId="{EB2E48AB-A827-4E84-AA60-218AC6BA241F}" type="pres">
      <dgm:prSet presAssocID="{432EF770-663C-4B5A-8B0A-712E80BC70F5}" presName="accentShape_3" presStyleCnt="0"/>
      <dgm:spPr/>
    </dgm:pt>
    <dgm:pt modelId="{80A358A8-B8FF-4ECB-91CA-94A081E987AC}" type="pres">
      <dgm:prSet presAssocID="{432EF770-663C-4B5A-8B0A-712E80BC70F5}" presName="imageRepeatNode" presStyleLbl="node1" presStyleIdx="2" presStyleCnt="3"/>
      <dgm:spPr/>
      <dgm:t>
        <a:bodyPr/>
        <a:lstStyle/>
        <a:p>
          <a:endParaRPr lang="en-US"/>
        </a:p>
      </dgm:t>
    </dgm:pt>
  </dgm:ptLst>
  <dgm:cxnLst>
    <dgm:cxn modelId="{ECB412B5-7AFD-4D19-BF9F-DFEDC5818410}" type="presOf" srcId="{1C3CDA11-8D3F-4911-897A-BA5CBDA9D1F8}" destId="{BFAF815C-E006-4BB4-B732-05C50406FC9F}" srcOrd="1" destOrd="0" presId="urn:microsoft.com/office/officeart/2009/3/layout/BlockDescendingList"/>
    <dgm:cxn modelId="{A9E44219-0E4F-4C4C-9DAD-37FD1765294C}" type="presOf" srcId="{1C3CDA11-8D3F-4911-897A-BA5CBDA9D1F8}" destId="{4339C49C-8F7B-464F-B9A0-1039D269CC6A}" srcOrd="0" destOrd="0" presId="urn:microsoft.com/office/officeart/2009/3/layout/BlockDescendingList"/>
    <dgm:cxn modelId="{9B707F9D-9C03-413F-937D-F81D722C21F9}" type="presOf" srcId="{EED245E1-A62A-4A7F-87BA-B231369C051C}" destId="{2274A153-CF2A-477C-84CD-7B8E521030FD}" srcOrd="1" destOrd="0" presId="urn:microsoft.com/office/officeart/2009/3/layout/BlockDescendingList"/>
    <dgm:cxn modelId="{07B074CC-5DFA-4C99-80F1-C8BAD7BC5A2D}" type="presOf" srcId="{432EF770-663C-4B5A-8B0A-712E80BC70F5}" destId="{1A65CE9F-CEC0-4CE8-81A8-6A1ECCA5D840}" srcOrd="0" destOrd="0" presId="urn:microsoft.com/office/officeart/2009/3/layout/BlockDescendingList"/>
    <dgm:cxn modelId="{0F6E46B7-54F3-4A0E-A944-1320E04B9630}" srcId="{8390EDDF-2739-40D3-9CD0-F253653699A3}" destId="{432EF770-663C-4B5A-8B0A-712E80BC70F5}" srcOrd="2" destOrd="0" parTransId="{03F5290C-CB28-49CE-BF80-5EEA5280226E}" sibTransId="{B708B0D7-471A-4C63-A817-B6E6D1387434}"/>
    <dgm:cxn modelId="{0CE9C539-9381-4FE5-83CF-B4EEB0F5EDFD}" type="presOf" srcId="{432EF770-663C-4B5A-8B0A-712E80BC70F5}" destId="{80A358A8-B8FF-4ECB-91CA-94A081E987AC}" srcOrd="1" destOrd="0" presId="urn:microsoft.com/office/officeart/2009/3/layout/BlockDescendingList"/>
    <dgm:cxn modelId="{B3D44E4E-8891-455F-912F-82FE17FE4B5F}" type="presOf" srcId="{8390EDDF-2739-40D3-9CD0-F253653699A3}" destId="{AB2AA9F5-07E7-4FAA-AB95-A1AA4194211A}" srcOrd="0" destOrd="0" presId="urn:microsoft.com/office/officeart/2009/3/layout/BlockDescendingList"/>
    <dgm:cxn modelId="{7D1DD8B6-51F6-40D2-B1C9-631EFC67438F}" srcId="{8390EDDF-2739-40D3-9CD0-F253653699A3}" destId="{EED245E1-A62A-4A7F-87BA-B231369C051C}" srcOrd="1" destOrd="0" parTransId="{2FB1DCB7-2D62-4665-81AB-248C8B3BF0A0}" sibTransId="{22217D60-396D-4CF6-8A0B-5267A85339B3}"/>
    <dgm:cxn modelId="{C75B306B-690D-41FC-B6FB-E4398BECCB98}" type="presOf" srcId="{EED245E1-A62A-4A7F-87BA-B231369C051C}" destId="{76AFA7AD-70F0-4E7E-B008-DB272D4EB660}" srcOrd="0" destOrd="0" presId="urn:microsoft.com/office/officeart/2009/3/layout/BlockDescendingList"/>
    <dgm:cxn modelId="{04005AA0-3B92-4A7B-8791-9D71551F16CA}" srcId="{8390EDDF-2739-40D3-9CD0-F253653699A3}" destId="{1C3CDA11-8D3F-4911-897A-BA5CBDA9D1F8}" srcOrd="0" destOrd="0" parTransId="{035D6B9D-6834-479A-84E3-77CC1F5305D7}" sibTransId="{7C14BA56-D117-4000-9C2F-14C2E5A8F15C}"/>
    <dgm:cxn modelId="{B45A87F9-9838-4285-A800-CC8DCBC41858}" type="presParOf" srcId="{AB2AA9F5-07E7-4FAA-AB95-A1AA4194211A}" destId="{4339C49C-8F7B-464F-B9A0-1039D269CC6A}" srcOrd="0" destOrd="0" presId="urn:microsoft.com/office/officeart/2009/3/layout/BlockDescendingList"/>
    <dgm:cxn modelId="{592CB070-C1EC-485B-B3DD-15C559B9A5D1}" type="presParOf" srcId="{AB2AA9F5-07E7-4FAA-AB95-A1AA4194211A}" destId="{984B630D-CC7F-44DA-BCAF-B58EA8701E1D}" srcOrd="1" destOrd="0" presId="urn:microsoft.com/office/officeart/2009/3/layout/BlockDescendingList"/>
    <dgm:cxn modelId="{1E705DFB-367A-4C4B-AE95-579B8A172A2D}" type="presParOf" srcId="{AB2AA9F5-07E7-4FAA-AB95-A1AA4194211A}" destId="{B6E5654C-EFED-497B-88A2-94F607256FE5}" srcOrd="2" destOrd="0" presId="urn:microsoft.com/office/officeart/2009/3/layout/BlockDescendingList"/>
    <dgm:cxn modelId="{EB1BA6BE-51D6-4A28-B19E-0E9F56309858}" type="presParOf" srcId="{B6E5654C-EFED-497B-88A2-94F607256FE5}" destId="{BFAF815C-E006-4BB4-B732-05C50406FC9F}" srcOrd="0" destOrd="0" presId="urn:microsoft.com/office/officeart/2009/3/layout/BlockDescendingList"/>
    <dgm:cxn modelId="{A5BFEDC5-0810-4B72-AB0E-D6A6719008FF}" type="presParOf" srcId="{AB2AA9F5-07E7-4FAA-AB95-A1AA4194211A}" destId="{76AFA7AD-70F0-4E7E-B008-DB272D4EB660}" srcOrd="3" destOrd="0" presId="urn:microsoft.com/office/officeart/2009/3/layout/BlockDescendingList"/>
    <dgm:cxn modelId="{CF1299A7-F686-4742-B6BD-4C59D62CAAC4}" type="presParOf" srcId="{AB2AA9F5-07E7-4FAA-AB95-A1AA4194211A}" destId="{F09BDCC8-1730-48ED-9312-302A6FEEDA99}" srcOrd="4" destOrd="0" presId="urn:microsoft.com/office/officeart/2009/3/layout/BlockDescendingList"/>
    <dgm:cxn modelId="{9831436D-69F1-4BB4-8B1E-F8150D21208E}" type="presParOf" srcId="{AB2AA9F5-07E7-4FAA-AB95-A1AA4194211A}" destId="{72A7DDAB-CA23-4FF6-993C-D4CA626E5F5D}" srcOrd="5" destOrd="0" presId="urn:microsoft.com/office/officeart/2009/3/layout/BlockDescendingList"/>
    <dgm:cxn modelId="{FD5E1588-710E-4562-B8B1-D2B5BF7F41E9}" type="presParOf" srcId="{72A7DDAB-CA23-4FF6-993C-D4CA626E5F5D}" destId="{2274A153-CF2A-477C-84CD-7B8E521030FD}" srcOrd="0" destOrd="0" presId="urn:microsoft.com/office/officeart/2009/3/layout/BlockDescendingList"/>
    <dgm:cxn modelId="{FA448CD0-35D2-4897-BB3D-221714A50188}" type="presParOf" srcId="{AB2AA9F5-07E7-4FAA-AB95-A1AA4194211A}" destId="{1A65CE9F-CEC0-4CE8-81A8-6A1ECCA5D840}" srcOrd="6" destOrd="0" presId="urn:microsoft.com/office/officeart/2009/3/layout/BlockDescendingList"/>
    <dgm:cxn modelId="{253EF824-011D-4C97-B5F8-2F3D4ABCD40F}" type="presParOf" srcId="{AB2AA9F5-07E7-4FAA-AB95-A1AA4194211A}" destId="{4197A94E-0C11-4725-93E8-B5CCFB8C6DCF}" srcOrd="7" destOrd="0" presId="urn:microsoft.com/office/officeart/2009/3/layout/BlockDescendingList"/>
    <dgm:cxn modelId="{0C33CC90-E109-44A4-ACCA-85B6A2C1A272}" type="presParOf" srcId="{AB2AA9F5-07E7-4FAA-AB95-A1AA4194211A}" destId="{EB2E48AB-A827-4E84-AA60-218AC6BA241F}" srcOrd="8" destOrd="0" presId="urn:microsoft.com/office/officeart/2009/3/layout/BlockDescendingList"/>
    <dgm:cxn modelId="{E5303EEB-97EF-402C-B075-CD9698FA880F}" type="presParOf" srcId="{EB2E48AB-A827-4E84-AA60-218AC6BA241F}" destId="{80A358A8-B8FF-4ECB-91CA-94A081E987AC}" srcOrd="0" destOrd="0" presId="urn:microsoft.com/office/officeart/2009/3/layout/BlockDescendingLis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1AE928-E6DA-49DE-80BA-C4CB0335C538}" type="doc">
      <dgm:prSet loTypeId="urn:microsoft.com/office/officeart/2005/8/layout/vList5" loCatId="list" qsTypeId="urn:microsoft.com/office/officeart/2005/8/quickstyle/3d1" qsCatId="3D" csTypeId="urn:microsoft.com/office/officeart/2005/8/colors/accent3_2" csCatId="accent3" phldr="1"/>
      <dgm:spPr/>
      <dgm:t>
        <a:bodyPr/>
        <a:lstStyle/>
        <a:p>
          <a:endParaRPr lang="en-US"/>
        </a:p>
      </dgm:t>
    </dgm:pt>
    <dgm:pt modelId="{1541C4FF-46E6-4255-8F12-2905E9F97DD8}">
      <dgm:prSet phldrT="[Text]"/>
      <dgm:spPr/>
      <dgm:t>
        <a:bodyPr/>
        <a:lstStyle/>
        <a:p>
          <a:r>
            <a:rPr lang="en-US" dirty="0" smtClean="0"/>
            <a:t>Personal Quick Orders (Orders Tab)</a:t>
          </a:r>
          <a:endParaRPr lang="en-US" dirty="0"/>
        </a:p>
      </dgm:t>
    </dgm:pt>
    <dgm:pt modelId="{3EE9F00F-2AC7-4C71-B86E-E60EEC831043}" type="parTrans" cxnId="{B50B3489-5F84-40E6-ABD3-1E4CD6651B17}">
      <dgm:prSet/>
      <dgm:spPr/>
      <dgm:t>
        <a:bodyPr/>
        <a:lstStyle/>
        <a:p>
          <a:endParaRPr lang="en-US"/>
        </a:p>
      </dgm:t>
    </dgm:pt>
    <dgm:pt modelId="{72A44FDD-8463-421E-B155-098781E031ED}" type="sibTrans" cxnId="{B50B3489-5F84-40E6-ABD3-1E4CD6651B17}">
      <dgm:prSet/>
      <dgm:spPr/>
      <dgm:t>
        <a:bodyPr/>
        <a:lstStyle/>
        <a:p>
          <a:endParaRPr lang="en-US"/>
        </a:p>
      </dgm:t>
    </dgm:pt>
    <dgm:pt modelId="{9B486863-E695-4753-8CFD-CBBB6C742961}" type="pres">
      <dgm:prSet presAssocID="{AD1AE928-E6DA-49DE-80BA-C4CB0335C538}" presName="Name0" presStyleCnt="0">
        <dgm:presLayoutVars>
          <dgm:dir/>
          <dgm:animLvl val="lvl"/>
          <dgm:resizeHandles val="exact"/>
        </dgm:presLayoutVars>
      </dgm:prSet>
      <dgm:spPr/>
      <dgm:t>
        <a:bodyPr/>
        <a:lstStyle/>
        <a:p>
          <a:endParaRPr lang="en-US"/>
        </a:p>
      </dgm:t>
    </dgm:pt>
    <dgm:pt modelId="{17C93985-15B2-473C-A540-13920343C857}" type="pres">
      <dgm:prSet presAssocID="{1541C4FF-46E6-4255-8F12-2905E9F97DD8}" presName="linNode" presStyleCnt="0"/>
      <dgm:spPr/>
      <dgm:t>
        <a:bodyPr/>
        <a:lstStyle/>
        <a:p>
          <a:endParaRPr lang="en-US"/>
        </a:p>
      </dgm:t>
    </dgm:pt>
    <dgm:pt modelId="{2CD6D956-D3C2-442A-A862-B0E161C8CC00}" type="pres">
      <dgm:prSet presAssocID="{1541C4FF-46E6-4255-8F12-2905E9F97DD8}" presName="parentText" presStyleLbl="node1" presStyleIdx="0" presStyleCnt="1" custScaleX="263889" custScaleY="26250" custLinFactNeighborX="3472" custLinFactNeighborY="-42500">
        <dgm:presLayoutVars>
          <dgm:chMax val="1"/>
          <dgm:bulletEnabled val="1"/>
        </dgm:presLayoutVars>
      </dgm:prSet>
      <dgm:spPr/>
      <dgm:t>
        <a:bodyPr/>
        <a:lstStyle/>
        <a:p>
          <a:endParaRPr lang="en-US"/>
        </a:p>
      </dgm:t>
    </dgm:pt>
  </dgm:ptLst>
  <dgm:cxnLst>
    <dgm:cxn modelId="{B50B3489-5F84-40E6-ABD3-1E4CD6651B17}" srcId="{AD1AE928-E6DA-49DE-80BA-C4CB0335C538}" destId="{1541C4FF-46E6-4255-8F12-2905E9F97DD8}" srcOrd="0" destOrd="0" parTransId="{3EE9F00F-2AC7-4C71-B86E-E60EEC831043}" sibTransId="{72A44FDD-8463-421E-B155-098781E031ED}"/>
    <dgm:cxn modelId="{2BEC61C0-99B7-4125-A104-00FBFE8D2A5E}" type="presOf" srcId="{AD1AE928-E6DA-49DE-80BA-C4CB0335C538}" destId="{9B486863-E695-4753-8CFD-CBBB6C742961}" srcOrd="0" destOrd="0" presId="urn:microsoft.com/office/officeart/2005/8/layout/vList5"/>
    <dgm:cxn modelId="{E7F702A9-9BAB-4330-93DA-6386756DA622}" type="presOf" srcId="{1541C4FF-46E6-4255-8F12-2905E9F97DD8}" destId="{2CD6D956-D3C2-442A-A862-B0E161C8CC00}" srcOrd="0" destOrd="0" presId="urn:microsoft.com/office/officeart/2005/8/layout/vList5"/>
    <dgm:cxn modelId="{A11FD3E7-E30F-4890-AE7E-E852A02AB29E}" type="presParOf" srcId="{9B486863-E695-4753-8CFD-CBBB6C742961}" destId="{17C93985-15B2-473C-A540-13920343C857}" srcOrd="0" destOrd="0" presId="urn:microsoft.com/office/officeart/2005/8/layout/vList5"/>
    <dgm:cxn modelId="{A65950CF-AD60-44B5-BA39-D13A61505BC5}" type="presParOf" srcId="{17C93985-15B2-473C-A540-13920343C857}" destId="{2CD6D956-D3C2-442A-A862-B0E161C8CC00}"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D97C7-4BF5-4C39-99E8-7316190C66B5}">
      <dsp:nvSpPr>
        <dsp:cNvPr id="0" name=""/>
        <dsp:cNvSpPr/>
      </dsp:nvSpPr>
      <dsp:spPr>
        <a:xfrm>
          <a:off x="4772787" y="2192889"/>
          <a:ext cx="2036826" cy="203682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n-US" sz="3200" b="1" kern="1200" dirty="0" smtClean="0">
              <a:effectLst/>
            </a:rPr>
            <a:t>CPRS</a:t>
          </a:r>
          <a:endParaRPr lang="en-US" sz="3200" b="1" kern="1200" dirty="0">
            <a:effectLst/>
          </a:endParaRPr>
        </a:p>
      </dsp:txBody>
      <dsp:txXfrm>
        <a:off x="4872217" y="2292319"/>
        <a:ext cx="1837966" cy="1837966"/>
      </dsp:txXfrm>
    </dsp:sp>
    <dsp:sp modelId="{9DE52635-F161-4D58-8345-42AAEEA11215}">
      <dsp:nvSpPr>
        <dsp:cNvPr id="0" name=""/>
        <dsp:cNvSpPr/>
      </dsp:nvSpPr>
      <dsp:spPr>
        <a:xfrm rot="16200000">
          <a:off x="5411415" y="1813105"/>
          <a:ext cx="759569" cy="0"/>
        </a:xfrm>
        <a:custGeom>
          <a:avLst/>
          <a:gdLst/>
          <a:ahLst/>
          <a:cxnLst/>
          <a:rect l="0" t="0" r="0" b="0"/>
          <a:pathLst>
            <a:path>
              <a:moveTo>
                <a:pt x="0" y="0"/>
              </a:moveTo>
              <a:lnTo>
                <a:pt x="759569" y="0"/>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AE70B4D-B842-4E03-A3FD-21425A478BF7}">
      <dsp:nvSpPr>
        <dsp:cNvPr id="0" name=""/>
        <dsp:cNvSpPr/>
      </dsp:nvSpPr>
      <dsp:spPr>
        <a:xfrm>
          <a:off x="4792190" y="-67820"/>
          <a:ext cx="1998018" cy="1501140"/>
        </a:xfrm>
        <a:prstGeom prst="roundRect">
          <a:avLst/>
        </a:prstGeom>
        <a:gradFill rotWithShape="0">
          <a:gsLst>
            <a:gs pos="0">
              <a:schemeClr val="accent3">
                <a:hueOff val="1607181"/>
                <a:satOff val="-2411"/>
                <a:lumOff val="-392"/>
                <a:alphaOff val="0"/>
                <a:shade val="51000"/>
                <a:satMod val="130000"/>
              </a:schemeClr>
            </a:gs>
            <a:gs pos="80000">
              <a:schemeClr val="accent3">
                <a:hueOff val="1607181"/>
                <a:satOff val="-2411"/>
                <a:lumOff val="-392"/>
                <a:alphaOff val="0"/>
                <a:shade val="93000"/>
                <a:satMod val="130000"/>
              </a:schemeClr>
            </a:gs>
            <a:gs pos="100000">
              <a:schemeClr val="accent3">
                <a:hueOff val="1607181"/>
                <a:satOff val="-2411"/>
                <a:lumOff val="-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effectLst/>
            </a:rPr>
            <a:t>CPRS Tips &amp; Time savers</a:t>
          </a:r>
          <a:endParaRPr lang="en-US" sz="2600" b="1" kern="1200" dirty="0">
            <a:effectLst/>
          </a:endParaRPr>
        </a:p>
      </dsp:txBody>
      <dsp:txXfrm>
        <a:off x="4865470" y="5460"/>
        <a:ext cx="1851458" cy="1354580"/>
      </dsp:txXfrm>
    </dsp:sp>
    <dsp:sp modelId="{269937BF-26EA-4E5F-9EB9-1DC1F2099683}">
      <dsp:nvSpPr>
        <dsp:cNvPr id="0" name=""/>
        <dsp:cNvSpPr/>
      </dsp:nvSpPr>
      <dsp:spPr>
        <a:xfrm rot="19662480">
          <a:off x="6770332" y="2432004"/>
          <a:ext cx="507953" cy="0"/>
        </a:xfrm>
        <a:custGeom>
          <a:avLst/>
          <a:gdLst/>
          <a:ahLst/>
          <a:cxnLst/>
          <a:rect l="0" t="0" r="0" b="0"/>
          <a:pathLst>
            <a:path>
              <a:moveTo>
                <a:pt x="0" y="0"/>
              </a:moveTo>
              <a:lnTo>
                <a:pt x="507953" y="0"/>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2AD6B9C-9BC6-40F0-815A-72733E2B75C1}">
      <dsp:nvSpPr>
        <dsp:cNvPr id="0" name=""/>
        <dsp:cNvSpPr/>
      </dsp:nvSpPr>
      <dsp:spPr>
        <a:xfrm>
          <a:off x="7239004" y="914399"/>
          <a:ext cx="1998018" cy="1501140"/>
        </a:xfrm>
        <a:prstGeom prst="roundRect">
          <a:avLst/>
        </a:prstGeom>
        <a:gradFill rotWithShape="0">
          <a:gsLst>
            <a:gs pos="0">
              <a:schemeClr val="accent3">
                <a:hueOff val="3214361"/>
                <a:satOff val="-4823"/>
                <a:lumOff val="-784"/>
                <a:alphaOff val="0"/>
                <a:shade val="51000"/>
                <a:satMod val="130000"/>
              </a:schemeClr>
            </a:gs>
            <a:gs pos="80000">
              <a:schemeClr val="accent3">
                <a:hueOff val="3214361"/>
                <a:satOff val="-4823"/>
                <a:lumOff val="-784"/>
                <a:alphaOff val="0"/>
                <a:shade val="93000"/>
                <a:satMod val="130000"/>
              </a:schemeClr>
            </a:gs>
            <a:gs pos="100000">
              <a:schemeClr val="accent3">
                <a:hueOff val="3214361"/>
                <a:satOff val="-4823"/>
                <a:lumOff val="-78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US" sz="2500" b="1" kern="1200" dirty="0" smtClean="0">
              <a:effectLst/>
            </a:rPr>
            <a:t>Notifications</a:t>
          </a:r>
          <a:endParaRPr lang="en-US" sz="2500" b="1" kern="1200" dirty="0">
            <a:effectLst/>
          </a:endParaRPr>
        </a:p>
      </dsp:txBody>
      <dsp:txXfrm>
        <a:off x="7312284" y="987679"/>
        <a:ext cx="1851458" cy="1354580"/>
      </dsp:txXfrm>
    </dsp:sp>
    <dsp:sp modelId="{E691B6C5-3995-4522-9E41-6679FA97FAB2}">
      <dsp:nvSpPr>
        <dsp:cNvPr id="0" name=""/>
        <dsp:cNvSpPr/>
      </dsp:nvSpPr>
      <dsp:spPr>
        <a:xfrm rot="771429">
          <a:off x="6803855" y="3494845"/>
          <a:ext cx="459248" cy="0"/>
        </a:xfrm>
        <a:custGeom>
          <a:avLst/>
          <a:gdLst/>
          <a:ahLst/>
          <a:cxnLst/>
          <a:rect l="0" t="0" r="0" b="0"/>
          <a:pathLst>
            <a:path>
              <a:moveTo>
                <a:pt x="0" y="0"/>
              </a:moveTo>
              <a:lnTo>
                <a:pt x="459248" y="0"/>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7233F48-8DE2-492F-9735-3A8B46F5959E}">
      <dsp:nvSpPr>
        <dsp:cNvPr id="0" name=""/>
        <dsp:cNvSpPr/>
      </dsp:nvSpPr>
      <dsp:spPr>
        <a:xfrm>
          <a:off x="7257347" y="3023388"/>
          <a:ext cx="1998018" cy="1501140"/>
        </a:xfrm>
        <a:prstGeom prst="roundRect">
          <a:avLst/>
        </a:prstGeom>
        <a:gradFill rotWithShape="0">
          <a:gsLst>
            <a:gs pos="0">
              <a:schemeClr val="accent3">
                <a:hueOff val="4821541"/>
                <a:satOff val="-7234"/>
                <a:lumOff val="-1176"/>
                <a:alphaOff val="0"/>
                <a:shade val="51000"/>
                <a:satMod val="130000"/>
              </a:schemeClr>
            </a:gs>
            <a:gs pos="80000">
              <a:schemeClr val="accent3">
                <a:hueOff val="4821541"/>
                <a:satOff val="-7234"/>
                <a:lumOff val="-1176"/>
                <a:alphaOff val="0"/>
                <a:shade val="93000"/>
                <a:satMod val="130000"/>
              </a:schemeClr>
            </a:gs>
            <a:gs pos="100000">
              <a:schemeClr val="accent3">
                <a:hueOff val="4821541"/>
                <a:satOff val="-7234"/>
                <a:lumOff val="-11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effectLst/>
            </a:rPr>
            <a:t>Clinical Reminders</a:t>
          </a:r>
          <a:endParaRPr lang="en-US" sz="2600" b="1" kern="1200" dirty="0">
            <a:effectLst/>
          </a:endParaRPr>
        </a:p>
      </dsp:txBody>
      <dsp:txXfrm>
        <a:off x="7330627" y="3096668"/>
        <a:ext cx="1851458" cy="1354580"/>
      </dsp:txXfrm>
    </dsp:sp>
    <dsp:sp modelId="{D66405DD-5932-405B-A74F-E9218CECC988}">
      <dsp:nvSpPr>
        <dsp:cNvPr id="0" name=""/>
        <dsp:cNvSpPr/>
      </dsp:nvSpPr>
      <dsp:spPr>
        <a:xfrm rot="3857143">
          <a:off x="6121677" y="4484297"/>
          <a:ext cx="565129" cy="0"/>
        </a:xfrm>
        <a:custGeom>
          <a:avLst/>
          <a:gdLst/>
          <a:ahLst/>
          <a:cxnLst/>
          <a:rect l="0" t="0" r="0" b="0"/>
          <a:pathLst>
            <a:path>
              <a:moveTo>
                <a:pt x="0" y="0"/>
              </a:moveTo>
              <a:lnTo>
                <a:pt x="565129" y="0"/>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1EE7231-7CFE-43B7-9376-ABCF2576CE48}">
      <dsp:nvSpPr>
        <dsp:cNvPr id="0" name=""/>
        <dsp:cNvSpPr/>
      </dsp:nvSpPr>
      <dsp:spPr>
        <a:xfrm>
          <a:off x="5889288" y="4738879"/>
          <a:ext cx="1998018" cy="1501140"/>
        </a:xfrm>
        <a:prstGeom prst="roundRect">
          <a:avLst/>
        </a:prstGeom>
        <a:gradFill rotWithShape="0">
          <a:gsLst>
            <a:gs pos="0">
              <a:schemeClr val="accent3">
                <a:hueOff val="6428722"/>
                <a:satOff val="-9646"/>
                <a:lumOff val="-1569"/>
                <a:alphaOff val="0"/>
                <a:shade val="51000"/>
                <a:satMod val="130000"/>
              </a:schemeClr>
            </a:gs>
            <a:gs pos="80000">
              <a:schemeClr val="accent3">
                <a:hueOff val="6428722"/>
                <a:satOff val="-9646"/>
                <a:lumOff val="-1569"/>
                <a:alphaOff val="0"/>
                <a:shade val="93000"/>
                <a:satMod val="130000"/>
              </a:schemeClr>
            </a:gs>
            <a:gs pos="100000">
              <a:schemeClr val="accent3">
                <a:hueOff val="6428722"/>
                <a:satOff val="-9646"/>
                <a:lumOff val="-15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effectLst/>
            </a:rPr>
            <a:t>Reports Tab</a:t>
          </a:r>
          <a:endParaRPr lang="en-US" sz="2600" b="1" kern="1200" dirty="0">
            <a:effectLst/>
          </a:endParaRPr>
        </a:p>
      </dsp:txBody>
      <dsp:txXfrm>
        <a:off x="5962568" y="4812159"/>
        <a:ext cx="1851458" cy="1354580"/>
      </dsp:txXfrm>
    </dsp:sp>
    <dsp:sp modelId="{B888B16F-16FA-45B9-ADCB-6656A9842686}">
      <dsp:nvSpPr>
        <dsp:cNvPr id="0" name=""/>
        <dsp:cNvSpPr/>
      </dsp:nvSpPr>
      <dsp:spPr>
        <a:xfrm rot="6942857">
          <a:off x="4895593" y="4484297"/>
          <a:ext cx="565129" cy="0"/>
        </a:xfrm>
        <a:custGeom>
          <a:avLst/>
          <a:gdLst/>
          <a:ahLst/>
          <a:cxnLst/>
          <a:rect l="0" t="0" r="0" b="0"/>
          <a:pathLst>
            <a:path>
              <a:moveTo>
                <a:pt x="0" y="0"/>
              </a:moveTo>
              <a:lnTo>
                <a:pt x="565129" y="0"/>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675EFC-0C16-4066-86F7-5B5F0376E6D5}">
      <dsp:nvSpPr>
        <dsp:cNvPr id="0" name=""/>
        <dsp:cNvSpPr/>
      </dsp:nvSpPr>
      <dsp:spPr>
        <a:xfrm>
          <a:off x="3695092" y="4738879"/>
          <a:ext cx="1998018" cy="1501140"/>
        </a:xfrm>
        <a:prstGeom prst="roundRect">
          <a:avLst/>
        </a:prstGeom>
        <a:gradFill rotWithShape="0">
          <a:gsLst>
            <a:gs pos="0">
              <a:schemeClr val="accent3">
                <a:hueOff val="8035903"/>
                <a:satOff val="-12057"/>
                <a:lumOff val="-1961"/>
                <a:alphaOff val="0"/>
                <a:shade val="51000"/>
                <a:satMod val="130000"/>
              </a:schemeClr>
            </a:gs>
            <a:gs pos="80000">
              <a:schemeClr val="accent3">
                <a:hueOff val="8035903"/>
                <a:satOff val="-12057"/>
                <a:lumOff val="-1961"/>
                <a:alphaOff val="0"/>
                <a:shade val="93000"/>
                <a:satMod val="130000"/>
              </a:schemeClr>
            </a:gs>
            <a:gs pos="100000">
              <a:schemeClr val="accent3">
                <a:hueOff val="8035903"/>
                <a:satOff val="-12057"/>
                <a:lumOff val="-196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effectLst/>
            </a:rPr>
            <a:t>Progress Notes</a:t>
          </a:r>
          <a:endParaRPr lang="en-US" sz="2600" b="1" kern="1200" dirty="0">
            <a:effectLst/>
          </a:endParaRPr>
        </a:p>
      </dsp:txBody>
      <dsp:txXfrm>
        <a:off x="3768372" y="4812159"/>
        <a:ext cx="1851458" cy="1354580"/>
      </dsp:txXfrm>
    </dsp:sp>
    <dsp:sp modelId="{ABC679CD-AB83-4DAB-8480-D2CF691B3208}">
      <dsp:nvSpPr>
        <dsp:cNvPr id="0" name=""/>
        <dsp:cNvSpPr/>
      </dsp:nvSpPr>
      <dsp:spPr>
        <a:xfrm rot="10028571">
          <a:off x="4319295" y="3494845"/>
          <a:ext cx="459248" cy="0"/>
        </a:xfrm>
        <a:custGeom>
          <a:avLst/>
          <a:gdLst/>
          <a:ahLst/>
          <a:cxnLst/>
          <a:rect l="0" t="0" r="0" b="0"/>
          <a:pathLst>
            <a:path>
              <a:moveTo>
                <a:pt x="0" y="0"/>
              </a:moveTo>
              <a:lnTo>
                <a:pt x="459248" y="0"/>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5DC3C9D-1FAE-447A-846B-F6E1B6C89BFC}">
      <dsp:nvSpPr>
        <dsp:cNvPr id="0" name=""/>
        <dsp:cNvSpPr/>
      </dsp:nvSpPr>
      <dsp:spPr>
        <a:xfrm>
          <a:off x="2327034" y="3023388"/>
          <a:ext cx="1998018" cy="1501140"/>
        </a:xfrm>
        <a:prstGeom prst="roundRect">
          <a:avLst/>
        </a:prstGeom>
        <a:gradFill rotWithShape="0">
          <a:gsLst>
            <a:gs pos="0">
              <a:schemeClr val="accent3">
                <a:hueOff val="9643083"/>
                <a:satOff val="-14469"/>
                <a:lumOff val="-2353"/>
                <a:alphaOff val="0"/>
                <a:shade val="51000"/>
                <a:satMod val="130000"/>
              </a:schemeClr>
            </a:gs>
            <a:gs pos="80000">
              <a:schemeClr val="accent3">
                <a:hueOff val="9643083"/>
                <a:satOff val="-14469"/>
                <a:lumOff val="-2353"/>
                <a:alphaOff val="0"/>
                <a:shade val="93000"/>
                <a:satMod val="130000"/>
              </a:schemeClr>
            </a:gs>
            <a:gs pos="100000">
              <a:schemeClr val="accent3">
                <a:hueOff val="9643083"/>
                <a:satOff val="-14469"/>
                <a:lumOff val="-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US" sz="2500" b="1" kern="1200" dirty="0" smtClean="0">
              <a:effectLst/>
            </a:rPr>
            <a:t>Combination List</a:t>
          </a:r>
          <a:endParaRPr lang="en-US" sz="2500" b="1" kern="1200" dirty="0">
            <a:effectLst/>
          </a:endParaRPr>
        </a:p>
      </dsp:txBody>
      <dsp:txXfrm>
        <a:off x="2400314" y="3096668"/>
        <a:ext cx="1851458" cy="1354580"/>
      </dsp:txXfrm>
    </dsp:sp>
    <dsp:sp modelId="{D5A48D6F-2835-4786-9A3D-FB49A8D01540}">
      <dsp:nvSpPr>
        <dsp:cNvPr id="0" name=""/>
        <dsp:cNvSpPr/>
      </dsp:nvSpPr>
      <dsp:spPr>
        <a:xfrm rot="12719283">
          <a:off x="4406300" y="2470175"/>
          <a:ext cx="396596" cy="0"/>
        </a:xfrm>
        <a:custGeom>
          <a:avLst/>
          <a:gdLst/>
          <a:ahLst/>
          <a:cxnLst/>
          <a:rect l="0" t="0" r="0" b="0"/>
          <a:pathLst>
            <a:path>
              <a:moveTo>
                <a:pt x="0" y="0"/>
              </a:moveTo>
              <a:lnTo>
                <a:pt x="396596" y="0"/>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7992440-2562-405B-A1C3-FD118A19E9C6}">
      <dsp:nvSpPr>
        <dsp:cNvPr id="0" name=""/>
        <dsp:cNvSpPr/>
      </dsp:nvSpPr>
      <dsp:spPr>
        <a:xfrm>
          <a:off x="2438391" y="990597"/>
          <a:ext cx="1998018" cy="1501140"/>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effectLst/>
            </a:rPr>
            <a:t>Orders</a:t>
          </a:r>
          <a:endParaRPr lang="en-US" sz="2600" b="1" kern="1200" dirty="0">
            <a:effectLst/>
          </a:endParaRPr>
        </a:p>
      </dsp:txBody>
      <dsp:txXfrm>
        <a:off x="2511671" y="1063877"/>
        <a:ext cx="1851458" cy="13545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F8E67-4962-4EC0-BC7A-A84FB19C4D08}">
      <dsp:nvSpPr>
        <dsp:cNvPr id="0" name=""/>
        <dsp:cNvSpPr/>
      </dsp:nvSpPr>
      <dsp:spPr>
        <a:xfrm rot="16200000">
          <a:off x="95500" y="713187"/>
          <a:ext cx="4092810" cy="4092810"/>
        </a:xfrm>
        <a:prstGeom prst="downArrow">
          <a:avLst>
            <a:gd name="adj1" fmla="val 50000"/>
            <a:gd name="adj2" fmla="val 35000"/>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en-US" sz="4800" kern="1200" dirty="0" smtClean="0"/>
            <a:t>Text Template</a:t>
          </a:r>
          <a:endParaRPr lang="en-US" sz="4800" kern="1200" dirty="0"/>
        </a:p>
      </dsp:txBody>
      <dsp:txXfrm rot="5400000">
        <a:off x="95501" y="1736389"/>
        <a:ext cx="3376568" cy="2046405"/>
      </dsp:txXfrm>
    </dsp:sp>
    <dsp:sp modelId="{B9B956B0-1057-4C0B-8336-BEC0E240D53F}">
      <dsp:nvSpPr>
        <dsp:cNvPr id="0" name=""/>
        <dsp:cNvSpPr/>
      </dsp:nvSpPr>
      <dsp:spPr>
        <a:xfrm rot="5400000">
          <a:off x="4363487" y="696794"/>
          <a:ext cx="4092810" cy="4092810"/>
        </a:xfrm>
        <a:prstGeom prst="downArrow">
          <a:avLst>
            <a:gd name="adj1" fmla="val 50000"/>
            <a:gd name="adj2" fmla="val 35000"/>
          </a:avLst>
        </a:prstGeom>
        <a:gradFill rotWithShape="0">
          <a:gsLst>
            <a:gs pos="0">
              <a:schemeClr val="accent3">
                <a:shade val="80000"/>
                <a:hueOff val="218909"/>
                <a:satOff val="-1431"/>
                <a:lumOff val="24554"/>
                <a:alphaOff val="0"/>
                <a:shade val="51000"/>
                <a:satMod val="130000"/>
              </a:schemeClr>
            </a:gs>
            <a:gs pos="80000">
              <a:schemeClr val="accent3">
                <a:shade val="80000"/>
                <a:hueOff val="218909"/>
                <a:satOff val="-1431"/>
                <a:lumOff val="24554"/>
                <a:alphaOff val="0"/>
                <a:shade val="93000"/>
                <a:satMod val="130000"/>
              </a:schemeClr>
            </a:gs>
            <a:gs pos="100000">
              <a:schemeClr val="accent3">
                <a:shade val="80000"/>
                <a:hueOff val="218909"/>
                <a:satOff val="-1431"/>
                <a:lumOff val="245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en-US" sz="4800" kern="1200" dirty="0" smtClean="0"/>
            <a:t>Dialog Template</a:t>
          </a:r>
          <a:endParaRPr lang="en-US" sz="4800" kern="1200" dirty="0"/>
        </a:p>
      </dsp:txBody>
      <dsp:txXfrm rot="-5400000">
        <a:off x="5079730" y="1719997"/>
        <a:ext cx="3376568" cy="20464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45F04-7C7C-47C3-B162-006EE47B56E1}">
      <dsp:nvSpPr>
        <dsp:cNvPr id="0" name=""/>
        <dsp:cNvSpPr/>
      </dsp:nvSpPr>
      <dsp:spPr>
        <a:xfrm>
          <a:off x="0" y="472711"/>
          <a:ext cx="3174654" cy="1559025"/>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rPr>
            <a:t>Health/Clinical Informatics (CAC/HIS)</a:t>
          </a:r>
          <a:endParaRPr lang="en-US" sz="2800" kern="1200" dirty="0">
            <a:solidFill>
              <a:schemeClr val="tx1"/>
            </a:solidFill>
          </a:endParaRPr>
        </a:p>
      </dsp:txBody>
      <dsp:txXfrm>
        <a:off x="76105" y="548816"/>
        <a:ext cx="3022444" cy="1406815"/>
      </dsp:txXfrm>
    </dsp:sp>
    <dsp:sp modelId="{255779ED-0F6F-4D34-934B-FD8FEC5E6D33}">
      <dsp:nvSpPr>
        <dsp:cNvPr id="0" name=""/>
        <dsp:cNvSpPr/>
      </dsp:nvSpPr>
      <dsp:spPr>
        <a:xfrm>
          <a:off x="0" y="2020350"/>
          <a:ext cx="3174654" cy="2623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95"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1" kern="1200" dirty="0" smtClean="0">
              <a:solidFill>
                <a:schemeClr val="tx1"/>
              </a:solidFill>
            </a:rPr>
            <a:t>Note Templates</a:t>
          </a:r>
          <a:endParaRPr lang="en-US" sz="2800" b="1" kern="1200" dirty="0">
            <a:solidFill>
              <a:schemeClr val="tx1"/>
            </a:solidFill>
          </a:endParaRPr>
        </a:p>
        <a:p>
          <a:pPr marL="285750" lvl="1" indent="-285750" algn="l" defTabSz="1244600">
            <a:lnSpc>
              <a:spcPct val="90000"/>
            </a:lnSpc>
            <a:spcBef>
              <a:spcPct val="0"/>
            </a:spcBef>
            <a:spcAft>
              <a:spcPct val="20000"/>
            </a:spcAft>
            <a:buChar char="••"/>
          </a:pPr>
          <a:r>
            <a:rPr lang="en-US" sz="2800" b="1" kern="1200" dirty="0" smtClean="0">
              <a:solidFill>
                <a:schemeClr val="tx1"/>
              </a:solidFill>
            </a:rPr>
            <a:t>Reminder Dialogs (Collect Data)</a:t>
          </a:r>
        </a:p>
        <a:p>
          <a:pPr marL="285750" lvl="1" indent="-285750" algn="l" defTabSz="1244600">
            <a:lnSpc>
              <a:spcPct val="90000"/>
            </a:lnSpc>
            <a:spcBef>
              <a:spcPct val="0"/>
            </a:spcBef>
            <a:spcAft>
              <a:spcPct val="20000"/>
            </a:spcAft>
            <a:buChar char="••"/>
          </a:pPr>
          <a:r>
            <a:rPr lang="en-US" sz="2800" b="1" kern="1200" dirty="0" smtClean="0">
              <a:solidFill>
                <a:schemeClr val="tx1"/>
              </a:solidFill>
            </a:rPr>
            <a:t>Custom Ordering menus</a:t>
          </a:r>
        </a:p>
      </dsp:txBody>
      <dsp:txXfrm>
        <a:off x="0" y="2020350"/>
        <a:ext cx="3174654" cy="2623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42889-E7E2-428C-9E4B-A5D4D393765A}">
      <dsp:nvSpPr>
        <dsp:cNvPr id="0" name=""/>
        <dsp:cNvSpPr/>
      </dsp:nvSpPr>
      <dsp:spPr>
        <a:xfrm>
          <a:off x="0" y="3274"/>
          <a:ext cx="3962400" cy="0"/>
        </a:xfrm>
        <a:prstGeom prst="line">
          <a:avLst/>
        </a:prstGeom>
        <a:solidFill>
          <a:schemeClr val="accent3">
            <a:shade val="8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EF2E57-D174-4C7B-A883-4431EC7E363C}">
      <dsp:nvSpPr>
        <dsp:cNvPr id="0" name=""/>
        <dsp:cNvSpPr/>
      </dsp:nvSpPr>
      <dsp:spPr>
        <a:xfrm>
          <a:off x="0" y="3274"/>
          <a:ext cx="792480" cy="669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182880" tIns="182880" rIns="182880" bIns="182880" numCol="1" spcCol="1270" anchor="t" anchorCtr="0">
          <a:noAutofit/>
        </a:bodyPr>
        <a:lstStyle/>
        <a:p>
          <a:pPr lvl="0" algn="ctr" defTabSz="2133600">
            <a:lnSpc>
              <a:spcPct val="90000"/>
            </a:lnSpc>
            <a:spcBef>
              <a:spcPct val="0"/>
            </a:spcBef>
            <a:spcAft>
              <a:spcPct val="35000"/>
            </a:spcAft>
          </a:pPr>
          <a:r>
            <a:rPr lang="en-US" sz="4800" kern="1200" dirty="0" smtClean="0">
              <a:effectLst>
                <a:outerShdw blurRad="38100" dist="38100" dir="2700000" algn="tl">
                  <a:srgbClr val="000000">
                    <a:alpha val="43137"/>
                  </a:srgbClr>
                </a:outerShdw>
              </a:effectLst>
            </a:rPr>
            <a:t>Keyboard Commands</a:t>
          </a:r>
          <a:endParaRPr lang="en-US" sz="4800" kern="1200" dirty="0">
            <a:effectLst>
              <a:outerShdw blurRad="38100" dist="38100" dir="2700000" algn="tl">
                <a:srgbClr val="000000">
                  <a:alpha val="43137"/>
                </a:srgbClr>
              </a:outerShdw>
            </a:effectLst>
          </a:endParaRPr>
        </a:p>
      </dsp:txBody>
      <dsp:txXfrm>
        <a:off x="0" y="3274"/>
        <a:ext cx="792480" cy="6699051"/>
      </dsp:txXfrm>
    </dsp:sp>
    <dsp:sp modelId="{2FA2CF18-4C54-4DD4-811E-D980DD57910F}">
      <dsp:nvSpPr>
        <dsp:cNvPr id="0" name=""/>
        <dsp:cNvSpPr/>
      </dsp:nvSpPr>
      <dsp:spPr>
        <a:xfrm>
          <a:off x="851916" y="48496"/>
          <a:ext cx="3110484" cy="90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en-US" sz="4100" kern="1200" dirty="0" smtClean="0">
              <a:effectLst>
                <a:outerShdw blurRad="38100" dist="38100" dir="2700000" algn="tl">
                  <a:srgbClr val="000000">
                    <a:alpha val="43137"/>
                  </a:srgbClr>
                </a:outerShdw>
              </a:effectLst>
            </a:rPr>
            <a:t>ESC</a:t>
          </a:r>
          <a:endParaRPr lang="en-US" sz="4100" kern="1200" dirty="0">
            <a:effectLst>
              <a:outerShdw blurRad="38100" dist="38100" dir="2700000" algn="tl">
                <a:srgbClr val="000000">
                  <a:alpha val="43137"/>
                </a:srgbClr>
              </a:outerShdw>
            </a:effectLst>
          </a:endParaRPr>
        </a:p>
      </dsp:txBody>
      <dsp:txXfrm>
        <a:off x="851916" y="48496"/>
        <a:ext cx="3110484" cy="904437"/>
      </dsp:txXfrm>
    </dsp:sp>
    <dsp:sp modelId="{020970B6-58B1-4BA3-9ACE-D675299650E0}">
      <dsp:nvSpPr>
        <dsp:cNvPr id="0" name=""/>
        <dsp:cNvSpPr/>
      </dsp:nvSpPr>
      <dsp:spPr>
        <a:xfrm>
          <a:off x="792479" y="952933"/>
          <a:ext cx="316992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020028-3634-4644-BE25-A3AC65AAD69D}">
      <dsp:nvSpPr>
        <dsp:cNvPr id="0" name=""/>
        <dsp:cNvSpPr/>
      </dsp:nvSpPr>
      <dsp:spPr>
        <a:xfrm>
          <a:off x="851916" y="998155"/>
          <a:ext cx="3110484" cy="90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en-US" sz="4100" kern="1200" dirty="0" smtClean="0">
              <a:effectLst>
                <a:outerShdw blurRad="38100" dist="38100" dir="2700000" algn="tl">
                  <a:srgbClr val="000000">
                    <a:alpha val="43137"/>
                  </a:srgbClr>
                </a:outerShdw>
              </a:effectLst>
            </a:rPr>
            <a:t>Tab</a:t>
          </a:r>
          <a:endParaRPr lang="en-US" sz="4100" kern="1200" dirty="0">
            <a:effectLst>
              <a:outerShdw blurRad="38100" dist="38100" dir="2700000" algn="tl">
                <a:srgbClr val="000000">
                  <a:alpha val="43137"/>
                </a:srgbClr>
              </a:outerShdw>
            </a:effectLst>
          </a:endParaRPr>
        </a:p>
      </dsp:txBody>
      <dsp:txXfrm>
        <a:off x="851916" y="998155"/>
        <a:ext cx="3110484" cy="904437"/>
      </dsp:txXfrm>
    </dsp:sp>
    <dsp:sp modelId="{26901293-3975-4668-AA1A-80A99177AFCE}">
      <dsp:nvSpPr>
        <dsp:cNvPr id="0" name=""/>
        <dsp:cNvSpPr/>
      </dsp:nvSpPr>
      <dsp:spPr>
        <a:xfrm>
          <a:off x="792479" y="1902592"/>
          <a:ext cx="316992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3426A-3256-4408-A5E7-AC8C74EB69AF}">
      <dsp:nvSpPr>
        <dsp:cNvPr id="0" name=""/>
        <dsp:cNvSpPr/>
      </dsp:nvSpPr>
      <dsp:spPr>
        <a:xfrm>
          <a:off x="851916" y="1947814"/>
          <a:ext cx="3110484" cy="90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en-US" sz="4100" kern="1200" dirty="0" smtClean="0">
              <a:effectLst>
                <a:outerShdw blurRad="38100" dist="38100" dir="2700000" algn="tl">
                  <a:srgbClr val="000000">
                    <a:alpha val="43137"/>
                  </a:srgbClr>
                </a:outerShdw>
              </a:effectLst>
            </a:rPr>
            <a:t>Ctrl</a:t>
          </a:r>
        </a:p>
      </dsp:txBody>
      <dsp:txXfrm>
        <a:off x="851916" y="1947814"/>
        <a:ext cx="3110484" cy="904437"/>
      </dsp:txXfrm>
    </dsp:sp>
    <dsp:sp modelId="{29E25E12-4FC3-4200-955D-65B0019AC736}">
      <dsp:nvSpPr>
        <dsp:cNvPr id="0" name=""/>
        <dsp:cNvSpPr/>
      </dsp:nvSpPr>
      <dsp:spPr>
        <a:xfrm>
          <a:off x="792479" y="2852251"/>
          <a:ext cx="316992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C825BA-9A75-452D-B65B-251386FBBC33}">
      <dsp:nvSpPr>
        <dsp:cNvPr id="0" name=""/>
        <dsp:cNvSpPr/>
      </dsp:nvSpPr>
      <dsp:spPr>
        <a:xfrm>
          <a:off x="851916" y="2897473"/>
          <a:ext cx="3110484" cy="90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en-US" sz="4100" kern="1200" dirty="0" smtClean="0">
              <a:effectLst>
                <a:outerShdw blurRad="38100" dist="38100" dir="2700000" algn="tl">
                  <a:srgbClr val="000000">
                    <a:alpha val="43137"/>
                  </a:srgbClr>
                </a:outerShdw>
              </a:effectLst>
            </a:rPr>
            <a:t>Enter</a:t>
          </a:r>
          <a:endParaRPr lang="en-US" sz="4100" kern="1200" dirty="0">
            <a:effectLst>
              <a:outerShdw blurRad="38100" dist="38100" dir="2700000" algn="tl">
                <a:srgbClr val="000000">
                  <a:alpha val="43137"/>
                </a:srgbClr>
              </a:outerShdw>
            </a:effectLst>
          </a:endParaRPr>
        </a:p>
      </dsp:txBody>
      <dsp:txXfrm>
        <a:off x="851916" y="2897473"/>
        <a:ext cx="3110484" cy="904437"/>
      </dsp:txXfrm>
    </dsp:sp>
    <dsp:sp modelId="{F155457F-526E-4B80-AF21-6869D233CA52}">
      <dsp:nvSpPr>
        <dsp:cNvPr id="0" name=""/>
        <dsp:cNvSpPr/>
      </dsp:nvSpPr>
      <dsp:spPr>
        <a:xfrm>
          <a:off x="792479" y="3801911"/>
          <a:ext cx="316992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D06ABA-7490-4057-AA96-0050E5D1B85C}">
      <dsp:nvSpPr>
        <dsp:cNvPr id="0" name=""/>
        <dsp:cNvSpPr/>
      </dsp:nvSpPr>
      <dsp:spPr>
        <a:xfrm>
          <a:off x="851916" y="3847133"/>
          <a:ext cx="3110484" cy="90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en-US" sz="4100" kern="1200" dirty="0" smtClean="0">
              <a:effectLst>
                <a:outerShdw blurRad="38100" dist="38100" dir="2700000" algn="tl">
                  <a:srgbClr val="000000">
                    <a:alpha val="43137"/>
                  </a:srgbClr>
                </a:outerShdw>
              </a:effectLst>
            </a:rPr>
            <a:t>Shift</a:t>
          </a:r>
          <a:endParaRPr lang="en-US" sz="4100" kern="1200" dirty="0">
            <a:effectLst>
              <a:outerShdw blurRad="38100" dist="38100" dir="2700000" algn="tl">
                <a:srgbClr val="000000">
                  <a:alpha val="43137"/>
                </a:srgbClr>
              </a:outerShdw>
            </a:effectLst>
          </a:endParaRPr>
        </a:p>
      </dsp:txBody>
      <dsp:txXfrm>
        <a:off x="851916" y="3847133"/>
        <a:ext cx="3110484" cy="904437"/>
      </dsp:txXfrm>
    </dsp:sp>
    <dsp:sp modelId="{A86C7246-E38E-4C1F-95F7-6152899D4A5C}">
      <dsp:nvSpPr>
        <dsp:cNvPr id="0" name=""/>
        <dsp:cNvSpPr/>
      </dsp:nvSpPr>
      <dsp:spPr>
        <a:xfrm>
          <a:off x="792479" y="4751570"/>
          <a:ext cx="316992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51D1CA-634F-485B-BCBC-52297AFC5314}">
      <dsp:nvSpPr>
        <dsp:cNvPr id="0" name=""/>
        <dsp:cNvSpPr/>
      </dsp:nvSpPr>
      <dsp:spPr>
        <a:xfrm>
          <a:off x="851916" y="4796792"/>
          <a:ext cx="3110484" cy="90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en-US" sz="4100" kern="1200" dirty="0" smtClean="0">
              <a:effectLst>
                <a:outerShdw blurRad="38100" dist="38100" dir="2700000" algn="tl">
                  <a:srgbClr val="000000">
                    <a:alpha val="43137"/>
                  </a:srgbClr>
                </a:outerShdw>
              </a:effectLst>
            </a:rPr>
            <a:t>Left Click</a:t>
          </a:r>
          <a:endParaRPr lang="en-US" sz="4100" kern="1200" dirty="0">
            <a:effectLst>
              <a:outerShdw blurRad="38100" dist="38100" dir="2700000" algn="tl">
                <a:srgbClr val="000000">
                  <a:alpha val="43137"/>
                </a:srgbClr>
              </a:outerShdw>
            </a:effectLst>
          </a:endParaRPr>
        </a:p>
      </dsp:txBody>
      <dsp:txXfrm>
        <a:off x="851916" y="4796792"/>
        <a:ext cx="3110484" cy="904437"/>
      </dsp:txXfrm>
    </dsp:sp>
    <dsp:sp modelId="{764C57F8-68DD-4E94-A9FC-36E207E0E080}">
      <dsp:nvSpPr>
        <dsp:cNvPr id="0" name=""/>
        <dsp:cNvSpPr/>
      </dsp:nvSpPr>
      <dsp:spPr>
        <a:xfrm>
          <a:off x="792479" y="5701229"/>
          <a:ext cx="316992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D97352-9860-4CD4-A127-6D5DCB0EB14A}">
      <dsp:nvSpPr>
        <dsp:cNvPr id="0" name=""/>
        <dsp:cNvSpPr/>
      </dsp:nvSpPr>
      <dsp:spPr>
        <a:xfrm>
          <a:off x="851916" y="5746451"/>
          <a:ext cx="3110484" cy="90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en-US" sz="4100" kern="1200" dirty="0" smtClean="0">
              <a:effectLst>
                <a:outerShdw blurRad="38100" dist="38100" dir="2700000" algn="tl">
                  <a:srgbClr val="000000">
                    <a:alpha val="43137"/>
                  </a:srgbClr>
                </a:outerShdw>
              </a:effectLst>
            </a:rPr>
            <a:t>Right Click</a:t>
          </a:r>
          <a:endParaRPr lang="en-US" sz="4100" kern="1200" dirty="0">
            <a:effectLst>
              <a:outerShdw blurRad="38100" dist="38100" dir="2700000" algn="tl">
                <a:srgbClr val="000000">
                  <a:alpha val="43137"/>
                </a:srgbClr>
              </a:outerShdw>
            </a:effectLst>
          </a:endParaRPr>
        </a:p>
      </dsp:txBody>
      <dsp:txXfrm>
        <a:off x="851916" y="5746451"/>
        <a:ext cx="3110484" cy="904437"/>
      </dsp:txXfrm>
    </dsp:sp>
    <dsp:sp modelId="{8FD21EAA-8D79-422B-81B7-C1BAE8E09599}">
      <dsp:nvSpPr>
        <dsp:cNvPr id="0" name=""/>
        <dsp:cNvSpPr/>
      </dsp:nvSpPr>
      <dsp:spPr>
        <a:xfrm>
          <a:off x="792479" y="6650888"/>
          <a:ext cx="316992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9E15E-D6B3-4785-A00B-9036DF0575A8}">
      <dsp:nvSpPr>
        <dsp:cNvPr id="0" name=""/>
        <dsp:cNvSpPr/>
      </dsp:nvSpPr>
      <dsp:spPr>
        <a:xfrm>
          <a:off x="3493007" y="706"/>
          <a:ext cx="5239512" cy="2757041"/>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en-US" sz="3200" kern="1200" dirty="0" smtClean="0"/>
            <a:t>Provider</a:t>
          </a:r>
          <a:endParaRPr lang="en-US" sz="3200" kern="1200" dirty="0"/>
        </a:p>
        <a:p>
          <a:pPr marL="285750" lvl="1" indent="-285750" algn="l" defTabSz="1422400">
            <a:lnSpc>
              <a:spcPct val="90000"/>
            </a:lnSpc>
            <a:spcBef>
              <a:spcPct val="0"/>
            </a:spcBef>
            <a:spcAft>
              <a:spcPct val="15000"/>
            </a:spcAft>
            <a:buChar char="••"/>
          </a:pPr>
          <a:r>
            <a:rPr lang="en-US" sz="3200" kern="1200" dirty="0" smtClean="0"/>
            <a:t>RN</a:t>
          </a:r>
          <a:endParaRPr lang="en-US" sz="3200" kern="1200" dirty="0"/>
        </a:p>
        <a:p>
          <a:pPr marL="285750" lvl="1" indent="-285750" algn="l" defTabSz="1422400">
            <a:lnSpc>
              <a:spcPct val="90000"/>
            </a:lnSpc>
            <a:spcBef>
              <a:spcPct val="0"/>
            </a:spcBef>
            <a:spcAft>
              <a:spcPct val="15000"/>
            </a:spcAft>
            <a:buChar char="••"/>
          </a:pPr>
          <a:r>
            <a:rPr lang="en-US" sz="3200" kern="1200" dirty="0" smtClean="0"/>
            <a:t>LPN</a:t>
          </a:r>
          <a:endParaRPr lang="en-US" sz="3200" kern="1200" dirty="0"/>
        </a:p>
        <a:p>
          <a:pPr marL="285750" lvl="1" indent="-285750" algn="l" defTabSz="1422400">
            <a:lnSpc>
              <a:spcPct val="90000"/>
            </a:lnSpc>
            <a:spcBef>
              <a:spcPct val="0"/>
            </a:spcBef>
            <a:spcAft>
              <a:spcPct val="15000"/>
            </a:spcAft>
            <a:buChar char="••"/>
          </a:pPr>
          <a:r>
            <a:rPr lang="en-US" sz="3200" kern="1200" dirty="0" smtClean="0"/>
            <a:t>Clerical Associate</a:t>
          </a:r>
          <a:endParaRPr lang="en-US" sz="3200" kern="1200" dirty="0"/>
        </a:p>
      </dsp:txBody>
      <dsp:txXfrm>
        <a:off x="3493007" y="345336"/>
        <a:ext cx="4205622" cy="2067781"/>
      </dsp:txXfrm>
    </dsp:sp>
    <dsp:sp modelId="{E572B3B5-40FA-4CCA-85D9-317EA6121772}">
      <dsp:nvSpPr>
        <dsp:cNvPr id="0" name=""/>
        <dsp:cNvSpPr/>
      </dsp:nvSpPr>
      <dsp:spPr>
        <a:xfrm>
          <a:off x="0" y="99960"/>
          <a:ext cx="3493008" cy="2757041"/>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WHO?</a:t>
          </a:r>
          <a:endParaRPr lang="en-US" sz="6500" kern="1200" dirty="0"/>
        </a:p>
      </dsp:txBody>
      <dsp:txXfrm>
        <a:off x="134588" y="234548"/>
        <a:ext cx="3223832" cy="2487865"/>
      </dsp:txXfrm>
    </dsp:sp>
    <dsp:sp modelId="{21F4D2A9-AF4B-4FB8-9018-587834354C54}">
      <dsp:nvSpPr>
        <dsp:cNvPr id="0" name=""/>
        <dsp:cNvSpPr/>
      </dsp:nvSpPr>
      <dsp:spPr>
        <a:xfrm>
          <a:off x="3493007" y="3033452"/>
          <a:ext cx="5239512" cy="2757041"/>
        </a:xfrm>
        <a:prstGeom prst="rightArrow">
          <a:avLst>
            <a:gd name="adj1" fmla="val 75000"/>
            <a:gd name="adj2" fmla="val 50000"/>
          </a:avLst>
        </a:prstGeom>
        <a:solidFill>
          <a:schemeClr val="accent5">
            <a:lumMod val="20000"/>
            <a:lumOff val="80000"/>
          </a:schemeClr>
        </a:solidFill>
        <a:ln w="9525" cap="flat" cmpd="sng" algn="ctr">
          <a:solidFill>
            <a:schemeClr val="accent3">
              <a:tint val="40000"/>
              <a:alpha val="90000"/>
              <a:hueOff val="10716850"/>
              <a:satOff val="-13793"/>
              <a:lumOff val="-1075"/>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en-US" sz="3200" kern="1200" dirty="0" smtClean="0"/>
            <a:t>Clinic visit</a:t>
          </a:r>
          <a:endParaRPr lang="en-US" sz="3200" kern="1200" dirty="0"/>
        </a:p>
        <a:p>
          <a:pPr marL="285750" lvl="1" indent="-285750" algn="l" defTabSz="1422400">
            <a:lnSpc>
              <a:spcPct val="90000"/>
            </a:lnSpc>
            <a:spcBef>
              <a:spcPct val="0"/>
            </a:spcBef>
            <a:spcAft>
              <a:spcPct val="15000"/>
            </a:spcAft>
            <a:buChar char="••"/>
          </a:pPr>
          <a:r>
            <a:rPr lang="en-US" sz="3200" kern="1200" dirty="0" smtClean="0"/>
            <a:t>Phone call</a:t>
          </a:r>
          <a:endParaRPr lang="en-US" sz="3200" kern="1200" dirty="0"/>
        </a:p>
        <a:p>
          <a:pPr marL="285750" lvl="1" indent="-285750" algn="l" defTabSz="1422400">
            <a:lnSpc>
              <a:spcPct val="90000"/>
            </a:lnSpc>
            <a:spcBef>
              <a:spcPct val="0"/>
            </a:spcBef>
            <a:spcAft>
              <a:spcPct val="15000"/>
            </a:spcAft>
            <a:buChar char="••"/>
          </a:pPr>
          <a:r>
            <a:rPr lang="en-US" sz="3200" kern="1200" dirty="0" smtClean="0"/>
            <a:t>Questionnaire</a:t>
          </a:r>
          <a:endParaRPr lang="en-US" sz="3200" kern="1200" dirty="0"/>
        </a:p>
      </dsp:txBody>
      <dsp:txXfrm>
        <a:off x="3493007" y="3378082"/>
        <a:ext cx="4205622" cy="2067781"/>
      </dsp:txXfrm>
    </dsp:sp>
    <dsp:sp modelId="{58BD686B-F209-4D44-BEED-024894E35F91}">
      <dsp:nvSpPr>
        <dsp:cNvPr id="0" name=""/>
        <dsp:cNvSpPr/>
      </dsp:nvSpPr>
      <dsp:spPr>
        <a:xfrm>
          <a:off x="0" y="3033452"/>
          <a:ext cx="3493008" cy="2757041"/>
        </a:xfrm>
        <a:prstGeom prst="roundRect">
          <a:avLst/>
        </a:prstGeom>
        <a:solidFill>
          <a:schemeClr val="accent5"/>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HOW?</a:t>
          </a:r>
          <a:endParaRPr lang="en-US" sz="6500" kern="1200" dirty="0"/>
        </a:p>
      </dsp:txBody>
      <dsp:txXfrm>
        <a:off x="134588" y="3168040"/>
        <a:ext cx="3223832" cy="24878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E4E8A-57A9-49F4-B024-DC96796F20CC}">
      <dsp:nvSpPr>
        <dsp:cNvPr id="0" name=""/>
        <dsp:cNvSpPr/>
      </dsp:nvSpPr>
      <dsp:spPr>
        <a:xfrm>
          <a:off x="2466903" y="2975050"/>
          <a:ext cx="1149687" cy="2476110"/>
        </a:xfrm>
        <a:custGeom>
          <a:avLst/>
          <a:gdLst/>
          <a:ahLst/>
          <a:cxnLst/>
          <a:rect l="0" t="0" r="0" b="0"/>
          <a:pathLst>
            <a:path>
              <a:moveTo>
                <a:pt x="0" y="0"/>
              </a:moveTo>
              <a:lnTo>
                <a:pt x="574843" y="0"/>
              </a:lnTo>
              <a:lnTo>
                <a:pt x="574843" y="2476110"/>
              </a:lnTo>
              <a:lnTo>
                <a:pt x="1149687" y="2476110"/>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973497" y="4144856"/>
        <a:ext cx="136500" cy="136500"/>
      </dsp:txXfrm>
    </dsp:sp>
    <dsp:sp modelId="{C85F90A9-8DAF-4DC8-BE81-A776D3F50D8A}">
      <dsp:nvSpPr>
        <dsp:cNvPr id="0" name=""/>
        <dsp:cNvSpPr/>
      </dsp:nvSpPr>
      <dsp:spPr>
        <a:xfrm>
          <a:off x="2466903" y="2975050"/>
          <a:ext cx="1149687" cy="1238055"/>
        </a:xfrm>
        <a:custGeom>
          <a:avLst/>
          <a:gdLst/>
          <a:ahLst/>
          <a:cxnLst/>
          <a:rect l="0" t="0" r="0" b="0"/>
          <a:pathLst>
            <a:path>
              <a:moveTo>
                <a:pt x="0" y="0"/>
              </a:moveTo>
              <a:lnTo>
                <a:pt x="574843" y="0"/>
              </a:lnTo>
              <a:lnTo>
                <a:pt x="574843" y="1238055"/>
              </a:lnTo>
              <a:lnTo>
                <a:pt x="1149687" y="123805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999509" y="3551840"/>
        <a:ext cx="84477" cy="84477"/>
      </dsp:txXfrm>
    </dsp:sp>
    <dsp:sp modelId="{7449D337-6916-4047-99B9-AD48210BAAD2}">
      <dsp:nvSpPr>
        <dsp:cNvPr id="0" name=""/>
        <dsp:cNvSpPr/>
      </dsp:nvSpPr>
      <dsp:spPr>
        <a:xfrm>
          <a:off x="2466903" y="2929330"/>
          <a:ext cx="1149687" cy="91440"/>
        </a:xfrm>
        <a:custGeom>
          <a:avLst/>
          <a:gdLst/>
          <a:ahLst/>
          <a:cxnLst/>
          <a:rect l="0" t="0" r="0" b="0"/>
          <a:pathLst>
            <a:path>
              <a:moveTo>
                <a:pt x="0" y="45720"/>
              </a:moveTo>
              <a:lnTo>
                <a:pt x="1149687" y="45720"/>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013005" y="2946308"/>
        <a:ext cx="57484" cy="57484"/>
      </dsp:txXfrm>
    </dsp:sp>
    <dsp:sp modelId="{CFCD34E1-6674-48EE-A8AF-8C537EF6FB06}">
      <dsp:nvSpPr>
        <dsp:cNvPr id="0" name=""/>
        <dsp:cNvSpPr/>
      </dsp:nvSpPr>
      <dsp:spPr>
        <a:xfrm>
          <a:off x="2466903" y="1736995"/>
          <a:ext cx="1149687" cy="1238055"/>
        </a:xfrm>
        <a:custGeom>
          <a:avLst/>
          <a:gdLst/>
          <a:ahLst/>
          <a:cxnLst/>
          <a:rect l="0" t="0" r="0" b="0"/>
          <a:pathLst>
            <a:path>
              <a:moveTo>
                <a:pt x="0" y="1238055"/>
              </a:moveTo>
              <a:lnTo>
                <a:pt x="574843" y="1238055"/>
              </a:lnTo>
              <a:lnTo>
                <a:pt x="574843" y="0"/>
              </a:lnTo>
              <a:lnTo>
                <a:pt x="1149687" y="0"/>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999509" y="2313784"/>
        <a:ext cx="84477" cy="84477"/>
      </dsp:txXfrm>
    </dsp:sp>
    <dsp:sp modelId="{11B45026-B2C2-4A44-B2A5-F59ACE224CF1}">
      <dsp:nvSpPr>
        <dsp:cNvPr id="0" name=""/>
        <dsp:cNvSpPr/>
      </dsp:nvSpPr>
      <dsp:spPr>
        <a:xfrm>
          <a:off x="2466903" y="498940"/>
          <a:ext cx="1149687" cy="2476110"/>
        </a:xfrm>
        <a:custGeom>
          <a:avLst/>
          <a:gdLst/>
          <a:ahLst/>
          <a:cxnLst/>
          <a:rect l="0" t="0" r="0" b="0"/>
          <a:pathLst>
            <a:path>
              <a:moveTo>
                <a:pt x="0" y="2476110"/>
              </a:moveTo>
              <a:lnTo>
                <a:pt x="574843" y="2476110"/>
              </a:lnTo>
              <a:lnTo>
                <a:pt x="574843" y="0"/>
              </a:lnTo>
              <a:lnTo>
                <a:pt x="1149687" y="0"/>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973497" y="1668745"/>
        <a:ext cx="136500" cy="136500"/>
      </dsp:txXfrm>
    </dsp:sp>
    <dsp:sp modelId="{DF055741-2567-421E-A100-37D80F00A9D2}">
      <dsp:nvSpPr>
        <dsp:cNvPr id="0" name=""/>
        <dsp:cNvSpPr/>
      </dsp:nvSpPr>
      <dsp:spPr>
        <a:xfrm rot="16200000">
          <a:off x="-864583" y="2249996"/>
          <a:ext cx="5212864" cy="145010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smtClean="0"/>
            <a:t>Clinical Reminder Reports</a:t>
          </a:r>
          <a:endParaRPr lang="en-US" sz="4000" kern="1200" dirty="0"/>
        </a:p>
      </dsp:txBody>
      <dsp:txXfrm>
        <a:off x="-864583" y="2249996"/>
        <a:ext cx="5212864" cy="1450109"/>
      </dsp:txXfrm>
    </dsp:sp>
    <dsp:sp modelId="{181E8CC2-2D79-4D28-A58E-652FDCCDF352}">
      <dsp:nvSpPr>
        <dsp:cNvPr id="0" name=""/>
        <dsp:cNvSpPr/>
      </dsp:nvSpPr>
      <dsp:spPr>
        <a:xfrm>
          <a:off x="3616591" y="3718"/>
          <a:ext cx="3248657" cy="99044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Recent ER visit or Multiple ER Visits</a:t>
          </a:r>
          <a:endParaRPr lang="en-US" sz="3000" kern="1200" dirty="0"/>
        </a:p>
      </dsp:txBody>
      <dsp:txXfrm>
        <a:off x="3616591" y="3718"/>
        <a:ext cx="3248657" cy="990444"/>
      </dsp:txXfrm>
    </dsp:sp>
    <dsp:sp modelId="{CC41B9FF-4422-4217-AE0E-994C1B8D567C}">
      <dsp:nvSpPr>
        <dsp:cNvPr id="0" name=""/>
        <dsp:cNvSpPr/>
      </dsp:nvSpPr>
      <dsp:spPr>
        <a:xfrm>
          <a:off x="3616591" y="1241773"/>
          <a:ext cx="3248657" cy="99044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Admissions</a:t>
          </a:r>
          <a:endParaRPr lang="en-US" sz="3000" kern="1200" dirty="0"/>
        </a:p>
      </dsp:txBody>
      <dsp:txXfrm>
        <a:off x="3616591" y="1241773"/>
        <a:ext cx="3248657" cy="990444"/>
      </dsp:txXfrm>
    </dsp:sp>
    <dsp:sp modelId="{C14E8A41-1493-4807-8E2C-436D89BB5914}">
      <dsp:nvSpPr>
        <dsp:cNvPr id="0" name=""/>
        <dsp:cNvSpPr/>
      </dsp:nvSpPr>
      <dsp:spPr>
        <a:xfrm>
          <a:off x="3616591" y="2479828"/>
          <a:ext cx="3248657" cy="99044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Discharges</a:t>
          </a:r>
        </a:p>
      </dsp:txBody>
      <dsp:txXfrm>
        <a:off x="3616591" y="2479828"/>
        <a:ext cx="3248657" cy="990444"/>
      </dsp:txXfrm>
    </dsp:sp>
    <dsp:sp modelId="{5C118069-7A8F-4485-AF90-2EA4F6B0BB19}">
      <dsp:nvSpPr>
        <dsp:cNvPr id="0" name=""/>
        <dsp:cNvSpPr/>
      </dsp:nvSpPr>
      <dsp:spPr>
        <a:xfrm>
          <a:off x="3616591" y="3717884"/>
          <a:ext cx="3248657" cy="99044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Disease specific reports</a:t>
          </a:r>
        </a:p>
      </dsp:txBody>
      <dsp:txXfrm>
        <a:off x="3616591" y="3717884"/>
        <a:ext cx="3248657" cy="990444"/>
      </dsp:txXfrm>
    </dsp:sp>
    <dsp:sp modelId="{03169DA9-893C-432A-BD00-AA7F865EA276}">
      <dsp:nvSpPr>
        <dsp:cNvPr id="0" name=""/>
        <dsp:cNvSpPr/>
      </dsp:nvSpPr>
      <dsp:spPr>
        <a:xfrm>
          <a:off x="3616591" y="4955939"/>
          <a:ext cx="3248657" cy="99044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Clinical performance measures</a:t>
          </a:r>
        </a:p>
      </dsp:txBody>
      <dsp:txXfrm>
        <a:off x="3616591" y="4955939"/>
        <a:ext cx="3248657" cy="9904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A3E27-E38B-430E-ACD7-6B10A6D27793}">
      <dsp:nvSpPr>
        <dsp:cNvPr id="0" name=""/>
        <dsp:cNvSpPr/>
      </dsp:nvSpPr>
      <dsp:spPr>
        <a:xfrm>
          <a:off x="3282243" y="3824378"/>
          <a:ext cx="2274712" cy="227471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What is the status of my consults ordered?</a:t>
          </a:r>
          <a:endParaRPr lang="en-US" sz="2800" kern="1200" dirty="0"/>
        </a:p>
      </dsp:txBody>
      <dsp:txXfrm>
        <a:off x="3615367" y="4157502"/>
        <a:ext cx="1608464" cy="1608464"/>
      </dsp:txXfrm>
    </dsp:sp>
    <dsp:sp modelId="{9D0585B0-8992-4AAF-A805-D61198A38205}">
      <dsp:nvSpPr>
        <dsp:cNvPr id="0" name=""/>
        <dsp:cNvSpPr/>
      </dsp:nvSpPr>
      <dsp:spPr>
        <a:xfrm rot="10800000">
          <a:off x="1081165" y="4637587"/>
          <a:ext cx="2080018" cy="648293"/>
        </a:xfrm>
        <a:prstGeom prst="lef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0AFFD99-8E94-42E8-9A83-3500BECA9289}">
      <dsp:nvSpPr>
        <dsp:cNvPr id="0" name=""/>
        <dsp:cNvSpPr/>
      </dsp:nvSpPr>
      <dsp:spPr>
        <a:xfrm>
          <a:off x="676" y="4097343"/>
          <a:ext cx="2160977" cy="172878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DIABETIC TELERETINAL IMAGING</a:t>
          </a:r>
          <a:endParaRPr lang="en-US" sz="2400" kern="1200" dirty="0"/>
        </a:p>
      </dsp:txBody>
      <dsp:txXfrm>
        <a:off x="51310" y="4147977"/>
        <a:ext cx="2059709" cy="1627513"/>
      </dsp:txXfrm>
    </dsp:sp>
    <dsp:sp modelId="{73157349-1D30-4E7B-A854-E065CDA7728F}">
      <dsp:nvSpPr>
        <dsp:cNvPr id="0" name=""/>
        <dsp:cNvSpPr/>
      </dsp:nvSpPr>
      <dsp:spPr>
        <a:xfrm rot="13500000">
          <a:off x="1754358" y="3012355"/>
          <a:ext cx="2080018" cy="648293"/>
        </a:xfrm>
        <a:prstGeom prst="leftArrow">
          <a:avLst>
            <a:gd name="adj1" fmla="val 60000"/>
            <a:gd name="adj2" fmla="val 50000"/>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3EDEE12-4008-462A-AE5F-2439A4DE6120}">
      <dsp:nvSpPr>
        <dsp:cNvPr id="0" name=""/>
        <dsp:cNvSpPr/>
      </dsp:nvSpPr>
      <dsp:spPr>
        <a:xfrm>
          <a:off x="978481" y="1736713"/>
          <a:ext cx="2160977" cy="1728781"/>
        </a:xfrm>
        <a:prstGeom prst="roundRect">
          <a:avLst>
            <a:gd name="adj" fmla="val 10000"/>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NUTRITION</a:t>
          </a:r>
          <a:endParaRPr lang="en-US" sz="2400" kern="1200" dirty="0"/>
        </a:p>
      </dsp:txBody>
      <dsp:txXfrm>
        <a:off x="1029115" y="1787347"/>
        <a:ext cx="2059709" cy="1627513"/>
      </dsp:txXfrm>
    </dsp:sp>
    <dsp:sp modelId="{54161940-5036-4567-BDA1-6008F7DAE710}">
      <dsp:nvSpPr>
        <dsp:cNvPr id="0" name=""/>
        <dsp:cNvSpPr/>
      </dsp:nvSpPr>
      <dsp:spPr>
        <a:xfrm rot="16200000">
          <a:off x="3379590" y="2339162"/>
          <a:ext cx="2080018" cy="648293"/>
        </a:xfrm>
        <a:prstGeom prst="leftArrow">
          <a:avLst>
            <a:gd name="adj1" fmla="val 60000"/>
            <a:gd name="adj2" fmla="val 5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A276B1-FD98-4061-A601-322DA4E3C39C}">
      <dsp:nvSpPr>
        <dsp:cNvPr id="0" name=""/>
        <dsp:cNvSpPr/>
      </dsp:nvSpPr>
      <dsp:spPr>
        <a:xfrm>
          <a:off x="3339111" y="758908"/>
          <a:ext cx="2160977" cy="1728781"/>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SMOKING CESSATION</a:t>
          </a:r>
          <a:endParaRPr lang="en-US" sz="2400" kern="1200" dirty="0"/>
        </a:p>
      </dsp:txBody>
      <dsp:txXfrm>
        <a:off x="3389745" y="809542"/>
        <a:ext cx="2059709" cy="1627513"/>
      </dsp:txXfrm>
    </dsp:sp>
    <dsp:sp modelId="{27C11DE8-462C-4D75-BCBE-835355973196}">
      <dsp:nvSpPr>
        <dsp:cNvPr id="0" name=""/>
        <dsp:cNvSpPr/>
      </dsp:nvSpPr>
      <dsp:spPr>
        <a:xfrm rot="18900000">
          <a:off x="5004822" y="3012355"/>
          <a:ext cx="2080018" cy="648293"/>
        </a:xfrm>
        <a:prstGeom prst="leftArrow">
          <a:avLst>
            <a:gd name="adj1" fmla="val 60000"/>
            <a:gd name="adj2" fmla="val 50000"/>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3C8C83B-B30B-4434-B9D1-99487D5AD15D}">
      <dsp:nvSpPr>
        <dsp:cNvPr id="0" name=""/>
        <dsp:cNvSpPr/>
      </dsp:nvSpPr>
      <dsp:spPr>
        <a:xfrm>
          <a:off x="5699741" y="1736713"/>
          <a:ext cx="2160977" cy="1728781"/>
        </a:xfrm>
        <a:prstGeom prst="roundRect">
          <a:avLst>
            <a:gd name="adj" fmla="val 10000"/>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OPTOMETRY EYE</a:t>
          </a:r>
          <a:endParaRPr lang="en-US" sz="2400" kern="1200" dirty="0"/>
        </a:p>
      </dsp:txBody>
      <dsp:txXfrm>
        <a:off x="5750375" y="1787347"/>
        <a:ext cx="2059709" cy="1627513"/>
      </dsp:txXfrm>
    </dsp:sp>
    <dsp:sp modelId="{2CFE663D-B18C-430B-A194-1E801ED4FBC2}">
      <dsp:nvSpPr>
        <dsp:cNvPr id="0" name=""/>
        <dsp:cNvSpPr/>
      </dsp:nvSpPr>
      <dsp:spPr>
        <a:xfrm>
          <a:off x="5678015" y="4637587"/>
          <a:ext cx="2080018" cy="648293"/>
        </a:xfrm>
        <a:prstGeom prst="lef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E69C6C2-6B6D-4563-9188-73885C2B94EE}">
      <dsp:nvSpPr>
        <dsp:cNvPr id="0" name=""/>
        <dsp:cNvSpPr/>
      </dsp:nvSpPr>
      <dsp:spPr>
        <a:xfrm>
          <a:off x="6677546" y="4097343"/>
          <a:ext cx="2160977" cy="1728781"/>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COLONOSCOPY</a:t>
          </a:r>
          <a:endParaRPr lang="en-US" sz="2400" kern="1200" dirty="0"/>
        </a:p>
      </dsp:txBody>
      <dsp:txXfrm>
        <a:off x="6728180" y="4147977"/>
        <a:ext cx="2059709" cy="16275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999CD-8AF4-4CC8-A4C3-3AF53FB515C3}">
      <dsp:nvSpPr>
        <dsp:cNvPr id="0" name=""/>
        <dsp:cNvSpPr/>
      </dsp:nvSpPr>
      <dsp:spPr>
        <a:xfrm>
          <a:off x="0" y="0"/>
          <a:ext cx="8610600" cy="0"/>
        </a:xfrm>
        <a:prstGeom prst="line">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21C8C52-A3B7-4232-B7B5-04B9BE11F439}">
      <dsp:nvSpPr>
        <dsp:cNvPr id="0" name=""/>
        <dsp:cNvSpPr/>
      </dsp:nvSpPr>
      <dsp:spPr>
        <a:xfrm>
          <a:off x="0" y="0"/>
          <a:ext cx="8610600" cy="60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PL: Print Consults by Provider, Location, or Procedure </a:t>
          </a:r>
          <a:endParaRPr lang="en-US" sz="2800" kern="1200" dirty="0"/>
        </a:p>
      </dsp:txBody>
      <dsp:txXfrm>
        <a:off x="0" y="0"/>
        <a:ext cx="8610600" cy="609600"/>
      </dsp:txXfrm>
    </dsp:sp>
    <dsp:sp modelId="{C156995C-CA81-4CB0-B010-9966052281DB}">
      <dsp:nvSpPr>
        <dsp:cNvPr id="0" name=""/>
        <dsp:cNvSpPr/>
      </dsp:nvSpPr>
      <dsp:spPr>
        <a:xfrm>
          <a:off x="0" y="609600"/>
          <a:ext cx="8610600" cy="0"/>
        </a:xfrm>
        <a:prstGeom prst="line">
          <a:avLst/>
        </a:prstGeom>
        <a:solidFill>
          <a:schemeClr val="accent3">
            <a:shade val="50000"/>
            <a:hueOff val="267555"/>
            <a:satOff val="-4269"/>
            <a:lumOff val="41107"/>
            <a:alphaOff val="0"/>
          </a:schemeClr>
        </a:solidFill>
        <a:ln w="25400" cap="flat" cmpd="sng" algn="ctr">
          <a:solidFill>
            <a:schemeClr val="accent3">
              <a:shade val="50000"/>
              <a:hueOff val="267555"/>
              <a:satOff val="-4269"/>
              <a:lumOff val="4110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049C6BC-53F7-4D9B-8106-9A08A180A5CF}">
      <dsp:nvSpPr>
        <dsp:cNvPr id="0" name=""/>
        <dsp:cNvSpPr/>
      </dsp:nvSpPr>
      <dsp:spPr>
        <a:xfrm>
          <a:off x="0" y="609600"/>
          <a:ext cx="8610600" cy="60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There are several formats for the print outs </a:t>
          </a:r>
          <a:endParaRPr lang="en-US" sz="2800" kern="1200" dirty="0"/>
        </a:p>
      </dsp:txBody>
      <dsp:txXfrm>
        <a:off x="0" y="609600"/>
        <a:ext cx="8610600" cy="6096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5318-9294-46EF-91AB-C5325C0BAC91}">
      <dsp:nvSpPr>
        <dsp:cNvPr id="0" name=""/>
        <dsp:cNvSpPr/>
      </dsp:nvSpPr>
      <dsp:spPr>
        <a:xfrm>
          <a:off x="1741999" y="-19771"/>
          <a:ext cx="6857920" cy="392573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9525"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5490286-ED07-40BA-A8AA-448FE7C521AC}">
      <dsp:nvSpPr>
        <dsp:cNvPr id="0" name=""/>
        <dsp:cNvSpPr/>
      </dsp:nvSpPr>
      <dsp:spPr>
        <a:xfrm>
          <a:off x="2027629" y="3395675"/>
          <a:ext cx="6231696" cy="448475"/>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102870" tIns="34290" rIns="102870" bIns="34290" numCol="1" spcCol="1270" anchor="b" anchorCtr="0">
          <a:noAutofit/>
        </a:bodyPr>
        <a:lstStyle/>
        <a:p>
          <a:pPr lvl="0" algn="l" defTabSz="1200150">
            <a:lnSpc>
              <a:spcPct val="90000"/>
            </a:lnSpc>
            <a:spcBef>
              <a:spcPct val="0"/>
            </a:spcBef>
            <a:spcAft>
              <a:spcPct val="35000"/>
            </a:spcAft>
          </a:pPr>
          <a:endParaRPr lang="en-US" sz="2700" kern="1200" dirty="0"/>
        </a:p>
      </dsp:txBody>
      <dsp:txXfrm>
        <a:off x="2027629" y="3395675"/>
        <a:ext cx="6231696" cy="448475"/>
      </dsp:txXfrm>
    </dsp:sp>
    <dsp:sp modelId="{54658498-F025-4D54-AB92-8B3E1897C958}">
      <dsp:nvSpPr>
        <dsp:cNvPr id="0" name=""/>
        <dsp:cNvSpPr/>
      </dsp:nvSpPr>
      <dsp:spPr>
        <a:xfrm>
          <a:off x="1758384" y="3986218"/>
          <a:ext cx="3560792" cy="20533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9525"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FB38A6A-6320-42B2-9B56-0EF4BCBE9E60}">
      <dsp:nvSpPr>
        <dsp:cNvPr id="0" name=""/>
        <dsp:cNvSpPr/>
      </dsp:nvSpPr>
      <dsp:spPr>
        <a:xfrm>
          <a:off x="2027629" y="5757845"/>
          <a:ext cx="3933447" cy="25644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57150" tIns="19050" rIns="57150" bIns="19050" numCol="1" spcCol="1270" anchor="b" anchorCtr="0">
          <a:noAutofit/>
        </a:bodyPr>
        <a:lstStyle/>
        <a:p>
          <a:pPr lvl="0" algn="l" defTabSz="666750">
            <a:lnSpc>
              <a:spcPct val="90000"/>
            </a:lnSpc>
            <a:spcBef>
              <a:spcPct val="0"/>
            </a:spcBef>
            <a:spcAft>
              <a:spcPct val="35000"/>
            </a:spcAft>
          </a:pPr>
          <a:endParaRPr lang="en-US" sz="1500" kern="1200" dirty="0"/>
        </a:p>
      </dsp:txBody>
      <dsp:txXfrm>
        <a:off x="2027629" y="5757845"/>
        <a:ext cx="3933447" cy="256443"/>
      </dsp:txXfrm>
    </dsp:sp>
    <dsp:sp modelId="{665436B1-3411-45F5-A278-00E4C5AC0958}">
      <dsp:nvSpPr>
        <dsp:cNvPr id="0" name=""/>
        <dsp:cNvSpPr/>
      </dsp:nvSpPr>
      <dsp:spPr>
        <a:xfrm>
          <a:off x="5638803" y="3986218"/>
          <a:ext cx="2959182" cy="205335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9525"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23C442D-FB63-409E-99F3-522C43B174C8}">
      <dsp:nvSpPr>
        <dsp:cNvPr id="0" name=""/>
        <dsp:cNvSpPr/>
      </dsp:nvSpPr>
      <dsp:spPr>
        <a:xfrm>
          <a:off x="6078855" y="5753631"/>
          <a:ext cx="2180470" cy="258851"/>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57150" tIns="19050" rIns="57150" bIns="19050" numCol="1" spcCol="1270" anchor="b" anchorCtr="0">
          <a:noAutofit/>
        </a:bodyPr>
        <a:lstStyle/>
        <a:p>
          <a:pPr lvl="0" algn="r" defTabSz="666750">
            <a:lnSpc>
              <a:spcPct val="90000"/>
            </a:lnSpc>
            <a:spcBef>
              <a:spcPct val="0"/>
            </a:spcBef>
            <a:spcAft>
              <a:spcPct val="35000"/>
            </a:spcAft>
          </a:pPr>
          <a:endParaRPr lang="en-US" sz="1500" kern="1200" dirty="0"/>
        </a:p>
      </dsp:txBody>
      <dsp:txXfrm>
        <a:off x="6078855" y="5753631"/>
        <a:ext cx="2180470" cy="2588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358A8-B8FF-4ECB-91CA-94A081E987AC}">
      <dsp:nvSpPr>
        <dsp:cNvPr id="0" name=""/>
        <dsp:cNvSpPr/>
      </dsp:nvSpPr>
      <dsp:spPr>
        <a:xfrm>
          <a:off x="5248266" y="1235674"/>
          <a:ext cx="1982269" cy="3771397"/>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0" rIns="188595" bIns="41910" numCol="1" spcCol="1270" anchor="ctr" anchorCtr="0">
          <a:noAutofit/>
        </a:bodyPr>
        <a:lstStyle/>
        <a:p>
          <a:pPr lvl="0" algn="r" defTabSz="1466850">
            <a:lnSpc>
              <a:spcPct val="90000"/>
            </a:lnSpc>
            <a:spcBef>
              <a:spcPct val="0"/>
            </a:spcBef>
            <a:spcAft>
              <a:spcPct val="35000"/>
            </a:spcAft>
          </a:pPr>
          <a:r>
            <a:rPr lang="en-US" sz="3300" kern="1200" dirty="0" smtClean="0"/>
            <a:t>Consults</a:t>
          </a:r>
          <a:endParaRPr lang="en-US" sz="3300" kern="1200" dirty="0"/>
        </a:p>
      </dsp:txBody>
      <dsp:txXfrm rot="16200000">
        <a:off x="5226765" y="2675108"/>
        <a:ext cx="3394257" cy="515390"/>
      </dsp:txXfrm>
    </dsp:sp>
    <dsp:sp modelId="{2274A153-CF2A-477C-84CD-7B8E521030FD}">
      <dsp:nvSpPr>
        <dsp:cNvPr id="0" name=""/>
        <dsp:cNvSpPr/>
      </dsp:nvSpPr>
      <dsp:spPr>
        <a:xfrm>
          <a:off x="3088755" y="599480"/>
          <a:ext cx="1982269" cy="4405579"/>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0" rIns="188595" bIns="41910" numCol="1" spcCol="1270" anchor="ctr" anchorCtr="0">
          <a:noAutofit/>
        </a:bodyPr>
        <a:lstStyle/>
        <a:p>
          <a:pPr lvl="0" algn="r" defTabSz="1466850">
            <a:lnSpc>
              <a:spcPct val="90000"/>
            </a:lnSpc>
            <a:spcBef>
              <a:spcPct val="0"/>
            </a:spcBef>
            <a:spcAft>
              <a:spcPct val="35000"/>
            </a:spcAft>
          </a:pPr>
          <a:r>
            <a:rPr lang="en-US" sz="3300" kern="1200" dirty="0" smtClean="0"/>
            <a:t>Labs</a:t>
          </a:r>
          <a:endParaRPr lang="en-US" sz="3300" kern="1200" dirty="0"/>
        </a:p>
      </dsp:txBody>
      <dsp:txXfrm rot="16200000">
        <a:off x="2781872" y="2324296"/>
        <a:ext cx="3965021" cy="515390"/>
      </dsp:txXfrm>
    </dsp:sp>
    <dsp:sp modelId="{BFAF815C-E006-4BB4-B732-05C50406FC9F}">
      <dsp:nvSpPr>
        <dsp:cNvPr id="0" name=""/>
        <dsp:cNvSpPr/>
      </dsp:nvSpPr>
      <dsp:spPr>
        <a:xfrm>
          <a:off x="922863" y="0"/>
          <a:ext cx="1982269" cy="500505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0" rIns="188595" bIns="41910" numCol="1" spcCol="1270" anchor="ctr" anchorCtr="0">
          <a:noAutofit/>
        </a:bodyPr>
        <a:lstStyle/>
        <a:p>
          <a:pPr lvl="0" algn="r" defTabSz="1466850">
            <a:lnSpc>
              <a:spcPct val="90000"/>
            </a:lnSpc>
            <a:spcBef>
              <a:spcPct val="0"/>
            </a:spcBef>
            <a:spcAft>
              <a:spcPct val="35000"/>
            </a:spcAft>
          </a:pPr>
          <a:r>
            <a:rPr lang="en-US" sz="3300" kern="1200" dirty="0" smtClean="0"/>
            <a:t>Medications</a:t>
          </a:r>
          <a:endParaRPr lang="en-US" sz="3300" kern="1200" dirty="0"/>
        </a:p>
      </dsp:txBody>
      <dsp:txXfrm rot="16200000">
        <a:off x="346214" y="1994581"/>
        <a:ext cx="4504553" cy="5153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6D956-D3C2-442A-A862-B0E161C8CC00}">
      <dsp:nvSpPr>
        <dsp:cNvPr id="0" name=""/>
        <dsp:cNvSpPr/>
      </dsp:nvSpPr>
      <dsp:spPr>
        <a:xfrm>
          <a:off x="305744" y="0"/>
          <a:ext cx="7745733" cy="106680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t>Personal Quick Orders (Orders Tab)</a:t>
          </a:r>
          <a:endParaRPr lang="en-US" sz="4000" kern="1200" dirty="0"/>
        </a:p>
      </dsp:txBody>
      <dsp:txXfrm>
        <a:off x="357821" y="52077"/>
        <a:ext cx="7641579" cy="962646"/>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E6EB1-26C0-4225-984E-91781B5D775D}" type="datetimeFigureOut">
              <a:rPr lang="en-US" smtClean="0"/>
              <a:pPr/>
              <a:t>8/13/2013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D66F23-7989-4F2D-91C1-807DF4782F59}" type="slidenum">
              <a:rPr lang="en-US" smtClean="0"/>
              <a:pPr/>
              <a:t>‹#›</a:t>
            </a:fld>
            <a:endParaRPr lang="en-US" dirty="0"/>
          </a:p>
        </p:txBody>
      </p:sp>
    </p:spTree>
    <p:extLst>
      <p:ext uri="{BB962C8B-B14F-4D97-AF65-F5344CB8AC3E}">
        <p14:creationId xmlns:p14="http://schemas.microsoft.com/office/powerpoint/2010/main" val="49191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(moderator name)! Welcome</a:t>
            </a:r>
            <a:r>
              <a:rPr lang="en-US" baseline="0" dirty="0" smtClean="0"/>
              <a:t> to today’s presentation of CPRS Strategies to Improve Efficiency</a:t>
            </a:r>
            <a:endParaRPr lang="en-US" dirty="0"/>
          </a:p>
        </p:txBody>
      </p:sp>
    </p:spTree>
    <p:extLst>
      <p:ext uri="{BB962C8B-B14F-4D97-AF65-F5344CB8AC3E}">
        <p14:creationId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Other keys can be used to complete actions instead of moving the cursor with the mouse.  Pressing one of the command keys along with one of the letter keys will give you the same action as clicking on the command. For example pressing the Control key and the letter C will copy highlighted text.   The Control key and the letter V will paste the text.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There is no need to remember all of the shortcut commands.  Shortcut commands that are available are listed next to the requested action, as illustrated in the green box on this slide.</a:t>
            </a:r>
          </a:p>
          <a:p>
            <a:endParaRPr lang="en-US" baseline="0" dirty="0" smtClean="0"/>
          </a:p>
          <a:p>
            <a:r>
              <a:rPr lang="en-US" baseline="0" dirty="0" smtClean="0"/>
              <a:t>This presentation provides a glimpse of a few CPRS shortcuts using the keyboard.  To learn more about keyboard shortcuts,  take a look at the on demand VeHu class by Dr. Neil Evans :  Class 101: Saving Time with Keyboard Shortcuts.</a:t>
            </a:r>
          </a:p>
          <a:p>
            <a:endParaRPr lang="en-US" baseline="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the poll results. </a:t>
            </a:r>
          </a:p>
          <a:p>
            <a:endParaRPr lang="en-US" dirty="0" smtClean="0"/>
          </a:p>
          <a:p>
            <a:endParaRPr lang="en-US" i="0" baseline="0" dirty="0" smtClean="0"/>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12</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13</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D7153A-F1BF-4485-89F9-FB68C89BDC86}" type="slidenum">
              <a:rPr lang="en-US" smtClean="0">
                <a:solidFill>
                  <a:prstClr val="black"/>
                </a:solidFill>
              </a:rPr>
              <a:pPr fontAlgn="base">
                <a:spcBef>
                  <a:spcPct val="0"/>
                </a:spcBef>
                <a:spcAft>
                  <a:spcPct val="0"/>
                </a:spcAft>
                <a:defRPr/>
              </a:pPr>
              <a:t>14</a:t>
            </a:fld>
            <a:endParaRPr lang="en-US" dirty="0" smtClean="0">
              <a:solidFill>
                <a:prstClr val="black"/>
              </a:solidFill>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Have you ever experienced times when Vista Web, Vista Imaging or IMED consent would not open.</a:t>
            </a: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The problem could be that a link is broken between the patient’s chart and programs which should link with the patient once the chart is opened.   The correct linking of programs is a function of the CCOW application.</a:t>
            </a: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CCOW stands for Clinical Context Object Workgroup</a:t>
            </a:r>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On this slide, the blue man with the paper clip intact indicates the chart is linked with CCOW.  </a:t>
            </a:r>
            <a:r>
              <a:rPr lang="en-US" dirty="0" smtClean="0"/>
              <a:t>This function synchronizes all the “compliant” programs and</a:t>
            </a:r>
            <a:r>
              <a:rPr lang="en-US" baseline="0" dirty="0" smtClean="0"/>
              <a:t> links them to the patient’s chart.</a:t>
            </a:r>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D7153A-F1BF-4485-89F9-FB68C89BDC86}" type="slidenum">
              <a:rPr lang="en-US" smtClean="0">
                <a:solidFill>
                  <a:prstClr val="black"/>
                </a:solidFill>
              </a:rPr>
              <a:pPr fontAlgn="base">
                <a:spcBef>
                  <a:spcPct val="0"/>
                </a:spcBef>
                <a:spcAft>
                  <a:spcPct val="0"/>
                </a:spcAft>
                <a:defRPr/>
              </a:pPr>
              <a:t>15</a:t>
            </a:fld>
            <a:endParaRPr lang="en-US" dirty="0" smtClean="0">
              <a:solidFill>
                <a:prstClr val="black"/>
              </a:solidFill>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  A group of people with a broken paper clip means the chart is not linked.   If the link is broken, you will not be able to proceed with the program.   In other words, Vista Web, Vista Imaging or Imed Consent will not open.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smtClean="0">
                <a:solidFill>
                  <a:schemeClr val="tx1"/>
                </a:solidFill>
                <a:latin typeface="+mn-lt"/>
                <a:ea typeface="+mn-ea"/>
                <a:cs typeface="+mn-cs"/>
              </a:rPr>
              <a:t>In the past if a broken link was displayed I would close CPRS and reopen it to rejoin the link.</a:t>
            </a:r>
          </a:p>
          <a:p>
            <a:r>
              <a:rPr lang="en-US" sz="1200" b="0" kern="1200" baseline="0" dirty="0" smtClean="0">
                <a:solidFill>
                  <a:schemeClr val="tx1"/>
                </a:solidFill>
                <a:latin typeface="+mn-lt"/>
                <a:ea typeface="+mn-ea"/>
                <a:cs typeface="+mn-cs"/>
              </a:rPr>
              <a:t>That was a waste of valuable time.   To rejoin the link without exiting CPRS -</a:t>
            </a:r>
          </a:p>
          <a:p>
            <a:r>
              <a:rPr lang="en-US" sz="1200" kern="1200" baseline="0" dirty="0" smtClean="0">
                <a:solidFill>
                  <a:schemeClr val="tx1"/>
                </a:solidFill>
                <a:latin typeface="+mn-lt"/>
                <a:ea typeface="+mn-ea"/>
                <a:cs typeface="+mn-cs"/>
              </a:rPr>
              <a:t>Select “FILE” from the menu bar </a:t>
            </a:r>
          </a:p>
          <a:p>
            <a:r>
              <a:rPr lang="en-US" sz="1200" kern="1200" baseline="0" dirty="0" smtClean="0">
                <a:solidFill>
                  <a:schemeClr val="tx1"/>
                </a:solidFill>
                <a:latin typeface="+mn-lt"/>
                <a:ea typeface="+mn-ea"/>
                <a:cs typeface="+mn-cs"/>
              </a:rPr>
              <a:t>then select “Rejoin patient link” and “Set new context”.</a:t>
            </a:r>
          </a:p>
          <a:p>
            <a:r>
              <a:rPr lang="en-US" sz="1200" kern="1200" baseline="0" dirty="0" smtClean="0">
                <a:solidFill>
                  <a:schemeClr val="tx1"/>
                </a:solidFill>
                <a:latin typeface="+mn-lt"/>
                <a:ea typeface="+mn-ea"/>
                <a:cs typeface="+mn-cs"/>
              </a:rPr>
              <a:t>The links in CPRS will re-synchronize and previously unlinked programs will open.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3750B1-49EA-4386-B0E3-5A4959DA304E}" type="slidenum">
              <a:rPr lang="en-US" smtClean="0">
                <a:solidFill>
                  <a:prstClr val="black"/>
                </a:solidFill>
              </a:rPr>
              <a:pPr fontAlgn="base">
                <a:spcBef>
                  <a:spcPct val="0"/>
                </a:spcBef>
                <a:spcAft>
                  <a:spcPct val="0"/>
                </a:spcAft>
                <a:defRPr/>
              </a:pPr>
              <a:t>17</a:t>
            </a:fld>
            <a:endParaRPr lang="en-US" dirty="0" smtClean="0">
              <a:solidFill>
                <a:prstClr val="black"/>
              </a:solidFill>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Would you like to access quick information about the patient without opening multiple tabs in CPRS?   The items on the cover sheet include a lot of background information.  </a:t>
            </a:r>
          </a:p>
          <a:p>
            <a:pPr eaLnBrk="1" hangingPunct="1">
              <a:spcBef>
                <a:spcPct val="0"/>
              </a:spcBef>
            </a:pPr>
            <a:r>
              <a:rPr lang="en-US" baseline="0" dirty="0" smtClean="0"/>
              <a:t>To view additional information, position the cursor over the item on the cover sheet.  </a:t>
            </a:r>
          </a:p>
          <a:p>
            <a:pPr eaLnBrk="1" hangingPunct="1">
              <a:spcBef>
                <a:spcPct val="0"/>
              </a:spcBef>
            </a:pPr>
            <a:r>
              <a:rPr lang="en-US" baseline="0" dirty="0" smtClean="0"/>
              <a:t>Left click on the mouse and detailed information will display.</a:t>
            </a:r>
          </a:p>
          <a:p>
            <a:pPr eaLnBrk="1" hangingPunct="1">
              <a:spcBef>
                <a:spcPct val="0"/>
              </a:spcBef>
            </a:pPr>
            <a:endParaRPr lang="en-US" baseline="0" dirty="0" smtClean="0"/>
          </a:p>
          <a:p>
            <a:pPr eaLnBrk="1" hangingPunct="1">
              <a:spcBef>
                <a:spcPct val="0"/>
              </a:spcBef>
            </a:pPr>
            <a:r>
              <a:rPr lang="en-US" baseline="0" dirty="0" smtClean="0"/>
              <a:t>In this example by left clicking on one of the listed allergies,  the signs/symptoms that occurred related to this allergy and the date the allergy was documented will display.</a:t>
            </a:r>
          </a:p>
          <a:p>
            <a:pPr eaLnBrk="1" hangingPunct="1">
              <a:spcBef>
                <a:spcPct val="0"/>
              </a:spcBef>
            </a:pPr>
            <a:r>
              <a:rPr lang="en-US" baseline="0" dirty="0" smtClean="0"/>
              <a:t>Another example of information to view from the cover sheet, are the progress notes written during a clinic visit.  Follow the same process mentioned earlier:  Place the cursor on the clinic visit date and left click with the mouse.  All of the notes linked to that visit will display. </a:t>
            </a:r>
          </a:p>
          <a:p>
            <a:pPr eaLnBrk="1" hangingPunct="1">
              <a:spcBef>
                <a:spcPct val="0"/>
              </a:spcBef>
            </a:pPr>
            <a:r>
              <a:rPr lang="en-US" baseline="0" dirty="0" smtClean="0"/>
              <a:t> Viewing a note from the cover sheet can save valuable time by skipping the steps of searching for a note in the notes tab.</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menu item we</a:t>
            </a:r>
            <a:r>
              <a:rPr lang="en-US" baseline="0" dirty="0" smtClean="0"/>
              <a:t> will look at is the Tools Tab.</a:t>
            </a:r>
            <a:endParaRPr lang="en-US" dirty="0" smtClean="0"/>
          </a:p>
          <a:p>
            <a:endParaRPr lang="en-US" dirty="0" smtClean="0"/>
          </a:p>
          <a:p>
            <a:r>
              <a:rPr lang="en-US" dirty="0" smtClean="0"/>
              <a:t>If you have not had a chance to explore the tools tab</a:t>
            </a:r>
            <a:r>
              <a:rPr lang="en-US" baseline="0" dirty="0" smtClean="0"/>
              <a:t> in CPRS, </a:t>
            </a:r>
            <a:r>
              <a:rPr lang="en-US" dirty="0" smtClean="0"/>
              <a:t> I highly encourage you to take a</a:t>
            </a:r>
            <a:r>
              <a:rPr lang="en-US" baseline="0" dirty="0" smtClean="0"/>
              <a:t> few minutes the next time you are in CPRS and </a:t>
            </a:r>
            <a:r>
              <a:rPr lang="en-US" dirty="0" smtClean="0"/>
              <a:t>review the information</a:t>
            </a:r>
            <a:r>
              <a:rPr lang="en-US" baseline="0" dirty="0" smtClean="0"/>
              <a:t> included in the Tools tab for your site.</a:t>
            </a:r>
          </a:p>
          <a:p>
            <a:endParaRPr lang="en-US" baseline="0" dirty="0" smtClean="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tools tab is located at the top of</a:t>
            </a:r>
            <a:r>
              <a:rPr lang="en-US" baseline="0" dirty="0" smtClean="0"/>
              <a:t> the CPRS screen.  It </a:t>
            </a:r>
            <a:r>
              <a:rPr lang="en-US" dirty="0" smtClean="0"/>
              <a:t>can be</a:t>
            </a:r>
            <a:r>
              <a:rPr lang="en-US" baseline="0" dirty="0" smtClean="0"/>
              <a:t> accessed from any tab within CPRS.</a:t>
            </a:r>
            <a:r>
              <a:rPr lang="en-US" dirty="0" smtClean="0"/>
              <a:t> </a:t>
            </a:r>
          </a:p>
          <a:p>
            <a:endParaRPr lang="en-US" baseline="0" dirty="0" smtClean="0"/>
          </a:p>
          <a:p>
            <a:r>
              <a:rPr lang="en-US" baseline="0" dirty="0" smtClean="0"/>
              <a:t>You may already be familiar with several of the items on the tools tab such as Secure messaging, Vista imaging, and Imed consent.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Real estate is limited on the tools tab. Each site customizes their tools tab to best meet the users needs.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tools tab contains many links to clinical resources and educational material that can be used in your day to day practice.</a:t>
            </a:r>
          </a:p>
          <a:p>
            <a:r>
              <a:rPr lang="en-US" baseline="0" dirty="0" smtClean="0"/>
              <a:t>A few examples of items that can be placed on the Tools Tab include:  nursing reference materials, the VA Library web site, PACT Toolkit,  the VSSC to review PACT reports and the WiKI website for additional CPRS help.</a:t>
            </a:r>
          </a:p>
          <a:p>
            <a:endParaRPr lang="en-US" baseline="0" dirty="0" smtClean="0"/>
          </a:p>
          <a:p>
            <a:r>
              <a:rPr lang="en-US" baseline="0" dirty="0" smtClean="0"/>
              <a:t>On this slide, notice the arrows in the green box to the right of the items.</a:t>
            </a:r>
          </a:p>
          <a:p>
            <a:r>
              <a:rPr lang="en-US" baseline="0" dirty="0" smtClean="0"/>
              <a:t>An arrow indicates there are additional items available for that selection.</a:t>
            </a:r>
          </a:p>
          <a:p>
            <a:r>
              <a:rPr lang="en-US" baseline="0" dirty="0" smtClean="0"/>
              <a:t>Click on the arrow to expand the available tools .</a:t>
            </a:r>
          </a:p>
          <a:p>
            <a:endParaRPr lang="en-US" baseline="0" dirty="0" smtClean="0"/>
          </a:p>
          <a:p>
            <a:endParaRPr lang="en-US" baseline="0" dirty="0" smtClean="0"/>
          </a:p>
          <a:p>
            <a:endParaRPr lang="en-US" baseline="0" dirty="0" smtClean="0"/>
          </a:p>
          <a:p>
            <a:endParaRPr lang="en-US" baseline="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this</a:t>
            </a:r>
            <a:r>
              <a:rPr lang="en-US" baseline="0" dirty="0" smtClean="0"/>
              <a:t> presentation we will present a few tricks and tips to assist you with navigating in CPRS  and customizing CPRS to more efficiently meet your needs.</a:t>
            </a:r>
            <a:endParaRPr lang="en-US" dirty="0"/>
          </a:p>
        </p:txBody>
      </p:sp>
    </p:spTree>
    <p:extLst>
      <p:ext uri="{BB962C8B-B14F-4D97-AF65-F5344CB8AC3E}">
        <p14:creationId xmlns:p14="http://schemas.microsoft.com/office/powerpoint/2010/main" val="3842750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is an example of one sites link to their local resource share point.</a:t>
            </a:r>
          </a:p>
          <a:p>
            <a:r>
              <a:rPr lang="en-US" baseline="0" dirty="0" smtClean="0"/>
              <a:t>As you can see, on this share point there is a section specific to Nursing resources.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the information located on the tools  menu is customized at each site.</a:t>
            </a:r>
          </a:p>
          <a:p>
            <a:endParaRPr lang="en-US" baseline="0" dirty="0" smtClean="0"/>
          </a:p>
          <a:p>
            <a:r>
              <a:rPr lang="en-US" baseline="0" dirty="0" smtClean="0"/>
              <a:t>If links to common resources are not included on your tools menu, talk with your CAC to find out the process to have items added.  Many clinical resources are available from national and local share points.  Other helpful links that can be included on the tools tab include links to the local library and the online Veterans Health Library.   The weblinks for the library sites are included in the notes section for this slide.</a:t>
            </a:r>
          </a:p>
          <a:p>
            <a:endParaRPr lang="en-US" baseline="0" dirty="0" smtClean="0"/>
          </a:p>
          <a:p>
            <a:r>
              <a:rPr lang="en-US" baseline="0" dirty="0" smtClean="0"/>
              <a:t>Remember,  take a few minutes and navigate around your TOOLS  tab to become familiar with all of the great tools available to you at the touch of your fingers.</a:t>
            </a:r>
          </a:p>
          <a:p>
            <a:endParaRPr lang="en-US" baseline="0" dirty="0" smtClean="0"/>
          </a:p>
          <a:p>
            <a:r>
              <a:rPr lang="en-US" baseline="0" dirty="0" smtClean="0"/>
              <a:t>Link to the National VA on line library:</a:t>
            </a:r>
          </a:p>
          <a:p>
            <a:r>
              <a:rPr lang="en-US" baseline="0" dirty="0" smtClean="0"/>
              <a:t> http://vaww.vhaco.va.gov/library/default.htm</a:t>
            </a:r>
          </a:p>
          <a:p>
            <a:endParaRPr lang="en-US" baseline="0" dirty="0" smtClean="0"/>
          </a:p>
          <a:p>
            <a:r>
              <a:rPr lang="en-US" sz="1200" kern="1200" dirty="0" smtClean="0">
                <a:solidFill>
                  <a:schemeClr val="tx1"/>
                </a:solidFill>
                <a:effectLst/>
                <a:latin typeface="+mn-lt"/>
                <a:ea typeface="+mn-ea"/>
                <a:cs typeface="+mn-cs"/>
              </a:rPr>
              <a:t>online Veterans Health Library (VHL) :</a:t>
            </a:r>
          </a:p>
          <a:p>
            <a:r>
              <a:rPr lang="en-US" sz="1200" kern="1200" baseline="0" dirty="0" smtClean="0">
                <a:solidFill>
                  <a:schemeClr val="tx1"/>
                </a:solidFill>
                <a:effectLst/>
                <a:latin typeface="+mn-lt"/>
                <a:ea typeface="+mn-ea"/>
                <a:cs typeface="+mn-cs"/>
              </a:rPr>
              <a:t> http://www.veteranshealthlibrary.org</a:t>
            </a:r>
          </a:p>
          <a:p>
            <a:endParaRPr lang="en-US" baseline="0" dirty="0" smtClean="0"/>
          </a:p>
          <a:p>
            <a:endParaRPr lang="en-US" baseline="0" dirty="0" smtClean="0"/>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t>The Tools menu has </a:t>
            </a:r>
            <a:r>
              <a:rPr lang="en-US" baseline="0" dirty="0" smtClean="0"/>
              <a:t>3 items which are standard for all sites:</a:t>
            </a:r>
          </a:p>
          <a:p>
            <a:pPr marL="228600" indent="-228600" eaLnBrk="1" hangingPunct="1">
              <a:spcBef>
                <a:spcPct val="0"/>
              </a:spcBef>
              <a:buAutoNum type="arabicPeriod"/>
            </a:pPr>
            <a:r>
              <a:rPr lang="en-US" baseline="0" dirty="0" smtClean="0"/>
              <a:t> Graphing</a:t>
            </a:r>
          </a:p>
          <a:p>
            <a:pPr marL="228600" indent="-228600" eaLnBrk="1" hangingPunct="1">
              <a:spcBef>
                <a:spcPct val="0"/>
              </a:spcBef>
              <a:buAutoNum type="arabicPeriod"/>
            </a:pPr>
            <a:r>
              <a:rPr lang="en-US" baseline="0" dirty="0" smtClean="0"/>
              <a:t> Lab test information</a:t>
            </a:r>
          </a:p>
          <a:p>
            <a:pPr marL="228600" indent="-228600" eaLnBrk="1" hangingPunct="1">
              <a:spcBef>
                <a:spcPct val="0"/>
              </a:spcBef>
              <a:buAutoNum type="arabicPeriod"/>
            </a:pPr>
            <a:r>
              <a:rPr lang="en-US" baseline="0" dirty="0" smtClean="0"/>
              <a:t> Options for customizing CPRS</a:t>
            </a:r>
          </a:p>
          <a:p>
            <a:pPr eaLnBrk="1" hangingPunct="1">
              <a:spcBef>
                <a:spcPct val="0"/>
              </a:spcBef>
            </a:pPr>
            <a:endParaRPr lang="en-US" baseline="0" dirty="0" smtClean="0"/>
          </a:p>
          <a:p>
            <a:pPr eaLnBrk="1" hangingPunct="1">
              <a:spcBef>
                <a:spcPct val="0"/>
              </a:spcBef>
            </a:pPr>
            <a:r>
              <a:rPr lang="en-US" baseline="0" dirty="0" smtClean="0"/>
              <a:t>These items are located at the bottom of the Tools Tab.    </a:t>
            </a:r>
          </a:p>
          <a:p>
            <a:pPr eaLnBrk="1" hangingPunct="1">
              <a:spcBef>
                <a:spcPct val="0"/>
              </a:spcBef>
            </a:pPr>
            <a:endParaRPr lang="en-US" baseline="0" dirty="0" smtClean="0"/>
          </a:p>
          <a:p>
            <a:pPr marL="228600" indent="-228600" eaLnBrk="1" hangingPunct="1">
              <a:spcBef>
                <a:spcPct val="0"/>
              </a:spcBef>
              <a:buNone/>
            </a:pPr>
            <a:r>
              <a:rPr lang="en-US" baseline="0" dirty="0" smtClean="0"/>
              <a:t>During this presentation we will not be reviewing the graphing options.   However there are excellent on demand presentation from VeHU that can be viewed at another time.</a:t>
            </a:r>
          </a:p>
          <a:p>
            <a:pPr marL="228600" indent="-228600" eaLnBrk="1" hangingPunct="1">
              <a:spcBef>
                <a:spcPct val="0"/>
              </a:spcBef>
              <a:buNone/>
            </a:pPr>
            <a:r>
              <a:rPr lang="en-US" baseline="0" dirty="0" smtClean="0"/>
              <a:t>One is class # 115:  CPRS Tips and Timesavers by Dr. Neil Evans and Dr. Donald Weinshenker.  This class not only reviews the graphing tools, it also expands on many of the tips and tricks mentioned in today’s presentation.</a:t>
            </a:r>
          </a:p>
          <a:p>
            <a:pPr marL="228600" indent="-228600" eaLnBrk="1" hangingPunct="1">
              <a:spcBef>
                <a:spcPct val="0"/>
              </a:spcBef>
              <a:buNone/>
            </a:pPr>
            <a:endParaRPr lang="en-US" sz="800" b="0" baseline="0" dirty="0" smtClean="0"/>
          </a:p>
          <a:p>
            <a:pPr marL="228600" indent="-228600" eaLnBrk="1" hangingPunct="1">
              <a:spcBef>
                <a:spcPct val="0"/>
              </a:spcBef>
              <a:buNone/>
            </a:pPr>
            <a:r>
              <a:rPr lang="en-US" baseline="0" dirty="0" smtClean="0"/>
              <a:t>The lab test information menu provides a way to view how different lab test and panels are set up in the lab package.</a:t>
            </a:r>
          </a:p>
          <a:p>
            <a:pPr marL="228600" indent="-228600" eaLnBrk="1" hangingPunct="1">
              <a:spcBef>
                <a:spcPct val="0"/>
              </a:spcBef>
              <a:buNone/>
            </a:pPr>
            <a:r>
              <a:rPr lang="en-US" baseline="0" dirty="0" smtClean="0"/>
              <a:t>Information about the lab test include:  Listing of  individual test a panel</a:t>
            </a:r>
          </a:p>
          <a:p>
            <a:pPr marL="228600" indent="-228600" eaLnBrk="1" hangingPunct="1">
              <a:spcBef>
                <a:spcPct val="0"/>
              </a:spcBef>
              <a:buNone/>
            </a:pPr>
            <a:r>
              <a:rPr lang="en-US" baseline="0" dirty="0" smtClean="0"/>
              <a:t>                                                         Reference ranges for results</a:t>
            </a:r>
          </a:p>
          <a:p>
            <a:pPr marL="228600" indent="-228600" eaLnBrk="1" hangingPunct="1">
              <a:spcBef>
                <a:spcPct val="0"/>
              </a:spcBef>
              <a:buNone/>
            </a:pPr>
            <a:r>
              <a:rPr lang="en-US" baseline="0" dirty="0" smtClean="0"/>
              <a:t>                                                         Specimen collection information such as the volume of blood required and type of collection tube needed.</a:t>
            </a:r>
          </a:p>
          <a:p>
            <a:endParaRPr lang="en-US" baseline="0" dirty="0" smtClean="0"/>
          </a:p>
          <a:p>
            <a:endParaRPr lang="en-US" baseline="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BE325B-39C2-4BBA-8553-2EA4B56B84EB}" type="slidenum">
              <a:rPr lang="en-US" smtClean="0">
                <a:solidFill>
                  <a:prstClr val="black"/>
                </a:solidFill>
              </a:rPr>
              <a:pPr fontAlgn="base">
                <a:spcBef>
                  <a:spcPct val="0"/>
                </a:spcBef>
                <a:spcAft>
                  <a:spcPct val="0"/>
                </a:spcAft>
                <a:defRPr/>
              </a:pPr>
              <a:t>22</a:t>
            </a:fld>
            <a:endParaRPr lang="en-US" dirty="0" smtClean="0">
              <a:solidFill>
                <a:prstClr val="black"/>
              </a:solidFill>
            </a:endParaRPr>
          </a:p>
        </p:txBody>
      </p:sp>
      <p:sp>
        <p:nvSpPr>
          <p:cNvPr id="63491" name="Rectangle 2"/>
          <p:cNvSpPr>
            <a:spLocks noGrp="1" noRot="1" noChangeAspect="1" noChangeArrowheads="1" noTextEdit="1"/>
          </p:cNvSpPr>
          <p:nvPr>
            <p:ph type="sldImg"/>
          </p:nvPr>
        </p:nvSpPr>
        <p:spPr bwMode="auto">
          <a:xfrm>
            <a:off x="1141413" y="685800"/>
            <a:ext cx="4575175" cy="3432175"/>
          </a:xfrm>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As mentioned on the previous slides,</a:t>
            </a:r>
            <a:r>
              <a:rPr lang="en-US" baseline="0" dirty="0" smtClean="0"/>
              <a:t> t</a:t>
            </a:r>
            <a:r>
              <a:rPr lang="en-US" dirty="0" smtClean="0"/>
              <a:t>he</a:t>
            </a:r>
            <a:r>
              <a:rPr lang="en-US" baseline="0" dirty="0" smtClean="0"/>
              <a:t>re are many valuable items on the Tools menu.  But the most important item </a:t>
            </a:r>
            <a:r>
              <a:rPr lang="en-US" dirty="0" smtClean="0"/>
              <a:t>to help you save time while</a:t>
            </a:r>
            <a:r>
              <a:rPr lang="en-US" baseline="0" dirty="0" smtClean="0"/>
              <a:t> surfing in CPRS is the very last item, the OPTIONS menu.</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E0393C-AD24-4BE2-8A92-C1D552424537}" type="slidenum">
              <a:rPr lang="en-US" smtClean="0">
                <a:solidFill>
                  <a:prstClr val="black"/>
                </a:solidFill>
              </a:rPr>
              <a:pPr fontAlgn="base">
                <a:spcBef>
                  <a:spcPct val="0"/>
                </a:spcBef>
                <a:spcAft>
                  <a:spcPct val="0"/>
                </a:spcAft>
                <a:defRPr/>
              </a:pPr>
              <a:t>23</a:t>
            </a:fld>
            <a:endParaRPr lang="en-US" dirty="0" smtClean="0">
              <a:solidFill>
                <a:prstClr val="black"/>
              </a:solidFill>
            </a:endParaRPr>
          </a:p>
        </p:txBody>
      </p:sp>
      <p:sp>
        <p:nvSpPr>
          <p:cNvPr id="64515" name="Rectangle 2"/>
          <p:cNvSpPr>
            <a:spLocks noGrp="1" noRot="1" noChangeAspect="1" noChangeArrowheads="1" noTextEdit="1"/>
          </p:cNvSpPr>
          <p:nvPr>
            <p:ph type="sldImg"/>
          </p:nvPr>
        </p:nvSpPr>
        <p:spPr bwMode="auto">
          <a:xfrm>
            <a:off x="1141413" y="685800"/>
            <a:ext cx="4575175" cy="3432175"/>
          </a:xfrm>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going to take a few minutes and review some of the tips and tricks available in the different tabs on the options menu. </a:t>
            </a:r>
            <a:r>
              <a:rPr lang="en-US" dirty="0" smtClean="0"/>
              <a:t>Each tab under the options section provides</a:t>
            </a:r>
            <a:r>
              <a:rPr lang="en-US" baseline="0" dirty="0" smtClean="0"/>
              <a:t> additional</a:t>
            </a:r>
            <a:r>
              <a:rPr lang="en-US" dirty="0" smtClean="0"/>
              <a:t> ways</a:t>
            </a:r>
            <a:r>
              <a:rPr lang="en-US" baseline="0" dirty="0" smtClean="0"/>
              <a:t> to configure CPRS to meet your needs.</a:t>
            </a:r>
          </a:p>
          <a:p>
            <a:endParaRPr lang="en-US" baseline="0" dirty="0" smtClean="0"/>
          </a:p>
          <a:p>
            <a:r>
              <a:rPr lang="en-US" baseline="0" dirty="0" smtClean="0"/>
              <a:t>During the 2</a:t>
            </a:r>
            <a:r>
              <a:rPr lang="en-US" baseline="30000" dirty="0" smtClean="0"/>
              <a:t>nd</a:t>
            </a:r>
            <a:r>
              <a:rPr lang="en-US" baseline="0" dirty="0" smtClean="0"/>
              <a:t> ½ of this presentation Chuck will explain different functionality available in the Lists/teams section.</a:t>
            </a:r>
            <a:endParaRPr lang="en-US" dirty="0" smtClean="0"/>
          </a:p>
          <a:p>
            <a:pPr eaLnBrk="1" hangingPunct="1">
              <a:spcBef>
                <a:spcPct val="0"/>
              </a:spcBef>
            </a:pPr>
            <a:endParaRPr lang="en-US" dirty="0" smtClean="0"/>
          </a:p>
          <a:p>
            <a:pPr eaLnBrk="1" hangingPunct="1">
              <a:spcBef>
                <a:spcPct val="0"/>
              </a:spcBef>
            </a:pPr>
            <a:r>
              <a:rPr lang="en-US" dirty="0" smtClean="0"/>
              <a:t>This current slide presents a view of the General tab.  </a:t>
            </a:r>
          </a:p>
          <a:p>
            <a:pPr eaLnBrk="1" hangingPunct="1">
              <a:spcBef>
                <a:spcPct val="0"/>
              </a:spcBef>
            </a:pPr>
            <a:r>
              <a:rPr lang="en-US" baseline="0" dirty="0" smtClean="0"/>
              <a:t>The General tab includes options to change the display of date ranges on the cover sheet and meds tab.</a:t>
            </a:r>
          </a:p>
          <a:p>
            <a:pPr eaLnBrk="1" hangingPunct="1">
              <a:spcBef>
                <a:spcPct val="0"/>
              </a:spcBef>
            </a:pPr>
            <a:r>
              <a:rPr lang="en-US" baseline="0" dirty="0" smtClean="0"/>
              <a:t>  From within this tab,  you can designate which section of the chart to open each time a patient is selected.  This function is helpful for chart reviews.  For instance, if you will be reviewing only the notes tab,  select the “Other Parameters” button</a:t>
            </a:r>
          </a:p>
          <a:p>
            <a:pPr eaLnBrk="1" hangingPunct="1">
              <a:spcBef>
                <a:spcPct val="0"/>
              </a:spcBef>
            </a:pPr>
            <a:r>
              <a:rPr lang="en-US" baseline="0" dirty="0" smtClean="0"/>
              <a:t>And  set the chart tab to notes.  </a:t>
            </a:r>
          </a:p>
          <a:p>
            <a:pPr eaLnBrk="1" hangingPunct="1">
              <a:spcBef>
                <a:spcPct val="0"/>
              </a:spcBef>
            </a:pPr>
            <a:r>
              <a:rPr lang="en-US" baseline="0" dirty="0" smtClean="0"/>
              <a:t>Each time a different patient is selected, CPRS will open to the Notes section,  without first going to the cover sheet.   I do not recommend leaving the setting on the notes tab for day to day use, as you may miss valuable information which is included on the cover sheet.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How could we have a class on improving CPRS efficiency without mentioning alerts and notifications.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Are you receiving alerts you do not want?</a:t>
            </a:r>
          </a:p>
          <a:p>
            <a:r>
              <a:rPr lang="en-US" sz="1200" kern="1200" dirty="0" smtClean="0">
                <a:solidFill>
                  <a:schemeClr val="tx1"/>
                </a:solidFill>
                <a:effectLst/>
                <a:latin typeface="+mn-lt"/>
                <a:ea typeface="+mn-ea"/>
                <a:cs typeface="+mn-cs"/>
              </a:rPr>
              <a:t>Are there alerts you are NOT getting that you want to receive?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Which notifications go to which people in which location is set up locally.   Notifications can be set to go to different providers, users, devices and teams. Currently alerts can not be set up to display to the entire PCMM team without creating  a special team list.   Other alerts requiring additional set up are the consults. Teams and individuals to receive consult alerts must first be set up within the consult package.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Take a look at the middle column on this slide.   Notice some of the alerts are turned on and others are turned off.  In order to receive an alert it MUST be turned on.   Non-mandatory notifications can be turned on or off.   The comment section for each alert displays if the alert is mandatory.  Mandatory alerts can not be turned off by the user.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a good idea for local Informatics committees and CAC’s to periodically review the alert set ups at their facility.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help prevent alert overload, adjust notifications according to your preferences.  For instance there is no need to have both the Abnormal Lab result (info) and Abnormal Lab Results (action) alerts turned on.   The information alert will display the result of the individual lab test,  but if both notifications are turned on you will be alerted twice for the abnormal lab result.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Personally I prefer to use the action notification instead of the Informational ones.   The </a:t>
            </a:r>
            <a:r>
              <a:rPr lang="en-US" sz="1200" b="1" kern="1200" dirty="0" smtClean="0">
                <a:solidFill>
                  <a:schemeClr val="tx1"/>
                </a:solidFill>
                <a:effectLst/>
                <a:latin typeface="+mn-lt"/>
                <a:ea typeface="+mn-ea"/>
                <a:cs typeface="+mn-cs"/>
              </a:rPr>
              <a:t>action</a:t>
            </a:r>
            <a:r>
              <a:rPr lang="en-US" sz="1200" kern="1200" dirty="0" smtClean="0">
                <a:solidFill>
                  <a:schemeClr val="tx1"/>
                </a:solidFill>
                <a:effectLst/>
                <a:latin typeface="+mn-lt"/>
                <a:ea typeface="+mn-ea"/>
                <a:cs typeface="+mn-cs"/>
              </a:rPr>
              <a:t> alerts take me directly to the panel of lab results.  The i</a:t>
            </a:r>
            <a:r>
              <a:rPr lang="en-US" sz="1200" b="1" kern="1200" dirty="0" smtClean="0">
                <a:solidFill>
                  <a:schemeClr val="tx1"/>
                </a:solidFill>
                <a:effectLst/>
                <a:latin typeface="+mn-lt"/>
                <a:ea typeface="+mn-ea"/>
                <a:cs typeface="+mn-cs"/>
              </a:rPr>
              <a:t>nformation</a:t>
            </a:r>
            <a:r>
              <a:rPr lang="en-US" sz="1200" kern="1200" dirty="0" smtClean="0">
                <a:solidFill>
                  <a:schemeClr val="tx1"/>
                </a:solidFill>
                <a:effectLst/>
                <a:latin typeface="+mn-lt"/>
                <a:ea typeface="+mn-ea"/>
                <a:cs typeface="+mn-cs"/>
              </a:rPr>
              <a:t> alerts are nice for a quick glance, but when you click on the alert it goes away.</a:t>
            </a:r>
            <a:endParaRPr lang="en-US" sz="1200" kern="1200" dirty="0">
              <a:solidFill>
                <a:schemeClr val="tx1"/>
              </a:solidFill>
              <a:effectLst/>
              <a:latin typeface="+mn-lt"/>
              <a:ea typeface="+mn-ea"/>
              <a:cs typeface="+mn-cs"/>
            </a:endParaRPr>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01FA1E-EB49-4026-AA18-DC54969FD4FA}" type="slidenum">
              <a:rPr lang="en-US" smtClean="0">
                <a:solidFill>
                  <a:prstClr val="black"/>
                </a:solidFill>
              </a:rPr>
              <a:pPr fontAlgn="base">
                <a:spcBef>
                  <a:spcPct val="0"/>
                </a:spcBef>
                <a:spcAft>
                  <a:spcPct val="0"/>
                </a:spcAft>
                <a:defRPr/>
              </a:pPr>
              <a:t>24</a:t>
            </a:fld>
            <a:endParaRPr lang="en-US" dirty="0"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marL="514350" indent="-514350" eaLnBrk="1" fontAlgn="auto" hangingPunct="1">
              <a:spcAft>
                <a:spcPts val="0"/>
              </a:spcAft>
              <a:buFont typeface="Arial" pitchFamily="34" charset="0"/>
              <a:buNone/>
              <a:defRPr/>
            </a:pPr>
            <a:r>
              <a:rPr lang="en-US" dirty="0" smtClean="0"/>
              <a:t>To </a:t>
            </a:r>
            <a:r>
              <a:rPr lang="en-US" baseline="0" dirty="0" smtClean="0"/>
              <a:t>prevent important patient information from being missed while you are away, use the Surrogate Settings button to assign a surrogate to receive your alerts.</a:t>
            </a:r>
          </a:p>
          <a:p>
            <a:pPr marL="514350" indent="-514350" eaLnBrk="1" fontAlgn="auto" hangingPunct="1">
              <a:spcAft>
                <a:spcPts val="0"/>
              </a:spcAft>
              <a:buFont typeface="Arial" pitchFamily="34" charset="0"/>
              <a:buNone/>
              <a:defRPr/>
            </a:pPr>
            <a:endParaRPr lang="en-US" dirty="0" smtClean="0"/>
          </a:p>
          <a:p>
            <a:pPr lvl="1" algn="l" eaLnBrk="1" fontAlgn="auto" hangingPunct="1">
              <a:spcBef>
                <a:spcPts val="1200"/>
              </a:spcBef>
              <a:spcAft>
                <a:spcPts val="0"/>
              </a:spcAft>
              <a:buFont typeface="Arial" pitchFamily="34" charset="0"/>
              <a:buNone/>
              <a:defRPr/>
            </a:pPr>
            <a:r>
              <a:rPr lang="en-US" dirty="0" smtClean="0"/>
              <a:t>When assigning a surrogate there are a few guidelines to keep in mind: </a:t>
            </a:r>
          </a:p>
          <a:p>
            <a:pPr marL="685800" lvl="1" indent="-228600" algn="l" eaLnBrk="1" fontAlgn="auto" hangingPunct="1">
              <a:spcBef>
                <a:spcPts val="1200"/>
              </a:spcBef>
              <a:spcAft>
                <a:spcPts val="0"/>
              </a:spcAft>
              <a:buFont typeface="Arial" pitchFamily="34" charset="0"/>
              <a:buAutoNum type="arabicPeriod"/>
              <a:defRPr/>
            </a:pPr>
            <a:r>
              <a:rPr lang="en-US" dirty="0" smtClean="0"/>
              <a:t>Before designating a surrogate, consider </a:t>
            </a:r>
            <a:r>
              <a:rPr lang="en-US" u="sng" dirty="0" smtClean="0"/>
              <a:t>turning off</a:t>
            </a:r>
            <a:r>
              <a:rPr lang="en-US" dirty="0" smtClean="0"/>
              <a:t> some of the non-critical alerts to decrease the volume of alerts going to your surrogate.</a:t>
            </a:r>
          </a:p>
          <a:p>
            <a:pPr marL="685800" lvl="1" indent="-228600" algn="l" eaLnBrk="1" fontAlgn="auto" hangingPunct="1">
              <a:spcBef>
                <a:spcPts val="1200"/>
              </a:spcBef>
              <a:spcAft>
                <a:spcPts val="0"/>
              </a:spcAft>
              <a:buFont typeface="Arial" pitchFamily="34" charset="0"/>
              <a:buNone/>
              <a:defRPr/>
            </a:pPr>
            <a:r>
              <a:rPr lang="en-US" baseline="0" dirty="0" smtClean="0"/>
              <a:t>      For example do not leave on the informational and action notifications for the same type of alert.</a:t>
            </a:r>
            <a:endParaRPr lang="en-US" dirty="0" smtClean="0"/>
          </a:p>
          <a:p>
            <a:pPr lvl="1" eaLnBrk="1" fontAlgn="auto" hangingPunct="1">
              <a:spcBef>
                <a:spcPts val="1200"/>
              </a:spcBef>
              <a:spcAft>
                <a:spcPts val="0"/>
              </a:spcAft>
              <a:buFont typeface="Arial" pitchFamily="34" charset="0"/>
              <a:buNone/>
              <a:defRPr/>
            </a:pPr>
            <a:r>
              <a:rPr lang="en-US" dirty="0" smtClean="0"/>
              <a:t>2. Never</a:t>
            </a:r>
            <a:r>
              <a:rPr lang="en-US" baseline="0" dirty="0" smtClean="0"/>
              <a:t> assign a surrogate without the surrogate being aware of the  </a:t>
            </a:r>
          </a:p>
          <a:p>
            <a:pPr lvl="1" eaLnBrk="1" fontAlgn="auto" hangingPunct="1">
              <a:spcBef>
                <a:spcPts val="1200"/>
              </a:spcBef>
              <a:spcAft>
                <a:spcPts val="0"/>
              </a:spcAft>
              <a:buFont typeface="Arial" pitchFamily="34" charset="0"/>
              <a:buNone/>
              <a:defRPr/>
            </a:pPr>
            <a:r>
              <a:rPr lang="en-US" baseline="0" dirty="0" smtClean="0"/>
              <a:t>    dates and times they will be covering for you</a:t>
            </a:r>
          </a:p>
          <a:p>
            <a:pPr lvl="1" eaLnBrk="1" fontAlgn="auto" hangingPunct="1">
              <a:spcBef>
                <a:spcPts val="1200"/>
              </a:spcBef>
              <a:spcAft>
                <a:spcPts val="0"/>
              </a:spcAft>
              <a:buFont typeface="Arial" pitchFamily="34" charset="0"/>
              <a:buNone/>
              <a:defRPr/>
            </a:pPr>
            <a:r>
              <a:rPr lang="en-US" baseline="0" dirty="0" smtClean="0"/>
              <a:t>3. Make sure the dates and times for surrogacy are set to coincide with the times</a:t>
            </a:r>
          </a:p>
          <a:p>
            <a:pPr lvl="1" eaLnBrk="1" fontAlgn="auto" hangingPunct="1">
              <a:spcBef>
                <a:spcPts val="1200"/>
              </a:spcBef>
              <a:spcAft>
                <a:spcPts val="0"/>
              </a:spcAft>
              <a:buFont typeface="Arial" pitchFamily="34" charset="0"/>
              <a:buNone/>
              <a:defRPr/>
            </a:pPr>
            <a:r>
              <a:rPr lang="en-US" baseline="0" dirty="0" smtClean="0"/>
              <a:t>    you will be away.  </a:t>
            </a:r>
          </a:p>
          <a:p>
            <a:pPr lvl="1" eaLnBrk="1" fontAlgn="auto" hangingPunct="1">
              <a:spcBef>
                <a:spcPts val="1200"/>
              </a:spcBef>
              <a:spcAft>
                <a:spcPts val="0"/>
              </a:spcAft>
              <a:buFont typeface="Arial" pitchFamily="34" charset="0"/>
              <a:buNone/>
              <a:defRPr/>
            </a:pPr>
            <a:endParaRPr lang="en-US" dirty="0"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E268A2-435A-44F0-92BC-A1B922CF94AA}" type="slidenum">
              <a:rPr lang="en-US" smtClean="0">
                <a:solidFill>
                  <a:prstClr val="black"/>
                </a:solidFill>
              </a:rPr>
              <a:pPr fontAlgn="base">
                <a:spcBef>
                  <a:spcPct val="0"/>
                </a:spcBef>
                <a:spcAft>
                  <a:spcPct val="0"/>
                </a:spcAft>
                <a:defRPr/>
              </a:pPr>
              <a:t>25</a:t>
            </a:fld>
            <a:endParaRPr lang="en-US" dirty="0"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There may be times when more than one person will be assigned to cover leave.</a:t>
            </a:r>
          </a:p>
          <a:p>
            <a:r>
              <a:rPr lang="en-US" dirty="0" smtClean="0"/>
              <a:t>Some sites designate</a:t>
            </a:r>
            <a:r>
              <a:rPr lang="en-US" baseline="0" dirty="0" smtClean="0"/>
              <a:t> ADPAC’s or individuals within their service to set up the multiple surrogates for the person who will be away for an extended period of time.</a:t>
            </a:r>
          </a:p>
          <a:p>
            <a:endParaRPr lang="en-US" baseline="0" dirty="0" smtClean="0"/>
          </a:p>
          <a:p>
            <a:r>
              <a:rPr lang="en-US" baseline="0" dirty="0" smtClean="0"/>
              <a:t>You can set up your own list for multiple surrogates.   First sign into Vista and select View Alerts or ^VA .</a:t>
            </a:r>
          </a:p>
          <a:p>
            <a:r>
              <a:rPr lang="en-US" baseline="0" dirty="0" smtClean="0"/>
              <a:t>Current alerts will display along with a prompt to enter a number for the alert or enter a letter for a command.</a:t>
            </a:r>
          </a:p>
          <a:p>
            <a:r>
              <a:rPr lang="en-US" baseline="0" dirty="0" smtClean="0"/>
              <a:t>Enter the letter “S”   and a menu will display to select multiple surrogates.</a:t>
            </a:r>
          </a:p>
          <a:p>
            <a:r>
              <a:rPr lang="en-US" baseline="0" dirty="0" smtClean="0"/>
              <a:t>BE VERY CAREFUL:   Make sure all times when you will be away are accounted for.  Also make sure the surrogate will be available during the designated times.   DO NOT overlap time periods.  The end date of the first surrogate should be set for one minute before the start of the 2</a:t>
            </a:r>
            <a:r>
              <a:rPr lang="en-US" baseline="30000" dirty="0" smtClean="0"/>
              <a:t>nd</a:t>
            </a:r>
            <a:r>
              <a:rPr lang="en-US" baseline="0" dirty="0" smtClean="0"/>
              <a:t> surrogate.   There is a bug in the system and if the times are set to overlap,  the alert MAY loop around and not go to anyone.    </a:t>
            </a:r>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In</a:t>
            </a:r>
            <a:r>
              <a:rPr lang="en-US" baseline="0" dirty="0" smtClean="0"/>
              <a:t> a few minutes </a:t>
            </a:r>
            <a:r>
              <a:rPr lang="en-US" dirty="0" smtClean="0"/>
              <a:t>we will review ways</a:t>
            </a:r>
            <a:r>
              <a:rPr lang="en-US" baseline="0" dirty="0" smtClean="0"/>
              <a:t> to simplify processing of alerts, but for now we will stay in the options setting of the Tools Tab to review the process for setting up personalized list of Document titles.  This option is located at the bottom of the notes tab in the Options section of the Tools tab.</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Use</a:t>
            </a:r>
            <a:r>
              <a:rPr lang="en-US" baseline="0" dirty="0" smtClean="0"/>
              <a:t> this section to set up a list of frequently used note titles.</a:t>
            </a:r>
          </a:p>
          <a:p>
            <a:r>
              <a:rPr lang="en-US" baseline="0" dirty="0" smtClean="0"/>
              <a:t> First  Select the Note title</a:t>
            </a:r>
          </a:p>
          <a:p>
            <a:r>
              <a:rPr lang="en-US" baseline="0" dirty="0" smtClean="0"/>
              <a:t>Then Select Add to move the title to your personalized list of titles</a:t>
            </a:r>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baseline="0" dirty="0" smtClean="0"/>
              <a:t>Once the note is added to your list, use the up and down arrows to arrange the list in order of preference.</a:t>
            </a:r>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we</a:t>
            </a:r>
            <a:r>
              <a:rPr lang="en-US" baseline="0" dirty="0" smtClean="0"/>
              <a:t> begin, </a:t>
            </a:r>
            <a:r>
              <a:rPr lang="en-US" sz="1200" dirty="0" smtClean="0"/>
              <a:t>We would</a:t>
            </a:r>
            <a:r>
              <a:rPr lang="en-US" sz="1200" baseline="0" dirty="0" smtClean="0"/>
              <a:t> like to know </a:t>
            </a:r>
            <a:r>
              <a:rPr lang="en-US" sz="1200" dirty="0" smtClean="0"/>
              <a:t>which PACT team members are listening to today’s presentation.</a:t>
            </a:r>
          </a:p>
          <a:p>
            <a:pPr>
              <a:buNone/>
            </a:pPr>
            <a:endParaRPr lang="en-US" sz="1200" dirty="0" smtClean="0"/>
          </a:p>
          <a:p>
            <a:pPr>
              <a:buNone/>
            </a:pPr>
            <a:r>
              <a:rPr lang="en-US" sz="1200" dirty="0" smtClean="0"/>
              <a:t>What is your role on the team?</a:t>
            </a:r>
          </a:p>
          <a:p>
            <a:pPr>
              <a:buNone/>
            </a:pPr>
            <a:endParaRPr lang="en-US" sz="1200" dirty="0" smtClean="0"/>
          </a:p>
          <a:p>
            <a:pPr marL="860425" indent="-514350">
              <a:buFont typeface="+mj-lt"/>
              <a:buAutoNum type="alphaUcPeriod"/>
            </a:pPr>
            <a:r>
              <a:rPr lang="en-US" sz="1200" dirty="0" smtClean="0"/>
              <a:t>Provider</a:t>
            </a:r>
          </a:p>
          <a:p>
            <a:pPr marL="860425" indent="-514350">
              <a:buFont typeface="+mj-lt"/>
              <a:buAutoNum type="alphaUcPeriod"/>
            </a:pPr>
            <a:r>
              <a:rPr lang="en-US" sz="1200" dirty="0" smtClean="0"/>
              <a:t>RN Care Manager</a:t>
            </a:r>
          </a:p>
          <a:p>
            <a:pPr marL="860425" indent="-514350">
              <a:buFont typeface="+mj-lt"/>
              <a:buAutoNum type="alphaUcPeriod"/>
            </a:pPr>
            <a:r>
              <a:rPr lang="en-US" sz="1200" dirty="0" smtClean="0"/>
              <a:t>LPN</a:t>
            </a:r>
          </a:p>
          <a:p>
            <a:pPr marL="860425" indent="-514350">
              <a:buFont typeface="+mj-lt"/>
              <a:buAutoNum type="alphaUcPeriod"/>
            </a:pPr>
            <a:r>
              <a:rPr lang="en-US" sz="1200" dirty="0" smtClean="0"/>
              <a:t>HCT</a:t>
            </a:r>
          </a:p>
          <a:p>
            <a:pPr marL="860425" indent="-514350">
              <a:buFont typeface="+mj-lt"/>
              <a:buAutoNum type="alphaUcPeriod"/>
            </a:pPr>
            <a:r>
              <a:rPr lang="en-US" sz="1200" dirty="0" smtClean="0"/>
              <a:t>Other</a:t>
            </a:r>
          </a:p>
          <a:p>
            <a:endParaRPr lang="en-US" dirty="0" smtClean="0"/>
          </a:p>
          <a:p>
            <a:r>
              <a:rPr lang="en-US" dirty="0" smtClean="0"/>
              <a:t>To answer this question, use the blue polling</a:t>
            </a:r>
            <a:r>
              <a:rPr lang="en-US" baseline="0" dirty="0" smtClean="0"/>
              <a:t> icon located on the top of your screen.  For now, we will move on and come back to your results in just a moment.</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3</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effectLst/>
                <a:latin typeface="+mn-lt"/>
                <a:ea typeface="+mn-ea"/>
                <a:cs typeface="+mn-cs"/>
              </a:rPr>
              <a:t>After creating a list of titles frequently used, select a title to use as your default.  Once selected click the “Set as Default” button.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Once changes are made, Always, Always remember to select the  “Save Changes” button before exiting.</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D66F23-7989-4F2D-91C1-807DF4782F59}"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0E259D-82B5-4967-BB9F-F5AB0C69AE9B}" type="slidenum">
              <a:rPr lang="en-US" smtClean="0">
                <a:solidFill>
                  <a:prstClr val="black"/>
                </a:solidFill>
              </a:rPr>
              <a:pPr fontAlgn="base">
                <a:spcBef>
                  <a:spcPct val="0"/>
                </a:spcBef>
                <a:spcAft>
                  <a:spcPct val="0"/>
                </a:spcAft>
                <a:defRPr/>
              </a:pPr>
              <a:t>31</a:t>
            </a:fld>
            <a:endParaRPr lang="en-US" dirty="0" smtClean="0">
              <a:solidFill>
                <a:prstClr val="black"/>
              </a:solidFill>
            </a:endParaRPr>
          </a:p>
        </p:txBody>
      </p:sp>
      <p:sp>
        <p:nvSpPr>
          <p:cNvPr id="65539" name="Rectangle 2"/>
          <p:cNvSpPr>
            <a:spLocks noGrp="1" noRot="1" noChangeAspect="1" noChangeArrowheads="1" noTextEdit="1"/>
          </p:cNvSpPr>
          <p:nvPr>
            <p:ph type="sldImg"/>
          </p:nvPr>
        </p:nvSpPr>
        <p:spPr bwMode="auto">
          <a:xfrm>
            <a:off x="1141413" y="685800"/>
            <a:ext cx="4575175" cy="3432175"/>
          </a:xfrm>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While</a:t>
            </a:r>
            <a:r>
              <a:rPr lang="en-US" baseline="0" dirty="0" smtClean="0"/>
              <a:t> s</a:t>
            </a:r>
            <a:r>
              <a:rPr lang="en-US" dirty="0" smtClean="0"/>
              <a:t>till in the tools tab under</a:t>
            </a:r>
            <a:r>
              <a:rPr lang="en-US" baseline="0" dirty="0" smtClean="0"/>
              <a:t> </a:t>
            </a:r>
            <a:r>
              <a:rPr lang="en-US" dirty="0" smtClean="0"/>
              <a:t>options,</a:t>
            </a:r>
            <a:r>
              <a:rPr lang="en-US" baseline="0" dirty="0" smtClean="0"/>
              <a:t> lets </a:t>
            </a:r>
            <a:r>
              <a:rPr lang="en-US" dirty="0" smtClean="0"/>
              <a:t>move on to the reports tab. </a:t>
            </a:r>
          </a:p>
          <a:p>
            <a:pPr eaLnBrk="1" hangingPunct="1">
              <a:spcBef>
                <a:spcPct val="0"/>
              </a:spcBef>
            </a:pPr>
            <a:r>
              <a:rPr lang="en-US" dirty="0" smtClean="0"/>
              <a:t>CPRS is set at a system level to display a designated number</a:t>
            </a:r>
            <a:r>
              <a:rPr lang="en-US" baseline="0" dirty="0" smtClean="0"/>
              <a:t> </a:t>
            </a:r>
            <a:r>
              <a:rPr lang="en-US" dirty="0" smtClean="0"/>
              <a:t>of reports</a:t>
            </a:r>
            <a:r>
              <a:rPr lang="en-US" baseline="0" dirty="0" smtClean="0"/>
              <a:t>  within a specified time frame. </a:t>
            </a:r>
            <a:r>
              <a:rPr lang="en-US" dirty="0" smtClean="0"/>
              <a:t>This conserves network Bandwidth and make the system run faster.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times when you need to find a report that is out of the date range set at</a:t>
            </a:r>
            <a:r>
              <a:rPr lang="en-US" baseline="0" dirty="0" smtClean="0"/>
              <a:t> the system level.</a:t>
            </a:r>
          </a:p>
          <a:p>
            <a:r>
              <a:rPr lang="en-US" baseline="0" dirty="0" smtClean="0"/>
              <a:t>Maybe there was a CT scan from 2007 that you can not find in the system.  If this occurs, the date range for the imaging reports should be changed.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To change the date range select the report, highlight the date range, enter desired date, then select OK.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baseline="0" dirty="0" smtClean="0"/>
              <a:t>Now go back to view imaging reports and the CT from 2007 will display.</a:t>
            </a:r>
          </a:p>
          <a:p>
            <a:r>
              <a:rPr lang="en-US" baseline="0" dirty="0" smtClean="0"/>
              <a:t>If it still does not display then change the number under “Max” to increase the number of reports to return for the designated date range.</a:t>
            </a:r>
          </a:p>
          <a:p>
            <a:endParaRPr lang="en-US" dirty="0" smtClean="0"/>
          </a:p>
          <a:p>
            <a:r>
              <a:rPr lang="en-US" dirty="0" smtClean="0"/>
              <a:t>CAUTION:   Setting these ranges very large will slow down your</a:t>
            </a:r>
            <a:r>
              <a:rPr lang="en-US" baseline="0" dirty="0" smtClean="0"/>
              <a:t> computer !!! </a:t>
            </a:r>
          </a:p>
          <a:p>
            <a:r>
              <a:rPr lang="en-US" baseline="0" dirty="0" smtClean="0"/>
              <a:t>WE recommend changing the ranges temporarily only when you need to view specific reports.</a:t>
            </a:r>
            <a:endParaRPr lang="en-US" dirty="0" smtClean="0"/>
          </a:p>
        </p:txBody>
      </p:sp>
    </p:spTree>
    <p:extLst>
      <p:ext uri="{BB962C8B-B14F-4D97-AF65-F5344CB8AC3E}">
        <p14:creationId xmlns:p14="http://schemas.microsoft.com/office/powerpoint/2010/main" val="163880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now left the Tools tab but</a:t>
            </a:r>
            <a:r>
              <a:rPr lang="en-US" baseline="0" dirty="0" smtClean="0"/>
              <a:t> there is SO much to remember and more to learn.  Additional help is available from any tab in CPRS by selecting the HELP menu which is the last item on the tool bar in CPRS</a:t>
            </a:r>
          </a:p>
          <a:p>
            <a:endParaRPr lang="en-US" baseline="0" dirty="0" smtClean="0"/>
          </a:p>
          <a:p>
            <a:r>
              <a:rPr lang="en-US" baseline="0" dirty="0" smtClean="0"/>
              <a:t>When you go back to your work station,  take a few minutes and look at some of the items under Help.</a:t>
            </a:r>
          </a:p>
          <a:p>
            <a:r>
              <a:rPr lang="en-US" baseline="0" dirty="0" smtClean="0"/>
              <a:t>Select the HELP menu and click “Contents”.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choose</a:t>
            </a:r>
            <a:r>
              <a:rPr lang="en-US" baseline="0" dirty="0" smtClean="0"/>
              <a:t> </a:t>
            </a:r>
            <a:r>
              <a:rPr lang="en-US" dirty="0" smtClean="0"/>
              <a:t> “About CPRS”.</a:t>
            </a:r>
          </a:p>
          <a:p>
            <a:r>
              <a:rPr lang="en-US" dirty="0" smtClean="0"/>
              <a:t>A Search box will</a:t>
            </a:r>
            <a:r>
              <a:rPr lang="en-US" baseline="0" dirty="0" smtClean="0"/>
              <a:t> appear.  </a:t>
            </a:r>
            <a:r>
              <a:rPr lang="en-US" dirty="0" smtClean="0"/>
              <a:t>  Type the name of the topic you want to search.</a:t>
            </a:r>
          </a:p>
          <a:p>
            <a:r>
              <a:rPr lang="en-US" dirty="0" smtClean="0"/>
              <a:t>For this example I entered</a:t>
            </a:r>
            <a:r>
              <a:rPr lang="en-US" baseline="0" dirty="0" smtClean="0"/>
              <a:t> the word Alert.</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This</a:t>
            </a:r>
            <a:r>
              <a:rPr lang="en-US" baseline="0" dirty="0" smtClean="0"/>
              <a:t> information on this slide is an example of the material contained in the HELP menu for notifications/alerts. </a:t>
            </a:r>
          </a:p>
          <a:p>
            <a:r>
              <a:rPr lang="en-US" baseline="0" dirty="0" smtClean="0"/>
              <a:t>This slide is just an example and not meant to be read in depth from this presentation.</a:t>
            </a:r>
          </a:p>
          <a:p>
            <a:r>
              <a:rPr lang="en-US" baseline="0" dirty="0" smtClean="0"/>
              <a:t>To read more about notifications, alerts or any topic in CPRS use the HELP menu.</a:t>
            </a:r>
          </a:p>
          <a:p>
            <a:endParaRPr lang="en-US" baseline="0" dirty="0" smtClean="0"/>
          </a:p>
          <a:p>
            <a:r>
              <a:rPr lang="en-US" baseline="0" dirty="0" smtClean="0"/>
              <a:t>E</a:t>
            </a:r>
            <a:r>
              <a:rPr lang="en-US" dirty="0" smtClean="0"/>
              <a:t>verything you need to be a CPRS</a:t>
            </a:r>
            <a:r>
              <a:rPr lang="en-US" baseline="0" dirty="0" smtClean="0"/>
              <a:t> expert is at your fingertips.</a:t>
            </a:r>
          </a:p>
          <a:p>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gn="l" eaLnBrk="1" hangingPunct="1">
              <a:buFont typeface="Arial" charset="0"/>
              <a:buNone/>
            </a:pPr>
            <a:r>
              <a:rPr lang="en-US" sz="2400" b="0" dirty="0" smtClean="0"/>
              <a:t>Since we just</a:t>
            </a:r>
            <a:r>
              <a:rPr lang="en-US" sz="2400" b="0" baseline="0" dirty="0" smtClean="0"/>
              <a:t> looked at the HELP menu for Alerts/notifications, </a:t>
            </a:r>
            <a:endParaRPr lang="en-US" sz="2400" b="0" dirty="0" smtClean="0"/>
          </a:p>
          <a:p>
            <a:pPr marL="514350" indent="-514350" algn="l" eaLnBrk="1" hangingPunct="1">
              <a:buFont typeface="Arial" charset="0"/>
              <a:buNone/>
            </a:pPr>
            <a:r>
              <a:rPr lang="en-US" sz="2400" b="0" dirty="0" smtClean="0"/>
              <a:t>lets discuss</a:t>
            </a:r>
            <a:r>
              <a:rPr lang="en-US" sz="2400" b="0" baseline="0" dirty="0" smtClean="0"/>
              <a:t> how</a:t>
            </a:r>
            <a:r>
              <a:rPr lang="en-US" sz="2400" b="0" dirty="0" smtClean="0"/>
              <a:t> to more</a:t>
            </a:r>
            <a:r>
              <a:rPr lang="en-US" sz="2400" b="0" baseline="0" dirty="0" smtClean="0"/>
              <a:t> efficiently process the volume of alerts you receive.</a:t>
            </a:r>
            <a:endParaRPr lang="en-US" b="0" dirty="0" smtClean="0"/>
          </a:p>
          <a:p>
            <a:pPr marL="514350" indent="-514350" algn="l" eaLnBrk="1" hangingPunct="1">
              <a:buFont typeface="Arial" charset="0"/>
              <a:buNone/>
            </a:pPr>
            <a:endParaRPr lang="en-US" sz="2800" b="0" dirty="0" smtClean="0"/>
          </a:p>
          <a:p>
            <a:pPr marL="514350" indent="-514350" algn="l" eaLnBrk="1" hangingPunct="1">
              <a:buFont typeface="Arial" charset="0"/>
              <a:buNone/>
            </a:pPr>
            <a:r>
              <a:rPr lang="en-US" sz="2800" b="0" baseline="0" dirty="0" smtClean="0"/>
              <a:t>Processing alerts can be more efficient when the alerts are sorted by categories.</a:t>
            </a:r>
          </a:p>
          <a:p>
            <a:pPr algn="l"/>
            <a:endParaRPr lang="en-US" sz="2800" b="0" kern="1200" baseline="0" dirty="0" smtClean="0">
              <a:solidFill>
                <a:schemeClr val="tx1"/>
              </a:solidFill>
              <a:effectLst/>
              <a:latin typeface="+mn-lt"/>
              <a:ea typeface="+mn-ea"/>
              <a:cs typeface="+mn-cs"/>
            </a:endParaRPr>
          </a:p>
          <a:p>
            <a:pPr algn="l"/>
            <a:r>
              <a:rPr lang="en-US" sz="1200" b="0" kern="1200" dirty="0" smtClean="0">
                <a:solidFill>
                  <a:schemeClr val="tx1"/>
                </a:solidFill>
                <a:effectLst/>
                <a:latin typeface="+mn-lt"/>
                <a:ea typeface="+mn-ea"/>
                <a:cs typeface="+mn-cs"/>
              </a:rPr>
              <a:t>From the Notifications section on the patient selection screen you can change how alerts are displayed. </a:t>
            </a:r>
          </a:p>
          <a:p>
            <a:pPr algn="l"/>
            <a:endParaRPr lang="en-US" sz="1200" b="0" kern="1200" dirty="0" smtClean="0">
              <a:solidFill>
                <a:schemeClr val="tx1"/>
              </a:solidFill>
              <a:effectLst/>
              <a:latin typeface="+mn-lt"/>
              <a:ea typeface="+mn-ea"/>
              <a:cs typeface="+mn-cs"/>
            </a:endParaRPr>
          </a:p>
          <a:p>
            <a:pPr algn="l"/>
            <a:r>
              <a:rPr lang="en-US" sz="2400" b="0" dirty="0" smtClean="0"/>
              <a:t>Depending on personal preferences, sort the</a:t>
            </a:r>
            <a:r>
              <a:rPr lang="en-US" sz="2400" b="0" baseline="0" dirty="0" smtClean="0"/>
              <a:t> </a:t>
            </a:r>
            <a:r>
              <a:rPr lang="en-US" sz="2400" b="0" dirty="0" smtClean="0"/>
              <a:t>notifications by clicking any of the headings in the View Alert window.</a:t>
            </a:r>
          </a:p>
          <a:p>
            <a:pPr algn="l"/>
            <a:r>
              <a:rPr lang="en-US" sz="2400" b="0" dirty="0" smtClean="0"/>
              <a:t>For example if the Message heading is selected,  the notifications will display alphabetically by message.  This is a nice way to look at alerts you need</a:t>
            </a:r>
            <a:r>
              <a:rPr lang="en-US" sz="2400" b="0" baseline="0" dirty="0" smtClean="0"/>
              <a:t> to</a:t>
            </a:r>
            <a:r>
              <a:rPr lang="en-US" sz="2400" b="0" dirty="0" smtClean="0"/>
              <a:t> review at this time and save less important</a:t>
            </a:r>
            <a:r>
              <a:rPr lang="en-US" sz="2400" b="0" baseline="0" dirty="0" smtClean="0"/>
              <a:t> alerts to view later.</a:t>
            </a:r>
          </a:p>
          <a:p>
            <a:pPr lvl="1" algn="l" eaLnBrk="1" hangingPunct="1">
              <a:spcBef>
                <a:spcPts val="1200"/>
              </a:spcBef>
            </a:pPr>
            <a:endParaRPr lang="en-US" sz="2400" b="0" baseline="0" dirty="0" smtClean="0"/>
          </a:p>
          <a:p>
            <a:pPr algn="l"/>
            <a:r>
              <a:rPr lang="en-US" sz="1200" b="0" kern="1200" dirty="0" smtClean="0">
                <a:solidFill>
                  <a:schemeClr val="tx1"/>
                </a:solidFill>
                <a:effectLst/>
                <a:latin typeface="+mn-lt"/>
                <a:ea typeface="+mn-ea"/>
                <a:cs typeface="+mn-cs"/>
              </a:rPr>
              <a:t>Other ways to sort include: </a:t>
            </a:r>
          </a:p>
          <a:p>
            <a:pPr algn="l"/>
            <a:r>
              <a:rPr lang="en-US" sz="1200" b="0" kern="1200" dirty="0" smtClean="0">
                <a:solidFill>
                  <a:schemeClr val="tx1"/>
                </a:solidFill>
                <a:effectLst/>
                <a:latin typeface="+mn-lt"/>
                <a:ea typeface="+mn-ea"/>
                <a:cs typeface="+mn-cs"/>
              </a:rPr>
              <a:t>urgent alerts at the top </a:t>
            </a:r>
          </a:p>
          <a:p>
            <a:pPr algn="l"/>
            <a:r>
              <a:rPr lang="en-US" sz="1200" b="0" kern="1200" dirty="0" smtClean="0">
                <a:solidFill>
                  <a:schemeClr val="tx1"/>
                </a:solidFill>
                <a:effectLst/>
                <a:latin typeface="+mn-lt"/>
                <a:ea typeface="+mn-ea"/>
                <a:cs typeface="+mn-cs"/>
              </a:rPr>
              <a:t>date of alerts</a:t>
            </a:r>
          </a:p>
          <a:p>
            <a:pPr algn="l"/>
            <a:r>
              <a:rPr lang="en-US" sz="1200" b="0" kern="1200" dirty="0" smtClean="0">
                <a:solidFill>
                  <a:schemeClr val="tx1"/>
                </a:solidFill>
                <a:effectLst/>
                <a:latin typeface="+mn-lt"/>
                <a:ea typeface="+mn-ea"/>
                <a:cs typeface="+mn-cs"/>
              </a:rPr>
              <a:t>patient location</a:t>
            </a:r>
          </a:p>
          <a:p>
            <a:pPr algn="l"/>
            <a:endParaRPr lang="en-US" b="0" dirty="0"/>
          </a:p>
        </p:txBody>
      </p:sp>
    </p:spTree>
    <p:extLst>
      <p:ext uri="{BB962C8B-B14F-4D97-AF65-F5344CB8AC3E}">
        <p14:creationId xmlns:p14="http://schemas.microsoft.com/office/powerpoint/2010/main" val="4184464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Processing alerts can be simplified by selecting multiple notifications at a time.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Notifications displaying randomly on your list,</a:t>
            </a:r>
            <a:r>
              <a:rPr lang="en-US" sz="1200" b="0" kern="1200" baseline="0" dirty="0" smtClean="0">
                <a:solidFill>
                  <a:schemeClr val="tx1"/>
                </a:solidFill>
                <a:effectLst/>
                <a:latin typeface="+mn-lt"/>
                <a:ea typeface="+mn-ea"/>
                <a:cs typeface="+mn-cs"/>
              </a:rPr>
              <a:t> </a:t>
            </a:r>
            <a:r>
              <a:rPr lang="en-US" sz="1200" b="0" dirty="0" smtClean="0"/>
              <a:t>can be selected by pressing</a:t>
            </a:r>
            <a:r>
              <a:rPr lang="en-US" sz="1200" b="0" baseline="0" dirty="0" smtClean="0"/>
              <a:t> and </a:t>
            </a:r>
            <a:r>
              <a:rPr lang="en-US" sz="1200" b="0" dirty="0" smtClean="0"/>
              <a:t>holding the Control(CTRL) key, then click on each notification you want to process.</a:t>
            </a:r>
          </a:p>
          <a:p>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After the notifications are highlighted,  click</a:t>
            </a:r>
            <a:r>
              <a:rPr lang="en-US" b="0" baseline="0" dirty="0" smtClean="0"/>
              <a:t> </a:t>
            </a:r>
            <a:r>
              <a:rPr lang="en-US" b="0" dirty="0" smtClean="0"/>
              <a:t>the process button at the bottom of the alert screen or hit the enter key to review the highlighted</a:t>
            </a:r>
            <a:r>
              <a:rPr lang="en-US" b="0" baseline="0" dirty="0" smtClean="0"/>
              <a:t> alerts.  </a:t>
            </a:r>
            <a:endParaRPr lang="en-US" b="0" dirty="0" smtClean="0"/>
          </a:p>
          <a:p>
            <a:endParaRPr lang="en-US" b="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group notifications by category</a:t>
            </a:r>
            <a:r>
              <a:rPr lang="en-US" baseline="0" dirty="0" smtClean="0"/>
              <a:t> as mentioned earlier,  The group of notifications will display  in a sequence.  To highlight these alerts press the SHIFT key and then click on the first alert and the last alert in the sequence.</a:t>
            </a:r>
          </a:p>
          <a:p>
            <a:endParaRPr lang="en-US" baseline="0" dirty="0" smtClean="0"/>
          </a:p>
          <a:p>
            <a:r>
              <a:rPr lang="en-US" baseline="0" dirty="0" smtClean="0"/>
              <a:t>Once the notifications are highlighted press the enter key or the Process button to process the highlighted notifications.</a:t>
            </a:r>
            <a:endParaRPr lang="en-US" dirty="0" smtClean="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a:t>
            </a:r>
            <a:r>
              <a:rPr lang="en-US" dirty="0" smtClean="0"/>
              <a:t>processing a range of alerts, use the NEXT button in the lower</a:t>
            </a:r>
            <a:r>
              <a:rPr lang="en-US" baseline="0" dirty="0" smtClean="0"/>
              <a:t> right corner to move to the next alert.</a:t>
            </a:r>
            <a:endParaRPr lang="en-US" dirty="0"/>
          </a:p>
        </p:txBody>
      </p:sp>
      <p:sp>
        <p:nvSpPr>
          <p:cNvPr id="4" name="Slide Number Placeholder 3"/>
          <p:cNvSpPr>
            <a:spLocks noGrp="1"/>
          </p:cNvSpPr>
          <p:nvPr>
            <p:ph type="sldNum" sz="quarter" idx="10"/>
          </p:nvPr>
        </p:nvSpPr>
        <p:spPr/>
        <p:txBody>
          <a:bodyPr/>
          <a:lstStyle/>
          <a:p>
            <a:fld id="{C7D66F23-7989-4F2D-91C1-807DF4782F59}"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work setting there is s</a:t>
            </a:r>
            <a:r>
              <a:rPr lang="en-US" dirty="0" smtClean="0"/>
              <a:t>o much work to do and so little time.</a:t>
            </a:r>
            <a:r>
              <a:rPr lang="en-US" baseline="0" dirty="0" smtClean="0"/>
              <a:t>   Every second counts.   To save time while working in CPRS, in addition to saving wear and tear on your wrist from using the mouse, the next few slides provide a few ideas to help you navigate more efficiently within CPRS .  This is accomplished by using keyboard commands instead of the mouse.  Keyboard commands allow for completion of an action in less time with less effort.  </a:t>
            </a:r>
            <a:endParaRPr lang="en-US" dirty="0" smtClean="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marL="914400" lvl="1" indent="-457200">
              <a:spcBef>
                <a:spcPts val="1200"/>
              </a:spcBef>
              <a:buFont typeface="Arial" pitchFamily="34" charset="0"/>
              <a:buNone/>
            </a:pPr>
            <a:r>
              <a:rPr lang="en-US" sz="2400" dirty="0" smtClean="0"/>
              <a:t>There are times</a:t>
            </a:r>
            <a:r>
              <a:rPr lang="en-US" sz="2400" baseline="0" dirty="0" smtClean="0"/>
              <a:t> you may want to review results of a test or a completed consult ordered by a specialist or other PACT team member.  </a:t>
            </a:r>
            <a:endParaRPr lang="en-US" sz="2400" dirty="0" smtClean="0"/>
          </a:p>
          <a:p>
            <a:pPr marL="914400" lvl="1" indent="-457200">
              <a:spcBef>
                <a:spcPts val="1200"/>
              </a:spcBef>
              <a:buFont typeface="Arial" pitchFamily="34" charset="0"/>
              <a:buNone/>
            </a:pPr>
            <a:endParaRPr lang="en-US" sz="2400" dirty="0" smtClean="0"/>
          </a:p>
          <a:p>
            <a:pPr marL="914400" lvl="1" indent="-457200">
              <a:spcBef>
                <a:spcPts val="1200"/>
              </a:spcBef>
              <a:buFont typeface="Arial" pitchFamily="34" charset="0"/>
              <a:buNone/>
            </a:pPr>
            <a:r>
              <a:rPr lang="en-US" sz="2400" dirty="0" smtClean="0"/>
              <a:t>The </a:t>
            </a:r>
            <a:r>
              <a:rPr lang="en-US" sz="2400" i="1" dirty="0" smtClean="0"/>
              <a:t>Alert When Results</a:t>
            </a:r>
            <a:r>
              <a:rPr lang="en-US" sz="2400" dirty="0" smtClean="0"/>
              <a:t> feature allows you to notify another provider (or yourself) when results are available.</a:t>
            </a:r>
          </a:p>
          <a:p>
            <a:pPr marL="914400" lvl="1" indent="-457200">
              <a:spcBef>
                <a:spcPts val="1200"/>
              </a:spcBef>
              <a:buFont typeface="Arial" pitchFamily="34" charset="0"/>
              <a:buNone/>
            </a:pPr>
            <a:r>
              <a:rPr lang="en-US" sz="2400" baseline="0" dirty="0" smtClean="0"/>
              <a:t>Follow these steps to receive the alert :</a:t>
            </a:r>
          </a:p>
          <a:p>
            <a:pPr marL="914400" lvl="1" indent="-457200">
              <a:spcBef>
                <a:spcPts val="1200"/>
              </a:spcBef>
              <a:buFont typeface="Arial" pitchFamily="34" charset="0"/>
              <a:buNone/>
            </a:pPr>
            <a:r>
              <a:rPr lang="en-US" sz="2400" dirty="0" smtClean="0"/>
              <a:t>Highlight</a:t>
            </a:r>
            <a:r>
              <a:rPr lang="en-US" sz="2400" baseline="0" dirty="0" smtClean="0"/>
              <a:t> the original </a:t>
            </a:r>
            <a:r>
              <a:rPr lang="en-US" sz="2400" dirty="0" smtClean="0"/>
              <a:t>order —Select</a:t>
            </a:r>
            <a:r>
              <a:rPr lang="en-US" sz="2400" baseline="0" dirty="0" smtClean="0"/>
              <a:t> Action—Alert when Results – Select the recipient to receive the alert and then click on OK.</a:t>
            </a:r>
          </a:p>
          <a:p>
            <a:pPr marL="914400" lvl="1" indent="-457200">
              <a:spcBef>
                <a:spcPts val="1200"/>
              </a:spcBef>
              <a:buFont typeface="Arial" pitchFamily="34" charset="0"/>
              <a:buNone/>
            </a:pPr>
            <a:endParaRPr lang="en-US" sz="2400" dirty="0" smtClean="0"/>
          </a:p>
          <a:p>
            <a:endParaRPr lang="en-US" dirty="0" smtClean="0"/>
          </a:p>
        </p:txBody>
      </p:sp>
      <p:sp>
        <p:nvSpPr>
          <p:cNvPr id="4" name="Slide Number Placeholder 3"/>
          <p:cNvSpPr>
            <a:spLocks noGrp="1"/>
          </p:cNvSpPr>
          <p:nvPr>
            <p:ph type="sldNum" sz="quarter" idx="5"/>
          </p:nvPr>
        </p:nvSpPr>
        <p:spPr/>
        <p:txBody>
          <a:bodyPr/>
          <a:lstStyle/>
          <a:p>
            <a:pPr>
              <a:defRPr/>
            </a:pPr>
            <a:fld id="{18E93E6C-FFB9-43EA-B354-7C5627C303C2}" type="slidenum">
              <a:rPr lang="en-US" smtClean="0">
                <a:solidFill>
                  <a:prstClr val="black"/>
                </a:solidFill>
              </a:rPr>
              <a:pPr>
                <a:defRPr/>
              </a:pPr>
              <a:t>40</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You may also </a:t>
            </a:r>
            <a:r>
              <a:rPr lang="en-US" sz="2400" i="1" dirty="0" smtClean="0"/>
              <a:t>Forward</a:t>
            </a:r>
            <a:r>
              <a:rPr lang="en-US" sz="2400" dirty="0" smtClean="0"/>
              <a:t> an alert you have received to one or more CPRS</a:t>
            </a:r>
            <a:r>
              <a:rPr lang="en-US" sz="2400" baseline="0" dirty="0" smtClean="0"/>
              <a:t> users by selecting the forward button and enter the name of the person to forward the alert to.    A comment may also be added to the forwarded alert.</a:t>
            </a:r>
            <a:endParaRPr lang="en-US" sz="2400" dirty="0" smtClean="0"/>
          </a:p>
          <a:p>
            <a:endParaRPr lang="en-US" dirty="0"/>
          </a:p>
        </p:txBody>
      </p:sp>
    </p:spTree>
    <p:extLst>
      <p:ext uri="{BB962C8B-B14F-4D97-AF65-F5344CB8AC3E}">
        <p14:creationId xmlns:p14="http://schemas.microsoft.com/office/powerpoint/2010/main" val="1354736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marL="742950" lvl="1" indent="-285750">
              <a:spcBef>
                <a:spcPts val="1200"/>
              </a:spcBef>
              <a:buClr>
                <a:schemeClr val="tx2"/>
              </a:buClr>
              <a:buSzPct val="100000"/>
              <a:buFont typeface="Arial" pitchFamily="34" charset="0"/>
              <a:buNone/>
              <a:defRPr/>
            </a:pPr>
            <a:r>
              <a:rPr lang="en-US" sz="2400" dirty="0" smtClean="0"/>
              <a:t>After</a:t>
            </a:r>
            <a:r>
              <a:rPr lang="en-US" sz="2400" baseline="0" dirty="0" smtClean="0"/>
              <a:t> viewing an alert, if you want to save it to view later,  the alert can be renewed.   Renewing an alert prevents it from disappearing after you view the alert.</a:t>
            </a:r>
            <a:endParaRPr lang="en-US" sz="2400" dirty="0" smtClean="0"/>
          </a:p>
          <a:p>
            <a:pPr marL="742950" lvl="1" indent="-285750">
              <a:spcBef>
                <a:spcPts val="1200"/>
              </a:spcBef>
              <a:buClr>
                <a:schemeClr val="tx2"/>
              </a:buClr>
              <a:buSzPct val="100000"/>
              <a:buFont typeface="Arial" pitchFamily="34" charset="0"/>
              <a:buNone/>
              <a:defRPr/>
            </a:pPr>
            <a:endParaRPr lang="en-US" sz="2400" dirty="0" smtClean="0"/>
          </a:p>
          <a:p>
            <a:pPr marL="742950" lvl="1" indent="-285750">
              <a:spcBef>
                <a:spcPts val="1200"/>
              </a:spcBef>
              <a:buClr>
                <a:schemeClr val="tx2"/>
              </a:buClr>
              <a:buSzPct val="100000"/>
              <a:buFont typeface="Arial" pitchFamily="34" charset="0"/>
              <a:buNone/>
              <a:defRPr/>
            </a:pPr>
            <a:r>
              <a:rPr lang="en-US" sz="2400" dirty="0" smtClean="0"/>
              <a:t>To</a:t>
            </a:r>
            <a:r>
              <a:rPr lang="en-US" sz="2400" baseline="0" dirty="0" smtClean="0"/>
              <a:t> save the alert once it is processed, look for the pointing finger with the word NEXT.  The finger is located on the bottom of the </a:t>
            </a:r>
          </a:p>
          <a:p>
            <a:pPr marL="742950" lvl="1" indent="-285750">
              <a:spcBef>
                <a:spcPts val="1200"/>
              </a:spcBef>
              <a:buClr>
                <a:schemeClr val="tx2"/>
              </a:buClr>
              <a:buSzPct val="100000"/>
              <a:buFont typeface="Arial" pitchFamily="34" charset="0"/>
              <a:buNone/>
              <a:defRPr/>
            </a:pPr>
            <a:r>
              <a:rPr lang="en-US" sz="2400" baseline="0" dirty="0" smtClean="0"/>
              <a:t>  CPRS  screen.</a:t>
            </a:r>
          </a:p>
          <a:p>
            <a:pPr marL="742950" lvl="1" indent="-285750">
              <a:spcBef>
                <a:spcPts val="1200"/>
              </a:spcBef>
              <a:buClr>
                <a:schemeClr val="tx2"/>
              </a:buClr>
              <a:buSzPct val="100000"/>
              <a:buFont typeface="Arial" pitchFamily="34" charset="0"/>
              <a:buNone/>
              <a:defRPr/>
            </a:pPr>
            <a:r>
              <a:rPr lang="en-US" sz="2400" baseline="0" dirty="0" smtClean="0"/>
              <a:t>      With your mouse, right click the word NEXT </a:t>
            </a:r>
          </a:p>
          <a:p>
            <a:pPr marL="742950" lvl="1" indent="-285750">
              <a:spcBef>
                <a:spcPts val="1200"/>
              </a:spcBef>
              <a:buClr>
                <a:schemeClr val="tx2"/>
              </a:buClr>
              <a:buSzPct val="100000"/>
              <a:buFont typeface="Arial" pitchFamily="34" charset="0"/>
              <a:buNone/>
              <a:defRPr/>
            </a:pPr>
            <a:r>
              <a:rPr lang="en-US" sz="2400" kern="0" baseline="0" dirty="0" smtClean="0">
                <a:latin typeface="+mn-lt"/>
              </a:rPr>
              <a:t>  This will bring up a</a:t>
            </a:r>
            <a:r>
              <a:rPr lang="en-US" sz="2400" kern="0" dirty="0" smtClean="0">
                <a:latin typeface="+mn-lt"/>
              </a:rPr>
              <a:t>  pop up menu as displayed on this slide.</a:t>
            </a:r>
          </a:p>
          <a:p>
            <a:pPr marL="742950" lvl="1" indent="-285750">
              <a:spcBef>
                <a:spcPts val="1200"/>
              </a:spcBef>
              <a:buClr>
                <a:schemeClr val="tx2"/>
              </a:buClr>
              <a:buSzPct val="100000"/>
              <a:buFont typeface="Arial" pitchFamily="34" charset="0"/>
              <a:buNone/>
              <a:defRPr/>
            </a:pPr>
            <a:r>
              <a:rPr lang="en-US" sz="2400" kern="0" baseline="0" dirty="0" smtClean="0">
                <a:latin typeface="+mn-lt"/>
              </a:rPr>
              <a:t>   </a:t>
            </a:r>
            <a:r>
              <a:rPr lang="en-US" sz="2400" kern="0" dirty="0" smtClean="0">
                <a:latin typeface="+mn-lt"/>
              </a:rPr>
              <a:t>Select Renew and the alert will stay active until you process it again.  </a:t>
            </a:r>
          </a:p>
          <a:p>
            <a:pPr eaLnBrk="1" hangingPunct="1">
              <a:spcBef>
                <a:spcPct val="0"/>
              </a:spcBef>
            </a:pPr>
            <a:endParaRPr lang="en-US" dirty="0" smtClean="0"/>
          </a:p>
          <a:p>
            <a:pPr eaLnBrk="1" hangingPunct="1">
              <a:spcBef>
                <a:spcPct val="0"/>
              </a:spcBef>
            </a:pPr>
            <a:r>
              <a:rPr lang="en-US" dirty="0" smtClean="0"/>
              <a:t>Informational</a:t>
            </a:r>
            <a:r>
              <a:rPr lang="en-US" baseline="0" dirty="0" smtClean="0"/>
              <a:t> alerts can not be saved using this feature.  Once you select an information alert it is removed from your notification list.</a:t>
            </a:r>
            <a:endParaRPr lang="en-US" dirty="0"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FD384A-817F-4B89-AC1E-74ACD42971D8}" type="slidenum">
              <a:rPr lang="en-US" smtClean="0">
                <a:solidFill>
                  <a:prstClr val="black"/>
                </a:solidFill>
              </a:rPr>
              <a:pPr fontAlgn="base">
                <a:spcBef>
                  <a:spcPct val="0"/>
                </a:spcBef>
                <a:spcAft>
                  <a:spcPct val="0"/>
                </a:spcAft>
                <a:defRPr/>
              </a:pPr>
              <a:t>42</a:t>
            </a:fld>
            <a:endParaRPr lang="en-US" dirty="0" smtClean="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Clinical Reminders can be puzzling.</a:t>
            </a:r>
          </a:p>
          <a:p>
            <a:r>
              <a:rPr lang="en-US" dirty="0" smtClean="0"/>
              <a:t>What is</a:t>
            </a:r>
            <a:r>
              <a:rPr lang="en-US" baseline="0" dirty="0" smtClean="0"/>
              <a:t> the purpose of the clinical reminders?</a:t>
            </a:r>
            <a:endParaRPr lang="en-US" dirty="0" smtClean="0"/>
          </a:p>
          <a:p>
            <a:r>
              <a:rPr lang="en-US" dirty="0" smtClean="0"/>
              <a:t>Why are</a:t>
            </a:r>
            <a:r>
              <a:rPr lang="en-US" baseline="0" dirty="0" smtClean="0"/>
              <a:t> certain reminders due on some patients but not on others?</a:t>
            </a:r>
          </a:p>
          <a:p>
            <a:r>
              <a:rPr lang="en-US" baseline="0" dirty="0" smtClean="0"/>
              <a:t>Lets take a few minutes and look at the mystery behind reminders.</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find the purpose of a reminder,  position</a:t>
            </a:r>
            <a:r>
              <a:rPr lang="en-US" baseline="0" dirty="0" smtClean="0"/>
              <a:t> the cursor on the reminder and  LEFT click on the mouse.   </a:t>
            </a:r>
          </a:p>
          <a:p>
            <a:r>
              <a:rPr lang="en-US" baseline="0" dirty="0" smtClean="0"/>
              <a:t>Select reminder Inquiry and a description of the reminder will display.  </a:t>
            </a:r>
          </a:p>
          <a:p>
            <a:r>
              <a:rPr lang="en-US" baseline="0" dirty="0" smtClean="0"/>
              <a:t>Most of the descriptions are created locally so they will vary from site to site.</a:t>
            </a:r>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Why are reminders displaying for your patient when they do not apply?</a:t>
            </a:r>
          </a:p>
          <a:p>
            <a:endParaRPr lang="en-US" dirty="0" smtClean="0"/>
          </a:p>
          <a:p>
            <a:r>
              <a:rPr lang="en-US" dirty="0" smtClean="0"/>
              <a:t>Left Click a reminder on</a:t>
            </a:r>
            <a:r>
              <a:rPr lang="en-US" baseline="0" dirty="0" smtClean="0"/>
              <a:t> the coversheet or from the reminders folder.</a:t>
            </a:r>
          </a:p>
          <a:p>
            <a:r>
              <a:rPr lang="en-US" baseline="0" dirty="0" smtClean="0"/>
              <a:t>Select clinical maintenance to see why it is due.  </a:t>
            </a:r>
          </a:p>
          <a:p>
            <a:r>
              <a:rPr lang="en-US" baseline="0" dirty="0" smtClean="0"/>
              <a:t>For instance if a reminder is displaying for a diabetic eye exam and the patient is not a diabetic,</a:t>
            </a:r>
          </a:p>
          <a:p>
            <a:r>
              <a:rPr lang="en-US" baseline="0" dirty="0" smtClean="0"/>
              <a:t>The clinical maintenance will show you that the patient was previously coded as a diabetic.</a:t>
            </a:r>
          </a:p>
        </p:txBody>
      </p:sp>
    </p:spTree>
    <p:extLst>
      <p:ext uri="{BB962C8B-B14F-4D97-AF65-F5344CB8AC3E}">
        <p14:creationId xmlns:p14="http://schemas.microsoft.com/office/powerpoint/2010/main" val="325097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times it</a:t>
            </a:r>
            <a:r>
              <a:rPr lang="en-US" baseline="0" dirty="0" smtClean="0"/>
              <a:t> seems there are too  </a:t>
            </a:r>
            <a:r>
              <a:rPr lang="en-US" dirty="0" smtClean="0"/>
              <a:t>many reminders and not</a:t>
            </a:r>
            <a:r>
              <a:rPr lang="en-US" baseline="0" dirty="0" smtClean="0"/>
              <a:t> enough time during the visit to complete all of them.</a:t>
            </a:r>
          </a:p>
          <a:p>
            <a:endParaRPr lang="en-US" baseline="0" dirty="0" smtClean="0"/>
          </a:p>
          <a:p>
            <a:r>
              <a:rPr lang="en-US" baseline="0" dirty="0" smtClean="0"/>
              <a:t>Work with your services and the informatics team to review the reminders.</a:t>
            </a:r>
          </a:p>
          <a:p>
            <a:endParaRPr lang="en-US" baseline="0" dirty="0" smtClean="0"/>
          </a:p>
          <a:p>
            <a:r>
              <a:rPr lang="en-US" baseline="0" dirty="0" smtClean="0"/>
              <a:t>Who should get the reminder?  The provider, RN, LPN, HCT or clerical associate.</a:t>
            </a:r>
          </a:p>
          <a:p>
            <a:r>
              <a:rPr lang="en-US" baseline="0" dirty="0" smtClean="0"/>
              <a:t>Can the reminder be resolved by a clinic visit, phone call or even a questionnaire?</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Clinical Reminders can also</a:t>
            </a:r>
            <a:r>
              <a:rPr lang="en-US" baseline="0" dirty="0" smtClean="0"/>
              <a:t> be used to create reports.</a:t>
            </a:r>
          </a:p>
          <a:p>
            <a:r>
              <a:rPr lang="en-US" baseline="0" dirty="0" smtClean="0"/>
              <a:t>A few examples include: Recent ER visits, multiple ER visits, Admissions, Discharges, Disease specific reports, and performance measure reports.</a:t>
            </a:r>
          </a:p>
          <a:p>
            <a:endParaRPr lang="en-US" baseline="0" dirty="0" smtClean="0"/>
          </a:p>
          <a:p>
            <a:r>
              <a:rPr lang="en-US" baseline="0" dirty="0" smtClean="0"/>
              <a:t>CAC’s generally create the reminder reports.   Many sites are now using local or VISN data warehouses to run reports instead of using reminder reports.</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47</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are now going to move to the Reports tab in CPRS to look at additional ways to simplify viewing patient information.   </a:t>
            </a:r>
            <a:endParaRPr lang="en-US" dirty="0" smtClean="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EF3EC0-E3EA-4EFA-BA4A-9F21E48BC8DE}" type="slidenum">
              <a:rPr lang="en-US" smtClean="0">
                <a:solidFill>
                  <a:prstClr val="black"/>
                </a:solidFill>
              </a:rPr>
              <a:pPr fontAlgn="base">
                <a:spcBef>
                  <a:spcPct val="0"/>
                </a:spcBef>
                <a:spcAft>
                  <a:spcPct val="0"/>
                </a:spcAft>
                <a:defRPr/>
              </a:pPr>
              <a:t>49</a:t>
            </a:fld>
            <a:endParaRPr lang="en-US" dirty="0" smtClean="0">
              <a:solidFill>
                <a:prstClr val="black"/>
              </a:solidFill>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You can determine if a patient was seen at other VA’s by looking for the VISTA Web and Remote data buttons to display with Blue Text.    These buttons are located on the upper right of your CPRS screen. </a:t>
            </a:r>
          </a:p>
          <a:p>
            <a:r>
              <a:rPr lang="en-US" sz="1200" kern="1200" dirty="0" smtClean="0">
                <a:solidFill>
                  <a:schemeClr val="tx1"/>
                </a:solidFill>
                <a:effectLst/>
                <a:latin typeface="+mn-lt"/>
                <a:ea typeface="+mn-ea"/>
                <a:cs typeface="+mn-cs"/>
              </a:rPr>
              <a:t>Vista Web information can be accessed from any tab in CPRS.  You must be in the Reports tab to view most of the information from the Classic Remote Data view.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Next we will look at the Pharmacy section which is located under Clinical Reports on the Reports tab</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start with the Escape key.  The</a:t>
            </a:r>
            <a:r>
              <a:rPr lang="en-US" baseline="0" dirty="0" smtClean="0"/>
              <a:t> Escape key (which may be abbreviated as ESC) can be used to clear a pop-up window or to back out of a view.  To close a pop up window, instead of using the mouse to select “close” or “ok” , hitting the Esc key will close the window.  For example,  to close a patient record flag or order check, press the escape key and the window will go away without having to use the mouse to select an action.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Health summaries</a:t>
            </a:r>
            <a:r>
              <a:rPr lang="en-US" baseline="0" dirty="0" smtClean="0"/>
              <a:t> are included in the reports tab.  Originally these were created prior to having the chart tabs in CPRS.</a:t>
            </a:r>
          </a:p>
          <a:p>
            <a:r>
              <a:rPr lang="en-US" baseline="0" dirty="0" smtClean="0"/>
              <a:t>Health summaries can be built to pull information specific to a clinical service or to view specific information using Ad Hoc Reports.</a:t>
            </a:r>
          </a:p>
          <a:p>
            <a:r>
              <a:rPr lang="en-US" baseline="0" dirty="0" smtClean="0"/>
              <a:t>Viewing remote data or VISTA Web can be used to view the status of clinical reminders from other facilities the patient may have visited.</a:t>
            </a:r>
          </a:p>
          <a:p>
            <a:r>
              <a:rPr lang="en-US" baseline="0" dirty="0" smtClean="0"/>
              <a:t>For instance,  when you select the Remote Clinical Reminders health summary,  you can see the results of common reminders that were resolved at other stations.</a:t>
            </a:r>
          </a:p>
          <a:p>
            <a:r>
              <a:rPr lang="en-US" baseline="0" dirty="0" smtClean="0"/>
              <a:t>Your patient may have previously been screened at another site for TBI, Mammogram, colonoscopy or other procedures.  Viewing the Remote Clinical Reminders health summary may prevent duplication of ordering test or completing additional reminders.</a:t>
            </a:r>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714E1E-2BDE-4D90-A2DC-75483EDD3105}" type="slidenum">
              <a:rPr lang="en-US" smtClean="0">
                <a:solidFill>
                  <a:prstClr val="black"/>
                </a:solidFill>
              </a:rPr>
              <a:pPr fontAlgn="base">
                <a:spcBef>
                  <a:spcPct val="0"/>
                </a:spcBef>
                <a:spcAft>
                  <a:spcPct val="0"/>
                </a:spcAft>
                <a:defRPr/>
              </a:pPr>
              <a:t>51</a:t>
            </a:fld>
            <a:endParaRPr lang="en-US" dirty="0" smtClean="0">
              <a:solidFill>
                <a:prstClr val="black"/>
              </a:solidFill>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pharmacy section is helpful for sorting information regarding a patient’s prescription history.  Items in this section can be sorted for easier viewing by clicking the column heading.</a:t>
            </a:r>
          </a:p>
          <a:p>
            <a:r>
              <a:rPr lang="en-US" sz="1200" kern="1200" dirty="0" smtClean="0">
                <a:solidFill>
                  <a:schemeClr val="tx1"/>
                </a:solidFill>
                <a:effectLst/>
                <a:latin typeface="+mn-lt"/>
                <a:ea typeface="+mn-ea"/>
                <a:cs typeface="+mn-cs"/>
              </a:rPr>
              <a:t>For example,  if you click the Drug name heading, the medication list  will sort alphabetically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pharmacy reports section is also available when viewing remote data.  Using remote pharmacy reports can be a great timesaver to retrieve medication information if the patient recently transferred to your VA from another VA.</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can time</a:t>
            </a:r>
            <a:r>
              <a:rPr lang="en-US" baseline="0" dirty="0" smtClean="0"/>
              <a:t> be saved while </a:t>
            </a:r>
            <a:r>
              <a:rPr lang="en-US" dirty="0" smtClean="0"/>
              <a:t>searching for information in progress</a:t>
            </a:r>
            <a:r>
              <a:rPr lang="en-US" baseline="0" dirty="0" smtClean="0"/>
              <a:t> notes.</a:t>
            </a:r>
          </a:p>
          <a:p>
            <a:r>
              <a:rPr lang="en-US" baseline="0" dirty="0" smtClean="0"/>
              <a:t>Some patients have hundreds of notes to view.</a:t>
            </a:r>
            <a:endParaRPr lang="en-US" dirty="0" smtClean="0"/>
          </a:p>
          <a:p>
            <a:r>
              <a:rPr lang="en-US" baseline="0" dirty="0" smtClean="0"/>
              <a:t>We will take a look at a few ways to simplify searching in notes tab.</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52</a:t>
            </a:fld>
            <a:endParaRPr 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search for specific</a:t>
            </a:r>
            <a:r>
              <a:rPr lang="en-US" baseline="0" dirty="0" smtClean="0"/>
              <a:t> text</a:t>
            </a:r>
            <a:r>
              <a:rPr lang="en-US" dirty="0" smtClean="0"/>
              <a:t> in a single note, from</a:t>
            </a:r>
            <a:r>
              <a:rPr lang="en-US" baseline="0" dirty="0" smtClean="0"/>
              <a:t> within the  body of the note right click and select Find Text in a single note.</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53</a:t>
            </a:fld>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Enter the text in the search box .  As shown</a:t>
            </a:r>
            <a:r>
              <a:rPr lang="en-US" baseline="0" dirty="0" smtClean="0"/>
              <a:t> on this slide,  </a:t>
            </a:r>
            <a:r>
              <a:rPr lang="en-US" dirty="0" smtClean="0"/>
              <a:t>the text</a:t>
            </a:r>
            <a:r>
              <a:rPr lang="en-US" baseline="0" dirty="0" smtClean="0"/>
              <a:t> will be highlighted.  Select “Find Next” to find more instances of the word within that document.</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54</a:t>
            </a:fld>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B91931-188B-4B13-865F-5C38E03702B1}" type="slidenum">
              <a:rPr lang="en-US" smtClean="0">
                <a:solidFill>
                  <a:prstClr val="black"/>
                </a:solidFill>
              </a:rPr>
              <a:pPr fontAlgn="base">
                <a:spcBef>
                  <a:spcPct val="0"/>
                </a:spcBef>
                <a:spcAft>
                  <a:spcPct val="0"/>
                </a:spcAft>
                <a:defRPr/>
              </a:pPr>
              <a:t>55</a:t>
            </a:fld>
            <a:endParaRPr lang="en-US" dirty="0" smtClean="0">
              <a:solidFill>
                <a:prstClr val="black"/>
              </a:solidFill>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dirty="0" smtClean="0"/>
              <a:t>Text</a:t>
            </a:r>
            <a:r>
              <a:rPr lang="en-US" sz="1200" baseline="0" dirty="0" smtClean="0"/>
              <a:t> in multiple notes can be found by selecting View from the Menu and then Search for Text.</a:t>
            </a:r>
          </a:p>
          <a:p>
            <a:r>
              <a:rPr lang="en-US" sz="1200" baseline="0" dirty="0" smtClean="0"/>
              <a:t>Enter the text you are searching for and select OK.</a:t>
            </a:r>
            <a:endParaRPr lang="en-US" sz="1200" dirty="0" smtClean="0"/>
          </a:p>
          <a:p>
            <a:pPr eaLnBrk="1" hangingPunct="1">
              <a:spcBef>
                <a:spcPct val="0"/>
              </a:spcBef>
            </a:pP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search will display all notes that have the text.   Please note the</a:t>
            </a:r>
            <a:r>
              <a:rPr lang="en-US" baseline="0" dirty="0" smtClean="0"/>
              <a:t> default setting of your note view may need changed to expand the search.</a:t>
            </a:r>
          </a:p>
          <a:p>
            <a:r>
              <a:rPr lang="en-US" dirty="0" smtClean="0"/>
              <a:t> </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56</a:t>
            </a:fld>
            <a:endParaRPr 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083D5A-7DA6-4CAC-AA2F-9DD71A1FFBBA}" type="slidenum">
              <a:rPr lang="en-US" smtClean="0">
                <a:solidFill>
                  <a:prstClr val="black"/>
                </a:solidFill>
              </a:rPr>
              <a:pPr fontAlgn="base">
                <a:spcBef>
                  <a:spcPct val="0"/>
                </a:spcBef>
                <a:spcAft>
                  <a:spcPct val="0"/>
                </a:spcAft>
                <a:defRPr/>
              </a:pPr>
              <a:t>57</a:t>
            </a:fld>
            <a:endParaRPr lang="en-US" dirty="0" smtClean="0">
              <a:solidFill>
                <a:prstClr val="black"/>
              </a:solidFill>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There are numerous ways to sort the list of progress notes displayed.</a:t>
            </a: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Within the Notes  tab,  select VIEW from the top menu and then select</a:t>
            </a: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Custom View.   </a:t>
            </a:r>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95B6DC-289E-48FA-A811-24DF0B4EA14C}" type="slidenum">
              <a:rPr lang="en-US" smtClean="0">
                <a:solidFill>
                  <a:prstClr val="black"/>
                </a:solidFill>
              </a:rPr>
              <a:pPr fontAlgn="base">
                <a:spcBef>
                  <a:spcPct val="0"/>
                </a:spcBef>
                <a:spcAft>
                  <a:spcPct val="0"/>
                </a:spcAft>
                <a:defRPr/>
              </a:pPr>
              <a:t>58</a:t>
            </a:fld>
            <a:endParaRPr lang="en-US" dirty="0" smtClean="0">
              <a:solidFill>
                <a:prstClr val="black"/>
              </a:solidFill>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For example, if a patient has many notes, you may not be able to see an older note you are searching for. </a:t>
            </a:r>
          </a:p>
          <a:p>
            <a:pPr eaLnBrk="1" hangingPunct="1">
              <a:spcBef>
                <a:spcPct val="0"/>
              </a:spcBef>
            </a:pPr>
            <a:endParaRPr lang="en-US" baseline="0" dirty="0" smtClean="0"/>
          </a:p>
          <a:p>
            <a:pPr eaLnBrk="1" hangingPunct="1">
              <a:spcBef>
                <a:spcPct val="0"/>
              </a:spcBef>
            </a:pPr>
            <a:r>
              <a:rPr lang="en-US" baseline="0" dirty="0" smtClean="0"/>
              <a:t>The top of the notes list displays how many notes are being viewed and the total number of notes available for that patient. </a:t>
            </a: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 If the system level is set to pull in 200 notes and the note you are looking for is note #250, </a:t>
            </a:r>
            <a:r>
              <a:rPr lang="en-US" sz="1200" b="0" kern="1200" dirty="0" smtClean="0">
                <a:solidFill>
                  <a:schemeClr val="tx1"/>
                </a:solidFill>
                <a:effectLst/>
                <a:latin typeface="+mn-lt"/>
                <a:ea typeface="+mn-ea"/>
                <a:cs typeface="+mn-cs"/>
              </a:rPr>
              <a:t>the “Max Number to Return” will need</a:t>
            </a:r>
          </a:p>
          <a:p>
            <a:pPr eaLnBrk="1" hangingPunct="1">
              <a:spcBef>
                <a:spcPct val="0"/>
              </a:spcBef>
            </a:pPr>
            <a:r>
              <a:rPr lang="en-US" baseline="0" dirty="0" smtClean="0"/>
              <a:t>changed by entering a larger number on the upper right corner of the custom view window. </a:t>
            </a:r>
          </a:p>
          <a:p>
            <a:pPr eaLnBrk="1" hangingPunct="1">
              <a:spcBef>
                <a:spcPct val="0"/>
              </a:spcBef>
            </a:pPr>
            <a:r>
              <a:rPr lang="en-US" baseline="0" dirty="0" smtClean="0"/>
              <a:t>Other examples of different views include viewing the note by author, date range, title, and location.</a:t>
            </a:r>
          </a:p>
          <a:p>
            <a:pPr eaLnBrk="1" hangingPunct="1">
              <a:spcBef>
                <a:spcPct val="0"/>
              </a:spcBef>
            </a:pPr>
            <a:endParaRPr lang="en-US" baseline="0" dirty="0" smtClean="0"/>
          </a:p>
          <a:p>
            <a:pPr eaLnBrk="1" hangingPunct="1">
              <a:spcBef>
                <a:spcPct val="0"/>
              </a:spcBef>
            </a:pPr>
            <a:r>
              <a:rPr lang="en-US" baseline="0" dirty="0" smtClean="0"/>
              <a:t>To search for a particular title, change the “Group By” choices to “title” and all of the notes for the titles within the Maximum number to return, will be placed in a file cabinet as demonstrated on the left of this slide.</a:t>
            </a:r>
          </a:p>
          <a:p>
            <a:pPr eaLnBrk="1" hangingPunct="1">
              <a:spcBef>
                <a:spcPct val="0"/>
              </a:spcBef>
            </a:pPr>
            <a:endParaRPr lang="en-US" baseline="0" dirty="0" smtClean="0"/>
          </a:p>
          <a:p>
            <a:pPr eaLnBrk="1" hangingPunct="1">
              <a:spcBef>
                <a:spcPct val="0"/>
              </a:spcBef>
            </a:pPr>
            <a:r>
              <a:rPr lang="en-US" baseline="0" dirty="0" smtClean="0"/>
              <a:t>CAUTION:   The more notes you have pull in the longer it will take CPRS to display the note titles.</a:t>
            </a:r>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95B6DC-289E-48FA-A811-24DF0B4EA14C}" type="slidenum">
              <a:rPr lang="en-US" smtClean="0">
                <a:solidFill>
                  <a:prstClr val="black"/>
                </a:solidFill>
              </a:rPr>
              <a:pPr fontAlgn="base">
                <a:spcBef>
                  <a:spcPct val="0"/>
                </a:spcBef>
                <a:spcAft>
                  <a:spcPct val="0"/>
                </a:spcAft>
                <a:defRPr/>
              </a:pPr>
              <a:t>59</a:t>
            </a:fld>
            <a:endParaRPr lang="en-US" dirty="0" smtClean="0">
              <a:solidFill>
                <a:prstClr val="black"/>
              </a:solidFill>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Another </a:t>
            </a:r>
            <a:r>
              <a:rPr lang="en-US" baseline="0" dirty="0" smtClean="0"/>
              <a:t> option I find helpful is to bold words in note titles I frequently pull  up .  </a:t>
            </a:r>
          </a:p>
          <a:p>
            <a:pPr eaLnBrk="1" hangingPunct="1">
              <a:spcBef>
                <a:spcPct val="0"/>
              </a:spcBef>
            </a:pPr>
            <a:r>
              <a:rPr lang="en-US" baseline="0" dirty="0" smtClean="0"/>
              <a:t>In this example I selected to view either the title or subject if it contains the text Primary Care.</a:t>
            </a:r>
          </a:p>
          <a:p>
            <a:pPr eaLnBrk="1" hangingPunct="1">
              <a:spcBef>
                <a:spcPct val="0"/>
              </a:spcBef>
            </a:pPr>
            <a:r>
              <a:rPr lang="en-US" baseline="0" dirty="0" smtClean="0"/>
              <a:t>As demonstrated on this slide,  all notes listed with the word Primary Care now display as Bolded text.</a:t>
            </a:r>
          </a:p>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enter key can function the same as a mouse click.  </a:t>
            </a:r>
            <a:r>
              <a:rPr lang="en-US" dirty="0" smtClean="0"/>
              <a:t>Note the highlightin</a:t>
            </a:r>
            <a:r>
              <a:rPr lang="en-US" baseline="0" dirty="0" smtClean="0"/>
              <a:t>g of the “No” button in the grey area on this slide.  Pressing the enter key will “click” the highlighted button without having to use a mouse click.</a:t>
            </a:r>
          </a:p>
          <a:p>
            <a:endParaRPr lang="en-US" baseline="0"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save</a:t>
            </a:r>
            <a:r>
              <a:rPr lang="en-US" baseline="0" dirty="0" smtClean="0"/>
              <a:t> </a:t>
            </a:r>
            <a:r>
              <a:rPr lang="en-US" dirty="0" smtClean="0"/>
              <a:t>changes,</a:t>
            </a:r>
            <a:r>
              <a:rPr lang="en-US" baseline="0" dirty="0" smtClean="0"/>
              <a:t>  go back  to  VIEW and then select “Save as Default View”</a:t>
            </a:r>
          </a:p>
          <a:p>
            <a:endParaRPr lang="en-US" baseline="0" dirty="0" smtClean="0"/>
          </a:p>
          <a:p>
            <a:r>
              <a:rPr lang="en-US" baseline="0" dirty="0" smtClean="0"/>
              <a:t>At this time I will turn the presentation over to Chuck for additional tips/timesavers to use while working with CPRS.</a:t>
            </a:r>
            <a:endParaRPr lang="en-US" dirty="0" smtClean="0"/>
          </a:p>
        </p:txBody>
      </p:sp>
      <p:sp>
        <p:nvSpPr>
          <p:cNvPr id="4" name="Slide Number Placeholder 3"/>
          <p:cNvSpPr>
            <a:spLocks noGrp="1"/>
          </p:cNvSpPr>
          <p:nvPr>
            <p:ph type="sldNum" sz="quarter" idx="10"/>
          </p:nvPr>
        </p:nvSpPr>
        <p:spPr/>
        <p:txBody>
          <a:bodyPr/>
          <a:lstStyle/>
          <a:p>
            <a:fld id="{5A9C5645-7F9D-4664-912F-3F99C07A9D60}" type="slidenum">
              <a:rPr lang="en-US" smtClean="0">
                <a:solidFill>
                  <a:prstClr val="black"/>
                </a:solidFill>
              </a:rPr>
              <a:pPr/>
              <a:t>60</a:t>
            </a:fld>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multiple ways to configure a default view.</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a:t>
            </a:r>
            <a:r>
              <a:rPr lang="en-US" dirty="0" smtClean="0"/>
              <a:t>Combination Patient List is great for having multiple clinic profile showing for same day, Example Nurse clinic and Provider</a:t>
            </a:r>
            <a:r>
              <a:rPr lang="en-US" baseline="0" dirty="0" smtClean="0"/>
              <a:t> Clinic.</a:t>
            </a:r>
          </a:p>
          <a:p>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61</a:t>
            </a:fld>
            <a:endParaRPr lang="en-US" dirty="0"/>
          </a:p>
        </p:txBody>
      </p:sp>
    </p:spTree>
    <p:extLst>
      <p:ext uri="{BB962C8B-B14F-4D97-AF65-F5344CB8AC3E}">
        <p14:creationId xmlns:p14="http://schemas.microsoft.com/office/powerpoint/2010/main" val="1300956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am going to show you to set a Combination Patient List using the Example of a Nurse clinic and Provider</a:t>
            </a:r>
            <a:r>
              <a:rPr lang="en-US" baseline="0" dirty="0" smtClean="0"/>
              <a:t> Clinic</a:t>
            </a:r>
          </a:p>
          <a:p>
            <a:r>
              <a:rPr lang="en-US" b="1" baseline="0" dirty="0" smtClean="0"/>
              <a:t>Remember for setting these defaults go to TOOLS and Options!!!</a:t>
            </a:r>
            <a:endParaRPr lang="en-US" b="1" dirty="0"/>
          </a:p>
        </p:txBody>
      </p:sp>
      <p:sp>
        <p:nvSpPr>
          <p:cNvPr id="4" name="Slide Number Placeholder 3"/>
          <p:cNvSpPr>
            <a:spLocks noGrp="1"/>
          </p:cNvSpPr>
          <p:nvPr>
            <p:ph type="sldNum" sz="quarter" idx="10"/>
          </p:nvPr>
        </p:nvSpPr>
        <p:spPr/>
        <p:txBody>
          <a:bodyPr/>
          <a:lstStyle/>
          <a:p>
            <a:fld id="{D6612DA9-7D02-48E2-831B-2F5A7DB905AB}" type="slidenum">
              <a:rPr lang="en-US" smtClean="0"/>
              <a:pPr/>
              <a:t>62</a:t>
            </a:fld>
            <a:endParaRPr lang="en-US" dirty="0"/>
          </a:p>
        </p:txBody>
      </p:sp>
    </p:spTree>
    <p:extLst>
      <p:ext uri="{BB962C8B-B14F-4D97-AF65-F5344CB8AC3E}">
        <p14:creationId xmlns:p14="http://schemas.microsoft.com/office/powerpoint/2010/main" val="11268242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options screen select</a:t>
            </a:r>
            <a:r>
              <a:rPr lang="en-US" baseline="0" dirty="0" smtClean="0"/>
              <a:t> Lists/Teams tab at the top, then select the Patient Selection Defaults Button.</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63</a:t>
            </a:fld>
            <a:endParaRPr lang="en-US" dirty="0"/>
          </a:p>
        </p:txBody>
      </p:sp>
    </p:spTree>
    <p:extLst>
      <p:ext uri="{BB962C8B-B14F-4D97-AF65-F5344CB8AC3E}">
        <p14:creationId xmlns:p14="http://schemas.microsoft.com/office/powerpoint/2010/main" val="4155333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dirty="0" smtClean="0">
                <a:solidFill>
                  <a:prstClr val="white"/>
                </a:solidFill>
              </a:rPr>
              <a:t>Again,</a:t>
            </a:r>
            <a:r>
              <a:rPr lang="en-US" sz="1200" b="1" baseline="0" dirty="0" smtClean="0">
                <a:solidFill>
                  <a:prstClr val="white"/>
                </a:solidFill>
              </a:rPr>
              <a:t> this is where you would find multiple options for defaults view, now to make a combination list </a:t>
            </a:r>
          </a:p>
          <a:p>
            <a:pPr marL="0" indent="0">
              <a:buFontTx/>
              <a:buNone/>
            </a:pPr>
            <a:endParaRPr lang="en-US" sz="1200" b="1" dirty="0" smtClean="0">
              <a:solidFill>
                <a:prstClr val="white"/>
              </a:solidFill>
            </a:endParaRPr>
          </a:p>
          <a:p>
            <a:pPr marL="0" indent="0">
              <a:buFontTx/>
              <a:buNone/>
            </a:pPr>
            <a:r>
              <a:rPr lang="en-US" sz="1200" b="1" dirty="0" smtClean="0">
                <a:solidFill>
                  <a:prstClr val="white"/>
                </a:solidFill>
              </a:rPr>
              <a:t>Select the “Combination” radio button under List Source.</a:t>
            </a:r>
          </a:p>
          <a:p>
            <a:pPr marL="342900" indent="-342900">
              <a:buFontTx/>
              <a:buAutoNum type="arabicPeriod" startAt="5"/>
            </a:pPr>
            <a:endParaRPr lang="en-US" sz="1200" b="1" dirty="0" smtClean="0">
              <a:solidFill>
                <a:prstClr val="white"/>
              </a:solidFill>
            </a:endParaRPr>
          </a:p>
          <a:p>
            <a:pPr marL="342900" indent="-342900"/>
            <a:r>
              <a:rPr lang="en-US" sz="1200" b="1" dirty="0" smtClean="0">
                <a:solidFill>
                  <a:prstClr val="white"/>
                </a:solidFill>
              </a:rPr>
              <a:t>Then under Sort</a:t>
            </a:r>
            <a:r>
              <a:rPr lang="en-US" sz="1200" b="1" baseline="0" dirty="0" smtClean="0">
                <a:solidFill>
                  <a:prstClr val="white"/>
                </a:solidFill>
              </a:rPr>
              <a:t> Order </a:t>
            </a:r>
            <a:r>
              <a:rPr lang="en-US" sz="1200" b="1" dirty="0" smtClean="0">
                <a:solidFill>
                  <a:prstClr val="white"/>
                </a:solidFill>
              </a:rPr>
              <a:t>Select your desired display, in this example we will select the “Appointment date” which sorts by date and time.</a:t>
            </a:r>
          </a:p>
          <a:p>
            <a:pPr marL="342900" indent="-342900"/>
            <a:endParaRPr lang="en-US" sz="1200" b="1" dirty="0" smtClean="0">
              <a:solidFill>
                <a:prstClr val="white"/>
              </a:solidFill>
            </a:endParaRPr>
          </a:p>
          <a:p>
            <a:pPr marL="342900" indent="-342900"/>
            <a:r>
              <a:rPr lang="en-US" sz="1200" b="1" dirty="0" smtClean="0">
                <a:solidFill>
                  <a:prstClr val="white"/>
                </a:solidFill>
              </a:rPr>
              <a:t>Next you will</a:t>
            </a:r>
            <a:r>
              <a:rPr lang="en-US" sz="1200" b="1" baseline="0" dirty="0" smtClean="0">
                <a:solidFill>
                  <a:prstClr val="white"/>
                </a:solidFill>
              </a:rPr>
              <a:t> need to select Start and Stop date, recommend “Today Only” for default view</a:t>
            </a:r>
            <a:r>
              <a:rPr lang="en-US" sz="1200" b="1" dirty="0" smtClean="0">
                <a:solidFill>
                  <a:prstClr val="white"/>
                </a:solidFill>
              </a:rPr>
              <a:t>.</a:t>
            </a:r>
          </a:p>
          <a:p>
            <a:pPr marL="342900" indent="-342900"/>
            <a:endParaRPr lang="en-US" sz="1200" b="1" dirty="0" smtClean="0">
              <a:solidFill>
                <a:prstClr val="white"/>
              </a:solidFill>
            </a:endParaRPr>
          </a:p>
          <a:p>
            <a:pPr marL="342900" indent="-342900"/>
            <a:r>
              <a:rPr lang="en-US" sz="1200" b="1" dirty="0" smtClean="0">
                <a:solidFill>
                  <a:prstClr val="white"/>
                </a:solidFill>
              </a:rPr>
              <a:t>Select OK to proceed</a:t>
            </a:r>
            <a:r>
              <a:rPr lang="en-US" sz="1200" b="1" baseline="0" dirty="0" smtClean="0">
                <a:solidFill>
                  <a:prstClr val="white"/>
                </a:solidFill>
              </a:rPr>
              <a:t> to next step.</a:t>
            </a:r>
            <a:endParaRPr lang="en-US" sz="1200" b="1" dirty="0" smtClean="0">
              <a:solidFill>
                <a:prstClr val="white"/>
              </a:solidFill>
            </a:endParaRPr>
          </a:p>
          <a:p>
            <a:pPr marL="342900" indent="-342900"/>
            <a:endParaRPr lang="en-US" sz="1200" b="1" dirty="0" smtClean="0">
              <a:solidFill>
                <a:prstClr val="white"/>
              </a:solidFill>
            </a:endParaRPr>
          </a:p>
          <a:p>
            <a:endParaRPr lang="en-US" dirty="0"/>
          </a:p>
        </p:txBody>
      </p:sp>
      <p:sp>
        <p:nvSpPr>
          <p:cNvPr id="4" name="Slide Number Placeholder 3"/>
          <p:cNvSpPr>
            <a:spLocks noGrp="1"/>
          </p:cNvSpPr>
          <p:nvPr>
            <p:ph type="sldNum" sz="quarter" idx="10"/>
          </p:nvPr>
        </p:nvSpPr>
        <p:spPr/>
        <p:txBody>
          <a:bodyPr/>
          <a:lstStyle/>
          <a:p>
            <a:fld id="{D6612DA9-7D02-48E2-831B-2F5A7DB905AB}" type="slidenum">
              <a:rPr lang="en-US" smtClean="0"/>
              <a:pPr/>
              <a:t>64</a:t>
            </a:fld>
            <a:endParaRPr lang="en-US" dirty="0"/>
          </a:p>
        </p:txBody>
      </p:sp>
    </p:spTree>
    <p:extLst>
      <p:ext uri="{BB962C8B-B14F-4D97-AF65-F5344CB8AC3E}">
        <p14:creationId xmlns:p14="http://schemas.microsoft.com/office/powerpoint/2010/main" val="2543664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the options screen select</a:t>
            </a:r>
            <a:r>
              <a:rPr lang="en-US" baseline="0" dirty="0" smtClean="0"/>
              <a:t> Lists/Teams tab at the top, then select the Source Combinations… Button.</a:t>
            </a:r>
            <a:endParaRPr lang="en-US" dirty="0" smtClean="0"/>
          </a:p>
          <a:p>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65</a:t>
            </a:fld>
            <a:endParaRPr lang="en-US" dirty="0"/>
          </a:p>
        </p:txBody>
      </p:sp>
    </p:spTree>
    <p:extLst>
      <p:ext uri="{BB962C8B-B14F-4D97-AF65-F5344CB8AC3E}">
        <p14:creationId xmlns:p14="http://schemas.microsoft.com/office/powerpoint/2010/main" val="13962246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prstClr val="white"/>
                </a:solidFill>
              </a:rPr>
              <a:t>Under the Source combination box,</a:t>
            </a:r>
          </a:p>
          <a:p>
            <a:endParaRPr lang="en-US" sz="1200" b="1" dirty="0" smtClean="0">
              <a:solidFill>
                <a:prstClr val="white"/>
              </a:solidFill>
            </a:endParaRPr>
          </a:p>
          <a:p>
            <a:r>
              <a:rPr lang="en-US" sz="1200" b="1" dirty="0" smtClean="0">
                <a:solidFill>
                  <a:prstClr val="white"/>
                </a:solidFill>
              </a:rPr>
              <a:t>Select all desired clinics to display in appointment list then select “Add”. </a:t>
            </a:r>
          </a:p>
          <a:p>
            <a:endParaRPr lang="en-US" sz="1200" b="1" dirty="0" smtClean="0">
              <a:solidFill>
                <a:prstClr val="white"/>
              </a:solidFill>
            </a:endParaRPr>
          </a:p>
          <a:p>
            <a:r>
              <a:rPr lang="en-US" sz="1200" b="1" dirty="0" smtClean="0">
                <a:solidFill>
                  <a:prstClr val="white"/>
                </a:solidFill>
              </a:rPr>
              <a:t>Your “Combinations” list appears on the right.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prstClr val="white"/>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prstClr val="white"/>
                </a:solidFill>
              </a:rPr>
              <a:t>The examples utilized</a:t>
            </a:r>
            <a:r>
              <a:rPr lang="en-US" sz="1200" b="1" baseline="0" dirty="0" smtClean="0">
                <a:solidFill>
                  <a:prstClr val="white"/>
                </a:solidFill>
              </a:rPr>
              <a:t> here consist of an RN and Provider Clinic</a:t>
            </a:r>
          </a:p>
          <a:p>
            <a:endParaRPr lang="en-US" sz="1200" b="1" dirty="0" smtClean="0">
              <a:solidFill>
                <a:prstClr val="white"/>
              </a:solidFill>
            </a:endParaRPr>
          </a:p>
          <a:p>
            <a:r>
              <a:rPr lang="en-US" sz="1200" b="1" dirty="0" smtClean="0">
                <a:solidFill>
                  <a:prstClr val="white"/>
                </a:solidFill>
              </a:rPr>
              <a:t>Then select OK.</a:t>
            </a:r>
            <a:endParaRPr lang="en-US" sz="1200" b="1" dirty="0">
              <a:solidFill>
                <a:prstClr val="white"/>
              </a:solidFill>
            </a:endParaRPr>
          </a:p>
        </p:txBody>
      </p:sp>
      <p:sp>
        <p:nvSpPr>
          <p:cNvPr id="4" name="Slide Number Placeholder 3"/>
          <p:cNvSpPr>
            <a:spLocks noGrp="1"/>
          </p:cNvSpPr>
          <p:nvPr>
            <p:ph type="sldNum" sz="quarter" idx="10"/>
          </p:nvPr>
        </p:nvSpPr>
        <p:spPr/>
        <p:txBody>
          <a:bodyPr/>
          <a:lstStyle/>
          <a:p>
            <a:fld id="{D6612DA9-7D02-48E2-831B-2F5A7DB905AB}" type="slidenum">
              <a:rPr lang="en-US" smtClean="0"/>
              <a:pPr/>
              <a:t>66</a:t>
            </a:fld>
            <a:endParaRPr lang="en-US" dirty="0"/>
          </a:p>
        </p:txBody>
      </p:sp>
    </p:spTree>
    <p:extLst>
      <p:ext uri="{BB962C8B-B14F-4D97-AF65-F5344CB8AC3E}">
        <p14:creationId xmlns:p14="http://schemas.microsoft.com/office/powerpoint/2010/main" val="9198991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give you</a:t>
            </a:r>
            <a:r>
              <a:rPr lang="en-US" baseline="0" dirty="0" smtClean="0"/>
              <a:t> a default view for all patients under the RN clinic and Provider Clinic in order of Appointment date and time.</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67</a:t>
            </a:fld>
            <a:endParaRPr lang="en-US" dirty="0"/>
          </a:p>
        </p:txBody>
      </p:sp>
    </p:spTree>
    <p:extLst>
      <p:ext uri="{BB962C8B-B14F-4D97-AF65-F5344CB8AC3E}">
        <p14:creationId xmlns:p14="http://schemas.microsoft.com/office/powerpoint/2010/main" val="28380307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68</a:t>
            </a:fld>
            <a:endParaRPr lang="en-US" dirty="0"/>
          </a:p>
        </p:txBody>
      </p:sp>
    </p:spTree>
    <p:extLst>
      <p:ext uri="{BB962C8B-B14F-4D97-AF65-F5344CB8AC3E}">
        <p14:creationId xmlns:p14="http://schemas.microsoft.com/office/powerpoint/2010/main" val="1296916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am going to talk about an option for consults that a Registered Nurse ask me.</a:t>
            </a:r>
            <a:endParaRPr lang="en-US" dirty="0" smtClean="0"/>
          </a:p>
          <a:p>
            <a:r>
              <a:rPr lang="en-US" dirty="0" smtClean="0"/>
              <a:t>“They asked is there a way to find pending consults for </a:t>
            </a:r>
            <a:r>
              <a:rPr lang="en-US" baseline="0" dirty="0" smtClean="0"/>
              <a:t>a provider?”</a:t>
            </a:r>
          </a:p>
          <a:p>
            <a:r>
              <a:rPr lang="en-US" baseline="0" dirty="0" smtClean="0"/>
              <a:t>So have you ever wondered what is the status of my PACT Team Consults?</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69</a:t>
            </a:fld>
            <a:endParaRPr lang="en-US" dirty="0"/>
          </a:p>
        </p:txBody>
      </p:sp>
    </p:spTree>
    <p:extLst>
      <p:ext uri="{BB962C8B-B14F-4D97-AF65-F5344CB8AC3E}">
        <p14:creationId xmlns:p14="http://schemas.microsoft.com/office/powerpoint/2010/main" val="241280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Pressing the Tab Key will switch button selections.   In this case the “Yes” button is highlighted,  pressing the TAB key will change the selection from  No to Yes.  Once the Yes button is highlighted,  press the enter key to continue.</a:t>
            </a:r>
          </a:p>
          <a:p>
            <a:r>
              <a:rPr lang="en-US" baseline="0" dirty="0" smtClean="0"/>
              <a:t>  </a:t>
            </a:r>
          </a:p>
          <a:p>
            <a:endParaRPr lang="en-US" baseline="0"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is a report</a:t>
            </a:r>
            <a:r>
              <a:rPr lang="en-US" baseline="0" dirty="0" smtClean="0"/>
              <a:t> in Vista to view consults by Provider, Location or Procedure.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example</a:t>
            </a:r>
            <a:r>
              <a:rPr lang="en-US" baseline="0" dirty="0" smtClean="0"/>
              <a:t> is by Provider, in a specified date range and with a status of All pending consults, All pending examples include pending, Active, Schedule….</a:t>
            </a:r>
            <a:endParaRPr lang="en-US" dirty="0" smtClean="0"/>
          </a:p>
          <a:p>
            <a:endParaRPr lang="en-US" dirty="0" smtClean="0"/>
          </a:p>
          <a:p>
            <a:r>
              <a:rPr lang="en-US" dirty="0" smtClean="0"/>
              <a:t>PRIVACY - Charles Zeilman</a:t>
            </a:r>
            <a:r>
              <a:rPr lang="en-US" baseline="0" dirty="0" smtClean="0"/>
              <a:t> is the presenter and the provider</a:t>
            </a:r>
            <a:endParaRPr lang="en-US" dirty="0" smtClean="0"/>
          </a:p>
        </p:txBody>
      </p:sp>
      <p:sp>
        <p:nvSpPr>
          <p:cNvPr id="4" name="Slide Number Placeholder 3"/>
          <p:cNvSpPr>
            <a:spLocks noGrp="1"/>
          </p:cNvSpPr>
          <p:nvPr>
            <p:ph type="sldNum" sz="quarter" idx="10"/>
          </p:nvPr>
        </p:nvSpPr>
        <p:spPr/>
        <p:txBody>
          <a:bodyPr/>
          <a:lstStyle/>
          <a:p>
            <a:fld id="{D6612DA9-7D02-48E2-831B-2F5A7DB905AB}" type="slidenum">
              <a:rPr lang="en-US" smtClean="0"/>
              <a:pPr/>
              <a:t>70</a:t>
            </a:fld>
            <a:endParaRPr lang="en-US" dirty="0"/>
          </a:p>
        </p:txBody>
      </p:sp>
    </p:spTree>
    <p:extLst>
      <p:ext uri="{BB962C8B-B14F-4D97-AF65-F5344CB8AC3E}">
        <p14:creationId xmlns:p14="http://schemas.microsoft.com/office/powerpoint/2010/main" val="15697324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am going to show a few options</a:t>
            </a:r>
            <a:r>
              <a:rPr lang="en-US" baseline="0" dirty="0" smtClean="0"/>
              <a:t> under the Orders tab in CPRS.</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71</a:t>
            </a:fld>
            <a:endParaRPr lang="en-US" dirty="0"/>
          </a:p>
        </p:txBody>
      </p:sp>
    </p:spTree>
    <p:extLst>
      <p:ext uri="{BB962C8B-B14F-4D97-AF65-F5344CB8AC3E}">
        <p14:creationId xmlns:p14="http://schemas.microsoft.com/office/powerpoint/2010/main" val="6116498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with many sites implementing Nursing orders, you can customize</a:t>
            </a:r>
            <a:r>
              <a:rPr lang="en-US" baseline="0" dirty="0" smtClean="0"/>
              <a:t> the order view.</a:t>
            </a:r>
          </a:p>
          <a:p>
            <a:r>
              <a:rPr lang="en-US" baseline="0" dirty="0" smtClean="0"/>
              <a:t>While on the orders tab in CPRS select View then Custom Order View.</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72</a:t>
            </a:fld>
            <a:endParaRPr lang="en-US" dirty="0"/>
          </a:p>
        </p:txBody>
      </p:sp>
    </p:spTree>
    <p:extLst>
      <p:ext uri="{BB962C8B-B14F-4D97-AF65-F5344CB8AC3E}">
        <p14:creationId xmlns:p14="http://schemas.microsoft.com/office/powerpoint/2010/main" val="33781613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83EF1A-BFD1-4A7C-87E9-F177F5448F21}" type="slidenum">
              <a:rPr lang="en-US" smtClean="0">
                <a:solidFill>
                  <a:prstClr val="black"/>
                </a:solidFill>
              </a:rPr>
              <a:pPr fontAlgn="base">
                <a:spcBef>
                  <a:spcPct val="0"/>
                </a:spcBef>
                <a:spcAft>
                  <a:spcPct val="0"/>
                </a:spcAft>
                <a:defRPr/>
              </a:pPr>
              <a:t>73</a:t>
            </a:fld>
            <a:endParaRPr lang="en-US" dirty="0" smtClean="0">
              <a:solidFill>
                <a:prstClr val="black"/>
              </a:solidFill>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example I am utilizing is for a clinic visit. You need</a:t>
            </a:r>
            <a:r>
              <a:rPr lang="en-US" baseline="0" dirty="0" smtClean="0"/>
              <a:t> to view all pending orders for a clinic visit in order to complete for visit.</a:t>
            </a:r>
          </a:p>
          <a:p>
            <a:pPr eaLnBrk="1" hangingPunct="1">
              <a:spcBef>
                <a:spcPct val="0"/>
              </a:spcBef>
            </a:pPr>
            <a:r>
              <a:rPr lang="en-US" baseline="0" dirty="0" smtClean="0"/>
              <a:t>Select Active then Nursing. </a:t>
            </a:r>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give you a view of all active Nursing orders only. This makes it easier to locate the</a:t>
            </a:r>
            <a:r>
              <a:rPr lang="en-US" baseline="0" dirty="0" smtClean="0"/>
              <a:t> orders.</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74</a:t>
            </a:fld>
            <a:endParaRPr lang="en-US" dirty="0"/>
          </a:p>
        </p:txBody>
      </p:sp>
    </p:spTree>
    <p:extLst>
      <p:ext uri="{BB962C8B-B14F-4D97-AF65-F5344CB8AC3E}">
        <p14:creationId xmlns:p14="http://schemas.microsoft.com/office/powerpoint/2010/main" val="34141547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we are still </a:t>
            </a:r>
            <a:r>
              <a:rPr lang="en-US" baseline="0" dirty="0" smtClean="0"/>
              <a:t>under the Orders tab in CPRS.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a:t>
            </a:r>
            <a:r>
              <a:rPr lang="en-US" baseline="0" dirty="0" smtClean="0"/>
              <a:t> have to </a:t>
            </a:r>
            <a:r>
              <a:rPr lang="en-US" dirty="0" smtClean="0"/>
              <a:t>Save all Quick Orders from the Orders Tab.**</a:t>
            </a:r>
          </a:p>
          <a:p>
            <a:endParaRPr lang="en-US" baseline="0" dirty="0" smtClean="0"/>
          </a:p>
          <a:p>
            <a:r>
              <a:rPr lang="en-US" baseline="0" dirty="0" smtClean="0"/>
              <a:t>There are 3 packages that let you create Personal Quick Orders: Medications, Labs, and Consults. Please note, depending on how your consults are set up, example templates you may not be able to save as quick order.</a:t>
            </a:r>
            <a:endParaRPr lang="en-US" dirty="0" smtClean="0"/>
          </a:p>
          <a:p>
            <a:endParaRPr lang="en-US" dirty="0" smtClean="0"/>
          </a:p>
          <a:p>
            <a:r>
              <a:rPr lang="en-US" dirty="0" smtClean="0"/>
              <a:t>Personal Quick Orders can help organize and save time!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6612DA9-7D02-48E2-831B-2F5A7DB905AB}" type="slidenum">
              <a:rPr lang="en-US" smtClean="0"/>
              <a:pPr/>
              <a:t>75</a:t>
            </a:fld>
            <a:endParaRPr lang="en-US" dirty="0"/>
          </a:p>
        </p:txBody>
      </p:sp>
    </p:spTree>
    <p:extLst>
      <p:ext uri="{BB962C8B-B14F-4D97-AF65-F5344CB8AC3E}">
        <p14:creationId xmlns:p14="http://schemas.microsoft.com/office/powerpoint/2010/main" val="32127518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only briefly showing the medication option</a:t>
            </a:r>
            <a:r>
              <a:rPr lang="en-US" baseline="0" dirty="0" smtClean="0"/>
              <a:t> since most RN would not complete these but may want to discuss with the Provider on team.</a:t>
            </a:r>
          </a:p>
          <a:p>
            <a:endParaRPr lang="en-US" baseline="0" dirty="0" smtClean="0"/>
          </a:p>
          <a:p>
            <a:r>
              <a:rPr lang="en-US" baseline="0" dirty="0" smtClean="0"/>
              <a:t>Once you complete all the fields of the order, </a:t>
            </a:r>
            <a:r>
              <a:rPr lang="en-US" b="1" baseline="0" dirty="0" smtClean="0"/>
              <a:t>“DO NOT ACCEPT ORDER AT THIS TIME” </a:t>
            </a:r>
            <a:r>
              <a:rPr lang="en-US" baseline="0" dirty="0" smtClean="0"/>
              <a:t>select the Orders tab, then at the top select Options and Save as Quick Order.</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76</a:t>
            </a:fld>
            <a:endParaRPr lang="en-US" dirty="0"/>
          </a:p>
        </p:txBody>
      </p:sp>
    </p:spTree>
    <p:extLst>
      <p:ext uri="{BB962C8B-B14F-4D97-AF65-F5344CB8AC3E}">
        <p14:creationId xmlns:p14="http://schemas.microsoft.com/office/powerpoint/2010/main" val="21578978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a:t>
            </a:r>
            <a:r>
              <a:rPr lang="en-US" baseline="0" dirty="0" smtClean="0"/>
              <a:t> do the same thing for Labs: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Once you complete all the fields of the order, </a:t>
            </a:r>
            <a:r>
              <a:rPr lang="en-US" b="1" baseline="0" dirty="0" smtClean="0"/>
              <a:t>“DO NOT ACCEPT ORDER AT THIS TIME” </a:t>
            </a:r>
            <a:r>
              <a:rPr lang="en-US" baseline="0" dirty="0" smtClean="0"/>
              <a:t>select the Orders tab, then at the top select Options and Save as Quick Order.</a:t>
            </a:r>
          </a:p>
          <a:p>
            <a:endParaRPr lang="en-US" baseline="0" dirty="0" smtClean="0"/>
          </a:p>
          <a:p>
            <a:r>
              <a:rPr lang="en-US" baseline="0" dirty="0" smtClean="0"/>
              <a:t>These are great for Frequent or uncommon orders.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77</a:t>
            </a:fld>
            <a:endParaRPr lang="en-US" dirty="0"/>
          </a:p>
        </p:txBody>
      </p:sp>
    </p:spTree>
    <p:extLst>
      <p:ext uri="{BB962C8B-B14F-4D97-AF65-F5344CB8AC3E}">
        <p14:creationId xmlns:p14="http://schemas.microsoft.com/office/powerpoint/2010/main" val="11880438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select Save as Quick Order, you can place</a:t>
            </a:r>
            <a:r>
              <a:rPr lang="en-US" baseline="0" dirty="0" smtClean="0"/>
              <a:t> in any order you wish.</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78</a:t>
            </a:fld>
            <a:endParaRPr lang="en-US" dirty="0"/>
          </a:p>
        </p:txBody>
      </p:sp>
    </p:spTree>
    <p:extLst>
      <p:ext uri="{BB962C8B-B14F-4D97-AF65-F5344CB8AC3E}">
        <p14:creationId xmlns:p14="http://schemas.microsoft.com/office/powerpoint/2010/main" val="27013516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go to order a lab,</a:t>
            </a:r>
            <a:r>
              <a:rPr lang="en-US" baseline="0" dirty="0" smtClean="0"/>
              <a:t> your personal quick orders will display in the window for selection. As you can see I have some common labs and an Uncommon lab “copper” (for Wilson’s Disease) that may not be on any menu. This will save time trying to find if you may be ordering intermittently.</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79</a:t>
            </a:fld>
            <a:endParaRPr lang="en-US" dirty="0"/>
          </a:p>
        </p:txBody>
      </p:sp>
    </p:spTree>
    <p:extLst>
      <p:ext uri="{BB962C8B-B14F-4D97-AF65-F5344CB8AC3E}">
        <p14:creationId xmlns:p14="http://schemas.microsoft.com/office/powerpoint/2010/main" val="19091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another way to save time and use less effort while</a:t>
            </a:r>
            <a:r>
              <a:rPr lang="en-US" baseline="0" dirty="0" smtClean="0"/>
              <a:t> working in CPRS.  To edit or complete an action in the notes section, </a:t>
            </a:r>
            <a:r>
              <a:rPr lang="en-US" dirty="0" smtClean="0"/>
              <a:t>instead of</a:t>
            </a:r>
            <a:r>
              <a:rPr lang="en-US" baseline="0" dirty="0" smtClean="0"/>
              <a:t> using the </a:t>
            </a:r>
            <a:r>
              <a:rPr lang="en-US" dirty="0" smtClean="0"/>
              <a:t>mouse to move the cursor</a:t>
            </a:r>
            <a:r>
              <a:rPr lang="en-US" baseline="0" dirty="0" smtClean="0"/>
              <a:t> to select EDIT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know you can create your templates? Please</a:t>
            </a:r>
            <a:r>
              <a:rPr lang="en-US" baseline="0" dirty="0" smtClean="0"/>
              <a:t> note some sites may have turn this option off, but I do not recommend turning off. I will discuss additional options later that may help with this issue.</a:t>
            </a:r>
            <a:endParaRPr lang="en-US" dirty="0" smtClean="0"/>
          </a:p>
          <a:p>
            <a:endParaRPr lang="en-US" dirty="0" smtClean="0"/>
          </a:p>
          <a:p>
            <a:r>
              <a:rPr lang="en-US" dirty="0" smtClean="0"/>
              <a:t>There are multiple types of templates but I am going to discuss 2 common types:</a:t>
            </a:r>
            <a:r>
              <a:rPr lang="en-US" baseline="0" dirty="0" smtClean="0"/>
              <a:t> Text and Dialog templates.</a:t>
            </a:r>
          </a:p>
        </p:txBody>
      </p:sp>
      <p:sp>
        <p:nvSpPr>
          <p:cNvPr id="4" name="Slide Number Placeholder 3"/>
          <p:cNvSpPr>
            <a:spLocks noGrp="1"/>
          </p:cNvSpPr>
          <p:nvPr>
            <p:ph type="sldNum" sz="quarter" idx="10"/>
          </p:nvPr>
        </p:nvSpPr>
        <p:spPr/>
        <p:txBody>
          <a:bodyPr/>
          <a:lstStyle/>
          <a:p>
            <a:fld id="{D6612DA9-7D02-48E2-831B-2F5A7DB905AB}" type="slidenum">
              <a:rPr lang="en-US" smtClean="0"/>
              <a:pPr/>
              <a:t>80</a:t>
            </a:fld>
            <a:endParaRPr lang="en-US" dirty="0"/>
          </a:p>
        </p:txBody>
      </p:sp>
    </p:spTree>
    <p:extLst>
      <p:ext uri="{BB962C8B-B14F-4D97-AF65-F5344CB8AC3E}">
        <p14:creationId xmlns:p14="http://schemas.microsoft.com/office/powerpoint/2010/main" val="33310408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“Text</a:t>
            </a:r>
            <a:r>
              <a:rPr lang="en-US" baseline="0" dirty="0" smtClean="0"/>
              <a:t> Template” is just what it states, Only text is saved for the template.</a:t>
            </a:r>
          </a:p>
          <a:p>
            <a:endParaRPr lang="en-US" baseline="0" dirty="0" smtClean="0"/>
          </a:p>
          <a:p>
            <a:r>
              <a:rPr lang="en-US" baseline="0" dirty="0" smtClean="0"/>
              <a:t>These are great for enter statements that you enter frequently and are standardized such as education.</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81</a:t>
            </a:fld>
            <a:endParaRPr lang="en-US" dirty="0"/>
          </a:p>
        </p:txBody>
      </p:sp>
    </p:spTree>
    <p:extLst>
      <p:ext uri="{BB962C8B-B14F-4D97-AF65-F5344CB8AC3E}">
        <p14:creationId xmlns:p14="http://schemas.microsoft.com/office/powerpoint/2010/main" val="42413259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Dialog templates provide a lot of flexibility</a:t>
            </a:r>
            <a:r>
              <a:rPr lang="en-US" baseline="0" dirty="0" smtClean="0"/>
              <a:t>. if you have documentation where there can be multiple answers or selections this format is typically preferred.</a:t>
            </a:r>
          </a:p>
          <a:p>
            <a:endParaRPr lang="en-US" baseline="0" dirty="0" smtClean="0"/>
          </a:p>
          <a:p>
            <a:r>
              <a:rPr lang="en-US" dirty="0" smtClean="0"/>
              <a:t>Dialog Templates can include the</a:t>
            </a:r>
            <a:r>
              <a:rPr lang="en-US" baseline="0" dirty="0" smtClean="0"/>
              <a:t> following components:</a:t>
            </a:r>
            <a:endParaRPr lang="en-US" dirty="0" smtClean="0"/>
          </a:p>
          <a:p>
            <a:r>
              <a:rPr lang="en-US" dirty="0" smtClean="0"/>
              <a:t>Template Fields Include (access can be issue):</a:t>
            </a:r>
          </a:p>
          <a:p>
            <a:r>
              <a:rPr lang="en-US" dirty="0" smtClean="0"/>
              <a:t>Buttons (change with each click)</a:t>
            </a:r>
          </a:p>
          <a:p>
            <a:r>
              <a:rPr lang="en-US" dirty="0" smtClean="0"/>
              <a:t>Radio buttons (e.g. yes/no, positive/negative)</a:t>
            </a:r>
          </a:p>
          <a:p>
            <a:r>
              <a:rPr lang="en-US" dirty="0" smtClean="0"/>
              <a:t>Drop down lists</a:t>
            </a:r>
          </a:p>
          <a:p>
            <a:r>
              <a:rPr lang="en-US" dirty="0" smtClean="0"/>
              <a:t>Check boxes</a:t>
            </a:r>
          </a:p>
          <a:p>
            <a:r>
              <a:rPr lang="en-US" dirty="0" smtClean="0"/>
              <a:t>Edit boxes</a:t>
            </a:r>
          </a:p>
          <a:p>
            <a:r>
              <a:rPr lang="en-US" dirty="0" smtClean="0"/>
              <a:t>Date selectors</a:t>
            </a:r>
          </a:p>
          <a:p>
            <a:r>
              <a:rPr lang="en-US" dirty="0" smtClean="0"/>
              <a:t>Web Links</a:t>
            </a:r>
          </a:p>
          <a:p>
            <a:endParaRPr lang="en-US" dirty="0" smtClean="0"/>
          </a:p>
          <a:p>
            <a:r>
              <a:rPr lang="en-US" b="1" dirty="0" smtClean="0"/>
              <a:t>*Access may be limited by your site.</a:t>
            </a:r>
          </a:p>
          <a:p>
            <a:endParaRPr lang="en-US" dirty="0"/>
          </a:p>
        </p:txBody>
      </p:sp>
      <p:sp>
        <p:nvSpPr>
          <p:cNvPr id="4" name="Slide Number Placeholder 3"/>
          <p:cNvSpPr>
            <a:spLocks noGrp="1"/>
          </p:cNvSpPr>
          <p:nvPr>
            <p:ph type="sldNum" sz="quarter" idx="10"/>
          </p:nvPr>
        </p:nvSpPr>
        <p:spPr/>
        <p:txBody>
          <a:bodyPr/>
          <a:lstStyle/>
          <a:p>
            <a:fld id="{D6612DA9-7D02-48E2-831B-2F5A7DB905AB}" type="slidenum">
              <a:rPr lang="en-US" smtClean="0"/>
              <a:pPr/>
              <a:t>82</a:t>
            </a:fld>
            <a:endParaRPr lang="en-US" dirty="0"/>
          </a:p>
        </p:txBody>
      </p:sp>
    </p:spTree>
    <p:extLst>
      <p:ext uri="{BB962C8B-B14F-4D97-AF65-F5344CB8AC3E}">
        <p14:creationId xmlns:p14="http://schemas.microsoft.com/office/powerpoint/2010/main" val="3898522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 would Caution utilizing some components.</a:t>
            </a:r>
          </a:p>
          <a:p>
            <a:endParaRPr lang="en-US" b="1" dirty="0" smtClean="0"/>
          </a:p>
          <a:p>
            <a:r>
              <a:rPr lang="en-US" b="1" dirty="0" smtClean="0"/>
              <a:t>Please note it pulls last date entered,</a:t>
            </a:r>
            <a:r>
              <a:rPr lang="en-US" b="1" baseline="0" dirty="0" smtClean="0"/>
              <a:t> can pull old data!</a:t>
            </a:r>
          </a:p>
          <a:p>
            <a:endParaRPr lang="en-US" b="1" baseline="0" dirty="0" smtClean="0"/>
          </a:p>
          <a:p>
            <a:r>
              <a:rPr lang="en-US" b="1" baseline="0" dirty="0" smtClean="0"/>
              <a:t>Do you really need it in the note if it is in the record?</a:t>
            </a:r>
            <a:endParaRPr lang="en-US" b="1" dirty="0"/>
          </a:p>
        </p:txBody>
      </p:sp>
      <p:sp>
        <p:nvSpPr>
          <p:cNvPr id="4" name="Slide Number Placeholder 3"/>
          <p:cNvSpPr>
            <a:spLocks noGrp="1"/>
          </p:cNvSpPr>
          <p:nvPr>
            <p:ph type="sldNum" sz="quarter" idx="10"/>
          </p:nvPr>
        </p:nvSpPr>
        <p:spPr/>
        <p:txBody>
          <a:bodyPr/>
          <a:lstStyle/>
          <a:p>
            <a:fld id="{D6612DA9-7D02-48E2-831B-2F5A7DB905AB}" type="slidenum">
              <a:rPr lang="en-US" smtClean="0"/>
              <a:pPr/>
              <a:t>83</a:t>
            </a:fld>
            <a:endParaRPr lang="en-US" dirty="0"/>
          </a:p>
        </p:txBody>
      </p:sp>
    </p:spTree>
    <p:extLst>
      <p:ext uri="{BB962C8B-B14F-4D97-AF65-F5344CB8AC3E}">
        <p14:creationId xmlns:p14="http://schemas.microsoft.com/office/powerpoint/2010/main" val="31026154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 Dialog Template.</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84</a:t>
            </a:fld>
            <a:endParaRPr lang="en-US" dirty="0"/>
          </a:p>
        </p:txBody>
      </p:sp>
    </p:spTree>
    <p:extLst>
      <p:ext uri="{BB962C8B-B14F-4D97-AF65-F5344CB8AC3E}">
        <p14:creationId xmlns:p14="http://schemas.microsoft.com/office/powerpoint/2010/main" val="8026386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am going to discuss some possible resources to help save</a:t>
            </a:r>
            <a:r>
              <a:rPr lang="en-US" baseline="0" dirty="0" smtClean="0"/>
              <a:t> time.</a:t>
            </a:r>
          </a:p>
          <a:p>
            <a:endParaRPr lang="en-US" baseline="0" dirty="0" smtClean="0"/>
          </a:p>
          <a:p>
            <a:r>
              <a:rPr lang="en-US" baseline="0" dirty="0" smtClean="0"/>
              <a:t>First, iMed consent. Many users do not realize that there is nationally approved “Patient Education” within iMed. They are available in 2 educational levels, Easy (6</a:t>
            </a:r>
            <a:r>
              <a:rPr lang="en-US" baseline="30000" dirty="0" smtClean="0"/>
              <a:t>th</a:t>
            </a:r>
            <a:r>
              <a:rPr lang="en-US" baseline="0" dirty="0" smtClean="0"/>
              <a:t> grade) and Standard (8</a:t>
            </a:r>
            <a:r>
              <a:rPr lang="en-US" baseline="30000" dirty="0" smtClean="0"/>
              <a:t>th</a:t>
            </a:r>
            <a:r>
              <a:rPr lang="en-US" baseline="0" dirty="0" smtClean="0"/>
              <a:t> Grade).</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85</a:t>
            </a:fld>
            <a:endParaRPr lang="en-US" dirty="0"/>
          </a:p>
        </p:txBody>
      </p:sp>
    </p:spTree>
    <p:extLst>
      <p:ext uri="{BB962C8B-B14F-4D97-AF65-F5344CB8AC3E}">
        <p14:creationId xmlns:p14="http://schemas.microsoft.com/office/powerpoint/2010/main" val="23318531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Once you select the education topic,</a:t>
            </a:r>
          </a:p>
          <a:p>
            <a:r>
              <a:rPr lang="en-US" dirty="0" smtClean="0"/>
              <a:t> You can Print for patient</a:t>
            </a:r>
            <a:r>
              <a:rPr lang="en-US" baseline="0" dirty="0" smtClean="0"/>
              <a:t> and Save it to chart.</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86</a:t>
            </a:fld>
            <a:endParaRPr lang="en-US" dirty="0"/>
          </a:p>
        </p:txBody>
      </p:sp>
    </p:spTree>
    <p:extLst>
      <p:ext uri="{BB962C8B-B14F-4D97-AF65-F5344CB8AC3E}">
        <p14:creationId xmlns:p14="http://schemas.microsoft.com/office/powerpoint/2010/main" val="15176832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a:t>
            </a:r>
            <a:r>
              <a:rPr lang="en-US" baseline="0" dirty="0" smtClean="0"/>
              <a:t> is moving so fast, I am not going to discuss all the options currently available or in testing, but what readily accessible. Even though I say readily accessible, it can vary by site.</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87</a:t>
            </a:fld>
            <a:endParaRPr lang="en-US" dirty="0"/>
          </a:p>
        </p:txBody>
      </p:sp>
    </p:spTree>
    <p:extLst>
      <p:ext uri="{BB962C8B-B14F-4D97-AF65-F5344CB8AC3E}">
        <p14:creationId xmlns:p14="http://schemas.microsoft.com/office/powerpoint/2010/main" val="5940342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Dual monitors. I</a:t>
            </a:r>
            <a:r>
              <a:rPr lang="en-US" baseline="0" dirty="0" smtClean="0"/>
              <a:t> became very quick with one monitor with many keyboard short cuts but once I obtained dual monitors it truly increased my speed and efficiency. Helps tremendously when using multiple programs: CPRS, Imaging, iMed, VSSC, Excel, MHV, Up to Date….. </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88</a:t>
            </a:fld>
            <a:endParaRPr lang="en-US" dirty="0"/>
          </a:p>
        </p:txBody>
      </p:sp>
    </p:spTree>
    <p:extLst>
      <p:ext uri="{BB962C8B-B14F-4D97-AF65-F5344CB8AC3E}">
        <p14:creationId xmlns:p14="http://schemas.microsoft.com/office/powerpoint/2010/main" val="24048081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t>
            </a:r>
            <a:r>
              <a:rPr lang="en-US" baseline="0" dirty="0" smtClean="0"/>
              <a:t> the a live person that can help me?</a:t>
            </a:r>
          </a:p>
          <a:p>
            <a:endParaRPr lang="en-US" baseline="0" dirty="0" smtClean="0"/>
          </a:p>
          <a:p>
            <a:r>
              <a:rPr lang="en-US" baseline="0" dirty="0" smtClean="0"/>
              <a:t>Yes, Clinical Application Coordinators (CACs, HIS,)., Maybe Clinical Informatics Service, Section…</a:t>
            </a:r>
          </a:p>
          <a:p>
            <a:endParaRPr lang="en-US" baseline="0" dirty="0" smtClean="0"/>
          </a:p>
          <a:p>
            <a:r>
              <a:rPr lang="en-US" baseline="0" dirty="0" smtClean="0"/>
              <a:t>They can build customized Notes, Reminders to collect data, Orders and Ordering Menus.</a:t>
            </a:r>
          </a:p>
          <a:p>
            <a:endParaRPr lang="en-US" baseline="0" dirty="0" smtClean="0"/>
          </a:p>
          <a:p>
            <a:r>
              <a:rPr lang="en-US" baseline="0" dirty="0" smtClean="0"/>
              <a:t>I am now going to show you some examples of items we built for our system.</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89</a:t>
            </a:fld>
            <a:endParaRPr lang="en-US" dirty="0"/>
          </a:p>
        </p:txBody>
      </p:sp>
    </p:spTree>
    <p:extLst>
      <p:ext uri="{BB962C8B-B14F-4D97-AF65-F5344CB8AC3E}">
        <p14:creationId xmlns:p14="http://schemas.microsoft.com/office/powerpoint/2010/main" val="312861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Or to select ACTION,  leave the cursor in the note text section and right click on the mouse.   A window will display with actions that can be completed without clicking the EDIT or ACTION from the menu bar.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 a Standardized PACT RN menu for the entire system</a:t>
            </a:r>
            <a:r>
              <a:rPr lang="en-US" baseline="0" dirty="0" smtClean="0"/>
              <a:t> based on a Protocol.</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90</a:t>
            </a:fld>
            <a:endParaRPr lang="en-US" dirty="0"/>
          </a:p>
        </p:txBody>
      </p:sp>
    </p:spTree>
    <p:extLst>
      <p:ext uri="{BB962C8B-B14F-4D97-AF65-F5344CB8AC3E}">
        <p14:creationId xmlns:p14="http://schemas.microsoft.com/office/powerpoint/2010/main" val="14337072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menu based on that protocol.</a:t>
            </a:r>
          </a:p>
          <a:p>
            <a:endParaRPr lang="en-US" baseline="0" dirty="0" smtClean="0"/>
          </a:p>
          <a:p>
            <a:r>
              <a:rPr lang="en-US" baseline="0" dirty="0" smtClean="0"/>
              <a:t>Additionally, if you cant remember what is related to the protocol we have a link built in the menu the will take you to the protocol.</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91</a:t>
            </a:fld>
            <a:endParaRPr lang="en-US" dirty="0"/>
          </a:p>
        </p:txBody>
      </p:sp>
    </p:spTree>
    <p:extLst>
      <p:ext uri="{BB962C8B-B14F-4D97-AF65-F5344CB8AC3E}">
        <p14:creationId xmlns:p14="http://schemas.microsoft.com/office/powerpoint/2010/main" val="6508609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link to the protocol.</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92</a:t>
            </a:fld>
            <a:endParaRPr lang="en-US" dirty="0"/>
          </a:p>
        </p:txBody>
      </p:sp>
    </p:spTree>
    <p:extLst>
      <p:ext uri="{BB962C8B-B14F-4D97-AF65-F5344CB8AC3E}">
        <p14:creationId xmlns:p14="http://schemas.microsoft.com/office/powerpoint/2010/main" val="17403169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 some Note titles and</a:t>
            </a:r>
            <a:r>
              <a:rPr lang="en-US" baseline="0" dirty="0" smtClean="0"/>
              <a:t> templates (Reminder Dialogs) for the system.</a:t>
            </a:r>
          </a:p>
          <a:p>
            <a:endParaRPr lang="en-US" baseline="0" dirty="0" smtClean="0"/>
          </a:p>
          <a:p>
            <a:r>
              <a:rPr lang="en-US" baseline="0" dirty="0" smtClean="0"/>
              <a:t>The next 2 are related to results notification. Both collect data for our system to monitor.</a:t>
            </a:r>
          </a:p>
          <a:p>
            <a:endParaRPr lang="en-US" baseline="0" dirty="0" smtClean="0"/>
          </a:p>
          <a:p>
            <a:r>
              <a:rPr lang="en-US" baseline="0" dirty="0" smtClean="0"/>
              <a:t>These template is a form letter to send to patient. </a:t>
            </a:r>
          </a:p>
        </p:txBody>
      </p:sp>
      <p:sp>
        <p:nvSpPr>
          <p:cNvPr id="4" name="Slide Number Placeholder 3"/>
          <p:cNvSpPr>
            <a:spLocks noGrp="1"/>
          </p:cNvSpPr>
          <p:nvPr>
            <p:ph type="sldNum" sz="quarter" idx="10"/>
          </p:nvPr>
        </p:nvSpPr>
        <p:spPr/>
        <p:txBody>
          <a:bodyPr/>
          <a:lstStyle/>
          <a:p>
            <a:fld id="{5A9C5645-7F9D-4664-912F-3F99C07A9D60}" type="slidenum">
              <a:rPr lang="en-US" smtClean="0"/>
              <a:pPr/>
              <a:t>93</a:t>
            </a:fld>
            <a:endParaRPr lang="en-US" dirty="0"/>
          </a:p>
        </p:txBody>
      </p:sp>
    </p:spTree>
    <p:extLst>
      <p:ext uri="{BB962C8B-B14F-4D97-AF65-F5344CB8AC3E}">
        <p14:creationId xmlns:p14="http://schemas.microsoft.com/office/powerpoint/2010/main" val="29184654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also a results notification template but for a phone call to patient.</a:t>
            </a:r>
          </a:p>
          <a:p>
            <a:endParaRPr lang="en-US" baseline="0" dirty="0" smtClean="0"/>
          </a:p>
          <a:p>
            <a:r>
              <a:rPr lang="en-US" baseline="0" dirty="0" smtClean="0"/>
              <a:t>These are just some options for menus, orders, notes and templates. We continually create and edit items for our system.</a:t>
            </a:r>
            <a:endParaRPr lang="en-US" dirty="0"/>
          </a:p>
        </p:txBody>
      </p:sp>
      <p:sp>
        <p:nvSpPr>
          <p:cNvPr id="4" name="Slide Number Placeholder 3"/>
          <p:cNvSpPr>
            <a:spLocks noGrp="1"/>
          </p:cNvSpPr>
          <p:nvPr>
            <p:ph type="sldNum" sz="quarter" idx="10"/>
          </p:nvPr>
        </p:nvSpPr>
        <p:spPr/>
        <p:txBody>
          <a:bodyPr/>
          <a:lstStyle/>
          <a:p>
            <a:fld id="{5A9C5645-7F9D-4664-912F-3F99C07A9D60}" type="slidenum">
              <a:rPr lang="en-US" smtClean="0"/>
              <a:pPr/>
              <a:t>94</a:t>
            </a:fld>
            <a:endParaRPr lang="en-US" dirty="0"/>
          </a:p>
        </p:txBody>
      </p:sp>
    </p:spTree>
    <p:extLst>
      <p:ext uri="{BB962C8B-B14F-4D97-AF65-F5344CB8AC3E}">
        <p14:creationId xmlns:p14="http://schemas.microsoft.com/office/powerpoint/2010/main" val="5702921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must</a:t>
            </a:r>
            <a:r>
              <a:rPr lang="en-US" baseline="0" dirty="0" smtClean="0"/>
              <a:t> be your last slide.)</a:t>
            </a:r>
          </a:p>
          <a:p>
            <a:endParaRPr lang="en-US" baseline="0" dirty="0" smtClean="0"/>
          </a:p>
          <a:p>
            <a:r>
              <a:rPr lang="en-US" baseline="0" dirty="0" smtClean="0"/>
              <a:t>If 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[erase these notes and add your own!]</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95</a:t>
            </a:fld>
            <a:endParaRPr lang="en-US" dirty="0"/>
          </a:p>
        </p:txBody>
      </p:sp>
    </p:spTree>
    <p:extLst>
      <p:ext uri="{BB962C8B-B14F-4D97-AF65-F5344CB8AC3E}">
        <p14:creationId xmlns:p14="http://schemas.microsoft.com/office/powerpoint/2010/main" val="1761279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269131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1564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1412601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B4D4C755-DE0D-429B-93F6-BB5FF8ECA51A}"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461205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3FB249DB-4C06-474C-BBA2-77298CB4C565}"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832227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0D64C528-4057-4191-ABA1-29DD299ABC97}"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608380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D719D1C9-7DA6-4BAF-AADC-A3C87E7326AB}"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103744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7C2FD5F7-7097-4542-9A9B-A177DAEC8377}"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952826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ECD44DBD-038A-41CC-A2B2-4E9131150128}"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46964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0C536FC6-5F38-4E40-805C-F17C9E70FF44}"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700023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1D8A46A2-FAAE-4ECD-BB19-7B200EF26583}"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55342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1736602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9664421F-86FB-4BE9-9F67-21EEF7C86A7A}"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953128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8E9F0C81-7A8A-4AF4-97D4-4F5FCB81BB23}"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044465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183420C3-6088-4387-995A-1DF8BD90FEC5}"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49069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168202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309822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286420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3291255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243724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1780468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F3E4F9-75D4-437C-9D56-32C14F20B641}" type="datetimeFigureOut">
              <a:rPr lang="en-US" smtClean="0"/>
              <a:pPr/>
              <a:t>8/13/2013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3493653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3E4F9-75D4-437C-9D56-32C14F20B641}" type="datetimeFigureOut">
              <a:rPr lang="en-US" smtClean="0"/>
              <a:pPr/>
              <a:t>8/13/2013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365563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3E4F9-75D4-437C-9D56-32C14F20B641}" type="datetimeFigureOut">
              <a:rPr lang="en-US" smtClean="0"/>
              <a:pPr/>
              <a:t>8/13/2013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9147C-949A-4578-9C94-AEAC0BCE9CFF}" type="slidenum">
              <a:rPr lang="en-US" smtClean="0"/>
              <a:pPr/>
              <a:t>‹#›</a:t>
            </a:fld>
            <a:endParaRPr lang="en-US" dirty="0"/>
          </a:p>
        </p:txBody>
      </p:sp>
    </p:spTree>
    <p:extLst>
      <p:ext uri="{BB962C8B-B14F-4D97-AF65-F5344CB8AC3E}">
        <p14:creationId xmlns:p14="http://schemas.microsoft.com/office/powerpoint/2010/main" val="33312127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9.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1.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17.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75.xml"/><Relationship Id="rId1" Type="http://schemas.openxmlformats.org/officeDocument/2006/relationships/slideLayout" Target="../slideLayouts/slideLayout18.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17.xml"/><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0.xml"/><Relationship Id="rId1" Type="http://schemas.openxmlformats.org/officeDocument/2006/relationships/slideLayout" Target="../slideLayouts/slideLayout1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17.xml"/><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06.jpeg"/><Relationship Id="rId7" Type="http://schemas.openxmlformats.org/officeDocument/2006/relationships/diagramColors" Target="../diagrams/colors11.xml"/><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17.xml"/><Relationship Id="rId4" Type="http://schemas.openxmlformats.org/officeDocument/2006/relationships/image" Target="../media/image1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3886200"/>
            <a:ext cx="7162800" cy="1752600"/>
          </a:xfrm>
        </p:spPr>
        <p:txBody>
          <a:bodyPr>
            <a:normAutofit/>
          </a:bodyPr>
          <a:lstStyle/>
          <a:p>
            <a:r>
              <a:rPr lang="en-US" dirty="0" smtClean="0">
                <a:solidFill>
                  <a:schemeClr val="tx1"/>
                </a:solidFill>
              </a:rPr>
              <a:t>Patricia Akerly </a:t>
            </a:r>
            <a:r>
              <a:rPr lang="en-US" dirty="0">
                <a:ln w="3175" cap="sq">
                  <a:noFill/>
                </a:ln>
                <a:solidFill>
                  <a:schemeClr val="tx1"/>
                </a:solidFill>
              </a:rPr>
              <a:t>MSHSA, MSN, </a:t>
            </a:r>
            <a:r>
              <a:rPr lang="en-US" dirty="0" smtClean="0">
                <a:ln w="3175" cap="sq">
                  <a:noFill/>
                </a:ln>
                <a:solidFill>
                  <a:schemeClr val="tx1"/>
                </a:solidFill>
              </a:rPr>
              <a:t>CRNP</a:t>
            </a:r>
          </a:p>
          <a:p>
            <a:endParaRPr lang="en-US" dirty="0" smtClean="0">
              <a:ln w="3175" cap="sq">
                <a:noFill/>
              </a:ln>
              <a:solidFill>
                <a:schemeClr val="tx1"/>
              </a:solidFill>
            </a:endParaRPr>
          </a:p>
          <a:p>
            <a:r>
              <a:rPr lang="en-US" dirty="0" smtClean="0">
                <a:ln w="3175" cap="sq">
                  <a:noFill/>
                </a:ln>
                <a:solidFill>
                  <a:schemeClr val="tx1"/>
                </a:solidFill>
              </a:rPr>
              <a:t> </a:t>
            </a:r>
            <a:r>
              <a:rPr lang="en-US" dirty="0">
                <a:ln w="3175" cap="sq">
                  <a:noFill/>
                </a:ln>
                <a:solidFill>
                  <a:schemeClr val="tx1"/>
                </a:solidFill>
              </a:rPr>
              <a:t>Charles J. Zeilman, III, PhD, ARNP, ANP-BC</a:t>
            </a:r>
          </a:p>
          <a:p>
            <a:endParaRPr lang="en-US" dirty="0"/>
          </a:p>
        </p:txBody>
      </p:sp>
      <p:pic>
        <p:nvPicPr>
          <p:cNvPr id="4" name="Picture 3" descr="yellow divider line"/>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171825"/>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00200"/>
            <a:ext cx="7772400" cy="1470025"/>
          </a:xfrm>
        </p:spPr>
        <p:txBody>
          <a:bodyPr/>
          <a:lstStyle/>
          <a:p>
            <a:r>
              <a:rPr lang="en-US" dirty="0"/>
              <a:t>CPRS tools and resources for the PACT RN Care Manager</a:t>
            </a:r>
          </a:p>
        </p:txBody>
      </p:sp>
    </p:spTree>
    <p:extLst>
      <p:ext uri="{BB962C8B-B14F-4D97-AF65-F5344CB8AC3E}">
        <p14:creationId xmlns:p14="http://schemas.microsoft.com/office/powerpoint/2010/main" val="2377614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of CPRS menu"/>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52827"/>
            <a:ext cx="6172200" cy="5724939"/>
          </a:xfrm>
          <a:prstGeom prst="rect">
            <a:avLst/>
          </a:prstGeom>
          <a:ln w="57150">
            <a:solidFill>
              <a:srgbClr val="F4F3EC"/>
            </a:solidFill>
          </a:ln>
        </p:spPr>
      </p:pic>
      <p:sp>
        <p:nvSpPr>
          <p:cNvPr id="10" name="Rectangle 9" descr="transparent green rectangle highlighting "/>
          <p:cNvSpPr/>
          <p:nvPr/>
        </p:nvSpPr>
        <p:spPr>
          <a:xfrm>
            <a:off x="5105400" y="5614471"/>
            <a:ext cx="1066800" cy="780951"/>
          </a:xfrm>
          <a:prstGeom prst="rect">
            <a:avLst/>
          </a:prstGeom>
          <a:noFill/>
          <a:ln w="38100">
            <a:solidFill>
              <a:schemeClr val="accent3"/>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Arrow Connector 11" descr="green left arrow connector"/>
          <p:cNvCxnSpPr/>
          <p:nvPr/>
        </p:nvCxnSpPr>
        <p:spPr>
          <a:xfrm rot="5400000">
            <a:off x="6461991" y="5294662"/>
            <a:ext cx="334818" cy="304800"/>
          </a:xfrm>
          <a:prstGeom prst="straightConnector1">
            <a:avLst/>
          </a:prstGeom>
          <a:ln>
            <a:tailEnd type="arrow"/>
          </a:ln>
          <a:effectLst>
            <a:glow rad="1016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1" name="Rectangle 10" descr="transparent green rectangle highlighting Cut/Copy opens"/>
          <p:cNvSpPr/>
          <p:nvPr/>
        </p:nvSpPr>
        <p:spPr>
          <a:xfrm>
            <a:off x="5196412" y="2362200"/>
            <a:ext cx="884775" cy="762000"/>
          </a:xfrm>
          <a:prstGeom prst="rect">
            <a:avLst/>
          </a:prstGeom>
          <a:noFill/>
          <a:ln w="38100">
            <a:solidFill>
              <a:schemeClr val="accent3"/>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descr="green left arrow connector"/>
          <p:cNvCxnSpPr/>
          <p:nvPr/>
        </p:nvCxnSpPr>
        <p:spPr>
          <a:xfrm rot="5400000">
            <a:off x="6461991" y="1966191"/>
            <a:ext cx="334818" cy="304800"/>
          </a:xfrm>
          <a:prstGeom prst="straightConnector1">
            <a:avLst/>
          </a:prstGeom>
          <a:ln>
            <a:tailEnd type="arrow"/>
          </a:ln>
          <a:effectLst>
            <a:glow rad="1016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1" name="Rectangular Callout 20" descr="transparent green rectangular callout"/>
          <p:cNvSpPr/>
          <p:nvPr/>
        </p:nvSpPr>
        <p:spPr>
          <a:xfrm>
            <a:off x="7010400" y="4377515"/>
            <a:ext cx="1981200" cy="880285"/>
          </a:xfrm>
          <a:prstGeom prst="wedgeRectCallout">
            <a:avLst>
              <a:gd name="adj1" fmla="val 8369"/>
              <a:gd name="adj2" fmla="val -237988"/>
            </a:avLst>
          </a:prstGeom>
          <a:solidFill>
            <a:schemeClr val="accent3">
              <a:alpha val="37000"/>
            </a:schemeClr>
          </a:solidFill>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Rectangle 21" descr="Right Click&#10;"/>
          <p:cNvSpPr/>
          <p:nvPr/>
        </p:nvSpPr>
        <p:spPr>
          <a:xfrm>
            <a:off x="7086600" y="4453716"/>
            <a:ext cx="1767842" cy="693769"/>
          </a:xfrm>
          <a:prstGeom prst="rect">
            <a:avLst/>
          </a:prstGeom>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smtClean="0">
                <a:solidFill>
                  <a:prstClr val="white"/>
                </a:solidFill>
              </a:rPr>
              <a:t>Right </a:t>
            </a:r>
            <a:r>
              <a:rPr lang="en-US" sz="2800" b="1" dirty="0">
                <a:solidFill>
                  <a:prstClr val="white"/>
                </a:solidFill>
              </a:rPr>
              <a:t>Click</a:t>
            </a:r>
          </a:p>
        </p:txBody>
      </p:sp>
      <p:pic>
        <p:nvPicPr>
          <p:cNvPr id="16" name="Picture 2" descr="image of computer mous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96" t="28868" b="4846"/>
          <a:stretch/>
        </p:blipFill>
        <p:spPr bwMode="auto">
          <a:xfrm rot="16200000">
            <a:off x="6037655" y="920996"/>
            <a:ext cx="3737784" cy="189579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0" y="156454"/>
            <a:ext cx="9144000" cy="487362"/>
          </a:xfrm>
        </p:spPr>
        <p:txBody>
          <a:bodyPr>
            <a:noAutofit/>
          </a:bodyPr>
          <a:lstStyle/>
          <a:p>
            <a:r>
              <a:rPr lang="en-US" sz="3600" dirty="0" smtClean="0">
                <a:effectLst>
                  <a:outerShdw blurRad="38100" dist="38100" dir="2700000" algn="tl">
                    <a:srgbClr val="000000">
                      <a:alpha val="43137"/>
                    </a:srgbClr>
                  </a:outerShdw>
                </a:effectLst>
              </a:rPr>
              <a:t>Shortcuts</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156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of CPRS menu"/>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52827"/>
            <a:ext cx="6172200" cy="5724939"/>
          </a:xfrm>
          <a:prstGeom prst="rect">
            <a:avLst/>
          </a:prstGeom>
          <a:ln w="57150">
            <a:solidFill>
              <a:srgbClr val="F4F3EC"/>
            </a:solidFill>
          </a:ln>
        </p:spPr>
      </p:pic>
      <p:sp>
        <p:nvSpPr>
          <p:cNvPr id="12" name="Rectangle 11" descr="transparent green rectangle highlighting CRTL+E Edit Encounter information"/>
          <p:cNvSpPr/>
          <p:nvPr/>
        </p:nvSpPr>
        <p:spPr>
          <a:xfrm>
            <a:off x="5105400" y="5614471"/>
            <a:ext cx="1066800" cy="780951"/>
          </a:xfrm>
          <a:prstGeom prst="rect">
            <a:avLst/>
          </a:prstGeom>
          <a:noFill/>
          <a:ln w="38100">
            <a:solidFill>
              <a:schemeClr val="accent3"/>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descr="green left arrow connector"/>
          <p:cNvCxnSpPr/>
          <p:nvPr/>
        </p:nvCxnSpPr>
        <p:spPr>
          <a:xfrm rot="5400000">
            <a:off x="6461991" y="5294662"/>
            <a:ext cx="334818" cy="304800"/>
          </a:xfrm>
          <a:prstGeom prst="straightConnector1">
            <a:avLst/>
          </a:prstGeom>
          <a:ln>
            <a:tailEnd type="arrow"/>
          </a:ln>
          <a:effectLst>
            <a:glow rad="1016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9" name="Rectangle 8" descr="transparent green rectangle highlighting cut/copy options"/>
          <p:cNvSpPr/>
          <p:nvPr/>
        </p:nvSpPr>
        <p:spPr>
          <a:xfrm>
            <a:off x="5105400" y="2286000"/>
            <a:ext cx="1066800" cy="933351"/>
          </a:xfrm>
          <a:prstGeom prst="rect">
            <a:avLst/>
          </a:prstGeom>
          <a:noFill/>
          <a:ln w="38100">
            <a:solidFill>
              <a:schemeClr val="accent3"/>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ular Callout 20" descr="transparent green rectangular callout"/>
          <p:cNvSpPr/>
          <p:nvPr/>
        </p:nvSpPr>
        <p:spPr>
          <a:xfrm>
            <a:off x="7010400" y="4377515"/>
            <a:ext cx="1981200" cy="880285"/>
          </a:xfrm>
          <a:prstGeom prst="wedgeRectCallout">
            <a:avLst>
              <a:gd name="adj1" fmla="val 8369"/>
              <a:gd name="adj2" fmla="val -237988"/>
            </a:avLst>
          </a:prstGeom>
          <a:solidFill>
            <a:schemeClr val="accent3">
              <a:alpha val="37000"/>
            </a:schemeClr>
          </a:solidFill>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Rectangle 21" descr="Right Click&#10;"/>
          <p:cNvSpPr/>
          <p:nvPr/>
        </p:nvSpPr>
        <p:spPr>
          <a:xfrm>
            <a:off x="7086600" y="4453716"/>
            <a:ext cx="1767842" cy="693769"/>
          </a:xfrm>
          <a:prstGeom prst="rect">
            <a:avLst/>
          </a:prstGeom>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smtClean="0">
                <a:solidFill>
                  <a:prstClr val="white"/>
                </a:solidFill>
              </a:rPr>
              <a:t>Right </a:t>
            </a:r>
            <a:r>
              <a:rPr lang="en-US" sz="2800" b="1" dirty="0">
                <a:solidFill>
                  <a:prstClr val="white"/>
                </a:solidFill>
              </a:rPr>
              <a:t>Click</a:t>
            </a:r>
          </a:p>
        </p:txBody>
      </p:sp>
      <p:pic>
        <p:nvPicPr>
          <p:cNvPr id="16" name="Picture 2" descr="image of computer mous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96" t="28868" b="4846"/>
          <a:stretch/>
        </p:blipFill>
        <p:spPr bwMode="auto">
          <a:xfrm rot="16200000">
            <a:off x="6037655" y="920996"/>
            <a:ext cx="3737784" cy="189579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0" y="156454"/>
            <a:ext cx="9144000" cy="487362"/>
          </a:xfrm>
        </p:spPr>
        <p:txBody>
          <a:bodyPr>
            <a:noAutofit/>
          </a:bodyPr>
          <a:lstStyle/>
          <a:p>
            <a:r>
              <a:rPr lang="en-US" sz="3600" dirty="0" smtClean="0">
                <a:effectLst>
                  <a:outerShdw blurRad="38100" dist="38100" dir="2700000" algn="tl">
                    <a:srgbClr val="000000">
                      <a:alpha val="43137"/>
                    </a:srgbClr>
                  </a:outerShdw>
                </a:effectLst>
              </a:rPr>
              <a:t>Shortcuts</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156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2133601"/>
            <a:ext cx="4419600" cy="4038600"/>
          </a:xfrm>
        </p:spPr>
        <p:txBody>
          <a:bodyPr>
            <a:normAutofit/>
          </a:bodyPr>
          <a:lstStyle/>
          <a:p>
            <a:pPr marL="860425" indent="-514350">
              <a:buFont typeface="+mj-lt"/>
              <a:buAutoNum type="alphaUcPeriod"/>
            </a:pPr>
            <a:r>
              <a:rPr lang="en-US" sz="2800" dirty="0"/>
              <a:t>Provider</a:t>
            </a:r>
          </a:p>
          <a:p>
            <a:pPr marL="860425" indent="-514350">
              <a:buFont typeface="+mj-lt"/>
              <a:buAutoNum type="alphaUcPeriod"/>
            </a:pPr>
            <a:r>
              <a:rPr lang="en-US" sz="2800" dirty="0"/>
              <a:t>RN Care Manager</a:t>
            </a:r>
          </a:p>
          <a:p>
            <a:pPr marL="860425" indent="-514350">
              <a:buFont typeface="+mj-lt"/>
              <a:buAutoNum type="alphaUcPeriod"/>
            </a:pPr>
            <a:r>
              <a:rPr lang="en-US" sz="2800" dirty="0"/>
              <a:t>LPN</a:t>
            </a:r>
          </a:p>
          <a:p>
            <a:pPr marL="860425" indent="-514350">
              <a:buFont typeface="+mj-lt"/>
              <a:buAutoNum type="alphaUcPeriod"/>
            </a:pPr>
            <a:r>
              <a:rPr lang="en-US" sz="2800" dirty="0"/>
              <a:t>HCT</a:t>
            </a:r>
          </a:p>
          <a:p>
            <a:pPr marL="860425" indent="-514350">
              <a:buFont typeface="+mj-lt"/>
              <a:buAutoNum type="alphaUcPeriod"/>
            </a:pPr>
            <a:r>
              <a:rPr lang="en-US" sz="2800" dirty="0"/>
              <a:t>Other</a:t>
            </a:r>
          </a:p>
        </p:txBody>
      </p:sp>
      <p:sp>
        <p:nvSpPr>
          <p:cNvPr id="3" name="Rectangle 2" descr="What is your role on the team?&#10;"/>
          <p:cNvSpPr/>
          <p:nvPr/>
        </p:nvSpPr>
        <p:spPr>
          <a:xfrm>
            <a:off x="457200" y="1414790"/>
            <a:ext cx="8153400" cy="523220"/>
          </a:xfrm>
          <a:prstGeom prst="rect">
            <a:avLst/>
          </a:prstGeom>
        </p:spPr>
        <p:txBody>
          <a:bodyPr wrap="square">
            <a:spAutoFit/>
          </a:bodyPr>
          <a:lstStyle/>
          <a:p>
            <a:pPr>
              <a:buNone/>
            </a:pPr>
            <a:r>
              <a:rPr lang="en-US" sz="2800" dirty="0"/>
              <a:t>What is your role on the team?</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915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2133601"/>
            <a:ext cx="4419600" cy="4038600"/>
          </a:xfrm>
        </p:spPr>
        <p:txBody>
          <a:bodyPr>
            <a:normAutofit/>
          </a:bodyPr>
          <a:lstStyle/>
          <a:p>
            <a:pPr marL="860425" indent="-514350">
              <a:buFont typeface="+mj-lt"/>
              <a:buAutoNum type="alphaUcPeriod"/>
            </a:pPr>
            <a:r>
              <a:rPr lang="en-US" sz="2800" dirty="0"/>
              <a:t>Provider</a:t>
            </a:r>
          </a:p>
          <a:p>
            <a:pPr marL="860425" indent="-514350">
              <a:buFont typeface="+mj-lt"/>
              <a:buAutoNum type="alphaUcPeriod"/>
            </a:pPr>
            <a:r>
              <a:rPr lang="en-US" sz="2800" dirty="0"/>
              <a:t>RN Care Manager</a:t>
            </a:r>
          </a:p>
          <a:p>
            <a:pPr marL="860425" indent="-514350">
              <a:buFont typeface="+mj-lt"/>
              <a:buAutoNum type="alphaUcPeriod"/>
            </a:pPr>
            <a:r>
              <a:rPr lang="en-US" sz="2800" dirty="0"/>
              <a:t>LPN</a:t>
            </a:r>
          </a:p>
          <a:p>
            <a:pPr marL="860425" indent="-514350">
              <a:buFont typeface="+mj-lt"/>
              <a:buAutoNum type="alphaUcPeriod"/>
            </a:pPr>
            <a:r>
              <a:rPr lang="en-US" sz="2800" dirty="0"/>
              <a:t>HCT</a:t>
            </a:r>
          </a:p>
          <a:p>
            <a:pPr marL="860425" indent="-514350">
              <a:buFont typeface="+mj-lt"/>
              <a:buAutoNum type="alphaUcPeriod"/>
            </a:pPr>
            <a:r>
              <a:rPr lang="en-US" sz="2800" dirty="0"/>
              <a:t>Other</a:t>
            </a:r>
          </a:p>
        </p:txBody>
      </p:sp>
      <p:sp>
        <p:nvSpPr>
          <p:cNvPr id="3" name="Rectangle 2" descr="What is your role on the team?&#10;"/>
          <p:cNvSpPr/>
          <p:nvPr/>
        </p:nvSpPr>
        <p:spPr>
          <a:xfrm>
            <a:off x="457200" y="1414790"/>
            <a:ext cx="8153400" cy="523220"/>
          </a:xfrm>
          <a:prstGeom prst="rect">
            <a:avLst/>
          </a:prstGeom>
        </p:spPr>
        <p:txBody>
          <a:bodyPr wrap="square">
            <a:spAutoFit/>
          </a:bodyPr>
          <a:lstStyle/>
          <a:p>
            <a:pPr>
              <a:buNone/>
            </a:pPr>
            <a:r>
              <a:rPr lang="en-US" sz="2800" dirty="0"/>
              <a:t>What is your role on the team?</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487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screen shot of VistA CPRS CCOW Link"/>
          <p:cNvPicPr>
            <a:picLocks noChangeAspect="1" noChangeArrowheads="1"/>
          </p:cNvPicPr>
          <p:nvPr/>
        </p:nvPicPr>
        <p:blipFill>
          <a:blip r:embed="rId3" cstate="print">
            <a:extLst>
              <a:ext uri="{28A0092B-C50C-407E-A947-70E740481C1C}">
                <a14:useLocalDpi xmlns:a14="http://schemas.microsoft.com/office/drawing/2010/main" val="0"/>
              </a:ext>
            </a:extLst>
          </a:blip>
          <a:srcRect r="16673"/>
          <a:stretch>
            <a:fillRect/>
          </a:stretch>
        </p:blipFill>
        <p:spPr bwMode="auto">
          <a:xfrm>
            <a:off x="304800" y="4319212"/>
            <a:ext cx="5941954" cy="145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green rectangle"/>
          <p:cNvSpPr/>
          <p:nvPr/>
        </p:nvSpPr>
        <p:spPr>
          <a:xfrm>
            <a:off x="6553200" y="3902149"/>
            <a:ext cx="2286000" cy="2286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7" name="Picture 2" descr="screen shot of VistA CPRS CCOW Lin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 t="-263" r="-228" b="1"/>
          <a:stretch/>
        </p:blipFill>
        <p:spPr bwMode="auto">
          <a:xfrm>
            <a:off x="304800" y="2094271"/>
            <a:ext cx="7143135" cy="146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ular Callout 1" descr="transparent green rectangular callout"/>
          <p:cNvSpPr/>
          <p:nvPr/>
        </p:nvSpPr>
        <p:spPr>
          <a:xfrm>
            <a:off x="6477000" y="3790941"/>
            <a:ext cx="2494936" cy="2508415"/>
          </a:xfrm>
          <a:prstGeom prst="wedgeRectCallout">
            <a:avLst>
              <a:gd name="adj1" fmla="val -277585"/>
              <a:gd name="adj2" fmla="val -75823"/>
            </a:avLst>
          </a:prstGeom>
          <a:solidFill>
            <a:schemeClr val="accent3">
              <a:alpha val="45000"/>
            </a:schemeClr>
          </a:solidFill>
          <a:ln>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5" name="TextBox 4" descr="Linked"/>
          <p:cNvSpPr txBox="1"/>
          <p:nvPr/>
        </p:nvSpPr>
        <p:spPr>
          <a:xfrm>
            <a:off x="6858000" y="5801380"/>
            <a:ext cx="1905000" cy="523220"/>
          </a:xfrm>
          <a:prstGeom prst="rect">
            <a:avLst/>
          </a:prstGeom>
          <a:noFill/>
        </p:spPr>
        <p:txBody>
          <a:bodyPr wrap="square" rtlCol="0">
            <a:spAutoFit/>
          </a:bodyPr>
          <a:lstStyle/>
          <a:p>
            <a:pPr algn="ctr"/>
            <a:r>
              <a:rPr lang="en-US" sz="2800" dirty="0" smtClean="0"/>
              <a:t>Linked</a:t>
            </a:r>
            <a:endParaRPr lang="en-US" sz="2800" dirty="0"/>
          </a:p>
        </p:txBody>
      </p:sp>
      <p:pic>
        <p:nvPicPr>
          <p:cNvPr id="9218" name="Picture 2" descr="screen shot of CPRS Linked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91"/>
          <a:stretch/>
        </p:blipFill>
        <p:spPr bwMode="auto">
          <a:xfrm>
            <a:off x="6875413" y="3991981"/>
            <a:ext cx="1658987" cy="189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Grp="1" noChangeArrowheads="1"/>
          </p:cNvSpPr>
          <p:nvPr>
            <p:ph type="title"/>
          </p:nvPr>
        </p:nvSpPr>
        <p:spPr>
          <a:xfrm>
            <a:off x="1" y="146622"/>
            <a:ext cx="9144000" cy="1143000"/>
          </a:xfrm>
        </p:spPr>
        <p:txBody>
          <a:bodyPr>
            <a:normAutofit/>
          </a:bodyPr>
          <a:lstStyle/>
          <a:p>
            <a:pPr algn="ctr" eaLnBrk="1" hangingPunct="1"/>
            <a:r>
              <a:rPr lang="en-US" sz="3600" dirty="0" smtClean="0"/>
              <a:t>The CCOW Icon</a:t>
            </a:r>
          </a:p>
        </p:txBody>
      </p:sp>
    </p:spTree>
    <p:extLst>
      <p:ext uri="{BB962C8B-B14F-4D97-AF65-F5344CB8AC3E}">
        <p14:creationId xmlns:p14="http://schemas.microsoft.com/office/powerpoint/2010/main" val="25675639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screen shot of VistA CPRS CCOW Lin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 t="1160" r="28" b="2814"/>
          <a:stretch/>
        </p:blipFill>
        <p:spPr bwMode="auto">
          <a:xfrm>
            <a:off x="315432" y="4336026"/>
            <a:ext cx="7117755" cy="139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creen shot of VistA CPRS CCOW Link"/>
          <p:cNvPicPr>
            <a:picLocks noChangeAspect="1" noChangeArrowheads="1"/>
          </p:cNvPicPr>
          <p:nvPr/>
        </p:nvPicPr>
        <p:blipFill>
          <a:blip r:embed="rId4" cstate="print">
            <a:extLst>
              <a:ext uri="{28A0092B-C50C-407E-A947-70E740481C1C}">
                <a14:useLocalDpi xmlns:a14="http://schemas.microsoft.com/office/drawing/2010/main" val="0"/>
              </a:ext>
            </a:extLst>
          </a:blip>
          <a:srcRect r="16628"/>
          <a:stretch>
            <a:fillRect/>
          </a:stretch>
        </p:blipFill>
        <p:spPr bwMode="auto">
          <a:xfrm>
            <a:off x="304800" y="2098104"/>
            <a:ext cx="5941954" cy="146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ular Callout 7" descr="transparent green rectangular callout"/>
          <p:cNvSpPr/>
          <p:nvPr/>
        </p:nvSpPr>
        <p:spPr>
          <a:xfrm>
            <a:off x="6575121" y="1504941"/>
            <a:ext cx="2494936" cy="2508415"/>
          </a:xfrm>
          <a:prstGeom prst="wedgeRectCallout">
            <a:avLst>
              <a:gd name="adj1" fmla="val -273066"/>
              <a:gd name="adj2" fmla="val 109440"/>
            </a:avLst>
          </a:prstGeom>
          <a:solidFill>
            <a:schemeClr val="accent3">
              <a:alpha val="45000"/>
            </a:schemeClr>
          </a:solidFill>
          <a:ln>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9" name="Rectangle 8" descr="green rectangle"/>
          <p:cNvSpPr/>
          <p:nvPr/>
        </p:nvSpPr>
        <p:spPr>
          <a:xfrm>
            <a:off x="6651321" y="1616149"/>
            <a:ext cx="2286000" cy="2286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1" name="TextBox 10" descr="Broken Link"/>
          <p:cNvSpPr txBox="1"/>
          <p:nvPr/>
        </p:nvSpPr>
        <p:spPr>
          <a:xfrm>
            <a:off x="6848681" y="3429000"/>
            <a:ext cx="1905000" cy="523220"/>
          </a:xfrm>
          <a:prstGeom prst="rect">
            <a:avLst/>
          </a:prstGeom>
          <a:noFill/>
        </p:spPr>
        <p:txBody>
          <a:bodyPr wrap="square" rtlCol="0">
            <a:spAutoFit/>
          </a:bodyPr>
          <a:lstStyle/>
          <a:p>
            <a:pPr algn="ctr"/>
            <a:r>
              <a:rPr lang="en-US" sz="2800" dirty="0" smtClean="0"/>
              <a:t>Broken Link</a:t>
            </a:r>
            <a:endParaRPr lang="en-US" sz="2800" dirty="0"/>
          </a:p>
        </p:txBody>
      </p:sp>
      <p:pic>
        <p:nvPicPr>
          <p:cNvPr id="2" name="Picture 2" descr="screen shot of CPRS broken link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25"/>
          <a:stretch/>
        </p:blipFill>
        <p:spPr bwMode="auto">
          <a:xfrm>
            <a:off x="7043909" y="1912076"/>
            <a:ext cx="1514545" cy="164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Grp="1" noChangeArrowheads="1"/>
          </p:cNvSpPr>
          <p:nvPr>
            <p:ph type="title"/>
          </p:nvPr>
        </p:nvSpPr>
        <p:spPr>
          <a:xfrm>
            <a:off x="982155" y="146622"/>
            <a:ext cx="7126287" cy="1143000"/>
          </a:xfrm>
        </p:spPr>
        <p:txBody>
          <a:bodyPr>
            <a:normAutofit/>
          </a:bodyPr>
          <a:lstStyle/>
          <a:p>
            <a:pPr algn="ctr" eaLnBrk="1" hangingPunct="1"/>
            <a:r>
              <a:rPr lang="en-US" sz="3600" dirty="0" smtClean="0"/>
              <a:t>The CCOW Icon</a:t>
            </a:r>
          </a:p>
        </p:txBody>
      </p:sp>
    </p:spTree>
    <p:extLst>
      <p:ext uri="{BB962C8B-B14F-4D97-AF65-F5344CB8AC3E}">
        <p14:creationId xmlns:p14="http://schemas.microsoft.com/office/powerpoint/2010/main" val="3954225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descr="gray rectangle"/>
          <p:cNvSpPr/>
          <p:nvPr/>
        </p:nvSpPr>
        <p:spPr>
          <a:xfrm>
            <a:off x="7010400" y="3124200"/>
            <a:ext cx="914400" cy="533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creen shot of fixing a broken link; Select “FILE” from the menu bar then select “Rejoin patient link” and “Set new context”.&#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65516"/>
            <a:ext cx="8406103" cy="6040084"/>
          </a:xfrm>
          <a:prstGeom prst="rect">
            <a:avLst/>
          </a:prstGeom>
        </p:spPr>
      </p:pic>
      <p:sp>
        <p:nvSpPr>
          <p:cNvPr id="3" name="Title 2"/>
          <p:cNvSpPr>
            <a:spLocks noGrp="1"/>
          </p:cNvSpPr>
          <p:nvPr>
            <p:ph type="title"/>
          </p:nvPr>
        </p:nvSpPr>
        <p:spPr>
          <a:xfrm>
            <a:off x="0" y="0"/>
            <a:ext cx="9144000" cy="762000"/>
          </a:xfrm>
        </p:spPr>
        <p:txBody>
          <a:bodyPr>
            <a:normAutofit/>
          </a:bodyPr>
          <a:lstStyle/>
          <a:p>
            <a:r>
              <a:rPr lang="en-US" sz="3600" dirty="0" smtClean="0"/>
              <a:t>Fix a broken link</a:t>
            </a:r>
            <a:endParaRPr lang="en-US" sz="3600" dirty="0"/>
          </a:p>
        </p:txBody>
      </p:sp>
    </p:spTree>
    <p:extLst>
      <p:ext uri="{BB962C8B-B14F-4D97-AF65-F5344CB8AC3E}">
        <p14:creationId xmlns:p14="http://schemas.microsoft.com/office/powerpoint/2010/main" val="3245864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information display, appears when you Left click on the mouse and detailed information will display.&#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520441" cy="5461377"/>
          </a:xfrm>
          <a:prstGeom prst="rect">
            <a:avLst/>
          </a:prstGeom>
        </p:spPr>
      </p:pic>
      <p:sp>
        <p:nvSpPr>
          <p:cNvPr id="12290" name="Rectangle 2"/>
          <p:cNvSpPr>
            <a:spLocks noGrp="1" noChangeArrowheads="1"/>
          </p:cNvSpPr>
          <p:nvPr>
            <p:ph type="title"/>
          </p:nvPr>
        </p:nvSpPr>
        <p:spPr>
          <a:xfrm>
            <a:off x="1" y="-152400"/>
            <a:ext cx="9144000" cy="1051242"/>
          </a:xfrm>
        </p:spPr>
        <p:txBody>
          <a:bodyPr>
            <a:noAutofit/>
          </a:bodyPr>
          <a:lstStyle/>
          <a:p>
            <a:pPr algn="ctr" eaLnBrk="1" hangingPunct="1"/>
            <a:r>
              <a:rPr lang="en-US" sz="3600" dirty="0" smtClean="0">
                <a:effectLst>
                  <a:outerShdw blurRad="38100" dist="38100" dir="2700000" algn="tl">
                    <a:srgbClr val="000000">
                      <a:alpha val="43137"/>
                    </a:srgbClr>
                  </a:outerShdw>
                </a:effectLst>
              </a:rPr>
              <a:t>Additional Information from the cover sheet</a:t>
            </a:r>
          </a:p>
        </p:txBody>
      </p:sp>
    </p:spTree>
    <p:extLst>
      <p:ext uri="{BB962C8B-B14F-4D97-AF65-F5344CB8AC3E}">
        <p14:creationId xmlns:p14="http://schemas.microsoft.com/office/powerpoint/2010/main" val="2574606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phic of medical too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7467600" cy="681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descr="Tools Tab&#10;"/>
          <p:cNvSpPr txBox="1"/>
          <p:nvPr/>
        </p:nvSpPr>
        <p:spPr>
          <a:xfrm>
            <a:off x="228600" y="304800"/>
            <a:ext cx="923330" cy="6248400"/>
          </a:xfrm>
          <a:prstGeom prst="rect">
            <a:avLst/>
          </a:prstGeom>
          <a:noFill/>
        </p:spPr>
        <p:txBody>
          <a:bodyPr vert="vert270" wrap="square" rtlCol="0">
            <a:spAutoFit/>
          </a:bodyPr>
          <a:lstStyle/>
          <a:p>
            <a:pPr algn="ctr"/>
            <a:r>
              <a:rPr lang="en-US" sz="4800" dirty="0" smtClean="0">
                <a:effectLst>
                  <a:outerShdw blurRad="38100" dist="38100" dir="2700000" algn="tl">
                    <a:srgbClr val="000000">
                      <a:alpha val="43137"/>
                    </a:srgbClr>
                  </a:outerShdw>
                </a:effectLst>
              </a:rPr>
              <a:t>Tools Tab</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8812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800" y="0"/>
            <a:ext cx="8610600" cy="6781800"/>
            <a:chOff x="685800" y="1152686"/>
            <a:chExt cx="5437823" cy="4975544"/>
          </a:xfrm>
        </p:grpSpPr>
        <p:grpSp>
          <p:nvGrpSpPr>
            <p:cNvPr id="5" name="Group 4"/>
            <p:cNvGrpSpPr/>
            <p:nvPr/>
          </p:nvGrpSpPr>
          <p:grpSpPr>
            <a:xfrm>
              <a:off x="685800" y="1152686"/>
              <a:ext cx="5437823" cy="4975544"/>
              <a:chOff x="0" y="0"/>
              <a:chExt cx="4494068" cy="4523222"/>
            </a:xfrm>
          </p:grpSpPr>
          <p:pic>
            <p:nvPicPr>
              <p:cNvPr id="6" name="Picture 5"/>
              <p:cNvPicPr>
                <a:picLocks noChangeAspect="1"/>
              </p:cNvPicPr>
              <p:nvPr/>
            </p:nvPicPr>
            <p:blipFill rotWithShape="1">
              <a:blip r:embed="rId3" cstate="print"/>
              <a:srcRect l="-244" t="2051" r="81715" b="95897"/>
              <a:stretch/>
            </p:blipFill>
            <p:spPr>
              <a:xfrm>
                <a:off x="0" y="0"/>
                <a:ext cx="4494068" cy="200026"/>
              </a:xfrm>
              <a:prstGeom prst="rect">
                <a:avLst/>
              </a:prstGeom>
            </p:spPr>
          </p:pic>
          <p:pic>
            <p:nvPicPr>
              <p:cNvPr id="7" name="Picture 6" descr="screen shot of CPRS Tools menu, higlighted arrows in the green box to the right of the menu items. An arrow indicates there are additional items available for that selection"/>
              <p:cNvPicPr>
                <a:picLocks noChangeAspect="1"/>
              </p:cNvPicPr>
              <p:nvPr/>
            </p:nvPicPr>
            <p:blipFill rotWithShape="1">
              <a:blip r:embed="rId4" cstate="print"/>
              <a:srcRect l="8267" t="4049" r="81697" b="51622"/>
              <a:stretch/>
            </p:blipFill>
            <p:spPr>
              <a:xfrm>
                <a:off x="2043545" y="200026"/>
                <a:ext cx="2434072" cy="4323196"/>
              </a:xfrm>
              <a:prstGeom prst="rect">
                <a:avLst/>
              </a:prstGeom>
            </p:spPr>
          </p:pic>
        </p:grpSp>
        <p:sp>
          <p:nvSpPr>
            <p:cNvPr id="8" name="Rectangle 7" descr="transparent green rectangle "/>
            <p:cNvSpPr/>
            <p:nvPr/>
          </p:nvSpPr>
          <p:spPr>
            <a:xfrm>
              <a:off x="5757615" y="1406672"/>
              <a:ext cx="341992" cy="1828800"/>
            </a:xfrm>
            <a:prstGeom prst="rect">
              <a:avLst/>
            </a:prstGeom>
            <a:noFill/>
            <a:ln w="38100">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1" y="2713038"/>
            <a:ext cx="4220217" cy="715962"/>
          </a:xfrm>
        </p:spPr>
        <p:txBody>
          <a:bodyPr>
            <a:noAutofit/>
          </a:bodyPr>
          <a:lstStyle/>
          <a:p>
            <a:r>
              <a:rPr lang="en-US" sz="4000" dirty="0" smtClean="0">
                <a:effectLst>
                  <a:outerShdw blurRad="38100" dist="38100" dir="2700000" algn="tl">
                    <a:srgbClr val="000000">
                      <a:alpha val="43137"/>
                    </a:srgbClr>
                  </a:outerShdw>
                </a:effectLst>
              </a:rPr>
              <a:t>Links on </a:t>
            </a:r>
            <a:br>
              <a:rPr lang="en-US"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Tools Tab</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9665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92594586"/>
              </p:ext>
            </p:extLst>
          </p:nvPr>
        </p:nvGraphicFramePr>
        <p:xfrm>
          <a:off x="-1219200" y="304800"/>
          <a:ext cx="115824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4585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 shot of Resources SharePoint Site"/>
          <p:cNvGrpSpPr/>
          <p:nvPr/>
        </p:nvGrpSpPr>
        <p:grpSpPr>
          <a:xfrm>
            <a:off x="1143000" y="762000"/>
            <a:ext cx="6934200" cy="5867401"/>
            <a:chOff x="0" y="0"/>
            <a:chExt cx="12242185" cy="17671799"/>
          </a:xfrm>
        </p:grpSpPr>
        <p:pic>
          <p:nvPicPr>
            <p:cNvPr id="6" name="Picture 5"/>
            <p:cNvPicPr>
              <a:picLocks noChangeAspect="1"/>
            </p:cNvPicPr>
            <p:nvPr/>
          </p:nvPicPr>
          <p:blipFill rotWithShape="1">
            <a:blip r:embed="rId3" cstate="print"/>
            <a:srcRect b="1119"/>
            <a:stretch/>
          </p:blipFill>
          <p:spPr>
            <a:xfrm>
              <a:off x="0" y="0"/>
              <a:ext cx="12242185" cy="9266477"/>
            </a:xfrm>
            <a:prstGeom prst="rect">
              <a:avLst/>
            </a:prstGeom>
          </p:spPr>
        </p:pic>
        <p:pic>
          <p:nvPicPr>
            <p:cNvPr id="7" name="Picture 6"/>
            <p:cNvPicPr>
              <a:picLocks noChangeAspect="1"/>
            </p:cNvPicPr>
            <p:nvPr/>
          </p:nvPicPr>
          <p:blipFill rotWithShape="1">
            <a:blip r:embed="rId4" cstate="print"/>
            <a:srcRect t="10309"/>
            <a:stretch/>
          </p:blipFill>
          <p:spPr>
            <a:xfrm>
              <a:off x="0" y="9266477"/>
              <a:ext cx="12242185" cy="8405322"/>
            </a:xfrm>
            <a:prstGeom prst="rect">
              <a:avLst/>
            </a:prstGeom>
          </p:spPr>
        </p:pic>
      </p:grpSp>
      <p:sp>
        <p:nvSpPr>
          <p:cNvPr id="2" name="Rectangular Callout 1" descr="transparent gray rectangular callout"/>
          <p:cNvSpPr/>
          <p:nvPr/>
        </p:nvSpPr>
        <p:spPr>
          <a:xfrm>
            <a:off x="3657600" y="3969076"/>
            <a:ext cx="3944991" cy="2431724"/>
          </a:xfrm>
          <a:prstGeom prst="wedgeRectCallout">
            <a:avLst>
              <a:gd name="adj1" fmla="val -77898"/>
              <a:gd name="adj2" fmla="val -35487"/>
            </a:avLst>
          </a:prstGeom>
          <a:solidFill>
            <a:schemeClr val="accent1">
              <a:alpha val="2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creen shot of Nursing Portal section of Resources SharePoint Site"/>
          <p:cNvPicPr>
            <a:picLocks noChangeAspect="1"/>
          </p:cNvPicPr>
          <p:nvPr/>
        </p:nvPicPr>
        <p:blipFill rotWithShape="1">
          <a:blip r:embed="rId4" cstate="print"/>
          <a:srcRect l="12156" t="18313" r="70394" b="68220"/>
          <a:stretch/>
        </p:blipFill>
        <p:spPr>
          <a:xfrm>
            <a:off x="3733800" y="4038600"/>
            <a:ext cx="3775182" cy="2248144"/>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a:xfrm>
            <a:off x="9144" y="0"/>
            <a:ext cx="9144000" cy="533400"/>
          </a:xfrm>
        </p:spPr>
        <p:txBody>
          <a:bodyPr>
            <a:normAutofit fontScale="90000"/>
          </a:bodyPr>
          <a:lstStyle/>
          <a:p>
            <a:r>
              <a:rPr lang="en-US" sz="3600" dirty="0" smtClean="0"/>
              <a:t>Resources</a:t>
            </a:r>
            <a:endParaRPr lang="en-US" sz="3600" dirty="0"/>
          </a:p>
        </p:txBody>
      </p:sp>
    </p:spTree>
    <p:extLst>
      <p:ext uri="{BB962C8B-B14F-4D97-AF65-F5344CB8AC3E}">
        <p14:creationId xmlns:p14="http://schemas.microsoft.com/office/powerpoint/2010/main" val="1307810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creen shot of CPRS Tools menu, higlighted in green box are 3 items which are standard for all sites:&#10; Graphing&#10; Lab test information&#10; Options for customizing CPRS&#10;"/>
          <p:cNvGrpSpPr/>
          <p:nvPr/>
        </p:nvGrpSpPr>
        <p:grpSpPr>
          <a:xfrm>
            <a:off x="304800" y="0"/>
            <a:ext cx="8610600" cy="6781801"/>
            <a:chOff x="685800" y="1152686"/>
            <a:chExt cx="5437823" cy="4975545"/>
          </a:xfrm>
        </p:grpSpPr>
        <p:grpSp>
          <p:nvGrpSpPr>
            <p:cNvPr id="5" name="Group 4"/>
            <p:cNvGrpSpPr/>
            <p:nvPr/>
          </p:nvGrpSpPr>
          <p:grpSpPr>
            <a:xfrm>
              <a:off x="685800" y="1152686"/>
              <a:ext cx="5437823" cy="4975544"/>
              <a:chOff x="0" y="0"/>
              <a:chExt cx="4494068" cy="4523222"/>
            </a:xfrm>
          </p:grpSpPr>
          <p:pic>
            <p:nvPicPr>
              <p:cNvPr id="6" name="Picture 5"/>
              <p:cNvPicPr>
                <a:picLocks noChangeAspect="1"/>
              </p:cNvPicPr>
              <p:nvPr/>
            </p:nvPicPr>
            <p:blipFill rotWithShape="1">
              <a:blip r:embed="rId3" cstate="print"/>
              <a:srcRect l="-244" t="2051" r="81715" b="95897"/>
              <a:stretch/>
            </p:blipFill>
            <p:spPr>
              <a:xfrm>
                <a:off x="0" y="0"/>
                <a:ext cx="4494068" cy="200026"/>
              </a:xfrm>
              <a:prstGeom prst="rect">
                <a:avLst/>
              </a:prstGeom>
            </p:spPr>
          </p:pic>
          <p:pic>
            <p:nvPicPr>
              <p:cNvPr id="7" name="Picture 6"/>
              <p:cNvPicPr>
                <a:picLocks noChangeAspect="1"/>
              </p:cNvPicPr>
              <p:nvPr/>
            </p:nvPicPr>
            <p:blipFill rotWithShape="1">
              <a:blip r:embed="rId4" cstate="print"/>
              <a:srcRect l="8267" t="4049" r="81697" b="51622"/>
              <a:stretch/>
            </p:blipFill>
            <p:spPr>
              <a:xfrm>
                <a:off x="2043545" y="200026"/>
                <a:ext cx="2434072" cy="4323196"/>
              </a:xfrm>
              <a:prstGeom prst="rect">
                <a:avLst/>
              </a:prstGeom>
            </p:spPr>
          </p:pic>
        </p:grpSp>
        <p:sp>
          <p:nvSpPr>
            <p:cNvPr id="8" name="Rectangle 7" descr="transparent green rectangle highlighting bottom actions"/>
            <p:cNvSpPr/>
            <p:nvPr/>
          </p:nvSpPr>
          <p:spPr>
            <a:xfrm>
              <a:off x="3404711" y="5345560"/>
              <a:ext cx="2699006" cy="782671"/>
            </a:xfrm>
            <a:prstGeom prst="rect">
              <a:avLst/>
            </a:prstGeom>
            <a:noFill/>
            <a:ln w="38100">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solidFill>
                  <a:prstClr val="white"/>
                </a:solidFill>
              </a:endParaRPr>
            </a:p>
          </p:txBody>
        </p:sp>
      </p:grpSp>
      <p:sp>
        <p:nvSpPr>
          <p:cNvPr id="2" name="Title 1"/>
          <p:cNvSpPr>
            <a:spLocks noGrp="1"/>
          </p:cNvSpPr>
          <p:nvPr>
            <p:ph type="title"/>
          </p:nvPr>
        </p:nvSpPr>
        <p:spPr>
          <a:xfrm>
            <a:off x="-1" y="2713038"/>
            <a:ext cx="4220217" cy="715962"/>
          </a:xfrm>
        </p:spPr>
        <p:txBody>
          <a:bodyPr>
            <a:noAutofit/>
          </a:bodyPr>
          <a:lstStyle/>
          <a:p>
            <a:r>
              <a:rPr lang="en-US" sz="4000" dirty="0">
                <a:effectLst>
                  <a:outerShdw blurRad="38100" dist="38100" dir="2700000" algn="tl">
                    <a:srgbClr val="000000">
                      <a:alpha val="43137"/>
                    </a:srgbClr>
                  </a:outerShdw>
                </a:effectLst>
              </a:rPr>
              <a:t>Standard items on Tools Menu</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8584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 shot of CPRS Tools menu, higlighted in green box are 3 items which are standard for all sites:&#10; Graphing&#10; Lab test information&#10; Options for customizing CPRS&#10;"/>
          <p:cNvGrpSpPr/>
          <p:nvPr/>
        </p:nvGrpSpPr>
        <p:grpSpPr>
          <a:xfrm>
            <a:off x="3129486" y="1349056"/>
            <a:ext cx="5437823" cy="4975544"/>
            <a:chOff x="0" y="0"/>
            <a:chExt cx="4494068" cy="4523222"/>
          </a:xfrm>
        </p:grpSpPr>
        <p:pic>
          <p:nvPicPr>
            <p:cNvPr id="6" name="Picture 5"/>
            <p:cNvPicPr>
              <a:picLocks noChangeAspect="1"/>
            </p:cNvPicPr>
            <p:nvPr/>
          </p:nvPicPr>
          <p:blipFill rotWithShape="1">
            <a:blip r:embed="rId3" cstate="print"/>
            <a:srcRect l="-244" t="2051" r="81715" b="95897"/>
            <a:stretch/>
          </p:blipFill>
          <p:spPr>
            <a:xfrm>
              <a:off x="0" y="0"/>
              <a:ext cx="4494068" cy="200026"/>
            </a:xfrm>
            <a:prstGeom prst="rect">
              <a:avLst/>
            </a:prstGeom>
          </p:spPr>
        </p:pic>
        <p:pic>
          <p:nvPicPr>
            <p:cNvPr id="7" name="Picture 6"/>
            <p:cNvPicPr>
              <a:picLocks noChangeAspect="1"/>
            </p:cNvPicPr>
            <p:nvPr/>
          </p:nvPicPr>
          <p:blipFill rotWithShape="1">
            <a:blip r:embed="rId4" cstate="print"/>
            <a:srcRect l="8267" t="4049" r="81697" b="51622"/>
            <a:stretch/>
          </p:blipFill>
          <p:spPr>
            <a:xfrm>
              <a:off x="2043545" y="200026"/>
              <a:ext cx="2434072" cy="4323196"/>
            </a:xfrm>
            <a:prstGeom prst="rect">
              <a:avLst/>
            </a:prstGeom>
          </p:spPr>
        </p:pic>
      </p:grpSp>
      <p:sp>
        <p:nvSpPr>
          <p:cNvPr id="2" name="Rectangular Callout 1" descr="transparent green rectangular callout"/>
          <p:cNvSpPr/>
          <p:nvPr/>
        </p:nvSpPr>
        <p:spPr>
          <a:xfrm>
            <a:off x="76200" y="2362200"/>
            <a:ext cx="6019800" cy="2209800"/>
          </a:xfrm>
          <a:prstGeom prst="wedgeRectCallout">
            <a:avLst>
              <a:gd name="adj1" fmla="val 40512"/>
              <a:gd name="adj2" fmla="val 102268"/>
            </a:avLst>
          </a:prstGeom>
          <a:solidFill>
            <a:schemeClr val="accent3">
              <a:alpha val="42000"/>
            </a:schemeClr>
          </a:solidFill>
          <a:ln>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transparent rectangle with green border highlihgting  Graphing&#10; Lab test information, Options for customizing CPRS&#10;"/>
          <p:cNvSpPr/>
          <p:nvPr/>
        </p:nvSpPr>
        <p:spPr>
          <a:xfrm>
            <a:off x="5637617" y="5562600"/>
            <a:ext cx="2929691" cy="762000"/>
          </a:xfrm>
          <a:prstGeom prst="rect">
            <a:avLst/>
          </a:prstGeom>
          <a:noFill/>
          <a:ln w="38100">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290" name="Picture 2" descr="screen shot of  Graphing,  Lab test information,  Options for customizing CPRS options&#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494935"/>
            <a:ext cx="5715239" cy="194432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descr="transparent rectangle with green border highlighting options"/>
          <p:cNvSpPr/>
          <p:nvPr/>
        </p:nvSpPr>
        <p:spPr>
          <a:xfrm>
            <a:off x="304800" y="3810000"/>
            <a:ext cx="2519886" cy="517842"/>
          </a:xfrm>
          <a:prstGeom prst="rect">
            <a:avLst/>
          </a:prstGeom>
          <a:noFill/>
          <a:ln w="38100">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458" name="Rectangle 2"/>
          <p:cNvSpPr>
            <a:spLocks noGrp="1" noChangeArrowheads="1"/>
          </p:cNvSpPr>
          <p:nvPr>
            <p:ph type="title"/>
          </p:nvPr>
        </p:nvSpPr>
        <p:spPr>
          <a:xfrm>
            <a:off x="637033" y="110046"/>
            <a:ext cx="8001762" cy="1023810"/>
          </a:xfrm>
        </p:spPr>
        <p:txBody>
          <a:bodyPr>
            <a:normAutofit/>
          </a:bodyPr>
          <a:lstStyle/>
          <a:p>
            <a:pPr eaLnBrk="1" hangingPunct="1"/>
            <a:r>
              <a:rPr lang="en-US" sz="3600" dirty="0" smtClean="0"/>
              <a:t>Standard items on Tools Menu</a:t>
            </a:r>
          </a:p>
        </p:txBody>
      </p:sp>
    </p:spTree>
    <p:extLst>
      <p:ext uri="{BB962C8B-B14F-4D97-AF65-F5344CB8AC3E}">
        <p14:creationId xmlns:p14="http://schemas.microsoft.com/office/powerpoint/2010/main" val="3025368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creen shot of CPRS Options menu"/>
          <p:cNvGrpSpPr/>
          <p:nvPr/>
        </p:nvGrpSpPr>
        <p:grpSpPr>
          <a:xfrm>
            <a:off x="990600" y="457200"/>
            <a:ext cx="7315200" cy="6324600"/>
            <a:chOff x="1219200" y="609598"/>
            <a:chExt cx="6805499" cy="5903439"/>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609598"/>
              <a:ext cx="6805499" cy="590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431872" y="1084650"/>
              <a:ext cx="646472" cy="228600"/>
            </a:xfrm>
            <a:prstGeom prst="rect">
              <a:avLst/>
            </a:prstGeom>
            <a:noFill/>
            <a:ln w="28575">
              <a:solidFill>
                <a:schemeClr val="accent3"/>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Rectangle 2" descr="transparent blue rectangle"/>
          <p:cNvSpPr/>
          <p:nvPr/>
        </p:nvSpPr>
        <p:spPr>
          <a:xfrm>
            <a:off x="990600" y="457200"/>
            <a:ext cx="7315200" cy="6248400"/>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ular Callout 4" descr="transparent green rectangular callout"/>
          <p:cNvSpPr/>
          <p:nvPr/>
        </p:nvSpPr>
        <p:spPr>
          <a:xfrm>
            <a:off x="2362384" y="2633479"/>
            <a:ext cx="2590616" cy="2067647"/>
          </a:xfrm>
          <a:prstGeom prst="wedgeRectCallout">
            <a:avLst>
              <a:gd name="adj1" fmla="val -75701"/>
              <a:gd name="adj2" fmla="val -119650"/>
            </a:avLst>
          </a:prstGeom>
          <a:solidFill>
            <a:schemeClr val="accent3">
              <a:alpha val="35000"/>
            </a:schemeClr>
          </a:solidFill>
          <a:effectLst>
            <a:outerShdw blurRad="50800" dist="38100" dir="13500000" algn="b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6" name="Picture 2" descr="screen shot of General ta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8" t="1121" r="87440" b="88301"/>
          <a:stretch/>
        </p:blipFill>
        <p:spPr bwMode="auto">
          <a:xfrm>
            <a:off x="2514600" y="2719926"/>
            <a:ext cx="2333410" cy="1840992"/>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2" name="Rectangle 2"/>
          <p:cNvSpPr>
            <a:spLocks noGrp="1" noChangeArrowheads="1"/>
          </p:cNvSpPr>
          <p:nvPr>
            <p:ph type="title"/>
          </p:nvPr>
        </p:nvSpPr>
        <p:spPr>
          <a:xfrm>
            <a:off x="0" y="-76200"/>
            <a:ext cx="9144000" cy="624522"/>
          </a:xfrm>
        </p:spPr>
        <p:txBody>
          <a:bodyPr rtlCol="0">
            <a:noAutofit/>
          </a:bodyPr>
          <a:lstStyle/>
          <a:p>
            <a:pPr algn="ctr" eaLnBrk="1" fontAlgn="auto" hangingPunct="1">
              <a:spcAft>
                <a:spcPts val="0"/>
              </a:spcAft>
              <a:defRPr/>
            </a:pPr>
            <a:r>
              <a:rPr lang="en-US" sz="3200" dirty="0" smtClean="0"/>
              <a:t>General tab</a:t>
            </a:r>
          </a:p>
        </p:txBody>
      </p:sp>
    </p:spTree>
    <p:extLst>
      <p:ext uri="{BB962C8B-B14F-4D97-AF65-F5344CB8AC3E}">
        <p14:creationId xmlns:p14="http://schemas.microsoft.com/office/powerpoint/2010/main" val="1557620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533400" y="1219200"/>
            <a:ext cx="8229600" cy="4525963"/>
          </a:xfrm>
        </p:spPr>
        <p:txBody>
          <a:bodyPr/>
          <a:lstStyle/>
          <a:p>
            <a:pPr marL="514350" indent="-514350" eaLnBrk="1" hangingPunct="1">
              <a:buFont typeface="Arial" charset="0"/>
              <a:buNone/>
            </a:pPr>
            <a:r>
              <a:rPr lang="en-US" dirty="0" smtClean="0"/>
              <a:t>	</a:t>
            </a:r>
            <a:endParaRPr lang="en-US" sz="2400" dirty="0" smtClean="0"/>
          </a:p>
        </p:txBody>
      </p:sp>
      <p:pic>
        <p:nvPicPr>
          <p:cNvPr id="5" name="Picture 2" descr="screen shot of CPRS Options menu, Notifications tab"/>
          <p:cNvPicPr>
            <a:picLocks noChangeAspect="1" noChangeArrowheads="1"/>
          </p:cNvPicPr>
          <p:nvPr/>
        </p:nvPicPr>
        <p:blipFill>
          <a:blip r:embed="rId3" cstate="print"/>
          <a:srcRect/>
          <a:stretch>
            <a:fillRect/>
          </a:stretch>
        </p:blipFill>
        <p:spPr bwMode="auto">
          <a:xfrm>
            <a:off x="762000" y="533400"/>
            <a:ext cx="7620000" cy="6197958"/>
          </a:xfrm>
          <a:prstGeom prst="rect">
            <a:avLst/>
          </a:prstGeom>
          <a:noFill/>
          <a:ln w="9525">
            <a:noFill/>
            <a:miter lim="800000"/>
            <a:headEnd/>
            <a:tailEnd/>
          </a:ln>
        </p:spPr>
      </p:pic>
      <p:sp>
        <p:nvSpPr>
          <p:cNvPr id="7" name="Rectangle 6" descr="transparent rectangle with green border highlighting On/Off column"/>
          <p:cNvSpPr/>
          <p:nvPr/>
        </p:nvSpPr>
        <p:spPr>
          <a:xfrm>
            <a:off x="4191000" y="3886200"/>
            <a:ext cx="609600" cy="2209800"/>
          </a:xfrm>
          <a:prstGeom prst="rect">
            <a:avLst/>
          </a:prstGeom>
          <a:noFill/>
          <a:ln w="38100">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descr="transparent rectangle with green border highlighting Column headers"/>
          <p:cNvSpPr/>
          <p:nvPr/>
        </p:nvSpPr>
        <p:spPr>
          <a:xfrm>
            <a:off x="914400" y="3632379"/>
            <a:ext cx="7162800" cy="253821"/>
          </a:xfrm>
          <a:prstGeom prst="rect">
            <a:avLst/>
          </a:prstGeom>
          <a:noFill/>
          <a:ln w="38100">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650" name="Rectangle 2"/>
          <p:cNvSpPr>
            <a:spLocks noGrp="1" noRot="1" noChangeArrowheads="1"/>
          </p:cNvSpPr>
          <p:nvPr>
            <p:ph type="title"/>
          </p:nvPr>
        </p:nvSpPr>
        <p:spPr>
          <a:xfrm>
            <a:off x="0" y="-76200"/>
            <a:ext cx="9144000" cy="776922"/>
          </a:xfrm>
        </p:spPr>
        <p:txBody>
          <a:bodyPr>
            <a:normAutofit/>
          </a:bodyPr>
          <a:lstStyle/>
          <a:p>
            <a:pPr algn="ctr" eaLnBrk="1" hangingPunct="1"/>
            <a:r>
              <a:rPr lang="en-US" sz="3600" dirty="0" smtClean="0">
                <a:effectLst>
                  <a:outerShdw blurRad="38100" dist="38100" dir="2700000" algn="tl">
                    <a:srgbClr val="000000">
                      <a:alpha val="43137"/>
                    </a:srgbClr>
                  </a:outerShdw>
                </a:effectLst>
              </a:rPr>
              <a:t>Notification Preferences</a:t>
            </a:r>
            <a:endParaRPr lang="en-US" sz="1400" dirty="0" smtClean="0">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009376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385048" cy="5059363"/>
          </a:xfrm>
        </p:spPr>
        <p:txBody>
          <a:bodyPr rtlCol="0">
            <a:normAutofit/>
          </a:bodyPr>
          <a:lstStyle/>
          <a:p>
            <a:pPr lvl="1" eaLnBrk="1" fontAlgn="auto" hangingPunct="1">
              <a:spcBef>
                <a:spcPts val="1200"/>
              </a:spcBef>
              <a:spcAft>
                <a:spcPts val="0"/>
              </a:spcAft>
              <a:buFont typeface="Arial" pitchFamily="34" charset="0"/>
              <a:buChar char="–"/>
              <a:defRPr/>
            </a:pPr>
            <a:endParaRPr lang="en-US" dirty="0" smtClean="0"/>
          </a:p>
          <a:p>
            <a:pPr lvl="1" eaLnBrk="1" fontAlgn="auto" hangingPunct="1">
              <a:spcBef>
                <a:spcPts val="1200"/>
              </a:spcBef>
              <a:spcAft>
                <a:spcPts val="0"/>
              </a:spcAft>
              <a:buFont typeface="Arial" pitchFamily="34" charset="0"/>
              <a:buChar char="–"/>
              <a:defRPr/>
            </a:pPr>
            <a:endParaRPr lang="en-US" dirty="0" smtClean="0"/>
          </a:p>
          <a:p>
            <a:pPr marL="457200" lvl="1" indent="0" eaLnBrk="1" fontAlgn="auto" hangingPunct="1">
              <a:spcBef>
                <a:spcPts val="1200"/>
              </a:spcBef>
              <a:spcAft>
                <a:spcPts val="0"/>
              </a:spcAft>
              <a:buNone/>
              <a:defRPr/>
            </a:pPr>
            <a:endParaRPr lang="en-US" dirty="0" smtClean="0"/>
          </a:p>
        </p:txBody>
      </p:sp>
      <p:pic>
        <p:nvPicPr>
          <p:cNvPr id="8" name="Picture 2" descr="screen shot of CPRS Options menu, Notifications tab"/>
          <p:cNvPicPr>
            <a:picLocks noChangeAspect="1" noChangeArrowheads="1"/>
          </p:cNvPicPr>
          <p:nvPr/>
        </p:nvPicPr>
        <p:blipFill rotWithShape="1">
          <a:blip r:embed="rId3" cstate="print"/>
          <a:srcRect l="186" t="-606" r="1625" b="2601"/>
          <a:stretch/>
        </p:blipFill>
        <p:spPr bwMode="auto">
          <a:xfrm>
            <a:off x="581891" y="381000"/>
            <a:ext cx="7952509" cy="6324600"/>
          </a:xfrm>
          <a:prstGeom prst="rect">
            <a:avLst/>
          </a:prstGeom>
          <a:noFill/>
          <a:ln w="9525">
            <a:noFill/>
            <a:miter lim="800000"/>
            <a:headEnd/>
            <a:tailEnd/>
          </a:ln>
        </p:spPr>
      </p:pic>
      <p:sp>
        <p:nvSpPr>
          <p:cNvPr id="6" name="Rectangle 5" descr="transparent blue rectangle"/>
          <p:cNvSpPr/>
          <p:nvPr/>
        </p:nvSpPr>
        <p:spPr>
          <a:xfrm>
            <a:off x="533400" y="457200"/>
            <a:ext cx="7952509" cy="6248400"/>
          </a:xfrm>
          <a:prstGeom prst="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ular Callout 3" descr="transparent green rectangular callout"/>
          <p:cNvSpPr/>
          <p:nvPr/>
        </p:nvSpPr>
        <p:spPr>
          <a:xfrm>
            <a:off x="2971800" y="1866900"/>
            <a:ext cx="4953000" cy="3505200"/>
          </a:xfrm>
          <a:prstGeom prst="wedgeRectCallout">
            <a:avLst>
              <a:gd name="adj1" fmla="val -74232"/>
              <a:gd name="adj2" fmla="val -27374"/>
            </a:avLst>
          </a:prstGeom>
          <a:solidFill>
            <a:schemeClr val="accent3">
              <a:alpha val="16000"/>
            </a:schemeClr>
          </a:solidFill>
          <a:effectLst>
            <a:outerShdw blurRad="50800" dist="38100" dir="10800000" algn="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7" name="Picture 6" descr="screen shot of CPRS Notification tabs"/>
          <p:cNvPicPr>
            <a:picLocks noChangeAspect="1"/>
          </p:cNvPicPr>
          <p:nvPr/>
        </p:nvPicPr>
        <p:blipFill rotWithShape="1">
          <a:blip r:embed="rId4" cstate="print"/>
          <a:srcRect l="2949" t="7804" r="54194" b="57737"/>
          <a:stretch/>
        </p:blipFill>
        <p:spPr>
          <a:xfrm>
            <a:off x="3069535" y="1981200"/>
            <a:ext cx="4755874" cy="3314700"/>
          </a:xfrm>
          <a:prstGeom prst="rect">
            <a:avLst/>
          </a:prstGeom>
          <a:effectLst>
            <a:outerShdw blurRad="50800" dist="38100" dir="10800000" algn="r" rotWithShape="0">
              <a:prstClr val="black">
                <a:alpha val="40000"/>
              </a:prstClr>
            </a:outerShdw>
          </a:effectLst>
        </p:spPr>
      </p:pic>
      <p:sp>
        <p:nvSpPr>
          <p:cNvPr id="28674" name="Rectangle 2"/>
          <p:cNvSpPr>
            <a:spLocks noGrp="1" noRot="1" noChangeArrowheads="1"/>
          </p:cNvSpPr>
          <p:nvPr>
            <p:ph type="title"/>
          </p:nvPr>
        </p:nvSpPr>
        <p:spPr>
          <a:xfrm>
            <a:off x="0" y="-228600"/>
            <a:ext cx="9144000" cy="862266"/>
          </a:xfrm>
        </p:spPr>
        <p:txBody>
          <a:bodyPr>
            <a:normAutofit/>
          </a:bodyPr>
          <a:lstStyle/>
          <a:p>
            <a:pPr algn="ctr" eaLnBrk="1" hangingPunct="1"/>
            <a:r>
              <a:rPr lang="en-US" sz="2800" dirty="0" smtClean="0">
                <a:effectLst>
                  <a:outerShdw blurRad="38100" dist="38100" dir="2700000" algn="tl">
                    <a:srgbClr val="000000">
                      <a:alpha val="43137"/>
                    </a:srgbClr>
                  </a:outerShdw>
                </a:effectLst>
              </a:rPr>
              <a:t>Surrogate</a:t>
            </a:r>
            <a:endParaRPr lang="en-US" sz="1100" dirty="0" smtClean="0">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305703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271132" y="990600"/>
            <a:ext cx="8720468" cy="5257800"/>
            <a:chOff x="132546" y="0"/>
            <a:chExt cx="6338734" cy="1066799"/>
          </a:xfrm>
        </p:grpSpPr>
        <p:sp>
          <p:nvSpPr>
            <p:cNvPr id="5" name="Rounded Rectangle 4" descr="screen shot of VISTA option selections"/>
            <p:cNvSpPr/>
            <p:nvPr/>
          </p:nvSpPr>
          <p:spPr>
            <a:xfrm>
              <a:off x="132546" y="0"/>
              <a:ext cx="6338734" cy="1066799"/>
            </a:xfrm>
            <a:prstGeom prst="roundRect">
              <a:avLst/>
            </a:prstGeom>
            <a:solidFill>
              <a:schemeClr val="tx1"/>
            </a:solidFill>
            <a:ln w="317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r>
                <a:rPr lang="en-US" sz="2000" dirty="0">
                  <a:solidFill>
                    <a:prstClr val="white"/>
                  </a:solidFill>
                </a:rPr>
                <a:t>VISTA option  </a:t>
              </a:r>
            </a:p>
            <a:p>
              <a:endParaRPr lang="en-US" sz="2000" dirty="0">
                <a:solidFill>
                  <a:prstClr val="white"/>
                </a:solidFill>
              </a:endParaRPr>
            </a:p>
            <a:p>
              <a:r>
                <a:rPr lang="en-US" dirty="0">
                  <a:solidFill>
                    <a:prstClr val="white"/>
                  </a:solidFill>
                </a:rPr>
                <a:t>1.  </a:t>
              </a:r>
              <a:r>
                <a:rPr lang="en-US" dirty="0" smtClean="0">
                  <a:solidFill>
                    <a:prstClr val="white"/>
                  </a:solidFill>
                </a:rPr>
                <a:t>ONE, PATIENT Discontinued </a:t>
              </a:r>
              <a:r>
                <a:rPr lang="en-US" dirty="0">
                  <a:solidFill>
                    <a:prstClr val="white"/>
                  </a:solidFill>
                </a:rPr>
                <a:t>consult GU</a:t>
              </a:r>
            </a:p>
            <a:p>
              <a:r>
                <a:rPr lang="en-US" dirty="0">
                  <a:solidFill>
                    <a:prstClr val="white"/>
                  </a:solidFill>
                </a:rPr>
                <a:t>2. </a:t>
              </a:r>
              <a:r>
                <a:rPr lang="en-US" dirty="0" smtClean="0">
                  <a:solidFill>
                    <a:prstClr val="white"/>
                  </a:solidFill>
                </a:rPr>
                <a:t>  ONE, PATIENT : </a:t>
              </a:r>
              <a:r>
                <a:rPr lang="en-US" dirty="0">
                  <a:solidFill>
                    <a:prstClr val="white"/>
                  </a:solidFill>
                </a:rPr>
                <a:t>Order requires electronic signature.</a:t>
              </a:r>
            </a:p>
            <a:p>
              <a:r>
                <a:rPr lang="en-US" dirty="0">
                  <a:solidFill>
                    <a:prstClr val="white"/>
                  </a:solidFill>
                </a:rPr>
                <a:t>          Select from 1 to 2</a:t>
              </a:r>
            </a:p>
            <a:p>
              <a:r>
                <a:rPr lang="en-US" dirty="0">
                  <a:solidFill>
                    <a:prstClr val="white"/>
                  </a:solidFill>
                </a:rPr>
                <a:t>          or enter ?, A, F, S, P, M, R, or ^ to </a:t>
              </a:r>
              <a:r>
                <a:rPr lang="en-US" dirty="0" smtClean="0">
                  <a:solidFill>
                    <a:prstClr val="white"/>
                  </a:solidFill>
                </a:rPr>
                <a:t>exit:</a:t>
              </a:r>
              <a:endParaRPr lang="en-US" dirty="0">
                <a:solidFill>
                  <a:prstClr val="white"/>
                </a:solidFill>
              </a:endParaRPr>
            </a:p>
            <a:p>
              <a:r>
                <a:rPr lang="en-US" dirty="0">
                  <a:solidFill>
                    <a:prstClr val="white"/>
                  </a:solidFill>
                </a:rPr>
                <a:t>  </a:t>
              </a:r>
            </a:p>
            <a:p>
              <a:r>
                <a:rPr lang="en-US" dirty="0">
                  <a:solidFill>
                    <a:prstClr val="white"/>
                  </a:solidFill>
                </a:rPr>
                <a:t>    </a:t>
              </a:r>
              <a:r>
                <a:rPr lang="en-US" sz="2000" dirty="0">
                  <a:solidFill>
                    <a:prstClr val="white"/>
                  </a:solidFill>
                </a:rPr>
                <a:t>Current Surrogate(s):              START DATE               END DATE</a:t>
              </a:r>
            </a:p>
            <a:p>
              <a:r>
                <a:rPr lang="de-DE" sz="2000" dirty="0">
                  <a:solidFill>
                    <a:prstClr val="white"/>
                  </a:solidFill>
                </a:rPr>
                <a:t>1   </a:t>
              </a:r>
              <a:r>
                <a:rPr lang="de-DE" sz="2000" dirty="0" smtClean="0">
                  <a:solidFill>
                    <a:prstClr val="white"/>
                  </a:solidFill>
                </a:rPr>
                <a:t>ONE, NURSE                 </a:t>
              </a:r>
              <a:r>
                <a:rPr lang="de-DE" sz="2000" dirty="0">
                  <a:solidFill>
                    <a:prstClr val="white"/>
                  </a:solidFill>
                </a:rPr>
                <a:t>Aug  21, 2013@16:00       Aug 22, 2013@</a:t>
              </a:r>
              <a:r>
                <a:rPr lang="de-DE" sz="2000" b="1" dirty="0">
                  <a:solidFill>
                    <a:srgbClr val="1B46FD"/>
                  </a:solidFill>
                </a:rPr>
                <a:t>16:00</a:t>
              </a:r>
            </a:p>
            <a:p>
              <a:pPr>
                <a:buFontTx/>
                <a:buAutoNum type="arabicPlain" startAt="2"/>
              </a:pPr>
              <a:r>
                <a:rPr lang="en-US" sz="2000" dirty="0">
                  <a:solidFill>
                    <a:prstClr val="white"/>
                  </a:solidFill>
                </a:rPr>
                <a:t>   </a:t>
              </a:r>
              <a:r>
                <a:rPr lang="en-US" sz="2000" dirty="0" smtClean="0">
                  <a:solidFill>
                    <a:prstClr val="white"/>
                  </a:solidFill>
                </a:rPr>
                <a:t>TWO, NURSE                Aug </a:t>
              </a:r>
              <a:r>
                <a:rPr lang="pl-PL" sz="2000" dirty="0" smtClean="0">
                  <a:solidFill>
                    <a:prstClr val="white"/>
                  </a:solidFill>
                </a:rPr>
                <a:t> </a:t>
              </a:r>
              <a:r>
                <a:rPr lang="pl-PL" sz="2000" dirty="0">
                  <a:solidFill>
                    <a:prstClr val="white"/>
                  </a:solidFill>
                </a:rPr>
                <a:t>22, 2013@</a:t>
              </a:r>
              <a:r>
                <a:rPr lang="pl-PL" sz="2000" b="1" dirty="0">
                  <a:solidFill>
                    <a:srgbClr val="1B46FD"/>
                  </a:solidFill>
                </a:rPr>
                <a:t>16:01</a:t>
              </a:r>
              <a:r>
                <a:rPr lang="pl-PL" sz="2000" dirty="0">
                  <a:solidFill>
                    <a:prstClr val="white"/>
                  </a:solidFill>
                </a:rPr>
                <a:t>       </a:t>
              </a:r>
              <a:r>
                <a:rPr lang="en-US" sz="2000" dirty="0">
                  <a:solidFill>
                    <a:prstClr val="white"/>
                  </a:solidFill>
                </a:rPr>
                <a:t>Aug </a:t>
              </a:r>
              <a:r>
                <a:rPr lang="pl-PL" sz="2000" dirty="0">
                  <a:solidFill>
                    <a:prstClr val="white"/>
                  </a:solidFill>
                </a:rPr>
                <a:t>25, 2013@16:00</a:t>
              </a:r>
              <a:endParaRPr lang="en-US" sz="2000" dirty="0">
                <a:solidFill>
                  <a:prstClr val="white"/>
                </a:solidFill>
              </a:endParaRPr>
            </a:p>
            <a:p>
              <a:r>
                <a:rPr lang="en-US" sz="2000" dirty="0">
                  <a:solidFill>
                    <a:prstClr val="white"/>
                  </a:solidFill>
                </a:rPr>
                <a:t>3  </a:t>
              </a:r>
              <a:r>
                <a:rPr lang="pl-PL" sz="2000" dirty="0">
                  <a:solidFill>
                    <a:prstClr val="white"/>
                  </a:solidFill>
                </a:rPr>
                <a:t> </a:t>
              </a:r>
              <a:r>
                <a:rPr lang="en-US" sz="2000" dirty="0" smtClean="0">
                  <a:solidFill>
                    <a:prstClr val="white"/>
                  </a:solidFill>
                </a:rPr>
                <a:t>THREE</a:t>
              </a:r>
              <a:r>
                <a:rPr lang="pl-PL" sz="2000" dirty="0" smtClean="0">
                  <a:solidFill>
                    <a:prstClr val="white"/>
                  </a:solidFill>
                </a:rPr>
                <a:t>,</a:t>
              </a:r>
              <a:r>
                <a:rPr lang="en-US" sz="2000" dirty="0">
                  <a:solidFill>
                    <a:prstClr val="white"/>
                  </a:solidFill>
                </a:rPr>
                <a:t> </a:t>
              </a:r>
              <a:r>
                <a:rPr lang="en-US" sz="2000" dirty="0" smtClean="0">
                  <a:solidFill>
                    <a:prstClr val="white"/>
                  </a:solidFill>
                </a:rPr>
                <a:t>NURSE        </a:t>
              </a:r>
              <a:r>
                <a:rPr lang="pl-PL" sz="2000" dirty="0" smtClean="0">
                  <a:solidFill>
                    <a:prstClr val="white"/>
                  </a:solidFill>
                </a:rPr>
                <a:t>     </a:t>
              </a:r>
              <a:r>
                <a:rPr lang="en-US" sz="2000" dirty="0">
                  <a:solidFill>
                    <a:prstClr val="white"/>
                  </a:solidFill>
                </a:rPr>
                <a:t>Aug</a:t>
              </a:r>
              <a:r>
                <a:rPr lang="pl-PL" sz="2000" dirty="0">
                  <a:solidFill>
                    <a:prstClr val="white"/>
                  </a:solidFill>
                </a:rPr>
                <a:t> 2</a:t>
              </a:r>
              <a:r>
                <a:rPr lang="en-US" sz="2000" dirty="0">
                  <a:solidFill>
                    <a:prstClr val="white"/>
                  </a:solidFill>
                </a:rPr>
                <a:t>5</a:t>
              </a:r>
              <a:r>
                <a:rPr lang="pl-PL" sz="2000" dirty="0">
                  <a:solidFill>
                    <a:prstClr val="white"/>
                  </a:solidFill>
                </a:rPr>
                <a:t>, 2013@16:01       </a:t>
              </a:r>
              <a:r>
                <a:rPr lang="en-US" sz="2000" dirty="0">
                  <a:solidFill>
                    <a:prstClr val="white"/>
                  </a:solidFill>
                </a:rPr>
                <a:t> Aug </a:t>
              </a:r>
              <a:r>
                <a:rPr lang="pl-PL" sz="2000" dirty="0">
                  <a:solidFill>
                    <a:prstClr val="white"/>
                  </a:solidFill>
                </a:rPr>
                <a:t>2</a:t>
              </a:r>
              <a:r>
                <a:rPr lang="en-US" sz="2000" dirty="0">
                  <a:solidFill>
                    <a:prstClr val="white"/>
                  </a:solidFill>
                </a:rPr>
                <a:t>7</a:t>
              </a:r>
              <a:r>
                <a:rPr lang="pl-PL" sz="2000" dirty="0">
                  <a:solidFill>
                    <a:prstClr val="white"/>
                  </a:solidFill>
                </a:rPr>
                <a:t>, 2013@16:00</a:t>
              </a:r>
              <a:endParaRPr lang="en-US" sz="2000" dirty="0">
                <a:solidFill>
                  <a:prstClr val="white"/>
                </a:solidFill>
              </a:endParaRPr>
            </a:p>
            <a:p>
              <a:r>
                <a:rPr lang="en-US" sz="2000" dirty="0">
                  <a:solidFill>
                    <a:prstClr val="white"/>
                  </a:solidFill>
                </a:rPr>
                <a:t>                                          </a:t>
              </a:r>
              <a:endParaRPr lang="en-US" sz="2000" dirty="0" smtClean="0">
                <a:solidFill>
                  <a:prstClr val="white"/>
                </a:solidFill>
              </a:endParaRPr>
            </a:p>
            <a:p>
              <a:endParaRPr lang="en-US" dirty="0">
                <a:solidFill>
                  <a:prstClr val="white"/>
                </a:solidFill>
              </a:endParaRPr>
            </a:p>
          </p:txBody>
        </p:sp>
        <p:sp>
          <p:nvSpPr>
            <p:cNvPr id="6" name="Rounded Rectangle 4"/>
            <p:cNvSpPr/>
            <p:nvPr/>
          </p:nvSpPr>
          <p:spPr>
            <a:xfrm>
              <a:off x="245738" y="52077"/>
              <a:ext cx="6173465" cy="96264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a:defRPr/>
              </a:pPr>
              <a:endParaRPr lang="en-US" dirty="0">
                <a:solidFill>
                  <a:prstClr val="white"/>
                </a:solidFill>
              </a:endParaRPr>
            </a:p>
          </p:txBody>
        </p:sp>
      </p:grpSp>
      <p:sp>
        <p:nvSpPr>
          <p:cNvPr id="15" name="Title 1" descr="Setting Multiple Surrogates&#10;"/>
          <p:cNvSpPr txBox="1">
            <a:spLocks/>
          </p:cNvSpPr>
          <p:nvPr/>
        </p:nvSpPr>
        <p:spPr>
          <a:xfrm>
            <a:off x="0" y="0"/>
            <a:ext cx="91440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effectLst>
                  <a:outerShdw blurRad="38100" dist="38100" dir="2700000" algn="tl">
                    <a:srgbClr val="000000">
                      <a:alpha val="43137"/>
                    </a:srgbClr>
                  </a:outerShdw>
                </a:effectLst>
              </a:rPr>
              <a:t>Setting Multiple Surrogates</a:t>
            </a:r>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67110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screen shot of Options menu, Notes tab, transparent green rectangle highlighting Notes"/>
          <p:cNvGrpSpPr/>
          <p:nvPr/>
        </p:nvGrpSpPr>
        <p:grpSpPr>
          <a:xfrm>
            <a:off x="457200" y="1447800"/>
            <a:ext cx="8153400" cy="3581400"/>
            <a:chOff x="1143000" y="762001"/>
            <a:chExt cx="6934200" cy="2896085"/>
          </a:xfrm>
        </p:grpSpPr>
        <p:pic>
          <p:nvPicPr>
            <p:cNvPr id="7" name="Picture 3" descr="screen shot of Options menu, Notes ta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817"/>
            <a:stretch/>
          </p:blipFill>
          <p:spPr bwMode="auto">
            <a:xfrm>
              <a:off x="1143000" y="762001"/>
              <a:ext cx="6934200" cy="289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descr="transparent green rectangle highlighting Notes"/>
            <p:cNvSpPr/>
            <p:nvPr/>
          </p:nvSpPr>
          <p:spPr>
            <a:xfrm>
              <a:off x="5257800" y="1290310"/>
              <a:ext cx="587568" cy="334694"/>
            </a:xfrm>
            <a:prstGeom prst="rect">
              <a:avLst/>
            </a:prstGeom>
            <a:noFill/>
            <a:ln w="38100">
              <a:solidFill>
                <a:schemeClr val="accent3"/>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a:xfrm>
            <a:off x="0" y="0"/>
            <a:ext cx="9144000" cy="792162"/>
          </a:xfrm>
        </p:spPr>
        <p:txBody>
          <a:bodyPr>
            <a:normAutofit/>
          </a:bodyPr>
          <a:lstStyle/>
          <a:p>
            <a:r>
              <a:rPr lang="en-US" sz="3200" dirty="0" smtClean="0">
                <a:effectLst>
                  <a:outerShdw blurRad="38100" dist="38100" dir="2700000" algn="tl">
                    <a:srgbClr val="000000">
                      <a:alpha val="43137"/>
                    </a:srgbClr>
                  </a:outerShdw>
                </a:effectLst>
              </a:rPr>
              <a:t>Preferred List of Note Titles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5005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Document Titles dialog box"/>
          <p:cNvPicPr>
            <a:picLocks noChangeAspect="1"/>
          </p:cNvPicPr>
          <p:nvPr/>
        </p:nvPicPr>
        <p:blipFill>
          <a:blip r:embed="rId3" cstate="print"/>
          <a:stretch>
            <a:fillRect/>
          </a:stretch>
        </p:blipFill>
        <p:spPr>
          <a:xfrm>
            <a:off x="152400" y="1086504"/>
            <a:ext cx="8740161" cy="4399896"/>
          </a:xfrm>
          <a:prstGeom prst="rect">
            <a:avLst/>
          </a:prstGeom>
        </p:spPr>
      </p:pic>
      <p:sp>
        <p:nvSpPr>
          <p:cNvPr id="2" name="Rectangular Callout 1" descr="transparent green rectangular callout"/>
          <p:cNvSpPr/>
          <p:nvPr/>
        </p:nvSpPr>
        <p:spPr>
          <a:xfrm>
            <a:off x="3429001" y="5638800"/>
            <a:ext cx="2819400" cy="1066800"/>
          </a:xfrm>
          <a:prstGeom prst="wedgeRectCallout">
            <a:avLst>
              <a:gd name="adj1" fmla="val -19507"/>
              <a:gd name="adj2" fmla="val -263546"/>
            </a:avLst>
          </a:prstGeom>
          <a:solidFill>
            <a:schemeClr val="accent3">
              <a:alpha val="38000"/>
            </a:schemeClr>
          </a:solidFill>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Rectangle 6" descr="green rectangle"/>
          <p:cNvSpPr/>
          <p:nvPr/>
        </p:nvSpPr>
        <p:spPr>
          <a:xfrm>
            <a:off x="3523179" y="5715000"/>
            <a:ext cx="2649021" cy="914400"/>
          </a:xfrm>
          <a:prstGeom prst="rect">
            <a:avLst/>
          </a:prstGeom>
          <a:ln/>
        </p:spPr>
        <p:style>
          <a:lnRef idx="0">
            <a:schemeClr val="accent3"/>
          </a:lnRef>
          <a:fillRef idx="3">
            <a:schemeClr val="accent3"/>
          </a:fillRef>
          <a:effectRef idx="3">
            <a:schemeClr val="accent3"/>
          </a:effectRef>
          <a:fontRef idx="minor">
            <a:schemeClr val="lt1"/>
          </a:fontRef>
        </p:style>
        <p:txBody>
          <a:bodyPr/>
          <a:lstStyle/>
          <a:p>
            <a:pPr algn="ctr">
              <a:lnSpc>
                <a:spcPct val="150000"/>
              </a:lnSpc>
            </a:pPr>
            <a:endParaRPr lang="en-US" sz="2800" b="1" dirty="0">
              <a:solidFill>
                <a:prstClr val="white"/>
              </a:solidFill>
            </a:endParaRPr>
          </a:p>
        </p:txBody>
      </p:sp>
      <p:pic>
        <p:nvPicPr>
          <p:cNvPr id="9" name="Picture 8" descr="screen shot of Add button"/>
          <p:cNvPicPr>
            <a:picLocks noChangeAspect="1"/>
          </p:cNvPicPr>
          <p:nvPr/>
        </p:nvPicPr>
        <p:blipFill rotWithShape="1">
          <a:blip r:embed="rId3" cstate="print"/>
          <a:srcRect l="39681" t="43501" r="43149" b="46371"/>
          <a:stretch/>
        </p:blipFill>
        <p:spPr>
          <a:xfrm>
            <a:off x="3599379" y="5811794"/>
            <a:ext cx="2496621" cy="741406"/>
          </a:xfrm>
          <a:prstGeom prst="rect">
            <a:avLst/>
          </a:prstGeom>
        </p:spPr>
      </p:pic>
      <p:sp>
        <p:nvSpPr>
          <p:cNvPr id="3" name="Title 1"/>
          <p:cNvSpPr>
            <a:spLocks noGrp="1"/>
          </p:cNvSpPr>
          <p:nvPr>
            <p:ph type="title"/>
          </p:nvPr>
        </p:nvSpPr>
        <p:spPr>
          <a:xfrm>
            <a:off x="457200" y="219798"/>
            <a:ext cx="8229600" cy="792162"/>
          </a:xfrm>
        </p:spPr>
        <p:txBody>
          <a:bodyPr>
            <a:normAutofit/>
          </a:bodyPr>
          <a:lstStyle/>
          <a:p>
            <a:r>
              <a:rPr lang="en-US" sz="3600" dirty="0" smtClean="0"/>
              <a:t>Preferred List of Note Titles</a:t>
            </a:r>
            <a:endParaRPr lang="en-US" sz="3600" dirty="0"/>
          </a:p>
        </p:txBody>
      </p:sp>
    </p:spTree>
    <p:extLst>
      <p:ext uri="{BB962C8B-B14F-4D97-AF65-F5344CB8AC3E}">
        <p14:creationId xmlns:p14="http://schemas.microsoft.com/office/powerpoint/2010/main" val="908108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creen shot of Document Titles dialog box"/>
          <p:cNvGrpSpPr/>
          <p:nvPr/>
        </p:nvGrpSpPr>
        <p:grpSpPr>
          <a:xfrm>
            <a:off x="76200" y="1143000"/>
            <a:ext cx="8991600" cy="5458933"/>
            <a:chOff x="384463" y="3857952"/>
            <a:chExt cx="5199138" cy="2619048"/>
          </a:xfrm>
        </p:grpSpPr>
        <p:pic>
          <p:nvPicPr>
            <p:cNvPr id="6" name="Picture 5"/>
            <p:cNvPicPr>
              <a:picLocks noChangeAspect="1"/>
            </p:cNvPicPr>
            <p:nvPr/>
          </p:nvPicPr>
          <p:blipFill>
            <a:blip r:embed="rId3" cstate="print"/>
            <a:stretch>
              <a:fillRect/>
            </a:stretch>
          </p:blipFill>
          <p:spPr>
            <a:xfrm>
              <a:off x="384463" y="3857952"/>
              <a:ext cx="5199138" cy="2619048"/>
            </a:xfrm>
            <a:prstGeom prst="rect">
              <a:avLst/>
            </a:prstGeom>
          </p:spPr>
        </p:pic>
        <p:sp>
          <p:nvSpPr>
            <p:cNvPr id="11" name="Rectangle 10" descr="transparent green rectangle highlighting up chevron"/>
            <p:cNvSpPr/>
            <p:nvPr/>
          </p:nvSpPr>
          <p:spPr>
            <a:xfrm>
              <a:off x="5247229" y="5178109"/>
              <a:ext cx="258077" cy="228600"/>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descr="transparent green rectangle highlighting GROUP NOTE"/>
            <p:cNvSpPr/>
            <p:nvPr/>
          </p:nvSpPr>
          <p:spPr>
            <a:xfrm>
              <a:off x="3297869" y="5529493"/>
              <a:ext cx="1927022" cy="161582"/>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descr="transparent green rectangle highlighting down chevron"/>
            <p:cNvSpPr/>
            <p:nvPr/>
          </p:nvSpPr>
          <p:spPr>
            <a:xfrm>
              <a:off x="5256790" y="5569742"/>
              <a:ext cx="258077" cy="228600"/>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0" name="Rectangular Callout 9" descr="transparent green rectangular callout"/>
          <p:cNvSpPr/>
          <p:nvPr/>
        </p:nvSpPr>
        <p:spPr>
          <a:xfrm>
            <a:off x="6019800" y="685800"/>
            <a:ext cx="2819400" cy="2209800"/>
          </a:xfrm>
          <a:prstGeom prst="wedgeRectCallout">
            <a:avLst>
              <a:gd name="adj1" fmla="val 43672"/>
              <a:gd name="adj2" fmla="val 89266"/>
            </a:avLst>
          </a:prstGeom>
          <a:solidFill>
            <a:schemeClr val="accent3">
              <a:alpha val="38000"/>
            </a:schemeClr>
          </a:solidFill>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5" name="Rectangle 14" descr="green rectangle with text Select Note Title Select Up or Down&#10;"/>
          <p:cNvSpPr/>
          <p:nvPr/>
        </p:nvSpPr>
        <p:spPr>
          <a:xfrm>
            <a:off x="6096000" y="762000"/>
            <a:ext cx="2649021" cy="1981200"/>
          </a:xfrm>
          <a:prstGeom prst="rect">
            <a:avLst/>
          </a:prstGeom>
          <a:ln/>
        </p:spPr>
        <p:style>
          <a:lnRef idx="0">
            <a:schemeClr val="accent3"/>
          </a:lnRef>
          <a:fillRef idx="3">
            <a:schemeClr val="accent3"/>
          </a:fillRef>
          <a:effectRef idx="3">
            <a:schemeClr val="accent3"/>
          </a:effectRef>
          <a:fontRef idx="minor">
            <a:schemeClr val="lt1"/>
          </a:fontRef>
        </p:style>
        <p:txBody>
          <a:bodyPr/>
          <a:lstStyle/>
          <a:p>
            <a:pPr algn="ctr">
              <a:lnSpc>
                <a:spcPct val="150000"/>
              </a:lnSpc>
            </a:pPr>
            <a:r>
              <a:rPr lang="en-US" sz="2800" b="1" dirty="0" smtClean="0">
                <a:solidFill>
                  <a:prstClr val="white"/>
                </a:solidFill>
              </a:rPr>
              <a:t>Select Note Title</a:t>
            </a:r>
          </a:p>
          <a:p>
            <a:pPr algn="ctr">
              <a:lnSpc>
                <a:spcPct val="150000"/>
              </a:lnSpc>
            </a:pPr>
            <a:r>
              <a:rPr lang="en-US" sz="2800" b="1" dirty="0" smtClean="0">
                <a:solidFill>
                  <a:prstClr val="white"/>
                </a:solidFill>
              </a:rPr>
              <a:t>Select Up or Down</a:t>
            </a:r>
            <a:endParaRPr lang="en-US" sz="2800" b="1" dirty="0">
              <a:solidFill>
                <a:prstClr val="white"/>
              </a:solidFill>
            </a:endParaRPr>
          </a:p>
        </p:txBody>
      </p:sp>
      <p:sp>
        <p:nvSpPr>
          <p:cNvPr id="3" name="Title 1"/>
          <p:cNvSpPr>
            <a:spLocks noGrp="1"/>
          </p:cNvSpPr>
          <p:nvPr>
            <p:ph type="title"/>
          </p:nvPr>
        </p:nvSpPr>
        <p:spPr>
          <a:xfrm>
            <a:off x="0" y="0"/>
            <a:ext cx="8229600" cy="792162"/>
          </a:xfrm>
        </p:spPr>
        <p:txBody>
          <a:bodyPr>
            <a:normAutofit/>
          </a:bodyPr>
          <a:lstStyle/>
          <a:p>
            <a:r>
              <a:rPr lang="en-US" sz="3600" dirty="0" smtClean="0"/>
              <a:t>Preferred List of Note Titles</a:t>
            </a:r>
            <a:endParaRPr lang="en-US" sz="3600" dirty="0"/>
          </a:p>
        </p:txBody>
      </p:sp>
    </p:spTree>
    <p:extLst>
      <p:ext uri="{BB962C8B-B14F-4D97-AF65-F5344CB8AC3E}">
        <p14:creationId xmlns:p14="http://schemas.microsoft.com/office/powerpoint/2010/main" val="2709008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a:bodyPr>
          <a:lstStyle/>
          <a:p>
            <a:pPr>
              <a:buNone/>
            </a:pPr>
            <a:r>
              <a:rPr lang="en-US" sz="2800" dirty="0"/>
              <a:t>What is your role on the </a:t>
            </a:r>
            <a:r>
              <a:rPr lang="en-US" sz="2800" dirty="0" smtClean="0"/>
              <a:t>team?</a:t>
            </a:r>
          </a:p>
          <a:p>
            <a:pPr>
              <a:buNone/>
            </a:pPr>
            <a:endParaRPr lang="en-US" sz="2800" dirty="0"/>
          </a:p>
          <a:p>
            <a:pPr marL="860425" indent="-514350">
              <a:buFont typeface="+mj-lt"/>
              <a:buAutoNum type="alphaUcPeriod"/>
            </a:pPr>
            <a:r>
              <a:rPr lang="en-US" sz="2800" dirty="0"/>
              <a:t>Provider</a:t>
            </a:r>
          </a:p>
          <a:p>
            <a:pPr marL="860425" indent="-514350">
              <a:buFont typeface="+mj-lt"/>
              <a:buAutoNum type="alphaUcPeriod"/>
            </a:pPr>
            <a:r>
              <a:rPr lang="en-US" sz="2800" dirty="0" smtClean="0"/>
              <a:t>RN Care Manager</a:t>
            </a:r>
          </a:p>
          <a:p>
            <a:pPr marL="860425" indent="-514350">
              <a:buFont typeface="+mj-lt"/>
              <a:buAutoNum type="alphaUcPeriod"/>
            </a:pPr>
            <a:r>
              <a:rPr lang="en-US" sz="2800" dirty="0" smtClean="0"/>
              <a:t>LPN</a:t>
            </a:r>
            <a:endParaRPr lang="en-US" sz="2800" dirty="0"/>
          </a:p>
          <a:p>
            <a:pPr marL="860425" indent="-514350">
              <a:buFont typeface="+mj-lt"/>
              <a:buAutoNum type="alphaUcPeriod"/>
            </a:pPr>
            <a:r>
              <a:rPr lang="en-US" sz="2800" dirty="0"/>
              <a:t>HCT</a:t>
            </a:r>
          </a:p>
          <a:p>
            <a:pPr marL="860425" indent="-514350">
              <a:buFont typeface="+mj-lt"/>
              <a:buAutoNum type="alphaUcPeriod"/>
            </a:pPr>
            <a:r>
              <a:rPr lang="en-US" sz="2800" dirty="0"/>
              <a:t>Other</a:t>
            </a:r>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934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of Document Titles dialog b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52600"/>
            <a:ext cx="8991600" cy="4399233"/>
          </a:xfrm>
          <a:prstGeom prst="rect">
            <a:avLst/>
          </a:prstGeom>
        </p:spPr>
      </p:pic>
      <p:sp>
        <p:nvSpPr>
          <p:cNvPr id="4" name="Rectangular Callout 3" descr="transparent green rectangular callout"/>
          <p:cNvSpPr/>
          <p:nvPr/>
        </p:nvSpPr>
        <p:spPr>
          <a:xfrm>
            <a:off x="4876800" y="1143000"/>
            <a:ext cx="3352800" cy="2514600"/>
          </a:xfrm>
          <a:prstGeom prst="wedgeRectCallout">
            <a:avLst>
              <a:gd name="adj1" fmla="val -65497"/>
              <a:gd name="adj2" fmla="val 87796"/>
            </a:avLst>
          </a:prstGeom>
          <a:solidFill>
            <a:schemeClr val="accent3">
              <a:alpha val="40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5" name="Picture 4" descr="screen shot of Save Changes and Set as Default buttons"/>
          <p:cNvPicPr>
            <a:picLocks noChangeAspect="1"/>
          </p:cNvPicPr>
          <p:nvPr/>
        </p:nvPicPr>
        <p:blipFill rotWithShape="1">
          <a:blip r:embed="rId3">
            <a:extLst>
              <a:ext uri="{28A0092B-C50C-407E-A947-70E740481C1C}">
                <a14:useLocalDpi xmlns:a14="http://schemas.microsoft.com/office/drawing/2010/main" val="0"/>
              </a:ext>
            </a:extLst>
          </a:blip>
          <a:srcRect l="40199" t="62689" r="43441" b="11964"/>
          <a:stretch/>
        </p:blipFill>
        <p:spPr>
          <a:xfrm>
            <a:off x="5105400" y="1278590"/>
            <a:ext cx="2938670" cy="2227657"/>
          </a:xfrm>
          <a:prstGeom prst="rect">
            <a:avLst/>
          </a:prstGeom>
        </p:spPr>
      </p:pic>
      <p:sp>
        <p:nvSpPr>
          <p:cNvPr id="2" name="Title 1"/>
          <p:cNvSpPr>
            <a:spLocks noGrp="1"/>
          </p:cNvSpPr>
          <p:nvPr>
            <p:ph type="title"/>
          </p:nvPr>
        </p:nvSpPr>
        <p:spPr/>
        <p:txBody>
          <a:bodyPr/>
          <a:lstStyle/>
          <a:p>
            <a:r>
              <a:rPr lang="en-US" dirty="0" smtClean="0"/>
              <a:t>Default titles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screen shot of CPRS Options menu, General ta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596039"/>
            <a:ext cx="7086600" cy="6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descr="transparent green rectangle highlighting General tab"/>
          <p:cNvSpPr/>
          <p:nvPr/>
        </p:nvSpPr>
        <p:spPr>
          <a:xfrm>
            <a:off x="5870189" y="1143000"/>
            <a:ext cx="685800" cy="304800"/>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descr="transparent green rectangle highlighting Set Individual Report button"/>
          <p:cNvSpPr/>
          <p:nvPr/>
        </p:nvSpPr>
        <p:spPr>
          <a:xfrm>
            <a:off x="4421551" y="3962400"/>
            <a:ext cx="2969849" cy="368163"/>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530" name="Rectangle 2"/>
          <p:cNvSpPr>
            <a:spLocks noGrp="1" noChangeArrowheads="1"/>
          </p:cNvSpPr>
          <p:nvPr>
            <p:ph type="title"/>
          </p:nvPr>
        </p:nvSpPr>
        <p:spPr>
          <a:xfrm>
            <a:off x="0" y="-152400"/>
            <a:ext cx="9143999" cy="1033272"/>
          </a:xfrm>
        </p:spPr>
        <p:txBody>
          <a:bodyPr>
            <a:normAutofit/>
          </a:bodyPr>
          <a:lstStyle/>
          <a:p>
            <a:pPr algn="ctr" eaLnBrk="1" hangingPunct="1"/>
            <a:r>
              <a:rPr lang="en-US" sz="3200" dirty="0" smtClean="0"/>
              <a:t>Report Dates</a:t>
            </a:r>
          </a:p>
        </p:txBody>
      </p:sp>
    </p:spTree>
    <p:extLst>
      <p:ext uri="{BB962C8B-B14F-4D97-AF65-F5344CB8AC3E}">
        <p14:creationId xmlns:p14="http://schemas.microsoft.com/office/powerpoint/2010/main" val="2581273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reen shot of Individual CPRS Report Settings dialog box"/>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6" r="2986"/>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descr="green up arrow"/>
          <p:cNvCxnSpPr/>
          <p:nvPr/>
        </p:nvCxnSpPr>
        <p:spPr>
          <a:xfrm flipH="1" flipV="1">
            <a:off x="1459620" y="1828801"/>
            <a:ext cx="1447800" cy="1981199"/>
          </a:xfrm>
          <a:prstGeom prst="straightConnector1">
            <a:avLst/>
          </a:prstGeom>
          <a:ln w="57150">
            <a:tailEnd type="arrow"/>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cxnSp>
        <p:nvCxnSpPr>
          <p:cNvPr id="13" name="Straight Arrow Connector 12" descr="green up arrow"/>
          <p:cNvCxnSpPr>
            <a:stCxn id="5" idx="0"/>
          </p:cNvCxnSpPr>
          <p:nvPr/>
        </p:nvCxnSpPr>
        <p:spPr>
          <a:xfrm flipH="1" flipV="1">
            <a:off x="4539810" y="1828800"/>
            <a:ext cx="76200" cy="990600"/>
          </a:xfrm>
          <a:prstGeom prst="straightConnector1">
            <a:avLst/>
          </a:prstGeom>
          <a:ln w="57150">
            <a:tailEnd type="arrow"/>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cxnSp>
        <p:nvCxnSpPr>
          <p:cNvPr id="15" name="Straight Arrow Connector 14" descr="green up arrow"/>
          <p:cNvCxnSpPr/>
          <p:nvPr/>
        </p:nvCxnSpPr>
        <p:spPr>
          <a:xfrm flipV="1">
            <a:off x="6172200" y="1828802"/>
            <a:ext cx="762000" cy="1828798"/>
          </a:xfrm>
          <a:prstGeom prst="straightConnector1">
            <a:avLst/>
          </a:prstGeom>
          <a:ln w="57150">
            <a:tailEnd type="arrow"/>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cxnSp>
        <p:nvCxnSpPr>
          <p:cNvPr id="17" name="Straight Arrow Connector 16" descr="green up arrow"/>
          <p:cNvCxnSpPr/>
          <p:nvPr/>
        </p:nvCxnSpPr>
        <p:spPr>
          <a:xfrm flipV="1">
            <a:off x="6172200" y="1828801"/>
            <a:ext cx="2073140" cy="2666999"/>
          </a:xfrm>
          <a:prstGeom prst="straightConnector1">
            <a:avLst/>
          </a:prstGeom>
          <a:ln w="57150">
            <a:tailEnd type="arrow"/>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5" name="Rounded Rectangle 4" descr="rounded green rectangle wit text Set your report search range in any field&#10;"/>
          <p:cNvSpPr/>
          <p:nvPr/>
        </p:nvSpPr>
        <p:spPr>
          <a:xfrm>
            <a:off x="2907420" y="2819400"/>
            <a:ext cx="3417180" cy="2487346"/>
          </a:xfrm>
          <a:prstGeom prst="roundRect">
            <a:avLst/>
          </a:prstGeom>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nchor="ctr"/>
          <a:lstStyle/>
          <a:p>
            <a:pPr algn="ctr"/>
            <a:r>
              <a:rPr lang="en-US" sz="3200" dirty="0">
                <a:solidFill>
                  <a:prstClr val="white"/>
                </a:solidFill>
              </a:rPr>
              <a:t>Set your report search range in any </a:t>
            </a:r>
            <a:r>
              <a:rPr lang="en-US" sz="3200" dirty="0" smtClean="0">
                <a:solidFill>
                  <a:prstClr val="white"/>
                </a:solidFill>
              </a:rPr>
              <a:t>field</a:t>
            </a:r>
            <a:endParaRPr lang="en-US" sz="3200" dirty="0">
              <a:solidFill>
                <a:prstClr val="white"/>
              </a:solidFill>
            </a:endParaRPr>
          </a:p>
        </p:txBody>
      </p:sp>
      <p:sp>
        <p:nvSpPr>
          <p:cNvPr id="9" name="Rectangle 8" descr="transparent green rectangle highlighting Max column"/>
          <p:cNvSpPr/>
          <p:nvPr/>
        </p:nvSpPr>
        <p:spPr>
          <a:xfrm>
            <a:off x="7467600" y="1641171"/>
            <a:ext cx="1374679" cy="368930"/>
          </a:xfrm>
          <a:prstGeom prst="rect">
            <a:avLst/>
          </a:prstGeom>
          <a:noFill/>
          <a:ln w="1016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2" descr="Report Dates"/>
          <p:cNvSpPr txBox="1">
            <a:spLocks noChangeArrowheads="1"/>
          </p:cNvSpPr>
          <p:nvPr/>
        </p:nvSpPr>
        <p:spPr>
          <a:xfrm>
            <a:off x="990600" y="-76200"/>
            <a:ext cx="7126287"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prstClr val="white"/>
                </a:solidFill>
              </a:rPr>
              <a:t>Report Dates</a:t>
            </a:r>
          </a:p>
        </p:txBody>
      </p:sp>
    </p:spTree>
    <p:extLst>
      <p:ext uri="{BB962C8B-B14F-4D97-AF65-F5344CB8AC3E}">
        <p14:creationId xmlns:p14="http://schemas.microsoft.com/office/powerpoint/2010/main" val="17799515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of ViSTA CPRS in use by... dialog b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38200"/>
            <a:ext cx="8839200" cy="5307297"/>
          </a:xfrm>
          <a:prstGeom prst="rect">
            <a:avLst/>
          </a:prstGeom>
        </p:spPr>
      </p:pic>
    </p:spTree>
    <p:extLst>
      <p:ext uri="{BB962C8B-B14F-4D97-AF65-F5344CB8AC3E}">
        <p14:creationId xmlns:p14="http://schemas.microsoft.com/office/powerpoint/2010/main" val="3893203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 shot  of Help Topics&gt; about CPRS highlighted"/>
          <p:cNvPicPr>
            <a:picLocks noChangeAspect="1" noChangeArrowheads="1"/>
          </p:cNvPicPr>
          <p:nvPr/>
        </p:nvPicPr>
        <p:blipFill>
          <a:blip r:embed="rId3" cstate="print">
            <a:extLst>
              <a:ext uri="{28A0092B-C50C-407E-A947-70E740481C1C}">
                <a14:useLocalDpi xmlns:a14="http://schemas.microsoft.com/office/drawing/2010/main" val="0"/>
              </a:ext>
            </a:extLst>
          </a:blip>
          <a:srcRect t="-2" r="35400" b="42117"/>
          <a:stretch>
            <a:fillRect/>
          </a:stretch>
        </p:blipFill>
        <p:spPr bwMode="auto">
          <a:xfrm>
            <a:off x="127803" y="838200"/>
            <a:ext cx="6349197" cy="554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creen grab of Help Topics&gt; Aler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43331" b="41608"/>
          <a:stretch/>
        </p:blipFill>
        <p:spPr bwMode="auto">
          <a:xfrm>
            <a:off x="5021827" y="1981200"/>
            <a:ext cx="4102508" cy="462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Process 7" descr="transparent green rectangle highlighting About CPRS"/>
          <p:cNvSpPr/>
          <p:nvPr/>
        </p:nvSpPr>
        <p:spPr>
          <a:xfrm>
            <a:off x="1295400" y="3124200"/>
            <a:ext cx="1447800" cy="488088"/>
          </a:xfrm>
          <a:prstGeom prst="flowChartProcess">
            <a:avLst/>
          </a:prstGeom>
          <a:noFill/>
          <a:ln w="1047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ular Callout 5" descr="transparent green rectangular callout"/>
          <p:cNvSpPr/>
          <p:nvPr/>
        </p:nvSpPr>
        <p:spPr>
          <a:xfrm>
            <a:off x="5325348" y="300543"/>
            <a:ext cx="3465545" cy="1600200"/>
          </a:xfrm>
          <a:prstGeom prst="wedgeRectCallout">
            <a:avLst>
              <a:gd name="adj1" fmla="val -120990"/>
              <a:gd name="adj2" fmla="val 132471"/>
            </a:avLst>
          </a:prstGeom>
          <a:solidFill>
            <a:schemeClr val="accent3">
              <a:alpha val="32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Rectangle 4" descr="rounded green rectangle with text Select “About CPRS”&#10;Type topic to search&#10;"/>
          <p:cNvSpPr/>
          <p:nvPr/>
        </p:nvSpPr>
        <p:spPr>
          <a:xfrm>
            <a:off x="5520109" y="471624"/>
            <a:ext cx="3105943" cy="128097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solidFill>
                  <a:prstClr val="white"/>
                </a:solidFill>
              </a:rPr>
              <a:t>Select “About CPRS”</a:t>
            </a:r>
          </a:p>
          <a:p>
            <a:pPr algn="ctr"/>
            <a:r>
              <a:rPr lang="en-US" sz="2800" dirty="0">
                <a:solidFill>
                  <a:prstClr val="white"/>
                </a:solidFill>
              </a:rPr>
              <a:t>Type topic to search</a:t>
            </a:r>
          </a:p>
        </p:txBody>
      </p:sp>
    </p:spTree>
    <p:extLst>
      <p:ext uri="{BB962C8B-B14F-4D97-AF65-F5344CB8AC3E}">
        <p14:creationId xmlns:p14="http://schemas.microsoft.com/office/powerpoint/2010/main" val="42601076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 shot of CPRS help file"/>
          <p:cNvPicPr>
            <a:picLocks noChangeAspect="1" noChangeArrowheads="1"/>
          </p:cNvPicPr>
          <p:nvPr/>
        </p:nvPicPr>
        <p:blipFill>
          <a:blip r:embed="rId3" cstate="print">
            <a:extLst>
              <a:ext uri="{28A0092B-C50C-407E-A947-70E740481C1C}">
                <a14:useLocalDpi xmlns:a14="http://schemas.microsoft.com/office/drawing/2010/main" val="0"/>
              </a:ext>
            </a:extLst>
          </a:blip>
          <a:srcRect b="42096"/>
          <a:stretch>
            <a:fillRect/>
          </a:stretch>
        </p:blipFill>
        <p:spPr bwMode="auto">
          <a:xfrm>
            <a:off x="923925" y="142875"/>
            <a:ext cx="7296150" cy="65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201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screen shot of alerts lis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98" y="3652068"/>
            <a:ext cx="6521302" cy="25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screen shot of Notifications dialog box"/>
          <p:cNvPicPr>
            <a:picLocks noChangeAspect="1" noChangeArrowheads="1"/>
          </p:cNvPicPr>
          <p:nvPr/>
        </p:nvPicPr>
        <p:blipFill>
          <a:blip r:embed="rId4" cstate="print"/>
          <a:srcRect/>
          <a:stretch>
            <a:fillRect/>
          </a:stretch>
        </p:blipFill>
        <p:spPr bwMode="auto">
          <a:xfrm>
            <a:off x="105967" y="914400"/>
            <a:ext cx="8885633" cy="2362200"/>
          </a:xfrm>
          <a:prstGeom prst="rect">
            <a:avLst/>
          </a:prstGeom>
          <a:noFill/>
          <a:ln w="9525">
            <a:noFill/>
            <a:miter lim="800000"/>
            <a:headEnd/>
            <a:tailEnd/>
          </a:ln>
        </p:spPr>
      </p:pic>
      <p:sp>
        <p:nvSpPr>
          <p:cNvPr id="5" name="Rectangle 4" descr="transparent green rectangle highlighting Message column"/>
          <p:cNvSpPr/>
          <p:nvPr/>
        </p:nvSpPr>
        <p:spPr>
          <a:xfrm>
            <a:off x="2667000" y="3652068"/>
            <a:ext cx="4038600" cy="2286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ular Callout 5" descr="transparent green rectangular callout"/>
          <p:cNvSpPr/>
          <p:nvPr/>
        </p:nvSpPr>
        <p:spPr>
          <a:xfrm>
            <a:off x="6629400" y="4412849"/>
            <a:ext cx="2362200" cy="1074769"/>
          </a:xfrm>
          <a:prstGeom prst="wedgeRectCallout">
            <a:avLst>
              <a:gd name="adj1" fmla="val -76133"/>
              <a:gd name="adj2" fmla="val -105921"/>
            </a:avLst>
          </a:prstGeom>
          <a:solidFill>
            <a:schemeClr val="accent3">
              <a:alpha val="42000"/>
            </a:schemeClr>
          </a:solidFill>
          <a:ln/>
          <a:effectLst>
            <a:outerShdw blurRad="50800" dist="38100" dir="16200000"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b="1" dirty="0">
              <a:solidFill>
                <a:prstClr val="white"/>
              </a:solidFill>
            </a:endParaRPr>
          </a:p>
        </p:txBody>
      </p:sp>
      <p:sp>
        <p:nvSpPr>
          <p:cNvPr id="9" name="Rectangle 8" descr="rounded green rectangle with text Sorting"/>
          <p:cNvSpPr/>
          <p:nvPr/>
        </p:nvSpPr>
        <p:spPr>
          <a:xfrm>
            <a:off x="6781800" y="4495800"/>
            <a:ext cx="2133600" cy="84495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solidFill>
                  <a:prstClr val="white"/>
                </a:solidFill>
              </a:rPr>
              <a:t>Sorting</a:t>
            </a:r>
          </a:p>
        </p:txBody>
      </p:sp>
      <p:sp>
        <p:nvSpPr>
          <p:cNvPr id="24578" name="Title 1"/>
          <p:cNvSpPr>
            <a:spLocks noGrp="1"/>
          </p:cNvSpPr>
          <p:nvPr>
            <p:ph type="title"/>
          </p:nvPr>
        </p:nvSpPr>
        <p:spPr>
          <a:xfrm>
            <a:off x="0" y="0"/>
            <a:ext cx="9144000" cy="1014666"/>
          </a:xfrm>
        </p:spPr>
        <p:txBody>
          <a:bodyPr>
            <a:normAutofit/>
          </a:bodyPr>
          <a:lstStyle/>
          <a:p>
            <a:r>
              <a:rPr lang="en-US" sz="3600" dirty="0" smtClean="0"/>
              <a:t>Notifications/Alerts</a:t>
            </a:r>
            <a:endParaRPr lang="en-US" sz="3600" dirty="0" smtClean="0">
              <a:solidFill>
                <a:srgbClr val="FF0000"/>
              </a:solidFill>
            </a:endParaRPr>
          </a:p>
        </p:txBody>
      </p:sp>
    </p:spTree>
    <p:extLst>
      <p:ext uri="{BB962C8B-B14F-4D97-AF65-F5344CB8AC3E}">
        <p14:creationId xmlns:p14="http://schemas.microsoft.com/office/powerpoint/2010/main" val="11702906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image of keyboard"/>
          <p:cNvPicPr>
            <a:picLocks noChangeAspect="1"/>
          </p:cNvPicPr>
          <p:nvPr/>
        </p:nvPicPr>
        <p:blipFill rotWithShape="1">
          <a:blip r:embed="rId3" cstate="print">
            <a:extLst>
              <a:ext uri="{28A0092B-C50C-407E-A947-70E740481C1C}">
                <a14:useLocalDpi xmlns:a14="http://schemas.microsoft.com/office/drawing/2010/main" val="0"/>
              </a:ext>
            </a:extLst>
          </a:blip>
          <a:srcRect r="12586" b="12763"/>
          <a:stretch/>
        </p:blipFill>
        <p:spPr>
          <a:xfrm>
            <a:off x="-18535" y="0"/>
            <a:ext cx="9162535" cy="6858000"/>
          </a:xfrm>
          <a:prstGeom prst="rect">
            <a:avLst/>
          </a:prstGeom>
        </p:spPr>
      </p:pic>
      <p:pic>
        <p:nvPicPr>
          <p:cNvPr id="3075" name="Picture 3" descr="screen shot of Notifications list menu"/>
          <p:cNvPicPr>
            <a:picLocks noChangeAspect="1" noChangeArrowheads="1"/>
          </p:cNvPicPr>
          <p:nvPr/>
        </p:nvPicPr>
        <p:blipFill>
          <a:blip r:embed="rId4" cstate="print"/>
          <a:srcRect/>
          <a:stretch>
            <a:fillRect/>
          </a:stretch>
        </p:blipFill>
        <p:spPr bwMode="auto">
          <a:xfrm>
            <a:off x="941354" y="37099"/>
            <a:ext cx="7288246" cy="3528926"/>
          </a:xfrm>
          <a:prstGeom prst="rect">
            <a:avLst/>
          </a:prstGeom>
          <a:noFill/>
          <a:ln w="9525">
            <a:noFill/>
            <a:miter lim="800000"/>
            <a:headEnd/>
            <a:tailEnd/>
          </a:ln>
        </p:spPr>
      </p:pic>
      <p:sp>
        <p:nvSpPr>
          <p:cNvPr id="8" name="Rectangle 7" descr="transparent green rectangle highlighting Moderate row"/>
          <p:cNvSpPr/>
          <p:nvPr/>
        </p:nvSpPr>
        <p:spPr>
          <a:xfrm>
            <a:off x="2447793" y="2590800"/>
            <a:ext cx="5181600" cy="228600"/>
          </a:xfrm>
          <a:prstGeom prst="rect">
            <a:avLst/>
          </a:prstGeom>
          <a:noFill/>
          <a:ln>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descr="transparent green rectangle highlighting Moderate row"/>
          <p:cNvSpPr/>
          <p:nvPr/>
        </p:nvSpPr>
        <p:spPr>
          <a:xfrm>
            <a:off x="2438400" y="1922105"/>
            <a:ext cx="5181600" cy="228600"/>
          </a:xfrm>
          <a:prstGeom prst="rect">
            <a:avLst/>
          </a:prstGeom>
          <a:noFill/>
          <a:ln>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transparent green rectangle highlighting Moderate row"/>
          <p:cNvSpPr/>
          <p:nvPr/>
        </p:nvSpPr>
        <p:spPr>
          <a:xfrm>
            <a:off x="2438400" y="1219200"/>
            <a:ext cx="5181600" cy="228600"/>
          </a:xfrm>
          <a:prstGeom prst="rect">
            <a:avLst/>
          </a:prstGeom>
          <a:noFill/>
          <a:ln>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transparent green rectangle highlighting Moderate row"/>
          <p:cNvSpPr/>
          <p:nvPr/>
        </p:nvSpPr>
        <p:spPr>
          <a:xfrm>
            <a:off x="2438400" y="762000"/>
            <a:ext cx="5181600" cy="228600"/>
          </a:xfrm>
          <a:prstGeom prst="rect">
            <a:avLst/>
          </a:prstGeom>
          <a:noFill/>
          <a:ln>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23" name="Title 1"/>
          <p:cNvSpPr>
            <a:spLocks noGrp="1"/>
          </p:cNvSpPr>
          <p:nvPr>
            <p:ph type="title"/>
          </p:nvPr>
        </p:nvSpPr>
        <p:spPr>
          <a:xfrm>
            <a:off x="-609600" y="5715000"/>
            <a:ext cx="3962400" cy="804672"/>
          </a:xfrm>
        </p:spPr>
        <p:txBody>
          <a:bodyPr>
            <a:noAutofit/>
          </a:bodyPr>
          <a:lstStyle/>
          <a:p>
            <a:pPr algn="ctr"/>
            <a:r>
              <a:rPr lang="en-US" sz="3600" dirty="0" smtClean="0">
                <a:solidFill>
                  <a:schemeClr val="bg1"/>
                </a:solidFill>
                <a:effectLst>
                  <a:outerShdw blurRad="38100" dist="38100" dir="2700000" algn="tl">
                    <a:srgbClr val="000000">
                      <a:alpha val="43137"/>
                    </a:srgbClr>
                  </a:outerShdw>
                </a:effectLst>
              </a:rPr>
              <a:t>Processing Notifications</a:t>
            </a:r>
          </a:p>
        </p:txBody>
      </p:sp>
    </p:spTree>
    <p:extLst>
      <p:ext uri="{BB962C8B-B14F-4D97-AF65-F5344CB8AC3E}">
        <p14:creationId xmlns:p14="http://schemas.microsoft.com/office/powerpoint/2010/main" val="875031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image of keyboard"/>
          <p:cNvPicPr>
            <a:picLocks noChangeAspect="1"/>
          </p:cNvPicPr>
          <p:nvPr/>
        </p:nvPicPr>
        <p:blipFill rotWithShape="1">
          <a:blip r:embed="rId3" cstate="print">
            <a:extLst>
              <a:ext uri="{28A0092B-C50C-407E-A947-70E740481C1C}">
                <a14:useLocalDpi xmlns:a14="http://schemas.microsoft.com/office/drawing/2010/main" val="0"/>
              </a:ext>
            </a:extLst>
          </a:blip>
          <a:srcRect r="12586" b="12763"/>
          <a:stretch/>
        </p:blipFill>
        <p:spPr>
          <a:xfrm>
            <a:off x="-18535" y="0"/>
            <a:ext cx="9162535" cy="6858000"/>
          </a:xfrm>
          <a:prstGeom prst="rect">
            <a:avLst/>
          </a:prstGeom>
        </p:spPr>
      </p:pic>
      <p:pic>
        <p:nvPicPr>
          <p:cNvPr id="4" name="Picture 2" descr="screen shot of Notifications list menu"/>
          <p:cNvPicPr>
            <a:picLocks noChangeAspect="1" noChangeArrowheads="1"/>
          </p:cNvPicPr>
          <p:nvPr/>
        </p:nvPicPr>
        <p:blipFill>
          <a:blip r:embed="rId4" cstate="print"/>
          <a:srcRect/>
          <a:stretch>
            <a:fillRect/>
          </a:stretch>
        </p:blipFill>
        <p:spPr bwMode="auto">
          <a:xfrm>
            <a:off x="76200" y="3533932"/>
            <a:ext cx="8991600" cy="3095468"/>
          </a:xfrm>
          <a:prstGeom prst="rect">
            <a:avLst/>
          </a:prstGeom>
          <a:noFill/>
          <a:ln w="9525">
            <a:noFill/>
            <a:miter lim="800000"/>
            <a:headEnd/>
            <a:tailEnd/>
          </a:ln>
        </p:spPr>
      </p:pic>
      <p:sp>
        <p:nvSpPr>
          <p:cNvPr id="3" name="Rectangle 2" descr="transparent green rectangle highlighting 5WM  rows"/>
          <p:cNvSpPr/>
          <p:nvPr/>
        </p:nvSpPr>
        <p:spPr>
          <a:xfrm>
            <a:off x="1981200" y="4572000"/>
            <a:ext cx="6858000" cy="990600"/>
          </a:xfrm>
          <a:prstGeom prst="rect">
            <a:avLst/>
          </a:prstGeom>
          <a:noFill/>
          <a:ln>
            <a:solidFill>
              <a:srgbClr val="92D05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23" name="Title 1"/>
          <p:cNvSpPr>
            <a:spLocks noGrp="1"/>
          </p:cNvSpPr>
          <p:nvPr>
            <p:ph type="title"/>
          </p:nvPr>
        </p:nvSpPr>
        <p:spPr>
          <a:xfrm>
            <a:off x="5119396" y="304800"/>
            <a:ext cx="3962400" cy="804672"/>
          </a:xfrm>
        </p:spPr>
        <p:txBody>
          <a:bodyPr>
            <a:noAutofit/>
          </a:bodyPr>
          <a:lstStyle/>
          <a:p>
            <a:pPr algn="ctr"/>
            <a:r>
              <a:rPr lang="en-US" sz="3600" dirty="0" smtClean="0">
                <a:solidFill>
                  <a:schemeClr val="bg1"/>
                </a:solidFill>
                <a:effectLst>
                  <a:outerShdw blurRad="38100" dist="38100" dir="2700000" algn="tl">
                    <a:srgbClr val="000000">
                      <a:alpha val="43137"/>
                    </a:srgbClr>
                  </a:outerShdw>
                </a:effectLst>
              </a:rPr>
              <a:t>Processing Notifications</a:t>
            </a:r>
          </a:p>
        </p:txBody>
      </p:sp>
    </p:spTree>
    <p:extLst>
      <p:ext uri="{BB962C8B-B14F-4D97-AF65-F5344CB8AC3E}">
        <p14:creationId xmlns:p14="http://schemas.microsoft.com/office/powerpoint/2010/main" val="42309037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reen shot of Next button"/>
          <p:cNvPicPr>
            <a:picLocks noChangeAspect="1" noChangeArrowheads="1"/>
          </p:cNvPicPr>
          <p:nvPr/>
        </p:nvPicPr>
        <p:blipFill>
          <a:blip r:embed="rId3" cstate="print"/>
          <a:srcRect/>
          <a:stretch>
            <a:fillRect/>
          </a:stretch>
        </p:blipFill>
        <p:spPr bwMode="auto">
          <a:xfrm>
            <a:off x="2286000" y="2667000"/>
            <a:ext cx="4343395" cy="144779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Processing Alerts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tired healthcare worker at lapto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912" y="1295400"/>
            <a:ext cx="4724400" cy="3354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1" name="Diagram 10"/>
          <p:cNvGraphicFramePr/>
          <p:nvPr>
            <p:extLst>
              <p:ext uri="{D42A27DB-BD31-4B8C-83A1-F6EECF244321}">
                <p14:modId xmlns:p14="http://schemas.microsoft.com/office/powerpoint/2010/main" val="2040510021"/>
              </p:ext>
            </p:extLst>
          </p:nvPr>
        </p:nvGraphicFramePr>
        <p:xfrm>
          <a:off x="0" y="0"/>
          <a:ext cx="3962400" cy="670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51960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screen shot of Alert when Results do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868" y="3886200"/>
            <a:ext cx="4419307"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6" descr="green right arrow"/>
          <p:cNvSpPr>
            <a:spLocks noChangeShapeType="1"/>
          </p:cNvSpPr>
          <p:nvPr/>
        </p:nvSpPr>
        <p:spPr bwMode="auto">
          <a:xfrm flipH="1">
            <a:off x="1676396" y="3752850"/>
            <a:ext cx="3886203" cy="241935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6" name="Rectangle 5" descr="green rectangle with text &#10;Highlight Order&#10;Select Action&#10;Alert when Results&#10;Select Recipient&#10;"/>
          <p:cNvSpPr/>
          <p:nvPr/>
        </p:nvSpPr>
        <p:spPr>
          <a:xfrm>
            <a:off x="5562600" y="1295400"/>
            <a:ext cx="3429000" cy="278602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nSpc>
                <a:spcPct val="150000"/>
              </a:lnSpc>
            </a:pPr>
            <a:r>
              <a:rPr lang="en-US" sz="2800" b="1" dirty="0">
                <a:solidFill>
                  <a:prstClr val="white"/>
                </a:solidFill>
              </a:rPr>
              <a:t>Highlight Order</a:t>
            </a:r>
          </a:p>
          <a:p>
            <a:pPr>
              <a:lnSpc>
                <a:spcPct val="150000"/>
              </a:lnSpc>
            </a:pPr>
            <a:r>
              <a:rPr lang="en-US" sz="2800" b="1" dirty="0">
                <a:solidFill>
                  <a:prstClr val="white"/>
                </a:solidFill>
              </a:rPr>
              <a:t>Select Action</a:t>
            </a:r>
          </a:p>
          <a:p>
            <a:pPr>
              <a:lnSpc>
                <a:spcPct val="150000"/>
              </a:lnSpc>
            </a:pPr>
            <a:r>
              <a:rPr lang="en-US" sz="2800" b="1" dirty="0">
                <a:solidFill>
                  <a:prstClr val="white"/>
                </a:solidFill>
              </a:rPr>
              <a:t>Alert when Results</a:t>
            </a:r>
          </a:p>
          <a:p>
            <a:pPr>
              <a:lnSpc>
                <a:spcPct val="150000"/>
              </a:lnSpc>
            </a:pPr>
            <a:r>
              <a:rPr lang="en-US" sz="2800" b="1" dirty="0">
                <a:solidFill>
                  <a:prstClr val="white"/>
                </a:solidFill>
              </a:rPr>
              <a:t>Select Recipient</a:t>
            </a:r>
          </a:p>
        </p:txBody>
      </p:sp>
      <p:sp>
        <p:nvSpPr>
          <p:cNvPr id="31748" name="Rectangle 2"/>
          <p:cNvSpPr>
            <a:spLocks noGrp="1" noRot="1" noChangeArrowheads="1"/>
          </p:cNvSpPr>
          <p:nvPr>
            <p:ph type="title"/>
          </p:nvPr>
        </p:nvSpPr>
        <p:spPr>
          <a:xfrm>
            <a:off x="0" y="149352"/>
            <a:ext cx="9144000" cy="1002792"/>
          </a:xfrm>
        </p:spPr>
        <p:txBody>
          <a:bodyPr/>
          <a:lstStyle/>
          <a:p>
            <a:pPr algn="ctr"/>
            <a:r>
              <a:rPr lang="en-US" dirty="0" smtClean="0"/>
              <a:t>Alert when results</a:t>
            </a:r>
          </a:p>
        </p:txBody>
      </p:sp>
      <p:pic>
        <p:nvPicPr>
          <p:cNvPr id="4" name="Picture 3" descr="screen shot of CPRS Options menu, Action tab"/>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65" y="1155887"/>
            <a:ext cx="5272822" cy="2560177"/>
          </a:xfrm>
          <a:prstGeom prst="rect">
            <a:avLst/>
          </a:prstGeom>
        </p:spPr>
      </p:pic>
      <p:sp>
        <p:nvSpPr>
          <p:cNvPr id="9" name="Line 6" descr="green right arrow"/>
          <p:cNvSpPr>
            <a:spLocks noChangeShapeType="1"/>
          </p:cNvSpPr>
          <p:nvPr/>
        </p:nvSpPr>
        <p:spPr bwMode="auto">
          <a:xfrm flipH="1" flipV="1">
            <a:off x="2562223" y="2743200"/>
            <a:ext cx="3000376" cy="825832"/>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7" name="Line 6" descr="green right arrow"/>
          <p:cNvSpPr>
            <a:spLocks noChangeShapeType="1"/>
          </p:cNvSpPr>
          <p:nvPr/>
        </p:nvSpPr>
        <p:spPr bwMode="auto">
          <a:xfrm flipH="1" flipV="1">
            <a:off x="3733799" y="1676400"/>
            <a:ext cx="1828799" cy="30480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5" name="Rectangle 4"/>
          <p:cNvSpPr/>
          <p:nvPr/>
        </p:nvSpPr>
        <p:spPr>
          <a:xfrm>
            <a:off x="1295400" y="2514600"/>
            <a:ext cx="1981200" cy="228600"/>
          </a:xfrm>
          <a:prstGeom prst="rect">
            <a:avLst/>
          </a:prstGeom>
          <a:noFill/>
          <a:ln>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295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creen shot of Alert list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88"/>
          <a:stretch/>
        </p:blipFill>
        <p:spPr bwMode="auto">
          <a:xfrm>
            <a:off x="669998" y="1709077"/>
            <a:ext cx="8321602" cy="167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descr="screen shot of Forward Alert dialog bo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3751" y="1277803"/>
            <a:ext cx="4760453" cy="504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6" descr="green left arrow"/>
          <p:cNvSpPr>
            <a:spLocks noChangeShapeType="1"/>
          </p:cNvSpPr>
          <p:nvPr/>
        </p:nvSpPr>
        <p:spPr bwMode="auto">
          <a:xfrm flipV="1">
            <a:off x="4193751" y="3382805"/>
            <a:ext cx="672616" cy="539054"/>
          </a:xfrm>
          <a:prstGeom prst="line">
            <a:avLst/>
          </a:prstGeom>
          <a:noFill/>
          <a:ln w="57150">
            <a:solidFill>
              <a:srgbClr val="92D050"/>
            </a:solidFill>
            <a:round/>
            <a:headEnd/>
            <a:tailEnd type="triangle" w="med" len="med"/>
          </a:ln>
          <a:effectLst>
            <a:outerShdw blurRad="50800" dist="38100" dir="5400000" algn="t" rotWithShape="0">
              <a:prstClr val="black">
                <a:alpha val="40000"/>
              </a:prstClr>
            </a:outerShdw>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7" name="Rectangle 6" descr="green rectangle with text You may also Forward an alert you have received to one or more other providers.&#10;"/>
          <p:cNvSpPr/>
          <p:nvPr/>
        </p:nvSpPr>
        <p:spPr>
          <a:xfrm>
            <a:off x="228303" y="3921859"/>
            <a:ext cx="4343697" cy="2402741"/>
          </a:xfrm>
          <a:prstGeom prst="rect">
            <a:avLst/>
          </a:prstGeom>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marL="0" lvl="1" algn="ctr">
              <a:defRPr/>
            </a:pPr>
            <a:r>
              <a:rPr lang="en-US" sz="2800" dirty="0">
                <a:solidFill>
                  <a:prstClr val="white"/>
                </a:solidFill>
              </a:rPr>
              <a:t>You may also </a:t>
            </a:r>
            <a:r>
              <a:rPr lang="en-US" sz="2800" i="1" dirty="0">
                <a:solidFill>
                  <a:prstClr val="white"/>
                </a:solidFill>
              </a:rPr>
              <a:t>Forward</a:t>
            </a:r>
            <a:r>
              <a:rPr lang="en-US" sz="2800" dirty="0">
                <a:solidFill>
                  <a:prstClr val="white"/>
                </a:solidFill>
              </a:rPr>
              <a:t> an alert you have received to one or more other providers.</a:t>
            </a:r>
          </a:p>
        </p:txBody>
      </p:sp>
      <p:sp>
        <p:nvSpPr>
          <p:cNvPr id="6" name="Line 6" descr="green left arrow"/>
          <p:cNvSpPr>
            <a:spLocks noChangeShapeType="1"/>
          </p:cNvSpPr>
          <p:nvPr/>
        </p:nvSpPr>
        <p:spPr bwMode="auto">
          <a:xfrm flipV="1">
            <a:off x="3810001" y="1524000"/>
            <a:ext cx="762000" cy="838200"/>
          </a:xfrm>
          <a:prstGeom prst="line">
            <a:avLst/>
          </a:prstGeom>
          <a:noFill/>
          <a:ln w="57150">
            <a:solidFill>
              <a:srgbClr val="92D050"/>
            </a:solidFill>
            <a:round/>
            <a:headEnd/>
            <a:tailEnd type="triangle" w="med" len="med"/>
          </a:ln>
          <a:effectLst>
            <a:outerShdw blurRad="50800" dist="38100" dir="5400000" algn="t" rotWithShape="0">
              <a:prstClr val="black">
                <a:alpha val="40000"/>
              </a:prstClr>
            </a:outerShdw>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5" name="Rectangle 4" descr="transparent green rectangle highlighting Forward"/>
          <p:cNvSpPr/>
          <p:nvPr/>
        </p:nvSpPr>
        <p:spPr>
          <a:xfrm>
            <a:off x="2667000" y="2362200"/>
            <a:ext cx="1095413" cy="25146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itle 3"/>
          <p:cNvSpPr>
            <a:spLocks noGrp="1"/>
          </p:cNvSpPr>
          <p:nvPr>
            <p:ph type="title"/>
          </p:nvPr>
        </p:nvSpPr>
        <p:spPr>
          <a:xfrm>
            <a:off x="0" y="152400"/>
            <a:ext cx="9144000" cy="639762"/>
          </a:xfrm>
        </p:spPr>
        <p:txBody>
          <a:bodyPr>
            <a:noAutofit/>
          </a:bodyPr>
          <a:lstStyle/>
          <a:p>
            <a:r>
              <a:rPr lang="en-US" sz="3600" dirty="0" smtClean="0"/>
              <a:t>Forward Alert</a:t>
            </a:r>
            <a:endParaRPr lang="en-US" sz="3600" dirty="0"/>
          </a:p>
        </p:txBody>
      </p:sp>
    </p:spTree>
    <p:extLst>
      <p:ext uri="{BB962C8B-B14F-4D97-AF65-F5344CB8AC3E}">
        <p14:creationId xmlns:p14="http://schemas.microsoft.com/office/powerpoint/2010/main" val="31896643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screen shot of next button slection to pop up menu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09" y="836983"/>
            <a:ext cx="6824326" cy="3430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descr="transparent green rectangle highlighting Renew"/>
          <p:cNvSpPr/>
          <p:nvPr/>
        </p:nvSpPr>
        <p:spPr>
          <a:xfrm>
            <a:off x="1770460" y="3420679"/>
            <a:ext cx="1506140" cy="520456"/>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ular Callout 1" descr="transparent green rectangular callout"/>
          <p:cNvSpPr/>
          <p:nvPr/>
        </p:nvSpPr>
        <p:spPr>
          <a:xfrm>
            <a:off x="2387871" y="4728066"/>
            <a:ext cx="5003529" cy="1444134"/>
          </a:xfrm>
          <a:prstGeom prst="wedgeRectCallout">
            <a:avLst>
              <a:gd name="adj1" fmla="val -46763"/>
              <a:gd name="adj2" fmla="val -103482"/>
            </a:avLst>
          </a:prstGeom>
          <a:solidFill>
            <a:schemeClr val="accent3">
              <a:alpha val="51000"/>
            </a:schemeClr>
          </a:solidFill>
          <a:effectLst>
            <a:outerShdw blurRad="50800" dist="38100" dir="16200000"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Rectangle 5" descr="green rectangle with tet Right Click &amp; Select Renew&#10;"/>
          <p:cNvSpPr/>
          <p:nvPr/>
        </p:nvSpPr>
        <p:spPr>
          <a:xfrm>
            <a:off x="2527935" y="4866928"/>
            <a:ext cx="4711065" cy="1152872"/>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lvl="1" algn="ctr">
              <a:defRPr/>
            </a:pPr>
            <a:r>
              <a:rPr lang="en-US" sz="2800" dirty="0">
                <a:solidFill>
                  <a:prstClr val="white"/>
                </a:solidFill>
              </a:rPr>
              <a:t>Right Click &amp; Select Renew</a:t>
            </a:r>
          </a:p>
        </p:txBody>
      </p:sp>
      <p:sp>
        <p:nvSpPr>
          <p:cNvPr id="32770" name="Rectangle 2"/>
          <p:cNvSpPr>
            <a:spLocks noGrp="1" noRot="1" noChangeArrowheads="1"/>
          </p:cNvSpPr>
          <p:nvPr>
            <p:ph type="title"/>
          </p:nvPr>
        </p:nvSpPr>
        <p:spPr>
          <a:xfrm>
            <a:off x="0" y="128334"/>
            <a:ext cx="9144000" cy="709866"/>
          </a:xfrm>
        </p:spPr>
        <p:txBody>
          <a:bodyPr>
            <a:normAutofit/>
          </a:bodyPr>
          <a:lstStyle/>
          <a:p>
            <a:pPr algn="ctr" eaLnBrk="1" hangingPunct="1"/>
            <a:r>
              <a:rPr lang="en-US" sz="3600" dirty="0" smtClean="0"/>
              <a:t>Lost Alerts</a:t>
            </a:r>
            <a:endParaRPr lang="en-US" sz="1400" dirty="0" smtClean="0">
              <a:latin typeface="Tahoma" pitchFamily="34" charset="0"/>
            </a:endParaRPr>
          </a:p>
        </p:txBody>
      </p:sp>
    </p:spTree>
    <p:extLst>
      <p:ext uri="{BB962C8B-B14F-4D97-AF65-F5344CB8AC3E}">
        <p14:creationId xmlns:p14="http://schemas.microsoft.com/office/powerpoint/2010/main" val="22190571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057400" y="0"/>
            <a:ext cx="6161589" cy="6872177"/>
            <a:chOff x="1687011" y="0"/>
            <a:chExt cx="6161589" cy="6872177"/>
          </a:xfrm>
        </p:grpSpPr>
        <p:pic>
          <p:nvPicPr>
            <p:cNvPr id="2" name="Picture 1" descr="image of 3D puzzle peices"/>
            <p:cNvPicPr>
              <a:picLocks noChangeAspect="1"/>
            </p:cNvPicPr>
            <p:nvPr/>
          </p:nvPicPr>
          <p:blipFill rotWithShape="1">
            <a:blip r:embed="rId3" cstate="print">
              <a:extLst>
                <a:ext uri="{28A0092B-C50C-407E-A947-70E740481C1C}">
                  <a14:useLocalDpi xmlns:a14="http://schemas.microsoft.com/office/drawing/2010/main" val="0"/>
                </a:ext>
              </a:extLst>
            </a:blip>
            <a:srcRect l="11933" t="4136" r="10224" b="9044"/>
            <a:stretch/>
          </p:blipFill>
          <p:spPr>
            <a:xfrm>
              <a:off x="1687011" y="0"/>
              <a:ext cx="6161589" cy="6872177"/>
            </a:xfrm>
            <a:prstGeom prst="rect">
              <a:avLst/>
            </a:prstGeom>
          </p:spPr>
        </p:pic>
        <p:sp>
          <p:nvSpPr>
            <p:cNvPr id="7" name="Text Box 13" descr="Findings"/>
            <p:cNvSpPr txBox="1">
              <a:spLocks noChangeArrowheads="1"/>
            </p:cNvSpPr>
            <p:nvPr/>
          </p:nvSpPr>
          <p:spPr bwMode="auto">
            <a:xfrm>
              <a:off x="5878011" y="5040692"/>
              <a:ext cx="1255385" cy="369508"/>
            </a:xfrm>
            <a:prstGeom prst="rect">
              <a:avLst/>
            </a:prstGeom>
            <a:noFill/>
            <a:ln w="9525">
              <a:noFill/>
              <a:miter lim="800000"/>
              <a:headEnd/>
              <a:tailEnd/>
            </a:ln>
            <a:effectLst/>
          </p:spPr>
          <p:txBody>
            <a:bodyPr wrap="square">
              <a:spAutoFit/>
            </a:bodyPr>
            <a:lstStyle/>
            <a:p>
              <a:pPr algn="ctr">
                <a:spcBef>
                  <a:spcPct val="50000"/>
                </a:spcBef>
              </a:pPr>
              <a:r>
                <a:rPr lang="en-US" b="1" dirty="0">
                  <a:solidFill>
                    <a:prstClr val="black"/>
                  </a:solidFill>
                </a:rPr>
                <a:t>Findings</a:t>
              </a:r>
            </a:p>
          </p:txBody>
        </p:sp>
        <p:sp>
          <p:nvSpPr>
            <p:cNvPr id="9" name="Text Box 15" descr="Baseline Frequency&#10;"/>
            <p:cNvSpPr txBox="1">
              <a:spLocks noChangeArrowheads="1"/>
            </p:cNvSpPr>
            <p:nvPr/>
          </p:nvSpPr>
          <p:spPr bwMode="auto">
            <a:xfrm>
              <a:off x="2996646" y="4876751"/>
              <a:ext cx="1499034" cy="646638"/>
            </a:xfrm>
            <a:prstGeom prst="rect">
              <a:avLst/>
            </a:prstGeom>
            <a:noFill/>
            <a:ln w="9525">
              <a:noFill/>
              <a:miter lim="800000"/>
              <a:headEnd/>
              <a:tailEnd/>
            </a:ln>
            <a:effectLst/>
          </p:spPr>
          <p:txBody>
            <a:bodyPr wrap="square">
              <a:spAutoFit/>
            </a:bodyPr>
            <a:lstStyle/>
            <a:p>
              <a:pPr algn="ctr">
                <a:spcBef>
                  <a:spcPct val="50000"/>
                </a:spcBef>
              </a:pPr>
              <a:r>
                <a:rPr lang="en-US" b="1" dirty="0">
                  <a:solidFill>
                    <a:prstClr val="black"/>
                  </a:solidFill>
                </a:rPr>
                <a:t>Baseline </a:t>
              </a:r>
              <a:r>
                <a:rPr lang="en-US" b="1" dirty="0" smtClean="0">
                  <a:solidFill>
                    <a:prstClr val="black"/>
                  </a:solidFill>
                </a:rPr>
                <a:t>Frequency</a:t>
              </a:r>
              <a:endParaRPr lang="en-US" b="1" dirty="0">
                <a:solidFill>
                  <a:prstClr val="black"/>
                </a:solidFill>
              </a:endParaRPr>
            </a:p>
          </p:txBody>
        </p:sp>
        <p:sp>
          <p:nvSpPr>
            <p:cNvPr id="15" name="Text Box 21" descr="Begin Date&#10;"/>
            <p:cNvSpPr txBox="1">
              <a:spLocks noChangeArrowheads="1"/>
            </p:cNvSpPr>
            <p:nvPr/>
          </p:nvSpPr>
          <p:spPr bwMode="auto">
            <a:xfrm>
              <a:off x="6927269" y="3569140"/>
              <a:ext cx="855742" cy="643453"/>
            </a:xfrm>
            <a:prstGeom prst="rect">
              <a:avLst/>
            </a:prstGeom>
            <a:noFill/>
            <a:ln w="9525">
              <a:noFill/>
              <a:miter lim="800000"/>
              <a:headEnd/>
              <a:tailEnd/>
            </a:ln>
            <a:effectLst/>
          </p:spPr>
          <p:txBody>
            <a:bodyPr>
              <a:spAutoFit/>
            </a:bodyPr>
            <a:lstStyle/>
            <a:p>
              <a:pPr algn="ctr">
                <a:spcBef>
                  <a:spcPct val="50000"/>
                </a:spcBef>
              </a:pPr>
              <a:r>
                <a:rPr lang="en-US" b="1" dirty="0">
                  <a:solidFill>
                    <a:prstClr val="black"/>
                  </a:solidFill>
                </a:rPr>
                <a:t>Begin Date</a:t>
              </a:r>
            </a:p>
          </p:txBody>
        </p:sp>
        <p:sp>
          <p:nvSpPr>
            <p:cNvPr id="8" name="Text Box 14" descr="Boolean Logic&#10;"/>
            <p:cNvSpPr txBox="1">
              <a:spLocks noChangeArrowheads="1"/>
            </p:cNvSpPr>
            <p:nvPr/>
          </p:nvSpPr>
          <p:spPr bwMode="auto">
            <a:xfrm>
              <a:off x="4506411" y="3395147"/>
              <a:ext cx="1354924" cy="643453"/>
            </a:xfrm>
            <a:prstGeom prst="rect">
              <a:avLst/>
            </a:prstGeom>
            <a:noFill/>
            <a:ln w="9525">
              <a:noFill/>
              <a:miter lim="800000"/>
              <a:headEnd/>
              <a:tailEnd/>
            </a:ln>
            <a:effectLst/>
          </p:spPr>
          <p:txBody>
            <a:bodyPr>
              <a:spAutoFit/>
            </a:bodyPr>
            <a:lstStyle/>
            <a:p>
              <a:pPr algn="ctr">
                <a:spcBef>
                  <a:spcPct val="50000"/>
                </a:spcBef>
              </a:pPr>
              <a:r>
                <a:rPr lang="en-US" b="1" dirty="0">
                  <a:solidFill>
                    <a:prstClr val="black"/>
                  </a:solidFill>
                </a:rPr>
                <a:t>Boolean Logic</a:t>
              </a:r>
            </a:p>
          </p:txBody>
        </p:sp>
        <p:sp>
          <p:nvSpPr>
            <p:cNvPr id="14" name="Text Box 20" descr="Frequency for Age&#10;"/>
            <p:cNvSpPr txBox="1">
              <a:spLocks noChangeArrowheads="1"/>
            </p:cNvSpPr>
            <p:nvPr/>
          </p:nvSpPr>
          <p:spPr bwMode="auto">
            <a:xfrm>
              <a:off x="2667000" y="3218227"/>
              <a:ext cx="1479720" cy="643453"/>
            </a:xfrm>
            <a:prstGeom prst="rect">
              <a:avLst/>
            </a:prstGeom>
            <a:noFill/>
            <a:ln w="9525">
              <a:noFill/>
              <a:miter lim="800000"/>
              <a:headEnd/>
              <a:tailEnd/>
            </a:ln>
            <a:effectLst/>
          </p:spPr>
          <p:txBody>
            <a:bodyPr wrap="square">
              <a:spAutoFit/>
            </a:bodyPr>
            <a:lstStyle/>
            <a:p>
              <a:pPr algn="ctr">
                <a:spcBef>
                  <a:spcPct val="50000"/>
                </a:spcBef>
              </a:pPr>
              <a:r>
                <a:rPr lang="en-US" b="1" dirty="0">
                  <a:solidFill>
                    <a:prstClr val="black"/>
                  </a:solidFill>
                </a:rPr>
                <a:t>Frequency for Age</a:t>
              </a:r>
            </a:p>
          </p:txBody>
        </p:sp>
        <p:sp>
          <p:nvSpPr>
            <p:cNvPr id="11" name="Text Box 17" descr="Time"/>
            <p:cNvSpPr txBox="1">
              <a:spLocks noChangeArrowheads="1"/>
            </p:cNvSpPr>
            <p:nvPr/>
          </p:nvSpPr>
          <p:spPr bwMode="auto">
            <a:xfrm>
              <a:off x="5649411" y="2373692"/>
              <a:ext cx="1231614" cy="369508"/>
            </a:xfrm>
            <a:prstGeom prst="rect">
              <a:avLst/>
            </a:prstGeom>
            <a:noFill/>
            <a:ln w="9525">
              <a:noFill/>
              <a:miter lim="800000"/>
              <a:headEnd/>
              <a:tailEnd/>
            </a:ln>
            <a:effectLst/>
          </p:spPr>
          <p:txBody>
            <a:bodyPr wrap="square">
              <a:spAutoFit/>
            </a:bodyPr>
            <a:lstStyle/>
            <a:p>
              <a:pPr algn="ctr">
                <a:spcBef>
                  <a:spcPct val="50000"/>
                </a:spcBef>
              </a:pPr>
              <a:r>
                <a:rPr lang="en-US" b="1" dirty="0" smtClean="0">
                  <a:solidFill>
                    <a:prstClr val="black"/>
                  </a:solidFill>
                </a:rPr>
                <a:t>Time</a:t>
              </a:r>
              <a:endParaRPr lang="en-US" b="1" dirty="0">
                <a:solidFill>
                  <a:prstClr val="black"/>
                </a:solidFill>
              </a:endParaRPr>
            </a:p>
          </p:txBody>
        </p:sp>
        <p:sp>
          <p:nvSpPr>
            <p:cNvPr id="16" name="Text Box 22" descr="End Date&#10;"/>
            <p:cNvSpPr txBox="1">
              <a:spLocks noChangeArrowheads="1"/>
            </p:cNvSpPr>
            <p:nvPr/>
          </p:nvSpPr>
          <p:spPr bwMode="auto">
            <a:xfrm>
              <a:off x="4735011" y="2095888"/>
              <a:ext cx="726489" cy="646638"/>
            </a:xfrm>
            <a:prstGeom prst="rect">
              <a:avLst/>
            </a:prstGeom>
            <a:noFill/>
            <a:ln w="9525">
              <a:noFill/>
              <a:miter lim="800000"/>
              <a:headEnd/>
              <a:tailEnd/>
            </a:ln>
            <a:effectLst/>
          </p:spPr>
          <p:txBody>
            <a:bodyPr wrap="square">
              <a:spAutoFit/>
            </a:bodyPr>
            <a:lstStyle/>
            <a:p>
              <a:pPr algn="ctr">
                <a:spcBef>
                  <a:spcPct val="50000"/>
                </a:spcBef>
              </a:pPr>
              <a:r>
                <a:rPr lang="en-US" b="1" dirty="0">
                  <a:solidFill>
                    <a:prstClr val="black"/>
                  </a:solidFill>
                </a:rPr>
                <a:t>End Date</a:t>
              </a:r>
            </a:p>
          </p:txBody>
        </p:sp>
        <p:sp>
          <p:nvSpPr>
            <p:cNvPr id="13" name="Text Box 19" descr="Finding Conditions&#10;"/>
            <p:cNvSpPr txBox="1">
              <a:spLocks noChangeArrowheads="1"/>
            </p:cNvSpPr>
            <p:nvPr/>
          </p:nvSpPr>
          <p:spPr bwMode="auto">
            <a:xfrm>
              <a:off x="3189491" y="1490147"/>
              <a:ext cx="1469320" cy="643453"/>
            </a:xfrm>
            <a:prstGeom prst="rect">
              <a:avLst/>
            </a:prstGeom>
            <a:noFill/>
            <a:ln w="9525">
              <a:noFill/>
              <a:miter lim="800000"/>
              <a:headEnd/>
              <a:tailEnd/>
            </a:ln>
            <a:effectLst/>
          </p:spPr>
          <p:txBody>
            <a:bodyPr wrap="square">
              <a:spAutoFit/>
            </a:bodyPr>
            <a:lstStyle/>
            <a:p>
              <a:pPr algn="ctr"/>
              <a:r>
                <a:rPr lang="en-US" b="1" dirty="0">
                  <a:solidFill>
                    <a:prstClr val="black"/>
                  </a:solidFill>
                </a:rPr>
                <a:t>Finding Conditions</a:t>
              </a:r>
            </a:p>
          </p:txBody>
        </p:sp>
        <p:sp>
          <p:nvSpPr>
            <p:cNvPr id="10" name="Text Box 16" descr="Age Gender&#10;"/>
            <p:cNvSpPr txBox="1">
              <a:spLocks noChangeArrowheads="1"/>
            </p:cNvSpPr>
            <p:nvPr/>
          </p:nvSpPr>
          <p:spPr bwMode="auto">
            <a:xfrm>
              <a:off x="5943600" y="953562"/>
              <a:ext cx="1032536" cy="646638"/>
            </a:xfrm>
            <a:prstGeom prst="rect">
              <a:avLst/>
            </a:prstGeom>
            <a:noFill/>
            <a:ln w="9525">
              <a:noFill/>
              <a:miter lim="800000"/>
              <a:headEnd/>
              <a:tailEnd/>
            </a:ln>
            <a:effectLst/>
          </p:spPr>
          <p:txBody>
            <a:bodyPr wrap="square">
              <a:spAutoFit/>
            </a:bodyPr>
            <a:lstStyle/>
            <a:p>
              <a:pPr algn="ctr">
                <a:spcBef>
                  <a:spcPct val="50000"/>
                </a:spcBef>
              </a:pPr>
              <a:r>
                <a:rPr lang="en-US" b="1" dirty="0">
                  <a:solidFill>
                    <a:prstClr val="black"/>
                  </a:solidFill>
                </a:rPr>
                <a:t>Age </a:t>
              </a:r>
              <a:r>
                <a:rPr lang="en-US" b="1" dirty="0" smtClean="0">
                  <a:solidFill>
                    <a:prstClr val="black"/>
                  </a:solidFill>
                </a:rPr>
                <a:t>Gender</a:t>
              </a:r>
              <a:endParaRPr lang="en-US" b="1" dirty="0">
                <a:solidFill>
                  <a:prstClr val="black"/>
                </a:solidFill>
              </a:endParaRPr>
            </a:p>
          </p:txBody>
        </p:sp>
        <p:sp>
          <p:nvSpPr>
            <p:cNvPr id="12" name="Text Box 18" descr="Finding Terms&#10;"/>
            <p:cNvSpPr txBox="1">
              <a:spLocks noChangeArrowheads="1"/>
            </p:cNvSpPr>
            <p:nvPr/>
          </p:nvSpPr>
          <p:spPr bwMode="auto">
            <a:xfrm>
              <a:off x="4579734" y="552557"/>
              <a:ext cx="1069677" cy="643453"/>
            </a:xfrm>
            <a:prstGeom prst="rect">
              <a:avLst/>
            </a:prstGeom>
            <a:noFill/>
            <a:ln w="9525">
              <a:noFill/>
              <a:miter lim="800000"/>
              <a:headEnd/>
              <a:tailEnd/>
            </a:ln>
            <a:effectLst/>
          </p:spPr>
          <p:txBody>
            <a:bodyPr>
              <a:spAutoFit/>
            </a:bodyPr>
            <a:lstStyle/>
            <a:p>
              <a:pPr algn="ctr">
                <a:spcBef>
                  <a:spcPct val="50000"/>
                </a:spcBef>
              </a:pPr>
              <a:r>
                <a:rPr lang="en-US" b="1" dirty="0">
                  <a:solidFill>
                    <a:prstClr val="black"/>
                  </a:solidFill>
                </a:rPr>
                <a:t>Finding Terms</a:t>
              </a:r>
            </a:p>
          </p:txBody>
        </p:sp>
        <p:sp>
          <p:nvSpPr>
            <p:cNvPr id="3" name="TextBox 2" descr="Due in Advance&#10;"/>
            <p:cNvSpPr txBox="1"/>
            <p:nvPr/>
          </p:nvSpPr>
          <p:spPr>
            <a:xfrm>
              <a:off x="2906211" y="295870"/>
              <a:ext cx="1066800" cy="923330"/>
            </a:xfrm>
            <a:prstGeom prst="rect">
              <a:avLst/>
            </a:prstGeom>
            <a:noFill/>
          </p:spPr>
          <p:txBody>
            <a:bodyPr wrap="square" rtlCol="0">
              <a:spAutoFit/>
            </a:bodyPr>
            <a:lstStyle/>
            <a:p>
              <a:r>
                <a:rPr lang="en-US" b="1" dirty="0">
                  <a:solidFill>
                    <a:prstClr val="black"/>
                  </a:solidFill>
                </a:rPr>
                <a:t>Due </a:t>
              </a:r>
              <a:r>
                <a:rPr lang="en-US" b="1" dirty="0" smtClean="0">
                  <a:solidFill>
                    <a:prstClr val="black"/>
                  </a:solidFill>
                </a:rPr>
                <a:t>in Advance</a:t>
              </a:r>
              <a:endParaRPr lang="en-US" b="1" dirty="0">
                <a:solidFill>
                  <a:prstClr val="black"/>
                </a:solidFill>
              </a:endParaRPr>
            </a:p>
            <a:p>
              <a:endParaRPr lang="en-US" dirty="0"/>
            </a:p>
          </p:txBody>
        </p:sp>
      </p:grpSp>
      <p:sp>
        <p:nvSpPr>
          <p:cNvPr id="35842" name="Title 1"/>
          <p:cNvSpPr>
            <a:spLocks noGrp="1"/>
          </p:cNvSpPr>
          <p:nvPr>
            <p:ph type="title"/>
          </p:nvPr>
        </p:nvSpPr>
        <p:spPr>
          <a:xfrm>
            <a:off x="228600" y="2895600"/>
            <a:ext cx="1981200" cy="987234"/>
          </a:xfrm>
        </p:spPr>
        <p:txBody>
          <a:bodyPr>
            <a:noAutofit/>
          </a:bodyPr>
          <a:lstStyle/>
          <a:p>
            <a:pPr algn="ctr"/>
            <a:r>
              <a:rPr lang="en-US" sz="3200" dirty="0" smtClean="0">
                <a:effectLst>
                  <a:outerShdw blurRad="38100" dist="38100" dir="2700000" algn="tl">
                    <a:srgbClr val="000000">
                      <a:alpha val="43137"/>
                    </a:srgbClr>
                  </a:outerShdw>
                </a:effectLst>
              </a:rPr>
              <a:t>Clinical </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Reminders</a:t>
            </a:r>
          </a:p>
        </p:txBody>
      </p:sp>
    </p:spTree>
    <p:extLst>
      <p:ext uri="{BB962C8B-B14F-4D97-AF65-F5344CB8AC3E}">
        <p14:creationId xmlns:p14="http://schemas.microsoft.com/office/powerpoint/2010/main" val="27587781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screen shot of Clinical Reminder dialog"/>
          <p:cNvPicPr>
            <a:picLocks noChangeAspect="1" noChangeArrowheads="1"/>
          </p:cNvPicPr>
          <p:nvPr/>
        </p:nvPicPr>
        <p:blipFill>
          <a:blip r:embed="rId3" cstate="print"/>
          <a:srcRect/>
          <a:stretch>
            <a:fillRect/>
          </a:stretch>
        </p:blipFill>
        <p:spPr bwMode="auto">
          <a:xfrm>
            <a:off x="277259" y="2819400"/>
            <a:ext cx="3608941" cy="2535555"/>
          </a:xfrm>
          <a:prstGeom prst="rect">
            <a:avLst/>
          </a:prstGeom>
          <a:noFill/>
          <a:ln w="9525">
            <a:noFill/>
            <a:miter lim="800000"/>
            <a:headEnd/>
            <a:tailEnd/>
          </a:ln>
        </p:spPr>
      </p:pic>
      <p:pic>
        <p:nvPicPr>
          <p:cNvPr id="5122" name="Picture 2" descr="screen shot of Reminder Inqui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2819400"/>
            <a:ext cx="4833785" cy="375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descr="transparent green rectangle highlighting Description"/>
          <p:cNvSpPr/>
          <p:nvPr/>
        </p:nvSpPr>
        <p:spPr>
          <a:xfrm>
            <a:off x="4209211" y="5518299"/>
            <a:ext cx="4835716" cy="1061152"/>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9" name="Straight Arrow Connector 8" descr="Left click a reminder on the coversheet to see a description of the reminder.&#10;"/>
          <p:cNvCxnSpPr/>
          <p:nvPr/>
        </p:nvCxnSpPr>
        <p:spPr>
          <a:xfrm flipH="1">
            <a:off x="6400800" y="1752600"/>
            <a:ext cx="838200" cy="3765699"/>
          </a:xfrm>
          <a:prstGeom prst="straightConnector1">
            <a:avLst/>
          </a:prstGeom>
          <a:ln w="38100">
            <a:tailEnd type="arrow"/>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6" name="Rectangle 15" descr="transparent green rectangle highlighting Reminder Inquiry"/>
          <p:cNvSpPr/>
          <p:nvPr/>
        </p:nvSpPr>
        <p:spPr>
          <a:xfrm>
            <a:off x="1600200" y="4593266"/>
            <a:ext cx="1723606" cy="18695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descr="Left click a reminder on the coversheet to see a description of the reminder.&#10;"/>
          <p:cNvCxnSpPr/>
          <p:nvPr/>
        </p:nvCxnSpPr>
        <p:spPr>
          <a:xfrm flipH="1">
            <a:off x="2438401" y="1219200"/>
            <a:ext cx="1633384" cy="3352800"/>
          </a:xfrm>
          <a:prstGeom prst="straightConnector1">
            <a:avLst/>
          </a:prstGeom>
          <a:ln w="38100">
            <a:tailEnd type="arrow"/>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0" name="Rectangle 9" descr="green rectangle with text Left click a reminder on the coversheet to see a description of the reminder.&#10;"/>
          <p:cNvSpPr/>
          <p:nvPr/>
        </p:nvSpPr>
        <p:spPr>
          <a:xfrm>
            <a:off x="3886200" y="838200"/>
            <a:ext cx="5138585" cy="1568745"/>
          </a:xfrm>
          <a:prstGeom prst="rect">
            <a:avLst/>
          </a:prstGeom>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marL="0" lvl="1" algn="ctr">
              <a:defRPr/>
            </a:pPr>
            <a:r>
              <a:rPr lang="en-US" sz="2800" dirty="0">
                <a:solidFill>
                  <a:prstClr val="white"/>
                </a:solidFill>
              </a:rPr>
              <a:t>Left click a reminder on the coversheet to see a description of the reminder.</a:t>
            </a:r>
          </a:p>
        </p:txBody>
      </p:sp>
      <p:sp>
        <p:nvSpPr>
          <p:cNvPr id="37890" name="Title 1"/>
          <p:cNvSpPr>
            <a:spLocks noGrp="1"/>
          </p:cNvSpPr>
          <p:nvPr>
            <p:ph type="title"/>
          </p:nvPr>
        </p:nvSpPr>
        <p:spPr>
          <a:xfrm>
            <a:off x="0" y="0"/>
            <a:ext cx="9143999" cy="685800"/>
          </a:xfrm>
        </p:spPr>
        <p:txBody>
          <a:bodyPr>
            <a:normAutofit/>
          </a:bodyPr>
          <a:lstStyle/>
          <a:p>
            <a:pPr algn="ctr"/>
            <a:r>
              <a:rPr lang="en-US" sz="3600" dirty="0" smtClean="0"/>
              <a:t>Reminder Inquiry</a:t>
            </a:r>
          </a:p>
        </p:txBody>
      </p:sp>
    </p:spTree>
    <p:extLst>
      <p:ext uri="{BB962C8B-B14F-4D97-AF65-F5344CB8AC3E}">
        <p14:creationId xmlns:p14="http://schemas.microsoft.com/office/powerpoint/2010/main" val="971422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99475" y="2229316"/>
            <a:ext cx="2926158" cy="248835"/>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screen shot of Clinical Reminders window"/>
          <p:cNvPicPr>
            <a:picLocks noChangeAspect="1" noChangeArrowheads="1"/>
          </p:cNvPicPr>
          <p:nvPr/>
        </p:nvPicPr>
        <p:blipFill>
          <a:blip r:embed="rId3" cstate="print"/>
          <a:srcRect/>
          <a:stretch>
            <a:fillRect/>
          </a:stretch>
        </p:blipFill>
        <p:spPr bwMode="auto">
          <a:xfrm>
            <a:off x="183078" y="1295400"/>
            <a:ext cx="5921804" cy="1868037"/>
          </a:xfrm>
          <a:prstGeom prst="rect">
            <a:avLst/>
          </a:prstGeom>
          <a:noFill/>
          <a:ln w="9525">
            <a:noFill/>
            <a:miter lim="800000"/>
            <a:headEnd/>
            <a:tailEnd/>
          </a:ln>
        </p:spPr>
      </p:pic>
      <p:pic>
        <p:nvPicPr>
          <p:cNvPr id="10" name="Picture 3" descr="screen shot of Clinical Maintenance window"/>
          <p:cNvPicPr>
            <a:picLocks noChangeAspect="1" noChangeArrowheads="1"/>
          </p:cNvPicPr>
          <p:nvPr/>
        </p:nvPicPr>
        <p:blipFill>
          <a:blip r:embed="rId4" cstate="print"/>
          <a:srcRect/>
          <a:stretch>
            <a:fillRect/>
          </a:stretch>
        </p:blipFill>
        <p:spPr bwMode="auto">
          <a:xfrm>
            <a:off x="76200" y="2410897"/>
            <a:ext cx="6709683" cy="3456503"/>
          </a:xfrm>
          <a:prstGeom prst="rect">
            <a:avLst/>
          </a:prstGeom>
          <a:noFill/>
          <a:ln w="9525">
            <a:noFill/>
            <a:miter lim="800000"/>
            <a:headEnd/>
            <a:tailEnd/>
          </a:ln>
        </p:spPr>
      </p:pic>
      <p:sp>
        <p:nvSpPr>
          <p:cNvPr id="14" name="Rectangular Callout 13" descr="transparent green rectangular callout"/>
          <p:cNvSpPr/>
          <p:nvPr/>
        </p:nvSpPr>
        <p:spPr>
          <a:xfrm>
            <a:off x="6909748" y="4377516"/>
            <a:ext cx="1981200" cy="880285"/>
          </a:xfrm>
          <a:prstGeom prst="wedgeRectCallout">
            <a:avLst>
              <a:gd name="adj1" fmla="val -36843"/>
              <a:gd name="adj2" fmla="val -246468"/>
            </a:avLst>
          </a:prstGeom>
          <a:solidFill>
            <a:schemeClr val="accent3">
              <a:alpha val="37000"/>
            </a:schemeClr>
          </a:solidFill>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5" name="Rectangle 14"/>
          <p:cNvSpPr/>
          <p:nvPr/>
        </p:nvSpPr>
        <p:spPr>
          <a:xfrm>
            <a:off x="6985948" y="4453717"/>
            <a:ext cx="1767842" cy="693769"/>
          </a:xfrm>
          <a:prstGeom prst="rect">
            <a:avLst/>
          </a:prstGeom>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smtClean="0">
                <a:solidFill>
                  <a:prstClr val="white"/>
                </a:solidFill>
              </a:rPr>
              <a:t>Left </a:t>
            </a:r>
            <a:r>
              <a:rPr lang="en-US" sz="2800" b="1" dirty="0">
                <a:solidFill>
                  <a:prstClr val="white"/>
                </a:solidFill>
              </a:rPr>
              <a:t>Click</a:t>
            </a:r>
          </a:p>
        </p:txBody>
      </p:sp>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996" t="28868" b="4846"/>
          <a:stretch/>
        </p:blipFill>
        <p:spPr bwMode="auto">
          <a:xfrm rot="16200000">
            <a:off x="5937003" y="920997"/>
            <a:ext cx="3737784" cy="189579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4" name="Title 1"/>
          <p:cNvSpPr>
            <a:spLocks noGrp="1"/>
          </p:cNvSpPr>
          <p:nvPr>
            <p:ph type="title"/>
          </p:nvPr>
        </p:nvSpPr>
        <p:spPr>
          <a:xfrm>
            <a:off x="457200" y="119190"/>
            <a:ext cx="8229600" cy="642810"/>
          </a:xfrm>
        </p:spPr>
        <p:txBody>
          <a:bodyPr>
            <a:normAutofit/>
          </a:bodyPr>
          <a:lstStyle/>
          <a:p>
            <a:pPr algn="ctr"/>
            <a:r>
              <a:rPr lang="en-US" sz="3600" b="1" dirty="0" smtClean="0"/>
              <a:t>One Click Clinical Maintenance</a:t>
            </a:r>
          </a:p>
        </p:txBody>
      </p:sp>
    </p:spTree>
    <p:extLst>
      <p:ext uri="{BB962C8B-B14F-4D97-AF65-F5344CB8AC3E}">
        <p14:creationId xmlns:p14="http://schemas.microsoft.com/office/powerpoint/2010/main" val="1155168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97615568"/>
              </p:ext>
            </p:extLst>
          </p:nvPr>
        </p:nvGraphicFramePr>
        <p:xfrm>
          <a:off x="259080" y="914400"/>
          <a:ext cx="873252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descr="Divide Reminders&#10;"/>
          <p:cNvSpPr txBox="1">
            <a:spLocks/>
          </p:cNvSpPr>
          <p:nvPr/>
        </p:nvSpPr>
        <p:spPr>
          <a:xfrm>
            <a:off x="1" y="0"/>
            <a:ext cx="9144000" cy="10238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Divide Reminders</a:t>
            </a:r>
          </a:p>
        </p:txBody>
      </p:sp>
    </p:spTree>
    <p:extLst>
      <p:ext uri="{BB962C8B-B14F-4D97-AF65-F5344CB8AC3E}">
        <p14:creationId xmlns:p14="http://schemas.microsoft.com/office/powerpoint/2010/main" val="6166236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55562741"/>
              </p:ext>
            </p:extLst>
          </p:nvPr>
        </p:nvGraphicFramePr>
        <p:xfrm>
          <a:off x="304800" y="457200"/>
          <a:ext cx="8382000" cy="5950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56704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two tall piles of records"/>
          <p:cNvPicPr>
            <a:picLocks noChangeAspect="1"/>
          </p:cNvPicPr>
          <p:nvPr/>
        </p:nvPicPr>
        <p:blipFill rotWithShape="1">
          <a:blip r:embed="rId3" cstate="print">
            <a:extLst>
              <a:ext uri="{28A0092B-C50C-407E-A947-70E740481C1C}">
                <a14:useLocalDpi xmlns:a14="http://schemas.microsoft.com/office/drawing/2010/main" val="0"/>
              </a:ext>
            </a:extLst>
          </a:blip>
          <a:srcRect t="2724"/>
          <a:stretch/>
        </p:blipFill>
        <p:spPr>
          <a:xfrm>
            <a:off x="0" y="-1"/>
            <a:ext cx="9144000" cy="6858001"/>
          </a:xfrm>
          <a:prstGeom prst="rect">
            <a:avLst/>
          </a:prstGeom>
        </p:spPr>
      </p:pic>
      <p:sp>
        <p:nvSpPr>
          <p:cNvPr id="3" name="TextBox 2" descr="Reports Tab&#10;"/>
          <p:cNvSpPr txBox="1"/>
          <p:nvPr/>
        </p:nvSpPr>
        <p:spPr>
          <a:xfrm>
            <a:off x="2895600" y="2721114"/>
            <a:ext cx="3429000" cy="3046988"/>
          </a:xfrm>
          <a:prstGeom prst="rect">
            <a:avLst/>
          </a:prstGeom>
          <a:solidFill>
            <a:schemeClr val="bg1"/>
          </a:solidFill>
        </p:spPr>
        <p:txBody>
          <a:bodyPr wrap="square" rtlCol="0">
            <a:spAutoFit/>
          </a:bodyPr>
          <a:lstStyle/>
          <a:p>
            <a:pPr algn="ctr"/>
            <a:r>
              <a:rPr lang="en-US" sz="4800" dirty="0">
                <a:effectLst>
                  <a:outerShdw blurRad="38100" dist="38100" dir="2700000" algn="tl">
                    <a:srgbClr val="000000">
                      <a:alpha val="43137"/>
                    </a:srgbClr>
                  </a:outerShdw>
                </a:effectLst>
              </a:rPr>
              <a:t>Reports </a:t>
            </a:r>
            <a:r>
              <a:rPr lang="en-US" sz="4800" dirty="0" smtClean="0">
                <a:effectLst>
                  <a:outerShdw blurRad="38100" dist="38100" dir="2700000" algn="tl">
                    <a:srgbClr val="000000">
                      <a:alpha val="43137"/>
                    </a:srgbClr>
                  </a:outerShdw>
                </a:effectLst>
              </a:rPr>
              <a:t>Tab</a:t>
            </a:r>
          </a:p>
          <a:p>
            <a:pPr algn="ctr"/>
            <a:endParaRPr lang="en-US" sz="4800" dirty="0">
              <a:effectLst>
                <a:outerShdw blurRad="38100" dist="38100" dir="2700000" algn="tl">
                  <a:srgbClr val="000000">
                    <a:alpha val="43137"/>
                  </a:srgbClr>
                </a:outerShdw>
              </a:effectLst>
            </a:endParaRPr>
          </a:p>
          <a:p>
            <a:pPr algn="ctr"/>
            <a:endParaRPr lang="en-US" sz="4800" dirty="0" smtClean="0">
              <a:effectLst>
                <a:outerShdw blurRad="38100" dist="38100" dir="2700000" algn="tl">
                  <a:srgbClr val="000000">
                    <a:alpha val="43137"/>
                  </a:srgbClr>
                </a:outerShdw>
              </a:effectLst>
            </a:endParaRPr>
          </a:p>
          <a:p>
            <a:pPr algn="ct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67945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screen shot of available reports listing"/>
          <p:cNvPicPr>
            <a:picLocks noChangeAspect="1" noChangeArrowheads="1"/>
          </p:cNvPicPr>
          <p:nvPr/>
        </p:nvPicPr>
        <p:blipFill rotWithShape="1">
          <a:blip r:embed="rId3" cstate="print"/>
          <a:srcRect r="8322"/>
          <a:stretch/>
        </p:blipFill>
        <p:spPr bwMode="auto">
          <a:xfrm>
            <a:off x="5749212" y="609600"/>
            <a:ext cx="3242388" cy="6172200"/>
          </a:xfrm>
          <a:prstGeom prst="rect">
            <a:avLst/>
          </a:prstGeom>
          <a:noFill/>
          <a:ln w="9525">
            <a:noFill/>
            <a:miter lim="800000"/>
            <a:headEnd/>
            <a:tailEnd/>
          </a:ln>
        </p:spPr>
      </p:pic>
      <p:pic>
        <p:nvPicPr>
          <p:cNvPr id="43012" name="Picture 4" descr="screen shot of vistaweb menu"/>
          <p:cNvPicPr>
            <a:picLocks noChangeAspect="1" noChangeArrowheads="1"/>
          </p:cNvPicPr>
          <p:nvPr/>
        </p:nvPicPr>
        <p:blipFill>
          <a:blip r:embed="rId4" cstate="print"/>
          <a:srcRect/>
          <a:stretch>
            <a:fillRect/>
          </a:stretch>
        </p:blipFill>
        <p:spPr bwMode="auto">
          <a:xfrm>
            <a:off x="304800" y="87651"/>
            <a:ext cx="2514600" cy="6694149"/>
          </a:xfrm>
          <a:prstGeom prst="rect">
            <a:avLst/>
          </a:prstGeom>
          <a:noFill/>
          <a:ln w="9525">
            <a:noFill/>
            <a:miter lim="800000"/>
            <a:headEnd/>
            <a:tailEnd/>
          </a:ln>
        </p:spPr>
      </p:pic>
      <p:sp>
        <p:nvSpPr>
          <p:cNvPr id="43014" name="Line 6" descr="green pointer arrow"/>
          <p:cNvSpPr>
            <a:spLocks noChangeShapeType="1"/>
          </p:cNvSpPr>
          <p:nvPr/>
        </p:nvSpPr>
        <p:spPr bwMode="auto">
          <a:xfrm flipH="1" flipV="1">
            <a:off x="1828800" y="609600"/>
            <a:ext cx="1523996" cy="1414998"/>
          </a:xfrm>
          <a:prstGeom prst="line">
            <a:avLst/>
          </a:prstGeom>
          <a:ln w="38100">
            <a:headEnd/>
            <a:tailEnd type="triangle" w="med" len="med"/>
          </a:ln>
        </p:spPr>
        <p:style>
          <a:lnRef idx="1">
            <a:schemeClr val="accent3"/>
          </a:lnRef>
          <a:fillRef idx="0">
            <a:schemeClr val="accent3"/>
          </a:fillRef>
          <a:effectRef idx="0">
            <a:schemeClr val="accent3"/>
          </a:effectRef>
          <a:fontRef idx="minor">
            <a:schemeClr val="tx1"/>
          </a:fontRef>
        </p:style>
        <p:txBody>
          <a:bodyPr/>
          <a:lstStyle/>
          <a:p>
            <a:endParaRPr lang="en-US" dirty="0">
              <a:solidFill>
                <a:prstClr val="white"/>
              </a:solidFill>
            </a:endParaRPr>
          </a:p>
        </p:txBody>
      </p:sp>
      <p:sp>
        <p:nvSpPr>
          <p:cNvPr id="43015" name="Line 7" descr="green pointer arrow"/>
          <p:cNvSpPr>
            <a:spLocks noChangeShapeType="1"/>
          </p:cNvSpPr>
          <p:nvPr/>
        </p:nvSpPr>
        <p:spPr bwMode="auto">
          <a:xfrm flipV="1">
            <a:off x="5271373" y="1643766"/>
            <a:ext cx="900827" cy="361515"/>
          </a:xfrm>
          <a:prstGeom prst="line">
            <a:avLst/>
          </a:prstGeom>
          <a:ln w="38100">
            <a:headEnd/>
            <a:tailEnd type="triangle" w="med" len="med"/>
          </a:ln>
        </p:spPr>
        <p:style>
          <a:lnRef idx="1">
            <a:schemeClr val="accent3"/>
          </a:lnRef>
          <a:fillRef idx="0">
            <a:schemeClr val="accent3"/>
          </a:fillRef>
          <a:effectRef idx="0">
            <a:schemeClr val="accent3"/>
          </a:effectRef>
          <a:fontRef idx="minor">
            <a:schemeClr val="tx1"/>
          </a:fontRef>
        </p:style>
        <p:txBody>
          <a:bodyPr/>
          <a:lstStyle/>
          <a:p>
            <a:endParaRPr lang="en-US" dirty="0">
              <a:solidFill>
                <a:prstClr val="white"/>
              </a:solidFill>
            </a:endParaRPr>
          </a:p>
        </p:txBody>
      </p:sp>
      <p:pic>
        <p:nvPicPr>
          <p:cNvPr id="21506" name="Picture 2" descr="screen shot of VistaWeb and Remote Data butt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1814837"/>
            <a:ext cx="2418793" cy="122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descr="transparent green rectangle highlighting Progress Notes"/>
          <p:cNvSpPr/>
          <p:nvPr/>
        </p:nvSpPr>
        <p:spPr>
          <a:xfrm>
            <a:off x="6629400" y="4800600"/>
            <a:ext cx="1447800" cy="304800"/>
          </a:xfrm>
          <a:prstGeom prst="rect">
            <a:avLst/>
          </a:prstGeom>
          <a:noFill/>
          <a:ln w="38100">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3010" name="Rectangle 2"/>
          <p:cNvSpPr>
            <a:spLocks noGrp="1" noChangeArrowheads="1"/>
          </p:cNvSpPr>
          <p:nvPr>
            <p:ph type="title"/>
          </p:nvPr>
        </p:nvSpPr>
        <p:spPr>
          <a:xfrm>
            <a:off x="1" y="0"/>
            <a:ext cx="9144000" cy="651954"/>
          </a:xfrm>
        </p:spPr>
        <p:txBody>
          <a:bodyPr>
            <a:normAutofit/>
          </a:bodyPr>
          <a:lstStyle/>
          <a:p>
            <a:pPr algn="ctr" eaLnBrk="1" hangingPunct="1"/>
            <a:r>
              <a:rPr lang="en-US" sz="3600" dirty="0" smtClean="0"/>
              <a:t>Remote Data</a:t>
            </a:r>
          </a:p>
        </p:txBody>
      </p:sp>
    </p:spTree>
    <p:extLst>
      <p:ext uri="{BB962C8B-B14F-4D97-AF65-F5344CB8AC3E}">
        <p14:creationId xmlns:p14="http://schemas.microsoft.com/office/powerpoint/2010/main" val="881690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a computer keyboa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5" y="-96336"/>
            <a:ext cx="10439400" cy="6963080"/>
          </a:xfrm>
          <a:prstGeom prst="rect">
            <a:avLst/>
          </a:prstGeom>
        </p:spPr>
      </p:pic>
      <p:pic>
        <p:nvPicPr>
          <p:cNvPr id="7" name="Picture 1" descr="scrren shot of Order Checks dialog bo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5573687"/>
            <a:ext cx="5943600" cy="1208113"/>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creen shot of patient record flags dialog box"/>
          <p:cNvPicPr>
            <a:picLocks noChangeAspect="1" noChangeArrowheads="1"/>
          </p:cNvPicPr>
          <p:nvPr/>
        </p:nvPicPr>
        <p:blipFill>
          <a:blip r:embed="rId5" cstate="print"/>
          <a:srcRect/>
          <a:stretch>
            <a:fillRect/>
          </a:stretch>
        </p:blipFill>
        <p:spPr bwMode="auto">
          <a:xfrm>
            <a:off x="156080" y="762000"/>
            <a:ext cx="5325240" cy="4495801"/>
          </a:xfrm>
          <a:prstGeom prst="rect">
            <a:avLst/>
          </a:prstGeom>
          <a:noFill/>
          <a:ln w="9525">
            <a:noFill/>
            <a:miter lim="800000"/>
            <a:headEnd/>
            <a:tailEnd/>
          </a:ln>
          <a:effectLst>
            <a:outerShdw blurRad="50800" dist="38100" algn="l" rotWithShape="0">
              <a:prstClr val="black">
                <a:alpha val="40000"/>
              </a:prstClr>
            </a:outerShdw>
          </a:effectLst>
        </p:spPr>
      </p:pic>
    </p:spTree>
    <p:extLst>
      <p:ext uri="{BB962C8B-B14F-4D97-AF65-F5344CB8AC3E}">
        <p14:creationId xmlns:p14="http://schemas.microsoft.com/office/powerpoint/2010/main" val="38418817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Health Summary Remote Clinical Reminders displ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918" y="1928602"/>
            <a:ext cx="6610962" cy="4700797"/>
          </a:xfrm>
          <a:prstGeom prst="rect">
            <a:avLst/>
          </a:prstGeom>
        </p:spPr>
      </p:pic>
      <p:sp>
        <p:nvSpPr>
          <p:cNvPr id="2" name="Rectangular Callout 1" descr="transparent green rectangular callout"/>
          <p:cNvSpPr/>
          <p:nvPr/>
        </p:nvSpPr>
        <p:spPr>
          <a:xfrm>
            <a:off x="228600" y="609600"/>
            <a:ext cx="4495800" cy="3529441"/>
          </a:xfrm>
          <a:prstGeom prst="wedgeRectCallout">
            <a:avLst>
              <a:gd name="adj1" fmla="val 32667"/>
              <a:gd name="adj2" fmla="val 59583"/>
            </a:avLst>
          </a:prstGeom>
          <a:solidFill>
            <a:schemeClr val="accent3">
              <a:alpha val="36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Rectangle 4" descr="green rectangle with text Remote Clinical  Reminders&#10;Cardiology&#10;Surgery&#10;Dietetics&#10;Social Work&#10;AdHoc report&#10;Etc…&#10;"/>
          <p:cNvSpPr/>
          <p:nvPr/>
        </p:nvSpPr>
        <p:spPr>
          <a:xfrm>
            <a:off x="419100" y="762000"/>
            <a:ext cx="4152900" cy="3212841"/>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US" sz="2800" dirty="0">
                <a:solidFill>
                  <a:prstClr val="white"/>
                </a:solidFill>
              </a:rPr>
              <a:t>Remote </a:t>
            </a:r>
            <a:r>
              <a:rPr lang="en-US" sz="2800" dirty="0" smtClean="0">
                <a:solidFill>
                  <a:prstClr val="white"/>
                </a:solidFill>
              </a:rPr>
              <a:t>Clinical  </a:t>
            </a:r>
            <a:r>
              <a:rPr lang="en-US" sz="2800" dirty="0">
                <a:solidFill>
                  <a:prstClr val="white"/>
                </a:solidFill>
              </a:rPr>
              <a:t>Reminders</a:t>
            </a:r>
          </a:p>
          <a:p>
            <a:pPr marL="457200" indent="-457200">
              <a:buFont typeface="Arial" pitchFamily="34" charset="0"/>
              <a:buChar char="•"/>
            </a:pPr>
            <a:r>
              <a:rPr lang="en-US" sz="2800" dirty="0">
                <a:solidFill>
                  <a:prstClr val="white"/>
                </a:solidFill>
              </a:rPr>
              <a:t>Cardiology</a:t>
            </a:r>
          </a:p>
          <a:p>
            <a:pPr marL="457200" indent="-457200">
              <a:buFont typeface="Arial" pitchFamily="34" charset="0"/>
              <a:buChar char="•"/>
            </a:pPr>
            <a:r>
              <a:rPr lang="en-US" sz="2800" dirty="0">
                <a:solidFill>
                  <a:prstClr val="white"/>
                </a:solidFill>
              </a:rPr>
              <a:t>Surgery</a:t>
            </a:r>
          </a:p>
          <a:p>
            <a:pPr marL="457200" indent="-457200">
              <a:buFont typeface="Arial" pitchFamily="34" charset="0"/>
              <a:buChar char="•"/>
            </a:pPr>
            <a:r>
              <a:rPr lang="en-US" sz="2800" dirty="0">
                <a:solidFill>
                  <a:prstClr val="white"/>
                </a:solidFill>
              </a:rPr>
              <a:t>Dietetics</a:t>
            </a:r>
          </a:p>
          <a:p>
            <a:pPr marL="457200" indent="-457200">
              <a:buFont typeface="Arial" pitchFamily="34" charset="0"/>
              <a:buChar char="•"/>
            </a:pPr>
            <a:r>
              <a:rPr lang="en-US" sz="2800" dirty="0">
                <a:solidFill>
                  <a:prstClr val="white"/>
                </a:solidFill>
              </a:rPr>
              <a:t>Social Work</a:t>
            </a:r>
          </a:p>
          <a:p>
            <a:pPr marL="457200" indent="-457200">
              <a:buFont typeface="Arial" pitchFamily="34" charset="0"/>
              <a:buChar char="•"/>
            </a:pPr>
            <a:r>
              <a:rPr lang="en-US" sz="2800" dirty="0">
                <a:solidFill>
                  <a:prstClr val="white"/>
                </a:solidFill>
              </a:rPr>
              <a:t>AdHoc report</a:t>
            </a:r>
          </a:p>
          <a:p>
            <a:pPr marL="457200" indent="-457200">
              <a:buFont typeface="Arial" pitchFamily="34" charset="0"/>
              <a:buChar char="•"/>
            </a:pPr>
            <a:r>
              <a:rPr lang="en-US" sz="2800" dirty="0">
                <a:solidFill>
                  <a:prstClr val="white"/>
                </a:solidFill>
              </a:rPr>
              <a:t>Etc…</a:t>
            </a:r>
            <a:endParaRPr lang="en-US" sz="2800" b="1" dirty="0">
              <a:solidFill>
                <a:prstClr val="white"/>
              </a:solidFill>
            </a:endParaRPr>
          </a:p>
        </p:txBody>
      </p:sp>
      <p:sp>
        <p:nvSpPr>
          <p:cNvPr id="45058" name="Title 1"/>
          <p:cNvSpPr>
            <a:spLocks noGrp="1"/>
          </p:cNvSpPr>
          <p:nvPr>
            <p:ph type="title"/>
          </p:nvPr>
        </p:nvSpPr>
        <p:spPr>
          <a:xfrm>
            <a:off x="0" y="0"/>
            <a:ext cx="9144000" cy="728154"/>
          </a:xfrm>
        </p:spPr>
        <p:txBody>
          <a:bodyPr>
            <a:normAutofit/>
          </a:bodyPr>
          <a:lstStyle/>
          <a:p>
            <a:pPr algn="ctr"/>
            <a:r>
              <a:rPr lang="en-US" sz="3200" dirty="0" smtClean="0"/>
              <a:t>Health Summary</a:t>
            </a:r>
          </a:p>
        </p:txBody>
      </p:sp>
    </p:spTree>
    <p:extLst>
      <p:ext uri="{BB962C8B-B14F-4D97-AF65-F5344CB8AC3E}">
        <p14:creationId xmlns:p14="http://schemas.microsoft.com/office/powerpoint/2010/main" val="10016165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of Medication view with Pharmacy selec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71600"/>
            <a:ext cx="8175437" cy="4953000"/>
          </a:xfrm>
          <a:prstGeom prst="rect">
            <a:avLst/>
          </a:prstGeom>
        </p:spPr>
      </p:pic>
      <p:sp>
        <p:nvSpPr>
          <p:cNvPr id="3" name="Rectangle 2" descr="white rectangle"/>
          <p:cNvSpPr/>
          <p:nvPr/>
        </p:nvSpPr>
        <p:spPr>
          <a:xfrm>
            <a:off x="7010400" y="3429001"/>
            <a:ext cx="609600" cy="2362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4" name="Rectangle 2"/>
          <p:cNvSpPr>
            <a:spLocks noGrp="1" noChangeArrowheads="1"/>
          </p:cNvSpPr>
          <p:nvPr>
            <p:ph type="title"/>
          </p:nvPr>
        </p:nvSpPr>
        <p:spPr>
          <a:xfrm>
            <a:off x="726949" y="146622"/>
            <a:ext cx="7875270" cy="767778"/>
          </a:xfrm>
        </p:spPr>
        <p:txBody>
          <a:bodyPr>
            <a:normAutofit/>
          </a:bodyPr>
          <a:lstStyle/>
          <a:p>
            <a:pPr algn="ctr" eaLnBrk="1" hangingPunct="1"/>
            <a:r>
              <a:rPr lang="en-US" sz="3600" b="1" dirty="0" smtClean="0"/>
              <a:t>Medication View – Reports tab</a:t>
            </a:r>
          </a:p>
        </p:txBody>
      </p:sp>
    </p:spTree>
    <p:extLst>
      <p:ext uri="{BB962C8B-B14F-4D97-AF65-F5344CB8AC3E}">
        <p14:creationId xmlns:p14="http://schemas.microsoft.com/office/powerpoint/2010/main" val="33497066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doctor using a laptop with stethescope in foregrou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0" y="0"/>
            <a:ext cx="9202179" cy="6404717"/>
          </a:xfrm>
          <a:prstGeom prst="rect">
            <a:avLst/>
          </a:prstGeom>
          <a:ln>
            <a:noFill/>
          </a:ln>
          <a:effectLst>
            <a:softEdge rad="112500"/>
          </a:effectLst>
        </p:spPr>
      </p:pic>
      <p:sp>
        <p:nvSpPr>
          <p:cNvPr id="2" name="Title 1"/>
          <p:cNvSpPr>
            <a:spLocks noGrp="1"/>
          </p:cNvSpPr>
          <p:nvPr>
            <p:ph type="title"/>
          </p:nvPr>
        </p:nvSpPr>
        <p:spPr>
          <a:xfrm>
            <a:off x="-40346" y="24319"/>
            <a:ext cx="5831546" cy="929322"/>
          </a:xfrm>
        </p:spPr>
        <p:txBody>
          <a:bodyPr>
            <a:normAutofit/>
          </a:bodyPr>
          <a:lstStyle/>
          <a:p>
            <a:pPr algn="ctr"/>
            <a:r>
              <a:rPr lang="en-US" sz="3600" dirty="0" smtClean="0"/>
              <a:t>Viewing Notes Options</a:t>
            </a:r>
            <a:endParaRPr lang="en-US" sz="3600" dirty="0"/>
          </a:p>
        </p:txBody>
      </p:sp>
    </p:spTree>
    <p:extLst>
      <p:ext uri="{BB962C8B-B14F-4D97-AF65-F5344CB8AC3E}">
        <p14:creationId xmlns:p14="http://schemas.microsoft.com/office/powerpoint/2010/main" val="18402489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of note, with Find Text sele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28600"/>
            <a:ext cx="7620000" cy="6449649"/>
          </a:xfrm>
          <a:prstGeom prst="rect">
            <a:avLst/>
          </a:prstGeom>
        </p:spPr>
      </p:pic>
    </p:spTree>
    <p:extLst>
      <p:ext uri="{BB962C8B-B14F-4D97-AF65-F5344CB8AC3E}">
        <p14:creationId xmlns:p14="http://schemas.microsoft.com/office/powerpoint/2010/main" val="17938021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 shot of note, with Find Text selection"/>
          <p:cNvGrpSpPr/>
          <p:nvPr/>
        </p:nvGrpSpPr>
        <p:grpSpPr>
          <a:xfrm>
            <a:off x="1142449" y="230586"/>
            <a:ext cx="6859103" cy="6396829"/>
            <a:chOff x="0" y="0"/>
            <a:chExt cx="8299514" cy="8514179"/>
          </a:xfrm>
        </p:grpSpPr>
        <p:grpSp>
          <p:nvGrpSpPr>
            <p:cNvPr id="5" name="Group 4"/>
            <p:cNvGrpSpPr/>
            <p:nvPr/>
          </p:nvGrpSpPr>
          <p:grpSpPr>
            <a:xfrm>
              <a:off x="0" y="0"/>
              <a:ext cx="8299514" cy="8514179"/>
              <a:chOff x="0" y="0"/>
              <a:chExt cx="8299514" cy="8514179"/>
            </a:xfrm>
          </p:grpSpPr>
          <p:grpSp>
            <p:nvGrpSpPr>
              <p:cNvPr id="7" name="Group 6"/>
              <p:cNvGrpSpPr/>
              <p:nvPr/>
            </p:nvGrpSpPr>
            <p:grpSpPr>
              <a:xfrm>
                <a:off x="0" y="0"/>
                <a:ext cx="8299514" cy="8514179"/>
                <a:chOff x="0" y="0"/>
                <a:chExt cx="8299514" cy="8514179"/>
              </a:xfrm>
            </p:grpSpPr>
            <p:pic>
              <p:nvPicPr>
                <p:cNvPr id="10" name="Picture 9"/>
                <p:cNvPicPr>
                  <a:picLocks noChangeAspect="1"/>
                </p:cNvPicPr>
                <p:nvPr/>
              </p:nvPicPr>
              <p:blipFill rotWithShape="1">
                <a:blip r:embed="rId3" cstate="print"/>
                <a:srcRect l="31664" t="9147"/>
                <a:stretch/>
              </p:blipFill>
              <p:spPr>
                <a:xfrm>
                  <a:off x="0" y="0"/>
                  <a:ext cx="8299514" cy="8514179"/>
                </a:xfrm>
                <a:prstGeom prst="rect">
                  <a:avLst/>
                </a:prstGeom>
              </p:spPr>
            </p:pic>
            <p:pic>
              <p:nvPicPr>
                <p:cNvPr id="11" name="Picture 10"/>
                <p:cNvPicPr>
                  <a:picLocks noChangeAspect="1"/>
                </p:cNvPicPr>
                <p:nvPr/>
              </p:nvPicPr>
              <p:blipFill rotWithShape="1">
                <a:blip r:embed="rId3" cstate="print"/>
                <a:srcRect l="75885" t="9274" b="89075"/>
                <a:stretch/>
              </p:blipFill>
              <p:spPr>
                <a:xfrm>
                  <a:off x="3206721" y="3397"/>
                  <a:ext cx="3137750" cy="165769"/>
                </a:xfrm>
                <a:prstGeom prst="rect">
                  <a:avLst/>
                </a:prstGeom>
              </p:spPr>
            </p:pic>
          </p:grpSp>
          <p:pic>
            <p:nvPicPr>
              <p:cNvPr id="8" name="Picture 7"/>
              <p:cNvPicPr>
                <a:picLocks noChangeAspect="1"/>
              </p:cNvPicPr>
              <p:nvPr/>
            </p:nvPicPr>
            <p:blipFill rotWithShape="1">
              <a:blip r:embed="rId4" cstate="print"/>
              <a:srcRect l="32733" t="65049" r="17001" b="12337"/>
              <a:stretch/>
            </p:blipFill>
            <p:spPr>
              <a:xfrm>
                <a:off x="92871" y="1012032"/>
                <a:ext cx="6167437" cy="2533649"/>
              </a:xfrm>
              <a:prstGeom prst="rect">
                <a:avLst/>
              </a:prstGeom>
            </p:spPr>
          </p:pic>
          <p:pic>
            <p:nvPicPr>
              <p:cNvPr id="9" name="Picture 8"/>
              <p:cNvPicPr>
                <a:picLocks noChangeAspect="1"/>
              </p:cNvPicPr>
              <p:nvPr/>
            </p:nvPicPr>
            <p:blipFill>
              <a:blip r:embed="rId5" cstate="print"/>
              <a:stretch>
                <a:fillRect/>
              </a:stretch>
            </p:blipFill>
            <p:spPr>
              <a:xfrm>
                <a:off x="102393" y="619125"/>
                <a:ext cx="3509523" cy="1323810"/>
              </a:xfrm>
              <a:prstGeom prst="rect">
                <a:avLst/>
              </a:prstGeom>
            </p:spPr>
          </p:pic>
        </p:grpSp>
        <p:pic>
          <p:nvPicPr>
            <p:cNvPr id="6" name="Picture 5" descr="screen shot of note text"/>
            <p:cNvPicPr>
              <a:picLocks noChangeAspect="1"/>
            </p:cNvPicPr>
            <p:nvPr/>
          </p:nvPicPr>
          <p:blipFill rotWithShape="1">
            <a:blip r:embed="rId6" cstate="print"/>
            <a:srcRect l="32231" t="47261" r="24698" b="29997"/>
            <a:stretch/>
          </p:blipFill>
          <p:spPr>
            <a:xfrm>
              <a:off x="71436" y="3571875"/>
              <a:ext cx="5250655" cy="2131216"/>
            </a:xfrm>
            <a:prstGeom prst="rect">
              <a:avLst/>
            </a:prstGeom>
          </p:spPr>
        </p:pic>
      </p:grpSp>
      <p:sp>
        <p:nvSpPr>
          <p:cNvPr id="13" name="Line 6" descr="green connector line"/>
          <p:cNvSpPr>
            <a:spLocks noChangeShapeType="1"/>
          </p:cNvSpPr>
          <p:nvPr/>
        </p:nvSpPr>
        <p:spPr bwMode="auto">
          <a:xfrm flipH="1" flipV="1">
            <a:off x="2105024" y="1145801"/>
            <a:ext cx="1887128" cy="676353"/>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14" name="Rectangle 13" descr="transparent green rectangle highlighting BMI entry"/>
          <p:cNvSpPr/>
          <p:nvPr/>
        </p:nvSpPr>
        <p:spPr>
          <a:xfrm>
            <a:off x="1806524" y="958849"/>
            <a:ext cx="298501" cy="18695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descr="transparent green rectangle highlighting Find Next"/>
          <p:cNvSpPr/>
          <p:nvPr/>
        </p:nvSpPr>
        <p:spPr>
          <a:xfrm>
            <a:off x="3410460" y="971891"/>
            <a:ext cx="581693" cy="15450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descr="transparent green rectangle highlighting BMI text"/>
          <p:cNvSpPr/>
          <p:nvPr/>
        </p:nvSpPr>
        <p:spPr>
          <a:xfrm>
            <a:off x="1660095" y="3607493"/>
            <a:ext cx="397305" cy="3312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Line 6" descr="green connector line"/>
          <p:cNvSpPr>
            <a:spLocks noChangeShapeType="1"/>
          </p:cNvSpPr>
          <p:nvPr/>
        </p:nvSpPr>
        <p:spPr bwMode="auto">
          <a:xfrm flipH="1">
            <a:off x="2057400" y="3048000"/>
            <a:ext cx="1066800" cy="559492"/>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2" name="Rectangular Callout 1" descr="transparent green rectangular callout"/>
          <p:cNvSpPr/>
          <p:nvPr/>
        </p:nvSpPr>
        <p:spPr>
          <a:xfrm>
            <a:off x="286973" y="4777421"/>
            <a:ext cx="4089930" cy="1143000"/>
          </a:xfrm>
          <a:prstGeom prst="wedgeRectCallout">
            <a:avLst>
              <a:gd name="adj1" fmla="val -10828"/>
              <a:gd name="adj2" fmla="val -123622"/>
            </a:avLst>
          </a:prstGeom>
          <a:solidFill>
            <a:schemeClr val="accent3">
              <a:alpha val="38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43" name="Picture 42" descr="screen shot of blown up text"/>
          <p:cNvPicPr>
            <a:picLocks noChangeAspect="1"/>
          </p:cNvPicPr>
          <p:nvPr/>
        </p:nvPicPr>
        <p:blipFill rotWithShape="1">
          <a:blip r:embed="rId3" cstate="print"/>
          <a:srcRect l="33637" t="57296" r="52977" b="37718"/>
          <a:stretch/>
        </p:blipFill>
        <p:spPr>
          <a:xfrm>
            <a:off x="467162" y="4869336"/>
            <a:ext cx="3729552" cy="974402"/>
          </a:xfrm>
          <a:prstGeom prst="rect">
            <a:avLst/>
          </a:prstGeom>
        </p:spPr>
      </p:pic>
      <p:sp>
        <p:nvSpPr>
          <p:cNvPr id="12" name="Rectangle 11" descr="green rectangle with text &#10;&#10;Enter Text&#10;&#10;Text will be highlighted&#10;&#10;Select “Find Next” to find more in document.&#10;"/>
          <p:cNvSpPr/>
          <p:nvPr/>
        </p:nvSpPr>
        <p:spPr>
          <a:xfrm>
            <a:off x="3124200" y="1822155"/>
            <a:ext cx="4495800" cy="2655148"/>
          </a:xfrm>
          <a:prstGeom prst="rect">
            <a:avLst/>
          </a:prstGeom>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lvl="1" indent="-457200">
              <a:buFont typeface="Arial" pitchFamily="34" charset="0"/>
              <a:buChar char="•"/>
              <a:defRPr/>
            </a:pPr>
            <a:r>
              <a:rPr lang="en-US" sz="2800" dirty="0">
                <a:solidFill>
                  <a:prstClr val="white"/>
                </a:solidFill>
              </a:rPr>
              <a:t>Enter Text</a:t>
            </a:r>
          </a:p>
          <a:p>
            <a:pPr lvl="1" indent="-457200">
              <a:buFont typeface="Arial" pitchFamily="34" charset="0"/>
              <a:buChar char="•"/>
              <a:defRPr/>
            </a:pPr>
            <a:endParaRPr lang="en-US" sz="2800" dirty="0">
              <a:solidFill>
                <a:prstClr val="white"/>
              </a:solidFill>
            </a:endParaRPr>
          </a:p>
          <a:p>
            <a:pPr lvl="1" indent="-457200">
              <a:buFont typeface="Arial" pitchFamily="34" charset="0"/>
              <a:buChar char="•"/>
              <a:defRPr/>
            </a:pPr>
            <a:r>
              <a:rPr lang="en-US" sz="2800" dirty="0">
                <a:solidFill>
                  <a:prstClr val="white"/>
                </a:solidFill>
              </a:rPr>
              <a:t>Text will be highlighted</a:t>
            </a:r>
          </a:p>
          <a:p>
            <a:pPr lvl="1" indent="-457200">
              <a:buFont typeface="Arial" pitchFamily="34" charset="0"/>
              <a:buChar char="•"/>
              <a:defRPr/>
            </a:pPr>
            <a:endParaRPr lang="en-US" sz="2800" dirty="0">
              <a:solidFill>
                <a:prstClr val="white"/>
              </a:solidFill>
            </a:endParaRPr>
          </a:p>
          <a:p>
            <a:pPr lvl="1" indent="-457200">
              <a:buFont typeface="Arial" pitchFamily="34" charset="0"/>
              <a:buChar char="•"/>
              <a:defRPr/>
            </a:pPr>
            <a:r>
              <a:rPr lang="en-US" sz="2800" dirty="0">
                <a:solidFill>
                  <a:prstClr val="white"/>
                </a:solidFill>
              </a:rPr>
              <a:t>Select “Find Next” to find more in document.</a:t>
            </a:r>
          </a:p>
        </p:txBody>
      </p:sp>
      <p:sp>
        <p:nvSpPr>
          <p:cNvPr id="42" name="Rectangle 41" descr="transparent green rectangle highlighting BMI text"/>
          <p:cNvSpPr/>
          <p:nvPr/>
        </p:nvSpPr>
        <p:spPr>
          <a:xfrm>
            <a:off x="1526709" y="5108621"/>
            <a:ext cx="664075" cy="331200"/>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582802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screen shot of View tab selec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66800"/>
            <a:ext cx="5419445" cy="5250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screen shot of Search for Text dialog bo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603854"/>
            <a:ext cx="322897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ine 6" descr="green connector arrow"/>
          <p:cNvSpPr>
            <a:spLocks noChangeShapeType="1"/>
          </p:cNvSpPr>
          <p:nvPr/>
        </p:nvSpPr>
        <p:spPr bwMode="auto">
          <a:xfrm flipV="1">
            <a:off x="3733800" y="2438400"/>
            <a:ext cx="1981200" cy="1791766"/>
          </a:xfrm>
          <a:prstGeom prst="line">
            <a:avLst/>
          </a:prstGeom>
          <a:noFill/>
          <a:ln w="57150">
            <a:solidFill>
              <a:srgbClr val="92D050"/>
            </a:solidFill>
            <a:round/>
            <a:headEnd/>
            <a:tailEnd type="triangl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5" name="Rectangle 4" descr="transparent green rectangle highlighting Search for Text (Winthin Current View)"/>
          <p:cNvSpPr/>
          <p:nvPr/>
        </p:nvSpPr>
        <p:spPr>
          <a:xfrm>
            <a:off x="1317207" y="4230167"/>
            <a:ext cx="4228470" cy="3312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130" name="Rectangle 2"/>
          <p:cNvSpPr>
            <a:spLocks noGrp="1" noChangeArrowheads="1"/>
          </p:cNvSpPr>
          <p:nvPr>
            <p:ph type="title"/>
          </p:nvPr>
        </p:nvSpPr>
        <p:spPr>
          <a:xfrm>
            <a:off x="0" y="167196"/>
            <a:ext cx="9143999" cy="747204"/>
          </a:xfrm>
        </p:spPr>
        <p:txBody>
          <a:bodyPr>
            <a:normAutofit/>
          </a:bodyPr>
          <a:lstStyle/>
          <a:p>
            <a:pPr eaLnBrk="1" hangingPunct="1"/>
            <a:r>
              <a:rPr lang="en-US" sz="3600" dirty="0" smtClean="0"/>
              <a:t>Find Text In Multiple Notes</a:t>
            </a:r>
            <a:endParaRPr lang="en-US" sz="2800" dirty="0" smtClean="0"/>
          </a:p>
        </p:txBody>
      </p:sp>
    </p:spTree>
    <p:extLst>
      <p:ext uri="{BB962C8B-B14F-4D97-AF65-F5344CB8AC3E}">
        <p14:creationId xmlns:p14="http://schemas.microsoft.com/office/powerpoint/2010/main" val="28089661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9545" y="226113"/>
            <a:ext cx="8524911" cy="6405774"/>
            <a:chOff x="309545" y="226113"/>
            <a:chExt cx="8524911" cy="6405774"/>
          </a:xfrm>
        </p:grpSpPr>
        <p:grpSp>
          <p:nvGrpSpPr>
            <p:cNvPr id="4" name="Group 3"/>
            <p:cNvGrpSpPr/>
            <p:nvPr/>
          </p:nvGrpSpPr>
          <p:grpSpPr>
            <a:xfrm>
              <a:off x="309545" y="226113"/>
              <a:ext cx="8524911" cy="6405774"/>
              <a:chOff x="0" y="0"/>
              <a:chExt cx="11346656" cy="8526085"/>
            </a:xfrm>
            <a:noFill/>
          </p:grpSpPr>
          <p:pic>
            <p:nvPicPr>
              <p:cNvPr id="5" name="Picture 4" descr="screen shot of notes window"/>
              <p:cNvPicPr>
                <a:picLocks noChangeAspect="1"/>
              </p:cNvPicPr>
              <p:nvPr/>
            </p:nvPicPr>
            <p:blipFill rotWithShape="1">
              <a:blip r:embed="rId3" cstate="print"/>
              <a:srcRect t="9020" r="6922"/>
              <a:stretch/>
            </p:blipFill>
            <p:spPr>
              <a:xfrm>
                <a:off x="0" y="0"/>
                <a:ext cx="11346656" cy="8526085"/>
              </a:xfrm>
              <a:prstGeom prst="rect">
                <a:avLst/>
              </a:prstGeom>
              <a:grpFill/>
            </p:spPr>
          </p:pic>
          <p:grpSp>
            <p:nvGrpSpPr>
              <p:cNvPr id="6" name="Group 5"/>
              <p:cNvGrpSpPr/>
              <p:nvPr/>
            </p:nvGrpSpPr>
            <p:grpSpPr>
              <a:xfrm>
                <a:off x="3036082" y="23812"/>
                <a:ext cx="8299514" cy="7691437"/>
                <a:chOff x="3036082" y="23812"/>
                <a:chExt cx="8299514" cy="7691437"/>
              </a:xfrm>
              <a:grpFill/>
            </p:grpSpPr>
            <p:grpSp>
              <p:nvGrpSpPr>
                <p:cNvPr id="7" name="Group 6"/>
                <p:cNvGrpSpPr/>
                <p:nvPr/>
              </p:nvGrpSpPr>
              <p:grpSpPr>
                <a:xfrm>
                  <a:off x="3036082" y="23812"/>
                  <a:ext cx="8299514" cy="7691437"/>
                  <a:chOff x="3036082" y="23812"/>
                  <a:chExt cx="8299514" cy="7691437"/>
                </a:xfrm>
                <a:grpFill/>
              </p:grpSpPr>
              <p:grpSp>
                <p:nvGrpSpPr>
                  <p:cNvPr id="9" name="Group 8"/>
                  <p:cNvGrpSpPr/>
                  <p:nvPr/>
                </p:nvGrpSpPr>
                <p:grpSpPr>
                  <a:xfrm>
                    <a:off x="3036082" y="23812"/>
                    <a:ext cx="8299514" cy="7691437"/>
                    <a:chOff x="3036082" y="23812"/>
                    <a:chExt cx="8299514" cy="7691437"/>
                  </a:xfrm>
                  <a:grpFill/>
                </p:grpSpPr>
                <p:pic>
                  <p:nvPicPr>
                    <p:cNvPr id="11" name="Picture 10" descr="screen shot of Notes field"/>
                    <p:cNvPicPr>
                      <a:picLocks noChangeAspect="1"/>
                    </p:cNvPicPr>
                    <p:nvPr/>
                  </p:nvPicPr>
                  <p:blipFill rotWithShape="1">
                    <a:blip r:embed="rId4" cstate="print"/>
                    <a:srcRect l="31664" t="9147" b="8779"/>
                    <a:stretch/>
                  </p:blipFill>
                  <p:spPr>
                    <a:xfrm>
                      <a:off x="3036082" y="23812"/>
                      <a:ext cx="8299514" cy="7691437"/>
                    </a:xfrm>
                    <a:prstGeom prst="rect">
                      <a:avLst/>
                    </a:prstGeom>
                    <a:grpFill/>
                  </p:spPr>
                </p:pic>
                <p:pic>
                  <p:nvPicPr>
                    <p:cNvPr id="12" name="Picture 11" descr="gray rectangle"/>
                    <p:cNvPicPr>
                      <a:picLocks noChangeAspect="1"/>
                    </p:cNvPicPr>
                    <p:nvPr/>
                  </p:nvPicPr>
                  <p:blipFill rotWithShape="1">
                    <a:blip r:embed="rId4" cstate="print"/>
                    <a:srcRect l="75885" t="9274" b="89075"/>
                    <a:stretch/>
                  </p:blipFill>
                  <p:spPr>
                    <a:xfrm>
                      <a:off x="6242803" y="27209"/>
                      <a:ext cx="3137750" cy="165769"/>
                    </a:xfrm>
                    <a:prstGeom prst="rect">
                      <a:avLst/>
                    </a:prstGeom>
                    <a:grpFill/>
                  </p:spPr>
                </p:pic>
              </p:grpSp>
              <p:pic>
                <p:nvPicPr>
                  <p:cNvPr id="10" name="Picture 9" descr="cream colored rectangle"/>
                  <p:cNvPicPr>
                    <a:picLocks noChangeAspect="1"/>
                  </p:cNvPicPr>
                  <p:nvPr/>
                </p:nvPicPr>
                <p:blipFill rotWithShape="1">
                  <a:blip r:embed="rId5" cstate="print"/>
                  <a:srcRect l="32733" t="65049" r="17001" b="12337"/>
                  <a:stretch/>
                </p:blipFill>
                <p:spPr>
                  <a:xfrm>
                    <a:off x="3137773" y="1035844"/>
                    <a:ext cx="6167437" cy="2533649"/>
                  </a:xfrm>
                  <a:prstGeom prst="rect">
                    <a:avLst/>
                  </a:prstGeom>
                  <a:grpFill/>
                </p:spPr>
              </p:pic>
            </p:grpSp>
            <p:pic>
              <p:nvPicPr>
                <p:cNvPr id="8" name="Picture 7" descr="notes text"/>
                <p:cNvPicPr>
                  <a:picLocks noChangeAspect="1"/>
                </p:cNvPicPr>
                <p:nvPr/>
              </p:nvPicPr>
              <p:blipFill rotWithShape="1">
                <a:blip r:embed="rId6" cstate="print"/>
                <a:srcRect l="32231" t="47261" r="24698" b="29997"/>
                <a:stretch/>
              </p:blipFill>
              <p:spPr>
                <a:xfrm>
                  <a:off x="3107518" y="3595688"/>
                  <a:ext cx="5250656" cy="2131216"/>
                </a:xfrm>
                <a:prstGeom prst="rect">
                  <a:avLst/>
                </a:prstGeom>
                <a:grpFill/>
              </p:spPr>
            </p:pic>
          </p:grpSp>
        </p:grpSp>
        <p:sp>
          <p:nvSpPr>
            <p:cNvPr id="13" name="Rectangle 12" descr="rounded green rectangle with text: The search will display all notes that have the text. Please note may need to change default settings to expand search.&#10;"/>
            <p:cNvSpPr/>
            <p:nvPr/>
          </p:nvSpPr>
          <p:spPr>
            <a:xfrm>
              <a:off x="2949170" y="496235"/>
              <a:ext cx="5509030" cy="1648638"/>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lvl="1">
                <a:defRPr/>
              </a:pPr>
              <a:r>
                <a:rPr lang="en-US" sz="2800" dirty="0">
                  <a:solidFill>
                    <a:prstClr val="white"/>
                  </a:solidFill>
                </a:rPr>
                <a:t>The search will display all notes that have the text. Please note may need to change default settings to expand search.</a:t>
              </a:r>
            </a:p>
          </p:txBody>
        </p:sp>
        <p:sp>
          <p:nvSpPr>
            <p:cNvPr id="3" name="Right Brace 2" descr="green right brace"/>
            <p:cNvSpPr/>
            <p:nvPr/>
          </p:nvSpPr>
          <p:spPr>
            <a:xfrm>
              <a:off x="2320318" y="427320"/>
              <a:ext cx="609802" cy="1717553"/>
            </a:xfrm>
            <a:prstGeom prst="rightBrace">
              <a:avLst/>
            </a:prstGeom>
            <a:ln w="317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42922042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295400"/>
            <a:ext cx="4475255" cy="4769380"/>
            <a:chOff x="0" y="0"/>
            <a:chExt cx="3362325" cy="3257550"/>
          </a:xfrm>
        </p:grpSpPr>
        <p:pic>
          <p:nvPicPr>
            <p:cNvPr id="5" name="Picture 4" descr="screen shot of View menu"/>
            <p:cNvPicPr>
              <a:picLocks noChangeAspect="1"/>
            </p:cNvPicPr>
            <p:nvPr/>
          </p:nvPicPr>
          <p:blipFill rotWithShape="1">
            <a:blip r:embed="rId3" cstate="print"/>
            <a:srcRect l="-244" t="2051" r="86495" b="95995"/>
            <a:stretch/>
          </p:blipFill>
          <p:spPr>
            <a:xfrm>
              <a:off x="0" y="0"/>
              <a:ext cx="3352800" cy="190500"/>
            </a:xfrm>
            <a:prstGeom prst="rect">
              <a:avLst/>
            </a:prstGeom>
          </p:spPr>
        </p:pic>
        <p:pic>
          <p:nvPicPr>
            <p:cNvPr id="6" name="Picture 5" descr="screen shot of View menu options"/>
            <p:cNvPicPr>
              <a:picLocks noChangeAspect="1"/>
            </p:cNvPicPr>
            <p:nvPr/>
          </p:nvPicPr>
          <p:blipFill rotWithShape="1">
            <a:blip r:embed="rId4" cstate="print"/>
            <a:srcRect l="2622" t="2148" r="86382" b="64547"/>
            <a:stretch/>
          </p:blipFill>
          <p:spPr>
            <a:xfrm>
              <a:off x="685799" y="9525"/>
              <a:ext cx="2676526" cy="3248025"/>
            </a:xfrm>
            <a:prstGeom prst="rect">
              <a:avLst/>
            </a:prstGeom>
          </p:spPr>
        </p:pic>
      </p:grpSp>
      <p:sp>
        <p:nvSpPr>
          <p:cNvPr id="8" name="Rectangle 7" descr="transparent green rectangle highlighting Custom View"/>
          <p:cNvSpPr/>
          <p:nvPr/>
        </p:nvSpPr>
        <p:spPr>
          <a:xfrm>
            <a:off x="1285700" y="3853950"/>
            <a:ext cx="1012263" cy="3312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ular Callout 1" descr="transparent green rectangular callout"/>
          <p:cNvSpPr/>
          <p:nvPr/>
        </p:nvSpPr>
        <p:spPr>
          <a:xfrm>
            <a:off x="3810000" y="2762250"/>
            <a:ext cx="5103798" cy="2266950"/>
          </a:xfrm>
          <a:prstGeom prst="wedgeRectCallout">
            <a:avLst>
              <a:gd name="adj1" fmla="val -80022"/>
              <a:gd name="adj2" fmla="val 1066"/>
            </a:avLst>
          </a:prstGeom>
          <a:solidFill>
            <a:schemeClr val="accent3">
              <a:alpha val="38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Rectangle 6" descr="Custom Views:&#10;Sorting Notes&#10;Number of Notes Displayed&#10;Bolded Notes&#10;"/>
          <p:cNvSpPr/>
          <p:nvPr/>
        </p:nvSpPr>
        <p:spPr>
          <a:xfrm>
            <a:off x="3886200" y="2869968"/>
            <a:ext cx="4951399" cy="1994852"/>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lvl="1">
              <a:defRPr/>
            </a:pPr>
            <a:r>
              <a:rPr lang="en-US" sz="2800" b="1" dirty="0">
                <a:solidFill>
                  <a:prstClr val="white"/>
                </a:solidFill>
              </a:rPr>
              <a:t>Custom Views:</a:t>
            </a:r>
          </a:p>
          <a:p>
            <a:pPr lvl="1" indent="-457200">
              <a:buFont typeface="Arial" pitchFamily="34" charset="0"/>
              <a:buChar char="•"/>
              <a:defRPr/>
            </a:pPr>
            <a:r>
              <a:rPr lang="en-US" sz="2800" dirty="0">
                <a:solidFill>
                  <a:prstClr val="white"/>
                </a:solidFill>
              </a:rPr>
              <a:t>Sorting Notes</a:t>
            </a:r>
          </a:p>
          <a:p>
            <a:pPr lvl="1" indent="-457200">
              <a:buFont typeface="Arial" pitchFamily="34" charset="0"/>
              <a:buChar char="•"/>
              <a:defRPr/>
            </a:pPr>
            <a:r>
              <a:rPr lang="en-US" sz="2800" dirty="0">
                <a:solidFill>
                  <a:prstClr val="white"/>
                </a:solidFill>
              </a:rPr>
              <a:t>Number of Notes Displayed</a:t>
            </a:r>
          </a:p>
          <a:p>
            <a:pPr lvl="1" indent="-457200">
              <a:buFont typeface="Arial" pitchFamily="34" charset="0"/>
              <a:buChar char="•"/>
              <a:defRPr/>
            </a:pPr>
            <a:r>
              <a:rPr lang="en-US" sz="2800" dirty="0">
                <a:solidFill>
                  <a:prstClr val="white"/>
                </a:solidFill>
              </a:rPr>
              <a:t>Bolded Notes</a:t>
            </a:r>
          </a:p>
        </p:txBody>
      </p:sp>
      <p:sp>
        <p:nvSpPr>
          <p:cNvPr id="49154" name="Rectangle 2"/>
          <p:cNvSpPr>
            <a:spLocks noGrp="1" noChangeArrowheads="1"/>
          </p:cNvSpPr>
          <p:nvPr>
            <p:ph type="title"/>
          </p:nvPr>
        </p:nvSpPr>
        <p:spPr>
          <a:xfrm>
            <a:off x="0" y="155766"/>
            <a:ext cx="9143999" cy="886650"/>
          </a:xfrm>
        </p:spPr>
        <p:txBody>
          <a:bodyPr>
            <a:normAutofit/>
          </a:bodyPr>
          <a:lstStyle/>
          <a:p>
            <a:pPr algn="ctr" eaLnBrk="1" hangingPunct="1"/>
            <a:r>
              <a:rPr lang="en-US" sz="3600" dirty="0" smtClean="0"/>
              <a:t>Viewing Notes</a:t>
            </a:r>
          </a:p>
        </p:txBody>
      </p:sp>
    </p:spTree>
    <p:extLst>
      <p:ext uri="{BB962C8B-B14F-4D97-AF65-F5344CB8AC3E}">
        <p14:creationId xmlns:p14="http://schemas.microsoft.com/office/powerpoint/2010/main" val="28326214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996114" y="1076325"/>
            <a:ext cx="4028572" cy="5476191"/>
            <a:chOff x="0" y="0"/>
            <a:chExt cx="4028572" cy="5476191"/>
          </a:xfrm>
        </p:grpSpPr>
        <p:grpSp>
          <p:nvGrpSpPr>
            <p:cNvPr id="13" name="Group 12"/>
            <p:cNvGrpSpPr/>
            <p:nvPr/>
          </p:nvGrpSpPr>
          <p:grpSpPr>
            <a:xfrm>
              <a:off x="0" y="0"/>
              <a:ext cx="4028572" cy="5476191"/>
              <a:chOff x="0" y="0"/>
              <a:chExt cx="4028572" cy="5476191"/>
            </a:xfrm>
          </p:grpSpPr>
          <p:pic>
            <p:nvPicPr>
              <p:cNvPr id="15" name="Picture 14" descr="screen shot of List Selected Documents"/>
              <p:cNvPicPr>
                <a:picLocks noChangeAspect="1"/>
              </p:cNvPicPr>
              <p:nvPr/>
            </p:nvPicPr>
            <p:blipFill>
              <a:blip r:embed="rId3" cstate="print"/>
              <a:stretch>
                <a:fillRect/>
              </a:stretch>
            </p:blipFill>
            <p:spPr>
              <a:xfrm>
                <a:off x="0" y="0"/>
                <a:ext cx="4028572" cy="5476191"/>
              </a:xfrm>
              <a:prstGeom prst="rect">
                <a:avLst/>
              </a:prstGeom>
            </p:spPr>
          </p:pic>
          <p:pic>
            <p:nvPicPr>
              <p:cNvPr id="16" name="Picture 15" descr="white rectangle"/>
              <p:cNvPicPr>
                <a:picLocks noChangeAspect="1"/>
              </p:cNvPicPr>
              <p:nvPr/>
            </p:nvPicPr>
            <p:blipFill rotWithShape="1">
              <a:blip r:embed="rId4" cstate="print"/>
              <a:srcRect l="19944" t="31456" r="52524" b="53296"/>
              <a:stretch/>
            </p:blipFill>
            <p:spPr>
              <a:xfrm>
                <a:off x="218917" y="1819276"/>
                <a:ext cx="1514634" cy="790574"/>
              </a:xfrm>
              <a:prstGeom prst="rect">
                <a:avLst/>
              </a:prstGeom>
            </p:spPr>
          </p:pic>
        </p:grpSp>
        <p:pic>
          <p:nvPicPr>
            <p:cNvPr id="14" name="Picture 13" descr="screen shot of List Selected Documents"/>
            <p:cNvPicPr>
              <a:picLocks noChangeAspect="1"/>
            </p:cNvPicPr>
            <p:nvPr/>
          </p:nvPicPr>
          <p:blipFill rotWithShape="1">
            <a:blip r:embed="rId5" cstate="print"/>
            <a:srcRect l="53665" t="8791" r="32074" b="88223"/>
            <a:stretch/>
          </p:blipFill>
          <p:spPr>
            <a:xfrm>
              <a:off x="2090486" y="495984"/>
              <a:ext cx="723901" cy="256491"/>
            </a:xfrm>
            <a:prstGeom prst="rect">
              <a:avLst/>
            </a:prstGeom>
          </p:spPr>
        </p:pic>
      </p:grpSp>
      <p:sp>
        <p:nvSpPr>
          <p:cNvPr id="18" name="Rectangle 17" descr="transparent green rectangle highlighting Group By box"/>
          <p:cNvSpPr/>
          <p:nvPr/>
        </p:nvSpPr>
        <p:spPr>
          <a:xfrm>
            <a:off x="5181600" y="4876800"/>
            <a:ext cx="1828801" cy="4572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endParaRPr>
          </a:p>
        </p:txBody>
      </p:sp>
      <p:sp>
        <p:nvSpPr>
          <p:cNvPr id="2" name="Rectangle 1" descr="300"/>
          <p:cNvSpPr/>
          <p:nvPr/>
        </p:nvSpPr>
        <p:spPr>
          <a:xfrm>
            <a:off x="7086600" y="1600200"/>
            <a:ext cx="690312" cy="162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300</a:t>
            </a:r>
            <a:endParaRPr lang="en-US" sz="1200" b="1" dirty="0">
              <a:solidFill>
                <a:schemeClr val="tx1"/>
              </a:solidFill>
            </a:endParaRPr>
          </a:p>
        </p:txBody>
      </p:sp>
      <p:sp>
        <p:nvSpPr>
          <p:cNvPr id="9" name="Line 6" descr="green connector line"/>
          <p:cNvSpPr>
            <a:spLocks noChangeShapeType="1"/>
          </p:cNvSpPr>
          <p:nvPr/>
        </p:nvSpPr>
        <p:spPr bwMode="auto">
          <a:xfrm>
            <a:off x="4701297" y="1381809"/>
            <a:ext cx="2456991" cy="381000"/>
          </a:xfrm>
          <a:prstGeom prst="line">
            <a:avLst/>
          </a:prstGeom>
          <a:noFill/>
          <a:ln w="31750">
            <a:solidFill>
              <a:srgbClr val="92D050"/>
            </a:solidFill>
            <a:round/>
            <a:headEnd/>
            <a:tailEnd type="triangle" w="med" len="med"/>
          </a:ln>
          <a:effectLst>
            <a:outerShdw blurRad="50800" dist="38100" dir="5400000" algn="t" rotWithShape="0">
              <a:prstClr val="black">
                <a:alpha val="40000"/>
              </a:prstClr>
            </a:outerShdw>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900" dirty="0">
              <a:solidFill>
                <a:prstClr val="white">
                  <a:lumMod val="95000"/>
                  <a:lumOff val="5000"/>
                </a:prstClr>
              </a:solidFill>
            </a:endParaRPr>
          </a:p>
        </p:txBody>
      </p:sp>
      <p:pic>
        <p:nvPicPr>
          <p:cNvPr id="10" name="Picture 3" descr="screen shot of Last 200 signed Notes list"/>
          <p:cNvPicPr>
            <a:picLocks noChangeAspect="1" noChangeArrowheads="1"/>
          </p:cNvPicPr>
          <p:nvPr/>
        </p:nvPicPr>
        <p:blipFill>
          <a:blip r:embed="rId6" cstate="print"/>
          <a:srcRect/>
          <a:stretch>
            <a:fillRect/>
          </a:stretch>
        </p:blipFill>
        <p:spPr bwMode="auto">
          <a:xfrm>
            <a:off x="422217" y="2541660"/>
            <a:ext cx="4056888" cy="4087740"/>
          </a:xfrm>
          <a:prstGeom prst="rect">
            <a:avLst/>
          </a:prstGeom>
          <a:noFill/>
          <a:ln w="9525">
            <a:noFill/>
            <a:miter lim="800000"/>
            <a:headEnd/>
            <a:tailEnd/>
          </a:ln>
        </p:spPr>
      </p:pic>
      <p:sp>
        <p:nvSpPr>
          <p:cNvPr id="11" name="Rectangle 10" descr="transparent green rectangle highlighting Last 200 Signed Notes"/>
          <p:cNvSpPr/>
          <p:nvPr/>
        </p:nvSpPr>
        <p:spPr>
          <a:xfrm>
            <a:off x="422180" y="2565399"/>
            <a:ext cx="3494605" cy="36432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endParaRPr>
          </a:p>
        </p:txBody>
      </p:sp>
      <p:sp>
        <p:nvSpPr>
          <p:cNvPr id="17" name="Line 6" descr="green connector line"/>
          <p:cNvSpPr>
            <a:spLocks noChangeShapeType="1"/>
          </p:cNvSpPr>
          <p:nvPr/>
        </p:nvSpPr>
        <p:spPr bwMode="auto">
          <a:xfrm flipH="1">
            <a:off x="2285999" y="2083823"/>
            <a:ext cx="0" cy="457837"/>
          </a:xfrm>
          <a:prstGeom prst="line">
            <a:avLst/>
          </a:prstGeom>
          <a:noFill/>
          <a:ln w="31750">
            <a:solidFill>
              <a:srgbClr val="92D050"/>
            </a:solidFill>
            <a:round/>
            <a:headEnd/>
            <a:tailEnd type="triangle" w="med" len="med"/>
          </a:ln>
          <a:effectLst>
            <a:outerShdw blurRad="50800" dist="38100" dir="5400000" algn="t" rotWithShape="0">
              <a:prstClr val="black">
                <a:alpha val="40000"/>
              </a:prstClr>
            </a:outerShdw>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900" dirty="0">
              <a:solidFill>
                <a:prstClr val="white">
                  <a:lumMod val="95000"/>
                  <a:lumOff val="5000"/>
                </a:prstClr>
              </a:solidFill>
            </a:endParaRPr>
          </a:p>
        </p:txBody>
      </p:sp>
      <p:sp>
        <p:nvSpPr>
          <p:cNvPr id="8" name="Rectangle 7" descr="green rectangle with text Number of Notes Displayed&#10;"/>
          <p:cNvSpPr/>
          <p:nvPr/>
        </p:nvSpPr>
        <p:spPr>
          <a:xfrm>
            <a:off x="200025" y="1153209"/>
            <a:ext cx="4501272" cy="930614"/>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lvl="1" algn="ctr">
              <a:defRPr/>
            </a:pPr>
            <a:r>
              <a:rPr lang="en-US" dirty="0">
                <a:solidFill>
                  <a:prstClr val="white"/>
                </a:solidFill>
              </a:rPr>
              <a:t>Number of Notes Displayed</a:t>
            </a:r>
          </a:p>
        </p:txBody>
      </p:sp>
      <p:sp>
        <p:nvSpPr>
          <p:cNvPr id="52226" name="Rectangle 2"/>
          <p:cNvSpPr>
            <a:spLocks noGrp="1" noChangeArrowheads="1"/>
          </p:cNvSpPr>
          <p:nvPr>
            <p:ph type="title"/>
          </p:nvPr>
        </p:nvSpPr>
        <p:spPr>
          <a:xfrm>
            <a:off x="0" y="196455"/>
            <a:ext cx="9143999" cy="728154"/>
          </a:xfrm>
        </p:spPr>
        <p:txBody>
          <a:bodyPr>
            <a:normAutofit/>
          </a:bodyPr>
          <a:lstStyle/>
          <a:p>
            <a:pPr algn="ctr" eaLnBrk="1" hangingPunct="1"/>
            <a:r>
              <a:rPr lang="en-US" sz="2400" dirty="0" smtClean="0"/>
              <a:t>Sorting Notes</a:t>
            </a:r>
          </a:p>
        </p:txBody>
      </p:sp>
    </p:spTree>
    <p:extLst>
      <p:ext uri="{BB962C8B-B14F-4D97-AF65-F5344CB8AC3E}">
        <p14:creationId xmlns:p14="http://schemas.microsoft.com/office/powerpoint/2010/main" val="37520528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screen shot of last 200 no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698479"/>
            <a:ext cx="4386511" cy="2865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5117804" y="1066800"/>
            <a:ext cx="3918096" cy="5496857"/>
            <a:chOff x="0" y="0"/>
            <a:chExt cx="3561905" cy="4542857"/>
          </a:xfrm>
        </p:grpSpPr>
        <p:pic>
          <p:nvPicPr>
            <p:cNvPr id="19" name="Picture 18" descr="screen shot of List Selected Documents"/>
            <p:cNvPicPr>
              <a:picLocks noChangeAspect="1"/>
            </p:cNvPicPr>
            <p:nvPr/>
          </p:nvPicPr>
          <p:blipFill>
            <a:blip r:embed="rId4" cstate="print"/>
            <a:stretch>
              <a:fillRect/>
            </a:stretch>
          </p:blipFill>
          <p:spPr>
            <a:xfrm>
              <a:off x="0" y="0"/>
              <a:ext cx="3561905" cy="4542857"/>
            </a:xfrm>
            <a:prstGeom prst="rect">
              <a:avLst/>
            </a:prstGeom>
          </p:spPr>
        </p:pic>
        <p:pic>
          <p:nvPicPr>
            <p:cNvPr id="20" name="Picture 19" descr="white rectangle"/>
            <p:cNvPicPr>
              <a:picLocks noChangeAspect="1"/>
            </p:cNvPicPr>
            <p:nvPr/>
          </p:nvPicPr>
          <p:blipFill rotWithShape="1">
            <a:blip r:embed="rId5" cstate="print"/>
            <a:srcRect l="19944" t="31456" r="52524" b="53296"/>
            <a:stretch/>
          </p:blipFill>
          <p:spPr>
            <a:xfrm>
              <a:off x="194167" y="1592150"/>
              <a:ext cx="1360140" cy="539974"/>
            </a:xfrm>
            <a:prstGeom prst="rect">
              <a:avLst/>
            </a:prstGeom>
          </p:spPr>
        </p:pic>
      </p:grpSp>
      <p:sp>
        <p:nvSpPr>
          <p:cNvPr id="9" name="Line 6" descr="green connector line"/>
          <p:cNvSpPr>
            <a:spLocks noChangeShapeType="1"/>
          </p:cNvSpPr>
          <p:nvPr/>
        </p:nvSpPr>
        <p:spPr bwMode="auto">
          <a:xfrm>
            <a:off x="4701297" y="1532106"/>
            <a:ext cx="2537703" cy="4259094"/>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11" name="Rectangle 10" descr="transparent green rectangle highlighting Note and dates"/>
          <p:cNvSpPr/>
          <p:nvPr/>
        </p:nvSpPr>
        <p:spPr>
          <a:xfrm>
            <a:off x="1085850" y="4457700"/>
            <a:ext cx="3494605" cy="22621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descr="transparent green rectangle highlighting Note and dates"/>
          <p:cNvSpPr/>
          <p:nvPr/>
        </p:nvSpPr>
        <p:spPr>
          <a:xfrm>
            <a:off x="1085850" y="5372100"/>
            <a:ext cx="3494605" cy="22621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descr="transparent green rectangle highlighting Note and dates"/>
          <p:cNvSpPr/>
          <p:nvPr/>
        </p:nvSpPr>
        <p:spPr>
          <a:xfrm>
            <a:off x="1085850" y="6069811"/>
            <a:ext cx="3494605" cy="22621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Line 6" descr="green connector line"/>
          <p:cNvSpPr>
            <a:spLocks noChangeShapeType="1"/>
          </p:cNvSpPr>
          <p:nvPr/>
        </p:nvSpPr>
        <p:spPr bwMode="auto">
          <a:xfrm flipH="1">
            <a:off x="2285999" y="1997414"/>
            <a:ext cx="0" cy="2460286"/>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8" name="Rectangle 7" descr="green rectangle with text Bolded Notes Displayed&#10;&#10;"/>
          <p:cNvSpPr/>
          <p:nvPr/>
        </p:nvSpPr>
        <p:spPr>
          <a:xfrm>
            <a:off x="200025" y="1066800"/>
            <a:ext cx="4501272" cy="930614"/>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lvl="1" algn="ctr">
              <a:defRPr/>
            </a:pPr>
            <a:r>
              <a:rPr lang="en-US" sz="2800" dirty="0">
                <a:solidFill>
                  <a:prstClr val="white"/>
                </a:solidFill>
              </a:rPr>
              <a:t>Bolded Notes Displayed</a:t>
            </a:r>
          </a:p>
        </p:txBody>
      </p:sp>
      <p:sp>
        <p:nvSpPr>
          <p:cNvPr id="52226" name="Rectangle 2"/>
          <p:cNvSpPr>
            <a:spLocks noGrp="1" noChangeArrowheads="1"/>
          </p:cNvSpPr>
          <p:nvPr>
            <p:ph type="title"/>
          </p:nvPr>
        </p:nvSpPr>
        <p:spPr>
          <a:xfrm>
            <a:off x="0" y="110046"/>
            <a:ext cx="9143999" cy="728154"/>
          </a:xfrm>
        </p:spPr>
        <p:txBody>
          <a:bodyPr>
            <a:normAutofit/>
          </a:bodyPr>
          <a:lstStyle/>
          <a:p>
            <a:r>
              <a:rPr lang="en-US" sz="3600" dirty="0"/>
              <a:t>Bolded Note Titles</a:t>
            </a:r>
            <a:endParaRPr lang="en-US" sz="3600" dirty="0" smtClean="0"/>
          </a:p>
        </p:txBody>
      </p:sp>
    </p:spTree>
    <p:extLst>
      <p:ext uri="{BB962C8B-B14F-4D97-AF65-F5344CB8AC3E}">
        <p14:creationId xmlns:p14="http://schemas.microsoft.com/office/powerpoint/2010/main" val="2745685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a computer keyoard with green Enter key"/>
          <p:cNvPicPr>
            <a:picLocks noChangeAspect="1"/>
          </p:cNvPicPr>
          <p:nvPr/>
        </p:nvPicPr>
        <p:blipFill rotWithShape="1">
          <a:blip r:embed="rId3" cstate="print">
            <a:extLst>
              <a:ext uri="{28A0092B-C50C-407E-A947-70E740481C1C}">
                <a14:useLocalDpi xmlns:a14="http://schemas.microsoft.com/office/drawing/2010/main" val="0"/>
              </a:ext>
            </a:extLst>
          </a:blip>
          <a:srcRect l="6980" t="13146" r="-1179" b="17724"/>
          <a:stretch/>
        </p:blipFill>
        <p:spPr>
          <a:xfrm>
            <a:off x="0" y="1"/>
            <a:ext cx="9259910" cy="6858000"/>
          </a:xfrm>
          <a:prstGeom prst="rect">
            <a:avLst/>
          </a:prstGeom>
        </p:spPr>
      </p:pic>
      <p:sp>
        <p:nvSpPr>
          <p:cNvPr id="9" name="Rectangular Callout 8" descr="transparent blue rectangular callout"/>
          <p:cNvSpPr/>
          <p:nvPr/>
        </p:nvSpPr>
        <p:spPr>
          <a:xfrm>
            <a:off x="1333500" y="4038601"/>
            <a:ext cx="3124200" cy="1447801"/>
          </a:xfrm>
          <a:prstGeom prst="wedgeRectCallout">
            <a:avLst>
              <a:gd name="adj1" fmla="val 56879"/>
              <a:gd name="adj2" fmla="val -167011"/>
            </a:avLst>
          </a:prstGeom>
          <a:solidFill>
            <a:schemeClr val="accent1">
              <a:alpha val="51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prstClr val="white"/>
              </a:solidFill>
            </a:endParaRPr>
          </a:p>
        </p:txBody>
      </p:sp>
      <p:sp>
        <p:nvSpPr>
          <p:cNvPr id="3" name="Rectangle 2" descr="Press ENTER key to select highlighted button&#10;"/>
          <p:cNvSpPr/>
          <p:nvPr/>
        </p:nvSpPr>
        <p:spPr>
          <a:xfrm>
            <a:off x="1409699" y="4114802"/>
            <a:ext cx="2950633" cy="1295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solidFill>
                  <a:prstClr val="white"/>
                </a:solidFill>
              </a:rPr>
              <a:t>Press ENTER key to select highlighted button</a:t>
            </a:r>
          </a:p>
        </p:txBody>
      </p:sp>
      <p:pic>
        <p:nvPicPr>
          <p:cNvPr id="3074" name="Picture 2" descr="screen shot of Confrm Deletion dialog box, prompting to delete progress note"/>
          <p:cNvPicPr>
            <a:picLocks noChangeAspect="1" noChangeArrowheads="1"/>
          </p:cNvPicPr>
          <p:nvPr/>
        </p:nvPicPr>
        <p:blipFill>
          <a:blip r:embed="rId4" cstate="print"/>
          <a:srcRect/>
          <a:stretch>
            <a:fillRect/>
          </a:stretch>
        </p:blipFill>
        <p:spPr bwMode="auto">
          <a:xfrm>
            <a:off x="76200" y="76200"/>
            <a:ext cx="5638800" cy="236654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62693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 shot of CPRS View menu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0118" y="152400"/>
            <a:ext cx="4800600" cy="6555038"/>
          </a:xfrm>
          <a:prstGeom prst="rect">
            <a:avLst/>
          </a:prstGeom>
          <a:noFill/>
          <a:ln w="317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descr="transparent green rectangle highlighting Save as Default View"/>
          <p:cNvSpPr/>
          <p:nvPr/>
        </p:nvSpPr>
        <p:spPr>
          <a:xfrm>
            <a:off x="4275684" y="4679859"/>
            <a:ext cx="4487316" cy="34934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descr="transparent green rectangle highlighting View menu"/>
          <p:cNvSpPr/>
          <p:nvPr/>
        </p:nvSpPr>
        <p:spPr>
          <a:xfrm>
            <a:off x="4223810" y="152400"/>
            <a:ext cx="652990" cy="340384"/>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3" descr="Save Changes&#10;"/>
          <p:cNvSpPr txBox="1">
            <a:spLocks/>
          </p:cNvSpPr>
          <p:nvPr/>
        </p:nvSpPr>
        <p:spPr>
          <a:xfrm>
            <a:off x="0" y="2865438"/>
            <a:ext cx="4114800" cy="792162"/>
          </a:xfrm>
          <a:prstGeom prst="rect">
            <a:avLst/>
          </a:prstGeom>
        </p:spPr>
        <p:txBody>
          <a:bodyPr>
            <a:normAutofit/>
          </a:bodyPr>
          <a:lstStyle/>
          <a:p>
            <a:pPr algn="ctr">
              <a:spcBef>
                <a:spcPct val="0"/>
              </a:spcBef>
              <a:defRPr/>
            </a:pPr>
            <a:r>
              <a:rPr lang="en-US" sz="3600" dirty="0"/>
              <a:t>Save Changes</a:t>
            </a:r>
          </a:p>
        </p:txBody>
      </p:sp>
    </p:spTree>
    <p:extLst>
      <p:ext uri="{BB962C8B-B14F-4D97-AF65-F5344CB8AC3E}">
        <p14:creationId xmlns:p14="http://schemas.microsoft.com/office/powerpoint/2010/main" val="30942993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checklist and pen"/>
          <p:cNvPicPr>
            <a:picLocks noChangeAspect="1"/>
          </p:cNvPicPr>
          <p:nvPr/>
        </p:nvPicPr>
        <p:blipFill rotWithShape="1">
          <a:blip r:embed="rId3" cstate="print">
            <a:extLst>
              <a:ext uri="{28A0092B-C50C-407E-A947-70E740481C1C}">
                <a14:useLocalDpi xmlns:a14="http://schemas.microsoft.com/office/drawing/2010/main" val="0"/>
              </a:ext>
            </a:extLst>
          </a:blip>
          <a:srcRect t="14286"/>
          <a:stretch/>
        </p:blipFill>
        <p:spPr>
          <a:xfrm>
            <a:off x="0" y="0"/>
            <a:ext cx="9144000" cy="6858000"/>
          </a:xfrm>
          <a:prstGeom prst="rect">
            <a:avLst/>
          </a:prstGeom>
        </p:spPr>
      </p:pic>
      <p:sp>
        <p:nvSpPr>
          <p:cNvPr id="2" name="Title 1"/>
          <p:cNvSpPr>
            <a:spLocks noGrp="1"/>
          </p:cNvSpPr>
          <p:nvPr>
            <p:ph type="title"/>
          </p:nvPr>
        </p:nvSpPr>
        <p:spPr>
          <a:xfrm>
            <a:off x="0" y="5181600"/>
            <a:ext cx="4572000" cy="990600"/>
          </a:xfrm>
        </p:spPr>
        <p:txBody>
          <a:bodyPr>
            <a:normAutofit fontScale="90000"/>
          </a:bodyPr>
          <a:lstStyle/>
          <a:p>
            <a:pPr algn="ctr"/>
            <a:r>
              <a:rPr lang="en-US" sz="3600" dirty="0" smtClean="0"/>
              <a:t>Combination Patient List</a:t>
            </a:r>
            <a:endParaRPr lang="en-US" sz="3600" dirty="0"/>
          </a:p>
        </p:txBody>
      </p:sp>
    </p:spTree>
    <p:extLst>
      <p:ext uri="{BB962C8B-B14F-4D97-AF65-F5344CB8AC3E}">
        <p14:creationId xmlns:p14="http://schemas.microsoft.com/office/powerpoint/2010/main" val="25672921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of ViSTA CPRS in use by menu, with Tools menu highlighted, Options highligh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79" y="762000"/>
            <a:ext cx="8268121" cy="5926359"/>
          </a:xfrm>
          <a:prstGeom prst="rect">
            <a:avLst/>
          </a:prstGeom>
        </p:spPr>
      </p:pic>
      <p:sp>
        <p:nvSpPr>
          <p:cNvPr id="2" name="Title 1"/>
          <p:cNvSpPr>
            <a:spLocks noGrp="1"/>
          </p:cNvSpPr>
          <p:nvPr>
            <p:ph type="title"/>
          </p:nvPr>
        </p:nvSpPr>
        <p:spPr>
          <a:xfrm>
            <a:off x="0" y="0"/>
            <a:ext cx="9144000" cy="914400"/>
          </a:xfrm>
        </p:spPr>
        <p:txBody>
          <a:bodyPr>
            <a:noAutofit/>
          </a:bodyPr>
          <a:lstStyle/>
          <a:p>
            <a:pPr algn="ctr"/>
            <a:r>
              <a:rPr lang="en-US" sz="3600" dirty="0" smtClean="0"/>
              <a:t>How to Save a Combination Patient List</a:t>
            </a:r>
            <a:endParaRPr lang="en-US" sz="3600" dirty="0"/>
          </a:p>
        </p:txBody>
      </p:sp>
    </p:spTree>
    <p:extLst>
      <p:ext uri="{BB962C8B-B14F-4D97-AF65-F5344CB8AC3E}">
        <p14:creationId xmlns:p14="http://schemas.microsoft.com/office/powerpoint/2010/main" val="39319701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reen shot of Lists/Teams tab "/>
          <p:cNvPicPr>
            <a:picLocks noGrp="1" noChangeAspect="1" noChangeArrowheads="1"/>
          </p:cNvPicPr>
          <p:nvPr>
            <p:ph idx="1"/>
          </p:nvPr>
        </p:nvPicPr>
        <p:blipFill>
          <a:blip r:embed="rId3" cstate="print"/>
          <a:srcRect/>
          <a:stretch>
            <a:fillRect/>
          </a:stretch>
        </p:blipFill>
        <p:spPr bwMode="auto">
          <a:xfrm>
            <a:off x="228600" y="1219200"/>
            <a:ext cx="5651627" cy="5029200"/>
          </a:xfrm>
          <a:prstGeom prst="rect">
            <a:avLst/>
          </a:prstGeom>
          <a:noFill/>
          <a:ln w="9525">
            <a:noFill/>
            <a:miter lim="800000"/>
            <a:headEnd/>
            <a:tailEnd/>
          </a:ln>
        </p:spPr>
      </p:pic>
      <p:sp>
        <p:nvSpPr>
          <p:cNvPr id="4" name="Rectangular Callout 3" descr="transparent green rectangular callout"/>
          <p:cNvSpPr/>
          <p:nvPr/>
        </p:nvSpPr>
        <p:spPr>
          <a:xfrm>
            <a:off x="2556729" y="4791850"/>
            <a:ext cx="6360970" cy="1101187"/>
          </a:xfrm>
          <a:prstGeom prst="wedgeRectCallout">
            <a:avLst>
              <a:gd name="adj1" fmla="val -19740"/>
              <a:gd name="adj2" fmla="val -194453"/>
            </a:avLst>
          </a:prstGeom>
          <a:solidFill>
            <a:schemeClr val="accent3">
              <a:alpha val="38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Rectangle 4" descr="green rectangle with text Select “Patient Selection Defaults…”&#10;"/>
          <p:cNvSpPr>
            <a:spLocks noChangeArrowheads="1"/>
          </p:cNvSpPr>
          <p:nvPr/>
        </p:nvSpPr>
        <p:spPr bwMode="auto">
          <a:xfrm>
            <a:off x="2650035" y="4876800"/>
            <a:ext cx="6169250" cy="94003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US" sz="2800" b="1" dirty="0" smtClean="0">
                <a:solidFill>
                  <a:prstClr val="white"/>
                </a:solidFill>
              </a:rPr>
              <a:t>Select “</a:t>
            </a:r>
            <a:r>
              <a:rPr lang="en-US" sz="2800" b="1" dirty="0">
                <a:solidFill>
                  <a:prstClr val="white"/>
                </a:solidFill>
              </a:rPr>
              <a:t>Patient Selection Defaults…”</a:t>
            </a:r>
          </a:p>
        </p:txBody>
      </p:sp>
      <p:sp>
        <p:nvSpPr>
          <p:cNvPr id="15" name="Rectangle 14" descr="transparent green rectangle highlighting Patient Selection Defaults"/>
          <p:cNvSpPr/>
          <p:nvPr/>
        </p:nvSpPr>
        <p:spPr>
          <a:xfrm>
            <a:off x="3710142" y="2944694"/>
            <a:ext cx="1928658" cy="282011"/>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ular Callout 2" descr="transparent green rectangular callout"/>
          <p:cNvSpPr/>
          <p:nvPr/>
        </p:nvSpPr>
        <p:spPr>
          <a:xfrm>
            <a:off x="4800600" y="1819852"/>
            <a:ext cx="4129002" cy="1128045"/>
          </a:xfrm>
          <a:prstGeom prst="wedgeRectCallout">
            <a:avLst>
              <a:gd name="adj1" fmla="val -79654"/>
              <a:gd name="adj2" fmla="val -47086"/>
            </a:avLst>
          </a:prstGeom>
          <a:solidFill>
            <a:schemeClr val="accent3">
              <a:alpha val="38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Rectangle 4" descr="green rectangle with text Select “Lists/Teams”&#10;"/>
          <p:cNvSpPr>
            <a:spLocks noChangeArrowheads="1"/>
          </p:cNvSpPr>
          <p:nvPr/>
        </p:nvSpPr>
        <p:spPr bwMode="auto">
          <a:xfrm>
            <a:off x="4946001" y="1949957"/>
            <a:ext cx="3878359" cy="84554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US" sz="2800" b="1" dirty="0" smtClean="0">
                <a:solidFill>
                  <a:prstClr val="white"/>
                </a:solidFill>
              </a:rPr>
              <a:t>Select </a:t>
            </a:r>
            <a:r>
              <a:rPr lang="en-US" sz="2800" b="1" dirty="0">
                <a:solidFill>
                  <a:prstClr val="white"/>
                </a:solidFill>
              </a:rPr>
              <a:t>“</a:t>
            </a:r>
            <a:r>
              <a:rPr lang="en-US" sz="2800" b="1" dirty="0" smtClean="0">
                <a:solidFill>
                  <a:prstClr val="white"/>
                </a:solidFill>
              </a:rPr>
              <a:t>Lists/Teams”</a:t>
            </a:r>
            <a:endParaRPr lang="en-US" sz="2800" b="1" dirty="0">
              <a:solidFill>
                <a:prstClr val="white"/>
              </a:solidFill>
            </a:endParaRPr>
          </a:p>
        </p:txBody>
      </p:sp>
      <p:sp>
        <p:nvSpPr>
          <p:cNvPr id="14" name="Rectangle 13" descr="transparent green rectangle highlighting List/Teams tab"/>
          <p:cNvSpPr/>
          <p:nvPr/>
        </p:nvSpPr>
        <p:spPr>
          <a:xfrm>
            <a:off x="2764385" y="1673151"/>
            <a:ext cx="893215" cy="282011"/>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0" y="152400"/>
            <a:ext cx="9144000" cy="944562"/>
          </a:xfrm>
        </p:spPr>
        <p:txBody>
          <a:bodyPr/>
          <a:lstStyle/>
          <a:p>
            <a:pPr algn="ctr"/>
            <a:r>
              <a:rPr lang="en-US" sz="3600" dirty="0" smtClean="0"/>
              <a:t>The Options Screen</a:t>
            </a:r>
            <a:endParaRPr lang="en-US" sz="3600" dirty="0"/>
          </a:p>
        </p:txBody>
      </p:sp>
    </p:spTree>
    <p:extLst>
      <p:ext uri="{BB962C8B-B14F-4D97-AF65-F5344CB8AC3E}">
        <p14:creationId xmlns:p14="http://schemas.microsoft.com/office/powerpoint/2010/main" val="33366493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reen shot of Patient Slection Defaults dialog box"/>
          <p:cNvPicPr>
            <a:picLocks noChangeAspect="1" noChangeArrowheads="1"/>
          </p:cNvPicPr>
          <p:nvPr/>
        </p:nvPicPr>
        <p:blipFill>
          <a:blip r:embed="rId3" cstate="print"/>
          <a:srcRect/>
          <a:stretch>
            <a:fillRect/>
          </a:stretch>
        </p:blipFill>
        <p:spPr bwMode="auto">
          <a:xfrm>
            <a:off x="228600" y="1447800"/>
            <a:ext cx="4191000" cy="4440464"/>
          </a:xfrm>
          <a:prstGeom prst="rect">
            <a:avLst/>
          </a:prstGeom>
          <a:noFill/>
          <a:ln w="9525">
            <a:noFill/>
            <a:miter lim="800000"/>
            <a:headEnd/>
            <a:tailEnd/>
          </a:ln>
        </p:spPr>
      </p:pic>
      <p:sp>
        <p:nvSpPr>
          <p:cNvPr id="10" name="Rectangle 9" descr="transparent green rectangle highlighting OK button "/>
          <p:cNvSpPr/>
          <p:nvPr/>
        </p:nvSpPr>
        <p:spPr>
          <a:xfrm>
            <a:off x="2786743" y="5630581"/>
            <a:ext cx="718457" cy="23681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Line 6" descr="green connector line"/>
          <p:cNvSpPr>
            <a:spLocks noChangeShapeType="1"/>
          </p:cNvSpPr>
          <p:nvPr/>
        </p:nvSpPr>
        <p:spPr bwMode="auto">
          <a:xfrm flipH="1">
            <a:off x="3352800" y="4627373"/>
            <a:ext cx="1219200" cy="1011427"/>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11" name="Rectangle 10" descr="transparent green rectangle highlighting Start and Stop dtaes"/>
          <p:cNvSpPr/>
          <p:nvPr/>
        </p:nvSpPr>
        <p:spPr>
          <a:xfrm>
            <a:off x="381000" y="4933822"/>
            <a:ext cx="1357086" cy="55257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Line 6" descr="green connector line"/>
          <p:cNvSpPr>
            <a:spLocks noChangeShapeType="1"/>
          </p:cNvSpPr>
          <p:nvPr/>
        </p:nvSpPr>
        <p:spPr bwMode="auto">
          <a:xfrm flipH="1">
            <a:off x="1676399" y="4301747"/>
            <a:ext cx="2873829" cy="651253"/>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9" name="Rectangle 8" descr="transparent green rectangle highlighting Appointment Date selection"/>
          <p:cNvSpPr/>
          <p:nvPr/>
        </p:nvSpPr>
        <p:spPr>
          <a:xfrm>
            <a:off x="457199" y="3733800"/>
            <a:ext cx="1197429" cy="17366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ine 6" descr="green connector line"/>
          <p:cNvSpPr>
            <a:spLocks noChangeShapeType="1"/>
          </p:cNvSpPr>
          <p:nvPr/>
        </p:nvSpPr>
        <p:spPr bwMode="auto">
          <a:xfrm flipH="1">
            <a:off x="1600199" y="3375146"/>
            <a:ext cx="2953657" cy="453904"/>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8" name="Rectangle 7" descr="transparent green rectangle highlighting Combination selection"/>
          <p:cNvSpPr/>
          <p:nvPr/>
        </p:nvSpPr>
        <p:spPr>
          <a:xfrm>
            <a:off x="493486" y="2971800"/>
            <a:ext cx="878114" cy="15788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Line 6" descr="green connector line"/>
          <p:cNvSpPr>
            <a:spLocks noChangeShapeType="1"/>
          </p:cNvSpPr>
          <p:nvPr/>
        </p:nvSpPr>
        <p:spPr bwMode="auto">
          <a:xfrm flipH="1">
            <a:off x="1295399" y="2572991"/>
            <a:ext cx="3272971" cy="513109"/>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7" name="Rectangle 4" descr="green rectangle with text Select “Combination” &#10;&#10;Select “Appointment Date”&#10;&#10;Select Date Range&#10;&#10;Select OK.&#10;"/>
          <p:cNvSpPr>
            <a:spLocks noChangeArrowheads="1"/>
          </p:cNvSpPr>
          <p:nvPr/>
        </p:nvSpPr>
        <p:spPr bwMode="auto">
          <a:xfrm>
            <a:off x="4550228" y="1321235"/>
            <a:ext cx="4288972" cy="361258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US" sz="2800" b="1" dirty="0" smtClean="0">
                <a:solidFill>
                  <a:prstClr val="white"/>
                </a:solidFill>
              </a:rPr>
              <a:t>Select “</a:t>
            </a:r>
            <a:r>
              <a:rPr lang="en-US" sz="2800" b="1" dirty="0">
                <a:solidFill>
                  <a:prstClr val="white"/>
                </a:solidFill>
              </a:rPr>
              <a:t>Combination” </a:t>
            </a:r>
          </a:p>
          <a:p>
            <a:pPr marL="342900" indent="-342900">
              <a:buFontTx/>
              <a:buAutoNum type="arabicPeriod" startAt="5"/>
            </a:pPr>
            <a:endParaRPr lang="en-US" sz="2800" b="1" dirty="0">
              <a:solidFill>
                <a:prstClr val="white"/>
              </a:solidFill>
            </a:endParaRPr>
          </a:p>
          <a:p>
            <a:pPr marL="342900" indent="-342900"/>
            <a:r>
              <a:rPr lang="en-US" sz="2800" b="1" dirty="0" smtClean="0">
                <a:solidFill>
                  <a:prstClr val="white"/>
                </a:solidFill>
              </a:rPr>
              <a:t>Select “Appointment Date”</a:t>
            </a:r>
            <a:endParaRPr lang="en-US" sz="2800" b="1" dirty="0">
              <a:solidFill>
                <a:prstClr val="white"/>
              </a:solidFill>
            </a:endParaRPr>
          </a:p>
          <a:p>
            <a:pPr marL="342900" indent="-342900"/>
            <a:endParaRPr lang="en-US" sz="2800" b="1" dirty="0">
              <a:solidFill>
                <a:prstClr val="white"/>
              </a:solidFill>
            </a:endParaRPr>
          </a:p>
          <a:p>
            <a:pPr marL="342900" indent="-342900"/>
            <a:r>
              <a:rPr lang="en-US" sz="2800" b="1" dirty="0" smtClean="0">
                <a:solidFill>
                  <a:prstClr val="white"/>
                </a:solidFill>
              </a:rPr>
              <a:t>Select Date Range</a:t>
            </a:r>
            <a:endParaRPr lang="en-US" sz="2800" b="1" dirty="0">
              <a:solidFill>
                <a:prstClr val="white"/>
              </a:solidFill>
            </a:endParaRPr>
          </a:p>
          <a:p>
            <a:pPr marL="342900" indent="-342900"/>
            <a:endParaRPr lang="en-US" sz="2800" b="1" dirty="0">
              <a:solidFill>
                <a:prstClr val="white"/>
              </a:solidFill>
            </a:endParaRPr>
          </a:p>
          <a:p>
            <a:pPr marL="342900" indent="-342900"/>
            <a:r>
              <a:rPr lang="en-US" sz="2800" b="1" dirty="0" smtClean="0">
                <a:solidFill>
                  <a:prstClr val="white"/>
                </a:solidFill>
              </a:rPr>
              <a:t>Select </a:t>
            </a:r>
            <a:r>
              <a:rPr lang="en-US" sz="2800" b="1" dirty="0">
                <a:solidFill>
                  <a:prstClr val="white"/>
                </a:solidFill>
              </a:rPr>
              <a:t>OK</a:t>
            </a:r>
            <a:r>
              <a:rPr lang="en-US" sz="2800" b="1" dirty="0" smtClean="0">
                <a:solidFill>
                  <a:prstClr val="white"/>
                </a:solidFill>
              </a:rPr>
              <a:t>.</a:t>
            </a:r>
            <a:endParaRPr lang="en-US" sz="2800" b="1" dirty="0">
              <a:solidFill>
                <a:prstClr val="white"/>
              </a:solidFill>
            </a:endParaRPr>
          </a:p>
        </p:txBody>
      </p:sp>
      <p:sp>
        <p:nvSpPr>
          <p:cNvPr id="4" name="Title 3"/>
          <p:cNvSpPr>
            <a:spLocks noGrp="1"/>
          </p:cNvSpPr>
          <p:nvPr>
            <p:ph type="title"/>
          </p:nvPr>
        </p:nvSpPr>
        <p:spPr>
          <a:xfrm>
            <a:off x="533400" y="228600"/>
            <a:ext cx="8229599" cy="868362"/>
          </a:xfrm>
        </p:spPr>
        <p:txBody>
          <a:bodyPr/>
          <a:lstStyle/>
          <a:p>
            <a:pPr algn="ctr"/>
            <a:r>
              <a:rPr lang="en-US" sz="3200" b="1" dirty="0" smtClean="0">
                <a:solidFill>
                  <a:schemeClr val="tx1"/>
                </a:solidFill>
              </a:rPr>
              <a:t>Patient Selection Defaults</a:t>
            </a:r>
            <a:endParaRPr lang="en-US" sz="3200" b="1" dirty="0">
              <a:solidFill>
                <a:schemeClr val="tx1"/>
              </a:solidFill>
            </a:endParaRPr>
          </a:p>
        </p:txBody>
      </p:sp>
    </p:spTree>
    <p:extLst>
      <p:ext uri="{BB962C8B-B14F-4D97-AF65-F5344CB8AC3E}">
        <p14:creationId xmlns:p14="http://schemas.microsoft.com/office/powerpoint/2010/main" val="15232760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13740" y="948691"/>
            <a:ext cx="6400800" cy="5695865"/>
          </a:xfrm>
          <a:prstGeom prst="rect">
            <a:avLst/>
          </a:prstGeom>
          <a:noFill/>
          <a:ln w="9525">
            <a:noFill/>
            <a:miter lim="800000"/>
            <a:headEnd/>
            <a:tailEnd/>
          </a:ln>
        </p:spPr>
      </p:pic>
      <p:sp>
        <p:nvSpPr>
          <p:cNvPr id="13" name="Rectangular Callout 12" descr="transparent green rectangular callout"/>
          <p:cNvSpPr/>
          <p:nvPr/>
        </p:nvSpPr>
        <p:spPr>
          <a:xfrm>
            <a:off x="3581400" y="5249137"/>
            <a:ext cx="5368071" cy="1101187"/>
          </a:xfrm>
          <a:prstGeom prst="wedgeRectCallout">
            <a:avLst>
              <a:gd name="adj1" fmla="val -19740"/>
              <a:gd name="adj2" fmla="val -194453"/>
            </a:avLst>
          </a:prstGeom>
          <a:solidFill>
            <a:schemeClr val="accent3">
              <a:alpha val="38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5" name="Rectangle 4" descr="green rectangle with text Select “Source Combinations…”&#10;"/>
          <p:cNvSpPr>
            <a:spLocks noChangeArrowheads="1"/>
          </p:cNvSpPr>
          <p:nvPr/>
        </p:nvSpPr>
        <p:spPr bwMode="auto">
          <a:xfrm>
            <a:off x="3674706" y="5334087"/>
            <a:ext cx="5122365" cy="94003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US" sz="2800" b="1" dirty="0">
                <a:solidFill>
                  <a:prstClr val="white"/>
                </a:solidFill>
              </a:rPr>
              <a:t>Select “Source Combinations…”</a:t>
            </a:r>
          </a:p>
        </p:txBody>
      </p:sp>
      <p:sp>
        <p:nvSpPr>
          <p:cNvPr id="7" name="Rectangle 6" descr="transparent green rectangle highlighting Soource Combinations"/>
          <p:cNvSpPr/>
          <p:nvPr/>
        </p:nvSpPr>
        <p:spPr>
          <a:xfrm>
            <a:off x="4046398" y="3394807"/>
            <a:ext cx="2125801" cy="29206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ular Callout 11" descr="transparent green rectangular callout"/>
          <p:cNvSpPr/>
          <p:nvPr/>
        </p:nvSpPr>
        <p:spPr>
          <a:xfrm>
            <a:off x="4800600" y="1720864"/>
            <a:ext cx="4129002" cy="1128045"/>
          </a:xfrm>
          <a:prstGeom prst="wedgeRectCallout">
            <a:avLst>
              <a:gd name="adj1" fmla="val -79654"/>
              <a:gd name="adj2" fmla="val -47086"/>
            </a:avLst>
          </a:prstGeom>
          <a:solidFill>
            <a:schemeClr val="accent3">
              <a:alpha val="38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4" name="Rectangle 4" descr="green rectangle with text Select “Lists/Teams”&#10;"/>
          <p:cNvSpPr>
            <a:spLocks noChangeArrowheads="1"/>
          </p:cNvSpPr>
          <p:nvPr/>
        </p:nvSpPr>
        <p:spPr bwMode="auto">
          <a:xfrm>
            <a:off x="4946001" y="1850969"/>
            <a:ext cx="3878359" cy="84554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US" sz="2800" b="1" dirty="0" smtClean="0">
                <a:solidFill>
                  <a:prstClr val="white"/>
                </a:solidFill>
              </a:rPr>
              <a:t>Select </a:t>
            </a:r>
            <a:r>
              <a:rPr lang="en-US" sz="2800" b="1" dirty="0">
                <a:solidFill>
                  <a:prstClr val="white"/>
                </a:solidFill>
              </a:rPr>
              <a:t>“</a:t>
            </a:r>
            <a:r>
              <a:rPr lang="en-US" sz="2800" b="1" dirty="0" smtClean="0">
                <a:solidFill>
                  <a:prstClr val="white"/>
                </a:solidFill>
              </a:rPr>
              <a:t>Lists/Teams”</a:t>
            </a:r>
            <a:endParaRPr lang="en-US" sz="2800" b="1" dirty="0">
              <a:solidFill>
                <a:prstClr val="white"/>
              </a:solidFill>
            </a:endParaRPr>
          </a:p>
        </p:txBody>
      </p:sp>
      <p:sp>
        <p:nvSpPr>
          <p:cNvPr id="6" name="Rectangle 5" descr="transparent green rectangle highlighting Lists/Teams tab"/>
          <p:cNvSpPr/>
          <p:nvPr/>
        </p:nvSpPr>
        <p:spPr>
          <a:xfrm>
            <a:off x="3048000" y="1447800"/>
            <a:ext cx="922965" cy="29206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0" y="152400"/>
            <a:ext cx="9144000" cy="792162"/>
          </a:xfrm>
        </p:spPr>
        <p:txBody>
          <a:bodyPr>
            <a:normAutofit/>
          </a:bodyPr>
          <a:lstStyle/>
          <a:p>
            <a:pPr algn="ctr"/>
            <a:r>
              <a:rPr lang="en-US" sz="3600" dirty="0" smtClean="0"/>
              <a:t>The Options Screen</a:t>
            </a:r>
            <a:endParaRPr lang="en-US" sz="3600" dirty="0"/>
          </a:p>
        </p:txBody>
      </p:sp>
    </p:spTree>
    <p:extLst>
      <p:ext uri="{BB962C8B-B14F-4D97-AF65-F5344CB8AC3E}">
        <p14:creationId xmlns:p14="http://schemas.microsoft.com/office/powerpoint/2010/main" val="30038901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pPr algn="ctr"/>
            <a:r>
              <a:rPr lang="en-US" sz="3600" b="1" dirty="0" smtClean="0"/>
              <a:t>Source Combinations</a:t>
            </a:r>
            <a:endParaRPr lang="en-US" sz="3200" b="1" dirty="0"/>
          </a:p>
        </p:txBody>
      </p:sp>
      <p:pic>
        <p:nvPicPr>
          <p:cNvPr id="7" name="Picture 2"/>
          <p:cNvPicPr>
            <a:picLocks noGrp="1" noChangeAspect="1" noChangeArrowheads="1"/>
          </p:cNvPicPr>
          <p:nvPr>
            <p:ph idx="1"/>
          </p:nvPr>
        </p:nvPicPr>
        <p:blipFill>
          <a:blip r:embed="rId3" cstate="print"/>
          <a:srcRect/>
          <a:stretch>
            <a:fillRect/>
          </a:stretch>
        </p:blipFill>
        <p:spPr bwMode="auto">
          <a:xfrm>
            <a:off x="2971800" y="1066800"/>
            <a:ext cx="4581243" cy="4076700"/>
          </a:xfrm>
          <a:prstGeom prst="rect">
            <a:avLst/>
          </a:prstGeom>
          <a:noFill/>
          <a:ln w="9525">
            <a:noFill/>
            <a:miter lim="800000"/>
            <a:headEnd/>
            <a:tailEnd/>
          </a:ln>
        </p:spPr>
      </p:pic>
      <p:sp>
        <p:nvSpPr>
          <p:cNvPr id="6" name="Rectangle 5"/>
          <p:cNvSpPr/>
          <p:nvPr/>
        </p:nvSpPr>
        <p:spPr>
          <a:xfrm>
            <a:off x="5791200" y="3200400"/>
            <a:ext cx="1524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descr="transparent green rectangle highlighting Lists/Teams tab"/>
          <p:cNvSpPr/>
          <p:nvPr/>
        </p:nvSpPr>
        <p:spPr>
          <a:xfrm>
            <a:off x="5029200" y="1399593"/>
            <a:ext cx="762000" cy="2286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1" name="Group 20"/>
          <p:cNvGrpSpPr/>
          <p:nvPr/>
        </p:nvGrpSpPr>
        <p:grpSpPr>
          <a:xfrm>
            <a:off x="297021" y="2420538"/>
            <a:ext cx="3962400" cy="3219450"/>
            <a:chOff x="0" y="0"/>
            <a:chExt cx="3962400" cy="3219450"/>
          </a:xfrm>
        </p:grpSpPr>
        <p:pic>
          <p:nvPicPr>
            <p:cNvPr id="22" name="Picture 21"/>
            <p:cNvPicPr>
              <a:picLocks noChangeAspect="1" noChangeArrowheads="1"/>
            </p:cNvPicPr>
            <p:nvPr/>
          </p:nvPicPr>
          <p:blipFill>
            <a:blip r:embed="rId4" cstate="print"/>
            <a:srcRect/>
            <a:stretch>
              <a:fillRect/>
            </a:stretch>
          </p:blipFill>
          <p:spPr bwMode="auto">
            <a:xfrm>
              <a:off x="0" y="0"/>
              <a:ext cx="3962400" cy="3219450"/>
            </a:xfrm>
            <a:prstGeom prst="rect">
              <a:avLst/>
            </a:prstGeom>
            <a:noFill/>
            <a:ln w="9525">
              <a:noFill/>
              <a:miter lim="800000"/>
              <a:headEnd/>
              <a:tailEnd/>
            </a:ln>
          </p:spPr>
        </p:pic>
        <p:pic>
          <p:nvPicPr>
            <p:cNvPr id="23" name="Picture 22"/>
            <p:cNvPicPr>
              <a:picLocks noChangeAspect="1"/>
            </p:cNvPicPr>
            <p:nvPr/>
          </p:nvPicPr>
          <p:blipFill rotWithShape="1">
            <a:blip r:embed="rId5" cstate="print"/>
            <a:srcRect l="2601" t="40412" r="59333" b="14524"/>
            <a:stretch/>
          </p:blipFill>
          <p:spPr>
            <a:xfrm>
              <a:off x="47624" y="1333500"/>
              <a:ext cx="1533525" cy="1476376"/>
            </a:xfrm>
            <a:prstGeom prst="rect">
              <a:avLst/>
            </a:prstGeom>
          </p:spPr>
        </p:pic>
        <p:pic>
          <p:nvPicPr>
            <p:cNvPr id="24" name="Picture 23"/>
            <p:cNvPicPr>
              <a:picLocks noChangeAspect="1"/>
            </p:cNvPicPr>
            <p:nvPr/>
          </p:nvPicPr>
          <p:blipFill rotWithShape="1">
            <a:blip r:embed="rId5" cstate="print"/>
            <a:srcRect l="55326" t="46808" r="3783" b="28479"/>
            <a:stretch/>
          </p:blipFill>
          <p:spPr>
            <a:xfrm>
              <a:off x="2200275" y="1524000"/>
              <a:ext cx="1647322" cy="809625"/>
            </a:xfrm>
            <a:prstGeom prst="rect">
              <a:avLst/>
            </a:prstGeom>
          </p:spPr>
        </p:pic>
      </p:grpSp>
      <p:sp>
        <p:nvSpPr>
          <p:cNvPr id="13" name="Rectangle 12" descr="transparent green rectangle highlighting Clinic selection"/>
          <p:cNvSpPr/>
          <p:nvPr/>
        </p:nvSpPr>
        <p:spPr>
          <a:xfrm>
            <a:off x="468083" y="3113336"/>
            <a:ext cx="457200" cy="2286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363890" y="3766487"/>
            <a:ext cx="1447800" cy="3810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descr="transparent green rectangle highlighting Add tab"/>
          <p:cNvSpPr/>
          <p:nvPr/>
        </p:nvSpPr>
        <p:spPr>
          <a:xfrm>
            <a:off x="1887890" y="4047950"/>
            <a:ext cx="533400" cy="2286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2649890" y="5340255"/>
            <a:ext cx="762000" cy="251901"/>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Line 6"/>
          <p:cNvSpPr>
            <a:spLocks noChangeShapeType="1"/>
          </p:cNvSpPr>
          <p:nvPr/>
        </p:nvSpPr>
        <p:spPr bwMode="auto">
          <a:xfrm flipH="1">
            <a:off x="925283" y="2787155"/>
            <a:ext cx="3418117" cy="326182"/>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26" name="Line 6"/>
          <p:cNvSpPr>
            <a:spLocks noChangeShapeType="1"/>
          </p:cNvSpPr>
          <p:nvPr/>
        </p:nvSpPr>
        <p:spPr bwMode="auto">
          <a:xfrm flipH="1">
            <a:off x="1811690" y="3642662"/>
            <a:ext cx="2531710" cy="123825"/>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27" name="Line 6"/>
          <p:cNvSpPr>
            <a:spLocks noChangeShapeType="1"/>
          </p:cNvSpPr>
          <p:nvPr/>
        </p:nvSpPr>
        <p:spPr bwMode="auto">
          <a:xfrm flipH="1" flipV="1">
            <a:off x="2421290" y="4356324"/>
            <a:ext cx="1922110" cy="215676"/>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28" name="Line 6"/>
          <p:cNvSpPr>
            <a:spLocks noChangeShapeType="1"/>
          </p:cNvSpPr>
          <p:nvPr/>
        </p:nvSpPr>
        <p:spPr bwMode="auto">
          <a:xfrm flipH="1">
            <a:off x="3411890" y="5338762"/>
            <a:ext cx="931510" cy="1494"/>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dirty="0">
              <a:solidFill>
                <a:prstClr val="white">
                  <a:lumMod val="95000"/>
                  <a:lumOff val="5000"/>
                </a:prstClr>
              </a:solidFill>
            </a:endParaRPr>
          </a:p>
        </p:txBody>
      </p:sp>
      <p:sp>
        <p:nvSpPr>
          <p:cNvPr id="9" name="Rectangle 4" descr="green rectangle with text Select your clinic profile&#10;&#10;Select all clinics to display&#10;&#10;Select “Add” &#10; &#10;Select OK.&#10;&#10;"/>
          <p:cNvSpPr>
            <a:spLocks noChangeArrowheads="1"/>
          </p:cNvSpPr>
          <p:nvPr/>
        </p:nvSpPr>
        <p:spPr bwMode="auto">
          <a:xfrm>
            <a:off x="4343400" y="2420538"/>
            <a:ext cx="4343400" cy="321945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US" sz="2800" b="1" dirty="0" smtClean="0">
                <a:solidFill>
                  <a:prstClr val="white"/>
                </a:solidFill>
              </a:rPr>
              <a:t>Select </a:t>
            </a:r>
            <a:r>
              <a:rPr lang="en-US" sz="2800" b="1" dirty="0">
                <a:solidFill>
                  <a:prstClr val="white"/>
                </a:solidFill>
              </a:rPr>
              <a:t>your </a:t>
            </a:r>
            <a:r>
              <a:rPr lang="en-US" sz="2800" b="1" dirty="0" smtClean="0">
                <a:solidFill>
                  <a:prstClr val="white"/>
                </a:solidFill>
              </a:rPr>
              <a:t>clinic profile</a:t>
            </a:r>
            <a:endParaRPr lang="en-US" sz="2800" b="1" dirty="0">
              <a:solidFill>
                <a:prstClr val="white"/>
              </a:solidFill>
            </a:endParaRPr>
          </a:p>
          <a:p>
            <a:endParaRPr lang="en-US" sz="2800" b="1" dirty="0">
              <a:solidFill>
                <a:prstClr val="white"/>
              </a:solidFill>
            </a:endParaRPr>
          </a:p>
          <a:p>
            <a:r>
              <a:rPr lang="en-US" sz="2800" b="1" dirty="0" smtClean="0">
                <a:solidFill>
                  <a:prstClr val="white"/>
                </a:solidFill>
              </a:rPr>
              <a:t>Select </a:t>
            </a:r>
            <a:r>
              <a:rPr lang="en-US" sz="2800" b="1" dirty="0">
                <a:solidFill>
                  <a:prstClr val="white"/>
                </a:solidFill>
              </a:rPr>
              <a:t>all </a:t>
            </a:r>
            <a:r>
              <a:rPr lang="en-US" sz="2800" b="1" dirty="0" smtClean="0">
                <a:solidFill>
                  <a:prstClr val="white"/>
                </a:solidFill>
              </a:rPr>
              <a:t>clinics </a:t>
            </a:r>
            <a:r>
              <a:rPr lang="en-US" sz="2800" b="1" dirty="0">
                <a:solidFill>
                  <a:prstClr val="white"/>
                </a:solidFill>
              </a:rPr>
              <a:t>to </a:t>
            </a:r>
            <a:r>
              <a:rPr lang="en-US" sz="2800" b="1" dirty="0" smtClean="0">
                <a:solidFill>
                  <a:prstClr val="white"/>
                </a:solidFill>
              </a:rPr>
              <a:t>display</a:t>
            </a:r>
            <a:endParaRPr lang="en-US" sz="2800" b="1" dirty="0">
              <a:solidFill>
                <a:prstClr val="white"/>
              </a:solidFill>
            </a:endParaRPr>
          </a:p>
          <a:p>
            <a:endParaRPr lang="en-US" sz="2800" b="1" dirty="0" smtClean="0">
              <a:solidFill>
                <a:prstClr val="white"/>
              </a:solidFill>
            </a:endParaRPr>
          </a:p>
          <a:p>
            <a:r>
              <a:rPr lang="en-US" sz="2800" b="1" dirty="0" smtClean="0">
                <a:solidFill>
                  <a:prstClr val="white"/>
                </a:solidFill>
              </a:rPr>
              <a:t>Select </a:t>
            </a:r>
            <a:r>
              <a:rPr lang="en-US" sz="2800" b="1" dirty="0">
                <a:solidFill>
                  <a:prstClr val="white"/>
                </a:solidFill>
              </a:rPr>
              <a:t>“Add</a:t>
            </a:r>
            <a:r>
              <a:rPr lang="en-US" sz="2800" b="1" dirty="0" smtClean="0">
                <a:solidFill>
                  <a:prstClr val="white"/>
                </a:solidFill>
              </a:rPr>
              <a:t>” </a:t>
            </a:r>
            <a:endParaRPr lang="en-US" sz="2800" b="1" dirty="0">
              <a:solidFill>
                <a:prstClr val="white"/>
              </a:solidFill>
            </a:endParaRPr>
          </a:p>
          <a:p>
            <a:r>
              <a:rPr lang="en-US" sz="2800" b="1" dirty="0">
                <a:solidFill>
                  <a:prstClr val="white"/>
                </a:solidFill>
              </a:rPr>
              <a:t> </a:t>
            </a:r>
            <a:endParaRPr lang="en-US" sz="2800" b="1" dirty="0" smtClean="0">
              <a:solidFill>
                <a:prstClr val="white"/>
              </a:solidFill>
            </a:endParaRPr>
          </a:p>
          <a:p>
            <a:r>
              <a:rPr lang="en-US" sz="2800" b="1" dirty="0" smtClean="0">
                <a:solidFill>
                  <a:prstClr val="white"/>
                </a:solidFill>
              </a:rPr>
              <a:t>Select </a:t>
            </a:r>
            <a:r>
              <a:rPr lang="en-US" sz="2800" b="1" dirty="0">
                <a:solidFill>
                  <a:prstClr val="white"/>
                </a:solidFill>
              </a:rPr>
              <a:t>OK</a:t>
            </a:r>
            <a:r>
              <a:rPr lang="en-US" sz="2800" b="1" dirty="0" smtClean="0">
                <a:solidFill>
                  <a:prstClr val="white"/>
                </a:solidFill>
              </a:rPr>
              <a:t>.</a:t>
            </a:r>
            <a:endParaRPr lang="en-US" sz="2800" b="1" dirty="0">
              <a:solidFill>
                <a:prstClr val="white"/>
              </a:solidFill>
            </a:endParaRPr>
          </a:p>
        </p:txBody>
      </p:sp>
    </p:spTree>
    <p:extLst>
      <p:ext uri="{BB962C8B-B14F-4D97-AF65-F5344CB8AC3E}">
        <p14:creationId xmlns:p14="http://schemas.microsoft.com/office/powerpoint/2010/main" val="18059542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Patient selection dialog box, Select patient field highligh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14400"/>
            <a:ext cx="8991600" cy="5697803"/>
          </a:xfrm>
          <a:prstGeom prst="rect">
            <a:avLst/>
          </a:prstGeom>
        </p:spPr>
      </p:pic>
      <p:sp>
        <p:nvSpPr>
          <p:cNvPr id="20" name="Title 3" descr="Your Default Patient Combination List&#10;"/>
          <p:cNvSpPr txBox="1">
            <a:spLocks/>
          </p:cNvSpPr>
          <p:nvPr/>
        </p:nvSpPr>
        <p:spPr>
          <a:xfrm>
            <a:off x="-14129" y="0"/>
            <a:ext cx="9144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Your Default Patient Combination List</a:t>
            </a:r>
            <a:endParaRPr lang="en-US" sz="3600" dirty="0"/>
          </a:p>
        </p:txBody>
      </p:sp>
    </p:spTree>
    <p:extLst>
      <p:ext uri="{BB962C8B-B14F-4D97-AF65-F5344CB8AC3E}">
        <p14:creationId xmlns:p14="http://schemas.microsoft.com/office/powerpoint/2010/main" val="16513480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a female heathcare worker with clipboa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09"/>
            <a:ext cx="4594860" cy="68580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94860" y="3020291"/>
            <a:ext cx="4549140" cy="762000"/>
          </a:xfrm>
        </p:spPr>
        <p:txBody>
          <a:bodyPr>
            <a:normAutofit/>
          </a:bodyPr>
          <a:lstStyle/>
          <a:p>
            <a:pPr algn="ctr"/>
            <a:r>
              <a:rPr lang="en-US" sz="3600" dirty="0" smtClean="0"/>
              <a:t>Consults</a:t>
            </a:r>
            <a:endParaRPr lang="en-US" dirty="0"/>
          </a:p>
        </p:txBody>
      </p:sp>
    </p:spTree>
    <p:extLst>
      <p:ext uri="{BB962C8B-B14F-4D97-AF65-F5344CB8AC3E}">
        <p14:creationId xmlns:p14="http://schemas.microsoft.com/office/powerpoint/2010/main" val="1113763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41091150"/>
              </p:ext>
            </p:extLst>
          </p:nvPr>
        </p:nvGraphicFramePr>
        <p:xfrm>
          <a:off x="152400" y="0"/>
          <a:ext cx="88392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896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treme close up image of keyoard and Tab key"/>
          <p:cNvPicPr>
            <a:picLocks noChangeAspect="1"/>
          </p:cNvPicPr>
          <p:nvPr/>
        </p:nvPicPr>
        <p:blipFill rotWithShape="1">
          <a:blip r:embed="rId3" cstate="print">
            <a:extLst>
              <a:ext uri="{28A0092B-C50C-407E-A947-70E740481C1C}">
                <a14:useLocalDpi xmlns:a14="http://schemas.microsoft.com/office/drawing/2010/main" val="0"/>
              </a:ext>
            </a:extLst>
          </a:blip>
          <a:srcRect l="3176" t="7925" r="14938"/>
          <a:stretch/>
        </p:blipFill>
        <p:spPr>
          <a:xfrm>
            <a:off x="1" y="0"/>
            <a:ext cx="9144000" cy="6858000"/>
          </a:xfrm>
          <a:prstGeom prst="rect">
            <a:avLst/>
          </a:prstGeom>
        </p:spPr>
      </p:pic>
      <p:pic>
        <p:nvPicPr>
          <p:cNvPr id="3075" name="Picture 3" descr="screen shot of Confirm Deletion dialog box"/>
          <p:cNvPicPr>
            <a:picLocks noChangeAspect="1" noChangeArrowheads="1"/>
          </p:cNvPicPr>
          <p:nvPr/>
        </p:nvPicPr>
        <p:blipFill>
          <a:blip r:embed="rId4" cstate="print"/>
          <a:srcRect/>
          <a:stretch>
            <a:fillRect/>
          </a:stretch>
        </p:blipFill>
        <p:spPr bwMode="auto">
          <a:xfrm>
            <a:off x="152400" y="4114800"/>
            <a:ext cx="6202297" cy="2630296"/>
          </a:xfrm>
          <a:prstGeom prst="rect">
            <a:avLst/>
          </a:prstGeom>
          <a:noFill/>
          <a:ln w="9525">
            <a:noFill/>
            <a:miter lim="800000"/>
            <a:headEnd/>
            <a:tailEnd/>
          </a:ln>
        </p:spPr>
      </p:pic>
      <p:sp>
        <p:nvSpPr>
          <p:cNvPr id="3" name="Rectangular Callout 2" descr="transparent blue rectangular callout"/>
          <p:cNvSpPr/>
          <p:nvPr/>
        </p:nvSpPr>
        <p:spPr>
          <a:xfrm>
            <a:off x="76137" y="0"/>
            <a:ext cx="3657663" cy="1371599"/>
          </a:xfrm>
          <a:prstGeom prst="wedgeRectCallout">
            <a:avLst>
              <a:gd name="adj1" fmla="val 60775"/>
              <a:gd name="adj2" fmla="val 394882"/>
            </a:avLst>
          </a:prstGeom>
          <a:solidFill>
            <a:schemeClr val="accent1">
              <a:alpha val="21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descr="Press TAB key to select a different choice&#10;"/>
          <p:cNvSpPr/>
          <p:nvPr/>
        </p:nvSpPr>
        <p:spPr>
          <a:xfrm>
            <a:off x="119979" y="76200"/>
            <a:ext cx="3521997" cy="1142999"/>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solidFill>
                  <a:prstClr val="white"/>
                </a:solidFill>
              </a:rPr>
              <a:t>Press TAB key </a:t>
            </a:r>
            <a:endParaRPr lang="en-US" sz="2800" dirty="0" smtClean="0">
              <a:solidFill>
                <a:prstClr val="white"/>
              </a:solidFill>
            </a:endParaRPr>
          </a:p>
          <a:p>
            <a:pPr algn="ctr"/>
            <a:r>
              <a:rPr lang="en-US" sz="2800" dirty="0" smtClean="0">
                <a:solidFill>
                  <a:prstClr val="white"/>
                </a:solidFill>
              </a:rPr>
              <a:t>to </a:t>
            </a:r>
            <a:r>
              <a:rPr lang="en-US" sz="2800" dirty="0">
                <a:solidFill>
                  <a:prstClr val="white"/>
                </a:solidFill>
              </a:rPr>
              <a:t>select a different </a:t>
            </a:r>
            <a:r>
              <a:rPr lang="en-US" sz="2800" dirty="0" smtClean="0">
                <a:solidFill>
                  <a:prstClr val="white"/>
                </a:solidFill>
              </a:rPr>
              <a:t>choice</a:t>
            </a:r>
            <a:endParaRPr lang="en-US" sz="2800" dirty="0">
              <a:solidFill>
                <a:prstClr val="white"/>
              </a:solidFill>
            </a:endParaRPr>
          </a:p>
        </p:txBody>
      </p:sp>
    </p:spTree>
    <p:extLst>
      <p:ext uri="{BB962C8B-B14F-4D97-AF65-F5344CB8AC3E}">
        <p14:creationId xmlns:p14="http://schemas.microsoft.com/office/powerpoint/2010/main" val="18870807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82070081"/>
              </p:ext>
            </p:extLst>
          </p:nvPr>
        </p:nvGraphicFramePr>
        <p:xfrm>
          <a:off x="228600" y="609600"/>
          <a:ext cx="8610600" cy="121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p:cNvSpPr>
            <a:spLocks noGrp="1"/>
          </p:cNvSpPr>
          <p:nvPr>
            <p:ph type="title"/>
          </p:nvPr>
        </p:nvSpPr>
        <p:spPr>
          <a:xfrm>
            <a:off x="0" y="-76200"/>
            <a:ext cx="9144000" cy="762000"/>
          </a:xfrm>
        </p:spPr>
        <p:txBody>
          <a:bodyPr>
            <a:normAutofit/>
          </a:bodyPr>
          <a:lstStyle/>
          <a:p>
            <a:pPr algn="ctr"/>
            <a:r>
              <a:rPr lang="en-US" sz="3200" dirty="0" smtClean="0"/>
              <a:t>Consult Reports</a:t>
            </a:r>
            <a:endParaRPr lang="en-US" sz="3200" dirty="0"/>
          </a:p>
        </p:txBody>
      </p:sp>
      <p:sp>
        <p:nvSpPr>
          <p:cNvPr id="7" name="Rectangle 6"/>
          <p:cNvSpPr/>
          <p:nvPr/>
        </p:nvSpPr>
        <p:spPr>
          <a:xfrm>
            <a:off x="2057400" y="3983689"/>
            <a:ext cx="1143000" cy="1502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347633"/>
            <a:ext cx="8594650" cy="5053167"/>
          </a:xfrm>
          <a:prstGeom prst="rect">
            <a:avLst/>
          </a:prstGeom>
        </p:spPr>
      </p:pic>
    </p:spTree>
    <p:extLst>
      <p:ext uri="{BB962C8B-B14F-4D97-AF65-F5344CB8AC3E}">
        <p14:creationId xmlns:p14="http://schemas.microsoft.com/office/powerpoint/2010/main" val="7059600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97542284"/>
              </p:ext>
            </p:extLst>
          </p:nvPr>
        </p:nvGraphicFramePr>
        <p:xfrm>
          <a:off x="-457200" y="685800"/>
          <a:ext cx="103632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0" y="0"/>
            <a:ext cx="9144000" cy="685800"/>
          </a:xfrm>
        </p:spPr>
        <p:txBody>
          <a:bodyPr>
            <a:normAutofit fontScale="90000"/>
          </a:bodyPr>
          <a:lstStyle/>
          <a:p>
            <a:pPr algn="ctr"/>
            <a:r>
              <a:rPr lang="en-US" dirty="0" smtClean="0"/>
              <a:t>Orders Tab</a:t>
            </a:r>
            <a:endParaRPr lang="en-US" dirty="0"/>
          </a:p>
        </p:txBody>
      </p:sp>
    </p:spTree>
    <p:extLst>
      <p:ext uri="{BB962C8B-B14F-4D97-AF65-F5344CB8AC3E}">
        <p14:creationId xmlns:p14="http://schemas.microsoft.com/office/powerpoint/2010/main" val="25774467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descr="screen shot of CPRS View, then Custom Order View selected"/>
          <p:cNvPicPr>
            <a:picLocks noChangeAspect="1" noChangeArrowheads="1"/>
          </p:cNvPicPr>
          <p:nvPr/>
        </p:nvPicPr>
        <p:blipFill>
          <a:blip r:embed="rId3" cstate="print"/>
          <a:srcRect/>
          <a:stretch>
            <a:fillRect/>
          </a:stretch>
        </p:blipFill>
        <p:spPr bwMode="auto">
          <a:xfrm>
            <a:off x="280737" y="1295400"/>
            <a:ext cx="8482263" cy="3581400"/>
          </a:xfrm>
          <a:prstGeom prst="rect">
            <a:avLst/>
          </a:prstGeom>
          <a:noFill/>
          <a:ln w="31750">
            <a:solidFill>
              <a:srgbClr val="0000FF"/>
            </a:solidFill>
            <a:miter lim="800000"/>
            <a:headEnd/>
            <a:tailEnd/>
          </a:ln>
        </p:spPr>
      </p:pic>
      <p:sp>
        <p:nvSpPr>
          <p:cNvPr id="2" name="Rectangular Callout 1"/>
          <p:cNvSpPr/>
          <p:nvPr/>
        </p:nvSpPr>
        <p:spPr>
          <a:xfrm>
            <a:off x="4369468" y="5029200"/>
            <a:ext cx="3429000" cy="990600"/>
          </a:xfrm>
          <a:prstGeom prst="wedgeRectCallout">
            <a:avLst>
              <a:gd name="adj1" fmla="val -109722"/>
              <a:gd name="adj2" fmla="val -203721"/>
            </a:avLst>
          </a:prstGeom>
          <a:solidFill>
            <a:schemeClr val="accent3">
              <a:alpha val="38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Rectangle 4" descr="green rectangle with text Custom view option&#10;"/>
          <p:cNvSpPr>
            <a:spLocks noChangeArrowheads="1"/>
          </p:cNvSpPr>
          <p:nvPr/>
        </p:nvSpPr>
        <p:spPr bwMode="auto">
          <a:xfrm>
            <a:off x="4521868" y="5208037"/>
            <a:ext cx="3124200" cy="6096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US" sz="2800" b="1" dirty="0" smtClean="0">
                <a:solidFill>
                  <a:prstClr val="white"/>
                </a:solidFill>
              </a:rPr>
              <a:t>Custom view option</a:t>
            </a:r>
            <a:endParaRPr lang="en-US" sz="2800" b="1" dirty="0">
              <a:solidFill>
                <a:prstClr val="white"/>
              </a:solidFill>
            </a:endParaRPr>
          </a:p>
        </p:txBody>
      </p:sp>
      <p:sp>
        <p:nvSpPr>
          <p:cNvPr id="40962" name="Title 1"/>
          <p:cNvSpPr>
            <a:spLocks noGrp="1"/>
          </p:cNvSpPr>
          <p:nvPr>
            <p:ph type="title"/>
          </p:nvPr>
        </p:nvSpPr>
        <p:spPr>
          <a:xfrm>
            <a:off x="990600" y="152400"/>
            <a:ext cx="7126287" cy="838200"/>
          </a:xfrm>
        </p:spPr>
        <p:txBody>
          <a:bodyPr/>
          <a:lstStyle/>
          <a:p>
            <a:pPr algn="ctr"/>
            <a:r>
              <a:rPr lang="en-US" sz="3600" b="1" dirty="0" smtClean="0"/>
              <a:t>Custom View in Orders Tab</a:t>
            </a:r>
          </a:p>
        </p:txBody>
      </p:sp>
    </p:spTree>
    <p:extLst>
      <p:ext uri="{BB962C8B-B14F-4D97-AF65-F5344CB8AC3E}">
        <p14:creationId xmlns:p14="http://schemas.microsoft.com/office/powerpoint/2010/main" val="40287667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762000"/>
            <a:ext cx="5397015" cy="5867399"/>
            <a:chOff x="0" y="0"/>
            <a:chExt cx="4161905" cy="4323810"/>
          </a:xfrm>
        </p:grpSpPr>
        <p:pic>
          <p:nvPicPr>
            <p:cNvPr id="5" name="Picture 4" descr="screen shot of Custom Order view menu"/>
            <p:cNvPicPr>
              <a:picLocks noChangeAspect="1"/>
            </p:cNvPicPr>
            <p:nvPr/>
          </p:nvPicPr>
          <p:blipFill rotWithShape="1">
            <a:blip r:embed="rId3" cstate="print"/>
            <a:srcRect r="50337"/>
            <a:stretch/>
          </p:blipFill>
          <p:spPr>
            <a:xfrm>
              <a:off x="0" y="0"/>
              <a:ext cx="2066925" cy="4323810"/>
            </a:xfrm>
            <a:prstGeom prst="rect">
              <a:avLst/>
            </a:prstGeom>
          </p:spPr>
        </p:pic>
        <p:pic>
          <p:nvPicPr>
            <p:cNvPr id="6" name="Picture 5" descr="screen shot of Custom Order view menu"/>
            <p:cNvPicPr>
              <a:picLocks noChangeAspect="1"/>
            </p:cNvPicPr>
            <p:nvPr/>
          </p:nvPicPr>
          <p:blipFill rotWithShape="1">
            <a:blip r:embed="rId4" cstate="print"/>
            <a:srcRect l="49663"/>
            <a:stretch/>
          </p:blipFill>
          <p:spPr>
            <a:xfrm>
              <a:off x="2066925" y="0"/>
              <a:ext cx="2094980" cy="4323810"/>
            </a:xfrm>
            <a:prstGeom prst="rect">
              <a:avLst/>
            </a:prstGeom>
          </p:spPr>
        </p:pic>
      </p:grpSp>
      <p:sp>
        <p:nvSpPr>
          <p:cNvPr id="13" name="Rectangular Callout 12" descr="transparent green rectangular callout"/>
          <p:cNvSpPr/>
          <p:nvPr/>
        </p:nvSpPr>
        <p:spPr>
          <a:xfrm>
            <a:off x="5625615" y="4648200"/>
            <a:ext cx="3442185" cy="1101187"/>
          </a:xfrm>
          <a:prstGeom prst="wedgeRectCallout">
            <a:avLst>
              <a:gd name="adj1" fmla="val -98279"/>
              <a:gd name="adj2" fmla="val -199267"/>
            </a:avLst>
          </a:prstGeom>
          <a:solidFill>
            <a:schemeClr val="accent3">
              <a:alpha val="38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5" name="Rectangle 4" descr="green rectangle with text Select Type of Order&#10;&#10;"/>
          <p:cNvSpPr>
            <a:spLocks noChangeArrowheads="1"/>
          </p:cNvSpPr>
          <p:nvPr/>
        </p:nvSpPr>
        <p:spPr bwMode="auto">
          <a:xfrm>
            <a:off x="5718921" y="4733150"/>
            <a:ext cx="3208255" cy="94003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US" sz="2800" b="1" dirty="0">
                <a:solidFill>
                  <a:prstClr val="white"/>
                </a:solidFill>
              </a:rPr>
              <a:t>Select </a:t>
            </a:r>
            <a:r>
              <a:rPr lang="en-US" sz="2800" b="1" dirty="0" smtClean="0">
                <a:solidFill>
                  <a:prstClr val="white"/>
                </a:solidFill>
              </a:rPr>
              <a:t>Type of Order</a:t>
            </a:r>
            <a:endParaRPr lang="en-US" sz="2800" b="1" dirty="0">
              <a:solidFill>
                <a:prstClr val="white"/>
              </a:solidFill>
            </a:endParaRPr>
          </a:p>
        </p:txBody>
      </p:sp>
      <p:sp>
        <p:nvSpPr>
          <p:cNvPr id="12" name="Rectangular Callout 11" descr="transparent green rectangular callout"/>
          <p:cNvSpPr/>
          <p:nvPr/>
        </p:nvSpPr>
        <p:spPr>
          <a:xfrm>
            <a:off x="6102999" y="1524000"/>
            <a:ext cx="2736201" cy="1128045"/>
          </a:xfrm>
          <a:prstGeom prst="wedgeRectCallout">
            <a:avLst>
              <a:gd name="adj1" fmla="val -179910"/>
              <a:gd name="adj2" fmla="val -15366"/>
            </a:avLst>
          </a:prstGeom>
          <a:solidFill>
            <a:schemeClr val="accent3">
              <a:alpha val="38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4" name="Rectangle 4" descr="green rectangle with text Select Active&#10;"/>
          <p:cNvSpPr>
            <a:spLocks noChangeArrowheads="1"/>
          </p:cNvSpPr>
          <p:nvPr/>
        </p:nvSpPr>
        <p:spPr bwMode="auto">
          <a:xfrm>
            <a:off x="6248401" y="1654105"/>
            <a:ext cx="2438400" cy="84554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US" sz="2800" b="1" dirty="0" smtClean="0">
                <a:solidFill>
                  <a:prstClr val="white"/>
                </a:solidFill>
              </a:rPr>
              <a:t>Select Active</a:t>
            </a:r>
            <a:endParaRPr lang="en-US" sz="2800" b="1" dirty="0">
              <a:solidFill>
                <a:prstClr val="white"/>
              </a:solidFill>
            </a:endParaRPr>
          </a:p>
        </p:txBody>
      </p:sp>
      <p:sp>
        <p:nvSpPr>
          <p:cNvPr id="41986" name="Rectangle 2"/>
          <p:cNvSpPr>
            <a:spLocks noGrp="1" noChangeArrowheads="1"/>
          </p:cNvSpPr>
          <p:nvPr>
            <p:ph type="title"/>
          </p:nvPr>
        </p:nvSpPr>
        <p:spPr>
          <a:xfrm>
            <a:off x="0" y="152400"/>
            <a:ext cx="9144000" cy="685800"/>
          </a:xfrm>
        </p:spPr>
        <p:txBody>
          <a:bodyPr/>
          <a:lstStyle/>
          <a:p>
            <a:pPr algn="ctr" eaLnBrk="1" hangingPunct="1"/>
            <a:r>
              <a:rPr lang="en-US" sz="3600" dirty="0" smtClean="0"/>
              <a:t>Custom Views of Orders</a:t>
            </a:r>
          </a:p>
        </p:txBody>
      </p:sp>
    </p:spTree>
    <p:extLst>
      <p:ext uri="{BB962C8B-B14F-4D97-AF65-F5344CB8AC3E}">
        <p14:creationId xmlns:p14="http://schemas.microsoft.com/office/powerpoint/2010/main" val="5777893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of nursing order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36376"/>
            <a:ext cx="8915400" cy="6002854"/>
          </a:xfrm>
          <a:prstGeom prst="rect">
            <a:avLst/>
          </a:prstGeom>
        </p:spPr>
      </p:pic>
      <p:sp>
        <p:nvSpPr>
          <p:cNvPr id="6" name="Rectangle 2"/>
          <p:cNvSpPr>
            <a:spLocks noGrp="1" noChangeArrowheads="1"/>
          </p:cNvSpPr>
          <p:nvPr>
            <p:ph type="title"/>
          </p:nvPr>
        </p:nvSpPr>
        <p:spPr>
          <a:xfrm>
            <a:off x="634285" y="152400"/>
            <a:ext cx="7838916" cy="685800"/>
          </a:xfrm>
        </p:spPr>
        <p:txBody>
          <a:bodyPr>
            <a:normAutofit/>
          </a:bodyPr>
          <a:lstStyle/>
          <a:p>
            <a:pPr algn="ctr" eaLnBrk="1" hangingPunct="1"/>
            <a:r>
              <a:rPr lang="en-US" sz="3600" b="1" dirty="0" smtClean="0"/>
              <a:t>Custom Views of Orders</a:t>
            </a:r>
          </a:p>
        </p:txBody>
      </p:sp>
    </p:spTree>
    <p:extLst>
      <p:ext uri="{BB962C8B-B14F-4D97-AF65-F5344CB8AC3E}">
        <p14:creationId xmlns:p14="http://schemas.microsoft.com/office/powerpoint/2010/main" val="41141554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Medications&#10;Labs&#10;Consults&#10;"/>
          <p:cNvGraphicFramePr/>
          <p:nvPr>
            <p:extLst>
              <p:ext uri="{D42A27DB-BD31-4B8C-83A1-F6EECF244321}">
                <p14:modId xmlns:p14="http://schemas.microsoft.com/office/powerpoint/2010/main" val="479473119"/>
              </p:ext>
            </p:extLst>
          </p:nvPr>
        </p:nvGraphicFramePr>
        <p:xfrm>
          <a:off x="533400" y="1524000"/>
          <a:ext cx="8153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descr="Personal Quick Orders (Orders Tab)&#10;"/>
          <p:cNvGraphicFramePr/>
          <p:nvPr>
            <p:extLst>
              <p:ext uri="{D42A27DB-BD31-4B8C-83A1-F6EECF244321}">
                <p14:modId xmlns:p14="http://schemas.microsoft.com/office/powerpoint/2010/main" val="3505074797"/>
              </p:ext>
            </p:extLst>
          </p:nvPr>
        </p:nvGraphicFramePr>
        <p:xfrm>
          <a:off x="533400" y="228600"/>
          <a:ext cx="81534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637132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762000"/>
          </a:xfrm>
        </p:spPr>
        <p:txBody>
          <a:bodyPr/>
          <a:lstStyle/>
          <a:p>
            <a:pPr algn="ctr"/>
            <a:r>
              <a:rPr lang="en-US" sz="3600" dirty="0" smtClean="0"/>
              <a:t>Medications</a:t>
            </a:r>
            <a:endParaRPr lang="en-US" sz="3600" dirty="0"/>
          </a:p>
        </p:txBody>
      </p:sp>
      <p:pic>
        <p:nvPicPr>
          <p:cNvPr id="9" name="Picture 8" descr="screen shot of CPRS window, Options tab selected&#10;screen shot of Options menu selections, Save as Quick Order and Edit Common Li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5351"/>
            <a:ext cx="8220136" cy="5641649"/>
          </a:xfrm>
          <a:prstGeom prst="rect">
            <a:avLst/>
          </a:prstGeom>
        </p:spPr>
      </p:pic>
    </p:spTree>
    <p:extLst>
      <p:ext uri="{BB962C8B-B14F-4D97-AF65-F5344CB8AC3E}">
        <p14:creationId xmlns:p14="http://schemas.microsoft.com/office/powerpoint/2010/main" val="6390372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126287" cy="685800"/>
          </a:xfrm>
        </p:spPr>
        <p:txBody>
          <a:bodyPr/>
          <a:lstStyle/>
          <a:p>
            <a:pPr algn="ctr"/>
            <a:r>
              <a:rPr lang="en-US" sz="3600" b="1" dirty="0" smtClean="0"/>
              <a:t>Labs</a:t>
            </a:r>
            <a:endParaRPr lang="en-US" sz="3600" b="1" dirty="0"/>
          </a:p>
        </p:txBody>
      </p:sp>
      <p:pic>
        <p:nvPicPr>
          <p:cNvPr id="7" name="Picture 6" descr="screen shot of CPRS window, Options tab selected&#10;&#10;screen shot of Options menu selections, Save as Quick Order and Edit Common Li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07943"/>
            <a:ext cx="8231343" cy="5669057"/>
          </a:xfrm>
          <a:prstGeom prst="rect">
            <a:avLst/>
          </a:prstGeom>
        </p:spPr>
      </p:pic>
    </p:spTree>
    <p:extLst>
      <p:ext uri="{BB962C8B-B14F-4D97-AF65-F5344CB8AC3E}">
        <p14:creationId xmlns:p14="http://schemas.microsoft.com/office/powerpoint/2010/main" val="34349899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d Add Quick Order (lab) menu"/>
          <p:cNvPicPr>
            <a:picLocks noChangeAspect="1" noChangeArrowheads="1"/>
          </p:cNvPicPr>
          <p:nvPr/>
        </p:nvPicPr>
        <p:blipFill>
          <a:blip r:embed="rId3" cstate="print"/>
          <a:srcRect/>
          <a:stretch>
            <a:fillRect/>
          </a:stretch>
        </p:blipFill>
        <p:spPr bwMode="auto">
          <a:xfrm>
            <a:off x="4694557" y="1364974"/>
            <a:ext cx="4220843" cy="4354864"/>
          </a:xfrm>
          <a:prstGeom prst="rect">
            <a:avLst/>
          </a:prstGeom>
          <a:noFill/>
          <a:ln w="1">
            <a:noFill/>
            <a:miter lim="800000"/>
            <a:headEnd/>
            <a:tailEnd type="none" w="med" len="med"/>
          </a:ln>
          <a:effectLst/>
        </p:spPr>
      </p:pic>
      <p:pic>
        <p:nvPicPr>
          <p:cNvPr id="3" name="Picture 2" descr="screen shot od Add Quick Order (Out. Meds) menu"/>
          <p:cNvPicPr>
            <a:picLocks noChangeAspect="1" noChangeArrowheads="1"/>
          </p:cNvPicPr>
          <p:nvPr/>
        </p:nvPicPr>
        <p:blipFill>
          <a:blip r:embed="rId4" cstate="print"/>
          <a:srcRect/>
          <a:stretch>
            <a:fillRect/>
          </a:stretch>
        </p:blipFill>
        <p:spPr bwMode="auto">
          <a:xfrm>
            <a:off x="205177" y="1371600"/>
            <a:ext cx="4214423" cy="4348239"/>
          </a:xfrm>
          <a:prstGeom prst="rect">
            <a:avLst/>
          </a:prstGeom>
          <a:noFill/>
          <a:ln w="1">
            <a:noFill/>
            <a:miter lim="800000"/>
            <a:headEnd/>
            <a:tailEnd type="none" w="med" len="med"/>
          </a:ln>
          <a:effectLst/>
        </p:spPr>
      </p:pic>
      <p:sp>
        <p:nvSpPr>
          <p:cNvPr id="2" name="Title 1"/>
          <p:cNvSpPr>
            <a:spLocks noGrp="1"/>
          </p:cNvSpPr>
          <p:nvPr>
            <p:ph type="title"/>
          </p:nvPr>
        </p:nvSpPr>
        <p:spPr>
          <a:xfrm>
            <a:off x="0" y="152400"/>
            <a:ext cx="9144000" cy="914400"/>
          </a:xfrm>
        </p:spPr>
        <p:txBody>
          <a:bodyPr/>
          <a:lstStyle/>
          <a:p>
            <a:pPr algn="ctr"/>
            <a:r>
              <a:rPr lang="en-US" sz="3600" dirty="0" smtClean="0"/>
              <a:t>Organize and Save</a:t>
            </a:r>
            <a:endParaRPr lang="en-US" sz="3600" dirty="0"/>
          </a:p>
        </p:txBody>
      </p:sp>
    </p:spTree>
    <p:extLst>
      <p:ext uri="{BB962C8B-B14F-4D97-AF65-F5344CB8AC3E}">
        <p14:creationId xmlns:p14="http://schemas.microsoft.com/office/powerpoint/2010/main" val="17292963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 shot of Order a Lab Test win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629" y="1470772"/>
            <a:ext cx="7213655" cy="474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transparent green rectangle highlighting Available Lab Tests field"/>
          <p:cNvSpPr/>
          <p:nvPr/>
        </p:nvSpPr>
        <p:spPr>
          <a:xfrm>
            <a:off x="685800" y="2343346"/>
            <a:ext cx="1828800" cy="8382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ular Callout 6" descr="transparent green rectangular callout"/>
          <p:cNvSpPr/>
          <p:nvPr/>
        </p:nvSpPr>
        <p:spPr>
          <a:xfrm>
            <a:off x="4657725" y="3076609"/>
            <a:ext cx="3848100" cy="1042399"/>
          </a:xfrm>
          <a:prstGeom prst="wedgeRectCallout">
            <a:avLst>
              <a:gd name="adj1" fmla="val -104518"/>
              <a:gd name="adj2" fmla="val -51123"/>
            </a:avLst>
          </a:prstGeom>
          <a:solidFill>
            <a:schemeClr val="accent3">
              <a:alpha val="36000"/>
            </a:schemeClr>
          </a:solidFill>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Rectangle 4" descr="green rectangle with text Personal Quick Orders&#10;"/>
          <p:cNvSpPr/>
          <p:nvPr/>
        </p:nvSpPr>
        <p:spPr>
          <a:xfrm>
            <a:off x="4791075" y="3166061"/>
            <a:ext cx="3581400" cy="82132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lvl="1" algn="ctr">
              <a:defRPr/>
            </a:pPr>
            <a:r>
              <a:rPr lang="en-US" sz="2800" b="1" dirty="0" smtClean="0"/>
              <a:t>Personal Quick Orders</a:t>
            </a:r>
          </a:p>
        </p:txBody>
      </p:sp>
      <p:sp>
        <p:nvSpPr>
          <p:cNvPr id="2" name="Title 1"/>
          <p:cNvSpPr>
            <a:spLocks noGrp="1"/>
          </p:cNvSpPr>
          <p:nvPr>
            <p:ph type="title"/>
          </p:nvPr>
        </p:nvSpPr>
        <p:spPr>
          <a:xfrm>
            <a:off x="457200" y="76200"/>
            <a:ext cx="8229600" cy="914400"/>
          </a:xfrm>
        </p:spPr>
        <p:txBody>
          <a:bodyPr>
            <a:normAutofit/>
          </a:bodyPr>
          <a:lstStyle/>
          <a:p>
            <a:r>
              <a:rPr lang="en-US" sz="3600" b="1" dirty="0" smtClean="0"/>
              <a:t>Lab Order Screen</a:t>
            </a:r>
            <a:endParaRPr lang="en-US" sz="3600" b="1" dirty="0"/>
          </a:p>
        </p:txBody>
      </p:sp>
    </p:spTree>
    <p:extLst>
      <p:ext uri="{BB962C8B-B14F-4D97-AF65-F5344CB8AC3E}">
        <p14:creationId xmlns:p14="http://schemas.microsoft.com/office/powerpoint/2010/main" val="4147288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of CPRS menu"/>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52827"/>
            <a:ext cx="6172200" cy="5724939"/>
          </a:xfrm>
          <a:prstGeom prst="rect">
            <a:avLst/>
          </a:prstGeom>
          <a:ln w="57150">
            <a:solidFill>
              <a:srgbClr val="F4F3EC"/>
            </a:solidFill>
          </a:ln>
        </p:spPr>
      </p:pic>
      <p:sp>
        <p:nvSpPr>
          <p:cNvPr id="14" name="Rectangle 13" descr="transparent green rectangle highlighting Edit"/>
          <p:cNvSpPr/>
          <p:nvPr/>
        </p:nvSpPr>
        <p:spPr>
          <a:xfrm>
            <a:off x="639618" y="685800"/>
            <a:ext cx="351924" cy="188925"/>
          </a:xfrm>
          <a:prstGeom prst="rect">
            <a:avLst/>
          </a:prstGeom>
          <a:noFill/>
          <a:ln w="38100">
            <a:solidFill>
              <a:schemeClr val="accent3"/>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4" name="Straight Arrow Connector 3" descr="green right arrow connector"/>
          <p:cNvCxnSpPr/>
          <p:nvPr/>
        </p:nvCxnSpPr>
        <p:spPr>
          <a:xfrm>
            <a:off x="304800" y="228600"/>
            <a:ext cx="334818" cy="304800"/>
          </a:xfrm>
          <a:prstGeom prst="straightConnector1">
            <a:avLst/>
          </a:prstGeom>
          <a:ln>
            <a:tailEnd type="arrow"/>
          </a:ln>
          <a:effectLst>
            <a:glow rad="1016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1" name="Rectangular Callout 20" descr="transparent green rectangular callout"/>
          <p:cNvSpPr/>
          <p:nvPr/>
        </p:nvSpPr>
        <p:spPr>
          <a:xfrm>
            <a:off x="7010400" y="4377515"/>
            <a:ext cx="1981200" cy="880285"/>
          </a:xfrm>
          <a:prstGeom prst="wedgeRectCallout">
            <a:avLst>
              <a:gd name="adj1" fmla="val 8369"/>
              <a:gd name="adj2" fmla="val -237988"/>
            </a:avLst>
          </a:prstGeom>
          <a:solidFill>
            <a:schemeClr val="accent3">
              <a:alpha val="37000"/>
            </a:schemeClr>
          </a:solidFill>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Rectangle 21" descr="Right Click&#10;"/>
          <p:cNvSpPr/>
          <p:nvPr/>
        </p:nvSpPr>
        <p:spPr>
          <a:xfrm>
            <a:off x="7086600" y="4453716"/>
            <a:ext cx="1767842" cy="693769"/>
          </a:xfrm>
          <a:prstGeom prst="rect">
            <a:avLst/>
          </a:prstGeom>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smtClean="0">
                <a:solidFill>
                  <a:prstClr val="white"/>
                </a:solidFill>
              </a:rPr>
              <a:t>Right </a:t>
            </a:r>
            <a:r>
              <a:rPr lang="en-US" sz="2800" b="1" dirty="0">
                <a:solidFill>
                  <a:prstClr val="white"/>
                </a:solidFill>
              </a:rPr>
              <a:t>Click</a:t>
            </a:r>
          </a:p>
        </p:txBody>
      </p:sp>
      <p:pic>
        <p:nvPicPr>
          <p:cNvPr id="16" name="Picture 2" descr="image of a computer mous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96" t="28868" b="4846"/>
          <a:stretch/>
        </p:blipFill>
        <p:spPr bwMode="auto">
          <a:xfrm rot="16200000">
            <a:off x="6037655" y="920996"/>
            <a:ext cx="3737784" cy="189579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0" y="156454"/>
            <a:ext cx="9144000" cy="487362"/>
          </a:xfrm>
        </p:spPr>
        <p:txBody>
          <a:bodyPr>
            <a:noAutofit/>
          </a:bodyPr>
          <a:lstStyle/>
          <a:p>
            <a:r>
              <a:rPr lang="en-US" sz="3600" dirty="0" smtClean="0">
                <a:effectLst>
                  <a:outerShdw blurRad="38100" dist="38100" dir="2700000" algn="tl">
                    <a:srgbClr val="000000">
                      <a:alpha val="43137"/>
                    </a:srgbClr>
                  </a:outerShdw>
                </a:effectLst>
              </a:rPr>
              <a:t>Shortcuts</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04359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220611355"/>
              </p:ext>
            </p:extLst>
          </p:nvPr>
        </p:nvGraphicFramePr>
        <p:xfrm>
          <a:off x="304800" y="838200"/>
          <a:ext cx="84582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0" y="152400"/>
            <a:ext cx="9144000" cy="685800"/>
          </a:xfrm>
        </p:spPr>
        <p:txBody>
          <a:bodyPr>
            <a:noAutofit/>
          </a:bodyPr>
          <a:lstStyle/>
          <a:p>
            <a:pPr algn="ctr"/>
            <a:r>
              <a:rPr lang="en-US" sz="3600" dirty="0" smtClean="0"/>
              <a:t>Personal (Customized) Templates</a:t>
            </a:r>
            <a:endParaRPr lang="en-US" sz="3600" dirty="0"/>
          </a:p>
        </p:txBody>
      </p:sp>
    </p:spTree>
    <p:extLst>
      <p:ext uri="{BB962C8B-B14F-4D97-AF65-F5344CB8AC3E}">
        <p14:creationId xmlns:p14="http://schemas.microsoft.com/office/powerpoint/2010/main" val="1734178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creen shot of Template: CAR CATH LAB PROC RPT"/>
          <p:cNvGrpSpPr/>
          <p:nvPr/>
        </p:nvGrpSpPr>
        <p:grpSpPr>
          <a:xfrm>
            <a:off x="228600" y="838200"/>
            <a:ext cx="8686800" cy="5791200"/>
            <a:chOff x="0" y="0"/>
            <a:chExt cx="10683328" cy="8371429"/>
          </a:xfrm>
        </p:grpSpPr>
        <p:pic>
          <p:nvPicPr>
            <p:cNvPr id="6" name="Picture 5"/>
            <p:cNvPicPr>
              <a:picLocks noChangeAspect="1"/>
            </p:cNvPicPr>
            <p:nvPr/>
          </p:nvPicPr>
          <p:blipFill>
            <a:blip r:embed="rId3" cstate="print"/>
            <a:stretch>
              <a:fillRect/>
            </a:stretch>
          </p:blipFill>
          <p:spPr>
            <a:xfrm>
              <a:off x="0" y="0"/>
              <a:ext cx="10683328" cy="8371429"/>
            </a:xfrm>
            <a:prstGeom prst="rect">
              <a:avLst/>
            </a:prstGeom>
            <a:ln w="31750">
              <a:solidFill>
                <a:srgbClr val="0000FF"/>
              </a:solidFill>
            </a:ln>
          </p:spPr>
        </p:pic>
        <p:pic>
          <p:nvPicPr>
            <p:cNvPr id="7" name="Picture 6"/>
            <p:cNvPicPr>
              <a:picLocks noChangeAspect="1"/>
            </p:cNvPicPr>
            <p:nvPr/>
          </p:nvPicPr>
          <p:blipFill rotWithShape="1">
            <a:blip r:embed="rId4" cstate="print"/>
            <a:srcRect l="1" t="3551" r="10381" b="7943"/>
            <a:stretch/>
          </p:blipFill>
          <p:spPr>
            <a:xfrm>
              <a:off x="16673" y="309564"/>
              <a:ext cx="10389389" cy="7417594"/>
            </a:xfrm>
            <a:prstGeom prst="rect">
              <a:avLst/>
            </a:prstGeom>
          </p:spPr>
        </p:pic>
      </p:grpSp>
      <p:sp>
        <p:nvSpPr>
          <p:cNvPr id="4" name="Title 1"/>
          <p:cNvSpPr>
            <a:spLocks noGrp="1"/>
          </p:cNvSpPr>
          <p:nvPr>
            <p:ph type="title"/>
          </p:nvPr>
        </p:nvSpPr>
        <p:spPr>
          <a:xfrm>
            <a:off x="0" y="0"/>
            <a:ext cx="9144000" cy="914400"/>
          </a:xfrm>
        </p:spPr>
        <p:txBody>
          <a:bodyPr>
            <a:noAutofit/>
          </a:bodyPr>
          <a:lstStyle/>
          <a:p>
            <a:pPr algn="ctr"/>
            <a:r>
              <a:rPr lang="en-US" sz="3600" dirty="0" smtClean="0"/>
              <a:t>Basic Text Template</a:t>
            </a:r>
            <a:endParaRPr lang="en-US" sz="3600" dirty="0"/>
          </a:p>
        </p:txBody>
      </p:sp>
    </p:spTree>
    <p:extLst>
      <p:ext uri="{BB962C8B-B14F-4D97-AF65-F5344CB8AC3E}">
        <p14:creationId xmlns:p14="http://schemas.microsoft.com/office/powerpoint/2010/main" val="823725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emplate Fields Include (access can be issue):&#10;&#10;Buttons (change with each click)&#10;Radio buttons (e.g. yes/no, positive/negative)&#10;Drop down lists&#10;Check boxes&#10;Edit boxes&#10;Date selectors&#10;Web Links&#10;&#10;"/>
          <p:cNvGrpSpPr/>
          <p:nvPr/>
        </p:nvGrpSpPr>
        <p:grpSpPr>
          <a:xfrm>
            <a:off x="228600" y="1066800"/>
            <a:ext cx="8763000" cy="5486400"/>
            <a:chOff x="132546" y="0"/>
            <a:chExt cx="6338734" cy="1131453"/>
          </a:xfrm>
        </p:grpSpPr>
        <p:sp>
          <p:nvSpPr>
            <p:cNvPr id="5" name="Rounded Rectangle 4"/>
            <p:cNvSpPr/>
            <p:nvPr/>
          </p:nvSpPr>
          <p:spPr>
            <a:xfrm>
              <a:off x="132546" y="0"/>
              <a:ext cx="6338734" cy="1131453"/>
            </a:xfrm>
            <a:prstGeom prst="roundRect">
              <a:avLst/>
            </a:prstGeom>
            <a:ln/>
          </p:spPr>
          <p:style>
            <a:lnRef idx="0">
              <a:schemeClr val="accent3"/>
            </a:lnRef>
            <a:fillRef idx="3">
              <a:schemeClr val="accent3"/>
            </a:fillRef>
            <a:effectRef idx="3">
              <a:schemeClr val="accent3"/>
            </a:effectRef>
            <a:fontRef idx="minor">
              <a:schemeClr val="lt1"/>
            </a:fontRef>
          </p:style>
          <p:txBody>
            <a:bodyPr/>
            <a:lstStyle/>
            <a:p>
              <a:r>
                <a:rPr lang="en-US" sz="3200" dirty="0" smtClean="0"/>
                <a:t>Template Fields Include (access can be issue):</a:t>
              </a:r>
            </a:p>
            <a:p>
              <a:endParaRPr lang="en-US" sz="2800" dirty="0" smtClean="0"/>
            </a:p>
            <a:p>
              <a:pPr marL="457200" indent="-457200">
                <a:buFont typeface="Arial" pitchFamily="34" charset="0"/>
                <a:buChar char="•"/>
              </a:pPr>
              <a:r>
                <a:rPr lang="en-US" sz="2800" dirty="0" smtClean="0"/>
                <a:t>Buttons (change with each click)</a:t>
              </a:r>
            </a:p>
            <a:p>
              <a:pPr marL="457200" indent="-457200">
                <a:buFont typeface="Arial" pitchFamily="34" charset="0"/>
                <a:buChar char="•"/>
              </a:pPr>
              <a:r>
                <a:rPr lang="en-US" sz="2800" dirty="0" smtClean="0"/>
                <a:t>Radio buttons (e.g. yes/no, positive/negative)</a:t>
              </a:r>
            </a:p>
            <a:p>
              <a:pPr marL="457200" indent="-457200">
                <a:buFont typeface="Arial" pitchFamily="34" charset="0"/>
                <a:buChar char="•"/>
              </a:pPr>
              <a:r>
                <a:rPr lang="en-US" sz="2800" dirty="0" smtClean="0"/>
                <a:t>Drop down lists</a:t>
              </a:r>
            </a:p>
            <a:p>
              <a:pPr marL="457200" indent="-457200">
                <a:buFont typeface="Arial" pitchFamily="34" charset="0"/>
                <a:buChar char="•"/>
              </a:pPr>
              <a:r>
                <a:rPr lang="en-US" sz="2800" dirty="0" smtClean="0"/>
                <a:t>Check boxes</a:t>
              </a:r>
            </a:p>
            <a:p>
              <a:pPr marL="457200" indent="-457200">
                <a:buFont typeface="Arial" pitchFamily="34" charset="0"/>
                <a:buChar char="•"/>
              </a:pPr>
              <a:r>
                <a:rPr lang="en-US" sz="2800" dirty="0" smtClean="0"/>
                <a:t>Edit boxes</a:t>
              </a:r>
            </a:p>
            <a:p>
              <a:pPr marL="457200" indent="-457200">
                <a:buFont typeface="Arial" pitchFamily="34" charset="0"/>
                <a:buChar char="•"/>
              </a:pPr>
              <a:r>
                <a:rPr lang="en-US" sz="2800" dirty="0" smtClean="0"/>
                <a:t>Date selectors</a:t>
              </a:r>
            </a:p>
            <a:p>
              <a:pPr marL="457200" indent="-457200">
                <a:buFont typeface="Arial" pitchFamily="34" charset="0"/>
                <a:buChar char="•"/>
              </a:pPr>
              <a:r>
                <a:rPr lang="en-US" sz="2800" dirty="0" smtClean="0"/>
                <a:t>Web Links</a:t>
              </a:r>
            </a:p>
            <a:p>
              <a:endParaRPr lang="en-US" dirty="0"/>
            </a:p>
          </p:txBody>
        </p:sp>
        <p:sp>
          <p:nvSpPr>
            <p:cNvPr id="6" name="Rounded Rectangle 4"/>
            <p:cNvSpPr/>
            <p:nvPr/>
          </p:nvSpPr>
          <p:spPr>
            <a:xfrm>
              <a:off x="245738" y="52077"/>
              <a:ext cx="6173465" cy="962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a:defRPr/>
              </a:pPr>
              <a:endParaRPr lang="en-US" dirty="0"/>
            </a:p>
          </p:txBody>
        </p:sp>
      </p:grpSp>
      <p:sp>
        <p:nvSpPr>
          <p:cNvPr id="3" name="Title 1"/>
          <p:cNvSpPr>
            <a:spLocks noGrp="1"/>
          </p:cNvSpPr>
          <p:nvPr>
            <p:ph type="title"/>
          </p:nvPr>
        </p:nvSpPr>
        <p:spPr>
          <a:xfrm>
            <a:off x="0" y="152400"/>
            <a:ext cx="9144000" cy="762000"/>
          </a:xfrm>
        </p:spPr>
        <p:txBody>
          <a:bodyPr>
            <a:noAutofit/>
          </a:bodyPr>
          <a:lstStyle/>
          <a:p>
            <a:pPr algn="ctr"/>
            <a:r>
              <a:rPr lang="en-US" sz="3600" dirty="0" smtClean="0"/>
              <a:t>Dialog Template</a:t>
            </a:r>
            <a:endParaRPr lang="en-US" sz="3600" dirty="0"/>
          </a:p>
        </p:txBody>
      </p:sp>
    </p:spTree>
    <p:extLst>
      <p:ext uri="{BB962C8B-B14F-4D97-AF65-F5344CB8AC3E}">
        <p14:creationId xmlns:p14="http://schemas.microsoft.com/office/powerpoint/2010/main" val="26356649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 shot of Template: Vit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423568"/>
            <a:ext cx="8686800" cy="417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4" descr="green rectangle with text Component examples: &#10;Data Objects (caution when utilizing)&#10;Medications, Labs, Imaging&#10;&#10;"/>
          <p:cNvSpPr/>
          <p:nvPr/>
        </p:nvSpPr>
        <p:spPr>
          <a:xfrm>
            <a:off x="1485267" y="762000"/>
            <a:ext cx="6173465" cy="151272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121920" tIns="60960" rIns="121920" bIns="60960" numCol="1" spcCol="1270" anchor="ctr" anchorCtr="0">
            <a:noAutofit/>
          </a:bodyPr>
          <a:lstStyle/>
          <a:p>
            <a:pPr algn="ctr">
              <a:defRPr/>
            </a:pPr>
            <a:r>
              <a:rPr lang="en-US" sz="3600" dirty="0"/>
              <a:t>Component examples</a:t>
            </a:r>
            <a:r>
              <a:rPr lang="en-US" sz="3600" dirty="0" smtClean="0"/>
              <a:t>: </a:t>
            </a:r>
          </a:p>
          <a:p>
            <a:pPr algn="ctr">
              <a:defRPr/>
            </a:pPr>
            <a:r>
              <a:rPr lang="en-US" sz="2800" dirty="0" smtClean="0"/>
              <a:t>Data </a:t>
            </a:r>
            <a:r>
              <a:rPr lang="en-US" sz="2800" dirty="0"/>
              <a:t>Objects (caution when </a:t>
            </a:r>
            <a:r>
              <a:rPr lang="en-US" sz="2800" dirty="0" smtClean="0"/>
              <a:t>utilizing)</a:t>
            </a:r>
          </a:p>
          <a:p>
            <a:pPr algn="ctr">
              <a:defRPr/>
            </a:pPr>
            <a:r>
              <a:rPr lang="en-US" sz="2800" dirty="0" smtClean="0"/>
              <a:t>Medications</a:t>
            </a:r>
            <a:r>
              <a:rPr lang="en-US" sz="2800" dirty="0"/>
              <a:t>, Labs, Imaging</a:t>
            </a:r>
            <a:endParaRPr lang="en-US" dirty="0"/>
          </a:p>
        </p:txBody>
      </p:sp>
      <p:sp>
        <p:nvSpPr>
          <p:cNvPr id="7" name="Rectangle 4" descr="green rectangle with text Dates can be an issue!&#10;&#10;"/>
          <p:cNvSpPr>
            <a:spLocks noChangeArrowheads="1"/>
          </p:cNvSpPr>
          <p:nvPr/>
        </p:nvSpPr>
        <p:spPr bwMode="auto">
          <a:xfrm>
            <a:off x="2438421" y="4648200"/>
            <a:ext cx="4342557" cy="77252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en-US" sz="2800" b="1" dirty="0" smtClean="0">
                <a:solidFill>
                  <a:prstClr val="white"/>
                </a:solidFill>
              </a:rPr>
              <a:t>Dates can be an issue!</a:t>
            </a:r>
            <a:endParaRPr lang="en-US" sz="2800" b="1" dirty="0">
              <a:solidFill>
                <a:prstClr val="white"/>
              </a:solidFill>
            </a:endParaRPr>
          </a:p>
        </p:txBody>
      </p:sp>
      <p:sp>
        <p:nvSpPr>
          <p:cNvPr id="9" name="Title 1"/>
          <p:cNvSpPr>
            <a:spLocks noGrp="1"/>
          </p:cNvSpPr>
          <p:nvPr>
            <p:ph type="title"/>
          </p:nvPr>
        </p:nvSpPr>
        <p:spPr>
          <a:xfrm>
            <a:off x="0" y="76200"/>
            <a:ext cx="9127671" cy="685800"/>
          </a:xfrm>
        </p:spPr>
        <p:txBody>
          <a:bodyPr>
            <a:noAutofit/>
          </a:bodyPr>
          <a:lstStyle/>
          <a:p>
            <a:pPr algn="ctr"/>
            <a:r>
              <a:rPr lang="en-US" sz="3600" dirty="0" smtClean="0"/>
              <a:t>Template Issues</a:t>
            </a:r>
            <a:endParaRPr lang="en-US" sz="3600" dirty="0"/>
          </a:p>
        </p:txBody>
      </p:sp>
    </p:spTree>
    <p:extLst>
      <p:ext uri="{BB962C8B-B14F-4D97-AF65-F5344CB8AC3E}">
        <p14:creationId xmlns:p14="http://schemas.microsoft.com/office/powerpoint/2010/main" val="10447170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of example of a Dialog Template, CCHT EDUCATION CARDIAC NOTE"/>
          <p:cNvPicPr>
            <a:picLocks noChangeAspect="1"/>
          </p:cNvPicPr>
          <p:nvPr/>
        </p:nvPicPr>
        <p:blipFill>
          <a:blip r:embed="rId3" cstate="print"/>
          <a:stretch>
            <a:fillRect/>
          </a:stretch>
        </p:blipFill>
        <p:spPr>
          <a:xfrm>
            <a:off x="762000" y="685800"/>
            <a:ext cx="7562334" cy="5880848"/>
          </a:xfrm>
          <a:prstGeom prst="rect">
            <a:avLst/>
          </a:prstGeom>
          <a:ln w="31750">
            <a:solidFill>
              <a:srgbClr val="0000FF"/>
            </a:solidFill>
          </a:ln>
        </p:spPr>
      </p:pic>
      <p:sp>
        <p:nvSpPr>
          <p:cNvPr id="4" name="Title 1"/>
          <p:cNvSpPr>
            <a:spLocks noGrp="1"/>
          </p:cNvSpPr>
          <p:nvPr>
            <p:ph type="title"/>
          </p:nvPr>
        </p:nvSpPr>
        <p:spPr>
          <a:xfrm>
            <a:off x="0" y="0"/>
            <a:ext cx="9144000" cy="609600"/>
          </a:xfrm>
        </p:spPr>
        <p:txBody>
          <a:bodyPr>
            <a:noAutofit/>
          </a:bodyPr>
          <a:lstStyle/>
          <a:p>
            <a:pPr algn="ctr"/>
            <a:r>
              <a:rPr lang="en-US" sz="3600" dirty="0" smtClean="0"/>
              <a:t>Dialog Template</a:t>
            </a:r>
            <a:endParaRPr lang="en-US" sz="3600" dirty="0"/>
          </a:p>
        </p:txBody>
      </p:sp>
    </p:spTree>
    <p:extLst>
      <p:ext uri="{BB962C8B-B14F-4D97-AF65-F5344CB8AC3E}">
        <p14:creationId xmlns:p14="http://schemas.microsoft.com/office/powerpoint/2010/main" val="30171857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creen shot showing a view from iMed Consent, with an arrow pointing to patient education materials"/>
          <p:cNvPicPr>
            <a:picLocks noChangeAspect="1" noChangeArrowheads="1"/>
          </p:cNvPicPr>
          <p:nvPr/>
        </p:nvPicPr>
        <p:blipFill rotWithShape="1">
          <a:blip r:embed="rId3" cstate="print"/>
          <a:srcRect t="3196"/>
          <a:stretch/>
        </p:blipFill>
        <p:spPr bwMode="auto">
          <a:xfrm>
            <a:off x="0" y="452558"/>
            <a:ext cx="9144000" cy="6329242"/>
          </a:xfrm>
          <a:prstGeom prst="rect">
            <a:avLst/>
          </a:prstGeom>
          <a:noFill/>
          <a:ln w="31750">
            <a:noFill/>
            <a:miter lim="800000"/>
            <a:headEnd/>
            <a:tailEnd/>
          </a:ln>
        </p:spPr>
      </p:pic>
      <p:sp>
        <p:nvSpPr>
          <p:cNvPr id="2" name="Title 1"/>
          <p:cNvSpPr>
            <a:spLocks noGrp="1"/>
          </p:cNvSpPr>
          <p:nvPr>
            <p:ph type="title"/>
          </p:nvPr>
        </p:nvSpPr>
        <p:spPr>
          <a:xfrm>
            <a:off x="0" y="-76200"/>
            <a:ext cx="9144000" cy="762000"/>
          </a:xfrm>
        </p:spPr>
        <p:txBody>
          <a:bodyPr>
            <a:normAutofit/>
          </a:bodyPr>
          <a:lstStyle/>
          <a:p>
            <a:pPr algn="ctr"/>
            <a:r>
              <a:rPr lang="en-US" sz="3200" dirty="0" smtClean="0"/>
              <a:t>iMed: Patient Education Materials</a:t>
            </a:r>
            <a:endParaRPr lang="en-US" sz="3200" dirty="0"/>
          </a:p>
        </p:txBody>
      </p:sp>
    </p:spTree>
    <p:extLst>
      <p:ext uri="{BB962C8B-B14F-4D97-AF65-F5344CB8AC3E}">
        <p14:creationId xmlns:p14="http://schemas.microsoft.com/office/powerpoint/2010/main" val="2177463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Autofit/>
          </a:bodyPr>
          <a:lstStyle/>
          <a:p>
            <a:pPr algn="ctr"/>
            <a:r>
              <a:rPr lang="en-US" sz="3600" dirty="0" smtClean="0"/>
              <a:t>Education-Provider Editing is Not Possible</a:t>
            </a:r>
            <a:endParaRPr lang="en-US" sz="3600" dirty="0"/>
          </a:p>
        </p:txBody>
      </p:sp>
      <p:pic>
        <p:nvPicPr>
          <p:cNvPr id="4" name="Picture 3" descr="screen shot of Document iew tab selec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838200"/>
            <a:ext cx="7647388" cy="5925976"/>
          </a:xfrm>
          <a:prstGeom prst="rect">
            <a:avLst/>
          </a:prstGeom>
        </p:spPr>
      </p:pic>
      <p:sp>
        <p:nvSpPr>
          <p:cNvPr id="5" name="Rectangle 4"/>
          <p:cNvSpPr/>
          <p:nvPr/>
        </p:nvSpPr>
        <p:spPr>
          <a:xfrm>
            <a:off x="7010400" y="1066800"/>
            <a:ext cx="1295400" cy="304800"/>
          </a:xfrm>
          <a:prstGeom prst="rect">
            <a:avLst/>
          </a:prstGeom>
          <a:noFill/>
          <a:ln>
            <a:solidFill>
              <a:srgbClr val="92D05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2701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a doctor on discussion with nurse at computer terminal"/>
          <p:cNvPicPr>
            <a:picLocks noChangeAspect="1"/>
          </p:cNvPicPr>
          <p:nvPr/>
        </p:nvPicPr>
        <p:blipFill rotWithShape="1">
          <a:blip r:embed="rId3" cstate="print">
            <a:extLst>
              <a:ext uri="{28A0092B-C50C-407E-A947-70E740481C1C}">
                <a14:useLocalDpi xmlns:a14="http://schemas.microsoft.com/office/drawing/2010/main" val="0"/>
              </a:ext>
            </a:extLst>
          </a:blip>
          <a:srcRect l="10955" t="-124" r="-8574" b="124"/>
          <a:stretch/>
        </p:blipFill>
        <p:spPr>
          <a:xfrm>
            <a:off x="1" y="0"/>
            <a:ext cx="10024532" cy="6849533"/>
          </a:xfrm>
          <a:prstGeom prst="rect">
            <a:avLst/>
          </a:prstGeom>
        </p:spPr>
      </p:pic>
      <p:sp>
        <p:nvSpPr>
          <p:cNvPr id="2" name="Title 1"/>
          <p:cNvSpPr>
            <a:spLocks noGrp="1"/>
          </p:cNvSpPr>
          <p:nvPr>
            <p:ph type="title"/>
          </p:nvPr>
        </p:nvSpPr>
        <p:spPr>
          <a:xfrm>
            <a:off x="25401" y="0"/>
            <a:ext cx="9144000" cy="868362"/>
          </a:xfrm>
        </p:spPr>
        <p:txBody>
          <a:bodyPr>
            <a:normAutofit/>
          </a:bodyPr>
          <a:lstStyle/>
          <a:p>
            <a:r>
              <a:rPr lang="en-US" sz="3600" kern="0" dirty="0"/>
              <a:t>Technology </a:t>
            </a:r>
            <a:r>
              <a:rPr lang="en-US" sz="3600" kern="0" dirty="0" smtClean="0"/>
              <a:t>Assistance</a:t>
            </a:r>
            <a:endParaRPr lang="en-US" sz="3600" i="1" dirty="0"/>
          </a:p>
        </p:txBody>
      </p:sp>
    </p:spTree>
    <p:extLst>
      <p:ext uri="{BB962C8B-B14F-4D97-AF65-F5344CB8AC3E}">
        <p14:creationId xmlns:p14="http://schemas.microsoft.com/office/powerpoint/2010/main" val="1686489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 of a flat-panel dis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792147"/>
            <a:ext cx="4343400" cy="3618053"/>
          </a:xfrm>
          <a:prstGeom prst="rect">
            <a:avLst/>
          </a:prstGeom>
          <a:scene3d>
            <a:camera prst="perspectiveLeft"/>
            <a:lightRig rig="threePt" dir="t"/>
          </a:scene3d>
        </p:spPr>
      </p:pic>
      <p:pic>
        <p:nvPicPr>
          <p:cNvPr id="2" name="Picture 1" descr="photo of a flat-panel dis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817446"/>
            <a:ext cx="4221553" cy="3516554"/>
          </a:xfrm>
          <a:prstGeom prst="rect">
            <a:avLst/>
          </a:prstGeom>
          <a:scene3d>
            <a:camera prst="perspectiveRight"/>
            <a:lightRig rig="threePt" dir="t"/>
          </a:scene3d>
        </p:spPr>
      </p:pic>
      <p:sp>
        <p:nvSpPr>
          <p:cNvPr id="4" name="Title 1" descr="Dual Monitors: Is it really that simple?&#10;"/>
          <p:cNvSpPr txBox="1">
            <a:spLocks/>
          </p:cNvSpPr>
          <p:nvPr/>
        </p:nvSpPr>
        <p:spPr>
          <a:xfrm>
            <a:off x="304800" y="274638"/>
            <a:ext cx="8610600" cy="868362"/>
          </a:xfrm>
          <a:prstGeom prst="rect">
            <a:avLst/>
          </a:prstGeom>
        </p:spPr>
        <p:txBody>
          <a:bodyPr/>
          <a:lstStyle/>
          <a:p>
            <a:pPr algn="ctr" fontAlgn="base">
              <a:spcBef>
                <a:spcPct val="0"/>
              </a:spcBef>
              <a:spcAft>
                <a:spcPct val="0"/>
              </a:spcAft>
              <a:defRPr/>
            </a:pPr>
            <a:r>
              <a:rPr lang="en-US" sz="3600" kern="0" dirty="0" smtClean="0">
                <a:effectLst>
                  <a:outerShdw blurRad="38100" dist="38100" dir="2700000" algn="tl">
                    <a:srgbClr val="000000">
                      <a:alpha val="43137"/>
                    </a:srgbClr>
                  </a:outerShdw>
                </a:effectLst>
              </a:rPr>
              <a:t>Dual Monitors: Is it really that simple?</a:t>
            </a:r>
            <a:endParaRPr lang="en-US" sz="36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78144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of a computer keyboard with red help key"/>
          <p:cNvPicPr>
            <a:picLocks noChangeAspect="1"/>
          </p:cNvPicPr>
          <p:nvPr/>
        </p:nvPicPr>
        <p:blipFill rotWithShape="1">
          <a:blip r:embed="rId3" cstate="print">
            <a:extLst>
              <a:ext uri="{28A0092B-C50C-407E-A947-70E740481C1C}">
                <a14:useLocalDpi xmlns:a14="http://schemas.microsoft.com/office/drawing/2010/main" val="0"/>
              </a:ext>
            </a:extLst>
          </a:blip>
          <a:srcRect l="126" r="-126" b="7408"/>
          <a:stretch/>
        </p:blipFill>
        <p:spPr>
          <a:xfrm>
            <a:off x="3352455" y="42333"/>
            <a:ext cx="5774612" cy="5444067"/>
          </a:xfrm>
          <a:prstGeom prst="rect">
            <a:avLst/>
          </a:prstGeom>
          <a:ln>
            <a:noFill/>
          </a:ln>
          <a:effectLst>
            <a:reflection blurRad="6350" stA="50000" endA="300" endPos="55000" dir="5400000" sy="-100000" algn="bl" rotWithShape="0"/>
            <a:softEdge rad="112500"/>
          </a:effectLst>
        </p:spPr>
      </p:pic>
      <p:graphicFrame>
        <p:nvGraphicFramePr>
          <p:cNvPr id="4" name="Diagram 3"/>
          <p:cNvGraphicFramePr/>
          <p:nvPr>
            <p:extLst>
              <p:ext uri="{D42A27DB-BD31-4B8C-83A1-F6EECF244321}">
                <p14:modId xmlns:p14="http://schemas.microsoft.com/office/powerpoint/2010/main" val="1399304938"/>
              </p:ext>
            </p:extLst>
          </p:nvPr>
        </p:nvGraphicFramePr>
        <p:xfrm>
          <a:off x="152400" y="1600200"/>
          <a:ext cx="3174654"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Technology Assistance&#10;"/>
          <p:cNvSpPr txBox="1">
            <a:spLocks/>
          </p:cNvSpPr>
          <p:nvPr/>
        </p:nvSpPr>
        <p:spPr>
          <a:xfrm>
            <a:off x="0" y="304800"/>
            <a:ext cx="3352455" cy="609600"/>
          </a:xfrm>
          <a:prstGeom prst="rect">
            <a:avLst/>
          </a:prstGeom>
        </p:spPr>
        <p:txBody>
          <a:bodyPr/>
          <a:lstStyle/>
          <a:p>
            <a:pPr algn="ctr" fontAlgn="base">
              <a:spcBef>
                <a:spcPct val="0"/>
              </a:spcBef>
              <a:spcAft>
                <a:spcPct val="0"/>
              </a:spcAft>
              <a:defRPr/>
            </a:pPr>
            <a:r>
              <a:rPr lang="en-US" sz="3600" kern="0" dirty="0" smtClean="0"/>
              <a:t>Technology Assistance</a:t>
            </a:r>
            <a:endParaRPr lang="en-US" sz="3600" kern="0" dirty="0"/>
          </a:p>
        </p:txBody>
      </p:sp>
    </p:spTree>
    <p:extLst>
      <p:ext uri="{BB962C8B-B14F-4D97-AF65-F5344CB8AC3E}">
        <p14:creationId xmlns:p14="http://schemas.microsoft.com/office/powerpoint/2010/main" val="2318374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of CPRS menu"/>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52827"/>
            <a:ext cx="6172200" cy="5724939"/>
          </a:xfrm>
          <a:prstGeom prst="rect">
            <a:avLst/>
          </a:prstGeom>
          <a:ln w="57150">
            <a:solidFill>
              <a:srgbClr val="F4F3EC"/>
            </a:solidFill>
          </a:ln>
        </p:spPr>
      </p:pic>
      <p:sp>
        <p:nvSpPr>
          <p:cNvPr id="9" name="Rectangle 8" descr="transparent green rectangle highlighting menu selections"/>
          <p:cNvSpPr/>
          <p:nvPr/>
        </p:nvSpPr>
        <p:spPr>
          <a:xfrm>
            <a:off x="2872312" y="2346960"/>
            <a:ext cx="2309288" cy="4130806"/>
          </a:xfrm>
          <a:prstGeom prst="rect">
            <a:avLst/>
          </a:prstGeom>
          <a:noFill/>
          <a:ln w="38100">
            <a:solidFill>
              <a:schemeClr val="accent3"/>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descr="transparent green rectangle highlighting Action menu"/>
          <p:cNvSpPr/>
          <p:nvPr/>
        </p:nvSpPr>
        <p:spPr>
          <a:xfrm>
            <a:off x="1524000" y="707081"/>
            <a:ext cx="468411" cy="207818"/>
          </a:xfrm>
          <a:prstGeom prst="rect">
            <a:avLst/>
          </a:prstGeom>
          <a:noFill/>
          <a:ln w="38100">
            <a:solidFill>
              <a:schemeClr val="accent3"/>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descr="green right arrow connector"/>
          <p:cNvCxnSpPr/>
          <p:nvPr/>
        </p:nvCxnSpPr>
        <p:spPr>
          <a:xfrm>
            <a:off x="1258784" y="228600"/>
            <a:ext cx="334818" cy="304800"/>
          </a:xfrm>
          <a:prstGeom prst="straightConnector1">
            <a:avLst/>
          </a:prstGeom>
          <a:ln>
            <a:tailEnd type="arrow"/>
          </a:ln>
          <a:effectLst>
            <a:glow rad="1016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1" name="Rectangular Callout 20" descr="transparent green rectangular callout"/>
          <p:cNvSpPr/>
          <p:nvPr/>
        </p:nvSpPr>
        <p:spPr>
          <a:xfrm>
            <a:off x="7010400" y="4377515"/>
            <a:ext cx="1981200" cy="880285"/>
          </a:xfrm>
          <a:prstGeom prst="wedgeRectCallout">
            <a:avLst>
              <a:gd name="adj1" fmla="val 8369"/>
              <a:gd name="adj2" fmla="val -237988"/>
            </a:avLst>
          </a:prstGeom>
          <a:solidFill>
            <a:schemeClr val="accent3">
              <a:alpha val="37000"/>
            </a:schemeClr>
          </a:solidFill>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Rectangle 21" descr="Right Click"/>
          <p:cNvSpPr/>
          <p:nvPr/>
        </p:nvSpPr>
        <p:spPr>
          <a:xfrm>
            <a:off x="7086600" y="4453716"/>
            <a:ext cx="1767842" cy="693769"/>
          </a:xfrm>
          <a:prstGeom prst="rect">
            <a:avLst/>
          </a:prstGeom>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smtClean="0">
                <a:solidFill>
                  <a:prstClr val="white"/>
                </a:solidFill>
              </a:rPr>
              <a:t>Right </a:t>
            </a:r>
            <a:r>
              <a:rPr lang="en-US" sz="2800" b="1" dirty="0">
                <a:solidFill>
                  <a:prstClr val="white"/>
                </a:solidFill>
              </a:rPr>
              <a:t>Click</a:t>
            </a:r>
          </a:p>
        </p:txBody>
      </p:sp>
      <p:pic>
        <p:nvPicPr>
          <p:cNvPr id="16" name="Picture 2" descr="image of computer mous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96" t="28868" b="4846"/>
          <a:stretch/>
        </p:blipFill>
        <p:spPr bwMode="auto">
          <a:xfrm rot="16200000">
            <a:off x="6037655" y="920996"/>
            <a:ext cx="3737784" cy="189579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0" y="156454"/>
            <a:ext cx="9144000" cy="487362"/>
          </a:xfrm>
        </p:spPr>
        <p:txBody>
          <a:bodyPr>
            <a:noAutofit/>
          </a:bodyPr>
          <a:lstStyle/>
          <a:p>
            <a:r>
              <a:rPr lang="en-US" sz="3600" dirty="0" smtClean="0">
                <a:effectLst>
                  <a:outerShdw blurRad="38100" dist="38100" dir="2700000" algn="tl">
                    <a:srgbClr val="000000">
                      <a:alpha val="43137"/>
                    </a:srgbClr>
                  </a:outerShdw>
                </a:effectLst>
              </a:rPr>
              <a:t>Shortcuts</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1560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of outpatient menu"/>
          <p:cNvPicPr>
            <a:picLocks noChangeAspect="1"/>
          </p:cNvPicPr>
          <p:nvPr/>
        </p:nvPicPr>
        <p:blipFill>
          <a:blip r:embed="rId3" cstate="print"/>
          <a:stretch>
            <a:fillRect/>
          </a:stretch>
        </p:blipFill>
        <p:spPr>
          <a:xfrm>
            <a:off x="381000" y="609600"/>
            <a:ext cx="8382000" cy="6083933"/>
          </a:xfrm>
          <a:prstGeom prst="rect">
            <a:avLst/>
          </a:prstGeom>
          <a:ln w="31750">
            <a:noFill/>
          </a:ln>
        </p:spPr>
      </p:pic>
      <p:sp>
        <p:nvSpPr>
          <p:cNvPr id="3" name="Rectangle 2" descr="transparent green rectangle highlighting PACT"/>
          <p:cNvSpPr/>
          <p:nvPr/>
        </p:nvSpPr>
        <p:spPr>
          <a:xfrm>
            <a:off x="938775" y="3657600"/>
            <a:ext cx="869133" cy="43885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76200"/>
            <a:ext cx="9144000" cy="944561"/>
          </a:xfrm>
        </p:spPr>
        <p:txBody>
          <a:bodyPr>
            <a:normAutofit/>
          </a:bodyPr>
          <a:lstStyle/>
          <a:p>
            <a:r>
              <a:rPr lang="en-US" sz="3200" dirty="0" smtClean="0"/>
              <a:t>PACT RN Protocol and Ordering Menu</a:t>
            </a:r>
            <a:endParaRPr lang="en-US" sz="3200" dirty="0"/>
          </a:p>
        </p:txBody>
      </p:sp>
    </p:spTree>
    <p:extLst>
      <p:ext uri="{BB962C8B-B14F-4D97-AF65-F5344CB8AC3E}">
        <p14:creationId xmlns:p14="http://schemas.microsoft.com/office/powerpoint/2010/main" val="23101398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NURSING PACT PROTOCOL ORDERS menu"/>
          <p:cNvPicPr>
            <a:picLocks noChangeAspect="1"/>
          </p:cNvPicPr>
          <p:nvPr/>
        </p:nvPicPr>
        <p:blipFill>
          <a:blip r:embed="rId3" cstate="print"/>
          <a:stretch>
            <a:fillRect/>
          </a:stretch>
        </p:blipFill>
        <p:spPr>
          <a:xfrm>
            <a:off x="117764" y="1219200"/>
            <a:ext cx="8950036" cy="5181600"/>
          </a:xfrm>
          <a:prstGeom prst="rect">
            <a:avLst/>
          </a:prstGeom>
          <a:ln w="31750">
            <a:solidFill>
              <a:srgbClr val="0000FF"/>
            </a:solidFill>
          </a:ln>
        </p:spPr>
      </p:pic>
      <p:sp>
        <p:nvSpPr>
          <p:cNvPr id="6" name="Rectangle 5" descr="transparent green rectangle highlighting View PACT link"/>
          <p:cNvSpPr/>
          <p:nvPr/>
        </p:nvSpPr>
        <p:spPr>
          <a:xfrm>
            <a:off x="457200" y="1524000"/>
            <a:ext cx="2730321" cy="314036"/>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52400"/>
            <a:ext cx="9144000" cy="944561"/>
          </a:xfrm>
        </p:spPr>
        <p:txBody>
          <a:bodyPr>
            <a:normAutofit/>
          </a:bodyPr>
          <a:lstStyle/>
          <a:p>
            <a:r>
              <a:rPr lang="en-US" sz="3600" dirty="0" smtClean="0"/>
              <a:t>PACT RN Protocol and Ordering Menu</a:t>
            </a:r>
            <a:endParaRPr lang="en-US" sz="3600" dirty="0"/>
          </a:p>
        </p:txBody>
      </p:sp>
    </p:spTree>
    <p:extLst>
      <p:ext uri="{BB962C8B-B14F-4D97-AF65-F5344CB8AC3E}">
        <p14:creationId xmlns:p14="http://schemas.microsoft.com/office/powerpoint/2010/main" val="34753340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of Reason for Request: menu"/>
          <p:cNvPicPr>
            <a:picLocks noChangeAspect="1"/>
          </p:cNvPicPr>
          <p:nvPr/>
        </p:nvPicPr>
        <p:blipFill>
          <a:blip r:embed="rId3" cstate="print"/>
          <a:stretch>
            <a:fillRect/>
          </a:stretch>
        </p:blipFill>
        <p:spPr>
          <a:xfrm>
            <a:off x="168479" y="927499"/>
            <a:ext cx="8899321" cy="5701901"/>
          </a:xfrm>
          <a:prstGeom prst="rect">
            <a:avLst/>
          </a:prstGeom>
          <a:ln w="31750">
            <a:solidFill>
              <a:srgbClr val="0000FF"/>
            </a:solidFill>
          </a:ln>
        </p:spPr>
      </p:pic>
      <p:sp>
        <p:nvSpPr>
          <p:cNvPr id="3" name="Rectangle 2" descr="transparent green rectangle highlighting PACT PROTOCOL ORDERS link"/>
          <p:cNvSpPr/>
          <p:nvPr/>
        </p:nvSpPr>
        <p:spPr>
          <a:xfrm>
            <a:off x="2209800" y="2514600"/>
            <a:ext cx="3124200" cy="4572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76200"/>
            <a:ext cx="9144000" cy="944561"/>
          </a:xfrm>
        </p:spPr>
        <p:txBody>
          <a:bodyPr>
            <a:normAutofit/>
          </a:bodyPr>
          <a:lstStyle/>
          <a:p>
            <a:r>
              <a:rPr lang="en-US" sz="3600" dirty="0" smtClean="0"/>
              <a:t>PACT RN Protocol and Ordering Menu</a:t>
            </a:r>
            <a:endParaRPr lang="en-US" sz="3600" dirty="0"/>
          </a:p>
        </p:txBody>
      </p:sp>
    </p:spTree>
    <p:extLst>
      <p:ext uri="{BB962C8B-B14F-4D97-AF65-F5344CB8AC3E}">
        <p14:creationId xmlns:p14="http://schemas.microsoft.com/office/powerpoint/2010/main" val="16456059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of RESULTS NOTIFICATION FORM "/>
          <p:cNvPicPr>
            <a:picLocks noChangeAspect="1"/>
          </p:cNvPicPr>
          <p:nvPr/>
        </p:nvPicPr>
        <p:blipFill>
          <a:blip r:embed="rId3" cstate="print"/>
          <a:stretch>
            <a:fillRect/>
          </a:stretch>
        </p:blipFill>
        <p:spPr>
          <a:xfrm>
            <a:off x="838200" y="738509"/>
            <a:ext cx="7239000" cy="5987169"/>
          </a:xfrm>
          <a:prstGeom prst="rect">
            <a:avLst/>
          </a:prstGeom>
        </p:spPr>
      </p:pic>
      <p:sp>
        <p:nvSpPr>
          <p:cNvPr id="2" name="Title 1"/>
          <p:cNvSpPr>
            <a:spLocks noGrp="1"/>
          </p:cNvSpPr>
          <p:nvPr>
            <p:ph type="title"/>
          </p:nvPr>
        </p:nvSpPr>
        <p:spPr>
          <a:xfrm>
            <a:off x="0" y="0"/>
            <a:ext cx="9144000" cy="762000"/>
          </a:xfrm>
        </p:spPr>
        <p:txBody>
          <a:bodyPr>
            <a:normAutofit/>
          </a:bodyPr>
          <a:lstStyle/>
          <a:p>
            <a:r>
              <a:rPr lang="en-US" sz="3600" dirty="0"/>
              <a:t>Results </a:t>
            </a:r>
            <a:r>
              <a:rPr lang="en-US" sz="3600" dirty="0" smtClean="0"/>
              <a:t>Notification </a:t>
            </a:r>
            <a:r>
              <a:rPr lang="en-US" sz="3600" dirty="0"/>
              <a:t>Form </a:t>
            </a:r>
            <a:r>
              <a:rPr lang="en-US" sz="3600" dirty="0" smtClean="0"/>
              <a:t>Letter</a:t>
            </a:r>
            <a:endParaRPr lang="en-US" sz="3600" dirty="0"/>
          </a:p>
        </p:txBody>
      </p:sp>
    </p:spTree>
    <p:extLst>
      <p:ext uri="{BB962C8B-B14F-4D97-AF65-F5344CB8AC3E}">
        <p14:creationId xmlns:p14="http://schemas.microsoft.com/office/powerpoint/2010/main" val="8558126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of RESULTS NOTIFICATION TELEPHONE NOTE "/>
          <p:cNvPicPr>
            <a:picLocks noChangeAspect="1"/>
          </p:cNvPicPr>
          <p:nvPr/>
        </p:nvPicPr>
        <p:blipFill>
          <a:blip r:embed="rId3" cstate="print"/>
          <a:stretch>
            <a:fillRect/>
          </a:stretch>
        </p:blipFill>
        <p:spPr>
          <a:xfrm>
            <a:off x="1143000" y="914400"/>
            <a:ext cx="7086600" cy="5803632"/>
          </a:xfrm>
          <a:prstGeom prst="rect">
            <a:avLst/>
          </a:prstGeom>
        </p:spPr>
      </p:pic>
      <p:sp>
        <p:nvSpPr>
          <p:cNvPr id="2" name="Title 1"/>
          <p:cNvSpPr>
            <a:spLocks noGrp="1"/>
          </p:cNvSpPr>
          <p:nvPr>
            <p:ph type="title"/>
          </p:nvPr>
        </p:nvSpPr>
        <p:spPr>
          <a:xfrm>
            <a:off x="0" y="0"/>
            <a:ext cx="9144000" cy="685800"/>
          </a:xfrm>
        </p:spPr>
        <p:txBody>
          <a:bodyPr>
            <a:normAutofit/>
          </a:bodyPr>
          <a:lstStyle/>
          <a:p>
            <a:r>
              <a:rPr lang="en-US" sz="3600" dirty="0"/>
              <a:t>Results </a:t>
            </a:r>
            <a:r>
              <a:rPr lang="en-US" sz="3600" dirty="0" smtClean="0"/>
              <a:t>Notification Telephone Note</a:t>
            </a:r>
            <a:endParaRPr lang="en-US" sz="3600" dirty="0"/>
          </a:p>
        </p:txBody>
      </p:sp>
    </p:spTree>
    <p:extLst>
      <p:ext uri="{BB962C8B-B14F-4D97-AF65-F5344CB8AC3E}">
        <p14:creationId xmlns:p14="http://schemas.microsoft.com/office/powerpoint/2010/main" val="4849087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yellow divider line"/>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621088"/>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21304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57400" y="2148010"/>
            <a:ext cx="7086600" cy="1143000"/>
          </a:xfrm>
        </p:spPr>
        <p:txBody>
          <a:bodyPr/>
          <a:lstStyle/>
          <a:p>
            <a:r>
              <a:rPr lang="en-US" dirty="0" smtClean="0"/>
              <a:t>Ask the Presenter</a:t>
            </a:r>
            <a:endParaRPr lang="en-US" dirty="0"/>
          </a:p>
        </p:txBody>
      </p:sp>
    </p:spTree>
    <p:extLst>
      <p:ext uri="{BB962C8B-B14F-4D97-AF65-F5344CB8AC3E}">
        <p14:creationId xmlns:p14="http://schemas.microsoft.com/office/powerpoint/2010/main" val="1283137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ssion number_class name_presenter name_v1_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553B9E7A99A646A6F601D3D97C226D" ma:contentTypeVersion="0" ma:contentTypeDescription="Create a new document." ma:contentTypeScope="" ma:versionID="a75ff4a9737ce87524602656d7563e17">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36D0D4A6-878A-45C4-82E6-7C4BF65F80BF}">
  <ds:schemaRefs>
    <ds:schemaRef ds:uri="http://schemas.microsoft.com/sharepoint/v3/contenttype/forms"/>
  </ds:schemaRefs>
</ds:datastoreItem>
</file>

<file path=customXml/itemProps2.xml><?xml version="1.0" encoding="utf-8"?>
<ds:datastoreItem xmlns:ds="http://schemas.openxmlformats.org/officeDocument/2006/customXml" ds:itemID="{7F594931-D917-4C1A-8AF4-BAA112A2AC42}">
  <ds:schemaRefs>
    <ds:schemaRef ds:uri="http://purl.org/dc/terms/"/>
    <ds:schemaRef ds:uri="http://purl.org/dc/elements/1.1/"/>
    <ds:schemaRef ds:uri="http://schemas.microsoft.com/office/2006/metadata/properties"/>
    <ds:schemaRef ds:uri="http://purl.org/dc/dcmitype/"/>
    <ds:schemaRef ds:uri="http://www.w3.org/XML/1998/namespace"/>
    <ds:schemaRef ds:uri="http://schemas.microsoft.com/office/2006/documentManagement/types"/>
    <ds:schemaRef ds:uri="http://schemas.openxmlformats.org/package/2006/metadata/core-properties"/>
  </ds:schemaRefs>
</ds:datastoreItem>
</file>

<file path=customXml/itemProps3.xml><?xml version="1.0" encoding="utf-8"?>
<ds:datastoreItem xmlns:ds="http://schemas.openxmlformats.org/officeDocument/2006/customXml" ds:itemID="{8C180732-4355-4439-AB3D-26AC215C3D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2443</TotalTime>
  <Words>6506</Words>
  <Application>Microsoft Office PowerPoint</Application>
  <PresentationFormat>On-screen Show (4:3)</PresentationFormat>
  <Paragraphs>719</Paragraphs>
  <Slides>95</Slides>
  <Notes>95</Notes>
  <HiddenSlides>0</HiddenSlides>
  <MMClips>0</MMClips>
  <ScaleCrop>false</ScaleCrop>
  <HeadingPairs>
    <vt:vector size="4" baseType="variant">
      <vt:variant>
        <vt:lpstr>Theme</vt:lpstr>
      </vt:variant>
      <vt:variant>
        <vt:i4>2</vt:i4>
      </vt:variant>
      <vt:variant>
        <vt:lpstr>Slide Titles</vt:lpstr>
      </vt:variant>
      <vt:variant>
        <vt:i4>95</vt:i4>
      </vt:variant>
    </vt:vector>
  </HeadingPairs>
  <TitlesOfParts>
    <vt:vector size="97" baseType="lpstr">
      <vt:lpstr>Office Theme</vt:lpstr>
      <vt:lpstr>session number_class name_presenter name_v1_light</vt:lpstr>
      <vt:lpstr>CPRS tools and resources for the PACT RN Care Manager</vt:lpstr>
      <vt:lpstr>PowerPoint Presentation</vt:lpstr>
      <vt:lpstr>Poll Question</vt:lpstr>
      <vt:lpstr>PowerPoint Presentation</vt:lpstr>
      <vt:lpstr>PowerPoint Presentation</vt:lpstr>
      <vt:lpstr>PowerPoint Presentation</vt:lpstr>
      <vt:lpstr>PowerPoint Presentation</vt:lpstr>
      <vt:lpstr>Shortcuts</vt:lpstr>
      <vt:lpstr>Shortcuts</vt:lpstr>
      <vt:lpstr>Shortcuts</vt:lpstr>
      <vt:lpstr>Shortcuts</vt:lpstr>
      <vt:lpstr>Poll Results</vt:lpstr>
      <vt:lpstr>Poll Results</vt:lpstr>
      <vt:lpstr>The CCOW Icon</vt:lpstr>
      <vt:lpstr>The CCOW Icon</vt:lpstr>
      <vt:lpstr>Fix a broken link</vt:lpstr>
      <vt:lpstr>Additional Information from the cover sheet</vt:lpstr>
      <vt:lpstr>PowerPoint Presentation</vt:lpstr>
      <vt:lpstr>Links on  Tools Tab</vt:lpstr>
      <vt:lpstr>Resources</vt:lpstr>
      <vt:lpstr>Standard items on Tools Menu</vt:lpstr>
      <vt:lpstr>Standard items on Tools Menu</vt:lpstr>
      <vt:lpstr>General tab</vt:lpstr>
      <vt:lpstr>Notification Preferences</vt:lpstr>
      <vt:lpstr>Surrogate</vt:lpstr>
      <vt:lpstr>PowerPoint Presentation</vt:lpstr>
      <vt:lpstr>Preferred List of Note Titles</vt:lpstr>
      <vt:lpstr>Preferred List of Note Titles</vt:lpstr>
      <vt:lpstr>Preferred List of Note Titles</vt:lpstr>
      <vt:lpstr>Default titles</vt:lpstr>
      <vt:lpstr>Report Dates</vt:lpstr>
      <vt:lpstr>PowerPoint Presentation</vt:lpstr>
      <vt:lpstr>PowerPoint Presentation</vt:lpstr>
      <vt:lpstr>PowerPoint Presentation</vt:lpstr>
      <vt:lpstr>PowerPoint Presentation</vt:lpstr>
      <vt:lpstr>Notifications/Alerts</vt:lpstr>
      <vt:lpstr>Processing Notifications</vt:lpstr>
      <vt:lpstr>Processing Notifications</vt:lpstr>
      <vt:lpstr>Processing Alerts</vt:lpstr>
      <vt:lpstr>Alert when results</vt:lpstr>
      <vt:lpstr>Forward Alert</vt:lpstr>
      <vt:lpstr>Lost Alerts</vt:lpstr>
      <vt:lpstr>Clinical  Reminders</vt:lpstr>
      <vt:lpstr>Reminder Inquiry</vt:lpstr>
      <vt:lpstr>One Click Clinical Maintenance</vt:lpstr>
      <vt:lpstr>PowerPoint Presentation</vt:lpstr>
      <vt:lpstr>PowerPoint Presentation</vt:lpstr>
      <vt:lpstr>PowerPoint Presentation</vt:lpstr>
      <vt:lpstr>Remote Data</vt:lpstr>
      <vt:lpstr>Health Summary</vt:lpstr>
      <vt:lpstr>Medication View – Reports tab</vt:lpstr>
      <vt:lpstr>Viewing Notes Options</vt:lpstr>
      <vt:lpstr>PowerPoint Presentation</vt:lpstr>
      <vt:lpstr>PowerPoint Presentation</vt:lpstr>
      <vt:lpstr>Find Text In Multiple Notes</vt:lpstr>
      <vt:lpstr>PowerPoint Presentation</vt:lpstr>
      <vt:lpstr>Viewing Notes</vt:lpstr>
      <vt:lpstr>Sorting Notes</vt:lpstr>
      <vt:lpstr>Bolded Note Titles</vt:lpstr>
      <vt:lpstr>PowerPoint Presentation</vt:lpstr>
      <vt:lpstr>Combination Patient List</vt:lpstr>
      <vt:lpstr>How to Save a Combination Patient List</vt:lpstr>
      <vt:lpstr>The Options Screen</vt:lpstr>
      <vt:lpstr>Patient Selection Defaults</vt:lpstr>
      <vt:lpstr>The Options Screen</vt:lpstr>
      <vt:lpstr>Source Combinations</vt:lpstr>
      <vt:lpstr>PowerPoint Presentation</vt:lpstr>
      <vt:lpstr>Consults</vt:lpstr>
      <vt:lpstr>PowerPoint Presentation</vt:lpstr>
      <vt:lpstr>Consult Reports</vt:lpstr>
      <vt:lpstr>Orders Tab</vt:lpstr>
      <vt:lpstr>Custom View in Orders Tab</vt:lpstr>
      <vt:lpstr>Custom Views of Orders</vt:lpstr>
      <vt:lpstr>Custom Views of Orders</vt:lpstr>
      <vt:lpstr>PowerPoint Presentation</vt:lpstr>
      <vt:lpstr>Medications</vt:lpstr>
      <vt:lpstr>Labs</vt:lpstr>
      <vt:lpstr>Organize and Save</vt:lpstr>
      <vt:lpstr>Lab Order Screen</vt:lpstr>
      <vt:lpstr>Personal (Customized) Templates</vt:lpstr>
      <vt:lpstr>Basic Text Template</vt:lpstr>
      <vt:lpstr>Dialog Template</vt:lpstr>
      <vt:lpstr>Template Issues</vt:lpstr>
      <vt:lpstr>Dialog Template</vt:lpstr>
      <vt:lpstr>iMed: Patient Education Materials</vt:lpstr>
      <vt:lpstr>Education-Provider Editing is Not Possible</vt:lpstr>
      <vt:lpstr>Technology Assistance</vt:lpstr>
      <vt:lpstr>PowerPoint Presentation</vt:lpstr>
      <vt:lpstr>PowerPoint Presentation</vt:lpstr>
      <vt:lpstr>PACT RN Protocol and Ordering Menu</vt:lpstr>
      <vt:lpstr>PACT RN Protocol and Ordering Menu</vt:lpstr>
      <vt:lpstr>PACT RN Protocol and Ordering Menu</vt:lpstr>
      <vt:lpstr>Results Notification Form Letter</vt:lpstr>
      <vt:lpstr>Results Notification Telephone Note</vt:lpstr>
      <vt:lpstr>Ask the Presenter</vt:lpstr>
    </vt:vector>
  </TitlesOfParts>
  <Company>Dept. of Veterans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CPRS tools and resources for the PACT RN Care Manager</dc:title>
  <dc:creator>VHA OIA Training Strategy</dc:creator>
  <cp:keywords>CPRS, PACT, RN, Nursing,</cp:keywords>
  <cp:lastModifiedBy>Caryn Sever</cp:lastModifiedBy>
  <cp:revision>257</cp:revision>
  <dcterms:created xsi:type="dcterms:W3CDTF">2013-07-08T18:15:41Z</dcterms:created>
  <dcterms:modified xsi:type="dcterms:W3CDTF">2013-08-13T22:29:42Z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0x0101004A553B9E7A99A646A6F601D3D97C226D</vt:lpwstr>
  </property>
</Properties>
</file>