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diagrams/quickStyle5.xml" ContentType="application/vnd.openxmlformats-officedocument.drawingml.diagramStyl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docProps/custom.xml" ContentType="application/vnd.openxmlformats-officedocument.custom-properties+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quickStyle4.xml" ContentType="application/vnd.openxmlformats-officedocument.drawingml.diagramStyle+xml"/>
  <Override PartName="/ppt/notesSlides/notesSlide1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123"/>
  </p:notesMasterIdLst>
  <p:sldIdLst>
    <p:sldId id="266" r:id="rId5"/>
    <p:sldId id="267" r:id="rId6"/>
    <p:sldId id="268" r:id="rId7"/>
    <p:sldId id="269" r:id="rId8"/>
    <p:sldId id="270" r:id="rId9"/>
    <p:sldId id="271" r:id="rId10"/>
    <p:sldId id="272" r:id="rId11"/>
    <p:sldId id="273" r:id="rId12"/>
    <p:sldId id="274" r:id="rId13"/>
    <p:sldId id="275" r:id="rId14"/>
    <p:sldId id="391"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84" r:id="rId59"/>
    <p:sldId id="322" r:id="rId60"/>
    <p:sldId id="323" r:id="rId61"/>
    <p:sldId id="324" r:id="rId62"/>
    <p:sldId id="325" r:id="rId63"/>
    <p:sldId id="326" r:id="rId64"/>
    <p:sldId id="327" r:id="rId65"/>
    <p:sldId id="328" r:id="rId66"/>
    <p:sldId id="329" r:id="rId67"/>
    <p:sldId id="330" r:id="rId68"/>
    <p:sldId id="385" r:id="rId69"/>
    <p:sldId id="386" r:id="rId70"/>
    <p:sldId id="333" r:id="rId71"/>
    <p:sldId id="334" r:id="rId72"/>
    <p:sldId id="335" r:id="rId73"/>
    <p:sldId id="336" r:id="rId74"/>
    <p:sldId id="337" r:id="rId75"/>
    <p:sldId id="387"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88" r:id="rId92"/>
    <p:sldId id="355" r:id="rId93"/>
    <p:sldId id="356" r:id="rId94"/>
    <p:sldId id="357" r:id="rId95"/>
    <p:sldId id="389" r:id="rId96"/>
    <p:sldId id="359" r:id="rId97"/>
    <p:sldId id="360" r:id="rId98"/>
    <p:sldId id="361" r:id="rId99"/>
    <p:sldId id="362" r:id="rId100"/>
    <p:sldId id="363" r:id="rId101"/>
    <p:sldId id="364" r:id="rId102"/>
    <p:sldId id="365" r:id="rId103"/>
    <p:sldId id="366" r:id="rId104"/>
    <p:sldId id="367" r:id="rId105"/>
    <p:sldId id="368" r:id="rId106"/>
    <p:sldId id="369" r:id="rId107"/>
    <p:sldId id="390"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30195"/>
    <a:srgbClr val="28F82D"/>
    <a:srgbClr val="1601B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0" autoAdjust="0"/>
    <p:restoredTop sz="67196" autoAdjust="0"/>
  </p:normalViewPr>
  <p:slideViewPr>
    <p:cSldViewPr>
      <p:cViewPr>
        <p:scale>
          <a:sx n="70" d="100"/>
          <a:sy n="70" d="100"/>
        </p:scale>
        <p:origin x="-552"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4" d="100"/>
          <a:sy n="84" d="100"/>
        </p:scale>
        <p:origin x="-1968"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2DD9B9-4AA0-4720-BFB6-75C79668DF2F}" type="doc">
      <dgm:prSet loTypeId="urn:microsoft.com/office/officeart/2005/8/layout/equation2" loCatId="relationship" qsTypeId="urn:microsoft.com/office/officeart/2005/8/quickstyle/3d2" qsCatId="3D" csTypeId="urn:microsoft.com/office/officeart/2005/8/colors/colorful4" csCatId="colorful" phldr="1"/>
      <dgm:spPr/>
    </dgm:pt>
    <dgm:pt modelId="{27908093-69F0-4698-B65D-975A6A32AC73}">
      <dgm:prSet phldrT="[Text]" custT="1"/>
      <dgm:spPr>
        <a:ln w="38100">
          <a:noFill/>
        </a:ln>
      </dgm:spPr>
      <dgm:t>
        <a:bodyPr/>
        <a:lstStyle/>
        <a:p>
          <a:r>
            <a:rPr lang="en-US" sz="3600" dirty="0" smtClean="0"/>
            <a:t>Auto DC Rules</a:t>
          </a:r>
          <a:endParaRPr lang="en-US" sz="3600" dirty="0"/>
        </a:p>
      </dgm:t>
      <dgm:extLst>
        <a:ext uri="{E40237B7-FDA0-4F09-8148-C483321AD2D9}">
          <dgm14:cNvPr xmlns="" xmlns:dgm14="http://schemas.microsoft.com/office/drawing/2010/diagram" id="0" name="" descr="Auto DC Rules +&#10;Release Events =&#10;Delayed Orders&#10;"/>
        </a:ext>
      </dgm:extLst>
    </dgm:pt>
    <dgm:pt modelId="{6614591E-AACA-4BF3-9932-8CFC89071E43}" type="parTrans" cxnId="{1EA71E8A-E9D4-47D9-9A81-7B3EC649432C}">
      <dgm:prSet/>
      <dgm:spPr/>
      <dgm:t>
        <a:bodyPr/>
        <a:lstStyle/>
        <a:p>
          <a:endParaRPr lang="en-US" sz="3600"/>
        </a:p>
      </dgm:t>
    </dgm:pt>
    <dgm:pt modelId="{82FDD2B7-1D73-4C6A-AF58-76ACF3DEE0CB}" type="sibTrans" cxnId="{1EA71E8A-E9D4-47D9-9A81-7B3EC649432C}">
      <dgm:prSet custT="1"/>
      <dgm:spPr>
        <a:solidFill>
          <a:srgbClr val="00B050"/>
        </a:solidFill>
      </dgm:spPr>
      <dgm:t>
        <a:bodyPr/>
        <a:lstStyle/>
        <a:p>
          <a:endParaRPr lang="en-US" sz="3600" dirty="0"/>
        </a:p>
      </dgm:t>
      <dgm:extLst>
        <a:ext uri="{E40237B7-FDA0-4F09-8148-C483321AD2D9}">
          <dgm14:cNvPr xmlns="" xmlns:dgm14="http://schemas.microsoft.com/office/drawing/2010/diagram" id="0" name="" descr="Auto DC Rules +&#10;Release Events =&#10;Delayed Orders&#10;"/>
        </a:ext>
      </dgm:extLst>
    </dgm:pt>
    <dgm:pt modelId="{1F33265C-A39B-4E54-893C-92CED142F7FE}">
      <dgm:prSet phldrT="[Text]" custT="1"/>
      <dgm:spPr>
        <a:ln w="57150">
          <a:solidFill>
            <a:srgbClr val="FFFF00"/>
          </a:solidFill>
        </a:ln>
      </dgm:spPr>
      <dgm:t>
        <a:bodyPr/>
        <a:lstStyle/>
        <a:p>
          <a:r>
            <a:rPr lang="en-US" sz="3600" dirty="0" smtClean="0"/>
            <a:t>Release Events</a:t>
          </a:r>
          <a:endParaRPr lang="en-US" sz="3600" dirty="0"/>
        </a:p>
      </dgm:t>
      <dgm:extLst>
        <a:ext uri="{E40237B7-FDA0-4F09-8148-C483321AD2D9}">
          <dgm14:cNvPr xmlns="" xmlns:dgm14="http://schemas.microsoft.com/office/drawing/2010/diagram" id="0" name="" descr="Auto DC Rules +&#10;Release Events =&#10;Delayed Orders&#10;"/>
        </a:ext>
      </dgm:extLst>
    </dgm:pt>
    <dgm:pt modelId="{4A5E7F60-C4E4-4C1D-A972-1F8360435C0F}" type="parTrans" cxnId="{ECF583A4-EE10-4884-8C1D-78DC8979CD8A}">
      <dgm:prSet/>
      <dgm:spPr/>
      <dgm:t>
        <a:bodyPr/>
        <a:lstStyle/>
        <a:p>
          <a:endParaRPr lang="en-US" sz="3600"/>
        </a:p>
      </dgm:t>
    </dgm:pt>
    <dgm:pt modelId="{04C076F0-086D-4589-9CE4-54D3A28D315D}" type="sibTrans" cxnId="{ECF583A4-EE10-4884-8C1D-78DC8979CD8A}">
      <dgm:prSet custT="1"/>
      <dgm:spPr>
        <a:solidFill>
          <a:srgbClr val="FFC000"/>
        </a:solidFill>
      </dgm:spPr>
      <dgm:t>
        <a:bodyPr/>
        <a:lstStyle/>
        <a:p>
          <a:endParaRPr lang="en-US" sz="3600" dirty="0"/>
        </a:p>
      </dgm:t>
      <dgm:extLst>
        <a:ext uri="{E40237B7-FDA0-4F09-8148-C483321AD2D9}">
          <dgm14:cNvPr xmlns="" xmlns:dgm14="http://schemas.microsoft.com/office/drawing/2010/diagram" id="0" name="" descr="Auto DC Rules +&#10;Release Events =&#10;Delayed Orders&#10;"/>
        </a:ext>
      </dgm:extLst>
    </dgm:pt>
    <dgm:pt modelId="{52C2D1AF-6647-4BB8-8EAF-EF42C316BB41}">
      <dgm:prSet phldrT="[Text]" custT="1"/>
      <dgm:spPr/>
      <dgm:t>
        <a:bodyPr/>
        <a:lstStyle/>
        <a:p>
          <a:r>
            <a:rPr lang="en-US" sz="3600" dirty="0" smtClean="0"/>
            <a:t>Delayed Orders</a:t>
          </a:r>
          <a:endParaRPr lang="en-US" sz="3600" dirty="0"/>
        </a:p>
      </dgm:t>
      <dgm:extLst>
        <a:ext uri="{E40237B7-FDA0-4F09-8148-C483321AD2D9}">
          <dgm14:cNvPr xmlns="" xmlns:dgm14="http://schemas.microsoft.com/office/drawing/2010/diagram" id="0" name="" descr="Auto DC Rules +&#10;Release Events =&#10;Delayed Orders&#10;"/>
        </a:ext>
      </dgm:extLst>
    </dgm:pt>
    <dgm:pt modelId="{B898CC4D-7AFE-4F0B-8E44-8FC4FD0E1158}" type="parTrans" cxnId="{E65C52C7-E328-44C3-AFDB-6C6ED3459371}">
      <dgm:prSet/>
      <dgm:spPr/>
      <dgm:t>
        <a:bodyPr/>
        <a:lstStyle/>
        <a:p>
          <a:endParaRPr lang="en-US" sz="3600"/>
        </a:p>
      </dgm:t>
    </dgm:pt>
    <dgm:pt modelId="{B8BD7692-5FFC-400F-85DC-857E3FE0D05C}" type="sibTrans" cxnId="{E65C52C7-E328-44C3-AFDB-6C6ED3459371}">
      <dgm:prSet/>
      <dgm:spPr/>
      <dgm:t>
        <a:bodyPr/>
        <a:lstStyle/>
        <a:p>
          <a:endParaRPr lang="en-US" sz="3600"/>
        </a:p>
      </dgm:t>
    </dgm:pt>
    <dgm:pt modelId="{758E0559-414B-4D88-9731-D87D76C9FB7F}" type="pres">
      <dgm:prSet presAssocID="{6E2DD9B9-4AA0-4720-BFB6-75C79668DF2F}" presName="Name0" presStyleCnt="0">
        <dgm:presLayoutVars>
          <dgm:dir/>
          <dgm:resizeHandles val="exact"/>
        </dgm:presLayoutVars>
      </dgm:prSet>
      <dgm:spPr/>
    </dgm:pt>
    <dgm:pt modelId="{00787093-465F-4367-A1CB-20F85CE5BA77}" type="pres">
      <dgm:prSet presAssocID="{6E2DD9B9-4AA0-4720-BFB6-75C79668DF2F}" presName="vNodes" presStyleCnt="0"/>
      <dgm:spPr/>
    </dgm:pt>
    <dgm:pt modelId="{B79ADBE3-7C49-448B-B322-985E14FE2D9A}" type="pres">
      <dgm:prSet presAssocID="{27908093-69F0-4698-B65D-975A6A32AC73}" presName="node" presStyleLbl="node1" presStyleIdx="0" presStyleCnt="3">
        <dgm:presLayoutVars>
          <dgm:bulletEnabled val="1"/>
        </dgm:presLayoutVars>
      </dgm:prSet>
      <dgm:spPr/>
      <dgm:t>
        <a:bodyPr/>
        <a:lstStyle/>
        <a:p>
          <a:endParaRPr lang="en-US"/>
        </a:p>
      </dgm:t>
    </dgm:pt>
    <dgm:pt modelId="{56785E14-8602-46CE-8488-90FBEC1AD729}" type="pres">
      <dgm:prSet presAssocID="{82FDD2B7-1D73-4C6A-AF58-76ACF3DEE0CB}" presName="spacerT" presStyleCnt="0"/>
      <dgm:spPr/>
    </dgm:pt>
    <dgm:pt modelId="{832F64D2-9F7B-4952-8482-50ADBAB14704}" type="pres">
      <dgm:prSet presAssocID="{82FDD2B7-1D73-4C6A-AF58-76ACF3DEE0CB}" presName="sibTrans" presStyleLbl="sibTrans2D1" presStyleIdx="0" presStyleCnt="2"/>
      <dgm:spPr/>
      <dgm:t>
        <a:bodyPr/>
        <a:lstStyle/>
        <a:p>
          <a:endParaRPr lang="en-US"/>
        </a:p>
      </dgm:t>
    </dgm:pt>
    <dgm:pt modelId="{9637D83B-0C21-4C14-8E3D-444E329CF61C}" type="pres">
      <dgm:prSet presAssocID="{82FDD2B7-1D73-4C6A-AF58-76ACF3DEE0CB}" presName="spacerB" presStyleCnt="0"/>
      <dgm:spPr/>
    </dgm:pt>
    <dgm:pt modelId="{DFFEE70F-BE98-4269-83DE-539A80A49281}" type="pres">
      <dgm:prSet presAssocID="{1F33265C-A39B-4E54-893C-92CED142F7FE}" presName="node" presStyleLbl="node1" presStyleIdx="1" presStyleCnt="3">
        <dgm:presLayoutVars>
          <dgm:bulletEnabled val="1"/>
        </dgm:presLayoutVars>
      </dgm:prSet>
      <dgm:spPr/>
      <dgm:t>
        <a:bodyPr/>
        <a:lstStyle/>
        <a:p>
          <a:endParaRPr lang="en-US"/>
        </a:p>
      </dgm:t>
    </dgm:pt>
    <dgm:pt modelId="{1F7D4263-A70E-4C43-8D8D-A911562C481A}" type="pres">
      <dgm:prSet presAssocID="{6E2DD9B9-4AA0-4720-BFB6-75C79668DF2F}" presName="sibTransLast" presStyleLbl="sibTrans2D1" presStyleIdx="1" presStyleCnt="2" custScaleX="134095" custScaleY="121346"/>
      <dgm:spPr>
        <a:prstGeom prst="mathEqual">
          <a:avLst/>
        </a:prstGeom>
      </dgm:spPr>
      <dgm:t>
        <a:bodyPr/>
        <a:lstStyle/>
        <a:p>
          <a:endParaRPr lang="en-US"/>
        </a:p>
      </dgm:t>
    </dgm:pt>
    <dgm:pt modelId="{948600B8-1BE4-488C-BFAE-DFAE664BC726}" type="pres">
      <dgm:prSet presAssocID="{6E2DD9B9-4AA0-4720-BFB6-75C79668DF2F}" presName="connectorText" presStyleLbl="sibTrans2D1" presStyleIdx="1" presStyleCnt="2"/>
      <dgm:spPr/>
      <dgm:t>
        <a:bodyPr/>
        <a:lstStyle/>
        <a:p>
          <a:endParaRPr lang="en-US"/>
        </a:p>
      </dgm:t>
    </dgm:pt>
    <dgm:pt modelId="{0A9F9D0E-B1ED-4ADE-BF8D-3FC51FA6C424}" type="pres">
      <dgm:prSet presAssocID="{6E2DD9B9-4AA0-4720-BFB6-75C79668DF2F}" presName="lastNode" presStyleLbl="node1" presStyleIdx="2" presStyleCnt="3">
        <dgm:presLayoutVars>
          <dgm:bulletEnabled val="1"/>
        </dgm:presLayoutVars>
      </dgm:prSet>
      <dgm:spPr/>
      <dgm:t>
        <a:bodyPr/>
        <a:lstStyle/>
        <a:p>
          <a:endParaRPr lang="en-US"/>
        </a:p>
      </dgm:t>
    </dgm:pt>
  </dgm:ptLst>
  <dgm:cxnLst>
    <dgm:cxn modelId="{ECF583A4-EE10-4884-8C1D-78DC8979CD8A}" srcId="{6E2DD9B9-4AA0-4720-BFB6-75C79668DF2F}" destId="{1F33265C-A39B-4E54-893C-92CED142F7FE}" srcOrd="1" destOrd="0" parTransId="{4A5E7F60-C4E4-4C1D-A972-1F8360435C0F}" sibTransId="{04C076F0-086D-4589-9CE4-54D3A28D315D}"/>
    <dgm:cxn modelId="{AD4A80C3-19CC-4B79-90F8-45BE9D1361C7}" type="presOf" srcId="{6E2DD9B9-4AA0-4720-BFB6-75C79668DF2F}" destId="{758E0559-414B-4D88-9731-D87D76C9FB7F}" srcOrd="0" destOrd="0" presId="urn:microsoft.com/office/officeart/2005/8/layout/equation2"/>
    <dgm:cxn modelId="{6C4E5D86-C0C8-46A4-925F-03E8AC144630}" type="presOf" srcId="{52C2D1AF-6647-4BB8-8EAF-EF42C316BB41}" destId="{0A9F9D0E-B1ED-4ADE-BF8D-3FC51FA6C424}" srcOrd="0" destOrd="0" presId="urn:microsoft.com/office/officeart/2005/8/layout/equation2"/>
    <dgm:cxn modelId="{E65C52C7-E328-44C3-AFDB-6C6ED3459371}" srcId="{6E2DD9B9-4AA0-4720-BFB6-75C79668DF2F}" destId="{52C2D1AF-6647-4BB8-8EAF-EF42C316BB41}" srcOrd="2" destOrd="0" parTransId="{B898CC4D-7AFE-4F0B-8E44-8FC4FD0E1158}" sibTransId="{B8BD7692-5FFC-400F-85DC-857E3FE0D05C}"/>
    <dgm:cxn modelId="{5EE1CC7D-7F8A-408D-A74B-F1DBDD6CB51E}" type="presOf" srcId="{1F33265C-A39B-4E54-893C-92CED142F7FE}" destId="{DFFEE70F-BE98-4269-83DE-539A80A49281}" srcOrd="0" destOrd="0" presId="urn:microsoft.com/office/officeart/2005/8/layout/equation2"/>
    <dgm:cxn modelId="{73BEC64C-0831-47E1-A8A7-77724FEF4F5C}" type="presOf" srcId="{82FDD2B7-1D73-4C6A-AF58-76ACF3DEE0CB}" destId="{832F64D2-9F7B-4952-8482-50ADBAB14704}" srcOrd="0" destOrd="0" presId="urn:microsoft.com/office/officeart/2005/8/layout/equation2"/>
    <dgm:cxn modelId="{1EA71E8A-E9D4-47D9-9A81-7B3EC649432C}" srcId="{6E2DD9B9-4AA0-4720-BFB6-75C79668DF2F}" destId="{27908093-69F0-4698-B65D-975A6A32AC73}" srcOrd="0" destOrd="0" parTransId="{6614591E-AACA-4BF3-9932-8CFC89071E43}" sibTransId="{82FDD2B7-1D73-4C6A-AF58-76ACF3DEE0CB}"/>
    <dgm:cxn modelId="{7C3F8B4B-ADB0-4E19-800D-151429581DF5}" type="presOf" srcId="{04C076F0-086D-4589-9CE4-54D3A28D315D}" destId="{948600B8-1BE4-488C-BFAE-DFAE664BC726}" srcOrd="1" destOrd="0" presId="urn:microsoft.com/office/officeart/2005/8/layout/equation2"/>
    <dgm:cxn modelId="{8A00D9AD-9D80-4636-A181-341B2C716EE4}" type="presOf" srcId="{27908093-69F0-4698-B65D-975A6A32AC73}" destId="{B79ADBE3-7C49-448B-B322-985E14FE2D9A}" srcOrd="0" destOrd="0" presId="urn:microsoft.com/office/officeart/2005/8/layout/equation2"/>
    <dgm:cxn modelId="{5B8B5A59-A783-4D56-934C-C36036F9EBDA}" type="presOf" srcId="{04C076F0-086D-4589-9CE4-54D3A28D315D}" destId="{1F7D4263-A70E-4C43-8D8D-A911562C481A}" srcOrd="0" destOrd="0" presId="urn:microsoft.com/office/officeart/2005/8/layout/equation2"/>
    <dgm:cxn modelId="{B41D73D3-6A5F-4ABC-BA1F-61B21F74934F}" type="presParOf" srcId="{758E0559-414B-4D88-9731-D87D76C9FB7F}" destId="{00787093-465F-4367-A1CB-20F85CE5BA77}" srcOrd="0" destOrd="0" presId="urn:microsoft.com/office/officeart/2005/8/layout/equation2"/>
    <dgm:cxn modelId="{D6D56D1B-1458-417D-8696-C3EB38442041}" type="presParOf" srcId="{00787093-465F-4367-A1CB-20F85CE5BA77}" destId="{B79ADBE3-7C49-448B-B322-985E14FE2D9A}" srcOrd="0" destOrd="0" presId="urn:microsoft.com/office/officeart/2005/8/layout/equation2"/>
    <dgm:cxn modelId="{4270E8CD-ADE3-4177-9DBE-5A552B598D87}" type="presParOf" srcId="{00787093-465F-4367-A1CB-20F85CE5BA77}" destId="{56785E14-8602-46CE-8488-90FBEC1AD729}" srcOrd="1" destOrd="0" presId="urn:microsoft.com/office/officeart/2005/8/layout/equation2"/>
    <dgm:cxn modelId="{C08A6540-172E-4F2A-BEF2-2E8B82BE6FC2}" type="presParOf" srcId="{00787093-465F-4367-A1CB-20F85CE5BA77}" destId="{832F64D2-9F7B-4952-8482-50ADBAB14704}" srcOrd="2" destOrd="0" presId="urn:microsoft.com/office/officeart/2005/8/layout/equation2"/>
    <dgm:cxn modelId="{A4A28254-42F9-4392-B916-FDE8803E2D15}" type="presParOf" srcId="{00787093-465F-4367-A1CB-20F85CE5BA77}" destId="{9637D83B-0C21-4C14-8E3D-444E329CF61C}" srcOrd="3" destOrd="0" presId="urn:microsoft.com/office/officeart/2005/8/layout/equation2"/>
    <dgm:cxn modelId="{C4EF2F53-C10D-49AA-AEB9-6D60FA8BF94D}" type="presParOf" srcId="{00787093-465F-4367-A1CB-20F85CE5BA77}" destId="{DFFEE70F-BE98-4269-83DE-539A80A49281}" srcOrd="4" destOrd="0" presId="urn:microsoft.com/office/officeart/2005/8/layout/equation2"/>
    <dgm:cxn modelId="{F2A9F55D-9E21-424E-B1BB-B4ACD617C5D8}" type="presParOf" srcId="{758E0559-414B-4D88-9731-D87D76C9FB7F}" destId="{1F7D4263-A70E-4C43-8D8D-A911562C481A}" srcOrd="1" destOrd="0" presId="urn:microsoft.com/office/officeart/2005/8/layout/equation2"/>
    <dgm:cxn modelId="{9C16E706-A0FB-40CB-A3B4-1F022A0F9F8A}" type="presParOf" srcId="{1F7D4263-A70E-4C43-8D8D-A911562C481A}" destId="{948600B8-1BE4-488C-BFAE-DFAE664BC726}" srcOrd="0" destOrd="0" presId="urn:microsoft.com/office/officeart/2005/8/layout/equation2"/>
    <dgm:cxn modelId="{DB27E1EA-9A00-40BF-BB4C-5402BDEB9E9E}" type="presParOf" srcId="{758E0559-414B-4D88-9731-D87D76C9FB7F}" destId="{0A9F9D0E-B1ED-4ADE-BF8D-3FC51FA6C424}" srcOrd="2" destOrd="0" presId="urn:microsoft.com/office/officeart/2005/8/layout/equati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2DD9B9-4AA0-4720-BFB6-75C79668DF2F}" type="doc">
      <dgm:prSet loTypeId="urn:microsoft.com/office/officeart/2005/8/layout/equation2" loCatId="relationship" qsTypeId="urn:microsoft.com/office/officeart/2005/8/quickstyle/3d2" qsCatId="3D" csTypeId="urn:microsoft.com/office/officeart/2005/8/colors/colorful4" csCatId="colorful" phldr="1"/>
      <dgm:spPr/>
    </dgm:pt>
    <dgm:pt modelId="{27908093-69F0-4698-B65D-975A6A32AC73}">
      <dgm:prSet phldrT="[Text]" custT="1"/>
      <dgm:spPr>
        <a:ln w="57150">
          <a:solidFill>
            <a:srgbClr val="FFFF00"/>
          </a:solidFill>
        </a:ln>
      </dgm:spPr>
      <dgm:t>
        <a:bodyPr/>
        <a:lstStyle/>
        <a:p>
          <a:r>
            <a:rPr lang="en-US" sz="3600" dirty="0" smtClean="0"/>
            <a:t>Auto DC Rules</a:t>
          </a:r>
          <a:endParaRPr lang="en-US" sz="3600" dirty="0"/>
        </a:p>
      </dgm:t>
      <dgm:extLst>
        <a:ext uri="{E40237B7-FDA0-4F09-8148-C483321AD2D9}">
          <dgm14:cNvPr xmlns="" xmlns:dgm14="http://schemas.microsoft.com/office/drawing/2010/diagram" id="0" name="" descr="Auto DC Rules +&#10;Release Events =&#10;Delayed Orders&#10;"/>
        </a:ext>
      </dgm:extLst>
    </dgm:pt>
    <dgm:pt modelId="{6614591E-AACA-4BF3-9932-8CFC89071E43}" type="parTrans" cxnId="{1EA71E8A-E9D4-47D9-9A81-7B3EC649432C}">
      <dgm:prSet/>
      <dgm:spPr/>
      <dgm:t>
        <a:bodyPr/>
        <a:lstStyle/>
        <a:p>
          <a:endParaRPr lang="en-US" sz="3600"/>
        </a:p>
      </dgm:t>
    </dgm:pt>
    <dgm:pt modelId="{82FDD2B7-1D73-4C6A-AF58-76ACF3DEE0CB}" type="sibTrans" cxnId="{1EA71E8A-E9D4-47D9-9A81-7B3EC649432C}">
      <dgm:prSet custT="1"/>
      <dgm:spPr>
        <a:solidFill>
          <a:srgbClr val="00B050"/>
        </a:solidFill>
      </dgm:spPr>
      <dgm:t>
        <a:bodyPr/>
        <a:lstStyle/>
        <a:p>
          <a:endParaRPr lang="en-US" sz="3600" dirty="0"/>
        </a:p>
      </dgm:t>
      <dgm:extLst>
        <a:ext uri="{E40237B7-FDA0-4F09-8148-C483321AD2D9}">
          <dgm14:cNvPr xmlns="" xmlns:dgm14="http://schemas.microsoft.com/office/drawing/2010/diagram" id="0" name="" descr="Auto DC Rules +&#10;Release Events =&#10;Delayed Orders&#10;"/>
        </a:ext>
      </dgm:extLst>
    </dgm:pt>
    <dgm:pt modelId="{1F33265C-A39B-4E54-893C-92CED142F7FE}">
      <dgm:prSet phldrT="[Text]" custT="1"/>
      <dgm:spPr>
        <a:ln w="38100">
          <a:noFill/>
        </a:ln>
      </dgm:spPr>
      <dgm:t>
        <a:bodyPr/>
        <a:lstStyle/>
        <a:p>
          <a:r>
            <a:rPr lang="en-US" sz="3600" dirty="0" smtClean="0"/>
            <a:t>Release Events</a:t>
          </a:r>
          <a:endParaRPr lang="en-US" sz="3600" dirty="0"/>
        </a:p>
      </dgm:t>
      <dgm:extLst>
        <a:ext uri="{E40237B7-FDA0-4F09-8148-C483321AD2D9}">
          <dgm14:cNvPr xmlns="" xmlns:dgm14="http://schemas.microsoft.com/office/drawing/2010/diagram" id="0" name="" descr="Auto DC Rules +&#10;Release Events =&#10;Delayed Orders&#10;"/>
        </a:ext>
      </dgm:extLst>
    </dgm:pt>
    <dgm:pt modelId="{4A5E7F60-C4E4-4C1D-A972-1F8360435C0F}" type="parTrans" cxnId="{ECF583A4-EE10-4884-8C1D-78DC8979CD8A}">
      <dgm:prSet/>
      <dgm:spPr/>
      <dgm:t>
        <a:bodyPr/>
        <a:lstStyle/>
        <a:p>
          <a:endParaRPr lang="en-US" sz="3600"/>
        </a:p>
      </dgm:t>
    </dgm:pt>
    <dgm:pt modelId="{04C076F0-086D-4589-9CE4-54D3A28D315D}" type="sibTrans" cxnId="{ECF583A4-EE10-4884-8C1D-78DC8979CD8A}">
      <dgm:prSet custT="1"/>
      <dgm:spPr>
        <a:solidFill>
          <a:srgbClr val="FFC000"/>
        </a:solidFill>
      </dgm:spPr>
      <dgm:t>
        <a:bodyPr/>
        <a:lstStyle/>
        <a:p>
          <a:endParaRPr lang="en-US" sz="3600" dirty="0"/>
        </a:p>
      </dgm:t>
      <dgm:extLst>
        <a:ext uri="{E40237B7-FDA0-4F09-8148-C483321AD2D9}">
          <dgm14:cNvPr xmlns="" xmlns:dgm14="http://schemas.microsoft.com/office/drawing/2010/diagram" id="0" name="" descr="Auto DC Rules +&#10;Release Events =&#10;Delayed Orders&#10;"/>
        </a:ext>
      </dgm:extLst>
    </dgm:pt>
    <dgm:pt modelId="{52C2D1AF-6647-4BB8-8EAF-EF42C316BB41}">
      <dgm:prSet phldrT="[Text]" custT="1"/>
      <dgm:spPr/>
      <dgm:t>
        <a:bodyPr/>
        <a:lstStyle/>
        <a:p>
          <a:r>
            <a:rPr lang="en-US" sz="3600" dirty="0" smtClean="0"/>
            <a:t>Delayed Orders</a:t>
          </a:r>
          <a:endParaRPr lang="en-US" sz="3600" dirty="0"/>
        </a:p>
      </dgm:t>
      <dgm:extLst>
        <a:ext uri="{E40237B7-FDA0-4F09-8148-C483321AD2D9}">
          <dgm14:cNvPr xmlns="" xmlns:dgm14="http://schemas.microsoft.com/office/drawing/2010/diagram" id="0" name="" descr="Auto DC Rules +&#10;Release Events =&#10;Delayed Orders&#10;"/>
        </a:ext>
      </dgm:extLst>
    </dgm:pt>
    <dgm:pt modelId="{B898CC4D-7AFE-4F0B-8E44-8FC4FD0E1158}" type="parTrans" cxnId="{E65C52C7-E328-44C3-AFDB-6C6ED3459371}">
      <dgm:prSet/>
      <dgm:spPr/>
      <dgm:t>
        <a:bodyPr/>
        <a:lstStyle/>
        <a:p>
          <a:endParaRPr lang="en-US" sz="3600"/>
        </a:p>
      </dgm:t>
    </dgm:pt>
    <dgm:pt modelId="{B8BD7692-5FFC-400F-85DC-857E3FE0D05C}" type="sibTrans" cxnId="{E65C52C7-E328-44C3-AFDB-6C6ED3459371}">
      <dgm:prSet/>
      <dgm:spPr/>
      <dgm:t>
        <a:bodyPr/>
        <a:lstStyle/>
        <a:p>
          <a:endParaRPr lang="en-US" sz="3600"/>
        </a:p>
      </dgm:t>
    </dgm:pt>
    <dgm:pt modelId="{758E0559-414B-4D88-9731-D87D76C9FB7F}" type="pres">
      <dgm:prSet presAssocID="{6E2DD9B9-4AA0-4720-BFB6-75C79668DF2F}" presName="Name0" presStyleCnt="0">
        <dgm:presLayoutVars>
          <dgm:dir/>
          <dgm:resizeHandles val="exact"/>
        </dgm:presLayoutVars>
      </dgm:prSet>
      <dgm:spPr/>
    </dgm:pt>
    <dgm:pt modelId="{00787093-465F-4367-A1CB-20F85CE5BA77}" type="pres">
      <dgm:prSet presAssocID="{6E2DD9B9-4AA0-4720-BFB6-75C79668DF2F}" presName="vNodes" presStyleCnt="0"/>
      <dgm:spPr/>
    </dgm:pt>
    <dgm:pt modelId="{B79ADBE3-7C49-448B-B322-985E14FE2D9A}" type="pres">
      <dgm:prSet presAssocID="{27908093-69F0-4698-B65D-975A6A32AC73}" presName="node" presStyleLbl="node1" presStyleIdx="0" presStyleCnt="3">
        <dgm:presLayoutVars>
          <dgm:bulletEnabled val="1"/>
        </dgm:presLayoutVars>
      </dgm:prSet>
      <dgm:spPr/>
      <dgm:t>
        <a:bodyPr/>
        <a:lstStyle/>
        <a:p>
          <a:endParaRPr lang="en-US"/>
        </a:p>
      </dgm:t>
    </dgm:pt>
    <dgm:pt modelId="{56785E14-8602-46CE-8488-90FBEC1AD729}" type="pres">
      <dgm:prSet presAssocID="{82FDD2B7-1D73-4C6A-AF58-76ACF3DEE0CB}" presName="spacerT" presStyleCnt="0"/>
      <dgm:spPr/>
    </dgm:pt>
    <dgm:pt modelId="{832F64D2-9F7B-4952-8482-50ADBAB14704}" type="pres">
      <dgm:prSet presAssocID="{82FDD2B7-1D73-4C6A-AF58-76ACF3DEE0CB}" presName="sibTrans" presStyleLbl="sibTrans2D1" presStyleIdx="0" presStyleCnt="2"/>
      <dgm:spPr/>
      <dgm:t>
        <a:bodyPr/>
        <a:lstStyle/>
        <a:p>
          <a:endParaRPr lang="en-US"/>
        </a:p>
      </dgm:t>
    </dgm:pt>
    <dgm:pt modelId="{9637D83B-0C21-4C14-8E3D-444E329CF61C}" type="pres">
      <dgm:prSet presAssocID="{82FDD2B7-1D73-4C6A-AF58-76ACF3DEE0CB}" presName="spacerB" presStyleCnt="0"/>
      <dgm:spPr/>
    </dgm:pt>
    <dgm:pt modelId="{DFFEE70F-BE98-4269-83DE-539A80A49281}" type="pres">
      <dgm:prSet presAssocID="{1F33265C-A39B-4E54-893C-92CED142F7FE}" presName="node" presStyleLbl="node1" presStyleIdx="1" presStyleCnt="3">
        <dgm:presLayoutVars>
          <dgm:bulletEnabled val="1"/>
        </dgm:presLayoutVars>
      </dgm:prSet>
      <dgm:spPr/>
      <dgm:t>
        <a:bodyPr/>
        <a:lstStyle/>
        <a:p>
          <a:endParaRPr lang="en-US"/>
        </a:p>
      </dgm:t>
    </dgm:pt>
    <dgm:pt modelId="{1F7D4263-A70E-4C43-8D8D-A911562C481A}" type="pres">
      <dgm:prSet presAssocID="{6E2DD9B9-4AA0-4720-BFB6-75C79668DF2F}" presName="sibTransLast" presStyleLbl="sibTrans2D1" presStyleIdx="1" presStyleCnt="2" custScaleX="134095" custScaleY="121346"/>
      <dgm:spPr>
        <a:prstGeom prst="mathEqual">
          <a:avLst/>
        </a:prstGeom>
      </dgm:spPr>
      <dgm:t>
        <a:bodyPr/>
        <a:lstStyle/>
        <a:p>
          <a:endParaRPr lang="en-US"/>
        </a:p>
      </dgm:t>
    </dgm:pt>
    <dgm:pt modelId="{948600B8-1BE4-488C-BFAE-DFAE664BC726}" type="pres">
      <dgm:prSet presAssocID="{6E2DD9B9-4AA0-4720-BFB6-75C79668DF2F}" presName="connectorText" presStyleLbl="sibTrans2D1" presStyleIdx="1" presStyleCnt="2"/>
      <dgm:spPr/>
      <dgm:t>
        <a:bodyPr/>
        <a:lstStyle/>
        <a:p>
          <a:endParaRPr lang="en-US"/>
        </a:p>
      </dgm:t>
    </dgm:pt>
    <dgm:pt modelId="{0A9F9D0E-B1ED-4ADE-BF8D-3FC51FA6C424}" type="pres">
      <dgm:prSet presAssocID="{6E2DD9B9-4AA0-4720-BFB6-75C79668DF2F}" presName="lastNode" presStyleLbl="node1" presStyleIdx="2" presStyleCnt="3">
        <dgm:presLayoutVars>
          <dgm:bulletEnabled val="1"/>
        </dgm:presLayoutVars>
      </dgm:prSet>
      <dgm:spPr/>
      <dgm:t>
        <a:bodyPr/>
        <a:lstStyle/>
        <a:p>
          <a:endParaRPr lang="en-US"/>
        </a:p>
      </dgm:t>
    </dgm:pt>
  </dgm:ptLst>
  <dgm:cxnLst>
    <dgm:cxn modelId="{40ED7401-EB62-4FBE-994F-D85A69E85C9F}" type="presOf" srcId="{1F33265C-A39B-4E54-893C-92CED142F7FE}" destId="{DFFEE70F-BE98-4269-83DE-539A80A49281}" srcOrd="0" destOrd="0" presId="urn:microsoft.com/office/officeart/2005/8/layout/equation2"/>
    <dgm:cxn modelId="{3BD9189C-41B7-4E30-A444-4E3240900A80}" type="presOf" srcId="{82FDD2B7-1D73-4C6A-AF58-76ACF3DEE0CB}" destId="{832F64D2-9F7B-4952-8482-50ADBAB14704}" srcOrd="0" destOrd="0" presId="urn:microsoft.com/office/officeart/2005/8/layout/equation2"/>
    <dgm:cxn modelId="{ECF583A4-EE10-4884-8C1D-78DC8979CD8A}" srcId="{6E2DD9B9-4AA0-4720-BFB6-75C79668DF2F}" destId="{1F33265C-A39B-4E54-893C-92CED142F7FE}" srcOrd="1" destOrd="0" parTransId="{4A5E7F60-C4E4-4C1D-A972-1F8360435C0F}" sibTransId="{04C076F0-086D-4589-9CE4-54D3A28D315D}"/>
    <dgm:cxn modelId="{E65C52C7-E328-44C3-AFDB-6C6ED3459371}" srcId="{6E2DD9B9-4AA0-4720-BFB6-75C79668DF2F}" destId="{52C2D1AF-6647-4BB8-8EAF-EF42C316BB41}" srcOrd="2" destOrd="0" parTransId="{B898CC4D-7AFE-4F0B-8E44-8FC4FD0E1158}" sibTransId="{B8BD7692-5FFC-400F-85DC-857E3FE0D05C}"/>
    <dgm:cxn modelId="{E97387D4-507F-44A4-971C-AC267512908E}" type="presOf" srcId="{27908093-69F0-4698-B65D-975A6A32AC73}" destId="{B79ADBE3-7C49-448B-B322-985E14FE2D9A}" srcOrd="0" destOrd="0" presId="urn:microsoft.com/office/officeart/2005/8/layout/equation2"/>
    <dgm:cxn modelId="{0A9DBB5A-E934-438C-B655-868CFEA6C05C}" type="presOf" srcId="{52C2D1AF-6647-4BB8-8EAF-EF42C316BB41}" destId="{0A9F9D0E-B1ED-4ADE-BF8D-3FC51FA6C424}" srcOrd="0" destOrd="0" presId="urn:microsoft.com/office/officeart/2005/8/layout/equation2"/>
    <dgm:cxn modelId="{1EA71E8A-E9D4-47D9-9A81-7B3EC649432C}" srcId="{6E2DD9B9-4AA0-4720-BFB6-75C79668DF2F}" destId="{27908093-69F0-4698-B65D-975A6A32AC73}" srcOrd="0" destOrd="0" parTransId="{6614591E-AACA-4BF3-9932-8CFC89071E43}" sibTransId="{82FDD2B7-1D73-4C6A-AF58-76ACF3DEE0CB}"/>
    <dgm:cxn modelId="{8226AFAB-BE0D-4221-9371-A3431E0F5DD0}" type="presOf" srcId="{6E2DD9B9-4AA0-4720-BFB6-75C79668DF2F}" destId="{758E0559-414B-4D88-9731-D87D76C9FB7F}" srcOrd="0" destOrd="0" presId="urn:microsoft.com/office/officeart/2005/8/layout/equation2"/>
    <dgm:cxn modelId="{CC454A9A-299E-4912-BC32-A21B1679ED4B}" type="presOf" srcId="{04C076F0-086D-4589-9CE4-54D3A28D315D}" destId="{1F7D4263-A70E-4C43-8D8D-A911562C481A}" srcOrd="0" destOrd="0" presId="urn:microsoft.com/office/officeart/2005/8/layout/equation2"/>
    <dgm:cxn modelId="{EB509A9A-3D02-4BE4-9D99-066B0AF43CA3}" type="presOf" srcId="{04C076F0-086D-4589-9CE4-54D3A28D315D}" destId="{948600B8-1BE4-488C-BFAE-DFAE664BC726}" srcOrd="1" destOrd="0" presId="urn:microsoft.com/office/officeart/2005/8/layout/equation2"/>
    <dgm:cxn modelId="{2E497039-A7A7-4B93-91A0-1EF316DF7113}" type="presParOf" srcId="{758E0559-414B-4D88-9731-D87D76C9FB7F}" destId="{00787093-465F-4367-A1CB-20F85CE5BA77}" srcOrd="0" destOrd="0" presId="urn:microsoft.com/office/officeart/2005/8/layout/equation2"/>
    <dgm:cxn modelId="{08463341-AA41-4B30-9578-19355C8D17FE}" type="presParOf" srcId="{00787093-465F-4367-A1CB-20F85CE5BA77}" destId="{B79ADBE3-7C49-448B-B322-985E14FE2D9A}" srcOrd="0" destOrd="0" presId="urn:microsoft.com/office/officeart/2005/8/layout/equation2"/>
    <dgm:cxn modelId="{9164CA0B-12C6-4118-9E3D-D8C1E76E152B}" type="presParOf" srcId="{00787093-465F-4367-A1CB-20F85CE5BA77}" destId="{56785E14-8602-46CE-8488-90FBEC1AD729}" srcOrd="1" destOrd="0" presId="urn:microsoft.com/office/officeart/2005/8/layout/equation2"/>
    <dgm:cxn modelId="{C4A94D09-9717-4D69-88A7-8EE9FE8A41A6}" type="presParOf" srcId="{00787093-465F-4367-A1CB-20F85CE5BA77}" destId="{832F64D2-9F7B-4952-8482-50ADBAB14704}" srcOrd="2" destOrd="0" presId="urn:microsoft.com/office/officeart/2005/8/layout/equation2"/>
    <dgm:cxn modelId="{4D527C53-0BE0-4629-BBF6-415855D26A60}" type="presParOf" srcId="{00787093-465F-4367-A1CB-20F85CE5BA77}" destId="{9637D83B-0C21-4C14-8E3D-444E329CF61C}" srcOrd="3" destOrd="0" presId="urn:microsoft.com/office/officeart/2005/8/layout/equation2"/>
    <dgm:cxn modelId="{6DBC9AA9-A331-4B45-918E-71084F52CF40}" type="presParOf" srcId="{00787093-465F-4367-A1CB-20F85CE5BA77}" destId="{DFFEE70F-BE98-4269-83DE-539A80A49281}" srcOrd="4" destOrd="0" presId="urn:microsoft.com/office/officeart/2005/8/layout/equation2"/>
    <dgm:cxn modelId="{6E677C11-B4B5-4E6A-AAA6-D8901A8E4126}" type="presParOf" srcId="{758E0559-414B-4D88-9731-D87D76C9FB7F}" destId="{1F7D4263-A70E-4C43-8D8D-A911562C481A}" srcOrd="1" destOrd="0" presId="urn:microsoft.com/office/officeart/2005/8/layout/equation2"/>
    <dgm:cxn modelId="{8D2854DC-BF61-48D0-B6FD-868699CAA0C4}" type="presParOf" srcId="{1F7D4263-A70E-4C43-8D8D-A911562C481A}" destId="{948600B8-1BE4-488C-BFAE-DFAE664BC726}" srcOrd="0" destOrd="0" presId="urn:microsoft.com/office/officeart/2005/8/layout/equation2"/>
    <dgm:cxn modelId="{31259BEE-3857-44E8-AC0B-C6A02BAEF886}" type="presParOf" srcId="{758E0559-414B-4D88-9731-D87D76C9FB7F}" destId="{0A9F9D0E-B1ED-4ADE-BF8D-3FC51FA6C424}" srcOrd="2" destOrd="0" presId="urn:microsoft.com/office/officeart/2005/8/layout/equati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A2C17A-844A-4606-8E3C-9292DAF3B97F}" type="doc">
      <dgm:prSet loTypeId="urn:microsoft.com/office/officeart/2005/8/layout/vList2" loCatId="list" qsTypeId="urn:microsoft.com/office/officeart/2005/8/quickstyle/3d2" qsCatId="3D" csTypeId="urn:microsoft.com/office/officeart/2005/8/colors/colorful4" csCatId="colorful" phldr="1"/>
      <dgm:spPr/>
      <dgm:t>
        <a:bodyPr/>
        <a:lstStyle/>
        <a:p>
          <a:endParaRPr lang="en-US"/>
        </a:p>
      </dgm:t>
    </dgm:pt>
    <dgm:pt modelId="{05C0E7DD-6AA4-400C-883D-3F45C2F6FDC3}">
      <dgm:prSet>
        <dgm:style>
          <a:lnRef idx="0">
            <a:schemeClr val="accent4"/>
          </a:lnRef>
          <a:fillRef idx="3">
            <a:schemeClr val="accent4"/>
          </a:fillRef>
          <a:effectRef idx="3">
            <a:schemeClr val="accent4"/>
          </a:effectRef>
          <a:fontRef idx="minor">
            <a:schemeClr val="lt1"/>
          </a:fontRef>
        </dgm:style>
      </dgm:prSet>
      <dgm:spPr/>
      <dgm:t>
        <a:bodyPr/>
        <a:lstStyle/>
        <a:p>
          <a:pPr algn="ctr" rtl="0"/>
          <a:r>
            <a:rPr lang="en-US" dirty="0" smtClean="0"/>
            <a:t>Problem #1</a:t>
          </a:r>
          <a:endParaRPr lang="en-US" dirty="0"/>
        </a:p>
      </dgm:t>
      <dgm:extLst>
        <a:ext uri="{E40237B7-FDA0-4F09-8148-C483321AD2D9}">
          <dgm14:cNvPr xmlns="" xmlns:dgm14="http://schemas.microsoft.com/office/drawing/2010/diagram" id="0" name="" descr="Problem #1&#10;"/>
        </a:ext>
      </dgm:extLst>
    </dgm:pt>
    <dgm:pt modelId="{BE98B605-7F3F-4DEF-A0EC-65357F4EC001}" type="parTrans" cxnId="{1D702970-7EB4-4CDD-9BEF-E8DD16E7FCFD}">
      <dgm:prSet/>
      <dgm:spPr/>
      <dgm:t>
        <a:bodyPr/>
        <a:lstStyle/>
        <a:p>
          <a:endParaRPr lang="en-US"/>
        </a:p>
      </dgm:t>
    </dgm:pt>
    <dgm:pt modelId="{E9E47281-2922-4D60-9224-DE9FD7317BD1}" type="sibTrans" cxnId="{1D702970-7EB4-4CDD-9BEF-E8DD16E7FCFD}">
      <dgm:prSet/>
      <dgm:spPr/>
      <dgm:t>
        <a:bodyPr/>
        <a:lstStyle/>
        <a:p>
          <a:endParaRPr lang="en-US"/>
        </a:p>
      </dgm:t>
    </dgm:pt>
    <dgm:pt modelId="{5919082B-F573-4FD1-A79C-274E468C73C2}" type="pres">
      <dgm:prSet presAssocID="{81A2C17A-844A-4606-8E3C-9292DAF3B97F}" presName="linear" presStyleCnt="0">
        <dgm:presLayoutVars>
          <dgm:animLvl val="lvl"/>
          <dgm:resizeHandles val="exact"/>
        </dgm:presLayoutVars>
      </dgm:prSet>
      <dgm:spPr/>
      <dgm:t>
        <a:bodyPr/>
        <a:lstStyle/>
        <a:p>
          <a:endParaRPr lang="en-US"/>
        </a:p>
      </dgm:t>
    </dgm:pt>
    <dgm:pt modelId="{ADBAAB5B-CA56-4571-8EF9-B9212E760670}" type="pres">
      <dgm:prSet presAssocID="{05C0E7DD-6AA4-400C-883D-3F45C2F6FDC3}" presName="parentText" presStyleLbl="node1" presStyleIdx="0" presStyleCnt="1" custLinFactNeighborY="-1907">
        <dgm:presLayoutVars>
          <dgm:chMax val="0"/>
          <dgm:bulletEnabled val="1"/>
        </dgm:presLayoutVars>
      </dgm:prSet>
      <dgm:spPr/>
      <dgm:t>
        <a:bodyPr/>
        <a:lstStyle/>
        <a:p>
          <a:endParaRPr lang="en-US"/>
        </a:p>
      </dgm:t>
    </dgm:pt>
  </dgm:ptLst>
  <dgm:cxnLst>
    <dgm:cxn modelId="{26D7B5A7-8481-4F05-AC96-2F9C8D614E05}" type="presOf" srcId="{81A2C17A-844A-4606-8E3C-9292DAF3B97F}" destId="{5919082B-F573-4FD1-A79C-274E468C73C2}" srcOrd="0" destOrd="0" presId="urn:microsoft.com/office/officeart/2005/8/layout/vList2"/>
    <dgm:cxn modelId="{E0B82F06-3577-43F8-B1C3-9E5D1E42423C}" type="presOf" srcId="{05C0E7DD-6AA4-400C-883D-3F45C2F6FDC3}" destId="{ADBAAB5B-CA56-4571-8EF9-B9212E760670}" srcOrd="0" destOrd="0" presId="urn:microsoft.com/office/officeart/2005/8/layout/vList2"/>
    <dgm:cxn modelId="{1D702970-7EB4-4CDD-9BEF-E8DD16E7FCFD}" srcId="{81A2C17A-844A-4606-8E3C-9292DAF3B97F}" destId="{05C0E7DD-6AA4-400C-883D-3F45C2F6FDC3}" srcOrd="0" destOrd="0" parTransId="{BE98B605-7F3F-4DEF-A0EC-65357F4EC001}" sibTransId="{E9E47281-2922-4D60-9224-DE9FD7317BD1}"/>
    <dgm:cxn modelId="{A003F7D2-87A1-409F-8F03-46FC5FE9CAF4}" type="presParOf" srcId="{5919082B-F573-4FD1-A79C-274E468C73C2}" destId="{ADBAAB5B-CA56-4571-8EF9-B9212E760670}"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A836B7-934C-40EA-84F5-E332708DFCF3}" type="doc">
      <dgm:prSet loTypeId="urn:microsoft.com/office/officeart/2005/8/layout/hProcess9" loCatId="process" qsTypeId="urn:microsoft.com/office/officeart/2005/8/quickstyle/3d2" qsCatId="3D" csTypeId="urn:microsoft.com/office/officeart/2005/8/colors/colorful4" csCatId="colorful" phldr="1"/>
      <dgm:spPr/>
      <dgm:t>
        <a:bodyPr/>
        <a:lstStyle/>
        <a:p>
          <a:endParaRPr lang="en-US"/>
        </a:p>
      </dgm:t>
    </dgm:pt>
    <dgm:pt modelId="{206BF94B-7616-490B-9029-A8E12ACD1125}">
      <dgm:prSet phldrT="[Text]"/>
      <dgm:spPr/>
      <dgm:t>
        <a:bodyPr/>
        <a:lstStyle/>
        <a:p>
          <a:r>
            <a:rPr lang="en-US" dirty="0" smtClean="0"/>
            <a:t>ORDERS	</a:t>
          </a:r>
          <a:endParaRPr lang="en-US" dirty="0"/>
        </a:p>
      </dgm:t>
      <dgm:extLst>
        <a:ext uri="{E40237B7-FDA0-4F09-8148-C483321AD2D9}">
          <dgm14:cNvPr xmlns="" xmlns:dgm14="http://schemas.microsoft.com/office/drawing/2010/diagram" id="0" name="" descr="arrow diagram, direction from left to right:&#10;ORDERS &#10;OE/RR PATIENT EVENT (arrow back to ORDERS)&#10;to&#10;OE/RR RELEASE EVENT&#10;OE/RR AUTO-DC&#10;"/>
        </a:ext>
      </dgm:extLst>
    </dgm:pt>
    <dgm:pt modelId="{02D18B12-E29A-4EAE-B9AE-21FCE8CE842D}" type="parTrans" cxnId="{A90F5E90-6C9A-4A0A-882B-968A3FBCC98F}">
      <dgm:prSet/>
      <dgm:spPr/>
      <dgm:t>
        <a:bodyPr/>
        <a:lstStyle/>
        <a:p>
          <a:endParaRPr lang="en-US"/>
        </a:p>
      </dgm:t>
    </dgm:pt>
    <dgm:pt modelId="{F9D67BA5-5190-4785-8EE8-B52F66931202}" type="sibTrans" cxnId="{A90F5E90-6C9A-4A0A-882B-968A3FBCC98F}">
      <dgm:prSet/>
      <dgm:spPr/>
      <dgm:t>
        <a:bodyPr/>
        <a:lstStyle/>
        <a:p>
          <a:endParaRPr lang="en-US"/>
        </a:p>
      </dgm:t>
    </dgm:pt>
    <dgm:pt modelId="{AEA30654-A8BC-4B69-A8E6-5692DDAFEFAD}">
      <dgm:prSet phldrT="[Text]"/>
      <dgm:spPr/>
      <dgm:t>
        <a:bodyPr/>
        <a:lstStyle/>
        <a:p>
          <a:r>
            <a:rPr lang="en-US" dirty="0" smtClean="0"/>
            <a:t>OE/RR PATIENT EVENT</a:t>
          </a:r>
          <a:endParaRPr lang="en-US" dirty="0"/>
        </a:p>
      </dgm:t>
      <dgm:extLst>
        <a:ext uri="{E40237B7-FDA0-4F09-8148-C483321AD2D9}">
          <dgm14:cNvPr xmlns="" xmlns:dgm14="http://schemas.microsoft.com/office/drawing/2010/diagram" id="0" name="" descr="arrow diagram, direction from left to right:&#10;ORDERS &#10;OE/RR PATIENT EVENT (arrow back to ORDERS)&#10;to&#10;OE/RR RELEASE EVENT&#10;OE/RR AUTO-DC&#10;"/>
        </a:ext>
      </dgm:extLst>
    </dgm:pt>
    <dgm:pt modelId="{23F9AC96-590E-4B3A-B981-4C1AC9B6E385}" type="parTrans" cxnId="{12BB4D2C-2354-41DB-93BE-9B1C1C425DA0}">
      <dgm:prSet/>
      <dgm:spPr/>
      <dgm:t>
        <a:bodyPr/>
        <a:lstStyle/>
        <a:p>
          <a:endParaRPr lang="en-US"/>
        </a:p>
      </dgm:t>
    </dgm:pt>
    <dgm:pt modelId="{40C41676-E60F-47F5-9B00-9E26C6EC1138}" type="sibTrans" cxnId="{12BB4D2C-2354-41DB-93BE-9B1C1C425DA0}">
      <dgm:prSet/>
      <dgm:spPr/>
      <dgm:t>
        <a:bodyPr/>
        <a:lstStyle/>
        <a:p>
          <a:endParaRPr lang="en-US"/>
        </a:p>
      </dgm:t>
    </dgm:pt>
    <dgm:pt modelId="{879B9A15-5683-4DB8-88F0-F6EBBFFB9AAC}">
      <dgm:prSet phldrT="[Text]"/>
      <dgm:spPr/>
      <dgm:t>
        <a:bodyPr/>
        <a:lstStyle/>
        <a:p>
          <a:r>
            <a:rPr lang="en-US" dirty="0" smtClean="0"/>
            <a:t>OE/RR RELEASE EVENT</a:t>
          </a:r>
          <a:endParaRPr lang="en-US" dirty="0"/>
        </a:p>
      </dgm:t>
      <dgm:extLst>
        <a:ext uri="{E40237B7-FDA0-4F09-8148-C483321AD2D9}">
          <dgm14:cNvPr xmlns="" xmlns:dgm14="http://schemas.microsoft.com/office/drawing/2010/diagram" id="0" name="" descr="arrow diagram, direction from left to right:&#10;ORDERS &#10;OE/RR PATIENT EVENT (arrow back to ORDERS)&#10;to&#10;OE/RR RELEASE EVENT&#10;OE/RR AUTO-DC&#10;"/>
        </a:ext>
      </dgm:extLst>
    </dgm:pt>
    <dgm:pt modelId="{1B3CD07A-5A5D-4EA4-9363-F2B0F8070469}" type="parTrans" cxnId="{6853A671-7F16-4670-A129-69C5F8D02C05}">
      <dgm:prSet/>
      <dgm:spPr/>
      <dgm:t>
        <a:bodyPr/>
        <a:lstStyle/>
        <a:p>
          <a:endParaRPr lang="en-US"/>
        </a:p>
      </dgm:t>
    </dgm:pt>
    <dgm:pt modelId="{21C0AC31-5CEB-4045-B5B1-F00644A3F044}" type="sibTrans" cxnId="{6853A671-7F16-4670-A129-69C5F8D02C05}">
      <dgm:prSet/>
      <dgm:spPr/>
      <dgm:t>
        <a:bodyPr/>
        <a:lstStyle/>
        <a:p>
          <a:endParaRPr lang="en-US"/>
        </a:p>
      </dgm:t>
    </dgm:pt>
    <dgm:pt modelId="{27D9B9BF-B956-4629-B37A-BE17BC15A208}">
      <dgm:prSet phldrT="[Text]"/>
      <dgm:spPr/>
      <dgm:t>
        <a:bodyPr/>
        <a:lstStyle/>
        <a:p>
          <a:r>
            <a:rPr lang="en-US" dirty="0" smtClean="0"/>
            <a:t>OE/RR AUTO-DC</a:t>
          </a:r>
          <a:endParaRPr lang="en-US" dirty="0"/>
        </a:p>
      </dgm:t>
      <dgm:extLst>
        <a:ext uri="{E40237B7-FDA0-4F09-8148-C483321AD2D9}">
          <dgm14:cNvPr xmlns="" xmlns:dgm14="http://schemas.microsoft.com/office/drawing/2010/diagram" id="0" name="" descr="arrow diagram, direction from left to right:&#10;ORDERS &#10;OE/RR PATIENT EVENT (arrow back to ORDERS)&#10;to&#10;OE/RR RELEASE EVENT&#10;OE/RR AUTO-DC&#10;"/>
        </a:ext>
      </dgm:extLst>
    </dgm:pt>
    <dgm:pt modelId="{8F2EC210-6C91-494E-8AFF-B2C62A6B372E}" type="parTrans" cxnId="{44F844DB-1979-49C1-9A8F-301219CD2F16}">
      <dgm:prSet/>
      <dgm:spPr/>
      <dgm:t>
        <a:bodyPr/>
        <a:lstStyle/>
        <a:p>
          <a:endParaRPr lang="en-US"/>
        </a:p>
      </dgm:t>
    </dgm:pt>
    <dgm:pt modelId="{AA2397F1-E2E1-403D-8864-8037C5D831A4}" type="sibTrans" cxnId="{44F844DB-1979-49C1-9A8F-301219CD2F16}">
      <dgm:prSet/>
      <dgm:spPr/>
      <dgm:t>
        <a:bodyPr/>
        <a:lstStyle/>
        <a:p>
          <a:endParaRPr lang="en-US"/>
        </a:p>
      </dgm:t>
    </dgm:pt>
    <dgm:pt modelId="{D2FDB7E5-98FD-4060-981A-8667A09F047D}" type="pres">
      <dgm:prSet presAssocID="{9BA836B7-934C-40EA-84F5-E332708DFCF3}" presName="CompostProcess" presStyleCnt="0">
        <dgm:presLayoutVars>
          <dgm:dir/>
          <dgm:resizeHandles val="exact"/>
        </dgm:presLayoutVars>
      </dgm:prSet>
      <dgm:spPr/>
      <dgm:t>
        <a:bodyPr/>
        <a:lstStyle/>
        <a:p>
          <a:endParaRPr lang="en-US"/>
        </a:p>
      </dgm:t>
    </dgm:pt>
    <dgm:pt modelId="{DB3B9F7F-A0D5-4629-B7BF-F26C82615B2F}" type="pres">
      <dgm:prSet presAssocID="{9BA836B7-934C-40EA-84F5-E332708DFCF3}" presName="arrow" presStyleLbl="bgShp" presStyleIdx="0" presStyleCnt="1" custLinFactNeighborX="-1471" custLinFactNeighborY="38750"/>
      <dgm:spPr/>
      <dgm:t>
        <a:bodyPr/>
        <a:lstStyle/>
        <a:p>
          <a:endParaRPr lang="en-US"/>
        </a:p>
      </dgm:t>
      <dgm:extLst>
        <a:ext uri="{E40237B7-FDA0-4F09-8148-C483321AD2D9}">
          <dgm14:cNvPr xmlns="" xmlns:dgm14="http://schemas.microsoft.com/office/drawing/2010/diagram" id="0" name="" descr="arrow diagram, direction from left to right:&#10;ORDERS &#10;OE/RR PATIENT EVENT (arrow back to ORDERS)&#10;to&#10;OE/RR RELEASE EVENT&#10;OE/RR AUTO-DC&#10;"/>
        </a:ext>
      </dgm:extLst>
    </dgm:pt>
    <dgm:pt modelId="{6AE50EBE-23BE-4BDC-9CF1-232A238177BA}" type="pres">
      <dgm:prSet presAssocID="{9BA836B7-934C-40EA-84F5-E332708DFCF3}" presName="linearProcess" presStyleCnt="0"/>
      <dgm:spPr/>
      <dgm:t>
        <a:bodyPr/>
        <a:lstStyle/>
        <a:p>
          <a:endParaRPr lang="en-US"/>
        </a:p>
      </dgm:t>
    </dgm:pt>
    <dgm:pt modelId="{69963C7C-944F-4B11-B359-866B82F43B56}" type="pres">
      <dgm:prSet presAssocID="{206BF94B-7616-490B-9029-A8E12ACD1125}" presName="textNode" presStyleLbl="node1" presStyleIdx="0" presStyleCnt="4">
        <dgm:presLayoutVars>
          <dgm:bulletEnabled val="1"/>
        </dgm:presLayoutVars>
      </dgm:prSet>
      <dgm:spPr/>
      <dgm:t>
        <a:bodyPr/>
        <a:lstStyle/>
        <a:p>
          <a:endParaRPr lang="en-US"/>
        </a:p>
      </dgm:t>
    </dgm:pt>
    <dgm:pt modelId="{B0D278FE-E8A1-4485-90D0-E768323FC4BD}" type="pres">
      <dgm:prSet presAssocID="{F9D67BA5-5190-4785-8EE8-B52F66931202}" presName="sibTrans" presStyleCnt="0"/>
      <dgm:spPr/>
      <dgm:t>
        <a:bodyPr/>
        <a:lstStyle/>
        <a:p>
          <a:endParaRPr lang="en-US"/>
        </a:p>
      </dgm:t>
    </dgm:pt>
    <dgm:pt modelId="{831FDCA4-4CEC-498B-B0F8-A52379A073D7}" type="pres">
      <dgm:prSet presAssocID="{AEA30654-A8BC-4B69-A8E6-5692DDAFEFAD}" presName="textNode" presStyleLbl="node1" presStyleIdx="1" presStyleCnt="4" custScaleY="100001" custLinFactX="14417" custLinFactNeighborX="100000" custLinFactNeighborY="4688">
        <dgm:presLayoutVars>
          <dgm:bulletEnabled val="1"/>
        </dgm:presLayoutVars>
      </dgm:prSet>
      <dgm:spPr/>
      <dgm:t>
        <a:bodyPr/>
        <a:lstStyle/>
        <a:p>
          <a:endParaRPr lang="en-US"/>
        </a:p>
      </dgm:t>
    </dgm:pt>
    <dgm:pt modelId="{C711C95B-811D-41B4-9D27-AF3068133B1B}" type="pres">
      <dgm:prSet presAssocID="{40C41676-E60F-47F5-9B00-9E26C6EC1138}" presName="sibTrans" presStyleCnt="0"/>
      <dgm:spPr/>
      <dgm:t>
        <a:bodyPr/>
        <a:lstStyle/>
        <a:p>
          <a:endParaRPr lang="en-US"/>
        </a:p>
      </dgm:t>
    </dgm:pt>
    <dgm:pt modelId="{0E81A8F5-8609-4BA8-988F-2705541C5848}" type="pres">
      <dgm:prSet presAssocID="{879B9A15-5683-4DB8-88F0-F6EBBFFB9AAC}" presName="textNode" presStyleLbl="node1" presStyleIdx="2" presStyleCnt="4" custScaleY="90626" custLinFactX="85969" custLinFactNeighborX="100000" custLinFactNeighborY="-70312">
        <dgm:presLayoutVars>
          <dgm:bulletEnabled val="1"/>
        </dgm:presLayoutVars>
      </dgm:prSet>
      <dgm:spPr/>
      <dgm:t>
        <a:bodyPr/>
        <a:lstStyle/>
        <a:p>
          <a:endParaRPr lang="en-US"/>
        </a:p>
      </dgm:t>
    </dgm:pt>
    <dgm:pt modelId="{ACE754EF-362E-4983-BC6F-1219BEF43DFE}" type="pres">
      <dgm:prSet presAssocID="{21C0AC31-5CEB-4045-B5B1-F00644A3F044}" presName="sibTrans" presStyleCnt="0"/>
      <dgm:spPr/>
      <dgm:t>
        <a:bodyPr/>
        <a:lstStyle/>
        <a:p>
          <a:endParaRPr lang="en-US"/>
        </a:p>
      </dgm:t>
    </dgm:pt>
    <dgm:pt modelId="{F3D478A6-6A1A-48F0-809C-95504FDE6056}" type="pres">
      <dgm:prSet presAssocID="{27D9B9BF-B956-4629-B37A-BE17BC15A208}" presName="textNode" presStyleLbl="node1" presStyleIdx="3" presStyleCnt="4" custScaleY="90626" custLinFactX="-9031" custLinFactNeighborX="-100000" custLinFactNeighborY="60938">
        <dgm:presLayoutVars>
          <dgm:bulletEnabled val="1"/>
        </dgm:presLayoutVars>
      </dgm:prSet>
      <dgm:spPr/>
      <dgm:t>
        <a:bodyPr/>
        <a:lstStyle/>
        <a:p>
          <a:endParaRPr lang="en-US"/>
        </a:p>
      </dgm:t>
    </dgm:pt>
  </dgm:ptLst>
  <dgm:cxnLst>
    <dgm:cxn modelId="{6853A671-7F16-4670-A129-69C5F8D02C05}" srcId="{9BA836B7-934C-40EA-84F5-E332708DFCF3}" destId="{879B9A15-5683-4DB8-88F0-F6EBBFFB9AAC}" srcOrd="2" destOrd="0" parTransId="{1B3CD07A-5A5D-4EA4-9363-F2B0F8070469}" sibTransId="{21C0AC31-5CEB-4045-B5B1-F00644A3F044}"/>
    <dgm:cxn modelId="{BEC1EF66-636A-4331-B5B1-B1F2D69CD229}" type="presOf" srcId="{879B9A15-5683-4DB8-88F0-F6EBBFFB9AAC}" destId="{0E81A8F5-8609-4BA8-988F-2705541C5848}" srcOrd="0" destOrd="0" presId="urn:microsoft.com/office/officeart/2005/8/layout/hProcess9"/>
    <dgm:cxn modelId="{20AC66E6-E0AD-4642-BFAC-5B03D29B51DE}" type="presOf" srcId="{206BF94B-7616-490B-9029-A8E12ACD1125}" destId="{69963C7C-944F-4B11-B359-866B82F43B56}" srcOrd="0" destOrd="0" presId="urn:microsoft.com/office/officeart/2005/8/layout/hProcess9"/>
    <dgm:cxn modelId="{12BB4D2C-2354-41DB-93BE-9B1C1C425DA0}" srcId="{9BA836B7-934C-40EA-84F5-E332708DFCF3}" destId="{AEA30654-A8BC-4B69-A8E6-5692DDAFEFAD}" srcOrd="1" destOrd="0" parTransId="{23F9AC96-590E-4B3A-B981-4C1AC9B6E385}" sibTransId="{40C41676-E60F-47F5-9B00-9E26C6EC1138}"/>
    <dgm:cxn modelId="{44F844DB-1979-49C1-9A8F-301219CD2F16}" srcId="{9BA836B7-934C-40EA-84F5-E332708DFCF3}" destId="{27D9B9BF-B956-4629-B37A-BE17BC15A208}" srcOrd="3" destOrd="0" parTransId="{8F2EC210-6C91-494E-8AFF-B2C62A6B372E}" sibTransId="{AA2397F1-E2E1-403D-8864-8037C5D831A4}"/>
    <dgm:cxn modelId="{1299E5F4-A289-4E09-B57D-E910A680CC74}" type="presOf" srcId="{9BA836B7-934C-40EA-84F5-E332708DFCF3}" destId="{D2FDB7E5-98FD-4060-981A-8667A09F047D}" srcOrd="0" destOrd="0" presId="urn:microsoft.com/office/officeart/2005/8/layout/hProcess9"/>
    <dgm:cxn modelId="{678A4623-52C9-4589-9F2B-4E75580A62FB}" type="presOf" srcId="{AEA30654-A8BC-4B69-A8E6-5692DDAFEFAD}" destId="{831FDCA4-4CEC-498B-B0F8-A52379A073D7}" srcOrd="0" destOrd="0" presId="urn:microsoft.com/office/officeart/2005/8/layout/hProcess9"/>
    <dgm:cxn modelId="{A90F5E90-6C9A-4A0A-882B-968A3FBCC98F}" srcId="{9BA836B7-934C-40EA-84F5-E332708DFCF3}" destId="{206BF94B-7616-490B-9029-A8E12ACD1125}" srcOrd="0" destOrd="0" parTransId="{02D18B12-E29A-4EAE-B9AE-21FCE8CE842D}" sibTransId="{F9D67BA5-5190-4785-8EE8-B52F66931202}"/>
    <dgm:cxn modelId="{918303D1-6E3A-4108-B751-FF11537383C1}" type="presOf" srcId="{27D9B9BF-B956-4629-B37A-BE17BC15A208}" destId="{F3D478A6-6A1A-48F0-809C-95504FDE6056}" srcOrd="0" destOrd="0" presId="urn:microsoft.com/office/officeart/2005/8/layout/hProcess9"/>
    <dgm:cxn modelId="{84DC843F-757B-484F-89C1-198B7934A772}" type="presParOf" srcId="{D2FDB7E5-98FD-4060-981A-8667A09F047D}" destId="{DB3B9F7F-A0D5-4629-B7BF-F26C82615B2F}" srcOrd="0" destOrd="0" presId="urn:microsoft.com/office/officeart/2005/8/layout/hProcess9"/>
    <dgm:cxn modelId="{CF555C63-2BD8-44BE-B202-DA41AEAAA91E}" type="presParOf" srcId="{D2FDB7E5-98FD-4060-981A-8667A09F047D}" destId="{6AE50EBE-23BE-4BDC-9CF1-232A238177BA}" srcOrd="1" destOrd="0" presId="urn:microsoft.com/office/officeart/2005/8/layout/hProcess9"/>
    <dgm:cxn modelId="{C1D8C972-7CA7-42CE-AE7D-40E2390000FD}" type="presParOf" srcId="{6AE50EBE-23BE-4BDC-9CF1-232A238177BA}" destId="{69963C7C-944F-4B11-B359-866B82F43B56}" srcOrd="0" destOrd="0" presId="urn:microsoft.com/office/officeart/2005/8/layout/hProcess9"/>
    <dgm:cxn modelId="{4495A14D-0695-443B-8B37-BF1485EAF107}" type="presParOf" srcId="{6AE50EBE-23BE-4BDC-9CF1-232A238177BA}" destId="{B0D278FE-E8A1-4485-90D0-E768323FC4BD}" srcOrd="1" destOrd="0" presId="urn:microsoft.com/office/officeart/2005/8/layout/hProcess9"/>
    <dgm:cxn modelId="{5ABC54B0-1CFD-49AB-965B-B768B967D3BA}" type="presParOf" srcId="{6AE50EBE-23BE-4BDC-9CF1-232A238177BA}" destId="{831FDCA4-4CEC-498B-B0F8-A52379A073D7}" srcOrd="2" destOrd="0" presId="urn:microsoft.com/office/officeart/2005/8/layout/hProcess9"/>
    <dgm:cxn modelId="{EEB6C006-B921-4ACD-83F9-D11775E75B95}" type="presParOf" srcId="{6AE50EBE-23BE-4BDC-9CF1-232A238177BA}" destId="{C711C95B-811D-41B4-9D27-AF3068133B1B}" srcOrd="3" destOrd="0" presId="urn:microsoft.com/office/officeart/2005/8/layout/hProcess9"/>
    <dgm:cxn modelId="{051D3BBF-AD44-4EFC-9792-677ACC390FAC}" type="presParOf" srcId="{6AE50EBE-23BE-4BDC-9CF1-232A238177BA}" destId="{0E81A8F5-8609-4BA8-988F-2705541C5848}" srcOrd="4" destOrd="0" presId="urn:microsoft.com/office/officeart/2005/8/layout/hProcess9"/>
    <dgm:cxn modelId="{5AE15012-3DD8-4A6C-B04A-6819100DE402}" type="presParOf" srcId="{6AE50EBE-23BE-4BDC-9CF1-232A238177BA}" destId="{ACE754EF-362E-4983-BC6F-1219BEF43DFE}" srcOrd="5" destOrd="0" presId="urn:microsoft.com/office/officeart/2005/8/layout/hProcess9"/>
    <dgm:cxn modelId="{0692A2E6-3EF5-4A51-8892-3C92BEB4CF22}" type="presParOf" srcId="{6AE50EBE-23BE-4BDC-9CF1-232A238177BA}" destId="{F3D478A6-6A1A-48F0-809C-95504FDE6056}"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CED5CD-98EE-4190-BED2-A5C45783F523}"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AC2AB114-C8B0-4433-92EA-9BBA0103EADE}">
      <dgm:prSet phldrT="[Text]" custT="1"/>
      <dgm:spPr/>
      <dgm:t>
        <a:bodyPr/>
        <a:lstStyle/>
        <a:p>
          <a:r>
            <a:rPr lang="en-US" sz="2800" dirty="0" smtClean="0"/>
            <a:t>OPTIONS</a:t>
          </a:r>
          <a:endParaRPr lang="en-US" sz="2800" dirty="0"/>
        </a:p>
      </dgm:t>
      <dgm:extLst>
        <a:ext uri="{E40237B7-FDA0-4F09-8148-C483321AD2D9}">
          <dgm14:cNvPr xmlns="" xmlns:dgm14="http://schemas.microsoft.com/office/drawing/2010/diagram" id="0" name="" descr="OPTIONS&#10; Patient Inquiry&#10; Extended Bed Control&#10; Add/Remove Histories (audit tool)&#10;FILES&#10; Patient Movement File #405&#10; Hospital Location File #44&#10; Ward Location File #42&#10; Facility Treating Specialty File #45.7&#10;CPRS&#10; Orderable Items&#10; Order Dialogs&#10; Order Menus&#10; A/D/T Process&#10; Business “Flow”&#10; View  Auto DC/Release Event Orders&#10;"/>
        </a:ext>
      </dgm:extLst>
    </dgm:pt>
    <dgm:pt modelId="{4F837E32-02A7-4182-94CC-A7822F2E58D2}" type="parTrans" cxnId="{DF145376-E5AF-49E4-82A8-4C33FE19CCD8}">
      <dgm:prSet/>
      <dgm:spPr/>
      <dgm:t>
        <a:bodyPr/>
        <a:lstStyle/>
        <a:p>
          <a:endParaRPr lang="en-US" sz="2800"/>
        </a:p>
      </dgm:t>
    </dgm:pt>
    <dgm:pt modelId="{79C5296E-B8EC-4F15-8974-8844CCAF277B}" type="sibTrans" cxnId="{DF145376-E5AF-49E4-82A8-4C33FE19CCD8}">
      <dgm:prSet/>
      <dgm:spPr/>
      <dgm:t>
        <a:bodyPr/>
        <a:lstStyle/>
        <a:p>
          <a:endParaRPr lang="en-US" sz="2800"/>
        </a:p>
      </dgm:t>
    </dgm:pt>
    <dgm:pt modelId="{DCBB4F87-717A-4ED6-A512-60F22CF75BAD}">
      <dgm:prSet phldrT="[Text]" custT="1"/>
      <dgm:spPr/>
      <dgm:t>
        <a:bodyPr/>
        <a:lstStyle/>
        <a:p>
          <a:r>
            <a:rPr lang="en-US" sz="2800" dirty="0" smtClean="0"/>
            <a:t>FILES</a:t>
          </a:r>
          <a:endParaRPr lang="en-US" sz="2800" dirty="0"/>
        </a:p>
      </dgm:t>
      <dgm:extLst>
        <a:ext uri="{E40237B7-FDA0-4F09-8148-C483321AD2D9}">
          <dgm14:cNvPr xmlns="" xmlns:dgm14="http://schemas.microsoft.com/office/drawing/2010/diagram" id="0" name="" descr="OPTIONS&#10; Patient Inquiry&#10; Extended Bed Control&#10; Add/Remove Histories (audit tool)&#10;FILES&#10; Patient Movement File #405&#10; Hospital Location File #44&#10; Ward Location File #42&#10; Facility Treating Specialty File #45.7&#10;CPRS&#10; Orderable Items&#10; Order Dialogs&#10; Order Menus&#10; A/D/T Process&#10; Business “Flow”&#10; View  Auto DC/Release Event Orders&#10;"/>
        </a:ext>
      </dgm:extLst>
    </dgm:pt>
    <dgm:pt modelId="{7CD4722B-CFB6-4E9C-BDD5-1BAC5EE3C8D7}" type="parTrans" cxnId="{8350B598-AFA5-40E5-AC35-F94C169EBAC2}">
      <dgm:prSet/>
      <dgm:spPr/>
      <dgm:t>
        <a:bodyPr/>
        <a:lstStyle/>
        <a:p>
          <a:endParaRPr lang="en-US" sz="2800"/>
        </a:p>
      </dgm:t>
    </dgm:pt>
    <dgm:pt modelId="{7DA156C8-76B9-40BD-A9DB-C642165DF523}" type="sibTrans" cxnId="{8350B598-AFA5-40E5-AC35-F94C169EBAC2}">
      <dgm:prSet/>
      <dgm:spPr/>
      <dgm:t>
        <a:bodyPr/>
        <a:lstStyle/>
        <a:p>
          <a:endParaRPr lang="en-US" sz="2800"/>
        </a:p>
      </dgm:t>
    </dgm:pt>
    <dgm:pt modelId="{EBBFCF36-EC70-4A3B-95FE-4D9362C1134D}">
      <dgm:prSet phldrT="[Text]" custT="1"/>
      <dgm:spPr/>
      <dgm:t>
        <a:bodyPr/>
        <a:lstStyle/>
        <a:p>
          <a:r>
            <a:rPr lang="en-US" sz="2800" dirty="0" smtClean="0"/>
            <a:t>CPRS</a:t>
          </a:r>
          <a:endParaRPr lang="en-US" sz="2800" dirty="0"/>
        </a:p>
      </dgm:t>
      <dgm:extLst>
        <a:ext uri="{E40237B7-FDA0-4F09-8148-C483321AD2D9}">
          <dgm14:cNvPr xmlns="" xmlns:dgm14="http://schemas.microsoft.com/office/drawing/2010/diagram" id="0" name="" descr="OPTIONS&#10; Patient Inquiry&#10; Extended Bed Control&#10; Add/Remove Histories (audit tool)&#10;FILES&#10; Patient Movement File #405&#10; Hospital Location File #44&#10; Ward Location File #42&#10; Facility Treating Specialty File #45.7&#10;CPRS&#10; Orderable Items&#10; Order Dialogs&#10; Order Menus&#10; A/D/T Process&#10; Business “Flow”&#10; View  Auto DC/Release Event Orders&#10;"/>
        </a:ext>
      </dgm:extLst>
    </dgm:pt>
    <dgm:pt modelId="{D0CF9708-55D0-4F1E-8746-E96772A44F7F}" type="parTrans" cxnId="{BCE5065C-AFB6-4B79-8B8D-48412E9991DA}">
      <dgm:prSet/>
      <dgm:spPr/>
      <dgm:t>
        <a:bodyPr/>
        <a:lstStyle/>
        <a:p>
          <a:endParaRPr lang="en-US" sz="2800"/>
        </a:p>
      </dgm:t>
    </dgm:pt>
    <dgm:pt modelId="{DF183186-BD52-4DF8-9AC4-17E30F690A1C}" type="sibTrans" cxnId="{BCE5065C-AFB6-4B79-8B8D-48412E9991DA}">
      <dgm:prSet/>
      <dgm:spPr/>
      <dgm:t>
        <a:bodyPr/>
        <a:lstStyle/>
        <a:p>
          <a:endParaRPr lang="en-US" sz="2800"/>
        </a:p>
      </dgm:t>
    </dgm:pt>
    <dgm:pt modelId="{9ECFDFB5-BA73-4B8F-B657-E5B8494EA8B0}">
      <dgm:prSet phldrT="[Text]" custT="1"/>
      <dgm:spPr/>
      <dgm:t>
        <a:bodyPr/>
        <a:lstStyle/>
        <a:p>
          <a:r>
            <a:rPr lang="en-US" sz="2800" dirty="0" smtClean="0"/>
            <a:t>Orderable Items</a:t>
          </a:r>
          <a:endParaRPr lang="en-US" sz="2800" dirty="0"/>
        </a:p>
      </dgm:t>
      <dgm:extLst>
        <a:ext uri="{E40237B7-FDA0-4F09-8148-C483321AD2D9}">
          <dgm14:cNvPr xmlns="" xmlns:dgm14="http://schemas.microsoft.com/office/drawing/2010/diagram" id="0" name="" descr="OPTIONS&#10; Patient Inquiry&#10; Extended Bed Control&#10; Add/Remove Histories (audit tool)&#10;FILES&#10; Patient Movement File #405&#10; Hospital Location File #44&#10; Ward Location File #42&#10; Facility Treating Specialty File #45.7&#10;CPRS&#10; Orderable Items&#10; Order Dialogs&#10; Order Menus&#10; A/D/T Process&#10; Business “Flow”&#10; View  Auto DC/Release Event Orders&#10;"/>
        </a:ext>
      </dgm:extLst>
    </dgm:pt>
    <dgm:pt modelId="{51F2AB57-4A98-4E99-8016-DE2DEF5CB147}" type="parTrans" cxnId="{5128636F-F479-42B9-9694-F88E71F40340}">
      <dgm:prSet/>
      <dgm:spPr/>
      <dgm:t>
        <a:bodyPr/>
        <a:lstStyle/>
        <a:p>
          <a:endParaRPr lang="en-US" sz="2800"/>
        </a:p>
      </dgm:t>
    </dgm:pt>
    <dgm:pt modelId="{2CD9B3EF-FC8E-4F4D-B541-7E5A332E043C}" type="sibTrans" cxnId="{5128636F-F479-42B9-9694-F88E71F40340}">
      <dgm:prSet/>
      <dgm:spPr/>
      <dgm:t>
        <a:bodyPr/>
        <a:lstStyle/>
        <a:p>
          <a:endParaRPr lang="en-US" sz="2800"/>
        </a:p>
      </dgm:t>
    </dgm:pt>
    <dgm:pt modelId="{DDD0A602-AC25-466D-8CA0-1609BA374CEB}">
      <dgm:prSet phldrT="[Text]" custT="1"/>
      <dgm:spPr/>
      <dgm:t>
        <a:bodyPr/>
        <a:lstStyle/>
        <a:p>
          <a:r>
            <a:rPr lang="en-US" sz="2800" dirty="0" smtClean="0"/>
            <a:t>Order Dialogs</a:t>
          </a:r>
          <a:endParaRPr lang="en-US" sz="2800" dirty="0"/>
        </a:p>
      </dgm:t>
    </dgm:pt>
    <dgm:pt modelId="{5F360806-A59E-48D5-8D32-EF24896706A7}" type="parTrans" cxnId="{CCDA8DFA-C438-488B-8171-A2353E7A922F}">
      <dgm:prSet/>
      <dgm:spPr/>
      <dgm:t>
        <a:bodyPr/>
        <a:lstStyle/>
        <a:p>
          <a:endParaRPr lang="en-US" sz="2800"/>
        </a:p>
      </dgm:t>
    </dgm:pt>
    <dgm:pt modelId="{99B4C05B-B016-4CBF-A4EE-1B6E360D599D}" type="sibTrans" cxnId="{CCDA8DFA-C438-488B-8171-A2353E7A922F}">
      <dgm:prSet/>
      <dgm:spPr/>
      <dgm:t>
        <a:bodyPr/>
        <a:lstStyle/>
        <a:p>
          <a:endParaRPr lang="en-US" sz="2800"/>
        </a:p>
      </dgm:t>
    </dgm:pt>
    <dgm:pt modelId="{DF6AF344-5A7C-48BC-A260-FBC7BA507461}">
      <dgm:prSet phldrT="[Text]" custT="1"/>
      <dgm:spPr/>
      <dgm:t>
        <a:bodyPr/>
        <a:lstStyle/>
        <a:p>
          <a:r>
            <a:rPr lang="en-US" sz="2800" dirty="0" smtClean="0"/>
            <a:t>Patient Movement File #405</a:t>
          </a:r>
          <a:endParaRPr lang="en-US" sz="2800" dirty="0"/>
        </a:p>
      </dgm:t>
      <dgm:extLst>
        <a:ext uri="{E40237B7-FDA0-4F09-8148-C483321AD2D9}">
          <dgm14:cNvPr xmlns="" xmlns:dgm14="http://schemas.microsoft.com/office/drawing/2010/diagram" id="0" name="" descr="OPTIONS&#10; Patient Inquiry&#10; Extended Bed Control&#10; Add/Remove Histories (audit tool)&#10;FILES&#10; Patient Movement File #405&#10; Hospital Location File #44&#10; Ward Location File #42&#10; Facility Treating Specialty File #45.7&#10;CPRS&#10; Orderable Items&#10; Order Dialogs&#10; Order Menus&#10; A/D/T Process&#10; Business “Flow”&#10; View  Auto DC/Release Event Orders&#10;"/>
        </a:ext>
      </dgm:extLst>
    </dgm:pt>
    <dgm:pt modelId="{36A6BADF-CE98-4C64-B03C-CD9835F044E5}" type="parTrans" cxnId="{D3B0DAFE-8B1A-4158-ABC1-68B1A5C7051A}">
      <dgm:prSet/>
      <dgm:spPr/>
      <dgm:t>
        <a:bodyPr/>
        <a:lstStyle/>
        <a:p>
          <a:endParaRPr lang="en-US" sz="2800"/>
        </a:p>
      </dgm:t>
    </dgm:pt>
    <dgm:pt modelId="{3BC0A0CF-B17C-49DE-80D1-D438B6DB91FD}" type="sibTrans" cxnId="{D3B0DAFE-8B1A-4158-ABC1-68B1A5C7051A}">
      <dgm:prSet/>
      <dgm:spPr/>
      <dgm:t>
        <a:bodyPr/>
        <a:lstStyle/>
        <a:p>
          <a:endParaRPr lang="en-US" sz="2800"/>
        </a:p>
      </dgm:t>
    </dgm:pt>
    <dgm:pt modelId="{ADD25BBD-D2A1-49B6-8E90-672CF647E6FC}">
      <dgm:prSet phldrT="[Text]" custT="1"/>
      <dgm:spPr/>
      <dgm:t>
        <a:bodyPr/>
        <a:lstStyle/>
        <a:p>
          <a:r>
            <a:rPr lang="en-US" sz="2800" dirty="0" smtClean="0"/>
            <a:t>Hospital Location File #44</a:t>
          </a:r>
          <a:endParaRPr lang="en-US" sz="2800" dirty="0"/>
        </a:p>
      </dgm:t>
    </dgm:pt>
    <dgm:pt modelId="{E23E13A9-10D5-4219-A6D3-30E510BF0BA7}" type="parTrans" cxnId="{67D8FBB6-0333-49E4-AB07-61ADA9131B93}">
      <dgm:prSet/>
      <dgm:spPr/>
      <dgm:t>
        <a:bodyPr/>
        <a:lstStyle/>
        <a:p>
          <a:endParaRPr lang="en-US" sz="2800"/>
        </a:p>
      </dgm:t>
    </dgm:pt>
    <dgm:pt modelId="{840A98A6-4811-46AD-84B1-9984AFC1A15B}" type="sibTrans" cxnId="{67D8FBB6-0333-49E4-AB07-61ADA9131B93}">
      <dgm:prSet/>
      <dgm:spPr/>
      <dgm:t>
        <a:bodyPr/>
        <a:lstStyle/>
        <a:p>
          <a:endParaRPr lang="en-US" sz="2800"/>
        </a:p>
      </dgm:t>
    </dgm:pt>
    <dgm:pt modelId="{5A461E9E-6F86-46AC-A702-BF17FBB65756}">
      <dgm:prSet phldrT="[Text]" custT="1"/>
      <dgm:spPr/>
      <dgm:t>
        <a:bodyPr/>
        <a:lstStyle/>
        <a:p>
          <a:r>
            <a:rPr lang="en-US" sz="2800" dirty="0" smtClean="0"/>
            <a:t>Ward Location File #42</a:t>
          </a:r>
          <a:endParaRPr lang="en-US" sz="2800" dirty="0"/>
        </a:p>
      </dgm:t>
    </dgm:pt>
    <dgm:pt modelId="{DF4F976E-96B8-43C8-AB6F-46AAB68C9721}" type="parTrans" cxnId="{3C6CE53B-9D16-47B6-B085-69B5EDA1FDA6}">
      <dgm:prSet/>
      <dgm:spPr/>
      <dgm:t>
        <a:bodyPr/>
        <a:lstStyle/>
        <a:p>
          <a:endParaRPr lang="en-US" sz="2800"/>
        </a:p>
      </dgm:t>
    </dgm:pt>
    <dgm:pt modelId="{CF0B72D2-B380-4520-A1A4-EA568E61E5A0}" type="sibTrans" cxnId="{3C6CE53B-9D16-47B6-B085-69B5EDA1FDA6}">
      <dgm:prSet/>
      <dgm:spPr/>
      <dgm:t>
        <a:bodyPr/>
        <a:lstStyle/>
        <a:p>
          <a:endParaRPr lang="en-US" sz="2800"/>
        </a:p>
      </dgm:t>
    </dgm:pt>
    <dgm:pt modelId="{2F3907A3-B83C-418C-95E9-03E2216F6AE7}">
      <dgm:prSet phldrT="[Text]" custT="1"/>
      <dgm:spPr/>
      <dgm:t>
        <a:bodyPr/>
        <a:lstStyle/>
        <a:p>
          <a:r>
            <a:rPr lang="en-US" sz="2800" dirty="0" smtClean="0"/>
            <a:t>Facility Treating Specialty File #45.7</a:t>
          </a:r>
          <a:endParaRPr lang="en-US" sz="2800" dirty="0"/>
        </a:p>
      </dgm:t>
    </dgm:pt>
    <dgm:pt modelId="{5F17C7F4-5AD3-4432-999F-4C47B014186E}" type="parTrans" cxnId="{6BF184C3-B779-4FD3-96E4-2C9793629594}">
      <dgm:prSet/>
      <dgm:spPr/>
      <dgm:t>
        <a:bodyPr/>
        <a:lstStyle/>
        <a:p>
          <a:endParaRPr lang="en-US" sz="2800"/>
        </a:p>
      </dgm:t>
    </dgm:pt>
    <dgm:pt modelId="{0A51E14C-2330-4ADC-A280-CB54D1FB6D35}" type="sibTrans" cxnId="{6BF184C3-B779-4FD3-96E4-2C9793629594}">
      <dgm:prSet/>
      <dgm:spPr/>
      <dgm:t>
        <a:bodyPr/>
        <a:lstStyle/>
        <a:p>
          <a:endParaRPr lang="en-US" sz="2800"/>
        </a:p>
      </dgm:t>
    </dgm:pt>
    <dgm:pt modelId="{96518765-838A-4534-BE68-566A3A4644F5}">
      <dgm:prSet phldrT="[Text]" custT="1"/>
      <dgm:spPr/>
      <dgm:t>
        <a:bodyPr/>
        <a:lstStyle/>
        <a:p>
          <a:r>
            <a:rPr lang="en-US" sz="2800" dirty="0" smtClean="0"/>
            <a:t>Order Menus</a:t>
          </a:r>
          <a:endParaRPr lang="en-US" sz="2800" dirty="0"/>
        </a:p>
      </dgm:t>
    </dgm:pt>
    <dgm:pt modelId="{60718D12-6F32-4241-A8D4-3977B0B9148D}" type="parTrans" cxnId="{F902BAEB-DE37-47C7-893D-4B3F1007F8DB}">
      <dgm:prSet/>
      <dgm:spPr/>
      <dgm:t>
        <a:bodyPr/>
        <a:lstStyle/>
        <a:p>
          <a:endParaRPr lang="en-US" sz="2800"/>
        </a:p>
      </dgm:t>
    </dgm:pt>
    <dgm:pt modelId="{B5C0EB3E-13C7-4AE1-9BDE-F9A4E00646BB}" type="sibTrans" cxnId="{F902BAEB-DE37-47C7-893D-4B3F1007F8DB}">
      <dgm:prSet/>
      <dgm:spPr/>
      <dgm:t>
        <a:bodyPr/>
        <a:lstStyle/>
        <a:p>
          <a:endParaRPr lang="en-US" sz="2800"/>
        </a:p>
      </dgm:t>
    </dgm:pt>
    <dgm:pt modelId="{336CECBA-CBC1-4F39-A0B4-C9A0D0EA16E0}">
      <dgm:prSet phldrT="[Text]" custT="1"/>
      <dgm:spPr/>
      <dgm:t>
        <a:bodyPr/>
        <a:lstStyle/>
        <a:p>
          <a:r>
            <a:rPr lang="en-US" sz="2800" dirty="0" smtClean="0"/>
            <a:t>Extended Bed Control</a:t>
          </a:r>
          <a:endParaRPr lang="en-US" sz="2800" dirty="0"/>
        </a:p>
      </dgm:t>
    </dgm:pt>
    <dgm:pt modelId="{46F1CEA0-E435-46A5-9E6A-0D479ED0C19C}" type="sibTrans" cxnId="{9BAE988E-8014-4C6A-B876-C6F41BF88B65}">
      <dgm:prSet/>
      <dgm:spPr/>
      <dgm:t>
        <a:bodyPr/>
        <a:lstStyle/>
        <a:p>
          <a:endParaRPr lang="en-US" sz="2800"/>
        </a:p>
      </dgm:t>
    </dgm:pt>
    <dgm:pt modelId="{CF01CB7F-024D-4983-9D28-20ADBE12A836}" type="parTrans" cxnId="{9BAE988E-8014-4C6A-B876-C6F41BF88B65}">
      <dgm:prSet/>
      <dgm:spPr/>
      <dgm:t>
        <a:bodyPr/>
        <a:lstStyle/>
        <a:p>
          <a:endParaRPr lang="en-US" sz="2800"/>
        </a:p>
      </dgm:t>
    </dgm:pt>
    <dgm:pt modelId="{6164CE54-0F33-4C6E-8862-181AED50835B}">
      <dgm:prSet phldrT="[Text]" custT="1"/>
      <dgm:spPr/>
      <dgm:t>
        <a:bodyPr/>
        <a:lstStyle/>
        <a:p>
          <a:r>
            <a:rPr lang="en-US" sz="2800" dirty="0" smtClean="0"/>
            <a:t>Patient Inquiry</a:t>
          </a:r>
          <a:endParaRPr lang="en-US" sz="2800" dirty="0"/>
        </a:p>
      </dgm:t>
      <dgm:extLst>
        <a:ext uri="{E40237B7-FDA0-4F09-8148-C483321AD2D9}">
          <dgm14:cNvPr xmlns="" xmlns:dgm14="http://schemas.microsoft.com/office/drawing/2010/diagram" id="0" name="" descr="OPTIONS&#10; Patient Inquiry&#10; Extended Bed Control&#10; Add/Remove Histories (audit tool)&#10;FILES&#10; Patient Movement File #405&#10; Hospital Location File #44&#10; Ward Location File #42&#10; Facility Treating Specialty File #45.7&#10;CPRS&#10; Orderable Items&#10; Order Dialogs&#10; Order Menus&#10; A/D/T Process&#10; Business “Flow”&#10; View  Auto DC/Release Event Orders&#10;"/>
        </a:ext>
      </dgm:extLst>
    </dgm:pt>
    <dgm:pt modelId="{52561486-8DC9-4BEC-9AF0-AD840ED51E97}" type="sibTrans" cxnId="{52EAF5C7-1620-49B6-8EBB-E5E484196090}">
      <dgm:prSet/>
      <dgm:spPr/>
      <dgm:t>
        <a:bodyPr/>
        <a:lstStyle/>
        <a:p>
          <a:endParaRPr lang="en-US" sz="2800"/>
        </a:p>
      </dgm:t>
    </dgm:pt>
    <dgm:pt modelId="{240BBBAC-ED26-40FA-B822-2BF40A62EE49}" type="parTrans" cxnId="{52EAF5C7-1620-49B6-8EBB-E5E484196090}">
      <dgm:prSet/>
      <dgm:spPr/>
      <dgm:t>
        <a:bodyPr/>
        <a:lstStyle/>
        <a:p>
          <a:endParaRPr lang="en-US" sz="2800"/>
        </a:p>
      </dgm:t>
    </dgm:pt>
    <dgm:pt modelId="{92D790A6-C608-41A2-AB6E-2DF01DB5C49B}">
      <dgm:prSet phldrT="[Text]" custT="1"/>
      <dgm:spPr/>
      <dgm:t>
        <a:bodyPr/>
        <a:lstStyle/>
        <a:p>
          <a:r>
            <a:rPr lang="en-US" sz="2800" dirty="0" smtClean="0"/>
            <a:t>A/D/T Process</a:t>
          </a:r>
          <a:endParaRPr lang="en-US" sz="2800" dirty="0"/>
        </a:p>
      </dgm:t>
    </dgm:pt>
    <dgm:pt modelId="{EA5FFE8C-691D-4449-9693-19F17415F703}" type="parTrans" cxnId="{63406AAE-4810-4FD9-AE3A-AC9165BD70DB}">
      <dgm:prSet/>
      <dgm:spPr/>
      <dgm:t>
        <a:bodyPr/>
        <a:lstStyle/>
        <a:p>
          <a:endParaRPr lang="en-US" sz="2800"/>
        </a:p>
      </dgm:t>
    </dgm:pt>
    <dgm:pt modelId="{A04EB0D9-33EA-476F-8975-31F118B41EF7}" type="sibTrans" cxnId="{63406AAE-4810-4FD9-AE3A-AC9165BD70DB}">
      <dgm:prSet/>
      <dgm:spPr/>
      <dgm:t>
        <a:bodyPr/>
        <a:lstStyle/>
        <a:p>
          <a:endParaRPr lang="en-US" sz="2800"/>
        </a:p>
      </dgm:t>
    </dgm:pt>
    <dgm:pt modelId="{E90FB9A0-1CB3-42CD-95F9-9F9C35A3BD49}">
      <dgm:prSet phldrT="[Text]" custT="1"/>
      <dgm:spPr/>
      <dgm:t>
        <a:bodyPr/>
        <a:lstStyle/>
        <a:p>
          <a:r>
            <a:rPr lang="en-US" sz="2800" dirty="0" smtClean="0"/>
            <a:t>Business “Flow”</a:t>
          </a:r>
          <a:endParaRPr lang="en-US" sz="2800" dirty="0"/>
        </a:p>
      </dgm:t>
    </dgm:pt>
    <dgm:pt modelId="{7A688F18-9299-4881-AC24-8BF6FB4BB3BC}" type="parTrans" cxnId="{60712EC0-B83D-46C7-8A31-58C11C472A85}">
      <dgm:prSet/>
      <dgm:spPr/>
      <dgm:t>
        <a:bodyPr/>
        <a:lstStyle/>
        <a:p>
          <a:endParaRPr lang="en-US" sz="2800"/>
        </a:p>
      </dgm:t>
    </dgm:pt>
    <dgm:pt modelId="{3EAB7B96-B043-42E9-98CB-61812A7465F7}" type="sibTrans" cxnId="{60712EC0-B83D-46C7-8A31-58C11C472A85}">
      <dgm:prSet/>
      <dgm:spPr/>
      <dgm:t>
        <a:bodyPr/>
        <a:lstStyle/>
        <a:p>
          <a:endParaRPr lang="en-US" sz="2800"/>
        </a:p>
      </dgm:t>
    </dgm:pt>
    <dgm:pt modelId="{B9996D7E-C887-4919-B192-4F2CA72E1C28}">
      <dgm:prSet phldrT="[Text]" custT="1"/>
      <dgm:spPr/>
      <dgm:t>
        <a:bodyPr/>
        <a:lstStyle/>
        <a:p>
          <a:r>
            <a:rPr lang="en-US" sz="2800" dirty="0" smtClean="0"/>
            <a:t>View  Auto DC/Release Event Orders</a:t>
          </a:r>
          <a:endParaRPr lang="en-US" sz="2800" dirty="0"/>
        </a:p>
      </dgm:t>
    </dgm:pt>
    <dgm:pt modelId="{0131B6C9-FAC4-439D-8DE4-334C08EC9888}" type="parTrans" cxnId="{49171D9F-E465-430D-9FDB-E1BC315199B3}">
      <dgm:prSet/>
      <dgm:spPr/>
      <dgm:t>
        <a:bodyPr/>
        <a:lstStyle/>
        <a:p>
          <a:endParaRPr lang="en-US" sz="2800"/>
        </a:p>
      </dgm:t>
    </dgm:pt>
    <dgm:pt modelId="{405A8ACB-6C35-44D8-8E04-BB6D2A099DFD}" type="sibTrans" cxnId="{49171D9F-E465-430D-9FDB-E1BC315199B3}">
      <dgm:prSet/>
      <dgm:spPr/>
      <dgm:t>
        <a:bodyPr/>
        <a:lstStyle/>
        <a:p>
          <a:endParaRPr lang="en-US" sz="2800"/>
        </a:p>
      </dgm:t>
    </dgm:pt>
    <dgm:pt modelId="{0950C584-AE37-47BF-8245-C545849AAAD2}">
      <dgm:prSet phldrT="[Text]" custT="1"/>
      <dgm:spPr/>
      <dgm:t>
        <a:bodyPr/>
        <a:lstStyle/>
        <a:p>
          <a:r>
            <a:rPr lang="en-US" sz="2800" dirty="0" smtClean="0"/>
            <a:t>Add/Remove Histories (audit tool)</a:t>
          </a:r>
          <a:endParaRPr lang="en-US" sz="2800" dirty="0"/>
        </a:p>
      </dgm:t>
    </dgm:pt>
    <dgm:pt modelId="{B37A2847-C676-4940-A20B-19EA65D81A6F}" type="parTrans" cxnId="{6FF9AE29-6FD0-4783-88A1-2C5895677EE1}">
      <dgm:prSet/>
      <dgm:spPr/>
      <dgm:t>
        <a:bodyPr/>
        <a:lstStyle/>
        <a:p>
          <a:endParaRPr lang="en-US" sz="2800"/>
        </a:p>
      </dgm:t>
    </dgm:pt>
    <dgm:pt modelId="{725F8E89-1ABA-4003-8141-A685C7C1A763}" type="sibTrans" cxnId="{6FF9AE29-6FD0-4783-88A1-2C5895677EE1}">
      <dgm:prSet/>
      <dgm:spPr/>
      <dgm:t>
        <a:bodyPr/>
        <a:lstStyle/>
        <a:p>
          <a:endParaRPr lang="en-US" sz="2800"/>
        </a:p>
      </dgm:t>
    </dgm:pt>
    <dgm:pt modelId="{9271C7F4-6D66-44AC-93B0-F1CA82C6F7E8}" type="pres">
      <dgm:prSet presAssocID="{40CED5CD-98EE-4190-BED2-A5C45783F523}" presName="Name0" presStyleCnt="0">
        <dgm:presLayoutVars>
          <dgm:dir/>
          <dgm:animLvl val="lvl"/>
          <dgm:resizeHandles val="exact"/>
        </dgm:presLayoutVars>
      </dgm:prSet>
      <dgm:spPr/>
      <dgm:t>
        <a:bodyPr/>
        <a:lstStyle/>
        <a:p>
          <a:endParaRPr lang="en-US"/>
        </a:p>
      </dgm:t>
    </dgm:pt>
    <dgm:pt modelId="{7A6B0249-5D56-4CC7-98C9-8C32DCE23AC5}" type="pres">
      <dgm:prSet presAssocID="{AC2AB114-C8B0-4433-92EA-9BBA0103EADE}" presName="composite" presStyleCnt="0"/>
      <dgm:spPr/>
      <dgm:t>
        <a:bodyPr/>
        <a:lstStyle/>
        <a:p>
          <a:endParaRPr lang="en-US"/>
        </a:p>
      </dgm:t>
    </dgm:pt>
    <dgm:pt modelId="{2580FAA4-80BE-49A4-BE45-9C85087276D9}" type="pres">
      <dgm:prSet presAssocID="{AC2AB114-C8B0-4433-92EA-9BBA0103EADE}" presName="parTx" presStyleLbl="alignNode1" presStyleIdx="0" presStyleCnt="3">
        <dgm:presLayoutVars>
          <dgm:chMax val="0"/>
          <dgm:chPref val="0"/>
          <dgm:bulletEnabled val="1"/>
        </dgm:presLayoutVars>
      </dgm:prSet>
      <dgm:spPr/>
      <dgm:t>
        <a:bodyPr/>
        <a:lstStyle/>
        <a:p>
          <a:endParaRPr lang="en-US"/>
        </a:p>
      </dgm:t>
    </dgm:pt>
    <dgm:pt modelId="{4DD33E50-0043-4D56-9B36-ED2C2E8A92A5}" type="pres">
      <dgm:prSet presAssocID="{AC2AB114-C8B0-4433-92EA-9BBA0103EADE}" presName="desTx" presStyleLbl="alignAccFollowNode1" presStyleIdx="0" presStyleCnt="3">
        <dgm:presLayoutVars>
          <dgm:bulletEnabled val="1"/>
        </dgm:presLayoutVars>
      </dgm:prSet>
      <dgm:spPr/>
      <dgm:t>
        <a:bodyPr/>
        <a:lstStyle/>
        <a:p>
          <a:endParaRPr lang="en-US"/>
        </a:p>
      </dgm:t>
    </dgm:pt>
    <dgm:pt modelId="{3AC3C55E-2F62-41D2-B82A-1DC864A721F8}" type="pres">
      <dgm:prSet presAssocID="{79C5296E-B8EC-4F15-8974-8844CCAF277B}" presName="space" presStyleCnt="0"/>
      <dgm:spPr/>
      <dgm:t>
        <a:bodyPr/>
        <a:lstStyle/>
        <a:p>
          <a:endParaRPr lang="en-US"/>
        </a:p>
      </dgm:t>
    </dgm:pt>
    <dgm:pt modelId="{85823A27-BB63-4AB7-A3FD-A796F6786E37}" type="pres">
      <dgm:prSet presAssocID="{DCBB4F87-717A-4ED6-A512-60F22CF75BAD}" presName="composite" presStyleCnt="0"/>
      <dgm:spPr/>
      <dgm:t>
        <a:bodyPr/>
        <a:lstStyle/>
        <a:p>
          <a:endParaRPr lang="en-US"/>
        </a:p>
      </dgm:t>
    </dgm:pt>
    <dgm:pt modelId="{04E10F7D-C33A-4811-9B86-0890B1174CAA}" type="pres">
      <dgm:prSet presAssocID="{DCBB4F87-717A-4ED6-A512-60F22CF75BAD}" presName="parTx" presStyleLbl="alignNode1" presStyleIdx="1" presStyleCnt="3">
        <dgm:presLayoutVars>
          <dgm:chMax val="0"/>
          <dgm:chPref val="0"/>
          <dgm:bulletEnabled val="1"/>
        </dgm:presLayoutVars>
      </dgm:prSet>
      <dgm:spPr/>
      <dgm:t>
        <a:bodyPr/>
        <a:lstStyle/>
        <a:p>
          <a:endParaRPr lang="en-US"/>
        </a:p>
      </dgm:t>
    </dgm:pt>
    <dgm:pt modelId="{928D1B0F-ABBA-44B5-8E93-CBFCE1272060}" type="pres">
      <dgm:prSet presAssocID="{DCBB4F87-717A-4ED6-A512-60F22CF75BAD}" presName="desTx" presStyleLbl="alignAccFollowNode1" presStyleIdx="1" presStyleCnt="3">
        <dgm:presLayoutVars>
          <dgm:bulletEnabled val="1"/>
        </dgm:presLayoutVars>
      </dgm:prSet>
      <dgm:spPr/>
      <dgm:t>
        <a:bodyPr/>
        <a:lstStyle/>
        <a:p>
          <a:endParaRPr lang="en-US"/>
        </a:p>
      </dgm:t>
    </dgm:pt>
    <dgm:pt modelId="{E48AE047-874D-44F2-84C2-8E981A84F49C}" type="pres">
      <dgm:prSet presAssocID="{7DA156C8-76B9-40BD-A9DB-C642165DF523}" presName="space" presStyleCnt="0"/>
      <dgm:spPr/>
      <dgm:t>
        <a:bodyPr/>
        <a:lstStyle/>
        <a:p>
          <a:endParaRPr lang="en-US"/>
        </a:p>
      </dgm:t>
    </dgm:pt>
    <dgm:pt modelId="{A148EA3E-5452-4626-AAD8-7F9AA97D1172}" type="pres">
      <dgm:prSet presAssocID="{EBBFCF36-EC70-4A3B-95FE-4D9362C1134D}" presName="composite" presStyleCnt="0"/>
      <dgm:spPr/>
      <dgm:t>
        <a:bodyPr/>
        <a:lstStyle/>
        <a:p>
          <a:endParaRPr lang="en-US"/>
        </a:p>
      </dgm:t>
    </dgm:pt>
    <dgm:pt modelId="{FB9D1EB6-B2A8-41AB-9F80-724478DD53DF}" type="pres">
      <dgm:prSet presAssocID="{EBBFCF36-EC70-4A3B-95FE-4D9362C1134D}" presName="parTx" presStyleLbl="alignNode1" presStyleIdx="2" presStyleCnt="3">
        <dgm:presLayoutVars>
          <dgm:chMax val="0"/>
          <dgm:chPref val="0"/>
          <dgm:bulletEnabled val="1"/>
        </dgm:presLayoutVars>
      </dgm:prSet>
      <dgm:spPr/>
      <dgm:t>
        <a:bodyPr/>
        <a:lstStyle/>
        <a:p>
          <a:endParaRPr lang="en-US"/>
        </a:p>
      </dgm:t>
    </dgm:pt>
    <dgm:pt modelId="{984E84AA-DA92-43AA-99E0-A603175E15EB}" type="pres">
      <dgm:prSet presAssocID="{EBBFCF36-EC70-4A3B-95FE-4D9362C1134D}" presName="desTx" presStyleLbl="alignAccFollowNode1" presStyleIdx="2" presStyleCnt="3">
        <dgm:presLayoutVars>
          <dgm:bulletEnabled val="1"/>
        </dgm:presLayoutVars>
      </dgm:prSet>
      <dgm:spPr/>
      <dgm:t>
        <a:bodyPr/>
        <a:lstStyle/>
        <a:p>
          <a:endParaRPr lang="en-US"/>
        </a:p>
      </dgm:t>
    </dgm:pt>
  </dgm:ptLst>
  <dgm:cxnLst>
    <dgm:cxn modelId="{5128636F-F479-42B9-9694-F88E71F40340}" srcId="{EBBFCF36-EC70-4A3B-95FE-4D9362C1134D}" destId="{9ECFDFB5-BA73-4B8F-B657-E5B8494EA8B0}" srcOrd="0" destOrd="0" parTransId="{51F2AB57-4A98-4E99-8016-DE2DEF5CB147}" sibTransId="{2CD9B3EF-FC8E-4F4D-B541-7E5A332E043C}"/>
    <dgm:cxn modelId="{DDD6AD1B-526C-4F12-9419-995D873EC885}" type="presOf" srcId="{96518765-838A-4534-BE68-566A3A4644F5}" destId="{984E84AA-DA92-43AA-99E0-A603175E15EB}" srcOrd="0" destOrd="2" presId="urn:microsoft.com/office/officeart/2005/8/layout/hList1"/>
    <dgm:cxn modelId="{7BF79C6A-445C-43BC-8C52-B3F971F30526}" type="presOf" srcId="{EBBFCF36-EC70-4A3B-95FE-4D9362C1134D}" destId="{FB9D1EB6-B2A8-41AB-9F80-724478DD53DF}" srcOrd="0" destOrd="0" presId="urn:microsoft.com/office/officeart/2005/8/layout/hList1"/>
    <dgm:cxn modelId="{6FF9AE29-6FD0-4783-88A1-2C5895677EE1}" srcId="{AC2AB114-C8B0-4433-92EA-9BBA0103EADE}" destId="{0950C584-AE37-47BF-8245-C545849AAAD2}" srcOrd="2" destOrd="0" parTransId="{B37A2847-C676-4940-A20B-19EA65D81A6F}" sibTransId="{725F8E89-1ABA-4003-8141-A685C7C1A763}"/>
    <dgm:cxn modelId="{E296C900-D8BD-4FA7-B5DD-FE2EB79EB156}" type="presOf" srcId="{DCBB4F87-717A-4ED6-A512-60F22CF75BAD}" destId="{04E10F7D-C33A-4811-9B86-0890B1174CAA}" srcOrd="0" destOrd="0" presId="urn:microsoft.com/office/officeart/2005/8/layout/hList1"/>
    <dgm:cxn modelId="{680F0426-86E3-4588-95B2-B3AA76E25DA9}" type="presOf" srcId="{40CED5CD-98EE-4190-BED2-A5C45783F523}" destId="{9271C7F4-6D66-44AC-93B0-F1CA82C6F7E8}" srcOrd="0" destOrd="0" presId="urn:microsoft.com/office/officeart/2005/8/layout/hList1"/>
    <dgm:cxn modelId="{8350B598-AFA5-40E5-AC35-F94C169EBAC2}" srcId="{40CED5CD-98EE-4190-BED2-A5C45783F523}" destId="{DCBB4F87-717A-4ED6-A512-60F22CF75BAD}" srcOrd="1" destOrd="0" parTransId="{7CD4722B-CFB6-4E9C-BDD5-1BAC5EE3C8D7}" sibTransId="{7DA156C8-76B9-40BD-A9DB-C642165DF523}"/>
    <dgm:cxn modelId="{3C6CE53B-9D16-47B6-B085-69B5EDA1FDA6}" srcId="{DCBB4F87-717A-4ED6-A512-60F22CF75BAD}" destId="{5A461E9E-6F86-46AC-A702-BF17FBB65756}" srcOrd="2" destOrd="0" parTransId="{DF4F976E-96B8-43C8-AB6F-46AAB68C9721}" sibTransId="{CF0B72D2-B380-4520-A1A4-EA568E61E5A0}"/>
    <dgm:cxn modelId="{F0AAAA8A-4FDF-4CD9-A2E6-530ED0952702}" type="presOf" srcId="{5A461E9E-6F86-46AC-A702-BF17FBB65756}" destId="{928D1B0F-ABBA-44B5-8E93-CBFCE1272060}" srcOrd="0" destOrd="2" presId="urn:microsoft.com/office/officeart/2005/8/layout/hList1"/>
    <dgm:cxn modelId="{F902BAEB-DE37-47C7-893D-4B3F1007F8DB}" srcId="{EBBFCF36-EC70-4A3B-95FE-4D9362C1134D}" destId="{96518765-838A-4534-BE68-566A3A4644F5}" srcOrd="2" destOrd="0" parTransId="{60718D12-6F32-4241-A8D4-3977B0B9148D}" sibTransId="{B5C0EB3E-13C7-4AE1-9BDE-F9A4E00646BB}"/>
    <dgm:cxn modelId="{C3C63FF2-3C77-40E2-96FB-F839F72E570B}" type="presOf" srcId="{ADD25BBD-D2A1-49B6-8E90-672CF647E6FC}" destId="{928D1B0F-ABBA-44B5-8E93-CBFCE1272060}" srcOrd="0" destOrd="1" presId="urn:microsoft.com/office/officeart/2005/8/layout/hList1"/>
    <dgm:cxn modelId="{52EAF5C7-1620-49B6-8EBB-E5E484196090}" srcId="{AC2AB114-C8B0-4433-92EA-9BBA0103EADE}" destId="{6164CE54-0F33-4C6E-8862-181AED50835B}" srcOrd="0" destOrd="0" parTransId="{240BBBAC-ED26-40FA-B822-2BF40A62EE49}" sibTransId="{52561486-8DC9-4BEC-9AF0-AD840ED51E97}"/>
    <dgm:cxn modelId="{3B8DF51B-CF6D-40D9-9A69-58DA691A6B18}" type="presOf" srcId="{9ECFDFB5-BA73-4B8F-B657-E5B8494EA8B0}" destId="{984E84AA-DA92-43AA-99E0-A603175E15EB}" srcOrd="0" destOrd="0" presId="urn:microsoft.com/office/officeart/2005/8/layout/hList1"/>
    <dgm:cxn modelId="{9BAE988E-8014-4C6A-B876-C6F41BF88B65}" srcId="{AC2AB114-C8B0-4433-92EA-9BBA0103EADE}" destId="{336CECBA-CBC1-4F39-A0B4-C9A0D0EA16E0}" srcOrd="1" destOrd="0" parTransId="{CF01CB7F-024D-4983-9D28-20ADBE12A836}" sibTransId="{46F1CEA0-E435-46A5-9E6A-0D479ED0C19C}"/>
    <dgm:cxn modelId="{ABB7AB43-1E2E-46BF-917A-BC9CCC849A7E}" type="presOf" srcId="{336CECBA-CBC1-4F39-A0B4-C9A0D0EA16E0}" destId="{4DD33E50-0043-4D56-9B36-ED2C2E8A92A5}" srcOrd="0" destOrd="1" presId="urn:microsoft.com/office/officeart/2005/8/layout/hList1"/>
    <dgm:cxn modelId="{6BF184C3-B779-4FD3-96E4-2C9793629594}" srcId="{DCBB4F87-717A-4ED6-A512-60F22CF75BAD}" destId="{2F3907A3-B83C-418C-95E9-03E2216F6AE7}" srcOrd="3" destOrd="0" parTransId="{5F17C7F4-5AD3-4432-999F-4C47B014186E}" sibTransId="{0A51E14C-2330-4ADC-A280-CB54D1FB6D35}"/>
    <dgm:cxn modelId="{49171D9F-E465-430D-9FDB-E1BC315199B3}" srcId="{EBBFCF36-EC70-4A3B-95FE-4D9362C1134D}" destId="{B9996D7E-C887-4919-B192-4F2CA72E1C28}" srcOrd="5" destOrd="0" parTransId="{0131B6C9-FAC4-439D-8DE4-334C08EC9888}" sibTransId="{405A8ACB-6C35-44D8-8E04-BB6D2A099DFD}"/>
    <dgm:cxn modelId="{335F21C9-A5D5-4B89-AA17-5FCF0D9682E9}" type="presOf" srcId="{AC2AB114-C8B0-4433-92EA-9BBA0103EADE}" destId="{2580FAA4-80BE-49A4-BE45-9C85087276D9}" srcOrd="0" destOrd="0" presId="urn:microsoft.com/office/officeart/2005/8/layout/hList1"/>
    <dgm:cxn modelId="{70A59154-D820-4161-86DE-B9EE26F682BC}" type="presOf" srcId="{B9996D7E-C887-4919-B192-4F2CA72E1C28}" destId="{984E84AA-DA92-43AA-99E0-A603175E15EB}" srcOrd="0" destOrd="5" presId="urn:microsoft.com/office/officeart/2005/8/layout/hList1"/>
    <dgm:cxn modelId="{BCE5065C-AFB6-4B79-8B8D-48412E9991DA}" srcId="{40CED5CD-98EE-4190-BED2-A5C45783F523}" destId="{EBBFCF36-EC70-4A3B-95FE-4D9362C1134D}" srcOrd="2" destOrd="0" parTransId="{D0CF9708-55D0-4F1E-8746-E96772A44F7F}" sibTransId="{DF183186-BD52-4DF8-9AC4-17E30F690A1C}"/>
    <dgm:cxn modelId="{F023EE91-CEB5-4B58-A708-5DF27603F3F5}" type="presOf" srcId="{DDD0A602-AC25-466D-8CA0-1609BA374CEB}" destId="{984E84AA-DA92-43AA-99E0-A603175E15EB}" srcOrd="0" destOrd="1" presId="urn:microsoft.com/office/officeart/2005/8/layout/hList1"/>
    <dgm:cxn modelId="{B8DC8E95-E8FD-47DD-A509-F10572DD979C}" type="presOf" srcId="{DF6AF344-5A7C-48BC-A260-FBC7BA507461}" destId="{928D1B0F-ABBA-44B5-8E93-CBFCE1272060}" srcOrd="0" destOrd="0" presId="urn:microsoft.com/office/officeart/2005/8/layout/hList1"/>
    <dgm:cxn modelId="{67D8FBB6-0333-49E4-AB07-61ADA9131B93}" srcId="{DCBB4F87-717A-4ED6-A512-60F22CF75BAD}" destId="{ADD25BBD-D2A1-49B6-8E90-672CF647E6FC}" srcOrd="1" destOrd="0" parTransId="{E23E13A9-10D5-4219-A6D3-30E510BF0BA7}" sibTransId="{840A98A6-4811-46AD-84B1-9984AFC1A15B}"/>
    <dgm:cxn modelId="{69C9CA84-746D-4466-9077-2FF491524570}" type="presOf" srcId="{2F3907A3-B83C-418C-95E9-03E2216F6AE7}" destId="{928D1B0F-ABBA-44B5-8E93-CBFCE1272060}" srcOrd="0" destOrd="3" presId="urn:microsoft.com/office/officeart/2005/8/layout/hList1"/>
    <dgm:cxn modelId="{301DEBA4-4D7F-41D0-94E6-EA5E1796463A}" type="presOf" srcId="{0950C584-AE37-47BF-8245-C545849AAAD2}" destId="{4DD33E50-0043-4D56-9B36-ED2C2E8A92A5}" srcOrd="0" destOrd="2" presId="urn:microsoft.com/office/officeart/2005/8/layout/hList1"/>
    <dgm:cxn modelId="{CCDA8DFA-C438-488B-8171-A2353E7A922F}" srcId="{EBBFCF36-EC70-4A3B-95FE-4D9362C1134D}" destId="{DDD0A602-AC25-466D-8CA0-1609BA374CEB}" srcOrd="1" destOrd="0" parTransId="{5F360806-A59E-48D5-8D32-EF24896706A7}" sibTransId="{99B4C05B-B016-4CBF-A4EE-1B6E360D599D}"/>
    <dgm:cxn modelId="{63406AAE-4810-4FD9-AE3A-AC9165BD70DB}" srcId="{EBBFCF36-EC70-4A3B-95FE-4D9362C1134D}" destId="{92D790A6-C608-41A2-AB6E-2DF01DB5C49B}" srcOrd="3" destOrd="0" parTransId="{EA5FFE8C-691D-4449-9693-19F17415F703}" sibTransId="{A04EB0D9-33EA-476F-8975-31F118B41EF7}"/>
    <dgm:cxn modelId="{FB4B741B-E95D-4D14-9EC1-82984D43440F}" type="presOf" srcId="{E90FB9A0-1CB3-42CD-95F9-9F9C35A3BD49}" destId="{984E84AA-DA92-43AA-99E0-A603175E15EB}" srcOrd="0" destOrd="4" presId="urn:microsoft.com/office/officeart/2005/8/layout/hList1"/>
    <dgm:cxn modelId="{7F5C5A29-9BF9-4254-B2A5-317EABDDA55D}" type="presOf" srcId="{6164CE54-0F33-4C6E-8862-181AED50835B}" destId="{4DD33E50-0043-4D56-9B36-ED2C2E8A92A5}" srcOrd="0" destOrd="0" presId="urn:microsoft.com/office/officeart/2005/8/layout/hList1"/>
    <dgm:cxn modelId="{5350D4C1-313C-4594-9BFE-6540754090E1}" type="presOf" srcId="{92D790A6-C608-41A2-AB6E-2DF01DB5C49B}" destId="{984E84AA-DA92-43AA-99E0-A603175E15EB}" srcOrd="0" destOrd="3" presId="urn:microsoft.com/office/officeart/2005/8/layout/hList1"/>
    <dgm:cxn modelId="{DF145376-E5AF-49E4-82A8-4C33FE19CCD8}" srcId="{40CED5CD-98EE-4190-BED2-A5C45783F523}" destId="{AC2AB114-C8B0-4433-92EA-9BBA0103EADE}" srcOrd="0" destOrd="0" parTransId="{4F837E32-02A7-4182-94CC-A7822F2E58D2}" sibTransId="{79C5296E-B8EC-4F15-8974-8844CCAF277B}"/>
    <dgm:cxn modelId="{D3B0DAFE-8B1A-4158-ABC1-68B1A5C7051A}" srcId="{DCBB4F87-717A-4ED6-A512-60F22CF75BAD}" destId="{DF6AF344-5A7C-48BC-A260-FBC7BA507461}" srcOrd="0" destOrd="0" parTransId="{36A6BADF-CE98-4C64-B03C-CD9835F044E5}" sibTransId="{3BC0A0CF-B17C-49DE-80D1-D438B6DB91FD}"/>
    <dgm:cxn modelId="{60712EC0-B83D-46C7-8A31-58C11C472A85}" srcId="{EBBFCF36-EC70-4A3B-95FE-4D9362C1134D}" destId="{E90FB9A0-1CB3-42CD-95F9-9F9C35A3BD49}" srcOrd="4" destOrd="0" parTransId="{7A688F18-9299-4881-AC24-8BF6FB4BB3BC}" sibTransId="{3EAB7B96-B043-42E9-98CB-61812A7465F7}"/>
    <dgm:cxn modelId="{EDB7A831-1FD0-4EF3-9172-E115380A1159}" type="presParOf" srcId="{9271C7F4-6D66-44AC-93B0-F1CA82C6F7E8}" destId="{7A6B0249-5D56-4CC7-98C9-8C32DCE23AC5}" srcOrd="0" destOrd="0" presId="urn:microsoft.com/office/officeart/2005/8/layout/hList1"/>
    <dgm:cxn modelId="{D2B83B4E-BCDC-465C-ADE6-DB3A18620311}" type="presParOf" srcId="{7A6B0249-5D56-4CC7-98C9-8C32DCE23AC5}" destId="{2580FAA4-80BE-49A4-BE45-9C85087276D9}" srcOrd="0" destOrd="0" presId="urn:microsoft.com/office/officeart/2005/8/layout/hList1"/>
    <dgm:cxn modelId="{DBCF214D-C1DD-469C-A47F-4F71379EE558}" type="presParOf" srcId="{7A6B0249-5D56-4CC7-98C9-8C32DCE23AC5}" destId="{4DD33E50-0043-4D56-9B36-ED2C2E8A92A5}" srcOrd="1" destOrd="0" presId="urn:microsoft.com/office/officeart/2005/8/layout/hList1"/>
    <dgm:cxn modelId="{B1C0163C-50E6-4443-981B-99C7099D8532}" type="presParOf" srcId="{9271C7F4-6D66-44AC-93B0-F1CA82C6F7E8}" destId="{3AC3C55E-2F62-41D2-B82A-1DC864A721F8}" srcOrd="1" destOrd="0" presId="urn:microsoft.com/office/officeart/2005/8/layout/hList1"/>
    <dgm:cxn modelId="{D9804B02-ADF7-4B09-B0F1-03C8D45FE33C}" type="presParOf" srcId="{9271C7F4-6D66-44AC-93B0-F1CA82C6F7E8}" destId="{85823A27-BB63-4AB7-A3FD-A796F6786E37}" srcOrd="2" destOrd="0" presId="urn:microsoft.com/office/officeart/2005/8/layout/hList1"/>
    <dgm:cxn modelId="{BE57FF1A-E853-45F1-B296-105C43FF8B69}" type="presParOf" srcId="{85823A27-BB63-4AB7-A3FD-A796F6786E37}" destId="{04E10F7D-C33A-4811-9B86-0890B1174CAA}" srcOrd="0" destOrd="0" presId="urn:microsoft.com/office/officeart/2005/8/layout/hList1"/>
    <dgm:cxn modelId="{6DCBBC9D-1D84-4EBF-B9D6-3F9FED1970C9}" type="presParOf" srcId="{85823A27-BB63-4AB7-A3FD-A796F6786E37}" destId="{928D1B0F-ABBA-44B5-8E93-CBFCE1272060}" srcOrd="1" destOrd="0" presId="urn:microsoft.com/office/officeart/2005/8/layout/hList1"/>
    <dgm:cxn modelId="{7FC87E59-86A9-4D85-A75C-6D66974BE4FA}" type="presParOf" srcId="{9271C7F4-6D66-44AC-93B0-F1CA82C6F7E8}" destId="{E48AE047-874D-44F2-84C2-8E981A84F49C}" srcOrd="3" destOrd="0" presId="urn:microsoft.com/office/officeart/2005/8/layout/hList1"/>
    <dgm:cxn modelId="{E064852B-DB42-4353-B50D-DA53F819B3C2}" type="presParOf" srcId="{9271C7F4-6D66-44AC-93B0-F1CA82C6F7E8}" destId="{A148EA3E-5452-4626-AAD8-7F9AA97D1172}" srcOrd="4" destOrd="0" presId="urn:microsoft.com/office/officeart/2005/8/layout/hList1"/>
    <dgm:cxn modelId="{67DACC8D-69EA-45FF-9715-09907DE7E1CA}" type="presParOf" srcId="{A148EA3E-5452-4626-AAD8-7F9AA97D1172}" destId="{FB9D1EB6-B2A8-41AB-9F80-724478DD53DF}" srcOrd="0" destOrd="0" presId="urn:microsoft.com/office/officeart/2005/8/layout/hList1"/>
    <dgm:cxn modelId="{0148B643-4F3C-4714-BF27-D1FE2037C14B}" type="presParOf" srcId="{A148EA3E-5452-4626-AAD8-7F9AA97D1172}" destId="{984E84AA-DA92-43AA-99E0-A603175E15EB}"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9ADBE3-7C49-448B-B322-985E14FE2D9A}">
      <dsp:nvSpPr>
        <dsp:cNvPr id="0" name=""/>
        <dsp:cNvSpPr/>
      </dsp:nvSpPr>
      <dsp:spPr>
        <a:xfrm>
          <a:off x="521493" y="514"/>
          <a:ext cx="2250281" cy="225028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38100">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Auto DC Rules</a:t>
          </a:r>
          <a:endParaRPr lang="en-US" sz="3600" kern="1200" dirty="0"/>
        </a:p>
      </dsp:txBody>
      <dsp:txXfrm>
        <a:off x="521493" y="514"/>
        <a:ext cx="2250281" cy="2250281"/>
      </dsp:txXfrm>
    </dsp:sp>
    <dsp:sp modelId="{832F64D2-9F7B-4952-8482-50ADBAB14704}">
      <dsp:nvSpPr>
        <dsp:cNvPr id="0" name=""/>
        <dsp:cNvSpPr/>
      </dsp:nvSpPr>
      <dsp:spPr>
        <a:xfrm>
          <a:off x="994052" y="2433518"/>
          <a:ext cx="1305163" cy="1305163"/>
        </a:xfrm>
        <a:prstGeom prst="mathPlus">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994052" y="2433518"/>
        <a:ext cx="1305163" cy="1305163"/>
      </dsp:txXfrm>
    </dsp:sp>
    <dsp:sp modelId="{DFFEE70F-BE98-4269-83DE-539A80A49281}">
      <dsp:nvSpPr>
        <dsp:cNvPr id="0" name=""/>
        <dsp:cNvSpPr/>
      </dsp:nvSpPr>
      <dsp:spPr>
        <a:xfrm>
          <a:off x="521493" y="3921404"/>
          <a:ext cx="2250281" cy="2250281"/>
        </a:xfrm>
        <a:prstGeom prst="ellipse">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w="57150">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Release Events</a:t>
          </a:r>
          <a:endParaRPr lang="en-US" sz="3600" kern="1200" dirty="0"/>
        </a:p>
      </dsp:txBody>
      <dsp:txXfrm>
        <a:off x="521493" y="3921404"/>
        <a:ext cx="2250281" cy="2250281"/>
      </dsp:txXfrm>
    </dsp:sp>
    <dsp:sp modelId="{1F7D4263-A70E-4C43-8D8D-A911562C481A}">
      <dsp:nvSpPr>
        <dsp:cNvPr id="0" name=""/>
        <dsp:cNvSpPr/>
      </dsp:nvSpPr>
      <dsp:spPr>
        <a:xfrm>
          <a:off x="2987327" y="2578203"/>
          <a:ext cx="959569" cy="1015792"/>
        </a:xfrm>
        <a:prstGeom prst="mathEqual">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2987327" y="2578203"/>
        <a:ext cx="959569" cy="1015792"/>
      </dsp:txXfrm>
    </dsp:sp>
    <dsp:sp modelId="{0A9F9D0E-B1ED-4ADE-BF8D-3FC51FA6C424}">
      <dsp:nvSpPr>
        <dsp:cNvPr id="0" name=""/>
        <dsp:cNvSpPr/>
      </dsp:nvSpPr>
      <dsp:spPr>
        <a:xfrm>
          <a:off x="4121943" y="835818"/>
          <a:ext cx="4500562" cy="4500562"/>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Delayed Orders</a:t>
          </a:r>
          <a:endParaRPr lang="en-US" sz="3600" kern="1200" dirty="0"/>
        </a:p>
      </dsp:txBody>
      <dsp:txXfrm>
        <a:off x="4121943" y="835818"/>
        <a:ext cx="4500562" cy="450056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9ADBE3-7C49-448B-B322-985E14FE2D9A}">
      <dsp:nvSpPr>
        <dsp:cNvPr id="0" name=""/>
        <dsp:cNvSpPr/>
      </dsp:nvSpPr>
      <dsp:spPr>
        <a:xfrm>
          <a:off x="521493" y="514"/>
          <a:ext cx="2250281" cy="225028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57150">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Auto DC Rules</a:t>
          </a:r>
          <a:endParaRPr lang="en-US" sz="3600" kern="1200" dirty="0"/>
        </a:p>
      </dsp:txBody>
      <dsp:txXfrm>
        <a:off x="521493" y="514"/>
        <a:ext cx="2250281" cy="2250281"/>
      </dsp:txXfrm>
    </dsp:sp>
    <dsp:sp modelId="{832F64D2-9F7B-4952-8482-50ADBAB14704}">
      <dsp:nvSpPr>
        <dsp:cNvPr id="0" name=""/>
        <dsp:cNvSpPr/>
      </dsp:nvSpPr>
      <dsp:spPr>
        <a:xfrm>
          <a:off x="994052" y="2433518"/>
          <a:ext cx="1305163" cy="1305163"/>
        </a:xfrm>
        <a:prstGeom prst="mathPlus">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994052" y="2433518"/>
        <a:ext cx="1305163" cy="1305163"/>
      </dsp:txXfrm>
    </dsp:sp>
    <dsp:sp modelId="{DFFEE70F-BE98-4269-83DE-539A80A49281}">
      <dsp:nvSpPr>
        <dsp:cNvPr id="0" name=""/>
        <dsp:cNvSpPr/>
      </dsp:nvSpPr>
      <dsp:spPr>
        <a:xfrm>
          <a:off x="521493" y="3921404"/>
          <a:ext cx="2250281" cy="2250281"/>
        </a:xfrm>
        <a:prstGeom prst="ellipse">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w="38100">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Release Events</a:t>
          </a:r>
          <a:endParaRPr lang="en-US" sz="3600" kern="1200" dirty="0"/>
        </a:p>
      </dsp:txBody>
      <dsp:txXfrm>
        <a:off x="521493" y="3921404"/>
        <a:ext cx="2250281" cy="2250281"/>
      </dsp:txXfrm>
    </dsp:sp>
    <dsp:sp modelId="{1F7D4263-A70E-4C43-8D8D-A911562C481A}">
      <dsp:nvSpPr>
        <dsp:cNvPr id="0" name=""/>
        <dsp:cNvSpPr/>
      </dsp:nvSpPr>
      <dsp:spPr>
        <a:xfrm>
          <a:off x="2987327" y="2578203"/>
          <a:ext cx="959569" cy="1015792"/>
        </a:xfrm>
        <a:prstGeom prst="mathEqual">
          <a:avLst/>
        </a:prstGeom>
        <a:solidFill>
          <a:srgbClr val="FFC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a:off x="2987327" y="2578203"/>
        <a:ext cx="959569" cy="1015792"/>
      </dsp:txXfrm>
    </dsp:sp>
    <dsp:sp modelId="{0A9F9D0E-B1ED-4ADE-BF8D-3FC51FA6C424}">
      <dsp:nvSpPr>
        <dsp:cNvPr id="0" name=""/>
        <dsp:cNvSpPr/>
      </dsp:nvSpPr>
      <dsp:spPr>
        <a:xfrm>
          <a:off x="4121943" y="835818"/>
          <a:ext cx="4500562" cy="4500562"/>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t>Delayed Orders</a:t>
          </a:r>
          <a:endParaRPr lang="en-US" sz="3600" kern="1200" dirty="0"/>
        </a:p>
      </dsp:txBody>
      <dsp:txXfrm>
        <a:off x="4121943" y="835818"/>
        <a:ext cx="4500562" cy="450056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BAAB5B-CA56-4571-8EF9-B9212E760670}">
      <dsp:nvSpPr>
        <dsp:cNvPr id="0" name=""/>
        <dsp:cNvSpPr/>
      </dsp:nvSpPr>
      <dsp:spPr>
        <a:xfrm>
          <a:off x="0" y="0"/>
          <a:ext cx="5224032" cy="1127295"/>
        </a:xfrm>
        <a:prstGeom prst="roundRect">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Problem #1</a:t>
          </a:r>
          <a:endParaRPr lang="en-US" sz="4700" kern="1200" dirty="0"/>
        </a:p>
      </dsp:txBody>
      <dsp:txXfrm>
        <a:off x="0" y="0"/>
        <a:ext cx="5224032" cy="112729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B3B9F7F-A0D5-4629-B7BF-F26C82615B2F}">
      <dsp:nvSpPr>
        <dsp:cNvPr id="0" name=""/>
        <dsp:cNvSpPr/>
      </dsp:nvSpPr>
      <dsp:spPr>
        <a:xfrm>
          <a:off x="523845" y="0"/>
          <a:ext cx="7124700" cy="5257800"/>
        </a:xfrm>
        <a:prstGeom prst="rightArrow">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69963C7C-944F-4B11-B359-866B82F43B56}">
      <dsp:nvSpPr>
        <dsp:cNvPr id="0" name=""/>
        <dsp:cNvSpPr/>
      </dsp:nvSpPr>
      <dsp:spPr>
        <a:xfrm>
          <a:off x="881" y="1577340"/>
          <a:ext cx="2018472" cy="210312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ORDERS	</a:t>
          </a:r>
          <a:endParaRPr lang="en-US" sz="3400" kern="1200" dirty="0"/>
        </a:p>
      </dsp:txBody>
      <dsp:txXfrm>
        <a:off x="881" y="1577340"/>
        <a:ext cx="2018472" cy="2103120"/>
      </dsp:txXfrm>
    </dsp:sp>
    <dsp:sp modelId="{831FDCA4-4CEC-498B-B0F8-A52379A073D7}">
      <dsp:nvSpPr>
        <dsp:cNvPr id="0" name=""/>
        <dsp:cNvSpPr/>
      </dsp:nvSpPr>
      <dsp:spPr>
        <a:xfrm>
          <a:off x="2514587" y="1675923"/>
          <a:ext cx="2018472" cy="2103141"/>
        </a:xfrm>
        <a:prstGeom prst="round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OE/RR PATIENT EVENT</a:t>
          </a:r>
          <a:endParaRPr lang="en-US" sz="3400" kern="1200" dirty="0"/>
        </a:p>
      </dsp:txBody>
      <dsp:txXfrm>
        <a:off x="2514587" y="1675923"/>
        <a:ext cx="2018472" cy="2103141"/>
      </dsp:txXfrm>
    </dsp:sp>
    <dsp:sp modelId="{0E81A8F5-8609-4BA8-988F-2705541C5848}">
      <dsp:nvSpPr>
        <dsp:cNvPr id="0" name=""/>
        <dsp:cNvSpPr/>
      </dsp:nvSpPr>
      <dsp:spPr>
        <a:xfrm>
          <a:off x="6079433" y="197167"/>
          <a:ext cx="2018472" cy="1905973"/>
        </a:xfrm>
        <a:prstGeom prst="round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OE/RR RELEASE EVENT</a:t>
          </a:r>
          <a:endParaRPr lang="en-US" sz="3400" kern="1200" dirty="0"/>
        </a:p>
      </dsp:txBody>
      <dsp:txXfrm>
        <a:off x="6079433" y="197167"/>
        <a:ext cx="2018472" cy="1905973"/>
      </dsp:txXfrm>
    </dsp:sp>
    <dsp:sp modelId="{F3D478A6-6A1A-48F0-809C-95504FDE6056}">
      <dsp:nvSpPr>
        <dsp:cNvPr id="0" name=""/>
        <dsp:cNvSpPr/>
      </dsp:nvSpPr>
      <dsp:spPr>
        <a:xfrm>
          <a:off x="6078242" y="2957512"/>
          <a:ext cx="2018472" cy="1905973"/>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kern="1200" dirty="0" smtClean="0"/>
            <a:t>OE/RR AUTO-DC</a:t>
          </a:r>
          <a:endParaRPr lang="en-US" sz="3400" kern="1200" dirty="0"/>
        </a:p>
      </dsp:txBody>
      <dsp:txXfrm>
        <a:off x="6078242" y="2957512"/>
        <a:ext cx="2018472" cy="1905973"/>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80FAA4-80BE-49A4-BE45-9C85087276D9}">
      <dsp:nvSpPr>
        <dsp:cNvPr id="0" name=""/>
        <dsp:cNvSpPr/>
      </dsp:nvSpPr>
      <dsp:spPr>
        <a:xfrm>
          <a:off x="2738" y="47718"/>
          <a:ext cx="2669976" cy="7200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kern="1200" dirty="0" smtClean="0"/>
            <a:t>OPTIONS</a:t>
          </a:r>
          <a:endParaRPr lang="en-US" sz="2800" kern="1200" dirty="0"/>
        </a:p>
      </dsp:txBody>
      <dsp:txXfrm>
        <a:off x="2738" y="47718"/>
        <a:ext cx="2669976" cy="720000"/>
      </dsp:txXfrm>
    </dsp:sp>
    <dsp:sp modelId="{4DD33E50-0043-4D56-9B36-ED2C2E8A92A5}">
      <dsp:nvSpPr>
        <dsp:cNvPr id="0" name=""/>
        <dsp:cNvSpPr/>
      </dsp:nvSpPr>
      <dsp:spPr>
        <a:xfrm>
          <a:off x="2738" y="767718"/>
          <a:ext cx="2669976" cy="5661562"/>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Patient Inquiry</a:t>
          </a:r>
          <a:endParaRPr lang="en-US" sz="2800" kern="1200" dirty="0"/>
        </a:p>
        <a:p>
          <a:pPr marL="285750" lvl="1" indent="-285750" algn="l" defTabSz="1244600">
            <a:lnSpc>
              <a:spcPct val="90000"/>
            </a:lnSpc>
            <a:spcBef>
              <a:spcPct val="0"/>
            </a:spcBef>
            <a:spcAft>
              <a:spcPct val="15000"/>
            </a:spcAft>
            <a:buChar char="••"/>
          </a:pPr>
          <a:r>
            <a:rPr lang="en-US" sz="2800" kern="1200" dirty="0" smtClean="0"/>
            <a:t>Extended Bed Control</a:t>
          </a:r>
          <a:endParaRPr lang="en-US" sz="2800" kern="1200" dirty="0"/>
        </a:p>
        <a:p>
          <a:pPr marL="285750" lvl="1" indent="-285750" algn="l" defTabSz="1244600">
            <a:lnSpc>
              <a:spcPct val="90000"/>
            </a:lnSpc>
            <a:spcBef>
              <a:spcPct val="0"/>
            </a:spcBef>
            <a:spcAft>
              <a:spcPct val="15000"/>
            </a:spcAft>
            <a:buChar char="••"/>
          </a:pPr>
          <a:r>
            <a:rPr lang="en-US" sz="2800" kern="1200" dirty="0" smtClean="0"/>
            <a:t>Add/Remove Histories (audit tool)</a:t>
          </a:r>
          <a:endParaRPr lang="en-US" sz="2800" kern="1200" dirty="0"/>
        </a:p>
      </dsp:txBody>
      <dsp:txXfrm>
        <a:off x="2738" y="767718"/>
        <a:ext cx="2669976" cy="5661562"/>
      </dsp:txXfrm>
    </dsp:sp>
    <dsp:sp modelId="{04E10F7D-C33A-4811-9B86-0890B1174CAA}">
      <dsp:nvSpPr>
        <dsp:cNvPr id="0" name=""/>
        <dsp:cNvSpPr/>
      </dsp:nvSpPr>
      <dsp:spPr>
        <a:xfrm>
          <a:off x="3046511" y="47718"/>
          <a:ext cx="2669976" cy="720000"/>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kern="1200" dirty="0" smtClean="0"/>
            <a:t>FILES</a:t>
          </a:r>
          <a:endParaRPr lang="en-US" sz="2800" kern="1200" dirty="0"/>
        </a:p>
      </dsp:txBody>
      <dsp:txXfrm>
        <a:off x="3046511" y="47718"/>
        <a:ext cx="2669976" cy="720000"/>
      </dsp:txXfrm>
    </dsp:sp>
    <dsp:sp modelId="{928D1B0F-ABBA-44B5-8E93-CBFCE1272060}">
      <dsp:nvSpPr>
        <dsp:cNvPr id="0" name=""/>
        <dsp:cNvSpPr/>
      </dsp:nvSpPr>
      <dsp:spPr>
        <a:xfrm>
          <a:off x="3046511" y="767718"/>
          <a:ext cx="2669976" cy="5661562"/>
        </a:xfrm>
        <a:prstGeom prst="rect">
          <a:avLst/>
        </a:prstGeom>
        <a:solidFill>
          <a:schemeClr val="accent4">
            <a:tint val="40000"/>
            <a:alpha val="90000"/>
            <a:hueOff val="-1972853"/>
            <a:satOff val="11079"/>
            <a:lumOff val="704"/>
            <a:alphaOff val="0"/>
          </a:schemeClr>
        </a:solidFill>
        <a:ln w="9525" cap="flat" cmpd="sng" algn="ctr">
          <a:solidFill>
            <a:schemeClr val="accent4">
              <a:tint val="40000"/>
              <a:alpha val="90000"/>
              <a:hueOff val="-1972853"/>
              <a:satOff val="11079"/>
              <a:lumOff val="704"/>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Patient Movement File #405</a:t>
          </a:r>
          <a:endParaRPr lang="en-US" sz="2800" kern="1200" dirty="0"/>
        </a:p>
        <a:p>
          <a:pPr marL="285750" lvl="1" indent="-285750" algn="l" defTabSz="1244600">
            <a:lnSpc>
              <a:spcPct val="90000"/>
            </a:lnSpc>
            <a:spcBef>
              <a:spcPct val="0"/>
            </a:spcBef>
            <a:spcAft>
              <a:spcPct val="15000"/>
            </a:spcAft>
            <a:buChar char="••"/>
          </a:pPr>
          <a:r>
            <a:rPr lang="en-US" sz="2800" kern="1200" dirty="0" smtClean="0"/>
            <a:t>Hospital Location File #44</a:t>
          </a:r>
          <a:endParaRPr lang="en-US" sz="2800" kern="1200" dirty="0"/>
        </a:p>
        <a:p>
          <a:pPr marL="285750" lvl="1" indent="-285750" algn="l" defTabSz="1244600">
            <a:lnSpc>
              <a:spcPct val="90000"/>
            </a:lnSpc>
            <a:spcBef>
              <a:spcPct val="0"/>
            </a:spcBef>
            <a:spcAft>
              <a:spcPct val="15000"/>
            </a:spcAft>
            <a:buChar char="••"/>
          </a:pPr>
          <a:r>
            <a:rPr lang="en-US" sz="2800" kern="1200" dirty="0" smtClean="0"/>
            <a:t>Ward Location File #42</a:t>
          </a:r>
          <a:endParaRPr lang="en-US" sz="2800" kern="1200" dirty="0"/>
        </a:p>
        <a:p>
          <a:pPr marL="285750" lvl="1" indent="-285750" algn="l" defTabSz="1244600">
            <a:lnSpc>
              <a:spcPct val="90000"/>
            </a:lnSpc>
            <a:spcBef>
              <a:spcPct val="0"/>
            </a:spcBef>
            <a:spcAft>
              <a:spcPct val="15000"/>
            </a:spcAft>
            <a:buChar char="••"/>
          </a:pPr>
          <a:r>
            <a:rPr lang="en-US" sz="2800" kern="1200" dirty="0" smtClean="0"/>
            <a:t>Facility Treating Specialty File #45.7</a:t>
          </a:r>
          <a:endParaRPr lang="en-US" sz="2800" kern="1200" dirty="0"/>
        </a:p>
      </dsp:txBody>
      <dsp:txXfrm>
        <a:off x="3046511" y="767718"/>
        <a:ext cx="2669976" cy="5661562"/>
      </dsp:txXfrm>
    </dsp:sp>
    <dsp:sp modelId="{FB9D1EB6-B2A8-41AB-9F80-724478DD53DF}">
      <dsp:nvSpPr>
        <dsp:cNvPr id="0" name=""/>
        <dsp:cNvSpPr/>
      </dsp:nvSpPr>
      <dsp:spPr>
        <a:xfrm>
          <a:off x="6090284" y="47718"/>
          <a:ext cx="2669976" cy="720000"/>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800" kern="1200" dirty="0" smtClean="0"/>
            <a:t>CPRS</a:t>
          </a:r>
          <a:endParaRPr lang="en-US" sz="2800" kern="1200" dirty="0"/>
        </a:p>
      </dsp:txBody>
      <dsp:txXfrm>
        <a:off x="6090284" y="47718"/>
        <a:ext cx="2669976" cy="720000"/>
      </dsp:txXfrm>
    </dsp:sp>
    <dsp:sp modelId="{984E84AA-DA92-43AA-99E0-A603175E15EB}">
      <dsp:nvSpPr>
        <dsp:cNvPr id="0" name=""/>
        <dsp:cNvSpPr/>
      </dsp:nvSpPr>
      <dsp:spPr>
        <a:xfrm>
          <a:off x="6090284" y="767718"/>
          <a:ext cx="2669976" cy="5661562"/>
        </a:xfrm>
        <a:prstGeom prst="rect">
          <a:avLst/>
        </a:prstGeom>
        <a:solidFill>
          <a:schemeClr val="accent4">
            <a:tint val="40000"/>
            <a:alpha val="90000"/>
            <a:hueOff val="-3945706"/>
            <a:satOff val="22157"/>
            <a:lumOff val="1408"/>
            <a:alphaOff val="0"/>
          </a:schemeClr>
        </a:solidFill>
        <a:ln w="9525" cap="flat" cmpd="sng" algn="ctr">
          <a:solidFill>
            <a:schemeClr val="accent4">
              <a:tint val="40000"/>
              <a:alpha val="90000"/>
              <a:hueOff val="-3945706"/>
              <a:satOff val="22157"/>
              <a:lumOff val="140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Orderable Items</a:t>
          </a:r>
          <a:endParaRPr lang="en-US" sz="2800" kern="1200" dirty="0"/>
        </a:p>
        <a:p>
          <a:pPr marL="285750" lvl="1" indent="-285750" algn="l" defTabSz="1244600">
            <a:lnSpc>
              <a:spcPct val="90000"/>
            </a:lnSpc>
            <a:spcBef>
              <a:spcPct val="0"/>
            </a:spcBef>
            <a:spcAft>
              <a:spcPct val="15000"/>
            </a:spcAft>
            <a:buChar char="••"/>
          </a:pPr>
          <a:r>
            <a:rPr lang="en-US" sz="2800" kern="1200" dirty="0" smtClean="0"/>
            <a:t>Order Dialogs</a:t>
          </a:r>
          <a:endParaRPr lang="en-US" sz="2800" kern="1200" dirty="0"/>
        </a:p>
        <a:p>
          <a:pPr marL="285750" lvl="1" indent="-285750" algn="l" defTabSz="1244600">
            <a:lnSpc>
              <a:spcPct val="90000"/>
            </a:lnSpc>
            <a:spcBef>
              <a:spcPct val="0"/>
            </a:spcBef>
            <a:spcAft>
              <a:spcPct val="15000"/>
            </a:spcAft>
            <a:buChar char="••"/>
          </a:pPr>
          <a:r>
            <a:rPr lang="en-US" sz="2800" kern="1200" dirty="0" smtClean="0"/>
            <a:t>Order Menus</a:t>
          </a:r>
          <a:endParaRPr lang="en-US" sz="2800" kern="1200" dirty="0"/>
        </a:p>
        <a:p>
          <a:pPr marL="285750" lvl="1" indent="-285750" algn="l" defTabSz="1244600">
            <a:lnSpc>
              <a:spcPct val="90000"/>
            </a:lnSpc>
            <a:spcBef>
              <a:spcPct val="0"/>
            </a:spcBef>
            <a:spcAft>
              <a:spcPct val="15000"/>
            </a:spcAft>
            <a:buChar char="••"/>
          </a:pPr>
          <a:r>
            <a:rPr lang="en-US" sz="2800" kern="1200" dirty="0" smtClean="0"/>
            <a:t>A/D/T Process</a:t>
          </a:r>
          <a:endParaRPr lang="en-US" sz="2800" kern="1200" dirty="0"/>
        </a:p>
        <a:p>
          <a:pPr marL="285750" lvl="1" indent="-285750" algn="l" defTabSz="1244600">
            <a:lnSpc>
              <a:spcPct val="90000"/>
            </a:lnSpc>
            <a:spcBef>
              <a:spcPct val="0"/>
            </a:spcBef>
            <a:spcAft>
              <a:spcPct val="15000"/>
            </a:spcAft>
            <a:buChar char="••"/>
          </a:pPr>
          <a:r>
            <a:rPr lang="en-US" sz="2800" kern="1200" dirty="0" smtClean="0"/>
            <a:t>Business “Flow”</a:t>
          </a:r>
          <a:endParaRPr lang="en-US" sz="2800" kern="1200" dirty="0"/>
        </a:p>
        <a:p>
          <a:pPr marL="285750" lvl="1" indent="-285750" algn="l" defTabSz="1244600">
            <a:lnSpc>
              <a:spcPct val="90000"/>
            </a:lnSpc>
            <a:spcBef>
              <a:spcPct val="0"/>
            </a:spcBef>
            <a:spcAft>
              <a:spcPct val="15000"/>
            </a:spcAft>
            <a:buChar char="••"/>
          </a:pPr>
          <a:r>
            <a:rPr lang="en-US" sz="2800" kern="1200" dirty="0" smtClean="0"/>
            <a:t>View  Auto DC/Release Event Orders</a:t>
          </a:r>
          <a:endParaRPr lang="en-US" sz="2800" kern="1200" dirty="0"/>
        </a:p>
      </dsp:txBody>
      <dsp:txXfrm>
        <a:off x="6090284" y="767718"/>
        <a:ext cx="2669976" cy="566156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D9645-9FEF-40F9-82B4-6B900C180273}" type="datetimeFigureOut">
              <a:rPr lang="en-US" smtClean="0"/>
              <a:pPr/>
              <a:t>8/28/2013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A51C3-518F-4F0D-B932-9AF47A2C9D15}" type="slidenum">
              <a:rPr lang="en-US" smtClean="0"/>
              <a:pPr/>
              <a:t>‹#›</a:t>
            </a:fld>
            <a:endParaRPr lang="en-US" dirty="0"/>
          </a:p>
        </p:txBody>
      </p:sp>
    </p:spTree>
    <p:extLst>
      <p:ext uri="{BB962C8B-B14F-4D97-AF65-F5344CB8AC3E}">
        <p14:creationId xmlns=""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a:t>
            </a:r>
            <a:r>
              <a:rPr lang="en-US" baseline="0" dirty="0" smtClean="0"/>
              <a:t>  </a:t>
            </a:r>
            <a:r>
              <a:rPr lang="en-US" dirty="0" smtClean="0"/>
              <a:t>Thank you (moderator name)!  Sheri &amp; I are happy to be here today to talk</a:t>
            </a:r>
            <a:r>
              <a:rPr lang="en-US" baseline="0" dirty="0" smtClean="0"/>
              <a:t> about CPRS EVENT DELAYED ORDERS!!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a:t>
            </a:fld>
            <a:endParaRPr lang="en-US" dirty="0"/>
          </a:p>
        </p:txBody>
      </p:sp>
    </p:spTree>
    <p:extLst>
      <p:ext uri="{BB962C8B-B14F-4D97-AF65-F5344CB8AC3E}">
        <p14:creationId xmlns=""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Sheri:  </a:t>
            </a:r>
            <a:r>
              <a:rPr lang="en-US" dirty="0" smtClean="0"/>
              <a:t>We </a:t>
            </a:r>
            <a:r>
              <a:rPr lang="en-US" dirty="0" smtClean="0"/>
              <a:t>see that a number of you are already using this functionality…but that some of you are new to it.</a:t>
            </a:r>
            <a:r>
              <a:rPr lang="en-US" baseline="0" dirty="0" smtClean="0"/>
              <a:t>  And…maybe the</a:t>
            </a:r>
            <a:r>
              <a:rPr lang="en-US" dirty="0" smtClean="0"/>
              <a:t> set up was done years ago by other local staff that have moved on…and no one has touched them since!!!  So hopefully we’ll have a little bit of something for everyone!!!</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10</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On this screen, the number of past delayed order events can be specified.  In this example we requested the last 5 events.  Typically you will see a list of patient movement events such as Admissions, specialty changes, transfers, and discharges.  Selection of one of these patient movements will display all the auto-</a:t>
            </a:r>
            <a:r>
              <a:rPr lang="en-US" dirty="0" err="1"/>
              <a:t>dc’d</a:t>
            </a:r>
            <a:r>
              <a:rPr lang="en-US" dirty="0"/>
              <a:t> and/or released orders that were impacted by a patient movement.  In this example we selected the Discharge that took place in March 29, 2012.</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Here we can see all the orders that were auto-discontinued by our auto DC rule.  And the reason for the auto DC is ‘Discharge’.  We can also see the date and exact time the orders auto-DC’d. This is a good tool to have when you need to take a look at individual orders affected by an auto DC rule or Release Event</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Sheri:  Here’s another trouble shooting tool.  It’s a FILEMAN search that can be used to locate sets of pending Delayed Orders that have not yet been released for a specified RELEASE EVENT.  </a:t>
            </a:r>
          </a:p>
          <a:p>
            <a:pPr>
              <a:defRPr/>
            </a:pPr>
            <a:endParaRPr lang="en-US" dirty="0"/>
          </a:p>
          <a:p>
            <a:pPr>
              <a:defRPr/>
            </a:pPr>
            <a:r>
              <a:rPr lang="en-US" dirty="0"/>
              <a:t>Audience, no need to try to copy this all down. We will make this available to you in the </a:t>
            </a:r>
            <a:r>
              <a:rPr lang="en-US" dirty="0" smtClean="0"/>
              <a:t>DOWNLOAD </a:t>
            </a:r>
            <a:r>
              <a:rPr lang="en-US" dirty="0"/>
              <a:t>section above…so you can just sit back &amp; listen…</a:t>
            </a:r>
          </a:p>
          <a:p>
            <a:endParaRPr lang="en-US" dirty="0"/>
          </a:p>
          <a:p>
            <a:r>
              <a:rPr lang="en-US" dirty="0"/>
              <a:t>This is the first half of search in the OE/RR PATIENT EVENT file.   We search for the EVENT equal to the name of the RELEASE EVENT…and for the PATIENT MOVMENT field that is empty or null…and for the ACTIVITY sub-field, DATE/TIME field that is also empty or null…  </a:t>
            </a:r>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102</a:t>
            </a:fld>
            <a:endParaRPr lang="en-US" dirty="0">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April:  And here’s more of the FM search.  Because the ACTIVITY field is a MULTIPLE (can have multiple entries for any given entry in the OE/RR PATIENT EVENTS file), FILEMAN asks if we want our search criteria to be true for certain conditions…and in this search we want #3…WHEN ALL OF THE ACTIVITY MULTIPLES SATISFY IT or WHEN THERE ARE NO ACTIVITY MULTIPLES.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re-use this template, you could store the results by giving it a TEMPLATE NAME.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solidFill>
                  <a:prstClr val="black"/>
                </a:solidFill>
              </a:rPr>
              <a:pPr/>
              <a:t>103</a:t>
            </a:fld>
            <a:endParaRPr lang="en-US" dirty="0">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Sheri:  And here’s the rest of the FM search.  We are just printing the [CAPTIONED output to the screen or device.</a:t>
            </a:r>
          </a:p>
          <a:p>
            <a:pPr>
              <a:defRPr/>
            </a:pPr>
            <a:endParaRPr lang="en-US" dirty="0"/>
          </a:p>
          <a:p>
            <a:pPr>
              <a:defRPr/>
            </a:pPr>
            <a:r>
              <a:rPr lang="en-US" dirty="0"/>
              <a:t>This is a really nice tool to have when you need to identify which patients have unreleased delayed orders for a specific RELEASE EVENT.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104</a:t>
            </a:fld>
            <a:endParaRPr lang="en-US" dirty="0"/>
          </a:p>
        </p:txBody>
      </p:sp>
    </p:spTree>
    <p:extLst>
      <p:ext uri="{BB962C8B-B14F-4D97-AF65-F5344CB8AC3E}">
        <p14:creationId xmlns="" xmlns:p14="http://schemas.microsoft.com/office/powerpoint/2010/main" val="89064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Hey April, have you ever been falsely accused of making a change to a release event or an Auto DC rule</a:t>
            </a:r>
            <a:r>
              <a:rPr lang="en-US" dirty="0" smtClean="0"/>
              <a:t>?</a:t>
            </a:r>
            <a:endParaRPr lang="en-US" dirty="0"/>
          </a:p>
          <a:p>
            <a:endParaRPr lang="en-US" dirty="0"/>
          </a:p>
          <a:p>
            <a:r>
              <a:rPr lang="en-US" dirty="0"/>
              <a:t>April:  Yes, as a matter of fact I have, especially when we were trying to set them up for the first time</a:t>
            </a:r>
            <a:r>
              <a:rPr lang="en-US" dirty="0" smtClean="0"/>
              <a:t>.</a:t>
            </a:r>
            <a:endParaRPr lang="en-US" dirty="0"/>
          </a:p>
          <a:p>
            <a:endParaRPr lang="en-US" dirty="0"/>
          </a:p>
          <a:p>
            <a:r>
              <a:rPr lang="en-US" dirty="0"/>
              <a:t>Sheri:  Did you know there was a cool tool in VistA that can get you off the suspect list</a:t>
            </a:r>
            <a:r>
              <a:rPr lang="en-US" dirty="0" smtClean="0"/>
              <a:t>?</a:t>
            </a:r>
            <a:endParaRPr lang="en-US" dirty="0"/>
          </a:p>
          <a:p>
            <a:endParaRPr lang="en-US" dirty="0"/>
          </a:p>
          <a:p>
            <a:r>
              <a:rPr lang="en-US" dirty="0"/>
              <a:t>April:  No, but I’d sure like to know where that is</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It’s in both the Release Event or Auto DC rule menus in VistA.  Here I have selected the Release Events menu.  You first need to select a Release Event, ADMIT TO WARD  in this example, then select DD </a:t>
            </a:r>
            <a:r>
              <a:rPr lang="en-US" dirty="0" smtClean="0"/>
              <a:t>for </a:t>
            </a:r>
            <a:r>
              <a:rPr lang="en-US" dirty="0"/>
              <a:t>Detailed DISPLAY</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April:  I see it.  It’s the HIS Add/Remove Histories action</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After adding the Histories to the detailed display , we can see the activation and inactivation dates as well as the individuals who made edits to the Release Event.  And we can see that YOU never made any edits!!  So you’re off the hook!!!!</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That’s a nice tool to have to keep me out of the hall of shame!   </a:t>
            </a:r>
          </a:p>
          <a:p>
            <a:endParaRPr lang="en-US" dirty="0"/>
          </a:p>
          <a:p>
            <a:r>
              <a:rPr lang="en-US" dirty="0"/>
              <a:t>We have quite a list of helpful resources that can be used in managing Event Delayed Orders.  Here’s a list of the ones we talked about in the presentation:  Patient Inquiry, Extended Bed Control, Add/Remove Histories for sure.  I also like to be able to inquire to the HOSPITAL LOCATION file #44…the WARD LOCATION file #42…the FACILITY TREATING SPECIALTY file #45.7.</a:t>
            </a:r>
          </a:p>
          <a:p>
            <a:endParaRPr lang="en-US" dirty="0"/>
          </a:p>
          <a:p>
            <a:pPr>
              <a:defRPr/>
            </a:pPr>
            <a:r>
              <a:rPr lang="en-US" dirty="0"/>
              <a:t>Besides the MAS-related options &amp; </a:t>
            </a:r>
            <a:r>
              <a:rPr lang="en-US" dirty="0" smtClean="0"/>
              <a:t>files,</a:t>
            </a:r>
            <a:r>
              <a:rPr lang="en-US" baseline="0" dirty="0" smtClean="0"/>
              <a:t> CACs a</a:t>
            </a:r>
            <a:r>
              <a:rPr lang="en-US" dirty="0" smtClean="0"/>
              <a:t>lso </a:t>
            </a:r>
            <a:r>
              <a:rPr lang="en-US" dirty="0"/>
              <a:t>need to be familiar w/ORDERABLE ITEMS, ORDER DIALOGS, ORDER MENUS, ETC…and the PROCESS that the clerks go through when entering patient movements.   It’s a lot of stuff to </a:t>
            </a:r>
            <a:r>
              <a:rPr lang="en-US" dirty="0" smtClean="0"/>
              <a:t>know</a:t>
            </a:r>
            <a:r>
              <a:rPr lang="en-US" baseline="0" dirty="0" smtClean="0"/>
              <a:t>.  It’s also important to collaborate with </a:t>
            </a:r>
            <a:r>
              <a:rPr lang="en-US" dirty="0" smtClean="0"/>
              <a:t>other key staff including</a:t>
            </a:r>
            <a:r>
              <a:rPr lang="en-US" baseline="0" dirty="0" smtClean="0"/>
              <a:t> </a:t>
            </a:r>
            <a:r>
              <a:rPr lang="en-US" dirty="0" smtClean="0"/>
              <a:t>clinicians, ADPACS, ITACS,</a:t>
            </a:r>
            <a:r>
              <a:rPr lang="en-US" baseline="0" dirty="0" smtClean="0"/>
              <a:t> etc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109</a:t>
            </a:fld>
            <a:endParaRPr lang="en-US" dirty="0"/>
          </a:p>
        </p:txBody>
      </p:sp>
    </p:spTree>
    <p:extLst>
      <p:ext uri="{BB962C8B-B14F-4D97-AF65-F5344CB8AC3E}">
        <p14:creationId xmlns="" xmlns:p14="http://schemas.microsoft.com/office/powerpoint/2010/main" val="235641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smtClean="0"/>
              <a:t>Click”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11</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Sheri:  WOW!!!  It sure sounds like it’s critical to have a coordinated team to implement and understand RELEASE EVENTS and AUTO-DC RULES!!!  </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110</a:t>
            </a:fld>
            <a:endParaRPr lang="en-US" dirty="0"/>
          </a:p>
        </p:txBody>
      </p:sp>
    </p:spTree>
    <p:extLst>
      <p:ext uri="{BB962C8B-B14F-4D97-AF65-F5344CB8AC3E}">
        <p14:creationId xmlns="" xmlns:p14="http://schemas.microsoft.com/office/powerpoint/2010/main" val="30576608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April:    Absolutely!!! </a:t>
            </a:r>
          </a:p>
          <a:p>
            <a:pPr>
              <a:defRPr/>
            </a:pPr>
            <a:endParaRPr lang="en-US" dirty="0"/>
          </a:p>
          <a:p>
            <a:pPr>
              <a:defRPr/>
            </a:pPr>
            <a:r>
              <a:rPr lang="en-US" dirty="0"/>
              <a:t>We hope we were able to shed some light on how Event Delayed Orders are set up…how they work…some key things to remember… some troubleshooting tools… and to remember that Delayed orders is a coordinated/team effort.  But, Sheri if this is the team that’s looking for us, I say we should get </a:t>
            </a:r>
            <a:r>
              <a:rPr lang="en-US" dirty="0" err="1"/>
              <a:t>outta</a:t>
            </a:r>
            <a:r>
              <a:rPr lang="en-US" dirty="0"/>
              <a:t> </a:t>
            </a:r>
            <a:r>
              <a:rPr lang="en-US" dirty="0" smtClean="0"/>
              <a:t>here!!!</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Sheri:  Yes, let’s shake a leg.  But before we run….  Hey audience, If you haven’t submitted your questions yet, there is still time to do so by clicking on the orange “Ask The Presenter” icon.  We’re going to show a brief announcement and be right back to answer your questions.</a:t>
            </a:r>
          </a:p>
          <a:p>
            <a:endParaRPr lang="en-US" dirty="0"/>
          </a:p>
          <a:p>
            <a:r>
              <a:rPr lang="en-US" dirty="0"/>
              <a:t>(Stand still and smile until you see the video come up full screen</a:t>
            </a:r>
            <a:r>
              <a:rPr lang="en-US" dirty="0" smtClean="0"/>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112</a:t>
            </a:fld>
            <a:endParaRPr lang="en-US" dirty="0"/>
          </a:p>
        </p:txBody>
      </p:sp>
    </p:spTree>
    <p:extLst>
      <p:ext uri="{BB962C8B-B14F-4D97-AF65-F5344CB8AC3E}">
        <p14:creationId xmlns="" xmlns:p14="http://schemas.microsoft.com/office/powerpoint/2010/main" val="17612793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Package is ORDER ENTRY/RESULTS REPORTING.  NURSING is a DISPLAY GROUP as well as ACTIVITY.  All “text” type orders are included in the OE/RR package</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113</a:t>
            </a:fld>
            <a:endParaRPr lang="en-US" dirty="0"/>
          </a:p>
        </p:txBody>
      </p:sp>
    </p:spTree>
    <p:extLst>
      <p:ext uri="{BB962C8B-B14F-4D97-AF65-F5344CB8AC3E}">
        <p14:creationId xmlns="" xmlns:p14="http://schemas.microsoft.com/office/powerpoint/2010/main" val="2062559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Pending lab orders are auto-</a:t>
            </a:r>
            <a:r>
              <a:rPr lang="en-US" dirty="0" err="1"/>
              <a:t>dc’d</a:t>
            </a:r>
            <a:r>
              <a:rPr lang="en-US" dirty="0"/>
              <a:t> since they have not yet been drawn.  ACTIVE lab orders are already in progress so cannot be auto-</a:t>
            </a:r>
            <a:r>
              <a:rPr lang="en-US" dirty="0" err="1"/>
              <a:t>dc’d</a:t>
            </a:r>
            <a:r>
              <a:rPr lang="en-US" dirty="0"/>
              <a:t>.  In addition, future send patient orders will not be discontinued by the auto-dc process either, unless the patient has expired.  There are other packages that will also not auto-dc orders if the order is active (radiology, blood bank) or if there are partial results available (consults).</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114</a:t>
            </a:fld>
            <a:endParaRPr lang="en-US" dirty="0"/>
          </a:p>
        </p:txBody>
      </p:sp>
    </p:spTree>
    <p:extLst>
      <p:ext uri="{BB962C8B-B14F-4D97-AF65-F5344CB8AC3E}">
        <p14:creationId xmlns="" xmlns:p14="http://schemas.microsoft.com/office/powerpoint/2010/main" val="13098696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and each set of delayed orders will release according to the auto-release event it is tied to</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115</a:t>
            </a:fld>
            <a:endParaRPr lang="en-US" dirty="0"/>
          </a:p>
        </p:txBody>
      </p:sp>
    </p:spTree>
    <p:extLst>
      <p:ext uri="{BB962C8B-B14F-4D97-AF65-F5344CB8AC3E}">
        <p14:creationId xmlns="" xmlns:p14="http://schemas.microsoft.com/office/powerpoint/2010/main" val="433376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 There could be lots of reasons for this:</a:t>
            </a:r>
          </a:p>
          <a:p>
            <a:pPr lvl="1"/>
            <a:r>
              <a:rPr lang="en-US" dirty="0"/>
              <a:t>The TREATING SPECIALTY and/or LOCATION did not match the release event as the provider entered it.</a:t>
            </a:r>
          </a:p>
          <a:p>
            <a:pPr lvl="1"/>
            <a:r>
              <a:rPr lang="en-US" dirty="0"/>
              <a:t> Some orders are associated w/previous PATIENT LOCATIONS and so may not be appropriate to auto-dc.</a:t>
            </a:r>
          </a:p>
          <a:p>
            <a:pPr lvl="1"/>
            <a:r>
              <a:rPr lang="en-US" dirty="0"/>
              <a:t>Some orders are ACTIVE (like lab orders) and are “in progress” so should not be auto-</a:t>
            </a:r>
            <a:r>
              <a:rPr lang="en-US" dirty="0" err="1"/>
              <a:t>dc’d</a:t>
            </a:r>
            <a:r>
              <a:rPr lang="en-US" dirty="0"/>
              <a:t>.</a:t>
            </a:r>
          </a:p>
          <a:p>
            <a:pPr lvl="1"/>
            <a:r>
              <a:rPr lang="en-US" dirty="0"/>
              <a:t>Packages not being included</a:t>
            </a:r>
          </a:p>
          <a:p>
            <a:pPr lvl="1"/>
            <a:r>
              <a:rPr lang="en-US" dirty="0"/>
              <a:t>Exceptions for orderable items</a:t>
            </a:r>
          </a:p>
          <a:p>
            <a:pPr lvl="1"/>
            <a:r>
              <a:rPr lang="en-US" dirty="0"/>
              <a:t>Exceptions for identified display groups</a:t>
            </a:r>
          </a:p>
          <a:p>
            <a:pPr lvl="1"/>
            <a:r>
              <a:rPr lang="en-US" dirty="0"/>
              <a:t>Coming from an observation ward.</a:t>
            </a:r>
          </a:p>
          <a:p>
            <a:r>
              <a:rPr lang="en-US" dirty="0"/>
              <a:t>Enter a remedy ticket for assistance</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116</a:t>
            </a:fld>
            <a:endParaRPr lang="en-US" dirty="0"/>
          </a:p>
        </p:txBody>
      </p:sp>
    </p:spTree>
    <p:extLst>
      <p:ext uri="{BB962C8B-B14F-4D97-AF65-F5344CB8AC3E}">
        <p14:creationId xmlns="" xmlns:p14="http://schemas.microsoft.com/office/powerpoint/2010/main" val="13455961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they are.  This is really a way for us to specify which types of treating specialty changes should be excluded from the rule.  So, we set up specific “from-to” relationships that will bypass this rule.  Remember that for specialty changes, we auto-dc orders unless we find an exception.  On ward transfer we don’t auto-dc orders unless told to do so.  There is confusion with all of this because we have a different method for locations than we do for specialties.  For specialties you have to name the “from-to” relationships while we allow wildcards (*) in locations where you enter one location to all (or many).   A good example that helps to illustrate this is the NH-related treating specialties that are functionality significant from an MAS point of view; however from a clinical point of view don’t necessarily warrant the discontinuation of orders…many which have been active for patients on those locations for quite some time. </a:t>
            </a:r>
          </a:p>
        </p:txBody>
      </p:sp>
      <p:sp>
        <p:nvSpPr>
          <p:cNvPr id="4" name="Slide Number Placeholder 3"/>
          <p:cNvSpPr>
            <a:spLocks noGrp="1"/>
          </p:cNvSpPr>
          <p:nvPr>
            <p:ph type="sldNum" sz="quarter" idx="10"/>
          </p:nvPr>
        </p:nvSpPr>
        <p:spPr/>
        <p:txBody>
          <a:bodyPr/>
          <a:lstStyle/>
          <a:p>
            <a:fld id="{08AA51C3-518F-4F0D-B932-9AF47A2C9D15}" type="slidenum">
              <a:rPr lang="en-US" smtClean="0"/>
              <a:pPr/>
              <a:t>117</a:t>
            </a:fld>
            <a:endParaRPr lang="en-US" dirty="0"/>
          </a:p>
        </p:txBody>
      </p:sp>
    </p:spTree>
    <p:extLst>
      <p:ext uri="{BB962C8B-B14F-4D97-AF65-F5344CB8AC3E}">
        <p14:creationId xmlns="" xmlns:p14="http://schemas.microsoft.com/office/powerpoint/2010/main" val="10742769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N&amp;FS VISTA package manages all diet-related processing.  The auto-dc process cannot discontinue active diet orders and if the diet is to be replaced then a new diet should be ordered.  Also, if a package has parameters for controlling the discontinuing of orders, or if the package is hard coded to discontinue orders, then coordination is needed between those packages and CPRS.  In general, all other package specific process occurs </a:t>
            </a:r>
            <a:r>
              <a:rPr lang="en-US" i="1" dirty="0"/>
              <a:t>before</a:t>
            </a:r>
            <a:r>
              <a:rPr lang="en-US" dirty="0"/>
              <a:t> CPRS processes orders.  So, if you’ve got a package set up to </a:t>
            </a:r>
            <a:r>
              <a:rPr lang="en-US" i="1" dirty="0"/>
              <a:t>not</a:t>
            </a:r>
            <a:r>
              <a:rPr lang="en-US" dirty="0"/>
              <a:t> auto-dc orders but </a:t>
            </a:r>
            <a:r>
              <a:rPr lang="en-US" i="1" dirty="0"/>
              <a:t>do</a:t>
            </a:r>
            <a:r>
              <a:rPr lang="en-US" dirty="0"/>
              <a:t> have CPRS set up to do so then things might not work like you expect them to</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118</a:t>
            </a:fld>
            <a:endParaRPr lang="en-US" dirty="0"/>
          </a:p>
        </p:txBody>
      </p:sp>
    </p:spTree>
    <p:extLst>
      <p:ext uri="{BB962C8B-B14F-4D97-AF65-F5344CB8AC3E}">
        <p14:creationId xmlns="" xmlns:p14="http://schemas.microsoft.com/office/powerpoint/2010/main" val="1572231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April:  Back to creating an ADMIT TO ORTHOPEDICS release event.  The first thing we need to do is select the “Add/Edit” action.  The first prompt we see is the “Select item(s)” prompt.  If we wanted to edit an already existing release event, we could enter the name of that event.  But to create a completely new one, just press return and enter the name of the new event at the “Select </a:t>
            </a:r>
            <a:r>
              <a:rPr lang="en-US" i="1" dirty="0"/>
              <a:t>OE/RR RELEASE EVENTS NAME</a:t>
            </a:r>
            <a:r>
              <a:rPr lang="en-US" dirty="0"/>
              <a:t> “ prompt.  Again, ours is going to be called, “ADMIT TO ORTHOPEDICS”. Type a “Y” for “Yes” to confirm the addition of the new </a:t>
            </a:r>
            <a:r>
              <a:rPr lang="en-US" i="1" dirty="0"/>
              <a:t>OE/RR RELEASE EVENT.`</a:t>
            </a:r>
          </a:p>
          <a:p>
            <a:pPr>
              <a:spcBef>
                <a:spcPct val="0"/>
              </a:spcBef>
            </a:pPr>
            <a:endParaRPr lang="en-US" dirty="0"/>
          </a:p>
          <a:p>
            <a:pPr>
              <a:spcBef>
                <a:spcPct val="0"/>
              </a:spcBef>
            </a:pPr>
            <a:r>
              <a:rPr lang="en-US" dirty="0"/>
              <a:t>The next step is to select the type of event that will trigger the release of  any delayed orders associated with this new event.  We can choose from an admission, transfer, discharge, O.R. event, or manual release.  We’re going to select </a:t>
            </a:r>
            <a:r>
              <a:rPr lang="en-US" b="1" dirty="0"/>
              <a:t>“A” </a:t>
            </a:r>
            <a:r>
              <a:rPr lang="en-US" dirty="0"/>
              <a:t>for admission.  Sheri, I’m assuming that O.R. is related to a patient coming/going from SURGERY in an operating room, correct</a:t>
            </a:r>
            <a:r>
              <a:rPr lang="en-US" dirty="0" smtClean="0"/>
              <a:t>?</a:t>
            </a:r>
            <a:endParaRPr lang="en-US" dirty="0"/>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633BB5-B277-4B43-810F-076FB59F8150}"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Yep…you are right April!!  This help text describes what triggers orders to be released.  This trigger comes from data entered into a specific field in the Surgery package…so for a patient who is post-op and in the recovery room there is the ability to release post-op orders automatically when the field that represents the TIME THAT THE PATIENT GOES INTO THE O.R., is entered.</a:t>
            </a:r>
          </a:p>
        </p:txBody>
      </p:sp>
      <p:sp>
        <p:nvSpPr>
          <p:cNvPr id="4" name="Slide Number Placeholder 3"/>
          <p:cNvSpPr>
            <a:spLocks noGrp="1"/>
          </p:cNvSpPr>
          <p:nvPr>
            <p:ph type="sldNum" sz="quarter" idx="5"/>
          </p:nvPr>
        </p:nvSpPr>
        <p:spPr/>
        <p:txBody>
          <a:bodyPr/>
          <a:lstStyle/>
          <a:p>
            <a:pPr>
              <a:defRPr/>
            </a:pPr>
            <a:fld id="{E4889A65-0189-4C11-B44B-B0A511BDDC48}"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Thanks Sheri.  Can you also tell us about a MANUAL RELEASE event?  Let’s hope that doesn’t involve throwing a manual at the computer to get the orders to release.  Get it?  Manual/book.  Release/throw</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DB49EC8F-6151-4A3B-B8E2-68C789261683}"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Sheri:  Too funny.  No…it’s not quite that complicated or DANGEROUS!!!  Manually Released orders are types of events that do NOT happen automatically…it’s part of the technology that requires some human intervention…either by design or if something goes wrong w/the automatic process…but it’s used when a VISTA patient movement event does NOT release the orders</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6B578F98-58E8-4452-9D7D-6F8CBEF325BC}"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April:  Good thing we have that manual release event available.  At the next prompt, we are asked to add a Release Events Division.  Many VA Health Care Systems are made up of several smaller locations, each one a unique Division of the overall system.  Examples of divisions include an inpatient facility, outpatient clinics, nursing home care unit, spinal cord injury unit, etc.  When we enter 664, which is the site number associated with San Diego, we can select see several of San Diego’s Divisions.  Since </a:t>
            </a:r>
            <a:r>
              <a:rPr lang="en-US" b="1" dirty="0"/>
              <a:t>San Diego HCS </a:t>
            </a:r>
            <a:r>
              <a:rPr lang="en-US" dirty="0"/>
              <a:t>is an inpatient facility, it works perfectly for our ADMIT TO ORTHOPEDICES release event. Here’s how it works: when a patient is admitted to the San Diego HCS inpatient facility any delayed orders entered using the </a:t>
            </a:r>
            <a:r>
              <a:rPr lang="en-US" b="1" dirty="0"/>
              <a:t>ADMIT TO ORTHOPEDICS </a:t>
            </a:r>
            <a:r>
              <a:rPr lang="en-US" dirty="0"/>
              <a:t>release event will automatically release and become active orders</a:t>
            </a:r>
            <a:r>
              <a:rPr lang="en-US" dirty="0" smtClean="0"/>
              <a:t>.</a:t>
            </a:r>
            <a:endParaRPr lang="en-US" dirty="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F64311-EC4C-4649-BD1E-21D2E944661F}"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Sheri: The next prompt asks if we want to copy the settings from an existing entry?  If we have a similar release event that we already created, we could copy it and simply make modifications to it to create a new one, which would save some time. We are going to accept the default NO here.   Next, we could give our release event a whole other name.  I’m going to leave this as ADMIT TO ORTHOPEDICS.</a:t>
            </a:r>
            <a:endParaRPr lang="en-US" b="1" dirty="0"/>
          </a:p>
          <a:p>
            <a:pPr>
              <a:spcBef>
                <a:spcPct val="0"/>
              </a:spcBef>
            </a:pPr>
            <a:endParaRPr lang="en-US" dirty="0"/>
          </a:p>
          <a:p>
            <a:pPr>
              <a:spcBef>
                <a:spcPct val="0"/>
              </a:spcBef>
            </a:pPr>
            <a:r>
              <a:rPr lang="en-US" dirty="0"/>
              <a:t>The system gives us a second opportunity to change the TYPE OF EVENT and DIVISION…we’re going to leave that as is…</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9E6B3E-5D01-4C37-A406-2D580BD7BBDB}"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April:  The next prompt is the MAS MOVEMENT TYPE, which is a special type of MOVEMENT, and I’m not talking about a dance move, like the Macarena (although that is a fun little dance).  The movements we’re talking about here are the ADMISSION movement types that are defined in the MAS/ADT package.  Specifying a Movement Type is optional, but can be useful if you want to further define a release event</a:t>
            </a:r>
            <a:r>
              <a:rPr lang="en-US" dirty="0" smtClean="0"/>
              <a:t>.</a:t>
            </a:r>
            <a:endParaRPr lang="en-US" dirty="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674CCB-FDB5-44D4-B5CD-49FE84946154}"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Sheri:  The next two prompts, INCLUDED TREATING SPECIALTIES and INCLUDED LOCATIONS, are very important because they can be used to further customize when you want the Delayed Orders to release. They  can be used to release Delayed Orders when a patient is admitted to a certain Treating Specialty or to a specified location. Since we created a release event called ADMIT TO ORTHOPEDICS , we would want to select Treating Specialties or Locations that were appropriate for our release event.</a:t>
            </a:r>
          </a:p>
        </p:txBody>
      </p:sp>
      <p:sp>
        <p:nvSpPr>
          <p:cNvPr id="4" name="Slide Number Placeholder 3"/>
          <p:cNvSpPr>
            <a:spLocks noGrp="1"/>
          </p:cNvSpPr>
          <p:nvPr>
            <p:ph type="sldNum" sz="quarter" idx="5"/>
          </p:nvPr>
        </p:nvSpPr>
        <p:spPr/>
        <p:txBody>
          <a:bodyPr/>
          <a:lstStyle/>
          <a:p>
            <a:pPr>
              <a:defRPr/>
            </a:pPr>
            <a:fld id="{C6117D6E-762A-4FD8-8E88-4A602A73CEEA}"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Sheri:  So…does </a:t>
            </a:r>
            <a:r>
              <a:rPr lang="en-US" dirty="0"/>
              <a:t>this look/sound familiar?  This poor doctor has been up all night with a sick patient. It’s 7:15 am and he’s finally found a place to get a little rest.  However, his scheduled admission has just arrived.  Luckily, he used the Delayed Orders feature in CPRS.  Delayed Orders helps health care providers to better manage their work flow by allowing them to enter patient orders in advance, at a more convenient time. The orders will remain on hold until they are released or needed.  This doctor entered his orders for his patient’s scheduled admission the day before. So, he can just keep on snoozing</a:t>
            </a:r>
            <a:r>
              <a:rPr lang="en-US" dirty="0" smtClean="0"/>
              <a:t>.</a:t>
            </a:r>
            <a:endParaRPr lang="en-US" dirty="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BBF5E-07A9-4BFA-AACB-E589B3F2058F}"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April:  Well, it makes sense to add the OR ORTHOPEDICS treating specialty…as well as any other ORTHOPEDICS-related treating specialties that we may have defined locally in our FACILITY TREATING SPECIALTY file.  Coordination w/your local MAS/HIMS ADPAC is probably a good idea.</a:t>
            </a:r>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10B458-0121-4389-AD8A-DC724F016FDA}"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Sheri:  Hospital locations can also be identified for our ADMIT TO ORTHOPEDICS release event. In this scenario, we would want to select those LOCATIONS that are appropriate for ORTHOPEDICS, in particular 5EORTHO from our list</a:t>
            </a:r>
            <a:r>
              <a:rPr lang="en-US" dirty="0" smtClean="0"/>
              <a:t>.</a:t>
            </a:r>
            <a:endParaRPr lang="en-US" dirty="0"/>
          </a:p>
          <a:p>
            <a:pPr>
              <a:spcBef>
                <a:spcPct val="0"/>
              </a:spcBef>
            </a:pPr>
            <a:r>
              <a:rPr lang="en-US" dirty="0"/>
              <a:t>  </a:t>
            </a:r>
          </a:p>
          <a:p>
            <a:pPr>
              <a:spcBef>
                <a:spcPct val="0"/>
              </a:spcBef>
            </a:pPr>
            <a:r>
              <a:rPr lang="en-US" dirty="0"/>
              <a:t>A word of caution in using ‘only’ Locations for release events.  Let’s say that we selected 5EORTHO as an included location.  If there are no beds on 5EORTHO  and the bed control folks decide to admit the patient to another ward where there ‘is’ an available bed, say 5EMED, the delayed orders will not auto release</a:t>
            </a:r>
            <a:r>
              <a:rPr lang="en-US" dirty="0" smtClean="0"/>
              <a:t>.</a:t>
            </a:r>
            <a:endParaRPr lang="en-US" dirty="0"/>
          </a:p>
          <a:p>
            <a:pPr>
              <a:spcBef>
                <a:spcPct val="0"/>
              </a:spcBef>
            </a:pPr>
            <a:endParaRPr lang="en-US" dirty="0"/>
          </a:p>
          <a:p>
            <a:pPr>
              <a:spcBef>
                <a:spcPct val="0"/>
              </a:spcBef>
            </a:pPr>
            <a:r>
              <a:rPr lang="en-US" dirty="0"/>
              <a:t>In this example, we have decided NOT to include 5EORTHO as an Included Location.</a:t>
            </a:r>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115BEE-8A1F-46F2-AC24-E41DA4D0EFD9}"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Here’s a warning:  When you use BOTH Treating Specialties and Locations in the same release event, then both the Treating Specialty and Location must be an exact match for the Delayed Orders to auto release</a:t>
            </a:r>
            <a:r>
              <a:rPr lang="en-US" dirty="0" smtClean="0"/>
              <a:t>.</a:t>
            </a:r>
            <a:endParaRPr lang="en-US" dirty="0" smtClean="0"/>
          </a:p>
          <a:p>
            <a:endParaRPr lang="en-US" dirty="0"/>
          </a:p>
          <a:p>
            <a:r>
              <a:rPr lang="en-US" dirty="0"/>
              <a:t>And to our Audience out there… Here’s another reminder, please submit your questions using the “ASK THE PRESENTER” icon at the top left of your screen!!!</a:t>
            </a:r>
          </a:p>
        </p:txBody>
      </p:sp>
      <p:sp>
        <p:nvSpPr>
          <p:cNvPr id="4" name="Slide Number Placeholder 3"/>
          <p:cNvSpPr>
            <a:spLocks noGrp="1"/>
          </p:cNvSpPr>
          <p:nvPr>
            <p:ph type="sldNum" sz="quarter" idx="5"/>
          </p:nvPr>
        </p:nvSpPr>
        <p:spPr/>
        <p:txBody>
          <a:bodyPr/>
          <a:lstStyle/>
          <a:p>
            <a:pPr>
              <a:defRPr/>
            </a:pPr>
            <a:fld id="{C1C4ECB1-7431-4A9E-9446-B019D359BEB4}"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Sheri:  Before we go on further, let’s ask our audience another poll question…we want to keep them awake &amp; on their toes</a:t>
            </a:r>
            <a:r>
              <a:rPr lang="en-US" dirty="0" smtClean="0"/>
              <a:t>!!</a:t>
            </a:r>
            <a:endParaRPr lang="en-US" dirty="0"/>
          </a:p>
          <a:p>
            <a:pPr>
              <a:defRPr/>
            </a:pPr>
            <a:endParaRPr lang="en-US" dirty="0"/>
          </a:p>
          <a:p>
            <a:pPr>
              <a:defRPr/>
            </a:pPr>
            <a:r>
              <a:rPr lang="en-US" dirty="0"/>
              <a:t>Using the </a:t>
            </a:r>
            <a:r>
              <a:rPr lang="en-US" dirty="0" smtClean="0"/>
              <a:t>Blue POLLING </a:t>
            </a:r>
            <a:r>
              <a:rPr lang="en-US" dirty="0"/>
              <a:t>ICON button above our heads, go ahead and select your answer to this question…</a:t>
            </a:r>
          </a:p>
          <a:p>
            <a:pPr>
              <a:defRPr/>
            </a:pPr>
            <a:endParaRPr lang="en-US" dirty="0"/>
          </a:p>
          <a:p>
            <a:pPr>
              <a:defRPr/>
            </a:pPr>
            <a:r>
              <a:rPr lang="en-US" dirty="0"/>
              <a:t>In thinking about whether to include TREATING SPECIALTIES and/or specific LOCATIONS in a release event…what are a potential “got ya”?</a:t>
            </a:r>
          </a:p>
          <a:p>
            <a:pPr>
              <a:defRPr/>
            </a:pPr>
            <a:r>
              <a:rPr lang="en-US" dirty="0"/>
              <a:t>A.  Wrong Treating Specialty selected for the patient movement</a:t>
            </a:r>
          </a:p>
          <a:p>
            <a:pPr>
              <a:defRPr/>
            </a:pPr>
            <a:r>
              <a:rPr lang="en-US" dirty="0"/>
              <a:t>B.  Wrong Location selected for the patient movement</a:t>
            </a:r>
          </a:p>
          <a:p>
            <a:pPr marL="228600" indent="-228600">
              <a:buFontTx/>
              <a:buAutoNum type="alphaUcPeriod" startAt="3"/>
              <a:defRPr/>
            </a:pPr>
            <a:r>
              <a:rPr lang="en-US" dirty="0"/>
              <a:t>Both A &amp; B</a:t>
            </a:r>
          </a:p>
          <a:p>
            <a:pPr>
              <a:defRPr/>
            </a:pPr>
            <a:endParaRPr lang="en-US" dirty="0"/>
          </a:p>
          <a:p>
            <a:pPr>
              <a:defRPr/>
            </a:pPr>
            <a:r>
              <a:rPr lang="en-US" dirty="0"/>
              <a:t>We’ll continue on and then check our results shortly…</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23</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April:  We’re not quite done with our ADMIT TO ORTHOPEDICS release event.  The next prompt allows us to enter a “SHORT NAME” for the release event, which is nothing more than a short name</a:t>
            </a:r>
            <a:r>
              <a:rPr lang="en-US" dirty="0" smtClean="0"/>
              <a:t>.</a:t>
            </a:r>
            <a:endParaRPr lang="en-US" dirty="0"/>
          </a:p>
          <a:p>
            <a:pPr>
              <a:spcBef>
                <a:spcPct val="0"/>
              </a:spcBef>
            </a:pPr>
            <a:endParaRPr lang="en-US" dirty="0"/>
          </a:p>
          <a:p>
            <a:pPr>
              <a:spcBef>
                <a:spcPct val="0"/>
              </a:spcBef>
            </a:pPr>
            <a:r>
              <a:rPr lang="en-US" dirty="0"/>
              <a:t>But the EVENT ORDER DIALOG prompt can be very useful</a:t>
            </a:r>
            <a:r>
              <a:rPr lang="en-US" dirty="0" smtClean="0"/>
              <a:t>!!!</a:t>
            </a:r>
            <a:endParaRPr lang="en-US" dirty="0" smtClean="0"/>
          </a:p>
        </p:txBody>
      </p:sp>
      <p:sp>
        <p:nvSpPr>
          <p:cNvPr id="4" name="Slide Number Placeholder 3"/>
          <p:cNvSpPr>
            <a:spLocks noGrp="1"/>
          </p:cNvSpPr>
          <p:nvPr>
            <p:ph type="sldNum" sz="quarter" idx="5"/>
          </p:nvPr>
        </p:nvSpPr>
        <p:spPr/>
        <p:txBody>
          <a:bodyPr/>
          <a:lstStyle/>
          <a:p>
            <a:pPr>
              <a:defRPr/>
            </a:pPr>
            <a:fld id="{8786121E-14A6-47B6-961A-00516444FCDB}"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April:  At this prompt, you can enter an order dialog that you have created in </a:t>
            </a:r>
            <a:r>
              <a:rPr lang="en-US" dirty="0" smtClean="0"/>
              <a:t>advance.</a:t>
            </a:r>
            <a:r>
              <a:rPr lang="en-US" baseline="0" dirty="0" smtClean="0"/>
              <a:t> </a:t>
            </a:r>
            <a:r>
              <a:rPr lang="en-US" dirty="0" smtClean="0"/>
              <a:t>In </a:t>
            </a:r>
            <a:r>
              <a:rPr lang="en-US" dirty="0"/>
              <a:t>this example, when the provider selects the WRITE DELAYED ORDERS button, then selects a release event, the order dialog associated with that release event can be used to obtain important information for the clerk admitting the patient. </a:t>
            </a:r>
            <a:r>
              <a:rPr lang="en-US" dirty="0" smtClean="0"/>
              <a:t>The </a:t>
            </a:r>
            <a:r>
              <a:rPr lang="en-US" dirty="0"/>
              <a:t>first field asks the provider which Treating Specialty the patient is admitted to. </a:t>
            </a:r>
            <a:r>
              <a:rPr lang="en-US" dirty="0" smtClean="0"/>
              <a:t>At </a:t>
            </a:r>
            <a:r>
              <a:rPr lang="en-US" dirty="0"/>
              <a:t>San Diego, we created a custom order dialog  for each release event that only allows the provider to select the Treating specialties associated with that release event. The provider selected “ORTHOPEDICS” in this example. Also, this particular order dialog allows the provider to select ‘any’ location where there is a bed available, and the delayed orders will still </a:t>
            </a:r>
            <a:r>
              <a:rPr lang="en-US" dirty="0" smtClean="0"/>
              <a:t>release.</a:t>
            </a:r>
            <a:r>
              <a:rPr lang="en-US" baseline="0" dirty="0" smtClean="0"/>
              <a:t> </a:t>
            </a:r>
            <a:r>
              <a:rPr lang="en-US" dirty="0" smtClean="0"/>
              <a:t>The </a:t>
            </a:r>
            <a:r>
              <a:rPr lang="en-US" dirty="0"/>
              <a:t>reason for this is because we decided not to specify ‘any’ locations in our release event ADMIT TO ORTHOPEDICS</a:t>
            </a:r>
            <a:r>
              <a:rPr lang="en-US" dirty="0" smtClean="0"/>
              <a:t>.</a:t>
            </a:r>
            <a:endParaRPr lang="en-US" dirty="0"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EAB7DC-96F0-40D2-A8BA-95810B939941}" type="slidenum">
              <a:rPr lang="en-US" smtClean="0"/>
              <a:pPr fontAlgn="base">
                <a:spcBef>
                  <a:spcPct val="0"/>
                </a:spcBef>
                <a:spcAft>
                  <a:spcPct val="0"/>
                </a:spcAft>
                <a:defRPr/>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Sheri:  Another reason this order dialog is so important is because it generates a text order that will display as both a DELAYED ORDER and an ACTIVE ORDER.   So when this order displays to your admitting clerk, they will know exactly what Treating Specialty to put the patient in upon admission</a:t>
            </a:r>
            <a:r>
              <a:rPr lang="en-US" dirty="0" smtClean="0"/>
              <a:t>.</a:t>
            </a:r>
          </a:p>
          <a:p>
            <a:pPr>
              <a:spcBef>
                <a:spcPct val="0"/>
              </a:spcBef>
            </a:pPr>
            <a:endParaRPr lang="en-US" dirty="0" smtClean="0"/>
          </a:p>
          <a:p>
            <a:pPr>
              <a:spcBef>
                <a:spcPct val="0"/>
              </a:spcBef>
            </a:pPr>
            <a:r>
              <a:rPr lang="en-US" dirty="0" smtClean="0"/>
              <a:t>So let’s take a look at those poll results.</a:t>
            </a: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36B755-DB49-4652-8E2D-E7268692214E}"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April: Our </a:t>
            </a:r>
            <a:r>
              <a:rPr lang="en-US" dirty="0"/>
              <a:t>question was:  In thinking about whether to include TREATING SPECIALTIES and/or specific LOCATIONS in a release event…what are potential “got ya’s”?</a:t>
            </a:r>
          </a:p>
          <a:p>
            <a:pPr>
              <a:defRPr/>
            </a:pPr>
            <a:r>
              <a:rPr lang="en-US" dirty="0"/>
              <a:t>A.  Wrong Treating Specialty selected for the patient movement</a:t>
            </a:r>
          </a:p>
          <a:p>
            <a:pPr>
              <a:defRPr/>
            </a:pPr>
            <a:r>
              <a:rPr lang="en-US" dirty="0"/>
              <a:t>B.  Wrong Location selected for the patient movement</a:t>
            </a:r>
          </a:p>
          <a:p>
            <a:pPr marL="228600" indent="-228600">
              <a:buFontTx/>
              <a:buAutoNum type="alphaUcPeriod" startAt="3"/>
              <a:defRPr/>
            </a:pPr>
            <a:r>
              <a:rPr lang="en-US" dirty="0"/>
              <a:t>Both A &amp; B</a:t>
            </a:r>
          </a:p>
          <a:p>
            <a:pPr>
              <a:defRPr/>
            </a:pPr>
            <a:endParaRPr lang="en-US" dirty="0"/>
          </a:p>
          <a:p>
            <a:pPr>
              <a:defRPr/>
            </a:pPr>
            <a:r>
              <a:rPr lang="en-US" dirty="0" smtClean="0"/>
              <a:t>All</a:t>
            </a:r>
            <a:r>
              <a:rPr lang="en-US" baseline="0" dirty="0" smtClean="0"/>
              <a:t> answers are correct!!  But C is the best answer!!!</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27</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a:t>
            </a:r>
            <a:r>
              <a:rPr lang="en-US" dirty="0" smtClean="0"/>
              <a:t>” again to move 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28</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Sheri:  You can also make the release event even more powerful by associating it w/a customized order dialog or order set. For example, if you created an “Admit to Telemetry” release event, you could include an order set with items such as EKGs, Consult to Cardiology, Cardiac-related labs, telemetry monitoring orders, etc</a:t>
            </a:r>
            <a:r>
              <a:rPr lang="en-US" dirty="0" smtClean="0"/>
              <a:t>.</a:t>
            </a:r>
            <a:endParaRPr lang="en-US" dirty="0"/>
          </a:p>
          <a:p>
            <a:pPr>
              <a:spcBef>
                <a:spcPct val="0"/>
              </a:spcBef>
            </a:pPr>
            <a:endParaRPr lang="en-US" dirty="0"/>
          </a:p>
          <a:p>
            <a:pPr>
              <a:spcBef>
                <a:spcPct val="0"/>
              </a:spcBef>
            </a:pPr>
            <a:r>
              <a:rPr lang="en-US" dirty="0"/>
              <a:t>The next prompt, LAPSE IN #DAYS, is the number of days your delayed orders will be available for release before they are lapsed. If the Delayed Orders lapse, the entire Delayed Order event will be terminated</a:t>
            </a:r>
            <a:r>
              <a:rPr lang="en-US" dirty="0" smtClean="0"/>
              <a:t>.</a:t>
            </a:r>
            <a:endParaRPr lang="en-US" dirty="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3538CB-886F-474A-A125-1CEDCDD7FBBD}"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April:  Delayed orders can be set up to automatically release when a patient event (such as an admission, a transfer, change in hospital location) takes place. The release of delayed orders at the right time results in happier staff. They get what they need in order to take care of the patient, when they need it.   And the </a:t>
            </a:r>
            <a:r>
              <a:rPr lang="en-US" dirty="0" smtClean="0"/>
              <a:t>patient </a:t>
            </a:r>
            <a:r>
              <a:rPr lang="en-US" dirty="0" smtClean="0"/>
              <a:t>get what they need.  Delayed orders works well for everyone</a:t>
            </a:r>
            <a:r>
              <a:rPr lang="en-US" dirty="0" smtClean="0"/>
              <a:t>…</a:t>
            </a:r>
            <a:endParaRPr lang="en-US"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8819ED-BF37-4CB8-9142-D38F7D9B8A75}"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April:  The COPY ACTIVE ORDERS is another interesting prompt. If we say “Yes” here , it will allow the user to copy active orders to delayed orders.  It’s a good time saver but make sure you train your providers to select orders carefully and to review the entire list of Delayed Orders to make sure they are complete and correct</a:t>
            </a:r>
            <a:r>
              <a:rPr lang="en-US" dirty="0" smtClean="0"/>
              <a:t>.</a:t>
            </a:r>
            <a:endParaRPr lang="en-US" dirty="0"/>
          </a:p>
          <a:p>
            <a:endParaRPr lang="en-US" dirty="0"/>
          </a:p>
          <a:p>
            <a:r>
              <a:rPr lang="en-US" dirty="0"/>
              <a:t>As an FYI, there are some orders that can not be copied.  These include TPN order, Non-VA meds, Pharmacy orders that are no longer active or pending</a:t>
            </a:r>
            <a:r>
              <a:rPr lang="en-US" dirty="0" smtClean="0"/>
              <a:t>.</a:t>
            </a:r>
            <a:endParaRPr lang="en-US" dirty="0"/>
          </a:p>
          <a:p>
            <a:endParaRPr lang="en-US" dirty="0"/>
          </a:p>
          <a:p>
            <a:r>
              <a:rPr lang="en-US" dirty="0"/>
              <a:t>If there are orders in a particular display group that you would like to exclude from the copy function, there is a VistA option called  EXCLUDE DISPLAY GROUPS FROM COPY</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30</a:t>
            </a:fld>
            <a:endParaRPr lang="en-US" dirty="0"/>
          </a:p>
        </p:txBody>
      </p:sp>
    </p:spTree>
    <p:extLst>
      <p:ext uri="{BB962C8B-B14F-4D97-AF65-F5344CB8AC3E}">
        <p14:creationId xmlns="" xmlns:p14="http://schemas.microsoft.com/office/powerpoint/2010/main" val="1315775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Sheri:  Ok…at the beginning, we mentioned that Delayed Orders included two components.  Now that we have an understanding of Release events, lets take a look at AUTO-DC rules. </a:t>
            </a:r>
            <a:r>
              <a:rPr lang="en-US" dirty="0" smtClean="0"/>
              <a:t>And </a:t>
            </a:r>
            <a:r>
              <a:rPr lang="en-US" dirty="0"/>
              <a:t>as a reminder, an AUTO-DC rule will automatically discontinue orders</a:t>
            </a:r>
            <a:r>
              <a:rPr lang="en-US" dirty="0" smtClean="0"/>
              <a:t>.</a:t>
            </a:r>
            <a:endParaRPr lang="en-US" dirty="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4494B6-C210-4A56-A92D-D3BF2395FAA6}" type="slidenum">
              <a:rPr lang="en-US" smtClean="0"/>
              <a:pPr fontAlgn="base">
                <a:spcBef>
                  <a:spcPct val="0"/>
                </a:spcBef>
                <a:spcAft>
                  <a:spcPct val="0"/>
                </a:spcAft>
                <a:defRPr/>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Yep…Auto DC rules are very helpful when a patient is being discharged from an inpatient stay…and the provider wants certain types of orders to cancel or auto-dc when the clerk enters the DISCHARGE patient movement into the computer system</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EF21C37E-8A4A-4568-997B-8EA33421B7AC}"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Sheri:  These</a:t>
            </a:r>
            <a:r>
              <a:rPr lang="en-US" baseline="0" dirty="0" smtClean="0"/>
              <a:t> could be </a:t>
            </a:r>
            <a:r>
              <a:rPr lang="en-US" dirty="0" smtClean="0"/>
              <a:t>inpatient medication orders</a:t>
            </a:r>
            <a:r>
              <a:rPr lang="en-US" dirty="0" smtClean="0"/>
              <a:t>…</a:t>
            </a:r>
            <a:endParaRPr lang="en-US" dirty="0" smtClean="0"/>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1258CABD-B534-4406-93D1-1A27470D1367}"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April:  Laboratory</a:t>
            </a:r>
            <a:r>
              <a:rPr lang="en-US" baseline="0" dirty="0" smtClean="0"/>
              <a:t> orders</a:t>
            </a:r>
            <a:r>
              <a:rPr lang="en-US" baseline="0" dirty="0" smtClean="0"/>
              <a:t>…</a:t>
            </a:r>
            <a:endParaRPr lang="en-US" b="1" baseline="0" dirty="0" smtClean="0"/>
          </a:p>
        </p:txBody>
      </p:sp>
      <p:sp>
        <p:nvSpPr>
          <p:cNvPr id="4" name="Slide Number Placeholder 3"/>
          <p:cNvSpPr>
            <a:spLocks noGrp="1"/>
          </p:cNvSpPr>
          <p:nvPr>
            <p:ph type="sldNum" sz="quarter" idx="5"/>
          </p:nvPr>
        </p:nvSpPr>
        <p:spPr/>
        <p:txBody>
          <a:bodyPr/>
          <a:lstStyle/>
          <a:p>
            <a:pPr>
              <a:defRPr/>
            </a:pPr>
            <a:fld id="{D0830EF9-C668-4A84-BD32-E4B4658A551D}"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Sheri:…diet orders</a:t>
            </a:r>
            <a:r>
              <a:rPr lang="en-US" dirty="0" smtClean="0"/>
              <a:t>…</a:t>
            </a:r>
            <a:endParaRPr lang="en-US" dirty="0" smtClean="0"/>
          </a:p>
        </p:txBody>
      </p:sp>
      <p:sp>
        <p:nvSpPr>
          <p:cNvPr id="4" name="Slide Number Placeholder 3"/>
          <p:cNvSpPr>
            <a:spLocks noGrp="1"/>
          </p:cNvSpPr>
          <p:nvPr>
            <p:ph type="sldNum" sz="quarter" idx="5"/>
          </p:nvPr>
        </p:nvSpPr>
        <p:spPr/>
        <p:txBody>
          <a:bodyPr/>
          <a:lstStyle/>
          <a:p>
            <a:pPr>
              <a:defRPr/>
            </a:pPr>
            <a:fld id="{D8D71A09-4BA5-4448-8F47-A42E1DF47B7F}"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April: … X-RAYS…</a:t>
            </a:r>
          </a:p>
        </p:txBody>
      </p:sp>
      <p:sp>
        <p:nvSpPr>
          <p:cNvPr id="4" name="Slide Number Placeholder 3"/>
          <p:cNvSpPr>
            <a:spLocks noGrp="1"/>
          </p:cNvSpPr>
          <p:nvPr>
            <p:ph type="sldNum" sz="quarter" idx="5"/>
          </p:nvPr>
        </p:nvSpPr>
        <p:spPr/>
        <p:txBody>
          <a:bodyPr/>
          <a:lstStyle/>
          <a:p>
            <a:pPr>
              <a:defRPr/>
            </a:pPr>
            <a:fld id="{09219D48-13B2-4C2B-B61F-58E1530B801D}"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Sheri: …and nursing, patient care &amp; activity orders.  It’s fantastic when you can use an auto DC rule to make all these designated orders auto-discontinue auto-magically</a:t>
            </a:r>
            <a:r>
              <a:rPr lang="en-US" dirty="0" smtClean="0"/>
              <a:t>…</a:t>
            </a:r>
            <a:endParaRPr lang="en-US" dirty="0" smtClean="0"/>
          </a:p>
        </p:txBody>
      </p:sp>
      <p:sp>
        <p:nvSpPr>
          <p:cNvPr id="4" name="Slide Number Placeholder 3"/>
          <p:cNvSpPr>
            <a:spLocks noGrp="1"/>
          </p:cNvSpPr>
          <p:nvPr>
            <p:ph type="sldNum" sz="quarter" idx="5"/>
          </p:nvPr>
        </p:nvSpPr>
        <p:spPr/>
        <p:txBody>
          <a:bodyPr/>
          <a:lstStyle/>
          <a:p>
            <a:pPr>
              <a:defRPr/>
            </a:pPr>
            <a:fld id="{F3C37768-2FFD-45BD-AF99-BED7C8AE3210}"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We are going to set up an AUTO-DC rule for a EVENT NAME called DISCHARGE; you can name the event whatever you want…such as DISCHARGE FROM ACUTE CARE or DISCHARGE FROM NHCU/DOM…and based on where you are discharging the patient from will “drive” what types/groups of orders you will discontinue.</a:t>
            </a:r>
          </a:p>
        </p:txBody>
      </p:sp>
      <p:sp>
        <p:nvSpPr>
          <p:cNvPr id="4" name="Slide Number Placeholder 3"/>
          <p:cNvSpPr>
            <a:spLocks noGrp="1"/>
          </p:cNvSpPr>
          <p:nvPr>
            <p:ph type="sldNum" sz="quarter" idx="5"/>
          </p:nvPr>
        </p:nvSpPr>
        <p:spPr/>
        <p:txBody>
          <a:bodyPr/>
          <a:lstStyle/>
          <a:p>
            <a:pPr>
              <a:defRPr/>
            </a:pPr>
            <a:fld id="{108DBF6B-DDFE-402E-814B-A93745E0EBBA}"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The NAME and DISPLAY TEXT fields can be edited.  Since we can make the DISPLAY TEXT whatever we want, whatever fits the scenario, we’re going to set the display text here to DISCHARGE FROM SAN DIEGO </a:t>
            </a:r>
            <a:r>
              <a:rPr lang="en-US" dirty="0" smtClean="0"/>
              <a:t>VAMC.</a:t>
            </a:r>
            <a:endParaRPr lang="en-US" dirty="0"/>
          </a:p>
        </p:txBody>
      </p:sp>
      <p:sp>
        <p:nvSpPr>
          <p:cNvPr id="4" name="Slide Number Placeholder 3"/>
          <p:cNvSpPr>
            <a:spLocks noGrp="1"/>
          </p:cNvSpPr>
          <p:nvPr>
            <p:ph type="sldNum" sz="quarter" idx="5"/>
          </p:nvPr>
        </p:nvSpPr>
        <p:spPr/>
        <p:txBody>
          <a:bodyPr/>
          <a:lstStyle/>
          <a:p>
            <a:pPr>
              <a:defRPr/>
            </a:pPr>
            <a:fld id="{82D02C59-9BE7-4F72-ADEC-08AC5DEF3F85}"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April: ….Including the doctor…who can some</a:t>
            </a:r>
            <a:r>
              <a:rPr lang="en-US" baseline="0" dirty="0" smtClean="0"/>
              <a:t> extra sleep</a:t>
            </a:r>
            <a:r>
              <a:rPr lang="en-US" baseline="0" dirty="0" smtClean="0"/>
              <a:t>!!!</a:t>
            </a:r>
            <a:endParaRPr lang="en-US" b="1" dirty="0" smtClean="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A0CD06-DEC7-4A22-B962-E09A6D685BED}"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April: At the TYPE OF EVENT prompt, we will select Discharge.  So…the discharge movement will be the “trigger” that will auto-dc specified orders.</a:t>
            </a:r>
          </a:p>
          <a:p>
            <a:pPr eaLnBrk="1" hangingPunct="1"/>
            <a:endParaRPr lang="en-US" dirty="0" smtClean="0"/>
          </a:p>
          <a:p>
            <a:pPr eaLnBrk="1" hangingPunct="1"/>
            <a:r>
              <a:rPr lang="en-US" dirty="0" smtClean="0"/>
              <a:t>Note that there are other patient movements that can be selected to trigger orders to auto-dc and we’ll talk about that in a bit</a:t>
            </a:r>
            <a:r>
              <a:rPr lang="en-US" dirty="0" smtClean="0"/>
              <a:t>…</a:t>
            </a:r>
            <a:endParaRPr lang="en-US" dirty="0" smtClean="0"/>
          </a:p>
        </p:txBody>
      </p:sp>
      <p:sp>
        <p:nvSpPr>
          <p:cNvPr id="4" name="Slide Number Placeholder 3"/>
          <p:cNvSpPr>
            <a:spLocks noGrp="1"/>
          </p:cNvSpPr>
          <p:nvPr>
            <p:ph type="sldNum" sz="quarter" idx="5"/>
          </p:nvPr>
        </p:nvSpPr>
        <p:spPr/>
        <p:txBody>
          <a:bodyPr/>
          <a:lstStyle/>
          <a:p>
            <a:pPr>
              <a:defRPr/>
            </a:pPr>
            <a:fld id="{75D98D48-6F6B-4782-9865-6BF2EB5923C3}"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Sheri:  Then we select the DIVISION from which this DISCHARGE AUTO-DC rule will apply…could be from your VAMC division…or from your CLC/NH division…or </a:t>
            </a:r>
            <a:r>
              <a:rPr lang="en-US" dirty="0" smtClean="0"/>
              <a:t>your </a:t>
            </a:r>
            <a:r>
              <a:rPr lang="en-US" dirty="0" smtClean="0"/>
              <a:t>DOM division…</a:t>
            </a:r>
          </a:p>
        </p:txBody>
      </p:sp>
      <p:sp>
        <p:nvSpPr>
          <p:cNvPr id="4" name="Slide Number Placeholder 3"/>
          <p:cNvSpPr>
            <a:spLocks noGrp="1"/>
          </p:cNvSpPr>
          <p:nvPr>
            <p:ph type="sldNum" sz="quarter" idx="5"/>
          </p:nvPr>
        </p:nvSpPr>
        <p:spPr/>
        <p:txBody>
          <a:bodyPr/>
          <a:lstStyle/>
          <a:p>
            <a:pPr>
              <a:defRPr/>
            </a:pPr>
            <a:fld id="{6B132D57-211F-473E-B4FE-36C545890D0C}"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At the next prompt, we can select MOVEMENT TYPES, like the Macarena…..  Just kidding.  Actually, the only movement types that are available to associate with an AUTO –DC Rule are MAS Movements.  Note that the prompt will screen out irrelevant MOVEMENT TYPES and only display MAS MOVEMENT TYPES that are related to a DISCHARGE</a:t>
            </a:r>
            <a:r>
              <a:rPr lang="en-US" dirty="0" smtClean="0"/>
              <a:t>.</a:t>
            </a:r>
            <a:endParaRPr lang="en-US" dirty="0" smtClean="0"/>
          </a:p>
        </p:txBody>
      </p:sp>
      <p:sp>
        <p:nvSpPr>
          <p:cNvPr id="4" name="Slide Number Placeholder 3"/>
          <p:cNvSpPr>
            <a:spLocks noGrp="1"/>
          </p:cNvSpPr>
          <p:nvPr>
            <p:ph type="sldNum" sz="quarter" idx="5"/>
          </p:nvPr>
        </p:nvSpPr>
        <p:spPr/>
        <p:txBody>
          <a:bodyPr/>
          <a:lstStyle/>
          <a:p>
            <a:pPr>
              <a:defRPr/>
            </a:pPr>
            <a:fld id="{1F7127EA-4D4D-4AC6-910F-C16B6CA0293C}"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This prompt, </a:t>
            </a:r>
            <a:r>
              <a:rPr lang="en-US" dirty="0" smtClean="0"/>
              <a:t>EXCEPT </a:t>
            </a:r>
            <a:r>
              <a:rPr lang="en-US" dirty="0"/>
              <a:t>FROM OBSERVATION, might get a little complicated…but it’s important to understand since it provides some powerful functionality that is being used more &amp; more.  In the VA, there are traditional hospital wards/locations and “non-traditional” ones, with observation locations being one example</a:t>
            </a:r>
            <a:r>
              <a:rPr lang="en-US" dirty="0" smtClean="0"/>
              <a:t>.</a:t>
            </a:r>
            <a:endParaRPr lang="en-US" dirty="0"/>
          </a:p>
          <a:p>
            <a:endParaRPr lang="en-US" dirty="0"/>
          </a:p>
          <a:p>
            <a:r>
              <a:rPr lang="en-US" dirty="0"/>
              <a:t>As many of you know, or maybe have experienced like I did while working on site at the Brooklyn VAMC a few years ago, an observation “admission” is a temporary admission process that can be used to stabilize a patient for a specified # of hours (24 hours traditionally but soon to be changed to 48 hours).  If the provider writes orders for a patient while that patient is on the observation treating specialty, and the patient is going to be admitted “fully” to a traditional hospital/acute care location, then it may be handy to have those observation-related orders carry-over to the hospital admission</a:t>
            </a:r>
            <a:r>
              <a:rPr lang="en-US" dirty="0" smtClean="0"/>
              <a:t>.</a:t>
            </a:r>
            <a:endParaRPr lang="en-US" dirty="0"/>
          </a:p>
          <a:p>
            <a:endParaRPr lang="en-US" dirty="0"/>
          </a:p>
          <a:p>
            <a:r>
              <a:rPr lang="en-US" dirty="0"/>
              <a:t>You can answer this prompt with a (one)  1=IF READMITTING.  This prompt along w/a specific protocol, will prompt the clerk performing the DISCHARGE movement, with a question.  The question is “Will the patient be re-admitted immediately?”   The patient’s observation orders are “held” for up to 1 hour between the time that the clerk answers the question, and the follow-up admission to the acute care location.  When the subsequent admission happens, the “held” orders will be active…and since they are still appropriate for the patient, can save the provider time by NOT having to re-write a whole set of admission orders when many of the observation orders are still valid</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7FCAC467-14FA-433A-B65B-6458E8BE3314}"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Whenever an Auto DC rule automatically </a:t>
            </a:r>
            <a:r>
              <a:rPr lang="en-US" dirty="0" smtClean="0"/>
              <a:t>discontinues. </a:t>
            </a:r>
            <a:r>
              <a:rPr lang="en-US" dirty="0"/>
              <a:t>CPRS needs to know the reason ‘why’.  Because of this, we need to associate a DISCONTINUE REASON with our Auto DC rule. We’re going to select ‘DISCHARGE‘. The DC REASON prompt points to a file in VISTA that stores all ORDER REASONS related to CPRS order processing.  A CAC can add ORDER REASONS to this file to fit their local needs for identifying why an order is DISCONTINUED or CANCELLED.  Once the patient is discharged all orders that are AUTO-DC’d will have the text “Discharge” associated with each order.</a:t>
            </a:r>
          </a:p>
        </p:txBody>
      </p:sp>
      <p:sp>
        <p:nvSpPr>
          <p:cNvPr id="4" name="Slide Number Placeholder 3"/>
          <p:cNvSpPr>
            <a:spLocks noGrp="1"/>
          </p:cNvSpPr>
          <p:nvPr>
            <p:ph type="sldNum" sz="quarter" idx="5"/>
          </p:nvPr>
        </p:nvSpPr>
        <p:spPr/>
        <p:txBody>
          <a:bodyPr/>
          <a:lstStyle/>
          <a:p>
            <a:pPr>
              <a:defRPr/>
            </a:pPr>
            <a:fld id="{1266F867-7BCF-4EA7-AE7C-6ECECE07A98D}" type="slidenum">
              <a:rPr lang="en-US" smtClean="0"/>
              <a:pPr>
                <a:def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So, here is where you enter in the type of orders (by VISTA PACKAGE) that you DO want to auto-dc for this DISCHARGE rule.   We’ve chose to include LAB, </a:t>
            </a:r>
            <a:r>
              <a:rPr lang="en-US" dirty="0" smtClean="0"/>
              <a:t>RAD/NUC MED, </a:t>
            </a:r>
            <a:r>
              <a:rPr lang="en-US" dirty="0"/>
              <a:t>OE/RR, INPT MEDS &amp; CONSULTS.  Each VAMC will have to decide, based on clinical practices and local processes, which types of orders should be discontinued.  April, is there anything at San Diego that you don’t include here</a:t>
            </a:r>
            <a:r>
              <a:rPr lang="en-US" dirty="0" smtClean="0"/>
              <a:t>?</a:t>
            </a:r>
          </a:p>
          <a:p>
            <a:endParaRPr lang="en-US" dirty="0"/>
          </a:p>
          <a:p>
            <a:r>
              <a:rPr lang="en-US" dirty="0"/>
              <a:t>April:  Yes, at the San Diego VAMC, we have decided to NOT auto-dc CONSULTS on a couple of our AUTO-DC rules for DISCHARGE.  We did that because we wouldn’t want any pending consults that were needed after discharge to be discontinued. Just as an FYI, active or partially-resulted consults will NOT be auto-</a:t>
            </a:r>
            <a:r>
              <a:rPr lang="en-US" dirty="0" err="1"/>
              <a:t>dc’d</a:t>
            </a:r>
            <a:r>
              <a:rPr lang="en-US" dirty="0"/>
              <a:t> even if you decide to include CONSULTS in this list of included packages</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F8370B4B-DF7E-4D6E-B013-91BA552B3FDC}"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There are also times when it is NOT appropriate to include some other types of orders in the auto-dc rule. With this prompt we are ‘</a:t>
            </a:r>
            <a:r>
              <a:rPr lang="en-US" b="1" dirty="0"/>
              <a:t>excluding’ </a:t>
            </a:r>
            <a:r>
              <a:rPr lang="en-US" dirty="0"/>
              <a:t>them by their DISPLAY GROUP.   At the San Diego VAMC, we excluded the HEDMODIALYSIS display group. This Display Group is used for HEMODIALYSIS protocol orders. If those orders were </a:t>
            </a:r>
            <a:r>
              <a:rPr lang="en-US" dirty="0" err="1" smtClean="0"/>
              <a:t>discotinued</a:t>
            </a:r>
            <a:r>
              <a:rPr lang="en-US" dirty="0"/>
              <a:t>, the dialysis treatment orders would be auto-discontinued and we wouldn’t want that</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8E7FB1CA-58B2-452D-9E71-484A78305227}"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And lastly, you can also choose to NOT auto-dc specific orderable items; this is the most “granular” level of exclusion…</a:t>
            </a:r>
          </a:p>
          <a:p>
            <a:endParaRPr lang="en-US" dirty="0"/>
          </a:p>
          <a:p>
            <a:r>
              <a:rPr lang="en-US" dirty="0"/>
              <a:t>Whew…this is a lot of stuff!!!  I’m ready to change topics…how about you April?</a:t>
            </a:r>
          </a:p>
        </p:txBody>
      </p:sp>
      <p:sp>
        <p:nvSpPr>
          <p:cNvPr id="4" name="Slide Number Placeholder 3"/>
          <p:cNvSpPr>
            <a:spLocks noGrp="1"/>
          </p:cNvSpPr>
          <p:nvPr>
            <p:ph type="sldNum" sz="quarter" idx="5"/>
          </p:nvPr>
        </p:nvSpPr>
        <p:spPr/>
        <p:txBody>
          <a:bodyPr/>
          <a:lstStyle/>
          <a:p>
            <a:pPr>
              <a:defRPr/>
            </a:pPr>
            <a:fld id="{549EC4BE-D78D-4F8D-BC4C-08974BAC82BD}"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Yep…but</a:t>
            </a:r>
            <a:r>
              <a:rPr lang="en-US" baseline="0" dirty="0" smtClean="0"/>
              <a:t> before we change topics, </a:t>
            </a:r>
            <a:r>
              <a:rPr lang="en-US" dirty="0" smtClean="0"/>
              <a:t>let’s remind</a:t>
            </a:r>
            <a:r>
              <a:rPr lang="en-US" baseline="0" dirty="0" smtClean="0"/>
              <a:t> our audience to submit your questions using the orange ASK THE PRESENTER icon above our heads…</a:t>
            </a:r>
          </a:p>
          <a:p>
            <a:endParaRPr lang="en-US" dirty="0" smtClean="0"/>
          </a:p>
          <a:p>
            <a:r>
              <a:rPr lang="en-US" dirty="0" smtClean="0"/>
              <a:t>AND…we’re also going to take</a:t>
            </a:r>
            <a:r>
              <a:rPr lang="en-US" baseline="0" dirty="0" smtClean="0"/>
              <a:t> our </a:t>
            </a:r>
            <a:r>
              <a:rPr lang="en-US" dirty="0" smtClean="0"/>
              <a:t>next</a:t>
            </a:r>
            <a:r>
              <a:rPr lang="en-US" baseline="0" dirty="0" smtClean="0"/>
              <a:t> poll…   Audience, u</a:t>
            </a:r>
            <a:r>
              <a:rPr lang="en-US" dirty="0" smtClean="0"/>
              <a:t>sing the  Blue POLLING icon button above our heads, select the answer to this question…</a:t>
            </a:r>
          </a:p>
          <a:p>
            <a:pPr marL="0" indent="0" algn="ctr">
              <a:buNone/>
            </a:pPr>
            <a:endParaRPr lang="en-US" sz="1200" dirty="0" smtClean="0"/>
          </a:p>
          <a:p>
            <a:pPr marL="0" indent="0" algn="l">
              <a:buNone/>
            </a:pPr>
            <a:r>
              <a:rPr lang="en-US" sz="1200" dirty="0" smtClean="0"/>
              <a:t>What Types of Events can Trigger the AUTO-DC of Orders?</a:t>
            </a:r>
          </a:p>
          <a:p>
            <a:pPr marL="514350" indent="-514350">
              <a:buAutoNum type="alphaUcPeriod"/>
            </a:pPr>
            <a:r>
              <a:rPr lang="en-US" sz="1200" dirty="0" smtClean="0"/>
              <a:t>Admissions, Discharges</a:t>
            </a:r>
          </a:p>
          <a:p>
            <a:pPr marL="514350" indent="-514350">
              <a:buAutoNum type="alphaUcPeriod"/>
            </a:pPr>
            <a:r>
              <a:rPr lang="en-US" sz="1200" dirty="0" smtClean="0"/>
              <a:t>Birthdays</a:t>
            </a:r>
          </a:p>
          <a:p>
            <a:pPr marL="514350" indent="-514350">
              <a:buAutoNum type="alphaUcPeriod"/>
            </a:pPr>
            <a:r>
              <a:rPr lang="en-US" sz="1200" dirty="0" smtClean="0"/>
              <a:t>Scheduling an Appointment</a:t>
            </a:r>
          </a:p>
          <a:p>
            <a:pPr marL="514350" indent="-514350">
              <a:buAutoNum type="alphaUcPeriod"/>
            </a:pPr>
            <a:r>
              <a:rPr lang="en-US" sz="1200" dirty="0" smtClean="0"/>
              <a:t>Thunderstorms</a:t>
            </a:r>
          </a:p>
          <a:p>
            <a:pPr marL="514350" indent="-514350">
              <a:buAutoNum type="alphaUcPeriod"/>
            </a:pPr>
            <a:r>
              <a:rPr lang="en-US" sz="1200" dirty="0" smtClean="0"/>
              <a:t>ORMTIME</a:t>
            </a:r>
          </a:p>
          <a:p>
            <a:endParaRPr lang="en-US" dirty="0" smtClean="0"/>
          </a:p>
          <a:p>
            <a:r>
              <a:rPr lang="en-US" dirty="0" smtClean="0"/>
              <a:t>We’ll move on and review</a:t>
            </a:r>
            <a:r>
              <a:rPr lang="en-US" baseline="0" dirty="0" smtClean="0"/>
              <a:t> the poll results in few minutes…</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48</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How about if we created some rules related to a TRANSFER TO PLASTIC SURGERY treating specialty?  I’ve got a “vehicle” that could really use some plastic surgery…could I get some “work” done on this poor old truck</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06662892-7FF8-4002-BACF-23F3E14364D3}"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Sheri:  So before we get into the guts of the presentation, let’s ask our audience about their experience w/Event Delayed Orders…using the Blue POLLING  ICON above our heads, go ahead answer appropriately…</a:t>
            </a:r>
          </a:p>
          <a:p>
            <a:pPr eaLnBrk="1" hangingPunct="1"/>
            <a:endParaRPr lang="en-US" dirty="0" smtClean="0"/>
          </a:p>
          <a:p>
            <a:pPr eaLnBrk="1" hangingPunct="1"/>
            <a:r>
              <a:rPr lang="en-US" dirty="0" smtClean="0"/>
              <a:t>Do you use DELAYED ORDERS at your facility?</a:t>
            </a:r>
          </a:p>
          <a:p>
            <a:pPr eaLnBrk="1" hangingPunct="1"/>
            <a:r>
              <a:rPr lang="en-US" dirty="0" smtClean="0"/>
              <a:t>A. YES</a:t>
            </a:r>
          </a:p>
          <a:p>
            <a:pPr eaLnBrk="1" hangingPunct="1"/>
            <a:r>
              <a:rPr lang="en-US" dirty="0" smtClean="0"/>
              <a:t>B. NO</a:t>
            </a:r>
          </a:p>
          <a:p>
            <a:pPr eaLnBrk="1" hangingPunct="1"/>
            <a:endParaRPr lang="en-US" dirty="0" smtClean="0"/>
          </a:p>
          <a:p>
            <a:pPr eaLnBrk="1" hangingPunct="1"/>
            <a:r>
              <a:rPr lang="en-US" dirty="0" smtClean="0"/>
              <a:t>We’ll get started and then come back to view our results in a few minutes…</a:t>
            </a:r>
          </a:p>
        </p:txBody>
      </p:sp>
      <p:sp>
        <p:nvSpPr>
          <p:cNvPr id="4" name="Slide Number Placeholder 3"/>
          <p:cNvSpPr>
            <a:spLocks noGrp="1"/>
          </p:cNvSpPr>
          <p:nvPr>
            <p:ph type="sldNum" sz="quarter" idx="10"/>
          </p:nvPr>
        </p:nvSpPr>
        <p:spPr/>
        <p:txBody>
          <a:bodyPr/>
          <a:lstStyle/>
          <a:p>
            <a:fld id="{08AA51C3-518F-4F0D-B932-9AF47A2C9D15}" type="slidenum">
              <a:rPr lang="en-US" smtClean="0"/>
              <a:pPr/>
              <a:t>5</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Great idea…I just happen to have a RELEASE EVENT already set up for PLASTIC SURGERY!!!   It’s for an INTERWARD TRANSFER movement type associated w/the SAN DIEGO HCS.  The default TREATING SPECIALTY is PLASTIC SURGERY…the provider can copy active orders…and if a transfer to the Plastic Surgery Treating Specialty never happens, then the orders will lapse w/in 30 days</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5091AA6A-5CC4-44F4-910A-843EC870E406}"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Okay…so we have our release event for creating NEW orders when a patient is transferred to PLASTIC SURGERY…but we also need to auto-dc orders that are not going to be appropriate for our patient while they are having their plastic surgery.   </a:t>
            </a:r>
          </a:p>
          <a:p>
            <a:endParaRPr lang="en-US" dirty="0"/>
          </a:p>
          <a:p>
            <a:r>
              <a:rPr lang="en-US" dirty="0"/>
              <a:t>I’ve started to create an AUTO-DC rule that is specific for a SPECIALTY TRANSFER w/in the SAN DIEGO HCS division…and I think I’ve selected the correct “MOVEMENT TYPE” of PROVIDER/SPECIALTY CHANGE…but I still want to try to make this specific for the Plastic Surgery Treating Specialty…I’m just not sure if I can narrow it down that specifically.</a:t>
            </a:r>
          </a:p>
        </p:txBody>
      </p:sp>
      <p:sp>
        <p:nvSpPr>
          <p:cNvPr id="4" name="Slide Number Placeholder 3"/>
          <p:cNvSpPr>
            <a:spLocks noGrp="1"/>
          </p:cNvSpPr>
          <p:nvPr>
            <p:ph type="sldNum" sz="quarter" idx="5"/>
          </p:nvPr>
        </p:nvSpPr>
        <p:spPr/>
        <p:txBody>
          <a:bodyPr/>
          <a:lstStyle/>
          <a:p>
            <a:pPr>
              <a:defRPr/>
            </a:pPr>
            <a:fld id="{B250A3AC-EB0E-4E5B-8FF7-CD501643D1CC}"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Well, it looks like it will let us select PLASTIC SURGERY at this “EXCEPT FROM SPECIALTY” prompt…but I don’t believe that’s what we want to do since the next prompt is TO SPECIALTY…and it looks like this pair of treating specialties would be the EXCEPTION to the auto-dc rule…and not the way to specify a unique treating specialty.   </a:t>
            </a:r>
          </a:p>
          <a:p>
            <a:endParaRPr lang="en-US" dirty="0"/>
          </a:p>
          <a:p>
            <a:r>
              <a:rPr lang="en-US" dirty="0"/>
              <a:t>So…can we actually do we want to do w/this AUTO-DC rule???  If not, do we even need to create it when there is already a “standard” auto-dc rule for TREATING  SPECIALTY change.  Let’s take a look at it and see if it will suffice</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35393E30-E3BD-4776-9ED5-493BFE94CEE3}"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Here it is.  Great…I see the DIVISION…the MOVEMENT TYPES…and the INCLUDED PACKAGES for order types that we want to auto-dc…so this looks like it will meet our needs perfectly</a:t>
            </a:r>
            <a:r>
              <a:rPr lang="en-US" dirty="0" smtClean="0"/>
              <a:t>!!!!</a:t>
            </a:r>
            <a:endParaRPr lang="en-US" dirty="0"/>
          </a:p>
          <a:p>
            <a:endParaRPr lang="en-US" dirty="0"/>
          </a:p>
          <a:p>
            <a:r>
              <a:rPr lang="en-US" dirty="0"/>
              <a:t>So…no need to re-invent the wheel.  More often than not, a TREATING SPECIALTY change will warrant re-writing of new orders since w/the TS  change comes a different level of care or type of care</a:t>
            </a:r>
            <a:r>
              <a:rPr lang="en-US" dirty="0" smtClean="0"/>
              <a:t>.</a:t>
            </a:r>
            <a:endParaRPr lang="en-US" dirty="0"/>
          </a:p>
          <a:p>
            <a:endParaRPr lang="en-US" dirty="0"/>
          </a:p>
          <a:p>
            <a:r>
              <a:rPr lang="en-US" dirty="0"/>
              <a:t>Let’s see how this might work on our “fixer upper truck” </a:t>
            </a:r>
            <a:r>
              <a:rPr lang="en-US" dirty="0" smtClean="0"/>
              <a:t>!!!</a:t>
            </a:r>
          </a:p>
          <a:p>
            <a:endParaRPr lang="en-US" dirty="0" smtClean="0"/>
          </a:p>
          <a:p>
            <a:r>
              <a:rPr lang="en-US" dirty="0" smtClean="0"/>
              <a:t>April:  </a:t>
            </a:r>
            <a:r>
              <a:rPr lang="en-US" baseline="0" dirty="0" smtClean="0"/>
              <a:t>But before we get to our truck …let’s look at our poll results…</a:t>
            </a:r>
            <a:endParaRPr lang="en-US" dirty="0"/>
          </a:p>
        </p:txBody>
      </p:sp>
      <p:sp>
        <p:nvSpPr>
          <p:cNvPr id="4" name="Slide Number Placeholder 3"/>
          <p:cNvSpPr>
            <a:spLocks noGrp="1"/>
          </p:cNvSpPr>
          <p:nvPr>
            <p:ph type="sldNum" sz="quarter" idx="5"/>
          </p:nvPr>
        </p:nvSpPr>
        <p:spPr/>
        <p:txBody>
          <a:bodyPr/>
          <a:lstStyle/>
          <a:p>
            <a:pPr>
              <a:defRPr/>
            </a:pPr>
            <a:fld id="{648A0275-BA21-42C8-BB70-C5BB090F1653}"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April</a:t>
            </a:r>
            <a:r>
              <a:rPr lang="en-US" dirty="0" smtClean="0"/>
              <a:t>: </a:t>
            </a:r>
            <a:r>
              <a:rPr lang="en-US" baseline="0" dirty="0" smtClean="0"/>
              <a:t>It </a:t>
            </a:r>
            <a:r>
              <a:rPr lang="en-US" baseline="0" dirty="0" smtClean="0"/>
              <a:t>looks like the majority of you are paying close attention and selected A from the options…</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54</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smtClean="0"/>
              <a:t>Click” again to move on</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55</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Sheri:  Here is our patient’s orders BEFORE the PLASTIC SURGERY event.  As you can see from the top of the ORDERS ‘box’, these are the ACTIVE ORDERS for the patient</a:t>
            </a:r>
            <a:r>
              <a:rPr lang="en-US" dirty="0" smtClean="0"/>
              <a:t>…</a:t>
            </a:r>
            <a:endParaRPr lang="en-US" dirty="0" smtClean="0"/>
          </a:p>
        </p:txBody>
      </p:sp>
      <p:sp>
        <p:nvSpPr>
          <p:cNvPr id="4" name="Slide Number Placeholder 3"/>
          <p:cNvSpPr>
            <a:spLocks noGrp="1"/>
          </p:cNvSpPr>
          <p:nvPr>
            <p:ph type="sldNum" sz="quarter" idx="5"/>
          </p:nvPr>
        </p:nvSpPr>
        <p:spPr/>
        <p:txBody>
          <a:bodyPr/>
          <a:lstStyle/>
          <a:p>
            <a:pPr>
              <a:defRPr/>
            </a:pPr>
            <a:fld id="{2786AFEB-409B-4A8C-AC18-C5A77BEF7BC9}" type="slidenum">
              <a:rPr lang="en-US" smtClean="0"/>
              <a:pPr>
                <a:defRPr/>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April:  Here are the DELAYED orders that we want to be released upon transfer to PLASTIC SURGERY</a:t>
            </a:r>
            <a:r>
              <a:rPr lang="en-US" dirty="0" smtClean="0"/>
              <a:t>.</a:t>
            </a:r>
            <a:endParaRPr lang="en-US" dirty="0" smtClean="0"/>
          </a:p>
        </p:txBody>
      </p:sp>
      <p:sp>
        <p:nvSpPr>
          <p:cNvPr id="4" name="Slide Number Placeholder 3"/>
          <p:cNvSpPr>
            <a:spLocks noGrp="1"/>
          </p:cNvSpPr>
          <p:nvPr>
            <p:ph type="sldNum" sz="quarter" idx="5"/>
          </p:nvPr>
        </p:nvSpPr>
        <p:spPr/>
        <p:txBody>
          <a:bodyPr/>
          <a:lstStyle/>
          <a:p>
            <a:pPr>
              <a:defRPr/>
            </a:pPr>
            <a:fld id="{636842FA-5C9E-4D7D-A48B-3A7865201740}"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Sheri:  And here is our patient’s orders AFTER the PLASTIC SURGERY event.   An amazing “auto-magic”</a:t>
            </a:r>
            <a:r>
              <a:rPr lang="en-US" baseline="0" dirty="0" smtClean="0"/>
              <a:t> transformation</a:t>
            </a:r>
            <a:r>
              <a:rPr lang="en-US" baseline="0" dirty="0" smtClean="0"/>
              <a:t>!!!</a:t>
            </a:r>
            <a:endParaRPr lang="en-US" dirty="0" smtClean="0"/>
          </a:p>
        </p:txBody>
      </p:sp>
      <p:sp>
        <p:nvSpPr>
          <p:cNvPr id="4" name="Slide Number Placeholder 3"/>
          <p:cNvSpPr>
            <a:spLocks noGrp="1"/>
          </p:cNvSpPr>
          <p:nvPr>
            <p:ph type="sldNum" sz="quarter" idx="5"/>
          </p:nvPr>
        </p:nvSpPr>
        <p:spPr/>
        <p:txBody>
          <a:bodyPr/>
          <a:lstStyle/>
          <a:p>
            <a:pPr>
              <a:defRPr/>
            </a:pPr>
            <a:fld id="{1A06EB91-BFBE-4230-ACD0-5D314D4CCC13}" type="slidenum">
              <a:rPr lang="en-US" smtClean="0"/>
              <a:pPr>
                <a:defRPr/>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Now we’re going to move into the TROUBLESHOOTING section of our presentation and provide some tool, tips,  &amp; tricks that help us determine what might have happened when something goes wrong with a release event or an auto-dc rule…</a:t>
            </a:r>
          </a:p>
          <a:p>
            <a:endParaRPr lang="en-US" dirty="0"/>
          </a:p>
          <a:p>
            <a:r>
              <a:rPr lang="en-US" dirty="0"/>
              <a:t>I know….it’s hard to imagine…but things do go “wrong” related to event delayed orders</a:t>
            </a:r>
            <a:r>
              <a:rPr lang="en-US" dirty="0" smtClean="0"/>
              <a:t>!!!</a:t>
            </a:r>
            <a:endParaRPr lang="en-US" baseline="0" dirty="0" smtClean="0"/>
          </a:p>
        </p:txBody>
      </p:sp>
      <p:sp>
        <p:nvSpPr>
          <p:cNvPr id="4" name="Slide Number Placeholder 3"/>
          <p:cNvSpPr>
            <a:spLocks noGrp="1"/>
          </p:cNvSpPr>
          <p:nvPr>
            <p:ph type="sldNum" sz="quarter" idx="5"/>
          </p:nvPr>
        </p:nvSpPr>
        <p:spPr/>
        <p:txBody>
          <a:bodyPr/>
          <a:lstStyle/>
          <a:p>
            <a:pPr>
              <a:defRPr/>
            </a:pPr>
            <a:fld id="{091CA4FB-5B88-4CC1-BD88-D577311AF495}" type="slidenum">
              <a:rPr lang="en-US" smtClean="0"/>
              <a:pPr>
                <a:defRPr/>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April:  </a:t>
            </a:r>
            <a:r>
              <a:rPr lang="en-US" dirty="0"/>
              <a:t>Before we dive in, a reminder that if you have any questions during the presentation, go ahead and submit them using the “ASK THE PRESENTER” icon above our heads.   </a:t>
            </a:r>
          </a:p>
          <a:p>
            <a:pPr>
              <a:spcBef>
                <a:spcPct val="0"/>
              </a:spcBef>
            </a:pPr>
            <a:endParaRPr lang="en-US" dirty="0"/>
          </a:p>
          <a:p>
            <a:pPr>
              <a:spcBef>
                <a:spcPct val="0"/>
              </a:spcBef>
            </a:pPr>
            <a:r>
              <a:rPr lang="en-US" dirty="0"/>
              <a:t>So, lets get started. The Delayed Orders functionality includes two components: Auto DC rules and Release Events. Auto DC rules can be used to discontinue orders that are no longer needed.  For example, an Auto DC rule can automatically discontinue obsolete inpatient orders after a patient is discharged.   We go into a lot more detail about Auto DC rules in a little bit, but first lets take a look at Release Events.  A release event tells CPRS when to release or activate delayed patient care orders</a:t>
            </a:r>
            <a:r>
              <a:rPr lang="en-US" dirty="0" smtClean="0"/>
              <a:t>.</a:t>
            </a:r>
            <a:endParaRPr lang="en-US" dirty="0"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4494B6-C210-4A56-A92D-D3BF2395FAA6}"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This guy has a really frustrating problem.  All the orders he entered for his patient’s transfer to a treating specialty called </a:t>
            </a:r>
            <a:r>
              <a:rPr lang="en-US" b="1" dirty="0"/>
              <a:t>SPINAL CORD REHAB</a:t>
            </a:r>
            <a:r>
              <a:rPr lang="en-US" dirty="0"/>
              <a:t> did not release. It’s 3am.  He’s tired and the nurses want him to rewrite all of the orders.   But never fear, April, CAC EXTRAORDINAIRE, to the rescue</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April:  One</a:t>
            </a:r>
            <a:r>
              <a:rPr lang="en-US" baseline="0" dirty="0" smtClean="0"/>
              <a:t> of the menus we can look at is the Bed Control menu, the Detailed Inpatient Inquiry option.  Let’s select a patient, then the current admission….</a:t>
            </a:r>
            <a:endParaRPr lang="en-US" dirty="0" smtClean="0"/>
          </a:p>
        </p:txBody>
      </p:sp>
      <p:sp>
        <p:nvSpPr>
          <p:cNvPr id="4" name="Slide Number Placeholder 3"/>
          <p:cNvSpPr>
            <a:spLocks noGrp="1"/>
          </p:cNvSpPr>
          <p:nvPr>
            <p:ph type="sldNum" sz="quarter" idx="5"/>
          </p:nvPr>
        </p:nvSpPr>
        <p:spPr/>
        <p:txBody>
          <a:bodyPr/>
          <a:lstStyle/>
          <a:p>
            <a:pPr>
              <a:defRPr/>
            </a:pPr>
            <a:fld id="{D61E518C-97EC-4FDF-B985-52A224DD0522}" type="slidenum">
              <a:rPr lang="en-US" smtClean="0"/>
              <a:pPr>
                <a:defRPr/>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April:   …and review</a:t>
            </a:r>
            <a:r>
              <a:rPr lang="en-US" baseline="0" dirty="0" smtClean="0"/>
              <a:t> the details.  I think I see the problem.  The treating specialty the delayed orders were associated with was SPINAL CORD REHAB.  The treating specialty that the patient was transferred to is SPINAL CORD I…so they don’t match!</a:t>
            </a:r>
          </a:p>
          <a:p>
            <a:endParaRPr lang="en-US" baseline="0" dirty="0" smtClean="0"/>
          </a:p>
          <a:p>
            <a:r>
              <a:rPr lang="en-US" baseline="0" dirty="0" smtClean="0"/>
              <a:t>So all that needs to be done is to transfer the patient to the correct Treating Specialty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Sheri:  One way to do that would be to</a:t>
            </a:r>
            <a:r>
              <a:rPr lang="en-US" baseline="0" dirty="0" smtClean="0"/>
              <a:t> use the Treating Specialty Transfer option….no change in location…just a “transfer” from SPINAL CORD I to SPINAL CORD REHAB will release the delayed orders.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April:  here’s another problem. This doctor just placed delayed orders for his patient to be transferred to the MEDICAL STEP DOWN treating specialty.  His orders didn’t release and the poor doctor’s wife is in labor.  He needs to leave but the nurses are holding him hostage for another set of orders.  And to make things worse his patient takes 27 different </a:t>
            </a:r>
            <a:r>
              <a:rPr lang="en-US" dirty="0" smtClean="0"/>
              <a:t>medications!!!</a:t>
            </a:r>
            <a:endParaRPr lang="en-US" dirty="0"/>
          </a:p>
        </p:txBody>
      </p:sp>
      <p:sp>
        <p:nvSpPr>
          <p:cNvPr id="4" name="Slide Number Placeholder 3"/>
          <p:cNvSpPr>
            <a:spLocks noGrp="1"/>
          </p:cNvSpPr>
          <p:nvPr>
            <p:ph type="sldNum" sz="quarter" idx="5"/>
          </p:nvPr>
        </p:nvSpPr>
        <p:spPr/>
        <p:txBody>
          <a:bodyPr/>
          <a:lstStyle/>
          <a:p>
            <a:pPr>
              <a:defRPr/>
            </a:pPr>
            <a:fld id="{B3269481-192D-4CE0-B04B-D8ACF1062433}" type="slidenum">
              <a:rPr lang="en-US" smtClean="0"/>
              <a:pPr>
                <a:defRPr/>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Sheri: Let’s go back to our detailed inpatient inquiry and select the current admission</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D61E518C-97EC-4FDF-B985-52A224DD0522}" type="slidenum">
              <a:rPr lang="en-US" smtClean="0"/>
              <a:pPr>
                <a:defRPr/>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Well…in this scenario the treating specialty looks correct…it says MED STEP DOWN…hmmm…</a:t>
            </a:r>
          </a:p>
        </p:txBody>
      </p:sp>
      <p:sp>
        <p:nvSpPr>
          <p:cNvPr id="4" name="Slide Number Placeholder 3"/>
          <p:cNvSpPr>
            <a:spLocks noGrp="1"/>
          </p:cNvSpPr>
          <p:nvPr>
            <p:ph type="sldNum" sz="quarter" idx="10"/>
          </p:nvPr>
        </p:nvSpPr>
        <p:spPr/>
        <p:txBody>
          <a:bodyPr/>
          <a:lstStyle/>
          <a:p>
            <a:fld id="{08AA51C3-518F-4F0D-B932-9AF47A2C9D15}"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Yikes!  This user is getting ugly!!!   Is that the provider turning into a hulk…or the CAC who has the provider yelling at him???   Let’s check something else, quick before he does a lot of damage!   This time, let’s check the actual release event itself…</a:t>
            </a:r>
          </a:p>
        </p:txBody>
      </p:sp>
      <p:sp>
        <p:nvSpPr>
          <p:cNvPr id="4" name="Slide Number Placeholder 3"/>
          <p:cNvSpPr>
            <a:spLocks noGrp="1"/>
          </p:cNvSpPr>
          <p:nvPr>
            <p:ph type="sldNum" sz="quarter" idx="10"/>
          </p:nvPr>
        </p:nvSpPr>
        <p:spPr/>
        <p:txBody>
          <a:bodyPr/>
          <a:lstStyle/>
          <a:p>
            <a:fld id="{08AA51C3-518F-4F0D-B932-9AF47A2C9D15}"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Good idea.  Here is the release event that was used, CHANGE TREATING SPECIALTY TO MEDICAL STEP DOWN.  Let’s select ‘DD’ for detailed display and do </a:t>
            </a:r>
            <a:r>
              <a:rPr lang="en-US" dirty="0" smtClean="0"/>
              <a:t>some </a:t>
            </a:r>
            <a:r>
              <a:rPr lang="en-US" dirty="0"/>
              <a:t>sleuthing</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I see the problem.  We forgot to include MEDICAL STEP DOWN as an included treating specialty.   We can select AE for add/edit and enter the missing treating specialty…but just adding the missing specialty will not trigger the  current delayed orders to release.  We still need to trigger a patient movement event somehow…</a:t>
            </a:r>
          </a:p>
          <a:p>
            <a:endParaRPr lang="en-US" dirty="0"/>
          </a:p>
          <a:p>
            <a:r>
              <a:rPr lang="en-US" dirty="0"/>
              <a:t>We could transfer the patient away from MEDICAL STEP DOWN TS…and then transfer them back to MEDICAL STEP DOWN…but it might just be easier to MANUALLY RELEASE the delayed orders.  This will quickly release the orders…and not be dependent upon finding a clerk to perform the 2 treating specialty transfers.</a:t>
            </a:r>
          </a:p>
          <a:p>
            <a:endParaRPr lang="en-US" dirty="0"/>
          </a:p>
          <a:p>
            <a:r>
              <a:rPr lang="en-US" dirty="0"/>
              <a:t>We’ll be going into more detail shortly on Manually Releasing orders</a:t>
            </a:r>
            <a:r>
              <a:rPr lang="en-US" dirty="0" smtClean="0"/>
              <a:t>…</a:t>
            </a:r>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Sheri:  A good time to use a Release Event is when a patient is admitted.  Here’s how it works. The clinician enters orders for admission in CPRS by clicking on the Write Delayed Orders button under the VIEW ORDERS section on the ORDERS tab….</a:t>
            </a:r>
            <a:endParaRPr lang="en-US" b="1" dirty="0"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36AE1C-9211-445C-B190-467E8404BF03}"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April:  Here’s yet another problem:  The provider just placed an order for her patient to be transferred to NURSING HOME (NH) RESPITE CARE treating specialty. The delayed orders DID release.  However, the orders from the previous Treating Specialty SHORT STAY REHABILITATION did NOT auto-DC and now the patient has a “mix” of appropriate &amp; not appropriate active orders!</a:t>
            </a:r>
          </a:p>
          <a:p>
            <a:endParaRPr lang="en-US" dirty="0"/>
          </a:p>
          <a:p>
            <a:r>
              <a:rPr lang="en-US" dirty="0"/>
              <a:t>She’s looking pretty frustrated…hope we can figure out this one too!!! And we better do it quick…</a:t>
            </a:r>
          </a:p>
        </p:txBody>
      </p:sp>
      <p:sp>
        <p:nvSpPr>
          <p:cNvPr id="4" name="Slide Number Placeholder 3"/>
          <p:cNvSpPr>
            <a:spLocks noGrp="1"/>
          </p:cNvSpPr>
          <p:nvPr>
            <p:ph type="sldNum" sz="quarter" idx="5"/>
          </p:nvPr>
        </p:nvSpPr>
        <p:spPr/>
        <p:txBody>
          <a:bodyPr/>
          <a:lstStyle/>
          <a:p>
            <a:pPr>
              <a:defRPr/>
            </a:pPr>
            <a:fld id="{7D5B0A44-4807-4C71-94F8-8D07DDDA3970}" type="slidenum">
              <a:rPr lang="en-US" smtClean="0"/>
              <a:pPr>
                <a:defRPr/>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Sheri: ….or this might</a:t>
            </a:r>
            <a:r>
              <a:rPr lang="en-US" baseline="0" dirty="0" smtClean="0"/>
              <a:t> happen! She is so frustrated, she turned her whole office green!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Sheri:</a:t>
            </a:r>
            <a:r>
              <a:rPr lang="en-US" baseline="0" dirty="0" smtClean="0"/>
              <a:t>  Let’s re-check our AUTO-DC rules for the SPECIALTY CHANGE…once again, DD detailed display action is selected</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April:  Hmmm…I’m not seeing</a:t>
            </a:r>
            <a:r>
              <a:rPr lang="en-US" baseline="0" dirty="0" smtClean="0"/>
              <a:t> anything “amiss” here on this first page…division looks correct, movement type looks right…let’s check the next few pages…</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73</a:t>
            </a:fld>
            <a:endParaRPr lang="en-US" dirty="0"/>
          </a:p>
        </p:txBody>
      </p:sp>
    </p:spTree>
    <p:extLst>
      <p:ext uri="{BB962C8B-B14F-4D97-AF65-F5344CB8AC3E}">
        <p14:creationId xmlns="" xmlns:p14="http://schemas.microsoft.com/office/powerpoint/2010/main" val="10025220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I think I see the problem.   This auto DC rule specifies that the orders will NOT auto DC when a patient is transferred from SHORT STAY REHABILITIATION to NH RESPITE CARE (NHCU).   In this case the AUTO DC rule is working as designed. Maybe there is a change in clinical process that we need to inquire about or some training that is needed</a:t>
            </a:r>
            <a:r>
              <a:rPr lang="en-US" dirty="0" smtClean="0"/>
              <a:t>.</a:t>
            </a:r>
            <a:endParaRPr lang="en-US" b="0"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74</a:t>
            </a:fld>
            <a:endParaRPr lang="en-US" dirty="0"/>
          </a:p>
        </p:txBody>
      </p:sp>
    </p:spTree>
    <p:extLst>
      <p:ext uri="{BB962C8B-B14F-4D97-AF65-F5344CB8AC3E}">
        <p14:creationId xmlns="" xmlns:p14="http://schemas.microsoft.com/office/powerpoint/2010/main" val="25768451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Sheri:  In our next problem, a patient was just admitted but no admission orders released into the system…and this nurse looks pretty upset!!!  In fact, she looks so upset she looks like she’s yodeling!  And I can understand why.  The admitting doctor can’t be reached.  He’s the same doctor that left earlier to be with his wife, who is in labor.  The reason the delayed orders didn’t release is because there weren’t any entered!!!  April, how would we confirm that no admission orders were entered</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C5A823CC-CAF9-4501-8A90-1FFAC7FE5399}" type="slidenum">
              <a:rPr lang="en-US" smtClean="0"/>
              <a:pPr>
                <a:defRPr/>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To explain, let’s first take a look at a patient who DOES have a set of pending delayed orders. We can see a reference to the delayed orders in the VIEW ORDERS section…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Now let’s look at our problematic patient. I’m not seeing any evidence of any delayed orders under the VIEW ORDERS section of the CPRS chart.  Looks like the doctor had so much on his mind he forgot to enter them before he left…no wonder the nurse is so frustrated.   It looks like she’s going to have to find someone else to write the patient’s admission orders. I hope this patient doesn’t experience any delay in care!!!</a:t>
            </a:r>
          </a:p>
        </p:txBody>
      </p:sp>
      <p:sp>
        <p:nvSpPr>
          <p:cNvPr id="4" name="Slide Number Placeholder 3"/>
          <p:cNvSpPr>
            <a:spLocks noGrp="1"/>
          </p:cNvSpPr>
          <p:nvPr>
            <p:ph type="sldNum" sz="quarter" idx="10"/>
          </p:nvPr>
        </p:nvSpPr>
        <p:spPr/>
        <p:txBody>
          <a:bodyPr/>
          <a:lstStyle/>
          <a:p>
            <a:fld id="{08AA51C3-518F-4F0D-B932-9AF47A2C9D15}"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In this scenario, the delayed orders would not release, and looks like the medical clerk went to extremes and dove into her computer looking for them.  It’s 3am on a Saturday morning and the CAC is called at home.  What do you suppose the CAC should advise in this situation, Sheri</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Sheri:  I would say this is one</a:t>
            </a:r>
            <a:r>
              <a:rPr lang="en-US" baseline="0" dirty="0" smtClean="0"/>
              <a:t> of those times the Manual release option should used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Sheri: Here you see a list of release events that will display to the clinician.  In this example, the release event is called “ADMIT TO WARD”.   The orders are delayed and stay hidden and not part of the active orders view in CPRS until the patient is admitted. Let’s take a look (behind the scenes in VistA) at how a release event is created</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I agree</a:t>
            </a:r>
            <a:r>
              <a:rPr lang="en-US" dirty="0" smtClean="0"/>
              <a:t>. </a:t>
            </a:r>
            <a:r>
              <a:rPr lang="en-US" dirty="0"/>
              <a:t>First step, have the clerk </a:t>
            </a:r>
            <a:r>
              <a:rPr lang="en-US" dirty="0" smtClean="0"/>
              <a:t>highlight </a:t>
            </a:r>
            <a:r>
              <a:rPr lang="en-US" dirty="0"/>
              <a:t>the orders that need to be released. Then click on ACTION…</a:t>
            </a:r>
          </a:p>
        </p:txBody>
      </p:sp>
      <p:sp>
        <p:nvSpPr>
          <p:cNvPr id="4" name="Slide Number Placeholder 3"/>
          <p:cNvSpPr>
            <a:spLocks noGrp="1"/>
          </p:cNvSpPr>
          <p:nvPr>
            <p:ph type="sldNum" sz="quarter" idx="10"/>
          </p:nvPr>
        </p:nvSpPr>
        <p:spPr/>
        <p:txBody>
          <a:bodyPr/>
          <a:lstStyle/>
          <a:p>
            <a:fld id="{08AA51C3-518F-4F0D-B932-9AF47A2C9D15}"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then click on RELEASE DELAYED ORDERS, and problem solved, at least for the moment.  But more investigation  will be needed Monday morning by the CAC</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Sheri:  In this problem, this ordering provider is trying to enter event delayed orders on a patient, however he cannot access the ORDERS tab in this patient’s chart…the provider is getting this error message in CPRS GUI and is getting “thrown out” of VISTA/CPRS.  Provider is getting a bit “frantic” since he needs to be able to enter some Surgery-related orders on this patient.</a:t>
            </a:r>
          </a:p>
          <a:p>
            <a:endParaRPr lang="en-US" dirty="0"/>
          </a:p>
          <a:p>
            <a:r>
              <a:rPr lang="en-US" dirty="0"/>
              <a:t>It looks like he’s trying to do a “mind-meld” of the orders from his head/brain directly into VISTA!!!!  Wouldn’t that be cool!!!???</a:t>
            </a:r>
          </a:p>
        </p:txBody>
      </p:sp>
      <p:sp>
        <p:nvSpPr>
          <p:cNvPr id="4" name="Slide Number Placeholder 3"/>
          <p:cNvSpPr>
            <a:spLocks noGrp="1"/>
          </p:cNvSpPr>
          <p:nvPr>
            <p:ph type="sldNum" sz="quarter" idx="10"/>
          </p:nvPr>
        </p:nvSpPr>
        <p:spPr/>
        <p:txBody>
          <a:bodyPr/>
          <a:lstStyle/>
          <a:p>
            <a:fld id="{92EEE63B-84B3-4941-A6E0-9E8F330DE914}" type="slidenum">
              <a:rPr lang="en-US" smtClean="0"/>
              <a:pPr/>
              <a:t>82</a:t>
            </a:fld>
            <a:endParaRPr lang="en-US" dirty="0"/>
          </a:p>
        </p:txBody>
      </p:sp>
    </p:spTree>
    <p:extLst>
      <p:ext uri="{BB962C8B-B14F-4D97-AF65-F5344CB8AC3E}">
        <p14:creationId xmlns="" xmlns:p14="http://schemas.microsoft.com/office/powerpoint/2010/main" val="10776822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To understand the current scenario and the error message being generated, we need to understand the relationships between </a:t>
            </a:r>
            <a:r>
              <a:rPr lang="en-US" dirty="0" smtClean="0"/>
              <a:t>key </a:t>
            </a:r>
            <a:r>
              <a:rPr lang="en-US" dirty="0"/>
              <a:t>files involved.  Each ORDER that is either released or auto-</a:t>
            </a:r>
            <a:r>
              <a:rPr lang="en-US" dirty="0" err="1"/>
              <a:t>dc’d</a:t>
            </a:r>
            <a:r>
              <a:rPr lang="en-US" dirty="0"/>
              <a:t> by an event, has a file pointer to the OE/RR PATIENT EVENT </a:t>
            </a:r>
            <a:r>
              <a:rPr lang="en-US" dirty="0" smtClean="0"/>
              <a:t>file, a file that stores </a:t>
            </a:r>
            <a:r>
              <a:rPr lang="en-US" dirty="0"/>
              <a:t>lots of great </a:t>
            </a:r>
            <a:r>
              <a:rPr lang="en-US" dirty="0" smtClean="0"/>
              <a:t>information.  In turn,</a:t>
            </a:r>
            <a:r>
              <a:rPr lang="en-US" baseline="0" dirty="0" smtClean="0"/>
              <a:t> this </a:t>
            </a:r>
            <a:r>
              <a:rPr lang="en-US" dirty="0" smtClean="0"/>
              <a:t>file, </a:t>
            </a:r>
            <a:r>
              <a:rPr lang="en-US" dirty="0"/>
              <a:t>has it’s own </a:t>
            </a:r>
            <a:r>
              <a:rPr lang="en-US" dirty="0" smtClean="0"/>
              <a:t>pointer </a:t>
            </a:r>
            <a:r>
              <a:rPr lang="en-US" dirty="0"/>
              <a:t>relationships to </a:t>
            </a:r>
            <a:r>
              <a:rPr lang="en-US" dirty="0" smtClean="0"/>
              <a:t>3 other files.</a:t>
            </a:r>
            <a:r>
              <a:rPr lang="en-US" baseline="0" dirty="0" smtClean="0"/>
              <a:t>  #1, </a:t>
            </a:r>
            <a:r>
              <a:rPr lang="en-US" dirty="0" smtClean="0"/>
              <a:t>a</a:t>
            </a:r>
            <a:r>
              <a:rPr lang="en-US" baseline="0" dirty="0" smtClean="0"/>
              <a:t> pointer to </a:t>
            </a:r>
            <a:r>
              <a:rPr lang="en-US" dirty="0" smtClean="0"/>
              <a:t>the </a:t>
            </a:r>
            <a:r>
              <a:rPr lang="en-US" dirty="0"/>
              <a:t>OE/RR RELEASE EVENT </a:t>
            </a:r>
            <a:r>
              <a:rPr lang="en-US" dirty="0" smtClean="0"/>
              <a:t>file…#2, a</a:t>
            </a:r>
            <a:r>
              <a:rPr lang="en-US" baseline="0" dirty="0" smtClean="0"/>
              <a:t> poi</a:t>
            </a:r>
            <a:r>
              <a:rPr lang="en-US" dirty="0" smtClean="0"/>
              <a:t>nter to the </a:t>
            </a:r>
            <a:r>
              <a:rPr lang="en-US" dirty="0"/>
              <a:t>OE/RR AUTO-DC </a:t>
            </a:r>
            <a:r>
              <a:rPr lang="en-US" dirty="0" smtClean="0"/>
              <a:t>file…#3</a:t>
            </a:r>
            <a:r>
              <a:rPr lang="en-US" baseline="0" dirty="0" smtClean="0"/>
              <a:t> a</a:t>
            </a:r>
            <a:r>
              <a:rPr lang="en-US" dirty="0" smtClean="0"/>
              <a:t> pointer </a:t>
            </a:r>
            <a:r>
              <a:rPr lang="en-US" dirty="0"/>
              <a:t>BACK to the ORDERS file.</a:t>
            </a:r>
          </a:p>
          <a:p>
            <a:endParaRPr lang="en-US" dirty="0"/>
          </a:p>
          <a:p>
            <a:r>
              <a:rPr lang="en-US" dirty="0"/>
              <a:t>So, if something gets accidently deleted or if a process in CPRS GUI gets interrupted, there is the potential for ORDERS to point to a non-existent OE/RR PATIENT </a:t>
            </a:r>
            <a:r>
              <a:rPr lang="en-US" dirty="0" smtClean="0"/>
              <a:t>EVENT.  </a:t>
            </a:r>
            <a:r>
              <a:rPr lang="en-US" dirty="0"/>
              <a:t>Likewise, there is the potential for OE/RR PATIENT EVENT </a:t>
            </a:r>
            <a:r>
              <a:rPr lang="en-US" dirty="0" smtClean="0"/>
              <a:t>to </a:t>
            </a:r>
            <a:r>
              <a:rPr lang="en-US" dirty="0"/>
              <a:t>point to non-existent OE/RR RELEASE </a:t>
            </a:r>
            <a:r>
              <a:rPr lang="en-US" dirty="0" smtClean="0"/>
              <a:t>EVENT</a:t>
            </a:r>
            <a:r>
              <a:rPr lang="en-US" baseline="0" dirty="0" smtClean="0"/>
              <a:t> </a:t>
            </a:r>
            <a:r>
              <a:rPr lang="en-US" dirty="0" smtClean="0"/>
              <a:t>and/or a non-existent</a:t>
            </a:r>
            <a:r>
              <a:rPr lang="en-US" baseline="0" dirty="0" smtClean="0"/>
              <a:t> </a:t>
            </a:r>
            <a:r>
              <a:rPr lang="en-US" dirty="0" smtClean="0"/>
              <a:t>OE/RR </a:t>
            </a:r>
            <a:r>
              <a:rPr lang="en-US" dirty="0"/>
              <a:t>AUTO-DC </a:t>
            </a:r>
            <a:r>
              <a:rPr lang="en-US" dirty="0" smtClean="0"/>
              <a:t>entry.</a:t>
            </a:r>
            <a:r>
              <a:rPr lang="en-US" baseline="0" dirty="0" smtClean="0"/>
              <a:t>  T</a:t>
            </a:r>
            <a:r>
              <a:rPr lang="en-US" dirty="0" smtClean="0"/>
              <a:t>hese non-existent</a:t>
            </a:r>
            <a:r>
              <a:rPr lang="en-US" baseline="0" dirty="0" smtClean="0"/>
              <a:t> </a:t>
            </a:r>
            <a:r>
              <a:rPr lang="en-US" dirty="0" smtClean="0"/>
              <a:t>pointers</a:t>
            </a:r>
            <a:r>
              <a:rPr lang="en-US" dirty="0"/>
              <a:t>, </a:t>
            </a:r>
            <a:r>
              <a:rPr lang="en-US" dirty="0" smtClean="0"/>
              <a:t>also</a:t>
            </a:r>
            <a:r>
              <a:rPr lang="en-US" baseline="0" dirty="0" smtClean="0"/>
              <a:t> referred to as “</a:t>
            </a:r>
            <a:r>
              <a:rPr lang="en-US" dirty="0" smtClean="0"/>
              <a:t>dangling</a:t>
            </a:r>
            <a:r>
              <a:rPr lang="en-US" dirty="0"/>
              <a:t>” </a:t>
            </a:r>
            <a:r>
              <a:rPr lang="en-US" dirty="0" smtClean="0"/>
              <a:t>pointers,</a:t>
            </a:r>
            <a:r>
              <a:rPr lang="en-US" baseline="0" dirty="0" smtClean="0"/>
              <a:t> can c</a:t>
            </a:r>
            <a:r>
              <a:rPr lang="en-US" dirty="0" smtClean="0"/>
              <a:t>ause these UNDEFINED </a:t>
            </a:r>
            <a:r>
              <a:rPr lang="en-US" dirty="0"/>
              <a:t>errors</a:t>
            </a:r>
            <a:r>
              <a:rPr lang="en-US" dirty="0" smtClean="0"/>
              <a:t>.</a:t>
            </a:r>
            <a:endParaRPr lang="en-US" dirty="0"/>
          </a:p>
        </p:txBody>
      </p:sp>
      <p:sp>
        <p:nvSpPr>
          <p:cNvPr id="4" name="Slide Number Placeholder 3"/>
          <p:cNvSpPr>
            <a:spLocks noGrp="1"/>
          </p:cNvSpPr>
          <p:nvPr>
            <p:ph type="sldNum" sz="quarter" idx="10"/>
          </p:nvPr>
        </p:nvSpPr>
        <p:spPr/>
        <p:txBody>
          <a:bodyPr/>
          <a:lstStyle/>
          <a:p>
            <a:fld id="{92EEE63B-84B3-4941-A6E0-9E8F330DE914}" type="slidenum">
              <a:rPr lang="en-US" smtClean="0"/>
              <a:pPr/>
              <a:t>83</a:t>
            </a:fld>
            <a:endParaRPr lang="en-US" dirty="0"/>
          </a:p>
        </p:txBody>
      </p:sp>
    </p:spTree>
    <p:extLst>
      <p:ext uri="{BB962C8B-B14F-4D97-AF65-F5344CB8AC3E}">
        <p14:creationId xmlns="" xmlns:p14="http://schemas.microsoft.com/office/powerpoint/2010/main" val="16925550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Sheri:  So…how do we fix this error so that the provider can get into the patient’s orders!?!?!?  Usually, the fix for this type of error involves recruiting your local, regional, or national friendly OI&amp;T staff (someone who has VISTA programmer access) to look in the VISTA error trap, find the error that we saw 2 slides ago, and looking for the ORDER or the OE/RR PATIENT EVENT data involved in generating the error.  That data needs to be edited/fixed or the bad “pointer” deleted.  </a:t>
            </a:r>
          </a:p>
          <a:p>
            <a:endParaRPr lang="en-US" dirty="0"/>
          </a:p>
          <a:p>
            <a:r>
              <a:rPr lang="en-US" dirty="0"/>
              <a:t>Very “in the weeds” at this point…and I may have lost some folks out there…but this particular error happened to me very recently and so it’s fresh in my mind…AND, if it’s happened before, you know that it can happen again…but now you’ll be prepared!!!!</a:t>
            </a:r>
          </a:p>
        </p:txBody>
      </p:sp>
      <p:sp>
        <p:nvSpPr>
          <p:cNvPr id="4" name="Slide Number Placeholder 3"/>
          <p:cNvSpPr>
            <a:spLocks noGrp="1"/>
          </p:cNvSpPr>
          <p:nvPr>
            <p:ph type="sldNum" sz="quarter" idx="10"/>
          </p:nvPr>
        </p:nvSpPr>
        <p:spPr/>
        <p:txBody>
          <a:bodyPr/>
          <a:lstStyle/>
          <a:p>
            <a:fld id="{92EEE63B-84B3-4941-A6E0-9E8F330DE914}" type="slidenum">
              <a:rPr lang="en-US" smtClean="0"/>
              <a:pPr/>
              <a:t>84</a:t>
            </a:fld>
            <a:endParaRPr lang="en-US" dirty="0"/>
          </a:p>
        </p:txBody>
      </p:sp>
    </p:spTree>
    <p:extLst>
      <p:ext uri="{BB962C8B-B14F-4D97-AF65-F5344CB8AC3E}">
        <p14:creationId xmlns="" xmlns:p14="http://schemas.microsoft.com/office/powerpoint/2010/main" val="38266589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WOW…this guy may not have any hair left!!!!  Let’s see what’s going on w/him!!</a:t>
            </a:r>
          </a:p>
          <a:p>
            <a:endParaRPr lang="en-US" dirty="0"/>
          </a:p>
          <a:p>
            <a:r>
              <a:rPr lang="en-US" dirty="0"/>
              <a:t>In this problem, the orders that were released are showing up as both DELAYED ORDERS and ACTIVE ORDERS…and the release event is still showing in the WRITE ORDERS box…usually the event goes away once all orders are released correctly.</a:t>
            </a:r>
          </a:p>
          <a:p>
            <a:endParaRPr lang="en-US" dirty="0"/>
          </a:p>
          <a:p>
            <a:r>
              <a:rPr lang="en-US" dirty="0"/>
              <a:t>So…in this scenario, what happens is that a “rogue” order(s) are displayed on the ORDERS tab as both PENDING and DELAYED…for some reason, the order doesn’t complete the releasing process (we’ve seen lab orders and consult orders not release), and so that “stops” the RELEASE EVENT from completing fully and disappearing from the WRITE ORDERS box.</a:t>
            </a:r>
          </a:p>
        </p:txBody>
      </p:sp>
      <p:sp>
        <p:nvSpPr>
          <p:cNvPr id="4" name="Slide Number Placeholder 3"/>
          <p:cNvSpPr>
            <a:spLocks noGrp="1"/>
          </p:cNvSpPr>
          <p:nvPr>
            <p:ph type="sldNum" sz="quarter" idx="10"/>
          </p:nvPr>
        </p:nvSpPr>
        <p:spPr/>
        <p:txBody>
          <a:bodyPr/>
          <a:lstStyle/>
          <a:p>
            <a:fld id="{92EEE63B-84B3-4941-A6E0-9E8F330DE914}" type="slidenum">
              <a:rPr lang="en-US" smtClean="0"/>
              <a:pPr/>
              <a:t>85</a:t>
            </a:fld>
            <a:endParaRPr lang="en-US" dirty="0"/>
          </a:p>
        </p:txBody>
      </p:sp>
    </p:spTree>
    <p:extLst>
      <p:ext uri="{BB962C8B-B14F-4D97-AF65-F5344CB8AC3E}">
        <p14:creationId xmlns="" xmlns:p14="http://schemas.microsoft.com/office/powerpoint/2010/main" val="42512167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Sheri:  This</a:t>
            </a:r>
            <a:r>
              <a:rPr lang="en-US" baseline="0" dirty="0" smtClean="0"/>
              <a:t> fix for this problem is to either DISCONTINUE the problematic order…or MANUALLY RELEASE it…and then the RELEASE EVENT should disappear from the WRITE ORDERS box.</a:t>
            </a:r>
            <a:endParaRPr lang="en-US" dirty="0"/>
          </a:p>
        </p:txBody>
      </p:sp>
      <p:sp>
        <p:nvSpPr>
          <p:cNvPr id="4" name="Slide Number Placeholder 3"/>
          <p:cNvSpPr>
            <a:spLocks noGrp="1"/>
          </p:cNvSpPr>
          <p:nvPr>
            <p:ph type="sldNum" sz="quarter" idx="10"/>
          </p:nvPr>
        </p:nvSpPr>
        <p:spPr/>
        <p:txBody>
          <a:bodyPr/>
          <a:lstStyle/>
          <a:p>
            <a:fld id="{92EEE63B-84B3-4941-A6E0-9E8F330DE914}" type="slidenum">
              <a:rPr lang="en-US" smtClean="0"/>
              <a:pPr/>
              <a:t>86</a:t>
            </a:fld>
            <a:endParaRPr lang="en-US" dirty="0"/>
          </a:p>
        </p:txBody>
      </p:sp>
    </p:spTree>
    <p:extLst>
      <p:ext uri="{BB962C8B-B14F-4D97-AF65-F5344CB8AC3E}">
        <p14:creationId xmlns="" xmlns:p14="http://schemas.microsoft.com/office/powerpoint/2010/main" val="38266589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April:  This </a:t>
            </a:r>
            <a:r>
              <a:rPr lang="en-US" baseline="0" dirty="0" smtClean="0"/>
              <a:t>CAC just received a call from the Admissions Clerk who notified him that the doctors are still entering delayed orders for admissions to a treating specialty called O.R. Suite that was supposed to have been inactivated last week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Sheri:  The CAC goes to Vista,</a:t>
            </a:r>
            <a:r>
              <a:rPr lang="en-US" baseline="0" dirty="0" smtClean="0"/>
              <a:t> selects the Release Events menu option and the ADMIT TO WARD Release event</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Sure enough, the OR SUITE treating specialty is still there. So he selects AE Add/Edit to try to remove it</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April: In VISTA, let’s type ^ (or press shift-6) DELAYED ORDERS to get to the DELAYED ORDERS/AUTO DC SET UP menu.  This menu contains two choices: </a:t>
            </a:r>
            <a:r>
              <a:rPr lang="en-US" b="1" dirty="0"/>
              <a:t>Auto-DC Rules</a:t>
            </a:r>
            <a:r>
              <a:rPr lang="en-US" dirty="0"/>
              <a:t>, which I promise we will take about later and “</a:t>
            </a:r>
            <a:r>
              <a:rPr lang="en-US" b="1" dirty="0"/>
              <a:t>Release Events</a:t>
            </a:r>
            <a:r>
              <a:rPr lang="en-US" dirty="0"/>
              <a:t>”, which we’re going to examine right now.  When we select the RELEASE EVENTS option we see a screen that displays existing release events.  And from this same screen we can edit these existing events as well as create new ones.  We’re going to create a new release event called </a:t>
            </a:r>
            <a:r>
              <a:rPr lang="en-US" b="1" dirty="0"/>
              <a:t>ADMIT TO ORTHOPEDICS</a:t>
            </a:r>
            <a:r>
              <a:rPr lang="en-US" dirty="0" smtClean="0"/>
              <a:t>.</a:t>
            </a:r>
          </a:p>
          <a:p>
            <a:pPr>
              <a:spcBef>
                <a:spcPct val="0"/>
              </a:spcBef>
            </a:pPr>
            <a:endParaRPr lang="en-US" dirty="0" smtClean="0"/>
          </a:p>
          <a:p>
            <a:pPr>
              <a:spcBef>
                <a:spcPct val="0"/>
              </a:spcBef>
            </a:pPr>
            <a:r>
              <a:rPr lang="en-US" dirty="0" smtClean="0"/>
              <a:t>But before we actually start setting up, let’s check our results…</a:t>
            </a:r>
            <a:endParaRPr lang="en-US" dirty="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445815-06C5-49F9-801C-540A9D2F115D}" type="slidenum">
              <a:rPr lang="en-US" smtClean="0"/>
              <a:pPr fontAlgn="base">
                <a:spcBef>
                  <a:spcPct val="0"/>
                </a:spcBef>
                <a:spcAft>
                  <a:spcPct val="0"/>
                </a:spcAft>
                <a:defRPr/>
              </a:pPr>
              <a:t>9</a:t>
            </a:fld>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Just as an FYI, you can ADD or DELETE treating </a:t>
            </a:r>
            <a:r>
              <a:rPr lang="en-US" dirty="0" smtClean="0"/>
              <a:t>specialties </a:t>
            </a:r>
            <a:r>
              <a:rPr lang="en-US" dirty="0"/>
              <a:t>to an active release event, as long as it’s not currently in use, but that’s not the case here. Since there are pending delayed orders associated with one or more of the treating specialties in this release event, he can’t perform any edits without inactivating this event, which could cause some problems.  Specifically, if a patient with delayed orders is admitted to one of the identified treating specialties in this release </a:t>
            </a:r>
            <a:r>
              <a:rPr lang="en-US" dirty="0" smtClean="0"/>
              <a:t>event,</a:t>
            </a:r>
            <a:r>
              <a:rPr lang="en-US" baseline="0" dirty="0" smtClean="0"/>
              <a:t> w</a:t>
            </a:r>
            <a:r>
              <a:rPr lang="en-US" dirty="0" smtClean="0"/>
              <a:t>hile it</a:t>
            </a:r>
            <a:r>
              <a:rPr lang="en-US" baseline="0" dirty="0" smtClean="0"/>
              <a:t> </a:t>
            </a:r>
            <a:r>
              <a:rPr lang="en-US" dirty="0" smtClean="0"/>
              <a:t>is </a:t>
            </a:r>
            <a:r>
              <a:rPr lang="en-US" dirty="0"/>
              <a:t>inactive, the orders will not release. What do you think about this situation April?</a:t>
            </a:r>
          </a:p>
        </p:txBody>
      </p:sp>
      <p:sp>
        <p:nvSpPr>
          <p:cNvPr id="4" name="Slide Number Placeholder 3"/>
          <p:cNvSpPr>
            <a:spLocks noGrp="1"/>
          </p:cNvSpPr>
          <p:nvPr>
            <p:ph type="sldNum" sz="quarter" idx="10"/>
          </p:nvPr>
        </p:nvSpPr>
        <p:spPr/>
        <p:txBody>
          <a:bodyPr/>
          <a:lstStyle/>
          <a:p>
            <a:fld id="{08AA51C3-518F-4F0D-B932-9AF47A2C9D15}"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April: Since the ADMIT TO WARD release event is a very heavily-used event, I think this is one of those times where CAC needs a lot of friends…especially the admissions supervisor.</a:t>
            </a:r>
            <a:r>
              <a:rPr lang="en-US" sz="1200" kern="1200" baseline="0" dirty="0" smtClean="0">
                <a:solidFill>
                  <a:schemeClr val="tx1"/>
                </a:solidFill>
                <a:effectLst/>
                <a:latin typeface="+mn-lt"/>
                <a:ea typeface="+mn-ea"/>
                <a:cs typeface="+mn-cs"/>
              </a:rPr>
              <a:t>  It’s 1:00pm in the a</a:t>
            </a:r>
            <a:r>
              <a:rPr lang="en-US" sz="1200" kern="1200" dirty="0" smtClean="0">
                <a:solidFill>
                  <a:schemeClr val="tx1"/>
                </a:solidFill>
                <a:effectLst/>
                <a:latin typeface="+mn-lt"/>
                <a:ea typeface="+mn-ea"/>
                <a:cs typeface="+mn-cs"/>
              </a:rPr>
              <a:t>fternoon.  Here’s an idea…the CAC could call the admissions clerk supervisor and ask her to instruct all the admitting clerks to ‘not’ enter any admissions into the computer system from 2p-2:15p.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AA51C3-518F-4F0D-B932-9AF47A2C9D15}"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At 2pm (actually I would make it 2:05pm, just to play it safe) the CAC will go back to the Release Events menu, select the ADMIT TO WARD release event and use the A/I Activate/Inactivate action to inactivate the release event</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We’re doing good with time. It’s 2:08p. Now we select the Add/Edit action. At the Select INCLUDED TREATING SPECIALTIES prompt select the OR SUITE treating specialty and use the @ sign to remove it from the ADMIT TO WARD release event.</a:t>
            </a:r>
          </a:p>
        </p:txBody>
      </p:sp>
      <p:sp>
        <p:nvSpPr>
          <p:cNvPr id="4" name="Slide Number Placeholder 3"/>
          <p:cNvSpPr>
            <a:spLocks noGrp="1"/>
          </p:cNvSpPr>
          <p:nvPr>
            <p:ph type="sldNum" sz="quarter" idx="10"/>
          </p:nvPr>
        </p:nvSpPr>
        <p:spPr/>
        <p:txBody>
          <a:bodyPr/>
          <a:lstStyle/>
          <a:p>
            <a:fld id="{08AA51C3-518F-4F0D-B932-9AF47A2C9D15}" type="slidenum">
              <a:rPr lang="en-US" smtClean="0"/>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Sheri:  Almost done, with 5 minutes to spare, we need to use the AI ACTIVATE/INACTIVATE action to reactivate the ADMIT TO WARD release event.   So are we done fixing this problem?</a:t>
            </a:r>
          </a:p>
        </p:txBody>
      </p:sp>
      <p:sp>
        <p:nvSpPr>
          <p:cNvPr id="4" name="Slide Number Placeholder 3"/>
          <p:cNvSpPr>
            <a:spLocks noGrp="1"/>
          </p:cNvSpPr>
          <p:nvPr>
            <p:ph type="sldNum" sz="quarter" idx="10"/>
          </p:nvPr>
        </p:nvSpPr>
        <p:spPr/>
        <p:txBody>
          <a:bodyPr/>
          <a:lstStyle/>
          <a:p>
            <a:fld id="{08AA51C3-518F-4F0D-B932-9AF47A2C9D15}"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April:  We’re done editing the release event, with just three minutes to spare.  But the CAC still has to inactivate the O.R. SUITE treating specialty.  And before he can do that he needs to make sure that any inpatients who are currently associated with the OR SUITE treating specialty are moved to another treating specialty</a:t>
            </a:r>
            <a:r>
              <a:rPr lang="en-US" dirty="0" smtClean="0"/>
              <a:t>.</a:t>
            </a:r>
            <a:endParaRPr lang="en-US" dirty="0"/>
          </a:p>
          <a:p>
            <a:endParaRPr lang="en-US" dirty="0"/>
          </a:p>
          <a:p>
            <a:r>
              <a:rPr lang="en-US" dirty="0"/>
              <a:t>To find these patients, he can use a VistA option called DGPM TS INPATIENT INFORMATION, then use the TREATING SPECIALTY TRANSFER option on the BED CONTROL VistA menu to transfer patients out of the OR SUITE treating specialty.  Then, finally, the obsolete treating specialty can be inactivated</a:t>
            </a:r>
            <a:r>
              <a:rPr lang="en-US"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Sheri:  One more reminder to our audience to click on the ASK THE PRESENTER button to submit your questions to us and we’ll review them at the end of the presentation.   </a:t>
            </a:r>
            <a:r>
              <a:rPr lang="en-US" dirty="0" smtClean="0"/>
              <a:t>April,</a:t>
            </a:r>
            <a:r>
              <a:rPr lang="en-US" baseline="0" dirty="0" smtClean="0"/>
              <a:t> we </a:t>
            </a:r>
            <a:r>
              <a:rPr lang="en-US" dirty="0" smtClean="0"/>
              <a:t>have </a:t>
            </a:r>
            <a:r>
              <a:rPr lang="en-US" dirty="0"/>
              <a:t>a few other helpful troubleshooting options…how about if we show them to the audience?</a:t>
            </a:r>
          </a:p>
        </p:txBody>
      </p:sp>
      <p:sp>
        <p:nvSpPr>
          <p:cNvPr id="4" name="Slide Number Placeholder 3"/>
          <p:cNvSpPr>
            <a:spLocks noGrp="1"/>
          </p:cNvSpPr>
          <p:nvPr>
            <p:ph type="sldNum" sz="quarter" idx="5"/>
          </p:nvPr>
        </p:nvSpPr>
        <p:spPr/>
        <p:txBody>
          <a:bodyPr/>
          <a:lstStyle/>
          <a:p>
            <a:pPr>
              <a:defRPr/>
            </a:pPr>
            <a:fld id="{C5A823CC-CAF9-4501-8A90-1FFAC7FE5399}" type="slidenum">
              <a:rPr lang="en-US" smtClean="0"/>
              <a:pPr>
                <a:defRPr/>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April:  Great idea!  Here’s a good troubleshooting tool.   On the EVENT DELAYED ORDERS MENU, there is an option called INQUIRE TO OE/RR PATIENT EVENT FILE.   In this example, we entered the patient’s name and selected the release event to view the details.</a:t>
            </a:r>
          </a:p>
        </p:txBody>
      </p:sp>
      <p:sp>
        <p:nvSpPr>
          <p:cNvPr id="4" name="Slide Number Placeholder 3"/>
          <p:cNvSpPr>
            <a:spLocks noGrp="1"/>
          </p:cNvSpPr>
          <p:nvPr>
            <p:ph type="sldNum" sz="quarter" idx="10"/>
          </p:nvPr>
        </p:nvSpPr>
        <p:spPr/>
        <p:txBody>
          <a:bodyPr/>
          <a:lstStyle/>
          <a:p>
            <a:fld id="{08AA51C3-518F-4F0D-B932-9AF47A2C9D15}" type="slidenum">
              <a:rPr lang="en-US" smtClean="0"/>
              <a:pPr/>
              <a:t>97</a:t>
            </a:fld>
            <a:endParaRPr lang="en-US" dirty="0"/>
          </a:p>
        </p:txBody>
      </p:sp>
    </p:spTree>
    <p:extLst>
      <p:ext uri="{BB962C8B-B14F-4D97-AF65-F5344CB8AC3E}">
        <p14:creationId xmlns="" xmlns:p14="http://schemas.microsoft.com/office/powerpoint/2010/main" val="21148521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Sheri:  In this display, we see some helpful information…we can see what RELEASE EVENT was involved…what AUTO-DC RULE was involved…the orders that were DISCONTINUED and if a “backdoor” VISTA package (like PHARMACY here) discontinued the order.  We can also see who entered the patient movements and when…and sometimes even more helpful…if that patient movement was EDITED…and by whom &amp; the date/time.  Editing patient movements may have “unknown consequences” to the orders that are active/delayed/etc…use w/caution</a:t>
            </a:r>
            <a:r>
              <a:rPr lang="en-US" dirty="0" smtClean="0"/>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98</a:t>
            </a:fld>
            <a:endParaRPr lang="en-US" dirty="0"/>
          </a:p>
        </p:txBody>
      </p:sp>
    </p:spTree>
    <p:extLst>
      <p:ext uri="{BB962C8B-B14F-4D97-AF65-F5344CB8AC3E}">
        <p14:creationId xmlns="" xmlns:p14="http://schemas.microsoft.com/office/powerpoint/2010/main" val="2813336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April:  Another place we can look </a:t>
            </a:r>
            <a:r>
              <a:rPr lang="en-US" baseline="0" dirty="0" smtClean="0"/>
              <a:t>is in the CPRS GUI.  Click on View, then select AUTO DC/RELEASE EVENT ORDERS to view the details of past delayed order events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1461205601"/>
      </p:ext>
    </p:extLst>
  </p:cSld>
  <p:clrMapOvr>
    <a:masterClrMapping/>
  </p:clrMapOvr>
  <p:transition spd="slow"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4044465074"/>
      </p:ext>
    </p:extLst>
  </p:cSld>
  <p:clrMapOvr>
    <a:masterClrMapping/>
  </p:clrMapOvr>
  <p:transition spd="slow"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490693608"/>
      </p:ext>
    </p:extLst>
  </p:cSld>
  <p:clrMapOvr>
    <a:masterClrMapping/>
  </p:clrMapOvr>
  <p:transition spd="slow"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832227083"/>
      </p:ext>
    </p:extLst>
  </p:cSld>
  <p:clrMapOvr>
    <a:masterClrMapping/>
  </p:clrMapOvr>
  <p:transition spd="slow"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608380988"/>
      </p:ext>
    </p:extLst>
  </p:cSld>
  <p:clrMapOvr>
    <a:masterClrMapping/>
  </p:clrMapOvr>
  <p:transition spd="slow"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2103744755"/>
      </p:ext>
    </p:extLst>
  </p:cSld>
  <p:clrMapOvr>
    <a:masterClrMapping/>
  </p:clrMapOvr>
  <p:transition spd="slow"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952826242"/>
      </p:ext>
    </p:extLst>
  </p:cSld>
  <p:clrMapOvr>
    <a:masterClrMapping/>
  </p:clrMapOvr>
  <p:transition spd="slow"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446964431"/>
      </p:ext>
    </p:extLst>
  </p:cSld>
  <p:clrMapOvr>
    <a:masterClrMapping/>
  </p:clrMapOvr>
  <p:transition spd="slow"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3700023364"/>
      </p:ext>
    </p:extLst>
  </p:cSld>
  <p:clrMapOvr>
    <a:masterClrMapping/>
  </p:clrMapOvr>
  <p:transition spd="slow"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3553429369"/>
      </p:ext>
    </p:extLst>
  </p:cSld>
  <p:clrMapOvr>
    <a:masterClrMapping/>
  </p:clrMapOvr>
  <p:transition spd="slow"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pPr/>
              <a:t>8/28/2013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3953128455"/>
      </p:ext>
    </p:extLst>
  </p:cSld>
  <p:clrMapOvr>
    <a:masterClrMapping/>
  </p:clrMapOvr>
  <p:transition spd="slow"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32E65-DD5B-4179-8B3B-4F66AF272951}" type="datetimeFigureOut">
              <a:rPr lang="en-US" smtClean="0"/>
              <a:pPr/>
              <a:t>8/28/2013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3D47-5C97-42FD-9056-81B5188DCAEE}" type="slidenum">
              <a:rPr lang="en-US" smtClean="0"/>
              <a:pPr/>
              <a:t>‹#›</a:t>
            </a:fld>
            <a:endParaRPr lang="en-US" dirty="0"/>
          </a:p>
        </p:txBody>
      </p:sp>
    </p:spTree>
    <p:extLst>
      <p:ext uri="{BB962C8B-B14F-4D97-AF65-F5344CB8AC3E}">
        <p14:creationId xmlns="" xmlns:p14="http://schemas.microsoft.com/office/powerpoint/2010/main" val="33312127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advTm="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11.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105.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shutterstock.com/subscribe.mhtml" TargetMode="External"/><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2.jpe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7.wdp"/><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7"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0.wdp"/></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8" Type="http://schemas.openxmlformats.org/officeDocument/2006/relationships/hyperlink" Target="http://www.shutterstock.com/subscribe.mhtml"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0.wmf"/><Relationship Id="rId4" Type="http://schemas.openxmlformats.org/officeDocument/2006/relationships/diagramLayout" Target="../diagrams/layout3.xml"/><Relationship Id="rId9" Type="http://schemas.openxmlformats.org/officeDocument/2006/relationships/image" Target="../media/image59.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microsoft.com/office/2007/relationships/hdphoto" Target="../media/hdphoto11.wdp"/></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shutterstock.com/subscribe.mhtml" TargetMode="External"/><Relationship Id="rId7" Type="http://schemas.microsoft.com/office/2007/relationships/hdphoto" Target="../media/hdphoto4.wdp"/><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1.png"/><Relationship Id="rId4" Type="http://schemas.openxmlformats.org/officeDocument/2006/relationships/image" Target="../media/image70.jpeg"/><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4.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4.jpeg"/><Relationship Id="rId18" Type="http://schemas.openxmlformats.org/officeDocument/2006/relationships/image" Target="../media/image88.jpeg"/><Relationship Id="rId3" Type="http://schemas.openxmlformats.org/officeDocument/2006/relationships/image" Target="../media/image76.jpeg"/><Relationship Id="rId7" Type="http://schemas.openxmlformats.org/officeDocument/2006/relationships/image" Target="../media/image79.jpeg"/><Relationship Id="rId12" Type="http://schemas.openxmlformats.org/officeDocument/2006/relationships/image" Target="../media/image83.jpeg"/><Relationship Id="rId17" Type="http://schemas.openxmlformats.org/officeDocument/2006/relationships/image" Target="../media/image87.jpeg"/><Relationship Id="rId2" Type="http://schemas.openxmlformats.org/officeDocument/2006/relationships/notesSlide" Target="../notesSlides/notesSlide84.xml"/><Relationship Id="rId16" Type="http://schemas.openxmlformats.org/officeDocument/2006/relationships/image" Target="../media/image86.jpeg"/><Relationship Id="rId20" Type="http://schemas.openxmlformats.org/officeDocument/2006/relationships/image" Target="../media/image89.png"/><Relationship Id="rId1" Type="http://schemas.openxmlformats.org/officeDocument/2006/relationships/slideLayout" Target="../slideLayouts/slideLayout7.xml"/><Relationship Id="rId6" Type="http://schemas.microsoft.com/office/2007/relationships/hdphoto" Target="../media/hdphoto13.wdp"/><Relationship Id="rId11" Type="http://schemas.microsoft.com/office/2007/relationships/hdphoto" Target="../media/hdphoto14.wdp"/><Relationship Id="rId5" Type="http://schemas.openxmlformats.org/officeDocument/2006/relationships/image" Target="../media/image78.jpeg"/><Relationship Id="rId15" Type="http://schemas.openxmlformats.org/officeDocument/2006/relationships/image" Target="../media/image85.jpeg"/><Relationship Id="rId10" Type="http://schemas.openxmlformats.org/officeDocument/2006/relationships/image" Target="../media/image82.jpeg"/><Relationship Id="rId19" Type="http://schemas.microsoft.com/office/2007/relationships/hdphoto" Target="../media/hdphoto16.wdp"/><Relationship Id="rId4" Type="http://schemas.openxmlformats.org/officeDocument/2006/relationships/image" Target="../media/image77.jpeg"/><Relationship Id="rId9" Type="http://schemas.openxmlformats.org/officeDocument/2006/relationships/image" Target="../media/image81.jpeg"/><Relationship Id="rId14" Type="http://schemas.microsoft.com/office/2007/relationships/hdphoto" Target="../media/hdphoto15.wdp"/></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microsoft.com/office/2007/relationships/hdphoto" Target="../media/hdphoto17.wdp"/></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95.jpeg"/><Relationship Id="rId4" Type="http://schemas.microsoft.com/office/2007/relationships/hdphoto" Target="../media/hdphoto18.wdp"/></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shutterstock.com/subscribe.mhtml"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Sheri Kreuz</a:t>
            </a:r>
          </a:p>
          <a:p>
            <a:r>
              <a:rPr lang="en-US" dirty="0" smtClean="0"/>
              <a:t>April Brenner</a:t>
            </a:r>
            <a:endParaRPr lang="en-US" dirty="0"/>
          </a:p>
        </p:txBody>
      </p:sp>
      <p:pic>
        <p:nvPicPr>
          <p:cNvPr id="4" name="Picture 3" descr="yellow divider line"/>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3171825"/>
            <a:ext cx="7761288"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25587"/>
            <a:ext cx="7772400" cy="1470025"/>
          </a:xfrm>
        </p:spPr>
        <p:txBody>
          <a:bodyPr/>
          <a:lstStyle/>
          <a:p>
            <a:r>
              <a:rPr lang="en-US" dirty="0" smtClean="0"/>
              <a:t>Event Delayed Orders</a:t>
            </a:r>
            <a:endParaRPr lang="en-US" dirty="0"/>
          </a:p>
        </p:txBody>
      </p:sp>
    </p:spTree>
    <p:extLst>
      <p:ext uri="{BB962C8B-B14F-4D97-AF65-F5344CB8AC3E}">
        <p14:creationId xmlns="" xmlns:p14="http://schemas.microsoft.com/office/powerpoint/2010/main" val="90512352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599"/>
            <a:ext cx="4267200" cy="3657601"/>
          </a:xfrm>
        </p:spPr>
        <p:txBody>
          <a:bodyPr>
            <a:normAutofit/>
          </a:bodyPr>
          <a:lstStyle/>
          <a:p>
            <a:pPr marL="914400" lvl="1" indent="-514350">
              <a:buFont typeface="+mj-lt"/>
              <a:buAutoNum type="alphaUcPeriod"/>
            </a:pPr>
            <a:r>
              <a:rPr lang="en-US" dirty="0" smtClean="0"/>
              <a:t>Yes</a:t>
            </a:r>
          </a:p>
          <a:p>
            <a:pPr marL="914400" lvl="1" indent="-514350">
              <a:buFont typeface="+mj-lt"/>
              <a:buAutoNum type="alphaUcPeriod"/>
            </a:pPr>
            <a:r>
              <a:rPr lang="en-US" dirty="0" smtClean="0"/>
              <a:t>No</a:t>
            </a:r>
          </a:p>
          <a:p>
            <a:pPr marL="400050" lvl="1" indent="0">
              <a:buNone/>
            </a:pPr>
            <a:endParaRPr lang="en-US" dirty="0"/>
          </a:p>
        </p:txBody>
      </p:sp>
      <p:sp>
        <p:nvSpPr>
          <p:cNvPr id="3" name="Rectangle 2"/>
          <p:cNvSpPr/>
          <p:nvPr/>
        </p:nvSpPr>
        <p:spPr>
          <a:xfrm>
            <a:off x="457200" y="1414790"/>
            <a:ext cx="8153400" cy="523220"/>
          </a:xfrm>
          <a:prstGeom prst="rect">
            <a:avLst/>
          </a:prstGeom>
        </p:spPr>
        <p:txBody>
          <a:bodyPr wrap="square">
            <a:spAutoFit/>
          </a:bodyPr>
          <a:lstStyle/>
          <a:p>
            <a:pPr algn="ctr"/>
            <a:r>
              <a:rPr lang="en-US" sz="2800" dirty="0"/>
              <a:t>Do you use DELAYED ORDERS at your facility?</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59454179"/>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creen shot of Auto DC/Release Event Orders dialog box"/>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ounded Rectangle 6" descr="green rounded rectangle highlighting &quot;Discharge&quot; and time; the Discharge that took place in March 29, 2012.&#10;"/>
          <p:cNvSpPr/>
          <p:nvPr/>
        </p:nvSpPr>
        <p:spPr bwMode="auto">
          <a:xfrm>
            <a:off x="76200" y="3429000"/>
            <a:ext cx="8763000" cy="381000"/>
          </a:xfrm>
          <a:prstGeom prst="roundRect">
            <a:avLst/>
          </a:prstGeom>
          <a:noFill/>
          <a:ln w="66675">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descr="green rounded rectangle highlighting selection of 5 for the number of eents to view"/>
          <p:cNvSpPr/>
          <p:nvPr/>
        </p:nvSpPr>
        <p:spPr bwMode="auto">
          <a:xfrm>
            <a:off x="6019800" y="1447800"/>
            <a:ext cx="1219200" cy="533400"/>
          </a:xfrm>
          <a:prstGeom prst="roundRect">
            <a:avLst/>
          </a:prstGeom>
          <a:noFill/>
          <a:ln w="66675">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135400407"/>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reen shot of CPRS auto-dc'd order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50" y="3175"/>
            <a:ext cx="91821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79107456"/>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descr="screen shot of CPRS:&#10;&#10;Select OPTION: SEARCH FILE ENTRIES  &#10;OUTPUT FROM WHAT FILE: OE/RR PATIENT EVENT// &#10;  -A- SEARCH FOR OE/RR PATIENT EVENT FIELD: EVENT&#10;     1   EVENT  &#10;     2   EVENT DATE/TIME  &#10;CHOOSE 1-2: 1  EVENT&#10;  -A- CONDITION: =  EQUALS&#10;  -A- EQUALS OE/RR RELEASE EVENTS: ç=ENTER NAME OF RELEASE EVENT&#10;  -B- SEARCH FOR OE/RR PATIENT EVENT FIELD: PATIENT MOVEMENT  &#10;  -B- CONDITION: NULL  &#10;  -C- SEARCH FOR OE/RR PATIENT EVENT FIELD: ACTIVITY     (multiple)&#10;-C- SEARCH FOR OE/RR PATIENT EVENT ACTIVITY SUB-FIELD: .01  DATE/TIME OF ACTIVITY&#10;    -C- CONDITION: NULL  &#10;    -D- SEARCH FOR OE/RR PATIENT EVENT ACTIVITY SUB-FIELD: &#10;  -D- SEARCH FOR OE/RR PATIENT EVENT FIELD: &#10;IF: A&amp;B&amp;C    EVENT EQUALS 3 (NAME OF RELEASE EVENT and PATIENT MOVEMENT NULL and OE/RR PATIENT EVENT DATE/TIME OF ACTIVITY NULL&#10;"/>
          <p:cNvSpPr>
            <a:spLocks noChangeArrowheads="1"/>
          </p:cNvSpPr>
          <p:nvPr/>
        </p:nvSpPr>
        <p:spPr bwMode="auto">
          <a:xfrm>
            <a:off x="21608" y="290944"/>
            <a:ext cx="9067800" cy="6324808"/>
          </a:xfrm>
          <a:prstGeom prst="rect">
            <a:avLst/>
          </a:prstGeom>
          <a:solidFill>
            <a:srgbClr val="130195"/>
          </a:solidFill>
          <a:ln w="38100">
            <a:solidFill>
              <a:srgbClr val="FFFF00"/>
            </a:solid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250" dirty="0" smtClean="0">
                <a:solidFill>
                  <a:schemeClr val="bg1"/>
                </a:solidFill>
                <a:ea typeface="Calibri" pitchFamily="34" charset="0"/>
                <a:cs typeface="r_ansi" pitchFamily="49" charset="0"/>
              </a:rPr>
              <a:t>Select OPTION: SEARCH FILE ENTRIES  </a:t>
            </a:r>
            <a:endParaRPr lang="en-US" sz="2250" dirty="0" smtClean="0">
              <a:solidFill>
                <a:schemeClr val="bg1"/>
              </a:solidFill>
              <a:latin typeface="Arial" pitchFamily="34" charset="0"/>
            </a:endParaRPr>
          </a:p>
          <a:p>
            <a:pPr eaLnBrk="0" fontAlgn="base" hangingPunct="0">
              <a:spcBef>
                <a:spcPct val="0"/>
              </a:spcBef>
              <a:spcAft>
                <a:spcPct val="0"/>
              </a:spcAft>
            </a:pPr>
            <a:r>
              <a:rPr lang="en-US" sz="2250" dirty="0" smtClean="0">
                <a:solidFill>
                  <a:schemeClr val="bg1"/>
                </a:solidFill>
                <a:ea typeface="Calibri" pitchFamily="34" charset="0"/>
                <a:cs typeface="r_ansi" pitchFamily="49" charset="0"/>
              </a:rPr>
              <a:t>OUTPUT FROM WHAT FILE: OE/RR PATIENT EVENT// </a:t>
            </a:r>
            <a:endParaRPr lang="en-US" sz="2250" dirty="0" smtClean="0">
              <a:solidFill>
                <a:schemeClr val="bg1"/>
              </a:solidFill>
              <a:latin typeface="Arial" pitchFamily="34" charset="0"/>
            </a:endParaRPr>
          </a:p>
          <a:p>
            <a:pPr eaLnBrk="0" fontAlgn="base" hangingPunct="0">
              <a:spcBef>
                <a:spcPct val="0"/>
              </a:spcBef>
              <a:spcAft>
                <a:spcPct val="0"/>
              </a:spcAft>
            </a:pPr>
            <a:r>
              <a:rPr lang="en-US" sz="2250" dirty="0" smtClean="0">
                <a:solidFill>
                  <a:schemeClr val="bg1"/>
                </a:solidFill>
                <a:ea typeface="Calibri" pitchFamily="34" charset="0"/>
                <a:cs typeface="r_ansi" pitchFamily="49" charset="0"/>
              </a:rPr>
              <a:t>  -A- SEARCH FOR OE/RR PATIENT EVENT FIELD: EVENT</a:t>
            </a:r>
            <a:endParaRPr lang="en-US" sz="2250" dirty="0" smtClean="0">
              <a:solidFill>
                <a:schemeClr val="bg1"/>
              </a:solidFill>
              <a:latin typeface="Arial" pitchFamily="34" charset="0"/>
            </a:endParaRPr>
          </a:p>
          <a:p>
            <a:pPr eaLnBrk="0" fontAlgn="base" hangingPunct="0">
              <a:spcBef>
                <a:spcPct val="0"/>
              </a:spcBef>
              <a:spcAft>
                <a:spcPct val="0"/>
              </a:spcAft>
            </a:pPr>
            <a:r>
              <a:rPr lang="en-US" sz="2250" dirty="0" smtClean="0">
                <a:solidFill>
                  <a:schemeClr val="bg1"/>
                </a:solidFill>
                <a:ea typeface="Calibri" pitchFamily="34" charset="0"/>
                <a:cs typeface="r_ansi" pitchFamily="49" charset="0"/>
              </a:rPr>
              <a:t>     1   EVENT  </a:t>
            </a:r>
            <a:endParaRPr lang="en-US" sz="2250" dirty="0" smtClean="0">
              <a:solidFill>
                <a:schemeClr val="bg1"/>
              </a:solidFill>
              <a:latin typeface="Arial" pitchFamily="34" charset="0"/>
            </a:endParaRPr>
          </a:p>
          <a:p>
            <a:pPr eaLnBrk="0" fontAlgn="base" hangingPunct="0">
              <a:spcBef>
                <a:spcPct val="0"/>
              </a:spcBef>
              <a:spcAft>
                <a:spcPct val="0"/>
              </a:spcAft>
            </a:pPr>
            <a:r>
              <a:rPr lang="en-US" sz="2250" dirty="0" smtClean="0">
                <a:solidFill>
                  <a:schemeClr val="bg1"/>
                </a:solidFill>
                <a:ea typeface="Calibri" pitchFamily="34" charset="0"/>
                <a:cs typeface="r_ansi" pitchFamily="49" charset="0"/>
              </a:rPr>
              <a:t>     2   EVENT DATE/TIME  </a:t>
            </a:r>
            <a:endParaRPr lang="en-US" sz="2250" dirty="0" smtClean="0">
              <a:solidFill>
                <a:schemeClr val="bg1"/>
              </a:solidFill>
              <a:latin typeface="Arial" pitchFamily="34" charset="0"/>
            </a:endParaRPr>
          </a:p>
          <a:p>
            <a:pPr eaLnBrk="0" fontAlgn="base" hangingPunct="0">
              <a:spcBef>
                <a:spcPct val="0"/>
              </a:spcBef>
              <a:spcAft>
                <a:spcPct val="0"/>
              </a:spcAft>
            </a:pPr>
            <a:r>
              <a:rPr lang="en-US" sz="2250" dirty="0" smtClean="0">
                <a:solidFill>
                  <a:schemeClr val="bg1"/>
                </a:solidFill>
                <a:ea typeface="Calibri" pitchFamily="34" charset="0"/>
                <a:cs typeface="r_ansi" pitchFamily="49" charset="0"/>
              </a:rPr>
              <a:t>CHOOSE 1-2: 1  EVENT</a:t>
            </a:r>
            <a:endParaRPr lang="en-US" sz="2250" dirty="0" smtClean="0">
              <a:solidFill>
                <a:schemeClr val="bg1"/>
              </a:solidFill>
              <a:latin typeface="Arial" pitchFamily="34" charset="0"/>
            </a:endParaRPr>
          </a:p>
          <a:p>
            <a:pPr eaLnBrk="0" fontAlgn="base" hangingPunct="0">
              <a:spcBef>
                <a:spcPct val="0"/>
              </a:spcBef>
              <a:spcAft>
                <a:spcPct val="0"/>
              </a:spcAft>
            </a:pPr>
            <a:r>
              <a:rPr lang="en-US" sz="2250" dirty="0" smtClean="0">
                <a:solidFill>
                  <a:schemeClr val="bg1"/>
                </a:solidFill>
                <a:ea typeface="Calibri" pitchFamily="34" charset="0"/>
                <a:cs typeface="r_ansi" pitchFamily="49" charset="0"/>
              </a:rPr>
              <a:t>  -A- CONDITION: =  EQUALS</a:t>
            </a:r>
            <a:endParaRPr lang="en-US" sz="2250" dirty="0" smtClean="0">
              <a:solidFill>
                <a:schemeClr val="bg1"/>
              </a:solidFill>
              <a:latin typeface="Arial" pitchFamily="34" charset="0"/>
            </a:endParaRPr>
          </a:p>
          <a:p>
            <a:pPr eaLnBrk="0" fontAlgn="base" hangingPunct="0">
              <a:spcBef>
                <a:spcPct val="0"/>
              </a:spcBef>
              <a:spcAft>
                <a:spcPct val="0"/>
              </a:spcAft>
            </a:pPr>
            <a:r>
              <a:rPr lang="en-US" sz="2250" dirty="0" smtClean="0">
                <a:solidFill>
                  <a:schemeClr val="bg1"/>
                </a:solidFill>
                <a:ea typeface="Calibri" pitchFamily="34" charset="0"/>
                <a:cs typeface="r_ansi" pitchFamily="49" charset="0"/>
              </a:rPr>
              <a:t>  -A- EQUALS OE/RR RELEASE EVENTS: </a:t>
            </a:r>
            <a:r>
              <a:rPr lang="en-US" sz="2250" dirty="0" smtClean="0">
                <a:solidFill>
                  <a:srgbClr val="FFFF00"/>
                </a:solidFill>
                <a:latin typeface="r_ansi" pitchFamily="49" charset="0"/>
                <a:ea typeface="Calibri" pitchFamily="34" charset="0"/>
                <a:cs typeface="r_ansi" pitchFamily="49" charset="0"/>
                <a:sym typeface="Wingdings" pitchFamily="2" charset="2"/>
              </a:rPr>
              <a:t></a:t>
            </a:r>
            <a:r>
              <a:rPr lang="en-US" sz="2250" dirty="0" smtClean="0">
                <a:solidFill>
                  <a:srgbClr val="FFFF00"/>
                </a:solidFill>
                <a:ea typeface="Calibri" pitchFamily="34" charset="0"/>
                <a:cs typeface="r_ansi" pitchFamily="49" charset="0"/>
              </a:rPr>
              <a:t>=ENTER NAME OF RELEASE EVENT</a:t>
            </a:r>
            <a:endParaRPr lang="en-US" sz="2250" dirty="0" smtClean="0">
              <a:solidFill>
                <a:srgbClr val="FFFF00"/>
              </a:solidFill>
              <a:latin typeface="Arial" pitchFamily="34" charset="0"/>
              <a:sym typeface="Wingdings" pitchFamily="2" charset="2"/>
            </a:endParaRPr>
          </a:p>
          <a:p>
            <a:pPr eaLnBrk="0" fontAlgn="base" hangingPunct="0">
              <a:spcBef>
                <a:spcPct val="0"/>
              </a:spcBef>
              <a:spcAft>
                <a:spcPct val="0"/>
              </a:spcAft>
            </a:pPr>
            <a:r>
              <a:rPr lang="en-US" sz="2250" b="1" dirty="0" smtClean="0">
                <a:solidFill>
                  <a:schemeClr val="bg1"/>
                </a:solidFill>
                <a:ea typeface="Calibri" pitchFamily="34" charset="0"/>
                <a:cs typeface="r_ansi" pitchFamily="49" charset="0"/>
                <a:sym typeface="Wingdings" pitchFamily="2" charset="2"/>
              </a:rPr>
              <a:t>  -</a:t>
            </a:r>
            <a:r>
              <a:rPr lang="en-US" sz="2250" dirty="0" smtClean="0">
                <a:solidFill>
                  <a:srgbClr val="FFFF00"/>
                </a:solidFill>
                <a:ea typeface="Calibri" pitchFamily="34" charset="0"/>
                <a:cs typeface="r_ansi" pitchFamily="49" charset="0"/>
                <a:sym typeface="Wingdings" pitchFamily="2" charset="2"/>
              </a:rPr>
              <a:t>B- SEARCH FOR OE/RR PATIENT EVENT FIELD: PATIENT MOVEMENT  </a:t>
            </a:r>
            <a:endParaRPr lang="en-US" sz="2250" dirty="0" smtClean="0">
              <a:solidFill>
                <a:srgbClr val="FFFF00"/>
              </a:solidFill>
              <a:latin typeface="Arial" pitchFamily="34" charset="0"/>
              <a:sym typeface="Wingdings" pitchFamily="2" charset="2"/>
            </a:endParaRPr>
          </a:p>
          <a:p>
            <a:pPr eaLnBrk="0" fontAlgn="base" hangingPunct="0">
              <a:spcBef>
                <a:spcPct val="0"/>
              </a:spcBef>
              <a:spcAft>
                <a:spcPct val="0"/>
              </a:spcAft>
            </a:pPr>
            <a:r>
              <a:rPr lang="en-US" sz="2250" dirty="0" smtClean="0">
                <a:solidFill>
                  <a:srgbClr val="FFFF00"/>
                </a:solidFill>
                <a:ea typeface="Calibri" pitchFamily="34" charset="0"/>
                <a:cs typeface="r_ansi" pitchFamily="49" charset="0"/>
                <a:sym typeface="Wingdings" pitchFamily="2" charset="2"/>
              </a:rPr>
              <a:t>  -B- CONDITION: NULL  </a:t>
            </a:r>
            <a:endParaRPr lang="en-US" sz="2250" dirty="0" smtClean="0">
              <a:solidFill>
                <a:srgbClr val="FFFF00"/>
              </a:solidFill>
              <a:latin typeface="Arial" pitchFamily="34" charset="0"/>
              <a:sym typeface="Wingdings" pitchFamily="2" charset="2"/>
            </a:endParaRPr>
          </a:p>
          <a:p>
            <a:pPr eaLnBrk="0" fontAlgn="base" hangingPunct="0">
              <a:spcBef>
                <a:spcPct val="0"/>
              </a:spcBef>
              <a:spcAft>
                <a:spcPct val="0"/>
              </a:spcAft>
            </a:pPr>
            <a:r>
              <a:rPr lang="en-US" sz="2250" dirty="0" smtClean="0">
                <a:solidFill>
                  <a:srgbClr val="FFFF00"/>
                </a:solidFill>
                <a:ea typeface="Calibri" pitchFamily="34" charset="0"/>
                <a:cs typeface="r_ansi" pitchFamily="49" charset="0"/>
                <a:sym typeface="Wingdings" pitchFamily="2" charset="2"/>
              </a:rPr>
              <a:t>  -C- SEARCH FOR OE/RR PATIENT EVENT FIELD: ACTIVITY     (multiple)</a:t>
            </a:r>
            <a:endParaRPr lang="en-US" sz="2250" dirty="0" smtClean="0">
              <a:solidFill>
                <a:srgbClr val="FFFF00"/>
              </a:solidFill>
              <a:latin typeface="Arial" pitchFamily="34" charset="0"/>
              <a:sym typeface="Wingdings" pitchFamily="2" charset="2"/>
            </a:endParaRPr>
          </a:p>
          <a:p>
            <a:pPr eaLnBrk="0" fontAlgn="base" hangingPunct="0">
              <a:spcBef>
                <a:spcPct val="0"/>
              </a:spcBef>
              <a:spcAft>
                <a:spcPct val="0"/>
              </a:spcAft>
            </a:pPr>
            <a:r>
              <a:rPr lang="en-US" sz="2250" dirty="0" smtClean="0">
                <a:solidFill>
                  <a:srgbClr val="FFFF00"/>
                </a:solidFill>
                <a:ea typeface="Calibri" pitchFamily="34" charset="0"/>
                <a:cs typeface="r_ansi" pitchFamily="49" charset="0"/>
                <a:sym typeface="Wingdings" pitchFamily="2" charset="2"/>
              </a:rPr>
              <a:t>-C- SEARCH FOR OE/RR PATIENT EVENT ACTIVITY SUB-FIELD: .01  DATE/TIME OF ACTIVITY</a:t>
            </a:r>
            <a:endParaRPr lang="en-US" sz="2250" dirty="0" smtClean="0">
              <a:solidFill>
                <a:srgbClr val="FFFF00"/>
              </a:solidFill>
              <a:latin typeface="Arial" pitchFamily="34" charset="0"/>
              <a:sym typeface="Wingdings" pitchFamily="2" charset="2"/>
            </a:endParaRPr>
          </a:p>
          <a:p>
            <a:pPr eaLnBrk="0" fontAlgn="base" hangingPunct="0">
              <a:spcBef>
                <a:spcPct val="0"/>
              </a:spcBef>
              <a:spcAft>
                <a:spcPct val="0"/>
              </a:spcAft>
            </a:pPr>
            <a:r>
              <a:rPr lang="en-US" sz="2250" dirty="0" smtClean="0">
                <a:solidFill>
                  <a:srgbClr val="FFFF00"/>
                </a:solidFill>
                <a:ea typeface="Calibri" pitchFamily="34" charset="0"/>
                <a:cs typeface="r_ansi" pitchFamily="49" charset="0"/>
                <a:sym typeface="Wingdings" pitchFamily="2" charset="2"/>
              </a:rPr>
              <a:t>    -C- CONDITION: NULL  </a:t>
            </a:r>
            <a:endParaRPr lang="en-US" sz="2250" dirty="0" smtClean="0">
              <a:solidFill>
                <a:srgbClr val="FFFF00"/>
              </a:solidFill>
              <a:latin typeface="Arial" pitchFamily="34" charset="0"/>
              <a:sym typeface="Wingdings" pitchFamily="2" charset="2"/>
            </a:endParaRPr>
          </a:p>
          <a:p>
            <a:pPr eaLnBrk="0" fontAlgn="base" hangingPunct="0">
              <a:spcBef>
                <a:spcPct val="0"/>
              </a:spcBef>
              <a:spcAft>
                <a:spcPct val="0"/>
              </a:spcAft>
            </a:pPr>
            <a:r>
              <a:rPr lang="en-US" sz="2250" dirty="0" smtClean="0">
                <a:solidFill>
                  <a:srgbClr val="FFFF00"/>
                </a:solidFill>
                <a:ea typeface="Calibri" pitchFamily="34" charset="0"/>
                <a:cs typeface="r_ansi" pitchFamily="49" charset="0"/>
                <a:sym typeface="Wingdings" pitchFamily="2" charset="2"/>
              </a:rPr>
              <a:t>    -D- SEARCH FOR OE/RR PATIENT EVENT ACTIVITY SUB-FIELD: </a:t>
            </a:r>
            <a:endParaRPr lang="en-US" sz="2250" dirty="0" smtClean="0">
              <a:solidFill>
                <a:srgbClr val="FFFF00"/>
              </a:solidFill>
              <a:latin typeface="Arial" pitchFamily="34" charset="0"/>
              <a:sym typeface="Wingdings" pitchFamily="2" charset="2"/>
            </a:endParaRPr>
          </a:p>
          <a:p>
            <a:pPr eaLnBrk="0" fontAlgn="base" hangingPunct="0">
              <a:spcBef>
                <a:spcPct val="0"/>
              </a:spcBef>
              <a:spcAft>
                <a:spcPct val="0"/>
              </a:spcAft>
            </a:pPr>
            <a:r>
              <a:rPr lang="en-US" sz="2250" dirty="0" smtClean="0">
                <a:solidFill>
                  <a:srgbClr val="FFFF00"/>
                </a:solidFill>
                <a:ea typeface="Calibri" pitchFamily="34" charset="0"/>
                <a:cs typeface="r_ansi" pitchFamily="49" charset="0"/>
                <a:sym typeface="Wingdings" pitchFamily="2" charset="2"/>
              </a:rPr>
              <a:t>  -D- SEARCH FOR OE/RR PATIENT EVENT FIELD: </a:t>
            </a:r>
            <a:endParaRPr lang="en-US" sz="2250" dirty="0" smtClean="0">
              <a:solidFill>
                <a:srgbClr val="FFFF00"/>
              </a:solidFill>
              <a:latin typeface="Arial" pitchFamily="34" charset="0"/>
              <a:sym typeface="Wingdings" pitchFamily="2" charset="2"/>
            </a:endParaRPr>
          </a:p>
          <a:p>
            <a:pPr eaLnBrk="0" fontAlgn="base" hangingPunct="0">
              <a:spcBef>
                <a:spcPct val="0"/>
              </a:spcBef>
              <a:spcAft>
                <a:spcPct val="0"/>
              </a:spcAft>
            </a:pPr>
            <a:r>
              <a:rPr lang="en-US" sz="2250" dirty="0" smtClean="0">
                <a:solidFill>
                  <a:srgbClr val="FFFF00"/>
                </a:solidFill>
                <a:ea typeface="Calibri" pitchFamily="34" charset="0"/>
                <a:cs typeface="r_ansi" pitchFamily="49" charset="0"/>
                <a:sym typeface="Wingdings" pitchFamily="2" charset="2"/>
              </a:rPr>
              <a:t>IF: A&amp;B&amp;C    EVENT EQUALS 3 (NAME OF RELEASE EVENT </a:t>
            </a:r>
            <a:r>
              <a:rPr lang="en-US" sz="2250" dirty="0" smtClean="0">
                <a:solidFill>
                  <a:schemeClr val="bg1"/>
                </a:solidFill>
                <a:ea typeface="Calibri" pitchFamily="34" charset="0"/>
                <a:cs typeface="r_ansi" pitchFamily="49" charset="0"/>
                <a:sym typeface="Wingdings" pitchFamily="2" charset="2"/>
              </a:rPr>
              <a:t>and PATIENT MOVEMENT NULL</a:t>
            </a:r>
            <a:r>
              <a:rPr lang="en-US" sz="2250" b="1" dirty="0" smtClean="0">
                <a:solidFill>
                  <a:schemeClr val="bg1"/>
                </a:solidFill>
                <a:ea typeface="Calibri" pitchFamily="34" charset="0"/>
                <a:cs typeface="r_ansi" pitchFamily="49" charset="0"/>
                <a:sym typeface="Wingdings" pitchFamily="2" charset="2"/>
              </a:rPr>
              <a:t> </a:t>
            </a:r>
            <a:r>
              <a:rPr lang="en-US" sz="2250" dirty="0" smtClean="0">
                <a:solidFill>
                  <a:srgbClr val="FFFF00"/>
                </a:solidFill>
                <a:ea typeface="Calibri" pitchFamily="34" charset="0"/>
                <a:cs typeface="r_ansi" pitchFamily="49" charset="0"/>
                <a:sym typeface="Wingdings" pitchFamily="2" charset="2"/>
              </a:rPr>
              <a:t>and OE/RR PATIENT EVENT DATE/TIME OF ACTIVITY NULL</a:t>
            </a:r>
            <a:endParaRPr lang="en-US" sz="2250" dirty="0" smtClean="0">
              <a:solidFill>
                <a:srgbClr val="FFFF00"/>
              </a:solidFill>
              <a:latin typeface="r_ansi" pitchFamily="49" charset="0"/>
              <a:ea typeface="Calibri" pitchFamily="34" charset="0"/>
              <a:cs typeface="r_ansi" pitchFamily="49" charset="0"/>
              <a:sym typeface="Wingdings" pitchFamily="2" charset="2"/>
            </a:endParaRPr>
          </a:p>
        </p:txBody>
      </p:sp>
    </p:spTree>
    <p:extLst>
      <p:ext uri="{BB962C8B-B14F-4D97-AF65-F5344CB8AC3E}">
        <p14:creationId xmlns="" xmlns:p14="http://schemas.microsoft.com/office/powerpoint/2010/main" val="1285282828"/>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screen shot of CPRS:"/>
          <p:cNvSpPr>
            <a:spLocks noGrp="1"/>
          </p:cNvSpPr>
          <p:nvPr>
            <p:ph idx="1"/>
          </p:nvPr>
        </p:nvSpPr>
        <p:spPr>
          <a:xfrm>
            <a:off x="35256" y="228600"/>
            <a:ext cx="9067800" cy="6384880"/>
          </a:xfrm>
          <a:solidFill>
            <a:srgbClr val="130195"/>
          </a:solidFill>
          <a:ln w="38100">
            <a:solidFill>
              <a:srgbClr val="FFFF00"/>
            </a:solidFill>
          </a:ln>
        </p:spPr>
        <p:txBody>
          <a:bodyPr>
            <a:noAutofit/>
          </a:bodyPr>
          <a:lstStyle/>
          <a:p>
            <a:pPr marL="0" indent="0">
              <a:buNone/>
            </a:pPr>
            <a:r>
              <a:rPr lang="en-US" sz="2600" dirty="0" smtClean="0">
                <a:solidFill>
                  <a:schemeClr val="bg1"/>
                </a:solidFill>
              </a:rPr>
              <a:t>DO YOU WANT THIS SEARCH SPECIFICATION TO BE CONSIDERED TRUE FOR CONDITION -C-</a:t>
            </a:r>
          </a:p>
          <a:p>
            <a:pPr marL="0" indent="0">
              <a:buNone/>
            </a:pPr>
            <a:r>
              <a:rPr lang="en-US" sz="2600" dirty="0" smtClean="0">
                <a:solidFill>
                  <a:schemeClr val="bg1"/>
                </a:solidFill>
              </a:rPr>
              <a:t>        1) WHEN AT LEAST ONE OF THE 'ACTIVITY' MULTIPLES SATISFIES IT</a:t>
            </a:r>
          </a:p>
          <a:p>
            <a:pPr marL="0" indent="0">
              <a:buNone/>
            </a:pPr>
            <a:r>
              <a:rPr lang="en-US" sz="2600" dirty="0" smtClean="0">
                <a:solidFill>
                  <a:schemeClr val="bg1"/>
                </a:solidFill>
              </a:rPr>
              <a:t>        2) WHEN ALL OF THE 'ACTIVITY' MULTIPLES SATISFY IT</a:t>
            </a:r>
          </a:p>
          <a:p>
            <a:pPr marL="0" indent="0">
              <a:buNone/>
            </a:pPr>
            <a:r>
              <a:rPr lang="en-US" sz="2600" dirty="0" smtClean="0">
                <a:solidFill>
                  <a:schemeClr val="bg1"/>
                </a:solidFill>
              </a:rPr>
              <a:t>        3) WHEN ALL OF THE 'ACTIVITY' MULTIPLES SATISFY IT,</a:t>
            </a:r>
          </a:p>
          <a:p>
            <a:pPr marL="0" indent="0">
              <a:buNone/>
            </a:pPr>
            <a:r>
              <a:rPr lang="en-US" sz="2600" dirty="0" smtClean="0">
                <a:solidFill>
                  <a:schemeClr val="bg1"/>
                </a:solidFill>
              </a:rPr>
              <a:t>                OR WHEN THERE ARE NO 'ACTIVITY' MULTIPLES </a:t>
            </a:r>
          </a:p>
          <a:p>
            <a:pPr marL="0" indent="0">
              <a:buNone/>
            </a:pPr>
            <a:r>
              <a:rPr lang="en-US" sz="2600" dirty="0" smtClean="0">
                <a:solidFill>
                  <a:schemeClr val="bg1"/>
                </a:solidFill>
              </a:rPr>
              <a:t>    CHOOSE 1-3: 3// 3</a:t>
            </a:r>
          </a:p>
          <a:p>
            <a:pPr marL="0" indent="0">
              <a:buNone/>
            </a:pPr>
            <a:r>
              <a:rPr lang="en-US" sz="2600" dirty="0" smtClean="0">
                <a:solidFill>
                  <a:schemeClr val="bg1"/>
                </a:solidFill>
              </a:rPr>
              <a:t> OR: </a:t>
            </a:r>
          </a:p>
          <a:p>
            <a:pPr marL="0" indent="0">
              <a:buNone/>
            </a:pPr>
            <a:r>
              <a:rPr lang="en-US" sz="2600" dirty="0" smtClean="0">
                <a:solidFill>
                  <a:schemeClr val="bg1"/>
                </a:solidFill>
              </a:rPr>
              <a:t> STORE RESULTS OF SEARCH IN TEMPLATE: </a:t>
            </a:r>
            <a:r>
              <a:rPr lang="en-US" sz="2600" dirty="0" smtClean="0">
                <a:solidFill>
                  <a:srgbClr val="FFFF00"/>
                </a:solidFill>
                <a:sym typeface="Wingdings"/>
              </a:rPr>
              <a:t></a:t>
            </a:r>
            <a:r>
              <a:rPr lang="en-US" sz="2600" dirty="0" smtClean="0">
                <a:solidFill>
                  <a:srgbClr val="FFFF00"/>
                </a:solidFill>
              </a:rPr>
              <a:t>==GIVE A TEMPLATE NAME HERE</a:t>
            </a:r>
          </a:p>
          <a:p>
            <a:pPr marL="0" indent="0">
              <a:buNone/>
            </a:pPr>
            <a:r>
              <a:rPr lang="en-US" sz="2600" dirty="0" smtClean="0">
                <a:solidFill>
                  <a:schemeClr val="bg1"/>
                </a:solidFill>
              </a:rPr>
              <a:t>DESCRIPTION:</a:t>
            </a:r>
          </a:p>
          <a:p>
            <a:pPr marL="0" indent="0">
              <a:buNone/>
            </a:pPr>
            <a:r>
              <a:rPr lang="en-US" sz="2600" dirty="0" smtClean="0">
                <a:solidFill>
                  <a:schemeClr val="bg1"/>
                </a:solidFill>
              </a:rPr>
              <a:t>  No existing text</a:t>
            </a:r>
          </a:p>
          <a:p>
            <a:pPr marL="0" indent="0">
              <a:buNone/>
            </a:pPr>
            <a:r>
              <a:rPr lang="en-US" sz="2600" dirty="0" smtClean="0">
                <a:solidFill>
                  <a:schemeClr val="bg1"/>
                </a:solidFill>
              </a:rPr>
              <a:t>  Edit? NO// </a:t>
            </a:r>
          </a:p>
          <a:p>
            <a:pPr marL="0" indent="0">
              <a:buNone/>
            </a:pPr>
            <a:endParaRPr lang="en-US" sz="2600" dirty="0">
              <a:solidFill>
                <a:schemeClr val="bg1"/>
              </a:solidFill>
            </a:endParaRPr>
          </a:p>
        </p:txBody>
      </p:sp>
    </p:spTree>
    <p:extLst>
      <p:ext uri="{BB962C8B-B14F-4D97-AF65-F5344CB8AC3E}">
        <p14:creationId xmlns="" xmlns:p14="http://schemas.microsoft.com/office/powerpoint/2010/main" val="3414536980"/>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screen shot of CPRS:&#10;SORT BY: NUMBER// &#10;START WITH NUMBER: FIRST// &#10;FIRST PRINT FIELD: [CAPTIONED        &#10;Include COMPUTED fields:  (N/Y/R/B): NO// BOTH Computed Fields and Record Number (IEN)&#10;Heading (S/C): OE/RR PATIENT EVENT SEARCH  Replace &#10;DEVICE:   TELNET PORT    Right Margin: 80// &#10;OE/RR PATIENT EVENT SEARCH                     AUG  9,2013  15:32    PAGE 1&#10;-----------------------------------------------------------------------------&#10;NUMBER: 1019                            PATIENT: VETERAN PATIENT&#10;  EVENT: NAME OF RELEASE                ORDER: 48397&#10;  CREATED ON: AUG 09, 2013@15:22      CREATED BY: VAWORKER&#10;                         1 MATCH FOUND.&#10;"/>
          <p:cNvSpPr/>
          <p:nvPr/>
        </p:nvSpPr>
        <p:spPr>
          <a:xfrm>
            <a:off x="35256" y="568656"/>
            <a:ext cx="9067800" cy="5693866"/>
          </a:xfrm>
          <a:prstGeom prst="rect">
            <a:avLst/>
          </a:prstGeom>
          <a:solidFill>
            <a:srgbClr val="130195"/>
          </a:solidFill>
          <a:ln w="38100">
            <a:solidFill>
              <a:srgbClr val="FFFF00"/>
            </a:solidFill>
          </a:ln>
        </p:spPr>
        <p:txBody>
          <a:bodyPr wrap="square">
            <a:spAutoFit/>
          </a:bodyPr>
          <a:lstStyle/>
          <a:p>
            <a:r>
              <a:rPr lang="en-US" sz="2600" dirty="0">
                <a:solidFill>
                  <a:schemeClr val="bg1"/>
                </a:solidFill>
              </a:rPr>
              <a:t>SORT BY: NUMBER// </a:t>
            </a:r>
          </a:p>
          <a:p>
            <a:r>
              <a:rPr lang="en-US" sz="2600" dirty="0" smtClean="0">
                <a:solidFill>
                  <a:schemeClr val="bg1"/>
                </a:solidFill>
              </a:rPr>
              <a:t>START </a:t>
            </a:r>
            <a:r>
              <a:rPr lang="en-US" sz="2600" dirty="0">
                <a:solidFill>
                  <a:schemeClr val="bg1"/>
                </a:solidFill>
              </a:rPr>
              <a:t>WITH NUMBER: FIRST// </a:t>
            </a:r>
          </a:p>
          <a:p>
            <a:r>
              <a:rPr lang="en-US" sz="2600" dirty="0">
                <a:solidFill>
                  <a:schemeClr val="bg1"/>
                </a:solidFill>
              </a:rPr>
              <a:t>FIRST PRINT FIELD: </a:t>
            </a:r>
            <a:r>
              <a:rPr lang="en-US" sz="2600" dirty="0" smtClean="0">
                <a:solidFill>
                  <a:schemeClr val="bg1"/>
                </a:solidFill>
              </a:rPr>
              <a:t>CAPTIONED        </a:t>
            </a:r>
            <a:endParaRPr lang="en-US" sz="2600" dirty="0">
              <a:solidFill>
                <a:schemeClr val="bg1"/>
              </a:solidFill>
            </a:endParaRPr>
          </a:p>
          <a:p>
            <a:r>
              <a:rPr lang="en-US" sz="2600" dirty="0">
                <a:solidFill>
                  <a:schemeClr val="bg1"/>
                </a:solidFill>
              </a:rPr>
              <a:t>Include COMPUTED fields:  (N/Y/R/B): NO// BOTH Computed Fields and Record Number (IEN)</a:t>
            </a:r>
          </a:p>
          <a:p>
            <a:r>
              <a:rPr lang="en-US" sz="2600" dirty="0">
                <a:solidFill>
                  <a:schemeClr val="bg1"/>
                </a:solidFill>
              </a:rPr>
              <a:t>Heading (S/C): OE/RR PATIENT EVENT SEARCH  Replace </a:t>
            </a:r>
          </a:p>
          <a:p>
            <a:r>
              <a:rPr lang="en-US" sz="2600" dirty="0">
                <a:solidFill>
                  <a:schemeClr val="bg1"/>
                </a:solidFill>
              </a:rPr>
              <a:t>DEVICE:   TELNET PORT    Right Margin: 80// </a:t>
            </a:r>
          </a:p>
          <a:p>
            <a:r>
              <a:rPr lang="en-US" sz="2600" dirty="0">
                <a:solidFill>
                  <a:schemeClr val="bg1"/>
                </a:solidFill>
              </a:rPr>
              <a:t>OE/RR PATIENT EVENT SEARCH                     AUG  9,2013  15:32    PAGE 1</a:t>
            </a:r>
          </a:p>
          <a:p>
            <a:r>
              <a:rPr lang="en-US" sz="2600" dirty="0">
                <a:solidFill>
                  <a:schemeClr val="bg1"/>
                </a:solidFill>
              </a:rPr>
              <a:t>-----------------------------------------------------------------------------</a:t>
            </a:r>
          </a:p>
          <a:p>
            <a:r>
              <a:rPr lang="en-US" sz="2600" dirty="0">
                <a:solidFill>
                  <a:schemeClr val="bg1"/>
                </a:solidFill>
              </a:rPr>
              <a:t>NUMBER: 1019                            PATIENT: </a:t>
            </a:r>
            <a:r>
              <a:rPr lang="en-US" sz="2600" dirty="0" smtClean="0">
                <a:solidFill>
                  <a:schemeClr val="bg1"/>
                </a:solidFill>
              </a:rPr>
              <a:t>VETERAN PATIENT</a:t>
            </a:r>
            <a:endParaRPr lang="en-US" sz="2600" dirty="0">
              <a:solidFill>
                <a:schemeClr val="bg1"/>
              </a:solidFill>
            </a:endParaRPr>
          </a:p>
          <a:p>
            <a:r>
              <a:rPr lang="en-US" sz="2600" dirty="0">
                <a:solidFill>
                  <a:schemeClr val="bg1"/>
                </a:solidFill>
              </a:rPr>
              <a:t>  EVENT: </a:t>
            </a:r>
            <a:r>
              <a:rPr lang="en-US" sz="2600" b="1" dirty="0">
                <a:solidFill>
                  <a:schemeClr val="bg1"/>
                </a:solidFill>
              </a:rPr>
              <a:t>NAME OF RELEASE</a:t>
            </a:r>
            <a:r>
              <a:rPr lang="en-US" sz="2600" dirty="0">
                <a:solidFill>
                  <a:schemeClr val="bg1"/>
                </a:solidFill>
              </a:rPr>
              <a:t>                ORDER: 48397</a:t>
            </a:r>
          </a:p>
          <a:p>
            <a:r>
              <a:rPr lang="en-US" sz="2600" dirty="0">
                <a:solidFill>
                  <a:schemeClr val="bg1"/>
                </a:solidFill>
              </a:rPr>
              <a:t>  CREATED ON: AUG 09, 2013@15:22     </a:t>
            </a:r>
            <a:r>
              <a:rPr lang="en-US" sz="2600" dirty="0" smtClean="0">
                <a:solidFill>
                  <a:schemeClr val="bg1"/>
                </a:solidFill>
              </a:rPr>
              <a:t> </a:t>
            </a:r>
            <a:r>
              <a:rPr lang="en-US" sz="2600" dirty="0">
                <a:solidFill>
                  <a:schemeClr val="bg1"/>
                </a:solidFill>
              </a:rPr>
              <a:t>CREATED BY: </a:t>
            </a:r>
            <a:r>
              <a:rPr lang="en-US" sz="2600" dirty="0" smtClean="0">
                <a:solidFill>
                  <a:schemeClr val="bg1"/>
                </a:solidFill>
              </a:rPr>
              <a:t>VAWORKER</a:t>
            </a:r>
            <a:endParaRPr lang="en-US" sz="2600" dirty="0">
              <a:solidFill>
                <a:schemeClr val="bg1"/>
              </a:solidFill>
            </a:endParaRPr>
          </a:p>
          <a:p>
            <a:r>
              <a:rPr lang="en-US" sz="2600" dirty="0">
                <a:solidFill>
                  <a:schemeClr val="bg1"/>
                </a:solidFill>
              </a:rPr>
              <a:t>                         1 MATCH FOUND.</a:t>
            </a:r>
          </a:p>
        </p:txBody>
      </p:sp>
    </p:spTree>
    <p:extLst>
      <p:ext uri="{BB962C8B-B14F-4D97-AF65-F5344CB8AC3E}">
        <p14:creationId xmlns="" xmlns:p14="http://schemas.microsoft.com/office/powerpoint/2010/main" val="2407680058"/>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photo of five hands pointing and accusing a man with his hand over his face.">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ln>
            <a:noFill/>
          </a:ln>
          <a:effectLst>
            <a:softEdge rad="112500"/>
          </a:effectLst>
        </p:spPr>
      </p:pic>
    </p:spTree>
    <p:extLst>
      <p:ext uri="{BB962C8B-B14F-4D97-AF65-F5344CB8AC3E}">
        <p14:creationId xmlns="" xmlns:p14="http://schemas.microsoft.com/office/powerpoint/2010/main" val="2655308980"/>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Release events    Jul 16, 2013@14:55:29            Page:  1 of  2&#10;Event set up and maintenance – All entries/Truncated view&#10;        Event Name                                    Display Text            Active?  Event&#10;ADMIT FOR RESEARCH STUDY    ADMIT FOR RESEA&#10;ADMIT TO 23 HR OBSERVATION  ADMIT FOR 23HR O&#10;ADMIT TO 2W-SARRIP     ADMIT TO 2W-SARR&#10;ADMIT TO CLC                                ADMIT TO CLC&#10;ADMIT TO DOU                               ADMIT TO DOU&#10;ADMIT TO ICU      ADMIT TO ICU&#10;ADMIT TO WARD        ADMIT TO WARD&#10;ANESTHESIA      Anesthesia&#10;ASU (PRE-OP VISIT/EVAL)    ASU (PRE-OP VISIT/&#10;CHG TX SPEC TO DOU        TRANSFER TO DOU&#10;+                Select number or enter action desired                                 &gt;&gt;&gt;&#10;AE  Add/Edit  CC Create Child Event      DD Detailed Display&#10;AI   Activate/Inactivate CD Change Display          EP Edit Event Delay Par&#10;Select action: Next Screen//&#10;"/>
          <p:cNvSpPr txBox="1"/>
          <p:nvPr/>
        </p:nvSpPr>
        <p:spPr>
          <a:xfrm>
            <a:off x="51178" y="-1138"/>
            <a:ext cx="9051878" cy="6894195"/>
          </a:xfrm>
          <a:prstGeom prst="rect">
            <a:avLst/>
          </a:prstGeom>
          <a:solidFill>
            <a:srgbClr val="130195"/>
          </a:solidFill>
          <a:ln w="38100">
            <a:solidFill>
              <a:srgbClr val="FFFF00"/>
            </a:solidFill>
          </a:ln>
        </p:spPr>
        <p:txBody>
          <a:bodyPr wrap="square" rtlCol="0">
            <a:spAutoFit/>
          </a:bodyPr>
          <a:lstStyle/>
          <a:p>
            <a:r>
              <a:rPr lang="en-US" sz="2600" u="sng" dirty="0" smtClean="0">
                <a:solidFill>
                  <a:srgbClr val="FFFF00"/>
                </a:solidFill>
                <a:latin typeface="Arial Narrow" pitchFamily="34" charset="0"/>
              </a:rPr>
              <a:t>Release events</a:t>
            </a:r>
            <a:r>
              <a:rPr lang="en-US" sz="2600" u="sng" dirty="0" smtClean="0">
                <a:solidFill>
                  <a:schemeClr val="bg1"/>
                </a:solidFill>
                <a:latin typeface="Arial Narrow" pitchFamily="34" charset="0"/>
              </a:rPr>
              <a:t>	   Jul 16, 2013@14:55:29	           Page:  1 of  2</a:t>
            </a:r>
          </a:p>
          <a:p>
            <a:r>
              <a:rPr lang="en-US" sz="2600" dirty="0" smtClean="0">
                <a:solidFill>
                  <a:schemeClr val="bg1"/>
                </a:solidFill>
                <a:latin typeface="Arial Narrow" pitchFamily="34" charset="0"/>
              </a:rPr>
              <a:t>Event set up and maintenance – All entries/Truncated view</a:t>
            </a:r>
          </a:p>
          <a:p>
            <a:r>
              <a:rPr lang="en-US" sz="2600" u="sng" dirty="0" smtClean="0">
                <a:solidFill>
                  <a:schemeClr val="bg1"/>
                </a:solidFill>
                <a:latin typeface="Arial Narrow" pitchFamily="34" charset="0"/>
              </a:rPr>
              <a:t>        Event Name                                    Display Text            Active?  Event</a:t>
            </a:r>
            <a:endParaRPr lang="en-US" sz="1600" dirty="0">
              <a:solidFill>
                <a:schemeClr val="bg1"/>
              </a:solidFill>
              <a:latin typeface="Arial Narrow" pitchFamily="34" charset="0"/>
            </a:endParaRPr>
          </a:p>
          <a:p>
            <a:pPr marL="514350" indent="-514350">
              <a:buAutoNum type="arabicPlain"/>
            </a:pPr>
            <a:r>
              <a:rPr lang="en-US" sz="2600" dirty="0" smtClean="0">
                <a:solidFill>
                  <a:schemeClr val="bg1"/>
                </a:solidFill>
                <a:latin typeface="Arial Narrow" pitchFamily="34" charset="0"/>
              </a:rPr>
              <a:t>ADMIT FOR RESEARCH STUDY	   ADMIT FOR RESEA</a:t>
            </a:r>
          </a:p>
          <a:p>
            <a:pPr marL="514350" indent="-514350">
              <a:buAutoNum type="arabicPlain"/>
            </a:pPr>
            <a:r>
              <a:rPr lang="en-US" sz="2600" dirty="0" smtClean="0">
                <a:solidFill>
                  <a:schemeClr val="bg1"/>
                </a:solidFill>
                <a:latin typeface="Arial Narrow" pitchFamily="34" charset="0"/>
              </a:rPr>
              <a:t>ADMIT TO 23 HR OBSERVATION  ADMIT FOR 23HR O</a:t>
            </a:r>
          </a:p>
          <a:p>
            <a:pPr marL="514350" indent="-514350">
              <a:buAutoNum type="arabicPlain"/>
            </a:pPr>
            <a:r>
              <a:rPr lang="en-US" sz="2600" dirty="0" smtClean="0">
                <a:solidFill>
                  <a:schemeClr val="bg1"/>
                </a:solidFill>
                <a:latin typeface="Arial Narrow" pitchFamily="34" charset="0"/>
              </a:rPr>
              <a:t>ADMIT TO 2W-SARRIP		   ADMIT TO 2W-SARR</a:t>
            </a:r>
          </a:p>
          <a:p>
            <a:pPr marL="514350" indent="-514350">
              <a:buAutoNum type="arabicPlain"/>
            </a:pPr>
            <a:r>
              <a:rPr lang="en-US" sz="2600" dirty="0" smtClean="0">
                <a:solidFill>
                  <a:schemeClr val="bg1"/>
                </a:solidFill>
                <a:latin typeface="Arial Narrow" pitchFamily="34" charset="0"/>
              </a:rPr>
              <a:t>ADMIT TO CLC                                ADMIT TO CLC</a:t>
            </a:r>
          </a:p>
          <a:p>
            <a:pPr marL="514350" indent="-514350">
              <a:buAutoNum type="arabicPlain"/>
            </a:pPr>
            <a:r>
              <a:rPr lang="en-US" sz="2600" dirty="0" smtClean="0">
                <a:solidFill>
                  <a:schemeClr val="bg1"/>
                </a:solidFill>
                <a:latin typeface="Arial Narrow" pitchFamily="34" charset="0"/>
              </a:rPr>
              <a:t>ADMIT TO DOU                               ADMIT TO DOU</a:t>
            </a:r>
          </a:p>
          <a:p>
            <a:pPr marL="514350" indent="-514350">
              <a:buAutoNum type="arabicPlain"/>
            </a:pPr>
            <a:r>
              <a:rPr lang="en-US" sz="2600" dirty="0" smtClean="0">
                <a:solidFill>
                  <a:schemeClr val="bg1"/>
                </a:solidFill>
                <a:latin typeface="Arial Narrow" pitchFamily="34" charset="0"/>
              </a:rPr>
              <a:t>ADMIT TO ICU			   ADMIT TO ICU</a:t>
            </a:r>
          </a:p>
          <a:p>
            <a:pPr marL="514350" indent="-514350">
              <a:buAutoNum type="arabicPlain"/>
            </a:pPr>
            <a:r>
              <a:rPr lang="en-US" sz="2600" dirty="0" smtClean="0">
                <a:solidFill>
                  <a:schemeClr val="bg1"/>
                </a:solidFill>
                <a:latin typeface="Arial Narrow" pitchFamily="34" charset="0"/>
              </a:rPr>
              <a:t>ADMIT TO WARD		  	   ADMIT TO WARD</a:t>
            </a:r>
          </a:p>
          <a:p>
            <a:pPr marL="514350" indent="-514350">
              <a:buAutoNum type="arabicPlain"/>
            </a:pPr>
            <a:r>
              <a:rPr lang="en-US" sz="2600" dirty="0" smtClean="0">
                <a:solidFill>
                  <a:schemeClr val="bg1"/>
                </a:solidFill>
                <a:latin typeface="Arial Narrow" pitchFamily="34" charset="0"/>
              </a:rPr>
              <a:t>ANESTHESIA			   Anesthesia</a:t>
            </a:r>
          </a:p>
          <a:p>
            <a:pPr marL="514350" indent="-514350">
              <a:buAutoNum type="arabicPlain"/>
            </a:pPr>
            <a:r>
              <a:rPr lang="en-US" sz="2600" dirty="0" smtClean="0">
                <a:solidFill>
                  <a:schemeClr val="bg1"/>
                </a:solidFill>
                <a:latin typeface="Arial Narrow" pitchFamily="34" charset="0"/>
              </a:rPr>
              <a:t>ASU (PRE-OP VISIT/EVAL)	   ASU (PRE-OP VISIT/</a:t>
            </a:r>
          </a:p>
          <a:p>
            <a:pPr marL="514350" indent="-514350">
              <a:buAutoNum type="arabicPlain"/>
            </a:pPr>
            <a:r>
              <a:rPr lang="en-US" sz="2600" dirty="0" smtClean="0">
                <a:solidFill>
                  <a:schemeClr val="bg1"/>
                </a:solidFill>
                <a:latin typeface="Arial Narrow" pitchFamily="34" charset="0"/>
              </a:rPr>
              <a:t>CHG TX SPEC TO DOU	    	  TRANSFER TO DOU</a:t>
            </a:r>
          </a:p>
          <a:p>
            <a:r>
              <a:rPr lang="en-US" sz="2600" dirty="0" smtClean="0">
                <a:solidFill>
                  <a:schemeClr val="bg1"/>
                </a:solidFill>
                <a:latin typeface="Arial Narrow" pitchFamily="34" charset="0"/>
              </a:rPr>
              <a:t>+                Select number or enter action desired                                 &gt;&gt;&gt;</a:t>
            </a:r>
          </a:p>
          <a:p>
            <a:r>
              <a:rPr lang="en-US" sz="2600" dirty="0" smtClean="0">
                <a:solidFill>
                  <a:schemeClr val="bg1"/>
                </a:solidFill>
                <a:latin typeface="Arial Narrow" pitchFamily="34" charset="0"/>
              </a:rPr>
              <a:t>AE  Add/Edit		CC Create Child Event	     DD Detailed Display</a:t>
            </a:r>
          </a:p>
          <a:p>
            <a:r>
              <a:rPr lang="en-US" sz="2600" dirty="0" smtClean="0">
                <a:solidFill>
                  <a:schemeClr val="bg1"/>
                </a:solidFill>
                <a:latin typeface="Arial Narrow" pitchFamily="34" charset="0"/>
              </a:rPr>
              <a:t>AI   Activate/Inactivate	CD Change Display</a:t>
            </a:r>
            <a:r>
              <a:rPr lang="en-US" sz="2600" dirty="0">
                <a:solidFill>
                  <a:schemeClr val="bg1"/>
                </a:solidFill>
                <a:latin typeface="Arial Narrow" pitchFamily="34" charset="0"/>
              </a:rPr>
              <a:t> </a:t>
            </a:r>
            <a:r>
              <a:rPr lang="en-US" sz="2600" dirty="0" smtClean="0">
                <a:solidFill>
                  <a:schemeClr val="bg1"/>
                </a:solidFill>
                <a:latin typeface="Arial Narrow" pitchFamily="34" charset="0"/>
              </a:rPr>
              <a:t>         EP Edit Event Delay Par</a:t>
            </a:r>
          </a:p>
          <a:p>
            <a:r>
              <a:rPr lang="en-US" sz="2600" dirty="0" smtClean="0">
                <a:solidFill>
                  <a:schemeClr val="bg1"/>
                </a:solidFill>
                <a:latin typeface="Arial Narrow" pitchFamily="34" charset="0"/>
              </a:rPr>
              <a:t>Select action: Next Screen//</a:t>
            </a:r>
            <a:endParaRPr lang="en-US" sz="2600" dirty="0">
              <a:solidFill>
                <a:schemeClr val="bg1"/>
              </a:solidFill>
              <a:latin typeface="Arial Narrow" pitchFamily="34" charset="0"/>
            </a:endParaRPr>
          </a:p>
        </p:txBody>
      </p:sp>
      <p:sp>
        <p:nvSpPr>
          <p:cNvPr id="8" name="TextBox 7" descr="Y A&#10;Y A&#10;Y A&#10;Y A&#10;Y A&#10;Y A&#10;Y A&#10;Y M&#10;Y M&#10;Y T&#10;"/>
          <p:cNvSpPr txBox="1"/>
          <p:nvPr/>
        </p:nvSpPr>
        <p:spPr>
          <a:xfrm>
            <a:off x="7598392" y="1199983"/>
            <a:ext cx="1483056" cy="4093428"/>
          </a:xfrm>
          <a:prstGeom prst="rect">
            <a:avLst/>
          </a:prstGeom>
          <a:noFill/>
        </p:spPr>
        <p:txBody>
          <a:bodyPr wrap="square" rtlCol="0">
            <a:spAutoFit/>
          </a:bodyPr>
          <a:lstStyle/>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M</a:t>
            </a:r>
          </a:p>
          <a:p>
            <a:r>
              <a:rPr lang="en-US" sz="2600" dirty="0" smtClean="0">
                <a:solidFill>
                  <a:schemeClr val="bg1"/>
                </a:solidFill>
                <a:latin typeface="Arial Narrow" pitchFamily="34" charset="0"/>
              </a:rPr>
              <a:t>Y	M</a:t>
            </a:r>
          </a:p>
          <a:p>
            <a:r>
              <a:rPr lang="en-US" sz="2600" dirty="0" smtClean="0">
                <a:solidFill>
                  <a:schemeClr val="bg1"/>
                </a:solidFill>
                <a:latin typeface="Arial Narrow" pitchFamily="34" charset="0"/>
              </a:rPr>
              <a:t>Y	T</a:t>
            </a:r>
            <a:endParaRPr lang="en-US" sz="2600" dirty="0">
              <a:solidFill>
                <a:schemeClr val="bg1"/>
              </a:solidFill>
              <a:latin typeface="Arial Narrow" pitchFamily="34" charset="0"/>
            </a:endParaRPr>
          </a:p>
        </p:txBody>
      </p:sp>
      <p:sp>
        <p:nvSpPr>
          <p:cNvPr id="10" name="TextBox 9" descr="+                Select number or enter action desired                                 &gt;&gt;&gt;&#10;"/>
          <p:cNvSpPr txBox="1"/>
          <p:nvPr/>
        </p:nvSpPr>
        <p:spPr>
          <a:xfrm>
            <a:off x="89848" y="5245744"/>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Select number or enter action desired                                 </a:t>
            </a:r>
            <a:r>
              <a:rPr lang="en-US" sz="2600" dirty="0" smtClean="0">
                <a:solidFill>
                  <a:srgbClr val="1601B3"/>
                </a:solidFill>
                <a:latin typeface="Arial Narrow" pitchFamily="34" charset="0"/>
              </a:rPr>
              <a:t>&gt;&gt;&gt;</a:t>
            </a:r>
            <a:endParaRPr lang="en-US" sz="2600" dirty="0">
              <a:solidFill>
                <a:srgbClr val="1601B3"/>
              </a:solidFill>
              <a:latin typeface="Arial Narrow" pitchFamily="34" charset="0"/>
            </a:endParaRPr>
          </a:p>
        </p:txBody>
      </p:sp>
      <p:sp>
        <p:nvSpPr>
          <p:cNvPr id="12" name="Rounded Rectangle 11" descr="green rounded rectangle highlihgting &quot;DD Detailed Display&quot;"/>
          <p:cNvSpPr/>
          <p:nvPr/>
        </p:nvSpPr>
        <p:spPr>
          <a:xfrm>
            <a:off x="5867400" y="5603544"/>
            <a:ext cx="2667000" cy="408296"/>
          </a:xfrm>
          <a:prstGeom prst="roundRect">
            <a:avLst/>
          </a:prstGeom>
          <a:noFill/>
          <a:ln w="5715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descr="green rounded rectangle highlighting &quot;8  ADMIT TO WARD&quot;"/>
          <p:cNvSpPr/>
          <p:nvPr/>
        </p:nvSpPr>
        <p:spPr>
          <a:xfrm>
            <a:off x="51178" y="3554104"/>
            <a:ext cx="2920622" cy="533400"/>
          </a:xfrm>
          <a:prstGeom prst="roundRect">
            <a:avLst/>
          </a:prstGeom>
          <a:noFill/>
          <a:ln w="5715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4154132924"/>
      </p:ext>
    </p:extLst>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Display Text:    ADMIT TO WARD&#10;Ordering parameters location:  5WORPACU&#10;Copy active Orders:   YES&#10;&#10;Included Treating Specialties:&#10;THORACIC SURGERY&#10;GENERAL SURGERY&#10;EAR, NOSE, THROAT (ENT)&#10;WARD NEUROLOGY&#10;WARD NEUROSURGERY&#10;WARD OPTHAMOLOGY&#10;&#10;AE   Add/Edit         AI   Activate/Inactivate        HIS   Add/Remove Histories&#10;Select Item(s): Next Screen//  HIS  Add/Remove Histories&#10;&#10;Currently, the audit and activation histories are not appearing on the detailed display.&#10;Do you want to include them on the detailed display? N// y  YES&#10;Histories are now included.&#10;"/>
          <p:cNvSpPr txBox="1"/>
          <p:nvPr/>
        </p:nvSpPr>
        <p:spPr>
          <a:xfrm>
            <a:off x="51178" y="12510"/>
            <a:ext cx="9051878" cy="6878806"/>
          </a:xfrm>
          <a:prstGeom prst="rect">
            <a:avLst/>
          </a:prstGeom>
          <a:solidFill>
            <a:srgbClr val="130195"/>
          </a:solidFill>
          <a:ln w="38100">
            <a:solidFill>
              <a:srgbClr val="FFFF00"/>
            </a:solidFill>
          </a:ln>
        </p:spPr>
        <p:txBody>
          <a:bodyPr wrap="square" rtlCol="0">
            <a:spAutoFit/>
          </a:bodyPr>
          <a:lstStyle/>
          <a:p>
            <a:r>
              <a:rPr lang="en-US" sz="2500" dirty="0" smtClean="0">
                <a:solidFill>
                  <a:schemeClr val="bg1"/>
                </a:solidFill>
                <a:latin typeface="Arial Narrow" pitchFamily="34" charset="0"/>
              </a:rPr>
              <a:t>Display Text:				ADMIT TO WARD</a:t>
            </a:r>
          </a:p>
          <a:p>
            <a:r>
              <a:rPr lang="en-US" sz="2500" dirty="0" smtClean="0">
                <a:solidFill>
                  <a:schemeClr val="bg1"/>
                </a:solidFill>
                <a:latin typeface="Arial Narrow" pitchFamily="34" charset="0"/>
              </a:rPr>
              <a:t>Ordering parameters location:		5WORPACU</a:t>
            </a:r>
          </a:p>
          <a:p>
            <a:r>
              <a:rPr lang="en-US" sz="2500" dirty="0" smtClean="0">
                <a:solidFill>
                  <a:schemeClr val="bg1"/>
                </a:solidFill>
                <a:latin typeface="Arial Narrow" pitchFamily="34" charset="0"/>
              </a:rPr>
              <a:t>Copy active Orders:			YES</a:t>
            </a:r>
            <a:br>
              <a:rPr lang="en-US" sz="2500" dirty="0" smtClean="0">
                <a:solidFill>
                  <a:schemeClr val="bg1"/>
                </a:solidFill>
                <a:latin typeface="Arial Narrow" pitchFamily="34" charset="0"/>
              </a:rPr>
            </a:br>
            <a:endParaRPr lang="en-US" sz="2500" dirty="0" smtClean="0">
              <a:solidFill>
                <a:schemeClr val="bg1"/>
              </a:solidFill>
              <a:latin typeface="Arial Narrow" pitchFamily="34" charset="0"/>
            </a:endParaRPr>
          </a:p>
          <a:p>
            <a:r>
              <a:rPr lang="en-US" sz="2500" u="sng" dirty="0" smtClean="0">
                <a:solidFill>
                  <a:schemeClr val="bg1"/>
                </a:solidFill>
                <a:latin typeface="Arial Narrow" pitchFamily="34" charset="0"/>
              </a:rPr>
              <a:t>Included Treating Specialties:</a:t>
            </a:r>
          </a:p>
          <a:p>
            <a:r>
              <a:rPr lang="en-US" sz="2500" dirty="0" smtClean="0">
                <a:solidFill>
                  <a:schemeClr val="bg1"/>
                </a:solidFill>
                <a:latin typeface="Arial Narrow" pitchFamily="34" charset="0"/>
              </a:rPr>
              <a:t>THORACIC SURGERY</a:t>
            </a:r>
          </a:p>
          <a:p>
            <a:r>
              <a:rPr lang="en-US" sz="2500" dirty="0" smtClean="0">
                <a:solidFill>
                  <a:schemeClr val="bg1"/>
                </a:solidFill>
                <a:latin typeface="Arial Narrow" pitchFamily="34" charset="0"/>
              </a:rPr>
              <a:t>GENERAL SURGERY</a:t>
            </a:r>
          </a:p>
          <a:p>
            <a:r>
              <a:rPr lang="en-US" sz="2500" dirty="0" smtClean="0">
                <a:solidFill>
                  <a:schemeClr val="bg1"/>
                </a:solidFill>
                <a:latin typeface="Arial Narrow" pitchFamily="34" charset="0"/>
              </a:rPr>
              <a:t>EAR, NOSE, THROAT (ENT)</a:t>
            </a:r>
          </a:p>
          <a:p>
            <a:r>
              <a:rPr lang="en-US" sz="2500" dirty="0" smtClean="0">
                <a:solidFill>
                  <a:schemeClr val="bg1"/>
                </a:solidFill>
                <a:latin typeface="Arial Narrow" pitchFamily="34" charset="0"/>
              </a:rPr>
              <a:t>WARD NEUROLOGY</a:t>
            </a:r>
          </a:p>
          <a:p>
            <a:r>
              <a:rPr lang="en-US" sz="2500" dirty="0" smtClean="0">
                <a:solidFill>
                  <a:schemeClr val="bg1"/>
                </a:solidFill>
                <a:latin typeface="Arial Narrow" pitchFamily="34" charset="0"/>
              </a:rPr>
              <a:t>WARD NEUROSURGERY</a:t>
            </a:r>
          </a:p>
          <a:p>
            <a:r>
              <a:rPr lang="en-US" sz="2500" dirty="0" smtClean="0">
                <a:solidFill>
                  <a:schemeClr val="bg1"/>
                </a:solidFill>
                <a:latin typeface="Arial Narrow" pitchFamily="34" charset="0"/>
              </a:rPr>
              <a:t>WARD OPTHAMOLOGY</a:t>
            </a:r>
          </a:p>
          <a:p>
            <a:endParaRPr lang="en-US" sz="2500" dirty="0">
              <a:solidFill>
                <a:schemeClr val="bg1"/>
              </a:solidFill>
              <a:latin typeface="Arial Narrow" pitchFamily="34" charset="0"/>
            </a:endParaRPr>
          </a:p>
          <a:p>
            <a:r>
              <a:rPr lang="en-US" sz="2500" dirty="0" smtClean="0">
                <a:solidFill>
                  <a:schemeClr val="bg1"/>
                </a:solidFill>
                <a:latin typeface="Arial Narrow" pitchFamily="34" charset="0"/>
              </a:rPr>
              <a:t>AE   Add/Edit         AI   Activate/Inactivate        HIS   Add/Remove Histories</a:t>
            </a:r>
          </a:p>
          <a:p>
            <a:r>
              <a:rPr lang="en-US" sz="2500" dirty="0" smtClean="0">
                <a:solidFill>
                  <a:schemeClr val="bg1"/>
                </a:solidFill>
                <a:latin typeface="Arial Narrow" pitchFamily="34" charset="0"/>
              </a:rPr>
              <a:t>Select Item(s): Next Screen//  HIS  Add/Remove Histories</a:t>
            </a:r>
          </a:p>
          <a:p>
            <a:endParaRPr lang="en-US" sz="2500" dirty="0">
              <a:solidFill>
                <a:schemeClr val="bg1"/>
              </a:solidFill>
              <a:latin typeface="Arial Narrow" pitchFamily="34" charset="0"/>
            </a:endParaRPr>
          </a:p>
          <a:p>
            <a:r>
              <a:rPr lang="en-US" sz="2200" dirty="0" smtClean="0">
                <a:solidFill>
                  <a:schemeClr val="bg1"/>
                </a:solidFill>
                <a:latin typeface="Arial Narrow" pitchFamily="34" charset="0"/>
              </a:rPr>
              <a:t>Currently, the audit and activation histories are not appearing on the detailed display.</a:t>
            </a:r>
          </a:p>
          <a:p>
            <a:r>
              <a:rPr lang="en-US" sz="2200" dirty="0" smtClean="0">
                <a:solidFill>
                  <a:schemeClr val="bg1"/>
                </a:solidFill>
                <a:latin typeface="Arial Narrow" pitchFamily="34" charset="0"/>
              </a:rPr>
              <a:t>Do you want to include them on the detailed display? N// y  YES</a:t>
            </a:r>
          </a:p>
          <a:p>
            <a:r>
              <a:rPr lang="en-US" sz="2200" dirty="0" smtClean="0">
                <a:solidFill>
                  <a:schemeClr val="bg1"/>
                </a:solidFill>
                <a:latin typeface="Arial Narrow" pitchFamily="34" charset="0"/>
              </a:rPr>
              <a:t>Histories are now included.</a:t>
            </a:r>
            <a:endParaRPr lang="en-US" sz="2200" dirty="0">
              <a:solidFill>
                <a:schemeClr val="bg1"/>
              </a:solidFill>
              <a:latin typeface="Arial Narrow" pitchFamily="34" charset="0"/>
            </a:endParaRPr>
          </a:p>
        </p:txBody>
      </p:sp>
      <p:sp>
        <p:nvSpPr>
          <p:cNvPr id="10" name="TextBox 9" descr="+                Enter ?? For more actions                                     &gt;&gt;&gt;&#10;"/>
          <p:cNvSpPr txBox="1"/>
          <p:nvPr/>
        </p:nvSpPr>
        <p:spPr>
          <a:xfrm>
            <a:off x="89848" y="4282440"/>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a:t>
            </a:r>
            <a:r>
              <a:rPr lang="en-US" sz="2600" dirty="0" smtClean="0">
                <a:solidFill>
                  <a:srgbClr val="1601B3"/>
                </a:solidFill>
                <a:latin typeface="Arial Narrow" pitchFamily="34" charset="0"/>
              </a:rPr>
              <a:t>Enter ?? For more actions                                                   &gt;&gt;&gt;</a:t>
            </a:r>
            <a:endParaRPr lang="en-US" sz="2600" dirty="0">
              <a:solidFill>
                <a:srgbClr val="1601B3"/>
              </a:solidFill>
              <a:latin typeface="Arial Narrow" pitchFamily="34" charset="0"/>
            </a:endParaRPr>
          </a:p>
        </p:txBody>
      </p:sp>
      <p:sp>
        <p:nvSpPr>
          <p:cNvPr id="11" name="Rounded Rectangle 10" descr="green rounded rectangle highlighting text: &quot;HIS   Add/Remove Histories&quot;"/>
          <p:cNvSpPr/>
          <p:nvPr/>
        </p:nvSpPr>
        <p:spPr>
          <a:xfrm>
            <a:off x="5410200" y="4642514"/>
            <a:ext cx="3352800" cy="408296"/>
          </a:xfrm>
          <a:prstGeom prst="roundRect">
            <a:avLst/>
          </a:prstGeom>
          <a:noFill/>
          <a:ln w="5715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779756995"/>
      </p:ext>
    </p:extLst>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reen shot of VistA Histories Detailed Displa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325" y="112713"/>
            <a:ext cx="9266238" cy="6638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35918631"/>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 xmlns:p14="http://schemas.microsoft.com/office/powerpoint/2010/main" val="1001258848"/>
              </p:ext>
            </p:extLst>
          </p:nvPr>
        </p:nvGraphicFramePr>
        <p:xfrm>
          <a:off x="152400" y="152400"/>
          <a:ext cx="8763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50066037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599"/>
            <a:ext cx="4267200" cy="3657601"/>
          </a:xfrm>
        </p:spPr>
        <p:txBody>
          <a:bodyPr>
            <a:normAutofit/>
          </a:bodyPr>
          <a:lstStyle/>
          <a:p>
            <a:pPr marL="914400" lvl="1" indent="-514350">
              <a:buFont typeface="+mj-lt"/>
              <a:buAutoNum type="alphaUcPeriod"/>
            </a:pPr>
            <a:r>
              <a:rPr lang="en-US" dirty="0" smtClean="0"/>
              <a:t>Yes</a:t>
            </a:r>
          </a:p>
          <a:p>
            <a:pPr marL="914400" lvl="1" indent="-514350">
              <a:buFont typeface="+mj-lt"/>
              <a:buAutoNum type="alphaUcPeriod"/>
            </a:pPr>
            <a:r>
              <a:rPr lang="en-US" dirty="0" smtClean="0"/>
              <a:t>No</a:t>
            </a:r>
          </a:p>
          <a:p>
            <a:pPr marL="400050" lvl="1" indent="0">
              <a:buNone/>
            </a:pPr>
            <a:endParaRPr lang="en-US" dirty="0"/>
          </a:p>
        </p:txBody>
      </p:sp>
      <p:sp>
        <p:nvSpPr>
          <p:cNvPr id="3" name="Rectangle 2"/>
          <p:cNvSpPr/>
          <p:nvPr/>
        </p:nvSpPr>
        <p:spPr>
          <a:xfrm>
            <a:off x="457200" y="1414790"/>
            <a:ext cx="8153400" cy="523220"/>
          </a:xfrm>
          <a:prstGeom prst="rect">
            <a:avLst/>
          </a:prstGeom>
        </p:spPr>
        <p:txBody>
          <a:bodyPr wrap="square">
            <a:spAutoFit/>
          </a:bodyPr>
          <a:lstStyle/>
          <a:p>
            <a:pPr algn="ctr"/>
            <a:r>
              <a:rPr lang="en-US" sz="2800" dirty="0"/>
              <a:t>Do you use DELAYED ORDERS at your facility?</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64874975"/>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hoto of 8 teammember's  hands put together in circle">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0" y="0"/>
            <a:ext cx="9143999" cy="6858000"/>
          </a:xfrm>
          <a:prstGeom prst="rect">
            <a:avLst/>
          </a:prstGeom>
          <a:ln>
            <a:noFill/>
          </a:ln>
          <a:effectLst>
            <a:softEdge rad="112500"/>
          </a:effectLst>
        </p:spPr>
      </p:pic>
    </p:spTree>
    <p:extLst>
      <p:ext uri="{BB962C8B-B14F-4D97-AF65-F5344CB8AC3E}">
        <p14:creationId xmlns="" xmlns:p14="http://schemas.microsoft.com/office/powerpoint/2010/main" val="1754904002"/>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of team of surgeons and specialists in OR, from POV of patient on table looking up">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ln>
            <a:noFill/>
          </a:ln>
          <a:effectLst>
            <a:softEdge rad="112500"/>
          </a:effectLst>
        </p:spPr>
      </p:pic>
    </p:spTree>
    <p:extLst>
      <p:ext uri="{BB962C8B-B14F-4D97-AF65-F5344CB8AC3E}">
        <p14:creationId xmlns="" xmlns:p14="http://schemas.microsoft.com/office/powerpoint/2010/main" val="1882043786"/>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yellow divider line"/>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0" y="2148010"/>
            <a:ext cx="7086600" cy="1143000"/>
          </a:xfrm>
        </p:spPr>
        <p:txBody>
          <a:bodyPr/>
          <a:lstStyle/>
          <a:p>
            <a:r>
              <a:rPr lang="en-US" dirty="0" smtClean="0"/>
              <a:t>Ask the Presenter</a:t>
            </a:r>
            <a:endParaRPr lang="en-US" dirty="0"/>
          </a:p>
        </p:txBody>
      </p:sp>
      <p:pic>
        <p:nvPicPr>
          <p:cNvPr id="4" name="Picture 4" descr="Image of the My VeHU Campus &quot;Ask The Presenter&quot; Icon"/>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62694867"/>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What INCLUDED PACKAGE controls NURSING and ACTIVITY orders?</a:t>
            </a:r>
            <a:endParaRPr lang="en-US" dirty="0"/>
          </a:p>
        </p:txBody>
      </p:sp>
      <p:sp>
        <p:nvSpPr>
          <p:cNvPr id="2" name="Title 1"/>
          <p:cNvSpPr>
            <a:spLocks noGrp="1"/>
          </p:cNvSpPr>
          <p:nvPr>
            <p:ph type="title"/>
          </p:nvPr>
        </p:nvSpPr>
        <p:spPr/>
        <p:txBody>
          <a:bodyPr/>
          <a:lstStyle/>
          <a:p>
            <a:r>
              <a:rPr lang="en-US" dirty="0" smtClean="0"/>
              <a:t>#1</a:t>
            </a:r>
            <a:endParaRPr lang="en-US" dirty="0"/>
          </a:p>
        </p:txBody>
      </p:sp>
    </p:spTree>
    <p:extLst>
      <p:ext uri="{BB962C8B-B14F-4D97-AF65-F5344CB8AC3E}">
        <p14:creationId xmlns="" xmlns:p14="http://schemas.microsoft.com/office/powerpoint/2010/main" val="945645970"/>
      </p:ext>
    </p:extLst>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Are PENDING Lab orders and ACTIVE Lab orders handled the same in an AUTO-DC rule?  </a:t>
            </a:r>
          </a:p>
        </p:txBody>
      </p:sp>
      <p:sp>
        <p:nvSpPr>
          <p:cNvPr id="2" name="Title 1"/>
          <p:cNvSpPr>
            <a:spLocks noGrp="1"/>
          </p:cNvSpPr>
          <p:nvPr>
            <p:ph type="title"/>
          </p:nvPr>
        </p:nvSpPr>
        <p:spPr/>
        <p:txBody>
          <a:bodyPr/>
          <a:lstStyle/>
          <a:p>
            <a:r>
              <a:rPr lang="en-US" dirty="0" smtClean="0"/>
              <a:t>#2</a:t>
            </a:r>
            <a:endParaRPr lang="en-US" dirty="0"/>
          </a:p>
        </p:txBody>
      </p:sp>
    </p:spTree>
    <p:extLst>
      <p:ext uri="{BB962C8B-B14F-4D97-AF65-F5344CB8AC3E}">
        <p14:creationId xmlns="" xmlns:p14="http://schemas.microsoft.com/office/powerpoint/2010/main" val="618922399"/>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Can a patient have more than one set of delayed orders at once</a:t>
            </a:r>
            <a:r>
              <a:rPr lang="en-US" dirty="0" smtClean="0"/>
              <a:t>?</a:t>
            </a:r>
            <a:endParaRPr lang="en-US" dirty="0"/>
          </a:p>
        </p:txBody>
      </p:sp>
      <p:sp>
        <p:nvSpPr>
          <p:cNvPr id="2" name="Title 1"/>
          <p:cNvSpPr>
            <a:spLocks noGrp="1"/>
          </p:cNvSpPr>
          <p:nvPr>
            <p:ph type="title"/>
          </p:nvPr>
        </p:nvSpPr>
        <p:spPr/>
        <p:txBody>
          <a:bodyPr/>
          <a:lstStyle/>
          <a:p>
            <a:r>
              <a:rPr lang="en-US" dirty="0" smtClean="0"/>
              <a:t>#3</a:t>
            </a:r>
            <a:endParaRPr lang="en-US" dirty="0"/>
          </a:p>
        </p:txBody>
      </p:sp>
    </p:spTree>
    <p:extLst>
      <p:ext uri="{BB962C8B-B14F-4D97-AF65-F5344CB8AC3E}">
        <p14:creationId xmlns="" xmlns:p14="http://schemas.microsoft.com/office/powerpoint/2010/main" val="3350041602"/>
      </p:ext>
    </p:extLst>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Sometimes I see orders that don’t AUTO-DC as I would expect…why is that?  </a:t>
            </a:r>
          </a:p>
        </p:txBody>
      </p:sp>
      <p:sp>
        <p:nvSpPr>
          <p:cNvPr id="2" name="Title 1"/>
          <p:cNvSpPr>
            <a:spLocks noGrp="1"/>
          </p:cNvSpPr>
          <p:nvPr>
            <p:ph type="title"/>
          </p:nvPr>
        </p:nvSpPr>
        <p:spPr/>
        <p:txBody>
          <a:bodyPr/>
          <a:lstStyle/>
          <a:p>
            <a:r>
              <a:rPr lang="en-US" dirty="0" smtClean="0"/>
              <a:t>#4</a:t>
            </a:r>
            <a:endParaRPr lang="en-US" dirty="0"/>
          </a:p>
        </p:txBody>
      </p:sp>
    </p:spTree>
    <p:extLst>
      <p:ext uri="{BB962C8B-B14F-4D97-AF65-F5344CB8AC3E}">
        <p14:creationId xmlns="" xmlns:p14="http://schemas.microsoft.com/office/powerpoint/2010/main" val="3430802793"/>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 How are the “EXCLUDING FROM TREATING SPECIALTIES” in AUTO-DC rules used…these are very </a:t>
            </a:r>
            <a:r>
              <a:rPr lang="en-US" dirty="0" smtClean="0"/>
              <a:t>confusing.</a:t>
            </a:r>
            <a:endParaRPr lang="en-US" dirty="0"/>
          </a:p>
        </p:txBody>
      </p:sp>
      <p:sp>
        <p:nvSpPr>
          <p:cNvPr id="2" name="Title 1"/>
          <p:cNvSpPr>
            <a:spLocks noGrp="1"/>
          </p:cNvSpPr>
          <p:nvPr>
            <p:ph type="title"/>
          </p:nvPr>
        </p:nvSpPr>
        <p:spPr/>
        <p:txBody>
          <a:bodyPr/>
          <a:lstStyle/>
          <a:p>
            <a:r>
              <a:rPr lang="en-US" dirty="0" smtClean="0"/>
              <a:t>#5</a:t>
            </a:r>
            <a:endParaRPr lang="en-US" dirty="0"/>
          </a:p>
        </p:txBody>
      </p:sp>
    </p:spTree>
    <p:extLst>
      <p:ext uri="{BB962C8B-B14F-4D97-AF65-F5344CB8AC3E}">
        <p14:creationId xmlns="" xmlns:p14="http://schemas.microsoft.com/office/powerpoint/2010/main" val="2584008116"/>
      </p:ext>
    </p:extLst>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Does the INCLUDED PACKAGE of DIETETICS actually control the auto-dc’ing of diet-related orders?  </a:t>
            </a:r>
          </a:p>
        </p:txBody>
      </p:sp>
      <p:sp>
        <p:nvSpPr>
          <p:cNvPr id="2" name="Title 1"/>
          <p:cNvSpPr>
            <a:spLocks noGrp="1"/>
          </p:cNvSpPr>
          <p:nvPr>
            <p:ph type="title"/>
          </p:nvPr>
        </p:nvSpPr>
        <p:spPr/>
        <p:txBody>
          <a:bodyPr/>
          <a:lstStyle/>
          <a:p>
            <a:r>
              <a:rPr lang="en-US" dirty="0" smtClean="0"/>
              <a:t>#6</a:t>
            </a:r>
            <a:endParaRPr lang="en-US" dirty="0"/>
          </a:p>
        </p:txBody>
      </p:sp>
    </p:spTree>
    <p:extLst>
      <p:ext uri="{BB962C8B-B14F-4D97-AF65-F5344CB8AC3E}">
        <p14:creationId xmlns="" xmlns:p14="http://schemas.microsoft.com/office/powerpoint/2010/main" val="49045560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screen shot of blue VistA CPRS menu with ADMIT TO ORTHOPEDICS highlighted&#10;&#10;Select action: Next Screen// AE    Add/Edit&#10;&#10;Enter item number to edit or press enter to create a new entry&#10;Select item(s):&#10;Select  OE/RR RELEASE EVENTS NAME:  ADMIT TO ORTHOPEDICS&#10;    Are you adding ‘ADMIT TO ORTHOPEDICS  as&#10;       a new OE/RR RELEASE EVENTS NAME (the 25TH)?  No// y (Yes)&#10;      OE/RR RELEASE EVENTS TYPE OF EVENT:  ?&#10; Enter the type of event that should cause delayed orders to be released.&#10; Choose from:&#10;     A ADMISSION&#10;     T TRANSFER&#10;     D DISCHARGE&#10;     O O.R.&#10;     M MANUAL RELEASE&#10;      OE/RR RELEASE EVENTS TYPE OF EVENT:  A  ADMISSION&#10;"/>
          <p:cNvSpPr txBox="1"/>
          <p:nvPr/>
        </p:nvSpPr>
        <p:spPr>
          <a:xfrm>
            <a:off x="0" y="266128"/>
            <a:ext cx="9116568" cy="6370975"/>
          </a:xfrm>
          <a:prstGeom prst="rect">
            <a:avLst/>
          </a:prstGeom>
          <a:solidFill>
            <a:srgbClr val="130195"/>
          </a:solidFill>
          <a:ln w="38100">
            <a:solidFill>
              <a:srgbClr val="FFFF00"/>
            </a:solidFill>
          </a:ln>
        </p:spPr>
        <p:txBody>
          <a:bodyPr wrap="square" rtlCol="0">
            <a:spAutoFit/>
          </a:bodyPr>
          <a:lstStyle/>
          <a:p>
            <a:r>
              <a:rPr lang="en-US" sz="2400" dirty="0" smtClean="0">
                <a:solidFill>
                  <a:schemeClr val="bg1"/>
                </a:solidFill>
                <a:latin typeface="Arial Narrow" pitchFamily="34" charset="0"/>
              </a:rPr>
              <a:t>Select action: Next Screen// AE    Add/Edit</a:t>
            </a:r>
          </a:p>
          <a:p>
            <a:endParaRPr lang="en-US" sz="2400" dirty="0">
              <a:solidFill>
                <a:schemeClr val="bg1"/>
              </a:solidFill>
              <a:latin typeface="Arial Narrow" pitchFamily="34" charset="0"/>
            </a:endParaRPr>
          </a:p>
          <a:p>
            <a:r>
              <a:rPr lang="en-US" sz="2400" dirty="0" smtClean="0">
                <a:solidFill>
                  <a:schemeClr val="bg1"/>
                </a:solidFill>
                <a:latin typeface="Arial Narrow" pitchFamily="34" charset="0"/>
              </a:rPr>
              <a:t>Enter item number to edit or press enter to create a new entry</a:t>
            </a:r>
          </a:p>
          <a:p>
            <a:r>
              <a:rPr lang="en-US" sz="2400" dirty="0" smtClean="0">
                <a:solidFill>
                  <a:schemeClr val="bg1"/>
                </a:solidFill>
                <a:latin typeface="Arial Narrow" pitchFamily="34" charset="0"/>
              </a:rPr>
              <a:t>Select item(s):</a:t>
            </a:r>
          </a:p>
          <a:p>
            <a:r>
              <a:rPr lang="en-US" sz="2400" dirty="0" smtClean="0">
                <a:solidFill>
                  <a:schemeClr val="bg1"/>
                </a:solidFill>
                <a:latin typeface="Arial Narrow" pitchFamily="34" charset="0"/>
              </a:rPr>
              <a:t>Select  OE/RR RELEASE EVENTS NAME:  ADMIT TO ORTHOPEDICS</a:t>
            </a:r>
          </a:p>
          <a:p>
            <a:r>
              <a:rPr lang="en-US" sz="2400" dirty="0" smtClean="0">
                <a:solidFill>
                  <a:schemeClr val="bg1"/>
                </a:solidFill>
                <a:latin typeface="Arial Narrow" pitchFamily="34" charset="0"/>
              </a:rPr>
              <a:t>    Are you adding ‘ADMIT TO ORTHOPEDICS  as</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a new OE/RR RELEASE EVENTS NAME (the 25TH)?  No// y (Yes)</a:t>
            </a:r>
          </a:p>
          <a:p>
            <a:r>
              <a:rPr lang="en-US" sz="2400" dirty="0" smtClean="0">
                <a:solidFill>
                  <a:schemeClr val="bg1"/>
                </a:solidFill>
                <a:latin typeface="Arial Narrow" pitchFamily="34" charset="0"/>
              </a:rPr>
              <a:t>      OE/RR </a:t>
            </a:r>
            <a:r>
              <a:rPr lang="en-US" sz="2400" dirty="0">
                <a:solidFill>
                  <a:schemeClr val="bg1"/>
                </a:solidFill>
                <a:latin typeface="Arial Narrow" pitchFamily="34" charset="0"/>
              </a:rPr>
              <a:t>RELEASE </a:t>
            </a:r>
            <a:r>
              <a:rPr lang="en-US" sz="2400" dirty="0" smtClean="0">
                <a:solidFill>
                  <a:schemeClr val="bg1"/>
                </a:solidFill>
                <a:latin typeface="Arial Narrow" pitchFamily="34" charset="0"/>
              </a:rPr>
              <a:t>EVENTS TYPE OF EVENT:  ?</a:t>
            </a:r>
          </a:p>
          <a:p>
            <a:r>
              <a:rPr lang="en-US" sz="2400" dirty="0" smtClean="0">
                <a:solidFill>
                  <a:schemeClr val="bg1"/>
                </a:solidFill>
                <a:latin typeface="Arial Narrow" pitchFamily="34" charset="0"/>
              </a:rPr>
              <a:t>	Enter the type of event that should cause delayed orders to be released.</a:t>
            </a:r>
          </a:p>
          <a:p>
            <a:r>
              <a:rPr lang="en-US" sz="2400" dirty="0" smtClean="0">
                <a:solidFill>
                  <a:schemeClr val="bg1"/>
                </a:solidFill>
                <a:latin typeface="Arial Narrow" pitchFamily="34" charset="0"/>
              </a:rPr>
              <a:t>	Choose from:</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A	ADMISSION</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T	TRANSFER</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D	DISCHARGE</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O	O.R.</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M	MANUAL RELEASE</a:t>
            </a:r>
          </a:p>
          <a:p>
            <a:r>
              <a:rPr lang="en-US" sz="2400" dirty="0" smtClean="0">
                <a:solidFill>
                  <a:schemeClr val="bg1"/>
                </a:solidFill>
                <a:latin typeface="Arial Narrow" pitchFamily="34" charset="0"/>
              </a:rPr>
              <a:t>      OE/RR RELEASE EVENTS TYPE OF EVENT:  A </a:t>
            </a:r>
            <a:r>
              <a:rPr lang="en-US" sz="2400" dirty="0">
                <a:solidFill>
                  <a:schemeClr val="bg1"/>
                </a:solidFill>
                <a:latin typeface="Arial Narrow" pitchFamily="34" charset="0"/>
              </a:rPr>
              <a:t> </a:t>
            </a:r>
            <a:r>
              <a:rPr lang="en-US" sz="2400" dirty="0" smtClean="0">
                <a:solidFill>
                  <a:schemeClr val="bg1"/>
                </a:solidFill>
                <a:latin typeface="Arial Narrow" pitchFamily="34" charset="0"/>
              </a:rPr>
              <a:t>ADMISSION</a:t>
            </a:r>
          </a:p>
        </p:txBody>
      </p:sp>
      <p:sp>
        <p:nvSpPr>
          <p:cNvPr id="3" name="Rounded Rectangle 2" descr="rounded green rectangle highlighting &quot;ADMIT TO ORTHOPEDICS&quot;"/>
          <p:cNvSpPr/>
          <p:nvPr/>
        </p:nvSpPr>
        <p:spPr>
          <a:xfrm>
            <a:off x="4937078" y="1703696"/>
            <a:ext cx="3216322"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254589040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oto of a hospital operating room"/>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596423" y="3949433"/>
            <a:ext cx="3501858" cy="2832367"/>
          </a:xfrm>
          <a:prstGeom prst="rect">
            <a:avLst/>
          </a:prstGeom>
          <a:noFill/>
          <a:ln w="38100">
            <a:solidFill>
              <a:srgbClr val="FFFF00"/>
            </a:solidFill>
          </a:ln>
          <a:extLst>
            <a:ext uri="{909E8E84-426E-40DD-AFC4-6F175D3DCCD1}">
              <a14:hiddenFill xmlns="" xmlns:a14="http://schemas.microsoft.com/office/drawing/2010/main">
                <a:solidFill>
                  <a:srgbClr val="FFFFFF"/>
                </a:solidFill>
              </a14:hiddenFill>
            </a:ext>
          </a:extLst>
        </p:spPr>
      </p:pic>
      <p:sp>
        <p:nvSpPr>
          <p:cNvPr id="4" name="TextBox 3" descr="screen shot of blue VistA CPRS menu with help text that describes what triggers orders to be released and actually this trigger comes from data entered into a specific field in the Surgery package highlighted&#10;TYPE OF EVENT: TRANSFER//  ??&#10; This is the event that should cause delayed orders&#10; to be released to the service(s) for action; for OR&#10; (Surgery) events, the orders will be released when&#10; TIME PAT IN OR (#130,.205) is entered in the &#10; Surgery Package&#10;"/>
          <p:cNvSpPr txBox="1"/>
          <p:nvPr/>
        </p:nvSpPr>
        <p:spPr>
          <a:xfrm>
            <a:off x="13649" y="838200"/>
            <a:ext cx="9098280" cy="3046988"/>
          </a:xfrm>
          <a:prstGeom prst="rect">
            <a:avLst/>
          </a:prstGeom>
          <a:solidFill>
            <a:srgbClr val="130195"/>
          </a:solidFill>
          <a:ln w="38100">
            <a:solidFill>
              <a:srgbClr val="FFFF00"/>
            </a:solidFill>
          </a:ln>
        </p:spPr>
        <p:txBody>
          <a:bodyPr wrap="square" rtlCol="0">
            <a:spAutoFit/>
          </a:bodyPr>
          <a:lstStyle/>
          <a:p>
            <a:r>
              <a:rPr lang="en-US" sz="3200" dirty="0" smtClean="0">
                <a:solidFill>
                  <a:schemeClr val="bg1"/>
                </a:solidFill>
                <a:latin typeface="Arial Narrow" pitchFamily="34" charset="0"/>
              </a:rPr>
              <a:t>TYPE OF EVENT: TRANSFER//  ??</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This is the event that should cause delayed orders</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to be released to the service(s) for action; for OR</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(Surgery) events, the orders will be released when</a:t>
            </a:r>
          </a:p>
          <a:p>
            <a:r>
              <a:rPr lang="en-US" sz="3200" dirty="0" smtClean="0">
                <a:solidFill>
                  <a:schemeClr val="bg1"/>
                </a:solidFill>
                <a:latin typeface="Arial Narrow" pitchFamily="34" charset="0"/>
              </a:rPr>
              <a:t>	TIME PAT IN OR (#130,.205) is entered in the </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Surgery Package</a:t>
            </a:r>
            <a:endParaRPr lang="en-US" sz="3200" dirty="0">
              <a:solidFill>
                <a:schemeClr val="bg1"/>
              </a:solidFill>
              <a:latin typeface="Arial Narrow" pitchFamily="34" charset="0"/>
            </a:endParaRPr>
          </a:p>
        </p:txBody>
      </p:sp>
      <p:sp>
        <p:nvSpPr>
          <p:cNvPr id="5" name="Rounded Rectangle 4" descr="rounded green rectangle"/>
          <p:cNvSpPr/>
          <p:nvPr/>
        </p:nvSpPr>
        <p:spPr>
          <a:xfrm>
            <a:off x="882555" y="1295400"/>
            <a:ext cx="7770125" cy="2589788"/>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299289326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photo of a person with a book"/>
          <p:cNvGrpSpPr/>
          <p:nvPr/>
        </p:nvGrpSpPr>
        <p:grpSpPr>
          <a:xfrm>
            <a:off x="35256" y="176259"/>
            <a:ext cx="9337344" cy="6494085"/>
            <a:chOff x="35256" y="-76200"/>
            <a:chExt cx="9337344" cy="6494085"/>
          </a:xfrm>
        </p:grpSpPr>
        <p:sp>
          <p:nvSpPr>
            <p:cNvPr id="13" name="TextBox 12" descr="screen shot of CPRS menu, with RELEASE options, MANUAL RELEASE is last option&#10;&#10;Select action: Next Screen// AE    Add/Edit&#10;&#10;Enter item number to edit or press enter to create a new entry&#10;Select item(s):&#10;Select  OE/RR RELEASE EVENTS NAME:  ADMIT TO ORTHOPEDICS&#10;    Are you adding ‘ADMIT TO ORTHOPEDICS  as&#10;       a new OE/RR RELEASE EVENTS NAME (the 25TH)?  No// y (Yes)&#10;      OE/RR RELEASE EVENTS TYPE OF EVENT:  ?&#10;   Enter the type of event that should cause delayed orders to be released.&#10; Choose from:&#10;     A ADMISSION&#10;     T TRANSFER&#10;     D DISCHARGE&#10;     O O.R.&#10;     M MANUAL RELEASE&#10;      OE/RR RELEASE EVENTS TYPE OF EVENT: A  ADMISSION&#10;"/>
            <p:cNvSpPr txBox="1"/>
            <p:nvPr/>
          </p:nvSpPr>
          <p:spPr>
            <a:xfrm>
              <a:off x="35256" y="-76200"/>
              <a:ext cx="9067800" cy="6494085"/>
            </a:xfrm>
            <a:prstGeom prst="rect">
              <a:avLst/>
            </a:prstGeom>
            <a:solidFill>
              <a:srgbClr val="130195"/>
            </a:solidFill>
            <a:ln w="38100">
              <a:solidFill>
                <a:srgbClr val="FFFF00"/>
              </a:solidFill>
            </a:ln>
          </p:spPr>
          <p:txBody>
            <a:bodyPr wrap="square" rtlCol="0">
              <a:spAutoFit/>
            </a:bodyPr>
            <a:lstStyle/>
            <a:p>
              <a:r>
                <a:rPr lang="en-US" sz="2600" dirty="0" smtClean="0">
                  <a:solidFill>
                    <a:schemeClr val="bg1"/>
                  </a:solidFill>
                  <a:latin typeface="Arial Narrow" pitchFamily="34" charset="0"/>
                </a:rPr>
                <a:t>Select action: Next Screen// AE    Add/Edit</a:t>
              </a:r>
            </a:p>
            <a:p>
              <a:endParaRPr lang="en-US" sz="2600" dirty="0">
                <a:solidFill>
                  <a:schemeClr val="bg1"/>
                </a:solidFill>
                <a:latin typeface="Arial Narrow" pitchFamily="34" charset="0"/>
              </a:endParaRPr>
            </a:p>
            <a:p>
              <a:r>
                <a:rPr lang="en-US" sz="2600" dirty="0" smtClean="0">
                  <a:solidFill>
                    <a:schemeClr val="bg1"/>
                  </a:solidFill>
                  <a:latin typeface="Arial Narrow" pitchFamily="34" charset="0"/>
                </a:rPr>
                <a:t>Enter item number to edit or press enter to create a new entry</a:t>
              </a:r>
            </a:p>
            <a:p>
              <a:r>
                <a:rPr lang="en-US" sz="2600" dirty="0" smtClean="0">
                  <a:solidFill>
                    <a:schemeClr val="bg1"/>
                  </a:solidFill>
                  <a:latin typeface="Arial Narrow" pitchFamily="34" charset="0"/>
                </a:rPr>
                <a:t>Select item(s):</a:t>
              </a:r>
            </a:p>
            <a:p>
              <a:r>
                <a:rPr lang="en-US" sz="2600" dirty="0" smtClean="0">
                  <a:solidFill>
                    <a:schemeClr val="bg1"/>
                  </a:solidFill>
                  <a:latin typeface="Arial Narrow" pitchFamily="34" charset="0"/>
                </a:rPr>
                <a:t>Select  OE/RR RELEASE EVENTS NAME:  ADMIT TO ORTHOPEDICS</a:t>
              </a:r>
            </a:p>
            <a:p>
              <a:r>
                <a:rPr lang="en-US" sz="2600" dirty="0" smtClean="0">
                  <a:solidFill>
                    <a:schemeClr val="bg1"/>
                  </a:solidFill>
                  <a:latin typeface="Arial Narrow" pitchFamily="34" charset="0"/>
                </a:rPr>
                <a:t>    Are you adding ‘ADMIT TO ORTHOPEDICS  as</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a new OE/RR RELEASE EVENTS NAME (the 25TH)?  No// y (Yes)</a:t>
              </a:r>
            </a:p>
            <a:p>
              <a:r>
                <a:rPr lang="en-US" sz="2600" dirty="0" smtClean="0">
                  <a:solidFill>
                    <a:schemeClr val="bg1"/>
                  </a:solidFill>
                  <a:latin typeface="Arial Narrow" pitchFamily="34" charset="0"/>
                </a:rPr>
                <a:t>      OE/RR </a:t>
              </a:r>
              <a:r>
                <a:rPr lang="en-US" sz="2600" dirty="0">
                  <a:solidFill>
                    <a:schemeClr val="bg1"/>
                  </a:solidFill>
                  <a:latin typeface="Arial Narrow" pitchFamily="34" charset="0"/>
                </a:rPr>
                <a:t>RELEASE </a:t>
              </a:r>
              <a:r>
                <a:rPr lang="en-US" sz="2600" dirty="0" smtClean="0">
                  <a:solidFill>
                    <a:schemeClr val="bg1"/>
                  </a:solidFill>
                  <a:latin typeface="Arial Narrow" pitchFamily="34" charset="0"/>
                </a:rPr>
                <a:t>EVENTS TYPE OF EVENT:  ?</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Enter the type of event that should cause delayed orders to be released.</a:t>
              </a:r>
            </a:p>
            <a:p>
              <a:r>
                <a:rPr lang="en-US" sz="2600" dirty="0" smtClean="0">
                  <a:solidFill>
                    <a:schemeClr val="bg1"/>
                  </a:solidFill>
                  <a:latin typeface="Arial Narrow" pitchFamily="34" charset="0"/>
                </a:rPr>
                <a:t>	Choose from:</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A	ADMISSION</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T	TRANSFER</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D	DISCHARGE</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O	O.R.</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M	MANUAL RELEASE</a:t>
              </a:r>
            </a:p>
            <a:p>
              <a:r>
                <a:rPr lang="en-US" sz="2600" dirty="0" smtClean="0">
                  <a:solidFill>
                    <a:schemeClr val="bg1"/>
                  </a:solidFill>
                  <a:latin typeface="Arial Narrow" pitchFamily="34" charset="0"/>
                </a:rPr>
                <a:t>      OE/RR </a:t>
              </a:r>
              <a:r>
                <a:rPr lang="en-US" sz="2600" dirty="0">
                  <a:solidFill>
                    <a:schemeClr val="bg1"/>
                  </a:solidFill>
                  <a:latin typeface="Arial Narrow" pitchFamily="34" charset="0"/>
                </a:rPr>
                <a:t>RELEASE </a:t>
              </a:r>
              <a:r>
                <a:rPr lang="en-US" sz="2600" dirty="0" smtClean="0">
                  <a:solidFill>
                    <a:schemeClr val="bg1"/>
                  </a:solidFill>
                  <a:latin typeface="Arial Narrow" pitchFamily="34" charset="0"/>
                </a:rPr>
                <a:t>EVENTS TYPE OF EVENT: A  ADMISSION</a:t>
              </a:r>
            </a:p>
          </p:txBody>
        </p:sp>
        <p:grpSp>
          <p:nvGrpSpPr>
            <p:cNvPr id="3" name="Group 2"/>
            <p:cNvGrpSpPr/>
            <p:nvPr/>
          </p:nvGrpSpPr>
          <p:grpSpPr>
            <a:xfrm>
              <a:off x="6172200" y="3817404"/>
              <a:ext cx="3200400" cy="1930683"/>
              <a:chOff x="6674995" y="3840292"/>
              <a:chExt cx="3200400" cy="1930683"/>
            </a:xfrm>
          </p:grpSpPr>
          <p:pic>
            <p:nvPicPr>
              <p:cNvPr id="7" name="Picture 2" descr="picture of a persom sneering and throwing a book">
                <a:hlinkClick r:id="rId3"/>
              </p:cNvPr>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0" b="100000" l="3328" r="89864">
                            <a14:backgroundMark x1="24660" y1="22599" x2="24660" y2="22599"/>
                            <a14:backgroundMark x1="36611" y1="25047" x2="36611" y2="25047"/>
                            <a14:backgroundMark x1="31165" y1="30885" x2="31165" y2="30885"/>
                            <a14:backgroundMark x1="20272" y1="25800" x2="20272" y2="25800"/>
                            <a14:backgroundMark x1="29501" y1="21657" x2="29501" y2="21657"/>
                            <a14:backgroundMark x1="35552" y1="18267" x2="35552" y2="18267"/>
                            <a14:backgroundMark x1="40393" y1="18267" x2="40393" y2="18267"/>
                            <a14:backgroundMark x1="26172" y1="30132" x2="26172" y2="30132"/>
                            <a14:backgroundMark x1="19667" y1="35970" x2="19667" y2="35970"/>
                            <a14:backgroundMark x1="41906" y1="37288" x2="41906" y2="37288"/>
                            <a14:backgroundMark x1="42965" y1="46704" x2="42965" y2="46704"/>
                          </a14:backgroundRemoval>
                        </a14:imgEffect>
                      </a14:imgLayer>
                    </a14:imgProps>
                  </a:ext>
                  <a:ext uri="{28A0092B-C50C-407E-A947-70E740481C1C}">
                    <a14:useLocalDpi xmlns="" xmlns:a14="http://schemas.microsoft.com/office/drawing/2010/main" val="0"/>
                  </a:ext>
                </a:extLst>
              </a:blip>
              <a:stretch>
                <a:fillRect/>
              </a:stretch>
            </p:blipFill>
            <p:spPr bwMode="auto">
              <a:xfrm>
                <a:off x="7091251" y="3840292"/>
                <a:ext cx="2784144" cy="1930683"/>
              </a:xfrm>
              <a:prstGeom prst="rect">
                <a:avLst/>
              </a:prstGeom>
              <a:noFill/>
              <a:ln>
                <a:noFill/>
              </a:ln>
            </p:spPr>
          </p:pic>
          <p:pic>
            <p:nvPicPr>
              <p:cNvPr id="8" name="Picture 6" descr="picture of an open book"/>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0" b="89590" l="0" r="100000">
                            <a14:foregroundMark x1="34893" y1="32492" x2="34893" y2="32492"/>
                            <a14:foregroundMark x1="29240" y1="29338" x2="29240" y2="29338"/>
                            <a14:foregroundMark x1="23587" y1="29338" x2="23587" y2="29338"/>
                            <a14:foregroundMark x1="17934" y1="26498" x2="17934" y2="26498"/>
                          </a14:backgroundRemoval>
                        </a14:imgEffect>
                      </a14:imgLayer>
                    </a14:imgProps>
                  </a:ext>
                  <a:ext uri="{28A0092B-C50C-407E-A947-70E740481C1C}">
                    <a14:useLocalDpi xmlns="" xmlns:a14="http://schemas.microsoft.com/office/drawing/2010/main" val="0"/>
                  </a:ext>
                </a:extLst>
              </a:blip>
              <a:stretch>
                <a:fillRect/>
              </a:stretch>
            </p:blipFill>
            <p:spPr bwMode="auto">
              <a:xfrm>
                <a:off x="6674995" y="3914776"/>
                <a:ext cx="1621131" cy="808653"/>
              </a:xfrm>
              <a:prstGeom prst="rect">
                <a:avLst/>
              </a:prstGeom>
              <a:noFill/>
              <a:ln w="9525">
                <a:noFill/>
                <a:miter lim="800000"/>
                <a:headEnd/>
                <a:tailEnd/>
              </a:ln>
            </p:spPr>
          </p:pic>
        </p:grpSp>
      </p:grpSp>
    </p:spTree>
    <p:extLst>
      <p:ext uri="{BB962C8B-B14F-4D97-AF65-F5344CB8AC3E}">
        <p14:creationId xmlns="" xmlns:p14="http://schemas.microsoft.com/office/powerpoint/2010/main" val="2613498596"/>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image of a computer keyboard with a woman pressing a single key, digital data, globe, and sky in background">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219313724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screen shot of CPRS menu, 664 entry highlighted; option 1 highlighted&#10;&#10;   OE/RR RELEASE EVENTS DIVISION: 664&#10;     1  664  SAN DIEGO HCS  CA  VAMC  664&#10;     2  6649AA  SAN DIEGO NHC  CA  NHC  6649AA&#10;     3  664BU  SAN DIEGO DOMICILIARY  CA  DOM  664BU&#10;     4  664BY  MISSION VALLEY  CA  OPC  664BY&#10;     5  664CU  NAVAL MEDICAL CENTER SAN DIEGO USNH 664CU&#10;Press &lt;RETURN&gt; to see more, ‘^’ to exit this list, OR&#10;CHOOSE 1-5:  1&#10;"/>
          <p:cNvSpPr txBox="1"/>
          <p:nvPr/>
        </p:nvSpPr>
        <p:spPr>
          <a:xfrm>
            <a:off x="0" y="1371600"/>
            <a:ext cx="9144000" cy="3539430"/>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   OE/RR RELEASE EVENTS DIVISION: 664</a:t>
            </a:r>
          </a:p>
          <a:p>
            <a:r>
              <a:rPr lang="en-US" sz="2800" dirty="0" smtClean="0">
                <a:solidFill>
                  <a:schemeClr val="bg1"/>
                </a:solidFill>
                <a:latin typeface="Arial Narrow" pitchFamily="34" charset="0"/>
              </a:rPr>
              <a:t>     1  664  SAN DIEGO HCS  CA  VAMC  664</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2  6649AA  SAN DIEGO NHC  CA  NHC  6649AA</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3  664BU  SAN DIEGO DOMICILIARY  CA  DOM  664BU</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4  664BY  MISSION VALLEY  CA  OPC  664BY</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5  664CU  NAVAL MEDICAL CENTER SAN DIEGO USNH 664CU</a:t>
            </a:r>
          </a:p>
          <a:p>
            <a:r>
              <a:rPr lang="en-US" sz="2800" dirty="0" smtClean="0">
                <a:solidFill>
                  <a:schemeClr val="bg1"/>
                </a:solidFill>
                <a:latin typeface="Arial Narrow" pitchFamily="34" charset="0"/>
              </a:rPr>
              <a:t>Press &lt;RETURN&gt; to see more, ‘^’ to exit this list, OR</a:t>
            </a:r>
          </a:p>
          <a:p>
            <a:r>
              <a:rPr lang="en-US" sz="2800" dirty="0" smtClean="0">
                <a:solidFill>
                  <a:schemeClr val="bg1"/>
                </a:solidFill>
                <a:latin typeface="Arial Narrow" pitchFamily="34" charset="0"/>
              </a:rPr>
              <a:t>CHOOSE 1-5:  1</a:t>
            </a:r>
          </a:p>
        </p:txBody>
      </p:sp>
      <p:sp>
        <p:nvSpPr>
          <p:cNvPr id="7" name="Rounded Rectangle 6" descr="rounded green rectangle highlighting option 1"/>
          <p:cNvSpPr/>
          <p:nvPr/>
        </p:nvSpPr>
        <p:spPr>
          <a:xfrm>
            <a:off x="2008496" y="4408338"/>
            <a:ext cx="3810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descr="rounded green rectangle highlighting 664"/>
          <p:cNvSpPr/>
          <p:nvPr/>
        </p:nvSpPr>
        <p:spPr>
          <a:xfrm>
            <a:off x="5410200" y="1398896"/>
            <a:ext cx="6096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92059075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descr="screen shot of CPRS menu:&#10;&#10;Do you want to copy from an existing entry?  NO//&#10;&#10;NOTE:  New entries start INACTIVATED&#10;&#10;NAME:  ADMIT TO ORTHOPEDICS          Replace&#10;DISTPLAY TEXT:  ADMIT TO ORTHOPEDICS          Replace&#10;TYPE OF EVENT:  ADMISSION//&#10;ADMIT TO DIVISION:  SAN DIEGO HCS//&#10;MAS MOVEMENT TYPE:&#10;"/>
          <p:cNvSpPr txBox="1"/>
          <p:nvPr/>
        </p:nvSpPr>
        <p:spPr>
          <a:xfrm>
            <a:off x="39805" y="1262416"/>
            <a:ext cx="9067800" cy="4385816"/>
          </a:xfrm>
          <a:prstGeom prst="rect">
            <a:avLst/>
          </a:prstGeom>
          <a:solidFill>
            <a:srgbClr val="130195"/>
          </a:solidFill>
          <a:ln w="38100">
            <a:solidFill>
              <a:srgbClr val="FFFF00"/>
            </a:solidFill>
          </a:ln>
        </p:spPr>
        <p:txBody>
          <a:bodyPr wrap="square" rtlCol="0">
            <a:spAutoFit/>
          </a:bodyPr>
          <a:lstStyle/>
          <a:p>
            <a:r>
              <a:rPr lang="en-US" sz="3100" dirty="0" smtClean="0">
                <a:solidFill>
                  <a:schemeClr val="bg1"/>
                </a:solidFill>
                <a:latin typeface="Arial Narrow" pitchFamily="34" charset="0"/>
              </a:rPr>
              <a:t>Do you want to copy from an existing entry?  NO//</a:t>
            </a:r>
          </a:p>
          <a:p>
            <a:endParaRPr lang="en-US" sz="3100" dirty="0">
              <a:solidFill>
                <a:schemeClr val="bg1"/>
              </a:solidFill>
              <a:latin typeface="Arial Narrow" pitchFamily="34" charset="0"/>
            </a:endParaRPr>
          </a:p>
          <a:p>
            <a:r>
              <a:rPr lang="en-US" sz="3100" dirty="0" smtClean="0">
                <a:solidFill>
                  <a:schemeClr val="bg1"/>
                </a:solidFill>
                <a:latin typeface="Arial Narrow" pitchFamily="34" charset="0"/>
              </a:rPr>
              <a:t>NOTE:  New entries start INACTIVATED</a:t>
            </a:r>
          </a:p>
          <a:p>
            <a:endParaRPr lang="en-US" sz="3100" dirty="0">
              <a:solidFill>
                <a:schemeClr val="bg1"/>
              </a:solidFill>
              <a:latin typeface="Arial Narrow" pitchFamily="34" charset="0"/>
            </a:endParaRPr>
          </a:p>
          <a:p>
            <a:r>
              <a:rPr lang="en-US" sz="3100" dirty="0" smtClean="0">
                <a:solidFill>
                  <a:schemeClr val="bg1"/>
                </a:solidFill>
                <a:latin typeface="Arial Narrow" pitchFamily="34" charset="0"/>
              </a:rPr>
              <a:t>NAME:  ADMIT TO ORTHOPEDICS          Replace</a:t>
            </a:r>
          </a:p>
          <a:p>
            <a:r>
              <a:rPr lang="en-US" sz="3100" dirty="0" smtClean="0">
                <a:solidFill>
                  <a:schemeClr val="bg1"/>
                </a:solidFill>
                <a:latin typeface="Arial Narrow" pitchFamily="34" charset="0"/>
              </a:rPr>
              <a:t>DISTPLAY TEXT:  ADMIT TO ORTHOPEDICS          Replace</a:t>
            </a:r>
          </a:p>
          <a:p>
            <a:r>
              <a:rPr lang="en-US" sz="3100" dirty="0" smtClean="0">
                <a:solidFill>
                  <a:schemeClr val="bg1"/>
                </a:solidFill>
                <a:latin typeface="Arial Narrow" pitchFamily="34" charset="0"/>
              </a:rPr>
              <a:t>TYPE OF EVENT:  ADMISSION//</a:t>
            </a:r>
          </a:p>
          <a:p>
            <a:r>
              <a:rPr lang="en-US" sz="3100" dirty="0" smtClean="0">
                <a:solidFill>
                  <a:schemeClr val="bg1"/>
                </a:solidFill>
                <a:latin typeface="Arial Narrow" pitchFamily="34" charset="0"/>
              </a:rPr>
              <a:t>ADMIT TO DIVISION:  SAN DIEGO HCS//</a:t>
            </a:r>
          </a:p>
          <a:p>
            <a:r>
              <a:rPr lang="en-US" sz="3100" dirty="0" smtClean="0">
                <a:solidFill>
                  <a:schemeClr val="bg1"/>
                </a:solidFill>
                <a:latin typeface="Arial Narrow" pitchFamily="34" charset="0"/>
              </a:rPr>
              <a:t>MAS MOVEMENT TYPE:</a:t>
            </a:r>
          </a:p>
        </p:txBody>
      </p:sp>
    </p:spTree>
    <p:extLst>
      <p:ext uri="{BB962C8B-B14F-4D97-AF65-F5344CB8AC3E}">
        <p14:creationId xmlns="" xmlns:p14="http://schemas.microsoft.com/office/powerpoint/2010/main" val="411530141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screen shot of CPRS menu: &#10;&#10;MAS MOVEMENT TYPE:  ?&#10;     For ADT events, enter an MAS Movement Type to further define the    &#10;     event if necessary.&#10;     You may only select MAS MOVEMENT TYPES that are associated   &#10;     with the TYPE field selection above.&#10;Answer with MAS MOVEMENT TYPE ENTRY NUMBER, or NAME&#10;Do you want the entire MAS MOVEMENT TYPE List?  y  (YES)&#10;    Choose from:&#10;    8  AMBULATORY CARE (OPT-AC)&#10;    9  TRANSFER IN&#10;    15  DIRECT&#10;    18  READMISSION TO IMLTC/NHCU/DOMICILIARY&#10;    28  NON-SERVICE CONNECTED (OPT-NSC)&#10;    29  PRE-BED CARE (OPT-PBC)&#10;    30  NON-VETERAN (OPT-NVE)&#10;    36  WAITING LIST&#10;"/>
          <p:cNvSpPr txBox="1"/>
          <p:nvPr/>
        </p:nvSpPr>
        <p:spPr>
          <a:xfrm>
            <a:off x="35256" y="201304"/>
            <a:ext cx="9067800" cy="6494085"/>
          </a:xfrm>
          <a:prstGeom prst="rect">
            <a:avLst/>
          </a:prstGeom>
          <a:solidFill>
            <a:srgbClr val="130195"/>
          </a:solidFill>
          <a:ln w="38100">
            <a:solidFill>
              <a:srgbClr val="FFFF00"/>
            </a:solidFill>
          </a:ln>
        </p:spPr>
        <p:txBody>
          <a:bodyPr wrap="square" rtlCol="0">
            <a:spAutoFit/>
          </a:bodyPr>
          <a:lstStyle/>
          <a:p>
            <a:r>
              <a:rPr lang="en-US" sz="2600" dirty="0" smtClean="0">
                <a:solidFill>
                  <a:schemeClr val="bg1"/>
                </a:solidFill>
                <a:latin typeface="Arial Narrow" pitchFamily="34" charset="0"/>
              </a:rPr>
              <a:t>MAS MOVEMENT TYPE:  ?</a:t>
            </a:r>
          </a:p>
          <a:p>
            <a:r>
              <a:rPr lang="en-US" sz="2600" dirty="0" smtClean="0">
                <a:solidFill>
                  <a:schemeClr val="bg1"/>
                </a:solidFill>
                <a:latin typeface="Arial Narrow" pitchFamily="34" charset="0"/>
              </a:rPr>
              <a:t>     For ADT events, enter an MAS Movement Type to further define the    </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event if necessary.</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You may only select MAS MOVEMENT TYPES that are associated   </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with the TYPE field selection above.</a:t>
            </a:r>
          </a:p>
          <a:p>
            <a:r>
              <a:rPr lang="en-US" sz="2600" dirty="0" smtClean="0">
                <a:solidFill>
                  <a:schemeClr val="bg1"/>
                </a:solidFill>
                <a:latin typeface="Arial Narrow" pitchFamily="34" charset="0"/>
              </a:rPr>
              <a:t>Answer with MAS MOVEMENT TYPE ENTRY NUMBER, or NAME</a:t>
            </a:r>
          </a:p>
          <a:p>
            <a:r>
              <a:rPr lang="en-US" sz="2600" dirty="0" smtClean="0">
                <a:solidFill>
                  <a:schemeClr val="bg1"/>
                </a:solidFill>
                <a:latin typeface="Arial Narrow" pitchFamily="34" charset="0"/>
              </a:rPr>
              <a:t>Do you want the entire MAS MOVEMENT TYPE List?  y  (YES)</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Choose from:</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8		AMBULATORY CARE (OPT-AC)</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9		TRANSFER IN</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15		DIRECT</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18		READMISSION TO IMLTC/NHCU/DOMICILIARY</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28		NON-SERVICE CONNECTED (OPT-NSC)</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29		PRE-BED CARE (OPT-PBC)</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30		NON-VETERAN (OPT-NVE)</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36		WAITING LIST</a:t>
            </a:r>
          </a:p>
        </p:txBody>
      </p:sp>
      <p:sp>
        <p:nvSpPr>
          <p:cNvPr id="4" name="Rounded Rectangle 3" descr="rounded green rectangle MAS MOVEMENT TYPE:  ?&#10;"/>
          <p:cNvSpPr/>
          <p:nvPr/>
        </p:nvSpPr>
        <p:spPr>
          <a:xfrm>
            <a:off x="77336" y="201304"/>
            <a:ext cx="3504064"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357010687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descr="Select INCLUDED TREATING SPECIALTIES:&#10;Select INCLUDED LOCATIONS:&#10;Select INCLUDED TRAINING SPECIALTIES: ?&#10;  Answer with FACILITY TREATING SPECIALTY NAME, or ABBREVIATION&#10;  Do you want the entire FACILITY TREATING SPECIALTY List? Y  (Yes)&#10;     Choose from:&#10;&#10;     23 Hr Observation-Medical     GENERAL SURGERY     1F&#10;     ALCOHOL TREATMENT     ALCOHOL DEPENDENCE TRMT UNIT     72&#10;     OR ORTHOPEDIC     ORTHOPEDIC&#10;     ANESTHESIOLOGY     ANESTHESIOLOGY&#10;     BLIND REHAB     BLIND REHAB     21&#10;     BLIND REHAB OBERSERVATION     BLIND REHAB OBERSERVATION&#10;     CARDIAC INTENSIVE CARE UNIT    CARDIAC INTENSIVE CARE UNIT&#10;"/>
          <p:cNvSpPr txBox="1"/>
          <p:nvPr/>
        </p:nvSpPr>
        <p:spPr>
          <a:xfrm>
            <a:off x="35256" y="685800"/>
            <a:ext cx="9067800" cy="5478423"/>
          </a:xfrm>
          <a:prstGeom prst="rect">
            <a:avLst/>
          </a:prstGeom>
          <a:solidFill>
            <a:srgbClr val="130195"/>
          </a:solidFill>
          <a:ln w="38100">
            <a:solidFill>
              <a:srgbClr val="FFFF00"/>
            </a:solidFill>
          </a:ln>
        </p:spPr>
        <p:txBody>
          <a:bodyPr wrap="square" rtlCol="0">
            <a:spAutoFit/>
          </a:bodyPr>
          <a:lstStyle/>
          <a:p>
            <a:r>
              <a:rPr lang="en-US" sz="2500" dirty="0" smtClean="0">
                <a:solidFill>
                  <a:schemeClr val="bg1"/>
                </a:solidFill>
                <a:latin typeface="Arial Narrow" pitchFamily="34" charset="0"/>
              </a:rPr>
              <a:t>Select INCLUDED TREATING SPECIALTIES:</a:t>
            </a:r>
          </a:p>
          <a:p>
            <a:r>
              <a:rPr lang="en-US" sz="2500" dirty="0" smtClean="0">
                <a:solidFill>
                  <a:schemeClr val="bg1"/>
                </a:solidFill>
                <a:latin typeface="Arial Narrow" pitchFamily="34" charset="0"/>
              </a:rPr>
              <a:t>Select INCLUDED LOCATIONS:</a:t>
            </a:r>
          </a:p>
          <a:p>
            <a:r>
              <a:rPr lang="en-US" sz="2500" dirty="0" smtClean="0">
                <a:solidFill>
                  <a:schemeClr val="bg1"/>
                </a:solidFill>
                <a:latin typeface="Arial Narrow" pitchFamily="34" charset="0"/>
              </a:rPr>
              <a:t>Select INCLUDED TRAINING SPECIALTIES: ?</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Answer with FACILITY TREATING SPECIALTY NAME, or ABBREVIATION</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Do you want the entire FACILITY TREATING SPECIALTY List? Y  (Yes)</a:t>
            </a:r>
          </a:p>
          <a:p>
            <a:r>
              <a:rPr lang="en-US" sz="2500" dirty="0" smtClean="0">
                <a:solidFill>
                  <a:schemeClr val="bg1"/>
                </a:solidFill>
                <a:latin typeface="Arial Narrow" pitchFamily="34" charset="0"/>
              </a:rPr>
              <a:t>     Choose from:</a:t>
            </a:r>
          </a:p>
          <a:p>
            <a:endParaRPr lang="en-US" sz="2500" dirty="0">
              <a:solidFill>
                <a:schemeClr val="bg1"/>
              </a:solidFill>
              <a:latin typeface="Arial Narrow" pitchFamily="34" charset="0"/>
            </a:endParaRP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23 Hr Observation-Medical     GENERAL SURGERY     1F</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ALCOHOL TREATMENT     ALCOHOL DEPENDENCE TRMT UNIT     72</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OR ORTHOPEDIC     ORTHOPEDIC</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ANESTHESIOLOGY     ANESTHESIOLOGY</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BLIND REHAB     BLIND REHAB     21</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BLIND REHAB OBERSERVATION     </a:t>
            </a:r>
            <a:r>
              <a:rPr lang="en-US" sz="2500" dirty="0">
                <a:solidFill>
                  <a:schemeClr val="bg1"/>
                </a:solidFill>
                <a:latin typeface="Arial Narrow" pitchFamily="34" charset="0"/>
              </a:rPr>
              <a:t>BLIND REHAB OBERSERVATION</a:t>
            </a:r>
          </a:p>
          <a:p>
            <a:r>
              <a:rPr lang="en-US" sz="2500" dirty="0" smtClean="0">
                <a:solidFill>
                  <a:schemeClr val="bg1"/>
                </a:solidFill>
                <a:latin typeface="Arial Narrow" pitchFamily="34" charset="0"/>
              </a:rPr>
              <a:t>     CARDIAC INTENSIVE CARE UNIT    CARDIAC </a:t>
            </a:r>
            <a:r>
              <a:rPr lang="en-US" sz="2500" dirty="0">
                <a:solidFill>
                  <a:schemeClr val="bg1"/>
                </a:solidFill>
                <a:latin typeface="Arial Narrow" pitchFamily="34" charset="0"/>
              </a:rPr>
              <a:t>INTENSIVE CARE UNIT</a:t>
            </a:r>
            <a:endParaRPr lang="en-US" sz="2500" dirty="0" smtClean="0">
              <a:solidFill>
                <a:schemeClr val="bg1"/>
              </a:solidFill>
              <a:latin typeface="Arial Narrow" pitchFamily="34" charset="0"/>
            </a:endParaRPr>
          </a:p>
        </p:txBody>
      </p:sp>
      <p:sp>
        <p:nvSpPr>
          <p:cNvPr id="10" name="Rounded Rectangle 9" descr="rounded green rectangle highlighting INCLUDED TREATING SPECIALTIES"/>
          <p:cNvSpPr/>
          <p:nvPr/>
        </p:nvSpPr>
        <p:spPr>
          <a:xfrm>
            <a:off x="838200" y="685800"/>
            <a:ext cx="4607256"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descr="rounded green rectangle highlighting &quot;INCLUDED LOCATIONS:&quot;"/>
          <p:cNvSpPr/>
          <p:nvPr/>
        </p:nvSpPr>
        <p:spPr>
          <a:xfrm>
            <a:off x="826256" y="1143000"/>
            <a:ext cx="3136144" cy="3810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368778509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 doctor in scrub aslep in a wheelchai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59014193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screen shot of CPRS menu: &#10;&#10;Select INCLUDED TREATING SPECIALTIES:  OR ORTHOPEDIC&#10;   Are you adding OR ORHTOPEDIC as&#10;      a new INCLUDED TREATING SPECIALTIES (the 1st)&#10;No//  y   (Yes)  OR ORTHOPEDIC&#10;   INCLUDED TREATING SPECIALTIES:  OR ORTHOPEDIC&#10;   DEFAULT&#10;"/>
          <p:cNvSpPr txBox="1"/>
          <p:nvPr/>
        </p:nvSpPr>
        <p:spPr>
          <a:xfrm>
            <a:off x="43218" y="2057146"/>
            <a:ext cx="9067800" cy="2769989"/>
          </a:xfrm>
          <a:prstGeom prst="rect">
            <a:avLst/>
          </a:prstGeom>
          <a:solidFill>
            <a:srgbClr val="130195"/>
          </a:solidFill>
          <a:ln w="38100">
            <a:solidFill>
              <a:srgbClr val="FFFF00"/>
            </a:solidFill>
          </a:ln>
        </p:spPr>
        <p:txBody>
          <a:bodyPr wrap="square" rtlCol="0">
            <a:spAutoFit/>
          </a:bodyPr>
          <a:lstStyle/>
          <a:p>
            <a:r>
              <a:rPr lang="en-US" sz="2900" dirty="0" smtClean="0">
                <a:solidFill>
                  <a:schemeClr val="bg1"/>
                </a:solidFill>
                <a:latin typeface="Arial Narrow" pitchFamily="34" charset="0"/>
              </a:rPr>
              <a:t>Select INCLUDED TREATING SPECIALTIES:  OR ORTHOPEDIC</a:t>
            </a:r>
          </a:p>
          <a:p>
            <a:r>
              <a:rPr lang="en-US" sz="2900" dirty="0">
                <a:solidFill>
                  <a:schemeClr val="bg1"/>
                </a:solidFill>
                <a:latin typeface="Arial Narrow" pitchFamily="34" charset="0"/>
              </a:rPr>
              <a:t> </a:t>
            </a:r>
            <a:r>
              <a:rPr lang="en-US" sz="2900" dirty="0" smtClean="0">
                <a:solidFill>
                  <a:schemeClr val="bg1"/>
                </a:solidFill>
                <a:latin typeface="Arial Narrow" pitchFamily="34" charset="0"/>
              </a:rPr>
              <a:t>  Are you adding OR ORTHOPEDIC as</a:t>
            </a:r>
          </a:p>
          <a:p>
            <a:r>
              <a:rPr lang="en-US" sz="2900" dirty="0" smtClean="0">
                <a:solidFill>
                  <a:schemeClr val="bg1"/>
                </a:solidFill>
                <a:latin typeface="Arial Narrow" pitchFamily="34" charset="0"/>
              </a:rPr>
              <a:t>      a new INCLUDED TREATING SPECIALTIES (the 1</a:t>
            </a:r>
            <a:r>
              <a:rPr lang="en-US" sz="2900" baseline="30000" dirty="0" smtClean="0">
                <a:solidFill>
                  <a:schemeClr val="bg1"/>
                </a:solidFill>
                <a:latin typeface="Arial Narrow" pitchFamily="34" charset="0"/>
              </a:rPr>
              <a:t>st</a:t>
            </a:r>
            <a:r>
              <a:rPr lang="en-US" sz="2900" dirty="0" smtClean="0">
                <a:solidFill>
                  <a:schemeClr val="bg1"/>
                </a:solidFill>
                <a:latin typeface="Arial Narrow" pitchFamily="34" charset="0"/>
              </a:rPr>
              <a:t>)</a:t>
            </a:r>
          </a:p>
          <a:p>
            <a:r>
              <a:rPr lang="en-US" sz="2900" dirty="0" smtClean="0">
                <a:solidFill>
                  <a:schemeClr val="bg1"/>
                </a:solidFill>
                <a:latin typeface="Arial Narrow" pitchFamily="34" charset="0"/>
              </a:rPr>
              <a:t>No//  y   (Yes)  OR ORTHOPEDIC</a:t>
            </a:r>
          </a:p>
          <a:p>
            <a:r>
              <a:rPr lang="en-US" sz="2900" dirty="0">
                <a:solidFill>
                  <a:schemeClr val="bg1"/>
                </a:solidFill>
                <a:latin typeface="Arial Narrow" pitchFamily="34" charset="0"/>
              </a:rPr>
              <a:t> </a:t>
            </a:r>
            <a:r>
              <a:rPr lang="en-US" sz="2900" dirty="0" smtClean="0">
                <a:solidFill>
                  <a:schemeClr val="bg1"/>
                </a:solidFill>
                <a:latin typeface="Arial Narrow" pitchFamily="34" charset="0"/>
              </a:rPr>
              <a:t>  INCLUDED TREATING SPECIALTIES:  OR ORTHOPEDIC</a:t>
            </a:r>
          </a:p>
          <a:p>
            <a:r>
              <a:rPr lang="en-US" sz="2900" dirty="0">
                <a:solidFill>
                  <a:schemeClr val="bg1"/>
                </a:solidFill>
                <a:latin typeface="Arial Narrow" pitchFamily="34" charset="0"/>
              </a:rPr>
              <a:t> </a:t>
            </a:r>
            <a:r>
              <a:rPr lang="en-US" sz="2900" dirty="0" smtClean="0">
                <a:solidFill>
                  <a:schemeClr val="bg1"/>
                </a:solidFill>
                <a:latin typeface="Arial Narrow" pitchFamily="34" charset="0"/>
              </a:rPr>
              <a:t>  DEFAULT</a:t>
            </a:r>
          </a:p>
        </p:txBody>
      </p:sp>
      <p:sp>
        <p:nvSpPr>
          <p:cNvPr id="5" name="Rounded Rectangle 4" descr="rounded green rectangle highlighting &quot;OR ORTHOPEDIC&quot;"/>
          <p:cNvSpPr/>
          <p:nvPr/>
        </p:nvSpPr>
        <p:spPr>
          <a:xfrm>
            <a:off x="6310952" y="2098344"/>
            <a:ext cx="2786418"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230147659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screen shot of CPRS menu:&#10;Select INCLUDED LOCATIONS:  5&#10; 1 5E23MD&#10; 2 5E23SUR&#10; 3 5EMED&#10; 4 5EMEDTEL&#10; 5 5EORTHO&#10; 6 5ENEUTEL&#10; 7 5ESURG&#10; 8 5ESURTEL&#10; 9 5NASU&#10; 10 5SD23MED&#10;"/>
          <p:cNvSpPr txBox="1"/>
          <p:nvPr/>
        </p:nvSpPr>
        <p:spPr>
          <a:xfrm>
            <a:off x="35256" y="685800"/>
            <a:ext cx="9067800" cy="5509200"/>
          </a:xfrm>
          <a:prstGeom prst="rect">
            <a:avLst/>
          </a:prstGeom>
          <a:solidFill>
            <a:srgbClr val="130195"/>
          </a:solidFill>
          <a:ln w="38100">
            <a:solidFill>
              <a:srgbClr val="FFFF00"/>
            </a:solidFill>
          </a:ln>
        </p:spPr>
        <p:txBody>
          <a:bodyPr wrap="square" rtlCol="0">
            <a:spAutoFit/>
          </a:bodyPr>
          <a:lstStyle/>
          <a:p>
            <a:r>
              <a:rPr lang="en-US" sz="3200" dirty="0" smtClean="0">
                <a:solidFill>
                  <a:schemeClr val="bg1"/>
                </a:solidFill>
                <a:latin typeface="Arial Narrow" pitchFamily="34" charset="0"/>
              </a:rPr>
              <a:t>Select INCLUDED LOCATIONS:  5</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1	5E23MD</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2	5E23SUR</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3	5EMED</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4	5EMEDTEL</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5	5EORTHO</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6	5ENEUTEL</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7	5ESURG</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8	5ESURTEL</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9	5NASU</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10	5SD23MED</a:t>
            </a:r>
          </a:p>
        </p:txBody>
      </p:sp>
      <p:sp>
        <p:nvSpPr>
          <p:cNvPr id="7" name="Rounded Rectangle 6" descr="rounded green rectangle highlighting number &quot;5&quot;"/>
          <p:cNvSpPr/>
          <p:nvPr/>
        </p:nvSpPr>
        <p:spPr>
          <a:xfrm>
            <a:off x="4953000" y="762000"/>
            <a:ext cx="5334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descr="rounded green rectangle highlighting &quot;5EORTHO&quot;"/>
          <p:cNvSpPr/>
          <p:nvPr/>
        </p:nvSpPr>
        <p:spPr>
          <a:xfrm>
            <a:off x="1807192" y="3197316"/>
            <a:ext cx="19050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73908215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screen shot of CPRS menu:&#10;CHOOSE 1-5:  2  5EORTHO&#10;   Are you adding 5EORTHO as a new INCLUDED LOCATIONS &#10;(the 1ST for this RR RELEASE EVENTS)? No//  y  (Yes)&#10;   INCLUDED LOCATIONS:  5EORTHO//&#10;Select INCLUDED LOCATIONS:&#10;&#10;*Warning: You have defined locations and treating specialties for this event. As such, both must be true for orders to be released.&#10;Be sure this is what you want.&#10; "/>
          <p:cNvSpPr txBox="1"/>
          <p:nvPr/>
        </p:nvSpPr>
        <p:spPr>
          <a:xfrm>
            <a:off x="35256" y="1080448"/>
            <a:ext cx="9067800" cy="4708981"/>
          </a:xfrm>
          <a:prstGeom prst="rect">
            <a:avLst/>
          </a:prstGeom>
          <a:solidFill>
            <a:srgbClr val="130195"/>
          </a:solidFill>
          <a:ln w="38100">
            <a:solidFill>
              <a:srgbClr val="FFFF00"/>
            </a:solidFill>
          </a:ln>
        </p:spPr>
        <p:txBody>
          <a:bodyPr wrap="square" rtlCol="0">
            <a:spAutoFit/>
          </a:bodyPr>
          <a:lstStyle/>
          <a:p>
            <a:r>
              <a:rPr lang="en-US" sz="3000" dirty="0" smtClean="0">
                <a:solidFill>
                  <a:schemeClr val="bg1"/>
                </a:solidFill>
                <a:latin typeface="Arial Narrow" pitchFamily="34" charset="0"/>
              </a:rPr>
              <a:t>CHOOSE 1-5:  2  5EORTHO</a:t>
            </a:r>
          </a:p>
          <a:p>
            <a:r>
              <a:rPr lang="en-US" sz="3000" dirty="0">
                <a:solidFill>
                  <a:schemeClr val="bg1"/>
                </a:solidFill>
                <a:latin typeface="Arial Narrow" pitchFamily="34" charset="0"/>
              </a:rPr>
              <a:t> </a:t>
            </a:r>
            <a:r>
              <a:rPr lang="en-US" sz="3000" dirty="0" smtClean="0">
                <a:solidFill>
                  <a:schemeClr val="bg1"/>
                </a:solidFill>
                <a:latin typeface="Arial Narrow" pitchFamily="34" charset="0"/>
              </a:rPr>
              <a:t>  Are you adding 5EORTHO as a new INCLUDED LOCATIONS </a:t>
            </a:r>
          </a:p>
          <a:p>
            <a:r>
              <a:rPr lang="en-US" sz="3000" dirty="0" smtClean="0">
                <a:solidFill>
                  <a:schemeClr val="bg1"/>
                </a:solidFill>
                <a:latin typeface="Arial Narrow" pitchFamily="34" charset="0"/>
              </a:rPr>
              <a:t>(the 1ST for this RR RELEASE EVENTS)? No//  y  (Yes)</a:t>
            </a:r>
          </a:p>
          <a:p>
            <a:r>
              <a:rPr lang="en-US" sz="3000" dirty="0" smtClean="0">
                <a:solidFill>
                  <a:schemeClr val="bg1"/>
                </a:solidFill>
                <a:latin typeface="Arial Narrow" pitchFamily="34" charset="0"/>
              </a:rPr>
              <a:t>   INCLUDED LOCATIONS:  5EORTHO//</a:t>
            </a:r>
          </a:p>
          <a:p>
            <a:r>
              <a:rPr lang="en-US" sz="3000" dirty="0" smtClean="0">
                <a:solidFill>
                  <a:schemeClr val="bg1"/>
                </a:solidFill>
                <a:latin typeface="Arial Narrow" pitchFamily="34" charset="0"/>
              </a:rPr>
              <a:t>Select INCLUDED LOCATIONS:</a:t>
            </a:r>
          </a:p>
          <a:p>
            <a:endParaRPr lang="en-US" sz="3000" dirty="0">
              <a:solidFill>
                <a:schemeClr val="bg1"/>
              </a:solidFill>
              <a:latin typeface="Arial Narrow" pitchFamily="34" charset="0"/>
            </a:endParaRPr>
          </a:p>
          <a:p>
            <a:r>
              <a:rPr lang="en-US" sz="3000" dirty="0" smtClean="0">
                <a:solidFill>
                  <a:schemeClr val="bg1"/>
                </a:solidFill>
                <a:latin typeface="Arial Narrow" pitchFamily="34" charset="0"/>
              </a:rPr>
              <a:t>*Warning: You have defined locations and treating specialties for this event. As such, both must be true for orders to be released.</a:t>
            </a:r>
          </a:p>
          <a:p>
            <a:r>
              <a:rPr lang="en-US" sz="3000" dirty="0" smtClean="0">
                <a:solidFill>
                  <a:schemeClr val="bg1"/>
                </a:solidFill>
                <a:latin typeface="Arial Narrow" pitchFamily="34" charset="0"/>
              </a:rPr>
              <a:t>Be sure this is what you want.</a:t>
            </a:r>
          </a:p>
        </p:txBody>
      </p:sp>
      <p:sp>
        <p:nvSpPr>
          <p:cNvPr id="5" name="Rounded Rectangle 4" descr="rounded green rectangle highlighting: &quot;*Warning: You have defined locations and treating specialties for this event. As such, both must be true for orders to be released.&#10;Be sure this is what you want.&#10;&quot;"/>
          <p:cNvSpPr/>
          <p:nvPr/>
        </p:nvSpPr>
        <p:spPr>
          <a:xfrm>
            <a:off x="53452" y="3886200"/>
            <a:ext cx="8619700" cy="18288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412488103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371600"/>
            <a:ext cx="8534400" cy="5257800"/>
          </a:xfrm>
        </p:spPr>
        <p:txBody>
          <a:bodyPr>
            <a:normAutofit/>
          </a:bodyPr>
          <a:lstStyle/>
          <a:p>
            <a:pPr marL="0" indent="0" algn="ctr">
              <a:buNone/>
            </a:pPr>
            <a:r>
              <a:rPr lang="en-US" sz="3400" dirty="0"/>
              <a:t>In thinking about whether to include TREATING SPECIALTIES and/or specific LOCATIONS in a release </a:t>
            </a:r>
            <a:r>
              <a:rPr lang="en-US" sz="3400" dirty="0" smtClean="0"/>
              <a:t>event…what are potential </a:t>
            </a:r>
            <a:r>
              <a:rPr lang="en-US" sz="3400" dirty="0"/>
              <a:t>“got </a:t>
            </a:r>
            <a:r>
              <a:rPr lang="en-US" sz="3400" dirty="0" smtClean="0"/>
              <a:t>ya’s”?</a:t>
            </a:r>
            <a:endParaRPr lang="en-US" sz="3400" dirty="0"/>
          </a:p>
          <a:p>
            <a:pPr marL="1314450" lvl="2" indent="-514350">
              <a:buFont typeface="+mj-lt"/>
              <a:buAutoNum type="alphaUcPeriod"/>
            </a:pPr>
            <a:r>
              <a:rPr lang="en-US" sz="3100" dirty="0"/>
              <a:t>Wrong Treating Specialty selected for the patient movement</a:t>
            </a:r>
          </a:p>
          <a:p>
            <a:pPr marL="1314450" lvl="2" indent="-514350">
              <a:buFont typeface="+mj-lt"/>
              <a:buAutoNum type="alphaUcPeriod"/>
            </a:pPr>
            <a:r>
              <a:rPr lang="en-US" sz="3100" dirty="0"/>
              <a:t>Wrong Location selected for the patient movement</a:t>
            </a:r>
          </a:p>
          <a:p>
            <a:pPr marL="1314450" lvl="2" indent="-514350">
              <a:buFont typeface="+mj-lt"/>
              <a:buAutoNum type="alphaUcPeriod"/>
            </a:pPr>
            <a:r>
              <a:rPr lang="en-US" sz="3100" dirty="0"/>
              <a:t>Both A &amp; B</a:t>
            </a:r>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6521632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screen shot of CPRS menu, &quot;EVENT ORDER DIALOG:  ?&quot; highlighted&#10;SHORT NAME:&#10;EVENT ORDER DIALOG:  ?&#10; Enter the dialog to be used to create an order for this  event. Only DIALOG type entries may be selected.&#10;Answer with ORDER DIALOG NAME, or DISPLAY TEXT&#10;Do you want the entire ORDER DIALOG List? n  (No)&#10;EVENT ORDER DIALOG:  OR GXMOVE ADMIT PATIENT&#10;"/>
          <p:cNvSpPr txBox="1"/>
          <p:nvPr/>
        </p:nvSpPr>
        <p:spPr>
          <a:xfrm>
            <a:off x="35256" y="1642170"/>
            <a:ext cx="9067800" cy="3539430"/>
          </a:xfrm>
          <a:prstGeom prst="rect">
            <a:avLst/>
          </a:prstGeom>
          <a:solidFill>
            <a:srgbClr val="130195"/>
          </a:solidFill>
          <a:ln w="38100">
            <a:solidFill>
              <a:srgbClr val="FFFF00"/>
            </a:solidFill>
          </a:ln>
        </p:spPr>
        <p:txBody>
          <a:bodyPr wrap="square" rtlCol="0">
            <a:spAutoFit/>
          </a:bodyPr>
          <a:lstStyle/>
          <a:p>
            <a:r>
              <a:rPr lang="en-US" sz="3200" dirty="0" smtClean="0">
                <a:solidFill>
                  <a:schemeClr val="bg1"/>
                </a:solidFill>
                <a:latin typeface="Arial Narrow" pitchFamily="34" charset="0"/>
              </a:rPr>
              <a:t>SHORT NAME:</a:t>
            </a:r>
          </a:p>
          <a:p>
            <a:r>
              <a:rPr lang="en-US" sz="3200" dirty="0" smtClean="0">
                <a:solidFill>
                  <a:schemeClr val="bg1"/>
                </a:solidFill>
                <a:latin typeface="Arial Narrow" pitchFamily="34" charset="0"/>
              </a:rPr>
              <a:t>EVENT ORDER DIALOG:  ?</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Enter the dialog to be used to create an order for this 	event. Only DIALOG type entries may be selected.</a:t>
            </a:r>
          </a:p>
          <a:p>
            <a:r>
              <a:rPr lang="en-US" sz="3200" dirty="0" smtClean="0">
                <a:solidFill>
                  <a:schemeClr val="bg1"/>
                </a:solidFill>
                <a:latin typeface="Arial Narrow" pitchFamily="34" charset="0"/>
              </a:rPr>
              <a:t>Answer with ORDER DIALOG NAME, or DISPLAY TEXT</a:t>
            </a:r>
          </a:p>
          <a:p>
            <a:r>
              <a:rPr lang="en-US" sz="3200" dirty="0" smtClean="0">
                <a:solidFill>
                  <a:schemeClr val="bg1"/>
                </a:solidFill>
                <a:latin typeface="Arial Narrow" pitchFamily="34" charset="0"/>
              </a:rPr>
              <a:t>Do you want the entire ORDER DIALOG List? n  (No)</a:t>
            </a:r>
          </a:p>
          <a:p>
            <a:r>
              <a:rPr lang="en-US" sz="3200" dirty="0" smtClean="0">
                <a:solidFill>
                  <a:schemeClr val="bg1"/>
                </a:solidFill>
                <a:latin typeface="Arial Narrow" pitchFamily="34" charset="0"/>
              </a:rPr>
              <a:t>EVENT ORDER DIALOG:  OR GXMOVE ADMIT PATIENT</a:t>
            </a:r>
          </a:p>
        </p:txBody>
      </p:sp>
      <p:sp>
        <p:nvSpPr>
          <p:cNvPr id="7" name="Rounded Rectangle 6" descr="rounded green rectangle highlighting &quot;EVENT ORDER DIALOG:  ?&quot;"/>
          <p:cNvSpPr/>
          <p:nvPr/>
        </p:nvSpPr>
        <p:spPr>
          <a:xfrm>
            <a:off x="84160" y="2206730"/>
            <a:ext cx="4416756"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330369555"/>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white rectangle"/>
          <p:cNvPicPr>
            <a:picLocks noChangeAspect="1" noChangeArrowheads="1"/>
          </p:cNvPicPr>
          <p:nvPr/>
        </p:nvPicPr>
        <p:blipFill>
          <a:blip r:embed="rId3" cstate="print"/>
          <a:srcRect/>
          <a:stretch>
            <a:fillRect/>
          </a:stretch>
        </p:blipFill>
        <p:spPr bwMode="auto">
          <a:xfrm>
            <a:off x="5105400" y="2400300"/>
            <a:ext cx="628650" cy="114300"/>
          </a:xfrm>
          <a:prstGeom prst="rect">
            <a:avLst/>
          </a:prstGeom>
          <a:noFill/>
          <a:ln w="9525">
            <a:noFill/>
            <a:miter lim="800000"/>
            <a:headEnd/>
            <a:tailEnd/>
          </a:ln>
        </p:spPr>
      </p:pic>
      <p:pic>
        <p:nvPicPr>
          <p:cNvPr id="8194" name="Picture 2" descr="white rectangle"/>
          <p:cNvPicPr>
            <a:picLocks noChangeAspect="1" noChangeArrowheads="1"/>
          </p:cNvPicPr>
          <p:nvPr/>
        </p:nvPicPr>
        <p:blipFill>
          <a:blip r:embed="rId4" cstate="print"/>
          <a:srcRect/>
          <a:stretch>
            <a:fillRect/>
          </a:stretch>
        </p:blipFill>
        <p:spPr bwMode="auto">
          <a:xfrm>
            <a:off x="5076825" y="2438400"/>
            <a:ext cx="1019175" cy="171450"/>
          </a:xfrm>
          <a:prstGeom prst="rect">
            <a:avLst/>
          </a:prstGeom>
          <a:noFill/>
          <a:ln w="9525">
            <a:noFill/>
            <a:miter lim="800000"/>
            <a:headEnd/>
            <a:tailEnd/>
          </a:ln>
        </p:spPr>
      </p:pic>
      <p:grpSp>
        <p:nvGrpSpPr>
          <p:cNvPr id="15" name="Group 14" descr="screen shot of CPRS menu, Admit Patient menu"/>
          <p:cNvGrpSpPr/>
          <p:nvPr/>
        </p:nvGrpSpPr>
        <p:grpSpPr>
          <a:xfrm>
            <a:off x="0" y="629201"/>
            <a:ext cx="9144000" cy="6228799"/>
            <a:chOff x="1981200" y="1817837"/>
            <a:chExt cx="6829425" cy="4868713"/>
          </a:xfrm>
        </p:grpSpPr>
        <p:pic>
          <p:nvPicPr>
            <p:cNvPr id="95233" name="Picture 1" descr="screen shot of CPRS menu, Admit Patient menu"/>
            <p:cNvPicPr>
              <a:picLocks noChangeAspect="1" noChangeArrowheads="1"/>
            </p:cNvPicPr>
            <p:nvPr/>
          </p:nvPicPr>
          <p:blipFill>
            <a:blip r:embed="rId5" cstate="print"/>
            <a:srcRect/>
            <a:stretch>
              <a:fillRect/>
            </a:stretch>
          </p:blipFill>
          <p:spPr bwMode="auto">
            <a:xfrm>
              <a:off x="1981200" y="1817837"/>
              <a:ext cx="6829425" cy="4868713"/>
            </a:xfrm>
            <a:prstGeom prst="rect">
              <a:avLst/>
            </a:prstGeom>
            <a:noFill/>
            <a:ln w="9525">
              <a:noFill/>
              <a:miter lim="800000"/>
              <a:headEnd/>
              <a:tailEnd/>
            </a:ln>
          </p:spPr>
        </p:pic>
        <p:pic>
          <p:nvPicPr>
            <p:cNvPr id="8" name="Picture 2" descr="replacement text: ORTHOPEDICS"/>
            <p:cNvPicPr>
              <a:picLocks noChangeAspect="1" noChangeArrowheads="1"/>
            </p:cNvPicPr>
            <p:nvPr/>
          </p:nvPicPr>
          <p:blipFill>
            <a:blip r:embed="rId4" cstate="print"/>
            <a:srcRect/>
            <a:stretch>
              <a:fillRect/>
            </a:stretch>
          </p:blipFill>
          <p:spPr bwMode="auto">
            <a:xfrm>
              <a:off x="3200400" y="5769863"/>
              <a:ext cx="1066800" cy="152401"/>
            </a:xfrm>
            <a:prstGeom prst="rect">
              <a:avLst/>
            </a:prstGeom>
            <a:noFill/>
            <a:ln w="9525">
              <a:noFill/>
              <a:miter lim="800000"/>
              <a:headEnd/>
              <a:tailEnd/>
            </a:ln>
          </p:spPr>
        </p:pic>
        <p:pic>
          <p:nvPicPr>
            <p:cNvPr id="8196" name="Picture 4" descr="white rectangle"/>
            <p:cNvPicPr>
              <a:picLocks noChangeAspect="1" noChangeArrowheads="1"/>
            </p:cNvPicPr>
            <p:nvPr/>
          </p:nvPicPr>
          <p:blipFill>
            <a:blip r:embed="rId6" cstate="print"/>
            <a:srcRect/>
            <a:stretch>
              <a:fillRect/>
            </a:stretch>
          </p:blipFill>
          <p:spPr bwMode="auto">
            <a:xfrm flipV="1">
              <a:off x="2743200" y="6172200"/>
              <a:ext cx="2133600" cy="381000"/>
            </a:xfrm>
            <a:prstGeom prst="rect">
              <a:avLst/>
            </a:prstGeom>
            <a:noFill/>
            <a:ln w="9525">
              <a:noFill/>
              <a:miter lim="800000"/>
              <a:headEnd/>
              <a:tailEnd/>
            </a:ln>
          </p:spPr>
        </p:pic>
        <p:pic>
          <p:nvPicPr>
            <p:cNvPr id="14" name="Picture 2" descr="replacement text: ORTHOPEDICS"/>
            <p:cNvPicPr>
              <a:picLocks noChangeAspect="1" noChangeArrowheads="1"/>
            </p:cNvPicPr>
            <p:nvPr/>
          </p:nvPicPr>
          <p:blipFill>
            <a:blip r:embed="rId4" cstate="print"/>
            <a:srcRect/>
            <a:stretch>
              <a:fillRect/>
            </a:stretch>
          </p:blipFill>
          <p:spPr bwMode="auto">
            <a:xfrm>
              <a:off x="5095206" y="2232409"/>
              <a:ext cx="1502285" cy="214614"/>
            </a:xfrm>
            <a:prstGeom prst="rect">
              <a:avLst/>
            </a:prstGeom>
            <a:noFill/>
            <a:ln w="9525">
              <a:noFill/>
              <a:miter lim="800000"/>
              <a:headEnd/>
              <a:tailEnd/>
            </a:ln>
          </p:spPr>
        </p:pic>
      </p:grpSp>
      <p:sp>
        <p:nvSpPr>
          <p:cNvPr id="2" name="TextBox 1" descr="EVENT ORDER DIALOG:  OR GXMOVE ADMIT PATIENT&#10;&quot;EVENT ORDER DIALOG:&quot; is highlighted  "/>
          <p:cNvSpPr txBox="1"/>
          <p:nvPr/>
        </p:nvSpPr>
        <p:spPr>
          <a:xfrm>
            <a:off x="0" y="13648"/>
            <a:ext cx="9144000" cy="615553"/>
          </a:xfrm>
          <a:prstGeom prst="rect">
            <a:avLst/>
          </a:prstGeom>
          <a:solidFill>
            <a:srgbClr val="130195"/>
          </a:solidFill>
          <a:ln w="38100">
            <a:solidFill>
              <a:srgbClr val="FFFF00"/>
            </a:solidFill>
          </a:ln>
        </p:spPr>
        <p:txBody>
          <a:bodyPr wrap="square" rtlCol="0">
            <a:spAutoFit/>
          </a:bodyPr>
          <a:lstStyle/>
          <a:p>
            <a:pPr algn="ctr"/>
            <a:r>
              <a:rPr lang="en-US" sz="3200" dirty="0" smtClean="0">
                <a:solidFill>
                  <a:schemeClr val="bg1"/>
                </a:solidFill>
              </a:rPr>
              <a:t>EVENT ORDER </a:t>
            </a:r>
            <a:r>
              <a:rPr lang="en-US" sz="3400" dirty="0" smtClean="0">
                <a:solidFill>
                  <a:schemeClr val="bg1"/>
                </a:solidFill>
              </a:rPr>
              <a:t>DIALOG</a:t>
            </a:r>
            <a:r>
              <a:rPr lang="en-US" sz="3200" dirty="0" smtClean="0">
                <a:solidFill>
                  <a:schemeClr val="bg1"/>
                </a:solidFill>
              </a:rPr>
              <a:t>:  OR GXMOVE ADMIT PATIENT</a:t>
            </a:r>
            <a:endParaRPr lang="en-US" sz="3200" dirty="0">
              <a:solidFill>
                <a:schemeClr val="bg1"/>
              </a:solidFill>
            </a:endParaRPr>
          </a:p>
        </p:txBody>
      </p:sp>
      <p:sp>
        <p:nvSpPr>
          <p:cNvPr id="16" name="Rounded Rectangle 15" descr="rounded green rectangle"/>
          <p:cNvSpPr/>
          <p:nvPr/>
        </p:nvSpPr>
        <p:spPr>
          <a:xfrm>
            <a:off x="84160" y="92824"/>
            <a:ext cx="395444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5289142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9" descr="screen shot of CPRS menu, ACTIVE ORDER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432" y="3406017"/>
            <a:ext cx="9049624" cy="3290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8" descr="screen shot of CPRS menu, DELAYED ORDE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1888" y="76200"/>
            <a:ext cx="8986706" cy="3170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descr="text box with text: Active Orders (includes Pending &amp; Re&#10;"/>
          <p:cNvSpPr txBox="1"/>
          <p:nvPr/>
        </p:nvSpPr>
        <p:spPr>
          <a:xfrm>
            <a:off x="1934330" y="4228415"/>
            <a:ext cx="7104061" cy="646331"/>
          </a:xfrm>
          <a:prstGeom prst="rect">
            <a:avLst/>
          </a:prstGeom>
          <a:solidFill>
            <a:schemeClr val="accent1"/>
          </a:solidFill>
          <a:ln w="38100">
            <a:solidFill>
              <a:srgbClr val="FFFF00"/>
            </a:solidFill>
          </a:ln>
        </p:spPr>
        <p:txBody>
          <a:bodyPr wrap="none" rtlCol="0">
            <a:spAutoFit/>
          </a:bodyPr>
          <a:lstStyle/>
          <a:p>
            <a:r>
              <a:rPr lang="en-US" sz="3600" dirty="0" smtClean="0">
                <a:solidFill>
                  <a:schemeClr val="bg1"/>
                </a:solidFill>
              </a:rPr>
              <a:t>Active Orders (includes Pending &amp; Re</a:t>
            </a:r>
            <a:endParaRPr lang="en-US" sz="3600" dirty="0">
              <a:solidFill>
                <a:schemeClr val="bg1"/>
              </a:solidFill>
            </a:endParaRPr>
          </a:p>
        </p:txBody>
      </p:sp>
      <p:cxnSp>
        <p:nvCxnSpPr>
          <p:cNvPr id="12" name="Straight Arrow Connector 11" descr="green right arrow"/>
          <p:cNvCxnSpPr/>
          <p:nvPr/>
        </p:nvCxnSpPr>
        <p:spPr>
          <a:xfrm flipV="1">
            <a:off x="1371600" y="4361081"/>
            <a:ext cx="562730" cy="190500"/>
          </a:xfrm>
          <a:prstGeom prst="straightConnector1">
            <a:avLst/>
          </a:prstGeom>
          <a:ln w="53975">
            <a:solidFill>
              <a:srgbClr val="28F82D"/>
            </a:solidFill>
            <a:tailEnd type="arrow"/>
          </a:ln>
        </p:spPr>
        <p:style>
          <a:lnRef idx="1">
            <a:schemeClr val="accent1"/>
          </a:lnRef>
          <a:fillRef idx="0">
            <a:schemeClr val="accent1"/>
          </a:fillRef>
          <a:effectRef idx="0">
            <a:schemeClr val="accent1"/>
          </a:effectRef>
          <a:fontRef idx="minor">
            <a:schemeClr val="tx1"/>
          </a:fontRef>
        </p:style>
      </p:cxnSp>
      <p:sp>
        <p:nvSpPr>
          <p:cNvPr id="2" name="TextBox 1" descr="text box with text Delayed ADMIT TO WARD Orders&#10;"/>
          <p:cNvSpPr txBox="1"/>
          <p:nvPr/>
        </p:nvSpPr>
        <p:spPr>
          <a:xfrm>
            <a:off x="2465696" y="911388"/>
            <a:ext cx="6367512" cy="646331"/>
          </a:xfrm>
          <a:prstGeom prst="rect">
            <a:avLst/>
          </a:prstGeom>
          <a:solidFill>
            <a:schemeClr val="accent1"/>
          </a:solidFill>
          <a:ln w="38100">
            <a:solidFill>
              <a:srgbClr val="FFFF00"/>
            </a:solidFill>
          </a:ln>
        </p:spPr>
        <p:txBody>
          <a:bodyPr wrap="none" rtlCol="0">
            <a:spAutoFit/>
          </a:bodyPr>
          <a:lstStyle/>
          <a:p>
            <a:r>
              <a:rPr lang="en-US" sz="3600" dirty="0" smtClean="0">
                <a:solidFill>
                  <a:schemeClr val="bg1"/>
                </a:solidFill>
              </a:rPr>
              <a:t>Delayed ADMIT TO WARD Orders</a:t>
            </a:r>
            <a:endParaRPr lang="en-US" sz="3600" dirty="0">
              <a:solidFill>
                <a:schemeClr val="bg1"/>
              </a:solidFill>
            </a:endParaRPr>
          </a:p>
        </p:txBody>
      </p:sp>
      <p:cxnSp>
        <p:nvCxnSpPr>
          <p:cNvPr id="14" name="Straight Arrow Connector 13" descr="green right arrow"/>
          <p:cNvCxnSpPr/>
          <p:nvPr/>
        </p:nvCxnSpPr>
        <p:spPr>
          <a:xfrm flipV="1">
            <a:off x="1916614" y="1234554"/>
            <a:ext cx="562730" cy="190500"/>
          </a:xfrm>
          <a:prstGeom prst="straightConnector1">
            <a:avLst/>
          </a:prstGeom>
          <a:ln w="53975">
            <a:solidFill>
              <a:srgbClr val="28F82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9987492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895599"/>
            <a:ext cx="4267200" cy="3276601"/>
          </a:xfrm>
        </p:spPr>
        <p:txBody>
          <a:bodyPr>
            <a:normAutofit fontScale="92500"/>
          </a:bodyPr>
          <a:lstStyle/>
          <a:p>
            <a:pPr marL="914400" lvl="1" indent="-514350">
              <a:buFont typeface="+mj-lt"/>
              <a:buAutoNum type="alphaUcPeriod"/>
            </a:pPr>
            <a:r>
              <a:rPr lang="en-US" dirty="0"/>
              <a:t>Wrong Treating Specialty selected for the patient movement</a:t>
            </a:r>
          </a:p>
          <a:p>
            <a:pPr marL="914400" lvl="1" indent="-514350">
              <a:buFont typeface="+mj-lt"/>
              <a:buAutoNum type="alphaUcPeriod"/>
            </a:pPr>
            <a:r>
              <a:rPr lang="en-US" dirty="0"/>
              <a:t>Wrong Location selected for the patient movement</a:t>
            </a:r>
          </a:p>
          <a:p>
            <a:pPr marL="914400" lvl="1" indent="-514350">
              <a:buFont typeface="+mj-lt"/>
              <a:buAutoNum type="alphaUcPeriod"/>
            </a:pPr>
            <a:r>
              <a:rPr lang="en-US" dirty="0"/>
              <a:t>Both A &amp; </a:t>
            </a:r>
            <a:r>
              <a:rPr lang="en-US" dirty="0" smtClean="0"/>
              <a:t>B</a:t>
            </a:r>
            <a:endParaRPr lang="en-US" dirty="0"/>
          </a:p>
        </p:txBody>
      </p:sp>
      <p:sp>
        <p:nvSpPr>
          <p:cNvPr id="3" name="Rectangle 2" descr="In thinking about whether to include TREATING SPECIALTIES and/or specific LOCATIONS in a release event…what are potential “got ya’s”?&#10;"/>
          <p:cNvSpPr/>
          <p:nvPr/>
        </p:nvSpPr>
        <p:spPr>
          <a:xfrm>
            <a:off x="152400" y="977205"/>
            <a:ext cx="8763000" cy="1384995"/>
          </a:xfrm>
          <a:prstGeom prst="rect">
            <a:avLst/>
          </a:prstGeom>
        </p:spPr>
        <p:txBody>
          <a:bodyPr wrap="square">
            <a:spAutoFit/>
          </a:bodyPr>
          <a:lstStyle/>
          <a:p>
            <a:pPr algn="ctr"/>
            <a:r>
              <a:rPr lang="en-US" sz="2800" dirty="0"/>
              <a:t>In thinking about whether to include TREATING SPECIALTIES and/or specific LOCATIONS in a release event…what are potential “</a:t>
            </a:r>
            <a:r>
              <a:rPr lang="en-US" sz="2800" dirty="0" smtClean="0"/>
              <a:t>got ya’s”?</a:t>
            </a:r>
            <a:endParaRPr lang="en-US" sz="2800" dirty="0"/>
          </a:p>
        </p:txBody>
      </p:sp>
      <p:sp>
        <p:nvSpPr>
          <p:cNvPr id="4" name="Title 3"/>
          <p:cNvSpPr>
            <a:spLocks noGrp="1"/>
          </p:cNvSpPr>
          <p:nvPr>
            <p:ph type="title"/>
          </p:nvPr>
        </p:nvSpPr>
        <p:spPr>
          <a:xfrm>
            <a:off x="914400" y="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762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13228704"/>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895599"/>
            <a:ext cx="4267200" cy="3276601"/>
          </a:xfrm>
        </p:spPr>
        <p:txBody>
          <a:bodyPr>
            <a:normAutofit fontScale="92500"/>
          </a:bodyPr>
          <a:lstStyle/>
          <a:p>
            <a:pPr marL="914400" lvl="1" indent="-514350">
              <a:buFont typeface="+mj-lt"/>
              <a:buAutoNum type="alphaUcPeriod"/>
            </a:pPr>
            <a:r>
              <a:rPr lang="en-US" dirty="0"/>
              <a:t>Wrong Treating Specialty selected for the patient movement</a:t>
            </a:r>
          </a:p>
          <a:p>
            <a:pPr marL="914400" lvl="1" indent="-514350">
              <a:buFont typeface="+mj-lt"/>
              <a:buAutoNum type="alphaUcPeriod"/>
            </a:pPr>
            <a:r>
              <a:rPr lang="en-US" dirty="0"/>
              <a:t>Wrong Location selected for the patient movement</a:t>
            </a:r>
          </a:p>
          <a:p>
            <a:pPr marL="914400" lvl="1" indent="-514350">
              <a:buFont typeface="+mj-lt"/>
              <a:buAutoNum type="alphaUcPeriod"/>
            </a:pPr>
            <a:r>
              <a:rPr lang="en-US" dirty="0"/>
              <a:t>Both A &amp; </a:t>
            </a:r>
            <a:r>
              <a:rPr lang="en-US" dirty="0" smtClean="0"/>
              <a:t>B</a:t>
            </a:r>
            <a:endParaRPr lang="en-US" dirty="0"/>
          </a:p>
        </p:txBody>
      </p:sp>
      <p:sp>
        <p:nvSpPr>
          <p:cNvPr id="3" name="Rectangle 2" descr="In thinking about whether to include TREATING SPECIALTIES and/or specific LOCATIONS in a release event…what are potential “got ya’s”?&#10;"/>
          <p:cNvSpPr/>
          <p:nvPr/>
        </p:nvSpPr>
        <p:spPr>
          <a:xfrm>
            <a:off x="152400" y="977205"/>
            <a:ext cx="8763000" cy="1384995"/>
          </a:xfrm>
          <a:prstGeom prst="rect">
            <a:avLst/>
          </a:prstGeom>
        </p:spPr>
        <p:txBody>
          <a:bodyPr wrap="square">
            <a:spAutoFit/>
          </a:bodyPr>
          <a:lstStyle/>
          <a:p>
            <a:pPr algn="ctr"/>
            <a:r>
              <a:rPr lang="en-US" sz="2800" dirty="0"/>
              <a:t>In thinking about whether to include TREATING SPECIALTIES and/or specific LOCATIONS in a release event…what are potential “</a:t>
            </a:r>
            <a:r>
              <a:rPr lang="en-US" sz="2800" dirty="0" smtClean="0"/>
              <a:t>got ya’s”?</a:t>
            </a:r>
            <a:endParaRPr lang="en-US" sz="2800" dirty="0"/>
          </a:p>
        </p:txBody>
      </p:sp>
      <p:sp>
        <p:nvSpPr>
          <p:cNvPr id="4" name="Title 3"/>
          <p:cNvSpPr>
            <a:spLocks noGrp="1"/>
          </p:cNvSpPr>
          <p:nvPr>
            <p:ph type="title"/>
          </p:nvPr>
        </p:nvSpPr>
        <p:spPr>
          <a:xfrm>
            <a:off x="914400" y="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762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7789600"/>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photo of a EKG waveform"/>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1638"/>
          <a:stretch/>
        </p:blipFill>
        <p:spPr bwMode="auto">
          <a:xfrm>
            <a:off x="0" y="5181600"/>
            <a:ext cx="9143999"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descr="screen shot of CPRS menu,&#10;ORDER SET/MENU: ?&#10; Enter the order set/menu to present to the user when &#10; delaying orders for this event.&#10; Select any ORDER DIALOG entry EXCEPT prompt types.&#10;Answer with ORDER DIALOG NAME, or DISPLAY TEXT&#10;Do you want the entire ORDER DIALOG List?  n  (No)&#10;ORDER SET/MENU:&#10;LAPSE IN #DAYS:  ?&#10; Type a Number between 1 and 9999, 0 Decimal Digits&#10;LAPSE IN #DAYS:  ??&#10;"/>
          <p:cNvSpPr txBox="1"/>
          <p:nvPr/>
        </p:nvSpPr>
        <p:spPr>
          <a:xfrm>
            <a:off x="40944" y="780395"/>
            <a:ext cx="9067800" cy="4401205"/>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ORDER SET/MENU: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Enter the order set/menu to present to the user when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delaying orders for this event.</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Select any ORDER DIALOG entry EXCEPT prompt types.</a:t>
            </a:r>
          </a:p>
          <a:p>
            <a:r>
              <a:rPr lang="en-US" sz="2800" dirty="0" smtClean="0">
                <a:solidFill>
                  <a:schemeClr val="bg1"/>
                </a:solidFill>
                <a:latin typeface="Arial Narrow" pitchFamily="34" charset="0"/>
              </a:rPr>
              <a:t>Answer with ORDER DIALOG NAME, or DISPLAY TEXT</a:t>
            </a:r>
          </a:p>
          <a:p>
            <a:r>
              <a:rPr lang="en-US" sz="2800" dirty="0" smtClean="0">
                <a:solidFill>
                  <a:schemeClr val="bg1"/>
                </a:solidFill>
                <a:latin typeface="Arial Narrow" pitchFamily="34" charset="0"/>
              </a:rPr>
              <a:t>Do you want the entire ORDER DIALOG List? </a:t>
            </a:r>
            <a:r>
              <a:rPr lang="en-US" sz="2800" dirty="0">
                <a:solidFill>
                  <a:schemeClr val="bg1"/>
                </a:solidFill>
                <a:latin typeface="Arial Narrow" pitchFamily="34" charset="0"/>
              </a:rPr>
              <a:t> n</a:t>
            </a:r>
            <a:r>
              <a:rPr lang="en-US" sz="2800" dirty="0" smtClean="0">
                <a:solidFill>
                  <a:schemeClr val="bg1"/>
                </a:solidFill>
                <a:latin typeface="Arial Narrow" pitchFamily="34" charset="0"/>
              </a:rPr>
              <a:t>  (No)</a:t>
            </a:r>
          </a:p>
          <a:p>
            <a:r>
              <a:rPr lang="en-US" sz="2800" dirty="0" smtClean="0">
                <a:solidFill>
                  <a:schemeClr val="bg1"/>
                </a:solidFill>
                <a:latin typeface="Arial Narrow" pitchFamily="34" charset="0"/>
              </a:rPr>
              <a:t>ORDER SET/MENU:</a:t>
            </a:r>
          </a:p>
          <a:p>
            <a:r>
              <a:rPr lang="en-US" sz="2800" dirty="0" smtClean="0">
                <a:solidFill>
                  <a:schemeClr val="bg1"/>
                </a:solidFill>
                <a:latin typeface="Arial Narrow" pitchFamily="34" charset="0"/>
              </a:rPr>
              <a:t>LAPSE IN #DAYS: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Type a Number between 1 and 9999, 0 Decimal Digits</a:t>
            </a:r>
          </a:p>
          <a:p>
            <a:r>
              <a:rPr lang="en-US" sz="2800" dirty="0" smtClean="0">
                <a:solidFill>
                  <a:schemeClr val="bg1"/>
                </a:solidFill>
                <a:latin typeface="Arial Narrow" pitchFamily="34" charset="0"/>
              </a:rPr>
              <a:t>LAPSE IN #DAYS:  ??</a:t>
            </a:r>
          </a:p>
        </p:txBody>
      </p:sp>
    </p:spTree>
    <p:extLst>
      <p:ext uri="{BB962C8B-B14F-4D97-AF65-F5344CB8AC3E}">
        <p14:creationId xmlns="" xmlns:p14="http://schemas.microsoft.com/office/powerpoint/2010/main" val="82665914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8" descr="image of a nurse jumping for joy">
            <a:hlinkClick r:id="rId3"/>
          </p:cNvPr>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3037" b="89875" l="9924" r="94275"/>
                    </a14:imgEffect>
                  </a14:imgLayer>
                </a14:imgProps>
              </a:ext>
              <a:ext uri="{28A0092B-C50C-407E-A947-70E740481C1C}">
                <a14:useLocalDpi xmlns="" xmlns:a14="http://schemas.microsoft.com/office/drawing/2010/main" val="0"/>
              </a:ext>
            </a:extLst>
          </a:blip>
          <a:stretch>
            <a:fillRect/>
          </a:stretch>
        </p:blipFill>
        <p:spPr bwMode="auto">
          <a:xfrm>
            <a:off x="5876925" y="15240"/>
            <a:ext cx="3267075" cy="4901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7" name="Picture 12" descr="image of a smiling nurse with a chart">
            <a:hlinkClick r:id="rId3"/>
          </p:cNvPr>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3377" b="98442" l="9818" r="89818">
                        <a14:foregroundMark x1="32364" y1="91775" x2="32364" y2="89870"/>
                        <a14:foregroundMark x1="34424" y1="93333" x2="34424" y2="93333"/>
                        <a14:foregroundMark x1="52485" y1="92987" x2="52485" y2="92987"/>
                        <a14:foregroundMark x1="57091" y1="92987" x2="57091" y2="92987"/>
                        <a14:foregroundMark x1="57091" y1="90476" x2="57091" y2="90476"/>
                        <a14:foregroundMark x1="30909" y1="92727" x2="30909" y2="92727"/>
                        <a14:foregroundMark x1="37455" y1="92727" x2="37455" y2="92727"/>
                        <a14:foregroundMark x1="29333" y1="91082" x2="29333" y2="91082"/>
                      </a14:backgroundRemoval>
                    </a14:imgEffect>
                  </a14:imgLayer>
                </a14:imgProps>
              </a:ext>
              <a:ext uri="{28A0092B-C50C-407E-A947-70E740481C1C}">
                <a14:useLocalDpi xmlns="" xmlns:a14="http://schemas.microsoft.com/office/drawing/2010/main" val="0"/>
              </a:ext>
            </a:extLst>
          </a:blip>
          <a:stretch>
            <a:fillRect/>
          </a:stretch>
        </p:blipFill>
        <p:spPr bwMode="auto">
          <a:xfrm>
            <a:off x="3200400" y="1066800"/>
            <a:ext cx="302503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10" descr="image of a nurse celebrating with her arms up">
            <a:hlinkClick r:id="rId3"/>
          </p:cNvPr>
          <p:cNvPicPr>
            <a:picLocks noGrp="1" noChangeAspect="1" noChangeArrowheads="1"/>
          </p:cNvPicPr>
          <p:nvPr>
            <p:ph idx="1"/>
          </p:nvPr>
        </p:nvPicPr>
        <p:blipFill>
          <a:blip r:embed="rId8" cstate="print">
            <a:extLst>
              <a:ext uri="{BEBA8EAE-BF5A-486C-A8C5-ECC9F3942E4B}">
                <a14:imgProps xmlns="" xmlns:a14="http://schemas.microsoft.com/office/drawing/2010/main">
                  <a14:imgLayer r:embed="rId9">
                    <a14:imgEffect>
                      <a14:backgroundRemoval t="0" b="100000" l="9697" r="89697">
                        <a14:foregroundMark x1="29333" y1="91890" x2="29333" y2="91890"/>
                        <a14:foregroundMark x1="27152" y1="92520" x2="27152" y2="92520"/>
                        <a14:foregroundMark x1="37333" y1="95669" x2="37333" y2="95669"/>
                        <a14:foregroundMark x1="39515" y1="95669" x2="39515" y2="95669"/>
                        <a14:foregroundMark x1="42667" y1="95354" x2="42667" y2="95354"/>
                      </a14:backgroundRemoval>
                    </a14:imgEffect>
                  </a14:imgLayer>
                </a14:imgProps>
              </a:ext>
              <a:ext uri="{28A0092B-C50C-407E-A947-70E740481C1C}">
                <a14:useLocalDpi xmlns="" xmlns:a14="http://schemas.microsoft.com/office/drawing/2010/main" val="0"/>
              </a:ext>
            </a:extLst>
          </a:blip>
          <a:stretch>
            <a:fillRect/>
          </a:stretch>
        </p:blipFill>
        <p:spPr>
          <a:xfrm>
            <a:off x="0" y="1954530"/>
            <a:ext cx="3429000" cy="4903470"/>
          </a:xfrm>
        </p:spPr>
      </p:pic>
    </p:spTree>
    <p:extLst>
      <p:ext uri="{BB962C8B-B14F-4D97-AF65-F5344CB8AC3E}">
        <p14:creationId xmlns="" xmlns:p14="http://schemas.microsoft.com/office/powerpoint/2010/main" val="260045754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screen shot of CPRS menu,&#10;COPY ACTIVE ORDERS:  ?&#10; Enter YES if the user should be prompted to copy active  orders when writing new delayed orders for this event.&#10; Choose from:&#10;    1 YES&#10;    0 NO&#10;"/>
          <p:cNvSpPr txBox="1"/>
          <p:nvPr/>
        </p:nvSpPr>
        <p:spPr>
          <a:xfrm>
            <a:off x="35256" y="1987182"/>
            <a:ext cx="9067800" cy="2862322"/>
          </a:xfrm>
          <a:prstGeom prst="rect">
            <a:avLst/>
          </a:prstGeom>
          <a:solidFill>
            <a:srgbClr val="130195"/>
          </a:solidFill>
          <a:ln w="38100">
            <a:solidFill>
              <a:srgbClr val="FFFF00"/>
            </a:solidFill>
          </a:ln>
        </p:spPr>
        <p:txBody>
          <a:bodyPr wrap="square" rtlCol="0">
            <a:spAutoFit/>
          </a:bodyPr>
          <a:lstStyle/>
          <a:p>
            <a:r>
              <a:rPr lang="en-US" sz="3000" dirty="0" smtClean="0">
                <a:solidFill>
                  <a:schemeClr val="bg1"/>
                </a:solidFill>
                <a:latin typeface="Arial Narrow" pitchFamily="34" charset="0"/>
              </a:rPr>
              <a:t>COPY ACTIVE ORDERS:  ?</a:t>
            </a:r>
          </a:p>
          <a:p>
            <a:r>
              <a:rPr lang="en-US" sz="3000" dirty="0">
                <a:solidFill>
                  <a:schemeClr val="bg1"/>
                </a:solidFill>
                <a:latin typeface="Arial Narrow" pitchFamily="34" charset="0"/>
              </a:rPr>
              <a:t>	</a:t>
            </a:r>
            <a:r>
              <a:rPr lang="en-US" sz="3000" dirty="0" smtClean="0">
                <a:solidFill>
                  <a:schemeClr val="bg1"/>
                </a:solidFill>
                <a:latin typeface="Arial Narrow" pitchFamily="34" charset="0"/>
              </a:rPr>
              <a:t>Enter YES if the user should be prompted to copy active 	orders when writing new delayed orders for this event.</a:t>
            </a:r>
          </a:p>
          <a:p>
            <a:r>
              <a:rPr lang="en-US" sz="3000" dirty="0">
                <a:solidFill>
                  <a:schemeClr val="bg1"/>
                </a:solidFill>
                <a:latin typeface="Arial Narrow" pitchFamily="34" charset="0"/>
              </a:rPr>
              <a:t>	</a:t>
            </a:r>
            <a:r>
              <a:rPr lang="en-US" sz="3000" dirty="0" smtClean="0">
                <a:solidFill>
                  <a:schemeClr val="bg1"/>
                </a:solidFill>
                <a:latin typeface="Arial Narrow" pitchFamily="34" charset="0"/>
              </a:rPr>
              <a:t>Choose from:</a:t>
            </a:r>
          </a:p>
          <a:p>
            <a:r>
              <a:rPr lang="en-US" sz="3000" dirty="0">
                <a:solidFill>
                  <a:schemeClr val="bg1"/>
                </a:solidFill>
                <a:latin typeface="Arial Narrow" pitchFamily="34" charset="0"/>
              </a:rPr>
              <a:t>	</a:t>
            </a:r>
            <a:r>
              <a:rPr lang="en-US" sz="3000" dirty="0" smtClean="0">
                <a:solidFill>
                  <a:schemeClr val="bg1"/>
                </a:solidFill>
                <a:latin typeface="Arial Narrow" pitchFamily="34" charset="0"/>
              </a:rPr>
              <a:t>   1	YES</a:t>
            </a:r>
          </a:p>
          <a:p>
            <a:r>
              <a:rPr lang="en-US" sz="3000" dirty="0">
                <a:solidFill>
                  <a:schemeClr val="bg1"/>
                </a:solidFill>
                <a:latin typeface="Arial Narrow" pitchFamily="34" charset="0"/>
              </a:rPr>
              <a:t>	</a:t>
            </a:r>
            <a:r>
              <a:rPr lang="en-US" sz="3000" dirty="0" smtClean="0">
                <a:solidFill>
                  <a:schemeClr val="bg1"/>
                </a:solidFill>
                <a:latin typeface="Arial Narrow" pitchFamily="34" charset="0"/>
              </a:rPr>
              <a:t>   0	NO</a:t>
            </a:r>
            <a:endParaRPr lang="en-US" sz="3000" dirty="0">
              <a:solidFill>
                <a:schemeClr val="bg1"/>
              </a:solidFill>
              <a:latin typeface="Arial Narrow" pitchFamily="34" charset="0"/>
            </a:endParaRPr>
          </a:p>
        </p:txBody>
      </p:sp>
    </p:spTree>
    <p:extLst>
      <p:ext uri="{BB962C8B-B14F-4D97-AF65-F5344CB8AC3E}">
        <p14:creationId xmlns="" xmlns:p14="http://schemas.microsoft.com/office/powerpoint/2010/main" val="1756050491"/>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388333617"/>
              </p:ext>
            </p:extLst>
          </p:nvPr>
        </p:nvGraphicFramePr>
        <p:xfrm>
          <a:off x="0" y="334780"/>
          <a:ext cx="91440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5665500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image of a stethescope on a clipboard"/>
          <p:cNvPicPr>
            <a:picLocks noChangeAspect="1"/>
          </p:cNvPicPr>
          <p:nvPr/>
        </p:nvPicPr>
        <p:blipFill>
          <a:blip r:embed="rId3" cstate="print">
            <a:extLst>
              <a:ext uri="{BEBA8EAE-BF5A-486C-A8C5-ECC9F3942E4B}">
                <a14:imgProps xmlns="" xmlns:a14="http://schemas.microsoft.com/office/drawing/2010/main">
                  <a14:imgLayer r:embed="rId4">
                    <a14:imgEffect>
                      <a14:backgroundRemoval t="0" b="100000" l="0" r="100000">
                        <a14:backgroundMark x1="53000" y1="81016" x2="53000" y2="81016"/>
                        <a14:backgroundMark x1="56800" y1="78625" x2="56800" y2="78625"/>
                        <a14:backgroundMark x1="45600" y1="82661" x2="45600" y2="82661"/>
                        <a14:backgroundMark x1="41800" y1="86846" x2="41800" y2="86846"/>
                        <a14:backgroundMark x1="55700" y1="88341" x2="55700" y2="88341"/>
                        <a14:backgroundMark x1="52200" y1="89686" x2="52200" y2="89686"/>
                        <a14:backgroundMark x1="58200" y1="85949" x2="58200" y2="85949"/>
                        <a14:backgroundMark x1="60100" y1="83558" x2="60100" y2="83558"/>
                        <a14:backgroundMark x1="62000" y1="81465" x2="62000" y2="81465"/>
                      </a14:backgroundRemoval>
                    </a14:imgEffect>
                  </a14:imgLayer>
                </a14:imgProps>
              </a:ext>
              <a:ext uri="{28A0092B-C50C-407E-A947-70E740481C1C}">
                <a14:useLocalDpi xmlns="" xmlns:a14="http://schemas.microsoft.com/office/drawing/2010/main" val="0"/>
              </a:ext>
            </a:extLst>
          </a:blip>
          <a:stretch>
            <a:fillRect/>
          </a:stretch>
        </p:blipFill>
        <p:spPr bwMode="auto">
          <a:xfrm>
            <a:off x="3429000" y="3187599"/>
            <a:ext cx="5486400" cy="3670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9" name="Picture 4" descr="image of a smiling young woman with the rthumbs up"/>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685799" y="762000"/>
            <a:ext cx="5486401" cy="357041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90861652"/>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564268" y="152400"/>
            <a:ext cx="5605818" cy="464678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2" name="Picture 3" descr="image of a senior man pondering a bin of his medication bottles"/>
          <p:cNvPicPr>
            <a:picLocks noChangeAspect="1"/>
          </p:cNvPicPr>
          <p:nvPr/>
        </p:nvPicPr>
        <p:blipFill>
          <a:blip r:embed="rId4" cstate="print">
            <a:extLst>
              <a:ext uri="{BEBA8EAE-BF5A-486C-A8C5-ECC9F3942E4B}">
                <a14:imgProps xmlns="" xmlns:a14="http://schemas.microsoft.com/office/drawing/2010/main">
                  <a14:imgLayer r:embed="rId5">
                    <a14:imgEffect>
                      <a14:backgroundRemoval t="0" b="100000" l="0" r="100000">
                        <a14:foregroundMark x1="11278" y1="72800" x2="11278" y2="72800"/>
                        <a14:foregroundMark x1="7218" y1="72200" x2="7218" y2="72200"/>
                        <a14:foregroundMark x1="4511" y1="77300" x2="4511" y2="77300"/>
                        <a14:foregroundMark x1="4962" y1="85200" x2="4962" y2="85200"/>
                        <a14:foregroundMark x1="5414" y1="80300" x2="5414" y2="80300"/>
                        <a14:foregroundMark x1="20000" y1="80700" x2="20000" y2="80700"/>
                        <a14:foregroundMark x1="84511" y1="85500" x2="84511" y2="84000"/>
                        <a14:foregroundMark x1="81805" y1="74900" x2="81805" y2="74900"/>
                        <a14:foregroundMark x1="80000" y1="72500" x2="80000" y2="72500"/>
                        <a14:foregroundMark x1="84511" y1="72500" x2="84511" y2="72500"/>
                        <a14:foregroundMark x1="27669" y1="67300" x2="27669" y2="67300"/>
                      </a14:backgroundRemoval>
                    </a14:imgEffect>
                  </a14:imgLayer>
                </a14:imgProps>
              </a:ext>
              <a:ext uri="{28A0092B-C50C-407E-A947-70E740481C1C}">
                <a14:useLocalDpi xmlns="" xmlns:a14="http://schemas.microsoft.com/office/drawing/2010/main" val="0"/>
              </a:ext>
            </a:extLst>
          </a:blip>
          <a:stretch>
            <a:fillRect/>
          </a:stretch>
        </p:blipFill>
        <p:spPr bwMode="auto">
          <a:xfrm>
            <a:off x="5847149" y="1524000"/>
            <a:ext cx="3296851" cy="495767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3" name="Picture 4" descr="image of a juble of medications in bottles and packs"/>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252590" y="3657600"/>
            <a:ext cx="4114587" cy="308638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0631182"/>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of a lab technician in full protective clothes titering samples into test tube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446896" y="1406772"/>
            <a:ext cx="4648200" cy="41558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8" name="Picture 2" descr="image of a laboratory microscope"/>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4504546" cy="6858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5565988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1" descr="image of a woman patient in a hospital bed with her meal on the tray in front of he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971800" y="2743200"/>
            <a:ext cx="6000750" cy="400049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1" name="Picture 4" descr="image of healthy fruit with a stethescopt around it"/>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4520974" y="-144439"/>
            <a:ext cx="4623026" cy="3070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0" name="Picture 3" descr="image of a hospital fod servcie tray and meal"/>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196908" y="1066800"/>
            <a:ext cx="4343400" cy="288789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77211730"/>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image of a leg/knee x-ray">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4811973" y="0"/>
            <a:ext cx="4343400" cy="2995337"/>
          </a:xfrm>
          <a:prstGeom prst="rect">
            <a:avLst/>
          </a:prstGeom>
          <a:ln>
            <a:noFill/>
          </a:ln>
          <a:effectLst>
            <a:softEdge rad="112500"/>
          </a:effectLst>
        </p:spPr>
      </p:pic>
      <p:pic>
        <p:nvPicPr>
          <p:cNvPr id="38914" name="Picture 1" descr="image of a chest x-ray"/>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0" y="0"/>
            <a:ext cx="4953000" cy="574623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0" name="Picture 2" descr="image of a hand/arm x-ray, with thumbs up ">
            <a:hlinkClick r:id="rId3"/>
          </p:cNvPr>
          <p:cNvPicPr>
            <a:picLocks noChangeAspect="1" noChangeArrowheads="1"/>
          </p:cNvPicPr>
          <p:nvPr/>
        </p:nvPicPr>
        <p:blipFill>
          <a:blip r:embed="rId6" cstate="print">
            <a:extLst>
              <a:ext uri="{28A0092B-C50C-407E-A947-70E740481C1C}">
                <a14:useLocalDpi xmlns="" xmlns:a14="http://schemas.microsoft.com/office/drawing/2010/main" val="0"/>
              </a:ext>
            </a:extLst>
          </a:blip>
          <a:stretch>
            <a:fillRect/>
          </a:stretch>
        </p:blipFill>
        <p:spPr bwMode="auto">
          <a:xfrm>
            <a:off x="0" y="3852081"/>
            <a:ext cx="5238538" cy="3048000"/>
          </a:xfrm>
          <a:prstGeom prst="rect">
            <a:avLst/>
          </a:prstGeom>
          <a:ln>
            <a:noFill/>
          </a:ln>
          <a:effectLst>
            <a:softEdge rad="112500"/>
          </a:effectLst>
        </p:spPr>
      </p:pic>
      <p:pic>
        <p:nvPicPr>
          <p:cNvPr id="2" name="Picture 1" descr="image of a hand/arm x-ray, with thumb and forefinger touchi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181600" y="2768221"/>
            <a:ext cx="3276600" cy="4114800"/>
          </a:xfrm>
          <a:prstGeom prst="rect">
            <a:avLst/>
          </a:prstGeom>
          <a:ln>
            <a:noFill/>
          </a:ln>
          <a:effectLst>
            <a:softEdge rad="112500"/>
          </a:effectLst>
        </p:spPr>
      </p:pic>
    </p:spTree>
    <p:extLst>
      <p:ext uri="{BB962C8B-B14F-4D97-AF65-F5344CB8AC3E}">
        <p14:creationId xmlns="" xmlns:p14="http://schemas.microsoft.com/office/powerpoint/2010/main" val="2178528877"/>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2" descr="image of a laptop with a stethescope on it"/>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rot="2634489">
            <a:off x="4328117" y="2163417"/>
            <a:ext cx="3402013" cy="4184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8" name="Picture 2" descr="image of an arm with a ster-ended &quot;magic&quot; wand"/>
          <p:cNvPicPr>
            <a:picLocks noChangeAspect="1" noChangeArrowheads="1"/>
          </p:cNvPicPr>
          <p:nvPr/>
        </p:nvPicPr>
        <p:blipFill>
          <a:blip r:embed="rId4" cstate="print">
            <a:clrChange>
              <a:clrFrom>
                <a:srgbClr val="FAFAFA"/>
              </a:clrFrom>
              <a:clrTo>
                <a:srgbClr val="FAFAFA">
                  <a:alpha val="0"/>
                </a:srgbClr>
              </a:clrTo>
            </a:clrChange>
            <a:extLst>
              <a:ext uri="{28A0092B-C50C-407E-A947-70E740481C1C}">
                <a14:useLocalDpi xmlns="" xmlns:a14="http://schemas.microsoft.com/office/drawing/2010/main" val="0"/>
              </a:ext>
            </a:extLst>
          </a:blip>
          <a:srcRect/>
          <a:stretch>
            <a:fillRect/>
          </a:stretch>
        </p:blipFill>
        <p:spPr bwMode="auto">
          <a:xfrm>
            <a:off x="5715000" y="304800"/>
            <a:ext cx="2679700" cy="251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Picture 1" descr="image of a nurse/orderly helping a woman out of bed"/>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462492" y="892175"/>
            <a:ext cx="3418416" cy="512762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23176151"/>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178" y="663000"/>
            <a:ext cx="9051878" cy="5509200"/>
            <a:chOff x="51178" y="663000"/>
            <a:chExt cx="9051878" cy="5509200"/>
          </a:xfrm>
        </p:grpSpPr>
        <p:sp>
          <p:nvSpPr>
            <p:cNvPr id="4" name="TextBox 3" descr="Auto-DC set up and maintenance&#10;&#10;DEATH&#10;DISCHARGE&#10;FROM ASIH&#10;IC/ADMISSION&#10;SURGERY&#10;TO ASIH&#10;TREATING SPECIALTY CHANGE&#10;TROY DISCHARGE&#10;WARD TRANSFER&#10;"/>
            <p:cNvSpPr txBox="1"/>
            <p:nvPr/>
          </p:nvSpPr>
          <p:spPr>
            <a:xfrm>
              <a:off x="51178" y="663000"/>
              <a:ext cx="9051878" cy="5509200"/>
            </a:xfrm>
            <a:prstGeom prst="rect">
              <a:avLst/>
            </a:prstGeom>
            <a:solidFill>
              <a:srgbClr val="130195"/>
            </a:solidFill>
            <a:ln w="38100">
              <a:solidFill>
                <a:srgbClr val="FFFF00"/>
              </a:solidFill>
            </a:ln>
          </p:spPr>
          <p:txBody>
            <a:bodyPr wrap="square" rtlCol="0">
              <a:spAutoFit/>
            </a:bodyPr>
            <a:lstStyle/>
            <a:p>
              <a:r>
                <a:rPr lang="en-US" sz="3200" dirty="0" smtClean="0">
                  <a:solidFill>
                    <a:schemeClr val="bg1"/>
                  </a:solidFill>
                  <a:latin typeface="Arial Narrow" pitchFamily="34" charset="0"/>
                </a:rPr>
                <a:t>Auto-DC set up and maintenance</a:t>
              </a:r>
            </a:p>
            <a:p>
              <a:endParaRPr lang="en-US" sz="3200" dirty="0">
                <a:solidFill>
                  <a:schemeClr val="bg1"/>
                </a:solidFill>
                <a:latin typeface="Arial Narrow" pitchFamily="34" charset="0"/>
              </a:endParaRPr>
            </a:p>
            <a:p>
              <a:pPr marL="514350" indent="-514350">
                <a:buAutoNum type="arabicPlain"/>
              </a:pPr>
              <a:r>
                <a:rPr lang="en-US" sz="3200" dirty="0" smtClean="0">
                  <a:solidFill>
                    <a:schemeClr val="bg1"/>
                  </a:solidFill>
                  <a:latin typeface="Arial Narrow" pitchFamily="34" charset="0"/>
                </a:rPr>
                <a:t>DEATH</a:t>
              </a:r>
            </a:p>
            <a:p>
              <a:pPr marL="514350" indent="-514350">
                <a:buAutoNum type="arabicPlain"/>
              </a:pPr>
              <a:r>
                <a:rPr lang="en-US" sz="3200" dirty="0" smtClean="0">
                  <a:solidFill>
                    <a:schemeClr val="bg1"/>
                  </a:solidFill>
                  <a:latin typeface="Arial Narrow" pitchFamily="34" charset="0"/>
                </a:rPr>
                <a:t>DISCHARGE</a:t>
              </a:r>
            </a:p>
            <a:p>
              <a:pPr marL="514350" indent="-514350">
                <a:buAutoNum type="arabicPlain"/>
              </a:pPr>
              <a:r>
                <a:rPr lang="en-US" sz="3200" dirty="0" smtClean="0">
                  <a:solidFill>
                    <a:schemeClr val="bg1"/>
                  </a:solidFill>
                  <a:latin typeface="Arial Narrow" pitchFamily="34" charset="0"/>
                </a:rPr>
                <a:t>FROM ASIH</a:t>
              </a:r>
            </a:p>
            <a:p>
              <a:pPr marL="514350" indent="-514350">
                <a:buAutoNum type="arabicPlain"/>
              </a:pPr>
              <a:r>
                <a:rPr lang="en-US" sz="3200" dirty="0" smtClean="0">
                  <a:solidFill>
                    <a:schemeClr val="bg1"/>
                  </a:solidFill>
                  <a:latin typeface="Arial Narrow" pitchFamily="34" charset="0"/>
                </a:rPr>
                <a:t>IC/ADMISSION</a:t>
              </a:r>
            </a:p>
            <a:p>
              <a:pPr marL="514350" indent="-514350">
                <a:buAutoNum type="arabicPlain"/>
              </a:pPr>
              <a:r>
                <a:rPr lang="en-US" sz="3200" dirty="0" smtClean="0">
                  <a:solidFill>
                    <a:schemeClr val="bg1"/>
                  </a:solidFill>
                  <a:latin typeface="Arial Narrow" pitchFamily="34" charset="0"/>
                </a:rPr>
                <a:t>SURGERY</a:t>
              </a:r>
            </a:p>
            <a:p>
              <a:pPr marL="514350" indent="-514350">
                <a:buAutoNum type="arabicPlain"/>
              </a:pPr>
              <a:r>
                <a:rPr lang="en-US" sz="3200" dirty="0" smtClean="0">
                  <a:solidFill>
                    <a:schemeClr val="bg1"/>
                  </a:solidFill>
                  <a:latin typeface="Arial Narrow" pitchFamily="34" charset="0"/>
                </a:rPr>
                <a:t>TO ASIH</a:t>
              </a:r>
            </a:p>
            <a:p>
              <a:pPr marL="514350" indent="-514350">
                <a:buAutoNum type="arabicPlain"/>
              </a:pPr>
              <a:r>
                <a:rPr lang="en-US" sz="3200" dirty="0" smtClean="0">
                  <a:solidFill>
                    <a:schemeClr val="bg1"/>
                  </a:solidFill>
                  <a:latin typeface="Arial Narrow" pitchFamily="34" charset="0"/>
                </a:rPr>
                <a:t>TREATING SPECIALTY CHANGE</a:t>
              </a:r>
            </a:p>
            <a:p>
              <a:pPr marL="514350" indent="-514350">
                <a:buAutoNum type="arabicPlain"/>
              </a:pPr>
              <a:r>
                <a:rPr lang="en-US" sz="3200" dirty="0" smtClean="0">
                  <a:solidFill>
                    <a:schemeClr val="bg1"/>
                  </a:solidFill>
                  <a:latin typeface="Arial Narrow" pitchFamily="34" charset="0"/>
                </a:rPr>
                <a:t>TROY DISCHARGE</a:t>
              </a:r>
            </a:p>
            <a:p>
              <a:pPr marL="514350" indent="-514350">
                <a:buAutoNum type="arabicPlain"/>
              </a:pPr>
              <a:r>
                <a:rPr lang="en-US" sz="3200" dirty="0" smtClean="0">
                  <a:solidFill>
                    <a:schemeClr val="bg1"/>
                  </a:solidFill>
                  <a:latin typeface="Arial Narrow" pitchFamily="34" charset="0"/>
                </a:rPr>
                <a:t>WARD TRANSFER</a:t>
              </a:r>
              <a:endParaRPr lang="en-US" sz="3200" dirty="0">
                <a:solidFill>
                  <a:schemeClr val="bg1"/>
                </a:solidFill>
                <a:latin typeface="Arial Narrow" pitchFamily="34" charset="0"/>
              </a:endParaRPr>
            </a:p>
          </p:txBody>
        </p:sp>
        <p:pic>
          <p:nvPicPr>
            <p:cNvPr id="4098" name="Picture 2" descr="image of a red toy sportsca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953000" y="1790078"/>
              <a:ext cx="4023157" cy="269167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TextBox 4" descr="white box, with text &quot;Event Name&quot;"/>
            <p:cNvSpPr txBox="1"/>
            <p:nvPr/>
          </p:nvSpPr>
          <p:spPr>
            <a:xfrm>
              <a:off x="122829" y="1200853"/>
              <a:ext cx="5744571" cy="457200"/>
            </a:xfrm>
            <a:prstGeom prst="rect">
              <a:avLst/>
            </a:prstGeom>
            <a:solidFill>
              <a:schemeClr val="bg1"/>
            </a:solidFill>
          </p:spPr>
          <p:txBody>
            <a:bodyPr wrap="square" rtlCol="0" anchor="ctr" anchorCtr="0">
              <a:spAutoFit/>
            </a:bodyPr>
            <a:lstStyle/>
            <a:p>
              <a:r>
                <a:rPr lang="en-US" sz="3200" dirty="0" smtClean="0">
                  <a:solidFill>
                    <a:srgbClr val="002060"/>
                  </a:solidFill>
                </a:rPr>
                <a:t>Event Name</a:t>
              </a:r>
              <a:endParaRPr lang="en-US" sz="3200" dirty="0">
                <a:solidFill>
                  <a:srgbClr val="002060"/>
                </a:solidFill>
              </a:endParaRPr>
            </a:p>
          </p:txBody>
        </p:sp>
      </p:grpSp>
    </p:spTree>
    <p:extLst>
      <p:ext uri="{BB962C8B-B14F-4D97-AF65-F5344CB8AC3E}">
        <p14:creationId xmlns="" xmlns:p14="http://schemas.microsoft.com/office/powerpoint/2010/main" val="219193186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AME: DISCHARGE//&#10;DISPLAY TEXT: Discharge from San Diego VAMC&#10;   Replace ??&#10;       This field is the name of the rule as         it will appear to the user in CPRS&#10;"/>
          <p:cNvSpPr txBox="1"/>
          <p:nvPr/>
        </p:nvSpPr>
        <p:spPr>
          <a:xfrm>
            <a:off x="1" y="1676400"/>
            <a:ext cx="9144000" cy="3016210"/>
          </a:xfrm>
          <a:prstGeom prst="rect">
            <a:avLst/>
          </a:prstGeom>
          <a:solidFill>
            <a:srgbClr val="130195"/>
          </a:solidFill>
          <a:ln w="38100">
            <a:solidFill>
              <a:srgbClr val="FFFF00"/>
            </a:solidFill>
          </a:ln>
        </p:spPr>
        <p:txBody>
          <a:bodyPr wrap="square" rtlCol="0">
            <a:spAutoFit/>
          </a:bodyPr>
          <a:lstStyle/>
          <a:p>
            <a:r>
              <a:rPr lang="en-US" sz="3800" dirty="0" smtClean="0">
                <a:solidFill>
                  <a:schemeClr val="bg1"/>
                </a:solidFill>
                <a:latin typeface="Arial Narrow" pitchFamily="34" charset="0"/>
              </a:rPr>
              <a:t>NAME: DISCHARGE//</a:t>
            </a:r>
          </a:p>
          <a:p>
            <a:r>
              <a:rPr lang="en-US" sz="3800" dirty="0" smtClean="0">
                <a:solidFill>
                  <a:schemeClr val="bg1"/>
                </a:solidFill>
                <a:latin typeface="Arial Narrow" pitchFamily="34" charset="0"/>
              </a:rPr>
              <a:t>DISPLAY TEXT: Discharge from San Diego VAMC</a:t>
            </a:r>
          </a:p>
          <a:p>
            <a:r>
              <a:rPr lang="en-US" sz="3800" dirty="0">
                <a:solidFill>
                  <a:schemeClr val="bg1"/>
                </a:solidFill>
                <a:latin typeface="Arial Narrow" pitchFamily="34" charset="0"/>
              </a:rPr>
              <a:t>	</a:t>
            </a:r>
            <a:r>
              <a:rPr lang="en-US" sz="3800" dirty="0" smtClean="0">
                <a:solidFill>
                  <a:schemeClr val="bg1"/>
                </a:solidFill>
                <a:latin typeface="Arial Narrow" pitchFamily="34" charset="0"/>
              </a:rPr>
              <a:t>		Replace ??</a:t>
            </a:r>
          </a:p>
          <a:p>
            <a:r>
              <a:rPr lang="en-US" sz="3800" dirty="0">
                <a:solidFill>
                  <a:schemeClr val="bg1"/>
                </a:solidFill>
                <a:latin typeface="Arial Narrow" pitchFamily="34" charset="0"/>
              </a:rPr>
              <a:t>	</a:t>
            </a:r>
            <a:r>
              <a:rPr lang="en-US" sz="3800" dirty="0" smtClean="0">
                <a:solidFill>
                  <a:schemeClr val="bg1"/>
                </a:solidFill>
                <a:latin typeface="Arial Narrow" pitchFamily="34" charset="0"/>
              </a:rPr>
              <a:t>	     This field is the name of the rule as 		      it will appear to the user in CPRS</a:t>
            </a:r>
            <a:endParaRPr lang="en-US" sz="3800" dirty="0">
              <a:solidFill>
                <a:schemeClr val="bg1"/>
              </a:solidFill>
              <a:latin typeface="Arial Narrow" pitchFamily="34" charset="0"/>
            </a:endParaRPr>
          </a:p>
        </p:txBody>
      </p:sp>
    </p:spTree>
    <p:extLst>
      <p:ext uri="{BB962C8B-B14F-4D97-AF65-F5344CB8AC3E}">
        <p14:creationId xmlns="" xmlns:p14="http://schemas.microsoft.com/office/powerpoint/2010/main" val="184680166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image of a doctor in scrubs asleep in a wheelchair">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1" y="0"/>
            <a:ext cx="9144001" cy="6858000"/>
          </a:xfrm>
          <a:prstGeom prst="rect">
            <a:avLst/>
          </a:prstGeom>
          <a:noFill/>
        </p:spPr>
      </p:pic>
    </p:spTree>
    <p:extLst>
      <p:ext uri="{BB962C8B-B14F-4D97-AF65-F5344CB8AC3E}">
        <p14:creationId xmlns="" xmlns:p14="http://schemas.microsoft.com/office/powerpoint/2010/main" val="365369364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7" descr="silhouette of cowboy on a hors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6096000" y="30721"/>
            <a:ext cx="3200400" cy="2255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76600" y="14562"/>
            <a:ext cx="2226370" cy="2213022"/>
          </a:xfrm>
          <a:prstGeom prst="rect">
            <a:avLst/>
          </a:prstGeom>
          <a:ln>
            <a:noFill/>
          </a:ln>
        </p:spPr>
      </p:pic>
      <p:pic>
        <p:nvPicPr>
          <p:cNvPr id="49154" name="Picture 2" descr="silhouette of cowboy on a horse with a lasso"/>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0" y="115824"/>
            <a:ext cx="2562906" cy="2093976"/>
          </a:xfrm>
          <a:prstGeom prst="rect">
            <a:avLst/>
          </a:prstGeom>
          <a:noFill/>
        </p:spPr>
      </p:pic>
      <p:sp>
        <p:nvSpPr>
          <p:cNvPr id="7" name="TextBox 6" descr="TYPE OF EVENT: DISCHARGE//&#10;Enter the type of event that should trigger orders to be auto-dc’d.&#10;Choose from:&#10; A ADMISSION&#10; T TRANSFER&#10; D DISCHARGE&#10; S SPECIALTY TRANSFER&#10; O O.R&#10;"/>
          <p:cNvSpPr txBox="1"/>
          <p:nvPr/>
        </p:nvSpPr>
        <p:spPr>
          <a:xfrm>
            <a:off x="1" y="2215487"/>
            <a:ext cx="9116704" cy="4524315"/>
          </a:xfrm>
          <a:prstGeom prst="rect">
            <a:avLst/>
          </a:prstGeom>
          <a:solidFill>
            <a:srgbClr val="130195"/>
          </a:solidFill>
          <a:ln w="38100">
            <a:solidFill>
              <a:srgbClr val="FFFF00"/>
            </a:solidFill>
          </a:ln>
        </p:spPr>
        <p:txBody>
          <a:bodyPr wrap="square" rtlCol="0">
            <a:spAutoFit/>
          </a:bodyPr>
          <a:lstStyle/>
          <a:p>
            <a:r>
              <a:rPr lang="en-US" sz="3200" dirty="0" smtClean="0">
                <a:solidFill>
                  <a:schemeClr val="bg1"/>
                </a:solidFill>
                <a:latin typeface="Arial Narrow" pitchFamily="34" charset="0"/>
              </a:rPr>
              <a:t>TYPE OF EVENT: DISCHARGE//</a:t>
            </a:r>
          </a:p>
          <a:p>
            <a:pPr lvl="1"/>
            <a:r>
              <a:rPr lang="en-US" sz="3200" dirty="0" smtClean="0">
                <a:solidFill>
                  <a:schemeClr val="bg1"/>
                </a:solidFill>
                <a:latin typeface="Arial Narrow" pitchFamily="34" charset="0"/>
              </a:rPr>
              <a:t>Enter the type of event that should trigger orders to be auto-dc’d.</a:t>
            </a:r>
          </a:p>
          <a:p>
            <a:pPr lvl="1"/>
            <a:r>
              <a:rPr lang="en-US" sz="3200" dirty="0" smtClean="0">
                <a:solidFill>
                  <a:schemeClr val="bg1"/>
                </a:solidFill>
                <a:latin typeface="Arial Narrow" pitchFamily="34" charset="0"/>
              </a:rPr>
              <a:t>Choose from:</a:t>
            </a:r>
          </a:p>
          <a:p>
            <a:pPr lvl="1"/>
            <a:r>
              <a:rPr lang="en-US" sz="3200" dirty="0">
                <a:solidFill>
                  <a:schemeClr val="bg1"/>
                </a:solidFill>
                <a:latin typeface="Arial Narrow" pitchFamily="34" charset="0"/>
              </a:rPr>
              <a:t>	</a:t>
            </a:r>
            <a:r>
              <a:rPr lang="en-US" sz="3200" dirty="0" smtClean="0">
                <a:solidFill>
                  <a:schemeClr val="bg1"/>
                </a:solidFill>
                <a:latin typeface="Arial Narrow" pitchFamily="34" charset="0"/>
              </a:rPr>
              <a:t>A	ADMISSION</a:t>
            </a:r>
          </a:p>
          <a:p>
            <a:pPr lvl="1"/>
            <a:r>
              <a:rPr lang="en-US" sz="3200" dirty="0">
                <a:solidFill>
                  <a:schemeClr val="bg1"/>
                </a:solidFill>
                <a:latin typeface="Arial Narrow" pitchFamily="34" charset="0"/>
              </a:rPr>
              <a:t>	</a:t>
            </a:r>
            <a:r>
              <a:rPr lang="en-US" sz="3200" dirty="0" smtClean="0">
                <a:solidFill>
                  <a:schemeClr val="bg1"/>
                </a:solidFill>
                <a:latin typeface="Arial Narrow" pitchFamily="34" charset="0"/>
              </a:rPr>
              <a:t>T	TRANSFER</a:t>
            </a:r>
          </a:p>
          <a:p>
            <a:pPr lvl="1"/>
            <a:r>
              <a:rPr lang="en-US" sz="3200" dirty="0" smtClean="0">
                <a:solidFill>
                  <a:schemeClr val="bg1"/>
                </a:solidFill>
                <a:latin typeface="Arial Narrow" pitchFamily="34" charset="0"/>
              </a:rPr>
              <a:t>	D	DISCHARGE</a:t>
            </a:r>
          </a:p>
          <a:p>
            <a:pPr lvl="1"/>
            <a:r>
              <a:rPr lang="en-US" sz="3200" dirty="0">
                <a:solidFill>
                  <a:schemeClr val="bg1"/>
                </a:solidFill>
                <a:latin typeface="Arial Narrow" pitchFamily="34" charset="0"/>
              </a:rPr>
              <a:t>	</a:t>
            </a:r>
            <a:r>
              <a:rPr lang="en-US" sz="3200" dirty="0" smtClean="0">
                <a:solidFill>
                  <a:schemeClr val="bg1"/>
                </a:solidFill>
                <a:latin typeface="Arial Narrow" pitchFamily="34" charset="0"/>
              </a:rPr>
              <a:t>S	SPECIALTY TRANSFER</a:t>
            </a:r>
          </a:p>
          <a:p>
            <a:pPr lvl="1"/>
            <a:r>
              <a:rPr lang="en-US" sz="3200" dirty="0">
                <a:solidFill>
                  <a:schemeClr val="bg1"/>
                </a:solidFill>
                <a:latin typeface="Arial Narrow" pitchFamily="34" charset="0"/>
              </a:rPr>
              <a:t>	</a:t>
            </a:r>
            <a:r>
              <a:rPr lang="en-US" sz="3200" dirty="0" smtClean="0">
                <a:solidFill>
                  <a:schemeClr val="bg1"/>
                </a:solidFill>
                <a:latin typeface="Arial Narrow" pitchFamily="34" charset="0"/>
              </a:rPr>
              <a:t>O	O.R</a:t>
            </a:r>
            <a:endParaRPr lang="en-US" sz="3200" dirty="0">
              <a:solidFill>
                <a:schemeClr val="bg1"/>
              </a:solidFill>
              <a:latin typeface="Arial Narrow" pitchFamily="34" charset="0"/>
            </a:endParaRPr>
          </a:p>
        </p:txBody>
      </p:sp>
    </p:spTree>
    <p:extLst>
      <p:ext uri="{BB962C8B-B14F-4D97-AF65-F5344CB8AC3E}">
        <p14:creationId xmlns="" xmlns:p14="http://schemas.microsoft.com/office/powerpoint/2010/main" val="339001139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descr="image of a modern hospital gargae structure with the blue hospital H on the top"/>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0" y="4038600"/>
            <a:ext cx="2971799" cy="281940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descr="DISCHARGE FROM DIVISION:  SAN DIEGO HCS//  ?&#10; Enter the division this auto-dc rule applies to.&#10;"/>
          <p:cNvSpPr txBox="1"/>
          <p:nvPr/>
        </p:nvSpPr>
        <p:spPr>
          <a:xfrm>
            <a:off x="0" y="2899827"/>
            <a:ext cx="9144000" cy="1138773"/>
          </a:xfrm>
          <a:prstGeom prst="rect">
            <a:avLst/>
          </a:prstGeom>
          <a:solidFill>
            <a:srgbClr val="130195"/>
          </a:solidFill>
          <a:ln w="38100">
            <a:solidFill>
              <a:srgbClr val="FFFF00"/>
            </a:solidFill>
          </a:ln>
        </p:spPr>
        <p:txBody>
          <a:bodyPr wrap="square" rtlCol="0">
            <a:spAutoFit/>
          </a:bodyPr>
          <a:lstStyle/>
          <a:p>
            <a:r>
              <a:rPr lang="en-US" sz="3400" dirty="0" smtClean="0">
                <a:solidFill>
                  <a:schemeClr val="bg1"/>
                </a:solidFill>
                <a:latin typeface="Arial Narrow" pitchFamily="34" charset="0"/>
              </a:rPr>
              <a:t>DISCHARGE FROM DIVISION:  SAN DIEGO HCS//  ?</a:t>
            </a:r>
          </a:p>
          <a:p>
            <a:r>
              <a:rPr lang="en-US" sz="3400" dirty="0">
                <a:solidFill>
                  <a:schemeClr val="bg1"/>
                </a:solidFill>
                <a:latin typeface="Arial Narrow" pitchFamily="34" charset="0"/>
              </a:rPr>
              <a:t>	</a:t>
            </a:r>
            <a:r>
              <a:rPr lang="en-US" sz="3400" dirty="0" smtClean="0">
                <a:solidFill>
                  <a:schemeClr val="bg1"/>
                </a:solidFill>
                <a:latin typeface="Arial Narrow" pitchFamily="34" charset="0"/>
              </a:rPr>
              <a:t>Enter the division this auto-dc rule applies to.</a:t>
            </a:r>
            <a:endParaRPr lang="en-US" sz="3400" dirty="0">
              <a:solidFill>
                <a:schemeClr val="bg1"/>
              </a:solidFill>
              <a:latin typeface="Arial Narrow" pitchFamily="34" charset="0"/>
            </a:endParaRPr>
          </a:p>
        </p:txBody>
      </p:sp>
      <p:pic>
        <p:nvPicPr>
          <p:cNvPr id="44034" name="Picture 1" descr="image of a sign that reads&quot;Nursing Homes&quot;"/>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011798" y="0"/>
            <a:ext cx="3132202" cy="291160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47238800"/>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Select MAS MOVEMENT TYPE: DISCHARGE FROM IMLTC/NHCU/DOM  WHILE ASIH//  ?&#10;Answer with MAS MOVEMENT TYPES&#10;Do you want the entire 15-Entry MAS MOVEMENT TYPES List? Y (Yes)&#10;    Choose from:&#10;    CONTINUED ASIH (OTHER FACILITY)&#10;    DISCHARGE FROM IMLTC/NHCU/DOM WHILE ASIH&#10;    DISCHARGE TO CNH&#10;    IRREGULAR&#10;    NON-BED CARE&#10;    NON-SERVICE CONNECTED (OPT-NSC)&#10;    NON-VETERAN&#10;    OPT-SC&#10;    REGULAR&#10;    TO DOM FROM HOSP&#10;    TO IMLTC/NHCU FROM DOM&#10;    TO IMLTC/NHCU FROM HOSP&#10;"/>
          <p:cNvSpPr txBox="1"/>
          <p:nvPr/>
        </p:nvSpPr>
        <p:spPr>
          <a:xfrm>
            <a:off x="0" y="-15922"/>
            <a:ext cx="9144000" cy="6894195"/>
          </a:xfrm>
          <a:prstGeom prst="rect">
            <a:avLst/>
          </a:prstGeom>
          <a:solidFill>
            <a:srgbClr val="130195"/>
          </a:solidFill>
          <a:ln w="38100">
            <a:solidFill>
              <a:srgbClr val="FFFF00"/>
            </a:solidFill>
          </a:ln>
        </p:spPr>
        <p:txBody>
          <a:bodyPr wrap="square" rtlCol="0">
            <a:spAutoFit/>
          </a:bodyPr>
          <a:lstStyle/>
          <a:p>
            <a:r>
              <a:rPr lang="en-US" sz="2600" dirty="0" smtClean="0">
                <a:solidFill>
                  <a:schemeClr val="bg1"/>
                </a:solidFill>
                <a:latin typeface="Arial Narrow" pitchFamily="34" charset="0"/>
              </a:rPr>
              <a:t>Select MAS MOVEMENT TYPE: DISCHARGE FROM IMLTC/NHCU/DOM 	WHILE ASIH//  ?</a:t>
            </a:r>
          </a:p>
          <a:p>
            <a:r>
              <a:rPr lang="en-US" sz="2600" dirty="0" smtClean="0">
                <a:solidFill>
                  <a:schemeClr val="bg1"/>
                </a:solidFill>
                <a:latin typeface="Arial Narrow" pitchFamily="34" charset="0"/>
              </a:rPr>
              <a:t>Answer with MAS MOVEMENT TYPES</a:t>
            </a:r>
          </a:p>
          <a:p>
            <a:r>
              <a:rPr lang="en-US" sz="2600" dirty="0" smtClean="0">
                <a:solidFill>
                  <a:schemeClr val="bg1"/>
                </a:solidFill>
                <a:latin typeface="Arial Narrow" pitchFamily="34" charset="0"/>
              </a:rPr>
              <a:t>Do you want the entire 15-Entry MAS MOVEMENT TYPES List? Y (Yes)</a:t>
            </a:r>
          </a:p>
          <a:p>
            <a:r>
              <a:rPr lang="en-US" sz="2600" dirty="0" smtClean="0">
                <a:solidFill>
                  <a:schemeClr val="bg1"/>
                </a:solidFill>
                <a:latin typeface="Arial Narrow" pitchFamily="34" charset="0"/>
              </a:rPr>
              <a:t>    Choose from:</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CONTINUED ASIH (OTHER FACILITY)</a:t>
            </a:r>
          </a:p>
          <a:p>
            <a:r>
              <a:rPr lang="en-US" sz="2600" dirty="0" smtClean="0">
                <a:solidFill>
                  <a:schemeClr val="bg1"/>
                </a:solidFill>
                <a:latin typeface="Arial Narrow" pitchFamily="34" charset="0"/>
              </a:rPr>
              <a:t>    DISCHARGE FROM IMLTC/NHCU/DOM WHILE ASIH</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DISCHARGE TO CNH</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IRREGULAR</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NON-BED CARE</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NON-SERVICE CONNECTED (OPT-NSC)</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NON-VETERAN</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OPT-SC</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REGULAR</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TO DOM FROM HOSP</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TO IMLTC/NHCU FROM DOM</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TO IMLTC/NHCU FROM HOSP</a:t>
            </a:r>
            <a:endParaRPr lang="en-US" sz="2600" dirty="0">
              <a:solidFill>
                <a:schemeClr val="bg1"/>
              </a:solidFill>
              <a:latin typeface="Arial Narrow" pitchFamily="34" charset="0"/>
            </a:endParaRPr>
          </a:p>
        </p:txBody>
      </p:sp>
      <p:pic>
        <p:nvPicPr>
          <p:cNvPr id="45058" name="Picture 6" descr="image of Sherlock Holmes with pipe and magnifying glas examining a clue"/>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backgroundMark x1="43982" y1="97770" x2="43982" y2="97770"/>
                        <a14:backgroundMark x1="81440" y1="86734" x2="81440" y2="86734"/>
                      </a14:backgroundRemoval>
                    </a14:imgEffect>
                  </a14:imgLayer>
                </a14:imgProps>
              </a:ext>
              <a:ext uri="{28A0092B-C50C-407E-A947-70E740481C1C}">
                <a14:useLocalDpi xmlns="" xmlns:a14="http://schemas.microsoft.com/office/drawing/2010/main" val="0"/>
              </a:ext>
            </a:extLst>
          </a:blip>
          <a:stretch>
            <a:fillRect/>
          </a:stretch>
        </p:blipFill>
        <p:spPr bwMode="auto">
          <a:xfrm>
            <a:off x="5685185" y="4264928"/>
            <a:ext cx="3458815" cy="25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42173086"/>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EXCEPT FROM OBSERVATION: IF READMITTING//  ?&#10; If discharge from an observation specialty should be  an exception to this rule, enter YES or IF  READMITTING.&#10; Choose from:&#10;    0 NO&#10;    1 IF READMITTING&#10;    2 YES&#10;"/>
          <p:cNvSpPr txBox="1"/>
          <p:nvPr/>
        </p:nvSpPr>
        <p:spPr>
          <a:xfrm>
            <a:off x="-4549" y="457200"/>
            <a:ext cx="9144000" cy="6001643"/>
          </a:xfrm>
          <a:prstGeom prst="rect">
            <a:avLst/>
          </a:prstGeom>
          <a:solidFill>
            <a:srgbClr val="130195"/>
          </a:solidFill>
          <a:ln w="38100">
            <a:solidFill>
              <a:srgbClr val="FFFF00"/>
            </a:solidFill>
          </a:ln>
        </p:spPr>
        <p:txBody>
          <a:bodyPr wrap="square" rtlCol="0">
            <a:spAutoFit/>
          </a:bodyPr>
          <a:lstStyle/>
          <a:p>
            <a:r>
              <a:rPr lang="en-US" sz="3200" dirty="0" smtClean="0">
                <a:solidFill>
                  <a:schemeClr val="bg1"/>
                </a:solidFill>
                <a:latin typeface="Arial Narrow" pitchFamily="34" charset="0"/>
              </a:rPr>
              <a:t>EXCEPT FROM OBSERVATION: IF READMITTING//  ?</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If discharge from an observation specialty should be 	an exception to this rule, enter YES or IF 	READMITTING.</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Choose from:</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   0	NO</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   1	IF READMITTING</a:t>
            </a:r>
          </a:p>
          <a:p>
            <a:r>
              <a:rPr lang="en-US" sz="3200" dirty="0">
                <a:solidFill>
                  <a:schemeClr val="bg1"/>
                </a:solidFill>
                <a:latin typeface="Arial Narrow" pitchFamily="34" charset="0"/>
              </a:rPr>
              <a:t>	</a:t>
            </a:r>
            <a:r>
              <a:rPr lang="en-US" sz="3200" dirty="0" smtClean="0">
                <a:solidFill>
                  <a:schemeClr val="bg1"/>
                </a:solidFill>
                <a:latin typeface="Arial Narrow" pitchFamily="34" charset="0"/>
              </a:rPr>
              <a:t>   2	YES</a:t>
            </a:r>
            <a:endParaRPr lang="en-US" sz="3200" dirty="0">
              <a:solidFill>
                <a:schemeClr val="bg1"/>
              </a:solidFill>
              <a:latin typeface="Arial Narrow" pitchFamily="34" charset="0"/>
            </a:endParaRPr>
          </a:p>
          <a:p>
            <a:endParaRPr lang="en-US" sz="3200" dirty="0" smtClean="0">
              <a:solidFill>
                <a:schemeClr val="bg1"/>
              </a:solidFill>
              <a:latin typeface="Arial Narrow" pitchFamily="34" charset="0"/>
            </a:endParaRPr>
          </a:p>
          <a:p>
            <a:endParaRPr lang="en-US" sz="3200" dirty="0">
              <a:solidFill>
                <a:schemeClr val="bg1"/>
              </a:solidFill>
              <a:latin typeface="Arial Narrow" pitchFamily="34" charset="0"/>
            </a:endParaRPr>
          </a:p>
          <a:p>
            <a:endParaRPr lang="en-US" sz="3200" dirty="0" smtClean="0">
              <a:solidFill>
                <a:schemeClr val="bg1"/>
              </a:solidFill>
              <a:latin typeface="Arial Narrow" pitchFamily="34" charset="0"/>
            </a:endParaRPr>
          </a:p>
          <a:p>
            <a:endParaRPr lang="en-US" sz="3200" dirty="0">
              <a:solidFill>
                <a:schemeClr val="bg1"/>
              </a:solidFill>
              <a:latin typeface="Arial Narrow" pitchFamily="34" charset="0"/>
            </a:endParaRPr>
          </a:p>
        </p:txBody>
      </p:sp>
      <p:pic>
        <p:nvPicPr>
          <p:cNvPr id="46082" name="Picture 3" descr="image of two clay figures, one blue and one green, holding magnifying glasses"/>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backgroundMark x1="45091" y1="90702" x2="45091" y2="90702"/>
                        <a14:backgroundMark x1="42727" y1="85856" x2="42727" y2="85856"/>
                        <a14:backgroundMark x1="54545" y1="75470" x2="54545" y2="75470"/>
                        <a14:backgroundMark x1="62727" y1="73195" x2="62727" y2="73195"/>
                      </a14:backgroundRemoval>
                    </a14:imgEffect>
                  </a14:imgLayer>
                </a14:imgProps>
              </a:ext>
              <a:ext uri="{28A0092B-C50C-407E-A947-70E740481C1C}">
                <a14:useLocalDpi xmlns="" xmlns:a14="http://schemas.microsoft.com/office/drawing/2010/main" val="0"/>
              </a:ext>
            </a:extLst>
          </a:blip>
          <a:stretch>
            <a:fillRect/>
          </a:stretch>
        </p:blipFill>
        <p:spPr bwMode="auto">
          <a:xfrm>
            <a:off x="5137801" y="2438400"/>
            <a:ext cx="4014160" cy="4200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8500226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of a eyeglasses on a piece of paper with the word &quot;Why&quot; in a flowchart diagram highlighted">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0" y="3152304"/>
            <a:ext cx="5486400" cy="3672714"/>
          </a:xfrm>
          <a:prstGeom prst="rect">
            <a:avLst/>
          </a:prstGeom>
          <a:ln>
            <a:noFill/>
          </a:ln>
          <a:effectLst>
            <a:softEdge rad="112500"/>
          </a:effectLst>
        </p:spPr>
      </p:pic>
      <p:sp>
        <p:nvSpPr>
          <p:cNvPr id="4" name="TextBox 3" descr="DC REASON: Discharge//  ?&#10;&#10;      Enter the reason to be saved with the order when dc’d.&#10;"/>
          <p:cNvSpPr txBox="1"/>
          <p:nvPr/>
        </p:nvSpPr>
        <p:spPr>
          <a:xfrm>
            <a:off x="1" y="1676400"/>
            <a:ext cx="9144000" cy="1569660"/>
          </a:xfrm>
          <a:prstGeom prst="rect">
            <a:avLst/>
          </a:prstGeom>
          <a:solidFill>
            <a:srgbClr val="130195"/>
          </a:solidFill>
          <a:ln w="38100">
            <a:solidFill>
              <a:srgbClr val="FFFF00"/>
            </a:solidFill>
          </a:ln>
        </p:spPr>
        <p:txBody>
          <a:bodyPr wrap="square" rtlCol="0">
            <a:spAutoFit/>
          </a:bodyPr>
          <a:lstStyle/>
          <a:p>
            <a:r>
              <a:rPr lang="en-US" sz="3200" dirty="0" smtClean="0">
                <a:solidFill>
                  <a:schemeClr val="bg1"/>
                </a:solidFill>
                <a:latin typeface="Arial Narrow" pitchFamily="34" charset="0"/>
              </a:rPr>
              <a:t>DC REASON: Discharge//  ?</a:t>
            </a:r>
          </a:p>
          <a:p>
            <a:endParaRPr lang="en-US" sz="3200" dirty="0" smtClean="0">
              <a:solidFill>
                <a:schemeClr val="bg1"/>
              </a:solidFill>
              <a:latin typeface="Arial Narrow" pitchFamily="34" charset="0"/>
            </a:endParaRPr>
          </a:p>
          <a:p>
            <a:r>
              <a:rPr lang="en-US" sz="3200" dirty="0" smtClean="0">
                <a:solidFill>
                  <a:schemeClr val="bg1"/>
                </a:solidFill>
                <a:latin typeface="Arial Narrow" pitchFamily="34" charset="0"/>
              </a:rPr>
              <a:t>      Enter the reason to be saved with the order when dc’d.</a:t>
            </a:r>
            <a:endParaRPr lang="en-US" sz="3200" dirty="0">
              <a:solidFill>
                <a:schemeClr val="bg1"/>
              </a:solidFill>
              <a:latin typeface="Arial Narrow" pitchFamily="34" charset="0"/>
            </a:endParaRPr>
          </a:p>
        </p:txBody>
      </p:sp>
    </p:spTree>
    <p:extLst>
      <p:ext uri="{BB962C8B-B14F-4D97-AF65-F5344CB8AC3E}">
        <p14:creationId xmlns="" xmlns:p14="http://schemas.microsoft.com/office/powerpoint/2010/main" val="3660472211"/>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Select TYPE OF ORDERS TO DC: RADIOLOGY/NUCLEAR MEDICINE//  ?&#10;     Answer with INCLUDED PACKAGES TYPE OF ORDERS TO DC&#10;    Choose from:&#10;    LAB SERVICE&#10;    RADIOLOGY/NUCLEAR MEDICINE&#10;    ORDER ENTRY/RESULTS REPORTING&#10;    INPATIENT MEDICATIONS&#10;    CONSULTS/REQUEST TRACKING&#10;&#10;          You may enter a new INCLUDED PACKAGES, if you wish&#10;          Enter a package whose orders should be dc’d by this rule.&#10;          Choose a package whose orders can be entered within CPRS &#10;"/>
          <p:cNvSpPr txBox="1"/>
          <p:nvPr/>
        </p:nvSpPr>
        <p:spPr>
          <a:xfrm>
            <a:off x="35256" y="554534"/>
            <a:ext cx="9051878" cy="5693866"/>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Select TYPE OF ORDERS TO DC: RADIOLOGY/NUCLEAR MEDICINE//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Answer with INCLUDED PACKAGES TYPE OF ORDERS TO DC</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Choose from:</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LAB SERVICE</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RADIOLOGY/NUCLEAR MEDICINE</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ORDER ENTRY/RESULTS REPORTING</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INPATIENT MEDICATIONS</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CONSULTS/REQUEST TRACKING</a:t>
            </a:r>
          </a:p>
          <a:p>
            <a:endParaRPr lang="en-US" sz="2800" dirty="0">
              <a:solidFill>
                <a:schemeClr val="bg1"/>
              </a:solidFill>
              <a:latin typeface="Arial Narrow" pitchFamily="34" charset="0"/>
            </a:endParaRPr>
          </a:p>
          <a:p>
            <a:r>
              <a:rPr lang="en-US" sz="2800" dirty="0" smtClean="0">
                <a:solidFill>
                  <a:schemeClr val="bg1"/>
                </a:solidFill>
                <a:latin typeface="Arial Narrow" pitchFamily="34" charset="0"/>
              </a:rPr>
              <a:t>          You may enter a new INCLUDED PACKAGES, if you wish</a:t>
            </a:r>
          </a:p>
          <a:p>
            <a:r>
              <a:rPr lang="en-US" sz="2800" dirty="0" smtClean="0">
                <a:solidFill>
                  <a:schemeClr val="bg1"/>
                </a:solidFill>
                <a:latin typeface="Arial Narrow" pitchFamily="34" charset="0"/>
              </a:rPr>
              <a:t>          Enter a package whose orders should be dc’d by this rule.</a:t>
            </a:r>
          </a:p>
          <a:p>
            <a:r>
              <a:rPr lang="en-US" sz="2800" dirty="0" smtClean="0">
                <a:solidFill>
                  <a:schemeClr val="bg1"/>
                </a:solidFill>
                <a:latin typeface="Arial Narrow" pitchFamily="34" charset="0"/>
              </a:rPr>
              <a:t>          Choose a package whose orders can be entered within CPRS </a:t>
            </a:r>
            <a:endParaRPr lang="en-US" sz="2800" dirty="0">
              <a:solidFill>
                <a:schemeClr val="bg1"/>
              </a:solidFill>
              <a:latin typeface="Arial Narrow" pitchFamily="34" charset="0"/>
            </a:endParaRPr>
          </a:p>
        </p:txBody>
      </p:sp>
      <p:pic>
        <p:nvPicPr>
          <p:cNvPr id="48131" name="Picture 5" descr="image of a pen and tablet stiing atop a medication blister pack"/>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6553200" y="1976182"/>
            <a:ext cx="2309284" cy="2590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22788731"/>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4" descr="iage of a HEMODIALYSIS machine"/>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828800" y="4225231"/>
            <a:ext cx="5486400" cy="263277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descr="Select EXCEPT ORDERS IN DISPLAY GROUP: HEMODIALYSIS//&#10;    Answer with EXCLUDED DISPLAY GROUP EXCEPT ORDERS IN DISPLAY GROUP: HEMODIALYSIS&#10;&#10;&#10;       You may enter a new EXCLUDED DISPLAY GROUP, if you wish&#10;       Orders related to this display group will not be auto-discontinued&#10;       Only allow selection of operating room type entries&#10;"/>
          <p:cNvSpPr txBox="1"/>
          <p:nvPr/>
        </p:nvSpPr>
        <p:spPr>
          <a:xfrm>
            <a:off x="35256" y="330952"/>
            <a:ext cx="9051878" cy="3970318"/>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Select EXCEPT ORDERS IN DISPLAY GROUP: HEMODIALYSIS//</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Answer with EXCLUDED DISPLAY GROUP EXCEPT ORDERS IN DISPLAY GROUP: HEMODIALYSIS</a:t>
            </a:r>
          </a:p>
          <a:p>
            <a:endParaRPr lang="en-US" sz="2800" dirty="0">
              <a:solidFill>
                <a:schemeClr val="bg1"/>
              </a:solidFill>
              <a:latin typeface="Arial Narrow" pitchFamily="34" charset="0"/>
            </a:endParaRPr>
          </a:p>
          <a:p>
            <a:endParaRPr lang="en-US" sz="2800" dirty="0" smtClean="0">
              <a:solidFill>
                <a:schemeClr val="bg1"/>
              </a:solidFill>
              <a:latin typeface="Arial Narrow" pitchFamily="34" charset="0"/>
            </a:endParaRPr>
          </a:p>
          <a:p>
            <a:r>
              <a:rPr lang="en-US" sz="2800" dirty="0" smtClean="0">
                <a:solidFill>
                  <a:schemeClr val="bg1"/>
                </a:solidFill>
                <a:latin typeface="Arial Narrow" pitchFamily="34" charset="0"/>
              </a:rPr>
              <a:t>       You may enter a new EXCLUDED DISPLAY GROUP, if you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wish</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Orders related to this display group will not be auto-discontinued</a:t>
            </a:r>
          </a:p>
          <a:p>
            <a:r>
              <a:rPr lang="en-US" sz="2800" dirty="0" smtClean="0">
                <a:solidFill>
                  <a:schemeClr val="bg1"/>
                </a:solidFill>
                <a:latin typeface="Arial Narrow" pitchFamily="34" charset="0"/>
              </a:rPr>
              <a:t>       Only allow selection of operating room type entries</a:t>
            </a:r>
            <a:endParaRPr lang="en-US" sz="2800" dirty="0">
              <a:solidFill>
                <a:schemeClr val="bg1"/>
              </a:solidFill>
              <a:latin typeface="Arial Narrow" pitchFamily="34" charset="0"/>
            </a:endParaRPr>
          </a:p>
        </p:txBody>
      </p:sp>
    </p:spTree>
    <p:extLst>
      <p:ext uri="{BB962C8B-B14F-4D97-AF65-F5344CB8AC3E}">
        <p14:creationId xmlns="" xmlns:p14="http://schemas.microsoft.com/office/powerpoint/2010/main" val="1727145998"/>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of a cockboard with a note &quot;What's Next?&quot;">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336136" y="4062660"/>
            <a:ext cx="6584951" cy="2910385"/>
          </a:xfrm>
          <a:prstGeom prst="rect">
            <a:avLst/>
          </a:prstGeom>
          <a:ln>
            <a:noFill/>
          </a:ln>
          <a:effectLst>
            <a:softEdge rad="112500"/>
          </a:effectLst>
        </p:spPr>
      </p:pic>
      <p:pic>
        <p:nvPicPr>
          <p:cNvPr id="50179" name="Picture 4" descr="image of a professional woman with a &quot;whew&quot; expression"/>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21608" y="4162922"/>
            <a:ext cx="2098344" cy="27098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descr="Select EXCEPT FOR ORDERABLE ITEM: MRSA SURVL NARES &#10;              AGAR//  ?&#10;   Answer with EXCLUDED ORDERABLE ITEMS EXCEPT FOR    &#10;  ORDERABLE ITEM: MRSA SURVL NARES AGAR&#10;&#10;    You may enter a new EXCLUDED ORDERABLE ITEMS, if you wish&#10;    Orders related to this display group will not be auto-discontinued&#10;    Only allow selection of operating room type entries&#10;"/>
          <p:cNvSpPr txBox="1"/>
          <p:nvPr/>
        </p:nvSpPr>
        <p:spPr>
          <a:xfrm>
            <a:off x="35256" y="609600"/>
            <a:ext cx="9051878" cy="3508653"/>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Select EXCEPT FOR ORDERABLE ITEM: MRSA SURVL NARES </a:t>
            </a:r>
          </a:p>
          <a:p>
            <a:r>
              <a:rPr lang="en-US" sz="2800" dirty="0" smtClean="0">
                <a:solidFill>
                  <a:schemeClr val="bg1"/>
                </a:solidFill>
                <a:latin typeface="Arial Narrow" pitchFamily="34" charset="0"/>
              </a:rPr>
              <a:t>              AGAR//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Answer with EXCLUDED ORDERABLE ITEMS EXCEPT FOR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ORDERABLE ITEM: </a:t>
            </a:r>
            <a:r>
              <a:rPr lang="en-US" sz="2800" dirty="0">
                <a:solidFill>
                  <a:schemeClr val="bg1"/>
                </a:solidFill>
                <a:latin typeface="Arial Narrow" pitchFamily="34" charset="0"/>
              </a:rPr>
              <a:t>MRSA SURVL NARES AGAR</a:t>
            </a:r>
          </a:p>
          <a:p>
            <a:endParaRPr lang="en-US" sz="2800" dirty="0" smtClean="0">
              <a:solidFill>
                <a:schemeClr val="bg1"/>
              </a:solidFill>
              <a:latin typeface="Arial Narrow" pitchFamily="34" charset="0"/>
            </a:endParaRPr>
          </a:p>
          <a:p>
            <a:r>
              <a:rPr lang="en-US" sz="2800" dirty="0" smtClean="0">
                <a:solidFill>
                  <a:schemeClr val="bg1"/>
                </a:solidFill>
                <a:latin typeface="Arial Narrow" pitchFamily="34" charset="0"/>
              </a:rPr>
              <a:t>    </a:t>
            </a:r>
            <a:r>
              <a:rPr lang="en-US" sz="2700" dirty="0" smtClean="0">
                <a:solidFill>
                  <a:schemeClr val="bg1"/>
                </a:solidFill>
                <a:latin typeface="Arial Narrow" pitchFamily="34" charset="0"/>
              </a:rPr>
              <a:t>You may enter a new EXCLUDED ORDERABLE ITEMS, if you wish</a:t>
            </a:r>
          </a:p>
          <a:p>
            <a:r>
              <a:rPr lang="en-US" sz="2700" dirty="0">
                <a:solidFill>
                  <a:schemeClr val="bg1"/>
                </a:solidFill>
                <a:latin typeface="Arial Narrow" pitchFamily="34" charset="0"/>
              </a:rPr>
              <a:t> </a:t>
            </a:r>
            <a:r>
              <a:rPr lang="en-US" sz="2700" dirty="0" smtClean="0">
                <a:solidFill>
                  <a:schemeClr val="bg1"/>
                </a:solidFill>
                <a:latin typeface="Arial Narrow" pitchFamily="34" charset="0"/>
              </a:rPr>
              <a:t>   Orders related to this display group will not be auto-discontinued</a:t>
            </a:r>
          </a:p>
          <a:p>
            <a:r>
              <a:rPr lang="en-US" sz="2700" dirty="0" smtClean="0">
                <a:solidFill>
                  <a:schemeClr val="bg1"/>
                </a:solidFill>
                <a:latin typeface="Arial Narrow" pitchFamily="34" charset="0"/>
              </a:rPr>
              <a:t>    Only allow selection of operating room type entries</a:t>
            </a:r>
            <a:endParaRPr lang="en-US" sz="2700" dirty="0">
              <a:solidFill>
                <a:schemeClr val="bg1"/>
              </a:solidFill>
              <a:latin typeface="Arial Narrow" pitchFamily="34" charset="0"/>
            </a:endParaRPr>
          </a:p>
        </p:txBody>
      </p:sp>
    </p:spTree>
    <p:extLst>
      <p:ext uri="{BB962C8B-B14F-4D97-AF65-F5344CB8AC3E}">
        <p14:creationId xmlns="" xmlns:p14="http://schemas.microsoft.com/office/powerpoint/2010/main" val="122220150"/>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lgn="ctr">
              <a:buNone/>
            </a:pPr>
            <a:r>
              <a:rPr lang="en-US" sz="3400" dirty="0" smtClean="0"/>
              <a:t>What Types of Events can Trigger the AUTO-DC of Orders?</a:t>
            </a:r>
          </a:p>
          <a:p>
            <a:pPr marL="514350" indent="-514350">
              <a:buAutoNum type="alphaUcPeriod"/>
            </a:pPr>
            <a:r>
              <a:rPr lang="en-US" sz="3400" dirty="0" smtClean="0"/>
              <a:t>Admissions, Discharges</a:t>
            </a:r>
          </a:p>
          <a:p>
            <a:pPr marL="514350" indent="-514350">
              <a:buAutoNum type="alphaUcPeriod"/>
            </a:pPr>
            <a:r>
              <a:rPr lang="en-US" sz="3400" dirty="0" smtClean="0"/>
              <a:t>Birthdays</a:t>
            </a:r>
          </a:p>
          <a:p>
            <a:pPr marL="514350" indent="-514350">
              <a:buAutoNum type="alphaUcPeriod"/>
            </a:pPr>
            <a:r>
              <a:rPr lang="en-US" sz="3400" dirty="0" smtClean="0"/>
              <a:t>Scheduling an Appointment</a:t>
            </a:r>
          </a:p>
          <a:p>
            <a:pPr marL="514350" indent="-514350">
              <a:buAutoNum type="alphaUcPeriod"/>
            </a:pPr>
            <a:r>
              <a:rPr lang="en-US" sz="3400" dirty="0" smtClean="0"/>
              <a:t>Thunderstorms</a:t>
            </a:r>
          </a:p>
          <a:p>
            <a:pPr marL="514350" indent="-514350">
              <a:buAutoNum type="alphaUcPeriod"/>
            </a:pPr>
            <a:r>
              <a:rPr lang="en-US" sz="3400" dirty="0" smtClean="0"/>
              <a:t>ORMTIME</a:t>
            </a:r>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6008453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of a rusted classic pick-up truck in a desert"/>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06992" y="228600"/>
            <a:ext cx="8749352" cy="64008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6047399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lgn="ctr">
              <a:buNone/>
            </a:pPr>
            <a:r>
              <a:rPr lang="en-US" sz="4000" dirty="0"/>
              <a:t>Do you use DELAYED ORDERS at your facility?</a:t>
            </a:r>
          </a:p>
          <a:p>
            <a:pPr marL="1314450" lvl="2" indent="-514350">
              <a:buFont typeface="+mj-lt"/>
              <a:buAutoNum type="alphaUcPeriod"/>
            </a:pPr>
            <a:r>
              <a:rPr lang="en-US" sz="3600" dirty="0" smtClean="0"/>
              <a:t>Yes</a:t>
            </a:r>
          </a:p>
          <a:p>
            <a:pPr marL="1314450" lvl="2" indent="-514350">
              <a:buFont typeface="+mj-lt"/>
              <a:buAutoNum type="alphaUcPeriod"/>
            </a:pPr>
            <a:r>
              <a:rPr lang="en-US" sz="3600" dirty="0" smtClean="0"/>
              <a:t>No</a:t>
            </a:r>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16289273"/>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ame:    TRANSFER TO PLASTIC SURGERY&#10;Short name:   PL SURG&#10;Inactivated: &#10;Type of event:  TRANSFER&#10;Trans to/within division: SAN DIEGO HCS&#10;Event order dialog:  OR GXMOVE TRANSFER&#10;Order set/menu:  ORZ ADD MENU CLINICIAN&#10;Lapse in #days:  30&#10;Mas movement type:  Transfer to Plastic Surgery&#10;Display text:&#10;Ordering parameters location:&#10;Copy active orders:  YES&#10;&#10;&#10;PLASTIC SURGERY (Default)&#10;"/>
          <p:cNvSpPr txBox="1"/>
          <p:nvPr/>
        </p:nvSpPr>
        <p:spPr>
          <a:xfrm>
            <a:off x="40944" y="158874"/>
            <a:ext cx="9051878" cy="6555641"/>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Name:				TRANSFER TO PLASTIC SURGERY</a:t>
            </a:r>
          </a:p>
          <a:p>
            <a:r>
              <a:rPr lang="en-US" sz="2800" dirty="0" smtClean="0">
                <a:solidFill>
                  <a:schemeClr val="bg1"/>
                </a:solidFill>
                <a:latin typeface="Arial Narrow" pitchFamily="34" charset="0"/>
              </a:rPr>
              <a:t>Short name:			PL SURG</a:t>
            </a:r>
          </a:p>
          <a:p>
            <a:r>
              <a:rPr lang="en-US" sz="2800" dirty="0" smtClean="0">
                <a:solidFill>
                  <a:schemeClr val="bg1"/>
                </a:solidFill>
                <a:latin typeface="Arial Narrow" pitchFamily="34" charset="0"/>
              </a:rPr>
              <a:t>Inactivated:	</a:t>
            </a:r>
          </a:p>
          <a:p>
            <a:r>
              <a:rPr lang="en-US" sz="2800" dirty="0" smtClean="0">
                <a:solidFill>
                  <a:schemeClr val="bg1"/>
                </a:solidFill>
                <a:latin typeface="Arial Narrow" pitchFamily="34" charset="0"/>
              </a:rPr>
              <a:t>Type of event:		TRANSFER</a:t>
            </a:r>
          </a:p>
          <a:p>
            <a:r>
              <a:rPr lang="en-US" sz="2800" dirty="0" smtClean="0">
                <a:solidFill>
                  <a:schemeClr val="bg1"/>
                </a:solidFill>
                <a:latin typeface="Arial Narrow" pitchFamily="34" charset="0"/>
              </a:rPr>
              <a:t>Trans to/within division:	SAN DIEGO HCS</a:t>
            </a:r>
          </a:p>
          <a:p>
            <a:r>
              <a:rPr lang="en-US" sz="2800" dirty="0" smtClean="0">
                <a:solidFill>
                  <a:schemeClr val="bg1"/>
                </a:solidFill>
                <a:latin typeface="Arial Narrow" pitchFamily="34" charset="0"/>
              </a:rPr>
              <a:t>Event order dialog:		OR GXMOVE TRANSFER</a:t>
            </a:r>
          </a:p>
          <a:p>
            <a:r>
              <a:rPr lang="en-US" sz="2800" dirty="0" smtClean="0">
                <a:solidFill>
                  <a:schemeClr val="bg1"/>
                </a:solidFill>
                <a:latin typeface="Arial Narrow" pitchFamily="34" charset="0"/>
              </a:rPr>
              <a:t>Order set/menu:		ORZ ADD MENU CLINICIAN</a:t>
            </a:r>
          </a:p>
          <a:p>
            <a:r>
              <a:rPr lang="en-US" sz="2800" dirty="0" smtClean="0">
                <a:solidFill>
                  <a:schemeClr val="bg1"/>
                </a:solidFill>
                <a:latin typeface="Arial Narrow" pitchFamily="34" charset="0"/>
              </a:rPr>
              <a:t>Lapse in #days:		30</a:t>
            </a:r>
          </a:p>
          <a:p>
            <a:r>
              <a:rPr lang="en-US" sz="2800" dirty="0" smtClean="0">
                <a:solidFill>
                  <a:schemeClr val="bg1"/>
                </a:solidFill>
                <a:latin typeface="Arial Narrow" pitchFamily="34" charset="0"/>
              </a:rPr>
              <a:t>Mas movement type:		Transfer to Plastic Surgery</a:t>
            </a:r>
          </a:p>
          <a:p>
            <a:r>
              <a:rPr lang="en-US" sz="2800" dirty="0" smtClean="0">
                <a:solidFill>
                  <a:schemeClr val="bg1"/>
                </a:solidFill>
                <a:latin typeface="Arial Narrow" pitchFamily="34" charset="0"/>
              </a:rPr>
              <a:t>Display text:</a:t>
            </a:r>
          </a:p>
          <a:p>
            <a:r>
              <a:rPr lang="en-US" sz="2800" dirty="0" smtClean="0">
                <a:solidFill>
                  <a:schemeClr val="bg1"/>
                </a:solidFill>
                <a:latin typeface="Arial Narrow" pitchFamily="34" charset="0"/>
              </a:rPr>
              <a:t>Ordering parameters location:</a:t>
            </a:r>
          </a:p>
          <a:p>
            <a:r>
              <a:rPr lang="en-US" sz="2800" dirty="0" smtClean="0">
                <a:solidFill>
                  <a:schemeClr val="bg1"/>
                </a:solidFill>
                <a:latin typeface="Arial Narrow" pitchFamily="34" charset="0"/>
              </a:rPr>
              <a:t>Copy active orders:		YES</a:t>
            </a:r>
          </a:p>
          <a:p>
            <a:endParaRPr lang="en-US" sz="2800" dirty="0" smtClean="0">
              <a:solidFill>
                <a:schemeClr val="bg1"/>
              </a:solidFill>
              <a:latin typeface="Arial Narrow" pitchFamily="34" charset="0"/>
            </a:endParaRPr>
          </a:p>
          <a:p>
            <a:endParaRPr lang="en-US" sz="2800" dirty="0">
              <a:solidFill>
                <a:schemeClr val="bg1"/>
              </a:solidFill>
              <a:latin typeface="Arial Narrow" pitchFamily="34" charset="0"/>
            </a:endParaRPr>
          </a:p>
          <a:p>
            <a:r>
              <a:rPr lang="en-US" sz="2800" dirty="0" smtClean="0">
                <a:solidFill>
                  <a:schemeClr val="bg1"/>
                </a:solidFill>
                <a:latin typeface="Arial Narrow" pitchFamily="34" charset="0"/>
              </a:rPr>
              <a:t>PLASTIC SURGERY (Default)</a:t>
            </a:r>
            <a:endParaRPr lang="en-US" sz="2700" dirty="0">
              <a:solidFill>
                <a:schemeClr val="bg1"/>
              </a:solidFill>
              <a:latin typeface="Arial Narrow" pitchFamily="34" charset="0"/>
            </a:endParaRPr>
          </a:p>
        </p:txBody>
      </p:sp>
      <p:sp>
        <p:nvSpPr>
          <p:cNvPr id="2" name="TextBox 1" descr="Included Treating Specialties&#10;"/>
          <p:cNvSpPr txBox="1"/>
          <p:nvPr/>
        </p:nvSpPr>
        <p:spPr>
          <a:xfrm>
            <a:off x="46628" y="5723846"/>
            <a:ext cx="4318380" cy="365760"/>
          </a:xfrm>
          <a:prstGeom prst="rect">
            <a:avLst/>
          </a:prstGeom>
          <a:solidFill>
            <a:schemeClr val="bg1"/>
          </a:solidFill>
        </p:spPr>
        <p:txBody>
          <a:bodyPr wrap="square" rtlCol="0" anchor="ctr">
            <a:spAutoFit/>
          </a:bodyPr>
          <a:lstStyle/>
          <a:p>
            <a:r>
              <a:rPr lang="en-US" sz="2800" u="sng" dirty="0" smtClean="0">
                <a:solidFill>
                  <a:srgbClr val="002060"/>
                </a:solidFill>
              </a:rPr>
              <a:t>Included Treating Specialties</a:t>
            </a:r>
            <a:endParaRPr lang="en-US" sz="2800" u="sng" dirty="0">
              <a:solidFill>
                <a:srgbClr val="002060"/>
              </a:solidFill>
            </a:endParaRPr>
          </a:p>
        </p:txBody>
      </p:sp>
    </p:spTree>
    <p:extLst>
      <p:ext uri="{BB962C8B-B14F-4D97-AF65-F5344CB8AC3E}">
        <p14:creationId xmlns="" xmlns:p14="http://schemas.microsoft.com/office/powerpoint/2010/main" val="495057829"/>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904" y="70757"/>
            <a:ext cx="9051878" cy="6689435"/>
            <a:chOff x="-15922" y="-21611"/>
            <a:chExt cx="9051878" cy="6689435"/>
          </a:xfrm>
        </p:grpSpPr>
        <p:sp>
          <p:nvSpPr>
            <p:cNvPr id="4" name="TextBox 3" descr="NAME:  TRANSFER TO PLASTIC SURGERY    Replace&#10;DISPLAY TEXT:  Transfer to Plastic Surgery TS    Replace&#10;TYPE OF EVENT:  SPECIALTY TRANSFER//&#10;T.S. CHANGE WITHIN DIVISION:  SAN DIEGO HCS//&#10;"/>
            <p:cNvSpPr txBox="1"/>
            <p:nvPr/>
          </p:nvSpPr>
          <p:spPr>
            <a:xfrm>
              <a:off x="-15922" y="-21611"/>
              <a:ext cx="9051878" cy="1508105"/>
            </a:xfrm>
            <a:prstGeom prst="rect">
              <a:avLst/>
            </a:prstGeom>
            <a:solidFill>
              <a:srgbClr val="130195"/>
            </a:solidFill>
            <a:ln w="38100">
              <a:solidFill>
                <a:srgbClr val="FFFF00"/>
              </a:solidFill>
            </a:ln>
          </p:spPr>
          <p:txBody>
            <a:bodyPr wrap="square" rtlCol="0">
              <a:spAutoFit/>
            </a:bodyPr>
            <a:lstStyle/>
            <a:p>
              <a:r>
                <a:rPr lang="en-US" sz="2300" dirty="0" smtClean="0">
                  <a:solidFill>
                    <a:schemeClr val="bg1"/>
                  </a:solidFill>
                  <a:latin typeface="Arial Narrow" pitchFamily="34" charset="0"/>
                </a:rPr>
                <a:t>NAME:</a:t>
              </a:r>
              <a:r>
                <a:rPr lang="en-US" sz="2300" dirty="0">
                  <a:solidFill>
                    <a:schemeClr val="bg1"/>
                  </a:solidFill>
                  <a:latin typeface="Arial Narrow" pitchFamily="34" charset="0"/>
                </a:rPr>
                <a:t> </a:t>
              </a:r>
              <a:r>
                <a:rPr lang="en-US" sz="2300" dirty="0" smtClean="0">
                  <a:solidFill>
                    <a:schemeClr val="bg1"/>
                  </a:solidFill>
                  <a:latin typeface="Arial Narrow" pitchFamily="34" charset="0"/>
                </a:rPr>
                <a:t> TRANSFER TO PLASTIC SURGERY    Replace</a:t>
              </a:r>
            </a:p>
            <a:p>
              <a:r>
                <a:rPr lang="en-US" sz="2300" dirty="0" smtClean="0">
                  <a:solidFill>
                    <a:schemeClr val="bg1"/>
                  </a:solidFill>
                  <a:latin typeface="Arial Narrow" pitchFamily="34" charset="0"/>
                </a:rPr>
                <a:t>DISPLAY TEXT:  Transfer to Plastic Surgery TS    Replace</a:t>
              </a:r>
            </a:p>
            <a:p>
              <a:r>
                <a:rPr lang="en-US" sz="2300" dirty="0" smtClean="0">
                  <a:solidFill>
                    <a:schemeClr val="bg1"/>
                  </a:solidFill>
                  <a:latin typeface="Arial Narrow" pitchFamily="34" charset="0"/>
                </a:rPr>
                <a:t>TYPE OF EVENT:  SPECIALTY TRANSFER//</a:t>
              </a:r>
            </a:p>
            <a:p>
              <a:r>
                <a:rPr lang="en-US" sz="2300" dirty="0" smtClean="0">
                  <a:solidFill>
                    <a:schemeClr val="bg1"/>
                  </a:solidFill>
                  <a:latin typeface="Arial Narrow" pitchFamily="34" charset="0"/>
                </a:rPr>
                <a:t>T.S. CHANGE WITHIN DIVISION:  SAN DIEGO HCS//</a:t>
              </a:r>
              <a:endParaRPr lang="en-US" sz="2300" dirty="0">
                <a:solidFill>
                  <a:schemeClr val="bg1"/>
                </a:solidFill>
                <a:latin typeface="Arial Narrow" pitchFamily="34" charset="0"/>
              </a:endParaRPr>
            </a:p>
          </p:txBody>
        </p:sp>
        <p:sp>
          <p:nvSpPr>
            <p:cNvPr id="6" name="TextBox 5" descr="Select MAS MOVEMENT TYPE:  ?&#10; You may enter a new MAS MOVEMENT TYPE, if you wish&#10; Enter a movement type to further define this rule.&#10; Select an MAS MOVEMENT TYPE that can be used with the TYPE OF  EVENT that you selected. &#10;&#10;Answer with MAS MOVEMENT TYPE ENTRY NUMBER, or NAME&#10;Do you want the entire MAS MOVEMENT TYPE List?  Y  (Yes)&#10;     Choose from:&#10;     20  PROVIDER/SPECIALTY CHANGE&#10;&#10;Select MAS MOVEMENT TYPE: 20  PROVIDER/SPECIALTY CHANGE&#10;    Are you adding ‘PROVIDER/SPECIALTY CHANGE’ as a new MAS MOVEMENT  &#10;    TYPES (the 1st for this OE/RR AUTO-DC RULES)?  No//Y  (Yes)&#10;    MAS MOVEMENT TYPE:  PROVIDER/SPECIALTY CHANGE//&#10;"/>
            <p:cNvSpPr txBox="1"/>
            <p:nvPr/>
          </p:nvSpPr>
          <p:spPr>
            <a:xfrm>
              <a:off x="-15922" y="1481789"/>
              <a:ext cx="9051878" cy="5186035"/>
            </a:xfrm>
            <a:prstGeom prst="rect">
              <a:avLst/>
            </a:prstGeom>
            <a:solidFill>
              <a:srgbClr val="130195"/>
            </a:solidFill>
            <a:ln w="38100">
              <a:solidFill>
                <a:srgbClr val="FFFF00"/>
              </a:solidFill>
            </a:ln>
          </p:spPr>
          <p:txBody>
            <a:bodyPr wrap="square" rtlCol="0">
              <a:spAutoFit/>
            </a:bodyPr>
            <a:lstStyle/>
            <a:p>
              <a:r>
                <a:rPr lang="en-US" sz="2300" dirty="0" smtClean="0">
                  <a:solidFill>
                    <a:schemeClr val="bg1"/>
                  </a:solidFill>
                  <a:latin typeface="Arial Narrow" pitchFamily="34" charset="0"/>
                </a:rPr>
                <a:t>Select MAS MOVEMENT TYPE:  ?</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You may enter a new </a:t>
              </a:r>
              <a:r>
                <a:rPr lang="en-US" sz="2300" dirty="0">
                  <a:solidFill>
                    <a:schemeClr val="bg1"/>
                  </a:solidFill>
                  <a:latin typeface="Arial Narrow" pitchFamily="34" charset="0"/>
                </a:rPr>
                <a:t>MAS MOVEMENT </a:t>
              </a:r>
              <a:r>
                <a:rPr lang="en-US" sz="2300" dirty="0" smtClean="0">
                  <a:solidFill>
                    <a:schemeClr val="bg1"/>
                  </a:solidFill>
                  <a:latin typeface="Arial Narrow" pitchFamily="34" charset="0"/>
                </a:rPr>
                <a:t>TYPE, if you wish</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Enter a movement type to further define this rule.</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Select an MAS </a:t>
              </a:r>
              <a:r>
                <a:rPr lang="en-US" sz="2300" dirty="0">
                  <a:solidFill>
                    <a:schemeClr val="bg1"/>
                  </a:solidFill>
                  <a:latin typeface="Arial Narrow" pitchFamily="34" charset="0"/>
                </a:rPr>
                <a:t>MOVEMENT </a:t>
              </a:r>
              <a:r>
                <a:rPr lang="en-US" sz="2300" dirty="0" smtClean="0">
                  <a:solidFill>
                    <a:schemeClr val="bg1"/>
                  </a:solidFill>
                  <a:latin typeface="Arial Narrow" pitchFamily="34" charset="0"/>
                </a:rPr>
                <a:t>TYPE that can be used with the TYPE OF 	EVENT that you selected.</a:t>
              </a:r>
              <a:r>
                <a:rPr lang="en-US" sz="1600" dirty="0" smtClean="0">
                  <a:solidFill>
                    <a:schemeClr val="bg1"/>
                  </a:solidFill>
                  <a:latin typeface="Arial Narrow" pitchFamily="34" charset="0"/>
                </a:rPr>
                <a:t> </a:t>
              </a:r>
            </a:p>
            <a:p>
              <a:endParaRPr lang="en-US" sz="1600" dirty="0">
                <a:solidFill>
                  <a:schemeClr val="bg1"/>
                </a:solidFill>
                <a:latin typeface="Arial Narrow" pitchFamily="34" charset="0"/>
              </a:endParaRPr>
            </a:p>
            <a:p>
              <a:r>
                <a:rPr lang="en-US" sz="2300" dirty="0" smtClean="0">
                  <a:solidFill>
                    <a:schemeClr val="bg1"/>
                  </a:solidFill>
                  <a:latin typeface="Arial Narrow" pitchFamily="34" charset="0"/>
                </a:rPr>
                <a:t>Answer with MAS </a:t>
              </a:r>
              <a:r>
                <a:rPr lang="en-US" sz="2300" dirty="0">
                  <a:solidFill>
                    <a:schemeClr val="bg1"/>
                  </a:solidFill>
                  <a:latin typeface="Arial Narrow" pitchFamily="34" charset="0"/>
                </a:rPr>
                <a:t>MOVEMENT </a:t>
              </a:r>
              <a:r>
                <a:rPr lang="en-US" sz="2300" dirty="0" smtClean="0">
                  <a:solidFill>
                    <a:schemeClr val="bg1"/>
                  </a:solidFill>
                  <a:latin typeface="Arial Narrow" pitchFamily="34" charset="0"/>
                </a:rPr>
                <a:t>TYPE ENTRY NUMBER, or NAME</a:t>
              </a:r>
            </a:p>
            <a:p>
              <a:r>
                <a:rPr lang="en-US" sz="2300" dirty="0" smtClean="0">
                  <a:solidFill>
                    <a:schemeClr val="bg1"/>
                  </a:solidFill>
                  <a:latin typeface="Arial Narrow" pitchFamily="34" charset="0"/>
                </a:rPr>
                <a:t>Do you want the entire </a:t>
              </a:r>
              <a:r>
                <a:rPr lang="en-US" sz="2300" dirty="0">
                  <a:solidFill>
                    <a:schemeClr val="bg1"/>
                  </a:solidFill>
                  <a:latin typeface="Arial Narrow" pitchFamily="34" charset="0"/>
                </a:rPr>
                <a:t>MAS MOVEMENT </a:t>
              </a:r>
              <a:r>
                <a:rPr lang="en-US" sz="2300" dirty="0" smtClean="0">
                  <a:solidFill>
                    <a:schemeClr val="bg1"/>
                  </a:solidFill>
                  <a:latin typeface="Arial Narrow" pitchFamily="34" charset="0"/>
                </a:rPr>
                <a:t>TYPE List?  Y  (Yes)</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Choose from:</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20		PROVIDER/SPECIALTY CHANGE</a:t>
              </a:r>
              <a:endParaRPr lang="en-US" sz="1600" dirty="0" smtClean="0">
                <a:solidFill>
                  <a:schemeClr val="bg1"/>
                </a:solidFill>
                <a:latin typeface="Arial Narrow" pitchFamily="34" charset="0"/>
              </a:endParaRPr>
            </a:p>
            <a:p>
              <a:endParaRPr lang="en-US" sz="1600" dirty="0">
                <a:solidFill>
                  <a:schemeClr val="bg1"/>
                </a:solidFill>
                <a:latin typeface="Arial Narrow" pitchFamily="34" charset="0"/>
              </a:endParaRPr>
            </a:p>
            <a:p>
              <a:r>
                <a:rPr lang="en-US" sz="2300" dirty="0" smtClean="0">
                  <a:solidFill>
                    <a:schemeClr val="bg1"/>
                  </a:solidFill>
                  <a:latin typeface="Arial Narrow" pitchFamily="34" charset="0"/>
                </a:rPr>
                <a:t>Select MAS </a:t>
              </a:r>
              <a:r>
                <a:rPr lang="en-US" sz="2300" dirty="0">
                  <a:solidFill>
                    <a:schemeClr val="bg1"/>
                  </a:solidFill>
                  <a:latin typeface="Arial Narrow" pitchFamily="34" charset="0"/>
                </a:rPr>
                <a:t>MOVEMENT </a:t>
              </a:r>
              <a:r>
                <a:rPr lang="en-US" sz="2300" dirty="0" smtClean="0">
                  <a:solidFill>
                    <a:schemeClr val="bg1"/>
                  </a:solidFill>
                  <a:latin typeface="Arial Narrow" pitchFamily="34" charset="0"/>
                </a:rPr>
                <a:t>TYPE: 20 	PROVIDER/SPECIALTY CHANGE</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Are you adding ‘PROVIDER/SPECIALTY CHANGE’ as a new </a:t>
              </a:r>
              <a:r>
                <a:rPr lang="en-US" sz="2300" dirty="0">
                  <a:solidFill>
                    <a:schemeClr val="bg1"/>
                  </a:solidFill>
                  <a:latin typeface="Arial Narrow" pitchFamily="34" charset="0"/>
                </a:rPr>
                <a:t>MAS MOVEMENT </a:t>
              </a:r>
              <a:r>
                <a:rPr lang="en-US" sz="2300" dirty="0" smtClean="0">
                  <a:solidFill>
                    <a:schemeClr val="bg1"/>
                  </a:solidFill>
                  <a:latin typeface="Arial Narrow" pitchFamily="34" charset="0"/>
                </a:rPr>
                <a:t> </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TYPES (the 1</a:t>
              </a:r>
              <a:r>
                <a:rPr lang="en-US" sz="2300" baseline="30000" dirty="0" smtClean="0">
                  <a:solidFill>
                    <a:schemeClr val="bg1"/>
                  </a:solidFill>
                  <a:latin typeface="Arial Narrow" pitchFamily="34" charset="0"/>
                </a:rPr>
                <a:t>st</a:t>
              </a:r>
              <a:r>
                <a:rPr lang="en-US" sz="2300" dirty="0" smtClean="0">
                  <a:solidFill>
                    <a:schemeClr val="bg1"/>
                  </a:solidFill>
                  <a:latin typeface="Arial Narrow" pitchFamily="34" charset="0"/>
                </a:rPr>
                <a:t> for this OE/RR AUTO-DC RULES)?  No//Y  (Yes)</a:t>
              </a:r>
            </a:p>
            <a:p>
              <a:r>
                <a:rPr lang="en-US" sz="2300" dirty="0" smtClean="0">
                  <a:solidFill>
                    <a:schemeClr val="bg1"/>
                  </a:solidFill>
                  <a:latin typeface="Arial Narrow" pitchFamily="34" charset="0"/>
                </a:rPr>
                <a:t>    </a:t>
              </a:r>
              <a:r>
                <a:rPr lang="en-US" sz="2300" dirty="0">
                  <a:solidFill>
                    <a:schemeClr val="bg1"/>
                  </a:solidFill>
                  <a:latin typeface="Arial Narrow" pitchFamily="34" charset="0"/>
                </a:rPr>
                <a:t>MAS MOVEMENT </a:t>
              </a:r>
              <a:r>
                <a:rPr lang="en-US" sz="2300" dirty="0" smtClean="0">
                  <a:solidFill>
                    <a:schemeClr val="bg1"/>
                  </a:solidFill>
                  <a:latin typeface="Arial Narrow" pitchFamily="34" charset="0"/>
                </a:rPr>
                <a:t>TYPE:  PROVIDER/SPECIALTY CHANGE//</a:t>
              </a:r>
            </a:p>
          </p:txBody>
        </p:sp>
      </p:grpSp>
    </p:spTree>
    <p:extLst>
      <p:ext uri="{BB962C8B-B14F-4D97-AF65-F5344CB8AC3E}">
        <p14:creationId xmlns="" xmlns:p14="http://schemas.microsoft.com/office/powerpoint/2010/main" val="369025324"/>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Select EXCEPT FROM SPECIALTY: PLASTIC SURGERY   PSURG&#10;    Are you adding ‘PLASTIC SURGERY’ as &#10;      a new EXCLUDED TREATING SPECIALTIES (the 1ST for this &#10;      OE/RR AUTO-DC RULES)?  No//  Y  (Yes)&#10;    &#10;    Select TO SPECIALTY: ?&#10; You may enter a new TO SPECIALTY, if you wish&#10; Enter a specialty that is an exception to this rule, when the  patient is transferred to it.&#10;"/>
          <p:cNvSpPr txBox="1"/>
          <p:nvPr/>
        </p:nvSpPr>
        <p:spPr>
          <a:xfrm>
            <a:off x="39807" y="1439840"/>
            <a:ext cx="9051878" cy="3970318"/>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Select EXCEPT FROM SPECIALTY: PLASTIC SURGERY   PSURG</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Are you adding ‘PLASTIC SURGERY’ as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a new EXCLUDED TREATING SPECIALTIES (the 1ST for this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OE/RR AUTO-DC RULES)?  No//  Y  (Yes)</a:t>
            </a:r>
          </a:p>
          <a:p>
            <a:r>
              <a:rPr lang="en-US" sz="2800" dirty="0" smtClean="0">
                <a:solidFill>
                  <a:schemeClr val="bg1"/>
                </a:solidFill>
                <a:latin typeface="Arial Narrow" pitchFamily="34" charset="0"/>
              </a:rPr>
              <a:t>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Select TO SPECIALTY: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You may enter a new TO SPECIALTY, if you wish</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Enter a specialty that is an exception to this rule, when the 	patient is transferred to it.</a:t>
            </a:r>
            <a:endParaRPr lang="en-US" sz="2800" dirty="0">
              <a:solidFill>
                <a:schemeClr val="bg1"/>
              </a:solidFill>
              <a:latin typeface="Arial Narrow" pitchFamily="34" charset="0"/>
            </a:endParaRPr>
          </a:p>
        </p:txBody>
      </p:sp>
    </p:spTree>
    <p:extLst>
      <p:ext uri="{BB962C8B-B14F-4D97-AF65-F5344CB8AC3E}">
        <p14:creationId xmlns="" xmlns:p14="http://schemas.microsoft.com/office/powerpoint/2010/main" val="1224034173"/>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Name:      TREATING SPECIALTY CHANGE&#10;Inactivated: &#10;Type of event:    SPECIALTY TRANSFER&#10;Tr sp change within division:  SAN DIEGO HCS&#10;Dc Reason:     Treating Specialty Change&#10;Display text:     TREATING SPECIALTY CHANGE&#10;&#10;Movement Types:&#10;&#10;PROVIDER/SPECIALTY CHANGE&#10;&#10;Included Packages:&#10;&#10;IV MEDICATIONS&#10;INPATIENT MEDICATIONS&#10;ORDER ENTRY/RESULTS REPORTING&#10;DIETETICS&#10;LAB SERVICE&#10;"/>
          <p:cNvSpPr txBox="1"/>
          <p:nvPr/>
        </p:nvSpPr>
        <p:spPr>
          <a:xfrm>
            <a:off x="51178" y="0"/>
            <a:ext cx="9051878" cy="6848029"/>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Name:				  TREATING SPECIALTY CHANGE</a:t>
            </a:r>
          </a:p>
          <a:p>
            <a:r>
              <a:rPr lang="en-US" sz="2800" dirty="0" smtClean="0">
                <a:solidFill>
                  <a:schemeClr val="bg1"/>
                </a:solidFill>
                <a:latin typeface="Arial Narrow" pitchFamily="34" charset="0"/>
              </a:rPr>
              <a:t>Inactivated:	</a:t>
            </a:r>
          </a:p>
          <a:p>
            <a:r>
              <a:rPr lang="en-US" sz="2800" dirty="0" smtClean="0">
                <a:solidFill>
                  <a:schemeClr val="bg1"/>
                </a:solidFill>
                <a:latin typeface="Arial Narrow" pitchFamily="34" charset="0"/>
              </a:rPr>
              <a:t>Type of event:		  SPECIALTY TRANSFER</a:t>
            </a:r>
          </a:p>
          <a:p>
            <a:r>
              <a:rPr lang="en-US" sz="2800" dirty="0" smtClean="0">
                <a:solidFill>
                  <a:schemeClr val="bg1"/>
                </a:solidFill>
                <a:latin typeface="Arial Narrow" pitchFamily="34" charset="0"/>
              </a:rPr>
              <a:t>Tr sp change within division:  SAN DIEGO HCS</a:t>
            </a:r>
          </a:p>
          <a:p>
            <a:r>
              <a:rPr lang="en-US" sz="2800" dirty="0" smtClean="0">
                <a:solidFill>
                  <a:schemeClr val="bg1"/>
                </a:solidFill>
                <a:latin typeface="Arial Narrow" pitchFamily="34" charset="0"/>
              </a:rPr>
              <a:t>Dc Reason:			  Treating Specialty Change</a:t>
            </a:r>
          </a:p>
          <a:p>
            <a:r>
              <a:rPr lang="en-US" sz="2800" dirty="0" smtClean="0">
                <a:solidFill>
                  <a:schemeClr val="bg1"/>
                </a:solidFill>
                <a:latin typeface="Arial Narrow" pitchFamily="34" charset="0"/>
              </a:rPr>
              <a:t>Display text:			  TREATING SPECIALTY CHANGE</a:t>
            </a:r>
          </a:p>
          <a:p>
            <a:endParaRPr lang="en-US" sz="2800" dirty="0">
              <a:solidFill>
                <a:schemeClr val="bg1"/>
              </a:solidFill>
              <a:latin typeface="Arial Narrow" pitchFamily="34" charset="0"/>
            </a:endParaRPr>
          </a:p>
          <a:p>
            <a:endParaRPr lang="en-US" sz="2700" dirty="0" smtClean="0">
              <a:solidFill>
                <a:schemeClr val="bg1"/>
              </a:solidFill>
              <a:latin typeface="Arial Narrow" pitchFamily="34" charset="0"/>
            </a:endParaRPr>
          </a:p>
          <a:p>
            <a:r>
              <a:rPr lang="en-US" sz="2700" dirty="0" smtClean="0">
                <a:solidFill>
                  <a:schemeClr val="bg1"/>
                </a:solidFill>
                <a:latin typeface="Arial Narrow" pitchFamily="34" charset="0"/>
              </a:rPr>
              <a:t>PROVIDER/SPECIALTY CHANGE</a:t>
            </a:r>
          </a:p>
          <a:p>
            <a:endParaRPr lang="en-US" sz="2700" dirty="0">
              <a:solidFill>
                <a:schemeClr val="bg1"/>
              </a:solidFill>
              <a:latin typeface="Arial Narrow" pitchFamily="34" charset="0"/>
            </a:endParaRPr>
          </a:p>
          <a:p>
            <a:endParaRPr lang="en-US" sz="2700" dirty="0" smtClean="0">
              <a:solidFill>
                <a:schemeClr val="bg1"/>
              </a:solidFill>
              <a:latin typeface="Arial Narrow" pitchFamily="34" charset="0"/>
            </a:endParaRPr>
          </a:p>
          <a:p>
            <a:r>
              <a:rPr lang="en-US" sz="2700" dirty="0" smtClean="0">
                <a:solidFill>
                  <a:schemeClr val="bg1"/>
                </a:solidFill>
                <a:latin typeface="Arial Narrow" pitchFamily="34" charset="0"/>
              </a:rPr>
              <a:t>IV MEDICATIONS</a:t>
            </a:r>
          </a:p>
          <a:p>
            <a:r>
              <a:rPr lang="en-US" sz="2700" dirty="0" smtClean="0">
                <a:solidFill>
                  <a:schemeClr val="bg1"/>
                </a:solidFill>
                <a:latin typeface="Arial Narrow" pitchFamily="34" charset="0"/>
              </a:rPr>
              <a:t>INPATIENT MEDICATIONS</a:t>
            </a:r>
          </a:p>
          <a:p>
            <a:r>
              <a:rPr lang="en-US" sz="2700" dirty="0" smtClean="0">
                <a:solidFill>
                  <a:schemeClr val="bg1"/>
                </a:solidFill>
                <a:latin typeface="Arial Narrow" pitchFamily="34" charset="0"/>
              </a:rPr>
              <a:t>ORDER ENTRY/RESULTS REPORTING</a:t>
            </a:r>
          </a:p>
          <a:p>
            <a:r>
              <a:rPr lang="en-US" sz="2700" dirty="0" smtClean="0">
                <a:solidFill>
                  <a:schemeClr val="bg1"/>
                </a:solidFill>
                <a:latin typeface="Arial Narrow" pitchFamily="34" charset="0"/>
              </a:rPr>
              <a:t>DIETETICS</a:t>
            </a:r>
          </a:p>
          <a:p>
            <a:r>
              <a:rPr lang="en-US" sz="2700" dirty="0" smtClean="0">
                <a:solidFill>
                  <a:schemeClr val="bg1"/>
                </a:solidFill>
                <a:latin typeface="Arial Narrow" pitchFamily="34" charset="0"/>
              </a:rPr>
              <a:t>LAB SERVICE</a:t>
            </a:r>
            <a:endParaRPr lang="en-US" sz="2700" dirty="0">
              <a:solidFill>
                <a:schemeClr val="bg1"/>
              </a:solidFill>
              <a:latin typeface="Arial Narrow" pitchFamily="34" charset="0"/>
            </a:endParaRPr>
          </a:p>
        </p:txBody>
      </p:sp>
      <p:pic>
        <p:nvPicPr>
          <p:cNvPr id="56323" name="Picture 3" descr="cartoon of a caveman chiseling a wheel"/>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backgroundRemoval t="10000" b="90000" l="0" r="100000"/>
                    </a14:imgEffect>
                  </a14:imgLayer>
                </a14:imgProps>
              </a:ext>
              <a:ext uri="{28A0092B-C50C-407E-A947-70E740481C1C}">
                <a14:useLocalDpi xmlns="" xmlns:a14="http://schemas.microsoft.com/office/drawing/2010/main" val="0"/>
              </a:ext>
            </a:extLst>
          </a:blip>
          <a:srcRect t="11824" b="29868"/>
          <a:stretch/>
        </p:blipFill>
        <p:spPr bwMode="auto">
          <a:xfrm>
            <a:off x="4648200" y="2905780"/>
            <a:ext cx="4359275" cy="252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descr="Included Packages:&#10;"/>
          <p:cNvSpPr txBox="1"/>
          <p:nvPr/>
        </p:nvSpPr>
        <p:spPr>
          <a:xfrm>
            <a:off x="122828" y="4114800"/>
            <a:ext cx="2925172" cy="523220"/>
          </a:xfrm>
          <a:prstGeom prst="rect">
            <a:avLst/>
          </a:prstGeom>
          <a:solidFill>
            <a:schemeClr val="bg1"/>
          </a:solidFill>
        </p:spPr>
        <p:txBody>
          <a:bodyPr wrap="square" rtlCol="0">
            <a:spAutoFit/>
          </a:bodyPr>
          <a:lstStyle/>
          <a:p>
            <a:r>
              <a:rPr lang="en-US" sz="2800" u="sng" dirty="0" smtClean="0">
                <a:solidFill>
                  <a:srgbClr val="002060"/>
                </a:solidFill>
              </a:rPr>
              <a:t>Included Packages:</a:t>
            </a:r>
            <a:endParaRPr lang="en-US" sz="2800" u="sng" dirty="0">
              <a:solidFill>
                <a:srgbClr val="002060"/>
              </a:solidFill>
            </a:endParaRPr>
          </a:p>
        </p:txBody>
      </p:sp>
      <p:sp>
        <p:nvSpPr>
          <p:cNvPr id="7" name="TextBox 6" descr="Movement Types:&#10;"/>
          <p:cNvSpPr txBox="1"/>
          <p:nvPr/>
        </p:nvSpPr>
        <p:spPr>
          <a:xfrm>
            <a:off x="122828" y="2905780"/>
            <a:ext cx="2848972" cy="523220"/>
          </a:xfrm>
          <a:prstGeom prst="rect">
            <a:avLst/>
          </a:prstGeom>
          <a:solidFill>
            <a:schemeClr val="bg1"/>
          </a:solidFill>
        </p:spPr>
        <p:txBody>
          <a:bodyPr wrap="square" rtlCol="0">
            <a:spAutoFit/>
          </a:bodyPr>
          <a:lstStyle/>
          <a:p>
            <a:r>
              <a:rPr lang="en-US" sz="2800" u="sng" dirty="0" smtClean="0">
                <a:solidFill>
                  <a:srgbClr val="002060"/>
                </a:solidFill>
              </a:rPr>
              <a:t>Movement Types:</a:t>
            </a:r>
            <a:endParaRPr lang="en-US" sz="2800" u="sng" dirty="0">
              <a:solidFill>
                <a:srgbClr val="002060"/>
              </a:solidFill>
            </a:endParaRPr>
          </a:p>
        </p:txBody>
      </p:sp>
    </p:spTree>
    <p:extLst>
      <p:ext uri="{BB962C8B-B14F-4D97-AF65-F5344CB8AC3E}">
        <p14:creationId xmlns="" xmlns:p14="http://schemas.microsoft.com/office/powerpoint/2010/main" val="3247821508"/>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038600" cy="3657601"/>
          </a:xfrm>
        </p:spPr>
        <p:txBody>
          <a:bodyPr>
            <a:normAutofit/>
          </a:bodyPr>
          <a:lstStyle/>
          <a:p>
            <a:pPr marL="914400" lvl="1" indent="-514350">
              <a:buAutoNum type="alphaUcPeriod"/>
            </a:pPr>
            <a:r>
              <a:rPr lang="en-US" sz="3000" dirty="0" smtClean="0"/>
              <a:t>Admissions, Discharges</a:t>
            </a:r>
          </a:p>
          <a:p>
            <a:pPr marL="914400" lvl="1" indent="-514350">
              <a:buAutoNum type="alphaUcPeriod"/>
            </a:pPr>
            <a:r>
              <a:rPr lang="en-US" sz="3000" dirty="0" smtClean="0"/>
              <a:t>Birthdays</a:t>
            </a:r>
          </a:p>
          <a:p>
            <a:pPr marL="914400" lvl="1" indent="-514350">
              <a:buAutoNum type="alphaUcPeriod"/>
            </a:pPr>
            <a:r>
              <a:rPr lang="en-US" sz="3000" dirty="0" smtClean="0"/>
              <a:t>Scheduling an Appointment</a:t>
            </a:r>
          </a:p>
          <a:p>
            <a:pPr marL="914400" lvl="1" indent="-514350">
              <a:buAutoNum type="alphaUcPeriod"/>
            </a:pPr>
            <a:r>
              <a:rPr lang="en-US" sz="3000" dirty="0" smtClean="0"/>
              <a:t>Thunderstorms</a:t>
            </a:r>
          </a:p>
          <a:p>
            <a:pPr marL="914400" lvl="1" indent="-514350">
              <a:buAutoNum type="alphaUcPeriod"/>
            </a:pPr>
            <a:r>
              <a:rPr lang="en-US" sz="3000" dirty="0" smtClean="0"/>
              <a:t>ORMTIME</a:t>
            </a:r>
          </a:p>
        </p:txBody>
      </p:sp>
      <p:sp>
        <p:nvSpPr>
          <p:cNvPr id="3" name="Rectangle 2" descr="What Types of Events can Trigger the AUTO-DC of Orders?&#10;"/>
          <p:cNvSpPr/>
          <p:nvPr/>
        </p:nvSpPr>
        <p:spPr>
          <a:xfrm>
            <a:off x="156117" y="1238815"/>
            <a:ext cx="8763000" cy="1046440"/>
          </a:xfrm>
          <a:prstGeom prst="rect">
            <a:avLst/>
          </a:prstGeom>
        </p:spPr>
        <p:txBody>
          <a:bodyPr wrap="square">
            <a:spAutoFit/>
          </a:bodyPr>
          <a:lstStyle/>
          <a:p>
            <a:pPr algn="ctr"/>
            <a:r>
              <a:rPr lang="en-US" sz="3100" dirty="0"/>
              <a:t>What Types of Events can Trigger the AUTO-DC of Orders?</a:t>
            </a:r>
          </a:p>
        </p:txBody>
      </p:sp>
      <p:sp>
        <p:nvSpPr>
          <p:cNvPr id="4" name="Title 3"/>
          <p:cNvSpPr>
            <a:spLocks noGrp="1"/>
          </p:cNvSpPr>
          <p:nvPr>
            <p:ph type="title"/>
          </p:nvPr>
        </p:nvSpPr>
        <p:spPr>
          <a:xfrm>
            <a:off x="914400" y="1524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2286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15449415"/>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514600"/>
            <a:ext cx="4038600" cy="3657601"/>
          </a:xfrm>
        </p:spPr>
        <p:txBody>
          <a:bodyPr>
            <a:normAutofit/>
          </a:bodyPr>
          <a:lstStyle/>
          <a:p>
            <a:pPr marL="914400" lvl="1" indent="-514350">
              <a:buAutoNum type="alphaUcPeriod"/>
            </a:pPr>
            <a:r>
              <a:rPr lang="en-US" sz="3000" dirty="0" smtClean="0"/>
              <a:t>Admissions, Discharges</a:t>
            </a:r>
          </a:p>
          <a:p>
            <a:pPr marL="914400" lvl="1" indent="-514350">
              <a:buAutoNum type="alphaUcPeriod"/>
            </a:pPr>
            <a:r>
              <a:rPr lang="en-US" sz="3000" dirty="0" smtClean="0"/>
              <a:t>Birthdays</a:t>
            </a:r>
          </a:p>
          <a:p>
            <a:pPr marL="914400" lvl="1" indent="-514350">
              <a:buAutoNum type="alphaUcPeriod"/>
            </a:pPr>
            <a:r>
              <a:rPr lang="en-US" sz="3000" dirty="0" smtClean="0"/>
              <a:t>Scheduling an Appointment</a:t>
            </a:r>
          </a:p>
          <a:p>
            <a:pPr marL="914400" lvl="1" indent="-514350">
              <a:buAutoNum type="alphaUcPeriod"/>
            </a:pPr>
            <a:r>
              <a:rPr lang="en-US" sz="3000" dirty="0" smtClean="0"/>
              <a:t>Thunderstorms</a:t>
            </a:r>
          </a:p>
          <a:p>
            <a:pPr marL="914400" lvl="1" indent="-514350">
              <a:buAutoNum type="alphaUcPeriod"/>
            </a:pPr>
            <a:r>
              <a:rPr lang="en-US" sz="3000" dirty="0" smtClean="0"/>
              <a:t>ORMTIME</a:t>
            </a:r>
          </a:p>
        </p:txBody>
      </p:sp>
      <p:sp>
        <p:nvSpPr>
          <p:cNvPr id="3" name="Rectangle 2" descr="What Types of Events can Trigger the AUTO-DC of Orders?&#10;"/>
          <p:cNvSpPr/>
          <p:nvPr/>
        </p:nvSpPr>
        <p:spPr>
          <a:xfrm>
            <a:off x="156117" y="1238815"/>
            <a:ext cx="8763000" cy="1046440"/>
          </a:xfrm>
          <a:prstGeom prst="rect">
            <a:avLst/>
          </a:prstGeom>
        </p:spPr>
        <p:txBody>
          <a:bodyPr wrap="square">
            <a:spAutoFit/>
          </a:bodyPr>
          <a:lstStyle/>
          <a:p>
            <a:pPr algn="ctr"/>
            <a:r>
              <a:rPr lang="en-US" sz="3100" dirty="0"/>
              <a:t>What Types of Events can Trigger the AUTO-DC of Orders?</a:t>
            </a:r>
          </a:p>
        </p:txBody>
      </p:sp>
      <p:sp>
        <p:nvSpPr>
          <p:cNvPr id="4" name="Title 3"/>
          <p:cNvSpPr>
            <a:spLocks noGrp="1"/>
          </p:cNvSpPr>
          <p:nvPr>
            <p:ph type="title"/>
          </p:nvPr>
        </p:nvSpPr>
        <p:spPr>
          <a:xfrm>
            <a:off x="914400" y="1524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228600"/>
            <a:ext cx="876300"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66960684"/>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table contaning Active orders for the patien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9200" y="1463545"/>
            <a:ext cx="7924800" cy="5394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descr="Active Orders header: Active Orders: (including pending &amp; Recent activity) - ALL SERVICES"/>
          <p:cNvSpPr/>
          <p:nvPr/>
        </p:nvSpPr>
        <p:spPr>
          <a:xfrm>
            <a:off x="1219200" y="1463545"/>
            <a:ext cx="7924800" cy="517655"/>
          </a:xfrm>
          <a:prstGeom prst="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 name="Rectangle 5" descr="Before…&#10;"/>
          <p:cNvSpPr/>
          <p:nvPr/>
        </p:nvSpPr>
        <p:spPr>
          <a:xfrm>
            <a:off x="4267200" y="95071"/>
            <a:ext cx="3375604" cy="1200329"/>
          </a:xfrm>
          <a:prstGeom prst="rect">
            <a:avLst/>
          </a:prstGeom>
          <a:noFill/>
        </p:spPr>
        <p:txBody>
          <a:bodyPr wrap="none" lIns="91440" tIns="45720" rIns="91440" bIns="45720">
            <a:spAutoFit/>
          </a:bodyPr>
          <a:lstStyle/>
          <a:p>
            <a:pPr algn="ctr"/>
            <a:r>
              <a:rPr lang="en-US" sz="7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Before…</a:t>
            </a:r>
          </a:p>
        </p:txBody>
      </p:sp>
      <p:pic>
        <p:nvPicPr>
          <p:cNvPr id="8198" name="Picture 6" descr="image of a rusted classic pick-up truck in a desert"/>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6381" y="0"/>
            <a:ext cx="2616229" cy="172237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2533250"/>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Delayed"/>
          <p:cNvSpPr/>
          <p:nvPr/>
        </p:nvSpPr>
        <p:spPr>
          <a:xfrm>
            <a:off x="0" y="-152400"/>
            <a:ext cx="9144000" cy="1200329"/>
          </a:xfrm>
          <a:prstGeom prst="rect">
            <a:avLst/>
          </a:prstGeom>
          <a:noFill/>
        </p:spPr>
        <p:txBody>
          <a:bodyPr wrap="square" lIns="91440" tIns="45720" rIns="91440" bIns="45720">
            <a:spAutoFit/>
          </a:bodyPr>
          <a:lstStyle/>
          <a:p>
            <a:pPr algn="ctr"/>
            <a:r>
              <a:rPr lang="en-US" sz="7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Delayed…</a:t>
            </a:r>
            <a:endParaRPr lang="en-US" sz="7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204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1" y="1066800"/>
            <a:ext cx="8991599" cy="5708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Rectangle 16" descr="green rectangle"/>
          <p:cNvSpPr/>
          <p:nvPr/>
        </p:nvSpPr>
        <p:spPr>
          <a:xfrm>
            <a:off x="76200" y="1066800"/>
            <a:ext cx="8991599" cy="517655"/>
          </a:xfrm>
          <a:prstGeom prst="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18" name="Picture 2" descr="table of delayed orders for patien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487" y="950150"/>
            <a:ext cx="8991599" cy="5880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3" name="TextBox 22" descr="delayed"/>
          <p:cNvSpPr txBox="1"/>
          <p:nvPr/>
        </p:nvSpPr>
        <p:spPr>
          <a:xfrm>
            <a:off x="6805342" y="5958016"/>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22" name="TextBox 21" descr="delayed"/>
          <p:cNvSpPr txBox="1"/>
          <p:nvPr/>
        </p:nvSpPr>
        <p:spPr>
          <a:xfrm>
            <a:off x="6807277" y="5481188"/>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21" name="TextBox 20" descr="delayed"/>
          <p:cNvSpPr txBox="1"/>
          <p:nvPr/>
        </p:nvSpPr>
        <p:spPr>
          <a:xfrm>
            <a:off x="6811030" y="4951020"/>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20" name="TextBox 19" descr="delayed"/>
          <p:cNvSpPr txBox="1"/>
          <p:nvPr/>
        </p:nvSpPr>
        <p:spPr>
          <a:xfrm>
            <a:off x="6807614" y="4412408"/>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16" name="TextBox 15" descr="delayed"/>
          <p:cNvSpPr txBox="1"/>
          <p:nvPr/>
        </p:nvSpPr>
        <p:spPr>
          <a:xfrm>
            <a:off x="6817056" y="6004172"/>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15" name="TextBox 14" descr="delayed"/>
          <p:cNvSpPr txBox="1"/>
          <p:nvPr/>
        </p:nvSpPr>
        <p:spPr>
          <a:xfrm>
            <a:off x="6805343" y="5472752"/>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14" name="TextBox 13" descr="delayed"/>
          <p:cNvSpPr txBox="1"/>
          <p:nvPr/>
        </p:nvSpPr>
        <p:spPr>
          <a:xfrm>
            <a:off x="6809096" y="4945056"/>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13" name="TextBox 12" descr="delayed"/>
          <p:cNvSpPr txBox="1"/>
          <p:nvPr/>
        </p:nvSpPr>
        <p:spPr>
          <a:xfrm>
            <a:off x="6805680" y="4417620"/>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6" name="TextBox 5" descr="delayed"/>
          <p:cNvSpPr txBox="1"/>
          <p:nvPr/>
        </p:nvSpPr>
        <p:spPr>
          <a:xfrm>
            <a:off x="6817056" y="3643952"/>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19" name="TextBox 18" descr="delayed"/>
          <p:cNvSpPr txBox="1"/>
          <p:nvPr/>
        </p:nvSpPr>
        <p:spPr>
          <a:xfrm>
            <a:off x="6805342" y="3611444"/>
            <a:ext cx="849913" cy="369332"/>
          </a:xfrm>
          <a:prstGeom prst="rect">
            <a:avLst/>
          </a:prstGeom>
          <a:solidFill>
            <a:srgbClr val="FFFF00"/>
          </a:solidFill>
        </p:spPr>
        <p:txBody>
          <a:bodyPr wrap="none" rtlCol="0">
            <a:spAutoFit/>
          </a:bodyPr>
          <a:lstStyle/>
          <a:p>
            <a:r>
              <a:rPr lang="en-US" dirty="0" smtClean="0">
                <a:latin typeface="Arial Narrow" pitchFamily="34" charset="0"/>
              </a:rPr>
              <a:t>delayed</a:t>
            </a:r>
            <a:endParaRPr lang="en-US" dirty="0">
              <a:latin typeface="Arial Narrow" pitchFamily="34" charset="0"/>
            </a:endParaRPr>
          </a:p>
        </p:txBody>
      </p:sp>
      <p:sp>
        <p:nvSpPr>
          <p:cNvPr id="24" name="Rectangle 23" descr="Delayed Transfer to PLastic Surgery Orders"/>
          <p:cNvSpPr/>
          <p:nvPr/>
        </p:nvSpPr>
        <p:spPr>
          <a:xfrm>
            <a:off x="64486" y="966052"/>
            <a:ext cx="8991599" cy="517655"/>
          </a:xfrm>
          <a:prstGeom prst="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 xmlns:p14="http://schemas.microsoft.com/office/powerpoint/2010/main" val="799864774"/>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After"/>
          <p:cNvSpPr/>
          <p:nvPr/>
        </p:nvSpPr>
        <p:spPr>
          <a:xfrm>
            <a:off x="0" y="-152400"/>
            <a:ext cx="9134901" cy="1200329"/>
          </a:xfrm>
          <a:prstGeom prst="rect">
            <a:avLst/>
          </a:prstGeom>
          <a:noFill/>
        </p:spPr>
        <p:txBody>
          <a:bodyPr wrap="square" lIns="91440" tIns="45720" rIns="91440" bIns="45720">
            <a:spAutoFit/>
          </a:bodyPr>
          <a:lstStyle/>
          <a:p>
            <a:pPr algn="ctr"/>
            <a:r>
              <a:rPr lang="en-US" sz="7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After…</a:t>
            </a:r>
            <a:endParaRPr lang="en-US" sz="7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nvGrpSpPr>
          <p:cNvPr id="2" name="Group 1"/>
          <p:cNvGrpSpPr/>
          <p:nvPr/>
        </p:nvGrpSpPr>
        <p:grpSpPr>
          <a:xfrm>
            <a:off x="62552" y="914142"/>
            <a:ext cx="9040545" cy="5902913"/>
            <a:chOff x="0" y="955086"/>
            <a:chExt cx="9153093" cy="5902913"/>
          </a:xfrm>
        </p:grpSpPr>
        <p:pic>
          <p:nvPicPr>
            <p:cNvPr id="21507" name="Picture 3" descr="screen shot of table of patient orders&#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955086"/>
              <a:ext cx="9144000" cy="5902913"/>
            </a:xfrm>
            <a:prstGeom prst="rect">
              <a:avLst/>
            </a:prstGeom>
            <a:noFill/>
            <a:ln w="38100">
              <a:solidFill>
                <a:srgbClr val="FFFF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descr="9f Plastic Sur&#10;"/>
            <p:cNvSpPr txBox="1"/>
            <p:nvPr/>
          </p:nvSpPr>
          <p:spPr>
            <a:xfrm>
              <a:off x="7832942" y="2805752"/>
              <a:ext cx="1301959" cy="369332"/>
            </a:xfrm>
            <a:prstGeom prst="rect">
              <a:avLst/>
            </a:prstGeom>
            <a:solidFill>
              <a:srgbClr val="FFFF00"/>
            </a:solidFill>
            <a:ln w="38100">
              <a:solidFill>
                <a:srgbClr val="FFFF00"/>
              </a:solidFill>
            </a:ln>
          </p:spPr>
          <p:txBody>
            <a:bodyPr wrap="none" rtlCol="0">
              <a:spAutoFit/>
            </a:bodyPr>
            <a:lstStyle/>
            <a:p>
              <a:r>
                <a:rPr lang="en-US" dirty="0" smtClean="0">
                  <a:latin typeface="Arial Narrow" pitchFamily="34" charset="0"/>
                </a:rPr>
                <a:t>9f Plastic Sur</a:t>
              </a:r>
              <a:endParaRPr lang="en-US" dirty="0">
                <a:latin typeface="Arial Narrow" pitchFamily="34" charset="0"/>
              </a:endParaRPr>
            </a:p>
          </p:txBody>
        </p:sp>
        <p:sp>
          <p:nvSpPr>
            <p:cNvPr id="11" name="TextBox 10" descr="9f Plastic Sur&#10;"/>
            <p:cNvSpPr txBox="1"/>
            <p:nvPr/>
          </p:nvSpPr>
          <p:spPr>
            <a:xfrm>
              <a:off x="7848862" y="5685724"/>
              <a:ext cx="1301959" cy="369332"/>
            </a:xfrm>
            <a:prstGeom prst="rect">
              <a:avLst/>
            </a:prstGeom>
            <a:solidFill>
              <a:srgbClr val="FFFF00"/>
            </a:solidFill>
            <a:ln w="38100">
              <a:solidFill>
                <a:srgbClr val="FFFF00"/>
              </a:solidFill>
            </a:ln>
          </p:spPr>
          <p:txBody>
            <a:bodyPr wrap="none" rtlCol="0">
              <a:spAutoFit/>
            </a:bodyPr>
            <a:lstStyle/>
            <a:p>
              <a:r>
                <a:rPr lang="en-US" dirty="0" smtClean="0">
                  <a:latin typeface="Arial Narrow" pitchFamily="34" charset="0"/>
                </a:rPr>
                <a:t>9f Plastic Sur</a:t>
              </a:r>
              <a:endParaRPr lang="en-US" dirty="0">
                <a:latin typeface="Arial Narrow" pitchFamily="34" charset="0"/>
              </a:endParaRPr>
            </a:p>
          </p:txBody>
        </p:sp>
        <p:sp>
          <p:nvSpPr>
            <p:cNvPr id="12" name="TextBox 11" descr="9f Plastic Sur&#10;"/>
            <p:cNvSpPr txBox="1"/>
            <p:nvPr/>
          </p:nvSpPr>
          <p:spPr>
            <a:xfrm>
              <a:off x="7851134" y="6273716"/>
              <a:ext cx="1301959" cy="369332"/>
            </a:xfrm>
            <a:prstGeom prst="rect">
              <a:avLst/>
            </a:prstGeom>
            <a:solidFill>
              <a:srgbClr val="FFFF00"/>
            </a:solidFill>
            <a:ln w="38100">
              <a:solidFill>
                <a:srgbClr val="FFFF00"/>
              </a:solidFill>
            </a:ln>
          </p:spPr>
          <p:txBody>
            <a:bodyPr wrap="none" rtlCol="0">
              <a:spAutoFit/>
            </a:bodyPr>
            <a:lstStyle/>
            <a:p>
              <a:r>
                <a:rPr lang="en-US" dirty="0" smtClean="0">
                  <a:latin typeface="Arial Narrow" pitchFamily="34" charset="0"/>
                </a:rPr>
                <a:t>9f Plastic Sur</a:t>
              </a:r>
              <a:endParaRPr lang="en-US" dirty="0">
                <a:latin typeface="Arial Narrow" pitchFamily="34" charset="0"/>
              </a:endParaRPr>
            </a:p>
          </p:txBody>
        </p:sp>
        <p:sp>
          <p:nvSpPr>
            <p:cNvPr id="13" name="TextBox 12" descr="9f Plastic Sur&#10;"/>
            <p:cNvSpPr txBox="1"/>
            <p:nvPr/>
          </p:nvSpPr>
          <p:spPr>
            <a:xfrm>
              <a:off x="7837486" y="5119048"/>
              <a:ext cx="1301959" cy="369332"/>
            </a:xfrm>
            <a:prstGeom prst="rect">
              <a:avLst/>
            </a:prstGeom>
            <a:solidFill>
              <a:srgbClr val="FFFF00"/>
            </a:solidFill>
            <a:ln w="38100">
              <a:solidFill>
                <a:srgbClr val="FFFF00"/>
              </a:solidFill>
            </a:ln>
          </p:spPr>
          <p:txBody>
            <a:bodyPr wrap="none" rtlCol="0">
              <a:spAutoFit/>
            </a:bodyPr>
            <a:lstStyle/>
            <a:p>
              <a:r>
                <a:rPr lang="en-US" dirty="0" smtClean="0">
                  <a:latin typeface="Arial Narrow" pitchFamily="34" charset="0"/>
                </a:rPr>
                <a:t>9f Plastic Sur</a:t>
              </a:r>
              <a:endParaRPr lang="en-US" dirty="0">
                <a:latin typeface="Arial Narrow" pitchFamily="34" charset="0"/>
              </a:endParaRPr>
            </a:p>
          </p:txBody>
        </p:sp>
      </p:grpSp>
      <p:pic>
        <p:nvPicPr>
          <p:cNvPr id="21510" name="Picture 6" descr="image of restored/hotrodded classic pick-up truck"/>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1219200" y="3865598"/>
            <a:ext cx="4114800" cy="2743603"/>
          </a:xfrm>
          <a:prstGeom prst="ellipse">
            <a:avLst/>
          </a:prstGeom>
          <a:ln w="19050">
            <a:solidFill>
              <a:srgbClr val="1601B3"/>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1680182858"/>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to of hand holding stethoscope over keyboard">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76200" y="76201"/>
            <a:ext cx="8991601" cy="6705599"/>
          </a:xfrm>
          <a:prstGeom prst="rect">
            <a:avLst/>
          </a:prstGeom>
          <a:ln>
            <a:noFill/>
          </a:ln>
          <a:effectLst>
            <a:softEdge rad="112500"/>
          </a:effectLst>
        </p:spPr>
      </p:pic>
    </p:spTree>
    <p:extLst>
      <p:ext uri="{BB962C8B-B14F-4D97-AF65-F5344CB8AC3E}">
        <p14:creationId xmlns="" xmlns:p14="http://schemas.microsoft.com/office/powerpoint/2010/main" val="3065950002"/>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485556919"/>
              </p:ext>
            </p:extLst>
          </p:nvPr>
        </p:nvGraphicFramePr>
        <p:xfrm>
          <a:off x="0" y="334780"/>
          <a:ext cx="91440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205471526"/>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3829112583"/>
              </p:ext>
            </p:extLst>
          </p:nvPr>
        </p:nvGraphicFramePr>
        <p:xfrm>
          <a:off x="1926746" y="76200"/>
          <a:ext cx="5224032"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Photo of man with head on computer with clock on the wall">
            <a:hlinkClick r:id="rId8"/>
          </p:cNvPr>
          <p:cNvPicPr>
            <a:picLocks noChangeAspect="1" noChangeArrowheads="1"/>
          </p:cNvPicPr>
          <p:nvPr/>
        </p:nvPicPr>
        <p:blipFill>
          <a:blip r:embed="rId9" cstate="print">
            <a:extLst>
              <a:ext uri="{28A0092B-C50C-407E-A947-70E740481C1C}">
                <a14:useLocalDpi xmlns="" xmlns:a14="http://schemas.microsoft.com/office/drawing/2010/main" val="0"/>
              </a:ext>
            </a:extLst>
          </a:blip>
          <a:stretch>
            <a:fillRect/>
          </a:stretch>
        </p:blipFill>
        <p:spPr bwMode="auto">
          <a:xfrm>
            <a:off x="1154620" y="1319173"/>
            <a:ext cx="6846380" cy="5378467"/>
          </a:xfrm>
          <a:prstGeom prst="rect">
            <a:avLst/>
          </a:prstGeom>
          <a:ln>
            <a:noFill/>
          </a:ln>
          <a:effectLst>
            <a:softEdge rad="112500"/>
          </a:effectLst>
        </p:spPr>
      </p:pic>
      <p:pic>
        <p:nvPicPr>
          <p:cNvPr id="5" name="Picture 4"/>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790586" y="1319173"/>
            <a:ext cx="2434529" cy="1881227"/>
          </a:xfrm>
          <a:prstGeom prst="rect">
            <a:avLst/>
          </a:prstGeom>
          <a:ln>
            <a:noFill/>
          </a:ln>
          <a:effectLst>
            <a:softEdge rad="112500"/>
          </a:effectLst>
        </p:spPr>
      </p:pic>
    </p:spTree>
    <p:extLst>
      <p:ext uri="{BB962C8B-B14F-4D97-AF65-F5344CB8AC3E}">
        <p14:creationId xmlns="" xmlns:p14="http://schemas.microsoft.com/office/powerpoint/2010/main" val="2257882728"/>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Select ADT Menu Option: Bed Control Menu&#10;&#10;    Admit a Patient&#10;    Cancel a Scheduled Admission&#10;    Check-in Lodger&#10;    Delete Waiting List Entry&#10;    Detailed Inpatient Inquiry&#10;    Discharge a Patient&#10;    DRG Calculation&#10;    Extended Bed Control&#10;    Lodger Check-out&#10;    Provider Change&#10;    Schedule an Admission&#10;    Seriously Ill List Entry&#10;    Switch Bed&#10;"/>
          <p:cNvSpPr txBox="1"/>
          <p:nvPr/>
        </p:nvSpPr>
        <p:spPr>
          <a:xfrm>
            <a:off x="51178" y="383024"/>
            <a:ext cx="9051878" cy="6093976"/>
          </a:xfrm>
          <a:prstGeom prst="rect">
            <a:avLst/>
          </a:prstGeom>
          <a:solidFill>
            <a:srgbClr val="130195"/>
          </a:solidFill>
          <a:ln w="38100">
            <a:solidFill>
              <a:srgbClr val="FFFF00"/>
            </a:solidFill>
          </a:ln>
        </p:spPr>
        <p:txBody>
          <a:bodyPr wrap="square" rtlCol="0">
            <a:spAutoFit/>
          </a:bodyPr>
          <a:lstStyle/>
          <a:p>
            <a:r>
              <a:rPr lang="en-US" sz="2600" dirty="0" smtClean="0">
                <a:solidFill>
                  <a:schemeClr val="bg1"/>
                </a:solidFill>
                <a:latin typeface="Arial Narrow" pitchFamily="34" charset="0"/>
              </a:rPr>
              <a:t>Select ADT Menu Option: Bed Control Menu</a:t>
            </a:r>
          </a:p>
          <a:p>
            <a:endParaRPr lang="en-US" sz="2600" dirty="0">
              <a:solidFill>
                <a:schemeClr val="bg1"/>
              </a:solidFill>
              <a:latin typeface="Arial Narrow" pitchFamily="34" charset="0"/>
            </a:endParaRP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Admit a Patient</a:t>
            </a:r>
          </a:p>
          <a:p>
            <a:r>
              <a:rPr lang="en-US" sz="2600" dirty="0" smtClean="0">
                <a:solidFill>
                  <a:schemeClr val="bg1"/>
                </a:solidFill>
                <a:latin typeface="Arial Narrow" pitchFamily="34" charset="0"/>
              </a:rPr>
              <a:t>    Cancel a Scheduled Admission</a:t>
            </a:r>
          </a:p>
          <a:p>
            <a:r>
              <a:rPr lang="en-US" sz="2600" dirty="0" smtClean="0">
                <a:solidFill>
                  <a:schemeClr val="bg1"/>
                </a:solidFill>
                <a:latin typeface="Arial Narrow" pitchFamily="34" charset="0"/>
              </a:rPr>
              <a:t>    Check-in Lodger</a:t>
            </a:r>
          </a:p>
          <a:p>
            <a:r>
              <a:rPr lang="en-US" sz="2600" dirty="0" smtClean="0">
                <a:solidFill>
                  <a:schemeClr val="bg1"/>
                </a:solidFill>
                <a:latin typeface="Arial Narrow" pitchFamily="34" charset="0"/>
              </a:rPr>
              <a:t>    Delete Waiting List Entry</a:t>
            </a:r>
          </a:p>
          <a:p>
            <a:r>
              <a:rPr lang="en-US" sz="2600" dirty="0" smtClean="0">
                <a:solidFill>
                  <a:schemeClr val="bg1"/>
                </a:solidFill>
                <a:latin typeface="Arial Narrow" pitchFamily="34" charset="0"/>
              </a:rPr>
              <a:t>    Detailed Inpatient Inquiry</a:t>
            </a:r>
          </a:p>
          <a:p>
            <a:r>
              <a:rPr lang="en-US" sz="2600" dirty="0" smtClean="0">
                <a:solidFill>
                  <a:schemeClr val="bg1"/>
                </a:solidFill>
                <a:latin typeface="Arial Narrow" pitchFamily="34" charset="0"/>
              </a:rPr>
              <a:t>    Discharge a Patient</a:t>
            </a:r>
          </a:p>
          <a:p>
            <a:r>
              <a:rPr lang="en-US" sz="2600" dirty="0" smtClean="0">
                <a:solidFill>
                  <a:schemeClr val="bg1"/>
                </a:solidFill>
                <a:latin typeface="Arial Narrow" pitchFamily="34" charset="0"/>
              </a:rPr>
              <a:t>    DRG Calculation</a:t>
            </a:r>
          </a:p>
          <a:p>
            <a:r>
              <a:rPr lang="en-US" sz="2600" dirty="0" smtClean="0">
                <a:solidFill>
                  <a:schemeClr val="bg1"/>
                </a:solidFill>
                <a:latin typeface="Arial Narrow" pitchFamily="34" charset="0"/>
              </a:rPr>
              <a:t>    Extended Bed Control</a:t>
            </a:r>
          </a:p>
          <a:p>
            <a:r>
              <a:rPr lang="en-US" sz="2600" dirty="0" smtClean="0">
                <a:solidFill>
                  <a:schemeClr val="bg1"/>
                </a:solidFill>
                <a:latin typeface="Arial Narrow" pitchFamily="34" charset="0"/>
              </a:rPr>
              <a:t>    Lodger Check-out</a:t>
            </a:r>
          </a:p>
          <a:p>
            <a:r>
              <a:rPr lang="en-US" sz="2600" dirty="0" smtClean="0">
                <a:solidFill>
                  <a:schemeClr val="bg1"/>
                </a:solidFill>
                <a:latin typeface="Arial Narrow" pitchFamily="34" charset="0"/>
              </a:rPr>
              <a:t>    Provider Change</a:t>
            </a:r>
          </a:p>
          <a:p>
            <a:r>
              <a:rPr lang="en-US" sz="2600" dirty="0" smtClean="0">
                <a:solidFill>
                  <a:schemeClr val="bg1"/>
                </a:solidFill>
                <a:latin typeface="Arial Narrow" pitchFamily="34" charset="0"/>
              </a:rPr>
              <a:t>    Schedule an Admission</a:t>
            </a:r>
          </a:p>
          <a:p>
            <a:r>
              <a:rPr lang="en-US" sz="2600" dirty="0" smtClean="0">
                <a:solidFill>
                  <a:schemeClr val="bg1"/>
                </a:solidFill>
                <a:latin typeface="Arial Narrow" pitchFamily="34" charset="0"/>
              </a:rPr>
              <a:t>    Seriously Ill List Entry</a:t>
            </a:r>
          </a:p>
          <a:p>
            <a:r>
              <a:rPr lang="en-US" sz="2600" dirty="0" smtClean="0">
                <a:solidFill>
                  <a:schemeClr val="bg1"/>
                </a:solidFill>
                <a:latin typeface="Arial Narrow" pitchFamily="34" charset="0"/>
              </a:rPr>
              <a:t>    Switch Bed</a:t>
            </a:r>
          </a:p>
        </p:txBody>
      </p:sp>
      <p:sp>
        <p:nvSpPr>
          <p:cNvPr id="10" name="TextBox 9" descr="Select PATIENT NAME:  VETERAN, ONE&#10;&#10;CHOOSE FROM:&#10;   1&gt; MAR 24,2013@03:15:39   TO: 5EMED&#10;   2&gt; JAN 7,2012@03:18:59      TO: 3AMED&#10;   3&gt; DEC 31,2011@00:39:54   TO: 3AMED&#10;CHOOSE 1-3&#10;"/>
          <p:cNvSpPr txBox="1"/>
          <p:nvPr/>
        </p:nvSpPr>
        <p:spPr>
          <a:xfrm>
            <a:off x="3886200" y="2427744"/>
            <a:ext cx="5105400" cy="2677656"/>
          </a:xfrm>
          <a:prstGeom prst="rect">
            <a:avLst/>
          </a:prstGeom>
          <a:solidFill>
            <a:srgbClr val="002060"/>
          </a:solidFill>
          <a:ln w="38100">
            <a:solidFill>
              <a:srgbClr val="FFFF00"/>
            </a:solidFill>
          </a:ln>
        </p:spPr>
        <p:txBody>
          <a:bodyPr wrap="square" rtlCol="0">
            <a:spAutoFit/>
          </a:bodyPr>
          <a:lstStyle/>
          <a:p>
            <a:r>
              <a:rPr lang="en-US" sz="2400" dirty="0" smtClean="0">
                <a:solidFill>
                  <a:schemeClr val="bg1"/>
                </a:solidFill>
                <a:latin typeface="Arial Narrow" pitchFamily="34" charset="0"/>
              </a:rPr>
              <a:t>Select PATIENT NAME:  VETERAN, ONE</a:t>
            </a:r>
          </a:p>
          <a:p>
            <a:endParaRPr lang="en-US" sz="2400" dirty="0">
              <a:solidFill>
                <a:schemeClr val="bg1"/>
              </a:solidFill>
              <a:latin typeface="Arial Narrow" pitchFamily="34" charset="0"/>
            </a:endParaRPr>
          </a:p>
          <a:p>
            <a:r>
              <a:rPr lang="en-US" sz="2400" dirty="0" smtClean="0">
                <a:solidFill>
                  <a:schemeClr val="bg1"/>
                </a:solidFill>
                <a:latin typeface="Arial Narrow" pitchFamily="34" charset="0"/>
              </a:rPr>
              <a:t>CHOOSE FROM:</a:t>
            </a:r>
          </a:p>
          <a:p>
            <a:r>
              <a:rPr lang="en-US" sz="2400" dirty="0" smtClean="0">
                <a:solidFill>
                  <a:schemeClr val="bg1"/>
                </a:solidFill>
                <a:latin typeface="Arial Narrow" pitchFamily="34" charset="0"/>
              </a:rPr>
              <a:t>   1&gt; MAR 24,2013@03:15:39   TO: 5EMED</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2&gt; JAN 7,2012@03:18:59      TO: 3AMED</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3&gt; DEC 31,2011@00:39:54   TO: 3AMED</a:t>
            </a:r>
          </a:p>
          <a:p>
            <a:r>
              <a:rPr lang="en-US" sz="2400" dirty="0" smtClean="0">
                <a:solidFill>
                  <a:schemeClr val="bg1"/>
                </a:solidFill>
                <a:latin typeface="Arial Narrow" pitchFamily="34" charset="0"/>
              </a:rPr>
              <a:t>CHOOSE 1-3</a:t>
            </a:r>
          </a:p>
        </p:txBody>
      </p:sp>
      <p:sp>
        <p:nvSpPr>
          <p:cNvPr id="12" name="Rounded Rectangle 11" descr="green rounded rectangle highlighting    1&gt; MAR 24,2013@03:15:39   TO: 5EMED&#10;"/>
          <p:cNvSpPr/>
          <p:nvPr/>
        </p:nvSpPr>
        <p:spPr>
          <a:xfrm>
            <a:off x="4076700" y="3519548"/>
            <a:ext cx="48006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descr="green right arrow connector"/>
          <p:cNvCxnSpPr/>
          <p:nvPr/>
        </p:nvCxnSpPr>
        <p:spPr>
          <a:xfrm>
            <a:off x="3649640" y="3245097"/>
            <a:ext cx="427060" cy="274451"/>
          </a:xfrm>
          <a:prstGeom prst="straightConnector1">
            <a:avLst/>
          </a:prstGeom>
          <a:ln w="38100">
            <a:solidFill>
              <a:srgbClr val="28F82D"/>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descr="green rounded rectangle highlighting     Detailed Inpatient Inquiry&#10;"/>
          <p:cNvSpPr/>
          <p:nvPr/>
        </p:nvSpPr>
        <p:spPr>
          <a:xfrm>
            <a:off x="228600" y="2787897"/>
            <a:ext cx="342104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3686546074"/>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ADMISSION:&#10;     MAR 24,2013@03:15:39 OPT-NSC             TO:  5EMED&#10;&#10;TRANSFER:&#10;     MARCH 25,2013@16:00  INTERWARD TRANSFER    TO:  1&#10;&#10;TREATING SPECIALTY CHANGES:&#10;     MARCH 24,2013@03:15:39        SPECIALTY: MEDICINE&#10;          PROVIDER: &#10;          ATTENDING:                                 :Annual SCI Rehab Eval        &#10;     MARCH 24,2013@08:30:38        SPECIALTY: MED STEP DOWN&#10;          PROVIDER: &#10;          ATTENDING: &#10;     MARCH 25,2013@16:00          SPECIALTY: SPINAL CORD I&#10;          PROVIDER: &#10;          ATTENDING:                          DX: UTI&#10;&#10;DISCHARGE:&#10;"/>
          <p:cNvSpPr txBox="1"/>
          <p:nvPr/>
        </p:nvSpPr>
        <p:spPr>
          <a:xfrm>
            <a:off x="51178" y="12510"/>
            <a:ext cx="9051878" cy="6832640"/>
          </a:xfrm>
          <a:prstGeom prst="rect">
            <a:avLst/>
          </a:prstGeom>
          <a:solidFill>
            <a:srgbClr val="130195"/>
          </a:solidFill>
          <a:ln w="38100">
            <a:solidFill>
              <a:srgbClr val="FFFF00"/>
            </a:solidFill>
          </a:ln>
        </p:spPr>
        <p:txBody>
          <a:bodyPr wrap="square" rtlCol="0">
            <a:spAutoFit/>
          </a:bodyPr>
          <a:lstStyle/>
          <a:p>
            <a:r>
              <a:rPr lang="en-US" sz="2600" dirty="0" smtClean="0">
                <a:solidFill>
                  <a:schemeClr val="bg1"/>
                </a:solidFill>
                <a:latin typeface="Arial Narrow" pitchFamily="34" charset="0"/>
              </a:rPr>
              <a:t>ADMISSION:</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MAR 24,2013@03:15:39	OPT-NSC		           TO:  5EMED</a:t>
            </a:r>
            <a:endParaRPr lang="en-US" sz="2600" dirty="0">
              <a:solidFill>
                <a:schemeClr val="bg1"/>
              </a:solidFill>
              <a:latin typeface="Arial Narrow" pitchFamily="34" charset="0"/>
            </a:endParaRPr>
          </a:p>
          <a:p>
            <a:endParaRPr lang="en-US" sz="1600" dirty="0" smtClean="0">
              <a:solidFill>
                <a:schemeClr val="bg1"/>
              </a:solidFill>
              <a:latin typeface="Arial Narrow" pitchFamily="34" charset="0"/>
            </a:endParaRPr>
          </a:p>
          <a:p>
            <a:r>
              <a:rPr lang="en-US" sz="2600" dirty="0" smtClean="0">
                <a:solidFill>
                  <a:schemeClr val="bg1"/>
                </a:solidFill>
                <a:latin typeface="Arial Narrow" pitchFamily="34" charset="0"/>
              </a:rPr>
              <a:t>TRANSFER:</a:t>
            </a:r>
          </a:p>
          <a:p>
            <a:r>
              <a:rPr lang="en-US" sz="2600" dirty="0" smtClean="0">
                <a:solidFill>
                  <a:schemeClr val="bg1"/>
                </a:solidFill>
                <a:latin typeface="Arial Narrow" pitchFamily="34" charset="0"/>
              </a:rPr>
              <a:t>     MARCH 25,2013@16:00  INTERWARD TRANSFER    TO:  1</a:t>
            </a:r>
          </a:p>
          <a:p>
            <a:endParaRPr lang="en-US" sz="1600" dirty="0">
              <a:solidFill>
                <a:schemeClr val="bg1"/>
              </a:solidFill>
              <a:latin typeface="Arial Narrow" pitchFamily="34" charset="0"/>
            </a:endParaRPr>
          </a:p>
          <a:p>
            <a:r>
              <a:rPr lang="en-US" sz="2600" dirty="0" smtClean="0">
                <a:solidFill>
                  <a:schemeClr val="bg1"/>
                </a:solidFill>
                <a:latin typeface="Arial Narrow" pitchFamily="34" charset="0"/>
              </a:rPr>
              <a:t>TREATING SPECIALTY CHANGES:</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MARCH 24,2013@03:15:39        SPECIALTY: MEDICINE</a:t>
            </a:r>
          </a:p>
          <a:p>
            <a:r>
              <a:rPr lang="en-US" sz="2600" dirty="0" smtClean="0">
                <a:solidFill>
                  <a:schemeClr val="bg1"/>
                </a:solidFill>
                <a:latin typeface="Arial Narrow" pitchFamily="34" charset="0"/>
              </a:rPr>
              <a:t>          PROVIDER: </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ATTENDING:   		                            :Annual SCI Rehab Eval        </a:t>
            </a:r>
          </a:p>
          <a:p>
            <a:r>
              <a:rPr lang="en-US" sz="2600" dirty="0" smtClean="0">
                <a:solidFill>
                  <a:schemeClr val="bg1"/>
                </a:solidFill>
                <a:latin typeface="Arial Narrow" pitchFamily="34" charset="0"/>
              </a:rPr>
              <a:t>     MARCH 24,2013@08:30:38</a:t>
            </a:r>
            <a:r>
              <a:rPr lang="en-US" sz="2600" dirty="0">
                <a:solidFill>
                  <a:schemeClr val="bg1"/>
                </a:solidFill>
                <a:latin typeface="Arial Narrow" pitchFamily="34" charset="0"/>
              </a:rPr>
              <a:t> </a:t>
            </a:r>
            <a:r>
              <a:rPr lang="en-US" sz="2600" dirty="0" smtClean="0">
                <a:solidFill>
                  <a:schemeClr val="bg1"/>
                </a:solidFill>
                <a:latin typeface="Arial Narrow" pitchFamily="34" charset="0"/>
              </a:rPr>
              <a:t>       SPECIALTY: MED STEP DOWN</a:t>
            </a:r>
          </a:p>
          <a:p>
            <a:pPr lvl="0"/>
            <a:r>
              <a:rPr lang="en-US" sz="2600" dirty="0">
                <a:solidFill>
                  <a:prstClr val="white"/>
                </a:solidFill>
                <a:latin typeface="Arial Narrow" pitchFamily="34" charset="0"/>
              </a:rPr>
              <a:t> </a:t>
            </a:r>
            <a:r>
              <a:rPr lang="en-US" sz="2600" dirty="0" smtClean="0">
                <a:solidFill>
                  <a:prstClr val="white"/>
                </a:solidFill>
                <a:latin typeface="Arial Narrow" pitchFamily="34" charset="0"/>
              </a:rPr>
              <a:t>         PROVIDER</a:t>
            </a:r>
            <a:r>
              <a:rPr lang="en-US" sz="2600" dirty="0">
                <a:solidFill>
                  <a:prstClr val="white"/>
                </a:solidFill>
                <a:latin typeface="Arial Narrow" pitchFamily="34" charset="0"/>
              </a:rPr>
              <a:t>: </a:t>
            </a:r>
          </a:p>
          <a:p>
            <a:pPr lvl="0"/>
            <a:r>
              <a:rPr lang="en-US" sz="2600" dirty="0">
                <a:solidFill>
                  <a:prstClr val="white"/>
                </a:solidFill>
                <a:latin typeface="Arial Narrow" pitchFamily="34" charset="0"/>
              </a:rPr>
              <a:t>          ATTENDING: </a:t>
            </a:r>
            <a:endParaRPr lang="en-US" sz="2600" dirty="0" smtClean="0">
              <a:solidFill>
                <a:prstClr val="white"/>
              </a:solidFill>
              <a:latin typeface="Arial Narrow" pitchFamily="34" charset="0"/>
            </a:endParaRPr>
          </a:p>
          <a:p>
            <a:pPr lvl="0"/>
            <a:r>
              <a:rPr lang="en-US" sz="2600" dirty="0">
                <a:solidFill>
                  <a:prstClr val="white"/>
                </a:solidFill>
                <a:latin typeface="Arial Narrow" pitchFamily="34" charset="0"/>
              </a:rPr>
              <a:t> </a:t>
            </a:r>
            <a:r>
              <a:rPr lang="en-US" sz="2600" dirty="0" smtClean="0">
                <a:solidFill>
                  <a:prstClr val="white"/>
                </a:solidFill>
                <a:latin typeface="Arial Narrow" pitchFamily="34" charset="0"/>
              </a:rPr>
              <a:t>    MARCH 25,2013@16:00	         SPECIALTY: SPINAL CORD I</a:t>
            </a:r>
          </a:p>
          <a:p>
            <a:pPr lvl="0"/>
            <a:r>
              <a:rPr lang="en-US" sz="2600" dirty="0">
                <a:solidFill>
                  <a:prstClr val="white"/>
                </a:solidFill>
                <a:latin typeface="Arial Narrow" pitchFamily="34" charset="0"/>
              </a:rPr>
              <a:t> </a:t>
            </a:r>
            <a:r>
              <a:rPr lang="en-US" sz="2600" dirty="0" smtClean="0">
                <a:solidFill>
                  <a:prstClr val="white"/>
                </a:solidFill>
                <a:latin typeface="Arial Narrow" pitchFamily="34" charset="0"/>
              </a:rPr>
              <a:t>         PROVIDER</a:t>
            </a:r>
            <a:r>
              <a:rPr lang="en-US" sz="2600" dirty="0">
                <a:solidFill>
                  <a:prstClr val="white"/>
                </a:solidFill>
                <a:latin typeface="Arial Narrow" pitchFamily="34" charset="0"/>
              </a:rPr>
              <a:t>: </a:t>
            </a:r>
          </a:p>
          <a:p>
            <a:pPr lvl="0"/>
            <a:r>
              <a:rPr lang="en-US" sz="2600" dirty="0">
                <a:solidFill>
                  <a:prstClr val="white"/>
                </a:solidFill>
                <a:latin typeface="Arial Narrow" pitchFamily="34" charset="0"/>
              </a:rPr>
              <a:t>          ATTENDING</a:t>
            </a:r>
            <a:r>
              <a:rPr lang="en-US" sz="2600" dirty="0" smtClean="0">
                <a:solidFill>
                  <a:prstClr val="white"/>
                </a:solidFill>
                <a:latin typeface="Arial Narrow" pitchFamily="34" charset="0"/>
              </a:rPr>
              <a:t>:		            	           DX: UTI</a:t>
            </a:r>
          </a:p>
          <a:p>
            <a:pPr lvl="0"/>
            <a:endParaRPr lang="en-US" sz="1600" dirty="0">
              <a:solidFill>
                <a:prstClr val="white"/>
              </a:solidFill>
              <a:latin typeface="Arial Narrow" pitchFamily="34" charset="0"/>
            </a:endParaRPr>
          </a:p>
          <a:p>
            <a:pPr lvl="0"/>
            <a:r>
              <a:rPr lang="en-US" sz="2600" dirty="0" smtClean="0">
                <a:solidFill>
                  <a:prstClr val="white"/>
                </a:solidFill>
                <a:latin typeface="Arial Narrow" pitchFamily="34" charset="0"/>
              </a:rPr>
              <a:t>DISCHARGE:</a:t>
            </a:r>
            <a:endParaRPr lang="en-US" sz="2500" dirty="0" smtClean="0">
              <a:solidFill>
                <a:schemeClr val="bg1"/>
              </a:solidFill>
              <a:latin typeface="Arial Narrow" pitchFamily="34" charset="0"/>
            </a:endParaRPr>
          </a:p>
        </p:txBody>
      </p:sp>
      <p:sp>
        <p:nvSpPr>
          <p:cNvPr id="8" name="Rounded Rectangle 7" descr="green rounded rectangle highlighting SPINAL CORD I&#10;"/>
          <p:cNvSpPr/>
          <p:nvPr/>
        </p:nvSpPr>
        <p:spPr>
          <a:xfrm>
            <a:off x="5908344" y="4867702"/>
            <a:ext cx="2231408"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2644724347"/>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Select ADT Menu Option: Bed Control Menu&#10;&#10;  Admit a Patient&#10;  Cancel a Scheduled Admission&#10;  Check-in Lodger &#10;  Delete Waiting List Entry&#10;  Detailed Inpatient Inquiry&#10;  DRG Calculation&#10;  Extended Bed Control&#10;  Lodger Check-out&#10;  Provider Change&#10;  Schedule an Admission&#10;  Seriously Ill List Entry&#10;  Switch Bed&#10;  Transfer a Patient&#10;  Treating Specialty Transfer&#10;  Waiting List Entry/Edit&#10;"/>
          <p:cNvSpPr txBox="1"/>
          <p:nvPr/>
        </p:nvSpPr>
        <p:spPr>
          <a:xfrm>
            <a:off x="51178" y="12510"/>
            <a:ext cx="9051878" cy="6894195"/>
          </a:xfrm>
          <a:prstGeom prst="rect">
            <a:avLst/>
          </a:prstGeom>
          <a:solidFill>
            <a:srgbClr val="130195"/>
          </a:solidFill>
          <a:ln w="38100">
            <a:solidFill>
              <a:srgbClr val="FFFF00"/>
            </a:solidFill>
          </a:ln>
        </p:spPr>
        <p:txBody>
          <a:bodyPr wrap="square" rtlCol="0">
            <a:spAutoFit/>
          </a:bodyPr>
          <a:lstStyle/>
          <a:p>
            <a:r>
              <a:rPr lang="en-US" sz="2600" dirty="0" smtClean="0">
                <a:solidFill>
                  <a:schemeClr val="bg1"/>
                </a:solidFill>
                <a:latin typeface="Arial Narrow" pitchFamily="34" charset="0"/>
              </a:rPr>
              <a:t>Select ADT Menu Option: Bed Control Menu</a:t>
            </a:r>
          </a:p>
          <a:p>
            <a:endParaRPr lang="en-US" sz="2600" dirty="0">
              <a:solidFill>
                <a:schemeClr val="bg1"/>
              </a:solidFill>
              <a:latin typeface="Arial Narrow" pitchFamily="34" charset="0"/>
            </a:endParaRPr>
          </a:p>
          <a:p>
            <a:r>
              <a:rPr lang="en-US" sz="2600" dirty="0" smtClean="0">
                <a:solidFill>
                  <a:schemeClr val="bg1"/>
                </a:solidFill>
                <a:latin typeface="Arial Narrow" pitchFamily="34" charset="0"/>
              </a:rPr>
              <a:t>		Admit a Patient</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Cancel a Scheduled Admission</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Check-in Lodger </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Delete Waiting List Entry</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Detailed Inpatient Inquiry</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DRG Calculation</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Extended Bed Control</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Lodger Check-out</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Provider Change</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Schedule an Admission</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Seriously Ill List Entry</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Switch Bed</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Transfer a Patient</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Treating Specialty Transfer</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Waiting List Entry/Edit</a:t>
            </a:r>
          </a:p>
        </p:txBody>
      </p:sp>
      <p:sp>
        <p:nvSpPr>
          <p:cNvPr id="7" name="Rounded Rectangle 6" descr="green rounded rectangle highlighting Treating Specialty Transfer"/>
          <p:cNvSpPr/>
          <p:nvPr/>
        </p:nvSpPr>
        <p:spPr>
          <a:xfrm>
            <a:off x="1833917" y="5968850"/>
            <a:ext cx="3576283" cy="47005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3290183484"/>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of a frustrated doctor pulling his hair">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866949" y="1219200"/>
            <a:ext cx="7398726" cy="5638800"/>
          </a:xfrm>
          <a:prstGeom prst="rect">
            <a:avLst/>
          </a:prstGeom>
          <a:ln>
            <a:noFill/>
          </a:ln>
          <a:effectLst>
            <a:softEdge rad="112500"/>
          </a:effectLst>
        </p:spPr>
      </p:pic>
      <p:pic>
        <p:nvPicPr>
          <p:cNvPr id="12290" name="Picture 2" descr="image of a jumble of medications"/>
          <p:cNvPicPr>
            <a:picLocks noChangeAspect="1" noChangeArrowheads="1"/>
          </p:cNvPicPr>
          <p:nvPr/>
        </p:nvPicPr>
        <p:blipFill>
          <a:blip r:embed="rId5" cstate="print">
            <a:extLst>
              <a:ext uri="{28A0092B-C50C-407E-A947-70E740481C1C}">
                <a14:useLocalDpi xmlns="" xmlns:a14="http://schemas.microsoft.com/office/drawing/2010/main" val="0"/>
              </a:ext>
            </a:extLst>
          </a:blip>
          <a:stretch>
            <a:fillRect/>
          </a:stretch>
        </p:blipFill>
        <p:spPr bwMode="auto">
          <a:xfrm>
            <a:off x="6019800" y="4577978"/>
            <a:ext cx="2971800" cy="222916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grpSp>
        <p:nvGrpSpPr>
          <p:cNvPr id="20" name="Group 19"/>
          <p:cNvGrpSpPr/>
          <p:nvPr/>
        </p:nvGrpSpPr>
        <p:grpSpPr>
          <a:xfrm>
            <a:off x="1980456" y="91905"/>
            <a:ext cx="5224032" cy="1127295"/>
            <a:chOff x="0" y="0"/>
            <a:chExt cx="5224032" cy="1127295"/>
          </a:xfrm>
          <a:scene3d>
            <a:camera prst="orthographicFront"/>
            <a:lightRig rig="threePt" dir="t">
              <a:rot lat="0" lon="0" rev="7500000"/>
            </a:lightRig>
          </a:scene3d>
        </p:grpSpPr>
        <p:sp>
          <p:nvSpPr>
            <p:cNvPr id="21" name="Rounded Rectangle 20"/>
            <p:cNvSpPr/>
            <p:nvPr/>
          </p:nvSpPr>
          <p:spPr>
            <a:xfrm>
              <a:off x="0" y="0"/>
              <a:ext cx="5224032" cy="1127295"/>
            </a:xfrm>
            <a:prstGeom prst="roundRect">
              <a:avLst/>
            </a:prstGeom>
          </p:spPr>
          <p:style>
            <a:lnRef idx="0">
              <a:schemeClr val="accent5"/>
            </a:lnRef>
            <a:fillRef idx="3">
              <a:schemeClr val="accent5"/>
            </a:fillRef>
            <a:effectRef idx="3">
              <a:schemeClr val="accent5"/>
            </a:effectRef>
            <a:fontRef idx="minor">
              <a:schemeClr val="lt1"/>
            </a:fontRef>
          </p:style>
        </p:sp>
        <p:sp>
          <p:nvSpPr>
            <p:cNvPr id="22" name="Rounded Rectangle 4" descr="Problem #2&#10;"/>
            <p:cNvSpPr/>
            <p:nvPr/>
          </p:nvSpPr>
          <p:spPr>
            <a:xfrm>
              <a:off x="55030" y="55030"/>
              <a:ext cx="5113972" cy="1017235"/>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Problem #2</a:t>
              </a:r>
              <a:endParaRPr lang="en-US" sz="4700" kern="1200" dirty="0"/>
            </a:p>
          </p:txBody>
        </p:sp>
      </p:grpSp>
    </p:spTree>
    <p:extLst>
      <p:ext uri="{BB962C8B-B14F-4D97-AF65-F5344CB8AC3E}">
        <p14:creationId xmlns="" xmlns:p14="http://schemas.microsoft.com/office/powerpoint/2010/main" val="1818774204"/>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Select ADT Menu Option: Bed Control Menu&#10;&#10;    Admit a Patient&#10;    Cancel a Scheduled Admission&#10;    Check-in Lodger&#10;    Delete Waiting List Entry&#10;    Detailed Inpatient Inquiry&#10;    Discharge a Patient&#10;    DRG Calculation&#10;    Extended Bed Control&#10;    Lodger Check-out&#10;    Provider Change&#10;    Schedule an Admission&#10;    Seriously Ill List Entry&#10;    Switch Bed&#10;"/>
          <p:cNvSpPr txBox="1"/>
          <p:nvPr/>
        </p:nvSpPr>
        <p:spPr>
          <a:xfrm>
            <a:off x="51178" y="383024"/>
            <a:ext cx="9051878" cy="6093976"/>
          </a:xfrm>
          <a:prstGeom prst="rect">
            <a:avLst/>
          </a:prstGeom>
          <a:solidFill>
            <a:srgbClr val="130195"/>
          </a:solidFill>
          <a:ln w="38100">
            <a:solidFill>
              <a:srgbClr val="FFFF00"/>
            </a:solidFill>
          </a:ln>
        </p:spPr>
        <p:txBody>
          <a:bodyPr wrap="square" rtlCol="0">
            <a:spAutoFit/>
          </a:bodyPr>
          <a:lstStyle/>
          <a:p>
            <a:r>
              <a:rPr lang="en-US" sz="2600" dirty="0" smtClean="0">
                <a:solidFill>
                  <a:schemeClr val="bg1"/>
                </a:solidFill>
                <a:latin typeface="Arial Narrow" pitchFamily="34" charset="0"/>
              </a:rPr>
              <a:t>Select ADT Menu Option: Bed Control Menu</a:t>
            </a:r>
          </a:p>
          <a:p>
            <a:endParaRPr lang="en-US" sz="2600" dirty="0">
              <a:solidFill>
                <a:schemeClr val="bg1"/>
              </a:solidFill>
              <a:latin typeface="Arial Narrow" pitchFamily="34" charset="0"/>
            </a:endParaRP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Admit a Patient</a:t>
            </a:r>
          </a:p>
          <a:p>
            <a:r>
              <a:rPr lang="en-US" sz="2600" dirty="0" smtClean="0">
                <a:solidFill>
                  <a:schemeClr val="bg1"/>
                </a:solidFill>
                <a:latin typeface="Arial Narrow" pitchFamily="34" charset="0"/>
              </a:rPr>
              <a:t>    Cancel a Scheduled Admission</a:t>
            </a:r>
          </a:p>
          <a:p>
            <a:r>
              <a:rPr lang="en-US" sz="2600" dirty="0" smtClean="0">
                <a:solidFill>
                  <a:schemeClr val="bg1"/>
                </a:solidFill>
                <a:latin typeface="Arial Narrow" pitchFamily="34" charset="0"/>
              </a:rPr>
              <a:t>    Check-in Lodger</a:t>
            </a:r>
          </a:p>
          <a:p>
            <a:r>
              <a:rPr lang="en-US" sz="2600" dirty="0" smtClean="0">
                <a:solidFill>
                  <a:schemeClr val="bg1"/>
                </a:solidFill>
                <a:latin typeface="Arial Narrow" pitchFamily="34" charset="0"/>
              </a:rPr>
              <a:t>    Delete Waiting List Entry</a:t>
            </a:r>
          </a:p>
          <a:p>
            <a:r>
              <a:rPr lang="en-US" sz="2600" dirty="0" smtClean="0">
                <a:solidFill>
                  <a:schemeClr val="bg1"/>
                </a:solidFill>
                <a:latin typeface="Arial Narrow" pitchFamily="34" charset="0"/>
              </a:rPr>
              <a:t>    Detailed Inpatient Inquiry</a:t>
            </a:r>
          </a:p>
          <a:p>
            <a:r>
              <a:rPr lang="en-US" sz="2600" dirty="0" smtClean="0">
                <a:solidFill>
                  <a:schemeClr val="bg1"/>
                </a:solidFill>
                <a:latin typeface="Arial Narrow" pitchFamily="34" charset="0"/>
              </a:rPr>
              <a:t>    Discharge a Patient</a:t>
            </a:r>
          </a:p>
          <a:p>
            <a:r>
              <a:rPr lang="en-US" sz="2600" dirty="0" smtClean="0">
                <a:solidFill>
                  <a:schemeClr val="bg1"/>
                </a:solidFill>
                <a:latin typeface="Arial Narrow" pitchFamily="34" charset="0"/>
              </a:rPr>
              <a:t>    DRG Calculation</a:t>
            </a:r>
          </a:p>
          <a:p>
            <a:r>
              <a:rPr lang="en-US" sz="2600" dirty="0" smtClean="0">
                <a:solidFill>
                  <a:schemeClr val="bg1"/>
                </a:solidFill>
                <a:latin typeface="Arial Narrow" pitchFamily="34" charset="0"/>
              </a:rPr>
              <a:t>    Extended Bed Control</a:t>
            </a:r>
          </a:p>
          <a:p>
            <a:r>
              <a:rPr lang="en-US" sz="2600" dirty="0" smtClean="0">
                <a:solidFill>
                  <a:schemeClr val="bg1"/>
                </a:solidFill>
                <a:latin typeface="Arial Narrow" pitchFamily="34" charset="0"/>
              </a:rPr>
              <a:t>    Lodger Check-out</a:t>
            </a:r>
          </a:p>
          <a:p>
            <a:r>
              <a:rPr lang="en-US" sz="2600" dirty="0" smtClean="0">
                <a:solidFill>
                  <a:schemeClr val="bg1"/>
                </a:solidFill>
                <a:latin typeface="Arial Narrow" pitchFamily="34" charset="0"/>
              </a:rPr>
              <a:t>    Provider Change</a:t>
            </a:r>
          </a:p>
          <a:p>
            <a:r>
              <a:rPr lang="en-US" sz="2600" dirty="0" smtClean="0">
                <a:solidFill>
                  <a:schemeClr val="bg1"/>
                </a:solidFill>
                <a:latin typeface="Arial Narrow" pitchFamily="34" charset="0"/>
              </a:rPr>
              <a:t>    Schedule an Admission</a:t>
            </a:r>
          </a:p>
          <a:p>
            <a:r>
              <a:rPr lang="en-US" sz="2600" dirty="0" smtClean="0">
                <a:solidFill>
                  <a:schemeClr val="bg1"/>
                </a:solidFill>
                <a:latin typeface="Arial Narrow" pitchFamily="34" charset="0"/>
              </a:rPr>
              <a:t>    Seriously Ill List Entry</a:t>
            </a:r>
          </a:p>
          <a:p>
            <a:r>
              <a:rPr lang="en-US" sz="2600" dirty="0" smtClean="0">
                <a:solidFill>
                  <a:schemeClr val="bg1"/>
                </a:solidFill>
                <a:latin typeface="Arial Narrow" pitchFamily="34" charset="0"/>
              </a:rPr>
              <a:t>    Switch Bed</a:t>
            </a:r>
          </a:p>
        </p:txBody>
      </p:sp>
      <p:sp>
        <p:nvSpPr>
          <p:cNvPr id="10" name="TextBox 9" descr="Select PATIENT NAME:  VETERAN, ONE&#10;&#10;CHOOSE FROM:&#10;   1&gt; MAR 24,2013@03:15:39   TO: 5EMED&#10;   2&gt; JAN 7,2012@03:18:59      TO: 3AMED&#10;   3&gt; DEC 31,2011@00:39:54   TO: 3AMED&#10;CHOOSE 1-3&#10;"/>
          <p:cNvSpPr txBox="1"/>
          <p:nvPr/>
        </p:nvSpPr>
        <p:spPr>
          <a:xfrm>
            <a:off x="3886200" y="2427744"/>
            <a:ext cx="5105400" cy="2677656"/>
          </a:xfrm>
          <a:prstGeom prst="rect">
            <a:avLst/>
          </a:prstGeom>
          <a:solidFill>
            <a:srgbClr val="002060"/>
          </a:solidFill>
          <a:ln w="38100">
            <a:solidFill>
              <a:srgbClr val="FFFF00"/>
            </a:solidFill>
          </a:ln>
        </p:spPr>
        <p:txBody>
          <a:bodyPr wrap="square" rtlCol="0">
            <a:spAutoFit/>
          </a:bodyPr>
          <a:lstStyle/>
          <a:p>
            <a:r>
              <a:rPr lang="en-US" sz="2400" dirty="0" smtClean="0">
                <a:solidFill>
                  <a:schemeClr val="bg1"/>
                </a:solidFill>
                <a:latin typeface="Arial Narrow" pitchFamily="34" charset="0"/>
              </a:rPr>
              <a:t>Select PATIENT NAME:  VETERAN, ONE</a:t>
            </a:r>
          </a:p>
          <a:p>
            <a:endParaRPr lang="en-US" sz="2400" dirty="0">
              <a:solidFill>
                <a:schemeClr val="bg1"/>
              </a:solidFill>
              <a:latin typeface="Arial Narrow" pitchFamily="34" charset="0"/>
            </a:endParaRPr>
          </a:p>
          <a:p>
            <a:r>
              <a:rPr lang="en-US" sz="2400" dirty="0" smtClean="0">
                <a:solidFill>
                  <a:schemeClr val="bg1"/>
                </a:solidFill>
                <a:latin typeface="Arial Narrow" pitchFamily="34" charset="0"/>
              </a:rPr>
              <a:t>CHOOSE FROM:</a:t>
            </a:r>
          </a:p>
          <a:p>
            <a:r>
              <a:rPr lang="en-US" sz="2400" dirty="0" smtClean="0">
                <a:solidFill>
                  <a:schemeClr val="bg1"/>
                </a:solidFill>
                <a:latin typeface="Arial Narrow" pitchFamily="34" charset="0"/>
              </a:rPr>
              <a:t>   1&gt; MAR 24,2013@03:15:39   TO: 5EMED</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2&gt; JAN 7,2012@03:18:59      TO: 3AMED</a:t>
            </a:r>
          </a:p>
          <a:p>
            <a:r>
              <a:rPr lang="en-US" sz="2400" dirty="0">
                <a:solidFill>
                  <a:schemeClr val="bg1"/>
                </a:solidFill>
                <a:latin typeface="Arial Narrow" pitchFamily="34" charset="0"/>
              </a:rPr>
              <a:t> </a:t>
            </a:r>
            <a:r>
              <a:rPr lang="en-US" sz="2400" dirty="0" smtClean="0">
                <a:solidFill>
                  <a:schemeClr val="bg1"/>
                </a:solidFill>
                <a:latin typeface="Arial Narrow" pitchFamily="34" charset="0"/>
              </a:rPr>
              <a:t>  3&gt; DEC 31,2011@00:39:54   TO: 3AMED</a:t>
            </a:r>
          </a:p>
          <a:p>
            <a:r>
              <a:rPr lang="en-US" sz="2400" dirty="0" smtClean="0">
                <a:solidFill>
                  <a:schemeClr val="bg1"/>
                </a:solidFill>
                <a:latin typeface="Arial Narrow" pitchFamily="34" charset="0"/>
              </a:rPr>
              <a:t>CHOOSE 1-3</a:t>
            </a:r>
          </a:p>
        </p:txBody>
      </p:sp>
      <p:sp>
        <p:nvSpPr>
          <p:cNvPr id="12" name="Rounded Rectangle 11" descr="green rounded rectangle highlighting    1&gt; MAR 24,2013@03:15:39   TO: 5EMED&#10;"/>
          <p:cNvSpPr/>
          <p:nvPr/>
        </p:nvSpPr>
        <p:spPr>
          <a:xfrm>
            <a:off x="4076700" y="3519548"/>
            <a:ext cx="48006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descr="green right arrow connector"/>
          <p:cNvCxnSpPr/>
          <p:nvPr/>
        </p:nvCxnSpPr>
        <p:spPr>
          <a:xfrm>
            <a:off x="3649640" y="3245097"/>
            <a:ext cx="427060" cy="274451"/>
          </a:xfrm>
          <a:prstGeom prst="straightConnector1">
            <a:avLst/>
          </a:prstGeom>
          <a:ln w="38100">
            <a:solidFill>
              <a:srgbClr val="28F82D"/>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descr="green rounded rectangle highlighting     Detailed Inpatient Inquiry&#10;"/>
          <p:cNvSpPr/>
          <p:nvPr/>
        </p:nvSpPr>
        <p:spPr>
          <a:xfrm>
            <a:off x="228600" y="2787897"/>
            <a:ext cx="342104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2122627907"/>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ADMISSION:&#10;     MAR 24,2013@03:15:39 OPT-NSC             TO:  5EMED&#10;&#10;TRANSFER:&#10;     MARCH 25,2013@16:00  INTERWARD TRANSFER    TO:  1&#10;&#10;TREATING SPECIALTY CHANGES:&#10;     MARCH 24,2013@03:15:39        SPECIALTY: MEDICINE&#10;          PROVIDER: &#10;          ATTENDING:                                 :Annual SCI Rehab Eval        &#10;     MARCH 24,2013@08:30:38        SPECIALTY: MED STEP DOWN&#10;          PROVIDER: &#10;          ATTENDING: &#10;     MARCH 25,2013@16:00          SPECIALTY: SPINAL CORD I&#10;          PROVIDER: &#10;          ATTENDING:                          DX: UTI&#10;&#10;DISCHARGE:&#10;"/>
          <p:cNvSpPr txBox="1"/>
          <p:nvPr/>
        </p:nvSpPr>
        <p:spPr>
          <a:xfrm>
            <a:off x="51178" y="12510"/>
            <a:ext cx="9051878" cy="6832640"/>
          </a:xfrm>
          <a:prstGeom prst="rect">
            <a:avLst/>
          </a:prstGeom>
          <a:solidFill>
            <a:srgbClr val="130195"/>
          </a:solidFill>
          <a:ln w="38100">
            <a:solidFill>
              <a:srgbClr val="FFFF00"/>
            </a:solidFill>
          </a:ln>
        </p:spPr>
        <p:txBody>
          <a:bodyPr wrap="square" rtlCol="0">
            <a:spAutoFit/>
          </a:bodyPr>
          <a:lstStyle/>
          <a:p>
            <a:r>
              <a:rPr lang="en-US" sz="2600" dirty="0" smtClean="0">
                <a:solidFill>
                  <a:schemeClr val="bg1"/>
                </a:solidFill>
                <a:latin typeface="Arial Narrow" pitchFamily="34" charset="0"/>
              </a:rPr>
              <a:t>ADMISSION:</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MAR 24,2013@03:15:39	OPT-NSC		           TO:  5EMED</a:t>
            </a:r>
            <a:endParaRPr lang="en-US" sz="2600" dirty="0">
              <a:solidFill>
                <a:schemeClr val="bg1"/>
              </a:solidFill>
              <a:latin typeface="Arial Narrow" pitchFamily="34" charset="0"/>
            </a:endParaRPr>
          </a:p>
          <a:p>
            <a:endParaRPr lang="en-US" sz="1600" dirty="0" smtClean="0">
              <a:solidFill>
                <a:schemeClr val="bg1"/>
              </a:solidFill>
              <a:latin typeface="Arial Narrow" pitchFamily="34" charset="0"/>
            </a:endParaRPr>
          </a:p>
          <a:p>
            <a:r>
              <a:rPr lang="en-US" sz="2600" dirty="0" smtClean="0">
                <a:solidFill>
                  <a:schemeClr val="bg1"/>
                </a:solidFill>
                <a:latin typeface="Arial Narrow" pitchFamily="34" charset="0"/>
              </a:rPr>
              <a:t>TRANSFER:</a:t>
            </a:r>
          </a:p>
          <a:p>
            <a:r>
              <a:rPr lang="en-US" sz="2600" dirty="0" smtClean="0">
                <a:solidFill>
                  <a:schemeClr val="bg1"/>
                </a:solidFill>
                <a:latin typeface="Arial Narrow" pitchFamily="34" charset="0"/>
              </a:rPr>
              <a:t>     MARCH 25,2013@16:00  INTERWARD TRANSFER    TO:  1</a:t>
            </a:r>
          </a:p>
          <a:p>
            <a:endParaRPr lang="en-US" sz="1600" dirty="0">
              <a:solidFill>
                <a:schemeClr val="bg1"/>
              </a:solidFill>
              <a:latin typeface="Arial Narrow" pitchFamily="34" charset="0"/>
            </a:endParaRPr>
          </a:p>
          <a:p>
            <a:r>
              <a:rPr lang="en-US" sz="2600" dirty="0" smtClean="0">
                <a:solidFill>
                  <a:schemeClr val="bg1"/>
                </a:solidFill>
                <a:latin typeface="Arial Narrow" pitchFamily="34" charset="0"/>
              </a:rPr>
              <a:t>TREATING SPECIALTY CHANGES:</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MARCH 24,2013@03:15:39        SPECIALTY: MEDICINE</a:t>
            </a:r>
          </a:p>
          <a:p>
            <a:r>
              <a:rPr lang="en-US" sz="2600" dirty="0" smtClean="0">
                <a:solidFill>
                  <a:schemeClr val="bg1"/>
                </a:solidFill>
                <a:latin typeface="Arial Narrow" pitchFamily="34" charset="0"/>
              </a:rPr>
              <a:t>          PROVIDER: </a:t>
            </a:r>
          </a:p>
          <a:p>
            <a:r>
              <a:rPr lang="en-US" sz="2600" dirty="0">
                <a:solidFill>
                  <a:schemeClr val="bg1"/>
                </a:solidFill>
                <a:latin typeface="Arial Narrow" pitchFamily="34" charset="0"/>
              </a:rPr>
              <a:t> </a:t>
            </a:r>
            <a:r>
              <a:rPr lang="en-US" sz="2600" dirty="0" smtClean="0">
                <a:solidFill>
                  <a:schemeClr val="bg1"/>
                </a:solidFill>
                <a:latin typeface="Arial Narrow" pitchFamily="34" charset="0"/>
              </a:rPr>
              <a:t>         ATTENDING:   		                            :Annual SCI Rehab Eval        </a:t>
            </a:r>
          </a:p>
          <a:p>
            <a:r>
              <a:rPr lang="en-US" sz="2600" dirty="0" smtClean="0">
                <a:solidFill>
                  <a:schemeClr val="bg1"/>
                </a:solidFill>
                <a:latin typeface="Arial Narrow" pitchFamily="34" charset="0"/>
              </a:rPr>
              <a:t>     MARCH 24,2013@08:30:38</a:t>
            </a:r>
            <a:r>
              <a:rPr lang="en-US" sz="2600" dirty="0">
                <a:solidFill>
                  <a:schemeClr val="bg1"/>
                </a:solidFill>
                <a:latin typeface="Arial Narrow" pitchFamily="34" charset="0"/>
              </a:rPr>
              <a:t> </a:t>
            </a:r>
            <a:r>
              <a:rPr lang="en-US" sz="2600" dirty="0" smtClean="0">
                <a:solidFill>
                  <a:schemeClr val="bg1"/>
                </a:solidFill>
                <a:latin typeface="Arial Narrow" pitchFamily="34" charset="0"/>
              </a:rPr>
              <a:t>       SPECIALTY: MED STEP DOWN</a:t>
            </a:r>
          </a:p>
          <a:p>
            <a:pPr lvl="0"/>
            <a:r>
              <a:rPr lang="en-US" sz="2600" dirty="0">
                <a:solidFill>
                  <a:prstClr val="white"/>
                </a:solidFill>
                <a:latin typeface="Arial Narrow" pitchFamily="34" charset="0"/>
              </a:rPr>
              <a:t> </a:t>
            </a:r>
            <a:r>
              <a:rPr lang="en-US" sz="2600" dirty="0" smtClean="0">
                <a:solidFill>
                  <a:prstClr val="white"/>
                </a:solidFill>
                <a:latin typeface="Arial Narrow" pitchFamily="34" charset="0"/>
              </a:rPr>
              <a:t>         PROVIDER</a:t>
            </a:r>
            <a:r>
              <a:rPr lang="en-US" sz="2600" dirty="0">
                <a:solidFill>
                  <a:prstClr val="white"/>
                </a:solidFill>
                <a:latin typeface="Arial Narrow" pitchFamily="34" charset="0"/>
              </a:rPr>
              <a:t>: </a:t>
            </a:r>
          </a:p>
          <a:p>
            <a:pPr lvl="0"/>
            <a:r>
              <a:rPr lang="en-US" sz="2600" dirty="0">
                <a:solidFill>
                  <a:prstClr val="white"/>
                </a:solidFill>
                <a:latin typeface="Arial Narrow" pitchFamily="34" charset="0"/>
              </a:rPr>
              <a:t>          ATTENDING: </a:t>
            </a:r>
            <a:endParaRPr lang="en-US" sz="2600" dirty="0" smtClean="0">
              <a:solidFill>
                <a:prstClr val="white"/>
              </a:solidFill>
              <a:latin typeface="Arial Narrow" pitchFamily="34" charset="0"/>
            </a:endParaRPr>
          </a:p>
          <a:p>
            <a:pPr lvl="0"/>
            <a:r>
              <a:rPr lang="en-US" sz="2600" dirty="0">
                <a:solidFill>
                  <a:prstClr val="white"/>
                </a:solidFill>
                <a:latin typeface="Arial Narrow" pitchFamily="34" charset="0"/>
              </a:rPr>
              <a:t> </a:t>
            </a:r>
            <a:r>
              <a:rPr lang="en-US" sz="2600" dirty="0" smtClean="0">
                <a:solidFill>
                  <a:prstClr val="white"/>
                </a:solidFill>
                <a:latin typeface="Arial Narrow" pitchFamily="34" charset="0"/>
              </a:rPr>
              <a:t>    MARCH 25,2013@16:00	         SPECIALTY: SPINAL CORD I</a:t>
            </a:r>
          </a:p>
          <a:p>
            <a:pPr lvl="0"/>
            <a:r>
              <a:rPr lang="en-US" sz="2600" dirty="0">
                <a:solidFill>
                  <a:prstClr val="white"/>
                </a:solidFill>
                <a:latin typeface="Arial Narrow" pitchFamily="34" charset="0"/>
              </a:rPr>
              <a:t> </a:t>
            </a:r>
            <a:r>
              <a:rPr lang="en-US" sz="2600" dirty="0" smtClean="0">
                <a:solidFill>
                  <a:prstClr val="white"/>
                </a:solidFill>
                <a:latin typeface="Arial Narrow" pitchFamily="34" charset="0"/>
              </a:rPr>
              <a:t>         PROVIDER</a:t>
            </a:r>
            <a:r>
              <a:rPr lang="en-US" sz="2600" dirty="0">
                <a:solidFill>
                  <a:prstClr val="white"/>
                </a:solidFill>
                <a:latin typeface="Arial Narrow" pitchFamily="34" charset="0"/>
              </a:rPr>
              <a:t>: </a:t>
            </a:r>
          </a:p>
          <a:p>
            <a:pPr lvl="0"/>
            <a:r>
              <a:rPr lang="en-US" sz="2600" dirty="0">
                <a:solidFill>
                  <a:prstClr val="white"/>
                </a:solidFill>
                <a:latin typeface="Arial Narrow" pitchFamily="34" charset="0"/>
              </a:rPr>
              <a:t>          ATTENDING</a:t>
            </a:r>
            <a:r>
              <a:rPr lang="en-US" sz="2600" dirty="0" smtClean="0">
                <a:solidFill>
                  <a:prstClr val="white"/>
                </a:solidFill>
                <a:latin typeface="Arial Narrow" pitchFamily="34" charset="0"/>
              </a:rPr>
              <a:t>:		            	           DX: UTI</a:t>
            </a:r>
          </a:p>
          <a:p>
            <a:pPr lvl="0"/>
            <a:endParaRPr lang="en-US" sz="1600" dirty="0">
              <a:solidFill>
                <a:prstClr val="white"/>
              </a:solidFill>
              <a:latin typeface="Arial Narrow" pitchFamily="34" charset="0"/>
            </a:endParaRPr>
          </a:p>
          <a:p>
            <a:pPr lvl="0"/>
            <a:r>
              <a:rPr lang="en-US" sz="2600" dirty="0" smtClean="0">
                <a:solidFill>
                  <a:prstClr val="white"/>
                </a:solidFill>
                <a:latin typeface="Arial Narrow" pitchFamily="34" charset="0"/>
              </a:rPr>
              <a:t>DISCHARGE:</a:t>
            </a:r>
            <a:endParaRPr lang="en-US" sz="2500" dirty="0" smtClean="0">
              <a:solidFill>
                <a:schemeClr val="bg1"/>
              </a:solidFill>
              <a:latin typeface="Arial Narrow" pitchFamily="34" charset="0"/>
            </a:endParaRPr>
          </a:p>
        </p:txBody>
      </p:sp>
      <p:sp>
        <p:nvSpPr>
          <p:cNvPr id="8" name="Rounded Rectangle 7" descr="green rounded rectangle highlighting MED STEP DOWN"/>
          <p:cNvSpPr/>
          <p:nvPr/>
        </p:nvSpPr>
        <p:spPr>
          <a:xfrm>
            <a:off x="5933364" y="3671248"/>
            <a:ext cx="2601035"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211607301"/>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image of angry green man a &quot;hulk&quot;">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1066800" y="112746"/>
            <a:ext cx="7010400" cy="6745254"/>
          </a:xfrm>
          <a:prstGeom prst="rect">
            <a:avLst/>
          </a:prstGeom>
          <a:noFill/>
        </p:spPr>
      </p:pic>
    </p:spTree>
    <p:extLst>
      <p:ext uri="{BB962C8B-B14F-4D97-AF65-F5344CB8AC3E}">
        <p14:creationId xmlns="" xmlns:p14="http://schemas.microsoft.com/office/powerpoint/2010/main" val="3260151601"/>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descr="Release events    Jul 16, 2013@14:55:29            Page:  1 of  2&#10;Event set up and maintenance – All entries/Truncated view&#10;        Event Name                                    Display Text            Active?  Event&#10;ADMIT TO 23H OBSERVATION      ADMIT TO 23H OB&#10;ADMIT TO 2W-SARRIP     ADMIT TO 2W-SAR&#10;ADMIT TO CLC                                ADMIT TO CLC&#10;ADMIT TO DOU                               ADMIT TO DOU&#10;ADMIT TO ICU      ADMIT TO ICU&#10;ADMIT TO WARD        ADMIT TO WARD&#10;ADMIT TO WARD                            ADMIT TO WARD&#10;CHG TX SPEC TO MED STEP       TRANSFER TO DOU&#10;CHG TX SPEC TO ICU     TRANSFER TO ICU&#10;CHG TX SPEC TO PALLIATIVE      TRANSFER TO PALL&#10;+                Select number or enter action desired                                 &gt;&gt;&gt;&#10;AE  Add/Edit  CC Create Child Event      DD Detailed Display&#10;AI   Activate/Inactivate CD Change Display          EP Edit Event Delay Par&#10;Select action: Next Screen//&#10;"/>
          <p:cNvSpPr txBox="1"/>
          <p:nvPr/>
        </p:nvSpPr>
        <p:spPr>
          <a:xfrm>
            <a:off x="51178" y="12510"/>
            <a:ext cx="9051878" cy="6894195"/>
          </a:xfrm>
          <a:prstGeom prst="rect">
            <a:avLst/>
          </a:prstGeom>
          <a:solidFill>
            <a:srgbClr val="130195"/>
          </a:solidFill>
          <a:ln w="38100">
            <a:solidFill>
              <a:srgbClr val="FFFF00"/>
            </a:solidFill>
          </a:ln>
        </p:spPr>
        <p:txBody>
          <a:bodyPr wrap="square" rtlCol="0">
            <a:spAutoFit/>
          </a:bodyPr>
          <a:lstStyle/>
          <a:p>
            <a:r>
              <a:rPr lang="en-US" sz="2600" u="sng" dirty="0" smtClean="0">
                <a:solidFill>
                  <a:schemeClr val="bg1"/>
                </a:solidFill>
                <a:latin typeface="Arial Narrow" pitchFamily="34" charset="0"/>
              </a:rPr>
              <a:t>Release events	   Jul 16, 2013@14:55:29	           Page:  1 of  2</a:t>
            </a:r>
          </a:p>
          <a:p>
            <a:r>
              <a:rPr lang="en-US" sz="2600" dirty="0" smtClean="0">
                <a:solidFill>
                  <a:schemeClr val="bg1"/>
                </a:solidFill>
                <a:latin typeface="Arial Narrow" pitchFamily="34" charset="0"/>
              </a:rPr>
              <a:t>Event set up and maintenance – All entries/Truncated view</a:t>
            </a:r>
          </a:p>
          <a:p>
            <a:r>
              <a:rPr lang="en-US" sz="2600" u="sng" dirty="0" smtClean="0">
                <a:solidFill>
                  <a:schemeClr val="bg1"/>
                </a:solidFill>
                <a:latin typeface="Arial Narrow" pitchFamily="34" charset="0"/>
              </a:rPr>
              <a:t>        Event Name                                    Display Text            Active?  Event</a:t>
            </a:r>
            <a:endParaRPr lang="en-US" sz="1600" dirty="0">
              <a:solidFill>
                <a:schemeClr val="bg1"/>
              </a:solidFill>
              <a:latin typeface="Arial Narrow" pitchFamily="34" charset="0"/>
            </a:endParaRPr>
          </a:p>
          <a:p>
            <a:pPr marL="514350" indent="-514350">
              <a:buAutoNum type="arabicPlain"/>
            </a:pPr>
            <a:r>
              <a:rPr lang="en-US" sz="2600" dirty="0" smtClean="0">
                <a:solidFill>
                  <a:schemeClr val="bg1"/>
                </a:solidFill>
                <a:latin typeface="Arial Narrow" pitchFamily="34" charset="0"/>
              </a:rPr>
              <a:t>ADMIT TO 23H OBSERVATION      ADMIT TO 23H OB</a:t>
            </a:r>
          </a:p>
          <a:p>
            <a:pPr marL="514350" indent="-514350">
              <a:buAutoNum type="arabicPlain"/>
            </a:pPr>
            <a:r>
              <a:rPr lang="en-US" sz="2600" dirty="0" smtClean="0">
                <a:solidFill>
                  <a:schemeClr val="bg1"/>
                </a:solidFill>
                <a:latin typeface="Arial Narrow" pitchFamily="34" charset="0"/>
              </a:rPr>
              <a:t>ADMIT TO 2W-SARRIP		   ADMIT TO 2W-SAR</a:t>
            </a:r>
          </a:p>
          <a:p>
            <a:pPr marL="514350" indent="-514350">
              <a:buAutoNum type="arabicPlain"/>
            </a:pPr>
            <a:r>
              <a:rPr lang="en-US" sz="2600" dirty="0" smtClean="0">
                <a:solidFill>
                  <a:schemeClr val="bg1"/>
                </a:solidFill>
                <a:latin typeface="Arial Narrow" pitchFamily="34" charset="0"/>
              </a:rPr>
              <a:t>ADMIT TO CLC                                ADMIT TO CLC</a:t>
            </a:r>
          </a:p>
          <a:p>
            <a:pPr marL="514350" indent="-514350">
              <a:buAutoNum type="arabicPlain"/>
            </a:pPr>
            <a:r>
              <a:rPr lang="en-US" sz="2600" dirty="0" smtClean="0">
                <a:solidFill>
                  <a:schemeClr val="bg1"/>
                </a:solidFill>
                <a:latin typeface="Arial Narrow" pitchFamily="34" charset="0"/>
              </a:rPr>
              <a:t>ADMIT TO DOU                               ADMIT TO DOU</a:t>
            </a:r>
          </a:p>
          <a:p>
            <a:pPr marL="514350" indent="-514350">
              <a:buAutoNum type="arabicPlain"/>
            </a:pPr>
            <a:r>
              <a:rPr lang="en-US" sz="2600" dirty="0" smtClean="0">
                <a:solidFill>
                  <a:schemeClr val="bg1"/>
                </a:solidFill>
                <a:latin typeface="Arial Narrow" pitchFamily="34" charset="0"/>
              </a:rPr>
              <a:t>ADMIT TO ICU			   ADMIT TO ICU</a:t>
            </a:r>
          </a:p>
          <a:p>
            <a:pPr marL="514350" indent="-514350">
              <a:buAutoNum type="arabicPlain"/>
            </a:pPr>
            <a:r>
              <a:rPr lang="en-US" sz="2600" dirty="0" smtClean="0">
                <a:solidFill>
                  <a:schemeClr val="bg1"/>
                </a:solidFill>
                <a:latin typeface="Arial Narrow" pitchFamily="34" charset="0"/>
              </a:rPr>
              <a:t>ADMIT TO WARD		  	   ADMIT TO WARD</a:t>
            </a:r>
          </a:p>
          <a:p>
            <a:pPr marL="514350" indent="-514350">
              <a:buAutoNum type="arabicPlain"/>
            </a:pPr>
            <a:r>
              <a:rPr lang="en-US" sz="2600" dirty="0" smtClean="0">
                <a:solidFill>
                  <a:schemeClr val="bg1"/>
                </a:solidFill>
                <a:latin typeface="Arial Narrow" pitchFamily="34" charset="0"/>
              </a:rPr>
              <a:t>ADMIT TO WARD                            ADMIT TO WARD</a:t>
            </a:r>
          </a:p>
          <a:p>
            <a:pPr marL="514350" indent="-514350">
              <a:buAutoNum type="arabicPlain"/>
            </a:pPr>
            <a:r>
              <a:rPr lang="en-US" sz="2600" dirty="0" smtClean="0">
                <a:solidFill>
                  <a:schemeClr val="bg1"/>
                </a:solidFill>
                <a:latin typeface="Arial Narrow" pitchFamily="34" charset="0"/>
              </a:rPr>
              <a:t>CHG TX SPEC TO MED STEP       TRANSFER TO DOU</a:t>
            </a:r>
          </a:p>
          <a:p>
            <a:pPr marL="514350" indent="-514350">
              <a:buAutoNum type="arabicPlain"/>
            </a:pPr>
            <a:r>
              <a:rPr lang="en-US" sz="2600" dirty="0" smtClean="0">
                <a:solidFill>
                  <a:schemeClr val="bg1"/>
                </a:solidFill>
                <a:latin typeface="Arial Narrow" pitchFamily="34" charset="0"/>
              </a:rPr>
              <a:t>CHG TX SPEC TO ICU		   TRANSFER TO ICU</a:t>
            </a:r>
          </a:p>
          <a:p>
            <a:pPr marL="514350" indent="-514350">
              <a:buAutoNum type="arabicPlain"/>
            </a:pPr>
            <a:r>
              <a:rPr lang="en-US" sz="2600" dirty="0" smtClean="0">
                <a:solidFill>
                  <a:schemeClr val="bg1"/>
                </a:solidFill>
                <a:latin typeface="Arial Narrow" pitchFamily="34" charset="0"/>
              </a:rPr>
              <a:t>CHG TX SPEC TO PALLIATIVE      TRANSFER TO PALL</a:t>
            </a:r>
          </a:p>
          <a:p>
            <a:r>
              <a:rPr lang="en-US" sz="2600" dirty="0" smtClean="0">
                <a:solidFill>
                  <a:schemeClr val="bg1"/>
                </a:solidFill>
                <a:latin typeface="Arial Narrow" pitchFamily="34" charset="0"/>
              </a:rPr>
              <a:t>+                Select number or enter action desired                                 &gt;&gt;&gt;</a:t>
            </a:r>
          </a:p>
          <a:p>
            <a:r>
              <a:rPr lang="en-US" sz="2600" dirty="0" smtClean="0">
                <a:solidFill>
                  <a:schemeClr val="bg1"/>
                </a:solidFill>
                <a:latin typeface="Arial Narrow" pitchFamily="34" charset="0"/>
              </a:rPr>
              <a:t>AE  Add/Edit		CC Create Child Event	     DD Detailed Display</a:t>
            </a:r>
          </a:p>
          <a:p>
            <a:r>
              <a:rPr lang="en-US" sz="2600" dirty="0" smtClean="0">
                <a:solidFill>
                  <a:schemeClr val="bg1"/>
                </a:solidFill>
                <a:latin typeface="Arial Narrow" pitchFamily="34" charset="0"/>
              </a:rPr>
              <a:t>AI   Activate/Inactivate	CD Change Display</a:t>
            </a:r>
            <a:r>
              <a:rPr lang="en-US" sz="2600" dirty="0">
                <a:solidFill>
                  <a:schemeClr val="bg1"/>
                </a:solidFill>
                <a:latin typeface="Arial Narrow" pitchFamily="34" charset="0"/>
              </a:rPr>
              <a:t> </a:t>
            </a:r>
            <a:r>
              <a:rPr lang="en-US" sz="2600" dirty="0" smtClean="0">
                <a:solidFill>
                  <a:schemeClr val="bg1"/>
                </a:solidFill>
                <a:latin typeface="Arial Narrow" pitchFamily="34" charset="0"/>
              </a:rPr>
              <a:t>         EP Edit Event Delay Par</a:t>
            </a:r>
          </a:p>
          <a:p>
            <a:r>
              <a:rPr lang="en-US" sz="2600" dirty="0" smtClean="0">
                <a:solidFill>
                  <a:schemeClr val="bg1"/>
                </a:solidFill>
                <a:latin typeface="Arial Narrow" pitchFamily="34" charset="0"/>
              </a:rPr>
              <a:t>Select action: Next Screen//</a:t>
            </a:r>
            <a:endParaRPr lang="en-US" sz="2600" dirty="0">
              <a:solidFill>
                <a:schemeClr val="bg1"/>
              </a:solidFill>
              <a:latin typeface="Arial Narrow" pitchFamily="34" charset="0"/>
            </a:endParaRPr>
          </a:p>
        </p:txBody>
      </p:sp>
      <p:sp>
        <p:nvSpPr>
          <p:cNvPr id="5" name="TextBox 4" descr="+                Select number or enter action desired                                 &gt;&gt;&gt;&#10;"/>
          <p:cNvSpPr txBox="1"/>
          <p:nvPr/>
        </p:nvSpPr>
        <p:spPr>
          <a:xfrm>
            <a:off x="89848" y="5245744"/>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Select number or enter action desired                                 </a:t>
            </a:r>
            <a:r>
              <a:rPr lang="en-US" sz="2600" dirty="0" smtClean="0">
                <a:solidFill>
                  <a:srgbClr val="1601B3"/>
                </a:solidFill>
                <a:latin typeface="Arial Narrow" pitchFamily="34" charset="0"/>
              </a:rPr>
              <a:t>&gt;&gt;&gt;</a:t>
            </a:r>
            <a:endParaRPr lang="en-US" sz="2600" dirty="0">
              <a:solidFill>
                <a:srgbClr val="1601B3"/>
              </a:solidFill>
              <a:latin typeface="Arial Narrow" pitchFamily="34" charset="0"/>
            </a:endParaRPr>
          </a:p>
        </p:txBody>
      </p:sp>
      <p:sp>
        <p:nvSpPr>
          <p:cNvPr id="22" name="Rounded Rectangle 21" descr="green rounded rectangle highlighting DD Detailed Display"/>
          <p:cNvSpPr/>
          <p:nvPr/>
        </p:nvSpPr>
        <p:spPr>
          <a:xfrm>
            <a:off x="5791201" y="5570332"/>
            <a:ext cx="27432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descr="green right arrow"/>
          <p:cNvCxnSpPr/>
          <p:nvPr/>
        </p:nvCxnSpPr>
        <p:spPr>
          <a:xfrm>
            <a:off x="4502055" y="4447805"/>
            <a:ext cx="1289146" cy="1163699"/>
          </a:xfrm>
          <a:prstGeom prst="straightConnector1">
            <a:avLst/>
          </a:prstGeom>
          <a:ln w="38100">
            <a:solidFill>
              <a:srgbClr val="28F82D"/>
            </a:solidFill>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descr="green rounded rectangle highlighting 8  CHG TX SPEC TO MED STEP       "/>
          <p:cNvSpPr/>
          <p:nvPr/>
        </p:nvSpPr>
        <p:spPr>
          <a:xfrm>
            <a:off x="67100" y="3990605"/>
            <a:ext cx="4469073"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Arrow Connector 23" descr="green left arrow"/>
          <p:cNvCxnSpPr/>
          <p:nvPr/>
        </p:nvCxnSpPr>
        <p:spPr>
          <a:xfrm flipH="1">
            <a:off x="4536173" y="3472111"/>
            <a:ext cx="1788428" cy="518494"/>
          </a:xfrm>
          <a:prstGeom prst="straightConnector1">
            <a:avLst/>
          </a:prstGeom>
          <a:ln w="38100">
            <a:solidFill>
              <a:srgbClr val="28F82D"/>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descr="Select one of the following:&#10;&#10;          1       Auto-DC Rules&#10;          2      Release Events&#10;"/>
          <p:cNvSpPr txBox="1"/>
          <p:nvPr/>
        </p:nvSpPr>
        <p:spPr>
          <a:xfrm>
            <a:off x="4746290" y="1779340"/>
            <a:ext cx="3489566" cy="1692771"/>
          </a:xfrm>
          <a:prstGeom prst="rect">
            <a:avLst/>
          </a:prstGeom>
          <a:solidFill>
            <a:srgbClr val="002060"/>
          </a:solidFill>
          <a:ln w="57150">
            <a:solidFill>
              <a:srgbClr val="FFFF00"/>
            </a:solidFill>
          </a:ln>
        </p:spPr>
        <p:txBody>
          <a:bodyPr wrap="square" rtlCol="0">
            <a:spAutoFit/>
          </a:bodyPr>
          <a:lstStyle/>
          <a:p>
            <a:r>
              <a:rPr lang="en-US" sz="2600" dirty="0" smtClean="0">
                <a:solidFill>
                  <a:schemeClr val="bg1"/>
                </a:solidFill>
                <a:latin typeface="Arial Narrow" pitchFamily="34" charset="0"/>
              </a:rPr>
              <a:t>Select one of the following:</a:t>
            </a:r>
          </a:p>
          <a:p>
            <a:endParaRPr lang="en-US" sz="2600" dirty="0" smtClean="0">
              <a:solidFill>
                <a:schemeClr val="bg1"/>
              </a:solidFill>
              <a:latin typeface="Arial Narrow" pitchFamily="34" charset="0"/>
            </a:endParaRPr>
          </a:p>
          <a:p>
            <a:r>
              <a:rPr lang="en-US" sz="2600" dirty="0" smtClean="0">
                <a:solidFill>
                  <a:schemeClr val="bg1"/>
                </a:solidFill>
                <a:latin typeface="Arial Narrow" pitchFamily="34" charset="0"/>
              </a:rPr>
              <a:t>          1       Auto-DC Rules</a:t>
            </a:r>
          </a:p>
          <a:p>
            <a:r>
              <a:rPr lang="en-US" sz="2600" dirty="0" smtClean="0">
                <a:solidFill>
                  <a:schemeClr val="bg1"/>
                </a:solidFill>
                <a:latin typeface="Arial Narrow" pitchFamily="34" charset="0"/>
              </a:rPr>
              <a:t>          2      Release Events</a:t>
            </a:r>
            <a:endParaRPr lang="en-US" sz="2600" dirty="0">
              <a:solidFill>
                <a:schemeClr val="bg1"/>
              </a:solidFill>
              <a:latin typeface="Arial Narrow" pitchFamily="34" charset="0"/>
            </a:endParaRPr>
          </a:p>
        </p:txBody>
      </p:sp>
      <p:sp>
        <p:nvSpPr>
          <p:cNvPr id="26" name="Rounded Rectangle 25" descr="green rounded rectangle highlighting Release Events"/>
          <p:cNvSpPr/>
          <p:nvPr/>
        </p:nvSpPr>
        <p:spPr>
          <a:xfrm>
            <a:off x="6102255" y="3005583"/>
            <a:ext cx="20574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descr="green right arrow"/>
          <p:cNvCxnSpPr/>
          <p:nvPr/>
        </p:nvCxnSpPr>
        <p:spPr>
          <a:xfrm>
            <a:off x="3200400" y="1329046"/>
            <a:ext cx="1545890" cy="728353"/>
          </a:xfrm>
          <a:prstGeom prst="straightConnector1">
            <a:avLst/>
          </a:prstGeom>
          <a:ln w="38100">
            <a:solidFill>
              <a:srgbClr val="28F82D"/>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descr="yellow rounded rectangle highlighting Delayed/Orders/Auto-DC Set-up  [OR DELAYED ORDERS EDITOR]  (DO)&#10;"/>
          <p:cNvSpPr txBox="1"/>
          <p:nvPr/>
        </p:nvSpPr>
        <p:spPr>
          <a:xfrm>
            <a:off x="275797" y="867381"/>
            <a:ext cx="8520752" cy="461665"/>
          </a:xfrm>
          <a:prstGeom prst="rect">
            <a:avLst/>
          </a:prstGeom>
          <a:solidFill>
            <a:srgbClr val="002060"/>
          </a:solidFill>
          <a:ln w="57150">
            <a:solidFill>
              <a:srgbClr val="FFFF00"/>
            </a:solidFill>
          </a:ln>
        </p:spPr>
        <p:txBody>
          <a:bodyPr wrap="square" rtlCol="0">
            <a:spAutoFit/>
          </a:bodyPr>
          <a:lstStyle/>
          <a:p>
            <a:r>
              <a:rPr lang="en-US" sz="2400" dirty="0" smtClean="0">
                <a:solidFill>
                  <a:schemeClr val="bg1"/>
                </a:solidFill>
                <a:latin typeface="Arial Narrow" pitchFamily="34" charset="0"/>
              </a:rPr>
              <a:t>Delayed/Orders/Auto-DC Set-up  [OR DELAYED ORDERS EDITOR]  (DO)</a:t>
            </a:r>
          </a:p>
        </p:txBody>
      </p:sp>
    </p:spTree>
    <p:extLst>
      <p:ext uri="{BB962C8B-B14F-4D97-AF65-F5344CB8AC3E}">
        <p14:creationId xmlns="" xmlns:p14="http://schemas.microsoft.com/office/powerpoint/2010/main" val="3483423316"/>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descr="Name:    CHG TX SPEC TO DOU&#10;Short name:   TRANS TO MEDICAL STEP DOWN&#10;Inactivated: &#10;Type of event:   TRANSFER&#10;Trans to/within division:  SAN DIEGO HCS&#10;Event order dialog:  ORZ GXMOVE TREATING SPECIALTY &#10;Order set/menu:  ORZ ADD MENU CLINICIAN&#10;Lapse in #days:   31&#10;Mas movement type:  &#10;Display text:   TRANSFER TO MEDICAL STEP DOWN&#10;Ordering parameters location: 5WORPACU&#10;Copy active orders:  YES&#10;&#10;Included Treating Specialties:&#10;DOU CT SURGERY&#10;DOU GENERAL SURGERY&#10;DOU HEAD/NECK SURGERY&#10;&#10;"/>
          <p:cNvSpPr txBox="1"/>
          <p:nvPr/>
        </p:nvSpPr>
        <p:spPr>
          <a:xfrm>
            <a:off x="37530" y="-10236"/>
            <a:ext cx="9051878" cy="6878806"/>
          </a:xfrm>
          <a:prstGeom prst="rect">
            <a:avLst/>
          </a:prstGeom>
          <a:solidFill>
            <a:srgbClr val="130195"/>
          </a:solidFill>
          <a:ln w="38100">
            <a:solidFill>
              <a:srgbClr val="FFFF00"/>
            </a:solidFill>
          </a:ln>
        </p:spPr>
        <p:txBody>
          <a:bodyPr wrap="square" rtlCol="0">
            <a:spAutoFit/>
          </a:bodyPr>
          <a:lstStyle/>
          <a:p>
            <a:r>
              <a:rPr lang="en-US" sz="2500" dirty="0" smtClean="0">
                <a:solidFill>
                  <a:schemeClr val="bg1"/>
                </a:solidFill>
                <a:latin typeface="Arial Narrow" pitchFamily="34" charset="0"/>
              </a:rPr>
              <a:t>Name:				CHG TX SPEC TO DOU</a:t>
            </a:r>
          </a:p>
          <a:p>
            <a:r>
              <a:rPr lang="en-US" sz="2500" dirty="0" smtClean="0">
                <a:solidFill>
                  <a:schemeClr val="bg1"/>
                </a:solidFill>
                <a:latin typeface="Arial Narrow" pitchFamily="34" charset="0"/>
              </a:rPr>
              <a:t>Short name:			TRANS TO MEDICAL STEP DOWN</a:t>
            </a:r>
          </a:p>
          <a:p>
            <a:r>
              <a:rPr lang="en-US" sz="2500" dirty="0" smtClean="0">
                <a:solidFill>
                  <a:schemeClr val="bg1"/>
                </a:solidFill>
                <a:latin typeface="Arial Narrow" pitchFamily="34" charset="0"/>
              </a:rPr>
              <a:t>Inactivated:	</a:t>
            </a:r>
          </a:p>
          <a:p>
            <a:r>
              <a:rPr lang="en-US" sz="2500" dirty="0" smtClean="0">
                <a:solidFill>
                  <a:schemeClr val="bg1"/>
                </a:solidFill>
                <a:latin typeface="Arial Narrow" pitchFamily="34" charset="0"/>
              </a:rPr>
              <a:t>Type of event:			TRANSFER</a:t>
            </a:r>
          </a:p>
          <a:p>
            <a:r>
              <a:rPr lang="en-US" sz="2500" dirty="0" smtClean="0">
                <a:solidFill>
                  <a:schemeClr val="bg1"/>
                </a:solidFill>
                <a:latin typeface="Arial Narrow" pitchFamily="34" charset="0"/>
              </a:rPr>
              <a:t>Trans to/within division:		SAN DIEGO HCS</a:t>
            </a:r>
          </a:p>
          <a:p>
            <a:r>
              <a:rPr lang="en-US" sz="2500" dirty="0" smtClean="0">
                <a:solidFill>
                  <a:schemeClr val="bg1"/>
                </a:solidFill>
                <a:latin typeface="Arial Narrow" pitchFamily="34" charset="0"/>
              </a:rPr>
              <a:t>Event order dialog:		ORZ GXMOVE TREATING SPECIALTY </a:t>
            </a:r>
          </a:p>
          <a:p>
            <a:r>
              <a:rPr lang="en-US" sz="2500" dirty="0" smtClean="0">
                <a:solidFill>
                  <a:schemeClr val="bg1"/>
                </a:solidFill>
                <a:latin typeface="Arial Narrow" pitchFamily="34" charset="0"/>
              </a:rPr>
              <a:t>Order set/menu:		ORZ ADD MENU CLINICIAN</a:t>
            </a:r>
          </a:p>
          <a:p>
            <a:r>
              <a:rPr lang="en-US" sz="2500" dirty="0" smtClean="0">
                <a:solidFill>
                  <a:schemeClr val="bg1"/>
                </a:solidFill>
                <a:latin typeface="Arial Narrow" pitchFamily="34" charset="0"/>
              </a:rPr>
              <a:t>Lapse in #days:			31</a:t>
            </a:r>
          </a:p>
          <a:p>
            <a:r>
              <a:rPr lang="en-US" sz="2500" dirty="0" smtClean="0">
                <a:solidFill>
                  <a:schemeClr val="bg1"/>
                </a:solidFill>
                <a:latin typeface="Arial Narrow" pitchFamily="34" charset="0"/>
              </a:rPr>
              <a:t>Mas movement type:		</a:t>
            </a:r>
          </a:p>
          <a:p>
            <a:r>
              <a:rPr lang="en-US" sz="2500" dirty="0" smtClean="0">
                <a:solidFill>
                  <a:schemeClr val="bg1"/>
                </a:solidFill>
                <a:latin typeface="Arial Narrow" pitchFamily="34" charset="0"/>
              </a:rPr>
              <a:t>Display text</a:t>
            </a:r>
            <a:r>
              <a:rPr lang="en-US" sz="2500" dirty="0">
                <a:solidFill>
                  <a:schemeClr val="bg1"/>
                </a:solidFill>
                <a:latin typeface="Arial Narrow" pitchFamily="34" charset="0"/>
              </a:rPr>
              <a:t>:			</a:t>
            </a:r>
            <a:r>
              <a:rPr lang="en-US" sz="2500" dirty="0" smtClean="0">
                <a:solidFill>
                  <a:schemeClr val="bg1"/>
                </a:solidFill>
                <a:latin typeface="Arial Narrow" pitchFamily="34" charset="0"/>
              </a:rPr>
              <a:t>TRANSFER </a:t>
            </a:r>
            <a:r>
              <a:rPr lang="en-US" sz="2500" dirty="0">
                <a:solidFill>
                  <a:schemeClr val="bg1"/>
                </a:solidFill>
                <a:latin typeface="Arial Narrow" pitchFamily="34" charset="0"/>
              </a:rPr>
              <a:t>TO MEDICAL STEP DOWN</a:t>
            </a:r>
            <a:endParaRPr lang="en-US" sz="2500" dirty="0" smtClean="0">
              <a:solidFill>
                <a:schemeClr val="bg1"/>
              </a:solidFill>
              <a:latin typeface="Arial Narrow" pitchFamily="34" charset="0"/>
            </a:endParaRPr>
          </a:p>
          <a:p>
            <a:r>
              <a:rPr lang="en-US" sz="2500" dirty="0" smtClean="0">
                <a:solidFill>
                  <a:schemeClr val="bg1"/>
                </a:solidFill>
                <a:latin typeface="Arial Narrow" pitchFamily="34" charset="0"/>
              </a:rPr>
              <a:t>Ordering parameters location:	5WORPACU</a:t>
            </a:r>
          </a:p>
          <a:p>
            <a:r>
              <a:rPr lang="en-US" sz="2500" dirty="0" smtClean="0">
                <a:solidFill>
                  <a:schemeClr val="bg1"/>
                </a:solidFill>
                <a:latin typeface="Arial Narrow" pitchFamily="34" charset="0"/>
              </a:rPr>
              <a:t>Copy active orders:		YES</a:t>
            </a:r>
            <a:endParaRPr lang="en-US" sz="1600" dirty="0" smtClean="0">
              <a:solidFill>
                <a:schemeClr val="bg1"/>
              </a:solidFill>
              <a:latin typeface="Arial Narrow" pitchFamily="34" charset="0"/>
            </a:endParaRPr>
          </a:p>
          <a:p>
            <a:endParaRPr lang="en-US" sz="1600" dirty="0">
              <a:solidFill>
                <a:schemeClr val="bg1"/>
              </a:solidFill>
              <a:latin typeface="Arial Narrow" pitchFamily="34" charset="0"/>
            </a:endParaRPr>
          </a:p>
          <a:p>
            <a:r>
              <a:rPr lang="en-US" sz="2500" dirty="0" smtClean="0">
                <a:solidFill>
                  <a:schemeClr val="bg1"/>
                </a:solidFill>
                <a:latin typeface="Arial Narrow" pitchFamily="34" charset="0"/>
              </a:rPr>
              <a:t>Included Treating Specialties:</a:t>
            </a:r>
          </a:p>
          <a:p>
            <a:r>
              <a:rPr lang="en-US" sz="2500" dirty="0" smtClean="0">
                <a:solidFill>
                  <a:schemeClr val="bg1"/>
                </a:solidFill>
                <a:latin typeface="Arial Narrow" pitchFamily="34" charset="0"/>
              </a:rPr>
              <a:t>DOU CT SURGERY</a:t>
            </a:r>
          </a:p>
          <a:p>
            <a:r>
              <a:rPr lang="en-US" sz="2500" dirty="0" smtClean="0">
                <a:solidFill>
                  <a:schemeClr val="bg1"/>
                </a:solidFill>
                <a:latin typeface="Arial Narrow" pitchFamily="34" charset="0"/>
              </a:rPr>
              <a:t>DOU GENERAL SURGERY</a:t>
            </a:r>
          </a:p>
          <a:p>
            <a:r>
              <a:rPr lang="en-US" sz="2500" dirty="0" smtClean="0">
                <a:solidFill>
                  <a:schemeClr val="bg1"/>
                </a:solidFill>
                <a:latin typeface="Arial Narrow" pitchFamily="34" charset="0"/>
              </a:rPr>
              <a:t>DOU HEAD/NECK SURGERY</a:t>
            </a:r>
          </a:p>
          <a:p>
            <a:endParaRPr lang="en-US" sz="2500" dirty="0">
              <a:solidFill>
                <a:schemeClr val="bg1"/>
              </a:solidFill>
              <a:latin typeface="Arial Narrow" pitchFamily="34" charset="0"/>
            </a:endParaRPr>
          </a:p>
        </p:txBody>
      </p:sp>
      <p:pic>
        <p:nvPicPr>
          <p:cNvPr id="9" name="Picture 6" descr="image of Sherlock Holmes looking for a clue"/>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backgroundMark x1="43982" y1="97770" x2="43982" y2="97770"/>
                        <a14:backgroundMark x1="81440" y1="86734" x2="81440" y2="86734"/>
                      </a14:backgroundRemoval>
                    </a14:imgEffect>
                  </a14:imgLayer>
                </a14:imgProps>
              </a:ext>
              <a:ext uri="{28A0092B-C50C-407E-A947-70E740481C1C}">
                <a14:useLocalDpi xmlns="" xmlns:a14="http://schemas.microsoft.com/office/drawing/2010/main" val="0"/>
              </a:ext>
            </a:extLst>
          </a:blip>
          <a:stretch>
            <a:fillRect/>
          </a:stretch>
        </p:blipFill>
        <p:spPr bwMode="auto">
          <a:xfrm>
            <a:off x="5586239" y="4235841"/>
            <a:ext cx="3458815" cy="25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ounded Rectangle 13" descr="green rounded rectangle highlighting nothing"/>
          <p:cNvSpPr/>
          <p:nvPr/>
        </p:nvSpPr>
        <p:spPr bwMode="auto">
          <a:xfrm>
            <a:off x="105886" y="6386574"/>
            <a:ext cx="3815570" cy="447542"/>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278560927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screen shot of VistA CPRS Write Delayed Orders button highighted"/>
          <p:cNvGrpSpPr/>
          <p:nvPr/>
        </p:nvGrpSpPr>
        <p:grpSpPr>
          <a:xfrm>
            <a:off x="0" y="0"/>
            <a:ext cx="9144000" cy="6858000"/>
            <a:chOff x="0" y="0"/>
            <a:chExt cx="9144000" cy="6858000"/>
          </a:xfrm>
        </p:grpSpPr>
        <p:pic>
          <p:nvPicPr>
            <p:cNvPr id="8196" name="Picture 4" descr="screen shot of VistA CPRS Options menu"/>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Rectangle 8" descr="green rectangle highlighting Write Delayed Orders"/>
            <p:cNvSpPr/>
            <p:nvPr/>
          </p:nvSpPr>
          <p:spPr>
            <a:xfrm>
              <a:off x="0" y="4191000"/>
              <a:ext cx="4724400" cy="457200"/>
            </a:xfrm>
            <a:prstGeom prst="rect">
              <a:avLst/>
            </a:prstGeom>
            <a:noFill/>
            <a:ln w="60325">
              <a:solidFill>
                <a:srgbClr val="46E23E"/>
              </a:solidFill>
            </a:ln>
            <a:effectLst>
              <a:outerShdw blurRad="63500" sx="102000" sy="102000" algn="ctr"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 xmlns:p14="http://schemas.microsoft.com/office/powerpoint/2010/main" val="3006253470"/>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 of exasperated doctor at a computer keyboard and display"/>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tretch>
            <a:fillRect/>
          </a:stretch>
        </p:blipFill>
        <p:spPr bwMode="auto">
          <a:xfrm>
            <a:off x="609600" y="1574800"/>
            <a:ext cx="7924800" cy="5283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grpSp>
        <p:nvGrpSpPr>
          <p:cNvPr id="5" name="Group 4"/>
          <p:cNvGrpSpPr/>
          <p:nvPr/>
        </p:nvGrpSpPr>
        <p:grpSpPr>
          <a:xfrm>
            <a:off x="1980456" y="91905"/>
            <a:ext cx="5224032" cy="1127295"/>
            <a:chOff x="0" y="0"/>
            <a:chExt cx="5224032" cy="1127295"/>
          </a:xfrm>
          <a:scene3d>
            <a:camera prst="orthographicFront"/>
            <a:lightRig rig="threePt" dir="t">
              <a:rot lat="0" lon="0" rev="7500000"/>
            </a:lightRig>
          </a:scene3d>
        </p:grpSpPr>
        <p:sp>
          <p:nvSpPr>
            <p:cNvPr id="6" name="Rounded Rectangle 5"/>
            <p:cNvSpPr/>
            <p:nvPr/>
          </p:nvSpPr>
          <p:spPr>
            <a:xfrm>
              <a:off x="0" y="0"/>
              <a:ext cx="5224032" cy="1127295"/>
            </a:xfrm>
            <a:prstGeom prst="roundRect">
              <a:avLst/>
            </a:prstGeom>
          </p:spPr>
          <p:style>
            <a:lnRef idx="0">
              <a:schemeClr val="accent4"/>
            </a:lnRef>
            <a:fillRef idx="3">
              <a:schemeClr val="accent4"/>
            </a:fillRef>
            <a:effectRef idx="3">
              <a:schemeClr val="accent4"/>
            </a:effectRef>
            <a:fontRef idx="minor">
              <a:schemeClr val="lt1"/>
            </a:fontRef>
          </p:style>
        </p:sp>
        <p:sp>
          <p:nvSpPr>
            <p:cNvPr id="7" name="Rounded Rectangle 4" descr="Problem #3&#10;"/>
            <p:cNvSpPr/>
            <p:nvPr/>
          </p:nvSpPr>
          <p:spPr>
            <a:xfrm>
              <a:off x="55030" y="48904"/>
              <a:ext cx="5113972" cy="1017235"/>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Problem #3</a:t>
              </a:r>
              <a:endParaRPr lang="en-US" sz="4700" kern="1200" dirty="0"/>
            </a:p>
          </p:txBody>
        </p:sp>
      </p:grpSp>
    </p:spTree>
    <p:extLst>
      <p:ext uri="{BB962C8B-B14F-4D97-AF65-F5344CB8AC3E}">
        <p14:creationId xmlns="" xmlns:p14="http://schemas.microsoft.com/office/powerpoint/2010/main" val="3090357559"/>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reen photo of a frustrated doctor standing and pointing at the camera"/>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 xmlns:a14="http://schemas.microsoft.com/office/drawing/2010/main">
                  <a14:imgLayer r:embed="rId4">
                    <a14:imgEffect>
                      <a14:colorTemperature colorTemp="9625"/>
                    </a14:imgEffect>
                    <a14:imgEffect>
                      <a14:saturation sat="66000"/>
                    </a14:imgEffect>
                  </a14:imgLayer>
                </a14:imgProps>
              </a:ext>
              <a:ext uri="{28A0092B-C50C-407E-A947-70E740481C1C}">
                <a14:useLocalDpi xmlns="" xmlns:a14="http://schemas.microsoft.com/office/drawing/2010/main" val="0"/>
              </a:ext>
            </a:extLst>
          </a:blip>
          <a:stretch>
            <a:fillRect/>
          </a:stretch>
        </p:blipFill>
        <p:spPr bwMode="auto">
          <a:xfrm>
            <a:off x="2323531" y="0"/>
            <a:ext cx="4572000" cy="6858000"/>
          </a:xfrm>
          <a:prstGeom prst="rect">
            <a:avLst/>
          </a:prstGeom>
          <a:ln>
            <a:noFill/>
          </a:ln>
          <a:effectLst>
            <a:softEdge rad="112500"/>
          </a:effectLst>
        </p:spPr>
      </p:pic>
    </p:spTree>
    <p:extLst>
      <p:ext uri="{BB962C8B-B14F-4D97-AF65-F5344CB8AC3E}">
        <p14:creationId xmlns="" xmlns:p14="http://schemas.microsoft.com/office/powerpoint/2010/main" val="1633335953"/>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descr="Release events    Jul 16, 2013@14:55:29            Page:  1 of  2&#10;Event set up and maintenance – All entries/Truncated view&#10;        Event Name                                    Display Text            Active?  Event&#10;ADMIT TO 23H OBSERVATION      ADMIT TO 23H OB&#10;ADMIT TO 2W-SARRIP     ADMIT TO 2W-SAR&#10;ADMIT TO CLC                                ADMIT TO CLC&#10;ADMIT TO DOU                               ADMIT TO DOU&#10;ADMIT TO ICU      ADMIT TO ICU&#10;ADMIT TO WARD        ADMIT TO WARD&#10;ADMIT TO WARD                            ADMIT TO WARD&#10;CHG TX SPEC TO MED STEP       TRANSFER TO DOU&#10;CHG TX SPEC TO ICU     TRANSFER TO ICU&#10;CHG TX SPEC TO PALLIATIVE      TRANSFER TO PALL&#10;+                Select number or enter action desired                                 &gt;&gt;&gt;&#10;AE  Add/Edit  CC Create Child Event      DD Detailed Display&#10;AI   Activate/Inactivate CD Change Display          EP Edit Event Delay Par&#10;Select action: Next Screen//&#10;"/>
          <p:cNvSpPr txBox="1"/>
          <p:nvPr/>
        </p:nvSpPr>
        <p:spPr>
          <a:xfrm>
            <a:off x="51178" y="12510"/>
            <a:ext cx="9051878" cy="6894195"/>
          </a:xfrm>
          <a:prstGeom prst="rect">
            <a:avLst/>
          </a:prstGeom>
          <a:solidFill>
            <a:srgbClr val="130195"/>
          </a:solidFill>
          <a:ln w="38100">
            <a:solidFill>
              <a:srgbClr val="FFFF00"/>
            </a:solidFill>
          </a:ln>
        </p:spPr>
        <p:txBody>
          <a:bodyPr wrap="square" rtlCol="0">
            <a:spAutoFit/>
          </a:bodyPr>
          <a:lstStyle/>
          <a:p>
            <a:r>
              <a:rPr lang="en-US" sz="2600" u="sng" dirty="0" smtClean="0">
                <a:solidFill>
                  <a:schemeClr val="bg1"/>
                </a:solidFill>
                <a:latin typeface="Arial Narrow" pitchFamily="34" charset="0"/>
              </a:rPr>
              <a:t>Release events	   Jul 16, 2013@14:55:29	           Page:  1 of  2</a:t>
            </a:r>
          </a:p>
          <a:p>
            <a:r>
              <a:rPr lang="en-US" sz="2600" dirty="0" smtClean="0">
                <a:solidFill>
                  <a:schemeClr val="bg1"/>
                </a:solidFill>
                <a:latin typeface="Arial Narrow" pitchFamily="34" charset="0"/>
              </a:rPr>
              <a:t>Event set up and maintenance – All entries/Truncated view</a:t>
            </a:r>
          </a:p>
          <a:p>
            <a:r>
              <a:rPr lang="en-US" sz="2600" u="sng" dirty="0" smtClean="0">
                <a:solidFill>
                  <a:schemeClr val="bg1"/>
                </a:solidFill>
                <a:latin typeface="Arial Narrow" pitchFamily="34" charset="0"/>
              </a:rPr>
              <a:t>        Event Name                                    Display Text            Active?  Event</a:t>
            </a:r>
            <a:endParaRPr lang="en-US" sz="1600" dirty="0">
              <a:solidFill>
                <a:schemeClr val="bg1"/>
              </a:solidFill>
              <a:latin typeface="Arial Narrow" pitchFamily="34" charset="0"/>
            </a:endParaRPr>
          </a:p>
          <a:p>
            <a:pPr marL="514350" indent="-514350">
              <a:buAutoNum type="arabicPlain"/>
            </a:pPr>
            <a:r>
              <a:rPr lang="en-US" sz="2600" dirty="0" smtClean="0">
                <a:solidFill>
                  <a:schemeClr val="bg1"/>
                </a:solidFill>
                <a:latin typeface="Arial Narrow" pitchFamily="34" charset="0"/>
              </a:rPr>
              <a:t>ADMIT TO 23H OBSERVATION      ADMIT TO 23H OB</a:t>
            </a:r>
          </a:p>
          <a:p>
            <a:pPr marL="514350" indent="-514350">
              <a:buAutoNum type="arabicPlain"/>
            </a:pPr>
            <a:r>
              <a:rPr lang="en-US" sz="2600" dirty="0" smtClean="0">
                <a:solidFill>
                  <a:schemeClr val="bg1"/>
                </a:solidFill>
                <a:latin typeface="Arial Narrow" pitchFamily="34" charset="0"/>
              </a:rPr>
              <a:t>ADMIT TO 2W-SARRIP		   ADMIT TO 2W-SAR</a:t>
            </a:r>
          </a:p>
          <a:p>
            <a:pPr marL="514350" indent="-514350">
              <a:buAutoNum type="arabicPlain"/>
            </a:pPr>
            <a:r>
              <a:rPr lang="en-US" sz="2600" dirty="0" smtClean="0">
                <a:solidFill>
                  <a:schemeClr val="bg1"/>
                </a:solidFill>
                <a:latin typeface="Arial Narrow" pitchFamily="34" charset="0"/>
              </a:rPr>
              <a:t>ADMIT TO CLC                                ADMIT TO CLC</a:t>
            </a:r>
          </a:p>
          <a:p>
            <a:pPr marL="514350" indent="-514350">
              <a:buAutoNum type="arabicPlain"/>
            </a:pPr>
            <a:r>
              <a:rPr lang="en-US" sz="2600" dirty="0" smtClean="0">
                <a:solidFill>
                  <a:schemeClr val="bg1"/>
                </a:solidFill>
                <a:latin typeface="Arial Narrow" pitchFamily="34" charset="0"/>
              </a:rPr>
              <a:t>ADMIT TO DOU                               ADMIT TO DOU</a:t>
            </a:r>
          </a:p>
          <a:p>
            <a:pPr marL="514350" indent="-514350">
              <a:buAutoNum type="arabicPlain"/>
            </a:pPr>
            <a:r>
              <a:rPr lang="en-US" sz="2600" dirty="0" smtClean="0">
                <a:solidFill>
                  <a:schemeClr val="bg1"/>
                </a:solidFill>
                <a:latin typeface="Arial Narrow" pitchFamily="34" charset="0"/>
              </a:rPr>
              <a:t>ADMIT TO ICU			   ADMIT TO ICU</a:t>
            </a:r>
          </a:p>
          <a:p>
            <a:pPr marL="514350" indent="-514350">
              <a:buAutoNum type="arabicPlain"/>
            </a:pPr>
            <a:r>
              <a:rPr lang="en-US" sz="2600" dirty="0" smtClean="0">
                <a:solidFill>
                  <a:schemeClr val="bg1"/>
                </a:solidFill>
                <a:latin typeface="Arial Narrow" pitchFamily="34" charset="0"/>
              </a:rPr>
              <a:t>ADMIT TO WARD		  	   ADMIT TO WARD</a:t>
            </a:r>
          </a:p>
          <a:p>
            <a:pPr marL="514350" indent="-514350">
              <a:buAutoNum type="arabicPlain"/>
            </a:pPr>
            <a:r>
              <a:rPr lang="en-US" sz="2600" dirty="0" smtClean="0">
                <a:solidFill>
                  <a:schemeClr val="bg1"/>
                </a:solidFill>
                <a:latin typeface="Arial Narrow" pitchFamily="34" charset="0"/>
              </a:rPr>
              <a:t>ADMIT TO WARD                            ADMIT TO WARD</a:t>
            </a:r>
          </a:p>
          <a:p>
            <a:pPr marL="514350" indent="-514350">
              <a:buAutoNum type="arabicPlain"/>
            </a:pPr>
            <a:r>
              <a:rPr lang="en-US" sz="2600" dirty="0" smtClean="0">
                <a:solidFill>
                  <a:schemeClr val="bg1"/>
                </a:solidFill>
                <a:latin typeface="Arial Narrow" pitchFamily="34" charset="0"/>
              </a:rPr>
              <a:t>CHG TX SPEC TO MED STEP       TRANSFER TO DOU</a:t>
            </a:r>
          </a:p>
          <a:p>
            <a:pPr marL="514350" indent="-514350">
              <a:buAutoNum type="arabicPlain"/>
            </a:pPr>
            <a:r>
              <a:rPr lang="en-US" sz="2600" dirty="0" smtClean="0">
                <a:solidFill>
                  <a:schemeClr val="bg1"/>
                </a:solidFill>
                <a:latin typeface="Arial Narrow" pitchFamily="34" charset="0"/>
              </a:rPr>
              <a:t>CHG TX SPEC TO ICU		   TRANSFER TO ICU</a:t>
            </a:r>
          </a:p>
          <a:p>
            <a:pPr marL="514350" indent="-514350">
              <a:buAutoNum type="arabicPlain"/>
            </a:pPr>
            <a:r>
              <a:rPr lang="en-US" sz="2600" dirty="0" smtClean="0">
                <a:solidFill>
                  <a:schemeClr val="bg1"/>
                </a:solidFill>
                <a:latin typeface="Arial Narrow" pitchFamily="34" charset="0"/>
              </a:rPr>
              <a:t>CHG TX SPEC TO PALLIATIVE      TRANSFER TO PALL</a:t>
            </a:r>
          </a:p>
          <a:p>
            <a:r>
              <a:rPr lang="en-US" sz="2600" dirty="0" smtClean="0">
                <a:solidFill>
                  <a:schemeClr val="bg1"/>
                </a:solidFill>
                <a:latin typeface="Arial Narrow" pitchFamily="34" charset="0"/>
              </a:rPr>
              <a:t>+                Select number or enter action desired                                 &gt;&gt;&gt;</a:t>
            </a:r>
          </a:p>
          <a:p>
            <a:r>
              <a:rPr lang="en-US" sz="2600" dirty="0" smtClean="0">
                <a:solidFill>
                  <a:schemeClr val="bg1"/>
                </a:solidFill>
                <a:latin typeface="Arial Narrow" pitchFamily="34" charset="0"/>
              </a:rPr>
              <a:t>AE  Add/Edit		CC Create Child Event	     DD Detailed Display</a:t>
            </a:r>
          </a:p>
          <a:p>
            <a:r>
              <a:rPr lang="en-US" sz="2600" dirty="0" smtClean="0">
                <a:solidFill>
                  <a:schemeClr val="bg1"/>
                </a:solidFill>
                <a:latin typeface="Arial Narrow" pitchFamily="34" charset="0"/>
              </a:rPr>
              <a:t>AI   Activate/Inactivate	CD Change Display</a:t>
            </a:r>
            <a:r>
              <a:rPr lang="en-US" sz="2600" dirty="0">
                <a:solidFill>
                  <a:schemeClr val="bg1"/>
                </a:solidFill>
                <a:latin typeface="Arial Narrow" pitchFamily="34" charset="0"/>
              </a:rPr>
              <a:t> </a:t>
            </a:r>
            <a:r>
              <a:rPr lang="en-US" sz="2600" dirty="0" smtClean="0">
                <a:solidFill>
                  <a:schemeClr val="bg1"/>
                </a:solidFill>
                <a:latin typeface="Arial Narrow" pitchFamily="34" charset="0"/>
              </a:rPr>
              <a:t>         EP Edit Event Delay Par</a:t>
            </a:r>
          </a:p>
          <a:p>
            <a:r>
              <a:rPr lang="en-US" sz="2600" dirty="0" smtClean="0">
                <a:solidFill>
                  <a:schemeClr val="bg1"/>
                </a:solidFill>
                <a:latin typeface="Arial Narrow" pitchFamily="34" charset="0"/>
              </a:rPr>
              <a:t>Select action: Next Screen//</a:t>
            </a:r>
            <a:endParaRPr lang="en-US" sz="2600" dirty="0">
              <a:solidFill>
                <a:schemeClr val="bg1"/>
              </a:solidFill>
              <a:latin typeface="Arial Narrow" pitchFamily="34" charset="0"/>
            </a:endParaRPr>
          </a:p>
        </p:txBody>
      </p:sp>
      <p:sp>
        <p:nvSpPr>
          <p:cNvPr id="5" name="TextBox 4" descr="+                Select number or enter action desired                                 &gt;&gt;&gt;&#10;"/>
          <p:cNvSpPr txBox="1"/>
          <p:nvPr/>
        </p:nvSpPr>
        <p:spPr>
          <a:xfrm>
            <a:off x="89848" y="5245744"/>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Select number or enter action desired                                 </a:t>
            </a:r>
            <a:r>
              <a:rPr lang="en-US" sz="2600" dirty="0" smtClean="0">
                <a:solidFill>
                  <a:srgbClr val="1601B3"/>
                </a:solidFill>
                <a:latin typeface="Arial Narrow" pitchFamily="34" charset="0"/>
              </a:rPr>
              <a:t>&gt;&gt;&gt;</a:t>
            </a:r>
            <a:endParaRPr lang="en-US" sz="2600" dirty="0">
              <a:solidFill>
                <a:srgbClr val="1601B3"/>
              </a:solidFill>
              <a:latin typeface="Arial Narrow" pitchFamily="34" charset="0"/>
            </a:endParaRPr>
          </a:p>
        </p:txBody>
      </p:sp>
      <p:sp>
        <p:nvSpPr>
          <p:cNvPr id="18" name="TextBox 17" descr="Select one of the following:&#10;&#10;          1       Auto-DC Rules&#10;          2      Release Events&#10;&#10;"/>
          <p:cNvSpPr txBox="1"/>
          <p:nvPr/>
        </p:nvSpPr>
        <p:spPr>
          <a:xfrm>
            <a:off x="4746290" y="1779340"/>
            <a:ext cx="3489566" cy="1692771"/>
          </a:xfrm>
          <a:prstGeom prst="rect">
            <a:avLst/>
          </a:prstGeom>
          <a:solidFill>
            <a:srgbClr val="002060"/>
          </a:solidFill>
          <a:ln w="57150">
            <a:solidFill>
              <a:srgbClr val="FFFF00"/>
            </a:solidFill>
          </a:ln>
        </p:spPr>
        <p:txBody>
          <a:bodyPr wrap="square" rtlCol="0">
            <a:spAutoFit/>
          </a:bodyPr>
          <a:lstStyle/>
          <a:p>
            <a:r>
              <a:rPr lang="en-US" sz="2600" dirty="0" smtClean="0">
                <a:solidFill>
                  <a:schemeClr val="bg1"/>
                </a:solidFill>
                <a:latin typeface="Arial Narrow" pitchFamily="34" charset="0"/>
              </a:rPr>
              <a:t>Select one of the following:</a:t>
            </a:r>
          </a:p>
          <a:p>
            <a:endParaRPr lang="en-US" sz="2600" dirty="0" smtClean="0">
              <a:solidFill>
                <a:schemeClr val="bg1"/>
              </a:solidFill>
              <a:latin typeface="Arial Narrow" pitchFamily="34" charset="0"/>
            </a:endParaRPr>
          </a:p>
          <a:p>
            <a:r>
              <a:rPr lang="en-US" sz="2600" dirty="0" smtClean="0">
                <a:solidFill>
                  <a:schemeClr val="bg1"/>
                </a:solidFill>
                <a:latin typeface="Arial Narrow" pitchFamily="34" charset="0"/>
              </a:rPr>
              <a:t>          1       Auto-DC Rules</a:t>
            </a:r>
          </a:p>
          <a:p>
            <a:r>
              <a:rPr lang="en-US" sz="2600" dirty="0" smtClean="0">
                <a:solidFill>
                  <a:schemeClr val="bg1"/>
                </a:solidFill>
                <a:latin typeface="Arial Narrow" pitchFamily="34" charset="0"/>
              </a:rPr>
              <a:t>          2      Release Events</a:t>
            </a:r>
            <a:endParaRPr lang="en-US" sz="2600" dirty="0">
              <a:solidFill>
                <a:schemeClr val="bg1"/>
              </a:solidFill>
              <a:latin typeface="Arial Narrow" pitchFamily="34" charset="0"/>
            </a:endParaRPr>
          </a:p>
        </p:txBody>
      </p:sp>
      <p:sp>
        <p:nvSpPr>
          <p:cNvPr id="26" name="Rounded Rectangle 25" descr="green rectangle highlighting &quot;Auto-DC Rules&quot;"/>
          <p:cNvSpPr/>
          <p:nvPr/>
        </p:nvSpPr>
        <p:spPr>
          <a:xfrm>
            <a:off x="6102255" y="2625725"/>
            <a:ext cx="20574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Arrow Connector 30"/>
          <p:cNvCxnSpPr/>
          <p:nvPr/>
        </p:nvCxnSpPr>
        <p:spPr>
          <a:xfrm>
            <a:off x="3200400" y="1329046"/>
            <a:ext cx="2901855" cy="1296679"/>
          </a:xfrm>
          <a:prstGeom prst="straightConnector1">
            <a:avLst/>
          </a:prstGeom>
          <a:ln w="38100">
            <a:solidFill>
              <a:srgbClr val="28F82D"/>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descr="yellow rounded rectangle highlighting &quot;Delayed/Orders/Auto-DC Set-up  [OR DELAYED ORDERS EDITOR]  (DO)&quot;"/>
          <p:cNvSpPr txBox="1"/>
          <p:nvPr/>
        </p:nvSpPr>
        <p:spPr>
          <a:xfrm>
            <a:off x="275797" y="867381"/>
            <a:ext cx="8520752" cy="461665"/>
          </a:xfrm>
          <a:prstGeom prst="rect">
            <a:avLst/>
          </a:prstGeom>
          <a:solidFill>
            <a:srgbClr val="002060"/>
          </a:solidFill>
          <a:ln w="57150">
            <a:solidFill>
              <a:srgbClr val="FFFF00"/>
            </a:solidFill>
          </a:ln>
        </p:spPr>
        <p:txBody>
          <a:bodyPr wrap="square" rtlCol="0">
            <a:spAutoFit/>
          </a:bodyPr>
          <a:lstStyle/>
          <a:p>
            <a:r>
              <a:rPr lang="en-US" sz="2400" dirty="0" smtClean="0">
                <a:solidFill>
                  <a:schemeClr val="bg1"/>
                </a:solidFill>
                <a:latin typeface="Arial Narrow" pitchFamily="34" charset="0"/>
              </a:rPr>
              <a:t>Delayed/Orders/Auto-DC Set-up  [OR DELAYED ORDERS EDITOR]  (DO)</a:t>
            </a:r>
          </a:p>
        </p:txBody>
      </p:sp>
    </p:spTree>
    <p:extLst>
      <p:ext uri="{BB962C8B-B14F-4D97-AF65-F5344CB8AC3E}">
        <p14:creationId xmlns="" xmlns:p14="http://schemas.microsoft.com/office/powerpoint/2010/main" val="2226488285"/>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944" y="1019667"/>
            <a:ext cx="9089408" cy="4708981"/>
            <a:chOff x="0" y="2275"/>
            <a:chExt cx="9089408" cy="4708981"/>
          </a:xfrm>
        </p:grpSpPr>
        <p:sp>
          <p:nvSpPr>
            <p:cNvPr id="3" name="TextBox 2" descr="Detailed Display                           July 16, 2013@15:38:27               &#10;Name:    SPECIALTY CHANGE&#10;Inactivated:    &#10;Type of event:   SPECIALTY TRANSFER&#10;Trans sp change within division: SAN DIEGO HCS&#10;DC reason:    Treating Specialty Change&#10;Display text:    SPECIALTY CHANGE&#10;&#10;Movement Types:&#10;PROVIDER SPECIALTY CHANGE&#10;"/>
            <p:cNvSpPr txBox="1"/>
            <p:nvPr/>
          </p:nvSpPr>
          <p:spPr>
            <a:xfrm>
              <a:off x="0" y="2275"/>
              <a:ext cx="9051878" cy="4708981"/>
            </a:xfrm>
            <a:prstGeom prst="rect">
              <a:avLst/>
            </a:prstGeom>
            <a:solidFill>
              <a:srgbClr val="130195"/>
            </a:solidFill>
            <a:ln w="38100">
              <a:solidFill>
                <a:srgbClr val="FFFF00"/>
              </a:solidFill>
            </a:ln>
          </p:spPr>
          <p:txBody>
            <a:bodyPr wrap="square" rtlCol="0">
              <a:spAutoFit/>
            </a:bodyPr>
            <a:lstStyle/>
            <a:p>
              <a:r>
                <a:rPr lang="en-US" sz="3000" dirty="0" smtClean="0">
                  <a:solidFill>
                    <a:srgbClr val="FFFF00"/>
                  </a:solidFill>
                  <a:latin typeface="Arial Narrow" pitchFamily="34" charset="0"/>
                </a:rPr>
                <a:t>Detailed Display</a:t>
              </a:r>
              <a:r>
                <a:rPr lang="en-US" sz="3000" dirty="0" smtClean="0">
                  <a:solidFill>
                    <a:schemeClr val="bg1"/>
                  </a:solidFill>
                  <a:latin typeface="Arial Narrow" pitchFamily="34" charset="0"/>
                </a:rPr>
                <a:t>                           July 16, 2013@15:38:27               </a:t>
              </a:r>
            </a:p>
            <a:p>
              <a:r>
                <a:rPr lang="en-US" sz="3000" dirty="0" smtClean="0">
                  <a:solidFill>
                    <a:schemeClr val="bg1"/>
                  </a:solidFill>
                  <a:latin typeface="Arial Narrow" pitchFamily="34" charset="0"/>
                </a:rPr>
                <a:t>Name:				SPECIALTY CHANGE</a:t>
              </a:r>
            </a:p>
            <a:p>
              <a:r>
                <a:rPr lang="en-US" sz="3000" dirty="0" smtClean="0">
                  <a:solidFill>
                    <a:schemeClr val="bg1"/>
                  </a:solidFill>
                  <a:latin typeface="Arial Narrow" pitchFamily="34" charset="0"/>
                </a:rPr>
                <a:t>Inactivated:				</a:t>
              </a:r>
            </a:p>
            <a:p>
              <a:r>
                <a:rPr lang="en-US" sz="3000" dirty="0" smtClean="0">
                  <a:solidFill>
                    <a:schemeClr val="bg1"/>
                  </a:solidFill>
                  <a:latin typeface="Arial Narrow" pitchFamily="34" charset="0"/>
                </a:rPr>
                <a:t>Type of event:			SPECIALTY TRANSFER</a:t>
              </a:r>
            </a:p>
            <a:p>
              <a:r>
                <a:rPr lang="en-US" sz="3000" dirty="0" smtClean="0">
                  <a:solidFill>
                    <a:schemeClr val="bg1"/>
                  </a:solidFill>
                  <a:latin typeface="Arial Narrow" pitchFamily="34" charset="0"/>
                </a:rPr>
                <a:t>Trans sp change within division:	SAN DIEGO HCS</a:t>
              </a:r>
            </a:p>
            <a:p>
              <a:r>
                <a:rPr lang="en-US" sz="3000" dirty="0" smtClean="0">
                  <a:solidFill>
                    <a:schemeClr val="bg1"/>
                  </a:solidFill>
                  <a:latin typeface="Arial Narrow" pitchFamily="34" charset="0"/>
                </a:rPr>
                <a:t>DC reason:				Treating Specialty Change</a:t>
              </a:r>
            </a:p>
            <a:p>
              <a:r>
                <a:rPr lang="en-US" sz="3000" dirty="0" smtClean="0">
                  <a:solidFill>
                    <a:schemeClr val="bg1"/>
                  </a:solidFill>
                  <a:latin typeface="Arial Narrow" pitchFamily="34" charset="0"/>
                </a:rPr>
                <a:t>Display text</a:t>
              </a:r>
              <a:r>
                <a:rPr lang="en-US" sz="3000" dirty="0">
                  <a:solidFill>
                    <a:schemeClr val="bg1"/>
                  </a:solidFill>
                  <a:latin typeface="Arial Narrow" pitchFamily="34" charset="0"/>
                </a:rPr>
                <a:t>:			</a:t>
              </a:r>
              <a:r>
                <a:rPr lang="en-US" sz="3000" dirty="0" smtClean="0">
                  <a:solidFill>
                    <a:schemeClr val="bg1"/>
                  </a:solidFill>
                  <a:latin typeface="Arial Narrow" pitchFamily="34" charset="0"/>
                </a:rPr>
                <a:t>	SPECIALTY CHANGE</a:t>
              </a:r>
            </a:p>
            <a:p>
              <a:endParaRPr lang="en-US" sz="3000" dirty="0">
                <a:solidFill>
                  <a:schemeClr val="bg1"/>
                </a:solidFill>
                <a:latin typeface="Arial Narrow" pitchFamily="34" charset="0"/>
              </a:endParaRPr>
            </a:p>
            <a:p>
              <a:r>
                <a:rPr lang="en-US" sz="3000" u="sng" dirty="0" smtClean="0">
                  <a:solidFill>
                    <a:schemeClr val="bg1"/>
                  </a:solidFill>
                  <a:latin typeface="Arial Narrow" pitchFamily="34" charset="0"/>
                </a:rPr>
                <a:t>Movement Types:</a:t>
              </a:r>
            </a:p>
            <a:p>
              <a:r>
                <a:rPr lang="en-US" sz="3000" dirty="0" smtClean="0">
                  <a:solidFill>
                    <a:schemeClr val="bg1"/>
                  </a:solidFill>
                  <a:latin typeface="Arial Narrow" pitchFamily="34" charset="0"/>
                </a:rPr>
                <a:t>PROVIDER SPECIALTY CHANGE</a:t>
              </a:r>
              <a:endParaRPr lang="en-US" sz="3000" dirty="0">
                <a:solidFill>
                  <a:schemeClr val="bg1"/>
                </a:solidFill>
                <a:latin typeface="Arial Narrow" pitchFamily="34" charset="0"/>
              </a:endParaRPr>
            </a:p>
          </p:txBody>
        </p:sp>
        <p:cxnSp>
          <p:nvCxnSpPr>
            <p:cNvPr id="4" name="Straight Connector 3" descr="white connector line"/>
            <p:cNvCxnSpPr/>
            <p:nvPr/>
          </p:nvCxnSpPr>
          <p:spPr>
            <a:xfrm>
              <a:off x="37530" y="484496"/>
              <a:ext cx="90518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80617130"/>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0944" y="672152"/>
            <a:ext cx="9089408" cy="5478423"/>
            <a:chOff x="40944" y="1019667"/>
            <a:chExt cx="9089408" cy="5478423"/>
          </a:xfrm>
        </p:grpSpPr>
        <p:sp>
          <p:nvSpPr>
            <p:cNvPr id="6" name="TextBox 5" descr="Detailed Display               July 16, 2013@15:38:27          Page: 3 of 5 &#10;&#10;Excluding From Treating Specialties:  To Treating Specialties:&#10;&#10;SHORT STAY REHABILITATION          EXTENDED CARE CENTER                 SHORT-STAY CONTINUING CARE&#10;                      NH LONG STAY SKILLED NURSING&#10;                LONG-STAY CONTINUING CARE&#10;                NH RESPITE CARE (NHCU)&#10;SHORT-STAY CONTINUING CARE     EXTENDED CARE CENTER&#10;               SHORT STAY SKILLED NURSING&#10;&#10;AE   Add/Edit          AI   Activate/Inactive         HIS Add/Remove Histories&#10;Select Item(s): Next Screen//&#10;"/>
            <p:cNvSpPr txBox="1"/>
            <p:nvPr/>
          </p:nvSpPr>
          <p:spPr>
            <a:xfrm>
              <a:off x="40944" y="1019667"/>
              <a:ext cx="9051878" cy="5478423"/>
            </a:xfrm>
            <a:prstGeom prst="rect">
              <a:avLst/>
            </a:prstGeom>
            <a:solidFill>
              <a:srgbClr val="130195"/>
            </a:solidFill>
            <a:ln w="38100">
              <a:solidFill>
                <a:srgbClr val="FFFF00"/>
              </a:solidFill>
            </a:ln>
          </p:spPr>
          <p:txBody>
            <a:bodyPr wrap="square" rtlCol="0">
              <a:spAutoFit/>
            </a:bodyPr>
            <a:lstStyle/>
            <a:p>
              <a:r>
                <a:rPr lang="en-US" sz="2500" dirty="0" smtClean="0">
                  <a:solidFill>
                    <a:srgbClr val="FFFF00"/>
                  </a:solidFill>
                  <a:latin typeface="Arial Narrow" pitchFamily="34" charset="0"/>
                </a:rPr>
                <a:t>Detailed Display</a:t>
              </a:r>
              <a:r>
                <a:rPr lang="en-US" sz="2500" dirty="0" smtClean="0">
                  <a:solidFill>
                    <a:schemeClr val="bg1"/>
                  </a:solidFill>
                  <a:latin typeface="Arial Narrow" pitchFamily="34" charset="0"/>
                </a:rPr>
                <a:t>               July 16, 2013@15:38:27          Page: 3 of 5 </a:t>
              </a:r>
            </a:p>
            <a:p>
              <a:endParaRPr lang="en-US" sz="2500" dirty="0" smtClean="0">
                <a:solidFill>
                  <a:schemeClr val="bg1"/>
                </a:solidFill>
                <a:latin typeface="Arial Narrow" pitchFamily="34" charset="0"/>
              </a:endParaRPr>
            </a:p>
            <a:p>
              <a:r>
                <a:rPr lang="en-US" sz="2500" u="sng" dirty="0" smtClean="0">
                  <a:solidFill>
                    <a:schemeClr val="bg1"/>
                  </a:solidFill>
                  <a:latin typeface="Arial Narrow" pitchFamily="34" charset="0"/>
                </a:rPr>
                <a:t>Excluding From Treating Specialties:  To Treating Specialties:</a:t>
              </a:r>
            </a:p>
            <a:p>
              <a:endParaRPr lang="en-US" sz="2500" u="sng" dirty="0" smtClean="0">
                <a:solidFill>
                  <a:schemeClr val="bg1"/>
                </a:solidFill>
                <a:latin typeface="Arial Narrow" pitchFamily="34" charset="0"/>
              </a:endParaRPr>
            </a:p>
            <a:p>
              <a:r>
                <a:rPr lang="en-US" sz="2500" dirty="0" smtClean="0">
                  <a:solidFill>
                    <a:schemeClr val="bg1"/>
                  </a:solidFill>
                  <a:latin typeface="Arial Narrow" pitchFamily="34" charset="0"/>
                </a:rPr>
                <a:t>SHORT STAY REHABILITATION          EXTENDED CARE CENTER					            SHORT-STAY CONTINUING CARE</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NH LONG STAY SKILLED NURSING</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LONG-STAY CONTINUING CARE</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NH RESPITE CARE (NHCU)</a:t>
              </a:r>
            </a:p>
            <a:p>
              <a:r>
                <a:rPr lang="en-US" sz="2500" dirty="0" smtClean="0">
                  <a:solidFill>
                    <a:schemeClr val="bg1"/>
                  </a:solidFill>
                  <a:latin typeface="Arial Narrow" pitchFamily="34" charset="0"/>
                </a:rPr>
                <a:t>SHORT-STAY CONTINUING CARE     EXTENDED CARE CENTER</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SHORT STAY SKILLED NURSING</a:t>
              </a:r>
            </a:p>
            <a:p>
              <a:endParaRPr lang="en-US" sz="2500" dirty="0" smtClean="0">
                <a:solidFill>
                  <a:schemeClr val="bg1"/>
                </a:solidFill>
                <a:latin typeface="Arial Narrow" pitchFamily="34" charset="0"/>
              </a:endParaRPr>
            </a:p>
            <a:p>
              <a:r>
                <a:rPr lang="en-US" sz="2500" dirty="0" smtClean="0">
                  <a:solidFill>
                    <a:schemeClr val="bg1"/>
                  </a:solidFill>
                  <a:latin typeface="Arial Narrow" pitchFamily="34" charset="0"/>
                </a:rPr>
                <a:t>AE   Add/Edit          AI   Activate/Inactive         HIS Add/Remove Histories</a:t>
              </a:r>
            </a:p>
            <a:p>
              <a:r>
                <a:rPr lang="en-US" sz="2500" dirty="0" smtClean="0">
                  <a:solidFill>
                    <a:schemeClr val="bg1"/>
                  </a:solidFill>
                  <a:latin typeface="Arial Narrow" pitchFamily="34" charset="0"/>
                </a:rPr>
                <a:t>Select Item(s): Next Screen//</a:t>
              </a:r>
              <a:endParaRPr lang="en-US" sz="2500" dirty="0">
                <a:solidFill>
                  <a:schemeClr val="bg1"/>
                </a:solidFill>
                <a:latin typeface="Arial Narrow" pitchFamily="34" charset="0"/>
              </a:endParaRPr>
            </a:p>
          </p:txBody>
        </p:sp>
        <p:cxnSp>
          <p:nvCxnSpPr>
            <p:cNvPr id="7" name="Straight Connector 6" descr="+                Enter ?? For more action                                      &gt;&gt;&gt;&#10;"/>
            <p:cNvCxnSpPr/>
            <p:nvPr/>
          </p:nvCxnSpPr>
          <p:spPr>
            <a:xfrm>
              <a:off x="78474" y="1501888"/>
              <a:ext cx="90518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descr="+                Enter ?? For more action                                                     &gt;&gt;&gt;&#10;"/>
            <p:cNvSpPr txBox="1"/>
            <p:nvPr/>
          </p:nvSpPr>
          <p:spPr>
            <a:xfrm>
              <a:off x="94397" y="4522308"/>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a:t>
              </a:r>
              <a:r>
                <a:rPr lang="en-US" sz="2600" dirty="0" smtClean="0">
                  <a:solidFill>
                    <a:srgbClr val="1601B3"/>
                  </a:solidFill>
                  <a:latin typeface="Arial Narrow" pitchFamily="34" charset="0"/>
                </a:rPr>
                <a:t>Enter ?? For more action                                                     &gt;&gt;&gt;</a:t>
              </a:r>
              <a:endParaRPr lang="en-US" sz="2600" dirty="0">
                <a:solidFill>
                  <a:srgbClr val="1601B3"/>
                </a:solidFill>
                <a:latin typeface="Arial Narrow" pitchFamily="34" charset="0"/>
              </a:endParaRPr>
            </a:p>
          </p:txBody>
        </p:sp>
        <p:cxnSp>
          <p:nvCxnSpPr>
            <p:cNvPr id="9" name="Straight Connector 8" descr="white connector line"/>
            <p:cNvCxnSpPr/>
            <p:nvPr/>
          </p:nvCxnSpPr>
          <p:spPr>
            <a:xfrm>
              <a:off x="78474" y="2397456"/>
              <a:ext cx="9007523"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ounded Rectangle 9" descr="green rounded rectangle highlighting &quot;NH RESPITE CARE (NHCU)&quot;"/>
          <p:cNvSpPr/>
          <p:nvPr/>
        </p:nvSpPr>
        <p:spPr>
          <a:xfrm>
            <a:off x="4582234" y="3709917"/>
            <a:ext cx="3571165" cy="53340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descr="green rounded rectangle highlighting AI    Activate/Inactive"/>
          <p:cNvSpPr/>
          <p:nvPr/>
        </p:nvSpPr>
        <p:spPr>
          <a:xfrm>
            <a:off x="62551" y="2209800"/>
            <a:ext cx="3976049" cy="528564"/>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462167068"/>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hoto of doctor with chart screaming in frustration">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588128" y="1158044"/>
            <a:ext cx="3850771" cy="5776156"/>
          </a:xfrm>
          <a:prstGeom prst="rect">
            <a:avLst/>
          </a:prstGeom>
          <a:ln>
            <a:noFill/>
          </a:ln>
          <a:effectLst>
            <a:softEdge rad="112500"/>
          </a:effectLst>
        </p:spPr>
      </p:pic>
      <p:grpSp>
        <p:nvGrpSpPr>
          <p:cNvPr id="5" name="Group 4" descr="Problem #4"/>
          <p:cNvGrpSpPr/>
          <p:nvPr/>
        </p:nvGrpSpPr>
        <p:grpSpPr>
          <a:xfrm>
            <a:off x="1980456" y="91905"/>
            <a:ext cx="5224032" cy="1127295"/>
            <a:chOff x="0" y="0"/>
            <a:chExt cx="5224032" cy="1127295"/>
          </a:xfrm>
          <a:scene3d>
            <a:camera prst="orthographicFront"/>
            <a:lightRig rig="threePt" dir="t">
              <a:rot lat="0" lon="0" rev="7500000"/>
            </a:lightRig>
          </a:scene3d>
        </p:grpSpPr>
        <p:sp>
          <p:nvSpPr>
            <p:cNvPr id="6" name="Rounded Rectangle 5"/>
            <p:cNvSpPr/>
            <p:nvPr/>
          </p:nvSpPr>
          <p:spPr>
            <a:xfrm>
              <a:off x="0" y="0"/>
              <a:ext cx="5224032" cy="1127295"/>
            </a:xfrm>
            <a:prstGeom prst="roundRect">
              <a:avLst/>
            </a:prstGeom>
          </p:spPr>
          <p:style>
            <a:lnRef idx="0">
              <a:schemeClr val="accent5"/>
            </a:lnRef>
            <a:fillRef idx="3">
              <a:schemeClr val="accent5"/>
            </a:fillRef>
            <a:effectRef idx="3">
              <a:schemeClr val="accent5"/>
            </a:effectRef>
            <a:fontRef idx="minor">
              <a:schemeClr val="lt1"/>
            </a:fontRef>
          </p:style>
        </p:sp>
        <p:sp>
          <p:nvSpPr>
            <p:cNvPr id="7" name="Rounded Rectangle 4" descr="Problem #4&#10;"/>
            <p:cNvSpPr/>
            <p:nvPr/>
          </p:nvSpPr>
          <p:spPr>
            <a:xfrm>
              <a:off x="55030" y="48904"/>
              <a:ext cx="5113972" cy="1017235"/>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Problem #4</a:t>
              </a:r>
              <a:endParaRPr lang="en-US" sz="4700" kern="1200" dirty="0"/>
            </a:p>
          </p:txBody>
        </p:sp>
      </p:grpSp>
    </p:spTree>
    <p:extLst>
      <p:ext uri="{BB962C8B-B14F-4D97-AF65-F5344CB8AC3E}">
        <p14:creationId xmlns="" xmlns:p14="http://schemas.microsoft.com/office/powerpoint/2010/main" val="3039495565"/>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shot of CPRS pending delayed order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88" y="3175"/>
            <a:ext cx="911383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93433688"/>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 shot of CPRS pending delayed order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638" y="3175"/>
            <a:ext cx="91027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00074489"/>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of a woman disassebling a computer and entangled by computer parts">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152400" y="1066800"/>
            <a:ext cx="8839200" cy="5836152"/>
          </a:xfrm>
          <a:prstGeom prst="rect">
            <a:avLst/>
          </a:prstGeom>
          <a:noFill/>
        </p:spPr>
      </p:pic>
      <p:grpSp>
        <p:nvGrpSpPr>
          <p:cNvPr id="6" name="Group 5"/>
          <p:cNvGrpSpPr/>
          <p:nvPr/>
        </p:nvGrpSpPr>
        <p:grpSpPr>
          <a:xfrm>
            <a:off x="1980456" y="91905"/>
            <a:ext cx="5224032" cy="1127295"/>
            <a:chOff x="0" y="0"/>
            <a:chExt cx="5224032" cy="1127295"/>
          </a:xfrm>
          <a:scene3d>
            <a:camera prst="orthographicFront"/>
            <a:lightRig rig="threePt" dir="t">
              <a:rot lat="0" lon="0" rev="7500000"/>
            </a:lightRig>
          </a:scene3d>
        </p:grpSpPr>
        <p:sp>
          <p:nvSpPr>
            <p:cNvPr id="7" name="Rounded Rectangle 6"/>
            <p:cNvSpPr/>
            <p:nvPr/>
          </p:nvSpPr>
          <p:spPr>
            <a:xfrm>
              <a:off x="0" y="0"/>
              <a:ext cx="5224032" cy="1127295"/>
            </a:xfrm>
            <a:prstGeom prst="roundRect">
              <a:avLst/>
            </a:prstGeom>
          </p:spPr>
          <p:style>
            <a:lnRef idx="0">
              <a:schemeClr val="accent4"/>
            </a:lnRef>
            <a:fillRef idx="3">
              <a:schemeClr val="accent4"/>
            </a:fillRef>
            <a:effectRef idx="3">
              <a:schemeClr val="accent4"/>
            </a:effectRef>
            <a:fontRef idx="minor">
              <a:schemeClr val="lt1"/>
            </a:fontRef>
          </p:style>
        </p:sp>
        <p:sp>
          <p:nvSpPr>
            <p:cNvPr id="8" name="Rounded Rectangle 4" descr="Problem #5&#10;"/>
            <p:cNvSpPr/>
            <p:nvPr/>
          </p:nvSpPr>
          <p:spPr>
            <a:xfrm>
              <a:off x="55030" y="48904"/>
              <a:ext cx="5113972" cy="1017235"/>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Problem #5</a:t>
              </a:r>
              <a:endParaRPr lang="en-US" sz="4700" kern="1200" dirty="0"/>
            </a:p>
          </p:txBody>
        </p:sp>
      </p:grpSp>
    </p:spTree>
    <p:extLst>
      <p:ext uri="{BB962C8B-B14F-4D97-AF65-F5344CB8AC3E}">
        <p14:creationId xmlns="" xmlns:p14="http://schemas.microsoft.com/office/powerpoint/2010/main" val="2782115138"/>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cartoon of a desktop computer looking worried">
            <a:hlinkClick r:id="rId3"/>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5486400" y="3657304"/>
            <a:ext cx="3656414" cy="3121083"/>
          </a:xfrm>
          <a:prstGeom prst="rect">
            <a:avLst/>
          </a:prstGeom>
          <a:ln>
            <a:noFill/>
          </a:ln>
          <a:effectLst>
            <a:outerShdw blurRad="292100" dist="139700" dir="2700000" algn="tl" rotWithShape="0">
              <a:srgbClr val="333333">
                <a:alpha val="65000"/>
              </a:srgbClr>
            </a:outerShdw>
          </a:effectLst>
        </p:spPr>
      </p:pic>
      <p:pic>
        <p:nvPicPr>
          <p:cNvPr id="2051" name="Picture 3" descr=" worried face smiley icon"/>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428097" y="4039274"/>
            <a:ext cx="1676400" cy="145507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1"/>
          <p:cNvGrpSpPr/>
          <p:nvPr/>
        </p:nvGrpSpPr>
        <p:grpSpPr>
          <a:xfrm>
            <a:off x="381000" y="611316"/>
            <a:ext cx="6099869" cy="3884484"/>
            <a:chOff x="381000" y="611316"/>
            <a:chExt cx="6099869" cy="3884484"/>
          </a:xfrm>
        </p:grpSpPr>
        <p:pic>
          <p:nvPicPr>
            <p:cNvPr id="8" name="Picture 2" descr="image of a person throwing an open book ">
              <a:hlinkClick r:id="rId3"/>
            </p:cNvPr>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0" b="100000" l="3328" r="89864">
                          <a14:backgroundMark x1="24660" y1="22599" x2="24660" y2="22599"/>
                          <a14:backgroundMark x1="36611" y1="25047" x2="36611" y2="25047"/>
                          <a14:backgroundMark x1="31165" y1="30885" x2="31165" y2="30885"/>
                          <a14:backgroundMark x1="20272" y1="25800" x2="20272" y2="25800"/>
                          <a14:backgroundMark x1="29501" y1="21657" x2="29501" y2="21657"/>
                          <a14:backgroundMark x1="35552" y1="18267" x2="35552" y2="18267"/>
                          <a14:backgroundMark x1="40393" y1="18267" x2="40393" y2="18267"/>
                          <a14:backgroundMark x1="26172" y1="30132" x2="26172" y2="30132"/>
                          <a14:backgroundMark x1="19667" y1="35970" x2="19667" y2="35970"/>
                          <a14:backgroundMark x1="41906" y1="37288" x2="41906" y2="37288"/>
                          <a14:backgroundMark x1="42965" y1="46704" x2="42965" y2="46704"/>
                        </a14:backgroundRemoval>
                      </a14:imgEffect>
                    </a14:imgLayer>
                  </a14:imgProps>
                </a:ext>
                <a:ext uri="{28A0092B-C50C-407E-A947-70E740481C1C}">
                  <a14:useLocalDpi xmlns="" xmlns:a14="http://schemas.microsoft.com/office/drawing/2010/main" val="0"/>
                </a:ext>
              </a:extLst>
            </a:blip>
            <a:stretch>
              <a:fillRect/>
            </a:stretch>
          </p:blipFill>
          <p:spPr bwMode="auto">
            <a:xfrm>
              <a:off x="879244" y="611316"/>
              <a:ext cx="5601625" cy="3884484"/>
            </a:xfrm>
            <a:prstGeom prst="rect">
              <a:avLst/>
            </a:prstGeom>
            <a:ln>
              <a:noFill/>
            </a:ln>
            <a:effectLst>
              <a:outerShdw blurRad="292100" dist="139700" dir="2700000" algn="tl" rotWithShape="0">
                <a:srgbClr val="333333">
                  <a:alpha val="65000"/>
                </a:srgbClr>
              </a:outerShdw>
            </a:effectLst>
          </p:spPr>
        </p:pic>
        <p:pic>
          <p:nvPicPr>
            <p:cNvPr id="9" name="Picture 6" descr="image of an open book"/>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backgroundRemoval t="0" b="89590" l="0" r="100000">
                          <a14:foregroundMark x1="34893" y1="32492" x2="34893" y2="32492"/>
                          <a14:foregroundMark x1="29240" y1="29338" x2="29240" y2="29338"/>
                          <a14:foregroundMark x1="23587" y1="29338" x2="23587" y2="29338"/>
                          <a14:foregroundMark x1="17934" y1="26498" x2="17934" y2="26498"/>
                        </a14:backgroundRemoval>
                      </a14:imgEffect>
                    </a14:imgLayer>
                  </a14:imgProps>
                </a:ext>
                <a:ext uri="{28A0092B-C50C-407E-A947-70E740481C1C}">
                  <a14:useLocalDpi xmlns="" xmlns:a14="http://schemas.microsoft.com/office/drawing/2010/main" val="0"/>
                </a:ext>
              </a:extLst>
            </a:blip>
            <a:stretch>
              <a:fillRect/>
            </a:stretch>
          </p:blipFill>
          <p:spPr bwMode="auto">
            <a:xfrm>
              <a:off x="381000" y="917996"/>
              <a:ext cx="3048000" cy="152040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 xmlns:p14="http://schemas.microsoft.com/office/powerpoint/2010/main" val="20112330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creen shot of VistA Release Orders screen; ADMIT TO WARD is selecte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w="38100">
            <a:solidFill>
              <a:srgbClr val="FFFF0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37126864"/>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screen shot of CPRS Action menu"/>
          <p:cNvPicPr>
            <a:picLocks noChangeAspect="1" noChangeArrowheads="1"/>
          </p:cNvPicPr>
          <p:nvPr/>
        </p:nvPicPr>
        <p:blipFill>
          <a:blip r:embed="rId3" cstate="print"/>
          <a:srcRect/>
          <a:stretch>
            <a:fillRect/>
          </a:stretch>
        </p:blipFill>
        <p:spPr bwMode="auto">
          <a:xfrm>
            <a:off x="-23486" y="-1"/>
            <a:ext cx="9167486" cy="6858001"/>
          </a:xfrm>
          <a:prstGeom prst="rect">
            <a:avLst/>
          </a:prstGeom>
          <a:noFill/>
          <a:ln w="9525">
            <a:noFill/>
            <a:miter lim="800000"/>
            <a:headEnd/>
            <a:tailEnd/>
          </a:ln>
        </p:spPr>
      </p:pic>
      <p:sp>
        <p:nvSpPr>
          <p:cNvPr id="7" name="Rounded Rectangle 6" descr="green rounded rectangle highlighting Delayed Transfer To Ward Orders"/>
          <p:cNvSpPr/>
          <p:nvPr/>
        </p:nvSpPr>
        <p:spPr bwMode="auto">
          <a:xfrm>
            <a:off x="0" y="2743200"/>
            <a:ext cx="4572000" cy="457200"/>
          </a:xfrm>
          <a:prstGeom prst="roundRect">
            <a:avLst/>
          </a:prstGeom>
          <a:noFill/>
          <a:ln w="66675">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descr="green rounded rectangle highlighting Action menu item"/>
          <p:cNvSpPr/>
          <p:nvPr/>
        </p:nvSpPr>
        <p:spPr bwMode="auto">
          <a:xfrm>
            <a:off x="1905000" y="533400"/>
            <a:ext cx="838200" cy="304800"/>
          </a:xfrm>
          <a:prstGeom prst="roundRect">
            <a:avLst/>
          </a:prstGeom>
          <a:noFill/>
          <a:ln w="66675">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1211423392"/>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screen shot of CPRS Action menu"/>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Rounded Rectangle 4" descr="green rounded rectangle highlighting RELEASE DELAYED ORDERS"/>
          <p:cNvSpPr/>
          <p:nvPr/>
        </p:nvSpPr>
        <p:spPr bwMode="auto">
          <a:xfrm>
            <a:off x="1905000" y="1524000"/>
            <a:ext cx="4572000" cy="457200"/>
          </a:xfrm>
          <a:prstGeom prst="roundRect">
            <a:avLst/>
          </a:prstGeom>
          <a:noFill/>
          <a:ln w="66675">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1501120270"/>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image of a doctor with a headache at a laptop computer, with a flashlight"/>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932296" y="1662753"/>
            <a:ext cx="5257801"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6" name="Group 5"/>
          <p:cNvGrpSpPr/>
          <p:nvPr/>
        </p:nvGrpSpPr>
        <p:grpSpPr>
          <a:xfrm>
            <a:off x="1980456" y="91905"/>
            <a:ext cx="5224032" cy="1127295"/>
            <a:chOff x="0" y="0"/>
            <a:chExt cx="5224032" cy="1127295"/>
          </a:xfrm>
          <a:scene3d>
            <a:camera prst="orthographicFront"/>
            <a:lightRig rig="threePt" dir="t">
              <a:rot lat="0" lon="0" rev="7500000"/>
            </a:lightRig>
          </a:scene3d>
        </p:grpSpPr>
        <p:sp>
          <p:nvSpPr>
            <p:cNvPr id="7" name="Rounded Rectangle 6"/>
            <p:cNvSpPr/>
            <p:nvPr/>
          </p:nvSpPr>
          <p:spPr>
            <a:xfrm>
              <a:off x="0" y="0"/>
              <a:ext cx="5224032" cy="1127295"/>
            </a:xfrm>
            <a:prstGeom prst="roundRect">
              <a:avLst/>
            </a:prstGeom>
          </p:spPr>
          <p:style>
            <a:lnRef idx="0">
              <a:schemeClr val="accent5"/>
            </a:lnRef>
            <a:fillRef idx="3">
              <a:schemeClr val="accent5"/>
            </a:fillRef>
            <a:effectRef idx="3">
              <a:schemeClr val="accent5"/>
            </a:effectRef>
            <a:fontRef idx="minor">
              <a:schemeClr val="lt1"/>
            </a:fontRef>
          </p:style>
        </p:sp>
        <p:sp>
          <p:nvSpPr>
            <p:cNvPr id="8" name="Rounded Rectangle 4" descr="Problem #6&#10;"/>
            <p:cNvSpPr/>
            <p:nvPr/>
          </p:nvSpPr>
          <p:spPr>
            <a:xfrm>
              <a:off x="55030" y="48904"/>
              <a:ext cx="5113972" cy="1017235"/>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Problem #6</a:t>
              </a:r>
              <a:endParaRPr lang="en-US" sz="4700" kern="1200" dirty="0"/>
            </a:p>
          </p:txBody>
        </p:sp>
      </p:grpSp>
      <p:sp>
        <p:nvSpPr>
          <p:cNvPr id="3" name="TextBox 2" descr="error message: $ZE=&lt;UNDEFINED&gt;LAPSED+7^OREVNTX^ORE(100.2,0,0)&#10;Last Global Ref: ^ORE(100.2,0,0)&#10;S ORN=$P(^ORE(100.2PTEVT,0),U,4)&#10;"/>
          <p:cNvSpPr txBox="1"/>
          <p:nvPr/>
        </p:nvSpPr>
        <p:spPr>
          <a:xfrm>
            <a:off x="384429" y="5181600"/>
            <a:ext cx="8416086" cy="1384995"/>
          </a:xfrm>
          <a:prstGeom prst="rect">
            <a:avLst/>
          </a:prstGeom>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wrap="none" rtlCol="0">
            <a:spAutoFit/>
          </a:bodyPr>
          <a:lstStyle/>
          <a:p>
            <a:r>
              <a:rPr lang="en-US" sz="2800" dirty="0" smtClean="0"/>
              <a:t>$ZE=&lt;UNDEFINED&gt;LAPSED+7^OREVNTX^ORE(100.2,0,0)</a:t>
            </a:r>
          </a:p>
          <a:p>
            <a:r>
              <a:rPr lang="en-US" sz="2800" dirty="0" smtClean="0"/>
              <a:t>Last Global Ref: ^ORE(100.2,0,0)</a:t>
            </a:r>
          </a:p>
          <a:p>
            <a:r>
              <a:rPr lang="en-US" sz="2800" dirty="0" smtClean="0"/>
              <a:t>S ORN=$P(^ORE(100.2PTEVT,0),U,4)</a:t>
            </a:r>
            <a:endParaRPr lang="en-US" sz="2800" dirty="0"/>
          </a:p>
        </p:txBody>
      </p:sp>
    </p:spTree>
    <p:extLst>
      <p:ext uri="{BB962C8B-B14F-4D97-AF65-F5344CB8AC3E}">
        <p14:creationId xmlns="" xmlns:p14="http://schemas.microsoft.com/office/powerpoint/2010/main" val="4120327605"/>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 xmlns:p14="http://schemas.microsoft.com/office/powerpoint/2010/main" val="631032171"/>
              </p:ext>
            </p:extLst>
          </p:nvPr>
        </p:nvGraphicFramePr>
        <p:xfrm>
          <a:off x="381000" y="789296"/>
          <a:ext cx="83820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rved Up Arrow 1" descr="curved arrow from &quot;OE/RR PATIENT EVENT&quot; back to &quot;ORDERS&quot;"/>
          <p:cNvSpPr/>
          <p:nvPr/>
        </p:nvSpPr>
        <p:spPr>
          <a:xfrm rot="150512" flipH="1">
            <a:off x="1066800" y="4563623"/>
            <a:ext cx="3124200" cy="1143000"/>
          </a:xfrm>
          <a:prstGeom prst="curvedUpArrow">
            <a:avLst>
              <a:gd name="adj1" fmla="val 25000"/>
              <a:gd name="adj2" fmla="val 47355"/>
              <a:gd name="adj3" fmla="val 4930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 xmlns:p14="http://schemas.microsoft.com/office/powerpoint/2010/main" val="715595702"/>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image of a 3D figure with an open-ended wrench on his shoulder walking through grass"/>
          <p:cNvGrpSpPr/>
          <p:nvPr/>
        </p:nvGrpSpPr>
        <p:grpSpPr>
          <a:xfrm>
            <a:off x="893928" y="420886"/>
            <a:ext cx="7620000" cy="6550813"/>
            <a:chOff x="838200" y="179747"/>
            <a:chExt cx="7620000" cy="6550813"/>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982640" y="179747"/>
              <a:ext cx="7162800" cy="5611453"/>
            </a:xfrm>
            <a:prstGeom prst="roundRect">
              <a:avLst/>
            </a:prstGeom>
            <a:noFill/>
            <a:ln>
              <a:noFill/>
            </a:ln>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838200" y="3424083"/>
              <a:ext cx="7620000" cy="2826306"/>
            </a:xfrm>
            <a:prstGeom prst="roundRect">
              <a:avLst/>
            </a:prstGeom>
            <a:solidFill>
              <a:schemeClr val="bg1"/>
            </a:solidFill>
            <a:effectLst>
              <a:softEdge rad="12700"/>
            </a:effectLst>
          </p:spPr>
          <p:txBody>
            <a:bodyPr wrap="square" rtlCol="0">
              <a:spAutoFit/>
            </a:bodyPr>
            <a:lstStyle/>
            <a:p>
              <a:endParaRPr lang="en-US" sz="8000" dirty="0" smtClean="0"/>
            </a:p>
            <a:p>
              <a:endParaRPr lang="en-US" sz="8000" dirty="0"/>
            </a:p>
          </p:txBody>
        </p:sp>
        <p:grpSp>
          <p:nvGrpSpPr>
            <p:cNvPr id="3" name="Group 2"/>
            <p:cNvGrpSpPr/>
            <p:nvPr/>
          </p:nvGrpSpPr>
          <p:grpSpPr>
            <a:xfrm>
              <a:off x="914400" y="2405727"/>
              <a:ext cx="6372360" cy="3867938"/>
              <a:chOff x="655094" y="2920685"/>
              <a:chExt cx="6372360" cy="3867938"/>
            </a:xfrm>
          </p:grpSpPr>
          <p:grpSp>
            <p:nvGrpSpPr>
              <p:cNvPr id="2" name="Group 1"/>
              <p:cNvGrpSpPr/>
              <p:nvPr/>
            </p:nvGrpSpPr>
            <p:grpSpPr>
              <a:xfrm>
                <a:off x="655094" y="2920685"/>
                <a:ext cx="6372360" cy="3867938"/>
                <a:chOff x="2085840" y="3850886"/>
                <a:chExt cx="6372360" cy="3544730"/>
              </a:xfrm>
            </p:grpSpPr>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6019800" y="4142249"/>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saturation sat="66000"/>
                          </a14:imgEffect>
                        </a14:imgLayer>
                      </a14:imgProps>
                    </a:ext>
                    <a:ext uri="{28A0092B-C50C-407E-A947-70E740481C1C}">
                      <a14:useLocalDpi xmlns="" xmlns:a14="http://schemas.microsoft.com/office/drawing/2010/main" val="0"/>
                    </a:ext>
                  </a:extLst>
                </a:blip>
                <a:stretch>
                  <a:fillRect/>
                </a:stretch>
              </p:blipFill>
              <p:spPr bwMode="auto">
                <a:xfrm>
                  <a:off x="4905240" y="4374903"/>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colorTemperature colorTemp="72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bwMode="auto">
                <a:xfrm>
                  <a:off x="4445758" y="3850886"/>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saturation sat="660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bwMode="auto">
                <a:xfrm>
                  <a:off x="5486400" y="4142249"/>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saturation sat="66000"/>
                          </a14:imgEffect>
                        </a14:imgLayer>
                      </a14:imgProps>
                    </a:ext>
                    <a:ext uri="{28A0092B-C50C-407E-A947-70E740481C1C}">
                      <a14:useLocalDpi xmlns="" xmlns:a14="http://schemas.microsoft.com/office/drawing/2010/main" val="0"/>
                    </a:ext>
                  </a:extLst>
                </a:blip>
                <a:stretch>
                  <a:fillRect/>
                </a:stretch>
              </p:blipFill>
              <p:spPr bwMode="auto">
                <a:xfrm>
                  <a:off x="2085840" y="3966949"/>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8" name="Picture 2"/>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 xmlns:a14="http://schemas.microsoft.com/office/drawing/2010/main">
                        <a14:imgLayer r:embed="rId6">
                          <a14:imgEffect>
                            <a14:brightnessContrast bright="20000"/>
                          </a14:imgEffect>
                        </a14:imgLayer>
                      </a14:imgProps>
                    </a:ext>
                    <a:ext uri="{28A0092B-C50C-407E-A947-70E740481C1C}">
                      <a14:useLocalDpi xmlns="" xmlns:a14="http://schemas.microsoft.com/office/drawing/2010/main" val="0"/>
                    </a:ext>
                  </a:extLst>
                </a:blip>
                <a:stretch>
                  <a:fillRect/>
                </a:stretch>
              </p:blipFill>
              <p:spPr bwMode="auto">
                <a:xfrm>
                  <a:off x="2895600" y="4126190"/>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grpSp>
          <p:pic>
            <p:nvPicPr>
              <p:cNvPr id="9" name="Picture 2"/>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 xmlns:a14="http://schemas.microsoft.com/office/drawing/2010/main">
                      <a14:imgLayer r:embed="rId11">
                        <a14:imgEffect>
                          <a14:saturation sat="660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bwMode="auto">
              <a:xfrm>
                <a:off x="2144967" y="3376329"/>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grpSp>
        <p:grpSp>
          <p:nvGrpSpPr>
            <p:cNvPr id="13" name="Group 12"/>
            <p:cNvGrpSpPr/>
            <p:nvPr/>
          </p:nvGrpSpPr>
          <p:grpSpPr>
            <a:xfrm>
              <a:off x="914400" y="2806861"/>
              <a:ext cx="7107073" cy="3923699"/>
              <a:chOff x="513486" y="2597623"/>
              <a:chExt cx="6603795" cy="3923699"/>
            </a:xfrm>
          </p:grpSpPr>
          <p:grpSp>
            <p:nvGrpSpPr>
              <p:cNvPr id="14" name="Group 13"/>
              <p:cNvGrpSpPr/>
              <p:nvPr/>
            </p:nvGrpSpPr>
            <p:grpSpPr>
              <a:xfrm>
                <a:off x="513486" y="2597623"/>
                <a:ext cx="6603795" cy="3923699"/>
                <a:chOff x="1944232" y="3554821"/>
                <a:chExt cx="6603795" cy="3595833"/>
              </a:xfrm>
            </p:grpSpPr>
            <p:pic>
              <p:nvPicPr>
                <p:cNvPr id="16"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6109627" y="3973815"/>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3" cstate="print">
                  <a:clrChange>
                    <a:clrFrom>
                      <a:srgbClr val="FFFFFF"/>
                    </a:clrFrom>
                    <a:clrTo>
                      <a:srgbClr val="FFFFFF">
                        <a:alpha val="0"/>
                      </a:srgbClr>
                    </a:clrTo>
                  </a:clrChange>
                  <a:extLst>
                    <a:ext uri="{BEBA8EAE-BF5A-486C-A8C5-ECC9F3942E4B}">
                      <a14:imgProps xmlns="" xmlns:a14="http://schemas.microsoft.com/office/drawing/2010/main">
                        <a14:imgLayer r:embed="rId14">
                          <a14:imgEffect>
                            <a14:saturation sat="66000"/>
                          </a14:imgEffect>
                        </a14:imgLayer>
                      </a14:imgProps>
                    </a:ext>
                    <a:ext uri="{28A0092B-C50C-407E-A947-70E740481C1C}">
                      <a14:useLocalDpi xmlns="" xmlns:a14="http://schemas.microsoft.com/office/drawing/2010/main" val="0"/>
                    </a:ext>
                  </a:extLst>
                </a:blip>
                <a:stretch>
                  <a:fillRect/>
                </a:stretch>
              </p:blipFill>
              <p:spPr bwMode="auto">
                <a:xfrm>
                  <a:off x="5103986" y="4120468"/>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5" cstate="print">
                  <a:clrChange>
                    <a:clrFrom>
                      <a:srgbClr val="FFFFFF"/>
                    </a:clrFrom>
                    <a:clrTo>
                      <a:srgbClr val="FFFFFF">
                        <a:alpha val="0"/>
                      </a:srgbClr>
                    </a:clrTo>
                  </a:clrChange>
                  <a:extLst>
                    <a:ext uri="{BEBA8EAE-BF5A-486C-A8C5-ECC9F3942E4B}">
                      <a14:imgProps xmlns="" xmlns:a14="http://schemas.microsoft.com/office/drawing/2010/main">
                        <a14:imgLayer r:embed="rId14">
                          <a14:imgEffect>
                            <a14:colorTemperature colorTemp="72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bwMode="auto">
                <a:xfrm>
                  <a:off x="4445758" y="3850886"/>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19" name="Picture 2"/>
                <p:cNvPicPr>
                  <a:picLocks noChangeAspect="1" noChangeArrowheads="1"/>
                </p:cNvPicPr>
                <p:nvPr/>
              </p:nvPicPr>
              <p:blipFill>
                <a:blip r:embed="rId16" cstate="print">
                  <a:clrChange>
                    <a:clrFrom>
                      <a:srgbClr val="FFFFFF"/>
                    </a:clrFrom>
                    <a:clrTo>
                      <a:srgbClr val="FFFFFF">
                        <a:alpha val="0"/>
                      </a:srgbClr>
                    </a:clrTo>
                  </a:clrChange>
                  <a:extLst>
                    <a:ext uri="{BEBA8EAE-BF5A-486C-A8C5-ECC9F3942E4B}">
                      <a14:imgProps xmlns="" xmlns:a14="http://schemas.microsoft.com/office/drawing/2010/main">
                        <a14:imgLayer r:embed="rId14">
                          <a14:imgEffect>
                            <a14:saturation sat="660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bwMode="auto">
                <a:xfrm>
                  <a:off x="4339527" y="3554821"/>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3" cstate="print">
                  <a:clrChange>
                    <a:clrFrom>
                      <a:srgbClr val="FFFFFF"/>
                    </a:clrFrom>
                    <a:clrTo>
                      <a:srgbClr val="FFFFFF">
                        <a:alpha val="0"/>
                      </a:srgbClr>
                    </a:clrTo>
                  </a:clrChange>
                  <a:extLst>
                    <a:ext uri="{BEBA8EAE-BF5A-486C-A8C5-ECC9F3942E4B}">
                      <a14:imgProps xmlns="" xmlns:a14="http://schemas.microsoft.com/office/drawing/2010/main">
                        <a14:imgLayer r:embed="rId14">
                          <a14:imgEffect>
                            <a14:saturation sat="66000"/>
                          </a14:imgEffect>
                        </a14:imgLayer>
                      </a14:imgProps>
                    </a:ext>
                    <a:ext uri="{28A0092B-C50C-407E-A947-70E740481C1C}">
                      <a14:useLocalDpi xmlns="" xmlns:a14="http://schemas.microsoft.com/office/drawing/2010/main" val="0"/>
                    </a:ext>
                  </a:extLst>
                </a:blip>
                <a:stretch>
                  <a:fillRect/>
                </a:stretch>
              </p:blipFill>
              <p:spPr bwMode="auto">
                <a:xfrm>
                  <a:off x="1944232" y="4025743"/>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21" name="Picture 2"/>
                <p:cNvPicPr>
                  <a:picLocks noChangeAspect="1" noChangeArrowheads="1"/>
                </p:cNvPicPr>
                <p:nvPr/>
              </p:nvPicPr>
              <p:blipFill>
                <a:blip r:embed="rId17" cstate="print">
                  <a:clrChange>
                    <a:clrFrom>
                      <a:srgbClr val="FFFFFF"/>
                    </a:clrFrom>
                    <a:clrTo>
                      <a:srgbClr val="FFFFFF">
                        <a:alpha val="0"/>
                      </a:srgbClr>
                    </a:clrTo>
                  </a:clrChange>
                  <a:extLst>
                    <a:ext uri="{BEBA8EAE-BF5A-486C-A8C5-ECC9F3942E4B}">
                      <a14:imgProps xmlns="" xmlns:a14="http://schemas.microsoft.com/office/drawing/2010/main">
                        <a14:imgLayer r:embed="rId14">
                          <a14:imgEffect>
                            <a14:brightnessContrast bright="20000"/>
                          </a14:imgEffect>
                        </a14:imgLayer>
                      </a14:imgProps>
                    </a:ext>
                    <a:ext uri="{28A0092B-C50C-407E-A947-70E740481C1C}">
                      <a14:useLocalDpi xmlns="" xmlns:a14="http://schemas.microsoft.com/office/drawing/2010/main" val="0"/>
                    </a:ext>
                  </a:extLst>
                </a:blip>
                <a:stretch>
                  <a:fillRect/>
                </a:stretch>
              </p:blipFill>
              <p:spPr bwMode="auto">
                <a:xfrm>
                  <a:off x="2696650" y="4129941"/>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grpSp>
          <p:pic>
            <p:nvPicPr>
              <p:cNvPr id="15" name="Picture 2"/>
              <p:cNvPicPr>
                <a:picLocks noChangeAspect="1" noChangeArrowheads="1"/>
              </p:cNvPicPr>
              <p:nvPr/>
            </p:nvPicPr>
            <p:blipFill>
              <a:blip r:embed="rId18" cstate="print">
                <a:clrChange>
                  <a:clrFrom>
                    <a:srgbClr val="FFFFFF"/>
                  </a:clrFrom>
                  <a:clrTo>
                    <a:srgbClr val="FFFFFF">
                      <a:alpha val="0"/>
                    </a:srgbClr>
                  </a:clrTo>
                </a:clrChange>
                <a:extLst>
                  <a:ext uri="{BEBA8EAE-BF5A-486C-A8C5-ECC9F3942E4B}">
                    <a14:imgProps xmlns="" xmlns:a14="http://schemas.microsoft.com/office/drawing/2010/main">
                      <a14:imgLayer r:embed="rId19">
                        <a14:imgEffect>
                          <a14:saturation sat="66000"/>
                        </a14:imgEffect>
                        <a14:imgEffect>
                          <a14:brightnessContrast bright="20000"/>
                        </a14:imgEffect>
                      </a14:imgLayer>
                    </a14:imgProps>
                  </a:ext>
                  <a:ext uri="{28A0092B-C50C-407E-A947-70E740481C1C}">
                    <a14:useLocalDpi xmlns="" xmlns:a14="http://schemas.microsoft.com/office/drawing/2010/main" val="0"/>
                  </a:ext>
                </a:extLst>
              </a:blip>
              <a:stretch>
                <a:fillRect/>
              </a:stretch>
            </p:blipFill>
            <p:spPr bwMode="auto">
              <a:xfrm>
                <a:off x="1917525" y="2826223"/>
                <a:ext cx="2438400" cy="3020713"/>
              </a:xfrm>
              <a:prstGeom prst="roundRect">
                <a:avLst/>
              </a:prstGeom>
              <a:noFill/>
              <a:extLst>
                <a:ext uri="{909E8E84-426E-40DD-AFC4-6F175D3DCCD1}">
                  <a14:hiddenFill xmlns="" xmlns:a14="http://schemas.microsoft.com/office/drawing/2010/main">
                    <a:solidFill>
                      <a:srgbClr val="FFFFFF"/>
                    </a:solidFill>
                  </a14:hiddenFill>
                </a:ext>
              </a:extLst>
            </p:spPr>
          </p:pic>
        </p:grpSp>
      </p:grpSp>
      <p:pic>
        <p:nvPicPr>
          <p:cNvPr id="12" name="Picture 2" descr="image of tall grass and ferns"/>
          <p:cNvPicPr>
            <a:picLocks noChangeAspect="1" noChangeArrowheads="1"/>
          </p:cNvPicPr>
          <p:nvPr/>
        </p:nvPicPr>
        <p:blipFill>
          <a:blip r:embed="rId20" cstate="print">
            <a:extLst>
              <a:ext uri="{28A0092B-C50C-407E-A947-70E740481C1C}">
                <a14:useLocalDpi xmlns="" xmlns:a14="http://schemas.microsoft.com/office/drawing/2010/main" val="0"/>
              </a:ext>
            </a:extLst>
          </a:blip>
          <a:srcRect/>
          <a:stretch>
            <a:fillRect/>
          </a:stretch>
        </p:blipFill>
        <p:spPr bwMode="auto">
          <a:xfrm>
            <a:off x="3039086" y="3672874"/>
            <a:ext cx="2620963" cy="3298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55660759"/>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of a doctor pullig his hair our"/>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710776" y="1318710"/>
            <a:ext cx="3690024" cy="553929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966808" y="91905"/>
            <a:ext cx="5224032" cy="1127295"/>
            <a:chOff x="0" y="0"/>
            <a:chExt cx="5224032" cy="1127295"/>
          </a:xfrm>
          <a:scene3d>
            <a:camera prst="orthographicFront"/>
            <a:lightRig rig="threePt" dir="t">
              <a:rot lat="0" lon="0" rev="7500000"/>
            </a:lightRig>
          </a:scene3d>
        </p:grpSpPr>
        <p:sp>
          <p:nvSpPr>
            <p:cNvPr id="6" name="Rounded Rectangle 5"/>
            <p:cNvSpPr/>
            <p:nvPr/>
          </p:nvSpPr>
          <p:spPr>
            <a:xfrm>
              <a:off x="0" y="0"/>
              <a:ext cx="5224032" cy="1127295"/>
            </a:xfrm>
            <a:prstGeom prst="roundRect">
              <a:avLst/>
            </a:prstGeom>
          </p:spPr>
          <p:style>
            <a:lnRef idx="0">
              <a:schemeClr val="accent4"/>
            </a:lnRef>
            <a:fillRef idx="3">
              <a:schemeClr val="accent4"/>
            </a:fillRef>
            <a:effectRef idx="3">
              <a:schemeClr val="accent4"/>
            </a:effectRef>
            <a:fontRef idx="minor">
              <a:schemeClr val="lt1"/>
            </a:fontRef>
          </p:style>
        </p:sp>
        <p:sp>
          <p:nvSpPr>
            <p:cNvPr id="7" name="Rounded Rectangle 4" descr="Problem #7&#10;"/>
            <p:cNvSpPr/>
            <p:nvPr/>
          </p:nvSpPr>
          <p:spPr>
            <a:xfrm>
              <a:off x="55030" y="48904"/>
              <a:ext cx="5113972" cy="1017235"/>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Problem #7</a:t>
              </a:r>
              <a:endParaRPr lang="en-US" sz="4700" kern="1200" dirty="0"/>
            </a:p>
          </p:txBody>
        </p:sp>
      </p:grpSp>
    </p:spTree>
    <p:extLst>
      <p:ext uri="{BB962C8B-B14F-4D97-AF65-F5344CB8AC3E}">
        <p14:creationId xmlns="" xmlns:p14="http://schemas.microsoft.com/office/powerpoint/2010/main" val="3499218341"/>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of three 3D figures each with a tool: hammer, open-ended wrench, and screwdriver"/>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267058" y="179696"/>
            <a:ext cx="8585790" cy="647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91315588"/>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of a man looking desperate with his hand on his head">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2604448" y="977942"/>
            <a:ext cx="3924300" cy="5880058"/>
          </a:xfrm>
          <a:prstGeom prst="rect">
            <a:avLst/>
          </a:prstGeom>
          <a:ln>
            <a:noFill/>
          </a:ln>
          <a:effectLst>
            <a:softEdge rad="112500"/>
          </a:effectLst>
        </p:spPr>
      </p:pic>
      <p:grpSp>
        <p:nvGrpSpPr>
          <p:cNvPr id="5" name="Group 4"/>
          <p:cNvGrpSpPr/>
          <p:nvPr/>
        </p:nvGrpSpPr>
        <p:grpSpPr>
          <a:xfrm>
            <a:off x="1953160" y="91905"/>
            <a:ext cx="5224032" cy="1127295"/>
            <a:chOff x="0" y="0"/>
            <a:chExt cx="5224032" cy="1127295"/>
          </a:xfrm>
          <a:scene3d>
            <a:camera prst="orthographicFront"/>
            <a:lightRig rig="threePt" dir="t">
              <a:rot lat="0" lon="0" rev="7500000"/>
            </a:lightRig>
          </a:scene3d>
        </p:grpSpPr>
        <p:sp>
          <p:nvSpPr>
            <p:cNvPr id="6" name="Rounded Rectangle 5"/>
            <p:cNvSpPr/>
            <p:nvPr/>
          </p:nvSpPr>
          <p:spPr>
            <a:xfrm>
              <a:off x="0" y="0"/>
              <a:ext cx="5224032" cy="1127295"/>
            </a:xfrm>
            <a:prstGeom prst="roundRect">
              <a:avLst/>
            </a:prstGeom>
          </p:spPr>
          <p:style>
            <a:lnRef idx="0">
              <a:schemeClr val="accent5"/>
            </a:lnRef>
            <a:fillRef idx="3">
              <a:schemeClr val="accent5"/>
            </a:fillRef>
            <a:effectRef idx="3">
              <a:schemeClr val="accent5"/>
            </a:effectRef>
            <a:fontRef idx="minor">
              <a:schemeClr val="lt1"/>
            </a:fontRef>
          </p:style>
        </p:sp>
        <p:sp>
          <p:nvSpPr>
            <p:cNvPr id="7" name="Rounded Rectangle 4" descr="Problem #8&#10;"/>
            <p:cNvSpPr/>
            <p:nvPr/>
          </p:nvSpPr>
          <p:spPr>
            <a:xfrm>
              <a:off x="55030" y="48904"/>
              <a:ext cx="5113972" cy="1017235"/>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Problem #8</a:t>
              </a:r>
              <a:endParaRPr lang="en-US" sz="4700" kern="1200" dirty="0"/>
            </a:p>
          </p:txBody>
        </p:sp>
      </p:grpSp>
    </p:spTree>
    <p:extLst>
      <p:ext uri="{BB962C8B-B14F-4D97-AF65-F5344CB8AC3E}">
        <p14:creationId xmlns="" xmlns:p14="http://schemas.microsoft.com/office/powerpoint/2010/main" val="2975500161"/>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descr="Release events    Jul 16, 2013@14:55:29            Page:  1 of  2&#10;Event set up and maintenance – All entries/Truncated view&#10;        Event Name                                    Display Text            Active?  Event&#10;ADMIT FOR RESEARCH STUDY    ADMIT FOR RESEA&#10;ADMIT TO 23 HR OBSERVATION  ADMIT FOR 23HR O&#10;ADMIT TO 2W-SARRIP     ADMIT TO 2W-SARR&#10;ADMIT TO CLC                                ADMIT TO CLC&#10;ADMIT TO DOU                               ADMIT TO DOU&#10;ADMIT TO ICU      ADMIT TO ICU&#10;ADMIT TO WARD        ADMIT TO WARD&#10;ANESTHESIA      Anesthesia&#10;ASU (PRE-OP VISIT/EVAL)    ASU (PRE-OP VISIT/&#10;CHG TX SPEC TO DOU        TRANSFER TO DOU&#10;+                Select number or enter action desired                                 &gt;&gt;&gt;&#10;AE  Add/Edit  CC Create Child Event      DD Detailed Display&#10;AI   Activate/Inactivate CD Change Display          EP Edit Event Delay Par&#10;Select action: Next Screen//&#10;"/>
          <p:cNvSpPr txBox="1"/>
          <p:nvPr/>
        </p:nvSpPr>
        <p:spPr>
          <a:xfrm>
            <a:off x="51178" y="12510"/>
            <a:ext cx="9051878" cy="6894195"/>
          </a:xfrm>
          <a:prstGeom prst="rect">
            <a:avLst/>
          </a:prstGeom>
          <a:solidFill>
            <a:srgbClr val="130195"/>
          </a:solidFill>
          <a:ln w="38100">
            <a:solidFill>
              <a:srgbClr val="FFFF00"/>
            </a:solidFill>
          </a:ln>
        </p:spPr>
        <p:txBody>
          <a:bodyPr wrap="square" rtlCol="0">
            <a:spAutoFit/>
          </a:bodyPr>
          <a:lstStyle/>
          <a:p>
            <a:r>
              <a:rPr lang="en-US" sz="2600" u="sng" dirty="0" smtClean="0">
                <a:solidFill>
                  <a:srgbClr val="FFFF00"/>
                </a:solidFill>
                <a:latin typeface="Arial Narrow" pitchFamily="34" charset="0"/>
              </a:rPr>
              <a:t>Release events</a:t>
            </a:r>
            <a:r>
              <a:rPr lang="en-US" sz="2600" u="sng" dirty="0" smtClean="0">
                <a:solidFill>
                  <a:schemeClr val="bg1"/>
                </a:solidFill>
                <a:latin typeface="Arial Narrow" pitchFamily="34" charset="0"/>
              </a:rPr>
              <a:t>	   Jul 16, 2013@14:55:29	           Page:  1 of  2</a:t>
            </a:r>
          </a:p>
          <a:p>
            <a:r>
              <a:rPr lang="en-US" sz="2600" dirty="0" smtClean="0">
                <a:solidFill>
                  <a:schemeClr val="bg1"/>
                </a:solidFill>
                <a:latin typeface="Arial Narrow" pitchFamily="34" charset="0"/>
              </a:rPr>
              <a:t>Event set up and maintenance – All entries/Truncated view</a:t>
            </a:r>
          </a:p>
          <a:p>
            <a:r>
              <a:rPr lang="en-US" sz="2600" u="sng" dirty="0" smtClean="0">
                <a:solidFill>
                  <a:schemeClr val="bg1"/>
                </a:solidFill>
                <a:latin typeface="Arial Narrow" pitchFamily="34" charset="0"/>
              </a:rPr>
              <a:t>        Event Name                                    Display Text            Active?  Event</a:t>
            </a:r>
            <a:endParaRPr lang="en-US" sz="1600" dirty="0">
              <a:solidFill>
                <a:schemeClr val="bg1"/>
              </a:solidFill>
              <a:latin typeface="Arial Narrow" pitchFamily="34" charset="0"/>
            </a:endParaRPr>
          </a:p>
          <a:p>
            <a:pPr marL="514350" indent="-514350">
              <a:buAutoNum type="arabicPlain"/>
            </a:pPr>
            <a:r>
              <a:rPr lang="en-US" sz="2600" dirty="0" smtClean="0">
                <a:solidFill>
                  <a:schemeClr val="bg1"/>
                </a:solidFill>
                <a:latin typeface="Arial Narrow" pitchFamily="34" charset="0"/>
              </a:rPr>
              <a:t>ADMIT FOR RESEARCH STUDY	   ADMIT FOR RESEA</a:t>
            </a:r>
          </a:p>
          <a:p>
            <a:pPr marL="514350" indent="-514350">
              <a:buAutoNum type="arabicPlain"/>
            </a:pPr>
            <a:r>
              <a:rPr lang="en-US" sz="2600" dirty="0" smtClean="0">
                <a:solidFill>
                  <a:schemeClr val="bg1"/>
                </a:solidFill>
                <a:latin typeface="Arial Narrow" pitchFamily="34" charset="0"/>
              </a:rPr>
              <a:t>ADMIT TO 23 HR OBSERVATION  ADMIT FOR 23HR O</a:t>
            </a:r>
          </a:p>
          <a:p>
            <a:pPr marL="514350" indent="-514350">
              <a:buAutoNum type="arabicPlain"/>
            </a:pPr>
            <a:r>
              <a:rPr lang="en-US" sz="2600" dirty="0" smtClean="0">
                <a:solidFill>
                  <a:schemeClr val="bg1"/>
                </a:solidFill>
                <a:latin typeface="Arial Narrow" pitchFamily="34" charset="0"/>
              </a:rPr>
              <a:t>ADMIT TO 2W-SARRIP		   ADMIT TO 2W-SARR</a:t>
            </a:r>
          </a:p>
          <a:p>
            <a:pPr marL="514350" indent="-514350">
              <a:buAutoNum type="arabicPlain"/>
            </a:pPr>
            <a:r>
              <a:rPr lang="en-US" sz="2600" dirty="0" smtClean="0">
                <a:solidFill>
                  <a:schemeClr val="bg1"/>
                </a:solidFill>
                <a:latin typeface="Arial Narrow" pitchFamily="34" charset="0"/>
              </a:rPr>
              <a:t>ADMIT TO CLC                                ADMIT TO CLC</a:t>
            </a:r>
          </a:p>
          <a:p>
            <a:pPr marL="514350" indent="-514350">
              <a:buAutoNum type="arabicPlain"/>
            </a:pPr>
            <a:r>
              <a:rPr lang="en-US" sz="2600" dirty="0" smtClean="0">
                <a:solidFill>
                  <a:schemeClr val="bg1"/>
                </a:solidFill>
                <a:latin typeface="Arial Narrow" pitchFamily="34" charset="0"/>
              </a:rPr>
              <a:t>ADMIT TO DOU                               ADMIT TO DOU</a:t>
            </a:r>
          </a:p>
          <a:p>
            <a:pPr marL="514350" indent="-514350">
              <a:buAutoNum type="arabicPlain"/>
            </a:pPr>
            <a:r>
              <a:rPr lang="en-US" sz="2600" dirty="0" smtClean="0">
                <a:solidFill>
                  <a:schemeClr val="bg1"/>
                </a:solidFill>
                <a:latin typeface="Arial Narrow" pitchFamily="34" charset="0"/>
              </a:rPr>
              <a:t>ADMIT TO ICU			   ADMIT TO ICU</a:t>
            </a:r>
          </a:p>
          <a:p>
            <a:pPr marL="514350" indent="-514350">
              <a:buAutoNum type="arabicPlain"/>
            </a:pPr>
            <a:r>
              <a:rPr lang="en-US" sz="2600" dirty="0" smtClean="0">
                <a:solidFill>
                  <a:schemeClr val="bg1"/>
                </a:solidFill>
                <a:latin typeface="Arial Narrow" pitchFamily="34" charset="0"/>
              </a:rPr>
              <a:t>ADMIT TO WARD		  	   ADMIT TO WARD</a:t>
            </a:r>
          </a:p>
          <a:p>
            <a:pPr marL="514350" indent="-514350">
              <a:buAutoNum type="arabicPlain"/>
            </a:pPr>
            <a:r>
              <a:rPr lang="en-US" sz="2600" dirty="0" smtClean="0">
                <a:solidFill>
                  <a:schemeClr val="bg1"/>
                </a:solidFill>
                <a:latin typeface="Arial Narrow" pitchFamily="34" charset="0"/>
              </a:rPr>
              <a:t>ANESTHESIA			   Anesthesia</a:t>
            </a:r>
          </a:p>
          <a:p>
            <a:pPr marL="514350" indent="-514350">
              <a:buAutoNum type="arabicPlain"/>
            </a:pPr>
            <a:r>
              <a:rPr lang="en-US" sz="2600" dirty="0" smtClean="0">
                <a:solidFill>
                  <a:schemeClr val="bg1"/>
                </a:solidFill>
                <a:latin typeface="Arial Narrow" pitchFamily="34" charset="0"/>
              </a:rPr>
              <a:t>ASU (PRE-OP VISIT/EVAL)	   ASU (PRE-OP VISIT/</a:t>
            </a:r>
          </a:p>
          <a:p>
            <a:pPr marL="514350" indent="-514350">
              <a:buAutoNum type="arabicPlain"/>
            </a:pPr>
            <a:r>
              <a:rPr lang="en-US" sz="2600" dirty="0" smtClean="0">
                <a:solidFill>
                  <a:schemeClr val="bg1"/>
                </a:solidFill>
                <a:latin typeface="Arial Narrow" pitchFamily="34" charset="0"/>
              </a:rPr>
              <a:t>CHG TX SPEC TO DOU	    	  TRANSFER TO DOU</a:t>
            </a:r>
          </a:p>
          <a:p>
            <a:r>
              <a:rPr lang="en-US" sz="2600" dirty="0" smtClean="0">
                <a:solidFill>
                  <a:schemeClr val="bg1"/>
                </a:solidFill>
                <a:latin typeface="Arial Narrow" pitchFamily="34" charset="0"/>
              </a:rPr>
              <a:t>+                Select number or enter action desired                                 &gt;&gt;&gt;</a:t>
            </a:r>
          </a:p>
          <a:p>
            <a:r>
              <a:rPr lang="en-US" sz="2600" dirty="0" smtClean="0">
                <a:solidFill>
                  <a:schemeClr val="bg1"/>
                </a:solidFill>
                <a:latin typeface="Arial Narrow" pitchFamily="34" charset="0"/>
              </a:rPr>
              <a:t>AE  Add/Edit		CC Create Child Event	     DD Detailed Display</a:t>
            </a:r>
          </a:p>
          <a:p>
            <a:r>
              <a:rPr lang="en-US" sz="2600" dirty="0" smtClean="0">
                <a:solidFill>
                  <a:schemeClr val="bg1"/>
                </a:solidFill>
                <a:latin typeface="Arial Narrow" pitchFamily="34" charset="0"/>
              </a:rPr>
              <a:t>AI   Activate/Inactivate	CD Change Display</a:t>
            </a:r>
            <a:r>
              <a:rPr lang="en-US" sz="2600" dirty="0">
                <a:solidFill>
                  <a:schemeClr val="bg1"/>
                </a:solidFill>
                <a:latin typeface="Arial Narrow" pitchFamily="34" charset="0"/>
              </a:rPr>
              <a:t> </a:t>
            </a:r>
            <a:r>
              <a:rPr lang="en-US" sz="2600" dirty="0" smtClean="0">
                <a:solidFill>
                  <a:schemeClr val="bg1"/>
                </a:solidFill>
                <a:latin typeface="Arial Narrow" pitchFamily="34" charset="0"/>
              </a:rPr>
              <a:t>         EP Edit Event Delay Par</a:t>
            </a:r>
          </a:p>
          <a:p>
            <a:r>
              <a:rPr lang="en-US" sz="2600" dirty="0" smtClean="0">
                <a:solidFill>
                  <a:schemeClr val="bg1"/>
                </a:solidFill>
                <a:latin typeface="Arial Narrow" pitchFamily="34" charset="0"/>
              </a:rPr>
              <a:t>Select action: Next Screen//</a:t>
            </a:r>
            <a:endParaRPr lang="en-US" sz="2600" dirty="0">
              <a:solidFill>
                <a:schemeClr val="bg1"/>
              </a:solidFill>
              <a:latin typeface="Arial Narrow" pitchFamily="34" charset="0"/>
            </a:endParaRPr>
          </a:p>
        </p:txBody>
      </p:sp>
      <p:sp>
        <p:nvSpPr>
          <p:cNvPr id="19" name="Rounded Rectangle 18" descr="green rounded rectangle highlighting ADMIT TO WARD"/>
          <p:cNvSpPr/>
          <p:nvPr/>
        </p:nvSpPr>
        <p:spPr>
          <a:xfrm>
            <a:off x="533400" y="3586514"/>
            <a:ext cx="23622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descr="+                Select number or enter action desired                                 &gt;&gt;&gt;&#10;"/>
          <p:cNvSpPr txBox="1"/>
          <p:nvPr/>
        </p:nvSpPr>
        <p:spPr>
          <a:xfrm>
            <a:off x="89848" y="5245744"/>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Select number or enter action desired                                 </a:t>
            </a:r>
            <a:r>
              <a:rPr lang="en-US" sz="2600" dirty="0" smtClean="0">
                <a:solidFill>
                  <a:srgbClr val="1601B3"/>
                </a:solidFill>
                <a:latin typeface="Arial Narrow" pitchFamily="34" charset="0"/>
              </a:rPr>
              <a:t>&gt;&gt;&gt;</a:t>
            </a:r>
            <a:endParaRPr lang="en-US" sz="2600" dirty="0">
              <a:solidFill>
                <a:srgbClr val="1601B3"/>
              </a:solidFill>
              <a:latin typeface="Arial Narrow" pitchFamily="34" charset="0"/>
            </a:endParaRPr>
          </a:p>
        </p:txBody>
      </p:sp>
      <p:sp>
        <p:nvSpPr>
          <p:cNvPr id="10" name="TextBox 9" descr="Y A&#10;Y A&#10;Y A&#10;Y A&#10;Y A&#10;Y A&#10;Y A&#10;Y M&#10;Y M&#10;Y T&#10;"/>
          <p:cNvSpPr txBox="1"/>
          <p:nvPr/>
        </p:nvSpPr>
        <p:spPr>
          <a:xfrm>
            <a:off x="7598392" y="1199983"/>
            <a:ext cx="1483056" cy="4093428"/>
          </a:xfrm>
          <a:prstGeom prst="rect">
            <a:avLst/>
          </a:prstGeom>
          <a:noFill/>
        </p:spPr>
        <p:txBody>
          <a:bodyPr wrap="square" rtlCol="0">
            <a:spAutoFit/>
          </a:bodyPr>
          <a:lstStyle/>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M</a:t>
            </a:r>
          </a:p>
          <a:p>
            <a:r>
              <a:rPr lang="en-US" sz="2600" dirty="0" smtClean="0">
                <a:solidFill>
                  <a:schemeClr val="bg1"/>
                </a:solidFill>
                <a:latin typeface="Arial Narrow" pitchFamily="34" charset="0"/>
              </a:rPr>
              <a:t>Y	M</a:t>
            </a:r>
          </a:p>
          <a:p>
            <a:r>
              <a:rPr lang="en-US" sz="2600" dirty="0" smtClean="0">
                <a:solidFill>
                  <a:schemeClr val="bg1"/>
                </a:solidFill>
                <a:latin typeface="Arial Narrow" pitchFamily="34" charset="0"/>
              </a:rPr>
              <a:t>Y	T</a:t>
            </a:r>
            <a:endParaRPr lang="en-US" sz="2600" dirty="0">
              <a:solidFill>
                <a:schemeClr val="bg1"/>
              </a:solidFill>
              <a:latin typeface="Arial Narrow" pitchFamily="34" charset="0"/>
            </a:endParaRPr>
          </a:p>
        </p:txBody>
      </p:sp>
      <p:sp>
        <p:nvSpPr>
          <p:cNvPr id="18" name="TextBox 17" descr="          1       Auto-DC Rules &#10;          2      Release Events&#10;"/>
          <p:cNvSpPr txBox="1"/>
          <p:nvPr/>
        </p:nvSpPr>
        <p:spPr>
          <a:xfrm>
            <a:off x="2438400" y="258645"/>
            <a:ext cx="4648200" cy="892552"/>
          </a:xfrm>
          <a:prstGeom prst="rect">
            <a:avLst/>
          </a:prstGeom>
          <a:solidFill>
            <a:srgbClr val="002060"/>
          </a:solidFill>
          <a:ln w="57150">
            <a:solidFill>
              <a:srgbClr val="FFFF00"/>
            </a:solidFill>
          </a:ln>
        </p:spPr>
        <p:txBody>
          <a:bodyPr wrap="square" rtlCol="0">
            <a:spAutoFit/>
          </a:bodyPr>
          <a:lstStyle/>
          <a:p>
            <a:r>
              <a:rPr lang="en-US" sz="2600" dirty="0" smtClean="0">
                <a:solidFill>
                  <a:schemeClr val="bg1"/>
                </a:solidFill>
                <a:latin typeface="Arial Narrow" pitchFamily="34" charset="0"/>
              </a:rPr>
              <a:t>          1       Auto-DC Rules	</a:t>
            </a:r>
          </a:p>
          <a:p>
            <a:r>
              <a:rPr lang="en-US" sz="2600" dirty="0" smtClean="0">
                <a:solidFill>
                  <a:schemeClr val="bg1"/>
                </a:solidFill>
                <a:latin typeface="Arial Narrow" pitchFamily="34" charset="0"/>
              </a:rPr>
              <a:t>          2      Release Events</a:t>
            </a:r>
            <a:endParaRPr lang="en-US" sz="2600" dirty="0">
              <a:solidFill>
                <a:schemeClr val="bg1"/>
              </a:solidFill>
              <a:latin typeface="Arial Narrow" pitchFamily="34" charset="0"/>
            </a:endParaRPr>
          </a:p>
        </p:txBody>
      </p:sp>
      <p:sp>
        <p:nvSpPr>
          <p:cNvPr id="26" name="Rounded Rectangle 25" descr="green rounded rectangle highlighting Release Events&#10;"/>
          <p:cNvSpPr/>
          <p:nvPr/>
        </p:nvSpPr>
        <p:spPr>
          <a:xfrm>
            <a:off x="3745179" y="645990"/>
            <a:ext cx="20574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942383257"/>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Detailed Display                 Aug 08, 2013@15:11:01                     Page: 1 of 2 &#10;Name:    ADMIT TO WARD&#10;Short name:   ADMIT TO WARD &#10;Inactivated: &#10;Type of event:   ADMISSION&#10;Trans to/within division:  SAN DIEGO HCS&#10;Event order dialog:  ORZ GXMOVE ADMIT NEW&#10;Order set/menu:  ORZ SUB TELEMETRY MENU&#10;Lapse In #days:  31&#10;Mas movement type:  &#10;Display text:   ADMIT TO WARD&#10;Ordering parameters location: 5WORPACU&#10;Copy active orders:  YES&#10;&#10;Included Treating Specialties:&#10;OR SUITE *Intra-op*/PACU&#10;GENERAL SURGERY&#10;EAR, NOSE, THROAT (ENT)&#10;"/>
          <p:cNvSpPr txBox="1"/>
          <p:nvPr/>
        </p:nvSpPr>
        <p:spPr>
          <a:xfrm>
            <a:off x="37530" y="-10236"/>
            <a:ext cx="9051878" cy="6878806"/>
          </a:xfrm>
          <a:prstGeom prst="rect">
            <a:avLst/>
          </a:prstGeom>
          <a:solidFill>
            <a:srgbClr val="130195"/>
          </a:solidFill>
          <a:ln w="38100">
            <a:solidFill>
              <a:srgbClr val="FFFF00"/>
            </a:solidFill>
          </a:ln>
        </p:spPr>
        <p:txBody>
          <a:bodyPr wrap="square" rtlCol="0">
            <a:spAutoFit/>
          </a:bodyPr>
          <a:lstStyle/>
          <a:p>
            <a:r>
              <a:rPr lang="en-US" sz="2500" dirty="0">
                <a:solidFill>
                  <a:srgbClr val="FFFF00"/>
                </a:solidFill>
                <a:latin typeface="Arial Narrow" pitchFamily="34" charset="0"/>
              </a:rPr>
              <a:t>Detailed Display</a:t>
            </a:r>
            <a:r>
              <a:rPr lang="en-US" sz="2500" dirty="0">
                <a:solidFill>
                  <a:schemeClr val="bg1"/>
                </a:solidFill>
                <a:latin typeface="Arial Narrow" pitchFamily="34" charset="0"/>
              </a:rPr>
              <a:t>              </a:t>
            </a:r>
            <a:r>
              <a:rPr lang="en-US" sz="2500" dirty="0" smtClean="0">
                <a:solidFill>
                  <a:schemeClr val="bg1"/>
                </a:solidFill>
                <a:latin typeface="Arial Narrow" pitchFamily="34" charset="0"/>
              </a:rPr>
              <a:t>   Aug 08, 2013@15:11:01                     </a:t>
            </a:r>
            <a:r>
              <a:rPr lang="en-US" sz="2500" dirty="0">
                <a:solidFill>
                  <a:schemeClr val="bg1"/>
                </a:solidFill>
                <a:latin typeface="Arial Narrow" pitchFamily="34" charset="0"/>
              </a:rPr>
              <a:t>Page: </a:t>
            </a:r>
            <a:r>
              <a:rPr lang="en-US" sz="2500" dirty="0" smtClean="0">
                <a:solidFill>
                  <a:schemeClr val="bg1"/>
                </a:solidFill>
                <a:latin typeface="Arial Narrow" pitchFamily="34" charset="0"/>
              </a:rPr>
              <a:t>1 </a:t>
            </a:r>
            <a:r>
              <a:rPr lang="en-US" sz="2500" dirty="0">
                <a:solidFill>
                  <a:schemeClr val="bg1"/>
                </a:solidFill>
                <a:latin typeface="Arial Narrow" pitchFamily="34" charset="0"/>
              </a:rPr>
              <a:t>of 2</a:t>
            </a:r>
            <a:r>
              <a:rPr lang="en-US" sz="2500" dirty="0" smtClean="0">
                <a:solidFill>
                  <a:schemeClr val="bg1"/>
                </a:solidFill>
                <a:latin typeface="Arial Narrow" pitchFamily="34" charset="0"/>
              </a:rPr>
              <a:t> </a:t>
            </a:r>
            <a:endParaRPr lang="en-US" sz="2500" dirty="0">
              <a:solidFill>
                <a:schemeClr val="bg1"/>
              </a:solidFill>
              <a:latin typeface="Arial Narrow" pitchFamily="34" charset="0"/>
            </a:endParaRPr>
          </a:p>
          <a:p>
            <a:r>
              <a:rPr lang="en-US" sz="2500" dirty="0" smtClean="0">
                <a:solidFill>
                  <a:schemeClr val="bg1"/>
                </a:solidFill>
                <a:latin typeface="Arial Narrow" pitchFamily="34" charset="0"/>
              </a:rPr>
              <a:t>Name:				ADMIT TO WARD</a:t>
            </a:r>
          </a:p>
          <a:p>
            <a:r>
              <a:rPr lang="en-US" sz="2500" dirty="0" smtClean="0">
                <a:solidFill>
                  <a:schemeClr val="bg1"/>
                </a:solidFill>
                <a:latin typeface="Arial Narrow" pitchFamily="34" charset="0"/>
              </a:rPr>
              <a:t>Short name:			ADMIT </a:t>
            </a:r>
            <a:r>
              <a:rPr lang="en-US" sz="2500" dirty="0">
                <a:solidFill>
                  <a:schemeClr val="bg1"/>
                </a:solidFill>
                <a:latin typeface="Arial Narrow" pitchFamily="34" charset="0"/>
              </a:rPr>
              <a:t>TO WARD </a:t>
            </a:r>
            <a:endParaRPr lang="en-US" sz="2500" dirty="0" smtClean="0">
              <a:solidFill>
                <a:schemeClr val="bg1"/>
              </a:solidFill>
              <a:latin typeface="Arial Narrow" pitchFamily="34" charset="0"/>
            </a:endParaRPr>
          </a:p>
          <a:p>
            <a:r>
              <a:rPr lang="en-US" sz="2500" dirty="0" smtClean="0">
                <a:solidFill>
                  <a:schemeClr val="bg1"/>
                </a:solidFill>
                <a:latin typeface="Arial Narrow" pitchFamily="34" charset="0"/>
              </a:rPr>
              <a:t>Inactivated:	</a:t>
            </a:r>
          </a:p>
          <a:p>
            <a:r>
              <a:rPr lang="en-US" sz="2500" dirty="0" smtClean="0">
                <a:solidFill>
                  <a:schemeClr val="bg1"/>
                </a:solidFill>
                <a:latin typeface="Arial Narrow" pitchFamily="34" charset="0"/>
              </a:rPr>
              <a:t>Type of event:			ADMISSION</a:t>
            </a:r>
          </a:p>
          <a:p>
            <a:r>
              <a:rPr lang="en-US" sz="2500" dirty="0" smtClean="0">
                <a:solidFill>
                  <a:schemeClr val="bg1"/>
                </a:solidFill>
                <a:latin typeface="Arial Narrow" pitchFamily="34" charset="0"/>
              </a:rPr>
              <a:t>Trans to/within division:		SAN DIEGO HCS</a:t>
            </a:r>
          </a:p>
          <a:p>
            <a:r>
              <a:rPr lang="en-US" sz="2500" dirty="0" smtClean="0">
                <a:solidFill>
                  <a:schemeClr val="bg1"/>
                </a:solidFill>
                <a:latin typeface="Arial Narrow" pitchFamily="34" charset="0"/>
              </a:rPr>
              <a:t>Event order dialog:		ORZ GXMOVE ADMIT NEW</a:t>
            </a:r>
          </a:p>
          <a:p>
            <a:r>
              <a:rPr lang="en-US" sz="2500" dirty="0" smtClean="0">
                <a:solidFill>
                  <a:schemeClr val="bg1"/>
                </a:solidFill>
                <a:latin typeface="Arial Narrow" pitchFamily="34" charset="0"/>
              </a:rPr>
              <a:t>Order set/menu:		ORZ SUB TELEMETRY MENU</a:t>
            </a:r>
          </a:p>
          <a:p>
            <a:r>
              <a:rPr lang="en-US" sz="2500" dirty="0" smtClean="0">
                <a:solidFill>
                  <a:schemeClr val="bg1"/>
                </a:solidFill>
                <a:latin typeface="Arial Narrow" pitchFamily="34" charset="0"/>
              </a:rPr>
              <a:t>Lapse In #days:		31</a:t>
            </a:r>
          </a:p>
          <a:p>
            <a:r>
              <a:rPr lang="en-US" sz="2500" dirty="0" smtClean="0">
                <a:solidFill>
                  <a:schemeClr val="bg1"/>
                </a:solidFill>
                <a:latin typeface="Arial Narrow" pitchFamily="34" charset="0"/>
              </a:rPr>
              <a:t>Mas movement type:		</a:t>
            </a:r>
          </a:p>
          <a:p>
            <a:r>
              <a:rPr lang="en-US" sz="2500" dirty="0" smtClean="0">
                <a:solidFill>
                  <a:schemeClr val="bg1"/>
                </a:solidFill>
                <a:latin typeface="Arial Narrow" pitchFamily="34" charset="0"/>
              </a:rPr>
              <a:t>Display text</a:t>
            </a:r>
            <a:r>
              <a:rPr lang="en-US" sz="2500" dirty="0">
                <a:solidFill>
                  <a:schemeClr val="bg1"/>
                </a:solidFill>
                <a:latin typeface="Arial Narrow" pitchFamily="34" charset="0"/>
              </a:rPr>
              <a:t>:			</a:t>
            </a:r>
            <a:r>
              <a:rPr lang="en-US" sz="2500" dirty="0" smtClean="0">
                <a:solidFill>
                  <a:schemeClr val="bg1"/>
                </a:solidFill>
                <a:latin typeface="Arial Narrow" pitchFamily="34" charset="0"/>
              </a:rPr>
              <a:t>ADMIT </a:t>
            </a:r>
            <a:r>
              <a:rPr lang="en-US" sz="2500" dirty="0">
                <a:solidFill>
                  <a:schemeClr val="bg1"/>
                </a:solidFill>
                <a:latin typeface="Arial Narrow" pitchFamily="34" charset="0"/>
              </a:rPr>
              <a:t>TO WARD</a:t>
            </a:r>
            <a:endParaRPr lang="en-US" sz="2500" dirty="0" smtClean="0">
              <a:solidFill>
                <a:schemeClr val="bg1"/>
              </a:solidFill>
              <a:latin typeface="Arial Narrow" pitchFamily="34" charset="0"/>
            </a:endParaRPr>
          </a:p>
          <a:p>
            <a:r>
              <a:rPr lang="en-US" sz="2500" dirty="0" smtClean="0">
                <a:solidFill>
                  <a:schemeClr val="bg1"/>
                </a:solidFill>
                <a:latin typeface="Arial Narrow" pitchFamily="34" charset="0"/>
              </a:rPr>
              <a:t>Ordering parameters location:	5WORPACU</a:t>
            </a:r>
          </a:p>
          <a:p>
            <a:r>
              <a:rPr lang="en-US" sz="2500" dirty="0" smtClean="0">
                <a:solidFill>
                  <a:schemeClr val="bg1"/>
                </a:solidFill>
                <a:latin typeface="Arial Narrow" pitchFamily="34" charset="0"/>
              </a:rPr>
              <a:t>Copy active orders:		YES</a:t>
            </a:r>
            <a:endParaRPr lang="en-US" sz="1600" dirty="0" smtClean="0">
              <a:solidFill>
                <a:schemeClr val="bg1"/>
              </a:solidFill>
              <a:latin typeface="Arial Narrow" pitchFamily="34" charset="0"/>
            </a:endParaRPr>
          </a:p>
          <a:p>
            <a:endParaRPr lang="en-US" sz="1600" dirty="0">
              <a:solidFill>
                <a:schemeClr val="bg1"/>
              </a:solidFill>
              <a:latin typeface="Arial Narrow" pitchFamily="34" charset="0"/>
            </a:endParaRPr>
          </a:p>
          <a:p>
            <a:r>
              <a:rPr lang="en-US" sz="2500" dirty="0" smtClean="0">
                <a:solidFill>
                  <a:schemeClr val="bg1"/>
                </a:solidFill>
                <a:latin typeface="Arial Narrow" pitchFamily="34" charset="0"/>
              </a:rPr>
              <a:t>Included Treating Specialties:</a:t>
            </a:r>
          </a:p>
          <a:p>
            <a:r>
              <a:rPr lang="en-US" sz="2500" dirty="0" smtClean="0">
                <a:solidFill>
                  <a:schemeClr val="bg1"/>
                </a:solidFill>
                <a:latin typeface="Arial Narrow" pitchFamily="34" charset="0"/>
              </a:rPr>
              <a:t>OR SUITE *Intra-op*/PACU</a:t>
            </a:r>
          </a:p>
          <a:p>
            <a:r>
              <a:rPr lang="en-US" sz="2500" dirty="0" smtClean="0">
                <a:solidFill>
                  <a:schemeClr val="bg1"/>
                </a:solidFill>
                <a:latin typeface="Arial Narrow" pitchFamily="34" charset="0"/>
              </a:rPr>
              <a:t>GENERAL SURGERY</a:t>
            </a:r>
          </a:p>
          <a:p>
            <a:r>
              <a:rPr lang="en-US" sz="2500" dirty="0" smtClean="0">
                <a:solidFill>
                  <a:schemeClr val="bg1"/>
                </a:solidFill>
                <a:latin typeface="Arial Narrow" pitchFamily="34" charset="0"/>
              </a:rPr>
              <a:t>EAR, NOSE, THROAT (ENT)</a:t>
            </a:r>
          </a:p>
        </p:txBody>
      </p:sp>
      <p:cxnSp>
        <p:nvCxnSpPr>
          <p:cNvPr id="6" name="Straight Connector 5" descr="white connector line"/>
          <p:cNvCxnSpPr/>
          <p:nvPr/>
        </p:nvCxnSpPr>
        <p:spPr>
          <a:xfrm>
            <a:off x="37530" y="429904"/>
            <a:ext cx="90518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ounded Rectangle 11" descr="green rounded rectangle highlighting OR SUITE *Intra-op*/PACU&#10;"/>
          <p:cNvSpPr/>
          <p:nvPr/>
        </p:nvSpPr>
        <p:spPr>
          <a:xfrm>
            <a:off x="42078" y="5562600"/>
            <a:ext cx="3310721"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219800653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screen shot of blue VistA menu screen with ^Delayed Orders and  Release Events highlighted&#10;Select Reminder Dialog Management Option: ^Delayed Orders/Auto-DC Set-up&#10;&#10;Select one of the following:&#10; 1 Auto-DC Rules&#10; 2 Release Events&#10;&#10;Enter response: 2  Release Events&#10;"/>
          <p:cNvSpPr txBox="1"/>
          <p:nvPr/>
        </p:nvSpPr>
        <p:spPr>
          <a:xfrm>
            <a:off x="13648" y="433894"/>
            <a:ext cx="9107424" cy="2569934"/>
          </a:xfrm>
          <a:prstGeom prst="rect">
            <a:avLst/>
          </a:prstGeom>
          <a:solidFill>
            <a:srgbClr val="130195"/>
          </a:solidFill>
          <a:ln w="38100">
            <a:solidFill>
              <a:srgbClr val="FFFF00"/>
            </a:solidFill>
          </a:ln>
        </p:spPr>
        <p:txBody>
          <a:bodyPr wrap="square" rtlCol="0">
            <a:spAutoFit/>
          </a:bodyPr>
          <a:lstStyle/>
          <a:p>
            <a:r>
              <a:rPr lang="en-US" sz="2300" dirty="0" smtClean="0">
                <a:solidFill>
                  <a:schemeClr val="bg1"/>
                </a:solidFill>
                <a:latin typeface="Arial Narrow" pitchFamily="34" charset="0"/>
              </a:rPr>
              <a:t>Select Reminder Dialog Management Option: ^Delayed Orders/Auto-DC Set-up</a:t>
            </a:r>
          </a:p>
          <a:p>
            <a:endParaRPr lang="en-US" sz="2300" dirty="0">
              <a:solidFill>
                <a:schemeClr val="bg1"/>
              </a:solidFill>
              <a:latin typeface="Arial Narrow" pitchFamily="34" charset="0"/>
            </a:endParaRPr>
          </a:p>
          <a:p>
            <a:pPr lvl="1"/>
            <a:r>
              <a:rPr lang="en-US" sz="2300" dirty="0" smtClean="0">
                <a:solidFill>
                  <a:schemeClr val="bg1"/>
                </a:solidFill>
                <a:latin typeface="Arial Narrow" pitchFamily="34" charset="0"/>
              </a:rPr>
              <a:t>Select one of the following:</a:t>
            </a:r>
          </a:p>
          <a:p>
            <a:pPr lvl="1"/>
            <a:r>
              <a:rPr lang="en-US" sz="2300" dirty="0" smtClean="0">
                <a:solidFill>
                  <a:schemeClr val="bg1"/>
                </a:solidFill>
                <a:latin typeface="Arial Narrow" pitchFamily="34" charset="0"/>
              </a:rPr>
              <a:t>	1	Auto-DC Rules</a:t>
            </a:r>
          </a:p>
          <a:p>
            <a:pPr lvl="1"/>
            <a:r>
              <a:rPr lang="en-US" sz="2300" dirty="0">
                <a:solidFill>
                  <a:schemeClr val="bg1"/>
                </a:solidFill>
                <a:latin typeface="Arial Narrow" pitchFamily="34" charset="0"/>
              </a:rPr>
              <a:t>	</a:t>
            </a:r>
            <a:r>
              <a:rPr lang="en-US" sz="2300" dirty="0" smtClean="0">
                <a:solidFill>
                  <a:schemeClr val="bg1"/>
                </a:solidFill>
                <a:latin typeface="Arial Narrow" pitchFamily="34" charset="0"/>
              </a:rPr>
              <a:t>2	Release Events</a:t>
            </a:r>
          </a:p>
          <a:p>
            <a:r>
              <a:rPr lang="en-US" sz="2300" dirty="0">
                <a:solidFill>
                  <a:schemeClr val="bg1"/>
                </a:solidFill>
                <a:latin typeface="Arial Narrow" pitchFamily="34" charset="0"/>
              </a:rPr>
              <a:t/>
            </a:r>
            <a:br>
              <a:rPr lang="en-US" sz="2300" dirty="0">
                <a:solidFill>
                  <a:schemeClr val="bg1"/>
                </a:solidFill>
                <a:latin typeface="Arial Narrow" pitchFamily="34" charset="0"/>
              </a:rPr>
            </a:br>
            <a:r>
              <a:rPr lang="en-US" sz="2300" dirty="0" smtClean="0">
                <a:solidFill>
                  <a:schemeClr val="bg1"/>
                </a:solidFill>
                <a:latin typeface="Arial Narrow" pitchFamily="34" charset="0"/>
              </a:rPr>
              <a:t>Enter response: 2  Release Events</a:t>
            </a:r>
          </a:p>
        </p:txBody>
      </p:sp>
      <p:grpSp>
        <p:nvGrpSpPr>
          <p:cNvPr id="2" name="Group 1"/>
          <p:cNvGrpSpPr/>
          <p:nvPr/>
        </p:nvGrpSpPr>
        <p:grpSpPr>
          <a:xfrm>
            <a:off x="76200" y="475975"/>
            <a:ext cx="8915400" cy="6001025"/>
            <a:chOff x="76200" y="475975"/>
            <a:chExt cx="8915400" cy="6001025"/>
          </a:xfrm>
        </p:grpSpPr>
        <p:sp>
          <p:nvSpPr>
            <p:cNvPr id="13" name="Rounded Rectangle 12" descr="green rectangle highlighting 2 Release Events"/>
            <p:cNvSpPr/>
            <p:nvPr/>
          </p:nvSpPr>
          <p:spPr>
            <a:xfrm>
              <a:off x="928048" y="1865773"/>
              <a:ext cx="2895600" cy="3810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descr="green rectangle highlighting ^Delayed Orders/Auto-DC Set-up"/>
            <p:cNvSpPr/>
            <p:nvPr/>
          </p:nvSpPr>
          <p:spPr>
            <a:xfrm>
              <a:off x="4966648" y="475975"/>
              <a:ext cx="36576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descr="green arrow connector "/>
            <p:cNvCxnSpPr/>
            <p:nvPr/>
          </p:nvCxnSpPr>
          <p:spPr>
            <a:xfrm>
              <a:off x="76200" y="2034094"/>
              <a:ext cx="838200" cy="0"/>
            </a:xfrm>
            <a:prstGeom prst="straightConnector1">
              <a:avLst/>
            </a:prstGeom>
            <a:ln w="38100">
              <a:solidFill>
                <a:srgbClr val="28F82D"/>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descr="Release events    Jul 16, 2013@14:55:29            Page:  1 of  2&#10;Event set up and maintenance – All entries/Truncated view&#10;        Event Name                                    Display Text            Active?  Event&#10;ADMIT TO 23H OBSERVATION      ADMIT TO 23H OB&#10;ADMIT TO 2W-SARRIP           ADMIT TO 2W-SAR&#10;ADMIT TO CLC                                ADMIT TO CLC&#10;ADMIT TO DOU                               ADMIT TO DOU&#10;+                Select number or enter action desired                                 &gt;&gt;&gt;&#10;AE  Add/Edit  CC Create Child Event    DD Detailed Display&#10;AI   Activate/Inactivate CD Change Display             EP Edit Event Delay Par&#10;Select action: Next Screen//&#10;"/>
            <p:cNvSpPr txBox="1"/>
            <p:nvPr/>
          </p:nvSpPr>
          <p:spPr>
            <a:xfrm>
              <a:off x="457200" y="2491294"/>
              <a:ext cx="8534400" cy="3985706"/>
            </a:xfrm>
            <a:prstGeom prst="rect">
              <a:avLst/>
            </a:prstGeom>
            <a:solidFill>
              <a:srgbClr val="130195"/>
            </a:solidFill>
            <a:ln w="57150">
              <a:solidFill>
                <a:srgbClr val="FFFF00"/>
              </a:solidFill>
            </a:ln>
          </p:spPr>
          <p:txBody>
            <a:bodyPr wrap="square" rtlCol="0">
              <a:spAutoFit/>
            </a:bodyPr>
            <a:lstStyle/>
            <a:p>
              <a:r>
                <a:rPr lang="en-US" sz="2300" u="sng" dirty="0" smtClean="0">
                  <a:solidFill>
                    <a:schemeClr val="bg1"/>
                  </a:solidFill>
                  <a:latin typeface="Arial Narrow" pitchFamily="34" charset="0"/>
                </a:rPr>
                <a:t>Release events	   Jul 16, 2013@14:55:29	           Page:  1 of  2</a:t>
              </a:r>
            </a:p>
            <a:p>
              <a:r>
                <a:rPr lang="en-US" sz="2300" dirty="0" smtClean="0">
                  <a:solidFill>
                    <a:schemeClr val="bg1"/>
                  </a:solidFill>
                  <a:latin typeface="Arial Narrow" pitchFamily="34" charset="0"/>
                </a:rPr>
                <a:t>Event set up and maintenance – All entries/Truncated view</a:t>
              </a:r>
            </a:p>
            <a:p>
              <a:r>
                <a:rPr lang="en-US" sz="2300" u="sng" dirty="0" smtClean="0">
                  <a:solidFill>
                    <a:schemeClr val="bg1"/>
                  </a:solidFill>
                  <a:latin typeface="Arial Narrow" pitchFamily="34" charset="0"/>
                </a:rPr>
                <a:t>        Event Name                                    Display Text            Active?  Event</a:t>
              </a:r>
              <a:endParaRPr lang="en-US" sz="2300" dirty="0">
                <a:solidFill>
                  <a:schemeClr val="bg1"/>
                </a:solidFill>
                <a:latin typeface="Arial Narrow" pitchFamily="34" charset="0"/>
              </a:endParaRPr>
            </a:p>
            <a:p>
              <a:pPr marL="514350" indent="-514350">
                <a:buAutoNum type="arabicPlain"/>
              </a:pPr>
              <a:r>
                <a:rPr lang="en-US" sz="2300" dirty="0" smtClean="0">
                  <a:solidFill>
                    <a:schemeClr val="bg1"/>
                  </a:solidFill>
                  <a:latin typeface="Arial Narrow" pitchFamily="34" charset="0"/>
                </a:rPr>
                <a:t>ADMIT TO 23H OBSERVATION      ADMIT TO 23H OB</a:t>
              </a:r>
            </a:p>
            <a:p>
              <a:pPr marL="514350" indent="-514350">
                <a:buAutoNum type="arabicPlain"/>
              </a:pPr>
              <a:r>
                <a:rPr lang="en-US" sz="2300" dirty="0" smtClean="0">
                  <a:solidFill>
                    <a:schemeClr val="bg1"/>
                  </a:solidFill>
                  <a:latin typeface="Arial Narrow" pitchFamily="34" charset="0"/>
                </a:rPr>
                <a:t>ADMIT TO 2W-SARRIP	          ADMIT TO 2W-SAR</a:t>
              </a:r>
            </a:p>
            <a:p>
              <a:pPr marL="514350" indent="-514350">
                <a:buAutoNum type="arabicPlain"/>
              </a:pPr>
              <a:r>
                <a:rPr lang="en-US" sz="2300" dirty="0" smtClean="0">
                  <a:solidFill>
                    <a:schemeClr val="bg1"/>
                  </a:solidFill>
                  <a:latin typeface="Arial Narrow" pitchFamily="34" charset="0"/>
                </a:rPr>
                <a:t>ADMIT TO CLC                                ADMIT TO CLC</a:t>
              </a:r>
            </a:p>
            <a:p>
              <a:pPr marL="514350" indent="-514350">
                <a:buAutoNum type="arabicPlain"/>
              </a:pPr>
              <a:r>
                <a:rPr lang="en-US" sz="2300" dirty="0" smtClean="0">
                  <a:solidFill>
                    <a:schemeClr val="bg1"/>
                  </a:solidFill>
                  <a:latin typeface="Arial Narrow" pitchFamily="34" charset="0"/>
                </a:rPr>
                <a:t>ADMIT TO DOU                               ADMIT TO DOU</a:t>
              </a:r>
            </a:p>
            <a:p>
              <a:r>
                <a:rPr lang="en-US" sz="2300" dirty="0" smtClean="0">
                  <a:solidFill>
                    <a:schemeClr val="bg1"/>
                  </a:solidFill>
                  <a:latin typeface="Arial Narrow" pitchFamily="34" charset="0"/>
                </a:rPr>
                <a:t>+                Select number or enter action desired                                 &gt;&gt;&gt;</a:t>
              </a:r>
            </a:p>
            <a:p>
              <a:r>
                <a:rPr lang="en-US" sz="2300" dirty="0" smtClean="0">
                  <a:solidFill>
                    <a:schemeClr val="bg1"/>
                  </a:solidFill>
                  <a:latin typeface="Arial Narrow" pitchFamily="34" charset="0"/>
                </a:rPr>
                <a:t>AE  Add/Edit		CC Create Child Event	   DD Detailed Display</a:t>
              </a:r>
            </a:p>
            <a:p>
              <a:r>
                <a:rPr lang="en-US" sz="2300" dirty="0" smtClean="0">
                  <a:solidFill>
                    <a:schemeClr val="bg1"/>
                  </a:solidFill>
                  <a:latin typeface="Arial Narrow" pitchFamily="34" charset="0"/>
                </a:rPr>
                <a:t>AI   Activate/Inactivate	CD Change Display</a:t>
              </a:r>
              <a:r>
                <a:rPr lang="en-US" sz="2300" dirty="0">
                  <a:solidFill>
                    <a:schemeClr val="bg1"/>
                  </a:solidFill>
                  <a:latin typeface="Arial Narrow" pitchFamily="34" charset="0"/>
                </a:rPr>
                <a:t> </a:t>
              </a:r>
              <a:r>
                <a:rPr lang="en-US" sz="2300" dirty="0" smtClean="0">
                  <a:solidFill>
                    <a:schemeClr val="bg1"/>
                  </a:solidFill>
                  <a:latin typeface="Arial Narrow" pitchFamily="34" charset="0"/>
                </a:rPr>
                <a:t>            EP Edit Event Delay Par</a:t>
              </a:r>
            </a:p>
            <a:p>
              <a:r>
                <a:rPr lang="en-US" sz="2300" dirty="0" smtClean="0">
                  <a:solidFill>
                    <a:schemeClr val="bg1"/>
                  </a:solidFill>
                  <a:latin typeface="Arial Narrow" pitchFamily="34" charset="0"/>
                </a:rPr>
                <a:t>Select action: Next Screen//</a:t>
              </a:r>
              <a:endParaRPr lang="en-US" sz="2300" dirty="0">
                <a:solidFill>
                  <a:schemeClr val="bg1"/>
                </a:solidFill>
                <a:latin typeface="Arial Narrow" pitchFamily="34" charset="0"/>
              </a:endParaRPr>
            </a:p>
          </p:txBody>
        </p:sp>
        <p:sp>
          <p:nvSpPr>
            <p:cNvPr id="18" name="TextBox 17" descr="+                Select number or enter action desired                                &gt;&gt;&gt;&#10;"/>
            <p:cNvSpPr txBox="1"/>
            <p:nvPr/>
          </p:nvSpPr>
          <p:spPr>
            <a:xfrm>
              <a:off x="525438" y="5013960"/>
              <a:ext cx="8256896" cy="320040"/>
            </a:xfrm>
            <a:prstGeom prst="rect">
              <a:avLst/>
            </a:prstGeom>
            <a:solidFill>
              <a:schemeClr val="bg1"/>
            </a:solidFill>
            <a:ln>
              <a:noFill/>
            </a:ln>
          </p:spPr>
          <p:txBody>
            <a:bodyPr wrap="square" rtlCol="0" anchor="ctr" anchorCtr="1">
              <a:spAutoFit/>
            </a:bodyPr>
            <a:lstStyle/>
            <a:p>
              <a:r>
                <a:rPr lang="en-US" sz="2300" dirty="0">
                  <a:solidFill>
                    <a:srgbClr val="1601B3"/>
                  </a:solidFill>
                  <a:latin typeface="Arial Narrow" pitchFamily="34" charset="0"/>
                </a:rPr>
                <a:t>+                Select number or enter action desired                               </a:t>
              </a:r>
              <a:r>
                <a:rPr lang="en-US" sz="2300" dirty="0" smtClean="0">
                  <a:solidFill>
                    <a:srgbClr val="1601B3"/>
                  </a:solidFill>
                  <a:latin typeface="Arial Narrow" pitchFamily="34" charset="0"/>
                </a:rPr>
                <a:t> &gt;&gt;&gt;</a:t>
              </a:r>
              <a:endParaRPr lang="en-US" sz="2300" dirty="0">
                <a:solidFill>
                  <a:srgbClr val="1601B3"/>
                </a:solidFill>
                <a:latin typeface="Arial Narrow" pitchFamily="34" charset="0"/>
              </a:endParaRPr>
            </a:p>
          </p:txBody>
        </p:sp>
      </p:grpSp>
    </p:spTree>
    <p:custDataLst>
      <p:tags r:id="rId1"/>
    </p:custDataLst>
    <p:extLst>
      <p:ext uri="{BB962C8B-B14F-4D97-AF65-F5344CB8AC3E}">
        <p14:creationId xmlns="" xmlns:p14="http://schemas.microsoft.com/office/powerpoint/2010/main" val="2681080873"/>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570" y="511792"/>
            <a:ext cx="9059838" cy="5854482"/>
            <a:chOff x="29570" y="351948"/>
            <a:chExt cx="9059838" cy="5854482"/>
          </a:xfrm>
        </p:grpSpPr>
        <p:sp>
          <p:nvSpPr>
            <p:cNvPr id="8" name="TextBox 7" descr="Select INCLUDED TREATING SPECIALTIES: OR SUITE *Intra-    &#10;     op*/PACU //  ??&#10; You may enter a new INCLUDED TREATING SPECIALTIES,  if you wish&#10;"/>
            <p:cNvSpPr txBox="1"/>
            <p:nvPr/>
          </p:nvSpPr>
          <p:spPr>
            <a:xfrm>
              <a:off x="37530" y="351948"/>
              <a:ext cx="9051878" cy="1815882"/>
            </a:xfrm>
            <a:prstGeom prst="rect">
              <a:avLst/>
            </a:prstGeom>
            <a:solidFill>
              <a:srgbClr val="130195"/>
            </a:solidFill>
            <a:ln w="38100">
              <a:solidFill>
                <a:srgbClr val="FFFF00"/>
              </a:solidFill>
            </a:ln>
          </p:spPr>
          <p:txBody>
            <a:bodyPr wrap="square" rtlCol="0">
              <a:spAutoFit/>
            </a:bodyPr>
            <a:lstStyle/>
            <a:p>
              <a:r>
                <a:rPr lang="en-US" sz="2800" dirty="0" smtClean="0">
                  <a:solidFill>
                    <a:schemeClr val="bg1"/>
                  </a:solidFill>
                  <a:latin typeface="Arial Narrow" pitchFamily="34" charset="0"/>
                </a:rPr>
                <a:t>Select INCLUDED TREATING SPECIALTIES: OR SUITE *Intra-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    op*/PACU //  ??</a:t>
              </a:r>
            </a:p>
            <a:p>
              <a:r>
                <a:rPr lang="en-US" sz="2800" dirty="0">
                  <a:solidFill>
                    <a:schemeClr val="bg1"/>
                  </a:solidFill>
                  <a:latin typeface="Arial Narrow" pitchFamily="34" charset="0"/>
                </a:rPr>
                <a:t>	</a:t>
              </a:r>
              <a:r>
                <a:rPr lang="en-US" sz="2800" dirty="0" smtClean="0">
                  <a:solidFill>
                    <a:schemeClr val="bg1"/>
                  </a:solidFill>
                  <a:latin typeface="Arial Narrow" pitchFamily="34" charset="0"/>
                </a:rPr>
                <a:t>You may enter a new INCLUDED TREATING SPECIALTIES, 	if you wish</a:t>
              </a:r>
            </a:p>
          </p:txBody>
        </p:sp>
        <p:grpSp>
          <p:nvGrpSpPr>
            <p:cNvPr id="2" name="Group 1"/>
            <p:cNvGrpSpPr/>
            <p:nvPr/>
          </p:nvGrpSpPr>
          <p:grpSpPr>
            <a:xfrm>
              <a:off x="29570" y="2667000"/>
              <a:ext cx="9051878" cy="3539430"/>
              <a:chOff x="29570" y="2667000"/>
              <a:chExt cx="9051878" cy="3539430"/>
            </a:xfrm>
          </p:grpSpPr>
          <p:sp>
            <p:nvSpPr>
              <p:cNvPr id="9" name="TextBox 8" descr="&#10;AE   Add/Edit       AI   Activate/Inactive      HIS Add/Remove Histories&#10;Select Item(s): Next Screen// AE  Add/Edit&#10;&#10;&#10;&#10;&#10;**This event has delayed orders associated with it!**&#10;"/>
              <p:cNvSpPr txBox="1"/>
              <p:nvPr/>
            </p:nvSpPr>
            <p:spPr>
              <a:xfrm>
                <a:off x="29570" y="2667000"/>
                <a:ext cx="9051878" cy="3539430"/>
              </a:xfrm>
              <a:prstGeom prst="rect">
                <a:avLst/>
              </a:prstGeom>
              <a:solidFill>
                <a:srgbClr val="130195"/>
              </a:solidFill>
              <a:ln w="38100">
                <a:solidFill>
                  <a:srgbClr val="FFFF00"/>
                </a:solidFill>
              </a:ln>
            </p:spPr>
            <p:txBody>
              <a:bodyPr wrap="square" rtlCol="0">
                <a:spAutoFit/>
              </a:bodyPr>
              <a:lstStyle/>
              <a:p>
                <a:endParaRPr lang="en-US" sz="2800" dirty="0" smtClean="0">
                  <a:solidFill>
                    <a:schemeClr val="bg1"/>
                  </a:solidFill>
                  <a:latin typeface="Arial Narrow" pitchFamily="34" charset="0"/>
                </a:endParaRPr>
              </a:p>
              <a:p>
                <a:r>
                  <a:rPr lang="en-US" sz="2800" dirty="0" smtClean="0">
                    <a:solidFill>
                      <a:schemeClr val="bg1"/>
                    </a:solidFill>
                    <a:latin typeface="Arial Narrow" pitchFamily="34" charset="0"/>
                  </a:rPr>
                  <a:t>AE   Add/Edit</a:t>
                </a:r>
                <a:r>
                  <a:rPr lang="en-US" sz="2800" dirty="0">
                    <a:solidFill>
                      <a:schemeClr val="bg1"/>
                    </a:solidFill>
                    <a:latin typeface="Arial Narrow" pitchFamily="34" charset="0"/>
                  </a:rPr>
                  <a:t> </a:t>
                </a:r>
                <a:r>
                  <a:rPr lang="en-US" sz="2800" dirty="0" smtClean="0">
                    <a:solidFill>
                      <a:schemeClr val="bg1"/>
                    </a:solidFill>
                    <a:latin typeface="Arial Narrow" pitchFamily="34" charset="0"/>
                  </a:rPr>
                  <a:t>      AI   Activate/Inactive      HIS Add/Remove Histories</a:t>
                </a:r>
              </a:p>
              <a:p>
                <a:r>
                  <a:rPr lang="en-US" sz="2800" dirty="0" smtClean="0">
                    <a:solidFill>
                      <a:schemeClr val="bg1"/>
                    </a:solidFill>
                    <a:latin typeface="Arial Narrow" pitchFamily="34" charset="0"/>
                  </a:rPr>
                  <a:t>Select Item(s): Next Screen// AE  Add/Edit</a:t>
                </a:r>
              </a:p>
              <a:p>
                <a:endParaRPr lang="en-US" sz="2800" dirty="0">
                  <a:solidFill>
                    <a:schemeClr val="bg1"/>
                  </a:solidFill>
                  <a:latin typeface="Arial Narrow" pitchFamily="34" charset="0"/>
                </a:endParaRPr>
              </a:p>
              <a:p>
                <a:endParaRPr lang="en-US" sz="2800" dirty="0" smtClean="0">
                  <a:solidFill>
                    <a:schemeClr val="bg1"/>
                  </a:solidFill>
                  <a:latin typeface="Arial Narrow" pitchFamily="34" charset="0"/>
                </a:endParaRPr>
              </a:p>
              <a:p>
                <a:endParaRPr lang="en-US" sz="2800" dirty="0">
                  <a:solidFill>
                    <a:schemeClr val="bg1"/>
                  </a:solidFill>
                  <a:latin typeface="Arial Narrow" pitchFamily="34" charset="0"/>
                </a:endParaRPr>
              </a:p>
              <a:p>
                <a:endParaRPr lang="en-US" sz="2800" dirty="0" smtClean="0">
                  <a:solidFill>
                    <a:schemeClr val="bg1"/>
                  </a:solidFill>
                  <a:latin typeface="Arial Narrow" pitchFamily="34" charset="0"/>
                </a:endParaRPr>
              </a:p>
              <a:p>
                <a:r>
                  <a:rPr lang="en-US" sz="2800" dirty="0" smtClean="0">
                    <a:solidFill>
                      <a:schemeClr val="bg1"/>
                    </a:solidFill>
                    <a:latin typeface="Arial Narrow" pitchFamily="34" charset="0"/>
                  </a:rPr>
                  <a:t>**This event has delayed orders associated with it!**</a:t>
                </a:r>
                <a:endParaRPr lang="en-US" sz="2800" dirty="0">
                  <a:solidFill>
                    <a:schemeClr val="bg1"/>
                  </a:solidFill>
                  <a:latin typeface="Arial Narrow" pitchFamily="34" charset="0"/>
                </a:endParaRPr>
              </a:p>
            </p:txBody>
          </p:sp>
          <p:sp>
            <p:nvSpPr>
              <p:cNvPr id="10" name="TextBox 9" descr="+                Enter ?? For more action                                                     &gt;&gt;&gt;&#10;"/>
              <p:cNvSpPr txBox="1"/>
              <p:nvPr/>
            </p:nvSpPr>
            <p:spPr>
              <a:xfrm>
                <a:off x="88711" y="2743200"/>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a:t>
                </a:r>
                <a:r>
                  <a:rPr lang="en-US" sz="2600" dirty="0" smtClean="0">
                    <a:solidFill>
                      <a:srgbClr val="1601B3"/>
                    </a:solidFill>
                    <a:latin typeface="Arial Narrow" pitchFamily="34" charset="0"/>
                  </a:rPr>
                  <a:t>Enter ?? For more action                                                     &gt;&gt;&gt;</a:t>
                </a:r>
                <a:endParaRPr lang="en-US" sz="2600" dirty="0">
                  <a:solidFill>
                    <a:srgbClr val="1601B3"/>
                  </a:solidFill>
                  <a:latin typeface="Arial Narrow" pitchFamily="34" charset="0"/>
                </a:endParaRPr>
              </a:p>
            </p:txBody>
          </p:sp>
        </p:grpSp>
      </p:grpSp>
      <p:pic>
        <p:nvPicPr>
          <p:cNvPr id="221188" name="Picture 4" descr="image of a frustrated man with his heads over his head"/>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imgEffect>
                  </a14:imgLayer>
                </a14:imgProps>
              </a:ext>
              <a:ext uri="{28A0092B-C50C-407E-A947-70E740481C1C}">
                <a14:useLocalDpi xmlns="" xmlns:a14="http://schemas.microsoft.com/office/drawing/2010/main" val="0"/>
              </a:ext>
            </a:extLst>
          </a:blip>
          <a:stretch>
            <a:fillRect/>
          </a:stretch>
        </p:blipFill>
        <p:spPr bwMode="auto">
          <a:xfrm>
            <a:off x="6697514" y="4596559"/>
            <a:ext cx="2618221" cy="1747377"/>
          </a:xfrm>
          <a:prstGeom prst="rect">
            <a:avLst/>
          </a:prstGeom>
          <a:noFill/>
          <a:ln w="9525">
            <a:noFill/>
            <a:miter lim="800000"/>
            <a:headEnd/>
            <a:tailEnd/>
          </a:ln>
        </p:spPr>
      </p:pic>
    </p:spTree>
    <p:extLst>
      <p:ext uri="{BB962C8B-B14F-4D97-AF65-F5344CB8AC3E}">
        <p14:creationId xmlns="" xmlns:p14="http://schemas.microsoft.com/office/powerpoint/2010/main" val="1291749599"/>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 man praying,"/>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 xmlns:a14="http://schemas.microsoft.com/office/drawing/2010/main">
                  <a14:imgLayer r:embed="rId4">
                    <a14:imgEffect>
                      <a14:colorTemperature colorTemp="7200"/>
                    </a14:imgEffect>
                  </a14:imgLayer>
                </a14:imgProps>
              </a:ext>
              <a:ext uri="{28A0092B-C50C-407E-A947-70E740481C1C}">
                <a14:useLocalDpi xmlns="" xmlns:a14="http://schemas.microsoft.com/office/drawing/2010/main" val="0"/>
              </a:ext>
            </a:extLst>
          </a:blip>
          <a:stretch>
            <a:fillRect/>
          </a:stretch>
        </p:blipFill>
        <p:spPr>
          <a:xfrm>
            <a:off x="580090" y="3657600"/>
            <a:ext cx="2135919" cy="3200400"/>
          </a:xfrm>
          <a:prstGeom prst="rect">
            <a:avLst/>
          </a:prstGeom>
        </p:spPr>
      </p:pic>
      <p:grpSp>
        <p:nvGrpSpPr>
          <p:cNvPr id="6" name="Group 5" descr="thought bubble over praying man's head contaning team members with hands in circle"/>
          <p:cNvGrpSpPr/>
          <p:nvPr/>
        </p:nvGrpSpPr>
        <p:grpSpPr>
          <a:xfrm>
            <a:off x="914400" y="304800"/>
            <a:ext cx="7295866" cy="3886201"/>
            <a:chOff x="990600" y="381000"/>
            <a:chExt cx="7295866" cy="3886201"/>
          </a:xfrm>
        </p:grpSpPr>
        <p:sp>
          <p:nvSpPr>
            <p:cNvPr id="3" name="Cloud Callout 2"/>
            <p:cNvSpPr/>
            <p:nvPr/>
          </p:nvSpPr>
          <p:spPr>
            <a:xfrm>
              <a:off x="990600" y="381000"/>
              <a:ext cx="7295866" cy="3352801"/>
            </a:xfrm>
            <a:prstGeom prst="cloudCallout">
              <a:avLst/>
            </a:prstGeom>
            <a:blipFill dpi="0" rotWithShape="1">
              <a:blip r:embed="rId5" cstate="print">
                <a:extLst>
                  <a:ext uri="{28A0092B-C50C-407E-A947-70E740481C1C}">
                    <a14:useLocalDpi xmlns=""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Connector 3"/>
            <p:cNvSpPr/>
            <p:nvPr/>
          </p:nvSpPr>
          <p:spPr>
            <a:xfrm>
              <a:off x="3137848" y="3505201"/>
              <a:ext cx="533400" cy="5334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p:cNvSpPr/>
            <p:nvPr/>
          </p:nvSpPr>
          <p:spPr>
            <a:xfrm>
              <a:off x="3023262" y="3853503"/>
              <a:ext cx="371333" cy="3429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p:cNvSpPr/>
            <p:nvPr/>
          </p:nvSpPr>
          <p:spPr>
            <a:xfrm>
              <a:off x="2971800" y="4114801"/>
              <a:ext cx="185667" cy="15240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 xmlns:p14="http://schemas.microsoft.com/office/powerpoint/2010/main" val="1234153474"/>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descr="Release events    Jul 16, 2013@14:55:29            Page:  1 of  2&#10;Event set up and maintenance – All entries/Truncated view&#10;        Event Name                                    Display Text            Active?  Event&#10;ADMIT FOR RESEARCH STUDY    ADMIT FOR RESEA&#10;ADMIT TO 23 HR OBSERVATION  ADMIT FOR 23HR O&#10;ADMIT TO 2W-SARRIP     ADMIT TO 2W-SARR&#10;ADMIT TO CLC                                ADMIT TO CLC&#10;ADMIT TO DOU                               ADMIT TO DOU&#10;ADMIT TO ICU      ADMIT TO ICU&#10;ADMIT TO WARD        ADMIT TO WARD&#10;ANESTHESIA      Anesthesia&#10;ASU (PRE-OP VISIT/EVAL)    ASU (PRE-OP VISIT/&#10;CHG TX SPEC TO DOU        TRANSFER TO DOU&#10;+                Select number or enter action desired                                 &gt;&gt;&gt;&#10;AE  Add/Edit  CC Create Child Event      DD Detailed Display&#10;AI   Activate/Inactivate CD Change Display          EP Edit Event Delay Par&#10;Select action: Next Screen//&#10;"/>
          <p:cNvSpPr txBox="1"/>
          <p:nvPr/>
        </p:nvSpPr>
        <p:spPr>
          <a:xfrm>
            <a:off x="51178" y="12510"/>
            <a:ext cx="9051878" cy="6894195"/>
          </a:xfrm>
          <a:prstGeom prst="rect">
            <a:avLst/>
          </a:prstGeom>
          <a:solidFill>
            <a:srgbClr val="130195"/>
          </a:solidFill>
          <a:ln w="38100">
            <a:solidFill>
              <a:srgbClr val="FFFF00"/>
            </a:solidFill>
          </a:ln>
        </p:spPr>
        <p:txBody>
          <a:bodyPr wrap="square" rtlCol="0">
            <a:spAutoFit/>
          </a:bodyPr>
          <a:lstStyle/>
          <a:p>
            <a:r>
              <a:rPr lang="en-US" sz="2600" u="sng" dirty="0" smtClean="0">
                <a:solidFill>
                  <a:srgbClr val="FFFF00"/>
                </a:solidFill>
                <a:latin typeface="Arial Narrow" pitchFamily="34" charset="0"/>
              </a:rPr>
              <a:t>Release events</a:t>
            </a:r>
            <a:r>
              <a:rPr lang="en-US" sz="2600" u="sng" dirty="0" smtClean="0">
                <a:solidFill>
                  <a:schemeClr val="bg1"/>
                </a:solidFill>
                <a:latin typeface="Arial Narrow" pitchFamily="34" charset="0"/>
              </a:rPr>
              <a:t>	   Jul 16, 2013@14:55:29	           Page:  1 of  2</a:t>
            </a:r>
          </a:p>
          <a:p>
            <a:r>
              <a:rPr lang="en-US" sz="2600" dirty="0" smtClean="0">
                <a:solidFill>
                  <a:schemeClr val="bg1"/>
                </a:solidFill>
                <a:latin typeface="Arial Narrow" pitchFamily="34" charset="0"/>
              </a:rPr>
              <a:t>Event set up and maintenance – All entries/Truncated view</a:t>
            </a:r>
          </a:p>
          <a:p>
            <a:r>
              <a:rPr lang="en-US" sz="2600" u="sng" dirty="0" smtClean="0">
                <a:solidFill>
                  <a:schemeClr val="bg1"/>
                </a:solidFill>
                <a:latin typeface="Arial Narrow" pitchFamily="34" charset="0"/>
              </a:rPr>
              <a:t>        Event Name                                    Display Text            Active?  Event</a:t>
            </a:r>
            <a:endParaRPr lang="en-US" sz="1600" dirty="0">
              <a:solidFill>
                <a:schemeClr val="bg1"/>
              </a:solidFill>
              <a:latin typeface="Arial Narrow" pitchFamily="34" charset="0"/>
            </a:endParaRPr>
          </a:p>
          <a:p>
            <a:pPr marL="514350" indent="-514350">
              <a:buAutoNum type="arabicPlain"/>
            </a:pPr>
            <a:r>
              <a:rPr lang="en-US" sz="2600" dirty="0" smtClean="0">
                <a:solidFill>
                  <a:schemeClr val="bg1"/>
                </a:solidFill>
                <a:latin typeface="Arial Narrow" pitchFamily="34" charset="0"/>
              </a:rPr>
              <a:t>ADMIT FOR RESEARCH STUDY	   ADMIT FOR RESEA</a:t>
            </a:r>
          </a:p>
          <a:p>
            <a:pPr marL="514350" indent="-514350">
              <a:buAutoNum type="arabicPlain"/>
            </a:pPr>
            <a:r>
              <a:rPr lang="en-US" sz="2600" dirty="0" smtClean="0">
                <a:solidFill>
                  <a:schemeClr val="bg1"/>
                </a:solidFill>
                <a:latin typeface="Arial Narrow" pitchFamily="34" charset="0"/>
              </a:rPr>
              <a:t>ADMIT TO 23 HR OBSERVATION  ADMIT FOR 23HR O</a:t>
            </a:r>
          </a:p>
          <a:p>
            <a:pPr marL="514350" indent="-514350">
              <a:buAutoNum type="arabicPlain"/>
            </a:pPr>
            <a:r>
              <a:rPr lang="en-US" sz="2600" dirty="0" smtClean="0">
                <a:solidFill>
                  <a:schemeClr val="bg1"/>
                </a:solidFill>
                <a:latin typeface="Arial Narrow" pitchFamily="34" charset="0"/>
              </a:rPr>
              <a:t>ADMIT TO 2W-SARRIP		   ADMIT TO 2W-SARR</a:t>
            </a:r>
          </a:p>
          <a:p>
            <a:pPr marL="514350" indent="-514350">
              <a:buAutoNum type="arabicPlain"/>
            </a:pPr>
            <a:r>
              <a:rPr lang="en-US" sz="2600" dirty="0" smtClean="0">
                <a:solidFill>
                  <a:schemeClr val="bg1"/>
                </a:solidFill>
                <a:latin typeface="Arial Narrow" pitchFamily="34" charset="0"/>
              </a:rPr>
              <a:t>ADMIT TO CLC                                ADMIT TO CLC</a:t>
            </a:r>
          </a:p>
          <a:p>
            <a:pPr marL="514350" indent="-514350">
              <a:buAutoNum type="arabicPlain"/>
            </a:pPr>
            <a:r>
              <a:rPr lang="en-US" sz="2600" dirty="0" smtClean="0">
                <a:solidFill>
                  <a:schemeClr val="bg1"/>
                </a:solidFill>
                <a:latin typeface="Arial Narrow" pitchFamily="34" charset="0"/>
              </a:rPr>
              <a:t>ADMIT TO DOU                               ADMIT TO DOU</a:t>
            </a:r>
          </a:p>
          <a:p>
            <a:pPr marL="514350" indent="-514350">
              <a:buAutoNum type="arabicPlain"/>
            </a:pPr>
            <a:r>
              <a:rPr lang="en-US" sz="2600" dirty="0" smtClean="0">
                <a:solidFill>
                  <a:schemeClr val="bg1"/>
                </a:solidFill>
                <a:latin typeface="Arial Narrow" pitchFamily="34" charset="0"/>
              </a:rPr>
              <a:t>ADMIT TO ICU			   ADMIT TO ICU</a:t>
            </a:r>
          </a:p>
          <a:p>
            <a:pPr marL="514350" indent="-514350">
              <a:buAutoNum type="arabicPlain"/>
            </a:pPr>
            <a:r>
              <a:rPr lang="en-US" sz="2600" dirty="0" smtClean="0">
                <a:solidFill>
                  <a:schemeClr val="bg1"/>
                </a:solidFill>
                <a:latin typeface="Arial Narrow" pitchFamily="34" charset="0"/>
              </a:rPr>
              <a:t>ADMIT TO WARD		  	   ADMIT TO WARD</a:t>
            </a:r>
          </a:p>
          <a:p>
            <a:pPr marL="514350" indent="-514350">
              <a:buAutoNum type="arabicPlain"/>
            </a:pPr>
            <a:r>
              <a:rPr lang="en-US" sz="2600" dirty="0" smtClean="0">
                <a:solidFill>
                  <a:schemeClr val="bg1"/>
                </a:solidFill>
                <a:latin typeface="Arial Narrow" pitchFamily="34" charset="0"/>
              </a:rPr>
              <a:t>ANESTHESIA			   Anesthesia</a:t>
            </a:r>
          </a:p>
          <a:p>
            <a:pPr marL="514350" indent="-514350">
              <a:buAutoNum type="arabicPlain"/>
            </a:pPr>
            <a:r>
              <a:rPr lang="en-US" sz="2600" dirty="0" smtClean="0">
                <a:solidFill>
                  <a:schemeClr val="bg1"/>
                </a:solidFill>
                <a:latin typeface="Arial Narrow" pitchFamily="34" charset="0"/>
              </a:rPr>
              <a:t>ASU (PRE-OP VISIT/EVAL)	   ASU (PRE-OP VISIT/</a:t>
            </a:r>
          </a:p>
          <a:p>
            <a:pPr marL="514350" indent="-514350">
              <a:buAutoNum type="arabicPlain"/>
            </a:pPr>
            <a:r>
              <a:rPr lang="en-US" sz="2600" dirty="0" smtClean="0">
                <a:solidFill>
                  <a:schemeClr val="bg1"/>
                </a:solidFill>
                <a:latin typeface="Arial Narrow" pitchFamily="34" charset="0"/>
              </a:rPr>
              <a:t>CHG TX SPEC TO DOU	    	  TRANSFER TO DOU</a:t>
            </a:r>
          </a:p>
          <a:p>
            <a:r>
              <a:rPr lang="en-US" sz="2600" dirty="0" smtClean="0">
                <a:solidFill>
                  <a:schemeClr val="bg1"/>
                </a:solidFill>
                <a:latin typeface="Arial Narrow" pitchFamily="34" charset="0"/>
              </a:rPr>
              <a:t>+                Select number or enter action desired                                 &gt;&gt;&gt;</a:t>
            </a:r>
          </a:p>
          <a:p>
            <a:r>
              <a:rPr lang="en-US" sz="2600" dirty="0" smtClean="0">
                <a:solidFill>
                  <a:schemeClr val="bg1"/>
                </a:solidFill>
                <a:latin typeface="Arial Narrow" pitchFamily="34" charset="0"/>
              </a:rPr>
              <a:t>AE  Add/Edit		CC Create Child Event	     DD Detailed Display</a:t>
            </a:r>
          </a:p>
          <a:p>
            <a:r>
              <a:rPr lang="en-US" sz="2600" dirty="0" smtClean="0">
                <a:solidFill>
                  <a:schemeClr val="bg1"/>
                </a:solidFill>
                <a:latin typeface="Arial Narrow" pitchFamily="34" charset="0"/>
              </a:rPr>
              <a:t>AI   Activate/Inactivate	CD Change Display</a:t>
            </a:r>
            <a:r>
              <a:rPr lang="en-US" sz="2600" dirty="0">
                <a:solidFill>
                  <a:schemeClr val="bg1"/>
                </a:solidFill>
                <a:latin typeface="Arial Narrow" pitchFamily="34" charset="0"/>
              </a:rPr>
              <a:t> </a:t>
            </a:r>
            <a:r>
              <a:rPr lang="en-US" sz="2600" dirty="0" smtClean="0">
                <a:solidFill>
                  <a:schemeClr val="bg1"/>
                </a:solidFill>
                <a:latin typeface="Arial Narrow" pitchFamily="34" charset="0"/>
              </a:rPr>
              <a:t>         EP Edit Event Delay Par</a:t>
            </a:r>
          </a:p>
          <a:p>
            <a:r>
              <a:rPr lang="en-US" sz="2600" dirty="0" smtClean="0">
                <a:solidFill>
                  <a:schemeClr val="bg1"/>
                </a:solidFill>
                <a:latin typeface="Arial Narrow" pitchFamily="34" charset="0"/>
              </a:rPr>
              <a:t>Select action: Next Screen//</a:t>
            </a:r>
            <a:endParaRPr lang="en-US" sz="2600" dirty="0">
              <a:solidFill>
                <a:schemeClr val="bg1"/>
              </a:solidFill>
              <a:latin typeface="Arial Narrow" pitchFamily="34" charset="0"/>
            </a:endParaRPr>
          </a:p>
        </p:txBody>
      </p:sp>
      <p:sp>
        <p:nvSpPr>
          <p:cNvPr id="5" name="TextBox 4" descr="+                Select number or enter action desired                                 &gt;&gt;&gt;&#10;"/>
          <p:cNvSpPr txBox="1"/>
          <p:nvPr/>
        </p:nvSpPr>
        <p:spPr>
          <a:xfrm>
            <a:off x="89848" y="5245744"/>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Select number or enter action desired                                 </a:t>
            </a:r>
            <a:r>
              <a:rPr lang="en-US" sz="2600" dirty="0" smtClean="0">
                <a:solidFill>
                  <a:srgbClr val="1601B3"/>
                </a:solidFill>
                <a:latin typeface="Arial Narrow" pitchFamily="34" charset="0"/>
              </a:rPr>
              <a:t>&gt;&gt;&gt;</a:t>
            </a:r>
            <a:endParaRPr lang="en-US" sz="2600" dirty="0">
              <a:solidFill>
                <a:srgbClr val="1601B3"/>
              </a:solidFill>
              <a:latin typeface="Arial Narrow" pitchFamily="34" charset="0"/>
            </a:endParaRPr>
          </a:p>
        </p:txBody>
      </p:sp>
      <p:sp>
        <p:nvSpPr>
          <p:cNvPr id="10" name="TextBox 9" descr="Y A&#10;Y A&#10;Y A&#10;Y A&#10;Y A&#10;Y A&#10;Y A&#10;Y M&#10;Y M&#10;Y T&#10;"/>
          <p:cNvSpPr txBox="1"/>
          <p:nvPr/>
        </p:nvSpPr>
        <p:spPr>
          <a:xfrm>
            <a:off x="7598392" y="1199983"/>
            <a:ext cx="1483056" cy="4093428"/>
          </a:xfrm>
          <a:prstGeom prst="rect">
            <a:avLst/>
          </a:prstGeom>
          <a:noFill/>
        </p:spPr>
        <p:txBody>
          <a:bodyPr wrap="square" rtlCol="0">
            <a:spAutoFit/>
          </a:bodyPr>
          <a:lstStyle/>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A</a:t>
            </a:r>
          </a:p>
          <a:p>
            <a:r>
              <a:rPr lang="en-US" sz="2600" dirty="0" smtClean="0">
                <a:solidFill>
                  <a:schemeClr val="bg1"/>
                </a:solidFill>
                <a:latin typeface="Arial Narrow" pitchFamily="34" charset="0"/>
              </a:rPr>
              <a:t>Y	M</a:t>
            </a:r>
          </a:p>
          <a:p>
            <a:r>
              <a:rPr lang="en-US" sz="2600" dirty="0" smtClean="0">
                <a:solidFill>
                  <a:schemeClr val="bg1"/>
                </a:solidFill>
                <a:latin typeface="Arial Narrow" pitchFamily="34" charset="0"/>
              </a:rPr>
              <a:t>Y	M</a:t>
            </a:r>
          </a:p>
          <a:p>
            <a:r>
              <a:rPr lang="en-US" sz="2600" dirty="0" smtClean="0">
                <a:solidFill>
                  <a:schemeClr val="bg1"/>
                </a:solidFill>
                <a:latin typeface="Arial Narrow" pitchFamily="34" charset="0"/>
              </a:rPr>
              <a:t>Y	T</a:t>
            </a:r>
            <a:endParaRPr lang="en-US" sz="2600" dirty="0">
              <a:solidFill>
                <a:schemeClr val="bg1"/>
              </a:solidFill>
              <a:latin typeface="Arial Narrow" pitchFamily="34" charset="0"/>
            </a:endParaRPr>
          </a:p>
        </p:txBody>
      </p:sp>
      <p:sp>
        <p:nvSpPr>
          <p:cNvPr id="18" name="TextBox 17" descr="          1       Auto-DC Rules  &#10;          2      Release Events&#10;"/>
          <p:cNvSpPr txBox="1"/>
          <p:nvPr/>
        </p:nvSpPr>
        <p:spPr>
          <a:xfrm>
            <a:off x="2438400" y="258645"/>
            <a:ext cx="6096000" cy="892552"/>
          </a:xfrm>
          <a:prstGeom prst="rect">
            <a:avLst/>
          </a:prstGeom>
          <a:solidFill>
            <a:srgbClr val="002060"/>
          </a:solidFill>
          <a:ln w="57150">
            <a:solidFill>
              <a:srgbClr val="FFFF00"/>
            </a:solidFill>
          </a:ln>
        </p:spPr>
        <p:txBody>
          <a:bodyPr wrap="square" rtlCol="0">
            <a:spAutoFit/>
          </a:bodyPr>
          <a:lstStyle/>
          <a:p>
            <a:r>
              <a:rPr lang="en-US" sz="2600" dirty="0" smtClean="0">
                <a:solidFill>
                  <a:schemeClr val="bg1"/>
                </a:solidFill>
                <a:latin typeface="Arial Narrow" pitchFamily="34" charset="0"/>
              </a:rPr>
              <a:t>          1       Auto-DC Rules		</a:t>
            </a:r>
          </a:p>
          <a:p>
            <a:r>
              <a:rPr lang="en-US" sz="2600" dirty="0" smtClean="0">
                <a:solidFill>
                  <a:schemeClr val="bg1"/>
                </a:solidFill>
                <a:latin typeface="Arial Narrow" pitchFamily="34" charset="0"/>
              </a:rPr>
              <a:t>          2      Release Events</a:t>
            </a:r>
            <a:endParaRPr lang="en-US" sz="2600" dirty="0">
              <a:solidFill>
                <a:schemeClr val="bg1"/>
              </a:solidFill>
              <a:latin typeface="Arial Narrow" pitchFamily="34" charset="0"/>
            </a:endParaRPr>
          </a:p>
        </p:txBody>
      </p:sp>
      <p:sp>
        <p:nvSpPr>
          <p:cNvPr id="26" name="Rounded Rectangle 25" descr="green rounded rectangle highlighting Release Events"/>
          <p:cNvSpPr/>
          <p:nvPr/>
        </p:nvSpPr>
        <p:spPr>
          <a:xfrm>
            <a:off x="3745179" y="645990"/>
            <a:ext cx="2057400"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descr="green rounded rectangle highlighting AI   Activate/Inactivate"/>
          <p:cNvSpPr/>
          <p:nvPr/>
        </p:nvSpPr>
        <p:spPr>
          <a:xfrm>
            <a:off x="89848" y="5936107"/>
            <a:ext cx="2729552"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descr="green rectangle highlighting 2:05 PM&#10;"/>
          <p:cNvSpPr txBox="1"/>
          <p:nvPr/>
        </p:nvSpPr>
        <p:spPr>
          <a:xfrm>
            <a:off x="6437801" y="321900"/>
            <a:ext cx="1903256" cy="707886"/>
          </a:xfrm>
          <a:prstGeom prst="rect">
            <a:avLst/>
          </a:prstGeom>
          <a:solidFill>
            <a:srgbClr val="FFFF00"/>
          </a:solidFill>
          <a:ln w="63500">
            <a:solidFill>
              <a:srgbClr val="46E23E"/>
            </a:solidFill>
          </a:ln>
        </p:spPr>
        <p:txBody>
          <a:bodyPr wrap="square" rtlCol="0">
            <a:spAutoFit/>
          </a:bodyPr>
          <a:lstStyle/>
          <a:p>
            <a:pPr algn="ctr"/>
            <a:r>
              <a:rPr lang="en-US" sz="4000" dirty="0" smtClean="0"/>
              <a:t>2:05 PM</a:t>
            </a:r>
            <a:endParaRPr lang="en-US" sz="4000" dirty="0"/>
          </a:p>
        </p:txBody>
      </p:sp>
      <p:sp>
        <p:nvSpPr>
          <p:cNvPr id="30" name="Rounded Rectangle 29" descr="green rounded rectangle highlighting ADMIT TO WARD"/>
          <p:cNvSpPr/>
          <p:nvPr/>
        </p:nvSpPr>
        <p:spPr>
          <a:xfrm>
            <a:off x="89848" y="3595515"/>
            <a:ext cx="2729552" cy="457200"/>
          </a:xfrm>
          <a:prstGeom prst="roundRect">
            <a:avLst/>
          </a:prstGeom>
          <a:noFill/>
          <a:ln w="38100">
            <a:solidFill>
              <a:srgbClr val="28F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851894716"/>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green rounded rectangle highlighting"/>
          <p:cNvGrpSpPr/>
          <p:nvPr/>
        </p:nvGrpSpPr>
        <p:grpSpPr>
          <a:xfrm>
            <a:off x="51178" y="658521"/>
            <a:ext cx="9051878" cy="5478423"/>
            <a:chOff x="51178" y="12510"/>
            <a:chExt cx="9051878" cy="5478423"/>
          </a:xfrm>
        </p:grpSpPr>
        <p:sp>
          <p:nvSpPr>
            <p:cNvPr id="12" name="TextBox 11" descr="&#10;AE   Add/Edit             CC   Create Child Event   DD   Detailed Display&#10;AI    Activate/Inactive CD   Change Display        EP   Edit Event Delay Param&#10;Select action: Quit// AE   Add/Edit&#10;&#10;NAME:  ADMIT TO WARD&#10;DISPLAY TEXT:  ADMIT TO WARD&#10;TYPE OF EVENT:  ADMISSION//&#10;ADMIT TO DIVISION:  SAN DIEGO HCS//&#10;MAS MOVEMENT TYPE:&#10;Select INCLUDED TREATING SPECIALTIES:  OR SUITE *Intra-Op*/PACU &#10;    //@&#10;      SURE YOU WANT TO DELETE THE ENTIRE INCLUDED TRAINING SPECIALTIES?  Y  (Yes)&#10;"/>
            <p:cNvSpPr txBox="1"/>
            <p:nvPr/>
          </p:nvSpPr>
          <p:spPr>
            <a:xfrm>
              <a:off x="51178" y="12510"/>
              <a:ext cx="9051878" cy="5478423"/>
            </a:xfrm>
            <a:prstGeom prst="rect">
              <a:avLst/>
            </a:prstGeom>
            <a:solidFill>
              <a:srgbClr val="130195"/>
            </a:solidFill>
            <a:ln w="38100">
              <a:solidFill>
                <a:srgbClr val="FFFF00"/>
              </a:solidFill>
            </a:ln>
          </p:spPr>
          <p:txBody>
            <a:bodyPr wrap="square" rtlCol="0">
              <a:spAutoFit/>
            </a:bodyPr>
            <a:lstStyle/>
            <a:p>
              <a:endParaRPr lang="en-US" sz="2500" u="sng" dirty="0" smtClean="0">
                <a:solidFill>
                  <a:srgbClr val="FFFF00"/>
                </a:solidFill>
                <a:latin typeface="Arial Narrow" pitchFamily="34" charset="0"/>
              </a:endParaRPr>
            </a:p>
            <a:p>
              <a:r>
                <a:rPr lang="en-US" sz="2500" dirty="0" smtClean="0">
                  <a:solidFill>
                    <a:schemeClr val="bg1"/>
                  </a:solidFill>
                  <a:latin typeface="Arial Narrow" pitchFamily="34" charset="0"/>
                </a:rPr>
                <a:t>AE   Add/Edit             CC   Create Child Event   DD   Detailed Display</a:t>
              </a:r>
            </a:p>
            <a:p>
              <a:r>
                <a:rPr lang="en-US" sz="2500" dirty="0" smtClean="0">
                  <a:solidFill>
                    <a:schemeClr val="bg1"/>
                  </a:solidFill>
                  <a:latin typeface="Arial Narrow" pitchFamily="34" charset="0"/>
                </a:rPr>
                <a:t>AI    Activate/Inactive CD   Change Display        EP   Edit Event Delay Param</a:t>
              </a:r>
            </a:p>
            <a:p>
              <a:r>
                <a:rPr lang="en-US" sz="2500" dirty="0" smtClean="0">
                  <a:solidFill>
                    <a:schemeClr val="bg1"/>
                  </a:solidFill>
                  <a:latin typeface="Arial Narrow" pitchFamily="34" charset="0"/>
                </a:rPr>
                <a:t>Select action: Quit// AE   Add/Edit</a:t>
              </a:r>
            </a:p>
            <a:p>
              <a:endParaRPr lang="en-US" sz="2500" dirty="0">
                <a:solidFill>
                  <a:schemeClr val="bg1"/>
                </a:solidFill>
                <a:latin typeface="Arial Narrow" pitchFamily="34" charset="0"/>
              </a:endParaRPr>
            </a:p>
            <a:p>
              <a:r>
                <a:rPr lang="en-US" sz="2500" dirty="0" smtClean="0">
                  <a:solidFill>
                    <a:schemeClr val="bg1"/>
                  </a:solidFill>
                  <a:latin typeface="Arial Narrow" pitchFamily="34" charset="0"/>
                </a:rPr>
                <a:t>NAME:  ADMIT TO WARD</a:t>
              </a:r>
            </a:p>
            <a:p>
              <a:r>
                <a:rPr lang="en-US" sz="2500" dirty="0" smtClean="0">
                  <a:solidFill>
                    <a:schemeClr val="bg1"/>
                  </a:solidFill>
                  <a:latin typeface="Arial Narrow" pitchFamily="34" charset="0"/>
                </a:rPr>
                <a:t>DISPLAY TEXT:  ADMIT TO WARD</a:t>
              </a:r>
            </a:p>
            <a:p>
              <a:r>
                <a:rPr lang="en-US" sz="2500" dirty="0" smtClean="0">
                  <a:solidFill>
                    <a:schemeClr val="bg1"/>
                  </a:solidFill>
                  <a:latin typeface="Arial Narrow" pitchFamily="34" charset="0"/>
                </a:rPr>
                <a:t>TYPE OF EVENT:  ADMISSION//</a:t>
              </a:r>
            </a:p>
            <a:p>
              <a:r>
                <a:rPr lang="en-US" sz="2500" dirty="0" smtClean="0">
                  <a:solidFill>
                    <a:schemeClr val="bg1"/>
                  </a:solidFill>
                  <a:latin typeface="Arial Narrow" pitchFamily="34" charset="0"/>
                </a:rPr>
                <a:t>ADMIT TO DIVISION:  SAN DIEGO HCS//</a:t>
              </a:r>
            </a:p>
            <a:p>
              <a:r>
                <a:rPr lang="en-US" sz="2500" dirty="0" smtClean="0">
                  <a:solidFill>
                    <a:schemeClr val="bg1"/>
                  </a:solidFill>
                  <a:latin typeface="Arial Narrow" pitchFamily="34" charset="0"/>
                </a:rPr>
                <a:t>MAS MOVEMENT TYPE:</a:t>
              </a:r>
            </a:p>
            <a:p>
              <a:r>
                <a:rPr lang="en-US" sz="2500" dirty="0" smtClean="0">
                  <a:solidFill>
                    <a:schemeClr val="bg1"/>
                  </a:solidFill>
                  <a:latin typeface="Arial Narrow" pitchFamily="34" charset="0"/>
                </a:rPr>
                <a:t>Select INCLUDED TREATING SPECIALTIES:  OR SUITE *Intra-Op*/PACU </a:t>
              </a:r>
            </a:p>
            <a:p>
              <a:r>
                <a:rPr lang="en-US" sz="2500" dirty="0">
                  <a:solidFill>
                    <a:schemeClr val="bg1"/>
                  </a:solidFill>
                  <a:latin typeface="Arial Narrow" pitchFamily="34" charset="0"/>
                </a:rPr>
                <a:t>	</a:t>
              </a:r>
              <a:r>
                <a:rPr lang="en-US" sz="2500" dirty="0" smtClean="0">
                  <a:solidFill>
                    <a:schemeClr val="bg1"/>
                  </a:solidFill>
                  <a:latin typeface="Arial Narrow" pitchFamily="34" charset="0"/>
                </a:rPr>
                <a:t>   //@</a:t>
              </a:r>
            </a:p>
            <a:p>
              <a:r>
                <a:rPr lang="en-US" sz="2500" dirty="0" smtClean="0">
                  <a:solidFill>
                    <a:schemeClr val="bg1"/>
                  </a:solidFill>
                  <a:latin typeface="Arial Narrow" pitchFamily="34" charset="0"/>
                </a:rPr>
                <a:t>      SURE YOU WANT TO DELETE THE ENTIRE INCLUDED TRAINING SPECIALTIES?  Y  (Yes)</a:t>
              </a:r>
            </a:p>
          </p:txBody>
        </p:sp>
        <p:sp>
          <p:nvSpPr>
            <p:cNvPr id="13" name="TextBox 12" descr="+                Select number or enter action desired                  &gt;&gt;&gt;&#10;"/>
            <p:cNvSpPr txBox="1"/>
            <p:nvPr/>
          </p:nvSpPr>
          <p:spPr>
            <a:xfrm>
              <a:off x="89848" y="58458"/>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Select number or enter action desired                                 </a:t>
              </a:r>
              <a:r>
                <a:rPr lang="en-US" sz="2600" dirty="0" smtClean="0">
                  <a:solidFill>
                    <a:srgbClr val="1601B3"/>
                  </a:solidFill>
                  <a:latin typeface="Arial Narrow" pitchFamily="34" charset="0"/>
                </a:rPr>
                <a:t>&gt;&gt;&gt;</a:t>
              </a:r>
              <a:endParaRPr lang="en-US" sz="2600" dirty="0">
                <a:solidFill>
                  <a:srgbClr val="1601B3"/>
                </a:solidFill>
                <a:latin typeface="Arial Narrow" pitchFamily="34" charset="0"/>
              </a:endParaRPr>
            </a:p>
          </p:txBody>
        </p:sp>
        <p:sp>
          <p:nvSpPr>
            <p:cNvPr id="14" name="Rounded Rectangle 13" descr="rounded green rectangle with text AE   Add/Edit"/>
            <p:cNvSpPr/>
            <p:nvPr/>
          </p:nvSpPr>
          <p:spPr>
            <a:xfrm>
              <a:off x="69376" y="424218"/>
              <a:ext cx="1676400" cy="45720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TextBox 14" descr="green rounded rectangle highlighting 2:08 PM&#10;"/>
            <p:cNvSpPr txBox="1"/>
            <p:nvPr/>
          </p:nvSpPr>
          <p:spPr>
            <a:xfrm>
              <a:off x="6705600" y="1905000"/>
              <a:ext cx="1955800" cy="707886"/>
            </a:xfrm>
            <a:prstGeom prst="rect">
              <a:avLst/>
            </a:prstGeom>
            <a:solidFill>
              <a:srgbClr val="FFFF00"/>
            </a:solidFill>
            <a:ln w="63500">
              <a:solidFill>
                <a:srgbClr val="46E23E"/>
              </a:solidFill>
            </a:ln>
          </p:spPr>
          <p:txBody>
            <a:bodyPr wrap="square" rtlCol="0">
              <a:spAutoFit/>
            </a:bodyPr>
            <a:lstStyle/>
            <a:p>
              <a:pPr algn="ctr"/>
              <a:r>
                <a:rPr lang="en-US" sz="4000" dirty="0" smtClean="0"/>
                <a:t>2:08 PM</a:t>
              </a:r>
              <a:endParaRPr lang="en-US" sz="4000" dirty="0"/>
            </a:p>
          </p:txBody>
        </p:sp>
      </p:grpSp>
    </p:spTree>
    <p:extLst>
      <p:ext uri="{BB962C8B-B14F-4D97-AF65-F5344CB8AC3E}">
        <p14:creationId xmlns="" xmlns:p14="http://schemas.microsoft.com/office/powerpoint/2010/main" val="1042018087"/>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reen rectangle highlighting 2:10 PM&#10;"/>
          <p:cNvGrpSpPr/>
          <p:nvPr/>
        </p:nvGrpSpPr>
        <p:grpSpPr>
          <a:xfrm>
            <a:off x="35256" y="1281752"/>
            <a:ext cx="9051878" cy="2967692"/>
            <a:chOff x="76200" y="639852"/>
            <a:chExt cx="9051878" cy="2967692"/>
          </a:xfrm>
        </p:grpSpPr>
        <p:sp>
          <p:nvSpPr>
            <p:cNvPr id="12" name="TextBox 11" descr="screen shot:&#10;AE   Add/Edit             CC   Create Child Event   DD   Detailed Display&#10;AI    Activate/Inactive CD   Change Display        EP   Edit Event Delay Param&#10;Select action: Quit// AE   Add/Edit&#10;"/>
            <p:cNvSpPr txBox="1"/>
            <p:nvPr/>
          </p:nvSpPr>
          <p:spPr>
            <a:xfrm>
              <a:off x="76200" y="1976328"/>
              <a:ext cx="9051878" cy="1631216"/>
            </a:xfrm>
            <a:prstGeom prst="rect">
              <a:avLst/>
            </a:prstGeom>
            <a:solidFill>
              <a:srgbClr val="130195"/>
            </a:solidFill>
            <a:ln w="38100">
              <a:solidFill>
                <a:srgbClr val="FFFF00"/>
              </a:solidFill>
            </a:ln>
          </p:spPr>
          <p:txBody>
            <a:bodyPr wrap="square" rtlCol="0">
              <a:spAutoFit/>
            </a:bodyPr>
            <a:lstStyle/>
            <a:p>
              <a:endParaRPr lang="en-US" sz="2500" u="sng" dirty="0" smtClean="0">
                <a:solidFill>
                  <a:srgbClr val="FFFF00"/>
                </a:solidFill>
                <a:latin typeface="Arial Narrow" pitchFamily="34" charset="0"/>
              </a:endParaRPr>
            </a:p>
            <a:p>
              <a:r>
                <a:rPr lang="en-US" sz="2500" dirty="0" smtClean="0">
                  <a:solidFill>
                    <a:schemeClr val="bg1"/>
                  </a:solidFill>
                  <a:latin typeface="Arial Narrow" pitchFamily="34" charset="0"/>
                </a:rPr>
                <a:t>AE   Add/Edit             CC   Create Child Event   DD   Detailed Display</a:t>
              </a:r>
            </a:p>
            <a:p>
              <a:r>
                <a:rPr lang="en-US" sz="2500" dirty="0" smtClean="0">
                  <a:solidFill>
                    <a:schemeClr val="bg1"/>
                  </a:solidFill>
                  <a:latin typeface="Arial Narrow" pitchFamily="34" charset="0"/>
                </a:rPr>
                <a:t>AI    Activate/Inactive CD   Change Display        EP   Edit Event Delay Param</a:t>
              </a:r>
            </a:p>
            <a:p>
              <a:r>
                <a:rPr lang="en-US" sz="2500" dirty="0" smtClean="0">
                  <a:solidFill>
                    <a:schemeClr val="bg1"/>
                  </a:solidFill>
                  <a:latin typeface="Arial Narrow" pitchFamily="34" charset="0"/>
                </a:rPr>
                <a:t>Select action: Quit// </a:t>
              </a:r>
              <a:r>
                <a:rPr lang="en-US" sz="2500" dirty="0" smtClean="0">
                  <a:solidFill>
                    <a:schemeClr val="bg1"/>
                  </a:solidFill>
                  <a:latin typeface="Arial Narrow" pitchFamily="34" charset="0"/>
                </a:rPr>
                <a:t>AI   Activate/Inactive</a:t>
              </a:r>
              <a:endParaRPr lang="en-US" sz="2500" dirty="0" smtClean="0">
                <a:solidFill>
                  <a:schemeClr val="bg1"/>
                </a:solidFill>
                <a:latin typeface="Arial Narrow" pitchFamily="34" charset="0"/>
              </a:endParaRPr>
            </a:p>
          </p:txBody>
        </p:sp>
        <p:sp>
          <p:nvSpPr>
            <p:cNvPr id="18" name="TextBox 17" descr="+                Select number or enter action desired                                 &gt;&gt;&gt;&#10;"/>
            <p:cNvSpPr txBox="1"/>
            <p:nvPr/>
          </p:nvSpPr>
          <p:spPr>
            <a:xfrm>
              <a:off x="121692" y="2030920"/>
              <a:ext cx="8991600" cy="365760"/>
            </a:xfrm>
            <a:prstGeom prst="rect">
              <a:avLst/>
            </a:prstGeom>
            <a:solidFill>
              <a:schemeClr val="bg1"/>
            </a:solidFill>
            <a:ln>
              <a:noFill/>
            </a:ln>
          </p:spPr>
          <p:txBody>
            <a:bodyPr wrap="square" rtlCol="0" anchor="ctr" anchorCtr="1">
              <a:spAutoFit/>
            </a:bodyPr>
            <a:lstStyle/>
            <a:p>
              <a:r>
                <a:rPr lang="en-US" sz="2600" dirty="0">
                  <a:solidFill>
                    <a:srgbClr val="1601B3"/>
                  </a:solidFill>
                  <a:latin typeface="Arial Narrow" pitchFamily="34" charset="0"/>
                </a:rPr>
                <a:t>+                Select number or enter action desired                                 </a:t>
              </a:r>
              <a:r>
                <a:rPr lang="en-US" sz="2600" dirty="0" smtClean="0">
                  <a:solidFill>
                    <a:srgbClr val="1601B3"/>
                  </a:solidFill>
                  <a:latin typeface="Arial Narrow" pitchFamily="34" charset="0"/>
                </a:rPr>
                <a:t>&gt;&gt;&gt;</a:t>
              </a:r>
              <a:endParaRPr lang="en-US" sz="2600" dirty="0">
                <a:solidFill>
                  <a:srgbClr val="1601B3"/>
                </a:solidFill>
                <a:latin typeface="Arial Narrow" pitchFamily="34" charset="0"/>
              </a:endParaRPr>
            </a:p>
          </p:txBody>
        </p:sp>
        <p:sp>
          <p:nvSpPr>
            <p:cNvPr id="19" name="TextBox 18"/>
            <p:cNvSpPr txBox="1"/>
            <p:nvPr/>
          </p:nvSpPr>
          <p:spPr>
            <a:xfrm>
              <a:off x="1251044" y="639852"/>
              <a:ext cx="1955800" cy="707886"/>
            </a:xfrm>
            <a:prstGeom prst="rect">
              <a:avLst/>
            </a:prstGeom>
            <a:solidFill>
              <a:srgbClr val="FFFF00"/>
            </a:solidFill>
            <a:ln w="63500">
              <a:solidFill>
                <a:srgbClr val="46E23E"/>
              </a:solidFill>
            </a:ln>
          </p:spPr>
          <p:txBody>
            <a:bodyPr wrap="square" rtlCol="0">
              <a:spAutoFit/>
            </a:bodyPr>
            <a:lstStyle/>
            <a:p>
              <a:pPr algn="ctr"/>
              <a:r>
                <a:rPr lang="en-US" sz="4000" dirty="0" smtClean="0"/>
                <a:t>2:10 PM</a:t>
              </a:r>
              <a:endParaRPr lang="en-US" sz="4000" dirty="0"/>
            </a:p>
          </p:txBody>
        </p:sp>
      </p:grpSp>
      <p:sp>
        <p:nvSpPr>
          <p:cNvPr id="3" name="Rounded Rectangle 2" descr="green rounded rectangle highlighting AI    Activate/Inactive"/>
          <p:cNvSpPr/>
          <p:nvPr/>
        </p:nvSpPr>
        <p:spPr>
          <a:xfrm>
            <a:off x="62550" y="3379244"/>
            <a:ext cx="2528249" cy="528564"/>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6" name="Picture 5" descr="image of a smilng man looking over a sceen sho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bwMode="auto">
          <a:xfrm>
            <a:off x="5881099" y="1295400"/>
            <a:ext cx="2927538" cy="1953813"/>
          </a:xfrm>
          <a:prstGeom prst="rect">
            <a:avLst/>
          </a:prstGeom>
          <a:noFill/>
          <a:ln w="9525">
            <a:noFill/>
            <a:miter lim="800000"/>
            <a:headEnd/>
            <a:tailEnd/>
          </a:ln>
        </p:spPr>
      </p:pic>
    </p:spTree>
    <p:extLst>
      <p:ext uri="{BB962C8B-B14F-4D97-AF65-F5344CB8AC3E}">
        <p14:creationId xmlns="" xmlns:p14="http://schemas.microsoft.com/office/powerpoint/2010/main" val="993996199"/>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DGPM IS PATIENT INFORMATION  Treating Specialty Inpatient Info&#10;"/>
          <p:cNvSpPr txBox="1"/>
          <p:nvPr/>
        </p:nvSpPr>
        <p:spPr>
          <a:xfrm>
            <a:off x="21608" y="1923588"/>
            <a:ext cx="9108744" cy="1384995"/>
          </a:xfrm>
          <a:prstGeom prst="rect">
            <a:avLst/>
          </a:prstGeom>
          <a:solidFill>
            <a:srgbClr val="130195"/>
          </a:solidFill>
          <a:ln w="38100">
            <a:solidFill>
              <a:srgbClr val="FFFF00"/>
            </a:solidFill>
          </a:ln>
        </p:spPr>
        <p:txBody>
          <a:bodyPr wrap="square" rtlCol="0">
            <a:spAutoFit/>
          </a:bodyPr>
          <a:lstStyle/>
          <a:p>
            <a:endParaRPr lang="en-US" sz="2800" dirty="0" smtClean="0">
              <a:solidFill>
                <a:schemeClr val="bg1"/>
              </a:solidFill>
              <a:latin typeface="Arial Narrow" pitchFamily="34" charset="0"/>
            </a:endParaRPr>
          </a:p>
          <a:p>
            <a:r>
              <a:rPr lang="en-US" sz="2800" dirty="0" smtClean="0">
                <a:solidFill>
                  <a:schemeClr val="bg1"/>
                </a:solidFill>
                <a:latin typeface="Arial Narrow" pitchFamily="34" charset="0"/>
              </a:rPr>
              <a:t>DGPM </a:t>
            </a:r>
            <a:r>
              <a:rPr lang="en-US" sz="2800" dirty="0" smtClean="0">
                <a:solidFill>
                  <a:schemeClr val="bg1"/>
                </a:solidFill>
                <a:latin typeface="Arial Narrow" pitchFamily="34" charset="0"/>
              </a:rPr>
              <a:t>TS </a:t>
            </a:r>
            <a:r>
              <a:rPr lang="en-US" sz="2800" dirty="0" smtClean="0">
                <a:solidFill>
                  <a:schemeClr val="bg1"/>
                </a:solidFill>
                <a:latin typeface="Arial Narrow" pitchFamily="34" charset="0"/>
              </a:rPr>
              <a:t>PATIENT INFORMATION </a:t>
            </a:r>
            <a:r>
              <a:rPr lang="en-US" sz="2800" dirty="0" smtClean="0">
                <a:solidFill>
                  <a:schemeClr val="bg1"/>
                </a:solidFill>
                <a:latin typeface="Arial Narrow" pitchFamily="34" charset="0"/>
              </a:rPr>
              <a:t>Treating </a:t>
            </a:r>
            <a:r>
              <a:rPr lang="en-US" sz="2800" dirty="0" smtClean="0">
                <a:solidFill>
                  <a:schemeClr val="bg1"/>
                </a:solidFill>
                <a:latin typeface="Arial Narrow" pitchFamily="34" charset="0"/>
              </a:rPr>
              <a:t>Specialty Inpatient Info</a:t>
            </a:r>
          </a:p>
          <a:p>
            <a:endParaRPr lang="en-US" sz="2800" dirty="0" smtClean="0">
              <a:solidFill>
                <a:schemeClr val="bg1"/>
              </a:solidFill>
              <a:latin typeface="Arial Narrow" pitchFamily="34" charset="0"/>
            </a:endParaRPr>
          </a:p>
        </p:txBody>
      </p:sp>
      <p:sp>
        <p:nvSpPr>
          <p:cNvPr id="7" name="TextBox 6" descr="Treating Specialty Transfer&#10;"/>
          <p:cNvSpPr txBox="1"/>
          <p:nvPr/>
        </p:nvSpPr>
        <p:spPr>
          <a:xfrm>
            <a:off x="2688608" y="3522386"/>
            <a:ext cx="3774744" cy="1384995"/>
          </a:xfrm>
          <a:prstGeom prst="rect">
            <a:avLst/>
          </a:prstGeom>
          <a:solidFill>
            <a:srgbClr val="130195"/>
          </a:solidFill>
          <a:ln w="38100">
            <a:solidFill>
              <a:srgbClr val="FFFF00"/>
            </a:solidFill>
          </a:ln>
        </p:spPr>
        <p:txBody>
          <a:bodyPr wrap="square" rtlCol="0">
            <a:spAutoFit/>
          </a:bodyPr>
          <a:lstStyle/>
          <a:p>
            <a:endParaRPr lang="en-US" sz="2800" dirty="0" smtClean="0">
              <a:solidFill>
                <a:schemeClr val="bg1"/>
              </a:solidFill>
              <a:latin typeface="Arial Narrow" pitchFamily="34" charset="0"/>
            </a:endParaRPr>
          </a:p>
          <a:p>
            <a:r>
              <a:rPr lang="en-US" sz="2800" dirty="0" smtClean="0">
                <a:solidFill>
                  <a:schemeClr val="bg1"/>
                </a:solidFill>
                <a:latin typeface="Arial Narrow" pitchFamily="34" charset="0"/>
              </a:rPr>
              <a:t>Treating Specialty Transfer</a:t>
            </a:r>
          </a:p>
          <a:p>
            <a:endParaRPr lang="en-US" sz="2800" dirty="0" smtClean="0">
              <a:solidFill>
                <a:schemeClr val="bg1"/>
              </a:solidFill>
              <a:latin typeface="Arial Narrow" pitchFamily="34" charset="0"/>
            </a:endParaRPr>
          </a:p>
        </p:txBody>
      </p:sp>
      <p:sp>
        <p:nvSpPr>
          <p:cNvPr id="8" name="TextBox 7" descr="green bordered yellow rectangle highlighting 2:12 PM&#10;"/>
          <p:cNvSpPr txBox="1"/>
          <p:nvPr/>
        </p:nvSpPr>
        <p:spPr>
          <a:xfrm>
            <a:off x="792707" y="812546"/>
            <a:ext cx="2133600" cy="646331"/>
          </a:xfrm>
          <a:prstGeom prst="rect">
            <a:avLst/>
          </a:prstGeom>
          <a:solidFill>
            <a:srgbClr val="FFFF00"/>
          </a:solidFill>
          <a:ln w="63500">
            <a:solidFill>
              <a:srgbClr val="46E23E"/>
            </a:solidFill>
          </a:ln>
        </p:spPr>
        <p:txBody>
          <a:bodyPr wrap="square" rtlCol="0">
            <a:spAutoFit/>
          </a:bodyPr>
          <a:lstStyle/>
          <a:p>
            <a:pPr algn="ctr"/>
            <a:r>
              <a:rPr lang="en-US" sz="3600" dirty="0" smtClean="0"/>
              <a:t>2:12 PM</a:t>
            </a:r>
            <a:endParaRPr lang="en-US" sz="3600" dirty="0"/>
          </a:p>
        </p:txBody>
      </p:sp>
    </p:spTree>
    <p:extLst>
      <p:ext uri="{BB962C8B-B14F-4D97-AF65-F5344CB8AC3E}">
        <p14:creationId xmlns="" xmlns:p14="http://schemas.microsoft.com/office/powerpoint/2010/main" val="3122294847"/>
      </p:ext>
    </p:extLst>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image of a questions mark lying on top of a 3D figure">
            <a:hlinkClick r:id="rId3"/>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0" y="0"/>
            <a:ext cx="9144000" cy="6858000"/>
          </a:xfrm>
          <a:prstGeom prst="rect">
            <a:avLst/>
          </a:prstGeom>
          <a:noFill/>
          <a:ln>
            <a:noFill/>
          </a:ln>
        </p:spPr>
      </p:pic>
    </p:spTree>
    <p:extLst>
      <p:ext uri="{BB962C8B-B14F-4D97-AF65-F5344CB8AC3E}">
        <p14:creationId xmlns="" xmlns:p14="http://schemas.microsoft.com/office/powerpoint/2010/main" val="3703341010"/>
      </p:ext>
    </p:extLst>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Select Event Delayed Orders Menu Option: IN   Inquire to OE/RR Patient Event File&#10;Select OE/RR Patient Event:  ?&#10;  Answer with OE/RR PATIENT EVENT, or AUTO-DC RULE, or PARENT&#10;  Do you want the entire 289360-Entry OE/RR PATIENT EVENT List?  ADMIT??&#10;        Answer with ‘Yes’ or ‘No”:&#10;Select OE/RR PATIENT EVENT: NSC VETERAN&#10;             NO         NSC VETERAN&#10;  Enrollment Priority: Group 8c    Category: Enrolled          End Date:&#10;&#10;        1   NSC VETERAN     SD     ADMIT TO WARD      06-03-03&#10;        2   NSC VETERAN     SD     ADMIT TO WARD      06-03-03&#10;        3   NSC VETERAN     SD           06-03-03&#10;        4   NSC VETERAN     SD           06-03-03&#10;        5   NSC VETERAN     SD     ASU (PRE-OP VISIT/EVAL)&#10;Press &lt;RETURN&gt; to see more, ‘^’ to exit this list, OR&#10;CHOOSE 1-5:&#10;"/>
          <p:cNvSpPr txBox="1"/>
          <p:nvPr/>
        </p:nvSpPr>
        <p:spPr>
          <a:xfrm>
            <a:off x="54592" y="691488"/>
            <a:ext cx="8991600" cy="6109365"/>
          </a:xfrm>
          <a:prstGeom prst="rect">
            <a:avLst/>
          </a:prstGeom>
          <a:solidFill>
            <a:srgbClr val="130195"/>
          </a:solidFill>
          <a:ln w="38100">
            <a:solidFill>
              <a:srgbClr val="FFFF00"/>
            </a:solidFill>
          </a:ln>
        </p:spPr>
        <p:txBody>
          <a:bodyPr wrap="square" rtlCol="0">
            <a:spAutoFit/>
          </a:bodyPr>
          <a:lstStyle/>
          <a:p>
            <a:r>
              <a:rPr lang="en-US" sz="2300" dirty="0" smtClean="0">
                <a:solidFill>
                  <a:schemeClr val="bg1"/>
                </a:solidFill>
                <a:latin typeface="Arial Narrow" pitchFamily="34" charset="0"/>
              </a:rPr>
              <a:t>Select Event Delayed Orders Menu Option: IN   Inquire to OE/RR Patient Event File</a:t>
            </a:r>
          </a:p>
          <a:p>
            <a:r>
              <a:rPr lang="en-US" sz="2300" dirty="0" smtClean="0">
                <a:solidFill>
                  <a:schemeClr val="bg1"/>
                </a:solidFill>
                <a:latin typeface="Arial Narrow" pitchFamily="34" charset="0"/>
              </a:rPr>
              <a:t>Select OE/RR Patient Event:  ?</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Answer with OE/RR PATIENT EVENT, or AUTO-DC RULE, or PARENT</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Do you want the entire 289360-Entry OE/RR PATIENT EVENT List? </a:t>
            </a:r>
            <a:r>
              <a:rPr lang="en-US" sz="2300" dirty="0">
                <a:solidFill>
                  <a:schemeClr val="bg1"/>
                </a:solidFill>
                <a:latin typeface="Arial Narrow" pitchFamily="34" charset="0"/>
              </a:rPr>
              <a:t> </a:t>
            </a:r>
            <a:r>
              <a:rPr lang="en-US" sz="2300" dirty="0" smtClean="0">
                <a:solidFill>
                  <a:schemeClr val="bg1"/>
                </a:solidFill>
                <a:latin typeface="Arial Narrow" pitchFamily="34" charset="0"/>
              </a:rPr>
              <a:t>ADMIT??</a:t>
            </a:r>
          </a:p>
          <a:p>
            <a:r>
              <a:rPr lang="en-US" sz="2300" dirty="0" smtClean="0">
                <a:solidFill>
                  <a:schemeClr val="bg1"/>
                </a:solidFill>
                <a:latin typeface="Arial Narrow" pitchFamily="34" charset="0"/>
              </a:rPr>
              <a:t>        Answer with ‘Yes’ or ‘No”:</a:t>
            </a:r>
          </a:p>
          <a:p>
            <a:r>
              <a:rPr lang="en-US" sz="2300" dirty="0" smtClean="0">
                <a:solidFill>
                  <a:schemeClr val="bg1"/>
                </a:solidFill>
                <a:latin typeface="Arial Narrow" pitchFamily="34" charset="0"/>
              </a:rPr>
              <a:t>Select OE/RR PATIENT EVENT: NSC VETERAN</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NO         NSC VETERAN</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Enrollment Priority: Group 8c    Category: Enrolled          End Date:</a:t>
            </a:r>
          </a:p>
          <a:p>
            <a:endParaRPr lang="en-US" sz="2300" dirty="0" smtClean="0">
              <a:solidFill>
                <a:schemeClr val="bg1"/>
              </a:solidFill>
              <a:latin typeface="Arial Narrow" pitchFamily="34" charset="0"/>
            </a:endParaRPr>
          </a:p>
          <a:p>
            <a:r>
              <a:rPr lang="en-US" sz="2300" dirty="0" smtClean="0">
                <a:solidFill>
                  <a:schemeClr val="bg1"/>
                </a:solidFill>
                <a:latin typeface="Arial Narrow" pitchFamily="34" charset="0"/>
              </a:rPr>
              <a:t>        1   NSC VETERAN     SD     ADMIT TO WARD      06-03-03</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2   </a:t>
            </a:r>
            <a:r>
              <a:rPr lang="en-US" sz="2300" dirty="0">
                <a:solidFill>
                  <a:schemeClr val="bg1"/>
                </a:solidFill>
                <a:latin typeface="Arial Narrow" pitchFamily="34" charset="0"/>
              </a:rPr>
              <a:t>NSC VETERAN     SD     ADMIT TO WARD      06-03-03</a:t>
            </a:r>
          </a:p>
          <a:p>
            <a:r>
              <a:rPr lang="en-US" sz="2300" dirty="0" smtClean="0">
                <a:solidFill>
                  <a:schemeClr val="bg1"/>
                </a:solidFill>
                <a:latin typeface="Arial Narrow" pitchFamily="34" charset="0"/>
              </a:rPr>
              <a:t>        3   </a:t>
            </a:r>
            <a:r>
              <a:rPr lang="en-US" sz="2300" dirty="0">
                <a:solidFill>
                  <a:schemeClr val="bg1"/>
                </a:solidFill>
                <a:latin typeface="Arial Narrow" pitchFamily="34" charset="0"/>
              </a:rPr>
              <a:t>NSC VETERAN     SD     </a:t>
            </a:r>
            <a:r>
              <a:rPr lang="en-US" sz="2300" dirty="0" smtClean="0">
                <a:solidFill>
                  <a:schemeClr val="bg1"/>
                </a:solidFill>
                <a:latin typeface="Arial Narrow" pitchFamily="34" charset="0"/>
              </a:rPr>
              <a:t>      06-03-03</a:t>
            </a:r>
          </a:p>
          <a:p>
            <a:r>
              <a:rPr lang="en-US" sz="2300" dirty="0" smtClean="0">
                <a:solidFill>
                  <a:schemeClr val="bg1"/>
                </a:solidFill>
                <a:latin typeface="Arial Narrow" pitchFamily="34" charset="0"/>
              </a:rPr>
              <a:t>        4   </a:t>
            </a:r>
            <a:r>
              <a:rPr lang="en-US" sz="2300" dirty="0">
                <a:solidFill>
                  <a:schemeClr val="bg1"/>
                </a:solidFill>
                <a:latin typeface="Arial Narrow" pitchFamily="34" charset="0"/>
              </a:rPr>
              <a:t>NSC VETERAN     SD     </a:t>
            </a:r>
            <a:r>
              <a:rPr lang="en-US" sz="2300" dirty="0" smtClean="0">
                <a:solidFill>
                  <a:schemeClr val="bg1"/>
                </a:solidFill>
                <a:latin typeface="Arial Narrow" pitchFamily="34" charset="0"/>
              </a:rPr>
              <a:t>      06-03-03</a:t>
            </a:r>
          </a:p>
          <a:p>
            <a:r>
              <a:rPr lang="en-US" sz="2300" dirty="0" smtClean="0">
                <a:solidFill>
                  <a:schemeClr val="bg1"/>
                </a:solidFill>
                <a:latin typeface="Arial Narrow" pitchFamily="34" charset="0"/>
              </a:rPr>
              <a:t>        5   </a:t>
            </a:r>
            <a:r>
              <a:rPr lang="en-US" sz="2300" dirty="0">
                <a:solidFill>
                  <a:schemeClr val="bg1"/>
                </a:solidFill>
                <a:latin typeface="Arial Narrow" pitchFamily="34" charset="0"/>
              </a:rPr>
              <a:t>NSC VETERAN     SD     </a:t>
            </a:r>
            <a:r>
              <a:rPr lang="en-US" sz="2300" dirty="0" smtClean="0">
                <a:solidFill>
                  <a:schemeClr val="bg1"/>
                </a:solidFill>
                <a:latin typeface="Arial Narrow" pitchFamily="34" charset="0"/>
              </a:rPr>
              <a:t>ASU (PRE-OP VISIT/EVAL)</a:t>
            </a:r>
          </a:p>
          <a:p>
            <a:r>
              <a:rPr lang="en-US" sz="2300" dirty="0" smtClean="0">
                <a:solidFill>
                  <a:schemeClr val="bg1"/>
                </a:solidFill>
                <a:latin typeface="Arial Narrow" pitchFamily="34" charset="0"/>
              </a:rPr>
              <a:t>Press &lt;RETURN&gt; to see more, ‘^’ to exit this list, OR</a:t>
            </a:r>
          </a:p>
          <a:p>
            <a:r>
              <a:rPr lang="en-US" sz="2300" dirty="0" smtClean="0">
                <a:solidFill>
                  <a:schemeClr val="bg1"/>
                </a:solidFill>
                <a:latin typeface="Arial Narrow" pitchFamily="34" charset="0"/>
              </a:rPr>
              <a:t>CHOOSE 1-5:</a:t>
            </a:r>
          </a:p>
        </p:txBody>
      </p:sp>
      <p:sp>
        <p:nvSpPr>
          <p:cNvPr id="12" name="Rounded Rectangle 11" descr="green rounded rectangle highlighting 1   NSC VETERAN     SD     ADMIT TO WARD      06-03-03"/>
          <p:cNvSpPr/>
          <p:nvPr/>
        </p:nvSpPr>
        <p:spPr>
          <a:xfrm>
            <a:off x="632348" y="4226827"/>
            <a:ext cx="6479274" cy="38100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descr="DO Delayed Orders/Auto-DC Set-up&#10;EP Parameters for event delayed orders&#10;IN Inquire to OE/RR Patient Event File&#10;"/>
          <p:cNvSpPr txBox="1"/>
          <p:nvPr/>
        </p:nvSpPr>
        <p:spPr>
          <a:xfrm>
            <a:off x="1730992" y="45157"/>
            <a:ext cx="5666096" cy="1292662"/>
          </a:xfrm>
          <a:prstGeom prst="rect">
            <a:avLst/>
          </a:prstGeom>
          <a:solidFill>
            <a:srgbClr val="002060"/>
          </a:solidFill>
          <a:ln w="57150">
            <a:solidFill>
              <a:srgbClr val="FFFF00"/>
            </a:solidFill>
          </a:ln>
        </p:spPr>
        <p:txBody>
          <a:bodyPr wrap="square" rtlCol="0">
            <a:spAutoFit/>
          </a:bodyPr>
          <a:lstStyle/>
          <a:p>
            <a:r>
              <a:rPr lang="en-US" sz="2600" dirty="0" smtClean="0">
                <a:solidFill>
                  <a:schemeClr val="bg1"/>
                </a:solidFill>
                <a:latin typeface="Arial Narrow" pitchFamily="34" charset="0"/>
              </a:rPr>
              <a:t>DO	Delayed Orders/Auto-DC Set-up</a:t>
            </a:r>
          </a:p>
          <a:p>
            <a:r>
              <a:rPr lang="en-US" sz="2600" dirty="0" smtClean="0">
                <a:solidFill>
                  <a:schemeClr val="bg1"/>
                </a:solidFill>
                <a:latin typeface="Arial Narrow" pitchFamily="34" charset="0"/>
              </a:rPr>
              <a:t>EP	Parameters for event delayed orders</a:t>
            </a:r>
          </a:p>
          <a:p>
            <a:r>
              <a:rPr lang="en-US" sz="2600" dirty="0" smtClean="0">
                <a:solidFill>
                  <a:schemeClr val="bg1"/>
                </a:solidFill>
                <a:latin typeface="Arial Narrow" pitchFamily="34" charset="0"/>
              </a:rPr>
              <a:t>IN	Inquire to OE/RR Patient Event File</a:t>
            </a:r>
          </a:p>
        </p:txBody>
      </p:sp>
      <p:sp>
        <p:nvSpPr>
          <p:cNvPr id="11" name="Rounded Rectangle 10" descr="green rounded rectangle highlighting Inquire to OE/RR Patient Event File"/>
          <p:cNvSpPr/>
          <p:nvPr/>
        </p:nvSpPr>
        <p:spPr>
          <a:xfrm>
            <a:off x="1763974" y="911326"/>
            <a:ext cx="5301018" cy="38100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1237852089"/>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DEVICE:  HOME//    HOME (CRT)&#10;&#10;PATIENT: VETERAN PATIENT              EVENT: ADMIT TO WARD&#10;   ADMISSION: JUN 03,2003@12:10         CREATED ON: JUN 03,2003@16:09&#10;   CREATED BY: VA DOCTOR                   EVENT DATE/TIME: JUN 03,2003@12:10&#10;   PATIENT MOVEMENT: JUN 03.2003@12:10       AUTO-DC RULE: ADMISSION&#10;DISCONTINUED ORDER:  13520885&#10;DISCONTINUED ORDER:  14174810 BY PACKAGE: PHARMACY&#10;DATE/TIME OF ACTIVITY: JUN 03,2003@16:21:16&#10;   TYPE OF EVENT ACTIVITY:  NEW USER:&#10;   EVENT TYPE:  ADMISSION  MAS MOVEMENT TYPE:  DIRECT&#10;   TREATING SPECIALTY:  WARD NEUROSURGERY&#10;   WARD LOCATION:  5WORPACU&#10;DATE/TIME OF ACTIVITY: EDITED USER:&#10;   TYPE OF EVENT ACTIVITY:  EDITED USER:&#10;   EVENT TYPE:  ADMISSION  MAS MOVEMENT TYPE:  DIRECT&#10;   TREATING SPECIALTY:  OR SUITE&#10;   WARD LOCATION:  5WORPACU&#10;"/>
          <p:cNvSpPr txBox="1"/>
          <p:nvPr/>
        </p:nvSpPr>
        <p:spPr>
          <a:xfrm>
            <a:off x="18197" y="208719"/>
            <a:ext cx="9116568" cy="6463308"/>
          </a:xfrm>
          <a:prstGeom prst="rect">
            <a:avLst/>
          </a:prstGeom>
          <a:solidFill>
            <a:srgbClr val="130195"/>
          </a:solidFill>
          <a:ln w="38100">
            <a:solidFill>
              <a:srgbClr val="FFFF00"/>
            </a:solidFill>
          </a:ln>
        </p:spPr>
        <p:txBody>
          <a:bodyPr wrap="square" rtlCol="0">
            <a:spAutoFit/>
          </a:bodyPr>
          <a:lstStyle/>
          <a:p>
            <a:r>
              <a:rPr lang="en-US" sz="2300" dirty="0" smtClean="0">
                <a:solidFill>
                  <a:schemeClr val="bg1"/>
                </a:solidFill>
                <a:latin typeface="Arial Narrow" pitchFamily="34" charset="0"/>
              </a:rPr>
              <a:t>DEVICE:  HOME//    HOME (CRT)</a:t>
            </a:r>
          </a:p>
          <a:p>
            <a:endParaRPr lang="en-US" sz="2300" dirty="0">
              <a:solidFill>
                <a:schemeClr val="bg1"/>
              </a:solidFill>
              <a:latin typeface="Arial Narrow" pitchFamily="34" charset="0"/>
            </a:endParaRPr>
          </a:p>
          <a:p>
            <a:r>
              <a:rPr lang="en-US" sz="2300" dirty="0" smtClean="0">
                <a:solidFill>
                  <a:schemeClr val="bg1"/>
                </a:solidFill>
                <a:latin typeface="Arial Narrow" pitchFamily="34" charset="0"/>
              </a:rPr>
              <a:t>PATIENT: VETERAN PATIENT	             EVENT: ADMIT TO WARD</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ADMISSION: JUN 03,2003@12:10         CREATED ON: JUN 03,2003@16:09</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CREATED BY: VA DOCTOR                   </a:t>
            </a:r>
            <a:r>
              <a:rPr lang="en-US" sz="2200" dirty="0" smtClean="0">
                <a:solidFill>
                  <a:schemeClr val="bg1"/>
                </a:solidFill>
                <a:latin typeface="Arial Narrow" pitchFamily="34" charset="0"/>
              </a:rPr>
              <a:t>EVENT DATE/TIME: JUN 03,2003@12:10</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PATIENT MOVEMENT: JUN 03.2003@12:10       AUTO-DC RULE: ADMISSION</a:t>
            </a:r>
          </a:p>
          <a:p>
            <a:r>
              <a:rPr lang="en-US" sz="2300" dirty="0" smtClean="0">
                <a:solidFill>
                  <a:schemeClr val="bg1"/>
                </a:solidFill>
                <a:latin typeface="Arial Narrow" pitchFamily="34" charset="0"/>
              </a:rPr>
              <a:t>DISCONTINUED ORDER:  13520885</a:t>
            </a:r>
          </a:p>
          <a:p>
            <a:r>
              <a:rPr lang="en-US" sz="2300" dirty="0" smtClean="0">
                <a:solidFill>
                  <a:schemeClr val="bg1"/>
                </a:solidFill>
                <a:latin typeface="Arial Narrow" pitchFamily="34" charset="0"/>
              </a:rPr>
              <a:t>DISCONTINUED ORDER:  14174810	BY PACKAGE: PHARMACY</a:t>
            </a:r>
          </a:p>
          <a:p>
            <a:r>
              <a:rPr lang="en-US" sz="2300" dirty="0" smtClean="0">
                <a:solidFill>
                  <a:schemeClr val="bg1"/>
                </a:solidFill>
                <a:latin typeface="Arial Narrow" pitchFamily="34" charset="0"/>
              </a:rPr>
              <a:t>DATE/TIME OF ACTIVITY: JUN 03,2003@16:21:16</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TYPE OF EVENT ACTIVITY:  NEW	USER:</a:t>
            </a:r>
          </a:p>
          <a:p>
            <a:r>
              <a:rPr lang="en-US" sz="2300" dirty="0" smtClean="0">
                <a:solidFill>
                  <a:schemeClr val="bg1"/>
                </a:solidFill>
                <a:latin typeface="Arial Narrow" pitchFamily="34" charset="0"/>
              </a:rPr>
              <a:t>   EVENT TYPE:  ADMISSION		MAS MOVEMENT TYPE:  DIRECT</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TREATING SPECIALTY:  WARD NEUROSURGERY</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WARD LOCATION:  5WORPACU</a:t>
            </a:r>
          </a:p>
          <a:p>
            <a:r>
              <a:rPr lang="en-US" sz="2300" dirty="0" smtClean="0">
                <a:solidFill>
                  <a:schemeClr val="bg1"/>
                </a:solidFill>
                <a:latin typeface="Arial Narrow" pitchFamily="34" charset="0"/>
              </a:rPr>
              <a:t>DATE/TIME OF ACTIVITY: EDITED	USER:</a:t>
            </a:r>
          </a:p>
          <a:p>
            <a:r>
              <a:rPr lang="en-US" sz="2300" dirty="0">
                <a:solidFill>
                  <a:schemeClr val="bg1"/>
                </a:solidFill>
                <a:latin typeface="Arial Narrow" pitchFamily="34" charset="0"/>
              </a:rPr>
              <a:t> </a:t>
            </a:r>
            <a:r>
              <a:rPr lang="en-US" sz="2300" dirty="0" smtClean="0">
                <a:solidFill>
                  <a:schemeClr val="bg1"/>
                </a:solidFill>
                <a:latin typeface="Arial Narrow" pitchFamily="34" charset="0"/>
              </a:rPr>
              <a:t>  TYPE </a:t>
            </a:r>
            <a:r>
              <a:rPr lang="en-US" sz="2300" dirty="0">
                <a:solidFill>
                  <a:schemeClr val="bg1"/>
                </a:solidFill>
                <a:latin typeface="Arial Narrow" pitchFamily="34" charset="0"/>
              </a:rPr>
              <a:t>OF EVENT ACTIVITY:  </a:t>
            </a:r>
            <a:r>
              <a:rPr lang="en-US" sz="2300" dirty="0" smtClean="0">
                <a:solidFill>
                  <a:schemeClr val="bg1"/>
                </a:solidFill>
                <a:latin typeface="Arial Narrow" pitchFamily="34" charset="0"/>
              </a:rPr>
              <a:t>EDITED</a:t>
            </a:r>
            <a:r>
              <a:rPr lang="en-US" sz="2300" dirty="0">
                <a:solidFill>
                  <a:schemeClr val="bg1"/>
                </a:solidFill>
                <a:latin typeface="Arial Narrow" pitchFamily="34" charset="0"/>
              </a:rPr>
              <a:t>	USER:</a:t>
            </a:r>
          </a:p>
          <a:p>
            <a:r>
              <a:rPr lang="en-US" sz="2300" dirty="0">
                <a:solidFill>
                  <a:schemeClr val="bg1"/>
                </a:solidFill>
                <a:latin typeface="Arial Narrow" pitchFamily="34" charset="0"/>
              </a:rPr>
              <a:t>   EVENT TYPE:  ADMISSION		MAS MOVEMENT TYPE:  DIRECT</a:t>
            </a:r>
          </a:p>
          <a:p>
            <a:r>
              <a:rPr lang="en-US" sz="2300" dirty="0">
                <a:solidFill>
                  <a:schemeClr val="bg1"/>
                </a:solidFill>
                <a:latin typeface="Arial Narrow" pitchFamily="34" charset="0"/>
              </a:rPr>
              <a:t>   TREATING SPECIALTY:  </a:t>
            </a:r>
            <a:r>
              <a:rPr lang="en-US" sz="2300" dirty="0" smtClean="0">
                <a:solidFill>
                  <a:schemeClr val="bg1"/>
                </a:solidFill>
                <a:latin typeface="Arial Narrow" pitchFamily="34" charset="0"/>
              </a:rPr>
              <a:t>OR SUITE</a:t>
            </a:r>
            <a:endParaRPr lang="en-US" sz="2300" dirty="0">
              <a:solidFill>
                <a:schemeClr val="bg1"/>
              </a:solidFill>
              <a:latin typeface="Arial Narrow" pitchFamily="34" charset="0"/>
            </a:endParaRPr>
          </a:p>
          <a:p>
            <a:r>
              <a:rPr lang="en-US" sz="2300" dirty="0">
                <a:solidFill>
                  <a:schemeClr val="bg1"/>
                </a:solidFill>
                <a:latin typeface="Arial Narrow" pitchFamily="34" charset="0"/>
              </a:rPr>
              <a:t>   WARD LOCATION:  5WORPACU</a:t>
            </a:r>
            <a:endParaRPr lang="en-US" sz="2300" dirty="0" smtClean="0">
              <a:solidFill>
                <a:schemeClr val="bg1"/>
              </a:solidFill>
              <a:latin typeface="Arial Narrow" pitchFamily="34" charset="0"/>
            </a:endParaRPr>
          </a:p>
        </p:txBody>
      </p:sp>
      <p:sp>
        <p:nvSpPr>
          <p:cNvPr id="13" name="Rounded Rectangle 12" descr="green rounded rectangle highlighting TYPE OF EVENT ACTIVITY:  EDITED"/>
          <p:cNvSpPr/>
          <p:nvPr/>
        </p:nvSpPr>
        <p:spPr>
          <a:xfrm>
            <a:off x="204717" y="5126438"/>
            <a:ext cx="4296921" cy="38100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descr="green rounded rectangle highlighting DISCONTINUED ORDER:  14174810 BY PACKAGE: PHARMACY&#10;"/>
          <p:cNvSpPr/>
          <p:nvPr/>
        </p:nvSpPr>
        <p:spPr>
          <a:xfrm>
            <a:off x="31845" y="2709647"/>
            <a:ext cx="7740555" cy="38100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descr="green rounded rectangle highlighting AUTO-DC RULE:"/>
          <p:cNvSpPr/>
          <p:nvPr/>
        </p:nvSpPr>
        <p:spPr>
          <a:xfrm>
            <a:off x="5486399" y="1989160"/>
            <a:ext cx="1905001" cy="38100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ounded Rectangle 9" descr="green rounded rectangle highlighting EVENT"/>
          <p:cNvSpPr/>
          <p:nvPr/>
        </p:nvSpPr>
        <p:spPr>
          <a:xfrm>
            <a:off x="4528934" y="925773"/>
            <a:ext cx="998409" cy="381000"/>
          </a:xfrm>
          <a:prstGeom prst="roundRect">
            <a:avLst/>
          </a:prstGeom>
          <a:noFill/>
          <a:ln w="50800">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272664921"/>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shot of CPRS, View menu selected and options dropped down"/>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a:outerShdw blurRad="50800" dist="38100" dir="13500000" algn="br" rotWithShape="0">
              <a:prstClr val="black">
                <a:alpha val="40000"/>
              </a:prstClr>
            </a:outerShdw>
          </a:effectLst>
        </p:spPr>
      </p:pic>
      <p:sp>
        <p:nvSpPr>
          <p:cNvPr id="6" name="Rounded Rectangle 5" descr="green rounded rectangle highlighting View"/>
          <p:cNvSpPr/>
          <p:nvPr/>
        </p:nvSpPr>
        <p:spPr bwMode="auto">
          <a:xfrm>
            <a:off x="1066800" y="0"/>
            <a:ext cx="762000" cy="457200"/>
          </a:xfrm>
          <a:prstGeom prst="roundRect">
            <a:avLst/>
          </a:prstGeom>
          <a:noFill/>
          <a:ln w="66675">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descr="green rounded rectangle highlighting Autoo DC/Release Event Orders"/>
          <p:cNvSpPr/>
          <p:nvPr/>
        </p:nvSpPr>
        <p:spPr bwMode="auto">
          <a:xfrm>
            <a:off x="1219200" y="1752600"/>
            <a:ext cx="3429000" cy="381000"/>
          </a:xfrm>
          <a:prstGeom prst="roundRect">
            <a:avLst/>
          </a:prstGeom>
          <a:noFill/>
          <a:ln w="66675">
            <a:solidFill>
              <a:srgbClr val="46E2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 xmlns:p14="http://schemas.microsoft.com/office/powerpoint/2010/main" val="980690675"/>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0.6|1.6|3|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4F8D5ADAC7B04298C4AC648AD16295" ma:contentTypeVersion="0" ma:contentTypeDescription="Create a new document." ma:contentTypeScope="" ma:versionID="b8d4a23e1aa1b24993bf36dbce82ee0c">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0A2045C5-72E3-4398-86F6-CE1757F39C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1457958-983E-458B-AFC9-305978BB6F2B}">
  <ds:schemaRefs>
    <ds:schemaRef ds:uri="http://schemas.microsoft.com/sharepoint/v3/contenttype/forms"/>
  </ds:schemaRefs>
</ds:datastoreItem>
</file>

<file path=customXml/itemProps3.xml><?xml version="1.0" encoding="utf-8"?>
<ds:datastoreItem xmlns:ds="http://schemas.openxmlformats.org/officeDocument/2006/customXml" ds:itemID="{7FA629D3-5FAA-4A2C-8EAD-15EE4A942595}">
  <ds:schemaRefs>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4048</TotalTime>
  <Words>10197</Words>
  <Application>Microsoft Office PowerPoint</Application>
  <PresentationFormat>On-screen Show (4:3)</PresentationFormat>
  <Paragraphs>1198</Paragraphs>
  <Slides>118</Slides>
  <Notes>118</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Event Delayed Orders</vt:lpstr>
      <vt:lpstr>Slide 2</vt:lpstr>
      <vt:lpstr>Slide 3</vt:lpstr>
      <vt:lpstr>Slide 4</vt:lpstr>
      <vt:lpstr>Poll Question</vt:lpstr>
      <vt:lpstr>Slide 6</vt:lpstr>
      <vt:lpstr>Slide 7</vt:lpstr>
      <vt:lpstr>Slide 8</vt:lpstr>
      <vt:lpstr>Slide 9</vt:lpstr>
      <vt:lpstr>Poll Results</vt:lpstr>
      <vt:lpstr>Poll Results</vt:lpstr>
      <vt:lpstr>Slide 12</vt:lpstr>
      <vt:lpstr>Slide 13</vt:lpstr>
      <vt:lpstr>Slide 14</vt:lpstr>
      <vt:lpstr>Slide 15</vt:lpstr>
      <vt:lpstr>Slide 16</vt:lpstr>
      <vt:lpstr>Slide 17</vt:lpstr>
      <vt:lpstr>Slide 18</vt:lpstr>
      <vt:lpstr>Slide 19</vt:lpstr>
      <vt:lpstr>Slide 20</vt:lpstr>
      <vt:lpstr>Slide 21</vt:lpstr>
      <vt:lpstr>Slide 22</vt:lpstr>
      <vt:lpstr>Poll Question</vt:lpstr>
      <vt:lpstr>Slide 24</vt:lpstr>
      <vt:lpstr>Slide 25</vt:lpstr>
      <vt:lpstr>Slide 26</vt:lpstr>
      <vt:lpstr>Poll Results</vt:lpstr>
      <vt:lpstr>Poll Results</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Poll Question</vt:lpstr>
      <vt:lpstr>Slide 49</vt:lpstr>
      <vt:lpstr>Slide 50</vt:lpstr>
      <vt:lpstr>Slide 51</vt:lpstr>
      <vt:lpstr>Slide 52</vt:lpstr>
      <vt:lpstr>Slide 53</vt:lpstr>
      <vt:lpstr>Poll Results</vt:lpstr>
      <vt:lpstr>Poll Results</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Ask the Presenter</vt:lpstr>
      <vt:lpstr>#1</vt:lpstr>
      <vt:lpstr>#2</vt:lpstr>
      <vt:lpstr>#3</vt:lpstr>
      <vt:lpstr>#4</vt:lpstr>
      <vt:lpstr>#5</vt:lpstr>
      <vt:lpstr>#6</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Delayed Orders</dc:title>
  <dc:creator>VHA OIA Training Strategy</dc:creator>
  <cp:keywords>Event Delayed Orders, Release Events, Auto DC Rules, Active Orders</cp:keywords>
  <cp:lastModifiedBy>presenter</cp:lastModifiedBy>
  <cp:revision>192</cp:revision>
  <dcterms:created xsi:type="dcterms:W3CDTF">2012-09-17T16:29:14Z</dcterms:created>
  <dcterms:modified xsi:type="dcterms:W3CDTF">2013-08-28T17:29:12Z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0x010100854F8D5ADAC7B04298C4AC648AD16295</vt:lpwstr>
  </property>
</Properties>
</file>