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80"/>
  </p:notesMasterIdLst>
  <p:handoutMasterIdLst>
    <p:handoutMasterId r:id="rId81"/>
  </p:handoutMasterIdLst>
  <p:sldIdLst>
    <p:sldId id="256" r:id="rId5"/>
    <p:sldId id="267" r:id="rId6"/>
    <p:sldId id="273" r:id="rId7"/>
    <p:sldId id="263" r:id="rId8"/>
    <p:sldId id="350" r:id="rId9"/>
    <p:sldId id="265" r:id="rId10"/>
    <p:sldId id="370" r:id="rId11"/>
    <p:sldId id="351" r:id="rId12"/>
    <p:sldId id="278" r:id="rId13"/>
    <p:sldId id="280" r:id="rId14"/>
    <p:sldId id="282" r:id="rId15"/>
    <p:sldId id="352" r:id="rId16"/>
    <p:sldId id="283" r:id="rId17"/>
    <p:sldId id="286" r:id="rId18"/>
    <p:sldId id="369" r:id="rId19"/>
    <p:sldId id="287" r:id="rId20"/>
    <p:sldId id="353" r:id="rId21"/>
    <p:sldId id="288" r:id="rId22"/>
    <p:sldId id="356" r:id="rId23"/>
    <p:sldId id="289" r:id="rId24"/>
    <p:sldId id="268" r:id="rId25"/>
    <p:sldId id="290" r:id="rId26"/>
    <p:sldId id="291" r:id="rId27"/>
    <p:sldId id="292" r:id="rId28"/>
    <p:sldId id="293" r:id="rId29"/>
    <p:sldId id="294" r:id="rId30"/>
    <p:sldId id="360" r:id="rId31"/>
    <p:sldId id="296" r:id="rId32"/>
    <p:sldId id="358" r:id="rId33"/>
    <p:sldId id="298" r:id="rId34"/>
    <p:sldId id="300" r:id="rId35"/>
    <p:sldId id="303" r:id="rId36"/>
    <p:sldId id="304" r:id="rId37"/>
    <p:sldId id="302" r:id="rId38"/>
    <p:sldId id="305" r:id="rId39"/>
    <p:sldId id="359" r:id="rId40"/>
    <p:sldId id="361" r:id="rId41"/>
    <p:sldId id="306" r:id="rId42"/>
    <p:sldId id="307" r:id="rId43"/>
    <p:sldId id="308" r:id="rId44"/>
    <p:sldId id="309" r:id="rId45"/>
    <p:sldId id="362" r:id="rId46"/>
    <p:sldId id="310" r:id="rId47"/>
    <p:sldId id="311" r:id="rId48"/>
    <p:sldId id="312" r:id="rId49"/>
    <p:sldId id="314" r:id="rId50"/>
    <p:sldId id="313" r:id="rId51"/>
    <p:sldId id="315" r:id="rId52"/>
    <p:sldId id="316" r:id="rId53"/>
    <p:sldId id="266" r:id="rId54"/>
    <p:sldId id="317" r:id="rId55"/>
    <p:sldId id="324" r:id="rId56"/>
    <p:sldId id="318" r:id="rId57"/>
    <p:sldId id="319" r:id="rId58"/>
    <p:sldId id="320" r:id="rId59"/>
    <p:sldId id="321" r:id="rId60"/>
    <p:sldId id="354" r:id="rId61"/>
    <p:sldId id="371" r:id="rId62"/>
    <p:sldId id="363" r:id="rId63"/>
    <p:sldId id="271" r:id="rId64"/>
    <p:sldId id="329" r:id="rId65"/>
    <p:sldId id="328" r:id="rId66"/>
    <p:sldId id="365" r:id="rId67"/>
    <p:sldId id="323" r:id="rId68"/>
    <p:sldId id="364" r:id="rId69"/>
    <p:sldId id="322" r:id="rId70"/>
    <p:sldId id="366" r:id="rId71"/>
    <p:sldId id="333" r:id="rId72"/>
    <p:sldId id="334" r:id="rId73"/>
    <p:sldId id="335" r:id="rId74"/>
    <p:sldId id="344" r:id="rId75"/>
    <p:sldId id="345" r:id="rId76"/>
    <p:sldId id="368" r:id="rId77"/>
    <p:sldId id="367" r:id="rId78"/>
    <p:sldId id="26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9" autoAdjust="0"/>
    <p:restoredTop sz="73672" autoAdjust="0"/>
  </p:normalViewPr>
  <p:slideViewPr>
    <p:cSldViewPr>
      <p:cViewPr>
        <p:scale>
          <a:sx n="60" d="100"/>
          <a:sy n="60" d="100"/>
        </p:scale>
        <p:origin x="-1446" y="-5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notesViewPr>
    <p:cSldViewPr>
      <p:cViewPr>
        <p:scale>
          <a:sx n="100" d="100"/>
          <a:sy n="100" d="100"/>
        </p:scale>
        <p:origin x="-2592" y="2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en-US"/>
        </a:p>
      </dgm:t>
    </dgm:pt>
    <dgm:pt modelId="{1EB81E62-5136-4A46-ABCC-5CBAB997C878}">
      <dgm:prSet phldrT="[Text]" custT="1"/>
      <dgm:spPr/>
      <dgm:t>
        <a:bodyPr/>
        <a:lstStyle/>
        <a:p>
          <a:r>
            <a:rPr lang="en-US" sz="3200" dirty="0" smtClean="0"/>
            <a:t>Orderable Item</a:t>
          </a:r>
          <a:endParaRPr lang="en-US" sz="3200" dirty="0"/>
        </a:p>
      </dgm:t>
      <dgm:extLst>
        <a:ext uri="{E40237B7-FDA0-4F09-8148-C483321AD2D9}">
          <dgm14:cNvPr xmlns:dgm14="http://schemas.microsoft.com/office/drawing/2010/diagram" id="0" name="" descr="Orderable Item&#10;"/>
        </a:ext>
      </dgm:extLst>
    </dgm:pt>
    <dgm:pt modelId="{552EA60F-93F4-4E5E-B09D-8D6D2CC8C29A}" type="parTrans" cxnId="{8791D115-3B7E-41A6-AC96-41662E8C4522}">
      <dgm:prSet/>
      <dgm:spPr/>
      <dgm:t>
        <a:bodyPr/>
        <a:lstStyle/>
        <a:p>
          <a:endParaRPr lang="en-US" sz="3200"/>
        </a:p>
      </dgm:t>
    </dgm:pt>
    <dgm:pt modelId="{462AEF67-8CFE-4161-B6C1-751E65B0C261}" type="sibTrans" cxnId="{8791D115-3B7E-41A6-AC96-41662E8C4522}">
      <dgm:prSet custT="1"/>
      <dgm:spPr/>
      <dgm:t>
        <a:bodyPr/>
        <a:lstStyle/>
        <a:p>
          <a:endParaRPr lang="en-US" sz="3200" dirty="0"/>
        </a:p>
      </dgm:t>
      <dgm:extLst>
        <a:ext uri="{E40237B7-FDA0-4F09-8148-C483321AD2D9}">
          <dgm14:cNvPr xmlns:dgm14="http://schemas.microsoft.com/office/drawing/2010/diagram" id="0" name="" descr="red right arrow"/>
        </a:ext>
      </dgm:extLst>
    </dgm:pt>
    <dgm:pt modelId="{2DEB97C8-5D4E-4329-A9AF-7D17B43D68EE}">
      <dgm:prSet phldrT="[Text]" custT="1"/>
      <dgm:spPr/>
      <dgm:t>
        <a:bodyPr/>
        <a:lstStyle/>
        <a:p>
          <a:r>
            <a:rPr lang="en-US" sz="3200" dirty="0" smtClean="0"/>
            <a:t>Order 	</a:t>
          </a:r>
          <a:endParaRPr lang="en-US" sz="3200" dirty="0"/>
        </a:p>
      </dgm:t>
      <dgm:extLst>
        <a:ext uri="{E40237B7-FDA0-4F09-8148-C483321AD2D9}">
          <dgm14:cNvPr xmlns:dgm14="http://schemas.microsoft.com/office/drawing/2010/diagram" id="0" name="" descr="Order &#10;"/>
        </a:ext>
      </dgm:extLst>
    </dgm:pt>
    <dgm:pt modelId="{4AECCEA2-2D0C-4FDE-B607-E8C783D9B22A}" type="parTrans" cxnId="{E996F441-8D08-4314-85F4-430FBDDA38E5}">
      <dgm:prSet/>
      <dgm:spPr/>
      <dgm:t>
        <a:bodyPr/>
        <a:lstStyle/>
        <a:p>
          <a:endParaRPr lang="en-US" sz="3200"/>
        </a:p>
      </dgm:t>
    </dgm:pt>
    <dgm:pt modelId="{F21F3EF3-B68C-4EFC-B4B2-1721F9B1908D}" type="sibTrans" cxnId="{E996F441-8D08-4314-85F4-430FBDDA38E5}">
      <dgm:prSet custT="1"/>
      <dgm:spPr/>
      <dgm:t>
        <a:bodyPr/>
        <a:lstStyle/>
        <a:p>
          <a:endParaRPr lang="en-US" sz="3200" dirty="0"/>
        </a:p>
      </dgm:t>
      <dgm:extLst>
        <a:ext uri="{E40237B7-FDA0-4F09-8148-C483321AD2D9}">
          <dgm14:cNvPr xmlns:dgm14="http://schemas.microsoft.com/office/drawing/2010/diagram" id="0" name="" descr="downward left arrow"/>
        </a:ext>
      </dgm:extLst>
    </dgm:pt>
    <dgm:pt modelId="{0AA7249E-50A1-4BDE-9F59-11B7A04C66B4}">
      <dgm:prSet phldrT="[Text]" custT="1"/>
      <dgm:spPr/>
      <dgm:t>
        <a:bodyPr/>
        <a:lstStyle/>
        <a:p>
          <a:r>
            <a:rPr lang="en-US" sz="3200" dirty="0" smtClean="0"/>
            <a:t>Veteran Order 	</a:t>
          </a:r>
          <a:endParaRPr lang="en-US" sz="3200" dirty="0"/>
        </a:p>
      </dgm:t>
      <dgm:extLst>
        <a:ext uri="{E40237B7-FDA0-4F09-8148-C483321AD2D9}">
          <dgm14:cNvPr xmlns:dgm14="http://schemas.microsoft.com/office/drawing/2010/diagram" id="0" name="" descr="Veteran Order  &#10;"/>
        </a:ext>
      </dgm:extLst>
    </dgm:pt>
    <dgm:pt modelId="{986527D6-9A8E-4971-A3A1-6F31A58F9136}" type="parTrans" cxnId="{3BE7EA84-5A2C-4C61-B9BC-0B73CD655443}">
      <dgm:prSet/>
      <dgm:spPr/>
      <dgm:t>
        <a:bodyPr/>
        <a:lstStyle/>
        <a:p>
          <a:endParaRPr lang="en-US" sz="3200"/>
        </a:p>
      </dgm:t>
    </dgm:pt>
    <dgm:pt modelId="{56E689FD-F4D7-4C6E-AE5C-E48FE8CD2029}" type="sibTrans" cxnId="{3BE7EA84-5A2C-4C61-B9BC-0B73CD655443}">
      <dgm:prSet custT="1"/>
      <dgm:spPr/>
      <dgm:t>
        <a:bodyPr/>
        <a:lstStyle/>
        <a:p>
          <a:endParaRPr lang="en-US" sz="3200" dirty="0"/>
        </a:p>
      </dgm:t>
      <dgm:extLst>
        <a:ext uri="{E40237B7-FDA0-4F09-8148-C483321AD2D9}">
          <dgm14:cNvPr xmlns:dgm14="http://schemas.microsoft.com/office/drawing/2010/diagram" id="0" name="" descr="green right arrow"/>
        </a:ext>
      </dgm:extLst>
    </dgm:pt>
    <dgm:pt modelId="{788B4584-B2F2-4A83-8235-F9772C03A5A3}">
      <dgm:prSet phldrT="[Text]" custT="1"/>
      <dgm:spPr/>
      <dgm:t>
        <a:bodyPr/>
        <a:lstStyle/>
        <a:p>
          <a:pPr algn="ctr"/>
          <a:r>
            <a:rPr lang="en-US" sz="3200" dirty="0" smtClean="0"/>
            <a:t>Veteran Order 	</a:t>
          </a:r>
          <a:endParaRPr lang="en-US" sz="3200" dirty="0"/>
        </a:p>
      </dgm:t>
      <dgm:extLst>
        <a:ext uri="{E40237B7-FDA0-4F09-8148-C483321AD2D9}">
          <dgm14:cNvPr xmlns:dgm14="http://schemas.microsoft.com/office/drawing/2010/diagram" id="0" name="" descr="Veteran Order  &#10;"/>
        </a:ext>
      </dgm:extLst>
    </dgm:pt>
    <dgm:pt modelId="{66262429-166A-40E1-974C-69C12F7BE57C}" type="parTrans" cxnId="{D2691267-A1AB-4548-B153-476E5438DCC0}">
      <dgm:prSet/>
      <dgm:spPr/>
      <dgm:t>
        <a:bodyPr/>
        <a:lstStyle/>
        <a:p>
          <a:endParaRPr lang="en-US" sz="3200"/>
        </a:p>
      </dgm:t>
    </dgm:pt>
    <dgm:pt modelId="{41DD4E48-1BF0-41D9-A578-BEE235372C14}" type="sibTrans" cxnId="{D2691267-A1AB-4548-B153-476E5438DCC0}">
      <dgm:prSet/>
      <dgm:spPr/>
      <dgm:t>
        <a:bodyPr/>
        <a:lstStyle/>
        <a:p>
          <a:endParaRPr lang="en-US" sz="3200"/>
        </a:p>
      </dgm:t>
    </dgm:pt>
    <dgm:pt modelId="{B684BA6E-62EB-4250-9786-9568D5414B6D}" type="pres">
      <dgm:prSet presAssocID="{4083B257-170F-45AC-83FA-B4DA146E7B12}" presName="Name0" presStyleCnt="0">
        <dgm:presLayoutVars>
          <dgm:dir/>
          <dgm:resizeHandles val="exact"/>
        </dgm:presLayoutVars>
      </dgm:prSet>
      <dgm:spPr/>
      <dgm:t>
        <a:bodyPr/>
        <a:lstStyle/>
        <a:p>
          <a:endParaRPr lang="en-US"/>
        </a:p>
      </dgm:t>
    </dgm:pt>
    <dgm:pt modelId="{D9CE5F76-68B5-4237-B1CF-7E40456240A1}" type="pres">
      <dgm:prSet presAssocID="{1EB81E62-5136-4A46-ABCC-5CBAB997C878}" presName="node" presStyleLbl="node1" presStyleIdx="0" presStyleCnt="4" custScaleX="471203" custScaleY="96379" custLinFactX="143500" custLinFactNeighborX="200000" custLinFactNeighborY="-92859">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3" custScaleY="596247"/>
      <dgm:spPr/>
      <dgm:t>
        <a:bodyPr/>
        <a:lstStyle/>
        <a:p>
          <a:endParaRPr lang="en-US"/>
        </a:p>
      </dgm:t>
    </dgm:pt>
    <dgm:pt modelId="{417F3F8C-DFDF-4CAC-8D99-7EB7F0E0B398}" type="pres">
      <dgm:prSet presAssocID="{462AEF67-8CFE-4161-B6C1-751E65B0C261}" presName="connectorText" presStyleLbl="sibTrans2D1" presStyleIdx="0" presStyleCnt="3"/>
      <dgm:spPr/>
      <dgm:t>
        <a:bodyPr/>
        <a:lstStyle/>
        <a:p>
          <a:endParaRPr lang="en-US"/>
        </a:p>
      </dgm:t>
    </dgm:pt>
    <dgm:pt modelId="{4D4583CF-8E8D-4A01-947E-7A68AE4E94DB}" type="pres">
      <dgm:prSet presAssocID="{2DEB97C8-5D4E-4329-A9AF-7D17B43D68EE}" presName="node" presStyleLbl="node1" presStyleIdx="1" presStyleCnt="4" custScaleX="512603" custScaleY="101248" custLinFactX="478067" custLinFactNeighborX="500000" custLinFactNeighborY="-90424">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3" custScaleY="441697"/>
      <dgm:spPr/>
      <dgm:t>
        <a:bodyPr/>
        <a:lstStyle/>
        <a:p>
          <a:endParaRPr lang="en-US"/>
        </a:p>
      </dgm:t>
    </dgm:pt>
    <dgm:pt modelId="{AE5545F0-891C-4A72-A382-754B493E7030}" type="pres">
      <dgm:prSet presAssocID="{F21F3EF3-B68C-4EFC-B4B2-1721F9B1908D}" presName="connectorText" presStyleLbl="sibTrans2D1" presStyleIdx="1" presStyleCnt="3"/>
      <dgm:spPr/>
      <dgm:t>
        <a:bodyPr/>
        <a:lstStyle/>
        <a:p>
          <a:endParaRPr lang="en-US"/>
        </a:p>
      </dgm:t>
    </dgm:pt>
    <dgm:pt modelId="{AF77F053-9C92-464D-BFF2-D6A5F0BD1F8F}" type="pres">
      <dgm:prSet presAssocID="{0AA7249E-50A1-4BDE-9F59-11B7A04C66B4}" presName="node" presStyleLbl="node1" presStyleIdx="2" presStyleCnt="4" custScaleX="489701" custLinFactX="-600000" custLinFactNeighborX="-665734" custLinFactNeighborY="64890">
        <dgm:presLayoutVars>
          <dgm:bulletEnabled val="1"/>
        </dgm:presLayoutVars>
      </dgm:prSet>
      <dgm:spPr/>
      <dgm:t>
        <a:bodyPr/>
        <a:lstStyle/>
        <a:p>
          <a:endParaRPr lang="en-US"/>
        </a:p>
      </dgm:t>
    </dgm:pt>
    <dgm:pt modelId="{0B8DAEBD-DD8C-4D1B-8A45-34A5EF3DEC94}" type="pres">
      <dgm:prSet presAssocID="{56E689FD-F4D7-4C6E-AE5C-E48FE8CD2029}" presName="sibTrans" presStyleLbl="sibTrans2D1" presStyleIdx="2" presStyleCnt="3" custScaleY="531564"/>
      <dgm:spPr/>
      <dgm:t>
        <a:bodyPr/>
        <a:lstStyle/>
        <a:p>
          <a:endParaRPr lang="en-US"/>
        </a:p>
      </dgm:t>
    </dgm:pt>
    <dgm:pt modelId="{3E59F99A-9AA9-4526-B845-A1CB54B63A96}" type="pres">
      <dgm:prSet presAssocID="{56E689FD-F4D7-4C6E-AE5C-E48FE8CD2029}" presName="connectorText" presStyleLbl="sibTrans2D1" presStyleIdx="2" presStyleCnt="3"/>
      <dgm:spPr/>
      <dgm:t>
        <a:bodyPr/>
        <a:lstStyle/>
        <a:p>
          <a:endParaRPr lang="en-US"/>
        </a:p>
      </dgm:t>
    </dgm:pt>
    <dgm:pt modelId="{471E561A-799C-41D2-BA83-436EB052D06C}" type="pres">
      <dgm:prSet presAssocID="{788B4584-B2F2-4A83-8235-F9772C03A5A3}" presName="node" presStyleLbl="node1" presStyleIdx="3" presStyleCnt="4" custScaleX="552891" custLinFactX="-311993" custLinFactNeighborX="-400000" custLinFactNeighborY="71465">
        <dgm:presLayoutVars>
          <dgm:bulletEnabled val="1"/>
        </dgm:presLayoutVars>
      </dgm:prSet>
      <dgm:spPr/>
      <dgm:t>
        <a:bodyPr/>
        <a:lstStyle/>
        <a:p>
          <a:endParaRPr lang="en-US"/>
        </a:p>
      </dgm:t>
    </dgm:pt>
  </dgm:ptLst>
  <dgm:cxnLst>
    <dgm:cxn modelId="{95040194-D88A-4AE2-AF96-1EC793AE8D0A}" type="presOf" srcId="{2DEB97C8-5D4E-4329-A9AF-7D17B43D68EE}" destId="{4D4583CF-8E8D-4A01-947E-7A68AE4E94DB}" srcOrd="0" destOrd="0" presId="urn:microsoft.com/office/officeart/2005/8/layout/process1"/>
    <dgm:cxn modelId="{4756A352-D884-47CF-B9BB-E986AE37A588}" type="presOf" srcId="{4083B257-170F-45AC-83FA-B4DA146E7B12}" destId="{B684BA6E-62EB-4250-9786-9568D5414B6D}" srcOrd="0" destOrd="0" presId="urn:microsoft.com/office/officeart/2005/8/layout/process1"/>
    <dgm:cxn modelId="{C3DAE92A-E1F2-4FDE-9E86-D27B9106216A}" type="presOf" srcId="{788B4584-B2F2-4A83-8235-F9772C03A5A3}" destId="{471E561A-799C-41D2-BA83-436EB052D06C}"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83912E09-BED5-448E-B8E6-6A14DE3A2DFE}" type="presOf" srcId="{0AA7249E-50A1-4BDE-9F59-11B7A04C66B4}" destId="{AF77F053-9C92-464D-BFF2-D6A5F0BD1F8F}" srcOrd="0" destOrd="0" presId="urn:microsoft.com/office/officeart/2005/8/layout/process1"/>
    <dgm:cxn modelId="{AD124A31-130C-42E3-942A-FE60D80ECFF5}" type="presOf" srcId="{462AEF67-8CFE-4161-B6C1-751E65B0C261}" destId="{4A9E36FC-9317-43F0-8DC2-B7323C804A10}" srcOrd="0" destOrd="0" presId="urn:microsoft.com/office/officeart/2005/8/layout/process1"/>
    <dgm:cxn modelId="{D2691267-A1AB-4548-B153-476E5438DCC0}" srcId="{4083B257-170F-45AC-83FA-B4DA146E7B12}" destId="{788B4584-B2F2-4A83-8235-F9772C03A5A3}" srcOrd="3" destOrd="0" parTransId="{66262429-166A-40E1-974C-69C12F7BE57C}" sibTransId="{41DD4E48-1BF0-41D9-A578-BEE235372C14}"/>
    <dgm:cxn modelId="{03992A6E-1629-498E-B3E0-7552F9E6B532}" type="presOf" srcId="{56E689FD-F4D7-4C6E-AE5C-E48FE8CD2029}" destId="{3E59F99A-9AA9-4526-B845-A1CB54B63A96}" srcOrd="1" destOrd="0" presId="urn:microsoft.com/office/officeart/2005/8/layout/process1"/>
    <dgm:cxn modelId="{D6BF3828-4EDD-4606-BFB2-2BA361E5FFAA}" type="presOf" srcId="{462AEF67-8CFE-4161-B6C1-751E65B0C261}" destId="{417F3F8C-DFDF-4CAC-8D99-7EB7F0E0B398}" srcOrd="1" destOrd="0" presId="urn:microsoft.com/office/officeart/2005/8/layout/process1"/>
    <dgm:cxn modelId="{94ACE499-3293-4499-9A85-503400F6D4C1}" type="presOf" srcId="{1EB81E62-5136-4A46-ABCC-5CBAB997C878}" destId="{D9CE5F76-68B5-4237-B1CF-7E40456240A1}" srcOrd="0" destOrd="0" presId="urn:microsoft.com/office/officeart/2005/8/layout/process1"/>
    <dgm:cxn modelId="{DA6DB1DD-9861-4FF3-9B36-9AAEF3739553}" type="presOf" srcId="{56E689FD-F4D7-4C6E-AE5C-E48FE8CD2029}" destId="{0B8DAEBD-DD8C-4D1B-8A45-34A5EF3DEC94}" srcOrd="0" destOrd="0" presId="urn:microsoft.com/office/officeart/2005/8/layout/process1"/>
    <dgm:cxn modelId="{A67A87BC-040E-4DAD-86A0-1E85E8C4FF8F}" type="presOf" srcId="{F21F3EF3-B68C-4EFC-B4B2-1721F9B1908D}" destId="{AE5545F0-891C-4A72-A382-754B493E7030}" srcOrd="1"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90F370B2-C38B-44F3-9560-925A1A8EFF02}" type="presOf" srcId="{F21F3EF3-B68C-4EFC-B4B2-1721F9B1908D}" destId="{045C1EF3-D00C-4DDD-901F-DD22A60029CA}"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89BFBE1F-9751-4494-A304-87105A942F18}" type="presParOf" srcId="{B684BA6E-62EB-4250-9786-9568D5414B6D}" destId="{D9CE5F76-68B5-4237-B1CF-7E40456240A1}" srcOrd="0" destOrd="0" presId="urn:microsoft.com/office/officeart/2005/8/layout/process1"/>
    <dgm:cxn modelId="{7037D88B-53ED-4406-BE74-557EFEAC7DFC}" type="presParOf" srcId="{B684BA6E-62EB-4250-9786-9568D5414B6D}" destId="{4A9E36FC-9317-43F0-8DC2-B7323C804A10}" srcOrd="1" destOrd="0" presId="urn:microsoft.com/office/officeart/2005/8/layout/process1"/>
    <dgm:cxn modelId="{D233AF19-5EAB-42DF-B11C-900174CF20D4}" type="presParOf" srcId="{4A9E36FC-9317-43F0-8DC2-B7323C804A10}" destId="{417F3F8C-DFDF-4CAC-8D99-7EB7F0E0B398}" srcOrd="0" destOrd="0" presId="urn:microsoft.com/office/officeart/2005/8/layout/process1"/>
    <dgm:cxn modelId="{87E61AB3-1906-4E27-9596-1BDD59B26488}" type="presParOf" srcId="{B684BA6E-62EB-4250-9786-9568D5414B6D}" destId="{4D4583CF-8E8D-4A01-947E-7A68AE4E94DB}" srcOrd="2" destOrd="0" presId="urn:microsoft.com/office/officeart/2005/8/layout/process1"/>
    <dgm:cxn modelId="{BD3345F8-C108-443F-BBE3-C4135A8ACAE1}" type="presParOf" srcId="{B684BA6E-62EB-4250-9786-9568D5414B6D}" destId="{045C1EF3-D00C-4DDD-901F-DD22A60029CA}" srcOrd="3" destOrd="0" presId="urn:microsoft.com/office/officeart/2005/8/layout/process1"/>
    <dgm:cxn modelId="{7963EDB4-2A67-403E-8ADE-97F9882D7DC8}" type="presParOf" srcId="{045C1EF3-D00C-4DDD-901F-DD22A60029CA}" destId="{AE5545F0-891C-4A72-A382-754B493E7030}" srcOrd="0" destOrd="0" presId="urn:microsoft.com/office/officeart/2005/8/layout/process1"/>
    <dgm:cxn modelId="{D260AFDE-05E2-4046-B04F-767D0574D24B}" type="presParOf" srcId="{B684BA6E-62EB-4250-9786-9568D5414B6D}" destId="{AF77F053-9C92-464D-BFF2-D6A5F0BD1F8F}" srcOrd="4" destOrd="0" presId="urn:microsoft.com/office/officeart/2005/8/layout/process1"/>
    <dgm:cxn modelId="{2F8BD736-52EC-4DA6-9BAD-D400AD26DF18}" type="presParOf" srcId="{B684BA6E-62EB-4250-9786-9568D5414B6D}" destId="{0B8DAEBD-DD8C-4D1B-8A45-34A5EF3DEC94}" srcOrd="5" destOrd="0" presId="urn:microsoft.com/office/officeart/2005/8/layout/process1"/>
    <dgm:cxn modelId="{2B2E043F-BEF8-43A8-BB91-A6E86FA8DF73}" type="presParOf" srcId="{0B8DAEBD-DD8C-4D1B-8A45-34A5EF3DEC94}" destId="{3E59F99A-9AA9-4526-B845-A1CB54B63A96}" srcOrd="0" destOrd="0" presId="urn:microsoft.com/office/officeart/2005/8/layout/process1"/>
    <dgm:cxn modelId="{E8FCB212-9914-4212-8E03-75303EEFC53D}" type="presParOf" srcId="{B684BA6E-62EB-4250-9786-9568D5414B6D}" destId="{471E561A-799C-41D2-BA83-436EB052D06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CEBF3C-DB68-4AD9-BBDE-95E5120421E6}" type="doc">
      <dgm:prSet loTypeId="urn:microsoft.com/office/officeart/2005/8/layout/default#1" loCatId="list" qsTypeId="urn:microsoft.com/office/officeart/2005/8/quickstyle/simple4" qsCatId="simple" csTypeId="urn:microsoft.com/office/officeart/2005/8/colors/colorful2" csCatId="colorful" phldr="1"/>
      <dgm:spPr/>
      <dgm:t>
        <a:bodyPr/>
        <a:lstStyle/>
        <a:p>
          <a:endParaRPr lang="en-US"/>
        </a:p>
      </dgm:t>
    </dgm:pt>
    <dgm:pt modelId="{8CD59454-3295-4126-91BA-2E688FFC282D}">
      <dgm:prSet phldrT="[Text]" custT="1"/>
      <dgm:spPr/>
      <dgm:t>
        <a:bodyPr/>
        <a:lstStyle/>
        <a:p>
          <a:r>
            <a:rPr lang="en-US" sz="3600" dirty="0" smtClean="0"/>
            <a:t>Quick Orders</a:t>
          </a:r>
          <a:endParaRPr lang="en-US" sz="3600" dirty="0"/>
        </a:p>
      </dgm:t>
      <dgm:extLst>
        <a:ext uri="{E40237B7-FDA0-4F09-8148-C483321AD2D9}">
          <dgm14:cNvPr xmlns:dgm14="http://schemas.microsoft.com/office/drawing/2010/diagram" id="0" name="" descr="Quick Orders&#10;"/>
        </a:ext>
      </dgm:extLst>
    </dgm:pt>
    <dgm:pt modelId="{F67547B8-460B-467A-A8D3-0F4E71B69F16}" type="parTrans" cxnId="{BED29736-5D67-4B52-A64F-5D4E042B3E72}">
      <dgm:prSet/>
      <dgm:spPr/>
      <dgm:t>
        <a:bodyPr/>
        <a:lstStyle/>
        <a:p>
          <a:endParaRPr lang="en-US" sz="3600"/>
        </a:p>
      </dgm:t>
    </dgm:pt>
    <dgm:pt modelId="{FA1F33D3-3CC1-44A1-B521-597A5E8AEBFD}" type="sibTrans" cxnId="{BED29736-5D67-4B52-A64F-5D4E042B3E72}">
      <dgm:prSet/>
      <dgm:spPr/>
      <dgm:t>
        <a:bodyPr/>
        <a:lstStyle/>
        <a:p>
          <a:endParaRPr lang="en-US" sz="3600"/>
        </a:p>
      </dgm:t>
    </dgm:pt>
    <dgm:pt modelId="{B92A417B-6414-4853-9650-2346540A6882}">
      <dgm:prSet phldrT="[Text]" custT="1"/>
      <dgm:spPr/>
      <dgm:t>
        <a:bodyPr/>
        <a:lstStyle/>
        <a:p>
          <a:r>
            <a:rPr lang="en-US" sz="3600" dirty="0" smtClean="0"/>
            <a:t>Generic Orders</a:t>
          </a:r>
          <a:endParaRPr lang="en-US" sz="3600" dirty="0"/>
        </a:p>
      </dgm:t>
      <dgm:extLst>
        <a:ext uri="{E40237B7-FDA0-4F09-8148-C483321AD2D9}">
          <dgm14:cNvPr xmlns:dgm14="http://schemas.microsoft.com/office/drawing/2010/diagram" id="0" name="" descr="Generic Orders&#10;"/>
        </a:ext>
      </dgm:extLst>
    </dgm:pt>
    <dgm:pt modelId="{9D1ED29C-3164-4687-904E-09BA507316C7}" type="parTrans" cxnId="{E3AB3007-BAA6-42DD-8606-1C0B0375485A}">
      <dgm:prSet/>
      <dgm:spPr/>
      <dgm:t>
        <a:bodyPr/>
        <a:lstStyle/>
        <a:p>
          <a:endParaRPr lang="en-US" sz="3600"/>
        </a:p>
      </dgm:t>
    </dgm:pt>
    <dgm:pt modelId="{A421C31C-91C4-4CC5-A628-B4BBDA5A5FFC}" type="sibTrans" cxnId="{E3AB3007-BAA6-42DD-8606-1C0B0375485A}">
      <dgm:prSet/>
      <dgm:spPr/>
      <dgm:t>
        <a:bodyPr/>
        <a:lstStyle/>
        <a:p>
          <a:endParaRPr lang="en-US" sz="3600"/>
        </a:p>
      </dgm:t>
    </dgm:pt>
    <dgm:pt modelId="{4CBBA3E1-2919-4609-BD5F-11A885B76F3D}">
      <dgm:prSet phldrT="[Text]" custT="1"/>
      <dgm:spPr/>
      <dgm:t>
        <a:bodyPr/>
        <a:lstStyle/>
        <a:p>
          <a:r>
            <a:rPr lang="en-US" sz="3600" dirty="0" smtClean="0"/>
            <a:t>Finding Items</a:t>
          </a:r>
          <a:endParaRPr lang="en-US" sz="3600" dirty="0"/>
        </a:p>
      </dgm:t>
      <dgm:extLst>
        <a:ext uri="{E40237B7-FDA0-4F09-8148-C483321AD2D9}">
          <dgm14:cNvPr xmlns:dgm14="http://schemas.microsoft.com/office/drawing/2010/diagram" id="0" name="" descr="Finding Items&#10;"/>
        </a:ext>
      </dgm:extLst>
    </dgm:pt>
    <dgm:pt modelId="{26196A00-3196-4919-81CD-05D93C0E269D}" type="parTrans" cxnId="{9DA8313F-BE0B-457B-AD05-B04B9C51F91E}">
      <dgm:prSet/>
      <dgm:spPr/>
      <dgm:t>
        <a:bodyPr/>
        <a:lstStyle/>
        <a:p>
          <a:endParaRPr lang="en-US" sz="3600"/>
        </a:p>
      </dgm:t>
    </dgm:pt>
    <dgm:pt modelId="{34C5410E-D28F-4ABE-8B47-37B6A0AB24F9}" type="sibTrans" cxnId="{9DA8313F-BE0B-457B-AD05-B04B9C51F91E}">
      <dgm:prSet/>
      <dgm:spPr/>
      <dgm:t>
        <a:bodyPr/>
        <a:lstStyle/>
        <a:p>
          <a:endParaRPr lang="en-US" sz="3600"/>
        </a:p>
      </dgm:t>
    </dgm:pt>
    <dgm:pt modelId="{B9296B17-2D6F-447D-ABC6-BBB35DFB0AD2}">
      <dgm:prSet phldrT="[Text]" custT="1"/>
      <dgm:spPr/>
      <dgm:t>
        <a:bodyPr/>
        <a:lstStyle/>
        <a:p>
          <a:r>
            <a:rPr lang="en-US" sz="3600" dirty="0" smtClean="0"/>
            <a:t>Notifications</a:t>
          </a:r>
          <a:endParaRPr lang="en-US" sz="3600" dirty="0"/>
        </a:p>
      </dgm:t>
      <dgm:extLst>
        <a:ext uri="{E40237B7-FDA0-4F09-8148-C483321AD2D9}">
          <dgm14:cNvPr xmlns:dgm14="http://schemas.microsoft.com/office/drawing/2010/diagram" id="0" name="" descr="Notifications&#10;"/>
        </a:ext>
      </dgm:extLst>
    </dgm:pt>
    <dgm:pt modelId="{939E0CC4-0C64-433F-BB2E-BDB7B971D5CE}" type="parTrans" cxnId="{8E46D8EF-3EA9-4096-966E-E1C25F48C1B3}">
      <dgm:prSet/>
      <dgm:spPr/>
      <dgm:t>
        <a:bodyPr/>
        <a:lstStyle/>
        <a:p>
          <a:endParaRPr lang="en-US" sz="3600"/>
        </a:p>
      </dgm:t>
    </dgm:pt>
    <dgm:pt modelId="{001CFA27-BEBE-47A0-955D-AE8A2EA2D289}" type="sibTrans" cxnId="{8E46D8EF-3EA9-4096-966E-E1C25F48C1B3}">
      <dgm:prSet/>
      <dgm:spPr/>
      <dgm:t>
        <a:bodyPr/>
        <a:lstStyle/>
        <a:p>
          <a:endParaRPr lang="en-US" sz="3600"/>
        </a:p>
      </dgm:t>
    </dgm:pt>
    <dgm:pt modelId="{BE8F292D-E093-422F-9346-3693D9A215D0}">
      <dgm:prSet phldrT="[Text]" custT="1"/>
      <dgm:spPr/>
      <dgm:t>
        <a:bodyPr/>
        <a:lstStyle/>
        <a:p>
          <a:r>
            <a:rPr lang="en-US" sz="3600" dirty="0" smtClean="0"/>
            <a:t>Health Summary</a:t>
          </a:r>
          <a:endParaRPr lang="en-US" sz="3600" dirty="0"/>
        </a:p>
      </dgm:t>
      <dgm:extLst>
        <a:ext uri="{E40237B7-FDA0-4F09-8148-C483321AD2D9}">
          <dgm14:cNvPr xmlns:dgm14="http://schemas.microsoft.com/office/drawing/2010/diagram" id="0" name="" descr="Health Summary&#10;"/>
        </a:ext>
      </dgm:extLst>
    </dgm:pt>
    <dgm:pt modelId="{0686146E-9763-4ADA-AA5A-8294E9421AA4}" type="parTrans" cxnId="{68859A07-5CE2-408B-897F-15EDAAD6FF14}">
      <dgm:prSet/>
      <dgm:spPr/>
      <dgm:t>
        <a:bodyPr/>
        <a:lstStyle/>
        <a:p>
          <a:endParaRPr lang="en-US" sz="3600"/>
        </a:p>
      </dgm:t>
    </dgm:pt>
    <dgm:pt modelId="{DE6779BE-3D8E-4181-B66E-BB3641CB1CA5}" type="sibTrans" cxnId="{68859A07-5CE2-408B-897F-15EDAAD6FF14}">
      <dgm:prSet/>
      <dgm:spPr/>
      <dgm:t>
        <a:bodyPr/>
        <a:lstStyle/>
        <a:p>
          <a:endParaRPr lang="en-US" sz="3600"/>
        </a:p>
      </dgm:t>
    </dgm:pt>
    <dgm:pt modelId="{847275C0-3EC7-456D-9C18-4C690153AFE9}">
      <dgm:prSet custT="1"/>
      <dgm:spPr/>
      <dgm:t>
        <a:bodyPr/>
        <a:lstStyle/>
        <a:p>
          <a:r>
            <a:rPr lang="en-US" sz="3600" dirty="0" smtClean="0"/>
            <a:t>Reminder Patient Lists </a:t>
          </a:r>
          <a:endParaRPr lang="en-US" sz="3600" dirty="0"/>
        </a:p>
      </dgm:t>
      <dgm:extLst>
        <a:ext uri="{E40237B7-FDA0-4F09-8148-C483321AD2D9}">
          <dgm14:cNvPr xmlns:dgm14="http://schemas.microsoft.com/office/drawing/2010/diagram" id="0" name="" descr="Reminder Patient Lists &#10;"/>
        </a:ext>
      </dgm:extLst>
    </dgm:pt>
    <dgm:pt modelId="{C4B32A1B-E4E5-4927-9E53-0EB0042D109C}" type="parTrans" cxnId="{C482F90A-48D5-457E-AF81-48471BFD4074}">
      <dgm:prSet/>
      <dgm:spPr/>
      <dgm:t>
        <a:bodyPr/>
        <a:lstStyle/>
        <a:p>
          <a:endParaRPr lang="en-US" sz="3600"/>
        </a:p>
      </dgm:t>
    </dgm:pt>
    <dgm:pt modelId="{1F05FA23-6A61-44AF-9510-E1E7081BAF48}" type="sibTrans" cxnId="{C482F90A-48D5-457E-AF81-48471BFD4074}">
      <dgm:prSet/>
      <dgm:spPr/>
      <dgm:t>
        <a:bodyPr/>
        <a:lstStyle/>
        <a:p>
          <a:endParaRPr lang="en-US" sz="3600"/>
        </a:p>
      </dgm:t>
    </dgm:pt>
    <dgm:pt modelId="{16FD9CB4-7EC2-47D9-A470-91EE4A2B77BE}" type="pres">
      <dgm:prSet presAssocID="{B3CEBF3C-DB68-4AD9-BBDE-95E5120421E6}" presName="diagram" presStyleCnt="0">
        <dgm:presLayoutVars>
          <dgm:dir/>
          <dgm:resizeHandles val="exact"/>
        </dgm:presLayoutVars>
      </dgm:prSet>
      <dgm:spPr/>
      <dgm:t>
        <a:bodyPr/>
        <a:lstStyle/>
        <a:p>
          <a:endParaRPr lang="en-US"/>
        </a:p>
      </dgm:t>
    </dgm:pt>
    <dgm:pt modelId="{F5F01F4C-6A3F-4545-A4BE-45BB62B019FE}" type="pres">
      <dgm:prSet presAssocID="{8CD59454-3295-4126-91BA-2E688FFC282D}" presName="node" presStyleLbl="node1" presStyleIdx="0" presStyleCnt="6">
        <dgm:presLayoutVars>
          <dgm:bulletEnabled val="1"/>
        </dgm:presLayoutVars>
      </dgm:prSet>
      <dgm:spPr/>
      <dgm:t>
        <a:bodyPr/>
        <a:lstStyle/>
        <a:p>
          <a:endParaRPr lang="en-US"/>
        </a:p>
      </dgm:t>
    </dgm:pt>
    <dgm:pt modelId="{75FCB90A-E41D-49F9-87DD-B3820F3CBA78}" type="pres">
      <dgm:prSet presAssocID="{FA1F33D3-3CC1-44A1-B521-597A5E8AEBFD}" presName="sibTrans" presStyleCnt="0"/>
      <dgm:spPr/>
      <dgm:t>
        <a:bodyPr/>
        <a:lstStyle/>
        <a:p>
          <a:endParaRPr lang="en-US"/>
        </a:p>
      </dgm:t>
    </dgm:pt>
    <dgm:pt modelId="{91C69142-A31C-4815-BA73-F1CA5197452C}" type="pres">
      <dgm:prSet presAssocID="{B92A417B-6414-4853-9650-2346540A6882}" presName="node" presStyleLbl="node1" presStyleIdx="1" presStyleCnt="6">
        <dgm:presLayoutVars>
          <dgm:bulletEnabled val="1"/>
        </dgm:presLayoutVars>
      </dgm:prSet>
      <dgm:spPr/>
      <dgm:t>
        <a:bodyPr/>
        <a:lstStyle/>
        <a:p>
          <a:endParaRPr lang="en-US"/>
        </a:p>
      </dgm:t>
    </dgm:pt>
    <dgm:pt modelId="{3903544C-E931-46FC-AEAE-3CB3388A071F}" type="pres">
      <dgm:prSet presAssocID="{A421C31C-91C4-4CC5-A628-B4BBDA5A5FFC}" presName="sibTrans" presStyleCnt="0"/>
      <dgm:spPr/>
      <dgm:t>
        <a:bodyPr/>
        <a:lstStyle/>
        <a:p>
          <a:endParaRPr lang="en-US"/>
        </a:p>
      </dgm:t>
    </dgm:pt>
    <dgm:pt modelId="{87252ADC-8497-4192-B0B2-EC132138EF46}" type="pres">
      <dgm:prSet presAssocID="{4CBBA3E1-2919-4609-BD5F-11A885B76F3D}" presName="node" presStyleLbl="node1" presStyleIdx="2" presStyleCnt="6">
        <dgm:presLayoutVars>
          <dgm:bulletEnabled val="1"/>
        </dgm:presLayoutVars>
      </dgm:prSet>
      <dgm:spPr/>
      <dgm:t>
        <a:bodyPr/>
        <a:lstStyle/>
        <a:p>
          <a:endParaRPr lang="en-US"/>
        </a:p>
      </dgm:t>
    </dgm:pt>
    <dgm:pt modelId="{EE56FE45-5233-489B-AC72-E77AFDF1F1D7}" type="pres">
      <dgm:prSet presAssocID="{34C5410E-D28F-4ABE-8B47-37B6A0AB24F9}" presName="sibTrans" presStyleCnt="0"/>
      <dgm:spPr/>
      <dgm:t>
        <a:bodyPr/>
        <a:lstStyle/>
        <a:p>
          <a:endParaRPr lang="en-US"/>
        </a:p>
      </dgm:t>
    </dgm:pt>
    <dgm:pt modelId="{BAC8664B-CE44-4CB1-B617-226EE2392545}" type="pres">
      <dgm:prSet presAssocID="{B9296B17-2D6F-447D-ABC6-BBB35DFB0AD2}" presName="node" presStyleLbl="node1" presStyleIdx="3" presStyleCnt="6">
        <dgm:presLayoutVars>
          <dgm:bulletEnabled val="1"/>
        </dgm:presLayoutVars>
      </dgm:prSet>
      <dgm:spPr/>
      <dgm:t>
        <a:bodyPr/>
        <a:lstStyle/>
        <a:p>
          <a:endParaRPr lang="en-US"/>
        </a:p>
      </dgm:t>
    </dgm:pt>
    <dgm:pt modelId="{E64CAC49-F1F0-4D26-BE0B-3934A835139E}" type="pres">
      <dgm:prSet presAssocID="{001CFA27-BEBE-47A0-955D-AE8A2EA2D289}" presName="sibTrans" presStyleCnt="0"/>
      <dgm:spPr/>
      <dgm:t>
        <a:bodyPr/>
        <a:lstStyle/>
        <a:p>
          <a:endParaRPr lang="en-US"/>
        </a:p>
      </dgm:t>
    </dgm:pt>
    <dgm:pt modelId="{32D2547F-B4C6-4336-9437-A13B92334C7B}" type="pres">
      <dgm:prSet presAssocID="{847275C0-3EC7-456D-9C18-4C690153AFE9}" presName="node" presStyleLbl="node1" presStyleIdx="4" presStyleCnt="6">
        <dgm:presLayoutVars>
          <dgm:bulletEnabled val="1"/>
        </dgm:presLayoutVars>
      </dgm:prSet>
      <dgm:spPr/>
      <dgm:t>
        <a:bodyPr/>
        <a:lstStyle/>
        <a:p>
          <a:endParaRPr lang="en-US"/>
        </a:p>
      </dgm:t>
    </dgm:pt>
    <dgm:pt modelId="{CA328F63-C993-4EEB-845D-5AD907D650F2}" type="pres">
      <dgm:prSet presAssocID="{1F05FA23-6A61-44AF-9510-E1E7081BAF48}" presName="sibTrans" presStyleCnt="0"/>
      <dgm:spPr/>
      <dgm:t>
        <a:bodyPr/>
        <a:lstStyle/>
        <a:p>
          <a:endParaRPr lang="en-US"/>
        </a:p>
      </dgm:t>
    </dgm:pt>
    <dgm:pt modelId="{52BCB0D9-0A5C-4C71-AD22-986CE53E88C8}" type="pres">
      <dgm:prSet presAssocID="{BE8F292D-E093-422F-9346-3693D9A215D0}" presName="node" presStyleLbl="node1" presStyleIdx="5" presStyleCnt="6">
        <dgm:presLayoutVars>
          <dgm:bulletEnabled val="1"/>
        </dgm:presLayoutVars>
      </dgm:prSet>
      <dgm:spPr/>
      <dgm:t>
        <a:bodyPr/>
        <a:lstStyle/>
        <a:p>
          <a:endParaRPr lang="en-US"/>
        </a:p>
      </dgm:t>
    </dgm:pt>
  </dgm:ptLst>
  <dgm:cxnLst>
    <dgm:cxn modelId="{68859A07-5CE2-408B-897F-15EDAAD6FF14}" srcId="{B3CEBF3C-DB68-4AD9-BBDE-95E5120421E6}" destId="{BE8F292D-E093-422F-9346-3693D9A215D0}" srcOrd="5" destOrd="0" parTransId="{0686146E-9763-4ADA-AA5A-8294E9421AA4}" sibTransId="{DE6779BE-3D8E-4181-B66E-BB3641CB1CA5}"/>
    <dgm:cxn modelId="{EBBAEE6C-C514-4B6C-B908-D4DD254F1BFD}" type="presOf" srcId="{8CD59454-3295-4126-91BA-2E688FFC282D}" destId="{F5F01F4C-6A3F-4545-A4BE-45BB62B019FE}" srcOrd="0" destOrd="0" presId="urn:microsoft.com/office/officeart/2005/8/layout/default#1"/>
    <dgm:cxn modelId="{F0A8542B-B5DC-4271-A3B8-8F07D6F663C2}" type="presOf" srcId="{4CBBA3E1-2919-4609-BD5F-11A885B76F3D}" destId="{87252ADC-8497-4192-B0B2-EC132138EF46}" srcOrd="0" destOrd="0" presId="urn:microsoft.com/office/officeart/2005/8/layout/default#1"/>
    <dgm:cxn modelId="{76A9FF5F-450F-4474-B8CD-C99C6DD89858}" type="presOf" srcId="{847275C0-3EC7-456D-9C18-4C690153AFE9}" destId="{32D2547F-B4C6-4336-9437-A13B92334C7B}" srcOrd="0" destOrd="0" presId="urn:microsoft.com/office/officeart/2005/8/layout/default#1"/>
    <dgm:cxn modelId="{8F79727B-C8D2-44DE-874F-096B276A6C85}" type="presOf" srcId="{B3CEBF3C-DB68-4AD9-BBDE-95E5120421E6}" destId="{16FD9CB4-7EC2-47D9-A470-91EE4A2B77BE}" srcOrd="0" destOrd="0" presId="urn:microsoft.com/office/officeart/2005/8/layout/default#1"/>
    <dgm:cxn modelId="{C482F90A-48D5-457E-AF81-48471BFD4074}" srcId="{B3CEBF3C-DB68-4AD9-BBDE-95E5120421E6}" destId="{847275C0-3EC7-456D-9C18-4C690153AFE9}" srcOrd="4" destOrd="0" parTransId="{C4B32A1B-E4E5-4927-9E53-0EB0042D109C}" sibTransId="{1F05FA23-6A61-44AF-9510-E1E7081BAF48}"/>
    <dgm:cxn modelId="{BED29736-5D67-4B52-A64F-5D4E042B3E72}" srcId="{B3CEBF3C-DB68-4AD9-BBDE-95E5120421E6}" destId="{8CD59454-3295-4126-91BA-2E688FFC282D}" srcOrd="0" destOrd="0" parTransId="{F67547B8-460B-467A-A8D3-0F4E71B69F16}" sibTransId="{FA1F33D3-3CC1-44A1-B521-597A5E8AEBFD}"/>
    <dgm:cxn modelId="{BBFCDC87-92C2-4078-B415-21FBA7471E1D}" type="presOf" srcId="{BE8F292D-E093-422F-9346-3693D9A215D0}" destId="{52BCB0D9-0A5C-4C71-AD22-986CE53E88C8}" srcOrd="0" destOrd="0" presId="urn:microsoft.com/office/officeart/2005/8/layout/default#1"/>
    <dgm:cxn modelId="{8E46D8EF-3EA9-4096-966E-E1C25F48C1B3}" srcId="{B3CEBF3C-DB68-4AD9-BBDE-95E5120421E6}" destId="{B9296B17-2D6F-447D-ABC6-BBB35DFB0AD2}" srcOrd="3" destOrd="0" parTransId="{939E0CC4-0C64-433F-BB2E-BDB7B971D5CE}" sibTransId="{001CFA27-BEBE-47A0-955D-AE8A2EA2D289}"/>
    <dgm:cxn modelId="{E3AB3007-BAA6-42DD-8606-1C0B0375485A}" srcId="{B3CEBF3C-DB68-4AD9-BBDE-95E5120421E6}" destId="{B92A417B-6414-4853-9650-2346540A6882}" srcOrd="1" destOrd="0" parTransId="{9D1ED29C-3164-4687-904E-09BA507316C7}" sibTransId="{A421C31C-91C4-4CC5-A628-B4BBDA5A5FFC}"/>
    <dgm:cxn modelId="{9DA8313F-BE0B-457B-AD05-B04B9C51F91E}" srcId="{B3CEBF3C-DB68-4AD9-BBDE-95E5120421E6}" destId="{4CBBA3E1-2919-4609-BD5F-11A885B76F3D}" srcOrd="2" destOrd="0" parTransId="{26196A00-3196-4919-81CD-05D93C0E269D}" sibTransId="{34C5410E-D28F-4ABE-8B47-37B6A0AB24F9}"/>
    <dgm:cxn modelId="{8BCAA10C-2098-4E8F-95F0-5EC9044DE1B8}" type="presOf" srcId="{B9296B17-2D6F-447D-ABC6-BBB35DFB0AD2}" destId="{BAC8664B-CE44-4CB1-B617-226EE2392545}" srcOrd="0" destOrd="0" presId="urn:microsoft.com/office/officeart/2005/8/layout/default#1"/>
    <dgm:cxn modelId="{EF899BA6-8517-437F-A662-3474C5DA7CB4}" type="presOf" srcId="{B92A417B-6414-4853-9650-2346540A6882}" destId="{91C69142-A31C-4815-BA73-F1CA5197452C}" srcOrd="0" destOrd="0" presId="urn:microsoft.com/office/officeart/2005/8/layout/default#1"/>
    <dgm:cxn modelId="{DC2AE091-8A07-4039-994D-996605A2DF06}" type="presParOf" srcId="{16FD9CB4-7EC2-47D9-A470-91EE4A2B77BE}" destId="{F5F01F4C-6A3F-4545-A4BE-45BB62B019FE}" srcOrd="0" destOrd="0" presId="urn:microsoft.com/office/officeart/2005/8/layout/default#1"/>
    <dgm:cxn modelId="{259A027D-D301-43ED-A0B2-10DD8C1F1A6E}" type="presParOf" srcId="{16FD9CB4-7EC2-47D9-A470-91EE4A2B77BE}" destId="{75FCB90A-E41D-49F9-87DD-B3820F3CBA78}" srcOrd="1" destOrd="0" presId="urn:microsoft.com/office/officeart/2005/8/layout/default#1"/>
    <dgm:cxn modelId="{09690569-0C60-4F08-91E8-473D557BE018}" type="presParOf" srcId="{16FD9CB4-7EC2-47D9-A470-91EE4A2B77BE}" destId="{91C69142-A31C-4815-BA73-F1CA5197452C}" srcOrd="2" destOrd="0" presId="urn:microsoft.com/office/officeart/2005/8/layout/default#1"/>
    <dgm:cxn modelId="{4E11E123-CDD8-4965-8E79-E9C6AF856F6F}" type="presParOf" srcId="{16FD9CB4-7EC2-47D9-A470-91EE4A2B77BE}" destId="{3903544C-E931-46FC-AEAE-3CB3388A071F}" srcOrd="3" destOrd="0" presId="urn:microsoft.com/office/officeart/2005/8/layout/default#1"/>
    <dgm:cxn modelId="{E3BF7FBB-5115-4C6C-911D-92C8E523A587}" type="presParOf" srcId="{16FD9CB4-7EC2-47D9-A470-91EE4A2B77BE}" destId="{87252ADC-8497-4192-B0B2-EC132138EF46}" srcOrd="4" destOrd="0" presId="urn:microsoft.com/office/officeart/2005/8/layout/default#1"/>
    <dgm:cxn modelId="{0BC654C1-290B-43C6-93AD-FC57FA4392CE}" type="presParOf" srcId="{16FD9CB4-7EC2-47D9-A470-91EE4A2B77BE}" destId="{EE56FE45-5233-489B-AC72-E77AFDF1F1D7}" srcOrd="5" destOrd="0" presId="urn:microsoft.com/office/officeart/2005/8/layout/default#1"/>
    <dgm:cxn modelId="{24673784-6A75-4D99-898A-2DF339A091CA}" type="presParOf" srcId="{16FD9CB4-7EC2-47D9-A470-91EE4A2B77BE}" destId="{BAC8664B-CE44-4CB1-B617-226EE2392545}" srcOrd="6" destOrd="0" presId="urn:microsoft.com/office/officeart/2005/8/layout/default#1"/>
    <dgm:cxn modelId="{28BFE74C-DF5E-4CFD-BC7E-CFAD354F999D}" type="presParOf" srcId="{16FD9CB4-7EC2-47D9-A470-91EE4A2B77BE}" destId="{E64CAC49-F1F0-4D26-BE0B-3934A835139E}" srcOrd="7" destOrd="0" presId="urn:microsoft.com/office/officeart/2005/8/layout/default#1"/>
    <dgm:cxn modelId="{E6279D6A-B9C7-4822-A6E3-D78B83AE571B}" type="presParOf" srcId="{16FD9CB4-7EC2-47D9-A470-91EE4A2B77BE}" destId="{32D2547F-B4C6-4336-9437-A13B92334C7B}" srcOrd="8" destOrd="0" presId="urn:microsoft.com/office/officeart/2005/8/layout/default#1"/>
    <dgm:cxn modelId="{5E0BEF3E-30E2-4637-A4CD-5115F56C4445}" type="presParOf" srcId="{16FD9CB4-7EC2-47D9-A470-91EE4A2B77BE}" destId="{CA328F63-C993-4EEB-845D-5AD907D650F2}" srcOrd="9" destOrd="0" presId="urn:microsoft.com/office/officeart/2005/8/layout/default#1"/>
    <dgm:cxn modelId="{A6CF0117-7621-46B5-AA9C-E37A18A3FBB4}" type="presParOf" srcId="{16FD9CB4-7EC2-47D9-A470-91EE4A2B77BE}" destId="{52BCB0D9-0A5C-4C71-AD22-986CE53E88C8}"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5584C-E2C4-4768-8A11-F35DABC51D0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CFC0A3-C20A-433F-9E59-824446623989}">
      <dgm:prSet phldrT="[Text]"/>
      <dgm:spPr/>
      <dgm:t>
        <a:bodyPr/>
        <a:lstStyle/>
        <a:p>
          <a:r>
            <a:rPr lang="en-US" b="1" dirty="0" smtClean="0"/>
            <a:t>OI     Enter/edit orderable items</a:t>
          </a:r>
          <a:endParaRPr lang="en-US" dirty="0"/>
        </a:p>
      </dgm:t>
      <dgm:extLst>
        <a:ext uri="{E40237B7-FDA0-4F09-8148-C483321AD2D9}">
          <dgm14:cNvPr xmlns:dgm14="http://schemas.microsoft.com/office/drawing/2010/diagram" id="0" name="" descr="OI     Enter/edit orderable items&#10; Allows you to create or edit existing orderable items&#10;QO    Enter/edit QO restriction&#10; Allows you to restrict use of certain orderable items&#10;"/>
        </a:ext>
      </dgm:extLst>
    </dgm:pt>
    <dgm:pt modelId="{A5BBAC41-2EF3-4233-850B-8FAB5A553598}" type="parTrans" cxnId="{EC0C872C-DC46-40DB-9A49-009CB2ED32D2}">
      <dgm:prSet/>
      <dgm:spPr/>
      <dgm:t>
        <a:bodyPr/>
        <a:lstStyle/>
        <a:p>
          <a:endParaRPr lang="en-US"/>
        </a:p>
      </dgm:t>
    </dgm:pt>
    <dgm:pt modelId="{F5581342-BB03-4FB9-8FA1-FA74C76DC2BA}" type="sibTrans" cxnId="{EC0C872C-DC46-40DB-9A49-009CB2ED32D2}">
      <dgm:prSet/>
      <dgm:spPr/>
      <dgm:t>
        <a:bodyPr/>
        <a:lstStyle/>
        <a:p>
          <a:endParaRPr lang="en-US"/>
        </a:p>
      </dgm:t>
    </dgm:pt>
    <dgm:pt modelId="{6799CA68-9185-41C5-8C44-27B2A0A30A72}">
      <dgm:prSet phldrT="[Text]"/>
      <dgm:spPr/>
      <dgm:t>
        <a:bodyPr/>
        <a:lstStyle/>
        <a:p>
          <a:r>
            <a:rPr lang="en-US" dirty="0" smtClean="0"/>
            <a:t>Allows you to create or edit existing orderable items</a:t>
          </a:r>
          <a:endParaRPr lang="en-US" dirty="0"/>
        </a:p>
      </dgm:t>
      <dgm:extLst>
        <a:ext uri="{E40237B7-FDA0-4F09-8148-C483321AD2D9}">
          <dgm14:cNvPr xmlns:dgm14="http://schemas.microsoft.com/office/drawing/2010/diagram" id="0" name="" descr="OI     Enter/edit orderable items&#10; Allows you to create or edit existing orderable items&#10;QO    Enter/edit QO restriction&#10; Allows you to restrict use of certain orderable items&#10;"/>
        </a:ext>
      </dgm:extLst>
    </dgm:pt>
    <dgm:pt modelId="{1AC86C3C-5EE8-4834-9E4B-5A316DD44124}" type="parTrans" cxnId="{8A08A84A-49E0-4DE4-9B40-4E47DFF28BA2}">
      <dgm:prSet/>
      <dgm:spPr/>
      <dgm:t>
        <a:bodyPr/>
        <a:lstStyle/>
        <a:p>
          <a:endParaRPr lang="en-US"/>
        </a:p>
      </dgm:t>
    </dgm:pt>
    <dgm:pt modelId="{635D32CC-CA03-4380-94B9-DF0BD8AAAF82}" type="sibTrans" cxnId="{8A08A84A-49E0-4DE4-9B40-4E47DFF28BA2}">
      <dgm:prSet/>
      <dgm:spPr/>
      <dgm:t>
        <a:bodyPr/>
        <a:lstStyle/>
        <a:p>
          <a:endParaRPr lang="en-US"/>
        </a:p>
      </dgm:t>
    </dgm:pt>
    <dgm:pt modelId="{A013B5B9-A7A3-4DFB-A086-35BDD401001D}">
      <dgm:prSet phldrT="[Text]"/>
      <dgm:spPr/>
      <dgm:t>
        <a:bodyPr/>
        <a:lstStyle/>
        <a:p>
          <a:r>
            <a:rPr lang="en-US" b="1" dirty="0" smtClean="0"/>
            <a:t>QO    Enter/edit QO restriction</a:t>
          </a:r>
          <a:endParaRPr lang="en-US" dirty="0"/>
        </a:p>
      </dgm:t>
      <dgm:extLst>
        <a:ext uri="{E40237B7-FDA0-4F09-8148-C483321AD2D9}">
          <dgm14:cNvPr xmlns:dgm14="http://schemas.microsoft.com/office/drawing/2010/diagram" id="0" name="" descr="OI     Enter/edit orderable items&#10; Allows you to create or edit existing orderable items&#10;QO    Enter/edit QO restriction&#10; Allows you to restrict use of certain orderable items&#10;"/>
        </a:ext>
      </dgm:extLst>
    </dgm:pt>
    <dgm:pt modelId="{304E3A08-DDBF-48B6-A079-3959BEF1DA33}" type="parTrans" cxnId="{B3D9B47B-39FA-4F15-9914-505637B9DF71}">
      <dgm:prSet/>
      <dgm:spPr/>
      <dgm:t>
        <a:bodyPr/>
        <a:lstStyle/>
        <a:p>
          <a:endParaRPr lang="en-US"/>
        </a:p>
      </dgm:t>
    </dgm:pt>
    <dgm:pt modelId="{2DDF2103-F4EE-47B9-880F-0CD232E20B6B}" type="sibTrans" cxnId="{B3D9B47B-39FA-4F15-9914-505637B9DF71}">
      <dgm:prSet/>
      <dgm:spPr/>
      <dgm:t>
        <a:bodyPr/>
        <a:lstStyle/>
        <a:p>
          <a:endParaRPr lang="en-US"/>
        </a:p>
      </dgm:t>
    </dgm:pt>
    <dgm:pt modelId="{CA62A9F1-9D2B-4564-852F-5B1343E1E3A5}">
      <dgm:prSet phldrT="[Text]"/>
      <dgm:spPr/>
      <dgm:t>
        <a:bodyPr/>
        <a:lstStyle/>
        <a:p>
          <a:r>
            <a:rPr lang="en-US" dirty="0" smtClean="0"/>
            <a:t>Allows you to restrict use of certain orderable items</a:t>
          </a:r>
          <a:endParaRPr lang="en-US" dirty="0"/>
        </a:p>
      </dgm:t>
      <dgm:extLst>
        <a:ext uri="{E40237B7-FDA0-4F09-8148-C483321AD2D9}">
          <dgm14:cNvPr xmlns:dgm14="http://schemas.microsoft.com/office/drawing/2010/diagram" id="0" name="" descr="OI     Enter/edit orderable items&#10; Allows you to create or edit existing orderable items&#10;QO    Enter/edit QO restriction&#10; Allows you to restrict use of certain orderable items&#10;"/>
        </a:ext>
      </dgm:extLst>
    </dgm:pt>
    <dgm:pt modelId="{98D10FFA-F22A-4F14-BAFD-7C8519C3747F}" type="parTrans" cxnId="{5D834C9B-31B0-45B0-9FF5-25870D11AF61}">
      <dgm:prSet/>
      <dgm:spPr/>
      <dgm:t>
        <a:bodyPr/>
        <a:lstStyle/>
        <a:p>
          <a:endParaRPr lang="en-US"/>
        </a:p>
      </dgm:t>
    </dgm:pt>
    <dgm:pt modelId="{C59B7868-09DD-489C-831B-89C298E14184}" type="sibTrans" cxnId="{5D834C9B-31B0-45B0-9FF5-25870D11AF61}">
      <dgm:prSet/>
      <dgm:spPr/>
      <dgm:t>
        <a:bodyPr/>
        <a:lstStyle/>
        <a:p>
          <a:endParaRPr lang="en-US"/>
        </a:p>
      </dgm:t>
    </dgm:pt>
    <dgm:pt modelId="{12365095-E397-4A00-9D61-3FD3A8676FE3}" type="pres">
      <dgm:prSet presAssocID="{78A5584C-E2C4-4768-8A11-F35DABC51D0C}" presName="linear" presStyleCnt="0">
        <dgm:presLayoutVars>
          <dgm:animLvl val="lvl"/>
          <dgm:resizeHandles val="exact"/>
        </dgm:presLayoutVars>
      </dgm:prSet>
      <dgm:spPr/>
      <dgm:t>
        <a:bodyPr/>
        <a:lstStyle/>
        <a:p>
          <a:endParaRPr lang="en-US"/>
        </a:p>
      </dgm:t>
    </dgm:pt>
    <dgm:pt modelId="{32E3FA77-3019-45A0-9107-DF363DAF84BA}" type="pres">
      <dgm:prSet presAssocID="{96CFC0A3-C20A-433F-9E59-824446623989}" presName="parentText" presStyleLbl="node1" presStyleIdx="0" presStyleCnt="2">
        <dgm:presLayoutVars>
          <dgm:chMax val="0"/>
          <dgm:bulletEnabled val="1"/>
        </dgm:presLayoutVars>
      </dgm:prSet>
      <dgm:spPr/>
      <dgm:t>
        <a:bodyPr/>
        <a:lstStyle/>
        <a:p>
          <a:endParaRPr lang="en-US"/>
        </a:p>
      </dgm:t>
    </dgm:pt>
    <dgm:pt modelId="{6AD3A3B9-71DB-4354-8C3B-F10CD89ED818}" type="pres">
      <dgm:prSet presAssocID="{96CFC0A3-C20A-433F-9E59-824446623989}" presName="childText" presStyleLbl="revTx" presStyleIdx="0" presStyleCnt="2">
        <dgm:presLayoutVars>
          <dgm:bulletEnabled val="1"/>
        </dgm:presLayoutVars>
      </dgm:prSet>
      <dgm:spPr/>
      <dgm:t>
        <a:bodyPr/>
        <a:lstStyle/>
        <a:p>
          <a:endParaRPr lang="en-US"/>
        </a:p>
      </dgm:t>
    </dgm:pt>
    <dgm:pt modelId="{F231F3E6-021C-46C5-8DD7-527E49A7B352}" type="pres">
      <dgm:prSet presAssocID="{A013B5B9-A7A3-4DFB-A086-35BDD401001D}" presName="parentText" presStyleLbl="node1" presStyleIdx="1" presStyleCnt="2">
        <dgm:presLayoutVars>
          <dgm:chMax val="0"/>
          <dgm:bulletEnabled val="1"/>
        </dgm:presLayoutVars>
      </dgm:prSet>
      <dgm:spPr/>
      <dgm:t>
        <a:bodyPr/>
        <a:lstStyle/>
        <a:p>
          <a:endParaRPr lang="en-US"/>
        </a:p>
      </dgm:t>
    </dgm:pt>
    <dgm:pt modelId="{40FFE99D-81A9-410E-A6A1-1F96CCE97239}" type="pres">
      <dgm:prSet presAssocID="{A013B5B9-A7A3-4DFB-A086-35BDD401001D}" presName="childText" presStyleLbl="revTx" presStyleIdx="1" presStyleCnt="2">
        <dgm:presLayoutVars>
          <dgm:bulletEnabled val="1"/>
        </dgm:presLayoutVars>
      </dgm:prSet>
      <dgm:spPr/>
      <dgm:t>
        <a:bodyPr/>
        <a:lstStyle/>
        <a:p>
          <a:endParaRPr lang="en-US"/>
        </a:p>
      </dgm:t>
    </dgm:pt>
  </dgm:ptLst>
  <dgm:cxnLst>
    <dgm:cxn modelId="{E9F7BB50-6089-466C-85F1-677C432C700F}" type="presOf" srcId="{96CFC0A3-C20A-433F-9E59-824446623989}" destId="{32E3FA77-3019-45A0-9107-DF363DAF84BA}" srcOrd="0" destOrd="0" presId="urn:microsoft.com/office/officeart/2005/8/layout/vList2"/>
    <dgm:cxn modelId="{352A2720-4A4F-4F75-94F0-A47189C9731F}" type="presOf" srcId="{CA62A9F1-9D2B-4564-852F-5B1343E1E3A5}" destId="{40FFE99D-81A9-410E-A6A1-1F96CCE97239}" srcOrd="0" destOrd="0" presId="urn:microsoft.com/office/officeart/2005/8/layout/vList2"/>
    <dgm:cxn modelId="{2EF95B2B-0A63-4A31-8FB8-BCF7C55E991F}" type="presOf" srcId="{A013B5B9-A7A3-4DFB-A086-35BDD401001D}" destId="{F231F3E6-021C-46C5-8DD7-527E49A7B352}" srcOrd="0" destOrd="0" presId="urn:microsoft.com/office/officeart/2005/8/layout/vList2"/>
    <dgm:cxn modelId="{5D834C9B-31B0-45B0-9FF5-25870D11AF61}" srcId="{A013B5B9-A7A3-4DFB-A086-35BDD401001D}" destId="{CA62A9F1-9D2B-4564-852F-5B1343E1E3A5}" srcOrd="0" destOrd="0" parTransId="{98D10FFA-F22A-4F14-BAFD-7C8519C3747F}" sibTransId="{C59B7868-09DD-489C-831B-89C298E14184}"/>
    <dgm:cxn modelId="{EC0C872C-DC46-40DB-9A49-009CB2ED32D2}" srcId="{78A5584C-E2C4-4768-8A11-F35DABC51D0C}" destId="{96CFC0A3-C20A-433F-9E59-824446623989}" srcOrd="0" destOrd="0" parTransId="{A5BBAC41-2EF3-4233-850B-8FAB5A553598}" sibTransId="{F5581342-BB03-4FB9-8FA1-FA74C76DC2BA}"/>
    <dgm:cxn modelId="{9D36AFE2-7755-471D-B250-A9BE01B802F9}" type="presOf" srcId="{6799CA68-9185-41C5-8C44-27B2A0A30A72}" destId="{6AD3A3B9-71DB-4354-8C3B-F10CD89ED818}" srcOrd="0" destOrd="0" presId="urn:microsoft.com/office/officeart/2005/8/layout/vList2"/>
    <dgm:cxn modelId="{B9588642-C5A4-4EDE-A6B9-31838B352B65}" type="presOf" srcId="{78A5584C-E2C4-4768-8A11-F35DABC51D0C}" destId="{12365095-E397-4A00-9D61-3FD3A8676FE3}" srcOrd="0" destOrd="0" presId="urn:microsoft.com/office/officeart/2005/8/layout/vList2"/>
    <dgm:cxn modelId="{8A08A84A-49E0-4DE4-9B40-4E47DFF28BA2}" srcId="{96CFC0A3-C20A-433F-9E59-824446623989}" destId="{6799CA68-9185-41C5-8C44-27B2A0A30A72}" srcOrd="0" destOrd="0" parTransId="{1AC86C3C-5EE8-4834-9E4B-5A316DD44124}" sibTransId="{635D32CC-CA03-4380-94B9-DF0BD8AAAF82}"/>
    <dgm:cxn modelId="{B3D9B47B-39FA-4F15-9914-505637B9DF71}" srcId="{78A5584C-E2C4-4768-8A11-F35DABC51D0C}" destId="{A013B5B9-A7A3-4DFB-A086-35BDD401001D}" srcOrd="1" destOrd="0" parTransId="{304E3A08-DDBF-48B6-A079-3959BEF1DA33}" sibTransId="{2DDF2103-F4EE-47B9-880F-0CD232E20B6B}"/>
    <dgm:cxn modelId="{CD802D33-390C-4013-AF38-79408504FC76}" type="presParOf" srcId="{12365095-E397-4A00-9D61-3FD3A8676FE3}" destId="{32E3FA77-3019-45A0-9107-DF363DAF84BA}" srcOrd="0" destOrd="0" presId="urn:microsoft.com/office/officeart/2005/8/layout/vList2"/>
    <dgm:cxn modelId="{656C9FCC-4BC0-49C4-88EA-84233CC91FE9}" type="presParOf" srcId="{12365095-E397-4A00-9D61-3FD3A8676FE3}" destId="{6AD3A3B9-71DB-4354-8C3B-F10CD89ED818}" srcOrd="1" destOrd="0" presId="urn:microsoft.com/office/officeart/2005/8/layout/vList2"/>
    <dgm:cxn modelId="{07D0D07F-E355-4C05-8175-45FC2B842F37}" type="presParOf" srcId="{12365095-E397-4A00-9D61-3FD3A8676FE3}" destId="{F231F3E6-021C-46C5-8DD7-527E49A7B352}" srcOrd="2" destOrd="0" presId="urn:microsoft.com/office/officeart/2005/8/layout/vList2"/>
    <dgm:cxn modelId="{8663D7F8-93C1-4622-BEBD-385FEE466015}" type="presParOf" srcId="{12365095-E397-4A00-9D61-3FD3A8676FE3}" destId="{40FFE99D-81A9-410E-A6A1-1F96CCE9723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42C35-9A3E-4883-A3AA-EAC6A5A7DD20}" type="doc">
      <dgm:prSet loTypeId="urn:microsoft.com/office/officeart/2005/8/layout/chevron2" loCatId="list" qsTypeId="urn:microsoft.com/office/officeart/2005/8/quickstyle/simple4" qsCatId="simple" csTypeId="urn:microsoft.com/office/officeart/2005/8/colors/colorful2" csCatId="colorful" phldr="1"/>
      <dgm:spPr/>
      <dgm:t>
        <a:bodyPr/>
        <a:lstStyle/>
        <a:p>
          <a:endParaRPr lang="en-US"/>
        </a:p>
      </dgm:t>
    </dgm:pt>
    <dgm:pt modelId="{8408BE78-0249-40E0-87AF-546D065EF502}">
      <dgm:prSet phldrT="[Text]"/>
      <dgm:spPr/>
      <dgm:t>
        <a:bodyPr/>
        <a:lstStyle/>
        <a:p>
          <a:r>
            <a:rPr lang="en-US" dirty="0" smtClean="0"/>
            <a:t>Type</a:t>
          </a:r>
          <a:endParaRPr lang="en-US" dirty="0"/>
        </a:p>
      </dgm:t>
      <dgm:extLst>
        <a:ext uri="{E40237B7-FDA0-4F09-8148-C483321AD2D9}">
          <dgm14:cNvPr xmlns:dgm14="http://schemas.microsoft.com/office/drawing/2010/diagram" id="0" name="" descr="Type&#10;&#10;Type of Orderable:&#10;This defines which type of order dialog can be built with this orderable item&#10;Answer with DISPLAY GROUP NAME&#10; &#10;Choose from:&#10;ACTIVITY: Used in an activity order   &#10;NURSING: Used in a nursing order &#10;OTHER HOSPITAL SERVICES:    &#10;"/>
        </a:ext>
      </dgm:extLst>
    </dgm:pt>
    <dgm:pt modelId="{57559D30-8355-4922-B44E-215EB812D750}" type="parTrans" cxnId="{B11DA5E0-A516-46C3-B907-E7FFC71A7636}">
      <dgm:prSet/>
      <dgm:spPr/>
      <dgm:t>
        <a:bodyPr/>
        <a:lstStyle/>
        <a:p>
          <a:endParaRPr lang="en-US"/>
        </a:p>
      </dgm:t>
    </dgm:pt>
    <dgm:pt modelId="{43673368-3E44-4060-8804-ADC98D5B5CE2}" type="sibTrans" cxnId="{B11DA5E0-A516-46C3-B907-E7FFC71A7636}">
      <dgm:prSet/>
      <dgm:spPr/>
      <dgm:t>
        <a:bodyPr/>
        <a:lstStyle/>
        <a:p>
          <a:endParaRPr lang="en-US"/>
        </a:p>
      </dgm:t>
    </dgm:pt>
    <dgm:pt modelId="{7DAA36E7-CB4C-48AA-BB31-CE383B4D4118}">
      <dgm:prSet custT="1"/>
      <dgm:spPr/>
      <dgm:t>
        <a:bodyPr/>
        <a:lstStyle/>
        <a:p>
          <a:r>
            <a:rPr lang="en-US" sz="2800" dirty="0" smtClean="0"/>
            <a:t>OTHER HOSPITAL SERVICES:    </a:t>
          </a:r>
          <a:endParaRPr lang="en-US" sz="2800" dirty="0"/>
        </a:p>
      </dgm:t>
    </dgm:pt>
    <dgm:pt modelId="{68A511BC-D7F1-4F86-9634-298353834BD2}" type="sibTrans" cxnId="{EAB1B187-62FB-425B-B925-BE736B5068D3}">
      <dgm:prSet/>
      <dgm:spPr/>
      <dgm:t>
        <a:bodyPr/>
        <a:lstStyle/>
        <a:p>
          <a:endParaRPr lang="en-US"/>
        </a:p>
      </dgm:t>
    </dgm:pt>
    <dgm:pt modelId="{B86630DF-C193-47FF-BAA8-5CB8590E8AFD}" type="parTrans" cxnId="{EAB1B187-62FB-425B-B925-BE736B5068D3}">
      <dgm:prSet/>
      <dgm:spPr/>
      <dgm:t>
        <a:bodyPr/>
        <a:lstStyle/>
        <a:p>
          <a:endParaRPr lang="en-US"/>
        </a:p>
      </dgm:t>
    </dgm:pt>
    <dgm:pt modelId="{99295DF7-B241-4EC7-9884-BBC3967372FD}">
      <dgm:prSet custT="1"/>
      <dgm:spPr/>
      <dgm:t>
        <a:bodyPr/>
        <a:lstStyle/>
        <a:p>
          <a:r>
            <a:rPr lang="en-US" sz="2800" dirty="0" smtClean="0"/>
            <a:t>NURSING: Used in a nursing order </a:t>
          </a:r>
        </a:p>
      </dgm:t>
    </dgm:pt>
    <dgm:pt modelId="{BD700C37-A415-4067-B6A8-09E3274B23E6}" type="sibTrans" cxnId="{DF82B83E-C69C-4CCC-81E4-5138561C7F1D}">
      <dgm:prSet/>
      <dgm:spPr/>
      <dgm:t>
        <a:bodyPr/>
        <a:lstStyle/>
        <a:p>
          <a:endParaRPr lang="en-US"/>
        </a:p>
      </dgm:t>
    </dgm:pt>
    <dgm:pt modelId="{5E0FE66D-3E17-4406-B834-BCFF2CF13ABC}" type="parTrans" cxnId="{DF82B83E-C69C-4CCC-81E4-5138561C7F1D}">
      <dgm:prSet/>
      <dgm:spPr/>
      <dgm:t>
        <a:bodyPr/>
        <a:lstStyle/>
        <a:p>
          <a:endParaRPr lang="en-US"/>
        </a:p>
      </dgm:t>
    </dgm:pt>
    <dgm:pt modelId="{3293B754-87C5-4CC1-98FF-0B6827BA8688}">
      <dgm:prSet custT="1"/>
      <dgm:spPr/>
      <dgm:t>
        <a:bodyPr/>
        <a:lstStyle/>
        <a:p>
          <a:r>
            <a:rPr lang="en-US" sz="2800" dirty="0" smtClean="0"/>
            <a:t>ACTIVITY: Used in an activity order   </a:t>
          </a:r>
        </a:p>
      </dgm:t>
    </dgm:pt>
    <dgm:pt modelId="{89EBC025-9EBA-4086-949A-73DEFBBF6213}" type="sibTrans" cxnId="{9F70492A-B7E0-4779-B863-29BB43DFCFBC}">
      <dgm:prSet/>
      <dgm:spPr/>
      <dgm:t>
        <a:bodyPr/>
        <a:lstStyle/>
        <a:p>
          <a:endParaRPr lang="en-US"/>
        </a:p>
      </dgm:t>
    </dgm:pt>
    <dgm:pt modelId="{BF687A24-921E-4A3A-87F2-B736829884DF}" type="parTrans" cxnId="{9F70492A-B7E0-4779-B863-29BB43DFCFBC}">
      <dgm:prSet/>
      <dgm:spPr/>
      <dgm:t>
        <a:bodyPr/>
        <a:lstStyle/>
        <a:p>
          <a:endParaRPr lang="en-US"/>
        </a:p>
      </dgm:t>
    </dgm:pt>
    <dgm:pt modelId="{CBA1B5ED-8BE3-48A7-80E7-792DF9C93DD9}">
      <dgm:prSet custT="1"/>
      <dgm:spPr/>
      <dgm:t>
        <a:bodyPr/>
        <a:lstStyle/>
        <a:p>
          <a:r>
            <a:rPr lang="en-US" sz="2800" dirty="0" smtClean="0"/>
            <a:t>Choose from:</a:t>
          </a:r>
        </a:p>
      </dgm:t>
    </dgm:pt>
    <dgm:pt modelId="{D651C4FF-3873-4908-9F0C-87B0A37F8837}" type="sibTrans" cxnId="{22F92DE3-FFEC-44BB-8483-6FFCB9E38247}">
      <dgm:prSet/>
      <dgm:spPr/>
      <dgm:t>
        <a:bodyPr/>
        <a:lstStyle/>
        <a:p>
          <a:endParaRPr lang="en-US"/>
        </a:p>
      </dgm:t>
    </dgm:pt>
    <dgm:pt modelId="{97F6920F-8272-4096-9496-4A6E160936CF}" type="parTrans" cxnId="{22F92DE3-FFEC-44BB-8483-6FFCB9E38247}">
      <dgm:prSet/>
      <dgm:spPr/>
      <dgm:t>
        <a:bodyPr/>
        <a:lstStyle/>
        <a:p>
          <a:endParaRPr lang="en-US"/>
        </a:p>
      </dgm:t>
    </dgm:pt>
    <dgm:pt modelId="{1DC23315-918A-4C1F-BD2B-1F3956679179}">
      <dgm:prSet custT="1"/>
      <dgm:spPr/>
      <dgm:t>
        <a:bodyPr/>
        <a:lstStyle/>
        <a:p>
          <a:endParaRPr lang="en-US" sz="2800" dirty="0" smtClean="0">
            <a:solidFill>
              <a:srgbClr val="000000"/>
            </a:solidFill>
          </a:endParaRPr>
        </a:p>
      </dgm:t>
    </dgm:pt>
    <dgm:pt modelId="{09DDE608-CD82-4D3A-A5DE-D8448ADDDC72}" type="sibTrans" cxnId="{55F75F3A-CD37-4BD3-8035-C10827EA0AE6}">
      <dgm:prSet/>
      <dgm:spPr/>
      <dgm:t>
        <a:bodyPr/>
        <a:lstStyle/>
        <a:p>
          <a:endParaRPr lang="en-US"/>
        </a:p>
      </dgm:t>
    </dgm:pt>
    <dgm:pt modelId="{8E517184-BADC-4A38-A8E6-5E6D4F5AD7CD}" type="parTrans" cxnId="{55F75F3A-CD37-4BD3-8035-C10827EA0AE6}">
      <dgm:prSet/>
      <dgm:spPr/>
      <dgm:t>
        <a:bodyPr/>
        <a:lstStyle/>
        <a:p>
          <a:endParaRPr lang="en-US"/>
        </a:p>
      </dgm:t>
    </dgm:pt>
    <dgm:pt modelId="{41FF43AD-7337-48C0-B16D-E98C7FD22F23}">
      <dgm:prSet custT="1"/>
      <dgm:spPr/>
      <dgm:t>
        <a:bodyPr/>
        <a:lstStyle/>
        <a:p>
          <a:r>
            <a:rPr lang="en-US" sz="2800" dirty="0" smtClean="0"/>
            <a:t>This defines which type of order dialog can be built with this orderable item</a:t>
          </a:r>
        </a:p>
      </dgm:t>
    </dgm:pt>
    <dgm:pt modelId="{A6BEEC8F-0E56-4943-8CB3-2C29E38B3259}">
      <dgm:prSet phldrT="[Text]" custT="1"/>
      <dgm:spPr/>
      <dgm:t>
        <a:bodyPr/>
        <a:lstStyle/>
        <a:p>
          <a:r>
            <a:rPr lang="en-US" sz="2800" b="0" dirty="0" smtClean="0"/>
            <a:t>Type of Orderable:</a:t>
          </a:r>
          <a:endParaRPr lang="en-US" sz="2800" b="0" dirty="0"/>
        </a:p>
      </dgm:t>
      <dgm:extLst>
        <a:ext uri="{E40237B7-FDA0-4F09-8148-C483321AD2D9}">
          <dgm14:cNvPr xmlns:dgm14="http://schemas.microsoft.com/office/drawing/2010/diagram" id="0" name="" descr="Type&#10;&#10;Type of Orderable:&#10;This defines which type of order dialog can be built with this orderable item&#10;&#10;Answer with DISPLAY GROUP NAME&#10; &#10;Choose from:&#10;ACTIVITY: Used in an activity order   &#10;NURSING: Used in a nursing order &#10;OTHER HOSPITAL SERVICES:    &#10;"/>
        </a:ext>
      </dgm:extLst>
    </dgm:pt>
    <dgm:pt modelId="{4917D86C-E84E-425E-A6A6-6E965FC85BD1}" type="sibTrans" cxnId="{3E93F369-4CF4-4895-B0D4-00BA4F4AEE0A}">
      <dgm:prSet/>
      <dgm:spPr/>
      <dgm:t>
        <a:bodyPr/>
        <a:lstStyle/>
        <a:p>
          <a:endParaRPr lang="en-US"/>
        </a:p>
      </dgm:t>
    </dgm:pt>
    <dgm:pt modelId="{DD0802CE-617A-4845-83CF-01A2FD67602A}" type="parTrans" cxnId="{3E93F369-4CF4-4895-B0D4-00BA4F4AEE0A}">
      <dgm:prSet/>
      <dgm:spPr/>
      <dgm:t>
        <a:bodyPr/>
        <a:lstStyle/>
        <a:p>
          <a:endParaRPr lang="en-US"/>
        </a:p>
      </dgm:t>
    </dgm:pt>
    <dgm:pt modelId="{4FAB806B-B8B9-44B7-99DF-1B4A2BEC1172}" type="sibTrans" cxnId="{DCEE3D3F-6BC2-438A-A100-43B31F8DA671}">
      <dgm:prSet/>
      <dgm:spPr/>
      <dgm:t>
        <a:bodyPr/>
        <a:lstStyle/>
        <a:p>
          <a:endParaRPr lang="en-US"/>
        </a:p>
      </dgm:t>
    </dgm:pt>
    <dgm:pt modelId="{7ACEEAD3-8FE3-429E-A198-FE0CDAE7259D}" type="parTrans" cxnId="{DCEE3D3F-6BC2-438A-A100-43B31F8DA671}">
      <dgm:prSet/>
      <dgm:spPr/>
      <dgm:t>
        <a:bodyPr/>
        <a:lstStyle/>
        <a:p>
          <a:endParaRPr lang="en-US"/>
        </a:p>
      </dgm:t>
    </dgm:pt>
    <dgm:pt modelId="{6FC6CE7E-D769-4076-9EAA-543C21A6E64E}">
      <dgm:prSet custT="1"/>
      <dgm:spPr/>
      <dgm:t>
        <a:bodyPr/>
        <a:lstStyle/>
        <a:p>
          <a:r>
            <a:rPr lang="en-US" sz="2800" dirty="0" smtClean="0"/>
            <a:t>Answer with DISPLAY GROUP NAME</a:t>
          </a:r>
        </a:p>
      </dgm:t>
    </dgm:pt>
    <dgm:pt modelId="{F860943C-693F-4806-B07C-E06F1D1EEFE1}" type="parTrans" cxnId="{8678B950-080B-423E-AF12-A44665591C6E}">
      <dgm:prSet/>
      <dgm:spPr/>
      <dgm:t>
        <a:bodyPr/>
        <a:lstStyle/>
        <a:p>
          <a:endParaRPr lang="en-US"/>
        </a:p>
      </dgm:t>
    </dgm:pt>
    <dgm:pt modelId="{F383EC4F-86A5-47EB-AAC3-C17C3D8FF6C1}" type="sibTrans" cxnId="{8678B950-080B-423E-AF12-A44665591C6E}">
      <dgm:prSet/>
      <dgm:spPr/>
      <dgm:t>
        <a:bodyPr/>
        <a:lstStyle/>
        <a:p>
          <a:endParaRPr lang="en-US"/>
        </a:p>
      </dgm:t>
    </dgm:pt>
    <dgm:pt modelId="{6A1DB16E-6330-460C-8884-99801D665D5C}" type="pres">
      <dgm:prSet presAssocID="{03D42C35-9A3E-4883-A3AA-EAC6A5A7DD20}" presName="linearFlow" presStyleCnt="0">
        <dgm:presLayoutVars>
          <dgm:dir/>
          <dgm:animLvl val="lvl"/>
          <dgm:resizeHandles val="exact"/>
        </dgm:presLayoutVars>
      </dgm:prSet>
      <dgm:spPr/>
      <dgm:t>
        <a:bodyPr/>
        <a:lstStyle/>
        <a:p>
          <a:endParaRPr lang="en-US"/>
        </a:p>
      </dgm:t>
    </dgm:pt>
    <dgm:pt modelId="{D5E60F00-2765-460A-B735-C7DA3BD72CE2}" type="pres">
      <dgm:prSet presAssocID="{8408BE78-0249-40E0-87AF-546D065EF502}" presName="composite" presStyleCnt="0"/>
      <dgm:spPr/>
      <dgm:t>
        <a:bodyPr/>
        <a:lstStyle/>
        <a:p>
          <a:endParaRPr lang="en-US"/>
        </a:p>
      </dgm:t>
    </dgm:pt>
    <dgm:pt modelId="{BFE6F624-9D8C-44FF-91C9-8B576A0CDCDD}" type="pres">
      <dgm:prSet presAssocID="{8408BE78-0249-40E0-87AF-546D065EF502}" presName="parentText" presStyleLbl="alignNode1" presStyleIdx="0" presStyleCnt="1">
        <dgm:presLayoutVars>
          <dgm:chMax val="1"/>
          <dgm:bulletEnabled val="1"/>
        </dgm:presLayoutVars>
      </dgm:prSet>
      <dgm:spPr/>
      <dgm:t>
        <a:bodyPr/>
        <a:lstStyle/>
        <a:p>
          <a:endParaRPr lang="en-US"/>
        </a:p>
      </dgm:t>
    </dgm:pt>
    <dgm:pt modelId="{BD47E98F-8561-4A00-8E7E-786BDB44FBD3}" type="pres">
      <dgm:prSet presAssocID="{8408BE78-0249-40E0-87AF-546D065EF502}" presName="descendantText" presStyleLbl="alignAcc1" presStyleIdx="0" presStyleCnt="1" custScaleY="204550">
        <dgm:presLayoutVars>
          <dgm:bulletEnabled val="1"/>
        </dgm:presLayoutVars>
      </dgm:prSet>
      <dgm:spPr/>
      <dgm:t>
        <a:bodyPr/>
        <a:lstStyle/>
        <a:p>
          <a:endParaRPr lang="en-US"/>
        </a:p>
      </dgm:t>
    </dgm:pt>
  </dgm:ptLst>
  <dgm:cxnLst>
    <dgm:cxn modelId="{04CDA22B-2888-47CD-9F64-729082186374}" type="presOf" srcId="{8408BE78-0249-40E0-87AF-546D065EF502}" destId="{BFE6F624-9D8C-44FF-91C9-8B576A0CDCDD}" srcOrd="0" destOrd="0" presId="urn:microsoft.com/office/officeart/2005/8/layout/chevron2"/>
    <dgm:cxn modelId="{44CF4D57-FBAA-4C1F-8792-117900E80D1F}" type="presOf" srcId="{3293B754-87C5-4CC1-98FF-0B6827BA8688}" destId="{BD47E98F-8561-4A00-8E7E-786BDB44FBD3}" srcOrd="0" destOrd="5" presId="urn:microsoft.com/office/officeart/2005/8/layout/chevron2"/>
    <dgm:cxn modelId="{9F70492A-B7E0-4779-B863-29BB43DFCFBC}" srcId="{CBA1B5ED-8BE3-48A7-80E7-792DF9C93DD9}" destId="{3293B754-87C5-4CC1-98FF-0B6827BA8688}" srcOrd="0" destOrd="0" parTransId="{BF687A24-921E-4A3A-87F2-B736829884DF}" sibTransId="{89EBC025-9EBA-4086-949A-73DEFBBF6213}"/>
    <dgm:cxn modelId="{EAB1B187-62FB-425B-B925-BE736B5068D3}" srcId="{CBA1B5ED-8BE3-48A7-80E7-792DF9C93DD9}" destId="{7DAA36E7-CB4C-48AA-BB31-CE383B4D4118}" srcOrd="2" destOrd="0" parTransId="{B86630DF-C193-47FF-BAA8-5CB8590E8AFD}" sibTransId="{68A511BC-D7F1-4F86-9634-298353834BD2}"/>
    <dgm:cxn modelId="{22F92DE3-FFEC-44BB-8483-6FFCB9E38247}" srcId="{8408BE78-0249-40E0-87AF-546D065EF502}" destId="{CBA1B5ED-8BE3-48A7-80E7-792DF9C93DD9}" srcOrd="2" destOrd="0" parTransId="{97F6920F-8272-4096-9496-4A6E160936CF}" sibTransId="{D651C4FF-3873-4908-9F0C-87B0A37F8837}"/>
    <dgm:cxn modelId="{55F75F3A-CD37-4BD3-8035-C10827EA0AE6}" srcId="{8408BE78-0249-40E0-87AF-546D065EF502}" destId="{1DC23315-918A-4C1F-BD2B-1F3956679179}" srcOrd="1" destOrd="0" parTransId="{8E517184-BADC-4A38-A8E6-5E6D4F5AD7CD}" sibTransId="{09DDE608-CD82-4D3A-A5DE-D8448ADDDC72}"/>
    <dgm:cxn modelId="{3E93F369-4CF4-4895-B0D4-00BA4F4AEE0A}" srcId="{8408BE78-0249-40E0-87AF-546D065EF502}" destId="{A6BEEC8F-0E56-4943-8CB3-2C29E38B3259}" srcOrd="0" destOrd="0" parTransId="{DD0802CE-617A-4845-83CF-01A2FD67602A}" sibTransId="{4917D86C-E84E-425E-A6A6-6E965FC85BD1}"/>
    <dgm:cxn modelId="{CD81AC27-792F-48CA-B3AE-E6D277A3E5B1}" type="presOf" srcId="{7DAA36E7-CB4C-48AA-BB31-CE383B4D4118}" destId="{BD47E98F-8561-4A00-8E7E-786BDB44FBD3}" srcOrd="0" destOrd="7" presId="urn:microsoft.com/office/officeart/2005/8/layout/chevron2"/>
    <dgm:cxn modelId="{DF82B83E-C69C-4CCC-81E4-5138561C7F1D}" srcId="{CBA1B5ED-8BE3-48A7-80E7-792DF9C93DD9}" destId="{99295DF7-B241-4EC7-9884-BBC3967372FD}" srcOrd="1" destOrd="0" parTransId="{5E0FE66D-3E17-4406-B834-BCFF2CF13ABC}" sibTransId="{BD700C37-A415-4067-B6A8-09E3274B23E6}"/>
    <dgm:cxn modelId="{B49AF652-C15D-4FE7-A372-AC04B672A773}" type="presOf" srcId="{CBA1B5ED-8BE3-48A7-80E7-792DF9C93DD9}" destId="{BD47E98F-8561-4A00-8E7E-786BDB44FBD3}" srcOrd="0" destOrd="4" presId="urn:microsoft.com/office/officeart/2005/8/layout/chevron2"/>
    <dgm:cxn modelId="{B11DA5E0-A516-46C3-B907-E7FFC71A7636}" srcId="{03D42C35-9A3E-4883-A3AA-EAC6A5A7DD20}" destId="{8408BE78-0249-40E0-87AF-546D065EF502}" srcOrd="0" destOrd="0" parTransId="{57559D30-8355-4922-B44E-215EB812D750}" sibTransId="{43673368-3E44-4060-8804-ADC98D5B5CE2}"/>
    <dgm:cxn modelId="{EFC03BB6-F5C9-4912-9ED2-12BA50ABF1EE}" type="presOf" srcId="{99295DF7-B241-4EC7-9884-BBC3967372FD}" destId="{BD47E98F-8561-4A00-8E7E-786BDB44FBD3}" srcOrd="0" destOrd="6" presId="urn:microsoft.com/office/officeart/2005/8/layout/chevron2"/>
    <dgm:cxn modelId="{E9B5C9F3-2DC3-47CB-A429-A7CBF3CDC9A4}" type="presOf" srcId="{6FC6CE7E-D769-4076-9EAA-543C21A6E64E}" destId="{BD47E98F-8561-4A00-8E7E-786BDB44FBD3}" srcOrd="0" destOrd="2" presId="urn:microsoft.com/office/officeart/2005/8/layout/chevron2"/>
    <dgm:cxn modelId="{BF95613C-50E6-47DC-A5A3-8C7C4C562CBC}" type="presOf" srcId="{A6BEEC8F-0E56-4943-8CB3-2C29E38B3259}" destId="{BD47E98F-8561-4A00-8E7E-786BDB44FBD3}" srcOrd="0" destOrd="0" presId="urn:microsoft.com/office/officeart/2005/8/layout/chevron2"/>
    <dgm:cxn modelId="{40F5067B-1543-4CBC-B53E-91049B54FF58}" type="presOf" srcId="{41FF43AD-7337-48C0-B16D-E98C7FD22F23}" destId="{BD47E98F-8561-4A00-8E7E-786BDB44FBD3}" srcOrd="0" destOrd="1" presId="urn:microsoft.com/office/officeart/2005/8/layout/chevron2"/>
    <dgm:cxn modelId="{DCEE3D3F-6BC2-438A-A100-43B31F8DA671}" srcId="{A6BEEC8F-0E56-4943-8CB3-2C29E38B3259}" destId="{41FF43AD-7337-48C0-B16D-E98C7FD22F23}" srcOrd="0" destOrd="0" parTransId="{7ACEEAD3-8FE3-429E-A198-FE0CDAE7259D}" sibTransId="{4FAB806B-B8B9-44B7-99DF-1B4A2BEC1172}"/>
    <dgm:cxn modelId="{86E8898C-590F-4FDE-939B-6619BD9D346C}" type="presOf" srcId="{03D42C35-9A3E-4883-A3AA-EAC6A5A7DD20}" destId="{6A1DB16E-6330-460C-8884-99801D665D5C}" srcOrd="0" destOrd="0" presId="urn:microsoft.com/office/officeart/2005/8/layout/chevron2"/>
    <dgm:cxn modelId="{8678B950-080B-423E-AF12-A44665591C6E}" srcId="{A6BEEC8F-0E56-4943-8CB3-2C29E38B3259}" destId="{6FC6CE7E-D769-4076-9EAA-543C21A6E64E}" srcOrd="1" destOrd="0" parTransId="{F860943C-693F-4806-B07C-E06F1D1EEFE1}" sibTransId="{F383EC4F-86A5-47EB-AAC3-C17C3D8FF6C1}"/>
    <dgm:cxn modelId="{BEDC0D28-A0F9-4E38-9249-9CDCC0E7A1CA}" type="presOf" srcId="{1DC23315-918A-4C1F-BD2B-1F3956679179}" destId="{BD47E98F-8561-4A00-8E7E-786BDB44FBD3}" srcOrd="0" destOrd="3" presId="urn:microsoft.com/office/officeart/2005/8/layout/chevron2"/>
    <dgm:cxn modelId="{0AB8D872-76DC-488C-8FBA-3B103D0AB0B0}" type="presParOf" srcId="{6A1DB16E-6330-460C-8884-99801D665D5C}" destId="{D5E60F00-2765-460A-B735-C7DA3BD72CE2}" srcOrd="0" destOrd="0" presId="urn:microsoft.com/office/officeart/2005/8/layout/chevron2"/>
    <dgm:cxn modelId="{9FA8979F-37A1-4F77-92B1-D9AC9BBBD8E7}" type="presParOf" srcId="{D5E60F00-2765-460A-B735-C7DA3BD72CE2}" destId="{BFE6F624-9D8C-44FF-91C9-8B576A0CDCDD}" srcOrd="0" destOrd="0" presId="urn:microsoft.com/office/officeart/2005/8/layout/chevron2"/>
    <dgm:cxn modelId="{A23239E8-B354-47F2-B389-F81A1B22A3C1}" type="presParOf" srcId="{D5E60F00-2765-460A-B735-C7DA3BD72CE2}" destId="{BD47E98F-8561-4A00-8E7E-786BDB44FB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EBF3C-DB68-4AD9-BBDE-95E5120421E6}" type="doc">
      <dgm:prSet loTypeId="urn:microsoft.com/office/officeart/2005/8/layout/default#2" loCatId="list" qsTypeId="urn:microsoft.com/office/officeart/2005/8/quickstyle/simple4" qsCatId="simple" csTypeId="urn:microsoft.com/office/officeart/2005/8/colors/colorful2" csCatId="colorful" phldr="1"/>
      <dgm:spPr/>
      <dgm:t>
        <a:bodyPr/>
        <a:lstStyle/>
        <a:p>
          <a:endParaRPr lang="en-US"/>
        </a:p>
      </dgm:t>
    </dgm:pt>
    <dgm:pt modelId="{8CD59454-3295-4126-91BA-2E688FFC282D}">
      <dgm:prSet phldrT="[Text]"/>
      <dgm:spPr>
        <a:ln w="50800">
          <a:solidFill>
            <a:srgbClr val="FFFF00"/>
          </a:solidFill>
          <a:prstDash val="dash"/>
        </a:ln>
      </dgm:spPr>
      <dgm:t>
        <a:bodyPr/>
        <a:lstStyle/>
        <a:p>
          <a:r>
            <a:rPr lang="en-US" dirty="0" smtClean="0"/>
            <a:t>Quick Orders</a:t>
          </a:r>
          <a:endParaRPr lang="en-US" dirty="0"/>
        </a:p>
      </dgm:t>
      <dgm:extLst>
        <a:ext uri="{E40237B7-FDA0-4F09-8148-C483321AD2D9}">
          <dgm14:cNvPr xmlns:dgm14="http://schemas.microsoft.com/office/drawing/2010/diagram" id="0" name="" descr="Quick Orders&#10;"/>
        </a:ext>
      </dgm:extLst>
    </dgm:pt>
    <dgm:pt modelId="{F67547B8-460B-467A-A8D3-0F4E71B69F16}" type="parTrans" cxnId="{BED29736-5D67-4B52-A64F-5D4E042B3E72}">
      <dgm:prSet/>
      <dgm:spPr/>
      <dgm:t>
        <a:bodyPr/>
        <a:lstStyle/>
        <a:p>
          <a:endParaRPr lang="en-US"/>
        </a:p>
      </dgm:t>
    </dgm:pt>
    <dgm:pt modelId="{FA1F33D3-3CC1-44A1-B521-597A5E8AEBFD}" type="sibTrans" cxnId="{BED29736-5D67-4B52-A64F-5D4E042B3E72}">
      <dgm:prSet/>
      <dgm:spPr/>
      <dgm:t>
        <a:bodyPr/>
        <a:lstStyle/>
        <a:p>
          <a:endParaRPr lang="en-US"/>
        </a:p>
      </dgm:t>
    </dgm:pt>
    <dgm:pt modelId="{B92A417B-6414-4853-9650-2346540A6882}">
      <dgm:prSet phldrT="[Text]"/>
      <dgm:spPr/>
      <dgm:t>
        <a:bodyPr/>
        <a:lstStyle/>
        <a:p>
          <a:r>
            <a:rPr lang="en-US" dirty="0" smtClean="0"/>
            <a:t>Generic Orders</a:t>
          </a:r>
          <a:endParaRPr lang="en-US" dirty="0"/>
        </a:p>
      </dgm:t>
      <dgm:extLst>
        <a:ext uri="{E40237B7-FDA0-4F09-8148-C483321AD2D9}">
          <dgm14:cNvPr xmlns:dgm14="http://schemas.microsoft.com/office/drawing/2010/diagram" id="0" name="" descr="Generic Orders&#10;"/>
        </a:ext>
      </dgm:extLst>
    </dgm:pt>
    <dgm:pt modelId="{9D1ED29C-3164-4687-904E-09BA507316C7}" type="parTrans" cxnId="{E3AB3007-BAA6-42DD-8606-1C0B0375485A}">
      <dgm:prSet/>
      <dgm:spPr/>
      <dgm:t>
        <a:bodyPr/>
        <a:lstStyle/>
        <a:p>
          <a:endParaRPr lang="en-US"/>
        </a:p>
      </dgm:t>
    </dgm:pt>
    <dgm:pt modelId="{A421C31C-91C4-4CC5-A628-B4BBDA5A5FFC}" type="sibTrans" cxnId="{E3AB3007-BAA6-42DD-8606-1C0B0375485A}">
      <dgm:prSet/>
      <dgm:spPr/>
      <dgm:t>
        <a:bodyPr/>
        <a:lstStyle/>
        <a:p>
          <a:endParaRPr lang="en-US"/>
        </a:p>
      </dgm:t>
    </dgm:pt>
    <dgm:pt modelId="{16FD9CB4-7EC2-47D9-A470-91EE4A2B77BE}" type="pres">
      <dgm:prSet presAssocID="{B3CEBF3C-DB68-4AD9-BBDE-95E5120421E6}" presName="diagram" presStyleCnt="0">
        <dgm:presLayoutVars>
          <dgm:dir/>
          <dgm:resizeHandles val="exact"/>
        </dgm:presLayoutVars>
      </dgm:prSet>
      <dgm:spPr/>
      <dgm:t>
        <a:bodyPr/>
        <a:lstStyle/>
        <a:p>
          <a:endParaRPr lang="en-US"/>
        </a:p>
      </dgm:t>
    </dgm:pt>
    <dgm:pt modelId="{F5F01F4C-6A3F-4545-A4BE-45BB62B019FE}" type="pres">
      <dgm:prSet presAssocID="{8CD59454-3295-4126-91BA-2E688FFC282D}" presName="node" presStyleLbl="node1" presStyleIdx="0" presStyleCnt="2">
        <dgm:presLayoutVars>
          <dgm:bulletEnabled val="1"/>
        </dgm:presLayoutVars>
      </dgm:prSet>
      <dgm:spPr/>
      <dgm:t>
        <a:bodyPr/>
        <a:lstStyle/>
        <a:p>
          <a:endParaRPr lang="en-US"/>
        </a:p>
      </dgm:t>
    </dgm:pt>
    <dgm:pt modelId="{75FCB90A-E41D-49F9-87DD-B3820F3CBA78}" type="pres">
      <dgm:prSet presAssocID="{FA1F33D3-3CC1-44A1-B521-597A5E8AEBFD}" presName="sibTrans" presStyleCnt="0"/>
      <dgm:spPr/>
      <dgm:t>
        <a:bodyPr/>
        <a:lstStyle/>
        <a:p>
          <a:endParaRPr lang="en-US"/>
        </a:p>
      </dgm:t>
    </dgm:pt>
    <dgm:pt modelId="{91C69142-A31C-4815-BA73-F1CA5197452C}" type="pres">
      <dgm:prSet presAssocID="{B92A417B-6414-4853-9650-2346540A6882}" presName="node" presStyleLbl="node1" presStyleIdx="1" presStyleCnt="2">
        <dgm:presLayoutVars>
          <dgm:bulletEnabled val="1"/>
        </dgm:presLayoutVars>
      </dgm:prSet>
      <dgm:spPr/>
      <dgm:t>
        <a:bodyPr/>
        <a:lstStyle/>
        <a:p>
          <a:endParaRPr lang="en-US"/>
        </a:p>
      </dgm:t>
    </dgm:pt>
  </dgm:ptLst>
  <dgm:cxnLst>
    <dgm:cxn modelId="{BED29736-5D67-4B52-A64F-5D4E042B3E72}" srcId="{B3CEBF3C-DB68-4AD9-BBDE-95E5120421E6}" destId="{8CD59454-3295-4126-91BA-2E688FFC282D}" srcOrd="0" destOrd="0" parTransId="{F67547B8-460B-467A-A8D3-0F4E71B69F16}" sibTransId="{FA1F33D3-3CC1-44A1-B521-597A5E8AEBFD}"/>
    <dgm:cxn modelId="{432D392C-B122-4403-97DE-439C8FD90F04}" type="presOf" srcId="{B3CEBF3C-DB68-4AD9-BBDE-95E5120421E6}" destId="{16FD9CB4-7EC2-47D9-A470-91EE4A2B77BE}" srcOrd="0" destOrd="0" presId="urn:microsoft.com/office/officeart/2005/8/layout/default#2"/>
    <dgm:cxn modelId="{82E5BD57-385D-4415-AF67-7330CB9FB797}" type="presOf" srcId="{8CD59454-3295-4126-91BA-2E688FFC282D}" destId="{F5F01F4C-6A3F-4545-A4BE-45BB62B019FE}" srcOrd="0" destOrd="0" presId="urn:microsoft.com/office/officeart/2005/8/layout/default#2"/>
    <dgm:cxn modelId="{E3AB3007-BAA6-42DD-8606-1C0B0375485A}" srcId="{B3CEBF3C-DB68-4AD9-BBDE-95E5120421E6}" destId="{B92A417B-6414-4853-9650-2346540A6882}" srcOrd="1" destOrd="0" parTransId="{9D1ED29C-3164-4687-904E-09BA507316C7}" sibTransId="{A421C31C-91C4-4CC5-A628-B4BBDA5A5FFC}"/>
    <dgm:cxn modelId="{9B69EEDE-1AE8-4231-8A19-DBD27DBF3F42}" type="presOf" srcId="{B92A417B-6414-4853-9650-2346540A6882}" destId="{91C69142-A31C-4815-BA73-F1CA5197452C}" srcOrd="0" destOrd="0" presId="urn:microsoft.com/office/officeart/2005/8/layout/default#2"/>
    <dgm:cxn modelId="{CCB178A8-CA31-4E8F-928F-BE71A894E42A}" type="presParOf" srcId="{16FD9CB4-7EC2-47D9-A470-91EE4A2B77BE}" destId="{F5F01F4C-6A3F-4545-A4BE-45BB62B019FE}" srcOrd="0" destOrd="0" presId="urn:microsoft.com/office/officeart/2005/8/layout/default#2"/>
    <dgm:cxn modelId="{82196D0A-8ACD-444F-9089-8BC754D331C8}" type="presParOf" srcId="{16FD9CB4-7EC2-47D9-A470-91EE4A2B77BE}" destId="{75FCB90A-E41D-49F9-87DD-B3820F3CBA78}" srcOrd="1" destOrd="0" presId="urn:microsoft.com/office/officeart/2005/8/layout/default#2"/>
    <dgm:cxn modelId="{607664FC-09A7-4939-923D-5ED8BFF390C3}" type="presParOf" srcId="{16FD9CB4-7EC2-47D9-A470-91EE4A2B77BE}" destId="{91C69142-A31C-4815-BA73-F1CA5197452C}" srcOrd="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CEBF3C-DB68-4AD9-BBDE-95E5120421E6}" type="doc">
      <dgm:prSet loTypeId="urn:microsoft.com/office/officeart/2005/8/layout/default#3" loCatId="list" qsTypeId="urn:microsoft.com/office/officeart/2005/8/quickstyle/simple4" qsCatId="simple" csTypeId="urn:microsoft.com/office/officeart/2005/8/colors/colorful2" csCatId="colorful" phldr="1"/>
      <dgm:spPr/>
      <dgm:t>
        <a:bodyPr/>
        <a:lstStyle/>
        <a:p>
          <a:endParaRPr lang="en-US"/>
        </a:p>
      </dgm:t>
    </dgm:pt>
    <dgm:pt modelId="{8CD59454-3295-4126-91BA-2E688FFC282D}">
      <dgm:prSet phldrT="[Text]"/>
      <dgm:spPr/>
      <dgm:t>
        <a:bodyPr/>
        <a:lstStyle/>
        <a:p>
          <a:r>
            <a:rPr lang="en-US" dirty="0" smtClean="0"/>
            <a:t>Quick Orders</a:t>
          </a:r>
          <a:endParaRPr lang="en-US" dirty="0"/>
        </a:p>
      </dgm:t>
      <dgm:extLst>
        <a:ext uri="{E40237B7-FDA0-4F09-8148-C483321AD2D9}">
          <dgm14:cNvPr xmlns:dgm14="http://schemas.microsoft.com/office/drawing/2010/diagram" id="0" name="" descr="Quick Orders&#10;"/>
        </a:ext>
      </dgm:extLst>
    </dgm:pt>
    <dgm:pt modelId="{F67547B8-460B-467A-A8D3-0F4E71B69F16}" type="parTrans" cxnId="{BED29736-5D67-4B52-A64F-5D4E042B3E72}">
      <dgm:prSet/>
      <dgm:spPr/>
      <dgm:t>
        <a:bodyPr/>
        <a:lstStyle/>
        <a:p>
          <a:endParaRPr lang="en-US"/>
        </a:p>
      </dgm:t>
    </dgm:pt>
    <dgm:pt modelId="{FA1F33D3-3CC1-44A1-B521-597A5E8AEBFD}" type="sibTrans" cxnId="{BED29736-5D67-4B52-A64F-5D4E042B3E72}">
      <dgm:prSet/>
      <dgm:spPr/>
      <dgm:t>
        <a:bodyPr/>
        <a:lstStyle/>
        <a:p>
          <a:endParaRPr lang="en-US"/>
        </a:p>
      </dgm:t>
    </dgm:pt>
    <dgm:pt modelId="{B92A417B-6414-4853-9650-2346540A6882}">
      <dgm:prSet phldrT="[Text]"/>
      <dgm:spPr>
        <a:ln w="50800">
          <a:solidFill>
            <a:srgbClr val="FFFF00"/>
          </a:solidFill>
          <a:prstDash val="dash"/>
        </a:ln>
      </dgm:spPr>
      <dgm:t>
        <a:bodyPr/>
        <a:lstStyle/>
        <a:p>
          <a:r>
            <a:rPr lang="en-US" dirty="0" smtClean="0"/>
            <a:t>Generic Orders</a:t>
          </a:r>
          <a:endParaRPr lang="en-US" dirty="0"/>
        </a:p>
      </dgm:t>
      <dgm:extLst>
        <a:ext uri="{E40237B7-FDA0-4F09-8148-C483321AD2D9}">
          <dgm14:cNvPr xmlns:dgm14="http://schemas.microsoft.com/office/drawing/2010/diagram" id="0" name="" descr="Generic Orders&#10;"/>
        </a:ext>
      </dgm:extLst>
    </dgm:pt>
    <dgm:pt modelId="{9D1ED29C-3164-4687-904E-09BA507316C7}" type="parTrans" cxnId="{E3AB3007-BAA6-42DD-8606-1C0B0375485A}">
      <dgm:prSet/>
      <dgm:spPr/>
      <dgm:t>
        <a:bodyPr/>
        <a:lstStyle/>
        <a:p>
          <a:endParaRPr lang="en-US"/>
        </a:p>
      </dgm:t>
    </dgm:pt>
    <dgm:pt modelId="{A421C31C-91C4-4CC5-A628-B4BBDA5A5FFC}" type="sibTrans" cxnId="{E3AB3007-BAA6-42DD-8606-1C0B0375485A}">
      <dgm:prSet/>
      <dgm:spPr/>
      <dgm:t>
        <a:bodyPr/>
        <a:lstStyle/>
        <a:p>
          <a:endParaRPr lang="en-US"/>
        </a:p>
      </dgm:t>
    </dgm:pt>
    <dgm:pt modelId="{16FD9CB4-7EC2-47D9-A470-91EE4A2B77BE}" type="pres">
      <dgm:prSet presAssocID="{B3CEBF3C-DB68-4AD9-BBDE-95E5120421E6}" presName="diagram" presStyleCnt="0">
        <dgm:presLayoutVars>
          <dgm:dir/>
          <dgm:resizeHandles val="exact"/>
        </dgm:presLayoutVars>
      </dgm:prSet>
      <dgm:spPr/>
      <dgm:t>
        <a:bodyPr/>
        <a:lstStyle/>
        <a:p>
          <a:endParaRPr lang="en-US"/>
        </a:p>
      </dgm:t>
    </dgm:pt>
    <dgm:pt modelId="{F5F01F4C-6A3F-4545-A4BE-45BB62B019FE}" type="pres">
      <dgm:prSet presAssocID="{8CD59454-3295-4126-91BA-2E688FFC282D}" presName="node" presStyleLbl="node1" presStyleIdx="0" presStyleCnt="2">
        <dgm:presLayoutVars>
          <dgm:bulletEnabled val="1"/>
        </dgm:presLayoutVars>
      </dgm:prSet>
      <dgm:spPr/>
      <dgm:t>
        <a:bodyPr/>
        <a:lstStyle/>
        <a:p>
          <a:endParaRPr lang="en-US"/>
        </a:p>
      </dgm:t>
    </dgm:pt>
    <dgm:pt modelId="{75FCB90A-E41D-49F9-87DD-B3820F3CBA78}" type="pres">
      <dgm:prSet presAssocID="{FA1F33D3-3CC1-44A1-B521-597A5E8AEBFD}" presName="sibTrans" presStyleCnt="0"/>
      <dgm:spPr/>
      <dgm:t>
        <a:bodyPr/>
        <a:lstStyle/>
        <a:p>
          <a:endParaRPr lang="en-US"/>
        </a:p>
      </dgm:t>
    </dgm:pt>
    <dgm:pt modelId="{91C69142-A31C-4815-BA73-F1CA5197452C}" type="pres">
      <dgm:prSet presAssocID="{B92A417B-6414-4853-9650-2346540A6882}" presName="node" presStyleLbl="node1" presStyleIdx="1" presStyleCnt="2">
        <dgm:presLayoutVars>
          <dgm:bulletEnabled val="1"/>
        </dgm:presLayoutVars>
      </dgm:prSet>
      <dgm:spPr/>
      <dgm:t>
        <a:bodyPr/>
        <a:lstStyle/>
        <a:p>
          <a:endParaRPr lang="en-US"/>
        </a:p>
      </dgm:t>
    </dgm:pt>
  </dgm:ptLst>
  <dgm:cxnLst>
    <dgm:cxn modelId="{43AC706B-5C94-4B87-981F-F6BDDDE67D13}" type="presOf" srcId="{8CD59454-3295-4126-91BA-2E688FFC282D}" destId="{F5F01F4C-6A3F-4545-A4BE-45BB62B019FE}" srcOrd="0" destOrd="0" presId="urn:microsoft.com/office/officeart/2005/8/layout/default#3"/>
    <dgm:cxn modelId="{BED29736-5D67-4B52-A64F-5D4E042B3E72}" srcId="{B3CEBF3C-DB68-4AD9-BBDE-95E5120421E6}" destId="{8CD59454-3295-4126-91BA-2E688FFC282D}" srcOrd="0" destOrd="0" parTransId="{F67547B8-460B-467A-A8D3-0F4E71B69F16}" sibTransId="{FA1F33D3-3CC1-44A1-B521-597A5E8AEBFD}"/>
    <dgm:cxn modelId="{24066721-413C-4D4A-9E95-62F2D55FBAB1}" type="presOf" srcId="{B3CEBF3C-DB68-4AD9-BBDE-95E5120421E6}" destId="{16FD9CB4-7EC2-47D9-A470-91EE4A2B77BE}" srcOrd="0" destOrd="0" presId="urn:microsoft.com/office/officeart/2005/8/layout/default#3"/>
    <dgm:cxn modelId="{E3AB3007-BAA6-42DD-8606-1C0B0375485A}" srcId="{B3CEBF3C-DB68-4AD9-BBDE-95E5120421E6}" destId="{B92A417B-6414-4853-9650-2346540A6882}" srcOrd="1" destOrd="0" parTransId="{9D1ED29C-3164-4687-904E-09BA507316C7}" sibTransId="{A421C31C-91C4-4CC5-A628-B4BBDA5A5FFC}"/>
    <dgm:cxn modelId="{CB44C7CF-A15B-413E-A5B4-D04A551B15AC}" type="presOf" srcId="{B92A417B-6414-4853-9650-2346540A6882}" destId="{91C69142-A31C-4815-BA73-F1CA5197452C}" srcOrd="0" destOrd="0" presId="urn:microsoft.com/office/officeart/2005/8/layout/default#3"/>
    <dgm:cxn modelId="{097A4906-5DF6-4E52-8BE7-9634CBCC90B7}" type="presParOf" srcId="{16FD9CB4-7EC2-47D9-A470-91EE4A2B77BE}" destId="{F5F01F4C-6A3F-4545-A4BE-45BB62B019FE}" srcOrd="0" destOrd="0" presId="urn:microsoft.com/office/officeart/2005/8/layout/default#3"/>
    <dgm:cxn modelId="{FFBF1D6E-AA0D-45FA-A148-26564BA97E59}" type="presParOf" srcId="{16FD9CB4-7EC2-47D9-A470-91EE4A2B77BE}" destId="{75FCB90A-E41D-49F9-87DD-B3820F3CBA78}" srcOrd="1" destOrd="0" presId="urn:microsoft.com/office/officeart/2005/8/layout/default#3"/>
    <dgm:cxn modelId="{8C4CBFF3-B8EA-4D5E-8F5E-5DFF40EA970C}" type="presParOf" srcId="{16FD9CB4-7EC2-47D9-A470-91EE4A2B77BE}" destId="{91C69142-A31C-4815-BA73-F1CA5197452C}" srcOrd="2"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B50537-50BC-4A16-A2D3-A3B34617DD1D}" type="doc">
      <dgm:prSet loTypeId="urn:microsoft.com/office/officeart/2005/8/layout/default#4" loCatId="list" qsTypeId="urn:microsoft.com/office/officeart/2005/8/quickstyle/simple4" qsCatId="simple" csTypeId="urn:microsoft.com/office/officeart/2005/8/colors/colorful2" csCatId="colorful" phldr="1"/>
      <dgm:spPr/>
      <dgm:t>
        <a:bodyPr/>
        <a:lstStyle/>
        <a:p>
          <a:endParaRPr lang="en-US"/>
        </a:p>
      </dgm:t>
    </dgm:pt>
    <dgm:pt modelId="{7D80903D-95E4-4BA9-AD50-4DE3F1C7C862}">
      <dgm:prSet phldrT="[Text]"/>
      <dgm:spPr/>
      <dgm:t>
        <a:bodyPr/>
        <a:lstStyle/>
        <a:p>
          <a:r>
            <a:rPr lang="en-US" dirty="0" smtClean="0"/>
            <a:t>Set of Codes</a:t>
          </a:r>
          <a:endParaRPr lang="en-US" dirty="0"/>
        </a:p>
      </dgm:t>
      <dgm:extLst>
        <a:ext uri="{E40237B7-FDA0-4F09-8148-C483321AD2D9}">
          <dgm14:cNvPr xmlns:dgm14="http://schemas.microsoft.com/office/drawing/2010/diagram" id="0" name="" descr="Set of Codes&#10;"/>
        </a:ext>
      </dgm:extLst>
    </dgm:pt>
    <dgm:pt modelId="{166A2273-2C06-484E-9736-82D10DA30ED9}" type="parTrans" cxnId="{BABCF413-1C10-4071-973C-16C280D9CF83}">
      <dgm:prSet/>
      <dgm:spPr/>
      <dgm:t>
        <a:bodyPr/>
        <a:lstStyle/>
        <a:p>
          <a:endParaRPr lang="en-US"/>
        </a:p>
      </dgm:t>
    </dgm:pt>
    <dgm:pt modelId="{056A4D3E-8AB8-410E-BCD9-4485B1C1A975}" type="sibTrans" cxnId="{BABCF413-1C10-4071-973C-16C280D9CF83}">
      <dgm:prSet/>
      <dgm:spPr/>
      <dgm:t>
        <a:bodyPr/>
        <a:lstStyle/>
        <a:p>
          <a:endParaRPr lang="en-US"/>
        </a:p>
      </dgm:t>
    </dgm:pt>
    <dgm:pt modelId="{8556381E-292F-432D-94BB-AF340A6E5787}">
      <dgm:prSet phldrT="[Text]"/>
      <dgm:spPr/>
      <dgm:t>
        <a:bodyPr/>
        <a:lstStyle/>
        <a:p>
          <a:r>
            <a:rPr lang="en-US" dirty="0" smtClean="0"/>
            <a:t>Word Processing</a:t>
          </a:r>
          <a:endParaRPr lang="en-US" dirty="0"/>
        </a:p>
      </dgm:t>
      <dgm:extLst>
        <a:ext uri="{E40237B7-FDA0-4F09-8148-C483321AD2D9}">
          <dgm14:cNvPr xmlns:dgm14="http://schemas.microsoft.com/office/drawing/2010/diagram" id="0" name="" descr="Word Processing&#10;"/>
        </a:ext>
      </dgm:extLst>
    </dgm:pt>
    <dgm:pt modelId="{A0DEEAFC-01F3-455A-9869-C2AC8721BC1E}" type="parTrans" cxnId="{846F41C5-729E-4EA3-8488-600E46F4E38C}">
      <dgm:prSet/>
      <dgm:spPr/>
      <dgm:t>
        <a:bodyPr/>
        <a:lstStyle/>
        <a:p>
          <a:endParaRPr lang="en-US"/>
        </a:p>
      </dgm:t>
    </dgm:pt>
    <dgm:pt modelId="{B95D8396-F9D8-43AC-A7AE-9784AB7641DE}" type="sibTrans" cxnId="{846F41C5-729E-4EA3-8488-600E46F4E38C}">
      <dgm:prSet/>
      <dgm:spPr/>
      <dgm:t>
        <a:bodyPr/>
        <a:lstStyle/>
        <a:p>
          <a:endParaRPr lang="en-US"/>
        </a:p>
      </dgm:t>
    </dgm:pt>
    <dgm:pt modelId="{37061AF9-D9D4-426B-AAC7-831D13AC9299}">
      <dgm:prSet phldrT="[Text]"/>
      <dgm:spPr/>
      <dgm:t>
        <a:bodyPr/>
        <a:lstStyle/>
        <a:p>
          <a:r>
            <a:rPr lang="en-US" dirty="0" smtClean="0"/>
            <a:t>Pointer to File</a:t>
          </a:r>
          <a:endParaRPr lang="en-US" dirty="0"/>
        </a:p>
      </dgm:t>
      <dgm:extLst>
        <a:ext uri="{E40237B7-FDA0-4F09-8148-C483321AD2D9}">
          <dgm14:cNvPr xmlns:dgm14="http://schemas.microsoft.com/office/drawing/2010/diagram" id="0" name="" descr="Pointer to File&#10;"/>
        </a:ext>
      </dgm:extLst>
    </dgm:pt>
    <dgm:pt modelId="{6C7B7D7D-039D-4D98-8C59-A446903B50EA}" type="parTrans" cxnId="{56560D9C-4603-4741-91FD-E5DBA0130EEC}">
      <dgm:prSet/>
      <dgm:spPr/>
      <dgm:t>
        <a:bodyPr/>
        <a:lstStyle/>
        <a:p>
          <a:endParaRPr lang="en-US"/>
        </a:p>
      </dgm:t>
    </dgm:pt>
    <dgm:pt modelId="{0E39DDCE-3D41-4ADF-B2AC-2323913C5E72}" type="sibTrans" cxnId="{56560D9C-4603-4741-91FD-E5DBA0130EEC}">
      <dgm:prSet/>
      <dgm:spPr/>
      <dgm:t>
        <a:bodyPr/>
        <a:lstStyle/>
        <a:p>
          <a:endParaRPr lang="en-US"/>
        </a:p>
      </dgm:t>
    </dgm:pt>
    <dgm:pt modelId="{BD07FA04-597F-4A6A-9CAD-C472C7A96921}">
      <dgm:prSet phldrT="[Text]"/>
      <dgm:spPr/>
      <dgm:t>
        <a:bodyPr/>
        <a:lstStyle/>
        <a:p>
          <a:r>
            <a:rPr lang="en-US" dirty="0" smtClean="0"/>
            <a:t>Numeric</a:t>
          </a:r>
          <a:endParaRPr lang="en-US" dirty="0"/>
        </a:p>
      </dgm:t>
      <dgm:extLst>
        <a:ext uri="{E40237B7-FDA0-4F09-8148-C483321AD2D9}">
          <dgm14:cNvPr xmlns:dgm14="http://schemas.microsoft.com/office/drawing/2010/diagram" id="0" name="" descr="Numeric&#10;"/>
        </a:ext>
      </dgm:extLst>
    </dgm:pt>
    <dgm:pt modelId="{B2249CE3-762F-49D5-8DC6-3056C939946F}" type="parTrans" cxnId="{A10BBC33-F739-44E4-AFA5-6DB575D5E89D}">
      <dgm:prSet/>
      <dgm:spPr/>
      <dgm:t>
        <a:bodyPr/>
        <a:lstStyle/>
        <a:p>
          <a:endParaRPr lang="en-US"/>
        </a:p>
      </dgm:t>
    </dgm:pt>
    <dgm:pt modelId="{88A74378-C06D-477B-9143-E3B4B347B106}" type="sibTrans" cxnId="{A10BBC33-F739-44E4-AFA5-6DB575D5E89D}">
      <dgm:prSet/>
      <dgm:spPr/>
      <dgm:t>
        <a:bodyPr/>
        <a:lstStyle/>
        <a:p>
          <a:endParaRPr lang="en-US"/>
        </a:p>
      </dgm:t>
    </dgm:pt>
    <dgm:pt modelId="{035AF77C-C9EE-4F50-BC1B-A6FAB51346AD}">
      <dgm:prSet phldrT="[Text]"/>
      <dgm:spPr/>
      <dgm:t>
        <a:bodyPr/>
        <a:lstStyle/>
        <a:p>
          <a:r>
            <a:rPr lang="en-US" dirty="0" smtClean="0"/>
            <a:t>Relative Date/Time</a:t>
          </a:r>
          <a:endParaRPr lang="en-US" dirty="0"/>
        </a:p>
      </dgm:t>
      <dgm:extLst>
        <a:ext uri="{E40237B7-FDA0-4F09-8148-C483321AD2D9}">
          <dgm14:cNvPr xmlns:dgm14="http://schemas.microsoft.com/office/drawing/2010/diagram" id="0" name="" descr="Relative Date/Time&#10;"/>
        </a:ext>
      </dgm:extLst>
    </dgm:pt>
    <dgm:pt modelId="{B9830BDD-C318-446F-A9E0-AEFB7FE2B09F}" type="parTrans" cxnId="{4E16EF3F-522B-4288-8038-47317DFE1765}">
      <dgm:prSet/>
      <dgm:spPr/>
      <dgm:t>
        <a:bodyPr/>
        <a:lstStyle/>
        <a:p>
          <a:endParaRPr lang="en-US"/>
        </a:p>
      </dgm:t>
    </dgm:pt>
    <dgm:pt modelId="{CEE5EDAD-F2B0-4B6B-9C43-86ACB1EE0FF0}" type="sibTrans" cxnId="{4E16EF3F-522B-4288-8038-47317DFE1765}">
      <dgm:prSet/>
      <dgm:spPr/>
      <dgm:t>
        <a:bodyPr/>
        <a:lstStyle/>
        <a:p>
          <a:endParaRPr lang="en-US"/>
        </a:p>
      </dgm:t>
    </dgm:pt>
    <dgm:pt modelId="{0C7C98C9-1ED5-424E-94B5-E7F56CBCA84B}">
      <dgm:prSet phldrT="[Text]"/>
      <dgm:spPr/>
      <dgm:t>
        <a:bodyPr/>
        <a:lstStyle/>
        <a:p>
          <a:r>
            <a:rPr lang="en-US" dirty="0" smtClean="0"/>
            <a:t>Yes/No</a:t>
          </a:r>
          <a:endParaRPr lang="en-US" dirty="0"/>
        </a:p>
      </dgm:t>
      <dgm:extLst>
        <a:ext uri="{E40237B7-FDA0-4F09-8148-C483321AD2D9}">
          <dgm14:cNvPr xmlns:dgm14="http://schemas.microsoft.com/office/drawing/2010/diagram" id="0" name="" descr="Yes/No&#10;"/>
        </a:ext>
      </dgm:extLst>
    </dgm:pt>
    <dgm:pt modelId="{DCA8A47F-D8FD-46FB-ABFE-21D55FC965BD}" type="parTrans" cxnId="{21532B1E-C463-493F-BF6C-8C6892798CB7}">
      <dgm:prSet/>
      <dgm:spPr/>
      <dgm:t>
        <a:bodyPr/>
        <a:lstStyle/>
        <a:p>
          <a:endParaRPr lang="en-US"/>
        </a:p>
      </dgm:t>
    </dgm:pt>
    <dgm:pt modelId="{68F2AB2E-2B44-405E-BB48-B2922C25C087}" type="sibTrans" cxnId="{21532B1E-C463-493F-BF6C-8C6892798CB7}">
      <dgm:prSet/>
      <dgm:spPr/>
      <dgm:t>
        <a:bodyPr/>
        <a:lstStyle/>
        <a:p>
          <a:endParaRPr lang="en-US"/>
        </a:p>
      </dgm:t>
    </dgm:pt>
    <dgm:pt modelId="{85ED512E-1BFD-4EE3-871A-2CB1FDE0D15E}">
      <dgm:prSet phldrT="[Text]"/>
      <dgm:spPr/>
      <dgm:t>
        <a:bodyPr/>
        <a:lstStyle/>
        <a:p>
          <a:r>
            <a:rPr lang="en-US" dirty="0" smtClean="0"/>
            <a:t>Orderable Item</a:t>
          </a:r>
          <a:endParaRPr lang="en-US" dirty="0"/>
        </a:p>
      </dgm:t>
      <dgm:extLst>
        <a:ext uri="{E40237B7-FDA0-4F09-8148-C483321AD2D9}">
          <dgm14:cNvPr xmlns:dgm14="http://schemas.microsoft.com/office/drawing/2010/diagram" id="0" name="" descr="Orderable Item&#10;"/>
        </a:ext>
      </dgm:extLst>
    </dgm:pt>
    <dgm:pt modelId="{150CE33E-AD5B-455A-9BB5-BF85D2545BB7}" type="parTrans" cxnId="{9F191D2C-63D5-4A93-95DE-F8482C684A51}">
      <dgm:prSet/>
      <dgm:spPr/>
      <dgm:t>
        <a:bodyPr/>
        <a:lstStyle/>
        <a:p>
          <a:endParaRPr lang="en-US"/>
        </a:p>
      </dgm:t>
    </dgm:pt>
    <dgm:pt modelId="{E2AD4D9E-A0FD-4CB1-BBAC-D1C9820E65E7}" type="sibTrans" cxnId="{9F191D2C-63D5-4A93-95DE-F8482C684A51}">
      <dgm:prSet/>
      <dgm:spPr/>
      <dgm:t>
        <a:bodyPr/>
        <a:lstStyle/>
        <a:p>
          <a:endParaRPr lang="en-US"/>
        </a:p>
      </dgm:t>
    </dgm:pt>
    <dgm:pt modelId="{27FE9BC7-8750-438E-A9B1-440D59A5594A}">
      <dgm:prSet phldrT="[Text]"/>
      <dgm:spPr/>
      <dgm:t>
        <a:bodyPr/>
        <a:lstStyle/>
        <a:p>
          <a:r>
            <a:rPr lang="en-US" dirty="0" smtClean="0"/>
            <a:t>Free Text</a:t>
          </a:r>
          <a:endParaRPr lang="en-US" dirty="0"/>
        </a:p>
      </dgm:t>
      <dgm:extLst>
        <a:ext uri="{E40237B7-FDA0-4F09-8148-C483321AD2D9}">
          <dgm14:cNvPr xmlns:dgm14="http://schemas.microsoft.com/office/drawing/2010/diagram" id="0" name="" descr="Free Text&#10;"/>
        </a:ext>
      </dgm:extLst>
    </dgm:pt>
    <dgm:pt modelId="{6E562154-6D58-49CE-936B-08BE978DA463}" type="parTrans" cxnId="{AA906672-2F76-469B-8414-6FF4A14204B3}">
      <dgm:prSet/>
      <dgm:spPr/>
      <dgm:t>
        <a:bodyPr/>
        <a:lstStyle/>
        <a:p>
          <a:endParaRPr lang="en-US"/>
        </a:p>
      </dgm:t>
    </dgm:pt>
    <dgm:pt modelId="{DBE71B00-FFF4-42BF-B487-AED7C63856FF}" type="sibTrans" cxnId="{AA906672-2F76-469B-8414-6FF4A14204B3}">
      <dgm:prSet/>
      <dgm:spPr/>
      <dgm:t>
        <a:bodyPr/>
        <a:lstStyle/>
        <a:p>
          <a:endParaRPr lang="en-US"/>
        </a:p>
      </dgm:t>
    </dgm:pt>
    <dgm:pt modelId="{8CF0387C-E206-48AC-B4A3-1A73D178E160}" type="pres">
      <dgm:prSet presAssocID="{53B50537-50BC-4A16-A2D3-A3B34617DD1D}" presName="diagram" presStyleCnt="0">
        <dgm:presLayoutVars>
          <dgm:dir/>
          <dgm:resizeHandles val="exact"/>
        </dgm:presLayoutVars>
      </dgm:prSet>
      <dgm:spPr/>
      <dgm:t>
        <a:bodyPr/>
        <a:lstStyle/>
        <a:p>
          <a:endParaRPr lang="en-US"/>
        </a:p>
      </dgm:t>
    </dgm:pt>
    <dgm:pt modelId="{F9C18ACC-367B-4CD0-880B-6723BBA418B8}" type="pres">
      <dgm:prSet presAssocID="{7D80903D-95E4-4BA9-AD50-4DE3F1C7C862}" presName="node" presStyleLbl="node1" presStyleIdx="0" presStyleCnt="8" custLinFactX="8377" custLinFactNeighborX="100000" custLinFactNeighborY="5475">
        <dgm:presLayoutVars>
          <dgm:bulletEnabled val="1"/>
        </dgm:presLayoutVars>
      </dgm:prSet>
      <dgm:spPr/>
      <dgm:t>
        <a:bodyPr/>
        <a:lstStyle/>
        <a:p>
          <a:endParaRPr lang="en-US"/>
        </a:p>
      </dgm:t>
    </dgm:pt>
    <dgm:pt modelId="{9C7FA6F3-52B6-43AA-B79D-627AB761057A}" type="pres">
      <dgm:prSet presAssocID="{056A4D3E-8AB8-410E-BCD9-4485B1C1A975}" presName="sibTrans" presStyleCnt="0"/>
      <dgm:spPr/>
      <dgm:t>
        <a:bodyPr/>
        <a:lstStyle/>
        <a:p>
          <a:endParaRPr lang="en-US"/>
        </a:p>
      </dgm:t>
    </dgm:pt>
    <dgm:pt modelId="{BD30F042-D813-471B-9A06-2395CA17C87B}" type="pres">
      <dgm:prSet presAssocID="{8556381E-292F-432D-94BB-AF340A6E5787}" presName="node" presStyleLbl="node1" presStyleIdx="1" presStyleCnt="8" custLinFactX="-13074" custLinFactY="12423" custLinFactNeighborX="-100000" custLinFactNeighborY="100000">
        <dgm:presLayoutVars>
          <dgm:bulletEnabled val="1"/>
        </dgm:presLayoutVars>
      </dgm:prSet>
      <dgm:spPr/>
      <dgm:t>
        <a:bodyPr/>
        <a:lstStyle/>
        <a:p>
          <a:endParaRPr lang="en-US"/>
        </a:p>
      </dgm:t>
    </dgm:pt>
    <dgm:pt modelId="{9C4EFE8B-33ED-459A-B4BC-324BB5996D08}" type="pres">
      <dgm:prSet presAssocID="{B95D8396-F9D8-43AC-A7AE-9784AB7641DE}" presName="sibTrans" presStyleCnt="0"/>
      <dgm:spPr/>
      <dgm:t>
        <a:bodyPr/>
        <a:lstStyle/>
        <a:p>
          <a:endParaRPr lang="en-US"/>
        </a:p>
      </dgm:t>
    </dgm:pt>
    <dgm:pt modelId="{F3138CB2-8BF0-4606-9DEB-99E67059BF39}" type="pres">
      <dgm:prSet presAssocID="{37061AF9-D9D4-426B-AAC7-831D13AC9299}" presName="node" presStyleLbl="node1" presStyleIdx="2" presStyleCnt="8" custLinFactX="8377" custLinFactNeighborX="100000" custLinFactNeighborY="-4244">
        <dgm:presLayoutVars>
          <dgm:bulletEnabled val="1"/>
        </dgm:presLayoutVars>
      </dgm:prSet>
      <dgm:spPr/>
      <dgm:t>
        <a:bodyPr/>
        <a:lstStyle/>
        <a:p>
          <a:endParaRPr lang="en-US"/>
        </a:p>
      </dgm:t>
    </dgm:pt>
    <dgm:pt modelId="{36AD6571-416F-4ED7-94C2-D99FBC993702}" type="pres">
      <dgm:prSet presAssocID="{0E39DDCE-3D41-4ADF-B2AC-2323913C5E72}" presName="sibTrans" presStyleCnt="0"/>
      <dgm:spPr/>
      <dgm:t>
        <a:bodyPr/>
        <a:lstStyle/>
        <a:p>
          <a:endParaRPr lang="en-US"/>
        </a:p>
      </dgm:t>
    </dgm:pt>
    <dgm:pt modelId="{0C5FF18C-E6F0-4DEF-B5D1-B8C726E7B893}" type="pres">
      <dgm:prSet presAssocID="{BD07FA04-597F-4A6A-9CAD-C472C7A96921}" presName="node" presStyleLbl="node1" presStyleIdx="3" presStyleCnt="8" custLinFactX="-13074" custLinFactY="2705" custLinFactNeighborX="-100000" custLinFactNeighborY="100000">
        <dgm:presLayoutVars>
          <dgm:bulletEnabled val="1"/>
        </dgm:presLayoutVars>
      </dgm:prSet>
      <dgm:spPr/>
      <dgm:t>
        <a:bodyPr/>
        <a:lstStyle/>
        <a:p>
          <a:endParaRPr lang="en-US"/>
        </a:p>
      </dgm:t>
    </dgm:pt>
    <dgm:pt modelId="{F7F94C47-2292-4E0C-931B-7F53548A33F8}" type="pres">
      <dgm:prSet presAssocID="{88A74378-C06D-477B-9143-E3B4B347B106}" presName="sibTrans" presStyleCnt="0"/>
      <dgm:spPr/>
      <dgm:t>
        <a:bodyPr/>
        <a:lstStyle/>
        <a:p>
          <a:endParaRPr lang="en-US"/>
        </a:p>
      </dgm:t>
    </dgm:pt>
    <dgm:pt modelId="{92A9309C-AFB1-4190-8A71-18353A073CCF}" type="pres">
      <dgm:prSet presAssocID="{035AF77C-C9EE-4F50-BC1B-A6FAB51346AD}" presName="node" presStyleLbl="node1" presStyleIdx="4" presStyleCnt="8" custLinFactX="8377" custLinFactNeighborX="100000" custLinFactNeighborY="-13962">
        <dgm:presLayoutVars>
          <dgm:bulletEnabled val="1"/>
        </dgm:presLayoutVars>
      </dgm:prSet>
      <dgm:spPr/>
      <dgm:t>
        <a:bodyPr/>
        <a:lstStyle/>
        <a:p>
          <a:endParaRPr lang="en-US"/>
        </a:p>
      </dgm:t>
    </dgm:pt>
    <dgm:pt modelId="{FCDFDAC8-DBED-4FBF-813E-E703342500E4}" type="pres">
      <dgm:prSet presAssocID="{CEE5EDAD-F2B0-4B6B-9C43-86ACB1EE0FF0}" presName="sibTrans" presStyleCnt="0"/>
      <dgm:spPr/>
      <dgm:t>
        <a:bodyPr/>
        <a:lstStyle/>
        <a:p>
          <a:endParaRPr lang="en-US"/>
        </a:p>
      </dgm:t>
    </dgm:pt>
    <dgm:pt modelId="{22D54858-4AAC-4A4A-B994-A0F327E778AF}" type="pres">
      <dgm:prSet presAssocID="{0C7C98C9-1ED5-424E-94B5-E7F56CBCA84B}" presName="node" presStyleLbl="node1" presStyleIdx="5" presStyleCnt="8" custLinFactX="-13074" custLinFactNeighborX="-100000" custLinFactNeighborY="92986">
        <dgm:presLayoutVars>
          <dgm:bulletEnabled val="1"/>
        </dgm:presLayoutVars>
      </dgm:prSet>
      <dgm:spPr/>
      <dgm:t>
        <a:bodyPr/>
        <a:lstStyle/>
        <a:p>
          <a:endParaRPr lang="en-US"/>
        </a:p>
      </dgm:t>
    </dgm:pt>
    <dgm:pt modelId="{E60FF9D4-9367-47CB-9FB2-30140277A804}" type="pres">
      <dgm:prSet presAssocID="{68F2AB2E-2B44-405E-BB48-B2922C25C087}" presName="sibTrans" presStyleCnt="0"/>
      <dgm:spPr/>
      <dgm:t>
        <a:bodyPr/>
        <a:lstStyle/>
        <a:p>
          <a:endParaRPr lang="en-US"/>
        </a:p>
      </dgm:t>
    </dgm:pt>
    <dgm:pt modelId="{E741D684-B37B-4173-B333-1623E2FC4BB0}" type="pres">
      <dgm:prSet presAssocID="{85ED512E-1BFD-4EE3-871A-2CB1FDE0D15E}" presName="node" presStyleLbl="node1" presStyleIdx="6" presStyleCnt="8" custLinFactX="8377" custLinFactNeighborX="100000" custLinFactNeighborY="-23681">
        <dgm:presLayoutVars>
          <dgm:bulletEnabled val="1"/>
        </dgm:presLayoutVars>
      </dgm:prSet>
      <dgm:spPr/>
      <dgm:t>
        <a:bodyPr/>
        <a:lstStyle/>
        <a:p>
          <a:endParaRPr lang="en-US"/>
        </a:p>
      </dgm:t>
    </dgm:pt>
    <dgm:pt modelId="{F397B51E-1721-456B-A862-B8830EEA1584}" type="pres">
      <dgm:prSet presAssocID="{E2AD4D9E-A0FD-4CB1-BBAC-D1C9820E65E7}" presName="sibTrans" presStyleCnt="0"/>
      <dgm:spPr/>
      <dgm:t>
        <a:bodyPr/>
        <a:lstStyle/>
        <a:p>
          <a:endParaRPr lang="en-US"/>
        </a:p>
      </dgm:t>
    </dgm:pt>
    <dgm:pt modelId="{E26654E2-57E5-4D05-9285-56CAF06D9A62}" type="pres">
      <dgm:prSet presAssocID="{27FE9BC7-8750-438E-A9B1-440D59A5594A}" presName="node" presStyleLbl="node1" presStyleIdx="7" presStyleCnt="8" custLinFactX="-13074" custLinFactY="-144525" custLinFactNeighborX="-100000" custLinFactNeighborY="-200000">
        <dgm:presLayoutVars>
          <dgm:bulletEnabled val="1"/>
        </dgm:presLayoutVars>
      </dgm:prSet>
      <dgm:spPr/>
      <dgm:t>
        <a:bodyPr/>
        <a:lstStyle/>
        <a:p>
          <a:endParaRPr lang="en-US"/>
        </a:p>
      </dgm:t>
    </dgm:pt>
  </dgm:ptLst>
  <dgm:cxnLst>
    <dgm:cxn modelId="{9F191D2C-63D5-4A93-95DE-F8482C684A51}" srcId="{53B50537-50BC-4A16-A2D3-A3B34617DD1D}" destId="{85ED512E-1BFD-4EE3-871A-2CB1FDE0D15E}" srcOrd="6" destOrd="0" parTransId="{150CE33E-AD5B-455A-9BB5-BF85D2545BB7}" sibTransId="{E2AD4D9E-A0FD-4CB1-BBAC-D1C9820E65E7}"/>
    <dgm:cxn modelId="{B9808EE3-BE8F-4546-BBEB-4DC14311D45A}" type="presOf" srcId="{7D80903D-95E4-4BA9-AD50-4DE3F1C7C862}" destId="{F9C18ACC-367B-4CD0-880B-6723BBA418B8}" srcOrd="0" destOrd="0" presId="urn:microsoft.com/office/officeart/2005/8/layout/default#4"/>
    <dgm:cxn modelId="{21532B1E-C463-493F-BF6C-8C6892798CB7}" srcId="{53B50537-50BC-4A16-A2D3-A3B34617DD1D}" destId="{0C7C98C9-1ED5-424E-94B5-E7F56CBCA84B}" srcOrd="5" destOrd="0" parTransId="{DCA8A47F-D8FD-46FB-ABFE-21D55FC965BD}" sibTransId="{68F2AB2E-2B44-405E-BB48-B2922C25C087}"/>
    <dgm:cxn modelId="{56560D9C-4603-4741-91FD-E5DBA0130EEC}" srcId="{53B50537-50BC-4A16-A2D3-A3B34617DD1D}" destId="{37061AF9-D9D4-426B-AAC7-831D13AC9299}" srcOrd="2" destOrd="0" parTransId="{6C7B7D7D-039D-4D98-8C59-A446903B50EA}" sibTransId="{0E39DDCE-3D41-4ADF-B2AC-2323913C5E72}"/>
    <dgm:cxn modelId="{A10BBC33-F739-44E4-AFA5-6DB575D5E89D}" srcId="{53B50537-50BC-4A16-A2D3-A3B34617DD1D}" destId="{BD07FA04-597F-4A6A-9CAD-C472C7A96921}" srcOrd="3" destOrd="0" parTransId="{B2249CE3-762F-49D5-8DC6-3056C939946F}" sibTransId="{88A74378-C06D-477B-9143-E3B4B347B106}"/>
    <dgm:cxn modelId="{4E16EF3F-522B-4288-8038-47317DFE1765}" srcId="{53B50537-50BC-4A16-A2D3-A3B34617DD1D}" destId="{035AF77C-C9EE-4F50-BC1B-A6FAB51346AD}" srcOrd="4" destOrd="0" parTransId="{B9830BDD-C318-446F-A9E0-AEFB7FE2B09F}" sibTransId="{CEE5EDAD-F2B0-4B6B-9C43-86ACB1EE0FF0}"/>
    <dgm:cxn modelId="{824D861F-19C7-4CCD-9C61-FF350F06F7F9}" type="presOf" srcId="{8556381E-292F-432D-94BB-AF340A6E5787}" destId="{BD30F042-D813-471B-9A06-2395CA17C87B}" srcOrd="0" destOrd="0" presId="urn:microsoft.com/office/officeart/2005/8/layout/default#4"/>
    <dgm:cxn modelId="{6666C321-55EE-4BE0-97B0-BB2BBD3759B6}" type="presOf" srcId="{85ED512E-1BFD-4EE3-871A-2CB1FDE0D15E}" destId="{E741D684-B37B-4173-B333-1623E2FC4BB0}" srcOrd="0" destOrd="0" presId="urn:microsoft.com/office/officeart/2005/8/layout/default#4"/>
    <dgm:cxn modelId="{B7676B44-9073-4C4C-9200-0F07F3AF1DC4}" type="presOf" srcId="{37061AF9-D9D4-426B-AAC7-831D13AC9299}" destId="{F3138CB2-8BF0-4606-9DEB-99E67059BF39}" srcOrd="0" destOrd="0" presId="urn:microsoft.com/office/officeart/2005/8/layout/default#4"/>
    <dgm:cxn modelId="{340B5C89-91F5-4775-B47E-C2C0DBA4F374}" type="presOf" srcId="{0C7C98C9-1ED5-424E-94B5-E7F56CBCA84B}" destId="{22D54858-4AAC-4A4A-B994-A0F327E778AF}" srcOrd="0" destOrd="0" presId="urn:microsoft.com/office/officeart/2005/8/layout/default#4"/>
    <dgm:cxn modelId="{AA906672-2F76-469B-8414-6FF4A14204B3}" srcId="{53B50537-50BC-4A16-A2D3-A3B34617DD1D}" destId="{27FE9BC7-8750-438E-A9B1-440D59A5594A}" srcOrd="7" destOrd="0" parTransId="{6E562154-6D58-49CE-936B-08BE978DA463}" sibTransId="{DBE71B00-FFF4-42BF-B487-AED7C63856FF}"/>
    <dgm:cxn modelId="{C6929CB6-88D3-45C4-8329-931E548902E1}" type="presOf" srcId="{27FE9BC7-8750-438E-A9B1-440D59A5594A}" destId="{E26654E2-57E5-4D05-9285-56CAF06D9A62}" srcOrd="0" destOrd="0" presId="urn:microsoft.com/office/officeart/2005/8/layout/default#4"/>
    <dgm:cxn modelId="{846F41C5-729E-4EA3-8488-600E46F4E38C}" srcId="{53B50537-50BC-4A16-A2D3-A3B34617DD1D}" destId="{8556381E-292F-432D-94BB-AF340A6E5787}" srcOrd="1" destOrd="0" parTransId="{A0DEEAFC-01F3-455A-9869-C2AC8721BC1E}" sibTransId="{B95D8396-F9D8-43AC-A7AE-9784AB7641DE}"/>
    <dgm:cxn modelId="{5CB863C9-76E8-4006-B3DD-CACC8F5D74A8}" type="presOf" srcId="{035AF77C-C9EE-4F50-BC1B-A6FAB51346AD}" destId="{92A9309C-AFB1-4190-8A71-18353A073CCF}" srcOrd="0" destOrd="0" presId="urn:microsoft.com/office/officeart/2005/8/layout/default#4"/>
    <dgm:cxn modelId="{B7E551C4-E753-464D-A3F8-E453BD284996}" type="presOf" srcId="{BD07FA04-597F-4A6A-9CAD-C472C7A96921}" destId="{0C5FF18C-E6F0-4DEF-B5D1-B8C726E7B893}" srcOrd="0" destOrd="0" presId="urn:microsoft.com/office/officeart/2005/8/layout/default#4"/>
    <dgm:cxn modelId="{6F0BB163-ECF8-4E22-82DC-37831DD89195}" type="presOf" srcId="{53B50537-50BC-4A16-A2D3-A3B34617DD1D}" destId="{8CF0387C-E206-48AC-B4A3-1A73D178E160}" srcOrd="0" destOrd="0" presId="urn:microsoft.com/office/officeart/2005/8/layout/default#4"/>
    <dgm:cxn modelId="{BABCF413-1C10-4071-973C-16C280D9CF83}" srcId="{53B50537-50BC-4A16-A2D3-A3B34617DD1D}" destId="{7D80903D-95E4-4BA9-AD50-4DE3F1C7C862}" srcOrd="0" destOrd="0" parTransId="{166A2273-2C06-484E-9736-82D10DA30ED9}" sibTransId="{056A4D3E-8AB8-410E-BCD9-4485B1C1A975}"/>
    <dgm:cxn modelId="{B8445490-E295-4865-B09B-857528B5A232}" type="presParOf" srcId="{8CF0387C-E206-48AC-B4A3-1A73D178E160}" destId="{F9C18ACC-367B-4CD0-880B-6723BBA418B8}" srcOrd="0" destOrd="0" presId="urn:microsoft.com/office/officeart/2005/8/layout/default#4"/>
    <dgm:cxn modelId="{2C521D1C-45BC-45B0-A524-0E2F808B63F4}" type="presParOf" srcId="{8CF0387C-E206-48AC-B4A3-1A73D178E160}" destId="{9C7FA6F3-52B6-43AA-B79D-627AB761057A}" srcOrd="1" destOrd="0" presId="urn:microsoft.com/office/officeart/2005/8/layout/default#4"/>
    <dgm:cxn modelId="{5F1DFA41-4BE8-40DC-AF22-C508492289BA}" type="presParOf" srcId="{8CF0387C-E206-48AC-B4A3-1A73D178E160}" destId="{BD30F042-D813-471B-9A06-2395CA17C87B}" srcOrd="2" destOrd="0" presId="urn:microsoft.com/office/officeart/2005/8/layout/default#4"/>
    <dgm:cxn modelId="{60420DA6-63C7-4A0A-B7A8-9B3793166B14}" type="presParOf" srcId="{8CF0387C-E206-48AC-B4A3-1A73D178E160}" destId="{9C4EFE8B-33ED-459A-B4BC-324BB5996D08}" srcOrd="3" destOrd="0" presId="urn:microsoft.com/office/officeart/2005/8/layout/default#4"/>
    <dgm:cxn modelId="{2271FC26-35E6-4C6D-A238-E6D2083D1233}" type="presParOf" srcId="{8CF0387C-E206-48AC-B4A3-1A73D178E160}" destId="{F3138CB2-8BF0-4606-9DEB-99E67059BF39}" srcOrd="4" destOrd="0" presId="urn:microsoft.com/office/officeart/2005/8/layout/default#4"/>
    <dgm:cxn modelId="{3A414C54-0CE9-4EF6-A308-99B7BAA7EC51}" type="presParOf" srcId="{8CF0387C-E206-48AC-B4A3-1A73D178E160}" destId="{36AD6571-416F-4ED7-94C2-D99FBC993702}" srcOrd="5" destOrd="0" presId="urn:microsoft.com/office/officeart/2005/8/layout/default#4"/>
    <dgm:cxn modelId="{D05CF6F6-4CA2-495D-8636-5AE7EC33AA08}" type="presParOf" srcId="{8CF0387C-E206-48AC-B4A3-1A73D178E160}" destId="{0C5FF18C-E6F0-4DEF-B5D1-B8C726E7B893}" srcOrd="6" destOrd="0" presId="urn:microsoft.com/office/officeart/2005/8/layout/default#4"/>
    <dgm:cxn modelId="{0CA4C333-AC1D-471C-AA09-A5F2B71F1874}" type="presParOf" srcId="{8CF0387C-E206-48AC-B4A3-1A73D178E160}" destId="{F7F94C47-2292-4E0C-931B-7F53548A33F8}" srcOrd="7" destOrd="0" presId="urn:microsoft.com/office/officeart/2005/8/layout/default#4"/>
    <dgm:cxn modelId="{C552C5B9-4CA7-406C-919C-6DFB8EFE0E97}" type="presParOf" srcId="{8CF0387C-E206-48AC-B4A3-1A73D178E160}" destId="{92A9309C-AFB1-4190-8A71-18353A073CCF}" srcOrd="8" destOrd="0" presId="urn:microsoft.com/office/officeart/2005/8/layout/default#4"/>
    <dgm:cxn modelId="{C728E5BA-36EF-4479-8307-6AF799339AD0}" type="presParOf" srcId="{8CF0387C-E206-48AC-B4A3-1A73D178E160}" destId="{FCDFDAC8-DBED-4FBF-813E-E703342500E4}" srcOrd="9" destOrd="0" presId="urn:microsoft.com/office/officeart/2005/8/layout/default#4"/>
    <dgm:cxn modelId="{B5858947-3F6A-4F1B-A120-3FF40C514AA2}" type="presParOf" srcId="{8CF0387C-E206-48AC-B4A3-1A73D178E160}" destId="{22D54858-4AAC-4A4A-B994-A0F327E778AF}" srcOrd="10" destOrd="0" presId="urn:microsoft.com/office/officeart/2005/8/layout/default#4"/>
    <dgm:cxn modelId="{FB52054C-4A1D-4FFB-A459-529A17552617}" type="presParOf" srcId="{8CF0387C-E206-48AC-B4A3-1A73D178E160}" destId="{E60FF9D4-9367-47CB-9FB2-30140277A804}" srcOrd="11" destOrd="0" presId="urn:microsoft.com/office/officeart/2005/8/layout/default#4"/>
    <dgm:cxn modelId="{88615FFD-6DBF-4905-9EF8-FEC87152B84F}" type="presParOf" srcId="{8CF0387C-E206-48AC-B4A3-1A73D178E160}" destId="{E741D684-B37B-4173-B333-1623E2FC4BB0}" srcOrd="12" destOrd="0" presId="urn:microsoft.com/office/officeart/2005/8/layout/default#4"/>
    <dgm:cxn modelId="{1B958561-5B65-44BE-BFBC-37269A3D5A10}" type="presParOf" srcId="{8CF0387C-E206-48AC-B4A3-1A73D178E160}" destId="{F397B51E-1721-456B-A862-B8830EEA1584}" srcOrd="13" destOrd="0" presId="urn:microsoft.com/office/officeart/2005/8/layout/default#4"/>
    <dgm:cxn modelId="{0FC20D51-BA46-4FCC-A62C-BD1E813D1F47}" type="presParOf" srcId="{8CF0387C-E206-48AC-B4A3-1A73D178E160}" destId="{E26654E2-57E5-4D05-9285-56CAF06D9A62}" srcOrd="14"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4" qsCatId="simple" csTypeId="urn:microsoft.com/office/officeart/2005/8/colors/colorful2" csCatId="colorful" phldr="1"/>
      <dgm:spPr/>
    </dgm:pt>
    <dgm:pt modelId="{1EB81E62-5136-4A46-ABCC-5CBAB997C878}">
      <dgm:prSet phldrT="[Text]"/>
      <dgm:spPr/>
      <dgm:t>
        <a:bodyPr/>
        <a:lstStyle/>
        <a:p>
          <a:r>
            <a:rPr lang="en-US" dirty="0" smtClean="0"/>
            <a:t>Orderable Item</a:t>
          </a:r>
          <a:endParaRPr lang="en-US" dirty="0"/>
        </a:p>
      </dgm:t>
      <dgm:extLst>
        <a:ext uri="{E40237B7-FDA0-4F09-8148-C483321AD2D9}">
          <dgm14:cNvPr xmlns:dgm14="http://schemas.microsoft.com/office/drawing/2010/diagram" id="0" name="" descr="Orderable Item&#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dgm:t>
        <a:bodyPr/>
        <a:lstStyle/>
        <a:p>
          <a:endParaRPr lang="en-US" dirty="0"/>
        </a:p>
      </dgm:t>
    </dgm:pt>
    <dgm:pt modelId="{2DEB97C8-5D4E-4329-A9AF-7D17B43D68EE}">
      <dgm:prSet phldrT="[Text]"/>
      <dgm:spPr/>
      <dgm:t>
        <a:bodyPr/>
        <a:lstStyle/>
        <a:p>
          <a:r>
            <a:rPr lang="en-US" dirty="0" smtClean="0"/>
            <a:t>Order</a:t>
          </a:r>
          <a:endParaRPr lang="en-US" dirty="0"/>
        </a:p>
      </dgm:t>
      <dgm:extLst>
        <a:ext uri="{E40237B7-FDA0-4F09-8148-C483321AD2D9}">
          <dgm14:cNvPr xmlns:dgm14="http://schemas.microsoft.com/office/drawing/2010/diagram" id="0" name="" descr="Order&#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dgm:t>
        <a:bodyPr/>
        <a:lstStyle/>
        <a:p>
          <a:endParaRPr lang="en-US" dirty="0"/>
        </a:p>
      </dgm:t>
    </dgm:pt>
    <dgm:pt modelId="{0AA7249E-50A1-4BDE-9F59-11B7A04C66B4}">
      <dgm:prSet phldrT="[Text]"/>
      <dgm:spPr/>
      <dgm:t>
        <a:bodyPr/>
        <a:lstStyle/>
        <a:p>
          <a:r>
            <a:rPr lang="en-US" dirty="0" smtClean="0"/>
            <a:t>Order Set/Menu</a:t>
          </a:r>
          <a:endParaRPr lang="en-US" dirty="0"/>
        </a:p>
      </dgm:t>
      <dgm:extLst>
        <a:ext uri="{E40237B7-FDA0-4F09-8148-C483321AD2D9}">
          <dgm14:cNvPr xmlns:dgm14="http://schemas.microsoft.com/office/drawing/2010/diagram" id="0" name="" descr="Order Set/Menu&#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dgm:presLayoutVars>
          <dgm:bulletEnabled val="1"/>
        </dgm:presLayoutVars>
      </dgm:prSet>
      <dgm:spPr/>
      <dgm:t>
        <a:bodyPr/>
        <a:lstStyle/>
        <a:p>
          <a:endParaRPr lang="en-US"/>
        </a:p>
      </dgm:t>
    </dgm:pt>
  </dgm:ptLst>
  <dgm:cxnLst>
    <dgm:cxn modelId="{38ED5C73-C37D-4302-BF4F-07FC93D2FEC9}" type="presOf" srcId="{F21F3EF3-B68C-4EFC-B4B2-1721F9B1908D}" destId="{045C1EF3-D00C-4DDD-901F-DD22A60029CA}" srcOrd="0" destOrd="0" presId="urn:microsoft.com/office/officeart/2005/8/layout/process1"/>
    <dgm:cxn modelId="{15CCEAD2-3141-4A76-B49B-C7F89EE5C803}" type="presOf" srcId="{462AEF67-8CFE-4161-B6C1-751E65B0C261}" destId="{4A9E36FC-9317-43F0-8DC2-B7323C804A10}" srcOrd="0" destOrd="0" presId="urn:microsoft.com/office/officeart/2005/8/layout/process1"/>
    <dgm:cxn modelId="{7EF6579E-649C-4B7D-BCE3-BDC49B413312}" type="presOf" srcId="{462AEF67-8CFE-4161-B6C1-751E65B0C261}" destId="{417F3F8C-DFDF-4CAC-8D99-7EB7F0E0B398}"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C58B3D58-327F-40C7-8617-AF353FEB3B2F}" type="presOf" srcId="{1EB81E62-5136-4A46-ABCC-5CBAB997C878}" destId="{D9CE5F76-68B5-4237-B1CF-7E40456240A1}" srcOrd="0" destOrd="0" presId="urn:microsoft.com/office/officeart/2005/8/layout/process1"/>
    <dgm:cxn modelId="{F1A68F18-B674-48B9-B2A8-61DDDD4AFFE8}" type="presOf" srcId="{F21F3EF3-B68C-4EFC-B4B2-1721F9B1908D}" destId="{AE5545F0-891C-4A72-A382-754B493E7030}" srcOrd="1" destOrd="0" presId="urn:microsoft.com/office/officeart/2005/8/layout/process1"/>
    <dgm:cxn modelId="{699C2206-F0EB-4F07-B20C-C20C0FC0FC43}" type="presOf" srcId="{2DEB97C8-5D4E-4329-A9AF-7D17B43D68EE}" destId="{4D4583CF-8E8D-4A01-947E-7A68AE4E94DB}" srcOrd="0" destOrd="0" presId="urn:microsoft.com/office/officeart/2005/8/layout/process1"/>
    <dgm:cxn modelId="{B2621416-C959-486F-84EC-9E0D1DE5E001}" type="presOf" srcId="{0AA7249E-50A1-4BDE-9F59-11B7A04C66B4}" destId="{AF77F053-9C92-464D-BFF2-D6A5F0BD1F8F}"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E996F441-8D08-4314-85F4-430FBDDA38E5}" srcId="{4083B257-170F-45AC-83FA-B4DA146E7B12}" destId="{2DEB97C8-5D4E-4329-A9AF-7D17B43D68EE}" srcOrd="1" destOrd="0" parTransId="{4AECCEA2-2D0C-4FDE-B607-E8C783D9B22A}" sibTransId="{F21F3EF3-B68C-4EFC-B4B2-1721F9B1908D}"/>
    <dgm:cxn modelId="{B2404A95-6EE1-4A96-9753-5EBD76C1C632}" type="presOf" srcId="{4083B257-170F-45AC-83FA-B4DA146E7B12}" destId="{B684BA6E-62EB-4250-9786-9568D5414B6D}" srcOrd="0" destOrd="0" presId="urn:microsoft.com/office/officeart/2005/8/layout/process1"/>
    <dgm:cxn modelId="{9BEB2979-FF99-4C81-A2BC-59698404CC95}" type="presParOf" srcId="{B684BA6E-62EB-4250-9786-9568D5414B6D}" destId="{D9CE5F76-68B5-4237-B1CF-7E40456240A1}" srcOrd="0" destOrd="0" presId="urn:microsoft.com/office/officeart/2005/8/layout/process1"/>
    <dgm:cxn modelId="{B2C312EB-9FCE-4430-86FC-09775BAD8235}" type="presParOf" srcId="{B684BA6E-62EB-4250-9786-9568D5414B6D}" destId="{4A9E36FC-9317-43F0-8DC2-B7323C804A10}" srcOrd="1" destOrd="0" presId="urn:microsoft.com/office/officeart/2005/8/layout/process1"/>
    <dgm:cxn modelId="{4CBD78E3-7AEF-4055-90CF-C055DAA47FEC}" type="presParOf" srcId="{4A9E36FC-9317-43F0-8DC2-B7323C804A10}" destId="{417F3F8C-DFDF-4CAC-8D99-7EB7F0E0B398}" srcOrd="0" destOrd="0" presId="urn:microsoft.com/office/officeart/2005/8/layout/process1"/>
    <dgm:cxn modelId="{668DE5D5-10F7-48A5-8050-144C14718B71}" type="presParOf" srcId="{B684BA6E-62EB-4250-9786-9568D5414B6D}" destId="{4D4583CF-8E8D-4A01-947E-7A68AE4E94DB}" srcOrd="2" destOrd="0" presId="urn:microsoft.com/office/officeart/2005/8/layout/process1"/>
    <dgm:cxn modelId="{B8E019DF-5428-4844-A930-A06A520C03F6}" type="presParOf" srcId="{B684BA6E-62EB-4250-9786-9568D5414B6D}" destId="{045C1EF3-D00C-4DDD-901F-DD22A60029CA}" srcOrd="3" destOrd="0" presId="urn:microsoft.com/office/officeart/2005/8/layout/process1"/>
    <dgm:cxn modelId="{3AF8C472-EEBF-4560-A771-B6EC4B3BF1A6}" type="presParOf" srcId="{045C1EF3-D00C-4DDD-901F-DD22A60029CA}" destId="{AE5545F0-891C-4A72-A382-754B493E7030}" srcOrd="0" destOrd="0" presId="urn:microsoft.com/office/officeart/2005/8/layout/process1"/>
    <dgm:cxn modelId="{F0BACFD2-F654-4242-820D-863E612589D2}"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1021037" y="1791095"/>
          <a:ext cx="2138224" cy="13795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Orderable Item</a:t>
          </a:r>
          <a:endParaRPr lang="en-US" sz="3200" kern="1200" dirty="0"/>
        </a:p>
      </dsp:txBody>
      <dsp:txXfrm>
        <a:off x="1061442" y="1831500"/>
        <a:ext cx="2057414" cy="1298715"/>
      </dsp:txXfrm>
    </dsp:sp>
    <dsp:sp modelId="{4A9E36FC-9317-43F0-8DC2-B7323C804A10}">
      <dsp:nvSpPr>
        <dsp:cNvPr id="0" name=""/>
        <dsp:cNvSpPr/>
      </dsp:nvSpPr>
      <dsp:spPr>
        <a:xfrm rot="26766">
          <a:off x="3720304" y="2162681"/>
          <a:ext cx="1189486" cy="67100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720307" y="2296097"/>
        <a:ext cx="988186" cy="402600"/>
      </dsp:txXfrm>
    </dsp:sp>
    <dsp:sp modelId="{4D4583CF-8E8D-4A01-947E-7A68AE4E94DB}">
      <dsp:nvSpPr>
        <dsp:cNvPr id="0" name=""/>
        <dsp:cNvSpPr/>
      </dsp:nvSpPr>
      <dsp:spPr>
        <a:xfrm>
          <a:off x="5403506" y="1791103"/>
          <a:ext cx="2326089" cy="1449217"/>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Order 	</a:t>
          </a:r>
          <a:endParaRPr lang="en-US" sz="3200" kern="1200" dirty="0"/>
        </a:p>
      </dsp:txBody>
      <dsp:txXfrm>
        <a:off x="5445952" y="1833549"/>
        <a:ext cx="2241197" cy="1364325"/>
      </dsp:txXfrm>
    </dsp:sp>
    <dsp:sp modelId="{045C1EF3-D00C-4DDD-901F-DD22A60029CA}">
      <dsp:nvSpPr>
        <dsp:cNvPr id="0" name=""/>
        <dsp:cNvSpPr/>
      </dsp:nvSpPr>
      <dsp:spPr>
        <a:xfrm rot="9238316">
          <a:off x="3558344" y="3408097"/>
          <a:ext cx="1343746" cy="497074"/>
        </a:xfrm>
        <a:prstGeom prst="rightArrow">
          <a:avLst>
            <a:gd name="adj1" fmla="val 6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rot="10800000">
        <a:off x="3699904" y="3474794"/>
        <a:ext cx="1194624" cy="298244"/>
      </dsp:txXfrm>
    </dsp:sp>
    <dsp:sp modelId="{AF77F053-9C92-464D-BFF2-D6A5F0BD1F8F}">
      <dsp:nvSpPr>
        <dsp:cNvPr id="0" name=""/>
        <dsp:cNvSpPr/>
      </dsp:nvSpPr>
      <dsp:spPr>
        <a:xfrm>
          <a:off x="903110" y="4023128"/>
          <a:ext cx="2222164" cy="1431354"/>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Veteran Order 	</a:t>
          </a:r>
          <a:endParaRPr lang="en-US" sz="3200" kern="1200" dirty="0"/>
        </a:p>
      </dsp:txBody>
      <dsp:txXfrm>
        <a:off x="945033" y="4065051"/>
        <a:ext cx="2138318" cy="1347508"/>
      </dsp:txXfrm>
    </dsp:sp>
    <dsp:sp modelId="{0B8DAEBD-DD8C-4D1B-8A45-34A5EF3DEC94}">
      <dsp:nvSpPr>
        <dsp:cNvPr id="0" name=""/>
        <dsp:cNvSpPr/>
      </dsp:nvSpPr>
      <dsp:spPr>
        <a:xfrm rot="74598">
          <a:off x="3617844" y="4485843"/>
          <a:ext cx="1044753" cy="598208"/>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617865" y="4603538"/>
        <a:ext cx="865291" cy="358924"/>
      </dsp:txXfrm>
    </dsp:sp>
    <dsp:sp modelId="{471E561A-799C-41D2-BA83-436EB052D06C}">
      <dsp:nvSpPr>
        <dsp:cNvPr id="0" name=""/>
        <dsp:cNvSpPr/>
      </dsp:nvSpPr>
      <dsp:spPr>
        <a:xfrm>
          <a:off x="5096043" y="4117240"/>
          <a:ext cx="2508908" cy="1431354"/>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Veteran Order 	</a:t>
          </a:r>
          <a:endParaRPr lang="en-US" sz="3200" kern="1200" dirty="0"/>
        </a:p>
      </dsp:txBody>
      <dsp:txXfrm>
        <a:off x="5137966" y="4159163"/>
        <a:ext cx="2425062" cy="1347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1F4C-6A3F-4545-A4BE-45BB62B019FE}">
      <dsp:nvSpPr>
        <dsp:cNvPr id="0" name=""/>
        <dsp:cNvSpPr/>
      </dsp:nvSpPr>
      <dsp:spPr>
        <a:xfrm>
          <a:off x="765506" y="1525"/>
          <a:ext cx="3008374" cy="18050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Quick Orders</a:t>
          </a:r>
          <a:endParaRPr lang="en-US" sz="3600" kern="1200" dirty="0"/>
        </a:p>
      </dsp:txBody>
      <dsp:txXfrm>
        <a:off x="765506" y="1525"/>
        <a:ext cx="3008374" cy="1805024"/>
      </dsp:txXfrm>
    </dsp:sp>
    <dsp:sp modelId="{91C69142-A31C-4815-BA73-F1CA5197452C}">
      <dsp:nvSpPr>
        <dsp:cNvPr id="0" name=""/>
        <dsp:cNvSpPr/>
      </dsp:nvSpPr>
      <dsp:spPr>
        <a:xfrm>
          <a:off x="4074718" y="1525"/>
          <a:ext cx="3008374" cy="1805024"/>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Generic Orders</a:t>
          </a:r>
          <a:endParaRPr lang="en-US" sz="3600" kern="1200" dirty="0"/>
        </a:p>
      </dsp:txBody>
      <dsp:txXfrm>
        <a:off x="4074718" y="1525"/>
        <a:ext cx="3008374" cy="1805024"/>
      </dsp:txXfrm>
    </dsp:sp>
    <dsp:sp modelId="{87252ADC-8497-4192-B0B2-EC132138EF46}">
      <dsp:nvSpPr>
        <dsp:cNvPr id="0" name=""/>
        <dsp:cNvSpPr/>
      </dsp:nvSpPr>
      <dsp:spPr>
        <a:xfrm>
          <a:off x="765506" y="2107387"/>
          <a:ext cx="3008374" cy="1805024"/>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Finding Items</a:t>
          </a:r>
          <a:endParaRPr lang="en-US" sz="3600" kern="1200" dirty="0"/>
        </a:p>
      </dsp:txBody>
      <dsp:txXfrm>
        <a:off x="765506" y="2107387"/>
        <a:ext cx="3008374" cy="1805024"/>
      </dsp:txXfrm>
    </dsp:sp>
    <dsp:sp modelId="{BAC8664B-CE44-4CB1-B617-226EE2392545}">
      <dsp:nvSpPr>
        <dsp:cNvPr id="0" name=""/>
        <dsp:cNvSpPr/>
      </dsp:nvSpPr>
      <dsp:spPr>
        <a:xfrm>
          <a:off x="4074718" y="2107387"/>
          <a:ext cx="3008374" cy="1805024"/>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Notifications</a:t>
          </a:r>
          <a:endParaRPr lang="en-US" sz="3600" kern="1200" dirty="0"/>
        </a:p>
      </dsp:txBody>
      <dsp:txXfrm>
        <a:off x="4074718" y="2107387"/>
        <a:ext cx="3008374" cy="1805024"/>
      </dsp:txXfrm>
    </dsp:sp>
    <dsp:sp modelId="{32D2547F-B4C6-4336-9437-A13B92334C7B}">
      <dsp:nvSpPr>
        <dsp:cNvPr id="0" name=""/>
        <dsp:cNvSpPr/>
      </dsp:nvSpPr>
      <dsp:spPr>
        <a:xfrm>
          <a:off x="765506" y="4213249"/>
          <a:ext cx="3008374" cy="1805024"/>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Reminder Patient Lists </a:t>
          </a:r>
          <a:endParaRPr lang="en-US" sz="3600" kern="1200" dirty="0"/>
        </a:p>
      </dsp:txBody>
      <dsp:txXfrm>
        <a:off x="765506" y="4213249"/>
        <a:ext cx="3008374" cy="1805024"/>
      </dsp:txXfrm>
    </dsp:sp>
    <dsp:sp modelId="{52BCB0D9-0A5C-4C71-AD22-986CE53E88C8}">
      <dsp:nvSpPr>
        <dsp:cNvPr id="0" name=""/>
        <dsp:cNvSpPr/>
      </dsp:nvSpPr>
      <dsp:spPr>
        <a:xfrm>
          <a:off x="4074718" y="4213249"/>
          <a:ext cx="3008374" cy="180502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Health Summary</a:t>
          </a:r>
          <a:endParaRPr lang="en-US" sz="3600" kern="1200" dirty="0"/>
        </a:p>
      </dsp:txBody>
      <dsp:txXfrm>
        <a:off x="4074718" y="4213249"/>
        <a:ext cx="3008374" cy="18050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DFA507-74EA-474D-BC8A-34C5C523EA22}" type="datetimeFigureOut">
              <a:rPr lang="en-US" smtClean="0"/>
              <a:pPr/>
              <a:t>9/20/2013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A88954-A4EA-403A-BBB8-1C9D3CEE5F74}" type="slidenum">
              <a:rPr lang="en-US" smtClean="0"/>
              <a:pPr/>
              <a:t>‹#›</a:t>
            </a:fld>
            <a:endParaRPr lang="en-US"/>
          </a:p>
        </p:txBody>
      </p:sp>
    </p:spTree>
    <p:extLst>
      <p:ext uri="{BB962C8B-B14F-4D97-AF65-F5344CB8AC3E}">
        <p14:creationId xmlns:p14="http://schemas.microsoft.com/office/powerpoint/2010/main" val="30960491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pPr/>
              <a:t>‹#›</a:t>
            </a:fld>
            <a:endParaRPr lang="en-US"/>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(moderator name)!  I am happy to be here today to talk</a:t>
            </a:r>
            <a:r>
              <a:rPr lang="en-US" baseline="0" dirty="0" smtClean="0"/>
              <a:t> about </a:t>
            </a:r>
            <a:r>
              <a:rPr lang="en-US" dirty="0" smtClean="0"/>
              <a:t>Back to Basics-Order Entry/Results</a:t>
            </a:r>
            <a:r>
              <a:rPr lang="en-US" baseline="0" dirty="0" smtClean="0"/>
              <a:t> Reporting, Order Menu Management</a:t>
            </a:r>
            <a:r>
              <a:rPr lang="en-US" dirty="0" smtClean="0"/>
              <a:t>.  This class looks at the basic construction of an order from creating the orderable item to creation of order menus.  Orders</a:t>
            </a:r>
            <a:r>
              <a:rPr lang="en-US" baseline="0" dirty="0" smtClean="0"/>
              <a:t> are the backbone of communicating what a patient needs between nurses and doctors or between providers and other services such as lab, pharmacy or administrative services. </a:t>
            </a:r>
            <a:r>
              <a:rPr lang="en-US" dirty="0" smtClean="0"/>
              <a:t>Orders range from a basic quick order to complex generic orders.  So let’s get Back to Basics. </a:t>
            </a:r>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start by creating an</a:t>
            </a:r>
            <a:r>
              <a:rPr lang="en-US" baseline="0" dirty="0" smtClean="0"/>
              <a:t> ORDERABLE  ITEM.  Each site and user base menu may be different but most informaticists start with the CLINICAL COORDINATOR MENU . From your base menu you use the ^ (up carrot) and type in clinical coordinator and select the Clinical Coordinator Menu from your list of available menu options. The next step is to select CPRS or the CPRS Manager menu as shown in the highlighted area at the top of this slide.  </a:t>
            </a:r>
          </a:p>
          <a:p>
            <a:endParaRPr lang="en-US" baseline="0" dirty="0" smtClean="0"/>
          </a:p>
          <a:p>
            <a:r>
              <a:rPr lang="en-US" baseline="0" dirty="0" smtClean="0"/>
              <a:t>The CPRS Manager Menu is then displayed and you select PE for CPRS Configuration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a:t>
            </a:r>
            <a:r>
              <a:rPr lang="en-US" baseline="0" dirty="0" smtClean="0"/>
              <a:t> PE takes you to the list of options as seen on your screen.  Select  MM or Order Menu Management. </a:t>
            </a:r>
            <a:endParaRPr lang="en-US" dirty="0"/>
          </a:p>
        </p:txBody>
      </p:sp>
    </p:spTree>
    <p:extLst>
      <p:ext uri="{BB962C8B-B14F-4D97-AF65-F5344CB8AC3E}">
        <p14:creationId xmlns:p14="http://schemas.microsoft.com/office/powerpoint/2010/main" val="35999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the Order Menu Management screen has multiple options. We want to create an Orderable Item so we select “OI Manage orderable items”</a:t>
            </a:r>
            <a:endParaRPr lang="en-US" dirty="0"/>
          </a:p>
        </p:txBody>
      </p:sp>
    </p:spTree>
    <p:extLst>
      <p:ext uri="{BB962C8B-B14F-4D97-AF65-F5344CB8AC3E}">
        <p14:creationId xmlns:p14="http://schemas.microsoft.com/office/powerpoint/2010/main" val="366826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select OI Manage Orderable  items VistA will display the options above. </a:t>
            </a:r>
            <a:r>
              <a:rPr lang="en-US" u="none" dirty="0" smtClean="0"/>
              <a:t>Once</a:t>
            </a:r>
            <a:r>
              <a:rPr lang="en-US" u="none" baseline="0" dirty="0" smtClean="0"/>
              <a:t> you pick the “OI Manage Orderable Items” VistA takes you deeper into the menu.  The “OI Manage Orderable Items” offers you several options related to orders. </a:t>
            </a:r>
            <a:endParaRPr lang="en-US" dirty="0"/>
          </a:p>
        </p:txBody>
      </p:sp>
    </p:spTree>
    <p:extLst>
      <p:ext uri="{BB962C8B-B14F-4D97-AF65-F5344CB8AC3E}">
        <p14:creationId xmlns:p14="http://schemas.microsoft.com/office/powerpoint/2010/main" val="284237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For the moment let’s look at these two options. The first: “OI” a</a:t>
            </a:r>
            <a:r>
              <a:rPr lang="en-US" sz="1200" u="none" dirty="0" smtClean="0"/>
              <a:t>llows you to create or edit existing orderable items. We</a:t>
            </a:r>
            <a:r>
              <a:rPr lang="en-US" sz="1200" u="none" baseline="0" dirty="0" smtClean="0"/>
              <a:t> will focus on this option in a few moments. </a:t>
            </a:r>
            <a:endParaRPr 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dirty="0" smtClean="0"/>
          </a:p>
          <a:p>
            <a:r>
              <a:rPr lang="en-US" sz="1200" u="none" baseline="0" dirty="0" smtClean="0"/>
              <a:t>“</a:t>
            </a:r>
            <a:r>
              <a:rPr lang="en-US" sz="1200" u="none" dirty="0" smtClean="0"/>
              <a:t>QO”</a:t>
            </a:r>
            <a:r>
              <a:rPr lang="en-US" sz="1200" u="none" baseline="0" dirty="0" smtClean="0"/>
              <a:t> is the second option, which</a:t>
            </a:r>
            <a:r>
              <a:rPr lang="en-US" sz="1200" u="none" dirty="0" smtClean="0"/>
              <a:t> is also important</a:t>
            </a:r>
            <a:r>
              <a:rPr lang="en-US" sz="1200" u="none" baseline="0" dirty="0" smtClean="0"/>
              <a:t> when working with Quick orders.  This option allows you to restrict the use of orderable items. </a:t>
            </a:r>
            <a:r>
              <a:rPr lang="en-US" sz="1200" u="none" dirty="0" smtClean="0">
                <a:solidFill>
                  <a:srgbClr val="000000"/>
                </a:solidFill>
              </a:rPr>
              <a:t>Example: A certain chemotherapy medication should only be entered into a patient’s record by an oncologist</a:t>
            </a:r>
            <a:r>
              <a:rPr lang="en-US" sz="1200" u="none" baseline="0" dirty="0" smtClean="0">
                <a:solidFill>
                  <a:srgbClr val="000000"/>
                </a:solidFill>
              </a:rPr>
              <a:t> you can restrict the use to oncologists via a menu  Another example is placing an herbal medication only on the Non-VA meds orders. </a:t>
            </a:r>
          </a:p>
          <a:p>
            <a:endParaRPr lang="en-US" sz="1200" u="sng" baseline="0" dirty="0" smtClean="0">
              <a:solidFill>
                <a:srgbClr val="000000"/>
              </a:solidFill>
            </a:endParaRPr>
          </a:p>
          <a:p>
            <a:endParaRPr lang="en-US" sz="1200" u="sng" dirty="0" smtClean="0">
              <a:solidFill>
                <a:srgbClr val="000000"/>
              </a:solidFill>
            </a:endParaRPr>
          </a:p>
          <a:p>
            <a:endParaRPr lang="en-US" u="sng" dirty="0"/>
          </a:p>
        </p:txBody>
      </p:sp>
    </p:spTree>
    <p:extLst>
      <p:ext uri="{BB962C8B-B14F-4D97-AF65-F5344CB8AC3E}">
        <p14:creationId xmlns:p14="http://schemas.microsoft.com/office/powerpoint/2010/main" val="2678650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we are interested in creating an ORDERABLE  ITEM I selected “OI- Enter/edit orderable items” as highlighted in yellow.</a:t>
            </a:r>
            <a:endParaRPr lang="en-US" dirty="0"/>
          </a:p>
        </p:txBody>
      </p:sp>
    </p:spTree>
    <p:extLst>
      <p:ext uri="{BB962C8B-B14F-4D97-AF65-F5344CB8AC3E}">
        <p14:creationId xmlns:p14="http://schemas.microsoft.com/office/powerpoint/2010/main" val="284237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 OI Vista asks for the Type of Orderable.  This defines which type of order dialog can be built. VistA then asks you to select the DISPLAY GROUP name. The Display group tells what service to send the order to and is how the orders are grouped on the orders tab. Display groups are configurable by the site but there are set display groups as well.   This shows two of the display groups Activity and Nursing.  </a:t>
            </a:r>
            <a:endParaRPr lang="en-US" dirty="0"/>
          </a:p>
        </p:txBody>
      </p:sp>
    </p:spTree>
    <p:extLst>
      <p:ext uri="{BB962C8B-B14F-4D97-AF65-F5344CB8AC3E}">
        <p14:creationId xmlns:p14="http://schemas.microsoft.com/office/powerpoint/2010/main" val="40071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 shot of the VistA list of DISPLAY GROUPS.  Your site’s display groups may vary slightly.  </a:t>
            </a:r>
            <a:endParaRPr lang="en-US" dirty="0"/>
          </a:p>
        </p:txBody>
      </p:sp>
    </p:spTree>
    <p:extLst>
      <p:ext uri="{BB962C8B-B14F-4D97-AF65-F5344CB8AC3E}">
        <p14:creationId xmlns:p14="http://schemas.microsoft.com/office/powerpoint/2010/main" val="1654796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back to building an</a:t>
            </a:r>
            <a:r>
              <a:rPr lang="en-US" baseline="0" dirty="0" smtClean="0"/>
              <a:t> orderable item.  In this example Nursing needs an orderable item for Vital Signs every 15 minutes.  My former site chooses to place all Vital signs under nursing display group other sites may use a separate display group for vitals signs.   </a:t>
            </a:r>
          </a:p>
          <a:p>
            <a:endParaRPr lang="en-US" baseline="0" dirty="0" smtClean="0"/>
          </a:p>
          <a:p>
            <a:r>
              <a:rPr lang="en-US" baseline="0" dirty="0" smtClean="0"/>
              <a:t>“Select orderable item” is a little confusing since I have not yet built the orderable item. </a:t>
            </a:r>
            <a:r>
              <a:rPr lang="en-US" dirty="0" smtClean="0">
                <a:solidFill>
                  <a:srgbClr val="000000"/>
                </a:solidFill>
              </a:rPr>
              <a:t>This is the field to name the new orderable item.</a:t>
            </a:r>
          </a:p>
          <a:p>
            <a:r>
              <a:rPr lang="en-US" dirty="0" smtClean="0">
                <a:solidFill>
                  <a:srgbClr val="000000"/>
                </a:solidFill>
              </a:rPr>
              <a:t>When</a:t>
            </a:r>
            <a:r>
              <a:rPr lang="en-US" baseline="0" dirty="0" smtClean="0">
                <a:solidFill>
                  <a:srgbClr val="000000"/>
                </a:solidFill>
              </a:rPr>
              <a:t> you are creating an orderable item you should:</a:t>
            </a:r>
            <a:endParaRPr lang="en-US" dirty="0" smtClean="0">
              <a:solidFill>
                <a:srgbClr val="000000"/>
              </a:solidFill>
            </a:endParaRPr>
          </a:p>
          <a:p>
            <a:r>
              <a:rPr lang="en-US" dirty="0" smtClean="0">
                <a:solidFill>
                  <a:srgbClr val="000000"/>
                </a:solidFill>
              </a:rPr>
              <a:t>- Use appropriate local naming conventions and rules</a:t>
            </a:r>
            <a:r>
              <a:rPr lang="en-US" baseline="0" dirty="0" smtClean="0">
                <a:solidFill>
                  <a:srgbClr val="000000"/>
                </a:solidFill>
              </a:rPr>
              <a:t> based on your sites recommendations. </a:t>
            </a:r>
            <a:r>
              <a:rPr lang="en-US" dirty="0" smtClean="0">
                <a:solidFill>
                  <a:srgbClr val="000000"/>
                </a:solidFill>
              </a:rPr>
              <a:t>We will</a:t>
            </a:r>
            <a:r>
              <a:rPr lang="en-US" baseline="0" dirty="0" smtClean="0">
                <a:solidFill>
                  <a:srgbClr val="000000"/>
                </a:solidFill>
              </a:rPr>
              <a:t> talk about that a little more in a few moments</a:t>
            </a:r>
            <a:endParaRPr lang="en-US" dirty="0" smtClean="0">
              <a:solidFill>
                <a:srgbClr val="000000"/>
              </a:solidFill>
            </a:endParaRPr>
          </a:p>
          <a:p>
            <a:r>
              <a:rPr lang="en-US" dirty="0" smtClean="0">
                <a:solidFill>
                  <a:srgbClr val="000000"/>
                </a:solidFill>
              </a:rPr>
              <a:t>- Think about future reporting or reminder uses for the order. This may define how you name the orderable item. </a:t>
            </a: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smtClean="0"/>
              <a:t>If I wanted to check to see if there is an existing orderable item for this I would type in a question mark at “Select Orderable ITEMS” and the full list would be displayed. To make a new orderable item I typed in  VITAL SIGNS EVERY 15 and hit return. </a:t>
            </a:r>
          </a:p>
          <a:p>
            <a:endParaRPr lang="en-US" u="none" dirty="0" smtClean="0">
              <a:solidFill>
                <a:srgbClr val="000000"/>
              </a:solidFill>
            </a:endParaRPr>
          </a:p>
          <a:p>
            <a:r>
              <a:rPr lang="en-US" u="none" baseline="0" dirty="0" smtClean="0"/>
              <a:t>VistA echoed back with the question Are you adding ‘VITAL SIGNS EVERY 15 MIN’ and I answered yes.  The name was then displayed and the orderable item was created. When you are first creating an orderable item you expect something else to pop up or confirm you have actually created the item.  VistA does not confirm the creation.  You may check by selecting OI again and using the question mark at the “Select ORDERABLE  ITEMS” as described earlier. </a:t>
            </a:r>
          </a:p>
          <a:p>
            <a:endParaRPr lang="en-US" baseline="0" dirty="0" smtClean="0"/>
          </a:p>
          <a:p>
            <a:r>
              <a:rPr lang="en-US" baseline="0" dirty="0" smtClean="0"/>
              <a:t>Creating an orderable item is not very difficult but is a critical step as you move forward in creating orders.  </a:t>
            </a:r>
          </a:p>
        </p:txBody>
      </p:sp>
    </p:spTree>
    <p:extLst>
      <p:ext uri="{BB962C8B-B14F-4D97-AF65-F5344CB8AC3E}">
        <p14:creationId xmlns:p14="http://schemas.microsoft.com/office/powerpoint/2010/main" val="51217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Ok, so now we have created</a:t>
            </a:r>
            <a:r>
              <a:rPr lang="en-US" sz="1200" baseline="0" dirty="0" smtClean="0"/>
              <a:t> an orderable item.  What do we do with that?  The next step in the puzzle is to create an order. As I mentioned earlier an orderable item, either created by a package or created by an informaticist is a basic component of an ORDER.  </a:t>
            </a:r>
          </a:p>
          <a:p>
            <a:r>
              <a:rPr lang="en-US" sz="1200" baseline="0" dirty="0" smtClean="0"/>
              <a:t>An order may define:</a:t>
            </a:r>
          </a:p>
          <a:p>
            <a:pPr marL="457200" indent="-457200">
              <a:buFont typeface="Arial" pitchFamily="34" charset="0"/>
              <a:buChar char="•"/>
            </a:pPr>
            <a:r>
              <a:rPr lang="en-US" sz="1200" baseline="0" dirty="0" smtClean="0"/>
              <a:t> specific information such as an admission order stating the diagnosis and condition. </a:t>
            </a:r>
          </a:p>
          <a:p>
            <a:pPr marL="457200" indent="-457200">
              <a:buFont typeface="Arial" pitchFamily="34" charset="0"/>
              <a:buChar char="•"/>
            </a:pPr>
            <a:r>
              <a:rPr lang="en-US" sz="1200" baseline="0" dirty="0" smtClean="0"/>
              <a:t> a specific item such as a test or medication</a:t>
            </a:r>
          </a:p>
          <a:p>
            <a:pPr marL="457200" indent="-457200">
              <a:buFont typeface="Arial" pitchFamily="34" charset="0"/>
              <a:buChar char="•"/>
            </a:pPr>
            <a:r>
              <a:rPr lang="en-US" sz="1200" baseline="0" dirty="0" smtClean="0"/>
              <a:t> an action that needs to be taken such as monitoring vitals signs</a:t>
            </a:r>
          </a:p>
          <a:p>
            <a:pPr marL="457200" indent="-457200">
              <a:buFont typeface="Arial" pitchFamily="34" charset="0"/>
              <a:buChar char="•"/>
            </a:pPr>
            <a:endParaRPr lang="en-US" sz="1200" baseline="0" dirty="0" smtClean="0"/>
          </a:p>
          <a:p>
            <a:pPr marL="0" indent="0" algn="l">
              <a:buFont typeface="Arial" pitchFamily="34" charset="0"/>
              <a:buNone/>
            </a:pPr>
            <a:endParaRPr lang="en-US" sz="1200" dirty="0" smtClean="0"/>
          </a:p>
        </p:txBody>
      </p:sp>
    </p:spTree>
    <p:extLst>
      <p:ext uri="{BB962C8B-B14F-4D97-AF65-F5344CB8AC3E}">
        <p14:creationId xmlns:p14="http://schemas.microsoft.com/office/powerpoint/2010/main" val="287156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talk about the basics?  One</a:t>
            </a:r>
            <a:r>
              <a:rPr lang="en-US" baseline="0" dirty="0" smtClean="0"/>
              <a:t> of the most common requests an informaticist receives is  “Can you make an order that will do XXXX”? This question is rarely as simple as it seems.  Medicine continues to try to find ways to provide quality cost effective care by standardizing and decreasing variables in treatment of certain conditions such as CHF, pneumonia, stroke, and managing day to day care in Patient Aligned Care Teams.  </a:t>
            </a:r>
          </a:p>
          <a:p>
            <a:r>
              <a:rPr lang="en-US" baseline="0" dirty="0" smtClean="0"/>
              <a:t>As a novice or seasoned informaticist they turn to us to make those ideas a reality.  Passing this information on to each other allows the chance for all of us to learn and grow. Sometimes starting at the beginning and looking at the basics provides those ah hah moments that solve a challenging problem that you have set aside hoping for a time when you can get BACK TO THE BASICS.</a:t>
            </a:r>
            <a:endParaRPr lang="en-US" dirty="0"/>
          </a:p>
        </p:txBody>
      </p:sp>
    </p:spTree>
    <p:extLst>
      <p:ext uri="{BB962C8B-B14F-4D97-AF65-F5344CB8AC3E}">
        <p14:creationId xmlns:p14="http://schemas.microsoft.com/office/powerpoint/2010/main" val="300676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two basic types of orders Quick orders and Generic orders.  Quick orders allow the user a quick and easy way to order something for a Veteran without having to go to the specific package such as lab, radiology, or pharmacy and build their own order.</a:t>
            </a:r>
          </a:p>
          <a:p>
            <a:endParaRPr lang="en-US" baseline="0" dirty="0" smtClean="0"/>
          </a:p>
          <a:p>
            <a:r>
              <a:rPr lang="en-US" baseline="0" dirty="0" smtClean="0"/>
              <a:t>For an informaticist it is an easy method to build an order. Quick orders allow us to prefill required data such as the orderable item, comments, or start and stop dates with the goal of decreasing the time necessary for a user to order a specific item or action that is done frequently or has specific requirements. </a:t>
            </a:r>
          </a:p>
          <a:p>
            <a:endParaRPr lang="en-US" baseline="0" dirty="0" smtClean="0"/>
          </a:p>
          <a:p>
            <a:r>
              <a:rPr lang="en-US" baseline="0" dirty="0" smtClean="0"/>
              <a:t>This is what you see most often on CPRS order menus.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a:t>
            </a:r>
            <a:r>
              <a:rPr lang="en-US" baseline="0" dirty="0" smtClean="0"/>
              <a:t> when creating the orderable item I mentioned naming conventions. </a:t>
            </a:r>
            <a:r>
              <a:rPr lang="en-US" dirty="0" smtClean="0"/>
              <a:t>There</a:t>
            </a:r>
            <a:r>
              <a:rPr lang="en-US" baseline="0" dirty="0" smtClean="0"/>
              <a:t> are basic naming conventions that are used for the type of order such as </a:t>
            </a:r>
          </a:p>
          <a:p>
            <a:r>
              <a:rPr lang="en-US" baseline="0" dirty="0" smtClean="0"/>
              <a:t>Radiology: RA</a:t>
            </a:r>
          </a:p>
          <a:p>
            <a:r>
              <a:rPr lang="en-US" baseline="0" dirty="0" smtClean="0"/>
              <a:t>Lab: LR</a:t>
            </a:r>
          </a:p>
          <a:p>
            <a:r>
              <a:rPr lang="en-US" baseline="0" dirty="0" smtClean="0"/>
              <a:t>Outpt Meds:PSO</a:t>
            </a:r>
          </a:p>
          <a:p>
            <a:r>
              <a:rPr lang="en-US" baseline="0" dirty="0" smtClean="0"/>
              <a:t>Inpt Meds:PSJ</a:t>
            </a:r>
          </a:p>
          <a:p>
            <a:r>
              <a:rPr lang="en-US" baseline="0" dirty="0" smtClean="0"/>
              <a:t>IV Meds: PSIV</a:t>
            </a:r>
          </a:p>
          <a:p>
            <a:r>
              <a:rPr lang="en-US" baseline="0" dirty="0" smtClean="0"/>
              <a:t>Consults:GMRC</a:t>
            </a:r>
          </a:p>
          <a:p>
            <a:r>
              <a:rPr lang="en-US" baseline="0" dirty="0" smtClean="0"/>
              <a:t>Vital Measurements: GMRV</a:t>
            </a:r>
          </a:p>
          <a:p>
            <a:r>
              <a:rPr lang="en-US" baseline="0" dirty="0" smtClean="0"/>
              <a:t>Dietetics: FH</a:t>
            </a:r>
          </a:p>
          <a:p>
            <a:endParaRPr lang="en-US" baseline="0" dirty="0" smtClean="0"/>
          </a:p>
          <a:p>
            <a:r>
              <a:rPr lang="en-US" baseline="0" dirty="0" smtClean="0"/>
              <a:t>These acronyms refer to the packages where the orderable items reside. These are just suggestions and your site might use variations or not use them at all. My former site opted for a different naming convention to make it easier for new Health Informatics staff such as adding LAB instead of LR, CONS instead of GMRC. Talk with your sites expert informaticist regarding your naming conventions. </a:t>
            </a:r>
            <a:endParaRPr lang="en-US" dirty="0"/>
          </a:p>
        </p:txBody>
      </p:sp>
    </p:spTree>
    <p:extLst>
      <p:ext uri="{BB962C8B-B14F-4D97-AF65-F5344CB8AC3E}">
        <p14:creationId xmlns:p14="http://schemas.microsoft.com/office/powerpoint/2010/main" val="398975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take a closer look at the quick order. </a:t>
            </a:r>
            <a:r>
              <a:rPr lang="en-US" dirty="0" smtClean="0"/>
              <a:t>Here is an sample quick order menu for lab panels.</a:t>
            </a:r>
            <a:r>
              <a:rPr lang="en-US" baseline="0" dirty="0" smtClean="0"/>
              <a:t> Each of the items is a quick order that has been placed on an order menu.  So let’s get started building the quick order.  Remember when we were building an orderable item, we started on the Order Menu Management menu.  I returned to the Order Menu Management menu but now I am selecting QO  Enter/edit quick orders as shown on your screen.</a:t>
            </a:r>
            <a:endParaRPr lang="en-US" dirty="0"/>
          </a:p>
        </p:txBody>
      </p:sp>
    </p:spTree>
    <p:extLst>
      <p:ext uri="{BB962C8B-B14F-4D97-AF65-F5344CB8AC3E}">
        <p14:creationId xmlns:p14="http://schemas.microsoft.com/office/powerpoint/2010/main" val="268937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select </a:t>
            </a:r>
            <a:r>
              <a:rPr lang="en-US" baseline="0" dirty="0" smtClean="0"/>
              <a:t>QO Enter/edit quick orders VistA asks you to select the order name. Again, it is a good idea to check that a quick order for this purpose doesn’t already exist. This can be checked by starting to type in your naming convention or using a question mark. Keep in mind if using the ? you will get hundreds or perhaps thousands of quick orders since the question is merely a query to the list of quick orders</a:t>
            </a:r>
          </a:p>
          <a:p>
            <a:endParaRPr lang="en-US" baseline="0" dirty="0" smtClean="0"/>
          </a:p>
          <a:p>
            <a:r>
              <a:rPr lang="en-US" baseline="0" dirty="0" smtClean="0"/>
              <a:t>Once you have determined that you do not have a quick order that meets your need you start by  typing in the name using your sites naming conventions. In this example I have used the prefix ORZQ , signifying a quick order, the type LAB, based on my sites naming convention, then the name of the specific test, in this case Ferritin. I highly recommend you state the frequency or urgency. This helps when selecting the appropriate QO for a different request such as a new menu. </a:t>
            </a:r>
          </a:p>
          <a:p>
            <a:endParaRPr lang="en-US" baseline="0" dirty="0" smtClean="0"/>
          </a:p>
          <a:p>
            <a:r>
              <a:rPr lang="en-US" baseline="0" dirty="0" smtClean="0"/>
              <a:t>After hitting ENTER, VistA asks if I am adding ORZQ LAB FERRITIN STAT as a new order dialog and I added Y (Yes). In this case, order dialog refers to creating the order. Now we need to know the Type of order. Picking the display group defines what orderable items are selectable.</a:t>
            </a:r>
            <a:endParaRPr lang="en-US" dirty="0"/>
          </a:p>
        </p:txBody>
      </p:sp>
    </p:spTree>
    <p:extLst>
      <p:ext uri="{BB962C8B-B14F-4D97-AF65-F5344CB8AC3E}">
        <p14:creationId xmlns:p14="http://schemas.microsoft.com/office/powerpoint/2010/main" val="1151515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VistA</a:t>
            </a:r>
            <a:r>
              <a:rPr lang="en-US" baseline="0" dirty="0" smtClean="0"/>
              <a:t>  asked me for the Type of Quick Order, I selected lab. Next, I must type the name of the quick order.</a:t>
            </a:r>
          </a:p>
          <a:p>
            <a:endParaRPr lang="en-US" baseline="0" dirty="0" smtClean="0"/>
          </a:p>
          <a:p>
            <a:r>
              <a:rPr lang="en-US" baseline="0" dirty="0" smtClean="0"/>
              <a:t>We use the same name we used earlier. This is not what the user will see only what the infomaticist sees behind the scenes. So the VistA name is appropriate</a:t>
            </a:r>
          </a:p>
          <a:p>
            <a:endParaRPr lang="en-US" baseline="0" dirty="0" smtClean="0"/>
          </a:p>
          <a:p>
            <a:r>
              <a:rPr lang="en-US" baseline="0" dirty="0" smtClean="0"/>
              <a:t>Then you will enter the name that WILL be displayed for user.  In this case I entered the name of the lab test and it’s urgency . Ferritin STAT and hit return. </a:t>
            </a:r>
          </a:p>
          <a:p>
            <a:endParaRPr lang="en-US" baseline="0" dirty="0" smtClean="0"/>
          </a:p>
          <a:p>
            <a:r>
              <a:rPr lang="en-US" baseline="0" dirty="0" smtClean="0"/>
              <a:t>The next prompt VERIFY order is a YES or NO . Yes forces the user to view the details of the order before signing.  NO places the item on the orders without being seen.  Working with the end user and knowing the end goal makes this simple question a very pivotal question in how this order will function.  Yes provides the chance to edit the order but requires additional mouse clicks.  Plan ahead this field can be changed at a later date if it doesn’t function as desired by the end user.</a:t>
            </a:r>
          </a:p>
          <a:p>
            <a:endParaRPr lang="en-US" baseline="0" dirty="0" smtClean="0"/>
          </a:p>
          <a:p>
            <a:r>
              <a:rPr lang="en-US" baseline="0" dirty="0" smtClean="0"/>
              <a:t>Description is the next prompt and some sites like a brief description of how or where it was used. For example, “Primary Care menu” or the date created or the name/initials of the creator. The description is only seen by the informaticist.  In this case, Ferritin Stat was self explanatory and could be used on multiple menus so no description was added. Again follow your sites decisions on the use of this field. </a:t>
            </a:r>
          </a:p>
          <a:p>
            <a:endParaRPr lang="en-US" baseline="0" dirty="0" smtClean="0"/>
          </a:p>
          <a:p>
            <a:r>
              <a:rPr lang="en-US" baseline="0" dirty="0" smtClean="0"/>
              <a:t>Lab Test is the next prompt and VistA is asking for the test name. I typed in Ferritin. This is an example of an orderable item created by the package.   In some cases you will need to contact your LAB ,PHARMACY or RADIOLOGY ADPAC to be sure you are selecting the correct test or medication or if you don’t see what you need. In some cases they may need to make the orderable item available for use in orders. </a:t>
            </a:r>
          </a:p>
          <a:p>
            <a:endParaRPr lang="en-US" baseline="0" dirty="0" smtClean="0"/>
          </a:p>
        </p:txBody>
      </p:sp>
    </p:spTree>
    <p:extLst>
      <p:ext uri="{BB962C8B-B14F-4D97-AF65-F5344CB8AC3E}">
        <p14:creationId xmlns:p14="http://schemas.microsoft.com/office/powerpoint/2010/main" val="192979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prompt</a:t>
            </a:r>
            <a:r>
              <a:rPr lang="en-US" baseline="0" dirty="0" smtClean="0"/>
              <a:t> is specific to the lab order. Depending on the type of quick order you are creating, the prompts at this point will vary. In this scenario a lab order requires the creator to specify how the specimen will be collected. </a:t>
            </a:r>
          </a:p>
          <a:p>
            <a:r>
              <a:rPr lang="en-US" baseline="0" dirty="0" smtClean="0"/>
              <a:t>The options are:</a:t>
            </a:r>
          </a:p>
          <a:p>
            <a:r>
              <a:rPr lang="en-US" baseline="0" dirty="0" smtClean="0"/>
              <a:t>SP - Send to lab - this means the veteran is ambulatory and will be sent to the laboratory to collect the appropriate specimen. Generally used with outpatients only. </a:t>
            </a:r>
          </a:p>
          <a:p>
            <a:r>
              <a:rPr lang="en-US" baseline="0" dirty="0" smtClean="0"/>
              <a:t>WC - Ward Collect - Means the staff will be collecting the specimen in the clinic or on the ward. This can be inpatient or outpatient </a:t>
            </a:r>
          </a:p>
          <a:p>
            <a:r>
              <a:rPr lang="en-US" baseline="0" dirty="0" smtClean="0"/>
              <a:t>LC - Lab blood team- a lab phlebotomist will draw the blood on the ward at a </a:t>
            </a:r>
            <a:r>
              <a:rPr lang="en-US" u="none" baseline="0" dirty="0" smtClean="0"/>
              <a:t>defined </a:t>
            </a:r>
            <a:r>
              <a:rPr lang="en-US" baseline="0" dirty="0" smtClean="0"/>
              <a:t>lab collection time</a:t>
            </a:r>
          </a:p>
          <a:p>
            <a:r>
              <a:rPr lang="en-US" baseline="0" dirty="0" smtClean="0"/>
              <a:t>IC - Immediate collect by blood team - Blood team draws at the time requested instead of the defined lab collection time.</a:t>
            </a:r>
          </a:p>
          <a:p>
            <a:endParaRPr lang="en-US" baseline="0" dirty="0" smtClean="0"/>
          </a:p>
          <a:p>
            <a:r>
              <a:rPr lang="en-US" baseline="0" dirty="0" smtClean="0"/>
              <a:t>Collection sample:  Defines the type of specimen. In this case blood.  Lab has defined the color of tube for this type of test and may have other comments or directions for staff.  </a:t>
            </a:r>
          </a:p>
          <a:p>
            <a:endParaRPr lang="en-US" baseline="0" dirty="0" smtClean="0"/>
          </a:p>
          <a:p>
            <a:r>
              <a:rPr lang="en-US" baseline="0" dirty="0" smtClean="0"/>
              <a:t>Collection date/time: Defines when you want this collected. You will note that I stated NOW+3’  which stand for Now + 3 min. Occasionally VistA does not recognize NOW. Remedy clinical support teams recommend adding a couple of minutes to the order to ensure it is received as desired. </a:t>
            </a:r>
          </a:p>
          <a:p>
            <a:endParaRPr lang="en-US" baseline="0" dirty="0" smtClean="0"/>
          </a:p>
          <a:p>
            <a:r>
              <a:rPr lang="en-US" baseline="0" dirty="0" smtClean="0"/>
              <a:t>How often: Is this recurrent or one time? In this case I entered O and I was presented with Once or one time. I selected ONE TIME since this is a single order request. </a:t>
            </a:r>
          </a:p>
          <a:p>
            <a:endParaRPr lang="en-US" baseline="0" dirty="0" smtClean="0"/>
          </a:p>
          <a:p>
            <a:r>
              <a:rPr lang="en-US" baseline="0" dirty="0" smtClean="0"/>
              <a:t>The individual prompts for the lab order are now satisfied and VistA displays the order as it stands now.  (next slide)</a:t>
            </a:r>
            <a:endParaRPr lang="en-US" dirty="0"/>
          </a:p>
        </p:txBody>
      </p:sp>
    </p:spTree>
    <p:extLst>
      <p:ext uri="{BB962C8B-B14F-4D97-AF65-F5344CB8AC3E}">
        <p14:creationId xmlns:p14="http://schemas.microsoft.com/office/powerpoint/2010/main" val="3124627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couple more prompts to complete before the order is ready for placing on a menu. You are asked to choose:</a:t>
            </a:r>
          </a:p>
          <a:p>
            <a:r>
              <a:rPr lang="en-US" baseline="0" dirty="0" smtClean="0"/>
              <a:t>P (lace) - Selected if the order is correct-Saves the order</a:t>
            </a:r>
          </a:p>
          <a:p>
            <a:r>
              <a:rPr lang="en-US" baseline="0" dirty="0" smtClean="0"/>
              <a:t>E (dit) - Provides you the chance to correct any errors. This returns you to the prompts and allows you to make corrections or</a:t>
            </a:r>
          </a:p>
          <a:p>
            <a:r>
              <a:rPr lang="en-US" baseline="0" dirty="0" smtClean="0"/>
              <a:t>C (cancel) - The order is not created.</a:t>
            </a:r>
          </a:p>
          <a:p>
            <a:endParaRPr lang="en-US" baseline="0" dirty="0" smtClean="0"/>
          </a:p>
          <a:p>
            <a:r>
              <a:rPr lang="en-US" baseline="0" dirty="0" smtClean="0"/>
              <a:t>The last prompt asks you if the order should be Auto-accepted. This is a yes/no. Enter yes if the order should be placed on the chart just by selecting the quick order, or no if the order should be reviewed before completing the order. YES only works if the verify order is set to NO.</a:t>
            </a:r>
          </a:p>
        </p:txBody>
      </p:sp>
    </p:spTree>
    <p:extLst>
      <p:ext uri="{BB962C8B-B14F-4D97-AF65-F5344CB8AC3E}">
        <p14:creationId xmlns:p14="http://schemas.microsoft.com/office/powerpoint/2010/main" val="1153866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This</a:t>
            </a:r>
            <a:r>
              <a:rPr lang="en-US" u="none" baseline="0" dirty="0" smtClean="0"/>
              <a:t> box defines if the ordering dialog box will show before the order is placed based on the settings of the VERIFY and AUTO-ACCEPT prompts.  </a:t>
            </a:r>
            <a:endParaRPr lang="en-US" u="none" dirty="0"/>
          </a:p>
        </p:txBody>
      </p:sp>
    </p:spTree>
    <p:extLst>
      <p:ext uri="{BB962C8B-B14F-4D97-AF65-F5344CB8AC3E}">
        <p14:creationId xmlns:p14="http://schemas.microsoft.com/office/powerpoint/2010/main" val="3496952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baseline="0" dirty="0" smtClean="0"/>
              <a:t>I had stated Yes for “Verify order” the new order would be displayed.  This gives the user the chance to ACCEPT, EDIT or CANCEL the order.  Providers can edit parts of the order such as the collection date/time, urgency, and frequency. </a:t>
            </a:r>
            <a:endParaRPr lang="en-US" dirty="0"/>
          </a:p>
        </p:txBody>
      </p:sp>
    </p:spTree>
    <p:extLst>
      <p:ext uri="{BB962C8B-B14F-4D97-AF65-F5344CB8AC3E}">
        <p14:creationId xmlns:p14="http://schemas.microsoft.com/office/powerpoint/2010/main" val="1666422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orders are both easy</a:t>
            </a:r>
            <a:r>
              <a:rPr lang="en-US" baseline="0" dirty="0" smtClean="0"/>
              <a:t> to make and quick for users if constructed correctly. Quick orders have limited flexibility and have certain prompts based on the type of order you are creating.  For additional information and specifics on the individual type of quick orders and prompts available see the handout Creating Quick Orders which is available  in the Downloads Section, just click on the green download icon above my head.  A big thank you to Jeff Fahner, Clinical Applications Coordinator, Richard L Roudebush VAMC, Indianapolis and VA-IDEA for allowing me to share this great resource.   </a:t>
            </a:r>
            <a:endParaRPr lang="en-US" dirty="0"/>
          </a:p>
        </p:txBody>
      </p:sp>
    </p:spTree>
    <p:extLst>
      <p:ext uri="{BB962C8B-B14F-4D97-AF65-F5344CB8AC3E}">
        <p14:creationId xmlns:p14="http://schemas.microsoft.com/office/powerpoint/2010/main" val="375191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First</a:t>
            </a:r>
            <a:r>
              <a:rPr lang="en-US" sz="1200" baseline="0" dirty="0" smtClean="0"/>
              <a:t> </a:t>
            </a:r>
            <a:r>
              <a:rPr lang="en-US" sz="1200" dirty="0" smtClean="0"/>
              <a:t>I’d like to ask a poll question.  </a:t>
            </a:r>
          </a:p>
          <a:p>
            <a:endParaRPr lang="en-US" sz="1200" dirty="0" smtClean="0"/>
          </a:p>
          <a:p>
            <a:pPr marL="0" indent="0">
              <a:buNone/>
            </a:pPr>
            <a:r>
              <a:rPr lang="en-US" sz="1200" dirty="0" smtClean="0"/>
              <a:t>How long have you been an</a:t>
            </a:r>
            <a:r>
              <a:rPr lang="en-US" sz="1200" baseline="0" dirty="0" smtClean="0"/>
              <a:t> Informaticist (</a:t>
            </a:r>
            <a:r>
              <a:rPr lang="en-US" sz="1200" dirty="0" smtClean="0"/>
              <a:t>CAC/Informatics Specialist)?</a:t>
            </a:r>
          </a:p>
          <a:p>
            <a:pPr marL="1314450" lvl="2" indent="-514350">
              <a:buFont typeface="+mj-lt"/>
              <a:buAutoNum type="alphaUcPeriod"/>
            </a:pPr>
            <a:r>
              <a:rPr lang="en-US" sz="1200" dirty="0" smtClean="0"/>
              <a:t>0-5 years</a:t>
            </a:r>
          </a:p>
          <a:p>
            <a:pPr marL="1314450" lvl="2" indent="-514350">
              <a:buFont typeface="+mj-lt"/>
              <a:buAutoNum type="alphaUcPeriod"/>
            </a:pPr>
            <a:r>
              <a:rPr lang="en-US" sz="1200" dirty="0" smtClean="0"/>
              <a:t>6-15 years</a:t>
            </a:r>
          </a:p>
          <a:p>
            <a:pPr marL="1314450" lvl="2" indent="-514350">
              <a:buFont typeface="+mj-lt"/>
              <a:buAutoNum type="alphaUcPeriod"/>
            </a:pPr>
            <a:r>
              <a:rPr lang="en-US" sz="1200" dirty="0" smtClean="0"/>
              <a:t>16-25 years</a:t>
            </a:r>
          </a:p>
          <a:p>
            <a:pPr marL="1314450" lvl="2" indent="-514350">
              <a:buFont typeface="+mj-lt"/>
              <a:buAutoNum type="alphaUcPeriod"/>
            </a:pPr>
            <a:r>
              <a:rPr lang="en-US" sz="1200" dirty="0" smtClean="0"/>
              <a:t>As long as I can remember (&gt;25 yrs)</a:t>
            </a:r>
          </a:p>
          <a:p>
            <a:pPr marL="1314450" lvl="2" indent="-514350">
              <a:buFont typeface="+mj-lt"/>
              <a:buAutoNum type="alphaUcPeriod"/>
            </a:pPr>
            <a:endParaRPr lang="en-US" sz="1200" dirty="0" smtClean="0"/>
          </a:p>
          <a:p>
            <a:r>
              <a:rPr lang="en-US" sz="1200" dirty="0" smtClean="0"/>
              <a:t>To answer this question, use the blue polling</a:t>
            </a:r>
            <a:r>
              <a:rPr lang="en-US" sz="1200" baseline="0" dirty="0" smtClean="0"/>
              <a:t> icon above my head.  We’ll move on and come back to your results in just a moment.</a:t>
            </a:r>
          </a:p>
          <a:p>
            <a:endParaRPr lang="en-US" sz="1200" i="0" baseline="0" dirty="0" smtClean="0"/>
          </a:p>
          <a:p>
            <a:pPr marL="800100" lvl="2" indent="0">
              <a:buFont typeface="+mj-lt"/>
              <a:buNone/>
            </a:pPr>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move on to brief overview of generic orders. So what is a GENERIC order? Nursing and activity were common uses for generic orders. They are text orders. A generic order allows a user to quickly order an item for a patient similar to a quick order however, generic orders allow for more flexibility and creativity in creating orders to meet a specific unique or specialized need. In fact a generic order is not very generic. The informaticist has the ability to define and create:</a:t>
            </a:r>
          </a:p>
          <a:p>
            <a:endParaRPr lang="en-US" baseline="0" dirty="0" smtClean="0"/>
          </a:p>
          <a:p>
            <a:pPr marL="171450" indent="-171450">
              <a:buFont typeface="Arial" pitchFamily="34" charset="0"/>
              <a:buChar char="•"/>
            </a:pPr>
            <a:r>
              <a:rPr lang="en-US" baseline="0" dirty="0" smtClean="0"/>
              <a:t>Drop-down prompts that point to FileMan </a:t>
            </a:r>
          </a:p>
          <a:p>
            <a:pPr marL="171450" indent="-171450">
              <a:buFont typeface="Arial" pitchFamily="34" charset="0"/>
              <a:buChar char="•"/>
            </a:pPr>
            <a:r>
              <a:rPr lang="en-US" baseline="0" dirty="0" smtClean="0"/>
              <a:t>Unique text and work processing prompts</a:t>
            </a:r>
          </a:p>
          <a:p>
            <a:pPr marL="171450" indent="-171450">
              <a:buFont typeface="Arial" pitchFamily="34" charset="0"/>
              <a:buChar char="•"/>
            </a:pPr>
            <a:r>
              <a:rPr lang="en-US" baseline="0" dirty="0" smtClean="0"/>
              <a:t>Unique drop-down menu prompts</a:t>
            </a:r>
          </a:p>
          <a:p>
            <a:pPr marL="171450" indent="-171450">
              <a:buFont typeface="Arial" pitchFamily="34" charset="0"/>
              <a:buChar char="•"/>
            </a:pPr>
            <a:r>
              <a:rPr lang="en-US" baseline="0" dirty="0" smtClean="0"/>
              <a:t>Choose specific orderable items such as the one we created earlier and</a:t>
            </a:r>
          </a:p>
          <a:p>
            <a:pPr marL="171450" indent="-171450">
              <a:buFont typeface="Arial" pitchFamily="34" charset="0"/>
              <a:buChar char="•"/>
            </a:pPr>
            <a:r>
              <a:rPr lang="en-US" baseline="0" dirty="0" smtClean="0"/>
              <a:t>Allows attachment of TXML templates to orders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This allows creation of generic orders that can be tailored to meet many unique situations. In this class we can only scratch the surface of the multiple ways to use generic orders but plan to offer a future vVEHU class dedicated to generic order creation. So let’s get BACK TO BASICS and look at the basic makings of a generic order.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example of a generic order for users to specify when a patient should return to clinic. In this example prompts were created with drop down boxes as noted by the down arrow to the right of the box. The informaticist creates the unique lists that will show when clicked. In addition, prompts for date and numbers were used. So let’s get started.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a:t>
            </a:r>
            <a:r>
              <a:rPr lang="en-US" baseline="0" dirty="0" smtClean="0"/>
              <a:t> did previously we start from the CLINCIAL COORDINATOR MENU. Select CPRS or the CPRS Manager menu as shown in the highlighted area at the top and select PE.</a:t>
            </a:r>
          </a:p>
          <a:p>
            <a:endParaRPr lang="en-US"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select</a:t>
            </a:r>
            <a:r>
              <a:rPr lang="en-US" baseline="0" dirty="0" smtClean="0"/>
              <a:t> MM for ORDER MENU MANAGEMENT.</a:t>
            </a:r>
            <a:endParaRPr lang="en-US" dirty="0"/>
          </a:p>
        </p:txBody>
      </p:sp>
    </p:spTree>
    <p:extLst>
      <p:ext uri="{BB962C8B-B14F-4D97-AF65-F5344CB8AC3E}">
        <p14:creationId xmlns:p14="http://schemas.microsoft.com/office/powerpoint/2010/main" val="1212491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this menu should</a:t>
            </a:r>
            <a:r>
              <a:rPr lang="en-US" baseline="0" dirty="0" smtClean="0"/>
              <a:t> look familiar.  You can see the OI and QO that we used previously.  During the creation of generic orders we will use two options:</a:t>
            </a:r>
          </a:p>
          <a:p>
            <a:endParaRPr lang="en-US" baseline="0" dirty="0" smtClean="0"/>
          </a:p>
          <a:p>
            <a:r>
              <a:rPr lang="en-US" baseline="0" dirty="0" smtClean="0"/>
              <a:t>PM Enter/Edit prompts</a:t>
            </a:r>
          </a:p>
          <a:p>
            <a:r>
              <a:rPr lang="en-US" baseline="0" dirty="0" smtClean="0"/>
              <a:t>And </a:t>
            </a:r>
          </a:p>
          <a:p>
            <a:r>
              <a:rPr lang="en-US" baseline="0" dirty="0" smtClean="0"/>
              <a:t>GO Enter/Edit generic orders</a:t>
            </a:r>
          </a:p>
          <a:p>
            <a:endParaRPr lang="en-US" baseline="0" dirty="0" smtClean="0"/>
          </a:p>
          <a:p>
            <a:r>
              <a:rPr lang="en-US" baseline="0" dirty="0" smtClean="0"/>
              <a:t>Generic order, unlike quick orders take some planning and a map.  When you are first working with generic orders you might want to sketch/map out what the order should look like when completed.  This will guide you in deciding what prompts  or orderable items you will need or may need to make prior to putting the order together. </a:t>
            </a:r>
          </a:p>
        </p:txBody>
      </p:sp>
    </p:spTree>
    <p:extLst>
      <p:ext uri="{BB962C8B-B14F-4D97-AF65-F5344CB8AC3E}">
        <p14:creationId xmlns:p14="http://schemas.microsoft.com/office/powerpoint/2010/main" val="1935983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Prompts</a:t>
            </a:r>
            <a:r>
              <a:rPr lang="en-US" baseline="0" dirty="0" smtClean="0"/>
              <a:t> are the basic elements or building blocks of a generic order.  How the generic order functions is determined by the type of prompts used in building the order. The list above shows the various types of prompts.  So let’s start building the prompts for the generic order Return to Clinic</a:t>
            </a:r>
            <a:endParaRPr lang="en-US" dirty="0"/>
          </a:p>
        </p:txBody>
      </p:sp>
    </p:spTree>
    <p:extLst>
      <p:ext uri="{BB962C8B-B14F-4D97-AF65-F5344CB8AC3E}">
        <p14:creationId xmlns:p14="http://schemas.microsoft.com/office/powerpoint/2010/main" val="1814299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order</a:t>
            </a:r>
            <a:r>
              <a:rPr lang="en-US" baseline="0" dirty="0" smtClean="0"/>
              <a:t> we need prompts created for:</a:t>
            </a:r>
          </a:p>
          <a:p>
            <a:r>
              <a:rPr lang="en-US" baseline="0" dirty="0" smtClean="0"/>
              <a:t>Return to clinic- In this case the service wants the PCP/PACT teams name in the drop down box. Then the providers want the choice of specifying a specific date, a specific number of days, weeks, or months or PRN for the return visit.  </a:t>
            </a:r>
          </a:p>
          <a:p>
            <a:endParaRPr lang="en-US" baseline="0" dirty="0" smtClean="0"/>
          </a:p>
          <a:p>
            <a:r>
              <a:rPr lang="en-US" baseline="0" dirty="0" smtClean="0"/>
              <a:t>We will need to have prompts for all the options. Let’s start by creating the PACT teams name prompt which will populate the box RETURN TO CLINIC. </a:t>
            </a:r>
          </a:p>
          <a:p>
            <a:endParaRPr lang="en-US" baseline="0" dirty="0" smtClean="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menu screen select PM Enter/Edit prompts</a:t>
            </a:r>
          </a:p>
          <a:p>
            <a:endParaRPr lang="en-US" baseline="0" dirty="0" smtClean="0"/>
          </a:p>
          <a:p>
            <a:endParaRPr lang="en-US" i="1" baseline="0" dirty="0" smtClean="0"/>
          </a:p>
        </p:txBody>
      </p:sp>
    </p:spTree>
    <p:extLst>
      <p:ext uri="{BB962C8B-B14F-4D97-AF65-F5344CB8AC3E}">
        <p14:creationId xmlns:p14="http://schemas.microsoft.com/office/powerpoint/2010/main" val="193598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menu option is Select Prompt. Since we are creating a new prompt  I typed in the naming convention ORZP and used the P to specify that this order dialog was a prompt. Then I named the prompt PCP TEAM vVEHU since I am creating a prompt of PCP team /PACT team for vVEHU.</a:t>
            </a:r>
          </a:p>
          <a:p>
            <a:endParaRPr lang="en-US" baseline="0" dirty="0" smtClean="0"/>
          </a:p>
          <a:p>
            <a:r>
              <a:rPr lang="en-US" baseline="0" dirty="0" smtClean="0"/>
              <a:t>VistA then asks if I want to add this new order dialog. It is important to note that VistA uses the term order dialog to specify the name of the Fileman file where the prompt will be stored. So in this case, you are adding ORZP PCP TEAM vVEHU as a new prompt, which </a:t>
            </a:r>
            <a:r>
              <a:rPr lang="en-US" sz="1200" kern="1200" dirty="0" smtClean="0">
                <a:solidFill>
                  <a:schemeClr val="tx1"/>
                </a:solidFill>
                <a:effectLst/>
                <a:latin typeface="+mn-lt"/>
                <a:ea typeface="+mn-ea"/>
                <a:cs typeface="+mn-cs"/>
              </a:rPr>
              <a:t>gets stored in the ORDER DIALOG file</a:t>
            </a:r>
            <a:r>
              <a:rPr lang="en-US" baseline="0" dirty="0" smtClean="0"/>
              <a:t>.  As you can see I selected Y for Yes.</a:t>
            </a:r>
          </a:p>
          <a:p>
            <a:endParaRPr lang="en-US"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field is the name. We keep the VistA name and our prompt name the same. Hit ENTER.</a:t>
            </a:r>
          </a:p>
          <a:p>
            <a:r>
              <a:rPr lang="en-US" baseline="0" dirty="0" smtClean="0"/>
              <a:t>TEXT OF PROMPT appears next: I entered Primary Care Team.  This is the text that leads the prompt in the order and displays to the user. Hit Enter</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actual order placed in CPRS is the end result of an informaticist putting the building blocks in place that will allow the provider to click a single button, maybe fill in some blanks and quickly create the order. That order starts a cascade of events leading to the Veteran receiving the necessary service such as nursing care, labs, radiology exams, medications or an appointment.  </a:t>
            </a:r>
          </a:p>
          <a:p>
            <a:endParaRPr lang="en-US" baseline="0" dirty="0" smtClean="0"/>
          </a:p>
          <a:p>
            <a:r>
              <a:rPr lang="en-US" baseline="0" dirty="0" smtClean="0"/>
              <a:t>The informaticist starts by creating an orderable item or using a package generated orderable item such as lab, radiology or pharmacy that is placed in an order. This order is placed on a menu and when selected by the user results in an order in VistA/CPRS to the appropriate service. </a:t>
            </a:r>
            <a:endParaRPr lang="en-US" dirty="0"/>
          </a:p>
        </p:txBody>
      </p:sp>
    </p:spTree>
    <p:extLst>
      <p:ext uri="{BB962C8B-B14F-4D97-AF65-F5344CB8AC3E}">
        <p14:creationId xmlns:p14="http://schemas.microsoft.com/office/powerpoint/2010/main" val="1606201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VistA</a:t>
            </a:r>
            <a:r>
              <a:rPr lang="en-US" baseline="0" dirty="0" smtClean="0"/>
              <a:t> now asks you for the type of prompt. You may remember earlier I stated there were eight types of prompts:</a:t>
            </a:r>
          </a:p>
          <a:p>
            <a:r>
              <a:rPr lang="en-US" baseline="0" dirty="0" smtClean="0"/>
              <a:t>Orderable item</a:t>
            </a:r>
          </a:p>
          <a:p>
            <a:r>
              <a:rPr lang="en-US" baseline="0" dirty="0" smtClean="0"/>
              <a:t>Numeric</a:t>
            </a:r>
          </a:p>
          <a:p>
            <a:r>
              <a:rPr lang="en-US" baseline="0" dirty="0" smtClean="0"/>
              <a:t>Relative Date/Time</a:t>
            </a:r>
          </a:p>
          <a:p>
            <a:r>
              <a:rPr lang="en-US" baseline="0" dirty="0" smtClean="0"/>
              <a:t>Set of Codes</a:t>
            </a:r>
          </a:p>
          <a:p>
            <a:r>
              <a:rPr lang="en-US" baseline="0" dirty="0" smtClean="0"/>
              <a:t>Word Processing</a:t>
            </a:r>
          </a:p>
          <a:p>
            <a:r>
              <a:rPr lang="en-US" baseline="0" dirty="0" smtClean="0"/>
              <a:t>Free Text</a:t>
            </a:r>
          </a:p>
          <a:p>
            <a:r>
              <a:rPr lang="en-US" baseline="0" dirty="0" smtClean="0"/>
              <a:t>Point to a file</a:t>
            </a:r>
          </a:p>
          <a:p>
            <a:r>
              <a:rPr lang="en-US" baseline="0" dirty="0" smtClean="0"/>
              <a:t>Yes/No</a:t>
            </a:r>
          </a:p>
          <a:p>
            <a:endParaRPr lang="en-US" baseline="0" dirty="0" smtClean="0"/>
          </a:p>
          <a:p>
            <a:r>
              <a:rPr lang="en-US" baseline="0" dirty="0" smtClean="0"/>
              <a:t>Based on the type of prompt you select, the fields will vary. In this case I selected: Set of Codes. VistA then asked for an Internally-stored code</a:t>
            </a:r>
          </a:p>
          <a:p>
            <a:r>
              <a:rPr lang="en-US" baseline="0" dirty="0" smtClean="0"/>
              <a:t>I remember when I made my first set of codes this terminology was very confusing to me and I was clueless as to what was needed. The Internally-stored code is an abbreviation that is stored in files and represents what you really want on the list.  </a:t>
            </a:r>
          </a:p>
          <a:p>
            <a:endParaRPr lang="en-US" baseline="0" dirty="0" smtClean="0"/>
          </a:p>
          <a:p>
            <a:r>
              <a:rPr lang="en-US" baseline="0" dirty="0" smtClean="0"/>
              <a:t>So in this case I typed the abbreviation (internally-stored code)  PI and hit enter.  VistA then asks WILL STAND FOR:   Here you are defining what the abbreviation of PI really means.  So I want PI to stand for the team name PACT PINK so I enter PACT PINK  in the WILL STAND FOR field. </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I hit</a:t>
            </a:r>
            <a:r>
              <a:rPr lang="en-US" baseline="0" dirty="0" smtClean="0"/>
              <a:t> enter VistA asked for another Internally-stored code.  You can see I entered BL which stand for PACT BLUE , RE for PACT Red, and PU for PACT Purple . After inputting your final abbreviation/code hit enter twice.</a:t>
            </a:r>
          </a:p>
          <a:p>
            <a:endParaRPr lang="en-US" baseline="0" dirty="0" smtClean="0"/>
          </a:p>
          <a:p>
            <a:r>
              <a:rPr lang="en-US" baseline="0" dirty="0" smtClean="0"/>
              <a:t>Description is the next field: Like other description fields you can enter a description of the prompt for reference or other information as defined by your site such as  date or name of the creator. One note of caution there is a limit on the number of codes you can create in a single prompt.  This is based on the total number of characters used in the set of codes and is limited to approximately 250 characters. </a:t>
            </a:r>
          </a:p>
          <a:p>
            <a:endParaRPr lang="en-US" baseline="0" dirty="0" smtClean="0"/>
          </a:p>
          <a:p>
            <a:r>
              <a:rPr lang="en-US" baseline="0" dirty="0" smtClean="0"/>
              <a:t>Hit enter to move to the next field. This is the ID field. This can be used to create a single name identifier that is placed in the ORDERS file #100 , where it is indexed for quick reference. This is not a required field and I usually leave the field blank. </a:t>
            </a:r>
          </a:p>
          <a:p>
            <a:endParaRPr lang="en-US" dirty="0" smtClean="0"/>
          </a:p>
          <a:p>
            <a:r>
              <a:rPr lang="en-US" dirty="0" smtClean="0"/>
              <a:t>We</a:t>
            </a:r>
            <a:r>
              <a:rPr lang="en-US" baseline="0" dirty="0" smtClean="0"/>
              <a:t> have now created a new prompt for a set of codes.  Unfortunately due to the limited class time we cannot review or create each type of prompt.  In the downloads section, there is a handout created by Jeff Fahner and VA-IDEA that provides additional  information on creating each type of prompt  for your convenience. An additional resource is the CPRS Setup Guide available in the VistA Documentation Library. </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will</a:t>
            </a:r>
            <a:r>
              <a:rPr lang="en-US" baseline="0" dirty="0" smtClean="0"/>
              <a:t> actually build the generic order.  Back on the Order Menu Management screen you now select GO Enter/Edit Generic orders</a:t>
            </a:r>
            <a:endParaRPr lang="en-US" dirty="0"/>
          </a:p>
        </p:txBody>
      </p:sp>
    </p:spTree>
    <p:extLst>
      <p:ext uri="{BB962C8B-B14F-4D97-AF65-F5344CB8AC3E}">
        <p14:creationId xmlns:p14="http://schemas.microsoft.com/office/powerpoint/2010/main" val="1935983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did previously</a:t>
            </a:r>
            <a:r>
              <a:rPr lang="en-US" baseline="0" dirty="0" smtClean="0"/>
              <a:t> you enter the naming convention for this new ORDER DIALOG. In the case ORZG (G for generic order) return to PCP vVEHU.  Hitting enter returns the name.  Here you have the option of replacing/changing anything in the name.  If no changes, hit enter. </a:t>
            </a:r>
          </a:p>
          <a:p>
            <a:endParaRPr lang="en-US" baseline="0" dirty="0" smtClean="0"/>
          </a:p>
          <a:p>
            <a:r>
              <a:rPr lang="en-US" baseline="0" dirty="0" smtClean="0"/>
              <a:t>Now VistA asks for the Display Text: This is what the user will see on the order menu be sure it is clear to the user.  </a:t>
            </a:r>
          </a:p>
          <a:p>
            <a:endParaRPr lang="en-US" baseline="0" dirty="0" smtClean="0"/>
          </a:p>
          <a:p>
            <a:r>
              <a:rPr lang="en-US" baseline="0" dirty="0" smtClean="0"/>
              <a:t>The next field asks if a signature will be required on the order. The choices are </a:t>
            </a:r>
          </a:p>
          <a:p>
            <a:r>
              <a:rPr lang="en-US" baseline="0" dirty="0" smtClean="0"/>
              <a:t>0 or None</a:t>
            </a:r>
          </a:p>
          <a:p>
            <a:r>
              <a:rPr lang="en-US" baseline="0" dirty="0" smtClean="0"/>
              <a:t>1 ORELSE which is usually give to RN’s </a:t>
            </a:r>
          </a:p>
          <a:p>
            <a:r>
              <a:rPr lang="en-US" baseline="0" dirty="0" smtClean="0"/>
              <a:t>2 ORES which is usually given to Providers </a:t>
            </a:r>
          </a:p>
          <a:p>
            <a:endParaRPr lang="en-US" baseline="0" dirty="0" smtClean="0"/>
          </a:p>
          <a:p>
            <a:r>
              <a:rPr lang="en-US" baseline="0" dirty="0" smtClean="0"/>
              <a:t>If left blank the default is none. In this case they requested that the order be signed by a provider so I entered ORES. </a:t>
            </a:r>
          </a:p>
          <a:p>
            <a:endParaRPr lang="en-US" baseline="0" dirty="0" smtClean="0"/>
          </a:p>
          <a:p>
            <a:r>
              <a:rPr lang="en-US" baseline="0" dirty="0" smtClean="0"/>
              <a:t>After hitting return VERIFY Order is the next field.  You will notice I highlighted this field. That is because you begin to see the how VistA repeats certain fields between Quick Orders and Generic Orders.  Just like in the Quick Order this is a YES/NO question. Yes will present the user the dialog for review/NO will not. </a:t>
            </a:r>
          </a:p>
          <a:p>
            <a:endParaRPr lang="en-US" baseline="0" dirty="0" smtClean="0"/>
          </a:p>
          <a:p>
            <a:r>
              <a:rPr lang="en-US" baseline="0" dirty="0" smtClean="0"/>
              <a:t>The next field ASK FOR ANOTHER ORDER is another YES/NO.  Answering Yes asks the user if they want to enter another order when exiting CPRS.  This is a field that adds little if any value and often doesn’t seem to function as designed so I usually default to NO. </a:t>
            </a:r>
          </a:p>
        </p:txBody>
      </p:sp>
    </p:spTree>
    <p:extLst>
      <p:ext uri="{BB962C8B-B14F-4D97-AF65-F5344CB8AC3E}">
        <p14:creationId xmlns:p14="http://schemas.microsoft.com/office/powerpoint/2010/main" val="1698684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Description is next and we have already</a:t>
            </a:r>
            <a:r>
              <a:rPr lang="en-US" baseline="0" dirty="0" smtClean="0"/>
              <a:t> discussed the uses of this field . </a:t>
            </a:r>
          </a:p>
          <a:p>
            <a:r>
              <a:rPr lang="en-US" baseline="0" dirty="0" smtClean="0"/>
              <a:t>Display Group:  Just like in a quick order we select under which “service” or display group the order will be placed. </a:t>
            </a:r>
          </a:p>
          <a:p>
            <a:r>
              <a:rPr lang="en-US" baseline="0" dirty="0" smtClean="0"/>
              <a:t>In this case since this is for making a future appointment I selected Clerical and hit enter</a:t>
            </a:r>
          </a:p>
          <a:p>
            <a:endParaRPr lang="en-US" baseline="0" dirty="0" smtClean="0"/>
          </a:p>
          <a:p>
            <a:r>
              <a:rPr lang="en-US" baseline="0" dirty="0" smtClean="0"/>
              <a:t>Now we have the opportunity to begin adding the prompt(s) we created. Each prompt must have a sequence number. Referring  back to your map or outline of the order we know this is the first field we want in the order dialog or the 1</a:t>
            </a:r>
            <a:r>
              <a:rPr lang="en-US" baseline="30000" dirty="0" smtClean="0"/>
              <a:t>st</a:t>
            </a:r>
            <a:r>
              <a:rPr lang="en-US" baseline="0" dirty="0" smtClean="0"/>
              <a:t> sequence so I enter 1. When selecting a sequence consider the complexity of the order. You may choose to start the sequence at 5 to allow space for modifications. Deciding the sequence frequency comes with experience and knowing how likely the user is to change a particular order. The more complex the more likely modifications will be made. </a:t>
            </a:r>
          </a:p>
          <a:p>
            <a:endParaRPr lang="en-US" baseline="0" dirty="0" smtClean="0"/>
          </a:p>
          <a:p>
            <a:r>
              <a:rPr lang="en-US" baseline="0" dirty="0" smtClean="0"/>
              <a:t>Now back to our order. After confirming the sequence VistA  now simply returns the word PROMPT:  it is asking for the name you gave the prompt when creating it. So we enter our name ORZP PCP TEAM vVEHU.   As you type, VistA will search for existing prompt using the characaters you are typing. Keep typing until you see the appropriate prompt. </a:t>
            </a:r>
          </a:p>
          <a:p>
            <a:endParaRPr lang="en-US" baseline="0" dirty="0" smtClean="0"/>
          </a:p>
          <a:p>
            <a:r>
              <a:rPr lang="en-US" baseline="0" dirty="0" smtClean="0"/>
              <a:t>Display text: This is the leading text for the prompt to display in the order. This can be 1-80 characters; can’t use semi-colons, comma, up arrow, dash, or equal sign. This will override the DISPLAY Text you set when you built the prompt. </a:t>
            </a:r>
          </a:p>
          <a:p>
            <a:endParaRPr lang="en-US" baseline="0" dirty="0" smtClean="0"/>
          </a:p>
          <a:p>
            <a:r>
              <a:rPr lang="en-US" baseline="0" dirty="0" smtClean="0"/>
              <a:t>Required: “Yes” to make the field mandatory. “No” if you do not want the field to be mandatory. </a:t>
            </a:r>
          </a:p>
          <a:p>
            <a:endParaRPr lang="en-US" baseline="0" dirty="0" smtClean="0"/>
          </a:p>
          <a:p>
            <a:r>
              <a:rPr lang="en-US" baseline="0" dirty="0" smtClean="0"/>
              <a:t>Multiple Valued: This field determines if the prompt can have multiple values or be used just once.</a:t>
            </a:r>
          </a:p>
        </p:txBody>
      </p:sp>
    </p:spTree>
    <p:extLst>
      <p:ext uri="{BB962C8B-B14F-4D97-AF65-F5344CB8AC3E}">
        <p14:creationId xmlns:p14="http://schemas.microsoft.com/office/powerpoint/2010/main" val="844707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section of building the dialog is where as a new CAC I felt lost and confused. You will begin to see why you must understand why you are creating this order and how the end user will need it to function. This is also where the flexibility of a generic order starts to be demonstrated. </a:t>
            </a:r>
          </a:p>
          <a:p>
            <a:endParaRPr lang="en-US" baseline="0" dirty="0" smtClean="0"/>
          </a:p>
          <a:p>
            <a:r>
              <a:rPr lang="en-US" u="sng" baseline="0" dirty="0" smtClean="0"/>
              <a:t>ASK ON EDIT ONLY</a:t>
            </a:r>
            <a:r>
              <a:rPr lang="en-US" u="none" baseline="0" dirty="0" smtClean="0"/>
              <a:t>: If</a:t>
            </a:r>
            <a:r>
              <a:rPr lang="en-US" baseline="0" dirty="0" smtClean="0"/>
              <a:t> you do not want this particular prompt to be asked when initially creating the order enter YES. That would mean the prompt would only show if the user was editing the order. Otherwise you enter no. </a:t>
            </a:r>
            <a:endParaRPr lang="en-US" baseline="0" dirty="0"/>
          </a:p>
          <a:p>
            <a:endParaRPr lang="en-US" baseline="0" dirty="0"/>
          </a:p>
          <a:p>
            <a:r>
              <a:rPr lang="en-US" u="sng" baseline="0" dirty="0" smtClean="0"/>
              <a:t>ASK ON ACTION:</a:t>
            </a:r>
            <a:r>
              <a:rPr lang="en-US" baseline="0" dirty="0" smtClean="0"/>
              <a:t> This determines the behavior of the prompt when a particular action is taken on the order. You have four choices</a:t>
            </a:r>
          </a:p>
          <a:p>
            <a:endParaRPr lang="en-US" baseline="0" dirty="0" smtClean="0"/>
          </a:p>
          <a:p>
            <a:r>
              <a:rPr lang="en-US" baseline="0" dirty="0" smtClean="0"/>
              <a:t>“R”-Prompt displays when the order is renewed</a:t>
            </a:r>
          </a:p>
          <a:p>
            <a:r>
              <a:rPr lang="en-US" baseline="0" dirty="0" smtClean="0"/>
              <a:t>“C”-Prompt displays when the order is changed</a:t>
            </a:r>
          </a:p>
          <a:p>
            <a:r>
              <a:rPr lang="en-US" baseline="0" dirty="0" smtClean="0"/>
              <a:t>“W”-Prompt displays when the order is rewritten</a:t>
            </a:r>
          </a:p>
          <a:p>
            <a:r>
              <a:rPr lang="en-US" baseline="0" dirty="0" smtClean="0"/>
              <a:t>Leaving this field blank means the prompt will always display. </a:t>
            </a:r>
          </a:p>
          <a:p>
            <a:endParaRPr lang="en-US" baseline="0" dirty="0" smtClean="0"/>
          </a:p>
          <a:p>
            <a:r>
              <a:rPr lang="en-US" baseline="0" dirty="0" smtClean="0"/>
              <a:t>HELP MESSAGE: This is a free text field (1-160 characters) that displays the message when the user hovers over the field. Examples might include “Select the PACT Team for return appt. </a:t>
            </a:r>
          </a:p>
          <a:p>
            <a:endParaRPr lang="en-US" baseline="0" dirty="0" smtClean="0"/>
          </a:p>
          <a:p>
            <a:r>
              <a:rPr lang="en-US" baseline="0" dirty="0" smtClean="0"/>
              <a:t>Depending on your access level you may see different prompts at this point. You will not see these on the screen. If you have programmer @access you may see the following fields:</a:t>
            </a:r>
          </a:p>
          <a:p>
            <a:r>
              <a:rPr lang="en-US" baseline="0" dirty="0" smtClean="0"/>
              <a:t>XECUTABLE HELP</a:t>
            </a:r>
          </a:p>
          <a:p>
            <a:r>
              <a:rPr lang="en-US" baseline="0" dirty="0" smtClean="0"/>
              <a:t>ASK ON CONDITION</a:t>
            </a:r>
          </a:p>
          <a:p>
            <a:r>
              <a:rPr lang="en-US" baseline="0" dirty="0" smtClean="0"/>
              <a:t>INPUT TRANSFORM  To see how these fields function you should reference the CPRS Setup Guide in the VistA Documentation Library.</a:t>
            </a:r>
          </a:p>
          <a:p>
            <a:endParaRPr lang="en-US" baseline="0" dirty="0" smtClean="0"/>
          </a:p>
          <a:p>
            <a:r>
              <a:rPr lang="en-US" baseline="0" dirty="0" smtClean="0"/>
              <a:t>So why do I mention these fields? Regardless, if you have programmer access the ASK ON CONDITION field can assist when creating generic orders. If you don’t have access, find a new friend with access. Let’s say you are creating an order that would only be relevant with a specific population like female veterans. So if you have a prompt asking if a Veteran is pregnant you </a:t>
            </a:r>
            <a:r>
              <a:rPr lang="en-US" sz="1200" kern="1200" dirty="0" smtClean="0">
                <a:solidFill>
                  <a:schemeClr val="tx1"/>
                </a:solidFill>
                <a:effectLst/>
                <a:latin typeface="+mn-lt"/>
                <a:ea typeface="+mn-ea"/>
                <a:cs typeface="+mn-cs"/>
              </a:rPr>
              <a:t>may have a programmer</a:t>
            </a:r>
            <a:r>
              <a:rPr lang="en-US" sz="1200" kern="1200" baseline="0" dirty="0" smtClean="0">
                <a:solidFill>
                  <a:schemeClr val="tx1"/>
                </a:solidFill>
                <a:effectLst/>
                <a:latin typeface="+mn-lt"/>
                <a:ea typeface="+mn-ea"/>
                <a:cs typeface="+mn-cs"/>
              </a:rPr>
              <a:t> insert </a:t>
            </a:r>
            <a:r>
              <a:rPr lang="en-US" sz="1200" kern="1200" dirty="0" smtClean="0">
                <a:solidFill>
                  <a:schemeClr val="tx1"/>
                </a:solidFill>
                <a:effectLst/>
                <a:latin typeface="+mn-lt"/>
                <a:ea typeface="+mn-ea"/>
                <a:cs typeface="+mn-cs"/>
              </a:rPr>
              <a:t>code here to check the sex of the current </a:t>
            </a:r>
            <a:r>
              <a:rPr lang="en-US" sz="1200" u="none" kern="1200" dirty="0" smtClean="0">
                <a:solidFill>
                  <a:schemeClr val="tx1"/>
                </a:solidFill>
                <a:effectLst/>
                <a:latin typeface="+mn-lt"/>
                <a:ea typeface="+mn-ea"/>
                <a:cs typeface="+mn-cs"/>
              </a:rPr>
              <a:t>Veteran</a:t>
            </a:r>
            <a:r>
              <a:rPr lang="en-US" sz="1200" u="none" kern="1200" baseline="0" dirty="0" smtClean="0">
                <a:solidFill>
                  <a:schemeClr val="tx1"/>
                </a:solidFill>
                <a:effectLst/>
                <a:latin typeface="+mn-lt"/>
                <a:ea typeface="+mn-ea"/>
                <a:cs typeface="+mn-cs"/>
              </a:rPr>
              <a:t> so this order prompt would only be asked for female Veterans. </a:t>
            </a:r>
          </a:p>
          <a:p>
            <a:endParaRPr lang="en-US" sz="1200" u="none" kern="1200" dirty="0" smtClean="0">
              <a:solidFill>
                <a:schemeClr val="tx1"/>
              </a:solidFill>
              <a:effectLst/>
              <a:latin typeface="+mn-lt"/>
              <a:ea typeface="+mn-ea"/>
              <a:cs typeface="+mn-cs"/>
            </a:endParaRPr>
          </a:p>
          <a:p>
            <a:r>
              <a:rPr lang="en-US" u="none" baseline="0" dirty="0" smtClean="0"/>
              <a:t>The next field we see is DEFAULT: Hit Enter –Some Prompts may have selections here that can be accessed by a ?? </a:t>
            </a:r>
          </a:p>
          <a:p>
            <a:r>
              <a:rPr lang="en-US" baseline="0" dirty="0" smtClean="0"/>
              <a:t>ORDER TEXT SEQUENCE.  This defines the order in which the answered prompts will display in the SIGNED ORDER. This field always defaults to the next sequence number but can be changed. It is important to note that this </a:t>
            </a:r>
            <a:r>
              <a:rPr lang="en-US" u="sng" baseline="0" dirty="0" smtClean="0"/>
              <a:t>cannot</a:t>
            </a:r>
            <a:r>
              <a:rPr lang="en-US" baseline="0" dirty="0" smtClean="0"/>
              <a:t> be left blank or the prompt will not display in the order text in the signed order.  This may be different than the prompt order.  This is very useful with start and stop dates.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FORMAT is the next field. This field is often left blank but can be utilized for formatting the answer especially dates and pointers.  Our limited time prevents further discussion but the options can be viewed by using a ?? and consulting the CPRS Setup Guide.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OMIT TEXT: Enter the specific text from the current prompt that you want to exclude from the SIGNED order. This is an optional field. If I wanted the urgency to be displayed, unless it was “ROUTINE”, I would type “ROUTINE” in this field and “ROUTINE” would not display in the signed order.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LEADING TEXT: Text entered in this field will appear in front of the text entered in the field by the user in the signed order.  Example in this case” Schedule next appointment on” could be added.  1-80 characters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TRAILING TEXT: Text entered in this field will appear immediately behind the text entered in the field by the user in the signed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START NEW LINE: Determines if the prompt should start on a new line in the order. Enter YES or 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Congratulations! We made it through putting in our first prompt!</a:t>
            </a:r>
          </a:p>
        </p:txBody>
      </p:sp>
    </p:spTree>
    <p:extLst>
      <p:ext uri="{BB962C8B-B14F-4D97-AF65-F5344CB8AC3E}">
        <p14:creationId xmlns:p14="http://schemas.microsoft.com/office/powerpoint/2010/main" val="1228268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PROMPT:  If you need to enter another prompt you can start by entering the next prompt number. The next field again asks if we want to auto-accept the order. Remember the rules regarding verify order and auto-accept we discussed earlier. </a:t>
            </a:r>
          </a:p>
        </p:txBody>
      </p:sp>
    </p:spTree>
    <p:extLst>
      <p:ext uri="{BB962C8B-B14F-4D97-AF65-F5344CB8AC3E}">
        <p14:creationId xmlns:p14="http://schemas.microsoft.com/office/powerpoint/2010/main" val="413759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creating</a:t>
            </a:r>
            <a:r>
              <a:rPr lang="en-US" baseline="0" dirty="0" smtClean="0"/>
              <a:t> the order I showed at the beginning I needed to add additional prompts that were created previously.  We added prompt number one.</a:t>
            </a:r>
          </a:p>
          <a:p>
            <a:r>
              <a:rPr lang="en-US" baseline="0" dirty="0" smtClean="0"/>
              <a:t>Then I added prompts 2 to 6 repeating the steps for each prompt that we outlined.  </a:t>
            </a:r>
            <a:endParaRPr lang="en-US" dirty="0"/>
          </a:p>
        </p:txBody>
      </p:sp>
    </p:spTree>
    <p:extLst>
      <p:ext uri="{BB962C8B-B14F-4D97-AF65-F5344CB8AC3E}">
        <p14:creationId xmlns:p14="http://schemas.microsoft.com/office/powerpoint/2010/main" val="1660210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completed generic order we</a:t>
            </a:r>
            <a:r>
              <a:rPr lang="en-US" baseline="0" dirty="0" smtClean="0"/>
              <a:t> just constructed.  You can see the drop down box shows the Primary Care Teams PACT PINK, BLUE etc. we created when we made the prompt. The ORDER SIG shows the selections the user has made; in this case, the provider selected a specific date of August 29 but also specified this was in 2 weeks.  We usually think of ORDER SIG being associated with pharmacy orders.  In Generic Orders, Order Sig displays the text of the order. </a:t>
            </a:r>
          </a:p>
        </p:txBody>
      </p:sp>
    </p:spTree>
    <p:extLst>
      <p:ext uri="{BB962C8B-B14F-4D97-AF65-F5344CB8AC3E}">
        <p14:creationId xmlns:p14="http://schemas.microsoft.com/office/powerpoint/2010/main" val="3549265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order as it appears</a:t>
            </a:r>
            <a:r>
              <a:rPr lang="en-US" baseline="0" dirty="0" smtClean="0"/>
              <a:t> on the orders tab.  This is a simple example of an generic order.  We have barely touched the surface of what can be done with Generic Orders.  For additional information click on the download icon.</a:t>
            </a:r>
            <a:endParaRPr lang="en-US" dirty="0"/>
          </a:p>
        </p:txBody>
      </p:sp>
    </p:spTree>
    <p:extLst>
      <p:ext uri="{BB962C8B-B14F-4D97-AF65-F5344CB8AC3E}">
        <p14:creationId xmlns:p14="http://schemas.microsoft.com/office/powerpoint/2010/main" val="2888347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smtClean="0"/>
              <a:t>So what is</a:t>
            </a:r>
            <a:r>
              <a:rPr lang="en-US" sz="1200" baseline="0" dirty="0" smtClean="0"/>
              <a:t> an order?</a:t>
            </a:r>
          </a:p>
          <a:p>
            <a:pPr>
              <a:buFontTx/>
              <a:buNone/>
            </a:pPr>
            <a:r>
              <a:rPr lang="en-US" sz="1200" dirty="0" smtClean="0"/>
              <a:t>Sometimes orders are referred to as OE/RR which refers to Order</a:t>
            </a:r>
            <a:r>
              <a:rPr lang="en-US" sz="1200" baseline="0" dirty="0" smtClean="0"/>
              <a:t> Entry/Results Reporting portion of VistA</a:t>
            </a:r>
            <a:endParaRPr lang="en-US" sz="1200" dirty="0" smtClean="0"/>
          </a:p>
          <a:p>
            <a:pPr>
              <a:buFontTx/>
              <a:buNone/>
            </a:pPr>
            <a:r>
              <a:rPr lang="en-US" sz="1200" dirty="0" smtClean="0"/>
              <a:t>Users can enter orders into CPRS several ways</a:t>
            </a:r>
          </a:p>
          <a:p>
            <a:pPr lvl="1">
              <a:buFontTx/>
              <a:buNone/>
            </a:pPr>
            <a:r>
              <a:rPr lang="en-US" sz="1200" dirty="0" smtClean="0"/>
              <a:t>Quick Orders</a:t>
            </a:r>
          </a:p>
          <a:p>
            <a:pPr lvl="1">
              <a:buFontTx/>
              <a:buNone/>
            </a:pPr>
            <a:r>
              <a:rPr lang="en-US" sz="1200" dirty="0" smtClean="0"/>
              <a:t>Generic Orders</a:t>
            </a:r>
          </a:p>
          <a:p>
            <a:pPr lvl="1">
              <a:buFontTx/>
              <a:buNone/>
            </a:pPr>
            <a:r>
              <a:rPr lang="en-US" sz="1200" dirty="0" smtClean="0"/>
              <a:t>Order Sets</a:t>
            </a:r>
          </a:p>
          <a:p>
            <a:pPr lvl="1">
              <a:buFontTx/>
              <a:buNone/>
            </a:pPr>
            <a:endParaRPr lang="en-US" sz="1200" dirty="0" smtClean="0"/>
          </a:p>
          <a:p>
            <a:pPr>
              <a:buFontTx/>
              <a:buNone/>
            </a:pPr>
            <a:r>
              <a:rPr lang="en-US" sz="1200" dirty="0" smtClean="0"/>
              <a:t>All of these can be picked from Order Menus or embedded into Reminder Dialogs</a:t>
            </a:r>
          </a:p>
          <a:p>
            <a:pPr>
              <a:buFont typeface="Arial" pitchFamily="34" charset="0"/>
              <a:buChar char="•"/>
            </a:pPr>
            <a:endParaRPr lang="en-US" sz="1200" dirty="0" smtClean="0"/>
          </a:p>
          <a:p>
            <a:pPr>
              <a:buFont typeface="Arial" pitchFamily="34" charset="0"/>
              <a:buNone/>
            </a:pPr>
            <a:r>
              <a:rPr lang="en-US" sz="1200" dirty="0" smtClean="0"/>
              <a:t>Before</a:t>
            </a:r>
            <a:r>
              <a:rPr lang="en-US" sz="1200" baseline="0" dirty="0" smtClean="0"/>
              <a:t> we move on, let’s take a moment and look at your poll results.</a:t>
            </a:r>
            <a:endParaRPr lang="en-US" sz="1200" dirty="0" smtClean="0"/>
          </a:p>
        </p:txBody>
      </p:sp>
    </p:spTree>
    <p:extLst>
      <p:ext uri="{BB962C8B-B14F-4D97-AF65-F5344CB8AC3E}">
        <p14:creationId xmlns:p14="http://schemas.microsoft.com/office/powerpoint/2010/main" val="197278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Now I’d like to ask a poll question.  </a:t>
            </a:r>
          </a:p>
          <a:p>
            <a:endParaRPr lang="en-US" sz="1200" dirty="0" smtClean="0"/>
          </a:p>
          <a:p>
            <a:pPr marL="0" indent="0">
              <a:buNone/>
            </a:pPr>
            <a:r>
              <a:rPr lang="en-US" sz="1200" dirty="0" smtClean="0"/>
              <a:t>I learned how to create orders by:</a:t>
            </a:r>
          </a:p>
          <a:p>
            <a:pPr marL="800100" lvl="2" indent="0">
              <a:buFont typeface="+mj-lt"/>
              <a:buNone/>
            </a:pPr>
            <a:r>
              <a:rPr lang="en-US" sz="1200" dirty="0" smtClean="0"/>
              <a:t>A. I was taught by an experienced CAC/Health Informatics Specialist with a formalized curriculum</a:t>
            </a:r>
          </a:p>
          <a:p>
            <a:pPr marL="800100" lvl="2" indent="0">
              <a:buFont typeface="+mj-lt"/>
              <a:buNone/>
            </a:pPr>
            <a:r>
              <a:rPr lang="en-US" sz="1200" dirty="0" smtClean="0"/>
              <a:t>B. Learned the VA way-Trial and error</a:t>
            </a:r>
          </a:p>
          <a:p>
            <a:pPr marL="800100" lvl="2" indent="0">
              <a:buFont typeface="+mj-lt"/>
              <a:buNone/>
            </a:pPr>
            <a:r>
              <a:rPr lang="en-US" sz="1200" dirty="0" smtClean="0"/>
              <a:t>C. A combination of a little mentoring and little trial and error. </a:t>
            </a:r>
          </a:p>
          <a:p>
            <a:r>
              <a:rPr lang="en-US" sz="1200" dirty="0" smtClean="0"/>
              <a:t>To answer this question, use the blue polling</a:t>
            </a:r>
            <a:r>
              <a:rPr lang="en-US" sz="1200" baseline="0" dirty="0" smtClean="0"/>
              <a:t> icon above my head.  We’ll move on and come back to your results in just a moment.</a:t>
            </a:r>
          </a:p>
          <a:p>
            <a:endParaRPr lang="en-US" sz="1200" i="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Ok so now we have created</a:t>
            </a:r>
            <a:r>
              <a:rPr lang="en-US" sz="1200" baseline="0" dirty="0" smtClean="0"/>
              <a:t> an orderable item and two types of orders. What do we do next? Each of these orders could stand alone and be placed on an order menu or within an order set. Order sets are individual orders grouped together so they can be ordered with one click. This allows for standardizing orders for specific diagnosis, such as Emergency Department orders for a new chest pain patient. Order sets can be a combination of quick orders, generic orders, other order sets, and even menus.  Let’s briefly look at an order set. </a:t>
            </a:r>
          </a:p>
        </p:txBody>
      </p:sp>
    </p:spTree>
    <p:extLst>
      <p:ext uri="{BB962C8B-B14F-4D97-AF65-F5344CB8AC3E}">
        <p14:creationId xmlns:p14="http://schemas.microsoft.com/office/powerpoint/2010/main" val="16062018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on the Order Menu Management Screen we now select ST Enter/edit order sets</a:t>
            </a:r>
            <a:endParaRPr lang="en-US" dirty="0"/>
          </a:p>
        </p:txBody>
      </p:sp>
    </p:spTree>
    <p:extLst>
      <p:ext uri="{BB962C8B-B14F-4D97-AF65-F5344CB8AC3E}">
        <p14:creationId xmlns:p14="http://schemas.microsoft.com/office/powerpoint/2010/main" val="691130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an order sets takes some planning. Prior to creating</a:t>
            </a:r>
            <a:r>
              <a:rPr lang="en-US" baseline="0" dirty="0" smtClean="0"/>
              <a:t> the order set you will want to gather the name of each order you need to add and identify the sequence of the orders. </a:t>
            </a:r>
            <a:r>
              <a:rPr lang="en-US" dirty="0" smtClean="0"/>
              <a:t>VistA</a:t>
            </a:r>
            <a:r>
              <a:rPr lang="en-US" baseline="0" dirty="0" smtClean="0"/>
              <a:t> asks for the name of the order set. Since this is an order set, I use the name ORZS signifying it is a set and confirm that I am adding the new order set. Order dialog is used here to mean order set. </a:t>
            </a:r>
            <a:endParaRPr lang="en-US" dirty="0"/>
          </a:p>
        </p:txBody>
      </p:sp>
    </p:spTree>
    <p:extLst>
      <p:ext uri="{BB962C8B-B14F-4D97-AF65-F5344CB8AC3E}">
        <p14:creationId xmlns:p14="http://schemas.microsoft.com/office/powerpoint/2010/main" val="97698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new option is provided. Do you wish to copy an existing order set? If you have a set and will only be making a few changes you will want to copy the original set, rename it and make the necessary changes. In this case I was making a new set versus revising an existing set so I entered NO.</a:t>
            </a:r>
          </a:p>
          <a:p>
            <a:endParaRPr lang="en-US" baseline="0" dirty="0" smtClean="0"/>
          </a:p>
          <a:p>
            <a:r>
              <a:rPr lang="en-US" baseline="0" dirty="0" smtClean="0"/>
              <a:t>Display text: Just like when building the order this is what the user will see. In this example I used ED ACS NURSING ORDERS.  </a:t>
            </a:r>
          </a:p>
          <a:p>
            <a:endParaRPr lang="en-US" baseline="0" dirty="0" smtClean="0"/>
          </a:p>
          <a:p>
            <a:r>
              <a:rPr lang="en-US" baseline="0" dirty="0" smtClean="0"/>
              <a:t>Description has also been discussed previously so I skip to COMPONENT SEQUENCE. Each order we are adding is a component of the set. </a:t>
            </a:r>
          </a:p>
          <a:p>
            <a:r>
              <a:rPr lang="en-US" baseline="0" dirty="0" smtClean="0"/>
              <a:t>So I enter the number 1 to enter the first order in the set. </a:t>
            </a:r>
          </a:p>
          <a:p>
            <a:endParaRPr lang="en-US" baseline="0" dirty="0" smtClean="0"/>
          </a:p>
          <a:p>
            <a:r>
              <a:rPr lang="en-US" baseline="0" dirty="0" smtClean="0"/>
              <a:t>Again the number is echoed back and after I hit enter ITEM: appears. ITEM is the name of the order you previously identified as a component of this set. </a:t>
            </a:r>
          </a:p>
          <a:p>
            <a:endParaRPr lang="en-US" baseline="0" dirty="0" smtClean="0"/>
          </a:p>
          <a:p>
            <a:r>
              <a:rPr lang="en-US" baseline="0" dirty="0" smtClean="0"/>
              <a:t>In this case the order name is ORZ STAT EKG</a:t>
            </a:r>
          </a:p>
        </p:txBody>
      </p:sp>
    </p:spTree>
    <p:extLst>
      <p:ext uri="{BB962C8B-B14F-4D97-AF65-F5344CB8AC3E}">
        <p14:creationId xmlns:p14="http://schemas.microsoft.com/office/powerpoint/2010/main" val="1180036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VistA</a:t>
            </a:r>
            <a:r>
              <a:rPr lang="en-US" baseline="0" dirty="0" smtClean="0"/>
              <a:t> will continue to offer you the opportunity to add additional sequences/components as you can see in the example above. </a:t>
            </a:r>
            <a:endParaRPr lang="en-US" dirty="0"/>
          </a:p>
        </p:txBody>
      </p:sp>
    </p:spTree>
    <p:extLst>
      <p:ext uri="{BB962C8B-B14F-4D97-AF65-F5344CB8AC3E}">
        <p14:creationId xmlns:p14="http://schemas.microsoft.com/office/powerpoint/2010/main" val="11236183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order is placed on an order menu and selected CPRS starts to work through the orders in the sequence you defined. The order set appears greyed out to the provider. If an order requires an action to be taken by a provider, the set will momentarily stop and allow the provider to take the action. For </a:t>
            </a:r>
            <a:r>
              <a:rPr lang="en-US" baseline="0" dirty="0" err="1" smtClean="0"/>
              <a:t>exampl</a:t>
            </a:r>
            <a:r>
              <a:rPr lang="en-US" baseline="0" dirty="0" smtClean="0"/>
              <a:t>, if one of the orders you used in the set requires verification, it would stop and ask the provider to accept the order. Think carefully about the orders you are adding to the set. The goal is for the set to go seamlessly with minimal additional action. Order checks will also stop the sequence momentarily and require the appropriate action and cannot be avoided. </a:t>
            </a:r>
          </a:p>
          <a:p>
            <a:endParaRPr lang="en-US" baseline="0" dirty="0" smtClean="0"/>
          </a:p>
          <a:p>
            <a:r>
              <a:rPr lang="en-US" baseline="0" dirty="0" smtClean="0"/>
              <a:t>Users also have the option of stopping the order set at any time by selecting the STOP ORDER SET button. This should be discouraged since order sets are meant to standardize care.</a:t>
            </a:r>
          </a:p>
          <a:p>
            <a:endParaRPr lang="en-US" baseline="0" dirty="0" smtClean="0"/>
          </a:p>
          <a:p>
            <a:r>
              <a:rPr lang="en-US" baseline="0" dirty="0" smtClean="0"/>
              <a:t>Now let’s take a moment and look at our poll results.</a:t>
            </a:r>
            <a:endParaRPr lang="en-US" dirty="0"/>
          </a:p>
        </p:txBody>
      </p:sp>
    </p:spTree>
    <p:extLst>
      <p:ext uri="{BB962C8B-B14F-4D97-AF65-F5344CB8AC3E}">
        <p14:creationId xmlns:p14="http://schemas.microsoft.com/office/powerpoint/2010/main" val="3002203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 lib</a:t>
            </a:r>
            <a:r>
              <a:rPr lang="en-US" baseline="0" dirty="0" smtClean="0"/>
              <a:t> to poll results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57</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Click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58</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200" dirty="0" smtClean="0">
                <a:latin typeface="+mn-lt"/>
                <a:cs typeface="Arial" pitchFamily="34" charset="0"/>
              </a:rPr>
              <a:t>So we have now created several</a:t>
            </a:r>
            <a:r>
              <a:rPr lang="en-US" sz="1200" baseline="0" dirty="0" smtClean="0">
                <a:latin typeface="+mn-lt"/>
                <a:cs typeface="Arial" pitchFamily="34" charset="0"/>
              </a:rPr>
              <a:t> pieces in our puzzle and we come to the third piece.  The order menu itself. The order menu pulls together everything we have created. </a:t>
            </a:r>
            <a:endParaRPr lang="en-US" sz="1200" dirty="0" smtClean="0">
              <a:latin typeface="+mn-lt"/>
              <a:cs typeface="Arial" pitchFamily="34" charset="0"/>
            </a:endParaRPr>
          </a:p>
        </p:txBody>
      </p:sp>
    </p:spTree>
    <p:extLst>
      <p:ext uri="{BB962C8B-B14F-4D97-AF65-F5344CB8AC3E}">
        <p14:creationId xmlns:p14="http://schemas.microsoft.com/office/powerpoint/2010/main" val="287156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Adlib to results</a:t>
            </a:r>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is an example of an order menu.  An order menu organizes the display of order for the users.  In this case this provides Primary Care Providers access to the common orders they frequently use. Order menus can contain individual orders, sets of orders, and other order menus.  They are accessed off the CPRS orders tab. </a:t>
            </a:r>
            <a:endParaRPr lang="en-US" dirty="0"/>
          </a:p>
        </p:txBody>
      </p:sp>
    </p:spTree>
    <p:extLst>
      <p:ext uri="{BB962C8B-B14F-4D97-AF65-F5344CB8AC3E}">
        <p14:creationId xmlns:p14="http://schemas.microsoft.com/office/powerpoint/2010/main" val="434764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on  Order Menu Management menu we now select MN  Enter/edit order menus. </a:t>
            </a:r>
            <a:endParaRPr lang="en-US" dirty="0"/>
          </a:p>
        </p:txBody>
      </p:sp>
    </p:spTree>
    <p:extLst>
      <p:ext uri="{BB962C8B-B14F-4D97-AF65-F5344CB8AC3E}">
        <p14:creationId xmlns:p14="http://schemas.microsoft.com/office/powerpoint/2010/main" val="2455239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now you can see that </a:t>
            </a:r>
            <a:r>
              <a:rPr lang="en-US" baseline="0" dirty="0" err="1" smtClean="0"/>
              <a:t>VistA</a:t>
            </a:r>
            <a:r>
              <a:rPr lang="en-US" baseline="0" dirty="0" smtClean="0"/>
              <a:t> duplicates the basic fields.  </a:t>
            </a:r>
          </a:p>
          <a:p>
            <a:endParaRPr lang="en-US" baseline="0" dirty="0" smtClean="0"/>
          </a:p>
          <a:p>
            <a:r>
              <a:rPr lang="en-US" baseline="0" dirty="0" smtClean="0"/>
              <a:t>Select ORDER MENU: Enter the VistA name for a new menu using your site’s naming convention.  </a:t>
            </a:r>
          </a:p>
          <a:p>
            <a:endParaRPr lang="en-US" baseline="0" dirty="0" smtClean="0"/>
          </a:p>
          <a:p>
            <a:r>
              <a:rPr lang="en-US" baseline="0" dirty="0" err="1" smtClean="0"/>
              <a:t>VistA</a:t>
            </a:r>
            <a:r>
              <a:rPr lang="en-US" baseline="0" dirty="0" smtClean="0"/>
              <a:t> asks if we are adding a new ORDER DIALOG and in this case it is referring to a new ORDER MENU. </a:t>
            </a:r>
          </a:p>
          <a:p>
            <a:endParaRPr lang="en-US" baseline="0" dirty="0" smtClean="0"/>
          </a:p>
          <a:p>
            <a:r>
              <a:rPr lang="en-US" baseline="0" dirty="0" smtClean="0"/>
              <a:t>Just like in an order set it asks if you want to copy an existing menu?  This can be useful and a short cut but if you will be making many changes to the menu starting from scratch may be your best option.  I said no in this example </a:t>
            </a:r>
          </a:p>
          <a:p>
            <a:endParaRPr lang="en-US" baseline="0" dirty="0" smtClean="0"/>
          </a:p>
          <a:p>
            <a:r>
              <a:rPr lang="en-US" baseline="0" dirty="0" smtClean="0"/>
              <a:t>DESCRIPTION:  Unlike the previous items, orderable item/orders, you should consider adding a description.  Important elements include the date created, purpose and who/what service  the menu was constructed for.</a:t>
            </a:r>
            <a:endParaRPr lang="en-US" dirty="0"/>
          </a:p>
        </p:txBody>
      </p:sp>
    </p:spTree>
    <p:extLst>
      <p:ext uri="{BB962C8B-B14F-4D97-AF65-F5344CB8AC3E}">
        <p14:creationId xmlns:p14="http://schemas.microsoft.com/office/powerpoint/2010/main" val="19993506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 WIDTH:</a:t>
            </a:r>
            <a:r>
              <a:rPr lang="en-US" baseline="0" dirty="0" smtClean="0"/>
              <a:t> This field allows you to define the number of columns that will be seen on the menu by entering the width of each column. There are 80 possible characters.  </a:t>
            </a:r>
          </a:p>
          <a:p>
            <a:r>
              <a:rPr lang="en-US" baseline="0" dirty="0" smtClean="0"/>
              <a:t>1 column=80</a:t>
            </a:r>
          </a:p>
          <a:p>
            <a:r>
              <a:rPr lang="en-US" baseline="0" dirty="0" smtClean="0"/>
              <a:t>2 columns=40</a:t>
            </a:r>
          </a:p>
          <a:p>
            <a:r>
              <a:rPr lang="en-US" baseline="0" dirty="0" smtClean="0"/>
              <a:t>3 columns= 26   Keep in mind that the narrower your column the more succinct your display text must be since you have fewer characters available.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MNEMONIC WIDTH: Allows you to define the number of characters permitted for a mnemonic (r</a:t>
            </a:r>
            <a:r>
              <a:rPr lang="en-US" dirty="0" smtClean="0">
                <a:solidFill>
                  <a:srgbClr val="000000"/>
                </a:solidFill>
              </a:rPr>
              <a:t>arely used).</a:t>
            </a:r>
          </a:p>
          <a:p>
            <a:endParaRPr lang="en-US" baseline="0" dirty="0" smtClean="0"/>
          </a:p>
          <a:p>
            <a:endParaRPr lang="en-US" baseline="0" dirty="0" smtClean="0"/>
          </a:p>
          <a:p>
            <a:r>
              <a:rPr lang="en-US" baseline="0" dirty="0" smtClean="0"/>
              <a:t>PATH SWITCH: Allows the user, when traversing back UP the tree of menus and items, to select a new path back down the tree.  That means the menu is redisplayed when returning  to that menu’s level in the tree and processing back down the tree is possible from that point.  If nothing is selected from the menu, the path continues back up the tree. </a:t>
            </a:r>
          </a:p>
          <a:p>
            <a:endParaRPr lang="en-US" baseline="0" dirty="0" smtClean="0"/>
          </a:p>
          <a:p>
            <a:r>
              <a:rPr lang="en-US" baseline="0" dirty="0" smtClean="0"/>
              <a:t>ENTRY ACTION AND EXIT ACTION  are MUMPS code for a MUMPS routine and are rarely used. </a:t>
            </a:r>
          </a:p>
          <a:p>
            <a:endParaRPr lang="en-US" baseline="0" dirty="0" smtClean="0"/>
          </a:p>
          <a:p>
            <a:r>
              <a:rPr lang="en-US" baseline="0" dirty="0" smtClean="0"/>
              <a:t>We are now done and the menu is created. </a:t>
            </a:r>
          </a:p>
        </p:txBody>
      </p:sp>
    </p:spTree>
    <p:extLst>
      <p:ext uri="{BB962C8B-B14F-4D97-AF65-F5344CB8AC3E}">
        <p14:creationId xmlns:p14="http://schemas.microsoft.com/office/powerpoint/2010/main" val="35859345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menu</a:t>
            </a:r>
            <a:r>
              <a:rPr lang="en-US" baseline="0" dirty="0" smtClean="0"/>
              <a:t> is just an empty shell at this point.  You see the name on the left and the width of the columns.  Below the width you see the numbers one and two signifying where each of column starts. The numbers down the left are the row numbers, each plus sign equals 5 rows and the 1, 2, 3 represent row 10, 20,30 etc. </a:t>
            </a:r>
          </a:p>
          <a:p>
            <a:r>
              <a:rPr lang="en-US" baseline="0" dirty="0" smtClean="0"/>
              <a:t>Now we need to add items to the menu.  The options are at the bottom of the menu shell.  </a:t>
            </a:r>
            <a:r>
              <a:rPr lang="en-US" u="none" baseline="0" dirty="0" smtClean="0"/>
              <a:t>So let’s select ADD:</a:t>
            </a:r>
            <a:endParaRPr lang="en-US" u="none" dirty="0"/>
          </a:p>
        </p:txBody>
      </p:sp>
    </p:spTree>
    <p:extLst>
      <p:ext uri="{BB962C8B-B14F-4D97-AF65-F5344CB8AC3E}">
        <p14:creationId xmlns:p14="http://schemas.microsoft.com/office/powerpoint/2010/main" val="13733874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selecting Add, we need to decide if we are adding a: Menu Item, a Header, or a Row. In this case we want to organize our menu by putting a header so I selected T for TEXT or HEADER</a:t>
            </a:r>
          </a:p>
          <a:p>
            <a:endParaRPr lang="en-US" baseline="0" dirty="0" smtClean="0"/>
          </a:p>
          <a:p>
            <a:r>
              <a:rPr lang="en-US" baseline="0" dirty="0" smtClean="0"/>
              <a:t>DISPLAY TEXT: Enter the Header name in this case LABS</a:t>
            </a:r>
          </a:p>
          <a:p>
            <a:endParaRPr lang="en-US" baseline="0" dirty="0" smtClean="0"/>
          </a:p>
          <a:p>
            <a:r>
              <a:rPr lang="en-US" baseline="0" dirty="0" smtClean="0"/>
              <a:t>ROW: Enter the row number where you want this header. Since this is a empty shell and I want the header in the top left corner of the menu I select row 1</a:t>
            </a:r>
          </a:p>
          <a:p>
            <a:endParaRPr lang="en-US" baseline="0" dirty="0" smtClean="0"/>
          </a:p>
          <a:p>
            <a:r>
              <a:rPr lang="en-US" baseline="0" dirty="0" smtClean="0"/>
              <a:t>COLUMN: Enter the column number. This will be a number between 1-3.  In this case we have only two columns .  I select column 1.   </a:t>
            </a:r>
          </a:p>
          <a:p>
            <a:endParaRPr lang="en-US" baseline="0" dirty="0" smtClean="0"/>
          </a:p>
          <a:p>
            <a:r>
              <a:rPr lang="en-US" baseline="0" dirty="0" smtClean="0"/>
              <a:t>HEADER: If this is a HEADER you select YES. This will make the column header bold</a:t>
            </a:r>
            <a:endParaRPr lang="en-US" dirty="0" smtClean="0"/>
          </a:p>
        </p:txBody>
      </p:sp>
    </p:spTree>
    <p:extLst>
      <p:ext uri="{BB962C8B-B14F-4D97-AF65-F5344CB8AC3E}">
        <p14:creationId xmlns:p14="http://schemas.microsoft.com/office/powerpoint/2010/main" val="7594784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our menu looks</a:t>
            </a:r>
            <a:r>
              <a:rPr lang="en-US" baseline="0" dirty="0" smtClean="0"/>
              <a:t> now. So now we need to add a lab order. Let’s add a CBC. </a:t>
            </a:r>
            <a:endParaRPr lang="en-US" dirty="0"/>
          </a:p>
        </p:txBody>
      </p:sp>
    </p:spTree>
    <p:extLst>
      <p:ext uri="{BB962C8B-B14F-4D97-AF65-F5344CB8AC3E}">
        <p14:creationId xmlns:p14="http://schemas.microsoft.com/office/powerpoint/2010/main" val="16408430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After selecting ADD we are asked again what we are adding. Now we want to add a menu item so I select M for Menu Item. </a:t>
            </a:r>
          </a:p>
          <a:p>
            <a:r>
              <a:rPr lang="en-US" baseline="0" dirty="0" smtClean="0"/>
              <a:t>ITEM: I enter the VistA name of the order ORZL CBC WITHOUT DIFF</a:t>
            </a:r>
          </a:p>
          <a:p>
            <a:r>
              <a:rPr lang="en-US" baseline="0" dirty="0" smtClean="0"/>
              <a:t>ROW: Enter the row number where you want this order The header was in row 1 so the next row down is 2. </a:t>
            </a:r>
          </a:p>
          <a:p>
            <a:r>
              <a:rPr lang="en-US" baseline="0" dirty="0" smtClean="0"/>
              <a:t>COLUMN: Enter the column number. Since I want this below the header LAB in column one I enter the number 1</a:t>
            </a:r>
          </a:p>
          <a:p>
            <a:r>
              <a:rPr lang="en-US" baseline="0" dirty="0" smtClean="0"/>
              <a:t>DISPLAY TEXT:  Enter the name you want the user to see.  HINT: If you know the display name you gave the order originally you can leave this blank and it will default to the original display name.  If you are unsure, just enter what you want displayed in this field and this field will override the original order display text.</a:t>
            </a:r>
          </a:p>
          <a:p>
            <a:r>
              <a:rPr lang="en-US" baseline="0" dirty="0" smtClean="0"/>
              <a:t>MNEMONIC: This is optional; you can use the row number if desired.  </a:t>
            </a:r>
          </a:p>
          <a:p>
            <a:r>
              <a:rPr lang="en-US" baseline="0" dirty="0" smtClean="0"/>
              <a:t>ITEM: If you are adding additional items you can start adding here.  Hit ENTER if done. </a:t>
            </a:r>
            <a:endParaRPr lang="en-US" dirty="0" smtClean="0"/>
          </a:p>
        </p:txBody>
      </p:sp>
    </p:spTree>
    <p:extLst>
      <p:ext uri="{BB962C8B-B14F-4D97-AF65-F5344CB8AC3E}">
        <p14:creationId xmlns:p14="http://schemas.microsoft.com/office/powerpoint/2010/main" val="759478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a:t>
            </a:r>
            <a:r>
              <a:rPr lang="en-US" baseline="0" dirty="0" smtClean="0"/>
              <a:t> can see our header of LABS with our CBC order displayed below. </a:t>
            </a:r>
            <a:endParaRPr lang="en-US" dirty="0"/>
          </a:p>
        </p:txBody>
      </p:sp>
    </p:spTree>
    <p:extLst>
      <p:ext uri="{BB962C8B-B14F-4D97-AF65-F5344CB8AC3E}">
        <p14:creationId xmlns:p14="http://schemas.microsoft.com/office/powerpoint/2010/main" val="36314779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the menu with the display name. If you forget</a:t>
            </a:r>
            <a:r>
              <a:rPr lang="en-US" baseline="0" dirty="0" smtClean="0"/>
              <a:t> the </a:t>
            </a:r>
            <a:r>
              <a:rPr lang="en-US" baseline="0" dirty="0" err="1" smtClean="0"/>
              <a:t>VistA</a:t>
            </a:r>
            <a:r>
              <a:rPr lang="en-US" baseline="0" dirty="0" smtClean="0"/>
              <a:t> name select T for toggle.</a:t>
            </a:r>
            <a:endParaRPr lang="en-US" dirty="0"/>
          </a:p>
        </p:txBody>
      </p:sp>
    </p:spTree>
    <p:extLst>
      <p:ext uri="{BB962C8B-B14F-4D97-AF65-F5344CB8AC3E}">
        <p14:creationId xmlns:p14="http://schemas.microsoft.com/office/powerpoint/2010/main" val="148512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Click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7</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now see the </a:t>
            </a:r>
            <a:r>
              <a:rPr lang="en-US" dirty="0" err="1" smtClean="0"/>
              <a:t>VistA</a:t>
            </a:r>
            <a:r>
              <a:rPr lang="en-US" baseline="0" dirty="0" smtClean="0"/>
              <a:t> name. You can reverse this process to see the Display name.  Note there are additional options available </a:t>
            </a:r>
          </a:p>
          <a:p>
            <a:r>
              <a:rPr lang="en-US" baseline="0" dirty="0" smtClean="0"/>
              <a:t>REMOVE: Used to remove existing items, text, or rows from the current menu. Be careful if you have more than one column and are removing a row. Remember the row spans all columns.  </a:t>
            </a:r>
          </a:p>
          <a:p>
            <a:r>
              <a:rPr lang="en-US" baseline="0" dirty="0" smtClean="0"/>
              <a:t>EDIT: Allows editing of the menu configuration such as menu name, column width or an individual item. </a:t>
            </a:r>
          </a:p>
          <a:p>
            <a:r>
              <a:rPr lang="en-US" baseline="0" dirty="0" smtClean="0"/>
              <a:t>ASSIGN TO USER: This is a short cut to the ORDER MENU DEFAULT PARAMETER for user, location, service, division, system or package. </a:t>
            </a:r>
          </a:p>
          <a:p>
            <a:endParaRPr lang="en-US" baseline="0" dirty="0" smtClean="0"/>
          </a:p>
          <a:p>
            <a:r>
              <a:rPr lang="en-US" baseline="0" dirty="0" smtClean="0"/>
              <a:t>I was creating a menu for use by only specific providers like Oncology and I did not want other providers to have access to the menu I can assign the menu to the specific users directly from this menu as a default menu. You can also use the GENERAL PARAMETER: ORWOR WRITE ORDERS.  </a:t>
            </a:r>
          </a:p>
          <a:p>
            <a:endParaRPr lang="en-US" baseline="0" dirty="0" smtClean="0"/>
          </a:p>
          <a:p>
            <a:r>
              <a:rPr lang="en-US" baseline="0" dirty="0" smtClean="0"/>
              <a:t>ORDER DIALOGS: Allows editing of the following components within </a:t>
            </a:r>
            <a:r>
              <a:rPr lang="en-US" baseline="0" dirty="0" err="1" smtClean="0"/>
              <a:t>VistA</a:t>
            </a:r>
            <a:r>
              <a:rPr lang="en-US" baseline="0" dirty="0" smtClean="0"/>
              <a:t>. Orderable items, Generic Orders, Quick Orders, Prompts, Order Sets</a:t>
            </a:r>
          </a:p>
          <a:p>
            <a:r>
              <a:rPr lang="en-US" baseline="0" dirty="0" smtClean="0"/>
              <a:t>SELECT NEW MENU: Allows you to view or edit another menu. </a:t>
            </a:r>
          </a:p>
        </p:txBody>
      </p:sp>
    </p:spTree>
    <p:extLst>
      <p:ext uri="{BB962C8B-B14F-4D97-AF65-F5344CB8AC3E}">
        <p14:creationId xmlns:p14="http://schemas.microsoft.com/office/powerpoint/2010/main" val="29853777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the order</a:t>
            </a:r>
            <a:r>
              <a:rPr lang="en-US" baseline="0" dirty="0" smtClean="0"/>
              <a:t> menu showing the display name.  </a:t>
            </a:r>
            <a:endParaRPr lang="en-US" dirty="0"/>
          </a:p>
        </p:txBody>
      </p:sp>
    </p:spTree>
    <p:extLst>
      <p:ext uri="{BB962C8B-B14F-4D97-AF65-F5344CB8AC3E}">
        <p14:creationId xmlns:p14="http://schemas.microsoft.com/office/powerpoint/2010/main" val="2911031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toggling</a:t>
            </a:r>
            <a:r>
              <a:rPr lang="en-US" baseline="0" dirty="0" smtClean="0"/>
              <a:t> I see the same order menu with the VistA name displayed</a:t>
            </a:r>
            <a:endParaRPr lang="en-US" dirty="0"/>
          </a:p>
        </p:txBody>
      </p:sp>
    </p:spTree>
    <p:extLst>
      <p:ext uri="{BB962C8B-B14F-4D97-AF65-F5344CB8AC3E}">
        <p14:creationId xmlns:p14="http://schemas.microsoft.com/office/powerpoint/2010/main" val="796185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is the same menu as viewed from the CPRS orders tab.  </a:t>
            </a:r>
            <a:endParaRPr lang="en-US" dirty="0"/>
          </a:p>
        </p:txBody>
      </p:sp>
    </p:spTree>
    <p:extLst>
      <p:ext uri="{BB962C8B-B14F-4D97-AF65-F5344CB8AC3E}">
        <p14:creationId xmlns:p14="http://schemas.microsoft.com/office/powerpoint/2010/main" val="4347645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200" dirty="0" smtClean="0"/>
              <a:t>So now we have</a:t>
            </a:r>
            <a:r>
              <a:rPr lang="en-US" sz="1200" baseline="0" dirty="0" smtClean="0"/>
              <a:t> </a:t>
            </a:r>
            <a:r>
              <a:rPr lang="en-US" sz="1200" dirty="0" smtClean="0"/>
              <a:t>created several</a:t>
            </a:r>
            <a:r>
              <a:rPr lang="en-US" sz="1200" baseline="0" dirty="0" smtClean="0"/>
              <a:t> pieces in our puzzle and we come to the final piece. You as an informaticist pull all the pieces together and make sense of the individual parts. You thought carefully about the purpose of the order, the needs of the end user and the service receiving the order. You created all the pieces and developed the order.  It may be as simple as quick order to a complex generic order.  The end result is that order will provide a Veteran with care needed. Informaticists work tirelessly to make someone's idea reality and many times only another informaticists understands how hard it was. The pats on the back are few. Recently a colleague in Fort Wayne worked tirelessly to create a complex order menu for our consulting Oncologists. A new young oncologist started and she introduced him to CPRS and the Oncology order menu.  After his first day he commented to her that he had seen many computerized records but this order menu was the best he had seen. Be proud of the work you do to help provide care for our nation’s veterans.  I hope Back to Basics provided at least one or two kernels of new knowledge or ah hah moments that help you along the way. Thank you for sharing the time with me in BACK TO BASICS-Orders Menu Management</a:t>
            </a:r>
            <a:endParaRPr lang="en-US" sz="1200" dirty="0" smtClean="0"/>
          </a:p>
        </p:txBody>
      </p:sp>
    </p:spTree>
    <p:extLst>
      <p:ext uri="{BB962C8B-B14F-4D97-AF65-F5344CB8AC3E}">
        <p14:creationId xmlns:p14="http://schemas.microsoft.com/office/powerpoint/2010/main" val="28715675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Tree>
    <p:extLst>
      <p:ext uri="{BB962C8B-B14F-4D97-AF65-F5344CB8AC3E}">
        <p14:creationId xmlns:p14="http://schemas.microsoft.com/office/powerpoint/2010/main" val="176127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Let’s get started with looking at</a:t>
            </a:r>
            <a:r>
              <a:rPr lang="en-US" sz="1200" baseline="0" dirty="0" smtClean="0"/>
              <a:t> the construction of an order. </a:t>
            </a:r>
            <a:r>
              <a:rPr lang="en-US" sz="1200" dirty="0" smtClean="0"/>
              <a:t>I like to think o</a:t>
            </a:r>
            <a:r>
              <a:rPr lang="en-US" sz="1200" baseline="0" dirty="0" smtClean="0"/>
              <a:t>f creating an order as a puzzle.  Each piece must fit together to create the finished puzzle. So let’s take apart the pieces of the order and talk about each piece and how important each piece is to the final product.  Let’s start with an orderable item. </a:t>
            </a:r>
          </a:p>
          <a:p>
            <a:endParaRPr lang="en-US" sz="1200" dirty="0" smtClean="0"/>
          </a:p>
          <a:p>
            <a:pPr>
              <a:buFont typeface="Arial" pitchFamily="34" charset="0"/>
              <a:buNone/>
            </a:pPr>
            <a:r>
              <a:rPr lang="en-US" sz="1200" dirty="0" smtClean="0"/>
              <a:t> - An Orderable item (OI) is the basic component of an order dialog.</a:t>
            </a:r>
          </a:p>
          <a:p>
            <a:pPr>
              <a:buNone/>
            </a:pPr>
            <a:endParaRPr lang="en-US" sz="1200" dirty="0" smtClean="0"/>
          </a:p>
          <a:p>
            <a:pPr>
              <a:buFont typeface="Arial" pitchFamily="34" charset="0"/>
              <a:buNone/>
            </a:pPr>
            <a:r>
              <a:rPr lang="en-US" sz="1200" dirty="0" smtClean="0"/>
              <a:t> - The OI </a:t>
            </a:r>
          </a:p>
          <a:p>
            <a:pPr marL="457200" lvl="1" indent="0">
              <a:buFont typeface="Arial" pitchFamily="34" charset="0"/>
              <a:buNone/>
            </a:pPr>
            <a:r>
              <a:rPr lang="en-US" sz="1200" dirty="0" smtClean="0"/>
              <a:t>- Tells what type of order the order dialog is, </a:t>
            </a:r>
          </a:p>
          <a:p>
            <a:pPr marL="457200" lvl="1" indent="0">
              <a:buFont typeface="Arial" pitchFamily="34" charset="0"/>
              <a:buNone/>
            </a:pPr>
            <a:r>
              <a:rPr lang="en-US" sz="1200" dirty="0" smtClean="0"/>
              <a:t>- Where the information is stored in VistA, </a:t>
            </a:r>
          </a:p>
          <a:p>
            <a:pPr marL="457200" lvl="1" indent="0">
              <a:buFont typeface="Arial" pitchFamily="34" charset="0"/>
              <a:buNone/>
            </a:pPr>
            <a:r>
              <a:rPr lang="en-US" sz="1200" dirty="0" smtClean="0"/>
              <a:t>- How the order is processed in VistA and CPRS,</a:t>
            </a:r>
          </a:p>
          <a:p>
            <a:pPr marL="457200" lvl="1" indent="0">
              <a:buFont typeface="Arial" pitchFamily="34" charset="0"/>
              <a:buNone/>
            </a:pPr>
            <a:r>
              <a:rPr lang="en-US" sz="1200" dirty="0" smtClean="0"/>
              <a:t>- Where the order is displayed in CPRS </a:t>
            </a:r>
          </a:p>
          <a:p>
            <a:pPr marL="457200" lvl="1" indent="0">
              <a:buFont typeface="Arial" pitchFamily="34" charset="0"/>
              <a:buNone/>
            </a:pPr>
            <a:r>
              <a:rPr lang="en-US" sz="1200" dirty="0" smtClean="0"/>
              <a:t>- Who is notified of the signed and released order, and </a:t>
            </a:r>
          </a:p>
          <a:p>
            <a:pPr marL="457200" lvl="1" indent="0">
              <a:buFont typeface="Arial" pitchFamily="34" charset="0"/>
              <a:buNone/>
            </a:pPr>
            <a:r>
              <a:rPr lang="en-US" sz="1200" dirty="0" smtClean="0"/>
              <a:t>- What the order dialog specifically orders for the patient.</a:t>
            </a:r>
          </a:p>
          <a:p>
            <a:pPr lvl="1" algn="l">
              <a:buFont typeface="Arial" pitchFamily="34" charset="0"/>
              <a:buNone/>
            </a:pPr>
            <a:endParaRPr lang="en-US" sz="1200"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There</a:t>
            </a:r>
            <a:r>
              <a:rPr lang="en-US" sz="1200" baseline="0" dirty="0" smtClean="0">
                <a:solidFill>
                  <a:srgbClr val="FFFF00"/>
                </a:solidFill>
              </a:rPr>
              <a:t> are five key ideas you must understand when working with orderable items and in creating orders.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smtClean="0">
              <a:solidFill>
                <a:srgbClr val="FFFF00"/>
              </a:solidFill>
            </a:endParaRP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u="none" baseline="0" dirty="0" smtClean="0">
                <a:solidFill>
                  <a:srgbClr val="FFFF00"/>
                </a:solidFill>
              </a:rPr>
              <a:t>First ev</a:t>
            </a:r>
            <a:r>
              <a:rPr lang="en-US" sz="1200" u="none" dirty="0" smtClean="0">
                <a:solidFill>
                  <a:srgbClr val="FFFF00"/>
                </a:solidFill>
              </a:rPr>
              <a:t>ery order dialog should have an orderable item.</a:t>
            </a:r>
          </a:p>
          <a:p>
            <a:pPr marL="171450" indent="-171450">
              <a:buFont typeface="Arial" pitchFamily="34" charset="0"/>
              <a:buChar char="•"/>
            </a:pPr>
            <a:r>
              <a:rPr lang="en-US" sz="1200" u="none" dirty="0" smtClean="0">
                <a:solidFill>
                  <a:srgbClr val="FFFF00"/>
                </a:solidFill>
              </a:rPr>
              <a:t>Next</a:t>
            </a:r>
            <a:r>
              <a:rPr lang="en-US" sz="1200" u="none" baseline="0" dirty="0" smtClean="0">
                <a:solidFill>
                  <a:srgbClr val="FFFF00"/>
                </a:solidFill>
              </a:rPr>
              <a:t> the</a:t>
            </a:r>
            <a:r>
              <a:rPr lang="en-US" sz="1200" u="none" dirty="0" smtClean="0">
                <a:solidFill>
                  <a:srgbClr val="FFFF00"/>
                </a:solidFill>
              </a:rPr>
              <a:t> type of order is defined by the type of orderable item in it.</a:t>
            </a:r>
          </a:p>
          <a:p>
            <a:pPr marL="171450" indent="-171450">
              <a:buFont typeface="Arial" pitchFamily="34" charset="0"/>
              <a:buChar char="•"/>
            </a:pPr>
            <a:r>
              <a:rPr lang="en-US" sz="1200" u="none" dirty="0" smtClean="0">
                <a:solidFill>
                  <a:srgbClr val="FFFF00"/>
                </a:solidFill>
              </a:rPr>
              <a:t>Orderable items are the links to different packages in VistA  (Lab, Radiology, Pharmacy).</a:t>
            </a:r>
          </a:p>
          <a:p>
            <a:pPr marL="0" indent="0">
              <a:buFont typeface="Arial" pitchFamily="34" charset="0"/>
              <a:buNone/>
            </a:pPr>
            <a:endParaRPr lang="en-US" sz="1200" u="none" dirty="0" smtClean="0">
              <a:solidFill>
                <a:srgbClr val="FFFF00"/>
              </a:solidFill>
            </a:endParaRPr>
          </a:p>
          <a:p>
            <a:pPr marL="171450" indent="-171450">
              <a:buFont typeface="Arial" pitchFamily="34" charset="0"/>
              <a:buChar char="•"/>
            </a:pPr>
            <a:r>
              <a:rPr lang="en-US" sz="1200" u="none" dirty="0" smtClean="0">
                <a:solidFill>
                  <a:srgbClr val="FFFF00"/>
                </a:solidFill>
              </a:rPr>
              <a:t>When creating</a:t>
            </a:r>
            <a:r>
              <a:rPr lang="en-US" sz="1200" u="none" baseline="0" dirty="0" smtClean="0">
                <a:solidFill>
                  <a:srgbClr val="FFFF00"/>
                </a:solidFill>
              </a:rPr>
              <a:t> an orderable item a strong practice is to always</a:t>
            </a:r>
            <a:r>
              <a:rPr lang="en-US" sz="1200" u="none" dirty="0" smtClean="0">
                <a:solidFill>
                  <a:srgbClr val="FFFF00"/>
                </a:solidFill>
              </a:rPr>
              <a:t> search for existing orderable items before building a new one. The reason to make this part</a:t>
            </a:r>
            <a:r>
              <a:rPr lang="en-US" sz="1200" u="none" baseline="0" dirty="0" smtClean="0">
                <a:solidFill>
                  <a:srgbClr val="FFFF00"/>
                </a:solidFill>
              </a:rPr>
              <a:t> of your routine is that m</a:t>
            </a:r>
            <a:r>
              <a:rPr lang="en-US" sz="1200" u="none" dirty="0" smtClean="0">
                <a:solidFill>
                  <a:srgbClr val="FFFF00"/>
                </a:solidFill>
              </a:rPr>
              <a:t>ultiple OIs for the same intervention can cause enormous problems later</a:t>
            </a:r>
            <a:r>
              <a:rPr lang="en-US" sz="1200" u="none" baseline="0" dirty="0" smtClean="0">
                <a:solidFill>
                  <a:srgbClr val="FFFF00"/>
                </a:solidFill>
              </a:rPr>
              <a:t>. </a:t>
            </a:r>
            <a:endParaRPr lang="en-US" sz="1200" u="none" dirty="0" smtClean="0">
              <a:solidFill>
                <a:srgbClr val="FFFF00"/>
              </a:solidFill>
            </a:endParaRPr>
          </a:p>
          <a:p>
            <a:pPr marL="171450" indent="-171450">
              <a:buFont typeface="Arial" pitchFamily="34" charset="0"/>
              <a:buChar char="•"/>
            </a:pPr>
            <a:r>
              <a:rPr lang="en-US" sz="1200" u="none" baseline="0" dirty="0" smtClean="0"/>
              <a:t>Certain packages like lab, radiology and pharmacy you do not need to build an orderable item.  The orderable items are part of the package. </a:t>
            </a:r>
          </a:p>
          <a:p>
            <a:pPr marL="171450" indent="-171450">
              <a:buFont typeface="Arial" pitchFamily="34" charset="0"/>
              <a:buChar char="•"/>
            </a:pPr>
            <a:endParaRPr lang="en-US" sz="1200" u="none" baseline="0" dirty="0" smtClean="0"/>
          </a:p>
          <a:p>
            <a:pPr marL="0" indent="0">
              <a:buFont typeface="Arial" pitchFamily="34" charset="0"/>
              <a:buNone/>
            </a:pPr>
            <a:r>
              <a:rPr lang="en-US" sz="1200" u="none" baseline="0" dirty="0" smtClean="0"/>
              <a:t>We are building </a:t>
            </a:r>
            <a:r>
              <a:rPr lang="en-US" sz="1200" u="none" baseline="0" dirty="0" smtClean="0">
                <a:solidFill>
                  <a:srgbClr val="FF0000"/>
                </a:solidFill>
              </a:rPr>
              <a:t>orderable items for text orders, not package generated orderable items. However, if an orderable item doesn’t exist from packages such as lab, radiology or pharmacy you may need to work with the ADPAC for that service to create the orderable item so you may use it in creating orders. For example, you have a request for specific medication. When you search for that orderable item you don’t see that item in the list of pharmacy orderable items.  You will need to contact the Pharmacy ADPAC  to create or activate that orderable item and make it available for use in an order if appropriate. </a:t>
            </a:r>
            <a:endParaRPr lang="en-US" sz="1200" u="none" dirty="0" smtClean="0">
              <a:solidFill>
                <a:srgbClr val="FF0000"/>
              </a:solidFill>
            </a:endParaRPr>
          </a:p>
        </p:txBody>
      </p:sp>
    </p:spTree>
    <p:extLst>
      <p:ext uri="{BB962C8B-B14F-4D97-AF65-F5344CB8AC3E}">
        <p14:creationId xmlns:p14="http://schemas.microsoft.com/office/powerpoint/2010/main" val="287156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Orderable items can</a:t>
            </a:r>
            <a:r>
              <a:rPr lang="en-US" baseline="0" dirty="0" smtClean="0"/>
              <a:t> then be used to create quick orders and generic orders as well as used in finding items in reminders, notifications, reminder patient lists and health summaries.  </a:t>
            </a:r>
          </a:p>
          <a:p>
            <a:endParaRPr lang="en-US" baseline="0" dirty="0" smtClean="0"/>
          </a:p>
          <a:p>
            <a:r>
              <a:rPr lang="en-US" baseline="0" dirty="0" smtClean="0"/>
              <a:t>The type of orderable items include but are not limited to:</a:t>
            </a:r>
          </a:p>
          <a:p>
            <a:pPr rtl="0" eaLnBrk="1" fontAlgn="b" latinLnBrk="0" hangingPunct="1"/>
            <a:r>
              <a:rPr lang="en-US" sz="1200" b="0" i="0" u="none" strike="noStrike" kern="1200" dirty="0" smtClean="0">
                <a:solidFill>
                  <a:schemeClr val="tx1"/>
                </a:solidFill>
                <a:effectLst/>
                <a:latin typeface="+mn-lt"/>
                <a:ea typeface="+mn-ea"/>
                <a:cs typeface="+mn-cs"/>
              </a:rPr>
              <a:t>Nursing </a:t>
            </a:r>
          </a:p>
          <a:p>
            <a:pPr rtl="0" eaLnBrk="1" fontAlgn="b" latinLnBrk="0" hangingPunct="1"/>
            <a:r>
              <a:rPr lang="en-US" sz="1200" b="0" i="0" u="none" strike="noStrike" kern="1200" dirty="0" smtClean="0">
                <a:solidFill>
                  <a:schemeClr val="tx1"/>
                </a:solidFill>
                <a:effectLst/>
                <a:latin typeface="+mn-lt"/>
                <a:ea typeface="+mn-ea"/>
                <a:cs typeface="+mn-cs"/>
              </a:rPr>
              <a:t>Lab Test</a:t>
            </a:r>
          </a:p>
          <a:p>
            <a:pPr rtl="0" eaLnBrk="1" fontAlgn="b" latinLnBrk="0" hangingPunct="1"/>
            <a:r>
              <a:rPr lang="en-US" sz="1200" b="0" i="0" u="none" strike="noStrike" kern="1200" dirty="0" smtClean="0">
                <a:solidFill>
                  <a:schemeClr val="tx1"/>
                </a:solidFill>
                <a:effectLst/>
                <a:latin typeface="+mn-lt"/>
                <a:ea typeface="+mn-ea"/>
                <a:cs typeface="+mn-cs"/>
              </a:rPr>
              <a:t>Medications</a:t>
            </a:r>
          </a:p>
          <a:p>
            <a:pPr rtl="0" eaLnBrk="1" fontAlgn="b" latinLnBrk="0" hangingPunct="1"/>
            <a:r>
              <a:rPr lang="en-US" sz="1200" b="0" i="0" u="none" strike="noStrike" kern="1200" dirty="0" smtClean="0">
                <a:solidFill>
                  <a:schemeClr val="tx1"/>
                </a:solidFill>
                <a:effectLst/>
                <a:latin typeface="+mn-lt"/>
                <a:ea typeface="+mn-ea"/>
                <a:cs typeface="+mn-cs"/>
              </a:rPr>
              <a:t>Radiology</a:t>
            </a:r>
          </a:p>
          <a:p>
            <a:pPr rtl="0" eaLnBrk="1" fontAlgn="b" latinLnBrk="0" hangingPunct="1"/>
            <a:r>
              <a:rPr lang="en-US" sz="1200" b="0" i="0" u="none" strike="noStrike" kern="1200" dirty="0" smtClean="0">
                <a:solidFill>
                  <a:schemeClr val="tx1"/>
                </a:solidFill>
                <a:effectLst/>
                <a:latin typeface="+mn-lt"/>
                <a:ea typeface="+mn-ea"/>
                <a:cs typeface="+mn-cs"/>
              </a:rPr>
              <a:t>Activity</a:t>
            </a:r>
          </a:p>
          <a:p>
            <a:pPr rtl="0" eaLnBrk="1" fontAlgn="b" latinLnBrk="0" hangingPunct="1"/>
            <a:r>
              <a:rPr lang="en-US" sz="1200" b="0" i="0" u="none" strike="noStrike" kern="1200" dirty="0" smtClean="0">
                <a:solidFill>
                  <a:schemeClr val="tx1"/>
                </a:solidFill>
                <a:effectLst/>
                <a:latin typeface="+mn-lt"/>
                <a:ea typeface="+mn-ea"/>
                <a:cs typeface="+mn-cs"/>
              </a:rPr>
              <a:t>Condition/Diagnosis</a:t>
            </a:r>
          </a:p>
          <a:p>
            <a:pPr rtl="0" eaLnBrk="1" fontAlgn="b" latinLnBrk="0" hangingPunct="1"/>
            <a:r>
              <a:rPr lang="en-US" sz="1200" b="0" i="0" u="none" strike="noStrike" kern="1200" dirty="0" smtClean="0">
                <a:solidFill>
                  <a:schemeClr val="tx1"/>
                </a:solidFill>
                <a:effectLst/>
                <a:latin typeface="+mn-lt"/>
                <a:ea typeface="+mn-ea"/>
                <a:cs typeface="+mn-cs"/>
              </a:rPr>
              <a:t>Supplies/Devices or </a:t>
            </a:r>
          </a:p>
          <a:p>
            <a:pPr rtl="0" eaLnBrk="1" fontAlgn="b" latinLnBrk="0" hangingPunct="1"/>
            <a:r>
              <a:rPr lang="en-US" sz="1200" b="0" i="0" u="none" strike="noStrike" kern="1200" dirty="0" smtClean="0">
                <a:solidFill>
                  <a:schemeClr val="tx1"/>
                </a:solidFill>
                <a:effectLst/>
                <a:latin typeface="+mn-lt"/>
                <a:ea typeface="+mn-ea"/>
                <a:cs typeface="+mn-cs"/>
              </a:rPr>
              <a:t>Vitals just to name a</a:t>
            </a:r>
            <a:r>
              <a:rPr lang="en-US" sz="1200" b="0" i="0" u="none" strike="noStrike" kern="1200" baseline="0" dirty="0" smtClean="0">
                <a:solidFill>
                  <a:schemeClr val="tx1"/>
                </a:solidFill>
                <a:effectLst/>
                <a:latin typeface="+mn-lt"/>
                <a:ea typeface="+mn-ea"/>
                <a:cs typeface="+mn-cs"/>
              </a:rPr>
              <a:t> few.  </a:t>
            </a:r>
            <a:endParaRPr lang="en-US" sz="1200" b="0" i="0" u="none" strike="noStrike" kern="1200" dirty="0" smtClean="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B4D4C755-DE0D-429B-93F6-BB5FF8ECA51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25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8E9F0C81-7A8A-4AF4-97D4-4F5FCB81BB2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1415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83420C3-6088-4387-995A-1DF8BD90FEC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7222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185CCE14-1DF4-4AB1-89CF-5019CD6F0496}"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325260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A4B967E5-C810-4418-AAF6-FCFC696B1BF3}" type="slidenum">
              <a:rPr lang="en-US">
                <a:solidFill>
                  <a:prstClr val="white">
                    <a:tint val="75000"/>
                  </a:prstClr>
                </a:solidFill>
              </a:rPr>
              <a:pPr>
                <a:defRPr/>
              </a:pPr>
              <a:t>‹#›</a:t>
            </a:fld>
            <a:endParaRPr lang="en-US">
              <a:solidFill>
                <a:prstClr val="white">
                  <a:tint val="75000"/>
                </a:prstClr>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Tree>
    <p:extLst>
      <p:ext uri="{BB962C8B-B14F-4D97-AF65-F5344CB8AC3E}">
        <p14:creationId xmlns:p14="http://schemas.microsoft.com/office/powerpoint/2010/main" val="22305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3FB249DB-4C06-474C-BBA2-77298CB4C565}"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450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D64C528-4057-4191-ABA1-29DD299ABC9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893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D719D1C9-7DA6-4BAF-AADC-A3C87E7326AB}"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363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7C2FD5F7-7097-4542-9A9B-A177DAEC8377}"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16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ECD44DBD-038A-41CC-A2B2-4E9131150128}"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75377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0C536FC6-5F38-4E40-805C-F17C9E70FF44}"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1989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1D8A46A2-FAAE-4ECD-BB19-7B200EF26583}"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48036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solidFill>
                  <a:prstClr val="white">
                    <a:tint val="75000"/>
                  </a:prstClr>
                </a:solidFill>
              </a:rPr>
              <a:t>10/2/2012</a:t>
            </a: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tint val="75000"/>
                  </a:prstClr>
                </a:solidFill>
              </a:rPr>
              <a:t>Peter D. Mills Ph.D.                                 VISN 1 Patient Safety Center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9664421F-86FB-4BE9-9F67-21EEF7C86A7A}" type="slidenum">
              <a:rPr lang="en-US" smtClean="0">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5138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10/2/2012</a:t>
            </a:r>
            <a:endParaRPr lang="en-US">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r>
              <a:rPr lang="en-US" smtClean="0">
                <a:solidFill>
                  <a:prstClr val="white">
                    <a:tint val="75000"/>
                  </a:prstClr>
                </a:solidFill>
                <a:latin typeface="Times New Roman" pitchFamily="18" charset="0"/>
              </a:rPr>
              <a:t>Peter D. Mills Ph.D.                                 VISN 1 Patient Safety Center                                                               </a:t>
            </a:r>
            <a:endParaRPr lang="en-US">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8BAD0BD7-020F-4B3C-BCA7-F25D8E94B2F2}" type="slidenum">
              <a:rPr lang="en-US" smtClean="0">
                <a:solidFill>
                  <a:prstClr val="white">
                    <a:tint val="75000"/>
                  </a:prstClr>
                </a:solidFill>
                <a:latin typeface="Times New Roman" pitchFamily="18" charset="0"/>
              </a:rPr>
              <a:pPr eaLnBrk="0" fontAlgn="base" hangingPunct="0">
                <a:spcBef>
                  <a:spcPct val="0"/>
                </a:spcBef>
                <a:spcAft>
                  <a:spcPct val="0"/>
                </a:spcAft>
                <a:defRPr/>
              </a:pPr>
              <a:t>‹#›</a:t>
            </a:fld>
            <a:endParaRPr lang="en-US">
              <a:solidFill>
                <a:prstClr val="white">
                  <a:tint val="75000"/>
                </a:prstClr>
              </a:solidFill>
              <a:latin typeface="Times New Roman" pitchFamily="18" charset="0"/>
            </a:endParaRPr>
          </a:p>
        </p:txBody>
      </p:sp>
    </p:spTree>
    <p:extLst>
      <p:ext uri="{BB962C8B-B14F-4D97-AF65-F5344CB8AC3E}">
        <p14:creationId xmlns:p14="http://schemas.microsoft.com/office/powerpoint/2010/main" val="685449423"/>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609600"/>
          </a:xfrm>
        </p:spPr>
        <p:txBody>
          <a:bodyPr/>
          <a:lstStyle/>
          <a:p>
            <a:r>
              <a:rPr lang="en-US" dirty="0" smtClean="0"/>
              <a:t>Rebecca A. Starks, MSN, RN</a:t>
            </a:r>
          </a:p>
        </p:txBody>
      </p:sp>
      <p:pic>
        <p:nvPicPr>
          <p:cNvPr id="4" name="Picture 3"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95400"/>
            <a:ext cx="7772400" cy="1774825"/>
          </a:xfrm>
        </p:spPr>
        <p:txBody>
          <a:bodyPr>
            <a:normAutofit/>
          </a:bodyPr>
          <a:lstStyle/>
          <a:p>
            <a:r>
              <a:rPr lang="en-US" dirty="0" smtClean="0"/>
              <a:t>Back to Basics: Order </a:t>
            </a:r>
            <a:r>
              <a:rPr lang="en-US" dirty="0"/>
              <a:t>Menu Management </a:t>
            </a:r>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259681"/>
            <a:ext cx="9144000" cy="3998119"/>
            <a:chOff x="0" y="685800"/>
            <a:chExt cx="9144000" cy="3998119"/>
          </a:xfrm>
        </p:grpSpPr>
        <p:sp>
          <p:nvSpPr>
            <p:cNvPr id="2" name="TextBox 1" descr="Select Clinical Coordinator Menu Options:  CPRS    CPRS Manager Menu&#10;&#10;&#10; CL Clinician Menu&#10; NM Nurse Menu&#10; WC Ward Clerk Menu&#10; PE CPRS Configuration (Clin Coord)….&#10;&#10;Select CPRS Manager Menu Option:  PE&#10;"/>
            <p:cNvSpPr txBox="1"/>
            <p:nvPr/>
          </p:nvSpPr>
          <p:spPr>
            <a:xfrm>
              <a:off x="0" y="990600"/>
              <a:ext cx="9144000" cy="3693319"/>
            </a:xfrm>
            <a:prstGeom prst="rect">
              <a:avLst/>
            </a:prstGeom>
            <a:solidFill>
              <a:srgbClr val="002060"/>
            </a:solidFill>
            <a:ln>
              <a:solidFill>
                <a:schemeClr val="tx1"/>
              </a:solidFill>
            </a:ln>
          </p:spPr>
          <p:txBody>
            <a:bodyPr wrap="square" rtlCol="0">
              <a:spAutoFit/>
            </a:bodyPr>
            <a:lstStyle/>
            <a:p>
              <a:r>
                <a:rPr lang="en-US" sz="2600" dirty="0" smtClean="0">
                  <a:latin typeface="Arial Narrow" pitchFamily="34" charset="0"/>
                </a:rPr>
                <a:t>Select Clinical Coordinator Menu Options:  CPRS    CPRS Manager Menu</a:t>
              </a:r>
            </a:p>
            <a:p>
              <a:endParaRPr lang="en-US" sz="2600" dirty="0">
                <a:latin typeface="Arial Narrow" pitchFamily="34" charset="0"/>
              </a:endParaRPr>
            </a:p>
            <a:p>
              <a:endParaRPr lang="en-US" sz="2600" dirty="0" smtClean="0">
                <a:latin typeface="Arial Narrow" pitchFamily="34" charset="0"/>
              </a:endParaRPr>
            </a:p>
            <a:p>
              <a:r>
                <a:rPr lang="en-US" sz="2600" dirty="0">
                  <a:latin typeface="Arial Narrow" pitchFamily="34" charset="0"/>
                </a:rPr>
                <a:t>	</a:t>
              </a:r>
              <a:r>
                <a:rPr lang="en-US" sz="2600" dirty="0" smtClean="0">
                  <a:latin typeface="Arial Narrow" pitchFamily="34" charset="0"/>
                </a:rPr>
                <a:t>CL	Clinician Menu</a:t>
              </a:r>
            </a:p>
            <a:p>
              <a:r>
                <a:rPr lang="en-US" sz="2600" dirty="0">
                  <a:latin typeface="Arial Narrow" pitchFamily="34" charset="0"/>
                </a:rPr>
                <a:t>	</a:t>
              </a:r>
              <a:r>
                <a:rPr lang="en-US" sz="2600" dirty="0" smtClean="0">
                  <a:latin typeface="Arial Narrow" pitchFamily="34" charset="0"/>
                </a:rPr>
                <a:t>NM	Nurse Menu</a:t>
              </a:r>
            </a:p>
            <a:p>
              <a:r>
                <a:rPr lang="en-US" sz="2600" dirty="0">
                  <a:latin typeface="Arial Narrow" pitchFamily="34" charset="0"/>
                </a:rPr>
                <a:t>	</a:t>
              </a:r>
              <a:r>
                <a:rPr lang="en-US" sz="2600" dirty="0" smtClean="0">
                  <a:latin typeface="Arial Narrow" pitchFamily="34" charset="0"/>
                </a:rPr>
                <a:t>WC	Ward Clerk Menu</a:t>
              </a:r>
            </a:p>
            <a:p>
              <a:r>
                <a:rPr lang="en-US" sz="2600" dirty="0">
                  <a:latin typeface="Arial Narrow" pitchFamily="34" charset="0"/>
                </a:rPr>
                <a:t>	</a:t>
              </a:r>
              <a:r>
                <a:rPr lang="en-US" sz="2600" dirty="0" smtClean="0">
                  <a:latin typeface="Arial Narrow" pitchFamily="34" charset="0"/>
                </a:rPr>
                <a:t>PE	CPRS Configuration (Clin Coord)….</a:t>
              </a:r>
            </a:p>
            <a:p>
              <a:endParaRPr lang="en-US" sz="2600" dirty="0">
                <a:latin typeface="Arial Narrow" pitchFamily="34" charset="0"/>
              </a:endParaRPr>
            </a:p>
            <a:p>
              <a:r>
                <a:rPr lang="en-US" sz="2600" dirty="0" smtClean="0">
                  <a:latin typeface="Arial Narrow" pitchFamily="34" charset="0"/>
                </a:rPr>
                <a:t>Select CPRS Manager Menu Option:  PE</a:t>
              </a:r>
              <a:endParaRPr lang="en-US" sz="2600" dirty="0">
                <a:latin typeface="Arial Narrow" pitchFamily="34" charset="0"/>
              </a:endParaRPr>
            </a:p>
          </p:txBody>
        </p:sp>
        <p:sp>
          <p:nvSpPr>
            <p:cNvPr id="3" name="Oval 2" descr="yellow border oval highlighting Select Clinical Coordinator Menu Options:  CPRS    CPRS Manager Menu&#10;"/>
            <p:cNvSpPr/>
            <p:nvPr/>
          </p:nvSpPr>
          <p:spPr>
            <a:xfrm>
              <a:off x="0" y="685800"/>
              <a:ext cx="9144000" cy="11430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descr="yellow arrow highlighting PE CPRS Configuration (Clin Coord)"/>
            <p:cNvSpPr/>
            <p:nvPr/>
          </p:nvSpPr>
          <p:spPr>
            <a:xfrm rot="10800000">
              <a:off x="6553200" y="3429000"/>
              <a:ext cx="978408" cy="484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AL Allocate OE/RR Security Keys&#10;KK Check for Multiple Keys&#10;DC Edit DC Reasons&#10;GP GUI Parameters…&#10;GA GUI Access – Tabs, RPL&#10;MI Miscellaneous Parameters&#10;NO Notification Mgmt Menu…&#10;OC Order Checking Mgmt Menu…&#10;&#10;LI Patient List Mgmt Menu…&#10;FP Print Formats&#10;PR Print/Report Parameters…&#10;US Unsigned orders search&#10;EX Set Unsigned Orders View on Exit&#10;NA Search orders by Nature or Status&#10;CM Care Management Menu&#10;DO Event Delayed Orders Menu&#10;LO Lapsed Orders search&#10;&#10;Select CPRS Configuration (Clin Coord) Option:&#10;"/>
          <p:cNvSpPr txBox="1"/>
          <p:nvPr/>
        </p:nvSpPr>
        <p:spPr>
          <a:xfrm>
            <a:off x="1837034" y="0"/>
            <a:ext cx="5478166" cy="6863417"/>
          </a:xfrm>
          <a:prstGeom prst="rect">
            <a:avLst/>
          </a:prstGeom>
          <a:solidFill>
            <a:schemeClr val="tx1">
              <a:lumMod val="75000"/>
            </a:schemeClr>
          </a:solidFill>
          <a:ln>
            <a:solidFill>
              <a:schemeClr val="tx1"/>
            </a:solidFill>
          </a:ln>
        </p:spPr>
        <p:txBody>
          <a:bodyPr wrap="none" rtlCol="0">
            <a:spAutoFit/>
          </a:bodyPr>
          <a:lstStyle/>
          <a:p>
            <a:r>
              <a:rPr lang="en-US" sz="2200" dirty="0" smtClean="0">
                <a:solidFill>
                  <a:schemeClr val="bg1"/>
                </a:solidFill>
              </a:rPr>
              <a:t>AL	Allocate OE/RR Security Keys</a:t>
            </a:r>
          </a:p>
          <a:p>
            <a:r>
              <a:rPr lang="en-US" sz="2200" dirty="0" smtClean="0">
                <a:solidFill>
                  <a:schemeClr val="bg1"/>
                </a:solidFill>
              </a:rPr>
              <a:t>KK	Check for Multiple Keys</a:t>
            </a:r>
          </a:p>
          <a:p>
            <a:r>
              <a:rPr lang="en-US" sz="2200" dirty="0" smtClean="0">
                <a:solidFill>
                  <a:schemeClr val="bg1"/>
                </a:solidFill>
              </a:rPr>
              <a:t>DC	Edit DC Reasons</a:t>
            </a:r>
          </a:p>
          <a:p>
            <a:r>
              <a:rPr lang="en-US" sz="2200" dirty="0" smtClean="0">
                <a:solidFill>
                  <a:schemeClr val="bg1"/>
                </a:solidFill>
              </a:rPr>
              <a:t>GP	GUI Parameters…</a:t>
            </a:r>
          </a:p>
          <a:p>
            <a:r>
              <a:rPr lang="en-US" sz="2200" dirty="0" smtClean="0">
                <a:solidFill>
                  <a:schemeClr val="bg1"/>
                </a:solidFill>
              </a:rPr>
              <a:t>GA	GUI Access – Tabs, RPL</a:t>
            </a:r>
          </a:p>
          <a:p>
            <a:r>
              <a:rPr lang="en-US" sz="2200" dirty="0" smtClean="0">
                <a:solidFill>
                  <a:schemeClr val="bg1"/>
                </a:solidFill>
              </a:rPr>
              <a:t>MI	Miscellaneous Parameters</a:t>
            </a:r>
          </a:p>
          <a:p>
            <a:r>
              <a:rPr lang="en-US" sz="2200" dirty="0" smtClean="0">
                <a:solidFill>
                  <a:schemeClr val="bg1"/>
                </a:solidFill>
              </a:rPr>
              <a:t>NO	Notification Mgmt Menu…</a:t>
            </a:r>
          </a:p>
          <a:p>
            <a:r>
              <a:rPr lang="en-US" sz="2200" dirty="0" smtClean="0">
                <a:solidFill>
                  <a:schemeClr val="bg1"/>
                </a:solidFill>
              </a:rPr>
              <a:t>OC	Order Checking Mgmt Menu…</a:t>
            </a:r>
          </a:p>
          <a:p>
            <a:endParaRPr lang="en-US" sz="2200" dirty="0">
              <a:solidFill>
                <a:schemeClr val="bg1"/>
              </a:solidFill>
            </a:endParaRPr>
          </a:p>
          <a:p>
            <a:r>
              <a:rPr lang="en-US" sz="2200" dirty="0" smtClean="0">
                <a:solidFill>
                  <a:schemeClr val="bg1"/>
                </a:solidFill>
              </a:rPr>
              <a:t>LI	Patient List Mgmt Menu…</a:t>
            </a:r>
          </a:p>
          <a:p>
            <a:r>
              <a:rPr lang="en-US" sz="2200" dirty="0" smtClean="0">
                <a:solidFill>
                  <a:schemeClr val="bg1"/>
                </a:solidFill>
              </a:rPr>
              <a:t>FP	Print Formats</a:t>
            </a:r>
          </a:p>
          <a:p>
            <a:r>
              <a:rPr lang="en-US" sz="2200" dirty="0" smtClean="0">
                <a:solidFill>
                  <a:schemeClr val="bg1"/>
                </a:solidFill>
              </a:rPr>
              <a:t>PR	Print/Report Parameters…</a:t>
            </a:r>
          </a:p>
          <a:p>
            <a:r>
              <a:rPr lang="en-US" sz="2200" dirty="0" smtClean="0">
                <a:solidFill>
                  <a:schemeClr val="bg1"/>
                </a:solidFill>
              </a:rPr>
              <a:t>US	Unsigned orders search</a:t>
            </a:r>
          </a:p>
          <a:p>
            <a:r>
              <a:rPr lang="en-US" sz="2200" dirty="0" smtClean="0">
                <a:solidFill>
                  <a:schemeClr val="bg1"/>
                </a:solidFill>
              </a:rPr>
              <a:t>EX	Set Unsigned Orders View on Exit</a:t>
            </a:r>
          </a:p>
          <a:p>
            <a:r>
              <a:rPr lang="en-US" sz="2200" dirty="0" smtClean="0">
                <a:solidFill>
                  <a:schemeClr val="bg1"/>
                </a:solidFill>
              </a:rPr>
              <a:t>NA	Search orders by Nature or Status</a:t>
            </a:r>
          </a:p>
          <a:p>
            <a:r>
              <a:rPr lang="en-US" sz="2200" dirty="0" smtClean="0">
                <a:solidFill>
                  <a:schemeClr val="bg1"/>
                </a:solidFill>
              </a:rPr>
              <a:t>CM	Care Management Menu</a:t>
            </a:r>
          </a:p>
          <a:p>
            <a:r>
              <a:rPr lang="en-US" sz="2200" dirty="0" smtClean="0">
                <a:solidFill>
                  <a:schemeClr val="bg1"/>
                </a:solidFill>
              </a:rPr>
              <a:t>DO	Event Delayed Orders Menu</a:t>
            </a:r>
          </a:p>
          <a:p>
            <a:r>
              <a:rPr lang="en-US" sz="2200" dirty="0" smtClean="0">
                <a:solidFill>
                  <a:schemeClr val="bg1"/>
                </a:solidFill>
              </a:rPr>
              <a:t>LO	Lapsed Orders search</a:t>
            </a:r>
          </a:p>
          <a:p>
            <a:endParaRPr lang="en-US" sz="2200" dirty="0">
              <a:solidFill>
                <a:schemeClr val="bg1"/>
              </a:solidFill>
            </a:endParaRPr>
          </a:p>
          <a:p>
            <a:r>
              <a:rPr lang="en-US" sz="2200" dirty="0" smtClean="0">
                <a:solidFill>
                  <a:schemeClr val="bg1"/>
                </a:solidFill>
              </a:rPr>
              <a:t>Select CPRS Configuration (Clin Coord) Option:</a:t>
            </a:r>
          </a:p>
        </p:txBody>
      </p:sp>
      <p:sp>
        <p:nvSpPr>
          <p:cNvPr id="3" name="TextBox 2" descr="highlighted text: MM Order Menu Management                     &#10;"/>
          <p:cNvSpPr txBox="1"/>
          <p:nvPr/>
        </p:nvSpPr>
        <p:spPr>
          <a:xfrm>
            <a:off x="1834408" y="2742148"/>
            <a:ext cx="5462521" cy="320040"/>
          </a:xfrm>
          <a:prstGeom prst="rect">
            <a:avLst/>
          </a:prstGeom>
          <a:solidFill>
            <a:srgbClr val="FFFF00"/>
          </a:solidFill>
          <a:ln w="28575">
            <a:solidFill>
              <a:schemeClr val="bg1">
                <a:lumMod val="95000"/>
                <a:lumOff val="5000"/>
              </a:schemeClr>
            </a:solidFill>
          </a:ln>
        </p:spPr>
        <p:txBody>
          <a:bodyPr wrap="none" rtlCol="0" anchor="ctr" anchorCtr="0">
            <a:spAutoFit/>
          </a:bodyPr>
          <a:lstStyle/>
          <a:p>
            <a:r>
              <a:rPr lang="en-US" sz="2200" dirty="0" smtClean="0">
                <a:solidFill>
                  <a:schemeClr val="bg1"/>
                </a:solidFill>
              </a:rPr>
              <a:t>MM	Order Menu Management                     </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der Menu Management screen options. Item highlighted is is “GO Enter/edit generic orders”"/>
          <p:cNvPicPr/>
          <p:nvPr/>
        </p:nvPicPr>
        <p:blipFill rotWithShape="1">
          <a:blip r:embed="rId3" cstate="print"/>
          <a:srcRect t="11927" r="2404" b="12669"/>
          <a:stretch/>
        </p:blipFill>
        <p:spPr bwMode="auto">
          <a:xfrm>
            <a:off x="152400" y="152400"/>
            <a:ext cx="8839200" cy="6553200"/>
          </a:xfrm>
          <a:prstGeom prst="rect">
            <a:avLst/>
          </a:prstGeom>
          <a:ln>
            <a:solidFill>
              <a:schemeClr val="tx1"/>
            </a:solidFill>
          </a:ln>
          <a:extLst>
            <a:ext uri="{53640926-AAD7-44D8-BBD7-CCE9431645EC}">
              <a14:shadowObscured xmlns:a14="http://schemas.microsoft.com/office/drawing/2010/main"/>
            </a:ext>
          </a:extLst>
        </p:spPr>
      </p:pic>
      <p:sp>
        <p:nvSpPr>
          <p:cNvPr id="5" name="Oval 4" descr="yellow oval highlighting Enter/edit generic orders"/>
          <p:cNvSpPr/>
          <p:nvPr/>
        </p:nvSpPr>
        <p:spPr>
          <a:xfrm>
            <a:off x="838200" y="1377802"/>
            <a:ext cx="3810000" cy="4191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7323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Enter/edit orderable items&#10;QO     Enter/edit QO restriction&#10; SR     Search/replace orderables&#10; VB     Edit VBECS item display names&#10;"/>
          <p:cNvSpPr/>
          <p:nvPr/>
        </p:nvSpPr>
        <p:spPr>
          <a:xfrm>
            <a:off x="381000" y="2209800"/>
            <a:ext cx="8382000" cy="2431435"/>
          </a:xfrm>
          <a:prstGeom prst="rect">
            <a:avLst/>
          </a:prstGeom>
          <a:solidFill>
            <a:srgbClr val="002060"/>
          </a:solidFill>
          <a:ln>
            <a:solidFill>
              <a:schemeClr val="tx1"/>
            </a:solidFill>
          </a:ln>
        </p:spPr>
        <p:txBody>
          <a:bodyPr wrap="square">
            <a:spAutoFit/>
          </a:bodyPr>
          <a:lstStyle/>
          <a:p>
            <a:r>
              <a:rPr lang="en-US" sz="3800" dirty="0" smtClean="0"/>
              <a:t> OI     	Enter/edit orderable items</a:t>
            </a:r>
          </a:p>
          <a:p>
            <a:r>
              <a:rPr lang="en-US" sz="3800" dirty="0" smtClean="0"/>
              <a:t>QO    	Enter/edit QO restriction</a:t>
            </a:r>
          </a:p>
          <a:p>
            <a:r>
              <a:rPr lang="en-US" sz="3800" dirty="0" smtClean="0"/>
              <a:t> SR    	Search/replace orderables</a:t>
            </a:r>
          </a:p>
          <a:p>
            <a:r>
              <a:rPr lang="en-US" sz="3800" dirty="0" smtClean="0"/>
              <a:t> VB    	Edit VBECS item display names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81683132"/>
              </p:ext>
            </p:extLst>
          </p:nvPr>
        </p:nvGraphicFramePr>
        <p:xfrm>
          <a:off x="304800" y="533400"/>
          <a:ext cx="8839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Enter/edit orderable items (highlighted)&#10;QO     Enter/edit QO restriction&#10; SR     Search/replace orderables&#10; VB     Edit VBECS item display names&#10;"/>
          <p:cNvSpPr/>
          <p:nvPr/>
        </p:nvSpPr>
        <p:spPr>
          <a:xfrm>
            <a:off x="304800" y="2216765"/>
            <a:ext cx="8610600" cy="2431435"/>
          </a:xfrm>
          <a:prstGeom prst="rect">
            <a:avLst/>
          </a:prstGeom>
          <a:solidFill>
            <a:srgbClr val="002060"/>
          </a:solidFill>
        </p:spPr>
        <p:txBody>
          <a:bodyPr wrap="square">
            <a:spAutoFit/>
          </a:bodyPr>
          <a:lstStyle/>
          <a:p>
            <a:r>
              <a:rPr lang="en-US" sz="3800" dirty="0" smtClean="0">
                <a:solidFill>
                  <a:srgbClr val="000000"/>
                </a:solidFill>
              </a:rPr>
              <a:t> </a:t>
            </a:r>
            <a:r>
              <a:rPr lang="en-US" sz="3800" b="1" dirty="0" smtClean="0">
                <a:solidFill>
                  <a:srgbClr val="FFFF00"/>
                </a:solidFill>
              </a:rPr>
              <a:t>OI     	Enter/edit orderable items</a:t>
            </a:r>
          </a:p>
          <a:p>
            <a:r>
              <a:rPr lang="en-US" sz="3800" dirty="0" smtClean="0"/>
              <a:t>QO    	Enter/edit QO restriction</a:t>
            </a:r>
          </a:p>
          <a:p>
            <a:r>
              <a:rPr lang="en-US" sz="3800" dirty="0" smtClean="0"/>
              <a:t> SR    	Search/replace orderables</a:t>
            </a:r>
          </a:p>
          <a:p>
            <a:r>
              <a:rPr lang="en-US" sz="3800" dirty="0" smtClean="0"/>
              <a:t> VB    	Edit VBECS item display names</a:t>
            </a:r>
          </a:p>
        </p:txBody>
      </p:sp>
    </p:spTree>
    <p:extLst>
      <p:ext uri="{BB962C8B-B14F-4D97-AF65-F5344CB8AC3E}">
        <p14:creationId xmlns:p14="http://schemas.microsoft.com/office/powerpoint/2010/main" val="1452387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38293816"/>
              </p:ext>
            </p:extLst>
          </p:nvPr>
        </p:nvGraphicFramePr>
        <p:xfrm>
          <a:off x="304800" y="381000"/>
          <a:ext cx="8458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Do you want the entire DISPLAY GROUP List?  Y   (Yes)&#10; Choose from:&#10; ACTIVITY&#10; BLOOD PRODUCTS&#10; CONDITION&#10; CONSULTS&#10; DIAGNOSIS&#10; DIET ADDITIONAL ORDERS&#10; DIET ORDERS&#10; EARLY/LATE TRAYS&#10; GENERAL RADIOLOGY&#10; IMAGING&#10; IV MEDICATIONS&#10; LABORATORY&#10;"/>
          <p:cNvSpPr txBox="1"/>
          <p:nvPr/>
        </p:nvSpPr>
        <p:spPr>
          <a:xfrm>
            <a:off x="582351" y="381000"/>
            <a:ext cx="7952049" cy="6124754"/>
          </a:xfrm>
          <a:prstGeom prst="rect">
            <a:avLst/>
          </a:prstGeom>
          <a:solidFill>
            <a:srgbClr val="002060"/>
          </a:solidFill>
        </p:spPr>
        <p:txBody>
          <a:bodyPr wrap="none" rtlCol="0">
            <a:spAutoFit/>
          </a:bodyPr>
          <a:lstStyle/>
          <a:p>
            <a:r>
              <a:rPr lang="en-US" sz="2800" dirty="0" smtClean="0"/>
              <a:t>Do you want the entire DISPLAY GROUP List?  Y   (Yes)</a:t>
            </a:r>
          </a:p>
          <a:p>
            <a:r>
              <a:rPr lang="en-US" sz="2800" dirty="0"/>
              <a:t>	</a:t>
            </a:r>
            <a:r>
              <a:rPr lang="en-US" sz="2800" dirty="0" smtClean="0"/>
              <a:t>Choose from:</a:t>
            </a:r>
          </a:p>
          <a:p>
            <a:r>
              <a:rPr lang="en-US" sz="2800" dirty="0"/>
              <a:t>	</a:t>
            </a:r>
            <a:r>
              <a:rPr lang="en-US" sz="2800" dirty="0" smtClean="0"/>
              <a:t>ACTIVITY</a:t>
            </a:r>
          </a:p>
          <a:p>
            <a:r>
              <a:rPr lang="en-US" sz="2800" dirty="0"/>
              <a:t>	</a:t>
            </a:r>
            <a:r>
              <a:rPr lang="en-US" sz="2800" dirty="0" smtClean="0"/>
              <a:t>BLOOD PRODUCTS</a:t>
            </a:r>
          </a:p>
          <a:p>
            <a:r>
              <a:rPr lang="en-US" sz="2800" dirty="0" smtClean="0"/>
              <a:t>	CONDITION</a:t>
            </a:r>
          </a:p>
          <a:p>
            <a:r>
              <a:rPr lang="en-US" sz="2800" dirty="0"/>
              <a:t>	</a:t>
            </a:r>
            <a:r>
              <a:rPr lang="en-US" sz="2800" dirty="0" smtClean="0"/>
              <a:t>CONSULTS</a:t>
            </a:r>
          </a:p>
          <a:p>
            <a:r>
              <a:rPr lang="en-US" sz="2800" dirty="0"/>
              <a:t>	</a:t>
            </a:r>
            <a:r>
              <a:rPr lang="en-US" sz="2800" dirty="0" smtClean="0"/>
              <a:t>DIAGNOSIS</a:t>
            </a:r>
          </a:p>
          <a:p>
            <a:r>
              <a:rPr lang="en-US" sz="2800" dirty="0"/>
              <a:t>	</a:t>
            </a:r>
            <a:r>
              <a:rPr lang="en-US" sz="2800" dirty="0" smtClean="0"/>
              <a:t>DIET ADDITIONAL ORDERS</a:t>
            </a:r>
          </a:p>
          <a:p>
            <a:r>
              <a:rPr lang="en-US" sz="2800" dirty="0" smtClean="0"/>
              <a:t>	DIET ORDERS</a:t>
            </a:r>
          </a:p>
          <a:p>
            <a:r>
              <a:rPr lang="en-US" sz="2800" dirty="0"/>
              <a:t>	</a:t>
            </a:r>
            <a:r>
              <a:rPr lang="en-US" sz="2800" dirty="0" smtClean="0"/>
              <a:t>EARLY/LATE TRAYS</a:t>
            </a:r>
          </a:p>
          <a:p>
            <a:r>
              <a:rPr lang="en-US" sz="2800" dirty="0"/>
              <a:t>	</a:t>
            </a:r>
            <a:r>
              <a:rPr lang="en-US" sz="2800" dirty="0" smtClean="0"/>
              <a:t>GENERAL RADIOLOGY</a:t>
            </a:r>
          </a:p>
          <a:p>
            <a:r>
              <a:rPr lang="en-US" sz="2800" dirty="0"/>
              <a:t>	</a:t>
            </a:r>
            <a:r>
              <a:rPr lang="en-US" sz="2800" dirty="0" smtClean="0"/>
              <a:t>IMAGING</a:t>
            </a:r>
          </a:p>
          <a:p>
            <a:r>
              <a:rPr lang="en-US" sz="2800" dirty="0"/>
              <a:t>	</a:t>
            </a:r>
            <a:r>
              <a:rPr lang="en-US" sz="2800" dirty="0" smtClean="0"/>
              <a:t>IV MEDICATIONS</a:t>
            </a:r>
          </a:p>
          <a:p>
            <a:r>
              <a:rPr lang="en-US" sz="2800" dirty="0"/>
              <a:t>	</a:t>
            </a:r>
            <a:r>
              <a:rPr lang="en-US" sz="2800" dirty="0" smtClean="0"/>
              <a:t>LABORATORY</a:t>
            </a:r>
            <a:endParaRPr lang="en-US" sz="2800" dirty="0"/>
          </a:p>
        </p:txBody>
      </p:sp>
    </p:spTree>
    <p:extLst>
      <p:ext uri="{BB962C8B-B14F-4D97-AF65-F5344CB8AC3E}">
        <p14:creationId xmlns:p14="http://schemas.microsoft.com/office/powerpoint/2010/main" val="386474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Select Manage orderable items Option:  OI  Enter/edit orderable items&#10;Type of Orderable:  NURSING&#10;Select ORDERABLE ITEMS:  VITAL SIGNS EVERY 15 MIN&#10;     Are you adding ‘VITAL SIGNS EVERY 15 MIN’ as a new ORDERABLE &#10; ITEMS?  No// Y   (Yes)&#10;NAME:  VITAL SIGNS EVERY 15 MIN  Replace&#10;"/>
          <p:cNvSpPr txBox="1"/>
          <p:nvPr/>
        </p:nvSpPr>
        <p:spPr>
          <a:xfrm>
            <a:off x="2715" y="1905000"/>
            <a:ext cx="9141285" cy="2354491"/>
          </a:xfrm>
          <a:prstGeom prst="rect">
            <a:avLst/>
          </a:prstGeom>
          <a:solidFill>
            <a:srgbClr val="002060"/>
          </a:solidFill>
        </p:spPr>
        <p:txBody>
          <a:bodyPr wrap="none" rtlCol="0">
            <a:spAutoFit/>
          </a:bodyPr>
          <a:lstStyle/>
          <a:p>
            <a:r>
              <a:rPr lang="en-US" sz="2450" dirty="0" smtClean="0"/>
              <a:t>Select Manage orderable items Option:  OI  Enter/edit orderable items</a:t>
            </a:r>
          </a:p>
          <a:p>
            <a:r>
              <a:rPr lang="en-US" sz="2450" dirty="0" smtClean="0"/>
              <a:t>Type of Orderable:  NURSING</a:t>
            </a:r>
          </a:p>
          <a:p>
            <a:r>
              <a:rPr lang="en-US" sz="2450" dirty="0" smtClean="0"/>
              <a:t>Select ORDERABLE ITEMS:  VITAL SIGNS EVERY 15 MIN</a:t>
            </a:r>
          </a:p>
          <a:p>
            <a:r>
              <a:rPr lang="en-US" sz="2450" dirty="0" smtClean="0"/>
              <a:t>     Are you adding ‘VITAL SIGNS EVERY 15 MIN’ as a new ORDERABLE </a:t>
            </a:r>
          </a:p>
          <a:p>
            <a:r>
              <a:rPr lang="en-US" sz="2450" dirty="0"/>
              <a:t>	</a:t>
            </a:r>
            <a:r>
              <a:rPr lang="en-US" sz="2450" dirty="0" smtClean="0"/>
              <a:t>ITEMS?  No// Y   (Yes)</a:t>
            </a:r>
          </a:p>
          <a:p>
            <a:r>
              <a:rPr lang="en-US" sz="2450" dirty="0" smtClean="0"/>
              <a:t>NAME:  VITAL SIGNS EVERY 15 MIN  Replace</a:t>
            </a:r>
            <a:endParaRPr lang="en-US" sz="245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purple and yellow puzzle piec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67665" l="0" r="89954"/>
                    </a14:imgEffect>
                  </a14:imgLayer>
                </a14:imgProps>
              </a:ext>
              <a:ext uri="{28A0092B-C50C-407E-A947-70E740481C1C}">
                <a14:useLocalDpi xmlns:a14="http://schemas.microsoft.com/office/drawing/2010/main" val="0"/>
              </a:ext>
            </a:extLst>
          </a:blip>
          <a:srcRect/>
          <a:stretch>
            <a:fillRect/>
          </a:stretch>
        </p:blipFill>
        <p:spPr bwMode="auto">
          <a:xfrm>
            <a:off x="152400" y="152400"/>
            <a:ext cx="882927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descr="ORDER"/>
          <p:cNvSpPr txBox="1"/>
          <p:nvPr/>
        </p:nvSpPr>
        <p:spPr>
          <a:xfrm>
            <a:off x="5334000" y="1295400"/>
            <a:ext cx="1735892" cy="646331"/>
          </a:xfrm>
          <a:prstGeom prst="rect">
            <a:avLst/>
          </a:prstGeom>
          <a:noFill/>
        </p:spPr>
        <p:txBody>
          <a:bodyPr vert="horz" wrap="square" rtlCol="0">
            <a:spAutoFit/>
          </a:bodyPr>
          <a:lstStyle/>
          <a:p>
            <a:r>
              <a:rPr lang="en-US" sz="3600" dirty="0" smtClean="0">
                <a:solidFill>
                  <a:schemeClr val="bg1"/>
                </a:solidFill>
              </a:rPr>
              <a:t>ORDER</a:t>
            </a:r>
            <a:endParaRPr lang="en-US" sz="3600" dirty="0">
              <a:solidFill>
                <a:schemeClr val="bg1"/>
              </a:solidFill>
            </a:endParaRPr>
          </a:p>
        </p:txBody>
      </p:sp>
      <p:sp>
        <p:nvSpPr>
          <p:cNvPr id="14" name="TextBox 13" descr="ORDERABLE  ITEM&#10;"/>
          <p:cNvSpPr txBox="1"/>
          <p:nvPr/>
        </p:nvSpPr>
        <p:spPr>
          <a:xfrm>
            <a:off x="1066800" y="2057400"/>
            <a:ext cx="4114800" cy="646331"/>
          </a:xfrm>
          <a:prstGeom prst="rect">
            <a:avLst/>
          </a:prstGeom>
          <a:noFill/>
        </p:spPr>
        <p:txBody>
          <a:bodyPr wrap="square" rtlCol="0">
            <a:spAutoFit/>
          </a:bodyPr>
          <a:lstStyle/>
          <a:p>
            <a:r>
              <a:rPr lang="en-US" sz="3600" dirty="0" smtClean="0">
                <a:solidFill>
                  <a:schemeClr val="bg1"/>
                </a:solidFill>
              </a:rPr>
              <a:t>ORDERABLE  ITEM</a:t>
            </a:r>
            <a:endParaRPr lang="en-US" sz="3600" dirty="0">
              <a:solidFill>
                <a:schemeClr val="bg1"/>
              </a:solidFill>
            </a:endParaRPr>
          </a:p>
        </p:txBody>
      </p:sp>
    </p:spTree>
    <p:extLst>
      <p:ext uri="{BB962C8B-B14F-4D97-AF65-F5344CB8AC3E}">
        <p14:creationId xmlns:p14="http://schemas.microsoft.com/office/powerpoint/2010/main" val="338616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ave draw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16172"/>
            <a:ext cx="6096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ue sky with puffy white clou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9964"/>
            <a:ext cx="9144000" cy="60780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reen road sign reading The Begn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94194354"/>
              </p:ext>
            </p:extLst>
          </p:nvPr>
        </p:nvGraphicFramePr>
        <p:xfrm>
          <a:off x="1524000" y="990600"/>
          <a:ext cx="60960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ticon confused face with a red question mark over it's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752600"/>
            <a:ext cx="3352800" cy="33924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PSIV"/>
          <p:cNvSpPr txBox="1"/>
          <p:nvPr/>
        </p:nvSpPr>
        <p:spPr>
          <a:xfrm>
            <a:off x="817497" y="2092391"/>
            <a:ext cx="1392303" cy="646331"/>
          </a:xfrm>
          <a:prstGeom prst="rect">
            <a:avLst/>
          </a:prstGeom>
          <a:noFill/>
        </p:spPr>
        <p:txBody>
          <a:bodyPr wrap="square" rtlCol="0">
            <a:spAutoFit/>
          </a:bodyPr>
          <a:lstStyle/>
          <a:p>
            <a:r>
              <a:rPr lang="en-US" sz="3600" dirty="0" smtClean="0"/>
              <a:t>PSIV</a:t>
            </a:r>
            <a:endParaRPr lang="en-US" sz="3600" dirty="0"/>
          </a:p>
        </p:txBody>
      </p:sp>
      <p:sp>
        <p:nvSpPr>
          <p:cNvPr id="7" name="TextBox 6" descr="RA"/>
          <p:cNvSpPr txBox="1"/>
          <p:nvPr/>
        </p:nvSpPr>
        <p:spPr>
          <a:xfrm rot="764598">
            <a:off x="877310" y="3699577"/>
            <a:ext cx="931513" cy="646331"/>
          </a:xfrm>
          <a:prstGeom prst="rect">
            <a:avLst/>
          </a:prstGeom>
          <a:noFill/>
        </p:spPr>
        <p:txBody>
          <a:bodyPr wrap="square" rtlCol="0">
            <a:spAutoFit/>
          </a:bodyPr>
          <a:lstStyle/>
          <a:p>
            <a:r>
              <a:rPr lang="en-US" sz="3600" dirty="0" smtClean="0"/>
              <a:t>RA</a:t>
            </a:r>
            <a:endParaRPr lang="en-US" sz="3600" dirty="0"/>
          </a:p>
        </p:txBody>
      </p:sp>
      <p:sp>
        <p:nvSpPr>
          <p:cNvPr id="10" name="TextBox 9" descr="PSJ"/>
          <p:cNvSpPr txBox="1"/>
          <p:nvPr/>
        </p:nvSpPr>
        <p:spPr>
          <a:xfrm rot="307156">
            <a:off x="2236294" y="5385109"/>
            <a:ext cx="1174456" cy="646331"/>
          </a:xfrm>
          <a:prstGeom prst="rect">
            <a:avLst/>
          </a:prstGeom>
          <a:noFill/>
        </p:spPr>
        <p:txBody>
          <a:bodyPr wrap="square" rtlCol="0">
            <a:spAutoFit/>
          </a:bodyPr>
          <a:lstStyle/>
          <a:p>
            <a:r>
              <a:rPr lang="en-US" sz="3600" dirty="0"/>
              <a:t> </a:t>
            </a:r>
            <a:r>
              <a:rPr lang="en-US" sz="3600" dirty="0" smtClean="0"/>
              <a:t>PSJ</a:t>
            </a:r>
            <a:endParaRPr lang="en-US" sz="3600" dirty="0"/>
          </a:p>
        </p:txBody>
      </p:sp>
      <p:sp>
        <p:nvSpPr>
          <p:cNvPr id="12" name="TextBox 11" descr="GMRC"/>
          <p:cNvSpPr txBox="1"/>
          <p:nvPr/>
        </p:nvSpPr>
        <p:spPr>
          <a:xfrm rot="20995320">
            <a:off x="4637738" y="5493601"/>
            <a:ext cx="1541664" cy="646331"/>
          </a:xfrm>
          <a:prstGeom prst="rect">
            <a:avLst/>
          </a:prstGeom>
          <a:noFill/>
        </p:spPr>
        <p:txBody>
          <a:bodyPr wrap="square" rtlCol="0">
            <a:spAutoFit/>
          </a:bodyPr>
          <a:lstStyle/>
          <a:p>
            <a:r>
              <a:rPr lang="en-US" sz="3600" dirty="0" smtClean="0"/>
              <a:t>GMRC</a:t>
            </a:r>
            <a:endParaRPr lang="en-US" sz="3600" dirty="0"/>
          </a:p>
        </p:txBody>
      </p:sp>
      <p:sp>
        <p:nvSpPr>
          <p:cNvPr id="6" name="TextBox 5" descr="LR"/>
          <p:cNvSpPr txBox="1"/>
          <p:nvPr/>
        </p:nvSpPr>
        <p:spPr>
          <a:xfrm rot="307156">
            <a:off x="6701222" y="4841960"/>
            <a:ext cx="1174456" cy="646331"/>
          </a:xfrm>
          <a:prstGeom prst="rect">
            <a:avLst/>
          </a:prstGeom>
          <a:noFill/>
        </p:spPr>
        <p:txBody>
          <a:bodyPr wrap="square" rtlCol="0">
            <a:spAutoFit/>
          </a:bodyPr>
          <a:lstStyle/>
          <a:p>
            <a:r>
              <a:rPr lang="en-US" sz="3600" dirty="0"/>
              <a:t> </a:t>
            </a:r>
            <a:r>
              <a:rPr lang="en-US" sz="3600" dirty="0" smtClean="0"/>
              <a:t>LR</a:t>
            </a:r>
            <a:endParaRPr lang="en-US" sz="3600" dirty="0"/>
          </a:p>
        </p:txBody>
      </p:sp>
      <p:sp>
        <p:nvSpPr>
          <p:cNvPr id="9" name="TextBox 8" descr="PSO"/>
          <p:cNvSpPr txBox="1"/>
          <p:nvPr/>
        </p:nvSpPr>
        <p:spPr>
          <a:xfrm rot="307156">
            <a:off x="6873116" y="3251508"/>
            <a:ext cx="1174456" cy="646331"/>
          </a:xfrm>
          <a:prstGeom prst="rect">
            <a:avLst/>
          </a:prstGeom>
          <a:noFill/>
        </p:spPr>
        <p:txBody>
          <a:bodyPr wrap="square" rtlCol="0">
            <a:spAutoFit/>
          </a:bodyPr>
          <a:lstStyle/>
          <a:p>
            <a:r>
              <a:rPr lang="en-US" sz="3600" dirty="0"/>
              <a:t> </a:t>
            </a:r>
            <a:r>
              <a:rPr lang="en-US" sz="3600" dirty="0" smtClean="0"/>
              <a:t>PSO</a:t>
            </a:r>
            <a:endParaRPr lang="en-US" sz="3600" dirty="0"/>
          </a:p>
        </p:txBody>
      </p:sp>
      <p:sp>
        <p:nvSpPr>
          <p:cNvPr id="8" name="TextBox 7" descr="OE/RR"/>
          <p:cNvSpPr txBox="1"/>
          <p:nvPr/>
        </p:nvSpPr>
        <p:spPr>
          <a:xfrm rot="1417302">
            <a:off x="6447552" y="1215409"/>
            <a:ext cx="1681794" cy="646331"/>
          </a:xfrm>
          <a:prstGeom prst="rect">
            <a:avLst/>
          </a:prstGeom>
          <a:noFill/>
        </p:spPr>
        <p:txBody>
          <a:bodyPr wrap="square" rtlCol="0">
            <a:spAutoFit/>
          </a:bodyPr>
          <a:lstStyle/>
          <a:p>
            <a:r>
              <a:rPr lang="en-US" sz="3600" dirty="0" smtClean="0"/>
              <a:t>OE/RR</a:t>
            </a:r>
            <a:endParaRPr lang="en-US" sz="3600" dirty="0"/>
          </a:p>
        </p:txBody>
      </p:sp>
      <p:sp>
        <p:nvSpPr>
          <p:cNvPr id="3" name="TextBox 2" descr="ORZ"/>
          <p:cNvSpPr txBox="1"/>
          <p:nvPr/>
        </p:nvSpPr>
        <p:spPr>
          <a:xfrm rot="20382352">
            <a:off x="2666434" y="708630"/>
            <a:ext cx="1174456" cy="646331"/>
          </a:xfrm>
          <a:prstGeom prst="rect">
            <a:avLst/>
          </a:prstGeom>
          <a:noFill/>
        </p:spPr>
        <p:txBody>
          <a:bodyPr wrap="square" rtlCol="0">
            <a:spAutoFit/>
          </a:bodyPr>
          <a:lstStyle/>
          <a:p>
            <a:r>
              <a:rPr lang="en-US" sz="3600" dirty="0" smtClean="0"/>
              <a:t>ORZ</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mple quick order menu for lab panels"/>
          <p:cNvPicPr>
            <a:picLocks noChangeAspect="1" noChangeArrowheads="1"/>
          </p:cNvPicPr>
          <p:nvPr/>
        </p:nvPicPr>
        <p:blipFill>
          <a:blip r:embed="rId3" cstate="print"/>
          <a:srcRect r="69672" b="57056"/>
          <a:stretch>
            <a:fillRect/>
          </a:stretch>
        </p:blipFill>
        <p:spPr bwMode="auto">
          <a:xfrm>
            <a:off x="152400" y="76200"/>
            <a:ext cx="5165653" cy="4191001"/>
          </a:xfrm>
          <a:prstGeom prst="rect">
            <a:avLst/>
          </a:prstGeom>
          <a:noFill/>
          <a:ln w="9525">
            <a:solidFill>
              <a:schemeClr val="tx1"/>
            </a:solidFill>
            <a:miter lim="800000"/>
            <a:headEnd/>
            <a:tailEnd/>
          </a:ln>
        </p:spPr>
      </p:pic>
      <p:pic>
        <p:nvPicPr>
          <p:cNvPr id="3075" name="Picture 3" descr="Order Menu Management menu with QO Enter/edit quick orders  highlighted"/>
          <p:cNvPicPr>
            <a:picLocks noChangeAspect="1" noChangeArrowheads="1"/>
          </p:cNvPicPr>
          <p:nvPr/>
        </p:nvPicPr>
        <p:blipFill>
          <a:blip r:embed="rId4" cstate="print"/>
          <a:srcRect l="2528" t="10721" r="38704" b="59619"/>
          <a:stretch>
            <a:fillRect/>
          </a:stretch>
        </p:blipFill>
        <p:spPr bwMode="auto">
          <a:xfrm>
            <a:off x="1981200" y="3962400"/>
            <a:ext cx="7086600" cy="2819400"/>
          </a:xfrm>
          <a:prstGeom prst="rect">
            <a:avLst/>
          </a:prstGeom>
          <a:noFill/>
          <a:ln w="9525">
            <a:solidFill>
              <a:schemeClr val="tx1"/>
            </a:solidFill>
            <a:miter lim="800000"/>
            <a:headEnd/>
            <a:tailEnd/>
          </a:ln>
        </p:spPr>
      </p:pic>
      <p:sp>
        <p:nvSpPr>
          <p:cNvPr id="5" name="Rounded Rectangle 4"/>
          <p:cNvSpPr/>
          <p:nvPr/>
        </p:nvSpPr>
        <p:spPr>
          <a:xfrm>
            <a:off x="2209800" y="5105400"/>
            <a:ext cx="5715000" cy="3810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lect Quick Order Name screen.&#10;&#10;ORZQ  LAB  Ferritin  STAT entered&#10;&#10;VistA asks if we are adding ORZQ LAB FERRITIN STAT as a new order dialog and Y is entered"/>
          <p:cNvPicPr>
            <a:picLocks noChangeAspect="1" noChangeArrowheads="1"/>
          </p:cNvPicPr>
          <p:nvPr/>
        </p:nvPicPr>
        <p:blipFill>
          <a:blip r:embed="rId3" cstate="print"/>
          <a:srcRect l="2629" t="10549" r="30407" b="20879"/>
          <a:stretch>
            <a:fillRect/>
          </a:stretch>
        </p:blipFill>
        <p:spPr bwMode="auto">
          <a:xfrm>
            <a:off x="68318" y="0"/>
            <a:ext cx="9112468"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TYPE OF QUICK ORDER: LAB  LABORATORY&#10;NAME: ORZQ LAB FERRITIN STAT   Replace &#10;DISPLAY TEXT: Ferritin Stat&#10;VERIFY ORDER: N  NO&#10;DESCRIPTION:&#10;  No existing text&#10;  Edit? NO// &#10;Lab Test: ferritin      FERRITIN&#10;"/>
          <p:cNvSpPr/>
          <p:nvPr/>
        </p:nvSpPr>
        <p:spPr>
          <a:xfrm>
            <a:off x="1600200" y="1161395"/>
            <a:ext cx="5867400" cy="4401205"/>
          </a:xfrm>
          <a:prstGeom prst="rect">
            <a:avLst/>
          </a:prstGeom>
          <a:solidFill>
            <a:srgbClr val="002060"/>
          </a:solidFill>
          <a:ln>
            <a:solidFill>
              <a:schemeClr val="tx1"/>
            </a:solidFill>
          </a:ln>
        </p:spPr>
        <p:txBody>
          <a:bodyPr wrap="square">
            <a:spAutoFit/>
          </a:bodyPr>
          <a:lstStyle/>
          <a:p>
            <a:r>
              <a:rPr lang="en-US" sz="2800" dirty="0" smtClean="0"/>
              <a:t>TYPE OF QUICK ORDER: LAB  LABORATORY</a:t>
            </a:r>
          </a:p>
          <a:p>
            <a:r>
              <a:rPr lang="en-US" sz="2800" dirty="0" smtClean="0"/>
              <a:t>NAME: ORZQ LAB FERRITIN STAT   Replace </a:t>
            </a:r>
          </a:p>
          <a:p>
            <a:r>
              <a:rPr lang="en-US" sz="2800" dirty="0" smtClean="0"/>
              <a:t>DISPLAY TEXT: Ferritin Stat</a:t>
            </a:r>
          </a:p>
          <a:p>
            <a:r>
              <a:rPr lang="en-US" sz="2800" dirty="0" smtClean="0"/>
              <a:t>VERIFY ORDER: N  NO</a:t>
            </a:r>
          </a:p>
          <a:p>
            <a:r>
              <a:rPr lang="en-US" sz="2800" dirty="0" smtClean="0"/>
              <a:t>DESCRIPTION:</a:t>
            </a:r>
          </a:p>
          <a:p>
            <a:r>
              <a:rPr lang="en-US" sz="2800" dirty="0" smtClean="0"/>
              <a:t>  No existing text</a:t>
            </a:r>
          </a:p>
          <a:p>
            <a:r>
              <a:rPr lang="en-US" sz="2800" dirty="0" smtClean="0"/>
              <a:t>  Edit? NO// </a:t>
            </a:r>
          </a:p>
          <a:p>
            <a:r>
              <a:rPr lang="en-US" sz="2800" dirty="0" smtClean="0"/>
              <a:t>Lab Test: ferritin      FERRITIN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Collected By: Immediate collect by blood team&#10;Collection Sample: BLOOD (GOLD)// &#10;Collection Date/Time: NOW+3'  (AUG 13, 2013@10:26)&#10;How often: O&#10;     1   ONCE       &#10;     2   ONE TIME       &#10;CHOOSE 1-2: 2  ONE TIME     &#10;"/>
          <p:cNvSpPr/>
          <p:nvPr/>
        </p:nvSpPr>
        <p:spPr>
          <a:xfrm>
            <a:off x="533400" y="1642170"/>
            <a:ext cx="8001000" cy="3539430"/>
          </a:xfrm>
          <a:prstGeom prst="rect">
            <a:avLst/>
          </a:prstGeom>
          <a:solidFill>
            <a:srgbClr val="002060"/>
          </a:solidFill>
          <a:ln>
            <a:solidFill>
              <a:schemeClr val="tx1"/>
            </a:solidFill>
          </a:ln>
        </p:spPr>
        <p:txBody>
          <a:bodyPr wrap="square">
            <a:spAutoFit/>
          </a:bodyPr>
          <a:lstStyle/>
          <a:p>
            <a:r>
              <a:rPr lang="en-US" sz="2800" dirty="0" smtClean="0"/>
              <a:t>Collected By: Immediate collect by blood team</a:t>
            </a:r>
          </a:p>
          <a:p>
            <a:r>
              <a:rPr lang="en-US" sz="2800" dirty="0" smtClean="0"/>
              <a:t>Collection Sample: BLOOD (GOLD)// </a:t>
            </a:r>
          </a:p>
          <a:p>
            <a:r>
              <a:rPr lang="en-US" sz="2800" dirty="0" smtClean="0"/>
              <a:t>Collection Date/Time: NOW+3'  (AUG 13, 2013@10:26)</a:t>
            </a:r>
          </a:p>
          <a:p>
            <a:r>
              <a:rPr lang="en-US" sz="2800" dirty="0" smtClean="0"/>
              <a:t>How often: O</a:t>
            </a:r>
          </a:p>
          <a:p>
            <a:r>
              <a:rPr lang="en-US" sz="2800" dirty="0" smtClean="0"/>
              <a:t>     1   ONCE       </a:t>
            </a:r>
          </a:p>
          <a:p>
            <a:r>
              <a:rPr lang="en-US" sz="2800" dirty="0" smtClean="0"/>
              <a:t>     2   ONE TIME       </a:t>
            </a:r>
          </a:p>
          <a:p>
            <a:r>
              <a:rPr lang="en-US" sz="2800" dirty="0" smtClean="0"/>
              <a:t>CHOOSE 1-2: 2  ONE TIME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10;                Lab Test: FERRITIN&#10;                Collected By: Immediate collect by blood team&#10;                Collection Sample: BLOOD (GOLD)&#10;                Specimen: SERUM&#10;        Collection Date/Time: 3 MINUTES FROM NOW&#10;                How often: ONE TIME&#10;------------------------------------------------------------------------&#10;(P)lace, (E)dit, or (C)ancel this quick order? PLACE// PLACE&#10;Auto-accept this order? NO// YES&#10;"/>
          <p:cNvSpPr/>
          <p:nvPr/>
        </p:nvSpPr>
        <p:spPr>
          <a:xfrm>
            <a:off x="457200" y="1035308"/>
            <a:ext cx="8229600" cy="4832092"/>
          </a:xfrm>
          <a:prstGeom prst="rect">
            <a:avLst/>
          </a:prstGeom>
          <a:solidFill>
            <a:srgbClr val="002060"/>
          </a:solidFill>
          <a:ln>
            <a:solidFill>
              <a:schemeClr val="tx1"/>
            </a:solidFill>
          </a:ln>
        </p:spPr>
        <p:txBody>
          <a:bodyPr wrap="square">
            <a:spAutoFit/>
          </a:bodyPr>
          <a:lstStyle/>
          <a:p>
            <a:r>
              <a:rPr lang="en-US" sz="2800" dirty="0" smtClean="0"/>
              <a:t>------------------------------------------------------------------------</a:t>
            </a:r>
          </a:p>
          <a:p>
            <a:r>
              <a:rPr lang="en-US" sz="2800" dirty="0" smtClean="0"/>
              <a:t>                Lab Test: FERRITIN</a:t>
            </a:r>
          </a:p>
          <a:p>
            <a:r>
              <a:rPr lang="en-US" sz="2800" dirty="0" smtClean="0"/>
              <a:t>                Collected By: Immediate collect by blood team</a:t>
            </a:r>
          </a:p>
          <a:p>
            <a:r>
              <a:rPr lang="en-US" sz="2800" dirty="0" smtClean="0"/>
              <a:t>                Collection Sample: BLOOD (GOLD)</a:t>
            </a:r>
          </a:p>
          <a:p>
            <a:r>
              <a:rPr lang="en-US" sz="2800" dirty="0" smtClean="0"/>
              <a:t>                Specimen: SERUM</a:t>
            </a:r>
          </a:p>
          <a:p>
            <a:r>
              <a:rPr lang="en-US" sz="2800" dirty="0" smtClean="0"/>
              <a:t>        Collection Date/Time: 3 MINUTES FROM NOW</a:t>
            </a:r>
          </a:p>
          <a:p>
            <a:r>
              <a:rPr lang="en-US" sz="2800" dirty="0" smtClean="0"/>
              <a:t>                How often: ONE TIME</a:t>
            </a:r>
          </a:p>
          <a:p>
            <a:r>
              <a:rPr lang="en-US" sz="2800" dirty="0" smtClean="0"/>
              <a:t>------------------------------------------------------------------------</a:t>
            </a:r>
          </a:p>
          <a:p>
            <a:r>
              <a:rPr lang="en-US" sz="2800" dirty="0" smtClean="0"/>
              <a:t>(P)lace, (E)dit, or (C)ancel this quick order? PLACE// PLACE</a:t>
            </a:r>
          </a:p>
          <a:p>
            <a:r>
              <a:rPr lang="en-US" sz="2800" dirty="0" smtClean="0"/>
              <a:t>Auto-accept this order? NO// YES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Verify      Auto accept                Behavior&#10;No            No                               Full ordering dialog shows&#10;                     &#10;Yes           No                              Accept/Edit/Cancel dialog&#10;                                                   shows before order is placed&#10;&#10;No            Yes                             Order is placed without further&#10;                                                   user interaction             &#10;&#10;Yes           Yes                             Accept/Edit/Cancel dialog shows before order is placed&#10;&#10;"/>
          <p:cNvGraphicFramePr>
            <a:graphicFrameLocks noGrp="1"/>
          </p:cNvGraphicFramePr>
          <p:nvPr>
            <p:extLst>
              <p:ext uri="{D42A27DB-BD31-4B8C-83A1-F6EECF244321}">
                <p14:modId xmlns:p14="http://schemas.microsoft.com/office/powerpoint/2010/main" val="1557962047"/>
              </p:ext>
            </p:extLst>
          </p:nvPr>
        </p:nvGraphicFramePr>
        <p:xfrm>
          <a:off x="304800" y="685800"/>
          <a:ext cx="8458199" cy="5486400"/>
        </p:xfrm>
        <a:graphic>
          <a:graphicData uri="http://schemas.openxmlformats.org/drawingml/2006/table">
            <a:tbl>
              <a:tblPr>
                <a:tableStyleId>{5C22544A-7EE6-4342-B048-85BDC9FD1C3A}</a:tableStyleId>
              </a:tblPr>
              <a:tblGrid>
                <a:gridCol w="1153391"/>
                <a:gridCol w="1737562"/>
                <a:gridCol w="5567246"/>
              </a:tblGrid>
              <a:tr h="1146412">
                <a:tc>
                  <a:txBody>
                    <a:bodyPr/>
                    <a:lstStyle/>
                    <a:p>
                      <a:pPr marL="0" marR="0" algn="ctr">
                        <a:spcBef>
                          <a:spcPts val="0"/>
                        </a:spcBef>
                        <a:spcAft>
                          <a:spcPts val="600"/>
                        </a:spcAft>
                      </a:pPr>
                      <a:r>
                        <a:rPr lang="en-US" sz="2800" dirty="0">
                          <a:effectLst/>
                        </a:rPr>
                        <a:t>Verify</a:t>
                      </a:r>
                      <a:endParaRPr lang="en-US" sz="2800" dirty="0">
                        <a:effectLst/>
                        <a:latin typeface="Times New Roman"/>
                        <a:ea typeface="Times New Roman"/>
                      </a:endParaRPr>
                    </a:p>
                  </a:txBody>
                  <a:tcPr marL="68580" marR="68580" marT="0" marB="0" anchor="b">
                    <a:solidFill>
                      <a:schemeClr val="accent6">
                        <a:lumMod val="75000"/>
                      </a:schemeClr>
                    </a:solidFill>
                  </a:tcPr>
                </a:tc>
                <a:tc>
                  <a:txBody>
                    <a:bodyPr/>
                    <a:lstStyle/>
                    <a:p>
                      <a:pPr marL="0" marR="0" algn="ctr">
                        <a:spcBef>
                          <a:spcPts val="0"/>
                        </a:spcBef>
                        <a:spcAft>
                          <a:spcPts val="600"/>
                        </a:spcAft>
                      </a:pPr>
                      <a:r>
                        <a:rPr lang="en-US" sz="2800" dirty="0">
                          <a:effectLst/>
                        </a:rPr>
                        <a:t>Auto-Accept</a:t>
                      </a:r>
                      <a:endParaRPr lang="en-US" sz="2800" dirty="0">
                        <a:effectLst/>
                        <a:latin typeface="Times New Roman"/>
                        <a:ea typeface="Times New Roman"/>
                      </a:endParaRPr>
                    </a:p>
                  </a:txBody>
                  <a:tcPr marL="68580" marR="68580" marT="0" marB="0" anchor="b">
                    <a:solidFill>
                      <a:schemeClr val="accent6">
                        <a:lumMod val="75000"/>
                      </a:schemeClr>
                    </a:solidFill>
                  </a:tcPr>
                </a:tc>
                <a:tc>
                  <a:txBody>
                    <a:bodyPr/>
                    <a:lstStyle/>
                    <a:p>
                      <a:pPr marL="0" marR="0" algn="ctr">
                        <a:spcBef>
                          <a:spcPts val="0"/>
                        </a:spcBef>
                        <a:spcAft>
                          <a:spcPts val="600"/>
                        </a:spcAft>
                      </a:pPr>
                      <a:r>
                        <a:rPr lang="en-US" sz="2800" dirty="0">
                          <a:effectLst/>
                        </a:rPr>
                        <a:t>Behavior</a:t>
                      </a:r>
                      <a:endParaRPr lang="en-US" sz="2800" dirty="0">
                        <a:effectLst/>
                        <a:latin typeface="Times New Roman"/>
                        <a:ea typeface="Times New Roman"/>
                      </a:endParaRPr>
                    </a:p>
                  </a:txBody>
                  <a:tcPr marL="68580" marR="68580" marT="0" marB="0" anchor="b">
                    <a:solidFill>
                      <a:schemeClr val="accent6">
                        <a:lumMod val="75000"/>
                      </a:schemeClr>
                    </a:solidFill>
                  </a:tcPr>
                </a:tc>
              </a:tr>
              <a:tr h="900752">
                <a:tc>
                  <a:txBody>
                    <a:bodyPr/>
                    <a:lstStyle/>
                    <a:p>
                      <a:pPr marL="0" marR="0">
                        <a:spcBef>
                          <a:spcPts val="0"/>
                        </a:spcBef>
                        <a:spcAft>
                          <a:spcPts val="600"/>
                        </a:spcAft>
                      </a:pPr>
                      <a:r>
                        <a:rPr lang="en-US" sz="2800" dirty="0">
                          <a:effectLst/>
                        </a:rPr>
                        <a:t>No</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No</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Full ordering dialog shows</a:t>
                      </a:r>
                      <a:endParaRPr lang="en-US" sz="2800" dirty="0">
                        <a:effectLst/>
                        <a:latin typeface="Times New Roman"/>
                        <a:ea typeface="Times New Roman"/>
                      </a:endParaRPr>
                    </a:p>
                  </a:txBody>
                  <a:tcPr marL="68580" marR="68580" marT="0" marB="0"/>
                </a:tc>
              </a:tr>
              <a:tr h="1146412">
                <a:tc>
                  <a:txBody>
                    <a:bodyPr/>
                    <a:lstStyle/>
                    <a:p>
                      <a:pPr marL="0" marR="0">
                        <a:spcBef>
                          <a:spcPts val="0"/>
                        </a:spcBef>
                        <a:spcAft>
                          <a:spcPts val="600"/>
                        </a:spcAft>
                      </a:pPr>
                      <a:r>
                        <a:rPr lang="en-US" sz="2800" dirty="0">
                          <a:effectLst/>
                        </a:rPr>
                        <a:t>Yes</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No</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Accept/Edit/Cancel dialog shows before order is placed</a:t>
                      </a:r>
                      <a:endParaRPr lang="en-US" sz="2800" dirty="0">
                        <a:effectLst/>
                        <a:latin typeface="Times New Roman"/>
                        <a:ea typeface="Times New Roman"/>
                      </a:endParaRPr>
                    </a:p>
                  </a:txBody>
                  <a:tcPr marL="68580" marR="68580" marT="0" marB="0"/>
                </a:tc>
              </a:tr>
              <a:tr h="1146412">
                <a:tc>
                  <a:txBody>
                    <a:bodyPr/>
                    <a:lstStyle/>
                    <a:p>
                      <a:pPr marL="0" marR="0">
                        <a:spcBef>
                          <a:spcPts val="0"/>
                        </a:spcBef>
                        <a:spcAft>
                          <a:spcPts val="600"/>
                        </a:spcAft>
                      </a:pPr>
                      <a:r>
                        <a:rPr lang="en-US" sz="2800" dirty="0">
                          <a:effectLst/>
                        </a:rPr>
                        <a:t>No</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Yes</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Order is placed without further user interaction</a:t>
                      </a:r>
                      <a:endParaRPr lang="en-US" sz="2800" dirty="0">
                        <a:effectLst/>
                        <a:latin typeface="Times New Roman"/>
                        <a:ea typeface="Times New Roman"/>
                      </a:endParaRPr>
                    </a:p>
                  </a:txBody>
                  <a:tcPr marL="68580" marR="68580" marT="0" marB="0"/>
                </a:tc>
              </a:tr>
              <a:tr h="1146412">
                <a:tc>
                  <a:txBody>
                    <a:bodyPr/>
                    <a:lstStyle/>
                    <a:p>
                      <a:pPr marL="0" marR="0">
                        <a:spcBef>
                          <a:spcPts val="0"/>
                        </a:spcBef>
                        <a:spcAft>
                          <a:spcPts val="600"/>
                        </a:spcAft>
                      </a:pPr>
                      <a:r>
                        <a:rPr lang="en-US" sz="2800" dirty="0">
                          <a:effectLst/>
                        </a:rPr>
                        <a:t>Yes</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Yes</a:t>
                      </a:r>
                      <a:endParaRPr lang="en-US" sz="2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2800" dirty="0">
                          <a:effectLst/>
                        </a:rPr>
                        <a:t>Accept/Edit/Cancel dialog shows before order is placed</a:t>
                      </a:r>
                      <a:endParaRPr lang="en-US" sz="2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5971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Cancel button"/>
          <p:cNvSpPr txBox="1"/>
          <p:nvPr/>
        </p:nvSpPr>
        <p:spPr>
          <a:xfrm>
            <a:off x="5955355" y="6019800"/>
            <a:ext cx="806631" cy="369332"/>
          </a:xfrm>
          <a:prstGeom prst="rect">
            <a:avLst/>
          </a:prstGeom>
          <a:solidFill>
            <a:schemeClr val="tx1">
              <a:lumMod val="95000"/>
            </a:schemeClr>
          </a:solidFill>
        </p:spPr>
        <p:txBody>
          <a:bodyPr wrap="none" rtlCol="0">
            <a:spAutoFit/>
          </a:bodyPr>
          <a:lstStyle/>
          <a:p>
            <a:r>
              <a:rPr lang="en-US" dirty="0" smtClean="0">
                <a:solidFill>
                  <a:schemeClr val="bg1"/>
                </a:solidFill>
              </a:rPr>
              <a:t>Cancel</a:t>
            </a:r>
            <a:endParaRPr lang="en-US" dirty="0">
              <a:solidFill>
                <a:schemeClr val="bg1"/>
              </a:solidFill>
            </a:endParaRPr>
          </a:p>
        </p:txBody>
      </p:sp>
      <p:sp>
        <p:nvSpPr>
          <p:cNvPr id="6" name="TextBox 5" descr="Edit button"/>
          <p:cNvSpPr txBox="1"/>
          <p:nvPr/>
        </p:nvSpPr>
        <p:spPr>
          <a:xfrm>
            <a:off x="4343400" y="6019800"/>
            <a:ext cx="545149" cy="369332"/>
          </a:xfrm>
          <a:prstGeom prst="rect">
            <a:avLst/>
          </a:prstGeom>
          <a:solidFill>
            <a:schemeClr val="tx1">
              <a:lumMod val="95000"/>
            </a:schemeClr>
          </a:solidFill>
        </p:spPr>
        <p:txBody>
          <a:bodyPr wrap="none" rtlCol="0">
            <a:spAutoFit/>
          </a:bodyPr>
          <a:lstStyle/>
          <a:p>
            <a:r>
              <a:rPr lang="en-US" dirty="0" smtClean="0">
                <a:solidFill>
                  <a:schemeClr val="bg1"/>
                </a:solidFill>
              </a:rPr>
              <a:t>Edit</a:t>
            </a:r>
            <a:endParaRPr lang="en-US" dirty="0">
              <a:solidFill>
                <a:schemeClr val="bg1"/>
              </a:solidFill>
            </a:endParaRPr>
          </a:p>
        </p:txBody>
      </p:sp>
      <p:sp>
        <p:nvSpPr>
          <p:cNvPr id="3" name="TextBox 2" descr="Accept button"/>
          <p:cNvSpPr txBox="1"/>
          <p:nvPr/>
        </p:nvSpPr>
        <p:spPr>
          <a:xfrm>
            <a:off x="2590800" y="6019800"/>
            <a:ext cx="826445" cy="369332"/>
          </a:xfrm>
          <a:prstGeom prst="rect">
            <a:avLst/>
          </a:prstGeom>
          <a:solidFill>
            <a:schemeClr val="tx1">
              <a:lumMod val="95000"/>
            </a:schemeClr>
          </a:solidFill>
        </p:spPr>
        <p:txBody>
          <a:bodyPr wrap="none" rtlCol="0">
            <a:spAutoFit/>
          </a:bodyPr>
          <a:lstStyle/>
          <a:p>
            <a:r>
              <a:rPr lang="en-US" dirty="0" smtClean="0">
                <a:solidFill>
                  <a:schemeClr val="bg1"/>
                </a:solidFill>
              </a:rPr>
              <a:t>Accept</a:t>
            </a:r>
            <a:endParaRPr lang="en-US" dirty="0">
              <a:solidFill>
                <a:schemeClr val="bg1"/>
              </a:solidFill>
            </a:endParaRPr>
          </a:p>
        </p:txBody>
      </p:sp>
      <p:grpSp>
        <p:nvGrpSpPr>
          <p:cNvPr id="2" name="Group 1" descr="Edit button"/>
          <p:cNvGrpSpPr/>
          <p:nvPr/>
        </p:nvGrpSpPr>
        <p:grpSpPr>
          <a:xfrm>
            <a:off x="28902" y="0"/>
            <a:ext cx="9067800" cy="6858000"/>
            <a:chOff x="861236" y="228600"/>
            <a:chExt cx="7444565" cy="5286635"/>
          </a:xfrm>
        </p:grpSpPr>
        <p:pic>
          <p:nvPicPr>
            <p:cNvPr id="1026" name="Picture 2" descr="New Order menu "/>
            <p:cNvPicPr>
              <a:picLocks noChangeAspect="1" noChangeArrowheads="1"/>
            </p:cNvPicPr>
            <p:nvPr/>
          </p:nvPicPr>
          <p:blipFill rotWithShape="1">
            <a:blip r:embed="rId3">
              <a:extLst>
                <a:ext uri="{28A0092B-C50C-407E-A947-70E740481C1C}">
                  <a14:useLocalDpi xmlns:a14="http://schemas.microsoft.com/office/drawing/2010/main" val="0"/>
                </a:ext>
              </a:extLst>
            </a:blip>
            <a:srcRect l="7310" t="74394" r="9656"/>
            <a:stretch/>
          </p:blipFill>
          <p:spPr bwMode="auto">
            <a:xfrm>
              <a:off x="861236" y="4267200"/>
              <a:ext cx="7444564" cy="1248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quot;&quot;"/>
            <p:cNvPicPr/>
            <p:nvPr/>
          </p:nvPicPr>
          <p:blipFill rotWithShape="1">
            <a:blip r:embed="rId4" cstate="print"/>
            <a:srcRect r="35927" b="69005"/>
            <a:stretch/>
          </p:blipFill>
          <p:spPr bwMode="auto">
            <a:xfrm>
              <a:off x="861237" y="228600"/>
              <a:ext cx="7444564" cy="4038600"/>
            </a:xfrm>
            <a:prstGeom prst="rect">
              <a:avLst/>
            </a:prstGeom>
            <a:noFill/>
            <a:ln w="9525">
              <a:solidFill>
                <a:schemeClr val="tx1"/>
              </a:solid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87836" y="2298502"/>
            <a:ext cx="3768328" cy="2260996"/>
            <a:chOff x="1163835" y="1686"/>
            <a:chExt cx="3768328" cy="2260996"/>
          </a:xfrm>
        </p:grpSpPr>
        <p:sp>
          <p:nvSpPr>
            <p:cNvPr id="8" name="Rectangle 7" descr="red rectangle"/>
            <p:cNvSpPr/>
            <p:nvPr/>
          </p:nvSpPr>
          <p:spPr>
            <a:xfrm>
              <a:off x="1163835" y="1686"/>
              <a:ext cx="3768328" cy="2260996"/>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ectangle 8" descr="Quick Orders&#10;"/>
            <p:cNvSpPr/>
            <p:nvPr/>
          </p:nvSpPr>
          <p:spPr>
            <a:xfrm>
              <a:off x="1163835" y="1686"/>
              <a:ext cx="3768328" cy="22609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kern="1200" dirty="0" smtClean="0"/>
                <a:t>Quick Orders</a:t>
              </a:r>
              <a:endParaRPr lang="en-US" sz="6300" kern="1200" dirty="0"/>
            </a:p>
          </p:txBody>
        </p:sp>
      </p:grpSp>
    </p:spTree>
    <p:extLst>
      <p:ext uri="{BB962C8B-B14F-4D97-AF65-F5344CB8AC3E}">
        <p14:creationId xmlns:p14="http://schemas.microsoft.com/office/powerpoint/2010/main" val="111582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lgn="ctr">
              <a:buNone/>
            </a:pPr>
            <a:r>
              <a:rPr lang="en-US" sz="4000" dirty="0" smtClean="0"/>
              <a:t>How long have you been a CAC/ Informatics Specialist?</a:t>
            </a:r>
            <a:endParaRPr lang="en-US" sz="4000" dirty="0"/>
          </a:p>
          <a:p>
            <a:pPr marL="1314450" lvl="2" indent="-514350">
              <a:buFont typeface="+mj-lt"/>
              <a:buAutoNum type="alphaUcPeriod"/>
            </a:pPr>
            <a:r>
              <a:rPr lang="en-US" sz="3600" dirty="0" smtClean="0"/>
              <a:t>0-5 years</a:t>
            </a:r>
          </a:p>
          <a:p>
            <a:pPr marL="1314450" lvl="2" indent="-514350">
              <a:buFont typeface="+mj-lt"/>
              <a:buAutoNum type="alphaUcPeriod"/>
            </a:pPr>
            <a:r>
              <a:rPr lang="en-US" sz="3600" dirty="0" smtClean="0"/>
              <a:t>6-15 years</a:t>
            </a:r>
          </a:p>
          <a:p>
            <a:pPr marL="1314450" lvl="2" indent="-514350">
              <a:buFont typeface="+mj-lt"/>
              <a:buAutoNum type="alphaUcPeriod"/>
            </a:pPr>
            <a:r>
              <a:rPr lang="en-US" sz="3600" dirty="0" smtClean="0"/>
              <a:t>16-25 years</a:t>
            </a:r>
          </a:p>
          <a:p>
            <a:pPr marL="1314450" lvl="2" indent="-514350">
              <a:buFont typeface="+mj-lt"/>
              <a:buAutoNum type="alphaUcPeriod"/>
            </a:pPr>
            <a:r>
              <a:rPr lang="en-US" sz="3600" dirty="0" smtClean="0"/>
              <a:t>As long as I can remember (&gt;25 yrs)</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26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23401778"/>
              </p:ext>
            </p:extLst>
          </p:nvPr>
        </p:nvGraphicFramePr>
        <p:xfrm>
          <a:off x="1524000" y="990600"/>
          <a:ext cx="60960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eturn to Clinic dialog box"/>
          <p:cNvPicPr>
            <a:picLocks noChangeAspect="1" noChangeArrowheads="1"/>
          </p:cNvPicPr>
          <p:nvPr/>
        </p:nvPicPr>
        <p:blipFill>
          <a:blip r:embed="rId3" cstate="print"/>
          <a:srcRect l="23333" t="8222" r="40556" b="58889"/>
          <a:stretch>
            <a:fillRect/>
          </a:stretch>
        </p:blipFill>
        <p:spPr bwMode="auto">
          <a:xfrm>
            <a:off x="50716" y="189"/>
            <a:ext cx="9061752" cy="68105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Select Clinical Coordinator Menu Option:  CPRS  CPRS Manager Menu&#10;  CL Clinician Menu…&#10; NM Nurse Menu…&#10; WC  Ward Clerk Menu…&#10; PE CPRS Configuration (Clin Coord)…&#10;Select CPRS Menu Option:  PE&#10;"/>
          <p:cNvSpPr/>
          <p:nvPr/>
        </p:nvSpPr>
        <p:spPr>
          <a:xfrm>
            <a:off x="15766" y="1447800"/>
            <a:ext cx="9128234" cy="3170099"/>
          </a:xfrm>
          <a:prstGeom prst="rect">
            <a:avLst/>
          </a:prstGeom>
          <a:solidFill>
            <a:srgbClr val="002060"/>
          </a:solidFill>
          <a:ln>
            <a:solidFill>
              <a:schemeClr val="tx1"/>
            </a:solidFill>
          </a:ln>
        </p:spPr>
        <p:txBody>
          <a:bodyPr wrap="square">
            <a:spAutoFit/>
          </a:bodyPr>
          <a:lstStyle/>
          <a:p>
            <a:r>
              <a:rPr lang="en-US" sz="2500" dirty="0" smtClean="0"/>
              <a:t>Select Clinical Coordinator Menu Option:  CPRS  CPRS Manager Menu</a:t>
            </a:r>
          </a:p>
          <a:p>
            <a:r>
              <a:rPr lang="en-US" sz="2500" dirty="0" smtClean="0"/>
              <a:t> </a:t>
            </a:r>
          </a:p>
          <a:p>
            <a:r>
              <a:rPr lang="en-US" sz="2500" dirty="0"/>
              <a:t>	</a:t>
            </a:r>
            <a:r>
              <a:rPr lang="en-US" sz="2500" dirty="0" smtClean="0"/>
              <a:t>CL	Clinician Menu…</a:t>
            </a:r>
          </a:p>
          <a:p>
            <a:r>
              <a:rPr lang="en-US" sz="2500" dirty="0"/>
              <a:t>	</a:t>
            </a:r>
            <a:r>
              <a:rPr lang="en-US" sz="2500" dirty="0" smtClean="0"/>
              <a:t>NM	Nurse Menu…</a:t>
            </a:r>
          </a:p>
          <a:p>
            <a:r>
              <a:rPr lang="en-US" sz="2500" dirty="0"/>
              <a:t>	</a:t>
            </a:r>
            <a:r>
              <a:rPr lang="en-US" sz="2500" dirty="0" smtClean="0"/>
              <a:t>WC 	Ward Clerk Menu…</a:t>
            </a:r>
          </a:p>
          <a:p>
            <a:r>
              <a:rPr lang="en-US" sz="2500" dirty="0"/>
              <a:t>	</a:t>
            </a:r>
            <a:r>
              <a:rPr lang="en-US" sz="2500" dirty="0" smtClean="0"/>
              <a:t>PE	CPRS Configuration (Clin Coord)…</a:t>
            </a:r>
          </a:p>
          <a:p>
            <a:endParaRPr lang="en-US" sz="2500" dirty="0"/>
          </a:p>
          <a:p>
            <a:r>
              <a:rPr lang="en-US" sz="2500" dirty="0" smtClean="0"/>
              <a:t>Select CPRS Menu Option:  PE</a:t>
            </a:r>
            <a:endParaRPr lang="en-US" sz="2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AL Allocate OE/RR Security Keys&#10;KK Check for Multiple Keys&#10;DC Edit DC Reasons&#10;GP GUI Parameters…&#10;GA GUI Access – Tabs, RPL&#10;MI Miscellaneous Parameters&#10;NO Notification Mgmt Menu…&#10;OC Order Checking Mgmt Menu…&#10;MM Order Menu Management        (highlighted)             &#10;LI Patient List Mgmt Menu…&#10;FP Print Formats&#10;PR Print/Report Parameters…&#10;US Unsigned orders search&#10;EX Set Unsigned Orders View on Exit&#10;NA Search orders by Nature or Status&#10;CM Care Management Menu&#10;DO Event Delayed Orders Menu&#10;LO Lapsed Orders search&#10;&#10;Select CPRS Configuration (Clin Coord) Option:&#10;"/>
          <p:cNvSpPr txBox="1"/>
          <p:nvPr/>
        </p:nvSpPr>
        <p:spPr>
          <a:xfrm>
            <a:off x="1837034" y="0"/>
            <a:ext cx="5478166" cy="6863417"/>
          </a:xfrm>
          <a:prstGeom prst="rect">
            <a:avLst/>
          </a:prstGeom>
          <a:solidFill>
            <a:schemeClr val="tx1">
              <a:lumMod val="75000"/>
            </a:schemeClr>
          </a:solidFill>
          <a:ln>
            <a:solidFill>
              <a:schemeClr val="tx1"/>
            </a:solidFill>
          </a:ln>
        </p:spPr>
        <p:txBody>
          <a:bodyPr wrap="none" rtlCol="0">
            <a:spAutoFit/>
          </a:bodyPr>
          <a:lstStyle/>
          <a:p>
            <a:r>
              <a:rPr lang="en-US" sz="2200" dirty="0" smtClean="0">
                <a:solidFill>
                  <a:schemeClr val="bg1"/>
                </a:solidFill>
              </a:rPr>
              <a:t>AL	Allocate OE/RR Security Keys</a:t>
            </a:r>
          </a:p>
          <a:p>
            <a:r>
              <a:rPr lang="en-US" sz="2200" dirty="0" smtClean="0">
                <a:solidFill>
                  <a:schemeClr val="bg1"/>
                </a:solidFill>
              </a:rPr>
              <a:t>KK	Check for Multiple Keys</a:t>
            </a:r>
          </a:p>
          <a:p>
            <a:r>
              <a:rPr lang="en-US" sz="2200" dirty="0" smtClean="0">
                <a:solidFill>
                  <a:schemeClr val="bg1"/>
                </a:solidFill>
              </a:rPr>
              <a:t>DC	Edit DC Reasons</a:t>
            </a:r>
          </a:p>
          <a:p>
            <a:r>
              <a:rPr lang="en-US" sz="2200" dirty="0" smtClean="0">
                <a:solidFill>
                  <a:schemeClr val="bg1"/>
                </a:solidFill>
              </a:rPr>
              <a:t>GP	GUI Parameters…</a:t>
            </a:r>
          </a:p>
          <a:p>
            <a:r>
              <a:rPr lang="en-US" sz="2200" dirty="0" smtClean="0">
                <a:solidFill>
                  <a:schemeClr val="bg1"/>
                </a:solidFill>
              </a:rPr>
              <a:t>GA	GUI Access – Tabs, RPL</a:t>
            </a:r>
          </a:p>
          <a:p>
            <a:r>
              <a:rPr lang="en-US" sz="2200" dirty="0" smtClean="0">
                <a:solidFill>
                  <a:schemeClr val="bg1"/>
                </a:solidFill>
              </a:rPr>
              <a:t>MI	Miscellaneous Parameters</a:t>
            </a:r>
          </a:p>
          <a:p>
            <a:r>
              <a:rPr lang="en-US" sz="2200" dirty="0" smtClean="0">
                <a:solidFill>
                  <a:schemeClr val="bg1"/>
                </a:solidFill>
              </a:rPr>
              <a:t>NO	Notification Mgmt Menu…</a:t>
            </a:r>
          </a:p>
          <a:p>
            <a:r>
              <a:rPr lang="en-US" sz="2200" dirty="0" smtClean="0">
                <a:solidFill>
                  <a:schemeClr val="bg1"/>
                </a:solidFill>
              </a:rPr>
              <a:t>OC	Order Checking Mgmt Menu…</a:t>
            </a:r>
          </a:p>
          <a:p>
            <a:endParaRPr lang="en-US" sz="2200" dirty="0">
              <a:solidFill>
                <a:schemeClr val="bg1"/>
              </a:solidFill>
            </a:endParaRPr>
          </a:p>
          <a:p>
            <a:r>
              <a:rPr lang="en-US" sz="2200" dirty="0" smtClean="0">
                <a:solidFill>
                  <a:schemeClr val="bg1"/>
                </a:solidFill>
              </a:rPr>
              <a:t>LI	Patient List Mgmt Menu…</a:t>
            </a:r>
          </a:p>
          <a:p>
            <a:r>
              <a:rPr lang="en-US" sz="2200" dirty="0" smtClean="0">
                <a:solidFill>
                  <a:schemeClr val="bg1"/>
                </a:solidFill>
              </a:rPr>
              <a:t>FP	Print Formats</a:t>
            </a:r>
          </a:p>
          <a:p>
            <a:r>
              <a:rPr lang="en-US" sz="2200" dirty="0" smtClean="0">
                <a:solidFill>
                  <a:schemeClr val="bg1"/>
                </a:solidFill>
              </a:rPr>
              <a:t>PR	Print/Report Parameters…</a:t>
            </a:r>
          </a:p>
          <a:p>
            <a:r>
              <a:rPr lang="en-US" sz="2200" dirty="0" smtClean="0">
                <a:solidFill>
                  <a:schemeClr val="bg1"/>
                </a:solidFill>
              </a:rPr>
              <a:t>US	Unsigned orders search</a:t>
            </a:r>
          </a:p>
          <a:p>
            <a:r>
              <a:rPr lang="en-US" sz="2200" dirty="0" smtClean="0">
                <a:solidFill>
                  <a:schemeClr val="bg1"/>
                </a:solidFill>
              </a:rPr>
              <a:t>EX	Set Unsigned Orders View on Exit</a:t>
            </a:r>
          </a:p>
          <a:p>
            <a:r>
              <a:rPr lang="en-US" sz="2200" dirty="0" smtClean="0">
                <a:solidFill>
                  <a:schemeClr val="bg1"/>
                </a:solidFill>
              </a:rPr>
              <a:t>NA	Search orders by Nature or Status</a:t>
            </a:r>
          </a:p>
          <a:p>
            <a:r>
              <a:rPr lang="en-US" sz="2200" dirty="0" smtClean="0">
                <a:solidFill>
                  <a:schemeClr val="bg1"/>
                </a:solidFill>
              </a:rPr>
              <a:t>CM	Care Management Menu</a:t>
            </a:r>
          </a:p>
          <a:p>
            <a:r>
              <a:rPr lang="en-US" sz="2200" dirty="0" smtClean="0">
                <a:solidFill>
                  <a:schemeClr val="bg1"/>
                </a:solidFill>
              </a:rPr>
              <a:t>DO	Event Delayed Orders Menu</a:t>
            </a:r>
          </a:p>
          <a:p>
            <a:r>
              <a:rPr lang="en-US" sz="2200" dirty="0" smtClean="0">
                <a:solidFill>
                  <a:schemeClr val="bg1"/>
                </a:solidFill>
              </a:rPr>
              <a:t>LO	Lapsed Orders search</a:t>
            </a:r>
          </a:p>
          <a:p>
            <a:endParaRPr lang="en-US" sz="2200" dirty="0">
              <a:solidFill>
                <a:schemeClr val="bg1"/>
              </a:solidFill>
            </a:endParaRPr>
          </a:p>
          <a:p>
            <a:r>
              <a:rPr lang="en-US" sz="2200" dirty="0" smtClean="0">
                <a:solidFill>
                  <a:schemeClr val="bg1"/>
                </a:solidFill>
              </a:rPr>
              <a:t>Select CPRS Configuration (Clin Coord) Option:</a:t>
            </a:r>
          </a:p>
        </p:txBody>
      </p:sp>
      <p:sp>
        <p:nvSpPr>
          <p:cNvPr id="7" name="TextBox 6" descr="MM for ORDER MENU MANAGEMENT"/>
          <p:cNvSpPr txBox="1"/>
          <p:nvPr/>
        </p:nvSpPr>
        <p:spPr>
          <a:xfrm>
            <a:off x="1834408" y="2742148"/>
            <a:ext cx="5462521" cy="320040"/>
          </a:xfrm>
          <a:prstGeom prst="rect">
            <a:avLst/>
          </a:prstGeom>
          <a:solidFill>
            <a:srgbClr val="FFFF00"/>
          </a:solidFill>
          <a:ln w="28575">
            <a:solidFill>
              <a:schemeClr val="bg1">
                <a:lumMod val="95000"/>
                <a:lumOff val="5000"/>
              </a:schemeClr>
            </a:solidFill>
          </a:ln>
        </p:spPr>
        <p:txBody>
          <a:bodyPr wrap="none" rtlCol="0" anchor="ctr" anchorCtr="0">
            <a:spAutoFit/>
          </a:bodyPr>
          <a:lstStyle/>
          <a:p>
            <a:r>
              <a:rPr lang="en-US" sz="2200" dirty="0" smtClean="0">
                <a:solidFill>
                  <a:schemeClr val="bg1"/>
                </a:solidFill>
              </a:rPr>
              <a:t>MM	Order Menu Management                     </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Manage orderable items ...&#10;    PM   Enter/Edit prompts (highlighted)&#10;   GO    Enter/edit generic orders (highlighted)&#10;   QO    Enter/edit quick orders&#10;   QU    Edit personal quick orders by user&#10;   ST     Enter/edit order sets&#10;   AC     Enter/edit actions&#10;   MN    Enter/edit order menus&#10;   &#10;"/>
          <p:cNvSpPr/>
          <p:nvPr/>
        </p:nvSpPr>
        <p:spPr>
          <a:xfrm>
            <a:off x="685800" y="1447800"/>
            <a:ext cx="7772400" cy="3816429"/>
          </a:xfrm>
          <a:prstGeom prst="rect">
            <a:avLst/>
          </a:prstGeom>
          <a:solidFill>
            <a:srgbClr val="002060"/>
          </a:solidFill>
          <a:ln>
            <a:solidFill>
              <a:schemeClr val="tx1"/>
            </a:solidFill>
          </a:ln>
        </p:spPr>
        <p:txBody>
          <a:bodyPr wrap="square">
            <a:spAutoFit/>
          </a:bodyPr>
          <a:lstStyle/>
          <a:p>
            <a:r>
              <a:rPr lang="en-US" dirty="0" smtClean="0"/>
              <a:t>     </a:t>
            </a:r>
            <a:r>
              <a:rPr lang="en-US" sz="2800" dirty="0" smtClean="0"/>
              <a:t>OI     Manage orderable items ...</a:t>
            </a:r>
          </a:p>
          <a:p>
            <a:endParaRPr lang="en-US" sz="2800" dirty="0" smtClean="0"/>
          </a:p>
          <a:p>
            <a:r>
              <a:rPr lang="en-US" sz="2800" dirty="0" smtClean="0"/>
              <a:t>   GO    Enter/edit generic orders</a:t>
            </a:r>
          </a:p>
          <a:p>
            <a:r>
              <a:rPr lang="en-US" sz="2800" dirty="0" smtClean="0"/>
              <a:t>   QO    Enter/edit quick orders</a:t>
            </a:r>
          </a:p>
          <a:p>
            <a:r>
              <a:rPr lang="en-US" sz="2800" dirty="0" smtClean="0"/>
              <a:t>   QU    Edit personal quick orders by user</a:t>
            </a:r>
          </a:p>
          <a:p>
            <a:r>
              <a:rPr lang="en-US" sz="2800" dirty="0" smtClean="0"/>
              <a:t>   ST     Enter/edit order sets</a:t>
            </a:r>
          </a:p>
          <a:p>
            <a:r>
              <a:rPr lang="en-US" sz="2800" dirty="0" smtClean="0"/>
              <a:t>   AC     Enter/edit actions</a:t>
            </a:r>
          </a:p>
          <a:p>
            <a:r>
              <a:rPr lang="en-US" sz="2800" dirty="0" smtClean="0"/>
              <a:t>   MN   Enter/edit order menus</a:t>
            </a:r>
          </a:p>
          <a:p>
            <a:r>
              <a:rPr lang="en-US" dirty="0" smtClean="0"/>
              <a:t>   </a:t>
            </a:r>
            <a:endParaRPr lang="en-US" dirty="0"/>
          </a:p>
        </p:txBody>
      </p:sp>
      <p:sp>
        <p:nvSpPr>
          <p:cNvPr id="6" name="Rounded Rectangle 5" descr="GO  Enter/edit generic orders&#10;"/>
          <p:cNvSpPr/>
          <p:nvPr/>
        </p:nvSpPr>
        <p:spPr>
          <a:xfrm>
            <a:off x="896496" y="2362200"/>
            <a:ext cx="5715000" cy="457200"/>
          </a:xfrm>
          <a:prstGeom prst="roundRect">
            <a:avLst>
              <a:gd name="adj" fmla="val 4224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lumMod val="95000"/>
                    <a:lumOff val="5000"/>
                  </a:schemeClr>
                </a:solidFill>
              </a:rPr>
              <a:t>GO  Enter/edit generic orders</a:t>
            </a:r>
            <a:endParaRPr lang="en-US" sz="2800" b="1" dirty="0">
              <a:solidFill>
                <a:schemeClr val="bg1">
                  <a:lumMod val="95000"/>
                  <a:lumOff val="5000"/>
                </a:schemeClr>
              </a:solidFill>
            </a:endParaRPr>
          </a:p>
        </p:txBody>
      </p:sp>
      <p:sp>
        <p:nvSpPr>
          <p:cNvPr id="5" name="Rounded Rectangle 4" descr="PM   Enter/edit prompts&#10;"/>
          <p:cNvSpPr/>
          <p:nvPr/>
        </p:nvSpPr>
        <p:spPr>
          <a:xfrm>
            <a:off x="914400" y="1905000"/>
            <a:ext cx="5715000" cy="457200"/>
          </a:xfrm>
          <a:prstGeom prst="roundRect">
            <a:avLst>
              <a:gd name="adj" fmla="val 422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lumMod val="95000"/>
                    <a:lumOff val="5000"/>
                  </a:schemeClr>
                </a:solidFill>
              </a:rPr>
              <a:t>PM   Enter/edit prompts</a:t>
            </a:r>
            <a:endParaRPr lang="en-US" sz="28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50772833"/>
              </p:ext>
            </p:extLst>
          </p:nvPr>
        </p:nvGraphicFramePr>
        <p:xfrm>
          <a:off x="1022132" y="76200"/>
          <a:ext cx="7086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eturn to Clinic dialog box"/>
          <p:cNvPicPr>
            <a:picLocks noChangeAspect="1" noChangeArrowheads="1"/>
          </p:cNvPicPr>
          <p:nvPr/>
        </p:nvPicPr>
        <p:blipFill>
          <a:blip r:embed="rId3" cstate="print"/>
          <a:srcRect l="23333" t="8222" r="40556" b="58889"/>
          <a:stretch>
            <a:fillRect/>
          </a:stretch>
        </p:blipFill>
        <p:spPr bwMode="auto">
          <a:xfrm>
            <a:off x="0" y="1"/>
            <a:ext cx="9144000" cy="6845920"/>
          </a:xfrm>
          <a:prstGeom prst="rect">
            <a:avLst/>
          </a:prstGeom>
          <a:noFill/>
          <a:ln w="9525">
            <a:noFill/>
            <a:miter lim="800000"/>
            <a:headEnd/>
            <a:tailEnd/>
          </a:ln>
        </p:spPr>
      </p:pic>
    </p:spTree>
    <p:extLst>
      <p:ext uri="{BB962C8B-B14F-4D97-AF65-F5344CB8AC3E}">
        <p14:creationId xmlns:p14="http://schemas.microsoft.com/office/powerpoint/2010/main" val="3582480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Manage orderable items ...&#10;   PM    Enter/edit prompts (highlighted)&#10;   GO    Enter/edit generic orders&#10;   QO    Enter/edit quick orders&#10;   QU    Edit personal quick orders by user&#10;   ST     Enter/edit order sets&#10;   AC     Enter/edit actions&#10;   MN   Enter/edit order menus&#10;   &#10;"/>
          <p:cNvSpPr/>
          <p:nvPr/>
        </p:nvSpPr>
        <p:spPr>
          <a:xfrm>
            <a:off x="685800" y="1447800"/>
            <a:ext cx="7772400" cy="3816429"/>
          </a:xfrm>
          <a:prstGeom prst="rect">
            <a:avLst/>
          </a:prstGeom>
          <a:solidFill>
            <a:srgbClr val="002060"/>
          </a:solidFill>
          <a:ln>
            <a:solidFill>
              <a:schemeClr val="tx1"/>
            </a:solidFill>
          </a:ln>
        </p:spPr>
        <p:txBody>
          <a:bodyPr wrap="square">
            <a:spAutoFit/>
          </a:bodyPr>
          <a:lstStyle/>
          <a:p>
            <a:r>
              <a:rPr lang="en-US" dirty="0" smtClean="0"/>
              <a:t>     </a:t>
            </a:r>
            <a:r>
              <a:rPr lang="en-US" sz="2800" dirty="0" smtClean="0"/>
              <a:t>OI     Manage orderable items ...</a:t>
            </a:r>
          </a:p>
          <a:p>
            <a:endParaRPr lang="en-US" sz="2800" dirty="0" smtClean="0"/>
          </a:p>
          <a:p>
            <a:r>
              <a:rPr lang="en-US" sz="2800" dirty="0" smtClean="0"/>
              <a:t>   GO    Enter/edit generic orders</a:t>
            </a:r>
          </a:p>
          <a:p>
            <a:r>
              <a:rPr lang="en-US" sz="2800" dirty="0" smtClean="0"/>
              <a:t>   QO    Enter/edit quick orders</a:t>
            </a:r>
          </a:p>
          <a:p>
            <a:r>
              <a:rPr lang="en-US" sz="2800" dirty="0" smtClean="0"/>
              <a:t>   QU    Edit personal quick orders by user</a:t>
            </a:r>
          </a:p>
          <a:p>
            <a:r>
              <a:rPr lang="en-US" sz="2800" dirty="0" smtClean="0"/>
              <a:t>   ST     Enter/edit order sets</a:t>
            </a:r>
          </a:p>
          <a:p>
            <a:r>
              <a:rPr lang="en-US" sz="2800" dirty="0" smtClean="0"/>
              <a:t>   AC     Enter/edit actions</a:t>
            </a:r>
          </a:p>
          <a:p>
            <a:r>
              <a:rPr lang="en-US" sz="2800" dirty="0" smtClean="0"/>
              <a:t>   MN   Enter/edit order menus</a:t>
            </a:r>
          </a:p>
          <a:p>
            <a:r>
              <a:rPr lang="en-US" dirty="0" smtClean="0"/>
              <a:t>   </a:t>
            </a:r>
            <a:endParaRPr lang="en-US" dirty="0"/>
          </a:p>
        </p:txBody>
      </p:sp>
      <p:sp>
        <p:nvSpPr>
          <p:cNvPr id="5" name="Rounded Rectangle 4" descr="PM   Enter/edit prompts&#10;"/>
          <p:cNvSpPr/>
          <p:nvPr/>
        </p:nvSpPr>
        <p:spPr>
          <a:xfrm>
            <a:off x="914400" y="1905000"/>
            <a:ext cx="5715000" cy="457200"/>
          </a:xfrm>
          <a:prstGeom prst="roundRect">
            <a:avLst>
              <a:gd name="adj" fmla="val 422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lumMod val="95000"/>
                    <a:lumOff val="5000"/>
                  </a:schemeClr>
                </a:solidFill>
              </a:rPr>
              <a:t>PM   Enter/edit prompts</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2048369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Select PROMPT: ORZP PCP TEAM vVEHU&#10;&#10;Are you adding 'ORZP PCP TEAM vVEHU' as a new ORDER DIALOG? No// y&#10;"/>
          <p:cNvSpPr/>
          <p:nvPr/>
        </p:nvSpPr>
        <p:spPr>
          <a:xfrm>
            <a:off x="381000" y="2362200"/>
            <a:ext cx="8305800" cy="2062103"/>
          </a:xfrm>
          <a:prstGeom prst="rect">
            <a:avLst/>
          </a:prstGeom>
          <a:solidFill>
            <a:srgbClr val="002060"/>
          </a:solidFill>
          <a:ln>
            <a:solidFill>
              <a:schemeClr val="tx1"/>
            </a:solidFill>
          </a:ln>
        </p:spPr>
        <p:txBody>
          <a:bodyPr wrap="square">
            <a:spAutoFit/>
          </a:bodyPr>
          <a:lstStyle/>
          <a:p>
            <a:r>
              <a:rPr lang="en-US" sz="3200" dirty="0" smtClean="0"/>
              <a:t>Select PROMPT: ORZP PCP TEAM vVEHU</a:t>
            </a:r>
          </a:p>
          <a:p>
            <a:endParaRPr lang="en-US" sz="3200" dirty="0" smtClean="0"/>
          </a:p>
          <a:p>
            <a:r>
              <a:rPr lang="en-US" sz="3200" dirty="0" smtClean="0"/>
              <a:t>Are you adding 'ORZP PCP TEAM vVEHU' as a new ORDER DIALOG? No// y</a:t>
            </a:r>
            <a:endParaRPr lang="en-US"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NAME: ORZP PCP TEAM vVEHU// &#10;&#10;TEXT OF PROMPT: Primary Care Team&#10;"/>
          <p:cNvSpPr/>
          <p:nvPr/>
        </p:nvSpPr>
        <p:spPr>
          <a:xfrm>
            <a:off x="685800" y="2621340"/>
            <a:ext cx="7772400" cy="1569660"/>
          </a:xfrm>
          <a:prstGeom prst="rect">
            <a:avLst/>
          </a:prstGeom>
          <a:solidFill>
            <a:srgbClr val="002060"/>
          </a:solidFill>
          <a:ln>
            <a:solidFill>
              <a:schemeClr val="tx1"/>
            </a:solidFill>
          </a:ln>
        </p:spPr>
        <p:txBody>
          <a:bodyPr wrap="square">
            <a:spAutoFit/>
          </a:bodyPr>
          <a:lstStyle/>
          <a:p>
            <a:r>
              <a:rPr lang="nl-NL" sz="3200" dirty="0" smtClean="0"/>
              <a:t>NAME: ORZP PCP TEAM vVEHU// </a:t>
            </a:r>
          </a:p>
          <a:p>
            <a:endParaRPr lang="nl-NL" sz="3200" dirty="0" smtClean="0"/>
          </a:p>
          <a:p>
            <a:r>
              <a:rPr lang="en-US" sz="3200" dirty="0" smtClean="0"/>
              <a:t>TEXT OF PROMPT: Primary Care Team</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Choose&#10;Text&#10;Design"/>
          <p:cNvGraphicFramePr>
            <a:graphicFrameLocks noGrp="1"/>
          </p:cNvGraphicFramePr>
          <p:nvPr>
            <p:ph idx="1"/>
            <p:extLst>
              <p:ext uri="{D42A27DB-BD31-4B8C-83A1-F6EECF244321}">
                <p14:modId xmlns:p14="http://schemas.microsoft.com/office/powerpoint/2010/main" val="815415330"/>
              </p:ext>
            </p:extLst>
          </p:nvPr>
        </p:nvGraphicFramePr>
        <p:xfrm>
          <a:off x="304800" y="-533400"/>
          <a:ext cx="9753600" cy="76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753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TYPE OF PROMPT: Set of Codes  set of codes&#10;&#10;INTERNALLY-STORED CODE: PI   WILL STAND FOR: PACT PINK &#10;"/>
          <p:cNvSpPr/>
          <p:nvPr/>
        </p:nvSpPr>
        <p:spPr>
          <a:xfrm>
            <a:off x="123498" y="2714039"/>
            <a:ext cx="8915400" cy="1384995"/>
          </a:xfrm>
          <a:prstGeom prst="rect">
            <a:avLst/>
          </a:prstGeom>
          <a:solidFill>
            <a:srgbClr val="002060"/>
          </a:solidFill>
          <a:ln>
            <a:solidFill>
              <a:schemeClr val="tx1"/>
            </a:solidFill>
          </a:ln>
        </p:spPr>
        <p:txBody>
          <a:bodyPr wrap="square">
            <a:spAutoFit/>
          </a:bodyPr>
          <a:lstStyle/>
          <a:p>
            <a:r>
              <a:rPr lang="en-US" sz="2800" dirty="0" smtClean="0"/>
              <a:t>TYPE OF PROMPT: Set of Codes  set of codes</a:t>
            </a:r>
          </a:p>
          <a:p>
            <a:endParaRPr lang="en-US" sz="2800" dirty="0" smtClean="0"/>
          </a:p>
          <a:p>
            <a:r>
              <a:rPr lang="en-US" sz="2800" dirty="0" smtClean="0"/>
              <a:t>INTERNALLY-STORED CODE: PI   WILL STAND FOR: PACT PINK </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stA screen prompting for internally-stored codes"/>
          <p:cNvPicPr>
            <a:picLocks noChangeAspect="1" noChangeArrowheads="1"/>
          </p:cNvPicPr>
          <p:nvPr/>
        </p:nvPicPr>
        <p:blipFill>
          <a:blip r:embed="rId3" cstate="print"/>
          <a:srcRect l="18334" t="40889" r="25557" b="20889"/>
          <a:stretch>
            <a:fillRect/>
          </a:stretch>
        </p:blipFill>
        <p:spPr bwMode="auto">
          <a:xfrm>
            <a:off x="21980" y="304800"/>
            <a:ext cx="9122019" cy="6248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Manage orderable items ...&#10;   PM   Enter/edit prompts&#10;   GO    Enter/edit generic orders&#10;   QO    Enter/edit quick orders&#10;   QU    Edit personal quick orders by user&#10;   ST     Enter/edit order sets&#10;   AC     Enter/edit actions&#10;   MN   Enter/edit order menus&#10;   &#10;"/>
          <p:cNvSpPr/>
          <p:nvPr/>
        </p:nvSpPr>
        <p:spPr>
          <a:xfrm>
            <a:off x="685800" y="1447800"/>
            <a:ext cx="7772400" cy="4247317"/>
          </a:xfrm>
          <a:prstGeom prst="rect">
            <a:avLst/>
          </a:prstGeom>
          <a:solidFill>
            <a:srgbClr val="002060"/>
          </a:solidFill>
          <a:ln>
            <a:solidFill>
              <a:schemeClr val="tx1"/>
            </a:solidFill>
          </a:ln>
        </p:spPr>
        <p:txBody>
          <a:bodyPr wrap="square">
            <a:spAutoFit/>
          </a:bodyPr>
          <a:lstStyle/>
          <a:p>
            <a:r>
              <a:rPr lang="en-US" dirty="0" smtClean="0"/>
              <a:t>     </a:t>
            </a:r>
            <a:r>
              <a:rPr lang="en-US" sz="2800" dirty="0" smtClean="0"/>
              <a:t>OI     Manage orderable items ...</a:t>
            </a:r>
          </a:p>
          <a:p>
            <a:r>
              <a:rPr lang="en-US" sz="2800" dirty="0" smtClean="0">
                <a:solidFill>
                  <a:schemeClr val="bg1">
                    <a:lumMod val="95000"/>
                    <a:lumOff val="5000"/>
                  </a:schemeClr>
                </a:solidFill>
              </a:rPr>
              <a:t>   </a:t>
            </a:r>
            <a:r>
              <a:rPr lang="en-US" sz="2800" dirty="0" smtClean="0"/>
              <a:t>PM   </a:t>
            </a:r>
            <a:r>
              <a:rPr lang="en-US" sz="2800" dirty="0"/>
              <a:t>Enter/edit prompts</a:t>
            </a:r>
          </a:p>
          <a:p>
            <a:endParaRPr lang="en-US" sz="2800" dirty="0" smtClean="0"/>
          </a:p>
          <a:p>
            <a:r>
              <a:rPr lang="en-US" sz="2800" dirty="0" smtClean="0"/>
              <a:t>   GO    Enter/edit generic orders</a:t>
            </a:r>
          </a:p>
          <a:p>
            <a:r>
              <a:rPr lang="en-US" sz="2800" dirty="0" smtClean="0"/>
              <a:t>   QO    Enter/edit quick orders</a:t>
            </a:r>
          </a:p>
          <a:p>
            <a:r>
              <a:rPr lang="en-US" sz="2800" dirty="0" smtClean="0"/>
              <a:t>   QU    Edit personal quick orders by user</a:t>
            </a:r>
          </a:p>
          <a:p>
            <a:r>
              <a:rPr lang="en-US" sz="2800" dirty="0" smtClean="0"/>
              <a:t>   ST     Enter/edit order sets</a:t>
            </a:r>
          </a:p>
          <a:p>
            <a:r>
              <a:rPr lang="en-US" sz="2800" dirty="0" smtClean="0"/>
              <a:t>   AC     Enter/edit actions</a:t>
            </a:r>
          </a:p>
          <a:p>
            <a:r>
              <a:rPr lang="en-US" sz="2800" dirty="0" smtClean="0"/>
              <a:t>   MN   Enter/edit order menus</a:t>
            </a:r>
          </a:p>
          <a:p>
            <a:r>
              <a:rPr lang="en-US" dirty="0" smtClean="0"/>
              <a:t>   </a:t>
            </a:r>
            <a:endParaRPr lang="en-US" dirty="0"/>
          </a:p>
        </p:txBody>
      </p:sp>
      <p:sp>
        <p:nvSpPr>
          <p:cNvPr id="6" name="Rounded Rectangle 5" descr="GO  Enter/edit generic orders&#10;"/>
          <p:cNvSpPr/>
          <p:nvPr/>
        </p:nvSpPr>
        <p:spPr>
          <a:xfrm>
            <a:off x="880730" y="2362200"/>
            <a:ext cx="5715000" cy="457200"/>
          </a:xfrm>
          <a:prstGeom prst="roundRect">
            <a:avLst>
              <a:gd name="adj" fmla="val 4224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lumMod val="95000"/>
                    <a:lumOff val="5000"/>
                  </a:schemeClr>
                </a:solidFill>
              </a:rPr>
              <a:t>GO  Enter/edit generic orders</a:t>
            </a:r>
            <a:endParaRPr lang="en-US" sz="2800" b="1" dirty="0">
              <a:solidFill>
                <a:schemeClr val="bg1">
                  <a:lumMod val="95000"/>
                  <a:lumOff val="5000"/>
                </a:schemeClr>
              </a:solidFill>
            </a:endParaRPr>
          </a:p>
        </p:txBody>
      </p:sp>
    </p:spTree>
    <p:extLst>
      <p:ext uri="{BB962C8B-B14F-4D97-AF65-F5344CB8AC3E}">
        <p14:creationId xmlns:p14="http://schemas.microsoft.com/office/powerpoint/2010/main" val="3686740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ORDER DIALOG NAME: ORZG RETURN TO PCP vVEHU CLINIC  &#10;NAME: ORZG RETURN TO PCP vVEHU CLINIC  Replace &#10;DISPLAY TEXT: Return to Clinic// &#10;SIGNATURE REQUIRED: ORES// &#10;VERIFY ORDER: NO&#10;ASK FOR ANOTHER ORDER: NO// &#10;"/>
          <p:cNvSpPr/>
          <p:nvPr/>
        </p:nvSpPr>
        <p:spPr>
          <a:xfrm>
            <a:off x="152400" y="1447800"/>
            <a:ext cx="8839200" cy="3108543"/>
          </a:xfrm>
          <a:prstGeom prst="rect">
            <a:avLst/>
          </a:prstGeom>
          <a:solidFill>
            <a:srgbClr val="002060"/>
          </a:solidFill>
          <a:ln>
            <a:solidFill>
              <a:schemeClr val="tx1"/>
            </a:solidFill>
          </a:ln>
        </p:spPr>
        <p:txBody>
          <a:bodyPr wrap="square">
            <a:spAutoFit/>
          </a:bodyPr>
          <a:lstStyle/>
          <a:p>
            <a:r>
              <a:rPr lang="en-US" sz="2800" dirty="0" smtClean="0"/>
              <a:t>Select ORDER DIALOG NAME: ORZG RETURN TO PCP vVEHU CLINIC  </a:t>
            </a:r>
          </a:p>
          <a:p>
            <a:r>
              <a:rPr lang="en-US" sz="2800" dirty="0" smtClean="0"/>
              <a:t>NAME: ORZG RETURN TO PCP vVEHU CLINIC  Replace </a:t>
            </a:r>
          </a:p>
          <a:p>
            <a:r>
              <a:rPr lang="en-US" sz="2800" dirty="0" smtClean="0"/>
              <a:t>DISPLAY TEXT: Return to Clinic// </a:t>
            </a:r>
          </a:p>
          <a:p>
            <a:r>
              <a:rPr lang="en-US" sz="2800" dirty="0" smtClean="0"/>
              <a:t>SIGNATURE REQUIRED: ORES// </a:t>
            </a:r>
          </a:p>
          <a:p>
            <a:r>
              <a:rPr lang="en-US" sz="2800" dirty="0" smtClean="0">
                <a:solidFill>
                  <a:srgbClr val="FFFF00"/>
                </a:solidFill>
              </a:rPr>
              <a:t>VERIFY ORDER: </a:t>
            </a:r>
            <a:r>
              <a:rPr lang="en-US" sz="2800" dirty="0" smtClean="0"/>
              <a:t>NO</a:t>
            </a:r>
          </a:p>
          <a:p>
            <a:r>
              <a:rPr lang="en-US" sz="2800" dirty="0" smtClean="0"/>
              <a:t>ASK FOR ANOTHER ORDER: NO//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ESCRIPTION:&#10;  No existing text&#10;  Edit? NO// &#10;DISPLAY GROUP: CLERICAL// &#10;Select PROMPT: 1&#10;SEQUENCE: 1//&#10;PROMPT: ORZP PCP TEAM vVEHU         set of codes DISPLAY TEXT:  Return to Clinic&#10;REQUIRED: &#10;MULTIPLE VALUED: &#10;"/>
          <p:cNvSpPr/>
          <p:nvPr/>
        </p:nvSpPr>
        <p:spPr>
          <a:xfrm>
            <a:off x="533400" y="838200"/>
            <a:ext cx="7772400" cy="4401205"/>
          </a:xfrm>
          <a:prstGeom prst="rect">
            <a:avLst/>
          </a:prstGeom>
          <a:solidFill>
            <a:srgbClr val="002060"/>
          </a:solidFill>
          <a:ln>
            <a:solidFill>
              <a:schemeClr val="tx1"/>
            </a:solidFill>
          </a:ln>
        </p:spPr>
        <p:txBody>
          <a:bodyPr wrap="square">
            <a:spAutoFit/>
          </a:bodyPr>
          <a:lstStyle/>
          <a:p>
            <a:r>
              <a:rPr lang="en-US" sz="2800" dirty="0" smtClean="0"/>
              <a:t>DESCRIPTION:</a:t>
            </a:r>
          </a:p>
          <a:p>
            <a:r>
              <a:rPr lang="en-US" sz="2800" dirty="0" smtClean="0"/>
              <a:t>  No existing text</a:t>
            </a:r>
          </a:p>
          <a:p>
            <a:r>
              <a:rPr lang="en-US" sz="2800" dirty="0" smtClean="0"/>
              <a:t>  Edit? NO// </a:t>
            </a:r>
          </a:p>
          <a:p>
            <a:r>
              <a:rPr lang="en-US" sz="2800" dirty="0" smtClean="0">
                <a:solidFill>
                  <a:srgbClr val="FFFF00"/>
                </a:solidFill>
              </a:rPr>
              <a:t>DISPLAY GROUP</a:t>
            </a:r>
            <a:r>
              <a:rPr lang="en-US" sz="2800" dirty="0" smtClean="0"/>
              <a:t>: CLERICAL// </a:t>
            </a:r>
          </a:p>
          <a:p>
            <a:r>
              <a:rPr lang="en-US" sz="2800" dirty="0" smtClean="0"/>
              <a:t>Select PROMPT: 1</a:t>
            </a:r>
          </a:p>
          <a:p>
            <a:r>
              <a:rPr lang="en-US" sz="2800" dirty="0" smtClean="0"/>
              <a:t>SEQUENCE: 1//</a:t>
            </a:r>
          </a:p>
          <a:p>
            <a:r>
              <a:rPr lang="en-US" sz="2800" dirty="0" smtClean="0"/>
              <a:t>PROMPT: ORZP PCP TEAM vVEHU         set of codes </a:t>
            </a:r>
            <a:r>
              <a:rPr lang="en-US" sz="2800" dirty="0" smtClean="0">
                <a:solidFill>
                  <a:srgbClr val="FFFF00"/>
                </a:solidFill>
              </a:rPr>
              <a:t>DISPLAY TEXT</a:t>
            </a:r>
            <a:r>
              <a:rPr lang="en-US" sz="2800" dirty="0" smtClean="0"/>
              <a:t>:  Return to Clinic</a:t>
            </a:r>
          </a:p>
          <a:p>
            <a:r>
              <a:rPr lang="en-US" sz="2800" dirty="0" smtClean="0"/>
              <a:t>REQUIRED: </a:t>
            </a:r>
          </a:p>
          <a:p>
            <a:r>
              <a:rPr lang="en-US" sz="2800" dirty="0" smtClean="0"/>
              <a:t>MULTIPLE VALUED: </a:t>
            </a: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SK ON EDIT ONLY: NO&#10;ASK ON ACTION: &#10;HELP MESSAGE: Select the PACT Team for return appt. &#10;DEFAULT: &#10;ORDER TEXT SEQUENCE: 5// &#10;FORMAT: &#10;OMIT TEXT: &#10;LEADING TEXT: Schedule next appointment on&#10;TRAILING TEXT: &#10;START NEW LINE: YES&#10;"/>
          <p:cNvSpPr/>
          <p:nvPr/>
        </p:nvSpPr>
        <p:spPr>
          <a:xfrm>
            <a:off x="685800" y="1035308"/>
            <a:ext cx="7696200" cy="4832092"/>
          </a:xfrm>
          <a:prstGeom prst="rect">
            <a:avLst/>
          </a:prstGeom>
          <a:solidFill>
            <a:srgbClr val="002060"/>
          </a:solidFill>
          <a:ln>
            <a:solidFill>
              <a:schemeClr val="tx1"/>
            </a:solidFill>
          </a:ln>
        </p:spPr>
        <p:txBody>
          <a:bodyPr wrap="square">
            <a:spAutoFit/>
          </a:bodyPr>
          <a:lstStyle/>
          <a:p>
            <a:r>
              <a:rPr lang="en-US" sz="2800" dirty="0" smtClean="0"/>
              <a:t>ASK ON EDIT ONLY: NO</a:t>
            </a:r>
          </a:p>
          <a:p>
            <a:r>
              <a:rPr lang="en-US" sz="2800" dirty="0" smtClean="0"/>
              <a:t>ASK ON ACTION: </a:t>
            </a:r>
          </a:p>
          <a:p>
            <a:r>
              <a:rPr lang="en-US" sz="2800" dirty="0" smtClean="0"/>
              <a:t>HELP MESSAGE: Select the PACT Team for return appt. </a:t>
            </a:r>
          </a:p>
          <a:p>
            <a:r>
              <a:rPr lang="en-US" sz="2800" dirty="0" smtClean="0"/>
              <a:t>DEFAULT: </a:t>
            </a:r>
          </a:p>
          <a:p>
            <a:r>
              <a:rPr lang="en-US" sz="2800" dirty="0" smtClean="0"/>
              <a:t>ORDER TEXT SEQUENCE: 5// </a:t>
            </a:r>
          </a:p>
          <a:p>
            <a:r>
              <a:rPr lang="en-US" sz="2800" dirty="0" smtClean="0"/>
              <a:t>FORMAT: </a:t>
            </a:r>
          </a:p>
          <a:p>
            <a:r>
              <a:rPr lang="en-US" sz="2800" dirty="0" smtClean="0"/>
              <a:t>OMIT TEXT: </a:t>
            </a:r>
          </a:p>
          <a:p>
            <a:r>
              <a:rPr lang="en-US" sz="2800" dirty="0" smtClean="0"/>
              <a:t>LEADING TEXT: Schedule next appointment on</a:t>
            </a:r>
          </a:p>
          <a:p>
            <a:r>
              <a:rPr lang="en-US" sz="2800" dirty="0" smtClean="0"/>
              <a:t>TRAILING TEXT: </a:t>
            </a:r>
          </a:p>
          <a:p>
            <a:r>
              <a:rPr lang="en-US" sz="2800" dirty="0" smtClean="0"/>
              <a:t>START NEW LINE: YES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Select PROMPT: &#10;Auto-accept this order? NO// &#10;"/>
          <p:cNvSpPr/>
          <p:nvPr/>
        </p:nvSpPr>
        <p:spPr>
          <a:xfrm>
            <a:off x="2209800" y="2884795"/>
            <a:ext cx="4724400" cy="954107"/>
          </a:xfrm>
          <a:prstGeom prst="rect">
            <a:avLst/>
          </a:prstGeom>
          <a:solidFill>
            <a:srgbClr val="002060"/>
          </a:solidFill>
          <a:ln>
            <a:solidFill>
              <a:schemeClr val="tx1"/>
            </a:solidFill>
          </a:ln>
        </p:spPr>
        <p:txBody>
          <a:bodyPr wrap="square">
            <a:spAutoFit/>
          </a:bodyPr>
          <a:lstStyle/>
          <a:p>
            <a:r>
              <a:rPr lang="en-US" sz="2800" dirty="0" smtClean="0"/>
              <a:t>Select PROMPT: </a:t>
            </a:r>
          </a:p>
          <a:p>
            <a:r>
              <a:rPr lang="en-US" sz="2800" dirty="0" smtClean="0">
                <a:solidFill>
                  <a:srgbClr val="FFFF00"/>
                </a:solidFill>
              </a:rPr>
              <a:t>Auto-accept this order</a:t>
            </a:r>
            <a:r>
              <a:rPr lang="en-US" sz="2800" dirty="0" smtClean="0"/>
              <a:t>? NO// </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PROMPT: ?&#10;    Answer with ITEMS, or SEQUENCE&#10;   Choose from:&#10;   1      ORZP PCP PACT TEAMS&#10;   2     OR GTX DATE/TIME&#10;   3      ORZP APPT RETURN RANGE OF DAYS&#10;   4      ORZ APPT RETURN RANGE OF WEEKS&#10;   5      ORZ PC RETURN RANGE OF MONTHS&#10;   6      ORZ RETURN TO CLINIC PRN&#10;"/>
          <p:cNvSpPr/>
          <p:nvPr/>
        </p:nvSpPr>
        <p:spPr>
          <a:xfrm>
            <a:off x="609600" y="1516082"/>
            <a:ext cx="7848600" cy="3970318"/>
          </a:xfrm>
          <a:prstGeom prst="rect">
            <a:avLst/>
          </a:prstGeom>
          <a:solidFill>
            <a:srgbClr val="002060"/>
          </a:solidFill>
          <a:ln>
            <a:solidFill>
              <a:schemeClr val="tx1"/>
            </a:solidFill>
          </a:ln>
        </p:spPr>
        <p:txBody>
          <a:bodyPr wrap="square">
            <a:spAutoFit/>
          </a:bodyPr>
          <a:lstStyle/>
          <a:p>
            <a:r>
              <a:rPr lang="en-US" sz="2800" dirty="0" smtClean="0"/>
              <a:t>Select PROMPT: ?</a:t>
            </a:r>
          </a:p>
          <a:p>
            <a:r>
              <a:rPr lang="en-US" sz="2800" dirty="0" smtClean="0"/>
              <a:t>    Answer with ITEMS, or SEQUENCE</a:t>
            </a:r>
          </a:p>
          <a:p>
            <a:r>
              <a:rPr lang="en-US" sz="2800" dirty="0" smtClean="0"/>
              <a:t>   Choose from:</a:t>
            </a:r>
          </a:p>
          <a:p>
            <a:r>
              <a:rPr lang="en-US" sz="2800" dirty="0" smtClean="0"/>
              <a:t>   1      ORZP PCP PACT TEAMS</a:t>
            </a:r>
          </a:p>
          <a:p>
            <a:r>
              <a:rPr lang="en-US" sz="2800" dirty="0" smtClean="0"/>
              <a:t>   2     OR GTX DATE/TIME</a:t>
            </a:r>
          </a:p>
          <a:p>
            <a:r>
              <a:rPr lang="en-US" sz="2800" dirty="0" smtClean="0"/>
              <a:t>   3      ORZP APPT RETURN RANGE OF DAYS</a:t>
            </a:r>
          </a:p>
          <a:p>
            <a:r>
              <a:rPr lang="en-US" sz="2800" dirty="0" smtClean="0"/>
              <a:t>   4      ORZ APPT RETURN RANGE OF WEEKS</a:t>
            </a:r>
          </a:p>
          <a:p>
            <a:r>
              <a:rPr lang="en-US" sz="2800" dirty="0" smtClean="0"/>
              <a:t>   5      ORZ PC RETURN RANGE OF MONTHS</a:t>
            </a:r>
          </a:p>
          <a:p>
            <a:r>
              <a:rPr lang="en-US" sz="2800" dirty="0" smtClean="0"/>
              <a:t>   6      ORZ RETURN TO CLINIC PRN</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turn to Clinic dialog box"/>
          <p:cNvPicPr>
            <a:picLocks noChangeAspect="1" noChangeArrowheads="1"/>
          </p:cNvPicPr>
          <p:nvPr/>
        </p:nvPicPr>
        <p:blipFill>
          <a:blip r:embed="rId3" cstate="print"/>
          <a:srcRect l="23333" t="8439" r="40556" b="59111"/>
          <a:stretch>
            <a:fillRect/>
          </a:stretch>
        </p:blipFill>
        <p:spPr bwMode="auto">
          <a:xfrm>
            <a:off x="0" y="1"/>
            <a:ext cx="9144000" cy="6825342"/>
          </a:xfrm>
          <a:prstGeom prst="rect">
            <a:avLst/>
          </a:prstGeom>
          <a:noFill/>
          <a:ln w="9525">
            <a:solidFill>
              <a:schemeClr val="tx1"/>
            </a:solidFill>
            <a:miter lim="800000"/>
            <a:headEnd/>
            <a:tailEnd/>
          </a:ln>
        </p:spPr>
      </p:pic>
      <p:pic>
        <p:nvPicPr>
          <p:cNvPr id="5" name="Picture 2" descr="Primary Care Teams drop down selection box"/>
          <p:cNvPicPr>
            <a:picLocks noChangeAspect="1" noChangeArrowheads="1"/>
          </p:cNvPicPr>
          <p:nvPr/>
        </p:nvPicPr>
        <p:blipFill>
          <a:blip r:embed="rId4" cstate="print"/>
          <a:srcRect l="33754" t="12071" r="58670" b="79181"/>
          <a:stretch>
            <a:fillRect/>
          </a:stretch>
        </p:blipFill>
        <p:spPr bwMode="auto">
          <a:xfrm>
            <a:off x="6324600" y="1066800"/>
            <a:ext cx="1371600" cy="1295400"/>
          </a:xfrm>
          <a:prstGeom prst="rect">
            <a:avLst/>
          </a:prstGeom>
          <a:noFill/>
          <a:ln w="9525">
            <a:noFill/>
            <a:miter lim="800000"/>
            <a:headEnd/>
            <a:tailEnd/>
          </a:ln>
        </p:spPr>
      </p:pic>
      <p:cxnSp>
        <p:nvCxnSpPr>
          <p:cNvPr id="3" name="Straight Arrow Connector 2" descr="arrow pointing to PACT PINK"/>
          <p:cNvCxnSpPr/>
          <p:nvPr/>
        </p:nvCxnSpPr>
        <p:spPr>
          <a:xfrm>
            <a:off x="6019800" y="1295400"/>
            <a:ext cx="3048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Active Orders listed on orders tab"/>
          <p:cNvPicPr>
            <a:picLocks noChangeAspect="1" noChangeArrowheads="1"/>
          </p:cNvPicPr>
          <p:nvPr/>
        </p:nvPicPr>
        <p:blipFill>
          <a:blip r:embed="rId3" cstate="print"/>
          <a:srcRect l="23889" t="9778" r="29444" b="81333"/>
          <a:stretch>
            <a:fillRect/>
          </a:stretch>
        </p:blipFill>
        <p:spPr bwMode="auto">
          <a:xfrm>
            <a:off x="-21179" y="1828800"/>
            <a:ext cx="9141690" cy="3200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yboard with a green key labelled Or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14400" y="609600"/>
            <a:ext cx="7315200" cy="5562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23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fontScale="92500" lnSpcReduction="10000"/>
          </a:bodyPr>
          <a:lstStyle/>
          <a:p>
            <a:pPr marL="0" indent="0" algn="ctr">
              <a:buNone/>
            </a:pPr>
            <a:r>
              <a:rPr lang="en-US" sz="4000" dirty="0" smtClean="0"/>
              <a:t>I learned how to create orders:</a:t>
            </a:r>
          </a:p>
          <a:p>
            <a:pPr marL="0" indent="0" algn="ctr">
              <a:buNone/>
            </a:pPr>
            <a:endParaRPr lang="en-US" sz="4000" dirty="0"/>
          </a:p>
          <a:p>
            <a:pPr marL="914400" lvl="1" indent="-514350">
              <a:buFont typeface="+mj-lt"/>
              <a:buAutoNum type="alphaUcPeriod"/>
            </a:pPr>
            <a:r>
              <a:rPr lang="en-US" sz="4000" dirty="0" smtClean="0"/>
              <a:t>I was taught by an experienced CAC/Health Informatics Specialist with a formalized curriculum</a:t>
            </a:r>
          </a:p>
          <a:p>
            <a:pPr marL="914400" lvl="1" indent="-514350">
              <a:buFont typeface="+mj-lt"/>
              <a:buAutoNum type="alphaUcPeriod"/>
            </a:pPr>
            <a:r>
              <a:rPr lang="en-US" sz="4000" dirty="0" smtClean="0"/>
              <a:t>Learned the VA way-Trial and error</a:t>
            </a:r>
          </a:p>
          <a:p>
            <a:pPr marL="914400" lvl="1" indent="-514350">
              <a:buFont typeface="+mj-lt"/>
              <a:buAutoNum type="alphaUcPeriod"/>
            </a:pPr>
            <a:r>
              <a:rPr lang="en-US" sz="4000" dirty="0" smtClean="0"/>
              <a:t>A combination of a little mentoring and a little trial and error. </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226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Choose&#10;Text&#10;Design"/>
          <p:cNvGraphicFramePr>
            <a:graphicFrameLocks noGrp="1"/>
          </p:cNvGraphicFramePr>
          <p:nvPr>
            <p:ph idx="1"/>
            <p:extLst>
              <p:ext uri="{D42A27DB-BD31-4B8C-83A1-F6EECF244321}">
                <p14:modId xmlns:p14="http://schemas.microsoft.com/office/powerpoint/2010/main" val="3053876795"/>
              </p:ext>
            </p:extLst>
          </p:nvPr>
        </p:nvGraphicFramePr>
        <p:xfrm>
          <a:off x="123498" y="869732"/>
          <a:ext cx="8883868"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17534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Manage orderable items ...&#10;   PM   Enter/edit prompts&#10;   GO    Enter/edit generic orders&#10;   QO    Enter/edit quick orders&#10;   QU    Edit personal quick orders by user&#10;   ST     Enter/edit order sets  (highlighte)&#10;   AC     Enter/edit actions&#10;   MN   Enter/edit order menus&#10;   &#10;"/>
          <p:cNvSpPr/>
          <p:nvPr/>
        </p:nvSpPr>
        <p:spPr>
          <a:xfrm>
            <a:off x="685800" y="1447800"/>
            <a:ext cx="7772400" cy="3816429"/>
          </a:xfrm>
          <a:prstGeom prst="rect">
            <a:avLst/>
          </a:prstGeom>
          <a:solidFill>
            <a:srgbClr val="002060"/>
          </a:solidFill>
          <a:ln>
            <a:solidFill>
              <a:schemeClr val="tx1"/>
            </a:solidFill>
          </a:ln>
        </p:spPr>
        <p:txBody>
          <a:bodyPr wrap="square">
            <a:spAutoFit/>
          </a:bodyPr>
          <a:lstStyle/>
          <a:p>
            <a:r>
              <a:rPr lang="en-US" dirty="0" smtClean="0"/>
              <a:t>     </a:t>
            </a:r>
            <a:r>
              <a:rPr lang="en-US" sz="2800" dirty="0" smtClean="0"/>
              <a:t>OI     Manage orderable items ...</a:t>
            </a:r>
          </a:p>
          <a:p>
            <a:r>
              <a:rPr lang="en-US" sz="2800" dirty="0" smtClean="0"/>
              <a:t>   </a:t>
            </a:r>
            <a:r>
              <a:rPr lang="en-US" sz="2800" dirty="0"/>
              <a:t>PM   Enter/edit </a:t>
            </a:r>
            <a:r>
              <a:rPr lang="en-US" sz="2800" dirty="0" smtClean="0"/>
              <a:t>prompts</a:t>
            </a:r>
          </a:p>
          <a:p>
            <a:r>
              <a:rPr lang="en-US" sz="2800" dirty="0" smtClean="0"/>
              <a:t>   GO    Enter/edit generic orders</a:t>
            </a:r>
          </a:p>
          <a:p>
            <a:r>
              <a:rPr lang="en-US" sz="2800" dirty="0" smtClean="0"/>
              <a:t>   QO    Enter/edit quick orders</a:t>
            </a:r>
          </a:p>
          <a:p>
            <a:r>
              <a:rPr lang="en-US" sz="2800" dirty="0" smtClean="0"/>
              <a:t>   QU    Edit personal quick orders by user</a:t>
            </a:r>
          </a:p>
          <a:p>
            <a:endParaRPr lang="en-US" sz="2800" dirty="0" smtClean="0"/>
          </a:p>
          <a:p>
            <a:r>
              <a:rPr lang="en-US" sz="2800" dirty="0" smtClean="0"/>
              <a:t>   AC     Enter/edit actions</a:t>
            </a:r>
          </a:p>
          <a:p>
            <a:r>
              <a:rPr lang="en-US" sz="2800" dirty="0" smtClean="0"/>
              <a:t>   MN   Enter/edit order menus</a:t>
            </a:r>
          </a:p>
          <a:p>
            <a:r>
              <a:rPr lang="en-US" dirty="0" smtClean="0"/>
              <a:t>   </a:t>
            </a:r>
            <a:endParaRPr lang="en-US" dirty="0"/>
          </a:p>
        </p:txBody>
      </p:sp>
      <p:sp>
        <p:nvSpPr>
          <p:cNvPr id="2" name="Rounded Rectangle 1" descr="rounded yellow rectangle"/>
          <p:cNvSpPr/>
          <p:nvPr/>
        </p:nvSpPr>
        <p:spPr>
          <a:xfrm>
            <a:off x="914400" y="3695700"/>
            <a:ext cx="53340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 </a:t>
            </a:r>
            <a:r>
              <a:rPr lang="en-US" sz="2800" b="1" dirty="0">
                <a:solidFill>
                  <a:schemeClr val="bg1"/>
                </a:solidFill>
              </a:rPr>
              <a:t>ST     Enter/edit order sets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ORDER SET NAME: ORZS NURSING ACS vVEHU&#10;  Are you adding 'ORZS NURSING ACS vVEHU' as &#10;    a new ORDER DIALOG? No// y  (Yes)&#10;"/>
          <p:cNvSpPr/>
          <p:nvPr/>
        </p:nvSpPr>
        <p:spPr>
          <a:xfrm>
            <a:off x="533400" y="2743200"/>
            <a:ext cx="7924800" cy="1384995"/>
          </a:xfrm>
          <a:prstGeom prst="rect">
            <a:avLst/>
          </a:prstGeom>
          <a:solidFill>
            <a:srgbClr val="002060"/>
          </a:solidFill>
          <a:ln>
            <a:solidFill>
              <a:schemeClr val="tx1"/>
            </a:solidFill>
          </a:ln>
        </p:spPr>
        <p:txBody>
          <a:bodyPr wrap="square">
            <a:spAutoFit/>
          </a:bodyPr>
          <a:lstStyle/>
          <a:p>
            <a:r>
              <a:rPr lang="en-US" sz="2800" dirty="0" smtClean="0"/>
              <a:t>Select ORDER SET NAME: ORZS NURSING ACS vVEHU</a:t>
            </a:r>
          </a:p>
          <a:p>
            <a:r>
              <a:rPr lang="en-US" sz="2800" dirty="0" smtClean="0"/>
              <a:t>  Are you adding 'ORZS NURSING ACS vVEHU' as </a:t>
            </a:r>
          </a:p>
          <a:p>
            <a:r>
              <a:rPr lang="en-US" sz="2800" dirty="0" smtClean="0"/>
              <a:t>    a new ORDER DIALOG? No// y  (Yes)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o you wish to copy an existing order set? YES// NO&#10;NAME: ORZS TEST VvEHU// &#10;DISPLAY TEXT: ED ACS NURSING ORDERS&#10;DESCRIPTION:&#10;  No existing text&#10;  Edit? NO// &#10;Select COMPONENT SEQUENCE#: 1&#10;SEQUENCE: 1// &#10;ITEM: ORZ STAT EKG&#10;"/>
          <p:cNvSpPr/>
          <p:nvPr/>
        </p:nvSpPr>
        <p:spPr>
          <a:xfrm>
            <a:off x="533400" y="1439882"/>
            <a:ext cx="8077200" cy="3970318"/>
          </a:xfrm>
          <a:prstGeom prst="rect">
            <a:avLst/>
          </a:prstGeom>
          <a:solidFill>
            <a:srgbClr val="002060"/>
          </a:solidFill>
          <a:ln>
            <a:solidFill>
              <a:schemeClr val="tx1"/>
            </a:solidFill>
          </a:ln>
        </p:spPr>
        <p:txBody>
          <a:bodyPr wrap="square">
            <a:spAutoFit/>
          </a:bodyPr>
          <a:lstStyle/>
          <a:p>
            <a:r>
              <a:rPr lang="en-US" sz="2800" dirty="0" smtClean="0"/>
              <a:t>Do you wish to copy an existing order set? YES// NO</a:t>
            </a:r>
          </a:p>
          <a:p>
            <a:r>
              <a:rPr lang="en-US" sz="2800" dirty="0" smtClean="0"/>
              <a:t>NAME: ORZS TEST VvEHU// </a:t>
            </a:r>
          </a:p>
          <a:p>
            <a:r>
              <a:rPr lang="en-US" sz="2800" dirty="0" smtClean="0">
                <a:solidFill>
                  <a:srgbClr val="FFFF00"/>
                </a:solidFill>
              </a:rPr>
              <a:t>DISPLAY TEXT: ED ACS NURSING ORDERS</a:t>
            </a:r>
          </a:p>
          <a:p>
            <a:r>
              <a:rPr lang="en-US" sz="2800" dirty="0" smtClean="0">
                <a:solidFill>
                  <a:srgbClr val="FFFF00"/>
                </a:solidFill>
              </a:rPr>
              <a:t>DESCRIPTION</a:t>
            </a:r>
            <a:r>
              <a:rPr lang="en-US" sz="2800" dirty="0" smtClean="0"/>
              <a:t>:</a:t>
            </a:r>
          </a:p>
          <a:p>
            <a:r>
              <a:rPr lang="en-US" sz="2800" dirty="0" smtClean="0"/>
              <a:t>  No existing text</a:t>
            </a:r>
          </a:p>
          <a:p>
            <a:r>
              <a:rPr lang="en-US" sz="2800" dirty="0" smtClean="0"/>
              <a:t>  Edit? NO// </a:t>
            </a:r>
          </a:p>
          <a:p>
            <a:r>
              <a:rPr lang="en-US" sz="2800" dirty="0" smtClean="0"/>
              <a:t>Select COMPONENT SEQUENCE#: 1</a:t>
            </a:r>
          </a:p>
          <a:p>
            <a:r>
              <a:rPr lang="en-US" sz="2800" dirty="0" smtClean="0"/>
              <a:t>SEQUENCE: 1// </a:t>
            </a:r>
          </a:p>
          <a:p>
            <a:r>
              <a:rPr lang="en-US" sz="2800" dirty="0" smtClean="0"/>
              <a:t>ITEM: ORZ STAT EKG</a:t>
            </a: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RDER SET COMPONENTS:&#10;   1      ORZ GXNURS ACS ER CP VITALS&#10;   2      ORZ GXNURS ACS CARDIAC MONITOR&#10;   3      ORZ STAT EKG (F)&#10;   4      ORZ GXNURS ACS IV ACCESS&#10;   5      ORZ GXNURS ACS ER OXYGEN&#10;   6      PSO ACS ASPIRIN 325 MG ONCE OP&#10;   7      PSO ACS NTG 0.4 MG ONCE&#10;   8      ORZ GXNURS ACS NOTIFY PRACTITIONER&#10;   9      ORZ STAT CBC ER&#10;   10     ORZ STAT BMP ER&#10;   11     ORZ STAT MAGNESIUM LAB&#10;   12     ORZL CK-MB&#10;   13     ORZ STAT TROPONIN I&#10;   15     ORZ STAT PORTABLE CXR OP&#10;   16     ORZ STAT PTT&#10;   17     ORZ STAT PT/INR&#10;"/>
          <p:cNvSpPr/>
          <p:nvPr/>
        </p:nvSpPr>
        <p:spPr>
          <a:xfrm>
            <a:off x="806668" y="0"/>
            <a:ext cx="7543800" cy="6894195"/>
          </a:xfrm>
          <a:prstGeom prst="rect">
            <a:avLst/>
          </a:prstGeom>
          <a:solidFill>
            <a:srgbClr val="002060"/>
          </a:solidFill>
          <a:ln>
            <a:solidFill>
              <a:schemeClr val="tx1"/>
            </a:solidFill>
          </a:ln>
        </p:spPr>
        <p:txBody>
          <a:bodyPr wrap="square">
            <a:spAutoFit/>
          </a:bodyPr>
          <a:lstStyle/>
          <a:p>
            <a:r>
              <a:rPr lang="en-US" sz="2600" dirty="0" smtClean="0"/>
              <a:t>ORDER SET COMPONENTS:</a:t>
            </a:r>
          </a:p>
          <a:p>
            <a:r>
              <a:rPr lang="en-US" sz="2600" dirty="0" smtClean="0"/>
              <a:t>   1      ORZ GXNURS ACS ER CP VITALS</a:t>
            </a:r>
          </a:p>
          <a:p>
            <a:r>
              <a:rPr lang="en-US" sz="2600" dirty="0" smtClean="0"/>
              <a:t>   2      ORZ GXNURS ACS CARDIAC MONITOR</a:t>
            </a:r>
          </a:p>
          <a:p>
            <a:r>
              <a:rPr lang="en-US" sz="2600" dirty="0" smtClean="0"/>
              <a:t>   3      ORZ STAT EKG (F)</a:t>
            </a:r>
          </a:p>
          <a:p>
            <a:r>
              <a:rPr lang="en-US" sz="2600" dirty="0" smtClean="0"/>
              <a:t>   4      ORZ GXNURS ACS IV ACCESS</a:t>
            </a:r>
          </a:p>
          <a:p>
            <a:r>
              <a:rPr lang="en-US" sz="2600" dirty="0" smtClean="0"/>
              <a:t>   5      ORZ GXNURS ACS ER OXYGEN</a:t>
            </a:r>
          </a:p>
          <a:p>
            <a:r>
              <a:rPr lang="en-US" sz="2600" dirty="0" smtClean="0"/>
              <a:t>   6      PSO ACS ASPIRIN 325 MG ONCE OP</a:t>
            </a:r>
          </a:p>
          <a:p>
            <a:r>
              <a:rPr lang="en-US" sz="2600" dirty="0" smtClean="0"/>
              <a:t>   7      PSO ACS NTG 0.4 MG ONCE</a:t>
            </a:r>
          </a:p>
          <a:p>
            <a:r>
              <a:rPr lang="en-US" sz="2600" dirty="0" smtClean="0"/>
              <a:t>   8      ORZ GXNURS ACS NOTIFY PRACTITIONER</a:t>
            </a:r>
          </a:p>
          <a:p>
            <a:r>
              <a:rPr lang="en-US" sz="2600" dirty="0" smtClean="0"/>
              <a:t>   9      ORZ STAT CBC ER</a:t>
            </a:r>
          </a:p>
          <a:p>
            <a:r>
              <a:rPr lang="en-US" sz="2600" dirty="0" smtClean="0"/>
              <a:t>   10     ORZ STAT BMP ER</a:t>
            </a:r>
          </a:p>
          <a:p>
            <a:r>
              <a:rPr lang="en-US" sz="2600" dirty="0" smtClean="0"/>
              <a:t>   11     ORZ STAT MAGNESIUM LAB</a:t>
            </a:r>
          </a:p>
          <a:p>
            <a:r>
              <a:rPr lang="en-US" sz="2600" dirty="0" smtClean="0"/>
              <a:t>   12     ORZL CK-MB</a:t>
            </a:r>
          </a:p>
          <a:p>
            <a:r>
              <a:rPr lang="pl-PL" sz="2600" dirty="0" smtClean="0"/>
              <a:t>   13     ORZ STAT TROPONIN I</a:t>
            </a:r>
          </a:p>
          <a:p>
            <a:r>
              <a:rPr lang="en-US" sz="2600" dirty="0" smtClean="0"/>
              <a:t>   15     ORZ STAT PORTABLE CXR OP</a:t>
            </a:r>
          </a:p>
          <a:p>
            <a:r>
              <a:rPr lang="en-US" sz="2600" dirty="0" smtClean="0"/>
              <a:t>   16     ORZ STAT PTT</a:t>
            </a:r>
          </a:p>
          <a:p>
            <a:r>
              <a:rPr lang="en-US" sz="2600" dirty="0" smtClean="0"/>
              <a:t>   17     ORZ STAT PT/INR</a:t>
            </a:r>
            <a:endParaRPr lang="en-US" sz="2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lick here to order for OUTPATIENTS dialog box"/>
          <p:cNvPicPr>
            <a:picLocks noChangeAspect="1" noChangeArrowheads="1"/>
          </p:cNvPicPr>
          <p:nvPr/>
        </p:nvPicPr>
        <p:blipFill>
          <a:blip r:embed="rId3" cstate="print"/>
          <a:srcRect/>
          <a:stretch>
            <a:fillRect/>
          </a:stretch>
        </p:blipFill>
        <p:spPr bwMode="auto">
          <a:xfrm>
            <a:off x="4953000" y="152400"/>
            <a:ext cx="3581400" cy="6553200"/>
          </a:xfrm>
          <a:prstGeom prst="rect">
            <a:avLst/>
          </a:prstGeom>
          <a:noFill/>
          <a:ln w="9525">
            <a:solidFill>
              <a:schemeClr val="tx1"/>
            </a:solidFill>
            <a:miter lim="800000"/>
            <a:headEnd/>
            <a:tailEnd/>
          </a:ln>
        </p:spPr>
      </p:pic>
      <p:pic>
        <p:nvPicPr>
          <p:cNvPr id="1027" name="Picture 3" descr="Click here to order for OUTPATIENTS dialog box close up view"/>
          <p:cNvPicPr>
            <a:picLocks noChangeAspect="1" noChangeArrowheads="1"/>
          </p:cNvPicPr>
          <p:nvPr/>
        </p:nvPicPr>
        <p:blipFill>
          <a:blip r:embed="rId3" cstate="print"/>
          <a:srcRect r="2222" b="62791"/>
          <a:stretch>
            <a:fillRect/>
          </a:stretch>
        </p:blipFill>
        <p:spPr bwMode="auto">
          <a:xfrm>
            <a:off x="533400" y="152400"/>
            <a:ext cx="3657600" cy="655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0"/>
            <a:ext cx="4114800" cy="4571999"/>
          </a:xfrm>
        </p:spPr>
        <p:txBody>
          <a:bodyPr>
            <a:normAutofit fontScale="55000" lnSpcReduction="20000"/>
          </a:bodyPr>
          <a:lstStyle/>
          <a:p>
            <a:pPr marL="1314450" lvl="2" indent="-514350">
              <a:buFont typeface="+mj-lt"/>
              <a:buAutoNum type="alphaUcPeriod"/>
            </a:pPr>
            <a:endParaRPr lang="en-US" sz="2000" dirty="0" smtClean="0"/>
          </a:p>
          <a:p>
            <a:pPr marL="514350" indent="-514350">
              <a:buFont typeface="+mj-lt"/>
              <a:buAutoNum type="alphaUcPeriod"/>
            </a:pPr>
            <a:r>
              <a:rPr lang="en-US" sz="5100" dirty="0"/>
              <a:t>I was taught by an experienced CAC/Health Informatics Specialist with a formalized curriculum</a:t>
            </a:r>
          </a:p>
          <a:p>
            <a:pPr marL="514350" indent="-514350">
              <a:buFont typeface="+mj-lt"/>
              <a:buAutoNum type="alphaUcPeriod"/>
            </a:pPr>
            <a:r>
              <a:rPr lang="en-US" sz="5100" dirty="0"/>
              <a:t>Learned the VA way-Trial and error</a:t>
            </a:r>
          </a:p>
          <a:p>
            <a:pPr marL="514350" indent="-514350">
              <a:buFont typeface="+mj-lt"/>
              <a:buAutoNum type="alphaUcPeriod"/>
            </a:pPr>
            <a:r>
              <a:rPr lang="en-US" sz="5100" dirty="0"/>
              <a:t>A combination of a little mentoring and a little trial and error. </a:t>
            </a:r>
          </a:p>
        </p:txBody>
      </p:sp>
      <p:sp>
        <p:nvSpPr>
          <p:cNvPr id="3" name="Rectangle 2" descr="I learned how to create orders:&#10;"/>
          <p:cNvSpPr/>
          <p:nvPr/>
        </p:nvSpPr>
        <p:spPr>
          <a:xfrm>
            <a:off x="457200" y="1414790"/>
            <a:ext cx="8153400" cy="584775"/>
          </a:xfrm>
          <a:prstGeom prst="rect">
            <a:avLst/>
          </a:prstGeom>
        </p:spPr>
        <p:txBody>
          <a:bodyPr wrap="square">
            <a:spAutoFit/>
          </a:bodyPr>
          <a:lstStyle/>
          <a:p>
            <a:pPr algn="ctr"/>
            <a:r>
              <a:rPr lang="en-US" sz="3200" dirty="0"/>
              <a:t>I learned how to create orders: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102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0"/>
            <a:ext cx="4114800" cy="4571999"/>
          </a:xfrm>
        </p:spPr>
        <p:txBody>
          <a:bodyPr>
            <a:normAutofit fontScale="55000" lnSpcReduction="20000"/>
          </a:bodyPr>
          <a:lstStyle/>
          <a:p>
            <a:pPr marL="1314450" lvl="2" indent="-514350">
              <a:buFont typeface="+mj-lt"/>
              <a:buAutoNum type="alphaUcPeriod"/>
            </a:pPr>
            <a:endParaRPr lang="en-US" sz="2000" dirty="0" smtClean="0"/>
          </a:p>
          <a:p>
            <a:pPr marL="514350" indent="-514350">
              <a:buFont typeface="+mj-lt"/>
              <a:buAutoNum type="alphaUcPeriod"/>
            </a:pPr>
            <a:r>
              <a:rPr lang="en-US" sz="5100" dirty="0"/>
              <a:t>I was taught by an experienced CAC/Health Informatics Specialist with a formalized curriculum</a:t>
            </a:r>
          </a:p>
          <a:p>
            <a:pPr marL="514350" indent="-514350">
              <a:buFont typeface="+mj-lt"/>
              <a:buAutoNum type="alphaUcPeriod"/>
            </a:pPr>
            <a:r>
              <a:rPr lang="en-US" sz="5100" dirty="0"/>
              <a:t>Learned the VA way-Trial and error</a:t>
            </a:r>
          </a:p>
          <a:p>
            <a:pPr marL="514350" indent="-514350">
              <a:buFont typeface="+mj-lt"/>
              <a:buAutoNum type="alphaUcPeriod"/>
            </a:pPr>
            <a:r>
              <a:rPr lang="en-US" sz="5100" dirty="0"/>
              <a:t>A combination of a little mentoring and a little trial and error. </a:t>
            </a:r>
            <a:r>
              <a:rPr lang="en-US" sz="5100" dirty="0" smtClean="0"/>
              <a:t> </a:t>
            </a:r>
            <a:endParaRPr lang="en-US" sz="5100" dirty="0"/>
          </a:p>
        </p:txBody>
      </p:sp>
      <p:sp>
        <p:nvSpPr>
          <p:cNvPr id="3" name="Rectangle 2" descr="I learned how to create orders:&#10;"/>
          <p:cNvSpPr/>
          <p:nvPr/>
        </p:nvSpPr>
        <p:spPr>
          <a:xfrm>
            <a:off x="457200" y="1414790"/>
            <a:ext cx="8153400" cy="584775"/>
          </a:xfrm>
          <a:prstGeom prst="rect">
            <a:avLst/>
          </a:prstGeom>
        </p:spPr>
        <p:txBody>
          <a:bodyPr wrap="square">
            <a:spAutoFit/>
          </a:bodyPr>
          <a:lstStyle/>
          <a:p>
            <a:pPr algn="ctr"/>
            <a:r>
              <a:rPr lang="en-US" sz="3200" dirty="0"/>
              <a:t>I learned how to create orders: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5553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purple puzzle piece&#10;Yellow puzzle piece&#10;Cream puzzle piece"/>
          <p:cNvPicPr>
            <a:picLocks noChangeAspect="1" noChangeArrowheads="1"/>
          </p:cNvPicPr>
          <p:nvPr/>
        </p:nvPicPr>
        <p:blipFill>
          <a:blip r:embed="rId3">
            <a:clrChange>
              <a:clrFrom>
                <a:srgbClr val="D8EBB3"/>
              </a:clrFrom>
              <a:clrTo>
                <a:srgbClr val="D8EBB3">
                  <a:alpha val="0"/>
                </a:srgbClr>
              </a:clrTo>
            </a:clrChange>
            <a:extLst>
              <a:ext uri="{28A0092B-C50C-407E-A947-70E740481C1C}">
                <a14:useLocalDpi xmlns:a14="http://schemas.microsoft.com/office/drawing/2010/main" val="0"/>
              </a:ext>
            </a:extLst>
          </a:blip>
          <a:srcRect/>
          <a:stretch>
            <a:fillRect/>
          </a:stretch>
        </p:blipFill>
        <p:spPr bwMode="auto">
          <a:xfrm>
            <a:off x="152400" y="152400"/>
            <a:ext cx="882927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descr="ORDER MENU&#10;"/>
          <p:cNvSpPr/>
          <p:nvPr/>
        </p:nvSpPr>
        <p:spPr>
          <a:xfrm>
            <a:off x="4724400" y="3848742"/>
            <a:ext cx="2819400" cy="646331"/>
          </a:xfrm>
          <a:prstGeom prst="rect">
            <a:avLst/>
          </a:prstGeom>
        </p:spPr>
        <p:txBody>
          <a:bodyPr wrap="square">
            <a:spAutoFit/>
          </a:bodyPr>
          <a:lstStyle/>
          <a:p>
            <a:r>
              <a:rPr lang="en-US" sz="3600" dirty="0" smtClean="0">
                <a:solidFill>
                  <a:schemeClr val="bg1"/>
                </a:solidFill>
              </a:rPr>
              <a:t>ORDER MENU</a:t>
            </a:r>
            <a:endParaRPr lang="en-US" sz="3600" dirty="0">
              <a:solidFill>
                <a:schemeClr val="bg1"/>
              </a:solidFill>
            </a:endParaRPr>
          </a:p>
        </p:txBody>
      </p:sp>
      <p:sp>
        <p:nvSpPr>
          <p:cNvPr id="16" name="TextBox 15" descr="ORDER MENU&#10;"/>
          <p:cNvSpPr txBox="1"/>
          <p:nvPr/>
        </p:nvSpPr>
        <p:spPr>
          <a:xfrm>
            <a:off x="5486400" y="1141274"/>
            <a:ext cx="1735892" cy="1754326"/>
          </a:xfrm>
          <a:prstGeom prst="rect">
            <a:avLst/>
          </a:prstGeom>
          <a:noFill/>
        </p:spPr>
        <p:txBody>
          <a:bodyPr vert="horz" wrap="square" rtlCol="0">
            <a:spAutoFit/>
          </a:bodyPr>
          <a:lstStyle/>
          <a:p>
            <a:r>
              <a:rPr lang="en-US" sz="3600" dirty="0">
                <a:solidFill>
                  <a:schemeClr val="bg1"/>
                </a:solidFill>
              </a:rPr>
              <a:t>ORDER MENU</a:t>
            </a:r>
          </a:p>
          <a:p>
            <a:endParaRPr lang="en-US" sz="3600" dirty="0">
              <a:solidFill>
                <a:schemeClr val="bg1"/>
              </a:solidFill>
            </a:endParaRPr>
          </a:p>
        </p:txBody>
      </p:sp>
      <p:sp>
        <p:nvSpPr>
          <p:cNvPr id="17" name="TextBox 16" descr="ORDER MENU&#10;"/>
          <p:cNvSpPr txBox="1"/>
          <p:nvPr/>
        </p:nvSpPr>
        <p:spPr>
          <a:xfrm>
            <a:off x="1371600" y="2057400"/>
            <a:ext cx="4114800" cy="1200329"/>
          </a:xfrm>
          <a:prstGeom prst="rect">
            <a:avLst/>
          </a:prstGeom>
          <a:noFill/>
        </p:spPr>
        <p:txBody>
          <a:bodyPr wrap="square" rtlCol="0">
            <a:spAutoFit/>
          </a:bodyPr>
          <a:lstStyle/>
          <a:p>
            <a:r>
              <a:rPr lang="en-US" sz="3600" dirty="0">
                <a:solidFill>
                  <a:schemeClr val="bg1"/>
                </a:solidFill>
              </a:rPr>
              <a:t>ORDER MENU</a:t>
            </a:r>
          </a:p>
          <a:p>
            <a:r>
              <a:rPr lang="en-US" sz="3600" dirty="0" smtClean="0">
                <a:solidFill>
                  <a:schemeClr val="bg1"/>
                </a:solidFill>
              </a:rPr>
              <a:t>ITEM</a:t>
            </a:r>
            <a:endParaRPr lang="en-US" sz="3600" dirty="0">
              <a:solidFill>
                <a:schemeClr val="bg1"/>
              </a:solidFill>
            </a:endParaRPr>
          </a:p>
        </p:txBody>
      </p:sp>
    </p:spTree>
    <p:extLst>
      <p:ext uri="{BB962C8B-B14F-4D97-AF65-F5344CB8AC3E}">
        <p14:creationId xmlns:p14="http://schemas.microsoft.com/office/powerpoint/2010/main" val="71521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endParaRPr lang="en-US" sz="2000" dirty="0" smtClean="0"/>
          </a:p>
          <a:p>
            <a:pPr marL="1314450" lvl="2" indent="-514350">
              <a:buFont typeface="+mj-lt"/>
              <a:buAutoNum type="alphaUcPeriod"/>
            </a:pPr>
            <a:r>
              <a:rPr lang="en-US" sz="2800" dirty="0"/>
              <a:t>0-5 years</a:t>
            </a:r>
          </a:p>
          <a:p>
            <a:pPr marL="1314450" lvl="2" indent="-514350">
              <a:buFont typeface="+mj-lt"/>
              <a:buAutoNum type="alphaUcPeriod"/>
            </a:pPr>
            <a:r>
              <a:rPr lang="en-US" sz="2800" dirty="0"/>
              <a:t>6-15 years</a:t>
            </a:r>
          </a:p>
          <a:p>
            <a:pPr marL="1314450" lvl="2" indent="-514350">
              <a:buFont typeface="+mj-lt"/>
              <a:buAutoNum type="alphaUcPeriod"/>
            </a:pPr>
            <a:r>
              <a:rPr lang="en-US" sz="2800" dirty="0"/>
              <a:t>16-25</a:t>
            </a:r>
          </a:p>
          <a:p>
            <a:pPr marL="1314450" lvl="2" indent="-514350">
              <a:buFont typeface="+mj-lt"/>
              <a:buAutoNum type="alphaUcPeriod"/>
            </a:pPr>
            <a:r>
              <a:rPr lang="en-US" sz="2800" dirty="0"/>
              <a:t>As long as I can remember (&gt;25 yrs)</a:t>
            </a:r>
          </a:p>
        </p:txBody>
      </p:sp>
      <p:sp>
        <p:nvSpPr>
          <p:cNvPr id="3" name="Rectangle 2" descr="How long have you been a CAC/Informatics Specialist?&#10;"/>
          <p:cNvSpPr/>
          <p:nvPr/>
        </p:nvSpPr>
        <p:spPr>
          <a:xfrm>
            <a:off x="457200" y="1414790"/>
            <a:ext cx="8153400" cy="1077218"/>
          </a:xfrm>
          <a:prstGeom prst="rect">
            <a:avLst/>
          </a:prstGeom>
        </p:spPr>
        <p:txBody>
          <a:bodyPr wrap="square">
            <a:spAutoFit/>
          </a:bodyPr>
          <a:lstStyle/>
          <a:p>
            <a:pPr algn="ctr"/>
            <a:r>
              <a:rPr lang="en-US" sz="3200" dirty="0"/>
              <a:t>How long have you been a </a:t>
            </a:r>
            <a:r>
              <a:rPr lang="en-US" sz="3200" dirty="0" smtClean="0"/>
              <a:t>CAC/Informatics </a:t>
            </a:r>
            <a:r>
              <a:rPr lang="en-US" sz="3200" dirty="0"/>
              <a:t>Specialist?</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430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ample order menu from Prim Care Fort Wayne; provides Primary Care Providers access to the common orders they frequently use"/>
          <p:cNvPicPr>
            <a:picLocks noChangeAspect="1" noChangeArrowheads="1"/>
          </p:cNvPicPr>
          <p:nvPr/>
        </p:nvPicPr>
        <p:blipFill>
          <a:blip r:embed="rId3" cstate="print"/>
          <a:srcRect/>
          <a:stretch>
            <a:fillRect/>
          </a:stretch>
        </p:blipFill>
        <p:spPr bwMode="auto">
          <a:xfrm>
            <a:off x="-14260" y="0"/>
            <a:ext cx="9158260"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     OI     Manage orderable items ...&#10;   PM   Enter/edit prompts&#10;   GO    Enter/edit generic orders&#10;   QO    Enter/edit quick orders&#10;   QU    Edit personal quick orders by user&#10;   ST     Enter/edit order sets&#10;   AC     Enter/edit actions&#10;   MN    Enter/edit order menus&#10;  &#10;"/>
          <p:cNvSpPr/>
          <p:nvPr/>
        </p:nvSpPr>
        <p:spPr>
          <a:xfrm>
            <a:off x="685800" y="1447800"/>
            <a:ext cx="7772400" cy="3539430"/>
          </a:xfrm>
          <a:prstGeom prst="rect">
            <a:avLst/>
          </a:prstGeom>
          <a:solidFill>
            <a:srgbClr val="002060"/>
          </a:solidFill>
          <a:ln>
            <a:solidFill>
              <a:schemeClr val="tx1"/>
            </a:solidFill>
          </a:ln>
        </p:spPr>
        <p:txBody>
          <a:bodyPr wrap="square">
            <a:spAutoFit/>
          </a:bodyPr>
          <a:lstStyle/>
          <a:p>
            <a:r>
              <a:rPr lang="en-US" dirty="0" smtClean="0"/>
              <a:t>     </a:t>
            </a:r>
            <a:r>
              <a:rPr lang="en-US" sz="2800" dirty="0" smtClean="0"/>
              <a:t>OI     Manage orderable items ...</a:t>
            </a:r>
          </a:p>
          <a:p>
            <a:r>
              <a:rPr lang="en-US" sz="2800" dirty="0" smtClean="0"/>
              <a:t>   PM   </a:t>
            </a:r>
            <a:r>
              <a:rPr lang="en-US" sz="2800" dirty="0"/>
              <a:t>Enter/edit prompts</a:t>
            </a:r>
          </a:p>
          <a:p>
            <a:r>
              <a:rPr lang="en-US" sz="2800" dirty="0" smtClean="0"/>
              <a:t>   GO    Enter/edit generic orders</a:t>
            </a:r>
          </a:p>
          <a:p>
            <a:r>
              <a:rPr lang="en-US" sz="2800" dirty="0" smtClean="0"/>
              <a:t>   QO    Enter/edit quick orders</a:t>
            </a:r>
          </a:p>
          <a:p>
            <a:r>
              <a:rPr lang="en-US" sz="2800" dirty="0" smtClean="0"/>
              <a:t>   QU    Edit personal quick orders by user</a:t>
            </a:r>
          </a:p>
          <a:p>
            <a:r>
              <a:rPr lang="en-US" sz="2800" dirty="0" smtClean="0"/>
              <a:t>   ST     Enter/edit order sets</a:t>
            </a:r>
          </a:p>
          <a:p>
            <a:r>
              <a:rPr lang="en-US" sz="2800" dirty="0" smtClean="0"/>
              <a:t>   AC     Enter/edit actions</a:t>
            </a:r>
          </a:p>
          <a:p>
            <a:r>
              <a:rPr lang="en-US" sz="2800" dirty="0" smtClean="0"/>
              <a:t>   </a:t>
            </a:r>
            <a:r>
              <a:rPr lang="en-US" dirty="0" smtClean="0"/>
              <a:t>   </a:t>
            </a:r>
            <a:endParaRPr lang="en-US" dirty="0"/>
          </a:p>
        </p:txBody>
      </p:sp>
      <p:sp>
        <p:nvSpPr>
          <p:cNvPr id="5" name="Rounded Rectangle 4" descr="MN   Enter/edit order menus&#10;"/>
          <p:cNvSpPr/>
          <p:nvPr/>
        </p:nvSpPr>
        <p:spPr>
          <a:xfrm>
            <a:off x="971992" y="4467347"/>
            <a:ext cx="57150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MN   Enter/edit order menus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elect ORDER MENU: ORZ GMENU vVEHU&#10;Are you adding ORZ GMENU vVEHU as a new ORDER DIALOG? No//YES&#10;&#10;Do you wish to copy an existing menu?  YES//NO&#10;&#10;DISPLAY TEXT: vVEHU Menu&#10;&#10;DESCRIPTION:&#10;    No existing text&#10;    Edit? NO//Y&#10;"/>
          <p:cNvSpPr/>
          <p:nvPr/>
        </p:nvSpPr>
        <p:spPr>
          <a:xfrm>
            <a:off x="228600" y="990600"/>
            <a:ext cx="8686800" cy="4832092"/>
          </a:xfrm>
          <a:prstGeom prst="rect">
            <a:avLst/>
          </a:prstGeom>
          <a:solidFill>
            <a:srgbClr val="002060"/>
          </a:solidFill>
          <a:ln>
            <a:solidFill>
              <a:schemeClr val="tx1"/>
            </a:solidFill>
          </a:ln>
        </p:spPr>
        <p:txBody>
          <a:bodyPr wrap="square">
            <a:spAutoFit/>
          </a:bodyPr>
          <a:lstStyle/>
          <a:p>
            <a:r>
              <a:rPr lang="en-US" sz="2800" dirty="0" smtClean="0"/>
              <a:t>Select ORDER MENU: ORZ GMENU vVEHU</a:t>
            </a:r>
          </a:p>
          <a:p>
            <a:r>
              <a:rPr lang="en-US" sz="2800" dirty="0" smtClean="0"/>
              <a:t>Are you adding ORZ GMENU vVEHU as a new ORDER DIALOG? No//YES</a:t>
            </a:r>
          </a:p>
          <a:p>
            <a:endParaRPr lang="en-US" sz="2800" dirty="0" smtClean="0"/>
          </a:p>
          <a:p>
            <a:r>
              <a:rPr lang="en-US" sz="2800" dirty="0" smtClean="0"/>
              <a:t>Do you wish to copy an existing menu?  YES//NO</a:t>
            </a:r>
          </a:p>
          <a:p>
            <a:endParaRPr lang="en-US" sz="2800" dirty="0"/>
          </a:p>
          <a:p>
            <a:r>
              <a:rPr lang="en-US" sz="2800" dirty="0" smtClean="0">
                <a:solidFill>
                  <a:srgbClr val="FFFF00"/>
                </a:solidFill>
              </a:rPr>
              <a:t>DISPLAY TEXT</a:t>
            </a:r>
            <a:r>
              <a:rPr lang="en-US" sz="2800" dirty="0" smtClean="0"/>
              <a:t>: vVEHU Menu</a:t>
            </a:r>
          </a:p>
          <a:p>
            <a:endParaRPr lang="en-US" sz="2800" dirty="0" smtClean="0"/>
          </a:p>
          <a:p>
            <a:r>
              <a:rPr lang="en-US" sz="2800" dirty="0" smtClean="0">
                <a:solidFill>
                  <a:srgbClr val="FFFF00"/>
                </a:solidFill>
              </a:rPr>
              <a:t>DESCRIPTION</a:t>
            </a:r>
            <a:r>
              <a:rPr lang="en-US" sz="2800" dirty="0" smtClean="0"/>
              <a:t>:</a:t>
            </a:r>
          </a:p>
          <a:p>
            <a:r>
              <a:rPr lang="en-US" sz="2800" dirty="0"/>
              <a:t> </a:t>
            </a:r>
            <a:r>
              <a:rPr lang="en-US" sz="2800" dirty="0" smtClean="0"/>
              <a:t>   No existing text</a:t>
            </a:r>
          </a:p>
          <a:p>
            <a:r>
              <a:rPr lang="en-US" sz="2800" dirty="0"/>
              <a:t> </a:t>
            </a:r>
            <a:r>
              <a:rPr lang="en-US" sz="2800" dirty="0" smtClean="0"/>
              <a:t>   Edit? NO//Y</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COLUMN WIDTH: 40&#10;&#10;MNEMONIC WIDTH:&#10;&#10;PATH SWITCH:  &#10;&#10;ENTRY ACTION:&#10;EXIT ACTION:&#10;"/>
          <p:cNvSpPr/>
          <p:nvPr/>
        </p:nvSpPr>
        <p:spPr>
          <a:xfrm>
            <a:off x="1633870" y="1642170"/>
            <a:ext cx="5986130" cy="3539430"/>
          </a:xfrm>
          <a:prstGeom prst="rect">
            <a:avLst/>
          </a:prstGeom>
          <a:solidFill>
            <a:srgbClr val="002060"/>
          </a:solidFill>
          <a:ln>
            <a:solidFill>
              <a:schemeClr val="tx1"/>
            </a:solidFill>
          </a:ln>
        </p:spPr>
        <p:txBody>
          <a:bodyPr wrap="square">
            <a:spAutoFit/>
          </a:bodyPr>
          <a:lstStyle/>
          <a:p>
            <a:r>
              <a:rPr lang="en-US" sz="2800" dirty="0" smtClean="0"/>
              <a:t>COLUMN WIDTH: 40</a:t>
            </a:r>
          </a:p>
          <a:p>
            <a:endParaRPr lang="en-US" sz="2800" dirty="0" smtClean="0"/>
          </a:p>
          <a:p>
            <a:r>
              <a:rPr lang="en-US" sz="2800" dirty="0" smtClean="0"/>
              <a:t>MNEMONIC WIDTH:</a:t>
            </a:r>
          </a:p>
          <a:p>
            <a:endParaRPr lang="en-US" sz="2800" dirty="0"/>
          </a:p>
          <a:p>
            <a:r>
              <a:rPr lang="en-US" sz="2800" dirty="0" smtClean="0"/>
              <a:t>PATH SWITCH:  </a:t>
            </a:r>
          </a:p>
          <a:p>
            <a:endParaRPr lang="en-US" sz="2800" dirty="0"/>
          </a:p>
          <a:p>
            <a:r>
              <a:rPr lang="en-US" sz="2800" dirty="0" smtClean="0"/>
              <a:t>ENTRY ACTION:</a:t>
            </a:r>
          </a:p>
          <a:p>
            <a:r>
              <a:rPr lang="en-US" sz="2800" dirty="0" smtClean="0"/>
              <a:t>EXIT ACTION:</a:t>
            </a:r>
          </a:p>
        </p:txBody>
      </p:sp>
    </p:spTree>
    <p:extLst>
      <p:ext uri="{BB962C8B-B14F-4D97-AF65-F5344CB8AC3E}">
        <p14:creationId xmlns:p14="http://schemas.microsoft.com/office/powerpoint/2010/main" val="3440206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ty shell VISTA menu&#10;name on the left and the width of the columns.  Below the width are numbers one and two signifying where each of column starts. The numbers down the left are the row numbers, each plus sign equals 5 rows and the 1, 2, 3 represent row 10, 20,30 etc. &#10;"/>
          <p:cNvPicPr/>
          <p:nvPr/>
        </p:nvPicPr>
        <p:blipFill>
          <a:blip r:embed="rId3" cstate="print"/>
          <a:srcRect/>
          <a:stretch>
            <a:fillRect/>
          </a:stretch>
        </p:blipFill>
        <p:spPr bwMode="auto">
          <a:xfrm>
            <a:off x="533400" y="0"/>
            <a:ext cx="9144000" cy="6781800"/>
          </a:xfrm>
          <a:prstGeom prst="rect">
            <a:avLst/>
          </a:prstGeom>
          <a:noFill/>
          <a:ln w="9525">
            <a:solidFill>
              <a:schemeClr val="tx1"/>
            </a:solidFill>
            <a:miter lim="800000"/>
            <a:headEnd/>
            <a:tailEnd/>
          </a:ln>
        </p:spPr>
      </p:pic>
      <p:sp>
        <p:nvSpPr>
          <p:cNvPr id="2" name="Rounded Rectangle 1"/>
          <p:cNvSpPr/>
          <p:nvPr/>
        </p:nvSpPr>
        <p:spPr>
          <a:xfrm>
            <a:off x="685800" y="914400"/>
            <a:ext cx="2133600" cy="328723"/>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34200" y="903614"/>
            <a:ext cx="1828800" cy="328723"/>
          </a:xfrm>
          <a:prstGeom prst="round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Select Action: ADD&#10;&#10;Menu Items                Text or Header            Row&#10;Add: T&#10;&#10;DISPLAY TEXT: LABS&#10;ROW: 1&#10;COLUMN: 1&#10;HEADER: NO// Y&#10;DISPLAY TEXT:&#10;"/>
          <p:cNvSpPr/>
          <p:nvPr/>
        </p:nvSpPr>
        <p:spPr>
          <a:xfrm>
            <a:off x="428297" y="1219200"/>
            <a:ext cx="8229600" cy="4401205"/>
          </a:xfrm>
          <a:prstGeom prst="rect">
            <a:avLst/>
          </a:prstGeom>
          <a:solidFill>
            <a:srgbClr val="002060"/>
          </a:solidFill>
          <a:ln>
            <a:solidFill>
              <a:schemeClr val="tx1"/>
            </a:solidFill>
          </a:ln>
        </p:spPr>
        <p:txBody>
          <a:bodyPr wrap="square">
            <a:spAutoFit/>
          </a:bodyPr>
          <a:lstStyle/>
          <a:p>
            <a:r>
              <a:rPr lang="en-US" sz="2800" dirty="0"/>
              <a:t>Select Action: </a:t>
            </a:r>
            <a:r>
              <a:rPr lang="en-US" sz="2800" dirty="0" smtClean="0"/>
              <a:t>ADD</a:t>
            </a:r>
            <a:endParaRPr lang="en-US" sz="2800" dirty="0"/>
          </a:p>
          <a:p>
            <a:endParaRPr lang="en-US" sz="2800" dirty="0" smtClean="0"/>
          </a:p>
          <a:p>
            <a:r>
              <a:rPr lang="en-US" sz="2800" dirty="0" smtClean="0"/>
              <a:t>Menu </a:t>
            </a:r>
            <a:r>
              <a:rPr lang="en-US" sz="2800" dirty="0"/>
              <a:t>Items                Text or Header            Row</a:t>
            </a:r>
          </a:p>
          <a:p>
            <a:r>
              <a:rPr lang="en-US" sz="2800" dirty="0" smtClean="0"/>
              <a:t>Add</a:t>
            </a:r>
            <a:r>
              <a:rPr lang="en-US" sz="2800" dirty="0"/>
              <a:t>: </a:t>
            </a:r>
            <a:r>
              <a:rPr lang="en-US" sz="2800" dirty="0" smtClean="0"/>
              <a:t>T</a:t>
            </a:r>
          </a:p>
          <a:p>
            <a:endParaRPr lang="en-US" sz="2800" dirty="0" smtClean="0"/>
          </a:p>
          <a:p>
            <a:r>
              <a:rPr lang="en-US" sz="2800" dirty="0"/>
              <a:t>DISPLAY TEXT: LABS</a:t>
            </a:r>
          </a:p>
          <a:p>
            <a:r>
              <a:rPr lang="en-US" sz="2800" dirty="0"/>
              <a:t>ROW: 1</a:t>
            </a:r>
          </a:p>
          <a:p>
            <a:r>
              <a:rPr lang="en-US" sz="2800" dirty="0"/>
              <a:t>COLUMN: 1</a:t>
            </a:r>
          </a:p>
          <a:p>
            <a:r>
              <a:rPr lang="en-US" sz="2800" dirty="0"/>
              <a:t>HEADER: NO// Y</a:t>
            </a:r>
          </a:p>
          <a:p>
            <a:r>
              <a:rPr lang="en-US" sz="2800" dirty="0"/>
              <a:t>DISPLAY TEXT</a:t>
            </a:r>
            <a:r>
              <a:rPr lang="en-US" sz="2800" dirty="0" smtClean="0"/>
              <a:t>:</a:t>
            </a:r>
            <a:endParaRPr lang="en-US" sz="2800" dirty="0"/>
          </a:p>
        </p:txBody>
      </p:sp>
    </p:spTree>
    <p:extLst>
      <p:ext uri="{BB962C8B-B14F-4D97-AF65-F5344CB8AC3E}">
        <p14:creationId xmlns:p14="http://schemas.microsoft.com/office/powerpoint/2010/main" val="21310919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pty shell VISTA menu&#10;name on the left and the width of the columns.  Below the width are numbers one and two signifying where each of column starts. The numbers down the left are the row numbers, each plus sign equals 5 rows and the 1, 2, 3 represent row 10, 20,30 etc. &#10;"/>
          <p:cNvPicPr>
            <a:picLocks noChangeAspect="1" noChangeArrowheads="1"/>
          </p:cNvPicPr>
          <p:nvPr/>
        </p:nvPicPr>
        <p:blipFill>
          <a:blip r:embed="rId3" cstate="print"/>
          <a:srcRect/>
          <a:stretch>
            <a:fillRect/>
          </a:stretch>
        </p:blipFill>
        <p:spPr bwMode="auto">
          <a:xfrm>
            <a:off x="16918" y="0"/>
            <a:ext cx="9158614"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Select Action: ADD&#10;     1   Add ...&#10;     2   Assign to User(s)&#10;CHOOSE 1-2: 1   Add ...  &#10;    Menu Items                Text or Header            Row&#10;Add: M&#10;&#10;ITEM: ORZL CBC WITHOUT DIFF  &#10;ROW: 2&#10;COLUMN: 1&#10;DISPLAY TEXT: CBC WITHOUT DIFF&#10;&#10;MNEMONIC: &#10;ITEM: &#10;"/>
          <p:cNvSpPr/>
          <p:nvPr/>
        </p:nvSpPr>
        <p:spPr>
          <a:xfrm>
            <a:off x="457200" y="381000"/>
            <a:ext cx="8229600" cy="6124754"/>
          </a:xfrm>
          <a:prstGeom prst="rect">
            <a:avLst/>
          </a:prstGeom>
          <a:solidFill>
            <a:srgbClr val="002060"/>
          </a:solidFill>
          <a:ln>
            <a:solidFill>
              <a:schemeClr val="tx1"/>
            </a:solidFill>
          </a:ln>
        </p:spPr>
        <p:txBody>
          <a:bodyPr wrap="square">
            <a:spAutoFit/>
          </a:bodyPr>
          <a:lstStyle/>
          <a:p>
            <a:r>
              <a:rPr lang="en-US" sz="2800" dirty="0"/>
              <a:t>Select Action: </a:t>
            </a:r>
            <a:r>
              <a:rPr lang="en-US" sz="2800" dirty="0" smtClean="0"/>
              <a:t>ADD</a:t>
            </a:r>
            <a:endParaRPr lang="en-US" sz="2800" dirty="0"/>
          </a:p>
          <a:p>
            <a:r>
              <a:rPr lang="en-US" sz="2800" dirty="0" smtClean="0"/>
              <a:t>     1   Add ...</a:t>
            </a:r>
          </a:p>
          <a:p>
            <a:r>
              <a:rPr lang="en-US" sz="2800" dirty="0" smtClean="0"/>
              <a:t>     2   Assign to User(s)</a:t>
            </a:r>
          </a:p>
          <a:p>
            <a:r>
              <a:rPr lang="en-US" sz="2800" dirty="0" smtClean="0"/>
              <a:t>CHOOSE 1-2: 1   Add ...  </a:t>
            </a:r>
            <a:endParaRPr lang="en-US" sz="2800" dirty="0"/>
          </a:p>
          <a:p>
            <a:r>
              <a:rPr lang="en-US" sz="2800" dirty="0"/>
              <a:t>    Menu Items                Text or Header            Row</a:t>
            </a:r>
          </a:p>
          <a:p>
            <a:r>
              <a:rPr lang="en-US" sz="2800" dirty="0" smtClean="0"/>
              <a:t>Add</a:t>
            </a:r>
            <a:r>
              <a:rPr lang="en-US" sz="2800" dirty="0"/>
              <a:t>: </a:t>
            </a:r>
            <a:r>
              <a:rPr lang="en-US" sz="2800" dirty="0" smtClean="0"/>
              <a:t>M</a:t>
            </a:r>
          </a:p>
          <a:p>
            <a:endParaRPr lang="en-US" sz="2800" dirty="0"/>
          </a:p>
          <a:p>
            <a:r>
              <a:rPr lang="en-US" sz="2800" dirty="0"/>
              <a:t>ITEM: ORZL CBC WITHOUT DIFF  </a:t>
            </a:r>
          </a:p>
          <a:p>
            <a:r>
              <a:rPr lang="en-US" sz="2800" dirty="0"/>
              <a:t>ROW: 2</a:t>
            </a:r>
          </a:p>
          <a:p>
            <a:r>
              <a:rPr lang="en-US" sz="2800" dirty="0"/>
              <a:t>COLUMN: 1</a:t>
            </a:r>
          </a:p>
          <a:p>
            <a:r>
              <a:rPr lang="en-US" sz="2800" dirty="0"/>
              <a:t>DISPLAY TEXT: CBC WITHOUT DIFF</a:t>
            </a:r>
          </a:p>
          <a:p>
            <a:endParaRPr lang="en-US" sz="2800" dirty="0" smtClean="0"/>
          </a:p>
          <a:p>
            <a:r>
              <a:rPr lang="en-US" sz="2800" dirty="0"/>
              <a:t>MNEMONIC: </a:t>
            </a:r>
          </a:p>
          <a:p>
            <a:r>
              <a:rPr lang="en-US" sz="2800" dirty="0"/>
              <a:t>ITEM: </a:t>
            </a:r>
          </a:p>
        </p:txBody>
      </p:sp>
    </p:spTree>
    <p:extLst>
      <p:ext uri="{BB962C8B-B14F-4D97-AF65-F5344CB8AC3E}">
        <p14:creationId xmlns:p14="http://schemas.microsoft.com/office/powerpoint/2010/main" val="124649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pty shell VISTA menu, LABS header with CBR order below&#10;. &#10;"/>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mpty shell VISTA menu, menu with the display name. CBC WITHOUT DIFF; T selected as action&#10;"/>
          <p:cNvPicPr>
            <a:picLocks noChangeAspect="1" noChangeArrowheads="1"/>
          </p:cNvPicPr>
          <p:nvPr/>
        </p:nvPicPr>
        <p:blipFill>
          <a:blip r:embed="rId3" cstate="print"/>
          <a:srcRect/>
          <a:stretch>
            <a:fillRect/>
          </a:stretch>
        </p:blipFill>
        <p:spPr bwMode="auto">
          <a:xfrm>
            <a:off x="31382" y="0"/>
            <a:ext cx="9112618"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endParaRPr lang="en-US" sz="2000" dirty="0" smtClean="0"/>
          </a:p>
          <a:p>
            <a:pPr marL="1314450" lvl="2" indent="-514350">
              <a:buFont typeface="+mj-lt"/>
              <a:buAutoNum type="alphaUcPeriod"/>
            </a:pPr>
            <a:r>
              <a:rPr lang="en-US" sz="2800" dirty="0"/>
              <a:t>0-5 years</a:t>
            </a:r>
          </a:p>
          <a:p>
            <a:pPr marL="1314450" lvl="2" indent="-514350">
              <a:buFont typeface="+mj-lt"/>
              <a:buAutoNum type="alphaUcPeriod"/>
            </a:pPr>
            <a:r>
              <a:rPr lang="en-US" sz="2800" dirty="0"/>
              <a:t>6-15 years</a:t>
            </a:r>
          </a:p>
          <a:p>
            <a:pPr marL="1314450" lvl="2" indent="-514350">
              <a:buFont typeface="+mj-lt"/>
              <a:buAutoNum type="alphaUcPeriod"/>
            </a:pPr>
            <a:r>
              <a:rPr lang="en-US" sz="2800" dirty="0"/>
              <a:t>16-25</a:t>
            </a:r>
          </a:p>
          <a:p>
            <a:pPr marL="1314450" lvl="2" indent="-514350">
              <a:buFont typeface="+mj-lt"/>
              <a:buAutoNum type="alphaUcPeriod"/>
            </a:pPr>
            <a:r>
              <a:rPr lang="en-US" sz="2800" dirty="0"/>
              <a:t>As long as I can remember (&gt;25 yrs)</a:t>
            </a:r>
          </a:p>
        </p:txBody>
      </p:sp>
      <p:sp>
        <p:nvSpPr>
          <p:cNvPr id="3" name="Rectangle 2" descr="How long have you been a CAC/Informatics Specialist?&#10;"/>
          <p:cNvSpPr/>
          <p:nvPr/>
        </p:nvSpPr>
        <p:spPr>
          <a:xfrm>
            <a:off x="457200" y="1414790"/>
            <a:ext cx="8153400" cy="1077218"/>
          </a:xfrm>
          <a:prstGeom prst="rect">
            <a:avLst/>
          </a:prstGeom>
        </p:spPr>
        <p:txBody>
          <a:bodyPr wrap="square">
            <a:spAutoFit/>
          </a:bodyPr>
          <a:lstStyle/>
          <a:p>
            <a:pPr algn="ctr"/>
            <a:r>
              <a:rPr lang="en-US" sz="3200" dirty="0"/>
              <a:t>How long have you been a </a:t>
            </a:r>
            <a:r>
              <a:rPr lang="en-US" sz="3200" dirty="0" smtClean="0"/>
              <a:t>CAC/Informatics </a:t>
            </a:r>
            <a:r>
              <a:rPr lang="en-US" sz="3200" dirty="0"/>
              <a:t>Specialist?</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2872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pty shell VISTA menu, CBC WITHOUT DIFF; next scrren is the selected action&#10;"/>
          <p:cNvPicPr>
            <a:picLocks noChangeAspect="1" noChangeArrowheads="1"/>
          </p:cNvPicPr>
          <p:nvPr/>
        </p:nvPicPr>
        <p:blipFill>
          <a:blip r:embed="rId3" cstate="print"/>
          <a:srcRect/>
          <a:stretch>
            <a:fillRect/>
          </a:stretch>
        </p:blipFill>
        <p:spPr bwMode="auto">
          <a:xfrm>
            <a:off x="40593" y="31532"/>
            <a:ext cx="9103407" cy="682646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xample VISTA order menu showing the display name.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ample VISTA order menu showing the VISTA name.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vious menu as viewed from the CPRS orders ta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9434784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descr="purple puzzle piece&#10;Yellow puzzle piece&#10;Cream puzzle piece&#10;green puzzle piece"/>
          <p:cNvGrpSpPr>
            <a:grpSpLocks/>
          </p:cNvGrpSpPr>
          <p:nvPr/>
        </p:nvGrpSpPr>
        <p:grpSpPr bwMode="auto">
          <a:xfrm>
            <a:off x="152400" y="197068"/>
            <a:ext cx="8839200" cy="6477000"/>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Rectangle 1" descr="ORDERABLE  ITEM&#10;"/>
          <p:cNvSpPr/>
          <p:nvPr/>
        </p:nvSpPr>
        <p:spPr>
          <a:xfrm>
            <a:off x="1535056" y="2206822"/>
            <a:ext cx="2848857" cy="523220"/>
          </a:xfrm>
          <a:prstGeom prst="rect">
            <a:avLst/>
          </a:prstGeom>
        </p:spPr>
        <p:txBody>
          <a:bodyPr wrap="none">
            <a:spAutoFit/>
          </a:bodyPr>
          <a:lstStyle/>
          <a:p>
            <a:r>
              <a:rPr lang="en-US" sz="2800" dirty="0">
                <a:solidFill>
                  <a:schemeClr val="bg1"/>
                </a:solidFill>
              </a:rPr>
              <a:t>ORDERABLE  ITEM</a:t>
            </a:r>
          </a:p>
        </p:txBody>
      </p:sp>
      <p:sp>
        <p:nvSpPr>
          <p:cNvPr id="3" name="Rectangle 2" descr="ORDER"/>
          <p:cNvSpPr/>
          <p:nvPr/>
        </p:nvSpPr>
        <p:spPr>
          <a:xfrm>
            <a:off x="5638800" y="1548722"/>
            <a:ext cx="1208985" cy="523220"/>
          </a:xfrm>
          <a:prstGeom prst="rect">
            <a:avLst/>
          </a:prstGeom>
        </p:spPr>
        <p:txBody>
          <a:bodyPr wrap="none">
            <a:spAutoFit/>
          </a:bodyPr>
          <a:lstStyle/>
          <a:p>
            <a:r>
              <a:rPr lang="en-US" sz="2800" dirty="0">
                <a:solidFill>
                  <a:schemeClr val="bg1"/>
                </a:solidFill>
              </a:rPr>
              <a:t>ORDER</a:t>
            </a:r>
          </a:p>
        </p:txBody>
      </p:sp>
      <p:sp>
        <p:nvSpPr>
          <p:cNvPr id="8" name="Rectangle 7" descr="ORDER MENU&#10;"/>
          <p:cNvSpPr/>
          <p:nvPr/>
        </p:nvSpPr>
        <p:spPr>
          <a:xfrm>
            <a:off x="5075617" y="3861698"/>
            <a:ext cx="2236510" cy="523220"/>
          </a:xfrm>
          <a:prstGeom prst="rect">
            <a:avLst/>
          </a:prstGeom>
        </p:spPr>
        <p:txBody>
          <a:bodyPr wrap="none">
            <a:spAutoFit/>
          </a:bodyPr>
          <a:lstStyle/>
          <a:p>
            <a:r>
              <a:rPr lang="en-US" sz="2800" dirty="0">
                <a:solidFill>
                  <a:schemeClr val="bg1"/>
                </a:solidFill>
              </a:rPr>
              <a:t>ORDER MENU</a:t>
            </a:r>
          </a:p>
        </p:txBody>
      </p:sp>
      <p:sp>
        <p:nvSpPr>
          <p:cNvPr id="10" name="TextBox 9" descr="INFORMATICIST"/>
          <p:cNvSpPr txBox="1"/>
          <p:nvPr/>
        </p:nvSpPr>
        <p:spPr>
          <a:xfrm>
            <a:off x="1631511" y="3861698"/>
            <a:ext cx="2655945" cy="523220"/>
          </a:xfrm>
          <a:prstGeom prst="rect">
            <a:avLst/>
          </a:prstGeom>
          <a:noFill/>
        </p:spPr>
        <p:txBody>
          <a:bodyPr wrap="square" rtlCol="0">
            <a:spAutoFit/>
          </a:bodyPr>
          <a:lstStyle/>
          <a:p>
            <a:r>
              <a:rPr lang="en-US" sz="2800" b="1" dirty="0" smtClean="0">
                <a:solidFill>
                  <a:schemeClr val="bg1"/>
                </a:solidFill>
              </a:rPr>
              <a:t>INFORMATICIST</a:t>
            </a:r>
            <a:endParaRPr lang="en-US" sz="2800" b="1" dirty="0">
              <a:solidFill>
                <a:schemeClr val="bg1"/>
              </a:solidFill>
            </a:endParaRPr>
          </a:p>
        </p:txBody>
      </p:sp>
    </p:spTree>
    <p:extLst>
      <p:ext uri="{BB962C8B-B14F-4D97-AF65-F5344CB8AC3E}">
        <p14:creationId xmlns:p14="http://schemas.microsoft.com/office/powerpoint/2010/main" val="6079688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133600"/>
            <a:ext cx="8229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urple puzzle piece"/>
          <p:cNvPicPr>
            <a:picLocks noChangeAspect="1" noChangeArrowheads="1"/>
          </p:cNvPicPr>
          <p:nvPr/>
        </p:nvPicPr>
        <p:blipFill>
          <a:blip r:embed="rId3">
            <a:clrChange>
              <a:clrFrom>
                <a:srgbClr val="FFFFCC"/>
              </a:clrFrom>
              <a:clrTo>
                <a:srgbClr val="FFFFCC">
                  <a:alpha val="0"/>
                </a:srgbClr>
              </a:clrTo>
            </a:clrChange>
            <a:extLst>
              <a:ext uri="{BEBA8EAE-BF5A-486C-A8C5-ECC9F3942E4B}">
                <a14:imgProps xmlns:a14="http://schemas.microsoft.com/office/drawing/2010/main">
                  <a14:imgLayer r:embed="rId4">
                    <a14:imgEffect>
                      <a14:backgroundRemoval t="9711" b="62087" l="0" r="68098"/>
                    </a14:imgEffect>
                  </a14:imgLayer>
                </a14:imgProps>
              </a:ext>
              <a:ext uri="{28A0092B-C50C-407E-A947-70E740481C1C}">
                <a14:useLocalDpi xmlns:a14="http://schemas.microsoft.com/office/drawing/2010/main" val="0"/>
              </a:ext>
            </a:extLst>
          </a:blip>
          <a:srcRect/>
          <a:stretch>
            <a:fillRect/>
          </a:stretch>
        </p:blipFill>
        <p:spPr bwMode="auto">
          <a:xfrm>
            <a:off x="152400" y="152400"/>
            <a:ext cx="882927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ORDERABLE  ITEM&#10;"/>
          <p:cNvSpPr txBox="1"/>
          <p:nvPr/>
        </p:nvSpPr>
        <p:spPr>
          <a:xfrm>
            <a:off x="1258608" y="2103463"/>
            <a:ext cx="3441071" cy="615553"/>
          </a:xfrm>
          <a:prstGeom prst="rect">
            <a:avLst/>
          </a:prstGeom>
          <a:noFill/>
        </p:spPr>
        <p:txBody>
          <a:bodyPr wrap="square" rtlCol="0">
            <a:spAutoFit/>
          </a:bodyPr>
          <a:lstStyle/>
          <a:p>
            <a:r>
              <a:rPr lang="en-US" sz="3400" dirty="0" smtClean="0">
                <a:solidFill>
                  <a:schemeClr val="bg1"/>
                </a:solidFill>
              </a:rPr>
              <a:t>ORDERABLE  ITEM</a:t>
            </a:r>
            <a:endParaRPr lang="en-US" sz="3400" dirty="0">
              <a:solidFill>
                <a:schemeClr val="bg1"/>
              </a:solidFill>
            </a:endParaRPr>
          </a:p>
        </p:txBody>
      </p:sp>
    </p:spTree>
    <p:extLst>
      <p:ext uri="{BB962C8B-B14F-4D97-AF65-F5344CB8AC3E}">
        <p14:creationId xmlns:p14="http://schemas.microsoft.com/office/powerpoint/2010/main" val="3218585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40502013"/>
              </p:ext>
            </p:extLst>
          </p:nvPr>
        </p:nvGraphicFramePr>
        <p:xfrm>
          <a:off x="609600" y="457200"/>
          <a:ext cx="7848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4F8D5ADAC7B04298C4AC648AD16295" ma:contentTypeVersion="0" ma:contentTypeDescription="Create a new document." ma:contentTypeScope="" ma:versionID="b8d4a23e1aa1b24993bf36dbce82ee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3F67A3-7E9A-429D-9B0F-0599822572E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4E81190-CB16-4A1D-BFCC-97FC6A573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5F477EB-152E-45BD-A08C-9E44C91124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5361</TotalTime>
  <Words>9641</Words>
  <Application>Microsoft Office PowerPoint</Application>
  <PresentationFormat>On-screen Show (4:3)</PresentationFormat>
  <Paragraphs>756</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1_Office Theme</vt:lpstr>
      <vt:lpstr>Back to Basics: Order Menu Management </vt:lpstr>
      <vt:lpstr>PowerPoint Presentation</vt:lpstr>
      <vt:lpstr>Poll Question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PowerPoint Presentation</vt:lpstr>
      <vt:lpstr>PowerPoint Presentation</vt:lpstr>
      <vt:lpstr>PowerPoint Presentation</vt:lpstr>
      <vt:lpstr>PowerPoint Presentation</vt:lpstr>
      <vt:lpstr>Poll Results</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Order Menu Management</dc:title>
  <dc:creator>VHA OIA Training Strategy</dc:creator>
  <cp:keywords>Order Menu Management, Orders, VISTA, CPRS. CLINICAL COORDINATOR MENU</cp:keywords>
  <cp:lastModifiedBy>Kimberly J Lyons</cp:lastModifiedBy>
  <cp:revision>352</cp:revision>
  <dcterms:created xsi:type="dcterms:W3CDTF">2012-09-17T16:29:14Z</dcterms:created>
  <dcterms:modified xsi:type="dcterms:W3CDTF">2013-09-20T18:53:22Z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0x010100854F8D5ADAC7B04298C4AC648AD16295</vt:lpwstr>
  </property>
</Properties>
</file>