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92"/>
  </p:notesMasterIdLst>
  <p:sldIdLst>
    <p:sldId id="256" r:id="rId5"/>
    <p:sldId id="285" r:id="rId6"/>
    <p:sldId id="258" r:id="rId7"/>
    <p:sldId id="264" r:id="rId8"/>
    <p:sldId id="270" r:id="rId9"/>
    <p:sldId id="351" r:id="rId10"/>
    <p:sldId id="359" r:id="rId11"/>
    <p:sldId id="360" r:id="rId12"/>
    <p:sldId id="265" r:id="rId13"/>
    <p:sldId id="267" r:id="rId14"/>
    <p:sldId id="266" r:id="rId15"/>
    <p:sldId id="269" r:id="rId16"/>
    <p:sldId id="268" r:id="rId17"/>
    <p:sldId id="347" r:id="rId18"/>
    <p:sldId id="271" r:id="rId19"/>
    <p:sldId id="283" r:id="rId20"/>
    <p:sldId id="289" r:id="rId21"/>
    <p:sldId id="292" r:id="rId22"/>
    <p:sldId id="297" r:id="rId23"/>
    <p:sldId id="290" r:id="rId24"/>
    <p:sldId id="291" r:id="rId25"/>
    <p:sldId id="295" r:id="rId26"/>
    <p:sldId id="296" r:id="rId27"/>
    <p:sldId id="307" r:id="rId28"/>
    <p:sldId id="273" r:id="rId29"/>
    <p:sldId id="298" r:id="rId30"/>
    <p:sldId id="300" r:id="rId31"/>
    <p:sldId id="299" r:id="rId32"/>
    <p:sldId id="301" r:id="rId33"/>
    <p:sldId id="361" r:id="rId34"/>
    <p:sldId id="362" r:id="rId35"/>
    <p:sldId id="274" r:id="rId36"/>
    <p:sldId id="303" r:id="rId37"/>
    <p:sldId id="275" r:id="rId38"/>
    <p:sldId id="304" r:id="rId39"/>
    <p:sldId id="276" r:id="rId40"/>
    <p:sldId id="309" r:id="rId41"/>
    <p:sldId id="277" r:id="rId42"/>
    <p:sldId id="319" r:id="rId43"/>
    <p:sldId id="320" r:id="rId44"/>
    <p:sldId id="321" r:id="rId45"/>
    <p:sldId id="322" r:id="rId46"/>
    <p:sldId id="278" r:id="rId47"/>
    <p:sldId id="310" r:id="rId48"/>
    <p:sldId id="311" r:id="rId49"/>
    <p:sldId id="363" r:id="rId50"/>
    <p:sldId id="364" r:id="rId51"/>
    <p:sldId id="279" r:id="rId52"/>
    <p:sldId id="313" r:id="rId53"/>
    <p:sldId id="314" r:id="rId54"/>
    <p:sldId id="345" r:id="rId55"/>
    <p:sldId id="316" r:id="rId56"/>
    <p:sldId id="317" r:id="rId57"/>
    <p:sldId id="329" r:id="rId58"/>
    <p:sldId id="352" r:id="rId59"/>
    <p:sldId id="280" r:id="rId60"/>
    <p:sldId id="318" r:id="rId61"/>
    <p:sldId id="281" r:id="rId62"/>
    <p:sldId id="325" r:id="rId63"/>
    <p:sldId id="324" r:id="rId64"/>
    <p:sldId id="326" r:id="rId65"/>
    <p:sldId id="327" r:id="rId66"/>
    <p:sldId id="331" r:id="rId67"/>
    <p:sldId id="330" r:id="rId68"/>
    <p:sldId id="333" r:id="rId69"/>
    <p:sldId id="334" r:id="rId70"/>
    <p:sldId id="338" r:id="rId71"/>
    <p:sldId id="340" r:id="rId72"/>
    <p:sldId id="339" r:id="rId73"/>
    <p:sldId id="328" r:id="rId74"/>
    <p:sldId id="332" r:id="rId75"/>
    <p:sldId id="302" r:id="rId76"/>
    <p:sldId id="337" r:id="rId77"/>
    <p:sldId id="335" r:id="rId78"/>
    <p:sldId id="350" r:id="rId79"/>
    <p:sldId id="336" r:id="rId80"/>
    <p:sldId id="341" r:id="rId81"/>
    <p:sldId id="346" r:id="rId82"/>
    <p:sldId id="342" r:id="rId83"/>
    <p:sldId id="358" r:id="rId84"/>
    <p:sldId id="343" r:id="rId85"/>
    <p:sldId id="353" r:id="rId86"/>
    <p:sldId id="354" r:id="rId87"/>
    <p:sldId id="355" r:id="rId88"/>
    <p:sldId id="356" r:id="rId89"/>
    <p:sldId id="357" r:id="rId90"/>
    <p:sldId id="262"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4B2C"/>
    <a:srgbClr val="978330"/>
    <a:srgbClr val="8F9633"/>
    <a:srgbClr val="769535"/>
    <a:srgbClr val="9B2D2A"/>
    <a:srgbClr val="779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2" autoAdjust="0"/>
    <p:restoredTop sz="73318" autoAdjust="0"/>
  </p:normalViewPr>
  <p:slideViewPr>
    <p:cSldViewPr>
      <p:cViewPr>
        <p:scale>
          <a:sx n="70" d="100"/>
          <a:sy n="70" d="100"/>
        </p:scale>
        <p:origin x="-1854" y="-72"/>
      </p:cViewPr>
      <p:guideLst>
        <p:guide orient="horz" pos="2160"/>
        <p:guide pos="2880"/>
      </p:guideLst>
    </p:cSldViewPr>
  </p:slideViewPr>
  <p:outlineViewPr>
    <p:cViewPr>
      <p:scale>
        <a:sx n="33" d="100"/>
        <a:sy n="33" d="100"/>
      </p:scale>
      <p:origin x="0" y="9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3B257-170F-45AC-83FA-B4DA146E7B12}" type="doc">
      <dgm:prSet loTypeId="urn:microsoft.com/office/officeart/2005/8/layout/lProcess3" loCatId="process" qsTypeId="urn:microsoft.com/office/officeart/2005/8/quickstyle/3d2" qsCatId="3D" csTypeId="urn:microsoft.com/office/officeart/2005/8/colors/colorful2" csCatId="colorful" phldr="1"/>
      <dgm:spPr/>
    </dgm:pt>
    <dgm:pt modelId="{1EB81E62-5136-4A46-ABCC-5CBAB997C878}">
      <dgm:prSet phldrT="[Text]" custT="1"/>
      <dgm:spPr/>
      <dgm:t>
        <a:bodyPr/>
        <a:lstStyle/>
        <a:p>
          <a:r>
            <a:rPr lang="en-US" sz="2800" b="1" dirty="0" smtClean="0">
              <a:effectLst>
                <a:outerShdw blurRad="38100" dist="38100" dir="2700000" algn="tl">
                  <a:srgbClr val="000000">
                    <a:alpha val="43137"/>
                  </a:srgbClr>
                </a:outerShdw>
              </a:effectLst>
            </a:rPr>
            <a:t>Locate Menu</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Locate Menu&#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dgm:t>
        <a:bodyPr/>
        <a:lstStyle/>
        <a:p>
          <a:endParaRPr lang="en-US"/>
        </a:p>
      </dgm:t>
    </dgm:pt>
    <dgm:pt modelId="{2DEB97C8-5D4E-4329-A9AF-7D17B43D68EE}">
      <dgm:prSet phldrT="[Text]" custT="1"/>
      <dgm:spPr/>
      <dgm:t>
        <a:bodyPr/>
        <a:lstStyle/>
        <a:p>
          <a:r>
            <a:rPr lang="en-US" sz="2800" b="1" dirty="0" smtClean="0">
              <a:effectLst>
                <a:outerShdw blurRad="38100" dist="38100" dir="2700000" algn="tl">
                  <a:srgbClr val="000000">
                    <a:alpha val="43137"/>
                  </a:srgbClr>
                </a:outerShdw>
              </a:effectLst>
            </a:rPr>
            <a:t>Understand Components</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nderstand Components&#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dgm:t>
        <a:bodyPr/>
        <a:lstStyle/>
        <a:p>
          <a:endParaRPr lang="en-US"/>
        </a:p>
      </dgm:t>
    </dgm:pt>
    <dgm:pt modelId="{CF374774-FB23-42D5-92DD-18081CB0BC76}">
      <dgm:prSet phldrT="[Text]" custT="1"/>
      <dgm:spPr/>
      <dgm:t>
        <a:bodyPr/>
        <a:lstStyle/>
        <a:p>
          <a:r>
            <a:rPr lang="en-US" sz="2800" b="1" dirty="0" smtClean="0">
              <a:effectLst>
                <a:outerShdw blurRad="38100" dist="38100" dir="2700000" algn="tl">
                  <a:srgbClr val="000000">
                    <a:alpha val="43137"/>
                  </a:srgbClr>
                </a:outerShdw>
              </a:effectLst>
            </a:rPr>
            <a:t>Describe Provider Perspective</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escribe Provider Perspective&#10;"/>
        </a:ext>
      </dgm:extLst>
    </dgm:pt>
    <dgm:pt modelId="{5FB25160-4B99-4B9A-827F-1BB44E8B2E11}" type="parTrans" cxnId="{1425E1A1-1E75-4A45-93AD-230D48D6ACC1}">
      <dgm:prSet/>
      <dgm:spPr/>
      <dgm:t>
        <a:bodyPr/>
        <a:lstStyle/>
        <a:p>
          <a:endParaRPr lang="en-US"/>
        </a:p>
      </dgm:t>
    </dgm:pt>
    <dgm:pt modelId="{030091E7-5BBB-4E23-AFB5-2F318824E390}" type="sibTrans" cxnId="{1425E1A1-1E75-4A45-93AD-230D48D6ACC1}">
      <dgm:prSet/>
      <dgm:spPr/>
      <dgm:t>
        <a:bodyPr/>
        <a:lstStyle/>
        <a:p>
          <a:endParaRPr lang="en-US"/>
        </a:p>
      </dgm:t>
    </dgm:pt>
    <dgm:pt modelId="{380F8B99-478F-4D60-B768-C78FEE45CF1B}">
      <dgm:prSet phldrT="[Text]" custT="1"/>
      <dgm:spPr/>
      <dgm:t>
        <a:bodyPr/>
        <a:lstStyle/>
        <a:p>
          <a:r>
            <a:rPr lang="en-US" sz="2800" b="1" dirty="0" smtClean="0">
              <a:effectLst>
                <a:outerShdw blurRad="38100" dist="38100" dir="2700000" algn="tl">
                  <a:srgbClr val="000000">
                    <a:alpha val="43137"/>
                  </a:srgbClr>
                </a:outerShdw>
              </a:effectLst>
            </a:rPr>
            <a:t>Troubleshoot</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Troubleshoot&#10;"/>
        </a:ext>
      </dgm:extLst>
    </dgm:pt>
    <dgm:pt modelId="{708824B2-37A5-47CE-87EC-B63D4414949B}" type="parTrans" cxnId="{D73B2507-05F0-43B0-AF6A-32A4869C8BE5}">
      <dgm:prSet/>
      <dgm:spPr/>
      <dgm:t>
        <a:bodyPr/>
        <a:lstStyle/>
        <a:p>
          <a:endParaRPr lang="en-US"/>
        </a:p>
      </dgm:t>
    </dgm:pt>
    <dgm:pt modelId="{A741A454-8676-45E4-874A-9E02009A37AF}" type="sibTrans" cxnId="{D73B2507-05F0-43B0-AF6A-32A4869C8BE5}">
      <dgm:prSet/>
      <dgm:spPr/>
      <dgm:t>
        <a:bodyPr/>
        <a:lstStyle/>
        <a:p>
          <a:endParaRPr lang="en-US"/>
        </a:p>
      </dgm:t>
    </dgm:pt>
    <dgm:pt modelId="{879CDBD0-345A-4EF9-8078-22EC4DCD52AA}" type="pres">
      <dgm:prSet presAssocID="{4083B257-170F-45AC-83FA-B4DA146E7B12}" presName="Name0" presStyleCnt="0">
        <dgm:presLayoutVars>
          <dgm:chPref val="3"/>
          <dgm:dir/>
          <dgm:animLvl val="lvl"/>
          <dgm:resizeHandles/>
        </dgm:presLayoutVars>
      </dgm:prSet>
      <dgm:spPr/>
    </dgm:pt>
    <dgm:pt modelId="{88CA242B-C721-45B7-8A8C-3DE420CBE494}" type="pres">
      <dgm:prSet presAssocID="{1EB81E62-5136-4A46-ABCC-5CBAB997C878}" presName="horFlow" presStyleCnt="0"/>
      <dgm:spPr/>
    </dgm:pt>
    <dgm:pt modelId="{0A51A636-DFE4-4C6F-B4B6-3B70DD211BB5}" type="pres">
      <dgm:prSet presAssocID="{1EB81E62-5136-4A46-ABCC-5CBAB997C878}" presName="bigChev" presStyleLbl="node1" presStyleIdx="0" presStyleCnt="4" custScaleX="120254"/>
      <dgm:spPr/>
      <dgm:t>
        <a:bodyPr/>
        <a:lstStyle/>
        <a:p>
          <a:endParaRPr lang="en-US"/>
        </a:p>
      </dgm:t>
    </dgm:pt>
    <dgm:pt modelId="{F4053F09-0E9B-4476-9519-08A973CA315E}" type="pres">
      <dgm:prSet presAssocID="{1EB81E62-5136-4A46-ABCC-5CBAB997C878}" presName="vSp" presStyleCnt="0"/>
      <dgm:spPr/>
    </dgm:pt>
    <dgm:pt modelId="{9E542AFC-9CCE-403D-BCE4-470B06FE6465}" type="pres">
      <dgm:prSet presAssocID="{2DEB97C8-5D4E-4329-A9AF-7D17B43D68EE}" presName="horFlow" presStyleCnt="0"/>
      <dgm:spPr/>
    </dgm:pt>
    <dgm:pt modelId="{18155BC3-9964-422F-9C66-4E7463A7047E}" type="pres">
      <dgm:prSet presAssocID="{2DEB97C8-5D4E-4329-A9AF-7D17B43D68EE}" presName="bigChev" presStyleLbl="node1" presStyleIdx="1" presStyleCnt="4" custScaleX="120254"/>
      <dgm:spPr/>
      <dgm:t>
        <a:bodyPr/>
        <a:lstStyle/>
        <a:p>
          <a:endParaRPr lang="en-US"/>
        </a:p>
      </dgm:t>
    </dgm:pt>
    <dgm:pt modelId="{B2F4F3F5-9B5A-40DC-A0FE-6DCD44040F70}" type="pres">
      <dgm:prSet presAssocID="{2DEB97C8-5D4E-4329-A9AF-7D17B43D68EE}" presName="vSp" presStyleCnt="0"/>
      <dgm:spPr/>
    </dgm:pt>
    <dgm:pt modelId="{D60A35FD-C1D5-4F78-8824-C2EE611DBEB3}" type="pres">
      <dgm:prSet presAssocID="{CF374774-FB23-42D5-92DD-18081CB0BC76}" presName="horFlow" presStyleCnt="0"/>
      <dgm:spPr/>
    </dgm:pt>
    <dgm:pt modelId="{05C87401-3C97-46CD-83A3-736A772ADCD0}" type="pres">
      <dgm:prSet presAssocID="{CF374774-FB23-42D5-92DD-18081CB0BC76}" presName="bigChev" presStyleLbl="node1" presStyleIdx="2" presStyleCnt="4" custScaleX="120254"/>
      <dgm:spPr/>
      <dgm:t>
        <a:bodyPr/>
        <a:lstStyle/>
        <a:p>
          <a:endParaRPr lang="en-US"/>
        </a:p>
      </dgm:t>
    </dgm:pt>
    <dgm:pt modelId="{BD640C09-0F68-4500-A9EF-816E9FF64C80}" type="pres">
      <dgm:prSet presAssocID="{CF374774-FB23-42D5-92DD-18081CB0BC76}" presName="vSp" presStyleCnt="0"/>
      <dgm:spPr/>
    </dgm:pt>
    <dgm:pt modelId="{152EBE86-4B2D-4BB1-90AE-F88D97B5EDBE}" type="pres">
      <dgm:prSet presAssocID="{380F8B99-478F-4D60-B768-C78FEE45CF1B}" presName="horFlow" presStyleCnt="0"/>
      <dgm:spPr/>
    </dgm:pt>
    <dgm:pt modelId="{C1B1AC2F-F2FD-4237-B052-3614573D7F2E}" type="pres">
      <dgm:prSet presAssocID="{380F8B99-478F-4D60-B768-C78FEE45CF1B}" presName="bigChev" presStyleLbl="node1" presStyleIdx="3" presStyleCnt="4" custScaleX="120254"/>
      <dgm:spPr/>
      <dgm:t>
        <a:bodyPr/>
        <a:lstStyle/>
        <a:p>
          <a:endParaRPr lang="en-US"/>
        </a:p>
      </dgm:t>
    </dgm:pt>
  </dgm:ptLst>
  <dgm:cxnLst>
    <dgm:cxn modelId="{1425E1A1-1E75-4A45-93AD-230D48D6ACC1}" srcId="{4083B257-170F-45AC-83FA-B4DA146E7B12}" destId="{CF374774-FB23-42D5-92DD-18081CB0BC76}" srcOrd="2" destOrd="0" parTransId="{5FB25160-4B99-4B9A-827F-1BB44E8B2E11}" sibTransId="{030091E7-5BBB-4E23-AFB5-2F318824E390}"/>
    <dgm:cxn modelId="{2E06D72D-8FEF-42C5-A07E-DEFEA627CED2}" type="presOf" srcId="{2DEB97C8-5D4E-4329-A9AF-7D17B43D68EE}" destId="{18155BC3-9964-422F-9C66-4E7463A7047E}" srcOrd="0" destOrd="0" presId="urn:microsoft.com/office/officeart/2005/8/layout/lProcess3"/>
    <dgm:cxn modelId="{F8732739-BE2E-4184-9A25-E1812ADD60CB}" type="presOf" srcId="{1EB81E62-5136-4A46-ABCC-5CBAB997C878}" destId="{0A51A636-DFE4-4C6F-B4B6-3B70DD211BB5}" srcOrd="0" destOrd="0" presId="urn:microsoft.com/office/officeart/2005/8/layout/lProcess3"/>
    <dgm:cxn modelId="{8791D115-3B7E-41A6-AC96-41662E8C4522}" srcId="{4083B257-170F-45AC-83FA-B4DA146E7B12}" destId="{1EB81E62-5136-4A46-ABCC-5CBAB997C878}" srcOrd="0" destOrd="0" parTransId="{552EA60F-93F4-4E5E-B09D-8D6D2CC8C29A}" sibTransId="{462AEF67-8CFE-4161-B6C1-751E65B0C261}"/>
    <dgm:cxn modelId="{68579956-3B47-437B-9811-7C36FD51AAB1}" type="presOf" srcId="{4083B257-170F-45AC-83FA-B4DA146E7B12}" destId="{879CDBD0-345A-4EF9-8078-22EC4DCD52AA}" srcOrd="0" destOrd="0" presId="urn:microsoft.com/office/officeart/2005/8/layout/lProcess3"/>
    <dgm:cxn modelId="{21D4C2DA-F727-4DAF-A895-DC28885D4E0E}" type="presOf" srcId="{380F8B99-478F-4D60-B768-C78FEE45CF1B}" destId="{C1B1AC2F-F2FD-4237-B052-3614573D7F2E}" srcOrd="0" destOrd="0" presId="urn:microsoft.com/office/officeart/2005/8/layout/lProcess3"/>
    <dgm:cxn modelId="{E996F441-8D08-4314-85F4-430FBDDA38E5}" srcId="{4083B257-170F-45AC-83FA-B4DA146E7B12}" destId="{2DEB97C8-5D4E-4329-A9AF-7D17B43D68EE}" srcOrd="1" destOrd="0" parTransId="{4AECCEA2-2D0C-4FDE-B607-E8C783D9B22A}" sibTransId="{F21F3EF3-B68C-4EFC-B4B2-1721F9B1908D}"/>
    <dgm:cxn modelId="{D73B2507-05F0-43B0-AF6A-32A4869C8BE5}" srcId="{4083B257-170F-45AC-83FA-B4DA146E7B12}" destId="{380F8B99-478F-4D60-B768-C78FEE45CF1B}" srcOrd="3" destOrd="0" parTransId="{708824B2-37A5-47CE-87EC-B63D4414949B}" sibTransId="{A741A454-8676-45E4-874A-9E02009A37AF}"/>
    <dgm:cxn modelId="{44D1277F-8C56-4EF8-AD03-3B5914654C29}" type="presOf" srcId="{CF374774-FB23-42D5-92DD-18081CB0BC76}" destId="{05C87401-3C97-46CD-83A3-736A772ADCD0}" srcOrd="0" destOrd="0" presId="urn:microsoft.com/office/officeart/2005/8/layout/lProcess3"/>
    <dgm:cxn modelId="{01E91C57-CF23-446D-A360-34EB6B101B51}" type="presParOf" srcId="{879CDBD0-345A-4EF9-8078-22EC4DCD52AA}" destId="{88CA242B-C721-45B7-8A8C-3DE420CBE494}" srcOrd="0" destOrd="0" presId="urn:microsoft.com/office/officeart/2005/8/layout/lProcess3"/>
    <dgm:cxn modelId="{D99B360D-D5AC-46A6-A031-D592711D0FE1}" type="presParOf" srcId="{88CA242B-C721-45B7-8A8C-3DE420CBE494}" destId="{0A51A636-DFE4-4C6F-B4B6-3B70DD211BB5}" srcOrd="0" destOrd="0" presId="urn:microsoft.com/office/officeart/2005/8/layout/lProcess3"/>
    <dgm:cxn modelId="{521E4AC8-7D25-499A-AB99-67C6EE383635}" type="presParOf" srcId="{879CDBD0-345A-4EF9-8078-22EC4DCD52AA}" destId="{F4053F09-0E9B-4476-9519-08A973CA315E}" srcOrd="1" destOrd="0" presId="urn:microsoft.com/office/officeart/2005/8/layout/lProcess3"/>
    <dgm:cxn modelId="{DD8DAA3A-A50B-413E-98EA-F5F290DDA2D8}" type="presParOf" srcId="{879CDBD0-345A-4EF9-8078-22EC4DCD52AA}" destId="{9E542AFC-9CCE-403D-BCE4-470B06FE6465}" srcOrd="2" destOrd="0" presId="urn:microsoft.com/office/officeart/2005/8/layout/lProcess3"/>
    <dgm:cxn modelId="{6FFFCE6B-1766-4F74-80E3-355CC587B2D2}" type="presParOf" srcId="{9E542AFC-9CCE-403D-BCE4-470B06FE6465}" destId="{18155BC3-9964-422F-9C66-4E7463A7047E}" srcOrd="0" destOrd="0" presId="urn:microsoft.com/office/officeart/2005/8/layout/lProcess3"/>
    <dgm:cxn modelId="{DB3C69C0-F090-4319-B23C-5F48E7DC550B}" type="presParOf" srcId="{879CDBD0-345A-4EF9-8078-22EC4DCD52AA}" destId="{B2F4F3F5-9B5A-40DC-A0FE-6DCD44040F70}" srcOrd="3" destOrd="0" presId="urn:microsoft.com/office/officeart/2005/8/layout/lProcess3"/>
    <dgm:cxn modelId="{EB2A5063-EF85-4B1E-8778-E3A7E8D788AC}" type="presParOf" srcId="{879CDBD0-345A-4EF9-8078-22EC4DCD52AA}" destId="{D60A35FD-C1D5-4F78-8824-C2EE611DBEB3}" srcOrd="4" destOrd="0" presId="urn:microsoft.com/office/officeart/2005/8/layout/lProcess3"/>
    <dgm:cxn modelId="{D029C8EF-916B-42AE-84FF-4DD3255FF74C}" type="presParOf" srcId="{D60A35FD-C1D5-4F78-8824-C2EE611DBEB3}" destId="{05C87401-3C97-46CD-83A3-736A772ADCD0}" srcOrd="0" destOrd="0" presId="urn:microsoft.com/office/officeart/2005/8/layout/lProcess3"/>
    <dgm:cxn modelId="{E00B9853-9133-4F3B-AF53-EF4263C5A8F7}" type="presParOf" srcId="{879CDBD0-345A-4EF9-8078-22EC4DCD52AA}" destId="{BD640C09-0F68-4500-A9EF-816E9FF64C80}" srcOrd="5" destOrd="0" presId="urn:microsoft.com/office/officeart/2005/8/layout/lProcess3"/>
    <dgm:cxn modelId="{B023A566-8624-46A5-A071-216F0426C953}" type="presParOf" srcId="{879CDBD0-345A-4EF9-8078-22EC4DCD52AA}" destId="{152EBE86-4B2D-4BB1-90AE-F88D97B5EDBE}" srcOrd="6" destOrd="0" presId="urn:microsoft.com/office/officeart/2005/8/layout/lProcess3"/>
    <dgm:cxn modelId="{77CBE963-EAEE-40AE-8130-A6EF1D2EAE17}" type="presParOf" srcId="{152EBE86-4B2D-4BB1-90AE-F88D97B5EDBE}" destId="{C1B1AC2F-F2FD-4237-B052-3614573D7F2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3d2" qsCatId="3D" csTypeId="urn:microsoft.com/office/officeart/2005/8/colors/colorful2" csCatId="colorful" phldr="1"/>
      <dgm:spPr/>
    </dgm:pt>
    <dgm:pt modelId="{1EB81E62-5136-4A46-ABCC-5CBAB997C878}">
      <dgm:prSet phldrT="[Text]"/>
      <dgm:spPr/>
      <dgm:t>
        <a:bodyPr/>
        <a:lstStyle/>
        <a:p>
          <a:r>
            <a:rPr lang="en-US" b="1" dirty="0" smtClean="0">
              <a:effectLst>
                <a:outerShdw blurRad="38100" dist="38100" dir="2700000" algn="tl">
                  <a:srgbClr val="000000">
                    <a:alpha val="43137"/>
                  </a:srgbClr>
                </a:outerShdw>
              </a:effectLst>
            </a:rPr>
            <a:t>System of Rules</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ystem of Rules&#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dgm:t>
        <a:bodyPr/>
        <a:lstStyle/>
        <a:p>
          <a:endParaRPr lang="en-US"/>
        </a:p>
      </dgm:t>
      <dgm:extLst>
        <a:ext uri="{E40237B7-FDA0-4F09-8148-C483321AD2D9}">
          <dgm14:cNvPr xmlns:dgm14="http://schemas.microsoft.com/office/drawing/2010/diagram" id="0" name="" descr="red right arrow"/>
        </a:ext>
      </dgm:extLst>
    </dgm:pt>
    <dgm:pt modelId="{2DEB97C8-5D4E-4329-A9AF-7D17B43D68EE}">
      <dgm:prSet phldrT="[Text]"/>
      <dgm:spPr/>
      <dgm:t>
        <a:bodyPr/>
        <a:lstStyle/>
        <a:p>
          <a:r>
            <a:rPr lang="en-US" b="1" dirty="0" smtClean="0">
              <a:effectLst>
                <a:outerShdw blurRad="38100" dist="38100" dir="2700000" algn="tl">
                  <a:srgbClr val="000000">
                    <a:alpha val="43137"/>
                  </a:srgbClr>
                </a:outerShdw>
              </a:effectLst>
            </a:rPr>
            <a:t>Criteria Met</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riteria Met&#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dgm:t>
        <a:bodyPr/>
        <a:lstStyle/>
        <a:p>
          <a:endParaRPr lang="en-US"/>
        </a:p>
      </dgm:t>
      <dgm:extLst>
        <a:ext uri="{E40237B7-FDA0-4F09-8148-C483321AD2D9}">
          <dgm14:cNvPr xmlns:dgm14="http://schemas.microsoft.com/office/drawing/2010/diagram" id="0" name="" descr="green right arrow"/>
        </a:ext>
      </dgm:extLst>
    </dgm:pt>
    <dgm:pt modelId="{0AA7249E-50A1-4BDE-9F59-11B7A04C66B4}">
      <dgm:prSet phldrT="[Text]"/>
      <dgm:spPr/>
      <dgm:t>
        <a:bodyPr/>
        <a:lstStyle/>
        <a:p>
          <a:r>
            <a:rPr lang="en-US" b="1" dirty="0" smtClean="0">
              <a:effectLst>
                <a:outerShdw blurRad="38100" dist="38100" dir="2700000" algn="tl">
                  <a:srgbClr val="000000">
                    <a:alpha val="43137"/>
                  </a:srgbClr>
                </a:outerShdw>
              </a:effectLst>
            </a:rPr>
            <a:t>Message Displayed</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Message Displayed&#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dgm:presLayoutVars>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1A2DC3E6-F4F9-411D-BB38-0EDC0CD612D6}" type="presOf" srcId="{1EB81E62-5136-4A46-ABCC-5CBAB997C878}" destId="{D9CE5F76-68B5-4237-B1CF-7E40456240A1}"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D589F381-F14E-4DA2-956B-8C8A1370FDDE}" type="presOf" srcId="{462AEF67-8CFE-4161-B6C1-751E65B0C261}" destId="{4A9E36FC-9317-43F0-8DC2-B7323C804A10}" srcOrd="0" destOrd="0" presId="urn:microsoft.com/office/officeart/2005/8/layout/process1"/>
    <dgm:cxn modelId="{E85E3514-1B4E-4F89-B368-9CB3BF71B0F5}" type="presOf" srcId="{0AA7249E-50A1-4BDE-9F59-11B7A04C66B4}" destId="{AF77F053-9C92-464D-BFF2-D6A5F0BD1F8F}" srcOrd="0" destOrd="0" presId="urn:microsoft.com/office/officeart/2005/8/layout/process1"/>
    <dgm:cxn modelId="{FB770FDB-6515-40DC-B409-791DD809FD14}" type="presOf" srcId="{2DEB97C8-5D4E-4329-A9AF-7D17B43D68EE}" destId="{4D4583CF-8E8D-4A01-947E-7A68AE4E94DB}" srcOrd="0" destOrd="0" presId="urn:microsoft.com/office/officeart/2005/8/layout/process1"/>
    <dgm:cxn modelId="{19B6F380-1306-4C39-BE1C-3CCDA0271424}" type="presOf" srcId="{462AEF67-8CFE-4161-B6C1-751E65B0C261}" destId="{417F3F8C-DFDF-4CAC-8D99-7EB7F0E0B398}"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FC9DD6FB-0195-41CD-9343-3AD26F9F2F6A}" type="presOf" srcId="{F21F3EF3-B68C-4EFC-B4B2-1721F9B1908D}" destId="{AE5545F0-891C-4A72-A382-754B493E7030}" srcOrd="1" destOrd="0" presId="urn:microsoft.com/office/officeart/2005/8/layout/process1"/>
    <dgm:cxn modelId="{7A6D4F0C-6D37-48AE-BD26-6FE5B8F34EFE}" type="presOf" srcId="{4083B257-170F-45AC-83FA-B4DA146E7B12}" destId="{B684BA6E-62EB-4250-9786-9568D5414B6D}" srcOrd="0" destOrd="0" presId="urn:microsoft.com/office/officeart/2005/8/layout/process1"/>
    <dgm:cxn modelId="{EAB0380E-1526-42C4-95E2-2B2CBD324B0B}" type="presOf" srcId="{F21F3EF3-B68C-4EFC-B4B2-1721F9B1908D}" destId="{045C1EF3-D00C-4DDD-901F-DD22A60029CA}" srcOrd="0" destOrd="0" presId="urn:microsoft.com/office/officeart/2005/8/layout/process1"/>
    <dgm:cxn modelId="{478EB4A6-C8D7-484B-AF45-109A3407C16B}" type="presParOf" srcId="{B684BA6E-62EB-4250-9786-9568D5414B6D}" destId="{D9CE5F76-68B5-4237-B1CF-7E40456240A1}" srcOrd="0" destOrd="0" presId="urn:microsoft.com/office/officeart/2005/8/layout/process1"/>
    <dgm:cxn modelId="{4DA31614-0E20-46CC-A6BA-897F5C4CCAAA}" type="presParOf" srcId="{B684BA6E-62EB-4250-9786-9568D5414B6D}" destId="{4A9E36FC-9317-43F0-8DC2-B7323C804A10}" srcOrd="1" destOrd="0" presId="urn:microsoft.com/office/officeart/2005/8/layout/process1"/>
    <dgm:cxn modelId="{EE54695C-3351-4F20-A014-3105C50AFB63}" type="presParOf" srcId="{4A9E36FC-9317-43F0-8DC2-B7323C804A10}" destId="{417F3F8C-DFDF-4CAC-8D99-7EB7F0E0B398}" srcOrd="0" destOrd="0" presId="urn:microsoft.com/office/officeart/2005/8/layout/process1"/>
    <dgm:cxn modelId="{D0CFE484-B8EC-412E-B805-B21A7A07033B}" type="presParOf" srcId="{B684BA6E-62EB-4250-9786-9568D5414B6D}" destId="{4D4583CF-8E8D-4A01-947E-7A68AE4E94DB}" srcOrd="2" destOrd="0" presId="urn:microsoft.com/office/officeart/2005/8/layout/process1"/>
    <dgm:cxn modelId="{24266FD4-6CDC-4684-BFC7-00F0C520E601}" type="presParOf" srcId="{B684BA6E-62EB-4250-9786-9568D5414B6D}" destId="{045C1EF3-D00C-4DDD-901F-DD22A60029CA}" srcOrd="3" destOrd="0" presId="urn:microsoft.com/office/officeart/2005/8/layout/process1"/>
    <dgm:cxn modelId="{9E67EDD9-B066-4F92-AFFF-049DB992383F}" type="presParOf" srcId="{045C1EF3-D00C-4DDD-901F-DD22A60029CA}" destId="{AE5545F0-891C-4A72-A382-754B493E7030}" srcOrd="0" destOrd="0" presId="urn:microsoft.com/office/officeart/2005/8/layout/process1"/>
    <dgm:cxn modelId="{9416B411-0B68-4AFE-8F45-1AF8BE052E99}"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676D6-8C6E-4F79-9EF7-78E8B1BF42FE}" type="doc">
      <dgm:prSet loTypeId="urn:microsoft.com/office/officeart/2005/8/layout/list1" loCatId="list" qsTypeId="urn:microsoft.com/office/officeart/2005/8/quickstyle/3d2" qsCatId="3D" csTypeId="urn:microsoft.com/office/officeart/2005/8/colors/colorful2" csCatId="colorful" phldr="1"/>
      <dgm:spPr/>
    </dgm:pt>
    <dgm:pt modelId="{D3FD6B1F-7840-4341-BC82-DC3FE0B6DFB4}">
      <dgm:prSet phldrT="[Text]"/>
      <dgm:spPr/>
      <dgm:t>
        <a:bodyPr/>
        <a:lstStyle/>
        <a:p>
          <a:r>
            <a:rPr lang="en-US" b="1" dirty="0" smtClean="0">
              <a:effectLst>
                <a:outerShdw blurRad="38100" dist="38100" dir="2700000" algn="tl">
                  <a:srgbClr val="000000">
                    <a:alpha val="43137"/>
                  </a:srgbClr>
                </a:outerShdw>
              </a:effectLst>
            </a:rPr>
            <a:t>Query CPRS Expert System</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Query CPRS Expert System&#10;"/>
        </a:ext>
      </dgm:extLst>
    </dgm:pt>
    <dgm:pt modelId="{23F4107F-33AD-4AA8-89FC-6835F0BD6023}" type="parTrans" cxnId="{C19E60D6-D09B-4585-987F-0DB368987047}">
      <dgm:prSet/>
      <dgm:spPr/>
      <dgm:t>
        <a:bodyPr/>
        <a:lstStyle/>
        <a:p>
          <a:endParaRPr lang="en-US"/>
        </a:p>
      </dgm:t>
    </dgm:pt>
    <dgm:pt modelId="{05026520-FE49-45C6-9D43-7EBCEAC60A36}" type="sibTrans" cxnId="{C19E60D6-D09B-4585-987F-0DB368987047}">
      <dgm:prSet/>
      <dgm:spPr/>
      <dgm:t>
        <a:bodyPr/>
        <a:lstStyle/>
        <a:p>
          <a:endParaRPr lang="en-US"/>
        </a:p>
      </dgm:t>
    </dgm:pt>
    <dgm:pt modelId="{FB6A4799-501D-468F-A677-7837772FDA3C}">
      <dgm:prSet phldrT="[Text]"/>
      <dgm:spPr/>
      <dgm:t>
        <a:bodyPr/>
        <a:lstStyle/>
        <a:p>
          <a:r>
            <a:rPr lang="en-US" b="1" dirty="0" smtClean="0">
              <a:effectLst>
                <a:outerShdw blurRad="38100" dist="38100" dir="2700000" algn="tl">
                  <a:srgbClr val="000000">
                    <a:alpha val="43137"/>
                  </a:srgbClr>
                </a:outerShdw>
              </a:effectLst>
            </a:rPr>
            <a:t>Use Other Packages</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se Other Packages&#10;"/>
        </a:ext>
      </dgm:extLst>
    </dgm:pt>
    <dgm:pt modelId="{AAB4E1FA-7F05-4E05-A7F8-08A78F9CEC2B}" type="parTrans" cxnId="{4D8DAD3A-B604-4E7A-BE8B-7BDC2737AE30}">
      <dgm:prSet/>
      <dgm:spPr/>
      <dgm:t>
        <a:bodyPr/>
        <a:lstStyle/>
        <a:p>
          <a:endParaRPr lang="en-US"/>
        </a:p>
      </dgm:t>
    </dgm:pt>
    <dgm:pt modelId="{08F74231-781F-45B9-863F-B8A0F1240E22}" type="sibTrans" cxnId="{4D8DAD3A-B604-4E7A-BE8B-7BDC2737AE30}">
      <dgm:prSet/>
      <dgm:spPr/>
      <dgm:t>
        <a:bodyPr/>
        <a:lstStyle/>
        <a:p>
          <a:endParaRPr lang="en-US"/>
        </a:p>
      </dgm:t>
    </dgm:pt>
    <dgm:pt modelId="{1E149F0A-94CD-4FA0-84E0-0BE3B18B43EC}">
      <dgm:prSet phldrT="[Text]"/>
      <dgm:spPr/>
      <dgm:t>
        <a:bodyPr/>
        <a:lstStyle/>
        <a:p>
          <a:r>
            <a:rPr lang="en-US" b="1" dirty="0" smtClean="0">
              <a:effectLst>
                <a:outerShdw blurRad="38100" dist="38100" dir="2700000" algn="tl">
                  <a:srgbClr val="000000">
                    <a:alpha val="43137"/>
                  </a:srgbClr>
                </a:outerShdw>
              </a:effectLst>
            </a:rPr>
            <a:t>Enhanced with Data Caching</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Enhanced with Data Caching&#10;"/>
        </a:ext>
      </dgm:extLst>
    </dgm:pt>
    <dgm:pt modelId="{898CDBEF-37F3-4ADE-BA09-8904A3D4772D}" type="parTrans" cxnId="{C34A578B-D70D-4E7B-BABA-364CDE76720B}">
      <dgm:prSet/>
      <dgm:spPr/>
      <dgm:t>
        <a:bodyPr/>
        <a:lstStyle/>
        <a:p>
          <a:endParaRPr lang="en-US"/>
        </a:p>
      </dgm:t>
    </dgm:pt>
    <dgm:pt modelId="{9FF5A5C5-9428-4986-BA7E-25001C47D3EB}" type="sibTrans" cxnId="{C34A578B-D70D-4E7B-BABA-364CDE76720B}">
      <dgm:prSet/>
      <dgm:spPr/>
      <dgm:t>
        <a:bodyPr/>
        <a:lstStyle/>
        <a:p>
          <a:endParaRPr lang="en-US"/>
        </a:p>
      </dgm:t>
    </dgm:pt>
    <dgm:pt modelId="{2230948C-DC58-46D4-B034-9683EBD908FA}" type="pres">
      <dgm:prSet presAssocID="{37E676D6-8C6E-4F79-9EF7-78E8B1BF42FE}" presName="linear" presStyleCnt="0">
        <dgm:presLayoutVars>
          <dgm:dir/>
          <dgm:animLvl val="lvl"/>
          <dgm:resizeHandles val="exact"/>
        </dgm:presLayoutVars>
      </dgm:prSet>
      <dgm:spPr/>
    </dgm:pt>
    <dgm:pt modelId="{20FCD137-F8FF-4188-BC6D-949B3FEF83CD}" type="pres">
      <dgm:prSet presAssocID="{D3FD6B1F-7840-4341-BC82-DC3FE0B6DFB4}" presName="parentLin" presStyleCnt="0"/>
      <dgm:spPr/>
    </dgm:pt>
    <dgm:pt modelId="{9AB91F08-46E2-4EF4-A4DA-BF73F45C7FF2}" type="pres">
      <dgm:prSet presAssocID="{D3FD6B1F-7840-4341-BC82-DC3FE0B6DFB4}" presName="parentLeftMargin" presStyleLbl="node1" presStyleIdx="0" presStyleCnt="3"/>
      <dgm:spPr/>
      <dgm:t>
        <a:bodyPr/>
        <a:lstStyle/>
        <a:p>
          <a:endParaRPr lang="en-US"/>
        </a:p>
      </dgm:t>
    </dgm:pt>
    <dgm:pt modelId="{DF03E016-DA4E-4FEA-AAE6-B12A7D24C338}" type="pres">
      <dgm:prSet presAssocID="{D3FD6B1F-7840-4341-BC82-DC3FE0B6DFB4}" presName="parentText" presStyleLbl="node1" presStyleIdx="0" presStyleCnt="3">
        <dgm:presLayoutVars>
          <dgm:chMax val="0"/>
          <dgm:bulletEnabled val="1"/>
        </dgm:presLayoutVars>
      </dgm:prSet>
      <dgm:spPr/>
      <dgm:t>
        <a:bodyPr/>
        <a:lstStyle/>
        <a:p>
          <a:endParaRPr lang="en-US"/>
        </a:p>
      </dgm:t>
    </dgm:pt>
    <dgm:pt modelId="{74F87117-8135-4236-BAFB-5208B5D94DD6}" type="pres">
      <dgm:prSet presAssocID="{D3FD6B1F-7840-4341-BC82-DC3FE0B6DFB4}" presName="negativeSpace" presStyleCnt="0"/>
      <dgm:spPr/>
    </dgm:pt>
    <dgm:pt modelId="{F25A0317-3D24-49CA-8152-2C0C4A1557FE}" type="pres">
      <dgm:prSet presAssocID="{D3FD6B1F-7840-4341-BC82-DC3FE0B6DFB4}" presName="childText" presStyleLbl="conFgAcc1" presStyleIdx="0" presStyleCnt="3">
        <dgm:presLayoutVars>
          <dgm:bulletEnabled val="1"/>
        </dgm:presLayoutVars>
      </dgm:prSet>
      <dgm:spPr/>
    </dgm:pt>
    <dgm:pt modelId="{CA9A8287-A2AC-4509-8437-375A899FE356}" type="pres">
      <dgm:prSet presAssocID="{05026520-FE49-45C6-9D43-7EBCEAC60A36}" presName="spaceBetweenRectangles" presStyleCnt="0"/>
      <dgm:spPr/>
    </dgm:pt>
    <dgm:pt modelId="{88DD185C-5D1C-4B31-A3CC-6CB92ABB30B7}" type="pres">
      <dgm:prSet presAssocID="{FB6A4799-501D-468F-A677-7837772FDA3C}" presName="parentLin" presStyleCnt="0"/>
      <dgm:spPr/>
    </dgm:pt>
    <dgm:pt modelId="{3BD3FBC7-704C-4275-AF9B-3D6E70CE2710}" type="pres">
      <dgm:prSet presAssocID="{FB6A4799-501D-468F-A677-7837772FDA3C}" presName="parentLeftMargin" presStyleLbl="node1" presStyleIdx="0" presStyleCnt="3"/>
      <dgm:spPr/>
      <dgm:t>
        <a:bodyPr/>
        <a:lstStyle/>
        <a:p>
          <a:endParaRPr lang="en-US"/>
        </a:p>
      </dgm:t>
    </dgm:pt>
    <dgm:pt modelId="{4FCD58CC-29E1-4AC1-BBFE-2B870BF2FBBD}" type="pres">
      <dgm:prSet presAssocID="{FB6A4799-501D-468F-A677-7837772FDA3C}" presName="parentText" presStyleLbl="node1" presStyleIdx="1" presStyleCnt="3">
        <dgm:presLayoutVars>
          <dgm:chMax val="0"/>
          <dgm:bulletEnabled val="1"/>
        </dgm:presLayoutVars>
      </dgm:prSet>
      <dgm:spPr/>
      <dgm:t>
        <a:bodyPr/>
        <a:lstStyle/>
        <a:p>
          <a:endParaRPr lang="en-US"/>
        </a:p>
      </dgm:t>
    </dgm:pt>
    <dgm:pt modelId="{042D5FB9-88FC-4347-AB5E-918254A32C84}" type="pres">
      <dgm:prSet presAssocID="{FB6A4799-501D-468F-A677-7837772FDA3C}" presName="negativeSpace" presStyleCnt="0"/>
      <dgm:spPr/>
    </dgm:pt>
    <dgm:pt modelId="{0E518F2D-348E-4DFE-BE91-B779F30355A7}" type="pres">
      <dgm:prSet presAssocID="{FB6A4799-501D-468F-A677-7837772FDA3C}" presName="childText" presStyleLbl="conFgAcc1" presStyleIdx="1" presStyleCnt="3">
        <dgm:presLayoutVars>
          <dgm:bulletEnabled val="1"/>
        </dgm:presLayoutVars>
      </dgm:prSet>
      <dgm:spPr/>
    </dgm:pt>
    <dgm:pt modelId="{E8D29541-F1BE-47A5-8755-81322E619B4B}" type="pres">
      <dgm:prSet presAssocID="{08F74231-781F-45B9-863F-B8A0F1240E22}" presName="spaceBetweenRectangles" presStyleCnt="0"/>
      <dgm:spPr/>
    </dgm:pt>
    <dgm:pt modelId="{A96BD165-A9A1-4F06-91F1-A50A263BA059}" type="pres">
      <dgm:prSet presAssocID="{1E149F0A-94CD-4FA0-84E0-0BE3B18B43EC}" presName="parentLin" presStyleCnt="0"/>
      <dgm:spPr/>
    </dgm:pt>
    <dgm:pt modelId="{459B7F88-ED27-4330-B823-20A54032DA2B}" type="pres">
      <dgm:prSet presAssocID="{1E149F0A-94CD-4FA0-84E0-0BE3B18B43EC}" presName="parentLeftMargin" presStyleLbl="node1" presStyleIdx="1" presStyleCnt="3"/>
      <dgm:spPr/>
      <dgm:t>
        <a:bodyPr/>
        <a:lstStyle/>
        <a:p>
          <a:endParaRPr lang="en-US"/>
        </a:p>
      </dgm:t>
    </dgm:pt>
    <dgm:pt modelId="{0049DA3F-53D7-41A2-BFFF-A9ECE3C569C6}" type="pres">
      <dgm:prSet presAssocID="{1E149F0A-94CD-4FA0-84E0-0BE3B18B43EC}" presName="parentText" presStyleLbl="node1" presStyleIdx="2" presStyleCnt="3">
        <dgm:presLayoutVars>
          <dgm:chMax val="0"/>
          <dgm:bulletEnabled val="1"/>
        </dgm:presLayoutVars>
      </dgm:prSet>
      <dgm:spPr/>
      <dgm:t>
        <a:bodyPr/>
        <a:lstStyle/>
        <a:p>
          <a:endParaRPr lang="en-US"/>
        </a:p>
      </dgm:t>
    </dgm:pt>
    <dgm:pt modelId="{C39DF43E-AE6D-4FEE-A00A-4406366270E1}" type="pres">
      <dgm:prSet presAssocID="{1E149F0A-94CD-4FA0-84E0-0BE3B18B43EC}" presName="negativeSpace" presStyleCnt="0"/>
      <dgm:spPr/>
    </dgm:pt>
    <dgm:pt modelId="{1DFC94F2-9B0F-4F07-8712-FDA2F0D4CD50}" type="pres">
      <dgm:prSet presAssocID="{1E149F0A-94CD-4FA0-84E0-0BE3B18B43EC}" presName="childText" presStyleLbl="conFgAcc1" presStyleIdx="2" presStyleCnt="3">
        <dgm:presLayoutVars>
          <dgm:bulletEnabled val="1"/>
        </dgm:presLayoutVars>
      </dgm:prSet>
      <dgm:spPr/>
    </dgm:pt>
  </dgm:ptLst>
  <dgm:cxnLst>
    <dgm:cxn modelId="{4D8DAD3A-B604-4E7A-BE8B-7BDC2737AE30}" srcId="{37E676D6-8C6E-4F79-9EF7-78E8B1BF42FE}" destId="{FB6A4799-501D-468F-A677-7837772FDA3C}" srcOrd="1" destOrd="0" parTransId="{AAB4E1FA-7F05-4E05-A7F8-08A78F9CEC2B}" sibTransId="{08F74231-781F-45B9-863F-B8A0F1240E22}"/>
    <dgm:cxn modelId="{953B14E3-FF5A-4B00-9BAB-A5B40A0B8983}" type="presOf" srcId="{D3FD6B1F-7840-4341-BC82-DC3FE0B6DFB4}" destId="{9AB91F08-46E2-4EF4-A4DA-BF73F45C7FF2}" srcOrd="0" destOrd="0" presId="urn:microsoft.com/office/officeart/2005/8/layout/list1"/>
    <dgm:cxn modelId="{C19E60D6-D09B-4585-987F-0DB368987047}" srcId="{37E676D6-8C6E-4F79-9EF7-78E8B1BF42FE}" destId="{D3FD6B1F-7840-4341-BC82-DC3FE0B6DFB4}" srcOrd="0" destOrd="0" parTransId="{23F4107F-33AD-4AA8-89FC-6835F0BD6023}" sibTransId="{05026520-FE49-45C6-9D43-7EBCEAC60A36}"/>
    <dgm:cxn modelId="{3004D01A-3DFD-4777-AA41-247B48CCDEEE}" type="presOf" srcId="{FB6A4799-501D-468F-A677-7837772FDA3C}" destId="{3BD3FBC7-704C-4275-AF9B-3D6E70CE2710}" srcOrd="0" destOrd="0" presId="urn:microsoft.com/office/officeart/2005/8/layout/list1"/>
    <dgm:cxn modelId="{FB578710-2C3E-4320-965C-86B0276994D2}" type="presOf" srcId="{FB6A4799-501D-468F-A677-7837772FDA3C}" destId="{4FCD58CC-29E1-4AC1-BBFE-2B870BF2FBBD}" srcOrd="1" destOrd="0" presId="urn:microsoft.com/office/officeart/2005/8/layout/list1"/>
    <dgm:cxn modelId="{30820294-A2D6-4FB0-B93F-D2462B4A2591}" type="presOf" srcId="{37E676D6-8C6E-4F79-9EF7-78E8B1BF42FE}" destId="{2230948C-DC58-46D4-B034-9683EBD908FA}" srcOrd="0" destOrd="0" presId="urn:microsoft.com/office/officeart/2005/8/layout/list1"/>
    <dgm:cxn modelId="{B3D3F926-D74E-4266-AD60-A7D851FC74C3}" type="presOf" srcId="{1E149F0A-94CD-4FA0-84E0-0BE3B18B43EC}" destId="{0049DA3F-53D7-41A2-BFFF-A9ECE3C569C6}" srcOrd="1" destOrd="0" presId="urn:microsoft.com/office/officeart/2005/8/layout/list1"/>
    <dgm:cxn modelId="{3678D644-3745-4044-991A-37F2F12B5F48}" type="presOf" srcId="{1E149F0A-94CD-4FA0-84E0-0BE3B18B43EC}" destId="{459B7F88-ED27-4330-B823-20A54032DA2B}" srcOrd="0" destOrd="0" presId="urn:microsoft.com/office/officeart/2005/8/layout/list1"/>
    <dgm:cxn modelId="{C34A578B-D70D-4E7B-BABA-364CDE76720B}" srcId="{37E676D6-8C6E-4F79-9EF7-78E8B1BF42FE}" destId="{1E149F0A-94CD-4FA0-84E0-0BE3B18B43EC}" srcOrd="2" destOrd="0" parTransId="{898CDBEF-37F3-4ADE-BA09-8904A3D4772D}" sibTransId="{9FF5A5C5-9428-4986-BA7E-25001C47D3EB}"/>
    <dgm:cxn modelId="{CD9BFE91-631D-466A-A1B2-B7A71CC34C5F}" type="presOf" srcId="{D3FD6B1F-7840-4341-BC82-DC3FE0B6DFB4}" destId="{DF03E016-DA4E-4FEA-AAE6-B12A7D24C338}" srcOrd="1" destOrd="0" presId="urn:microsoft.com/office/officeart/2005/8/layout/list1"/>
    <dgm:cxn modelId="{9FE4447F-CE50-432E-8AC0-3195A556CB45}" type="presParOf" srcId="{2230948C-DC58-46D4-B034-9683EBD908FA}" destId="{20FCD137-F8FF-4188-BC6D-949B3FEF83CD}" srcOrd="0" destOrd="0" presId="urn:microsoft.com/office/officeart/2005/8/layout/list1"/>
    <dgm:cxn modelId="{DCB81EDF-26C3-4E84-BDC7-07E9A3B2C04F}" type="presParOf" srcId="{20FCD137-F8FF-4188-BC6D-949B3FEF83CD}" destId="{9AB91F08-46E2-4EF4-A4DA-BF73F45C7FF2}" srcOrd="0" destOrd="0" presId="urn:microsoft.com/office/officeart/2005/8/layout/list1"/>
    <dgm:cxn modelId="{EC251435-A4DF-43DB-ABE6-91F538398796}" type="presParOf" srcId="{20FCD137-F8FF-4188-BC6D-949B3FEF83CD}" destId="{DF03E016-DA4E-4FEA-AAE6-B12A7D24C338}" srcOrd="1" destOrd="0" presId="urn:microsoft.com/office/officeart/2005/8/layout/list1"/>
    <dgm:cxn modelId="{84409360-140B-46C3-8D62-81742D5694FC}" type="presParOf" srcId="{2230948C-DC58-46D4-B034-9683EBD908FA}" destId="{74F87117-8135-4236-BAFB-5208B5D94DD6}" srcOrd="1" destOrd="0" presId="urn:microsoft.com/office/officeart/2005/8/layout/list1"/>
    <dgm:cxn modelId="{3ED1B2F3-5057-45C6-865D-7656A36DB407}" type="presParOf" srcId="{2230948C-DC58-46D4-B034-9683EBD908FA}" destId="{F25A0317-3D24-49CA-8152-2C0C4A1557FE}" srcOrd="2" destOrd="0" presId="urn:microsoft.com/office/officeart/2005/8/layout/list1"/>
    <dgm:cxn modelId="{3BA8C769-6816-4A15-85BD-A849549DE7DA}" type="presParOf" srcId="{2230948C-DC58-46D4-B034-9683EBD908FA}" destId="{CA9A8287-A2AC-4509-8437-375A899FE356}" srcOrd="3" destOrd="0" presId="urn:microsoft.com/office/officeart/2005/8/layout/list1"/>
    <dgm:cxn modelId="{E74BE93E-7D89-4DAA-A12C-A9EBDEDCBCAB}" type="presParOf" srcId="{2230948C-DC58-46D4-B034-9683EBD908FA}" destId="{88DD185C-5D1C-4B31-A3CC-6CB92ABB30B7}" srcOrd="4" destOrd="0" presId="urn:microsoft.com/office/officeart/2005/8/layout/list1"/>
    <dgm:cxn modelId="{8E0F6BA9-DEAF-43E7-A1F7-6ECF86138C07}" type="presParOf" srcId="{88DD185C-5D1C-4B31-A3CC-6CB92ABB30B7}" destId="{3BD3FBC7-704C-4275-AF9B-3D6E70CE2710}" srcOrd="0" destOrd="0" presId="urn:microsoft.com/office/officeart/2005/8/layout/list1"/>
    <dgm:cxn modelId="{4211D251-6963-40C5-8EC0-0DC1F104362B}" type="presParOf" srcId="{88DD185C-5D1C-4B31-A3CC-6CB92ABB30B7}" destId="{4FCD58CC-29E1-4AC1-BBFE-2B870BF2FBBD}" srcOrd="1" destOrd="0" presId="urn:microsoft.com/office/officeart/2005/8/layout/list1"/>
    <dgm:cxn modelId="{7F063FB7-540F-4472-906F-CAF97B761F5A}" type="presParOf" srcId="{2230948C-DC58-46D4-B034-9683EBD908FA}" destId="{042D5FB9-88FC-4347-AB5E-918254A32C84}" srcOrd="5" destOrd="0" presId="urn:microsoft.com/office/officeart/2005/8/layout/list1"/>
    <dgm:cxn modelId="{55034FDF-D7DF-44A1-A0F3-2324AD1E52B4}" type="presParOf" srcId="{2230948C-DC58-46D4-B034-9683EBD908FA}" destId="{0E518F2D-348E-4DFE-BE91-B779F30355A7}" srcOrd="6" destOrd="0" presId="urn:microsoft.com/office/officeart/2005/8/layout/list1"/>
    <dgm:cxn modelId="{F0088AA4-9F69-48D9-A3F5-A4494CA0622C}" type="presParOf" srcId="{2230948C-DC58-46D4-B034-9683EBD908FA}" destId="{E8D29541-F1BE-47A5-8755-81322E619B4B}" srcOrd="7" destOrd="0" presId="urn:microsoft.com/office/officeart/2005/8/layout/list1"/>
    <dgm:cxn modelId="{223555EF-C951-41E6-B849-4E9FFFA85995}" type="presParOf" srcId="{2230948C-DC58-46D4-B034-9683EBD908FA}" destId="{A96BD165-A9A1-4F06-91F1-A50A263BA059}" srcOrd="8" destOrd="0" presId="urn:microsoft.com/office/officeart/2005/8/layout/list1"/>
    <dgm:cxn modelId="{8CBFB2C7-DD30-4078-9D02-3F130F6CD5EF}" type="presParOf" srcId="{A96BD165-A9A1-4F06-91F1-A50A263BA059}" destId="{459B7F88-ED27-4330-B823-20A54032DA2B}" srcOrd="0" destOrd="0" presId="urn:microsoft.com/office/officeart/2005/8/layout/list1"/>
    <dgm:cxn modelId="{2BF7DA7E-BA87-476D-AC2A-DAE05E79C2F1}" type="presParOf" srcId="{A96BD165-A9A1-4F06-91F1-A50A263BA059}" destId="{0049DA3F-53D7-41A2-BFFF-A9ECE3C569C6}" srcOrd="1" destOrd="0" presId="urn:microsoft.com/office/officeart/2005/8/layout/list1"/>
    <dgm:cxn modelId="{CA1D3EAB-E9F5-4EEC-994F-579369226035}" type="presParOf" srcId="{2230948C-DC58-46D4-B034-9683EBD908FA}" destId="{C39DF43E-AE6D-4FEE-A00A-4406366270E1}" srcOrd="9" destOrd="0" presId="urn:microsoft.com/office/officeart/2005/8/layout/list1"/>
    <dgm:cxn modelId="{4AA96D9C-7A1C-43C4-982B-CE96898BB17B}" type="presParOf" srcId="{2230948C-DC58-46D4-B034-9683EBD908FA}" destId="{1DFC94F2-9B0F-4F07-8712-FDA2F0D4CD5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3B257-170F-45AC-83FA-B4DA146E7B12}" type="doc">
      <dgm:prSet loTypeId="urn:microsoft.com/office/officeart/2005/8/layout/chevron1" loCatId="process" qsTypeId="urn:microsoft.com/office/officeart/2005/8/quickstyle/3d2" qsCatId="3D" csTypeId="urn:microsoft.com/office/officeart/2005/8/colors/colorful2" csCatId="colorful" phldr="1"/>
      <dgm:spPr/>
    </dgm:pt>
    <dgm:pt modelId="{1EB81E62-5136-4A46-ABCC-5CBAB997C878}">
      <dgm:prSet phldrT="[Text]"/>
      <dgm:spPr/>
      <dgm:t>
        <a:bodyPr/>
        <a:lstStyle/>
        <a:p>
          <a:r>
            <a:rPr lang="en-US" dirty="0" smtClean="0"/>
            <a:t>Start with ORK</a:t>
          </a:r>
          <a:endParaRPr lang="en-US" dirty="0"/>
        </a:p>
      </dgm:t>
      <dgm:extLst>
        <a:ext uri="{E40237B7-FDA0-4F09-8148-C483321AD2D9}">
          <dgm14:cNvPr xmlns:dgm14="http://schemas.microsoft.com/office/drawing/2010/diagram" id="0" name="" descr="Start with ORK&#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dgm:t>
        <a:bodyPr/>
        <a:lstStyle/>
        <a:p>
          <a:endParaRPr lang="en-US"/>
        </a:p>
      </dgm:t>
    </dgm:pt>
    <dgm:pt modelId="{2DEB97C8-5D4E-4329-A9AF-7D17B43D68EE}">
      <dgm:prSet phldrT="[Text]"/>
      <dgm:spPr/>
      <dgm:t>
        <a:bodyPr/>
        <a:lstStyle/>
        <a:p>
          <a:r>
            <a:rPr lang="en-US" dirty="0" smtClean="0"/>
            <a:t>Use LV Option</a:t>
          </a:r>
          <a:endParaRPr lang="en-US" dirty="0"/>
        </a:p>
      </dgm:t>
      <dgm:extLst>
        <a:ext uri="{E40237B7-FDA0-4F09-8148-C483321AD2D9}">
          <dgm14:cNvPr xmlns:dgm14="http://schemas.microsoft.com/office/drawing/2010/diagram" id="0" name="" descr="Use LV Option&#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dgm:t>
        <a:bodyPr/>
        <a:lstStyle/>
        <a:p>
          <a:endParaRPr lang="en-US"/>
        </a:p>
      </dgm:t>
    </dgm:pt>
    <dgm:pt modelId="{0AA7249E-50A1-4BDE-9F59-11B7A04C66B4}">
      <dgm:prSet phldrT="[Text]"/>
      <dgm:spPr/>
      <dgm:t>
        <a:bodyPr/>
        <a:lstStyle/>
        <a:p>
          <a:r>
            <a:rPr lang="en-US" dirty="0" smtClean="0"/>
            <a:t>May Edit </a:t>
          </a:r>
          <a:endParaRPr lang="en-US" dirty="0"/>
        </a:p>
      </dgm:t>
      <dgm:extLst>
        <a:ext uri="{E40237B7-FDA0-4F09-8148-C483321AD2D9}">
          <dgm14:cNvPr xmlns:dgm14="http://schemas.microsoft.com/office/drawing/2010/diagram" id="0" name="" descr="May Edit &#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F5468C30-ACB6-4A6E-911B-DA566DCEB13D}" type="pres">
      <dgm:prSet presAssocID="{4083B257-170F-45AC-83FA-B4DA146E7B12}" presName="Name0" presStyleCnt="0">
        <dgm:presLayoutVars>
          <dgm:dir/>
          <dgm:animLvl val="lvl"/>
          <dgm:resizeHandles val="exact"/>
        </dgm:presLayoutVars>
      </dgm:prSet>
      <dgm:spPr/>
    </dgm:pt>
    <dgm:pt modelId="{552C2A71-FACF-46E2-A5BF-C57A0325A2B5}" type="pres">
      <dgm:prSet presAssocID="{1EB81E62-5136-4A46-ABCC-5CBAB997C878}" presName="parTxOnly" presStyleLbl="node1" presStyleIdx="0" presStyleCnt="3">
        <dgm:presLayoutVars>
          <dgm:chMax val="0"/>
          <dgm:chPref val="0"/>
          <dgm:bulletEnabled val="1"/>
        </dgm:presLayoutVars>
      </dgm:prSet>
      <dgm:spPr/>
      <dgm:t>
        <a:bodyPr/>
        <a:lstStyle/>
        <a:p>
          <a:endParaRPr lang="en-US"/>
        </a:p>
      </dgm:t>
    </dgm:pt>
    <dgm:pt modelId="{B9AA658D-E722-4138-AA34-639565283FF8}" type="pres">
      <dgm:prSet presAssocID="{462AEF67-8CFE-4161-B6C1-751E65B0C261}" presName="parTxOnlySpace" presStyleCnt="0"/>
      <dgm:spPr/>
    </dgm:pt>
    <dgm:pt modelId="{01B6E096-EFAE-463F-9F3D-5D66C401F6CB}" type="pres">
      <dgm:prSet presAssocID="{2DEB97C8-5D4E-4329-A9AF-7D17B43D68EE}" presName="parTxOnly" presStyleLbl="node1" presStyleIdx="1" presStyleCnt="3">
        <dgm:presLayoutVars>
          <dgm:chMax val="0"/>
          <dgm:chPref val="0"/>
          <dgm:bulletEnabled val="1"/>
        </dgm:presLayoutVars>
      </dgm:prSet>
      <dgm:spPr/>
      <dgm:t>
        <a:bodyPr/>
        <a:lstStyle/>
        <a:p>
          <a:endParaRPr lang="en-US"/>
        </a:p>
      </dgm:t>
    </dgm:pt>
    <dgm:pt modelId="{110E767B-1E75-470B-820F-B2D916E93D9C}" type="pres">
      <dgm:prSet presAssocID="{F21F3EF3-B68C-4EFC-B4B2-1721F9B1908D}" presName="parTxOnlySpace" presStyleCnt="0"/>
      <dgm:spPr/>
    </dgm:pt>
    <dgm:pt modelId="{A8B54A80-1D38-4B85-9DD4-03E3E2453746}" type="pres">
      <dgm:prSet presAssocID="{0AA7249E-50A1-4BDE-9F59-11B7A04C66B4}" presName="parTxOnly" presStyleLbl="node1" presStyleIdx="2" presStyleCnt="3">
        <dgm:presLayoutVars>
          <dgm:chMax val="0"/>
          <dgm:chPref val="0"/>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8791D115-3B7E-41A6-AC96-41662E8C4522}" srcId="{4083B257-170F-45AC-83FA-B4DA146E7B12}" destId="{1EB81E62-5136-4A46-ABCC-5CBAB997C878}" srcOrd="0" destOrd="0" parTransId="{552EA60F-93F4-4E5E-B09D-8D6D2CC8C29A}" sibTransId="{462AEF67-8CFE-4161-B6C1-751E65B0C261}"/>
    <dgm:cxn modelId="{F93B6B6E-F5A0-4200-B9FF-D2E901165AAB}" type="presOf" srcId="{1EB81E62-5136-4A46-ABCC-5CBAB997C878}" destId="{552C2A71-FACF-46E2-A5BF-C57A0325A2B5}" srcOrd="0" destOrd="0" presId="urn:microsoft.com/office/officeart/2005/8/layout/chevron1"/>
    <dgm:cxn modelId="{3D7A8D40-89F0-4B20-AC75-D5BCB5DC093D}" type="presOf" srcId="{0AA7249E-50A1-4BDE-9F59-11B7A04C66B4}" destId="{A8B54A80-1D38-4B85-9DD4-03E3E2453746}" srcOrd="0" destOrd="0" presId="urn:microsoft.com/office/officeart/2005/8/layout/chevron1"/>
    <dgm:cxn modelId="{A92FB92B-A8F6-416A-9849-09AF08AE641E}" type="presOf" srcId="{2DEB97C8-5D4E-4329-A9AF-7D17B43D68EE}" destId="{01B6E096-EFAE-463F-9F3D-5D66C401F6CB}" srcOrd="0" destOrd="0" presId="urn:microsoft.com/office/officeart/2005/8/layout/chevron1"/>
    <dgm:cxn modelId="{57D5A0C4-2D00-4442-8630-4CF87F622BD8}" type="presOf" srcId="{4083B257-170F-45AC-83FA-B4DA146E7B12}" destId="{F5468C30-ACB6-4A6E-911B-DA566DCEB13D}" srcOrd="0" destOrd="0" presId="urn:microsoft.com/office/officeart/2005/8/layout/chevron1"/>
    <dgm:cxn modelId="{E996F441-8D08-4314-85F4-430FBDDA38E5}" srcId="{4083B257-170F-45AC-83FA-B4DA146E7B12}" destId="{2DEB97C8-5D4E-4329-A9AF-7D17B43D68EE}" srcOrd="1" destOrd="0" parTransId="{4AECCEA2-2D0C-4FDE-B607-E8C783D9B22A}" sibTransId="{F21F3EF3-B68C-4EFC-B4B2-1721F9B1908D}"/>
    <dgm:cxn modelId="{3EAF901F-4F15-45F7-BE19-2C7CDD5FE1B9}" type="presParOf" srcId="{F5468C30-ACB6-4A6E-911B-DA566DCEB13D}" destId="{552C2A71-FACF-46E2-A5BF-C57A0325A2B5}" srcOrd="0" destOrd="0" presId="urn:microsoft.com/office/officeart/2005/8/layout/chevron1"/>
    <dgm:cxn modelId="{7D95B287-FB9D-4DA0-BA02-37ABB906A00E}" type="presParOf" srcId="{F5468C30-ACB6-4A6E-911B-DA566DCEB13D}" destId="{B9AA658D-E722-4138-AA34-639565283FF8}" srcOrd="1" destOrd="0" presId="urn:microsoft.com/office/officeart/2005/8/layout/chevron1"/>
    <dgm:cxn modelId="{732CE5D0-D318-4AB5-8A81-CF72EF103FB4}" type="presParOf" srcId="{F5468C30-ACB6-4A6E-911B-DA566DCEB13D}" destId="{01B6E096-EFAE-463F-9F3D-5D66C401F6CB}" srcOrd="2" destOrd="0" presId="urn:microsoft.com/office/officeart/2005/8/layout/chevron1"/>
    <dgm:cxn modelId="{E0E89EAE-1949-46D6-91F4-C5E21C4083E5}" type="presParOf" srcId="{F5468C30-ACB6-4A6E-911B-DA566DCEB13D}" destId="{110E767B-1E75-470B-820F-B2D916E93D9C}" srcOrd="3" destOrd="0" presId="urn:microsoft.com/office/officeart/2005/8/layout/chevron1"/>
    <dgm:cxn modelId="{318C6F3F-FA35-4385-8A41-8796249831B5}" type="presParOf" srcId="{F5468C30-ACB6-4A6E-911B-DA566DCEB13D}" destId="{A8B54A80-1D38-4B85-9DD4-03E3E245374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3B257-170F-45AC-83FA-B4DA146E7B12}" type="doc">
      <dgm:prSet loTypeId="urn:microsoft.com/office/officeart/2005/8/layout/default" loCatId="list" qsTypeId="urn:microsoft.com/office/officeart/2005/8/quickstyle/3d2" qsCatId="3D" csTypeId="urn:microsoft.com/office/officeart/2005/8/colors/colorful2" csCatId="colorful" phldr="1"/>
      <dgm:spPr/>
    </dgm:pt>
    <dgm:pt modelId="{1EB81E62-5136-4A46-ABCC-5CBAB997C878}">
      <dgm:prSet phldrT="[Text]" custT="1"/>
      <dgm:spPr/>
      <dgm:t>
        <a:bodyPr/>
        <a:lstStyle/>
        <a:p>
          <a:r>
            <a:rPr lang="en-US" sz="2800" b="1" baseline="0" dirty="0" smtClean="0">
              <a:effectLst>
                <a:outerShdw blurRad="38100" dist="38100" dir="2700000" algn="tl">
                  <a:srgbClr val="000000">
                    <a:alpha val="43137"/>
                  </a:srgbClr>
                </a:outerShdw>
              </a:effectLst>
            </a:rPr>
            <a:t>Allergy Contrast Media Interaction</a:t>
          </a:r>
          <a:endParaRPr lang="en-US" sz="2800" b="1" baseline="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Allergy Contrast Media Interaction&#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dgm:t>
        <a:bodyPr/>
        <a:lstStyle/>
        <a:p>
          <a:endParaRPr lang="en-US"/>
        </a:p>
      </dgm:t>
    </dgm:pt>
    <dgm:pt modelId="{2DEB97C8-5D4E-4329-A9AF-7D17B43D68EE}">
      <dgm:prSet phldrT="[Text]" custT="1"/>
      <dgm:spPr/>
      <dgm:t>
        <a:bodyPr/>
        <a:lstStyle/>
        <a:p>
          <a:r>
            <a:rPr lang="en-US" sz="2800" b="1" dirty="0" smtClean="0">
              <a:effectLst>
                <a:outerShdw blurRad="38100" dist="38100" dir="2700000" algn="tl">
                  <a:srgbClr val="000000">
                    <a:alpha val="43137"/>
                  </a:srgbClr>
                </a:outerShdw>
              </a:effectLst>
            </a:rPr>
            <a:t>Allergy-Drug Interaction</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Allergy-Drug Interaction&#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dgm:t>
        <a:bodyPr/>
        <a:lstStyle/>
        <a:p>
          <a:endParaRPr lang="en-US"/>
        </a:p>
      </dgm:t>
    </dgm:pt>
    <dgm:pt modelId="{CF374774-FB23-42D5-92DD-18081CB0BC76}">
      <dgm:prSet phldrT="[Text]" custT="1"/>
      <dgm:spPr/>
      <dgm:t>
        <a:bodyPr/>
        <a:lstStyle/>
        <a:p>
          <a:r>
            <a:rPr lang="en-US" sz="2800" b="1" dirty="0" smtClean="0">
              <a:effectLst>
                <a:outerShdw blurRad="38100" dist="38100" dir="2700000" algn="tl">
                  <a:srgbClr val="000000">
                    <a:alpha val="43137"/>
                  </a:srgbClr>
                </a:outerShdw>
              </a:effectLst>
            </a:rPr>
            <a:t>Critical Drug Interaction</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ritical Drug Interaction&#10;"/>
        </a:ext>
      </dgm:extLst>
    </dgm:pt>
    <dgm:pt modelId="{5FB25160-4B99-4B9A-827F-1BB44E8B2E11}" type="parTrans" cxnId="{1425E1A1-1E75-4A45-93AD-230D48D6ACC1}">
      <dgm:prSet/>
      <dgm:spPr/>
      <dgm:t>
        <a:bodyPr/>
        <a:lstStyle/>
        <a:p>
          <a:endParaRPr lang="en-US"/>
        </a:p>
      </dgm:t>
    </dgm:pt>
    <dgm:pt modelId="{030091E7-5BBB-4E23-AFB5-2F318824E390}" type="sibTrans" cxnId="{1425E1A1-1E75-4A45-93AD-230D48D6ACC1}">
      <dgm:prSet/>
      <dgm:spPr/>
      <dgm:t>
        <a:bodyPr/>
        <a:lstStyle/>
        <a:p>
          <a:endParaRPr lang="en-US"/>
        </a:p>
      </dgm:t>
    </dgm:pt>
    <dgm:pt modelId="{380F8B99-478F-4D60-B768-C78FEE45CF1B}">
      <dgm:prSet phldrT="[Text]" custT="1"/>
      <dgm:spPr/>
      <dgm:t>
        <a:bodyPr/>
        <a:lstStyle/>
        <a:p>
          <a:r>
            <a:rPr lang="en-US" sz="2800" b="1" baseline="0" dirty="0" smtClean="0">
              <a:effectLst>
                <a:outerShdw blurRad="38100" dist="38100" dir="2700000" algn="tl">
                  <a:srgbClr val="000000">
                    <a:alpha val="43137"/>
                  </a:srgbClr>
                </a:outerShdw>
              </a:effectLst>
            </a:rPr>
            <a:t>Duplicate Drug Class Order</a:t>
          </a:r>
          <a:endParaRPr lang="en-US" sz="2800" b="1" baseline="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uplicate Drug Class Order&#10;"/>
        </a:ext>
      </dgm:extLst>
    </dgm:pt>
    <dgm:pt modelId="{708824B2-37A5-47CE-87EC-B63D4414949B}" type="parTrans" cxnId="{D73B2507-05F0-43B0-AF6A-32A4869C8BE5}">
      <dgm:prSet/>
      <dgm:spPr/>
      <dgm:t>
        <a:bodyPr/>
        <a:lstStyle/>
        <a:p>
          <a:endParaRPr lang="en-US"/>
        </a:p>
      </dgm:t>
    </dgm:pt>
    <dgm:pt modelId="{A741A454-8676-45E4-874A-9E02009A37AF}" type="sibTrans" cxnId="{D73B2507-05F0-43B0-AF6A-32A4869C8BE5}">
      <dgm:prSet/>
      <dgm:spPr/>
      <dgm:t>
        <a:bodyPr/>
        <a:lstStyle/>
        <a:p>
          <a:endParaRPr lang="en-US"/>
        </a:p>
      </dgm:t>
    </dgm:pt>
    <dgm:pt modelId="{D5B52D45-474C-42E6-B2AD-AA4F2A05D9E2}">
      <dgm:prSet phldrT="[Text]" custT="1"/>
      <dgm:spPr/>
      <dgm:t>
        <a:bodyPr/>
        <a:lstStyle/>
        <a:p>
          <a:r>
            <a:rPr lang="en-US" sz="2800" b="1" dirty="0" smtClean="0">
              <a:effectLst>
                <a:outerShdw blurRad="38100" dist="38100" dir="2700000" algn="tl">
                  <a:srgbClr val="000000">
                    <a:alpha val="43137"/>
                  </a:srgbClr>
                </a:outerShdw>
              </a:effectLst>
            </a:rPr>
            <a:t>Duplicate Drug Order</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uplicate Drug Order&#10;"/>
        </a:ext>
      </dgm:extLst>
    </dgm:pt>
    <dgm:pt modelId="{68C3EC85-0123-4FAF-A7F2-F67C1267C101}" type="parTrans" cxnId="{97C99C5C-996B-4B4D-8EA3-403E6FD75C88}">
      <dgm:prSet/>
      <dgm:spPr/>
      <dgm:t>
        <a:bodyPr/>
        <a:lstStyle/>
        <a:p>
          <a:endParaRPr lang="en-US"/>
        </a:p>
      </dgm:t>
    </dgm:pt>
    <dgm:pt modelId="{B96E37A1-31AE-4360-BE71-75B29A9061F0}" type="sibTrans" cxnId="{97C99C5C-996B-4B4D-8EA3-403E6FD75C88}">
      <dgm:prSet/>
      <dgm:spPr/>
      <dgm:t>
        <a:bodyPr/>
        <a:lstStyle/>
        <a:p>
          <a:endParaRPr lang="en-US"/>
        </a:p>
      </dgm:t>
    </dgm:pt>
    <dgm:pt modelId="{DB1D5634-47DE-468E-B2BD-47CE9A5C90F3}">
      <dgm:prSet phldrT="[Text]" custT="1"/>
      <dgm:spPr/>
      <dgm:t>
        <a:bodyPr/>
        <a:lstStyle/>
        <a:p>
          <a:r>
            <a:rPr lang="en-US" sz="2800" b="1" dirty="0" smtClean="0">
              <a:effectLst>
                <a:outerShdw blurRad="38100" dist="38100" dir="2700000" algn="tl">
                  <a:srgbClr val="000000">
                    <a:alpha val="43137"/>
                  </a:srgbClr>
                </a:outerShdw>
              </a:effectLst>
            </a:rPr>
            <a:t>Significant Drug Interaction</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ignificant Drug Interaction&#10;"/>
        </a:ext>
      </dgm:extLst>
    </dgm:pt>
    <dgm:pt modelId="{462AF6C7-A307-48EA-981D-5516D523ADDC}" type="parTrans" cxnId="{921F8F33-A85C-4319-A5E0-ABA3F1A492F3}">
      <dgm:prSet/>
      <dgm:spPr/>
      <dgm:t>
        <a:bodyPr/>
        <a:lstStyle/>
        <a:p>
          <a:endParaRPr lang="en-US"/>
        </a:p>
      </dgm:t>
    </dgm:pt>
    <dgm:pt modelId="{00B5F4C1-5537-4DDC-8F33-C5A14464068F}" type="sibTrans" cxnId="{921F8F33-A85C-4319-A5E0-ABA3F1A492F3}">
      <dgm:prSet/>
      <dgm:spPr/>
      <dgm:t>
        <a:bodyPr/>
        <a:lstStyle/>
        <a:p>
          <a:endParaRPr lang="en-US"/>
        </a:p>
      </dgm:t>
    </dgm:pt>
    <dgm:pt modelId="{C1EAF22B-7579-4ABB-B531-C5D63430822D}" type="pres">
      <dgm:prSet presAssocID="{4083B257-170F-45AC-83FA-B4DA146E7B12}" presName="diagram" presStyleCnt="0">
        <dgm:presLayoutVars>
          <dgm:dir/>
          <dgm:resizeHandles val="exact"/>
        </dgm:presLayoutVars>
      </dgm:prSet>
      <dgm:spPr/>
    </dgm:pt>
    <dgm:pt modelId="{78783F11-4925-43A6-9C35-B31DAB1435D5}" type="pres">
      <dgm:prSet presAssocID="{1EB81E62-5136-4A46-ABCC-5CBAB997C878}" presName="node" presStyleLbl="node1" presStyleIdx="0" presStyleCnt="6">
        <dgm:presLayoutVars>
          <dgm:bulletEnabled val="1"/>
        </dgm:presLayoutVars>
      </dgm:prSet>
      <dgm:spPr/>
      <dgm:t>
        <a:bodyPr/>
        <a:lstStyle/>
        <a:p>
          <a:endParaRPr lang="en-US"/>
        </a:p>
      </dgm:t>
    </dgm:pt>
    <dgm:pt modelId="{6CD5C9F3-C7C8-49FC-B2DF-B12A8588AC6B}" type="pres">
      <dgm:prSet presAssocID="{462AEF67-8CFE-4161-B6C1-751E65B0C261}" presName="sibTrans" presStyleCnt="0"/>
      <dgm:spPr/>
    </dgm:pt>
    <dgm:pt modelId="{FB237A5D-6A63-45CD-9C1C-CB27A2AA17A1}" type="pres">
      <dgm:prSet presAssocID="{2DEB97C8-5D4E-4329-A9AF-7D17B43D68EE}" presName="node" presStyleLbl="node1" presStyleIdx="1" presStyleCnt="6">
        <dgm:presLayoutVars>
          <dgm:bulletEnabled val="1"/>
        </dgm:presLayoutVars>
      </dgm:prSet>
      <dgm:spPr/>
      <dgm:t>
        <a:bodyPr/>
        <a:lstStyle/>
        <a:p>
          <a:endParaRPr lang="en-US"/>
        </a:p>
      </dgm:t>
    </dgm:pt>
    <dgm:pt modelId="{4CC1F4C8-97F7-4301-9F80-50FBB94207CB}" type="pres">
      <dgm:prSet presAssocID="{F21F3EF3-B68C-4EFC-B4B2-1721F9B1908D}" presName="sibTrans" presStyleCnt="0"/>
      <dgm:spPr/>
    </dgm:pt>
    <dgm:pt modelId="{F7FE97B2-ECBA-4D71-9E29-9E37917EEAAE}" type="pres">
      <dgm:prSet presAssocID="{CF374774-FB23-42D5-92DD-18081CB0BC76}" presName="node" presStyleLbl="node1" presStyleIdx="2" presStyleCnt="6">
        <dgm:presLayoutVars>
          <dgm:bulletEnabled val="1"/>
        </dgm:presLayoutVars>
      </dgm:prSet>
      <dgm:spPr/>
      <dgm:t>
        <a:bodyPr/>
        <a:lstStyle/>
        <a:p>
          <a:endParaRPr lang="en-US"/>
        </a:p>
      </dgm:t>
    </dgm:pt>
    <dgm:pt modelId="{2263DBC6-6480-43A2-9530-C9740CC11855}" type="pres">
      <dgm:prSet presAssocID="{030091E7-5BBB-4E23-AFB5-2F318824E390}" presName="sibTrans" presStyleCnt="0"/>
      <dgm:spPr/>
    </dgm:pt>
    <dgm:pt modelId="{50AAEFBE-D838-4663-844F-76B6C4D55B37}" type="pres">
      <dgm:prSet presAssocID="{380F8B99-478F-4D60-B768-C78FEE45CF1B}" presName="node" presStyleLbl="node1" presStyleIdx="3" presStyleCnt="6" custLinFactNeighborX="-25098" custLinFactNeighborY="-490">
        <dgm:presLayoutVars>
          <dgm:bulletEnabled val="1"/>
        </dgm:presLayoutVars>
      </dgm:prSet>
      <dgm:spPr/>
      <dgm:t>
        <a:bodyPr/>
        <a:lstStyle/>
        <a:p>
          <a:endParaRPr lang="en-US"/>
        </a:p>
      </dgm:t>
    </dgm:pt>
    <dgm:pt modelId="{8943F40E-DEBB-4DC1-B53E-30AA8952E723}" type="pres">
      <dgm:prSet presAssocID="{A741A454-8676-45E4-874A-9E02009A37AF}" presName="sibTrans" presStyleCnt="0"/>
      <dgm:spPr/>
    </dgm:pt>
    <dgm:pt modelId="{84171B1D-3D9E-4E05-8831-644B72C70AB2}" type="pres">
      <dgm:prSet presAssocID="{D5B52D45-474C-42E6-B2AD-AA4F2A05D9E2}" presName="node" presStyleLbl="node1" presStyleIdx="4" presStyleCnt="6">
        <dgm:presLayoutVars>
          <dgm:bulletEnabled val="1"/>
        </dgm:presLayoutVars>
      </dgm:prSet>
      <dgm:spPr/>
      <dgm:t>
        <a:bodyPr/>
        <a:lstStyle/>
        <a:p>
          <a:endParaRPr lang="en-US"/>
        </a:p>
      </dgm:t>
    </dgm:pt>
    <dgm:pt modelId="{55455433-86D2-4838-B82D-88E7650496E4}" type="pres">
      <dgm:prSet presAssocID="{B96E37A1-31AE-4360-BE71-75B29A9061F0}" presName="sibTrans" presStyleCnt="0"/>
      <dgm:spPr/>
    </dgm:pt>
    <dgm:pt modelId="{3AE14F2F-EE3E-4B12-82D3-F78D9E6694A1}" type="pres">
      <dgm:prSet presAssocID="{DB1D5634-47DE-468E-B2BD-47CE9A5C90F3}" presName="node" presStyleLbl="node1" presStyleIdx="5" presStyleCnt="6">
        <dgm:presLayoutVars>
          <dgm:bulletEnabled val="1"/>
        </dgm:presLayoutVars>
      </dgm:prSet>
      <dgm:spPr/>
      <dgm:t>
        <a:bodyPr/>
        <a:lstStyle/>
        <a:p>
          <a:endParaRPr lang="en-US"/>
        </a:p>
      </dgm:t>
    </dgm:pt>
  </dgm:ptLst>
  <dgm:cxnLst>
    <dgm:cxn modelId="{1425E1A1-1E75-4A45-93AD-230D48D6ACC1}" srcId="{4083B257-170F-45AC-83FA-B4DA146E7B12}" destId="{CF374774-FB23-42D5-92DD-18081CB0BC76}" srcOrd="2" destOrd="0" parTransId="{5FB25160-4B99-4B9A-827F-1BB44E8B2E11}" sibTransId="{030091E7-5BBB-4E23-AFB5-2F318824E390}"/>
    <dgm:cxn modelId="{8791D115-3B7E-41A6-AC96-41662E8C4522}" srcId="{4083B257-170F-45AC-83FA-B4DA146E7B12}" destId="{1EB81E62-5136-4A46-ABCC-5CBAB997C878}" srcOrd="0" destOrd="0" parTransId="{552EA60F-93F4-4E5E-B09D-8D6D2CC8C29A}" sibTransId="{462AEF67-8CFE-4161-B6C1-751E65B0C261}"/>
    <dgm:cxn modelId="{4035BA7C-64C8-4BE0-A499-4170A7003A1A}" type="presOf" srcId="{380F8B99-478F-4D60-B768-C78FEE45CF1B}" destId="{50AAEFBE-D838-4663-844F-76B6C4D55B37}" srcOrd="0" destOrd="0" presId="urn:microsoft.com/office/officeart/2005/8/layout/default"/>
    <dgm:cxn modelId="{921F8F33-A85C-4319-A5E0-ABA3F1A492F3}" srcId="{4083B257-170F-45AC-83FA-B4DA146E7B12}" destId="{DB1D5634-47DE-468E-B2BD-47CE9A5C90F3}" srcOrd="5" destOrd="0" parTransId="{462AF6C7-A307-48EA-981D-5516D523ADDC}" sibTransId="{00B5F4C1-5537-4DDC-8F33-C5A14464068F}"/>
    <dgm:cxn modelId="{A1506CA6-661F-4782-8B5C-2B48EFEF4349}" type="presOf" srcId="{CF374774-FB23-42D5-92DD-18081CB0BC76}" destId="{F7FE97B2-ECBA-4D71-9E29-9E37917EEAAE}" srcOrd="0" destOrd="0" presId="urn:microsoft.com/office/officeart/2005/8/layout/default"/>
    <dgm:cxn modelId="{97C99C5C-996B-4B4D-8EA3-403E6FD75C88}" srcId="{4083B257-170F-45AC-83FA-B4DA146E7B12}" destId="{D5B52D45-474C-42E6-B2AD-AA4F2A05D9E2}" srcOrd="4" destOrd="0" parTransId="{68C3EC85-0123-4FAF-A7F2-F67C1267C101}" sibTransId="{B96E37A1-31AE-4360-BE71-75B29A9061F0}"/>
    <dgm:cxn modelId="{8EF153BC-FC2F-4271-A3DD-49F084903B80}" type="presOf" srcId="{4083B257-170F-45AC-83FA-B4DA146E7B12}" destId="{C1EAF22B-7579-4ABB-B531-C5D63430822D}" srcOrd="0" destOrd="0" presId="urn:microsoft.com/office/officeart/2005/8/layout/default"/>
    <dgm:cxn modelId="{18DA8EEA-7D90-49AF-9FC6-822B539C28A3}" type="presOf" srcId="{DB1D5634-47DE-468E-B2BD-47CE9A5C90F3}" destId="{3AE14F2F-EE3E-4B12-82D3-F78D9E6694A1}" srcOrd="0" destOrd="0" presId="urn:microsoft.com/office/officeart/2005/8/layout/default"/>
    <dgm:cxn modelId="{239E3324-4FAC-4758-83E4-6DD88CD984DF}" type="presOf" srcId="{1EB81E62-5136-4A46-ABCC-5CBAB997C878}" destId="{78783F11-4925-43A6-9C35-B31DAB1435D5}" srcOrd="0" destOrd="0" presId="urn:microsoft.com/office/officeart/2005/8/layout/default"/>
    <dgm:cxn modelId="{E996F441-8D08-4314-85F4-430FBDDA38E5}" srcId="{4083B257-170F-45AC-83FA-B4DA146E7B12}" destId="{2DEB97C8-5D4E-4329-A9AF-7D17B43D68EE}" srcOrd="1" destOrd="0" parTransId="{4AECCEA2-2D0C-4FDE-B607-E8C783D9B22A}" sibTransId="{F21F3EF3-B68C-4EFC-B4B2-1721F9B1908D}"/>
    <dgm:cxn modelId="{95CFC0E1-15B6-4F93-87B2-9B9598AB7D2E}" type="presOf" srcId="{2DEB97C8-5D4E-4329-A9AF-7D17B43D68EE}" destId="{FB237A5D-6A63-45CD-9C1C-CB27A2AA17A1}" srcOrd="0" destOrd="0" presId="urn:microsoft.com/office/officeart/2005/8/layout/default"/>
    <dgm:cxn modelId="{D73B2507-05F0-43B0-AF6A-32A4869C8BE5}" srcId="{4083B257-170F-45AC-83FA-B4DA146E7B12}" destId="{380F8B99-478F-4D60-B768-C78FEE45CF1B}" srcOrd="3" destOrd="0" parTransId="{708824B2-37A5-47CE-87EC-B63D4414949B}" sibTransId="{A741A454-8676-45E4-874A-9E02009A37AF}"/>
    <dgm:cxn modelId="{F18E4F0C-B4D9-4CAA-AF0C-84E8C85237B7}" type="presOf" srcId="{D5B52D45-474C-42E6-B2AD-AA4F2A05D9E2}" destId="{84171B1D-3D9E-4E05-8831-644B72C70AB2}" srcOrd="0" destOrd="0" presId="urn:microsoft.com/office/officeart/2005/8/layout/default"/>
    <dgm:cxn modelId="{9C462E3B-FFEC-49A6-8B46-BB3167AF176A}" type="presParOf" srcId="{C1EAF22B-7579-4ABB-B531-C5D63430822D}" destId="{78783F11-4925-43A6-9C35-B31DAB1435D5}" srcOrd="0" destOrd="0" presId="urn:microsoft.com/office/officeart/2005/8/layout/default"/>
    <dgm:cxn modelId="{29D2C772-F1A3-4395-9AA2-4170C41BBFED}" type="presParOf" srcId="{C1EAF22B-7579-4ABB-B531-C5D63430822D}" destId="{6CD5C9F3-C7C8-49FC-B2DF-B12A8588AC6B}" srcOrd="1" destOrd="0" presId="urn:microsoft.com/office/officeart/2005/8/layout/default"/>
    <dgm:cxn modelId="{E78995FE-1D78-4619-B01E-127853DCBED1}" type="presParOf" srcId="{C1EAF22B-7579-4ABB-B531-C5D63430822D}" destId="{FB237A5D-6A63-45CD-9C1C-CB27A2AA17A1}" srcOrd="2" destOrd="0" presId="urn:microsoft.com/office/officeart/2005/8/layout/default"/>
    <dgm:cxn modelId="{A5326733-67A8-46F3-BBC7-56616BCD8639}" type="presParOf" srcId="{C1EAF22B-7579-4ABB-B531-C5D63430822D}" destId="{4CC1F4C8-97F7-4301-9F80-50FBB94207CB}" srcOrd="3" destOrd="0" presId="urn:microsoft.com/office/officeart/2005/8/layout/default"/>
    <dgm:cxn modelId="{D2D162BF-344D-48F6-9934-D68A8923F76F}" type="presParOf" srcId="{C1EAF22B-7579-4ABB-B531-C5D63430822D}" destId="{F7FE97B2-ECBA-4D71-9E29-9E37917EEAAE}" srcOrd="4" destOrd="0" presId="urn:microsoft.com/office/officeart/2005/8/layout/default"/>
    <dgm:cxn modelId="{F624D84C-EBE7-4704-A951-179C7FB1993F}" type="presParOf" srcId="{C1EAF22B-7579-4ABB-B531-C5D63430822D}" destId="{2263DBC6-6480-43A2-9530-C9740CC11855}" srcOrd="5" destOrd="0" presId="urn:microsoft.com/office/officeart/2005/8/layout/default"/>
    <dgm:cxn modelId="{15226A4B-2BB1-4255-BAE0-BA776E611BF6}" type="presParOf" srcId="{C1EAF22B-7579-4ABB-B531-C5D63430822D}" destId="{50AAEFBE-D838-4663-844F-76B6C4D55B37}" srcOrd="6" destOrd="0" presId="urn:microsoft.com/office/officeart/2005/8/layout/default"/>
    <dgm:cxn modelId="{9C4B5C0D-5882-44FB-8FB5-93902B05C9D4}" type="presParOf" srcId="{C1EAF22B-7579-4ABB-B531-C5D63430822D}" destId="{8943F40E-DEBB-4DC1-B53E-30AA8952E723}" srcOrd="7" destOrd="0" presId="urn:microsoft.com/office/officeart/2005/8/layout/default"/>
    <dgm:cxn modelId="{A02F2554-4C6E-4C16-89E1-3F56C0A762AC}" type="presParOf" srcId="{C1EAF22B-7579-4ABB-B531-C5D63430822D}" destId="{84171B1D-3D9E-4E05-8831-644B72C70AB2}" srcOrd="8" destOrd="0" presId="urn:microsoft.com/office/officeart/2005/8/layout/default"/>
    <dgm:cxn modelId="{1EF36352-6ADD-49CF-A4DD-3EF0015597F1}" type="presParOf" srcId="{C1EAF22B-7579-4ABB-B531-C5D63430822D}" destId="{55455433-86D2-4838-B82D-88E7650496E4}" srcOrd="9" destOrd="0" presId="urn:microsoft.com/office/officeart/2005/8/layout/default"/>
    <dgm:cxn modelId="{076DCAA1-52A8-46C3-A254-D128671CD77F}" type="presParOf" srcId="{C1EAF22B-7579-4ABB-B531-C5D63430822D}" destId="{3AE14F2F-EE3E-4B12-82D3-F78D9E6694A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5FB021-C374-4C9F-AC68-5FD127509CD5}" type="doc">
      <dgm:prSet loTypeId="urn:microsoft.com/office/officeart/2005/8/layout/cycle6" loCatId="cycle" qsTypeId="urn:microsoft.com/office/officeart/2005/8/quickstyle/3d2" qsCatId="3D" csTypeId="urn:microsoft.com/office/officeart/2005/8/colors/colorful2" csCatId="colorful" phldr="1"/>
      <dgm:spPr/>
      <dgm:t>
        <a:bodyPr/>
        <a:lstStyle/>
        <a:p>
          <a:endParaRPr lang="en-US"/>
        </a:p>
      </dgm:t>
    </dgm:pt>
    <dgm:pt modelId="{CCE4FF24-F06E-41E0-97F7-6DB6A1AF5C01}">
      <dgm:prSet phldrT="[Text]" custT="1"/>
      <dgm:spPr/>
      <dgm:t>
        <a:bodyPr/>
        <a:lstStyle/>
        <a:p>
          <a:r>
            <a:rPr lang="en-US" sz="2800" b="1" dirty="0" smtClean="0">
              <a:effectLst>
                <a:outerShdw blurRad="38100" dist="38100" dir="2700000" algn="tl">
                  <a:srgbClr val="000000">
                    <a:alpha val="43137"/>
                  </a:srgbClr>
                </a:outerShdw>
              </a:effectLst>
            </a:rPr>
            <a:t>Sites Determine</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ites Determine&#10;"/>
        </a:ext>
      </dgm:extLst>
    </dgm:pt>
    <dgm:pt modelId="{10400FE9-6249-4E57-8474-38EEE000C8D8}" type="parTrans" cxnId="{CE05755E-1407-4F7E-A5AA-7C96F0247953}">
      <dgm:prSet/>
      <dgm:spPr/>
      <dgm:t>
        <a:bodyPr/>
        <a:lstStyle/>
        <a:p>
          <a:endParaRPr lang="en-US"/>
        </a:p>
      </dgm:t>
    </dgm:pt>
    <dgm:pt modelId="{AA4DA064-A3BA-42DB-9A4A-DEDEB5867E27}" type="sibTrans" cxnId="{CE05755E-1407-4F7E-A5AA-7C96F0247953}">
      <dgm:prSet/>
      <dgm:spPr/>
      <dgm:t>
        <a:bodyPr/>
        <a:lstStyle/>
        <a:p>
          <a:endParaRPr lang="en-US"/>
        </a:p>
      </dgm:t>
    </dgm:pt>
    <dgm:pt modelId="{A1A74E2D-FB39-4378-BE41-1162F2776560}">
      <dgm:prSet phldrT="[Text]" custT="1"/>
      <dgm:spPr/>
      <dgm:t>
        <a:bodyPr/>
        <a:lstStyle/>
        <a:p>
          <a:r>
            <a:rPr lang="en-US" sz="2800" b="1" dirty="0" smtClean="0">
              <a:effectLst>
                <a:outerShdw blurRad="38100" dist="38100" dir="2700000" algn="tl">
                  <a:srgbClr val="000000">
                    <a:alpha val="43137"/>
                  </a:srgbClr>
                </a:outerShdw>
              </a:effectLst>
            </a:rPr>
            <a:t>Use Clinical Reminders</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se Clinical Reminders&#10;"/>
        </a:ext>
      </dgm:extLst>
    </dgm:pt>
    <dgm:pt modelId="{8FFBE37A-11B9-4EBD-88D8-04A19838B4A1}" type="parTrans" cxnId="{59A3E938-4561-4BCA-968C-5638C92395C7}">
      <dgm:prSet/>
      <dgm:spPr/>
      <dgm:t>
        <a:bodyPr/>
        <a:lstStyle/>
        <a:p>
          <a:endParaRPr lang="en-US"/>
        </a:p>
      </dgm:t>
    </dgm:pt>
    <dgm:pt modelId="{D9A6668E-9EC5-4096-B668-5B51853ED9F6}" type="sibTrans" cxnId="{59A3E938-4561-4BCA-968C-5638C92395C7}">
      <dgm:prSet/>
      <dgm:spPr/>
      <dgm:t>
        <a:bodyPr/>
        <a:lstStyle/>
        <a:p>
          <a:endParaRPr lang="en-US"/>
        </a:p>
      </dgm:t>
    </dgm:pt>
    <dgm:pt modelId="{FF2C17A2-D490-4C07-B4D8-575DF3D66A2B}">
      <dgm:prSet phldrT="[Text]" custT="1"/>
      <dgm:spPr/>
      <dgm:t>
        <a:bodyPr/>
        <a:lstStyle/>
        <a:p>
          <a:r>
            <a:rPr lang="en-US" sz="2800" b="1" dirty="0" smtClean="0">
              <a:effectLst>
                <a:outerShdw blurRad="38100" dist="38100" dir="2700000" algn="tl">
                  <a:srgbClr val="000000">
                    <a:alpha val="43137"/>
                  </a:srgbClr>
                </a:outerShdw>
              </a:effectLst>
            </a:rPr>
            <a:t>Create Rules to Trigger</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reate Rules to Trigger&#10;"/>
        </a:ext>
      </dgm:extLst>
    </dgm:pt>
    <dgm:pt modelId="{B73D536A-CCE7-4535-86A0-F8AFD8A07884}" type="parTrans" cxnId="{BC0CAA53-9C27-4F97-93BB-0A91A4EC4F03}">
      <dgm:prSet/>
      <dgm:spPr/>
      <dgm:t>
        <a:bodyPr/>
        <a:lstStyle/>
        <a:p>
          <a:endParaRPr lang="en-US"/>
        </a:p>
      </dgm:t>
    </dgm:pt>
    <dgm:pt modelId="{681B4461-01FC-4488-BB43-351EA53B277A}" type="sibTrans" cxnId="{BC0CAA53-9C27-4F97-93BB-0A91A4EC4F03}">
      <dgm:prSet/>
      <dgm:spPr/>
      <dgm:t>
        <a:bodyPr/>
        <a:lstStyle/>
        <a:p>
          <a:endParaRPr lang="en-US"/>
        </a:p>
      </dgm:t>
    </dgm:pt>
    <dgm:pt modelId="{5882ACC9-7D0F-45DD-BBF0-A6372BE18064}">
      <dgm:prSet phldrT="[Text]" custT="1"/>
      <dgm:spPr/>
      <dgm:t>
        <a:bodyPr/>
        <a:lstStyle/>
        <a:p>
          <a:r>
            <a:rPr lang="en-US" sz="2800" b="1" dirty="0" smtClean="0">
              <a:effectLst>
                <a:outerShdw blurRad="38100" dist="38100" dir="2700000" algn="tl">
                  <a:srgbClr val="000000">
                    <a:alpha val="43137"/>
                  </a:srgbClr>
                </a:outerShdw>
              </a:effectLst>
            </a:rPr>
            <a:t>Customize Text</a:t>
          </a:r>
          <a:endParaRPr lang="en-US" sz="28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ustomize Text&#10;"/>
        </a:ext>
      </dgm:extLst>
    </dgm:pt>
    <dgm:pt modelId="{2235B877-2148-475E-B189-6AB1B1D69C48}" type="parTrans" cxnId="{92815793-CE82-41B5-9C7F-F3A989E11D81}">
      <dgm:prSet/>
      <dgm:spPr/>
      <dgm:t>
        <a:bodyPr/>
        <a:lstStyle/>
        <a:p>
          <a:endParaRPr lang="en-US"/>
        </a:p>
      </dgm:t>
    </dgm:pt>
    <dgm:pt modelId="{46A7B3EA-05E9-4167-9A4A-68DBDF7D97B8}" type="sibTrans" cxnId="{92815793-CE82-41B5-9C7F-F3A989E11D81}">
      <dgm:prSet/>
      <dgm:spPr/>
      <dgm:t>
        <a:bodyPr/>
        <a:lstStyle/>
        <a:p>
          <a:endParaRPr lang="en-US"/>
        </a:p>
      </dgm:t>
    </dgm:pt>
    <dgm:pt modelId="{B0022F9A-CF32-462A-846B-0C3D840C00D1}" type="pres">
      <dgm:prSet presAssocID="{DB5FB021-C374-4C9F-AC68-5FD127509CD5}" presName="cycle" presStyleCnt="0">
        <dgm:presLayoutVars>
          <dgm:dir/>
          <dgm:resizeHandles val="exact"/>
        </dgm:presLayoutVars>
      </dgm:prSet>
      <dgm:spPr/>
      <dgm:t>
        <a:bodyPr/>
        <a:lstStyle/>
        <a:p>
          <a:endParaRPr lang="en-US"/>
        </a:p>
      </dgm:t>
    </dgm:pt>
    <dgm:pt modelId="{DE09C14E-5C60-4A93-B6FE-4C21B5149FDC}" type="pres">
      <dgm:prSet presAssocID="{CCE4FF24-F06E-41E0-97F7-6DB6A1AF5C01}" presName="node" presStyleLbl="node1" presStyleIdx="0" presStyleCnt="4" custScaleX="128840" custScaleY="132063">
        <dgm:presLayoutVars>
          <dgm:bulletEnabled val="1"/>
        </dgm:presLayoutVars>
      </dgm:prSet>
      <dgm:spPr/>
      <dgm:t>
        <a:bodyPr/>
        <a:lstStyle/>
        <a:p>
          <a:endParaRPr lang="en-US"/>
        </a:p>
      </dgm:t>
    </dgm:pt>
    <dgm:pt modelId="{74426ED3-5FEA-48BA-A36D-A9945BE8E907}" type="pres">
      <dgm:prSet presAssocID="{CCE4FF24-F06E-41E0-97F7-6DB6A1AF5C01}" presName="spNode" presStyleCnt="0"/>
      <dgm:spPr/>
    </dgm:pt>
    <dgm:pt modelId="{69E32741-FB28-4494-86E7-598FE478304C}" type="pres">
      <dgm:prSet presAssocID="{AA4DA064-A3BA-42DB-9A4A-DEDEB5867E27}" presName="sibTrans" presStyleLbl="sibTrans1D1" presStyleIdx="0" presStyleCnt="4"/>
      <dgm:spPr/>
      <dgm:t>
        <a:bodyPr/>
        <a:lstStyle/>
        <a:p>
          <a:endParaRPr lang="en-US"/>
        </a:p>
      </dgm:t>
    </dgm:pt>
    <dgm:pt modelId="{DC9CDBB0-54C0-4679-91E2-1ECB35BE6263}" type="pres">
      <dgm:prSet presAssocID="{A1A74E2D-FB39-4378-BE41-1162F2776560}" presName="node" presStyleLbl="node1" presStyleIdx="1" presStyleCnt="4" custScaleX="128840" custScaleY="132063">
        <dgm:presLayoutVars>
          <dgm:bulletEnabled val="1"/>
        </dgm:presLayoutVars>
      </dgm:prSet>
      <dgm:spPr/>
      <dgm:t>
        <a:bodyPr/>
        <a:lstStyle/>
        <a:p>
          <a:endParaRPr lang="en-US"/>
        </a:p>
      </dgm:t>
    </dgm:pt>
    <dgm:pt modelId="{AE431AB9-3B08-431C-8FC2-2C534514E7DF}" type="pres">
      <dgm:prSet presAssocID="{A1A74E2D-FB39-4378-BE41-1162F2776560}" presName="spNode" presStyleCnt="0"/>
      <dgm:spPr/>
    </dgm:pt>
    <dgm:pt modelId="{D18AC6A3-A88F-49ED-BF47-E91831E01DC1}" type="pres">
      <dgm:prSet presAssocID="{D9A6668E-9EC5-4096-B668-5B51853ED9F6}" presName="sibTrans" presStyleLbl="sibTrans1D1" presStyleIdx="1" presStyleCnt="4"/>
      <dgm:spPr/>
      <dgm:t>
        <a:bodyPr/>
        <a:lstStyle/>
        <a:p>
          <a:endParaRPr lang="en-US"/>
        </a:p>
      </dgm:t>
    </dgm:pt>
    <dgm:pt modelId="{7A571868-C215-49EF-AFCD-78C722F22022}" type="pres">
      <dgm:prSet presAssocID="{FF2C17A2-D490-4C07-B4D8-575DF3D66A2B}" presName="node" presStyleLbl="node1" presStyleIdx="2" presStyleCnt="4" custScaleX="128840" custScaleY="132063" custRadScaleRad="104153" custRadScaleInc="-422">
        <dgm:presLayoutVars>
          <dgm:bulletEnabled val="1"/>
        </dgm:presLayoutVars>
      </dgm:prSet>
      <dgm:spPr/>
      <dgm:t>
        <a:bodyPr/>
        <a:lstStyle/>
        <a:p>
          <a:endParaRPr lang="en-US"/>
        </a:p>
      </dgm:t>
    </dgm:pt>
    <dgm:pt modelId="{52E1D743-EA95-46FC-B1EE-96EAE65D66D7}" type="pres">
      <dgm:prSet presAssocID="{FF2C17A2-D490-4C07-B4D8-575DF3D66A2B}" presName="spNode" presStyleCnt="0"/>
      <dgm:spPr/>
    </dgm:pt>
    <dgm:pt modelId="{3F0D8704-E193-42F6-BFB0-E0CE265BDA86}" type="pres">
      <dgm:prSet presAssocID="{681B4461-01FC-4488-BB43-351EA53B277A}" presName="sibTrans" presStyleLbl="sibTrans1D1" presStyleIdx="2" presStyleCnt="4"/>
      <dgm:spPr/>
      <dgm:t>
        <a:bodyPr/>
        <a:lstStyle/>
        <a:p>
          <a:endParaRPr lang="en-US"/>
        </a:p>
      </dgm:t>
    </dgm:pt>
    <dgm:pt modelId="{23D57751-76EE-49FB-B493-45FA03B1E4B3}" type="pres">
      <dgm:prSet presAssocID="{5882ACC9-7D0F-45DD-BBF0-A6372BE18064}" presName="node" presStyleLbl="node1" presStyleIdx="3" presStyleCnt="4" custScaleX="128840" custScaleY="132063">
        <dgm:presLayoutVars>
          <dgm:bulletEnabled val="1"/>
        </dgm:presLayoutVars>
      </dgm:prSet>
      <dgm:spPr/>
      <dgm:t>
        <a:bodyPr/>
        <a:lstStyle/>
        <a:p>
          <a:endParaRPr lang="en-US"/>
        </a:p>
      </dgm:t>
    </dgm:pt>
    <dgm:pt modelId="{B40F41CA-DBC3-4027-8BE5-1CCD5817F347}" type="pres">
      <dgm:prSet presAssocID="{5882ACC9-7D0F-45DD-BBF0-A6372BE18064}" presName="spNode" presStyleCnt="0"/>
      <dgm:spPr/>
    </dgm:pt>
    <dgm:pt modelId="{4AE62BC5-5DF7-49FA-8A54-5B79C36E66E1}" type="pres">
      <dgm:prSet presAssocID="{46A7B3EA-05E9-4167-9A4A-68DBDF7D97B8}" presName="sibTrans" presStyleLbl="sibTrans1D1" presStyleIdx="3" presStyleCnt="4"/>
      <dgm:spPr/>
      <dgm:t>
        <a:bodyPr/>
        <a:lstStyle/>
        <a:p>
          <a:endParaRPr lang="en-US"/>
        </a:p>
      </dgm:t>
    </dgm:pt>
  </dgm:ptLst>
  <dgm:cxnLst>
    <dgm:cxn modelId="{59A3E938-4561-4BCA-968C-5638C92395C7}" srcId="{DB5FB021-C374-4C9F-AC68-5FD127509CD5}" destId="{A1A74E2D-FB39-4378-BE41-1162F2776560}" srcOrd="1" destOrd="0" parTransId="{8FFBE37A-11B9-4EBD-88D8-04A19838B4A1}" sibTransId="{D9A6668E-9EC5-4096-B668-5B51853ED9F6}"/>
    <dgm:cxn modelId="{BC0CAA53-9C27-4F97-93BB-0A91A4EC4F03}" srcId="{DB5FB021-C374-4C9F-AC68-5FD127509CD5}" destId="{FF2C17A2-D490-4C07-B4D8-575DF3D66A2B}" srcOrd="2" destOrd="0" parTransId="{B73D536A-CCE7-4535-86A0-F8AFD8A07884}" sibTransId="{681B4461-01FC-4488-BB43-351EA53B277A}"/>
    <dgm:cxn modelId="{89CEEDEF-FCB5-44C1-9B90-9A42F2D0F80B}" type="presOf" srcId="{DB5FB021-C374-4C9F-AC68-5FD127509CD5}" destId="{B0022F9A-CF32-462A-846B-0C3D840C00D1}" srcOrd="0" destOrd="0" presId="urn:microsoft.com/office/officeart/2005/8/layout/cycle6"/>
    <dgm:cxn modelId="{92815793-CE82-41B5-9C7F-F3A989E11D81}" srcId="{DB5FB021-C374-4C9F-AC68-5FD127509CD5}" destId="{5882ACC9-7D0F-45DD-BBF0-A6372BE18064}" srcOrd="3" destOrd="0" parTransId="{2235B877-2148-475E-B189-6AB1B1D69C48}" sibTransId="{46A7B3EA-05E9-4167-9A4A-68DBDF7D97B8}"/>
    <dgm:cxn modelId="{F1F3E100-5E80-4174-9669-4D6B20E27157}" type="presOf" srcId="{5882ACC9-7D0F-45DD-BBF0-A6372BE18064}" destId="{23D57751-76EE-49FB-B493-45FA03B1E4B3}" srcOrd="0" destOrd="0" presId="urn:microsoft.com/office/officeart/2005/8/layout/cycle6"/>
    <dgm:cxn modelId="{F7A7885D-62EE-497F-82E9-AE85BC8162D6}" type="presOf" srcId="{D9A6668E-9EC5-4096-B668-5B51853ED9F6}" destId="{D18AC6A3-A88F-49ED-BF47-E91831E01DC1}" srcOrd="0" destOrd="0" presId="urn:microsoft.com/office/officeart/2005/8/layout/cycle6"/>
    <dgm:cxn modelId="{773F659E-7D98-4277-8B82-CB386549840A}" type="presOf" srcId="{681B4461-01FC-4488-BB43-351EA53B277A}" destId="{3F0D8704-E193-42F6-BFB0-E0CE265BDA86}" srcOrd="0" destOrd="0" presId="urn:microsoft.com/office/officeart/2005/8/layout/cycle6"/>
    <dgm:cxn modelId="{64DC1652-39F5-4E8C-9D9B-64FDB74D8E9B}" type="presOf" srcId="{A1A74E2D-FB39-4378-BE41-1162F2776560}" destId="{DC9CDBB0-54C0-4679-91E2-1ECB35BE6263}" srcOrd="0" destOrd="0" presId="urn:microsoft.com/office/officeart/2005/8/layout/cycle6"/>
    <dgm:cxn modelId="{04D8CCD8-E6BB-4042-92A0-7D93A0100D4A}" type="presOf" srcId="{CCE4FF24-F06E-41E0-97F7-6DB6A1AF5C01}" destId="{DE09C14E-5C60-4A93-B6FE-4C21B5149FDC}" srcOrd="0" destOrd="0" presId="urn:microsoft.com/office/officeart/2005/8/layout/cycle6"/>
    <dgm:cxn modelId="{CE05755E-1407-4F7E-A5AA-7C96F0247953}" srcId="{DB5FB021-C374-4C9F-AC68-5FD127509CD5}" destId="{CCE4FF24-F06E-41E0-97F7-6DB6A1AF5C01}" srcOrd="0" destOrd="0" parTransId="{10400FE9-6249-4E57-8474-38EEE000C8D8}" sibTransId="{AA4DA064-A3BA-42DB-9A4A-DEDEB5867E27}"/>
    <dgm:cxn modelId="{FA71748F-F641-4182-A8B9-D71377B1D806}" type="presOf" srcId="{FF2C17A2-D490-4C07-B4D8-575DF3D66A2B}" destId="{7A571868-C215-49EF-AFCD-78C722F22022}" srcOrd="0" destOrd="0" presId="urn:microsoft.com/office/officeart/2005/8/layout/cycle6"/>
    <dgm:cxn modelId="{D3C93C63-9F1E-4414-BBFF-AACF7CB80E9A}" type="presOf" srcId="{46A7B3EA-05E9-4167-9A4A-68DBDF7D97B8}" destId="{4AE62BC5-5DF7-49FA-8A54-5B79C36E66E1}" srcOrd="0" destOrd="0" presId="urn:microsoft.com/office/officeart/2005/8/layout/cycle6"/>
    <dgm:cxn modelId="{33CEB677-B88C-4E1C-A845-3A01223B11C5}" type="presOf" srcId="{AA4DA064-A3BA-42DB-9A4A-DEDEB5867E27}" destId="{69E32741-FB28-4494-86E7-598FE478304C}" srcOrd="0" destOrd="0" presId="urn:microsoft.com/office/officeart/2005/8/layout/cycle6"/>
    <dgm:cxn modelId="{5EFBDB60-E3A1-42B0-B258-4F11446FFE09}" type="presParOf" srcId="{B0022F9A-CF32-462A-846B-0C3D840C00D1}" destId="{DE09C14E-5C60-4A93-B6FE-4C21B5149FDC}" srcOrd="0" destOrd="0" presId="urn:microsoft.com/office/officeart/2005/8/layout/cycle6"/>
    <dgm:cxn modelId="{D4D04A15-D51D-4AA7-BD4B-A685FFEA4572}" type="presParOf" srcId="{B0022F9A-CF32-462A-846B-0C3D840C00D1}" destId="{74426ED3-5FEA-48BA-A36D-A9945BE8E907}" srcOrd="1" destOrd="0" presId="urn:microsoft.com/office/officeart/2005/8/layout/cycle6"/>
    <dgm:cxn modelId="{F0E4FD66-7194-4F12-9A11-A76A397C6145}" type="presParOf" srcId="{B0022F9A-CF32-462A-846B-0C3D840C00D1}" destId="{69E32741-FB28-4494-86E7-598FE478304C}" srcOrd="2" destOrd="0" presId="urn:microsoft.com/office/officeart/2005/8/layout/cycle6"/>
    <dgm:cxn modelId="{944194CA-2FEE-4907-8CF1-6E170AD48367}" type="presParOf" srcId="{B0022F9A-CF32-462A-846B-0C3D840C00D1}" destId="{DC9CDBB0-54C0-4679-91E2-1ECB35BE6263}" srcOrd="3" destOrd="0" presId="urn:microsoft.com/office/officeart/2005/8/layout/cycle6"/>
    <dgm:cxn modelId="{232883FD-E185-4CB6-B8C5-304E1025E147}" type="presParOf" srcId="{B0022F9A-CF32-462A-846B-0C3D840C00D1}" destId="{AE431AB9-3B08-431C-8FC2-2C534514E7DF}" srcOrd="4" destOrd="0" presId="urn:microsoft.com/office/officeart/2005/8/layout/cycle6"/>
    <dgm:cxn modelId="{2269140C-06CF-43D8-BAAA-DF7E3991CA70}" type="presParOf" srcId="{B0022F9A-CF32-462A-846B-0C3D840C00D1}" destId="{D18AC6A3-A88F-49ED-BF47-E91831E01DC1}" srcOrd="5" destOrd="0" presId="urn:microsoft.com/office/officeart/2005/8/layout/cycle6"/>
    <dgm:cxn modelId="{BF1CB8C3-4FDE-4F63-B17F-1691EB722E88}" type="presParOf" srcId="{B0022F9A-CF32-462A-846B-0C3D840C00D1}" destId="{7A571868-C215-49EF-AFCD-78C722F22022}" srcOrd="6" destOrd="0" presId="urn:microsoft.com/office/officeart/2005/8/layout/cycle6"/>
    <dgm:cxn modelId="{399420EC-E49E-4875-B0C6-BEBF0FB89BCA}" type="presParOf" srcId="{B0022F9A-CF32-462A-846B-0C3D840C00D1}" destId="{52E1D743-EA95-46FC-B1EE-96EAE65D66D7}" srcOrd="7" destOrd="0" presId="urn:microsoft.com/office/officeart/2005/8/layout/cycle6"/>
    <dgm:cxn modelId="{E0258FE6-0235-4835-8416-55E1ECABA254}" type="presParOf" srcId="{B0022F9A-CF32-462A-846B-0C3D840C00D1}" destId="{3F0D8704-E193-42F6-BFB0-E0CE265BDA86}" srcOrd="8" destOrd="0" presId="urn:microsoft.com/office/officeart/2005/8/layout/cycle6"/>
    <dgm:cxn modelId="{D074BF2F-C0CA-450B-9FE3-3951E73B709F}" type="presParOf" srcId="{B0022F9A-CF32-462A-846B-0C3D840C00D1}" destId="{23D57751-76EE-49FB-B493-45FA03B1E4B3}" srcOrd="9" destOrd="0" presId="urn:microsoft.com/office/officeart/2005/8/layout/cycle6"/>
    <dgm:cxn modelId="{80DA3C3F-ED34-4C8F-916F-F395DF2FB9B9}" type="presParOf" srcId="{B0022F9A-CF32-462A-846B-0C3D840C00D1}" destId="{B40F41CA-DBC3-4027-8BE5-1CCD5817F347}" srcOrd="10" destOrd="0" presId="urn:microsoft.com/office/officeart/2005/8/layout/cycle6"/>
    <dgm:cxn modelId="{48169E44-B915-4502-BD03-FFEE1F25723B}" type="presParOf" srcId="{B0022F9A-CF32-462A-846B-0C3D840C00D1}" destId="{4AE62BC5-5DF7-49FA-8A54-5B79C36E66E1}"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66EA74-2DE6-48C7-AE46-453077041185}"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71AF772E-736F-4093-91E7-88F9A35CFEBF}">
      <dgm:prSet/>
      <dgm:spPr/>
      <dgm:t>
        <a:bodyPr/>
        <a:lstStyle/>
        <a:p>
          <a:pPr algn="ctr" rtl="0"/>
          <a:r>
            <a:rPr lang="en-US" b="1" dirty="0" smtClean="0">
              <a:effectLst>
                <a:outerShdw blurRad="38100" dist="38100" dir="2700000" algn="tl">
                  <a:srgbClr val="000000">
                    <a:alpha val="43137"/>
                  </a:srgbClr>
                </a:outerShdw>
              </a:effectLst>
            </a:rPr>
            <a:t>Review</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Review&#10;"/>
        </a:ext>
      </dgm:extLst>
    </dgm:pt>
    <dgm:pt modelId="{4CCC82B3-3FDF-4CB7-858F-B446CD52521E}" type="parTrans" cxnId="{47538424-9C2C-4E9D-9171-974EB176172D}">
      <dgm:prSet/>
      <dgm:spPr/>
      <dgm:t>
        <a:bodyPr/>
        <a:lstStyle/>
        <a:p>
          <a:endParaRPr lang="en-US"/>
        </a:p>
      </dgm:t>
    </dgm:pt>
    <dgm:pt modelId="{A518A2A9-4FD3-420A-B90D-025648EAA782}" type="sibTrans" cxnId="{47538424-9C2C-4E9D-9171-974EB176172D}">
      <dgm:prSet/>
      <dgm:spPr/>
      <dgm:t>
        <a:bodyPr/>
        <a:lstStyle/>
        <a:p>
          <a:endParaRPr lang="en-US"/>
        </a:p>
      </dgm:t>
    </dgm:pt>
    <dgm:pt modelId="{CA277325-A9CC-47EE-9C3E-5D0BB66E2951}">
      <dgm:prSet/>
      <dgm:spPr/>
      <dgm:t>
        <a:bodyPr/>
        <a:lstStyle/>
        <a:p>
          <a:pPr algn="ctr" rtl="0"/>
          <a:r>
            <a:rPr lang="en-US" b="1" dirty="0" smtClean="0">
              <a:effectLst>
                <a:outerShdw blurRad="38100" dist="38100" dir="2700000" algn="tl">
                  <a:srgbClr val="000000">
                    <a:alpha val="43137"/>
                  </a:srgbClr>
                </a:outerShdw>
              </a:effectLst>
            </a:rPr>
            <a:t>Modify</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Modify&#10;"/>
        </a:ext>
      </dgm:extLst>
    </dgm:pt>
    <dgm:pt modelId="{C8D1002F-A4EB-4D82-A701-06729102FF8A}" type="parTrans" cxnId="{2BAE320C-9E7D-4517-8921-260185193EDF}">
      <dgm:prSet/>
      <dgm:spPr/>
      <dgm:t>
        <a:bodyPr/>
        <a:lstStyle/>
        <a:p>
          <a:endParaRPr lang="en-US"/>
        </a:p>
      </dgm:t>
    </dgm:pt>
    <dgm:pt modelId="{67DAC22F-21AA-49FA-A03B-DACFFC3ACB14}" type="sibTrans" cxnId="{2BAE320C-9E7D-4517-8921-260185193EDF}">
      <dgm:prSet/>
      <dgm:spPr/>
      <dgm:t>
        <a:bodyPr/>
        <a:lstStyle/>
        <a:p>
          <a:endParaRPr lang="en-US"/>
        </a:p>
      </dgm:t>
    </dgm:pt>
    <dgm:pt modelId="{D980390B-ED92-4910-AB5C-B71C3969870B}" type="pres">
      <dgm:prSet presAssocID="{5A66EA74-2DE6-48C7-AE46-453077041185}" presName="linear" presStyleCnt="0">
        <dgm:presLayoutVars>
          <dgm:animLvl val="lvl"/>
          <dgm:resizeHandles val="exact"/>
        </dgm:presLayoutVars>
      </dgm:prSet>
      <dgm:spPr/>
      <dgm:t>
        <a:bodyPr/>
        <a:lstStyle/>
        <a:p>
          <a:endParaRPr lang="en-US"/>
        </a:p>
      </dgm:t>
    </dgm:pt>
    <dgm:pt modelId="{5FBC9B3C-FD3D-4352-9203-5D812A18F1FC}" type="pres">
      <dgm:prSet presAssocID="{71AF772E-736F-4093-91E7-88F9A35CFEBF}" presName="parentText" presStyleLbl="node1" presStyleIdx="0" presStyleCnt="2" custScaleX="57407" custLinFactNeighborY="-404">
        <dgm:presLayoutVars>
          <dgm:chMax val="0"/>
          <dgm:bulletEnabled val="1"/>
        </dgm:presLayoutVars>
      </dgm:prSet>
      <dgm:spPr/>
      <dgm:t>
        <a:bodyPr/>
        <a:lstStyle/>
        <a:p>
          <a:endParaRPr lang="en-US"/>
        </a:p>
      </dgm:t>
    </dgm:pt>
    <dgm:pt modelId="{F37081EA-671F-4829-AE54-6B51BD4BCF8E}" type="pres">
      <dgm:prSet presAssocID="{A518A2A9-4FD3-420A-B90D-025648EAA782}" presName="spacer" presStyleCnt="0"/>
      <dgm:spPr/>
    </dgm:pt>
    <dgm:pt modelId="{B45AADC3-45AA-4102-A8A2-B1FE28CBA6A3}" type="pres">
      <dgm:prSet presAssocID="{CA277325-A9CC-47EE-9C3E-5D0BB66E2951}" presName="parentText" presStyleLbl="node1" presStyleIdx="1" presStyleCnt="2" custScaleX="57407">
        <dgm:presLayoutVars>
          <dgm:chMax val="0"/>
          <dgm:bulletEnabled val="1"/>
        </dgm:presLayoutVars>
      </dgm:prSet>
      <dgm:spPr/>
      <dgm:t>
        <a:bodyPr/>
        <a:lstStyle/>
        <a:p>
          <a:endParaRPr lang="en-US"/>
        </a:p>
      </dgm:t>
    </dgm:pt>
  </dgm:ptLst>
  <dgm:cxnLst>
    <dgm:cxn modelId="{2BAE320C-9E7D-4517-8921-260185193EDF}" srcId="{5A66EA74-2DE6-48C7-AE46-453077041185}" destId="{CA277325-A9CC-47EE-9C3E-5D0BB66E2951}" srcOrd="1" destOrd="0" parTransId="{C8D1002F-A4EB-4D82-A701-06729102FF8A}" sibTransId="{67DAC22F-21AA-49FA-A03B-DACFFC3ACB14}"/>
    <dgm:cxn modelId="{68EECA99-4577-47C4-A4C0-5FF3E8999A72}" type="presOf" srcId="{71AF772E-736F-4093-91E7-88F9A35CFEBF}" destId="{5FBC9B3C-FD3D-4352-9203-5D812A18F1FC}" srcOrd="0" destOrd="0" presId="urn:microsoft.com/office/officeart/2005/8/layout/vList2"/>
    <dgm:cxn modelId="{1C00BA37-EA0C-44DE-BAD3-3F39B0BEF009}" type="presOf" srcId="{5A66EA74-2DE6-48C7-AE46-453077041185}" destId="{D980390B-ED92-4910-AB5C-B71C3969870B}" srcOrd="0" destOrd="0" presId="urn:microsoft.com/office/officeart/2005/8/layout/vList2"/>
    <dgm:cxn modelId="{53DDAD7A-F02B-46A7-AB20-7ED196EB889D}" type="presOf" srcId="{CA277325-A9CC-47EE-9C3E-5D0BB66E2951}" destId="{B45AADC3-45AA-4102-A8A2-B1FE28CBA6A3}" srcOrd="0" destOrd="0" presId="urn:microsoft.com/office/officeart/2005/8/layout/vList2"/>
    <dgm:cxn modelId="{47538424-9C2C-4E9D-9171-974EB176172D}" srcId="{5A66EA74-2DE6-48C7-AE46-453077041185}" destId="{71AF772E-736F-4093-91E7-88F9A35CFEBF}" srcOrd="0" destOrd="0" parTransId="{4CCC82B3-3FDF-4CB7-858F-B446CD52521E}" sibTransId="{A518A2A9-4FD3-420A-B90D-025648EAA782}"/>
    <dgm:cxn modelId="{A060C031-00EC-4C1D-9861-DC724BB2DDAF}" type="presParOf" srcId="{D980390B-ED92-4910-AB5C-B71C3969870B}" destId="{5FBC9B3C-FD3D-4352-9203-5D812A18F1FC}" srcOrd="0" destOrd="0" presId="urn:microsoft.com/office/officeart/2005/8/layout/vList2"/>
    <dgm:cxn modelId="{49F9A137-4A36-4A46-A24C-861000BA0B92}" type="presParOf" srcId="{D980390B-ED92-4910-AB5C-B71C3969870B}" destId="{F37081EA-671F-4829-AE54-6B51BD4BCF8E}" srcOrd="1" destOrd="0" presId="urn:microsoft.com/office/officeart/2005/8/layout/vList2"/>
    <dgm:cxn modelId="{BC22A686-1E22-4844-A0EE-1903D8270825}" type="presParOf" srcId="{D980390B-ED92-4910-AB5C-B71C3969870B}" destId="{B45AADC3-45AA-4102-A8A2-B1FE28CBA6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BE1531-1375-4F8B-A67E-ECBE9F68423F}" type="doc">
      <dgm:prSet loTypeId="urn:microsoft.com/office/officeart/2005/8/layout/matrix3" loCatId="matrix" qsTypeId="urn:microsoft.com/office/officeart/2005/8/quickstyle/3d2" qsCatId="3D" csTypeId="urn:microsoft.com/office/officeart/2005/8/colors/colorful2" csCatId="colorful" phldr="1"/>
      <dgm:spPr/>
      <dgm:t>
        <a:bodyPr/>
        <a:lstStyle/>
        <a:p>
          <a:endParaRPr lang="en-US"/>
        </a:p>
      </dgm:t>
    </dgm:pt>
    <dgm:pt modelId="{9204697D-9CC7-4143-8783-44FD83137C0E}">
      <dgm:prSet phldrT="[Text]" custT="1"/>
      <dgm:spPr/>
      <dgm:t>
        <a:bodyPr/>
        <a:lstStyle/>
        <a:p>
          <a:r>
            <a:rPr lang="en-US" sz="3000" b="1" dirty="0" smtClean="0">
              <a:effectLst>
                <a:outerShdw blurRad="38100" dist="38100" dir="2700000" algn="tl">
                  <a:srgbClr val="000000">
                    <a:alpha val="43137"/>
                  </a:srgbClr>
                </a:outerShdw>
              </a:effectLst>
            </a:rPr>
            <a:t>Unwanted</a:t>
          </a:r>
          <a:endParaRPr lang="en-US" sz="3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nwanted&#10;"/>
        </a:ext>
      </dgm:extLst>
    </dgm:pt>
    <dgm:pt modelId="{6E547737-381B-4501-80EA-251F64C435A0}" type="parTrans" cxnId="{1963F00C-F193-4071-9E07-269DE604BABA}">
      <dgm:prSet/>
      <dgm:spPr/>
      <dgm:t>
        <a:bodyPr/>
        <a:lstStyle/>
        <a:p>
          <a:endParaRPr lang="en-US"/>
        </a:p>
      </dgm:t>
    </dgm:pt>
    <dgm:pt modelId="{31F0519E-D683-4673-B514-3F3474192F33}" type="sibTrans" cxnId="{1963F00C-F193-4071-9E07-269DE604BABA}">
      <dgm:prSet/>
      <dgm:spPr/>
      <dgm:t>
        <a:bodyPr/>
        <a:lstStyle/>
        <a:p>
          <a:endParaRPr lang="en-US"/>
        </a:p>
      </dgm:t>
    </dgm:pt>
    <dgm:pt modelId="{7138E6E5-47FB-4498-9AEA-2D4BA483AFA4}">
      <dgm:prSet phldrT="[Text]" custT="1"/>
      <dgm:spPr/>
      <dgm:t>
        <a:bodyPr/>
        <a:lstStyle/>
        <a:p>
          <a:r>
            <a:rPr lang="en-US" sz="3000" b="1" dirty="0" smtClean="0">
              <a:effectLst>
                <a:outerShdw blurRad="38100" dist="38100" dir="2700000" algn="tl">
                  <a:srgbClr val="000000">
                    <a:alpha val="43137"/>
                  </a:srgbClr>
                </a:outerShdw>
              </a:effectLst>
            </a:rPr>
            <a:t>Unwanted</a:t>
          </a:r>
          <a:endParaRPr lang="en-US" sz="3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nwanted&#10;"/>
        </a:ext>
      </dgm:extLst>
    </dgm:pt>
    <dgm:pt modelId="{D6C6C492-316B-439E-A265-1F2C0BD91FA5}" type="parTrans" cxnId="{CD2969E9-8D02-4118-927B-32D2C5D13A56}">
      <dgm:prSet/>
      <dgm:spPr/>
      <dgm:t>
        <a:bodyPr/>
        <a:lstStyle/>
        <a:p>
          <a:endParaRPr lang="en-US"/>
        </a:p>
      </dgm:t>
    </dgm:pt>
    <dgm:pt modelId="{719F47EA-13D3-42AA-9F53-170D1D354562}" type="sibTrans" cxnId="{CD2969E9-8D02-4118-927B-32D2C5D13A56}">
      <dgm:prSet/>
      <dgm:spPr/>
      <dgm:t>
        <a:bodyPr/>
        <a:lstStyle/>
        <a:p>
          <a:endParaRPr lang="en-US"/>
        </a:p>
      </dgm:t>
    </dgm:pt>
    <dgm:pt modelId="{85C6F62C-44A2-4837-88A3-691200E48904}">
      <dgm:prSet phldrT="[Text]" custT="1"/>
      <dgm:spPr/>
      <dgm:t>
        <a:bodyPr/>
        <a:lstStyle/>
        <a:p>
          <a:r>
            <a:rPr lang="en-US" sz="3000" b="1" dirty="0" smtClean="0">
              <a:effectLst>
                <a:outerShdw blurRad="38100" dist="38100" dir="2700000" algn="tl">
                  <a:srgbClr val="000000">
                    <a:alpha val="43137"/>
                  </a:srgbClr>
                </a:outerShdw>
              </a:effectLst>
            </a:rPr>
            <a:t>Locating </a:t>
          </a:r>
          <a:endParaRPr lang="en-US" sz="3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Locating &#10;"/>
        </a:ext>
      </dgm:extLst>
    </dgm:pt>
    <dgm:pt modelId="{5083363D-2E82-4F3C-80D8-073DE4AFF411}" type="parTrans" cxnId="{EC720E8A-57C8-479A-AACE-877458A988E9}">
      <dgm:prSet/>
      <dgm:spPr/>
      <dgm:t>
        <a:bodyPr/>
        <a:lstStyle/>
        <a:p>
          <a:endParaRPr lang="en-US"/>
        </a:p>
      </dgm:t>
    </dgm:pt>
    <dgm:pt modelId="{8CF62ADE-A2AC-4A4A-96CB-0801F65AFA43}" type="sibTrans" cxnId="{EC720E8A-57C8-479A-AACE-877458A988E9}">
      <dgm:prSet/>
      <dgm:spPr/>
      <dgm:t>
        <a:bodyPr/>
        <a:lstStyle/>
        <a:p>
          <a:endParaRPr lang="en-US"/>
        </a:p>
      </dgm:t>
    </dgm:pt>
    <dgm:pt modelId="{492ECE4E-0BFD-4A7B-A4E8-C9C23FDCD0CF}">
      <dgm:prSet phldrT="[Text]" custT="1"/>
      <dgm:spPr/>
      <dgm:t>
        <a:bodyPr/>
        <a:lstStyle/>
        <a:p>
          <a:r>
            <a:rPr lang="en-US" sz="3000" b="1" dirty="0" smtClean="0">
              <a:effectLst>
                <a:outerShdw blurRad="38100" dist="38100" dir="2700000" algn="tl">
                  <a:srgbClr val="000000">
                    <a:alpha val="43137"/>
                  </a:srgbClr>
                </a:outerShdw>
              </a:effectLst>
            </a:rPr>
            <a:t>Updating</a:t>
          </a:r>
          <a:endParaRPr lang="en-US" sz="3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pdating&#10;"/>
        </a:ext>
      </dgm:extLst>
    </dgm:pt>
    <dgm:pt modelId="{0E8401D8-3C6C-47F7-AEB3-D3A3A3D059B8}" type="parTrans" cxnId="{FE0EE469-C40E-4467-A1E9-65B376A469F1}">
      <dgm:prSet/>
      <dgm:spPr/>
      <dgm:t>
        <a:bodyPr/>
        <a:lstStyle/>
        <a:p>
          <a:endParaRPr lang="en-US"/>
        </a:p>
      </dgm:t>
    </dgm:pt>
    <dgm:pt modelId="{340FA1E2-438A-47E3-BBE1-60683968EF47}" type="sibTrans" cxnId="{FE0EE469-C40E-4467-A1E9-65B376A469F1}">
      <dgm:prSet/>
      <dgm:spPr/>
      <dgm:t>
        <a:bodyPr/>
        <a:lstStyle/>
        <a:p>
          <a:endParaRPr lang="en-US"/>
        </a:p>
      </dgm:t>
    </dgm:pt>
    <dgm:pt modelId="{3A3EBB38-6329-457A-8269-8CA7F2AE0529}" type="pres">
      <dgm:prSet presAssocID="{6CBE1531-1375-4F8B-A67E-ECBE9F68423F}" presName="matrix" presStyleCnt="0">
        <dgm:presLayoutVars>
          <dgm:chMax val="1"/>
          <dgm:dir/>
          <dgm:resizeHandles val="exact"/>
        </dgm:presLayoutVars>
      </dgm:prSet>
      <dgm:spPr/>
      <dgm:t>
        <a:bodyPr/>
        <a:lstStyle/>
        <a:p>
          <a:endParaRPr lang="en-US"/>
        </a:p>
      </dgm:t>
    </dgm:pt>
    <dgm:pt modelId="{6C73EE1D-3CA7-47B7-BFD7-E3439883A99D}" type="pres">
      <dgm:prSet presAssocID="{6CBE1531-1375-4F8B-A67E-ECBE9F68423F}" presName="diamond" presStyleLbl="bgShp" presStyleIdx="0" presStyleCnt="1"/>
      <dgm:spPr/>
    </dgm:pt>
    <dgm:pt modelId="{D99D5C06-9BE0-47AE-A1D5-0CBF064676E6}" type="pres">
      <dgm:prSet presAssocID="{6CBE1531-1375-4F8B-A67E-ECBE9F68423F}" presName="quad1" presStyleLbl="node1" presStyleIdx="0" presStyleCnt="4">
        <dgm:presLayoutVars>
          <dgm:chMax val="0"/>
          <dgm:chPref val="0"/>
          <dgm:bulletEnabled val="1"/>
        </dgm:presLayoutVars>
      </dgm:prSet>
      <dgm:spPr/>
      <dgm:t>
        <a:bodyPr/>
        <a:lstStyle/>
        <a:p>
          <a:endParaRPr lang="en-US"/>
        </a:p>
      </dgm:t>
    </dgm:pt>
    <dgm:pt modelId="{40394136-36D8-490D-BB08-A303C7897FFF}" type="pres">
      <dgm:prSet presAssocID="{6CBE1531-1375-4F8B-A67E-ECBE9F68423F}" presName="quad2" presStyleLbl="node1" presStyleIdx="1" presStyleCnt="4">
        <dgm:presLayoutVars>
          <dgm:chMax val="0"/>
          <dgm:chPref val="0"/>
          <dgm:bulletEnabled val="1"/>
        </dgm:presLayoutVars>
      </dgm:prSet>
      <dgm:spPr/>
      <dgm:t>
        <a:bodyPr/>
        <a:lstStyle/>
        <a:p>
          <a:endParaRPr lang="en-US"/>
        </a:p>
      </dgm:t>
    </dgm:pt>
    <dgm:pt modelId="{9211C09E-14D3-4410-AEB8-130CAEDC94DF}" type="pres">
      <dgm:prSet presAssocID="{6CBE1531-1375-4F8B-A67E-ECBE9F68423F}" presName="quad3" presStyleLbl="node1" presStyleIdx="2" presStyleCnt="4">
        <dgm:presLayoutVars>
          <dgm:chMax val="0"/>
          <dgm:chPref val="0"/>
          <dgm:bulletEnabled val="1"/>
        </dgm:presLayoutVars>
      </dgm:prSet>
      <dgm:spPr/>
      <dgm:t>
        <a:bodyPr/>
        <a:lstStyle/>
        <a:p>
          <a:endParaRPr lang="en-US"/>
        </a:p>
      </dgm:t>
    </dgm:pt>
    <dgm:pt modelId="{E6AF737E-67D6-4744-B20F-84E33AF25A03}" type="pres">
      <dgm:prSet presAssocID="{6CBE1531-1375-4F8B-A67E-ECBE9F68423F}" presName="quad4" presStyleLbl="node1" presStyleIdx="3" presStyleCnt="4">
        <dgm:presLayoutVars>
          <dgm:chMax val="0"/>
          <dgm:chPref val="0"/>
          <dgm:bulletEnabled val="1"/>
        </dgm:presLayoutVars>
      </dgm:prSet>
      <dgm:spPr/>
      <dgm:t>
        <a:bodyPr/>
        <a:lstStyle/>
        <a:p>
          <a:endParaRPr lang="en-US"/>
        </a:p>
      </dgm:t>
    </dgm:pt>
  </dgm:ptLst>
  <dgm:cxnLst>
    <dgm:cxn modelId="{79891B22-85D9-4B2B-9421-675175FC1C05}" type="presOf" srcId="{492ECE4E-0BFD-4A7B-A4E8-C9C23FDCD0CF}" destId="{E6AF737E-67D6-4744-B20F-84E33AF25A03}" srcOrd="0" destOrd="0" presId="urn:microsoft.com/office/officeart/2005/8/layout/matrix3"/>
    <dgm:cxn modelId="{F9A7078A-0BF4-4250-8C0F-7A5EB8687A93}" type="presOf" srcId="{85C6F62C-44A2-4837-88A3-691200E48904}" destId="{9211C09E-14D3-4410-AEB8-130CAEDC94DF}" srcOrd="0" destOrd="0" presId="urn:microsoft.com/office/officeart/2005/8/layout/matrix3"/>
    <dgm:cxn modelId="{EC720E8A-57C8-479A-AACE-877458A988E9}" srcId="{6CBE1531-1375-4F8B-A67E-ECBE9F68423F}" destId="{85C6F62C-44A2-4837-88A3-691200E48904}" srcOrd="2" destOrd="0" parTransId="{5083363D-2E82-4F3C-80D8-073DE4AFF411}" sibTransId="{8CF62ADE-A2AC-4A4A-96CB-0801F65AFA43}"/>
    <dgm:cxn modelId="{2C88AA40-68A9-44B3-B744-7018100C2BE6}" type="presOf" srcId="{9204697D-9CC7-4143-8783-44FD83137C0E}" destId="{D99D5C06-9BE0-47AE-A1D5-0CBF064676E6}" srcOrd="0" destOrd="0" presId="urn:microsoft.com/office/officeart/2005/8/layout/matrix3"/>
    <dgm:cxn modelId="{FE0EE469-C40E-4467-A1E9-65B376A469F1}" srcId="{6CBE1531-1375-4F8B-A67E-ECBE9F68423F}" destId="{492ECE4E-0BFD-4A7B-A4E8-C9C23FDCD0CF}" srcOrd="3" destOrd="0" parTransId="{0E8401D8-3C6C-47F7-AEB3-D3A3A3D059B8}" sibTransId="{340FA1E2-438A-47E3-BBE1-60683968EF47}"/>
    <dgm:cxn modelId="{3AE0C02E-CA67-4D8A-A4A1-708EB6F59618}" type="presOf" srcId="{6CBE1531-1375-4F8B-A67E-ECBE9F68423F}" destId="{3A3EBB38-6329-457A-8269-8CA7F2AE0529}" srcOrd="0" destOrd="0" presId="urn:microsoft.com/office/officeart/2005/8/layout/matrix3"/>
    <dgm:cxn modelId="{1963F00C-F193-4071-9E07-269DE604BABA}" srcId="{6CBE1531-1375-4F8B-A67E-ECBE9F68423F}" destId="{9204697D-9CC7-4143-8783-44FD83137C0E}" srcOrd="0" destOrd="0" parTransId="{6E547737-381B-4501-80EA-251F64C435A0}" sibTransId="{31F0519E-D683-4673-B514-3F3474192F33}"/>
    <dgm:cxn modelId="{CD2969E9-8D02-4118-927B-32D2C5D13A56}" srcId="{6CBE1531-1375-4F8B-A67E-ECBE9F68423F}" destId="{7138E6E5-47FB-4498-9AEA-2D4BA483AFA4}" srcOrd="1" destOrd="0" parTransId="{D6C6C492-316B-439E-A265-1F2C0BD91FA5}" sibTransId="{719F47EA-13D3-42AA-9F53-170D1D354562}"/>
    <dgm:cxn modelId="{E38165BD-3944-48AD-A970-31DE70CBB276}" type="presOf" srcId="{7138E6E5-47FB-4498-9AEA-2D4BA483AFA4}" destId="{40394136-36D8-490D-BB08-A303C7897FFF}" srcOrd="0" destOrd="0" presId="urn:microsoft.com/office/officeart/2005/8/layout/matrix3"/>
    <dgm:cxn modelId="{061155C6-670F-4CB7-BF8C-DEF296B7F212}" type="presParOf" srcId="{3A3EBB38-6329-457A-8269-8CA7F2AE0529}" destId="{6C73EE1D-3CA7-47B7-BFD7-E3439883A99D}" srcOrd="0" destOrd="0" presId="urn:microsoft.com/office/officeart/2005/8/layout/matrix3"/>
    <dgm:cxn modelId="{51F013A9-6864-4C52-ABD4-069492512220}" type="presParOf" srcId="{3A3EBB38-6329-457A-8269-8CA7F2AE0529}" destId="{D99D5C06-9BE0-47AE-A1D5-0CBF064676E6}" srcOrd="1" destOrd="0" presId="urn:microsoft.com/office/officeart/2005/8/layout/matrix3"/>
    <dgm:cxn modelId="{4669AA29-CAF2-4CB4-87BB-06B364D21832}" type="presParOf" srcId="{3A3EBB38-6329-457A-8269-8CA7F2AE0529}" destId="{40394136-36D8-490D-BB08-A303C7897FFF}" srcOrd="2" destOrd="0" presId="urn:microsoft.com/office/officeart/2005/8/layout/matrix3"/>
    <dgm:cxn modelId="{AB903BE7-8450-401A-9245-FCB35ED3B9A4}" type="presParOf" srcId="{3A3EBB38-6329-457A-8269-8CA7F2AE0529}" destId="{9211C09E-14D3-4410-AEB8-130CAEDC94DF}" srcOrd="3" destOrd="0" presId="urn:microsoft.com/office/officeart/2005/8/layout/matrix3"/>
    <dgm:cxn modelId="{64F38542-899A-45F6-B05A-59E4AD092996}" type="presParOf" srcId="{3A3EBB38-6329-457A-8269-8CA7F2AE0529}" destId="{E6AF737E-67D6-4744-B20F-84E33AF25A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1A636-DFE4-4C6F-B4B6-3B70DD211BB5}">
      <dsp:nvSpPr>
        <dsp:cNvPr id="0" name=""/>
        <dsp:cNvSpPr/>
      </dsp:nvSpPr>
      <dsp:spPr>
        <a:xfrm>
          <a:off x="3264812" y="1297"/>
          <a:ext cx="3833575" cy="127515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Locate Menu</a:t>
          </a:r>
          <a:endParaRPr lang="en-US" sz="2800" b="1" kern="1200" dirty="0">
            <a:effectLst>
              <a:outerShdw blurRad="38100" dist="38100" dir="2700000" algn="tl">
                <a:srgbClr val="000000">
                  <a:alpha val="43137"/>
                </a:srgbClr>
              </a:outerShdw>
            </a:effectLst>
          </a:endParaRPr>
        </a:p>
      </dsp:txBody>
      <dsp:txXfrm>
        <a:off x="3902392" y="1297"/>
        <a:ext cx="2558416" cy="1275159"/>
      </dsp:txXfrm>
    </dsp:sp>
    <dsp:sp modelId="{18155BC3-9964-422F-9C66-4E7463A7047E}">
      <dsp:nvSpPr>
        <dsp:cNvPr id="0" name=""/>
        <dsp:cNvSpPr/>
      </dsp:nvSpPr>
      <dsp:spPr>
        <a:xfrm>
          <a:off x="3264812" y="1454979"/>
          <a:ext cx="3833575" cy="1275159"/>
        </a:xfrm>
        <a:prstGeom prst="chevr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Understand Components</a:t>
          </a:r>
          <a:endParaRPr lang="en-US" sz="2800" b="1" kern="1200" dirty="0">
            <a:effectLst>
              <a:outerShdw blurRad="38100" dist="38100" dir="2700000" algn="tl">
                <a:srgbClr val="000000">
                  <a:alpha val="43137"/>
                </a:srgbClr>
              </a:outerShdw>
            </a:effectLst>
          </a:endParaRPr>
        </a:p>
      </dsp:txBody>
      <dsp:txXfrm>
        <a:off x="3902392" y="1454979"/>
        <a:ext cx="2558416" cy="1275159"/>
      </dsp:txXfrm>
    </dsp:sp>
    <dsp:sp modelId="{05C87401-3C97-46CD-83A3-736A772ADCD0}">
      <dsp:nvSpPr>
        <dsp:cNvPr id="0" name=""/>
        <dsp:cNvSpPr/>
      </dsp:nvSpPr>
      <dsp:spPr>
        <a:xfrm>
          <a:off x="3264812" y="2908661"/>
          <a:ext cx="3833575" cy="1275159"/>
        </a:xfrm>
        <a:prstGeom prst="chevr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Describe Provider Perspective</a:t>
          </a:r>
          <a:endParaRPr lang="en-US" sz="2800" b="1" kern="1200" dirty="0">
            <a:effectLst>
              <a:outerShdw blurRad="38100" dist="38100" dir="2700000" algn="tl">
                <a:srgbClr val="000000">
                  <a:alpha val="43137"/>
                </a:srgbClr>
              </a:outerShdw>
            </a:effectLst>
          </a:endParaRPr>
        </a:p>
      </dsp:txBody>
      <dsp:txXfrm>
        <a:off x="3902392" y="2908661"/>
        <a:ext cx="2558416" cy="1275159"/>
      </dsp:txXfrm>
    </dsp:sp>
    <dsp:sp modelId="{C1B1AC2F-F2FD-4237-B052-3614573D7F2E}">
      <dsp:nvSpPr>
        <dsp:cNvPr id="0" name=""/>
        <dsp:cNvSpPr/>
      </dsp:nvSpPr>
      <dsp:spPr>
        <a:xfrm>
          <a:off x="3264812" y="4362342"/>
          <a:ext cx="3833575" cy="1275159"/>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Troubleshoot</a:t>
          </a:r>
          <a:endParaRPr lang="en-US" sz="2800" b="1" kern="1200" dirty="0">
            <a:effectLst>
              <a:outerShdw blurRad="38100" dist="38100" dir="2700000" algn="tl">
                <a:srgbClr val="000000">
                  <a:alpha val="43137"/>
                </a:srgbClr>
              </a:outerShdw>
            </a:effectLst>
          </a:endParaRPr>
        </a:p>
      </dsp:txBody>
      <dsp:txXfrm>
        <a:off x="3902392" y="4362342"/>
        <a:ext cx="2558416" cy="127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817" y="1661265"/>
          <a:ext cx="2336447" cy="14018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effectLst>
                <a:outerShdw blurRad="38100" dist="38100" dir="2700000" algn="tl">
                  <a:srgbClr val="000000">
                    <a:alpha val="43137"/>
                  </a:srgbClr>
                </a:outerShdw>
              </a:effectLst>
            </a:rPr>
            <a:t>System of Rules</a:t>
          </a:r>
          <a:endParaRPr lang="en-US" sz="3700" b="1" kern="1200" dirty="0">
            <a:effectLst>
              <a:outerShdw blurRad="38100" dist="38100" dir="2700000" algn="tl">
                <a:srgbClr val="000000">
                  <a:alpha val="43137"/>
                </a:srgbClr>
              </a:outerShdw>
            </a:effectLst>
          </a:endParaRPr>
        </a:p>
      </dsp:txBody>
      <dsp:txXfrm>
        <a:off x="48876" y="1702324"/>
        <a:ext cx="2254329" cy="1319750"/>
      </dsp:txXfrm>
    </dsp:sp>
    <dsp:sp modelId="{4A9E36FC-9317-43F0-8DC2-B7323C804A10}">
      <dsp:nvSpPr>
        <dsp:cNvPr id="0" name=""/>
        <dsp:cNvSpPr/>
      </dsp:nvSpPr>
      <dsp:spPr>
        <a:xfrm>
          <a:off x="2577909" y="2072480"/>
          <a:ext cx="495326" cy="579438"/>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577909" y="2188368"/>
        <a:ext cx="346728" cy="347662"/>
      </dsp:txXfrm>
    </dsp:sp>
    <dsp:sp modelId="{4D4583CF-8E8D-4A01-947E-7A68AE4E94DB}">
      <dsp:nvSpPr>
        <dsp:cNvPr id="0" name=""/>
        <dsp:cNvSpPr/>
      </dsp:nvSpPr>
      <dsp:spPr>
        <a:xfrm>
          <a:off x="3278843" y="1661265"/>
          <a:ext cx="2336447" cy="1401868"/>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effectLst>
                <a:outerShdw blurRad="38100" dist="38100" dir="2700000" algn="tl">
                  <a:srgbClr val="000000">
                    <a:alpha val="43137"/>
                  </a:srgbClr>
                </a:outerShdw>
              </a:effectLst>
            </a:rPr>
            <a:t>Criteria Met</a:t>
          </a:r>
          <a:endParaRPr lang="en-US" sz="3700" b="1" kern="1200" dirty="0">
            <a:effectLst>
              <a:outerShdw blurRad="38100" dist="38100" dir="2700000" algn="tl">
                <a:srgbClr val="000000">
                  <a:alpha val="43137"/>
                </a:srgbClr>
              </a:outerShdw>
            </a:effectLst>
          </a:endParaRPr>
        </a:p>
      </dsp:txBody>
      <dsp:txXfrm>
        <a:off x="3319902" y="1702324"/>
        <a:ext cx="2254329" cy="1319750"/>
      </dsp:txXfrm>
    </dsp:sp>
    <dsp:sp modelId="{045C1EF3-D00C-4DDD-901F-DD22A60029CA}">
      <dsp:nvSpPr>
        <dsp:cNvPr id="0" name=""/>
        <dsp:cNvSpPr/>
      </dsp:nvSpPr>
      <dsp:spPr>
        <a:xfrm>
          <a:off x="5848936" y="2072480"/>
          <a:ext cx="495326" cy="579438"/>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848936" y="2188368"/>
        <a:ext cx="346728" cy="347662"/>
      </dsp:txXfrm>
    </dsp:sp>
    <dsp:sp modelId="{AF77F053-9C92-464D-BFF2-D6A5F0BD1F8F}">
      <dsp:nvSpPr>
        <dsp:cNvPr id="0" name=""/>
        <dsp:cNvSpPr/>
      </dsp:nvSpPr>
      <dsp:spPr>
        <a:xfrm>
          <a:off x="6549870" y="1661265"/>
          <a:ext cx="2336447" cy="140186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effectLst>
                <a:outerShdw blurRad="38100" dist="38100" dir="2700000" algn="tl">
                  <a:srgbClr val="000000">
                    <a:alpha val="43137"/>
                  </a:srgbClr>
                </a:outerShdw>
              </a:effectLst>
            </a:rPr>
            <a:t>Message Displayed</a:t>
          </a:r>
          <a:endParaRPr lang="en-US" sz="3700" b="1" kern="1200" dirty="0">
            <a:effectLst>
              <a:outerShdw blurRad="38100" dist="38100" dir="2700000" algn="tl">
                <a:srgbClr val="000000">
                  <a:alpha val="43137"/>
                </a:srgbClr>
              </a:outerShdw>
            </a:effectLst>
          </a:endParaRPr>
        </a:p>
      </dsp:txBody>
      <dsp:txXfrm>
        <a:off x="6590929" y="1702324"/>
        <a:ext cx="2254329" cy="1319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A0317-3D24-49CA-8152-2C0C4A1557FE}">
      <dsp:nvSpPr>
        <dsp:cNvPr id="0" name=""/>
        <dsp:cNvSpPr/>
      </dsp:nvSpPr>
      <dsp:spPr>
        <a:xfrm>
          <a:off x="0" y="679919"/>
          <a:ext cx="73152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F03E016-DA4E-4FEA-AAE6-B12A7D24C338}">
      <dsp:nvSpPr>
        <dsp:cNvPr id="0" name=""/>
        <dsp:cNvSpPr/>
      </dsp:nvSpPr>
      <dsp:spPr>
        <a:xfrm>
          <a:off x="365760" y="222359"/>
          <a:ext cx="5120640" cy="9151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Query CPRS Expert System</a:t>
          </a:r>
          <a:endParaRPr lang="en-US" sz="3100" b="1" kern="1200" dirty="0">
            <a:effectLst>
              <a:outerShdw blurRad="38100" dist="38100" dir="2700000" algn="tl">
                <a:srgbClr val="000000">
                  <a:alpha val="43137"/>
                </a:srgbClr>
              </a:outerShdw>
            </a:effectLst>
          </a:endParaRPr>
        </a:p>
      </dsp:txBody>
      <dsp:txXfrm>
        <a:off x="410432" y="267031"/>
        <a:ext cx="5031296" cy="825776"/>
      </dsp:txXfrm>
    </dsp:sp>
    <dsp:sp modelId="{0E518F2D-348E-4DFE-BE91-B779F30355A7}">
      <dsp:nvSpPr>
        <dsp:cNvPr id="0" name=""/>
        <dsp:cNvSpPr/>
      </dsp:nvSpPr>
      <dsp:spPr>
        <a:xfrm>
          <a:off x="0" y="2086080"/>
          <a:ext cx="7315200" cy="7812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FCD58CC-29E1-4AC1-BBFE-2B870BF2FBBD}">
      <dsp:nvSpPr>
        <dsp:cNvPr id="0" name=""/>
        <dsp:cNvSpPr/>
      </dsp:nvSpPr>
      <dsp:spPr>
        <a:xfrm>
          <a:off x="365760" y="1628520"/>
          <a:ext cx="5120640" cy="91512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Use Other Packages</a:t>
          </a:r>
          <a:endParaRPr lang="en-US" sz="3100" b="1" kern="1200" dirty="0">
            <a:effectLst>
              <a:outerShdw blurRad="38100" dist="38100" dir="2700000" algn="tl">
                <a:srgbClr val="000000">
                  <a:alpha val="43137"/>
                </a:srgbClr>
              </a:outerShdw>
            </a:effectLst>
          </a:endParaRPr>
        </a:p>
      </dsp:txBody>
      <dsp:txXfrm>
        <a:off x="410432" y="1673192"/>
        <a:ext cx="5031296" cy="825776"/>
      </dsp:txXfrm>
    </dsp:sp>
    <dsp:sp modelId="{1DFC94F2-9B0F-4F07-8712-FDA2F0D4CD50}">
      <dsp:nvSpPr>
        <dsp:cNvPr id="0" name=""/>
        <dsp:cNvSpPr/>
      </dsp:nvSpPr>
      <dsp:spPr>
        <a:xfrm>
          <a:off x="0" y="3492240"/>
          <a:ext cx="7315200" cy="781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49DA3F-53D7-41A2-BFFF-A9ECE3C569C6}">
      <dsp:nvSpPr>
        <dsp:cNvPr id="0" name=""/>
        <dsp:cNvSpPr/>
      </dsp:nvSpPr>
      <dsp:spPr>
        <a:xfrm>
          <a:off x="365760" y="3034680"/>
          <a:ext cx="5120640" cy="9151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Enhanced with Data Caching</a:t>
          </a:r>
          <a:endParaRPr lang="en-US" sz="3100" b="1" kern="1200" dirty="0">
            <a:effectLst>
              <a:outerShdw blurRad="38100" dist="38100" dir="2700000" algn="tl">
                <a:srgbClr val="000000">
                  <a:alpha val="43137"/>
                </a:srgbClr>
              </a:outerShdw>
            </a:effectLst>
          </a:endParaRPr>
        </a:p>
      </dsp:txBody>
      <dsp:txXfrm>
        <a:off x="410432" y="3079352"/>
        <a:ext cx="5031296"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name)! </a:t>
            </a:r>
            <a:r>
              <a:rPr lang="en-US" baseline="0" dirty="0" smtClean="0"/>
              <a:t>Good afternoon everyone.  </a:t>
            </a:r>
            <a:r>
              <a:rPr lang="en-US" dirty="0" smtClean="0"/>
              <a:t>I am happy to be here as your instructor for today’s class</a:t>
            </a:r>
            <a:r>
              <a:rPr lang="en-US" baseline="0" dirty="0" smtClean="0"/>
              <a:t>.  </a:t>
            </a:r>
          </a:p>
          <a:p>
            <a:r>
              <a:rPr lang="en-US" baseline="0" dirty="0" smtClean="0"/>
              <a:t/>
            </a:r>
            <a:br>
              <a:rPr lang="en-US" baseline="0" dirty="0" smtClean="0"/>
            </a:br>
            <a:r>
              <a:rPr lang="en-US" baseline="0" dirty="0" smtClean="0"/>
              <a:t>Talk about the pictures…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the first option:</a:t>
            </a:r>
            <a:r>
              <a:rPr lang="en-US" baseline="0" dirty="0" smtClean="0"/>
              <a:t> </a:t>
            </a:r>
            <a:r>
              <a:rPr lang="en-US" dirty="0" smtClean="0"/>
              <a:t>Enable/Disable</a:t>
            </a:r>
            <a:r>
              <a:rPr lang="en-US" baseline="0" dirty="0" smtClean="0"/>
              <a:t> an Order Check.  Option #1</a:t>
            </a:r>
          </a:p>
          <a:p>
            <a:endParaRPr lang="en-US" baseline="0" dirty="0" smtClean="0"/>
          </a:p>
          <a:p>
            <a:r>
              <a:rPr lang="en-US" baseline="0" dirty="0" smtClean="0"/>
              <a:t>This is the option used to turn on or off individual order checks.</a:t>
            </a:r>
          </a:p>
          <a:p>
            <a:endParaRPr lang="en-US" baseline="0" dirty="0" smtClean="0"/>
          </a:p>
          <a:p>
            <a:r>
              <a:rPr lang="en-US" baseline="0" dirty="0" smtClean="0"/>
              <a:t>Order checks can be triggered by four main actions:</a:t>
            </a:r>
          </a:p>
          <a:p>
            <a:r>
              <a:rPr lang="en-US" baseline="0" dirty="0" smtClean="0"/>
              <a:t>     when the provider selects the order dialog to begin the ordering session</a:t>
            </a:r>
          </a:p>
          <a:p>
            <a:r>
              <a:rPr lang="en-US" baseline="0" dirty="0" smtClean="0"/>
              <a:t>     when selecting a specific orderable item</a:t>
            </a:r>
          </a:p>
          <a:p>
            <a:r>
              <a:rPr lang="en-US" baseline="0" dirty="0" smtClean="0"/>
              <a:t>     when the provider clicks on the accept button</a:t>
            </a:r>
          </a:p>
          <a:p>
            <a:r>
              <a:rPr lang="en-US" baseline="0" dirty="0" smtClean="0"/>
              <a:t>     or when the provider enters their signature code to complete the ordering session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10</a:t>
            </a:fld>
            <a:endParaRPr lang="en-US"/>
          </a:p>
        </p:txBody>
      </p:sp>
    </p:spTree>
    <p:extLst>
      <p:ext uri="{BB962C8B-B14F-4D97-AF65-F5344CB8AC3E}">
        <p14:creationId xmlns:p14="http://schemas.microsoft.com/office/powerpoint/2010/main" val="361999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described on</a:t>
            </a:r>
            <a:r>
              <a:rPr lang="en-US" baseline="0" dirty="0" smtClean="0"/>
              <a:t> the previous screen</a:t>
            </a:r>
            <a:r>
              <a:rPr lang="en-US" dirty="0" smtClean="0"/>
              <a:t>, we</a:t>
            </a:r>
            <a:r>
              <a:rPr lang="en-US" baseline="0" dirty="0" smtClean="0"/>
              <a:t> are looking at the settings for order checks based on the system level.  </a:t>
            </a:r>
          </a:p>
          <a:p>
            <a:endParaRPr lang="en-US" baseline="0" dirty="0" smtClean="0"/>
          </a:p>
          <a:p>
            <a:r>
              <a:rPr lang="en-US" baseline="0" dirty="0" smtClean="0"/>
              <a:t>Here I’ve displayed each individual order check and its value.  </a:t>
            </a:r>
          </a:p>
          <a:p>
            <a:endParaRPr lang="en-US" baseline="0" dirty="0" smtClean="0"/>
          </a:p>
          <a:p>
            <a:r>
              <a:rPr lang="en-US" baseline="0" dirty="0" smtClean="0"/>
              <a:t>There are 30 possible order checks.  24 of them had settings marked at the system level at my site.  The choices are Enabled or Disabled.  </a:t>
            </a:r>
          </a:p>
          <a:p>
            <a:endParaRPr lang="en-US" baseline="0" dirty="0" smtClean="0"/>
          </a:p>
          <a:p>
            <a:r>
              <a:rPr lang="en-US" baseline="0" dirty="0" smtClean="0"/>
              <a:t>To make a change to an order check, enter the name of the order check at the Select Order Check prompt and then at the value prompt enter your selection for Enabled or Disabled. </a:t>
            </a:r>
            <a:r>
              <a:rPr lang="en-US" sz="1200" b="0" i="0" u="none" strike="noStrike" kern="1200" baseline="0" dirty="0" smtClean="0">
                <a:solidFill>
                  <a:schemeClr val="tx1"/>
                </a:solidFill>
                <a:latin typeface="+mn-lt"/>
                <a:ea typeface="+mn-ea"/>
                <a:cs typeface="+mn-cs"/>
              </a:rPr>
              <a:t>Only Enabled order checks will be processed.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order check displayed here is the Duplicate Drug Therapy.  It will trigger if medications in the same class or exact same drug ingredient are ordered and notifies the provider of potential problems if the patient takes two medications that are similar.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11</a:t>
            </a:fld>
            <a:endParaRPr lang="en-US"/>
          </a:p>
        </p:txBody>
      </p:sp>
    </p:spTree>
    <p:extLst>
      <p:ext uri="{BB962C8B-B14F-4D97-AF65-F5344CB8AC3E}">
        <p14:creationId xmlns:p14="http://schemas.microsoft.com/office/powerpoint/2010/main" val="401838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move on to the second menu option</a:t>
            </a:r>
            <a:r>
              <a:rPr lang="en-US" baseline="0" dirty="0" smtClean="0"/>
              <a:t> called Set Clinical Danger Level for an Order Check</a:t>
            </a:r>
          </a:p>
          <a:p>
            <a:endParaRPr lang="en-US" baseline="0" dirty="0" smtClean="0"/>
          </a:p>
          <a:p>
            <a:r>
              <a:rPr lang="en-US" baseline="0" dirty="0" smtClean="0"/>
              <a:t>This is where you determine if you want to set a specific hierarchy on an order check and what that level should be.  You do not have to set a danger level for each order check.</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12</a:t>
            </a:fld>
            <a:endParaRPr lang="en-US"/>
          </a:p>
        </p:txBody>
      </p:sp>
    </p:spTree>
    <p:extLst>
      <p:ext uri="{BB962C8B-B14F-4D97-AF65-F5344CB8AC3E}">
        <p14:creationId xmlns:p14="http://schemas.microsoft.com/office/powerpoint/2010/main" val="221987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really appreciate</a:t>
            </a:r>
            <a:r>
              <a:rPr lang="en-US" baseline="0" dirty="0" smtClean="0"/>
              <a:t> being able to enter a “?” and having </a:t>
            </a:r>
            <a:r>
              <a:rPr lang="en-US" baseline="0" dirty="0" err="1" smtClean="0"/>
              <a:t>VistA</a:t>
            </a:r>
            <a:r>
              <a:rPr lang="en-US" baseline="0" dirty="0" smtClean="0"/>
              <a:t> display the current options and their values.</a:t>
            </a:r>
          </a:p>
          <a:p>
            <a:endParaRPr lang="en-US" baseline="0" dirty="0" smtClean="0"/>
          </a:p>
          <a:p>
            <a:r>
              <a:rPr lang="en-US" baseline="0" dirty="0" smtClean="0"/>
              <a:t>As you see here, I chose to highlight the Allergy-Drug Interaction order check.  This is currently set at high.  </a:t>
            </a:r>
          </a:p>
          <a:p>
            <a:r>
              <a:rPr lang="en-US" baseline="0" dirty="0" smtClean="0"/>
              <a:t>The choices are High, Moderate, and Low.</a:t>
            </a:r>
          </a:p>
          <a:p>
            <a:endParaRPr lang="en-US" baseline="0" dirty="0" smtClean="0"/>
          </a:p>
          <a:p>
            <a:r>
              <a:rPr lang="en-US" baseline="0" dirty="0" smtClean="0"/>
              <a:t>High choices require justification for overriding before signing the order.  Moderate and low priority alerts require review but not entry of an overriding notification.  Information about these order checks are stored with the order itself which is file #100 in </a:t>
            </a:r>
            <a:r>
              <a:rPr lang="en-US" baseline="0" dirty="0" err="1" smtClean="0"/>
              <a:t>fileman</a:t>
            </a:r>
            <a:r>
              <a:rPr lang="en-US" baseline="0" dirty="0" smtClean="0"/>
              <a:t>.  If an order check is not set here it is a low priority alert.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13</a:t>
            </a:fld>
            <a:endParaRPr lang="en-US"/>
          </a:p>
        </p:txBody>
      </p:sp>
    </p:spTree>
    <p:extLst>
      <p:ext uri="{BB962C8B-B14F-4D97-AF65-F5344CB8AC3E}">
        <p14:creationId xmlns:p14="http://schemas.microsoft.com/office/powerpoint/2010/main" val="384041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display of what the order check override window looks like in CPRS.  This appears when the provider attempts to sign the order after they enter their signature code.  They have to put information in to the free text field.  To get this to appear, I ordered </a:t>
            </a:r>
            <a:r>
              <a:rPr lang="en-US" baseline="0" dirty="0" err="1" smtClean="0"/>
              <a:t>augmentin</a:t>
            </a:r>
            <a:r>
              <a:rPr lang="en-US" baseline="0" dirty="0" smtClean="0"/>
              <a:t> which is amoxicillin/</a:t>
            </a:r>
            <a:r>
              <a:rPr lang="en-US" baseline="0" dirty="0" err="1" smtClean="0"/>
              <a:t>clavulanate</a:t>
            </a:r>
            <a:r>
              <a:rPr lang="en-US" baseline="0" dirty="0" smtClean="0"/>
              <a:t> acid on a patient who has an allergy to penicillin.  When the order check override window appeared, I entered a comment as indicated on this slide.</a:t>
            </a:r>
          </a:p>
          <a:p>
            <a:endParaRPr lang="en-US" baseline="0" dirty="0" smtClean="0"/>
          </a:p>
          <a:p>
            <a:r>
              <a:rPr lang="en-US" baseline="0" dirty="0" smtClean="0"/>
              <a:t>The drug amoxicillin is in the same drug class as penicillin so an order check is triggered for ALLERGY-DRUG INTERACTION.  </a:t>
            </a:r>
          </a:p>
          <a:p>
            <a:endParaRPr lang="en-US" baseline="0" dirty="0" smtClean="0"/>
          </a:p>
          <a:p>
            <a:r>
              <a:rPr lang="en-US" baseline="0" dirty="0" smtClean="0"/>
              <a:t>The allergy-drug interaction alert will trigger if the patient has an allergy to the drug that is being ordered or to a related drug class. We encourage users to enter allergies in the national drug file.  This allows the order checks to function properly by looking not just for the drug item but also related drugs that could potentially cause similar allergic reactions in a patient.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14</a:t>
            </a:fld>
            <a:endParaRPr lang="en-US"/>
          </a:p>
        </p:txBody>
      </p:sp>
    </p:spTree>
    <p:extLst>
      <p:ext uri="{BB962C8B-B14F-4D97-AF65-F5344CB8AC3E}">
        <p14:creationId xmlns:p14="http://schemas.microsoft.com/office/powerpoint/2010/main" val="260027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choices 3-6</a:t>
            </a:r>
            <a:r>
              <a:rPr lang="en-US" baseline="0" dirty="0" smtClean="0"/>
              <a:t> are </a:t>
            </a:r>
            <a:r>
              <a:rPr lang="en-US" dirty="0" smtClean="0"/>
              <a:t>related to CT and MRI scanner.</a:t>
            </a:r>
            <a:r>
              <a:rPr lang="en-US" baseline="0" dirty="0" smtClean="0"/>
              <a:t>  These options</a:t>
            </a:r>
            <a:r>
              <a:rPr lang="en-US" dirty="0" smtClean="0"/>
              <a:t> allow us to</a:t>
            </a:r>
            <a:r>
              <a:rPr lang="en-US" baseline="0" dirty="0" smtClean="0"/>
              <a:t> set order check alerts if the patient is too tall or weighs too much.</a:t>
            </a:r>
          </a:p>
          <a:p>
            <a:endParaRPr lang="en-US" baseline="0" dirty="0" smtClean="0"/>
          </a:p>
          <a:p>
            <a:r>
              <a:rPr lang="en-US" baseline="0" dirty="0" smtClean="0"/>
              <a:t>At my site this is set at the system level but you could set it at the division level if you are a multi-division site and have different types of devices at each site that have different parameters.  For example, one CT machine at site A could have a weight limit of 350 pounds and a different machine at site B could have a weight limit of 400 pounds.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15</a:t>
            </a:fld>
            <a:endParaRPr lang="en-US"/>
          </a:p>
        </p:txBody>
      </p:sp>
    </p:spTree>
    <p:extLst>
      <p:ext uri="{BB962C8B-B14F-4D97-AF65-F5344CB8AC3E}">
        <p14:creationId xmlns:p14="http://schemas.microsoft.com/office/powerpoint/2010/main" val="383572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 system</a:t>
            </a:r>
            <a:r>
              <a:rPr lang="en-US" baseline="0" dirty="0" smtClean="0"/>
              <a:t> level settings are for 84 inches</a:t>
            </a:r>
          </a:p>
          <a:p>
            <a:endParaRPr lang="en-US" baseline="0" dirty="0" smtClean="0"/>
          </a:p>
          <a:p>
            <a:r>
              <a:rPr lang="en-US" baseline="0" dirty="0" smtClean="0"/>
              <a:t>If you wanted to change the value, after the 2 forward slashes you would simply put in a different number.</a:t>
            </a:r>
          </a:p>
          <a:p>
            <a:endParaRPr lang="en-US" baseline="0" dirty="0" smtClean="0"/>
          </a:p>
          <a:p>
            <a:r>
              <a:rPr lang="en-US" baseline="0" dirty="0" smtClean="0"/>
              <a:t>Remember to always check to see if your change takes place appropriately by testing in CPRS.  In order to test this, you would make your change, then go into CPRS to one of your test patients and ensure that your patient has the characteristics that would trigger the order check.  For this example I would add vital signs that make the height greater than the limit of 84.  Then you go and enter an order.  In this example a CT order in the imaging package.</a:t>
            </a:r>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a:p>
        </p:txBody>
      </p:sp>
    </p:spTree>
    <p:extLst>
      <p:ext uri="{BB962C8B-B14F-4D97-AF65-F5344CB8AC3E}">
        <p14:creationId xmlns:p14="http://schemas.microsoft.com/office/powerpoint/2010/main" val="305976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it looks like when I went to test the order check.  The “patient may be too tall for the CT scanner”</a:t>
            </a:r>
            <a:endParaRPr lang="en-US" dirty="0" smtClean="0"/>
          </a:p>
          <a:p>
            <a:endParaRPr lang="en-US" baseline="0" dirty="0" smtClean="0"/>
          </a:p>
          <a:p>
            <a:r>
              <a:rPr lang="en-US" baseline="0" dirty="0" smtClean="0"/>
              <a:t>The order check is displayed here after the provider accepts the order.  The order check that triggers is called the</a:t>
            </a:r>
          </a:p>
          <a:p>
            <a:r>
              <a:rPr lang="en-US" dirty="0" smtClean="0"/>
              <a:t>CT &amp; MRI PHYSICAL LIMITATIONS  and</a:t>
            </a:r>
            <a:r>
              <a:rPr lang="en-US" baseline="0" dirty="0" smtClean="0"/>
              <a:t> is set at the</a:t>
            </a:r>
            <a:r>
              <a:rPr lang="en-US" dirty="0" smtClean="0"/>
              <a:t> High Clinical Danger level.  </a:t>
            </a:r>
          </a:p>
          <a:p>
            <a:r>
              <a:rPr lang="en-US" dirty="0" smtClean="0"/>
              <a:t>You</a:t>
            </a:r>
            <a:r>
              <a:rPr lang="en-US" baseline="0" dirty="0" smtClean="0"/>
              <a:t> will also notice that for the test patients I used for examples, other order checks triggered as well.  The provider may see several at once in the window.  Providers should be educated to review all order checks to allow for appropriate clinical decision making.</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a:p>
        </p:txBody>
      </p:sp>
    </p:spTree>
    <p:extLst>
      <p:ext uri="{BB962C8B-B14F-4D97-AF65-F5344CB8AC3E}">
        <p14:creationId xmlns:p14="http://schemas.microsoft.com/office/powerpoint/2010/main" val="305976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system level setting for weight</a:t>
            </a:r>
            <a:r>
              <a:rPr lang="en-US" baseline="0" dirty="0" smtClean="0"/>
              <a:t> limit is 450 pounds.  </a:t>
            </a:r>
          </a:p>
        </p:txBody>
      </p:sp>
      <p:sp>
        <p:nvSpPr>
          <p:cNvPr id="4" name="Slide Number Placeholder 3"/>
          <p:cNvSpPr>
            <a:spLocks noGrp="1"/>
          </p:cNvSpPr>
          <p:nvPr>
            <p:ph type="sldNum" sz="quarter" idx="10"/>
          </p:nvPr>
        </p:nvSpPr>
        <p:spPr/>
        <p:txBody>
          <a:bodyPr/>
          <a:lstStyle/>
          <a:p>
            <a:fld id="{08AA51C3-518F-4F0D-B932-9AF47A2C9D15}" type="slidenum">
              <a:rPr lang="en-US" smtClean="0"/>
              <a:t>18</a:t>
            </a:fld>
            <a:endParaRPr lang="en-US"/>
          </a:p>
        </p:txBody>
      </p:sp>
    </p:spTree>
    <p:extLst>
      <p:ext uri="{BB962C8B-B14F-4D97-AF65-F5344CB8AC3E}">
        <p14:creationId xmlns:p14="http://schemas.microsoft.com/office/powerpoint/2010/main" val="305976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alert triggered for weight is shown here. The “patient may be too heavy for the CT scanner.”</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a:p>
        </p:txBody>
      </p:sp>
    </p:spTree>
    <p:extLst>
      <p:ext uri="{BB962C8B-B14F-4D97-AF65-F5344CB8AC3E}">
        <p14:creationId xmlns:p14="http://schemas.microsoft.com/office/powerpoint/2010/main" val="305976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t>
            </a:r>
            <a:r>
              <a:rPr lang="en-US" baseline="0" dirty="0" smtClean="0"/>
              <a:t>going to go through the order check menu during this afternoon’s class.  We’ll focus on a basic review of the options and we’ll also demonstrate how the functionality is viewed by the users within CPRS.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a:p>
        </p:txBody>
      </p:sp>
    </p:spTree>
    <p:extLst>
      <p:ext uri="{BB962C8B-B14F-4D97-AF65-F5344CB8AC3E}">
        <p14:creationId xmlns:p14="http://schemas.microsoft.com/office/powerpoint/2010/main" val="269633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viewing</a:t>
            </a:r>
            <a:r>
              <a:rPr lang="en-US" baseline="0" dirty="0" smtClean="0"/>
              <a:t> the setting for the MRI height limit which is 84 inches at my site.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20</a:t>
            </a:fld>
            <a:endParaRPr lang="en-US"/>
          </a:p>
        </p:txBody>
      </p:sp>
    </p:spTree>
    <p:extLst>
      <p:ext uri="{BB962C8B-B14F-4D97-AF65-F5344CB8AC3E}">
        <p14:creationId xmlns:p14="http://schemas.microsoft.com/office/powerpoint/2010/main" val="308168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you can see here, the patient is too tall for the MRI scanner.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a:p>
        </p:txBody>
      </p:sp>
    </p:spTree>
    <p:extLst>
      <p:ext uri="{BB962C8B-B14F-4D97-AF65-F5344CB8AC3E}">
        <p14:creationId xmlns:p14="http://schemas.microsoft.com/office/powerpoint/2010/main" val="155279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the weight limit for the MRI.  Notice it is different</a:t>
            </a:r>
            <a:r>
              <a:rPr lang="en-US" baseline="0" dirty="0" smtClean="0"/>
              <a:t> than the CT scanner weight limit.  This is because each machine is set differently based on manufacturer guidelines.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a:p>
        </p:txBody>
      </p:sp>
    </p:spTree>
    <p:extLst>
      <p:ext uri="{BB962C8B-B14F-4D97-AF65-F5344CB8AC3E}">
        <p14:creationId xmlns:p14="http://schemas.microsoft.com/office/powerpoint/2010/main" val="2225460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you can see my patient may be too heavy for the MRI scanner.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a:p>
        </p:txBody>
      </p:sp>
    </p:spTree>
    <p:extLst>
      <p:ext uri="{BB962C8B-B14F-4D97-AF65-F5344CB8AC3E}">
        <p14:creationId xmlns:p14="http://schemas.microsoft.com/office/powerpoint/2010/main" val="382586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had some opportunity</a:t>
            </a:r>
            <a:r>
              <a:rPr lang="en-US" baseline="0" dirty="0" smtClean="0"/>
              <a:t> to see the first few options on the menu.  Now, I’d like to know what your experience is with this menu.  </a:t>
            </a:r>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duplicate</a:t>
            </a:r>
            <a:r>
              <a:rPr lang="en-US" baseline="0" dirty="0" smtClean="0"/>
              <a:t> order ranges in the next few screens, options 7-9.  They all trigger the alert called Duplicate Order.</a:t>
            </a:r>
          </a:p>
          <a:p>
            <a:endParaRPr lang="en-US" baseline="0" dirty="0" smtClean="0"/>
          </a:p>
          <a:p>
            <a:r>
              <a:rPr lang="en-US" baseline="0" dirty="0" smtClean="0"/>
              <a:t>These menu options allow you to define a date range the computer will search back through to see if the same order was entered.  </a:t>
            </a:r>
          </a:p>
          <a:p>
            <a:r>
              <a:rPr lang="en-US" baseline="0" dirty="0" smtClean="0"/>
              <a:t>If it has been entered in that timeframe the order check will trigger to notify the provider.  The provider can then choose to continue with the order if another order for the same item is needed or they can cancel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25</a:t>
            </a:fld>
            <a:endParaRPr lang="en-US"/>
          </a:p>
        </p:txBody>
      </p:sp>
    </p:spTree>
    <p:extLst>
      <p:ext uri="{BB962C8B-B14F-4D97-AF65-F5344CB8AC3E}">
        <p14:creationId xmlns:p14="http://schemas.microsoft.com/office/powerpoint/2010/main" val="1994002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one we’ll review is the orderable item duplicate order range.  This would need to be set</a:t>
            </a:r>
            <a:r>
              <a:rPr lang="en-US" baseline="0" dirty="0" smtClean="0"/>
              <a:t> for each individual orderable item you wish to have the order check apply to.  </a:t>
            </a:r>
          </a:p>
          <a:p>
            <a:endParaRPr lang="en-US" baseline="0" dirty="0" smtClean="0"/>
          </a:p>
          <a:p>
            <a:r>
              <a:rPr lang="en-US" baseline="0" dirty="0" smtClean="0"/>
              <a:t>The value is in hours so for the orderable item called CHRONIC PAIN MGT TEAM-L-OP which is a consult at my site.  It is set for 17,520 hours or 2 years.</a:t>
            </a:r>
          </a:p>
          <a:p>
            <a:r>
              <a:rPr lang="en-US" baseline="0" dirty="0" smtClean="0"/>
              <a:t>For Acetaminophen it is set for 24 hours.</a:t>
            </a:r>
          </a:p>
          <a:p>
            <a:endParaRPr lang="en-US" baseline="0" dirty="0" smtClean="0"/>
          </a:p>
          <a:p>
            <a:r>
              <a:rPr lang="en-US" baseline="0" dirty="0" smtClean="0"/>
              <a:t>The menu option does not affect medication duplicate order ranges as this is determined within the pharmacy package but if you have specific medication item that you want to address here because you want it different than the pharmacy set value, you can.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a:p>
        </p:txBody>
      </p:sp>
    </p:spTree>
    <p:extLst>
      <p:ext uri="{BB962C8B-B14F-4D97-AF65-F5344CB8AC3E}">
        <p14:creationId xmlns:p14="http://schemas.microsoft.com/office/powerpoint/2010/main" val="3305024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 shot of triggering the duplicate order range for acetaminophen.  I did this by writing an order for the medication and signing it and then writing another one.  After I clicked to accept my order then this order check came up.  You can see there are several in the window but I’ve highlighted the one for the duplicate drug order and at this point I can continue to accept my order or cancel it.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27</a:t>
            </a:fld>
            <a:endParaRPr lang="en-US"/>
          </a:p>
        </p:txBody>
      </p:sp>
    </p:spTree>
    <p:extLst>
      <p:ext uri="{BB962C8B-B14F-4D97-AF65-F5344CB8AC3E}">
        <p14:creationId xmlns:p14="http://schemas.microsoft.com/office/powerpoint/2010/main" val="179440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duplicate lab orders range is set across all lab orders.  My</a:t>
            </a:r>
            <a:r>
              <a:rPr lang="en-US" baseline="0" dirty="0" smtClean="0"/>
              <a:t> site has set this for 24 hours and I have triggered the alert for a CBC order.</a:t>
            </a:r>
            <a:endParaRPr lang="en-US" dirty="0" smtClean="0"/>
          </a:p>
          <a:p>
            <a:endParaRPr lang="en-US" dirty="0" smtClean="0"/>
          </a:p>
          <a:p>
            <a:r>
              <a:rPr lang="en-US" dirty="0" smtClean="0"/>
              <a:t>If you want</a:t>
            </a:r>
            <a:r>
              <a:rPr lang="en-US" baseline="0" dirty="0" smtClean="0"/>
              <a:t> to set a different number for a specific lab value, you would need to set that under the orderable item duplicate order range option we just looked at.  I reviewed this at my site and I found several lab orders with different values.  For example, barbiturates is set at 48 hours.</a:t>
            </a:r>
          </a:p>
          <a:p>
            <a:endParaRPr lang="en-US" baseline="0" dirty="0" smtClean="0"/>
          </a:p>
          <a:p>
            <a:r>
              <a:rPr lang="en-US" dirty="0" smtClean="0"/>
              <a:t>The</a:t>
            </a:r>
            <a:r>
              <a:rPr lang="en-US" baseline="0" dirty="0" smtClean="0"/>
              <a:t> order check does not apply to orders with a status of canceled, discontinued, expired, lapsed, discontinued/edit, or delayed.</a:t>
            </a:r>
          </a:p>
          <a:p>
            <a:endParaRPr lang="en-US" baseline="0" dirty="0" smtClean="0"/>
          </a:p>
          <a:p>
            <a:r>
              <a:rPr lang="en-US" baseline="0" dirty="0" smtClean="0"/>
              <a:t>Here’s an example of how you can customize order check settings for your site.  Let’s say for the duplicate lab orders date range, the package setting is 48 hours, then you can set your system level at 24 hours and then go to the orderable item menu option (#7 that we described previously) to set a CBC item for 12 hours.  This means that if a CBC is ordered 13 hours after the last one no order check would apply.  To further customize this you could set an orderable item for CBC at a location level and set the ICU at say 3 hours allowing for greater flexibility.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28</a:t>
            </a:fld>
            <a:endParaRPr lang="en-US"/>
          </a:p>
        </p:txBody>
      </p:sp>
    </p:spTree>
    <p:extLst>
      <p:ext uri="{BB962C8B-B14F-4D97-AF65-F5344CB8AC3E}">
        <p14:creationId xmlns:p14="http://schemas.microsoft.com/office/powerpoint/2010/main" val="633892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lab</a:t>
            </a:r>
            <a:r>
              <a:rPr lang="en-US" baseline="0" dirty="0" smtClean="0"/>
              <a:t> duplicate order range set across the whole package, the radiology order date range option acts the same way.  In this case it is set for 2400 hours which is 100 days.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our</a:t>
            </a:r>
            <a:r>
              <a:rPr lang="en-US" baseline="0" dirty="0" smtClean="0"/>
              <a:t> second</a:t>
            </a:r>
            <a:r>
              <a:rPr lang="en-US" dirty="0" smtClean="0"/>
              <a:t> poll results.</a:t>
            </a: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29</a:t>
            </a:fld>
            <a:endParaRPr lang="en-US"/>
          </a:p>
        </p:txBody>
      </p:sp>
    </p:spTree>
    <p:extLst>
      <p:ext uri="{BB962C8B-B14F-4D97-AF65-F5344CB8AC3E}">
        <p14:creationId xmlns:p14="http://schemas.microsoft.com/office/powerpoint/2010/main" val="272283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to the basics of the class, I’d like to ask a poll question</a:t>
            </a:r>
            <a:r>
              <a:rPr lang="en-US" baseline="0" dirty="0" smtClean="0"/>
              <a:t> so that I know a bit more about my audience.</a:t>
            </a:r>
            <a:endParaRPr lang="en-US" dirty="0" smtClean="0"/>
          </a:p>
          <a:p>
            <a:endParaRPr lang="en-US" dirty="0" smtClean="0"/>
          </a:p>
          <a:p>
            <a:r>
              <a:rPr lang="en-US" dirty="0" smtClean="0"/>
              <a:t>What is your Informatics background?</a:t>
            </a:r>
          </a:p>
          <a:p>
            <a:pPr marL="228600" indent="-228600">
              <a:buAutoNum type="alphaUcPeriod"/>
            </a:pPr>
            <a:r>
              <a:rPr lang="en-US" dirty="0" smtClean="0"/>
              <a:t>New CAC/HIS</a:t>
            </a:r>
          </a:p>
          <a:p>
            <a:pPr marL="228600" indent="-228600">
              <a:buAutoNum type="alphaUcPeriod"/>
            </a:pPr>
            <a:r>
              <a:rPr lang="en-US" dirty="0" smtClean="0"/>
              <a:t>Seasoned</a:t>
            </a:r>
            <a:r>
              <a:rPr lang="en-US" baseline="0" dirty="0" smtClean="0"/>
              <a:t> CAC/HIS</a:t>
            </a:r>
          </a:p>
          <a:p>
            <a:pPr marL="228600" indent="-228600">
              <a:buAutoNum type="alphaUcPeriod"/>
            </a:pPr>
            <a:r>
              <a:rPr lang="en-US" baseline="0" dirty="0" smtClean="0"/>
              <a:t>Service ADPAC</a:t>
            </a:r>
          </a:p>
          <a:p>
            <a:pPr marL="228600" indent="-228600">
              <a:buAutoNum type="alphaUcPeriod"/>
            </a:pPr>
            <a:r>
              <a:rPr lang="en-US" baseline="0" dirty="0" smtClean="0"/>
              <a:t>Other</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results,</a:t>
            </a:r>
            <a:r>
              <a:rPr lang="en-US" baseline="0" dirty="0" smtClean="0"/>
              <a:t> explain to the audience why their participation was helpful, or why it was a good learning point before moving on.)</a:t>
            </a:r>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move on</a:t>
            </a:r>
            <a:endParaRPr lang="en-US" i="1"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31</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take a look at the option to enable</a:t>
            </a:r>
            <a:r>
              <a:rPr lang="en-US" baseline="0" dirty="0" smtClean="0"/>
              <a:t> or disable the order checking system, #10.</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32</a:t>
            </a:fld>
            <a:endParaRPr lang="en-US"/>
          </a:p>
        </p:txBody>
      </p:sp>
    </p:spTree>
    <p:extLst>
      <p:ext uri="{BB962C8B-B14F-4D97-AF65-F5344CB8AC3E}">
        <p14:creationId xmlns:p14="http://schemas.microsoft.com/office/powerpoint/2010/main" val="2774577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important option to set.  It’s like the power button for all</a:t>
            </a:r>
            <a:r>
              <a:rPr lang="en-US" baseline="0" dirty="0" smtClean="0"/>
              <a:t> order checking allowing </a:t>
            </a:r>
            <a:r>
              <a:rPr lang="en-US" dirty="0" smtClean="0"/>
              <a:t>you to enable or disable the order checking for your entire division</a:t>
            </a:r>
            <a:r>
              <a:rPr lang="en-US" baseline="0" dirty="0" smtClean="0"/>
              <a:t> or site.  It is important to know about this in the case of a need to troubleshoot a system-wide problem.  You may need to turn off order checks for a time to fix this problem.  </a:t>
            </a:r>
          </a:p>
          <a:p>
            <a:endParaRPr lang="en-US" baseline="0" dirty="0" smtClean="0"/>
          </a:p>
          <a:p>
            <a:r>
              <a:rPr lang="en-US" baseline="0" dirty="0" smtClean="0"/>
              <a:t>I don’t have a specific example of when I had to turn off the whole system but it would definitely be a rare occurrence that you would need to do this.</a:t>
            </a:r>
          </a:p>
          <a:p>
            <a:r>
              <a:rPr lang="en-US" baseline="0" dirty="0" smtClean="0"/>
              <a:t> </a:t>
            </a:r>
          </a:p>
          <a:p>
            <a:r>
              <a:rPr lang="en-US" baseline="0" dirty="0" smtClean="0"/>
              <a:t>Be sure to carefully monitor use of this option.  Many people have made changes to options in </a:t>
            </a:r>
            <a:r>
              <a:rPr lang="en-US" baseline="0" dirty="0" err="1" smtClean="0"/>
              <a:t>VistA</a:t>
            </a:r>
            <a:r>
              <a:rPr lang="en-US" baseline="0" dirty="0" smtClean="0"/>
              <a:t> unwittingly simply because they were unfamiliar with the option or did not notice exactly where they were going and caused more of a problem than they meant to.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33</a:t>
            </a:fld>
            <a:endParaRPr lang="en-US"/>
          </a:p>
        </p:txBody>
      </p:sp>
    </p:spTree>
    <p:extLst>
      <p:ext uri="{BB962C8B-B14F-4D97-AF65-F5344CB8AC3E}">
        <p14:creationId xmlns:p14="http://schemas.microsoft.com/office/powerpoint/2010/main" val="202415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option we’ll discuss is the Enable or Disable</a:t>
            </a:r>
            <a:r>
              <a:rPr lang="en-US" baseline="0" dirty="0" smtClean="0"/>
              <a:t> Debug Message Logging</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34</a:t>
            </a:fld>
            <a:endParaRPr lang="en-US"/>
          </a:p>
        </p:txBody>
      </p:sp>
    </p:spTree>
    <p:extLst>
      <p:ext uri="{BB962C8B-B14F-4D97-AF65-F5344CB8AC3E}">
        <p14:creationId xmlns:p14="http://schemas.microsoft.com/office/powerpoint/2010/main" val="909230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at my site we have a null value in this field.  The choices are to Enable or Disable.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value is enabled, the logging will collect information about all the order checks as they are triggered. When the debug global exceeds 5,000 entries, oldest entries are killed to make room for adding new entries.</a:t>
            </a:r>
            <a:endParaRPr lang="en-US" dirty="0" smtClean="0"/>
          </a:p>
          <a:p>
            <a:endParaRPr lang="en-US" baseline="0" dirty="0" smtClean="0"/>
          </a:p>
          <a:p>
            <a:r>
              <a:rPr lang="en-US" baseline="0" dirty="0" smtClean="0"/>
              <a:t>You need to make sure not to use this function unless instructed to by support staff as this could quickly fill up system memory and cause more problems.  This function should be used with caution.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35</a:t>
            </a:fld>
            <a:endParaRPr lang="en-US"/>
          </a:p>
        </p:txBody>
      </p:sp>
    </p:spTree>
    <p:extLst>
      <p:ext uri="{BB962C8B-B14F-4D97-AF65-F5344CB8AC3E}">
        <p14:creationId xmlns:p14="http://schemas.microsoft.com/office/powerpoint/2010/main" val="818806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Display</a:t>
            </a:r>
            <a:r>
              <a:rPr lang="en-US" baseline="0" dirty="0" smtClean="0"/>
              <a:t> the Order Checks a User Can Receive menu option allow us to take a peek at any user’s personal settings for Order Checks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36</a:t>
            </a:fld>
            <a:endParaRPr lang="en-US"/>
          </a:p>
        </p:txBody>
      </p:sp>
    </p:spTree>
    <p:extLst>
      <p:ext uri="{BB962C8B-B14F-4D97-AF65-F5344CB8AC3E}">
        <p14:creationId xmlns:p14="http://schemas.microsoft.com/office/powerpoint/2010/main" val="2051699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system defaulted to me.  At the prompt after the forward slashes you would enter the name of the person you want to review.  It is a menu for review only and not for editing.  This would be helpful for troubleshooting if you have a user contact you that they are having problems with an order check.</a:t>
            </a:r>
          </a:p>
          <a:p>
            <a:endParaRPr lang="en-US" baseline="0" dirty="0" smtClean="0"/>
          </a:p>
          <a:p>
            <a:r>
              <a:rPr lang="en-US" baseline="0" dirty="0" smtClean="0"/>
              <a:t>As you can see most checks are enabled and a few of them are disabled.</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37</a:t>
            </a:fld>
            <a:endParaRPr lang="en-US"/>
          </a:p>
        </p:txBody>
      </p:sp>
    </p:spTree>
    <p:extLst>
      <p:ext uri="{BB962C8B-B14F-4D97-AF65-F5344CB8AC3E}">
        <p14:creationId xmlns:p14="http://schemas.microsoft.com/office/powerpoint/2010/main" val="4111195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t>
            </a:r>
            <a:r>
              <a:rPr lang="en-US" baseline="0" dirty="0" smtClean="0"/>
              <a:t> #13 is to Edit Site Local Terms.  This is where you go to map local items to predetermined national terms.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a:p>
        </p:txBody>
      </p:sp>
    </p:spTree>
    <p:extLst>
      <p:ext uri="{BB962C8B-B14F-4D97-AF65-F5344CB8AC3E}">
        <p14:creationId xmlns:p14="http://schemas.microsoft.com/office/powerpoint/2010/main" val="1977034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screen shot shows the 10 terms my site has chosen to map locally and then what tests we have mapped to the term for serum </a:t>
            </a:r>
            <a:r>
              <a:rPr lang="en-US" baseline="0" dirty="0" err="1" smtClean="0"/>
              <a:t>creatinine</a:t>
            </a:r>
            <a:r>
              <a:rPr lang="en-US" baseline="0" dirty="0" smtClean="0"/>
              <a:t>.  When mapping any of these terms, you will want to contact the ADPAC of the services involved such as lab or nutrition services.</a:t>
            </a:r>
            <a:endParaRPr lang="en-US" dirty="0" smtClean="0"/>
          </a:p>
          <a:p>
            <a:endParaRPr lang="en-US" dirty="0" smtClean="0"/>
          </a:p>
          <a:p>
            <a:r>
              <a:rPr lang="en-US" dirty="0" smtClean="0"/>
              <a:t>If you remember a few months ago, there was</a:t>
            </a:r>
            <a:r>
              <a:rPr lang="en-US" baseline="0" dirty="0" smtClean="0"/>
              <a:t> a patient safety alert to map the </a:t>
            </a:r>
            <a:r>
              <a:rPr lang="en-US" baseline="0" dirty="0" err="1" smtClean="0"/>
              <a:t>creatinine</a:t>
            </a:r>
            <a:r>
              <a:rPr lang="en-US" baseline="0" dirty="0" smtClean="0"/>
              <a:t> properly because the national term had been determined to have transposed values between Est. </a:t>
            </a:r>
            <a:r>
              <a:rPr lang="en-US" baseline="0" dirty="0" err="1" smtClean="0"/>
              <a:t>Creatinine</a:t>
            </a:r>
            <a:r>
              <a:rPr lang="en-US" baseline="0" dirty="0" smtClean="0"/>
              <a:t> Clearance and Serum </a:t>
            </a:r>
            <a:r>
              <a:rPr lang="en-US" baseline="0" dirty="0" err="1" smtClean="0"/>
              <a:t>Creatinine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39</a:t>
            </a:fld>
            <a:endParaRPr lang="en-US"/>
          </a:p>
        </p:txBody>
      </p:sp>
    </p:spTree>
    <p:extLst>
      <p:ext uri="{BB962C8B-B14F-4D97-AF65-F5344CB8AC3E}">
        <p14:creationId xmlns:p14="http://schemas.microsoft.com/office/powerpoint/2010/main" val="271878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some time today to push pause on the hectic day to day operations</a:t>
            </a:r>
            <a:r>
              <a:rPr lang="en-US" baseline="0" dirty="0" smtClean="0"/>
              <a:t> of a VA medical center and get back to basics.  </a:t>
            </a:r>
          </a:p>
          <a:p>
            <a:r>
              <a:rPr lang="en-US" baseline="0" dirty="0" smtClean="0"/>
              <a:t>Our objectives for today’s class are to</a:t>
            </a:r>
          </a:p>
          <a:p>
            <a:endParaRPr lang="en-US" sz="1200" dirty="0" smtClean="0"/>
          </a:p>
          <a:p>
            <a:r>
              <a:rPr lang="en-US" sz="1200" dirty="0" smtClean="0"/>
              <a:t>Locate the Order Check Menu</a:t>
            </a:r>
          </a:p>
          <a:p>
            <a:r>
              <a:rPr lang="en-US" sz="1200" dirty="0" smtClean="0"/>
              <a:t>Demonstrate an understanding of all components of the menu and their function</a:t>
            </a:r>
          </a:p>
          <a:p>
            <a:r>
              <a:rPr lang="en-US" sz="1200" dirty="0" smtClean="0"/>
              <a:t>Describe order check</a:t>
            </a:r>
            <a:r>
              <a:rPr lang="en-US" sz="1200" baseline="0" dirty="0" smtClean="0"/>
              <a:t> appearance</a:t>
            </a:r>
            <a:r>
              <a:rPr lang="en-US" sz="1200" dirty="0" smtClean="0"/>
              <a:t> and the personal order</a:t>
            </a:r>
            <a:r>
              <a:rPr lang="en-US" sz="1200" baseline="0" dirty="0" smtClean="0"/>
              <a:t> check settings from the provider’s point of view</a:t>
            </a:r>
            <a:endParaRPr lang="en-US" sz="1200" dirty="0" smtClean="0"/>
          </a:p>
          <a:p>
            <a:r>
              <a:rPr lang="en-US" sz="1200" dirty="0" smtClean="0"/>
              <a:t>Convey troubleshooting techniques</a:t>
            </a:r>
          </a:p>
          <a:p>
            <a:endParaRPr lang="en-US" baseline="0" dirty="0" smtClean="0"/>
          </a:p>
          <a:p>
            <a:r>
              <a:rPr lang="en-US" baseline="0" dirty="0" smtClean="0"/>
              <a:t>If you are a new health informatics staff order checks may be new to you and this could be the class to give you a foundation.</a:t>
            </a:r>
          </a:p>
          <a:p>
            <a:endParaRPr lang="en-US" baseline="0" dirty="0" smtClean="0"/>
          </a:p>
          <a:p>
            <a:r>
              <a:rPr lang="en-US" baseline="0" dirty="0" smtClean="0"/>
              <a:t>For you seasoned CAC staff this menu may appear familiar but you may use it infrequently, so this may be an opportunity for you to brush off the dust on this menu and remember the finer details.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a:t>
            </a:fld>
            <a:endParaRPr lang="en-US"/>
          </a:p>
        </p:txBody>
      </p:sp>
    </p:spTree>
    <p:extLst>
      <p:ext uri="{BB962C8B-B14F-4D97-AF65-F5344CB8AC3E}">
        <p14:creationId xmlns:p14="http://schemas.microsoft.com/office/powerpoint/2010/main" val="1916757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baseline="0" dirty="0" smtClean="0"/>
              <a:t>I typed a “?” to see the list of all the 15 national terms that you can set.</a:t>
            </a:r>
          </a:p>
          <a:p>
            <a:endParaRPr lang="en-US" baseline="0" dirty="0" smtClean="0"/>
          </a:p>
          <a:p>
            <a:r>
              <a:rPr lang="en-US" baseline="0" dirty="0" smtClean="0"/>
              <a:t>The national terms are tied to specific order check alerts such as DANGEROUS MEDS FOR PT &gt;64.  This allows sites that have different names for things to be able to indicate what equates to one specific term.  There can be multiple items mapped to one term.</a:t>
            </a:r>
          </a:p>
          <a:p>
            <a:endParaRPr lang="en-US" baseline="0" dirty="0" smtClean="0"/>
          </a:p>
          <a:p>
            <a:r>
              <a:rPr lang="en-US" baseline="0" dirty="0" smtClean="0"/>
              <a:t>The order check called DANGEROUS MEDS FO PT &gt;64 will trigger after acceptance of orderable items for amitriptyline, </a:t>
            </a:r>
            <a:r>
              <a:rPr lang="en-US" baseline="0" dirty="0" err="1" smtClean="0"/>
              <a:t>chlorporpamide</a:t>
            </a:r>
            <a:r>
              <a:rPr lang="en-US" baseline="0" dirty="0" smtClean="0"/>
              <a:t>, or </a:t>
            </a:r>
            <a:r>
              <a:rPr lang="en-US" baseline="0" dirty="0" err="1" smtClean="0"/>
              <a:t>dipyridamole</a:t>
            </a:r>
            <a:r>
              <a:rPr lang="en-US" baseline="0" dirty="0" smtClean="0"/>
              <a:t>.  These are meds that could be potentially harmful for older patients and the text that appears in the order check gives guidance to the provider of the problem and alternatives.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40</a:t>
            </a:fld>
            <a:endParaRPr lang="en-US"/>
          </a:p>
        </p:txBody>
      </p:sp>
    </p:spTree>
    <p:extLst>
      <p:ext uri="{BB962C8B-B14F-4D97-AF65-F5344CB8AC3E}">
        <p14:creationId xmlns:p14="http://schemas.microsoft.com/office/powerpoint/2010/main" val="358759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I selected the </a:t>
            </a:r>
            <a:r>
              <a:rPr lang="en-US" dirty="0" err="1" smtClean="0"/>
              <a:t>Prothrombin</a:t>
            </a:r>
            <a:r>
              <a:rPr lang="en-US" dirty="0" smtClean="0"/>
              <a:t> Time national term in my test account to see what was mapped.  To</a:t>
            </a:r>
            <a:r>
              <a:rPr lang="en-US" baseline="0" dirty="0" smtClean="0"/>
              <a:t> show you how to add to the term, </a:t>
            </a:r>
            <a:r>
              <a:rPr lang="en-US" dirty="0" smtClean="0"/>
              <a:t>you can see, I started typing a lab</a:t>
            </a:r>
            <a:r>
              <a:rPr lang="en-US" baseline="0" dirty="0" smtClean="0"/>
              <a:t> test called </a:t>
            </a:r>
            <a:r>
              <a:rPr lang="en-US" baseline="0" dirty="0" err="1" smtClean="0"/>
              <a:t>Protime</a:t>
            </a:r>
            <a:r>
              <a:rPr lang="en-US" baseline="0" dirty="0" smtClean="0"/>
              <a:t>-Valdosta and as soon as I hit Enter it added it to the list as you can see highlighted in the bottom screen capture on this slide.  It did not have an echo-back Yes/No default as found frequently in many </a:t>
            </a:r>
            <a:r>
              <a:rPr lang="en-US" baseline="0" dirty="0" err="1" smtClean="0"/>
              <a:t>VistA</a:t>
            </a:r>
            <a:r>
              <a:rPr lang="en-US" baseline="0" dirty="0" smtClean="0"/>
              <a:t> options. </a:t>
            </a:r>
          </a:p>
          <a:p>
            <a:endParaRPr lang="en-US" baseline="0" dirty="0" smtClean="0"/>
          </a:p>
          <a:p>
            <a:r>
              <a:rPr lang="en-US" baseline="0" dirty="0" smtClean="0"/>
              <a:t>In this case, it just added it and as you can see, the name displayed is slightly different than what I typed in.  </a:t>
            </a:r>
            <a:r>
              <a:rPr lang="en-US" baseline="0" dirty="0" err="1" smtClean="0"/>
              <a:t>VistA</a:t>
            </a:r>
            <a:r>
              <a:rPr lang="en-US" baseline="0" dirty="0" smtClean="0"/>
              <a:t> allows for synonyms in many options and I originally found the lab test name as PROTIME-VALDOSTA but here it entered it as PT/INR PANEL-VALDOSTA.  </a:t>
            </a:r>
          </a:p>
          <a:p>
            <a:r>
              <a:rPr lang="en-US" baseline="0" dirty="0" smtClean="0"/>
              <a:t>I did find out that you should not map a lab panel to terms.  Only individual values. </a:t>
            </a:r>
          </a:p>
          <a:p>
            <a:endParaRPr lang="en-US" baseline="0" dirty="0" smtClean="0"/>
          </a:p>
          <a:p>
            <a:r>
              <a:rPr lang="en-US" baseline="0" dirty="0" smtClean="0"/>
              <a:t>As you can see here, this is exactly what I did, but in my defense when I searched for a test to add, it didn’t tell me it was a panel until after it was added.  To remove it, type the name of the orderable item at the Laboratory test name prompt and it asks you if you want to remove it, with NO as the default.  Enter Yes and the item is removed from the national term.</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a:p>
        </p:txBody>
      </p:sp>
    </p:spTree>
    <p:extLst>
      <p:ext uri="{BB962C8B-B14F-4D97-AF65-F5344CB8AC3E}">
        <p14:creationId xmlns:p14="http://schemas.microsoft.com/office/powerpoint/2010/main" val="2500380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moment and see if </a:t>
            </a:r>
            <a:r>
              <a:rPr lang="en-US" baseline="0" dirty="0" smtClean="0"/>
              <a:t>you were paying attention to the last order check menu option.</a:t>
            </a:r>
            <a:endParaRPr lang="en-US" dirty="0" smtClean="0"/>
          </a:p>
          <a:p>
            <a:endParaRPr lang="en-US" dirty="0" smtClean="0"/>
          </a:p>
          <a:p>
            <a:r>
              <a:rPr lang="en-US" dirty="0" smtClean="0"/>
              <a:t>What is</a:t>
            </a:r>
            <a:r>
              <a:rPr lang="en-US" baseline="0" dirty="0" smtClean="0"/>
              <a:t> the function of the Edit Site Local Terms option? </a:t>
            </a:r>
          </a:p>
          <a:p>
            <a:pPr marL="228600" indent="-228600">
              <a:buAutoNum type="alphaUcPeriod"/>
            </a:pPr>
            <a:r>
              <a:rPr lang="en-US" baseline="0" dirty="0" smtClean="0"/>
              <a:t>Creating new terms</a:t>
            </a:r>
          </a:p>
          <a:p>
            <a:pPr marL="228600" indent="-228600">
              <a:buAutoNum type="alphaUcPeriod"/>
            </a:pPr>
            <a:r>
              <a:rPr lang="en-US" baseline="0" dirty="0" smtClean="0"/>
              <a:t>Mapping to national terms</a:t>
            </a:r>
          </a:p>
          <a:p>
            <a:pPr marL="228600" indent="-228600">
              <a:buAutoNum type="alphaUcPeriod"/>
            </a:pPr>
            <a:r>
              <a:rPr lang="en-US" baseline="0" dirty="0" smtClean="0"/>
              <a:t>Adding to national terms</a:t>
            </a:r>
          </a:p>
          <a:p>
            <a:pPr marL="228600" indent="-228600">
              <a:buAutoNum type="alphaUcPeriod"/>
            </a:pPr>
            <a:r>
              <a:rPr lang="en-US" baseline="0" dirty="0" smtClean="0"/>
              <a:t>Creating new local order checks</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42</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#14 is the option to Set the Number of Medications a site identifies as </a:t>
            </a:r>
            <a:r>
              <a:rPr lang="en-US" dirty="0" err="1" smtClean="0"/>
              <a:t>Polypharmacy</a:t>
            </a:r>
            <a:r>
              <a:rPr lang="en-US" dirty="0" smtClean="0"/>
              <a:t>.  </a:t>
            </a:r>
            <a:r>
              <a:rPr lang="en-US" dirty="0" err="1" smtClean="0"/>
              <a:t>Polypharmacy</a:t>
            </a:r>
            <a:r>
              <a:rPr lang="en-US" dirty="0" smtClean="0"/>
              <a:t> is the name</a:t>
            </a:r>
            <a:r>
              <a:rPr lang="en-US" baseline="0" dirty="0" smtClean="0"/>
              <a:t> of the order check that is triggered if there are too many medications on record.  Medications with a status of expired, discontinued, deleted, or renewed are not counted.  Supplies are not counted.</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43</a:t>
            </a:fld>
            <a:endParaRPr lang="en-US"/>
          </a:p>
        </p:txBody>
      </p:sp>
    </p:spTree>
    <p:extLst>
      <p:ext uri="{BB962C8B-B14F-4D97-AF65-F5344CB8AC3E}">
        <p14:creationId xmlns:p14="http://schemas.microsoft.com/office/powerpoint/2010/main" val="3527321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 am describing system settings.  At NFSG, the </a:t>
            </a:r>
            <a:r>
              <a:rPr lang="en-US" baseline="0" dirty="0" err="1" smtClean="0"/>
              <a:t>polypharmacy</a:t>
            </a:r>
            <a:r>
              <a:rPr lang="en-US" baseline="0" dirty="0" smtClean="0"/>
              <a:t> order check is disabled so it makes sense that this option would be null here.  The package level setting is for 7 drugs.  You’ll notice that I do not have the package level settings on my menu options.  This may or may not be the case at your site.  Remember, each site allows permissions differently.  If I needed to change a package level setting, I would contact an OI&amp;T programmer for assistance.</a:t>
            </a:r>
          </a:p>
          <a:p>
            <a:endParaRPr lang="en-US" baseline="0" dirty="0" smtClean="0"/>
          </a:p>
          <a:p>
            <a:r>
              <a:rPr lang="en-US" baseline="0" dirty="0" smtClean="0"/>
              <a:t>I’m going to put a number of 9 at the system level and enable this alert to show you what the order check looks like when it is triggered.</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a:p>
        </p:txBody>
      </p:sp>
    </p:spTree>
    <p:extLst>
      <p:ext uri="{BB962C8B-B14F-4D97-AF65-F5344CB8AC3E}">
        <p14:creationId xmlns:p14="http://schemas.microsoft.com/office/powerpoint/2010/main" val="3765623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order check appears before the provider actually gets to the medication order window whereas many of the order check alerts appear after accepting an order.  The provider will need to click OK or the X button to exit and go ahead to the medication order window. As you can see this poor patient has 27 medications ordered for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results of our poll.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45</a:t>
            </a:fld>
            <a:endParaRPr lang="en-US"/>
          </a:p>
        </p:txBody>
      </p:sp>
    </p:spTree>
    <p:extLst>
      <p:ext uri="{BB962C8B-B14F-4D97-AF65-F5344CB8AC3E}">
        <p14:creationId xmlns:p14="http://schemas.microsoft.com/office/powerpoint/2010/main" val="478335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results,</a:t>
            </a:r>
            <a:r>
              <a:rPr lang="en-US" baseline="0" dirty="0" smtClean="0"/>
              <a:t> explain to the audience why their participation was helpful, or why it was a good learning point before moving on.)</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can see that most of you have chosen answer B which is correct.  We use this option to map our local orderable items, results, tests, etc. to national terms.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a:t>
            </a:r>
            <a:r>
              <a:rPr lang="en-US" i="1" baseline="0" dirty="0" smtClean="0"/>
              <a:t> move on</a:t>
            </a:r>
            <a:endParaRPr lang="en-US" i="1"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#15 and 17 are similar so we’ll talk about them together.  Both are related to </a:t>
            </a:r>
            <a:r>
              <a:rPr lang="en-US" dirty="0" err="1" smtClean="0"/>
              <a:t>creatinine</a:t>
            </a:r>
            <a:r>
              <a:rPr lang="en-US" dirty="0" smtClean="0"/>
              <a:t> date ranges.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48</a:t>
            </a:fld>
            <a:endParaRPr lang="en-US"/>
          </a:p>
        </p:txBody>
      </p:sp>
    </p:spTree>
    <p:extLst>
      <p:ext uri="{BB962C8B-B14F-4D97-AF65-F5344CB8AC3E}">
        <p14:creationId xmlns:p14="http://schemas.microsoft.com/office/powerpoint/2010/main" val="1269894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menu option will show the number of days back that</a:t>
            </a:r>
            <a:r>
              <a:rPr lang="en-US" baseline="0" dirty="0" smtClean="0"/>
              <a:t> </a:t>
            </a:r>
            <a:r>
              <a:rPr lang="en-US" baseline="0" dirty="0" err="1" smtClean="0"/>
              <a:t>VistA</a:t>
            </a:r>
            <a:r>
              <a:rPr lang="en-US" baseline="0" dirty="0" smtClean="0"/>
              <a:t> will look for a recent </a:t>
            </a:r>
            <a:r>
              <a:rPr lang="en-US" baseline="0" dirty="0" err="1" smtClean="0"/>
              <a:t>creatinine</a:t>
            </a:r>
            <a:r>
              <a:rPr lang="en-US" baseline="0" dirty="0" smtClean="0"/>
              <a:t> lab result. </a:t>
            </a:r>
            <a:r>
              <a:rPr lang="en-US" dirty="0" smtClean="0"/>
              <a:t>The order check that is associated with this menu option is GLUCOPHAGE-LEB</a:t>
            </a:r>
            <a:r>
              <a:rPr lang="en-US" baseline="0" dirty="0" smtClean="0"/>
              <a:t> RESULTS INTERATIONS</a:t>
            </a:r>
            <a:r>
              <a:rPr lang="en-US" dirty="0" smtClean="0"/>
              <a:t>.  </a:t>
            </a:r>
          </a:p>
          <a:p>
            <a:endParaRPr lang="en-US" dirty="0" smtClean="0"/>
          </a:p>
          <a:p>
            <a:r>
              <a:rPr lang="en-US" dirty="0" smtClean="0"/>
              <a:t>There are two types of messages the provider could</a:t>
            </a:r>
            <a:r>
              <a:rPr lang="en-US" baseline="0" dirty="0" smtClean="0"/>
              <a:t> </a:t>
            </a:r>
            <a:r>
              <a:rPr lang="en-US" dirty="0" smtClean="0"/>
              <a:t>see.  One if there is no </a:t>
            </a:r>
            <a:r>
              <a:rPr lang="en-US" dirty="0" err="1" smtClean="0"/>
              <a:t>creatinine</a:t>
            </a:r>
            <a:r>
              <a:rPr lang="en-US" dirty="0" smtClean="0"/>
              <a:t> results and the other if the result is greater than 1.5.</a:t>
            </a:r>
            <a:r>
              <a:rPr lang="en-US" baseline="0" dirty="0" smtClean="0"/>
              <a:t>  The order check</a:t>
            </a:r>
            <a:r>
              <a:rPr lang="en-US" dirty="0" smtClean="0"/>
              <a:t> triggers when the provider selects a</a:t>
            </a:r>
            <a:r>
              <a:rPr lang="en-US" baseline="0" dirty="0" smtClean="0"/>
              <a:t> </a:t>
            </a:r>
            <a:r>
              <a:rPr lang="en-US" baseline="0" dirty="0" err="1" smtClean="0"/>
              <a:t>glucophage</a:t>
            </a:r>
            <a:r>
              <a:rPr lang="en-US" baseline="0" dirty="0" smtClean="0"/>
              <a:t> order.</a:t>
            </a:r>
          </a:p>
          <a:p>
            <a:endParaRPr lang="en-US" baseline="0" dirty="0" smtClean="0"/>
          </a:p>
          <a:p>
            <a:r>
              <a:rPr lang="en-US" baseline="0" dirty="0" smtClean="0"/>
              <a:t>At NFSG, my site has this set at the package level for 60 days but does not have a system setting level.  Since I do not have access to change Package settings, I can’t view this here.  In order for me to find out that my site had a package level setting, I went to the general parameters menu.  We’ll talk a little more about general parameters later in the presentation.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49</a:t>
            </a:fld>
            <a:endParaRPr lang="en-US"/>
          </a:p>
        </p:txBody>
      </p:sp>
    </p:spTree>
    <p:extLst>
      <p:ext uri="{BB962C8B-B14F-4D97-AF65-F5344CB8AC3E}">
        <p14:creationId xmlns:p14="http://schemas.microsoft.com/office/powerpoint/2010/main" val="132818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exactly are order checks? </a:t>
            </a:r>
            <a:r>
              <a:rPr lang="en-US" dirty="0" smtClean="0"/>
              <a:t>Order checks</a:t>
            </a:r>
            <a:r>
              <a:rPr lang="en-US" baseline="0" dirty="0" smtClean="0"/>
              <a:t> are based on a system of rules that review an order to see if defined criteria are met.  If the specified criteria is met then CPRS displays a specific message to the ordering provider.  The provider can then choose to cancel the order or override the alert to continue to place the order.</a:t>
            </a:r>
          </a:p>
          <a:p>
            <a:endParaRPr lang="en-US" baseline="0" dirty="0" smtClean="0"/>
          </a:p>
          <a:p>
            <a:r>
              <a:rPr lang="en-US" baseline="0" dirty="0" smtClean="0"/>
              <a:t>The menu we will go over, allows for sites to have some flexibility to determine which order checks are sent, what criteria is used to trigger the alert and how important the alert is.</a:t>
            </a:r>
          </a:p>
          <a:p>
            <a:endParaRPr lang="en-US" baseline="0" dirty="0" smtClean="0"/>
          </a:p>
          <a:p>
            <a:r>
              <a:rPr lang="en-US" baseline="0" dirty="0" smtClean="0"/>
              <a:t>Some examples of common order checks that can be triggered include No Allergy Assessment and Significant Drug Interaction</a:t>
            </a:r>
          </a:p>
          <a:p>
            <a:endParaRPr lang="en-US" baseline="0" dirty="0" smtClean="0"/>
          </a:p>
          <a:p>
            <a:r>
              <a:rPr lang="en-US" baseline="0" dirty="0" smtClean="0"/>
              <a:t>A No Allergy Assessment order check is triggered if the provider attempts to enter an order for a medication and the allergy window found on the coversheet indicates no allergy assessment has been done yet which means the patient has no allergy data on file and the record cannot check drugs for allergic components.</a:t>
            </a:r>
          </a:p>
          <a:p>
            <a:endParaRPr lang="en-US" baseline="0" dirty="0" smtClean="0"/>
          </a:p>
          <a:p>
            <a:r>
              <a:rPr lang="en-US" baseline="0" dirty="0" smtClean="0"/>
              <a:t>A Significant Drug Interaction is triggered if the patient is on a medication and then the provider enters another medication order and the new medication order could potentially cause an interaction between the two drugs.</a:t>
            </a:r>
          </a:p>
          <a:p>
            <a:endParaRPr lang="en-US" baseline="0" dirty="0" smtClean="0"/>
          </a:p>
          <a:p>
            <a:r>
              <a:rPr lang="en-US" baseline="0" dirty="0" smtClean="0"/>
              <a:t>Throughout today’s presentation, we’ll take time to review various types of order checks.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a:t>
            </a:fld>
            <a:endParaRPr lang="en-US"/>
          </a:p>
        </p:txBody>
      </p:sp>
    </p:spTree>
    <p:extLst>
      <p:ext uri="{BB962C8B-B14F-4D97-AF65-F5344CB8AC3E}">
        <p14:creationId xmlns:p14="http://schemas.microsoft.com/office/powerpoint/2010/main" val="310566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my site did not choose</a:t>
            </a:r>
            <a:r>
              <a:rPr lang="en-US" baseline="0" dirty="0" smtClean="0"/>
              <a:t> to set a system level, the package level applies.  This patient did not have a </a:t>
            </a:r>
            <a:r>
              <a:rPr lang="en-US" baseline="0" dirty="0" err="1" smtClean="0"/>
              <a:t>creatinine</a:t>
            </a:r>
            <a:r>
              <a:rPr lang="en-US" baseline="0" dirty="0" smtClean="0"/>
              <a:t> level within the past 60 days.  It is important to routinely measure renal function of patients on metformin which is a diabetes management drug.  At this point, the provider can choose to continue accepting the order.</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a:p>
        </p:txBody>
      </p:sp>
    </p:spTree>
    <p:extLst>
      <p:ext uri="{BB962C8B-B14F-4D97-AF65-F5344CB8AC3E}">
        <p14:creationId xmlns:p14="http://schemas.microsoft.com/office/powerpoint/2010/main" val="1328184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wanted to show you an example of where you can see a trail of order checks after the order is completed.  The information is kept within the order file and the details are displayed in CPRS when you double-click on an order to view the order details.  You can see that this particular order check is set at the HIGH danger level.  You can also see there are several order checks run on this metformin order.</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a:p>
        </p:txBody>
      </p:sp>
    </p:spTree>
    <p:extLst>
      <p:ext uri="{BB962C8B-B14F-4D97-AF65-F5344CB8AC3E}">
        <p14:creationId xmlns:p14="http://schemas.microsoft.com/office/powerpoint/2010/main" val="1328184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alert for </a:t>
            </a:r>
            <a:r>
              <a:rPr lang="en-US" baseline="0" dirty="0" err="1" smtClean="0"/>
              <a:t>Creatinine</a:t>
            </a:r>
            <a:r>
              <a:rPr lang="en-US" baseline="0" dirty="0" smtClean="0"/>
              <a:t> Results for Contrast Media can be set for a specific number of days when the computer looks back for the lab result.  If there is no lab result within the date range it will trigger the alert for </a:t>
            </a:r>
            <a:r>
              <a:rPr lang="en-US" baseline="0" dirty="0" err="1" smtClean="0"/>
              <a:t>Biochem</a:t>
            </a:r>
            <a:r>
              <a:rPr lang="en-US" baseline="0" dirty="0" smtClean="0"/>
              <a:t> Abnormality for Contrast Media.</a:t>
            </a:r>
          </a:p>
          <a:p>
            <a:endParaRPr lang="en-US" baseline="0" dirty="0" smtClean="0"/>
          </a:p>
          <a:p>
            <a:r>
              <a:rPr lang="en-US" baseline="0" dirty="0" smtClean="0"/>
              <a:t>At my site, we’ve left the system level blank.  The package level is set at 30 days and was the value that was exported when CPRS was initiated all those many years ago.</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a:p>
        </p:txBody>
      </p:sp>
    </p:spTree>
    <p:extLst>
      <p:ext uri="{BB962C8B-B14F-4D97-AF65-F5344CB8AC3E}">
        <p14:creationId xmlns:p14="http://schemas.microsoft.com/office/powerpoint/2010/main" val="1905634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ordered a CT scan for</a:t>
            </a:r>
            <a:r>
              <a:rPr lang="en-US" baseline="0" dirty="0" smtClean="0"/>
              <a:t> the abdomen with contrast and hit the Accept button, if applicable, one of two order check displays could appear.</a:t>
            </a:r>
          </a:p>
          <a:p>
            <a:endParaRPr lang="en-US" baseline="0" dirty="0" smtClean="0"/>
          </a:p>
          <a:p>
            <a:r>
              <a:rPr lang="en-US" baseline="0" dirty="0" smtClean="0"/>
              <a:t>The top example indicates that the procedure uses intravenous contrast media and there are no recent </a:t>
            </a:r>
            <a:r>
              <a:rPr lang="en-US" baseline="0" dirty="0" err="1" smtClean="0"/>
              <a:t>creatinine</a:t>
            </a:r>
            <a:r>
              <a:rPr lang="en-US" baseline="0" dirty="0" smtClean="0"/>
              <a:t> results (30 days).</a:t>
            </a:r>
          </a:p>
          <a:p>
            <a:endParaRPr lang="en-US" baseline="0" dirty="0" smtClean="0"/>
          </a:p>
          <a:p>
            <a:r>
              <a:rPr lang="en-US" baseline="0" dirty="0" smtClean="0"/>
              <a:t>The second potential order check text is also displayed here. It indicates there is an abnormal </a:t>
            </a:r>
            <a:r>
              <a:rPr lang="en-US" baseline="0" dirty="0" err="1" smtClean="0"/>
              <a:t>biochem</a:t>
            </a:r>
            <a:r>
              <a:rPr lang="en-US" baseline="0" dirty="0" smtClean="0"/>
              <a:t> result and displays the actual level and the date/time of the lab test.</a:t>
            </a:r>
          </a:p>
        </p:txBody>
      </p:sp>
      <p:sp>
        <p:nvSpPr>
          <p:cNvPr id="4" name="Slide Number Placeholder 3"/>
          <p:cNvSpPr>
            <a:spLocks noGrp="1"/>
          </p:cNvSpPr>
          <p:nvPr>
            <p:ph type="sldNum" sz="quarter" idx="10"/>
          </p:nvPr>
        </p:nvSpPr>
        <p:spPr/>
        <p:txBody>
          <a:bodyPr/>
          <a:lstStyle/>
          <a:p>
            <a:fld id="{08AA51C3-518F-4F0D-B932-9AF47A2C9D15}" type="slidenum">
              <a:rPr lang="en-US" smtClean="0"/>
              <a:t>53</a:t>
            </a:fld>
            <a:endParaRPr lang="en-US"/>
          </a:p>
        </p:txBody>
      </p:sp>
    </p:spTree>
    <p:extLst>
      <p:ext uri="{BB962C8B-B14F-4D97-AF65-F5344CB8AC3E}">
        <p14:creationId xmlns:p14="http://schemas.microsoft.com/office/powerpoint/2010/main" val="190563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related order check</a:t>
            </a:r>
            <a:r>
              <a:rPr lang="en-US" baseline="0" dirty="0" smtClean="0"/>
              <a:t> that may cause some confusion because it is similar to the last two order checks we discussed. This one is the Glucophage-Contrast media order check and warns the provider that the patient is taking metformin (or </a:t>
            </a:r>
            <a:r>
              <a:rPr lang="en-US" baseline="0" dirty="0" err="1" smtClean="0"/>
              <a:t>glucophage</a:t>
            </a:r>
            <a:r>
              <a:rPr lang="en-US" baseline="0" dirty="0" smtClean="0"/>
              <a:t>) and that the provider just ordered a radiology item that has IV contrast.  The problem that can occur is lactic acidosis and to prevent this complication metformin should be withheld for 48 hours after the IV contrast and then restart if renal function is normal.  So this alert helps the provider determine the continued need for the test and counsel the patient.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a:p>
        </p:txBody>
      </p:sp>
    </p:spTree>
    <p:extLst>
      <p:ext uri="{BB962C8B-B14F-4D97-AF65-F5344CB8AC3E}">
        <p14:creationId xmlns:p14="http://schemas.microsoft.com/office/powerpoint/2010/main" val="559697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4 order checks that are directly related to </a:t>
            </a:r>
            <a:r>
              <a:rPr lang="en-US" baseline="0" dirty="0" err="1" smtClean="0"/>
              <a:t>creatinine</a:t>
            </a:r>
            <a:r>
              <a:rPr lang="en-US" baseline="0" dirty="0" smtClean="0"/>
              <a:t> results.  I wanted to take a moment to describe the different alerts because they could be important to your providers and a bit confusing to understand.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Glucophage-Lab Results and </a:t>
            </a:r>
            <a:r>
              <a:rPr lang="en-US" baseline="0" dirty="0" err="1" smtClean="0"/>
              <a:t>Biochem</a:t>
            </a:r>
            <a:r>
              <a:rPr lang="en-US" baseline="0" dirty="0" smtClean="0"/>
              <a:t> Abnormality for Contrast Media- are the two </a:t>
            </a:r>
            <a:r>
              <a:rPr lang="en-US" baseline="0" dirty="0" err="1" smtClean="0"/>
              <a:t>creatinine</a:t>
            </a:r>
            <a:r>
              <a:rPr lang="en-US" baseline="0" dirty="0" smtClean="0"/>
              <a:t> order checks we just covered in options #15 and 17 on our order checking management menu.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two alerts on this screen are in addition to those and trigger when selecting an order dialog so it is viewable to the provider before they even enter an order.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top one is the Renal functions over age 65- This alert is specific to patients over the age of 65 and simply displays the patient’s BUN and </a:t>
            </a:r>
            <a:r>
              <a:rPr lang="en-US" baseline="0" dirty="0" err="1" smtClean="0"/>
              <a:t>creatinine</a:t>
            </a:r>
            <a:r>
              <a:rPr lang="en-US" baseline="0" dirty="0" smtClean="0"/>
              <a:t> levels.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other is the Estimated </a:t>
            </a:r>
            <a:r>
              <a:rPr lang="en-US" baseline="0" dirty="0" err="1" smtClean="0"/>
              <a:t>Creatinine</a:t>
            </a:r>
            <a:r>
              <a:rPr lang="en-US" baseline="0" dirty="0" smtClean="0"/>
              <a:t> Clearance- The order check will trigger if the value is less than 50 or it cannot be calculated It is calculated using a modified Cockcroft-</a:t>
            </a:r>
            <a:r>
              <a:rPr lang="en-US" baseline="0" dirty="0" err="1" smtClean="0"/>
              <a:t>Gault</a:t>
            </a:r>
            <a:r>
              <a:rPr lang="en-US" baseline="0" dirty="0" smtClean="0"/>
              <a:t> formula.  For more information about this formula, check the CPRS Technical manual.</a:t>
            </a:r>
          </a:p>
        </p:txBody>
      </p:sp>
      <p:sp>
        <p:nvSpPr>
          <p:cNvPr id="4" name="Slide Number Placeholder 3"/>
          <p:cNvSpPr>
            <a:spLocks noGrp="1"/>
          </p:cNvSpPr>
          <p:nvPr>
            <p:ph type="sldNum" sz="quarter" idx="10"/>
          </p:nvPr>
        </p:nvSpPr>
        <p:spPr/>
        <p:txBody>
          <a:bodyPr/>
          <a:lstStyle/>
          <a:p>
            <a:fld id="{08AA51C3-518F-4F0D-B932-9AF47A2C9D15}" type="slidenum">
              <a:rPr lang="en-US" smtClean="0"/>
              <a:t>55</a:t>
            </a:fld>
            <a:endParaRPr lang="en-US"/>
          </a:p>
        </p:txBody>
      </p:sp>
    </p:spTree>
    <p:extLst>
      <p:ext uri="{BB962C8B-B14F-4D97-AF65-F5344CB8AC3E}">
        <p14:creationId xmlns:p14="http://schemas.microsoft.com/office/powerpoint/2010/main" val="2793154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option to set order checks to be </a:t>
            </a:r>
            <a:r>
              <a:rPr lang="en-US" baseline="0" dirty="0" err="1" smtClean="0"/>
              <a:t>uneditable</a:t>
            </a:r>
            <a:r>
              <a:rPr lang="en-US" baseline="0" dirty="0" smtClean="0"/>
              <a:t> by users is #16 on our menu and will allow the Informatics staff to determine what options a user can turn on or off for themselves.  This would apply to only those order checks that are enabled (remember menu option #1?)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a:p>
        </p:txBody>
      </p:sp>
    </p:spTree>
    <p:extLst>
      <p:ext uri="{BB962C8B-B14F-4D97-AF65-F5344CB8AC3E}">
        <p14:creationId xmlns:p14="http://schemas.microsoft.com/office/powerpoint/2010/main" val="1517841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option</a:t>
            </a:r>
            <a:r>
              <a:rPr lang="en-US" baseline="0" dirty="0" smtClean="0"/>
              <a:t> for an order check is set for NO here that means the order check is Mandatory.  If there is a YES in the value field, then the order check is enabled and the user can keep it enabled or disable it for themselves.</a:t>
            </a:r>
          </a:p>
          <a:p>
            <a:endParaRPr lang="en-US" dirty="0" smtClean="0"/>
          </a:p>
          <a:p>
            <a:r>
              <a:rPr lang="en-US" dirty="0" smtClean="0"/>
              <a:t>If the user disables the order check even though</a:t>
            </a:r>
            <a:r>
              <a:rPr lang="en-US" baseline="0" dirty="0" smtClean="0"/>
              <a:t> it is enabled for others, the order check will not be viewed or processed for that user.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a:p>
        </p:txBody>
      </p:sp>
    </p:spTree>
    <p:extLst>
      <p:ext uri="{BB962C8B-B14F-4D97-AF65-F5344CB8AC3E}">
        <p14:creationId xmlns:p14="http://schemas.microsoft.com/office/powerpoint/2010/main" val="1175223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option, #18, on our menu is for creating a report on Order</a:t>
            </a:r>
            <a:r>
              <a:rPr lang="en-US" baseline="0" dirty="0" smtClean="0"/>
              <a:t> Check Overrides.  This an administrative report tool for Clinical Informatics or system leadership staff to review reasons people use to override an order check.</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a:p>
        </p:txBody>
      </p:sp>
    </p:spTree>
    <p:extLst>
      <p:ext uri="{BB962C8B-B14F-4D97-AF65-F5344CB8AC3E}">
        <p14:creationId xmlns:p14="http://schemas.microsoft.com/office/powerpoint/2010/main" val="1075961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are 5 </a:t>
            </a:r>
            <a:r>
              <a:rPr lang="en-US" dirty="0" smtClean="0"/>
              <a:t>different reports you can create to display details about </a:t>
            </a:r>
            <a:r>
              <a:rPr lang="en-US" baseline="0" dirty="0" smtClean="0"/>
              <a:t>order check overrides</a:t>
            </a:r>
            <a:r>
              <a:rPr lang="en-US" dirty="0" smtClean="0"/>
              <a:t>.  In this example, I’ve chosen</a:t>
            </a:r>
            <a:r>
              <a:rPr lang="en-US" baseline="0" dirty="0" smtClean="0"/>
              <a:t> to look at option #1. You specify a date/time and a person’s name who overrode the order check.  I’ve selected just one day and we’ll see the results on the next screen.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59</a:t>
            </a:fld>
            <a:endParaRPr lang="en-US"/>
          </a:p>
        </p:txBody>
      </p:sp>
    </p:spTree>
    <p:extLst>
      <p:ext uri="{BB962C8B-B14F-4D97-AF65-F5344CB8AC3E}">
        <p14:creationId xmlns:p14="http://schemas.microsoft.com/office/powerpoint/2010/main" val="428492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checks work by evaluating the requested order against existing patient data.  Most order checks</a:t>
            </a:r>
            <a:r>
              <a:rPr lang="en-US" baseline="0" dirty="0" smtClean="0"/>
              <a:t> are processed via the Order Check Expert System which is based on a set of rules or Medical Logic Modules but a few are processes in the pharmacy, allergy tracking, and order entry packages.</a:t>
            </a:r>
          </a:p>
          <a:p>
            <a:r>
              <a:rPr lang="en-US" baseline="0" dirty="0" smtClean="0"/>
              <a:t>To minimize the system making multiple calls, there are some order checks that, once fired, will not trigger again for 5 minutes.</a:t>
            </a:r>
          </a:p>
          <a:p>
            <a:endParaRPr lang="en-US" baseline="0" dirty="0" smtClean="0"/>
          </a:p>
          <a:p>
            <a:r>
              <a:rPr lang="en-US" baseline="0" dirty="0" smtClean="0"/>
              <a:t>Data caching is another process used to improve the speed of order checks.  The first order check retrieves the patient data from other </a:t>
            </a:r>
            <a:r>
              <a:rPr lang="en-US" baseline="0" dirty="0" err="1" smtClean="0"/>
              <a:t>VistA</a:t>
            </a:r>
            <a:r>
              <a:rPr lang="en-US" baseline="0" dirty="0" smtClean="0"/>
              <a:t> package and keeps it for 5 minutes in the global.  This saves time. An example would be if an order check took 3 seconds to retrieve and there were 12 orders to check, the clinician might have to wait 36 seconds but with data caching the first order check may take 3 seconds but subsequent ones might only be 0.03 seconds for a total of 3.33 seconds.  </a:t>
            </a:r>
          </a:p>
          <a:p>
            <a:endParaRPr lang="en-US" baseline="0" dirty="0" smtClean="0"/>
          </a:p>
          <a:p>
            <a:r>
              <a:rPr lang="en-US" baseline="0" dirty="0" smtClean="0"/>
              <a:t>You can find out more about the order check menu options or parameters in the CPRS Technical manual, Appendix 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pause for a moment to take a look at our poll results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a:t>
            </a:fld>
            <a:endParaRPr lang="en-US"/>
          </a:p>
        </p:txBody>
      </p:sp>
    </p:spTree>
    <p:extLst>
      <p:ext uri="{BB962C8B-B14F-4D97-AF65-F5344CB8AC3E}">
        <p14:creationId xmlns:p14="http://schemas.microsoft.com/office/powerpoint/2010/main" val="8212533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it displays</a:t>
            </a:r>
            <a:r>
              <a:rPr lang="en-US" baseline="0" dirty="0" smtClean="0"/>
              <a:t> a lot of information about the order including the data/time of overriding, the text, the order check that was triggered, and the override reason.  The override reason is the information the provider typed into the required field that we described earlier. Remember the override reason is only required on HIGH danger level alerts.</a:t>
            </a:r>
          </a:p>
          <a:p>
            <a:endParaRPr lang="en-US" baseline="0" dirty="0" smtClean="0"/>
          </a:p>
          <a:p>
            <a:r>
              <a:rPr lang="en-US" baseline="0" dirty="0" smtClean="0"/>
              <a:t>This report is focused on provider behavior in regards to order check management.  It does not include the patient name in this report but does include the Order # so if you need to investigate further, you can go to </a:t>
            </a:r>
            <a:r>
              <a:rPr lang="en-US" baseline="0" dirty="0" err="1" smtClean="0"/>
              <a:t>fileman</a:t>
            </a:r>
            <a:r>
              <a:rPr lang="en-US" baseline="0" dirty="0" smtClean="0"/>
              <a:t> to search the order.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60</a:t>
            </a:fld>
            <a:endParaRPr lang="en-US"/>
          </a:p>
        </p:txBody>
      </p:sp>
    </p:spTree>
    <p:extLst>
      <p:ext uri="{BB962C8B-B14F-4D97-AF65-F5344CB8AC3E}">
        <p14:creationId xmlns:p14="http://schemas.microsoft.com/office/powerpoint/2010/main" val="4008454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also check the second option which will allow us to search a specific</a:t>
            </a:r>
            <a:r>
              <a:rPr lang="en-US" baseline="0" dirty="0" smtClean="0"/>
              <a:t> date range and type of order check.  The order check I selected here is Critical Drug Interaction.</a:t>
            </a:r>
          </a:p>
          <a:p>
            <a:endParaRPr lang="en-US" baseline="0" dirty="0" smtClean="0"/>
          </a:p>
          <a:p>
            <a:r>
              <a:rPr lang="en-US" baseline="0" dirty="0" smtClean="0"/>
              <a:t>A critical drug interaction order check connects with the pharmacy package to determine if the patient is currently receiving a medication that will interact critically with a drug the provider just selected for ordering.  The message indicates a critical drug-drug interaction and is a high danger level</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61</a:t>
            </a:fld>
            <a:endParaRPr lang="en-US"/>
          </a:p>
        </p:txBody>
      </p:sp>
    </p:spTree>
    <p:extLst>
      <p:ext uri="{BB962C8B-B14F-4D97-AF65-F5344CB8AC3E}">
        <p14:creationId xmlns:p14="http://schemas.microsoft.com/office/powerpoint/2010/main" val="4213201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this report are quite interesting.  I reviewed</a:t>
            </a:r>
            <a:r>
              <a:rPr lang="en-US" baseline="0" dirty="0" smtClean="0"/>
              <a:t> several of them before capturing two of them here.  Remember, the override reason is a blank text field in which providers can type pretty much anything.  It is important to educate providers on what is appropriate to put here. </a:t>
            </a:r>
          </a:p>
          <a:p>
            <a:endParaRPr lang="en-US" baseline="0" dirty="0" smtClean="0"/>
          </a:p>
          <a:p>
            <a:r>
              <a:rPr lang="en-US" baseline="0" dirty="0" smtClean="0"/>
              <a:t>Being a nurse, I have a general understanding of what should be put here clinically speaking.  If a site decides a specific order check is of HIGH danger level, then a reason other than “noted” should be input.  I put an example of an appropriate response here as well, “Veteran has been taking medications without any untoward effects”.  </a:t>
            </a:r>
          </a:p>
          <a:p>
            <a:endParaRPr lang="en-US" baseline="0" dirty="0" smtClean="0"/>
          </a:p>
          <a:p>
            <a:r>
              <a:rPr lang="en-US" baseline="0" dirty="0" smtClean="0"/>
              <a:t>Other inappropriate responses I saw on just this one day’s report were: “patient is concerned about refills”, “ARB”, “OK”, or even “GGGG”.  Remember this is in response to an order check for a critical drug to drug interaction.</a:t>
            </a:r>
          </a:p>
          <a:p>
            <a:endParaRPr lang="en-US" baseline="0" dirty="0" smtClean="0"/>
          </a:p>
          <a:p>
            <a:r>
              <a:rPr lang="en-US" baseline="0" dirty="0" smtClean="0"/>
              <a:t>It may be important for sites to review these periodically to determine appropriate educational opportunities or response from pharmacy if inappropriate reasons are entered. Pharmacists also see the order checks and the provider responses before they verify the medication so they </a:t>
            </a:r>
            <a:r>
              <a:rPr lang="en-US" sz="1200" kern="1200" dirty="0" smtClean="0">
                <a:solidFill>
                  <a:schemeClr val="tx1"/>
                </a:solidFill>
                <a:effectLst/>
                <a:latin typeface="+mn-lt"/>
                <a:ea typeface="+mn-ea"/>
                <a:cs typeface="+mn-cs"/>
              </a:rPr>
              <a:t>so they can follow up with the ordering provider if needed.</a:t>
            </a:r>
            <a:r>
              <a:rPr lang="en-US" baseline="0" dirty="0" smtClean="0"/>
              <a:t> </a:t>
            </a:r>
          </a:p>
        </p:txBody>
      </p:sp>
      <p:sp>
        <p:nvSpPr>
          <p:cNvPr id="4" name="Slide Number Placeholder 3"/>
          <p:cNvSpPr>
            <a:spLocks noGrp="1"/>
          </p:cNvSpPr>
          <p:nvPr>
            <p:ph type="sldNum" sz="quarter" idx="10"/>
          </p:nvPr>
        </p:nvSpPr>
        <p:spPr/>
        <p:txBody>
          <a:bodyPr/>
          <a:lstStyle/>
          <a:p>
            <a:fld id="{08AA51C3-518F-4F0D-B932-9AF47A2C9D15}" type="slidenum">
              <a:rPr lang="en-US" smtClean="0"/>
              <a:t>62</a:t>
            </a:fld>
            <a:endParaRPr lang="en-US"/>
          </a:p>
        </p:txBody>
      </p:sp>
    </p:spTree>
    <p:extLst>
      <p:ext uri="{BB962C8B-B14F-4D97-AF65-F5344CB8AC3E}">
        <p14:creationId xmlns:p14="http://schemas.microsoft.com/office/powerpoint/2010/main" val="1490183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previously that I had to use the General Parameters to find out some</a:t>
            </a:r>
            <a:r>
              <a:rPr lang="en-US" baseline="0" dirty="0" smtClean="0"/>
              <a:t> information.  Now I’d like to take a short detour to the General Parameter options that are available to you.  </a:t>
            </a:r>
          </a:p>
          <a:p>
            <a:endParaRPr lang="en-US" baseline="0" dirty="0" smtClean="0"/>
          </a:p>
          <a:p>
            <a:r>
              <a:rPr lang="en-US" baseline="0" dirty="0" smtClean="0"/>
              <a:t>A few points to remember are that all of the parameters related to order checks </a:t>
            </a:r>
          </a:p>
          <a:p>
            <a:pPr marL="171450" indent="-171450">
              <a:buFont typeface="Arial" pitchFamily="34" charset="0"/>
              <a:buChar char="•"/>
            </a:pPr>
            <a:r>
              <a:rPr lang="en-US" baseline="0" dirty="0" smtClean="0"/>
              <a:t>Begin with ORK</a:t>
            </a:r>
          </a:p>
          <a:p>
            <a:pPr marL="171450" indent="-171450">
              <a:buFont typeface="Arial" pitchFamily="34" charset="0"/>
              <a:buChar char="•"/>
            </a:pPr>
            <a:r>
              <a:rPr lang="en-US" baseline="0" dirty="0" smtClean="0"/>
              <a:t>The LV option is to list value and is the safest way to explore the general parameters menu as you won’t be able to accidentally make changes</a:t>
            </a:r>
          </a:p>
          <a:p>
            <a:pPr marL="171450" indent="-171450">
              <a:buFont typeface="Arial" pitchFamily="34" charset="0"/>
              <a:buChar char="•"/>
            </a:pPr>
            <a:r>
              <a:rPr lang="en-US" baseline="0" dirty="0" smtClean="0"/>
              <a:t>If you need to edit an option from this menu, you would choose EP for Edit Parameters but the OC menu is the best place to go to make modifications to order checks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To get to the General Parameters menu, you can follow your menu pathway to the CPRS Configuration (IRM) menu.  If you don’t have access to this menu, you may still have been given the general parameters as a secondary menu option.  I always teach people to use the ^ (up caret) to try to find it so you can type up caret “Gen”.</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63</a:t>
            </a:fld>
            <a:endParaRPr lang="en-US"/>
          </a:p>
        </p:txBody>
      </p:sp>
    </p:spTree>
    <p:extLst>
      <p:ext uri="{BB962C8B-B14F-4D97-AF65-F5344CB8AC3E}">
        <p14:creationId xmlns:p14="http://schemas.microsoft.com/office/powerpoint/2010/main" val="37994431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screen capture, I chose the LV option and typed in “ORK”.  As you can see there is a list of 15 parameters here.  These are very similar to the order checking management menu we just reviewed, including options like scanner height/weight limits, </a:t>
            </a:r>
            <a:r>
              <a:rPr lang="en-US" baseline="0" dirty="0" err="1" smtClean="0"/>
              <a:t>polypharmacy</a:t>
            </a:r>
            <a:r>
              <a:rPr lang="en-US" baseline="0" dirty="0" smtClean="0"/>
              <a:t>, clinical danger level, duplicate orders, etc.</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64</a:t>
            </a:fld>
            <a:endParaRPr lang="en-US"/>
          </a:p>
        </p:txBody>
      </p:sp>
    </p:spTree>
    <p:extLst>
      <p:ext uri="{BB962C8B-B14F-4D97-AF65-F5344CB8AC3E}">
        <p14:creationId xmlns:p14="http://schemas.microsoft.com/office/powerpoint/2010/main" val="29966529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we’re looking at the Clinical Danger Level settings.  As</a:t>
            </a:r>
            <a:r>
              <a:rPr lang="en-US" baseline="0" dirty="0" smtClean="0"/>
              <a:t> you can see here, there are system level and package level settings.</a:t>
            </a:r>
          </a:p>
          <a:p>
            <a:endParaRPr lang="en-US" baseline="0" dirty="0" smtClean="0"/>
          </a:p>
          <a:p>
            <a:r>
              <a:rPr lang="en-US" baseline="0" dirty="0" smtClean="0"/>
              <a:t>The technical manual indicates that a site should never modify the package level settings for the order check parameters.  Sites can change the parameters at the system, division, or other levels.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65</a:t>
            </a:fld>
            <a:endParaRPr lang="en-US"/>
          </a:p>
        </p:txBody>
      </p:sp>
    </p:spTree>
    <p:extLst>
      <p:ext uri="{BB962C8B-B14F-4D97-AF65-F5344CB8AC3E}">
        <p14:creationId xmlns:p14="http://schemas.microsoft.com/office/powerpoint/2010/main" val="217842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list of the values for the option for Orderable Item Duplicate Date Range.  You can see what level the parameter is set at and the instance column displays the orderable item that is identified.  The value is the number of hours that the computer will search back for to see if there is a duplicate order.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66</a:t>
            </a:fld>
            <a:endParaRPr lang="en-US"/>
          </a:p>
        </p:txBody>
      </p:sp>
    </p:spTree>
    <p:extLst>
      <p:ext uri="{BB962C8B-B14F-4D97-AF65-F5344CB8AC3E}">
        <p14:creationId xmlns:p14="http://schemas.microsoft.com/office/powerpoint/2010/main" val="25225929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I’m going</a:t>
            </a:r>
            <a:r>
              <a:rPr lang="en-US" baseline="0" dirty="0" smtClean="0"/>
              <a:t> to show you now is how to edit one of these order check settings through the general parameters menu.  Although you can make changes here, the order checking management menu was created for the CAC to have all the options at their fingertips in one location for easy view and entry.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67</a:t>
            </a:fld>
            <a:endParaRPr lang="en-US"/>
          </a:p>
        </p:txBody>
      </p:sp>
    </p:spTree>
    <p:extLst>
      <p:ext uri="{BB962C8B-B14F-4D97-AF65-F5344CB8AC3E}">
        <p14:creationId xmlns:p14="http://schemas.microsoft.com/office/powerpoint/2010/main" val="37197713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chose</a:t>
            </a:r>
            <a:r>
              <a:rPr lang="en-US" baseline="0" dirty="0" smtClean="0"/>
              <a:t> to highlight the ORK CLINICAL DANGER LEVEL parameter, also known as option #2:  Set Clinical Danger Level for an Order Check.</a:t>
            </a:r>
          </a:p>
          <a:p>
            <a:endParaRPr lang="en-US" baseline="0" dirty="0" smtClean="0"/>
          </a:p>
          <a:p>
            <a:r>
              <a:rPr lang="en-US" baseline="0" dirty="0" smtClean="0"/>
              <a:t>Remember if you type a “?” you can get the list that is already set.</a:t>
            </a:r>
          </a:p>
          <a:p>
            <a:endParaRPr lang="en-US" baseline="0" dirty="0" smtClean="0"/>
          </a:p>
          <a:p>
            <a:r>
              <a:rPr lang="en-US" baseline="0" dirty="0" smtClean="0"/>
              <a:t>All I did was type an “N” at the prompt and the No Allergy Assessment was selected and I entered High as the value.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68</a:t>
            </a:fld>
            <a:endParaRPr lang="en-US"/>
          </a:p>
        </p:txBody>
      </p:sp>
    </p:spTree>
    <p:extLst>
      <p:ext uri="{BB962C8B-B14F-4D97-AF65-F5344CB8AC3E}">
        <p14:creationId xmlns:p14="http://schemas.microsoft.com/office/powerpoint/2010/main" val="36813371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example for setting an order check through the general parameter tools menu.</a:t>
            </a:r>
          </a:p>
          <a:p>
            <a:endParaRPr lang="en-US" baseline="0" dirty="0" smtClean="0"/>
          </a:p>
          <a:p>
            <a:r>
              <a:rPr lang="en-US" baseline="0" dirty="0" smtClean="0"/>
              <a:t>The ORK DUP ORDER RANGE OI is also commonly called the Orderable Item Duplicate Order Range, option #7.  </a:t>
            </a:r>
          </a:p>
          <a:p>
            <a:endParaRPr lang="en-US" baseline="0" dirty="0" smtClean="0"/>
          </a:p>
          <a:p>
            <a:r>
              <a:rPr lang="en-US" baseline="0" dirty="0" smtClean="0"/>
              <a:t>As you can see here, it provides the same levels you have access to on the menu option.  At the Select orderable Item prompt you can enter the name of the item you want to set.  I typed Metformin and then selected #3.  It asks if you want to add this.  Enter “Yes” and then it </a:t>
            </a:r>
            <a:r>
              <a:rPr lang="en-US" baseline="0" dirty="0" err="1" smtClean="0"/>
              <a:t>echos</a:t>
            </a:r>
            <a:r>
              <a:rPr lang="en-US" baseline="0" dirty="0" smtClean="0"/>
              <a:t> back the orderable item with two forward slashes.  Then I set the hours at 48.</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69</a:t>
            </a:fld>
            <a:endParaRPr lang="en-US"/>
          </a:p>
        </p:txBody>
      </p:sp>
    </p:spTree>
    <p:extLst>
      <p:ext uri="{BB962C8B-B14F-4D97-AF65-F5344CB8AC3E}">
        <p14:creationId xmlns:p14="http://schemas.microsoft.com/office/powerpoint/2010/main" val="72335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results,</a:t>
            </a:r>
            <a:r>
              <a:rPr lang="en-US" baseline="0" dirty="0" smtClean="0"/>
              <a:t> explain to the audience why their participation was helpful, or why it was a good learning point before moving on.)</a:t>
            </a:r>
          </a:p>
        </p:txBody>
      </p:sp>
      <p:sp>
        <p:nvSpPr>
          <p:cNvPr id="4" name="Slide Number Placeholder 3"/>
          <p:cNvSpPr>
            <a:spLocks noGrp="1"/>
          </p:cNvSpPr>
          <p:nvPr>
            <p:ph type="sldNum" sz="quarter" idx="10"/>
          </p:nvPr>
        </p:nvSpPr>
        <p:spPr/>
        <p:txBody>
          <a:bodyPr/>
          <a:lstStyle/>
          <a:p>
            <a:fld id="{08AA51C3-518F-4F0D-B932-9AF47A2C9D15}" type="slidenum">
              <a:rPr lang="en-US" smtClean="0"/>
              <a:t>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a:t>
            </a:r>
            <a:r>
              <a:rPr lang="en-US" baseline="0" dirty="0" smtClean="0"/>
              <a:t> Order checks came about a few years ago with the institution of the Remote Data Interoperability or (RDI) project.  This allows a site to link with other VA through the data that is kept in the Health Data Repository (HDR) and also with DOD facilities utilizing the Clinical Health Data Repository or (CHDR).  There are a limited set of order checks available specifically in relation to medication ordering.</a:t>
            </a:r>
          </a:p>
          <a:p>
            <a:endParaRPr lang="en-US" baseline="0" dirty="0" smtClean="0"/>
          </a:p>
          <a:p>
            <a:r>
              <a:rPr lang="en-US" baseline="0" dirty="0" smtClean="0"/>
              <a:t>They include: Allergy Contrast Media Interaction, Allergy-Drug Interaction, Critical Drug Interaction, Duplicate Drug Class Order, Duplicate Drug Order, and Significant Drug Interaction</a:t>
            </a:r>
          </a:p>
          <a:p>
            <a:endParaRPr lang="en-US" baseline="0" dirty="0" smtClean="0"/>
          </a:p>
          <a:p>
            <a:r>
              <a:rPr lang="en-US" baseline="0" dirty="0" smtClean="0"/>
              <a:t>With the RDI, order checks are run against remote outpatient medications for all active outpatient meds or those that are expired or discontinued less than 30 days in the past.</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70</a:t>
            </a:fld>
            <a:endParaRPr lang="en-US"/>
          </a:p>
        </p:txBody>
      </p:sp>
    </p:spTree>
    <p:extLst>
      <p:ext uri="{BB962C8B-B14F-4D97-AF65-F5344CB8AC3E}">
        <p14:creationId xmlns:p14="http://schemas.microsoft.com/office/powerpoint/2010/main" val="37080256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see two different remote alerts.</a:t>
            </a:r>
          </a:p>
          <a:p>
            <a:endParaRPr lang="en-US" baseline="0" dirty="0" smtClean="0"/>
          </a:p>
          <a:p>
            <a:r>
              <a:rPr lang="en-US" baseline="0" dirty="0" smtClean="0"/>
              <a:t>The first shows an order check for an allergy to a drug that was entered at a Remote site.  Note that if the allergy is marked at the local site and a remote site it will say in the parenthesis both local and remote.  In this case, I was trying to show the value of having an allergy at another site, not the local one, so that way when the provider enters an order for a medication that they think is OK because there is no allergy identified locally, they are alerted to a potential danger by the remote site.</a:t>
            </a:r>
          </a:p>
          <a:p>
            <a:endParaRPr lang="en-US" baseline="0" dirty="0" smtClean="0"/>
          </a:p>
          <a:p>
            <a:r>
              <a:rPr lang="en-US" baseline="0" dirty="0" smtClean="0"/>
              <a:t>The second order check was chosen not just for the fact that there was a previous adverse reaction.   It also triggered an alert for Duplicate Drug Order Check and in this case it actually displays the site name here.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71</a:t>
            </a:fld>
            <a:endParaRPr lang="en-US"/>
          </a:p>
        </p:txBody>
      </p:sp>
    </p:spTree>
    <p:extLst>
      <p:ext uri="{BB962C8B-B14F-4D97-AF65-F5344CB8AC3E}">
        <p14:creationId xmlns:p14="http://schemas.microsoft.com/office/powerpoint/2010/main" val="3598469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CPRS</a:t>
            </a:r>
            <a:r>
              <a:rPr lang="en-US" baseline="0" dirty="0" smtClean="0"/>
              <a:t> does not receive a response from CDS (the Clinical Data Service) within a specified time, the above order check will display.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reasons why this may happen are that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-HDR could be down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could be a LAN/WAN problem at your 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patient may not have a national identifier.  The patient has to be matched with MPI (master patient index) for the remote order checking to take place.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screen capture was taken from the test account as an example of what happens when remote</a:t>
            </a:r>
            <a:r>
              <a:rPr lang="en-US" baseline="0" dirty="0" smtClean="0"/>
              <a:t> order checking is not available.  If this alert comes up in your live account, make sure that you can replicate the problem or find several other people who have this problem, and then enter a report to the national helpdesk.</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72</a:t>
            </a:fld>
            <a:endParaRPr lang="en-US"/>
          </a:p>
        </p:txBody>
      </p:sp>
    </p:spTree>
    <p:extLst>
      <p:ext uri="{BB962C8B-B14F-4D97-AF65-F5344CB8AC3E}">
        <p14:creationId xmlns:p14="http://schemas.microsoft.com/office/powerpoint/2010/main" val="794482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Reminders Order Checks, also known as </a:t>
            </a:r>
            <a:r>
              <a:rPr lang="en-US" baseline="0" dirty="0" smtClean="0"/>
              <a:t>“CROCs,” are specialized ways for a site to create their own order checks.</a:t>
            </a:r>
          </a:p>
          <a:p>
            <a:endParaRPr lang="en-US" baseline="0" dirty="0" smtClean="0"/>
          </a:p>
          <a:p>
            <a:r>
              <a:rPr lang="en-US" baseline="0" dirty="0" smtClean="0"/>
              <a:t>This process is beyond a basics level course in order checks. But I wanted to take an opportunity to let you know a little bit about clinical reminder order checks.</a:t>
            </a:r>
          </a:p>
          <a:p>
            <a:endParaRPr lang="en-US" baseline="0" dirty="0" smtClean="0"/>
          </a:p>
          <a:p>
            <a:pPr marL="171450" indent="-171450">
              <a:buFont typeface="Arial" pitchFamily="34" charset="0"/>
              <a:buChar char="•"/>
            </a:pPr>
            <a:r>
              <a:rPr lang="en-US" baseline="0" dirty="0" smtClean="0"/>
              <a:t>Each site can determine what clinical reminder order checks they want to create. For example, if a site determines a specific disease or medication needs to be brought to the attention of an ordering provider, the site can create a CROC.  </a:t>
            </a:r>
          </a:p>
          <a:p>
            <a:pPr marL="171450" indent="-171450">
              <a:buFont typeface="Arial" pitchFamily="34" charset="0"/>
              <a:buChar char="•"/>
            </a:pPr>
            <a:r>
              <a:rPr lang="en-US" baseline="0" dirty="0" smtClean="0"/>
              <a:t>To do this, you use the Clinical Reminders package.  </a:t>
            </a:r>
          </a:p>
          <a:p>
            <a:pPr marL="171450" indent="-171450">
              <a:buFont typeface="Arial" pitchFamily="34" charset="0"/>
              <a:buChar char="•"/>
            </a:pPr>
            <a:r>
              <a:rPr lang="en-US" baseline="0" dirty="0" smtClean="0"/>
              <a:t>And as the specialist, you would create reminder terms, orderable item groups and then specific rules to these terms that if applied and were true, the order check would appear. </a:t>
            </a:r>
          </a:p>
          <a:p>
            <a:pPr marL="171450" indent="-171450">
              <a:buFont typeface="Arial" pitchFamily="34" charset="0"/>
              <a:buChar char="•"/>
            </a:pPr>
            <a:r>
              <a:rPr lang="en-US" baseline="0" dirty="0" smtClean="0"/>
              <a:t>You also get to specify exactly what text appears in the order check window to direct the provider on why the order check is triggered and what to do about it.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The example used in the CPRS User Guide is for narrow angle glaucoma.  Create a reminder term for the diagnosis.  Then create an orderable item group for antihistamines.  When a provider orders an antihistamine on a pt. with narrow angle glaucoma the order check appears that says that the use of first generation antihistamines is contraindicated in the presence of narrow angle glaucoma.</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73</a:t>
            </a:fld>
            <a:endParaRPr lang="en-US"/>
          </a:p>
        </p:txBody>
      </p:sp>
    </p:spTree>
    <p:extLst>
      <p:ext uri="{BB962C8B-B14F-4D97-AF65-F5344CB8AC3E}">
        <p14:creationId xmlns:p14="http://schemas.microsoft.com/office/powerpoint/2010/main" val="106695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a:t>
            </a:r>
            <a:r>
              <a:rPr lang="en-US" baseline="0" dirty="0" smtClean="0"/>
              <a:t> national Clinical reminder order check for </a:t>
            </a:r>
            <a:r>
              <a:rPr lang="en-US" baseline="0" dirty="0" err="1" smtClean="0"/>
              <a:t>Teratogenic</a:t>
            </a:r>
            <a:r>
              <a:rPr lang="en-US" baseline="0" dirty="0" smtClean="0"/>
              <a:t> Medications.</a:t>
            </a:r>
          </a:p>
          <a:p>
            <a:endParaRPr lang="en-US" baseline="0" dirty="0" smtClean="0"/>
          </a:p>
          <a:p>
            <a:r>
              <a:rPr lang="en-US" baseline="0" dirty="0" smtClean="0"/>
              <a:t>There is a large list of medications or drug classes that are identified as potentially causing untoward effects on a developing fetus.  The alert triggers for any drugs that are in this term for females age 12-50 who do not have a hysterectomy or IUD.  There is potential they could be pregnant.  The alert makes the provider aware that pregnancy should be determined and counsel the patient that contraceptives should be used and if they do become pregnant, they should notify their provider right away.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74</a:t>
            </a:fld>
            <a:endParaRPr lang="en-US"/>
          </a:p>
        </p:txBody>
      </p:sp>
    </p:spTree>
    <p:extLst>
      <p:ext uri="{BB962C8B-B14F-4D97-AF65-F5344CB8AC3E}">
        <p14:creationId xmlns:p14="http://schemas.microsoft.com/office/powerpoint/2010/main" val="37944567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example of a customized local</a:t>
            </a:r>
            <a:r>
              <a:rPr lang="en-US" baseline="0" dirty="0" smtClean="0"/>
              <a:t> clinical reminder order check for patients who have an iodine contrast allergy and the provider is ordering a radiology exam that will contain contrast media.  While there is a current allergy-contrast media interactions order check that is triggered, there is not a lot of information.  This customized CROC allows our site to insert extra information to alert the provider to this important situation and tells the provider what to do in this circumstance.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75</a:t>
            </a:fld>
            <a:endParaRPr lang="en-US"/>
          </a:p>
        </p:txBody>
      </p:sp>
    </p:spTree>
    <p:extLst>
      <p:ext uri="{BB962C8B-B14F-4D97-AF65-F5344CB8AC3E}">
        <p14:creationId xmlns:p14="http://schemas.microsoft.com/office/powerpoint/2010/main" val="23227322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a:t>
            </a:r>
            <a:r>
              <a:rPr lang="en-US" baseline="0" dirty="0" smtClean="0"/>
              <a:t> of a local one my site has been working on.  G-6-PD is a hereditary disease that can cause hemolytic crisis if they receive certain drugs.  This order check was created linking the diagnosis of G-6-PD and the group of drugs that could cause blood cells to be destroyed.  If the provider orders one of the medications, this order check appears and gives the important information to the provider.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76</a:t>
            </a:fld>
            <a:endParaRPr lang="en-US"/>
          </a:p>
        </p:txBody>
      </p:sp>
    </p:spTree>
    <p:extLst>
      <p:ext uri="{BB962C8B-B14F-4D97-AF65-F5344CB8AC3E}">
        <p14:creationId xmlns:p14="http://schemas.microsoft.com/office/powerpoint/2010/main" val="934844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option #16?</a:t>
            </a:r>
            <a:r>
              <a:rPr lang="en-US" baseline="0" dirty="0" smtClean="0"/>
              <a:t>  Set Order Checks to be </a:t>
            </a:r>
            <a:r>
              <a:rPr lang="en-US" baseline="0" dirty="0" err="1" smtClean="0"/>
              <a:t>Uneditable</a:t>
            </a:r>
            <a:r>
              <a:rPr lang="en-US" baseline="0" dirty="0" smtClean="0"/>
              <a:t> by User.</a:t>
            </a:r>
          </a:p>
          <a:p>
            <a:endParaRPr lang="en-US" baseline="0" dirty="0" smtClean="0"/>
          </a:p>
          <a:p>
            <a:r>
              <a:rPr lang="en-US" baseline="0" dirty="0" smtClean="0"/>
              <a:t>This is one of the options that affects the order checks a user can receive or choose not to receive.  We’re going to take a look at how clinical staff can review and then modify their own order check settings.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77</a:t>
            </a:fld>
            <a:endParaRPr lang="en-US"/>
          </a:p>
        </p:txBody>
      </p:sp>
    </p:spTree>
    <p:extLst>
      <p:ext uri="{BB962C8B-B14F-4D97-AF65-F5344CB8AC3E}">
        <p14:creationId xmlns:p14="http://schemas.microsoft.com/office/powerpoint/2010/main" val="32788126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the modifications, the user needs to go to the Tools menu and then choose options.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78</a:t>
            </a:fld>
            <a:endParaRPr lang="en-US"/>
          </a:p>
        </p:txBody>
      </p:sp>
    </p:spTree>
    <p:extLst>
      <p:ext uri="{BB962C8B-B14F-4D97-AF65-F5344CB8AC3E}">
        <p14:creationId xmlns:p14="http://schemas.microsoft.com/office/powerpoint/2010/main" val="21653588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window that appears, the user will select the Order Checks tab.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79</a:t>
            </a:fld>
            <a:endParaRPr lang="en-US"/>
          </a:p>
        </p:txBody>
      </p:sp>
    </p:spTree>
    <p:extLst>
      <p:ext uri="{BB962C8B-B14F-4D97-AF65-F5344CB8AC3E}">
        <p14:creationId xmlns:p14="http://schemas.microsoft.com/office/powerpoint/2010/main" val="216535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move on</a:t>
            </a:r>
            <a:endParaRPr lang="en-US" i="1"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window displays some</a:t>
            </a:r>
            <a:r>
              <a:rPr lang="en-US" baseline="0" dirty="0" smtClean="0"/>
              <a:t> of</a:t>
            </a:r>
            <a:r>
              <a:rPr lang="en-US" dirty="0" smtClean="0"/>
              <a:t> the available order checks a user can receive.  Option</a:t>
            </a:r>
            <a:r>
              <a:rPr lang="en-US" baseline="0" dirty="0" smtClean="0"/>
              <a:t> #1 on our menu was to Enable/Disable an Order Check.  If an order check was disabled then it would be disabled here.  If the option is enabled and then marked as </a:t>
            </a:r>
            <a:r>
              <a:rPr lang="en-US" baseline="0" dirty="0" err="1" smtClean="0"/>
              <a:t>uneditable</a:t>
            </a:r>
            <a:r>
              <a:rPr lang="en-US" baseline="0" dirty="0" smtClean="0"/>
              <a:t>, it shows up here as Mandatory.  If an option is enabled and marked editable with menu option #16, then the user can turn the order check on or off depending upon personal preference.</a:t>
            </a:r>
          </a:p>
          <a:p>
            <a:endParaRPr lang="en-US" baseline="0" dirty="0" smtClean="0"/>
          </a:p>
          <a:p>
            <a:r>
              <a:rPr lang="en-US" baseline="0" dirty="0" smtClean="0"/>
              <a:t>On this screen capture several options are “Off” and unchecked.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80</a:t>
            </a:fld>
            <a:endParaRPr lang="en-US"/>
          </a:p>
        </p:txBody>
      </p:sp>
    </p:spTree>
    <p:extLst>
      <p:ext uri="{BB962C8B-B14F-4D97-AF65-F5344CB8AC3E}">
        <p14:creationId xmlns:p14="http://schemas.microsoft.com/office/powerpoint/2010/main" val="5440096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on the bottom of this slide, you can see that I’ve checked the ones that were editable by user and they are now “On”.  Be sure to click apply to save the changes you made.</a:t>
            </a:r>
          </a:p>
          <a:p>
            <a:endParaRPr lang="en-US" baseline="0" dirty="0" smtClean="0"/>
          </a:p>
          <a:p>
            <a:r>
              <a:rPr lang="en-US" baseline="0" dirty="0" smtClean="0"/>
              <a:t>In the case of my facility, you can see that most of the options are marked as Mandatory.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81</a:t>
            </a:fld>
            <a:endParaRPr lang="en-US"/>
          </a:p>
        </p:txBody>
      </p:sp>
    </p:spTree>
    <p:extLst>
      <p:ext uri="{BB962C8B-B14F-4D97-AF65-F5344CB8AC3E}">
        <p14:creationId xmlns:p14="http://schemas.microsoft.com/office/powerpoint/2010/main" val="3239631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few minutes to cover some examples of calls</a:t>
            </a:r>
            <a:r>
              <a:rPr lang="en-US" baseline="0" dirty="0" smtClean="0"/>
              <a:t> you may receive with order checks.</a:t>
            </a:r>
          </a:p>
          <a:p>
            <a:endParaRPr lang="en-US" baseline="0" dirty="0" smtClean="0"/>
          </a:p>
          <a:p>
            <a:r>
              <a:rPr lang="en-US" baseline="0" dirty="0" smtClean="0"/>
              <a:t>You could have problems with order checks that are Unwanted, Missing in action, providers who have difficulty locating information, and a lack of order checking being updated timely.</a:t>
            </a:r>
          </a:p>
          <a:p>
            <a:endParaRPr lang="en-US" baseline="0" dirty="0" smtClean="0"/>
          </a:p>
          <a:p>
            <a:r>
              <a:rPr lang="en-US" baseline="0" dirty="0" smtClean="0"/>
              <a:t>I’d like to go over these potential sticky points and investigate some possible outcomes.</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82</a:t>
            </a:fld>
            <a:endParaRPr lang="en-US"/>
          </a:p>
        </p:txBody>
      </p:sp>
    </p:spTree>
    <p:extLst>
      <p:ext uri="{BB962C8B-B14F-4D97-AF65-F5344CB8AC3E}">
        <p14:creationId xmlns:p14="http://schemas.microsoft.com/office/powerpoint/2010/main" val="854041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hear from providers who wonder why they are receiving an order check.  They don’t understand why it is coming up.  It is an unwanted, annoying order check.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of the examples of these annoyances I received from other CACs include saline injection, prescription shampoos, and eye drops.  What happens is that frequently the order check that triggers is for allergy-drug interactions and after some careful investigation, I’ve discovered the patient may have had an allergy to an obscure ingredient that is indirectly related to the offending drug causing the order check.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provider complains about this type of order check, ask them to provide a screen capture or at a minimum, the order number.  You can go into CPRS to find out in the order details what order check was triggered.  You can also go to </a:t>
            </a:r>
            <a:r>
              <a:rPr lang="en-US" baseline="0" dirty="0" err="1" smtClean="0"/>
              <a:t>fileman</a:t>
            </a:r>
            <a:r>
              <a:rPr lang="en-US" baseline="0" dirty="0" smtClean="0"/>
              <a:t> and inquire into the Order Check Instances file (file #100.05) by the order number.  If you still remain unsure what the order check is related to, you can contact your pharmacy to see if there is anything they can do to find the associated drug information.  It could be possible there is a mistake in the pharmacy package linking items that do not really belong together.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83</a:t>
            </a:fld>
            <a:endParaRPr lang="en-US"/>
          </a:p>
        </p:txBody>
      </p:sp>
    </p:spTree>
    <p:extLst>
      <p:ext uri="{BB962C8B-B14F-4D97-AF65-F5344CB8AC3E}">
        <p14:creationId xmlns:p14="http://schemas.microsoft.com/office/powerpoint/2010/main" val="23648844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People could call reporting that an order check never appeared when they think it should.  We’ll call that a missing order check.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most cases, providers won’t know that the order check should be there, but there could be a possibility that the clinician thinks an order check should have triggered.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Maybe after ordering an antibiotic, the provider realizes the patient is allergic to another antibiotic in a related drug class but no order check triggered.  If they notify you, you can delve deeper and research the chart. </a:t>
            </a:r>
            <a:r>
              <a:rPr lang="en-US" sz="1200" kern="1200" dirty="0" smtClean="0">
                <a:solidFill>
                  <a:schemeClr val="tx1"/>
                </a:solidFill>
                <a:effectLst/>
                <a:latin typeface="+mn-lt"/>
                <a:ea typeface="+mn-ea"/>
                <a:cs typeface="+mn-cs"/>
              </a:rPr>
              <a:t>Did the person choose an allergy causative agent from the drug ingredient </a:t>
            </a:r>
            <a:r>
              <a:rPr lang="en-US" sz="1200" kern="1200" smtClean="0">
                <a:solidFill>
                  <a:schemeClr val="tx1"/>
                </a:solidFill>
                <a:effectLst/>
                <a:latin typeface="+mn-lt"/>
                <a:ea typeface="+mn-ea"/>
                <a:cs typeface="+mn-cs"/>
              </a:rPr>
              <a:t>file? </a:t>
            </a:r>
            <a:r>
              <a:rPr lang="en-US" baseline="0" smtClean="0"/>
              <a:t>If </a:t>
            </a:r>
            <a:r>
              <a:rPr lang="en-US" baseline="0" dirty="0" smtClean="0"/>
              <a:t>this was done, the related allergy-drug interactions order check would not trigger because it is looking at drug classes and the allergy was only entered as an ingredient.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Basically, any time someone raises a question, the best option is to begin with the patient name, the order, and the order check.  From there it may send you down the rabbit hole into other pathways including contacting pharmacy or lab ADPACs.  Be sure to take as many notes as you can and use your options to phone a friend, poll the audience or your tools to give yourself a hint.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84</a:t>
            </a:fld>
            <a:endParaRPr lang="en-US"/>
          </a:p>
        </p:txBody>
      </p:sp>
    </p:spTree>
    <p:extLst>
      <p:ext uri="{BB962C8B-B14F-4D97-AF65-F5344CB8AC3E}">
        <p14:creationId xmlns:p14="http://schemas.microsoft.com/office/powerpoint/2010/main" val="34372342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may have trouble locating where they can find information about an order check.</a:t>
            </a:r>
          </a:p>
          <a:p>
            <a:endParaRPr lang="en-US" dirty="0" smtClean="0"/>
          </a:p>
          <a:p>
            <a:r>
              <a:rPr lang="en-US" dirty="0" smtClean="0"/>
              <a:t>Remember, they can find information out</a:t>
            </a:r>
            <a:r>
              <a:rPr lang="en-US" baseline="0" dirty="0" smtClean="0"/>
              <a:t> by viewing the order details and see what order checks were triggered, the danger level, the information text and any pertinent information like lab results.</a:t>
            </a:r>
          </a:p>
          <a:p>
            <a:endParaRPr lang="en-US" baseline="0" dirty="0" smtClean="0"/>
          </a:p>
          <a:p>
            <a:r>
              <a:rPr lang="en-US" baseline="0" dirty="0" smtClean="0"/>
              <a:t>If they don’t understand something, encourage them to call the CAC staff for clarification.  Tools that you can use, aside from the order checking management menu, are the general parameters menu, </a:t>
            </a:r>
            <a:r>
              <a:rPr lang="en-US" baseline="0" dirty="0" err="1" smtClean="0"/>
              <a:t>fileman</a:t>
            </a:r>
            <a:r>
              <a:rPr lang="en-US" baseline="0" dirty="0" smtClean="0"/>
              <a:t>, and content from the </a:t>
            </a:r>
            <a:r>
              <a:rPr lang="en-US" baseline="0" dirty="0" err="1" smtClean="0"/>
              <a:t>va</a:t>
            </a:r>
            <a:r>
              <a:rPr lang="en-US" baseline="0" dirty="0" smtClean="0"/>
              <a:t> document library (the </a:t>
            </a:r>
            <a:r>
              <a:rPr lang="en-US" baseline="0" dirty="0" err="1" smtClean="0"/>
              <a:t>vdl</a:t>
            </a:r>
            <a:r>
              <a:rPr lang="en-US" baseline="0" dirty="0" smtClean="0"/>
              <a:t>) as much of the content for this class was found in the CPRS user guide and technical manual.</a:t>
            </a:r>
          </a:p>
        </p:txBody>
      </p:sp>
      <p:sp>
        <p:nvSpPr>
          <p:cNvPr id="4" name="Slide Number Placeholder 3"/>
          <p:cNvSpPr>
            <a:spLocks noGrp="1"/>
          </p:cNvSpPr>
          <p:nvPr>
            <p:ph type="sldNum" sz="quarter" idx="10"/>
          </p:nvPr>
        </p:nvSpPr>
        <p:spPr/>
        <p:txBody>
          <a:bodyPr/>
          <a:lstStyle/>
          <a:p>
            <a:fld id="{08AA51C3-518F-4F0D-B932-9AF47A2C9D15}" type="slidenum">
              <a:rPr lang="en-US" smtClean="0"/>
              <a:t>85</a:t>
            </a:fld>
            <a:endParaRPr lang="en-US"/>
          </a:p>
        </p:txBody>
      </p:sp>
    </p:spTree>
    <p:extLst>
      <p:ext uri="{BB962C8B-B14F-4D97-AF65-F5344CB8AC3E}">
        <p14:creationId xmlns:p14="http://schemas.microsoft.com/office/powerpoint/2010/main" val="12799743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could be issues that order checks are not triggered appropriately because the order check menu options should be updated.  Remember the option to edit site local terms?  If the pharmacy or lab package has updated certain items, there is potential that they are not mapped and therefore will not trigger an order check.  When that patient safety item came out where we had to check all the mapping of the local items to the national terms, none of the CACs in my service had ever really done this before so it was an opportunity to learn more about order checking and review what was mapped to the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suggest that your Informatics team implement a plan to periodically review the settings for many of these order check options.  There should probably be interdisciplinary involvement to address issues and ideas.  Like I mentioned before, much of what is found on this menu was originally set-up when CPRS began and there is often little need to return to the menu and make changes but routine review can prevent potential problems related to order checks.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have a general knowledge of this menu so that you are equipped to answer the periodic questions that can arise leading you to poke around this menu to see what your site has for current settings, problem solve and come up with appropriate resolutions.</a:t>
            </a:r>
          </a:p>
        </p:txBody>
      </p:sp>
      <p:sp>
        <p:nvSpPr>
          <p:cNvPr id="4" name="Slide Number Placeholder 3"/>
          <p:cNvSpPr>
            <a:spLocks noGrp="1"/>
          </p:cNvSpPr>
          <p:nvPr>
            <p:ph type="sldNum" sz="quarter" idx="10"/>
          </p:nvPr>
        </p:nvSpPr>
        <p:spPr/>
        <p:txBody>
          <a:bodyPr/>
          <a:lstStyle/>
          <a:p>
            <a:fld id="{08AA51C3-518F-4F0D-B932-9AF47A2C9D15}" type="slidenum">
              <a:rPr lang="en-US" smtClean="0"/>
              <a:t>86</a:t>
            </a:fld>
            <a:endParaRPr lang="en-US"/>
          </a:p>
        </p:txBody>
      </p:sp>
    </p:spTree>
    <p:extLst>
      <p:ext uri="{BB962C8B-B14F-4D97-AF65-F5344CB8AC3E}">
        <p14:creationId xmlns:p14="http://schemas.microsoft.com/office/powerpoint/2010/main" val="2849558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are drawing to the close of our class, we’ll have time for you to ask some questions and get some answers.  Thank you for allowing me the opportunity to present the content on order checks today.</a:t>
            </a:r>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p:txBody>
      </p:sp>
      <p:sp>
        <p:nvSpPr>
          <p:cNvPr id="4" name="Slide Number Placeholder 3"/>
          <p:cNvSpPr>
            <a:spLocks noGrp="1"/>
          </p:cNvSpPr>
          <p:nvPr>
            <p:ph type="sldNum" sz="quarter" idx="10"/>
          </p:nvPr>
        </p:nvSpPr>
        <p:spPr/>
        <p:txBody>
          <a:bodyPr/>
          <a:lstStyle/>
          <a:p>
            <a:fld id="{08AA51C3-518F-4F0D-B932-9AF47A2C9D15}" type="slidenum">
              <a:rPr lang="en-US" smtClean="0"/>
              <a:t>87</a:t>
            </a:fld>
            <a:endParaRPr lang="en-US"/>
          </a:p>
        </p:txBody>
      </p:sp>
    </p:spTree>
    <p:extLst>
      <p:ext uri="{BB962C8B-B14F-4D97-AF65-F5344CB8AC3E}">
        <p14:creationId xmlns:p14="http://schemas.microsoft.com/office/powerpoint/2010/main" val="176127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where</a:t>
            </a:r>
            <a:r>
              <a:rPr lang="en-US" baseline="0" dirty="0" smtClean="0"/>
              <a:t> you are from, this is the set of tools you use for Order Checking Management. </a:t>
            </a:r>
          </a:p>
          <a:p>
            <a:endParaRPr lang="en-US" baseline="0" dirty="0" smtClean="0"/>
          </a:p>
          <a:p>
            <a:r>
              <a:rPr lang="en-US" baseline="0" dirty="0" smtClean="0"/>
              <a:t>To get to this menu you’ll have to follow your menu pathway to get to the CPRS Configuration (Clinical Coordinator’s) menu options.</a:t>
            </a:r>
          </a:p>
          <a:p>
            <a:endParaRPr lang="en-US" baseline="0" dirty="0" smtClean="0"/>
          </a:p>
          <a:p>
            <a:r>
              <a:rPr lang="en-US" baseline="0" dirty="0" smtClean="0"/>
              <a:t>From there you select the option OC.  Your menu should be the same or very similar to the above. </a:t>
            </a:r>
          </a:p>
          <a:p>
            <a:endParaRPr lang="en-US" baseline="0" dirty="0" smtClean="0"/>
          </a:p>
          <a:p>
            <a:r>
              <a:rPr lang="en-US" baseline="0" dirty="0" smtClean="0"/>
              <a:t>You may notice during your virtual </a:t>
            </a:r>
            <a:r>
              <a:rPr lang="en-US" baseline="0" dirty="0" err="1" smtClean="0"/>
              <a:t>VeHU</a:t>
            </a:r>
            <a:r>
              <a:rPr lang="en-US" baseline="0" dirty="0" smtClean="0"/>
              <a:t> classes in regards to </a:t>
            </a:r>
            <a:r>
              <a:rPr lang="en-US" baseline="0" dirty="0" err="1" smtClean="0"/>
              <a:t>VistA</a:t>
            </a:r>
            <a:r>
              <a:rPr lang="en-US" baseline="0" dirty="0" smtClean="0"/>
              <a:t> menu options that yours may vary slightly.  It all depends on your facility.  Some CACs have different access than others and some sites have created other routines or options that are added on.  But in general, the above should be the core Order Checking Management Menu options.</a:t>
            </a:r>
          </a:p>
          <a:p>
            <a:endParaRPr lang="en-US" baseline="0" dirty="0" smtClean="0"/>
          </a:p>
          <a:p>
            <a:r>
              <a:rPr lang="en-US" baseline="0" dirty="0" smtClean="0"/>
              <a:t>We’ll refer back to this main menu throughout the class today.  For many of the options you can make setting changes by user, location, service, division, package or system.  One thing I learned while preparing for this class is that parameters that have a “location” are for inpatient locations only.  So if you set it for an outpatient location, it will be ignored.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purposes of today’s class we’ll make our adjustments at the system level.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a:p>
        </p:txBody>
      </p:sp>
    </p:spTree>
    <p:extLst>
      <p:ext uri="{BB962C8B-B14F-4D97-AF65-F5344CB8AC3E}">
        <p14:creationId xmlns:p14="http://schemas.microsoft.com/office/powerpoint/2010/main" val="376940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2286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9796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7539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185CCE14-1DF4-4AB1-89CF-5019CD6F0496}"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149907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A4B967E5-C810-4418-AAF6-FCFC696B1BF3}"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142170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0952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9407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9643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1713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9378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3700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3707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2381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10/2/2012</a:t>
            </a:r>
            <a:endParaRPr lang="en-US">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Peter D. Mills Ph.D.                                 VISN 1 Patient Safety Center                                                               </a:t>
            </a:r>
            <a:endParaRPr lang="en-US">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a:solidFill>
                <a:prstClr val="white">
                  <a:tint val="75000"/>
                </a:prstClr>
              </a:solidFill>
              <a:latin typeface="Times New Roman" pitchFamily="18" charset="0"/>
            </a:endParaRPr>
          </a:p>
        </p:txBody>
      </p:sp>
    </p:spTree>
    <p:extLst>
      <p:ext uri="{BB962C8B-B14F-4D97-AF65-F5344CB8AC3E}">
        <p14:creationId xmlns:p14="http://schemas.microsoft.com/office/powerpoint/2010/main" val="411522028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86.wmf"/></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Bethann Greenawalt, MSN, RN-BC</a:t>
            </a:r>
            <a:endParaRPr lang="en-US" dirty="0"/>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5587"/>
            <a:ext cx="7772400" cy="1470025"/>
          </a:xfrm>
        </p:spPr>
        <p:txBody>
          <a:bodyPr/>
          <a:lstStyle/>
          <a:p>
            <a:r>
              <a:rPr lang="en-US" dirty="0" smtClean="0"/>
              <a:t>Back to Basics: Order Checks</a:t>
            </a:r>
            <a:endParaRPr lang="en-US" dirty="0"/>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S Configuration (Clinical Coordinator’s) main menu options, Enable/Disable and Orde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783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PRS Configuration (Clinical Coordinator’s) main menu options, Value: Enabled//"/>
          <p:cNvPicPr>
            <a:picLocks noChangeAspect="1" noChangeArrowheads="1"/>
          </p:cNvPicPr>
          <p:nvPr/>
        </p:nvPicPr>
        <p:blipFill rotWithShape="1">
          <a:blip r:embed="rId3">
            <a:extLst>
              <a:ext uri="{28A0092B-C50C-407E-A947-70E740481C1C}">
                <a14:useLocalDpi xmlns:a14="http://schemas.microsoft.com/office/drawing/2010/main" val="0"/>
              </a:ext>
            </a:extLst>
          </a:blip>
          <a:srcRect l="3719" t="14312" r="6334" b="21794"/>
          <a:stretch/>
        </p:blipFill>
        <p:spPr bwMode="auto">
          <a:xfrm>
            <a:off x="0" y="0"/>
            <a:ext cx="912601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descr="Order Check prompt; select the value prompt then enter your selection for Enabled or Disab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0"/>
            <a:ext cx="9126018" cy="121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descr="arrow pointing to Value: Enabled"/>
          <p:cNvSpPr/>
          <p:nvPr/>
        </p:nvSpPr>
        <p:spPr>
          <a:xfrm rot="10188761">
            <a:off x="2042255" y="6273844"/>
            <a:ext cx="1265603" cy="40451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51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Clinical Danger Level for an Order Check main menu "/>
          <p:cNvPicPr>
            <a:picLocks noChangeAspect="1" noChangeArrowheads="1"/>
          </p:cNvPicPr>
          <p:nvPr/>
        </p:nvPicPr>
        <p:blipFill rotWithShape="1">
          <a:blip r:embed="rId3">
            <a:extLst>
              <a:ext uri="{28A0092B-C50C-407E-A947-70E740481C1C}">
                <a14:useLocalDpi xmlns:a14="http://schemas.microsoft.com/office/drawing/2010/main" val="0"/>
              </a:ext>
            </a:extLst>
          </a:blip>
          <a:srcRect b="67925"/>
          <a:stretch/>
        </p:blipFill>
        <p:spPr bwMode="auto">
          <a:xfrm>
            <a:off x="0" y="0"/>
            <a:ext cx="9144000" cy="214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lightning bol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644" y="2149433"/>
            <a:ext cx="4694711" cy="469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8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llergy-Drug Interaction orde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 y="5486400"/>
            <a:ext cx="9174750"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descr="arrow"/>
          <p:cNvSpPr/>
          <p:nvPr/>
        </p:nvSpPr>
        <p:spPr>
          <a:xfrm rot="10335185">
            <a:off x="1776620" y="6096837"/>
            <a:ext cx="1727472" cy="47331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026" name="Picture 2" descr="CPRS Configuration (Clinical Coordinator’s) main menu options, Value: 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 y="0"/>
            <a:ext cx="915353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898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S order check override windo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descr="left arrow pointing to order check override window "/>
          <p:cNvSpPr/>
          <p:nvPr/>
        </p:nvSpPr>
        <p:spPr>
          <a:xfrm rot="20236369">
            <a:off x="3530956" y="4086945"/>
            <a:ext cx="2354916" cy="658325"/>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29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 scann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1" y="0"/>
            <a:ext cx="9144000" cy="6858000"/>
          </a:xfrm>
          <a:prstGeom prst="rect">
            <a:avLst/>
          </a:prstGeom>
        </p:spPr>
      </p:pic>
      <p:pic>
        <p:nvPicPr>
          <p:cNvPr id="3" name="Picture 2" descr="CT Scanner and MRI scanner height and weight limit ent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794" y="3257384"/>
            <a:ext cx="6868089"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03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T Scanner height limit value set to 84 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9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029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 Scanner height limit value set to 84 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9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order check dialog box with text the “patient may be too tall for the CT scanne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6553200" cy="230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556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T Scanner weight limit value set to 450 p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8160"/>
            <a:ext cx="9144000" cy="149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T Scanner height limit value set to 84 in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9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order check dialog box with text the “patient may be too tall for the CT sc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6553200" cy="230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545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T Scanner weight limit value set to 450 p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8160"/>
            <a:ext cx="9144000" cy="149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order check dialog box with text the “patient may be too heavy for the CT 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216" y="4560447"/>
            <a:ext cx="6516584" cy="230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descr="CT Scanner height limit value set to 84 inch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49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order check dialog box with text the “patient may be too tall for the CT sc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066800"/>
            <a:ext cx="6553200" cy="230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29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board check ic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077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RI Scanner height limit value set to 84 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0" y="152401"/>
            <a:ext cx="8899440" cy="122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817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0" y="152401"/>
            <a:ext cx="8899440" cy="122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order check dialog box with text the “patient may be too tall for the MRI 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56" y="1066800"/>
            <a:ext cx="67567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33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RI Scanner weight limit value set to 300 p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8" y="3505200"/>
            <a:ext cx="8899441" cy="11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order check dialog box with text the “patient may be too tall for the CT 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60" y="152401"/>
            <a:ext cx="8899440" cy="122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order check dialog box with text the “patient may be too tall for the MRI sc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456" y="1066800"/>
            <a:ext cx="67567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74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RI Scanner weight limit value set to 300 p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8" y="3505200"/>
            <a:ext cx="8899441" cy="11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order check dialog box with text the “patient may be too heavy for the MRI sc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982" y="4454442"/>
            <a:ext cx="6795901" cy="24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60" y="152401"/>
            <a:ext cx="8899440" cy="122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descr="order check dialog box with text the “patient may be too tall for the MRI sc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456" y="1066800"/>
            <a:ext cx="67567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585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4000" dirty="0" smtClean="0"/>
              <a:t>How frequently have you modified order check settings?</a:t>
            </a:r>
          </a:p>
          <a:p>
            <a:pPr marL="0" indent="0">
              <a:buNone/>
            </a:pPr>
            <a:endParaRPr lang="en-US" sz="4000" dirty="0" smtClean="0"/>
          </a:p>
          <a:p>
            <a:pPr marL="1314450" lvl="2" indent="-514350">
              <a:buFont typeface="+mj-lt"/>
              <a:buAutoNum type="alphaUcPeriod"/>
            </a:pPr>
            <a:r>
              <a:rPr lang="en-US" sz="3600" dirty="0" smtClean="0"/>
              <a:t>Never</a:t>
            </a:r>
          </a:p>
          <a:p>
            <a:pPr marL="1314450" lvl="2" indent="-514350">
              <a:buFont typeface="+mj-lt"/>
              <a:buAutoNum type="alphaUcPeriod"/>
            </a:pPr>
            <a:r>
              <a:rPr lang="en-US" sz="3600" dirty="0" smtClean="0"/>
              <a:t>A few times</a:t>
            </a:r>
          </a:p>
          <a:p>
            <a:pPr marL="1314450" lvl="2" indent="-514350">
              <a:buFont typeface="+mj-lt"/>
              <a:buAutoNum type="alphaUcPeriod"/>
            </a:pPr>
            <a:r>
              <a:rPr lang="en-US" sz="3600" dirty="0" smtClean="0"/>
              <a:t>Regularly</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75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ppointment book close up"/>
          <p:cNvPicPr>
            <a:picLocks noChangeAspect="1" noChangeArrowheads="1"/>
          </p:cNvPicPr>
          <p:nvPr/>
        </p:nvPicPr>
        <p:blipFill rotWithShape="1">
          <a:blip r:embed="rId3">
            <a:extLst>
              <a:ext uri="{28A0092B-C50C-407E-A947-70E740481C1C}">
                <a14:useLocalDpi xmlns:a14="http://schemas.microsoft.com/office/drawing/2010/main" val="0"/>
              </a:ext>
            </a:extLst>
          </a:blip>
          <a:srcRect t="10574" b="29087"/>
          <a:stretch/>
        </p:blipFill>
        <p:spPr bwMode="auto">
          <a:xfrm>
            <a:off x="1" y="-31844"/>
            <a:ext cx="9144000" cy="687376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plicate order codes, options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066800"/>
            <a:ext cx="9159766" cy="161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461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PRS: Setting orderable item duplicate order range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9" y="0"/>
            <a:ext cx="916880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967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Order Checking ialog box: triggering the duplicate order range for acetaminop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 y="1219200"/>
            <a:ext cx="9144000" cy="310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green 3D check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00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81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stamped on page"/>
          <p:cNvPicPr>
            <a:picLocks noChangeAspect="1"/>
          </p:cNvPicPr>
          <p:nvPr/>
        </p:nvPicPr>
        <p:blipFill rotWithShape="1">
          <a:blip r:embed="rId3" cstate="print">
            <a:extLst>
              <a:ext uri="{28A0092B-C50C-407E-A947-70E740481C1C}">
                <a14:useLocalDpi xmlns:a14="http://schemas.microsoft.com/office/drawing/2010/main" val="0"/>
              </a:ext>
            </a:extLst>
          </a:blip>
          <a:srcRect r="4114" b="20881"/>
          <a:stretch/>
        </p:blipFill>
        <p:spPr>
          <a:xfrm>
            <a:off x="1" y="1524000"/>
            <a:ext cx="9144000" cy="5334000"/>
          </a:xfrm>
          <a:prstGeom prst="rect">
            <a:avLst/>
          </a:prstGeom>
        </p:spPr>
      </p:pic>
      <p:pic>
        <p:nvPicPr>
          <p:cNvPr id="22532" name="Picture 4" descr="duplicate lab orders range set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6"/>
            <a:ext cx="9144000" cy="15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descr="Order Checking dialog box"/>
          <p:cNvPicPr>
            <a:picLocks noChangeAspect="1" noChangeArrowheads="1"/>
          </p:cNvPicPr>
          <p:nvPr/>
        </p:nvPicPr>
        <p:blipFill rotWithShape="1">
          <a:blip r:embed="rId5">
            <a:extLst>
              <a:ext uri="{28A0092B-C50C-407E-A947-70E740481C1C}">
                <a14:useLocalDpi xmlns:a14="http://schemas.microsoft.com/office/drawing/2010/main" val="0"/>
              </a:ext>
            </a:extLst>
          </a:blip>
          <a:srcRect b="53485"/>
          <a:stretch/>
        </p:blipFill>
        <p:spPr bwMode="auto">
          <a:xfrm>
            <a:off x="1371600" y="1376917"/>
            <a:ext cx="7772400" cy="127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077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uplicate radiology order date ran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 y="686974"/>
            <a:ext cx="9138062" cy="148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descr="Order Checking dialog box, radiology 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38" y="2438400"/>
            <a:ext cx="836066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12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4000" dirty="0" smtClean="0"/>
              <a:t>What is your Informatics background?</a:t>
            </a:r>
          </a:p>
          <a:p>
            <a:pPr marL="0" indent="0">
              <a:buNone/>
            </a:pPr>
            <a:endParaRPr lang="en-US" sz="4000" dirty="0" smtClean="0"/>
          </a:p>
          <a:p>
            <a:pPr marL="1314450" lvl="2" indent="-514350">
              <a:buFont typeface="+mj-lt"/>
              <a:buAutoNum type="alphaUcPeriod"/>
            </a:pPr>
            <a:r>
              <a:rPr lang="en-US" sz="3600" dirty="0" smtClean="0"/>
              <a:t>New CAC/HIS</a:t>
            </a:r>
          </a:p>
          <a:p>
            <a:pPr marL="1314450" lvl="2" indent="-514350">
              <a:buFont typeface="+mj-lt"/>
              <a:buAutoNum type="alphaUcPeriod"/>
            </a:pPr>
            <a:r>
              <a:rPr lang="en-US" sz="3600" dirty="0" smtClean="0"/>
              <a:t>Seasoned CAC/HIS</a:t>
            </a:r>
          </a:p>
          <a:p>
            <a:pPr marL="1314450" lvl="2" indent="-514350">
              <a:buFont typeface="+mj-lt"/>
              <a:buAutoNum type="alphaUcPeriod"/>
            </a:pPr>
            <a:r>
              <a:rPr lang="en-US" sz="3600" dirty="0" smtClean="0"/>
              <a:t>Service ADPAC</a:t>
            </a:r>
          </a:p>
          <a:p>
            <a:pPr marL="13144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728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ever&#10;A few times&#10;Regularly&#10;"/>
          <p:cNvSpPr txBox="1"/>
          <p:nvPr/>
        </p:nvSpPr>
        <p:spPr>
          <a:xfrm>
            <a:off x="0" y="2514600"/>
            <a:ext cx="2762872" cy="1815882"/>
          </a:xfrm>
          <a:prstGeom prst="rect">
            <a:avLst/>
          </a:prstGeom>
          <a:noFill/>
        </p:spPr>
        <p:txBody>
          <a:bodyPr wrap="none" rtlCol="0">
            <a:spAutoFit/>
          </a:bodyPr>
          <a:lstStyle/>
          <a:p>
            <a:pPr marL="857250" lvl="1" indent="-514350">
              <a:buFont typeface="+mj-lt"/>
              <a:buAutoNum type="alphaUcPeriod"/>
            </a:pPr>
            <a:r>
              <a:rPr lang="en-US" sz="2800" dirty="0"/>
              <a:t>Never</a:t>
            </a:r>
          </a:p>
          <a:p>
            <a:pPr marL="857250" lvl="1" indent="-514350">
              <a:buFont typeface="+mj-lt"/>
              <a:buAutoNum type="alphaUcPeriod"/>
            </a:pPr>
            <a:r>
              <a:rPr lang="en-US" sz="2800" dirty="0"/>
              <a:t>A few times</a:t>
            </a:r>
          </a:p>
          <a:p>
            <a:pPr marL="857250" lvl="1" indent="-514350">
              <a:buFont typeface="+mj-lt"/>
              <a:buAutoNum type="alphaUcPeriod"/>
            </a:pPr>
            <a:r>
              <a:rPr lang="en-US" sz="2800" dirty="0"/>
              <a:t>Regularly</a:t>
            </a:r>
          </a:p>
          <a:p>
            <a:endParaRPr lang="en-US" sz="2800" dirty="0"/>
          </a:p>
        </p:txBody>
      </p:sp>
      <p:sp>
        <p:nvSpPr>
          <p:cNvPr id="5" name="Content Placeholder 4"/>
          <p:cNvSpPr>
            <a:spLocks noGrp="1"/>
          </p:cNvSpPr>
          <p:nvPr>
            <p:ph idx="1"/>
          </p:nvPr>
        </p:nvSpPr>
        <p:spPr>
          <a:xfrm>
            <a:off x="457200" y="1600201"/>
            <a:ext cx="8229600" cy="838200"/>
          </a:xfrm>
        </p:spPr>
        <p:txBody>
          <a:bodyPr>
            <a:normAutofit fontScale="92500"/>
          </a:bodyPr>
          <a:lstStyle/>
          <a:p>
            <a:pPr marL="0" indent="0" algn="ctr">
              <a:buNone/>
            </a:pPr>
            <a:r>
              <a:rPr lang="en-US" sz="2800" dirty="0"/>
              <a:t>How frequently have you modified order check settings?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54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ever&#10;A few times&#10;Regularly&#10;"/>
          <p:cNvSpPr txBox="1"/>
          <p:nvPr/>
        </p:nvSpPr>
        <p:spPr>
          <a:xfrm>
            <a:off x="0" y="2514600"/>
            <a:ext cx="2762872" cy="1815882"/>
          </a:xfrm>
          <a:prstGeom prst="rect">
            <a:avLst/>
          </a:prstGeom>
          <a:noFill/>
        </p:spPr>
        <p:txBody>
          <a:bodyPr wrap="none" rtlCol="0">
            <a:spAutoFit/>
          </a:bodyPr>
          <a:lstStyle/>
          <a:p>
            <a:pPr marL="857250" lvl="1" indent="-514350">
              <a:buFont typeface="+mj-lt"/>
              <a:buAutoNum type="alphaUcPeriod"/>
            </a:pPr>
            <a:r>
              <a:rPr lang="en-US" sz="2800" dirty="0"/>
              <a:t>Never</a:t>
            </a:r>
          </a:p>
          <a:p>
            <a:pPr marL="857250" lvl="1" indent="-514350">
              <a:buFont typeface="+mj-lt"/>
              <a:buAutoNum type="alphaUcPeriod"/>
            </a:pPr>
            <a:r>
              <a:rPr lang="en-US" sz="2800" dirty="0"/>
              <a:t>A few times</a:t>
            </a:r>
          </a:p>
          <a:p>
            <a:pPr marL="857250" lvl="1" indent="-514350">
              <a:buFont typeface="+mj-lt"/>
              <a:buAutoNum type="alphaUcPeriod"/>
            </a:pPr>
            <a:r>
              <a:rPr lang="en-US" sz="2800" dirty="0"/>
              <a:t>Regularly</a:t>
            </a:r>
          </a:p>
          <a:p>
            <a:endParaRPr lang="en-US" sz="2800" dirty="0"/>
          </a:p>
        </p:txBody>
      </p:sp>
      <p:sp>
        <p:nvSpPr>
          <p:cNvPr id="5" name="Content Placeholder 4"/>
          <p:cNvSpPr>
            <a:spLocks noGrp="1"/>
          </p:cNvSpPr>
          <p:nvPr>
            <p:ph idx="1"/>
          </p:nvPr>
        </p:nvSpPr>
        <p:spPr>
          <a:xfrm>
            <a:off x="457200" y="1600201"/>
            <a:ext cx="8229600" cy="838200"/>
          </a:xfrm>
        </p:spPr>
        <p:txBody>
          <a:bodyPr>
            <a:normAutofit fontScale="92500"/>
          </a:bodyPr>
          <a:lstStyle/>
          <a:p>
            <a:pPr marL="0" indent="0" algn="ctr">
              <a:buNone/>
            </a:pPr>
            <a:r>
              <a:rPr lang="en-US" sz="2800" dirty="0"/>
              <a:t>How frequently have you modified order check settings?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65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RS Configuration screen, enable or disable the order checking system, option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94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nable or Disable Order check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 y="685800"/>
            <a:ext cx="9149316" cy="166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power butt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4343400" cy="428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71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RS Configuration screen, Enable or Disable Debug Message Logging o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64"/>
            <a:ext cx="9120816" cy="668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582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S Enable or Disable debug lo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1" cy="300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quot;no&quot; or &quot;banned&quot; symbol through a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41996"/>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57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PRS Configuration Display the Order Checks a User Can Receive menu op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9832"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146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S meu, Select Order Checking Mgmt Menu: Display the Order Checks a User Can Receive menu option, user name entered, two slashes after user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523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RS Configuration Edit Site Local Te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05"/>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075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S screen, 10 terms chosen to map locally and then what tests were mapped to the term for serum creatinine"/>
          <p:cNvPicPr>
            <a:picLocks noChangeAspect="1" noChangeArrowheads="1"/>
          </p:cNvPicPr>
          <p:nvPr/>
        </p:nvPicPr>
        <p:blipFill rotWithShape="1">
          <a:blip r:embed="rId3">
            <a:extLst>
              <a:ext uri="{28A0092B-C50C-407E-A947-70E740481C1C}">
                <a14:useLocalDpi xmlns:a14="http://schemas.microsoft.com/office/drawing/2010/main" val="0"/>
              </a:ext>
            </a:extLst>
          </a:blip>
          <a:srcRect l="46" t="10676"/>
          <a:stretch/>
        </p:blipFill>
        <p:spPr bwMode="auto">
          <a:xfrm>
            <a:off x="0" y="1"/>
            <a:ext cx="9144000" cy="470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PRS select national term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 y="4423144"/>
            <a:ext cx="9148213" cy="243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descr="arrow highlighting Serum Creatinine"/>
          <p:cNvSpPr/>
          <p:nvPr/>
        </p:nvSpPr>
        <p:spPr>
          <a:xfrm rot="10335185">
            <a:off x="3910218" y="4305270"/>
            <a:ext cx="1727472" cy="47331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78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descr="Choose&#10;Text&#10;Design"/>
          <p:cNvGraphicFramePr>
            <a:graphicFrameLocks/>
          </p:cNvGraphicFramePr>
          <p:nvPr>
            <p:extLst>
              <p:ext uri="{D42A27DB-BD31-4B8C-83A1-F6EECF244321}">
                <p14:modId xmlns:p14="http://schemas.microsoft.com/office/powerpoint/2010/main" val="2211765967"/>
              </p:ext>
            </p:extLst>
          </p:nvPr>
        </p:nvGraphicFramePr>
        <p:xfrm>
          <a:off x="-685800" y="1115704"/>
          <a:ext cx="10363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rmAutofit/>
          </a:bodyPr>
          <a:lstStyle/>
          <a:p>
            <a:r>
              <a:rPr lang="en-US" sz="5400" dirty="0" smtClean="0"/>
              <a:t>Course Objectives</a:t>
            </a:r>
            <a:endParaRPr lang="en-US" sz="5400" dirty="0"/>
          </a:p>
        </p:txBody>
      </p:sp>
    </p:spTree>
    <p:extLst>
      <p:ext uri="{BB962C8B-B14F-4D97-AF65-F5344CB8AC3E}">
        <p14:creationId xmlns:p14="http://schemas.microsoft.com/office/powerpoint/2010/main" val="1013531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S screen, &quot;?&quot; entered. Displayed all 15 national terms that can be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043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PRS screen of Prothrombin Time national term; entered as  PT/INR PANEL-VALDO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PRS screen of Prothrombin Time national ter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3"/>
            <a:ext cx="9144000" cy="312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274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lgn="ctr">
              <a:buNone/>
            </a:pPr>
            <a:r>
              <a:rPr lang="en-US" sz="4000" dirty="0" smtClean="0"/>
              <a:t>What is the function of the Edit Site Local Terms option?</a:t>
            </a:r>
          </a:p>
          <a:p>
            <a:pPr marL="0" indent="0" algn="ctr">
              <a:buNone/>
            </a:pPr>
            <a:endParaRPr lang="en-US" sz="4000" dirty="0" smtClean="0"/>
          </a:p>
          <a:p>
            <a:pPr marL="1314450" lvl="2" indent="-514350">
              <a:buFont typeface="+mj-lt"/>
              <a:buAutoNum type="alphaUcPeriod"/>
            </a:pPr>
            <a:r>
              <a:rPr lang="en-US" sz="3600" dirty="0" smtClean="0"/>
              <a:t>Creating new terms</a:t>
            </a:r>
          </a:p>
          <a:p>
            <a:pPr marL="1314450" lvl="2" indent="-514350">
              <a:buFont typeface="+mj-lt"/>
              <a:buAutoNum type="alphaUcPeriod"/>
            </a:pPr>
            <a:r>
              <a:rPr lang="en-US" sz="3600" dirty="0" smtClean="0"/>
              <a:t>Mapping to national terms</a:t>
            </a:r>
          </a:p>
          <a:p>
            <a:pPr marL="1314450" lvl="2" indent="-514350">
              <a:buFont typeface="+mj-lt"/>
              <a:buAutoNum type="alphaUcPeriod"/>
            </a:pPr>
            <a:r>
              <a:rPr lang="en-US" sz="3600" dirty="0" smtClean="0"/>
              <a:t>Adding to national terms</a:t>
            </a:r>
          </a:p>
          <a:p>
            <a:pPr marL="1314450" lvl="2" indent="-514350">
              <a:buFont typeface="+mj-lt"/>
              <a:buAutoNum type="alphaUcPeriod"/>
            </a:pPr>
            <a:r>
              <a:rPr lang="en-US" sz="3600" dirty="0" smtClean="0"/>
              <a:t>Creating new local order checks</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908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PRS Configuration; Set the Number of Medications for Polyphar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1" y="-1"/>
            <a:ext cx="9126279" cy="668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329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et the Number of Meds for Polyphar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1645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Order Checks dialog box; patient has 27 medications ordered for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48268" cy="303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descr="pills, tablets, capsules or med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334" y="2362200"/>
            <a:ext cx="5529466" cy="55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180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Creating new terms&#10;Mapping to national terms&#10;Adding to national terms&#10;Creating new local order checks&#10;"/>
          <p:cNvSpPr txBox="1"/>
          <p:nvPr/>
        </p:nvSpPr>
        <p:spPr>
          <a:xfrm>
            <a:off x="0" y="2514600"/>
            <a:ext cx="4343400" cy="3539430"/>
          </a:xfrm>
          <a:prstGeom prst="rect">
            <a:avLst/>
          </a:prstGeom>
          <a:noFill/>
        </p:spPr>
        <p:txBody>
          <a:bodyPr wrap="square" rtlCol="0">
            <a:spAutoFit/>
          </a:bodyPr>
          <a:lstStyle/>
          <a:p>
            <a:pPr marL="857250" lvl="1" indent="-514350">
              <a:buFont typeface="+mj-lt"/>
              <a:buAutoNum type="alphaUcPeriod"/>
            </a:pPr>
            <a:r>
              <a:rPr lang="en-US" sz="2800" dirty="0"/>
              <a:t>Creating new terms</a:t>
            </a:r>
          </a:p>
          <a:p>
            <a:pPr marL="857250" lvl="1" indent="-514350">
              <a:buFont typeface="+mj-lt"/>
              <a:buAutoNum type="alphaUcPeriod"/>
            </a:pPr>
            <a:r>
              <a:rPr lang="en-US" sz="2800" dirty="0"/>
              <a:t>Mapping to national terms</a:t>
            </a:r>
          </a:p>
          <a:p>
            <a:pPr marL="857250" lvl="1" indent="-514350">
              <a:buFont typeface="+mj-lt"/>
              <a:buAutoNum type="alphaUcPeriod"/>
            </a:pPr>
            <a:r>
              <a:rPr lang="en-US" sz="2800" dirty="0"/>
              <a:t>Adding to national terms</a:t>
            </a:r>
          </a:p>
          <a:p>
            <a:pPr marL="857250" lvl="1" indent="-514350">
              <a:buFont typeface="+mj-lt"/>
              <a:buAutoNum type="alphaUcPeriod"/>
            </a:pPr>
            <a:r>
              <a:rPr lang="en-US" sz="2800" dirty="0"/>
              <a:t>Creating new local order checks</a:t>
            </a:r>
          </a:p>
          <a:p>
            <a:endParaRPr lang="en-US" sz="2800" dirty="0"/>
          </a:p>
        </p:txBody>
      </p:sp>
      <p:sp>
        <p:nvSpPr>
          <p:cNvPr id="5" name="Content Placeholder 4"/>
          <p:cNvSpPr>
            <a:spLocks noGrp="1"/>
          </p:cNvSpPr>
          <p:nvPr>
            <p:ph idx="1"/>
          </p:nvPr>
        </p:nvSpPr>
        <p:spPr>
          <a:xfrm>
            <a:off x="457200" y="1600201"/>
            <a:ext cx="8229600" cy="838200"/>
          </a:xfrm>
        </p:spPr>
        <p:txBody>
          <a:bodyPr>
            <a:normAutofit fontScale="92500"/>
          </a:bodyPr>
          <a:lstStyle/>
          <a:p>
            <a:pPr marL="0" indent="0" algn="ctr">
              <a:buNone/>
            </a:pPr>
            <a:r>
              <a:rPr lang="en-US" sz="2800" dirty="0"/>
              <a:t>What is the function of the Edit Site Local Terms option?</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76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Creating new terms&#10;Mapping to national terms&#10;Adding to national terms&#10;Creating new local order checks&#10;"/>
          <p:cNvSpPr txBox="1"/>
          <p:nvPr/>
        </p:nvSpPr>
        <p:spPr>
          <a:xfrm>
            <a:off x="0" y="2514600"/>
            <a:ext cx="4343400" cy="3539430"/>
          </a:xfrm>
          <a:prstGeom prst="rect">
            <a:avLst/>
          </a:prstGeom>
          <a:noFill/>
        </p:spPr>
        <p:txBody>
          <a:bodyPr wrap="square" rtlCol="0">
            <a:spAutoFit/>
          </a:bodyPr>
          <a:lstStyle/>
          <a:p>
            <a:pPr marL="857250" lvl="1" indent="-514350">
              <a:buFont typeface="+mj-lt"/>
              <a:buAutoNum type="alphaUcPeriod"/>
            </a:pPr>
            <a:r>
              <a:rPr lang="en-US" sz="2800" dirty="0"/>
              <a:t>Creating new terms</a:t>
            </a:r>
          </a:p>
          <a:p>
            <a:pPr marL="857250" lvl="1" indent="-514350">
              <a:buFont typeface="+mj-lt"/>
              <a:buAutoNum type="alphaUcPeriod"/>
            </a:pPr>
            <a:r>
              <a:rPr lang="en-US" sz="2800" dirty="0"/>
              <a:t>Mapping to national terms</a:t>
            </a:r>
          </a:p>
          <a:p>
            <a:pPr marL="857250" lvl="1" indent="-514350">
              <a:buFont typeface="+mj-lt"/>
              <a:buAutoNum type="alphaUcPeriod"/>
            </a:pPr>
            <a:r>
              <a:rPr lang="en-US" sz="2800" dirty="0"/>
              <a:t>Adding to national terms</a:t>
            </a:r>
          </a:p>
          <a:p>
            <a:pPr marL="857250" lvl="1" indent="-514350">
              <a:buFont typeface="+mj-lt"/>
              <a:buAutoNum type="alphaUcPeriod"/>
            </a:pPr>
            <a:r>
              <a:rPr lang="en-US" sz="2800" dirty="0"/>
              <a:t>Creating new local order checks</a:t>
            </a:r>
          </a:p>
          <a:p>
            <a:endParaRPr lang="en-US" sz="2800" dirty="0"/>
          </a:p>
        </p:txBody>
      </p:sp>
      <p:sp>
        <p:nvSpPr>
          <p:cNvPr id="5" name="Content Placeholder 4"/>
          <p:cNvSpPr>
            <a:spLocks noGrp="1"/>
          </p:cNvSpPr>
          <p:nvPr>
            <p:ph idx="1"/>
          </p:nvPr>
        </p:nvSpPr>
        <p:spPr>
          <a:xfrm>
            <a:off x="457200" y="1600201"/>
            <a:ext cx="8229600" cy="838200"/>
          </a:xfrm>
        </p:spPr>
        <p:txBody>
          <a:bodyPr>
            <a:normAutofit fontScale="92500"/>
          </a:bodyPr>
          <a:lstStyle/>
          <a:p>
            <a:pPr marL="0" indent="0" algn="ctr">
              <a:buNone/>
            </a:pPr>
            <a:r>
              <a:rPr lang="en-US" sz="2800" dirty="0"/>
              <a:t>What is the function of the Edit Site Local Terms option?</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33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PRS Configuration screen; set creatinine date range op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set creatinine date range options"/>
          <p:cNvPicPr>
            <a:picLocks noChangeAspect="1" noChangeArrowheads="1"/>
          </p:cNvPicPr>
          <p:nvPr/>
        </p:nvPicPr>
        <p:blipFill rotWithShape="1">
          <a:blip r:embed="rId4">
            <a:extLst>
              <a:ext uri="{28A0092B-C50C-407E-A947-70E740481C1C}">
                <a14:useLocalDpi xmlns:a14="http://schemas.microsoft.com/office/drawing/2010/main" val="0"/>
              </a:ext>
            </a:extLst>
          </a:blip>
          <a:srcRect t="83178" b="8411"/>
          <a:stretch/>
        </p:blipFill>
        <p:spPr bwMode="auto">
          <a:xfrm>
            <a:off x="0" y="5593058"/>
            <a:ext cx="9144000" cy="5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627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enu option selection 3 shows the number of days back that VistA will look for a recent creatinine lab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4" y="31898"/>
            <a:ext cx="9121585" cy="15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descr="arrow pointing to days"/>
          <p:cNvSpPr/>
          <p:nvPr/>
        </p:nvSpPr>
        <p:spPr>
          <a:xfrm rot="20991407">
            <a:off x="1094366" y="919486"/>
            <a:ext cx="1375656" cy="435151"/>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4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Choose&#10;Text&#10;Design"/>
          <p:cNvGraphicFramePr>
            <a:graphicFrameLocks noGrp="1"/>
          </p:cNvGraphicFramePr>
          <p:nvPr>
            <p:ph idx="1"/>
            <p:extLst>
              <p:ext uri="{D42A27DB-BD31-4B8C-83A1-F6EECF244321}">
                <p14:modId xmlns:p14="http://schemas.microsoft.com/office/powerpoint/2010/main" val="1550066136"/>
              </p:ext>
            </p:extLst>
          </p:nvPr>
        </p:nvGraphicFramePr>
        <p:xfrm>
          <a:off x="152400" y="1066800"/>
          <a:ext cx="8894135"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76200"/>
            <a:ext cx="9144000" cy="1143000"/>
          </a:xfrm>
        </p:spPr>
        <p:txBody>
          <a:bodyPr>
            <a:normAutofit/>
          </a:bodyPr>
          <a:lstStyle/>
          <a:p>
            <a:r>
              <a:rPr lang="en-US" sz="5400" dirty="0" smtClean="0"/>
              <a:t>What are Order Checks?</a:t>
            </a:r>
            <a:endParaRPr lang="en-US" sz="5400" dirty="0"/>
          </a:p>
        </p:txBody>
      </p:sp>
    </p:spTree>
    <p:extLst>
      <p:ext uri="{BB962C8B-B14F-4D97-AF65-F5344CB8AC3E}">
        <p14:creationId xmlns:p14="http://schemas.microsoft.com/office/powerpoint/2010/main" val="2491644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enu option selection 3 shows the number of days back that VistA will look for a recent creatinine lab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4" y="31898"/>
            <a:ext cx="9121585" cy="15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Order Checking dialog box; the patient did not have a creatinine level within the past 60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037" y="1219200"/>
            <a:ext cx="7797726" cy="276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eft Arrow 13" descr="arrow pointing to days"/>
          <p:cNvSpPr/>
          <p:nvPr/>
        </p:nvSpPr>
        <p:spPr>
          <a:xfrm rot="20991407">
            <a:off x="1094367" y="915318"/>
            <a:ext cx="1375656" cy="435151"/>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056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xample trail of order checks after the order is comple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8" y="5070485"/>
            <a:ext cx="8661962" cy="170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menu option selection 3 shows the number of days back that VistA will look for a recent creatinine lab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4" y="31898"/>
            <a:ext cx="9121585" cy="15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Order Checking dialog box; the patient did not have a creatinine level within the past 60 d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037" y="1219200"/>
            <a:ext cx="7797726" cy="276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3473302" y="3684128"/>
            <a:ext cx="5461562" cy="1558916"/>
          </a:xfrm>
          <a:prstGeom prst="wedgeEllipseCallout">
            <a:avLst>
              <a:gd name="adj1" fmla="val -49646"/>
              <a:gd name="adj2" fmla="val 5772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extBox 2" descr="All Order Checks Viewable within Order Details&#10;"/>
          <p:cNvSpPr txBox="1"/>
          <p:nvPr/>
        </p:nvSpPr>
        <p:spPr>
          <a:xfrm>
            <a:off x="4267200" y="3986532"/>
            <a:ext cx="4114800" cy="9848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900" dirty="0" smtClean="0"/>
              <a:t>All Order Checks Viewable within Order Details</a:t>
            </a:r>
            <a:endParaRPr lang="en-US" sz="2900" dirty="0"/>
          </a:p>
        </p:txBody>
      </p:sp>
      <p:sp>
        <p:nvSpPr>
          <p:cNvPr id="14" name="Left Arrow 13" descr="arrow pointing to days"/>
          <p:cNvSpPr/>
          <p:nvPr/>
        </p:nvSpPr>
        <p:spPr>
          <a:xfrm rot="20991407">
            <a:off x="1094367" y="915318"/>
            <a:ext cx="1375656" cy="435151"/>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154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enu option selection 3 shows the number of days back that VistA will look for a recent creatinine lab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09"/>
            <a:ext cx="9144000" cy="161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descr="arrow pointing to days"/>
          <p:cNvSpPr/>
          <p:nvPr/>
        </p:nvSpPr>
        <p:spPr>
          <a:xfrm rot="20991407">
            <a:off x="1018168" y="950035"/>
            <a:ext cx="1375656" cy="435151"/>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322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enu option selection 3 shows the number of days back that VistA will look for a recent creatinine lab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09"/>
            <a:ext cx="9144000" cy="161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descr="arrow pointing to days"/>
          <p:cNvSpPr/>
          <p:nvPr/>
        </p:nvSpPr>
        <p:spPr>
          <a:xfrm rot="20991407">
            <a:off x="1018168" y="950035"/>
            <a:ext cx="1375656" cy="435151"/>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8" name="Picture 2" descr="Order Checking dialog box: example indicates that the procedure uses intravenous contrast media and there are no recent creatinine results (30 days)"/>
          <p:cNvPicPr>
            <a:picLocks noChangeAspect="1" noChangeArrowheads="1"/>
          </p:cNvPicPr>
          <p:nvPr/>
        </p:nvPicPr>
        <p:blipFill rotWithShape="1">
          <a:blip r:embed="rId4">
            <a:extLst>
              <a:ext uri="{28A0092B-C50C-407E-A947-70E740481C1C}">
                <a14:useLocalDpi xmlns:a14="http://schemas.microsoft.com/office/drawing/2010/main" val="0"/>
              </a:ext>
            </a:extLst>
          </a:blip>
          <a:srcRect t="1" b="45827"/>
          <a:stretch/>
        </p:blipFill>
        <p:spPr bwMode="auto">
          <a:xfrm>
            <a:off x="1600200" y="1371601"/>
            <a:ext cx="7555675" cy="143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V bag"/>
          <p:cNvPicPr>
            <a:picLocks noChangeAspect="1" noChangeArrowheads="1"/>
          </p:cNvPicPr>
          <p:nvPr/>
        </p:nvPicPr>
        <p:blipFill rotWithShape="1">
          <a:blip r:embed="rId5">
            <a:extLst>
              <a:ext uri="{28A0092B-C50C-407E-A947-70E740481C1C}">
                <a14:useLocalDpi xmlns:a14="http://schemas.microsoft.com/office/drawing/2010/main" val="0"/>
              </a:ext>
            </a:extLst>
          </a:blip>
          <a:srcRect l="7409"/>
          <a:stretch/>
        </p:blipFill>
        <p:spPr bwMode="auto">
          <a:xfrm>
            <a:off x="0" y="3200400"/>
            <a:ext cx="241649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der Checking dialog box:  indicates there is an abnormal biochem result and displays the actual level and the date/time of the lab test"/>
          <p:cNvPicPr>
            <a:picLocks noChangeAspect="1" noChangeArrowheads="1"/>
          </p:cNvPicPr>
          <p:nvPr/>
        </p:nvPicPr>
        <p:blipFill rotWithShape="1">
          <a:blip r:embed="rId6">
            <a:extLst>
              <a:ext uri="{28A0092B-C50C-407E-A947-70E740481C1C}">
                <a14:useLocalDpi xmlns:a14="http://schemas.microsoft.com/office/drawing/2010/main" val="0"/>
              </a:ext>
            </a:extLst>
          </a:blip>
          <a:srcRect b="54330"/>
          <a:stretch/>
        </p:blipFill>
        <p:spPr bwMode="auto">
          <a:xfrm>
            <a:off x="1607884" y="2971800"/>
            <a:ext cx="7540306" cy="122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5562600" y="4251367"/>
            <a:ext cx="2971800" cy="2285505"/>
          </a:xfrm>
          <a:prstGeom prst="wedgeEllipseCallout">
            <a:avLst>
              <a:gd name="adj1" fmla="val -57996"/>
              <a:gd name="adj2" fmla="val -6272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descr="Two potential displays&#10;"/>
          <p:cNvSpPr txBox="1"/>
          <p:nvPr/>
        </p:nvSpPr>
        <p:spPr>
          <a:xfrm>
            <a:off x="5867400" y="4609289"/>
            <a:ext cx="2362200" cy="1569660"/>
          </a:xfrm>
          <a:prstGeom prst="rect">
            <a:avLst/>
          </a:prstGeom>
          <a:noFill/>
        </p:spPr>
        <p:txBody>
          <a:bodyPr wrap="square" rtlCol="0">
            <a:spAutoFit/>
          </a:bodyPr>
          <a:lstStyle/>
          <a:p>
            <a:pPr algn="ctr"/>
            <a:r>
              <a:rPr lang="en-US" sz="3200" dirty="0" smtClean="0"/>
              <a:t>Two potential displays</a:t>
            </a:r>
            <a:endParaRPr lang="en-US" sz="3200" dirty="0"/>
          </a:p>
        </p:txBody>
      </p:sp>
    </p:spTree>
    <p:extLst>
      <p:ext uri="{BB962C8B-B14F-4D97-AF65-F5344CB8AC3E}">
        <p14:creationId xmlns:p14="http://schemas.microsoft.com/office/powerpoint/2010/main" val="333464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der Checking dialog box:  procedure uses Glucophage-Contrast media, and warns the provider that the patient is taking metformin "/>
          <p:cNvPicPr>
            <a:picLocks noChangeAspect="1" noChangeArrowheads="1"/>
          </p:cNvPicPr>
          <p:nvPr/>
        </p:nvPicPr>
        <p:blipFill rotWithShape="1">
          <a:blip r:embed="rId3">
            <a:extLst>
              <a:ext uri="{28A0092B-C50C-407E-A947-70E740481C1C}">
                <a14:useLocalDpi xmlns:a14="http://schemas.microsoft.com/office/drawing/2010/main" val="0"/>
              </a:ext>
            </a:extLst>
          </a:blip>
          <a:srcRect b="27063"/>
          <a:stretch/>
        </p:blipFill>
        <p:spPr bwMode="auto">
          <a:xfrm>
            <a:off x="152400" y="1600200"/>
            <a:ext cx="8842602" cy="227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3160986" y="3878898"/>
            <a:ext cx="4953000" cy="2743200"/>
          </a:xfrm>
          <a:prstGeom prst="wedgeRoundRectCallout">
            <a:avLst>
              <a:gd name="adj1" fmla="val -82602"/>
              <a:gd name="adj2" fmla="val -88128"/>
              <a:gd name="adj3"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descr="Procedure uses intravenous contrast media and patient is taking metformin&#10;"/>
          <p:cNvSpPr txBox="1"/>
          <p:nvPr/>
        </p:nvSpPr>
        <p:spPr>
          <a:xfrm>
            <a:off x="3441453" y="4227241"/>
            <a:ext cx="4584865" cy="2062103"/>
          </a:xfrm>
          <a:prstGeom prst="rect">
            <a:avLst/>
          </a:prstGeom>
          <a:noFill/>
        </p:spPr>
        <p:txBody>
          <a:bodyPr wrap="square" rtlCol="0">
            <a:spAutoFit/>
          </a:bodyPr>
          <a:lstStyle/>
          <a:p>
            <a:pPr algn="ctr"/>
            <a:r>
              <a:rPr lang="en-US" sz="3200" dirty="0" smtClean="0"/>
              <a:t>Procedure uses intravenous contrast media and patient is taking metformin</a:t>
            </a:r>
            <a:endParaRPr lang="en-US" sz="3200" dirty="0"/>
          </a:p>
        </p:txBody>
      </p:sp>
      <p:sp>
        <p:nvSpPr>
          <p:cNvPr id="2" name="Title 1"/>
          <p:cNvSpPr>
            <a:spLocks noGrp="1"/>
          </p:cNvSpPr>
          <p:nvPr>
            <p:ph type="title"/>
          </p:nvPr>
        </p:nvSpPr>
        <p:spPr>
          <a:xfrm>
            <a:off x="457200" y="76200"/>
            <a:ext cx="8229600" cy="1143000"/>
          </a:xfrm>
        </p:spPr>
        <p:txBody>
          <a:bodyPr>
            <a:normAutofit/>
          </a:bodyPr>
          <a:lstStyle/>
          <a:p>
            <a:r>
              <a:rPr lang="en-US" sz="5400" dirty="0" smtClean="0"/>
              <a:t>Glucophage &amp; Contrast</a:t>
            </a:r>
            <a:endParaRPr lang="en-US" sz="5400" dirty="0"/>
          </a:p>
        </p:txBody>
      </p:sp>
    </p:spTree>
    <p:extLst>
      <p:ext uri="{BB962C8B-B14F-4D97-AF65-F5344CB8AC3E}">
        <p14:creationId xmlns:p14="http://schemas.microsoft.com/office/powerpoint/2010/main" val="1463104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der Check dialog box: Estimated Creatinine Clearance- The order check will trigger if the value is less than 50 or it cannot be calculated It is calculated using a modified Cockcroft-Gault formula"/>
          <p:cNvPicPr>
            <a:picLocks noChangeAspect="1" noChangeArrowheads="1"/>
          </p:cNvPicPr>
          <p:nvPr/>
        </p:nvPicPr>
        <p:blipFill rotWithShape="1">
          <a:blip r:embed="rId3">
            <a:extLst>
              <a:ext uri="{28A0092B-C50C-407E-A947-70E740481C1C}">
                <a14:useLocalDpi xmlns:a14="http://schemas.microsoft.com/office/drawing/2010/main" val="0"/>
              </a:ext>
            </a:extLst>
          </a:blip>
          <a:srcRect b="30767"/>
          <a:stretch/>
        </p:blipFill>
        <p:spPr bwMode="auto">
          <a:xfrm>
            <a:off x="174663" y="3733800"/>
            <a:ext cx="882051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Order Check dialog box: Renal functions over age 65- This alert is specific to patients over the age of 65 and simply displays the patient’s BUN and creatinine levels"/>
          <p:cNvPicPr>
            <a:picLocks noChangeAspect="1" noChangeArrowheads="1"/>
          </p:cNvPicPr>
          <p:nvPr/>
        </p:nvPicPr>
        <p:blipFill rotWithShape="1">
          <a:blip r:embed="rId4">
            <a:extLst>
              <a:ext uri="{28A0092B-C50C-407E-A947-70E740481C1C}">
                <a14:useLocalDpi xmlns:a14="http://schemas.microsoft.com/office/drawing/2010/main" val="0"/>
              </a:ext>
            </a:extLst>
          </a:blip>
          <a:srcRect b="36147"/>
          <a:stretch/>
        </p:blipFill>
        <p:spPr bwMode="auto">
          <a:xfrm>
            <a:off x="117762" y="1447800"/>
            <a:ext cx="8934315" cy="201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normAutofit/>
          </a:bodyPr>
          <a:lstStyle/>
          <a:p>
            <a:r>
              <a:rPr lang="en-US" sz="5400" dirty="0" err="1" smtClean="0"/>
              <a:t>Creatinine</a:t>
            </a:r>
            <a:r>
              <a:rPr lang="en-US" sz="5400" dirty="0" smtClean="0"/>
              <a:t> Order Checks</a:t>
            </a:r>
            <a:endParaRPr lang="en-US" sz="5400" dirty="0"/>
          </a:p>
        </p:txBody>
      </p:sp>
    </p:spTree>
    <p:extLst>
      <p:ext uri="{BB962C8B-B14F-4D97-AF65-F5344CB8AC3E}">
        <p14:creationId xmlns:p14="http://schemas.microsoft.com/office/powerpoint/2010/main" val="3308770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PRS Configuration menu: set order checks to be uneditable by us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481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PRS Configuration menu: setting order check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 y="0"/>
            <a:ext cx="91120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descr="polyphaRMACY order check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4" y="5459302"/>
            <a:ext cx="9112041" cy="114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descr="arrow pointing to editable by user?: YES//"/>
          <p:cNvSpPr/>
          <p:nvPr/>
        </p:nvSpPr>
        <p:spPr>
          <a:xfrm rot="20700559">
            <a:off x="3079341" y="5946279"/>
            <a:ext cx="1371397" cy="450214"/>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3589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PRS Configuration menu: optin 18, Order Check Overrides Reason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198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RS screen: 5 different reports (1-5) you can create to display details about order check overrides; option 1 selected. Specify a date/time and a person’s name who overrode the orde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7" y="914400"/>
            <a:ext cx="9144000" cy="453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55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838247"/>
              </p:ext>
            </p:extLst>
          </p:nvPr>
        </p:nvGraphicFramePr>
        <p:xfrm>
          <a:off x="914400" y="1600200"/>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76200"/>
            <a:ext cx="9144000" cy="1143000"/>
          </a:xfrm>
        </p:spPr>
        <p:txBody>
          <a:bodyPr>
            <a:noAutofit/>
          </a:bodyPr>
          <a:lstStyle/>
          <a:p>
            <a:r>
              <a:rPr lang="en-US" sz="5400" dirty="0" smtClean="0"/>
              <a:t>How Do Order Checks Work?</a:t>
            </a:r>
            <a:endParaRPr lang="en-US" sz="5400" dirty="0"/>
          </a:p>
        </p:txBody>
      </p:sp>
    </p:spTree>
    <p:extLst>
      <p:ext uri="{BB962C8B-B14F-4D97-AF65-F5344CB8AC3E}">
        <p14:creationId xmlns:p14="http://schemas.microsoft.com/office/powerpoint/2010/main" val="4039613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S Order Check Override Reason Report; override reason: tol well"/>
          <p:cNvPicPr>
            <a:picLocks noChangeAspect="1" noChangeArrowheads="1"/>
          </p:cNvPicPr>
          <p:nvPr/>
        </p:nvPicPr>
        <p:blipFill rotWithShape="1">
          <a:blip r:embed="rId3">
            <a:extLst>
              <a:ext uri="{28A0092B-C50C-407E-A947-70E740481C1C}">
                <a14:useLocalDpi xmlns:a14="http://schemas.microsoft.com/office/drawing/2010/main" val="0"/>
              </a:ext>
            </a:extLst>
          </a:blip>
          <a:srcRect t="1221" r="813"/>
          <a:stretch/>
        </p:blipFill>
        <p:spPr bwMode="auto">
          <a:xfrm>
            <a:off x="-4430" y="17721"/>
            <a:ext cx="9148430" cy="606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override reason: new vaccine"/>
          <p:cNvPicPr>
            <a:picLocks noChangeAspect="1" noChangeArrowheads="1"/>
          </p:cNvPicPr>
          <p:nvPr/>
        </p:nvPicPr>
        <p:blipFill rotWithShape="1">
          <a:blip r:embed="rId4">
            <a:extLst>
              <a:ext uri="{28A0092B-C50C-407E-A947-70E740481C1C}">
                <a14:useLocalDpi xmlns:a14="http://schemas.microsoft.com/office/drawing/2010/main" val="0"/>
              </a:ext>
            </a:extLst>
          </a:blip>
          <a:srcRect t="9084"/>
          <a:stretch/>
        </p:blipFill>
        <p:spPr bwMode="auto">
          <a:xfrm>
            <a:off x="0" y="5885121"/>
            <a:ext cx="9148430" cy="87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7224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S Critical Drug Interaction order 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6099"/>
            <a:ext cx="9144000" cy="414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0036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ritical drug interaction order check report: override reason: Veteran has been taking medications without any untoward effec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 y="4378523"/>
            <a:ext cx="9136912" cy="2479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ritical drug interaction order check report: override reason: noted"/>
          <p:cNvPicPr>
            <a:picLocks noChangeAspect="1" noChangeArrowheads="1"/>
          </p:cNvPicPr>
          <p:nvPr/>
        </p:nvPicPr>
        <p:blipFill rotWithShape="1">
          <a:blip r:embed="rId4">
            <a:extLst>
              <a:ext uri="{28A0092B-C50C-407E-A947-70E740481C1C}">
                <a14:useLocalDpi xmlns:a14="http://schemas.microsoft.com/office/drawing/2010/main" val="0"/>
              </a:ext>
            </a:extLst>
          </a:blip>
          <a:srcRect t="22248"/>
          <a:stretch/>
        </p:blipFill>
        <p:spPr bwMode="auto">
          <a:xfrm>
            <a:off x="-7088" y="0"/>
            <a:ext cx="9144000" cy="438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7658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descr="Choose&#10;Text&#10;Design"/>
          <p:cNvGraphicFramePr>
            <a:graphicFrameLocks noGrp="1"/>
          </p:cNvGraphicFramePr>
          <p:nvPr>
            <p:ph idx="1"/>
            <p:extLst>
              <p:ext uri="{D42A27DB-BD31-4B8C-83A1-F6EECF244321}">
                <p14:modId xmlns:p14="http://schemas.microsoft.com/office/powerpoint/2010/main" val="2776142368"/>
              </p:ext>
            </p:extLst>
          </p:nvPr>
        </p:nvGraphicFramePr>
        <p:xfrm>
          <a:off x="5316" y="685800"/>
          <a:ext cx="9106786"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rmAutofit/>
          </a:bodyPr>
          <a:lstStyle/>
          <a:p>
            <a:r>
              <a:rPr lang="en-US" sz="5400" dirty="0" smtClean="0"/>
              <a:t>General Parameters</a:t>
            </a:r>
            <a:endParaRPr lang="en-US" sz="5400" dirty="0"/>
          </a:p>
        </p:txBody>
      </p:sp>
    </p:spTree>
    <p:extLst>
      <p:ext uri="{BB962C8B-B14F-4D97-AF65-F5344CB8AC3E}">
        <p14:creationId xmlns:p14="http://schemas.microsoft.com/office/powerpoint/2010/main" val="18948904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lect Gereral Parameter Tools option: ORK selected, with a list of 15 parameters very similar to the order checking management menu, including options like scanner height/weight limits, polypharmacy, clinical danger level, duplicate orders, etc.&#10;"/>
          <p:cNvPicPr>
            <a:picLocks noChangeAspect="1" noChangeArrowheads="1"/>
          </p:cNvPicPr>
          <p:nvPr/>
        </p:nvPicPr>
        <p:blipFill rotWithShape="1">
          <a:blip r:embed="rId3">
            <a:extLst>
              <a:ext uri="{28A0092B-C50C-407E-A947-70E740481C1C}">
                <a14:useLocalDpi xmlns:a14="http://schemas.microsoft.com/office/drawing/2010/main" val="0"/>
              </a:ext>
            </a:extLst>
          </a:blip>
          <a:srcRect r="814" b="1471"/>
          <a:stretch/>
        </p:blipFill>
        <p:spPr bwMode="auto">
          <a:xfrm>
            <a:off x="1" y="533399"/>
            <a:ext cx="9166208" cy="571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40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linical Danger Level settings, values for ORK CLINICAL DANGER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5978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4456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xample of a list of the values for the option for Orderable Item Duplicate Date Range. The value is the number of hours that the computer will search back for to see if there is a duplicate 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6" y="0"/>
            <a:ext cx="9165265" cy="24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example of a list of the values for the option for Orderable Item Duplicate Date Range. The value is the number of hours that the computer will search back for to see if there is a duplicate order."/>
          <p:cNvPicPr>
            <a:picLocks noChangeAspect="1" noChangeArrowheads="1"/>
          </p:cNvPicPr>
          <p:nvPr/>
        </p:nvPicPr>
        <p:blipFill rotWithShape="1">
          <a:blip r:embed="rId4">
            <a:extLst>
              <a:ext uri="{28A0092B-C50C-407E-A947-70E740481C1C}">
                <a14:useLocalDpi xmlns:a14="http://schemas.microsoft.com/office/drawing/2010/main" val="0"/>
              </a:ext>
            </a:extLst>
          </a:blip>
          <a:srcRect b="6803"/>
          <a:stretch/>
        </p:blipFill>
        <p:spPr bwMode="auto">
          <a:xfrm>
            <a:off x="-17722" y="2362199"/>
            <a:ext cx="9161722"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260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S Edit Parameter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9" y="3517605"/>
            <a:ext cx="9134469" cy="334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914400" y="990599"/>
            <a:ext cx="5943600" cy="1893841"/>
          </a:xfrm>
          <a:prstGeom prst="wedgeEllipseCallout">
            <a:avLst>
              <a:gd name="adj1" fmla="val -47706"/>
              <a:gd name="adj2" fmla="val 18516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TextBox 2" descr="EP  Edit Parameter Values&#10;"/>
          <p:cNvSpPr txBox="1"/>
          <p:nvPr/>
        </p:nvSpPr>
        <p:spPr>
          <a:xfrm>
            <a:off x="1066800" y="1582901"/>
            <a:ext cx="60198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dirty="0" smtClean="0"/>
              <a:t>EP 	Edit Parameter Values</a:t>
            </a:r>
            <a:endParaRPr lang="en-US" sz="4000" dirty="0"/>
          </a:p>
        </p:txBody>
      </p:sp>
    </p:spTree>
    <p:extLst>
      <p:ext uri="{BB962C8B-B14F-4D97-AF65-F5344CB8AC3E}">
        <p14:creationId xmlns:p14="http://schemas.microsoft.com/office/powerpoint/2010/main" val="33341165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eelct order check: No allergy Assessment"/>
          <p:cNvPicPr>
            <a:picLocks noChangeAspect="1" noChangeArrowheads="1"/>
          </p:cNvPicPr>
          <p:nvPr/>
        </p:nvPicPr>
        <p:blipFill rotWithShape="1">
          <a:blip r:embed="rId3">
            <a:extLst>
              <a:ext uri="{28A0092B-C50C-407E-A947-70E740481C1C}">
                <a14:useLocalDpi xmlns:a14="http://schemas.microsoft.com/office/drawing/2010/main" val="0"/>
              </a:ext>
            </a:extLst>
          </a:blip>
          <a:srcRect t="4642" b="-1"/>
          <a:stretch/>
        </p:blipFill>
        <p:spPr bwMode="auto">
          <a:xfrm>
            <a:off x="152400" y="5333118"/>
            <a:ext cx="8776817" cy="152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screen of ORK CLINICAL DANGER LEVEL parameter; Set Clinical Danger Level for an Orde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77681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900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S ORK DUP ORDER RANGE OI; provides the same levels you have access to on the menu option.  At the Select orderable Item prompt you can enter the name of the item you want to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10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113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ew CAC/HIS&#10;Seasoned CAC/HIS&#10;Service ADPAC&#10;Other&#10;"/>
          <p:cNvSpPr txBox="1"/>
          <p:nvPr/>
        </p:nvSpPr>
        <p:spPr>
          <a:xfrm>
            <a:off x="0" y="2514600"/>
            <a:ext cx="3739101" cy="2246769"/>
          </a:xfrm>
          <a:prstGeom prst="rect">
            <a:avLst/>
          </a:prstGeom>
          <a:noFill/>
        </p:spPr>
        <p:txBody>
          <a:bodyPr wrap="none" rtlCol="0">
            <a:spAutoFit/>
          </a:bodyPr>
          <a:lstStyle/>
          <a:p>
            <a:pPr marL="857250" lvl="1" indent="-514350">
              <a:buFont typeface="+mj-lt"/>
              <a:buAutoNum type="alphaUcPeriod"/>
            </a:pPr>
            <a:r>
              <a:rPr lang="en-US" sz="2800" dirty="0" smtClean="0"/>
              <a:t>New </a:t>
            </a:r>
            <a:r>
              <a:rPr lang="en-US" sz="2800" dirty="0"/>
              <a:t>CAC/HIS</a:t>
            </a:r>
          </a:p>
          <a:p>
            <a:pPr marL="857250" lvl="1" indent="-514350">
              <a:buFont typeface="+mj-lt"/>
              <a:buAutoNum type="alphaUcPeriod"/>
            </a:pPr>
            <a:r>
              <a:rPr lang="en-US" sz="2800" dirty="0"/>
              <a:t>Seasoned CAC/HIS</a:t>
            </a:r>
          </a:p>
          <a:p>
            <a:pPr marL="857250" lvl="1" indent="-514350">
              <a:buFont typeface="+mj-lt"/>
              <a:buAutoNum type="alphaUcPeriod"/>
            </a:pPr>
            <a:r>
              <a:rPr lang="en-US" sz="2800" dirty="0"/>
              <a:t>Service ADPAC</a:t>
            </a:r>
          </a:p>
          <a:p>
            <a:pPr marL="857250" lvl="1" indent="-514350">
              <a:buFont typeface="+mj-lt"/>
              <a:buAutoNum type="alphaUcPeriod"/>
            </a:pPr>
            <a:r>
              <a:rPr lang="en-US" sz="2800" dirty="0"/>
              <a:t>Other</a:t>
            </a:r>
          </a:p>
          <a:p>
            <a:endParaRPr lang="en-US" sz="2800" dirty="0"/>
          </a:p>
        </p:txBody>
      </p:sp>
      <p:sp>
        <p:nvSpPr>
          <p:cNvPr id="5" name="Content Placeholder 4"/>
          <p:cNvSpPr>
            <a:spLocks noGrp="1"/>
          </p:cNvSpPr>
          <p:nvPr>
            <p:ph idx="1"/>
          </p:nvPr>
        </p:nvSpPr>
        <p:spPr>
          <a:xfrm>
            <a:off x="457200" y="1600201"/>
            <a:ext cx="8229600" cy="838200"/>
          </a:xfrm>
        </p:spPr>
        <p:txBody>
          <a:bodyPr>
            <a:normAutofit/>
          </a:bodyPr>
          <a:lstStyle/>
          <a:p>
            <a:pPr marL="0" indent="0" algn="ctr">
              <a:buNone/>
            </a:pPr>
            <a:r>
              <a:rPr lang="en-US" sz="2800" dirty="0" smtClean="0"/>
              <a:t>What is your Informatics background?</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129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descr="Choose&#10;Text&#10;Design"/>
          <p:cNvGraphicFramePr>
            <a:graphicFrameLocks noGrp="1"/>
          </p:cNvGraphicFramePr>
          <p:nvPr>
            <p:ph idx="1"/>
            <p:extLst>
              <p:ext uri="{D42A27DB-BD31-4B8C-83A1-F6EECF244321}">
                <p14:modId xmlns:p14="http://schemas.microsoft.com/office/powerpoint/2010/main" val="914685317"/>
              </p:ext>
            </p:extLst>
          </p:nvPr>
        </p:nvGraphicFramePr>
        <p:xfrm>
          <a:off x="457200" y="13716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rmAutofit/>
          </a:bodyPr>
          <a:lstStyle/>
          <a:p>
            <a:r>
              <a:rPr lang="en-US" sz="5400" dirty="0" smtClean="0"/>
              <a:t>Remote Order Checks</a:t>
            </a:r>
            <a:endParaRPr lang="en-US" sz="5400" dirty="0"/>
          </a:p>
        </p:txBody>
      </p:sp>
    </p:spTree>
    <p:extLst>
      <p:ext uri="{BB962C8B-B14F-4D97-AF65-F5344CB8AC3E}">
        <p14:creationId xmlns:p14="http://schemas.microsoft.com/office/powerpoint/2010/main" val="2916669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Order Checking dialog box: triggered an alert for Duplicate Drug Order Check and in this case it actually displays the site name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801383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Order Checking dialog box: order check for an allergy to a drug that was entered at a Remote site.  Note that if the allergy is marked at the local site and a remote site it will say in the parenthesis both local and rem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6076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219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heck mark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517" y="2514600"/>
            <a:ext cx="4534217" cy="453421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quot;no&quot; or &quot;banned&quot; symbol"/>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214530" y="3200400"/>
            <a:ext cx="2872189" cy="2830564"/>
          </a:xfrm>
          <a:prstGeom prst="rect">
            <a:avLst/>
          </a:prstGeom>
          <a:noFill/>
          <a:effectLst>
            <a:glow>
              <a:schemeClr val="accent1"/>
            </a:glow>
          </a:effectLst>
        </p:spPr>
      </p:pic>
      <p:pic>
        <p:nvPicPr>
          <p:cNvPr id="24578" name="Picture 2" descr="Order Checking dialog box: Remote order checking not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165" y="381000"/>
            <a:ext cx="729092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903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6290293"/>
              </p:ext>
            </p:extLst>
          </p:nvPr>
        </p:nvGraphicFramePr>
        <p:xfrm>
          <a:off x="-152400" y="1066800"/>
          <a:ext cx="9067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noAutofit/>
          </a:bodyPr>
          <a:lstStyle/>
          <a:p>
            <a:r>
              <a:rPr lang="en-US" sz="4000" dirty="0" smtClean="0"/>
              <a:t>Clinical Reminder Order Checks (CROC)</a:t>
            </a:r>
            <a:endParaRPr lang="en-US" sz="4000" dirty="0"/>
          </a:p>
        </p:txBody>
      </p:sp>
    </p:spTree>
    <p:extLst>
      <p:ext uri="{BB962C8B-B14F-4D97-AF65-F5344CB8AC3E}">
        <p14:creationId xmlns:p14="http://schemas.microsoft.com/office/powerpoint/2010/main" val="4186139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rder Checking dialog box: national Clinical reminder order check for Teratogenic Med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8153400" cy="509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bottle with skull and cross bones on 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665942"/>
            <a:ext cx="2246128" cy="3017007"/>
          </a:xfrm>
          <a:prstGeom prst="rect">
            <a:avLst/>
          </a:prstGeom>
          <a:noFill/>
          <a:extLst>
            <a:ext uri="{909E8E84-426E-40DD-AFC4-6F175D3DCCD1}">
              <a14:hiddenFill xmlns:a14="http://schemas.microsoft.com/office/drawing/2010/main">
                <a:solidFill>
                  <a:srgbClr val="FFFFFF"/>
                </a:solidFill>
              </a14:hiddenFill>
            </a:ext>
          </a:extLst>
        </p:spPr>
      </p:pic>
      <p:sp>
        <p:nvSpPr>
          <p:cNvPr id="2" name="Left Brace 1" descr="green left brace"/>
          <p:cNvSpPr/>
          <p:nvPr/>
        </p:nvSpPr>
        <p:spPr>
          <a:xfrm>
            <a:off x="614053" y="1250286"/>
            <a:ext cx="381000" cy="2895600"/>
          </a:xfrm>
          <a:prstGeom prst="lef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66455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Order Checking dialog box: customized local clinical reminder order check for patients who have an iodine contrast allergy and the provider is ordering a radiology exam that will contain contrast media"/>
          <p:cNvPicPr>
            <a:picLocks noChangeAspect="1" noChangeArrowheads="1"/>
          </p:cNvPicPr>
          <p:nvPr/>
        </p:nvPicPr>
        <p:blipFill rotWithShape="1">
          <a:blip r:embed="rId3">
            <a:extLst>
              <a:ext uri="{28A0092B-C50C-407E-A947-70E740481C1C}">
                <a14:useLocalDpi xmlns:a14="http://schemas.microsoft.com/office/drawing/2010/main" val="0"/>
              </a:ext>
            </a:extLst>
          </a:blip>
          <a:srcRect b="28849"/>
          <a:stretch/>
        </p:blipFill>
        <p:spPr bwMode="auto">
          <a:xfrm>
            <a:off x="76199" y="749564"/>
            <a:ext cx="9028789" cy="511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4971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d blood cells in plasma and vir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8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Order Checking dialog box: This order check was created linking the diagnosis of G-6-PD and the group of drugs that could cause blood cells to be destroy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3177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5108079"/>
              </p:ext>
            </p:extLst>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57200"/>
            <a:ext cx="8229600" cy="1143000"/>
          </a:xfrm>
        </p:spPr>
        <p:txBody>
          <a:bodyPr>
            <a:noAutofit/>
          </a:bodyPr>
          <a:lstStyle/>
          <a:p>
            <a:r>
              <a:rPr lang="en-US" sz="5400" dirty="0" smtClean="0"/>
              <a:t>Personal Order </a:t>
            </a:r>
            <a:br>
              <a:rPr lang="en-US" sz="5400" dirty="0" smtClean="0"/>
            </a:br>
            <a:r>
              <a:rPr lang="en-US" sz="5400" dirty="0" smtClean="0"/>
              <a:t>Check </a:t>
            </a:r>
            <a:r>
              <a:rPr lang="en-US" sz="5400" dirty="0"/>
              <a:t>S</a:t>
            </a:r>
            <a:r>
              <a:rPr lang="en-US" sz="5400" dirty="0" smtClean="0"/>
              <a:t>ettings</a:t>
            </a:r>
            <a:endParaRPr lang="en-US" sz="5400" dirty="0"/>
          </a:p>
        </p:txBody>
      </p:sp>
    </p:spTree>
    <p:extLst>
      <p:ext uri="{BB962C8B-B14F-4D97-AF65-F5344CB8AC3E}">
        <p14:creationId xmlns:p14="http://schemas.microsoft.com/office/powerpoint/2010/main" val="3581762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rot="10800000">
            <a:off x="645043" y="5219257"/>
            <a:ext cx="3124200" cy="1371600"/>
          </a:xfrm>
          <a:prstGeom prst="wedgeRoundRectCallout">
            <a:avLst>
              <a:gd name="adj1" fmla="val -6559"/>
              <a:gd name="adj2" fmla="val 87771"/>
              <a:gd name="adj3" fmla="val 16667"/>
            </a:avLst>
          </a:prstGeom>
          <a:solidFill>
            <a:srgbClr val="978330"/>
          </a:solidFill>
          <a:ln>
            <a:noFill/>
          </a:ln>
          <a:effectLst>
            <a:glow rad="635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Tools Menu&#10;Options&#10;"/>
          <p:cNvSpPr txBox="1"/>
          <p:nvPr/>
        </p:nvSpPr>
        <p:spPr>
          <a:xfrm>
            <a:off x="645043" y="5366448"/>
            <a:ext cx="3088758" cy="1077218"/>
          </a:xfrm>
          <a:prstGeom prst="rect">
            <a:avLst/>
          </a:prstGeom>
          <a:noFill/>
        </p:spPr>
        <p:txBody>
          <a:bodyPr wrap="square" rtlCol="0">
            <a:spAutoFit/>
          </a:bodyPr>
          <a:lstStyle/>
          <a:p>
            <a:pPr marL="285750" indent="-285750">
              <a:buFont typeface="Arial" pitchFamily="34" charset="0"/>
              <a:buChar char="•"/>
            </a:pPr>
            <a:r>
              <a:rPr lang="en-US" sz="3200" dirty="0" smtClean="0"/>
              <a:t>Tools Menu</a:t>
            </a:r>
          </a:p>
          <a:p>
            <a:pPr marL="285750" indent="-285750">
              <a:buFont typeface="Arial" pitchFamily="34" charset="0"/>
              <a:buChar char="•"/>
            </a:pPr>
            <a:r>
              <a:rPr lang="en-US" sz="3200" dirty="0" smtClean="0"/>
              <a:t>Options</a:t>
            </a:r>
            <a:endParaRPr lang="en-US" sz="3200" dirty="0"/>
          </a:p>
        </p:txBody>
      </p:sp>
      <p:pic>
        <p:nvPicPr>
          <p:cNvPr id="5" name="Picture 4" descr="Tools menu, drop-down list, and then choose Options"/>
          <p:cNvPicPr>
            <a:picLocks noChangeAspect="1" noChangeArrowheads="1"/>
          </p:cNvPicPr>
          <p:nvPr/>
        </p:nvPicPr>
        <p:blipFill rotWithShape="1">
          <a:blip r:embed="rId3">
            <a:extLst>
              <a:ext uri="{28A0092B-C50C-407E-A947-70E740481C1C}">
                <a14:useLocalDpi xmlns:a14="http://schemas.microsoft.com/office/drawing/2010/main" val="0"/>
              </a:ext>
            </a:extLst>
          </a:blip>
          <a:srcRect l="2800" r="31395"/>
          <a:stretch/>
        </p:blipFill>
        <p:spPr bwMode="auto">
          <a:xfrm>
            <a:off x="1066800" y="228600"/>
            <a:ext cx="2964713"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5897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olls menu, Options selected from drop-down list"/>
          <p:cNvPicPr>
            <a:picLocks noChangeAspect="1" noChangeArrowheads="1"/>
          </p:cNvPicPr>
          <p:nvPr/>
        </p:nvPicPr>
        <p:blipFill rotWithShape="1">
          <a:blip r:embed="rId3">
            <a:extLst>
              <a:ext uri="{28A0092B-C50C-407E-A947-70E740481C1C}">
                <a14:useLocalDpi xmlns:a14="http://schemas.microsoft.com/office/drawing/2010/main" val="0"/>
              </a:ext>
            </a:extLst>
          </a:blip>
          <a:srcRect l="2800" r="31395"/>
          <a:stretch/>
        </p:blipFill>
        <p:spPr bwMode="auto">
          <a:xfrm>
            <a:off x="1066800" y="228600"/>
            <a:ext cx="2964713"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rot="10800000">
            <a:off x="645043" y="5219257"/>
            <a:ext cx="3124200" cy="1371600"/>
          </a:xfrm>
          <a:prstGeom prst="wedgeRoundRectCallout">
            <a:avLst>
              <a:gd name="adj1" fmla="val -6559"/>
              <a:gd name="adj2" fmla="val 87771"/>
              <a:gd name="adj3" fmla="val 16667"/>
            </a:avLst>
          </a:prstGeom>
          <a:solidFill>
            <a:srgbClr val="978330"/>
          </a:solidFill>
          <a:ln>
            <a:noFill/>
          </a:ln>
          <a:effectLst>
            <a:glow rad="635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Options menus, Order Checks tab sele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667000"/>
            <a:ext cx="45053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descr="Tools Menu&#10;Options&#10;"/>
          <p:cNvSpPr txBox="1"/>
          <p:nvPr/>
        </p:nvSpPr>
        <p:spPr>
          <a:xfrm>
            <a:off x="645043" y="5366448"/>
            <a:ext cx="3088758" cy="1077218"/>
          </a:xfrm>
          <a:prstGeom prst="rect">
            <a:avLst/>
          </a:prstGeom>
          <a:noFill/>
        </p:spPr>
        <p:txBody>
          <a:bodyPr wrap="square" rtlCol="0">
            <a:spAutoFit/>
          </a:bodyPr>
          <a:lstStyle/>
          <a:p>
            <a:pPr marL="285750" indent="-285750">
              <a:buFont typeface="Arial" pitchFamily="34" charset="0"/>
              <a:buChar char="•"/>
            </a:pPr>
            <a:r>
              <a:rPr lang="en-US" sz="3200" dirty="0" smtClean="0"/>
              <a:t>Tools Menu</a:t>
            </a:r>
          </a:p>
          <a:p>
            <a:pPr marL="285750" indent="-285750">
              <a:buFont typeface="Arial" pitchFamily="34" charset="0"/>
              <a:buChar char="•"/>
            </a:pPr>
            <a:r>
              <a:rPr lang="en-US" sz="3200" dirty="0" smtClean="0"/>
              <a:t>Options</a:t>
            </a:r>
            <a:endParaRPr lang="en-US" sz="3200" dirty="0"/>
          </a:p>
        </p:txBody>
      </p:sp>
      <p:sp>
        <p:nvSpPr>
          <p:cNvPr id="4" name="Rounded Rectangular Callout 3"/>
          <p:cNvSpPr/>
          <p:nvPr/>
        </p:nvSpPr>
        <p:spPr>
          <a:xfrm>
            <a:off x="5410200" y="1488786"/>
            <a:ext cx="3657600" cy="830997"/>
          </a:xfrm>
          <a:prstGeom prst="wedgeRoundRectCallout">
            <a:avLst>
              <a:gd name="adj1" fmla="val -39498"/>
              <a:gd name="adj2" fmla="val 127284"/>
              <a:gd name="adj3" fmla="val 16667"/>
            </a:avLst>
          </a:prstGeom>
          <a:gradFill>
            <a:gsLst>
              <a:gs pos="72000">
                <a:srgbClr val="98612E"/>
              </a:gs>
              <a:gs pos="0">
                <a:srgbClr val="994B2C"/>
              </a:gs>
              <a:gs pos="87000">
                <a:srgbClr val="985A2D"/>
              </a:gs>
            </a:gsLst>
            <a:lin ang="16200000" scaled="0"/>
          </a:gradFill>
          <a:ln>
            <a:noFill/>
          </a:ln>
          <a:effectLst>
            <a:glow rad="635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Order Checks Tab&#10;"/>
          <p:cNvSpPr txBox="1"/>
          <p:nvPr/>
        </p:nvSpPr>
        <p:spPr>
          <a:xfrm>
            <a:off x="5442098" y="1611896"/>
            <a:ext cx="3429000" cy="584775"/>
          </a:xfrm>
          <a:prstGeom prst="rect">
            <a:avLst/>
          </a:prstGeom>
          <a:noFill/>
        </p:spPr>
        <p:txBody>
          <a:bodyPr wrap="square" rtlCol="0">
            <a:spAutoFit/>
          </a:bodyPr>
          <a:lstStyle/>
          <a:p>
            <a:pPr marL="285750" indent="-285750">
              <a:buFont typeface="Arial" pitchFamily="34" charset="0"/>
              <a:buChar char="•"/>
            </a:pPr>
            <a:r>
              <a:rPr lang="en-US" sz="3200" dirty="0" smtClean="0"/>
              <a:t>Order Checks Tab</a:t>
            </a:r>
            <a:endParaRPr lang="en-US" sz="3200" dirty="0"/>
          </a:p>
        </p:txBody>
      </p:sp>
    </p:spTree>
    <p:extLst>
      <p:ext uri="{BB962C8B-B14F-4D97-AF65-F5344CB8AC3E}">
        <p14:creationId xmlns:p14="http://schemas.microsoft.com/office/powerpoint/2010/main" val="1793910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838200"/>
          </a:xfrm>
        </p:spPr>
        <p:txBody>
          <a:bodyPr>
            <a:normAutofit/>
          </a:bodyPr>
          <a:lstStyle/>
          <a:p>
            <a:pPr marL="0" indent="0" algn="ctr">
              <a:buNone/>
            </a:pPr>
            <a:r>
              <a:rPr lang="en-US" sz="2800" dirty="0" smtClean="0"/>
              <a:t>What is your Informatics background?</a:t>
            </a:r>
          </a:p>
        </p:txBody>
      </p:sp>
      <p:sp>
        <p:nvSpPr>
          <p:cNvPr id="2" name="TextBox 1" descr="New CAC/HIS&#10;Seasoned CAC/HIS&#10;Service ADPAC&#10;Other&#10;"/>
          <p:cNvSpPr txBox="1"/>
          <p:nvPr/>
        </p:nvSpPr>
        <p:spPr>
          <a:xfrm>
            <a:off x="0" y="2514600"/>
            <a:ext cx="3739101" cy="2246769"/>
          </a:xfrm>
          <a:prstGeom prst="rect">
            <a:avLst/>
          </a:prstGeom>
          <a:noFill/>
        </p:spPr>
        <p:txBody>
          <a:bodyPr wrap="none" rtlCol="0">
            <a:spAutoFit/>
          </a:bodyPr>
          <a:lstStyle/>
          <a:p>
            <a:pPr marL="857250" lvl="1" indent="-514350">
              <a:buFont typeface="+mj-lt"/>
              <a:buAutoNum type="alphaUcPeriod"/>
            </a:pPr>
            <a:r>
              <a:rPr lang="en-US" sz="2800" dirty="0" smtClean="0"/>
              <a:t>New </a:t>
            </a:r>
            <a:r>
              <a:rPr lang="en-US" sz="2800" dirty="0"/>
              <a:t>CAC/HIS</a:t>
            </a:r>
          </a:p>
          <a:p>
            <a:pPr marL="857250" lvl="1" indent="-514350">
              <a:buFont typeface="+mj-lt"/>
              <a:buAutoNum type="alphaUcPeriod"/>
            </a:pPr>
            <a:r>
              <a:rPr lang="en-US" sz="2800" dirty="0"/>
              <a:t>Seasoned CAC/HIS</a:t>
            </a:r>
          </a:p>
          <a:p>
            <a:pPr marL="857250" lvl="1" indent="-514350">
              <a:buFont typeface="+mj-lt"/>
              <a:buAutoNum type="alphaUcPeriod"/>
            </a:pPr>
            <a:r>
              <a:rPr lang="en-US" sz="2800" dirty="0"/>
              <a:t>Service ADPAC</a:t>
            </a:r>
          </a:p>
          <a:p>
            <a:pPr marL="857250" lvl="1" indent="-514350">
              <a:buFont typeface="+mj-lt"/>
              <a:buAutoNum type="alphaUcPeriod"/>
            </a:pPr>
            <a:r>
              <a:rPr lang="en-US" sz="2800" dirty="0"/>
              <a:t>Other</a:t>
            </a:r>
          </a:p>
          <a:p>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64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vailable order checks; If an order check was disabled then it would be disabled here.  If the option is enabled and then marked as uneditable, it shows up here as Mand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68269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502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vailable order che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68269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available order checks blown u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613" y="2667000"/>
            <a:ext cx="7159988"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ular Callout 1"/>
          <p:cNvSpPr/>
          <p:nvPr/>
        </p:nvSpPr>
        <p:spPr>
          <a:xfrm>
            <a:off x="5257801" y="457200"/>
            <a:ext cx="3657600" cy="2133600"/>
          </a:xfrm>
          <a:prstGeom prst="wedgeRoundRectCallout">
            <a:avLst>
              <a:gd name="adj1" fmla="val -39527"/>
              <a:gd name="adj2" fmla="val 9175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extBox 2" descr="Change by checking the box&#10;Click Apply to save changes&#10;"/>
          <p:cNvSpPr txBox="1"/>
          <p:nvPr/>
        </p:nvSpPr>
        <p:spPr>
          <a:xfrm>
            <a:off x="5390707" y="528697"/>
            <a:ext cx="3352800" cy="2062103"/>
          </a:xfrm>
          <a:prstGeom prst="rect">
            <a:avLst/>
          </a:prstGeom>
          <a:noFill/>
        </p:spPr>
        <p:txBody>
          <a:bodyPr wrap="square" rtlCol="0">
            <a:spAutoFit/>
          </a:bodyPr>
          <a:lstStyle/>
          <a:p>
            <a:pPr marL="285750" indent="-285750">
              <a:buFont typeface="Arial" pitchFamily="34" charset="0"/>
              <a:buChar char="•"/>
            </a:pPr>
            <a:r>
              <a:rPr lang="en-US" sz="3200" dirty="0" smtClean="0"/>
              <a:t>Change by checking the box</a:t>
            </a:r>
          </a:p>
          <a:p>
            <a:pPr marL="285750" indent="-285750">
              <a:buFont typeface="Arial" pitchFamily="34" charset="0"/>
              <a:buChar char="•"/>
            </a:pPr>
            <a:r>
              <a:rPr lang="en-US" sz="3200" dirty="0" smtClean="0"/>
              <a:t>Click Apply to save changes</a:t>
            </a:r>
            <a:endParaRPr lang="en-US" sz="3200" dirty="0"/>
          </a:p>
        </p:txBody>
      </p:sp>
    </p:spTree>
    <p:extLst>
      <p:ext uri="{BB962C8B-B14F-4D97-AF65-F5344CB8AC3E}">
        <p14:creationId xmlns:p14="http://schemas.microsoft.com/office/powerpoint/2010/main" val="40029763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54506207"/>
              </p:ext>
            </p:extLst>
          </p:nvPr>
        </p:nvGraphicFramePr>
        <p:xfrm>
          <a:off x="990600" y="1219200"/>
          <a:ext cx="7391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lstStyle/>
          <a:p>
            <a:r>
              <a:rPr lang="en-US" dirty="0" smtClean="0"/>
              <a:t>Troubleshooting</a:t>
            </a:r>
            <a:endParaRPr lang="en-US" dirty="0"/>
          </a:p>
        </p:txBody>
      </p:sp>
    </p:spTree>
    <p:extLst>
      <p:ext uri="{BB962C8B-B14F-4D97-AF65-F5344CB8AC3E}">
        <p14:creationId xmlns:p14="http://schemas.microsoft.com/office/powerpoint/2010/main" val="764658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keyboard with a Delete Spam k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447800"/>
            <a:ext cx="5486400" cy="5240983"/>
          </a:xfrm>
          <a:prstGeom prst="rect">
            <a:avLst/>
          </a:prstGeom>
          <a:ln>
            <a:noFill/>
          </a:ln>
          <a:effectLst>
            <a:softEdge rad="112500"/>
          </a:effectLst>
        </p:spPr>
      </p:pic>
      <p:sp>
        <p:nvSpPr>
          <p:cNvPr id="3" name="Title 2"/>
          <p:cNvSpPr>
            <a:spLocks noGrp="1"/>
          </p:cNvSpPr>
          <p:nvPr>
            <p:ph type="title"/>
          </p:nvPr>
        </p:nvSpPr>
        <p:spPr>
          <a:xfrm>
            <a:off x="457200" y="76200"/>
            <a:ext cx="8229600" cy="1143000"/>
          </a:xfrm>
        </p:spPr>
        <p:txBody>
          <a:bodyPr>
            <a:normAutofit/>
          </a:bodyPr>
          <a:lstStyle/>
          <a:p>
            <a:r>
              <a:rPr lang="en-US" sz="5400" dirty="0" smtClean="0"/>
              <a:t>Unwanted Order Checks</a:t>
            </a:r>
            <a:endParaRPr lang="en-US" sz="5400" dirty="0"/>
          </a:p>
        </p:txBody>
      </p:sp>
    </p:spTree>
    <p:extLst>
      <p:ext uri="{BB962C8B-B14F-4D97-AF65-F5344CB8AC3E}">
        <p14:creationId xmlns:p14="http://schemas.microsoft.com/office/powerpoint/2010/main" val="21153554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of a monochromatic jigsaw puzle with one missing pie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5400" dirty="0" smtClean="0"/>
              <a:t>Missing Order Checks</a:t>
            </a:r>
            <a:endParaRPr lang="en-US" sz="5400" dirty="0"/>
          </a:p>
        </p:txBody>
      </p:sp>
    </p:spTree>
    <p:extLst>
      <p:ext uri="{BB962C8B-B14F-4D97-AF65-F5344CB8AC3E}">
        <p14:creationId xmlns:p14="http://schemas.microsoft.com/office/powerpoint/2010/main" val="18789795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magnifying gla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176" y="1311274"/>
            <a:ext cx="4643824" cy="52133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normAutofit/>
          </a:bodyPr>
          <a:lstStyle/>
          <a:p>
            <a:r>
              <a:rPr lang="en-US" sz="5400" dirty="0" smtClean="0"/>
              <a:t>Locating Order Checks</a:t>
            </a:r>
            <a:endParaRPr lang="en-US" sz="5400" dirty="0"/>
          </a:p>
        </p:txBody>
      </p:sp>
    </p:spTree>
    <p:extLst>
      <p:ext uri="{BB962C8B-B14F-4D97-AF65-F5344CB8AC3E}">
        <p14:creationId xmlns:p14="http://schemas.microsoft.com/office/powerpoint/2010/main" val="3140243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arrows in a cycle "/>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9993" r="89933"/>
                    </a14:imgEffect>
                  </a14:imgLayer>
                </a14:imgProps>
              </a:ext>
              <a:ext uri="{28A0092B-C50C-407E-A947-70E740481C1C}">
                <a14:useLocalDpi xmlns:a14="http://schemas.microsoft.com/office/drawing/2010/main" val="0"/>
              </a:ext>
            </a:extLst>
          </a:blip>
          <a:stretch>
            <a:fillRect/>
          </a:stretch>
        </p:blipFill>
        <p:spPr>
          <a:xfrm rot="6122762">
            <a:off x="1941139" y="856817"/>
            <a:ext cx="5332678" cy="5867400"/>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5400" dirty="0" smtClean="0"/>
              <a:t>Updating Order Checks</a:t>
            </a:r>
            <a:endParaRPr lang="en-US" sz="5400" dirty="0"/>
          </a:p>
        </p:txBody>
      </p:sp>
    </p:spTree>
    <p:extLst>
      <p:ext uri="{BB962C8B-B14F-4D97-AF65-F5344CB8AC3E}">
        <p14:creationId xmlns:p14="http://schemas.microsoft.com/office/powerpoint/2010/main" val="35719876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S Configuration (Clinical Coordinator’s) main menu options"/>
          <p:cNvPicPr>
            <a:picLocks noChangeAspect="1" noChangeArrowheads="1"/>
          </p:cNvPicPr>
          <p:nvPr/>
        </p:nvPicPr>
        <p:blipFill rotWithShape="1">
          <a:blip r:embed="rId3">
            <a:extLst>
              <a:ext uri="{28A0092B-C50C-407E-A947-70E740481C1C}">
                <a14:useLocalDpi xmlns:a14="http://schemas.microsoft.com/office/drawing/2010/main" val="0"/>
              </a:ext>
            </a:extLst>
          </a:blip>
          <a:srcRect l="3992" t="11970" r="6236" b="10191"/>
          <a:stretch/>
        </p:blipFill>
        <p:spPr bwMode="auto">
          <a:xfrm>
            <a:off x="1874" y="0"/>
            <a:ext cx="91421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7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F8D5ADAC7B04298C4AC648AD16295" ma:contentTypeVersion="0" ma:contentTypeDescription="Create a new document." ma:contentTypeScope="" ma:versionID="b8d4a23e1aa1b24993bf36dbce82ee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7276CB-F8A9-4027-99EC-9A74CC08D173}">
  <ds:schemaRefs>
    <ds:schemaRef ds:uri="http://schemas.microsoft.com/sharepoint/v3/contenttype/forms"/>
  </ds:schemaRefs>
</ds:datastoreItem>
</file>

<file path=customXml/itemProps2.xml><?xml version="1.0" encoding="utf-8"?>
<ds:datastoreItem xmlns:ds="http://schemas.openxmlformats.org/officeDocument/2006/customXml" ds:itemID="{730D388D-991F-467E-A850-81046A296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723B367-4FC9-46D4-864F-7F719D4AE49E}">
  <ds:schemaRefs>
    <ds:schemaRef ds:uri="http://purl.org/dc/dcmitype/"/>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11645</TotalTime>
  <Words>8595</Words>
  <Application>Microsoft Office PowerPoint</Application>
  <PresentationFormat>On-screen Show (4:3)</PresentationFormat>
  <Paragraphs>525</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1_Office Theme</vt:lpstr>
      <vt:lpstr>Back to Basics: Order Checks</vt:lpstr>
      <vt:lpstr>PowerPoint Presentation</vt:lpstr>
      <vt:lpstr>Poll Question</vt:lpstr>
      <vt:lpstr>Course Objectives</vt:lpstr>
      <vt:lpstr>What are Order Checks?</vt:lpstr>
      <vt:lpstr>How Do Order Checks Work?</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Glucophage &amp; Contrast</vt:lpstr>
      <vt:lpstr>Creatinine Order Checks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Parameters</vt:lpstr>
      <vt:lpstr>PowerPoint Presentation</vt:lpstr>
      <vt:lpstr>PowerPoint Presentation</vt:lpstr>
      <vt:lpstr>PowerPoint Presentation</vt:lpstr>
      <vt:lpstr>PowerPoint Presentation</vt:lpstr>
      <vt:lpstr>PowerPoint Presentation</vt:lpstr>
      <vt:lpstr>PowerPoint Presentation</vt:lpstr>
      <vt:lpstr>Remote Order Checks</vt:lpstr>
      <vt:lpstr>PowerPoint Presentation</vt:lpstr>
      <vt:lpstr>PowerPoint Presentation</vt:lpstr>
      <vt:lpstr>Clinical Reminder Order Checks (CROC)</vt:lpstr>
      <vt:lpstr>PowerPoint Presentation</vt:lpstr>
      <vt:lpstr>PowerPoint Presentation</vt:lpstr>
      <vt:lpstr>PowerPoint Presentation</vt:lpstr>
      <vt:lpstr>Personal Order  Check Settings</vt:lpstr>
      <vt:lpstr>PowerPoint Presentation</vt:lpstr>
      <vt:lpstr>PowerPoint Presentation</vt:lpstr>
      <vt:lpstr>PowerPoint Presentation</vt:lpstr>
      <vt:lpstr>PowerPoint Presentation</vt:lpstr>
      <vt:lpstr>Troubleshooting</vt:lpstr>
      <vt:lpstr>Unwanted Order Checks</vt:lpstr>
      <vt:lpstr>Missing Order Checks</vt:lpstr>
      <vt:lpstr>Locating Order Checks</vt:lpstr>
      <vt:lpstr>Updating Order Checks</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Order Checks</dc:title>
  <dc:creator>VHA OIA Training Strategy</dc:creator>
  <cp:keywords>Order checks, CPRS</cp:keywords>
  <cp:lastModifiedBy>Kimberly J Lyons</cp:lastModifiedBy>
  <cp:revision>326</cp:revision>
  <dcterms:created xsi:type="dcterms:W3CDTF">2012-09-17T16:29:14Z</dcterms:created>
  <dcterms:modified xsi:type="dcterms:W3CDTF">2013-09-24T02:11:58Z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0x010100854F8D5ADAC7B04298C4AC648AD16295</vt:lpwstr>
  </property>
</Properties>
</file>