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91"/>
  </p:notesMasterIdLst>
  <p:handoutMasterIdLst>
    <p:handoutMasterId r:id="rId92"/>
  </p:handoutMasterIdLst>
  <p:sldIdLst>
    <p:sldId id="363" r:id="rId5"/>
    <p:sldId id="287" r:id="rId6"/>
    <p:sldId id="266" r:id="rId7"/>
    <p:sldId id="295" r:id="rId8"/>
    <p:sldId id="306" r:id="rId9"/>
    <p:sldId id="364" r:id="rId10"/>
    <p:sldId id="267" r:id="rId11"/>
    <p:sldId id="334" r:id="rId12"/>
    <p:sldId id="263" r:id="rId13"/>
    <p:sldId id="260" r:id="rId14"/>
    <p:sldId id="344" r:id="rId15"/>
    <p:sldId id="365" r:id="rId16"/>
    <p:sldId id="321" r:id="rId17"/>
    <p:sldId id="319" r:id="rId18"/>
    <p:sldId id="320" r:id="rId19"/>
    <p:sldId id="318" r:id="rId20"/>
    <p:sldId id="317" r:id="rId21"/>
    <p:sldId id="316" r:id="rId22"/>
    <p:sldId id="261" r:id="rId23"/>
    <p:sldId id="277" r:id="rId24"/>
    <p:sldId id="289" r:id="rId25"/>
    <p:sldId id="325" r:id="rId26"/>
    <p:sldId id="290" r:id="rId27"/>
    <p:sldId id="304" r:id="rId28"/>
    <p:sldId id="324" r:id="rId29"/>
    <p:sldId id="296" r:id="rId30"/>
    <p:sldId id="297" r:id="rId31"/>
    <p:sldId id="323" r:id="rId32"/>
    <p:sldId id="292" r:id="rId33"/>
    <p:sldId id="298" r:id="rId34"/>
    <p:sldId id="322" r:id="rId35"/>
    <p:sldId id="293" r:id="rId36"/>
    <p:sldId id="269" r:id="rId37"/>
    <p:sldId id="299" r:id="rId38"/>
    <p:sldId id="279" r:id="rId39"/>
    <p:sldId id="301" r:id="rId40"/>
    <p:sldId id="370" r:id="rId41"/>
    <p:sldId id="371" r:id="rId42"/>
    <p:sldId id="300" r:id="rId43"/>
    <p:sldId id="335" r:id="rId44"/>
    <p:sldId id="337" r:id="rId45"/>
    <p:sldId id="336" r:id="rId46"/>
    <p:sldId id="338" r:id="rId47"/>
    <p:sldId id="339" r:id="rId48"/>
    <p:sldId id="340" r:id="rId49"/>
    <p:sldId id="341" r:id="rId50"/>
    <p:sldId id="342" r:id="rId51"/>
    <p:sldId id="343" r:id="rId52"/>
    <p:sldId id="272" r:id="rId53"/>
    <p:sldId id="271" r:id="rId54"/>
    <p:sldId id="353" r:id="rId55"/>
    <p:sldId id="284" r:id="rId56"/>
    <p:sldId id="352" r:id="rId57"/>
    <p:sldId id="351" r:id="rId58"/>
    <p:sldId id="350" r:id="rId59"/>
    <p:sldId id="349" r:id="rId60"/>
    <p:sldId id="348" r:id="rId61"/>
    <p:sldId id="354" r:id="rId62"/>
    <p:sldId id="355" r:id="rId63"/>
    <p:sldId id="345" r:id="rId64"/>
    <p:sldId id="274" r:id="rId65"/>
    <p:sldId id="273" r:id="rId66"/>
    <p:sldId id="275" r:id="rId67"/>
    <p:sldId id="356" r:id="rId68"/>
    <p:sldId id="357" r:id="rId69"/>
    <p:sldId id="358" r:id="rId70"/>
    <p:sldId id="328" r:id="rId71"/>
    <p:sldId id="302" r:id="rId72"/>
    <p:sldId id="329" r:id="rId73"/>
    <p:sldId id="367" r:id="rId74"/>
    <p:sldId id="268" r:id="rId75"/>
    <p:sldId id="278" r:id="rId76"/>
    <p:sldId id="359" r:id="rId77"/>
    <p:sldId id="360" r:id="rId78"/>
    <p:sldId id="361" r:id="rId79"/>
    <p:sldId id="362" r:id="rId80"/>
    <p:sldId id="280" r:id="rId81"/>
    <p:sldId id="281" r:id="rId82"/>
    <p:sldId id="282" r:id="rId83"/>
    <p:sldId id="283" r:id="rId84"/>
    <p:sldId id="305" r:id="rId85"/>
    <p:sldId id="331" r:id="rId86"/>
    <p:sldId id="270" r:id="rId87"/>
    <p:sldId id="368" r:id="rId88"/>
    <p:sldId id="369" r:id="rId89"/>
    <p:sldId id="262" r:id="rId9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035B"/>
    <a:srgbClr val="CC9900"/>
    <a:srgbClr val="CC6600"/>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3707" autoAdjust="0"/>
  </p:normalViewPr>
  <p:slideViewPr>
    <p:cSldViewPr>
      <p:cViewPr>
        <p:scale>
          <a:sx n="75" d="100"/>
          <a:sy n="75" d="100"/>
        </p:scale>
        <p:origin x="-1824" y="-72"/>
      </p:cViewPr>
      <p:guideLst>
        <p:guide orient="horz" pos="2160"/>
        <p:guide pos="2880"/>
      </p:guideLst>
    </p:cSldViewPr>
  </p:slideViewPr>
  <p:outlineViewPr>
    <p:cViewPr>
      <p:scale>
        <a:sx n="33" d="100"/>
        <a:sy n="33" d="100"/>
      </p:scale>
      <p:origin x="0" y="13284"/>
    </p:cViewPr>
  </p:outlineViewPr>
  <p:notesTextViewPr>
    <p:cViewPr>
      <p:scale>
        <a:sx n="1" d="1"/>
        <a:sy n="1" d="1"/>
      </p:scale>
      <p:origin x="0" y="1194"/>
    </p:cViewPr>
  </p:notesTextViewPr>
  <p:sorterViewPr>
    <p:cViewPr>
      <p:scale>
        <a:sx n="50" d="100"/>
        <a:sy n="50" d="100"/>
      </p:scale>
      <p:origin x="0" y="15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A2037-D252-4D07-B278-5C283650A7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8BB9B72-4E25-4E76-8C85-B023BB48E3E6}">
      <dgm:prSet/>
      <dgm:spPr/>
      <dgm:t>
        <a:bodyPr/>
        <a:lstStyle/>
        <a:p>
          <a:pPr rtl="0"/>
          <a:r>
            <a:rPr lang="en-US" dirty="0" smtClean="0"/>
            <a:t>The basic knowledge of the purpose of TIU </a:t>
          </a:r>
          <a:endParaRPr lang="en-US" dirty="0"/>
        </a:p>
      </dgm:t>
      <dgm:extLst>
        <a:ext uri="{E40237B7-FDA0-4F09-8148-C483321AD2D9}">
          <dgm14:cNvPr xmlns:dgm14="http://schemas.microsoft.com/office/drawing/2010/diagram" id="0" name="" descr="The basic knowledge of the purpose of TIU &#10;"/>
        </a:ext>
      </dgm:extLst>
    </dgm:pt>
    <dgm:pt modelId="{960C9DDF-9199-4267-8008-0FF8051AF441}" type="parTrans" cxnId="{1611D853-F160-4ED6-83B7-938396917FCB}">
      <dgm:prSet/>
      <dgm:spPr/>
      <dgm:t>
        <a:bodyPr/>
        <a:lstStyle/>
        <a:p>
          <a:endParaRPr lang="en-US"/>
        </a:p>
      </dgm:t>
    </dgm:pt>
    <dgm:pt modelId="{15B1797D-820D-4B13-AD12-65AAAF924C13}" type="sibTrans" cxnId="{1611D853-F160-4ED6-83B7-938396917FCB}">
      <dgm:prSet/>
      <dgm:spPr/>
      <dgm:t>
        <a:bodyPr/>
        <a:lstStyle/>
        <a:p>
          <a:endParaRPr lang="en-US"/>
        </a:p>
      </dgm:t>
    </dgm:pt>
    <dgm:pt modelId="{78231745-49B5-4221-939E-7C1AD68A806B}">
      <dgm:prSet/>
      <dgm:spPr/>
      <dgm:t>
        <a:bodyPr/>
        <a:lstStyle/>
        <a:p>
          <a:pPr rtl="0"/>
          <a:r>
            <a:rPr lang="en-US" dirty="0" smtClean="0"/>
            <a:t>The basic knowledge of the purpose of ASU </a:t>
          </a:r>
          <a:endParaRPr lang="en-US" dirty="0"/>
        </a:p>
      </dgm:t>
      <dgm:extLst>
        <a:ext uri="{E40237B7-FDA0-4F09-8148-C483321AD2D9}">
          <dgm14:cNvPr xmlns:dgm14="http://schemas.microsoft.com/office/drawing/2010/diagram" id="0" name="" descr="The basic knowledge of the purpose of ASU &#10;"/>
        </a:ext>
      </dgm:extLst>
    </dgm:pt>
    <dgm:pt modelId="{8A90D975-E4A6-4455-B6C5-082D36210EBE}" type="parTrans" cxnId="{03479B74-34E3-421F-A893-D0F94ECA06AF}">
      <dgm:prSet/>
      <dgm:spPr/>
      <dgm:t>
        <a:bodyPr/>
        <a:lstStyle/>
        <a:p>
          <a:endParaRPr lang="en-US"/>
        </a:p>
      </dgm:t>
    </dgm:pt>
    <dgm:pt modelId="{530DF39A-BCB8-4300-8EAC-E0DA3CD45865}" type="sibTrans" cxnId="{03479B74-34E3-421F-A893-D0F94ECA06AF}">
      <dgm:prSet/>
      <dgm:spPr/>
      <dgm:t>
        <a:bodyPr/>
        <a:lstStyle/>
        <a:p>
          <a:endParaRPr lang="en-US"/>
        </a:p>
      </dgm:t>
    </dgm:pt>
    <dgm:pt modelId="{F1A844E2-36FD-49F9-A267-4E698F0FA407}">
      <dgm:prSet/>
      <dgm:spPr/>
      <dgm:t>
        <a:bodyPr/>
        <a:lstStyle/>
        <a:p>
          <a:pPr rtl="0"/>
          <a:r>
            <a:rPr lang="en-US" dirty="0" smtClean="0"/>
            <a:t>Why they are critical to your clinical and administrative documents used at your facility</a:t>
          </a:r>
          <a:endParaRPr lang="en-US" dirty="0"/>
        </a:p>
      </dgm:t>
      <dgm:extLst>
        <a:ext uri="{E40237B7-FDA0-4F09-8148-C483321AD2D9}">
          <dgm14:cNvPr xmlns:dgm14="http://schemas.microsoft.com/office/drawing/2010/diagram" id="0" name="" descr="Why they are critical to your clinical and administrative documents used at your facility&#10;"/>
        </a:ext>
      </dgm:extLst>
    </dgm:pt>
    <dgm:pt modelId="{D202B569-C579-484E-83FB-C74CE464536D}" type="parTrans" cxnId="{FCEFC346-2EC8-4975-92EE-5C20AC32802B}">
      <dgm:prSet/>
      <dgm:spPr/>
      <dgm:t>
        <a:bodyPr/>
        <a:lstStyle/>
        <a:p>
          <a:endParaRPr lang="en-US"/>
        </a:p>
      </dgm:t>
    </dgm:pt>
    <dgm:pt modelId="{31A9FA39-8A82-4620-A095-667BF71C85EF}" type="sibTrans" cxnId="{FCEFC346-2EC8-4975-92EE-5C20AC32802B}">
      <dgm:prSet/>
      <dgm:spPr/>
      <dgm:t>
        <a:bodyPr/>
        <a:lstStyle/>
        <a:p>
          <a:endParaRPr lang="en-US"/>
        </a:p>
      </dgm:t>
    </dgm:pt>
    <dgm:pt modelId="{39FFFB2A-E9CA-4A75-9432-8FD4AB3E59FB}" type="pres">
      <dgm:prSet presAssocID="{717A2037-D252-4D07-B278-5C283650A70E}" presName="linear" presStyleCnt="0">
        <dgm:presLayoutVars>
          <dgm:animLvl val="lvl"/>
          <dgm:resizeHandles val="exact"/>
        </dgm:presLayoutVars>
      </dgm:prSet>
      <dgm:spPr/>
      <dgm:t>
        <a:bodyPr/>
        <a:lstStyle/>
        <a:p>
          <a:endParaRPr lang="en-US"/>
        </a:p>
      </dgm:t>
    </dgm:pt>
    <dgm:pt modelId="{3BEED97A-F25B-456C-B125-85A763D094A5}" type="pres">
      <dgm:prSet presAssocID="{88BB9B72-4E25-4E76-8C85-B023BB48E3E6}" presName="parentText" presStyleLbl="node1" presStyleIdx="0" presStyleCnt="3">
        <dgm:presLayoutVars>
          <dgm:chMax val="0"/>
          <dgm:bulletEnabled val="1"/>
        </dgm:presLayoutVars>
      </dgm:prSet>
      <dgm:spPr/>
      <dgm:t>
        <a:bodyPr/>
        <a:lstStyle/>
        <a:p>
          <a:endParaRPr lang="en-US"/>
        </a:p>
      </dgm:t>
    </dgm:pt>
    <dgm:pt modelId="{C82E20A0-3D93-418C-B37B-63A14ED78A3B}" type="pres">
      <dgm:prSet presAssocID="{15B1797D-820D-4B13-AD12-65AAAF924C13}" presName="spacer" presStyleCnt="0"/>
      <dgm:spPr/>
      <dgm:t>
        <a:bodyPr/>
        <a:lstStyle/>
        <a:p>
          <a:endParaRPr lang="en-US"/>
        </a:p>
      </dgm:t>
    </dgm:pt>
    <dgm:pt modelId="{0438E3C9-2E6F-460C-9DFB-A576EB353F37}" type="pres">
      <dgm:prSet presAssocID="{78231745-49B5-4221-939E-7C1AD68A806B}" presName="parentText" presStyleLbl="node1" presStyleIdx="1" presStyleCnt="3">
        <dgm:presLayoutVars>
          <dgm:chMax val="0"/>
          <dgm:bulletEnabled val="1"/>
        </dgm:presLayoutVars>
      </dgm:prSet>
      <dgm:spPr/>
      <dgm:t>
        <a:bodyPr/>
        <a:lstStyle/>
        <a:p>
          <a:endParaRPr lang="en-US"/>
        </a:p>
      </dgm:t>
    </dgm:pt>
    <dgm:pt modelId="{51F463E9-0D6B-4918-8C86-CA495507771B}" type="pres">
      <dgm:prSet presAssocID="{530DF39A-BCB8-4300-8EAC-E0DA3CD45865}" presName="spacer" presStyleCnt="0"/>
      <dgm:spPr/>
      <dgm:t>
        <a:bodyPr/>
        <a:lstStyle/>
        <a:p>
          <a:endParaRPr lang="en-US"/>
        </a:p>
      </dgm:t>
    </dgm:pt>
    <dgm:pt modelId="{D5F95C1C-9A21-4ADB-801A-FC07C4DCF2A2}" type="pres">
      <dgm:prSet presAssocID="{F1A844E2-36FD-49F9-A267-4E698F0FA407}" presName="parentText" presStyleLbl="node1" presStyleIdx="2" presStyleCnt="3">
        <dgm:presLayoutVars>
          <dgm:chMax val="0"/>
          <dgm:bulletEnabled val="1"/>
        </dgm:presLayoutVars>
      </dgm:prSet>
      <dgm:spPr/>
      <dgm:t>
        <a:bodyPr/>
        <a:lstStyle/>
        <a:p>
          <a:endParaRPr lang="en-US"/>
        </a:p>
      </dgm:t>
    </dgm:pt>
  </dgm:ptLst>
  <dgm:cxnLst>
    <dgm:cxn modelId="{1611D853-F160-4ED6-83B7-938396917FCB}" srcId="{717A2037-D252-4D07-B278-5C283650A70E}" destId="{88BB9B72-4E25-4E76-8C85-B023BB48E3E6}" srcOrd="0" destOrd="0" parTransId="{960C9DDF-9199-4267-8008-0FF8051AF441}" sibTransId="{15B1797D-820D-4B13-AD12-65AAAF924C13}"/>
    <dgm:cxn modelId="{6793788C-A089-4A33-90F1-5281ACD5B298}" type="presOf" srcId="{F1A844E2-36FD-49F9-A267-4E698F0FA407}" destId="{D5F95C1C-9A21-4ADB-801A-FC07C4DCF2A2}" srcOrd="0" destOrd="0" presId="urn:microsoft.com/office/officeart/2005/8/layout/vList2"/>
    <dgm:cxn modelId="{9324A816-3F25-4721-A449-796F965331B3}" type="presOf" srcId="{88BB9B72-4E25-4E76-8C85-B023BB48E3E6}" destId="{3BEED97A-F25B-456C-B125-85A763D094A5}" srcOrd="0" destOrd="0" presId="urn:microsoft.com/office/officeart/2005/8/layout/vList2"/>
    <dgm:cxn modelId="{4BE1EBE9-177B-4F7F-B6CA-B7FBFB1CF13A}" type="presOf" srcId="{78231745-49B5-4221-939E-7C1AD68A806B}" destId="{0438E3C9-2E6F-460C-9DFB-A576EB353F37}" srcOrd="0" destOrd="0" presId="urn:microsoft.com/office/officeart/2005/8/layout/vList2"/>
    <dgm:cxn modelId="{FCEFC346-2EC8-4975-92EE-5C20AC32802B}" srcId="{717A2037-D252-4D07-B278-5C283650A70E}" destId="{F1A844E2-36FD-49F9-A267-4E698F0FA407}" srcOrd="2" destOrd="0" parTransId="{D202B569-C579-484E-83FB-C74CE464536D}" sibTransId="{31A9FA39-8A82-4620-A095-667BF71C85EF}"/>
    <dgm:cxn modelId="{F54F7C33-8C60-43AD-AAFD-1E257616AB72}" type="presOf" srcId="{717A2037-D252-4D07-B278-5C283650A70E}" destId="{39FFFB2A-E9CA-4A75-9432-8FD4AB3E59FB}" srcOrd="0" destOrd="0" presId="urn:microsoft.com/office/officeart/2005/8/layout/vList2"/>
    <dgm:cxn modelId="{03479B74-34E3-421F-A893-D0F94ECA06AF}" srcId="{717A2037-D252-4D07-B278-5C283650A70E}" destId="{78231745-49B5-4221-939E-7C1AD68A806B}" srcOrd="1" destOrd="0" parTransId="{8A90D975-E4A6-4455-B6C5-082D36210EBE}" sibTransId="{530DF39A-BCB8-4300-8EAC-E0DA3CD45865}"/>
    <dgm:cxn modelId="{611ED3A4-AAEC-43BE-B99B-B83EB2E93C70}" type="presParOf" srcId="{39FFFB2A-E9CA-4A75-9432-8FD4AB3E59FB}" destId="{3BEED97A-F25B-456C-B125-85A763D094A5}" srcOrd="0" destOrd="0" presId="urn:microsoft.com/office/officeart/2005/8/layout/vList2"/>
    <dgm:cxn modelId="{BABABF5A-863C-42BD-9414-A8D2556B4771}" type="presParOf" srcId="{39FFFB2A-E9CA-4A75-9432-8FD4AB3E59FB}" destId="{C82E20A0-3D93-418C-B37B-63A14ED78A3B}" srcOrd="1" destOrd="0" presId="urn:microsoft.com/office/officeart/2005/8/layout/vList2"/>
    <dgm:cxn modelId="{4CD64F31-8BBA-42B1-9B61-311702784A36}" type="presParOf" srcId="{39FFFB2A-E9CA-4A75-9432-8FD4AB3E59FB}" destId="{0438E3C9-2E6F-460C-9DFB-A576EB353F37}" srcOrd="2" destOrd="0" presId="urn:microsoft.com/office/officeart/2005/8/layout/vList2"/>
    <dgm:cxn modelId="{313A9896-B3E5-47D6-8EF2-750D05BE9F1E}" type="presParOf" srcId="{39FFFB2A-E9CA-4A75-9432-8FD4AB3E59FB}" destId="{51F463E9-0D6B-4918-8C86-CA495507771B}" srcOrd="3" destOrd="0" presId="urn:microsoft.com/office/officeart/2005/8/layout/vList2"/>
    <dgm:cxn modelId="{2BCFE8CC-813E-4257-A540-BF5921E85F08}" type="presParOf" srcId="{39FFFB2A-E9CA-4A75-9432-8FD4AB3E59FB}" destId="{D5F95C1C-9A21-4ADB-801A-FC07C4DCF2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3B257-170F-45AC-83FA-B4DA146E7B12}" type="doc">
      <dgm:prSet loTypeId="urn:microsoft.com/office/officeart/2008/layout/TitlePictureLineup" loCatId="picture" qsTypeId="urn:microsoft.com/office/officeart/2005/8/quickstyle/simple4" qsCatId="simple" csTypeId="urn:microsoft.com/office/officeart/2005/8/colors/colorful2" csCatId="colorful" phldr="1"/>
      <dgm:spPr/>
    </dgm:pt>
    <dgm:pt modelId="{1EB81E62-5136-4A46-ABCC-5CBAB997C878}">
      <dgm:prSet phldrT="[Text]" custT="1"/>
      <dgm:spPr/>
      <dgm:t>
        <a:bodyPr/>
        <a:lstStyle/>
        <a:p>
          <a:r>
            <a:rPr lang="en-US" sz="2800" dirty="0" smtClean="0"/>
            <a:t>Clinicians</a:t>
          </a:r>
          <a:endParaRPr lang="en-US" sz="2800" dirty="0"/>
        </a:p>
      </dgm:t>
      <dgm:extLst>
        <a:ext uri="{E40237B7-FDA0-4F09-8148-C483321AD2D9}">
          <dgm14:cNvPr xmlns:dgm14="http://schemas.microsoft.com/office/drawing/2010/diagram" id="0" name="" descr="Clinicians&#10;"/>
        </a:ext>
      </dgm:extLst>
    </dgm:pt>
    <dgm:pt modelId="{552EA60F-93F4-4E5E-B09D-8D6D2CC8C29A}" type="parTrans" cxnId="{8791D115-3B7E-41A6-AC96-41662E8C4522}">
      <dgm:prSet/>
      <dgm:spPr/>
      <dgm:t>
        <a:bodyPr/>
        <a:lstStyle/>
        <a:p>
          <a:endParaRPr lang="en-US" sz="2800"/>
        </a:p>
      </dgm:t>
    </dgm:pt>
    <dgm:pt modelId="{462AEF67-8CFE-4161-B6C1-751E65B0C261}" type="sibTrans" cxnId="{8791D115-3B7E-41A6-AC96-41662E8C4522}">
      <dgm:prSet custT="1"/>
      <dgm:spPr/>
      <dgm:t>
        <a:bodyPr/>
        <a:lstStyle/>
        <a:p>
          <a:endParaRPr lang="en-US" sz="2800"/>
        </a:p>
      </dgm:t>
    </dgm:pt>
    <dgm:pt modelId="{2DEB97C8-5D4E-4329-A9AF-7D17B43D68EE}">
      <dgm:prSet phldrT="[Text]" custT="1"/>
      <dgm:spPr/>
      <dgm:t>
        <a:bodyPr/>
        <a:lstStyle/>
        <a:p>
          <a:r>
            <a:rPr lang="en-US" sz="2800" dirty="0" smtClean="0"/>
            <a:t>MRTs</a:t>
          </a:r>
          <a:endParaRPr lang="en-US" sz="2800" dirty="0"/>
        </a:p>
      </dgm:t>
      <dgm:extLst>
        <a:ext uri="{E40237B7-FDA0-4F09-8148-C483321AD2D9}">
          <dgm14:cNvPr xmlns:dgm14="http://schemas.microsoft.com/office/drawing/2010/diagram" id="0" name="" descr="MRTs&#10;"/>
        </a:ext>
      </dgm:extLst>
    </dgm:pt>
    <dgm:pt modelId="{4AECCEA2-2D0C-4FDE-B607-E8C783D9B22A}" type="parTrans" cxnId="{E996F441-8D08-4314-85F4-430FBDDA38E5}">
      <dgm:prSet/>
      <dgm:spPr/>
      <dgm:t>
        <a:bodyPr/>
        <a:lstStyle/>
        <a:p>
          <a:endParaRPr lang="en-US" sz="2800"/>
        </a:p>
      </dgm:t>
    </dgm:pt>
    <dgm:pt modelId="{F21F3EF3-B68C-4EFC-B4B2-1721F9B1908D}" type="sibTrans" cxnId="{E996F441-8D08-4314-85F4-430FBDDA38E5}">
      <dgm:prSet custT="1"/>
      <dgm:spPr/>
      <dgm:t>
        <a:bodyPr/>
        <a:lstStyle/>
        <a:p>
          <a:endParaRPr lang="en-US" sz="2800"/>
        </a:p>
      </dgm:t>
    </dgm:pt>
    <dgm:pt modelId="{0AA7249E-50A1-4BDE-9F59-11B7A04C66B4}">
      <dgm:prSet phldrT="[Text]" custT="1"/>
      <dgm:spPr/>
      <dgm:t>
        <a:bodyPr/>
        <a:lstStyle/>
        <a:p>
          <a:r>
            <a:rPr lang="en-US" sz="2800" dirty="0" smtClean="0"/>
            <a:t>MIS Managers</a:t>
          </a:r>
          <a:endParaRPr lang="en-US" sz="2800" dirty="0"/>
        </a:p>
      </dgm:t>
      <dgm:extLst>
        <a:ext uri="{E40237B7-FDA0-4F09-8148-C483321AD2D9}">
          <dgm14:cNvPr xmlns:dgm14="http://schemas.microsoft.com/office/drawing/2010/diagram" id="0" name="" descr="MIS Managers&#10;"/>
        </a:ext>
      </dgm:extLst>
    </dgm:pt>
    <dgm:pt modelId="{986527D6-9A8E-4971-A3A1-6F31A58F9136}" type="parTrans" cxnId="{3BE7EA84-5A2C-4C61-B9BC-0B73CD655443}">
      <dgm:prSet/>
      <dgm:spPr/>
      <dgm:t>
        <a:bodyPr/>
        <a:lstStyle/>
        <a:p>
          <a:endParaRPr lang="en-US" sz="2800"/>
        </a:p>
      </dgm:t>
    </dgm:pt>
    <dgm:pt modelId="{56E689FD-F4D7-4C6E-AE5C-E48FE8CD2029}" type="sibTrans" cxnId="{3BE7EA84-5A2C-4C61-B9BC-0B73CD655443}">
      <dgm:prSet custT="1"/>
      <dgm:spPr/>
      <dgm:t>
        <a:bodyPr/>
        <a:lstStyle/>
        <a:p>
          <a:endParaRPr lang="en-US" sz="2800"/>
        </a:p>
      </dgm:t>
    </dgm:pt>
    <dgm:pt modelId="{D18E9955-BF74-4C9C-AAF1-1D0A93059417}">
      <dgm:prSet phldrT="[Text]" custT="1"/>
      <dgm:spPr/>
      <dgm:t>
        <a:bodyPr/>
        <a:lstStyle/>
        <a:p>
          <a:r>
            <a:rPr lang="en-US" sz="2800" dirty="0" smtClean="0"/>
            <a:t>Transcriber</a:t>
          </a:r>
          <a:endParaRPr lang="en-US" sz="2800" dirty="0"/>
        </a:p>
      </dgm:t>
      <dgm:extLst>
        <a:ext uri="{E40237B7-FDA0-4F09-8148-C483321AD2D9}">
          <dgm14:cNvPr xmlns:dgm14="http://schemas.microsoft.com/office/drawing/2010/diagram" id="0" name="" descr="Transcriber&#10;"/>
        </a:ext>
      </dgm:extLst>
    </dgm:pt>
    <dgm:pt modelId="{FC5B5970-F69A-4A54-9C69-97765E65DCF0}" type="parTrans" cxnId="{77960A24-FCE3-4B8A-B489-3A2A2AF84467}">
      <dgm:prSet/>
      <dgm:spPr/>
      <dgm:t>
        <a:bodyPr/>
        <a:lstStyle/>
        <a:p>
          <a:endParaRPr lang="en-US" sz="2800"/>
        </a:p>
      </dgm:t>
    </dgm:pt>
    <dgm:pt modelId="{980E7E09-60C3-4CF3-AF40-F257113C0FDF}" type="sibTrans" cxnId="{77960A24-FCE3-4B8A-B489-3A2A2AF84467}">
      <dgm:prSet/>
      <dgm:spPr/>
      <dgm:t>
        <a:bodyPr/>
        <a:lstStyle/>
        <a:p>
          <a:endParaRPr lang="en-US" sz="2800"/>
        </a:p>
      </dgm:t>
    </dgm:pt>
    <dgm:pt modelId="{CFFD184E-D8E0-474E-8D01-862D223AEC0B}" type="pres">
      <dgm:prSet presAssocID="{4083B257-170F-45AC-83FA-B4DA146E7B12}" presName="Name0" presStyleCnt="0">
        <dgm:presLayoutVars>
          <dgm:dir/>
        </dgm:presLayoutVars>
      </dgm:prSet>
      <dgm:spPr/>
    </dgm:pt>
    <dgm:pt modelId="{EC348CA7-DA5F-4821-BE66-24FD4844E999}" type="pres">
      <dgm:prSet presAssocID="{1EB81E62-5136-4A46-ABCC-5CBAB997C878}" presName="composite" presStyleCnt="0"/>
      <dgm:spPr/>
    </dgm:pt>
    <dgm:pt modelId="{9EBA24F6-9CEC-4D08-A49C-766795C8AD1F}" type="pres">
      <dgm:prSet presAssocID="{1EB81E62-5136-4A46-ABCC-5CBAB997C878}" presName="Accent" presStyleLbl="alignAcc1" presStyleIdx="0" presStyleCnt="4"/>
      <dgm:spPr/>
    </dgm:pt>
    <dgm:pt modelId="{CDF50256-D25C-4CA7-BD6F-7DDB4A677933}" type="pres">
      <dgm:prSet presAssocID="{1EB81E62-5136-4A46-ABCC-5CBAB997C878}" presName="Image" presStyleLbl="node1" presStyleIdx="0" presStyleCnt="4" custLinFactNeighborY="42214"/>
      <dgm:spPr>
        <a:blipFill>
          <a:blip xmlns:r="http://schemas.openxmlformats.org/officeDocument/2006/relationships" r:embed="rId1" cstate="print">
            <a:extLst/>
          </a:blip>
          <a:srcRect/>
          <a:stretch>
            <a:fillRect l="-4000" r="-4000"/>
          </a:stretch>
        </a:blipFill>
      </dgm:spPr>
      <dgm:extLst>
        <a:ext uri="{E40237B7-FDA0-4F09-8148-C483321AD2D9}">
          <dgm14:cNvPr xmlns:dgm14="http://schemas.microsoft.com/office/drawing/2010/diagram" id="0" name="" descr="four physicians"/>
        </a:ext>
      </dgm:extLst>
    </dgm:pt>
    <dgm:pt modelId="{313FA984-C839-4EA3-A896-8C502C538FF0}" type="pres">
      <dgm:prSet presAssocID="{1EB81E62-5136-4A46-ABCC-5CBAB997C878}" presName="Child" presStyleLbl="revTx" presStyleIdx="0" presStyleCnt="4">
        <dgm:presLayoutVars>
          <dgm:bulletEnabled val="1"/>
        </dgm:presLayoutVars>
      </dgm:prSet>
      <dgm:spPr/>
    </dgm:pt>
    <dgm:pt modelId="{54C2FCE7-0173-4FBB-A4BE-61B1A4694455}" type="pres">
      <dgm:prSet presAssocID="{1EB81E62-5136-4A46-ABCC-5CBAB997C878}" presName="Parent" presStyleLbl="alignNode1" presStyleIdx="0" presStyleCnt="4" custScaleY="332910">
        <dgm:presLayoutVars>
          <dgm:bulletEnabled val="1"/>
        </dgm:presLayoutVars>
      </dgm:prSet>
      <dgm:spPr/>
      <dgm:t>
        <a:bodyPr/>
        <a:lstStyle/>
        <a:p>
          <a:endParaRPr lang="en-US"/>
        </a:p>
      </dgm:t>
    </dgm:pt>
    <dgm:pt modelId="{B317E3E0-7287-43C9-A8B4-60CDF27C50C9}" type="pres">
      <dgm:prSet presAssocID="{462AEF67-8CFE-4161-B6C1-751E65B0C261}" presName="sibTrans" presStyleCnt="0"/>
      <dgm:spPr/>
    </dgm:pt>
    <dgm:pt modelId="{EA03241D-8A43-443C-9725-CFEA56A92629}" type="pres">
      <dgm:prSet presAssocID="{2DEB97C8-5D4E-4329-A9AF-7D17B43D68EE}" presName="composite" presStyleCnt="0"/>
      <dgm:spPr/>
    </dgm:pt>
    <dgm:pt modelId="{4209F1D5-C91C-44A3-8AF3-AE132249F685}" type="pres">
      <dgm:prSet presAssocID="{2DEB97C8-5D4E-4329-A9AF-7D17B43D68EE}" presName="Accent" presStyleLbl="alignAcc1" presStyleIdx="1" presStyleCnt="4"/>
      <dgm:spPr/>
    </dgm:pt>
    <dgm:pt modelId="{877BBB57-36AC-4542-B535-00CB04A86FD9}" type="pres">
      <dgm:prSet presAssocID="{2DEB97C8-5D4E-4329-A9AF-7D17B43D68EE}" presName="Image" presStyleLbl="node1" presStyleIdx="1" presStyleCnt="4" custLinFactNeighborY="42214"/>
      <dgm:spPr>
        <a:blipFill>
          <a:blip xmlns:r="http://schemas.openxmlformats.org/officeDocument/2006/relationships" r:embed="rId2" cstate="print">
            <a:extLst/>
          </a:blip>
          <a:srcRect/>
          <a:stretch>
            <a:fillRect l="-14000" r="-14000"/>
          </a:stretch>
        </a:blipFill>
      </dgm:spPr>
      <dgm:extLst>
        <a:ext uri="{E40237B7-FDA0-4F09-8148-C483321AD2D9}">
          <dgm14:cNvPr xmlns:dgm14="http://schemas.microsoft.com/office/drawing/2010/diagram" id="0" name="" descr="file records"/>
        </a:ext>
      </dgm:extLst>
    </dgm:pt>
    <dgm:pt modelId="{7EA7F894-2240-49B8-8341-D8E7151F88CE}" type="pres">
      <dgm:prSet presAssocID="{2DEB97C8-5D4E-4329-A9AF-7D17B43D68EE}" presName="Child" presStyleLbl="revTx" presStyleIdx="1" presStyleCnt="4">
        <dgm:presLayoutVars>
          <dgm:bulletEnabled val="1"/>
        </dgm:presLayoutVars>
      </dgm:prSet>
      <dgm:spPr/>
    </dgm:pt>
    <dgm:pt modelId="{62D0D8C0-3F82-4C37-ADD0-28C4F07DC16C}" type="pres">
      <dgm:prSet presAssocID="{2DEB97C8-5D4E-4329-A9AF-7D17B43D68EE}" presName="Parent" presStyleLbl="alignNode1" presStyleIdx="1" presStyleCnt="4" custScaleY="332910">
        <dgm:presLayoutVars>
          <dgm:bulletEnabled val="1"/>
        </dgm:presLayoutVars>
      </dgm:prSet>
      <dgm:spPr/>
      <dgm:t>
        <a:bodyPr/>
        <a:lstStyle/>
        <a:p>
          <a:endParaRPr lang="en-US"/>
        </a:p>
      </dgm:t>
    </dgm:pt>
    <dgm:pt modelId="{5722EA93-1659-462E-80C4-9D071C3BF818}" type="pres">
      <dgm:prSet presAssocID="{F21F3EF3-B68C-4EFC-B4B2-1721F9B1908D}" presName="sibTrans" presStyleCnt="0"/>
      <dgm:spPr/>
    </dgm:pt>
    <dgm:pt modelId="{A0779015-6CB1-438D-924E-C383AC54D0E6}" type="pres">
      <dgm:prSet presAssocID="{0AA7249E-50A1-4BDE-9F59-11B7A04C66B4}" presName="composite" presStyleCnt="0"/>
      <dgm:spPr/>
    </dgm:pt>
    <dgm:pt modelId="{A7F038D1-C284-4B71-A9A8-FA01178700B3}" type="pres">
      <dgm:prSet presAssocID="{0AA7249E-50A1-4BDE-9F59-11B7A04C66B4}" presName="Accent" presStyleLbl="alignAcc1" presStyleIdx="2" presStyleCnt="4"/>
      <dgm:spPr/>
    </dgm:pt>
    <dgm:pt modelId="{0F52E701-9768-4FBA-A881-C6AEC560F9F7}" type="pres">
      <dgm:prSet presAssocID="{0AA7249E-50A1-4BDE-9F59-11B7A04C66B4}" presName="Image" presStyleLbl="node1" presStyleIdx="2" presStyleCnt="4" custLinFactNeighborY="42214"/>
      <dgm:spPr>
        <a:blipFill>
          <a:blip xmlns:r="http://schemas.openxmlformats.org/officeDocument/2006/relationships" r:embed="rId3" cstate="print">
            <a:extLst/>
          </a:blip>
          <a:srcRect/>
          <a:stretch>
            <a:fillRect l="-14000" r="-14000"/>
          </a:stretch>
        </a:blipFill>
      </dgm:spPr>
      <dgm:extLst>
        <a:ext uri="{E40237B7-FDA0-4F09-8148-C483321AD2D9}">
          <dgm14:cNvPr xmlns:dgm14="http://schemas.microsoft.com/office/drawing/2010/diagram" id="0" name="" descr="medical history forms"/>
        </a:ext>
      </dgm:extLst>
    </dgm:pt>
    <dgm:pt modelId="{278F5DFE-15DA-47AB-9721-C83E51A4880E}" type="pres">
      <dgm:prSet presAssocID="{0AA7249E-50A1-4BDE-9F59-11B7A04C66B4}" presName="Child" presStyleLbl="revTx" presStyleIdx="2" presStyleCnt="4">
        <dgm:presLayoutVars>
          <dgm:bulletEnabled val="1"/>
        </dgm:presLayoutVars>
      </dgm:prSet>
      <dgm:spPr/>
    </dgm:pt>
    <dgm:pt modelId="{1B04E2C7-8D8A-4DC9-BEF0-181AE0FEBEFE}" type="pres">
      <dgm:prSet presAssocID="{0AA7249E-50A1-4BDE-9F59-11B7A04C66B4}" presName="Parent" presStyleLbl="alignNode1" presStyleIdx="2" presStyleCnt="4" custScaleY="332910">
        <dgm:presLayoutVars>
          <dgm:bulletEnabled val="1"/>
        </dgm:presLayoutVars>
      </dgm:prSet>
      <dgm:spPr/>
      <dgm:t>
        <a:bodyPr/>
        <a:lstStyle/>
        <a:p>
          <a:endParaRPr lang="en-US"/>
        </a:p>
      </dgm:t>
    </dgm:pt>
    <dgm:pt modelId="{F2C4AF8E-0A7E-4CF5-8075-4BD755CB8FEB}" type="pres">
      <dgm:prSet presAssocID="{56E689FD-F4D7-4C6E-AE5C-E48FE8CD2029}" presName="sibTrans" presStyleCnt="0"/>
      <dgm:spPr/>
    </dgm:pt>
    <dgm:pt modelId="{870CD84B-D757-4924-ADC2-527749D30247}" type="pres">
      <dgm:prSet presAssocID="{D18E9955-BF74-4C9C-AAF1-1D0A93059417}" presName="composite" presStyleCnt="0"/>
      <dgm:spPr/>
    </dgm:pt>
    <dgm:pt modelId="{56B46BD8-CAFD-4D2A-B1D5-5FC61365E302}" type="pres">
      <dgm:prSet presAssocID="{D18E9955-BF74-4C9C-AAF1-1D0A93059417}" presName="Accent" presStyleLbl="alignAcc1" presStyleIdx="3" presStyleCnt="4"/>
      <dgm:spPr/>
    </dgm:pt>
    <dgm:pt modelId="{6430302E-2A59-4BCD-BCFD-2388C02CAB89}" type="pres">
      <dgm:prSet presAssocID="{D18E9955-BF74-4C9C-AAF1-1D0A93059417}" presName="Image" presStyleLbl="node1" presStyleIdx="3" presStyleCnt="4" custLinFactNeighborY="42214"/>
      <dgm:spPr>
        <a:blipFill>
          <a:blip xmlns:r="http://schemas.openxmlformats.org/officeDocument/2006/relationships" r:embed="rId4" cstate="print">
            <a:extLst/>
          </a:blip>
          <a:srcRect/>
          <a:stretch>
            <a:fillRect l="-16000" r="-16000"/>
          </a:stretch>
        </a:blipFill>
      </dgm:spPr>
      <dgm:extLst>
        <a:ext uri="{E40237B7-FDA0-4F09-8148-C483321AD2D9}">
          <dgm14:cNvPr xmlns:dgm14="http://schemas.microsoft.com/office/drawing/2010/diagram" id="0" name="" descr=" a stethecope on a form"/>
        </a:ext>
      </dgm:extLst>
    </dgm:pt>
    <dgm:pt modelId="{D7BAC50F-0D45-4FB0-B387-D79841433922}" type="pres">
      <dgm:prSet presAssocID="{D18E9955-BF74-4C9C-AAF1-1D0A93059417}" presName="Child" presStyleLbl="revTx" presStyleIdx="3" presStyleCnt="4">
        <dgm:presLayoutVars>
          <dgm:bulletEnabled val="1"/>
        </dgm:presLayoutVars>
      </dgm:prSet>
      <dgm:spPr/>
    </dgm:pt>
    <dgm:pt modelId="{7742520E-66AF-49D8-980D-8E385D76B929}" type="pres">
      <dgm:prSet presAssocID="{D18E9955-BF74-4C9C-AAF1-1D0A93059417}" presName="Parent" presStyleLbl="alignNode1" presStyleIdx="3" presStyleCnt="4" custScaleY="332910">
        <dgm:presLayoutVars>
          <dgm:bulletEnabled val="1"/>
        </dgm:presLayoutVars>
      </dgm:prSet>
      <dgm:spPr/>
      <dgm:t>
        <a:bodyPr/>
        <a:lstStyle/>
        <a:p>
          <a:endParaRPr lang="en-US"/>
        </a:p>
      </dgm:t>
    </dgm:pt>
  </dgm:ptLst>
  <dgm:cxnLst>
    <dgm:cxn modelId="{2E4B7536-BCC8-416A-BE5A-866267B58C91}" type="presOf" srcId="{0AA7249E-50A1-4BDE-9F59-11B7A04C66B4}" destId="{1B04E2C7-8D8A-4DC9-BEF0-181AE0FEBEFE}" srcOrd="0" destOrd="0" presId="urn:microsoft.com/office/officeart/2008/layout/TitlePictureLineup"/>
    <dgm:cxn modelId="{E996F441-8D08-4314-85F4-430FBDDA38E5}" srcId="{4083B257-170F-45AC-83FA-B4DA146E7B12}" destId="{2DEB97C8-5D4E-4329-A9AF-7D17B43D68EE}" srcOrd="1" destOrd="0" parTransId="{4AECCEA2-2D0C-4FDE-B607-E8C783D9B22A}" sibTransId="{F21F3EF3-B68C-4EFC-B4B2-1721F9B1908D}"/>
    <dgm:cxn modelId="{3BE7EA84-5A2C-4C61-B9BC-0B73CD655443}" srcId="{4083B257-170F-45AC-83FA-B4DA146E7B12}" destId="{0AA7249E-50A1-4BDE-9F59-11B7A04C66B4}" srcOrd="2" destOrd="0" parTransId="{986527D6-9A8E-4971-A3A1-6F31A58F9136}" sibTransId="{56E689FD-F4D7-4C6E-AE5C-E48FE8CD2029}"/>
    <dgm:cxn modelId="{DD180292-A7D7-4701-8BC0-3C554550D997}" type="presOf" srcId="{D18E9955-BF74-4C9C-AAF1-1D0A93059417}" destId="{7742520E-66AF-49D8-980D-8E385D76B929}" srcOrd="0" destOrd="0" presId="urn:microsoft.com/office/officeart/2008/layout/TitlePictureLineup"/>
    <dgm:cxn modelId="{03986413-2C52-4A82-ACDF-29F143AE3A61}" type="presOf" srcId="{2DEB97C8-5D4E-4329-A9AF-7D17B43D68EE}" destId="{62D0D8C0-3F82-4C37-ADD0-28C4F07DC16C}" srcOrd="0" destOrd="0" presId="urn:microsoft.com/office/officeart/2008/layout/TitlePictureLineup"/>
    <dgm:cxn modelId="{77960A24-FCE3-4B8A-B489-3A2A2AF84467}" srcId="{4083B257-170F-45AC-83FA-B4DA146E7B12}" destId="{D18E9955-BF74-4C9C-AAF1-1D0A93059417}" srcOrd="3" destOrd="0" parTransId="{FC5B5970-F69A-4A54-9C69-97765E65DCF0}" sibTransId="{980E7E09-60C3-4CF3-AF40-F257113C0FDF}"/>
    <dgm:cxn modelId="{C6F8582A-D267-4887-A906-739701C52015}" type="presOf" srcId="{1EB81E62-5136-4A46-ABCC-5CBAB997C878}" destId="{54C2FCE7-0173-4FBB-A4BE-61B1A4694455}" srcOrd="0" destOrd="0" presId="urn:microsoft.com/office/officeart/2008/layout/TitlePictureLineup"/>
    <dgm:cxn modelId="{AAA45136-D22A-4834-803B-B8CB0CF09BE8}" type="presOf" srcId="{4083B257-170F-45AC-83FA-B4DA146E7B12}" destId="{CFFD184E-D8E0-474E-8D01-862D223AEC0B}" srcOrd="0" destOrd="0" presId="urn:microsoft.com/office/officeart/2008/layout/TitlePictureLineup"/>
    <dgm:cxn modelId="{8791D115-3B7E-41A6-AC96-41662E8C4522}" srcId="{4083B257-170F-45AC-83FA-B4DA146E7B12}" destId="{1EB81E62-5136-4A46-ABCC-5CBAB997C878}" srcOrd="0" destOrd="0" parTransId="{552EA60F-93F4-4E5E-B09D-8D6D2CC8C29A}" sibTransId="{462AEF67-8CFE-4161-B6C1-751E65B0C261}"/>
    <dgm:cxn modelId="{5E90A01C-F32C-46EC-9669-E3A7919A6717}" type="presParOf" srcId="{CFFD184E-D8E0-474E-8D01-862D223AEC0B}" destId="{EC348CA7-DA5F-4821-BE66-24FD4844E999}" srcOrd="0" destOrd="0" presId="urn:microsoft.com/office/officeart/2008/layout/TitlePictureLineup"/>
    <dgm:cxn modelId="{CF8049F0-B556-4C0F-AE22-D9132E50345A}" type="presParOf" srcId="{EC348CA7-DA5F-4821-BE66-24FD4844E999}" destId="{9EBA24F6-9CEC-4D08-A49C-766795C8AD1F}" srcOrd="0" destOrd="0" presId="urn:microsoft.com/office/officeart/2008/layout/TitlePictureLineup"/>
    <dgm:cxn modelId="{62CD034B-F671-4817-BBBC-8824711A3AA9}" type="presParOf" srcId="{EC348CA7-DA5F-4821-BE66-24FD4844E999}" destId="{CDF50256-D25C-4CA7-BD6F-7DDB4A677933}" srcOrd="1" destOrd="0" presId="urn:microsoft.com/office/officeart/2008/layout/TitlePictureLineup"/>
    <dgm:cxn modelId="{32BC0934-F596-4F3B-9255-6BF71E8D4101}" type="presParOf" srcId="{EC348CA7-DA5F-4821-BE66-24FD4844E999}" destId="{313FA984-C839-4EA3-A896-8C502C538FF0}" srcOrd="2" destOrd="0" presId="urn:microsoft.com/office/officeart/2008/layout/TitlePictureLineup"/>
    <dgm:cxn modelId="{DF3B232D-B80F-4222-8457-3EFA99A3D481}" type="presParOf" srcId="{EC348CA7-DA5F-4821-BE66-24FD4844E999}" destId="{54C2FCE7-0173-4FBB-A4BE-61B1A4694455}" srcOrd="3" destOrd="0" presId="urn:microsoft.com/office/officeart/2008/layout/TitlePictureLineup"/>
    <dgm:cxn modelId="{C4022A98-45FC-45F0-A4AC-0BE5CBA9E0E0}" type="presParOf" srcId="{CFFD184E-D8E0-474E-8D01-862D223AEC0B}" destId="{B317E3E0-7287-43C9-A8B4-60CDF27C50C9}" srcOrd="1" destOrd="0" presId="urn:microsoft.com/office/officeart/2008/layout/TitlePictureLineup"/>
    <dgm:cxn modelId="{61D91C34-7A1F-4A3D-AE9F-63CDE9D7C7E9}" type="presParOf" srcId="{CFFD184E-D8E0-474E-8D01-862D223AEC0B}" destId="{EA03241D-8A43-443C-9725-CFEA56A92629}" srcOrd="2" destOrd="0" presId="urn:microsoft.com/office/officeart/2008/layout/TitlePictureLineup"/>
    <dgm:cxn modelId="{8C76FEBA-FC16-4405-8529-2E9F04035A69}" type="presParOf" srcId="{EA03241D-8A43-443C-9725-CFEA56A92629}" destId="{4209F1D5-C91C-44A3-8AF3-AE132249F685}" srcOrd="0" destOrd="0" presId="urn:microsoft.com/office/officeart/2008/layout/TitlePictureLineup"/>
    <dgm:cxn modelId="{B415285C-356B-4255-ACF7-8EE027388E73}" type="presParOf" srcId="{EA03241D-8A43-443C-9725-CFEA56A92629}" destId="{877BBB57-36AC-4542-B535-00CB04A86FD9}" srcOrd="1" destOrd="0" presId="urn:microsoft.com/office/officeart/2008/layout/TitlePictureLineup"/>
    <dgm:cxn modelId="{8BDBC767-91D5-40E4-B9DF-0735DD69C4D1}" type="presParOf" srcId="{EA03241D-8A43-443C-9725-CFEA56A92629}" destId="{7EA7F894-2240-49B8-8341-D8E7151F88CE}" srcOrd="2" destOrd="0" presId="urn:microsoft.com/office/officeart/2008/layout/TitlePictureLineup"/>
    <dgm:cxn modelId="{3A6C1297-1A60-450A-98D4-69B550ADD11A}" type="presParOf" srcId="{EA03241D-8A43-443C-9725-CFEA56A92629}" destId="{62D0D8C0-3F82-4C37-ADD0-28C4F07DC16C}" srcOrd="3" destOrd="0" presId="urn:microsoft.com/office/officeart/2008/layout/TitlePictureLineup"/>
    <dgm:cxn modelId="{E9EEEFFA-F20E-4B67-A5F4-4CBD5F253852}" type="presParOf" srcId="{CFFD184E-D8E0-474E-8D01-862D223AEC0B}" destId="{5722EA93-1659-462E-80C4-9D071C3BF818}" srcOrd="3" destOrd="0" presId="urn:microsoft.com/office/officeart/2008/layout/TitlePictureLineup"/>
    <dgm:cxn modelId="{C12EFA55-90B2-4E5E-94A9-A2C8C59D0282}" type="presParOf" srcId="{CFFD184E-D8E0-474E-8D01-862D223AEC0B}" destId="{A0779015-6CB1-438D-924E-C383AC54D0E6}" srcOrd="4" destOrd="0" presId="urn:microsoft.com/office/officeart/2008/layout/TitlePictureLineup"/>
    <dgm:cxn modelId="{AA5628B4-3E80-4889-87F3-3EC6636FA052}" type="presParOf" srcId="{A0779015-6CB1-438D-924E-C383AC54D0E6}" destId="{A7F038D1-C284-4B71-A9A8-FA01178700B3}" srcOrd="0" destOrd="0" presId="urn:microsoft.com/office/officeart/2008/layout/TitlePictureLineup"/>
    <dgm:cxn modelId="{65F9DE77-7BB9-436E-A7D8-C36ABBBE15E1}" type="presParOf" srcId="{A0779015-6CB1-438D-924E-C383AC54D0E6}" destId="{0F52E701-9768-4FBA-A881-C6AEC560F9F7}" srcOrd="1" destOrd="0" presId="urn:microsoft.com/office/officeart/2008/layout/TitlePictureLineup"/>
    <dgm:cxn modelId="{32BC6572-C5EC-4BD0-98E9-CCE3C2B7E2D9}" type="presParOf" srcId="{A0779015-6CB1-438D-924E-C383AC54D0E6}" destId="{278F5DFE-15DA-47AB-9721-C83E51A4880E}" srcOrd="2" destOrd="0" presId="urn:microsoft.com/office/officeart/2008/layout/TitlePictureLineup"/>
    <dgm:cxn modelId="{22A8D010-365B-477E-9E28-B455CAE504EA}" type="presParOf" srcId="{A0779015-6CB1-438D-924E-C383AC54D0E6}" destId="{1B04E2C7-8D8A-4DC9-BEF0-181AE0FEBEFE}" srcOrd="3" destOrd="0" presId="urn:microsoft.com/office/officeart/2008/layout/TitlePictureLineup"/>
    <dgm:cxn modelId="{747A0E4D-2B5B-464D-BF02-E0DF9D063173}" type="presParOf" srcId="{CFFD184E-D8E0-474E-8D01-862D223AEC0B}" destId="{F2C4AF8E-0A7E-4CF5-8075-4BD755CB8FEB}" srcOrd="5" destOrd="0" presId="urn:microsoft.com/office/officeart/2008/layout/TitlePictureLineup"/>
    <dgm:cxn modelId="{F2DBC65D-41D2-4CF9-ABAF-4411D7441A1D}" type="presParOf" srcId="{CFFD184E-D8E0-474E-8D01-862D223AEC0B}" destId="{870CD84B-D757-4924-ADC2-527749D30247}" srcOrd="6" destOrd="0" presId="urn:microsoft.com/office/officeart/2008/layout/TitlePictureLineup"/>
    <dgm:cxn modelId="{BEFF7D98-EAB1-40D1-98D9-74349E8C8932}" type="presParOf" srcId="{870CD84B-D757-4924-ADC2-527749D30247}" destId="{56B46BD8-CAFD-4D2A-B1D5-5FC61365E302}" srcOrd="0" destOrd="0" presId="urn:microsoft.com/office/officeart/2008/layout/TitlePictureLineup"/>
    <dgm:cxn modelId="{8629A571-106C-42FF-9A1D-D6D5D9AC3E2F}" type="presParOf" srcId="{870CD84B-D757-4924-ADC2-527749D30247}" destId="{6430302E-2A59-4BCD-BCFD-2388C02CAB89}" srcOrd="1" destOrd="0" presId="urn:microsoft.com/office/officeart/2008/layout/TitlePictureLineup"/>
    <dgm:cxn modelId="{AFE4A42B-C849-4411-AD28-4BBA92FE7E6A}" type="presParOf" srcId="{870CD84B-D757-4924-ADC2-527749D30247}" destId="{D7BAC50F-0D45-4FB0-B387-D79841433922}" srcOrd="2" destOrd="0" presId="urn:microsoft.com/office/officeart/2008/layout/TitlePictureLineup"/>
    <dgm:cxn modelId="{9BA27A4E-FE61-4C7F-B89B-AD4BE5B69D5D}" type="presParOf" srcId="{870CD84B-D757-4924-ADC2-527749D30247}" destId="{7742520E-66AF-49D8-980D-8E385D76B929}"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3B7CC-814B-44C3-B22F-8AD84B1DAE5C}" type="doc">
      <dgm:prSet loTypeId="urn:microsoft.com/office/officeart/2005/8/layout/default#5" loCatId="list" qsTypeId="urn:microsoft.com/office/officeart/2005/8/quickstyle/simple4" qsCatId="simple" csTypeId="urn:microsoft.com/office/officeart/2005/8/colors/colorful1#1" csCatId="colorful" phldr="1"/>
      <dgm:spPr/>
      <dgm:t>
        <a:bodyPr/>
        <a:lstStyle/>
        <a:p>
          <a:endParaRPr lang="en-US"/>
        </a:p>
      </dgm:t>
    </dgm:pt>
    <dgm:pt modelId="{4B7D4ED6-3D6E-4B87-81A0-23B4788E74C7}">
      <dgm:prSet phldrT="[Text]"/>
      <dgm:spPr/>
      <dgm:t>
        <a:bodyPr/>
        <a:lstStyle/>
        <a:p>
          <a:r>
            <a:rPr lang="en-US" dirty="0" smtClean="0">
              <a:latin typeface="+mn-lt"/>
              <a:ea typeface="+mn-ea"/>
              <a:cs typeface="+mn-cs"/>
            </a:rPr>
            <a:t>TIU Parameters Menu </a:t>
          </a:r>
          <a:endParaRPr lang="en-US" dirty="0"/>
        </a:p>
      </dgm:t>
      <dgm:extLst>
        <a:ext uri="{E40237B7-FDA0-4F09-8148-C483321AD2D9}">
          <dgm14:cNvPr xmlns:dgm14="http://schemas.microsoft.com/office/drawing/2010/diagram" id="0" name="" descr="TIU Parameters Menu &#10;"/>
        </a:ext>
      </dgm:extLst>
    </dgm:pt>
    <dgm:pt modelId="{1161CBED-ED26-4F0C-A573-B8D429C301B0}" type="parTrans" cxnId="{207FDDF1-FA36-4A68-A04C-25E3B199DBD2}">
      <dgm:prSet/>
      <dgm:spPr/>
      <dgm:t>
        <a:bodyPr/>
        <a:lstStyle/>
        <a:p>
          <a:endParaRPr lang="en-US"/>
        </a:p>
      </dgm:t>
    </dgm:pt>
    <dgm:pt modelId="{BBFA62FA-8F71-4A5A-AF28-349C5C5CE43B}" type="sibTrans" cxnId="{207FDDF1-FA36-4A68-A04C-25E3B199DBD2}">
      <dgm:prSet/>
      <dgm:spPr/>
      <dgm:t>
        <a:bodyPr/>
        <a:lstStyle/>
        <a:p>
          <a:endParaRPr lang="en-US"/>
        </a:p>
      </dgm:t>
    </dgm:pt>
    <dgm:pt modelId="{6C98967B-CD38-4164-B314-BFAE1AAD09F2}">
      <dgm:prSet phldrT="[Text]"/>
      <dgm:spPr/>
      <dgm:t>
        <a:bodyPr/>
        <a:lstStyle/>
        <a:p>
          <a:r>
            <a:rPr lang="en-US" dirty="0" smtClean="0">
              <a:latin typeface="+mn-lt"/>
              <a:ea typeface="+mn-ea"/>
              <a:cs typeface="+mn-cs"/>
            </a:rPr>
            <a:t>Document Definitions (Manager) </a:t>
          </a:r>
          <a:endParaRPr lang="en-US" dirty="0"/>
        </a:p>
      </dgm:t>
      <dgm:extLst>
        <a:ext uri="{E40237B7-FDA0-4F09-8148-C483321AD2D9}">
          <dgm14:cNvPr xmlns:dgm14="http://schemas.microsoft.com/office/drawing/2010/diagram" id="0" name="" descr="Document Definitions (Manager) &#10;"/>
        </a:ext>
      </dgm:extLst>
    </dgm:pt>
    <dgm:pt modelId="{FC2E69C0-9495-4F5E-ADA2-21D4CE699EFC}" type="parTrans" cxnId="{BE1D21C9-DADF-4B92-B73E-A4EA02C898A6}">
      <dgm:prSet/>
      <dgm:spPr/>
      <dgm:t>
        <a:bodyPr/>
        <a:lstStyle/>
        <a:p>
          <a:endParaRPr lang="en-US"/>
        </a:p>
      </dgm:t>
    </dgm:pt>
    <dgm:pt modelId="{EBF45600-D16E-4907-86A0-F676AF6C3DFD}" type="sibTrans" cxnId="{BE1D21C9-DADF-4B92-B73E-A4EA02C898A6}">
      <dgm:prSet/>
      <dgm:spPr/>
      <dgm:t>
        <a:bodyPr/>
        <a:lstStyle/>
        <a:p>
          <a:endParaRPr lang="en-US"/>
        </a:p>
      </dgm:t>
    </dgm:pt>
    <dgm:pt modelId="{B12D1EFD-8C64-462B-A9B7-9EE8E376DA48}">
      <dgm:prSet phldrT="[Text]"/>
      <dgm:spPr/>
      <dgm:t>
        <a:bodyPr/>
        <a:lstStyle/>
        <a:p>
          <a:r>
            <a:rPr lang="en-US" dirty="0" smtClean="0">
              <a:latin typeface="+mn-lt"/>
              <a:ea typeface="+mn-ea"/>
              <a:cs typeface="+mn-cs"/>
            </a:rPr>
            <a:t>Active Title Cleanup Report</a:t>
          </a:r>
          <a:endParaRPr lang="en-US" dirty="0"/>
        </a:p>
      </dgm:t>
      <dgm:extLst>
        <a:ext uri="{E40237B7-FDA0-4F09-8148-C483321AD2D9}">
          <dgm14:cNvPr xmlns:dgm14="http://schemas.microsoft.com/office/drawing/2010/diagram" id="0" name="" descr="Active Title Cleanup Report&#10;"/>
        </a:ext>
      </dgm:extLst>
    </dgm:pt>
    <dgm:pt modelId="{905C4A49-A4D6-47B2-9BD4-EC2E6C3276BE}" type="parTrans" cxnId="{6748369B-ACC9-425C-B1E1-667B90D9109B}">
      <dgm:prSet/>
      <dgm:spPr/>
      <dgm:t>
        <a:bodyPr/>
        <a:lstStyle/>
        <a:p>
          <a:endParaRPr lang="en-US"/>
        </a:p>
      </dgm:t>
    </dgm:pt>
    <dgm:pt modelId="{5BCE2343-71D1-4976-A2B8-1F965906BF6B}" type="sibTrans" cxnId="{6748369B-ACC9-425C-B1E1-667B90D9109B}">
      <dgm:prSet/>
      <dgm:spPr/>
      <dgm:t>
        <a:bodyPr/>
        <a:lstStyle/>
        <a:p>
          <a:endParaRPr lang="en-US"/>
        </a:p>
      </dgm:t>
    </dgm:pt>
    <dgm:pt modelId="{C9FC9CA5-D8B8-458C-968D-41E6949A237F}">
      <dgm:prSet phldrT="[Text]"/>
      <dgm:spPr/>
      <dgm:t>
        <a:bodyPr/>
        <a:lstStyle/>
        <a:p>
          <a:r>
            <a:rPr lang="en-US" dirty="0" smtClean="0">
              <a:latin typeface="+mn-lt"/>
              <a:ea typeface="+mn-ea"/>
              <a:cs typeface="+mn-cs"/>
            </a:rPr>
            <a:t>TIU Alert Tools</a:t>
          </a:r>
          <a:endParaRPr lang="en-US" dirty="0"/>
        </a:p>
      </dgm:t>
      <dgm:extLst>
        <a:ext uri="{E40237B7-FDA0-4F09-8148-C483321AD2D9}">
          <dgm14:cNvPr xmlns:dgm14="http://schemas.microsoft.com/office/drawing/2010/diagram" id="0" name="" descr="TIU Alert Tools&#10;"/>
        </a:ext>
      </dgm:extLst>
    </dgm:pt>
    <dgm:pt modelId="{78CE56DB-E5E8-499B-B199-2D32EBF62B19}" type="parTrans" cxnId="{FE659B22-528F-4661-8811-C9F350E85B04}">
      <dgm:prSet/>
      <dgm:spPr/>
      <dgm:t>
        <a:bodyPr/>
        <a:lstStyle/>
        <a:p>
          <a:endParaRPr lang="en-US"/>
        </a:p>
      </dgm:t>
    </dgm:pt>
    <dgm:pt modelId="{F9123D0F-23C1-42E3-8347-F2EC0884D6FB}" type="sibTrans" cxnId="{FE659B22-528F-4661-8811-C9F350E85B04}">
      <dgm:prSet/>
      <dgm:spPr/>
      <dgm:t>
        <a:bodyPr/>
        <a:lstStyle/>
        <a:p>
          <a:endParaRPr lang="en-US"/>
        </a:p>
      </dgm:t>
    </dgm:pt>
    <dgm:pt modelId="{4501FF28-2FC2-4981-89C9-577BC5125E5C}">
      <dgm:prSet phldrT="[Text]"/>
      <dgm:spPr/>
      <dgm:t>
        <a:bodyPr/>
        <a:lstStyle/>
        <a:p>
          <a:r>
            <a:rPr lang="en-US" dirty="0" smtClean="0">
              <a:latin typeface="+mn-lt"/>
              <a:ea typeface="+mn-ea"/>
              <a:cs typeface="+mn-cs"/>
            </a:rPr>
            <a:t>Title Mapping Utilities</a:t>
          </a:r>
          <a:endParaRPr lang="en-US" dirty="0"/>
        </a:p>
      </dgm:t>
      <dgm:extLst>
        <a:ext uri="{E40237B7-FDA0-4F09-8148-C483321AD2D9}">
          <dgm14:cNvPr xmlns:dgm14="http://schemas.microsoft.com/office/drawing/2010/diagram" id="0" name="" descr="Title Mapping Utilities&#10;"/>
        </a:ext>
      </dgm:extLst>
    </dgm:pt>
    <dgm:pt modelId="{5F8CFF84-D26B-412E-A97A-61DFBB99D68B}" type="parTrans" cxnId="{0DD01EAA-1621-41C8-B065-36F0B029136E}">
      <dgm:prSet/>
      <dgm:spPr/>
      <dgm:t>
        <a:bodyPr/>
        <a:lstStyle/>
        <a:p>
          <a:endParaRPr lang="en-US"/>
        </a:p>
      </dgm:t>
    </dgm:pt>
    <dgm:pt modelId="{BF436A41-B363-431F-86F0-EB80C04839EB}" type="sibTrans" cxnId="{0DD01EAA-1621-41C8-B065-36F0B029136E}">
      <dgm:prSet/>
      <dgm:spPr/>
      <dgm:t>
        <a:bodyPr/>
        <a:lstStyle/>
        <a:p>
          <a:endParaRPr lang="en-US"/>
        </a:p>
      </dgm:t>
    </dgm:pt>
    <dgm:pt modelId="{9289C7EB-493F-4BC6-B89C-F4A2BDA64425}">
      <dgm:prSet phldrT="[Text]"/>
      <dgm:spPr/>
      <dgm:t>
        <a:bodyPr/>
        <a:lstStyle/>
        <a:p>
          <a:r>
            <a:rPr lang="en-US" dirty="0" smtClean="0">
              <a:latin typeface="+mn-lt"/>
              <a:ea typeface="+mn-ea"/>
              <a:cs typeface="+mn-cs"/>
            </a:rPr>
            <a:t>TIU Template </a:t>
          </a:r>
          <a:r>
            <a:rPr lang="en-US" dirty="0" err="1" smtClean="0">
              <a:latin typeface="+mn-lt"/>
              <a:ea typeface="+mn-ea"/>
              <a:cs typeface="+mn-cs"/>
            </a:rPr>
            <a:t>Mgmt</a:t>
          </a:r>
          <a:r>
            <a:rPr lang="en-US" dirty="0" smtClean="0">
              <a:latin typeface="+mn-lt"/>
              <a:ea typeface="+mn-ea"/>
              <a:cs typeface="+mn-cs"/>
            </a:rPr>
            <a:t> Functions </a:t>
          </a:r>
          <a:endParaRPr lang="en-US" dirty="0"/>
        </a:p>
      </dgm:t>
      <dgm:extLst>
        <a:ext uri="{E40237B7-FDA0-4F09-8148-C483321AD2D9}">
          <dgm14:cNvPr xmlns:dgm14="http://schemas.microsoft.com/office/drawing/2010/diagram" id="0" name="" descr="TIU Template Mgmt Functions &#10;"/>
        </a:ext>
      </dgm:extLst>
    </dgm:pt>
    <dgm:pt modelId="{1F0B3902-6802-419F-8292-A36E4D4D0F4F}" type="parTrans" cxnId="{CFDAE0FD-62C5-446F-A251-36B0AE83CB12}">
      <dgm:prSet/>
      <dgm:spPr/>
      <dgm:t>
        <a:bodyPr/>
        <a:lstStyle/>
        <a:p>
          <a:endParaRPr lang="en-US"/>
        </a:p>
      </dgm:t>
    </dgm:pt>
    <dgm:pt modelId="{D2F646F3-A5FA-4D8D-B8C2-41134914A8FB}" type="sibTrans" cxnId="{CFDAE0FD-62C5-446F-A251-36B0AE83CB12}">
      <dgm:prSet/>
      <dgm:spPr/>
      <dgm:t>
        <a:bodyPr/>
        <a:lstStyle/>
        <a:p>
          <a:endParaRPr lang="en-US"/>
        </a:p>
      </dgm:t>
    </dgm:pt>
    <dgm:pt modelId="{0C962C59-8054-4451-912E-79FA4F2D637F}">
      <dgm:prSet phldrT="[Text]"/>
      <dgm:spPr/>
      <dgm:t>
        <a:bodyPr/>
        <a:lstStyle/>
        <a:p>
          <a:r>
            <a:rPr lang="en-US" dirty="0" smtClean="0">
              <a:latin typeface="+mn-lt"/>
              <a:ea typeface="+mn-ea"/>
              <a:cs typeface="+mn-cs"/>
            </a:rPr>
            <a:t>TIUHL7 Message Manager</a:t>
          </a:r>
          <a:endParaRPr lang="en-US" dirty="0"/>
        </a:p>
      </dgm:t>
      <dgm:extLst>
        <a:ext uri="{E40237B7-FDA0-4F09-8148-C483321AD2D9}">
          <dgm14:cNvPr xmlns:dgm14="http://schemas.microsoft.com/office/drawing/2010/diagram" id="0" name="" descr="TIUHL7 Message Manager&#10;"/>
        </a:ext>
      </dgm:extLst>
    </dgm:pt>
    <dgm:pt modelId="{316DAA4A-8DC1-4BB1-9954-3D640CF2D4EF}" type="parTrans" cxnId="{69786FD8-D6BA-4C69-A855-67C0ECE36278}">
      <dgm:prSet/>
      <dgm:spPr/>
      <dgm:t>
        <a:bodyPr/>
        <a:lstStyle/>
        <a:p>
          <a:endParaRPr lang="en-US"/>
        </a:p>
      </dgm:t>
    </dgm:pt>
    <dgm:pt modelId="{6B300F82-67A8-44FE-B324-7CB8E34EC51B}" type="sibTrans" cxnId="{69786FD8-D6BA-4C69-A855-67C0ECE36278}">
      <dgm:prSet/>
      <dgm:spPr/>
      <dgm:t>
        <a:bodyPr/>
        <a:lstStyle/>
        <a:p>
          <a:endParaRPr lang="en-US"/>
        </a:p>
      </dgm:t>
    </dgm:pt>
    <dgm:pt modelId="{0878E258-F9EF-4719-A89C-662AE5387FAD}">
      <dgm:prSet phldrT="[Text]"/>
      <dgm:spPr/>
      <dgm:t>
        <a:bodyPr/>
        <a:lstStyle/>
        <a:p>
          <a:r>
            <a:rPr lang="en-US" dirty="0" smtClean="0">
              <a:latin typeface="+mn-lt"/>
              <a:ea typeface="+mn-ea"/>
              <a:cs typeface="+mn-cs"/>
            </a:rPr>
            <a:t>User Class Management </a:t>
          </a:r>
          <a:endParaRPr lang="en-US" dirty="0"/>
        </a:p>
      </dgm:t>
      <dgm:extLst>
        <a:ext uri="{E40237B7-FDA0-4F09-8148-C483321AD2D9}">
          <dgm14:cNvPr xmlns:dgm14="http://schemas.microsoft.com/office/drawing/2010/diagram" id="0" name="" descr="User Class Management &#10;"/>
        </a:ext>
      </dgm:extLst>
    </dgm:pt>
    <dgm:pt modelId="{10C5630C-217A-4DBC-9F3F-9A0FFF5742DE}" type="parTrans" cxnId="{06BAA40C-3EA5-4FD9-8607-E070A1FFF8CD}">
      <dgm:prSet/>
      <dgm:spPr/>
      <dgm:t>
        <a:bodyPr/>
        <a:lstStyle/>
        <a:p>
          <a:endParaRPr lang="en-US"/>
        </a:p>
      </dgm:t>
    </dgm:pt>
    <dgm:pt modelId="{51B51B42-2163-47D9-B596-412F0D59924D}" type="sibTrans" cxnId="{06BAA40C-3EA5-4FD9-8607-E070A1FFF8CD}">
      <dgm:prSet/>
      <dgm:spPr/>
      <dgm:t>
        <a:bodyPr/>
        <a:lstStyle/>
        <a:p>
          <a:endParaRPr lang="en-US"/>
        </a:p>
      </dgm:t>
    </dgm:pt>
    <dgm:pt modelId="{789E7F26-03FD-4B39-A5BF-658C8BB64A85}" type="pres">
      <dgm:prSet presAssocID="{66C3B7CC-814B-44C3-B22F-8AD84B1DAE5C}" presName="diagram" presStyleCnt="0">
        <dgm:presLayoutVars>
          <dgm:dir/>
          <dgm:resizeHandles val="exact"/>
        </dgm:presLayoutVars>
      </dgm:prSet>
      <dgm:spPr/>
      <dgm:t>
        <a:bodyPr/>
        <a:lstStyle/>
        <a:p>
          <a:endParaRPr lang="en-US"/>
        </a:p>
      </dgm:t>
    </dgm:pt>
    <dgm:pt modelId="{79510CA8-39F5-42FF-B7D5-3569DDA1EE71}" type="pres">
      <dgm:prSet presAssocID="{4B7D4ED6-3D6E-4B87-81A0-23B4788E74C7}" presName="node" presStyleLbl="node1" presStyleIdx="0" presStyleCnt="8">
        <dgm:presLayoutVars>
          <dgm:bulletEnabled val="1"/>
        </dgm:presLayoutVars>
      </dgm:prSet>
      <dgm:spPr/>
      <dgm:t>
        <a:bodyPr/>
        <a:lstStyle/>
        <a:p>
          <a:endParaRPr lang="en-US"/>
        </a:p>
      </dgm:t>
    </dgm:pt>
    <dgm:pt modelId="{3216A02B-79AB-4BE7-969E-BE959E89D103}" type="pres">
      <dgm:prSet presAssocID="{BBFA62FA-8F71-4A5A-AF28-349C5C5CE43B}" presName="sibTrans" presStyleCnt="0"/>
      <dgm:spPr/>
      <dgm:t>
        <a:bodyPr/>
        <a:lstStyle/>
        <a:p>
          <a:endParaRPr lang="en-US"/>
        </a:p>
      </dgm:t>
    </dgm:pt>
    <dgm:pt modelId="{52CD5497-D611-44E0-A37C-2A7537F92756}" type="pres">
      <dgm:prSet presAssocID="{6C98967B-CD38-4164-B314-BFAE1AAD09F2}" presName="node" presStyleLbl="node1" presStyleIdx="1" presStyleCnt="8">
        <dgm:presLayoutVars>
          <dgm:bulletEnabled val="1"/>
        </dgm:presLayoutVars>
      </dgm:prSet>
      <dgm:spPr/>
      <dgm:t>
        <a:bodyPr/>
        <a:lstStyle/>
        <a:p>
          <a:endParaRPr lang="en-US"/>
        </a:p>
      </dgm:t>
    </dgm:pt>
    <dgm:pt modelId="{BC3881FD-0ABC-40AC-80D6-6EE4108C6622}" type="pres">
      <dgm:prSet presAssocID="{EBF45600-D16E-4907-86A0-F676AF6C3DFD}" presName="sibTrans" presStyleCnt="0"/>
      <dgm:spPr/>
      <dgm:t>
        <a:bodyPr/>
        <a:lstStyle/>
        <a:p>
          <a:endParaRPr lang="en-US"/>
        </a:p>
      </dgm:t>
    </dgm:pt>
    <dgm:pt modelId="{01DC3676-2FA7-4304-8E31-52E7F441B08A}" type="pres">
      <dgm:prSet presAssocID="{9289C7EB-493F-4BC6-B89C-F4A2BDA64425}" presName="node" presStyleLbl="node1" presStyleIdx="2" presStyleCnt="8">
        <dgm:presLayoutVars>
          <dgm:bulletEnabled val="1"/>
        </dgm:presLayoutVars>
      </dgm:prSet>
      <dgm:spPr/>
      <dgm:t>
        <a:bodyPr/>
        <a:lstStyle/>
        <a:p>
          <a:endParaRPr lang="en-US"/>
        </a:p>
      </dgm:t>
    </dgm:pt>
    <dgm:pt modelId="{5A43D8DE-EF23-4AE1-BC08-98AD4B01CAC7}" type="pres">
      <dgm:prSet presAssocID="{D2F646F3-A5FA-4D8D-B8C2-41134914A8FB}" presName="sibTrans" presStyleCnt="0"/>
      <dgm:spPr/>
      <dgm:t>
        <a:bodyPr/>
        <a:lstStyle/>
        <a:p>
          <a:endParaRPr lang="en-US"/>
        </a:p>
      </dgm:t>
    </dgm:pt>
    <dgm:pt modelId="{B7818F7D-6BD4-43D1-8F3A-04C581CED64D}" type="pres">
      <dgm:prSet presAssocID="{B12D1EFD-8C64-462B-A9B7-9EE8E376DA48}" presName="node" presStyleLbl="node1" presStyleIdx="3" presStyleCnt="8" custLinFactNeighborX="1932" custLinFactNeighborY="-2409">
        <dgm:presLayoutVars>
          <dgm:bulletEnabled val="1"/>
        </dgm:presLayoutVars>
      </dgm:prSet>
      <dgm:spPr/>
      <dgm:t>
        <a:bodyPr/>
        <a:lstStyle/>
        <a:p>
          <a:endParaRPr lang="en-US"/>
        </a:p>
      </dgm:t>
    </dgm:pt>
    <dgm:pt modelId="{CBD77AEA-40DA-4327-85CC-FC7B3D4E3898}" type="pres">
      <dgm:prSet presAssocID="{5BCE2343-71D1-4976-A2B8-1F965906BF6B}" presName="sibTrans" presStyleCnt="0"/>
      <dgm:spPr/>
      <dgm:t>
        <a:bodyPr/>
        <a:lstStyle/>
        <a:p>
          <a:endParaRPr lang="en-US"/>
        </a:p>
      </dgm:t>
    </dgm:pt>
    <dgm:pt modelId="{39962D22-7B03-43DE-B77B-F7BF162CABCD}" type="pres">
      <dgm:prSet presAssocID="{0C962C59-8054-4451-912E-79FA4F2D637F}" presName="node" presStyleLbl="node1" presStyleIdx="4" presStyleCnt="8" custLinFactX="10902" custLinFactNeighborX="100000" custLinFactNeighborY="1359">
        <dgm:presLayoutVars>
          <dgm:bulletEnabled val="1"/>
        </dgm:presLayoutVars>
      </dgm:prSet>
      <dgm:spPr/>
      <dgm:t>
        <a:bodyPr/>
        <a:lstStyle/>
        <a:p>
          <a:endParaRPr lang="en-US"/>
        </a:p>
      </dgm:t>
    </dgm:pt>
    <dgm:pt modelId="{ACCE05BE-9CC2-4220-A9EA-109367098F09}" type="pres">
      <dgm:prSet presAssocID="{6B300F82-67A8-44FE-B324-7CB8E34EC51B}" presName="sibTrans" presStyleCnt="0"/>
      <dgm:spPr/>
      <dgm:t>
        <a:bodyPr/>
        <a:lstStyle/>
        <a:p>
          <a:endParaRPr lang="en-US"/>
        </a:p>
      </dgm:t>
    </dgm:pt>
    <dgm:pt modelId="{4874F5FE-DDCC-499D-9D13-0100AD2158FF}" type="pres">
      <dgm:prSet presAssocID="{C9FC9CA5-D8B8-458C-968D-41E6949A237F}" presName="node" presStyleLbl="node1" presStyleIdx="5" presStyleCnt="8" custScaleX="101175" custLinFactX="-12062" custLinFactNeighborX="-100000" custLinFactNeighborY="-2409">
        <dgm:presLayoutVars>
          <dgm:bulletEnabled val="1"/>
        </dgm:presLayoutVars>
      </dgm:prSet>
      <dgm:spPr/>
      <dgm:t>
        <a:bodyPr/>
        <a:lstStyle/>
        <a:p>
          <a:endParaRPr lang="en-US"/>
        </a:p>
      </dgm:t>
    </dgm:pt>
    <dgm:pt modelId="{E7D958F8-1138-4AE6-83CC-4A0A7D292D64}" type="pres">
      <dgm:prSet presAssocID="{F9123D0F-23C1-42E3-8347-F2EC0884D6FB}" presName="sibTrans" presStyleCnt="0"/>
      <dgm:spPr/>
      <dgm:t>
        <a:bodyPr/>
        <a:lstStyle/>
        <a:p>
          <a:endParaRPr lang="en-US"/>
        </a:p>
      </dgm:t>
    </dgm:pt>
    <dgm:pt modelId="{43490D02-28CF-47FC-8242-33DD950B33FE}" type="pres">
      <dgm:prSet presAssocID="{4501FF28-2FC2-4981-89C9-577BC5125E5C}" presName="node" presStyleLbl="node1" presStyleIdx="6" presStyleCnt="8" custLinFactNeighborX="-10776" custLinFactNeighborY="35">
        <dgm:presLayoutVars>
          <dgm:bulletEnabled val="1"/>
        </dgm:presLayoutVars>
      </dgm:prSet>
      <dgm:spPr/>
      <dgm:t>
        <a:bodyPr/>
        <a:lstStyle/>
        <a:p>
          <a:endParaRPr lang="en-US"/>
        </a:p>
      </dgm:t>
    </dgm:pt>
    <dgm:pt modelId="{ED4F7343-1804-480D-960E-46F39988D138}" type="pres">
      <dgm:prSet presAssocID="{BF436A41-B363-431F-86F0-EB80C04839EB}" presName="sibTrans" presStyleCnt="0"/>
      <dgm:spPr/>
      <dgm:t>
        <a:bodyPr/>
        <a:lstStyle/>
        <a:p>
          <a:endParaRPr lang="en-US"/>
        </a:p>
      </dgm:t>
    </dgm:pt>
    <dgm:pt modelId="{62664367-6DF9-4113-A956-8BCECED5718B}" type="pres">
      <dgm:prSet presAssocID="{0878E258-F9EF-4719-A89C-662AE5387FAD}" presName="node" presStyleLbl="node1" presStyleIdx="7" presStyleCnt="8" custLinFactNeighborX="10723" custLinFactNeighborY="35">
        <dgm:presLayoutVars>
          <dgm:bulletEnabled val="1"/>
        </dgm:presLayoutVars>
      </dgm:prSet>
      <dgm:spPr/>
      <dgm:t>
        <a:bodyPr/>
        <a:lstStyle/>
        <a:p>
          <a:endParaRPr lang="en-US"/>
        </a:p>
      </dgm:t>
    </dgm:pt>
  </dgm:ptLst>
  <dgm:cxnLst>
    <dgm:cxn modelId="{6BD12C41-0F09-418F-B59A-C06E4F7C3864}" type="presOf" srcId="{C9FC9CA5-D8B8-458C-968D-41E6949A237F}" destId="{4874F5FE-DDCC-499D-9D13-0100AD2158FF}" srcOrd="0" destOrd="0" presId="urn:microsoft.com/office/officeart/2005/8/layout/default#5"/>
    <dgm:cxn modelId="{BE0AE55A-D4A3-4BC0-9C09-606F22FF588B}" type="presOf" srcId="{6C98967B-CD38-4164-B314-BFAE1AAD09F2}" destId="{52CD5497-D611-44E0-A37C-2A7537F92756}" srcOrd="0" destOrd="0" presId="urn:microsoft.com/office/officeart/2005/8/layout/default#5"/>
    <dgm:cxn modelId="{B8577CDB-5D1A-4B87-9796-3C1B129FB757}" type="presOf" srcId="{66C3B7CC-814B-44C3-B22F-8AD84B1DAE5C}" destId="{789E7F26-03FD-4B39-A5BF-658C8BB64A85}" srcOrd="0" destOrd="0" presId="urn:microsoft.com/office/officeart/2005/8/layout/default#5"/>
    <dgm:cxn modelId="{207FDDF1-FA36-4A68-A04C-25E3B199DBD2}" srcId="{66C3B7CC-814B-44C3-B22F-8AD84B1DAE5C}" destId="{4B7D4ED6-3D6E-4B87-81A0-23B4788E74C7}" srcOrd="0" destOrd="0" parTransId="{1161CBED-ED26-4F0C-A573-B8D429C301B0}" sibTransId="{BBFA62FA-8F71-4A5A-AF28-349C5C5CE43B}"/>
    <dgm:cxn modelId="{CFDAE0FD-62C5-446F-A251-36B0AE83CB12}" srcId="{66C3B7CC-814B-44C3-B22F-8AD84B1DAE5C}" destId="{9289C7EB-493F-4BC6-B89C-F4A2BDA64425}" srcOrd="2" destOrd="0" parTransId="{1F0B3902-6802-419F-8292-A36E4D4D0F4F}" sibTransId="{D2F646F3-A5FA-4D8D-B8C2-41134914A8FB}"/>
    <dgm:cxn modelId="{22A75839-C371-4A4F-BC75-00CC3D5CF08F}" type="presOf" srcId="{0878E258-F9EF-4719-A89C-662AE5387FAD}" destId="{62664367-6DF9-4113-A956-8BCECED5718B}" srcOrd="0" destOrd="0" presId="urn:microsoft.com/office/officeart/2005/8/layout/default#5"/>
    <dgm:cxn modelId="{3CA6C840-DC25-475C-924B-47681E48C233}" type="presOf" srcId="{B12D1EFD-8C64-462B-A9B7-9EE8E376DA48}" destId="{B7818F7D-6BD4-43D1-8F3A-04C581CED64D}" srcOrd="0" destOrd="0" presId="urn:microsoft.com/office/officeart/2005/8/layout/default#5"/>
    <dgm:cxn modelId="{69786FD8-D6BA-4C69-A855-67C0ECE36278}" srcId="{66C3B7CC-814B-44C3-B22F-8AD84B1DAE5C}" destId="{0C962C59-8054-4451-912E-79FA4F2D637F}" srcOrd="4" destOrd="0" parTransId="{316DAA4A-8DC1-4BB1-9954-3D640CF2D4EF}" sibTransId="{6B300F82-67A8-44FE-B324-7CB8E34EC51B}"/>
    <dgm:cxn modelId="{0DD01EAA-1621-41C8-B065-36F0B029136E}" srcId="{66C3B7CC-814B-44C3-B22F-8AD84B1DAE5C}" destId="{4501FF28-2FC2-4981-89C9-577BC5125E5C}" srcOrd="6" destOrd="0" parTransId="{5F8CFF84-D26B-412E-A97A-61DFBB99D68B}" sibTransId="{BF436A41-B363-431F-86F0-EB80C04839EB}"/>
    <dgm:cxn modelId="{BE1D21C9-DADF-4B92-B73E-A4EA02C898A6}" srcId="{66C3B7CC-814B-44C3-B22F-8AD84B1DAE5C}" destId="{6C98967B-CD38-4164-B314-BFAE1AAD09F2}" srcOrd="1" destOrd="0" parTransId="{FC2E69C0-9495-4F5E-ADA2-21D4CE699EFC}" sibTransId="{EBF45600-D16E-4907-86A0-F676AF6C3DFD}"/>
    <dgm:cxn modelId="{7F8909FD-8DA2-46A7-9305-DC2CCDA091D9}" type="presOf" srcId="{9289C7EB-493F-4BC6-B89C-F4A2BDA64425}" destId="{01DC3676-2FA7-4304-8E31-52E7F441B08A}" srcOrd="0" destOrd="0" presId="urn:microsoft.com/office/officeart/2005/8/layout/default#5"/>
    <dgm:cxn modelId="{6748369B-ACC9-425C-B1E1-667B90D9109B}" srcId="{66C3B7CC-814B-44C3-B22F-8AD84B1DAE5C}" destId="{B12D1EFD-8C64-462B-A9B7-9EE8E376DA48}" srcOrd="3" destOrd="0" parTransId="{905C4A49-A4D6-47B2-9BD4-EC2E6C3276BE}" sibTransId="{5BCE2343-71D1-4976-A2B8-1F965906BF6B}"/>
    <dgm:cxn modelId="{11A81E45-95CC-49F5-9BD8-F22C3D530EEF}" type="presOf" srcId="{4501FF28-2FC2-4981-89C9-577BC5125E5C}" destId="{43490D02-28CF-47FC-8242-33DD950B33FE}" srcOrd="0" destOrd="0" presId="urn:microsoft.com/office/officeart/2005/8/layout/default#5"/>
    <dgm:cxn modelId="{FE659B22-528F-4661-8811-C9F350E85B04}" srcId="{66C3B7CC-814B-44C3-B22F-8AD84B1DAE5C}" destId="{C9FC9CA5-D8B8-458C-968D-41E6949A237F}" srcOrd="5" destOrd="0" parTransId="{78CE56DB-E5E8-499B-B199-2D32EBF62B19}" sibTransId="{F9123D0F-23C1-42E3-8347-F2EC0884D6FB}"/>
    <dgm:cxn modelId="{96B6F4DC-4809-4AC5-9D40-22AB0CD73106}" type="presOf" srcId="{0C962C59-8054-4451-912E-79FA4F2D637F}" destId="{39962D22-7B03-43DE-B77B-F7BF162CABCD}" srcOrd="0" destOrd="0" presId="urn:microsoft.com/office/officeart/2005/8/layout/default#5"/>
    <dgm:cxn modelId="{06BAA40C-3EA5-4FD9-8607-E070A1FFF8CD}" srcId="{66C3B7CC-814B-44C3-B22F-8AD84B1DAE5C}" destId="{0878E258-F9EF-4719-A89C-662AE5387FAD}" srcOrd="7" destOrd="0" parTransId="{10C5630C-217A-4DBC-9F3F-9A0FFF5742DE}" sibTransId="{51B51B42-2163-47D9-B596-412F0D59924D}"/>
    <dgm:cxn modelId="{5D938CD7-163C-40E5-BB22-10BD85605F00}" type="presOf" srcId="{4B7D4ED6-3D6E-4B87-81A0-23B4788E74C7}" destId="{79510CA8-39F5-42FF-B7D5-3569DDA1EE71}" srcOrd="0" destOrd="0" presId="urn:microsoft.com/office/officeart/2005/8/layout/default#5"/>
    <dgm:cxn modelId="{0BB34E41-52DB-4AEA-9821-D24E6992D132}" type="presParOf" srcId="{789E7F26-03FD-4B39-A5BF-658C8BB64A85}" destId="{79510CA8-39F5-42FF-B7D5-3569DDA1EE71}" srcOrd="0" destOrd="0" presId="urn:microsoft.com/office/officeart/2005/8/layout/default#5"/>
    <dgm:cxn modelId="{39128DCF-0107-4510-80DA-1DCD5117DA57}" type="presParOf" srcId="{789E7F26-03FD-4B39-A5BF-658C8BB64A85}" destId="{3216A02B-79AB-4BE7-969E-BE959E89D103}" srcOrd="1" destOrd="0" presId="urn:microsoft.com/office/officeart/2005/8/layout/default#5"/>
    <dgm:cxn modelId="{F9AA1928-357C-4C4F-A957-65FBE7892D0D}" type="presParOf" srcId="{789E7F26-03FD-4B39-A5BF-658C8BB64A85}" destId="{52CD5497-D611-44E0-A37C-2A7537F92756}" srcOrd="2" destOrd="0" presId="urn:microsoft.com/office/officeart/2005/8/layout/default#5"/>
    <dgm:cxn modelId="{96C2FE3C-8A72-441B-865B-30A6DC7EC576}" type="presParOf" srcId="{789E7F26-03FD-4B39-A5BF-658C8BB64A85}" destId="{BC3881FD-0ABC-40AC-80D6-6EE4108C6622}" srcOrd="3" destOrd="0" presId="urn:microsoft.com/office/officeart/2005/8/layout/default#5"/>
    <dgm:cxn modelId="{B9112797-05E9-465A-B55D-F6361C834909}" type="presParOf" srcId="{789E7F26-03FD-4B39-A5BF-658C8BB64A85}" destId="{01DC3676-2FA7-4304-8E31-52E7F441B08A}" srcOrd="4" destOrd="0" presId="urn:microsoft.com/office/officeart/2005/8/layout/default#5"/>
    <dgm:cxn modelId="{72CDB825-77BD-4C0E-9785-9E744C9D67C9}" type="presParOf" srcId="{789E7F26-03FD-4B39-A5BF-658C8BB64A85}" destId="{5A43D8DE-EF23-4AE1-BC08-98AD4B01CAC7}" srcOrd="5" destOrd="0" presId="urn:microsoft.com/office/officeart/2005/8/layout/default#5"/>
    <dgm:cxn modelId="{0F75AABD-369C-4DE3-9CC2-CBDB9C48FF32}" type="presParOf" srcId="{789E7F26-03FD-4B39-A5BF-658C8BB64A85}" destId="{B7818F7D-6BD4-43D1-8F3A-04C581CED64D}" srcOrd="6" destOrd="0" presId="urn:microsoft.com/office/officeart/2005/8/layout/default#5"/>
    <dgm:cxn modelId="{F561529B-AD1B-45B8-9639-E384BBBB3D83}" type="presParOf" srcId="{789E7F26-03FD-4B39-A5BF-658C8BB64A85}" destId="{CBD77AEA-40DA-4327-85CC-FC7B3D4E3898}" srcOrd="7" destOrd="0" presId="urn:microsoft.com/office/officeart/2005/8/layout/default#5"/>
    <dgm:cxn modelId="{EE2BC64C-0E4D-4C99-A342-935FD05B215E}" type="presParOf" srcId="{789E7F26-03FD-4B39-A5BF-658C8BB64A85}" destId="{39962D22-7B03-43DE-B77B-F7BF162CABCD}" srcOrd="8" destOrd="0" presId="urn:microsoft.com/office/officeart/2005/8/layout/default#5"/>
    <dgm:cxn modelId="{8E7C0B37-4DC0-48E7-9F5B-3C8D21260FE6}" type="presParOf" srcId="{789E7F26-03FD-4B39-A5BF-658C8BB64A85}" destId="{ACCE05BE-9CC2-4220-A9EA-109367098F09}" srcOrd="9" destOrd="0" presId="urn:microsoft.com/office/officeart/2005/8/layout/default#5"/>
    <dgm:cxn modelId="{F3554C66-8A60-410C-A122-8D312B7F81A5}" type="presParOf" srcId="{789E7F26-03FD-4B39-A5BF-658C8BB64A85}" destId="{4874F5FE-DDCC-499D-9D13-0100AD2158FF}" srcOrd="10" destOrd="0" presId="urn:microsoft.com/office/officeart/2005/8/layout/default#5"/>
    <dgm:cxn modelId="{725ED173-8B83-4268-A14F-A7F25DE83C95}" type="presParOf" srcId="{789E7F26-03FD-4B39-A5BF-658C8BB64A85}" destId="{E7D958F8-1138-4AE6-83CC-4A0A7D292D64}" srcOrd="11" destOrd="0" presId="urn:microsoft.com/office/officeart/2005/8/layout/default#5"/>
    <dgm:cxn modelId="{3A7439AE-0A71-42B4-891E-C3D323F38221}" type="presParOf" srcId="{789E7F26-03FD-4B39-A5BF-658C8BB64A85}" destId="{43490D02-28CF-47FC-8242-33DD950B33FE}" srcOrd="12" destOrd="0" presId="urn:microsoft.com/office/officeart/2005/8/layout/default#5"/>
    <dgm:cxn modelId="{7FD5E1DC-4717-474F-BA0B-A8CE5A5C2297}" type="presParOf" srcId="{789E7F26-03FD-4B39-A5BF-658C8BB64A85}" destId="{ED4F7343-1804-480D-960E-46F39988D138}" srcOrd="13" destOrd="0" presId="urn:microsoft.com/office/officeart/2005/8/layout/default#5"/>
    <dgm:cxn modelId="{D0D6861C-8A13-4167-971A-4242EF53A9C5}" type="presParOf" srcId="{789E7F26-03FD-4B39-A5BF-658C8BB64A85}" destId="{62664367-6DF9-4113-A956-8BCECED5718B}" srcOrd="14"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9D85FD-EA8F-4451-BDC7-9D0A0B52A4E6}" type="doc">
      <dgm:prSet loTypeId="urn:microsoft.com/office/officeart/2005/8/layout/matrix1" loCatId="matrix" qsTypeId="urn:microsoft.com/office/officeart/2005/8/quickstyle/simple4" qsCatId="simple" csTypeId="urn:microsoft.com/office/officeart/2005/8/colors/colorful2" csCatId="colorful" phldr="1"/>
      <dgm:spPr/>
      <dgm:t>
        <a:bodyPr/>
        <a:lstStyle/>
        <a:p>
          <a:endParaRPr lang="en-US"/>
        </a:p>
      </dgm:t>
    </dgm:pt>
    <dgm:pt modelId="{E1439BAD-E656-402C-AF20-E206A25BC51A}">
      <dgm:prSet phldrT="[Text]" custT="1"/>
      <dgm:spPr/>
      <dgm:t>
        <a:bodyPr/>
        <a:lstStyle/>
        <a:p>
          <a:r>
            <a:rPr lang="en-US" sz="3000" dirty="0" smtClean="0"/>
            <a:t>Basic TIU Parameters</a:t>
          </a:r>
          <a:endParaRPr lang="en-US" sz="3000" dirty="0"/>
        </a:p>
      </dgm:t>
      <dgm:extLst>
        <a:ext uri="{E40237B7-FDA0-4F09-8148-C483321AD2D9}">
          <dgm14:cNvPr xmlns:dgm14="http://schemas.microsoft.com/office/drawing/2010/diagram" id="0" name="" descr="Basic TIU Parameters&#10;"/>
        </a:ext>
      </dgm:extLst>
    </dgm:pt>
    <dgm:pt modelId="{29D522A4-630F-44A2-A343-E922C8A3267C}" type="parTrans" cxnId="{0CBBB564-A48C-4E56-B9E2-B81FFC85207C}">
      <dgm:prSet/>
      <dgm:spPr/>
      <dgm:t>
        <a:bodyPr/>
        <a:lstStyle/>
        <a:p>
          <a:endParaRPr lang="en-US" sz="3000"/>
        </a:p>
      </dgm:t>
    </dgm:pt>
    <dgm:pt modelId="{CD0F3CA8-6E98-4772-9C04-5A615CED0783}" type="sibTrans" cxnId="{0CBBB564-A48C-4E56-B9E2-B81FFC85207C}">
      <dgm:prSet/>
      <dgm:spPr/>
      <dgm:t>
        <a:bodyPr/>
        <a:lstStyle/>
        <a:p>
          <a:endParaRPr lang="en-US" sz="3000"/>
        </a:p>
      </dgm:t>
    </dgm:pt>
    <dgm:pt modelId="{CEA05220-A040-43A4-B0BD-F935BC0C4EB2}">
      <dgm:prSet phldrT="[Text]" custT="1"/>
      <dgm:spPr/>
      <dgm:t>
        <a:bodyPr/>
        <a:lstStyle/>
        <a:p>
          <a:r>
            <a:rPr lang="en-US" sz="3000" dirty="0" smtClean="0"/>
            <a:t>Modify Upload Parameters</a:t>
          </a:r>
          <a:endParaRPr lang="en-US" sz="3000" dirty="0"/>
        </a:p>
      </dgm:t>
      <dgm:extLst>
        <a:ext uri="{E40237B7-FDA0-4F09-8148-C483321AD2D9}">
          <dgm14:cNvPr xmlns:dgm14="http://schemas.microsoft.com/office/drawing/2010/diagram" id="0" name="" descr="Modify Upload Parameters&#10;"/>
        </a:ext>
      </dgm:extLst>
    </dgm:pt>
    <dgm:pt modelId="{9511E42D-6C4D-4910-92E7-B2A03935C750}" type="parTrans" cxnId="{8A153CF0-CEFF-4F6C-AA3C-BA781A2E1563}">
      <dgm:prSet/>
      <dgm:spPr/>
      <dgm:t>
        <a:bodyPr/>
        <a:lstStyle/>
        <a:p>
          <a:endParaRPr lang="en-US" sz="3000"/>
        </a:p>
      </dgm:t>
    </dgm:pt>
    <dgm:pt modelId="{1ACC3D22-C12D-493B-81A3-A418E60469EE}" type="sibTrans" cxnId="{8A153CF0-CEFF-4F6C-AA3C-BA781A2E1563}">
      <dgm:prSet/>
      <dgm:spPr/>
      <dgm:t>
        <a:bodyPr/>
        <a:lstStyle/>
        <a:p>
          <a:endParaRPr lang="en-US" sz="3000"/>
        </a:p>
      </dgm:t>
    </dgm:pt>
    <dgm:pt modelId="{338E25B8-9761-4F46-8355-F5A1EB6A41F8}">
      <dgm:prSet phldrT="[Text]" custT="1"/>
      <dgm:spPr/>
      <dgm:t>
        <a:bodyPr/>
        <a:lstStyle/>
        <a:p>
          <a:pPr>
            <a:lnSpc>
              <a:spcPct val="100000"/>
            </a:lnSpc>
            <a:spcAft>
              <a:spcPts val="0"/>
            </a:spcAft>
          </a:pPr>
          <a:r>
            <a:rPr lang="en-US" sz="3000" dirty="0" smtClean="0"/>
            <a:t>Document </a:t>
          </a:r>
        </a:p>
        <a:p>
          <a:pPr>
            <a:lnSpc>
              <a:spcPct val="100000"/>
            </a:lnSpc>
            <a:spcAft>
              <a:spcPts val="0"/>
            </a:spcAft>
          </a:pPr>
          <a:r>
            <a:rPr lang="en-US" sz="3000" dirty="0" smtClean="0"/>
            <a:t>Parameters</a:t>
          </a:r>
          <a:endParaRPr lang="en-US" sz="3000" dirty="0"/>
        </a:p>
      </dgm:t>
      <dgm:extLst>
        <a:ext uri="{E40237B7-FDA0-4F09-8148-C483321AD2D9}">
          <dgm14:cNvPr xmlns:dgm14="http://schemas.microsoft.com/office/drawing/2010/diagram" id="0" name="" descr="Document &#10;Parameters&#10;"/>
        </a:ext>
      </dgm:extLst>
    </dgm:pt>
    <dgm:pt modelId="{87CAC3EF-F5FF-4512-8B0A-2922DFD43188}" type="parTrans" cxnId="{5840359E-E98E-4945-AE8A-8891250C6350}">
      <dgm:prSet/>
      <dgm:spPr/>
      <dgm:t>
        <a:bodyPr/>
        <a:lstStyle/>
        <a:p>
          <a:endParaRPr lang="en-US" sz="3000"/>
        </a:p>
      </dgm:t>
    </dgm:pt>
    <dgm:pt modelId="{09A7DBCD-7CE8-4C9E-864F-812B2BCAEF1D}" type="sibTrans" cxnId="{5840359E-E98E-4945-AE8A-8891250C6350}">
      <dgm:prSet/>
      <dgm:spPr/>
      <dgm:t>
        <a:bodyPr/>
        <a:lstStyle/>
        <a:p>
          <a:endParaRPr lang="en-US" sz="3000"/>
        </a:p>
      </dgm:t>
    </dgm:pt>
    <dgm:pt modelId="{3F6AA021-3823-48E1-AA17-494185040F6C}">
      <dgm:prSet phldrT="[Text]" custT="1"/>
      <dgm:spPr/>
      <dgm:t>
        <a:bodyPr/>
        <a:lstStyle/>
        <a:p>
          <a:r>
            <a:rPr lang="en-US" sz="3000" dirty="0" smtClean="0"/>
            <a:t>Progress Notes Batch Print Locations</a:t>
          </a:r>
          <a:endParaRPr lang="en-US" sz="3000" dirty="0"/>
        </a:p>
      </dgm:t>
      <dgm:extLst>
        <a:ext uri="{E40237B7-FDA0-4F09-8148-C483321AD2D9}">
          <dgm14:cNvPr xmlns:dgm14="http://schemas.microsoft.com/office/drawing/2010/diagram" id="0" name="" descr="Progress Notes Batch Print Locations&#10;"/>
        </a:ext>
      </dgm:extLst>
    </dgm:pt>
    <dgm:pt modelId="{E8CE7729-F389-4204-93A9-9C4DCE3A03AC}" type="parTrans" cxnId="{B34C3E6C-FDF2-4F51-8664-62FEB2AE4CEB}">
      <dgm:prSet/>
      <dgm:spPr/>
      <dgm:t>
        <a:bodyPr/>
        <a:lstStyle/>
        <a:p>
          <a:endParaRPr lang="en-US" sz="3000"/>
        </a:p>
      </dgm:t>
    </dgm:pt>
    <dgm:pt modelId="{D591F2AE-5882-4F3F-8EE9-CB266CB6B2AC}" type="sibTrans" cxnId="{B34C3E6C-FDF2-4F51-8664-62FEB2AE4CEB}">
      <dgm:prSet/>
      <dgm:spPr/>
      <dgm:t>
        <a:bodyPr/>
        <a:lstStyle/>
        <a:p>
          <a:endParaRPr lang="en-US" sz="3000"/>
        </a:p>
      </dgm:t>
    </dgm:pt>
    <dgm:pt modelId="{3CBF8D46-2FBA-484C-A3AB-796FBDFA6249}">
      <dgm:prSet phldrT="[Text]" custT="1"/>
      <dgm:spPr/>
      <dgm:t>
        <a:bodyPr/>
        <a:lstStyle/>
        <a:p>
          <a:r>
            <a:rPr lang="en-US" sz="3000" dirty="0" smtClean="0"/>
            <a:t>Division – Progress Notes Print Parameters</a:t>
          </a:r>
          <a:endParaRPr lang="en-US" sz="3000" dirty="0"/>
        </a:p>
      </dgm:t>
      <dgm:extLst>
        <a:ext uri="{E40237B7-FDA0-4F09-8148-C483321AD2D9}">
          <dgm14:cNvPr xmlns:dgm14="http://schemas.microsoft.com/office/drawing/2010/diagram" id="0" name="" descr="Division – Progress Notes Print Parameters&#10;"/>
        </a:ext>
      </dgm:extLst>
    </dgm:pt>
    <dgm:pt modelId="{EB88B6F3-50BB-4280-B34A-AF1F87BD3D8A}" type="parTrans" cxnId="{ED168DB9-A592-4CEF-AC32-8A6E2C28DE5F}">
      <dgm:prSet/>
      <dgm:spPr/>
      <dgm:t>
        <a:bodyPr/>
        <a:lstStyle/>
        <a:p>
          <a:endParaRPr lang="en-US" sz="3000"/>
        </a:p>
      </dgm:t>
    </dgm:pt>
    <dgm:pt modelId="{87779011-2FB8-4571-AFF9-AE8F691F1646}" type="sibTrans" cxnId="{ED168DB9-A592-4CEF-AC32-8A6E2C28DE5F}">
      <dgm:prSet/>
      <dgm:spPr/>
      <dgm:t>
        <a:bodyPr/>
        <a:lstStyle/>
        <a:p>
          <a:endParaRPr lang="en-US" sz="3000"/>
        </a:p>
      </dgm:t>
    </dgm:pt>
    <dgm:pt modelId="{1E3057C8-EAC5-4569-A6B2-52789A43F716}" type="pres">
      <dgm:prSet presAssocID="{0E9D85FD-EA8F-4451-BDC7-9D0A0B52A4E6}" presName="diagram" presStyleCnt="0">
        <dgm:presLayoutVars>
          <dgm:chMax val="1"/>
          <dgm:dir/>
          <dgm:animLvl val="ctr"/>
          <dgm:resizeHandles val="exact"/>
        </dgm:presLayoutVars>
      </dgm:prSet>
      <dgm:spPr/>
      <dgm:t>
        <a:bodyPr/>
        <a:lstStyle/>
        <a:p>
          <a:endParaRPr lang="en-US"/>
        </a:p>
      </dgm:t>
    </dgm:pt>
    <dgm:pt modelId="{9A702A11-F401-4ABC-B7EF-8CD88F246BC0}" type="pres">
      <dgm:prSet presAssocID="{0E9D85FD-EA8F-4451-BDC7-9D0A0B52A4E6}" presName="matrix" presStyleCnt="0"/>
      <dgm:spPr/>
      <dgm:t>
        <a:bodyPr/>
        <a:lstStyle/>
        <a:p>
          <a:endParaRPr lang="en-US"/>
        </a:p>
      </dgm:t>
    </dgm:pt>
    <dgm:pt modelId="{E8F73484-B829-40E3-9824-BDA79F6E20F9}" type="pres">
      <dgm:prSet presAssocID="{0E9D85FD-EA8F-4451-BDC7-9D0A0B52A4E6}" presName="tile1" presStyleLbl="node1" presStyleIdx="0" presStyleCnt="4"/>
      <dgm:spPr/>
      <dgm:t>
        <a:bodyPr/>
        <a:lstStyle/>
        <a:p>
          <a:endParaRPr lang="en-US"/>
        </a:p>
      </dgm:t>
    </dgm:pt>
    <dgm:pt modelId="{8DD7AAC7-12F4-4D1F-813C-03B1860132E5}" type="pres">
      <dgm:prSet presAssocID="{0E9D85FD-EA8F-4451-BDC7-9D0A0B52A4E6}" presName="tile1text" presStyleLbl="node1" presStyleIdx="0" presStyleCnt="4">
        <dgm:presLayoutVars>
          <dgm:chMax val="0"/>
          <dgm:chPref val="0"/>
          <dgm:bulletEnabled val="1"/>
        </dgm:presLayoutVars>
      </dgm:prSet>
      <dgm:spPr/>
      <dgm:t>
        <a:bodyPr/>
        <a:lstStyle/>
        <a:p>
          <a:endParaRPr lang="en-US"/>
        </a:p>
      </dgm:t>
    </dgm:pt>
    <dgm:pt modelId="{F0C675DD-EFF3-40A8-A708-17C2518208D3}" type="pres">
      <dgm:prSet presAssocID="{0E9D85FD-EA8F-4451-BDC7-9D0A0B52A4E6}" presName="tile2" presStyleLbl="node1" presStyleIdx="1" presStyleCnt="4"/>
      <dgm:spPr/>
      <dgm:t>
        <a:bodyPr/>
        <a:lstStyle/>
        <a:p>
          <a:endParaRPr lang="en-US"/>
        </a:p>
      </dgm:t>
    </dgm:pt>
    <dgm:pt modelId="{236F6B04-72AF-4672-807B-36B99E77E226}" type="pres">
      <dgm:prSet presAssocID="{0E9D85FD-EA8F-4451-BDC7-9D0A0B52A4E6}" presName="tile2text" presStyleLbl="node1" presStyleIdx="1" presStyleCnt="4">
        <dgm:presLayoutVars>
          <dgm:chMax val="0"/>
          <dgm:chPref val="0"/>
          <dgm:bulletEnabled val="1"/>
        </dgm:presLayoutVars>
      </dgm:prSet>
      <dgm:spPr/>
      <dgm:t>
        <a:bodyPr/>
        <a:lstStyle/>
        <a:p>
          <a:endParaRPr lang="en-US"/>
        </a:p>
      </dgm:t>
    </dgm:pt>
    <dgm:pt modelId="{5A4C969E-7BA8-4640-8C65-5C277035C5C9}" type="pres">
      <dgm:prSet presAssocID="{0E9D85FD-EA8F-4451-BDC7-9D0A0B52A4E6}" presName="tile3" presStyleLbl="node1" presStyleIdx="2" presStyleCnt="4"/>
      <dgm:spPr/>
      <dgm:t>
        <a:bodyPr/>
        <a:lstStyle/>
        <a:p>
          <a:endParaRPr lang="en-US"/>
        </a:p>
      </dgm:t>
    </dgm:pt>
    <dgm:pt modelId="{86F36C78-4EFA-4DBB-BDF4-4A04CD109D45}" type="pres">
      <dgm:prSet presAssocID="{0E9D85FD-EA8F-4451-BDC7-9D0A0B52A4E6}" presName="tile3text" presStyleLbl="node1" presStyleIdx="2" presStyleCnt="4">
        <dgm:presLayoutVars>
          <dgm:chMax val="0"/>
          <dgm:chPref val="0"/>
          <dgm:bulletEnabled val="1"/>
        </dgm:presLayoutVars>
      </dgm:prSet>
      <dgm:spPr/>
      <dgm:t>
        <a:bodyPr/>
        <a:lstStyle/>
        <a:p>
          <a:endParaRPr lang="en-US"/>
        </a:p>
      </dgm:t>
    </dgm:pt>
    <dgm:pt modelId="{33652F62-9230-44D6-9BF5-03E6CAE27928}" type="pres">
      <dgm:prSet presAssocID="{0E9D85FD-EA8F-4451-BDC7-9D0A0B52A4E6}" presName="tile4" presStyleLbl="node1" presStyleIdx="3" presStyleCnt="4"/>
      <dgm:spPr/>
      <dgm:t>
        <a:bodyPr/>
        <a:lstStyle/>
        <a:p>
          <a:endParaRPr lang="en-US"/>
        </a:p>
      </dgm:t>
    </dgm:pt>
    <dgm:pt modelId="{63EBF8DB-0BAE-4D53-945A-403AAEF8C16C}" type="pres">
      <dgm:prSet presAssocID="{0E9D85FD-EA8F-4451-BDC7-9D0A0B52A4E6}" presName="tile4text" presStyleLbl="node1" presStyleIdx="3" presStyleCnt="4">
        <dgm:presLayoutVars>
          <dgm:chMax val="0"/>
          <dgm:chPref val="0"/>
          <dgm:bulletEnabled val="1"/>
        </dgm:presLayoutVars>
      </dgm:prSet>
      <dgm:spPr/>
      <dgm:t>
        <a:bodyPr/>
        <a:lstStyle/>
        <a:p>
          <a:endParaRPr lang="en-US"/>
        </a:p>
      </dgm:t>
    </dgm:pt>
    <dgm:pt modelId="{9D15E8B4-B51E-47B8-9BA5-1FB5F8DE01AB}" type="pres">
      <dgm:prSet presAssocID="{0E9D85FD-EA8F-4451-BDC7-9D0A0B52A4E6}" presName="centerTile" presStyleLbl="fgShp" presStyleIdx="0" presStyleCnt="1">
        <dgm:presLayoutVars>
          <dgm:chMax val="0"/>
          <dgm:chPref val="0"/>
        </dgm:presLayoutVars>
      </dgm:prSet>
      <dgm:spPr/>
      <dgm:t>
        <a:bodyPr/>
        <a:lstStyle/>
        <a:p>
          <a:endParaRPr lang="en-US"/>
        </a:p>
      </dgm:t>
    </dgm:pt>
  </dgm:ptLst>
  <dgm:cxnLst>
    <dgm:cxn modelId="{73B8BD5B-03DA-41C9-B590-BE0D3D9CC9C7}" type="presOf" srcId="{338E25B8-9761-4F46-8355-F5A1EB6A41F8}" destId="{236F6B04-72AF-4672-807B-36B99E77E226}" srcOrd="1" destOrd="0" presId="urn:microsoft.com/office/officeart/2005/8/layout/matrix1"/>
    <dgm:cxn modelId="{8A153CF0-CEFF-4F6C-AA3C-BA781A2E1563}" srcId="{E1439BAD-E656-402C-AF20-E206A25BC51A}" destId="{CEA05220-A040-43A4-B0BD-F935BC0C4EB2}" srcOrd="0" destOrd="0" parTransId="{9511E42D-6C4D-4910-92E7-B2A03935C750}" sibTransId="{1ACC3D22-C12D-493B-81A3-A418E60469EE}"/>
    <dgm:cxn modelId="{0CBBB564-A48C-4E56-B9E2-B81FFC85207C}" srcId="{0E9D85FD-EA8F-4451-BDC7-9D0A0B52A4E6}" destId="{E1439BAD-E656-402C-AF20-E206A25BC51A}" srcOrd="0" destOrd="0" parTransId="{29D522A4-630F-44A2-A343-E922C8A3267C}" sibTransId="{CD0F3CA8-6E98-4772-9C04-5A615CED0783}"/>
    <dgm:cxn modelId="{E79B814E-1353-4EBE-BDCE-964AAEA37933}" type="presOf" srcId="{CEA05220-A040-43A4-B0BD-F935BC0C4EB2}" destId="{E8F73484-B829-40E3-9824-BDA79F6E20F9}" srcOrd="0" destOrd="0" presId="urn:microsoft.com/office/officeart/2005/8/layout/matrix1"/>
    <dgm:cxn modelId="{14C7A181-CD64-4FAE-8E5B-D93FE7502B6C}" type="presOf" srcId="{E1439BAD-E656-402C-AF20-E206A25BC51A}" destId="{9D15E8B4-B51E-47B8-9BA5-1FB5F8DE01AB}" srcOrd="0" destOrd="0" presId="urn:microsoft.com/office/officeart/2005/8/layout/matrix1"/>
    <dgm:cxn modelId="{B6AA08F6-3903-439D-BF40-B2EB2F6E047F}" type="presOf" srcId="{338E25B8-9761-4F46-8355-F5A1EB6A41F8}" destId="{F0C675DD-EFF3-40A8-A708-17C2518208D3}" srcOrd="0" destOrd="0" presId="urn:microsoft.com/office/officeart/2005/8/layout/matrix1"/>
    <dgm:cxn modelId="{B34C3E6C-FDF2-4F51-8664-62FEB2AE4CEB}" srcId="{E1439BAD-E656-402C-AF20-E206A25BC51A}" destId="{3F6AA021-3823-48E1-AA17-494185040F6C}" srcOrd="2" destOrd="0" parTransId="{E8CE7729-F389-4204-93A9-9C4DCE3A03AC}" sibTransId="{D591F2AE-5882-4F3F-8EE9-CB266CB6B2AC}"/>
    <dgm:cxn modelId="{6DE6056D-279A-4CBF-B230-860F5863832D}" type="presOf" srcId="{3CBF8D46-2FBA-484C-A3AB-796FBDFA6249}" destId="{63EBF8DB-0BAE-4D53-945A-403AAEF8C16C}" srcOrd="1" destOrd="0" presId="urn:microsoft.com/office/officeart/2005/8/layout/matrix1"/>
    <dgm:cxn modelId="{01BDCA95-047A-4868-8D45-167F5F5518B8}" type="presOf" srcId="{3CBF8D46-2FBA-484C-A3AB-796FBDFA6249}" destId="{33652F62-9230-44D6-9BF5-03E6CAE27928}" srcOrd="0" destOrd="0" presId="urn:microsoft.com/office/officeart/2005/8/layout/matrix1"/>
    <dgm:cxn modelId="{EF6EA568-C1EA-4AAD-A231-D70B8672C573}" type="presOf" srcId="{3F6AA021-3823-48E1-AA17-494185040F6C}" destId="{86F36C78-4EFA-4DBB-BDF4-4A04CD109D45}" srcOrd="1" destOrd="0" presId="urn:microsoft.com/office/officeart/2005/8/layout/matrix1"/>
    <dgm:cxn modelId="{D5E44E49-8B30-4602-A359-7D7C4771C830}" type="presOf" srcId="{3F6AA021-3823-48E1-AA17-494185040F6C}" destId="{5A4C969E-7BA8-4640-8C65-5C277035C5C9}" srcOrd="0" destOrd="0" presId="urn:microsoft.com/office/officeart/2005/8/layout/matrix1"/>
    <dgm:cxn modelId="{ED168DB9-A592-4CEF-AC32-8A6E2C28DE5F}" srcId="{E1439BAD-E656-402C-AF20-E206A25BC51A}" destId="{3CBF8D46-2FBA-484C-A3AB-796FBDFA6249}" srcOrd="3" destOrd="0" parTransId="{EB88B6F3-50BB-4280-B34A-AF1F87BD3D8A}" sibTransId="{87779011-2FB8-4571-AFF9-AE8F691F1646}"/>
    <dgm:cxn modelId="{54353FE6-9374-4473-8826-4AB137985C59}" type="presOf" srcId="{CEA05220-A040-43A4-B0BD-F935BC0C4EB2}" destId="{8DD7AAC7-12F4-4D1F-813C-03B1860132E5}" srcOrd="1" destOrd="0" presId="urn:microsoft.com/office/officeart/2005/8/layout/matrix1"/>
    <dgm:cxn modelId="{5840359E-E98E-4945-AE8A-8891250C6350}" srcId="{E1439BAD-E656-402C-AF20-E206A25BC51A}" destId="{338E25B8-9761-4F46-8355-F5A1EB6A41F8}" srcOrd="1" destOrd="0" parTransId="{87CAC3EF-F5FF-4512-8B0A-2922DFD43188}" sibTransId="{09A7DBCD-7CE8-4C9E-864F-812B2BCAEF1D}"/>
    <dgm:cxn modelId="{FEF5471E-54EA-449D-9B67-C74B3D0BCE79}" type="presOf" srcId="{0E9D85FD-EA8F-4451-BDC7-9D0A0B52A4E6}" destId="{1E3057C8-EAC5-4569-A6B2-52789A43F716}" srcOrd="0" destOrd="0" presId="urn:microsoft.com/office/officeart/2005/8/layout/matrix1"/>
    <dgm:cxn modelId="{1916FDA0-0C58-487E-9F70-139ED0CF8E76}" type="presParOf" srcId="{1E3057C8-EAC5-4569-A6B2-52789A43F716}" destId="{9A702A11-F401-4ABC-B7EF-8CD88F246BC0}" srcOrd="0" destOrd="0" presId="urn:microsoft.com/office/officeart/2005/8/layout/matrix1"/>
    <dgm:cxn modelId="{33AD9F18-BD1B-46DC-87D6-D937E088455C}" type="presParOf" srcId="{9A702A11-F401-4ABC-B7EF-8CD88F246BC0}" destId="{E8F73484-B829-40E3-9824-BDA79F6E20F9}" srcOrd="0" destOrd="0" presId="urn:microsoft.com/office/officeart/2005/8/layout/matrix1"/>
    <dgm:cxn modelId="{FBC941D4-12FB-4F1D-A1EA-845348FF00FD}" type="presParOf" srcId="{9A702A11-F401-4ABC-B7EF-8CD88F246BC0}" destId="{8DD7AAC7-12F4-4D1F-813C-03B1860132E5}" srcOrd="1" destOrd="0" presId="urn:microsoft.com/office/officeart/2005/8/layout/matrix1"/>
    <dgm:cxn modelId="{53C9DDB1-2922-459B-B08F-83D2657C61E8}" type="presParOf" srcId="{9A702A11-F401-4ABC-B7EF-8CD88F246BC0}" destId="{F0C675DD-EFF3-40A8-A708-17C2518208D3}" srcOrd="2" destOrd="0" presId="urn:microsoft.com/office/officeart/2005/8/layout/matrix1"/>
    <dgm:cxn modelId="{8D7F4624-7242-4B39-962C-BFDB1AC667BA}" type="presParOf" srcId="{9A702A11-F401-4ABC-B7EF-8CD88F246BC0}" destId="{236F6B04-72AF-4672-807B-36B99E77E226}" srcOrd="3" destOrd="0" presId="urn:microsoft.com/office/officeart/2005/8/layout/matrix1"/>
    <dgm:cxn modelId="{A169EEFF-CF31-493D-8F78-71986D3ECAAA}" type="presParOf" srcId="{9A702A11-F401-4ABC-B7EF-8CD88F246BC0}" destId="{5A4C969E-7BA8-4640-8C65-5C277035C5C9}" srcOrd="4" destOrd="0" presId="urn:microsoft.com/office/officeart/2005/8/layout/matrix1"/>
    <dgm:cxn modelId="{9124A0E6-EAC3-450B-AD0A-8DF4D172739E}" type="presParOf" srcId="{9A702A11-F401-4ABC-B7EF-8CD88F246BC0}" destId="{86F36C78-4EFA-4DBB-BDF4-4A04CD109D45}" srcOrd="5" destOrd="0" presId="urn:microsoft.com/office/officeart/2005/8/layout/matrix1"/>
    <dgm:cxn modelId="{5E9A121A-CB53-46A8-AD77-D47571310996}" type="presParOf" srcId="{9A702A11-F401-4ABC-B7EF-8CD88F246BC0}" destId="{33652F62-9230-44D6-9BF5-03E6CAE27928}" srcOrd="6" destOrd="0" presId="urn:microsoft.com/office/officeart/2005/8/layout/matrix1"/>
    <dgm:cxn modelId="{21316A36-8352-4C39-B07D-AD51C3F07F00}" type="presParOf" srcId="{9A702A11-F401-4ABC-B7EF-8CD88F246BC0}" destId="{63EBF8DB-0BAE-4D53-945A-403AAEF8C16C}" srcOrd="7" destOrd="0" presId="urn:microsoft.com/office/officeart/2005/8/layout/matrix1"/>
    <dgm:cxn modelId="{36FB377E-0493-406C-BE02-869A3373D2CB}" type="presParOf" srcId="{1E3057C8-EAC5-4569-A6B2-52789A43F716}" destId="{9D15E8B4-B51E-47B8-9BA5-1FB5F8DE01A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420AB2-ED60-420B-9670-CFAEEC148C13}"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0C2C6EF-8D5E-47F5-B776-9992049E3E23}">
      <dgm:prSet/>
      <dgm:spPr/>
      <dgm:t>
        <a:bodyPr/>
        <a:lstStyle/>
        <a:p>
          <a:pPr rtl="0"/>
          <a:r>
            <a:rPr lang="en-US" dirty="0" smtClean="0"/>
            <a:t>1. Delete TIU templates for selected user.</a:t>
          </a:r>
          <a:endParaRPr lang="en-US" dirty="0"/>
        </a:p>
      </dgm:t>
      <dgm:extLst>
        <a:ext uri="{E40237B7-FDA0-4F09-8148-C483321AD2D9}">
          <dgm14:cNvPr xmlns:dgm14="http://schemas.microsoft.com/office/drawing/2010/diagram" id="0" name="" descr="1. Delete TIU templates for selected user.&#10;"/>
        </a:ext>
      </dgm:extLst>
    </dgm:pt>
    <dgm:pt modelId="{45330CA3-621D-429F-A05B-2A419379A8C6}" type="parTrans" cxnId="{53A0C11E-AAFF-4A9F-AAD8-40D759B8C2E0}">
      <dgm:prSet/>
      <dgm:spPr/>
      <dgm:t>
        <a:bodyPr/>
        <a:lstStyle/>
        <a:p>
          <a:endParaRPr lang="en-US"/>
        </a:p>
      </dgm:t>
    </dgm:pt>
    <dgm:pt modelId="{D8F045FF-4DE2-4DD0-91BA-F2FE396639C4}" type="sibTrans" cxnId="{53A0C11E-AAFF-4A9F-AAD8-40D759B8C2E0}">
      <dgm:prSet/>
      <dgm:spPr/>
      <dgm:t>
        <a:bodyPr/>
        <a:lstStyle/>
        <a:p>
          <a:endParaRPr lang="en-US"/>
        </a:p>
      </dgm:t>
    </dgm:pt>
    <dgm:pt modelId="{B1FB763E-D430-40BF-87B3-831A10E572F5}">
      <dgm:prSet/>
      <dgm:spPr/>
      <dgm:t>
        <a:bodyPr/>
        <a:lstStyle/>
        <a:p>
          <a:pPr rtl="0"/>
          <a:r>
            <a:rPr lang="en-US" dirty="0" smtClean="0"/>
            <a:t>2. Edit auto template cleanup parameter.</a:t>
          </a:r>
          <a:endParaRPr lang="en-US" dirty="0"/>
        </a:p>
      </dgm:t>
      <dgm:extLst>
        <a:ext uri="{E40237B7-FDA0-4F09-8148-C483321AD2D9}">
          <dgm14:cNvPr xmlns:dgm14="http://schemas.microsoft.com/office/drawing/2010/diagram" id="0" name="" descr="2. Edit auto template cleanup parameter.&#10;"/>
        </a:ext>
      </dgm:extLst>
    </dgm:pt>
    <dgm:pt modelId="{F98DABD0-CDA7-4284-AD57-D2B5BC9CDD29}" type="parTrans" cxnId="{D6152B8A-7F9F-4C39-82EA-F01EA99AA919}">
      <dgm:prSet/>
      <dgm:spPr/>
      <dgm:t>
        <a:bodyPr/>
        <a:lstStyle/>
        <a:p>
          <a:endParaRPr lang="en-US"/>
        </a:p>
      </dgm:t>
    </dgm:pt>
    <dgm:pt modelId="{768B160B-D82E-424D-96AE-03BC356E96D8}" type="sibTrans" cxnId="{D6152B8A-7F9F-4C39-82EA-F01EA99AA919}">
      <dgm:prSet/>
      <dgm:spPr/>
      <dgm:t>
        <a:bodyPr/>
        <a:lstStyle/>
        <a:p>
          <a:endParaRPr lang="en-US"/>
        </a:p>
      </dgm:t>
    </dgm:pt>
    <dgm:pt modelId="{2123DAB1-5FA4-4920-A9D7-CF2661D915FE}">
      <dgm:prSet/>
      <dgm:spPr/>
      <dgm:t>
        <a:bodyPr/>
        <a:lstStyle/>
        <a:p>
          <a:pPr rtl="0"/>
          <a:r>
            <a:rPr lang="en-US" dirty="0" smtClean="0"/>
            <a:t>3. Delete templates for ALL terminated users.</a:t>
          </a:r>
          <a:endParaRPr lang="en-US" dirty="0"/>
        </a:p>
      </dgm:t>
      <dgm:extLst>
        <a:ext uri="{E40237B7-FDA0-4F09-8148-C483321AD2D9}">
          <dgm14:cNvPr xmlns:dgm14="http://schemas.microsoft.com/office/drawing/2010/diagram" id="0" name="" descr="3. Delete templates for ALL terminated users.&#10;"/>
        </a:ext>
      </dgm:extLst>
    </dgm:pt>
    <dgm:pt modelId="{AF152AD7-9461-472A-BE33-A4F8B0FD4AEE}" type="parTrans" cxnId="{CE888B5D-6C54-414B-AA01-954C3E3B7136}">
      <dgm:prSet/>
      <dgm:spPr/>
      <dgm:t>
        <a:bodyPr/>
        <a:lstStyle/>
        <a:p>
          <a:endParaRPr lang="en-US"/>
        </a:p>
      </dgm:t>
    </dgm:pt>
    <dgm:pt modelId="{A83B03C1-D424-4412-9418-2C5F83CAA13D}" type="sibTrans" cxnId="{CE888B5D-6C54-414B-AA01-954C3E3B7136}">
      <dgm:prSet/>
      <dgm:spPr/>
      <dgm:t>
        <a:bodyPr/>
        <a:lstStyle/>
        <a:p>
          <a:endParaRPr lang="en-US"/>
        </a:p>
      </dgm:t>
    </dgm:pt>
    <dgm:pt modelId="{9054D809-9A53-4C46-9FCD-AAB1F4BB20BD}" type="pres">
      <dgm:prSet presAssocID="{0D420AB2-ED60-420B-9670-CFAEEC148C13}" presName="linear" presStyleCnt="0">
        <dgm:presLayoutVars>
          <dgm:animLvl val="lvl"/>
          <dgm:resizeHandles val="exact"/>
        </dgm:presLayoutVars>
      </dgm:prSet>
      <dgm:spPr/>
      <dgm:t>
        <a:bodyPr/>
        <a:lstStyle/>
        <a:p>
          <a:endParaRPr lang="en-US"/>
        </a:p>
      </dgm:t>
    </dgm:pt>
    <dgm:pt modelId="{5E01149B-3573-4BE6-9737-3B881CD62349}" type="pres">
      <dgm:prSet presAssocID="{D0C2C6EF-8D5E-47F5-B776-9992049E3E23}" presName="parentText" presStyleLbl="node1" presStyleIdx="0" presStyleCnt="3">
        <dgm:presLayoutVars>
          <dgm:chMax val="0"/>
          <dgm:bulletEnabled val="1"/>
        </dgm:presLayoutVars>
      </dgm:prSet>
      <dgm:spPr/>
      <dgm:t>
        <a:bodyPr/>
        <a:lstStyle/>
        <a:p>
          <a:endParaRPr lang="en-US"/>
        </a:p>
      </dgm:t>
    </dgm:pt>
    <dgm:pt modelId="{1416B9D3-7C5D-4A96-AC18-E053868BA94A}" type="pres">
      <dgm:prSet presAssocID="{D8F045FF-4DE2-4DD0-91BA-F2FE396639C4}" presName="spacer" presStyleCnt="0"/>
      <dgm:spPr/>
      <dgm:t>
        <a:bodyPr/>
        <a:lstStyle/>
        <a:p>
          <a:endParaRPr lang="en-US"/>
        </a:p>
      </dgm:t>
    </dgm:pt>
    <dgm:pt modelId="{F3E0B4A6-0B23-4C4C-B739-7A658DA92720}" type="pres">
      <dgm:prSet presAssocID="{B1FB763E-D430-40BF-87B3-831A10E572F5}" presName="parentText" presStyleLbl="node1" presStyleIdx="1" presStyleCnt="3">
        <dgm:presLayoutVars>
          <dgm:chMax val="0"/>
          <dgm:bulletEnabled val="1"/>
        </dgm:presLayoutVars>
      </dgm:prSet>
      <dgm:spPr/>
      <dgm:t>
        <a:bodyPr/>
        <a:lstStyle/>
        <a:p>
          <a:endParaRPr lang="en-US"/>
        </a:p>
      </dgm:t>
    </dgm:pt>
    <dgm:pt modelId="{13FCA3E1-8312-41A3-A99E-CC02C59975A4}" type="pres">
      <dgm:prSet presAssocID="{768B160B-D82E-424D-96AE-03BC356E96D8}" presName="spacer" presStyleCnt="0"/>
      <dgm:spPr/>
      <dgm:t>
        <a:bodyPr/>
        <a:lstStyle/>
        <a:p>
          <a:endParaRPr lang="en-US"/>
        </a:p>
      </dgm:t>
    </dgm:pt>
    <dgm:pt modelId="{E89A6A52-8AD9-440D-A4F0-3610737AC742}" type="pres">
      <dgm:prSet presAssocID="{2123DAB1-5FA4-4920-A9D7-CF2661D915FE}" presName="parentText" presStyleLbl="node1" presStyleIdx="2" presStyleCnt="3">
        <dgm:presLayoutVars>
          <dgm:chMax val="0"/>
          <dgm:bulletEnabled val="1"/>
        </dgm:presLayoutVars>
      </dgm:prSet>
      <dgm:spPr/>
      <dgm:t>
        <a:bodyPr/>
        <a:lstStyle/>
        <a:p>
          <a:endParaRPr lang="en-US"/>
        </a:p>
      </dgm:t>
    </dgm:pt>
  </dgm:ptLst>
  <dgm:cxnLst>
    <dgm:cxn modelId="{D6152B8A-7F9F-4C39-82EA-F01EA99AA919}" srcId="{0D420AB2-ED60-420B-9670-CFAEEC148C13}" destId="{B1FB763E-D430-40BF-87B3-831A10E572F5}" srcOrd="1" destOrd="0" parTransId="{F98DABD0-CDA7-4284-AD57-D2B5BC9CDD29}" sibTransId="{768B160B-D82E-424D-96AE-03BC356E96D8}"/>
    <dgm:cxn modelId="{77A8FB69-7CEE-44CB-BE62-260A40199146}" type="presOf" srcId="{2123DAB1-5FA4-4920-A9D7-CF2661D915FE}" destId="{E89A6A52-8AD9-440D-A4F0-3610737AC742}" srcOrd="0" destOrd="0" presId="urn:microsoft.com/office/officeart/2005/8/layout/vList2"/>
    <dgm:cxn modelId="{CE888B5D-6C54-414B-AA01-954C3E3B7136}" srcId="{0D420AB2-ED60-420B-9670-CFAEEC148C13}" destId="{2123DAB1-5FA4-4920-A9D7-CF2661D915FE}" srcOrd="2" destOrd="0" parTransId="{AF152AD7-9461-472A-BE33-A4F8B0FD4AEE}" sibTransId="{A83B03C1-D424-4412-9418-2C5F83CAA13D}"/>
    <dgm:cxn modelId="{10F16352-C430-4C39-A643-DEBEE663044B}" type="presOf" srcId="{D0C2C6EF-8D5E-47F5-B776-9992049E3E23}" destId="{5E01149B-3573-4BE6-9737-3B881CD62349}" srcOrd="0" destOrd="0" presId="urn:microsoft.com/office/officeart/2005/8/layout/vList2"/>
    <dgm:cxn modelId="{D29F7C95-196C-4765-9363-053C00C3F313}" type="presOf" srcId="{0D420AB2-ED60-420B-9670-CFAEEC148C13}" destId="{9054D809-9A53-4C46-9FCD-AAB1F4BB20BD}" srcOrd="0" destOrd="0" presId="urn:microsoft.com/office/officeart/2005/8/layout/vList2"/>
    <dgm:cxn modelId="{53A0C11E-AAFF-4A9F-AAD8-40D759B8C2E0}" srcId="{0D420AB2-ED60-420B-9670-CFAEEC148C13}" destId="{D0C2C6EF-8D5E-47F5-B776-9992049E3E23}" srcOrd="0" destOrd="0" parTransId="{45330CA3-621D-429F-A05B-2A419379A8C6}" sibTransId="{D8F045FF-4DE2-4DD0-91BA-F2FE396639C4}"/>
    <dgm:cxn modelId="{A99FE27D-F123-43E9-B3AA-2AE368C25713}" type="presOf" srcId="{B1FB763E-D430-40BF-87B3-831A10E572F5}" destId="{F3E0B4A6-0B23-4C4C-B739-7A658DA92720}" srcOrd="0" destOrd="0" presId="urn:microsoft.com/office/officeart/2005/8/layout/vList2"/>
    <dgm:cxn modelId="{5D4B0853-8D98-46B5-B642-FB2585CA2C6B}" type="presParOf" srcId="{9054D809-9A53-4C46-9FCD-AAB1F4BB20BD}" destId="{5E01149B-3573-4BE6-9737-3B881CD62349}" srcOrd="0" destOrd="0" presId="urn:microsoft.com/office/officeart/2005/8/layout/vList2"/>
    <dgm:cxn modelId="{A1C84208-A90D-4886-9861-1EE535861532}" type="presParOf" srcId="{9054D809-9A53-4C46-9FCD-AAB1F4BB20BD}" destId="{1416B9D3-7C5D-4A96-AC18-E053868BA94A}" srcOrd="1" destOrd="0" presId="urn:microsoft.com/office/officeart/2005/8/layout/vList2"/>
    <dgm:cxn modelId="{D365DE11-D51B-46DA-B6CE-D4C0B7305998}" type="presParOf" srcId="{9054D809-9A53-4C46-9FCD-AAB1F4BB20BD}" destId="{F3E0B4A6-0B23-4C4C-B739-7A658DA92720}" srcOrd="2" destOrd="0" presId="urn:microsoft.com/office/officeart/2005/8/layout/vList2"/>
    <dgm:cxn modelId="{03A77DBF-7494-4503-9BC2-0300CA95DB33}" type="presParOf" srcId="{9054D809-9A53-4C46-9FCD-AAB1F4BB20BD}" destId="{13FCA3E1-8312-41A3-A99E-CC02C59975A4}" srcOrd="3" destOrd="0" presId="urn:microsoft.com/office/officeart/2005/8/layout/vList2"/>
    <dgm:cxn modelId="{D5D6C021-3FAA-4F0B-9C83-076585961A61}" type="presParOf" srcId="{9054D809-9A53-4C46-9FCD-AAB1F4BB20BD}" destId="{E89A6A52-8AD9-440D-A4F0-3610737AC7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79773-6373-489D-96A4-8D8E7C83C7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F424B20-6411-4005-A958-DCABBDCE3B91}">
      <dgm:prSet phldrT="[Text]" custT="1"/>
      <dgm:spPr/>
      <dgm:t>
        <a:bodyPr/>
        <a:lstStyle/>
        <a:p>
          <a:pPr algn="l"/>
          <a:r>
            <a:rPr lang="en-US" sz="2800" dirty="0" smtClean="0"/>
            <a:t>6. </a:t>
          </a:r>
          <a:r>
            <a:rPr lang="en-US" sz="2800" dirty="0" err="1" smtClean="0"/>
            <a:t>Uncosigned</a:t>
          </a:r>
          <a:endParaRPr lang="en-US" sz="2800" dirty="0"/>
        </a:p>
      </dgm:t>
      <dgm:extLst>
        <a:ext uri="{E40237B7-FDA0-4F09-8148-C483321AD2D9}">
          <dgm14:cNvPr xmlns:dgm14="http://schemas.microsoft.com/office/drawing/2010/diagram" id="0" name="" descr="6. Uncosigned&#10;"/>
        </a:ext>
      </dgm:extLst>
    </dgm:pt>
    <dgm:pt modelId="{31914BEF-3502-4A88-BF90-391B92A6853D}" type="parTrans" cxnId="{CC224594-086F-47E8-8B30-050487B3ACFC}">
      <dgm:prSet/>
      <dgm:spPr/>
      <dgm:t>
        <a:bodyPr/>
        <a:lstStyle/>
        <a:p>
          <a:pPr algn="l"/>
          <a:endParaRPr lang="en-US" sz="2800"/>
        </a:p>
      </dgm:t>
    </dgm:pt>
    <dgm:pt modelId="{749AA5C3-6452-460F-81F3-98502FA9F456}" type="sibTrans" cxnId="{CC224594-086F-47E8-8B30-050487B3ACFC}">
      <dgm:prSet/>
      <dgm:spPr/>
      <dgm:t>
        <a:bodyPr/>
        <a:lstStyle/>
        <a:p>
          <a:pPr algn="l"/>
          <a:endParaRPr lang="en-US" sz="2800"/>
        </a:p>
      </dgm:t>
    </dgm:pt>
    <dgm:pt modelId="{FE0B220D-BA24-4EB4-A2AC-23FD5949588D}">
      <dgm:prSet custT="1"/>
      <dgm:spPr/>
      <dgm:t>
        <a:bodyPr/>
        <a:lstStyle/>
        <a:p>
          <a:r>
            <a:rPr lang="en-US" sz="2800" dirty="0" smtClean="0"/>
            <a:t>7. Completed</a:t>
          </a:r>
        </a:p>
      </dgm:t>
      <dgm:extLst>
        <a:ext uri="{E40237B7-FDA0-4F09-8148-C483321AD2D9}">
          <dgm14:cNvPr xmlns:dgm14="http://schemas.microsoft.com/office/drawing/2010/diagram" id="0" name="" descr="7. Completed&#10;"/>
        </a:ext>
      </dgm:extLst>
    </dgm:pt>
    <dgm:pt modelId="{A6813340-9074-45E1-B8FB-26F44F365D83}" type="parTrans" cxnId="{56B7CACC-9342-438F-B4F6-DACCE3BD9AEB}">
      <dgm:prSet/>
      <dgm:spPr/>
      <dgm:t>
        <a:bodyPr/>
        <a:lstStyle/>
        <a:p>
          <a:endParaRPr lang="en-US" sz="2800"/>
        </a:p>
      </dgm:t>
    </dgm:pt>
    <dgm:pt modelId="{6B9DC840-70B6-4A91-9EB8-1540A3B786B3}" type="sibTrans" cxnId="{56B7CACC-9342-438F-B4F6-DACCE3BD9AEB}">
      <dgm:prSet/>
      <dgm:spPr/>
      <dgm:t>
        <a:bodyPr/>
        <a:lstStyle/>
        <a:p>
          <a:endParaRPr lang="en-US" sz="2800"/>
        </a:p>
      </dgm:t>
    </dgm:pt>
    <dgm:pt modelId="{BD6F6332-997B-4F5A-8A4F-8C2195040D6C}">
      <dgm:prSet custT="1"/>
      <dgm:spPr/>
      <dgm:t>
        <a:bodyPr/>
        <a:lstStyle/>
        <a:p>
          <a:r>
            <a:rPr lang="en-US" sz="2800" dirty="0" smtClean="0"/>
            <a:t>8. Amended </a:t>
          </a:r>
        </a:p>
      </dgm:t>
      <dgm:extLst>
        <a:ext uri="{E40237B7-FDA0-4F09-8148-C483321AD2D9}">
          <dgm14:cNvPr xmlns:dgm14="http://schemas.microsoft.com/office/drawing/2010/diagram" id="0" name="" descr="8. Amended &#10;"/>
        </a:ext>
      </dgm:extLst>
    </dgm:pt>
    <dgm:pt modelId="{E87D609C-8001-4BDB-9262-80D976375770}" type="parTrans" cxnId="{1C1EC88F-7DD8-4FF3-9187-2C4CC76A4901}">
      <dgm:prSet/>
      <dgm:spPr/>
      <dgm:t>
        <a:bodyPr/>
        <a:lstStyle/>
        <a:p>
          <a:endParaRPr lang="en-US" sz="2800"/>
        </a:p>
      </dgm:t>
    </dgm:pt>
    <dgm:pt modelId="{06E531D4-576E-47B7-BFEC-B36B78531E65}" type="sibTrans" cxnId="{1C1EC88F-7DD8-4FF3-9187-2C4CC76A4901}">
      <dgm:prSet/>
      <dgm:spPr/>
      <dgm:t>
        <a:bodyPr/>
        <a:lstStyle/>
        <a:p>
          <a:endParaRPr lang="en-US" sz="2800"/>
        </a:p>
      </dgm:t>
    </dgm:pt>
    <dgm:pt modelId="{797DD2C2-F650-4F5F-99A1-00AEF133332B}">
      <dgm:prSet custT="1"/>
      <dgm:spPr/>
      <dgm:t>
        <a:bodyPr/>
        <a:lstStyle/>
        <a:p>
          <a:r>
            <a:rPr lang="en-US" sz="2800" dirty="0" smtClean="0"/>
            <a:t>9. Purged</a:t>
          </a:r>
        </a:p>
      </dgm:t>
      <dgm:extLst>
        <a:ext uri="{E40237B7-FDA0-4F09-8148-C483321AD2D9}">
          <dgm14:cNvPr xmlns:dgm14="http://schemas.microsoft.com/office/drawing/2010/diagram" id="0" name="" descr="9. Purged&#10;"/>
        </a:ext>
      </dgm:extLst>
    </dgm:pt>
    <dgm:pt modelId="{AB2772C0-D255-4219-AFEE-9BF26F1BA262}" type="parTrans" cxnId="{2FD02FDC-00A3-42AA-B5B6-F18B08D6517C}">
      <dgm:prSet/>
      <dgm:spPr/>
      <dgm:t>
        <a:bodyPr/>
        <a:lstStyle/>
        <a:p>
          <a:endParaRPr lang="en-US" sz="2800"/>
        </a:p>
      </dgm:t>
    </dgm:pt>
    <dgm:pt modelId="{00CC68D9-F922-4580-94A8-2FD116A6E91A}" type="sibTrans" cxnId="{2FD02FDC-00A3-42AA-B5B6-F18B08D6517C}">
      <dgm:prSet/>
      <dgm:spPr/>
      <dgm:t>
        <a:bodyPr/>
        <a:lstStyle/>
        <a:p>
          <a:endParaRPr lang="en-US" sz="2800"/>
        </a:p>
      </dgm:t>
    </dgm:pt>
    <dgm:pt modelId="{153EA249-E614-4450-8466-D5CFACA02F47}">
      <dgm:prSet custT="1"/>
      <dgm:spPr/>
      <dgm:t>
        <a:bodyPr/>
        <a:lstStyle/>
        <a:p>
          <a:r>
            <a:rPr lang="en-US" sz="2800" dirty="0" smtClean="0"/>
            <a:t>10. Deleted</a:t>
          </a:r>
        </a:p>
      </dgm:t>
      <dgm:extLst>
        <a:ext uri="{E40237B7-FDA0-4F09-8148-C483321AD2D9}">
          <dgm14:cNvPr xmlns:dgm14="http://schemas.microsoft.com/office/drawing/2010/diagram" id="0" name="" descr="10. Deleted&#10;"/>
        </a:ext>
      </dgm:extLst>
    </dgm:pt>
    <dgm:pt modelId="{AA2E7B6D-F481-46DE-928A-A2A3EA866DB6}" type="parTrans" cxnId="{79AABA6D-2D51-4A9C-9FF2-B04EE1A94333}">
      <dgm:prSet/>
      <dgm:spPr/>
      <dgm:t>
        <a:bodyPr/>
        <a:lstStyle/>
        <a:p>
          <a:endParaRPr lang="en-US" sz="2800"/>
        </a:p>
      </dgm:t>
    </dgm:pt>
    <dgm:pt modelId="{38A67294-0817-4DCC-8A65-44F117FEF689}" type="sibTrans" cxnId="{79AABA6D-2D51-4A9C-9FF2-B04EE1A94333}">
      <dgm:prSet/>
      <dgm:spPr/>
      <dgm:t>
        <a:bodyPr/>
        <a:lstStyle/>
        <a:p>
          <a:endParaRPr lang="en-US" sz="2800"/>
        </a:p>
      </dgm:t>
    </dgm:pt>
    <dgm:pt modelId="{E674D187-13D3-4507-AD67-8D2D9853801F}" type="pres">
      <dgm:prSet presAssocID="{15F79773-6373-489D-96A4-8D8E7C83C744}" presName="linear" presStyleCnt="0">
        <dgm:presLayoutVars>
          <dgm:animLvl val="lvl"/>
          <dgm:resizeHandles val="exact"/>
        </dgm:presLayoutVars>
      </dgm:prSet>
      <dgm:spPr/>
      <dgm:t>
        <a:bodyPr/>
        <a:lstStyle/>
        <a:p>
          <a:endParaRPr lang="en-US"/>
        </a:p>
      </dgm:t>
    </dgm:pt>
    <dgm:pt modelId="{BD7BF8B0-2E46-4163-BC29-ED7261535BEB}" type="pres">
      <dgm:prSet presAssocID="{EF424B20-6411-4005-A958-DCABBDCE3B91}" presName="parentText" presStyleLbl="node1" presStyleIdx="0" presStyleCnt="5">
        <dgm:presLayoutVars>
          <dgm:chMax val="0"/>
          <dgm:bulletEnabled val="1"/>
        </dgm:presLayoutVars>
      </dgm:prSet>
      <dgm:spPr/>
      <dgm:t>
        <a:bodyPr/>
        <a:lstStyle/>
        <a:p>
          <a:endParaRPr lang="en-US"/>
        </a:p>
      </dgm:t>
    </dgm:pt>
    <dgm:pt modelId="{84E65675-FD98-409E-B2E3-3C7A299A70D5}" type="pres">
      <dgm:prSet presAssocID="{749AA5C3-6452-460F-81F3-98502FA9F456}" presName="spacer" presStyleCnt="0"/>
      <dgm:spPr/>
      <dgm:t>
        <a:bodyPr/>
        <a:lstStyle/>
        <a:p>
          <a:endParaRPr lang="en-US"/>
        </a:p>
      </dgm:t>
    </dgm:pt>
    <dgm:pt modelId="{5F5130B7-0621-4A01-8DD0-C6743B8A75AB}" type="pres">
      <dgm:prSet presAssocID="{FE0B220D-BA24-4EB4-A2AC-23FD5949588D}" presName="parentText" presStyleLbl="node1" presStyleIdx="1" presStyleCnt="5">
        <dgm:presLayoutVars>
          <dgm:chMax val="0"/>
          <dgm:bulletEnabled val="1"/>
        </dgm:presLayoutVars>
      </dgm:prSet>
      <dgm:spPr/>
      <dgm:t>
        <a:bodyPr/>
        <a:lstStyle/>
        <a:p>
          <a:endParaRPr lang="en-US"/>
        </a:p>
      </dgm:t>
    </dgm:pt>
    <dgm:pt modelId="{A08B40A7-4F74-45AC-81D7-6BC64A0AEAEA}" type="pres">
      <dgm:prSet presAssocID="{6B9DC840-70B6-4A91-9EB8-1540A3B786B3}" presName="spacer" presStyleCnt="0"/>
      <dgm:spPr/>
    </dgm:pt>
    <dgm:pt modelId="{020C0E6F-E1A6-483F-BB16-8F08E46FF10B}" type="pres">
      <dgm:prSet presAssocID="{BD6F6332-997B-4F5A-8A4F-8C2195040D6C}" presName="parentText" presStyleLbl="node1" presStyleIdx="2" presStyleCnt="5">
        <dgm:presLayoutVars>
          <dgm:chMax val="0"/>
          <dgm:bulletEnabled val="1"/>
        </dgm:presLayoutVars>
      </dgm:prSet>
      <dgm:spPr/>
      <dgm:t>
        <a:bodyPr/>
        <a:lstStyle/>
        <a:p>
          <a:endParaRPr lang="en-US"/>
        </a:p>
      </dgm:t>
    </dgm:pt>
    <dgm:pt modelId="{8E19F5C4-EAD0-44D8-A300-A90267B5539A}" type="pres">
      <dgm:prSet presAssocID="{06E531D4-576E-47B7-BFEC-B36B78531E65}" presName="spacer" presStyleCnt="0"/>
      <dgm:spPr/>
    </dgm:pt>
    <dgm:pt modelId="{3109FECB-BB39-4F02-9D20-DFA688A6637E}" type="pres">
      <dgm:prSet presAssocID="{797DD2C2-F650-4F5F-99A1-00AEF133332B}" presName="parentText" presStyleLbl="node1" presStyleIdx="3" presStyleCnt="5">
        <dgm:presLayoutVars>
          <dgm:chMax val="0"/>
          <dgm:bulletEnabled val="1"/>
        </dgm:presLayoutVars>
      </dgm:prSet>
      <dgm:spPr/>
      <dgm:t>
        <a:bodyPr/>
        <a:lstStyle/>
        <a:p>
          <a:endParaRPr lang="en-US"/>
        </a:p>
      </dgm:t>
    </dgm:pt>
    <dgm:pt modelId="{EF6AD981-830E-40E8-AF84-F719E606D170}" type="pres">
      <dgm:prSet presAssocID="{00CC68D9-F922-4580-94A8-2FD116A6E91A}" presName="spacer" presStyleCnt="0"/>
      <dgm:spPr/>
    </dgm:pt>
    <dgm:pt modelId="{AF04B67A-1391-4567-BA74-2C1218A746CA}" type="pres">
      <dgm:prSet presAssocID="{153EA249-E614-4450-8466-D5CFACA02F47}" presName="parentText" presStyleLbl="node1" presStyleIdx="4" presStyleCnt="5">
        <dgm:presLayoutVars>
          <dgm:chMax val="0"/>
          <dgm:bulletEnabled val="1"/>
        </dgm:presLayoutVars>
      </dgm:prSet>
      <dgm:spPr/>
      <dgm:t>
        <a:bodyPr/>
        <a:lstStyle/>
        <a:p>
          <a:endParaRPr lang="en-US"/>
        </a:p>
      </dgm:t>
    </dgm:pt>
  </dgm:ptLst>
  <dgm:cxnLst>
    <dgm:cxn modelId="{71CDB970-E37E-43DD-8649-B4E0CA884902}" type="presOf" srcId="{FE0B220D-BA24-4EB4-A2AC-23FD5949588D}" destId="{5F5130B7-0621-4A01-8DD0-C6743B8A75AB}" srcOrd="0" destOrd="0" presId="urn:microsoft.com/office/officeart/2005/8/layout/vList2"/>
    <dgm:cxn modelId="{79AABA6D-2D51-4A9C-9FF2-B04EE1A94333}" srcId="{15F79773-6373-489D-96A4-8D8E7C83C744}" destId="{153EA249-E614-4450-8466-D5CFACA02F47}" srcOrd="4" destOrd="0" parTransId="{AA2E7B6D-F481-46DE-928A-A2A3EA866DB6}" sibTransId="{38A67294-0817-4DCC-8A65-44F117FEF689}"/>
    <dgm:cxn modelId="{F5147235-79C9-4DF1-A74A-5942E699C84A}" type="presOf" srcId="{153EA249-E614-4450-8466-D5CFACA02F47}" destId="{AF04B67A-1391-4567-BA74-2C1218A746CA}" srcOrd="0" destOrd="0" presId="urn:microsoft.com/office/officeart/2005/8/layout/vList2"/>
    <dgm:cxn modelId="{F1A742F2-AF5A-49BD-B041-E17704728810}" type="presOf" srcId="{BD6F6332-997B-4F5A-8A4F-8C2195040D6C}" destId="{020C0E6F-E1A6-483F-BB16-8F08E46FF10B}" srcOrd="0" destOrd="0" presId="urn:microsoft.com/office/officeart/2005/8/layout/vList2"/>
    <dgm:cxn modelId="{9F9FD453-F5A0-473A-83A0-533B83045CC6}" type="presOf" srcId="{EF424B20-6411-4005-A958-DCABBDCE3B91}" destId="{BD7BF8B0-2E46-4163-BC29-ED7261535BEB}" srcOrd="0" destOrd="0" presId="urn:microsoft.com/office/officeart/2005/8/layout/vList2"/>
    <dgm:cxn modelId="{56B7CACC-9342-438F-B4F6-DACCE3BD9AEB}" srcId="{15F79773-6373-489D-96A4-8D8E7C83C744}" destId="{FE0B220D-BA24-4EB4-A2AC-23FD5949588D}" srcOrd="1" destOrd="0" parTransId="{A6813340-9074-45E1-B8FB-26F44F365D83}" sibTransId="{6B9DC840-70B6-4A91-9EB8-1540A3B786B3}"/>
    <dgm:cxn modelId="{CC224594-086F-47E8-8B30-050487B3ACFC}" srcId="{15F79773-6373-489D-96A4-8D8E7C83C744}" destId="{EF424B20-6411-4005-A958-DCABBDCE3B91}" srcOrd="0" destOrd="0" parTransId="{31914BEF-3502-4A88-BF90-391B92A6853D}" sibTransId="{749AA5C3-6452-460F-81F3-98502FA9F456}"/>
    <dgm:cxn modelId="{2FD02FDC-00A3-42AA-B5B6-F18B08D6517C}" srcId="{15F79773-6373-489D-96A4-8D8E7C83C744}" destId="{797DD2C2-F650-4F5F-99A1-00AEF133332B}" srcOrd="3" destOrd="0" parTransId="{AB2772C0-D255-4219-AFEE-9BF26F1BA262}" sibTransId="{00CC68D9-F922-4580-94A8-2FD116A6E91A}"/>
    <dgm:cxn modelId="{B9892A89-4D5C-4702-A32F-C20D8EAB2E91}" type="presOf" srcId="{797DD2C2-F650-4F5F-99A1-00AEF133332B}" destId="{3109FECB-BB39-4F02-9D20-DFA688A6637E}" srcOrd="0" destOrd="0" presId="urn:microsoft.com/office/officeart/2005/8/layout/vList2"/>
    <dgm:cxn modelId="{84AEF3E2-C9DB-4F37-AA1E-30F14B5223B9}" type="presOf" srcId="{15F79773-6373-489D-96A4-8D8E7C83C744}" destId="{E674D187-13D3-4507-AD67-8D2D9853801F}" srcOrd="0" destOrd="0" presId="urn:microsoft.com/office/officeart/2005/8/layout/vList2"/>
    <dgm:cxn modelId="{1C1EC88F-7DD8-4FF3-9187-2C4CC76A4901}" srcId="{15F79773-6373-489D-96A4-8D8E7C83C744}" destId="{BD6F6332-997B-4F5A-8A4F-8C2195040D6C}" srcOrd="2" destOrd="0" parTransId="{E87D609C-8001-4BDB-9262-80D976375770}" sibTransId="{06E531D4-576E-47B7-BFEC-B36B78531E65}"/>
    <dgm:cxn modelId="{CDC4540E-B2FD-4525-A94D-C40EF11F3B52}" type="presParOf" srcId="{E674D187-13D3-4507-AD67-8D2D9853801F}" destId="{BD7BF8B0-2E46-4163-BC29-ED7261535BEB}" srcOrd="0" destOrd="0" presId="urn:microsoft.com/office/officeart/2005/8/layout/vList2"/>
    <dgm:cxn modelId="{904A9E0A-47A4-4EBC-9549-9859007AA245}" type="presParOf" srcId="{E674D187-13D3-4507-AD67-8D2D9853801F}" destId="{84E65675-FD98-409E-B2E3-3C7A299A70D5}" srcOrd="1" destOrd="0" presId="urn:microsoft.com/office/officeart/2005/8/layout/vList2"/>
    <dgm:cxn modelId="{3CA4A01A-F52B-4892-9D4E-39D654E1973B}" type="presParOf" srcId="{E674D187-13D3-4507-AD67-8D2D9853801F}" destId="{5F5130B7-0621-4A01-8DD0-C6743B8A75AB}" srcOrd="2" destOrd="0" presId="urn:microsoft.com/office/officeart/2005/8/layout/vList2"/>
    <dgm:cxn modelId="{7BB8F3B4-4E46-4A06-A4A1-24DC8691968F}" type="presParOf" srcId="{E674D187-13D3-4507-AD67-8D2D9853801F}" destId="{A08B40A7-4F74-45AC-81D7-6BC64A0AEAEA}" srcOrd="3" destOrd="0" presId="urn:microsoft.com/office/officeart/2005/8/layout/vList2"/>
    <dgm:cxn modelId="{8A83AD81-904A-47B9-A729-32DA0D20F45B}" type="presParOf" srcId="{E674D187-13D3-4507-AD67-8D2D9853801F}" destId="{020C0E6F-E1A6-483F-BB16-8F08E46FF10B}" srcOrd="4" destOrd="0" presId="urn:microsoft.com/office/officeart/2005/8/layout/vList2"/>
    <dgm:cxn modelId="{4B15797A-D519-46AD-9AC3-483174C55BC6}" type="presParOf" srcId="{E674D187-13D3-4507-AD67-8D2D9853801F}" destId="{8E19F5C4-EAD0-44D8-A300-A90267B5539A}" srcOrd="5" destOrd="0" presId="urn:microsoft.com/office/officeart/2005/8/layout/vList2"/>
    <dgm:cxn modelId="{B123182F-19E3-4A4E-B4FD-F279FBD4242C}" type="presParOf" srcId="{E674D187-13D3-4507-AD67-8D2D9853801F}" destId="{3109FECB-BB39-4F02-9D20-DFA688A6637E}" srcOrd="6" destOrd="0" presId="urn:microsoft.com/office/officeart/2005/8/layout/vList2"/>
    <dgm:cxn modelId="{ACB50818-C3F2-4386-A33F-7096C295B219}" type="presParOf" srcId="{E674D187-13D3-4507-AD67-8D2D9853801F}" destId="{EF6AD981-830E-40E8-AF84-F719E606D170}" srcOrd="7" destOrd="0" presId="urn:microsoft.com/office/officeart/2005/8/layout/vList2"/>
    <dgm:cxn modelId="{7024E793-92CF-4539-AA4B-CD3EE1BE9CD4}" type="presParOf" srcId="{E674D187-13D3-4507-AD67-8D2D9853801F}" destId="{AF04B67A-1391-4567-BA74-2C1218A746C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F79773-6373-489D-96A4-8D8E7C83C74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F424B20-6411-4005-A958-DCABBDCE3B91}">
      <dgm:prSet phldrT="[Text]" custT="1"/>
      <dgm:spPr/>
      <dgm:t>
        <a:bodyPr/>
        <a:lstStyle/>
        <a:p>
          <a:pPr algn="l"/>
          <a:r>
            <a:rPr lang="en-US" sz="2800" dirty="0" smtClean="0"/>
            <a:t>1. </a:t>
          </a:r>
          <a:r>
            <a:rPr lang="en-US" sz="2800" dirty="0" err="1" smtClean="0"/>
            <a:t>Undictated</a:t>
          </a:r>
          <a:endParaRPr lang="en-US" sz="2800" dirty="0"/>
        </a:p>
      </dgm:t>
      <dgm:extLst>
        <a:ext uri="{E40237B7-FDA0-4F09-8148-C483321AD2D9}">
          <dgm14:cNvPr xmlns:dgm14="http://schemas.microsoft.com/office/drawing/2010/diagram" id="0" name="" descr="1. Undictated&#10;"/>
        </a:ext>
      </dgm:extLst>
    </dgm:pt>
    <dgm:pt modelId="{31914BEF-3502-4A88-BF90-391B92A6853D}" type="parTrans" cxnId="{CC224594-086F-47E8-8B30-050487B3ACFC}">
      <dgm:prSet/>
      <dgm:spPr/>
      <dgm:t>
        <a:bodyPr/>
        <a:lstStyle/>
        <a:p>
          <a:pPr algn="l"/>
          <a:endParaRPr lang="en-US" sz="2800"/>
        </a:p>
      </dgm:t>
    </dgm:pt>
    <dgm:pt modelId="{749AA5C3-6452-460F-81F3-98502FA9F456}" type="sibTrans" cxnId="{CC224594-086F-47E8-8B30-050487B3ACFC}">
      <dgm:prSet/>
      <dgm:spPr/>
      <dgm:t>
        <a:bodyPr/>
        <a:lstStyle/>
        <a:p>
          <a:pPr algn="l"/>
          <a:endParaRPr lang="en-US" sz="2800"/>
        </a:p>
      </dgm:t>
    </dgm:pt>
    <dgm:pt modelId="{912C7510-85F1-4F06-B58F-4BE1B676A982}">
      <dgm:prSet phldrT="[Text]" custT="1"/>
      <dgm:spPr/>
      <dgm:t>
        <a:bodyPr/>
        <a:lstStyle/>
        <a:p>
          <a:pPr algn="l"/>
          <a:r>
            <a:rPr lang="en-US" sz="2800" dirty="0" smtClean="0"/>
            <a:t>2. </a:t>
          </a:r>
          <a:r>
            <a:rPr lang="en-US" sz="2800" dirty="0" err="1" smtClean="0"/>
            <a:t>Unstranscribed</a:t>
          </a:r>
          <a:endParaRPr lang="en-US" sz="2800" dirty="0"/>
        </a:p>
      </dgm:t>
      <dgm:extLst>
        <a:ext uri="{E40237B7-FDA0-4F09-8148-C483321AD2D9}">
          <dgm14:cNvPr xmlns:dgm14="http://schemas.microsoft.com/office/drawing/2010/diagram" id="0" name="" descr="2. Unstranscribed&#10;"/>
        </a:ext>
      </dgm:extLst>
    </dgm:pt>
    <dgm:pt modelId="{033340B0-F216-4D8D-AE72-86908A6E0F1D}" type="parTrans" cxnId="{EA6910A0-F377-4E9B-95F8-6ED24A80C174}">
      <dgm:prSet/>
      <dgm:spPr/>
      <dgm:t>
        <a:bodyPr/>
        <a:lstStyle/>
        <a:p>
          <a:pPr algn="l"/>
          <a:endParaRPr lang="en-US" sz="2800"/>
        </a:p>
      </dgm:t>
    </dgm:pt>
    <dgm:pt modelId="{93D581AC-04BB-4AE1-B172-647EE25901D7}" type="sibTrans" cxnId="{EA6910A0-F377-4E9B-95F8-6ED24A80C174}">
      <dgm:prSet/>
      <dgm:spPr/>
      <dgm:t>
        <a:bodyPr/>
        <a:lstStyle/>
        <a:p>
          <a:pPr algn="l"/>
          <a:endParaRPr lang="en-US" sz="2800"/>
        </a:p>
      </dgm:t>
    </dgm:pt>
    <dgm:pt modelId="{8ED9E7E5-A737-4822-BDCA-F5E2B83E0DE1}">
      <dgm:prSet phldrT="[Text]" custT="1"/>
      <dgm:spPr/>
      <dgm:t>
        <a:bodyPr/>
        <a:lstStyle/>
        <a:p>
          <a:pPr algn="l"/>
          <a:r>
            <a:rPr lang="en-US" sz="2800" dirty="0" smtClean="0"/>
            <a:t>3. Unreleased</a:t>
          </a:r>
          <a:endParaRPr lang="en-US" sz="2800" dirty="0"/>
        </a:p>
      </dgm:t>
      <dgm:extLst>
        <a:ext uri="{E40237B7-FDA0-4F09-8148-C483321AD2D9}">
          <dgm14:cNvPr xmlns:dgm14="http://schemas.microsoft.com/office/drawing/2010/diagram" id="0" name="" descr="3. Unreleased&#10;"/>
        </a:ext>
      </dgm:extLst>
    </dgm:pt>
    <dgm:pt modelId="{B23B7B06-06CD-4D19-9899-82554170CB1F}" type="parTrans" cxnId="{5BF7757C-A933-4EBD-8B35-59AF90CAFD0F}">
      <dgm:prSet/>
      <dgm:spPr/>
      <dgm:t>
        <a:bodyPr/>
        <a:lstStyle/>
        <a:p>
          <a:pPr algn="l"/>
          <a:endParaRPr lang="en-US" sz="2800"/>
        </a:p>
      </dgm:t>
    </dgm:pt>
    <dgm:pt modelId="{5678F5DC-E1D8-41D3-A942-E74A4418EC4E}" type="sibTrans" cxnId="{5BF7757C-A933-4EBD-8B35-59AF90CAFD0F}">
      <dgm:prSet/>
      <dgm:spPr/>
      <dgm:t>
        <a:bodyPr/>
        <a:lstStyle/>
        <a:p>
          <a:pPr algn="l"/>
          <a:endParaRPr lang="en-US" sz="2800"/>
        </a:p>
      </dgm:t>
    </dgm:pt>
    <dgm:pt modelId="{8037BDA6-95FE-44E7-ACC6-855F0947D7B1}">
      <dgm:prSet phldrT="[Text]" custT="1"/>
      <dgm:spPr/>
      <dgm:t>
        <a:bodyPr/>
        <a:lstStyle/>
        <a:p>
          <a:pPr algn="l"/>
          <a:r>
            <a:rPr lang="en-US" sz="2800" dirty="0" smtClean="0"/>
            <a:t>4. Unverified</a:t>
          </a:r>
          <a:endParaRPr lang="en-US" sz="2800" dirty="0"/>
        </a:p>
      </dgm:t>
      <dgm:extLst>
        <a:ext uri="{E40237B7-FDA0-4F09-8148-C483321AD2D9}">
          <dgm14:cNvPr xmlns:dgm14="http://schemas.microsoft.com/office/drawing/2010/diagram" id="0" name="" descr="4. Unverified&#10;"/>
        </a:ext>
      </dgm:extLst>
    </dgm:pt>
    <dgm:pt modelId="{C86BFA66-0DB0-4296-B664-17F28BD46295}" type="parTrans" cxnId="{32D3899F-41E7-4169-BBFC-574B1460A371}">
      <dgm:prSet/>
      <dgm:spPr/>
      <dgm:t>
        <a:bodyPr/>
        <a:lstStyle/>
        <a:p>
          <a:pPr algn="l"/>
          <a:endParaRPr lang="en-US" sz="2800"/>
        </a:p>
      </dgm:t>
    </dgm:pt>
    <dgm:pt modelId="{000AEA59-7BE9-428E-B8CB-C0245A8F0627}" type="sibTrans" cxnId="{32D3899F-41E7-4169-BBFC-574B1460A371}">
      <dgm:prSet/>
      <dgm:spPr/>
      <dgm:t>
        <a:bodyPr/>
        <a:lstStyle/>
        <a:p>
          <a:pPr algn="l"/>
          <a:endParaRPr lang="en-US" sz="2800"/>
        </a:p>
      </dgm:t>
    </dgm:pt>
    <dgm:pt modelId="{00FDFBF9-53A6-459E-8413-2463A8CDF2D9}">
      <dgm:prSet phldrT="[Text]" custT="1"/>
      <dgm:spPr/>
      <dgm:t>
        <a:bodyPr/>
        <a:lstStyle/>
        <a:p>
          <a:pPr algn="l"/>
          <a:r>
            <a:rPr lang="en-US" sz="2800" dirty="0" smtClean="0"/>
            <a:t>5. Unsigned</a:t>
          </a:r>
          <a:endParaRPr lang="en-US" sz="2800" dirty="0"/>
        </a:p>
      </dgm:t>
      <dgm:extLst>
        <a:ext uri="{E40237B7-FDA0-4F09-8148-C483321AD2D9}">
          <dgm14:cNvPr xmlns:dgm14="http://schemas.microsoft.com/office/drawing/2010/diagram" id="0" name="" descr="5. Unsigned&#10;"/>
        </a:ext>
      </dgm:extLst>
    </dgm:pt>
    <dgm:pt modelId="{C0250425-A7B1-42F7-B733-6F97D205CFEE}" type="parTrans" cxnId="{28A00194-6B85-4885-8E32-E1A044AB4ACD}">
      <dgm:prSet/>
      <dgm:spPr/>
      <dgm:t>
        <a:bodyPr/>
        <a:lstStyle/>
        <a:p>
          <a:pPr algn="l"/>
          <a:endParaRPr lang="en-US" sz="2800"/>
        </a:p>
      </dgm:t>
    </dgm:pt>
    <dgm:pt modelId="{5EE59AA7-EC31-41FF-8E12-A26C2DF7A1AA}" type="sibTrans" cxnId="{28A00194-6B85-4885-8E32-E1A044AB4ACD}">
      <dgm:prSet/>
      <dgm:spPr/>
      <dgm:t>
        <a:bodyPr/>
        <a:lstStyle/>
        <a:p>
          <a:pPr algn="l"/>
          <a:endParaRPr lang="en-US" sz="2800"/>
        </a:p>
      </dgm:t>
    </dgm:pt>
    <dgm:pt modelId="{E674D187-13D3-4507-AD67-8D2D9853801F}" type="pres">
      <dgm:prSet presAssocID="{15F79773-6373-489D-96A4-8D8E7C83C744}" presName="linear" presStyleCnt="0">
        <dgm:presLayoutVars>
          <dgm:animLvl val="lvl"/>
          <dgm:resizeHandles val="exact"/>
        </dgm:presLayoutVars>
      </dgm:prSet>
      <dgm:spPr/>
      <dgm:t>
        <a:bodyPr/>
        <a:lstStyle/>
        <a:p>
          <a:endParaRPr lang="en-US"/>
        </a:p>
      </dgm:t>
    </dgm:pt>
    <dgm:pt modelId="{BD7BF8B0-2E46-4163-BC29-ED7261535BEB}" type="pres">
      <dgm:prSet presAssocID="{EF424B20-6411-4005-A958-DCABBDCE3B91}" presName="parentText" presStyleLbl="node1" presStyleIdx="0" presStyleCnt="5">
        <dgm:presLayoutVars>
          <dgm:chMax val="0"/>
          <dgm:bulletEnabled val="1"/>
        </dgm:presLayoutVars>
      </dgm:prSet>
      <dgm:spPr/>
      <dgm:t>
        <a:bodyPr/>
        <a:lstStyle/>
        <a:p>
          <a:endParaRPr lang="en-US"/>
        </a:p>
      </dgm:t>
    </dgm:pt>
    <dgm:pt modelId="{84E65675-FD98-409E-B2E3-3C7A299A70D5}" type="pres">
      <dgm:prSet presAssocID="{749AA5C3-6452-460F-81F3-98502FA9F456}" presName="spacer" presStyleCnt="0"/>
      <dgm:spPr/>
      <dgm:t>
        <a:bodyPr/>
        <a:lstStyle/>
        <a:p>
          <a:endParaRPr lang="en-US"/>
        </a:p>
      </dgm:t>
    </dgm:pt>
    <dgm:pt modelId="{0176D276-0BB0-453A-BB18-4A0B569B5151}" type="pres">
      <dgm:prSet presAssocID="{912C7510-85F1-4F06-B58F-4BE1B676A982}" presName="parentText" presStyleLbl="node1" presStyleIdx="1" presStyleCnt="5">
        <dgm:presLayoutVars>
          <dgm:chMax val="0"/>
          <dgm:bulletEnabled val="1"/>
        </dgm:presLayoutVars>
      </dgm:prSet>
      <dgm:spPr/>
      <dgm:t>
        <a:bodyPr/>
        <a:lstStyle/>
        <a:p>
          <a:endParaRPr lang="en-US"/>
        </a:p>
      </dgm:t>
    </dgm:pt>
    <dgm:pt modelId="{6C9F9F35-11C2-4F69-824E-E10B7911AAFF}" type="pres">
      <dgm:prSet presAssocID="{93D581AC-04BB-4AE1-B172-647EE25901D7}" presName="spacer" presStyleCnt="0"/>
      <dgm:spPr/>
      <dgm:t>
        <a:bodyPr/>
        <a:lstStyle/>
        <a:p>
          <a:endParaRPr lang="en-US"/>
        </a:p>
      </dgm:t>
    </dgm:pt>
    <dgm:pt modelId="{1605C288-A029-4525-91B5-A9E36FBE114E}" type="pres">
      <dgm:prSet presAssocID="{8ED9E7E5-A737-4822-BDCA-F5E2B83E0DE1}" presName="parentText" presStyleLbl="node1" presStyleIdx="2" presStyleCnt="5">
        <dgm:presLayoutVars>
          <dgm:chMax val="0"/>
          <dgm:bulletEnabled val="1"/>
        </dgm:presLayoutVars>
      </dgm:prSet>
      <dgm:spPr/>
      <dgm:t>
        <a:bodyPr/>
        <a:lstStyle/>
        <a:p>
          <a:endParaRPr lang="en-US"/>
        </a:p>
      </dgm:t>
    </dgm:pt>
    <dgm:pt modelId="{822ADCC9-9218-4BE5-A107-3612C133661F}" type="pres">
      <dgm:prSet presAssocID="{5678F5DC-E1D8-41D3-A942-E74A4418EC4E}" presName="spacer" presStyleCnt="0"/>
      <dgm:spPr/>
      <dgm:t>
        <a:bodyPr/>
        <a:lstStyle/>
        <a:p>
          <a:endParaRPr lang="en-US"/>
        </a:p>
      </dgm:t>
    </dgm:pt>
    <dgm:pt modelId="{134BD7F8-2EFE-428A-B2E2-9B97D41A0687}" type="pres">
      <dgm:prSet presAssocID="{8037BDA6-95FE-44E7-ACC6-855F0947D7B1}" presName="parentText" presStyleLbl="node1" presStyleIdx="3" presStyleCnt="5">
        <dgm:presLayoutVars>
          <dgm:chMax val="0"/>
          <dgm:bulletEnabled val="1"/>
        </dgm:presLayoutVars>
      </dgm:prSet>
      <dgm:spPr/>
      <dgm:t>
        <a:bodyPr/>
        <a:lstStyle/>
        <a:p>
          <a:endParaRPr lang="en-US"/>
        </a:p>
      </dgm:t>
    </dgm:pt>
    <dgm:pt modelId="{E05AA82B-B1D1-4E7A-9CF2-BD4D792DF178}" type="pres">
      <dgm:prSet presAssocID="{000AEA59-7BE9-428E-B8CB-C0245A8F0627}" presName="spacer" presStyleCnt="0"/>
      <dgm:spPr/>
      <dgm:t>
        <a:bodyPr/>
        <a:lstStyle/>
        <a:p>
          <a:endParaRPr lang="en-US"/>
        </a:p>
      </dgm:t>
    </dgm:pt>
    <dgm:pt modelId="{BA871DBD-6BED-49BA-A6E0-071AB61649B8}" type="pres">
      <dgm:prSet presAssocID="{00FDFBF9-53A6-459E-8413-2463A8CDF2D9}" presName="parentText" presStyleLbl="node1" presStyleIdx="4" presStyleCnt="5">
        <dgm:presLayoutVars>
          <dgm:chMax val="0"/>
          <dgm:bulletEnabled val="1"/>
        </dgm:presLayoutVars>
      </dgm:prSet>
      <dgm:spPr/>
      <dgm:t>
        <a:bodyPr/>
        <a:lstStyle/>
        <a:p>
          <a:endParaRPr lang="en-US"/>
        </a:p>
      </dgm:t>
    </dgm:pt>
  </dgm:ptLst>
  <dgm:cxnLst>
    <dgm:cxn modelId="{27F30F90-0CF6-444A-AA94-5BF08EEEB493}" type="presOf" srcId="{00FDFBF9-53A6-459E-8413-2463A8CDF2D9}" destId="{BA871DBD-6BED-49BA-A6E0-071AB61649B8}" srcOrd="0" destOrd="0" presId="urn:microsoft.com/office/officeart/2005/8/layout/vList2"/>
    <dgm:cxn modelId="{EA6910A0-F377-4E9B-95F8-6ED24A80C174}" srcId="{15F79773-6373-489D-96A4-8D8E7C83C744}" destId="{912C7510-85F1-4F06-B58F-4BE1B676A982}" srcOrd="1" destOrd="0" parTransId="{033340B0-F216-4D8D-AE72-86908A6E0F1D}" sibTransId="{93D581AC-04BB-4AE1-B172-647EE25901D7}"/>
    <dgm:cxn modelId="{5E8C57FE-43FC-4390-BBC8-7AD74CAD410A}" type="presOf" srcId="{EF424B20-6411-4005-A958-DCABBDCE3B91}" destId="{BD7BF8B0-2E46-4163-BC29-ED7261535BEB}" srcOrd="0" destOrd="0" presId="urn:microsoft.com/office/officeart/2005/8/layout/vList2"/>
    <dgm:cxn modelId="{CC224594-086F-47E8-8B30-050487B3ACFC}" srcId="{15F79773-6373-489D-96A4-8D8E7C83C744}" destId="{EF424B20-6411-4005-A958-DCABBDCE3B91}" srcOrd="0" destOrd="0" parTransId="{31914BEF-3502-4A88-BF90-391B92A6853D}" sibTransId="{749AA5C3-6452-460F-81F3-98502FA9F456}"/>
    <dgm:cxn modelId="{5BF7757C-A933-4EBD-8B35-59AF90CAFD0F}" srcId="{15F79773-6373-489D-96A4-8D8E7C83C744}" destId="{8ED9E7E5-A737-4822-BDCA-F5E2B83E0DE1}" srcOrd="2" destOrd="0" parTransId="{B23B7B06-06CD-4D19-9899-82554170CB1F}" sibTransId="{5678F5DC-E1D8-41D3-A942-E74A4418EC4E}"/>
    <dgm:cxn modelId="{17CBD9D8-C8F4-4104-BA99-B2F2DA63860D}" type="presOf" srcId="{8037BDA6-95FE-44E7-ACC6-855F0947D7B1}" destId="{134BD7F8-2EFE-428A-B2E2-9B97D41A0687}" srcOrd="0" destOrd="0" presId="urn:microsoft.com/office/officeart/2005/8/layout/vList2"/>
    <dgm:cxn modelId="{32D3899F-41E7-4169-BBFC-574B1460A371}" srcId="{15F79773-6373-489D-96A4-8D8E7C83C744}" destId="{8037BDA6-95FE-44E7-ACC6-855F0947D7B1}" srcOrd="3" destOrd="0" parTransId="{C86BFA66-0DB0-4296-B664-17F28BD46295}" sibTransId="{000AEA59-7BE9-428E-B8CB-C0245A8F0627}"/>
    <dgm:cxn modelId="{67F2B272-7533-4586-BA54-33464718FEF4}" type="presOf" srcId="{8ED9E7E5-A737-4822-BDCA-F5E2B83E0DE1}" destId="{1605C288-A029-4525-91B5-A9E36FBE114E}" srcOrd="0" destOrd="0" presId="urn:microsoft.com/office/officeart/2005/8/layout/vList2"/>
    <dgm:cxn modelId="{7C9FF616-A8E7-4772-A561-2599D38A273C}" type="presOf" srcId="{912C7510-85F1-4F06-B58F-4BE1B676A982}" destId="{0176D276-0BB0-453A-BB18-4A0B569B5151}" srcOrd="0" destOrd="0" presId="urn:microsoft.com/office/officeart/2005/8/layout/vList2"/>
    <dgm:cxn modelId="{28A00194-6B85-4885-8E32-E1A044AB4ACD}" srcId="{15F79773-6373-489D-96A4-8D8E7C83C744}" destId="{00FDFBF9-53A6-459E-8413-2463A8CDF2D9}" srcOrd="4" destOrd="0" parTransId="{C0250425-A7B1-42F7-B733-6F97D205CFEE}" sibTransId="{5EE59AA7-EC31-41FF-8E12-A26C2DF7A1AA}"/>
    <dgm:cxn modelId="{06F64769-88DA-4BBB-8C0E-AA45EB4D0DF5}" type="presOf" srcId="{15F79773-6373-489D-96A4-8D8E7C83C744}" destId="{E674D187-13D3-4507-AD67-8D2D9853801F}" srcOrd="0" destOrd="0" presId="urn:microsoft.com/office/officeart/2005/8/layout/vList2"/>
    <dgm:cxn modelId="{F011A486-39E7-4CBF-BDE5-E3A5D269457C}" type="presParOf" srcId="{E674D187-13D3-4507-AD67-8D2D9853801F}" destId="{BD7BF8B0-2E46-4163-BC29-ED7261535BEB}" srcOrd="0" destOrd="0" presId="urn:microsoft.com/office/officeart/2005/8/layout/vList2"/>
    <dgm:cxn modelId="{39EEB4DD-343B-479C-8129-1767FA9191AB}" type="presParOf" srcId="{E674D187-13D3-4507-AD67-8D2D9853801F}" destId="{84E65675-FD98-409E-B2E3-3C7A299A70D5}" srcOrd="1" destOrd="0" presId="urn:microsoft.com/office/officeart/2005/8/layout/vList2"/>
    <dgm:cxn modelId="{C3970FB5-A112-46B3-B3C2-3E26C2C65359}" type="presParOf" srcId="{E674D187-13D3-4507-AD67-8D2D9853801F}" destId="{0176D276-0BB0-453A-BB18-4A0B569B5151}" srcOrd="2" destOrd="0" presId="urn:microsoft.com/office/officeart/2005/8/layout/vList2"/>
    <dgm:cxn modelId="{D63C8402-757D-4318-9266-4D8B48BFB377}" type="presParOf" srcId="{E674D187-13D3-4507-AD67-8D2D9853801F}" destId="{6C9F9F35-11C2-4F69-824E-E10B7911AAFF}" srcOrd="3" destOrd="0" presId="urn:microsoft.com/office/officeart/2005/8/layout/vList2"/>
    <dgm:cxn modelId="{7467E51E-F052-435D-B1E6-586028DD2241}" type="presParOf" srcId="{E674D187-13D3-4507-AD67-8D2D9853801F}" destId="{1605C288-A029-4525-91B5-A9E36FBE114E}" srcOrd="4" destOrd="0" presId="urn:microsoft.com/office/officeart/2005/8/layout/vList2"/>
    <dgm:cxn modelId="{148FA25B-2C32-456C-987F-565D11A3D002}" type="presParOf" srcId="{E674D187-13D3-4507-AD67-8D2D9853801F}" destId="{822ADCC9-9218-4BE5-A107-3612C133661F}" srcOrd="5" destOrd="0" presId="urn:microsoft.com/office/officeart/2005/8/layout/vList2"/>
    <dgm:cxn modelId="{5F2427EE-5F32-4DEB-A876-2207E8A251AD}" type="presParOf" srcId="{E674D187-13D3-4507-AD67-8D2D9853801F}" destId="{134BD7F8-2EFE-428A-B2E2-9B97D41A0687}" srcOrd="6" destOrd="0" presId="urn:microsoft.com/office/officeart/2005/8/layout/vList2"/>
    <dgm:cxn modelId="{26DA9C00-F0B5-430D-8BA2-19B422A15112}" type="presParOf" srcId="{E674D187-13D3-4507-AD67-8D2D9853801F}" destId="{E05AA82B-B1D1-4E7A-9CF2-BD4D792DF178}" srcOrd="7" destOrd="0" presId="urn:microsoft.com/office/officeart/2005/8/layout/vList2"/>
    <dgm:cxn modelId="{7207DDEA-D239-48C7-841F-604F06D42FCA}" type="presParOf" srcId="{E674D187-13D3-4507-AD67-8D2D9853801F}" destId="{BA871DBD-6BED-49BA-A6E0-071AB61649B8}"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AB465D-33C1-483A-BBE8-6FC8C2B89F3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28ACFBB3-D075-4B59-8666-BE1A0D5F596C}">
      <dgm:prSet phldrT="[Text]" custT="1"/>
      <dgm:spPr/>
      <dgm:t>
        <a:bodyPr/>
        <a:lstStyle/>
        <a:p>
          <a:r>
            <a:rPr lang="en-US" sz="4000" dirty="0" smtClean="0"/>
            <a:t>TIU</a:t>
          </a:r>
          <a:endParaRPr lang="en-US" sz="4000" dirty="0"/>
        </a:p>
      </dgm:t>
      <dgm:extLst>
        <a:ext uri="{E40237B7-FDA0-4F09-8148-C483321AD2D9}">
          <dgm14:cNvPr xmlns:dgm14="http://schemas.microsoft.com/office/drawing/2010/diagram" id="0" name="" descr="TIU&#10;"/>
        </a:ext>
      </dgm:extLst>
    </dgm:pt>
    <dgm:pt modelId="{985A357F-870A-476A-B8C5-D8FA6E380F78}" type="parTrans" cxnId="{76EBC642-8B37-4C45-A5AB-AEA4BB273412}">
      <dgm:prSet/>
      <dgm:spPr/>
      <dgm:t>
        <a:bodyPr/>
        <a:lstStyle/>
        <a:p>
          <a:endParaRPr lang="en-US"/>
        </a:p>
      </dgm:t>
    </dgm:pt>
    <dgm:pt modelId="{4389FE15-F7E1-46C9-B6B8-1CB5DE1F1356}" type="sibTrans" cxnId="{76EBC642-8B37-4C45-A5AB-AEA4BB273412}">
      <dgm:prSet/>
      <dgm:spPr/>
      <dgm:t>
        <a:bodyPr/>
        <a:lstStyle/>
        <a:p>
          <a:endParaRPr lang="en-US"/>
        </a:p>
      </dgm:t>
    </dgm:pt>
    <dgm:pt modelId="{A5DE822B-AC92-49A0-B513-FFD1BEDEA62B}">
      <dgm:prSet phldrT="[Text]" custT="1"/>
      <dgm:spPr/>
      <dgm:t>
        <a:bodyPr/>
        <a:lstStyle/>
        <a:p>
          <a:r>
            <a:rPr lang="en-US" sz="2700" dirty="0" smtClean="0"/>
            <a:t>Simplifies access and use of clinical documents for clinical and administrative VA personnel</a:t>
          </a:r>
          <a:r>
            <a:rPr lang="en-US" sz="1600" dirty="0" smtClean="0"/>
            <a:t> </a:t>
          </a:r>
          <a:endParaRPr lang="en-US" sz="2700" dirty="0"/>
        </a:p>
      </dgm:t>
      <dgm:extLst>
        <a:ext uri="{E40237B7-FDA0-4F09-8148-C483321AD2D9}">
          <dgm14:cNvPr xmlns:dgm14="http://schemas.microsoft.com/office/drawing/2010/diagram" id="0" name="" descr="Simplifies access and use of clinical documents for clinical and administrative VA personnel &#10;&#10;Allows access Progress Notes and Discharge Summaries from Orderable Entry/Reporting Results (OE/RR) menus&#10;"/>
        </a:ext>
      </dgm:extLst>
    </dgm:pt>
    <dgm:pt modelId="{B50B49FE-2899-4337-85A7-B2E7EC13BC54}" type="parTrans" cxnId="{5F5003F5-C48D-4946-BAF9-7B444FEAF18C}">
      <dgm:prSet/>
      <dgm:spPr/>
      <dgm:t>
        <a:bodyPr/>
        <a:lstStyle/>
        <a:p>
          <a:endParaRPr lang="en-US"/>
        </a:p>
      </dgm:t>
    </dgm:pt>
    <dgm:pt modelId="{D1F79058-B9C4-46FD-94A5-F056CA9A643D}" type="sibTrans" cxnId="{5F5003F5-C48D-4946-BAF9-7B444FEAF18C}">
      <dgm:prSet/>
      <dgm:spPr/>
      <dgm:t>
        <a:bodyPr/>
        <a:lstStyle/>
        <a:p>
          <a:endParaRPr lang="en-US"/>
        </a:p>
      </dgm:t>
    </dgm:pt>
    <dgm:pt modelId="{196781CF-9298-4A47-A5C4-BA9B3D41D63E}">
      <dgm:prSet phldrT="[Text]" custT="1"/>
      <dgm:spPr/>
      <dgm:t>
        <a:bodyPr/>
        <a:lstStyle/>
        <a:p>
          <a:r>
            <a:rPr lang="en-US" sz="4000" dirty="0" smtClean="0"/>
            <a:t>ASU</a:t>
          </a:r>
          <a:endParaRPr lang="en-US" sz="4000" dirty="0"/>
        </a:p>
      </dgm:t>
      <dgm:extLst>
        <a:ext uri="{E40237B7-FDA0-4F09-8148-C483321AD2D9}">
          <dgm14:cNvPr xmlns:dgm14="http://schemas.microsoft.com/office/drawing/2010/diagram" id="0" name="" descr="ASU&#10;"/>
        </a:ext>
      </dgm:extLst>
    </dgm:pt>
    <dgm:pt modelId="{B021BB2F-B6D0-46EB-9B6D-A24095FE355C}" type="parTrans" cxnId="{1BC211C9-5A78-423C-AB6D-B6102BFA5D2F}">
      <dgm:prSet/>
      <dgm:spPr/>
      <dgm:t>
        <a:bodyPr/>
        <a:lstStyle/>
        <a:p>
          <a:endParaRPr lang="en-US"/>
        </a:p>
      </dgm:t>
    </dgm:pt>
    <dgm:pt modelId="{0C6B241B-69A4-469C-BDA1-2981967A3D59}" type="sibTrans" cxnId="{1BC211C9-5A78-423C-AB6D-B6102BFA5D2F}">
      <dgm:prSet/>
      <dgm:spPr/>
      <dgm:t>
        <a:bodyPr/>
        <a:lstStyle/>
        <a:p>
          <a:endParaRPr lang="en-US"/>
        </a:p>
      </dgm:t>
    </dgm:pt>
    <dgm:pt modelId="{4F2BBE25-16B9-4439-A42B-77A4994EF18A}">
      <dgm:prSet phldrT="[Text]" custT="1"/>
      <dgm:spPr/>
      <dgm:t>
        <a:bodyPr/>
        <a:lstStyle/>
        <a:p>
          <a:r>
            <a:rPr lang="en-US" sz="2700" dirty="0" smtClean="0"/>
            <a:t>Policies &amp; practices for determining responsibility or rights for performing actions on required VHA documents</a:t>
          </a:r>
          <a:endParaRPr lang="en-US" sz="2700" dirty="0"/>
        </a:p>
      </dgm:t>
    </dgm:pt>
    <dgm:pt modelId="{AAFF96FA-4D69-4813-B395-860B4138ED6E}" type="parTrans" cxnId="{C1729311-D350-450D-8E9B-D4424C7C7B66}">
      <dgm:prSet/>
      <dgm:spPr/>
      <dgm:t>
        <a:bodyPr/>
        <a:lstStyle/>
        <a:p>
          <a:endParaRPr lang="en-US"/>
        </a:p>
      </dgm:t>
    </dgm:pt>
    <dgm:pt modelId="{1AA11F94-CD5E-4F67-9163-FB1F0A5F91AB}" type="sibTrans" cxnId="{C1729311-D350-450D-8E9B-D4424C7C7B66}">
      <dgm:prSet/>
      <dgm:spPr/>
      <dgm:t>
        <a:bodyPr/>
        <a:lstStyle/>
        <a:p>
          <a:endParaRPr lang="en-US"/>
        </a:p>
      </dgm:t>
    </dgm:pt>
    <dgm:pt modelId="{97848C5E-D804-4211-AC37-8EE758C10E83}">
      <dgm:prSet phldrT="[Text]" custT="1"/>
      <dgm:spPr/>
      <dgm:t>
        <a:bodyPr/>
        <a:lstStyle/>
        <a:p>
          <a:r>
            <a:rPr lang="en-US" sz="2700" dirty="0" smtClean="0"/>
            <a:t>Implements User Class Hierarchy which identifies the roles different users fulfill within the hospital</a:t>
          </a:r>
          <a:endParaRPr lang="en-US" sz="2700" dirty="0"/>
        </a:p>
      </dgm:t>
      <dgm:extLst>
        <a:ext uri="{E40237B7-FDA0-4F09-8148-C483321AD2D9}">
          <dgm14:cNvPr xmlns:dgm14="http://schemas.microsoft.com/office/drawing/2010/diagram" id="0" name="" descr="Implements User Class Hierarchy which identifies the roles different users fulfill within the hospital&#10;&#10;Policies &amp; practices for determining responsibility or rights for performing actions on required VHA documents&#10;"/>
        </a:ext>
      </dgm:extLst>
    </dgm:pt>
    <dgm:pt modelId="{5E3F3EC9-6E59-4440-B677-7807A273DA63}" type="parTrans" cxnId="{7FAFF4D7-FF59-4493-986D-9C0740007EEE}">
      <dgm:prSet/>
      <dgm:spPr/>
      <dgm:t>
        <a:bodyPr/>
        <a:lstStyle/>
        <a:p>
          <a:endParaRPr lang="en-US"/>
        </a:p>
      </dgm:t>
    </dgm:pt>
    <dgm:pt modelId="{BB82F151-BF23-47AC-B33D-A915D308303E}" type="sibTrans" cxnId="{7FAFF4D7-FF59-4493-986D-9C0740007EEE}">
      <dgm:prSet/>
      <dgm:spPr/>
      <dgm:t>
        <a:bodyPr/>
        <a:lstStyle/>
        <a:p>
          <a:endParaRPr lang="en-US"/>
        </a:p>
      </dgm:t>
    </dgm:pt>
    <dgm:pt modelId="{2BB97C94-F9F6-4F77-87AE-807D16394EEF}">
      <dgm:prSet phldrT="[Text]" custT="1"/>
      <dgm:spPr/>
      <dgm:t>
        <a:bodyPr/>
        <a:lstStyle/>
        <a:p>
          <a:endParaRPr lang="en-US" sz="2700" dirty="0"/>
        </a:p>
      </dgm:t>
    </dgm:pt>
    <dgm:pt modelId="{1D36EFF2-A5E5-42C3-BC20-A95CAD241255}" type="parTrans" cxnId="{7EB7C196-C841-486A-9180-39710363C69A}">
      <dgm:prSet/>
      <dgm:spPr/>
      <dgm:t>
        <a:bodyPr/>
        <a:lstStyle/>
        <a:p>
          <a:endParaRPr lang="en-US"/>
        </a:p>
      </dgm:t>
    </dgm:pt>
    <dgm:pt modelId="{33164D31-7F45-4ABB-8B20-D65AA2547A3E}" type="sibTrans" cxnId="{7EB7C196-C841-486A-9180-39710363C69A}">
      <dgm:prSet/>
      <dgm:spPr/>
      <dgm:t>
        <a:bodyPr/>
        <a:lstStyle/>
        <a:p>
          <a:endParaRPr lang="en-US"/>
        </a:p>
      </dgm:t>
    </dgm:pt>
    <dgm:pt modelId="{F3746F59-4F63-4F91-A516-B6894BAD4377}">
      <dgm:prSet phldrT="[Text]" custT="1"/>
      <dgm:spPr/>
      <dgm:t>
        <a:bodyPr/>
        <a:lstStyle/>
        <a:p>
          <a:r>
            <a:rPr lang="en-US" sz="2700" dirty="0" smtClean="0"/>
            <a:t>Allows access Progress Notes and Discharge Summaries from Orderable Entry/Reporting Results (OE/RR) menus</a:t>
          </a:r>
          <a:endParaRPr lang="en-US" sz="2700" dirty="0"/>
        </a:p>
      </dgm:t>
    </dgm:pt>
    <dgm:pt modelId="{3B04DDC7-8E55-4ACE-87F5-1369318C88D7}" type="parTrans" cxnId="{DB55D322-C9BD-4FFF-AE80-61F26985FE38}">
      <dgm:prSet/>
      <dgm:spPr/>
      <dgm:t>
        <a:bodyPr/>
        <a:lstStyle/>
        <a:p>
          <a:endParaRPr lang="en-US"/>
        </a:p>
      </dgm:t>
    </dgm:pt>
    <dgm:pt modelId="{D260B93B-552D-4821-9CD4-E841E192E048}" type="sibTrans" cxnId="{DB55D322-C9BD-4FFF-AE80-61F26985FE38}">
      <dgm:prSet/>
      <dgm:spPr/>
      <dgm:t>
        <a:bodyPr/>
        <a:lstStyle/>
        <a:p>
          <a:endParaRPr lang="en-US"/>
        </a:p>
      </dgm:t>
    </dgm:pt>
    <dgm:pt modelId="{B81E204D-0A05-45F3-B9EE-755B2768998F}">
      <dgm:prSet phldrT="[Text]" custT="1"/>
      <dgm:spPr/>
      <dgm:t>
        <a:bodyPr/>
        <a:lstStyle/>
        <a:p>
          <a:endParaRPr lang="en-US" sz="2700" dirty="0"/>
        </a:p>
      </dgm:t>
    </dgm:pt>
    <dgm:pt modelId="{9A1A8FE5-43DF-4B9F-870D-21BEFBD3C050}" type="parTrans" cxnId="{5C56AD77-72A6-43FF-AD63-7E18D884D82D}">
      <dgm:prSet/>
      <dgm:spPr/>
      <dgm:t>
        <a:bodyPr/>
        <a:lstStyle/>
        <a:p>
          <a:endParaRPr lang="en-US"/>
        </a:p>
      </dgm:t>
    </dgm:pt>
    <dgm:pt modelId="{3A039E4B-1CB4-4C81-8C32-54660DE1E8AE}" type="sibTrans" cxnId="{5C56AD77-72A6-43FF-AD63-7E18D884D82D}">
      <dgm:prSet/>
      <dgm:spPr/>
      <dgm:t>
        <a:bodyPr/>
        <a:lstStyle/>
        <a:p>
          <a:endParaRPr lang="en-US"/>
        </a:p>
      </dgm:t>
    </dgm:pt>
    <dgm:pt modelId="{23CA2AD5-6F16-4BB2-9239-F8392FD45437}" type="pres">
      <dgm:prSet presAssocID="{B7AB465D-33C1-483A-BBE8-6FC8C2B89F34}" presName="Name0" presStyleCnt="0">
        <dgm:presLayoutVars>
          <dgm:dir/>
          <dgm:animLvl val="lvl"/>
          <dgm:resizeHandles val="exact"/>
        </dgm:presLayoutVars>
      </dgm:prSet>
      <dgm:spPr/>
      <dgm:t>
        <a:bodyPr/>
        <a:lstStyle/>
        <a:p>
          <a:endParaRPr lang="en-US"/>
        </a:p>
      </dgm:t>
    </dgm:pt>
    <dgm:pt modelId="{D60B393B-697F-421F-A86E-ED8B31134820}" type="pres">
      <dgm:prSet presAssocID="{28ACFBB3-D075-4B59-8666-BE1A0D5F596C}" presName="composite" presStyleCnt="0"/>
      <dgm:spPr/>
    </dgm:pt>
    <dgm:pt modelId="{E98AEF43-67C0-4C6C-BEF3-3605A2E00F59}" type="pres">
      <dgm:prSet presAssocID="{28ACFBB3-D075-4B59-8666-BE1A0D5F596C}" presName="parTx" presStyleLbl="alignNode1" presStyleIdx="0" presStyleCnt="2" custScaleY="88908">
        <dgm:presLayoutVars>
          <dgm:chMax val="0"/>
          <dgm:chPref val="0"/>
          <dgm:bulletEnabled val="1"/>
        </dgm:presLayoutVars>
      </dgm:prSet>
      <dgm:spPr/>
      <dgm:t>
        <a:bodyPr/>
        <a:lstStyle/>
        <a:p>
          <a:endParaRPr lang="en-US"/>
        </a:p>
      </dgm:t>
    </dgm:pt>
    <dgm:pt modelId="{69BBB278-9E2D-4ACA-A9D6-579F35237BE1}" type="pres">
      <dgm:prSet presAssocID="{28ACFBB3-D075-4B59-8666-BE1A0D5F596C}" presName="desTx" presStyleLbl="alignAccFollowNode1" presStyleIdx="0" presStyleCnt="2">
        <dgm:presLayoutVars>
          <dgm:bulletEnabled val="1"/>
        </dgm:presLayoutVars>
      </dgm:prSet>
      <dgm:spPr/>
      <dgm:t>
        <a:bodyPr/>
        <a:lstStyle/>
        <a:p>
          <a:endParaRPr lang="en-US"/>
        </a:p>
      </dgm:t>
    </dgm:pt>
    <dgm:pt modelId="{AE6171FE-B180-42B8-84BB-A0C9F83070E1}" type="pres">
      <dgm:prSet presAssocID="{4389FE15-F7E1-46C9-B6B8-1CB5DE1F1356}" presName="space" presStyleCnt="0"/>
      <dgm:spPr/>
    </dgm:pt>
    <dgm:pt modelId="{EF402241-FA09-4C75-97AF-8D7C943EC928}" type="pres">
      <dgm:prSet presAssocID="{196781CF-9298-4A47-A5C4-BA9B3D41D63E}" presName="composite" presStyleCnt="0"/>
      <dgm:spPr/>
    </dgm:pt>
    <dgm:pt modelId="{1ADDC548-BA45-42F9-BE96-E867D2BB4DA6}" type="pres">
      <dgm:prSet presAssocID="{196781CF-9298-4A47-A5C4-BA9B3D41D63E}" presName="parTx" presStyleLbl="alignNode1" presStyleIdx="1" presStyleCnt="2" custScaleY="88908" custLinFactNeighborX="1" custLinFactNeighborY="4810">
        <dgm:presLayoutVars>
          <dgm:chMax val="0"/>
          <dgm:chPref val="0"/>
          <dgm:bulletEnabled val="1"/>
        </dgm:presLayoutVars>
      </dgm:prSet>
      <dgm:spPr/>
      <dgm:t>
        <a:bodyPr/>
        <a:lstStyle/>
        <a:p>
          <a:endParaRPr lang="en-US"/>
        </a:p>
      </dgm:t>
    </dgm:pt>
    <dgm:pt modelId="{B980E5C6-589C-4C9C-9F4E-A1D7CB5E0F76}" type="pres">
      <dgm:prSet presAssocID="{196781CF-9298-4A47-A5C4-BA9B3D41D63E}" presName="desTx" presStyleLbl="alignAccFollowNode1" presStyleIdx="1" presStyleCnt="2" custLinFactNeighborX="1" custLinFactNeighborY="-106">
        <dgm:presLayoutVars>
          <dgm:bulletEnabled val="1"/>
        </dgm:presLayoutVars>
      </dgm:prSet>
      <dgm:spPr/>
      <dgm:t>
        <a:bodyPr/>
        <a:lstStyle/>
        <a:p>
          <a:endParaRPr lang="en-US"/>
        </a:p>
      </dgm:t>
    </dgm:pt>
  </dgm:ptLst>
  <dgm:cxnLst>
    <dgm:cxn modelId="{7C29B9D1-CDC3-4AA4-8A6C-51D2C7DE037D}" type="presOf" srcId="{A5DE822B-AC92-49A0-B513-FFD1BEDEA62B}" destId="{69BBB278-9E2D-4ACA-A9D6-579F35237BE1}" srcOrd="0" destOrd="0" presId="urn:microsoft.com/office/officeart/2005/8/layout/hList1"/>
    <dgm:cxn modelId="{8F5E38C0-BD35-48FD-B41C-3643D83CF72C}" type="presOf" srcId="{28ACFBB3-D075-4B59-8666-BE1A0D5F596C}" destId="{E98AEF43-67C0-4C6C-BEF3-3605A2E00F59}" srcOrd="0" destOrd="0" presId="urn:microsoft.com/office/officeart/2005/8/layout/hList1"/>
    <dgm:cxn modelId="{7EB7C196-C841-486A-9180-39710363C69A}" srcId="{196781CF-9298-4A47-A5C4-BA9B3D41D63E}" destId="{2BB97C94-F9F6-4F77-87AE-807D16394EEF}" srcOrd="1" destOrd="0" parTransId="{1D36EFF2-A5E5-42C3-BC20-A95CAD241255}" sibTransId="{33164D31-7F45-4ABB-8B20-D65AA2547A3E}"/>
    <dgm:cxn modelId="{8B04F85B-88C3-4004-A3B5-5EAD63D5F740}" type="presOf" srcId="{F3746F59-4F63-4F91-A516-B6894BAD4377}" destId="{69BBB278-9E2D-4ACA-A9D6-579F35237BE1}" srcOrd="0" destOrd="2" presId="urn:microsoft.com/office/officeart/2005/8/layout/hList1"/>
    <dgm:cxn modelId="{8B101E7C-81D2-4EEE-A7C7-E92A7B5D0954}" type="presOf" srcId="{2BB97C94-F9F6-4F77-87AE-807D16394EEF}" destId="{B980E5C6-589C-4C9C-9F4E-A1D7CB5E0F76}" srcOrd="0" destOrd="1" presId="urn:microsoft.com/office/officeart/2005/8/layout/hList1"/>
    <dgm:cxn modelId="{DB55D322-C9BD-4FFF-AE80-61F26985FE38}" srcId="{28ACFBB3-D075-4B59-8666-BE1A0D5F596C}" destId="{F3746F59-4F63-4F91-A516-B6894BAD4377}" srcOrd="2" destOrd="0" parTransId="{3B04DDC7-8E55-4ACE-87F5-1369318C88D7}" sibTransId="{D260B93B-552D-4821-9CD4-E841E192E048}"/>
    <dgm:cxn modelId="{76EBC642-8B37-4C45-A5AB-AEA4BB273412}" srcId="{B7AB465D-33C1-483A-BBE8-6FC8C2B89F34}" destId="{28ACFBB3-D075-4B59-8666-BE1A0D5F596C}" srcOrd="0" destOrd="0" parTransId="{985A357F-870A-476A-B8C5-D8FA6E380F78}" sibTransId="{4389FE15-F7E1-46C9-B6B8-1CB5DE1F1356}"/>
    <dgm:cxn modelId="{C1729311-D350-450D-8E9B-D4424C7C7B66}" srcId="{196781CF-9298-4A47-A5C4-BA9B3D41D63E}" destId="{4F2BBE25-16B9-4439-A42B-77A4994EF18A}" srcOrd="2" destOrd="0" parTransId="{AAFF96FA-4D69-4813-B395-860B4138ED6E}" sibTransId="{1AA11F94-CD5E-4F67-9163-FB1F0A5F91AB}"/>
    <dgm:cxn modelId="{7FAFF4D7-FF59-4493-986D-9C0740007EEE}" srcId="{196781CF-9298-4A47-A5C4-BA9B3D41D63E}" destId="{97848C5E-D804-4211-AC37-8EE758C10E83}" srcOrd="0" destOrd="0" parTransId="{5E3F3EC9-6E59-4440-B677-7807A273DA63}" sibTransId="{BB82F151-BF23-47AC-B33D-A915D308303E}"/>
    <dgm:cxn modelId="{D0A0C58E-EC06-4264-8E39-CEAD5F97DDA5}" type="presOf" srcId="{97848C5E-D804-4211-AC37-8EE758C10E83}" destId="{B980E5C6-589C-4C9C-9F4E-A1D7CB5E0F76}" srcOrd="0" destOrd="0" presId="urn:microsoft.com/office/officeart/2005/8/layout/hList1"/>
    <dgm:cxn modelId="{84C3F4DB-26C2-49A2-845A-88657D2EA798}" type="presOf" srcId="{196781CF-9298-4A47-A5C4-BA9B3D41D63E}" destId="{1ADDC548-BA45-42F9-BE96-E867D2BB4DA6}" srcOrd="0" destOrd="0" presId="urn:microsoft.com/office/officeart/2005/8/layout/hList1"/>
    <dgm:cxn modelId="{5F5003F5-C48D-4946-BAF9-7B444FEAF18C}" srcId="{28ACFBB3-D075-4B59-8666-BE1A0D5F596C}" destId="{A5DE822B-AC92-49A0-B513-FFD1BEDEA62B}" srcOrd="0" destOrd="0" parTransId="{B50B49FE-2899-4337-85A7-B2E7EC13BC54}" sibTransId="{D1F79058-B9C4-46FD-94A5-F056CA9A643D}"/>
    <dgm:cxn modelId="{3E031624-00B3-41E7-AAF0-24035923B5F4}" type="presOf" srcId="{4F2BBE25-16B9-4439-A42B-77A4994EF18A}" destId="{B980E5C6-589C-4C9C-9F4E-A1D7CB5E0F76}" srcOrd="0" destOrd="2" presId="urn:microsoft.com/office/officeart/2005/8/layout/hList1"/>
    <dgm:cxn modelId="{5C56AD77-72A6-43FF-AD63-7E18D884D82D}" srcId="{28ACFBB3-D075-4B59-8666-BE1A0D5F596C}" destId="{B81E204D-0A05-45F3-B9EE-755B2768998F}" srcOrd="1" destOrd="0" parTransId="{9A1A8FE5-43DF-4B9F-870D-21BEFBD3C050}" sibTransId="{3A039E4B-1CB4-4C81-8C32-54660DE1E8AE}"/>
    <dgm:cxn modelId="{B2829B7C-ED85-48BB-A68E-3E081695ED41}" type="presOf" srcId="{B7AB465D-33C1-483A-BBE8-6FC8C2B89F34}" destId="{23CA2AD5-6F16-4BB2-9239-F8392FD45437}" srcOrd="0" destOrd="0" presId="urn:microsoft.com/office/officeart/2005/8/layout/hList1"/>
    <dgm:cxn modelId="{62725C1B-3687-465B-A0C8-A7AF46481B1D}" type="presOf" srcId="{B81E204D-0A05-45F3-B9EE-755B2768998F}" destId="{69BBB278-9E2D-4ACA-A9D6-579F35237BE1}" srcOrd="0" destOrd="1" presId="urn:microsoft.com/office/officeart/2005/8/layout/hList1"/>
    <dgm:cxn modelId="{1BC211C9-5A78-423C-AB6D-B6102BFA5D2F}" srcId="{B7AB465D-33C1-483A-BBE8-6FC8C2B89F34}" destId="{196781CF-9298-4A47-A5C4-BA9B3D41D63E}" srcOrd="1" destOrd="0" parTransId="{B021BB2F-B6D0-46EB-9B6D-A24095FE355C}" sibTransId="{0C6B241B-69A4-469C-BDA1-2981967A3D59}"/>
    <dgm:cxn modelId="{E42D3547-A3AE-41B9-825F-14939E81551A}" type="presParOf" srcId="{23CA2AD5-6F16-4BB2-9239-F8392FD45437}" destId="{D60B393B-697F-421F-A86E-ED8B31134820}" srcOrd="0" destOrd="0" presId="urn:microsoft.com/office/officeart/2005/8/layout/hList1"/>
    <dgm:cxn modelId="{C02FB23D-10E7-4974-95FF-393E3EF3654D}" type="presParOf" srcId="{D60B393B-697F-421F-A86E-ED8B31134820}" destId="{E98AEF43-67C0-4C6C-BEF3-3605A2E00F59}" srcOrd="0" destOrd="0" presId="urn:microsoft.com/office/officeart/2005/8/layout/hList1"/>
    <dgm:cxn modelId="{CA9CA024-21D5-4322-87B6-45ADC6DD985B}" type="presParOf" srcId="{D60B393B-697F-421F-A86E-ED8B31134820}" destId="{69BBB278-9E2D-4ACA-A9D6-579F35237BE1}" srcOrd="1" destOrd="0" presId="urn:microsoft.com/office/officeart/2005/8/layout/hList1"/>
    <dgm:cxn modelId="{89F7FE50-FA1F-478F-8946-B4D90E035CE1}" type="presParOf" srcId="{23CA2AD5-6F16-4BB2-9239-F8392FD45437}" destId="{AE6171FE-B180-42B8-84BB-A0C9F83070E1}" srcOrd="1" destOrd="0" presId="urn:microsoft.com/office/officeart/2005/8/layout/hList1"/>
    <dgm:cxn modelId="{CF036B71-2857-4338-ADB9-E2B2F7810EBC}" type="presParOf" srcId="{23CA2AD5-6F16-4BB2-9239-F8392FD45437}" destId="{EF402241-FA09-4C75-97AF-8D7C943EC928}" srcOrd="2" destOrd="0" presId="urn:microsoft.com/office/officeart/2005/8/layout/hList1"/>
    <dgm:cxn modelId="{79E2EEC3-AD3F-40D1-A3AB-455A4EFF24F3}" type="presParOf" srcId="{EF402241-FA09-4C75-97AF-8D7C943EC928}" destId="{1ADDC548-BA45-42F9-BE96-E867D2BB4DA6}" srcOrd="0" destOrd="0" presId="urn:microsoft.com/office/officeart/2005/8/layout/hList1"/>
    <dgm:cxn modelId="{D8A4CBA8-8B34-4800-887B-B1516201D813}" type="presParOf" srcId="{EF402241-FA09-4C75-97AF-8D7C943EC928}" destId="{B980E5C6-589C-4C9C-9F4E-A1D7CB5E0F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ED97A-F25B-456C-B125-85A763D094A5}">
      <dsp:nvSpPr>
        <dsp:cNvPr id="0" name=""/>
        <dsp:cNvSpPr/>
      </dsp:nvSpPr>
      <dsp:spPr>
        <a:xfrm>
          <a:off x="0" y="264013"/>
          <a:ext cx="8229600" cy="127120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The basic knowledge of the purpose of TIU </a:t>
          </a:r>
          <a:endParaRPr lang="en-US" sz="3200" kern="1200" dirty="0"/>
        </a:p>
      </dsp:txBody>
      <dsp:txXfrm>
        <a:off x="62055" y="326068"/>
        <a:ext cx="8105490" cy="1147095"/>
      </dsp:txXfrm>
    </dsp:sp>
    <dsp:sp modelId="{0438E3C9-2E6F-460C-9DFB-A576EB353F37}">
      <dsp:nvSpPr>
        <dsp:cNvPr id="0" name=""/>
        <dsp:cNvSpPr/>
      </dsp:nvSpPr>
      <dsp:spPr>
        <a:xfrm>
          <a:off x="0" y="1627378"/>
          <a:ext cx="8229600" cy="127120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The basic knowledge of the purpose of ASU </a:t>
          </a:r>
          <a:endParaRPr lang="en-US" sz="3200" kern="1200" dirty="0"/>
        </a:p>
      </dsp:txBody>
      <dsp:txXfrm>
        <a:off x="62055" y="1689433"/>
        <a:ext cx="8105490" cy="1147095"/>
      </dsp:txXfrm>
    </dsp:sp>
    <dsp:sp modelId="{D5F95C1C-9A21-4ADB-801A-FC07C4DCF2A2}">
      <dsp:nvSpPr>
        <dsp:cNvPr id="0" name=""/>
        <dsp:cNvSpPr/>
      </dsp:nvSpPr>
      <dsp:spPr>
        <a:xfrm>
          <a:off x="0" y="2990744"/>
          <a:ext cx="8229600" cy="127120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Why they are critical to your clinical and administrative documents used at your facility</a:t>
          </a:r>
          <a:endParaRPr lang="en-US" sz="3200" kern="1200" dirty="0"/>
        </a:p>
      </dsp:txBody>
      <dsp:txXfrm>
        <a:off x="62055" y="3052799"/>
        <a:ext cx="8105490"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A24F6-9CEC-4D08-A49C-766795C8AD1F}">
      <dsp:nvSpPr>
        <dsp:cNvPr id="0" name=""/>
        <dsp:cNvSpPr/>
      </dsp:nvSpPr>
      <dsp:spPr>
        <a:xfrm>
          <a:off x="4725" y="1145735"/>
          <a:ext cx="0" cy="3504344"/>
        </a:xfrm>
        <a:prstGeom prst="line">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F50256-D25C-4CA7-BD6F-7DDB4A677933}">
      <dsp:nvSpPr>
        <dsp:cNvPr id="0" name=""/>
        <dsp:cNvSpPr/>
      </dsp:nvSpPr>
      <dsp:spPr>
        <a:xfrm>
          <a:off x="102068" y="1928242"/>
          <a:ext cx="1843090" cy="1576954"/>
        </a:xfrm>
        <a:prstGeom prst="rect">
          <a:avLst/>
        </a:prstGeom>
        <a:blipFill>
          <a:blip xmlns:r="http://schemas.openxmlformats.org/officeDocument/2006/relationships" r:embed="rId1" cstate="print">
            <a:extLst/>
          </a:blip>
          <a:srcRect/>
          <a:stretch>
            <a:fillRect l="-4000" r="-4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3FA984-C839-4EA3-A896-8C502C538FF0}">
      <dsp:nvSpPr>
        <dsp:cNvPr id="0" name=""/>
        <dsp:cNvSpPr/>
      </dsp:nvSpPr>
      <dsp:spPr>
        <a:xfrm>
          <a:off x="102068" y="2839501"/>
          <a:ext cx="1843090" cy="1810577"/>
        </a:xfrm>
        <a:prstGeom prst="rect">
          <a:avLst/>
        </a:prstGeom>
        <a:noFill/>
        <a:ln>
          <a:noFill/>
        </a:ln>
        <a:effectLst/>
      </dsp:spPr>
      <dsp:style>
        <a:lnRef idx="0">
          <a:scrgbClr r="0" g="0" b="0"/>
        </a:lnRef>
        <a:fillRef idx="0">
          <a:scrgbClr r="0" g="0" b="0"/>
        </a:fillRef>
        <a:effectRef idx="0">
          <a:scrgbClr r="0" g="0" b="0"/>
        </a:effectRef>
        <a:fontRef idx="minor"/>
      </dsp:style>
    </dsp:sp>
    <dsp:sp modelId="{54C2FCE7-0173-4FBB-A4BE-61B1A4694455}">
      <dsp:nvSpPr>
        <dsp:cNvPr id="0" name=""/>
        <dsp:cNvSpPr/>
      </dsp:nvSpPr>
      <dsp:spPr>
        <a:xfrm>
          <a:off x="4725" y="302920"/>
          <a:ext cx="1946857" cy="129625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Clinicians</a:t>
          </a:r>
          <a:endParaRPr lang="en-US" sz="2800" kern="1200" dirty="0"/>
        </a:p>
      </dsp:txBody>
      <dsp:txXfrm>
        <a:off x="4725" y="302920"/>
        <a:ext cx="1946857" cy="1296256"/>
      </dsp:txXfrm>
    </dsp:sp>
    <dsp:sp modelId="{4209F1D5-C91C-44A3-8AF3-AE132249F685}">
      <dsp:nvSpPr>
        <dsp:cNvPr id="0" name=""/>
        <dsp:cNvSpPr/>
      </dsp:nvSpPr>
      <dsp:spPr>
        <a:xfrm>
          <a:off x="2299022" y="1145735"/>
          <a:ext cx="0" cy="3504344"/>
        </a:xfrm>
        <a:prstGeom prst="line">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sp>
    <dsp:sp modelId="{877BBB57-36AC-4542-B535-00CB04A86FD9}">
      <dsp:nvSpPr>
        <dsp:cNvPr id="0" name=""/>
        <dsp:cNvSpPr/>
      </dsp:nvSpPr>
      <dsp:spPr>
        <a:xfrm>
          <a:off x="2396365" y="1928242"/>
          <a:ext cx="1843090" cy="1576954"/>
        </a:xfrm>
        <a:prstGeom prst="rect">
          <a:avLst/>
        </a:prstGeom>
        <a:blipFill>
          <a:blip xmlns:r="http://schemas.openxmlformats.org/officeDocument/2006/relationships" r:embed="rId2" cstate="prin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A7F894-2240-49B8-8341-D8E7151F88CE}">
      <dsp:nvSpPr>
        <dsp:cNvPr id="0" name=""/>
        <dsp:cNvSpPr/>
      </dsp:nvSpPr>
      <dsp:spPr>
        <a:xfrm>
          <a:off x="2396365" y="2839501"/>
          <a:ext cx="1843090" cy="1810577"/>
        </a:xfrm>
        <a:prstGeom prst="rect">
          <a:avLst/>
        </a:prstGeom>
        <a:noFill/>
        <a:ln>
          <a:noFill/>
        </a:ln>
        <a:effectLst/>
      </dsp:spPr>
      <dsp:style>
        <a:lnRef idx="0">
          <a:scrgbClr r="0" g="0" b="0"/>
        </a:lnRef>
        <a:fillRef idx="0">
          <a:scrgbClr r="0" g="0" b="0"/>
        </a:fillRef>
        <a:effectRef idx="0">
          <a:scrgbClr r="0" g="0" b="0"/>
        </a:effectRef>
        <a:fontRef idx="minor"/>
      </dsp:style>
    </dsp:sp>
    <dsp:sp modelId="{62D0D8C0-3F82-4C37-ADD0-28C4F07DC16C}">
      <dsp:nvSpPr>
        <dsp:cNvPr id="0" name=""/>
        <dsp:cNvSpPr/>
      </dsp:nvSpPr>
      <dsp:spPr>
        <a:xfrm>
          <a:off x="2299022" y="302920"/>
          <a:ext cx="1946857" cy="1296256"/>
        </a:xfrm>
        <a:prstGeom prst="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MRTs</a:t>
          </a:r>
          <a:endParaRPr lang="en-US" sz="2800" kern="1200" dirty="0"/>
        </a:p>
      </dsp:txBody>
      <dsp:txXfrm>
        <a:off x="2299022" y="302920"/>
        <a:ext cx="1946857" cy="1296256"/>
      </dsp:txXfrm>
    </dsp:sp>
    <dsp:sp modelId="{A7F038D1-C284-4B71-A9A8-FA01178700B3}">
      <dsp:nvSpPr>
        <dsp:cNvPr id="0" name=""/>
        <dsp:cNvSpPr/>
      </dsp:nvSpPr>
      <dsp:spPr>
        <a:xfrm>
          <a:off x="4593319" y="1145735"/>
          <a:ext cx="0" cy="3504344"/>
        </a:xfrm>
        <a:prstGeom prst="line">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sp>
    <dsp:sp modelId="{0F52E701-9768-4FBA-A881-C6AEC560F9F7}">
      <dsp:nvSpPr>
        <dsp:cNvPr id="0" name=""/>
        <dsp:cNvSpPr/>
      </dsp:nvSpPr>
      <dsp:spPr>
        <a:xfrm>
          <a:off x="4690662" y="1928242"/>
          <a:ext cx="1843090" cy="1576954"/>
        </a:xfrm>
        <a:prstGeom prst="rect">
          <a:avLst/>
        </a:prstGeom>
        <a:blipFill>
          <a:blip xmlns:r="http://schemas.openxmlformats.org/officeDocument/2006/relationships" r:embed="rId3" cstate="prin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78F5DFE-15DA-47AB-9721-C83E51A4880E}">
      <dsp:nvSpPr>
        <dsp:cNvPr id="0" name=""/>
        <dsp:cNvSpPr/>
      </dsp:nvSpPr>
      <dsp:spPr>
        <a:xfrm>
          <a:off x="4690662" y="2839501"/>
          <a:ext cx="1843090" cy="1810577"/>
        </a:xfrm>
        <a:prstGeom prst="rect">
          <a:avLst/>
        </a:prstGeom>
        <a:noFill/>
        <a:ln>
          <a:noFill/>
        </a:ln>
        <a:effectLst/>
      </dsp:spPr>
      <dsp:style>
        <a:lnRef idx="0">
          <a:scrgbClr r="0" g="0" b="0"/>
        </a:lnRef>
        <a:fillRef idx="0">
          <a:scrgbClr r="0" g="0" b="0"/>
        </a:fillRef>
        <a:effectRef idx="0">
          <a:scrgbClr r="0" g="0" b="0"/>
        </a:effectRef>
        <a:fontRef idx="minor"/>
      </dsp:style>
    </dsp:sp>
    <dsp:sp modelId="{1B04E2C7-8D8A-4DC9-BEF0-181AE0FEBEFE}">
      <dsp:nvSpPr>
        <dsp:cNvPr id="0" name=""/>
        <dsp:cNvSpPr/>
      </dsp:nvSpPr>
      <dsp:spPr>
        <a:xfrm>
          <a:off x="4593319" y="302920"/>
          <a:ext cx="1946857" cy="1296256"/>
        </a:xfrm>
        <a:prstGeom prst="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MIS Managers</a:t>
          </a:r>
          <a:endParaRPr lang="en-US" sz="2800" kern="1200" dirty="0"/>
        </a:p>
      </dsp:txBody>
      <dsp:txXfrm>
        <a:off x="4593319" y="302920"/>
        <a:ext cx="1946857" cy="1296256"/>
      </dsp:txXfrm>
    </dsp:sp>
    <dsp:sp modelId="{56B46BD8-CAFD-4D2A-B1D5-5FC61365E302}">
      <dsp:nvSpPr>
        <dsp:cNvPr id="0" name=""/>
        <dsp:cNvSpPr/>
      </dsp:nvSpPr>
      <dsp:spPr>
        <a:xfrm>
          <a:off x="6887616" y="1145735"/>
          <a:ext cx="0" cy="3504344"/>
        </a:xfrm>
        <a:prstGeom prst="line">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6430302E-2A59-4BCD-BCFD-2388C02CAB89}">
      <dsp:nvSpPr>
        <dsp:cNvPr id="0" name=""/>
        <dsp:cNvSpPr/>
      </dsp:nvSpPr>
      <dsp:spPr>
        <a:xfrm>
          <a:off x="6984959" y="1928242"/>
          <a:ext cx="1843090" cy="1576954"/>
        </a:xfrm>
        <a:prstGeom prst="rect">
          <a:avLst/>
        </a:prstGeom>
        <a:blipFill>
          <a:blip xmlns:r="http://schemas.openxmlformats.org/officeDocument/2006/relationships" r:embed="rId4" cstate="print">
            <a:extLst/>
          </a:blip>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BAC50F-0D45-4FB0-B387-D79841433922}">
      <dsp:nvSpPr>
        <dsp:cNvPr id="0" name=""/>
        <dsp:cNvSpPr/>
      </dsp:nvSpPr>
      <dsp:spPr>
        <a:xfrm>
          <a:off x="6984959" y="2839501"/>
          <a:ext cx="1843090" cy="1810577"/>
        </a:xfrm>
        <a:prstGeom prst="rect">
          <a:avLst/>
        </a:prstGeom>
        <a:noFill/>
        <a:ln>
          <a:noFill/>
        </a:ln>
        <a:effectLst/>
      </dsp:spPr>
      <dsp:style>
        <a:lnRef idx="0">
          <a:scrgbClr r="0" g="0" b="0"/>
        </a:lnRef>
        <a:fillRef idx="0">
          <a:scrgbClr r="0" g="0" b="0"/>
        </a:fillRef>
        <a:effectRef idx="0">
          <a:scrgbClr r="0" g="0" b="0"/>
        </a:effectRef>
        <a:fontRef idx="minor"/>
      </dsp:style>
    </dsp:sp>
    <dsp:sp modelId="{7742520E-66AF-49D8-980D-8E385D76B929}">
      <dsp:nvSpPr>
        <dsp:cNvPr id="0" name=""/>
        <dsp:cNvSpPr/>
      </dsp:nvSpPr>
      <dsp:spPr>
        <a:xfrm>
          <a:off x="6887616" y="302920"/>
          <a:ext cx="1946857" cy="1296256"/>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t>Transcriber</a:t>
          </a:r>
          <a:endParaRPr lang="en-US" sz="2800" kern="1200" dirty="0"/>
        </a:p>
      </dsp:txBody>
      <dsp:txXfrm>
        <a:off x="6887616" y="302920"/>
        <a:ext cx="1946857" cy="1296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10CA8-39F5-42FF-B7D5-3569DDA1EE71}">
      <dsp:nvSpPr>
        <dsp:cNvPr id="0" name=""/>
        <dsp:cNvSpPr/>
      </dsp:nvSpPr>
      <dsp:spPr>
        <a:xfrm>
          <a:off x="264675" y="3497"/>
          <a:ext cx="2549202" cy="15295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TIU Parameters Menu </a:t>
          </a:r>
          <a:endParaRPr lang="en-US" sz="3000" kern="1200" dirty="0"/>
        </a:p>
      </dsp:txBody>
      <dsp:txXfrm>
        <a:off x="264675" y="3497"/>
        <a:ext cx="2549202" cy="1529521"/>
      </dsp:txXfrm>
    </dsp:sp>
    <dsp:sp modelId="{52CD5497-D611-44E0-A37C-2A7537F92756}">
      <dsp:nvSpPr>
        <dsp:cNvPr id="0" name=""/>
        <dsp:cNvSpPr/>
      </dsp:nvSpPr>
      <dsp:spPr>
        <a:xfrm>
          <a:off x="3068798" y="3497"/>
          <a:ext cx="2549202" cy="152952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Document Definitions (Manager) </a:t>
          </a:r>
          <a:endParaRPr lang="en-US" sz="3000" kern="1200" dirty="0"/>
        </a:p>
      </dsp:txBody>
      <dsp:txXfrm>
        <a:off x="3068798" y="3497"/>
        <a:ext cx="2549202" cy="1529521"/>
      </dsp:txXfrm>
    </dsp:sp>
    <dsp:sp modelId="{01DC3676-2FA7-4304-8E31-52E7F441B08A}">
      <dsp:nvSpPr>
        <dsp:cNvPr id="0" name=""/>
        <dsp:cNvSpPr/>
      </dsp:nvSpPr>
      <dsp:spPr>
        <a:xfrm>
          <a:off x="5872921" y="3497"/>
          <a:ext cx="2549202" cy="152952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TIU Template </a:t>
          </a:r>
          <a:r>
            <a:rPr lang="en-US" sz="3000" kern="1200" dirty="0" err="1" smtClean="0">
              <a:latin typeface="+mn-lt"/>
              <a:ea typeface="+mn-ea"/>
              <a:cs typeface="+mn-cs"/>
            </a:rPr>
            <a:t>Mgmt</a:t>
          </a:r>
          <a:r>
            <a:rPr lang="en-US" sz="3000" kern="1200" dirty="0" smtClean="0">
              <a:latin typeface="+mn-lt"/>
              <a:ea typeface="+mn-ea"/>
              <a:cs typeface="+mn-cs"/>
            </a:rPr>
            <a:t> Functions </a:t>
          </a:r>
          <a:endParaRPr lang="en-US" sz="3000" kern="1200" dirty="0"/>
        </a:p>
      </dsp:txBody>
      <dsp:txXfrm>
        <a:off x="5872921" y="3497"/>
        <a:ext cx="2549202" cy="1529521"/>
      </dsp:txXfrm>
    </dsp:sp>
    <dsp:sp modelId="{B7818F7D-6BD4-43D1-8F3A-04C581CED64D}">
      <dsp:nvSpPr>
        <dsp:cNvPr id="0" name=""/>
        <dsp:cNvSpPr/>
      </dsp:nvSpPr>
      <dsp:spPr>
        <a:xfrm>
          <a:off x="298949" y="1751093"/>
          <a:ext cx="2549202" cy="152952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Active Title Cleanup Report</a:t>
          </a:r>
          <a:endParaRPr lang="en-US" sz="3000" kern="1200" dirty="0"/>
        </a:p>
      </dsp:txBody>
      <dsp:txXfrm>
        <a:off x="298949" y="1751093"/>
        <a:ext cx="2549202" cy="1529521"/>
      </dsp:txXfrm>
    </dsp:sp>
    <dsp:sp modelId="{39962D22-7B03-43DE-B77B-F7BF162CABCD}">
      <dsp:nvSpPr>
        <dsp:cNvPr id="0" name=""/>
        <dsp:cNvSpPr/>
      </dsp:nvSpPr>
      <dsp:spPr>
        <a:xfrm>
          <a:off x="5880938" y="1808725"/>
          <a:ext cx="2549202" cy="152952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TIUHL7 Message Manager</a:t>
          </a:r>
          <a:endParaRPr lang="en-US" sz="3000" kern="1200" dirty="0"/>
        </a:p>
      </dsp:txBody>
      <dsp:txXfrm>
        <a:off x="5880938" y="1808725"/>
        <a:ext cx="2549202" cy="1529521"/>
      </dsp:txXfrm>
    </dsp:sp>
    <dsp:sp modelId="{4874F5FE-DDCC-499D-9D13-0100AD2158FF}">
      <dsp:nvSpPr>
        <dsp:cNvPr id="0" name=""/>
        <dsp:cNvSpPr/>
      </dsp:nvSpPr>
      <dsp:spPr>
        <a:xfrm>
          <a:off x="3001257" y="1751093"/>
          <a:ext cx="2579155" cy="152952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TIU Alert Tools</a:t>
          </a:r>
          <a:endParaRPr lang="en-US" sz="3000" kern="1200" dirty="0"/>
        </a:p>
      </dsp:txBody>
      <dsp:txXfrm>
        <a:off x="3001257" y="1751093"/>
        <a:ext cx="2579155" cy="1529521"/>
      </dsp:txXfrm>
    </dsp:sp>
    <dsp:sp modelId="{43490D02-28CF-47FC-8242-33DD950B33FE}">
      <dsp:nvSpPr>
        <dsp:cNvPr id="0" name=""/>
        <dsp:cNvSpPr/>
      </dsp:nvSpPr>
      <dsp:spPr>
        <a:xfrm>
          <a:off x="1392035" y="3572916"/>
          <a:ext cx="2549202" cy="152952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Title Mapping Utilities</a:t>
          </a:r>
          <a:endParaRPr lang="en-US" sz="3000" kern="1200" dirty="0"/>
        </a:p>
      </dsp:txBody>
      <dsp:txXfrm>
        <a:off x="1392035" y="3572916"/>
        <a:ext cx="2549202" cy="1529521"/>
      </dsp:txXfrm>
    </dsp:sp>
    <dsp:sp modelId="{62664367-6DF9-4113-A956-8BCECED5718B}">
      <dsp:nvSpPr>
        <dsp:cNvPr id="0" name=""/>
        <dsp:cNvSpPr/>
      </dsp:nvSpPr>
      <dsp:spPr>
        <a:xfrm>
          <a:off x="4744211" y="3572916"/>
          <a:ext cx="2549202" cy="152952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mn-lt"/>
              <a:ea typeface="+mn-ea"/>
              <a:cs typeface="+mn-cs"/>
            </a:rPr>
            <a:t>User Class Management </a:t>
          </a:r>
          <a:endParaRPr lang="en-US" sz="3000" kern="1200" dirty="0"/>
        </a:p>
      </dsp:txBody>
      <dsp:txXfrm>
        <a:off x="4744211" y="3572916"/>
        <a:ext cx="2549202" cy="1529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73484-B829-40E3-9824-BDA79F6E20F9}">
      <dsp:nvSpPr>
        <dsp:cNvPr id="0" name=""/>
        <dsp:cNvSpPr/>
      </dsp:nvSpPr>
      <dsp:spPr>
        <a:xfrm rot="16200000">
          <a:off x="974090" y="-974090"/>
          <a:ext cx="2242820" cy="41910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Modify Upload Parameters</a:t>
          </a:r>
          <a:endParaRPr lang="en-US" sz="3000" kern="1200" dirty="0"/>
        </a:p>
      </dsp:txBody>
      <dsp:txXfrm rot="5400000">
        <a:off x="0" y="0"/>
        <a:ext cx="4191000" cy="1682115"/>
      </dsp:txXfrm>
    </dsp:sp>
    <dsp:sp modelId="{F0C675DD-EFF3-40A8-A708-17C2518208D3}">
      <dsp:nvSpPr>
        <dsp:cNvPr id="0" name=""/>
        <dsp:cNvSpPr/>
      </dsp:nvSpPr>
      <dsp:spPr>
        <a:xfrm>
          <a:off x="4191000" y="0"/>
          <a:ext cx="4191000" cy="2242820"/>
        </a:xfrm>
        <a:prstGeom prst="round1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100000"/>
            </a:lnSpc>
            <a:spcBef>
              <a:spcPct val="0"/>
            </a:spcBef>
            <a:spcAft>
              <a:spcPts val="0"/>
            </a:spcAft>
          </a:pPr>
          <a:r>
            <a:rPr lang="en-US" sz="3000" kern="1200" dirty="0" smtClean="0"/>
            <a:t>Document </a:t>
          </a:r>
        </a:p>
        <a:p>
          <a:pPr lvl="0" algn="ctr" defTabSz="1333500">
            <a:lnSpc>
              <a:spcPct val="100000"/>
            </a:lnSpc>
            <a:spcBef>
              <a:spcPct val="0"/>
            </a:spcBef>
            <a:spcAft>
              <a:spcPts val="0"/>
            </a:spcAft>
          </a:pPr>
          <a:r>
            <a:rPr lang="en-US" sz="3000" kern="1200" dirty="0" smtClean="0"/>
            <a:t>Parameters</a:t>
          </a:r>
          <a:endParaRPr lang="en-US" sz="3000" kern="1200" dirty="0"/>
        </a:p>
      </dsp:txBody>
      <dsp:txXfrm>
        <a:off x="4191000" y="0"/>
        <a:ext cx="4191000" cy="1682115"/>
      </dsp:txXfrm>
    </dsp:sp>
    <dsp:sp modelId="{5A4C969E-7BA8-4640-8C65-5C277035C5C9}">
      <dsp:nvSpPr>
        <dsp:cNvPr id="0" name=""/>
        <dsp:cNvSpPr/>
      </dsp:nvSpPr>
      <dsp:spPr>
        <a:xfrm rot="10800000">
          <a:off x="0" y="2242820"/>
          <a:ext cx="4191000" cy="2242820"/>
        </a:xfrm>
        <a:prstGeom prst="round1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Progress Notes Batch Print Locations</a:t>
          </a:r>
          <a:endParaRPr lang="en-US" sz="3000" kern="1200" dirty="0"/>
        </a:p>
      </dsp:txBody>
      <dsp:txXfrm rot="10800000">
        <a:off x="0" y="2803524"/>
        <a:ext cx="4191000" cy="1682115"/>
      </dsp:txXfrm>
    </dsp:sp>
    <dsp:sp modelId="{33652F62-9230-44D6-9BF5-03E6CAE27928}">
      <dsp:nvSpPr>
        <dsp:cNvPr id="0" name=""/>
        <dsp:cNvSpPr/>
      </dsp:nvSpPr>
      <dsp:spPr>
        <a:xfrm rot="5400000">
          <a:off x="5165090" y="1268729"/>
          <a:ext cx="2242820" cy="4191000"/>
        </a:xfrm>
        <a:prstGeom prst="round1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Division – Progress Notes Print Parameters</a:t>
          </a:r>
          <a:endParaRPr lang="en-US" sz="3000" kern="1200" dirty="0"/>
        </a:p>
      </dsp:txBody>
      <dsp:txXfrm rot="-5400000">
        <a:off x="4191001" y="2803524"/>
        <a:ext cx="4191000" cy="1682115"/>
      </dsp:txXfrm>
    </dsp:sp>
    <dsp:sp modelId="{9D15E8B4-B51E-47B8-9BA5-1FB5F8DE01AB}">
      <dsp:nvSpPr>
        <dsp:cNvPr id="0" name=""/>
        <dsp:cNvSpPr/>
      </dsp:nvSpPr>
      <dsp:spPr>
        <a:xfrm>
          <a:off x="2933700" y="1682115"/>
          <a:ext cx="2514600" cy="112141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Basic TIU Parameters</a:t>
          </a:r>
          <a:endParaRPr lang="en-US" sz="3000" kern="1200" dirty="0"/>
        </a:p>
      </dsp:txBody>
      <dsp:txXfrm>
        <a:off x="2988443" y="1736858"/>
        <a:ext cx="2405114" cy="1011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CF39C2-555C-498C-A5D8-DDFA697C24C5}" type="datetimeFigureOut">
              <a:rPr lang="en-US"/>
              <a:pPr>
                <a:defRPr/>
              </a:pPr>
              <a:t>9/24/2013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341EDF-0E96-4AEE-A07F-35CF85D0EEDE}" type="slidenum">
              <a:rPr lang="en-US"/>
              <a:pPr>
                <a:defRPr/>
              </a:pPr>
              <a:t>‹#›</a:t>
            </a:fld>
            <a:endParaRPr lang="en-US"/>
          </a:p>
        </p:txBody>
      </p:sp>
    </p:spTree>
    <p:extLst>
      <p:ext uri="{BB962C8B-B14F-4D97-AF65-F5344CB8AC3E}">
        <p14:creationId xmlns:p14="http://schemas.microsoft.com/office/powerpoint/2010/main" val="31829035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D0A777B-0F4B-4192-AD6F-9AF52D0C4C8F}" type="datetimeFigureOut">
              <a:rPr lang="en-US"/>
              <a:pPr>
                <a:defRPr/>
              </a:pPr>
              <a:t>9/24/2013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961E366-5FA5-455F-80CD-070B4EAEEE6B}" type="slidenum">
              <a:rPr lang="en-US"/>
              <a:pPr>
                <a:defRPr/>
              </a:pPr>
              <a:t>‹#›</a:t>
            </a:fld>
            <a:endParaRPr lang="en-US"/>
          </a:p>
        </p:txBody>
      </p:sp>
    </p:spTree>
    <p:extLst>
      <p:ext uri="{BB962C8B-B14F-4D97-AF65-F5344CB8AC3E}">
        <p14:creationId xmlns:p14="http://schemas.microsoft.com/office/powerpoint/2010/main" val="429489103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www.va.gov/vd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vista.med.va.gov/tiu/html/DataStandardization_Documents.html"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I am happy to be here today.</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--During this session </a:t>
            </a:r>
            <a:r>
              <a:rPr lang="en-US" baseline="0" dirty="0" smtClean="0"/>
              <a:t>I will be talking about the basic menus of the Text Integration Utilities also so known as ‘TIU” and Authorization/Subscription Utilities which is also known as “ASU”</a:t>
            </a:r>
            <a:r>
              <a:rPr lang="en-US" dirty="0" smtClean="0"/>
              <a:t>. </a:t>
            </a:r>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Although we will be focusing on the Four Major Users of TIU, there are other areas in your facility that benefits from the TIU software.</a:t>
            </a:r>
          </a:p>
          <a:p>
            <a:pPr eaLnBrk="1" hangingPunct="1">
              <a:spcBef>
                <a:spcPct val="0"/>
              </a:spcBef>
            </a:pPr>
            <a:endParaRPr lang="en-US" smtClean="0"/>
          </a:p>
          <a:p>
            <a:pPr eaLnBrk="1" hangingPunct="1">
              <a:spcBef>
                <a:spcPct val="0"/>
              </a:spcBef>
            </a:pPr>
            <a:r>
              <a:rPr lang="en-US" smtClean="0"/>
              <a:t>Another popular user of TIU include Remote Users such as </a:t>
            </a:r>
            <a:r>
              <a:rPr lang="en-US" b="1" smtClean="0">
                <a:solidFill>
                  <a:srgbClr val="C00000"/>
                </a:solidFill>
              </a:rPr>
              <a:t>Veterans Benefit Administration (VBA RO) </a:t>
            </a:r>
            <a:r>
              <a:rPr lang="en-US" smtClean="0"/>
              <a:t>personnel, Medical Administration Service staff, ADPACS and Supervisors.</a:t>
            </a:r>
          </a:p>
          <a:p>
            <a:pPr eaLnBrk="1" hangingPunct="1">
              <a:spcBef>
                <a:spcPct val="0"/>
              </a:spcBef>
            </a:pPr>
            <a:endParaRPr lang="en-US" smtClean="0"/>
          </a:p>
          <a:p>
            <a:pPr eaLnBrk="1" hangingPunct="1">
              <a:spcBef>
                <a:spcPct val="0"/>
              </a:spcBef>
            </a:pPr>
            <a:r>
              <a:rPr lang="en-US" smtClean="0"/>
              <a:t>They have the ability to access documents which have been completed (i.e., legally authenticated by signature or co-signature, if necessary), to facilitate processing of claims for our Veterans.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These are the following 8 menu options that you will see and hear explained today which will lay the foundation for the Basic knowledge needed for a Clinical Applications daily tasks.</a:t>
            </a:r>
          </a:p>
          <a:p>
            <a:pPr eaLnBrk="1" hangingPunct="1">
              <a:spcBef>
                <a:spcPct val="0"/>
              </a:spcBef>
            </a:pPr>
            <a:endParaRPr lang="en-US" smtClean="0"/>
          </a:p>
          <a:p>
            <a:pPr eaLnBrk="1" hangingPunct="1">
              <a:spcBef>
                <a:spcPct val="0"/>
              </a:spcBef>
            </a:pPr>
            <a:r>
              <a:rPr lang="en-US" smtClean="0"/>
              <a:t>They 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Work on the business</a:t>
            </a:r>
            <a:r>
              <a:rPr lang="en-US" sz="1200" b="1" u="sng" kern="1200" baseline="0" dirty="0" smtClean="0">
                <a:solidFill>
                  <a:schemeClr val="tx1"/>
                </a:solidFill>
                <a:latin typeface="+mn-lt"/>
                <a:ea typeface="+mn-ea"/>
                <a:cs typeface="+mn-cs"/>
              </a:rPr>
              <a:t> of this slide – done a sample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1      TIU Parameters Menu ...</a:t>
            </a:r>
          </a:p>
        </p:txBody>
      </p:sp>
    </p:spTree>
    <p:extLst>
      <p:ext uri="{BB962C8B-B14F-4D97-AF65-F5344CB8AC3E}">
        <p14:creationId xmlns:p14="http://schemas.microsoft.com/office/powerpoint/2010/main" val="57475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Document Definitions (Manager) ...</a:t>
            </a:r>
          </a:p>
          <a:p>
            <a:pPr eaLnBrk="1" hangingPunct="1">
              <a:spcBef>
                <a:spcPct val="0"/>
              </a:spcBef>
            </a:pPr>
            <a:r>
              <a:rPr lang="en-US" smtClean="0"/>
              <a:t>   </a:t>
            </a:r>
          </a:p>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User Class Management </a:t>
            </a:r>
            <a:r>
              <a:rPr lang="en-US" b="1" u="sng" dirty="0" smtClean="0"/>
              <a:t>... (this option will be addressed under the ASU topic)</a:t>
            </a:r>
          </a:p>
          <a:p>
            <a:pPr marL="228600" indent="-228600" eaLnBrk="1" fontAlgn="auto" hangingPunct="1">
              <a:spcBef>
                <a:spcPts val="0"/>
              </a:spcBef>
              <a:spcAft>
                <a:spcPts val="0"/>
              </a:spcAft>
              <a:defRPr/>
            </a:pPr>
            <a:r>
              <a:rPr lang="en-US" dirty="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TIU Template Mgmt Functions ...</a:t>
            </a:r>
          </a:p>
          <a:p>
            <a:pPr eaLnBrk="1" hangingPunct="1">
              <a:spcBef>
                <a:spcPct val="0"/>
              </a:spcBef>
            </a:pPr>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b="1" u="sng" dirty="0" smtClean="0"/>
          </a:p>
          <a:p>
            <a:pPr eaLnBrk="1" fontAlgn="auto" hangingPunct="1">
              <a:spcBef>
                <a:spcPts val="0"/>
              </a:spcBef>
              <a:spcAft>
                <a:spcPts val="0"/>
              </a:spcAft>
              <a:defRPr/>
            </a:pPr>
            <a:r>
              <a:rPr lang="en-US" dirty="0" smtClean="0"/>
              <a:t>TIU Alert Tools</a:t>
            </a:r>
          </a:p>
          <a:p>
            <a:pPr marL="228600" indent="-228600"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Active Title Cleanup Report</a:t>
            </a:r>
          </a:p>
          <a:p>
            <a:pPr eaLnBrk="1" hangingPunct="1">
              <a:spcBef>
                <a:spcPct val="0"/>
              </a:spcBef>
            </a:pP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TIUHL7 Message Manager and Title Mapping Utilities ...</a:t>
            </a:r>
          </a:p>
          <a:p>
            <a:pPr eaLnBrk="1" hangingPunct="1">
              <a:spcBef>
                <a:spcPct val="0"/>
              </a:spcBef>
            </a:pPr>
            <a:r>
              <a:rPr lang="en-US" smtClean="0"/>
              <a:t> </a:t>
            </a:r>
          </a:p>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first menu that we will explore under the TIU Maintenance Menu is the TIU Parameters Menu.</a:t>
            </a:r>
          </a:p>
          <a:p>
            <a:pPr eaLnBrk="1" hangingPunct="1">
              <a:spcBef>
                <a:spcPct val="0"/>
              </a:spcBef>
            </a:pPr>
            <a:endParaRPr lang="en-US" smtClean="0"/>
          </a:p>
          <a:p>
            <a:pPr eaLnBrk="1" hangingPunct="1">
              <a:spcBef>
                <a:spcPct val="0"/>
              </a:spcBef>
            </a:pPr>
            <a:r>
              <a:rPr lang="en-US" smtClean="0"/>
              <a:t>What does it do?  Well, this option allows the Clinical Coordinator or Application Specialist to set up either the Basic or Upload Parameters for TIU.  This option also allows you to enter the basic or general parameters which govern the behavior of the TIU documents.</a:t>
            </a:r>
          </a:p>
          <a:p>
            <a:pPr eaLnBrk="1" hangingPunct="1">
              <a:spcBef>
                <a:spcPct val="0"/>
              </a:spcBef>
            </a:pPr>
            <a:endParaRPr lang="en-US" smtClean="0"/>
          </a:p>
          <a:p>
            <a:pPr eaLnBrk="1" hangingPunct="1">
              <a:spcBef>
                <a:spcPct val="0"/>
              </a:spcBef>
            </a:pPr>
            <a:r>
              <a:rPr lang="en-US" smtClean="0"/>
              <a:t>Lets review the first option under the TIU Parameters Menu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Although our primary focus during this presentation will be on the TIU Maintenance Menu, I want to ensure at the end of this presentation you will meet these three objectives: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Objectives:  </a:t>
            </a:r>
          </a:p>
          <a:p>
            <a:pPr marL="228600" indent="-228600" eaLnBrk="1" fontAlgn="auto" hangingPunct="1">
              <a:spcBef>
                <a:spcPts val="0"/>
              </a:spcBef>
              <a:spcAft>
                <a:spcPts val="0"/>
              </a:spcAft>
              <a:buFontTx/>
              <a:buAutoNum type="arabicPeriod"/>
              <a:defRPr/>
            </a:pPr>
            <a:r>
              <a:rPr lang="en-US" dirty="0" smtClean="0"/>
              <a:t>Know the basic knowledge of the purpose of TIU </a:t>
            </a:r>
          </a:p>
          <a:p>
            <a:pPr marL="228600" indent="-228600" eaLnBrk="1" fontAlgn="auto" hangingPunct="1">
              <a:spcBef>
                <a:spcPts val="0"/>
              </a:spcBef>
              <a:spcAft>
                <a:spcPts val="0"/>
              </a:spcAft>
              <a:buFontTx/>
              <a:buAutoNum type="arabicPeriod"/>
              <a:defRPr/>
            </a:pPr>
            <a:r>
              <a:rPr lang="en-US" dirty="0" smtClean="0"/>
              <a:t>Know the basic knowledge of the purpose of ASU </a:t>
            </a:r>
          </a:p>
          <a:p>
            <a:pPr marL="228600" indent="-228600" eaLnBrk="1" fontAlgn="auto" hangingPunct="1">
              <a:spcBef>
                <a:spcPts val="0"/>
              </a:spcBef>
              <a:spcAft>
                <a:spcPts val="0"/>
              </a:spcAft>
              <a:buFontTx/>
              <a:buAutoNum type="arabicPeriod"/>
              <a:defRPr/>
            </a:pPr>
            <a:r>
              <a:rPr lang="en-US" dirty="0" smtClean="0"/>
              <a:t>Know why they are critical to your clinical and administrative documents used at your facility</a:t>
            </a:r>
          </a:p>
          <a:p>
            <a:pPr eaLnBrk="1" fontAlgn="auto" hangingPunct="1">
              <a:spcBef>
                <a:spcPts val="0"/>
              </a:spcBef>
              <a:spcAft>
                <a:spcPts val="0"/>
              </a:spcAf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Basic TIU Parameters is an option that allows the user to enter the basic, or general parameters which govern the behavior of the Text Integration Utilities.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you select the Basic TIU Parameters option, you will get a screen like this one.  To get started you will have to:</a:t>
            </a:r>
          </a:p>
          <a:p>
            <a:pPr eaLnBrk="1" hangingPunct="1">
              <a:spcBef>
                <a:spcPct val="0"/>
              </a:spcBef>
            </a:pPr>
            <a:endParaRPr lang="en-US" smtClean="0"/>
          </a:p>
          <a:p>
            <a:pPr eaLnBrk="1" hangingPunct="1">
              <a:spcBef>
                <a:spcPct val="0"/>
              </a:spcBef>
            </a:pPr>
            <a:r>
              <a:rPr lang="en-US" b="1" smtClean="0"/>
              <a:t>Select INSTITUTION</a:t>
            </a:r>
            <a:r>
              <a:rPr lang="en-US" smtClean="0"/>
              <a:t>:    SOUTH TEXAS HCS.,  (</a:t>
            </a:r>
            <a:r>
              <a:rPr lang="en-US" b="1" smtClean="0"/>
              <a:t>If you have multiple sites that you are working with, you can simply select them all at this time.)</a:t>
            </a:r>
          </a:p>
          <a:p>
            <a:pPr eaLnBrk="1" hangingPunct="1">
              <a:spcBef>
                <a:spcPct val="0"/>
              </a:spcBef>
            </a:pPr>
            <a:endParaRPr lang="en-US" smtClean="0"/>
          </a:p>
          <a:p>
            <a:pPr eaLnBrk="1" hangingPunct="1">
              <a:spcBef>
                <a:spcPct val="0"/>
              </a:spcBef>
            </a:pPr>
            <a:r>
              <a:rPr lang="en-US" b="1" smtClean="0"/>
              <a:t>ENABLE ELECTRONIC SIGNATURE:</a:t>
            </a:r>
            <a:r>
              <a:rPr lang="en-US" smtClean="0"/>
              <a:t> YES//  (</a:t>
            </a:r>
            <a:r>
              <a:rPr lang="en-US" b="1" smtClean="0"/>
              <a:t>which means you will be prompted to enter your electronic signature</a:t>
            </a:r>
            <a:r>
              <a:rPr lang="en-US" smtClean="0"/>
              <a:t>)</a:t>
            </a:r>
          </a:p>
          <a:p>
            <a:pPr eaLnBrk="1" hangingPunct="1">
              <a:spcBef>
                <a:spcPct val="0"/>
              </a:spcBef>
            </a:pPr>
            <a:endParaRPr lang="en-US" b="1" smtClean="0"/>
          </a:p>
          <a:p>
            <a:pPr eaLnBrk="1" hangingPunct="1">
              <a:spcBef>
                <a:spcPct val="0"/>
              </a:spcBef>
            </a:pPr>
            <a:r>
              <a:rPr lang="en-US" b="1" smtClean="0"/>
              <a:t>ENABLE NOTIFICATIONS DATE</a:t>
            </a:r>
            <a:r>
              <a:rPr lang="en-US" smtClean="0"/>
              <a:t>: MAY 26,1998//  </a:t>
            </a:r>
            <a:r>
              <a:rPr lang="en-US" b="1" smtClean="0"/>
              <a:t>Note that This date indicates to TIU when to begin sending signature notifications  (available/overdue for signature) to expected signers/cosigners. Notifications are sent beginning on this date, and only for documents</a:t>
            </a:r>
          </a:p>
          <a:p>
            <a:pPr eaLnBrk="1" hangingPunct="1">
              <a:spcBef>
                <a:spcPct val="0"/>
              </a:spcBef>
            </a:pPr>
            <a:r>
              <a:rPr lang="en-US" b="1" smtClean="0"/>
              <a:t>entered on/after this date.</a:t>
            </a:r>
          </a:p>
          <a:p>
            <a:pPr eaLnBrk="1" hangingPunct="1">
              <a:spcBef>
                <a:spcPct val="0"/>
              </a:spcBef>
            </a:pPr>
            <a:endParaRPr lang="en-US" b="1" smtClean="0"/>
          </a:p>
          <a:p>
            <a:pPr eaLnBrk="1" hangingPunct="1">
              <a:spcBef>
                <a:spcPct val="0"/>
              </a:spcBef>
            </a:pPr>
            <a:r>
              <a:rPr lang="en-US" b="1" smtClean="0"/>
              <a:t>GRACE PERIOD FOR SIGNATURE</a:t>
            </a:r>
            <a:r>
              <a:rPr lang="en-US" smtClean="0"/>
              <a:t>: 5// This is the number of days following transcription before an author or attending Physician is notified of a deficiency.  If no grace period is entered, clinicians are not notified of overdue signatures.</a:t>
            </a:r>
            <a:endParaRPr lang="en-US" sz="1800" smtClean="0"/>
          </a:p>
          <a:p>
            <a:pPr eaLnBrk="1" hangingPunct="1">
              <a:spcBef>
                <a:spcPct val="0"/>
              </a:spcBef>
            </a:pPr>
            <a:endParaRPr lang="en-US" b="1" smtClean="0"/>
          </a:p>
          <a:p>
            <a:pPr eaLnBrk="1" hangingPunct="1">
              <a:spcBef>
                <a:spcPct val="0"/>
              </a:spcBef>
            </a:pPr>
            <a:r>
              <a:rPr lang="en-US" b="1" smtClean="0"/>
              <a:t>FUTURE APPOINTMENT RANGE</a:t>
            </a:r>
            <a:r>
              <a:rPr lang="en-US" smtClean="0"/>
              <a:t>: This parameter determines how far in advance a future appointment may be selected when entering a document for outpatient care.</a:t>
            </a:r>
            <a:endParaRPr lang="en-US" sz="1800" smtClean="0"/>
          </a:p>
          <a:p>
            <a:pPr eaLnBrk="1" hangingPunct="1">
              <a:spcBef>
                <a:spcPct val="0"/>
              </a:spcBef>
            </a:pPr>
            <a:endParaRPr lang="en-US" b="1" smtClean="0"/>
          </a:p>
          <a:p>
            <a:pPr eaLnBrk="1" hangingPunct="1">
              <a:spcBef>
                <a:spcPct val="0"/>
              </a:spcBef>
            </a:pPr>
            <a:r>
              <a:rPr lang="en-US" b="1" smtClean="0"/>
              <a:t>CHARACTERS PER LINE: 60</a:t>
            </a:r>
            <a:r>
              <a:rPr lang="en-US" smtClean="0"/>
              <a:t>// This value (default 60) is divided into the total number of 'actual‘ characters in a given transcribed document to derive the line count for that document.  By 'actual' characters, we mean all printable ASCII characters, with multiple white space characters stripped. This prevents transcriptionists from "stuffing" line counts by adding white space.</a:t>
            </a:r>
            <a:endParaRPr lang="en-US" sz="1800" smtClean="0"/>
          </a:p>
          <a:p>
            <a:pPr eaLnBrk="1" hangingPunct="1">
              <a:spcBef>
                <a:spcPct val="0"/>
              </a:spcBef>
            </a:pPr>
            <a:endParaRPr lang="en-US" b="1" smtClean="0"/>
          </a:p>
          <a:p>
            <a:pPr eaLnBrk="1" hangingPunct="1">
              <a:spcBef>
                <a:spcPct val="0"/>
              </a:spcBef>
            </a:pPr>
            <a:r>
              <a:rPr lang="en-US" b="1" smtClean="0"/>
              <a:t>OPTIMIZE LIST BUILDING FOR: </a:t>
            </a:r>
            <a:r>
              <a:rPr lang="en-US" smtClean="0"/>
              <a:t>performance// This parameter determines whether or not TIU list building functions invoke business rules, excluding from the list any documents the user is not authorized to see.  Checking business rules in this way optimizes list building for security.  It may be costly in terms of performance.</a:t>
            </a:r>
          </a:p>
          <a:p>
            <a:pPr eaLnBrk="1" hangingPunct="1">
              <a:spcBef>
                <a:spcPct val="0"/>
              </a:spcBef>
            </a:pPr>
            <a:r>
              <a:rPr lang="en-US" smtClean="0"/>
              <a:t>         </a:t>
            </a:r>
          </a:p>
          <a:p>
            <a:pPr eaLnBrk="1" hangingPunct="1">
              <a:spcBef>
                <a:spcPct val="0"/>
              </a:spcBef>
            </a:pPr>
            <a:r>
              <a:rPr lang="en-US" smtClean="0"/>
              <a:t>        When optimized for performance (the default behavior of TIU), business rules excluding notes from view are bypassed when building lists of documents.</a:t>
            </a:r>
          </a:p>
          <a:p>
            <a:pPr eaLnBrk="1" hangingPunct="1">
              <a:spcBef>
                <a:spcPct val="0"/>
              </a:spcBef>
            </a:pPr>
            <a:r>
              <a:rPr lang="en-US" smtClean="0"/>
              <a:t>         </a:t>
            </a:r>
          </a:p>
          <a:p>
            <a:pPr eaLnBrk="1" hangingPunct="1">
              <a:spcBef>
                <a:spcPct val="0"/>
              </a:spcBef>
            </a:pPr>
            <a:r>
              <a:rPr lang="en-US" smtClean="0"/>
              <a:t>NOTE: This applies only to lists: when an unauthorized user attempts to view the contents of a document from the resulting list, he is prevented from doing so, with the following explanation:</a:t>
            </a:r>
          </a:p>
          <a:p>
            <a:pPr eaLnBrk="1" hangingPunct="1">
              <a:spcBef>
                <a:spcPct val="0"/>
              </a:spcBef>
            </a:pPr>
            <a:r>
              <a:rPr lang="en-US" smtClean="0"/>
              <a:t>         </a:t>
            </a:r>
          </a:p>
          <a:p>
            <a:pPr eaLnBrk="1" hangingPunct="1">
              <a:spcBef>
                <a:spcPct val="0"/>
              </a:spcBef>
            </a:pPr>
            <a:r>
              <a:rPr lang="en-US" smtClean="0"/>
              <a:t>        Reviewing Item #1   You may not VIEW this UNSIGNED NURSE'S NOTE.</a:t>
            </a:r>
          </a:p>
          <a:p>
            <a:pPr eaLnBrk="1" hangingPunct="1">
              <a:spcBef>
                <a:spcPct val="0"/>
              </a:spcBef>
            </a:pPr>
            <a:r>
              <a:rPr lang="en-US" smtClean="0"/>
              <a:t>         </a:t>
            </a:r>
          </a:p>
          <a:p>
            <a:pPr eaLnBrk="1" hangingPunct="1">
              <a:spcBef>
                <a:spcPct val="0"/>
              </a:spcBef>
            </a:pPr>
            <a:endParaRPr lang="en-US" sz="1800" smtClean="0"/>
          </a:p>
          <a:p>
            <a:pPr eaLnBrk="1" hangingPunct="1">
              <a:spcBef>
                <a:spcPct val="0"/>
              </a:spcBef>
            </a:pPr>
            <a:r>
              <a:rPr lang="en-US" b="1" smtClean="0"/>
              <a:t>SUPPRESS REVIEW NOTES PROMPT: YES</a:t>
            </a:r>
            <a:r>
              <a:rPr lang="en-US" smtClean="0"/>
              <a:t>// Applies to Progress Notes only.  When this parameter is set to YES, TIU suppresses the prompt which asks if the user wishes to see available progress notes before entering a new note.  This parameter is overridden by the Personal Preference of the same name.  If neither parameter is entered, the “Review Notes” prompt is NOT suppressed.</a:t>
            </a:r>
          </a:p>
          <a:p>
            <a:pPr eaLnBrk="1" hangingPunct="1">
              <a:spcBef>
                <a:spcPct val="0"/>
              </a:spcBef>
            </a:pPr>
            <a:endParaRPr lang="en-US" sz="1800" smtClean="0"/>
          </a:p>
          <a:p>
            <a:pPr eaLnBrk="1" hangingPunct="1">
              <a:spcBef>
                <a:spcPct val="0"/>
              </a:spcBef>
            </a:pPr>
            <a:r>
              <a:rPr lang="en-US" b="1" smtClean="0"/>
              <a:t>DEFAULT PRIMARY PROVIDER: AUTHOR (IF PROVIDER)// </a:t>
            </a:r>
            <a:r>
              <a:rPr lang="en-US" smtClean="0"/>
              <a:t>This parameter determines the behavior of the Primary Provider prompt for a standalone encounter.   If the parameter has no value, the prompt has no default. If the parameter has value 0, the user is not prompted for primary provider. If the parameter has value 1, the default for the Primary Provider prompt is the site's default provider for the given location.  If the parameter has value 2, the default is the author if the author is a provider; if the author is not a provider, the prompt has no default.</a:t>
            </a:r>
          </a:p>
          <a:p>
            <a:pPr eaLnBrk="1" hangingPunct="1">
              <a:spcBef>
                <a:spcPct val="0"/>
              </a:spcBef>
            </a:pPr>
            <a:r>
              <a:rPr lang="en-US"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Modify Upload Parameters </a:t>
            </a:r>
            <a:r>
              <a:rPr lang="en-US" dirty="0" smtClean="0"/>
              <a:t>- This option allows the definition and modification of parameters for the batch upload of documents into DHCP or VistA</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is what you will see when you log into modify upload parameters.  I will not go through each of these prompts but you will notice that they are set to default to what is set in your system.  But on the next slide I will show you how you can get additional information on each of these prompts.</a:t>
            </a:r>
          </a:p>
          <a:p>
            <a:pPr marL="228600" indent="-228600" eaLnBrk="1" fontAlgn="auto" hangingPunct="1">
              <a:spcBef>
                <a:spcPts val="0"/>
              </a:spcBef>
              <a:spcAft>
                <a:spcPts val="0"/>
              </a:spcAft>
              <a:buFontTx/>
              <a:buAutoNum type="arabicPlain" startAt="2"/>
              <a:defRPr/>
            </a:pPr>
            <a:endParaRPr lang="en-US" dirty="0" smtClean="0"/>
          </a:p>
          <a:p>
            <a:pPr marL="228600" indent="-228600" eaLnBrk="1" fontAlgn="auto" hangingPunct="1">
              <a:spcBef>
                <a:spcPts val="0"/>
              </a:spcBef>
              <a:spcAft>
                <a:spcPts val="0"/>
              </a:spcAft>
              <a:buFontTx/>
              <a:buAutoNum type="arabicPlain" startAt="2"/>
              <a:defRPr/>
            </a:pPr>
            <a:r>
              <a:rPr lang="en-US" dirty="0" smtClean="0"/>
              <a:t>Modify Upload Parameters –</a:t>
            </a:r>
          </a:p>
          <a:p>
            <a:pPr eaLnBrk="1" fontAlgn="auto" hangingPunct="1">
              <a:spcBef>
                <a:spcPts val="0"/>
              </a:spcBef>
              <a:spcAft>
                <a:spcPts val="0"/>
              </a:spcAft>
              <a:defRPr/>
            </a:pPr>
            <a:r>
              <a:rPr lang="en-US" dirty="0" smtClean="0"/>
              <a:t>Select INSTITUTION:    SOUTH TEXAS HCS</a:t>
            </a:r>
          </a:p>
          <a:p>
            <a:pPr lvl="1" eaLnBrk="1" fontAlgn="auto" hangingPunct="1">
              <a:spcBef>
                <a:spcPts val="0"/>
              </a:spcBef>
              <a:spcAft>
                <a:spcPts val="0"/>
              </a:spcAft>
              <a:defRPr/>
            </a:pPr>
            <a:r>
              <a:rPr lang="en-US" dirty="0" smtClean="0"/>
              <a:t>ASCII UPLOAD SOURCE: remote computer// </a:t>
            </a:r>
          </a:p>
          <a:p>
            <a:pPr lvl="1" eaLnBrk="1" fontAlgn="auto" hangingPunct="1">
              <a:spcBef>
                <a:spcPts val="0"/>
              </a:spcBef>
              <a:spcAft>
                <a:spcPts val="0"/>
              </a:spcAft>
              <a:defRPr/>
            </a:pPr>
            <a:r>
              <a:rPr lang="en-US" dirty="0" smtClean="0"/>
              <a:t>UPLOAD PROTOCOL: KERMIT// </a:t>
            </a:r>
          </a:p>
          <a:p>
            <a:pPr lvl="1" eaLnBrk="1" fontAlgn="auto" hangingPunct="1">
              <a:spcBef>
                <a:spcPts val="0"/>
              </a:spcBef>
              <a:spcAft>
                <a:spcPts val="0"/>
              </a:spcAft>
              <a:defRPr/>
            </a:pPr>
            <a:r>
              <a:rPr lang="en-US" dirty="0" smtClean="0"/>
              <a:t>UPLOAD HEADER FORMAT: captioned// </a:t>
            </a:r>
          </a:p>
          <a:p>
            <a:pPr lvl="1" eaLnBrk="1" fontAlgn="auto" hangingPunct="1">
              <a:spcBef>
                <a:spcPts val="0"/>
              </a:spcBef>
              <a:spcAft>
                <a:spcPts val="0"/>
              </a:spcAft>
              <a:defRPr/>
            </a:pPr>
            <a:r>
              <a:rPr lang="en-US" dirty="0" smtClean="0"/>
              <a:t>RECORD HEADER SIGNAL: $HDR// </a:t>
            </a:r>
          </a:p>
          <a:p>
            <a:pPr lvl="1" eaLnBrk="1" fontAlgn="auto" hangingPunct="1">
              <a:spcBef>
                <a:spcPts val="0"/>
              </a:spcBef>
              <a:spcAft>
                <a:spcPts val="0"/>
              </a:spcAft>
              <a:defRPr/>
            </a:pPr>
            <a:r>
              <a:rPr lang="en-US" dirty="0" smtClean="0"/>
              <a:t>BEGIN REPORT TEXT SIGNAL: $TXT// </a:t>
            </a:r>
          </a:p>
          <a:p>
            <a:pPr lvl="1" eaLnBrk="1" fontAlgn="auto" hangingPunct="1">
              <a:spcBef>
                <a:spcPts val="0"/>
              </a:spcBef>
              <a:spcAft>
                <a:spcPts val="0"/>
              </a:spcAft>
              <a:defRPr/>
            </a:pPr>
            <a:r>
              <a:rPr lang="en-US" dirty="0" smtClean="0"/>
              <a:t>RUN UPLOAD FILER IN FOREGROUND: YES// </a:t>
            </a:r>
          </a:p>
          <a:p>
            <a:pPr lvl="1" eaLnBrk="1" fontAlgn="auto" hangingPunct="1">
              <a:spcBef>
                <a:spcPts val="0"/>
              </a:spcBef>
              <a:spcAft>
                <a:spcPts val="0"/>
              </a:spcAft>
              <a:defRPr/>
            </a:pPr>
            <a:r>
              <a:rPr lang="en-US" dirty="0" smtClean="0"/>
              <a:t> </a:t>
            </a:r>
          </a:p>
          <a:p>
            <a:pPr lvl="1" eaLnBrk="1" fontAlgn="auto" hangingPunct="1">
              <a:spcBef>
                <a:spcPts val="0"/>
              </a:spcBef>
              <a:spcAft>
                <a:spcPts val="0"/>
              </a:spcAft>
              <a:defRPr/>
            </a:pPr>
            <a:r>
              <a:rPr lang="en-US" dirty="0" smtClean="0"/>
              <a:t>Now Select upload error alert recipients:</a:t>
            </a:r>
          </a:p>
          <a:p>
            <a:pPr lvl="1" eaLnBrk="1" fontAlgn="auto" hangingPunct="1">
              <a:spcBef>
                <a:spcPts val="0"/>
              </a:spcBef>
              <a:spcAft>
                <a:spcPts val="0"/>
              </a:spcAft>
              <a:defRPr/>
            </a:pPr>
            <a:r>
              <a:rPr lang="en-US" dirty="0" smtClean="0"/>
              <a:t> </a:t>
            </a:r>
          </a:p>
          <a:p>
            <a:pPr lvl="1" eaLnBrk="1" fontAlgn="auto" hangingPunct="1">
              <a:spcBef>
                <a:spcPts val="0"/>
              </a:spcBef>
              <a:spcAft>
                <a:spcPts val="0"/>
              </a:spcAft>
              <a:defRPr/>
            </a:pPr>
            <a:r>
              <a:rPr lang="en-US" dirty="0" smtClean="0"/>
              <a:t>Select ALERT RECIPIENT</a:t>
            </a:r>
            <a:r>
              <a:rPr lang="en-US" smtClean="0"/>
              <a:t>: </a:t>
            </a:r>
            <a:r>
              <a:rPr lang="en-US" smtClean="0"/>
              <a:t>HUGHES,</a:t>
            </a:r>
            <a:r>
              <a:rPr lang="en-US" baseline="0" smtClean="0"/>
              <a:t> RIKKITA Y</a:t>
            </a:r>
            <a:r>
              <a:rPr lang="en-US" smtClean="0"/>
              <a:t>// </a:t>
            </a:r>
            <a:endParaRPr lang="en-US" dirty="0" smtClean="0"/>
          </a:p>
          <a:p>
            <a:pPr lvl="1" eaLnBrk="1" fontAlgn="auto" hangingPunct="1">
              <a:spcBef>
                <a:spcPts val="0"/>
              </a:spcBef>
              <a:spcAft>
                <a:spcPts val="0"/>
              </a:spcAft>
              <a:defRPr/>
            </a:pPr>
            <a:r>
              <a:rPr lang="en-US" dirty="0" smtClean="0"/>
              <a:t>Now edit the DOCUMENT DEFINITION file: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beauty of Vista is that you can always enter a “?” at a prompt to gain information about that option and what it will allow you to do. </a:t>
            </a:r>
          </a:p>
          <a:p>
            <a:pPr eaLnBrk="1" hangingPunct="1">
              <a:spcBef>
                <a:spcPct val="0"/>
              </a:spcBef>
            </a:pPr>
            <a:endParaRPr lang="en-US" smtClean="0"/>
          </a:p>
          <a:p>
            <a:pPr eaLnBrk="1" hangingPunct="1">
              <a:spcBef>
                <a:spcPct val="0"/>
              </a:spcBef>
            </a:pPr>
            <a:r>
              <a:rPr lang="en-US" smtClean="0"/>
              <a:t>If you enter two “??”s then you will get additional information as you can see from the demonstration shown.</a:t>
            </a:r>
          </a:p>
          <a:p>
            <a:pPr eaLnBrk="1" hangingPunct="1">
              <a:spcBef>
                <a:spcPct val="0"/>
              </a:spcBef>
            </a:pPr>
            <a:endParaRPr lang="en-US" smtClean="0"/>
          </a:p>
          <a:p>
            <a:pPr eaLnBrk="1" hangingPunct="1">
              <a:spcBef>
                <a:spcPct val="0"/>
              </a:spcBef>
            </a:pPr>
            <a:r>
              <a:rPr lang="en-US" smtClean="0"/>
              <a:t>Lets go to our next option.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Document Parameter Edit</a:t>
            </a:r>
          </a:p>
          <a:p>
            <a:pPr eaLnBrk="1" hangingPunct="1">
              <a:spcBef>
                <a:spcPct val="0"/>
              </a:spcBef>
            </a:pPr>
            <a:endParaRPr lang="en-US" dirty="0" smtClean="0"/>
          </a:p>
          <a:p>
            <a:pPr eaLnBrk="1" hangingPunct="1">
              <a:spcBef>
                <a:spcPct val="0"/>
              </a:spcBef>
            </a:pPr>
            <a:r>
              <a:rPr lang="en-US" dirty="0" smtClean="0"/>
              <a:t>This option lets you enter the parameters that apply to specific documents (i.e., Titles), or groups of documents (i.e., Classes, or Document Classes).</a:t>
            </a:r>
          </a:p>
          <a:p>
            <a:pPr eaLnBrk="1" hangingPunct="1">
              <a:spcBef>
                <a:spcPct val="0"/>
              </a:spcBef>
            </a:pPr>
            <a:endParaRPr lang="en-US" dirty="0" smtClean="0"/>
          </a:p>
          <a:p>
            <a:pPr eaLnBrk="1" hangingPunct="1">
              <a:spcBef>
                <a:spcPct val="0"/>
              </a:spcBef>
            </a:pPr>
            <a:r>
              <a:rPr lang="en-US" dirty="0" smtClean="0"/>
              <a:t>On the next slide you will see some of the parameters that you can apply to specific documents.</a:t>
            </a:r>
          </a:p>
          <a:p>
            <a:pPr eaLnBrk="1" hangingPunct="1">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b="1" u="sng" dirty="0" smtClean="0"/>
              <a:t>I will Highlight key points on this slide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 have chosen to demonstrate a GI Result (Form Letter)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REQUIRE RELEASE is defaulted to NO</a:t>
            </a:r>
            <a:r>
              <a:rPr lang="en-US" dirty="0" smtClean="0"/>
              <a:t>// This parameter determines whether the person entering the document is required (and prompted) to release the document from a draft state upon exit from the entry/editing process.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Though designed for Discharge Summaries, release may be used for any kind of TIU document.</a:t>
            </a:r>
          </a:p>
          <a:p>
            <a:pPr eaLnBrk="1" fontAlgn="auto" hangingPunct="1">
              <a:spcBef>
                <a:spcPts val="0"/>
              </a:spcBef>
              <a:spcAft>
                <a:spcPts val="0"/>
              </a:spcAft>
              <a:defRPr/>
            </a:pPr>
            <a:endParaRPr lang="en-US" sz="1800" dirty="0" smtClean="0"/>
          </a:p>
          <a:p>
            <a:pPr eaLnBrk="1" fontAlgn="auto" hangingPunct="1">
              <a:spcBef>
                <a:spcPts val="0"/>
              </a:spcBef>
              <a:spcAft>
                <a:spcPts val="0"/>
              </a:spcAft>
              <a:defRPr/>
            </a:pPr>
            <a:r>
              <a:rPr lang="en-US" b="1" dirty="0" smtClean="0"/>
              <a:t>REQUIRE MAS VERIFICATION: NO// </a:t>
            </a:r>
            <a:r>
              <a:rPr lang="en-US" dirty="0" smtClean="0"/>
              <a:t>This parameter determines whether verification by MAS is required, prior to public access and signature of the document.</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Though designed for Discharge Summaries, verification may be used for any kind of TIU document, and is particularly helpful for documents that are uploaded from a transcription service.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Allowable values are: 0       NO</a:t>
            </a:r>
          </a:p>
          <a:p>
            <a:pPr eaLnBrk="1" fontAlgn="auto" hangingPunct="1">
              <a:spcBef>
                <a:spcPts val="0"/>
              </a:spcBef>
              <a:spcAft>
                <a:spcPts val="0"/>
              </a:spcAft>
              <a:defRPr/>
            </a:pPr>
            <a:r>
              <a:rPr lang="en-US" dirty="0" smtClean="0"/>
              <a:t>                               1       YES, ALWAYS</a:t>
            </a:r>
          </a:p>
          <a:p>
            <a:pPr eaLnBrk="1" fontAlgn="auto" hangingPunct="1">
              <a:spcBef>
                <a:spcPts val="0"/>
              </a:spcBef>
              <a:spcAft>
                <a:spcPts val="0"/>
              </a:spcAft>
              <a:defRPr/>
            </a:pPr>
            <a:r>
              <a:rPr lang="en-US" dirty="0" smtClean="0"/>
              <a:t>                               2       UPLOAD ONLY</a:t>
            </a:r>
          </a:p>
          <a:p>
            <a:pPr eaLnBrk="1" fontAlgn="auto" hangingPunct="1">
              <a:spcBef>
                <a:spcPts val="0"/>
              </a:spcBef>
              <a:spcAft>
                <a:spcPts val="0"/>
              </a:spcAft>
              <a:defRPr/>
            </a:pPr>
            <a:r>
              <a:rPr lang="en-US" dirty="0" smtClean="0"/>
              <a:t>                               3       DIRECT ENTRY ONLY</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Where 1 indicates that these documents require verification regardless of how they originate; </a:t>
            </a:r>
          </a:p>
          <a:p>
            <a:pPr eaLnBrk="1" fontAlgn="auto" hangingPunct="1">
              <a:spcBef>
                <a:spcPts val="0"/>
              </a:spcBef>
              <a:spcAft>
                <a:spcPts val="0"/>
              </a:spcAft>
              <a:defRPr/>
            </a:pPr>
            <a:r>
              <a:rPr lang="en-US" dirty="0" smtClean="0"/>
              <a:t>2 indicates that verification is required only when the documents are Uploaded; </a:t>
            </a:r>
          </a:p>
          <a:p>
            <a:pPr eaLnBrk="1" fontAlgn="auto" hangingPunct="1">
              <a:spcBef>
                <a:spcPts val="0"/>
              </a:spcBef>
              <a:spcAft>
                <a:spcPts val="0"/>
              </a:spcAft>
              <a:defRPr/>
            </a:pPr>
            <a:r>
              <a:rPr lang="en-US" dirty="0" smtClean="0"/>
              <a:t>and 3 indicates that verification is required only when documents are entered directly into VISTA.</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b="1" dirty="0" smtClean="0"/>
              <a:t>Once again you can utilize your “?” feature to gain additional information for each of these prompts?</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smtClean="0"/>
              <a:t>Now after you have finished setting up your document parameters you will be asked to:</a:t>
            </a:r>
          </a:p>
          <a:p>
            <a:pPr lvl="1" eaLnBrk="1" hangingPunct="1">
              <a:spcBef>
                <a:spcPct val="0"/>
              </a:spcBef>
            </a:pPr>
            <a:endParaRPr lang="en-US" smtClean="0"/>
          </a:p>
          <a:p>
            <a:pPr lvl="1" eaLnBrk="1" hangingPunct="1">
              <a:spcBef>
                <a:spcPct val="0"/>
              </a:spcBef>
            </a:pPr>
            <a:r>
              <a:rPr lang="en-US" smtClean="0"/>
              <a:t>Enter the USER CLASSES for which co-signature will be required: </a:t>
            </a:r>
            <a:r>
              <a:rPr lang="en-US" b="1" u="sng" smtClean="0"/>
              <a:t>You can list as many that apply</a:t>
            </a:r>
          </a:p>
          <a:p>
            <a:pPr lvl="1" eaLnBrk="1" hangingPunct="1">
              <a:spcBef>
                <a:spcPct val="0"/>
              </a:spcBef>
            </a:pPr>
            <a:r>
              <a:rPr lang="en-US" smtClean="0"/>
              <a:t> </a:t>
            </a:r>
          </a:p>
          <a:p>
            <a:pPr lvl="1" eaLnBrk="1" hangingPunct="1">
              <a:spcBef>
                <a:spcPct val="0"/>
              </a:spcBef>
            </a:pPr>
            <a:r>
              <a:rPr lang="en-US" smtClean="0"/>
              <a:t>Select USERS REQUIRING COSIGNATURE: </a:t>
            </a:r>
          </a:p>
          <a:p>
            <a:pPr lvl="1" eaLnBrk="1" hangingPunct="1">
              <a:spcBef>
                <a:spcPct val="0"/>
              </a:spcBef>
            </a:pPr>
            <a:r>
              <a:rPr lang="en-US" smtClean="0"/>
              <a:t> </a:t>
            </a:r>
          </a:p>
          <a:p>
            <a:pPr lvl="1" eaLnBrk="1" hangingPunct="1">
              <a:spcBef>
                <a:spcPct val="0"/>
              </a:spcBef>
            </a:pPr>
            <a:r>
              <a:rPr lang="en-US" smtClean="0"/>
              <a:t>Now enter the DIVISIONAL parameters: </a:t>
            </a:r>
            <a:r>
              <a:rPr lang="en-US" b="1" u="sng" smtClean="0"/>
              <a:t>(you can also enter as many locations that apply as well)</a:t>
            </a:r>
          </a:p>
          <a:p>
            <a:pPr lvl="1" eaLnBrk="1" hangingPunct="1">
              <a:spcBef>
                <a:spcPct val="0"/>
              </a:spcBef>
            </a:pPr>
            <a:r>
              <a:rPr lang="en-US" smtClean="0"/>
              <a:t> </a:t>
            </a:r>
          </a:p>
          <a:p>
            <a:pPr lvl="1" eaLnBrk="1" hangingPunct="1">
              <a:spcBef>
                <a:spcPct val="0"/>
              </a:spcBef>
            </a:pPr>
            <a:r>
              <a:rPr lang="en-US" smtClean="0"/>
              <a:t>Select DIVISION: AUDIE L MURPHY MEMORIAL VAMC// </a:t>
            </a:r>
          </a:p>
          <a:p>
            <a:pPr lvl="1" eaLnBrk="1" hangingPunct="1">
              <a:spcBef>
                <a:spcPct val="0"/>
              </a:spcBef>
            </a:pPr>
            <a:r>
              <a:rPr lang="en-US" smtClean="0"/>
              <a:t>  CHART COPY PRINTER: STXAGASTRO1PRT//  </a:t>
            </a:r>
            <a:r>
              <a:rPr lang="en-US" b="1" smtClean="0"/>
              <a:t>This is set for my defaulted printer</a:t>
            </a:r>
          </a:p>
          <a:p>
            <a:pPr lvl="1" eaLnBrk="1" hangingPunct="1">
              <a:spcBef>
                <a:spcPct val="0"/>
              </a:spcBef>
            </a:pPr>
            <a:r>
              <a:rPr lang="en-US" smtClean="0"/>
              <a:t>  STAT CHART COPY PRINTER: </a:t>
            </a:r>
          </a:p>
          <a:p>
            <a:pPr lvl="1" eaLnBrk="1" hangingPunct="1">
              <a:spcBef>
                <a:spcPct val="0"/>
              </a:spcBef>
            </a:pPr>
            <a:r>
              <a:rPr lang="en-US" smtClean="0"/>
              <a:t>Select DIVISION: </a:t>
            </a:r>
          </a:p>
          <a:p>
            <a:pPr lvl="1" eaLnBrk="1" hangingPunct="1">
              <a:spcBef>
                <a:spcPct val="0"/>
              </a:spcBef>
            </a:pPr>
            <a:r>
              <a:rPr lang="en-US" smtClean="0"/>
              <a:t> </a:t>
            </a:r>
          </a:p>
          <a:p>
            <a:pPr lvl="1" eaLnBrk="1" hangingPunct="1">
              <a:spcBef>
                <a:spcPct val="0"/>
              </a:spcBef>
            </a:pPr>
            <a:r>
              <a:rPr lang="en-US" smtClean="0"/>
              <a:t>If document is to be uploaded, specify Filing Alert Recipients:  </a:t>
            </a:r>
            <a:r>
              <a:rPr lang="en-US" b="1" smtClean="0"/>
              <a:t>This is where you would enter the name of the contact person for this document</a:t>
            </a:r>
          </a:p>
          <a:p>
            <a:pPr lvl="1" eaLnBrk="1" hangingPunct="1">
              <a:spcBef>
                <a:spcPct val="0"/>
              </a:spcBef>
            </a:pPr>
            <a:endParaRPr lang="en-US" smtClean="0"/>
          </a:p>
          <a:p>
            <a:pPr lvl="1" eaLnBrk="1" hangingPunct="1">
              <a:spcBef>
                <a:spcPct val="0"/>
              </a:spcBef>
            </a:pPr>
            <a:r>
              <a:rPr lang="en-US" smtClean="0"/>
              <a:t>Select FILING ALERT RECIPIENT: </a:t>
            </a:r>
          </a:p>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228600" indent="-228600" eaLnBrk="1" fontAlgn="auto" hangingPunct="1">
              <a:spcBef>
                <a:spcPts val="0"/>
              </a:spcBef>
              <a:spcAft>
                <a:spcPts val="0"/>
              </a:spcAft>
              <a:defRPr/>
            </a:pPr>
            <a:r>
              <a:rPr lang="en-US" dirty="0" smtClean="0"/>
              <a:t>Our fourth option is Progress Notes Batch Print Locations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Option is for entering hospital locations used for [TIU PRINT PN OUTPT LOC] and [TIU PRINT PN WARD] options. </a:t>
            </a:r>
          </a:p>
          <a:p>
            <a:pPr eaLnBrk="1" hangingPunct="1">
              <a:spcBef>
                <a:spcPct val="0"/>
              </a:spcBef>
            </a:pPr>
            <a:endParaRPr lang="en-US" smtClean="0"/>
          </a:p>
          <a:p>
            <a:pPr eaLnBrk="1" hangingPunct="1">
              <a:spcBef>
                <a:spcPct val="0"/>
              </a:spcBef>
            </a:pPr>
            <a:r>
              <a:rPr lang="en-US" smtClean="0"/>
              <a:t>If locations are not entered in this file they will not be selectable from these options.</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Now before we go any further I would like to ask a poll question.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 many of you viewing this presentation today have been a Clinical Applications Coordinator for:</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lphaUcPeriod"/>
              <a:defRPr/>
            </a:pPr>
            <a:r>
              <a:rPr lang="en-US" dirty="0" smtClean="0"/>
              <a:t>Less than 1 year</a:t>
            </a:r>
          </a:p>
          <a:p>
            <a:pPr marL="228600" indent="-228600" eaLnBrk="1" fontAlgn="auto" hangingPunct="1">
              <a:spcBef>
                <a:spcPts val="0"/>
              </a:spcBef>
              <a:spcAft>
                <a:spcPts val="0"/>
              </a:spcAft>
              <a:buFontTx/>
              <a:buAutoNum type="alphaUcPeriod"/>
              <a:defRPr/>
            </a:pPr>
            <a:r>
              <a:rPr lang="en-US" dirty="0" smtClean="0"/>
              <a:t>1 - 4 years</a:t>
            </a:r>
          </a:p>
          <a:p>
            <a:pPr marL="228600" indent="-228600" eaLnBrk="1" fontAlgn="auto" hangingPunct="1">
              <a:spcBef>
                <a:spcPts val="0"/>
              </a:spcBef>
              <a:spcAft>
                <a:spcPts val="0"/>
              </a:spcAft>
              <a:buFontTx/>
              <a:buAutoNum type="alphaUcPeriod"/>
              <a:defRPr/>
            </a:pPr>
            <a:r>
              <a:rPr lang="en-US" dirty="0" smtClean="0"/>
              <a:t>5 years</a:t>
            </a:r>
          </a:p>
          <a:p>
            <a:pPr marL="228600" indent="-228600" eaLnBrk="1" fontAlgn="auto" hangingPunct="1">
              <a:spcBef>
                <a:spcPts val="0"/>
              </a:spcBef>
              <a:spcAft>
                <a:spcPts val="0"/>
              </a:spcAft>
              <a:buFontTx/>
              <a:buAutoNum type="alphaUcPeriod"/>
              <a:defRPr/>
            </a:pPr>
            <a:r>
              <a:rPr lang="en-US" dirty="0" smtClean="0"/>
              <a:t>Over 5 years</a:t>
            </a:r>
          </a:p>
          <a:p>
            <a:pPr marL="228600" indent="-228600" eaLnBrk="1" fontAlgn="auto" hangingPunct="1">
              <a:spcBef>
                <a:spcPts val="0"/>
              </a:spcBef>
              <a:spcAft>
                <a:spcPts val="0"/>
              </a:spcAft>
              <a:buFontTx/>
              <a:buAutoNum type="alphaUcPeriod"/>
              <a:defRPr/>
            </a:pPr>
            <a:r>
              <a:rPr lang="en-US" dirty="0" smtClean="0"/>
              <a:t>Other</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reason for this question is to give me a feel for who my target audience is and where I my area of concentration will be for this presentation.  I want to ensure that I will assist you with meeting the objectives for this class.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 will give you a few more moments to select your answer.</a:t>
            </a:r>
          </a:p>
          <a:p>
            <a:pPr eaLnBrk="1" fontAlgn="auto" hangingPunct="1">
              <a:spcBef>
                <a:spcPts val="0"/>
              </a:spcBef>
              <a:spcAft>
                <a:spcPts val="0"/>
              </a:spcAft>
              <a:defRPr/>
            </a:pPr>
            <a:endParaRPr lang="en-US"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8CAFED5-9DCD-4188-81FA-9ABAA5B39AE4}"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smtClean="0"/>
              <a:t>Now lets look at this option as it will appear on your screen and let me Highlight a few key points for you</a:t>
            </a:r>
          </a:p>
          <a:p>
            <a:pPr eaLnBrk="1" hangingPunct="1">
              <a:spcBef>
                <a:spcPct val="0"/>
              </a:spcBef>
            </a:pPr>
            <a:endParaRPr lang="en-US" smtClean="0"/>
          </a:p>
          <a:p>
            <a:pPr lvl="1" eaLnBrk="1" hangingPunct="1">
              <a:spcBef>
                <a:spcPct val="0"/>
              </a:spcBef>
            </a:pPr>
            <a:r>
              <a:rPr lang="en-US" smtClean="0"/>
              <a:t>As you can see from the first prompt I took the default of “No” for adding the 1 Floor Radiology as my printing location and I used the “?” feature to find out exactly what is required at this prompt and it sent me back to the top menu/prompt.</a:t>
            </a:r>
          </a:p>
          <a:p>
            <a:pPr lvl="1" eaLnBrk="1" hangingPunct="1">
              <a:spcBef>
                <a:spcPct val="0"/>
              </a:spcBef>
            </a:pPr>
            <a:endParaRPr lang="en-US" smtClean="0"/>
          </a:p>
          <a:p>
            <a:pPr lvl="1" eaLnBrk="1" hangingPunct="1">
              <a:spcBef>
                <a:spcPct val="0"/>
              </a:spcBef>
            </a:pPr>
            <a:r>
              <a:rPr lang="en-US" smtClean="0"/>
              <a:t>In the second example I entered “Y” for Yes to add the 1 Floor Radiology as my printing location and you will notice that it moved me to the next prompt to enter my default printer.</a:t>
            </a:r>
          </a:p>
          <a:p>
            <a:pPr lvl="1" eaLnBrk="1" hangingPunct="1">
              <a:spcBef>
                <a:spcPct val="0"/>
              </a:spcBef>
            </a:pPr>
            <a:endParaRPr lang="en-US" smtClean="0"/>
          </a:p>
          <a:p>
            <a:pPr lvl="1" eaLnBrk="1" hangingPunct="1">
              <a:spcBef>
                <a:spcPct val="0"/>
              </a:spcBef>
            </a:pPr>
            <a:r>
              <a:rPr lang="en-US" smtClean="0"/>
              <a:t>I also have the option to exclude any printers that I do not want to print notes to, such as printers that are not in a secure location.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Our last option under the TIU Parameters Menu is Division Progress Notes Print Parameters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with this option you can schedule your PNs to print at a Division level.</a:t>
            </a:r>
          </a:p>
          <a:p>
            <a:pPr eaLnBrk="1" hangingPunct="1">
              <a:spcBef>
                <a:spcPct val="0"/>
              </a:spcBef>
            </a:pPr>
            <a:endParaRPr lang="en-US" smtClean="0"/>
          </a:p>
          <a:p>
            <a:pPr eaLnBrk="1" hangingPunct="1">
              <a:spcBef>
                <a:spcPct val="0"/>
              </a:spcBef>
            </a:pPr>
            <a:r>
              <a:rPr lang="en-US" b="1" smtClean="0"/>
              <a:t>Select Division for PNS Outpatient Batch Print:  AUDIE L MURPHY MEMORIAL VAMC</a:t>
            </a:r>
          </a:p>
          <a:p>
            <a:pPr eaLnBrk="1" hangingPunct="1">
              <a:spcBef>
                <a:spcPct val="0"/>
              </a:spcBef>
            </a:pPr>
            <a:endParaRPr lang="en-US" b="1" smtClean="0"/>
          </a:p>
          <a:p>
            <a:pPr eaLnBrk="1" hangingPunct="1">
              <a:spcBef>
                <a:spcPct val="0"/>
              </a:spcBef>
            </a:pPr>
            <a:r>
              <a:rPr lang="en-US" b="1" smtClean="0"/>
              <a:t>LOCATION TO PRINT ON FOOTER</a:t>
            </a:r>
            <a:r>
              <a:rPr lang="en-US" smtClean="0"/>
              <a:t>: STVHCS - ALMD//  You may enter a new TIU DIVISION PRINT PARAMETERS, Notes for all locations under this division will print unless they are not excepted in the TIU PRINT PARAMETERS file (#8925.93) in field #3.</a:t>
            </a:r>
          </a:p>
          <a:p>
            <a:pPr eaLnBrk="1" hangingPunct="1">
              <a:spcBef>
                <a:spcPct val="0"/>
              </a:spcBef>
            </a:pPr>
            <a:endParaRPr lang="en-US" sz="1800" smtClean="0"/>
          </a:p>
          <a:p>
            <a:pPr eaLnBrk="1" hangingPunct="1">
              <a:spcBef>
                <a:spcPct val="0"/>
              </a:spcBef>
            </a:pPr>
            <a:r>
              <a:rPr lang="en-US" b="1" smtClean="0"/>
              <a:t>PROGRESS NOTES BATCH PRINTER</a:t>
            </a:r>
            <a:r>
              <a:rPr lang="en-US" smtClean="0"/>
              <a:t>:  this printer will be presented as the default printer when printing out your progress notes.</a:t>
            </a:r>
          </a:p>
          <a:p>
            <a:pPr eaLnBrk="1" hangingPunct="1">
              <a:spcBef>
                <a:spcPct val="0"/>
              </a:spcBef>
            </a:pPr>
            <a:r>
              <a:rPr lang="en-US"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our second Option under the TIU Maintenance Menu is the:  </a:t>
            </a:r>
          </a:p>
          <a:p>
            <a:pPr eaLnBrk="1" hangingPunct="1">
              <a:spcBef>
                <a:spcPct val="0"/>
              </a:spcBef>
            </a:pPr>
            <a:endParaRPr lang="en-US" smtClean="0"/>
          </a:p>
          <a:p>
            <a:pPr eaLnBrk="1" hangingPunct="1">
              <a:spcBef>
                <a:spcPct val="0"/>
              </a:spcBef>
            </a:pPr>
            <a:r>
              <a:rPr lang="en-US" b="1" smtClean="0"/>
              <a:t>Document Definition menu </a:t>
            </a:r>
            <a:r>
              <a:rPr lang="en-US" smtClean="0"/>
              <a:t>for Managers/OIT staff lets you create new entries, delete appropriate entries, copy entries, and edit entries, including Technical M fields and Upload fields.   Editing Exception: National Standard entries cannot be edited/deleted on ANY menu.</a:t>
            </a:r>
          </a:p>
          <a:p>
            <a:pPr eaLnBrk="1" hangingPunct="1">
              <a:spcBef>
                <a:spcPct val="0"/>
              </a:spcBef>
            </a:pPr>
            <a:endParaRPr lang="en-US" smtClean="0"/>
          </a:p>
          <a:p>
            <a:pPr eaLnBrk="1" hangingPunct="1">
              <a:spcBef>
                <a:spcPct val="0"/>
              </a:spcBef>
            </a:pPr>
            <a:r>
              <a:rPr lang="en-US" smtClean="0"/>
              <a:t>For the purpose of this training today I have listed just a few of the Documents Classes that you would have in your system.</a:t>
            </a:r>
          </a:p>
          <a:p>
            <a:pPr eaLnBrk="1" hangingPunct="1">
              <a:spcBef>
                <a:spcPct val="0"/>
              </a:spcBef>
            </a:pPr>
            <a:r>
              <a:rPr lang="en-US" smtClean="0"/>
              <a:t>      </a:t>
            </a:r>
          </a:p>
          <a:p>
            <a:pPr eaLnBrk="1" hangingPunct="1">
              <a:spcBef>
                <a:spcPct val="0"/>
              </a:spcBef>
            </a:pPr>
            <a:r>
              <a:rPr lang="en-US"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eaLnBrk="1" fontAlgn="auto" hangingPunct="1">
              <a:spcBef>
                <a:spcPts val="0"/>
              </a:spcBef>
              <a:spcAft>
                <a:spcPts val="0"/>
              </a:spcAft>
              <a:defRPr/>
            </a:pPr>
            <a:r>
              <a:rPr lang="en-US" dirty="0" smtClean="0"/>
              <a:t>The Manager menu overrides Ownership for editing, but not for deleting entries; a manager can edit any entry regardless of owner, but must own an entry in order to delete it.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manager can also Edit, Sort and Create document definitions and TIU and Health Summary Objects.</a:t>
            </a:r>
          </a:p>
          <a:p>
            <a:pPr lvl="1"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Now before we explore these options lets pause for a moment and take a poll question.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Which menu option allows the Clinical Coordinator or Application Specialist to set up either the Basic or Upload Parameters for TIU?</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TIU Parameters Menu - </a:t>
            </a:r>
          </a:p>
          <a:p>
            <a:pPr marL="228600" indent="-228600" eaLnBrk="1" fontAlgn="auto" hangingPunct="1">
              <a:spcBef>
                <a:spcPts val="0"/>
              </a:spcBef>
              <a:spcAft>
                <a:spcPts val="0"/>
              </a:spcAft>
              <a:buFontTx/>
              <a:buAutoNum type="alphaUcPeriod" startAt="2"/>
              <a:defRPr/>
            </a:pPr>
            <a:r>
              <a:rPr lang="en-US" dirty="0" smtClean="0"/>
              <a:t>Document Definitions</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defRPr/>
            </a:pPr>
            <a:r>
              <a:rPr lang="en-US" dirty="0" smtClean="0"/>
              <a:t>While you are selecting your answer I want to briefly discuss the Hierarchy of TIU Documents in your system.</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0BC1761-E169-43E5-97FB-1D3BCFBB59E7}" type="slidenum">
              <a:rPr lang="en-US" smtClean="0">
                <a:latin typeface="Calibri" pitchFamily="34" charset="0"/>
              </a:rPr>
              <a:pPr eaLnBrk="1" fontAlgn="base" hangingPunct="1">
                <a:spcBef>
                  <a:spcPct val="0"/>
                </a:spcBef>
                <a:spcAft>
                  <a:spcPct val="0"/>
                </a:spcAft>
              </a:pPr>
              <a:t>35</a:t>
            </a:fld>
            <a:endParaRPr lang="en-US" smtClean="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we talked about the Hierarchy, so I want to show you what it should look like in your system.</a:t>
            </a:r>
          </a:p>
          <a:p>
            <a:pPr eaLnBrk="1" hangingPunct="1">
              <a:spcBef>
                <a:spcPct val="0"/>
              </a:spcBef>
            </a:pPr>
            <a:endParaRPr lang="en-US" smtClean="0"/>
          </a:p>
          <a:p>
            <a:pPr eaLnBrk="1" hangingPunct="1">
              <a:spcBef>
                <a:spcPct val="0"/>
              </a:spcBef>
            </a:pPr>
            <a:r>
              <a:rPr lang="en-US" smtClean="0"/>
              <a:t>This hierarchy provides the building blocks for Text Integration Utilities (TIU). It allows documents for instance “Titles” to inherit characteristics of the higher levels, Class and Document Class, such as signature requirements and print characteristics. This structure, while complex to set up, creates the capability for better integration, shared use of boilerplate text, components, and objects, and a more manageable organization of documents. End users, like your clinical, administrative, and MIS staff need not be aware of the hierarchy because they work at the Title level with the actual documents.</a:t>
            </a:r>
          </a:p>
          <a:p>
            <a:pPr eaLnBrk="1" hangingPunct="1">
              <a:spcBef>
                <a:spcPct val="0"/>
              </a:spcBef>
            </a:pPr>
            <a:endParaRPr lang="en-US" smtClean="0"/>
          </a:p>
          <a:p>
            <a:pPr eaLnBrk="1" hangingPunct="1">
              <a:spcBef>
                <a:spcPct val="0"/>
              </a:spcBef>
            </a:pPr>
            <a:r>
              <a:rPr lang="en-US" smtClean="0"/>
              <a:t>Keep in mind that it is really important that you know the Document Definition Hierarchy your site or service will use when editing or creating TIU documents. </a:t>
            </a:r>
          </a:p>
          <a:p>
            <a:pPr eaLnBrk="1" hangingPunct="1">
              <a:spcBef>
                <a:spcPct val="0"/>
              </a:spcBef>
            </a:pPr>
            <a:endParaRPr lang="en-US" smtClean="0"/>
          </a:p>
          <a:p>
            <a:pPr eaLnBrk="1" hangingPunct="1">
              <a:spcBef>
                <a:spcPct val="0"/>
              </a:spcBef>
            </a:pPr>
            <a:r>
              <a:rPr lang="en-US" smtClean="0"/>
              <a:t>This function is critical to the organization and future documents in each site’s implementation of TIU. A worksheet is provided in Appendix A</a:t>
            </a:r>
            <a:r>
              <a:rPr lang="en-US" b="1" smtClean="0"/>
              <a:t> </a:t>
            </a:r>
            <a:r>
              <a:rPr lang="en-US" smtClean="0"/>
              <a:t>of the </a:t>
            </a:r>
            <a:r>
              <a:rPr lang="en-US" i="1" smtClean="0"/>
              <a:t>TIU Implementation Guide</a:t>
            </a:r>
            <a:r>
              <a:rPr lang="en-US" b="1" smtClean="0"/>
              <a:t> to </a:t>
            </a:r>
            <a:r>
              <a:rPr lang="en-US" smtClean="0"/>
              <a:t>assist you in understanding the function of these three basic levels.</a:t>
            </a:r>
          </a:p>
          <a:p>
            <a:pPr eaLnBrk="1" hangingPunct="1">
              <a:spcBef>
                <a:spcPct val="0"/>
              </a:spcBef>
            </a:pPr>
            <a:endParaRPr lang="en-US" smtClean="0"/>
          </a:p>
          <a:p>
            <a:pPr eaLnBrk="1" hangingPunct="1">
              <a:spcBef>
                <a:spcPct val="0"/>
              </a:spcBef>
            </a:pPr>
            <a:r>
              <a:rPr lang="en-US" b="1" smtClean="0"/>
              <a:t>Class</a:t>
            </a:r>
            <a:r>
              <a:rPr lang="en-US" smtClean="0"/>
              <a:t> - A group of groups which may contain one or more CLASSES or DOCUMENT CLASSES. TIU exports a root Class, Clinical Documents, with the sub-classes of Progress Notes and Discharge Summary.</a:t>
            </a:r>
          </a:p>
          <a:p>
            <a:pPr eaLnBrk="1" hangingPunct="1">
              <a:spcBef>
                <a:spcPct val="0"/>
              </a:spcBef>
            </a:pPr>
            <a:endParaRPr lang="en-US" smtClean="0"/>
          </a:p>
          <a:p>
            <a:pPr eaLnBrk="1" hangingPunct="1">
              <a:spcBef>
                <a:spcPct val="0"/>
              </a:spcBef>
            </a:pPr>
            <a:r>
              <a:rPr lang="en-US" b="1" smtClean="0"/>
              <a:t>Document Class </a:t>
            </a:r>
            <a:r>
              <a:rPr lang="en-US" smtClean="0"/>
              <a:t>- A grouping which contains TITLES. Examples of document classes are: Medical Notes, Nursing Notes, Surgery Notes, </a:t>
            </a:r>
          </a:p>
          <a:p>
            <a:pPr eaLnBrk="1" hangingPunct="1">
              <a:spcBef>
                <a:spcPct val="0"/>
              </a:spcBef>
            </a:pPr>
            <a:endParaRPr lang="en-US" smtClean="0"/>
          </a:p>
          <a:p>
            <a:pPr eaLnBrk="1" hangingPunct="1">
              <a:spcBef>
                <a:spcPct val="0"/>
              </a:spcBef>
            </a:pPr>
            <a:r>
              <a:rPr lang="en-US" b="1" smtClean="0"/>
              <a:t>Title</a:t>
            </a:r>
            <a:r>
              <a:rPr lang="en-US" smtClean="0"/>
              <a:t> - A single entity at the lowest level. Titles define the actual Progress Notes or Discharge Summaries that you write (e.g.,  Endocrinology Notes, OPC/Psychology, Primary Care Notes,  Dr. Jones’ Discharge Summaries, etc.).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selected Option A, you are correct.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Answer is A ….</a:t>
            </a:r>
            <a:r>
              <a:rPr lang="en-US" dirty="0" smtClean="0"/>
              <a:t>TIU Parameters Menu.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37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Click to move on</a:t>
            </a:r>
            <a:endParaRPr lang="en-US" sz="1200"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b="1" smtClean="0"/>
              <a:t>Now I want to show you samples of these Document Definition Menus and we will begin with </a:t>
            </a:r>
            <a:r>
              <a:rPr lang="en-US" smtClean="0"/>
              <a:t>Edit Document Definitions.</a:t>
            </a:r>
          </a:p>
          <a:p>
            <a:pPr lvl="1" eaLnBrk="1" hangingPunct="1">
              <a:spcBef>
                <a:spcPct val="0"/>
              </a:spcBef>
            </a:pPr>
            <a:endParaRPr lang="en-US" smtClean="0"/>
          </a:p>
          <a:p>
            <a:pPr lvl="1" eaLnBrk="1" hangingPunct="1">
              <a:spcBef>
                <a:spcPct val="0"/>
              </a:spcBef>
            </a:pP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While you are submitting your answer I wanted to review the users of TIU and ASU and the major targeted Audience.</a:t>
            </a:r>
            <a:endParaRPr lang="en-US" dirty="0" smtClean="0"/>
          </a:p>
          <a:p>
            <a:pPr eaLnBrk="1" hangingPunct="1">
              <a:spcBef>
                <a:spcPct val="0"/>
              </a:spcBef>
              <a:defRPr/>
            </a:pPr>
            <a:r>
              <a:rPr lang="en-US" dirty="0" smtClean="0"/>
              <a:t> </a:t>
            </a:r>
          </a:p>
          <a:p>
            <a:pPr eaLnBrk="1" hangingPunct="1">
              <a:spcBef>
                <a:spcPct val="0"/>
              </a:spcBef>
              <a:defRPr/>
            </a:pPr>
            <a:r>
              <a:rPr lang="en-US" dirty="0" smtClean="0"/>
              <a:t>Many users benefit from TIU/ASU but this training will mainly benefit Clinical Application Coordinators (CACs), Automated Data Processing Application Coordinators (ADPACs), and end users such as clinicians, MIS Managers, Medical Record Technicians, and transcriptionists.</a:t>
            </a:r>
          </a:p>
          <a:p>
            <a:pPr eaLnBrk="1" hangingPunct="1">
              <a:spcBef>
                <a:spcPct val="0"/>
              </a:spcBef>
              <a:defRPr/>
            </a:pPr>
            <a:endParaRPr lang="en-US" dirty="0" smtClean="0"/>
          </a:p>
          <a:p>
            <a:pPr eaLnBrk="1" hangingPunct="1">
              <a:spcBef>
                <a:spcPct val="0"/>
              </a:spcBef>
              <a:defRPr/>
            </a:pPr>
            <a:r>
              <a:rPr lang="en-US" dirty="0" smtClean="0"/>
              <a:t>We will be discussing the role of the four major groups of TIU in the following slides.</a:t>
            </a:r>
          </a:p>
          <a:p>
            <a:pPr eaLnBrk="1" hangingPunct="1">
              <a:spcBef>
                <a:spcPct val="0"/>
              </a:spcBef>
              <a:defRPr/>
            </a:pPr>
            <a:endParaRPr lang="en-US" dirty="0" smtClean="0"/>
          </a:p>
          <a:p>
            <a:pPr eaLnBrk="1" hangingPunct="1">
              <a:spcBef>
                <a:spcPct val="0"/>
              </a:spcBef>
              <a:defRPr/>
            </a:pPr>
            <a:r>
              <a:rPr lang="en-US" dirty="0" smtClean="0"/>
              <a:t>Todays session is a “Back to Basic” training but you can get more extensive information on TIU and ASU in the following documents.  </a:t>
            </a:r>
          </a:p>
          <a:p>
            <a:pPr>
              <a:defRPr/>
            </a:pPr>
            <a:endParaRPr lang="en-US" i="1" dirty="0" smtClean="0"/>
          </a:p>
          <a:p>
            <a:pPr>
              <a:defRPr/>
            </a:pPr>
            <a:r>
              <a:rPr lang="en-US" i="1" dirty="0" smtClean="0"/>
              <a:t>1.  Text Integration Utilities (TIU) Implementation Guide</a:t>
            </a:r>
            <a:endParaRPr lang="en-US" dirty="0" smtClean="0"/>
          </a:p>
          <a:p>
            <a:pPr marL="228600" indent="-228600">
              <a:buFontTx/>
              <a:buAutoNum type="arabicPeriod" startAt="2"/>
              <a:defRPr/>
            </a:pPr>
            <a:r>
              <a:rPr lang="en-US" i="1" dirty="0" smtClean="0"/>
              <a:t>Text Integration Utilities &amp; Authorization/Subscription Utility Installation Guide</a:t>
            </a:r>
            <a:endParaRPr lang="en-US" dirty="0" smtClean="0"/>
          </a:p>
          <a:p>
            <a:pPr marL="228600" indent="-228600">
              <a:buFontTx/>
              <a:buAutoNum type="arabicPeriod" startAt="2"/>
              <a:defRPr/>
            </a:pPr>
            <a:r>
              <a:rPr lang="en-US" i="1" dirty="0" smtClean="0"/>
              <a:t>Text Integration Utilities (TIU) Technical Manual</a:t>
            </a:r>
          </a:p>
          <a:p>
            <a:pPr marL="228600" indent="-228600">
              <a:buFontTx/>
              <a:buAutoNum type="arabicPeriod" startAt="2"/>
              <a:defRPr/>
            </a:pPr>
            <a:r>
              <a:rPr lang="en-US" i="1" dirty="0" smtClean="0"/>
              <a:t>Authorization/Subscription Utility (ASU) User Manual</a:t>
            </a:r>
            <a:endParaRPr lang="en-US" dirty="0" smtClean="0"/>
          </a:p>
          <a:p>
            <a:pPr eaLnBrk="1" hangingPunct="1">
              <a:spcBef>
                <a:spcPct val="0"/>
              </a:spcBef>
              <a:defRPr/>
            </a:pPr>
            <a:endParaRPr lang="en-US" dirty="0" smtClean="0"/>
          </a:p>
          <a:p>
            <a:pPr eaLnBrk="1" hangingPunct="1">
              <a:spcBef>
                <a:spcPct val="0"/>
              </a:spcBef>
              <a:defRPr/>
            </a:pPr>
            <a:r>
              <a:rPr lang="en-US" dirty="0" smtClean="0"/>
              <a:t>Now let’s take a moment</a:t>
            </a:r>
            <a:r>
              <a:rPr lang="en-US" baseline="0" dirty="0" smtClean="0"/>
              <a:t> and look at our poll results.</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dirty="0" smtClean="0"/>
              <a:t>  </a:t>
            </a:r>
          </a:p>
          <a:p>
            <a:pPr lvl="1" eaLnBrk="1" hangingPunct="1">
              <a:spcBef>
                <a:spcPct val="0"/>
              </a:spcBef>
            </a:pPr>
            <a:r>
              <a:rPr lang="en-US" b="1" u="sng" dirty="0" smtClean="0"/>
              <a:t>Edit Document Definitions </a:t>
            </a:r>
            <a:r>
              <a:rPr lang="en-US" dirty="0" smtClean="0"/>
              <a:t>- This option lets you view and edit entries. Entries are presented in hierarchy order. Items of an entry are in sequence order, or if they have no sequence, in alphabetic order by menu text, and are indented below the entry. Since Objects don’t belong to the hierarchy, they can’t be viewed/edited using the Edit Options. </a:t>
            </a:r>
          </a:p>
          <a:p>
            <a:pPr lvl="1" eaLnBrk="1" hangingPunct="1">
              <a:spcBef>
                <a:spcPct val="0"/>
              </a:spcBef>
            </a:pPr>
            <a:r>
              <a:rPr lang="en-US" dirty="0" smtClean="0"/>
              <a:t>   </a:t>
            </a:r>
          </a:p>
          <a:p>
            <a:pPr lvl="1" eaLnBrk="1" hangingPunct="1">
              <a:spcBef>
                <a:spcPct val="0"/>
              </a:spcBef>
            </a:pPr>
            <a:r>
              <a:rPr lang="en-US" dirty="0" smtClean="0"/>
              <a:t>This is the screen you will see and now you can actually see the Hierarchy that I discussed in the previous screen.  You have Clinical Documents as your Class List, then within this list your next level is Document Class which in turn has a sub group of clinical documents as well.</a:t>
            </a:r>
          </a:p>
          <a:p>
            <a:pPr lvl="1" eaLnBrk="1" hangingPunct="1">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for the </a:t>
            </a:r>
            <a:r>
              <a:rPr lang="en-US" b="1" dirty="0" smtClean="0"/>
              <a:t>Sort Document Definition </a:t>
            </a:r>
            <a:r>
              <a:rPr lang="en-US" dirty="0" smtClean="0"/>
              <a:t>option:</a:t>
            </a:r>
          </a:p>
          <a:p>
            <a:pPr eaLnBrk="1" hangingPunct="1">
              <a:spcBef>
                <a:spcPct val="0"/>
              </a:spcBef>
            </a:pPr>
            <a:endParaRPr lang="en-US" dirty="0" smtClean="0"/>
          </a:p>
          <a:p>
            <a:pPr eaLnBrk="1" hangingPunct="1">
              <a:spcBef>
                <a:spcPct val="0"/>
              </a:spcBef>
            </a:pPr>
            <a:r>
              <a:rPr lang="en-US" dirty="0" smtClean="0"/>
              <a:t>This option lets you view parts of the hierarchy by selected sort criteria. It displays the selected entries in alphabetic order by Name, rather than in hierarchy order. Depending on sort criteria, entries can include Objects. The Sort option lets you view and edit entries. Select Attribute:  (T/O/S/U/P/A):  Owner// ?</a:t>
            </a:r>
          </a:p>
          <a:p>
            <a:pPr eaLnBrk="1" hangingPunct="1">
              <a:spcBef>
                <a:spcPct val="0"/>
              </a:spcBef>
            </a:pPr>
            <a:endParaRPr lang="en-US" dirty="0" smtClean="0"/>
          </a:p>
          <a:p>
            <a:pPr eaLnBrk="1" hangingPunct="1">
              <a:spcBef>
                <a:spcPct val="0"/>
              </a:spcBef>
            </a:pPr>
            <a:r>
              <a:rPr lang="en-US" dirty="0" smtClean="0"/>
              <a:t>Enter the Attribute you want to sort by - </a:t>
            </a:r>
            <a:r>
              <a:rPr lang="fr-FR" dirty="0" smtClean="0"/>
              <a:t>T -Type, S-Status, P-Parentage, </a:t>
            </a:r>
            <a:r>
              <a:rPr lang="en-US" dirty="0" smtClean="0"/>
              <a:t>O-Owner, U-In Use, A-All Document Definitions</a:t>
            </a:r>
          </a:p>
          <a:p>
            <a:pPr eaLnBrk="1" hangingPunct="1">
              <a:spcBef>
                <a:spcPct val="0"/>
              </a:spcBef>
            </a:pPr>
            <a:endParaRPr lang="en-US" dirty="0" smtClean="0"/>
          </a:p>
          <a:p>
            <a:pPr eaLnBrk="1" hangingPunct="1">
              <a:spcBef>
                <a:spcPct val="0"/>
              </a:spcBef>
            </a:pPr>
            <a:r>
              <a:rPr lang="en-US" dirty="0" smtClean="0"/>
              <a:t>After you have completed answering your prompts for sorting your document this is what you will see listed on your screen.</a:t>
            </a:r>
          </a:p>
          <a:p>
            <a:pPr eaLnBrk="1" hangingPunct="1">
              <a:spcBef>
                <a:spcPct val="0"/>
              </a:spcBef>
            </a:pPr>
            <a:endParaRPr lang="en-US" dirty="0" smtClean="0"/>
          </a:p>
          <a:p>
            <a:pPr eaLnBrk="1" hangingPunct="1">
              <a:spcBef>
                <a:spcPct val="0"/>
              </a:spcBef>
            </a:pPr>
            <a:r>
              <a:rPr lang="en-US" dirty="0" smtClean="0"/>
              <a:t>Once again you have several prompts to chose from that will provide you with the view you need to complete your task.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you can see I have chosen to sort my documents on “Addendum” Document Class.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START WITH DOCUMENT DEFINITION: FIRST// addendum</a:t>
            </a:r>
          </a:p>
          <a:p>
            <a:pPr eaLnBrk="1" hangingPunct="1">
              <a:spcBef>
                <a:spcPct val="0"/>
              </a:spcBef>
            </a:pPr>
            <a:r>
              <a:rPr lang="en-US" dirty="0" smtClean="0"/>
              <a:t>GO TO DOCUMENT DEFINITION: LAST// addendum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lvl="1" eaLnBrk="1" fontAlgn="auto" hangingPunct="1">
              <a:spcBef>
                <a:spcPts val="0"/>
              </a:spcBef>
              <a:spcAft>
                <a:spcPts val="0"/>
              </a:spcAft>
              <a:defRPr/>
            </a:pPr>
            <a:r>
              <a:rPr lang="en-US" dirty="0" smtClean="0"/>
              <a:t>The next menu is the </a:t>
            </a:r>
            <a:r>
              <a:rPr lang="en-US" b="1" dirty="0" smtClean="0"/>
              <a:t>Create Document Definition</a:t>
            </a:r>
            <a:r>
              <a:rPr lang="en-US" dirty="0" smtClean="0"/>
              <a:t>.  As you can see the Hierarchy is still listed but you have a different set of options to choose from to create your new document definition.</a:t>
            </a:r>
          </a:p>
          <a:p>
            <a:pPr eaLnBrk="1" fontAlgn="auto" hangingPunct="1">
              <a:spcBef>
                <a:spcPts val="0"/>
              </a:spcBef>
              <a:spcAft>
                <a:spcPts val="0"/>
              </a:spcAft>
              <a:defRPr/>
            </a:pPr>
            <a:endParaRPr lang="en-US" b="1" u="sng" dirty="0" smtClean="0"/>
          </a:p>
          <a:p>
            <a:pPr eaLnBrk="1" fontAlgn="auto" hangingPunct="1">
              <a:spcBef>
                <a:spcPts val="0"/>
              </a:spcBef>
              <a:spcAft>
                <a:spcPts val="0"/>
              </a:spcAft>
              <a:defRPr/>
            </a:pPr>
            <a:r>
              <a:rPr lang="en-US" dirty="0" smtClean="0"/>
              <a:t>This option lets you create new entries of any type (Class, Document Class, Title, Component) except Object, placing them where they belong in the hierarchy. Although entries can be created using the Edit and Sort options, the Create option streamlines the process. This option presents entries in hierarchy order, traversing ONE line of descent, starting with Clinical Documents at the top.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Create option permits you to view, edit, and create entries, but only from within the current line of descent. The Create Option doesn’t let you copy an entry.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 chose to create an object by the name of “PATIENT NAME”.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will need to set all of the parameters that you want to apply for that object and once it is all set up you can chose the “Try” button and this feature will let you know if there is anything technically incorrect that will prevent you from using it in your documents.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you can see other listing of objects that have been created for various Notes within their system.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last option is “</a:t>
            </a:r>
            <a:r>
              <a:rPr lang="en-US" b="1" dirty="0" smtClean="0"/>
              <a:t>Create TIU/Health Summary Objects</a:t>
            </a:r>
            <a:r>
              <a:rPr lang="en-US" dirty="0" smtClean="0"/>
              <a:t>”.</a:t>
            </a:r>
          </a:p>
          <a:p>
            <a:pPr eaLnBrk="1" hangingPunct="1">
              <a:spcBef>
                <a:spcPct val="0"/>
              </a:spcBef>
            </a:pPr>
            <a:endParaRPr lang="en-US" dirty="0" smtClean="0"/>
          </a:p>
          <a:p>
            <a:pPr eaLnBrk="1" hangingPunct="1">
              <a:spcBef>
                <a:spcPct val="0"/>
              </a:spcBef>
            </a:pPr>
            <a:r>
              <a:rPr lang="en-US" dirty="0" smtClean="0"/>
              <a:t>As you can see from this list of TIU Health Summary Object there are many that have been created and you have several options to choose from to view them and also see the detailed aspect of how they were created.</a:t>
            </a:r>
          </a:p>
          <a:p>
            <a:pPr eaLnBrk="1" hangingPunct="1">
              <a:spcBef>
                <a:spcPct val="0"/>
              </a:spcBef>
            </a:pPr>
            <a:endParaRPr lang="en-US" dirty="0" smtClean="0"/>
          </a:p>
          <a:p>
            <a:pPr eaLnBrk="1" hangingPunct="1">
              <a:spcBef>
                <a:spcPct val="0"/>
              </a:spcBef>
            </a:pPr>
            <a:r>
              <a:rPr lang="en-US" b="1" u="sng" dirty="0" smtClean="0"/>
              <a:t>The Create Objects  </a:t>
            </a:r>
            <a:r>
              <a:rPr lang="en-US" dirty="0" smtClean="0"/>
              <a:t>option lets you create new objects or edit existing objects. First you select Start With and Go To values, and the existing Objects within those values are displayed in alphabetical order.</a:t>
            </a:r>
          </a:p>
          <a:p>
            <a:pPr eaLnBrk="1" hangingPunct="1">
              <a:spcBef>
                <a:spcPct val="0"/>
              </a:spcBef>
            </a:pPr>
            <a:endParaRPr lang="en-US" dirty="0" smtClean="0"/>
          </a:p>
          <a:p>
            <a:pPr eaLnBrk="1" hangingPunct="1">
              <a:spcBef>
                <a:spcPct val="0"/>
              </a:spcBef>
            </a:pPr>
            <a:r>
              <a:rPr lang="en-US" dirty="0" smtClean="0"/>
              <a:t>You have the choice to Create New TIU Object, Find, Detailed Display/Edit TIU Object, and Detailed Display/Edit HS Object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 chose to see the detailed view of the Health Summary Object.  From this screen shot you can see how it was created and the numerous options you have to select from to show how it will display in your Health Summary Document.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fourth Menu option for managing pre-defined templates created by your medical center is </a:t>
            </a:r>
            <a:r>
              <a:rPr lang="en-US" u="sng" smtClean="0"/>
              <a:t>'TIU Template Mgmt Functions‘</a:t>
            </a:r>
            <a:r>
              <a:rPr lang="en-US" smtClean="0"/>
              <a:t> – </a:t>
            </a:r>
          </a:p>
          <a:p>
            <a:pPr eaLnBrk="1" hangingPunct="1">
              <a:spcBef>
                <a:spcPct val="0"/>
              </a:spcBef>
            </a:pPr>
            <a:endParaRPr lang="en-US" smtClean="0"/>
          </a:p>
          <a:p>
            <a:pPr eaLnBrk="1" hangingPunct="1">
              <a:spcBef>
                <a:spcPct val="0"/>
              </a:spcBef>
            </a:pPr>
            <a:r>
              <a:rPr lang="en-US" smtClean="0"/>
              <a:t>This option is a menu option which contains other options providing TIU template management functions to Clinical Applications Coordinators or other managers with access to the </a:t>
            </a:r>
            <a:r>
              <a:rPr lang="en-US" u="sng" smtClean="0"/>
              <a:t>TIU MAINTENANCE MENU option</a:t>
            </a:r>
            <a:r>
              <a:rPr lang="en-US" smtClean="0"/>
              <a:t>.</a:t>
            </a:r>
          </a:p>
          <a:p>
            <a:pPr eaLnBrk="1" hangingPunct="1">
              <a:spcBef>
                <a:spcPct val="0"/>
              </a:spcBef>
            </a:pPr>
            <a:endParaRPr lang="en-US" smtClean="0"/>
          </a:p>
          <a:p>
            <a:pPr eaLnBrk="1" hangingPunct="1">
              <a:spcBef>
                <a:spcPct val="0"/>
              </a:spcBef>
            </a:pPr>
            <a:r>
              <a:rPr lang="en-US" smtClean="0"/>
              <a:t> You have 3 options to choose from and they are:</a:t>
            </a:r>
          </a:p>
          <a:p>
            <a:pPr eaLnBrk="1" hangingPunct="1">
              <a:spcBef>
                <a:spcPct val="0"/>
              </a:spcBef>
            </a:pPr>
            <a:endParaRPr lang="en-US" smtClean="0"/>
          </a:p>
          <a:p>
            <a:pPr eaLnBrk="1" hangingPunct="1">
              <a:spcBef>
                <a:spcPct val="0"/>
              </a:spcBef>
            </a:pPr>
            <a:r>
              <a:rPr lang="en-US" smtClean="0"/>
              <a:t>Delete TIU templates for selected user. - Enter/select user for whom templates will be deleted: </a:t>
            </a:r>
          </a:p>
          <a:p>
            <a:pPr eaLnBrk="1" hangingPunct="1">
              <a:spcBef>
                <a:spcPct val="0"/>
              </a:spcBef>
            </a:pPr>
            <a:endParaRPr lang="en-US" smtClean="0"/>
          </a:p>
          <a:p>
            <a:pPr eaLnBrk="1" hangingPunct="1">
              <a:spcBef>
                <a:spcPct val="0"/>
              </a:spcBef>
            </a:pPr>
            <a:r>
              <a:rPr lang="en-US" smtClean="0"/>
              <a:t>Edit auto template cleanup parameter. - Y/N auto cleanup upon termination may be set for the following levels:  Division or System</a:t>
            </a:r>
          </a:p>
          <a:p>
            <a:pPr eaLnBrk="1" hangingPunct="1">
              <a:spcBef>
                <a:spcPct val="0"/>
              </a:spcBef>
            </a:pPr>
            <a:endParaRPr lang="en-US" smtClean="0"/>
          </a:p>
          <a:p>
            <a:pPr eaLnBrk="1" hangingPunct="1">
              <a:spcBef>
                <a:spcPct val="0"/>
              </a:spcBef>
            </a:pPr>
            <a:r>
              <a:rPr lang="en-US" smtClean="0"/>
              <a:t>Delete templates for ALL terminated users. -  Delete all non-shared templates for all terminated users (Y/N)? NO//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Now lets check our results to see the level of experience attending our session today.</a:t>
            </a:r>
          </a:p>
          <a:p>
            <a:pPr eaLnBrk="1" hangingPunct="1">
              <a:spcBef>
                <a:spcPct val="0"/>
              </a:spcBef>
            </a:pPr>
            <a:endParaRPr lang="en-US" smtClean="0"/>
          </a:p>
          <a:p>
            <a:pPr eaLnBrk="1" hangingPunct="1">
              <a:spcBef>
                <a:spcPct val="0"/>
              </a:spcBef>
            </a:pPr>
            <a:r>
              <a:rPr lang="en-US" smtClean="0"/>
              <a:t>I see that we have:</a:t>
            </a:r>
          </a:p>
          <a:p>
            <a:pPr eaLnBrk="1" hangingPunct="1">
              <a:spcBef>
                <a:spcPct val="0"/>
              </a:spcBef>
            </a:pPr>
            <a:endParaRPr lang="en-US" smtClean="0"/>
          </a:p>
          <a:p>
            <a:pPr eaLnBrk="1" hangingPunct="1">
              <a:spcBef>
                <a:spcPct val="0"/>
              </a:spcBef>
            </a:pPr>
            <a:r>
              <a:rPr lang="en-US" smtClean="0"/>
              <a:t>a.  </a:t>
            </a:r>
          </a:p>
          <a:p>
            <a:pPr eaLnBrk="1" hangingPunct="1">
              <a:spcBef>
                <a:spcPct val="0"/>
              </a:spcBef>
            </a:pPr>
            <a:r>
              <a:rPr lang="en-US" smtClean="0"/>
              <a:t>b.  </a:t>
            </a:r>
          </a:p>
          <a:p>
            <a:pPr eaLnBrk="1" hangingPunct="1">
              <a:spcBef>
                <a:spcPct val="0"/>
              </a:spcBef>
            </a:pPr>
            <a:r>
              <a:rPr lang="en-US" smtClean="0"/>
              <a:t>c.  </a:t>
            </a:r>
          </a:p>
          <a:p>
            <a:pPr eaLnBrk="1" hangingPunct="1">
              <a:spcBef>
                <a:spcPct val="0"/>
              </a:spcBef>
            </a:pPr>
            <a:r>
              <a:rPr lang="en-US" smtClean="0"/>
              <a:t>d.</a:t>
            </a:r>
          </a:p>
          <a:p>
            <a:pPr eaLnBrk="1" hangingPunct="1">
              <a:spcBef>
                <a:spcPct val="0"/>
              </a:spcBef>
            </a:pPr>
            <a:r>
              <a:rPr lang="en-US" smtClean="0"/>
              <a:t>e.  </a:t>
            </a:r>
          </a:p>
          <a:p>
            <a:pPr eaLnBrk="1" hangingPunct="1">
              <a:spcBef>
                <a:spcPct val="0"/>
              </a:spcBef>
            </a:pPr>
            <a:endParaRPr lang="en-US" smtClean="0"/>
          </a:p>
          <a:p>
            <a:pPr eaLnBrk="1" hangingPunct="1">
              <a:spcBef>
                <a:spcPct val="0"/>
              </a:spcBef>
            </a:pPr>
            <a:r>
              <a:rPr lang="en-US" smtClean="0"/>
              <a:t>I want to thank everyone for assisting me with this poll.  Now that I know who is in the audience we will now continue with the presentation.</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E2A7B49-F2D7-42CB-BE9D-14AFFC8A2A3D}"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fifth menu under TIU Maintenance is the </a:t>
            </a:r>
            <a:r>
              <a:rPr lang="en-US" b="1" smtClean="0"/>
              <a:t>TIU Alert Tools option.</a:t>
            </a:r>
          </a:p>
          <a:p>
            <a:pPr eaLnBrk="1" hangingPunct="1">
              <a:spcBef>
                <a:spcPct val="0"/>
              </a:spcBef>
            </a:pPr>
            <a:endParaRPr lang="en-US" b="1" smtClean="0"/>
          </a:p>
          <a:p>
            <a:pPr eaLnBrk="1" hangingPunct="1">
              <a:spcBef>
                <a:spcPct val="0"/>
              </a:spcBef>
            </a:pPr>
            <a:r>
              <a:rPr lang="en-US" b="1" smtClean="0"/>
              <a:t>This </a:t>
            </a:r>
            <a:r>
              <a:rPr lang="en-US" smtClean="0"/>
              <a:t>option allows refresh and manipulation of TIU alerts, especially with respect to signatures. These tools are designed to assist Clinical Applications Coordinators and other users with TIU management responsibilities and to help control the backlog of unsigned notes. It accomplishes this by providing flexible control over alert generation. </a:t>
            </a:r>
          </a:p>
          <a:p>
            <a:pPr eaLnBrk="1" hangingPunct="1">
              <a:spcBef>
                <a:spcPct val="0"/>
              </a:spcBef>
            </a:pPr>
            <a:endParaRPr lang="en-US" smtClean="0"/>
          </a:p>
          <a:p>
            <a:pPr eaLnBrk="1" hangingPunct="1">
              <a:spcBef>
                <a:spcPct val="0"/>
              </a:spcBef>
            </a:pPr>
            <a:r>
              <a:rPr lang="en-US" smtClean="0"/>
              <a:t>You can select a document status for at least 11 categories that are listed for you.</a:t>
            </a:r>
          </a:p>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Here I have selected the Unsigned Documents option.  </a:t>
            </a:r>
          </a:p>
          <a:p>
            <a:pPr eaLnBrk="1" hangingPunct="1">
              <a:spcBef>
                <a:spcPct val="0"/>
              </a:spcBef>
            </a:pPr>
            <a:endParaRPr lang="en-US" dirty="0" smtClean="0"/>
          </a:p>
          <a:p>
            <a:pPr eaLnBrk="1" hangingPunct="1">
              <a:spcBef>
                <a:spcPct val="0"/>
              </a:spcBef>
            </a:pPr>
            <a:r>
              <a:rPr lang="en-US" dirty="0" smtClean="0"/>
              <a:t>I did a search by Author, which I selected some one by the name of Hughes, </a:t>
            </a:r>
            <a:r>
              <a:rPr lang="en-US" dirty="0" err="1" smtClean="0"/>
              <a:t>Rikkita</a:t>
            </a:r>
            <a:r>
              <a:rPr lang="en-US" dirty="0" smtClean="0"/>
              <a:t> and then I selected a start and ending date of July 23, 2013</a:t>
            </a:r>
          </a:p>
          <a:p>
            <a:pPr eaLnBrk="1" hangingPunct="1">
              <a:spcBef>
                <a:spcPct val="0"/>
              </a:spcBef>
            </a:pPr>
            <a:endParaRPr lang="en-US" dirty="0" smtClean="0"/>
          </a:p>
          <a:p>
            <a:pPr eaLnBrk="1" hangingPunct="1">
              <a:spcBef>
                <a:spcPct val="0"/>
              </a:spcBef>
            </a:pPr>
            <a:r>
              <a:rPr lang="en-US" dirty="0" smtClean="0"/>
              <a:t>If I had some notes listed here I would be able to do the following actions:</a:t>
            </a:r>
          </a:p>
          <a:p>
            <a:pPr eaLnBrk="1" hangingPunct="1">
              <a:spcBef>
                <a:spcPct val="0"/>
              </a:spcBef>
            </a:pPr>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b="1" u="sng" dirty="0" smtClean="0"/>
              <a:t>BROWSE DOCUMENT</a:t>
            </a:r>
            <a:r>
              <a:rPr lang="en-US" dirty="0" smtClean="0"/>
              <a:t>—If authorized, presents a read only view of a selected document.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CHANGE VIEW</a:t>
            </a:r>
            <a:r>
              <a:rPr lang="en-US" dirty="0" smtClean="0"/>
              <a:t>—Allows entry new search criteria.</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COMBINATION ALERTS</a:t>
            </a:r>
            <a:r>
              <a:rPr lang="en-US" dirty="0" smtClean="0"/>
              <a:t>—Allows the sending of new alerts for single or multiple documents to the expected signers (AUTHOR/ DICTATOR, EXPECTED COSIGNER/ATTENDING PHYSICIAN, and ADDITIONAL SIGNER(S)) and one or more third parties. RESEND rules outlined below apply for a document's expected signers.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DELETE ALERTS</a:t>
            </a:r>
            <a:r>
              <a:rPr lang="en-US" dirty="0" smtClean="0"/>
              <a:t>—Allows deletion of all the alerts for a single or multiple documents.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DETAILED DISPLAY</a:t>
            </a:r>
            <a:r>
              <a:rPr lang="en-US" dirty="0" smtClean="0"/>
              <a:t>—If authorized, allows the viewing of document details.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EDIT DOCUMENT</a:t>
            </a:r>
            <a:r>
              <a:rPr lang="en-US" dirty="0" smtClean="0"/>
              <a:t>—If authorized, allows the editing of a selected TIU document. (</a:t>
            </a:r>
            <a:r>
              <a:rPr lang="en-US" b="1" dirty="0" smtClean="0"/>
              <a:t>Only Unsigned documents can be edited</a:t>
            </a:r>
            <a:r>
              <a:rPr lang="en-US" dirty="0" smtClean="0"/>
              <a:t>)</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IDENTIFY SIGNERS</a:t>
            </a:r>
            <a:r>
              <a:rPr lang="en-US" dirty="0" smtClean="0"/>
              <a:t>—If authorized, allows the editing of the expected signers of a TIU document and removal of additional signers.</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RESEND ALERTS</a:t>
            </a:r>
            <a:r>
              <a:rPr lang="en-US" dirty="0" smtClean="0"/>
              <a:t>—Allows the regeneration of alerts for a single document or multiple documents; all alerts associated with each document are deleted before being resent. Previously sent 3rd Party Alerts would be deleted and need to be resent. </a:t>
            </a:r>
          </a:p>
          <a:p>
            <a:pPr eaLnBrk="1" hangingPunct="1">
              <a:spcBef>
                <a:spcPct val="0"/>
              </a:spcBef>
            </a:pPr>
            <a:endParaRPr lang="en-US" dirty="0" smtClean="0"/>
          </a:p>
          <a:p>
            <a:pPr eaLnBrk="1" hangingPunct="1">
              <a:spcBef>
                <a:spcPct val="0"/>
              </a:spcBef>
            </a:pPr>
            <a:r>
              <a:rPr lang="en-US" dirty="0" smtClean="0"/>
              <a:t>Alerts are sent appropriate to the document's status and only to expected signers as follows:</a:t>
            </a:r>
          </a:p>
          <a:p>
            <a:pPr eaLnBrk="1" hangingPunct="1">
              <a:spcBef>
                <a:spcPct val="0"/>
              </a:spcBef>
            </a:pPr>
            <a:r>
              <a:rPr lang="en-US" dirty="0" smtClean="0"/>
              <a:t>                        </a:t>
            </a:r>
          </a:p>
          <a:p>
            <a:pPr eaLnBrk="1" hangingPunct="1">
              <a:spcBef>
                <a:spcPct val="0"/>
              </a:spcBef>
            </a:pPr>
            <a:r>
              <a:rPr lang="en-US" dirty="0" smtClean="0"/>
              <a:t>The Author/Dictator &amp; Expected Co-signer/Attending— will only receive alerts if they have not signed.</a:t>
            </a:r>
          </a:p>
          <a:p>
            <a:pPr eaLnBrk="1" hangingPunct="1">
              <a:spcBef>
                <a:spcPct val="0"/>
              </a:spcBef>
            </a:pPr>
            <a:endParaRPr lang="en-US" dirty="0" smtClean="0"/>
          </a:p>
          <a:p>
            <a:pPr eaLnBrk="1" hangingPunct="1">
              <a:spcBef>
                <a:spcPct val="0"/>
              </a:spcBef>
            </a:pPr>
            <a:r>
              <a:rPr lang="en-US" dirty="0" smtClean="0"/>
              <a:t>Additional Signer(s)—will only receive alerts if the document has been signed.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dirty="0" smtClean="0"/>
              <a:t>Click</a:t>
            </a:r>
            <a:r>
              <a:rPr lang="en-US" i="1" baseline="0" dirty="0" smtClean="0"/>
              <a:t> to move on.</a:t>
            </a:r>
            <a:endParaRPr lang="en-US" i="1"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E2A7B49-F2D7-42CB-BE9D-14AFFC8A2A3D}"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smtClean="0"/>
              <a:t>THIRD PARTY ALERTS</a:t>
            </a:r>
            <a:r>
              <a:rPr lang="en-US" dirty="0" smtClean="0"/>
              <a:t>—Allows the sending of new alerts for a single document or multiple documents to one or more third parties regardless of the document's status.</a:t>
            </a:r>
          </a:p>
          <a:p>
            <a:pPr eaLnBrk="1" hangingPunct="1">
              <a:spcBef>
                <a:spcPct val="0"/>
              </a:spcBef>
            </a:pPr>
            <a:r>
              <a:rPr lang="en-US" dirty="0" smtClean="0"/>
              <a:t> </a:t>
            </a:r>
          </a:p>
          <a:p>
            <a:pPr eaLnBrk="1" hangingPunct="1">
              <a:spcBef>
                <a:spcPct val="0"/>
              </a:spcBef>
            </a:pPr>
            <a:r>
              <a:rPr lang="en-US" dirty="0" smtClean="0"/>
              <a:t>Business rules are checked and adhered to, so while anyone who has access to this option can use it, you may be blocked from certain functions such as viewing unsigned notes.</a:t>
            </a:r>
          </a:p>
          <a:p>
            <a:pPr eaLnBrk="1" hangingPunct="1">
              <a:spcBef>
                <a:spcPct val="0"/>
              </a:spcBef>
            </a:pPr>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The sixth option under the TIU Maintenance Menu is the Active Title Cleanup Report.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report and cleanup utility will analyze the TIU Document Definition File (8925.1) and provide an automated process to inactivate the appropriate TIU titles.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When you run this report it would be advisable to send it to your spooler to allow you to continue to work on other tasks while this report is running in the background.  Note:  You will have to check with your IT Service to provide you with Spooler Access</a:t>
            </a:r>
          </a:p>
          <a:p>
            <a:pPr eaLnBrk="1" fontAlgn="auto" hangingPunct="1">
              <a:spcBef>
                <a:spcPts val="0"/>
              </a:spcBef>
              <a:spcAft>
                <a:spcPts val="0"/>
              </a:spcAft>
              <a:defRPr/>
            </a:pPr>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 option under the TIU Maintenance Menu is the TIUHL7 Message Manger Utility and it is used for viewing a message going in and out of the TIU Generic HL7 Interface.</a:t>
            </a:r>
          </a:p>
          <a:p>
            <a:pPr eaLnBrk="1" hangingPunct="1">
              <a:spcBef>
                <a:spcPct val="0"/>
              </a:spcBef>
            </a:pPr>
            <a:r>
              <a:rPr lang="en-US" dirty="0" smtClean="0"/>
              <a:t> </a:t>
            </a:r>
            <a:endParaRPr lang="en-US" b="1" u="sng" dirty="0" smtClean="0"/>
          </a:p>
          <a:p>
            <a:pPr eaLnBrk="1" hangingPunct="1">
              <a:spcBef>
                <a:spcPct val="0"/>
              </a:spcBef>
            </a:pPr>
            <a:r>
              <a:rPr lang="en-US" dirty="0" smtClean="0"/>
              <a:t>The purpose of the HL7 Generic Interface is to create a Health Level Seven (HL7) line to Text Integration Utilities (TIU) that will support the upload of a wide-range of textual documents from Commercial-Off-the-Shelf (COTS) applications in use now and in the future at Veteran Administration (VA) Medical Centers. Projects that may work with the interface are the Remote Order Entry System (ROES) software used by the Denver Distribution Center (DDC), the Precision Data Solutions Transcription Service software, and the VA Home </a:t>
            </a:r>
            <a:r>
              <a:rPr lang="en-US" dirty="0" err="1" smtClean="0"/>
              <a:t>Telehealth</a:t>
            </a:r>
            <a:r>
              <a:rPr lang="en-US" dirty="0" smtClean="0"/>
              <a:t> software.</a:t>
            </a:r>
          </a:p>
          <a:p>
            <a:pPr eaLnBrk="1" hangingPunct="1">
              <a:spcBef>
                <a:spcPct val="0"/>
              </a:spcBef>
            </a:pPr>
            <a:r>
              <a:rPr lang="en-US" dirty="0" smtClean="0"/>
              <a:t> </a:t>
            </a:r>
          </a:p>
          <a:p>
            <a:pPr eaLnBrk="1" hangingPunct="1">
              <a:spcBef>
                <a:spcPct val="0"/>
              </a:spcBef>
            </a:pPr>
            <a:r>
              <a:rPr lang="en-US" dirty="0" smtClean="0"/>
              <a:t>The project creates a single COTS/application interface specification to allow textual documents to be uploaded and displayed in CPRS. This allows clinicians to view information from the COTS package without leaving the patient’s electronic medical record.</a:t>
            </a:r>
          </a:p>
          <a:p>
            <a:pPr eaLnBrk="1" hangingPunct="1">
              <a:spcBef>
                <a:spcPct val="0"/>
              </a:spcBef>
            </a:pPr>
            <a:r>
              <a:rPr lang="en-US" dirty="0" smtClean="0"/>
              <a:t> </a:t>
            </a:r>
          </a:p>
          <a:p>
            <a:pPr eaLnBrk="1" hangingPunct="1">
              <a:spcBef>
                <a:spcPct val="0"/>
              </a:spcBef>
            </a:pPr>
            <a:r>
              <a:rPr lang="en-US" dirty="0" smtClean="0"/>
              <a:t>Generic HL7 will not work with external software unless it is specifically set up to do so. The details of how to do this are contained in the </a:t>
            </a:r>
            <a:r>
              <a:rPr lang="en-US" i="1" dirty="0" smtClean="0"/>
              <a:t>Text Integration Utilities (TIU) Generic HL7 Handbook.</a:t>
            </a:r>
            <a:r>
              <a:rPr lang="en-US" dirty="0" smtClean="0"/>
              <a:t> This handbook describes the HL7 fields required for each document types and gives additional information on system features and vendor guidelines. To retrieve this document go to the VistA Document Library at (</a:t>
            </a:r>
            <a:r>
              <a:rPr lang="en-US" u="sng" dirty="0" smtClean="0">
                <a:hlinkClick r:id="rId3"/>
              </a:rPr>
              <a:t>http://www.va.gov/vdl/</a:t>
            </a:r>
            <a:r>
              <a:rPr lang="en-US" dirty="0" smtClean="0"/>
              <a:t>), then click on CPRS: Text Integration Utility (TIU).</a:t>
            </a:r>
          </a:p>
          <a:p>
            <a:pPr eaLnBrk="1" hangingPunct="1">
              <a:spcBef>
                <a:spcPct val="0"/>
              </a:spcBef>
            </a:pPr>
            <a:endParaRPr lang="en-US" b="1" u="sng"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t>
            </a:r>
            <a:r>
              <a:rPr lang="en-US" u="sng" smtClean="0"/>
              <a:t>'Title Mapping Utilities'</a:t>
            </a:r>
            <a:r>
              <a:rPr lang="en-US" smtClean="0"/>
              <a:t>  allows the Clinical Coordinator or IT Application Specialist the ability to map LOCAL TIU Titles to VHA Enterprise Standard Titles.</a:t>
            </a:r>
          </a:p>
          <a:p>
            <a:pPr eaLnBrk="1" hangingPunct="1">
              <a:spcBef>
                <a:spcPct val="0"/>
              </a:spcBef>
            </a:pPr>
            <a:endParaRPr lang="en-US" smtClean="0"/>
          </a:p>
          <a:p>
            <a:pPr eaLnBrk="1" hangingPunct="1">
              <a:spcBef>
                <a:spcPct val="0"/>
              </a:spcBef>
            </a:pPr>
            <a:r>
              <a:rPr lang="en-US" b="1" u="sng" smtClean="0"/>
              <a:t>Map ACTIVE LOCAL Titles </a:t>
            </a:r>
            <a:r>
              <a:rPr lang="en-US" smtClean="0"/>
              <a:t>- This option allows CACs to map ALL local titles to the VHA Enterprise Standard Document Title Ontology, by iterating through all of the ACTIVE  titles defined for the station. This is a necessary prerequisite to migrating document management to the HDR.</a:t>
            </a:r>
          </a:p>
          <a:p>
            <a:pPr eaLnBrk="1" hangingPunct="1">
              <a:spcBef>
                <a:spcPct val="0"/>
              </a:spcBef>
            </a:pPr>
            <a:r>
              <a:rPr lang="en-US" smtClean="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smtClean="0"/>
              <a:t>Selected Active Title Map </a:t>
            </a:r>
            <a:r>
              <a:rPr lang="en-US" smtClean="0"/>
              <a:t>–  This option allows CACs to map specific local titles to the VHA Enterprise Standard Document Title Ontology, by selecting the ACTIVE title in question. The user may also select a previously mapped title, and re-map it, if necessary.</a:t>
            </a:r>
          </a:p>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smtClean="0"/>
              <a:t>Mapping Workbench </a:t>
            </a:r>
            <a:r>
              <a:rPr lang="en-US" smtClean="0"/>
              <a:t>– This option allows the user to generate a list of Local TIU Titles by mapping status, user, and date range (where applicable), and to select titles for mapping/re-mapping to VHA Enterprise Standard Titles.</a:t>
            </a:r>
          </a:p>
          <a:p>
            <a:pPr eaLnBrk="1" hangingPunct="1">
              <a:spcBef>
                <a:spcPct val="0"/>
              </a:spcBef>
            </a:pPr>
            <a:endParaRPr lang="en-US" smtClean="0"/>
          </a:p>
          <a:p>
            <a:pPr eaLnBrk="1" hangingPunct="1">
              <a:spcBef>
                <a:spcPct val="0"/>
              </a:spcBef>
            </a:pPr>
            <a:r>
              <a:rPr lang="en-US" smtClean="0"/>
              <a:t>Enter a code from the list by selecting: M for mapped, U for unmapped (ACTIVE), F-failed mappings, A for active, I for inactive</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smtClean="0"/>
              <a:t>Add/Edit Synonyms </a:t>
            </a:r>
            <a:r>
              <a:rPr lang="en-US" smtClean="0"/>
              <a:t>- This option allows the CAC (or designee) to extend the list of synonyms for any of the VHA Enterprise Standard Title Axis (i.e., Subject Matter Domain, Role, Setting, Service, or Document Type).</a:t>
            </a:r>
          </a:p>
          <a:p>
            <a:pPr eaLnBrk="1" hangingPunct="1">
              <a:spcBef>
                <a:spcPct val="0"/>
              </a:spcBef>
            </a:pPr>
            <a:endParaRPr lang="en-US" smtClean="0"/>
          </a:p>
          <a:p>
            <a:pPr eaLnBrk="1" hangingPunct="1">
              <a:spcBef>
                <a:spcPct val="0"/>
              </a:spcBef>
            </a:pPr>
            <a:r>
              <a:rPr lang="en-US" smtClean="0"/>
              <a:t>Let’s take a break and ask a poll question before I show you examples of some Synonyms you may have in your system.</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Which option allows the regeneration of alerts for a single document or multiple documents; all alerts associated with each document are deleted before being resent. Previously sent 3rd Party Alerts would be deleted and need to be resent.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Edit</a:t>
            </a:r>
          </a:p>
          <a:p>
            <a:pPr eaLnBrk="1" fontAlgn="auto" hangingPunct="1">
              <a:spcBef>
                <a:spcPts val="0"/>
              </a:spcBef>
              <a:spcAft>
                <a:spcPts val="0"/>
              </a:spcAft>
              <a:defRPr/>
            </a:pPr>
            <a:r>
              <a:rPr lang="en-US" dirty="0" smtClean="0"/>
              <a:t>B.  Change View</a:t>
            </a:r>
          </a:p>
          <a:p>
            <a:pPr marL="228600" indent="-228600" eaLnBrk="1" fontAlgn="auto" hangingPunct="1">
              <a:spcBef>
                <a:spcPts val="0"/>
              </a:spcBef>
              <a:spcAft>
                <a:spcPts val="0"/>
              </a:spcAft>
              <a:buFontTx/>
              <a:buAutoNum type="alphaUcPeriod" startAt="3"/>
              <a:defRPr/>
            </a:pPr>
            <a:r>
              <a:rPr lang="en-US" dirty="0" smtClean="0"/>
              <a:t>Resend Alert(s) </a:t>
            </a:r>
          </a:p>
          <a:p>
            <a:pPr eaLnBrk="1" fontAlgn="auto" hangingPunct="1">
              <a:spcBef>
                <a:spcPts val="0"/>
              </a:spcBef>
              <a:spcAft>
                <a:spcPts val="0"/>
              </a:spcAft>
              <a:defRPr/>
            </a:pPr>
            <a:r>
              <a:rPr lang="en-US" dirty="0" smtClean="0"/>
              <a:t>D.  Third Party Alert(s)</a:t>
            </a: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87D2FA1-1A37-4EAD-8C6E-C099EBEC294A}" type="slidenum">
              <a:rPr lang="en-US" smtClean="0">
                <a:latin typeface="Calibri" pitchFamily="34" charset="0"/>
              </a:rPr>
              <a:pPr eaLnBrk="1" fontAlgn="base" hangingPunct="1">
                <a:spcBef>
                  <a:spcPct val="0"/>
                </a:spcBef>
                <a:spcAft>
                  <a:spcPct val="0"/>
                </a:spcAft>
              </a:pPr>
              <a:t>67</a:t>
            </a:fld>
            <a:endParaRPr lang="en-US" smtClean="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you are submitting your answer lets review a sample of what some Synonyms may look like at your facility:</a:t>
            </a:r>
          </a:p>
          <a:p>
            <a:pPr eaLnBrk="1" hangingPunct="1">
              <a:spcBef>
                <a:spcPct val="0"/>
              </a:spcBef>
            </a:pPr>
            <a:endParaRPr lang="en-US" dirty="0" smtClean="0"/>
          </a:p>
          <a:p>
            <a:pPr eaLnBrk="1" hangingPunct="1">
              <a:spcBef>
                <a:spcPct val="0"/>
              </a:spcBef>
            </a:pPr>
            <a:r>
              <a:rPr lang="en-US" dirty="0" smtClean="0"/>
              <a:t>You may not be aware of the National matching program that uses a file of synonyms to aid it in determining potential matches of local titles to national titles. In many cases a site will have terms in their titles that describe situations that occur only at that site. To accommodate this, a file of local synonyms can be created.</a:t>
            </a:r>
          </a:p>
          <a:p>
            <a:pPr eaLnBrk="1" hangingPunct="1">
              <a:spcBef>
                <a:spcPct val="0"/>
              </a:spcBef>
            </a:pPr>
            <a:endParaRPr lang="en-US" dirty="0" smtClean="0"/>
          </a:p>
          <a:p>
            <a:pPr eaLnBrk="1" hangingPunct="1">
              <a:spcBef>
                <a:spcPct val="0"/>
              </a:spcBef>
            </a:pPr>
            <a:r>
              <a:rPr lang="en-US" dirty="0" smtClean="0"/>
              <a:t>For various roles for Clinicians:</a:t>
            </a:r>
          </a:p>
          <a:p>
            <a:pPr eaLnBrk="1" hangingPunct="1">
              <a:spcBef>
                <a:spcPct val="0"/>
              </a:spcBef>
            </a:pPr>
            <a:endParaRPr lang="en-US" dirty="0" smtClean="0"/>
          </a:p>
          <a:p>
            <a:pPr eaLnBrk="1" hangingPunct="1">
              <a:spcBef>
                <a:spcPct val="0"/>
              </a:spcBef>
            </a:pPr>
            <a:r>
              <a:rPr lang="en-US" dirty="0" smtClean="0"/>
              <a:t>ANP, will represent Nurse Practitioner</a:t>
            </a:r>
          </a:p>
          <a:p>
            <a:pPr eaLnBrk="1" hangingPunct="1">
              <a:spcBef>
                <a:spcPct val="0"/>
              </a:spcBef>
            </a:pPr>
            <a:r>
              <a:rPr lang="en-US" dirty="0" smtClean="0"/>
              <a:t>ATTND, will represent Attending or </a:t>
            </a:r>
          </a:p>
          <a:p>
            <a:pPr eaLnBrk="1" hangingPunct="1">
              <a:spcBef>
                <a:spcPct val="0"/>
              </a:spcBef>
            </a:pPr>
            <a:r>
              <a:rPr lang="en-US" dirty="0" smtClean="0"/>
              <a:t>ATTNDG, can also represent Attending</a:t>
            </a:r>
          </a:p>
          <a:p>
            <a:pPr eaLnBrk="1" hangingPunct="1">
              <a:spcBef>
                <a:spcPct val="0"/>
              </a:spcBef>
            </a:pPr>
            <a:endParaRPr lang="en-US" dirty="0" smtClean="0"/>
          </a:p>
          <a:p>
            <a:pPr eaLnBrk="1" hangingPunct="1">
              <a:spcBef>
                <a:spcPct val="0"/>
              </a:spcBef>
            </a:pPr>
            <a:r>
              <a:rPr lang="en-US" dirty="0" smtClean="0"/>
              <a:t>Now some Synonyms that you may see for various Services you will see:</a:t>
            </a:r>
          </a:p>
          <a:p>
            <a:pPr eaLnBrk="1" hangingPunct="1">
              <a:spcBef>
                <a:spcPct val="0"/>
              </a:spcBef>
            </a:pPr>
            <a:endParaRPr lang="en-US" dirty="0" smtClean="0"/>
          </a:p>
          <a:p>
            <a:pPr eaLnBrk="1" hangingPunct="1">
              <a:spcBef>
                <a:spcPct val="0"/>
              </a:spcBef>
            </a:pPr>
            <a:r>
              <a:rPr lang="en-US" dirty="0" smtClean="0"/>
              <a:t>ACTIGRAPHY representing Diagnostic Study services</a:t>
            </a:r>
          </a:p>
          <a:p>
            <a:pPr eaLnBrk="1" hangingPunct="1">
              <a:spcBef>
                <a:spcPct val="0"/>
              </a:spcBef>
            </a:pPr>
            <a:r>
              <a:rPr lang="en-US" dirty="0" smtClean="0"/>
              <a:t>ADDMISSION representing Admission Evaluation services</a:t>
            </a:r>
          </a:p>
          <a:p>
            <a:pPr eaLnBrk="1" hangingPunct="1">
              <a:spcBef>
                <a:spcPct val="0"/>
              </a:spcBef>
            </a:pPr>
            <a:r>
              <a:rPr lang="en-US" dirty="0" smtClean="0"/>
              <a:t>ADENOIDECTOMY can represent Operative services</a:t>
            </a:r>
          </a:p>
          <a:p>
            <a:pPr eaLnBrk="1" hangingPunct="1">
              <a:spcBef>
                <a:spcPct val="0"/>
              </a:spcBef>
            </a:pPr>
            <a:endParaRPr lang="en-US" dirty="0" smtClean="0"/>
          </a:p>
          <a:p>
            <a:pPr eaLnBrk="1" hangingPunct="1">
              <a:spcBef>
                <a:spcPct val="0"/>
              </a:spcBef>
            </a:pPr>
            <a:r>
              <a:rPr lang="en-US" dirty="0" smtClean="0"/>
              <a:t>The spreadsheet of National terms is posted on the TIU web site at the link that is listed here,</a:t>
            </a:r>
          </a:p>
          <a:p>
            <a:pPr eaLnBrk="1" hangingPunct="1">
              <a:spcBef>
                <a:spcPct val="0"/>
              </a:spcBef>
            </a:pPr>
            <a:r>
              <a:rPr lang="en-US" dirty="0" smtClean="0"/>
              <a:t>“ </a:t>
            </a:r>
            <a:r>
              <a:rPr lang="en-US" u="sng" dirty="0" smtClean="0">
                <a:hlinkClick r:id="rId3"/>
              </a:rPr>
              <a:t>http://vista.med.va.gov/tiu/html/DataStandardization_Documents.html</a:t>
            </a:r>
            <a:r>
              <a:rPr lang="en-US" dirty="0" smtClean="0"/>
              <a:t>.  </a:t>
            </a:r>
          </a:p>
          <a:p>
            <a:pPr eaLnBrk="1" hangingPunct="1">
              <a:spcBef>
                <a:spcPct val="0"/>
              </a:spcBef>
            </a:pPr>
            <a:endParaRPr lang="en-US" dirty="0" smtClean="0"/>
          </a:p>
          <a:p>
            <a:pPr eaLnBrk="1" hangingPunct="1">
              <a:spcBef>
                <a:spcPct val="0"/>
              </a:spcBef>
            </a:pPr>
            <a:r>
              <a:rPr lang="en-US" dirty="0" smtClean="0"/>
              <a:t>If you compare the terms in the Synonym List with terms you commonly use at your site and update the local synonym list accordingly, title matching will go much faster.</a:t>
            </a:r>
          </a:p>
          <a:p>
            <a:pPr eaLnBrk="1" hangingPunct="1">
              <a:spcBef>
                <a:spcPct val="0"/>
              </a:spcBef>
            </a:pPr>
            <a:endParaRPr lang="en-US" dirty="0" smtClean="0"/>
          </a:p>
          <a:p>
            <a:pPr eaLnBrk="1" hangingPunct="1">
              <a:spcBef>
                <a:spcPct val="0"/>
              </a:spcBef>
            </a:pPr>
            <a:r>
              <a:rPr lang="en-US" dirty="0" smtClean="0"/>
              <a:t>Now before moving on to the ASU Topic, lets review our results from our poll question.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Which option allows the regeneration of alerts for a single document or multiple documents; all alerts associated with each document are deleted before being resent. Previously sent 3rd Party Alerts would be deleted and need to be resent.  </a:t>
            </a:r>
          </a:p>
          <a:p>
            <a:pPr eaLnBrk="1" hangingPunct="1">
              <a:spcBef>
                <a:spcPct val="0"/>
              </a:spcBef>
            </a:pPr>
            <a:endParaRPr lang="en-US" dirty="0" smtClean="0"/>
          </a:p>
          <a:p>
            <a:pPr eaLnBrk="1" hangingPunct="1">
              <a:spcBef>
                <a:spcPct val="0"/>
              </a:spcBef>
            </a:pPr>
            <a:r>
              <a:rPr lang="en-US" dirty="0" smtClean="0"/>
              <a:t>Correct answer is C, Resend Alert(s)</a:t>
            </a:r>
          </a:p>
          <a:p>
            <a:pPr eaLnBrk="1" hangingPunct="1">
              <a:spcBef>
                <a:spcPct val="0"/>
              </a:spcBef>
            </a:pPr>
            <a:endParaRPr lang="en-US" dirty="0" smtClean="0"/>
          </a:p>
          <a:p>
            <a:pPr eaLnBrk="1" hangingPunct="1">
              <a:spcBef>
                <a:spcPct val="0"/>
              </a:spcBef>
            </a:pPr>
            <a:r>
              <a:rPr lang="en-US" dirty="0" smtClean="0"/>
              <a:t>Now we will move on to our next slide which will be reviewing Authorization Subscription Utility (ASU)</a:t>
            </a:r>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6FB91CA-46C8-4154-9420-3FBBBB6D205F}" type="slidenum">
              <a:rPr lang="en-US" smtClean="0">
                <a:latin typeface="Calibri" pitchFamily="34" charset="0"/>
              </a:rPr>
              <a:pPr eaLnBrk="1" fontAlgn="base" hangingPunct="1">
                <a:spcBef>
                  <a:spcPct val="0"/>
                </a:spcBef>
                <a:spcAft>
                  <a:spcPct val="0"/>
                </a:spcAft>
              </a:pPr>
              <a:t>69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t>What exactly is Text Integration Utilities and its Purpose?  Why exactly do we need it?</a:t>
            </a:r>
          </a:p>
          <a:p>
            <a:pPr eaLnBrk="1" hangingPunct="1">
              <a:spcBef>
                <a:spcPct val="0"/>
              </a:spcBef>
            </a:pPr>
            <a:r>
              <a:rPr lang="en-US" smtClean="0"/>
              <a:t> </a:t>
            </a:r>
          </a:p>
          <a:p>
            <a:pPr eaLnBrk="1" hangingPunct="1">
              <a:spcBef>
                <a:spcPct val="0"/>
              </a:spcBef>
            </a:pPr>
            <a:r>
              <a:rPr lang="en-US" smtClean="0"/>
              <a:t>The purpose of Text Integration Utilities (TIU) is to simplify the access and use of clinical documents for both clinical and administrative VA personnel, by standardizing the way clinical documents are managed.  Now, in connection with Authorization/ Subscription Utility (ASU), a hospital can set up policies and practices for determining who is responsible for or has the privilege for performing various actions on required VHA documents.</a:t>
            </a:r>
          </a:p>
          <a:p>
            <a:pPr eaLnBrk="1" hangingPunct="1">
              <a:spcBef>
                <a:spcPct val="0"/>
              </a:spcBef>
            </a:pPr>
            <a:endParaRPr lang="en-US" smtClean="0"/>
          </a:p>
          <a:p>
            <a:pPr eaLnBrk="1" hangingPunct="1">
              <a:spcBef>
                <a:spcPct val="0"/>
              </a:spcBef>
            </a:pPr>
            <a:r>
              <a:rPr lang="en-US" smtClean="0"/>
              <a:t>The initial release of Version 1.0 includes Discharge Summary and Progress Notes. Consult Reports was added with the release of Computerized Patient Record System also know as “CPRS”. TIU replaces and upgrades the previous versions of these </a:t>
            </a:r>
            <a:r>
              <a:rPr lang="en-US" b="1" smtClean="0"/>
              <a:t>V</a:t>
            </a:r>
            <a:r>
              <a:rPr lang="en-US" i="1" smtClean="0"/>
              <a:t>IST</a:t>
            </a:r>
            <a:r>
              <a:rPr lang="en-US" b="1" smtClean="0"/>
              <a:t>A</a:t>
            </a:r>
            <a:r>
              <a:rPr lang="en-US" smtClean="0"/>
              <a:t> packages. It has also been designed to meet the needs of other clinical application staff that address document handling. </a:t>
            </a:r>
          </a:p>
          <a:p>
            <a:pPr eaLnBrk="1" hangingPunct="1">
              <a:spcBef>
                <a:spcPct val="0"/>
              </a:spcBef>
            </a:pPr>
            <a:r>
              <a:rPr lang="en-US" smtClean="0"/>
              <a:t> </a:t>
            </a:r>
          </a:p>
          <a:p>
            <a:pPr eaLnBrk="1" hangingPunct="1">
              <a:spcBef>
                <a:spcPct val="0"/>
              </a:spcBef>
            </a:pPr>
            <a:r>
              <a:rPr lang="en-US" smtClean="0"/>
              <a:t>TIU lets you continue to access Progress Notes and Discharge Summaries from Order Entry/Reporting Results (OE/RR) menus. The CPRS Graphical User Interface or many times referred to as “CPRS GUI” allows point-and-click access to all Progress Notes, Discharge Summaries, and Consults TIU documents.</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i="1" dirty="0" smtClean="0"/>
              <a:t>Click</a:t>
            </a:r>
            <a:r>
              <a:rPr lang="en-US" i="1" baseline="0" dirty="0" smtClean="0"/>
              <a:t> to move on</a:t>
            </a:r>
            <a:endParaRPr lang="en-US" i="1"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6FB91CA-46C8-4154-9420-3FBBBB6D205F}" type="slidenum">
              <a:rPr lang="en-US" smtClean="0">
                <a:latin typeface="Calibri" pitchFamily="34" charset="0"/>
              </a:rPr>
              <a:pPr eaLnBrk="1" fontAlgn="base" hangingPunct="1">
                <a:spcBef>
                  <a:spcPct val="0"/>
                </a:spcBef>
                <a:spcAft>
                  <a:spcPct val="0"/>
                </a:spcAft>
              </a:pPr>
              <a:t>70</a:t>
            </a:fld>
            <a:endParaRPr lang="en-US" smtClean="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What is ASU Authorization/Subscription Utility and How Can it Help Us?</a:t>
            </a:r>
          </a:p>
          <a:p>
            <a:pPr eaLnBrk="1" hangingPunct="1">
              <a:spcBef>
                <a:spcPct val="0"/>
              </a:spcBef>
            </a:pPr>
            <a:endParaRPr lang="en-US" smtClean="0"/>
          </a:p>
          <a:p>
            <a:pPr eaLnBrk="1" hangingPunct="1">
              <a:spcBef>
                <a:spcPct val="0"/>
              </a:spcBef>
            </a:pPr>
            <a:r>
              <a:rPr lang="en-US" smtClean="0"/>
              <a:t>The Authorization/Subscription Utility (ASU) lets you define, populate, and retrieve information about User Classes (which can be defined hospital-wide or more narrowly for a specific service). It can be used across </a:t>
            </a:r>
            <a:r>
              <a:rPr lang="en-US" b="1" smtClean="0"/>
              <a:t>V</a:t>
            </a:r>
            <a:r>
              <a:rPr lang="en-US" i="1" smtClean="0"/>
              <a:t>IST</a:t>
            </a:r>
            <a:r>
              <a:rPr lang="en-US" b="1" smtClean="0"/>
              <a:t>A</a:t>
            </a:r>
            <a:r>
              <a:rPr lang="en-US" smtClean="0"/>
              <a:t> to replace and/or complement keys. You can link User Classes with TIU Document Definitions and document actions. CPRS actions such as ordering or signing can be linked with Document or Order type (e.g., Clinical Warning Note) and with User Classes (e.g., Provider Class). User Classes may be active or inactive. </a:t>
            </a:r>
          </a:p>
          <a:p>
            <a:pPr eaLnBrk="1" hangingPunct="1">
              <a:spcBef>
                <a:spcPct val="0"/>
              </a:spcBef>
            </a:pPr>
            <a:endParaRPr lang="en-US" smtClean="0"/>
          </a:p>
          <a:p>
            <a:pPr eaLnBrk="1" hangingPunct="1">
              <a:spcBef>
                <a:spcPct val="0"/>
              </a:spcBef>
            </a:pPr>
            <a:r>
              <a:rPr lang="en-US" smtClean="0"/>
              <a:t>You will see some examples during this presentation but lets check out some of the benefits of ASU.</a:t>
            </a:r>
          </a:p>
          <a:p>
            <a:pPr eaLnBrk="1" hangingPunct="1">
              <a:spcBef>
                <a:spcPct val="0"/>
              </a:spcBef>
            </a:pPr>
            <a:endParaRPr lang="en-US" smtClean="0"/>
          </a:p>
          <a:p>
            <a:pPr eaLnBrk="1" hangingPunct="1">
              <a:spcBef>
                <a:spcPct val="0"/>
              </a:spcBef>
            </a:pPr>
            <a:r>
              <a:rPr lang="en-US" smtClean="0"/>
              <a:t>ASU lets you define, populate, and retrieve information about User Classes. These User Classes can be defined hospital-wide or more narrowly for a specific service and can be used across VISTA to replace and/or complement keys. </a:t>
            </a:r>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User Class Management – this is used with the ASU.  We will cover these four options in the next slides.</a:t>
            </a:r>
          </a:p>
          <a:p>
            <a:pPr eaLnBrk="1" hangingPunct="1">
              <a:spcBef>
                <a:spcPct val="0"/>
              </a:spcBef>
            </a:pPr>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option allows review, addition, editing, and removal of User Classes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option allows the review, addition, editing, and removal of individual members to and from User Classes.</a:t>
            </a:r>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option allows the review, addition, editing, and removal of individual members to and from User Classes as well</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last option allows you to display all the Business rules for a given Document Definition, User Class, or User Role. You can then add, edit, or delete Rules, as appropriate. (This option is also known as the ASU Rule Browser, because you can browse back and forth among existing Business Rules, by various criteria.)</a:t>
            </a:r>
          </a:p>
          <a:p>
            <a:pPr eaLnBrk="1" hangingPunct="1">
              <a:spcBef>
                <a:spcPct val="0"/>
              </a:spcBef>
            </a:pPr>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screen that you will see when selecting a user class that is defaulted for “Active” status and you can also select the Inactive and All Users Classes as well.  You can also see what abbreviation is set for that class name.  From this screen you have the ability to “Create and Edit a User Class”.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As you can see from this screen shot you are able to see the list of User Classes the user belongs to and the effective date she was assigned to these classes.  You can Add, Edit or Remove a user from any of these classes under the List Membership by User option.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When you select this option you can see from this screen shot that there are 12 providers in the Anesthesiologist User Class.</a:t>
            </a:r>
          </a:p>
          <a:p>
            <a:pPr eaLnBrk="1" hangingPunct="1">
              <a:spcBef>
                <a:spcPct val="0"/>
              </a:spcBef>
            </a:pPr>
            <a:endParaRPr lang="en-US" smtClean="0"/>
          </a:p>
          <a:p>
            <a:pPr eaLnBrk="1" hangingPunct="1">
              <a:spcBef>
                <a:spcPct val="0"/>
              </a:spcBef>
            </a:pPr>
            <a:r>
              <a:rPr lang="en-US" smtClean="0"/>
              <a:t>You can also see the date when they were assigned to the user class as well and notice that not only can you Add, Edit or Remove a user from this class but you can also do “Schedule Changes” for rotating residents, interns, and medical students.</a:t>
            </a:r>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Lets review some of the Benefits of TIU </a:t>
            </a:r>
            <a:r>
              <a:rPr lang="en-US" dirty="0" smtClean="0"/>
              <a:t>– </a:t>
            </a:r>
          </a:p>
          <a:p>
            <a:pPr eaLnBrk="1" hangingPunct="1">
              <a:spcBef>
                <a:spcPct val="0"/>
              </a:spcBef>
            </a:pPr>
            <a:endParaRPr lang="en-US" dirty="0" smtClean="0"/>
          </a:p>
          <a:p>
            <a:pPr eaLnBrk="1" hangingPunct="1">
              <a:spcBef>
                <a:spcPct val="0"/>
              </a:spcBef>
            </a:pPr>
            <a:r>
              <a:rPr lang="en-US" b="1" dirty="0" smtClean="0"/>
              <a:t>a.  Standardized and common user interface - allows</a:t>
            </a:r>
            <a:endParaRPr lang="en-US" dirty="0" smtClean="0"/>
          </a:p>
          <a:p>
            <a:pPr eaLnBrk="1" hangingPunct="1">
              <a:spcBef>
                <a:spcPct val="0"/>
              </a:spcBef>
            </a:pPr>
            <a:r>
              <a:rPr lang="en-US" dirty="0" smtClean="0"/>
              <a:t>Clinicians to go through the same program to enter, review, and sign discharge summaries, progress notes, and other clinical documents that may be set up locally for processing through TIU.  </a:t>
            </a:r>
          </a:p>
          <a:p>
            <a:pPr eaLnBrk="1" hangingPunct="1">
              <a:spcBef>
                <a:spcPct val="0"/>
              </a:spcBef>
            </a:pPr>
            <a:r>
              <a:rPr lang="en-US" dirty="0" smtClean="0"/>
              <a:t> </a:t>
            </a:r>
          </a:p>
          <a:p>
            <a:pPr eaLnBrk="1" hangingPunct="1">
              <a:spcBef>
                <a:spcPct val="0"/>
              </a:spcBef>
            </a:pPr>
            <a:r>
              <a:rPr lang="en-US" b="1" dirty="0" smtClean="0"/>
              <a:t>b.  Integration is when </a:t>
            </a:r>
            <a:endParaRPr lang="en-US" dirty="0" smtClean="0"/>
          </a:p>
          <a:p>
            <a:pPr eaLnBrk="1" hangingPunct="1">
              <a:spcBef>
                <a:spcPct val="0"/>
              </a:spcBef>
            </a:pPr>
            <a:r>
              <a:rPr lang="en-US" dirty="0" smtClean="0"/>
              <a:t>Clinicians and management can search for and retrieve clinical documents more efficiently because documents reside in a single location within the database. This is also a benefit for other uses such as Incomplete Record Tracking, quality management, results reporting, order checking, research and many more actions.</a:t>
            </a:r>
          </a:p>
          <a:p>
            <a:pPr eaLnBrk="1" hangingPunct="1">
              <a:spcBef>
                <a:spcPct val="0"/>
              </a:spcBef>
            </a:pPr>
            <a:r>
              <a:rPr lang="en-US" b="1" dirty="0" smtClean="0"/>
              <a:t> </a:t>
            </a:r>
            <a:endParaRPr lang="en-US" dirty="0" smtClean="0"/>
          </a:p>
          <a:p>
            <a:pPr eaLnBrk="1" hangingPunct="1">
              <a:spcBef>
                <a:spcPct val="0"/>
              </a:spcBef>
            </a:pPr>
            <a:r>
              <a:rPr lang="en-US" b="1" dirty="0" smtClean="0"/>
              <a:t>c.  Data Capture Flexibility is when:</a:t>
            </a:r>
            <a:endParaRPr lang="en-US" dirty="0" smtClean="0"/>
          </a:p>
          <a:p>
            <a:pPr eaLnBrk="1" hangingPunct="1">
              <a:spcBef>
                <a:spcPct val="0"/>
              </a:spcBef>
            </a:pPr>
            <a:r>
              <a:rPr lang="en-US" dirty="0" smtClean="0"/>
              <a:t>TIU accepts document input from a variety of data capture methodologies. Those initially supported are transcription and direct entry. TIU allows upload of ASCII formatted documents into </a:t>
            </a:r>
            <a:r>
              <a:rPr lang="en-US" b="1" dirty="0" smtClean="0"/>
              <a:t>V</a:t>
            </a:r>
            <a:r>
              <a:rPr lang="en-US" sz="1000" i="1" dirty="0" smtClean="0"/>
              <a:t>IST</a:t>
            </a:r>
            <a:r>
              <a:rPr lang="en-US" b="1" dirty="0" smtClean="0"/>
              <a:t>A</a:t>
            </a:r>
            <a:r>
              <a:rPr lang="en-US" dirty="0" smtClean="0"/>
              <a:t>.</a:t>
            </a:r>
            <a:r>
              <a:rPr lang="en-US" b="1" dirty="0" smtClean="0"/>
              <a:t> </a:t>
            </a:r>
            <a:endParaRPr lang="en-US" dirty="0" smtClean="0"/>
          </a:p>
          <a:p>
            <a:pPr eaLnBrk="1" hangingPunct="1">
              <a:spcBef>
                <a:spcPct val="0"/>
              </a:spcBef>
            </a:pPr>
            <a:r>
              <a:rPr lang="en-US" b="1" i="1" dirty="0" smtClean="0"/>
              <a:t/>
            </a:r>
            <a:br>
              <a:rPr lang="en-US" b="1" i="1" dirty="0" smtClean="0"/>
            </a:br>
            <a:r>
              <a:rPr lang="en-US" b="1" dirty="0" smtClean="0"/>
              <a:t>d.  It provide Links to Other Packages which allows </a:t>
            </a:r>
            <a:endParaRPr lang="en-US" dirty="0" smtClean="0"/>
          </a:p>
          <a:p>
            <a:pPr eaLnBrk="1" hangingPunct="1">
              <a:spcBef>
                <a:spcPct val="0"/>
              </a:spcBef>
            </a:pPr>
            <a:r>
              <a:rPr lang="en-US" dirty="0" smtClean="0"/>
              <a:t>TIU to interface, as appropriate, with such applications as Health Summary, Problem List, Patient Care Encounter/Visit Tracking, and Incomplete Record Tracking.  CPRS further integrates </a:t>
            </a:r>
            <a:r>
              <a:rPr lang="en-US" b="1" dirty="0" smtClean="0"/>
              <a:t>V</a:t>
            </a:r>
            <a:r>
              <a:rPr lang="en-US" sz="1000" i="1" dirty="0" smtClean="0"/>
              <a:t>IST</a:t>
            </a:r>
            <a:r>
              <a:rPr lang="en-US" b="1" dirty="0" smtClean="0"/>
              <a:t>A</a:t>
            </a:r>
            <a:r>
              <a:rPr lang="en-US" dirty="0" smtClean="0"/>
              <a:t> packages and allows point and click switching between packages.</a:t>
            </a:r>
          </a:p>
          <a:p>
            <a:pPr eaLnBrk="1" hangingPunct="1">
              <a:spcBef>
                <a:spcPct val="0"/>
              </a:spcBef>
            </a:pPr>
            <a:r>
              <a:rPr lang="en-US" dirty="0" smtClean="0"/>
              <a:t> </a:t>
            </a:r>
          </a:p>
          <a:p>
            <a:pPr eaLnBrk="1" hangingPunct="1">
              <a:spcBef>
                <a:spcPct val="0"/>
              </a:spcBef>
            </a:pPr>
            <a:r>
              <a:rPr lang="en-US" b="1" dirty="0" smtClean="0"/>
              <a:t>e.  Another benefit is Improved management of Documents.  </a:t>
            </a:r>
            <a:endParaRPr lang="en-US" dirty="0" smtClean="0"/>
          </a:p>
          <a:p>
            <a:pPr eaLnBrk="1" hangingPunct="1">
              <a:spcBef>
                <a:spcPct val="0"/>
              </a:spcBef>
            </a:pPr>
            <a:r>
              <a:rPr lang="en-US" dirty="0" smtClean="0"/>
              <a:t>TIU has a file structure called the Document Definition Hierarchy for defining elements and parameters of a document.</a:t>
            </a:r>
            <a:r>
              <a:rPr lang="en-US" b="1" dirty="0" smtClean="0"/>
              <a:t> </a:t>
            </a:r>
            <a:r>
              <a:rPr lang="en-US" dirty="0" smtClean="0"/>
              <a:t>It allows: </a:t>
            </a:r>
          </a:p>
          <a:p>
            <a:pPr lvl="1" eaLnBrk="1" hangingPunct="1">
              <a:spcBef>
                <a:spcPct val="0"/>
              </a:spcBef>
            </a:pPr>
            <a:r>
              <a:rPr lang="en-US" dirty="0" smtClean="0"/>
              <a:t>Inheritance of document characteristics, such as signing, cosigning, visit linkage</a:t>
            </a:r>
          </a:p>
          <a:p>
            <a:pPr lvl="1" eaLnBrk="1" hangingPunct="1">
              <a:spcBef>
                <a:spcPct val="0"/>
              </a:spcBef>
            </a:pPr>
            <a:r>
              <a:rPr lang="en-US" dirty="0" smtClean="0"/>
              <a:t>Site definition of document characteristics</a:t>
            </a:r>
          </a:p>
          <a:p>
            <a:pPr lvl="1" eaLnBrk="1" hangingPunct="1">
              <a:spcBef>
                <a:spcPct val="0"/>
              </a:spcBef>
            </a:pPr>
            <a:r>
              <a:rPr lang="en-US" dirty="0" smtClean="0"/>
              <a:t>Shared components</a:t>
            </a:r>
          </a:p>
          <a:p>
            <a:pPr lvl="1" eaLnBrk="1" hangingPunct="1">
              <a:spcBef>
                <a:spcPct val="0"/>
              </a:spcBef>
            </a:pPr>
            <a:r>
              <a:rPr lang="en-US" dirty="0" smtClean="0"/>
              <a:t>Ownership (personal or class) of document definitions</a:t>
            </a:r>
          </a:p>
          <a:p>
            <a:pPr lvl="1" eaLnBrk="1" hangingPunct="1">
              <a:spcBef>
                <a:spcPct val="0"/>
              </a:spcBef>
            </a:pPr>
            <a:r>
              <a:rPr lang="en-US" dirty="0" smtClean="0"/>
              <a:t>Boilerplate text functionality</a:t>
            </a:r>
          </a:p>
          <a:p>
            <a:pPr lvl="1" eaLnBrk="1" hangingPunct="1">
              <a:spcBef>
                <a:spcPct val="0"/>
              </a:spcBef>
            </a:pPr>
            <a:r>
              <a:rPr lang="en-US" dirty="0" smtClean="0"/>
              <a:t>Interdisciplinary Note functionality.</a:t>
            </a:r>
          </a:p>
          <a:p>
            <a:pPr lvl="1" eaLnBrk="1" hangingPunct="1">
              <a:spcBef>
                <a:spcPct val="0"/>
              </a:spcBef>
            </a:pPr>
            <a:r>
              <a:rPr lang="en-US" dirty="0" smtClean="0"/>
              <a:t>Embedded “Object” functionality which can extract data from other </a:t>
            </a:r>
            <a:r>
              <a:rPr lang="en-US" b="1" dirty="0" smtClean="0"/>
              <a:t>V</a:t>
            </a:r>
            <a:r>
              <a:rPr lang="en-US" sz="1000" i="1" dirty="0" smtClean="0"/>
              <a:t>IST</a:t>
            </a:r>
            <a:r>
              <a:rPr lang="en-US" b="1" dirty="0" smtClean="0"/>
              <a:t>A</a:t>
            </a:r>
            <a:r>
              <a:rPr lang="en-US" dirty="0" smtClean="0"/>
              <a:t> packages and insert it into boilerplate text</a:t>
            </a:r>
          </a:p>
          <a:p>
            <a:pPr eaLnBrk="1" hangingPunct="1">
              <a:spcBef>
                <a:spcPct val="0"/>
              </a:spcBef>
            </a:pPr>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can manage the business rules by 3 categories:  DOCUMENT DEFINITION, USER CLASS,  and USER ROLE   </a:t>
            </a:r>
          </a:p>
          <a:p>
            <a:pPr eaLnBrk="1" hangingPunct="1">
              <a:spcBef>
                <a:spcPct val="0"/>
              </a:spcBef>
            </a:pPr>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Now I have provided a sample of a Chart Check Note that I have assigned a business rule to.  The rule applied states that an “</a:t>
            </a:r>
            <a:r>
              <a:rPr lang="en-US" b="1" dirty="0" smtClean="0"/>
              <a:t>UNSIGNED</a:t>
            </a:r>
            <a:r>
              <a:rPr lang="en-US" dirty="0" smtClean="0"/>
              <a:t>” Chart Check Note may </a:t>
            </a:r>
            <a:r>
              <a:rPr lang="en-US" b="1" u="sng" dirty="0" smtClean="0"/>
              <a:t>BE AMENDED </a:t>
            </a:r>
            <a:r>
              <a:rPr lang="en-US" dirty="0" smtClean="0"/>
              <a:t>by a Nurse.</a:t>
            </a:r>
          </a:p>
          <a:p>
            <a:pPr eaLnBrk="1" hangingPunct="1">
              <a:spcBef>
                <a:spcPct val="0"/>
              </a:spcBef>
            </a:pPr>
            <a:endParaRPr lang="en-US" dirty="0" smtClean="0"/>
          </a:p>
          <a:p>
            <a:pPr eaLnBrk="1" hangingPunct="1">
              <a:spcBef>
                <a:spcPct val="0"/>
              </a:spcBef>
            </a:pPr>
            <a:r>
              <a:rPr lang="en-US" dirty="0" smtClean="0"/>
              <a:t>Keep in mind that the business rule could have easily stated that the “Amended, Completed, Deleted, Purged or other status that would be applicable, in applying the required business rule for the Chart Check Note in the place of “</a:t>
            </a:r>
            <a:r>
              <a:rPr lang="en-US" b="1" dirty="0" smtClean="0"/>
              <a:t>UNSIGNED</a:t>
            </a:r>
            <a:r>
              <a:rPr lang="en-US" dirty="0" smtClean="0"/>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Okay let’s pause for a moment and see what we have learned from the last set up slides: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ASU is an application that allows sites to associate users with user classes, allowing them to specify the level of authorization needed to sign or order specific document types and orderables.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lphaUcPeriod"/>
              <a:defRPr/>
            </a:pPr>
            <a:r>
              <a:rPr lang="en-US" dirty="0" smtClean="0"/>
              <a:t>True </a:t>
            </a:r>
          </a:p>
          <a:p>
            <a:pPr marL="228600" indent="-228600" eaLnBrk="1" fontAlgn="auto" hangingPunct="1">
              <a:spcBef>
                <a:spcPts val="0"/>
              </a:spcBef>
              <a:spcAft>
                <a:spcPts val="0"/>
              </a:spcAft>
              <a:buFontTx/>
              <a:buAutoNum type="alphaUcPeriod"/>
              <a:defRPr/>
            </a:pPr>
            <a:r>
              <a:rPr lang="en-US" dirty="0" smtClean="0"/>
              <a:t>False</a:t>
            </a:r>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1A7BE73-0AA7-4D2E-B2F3-7B0446CF0E32}" type="slidenum">
              <a:rPr lang="en-US" smtClean="0">
                <a:latin typeface="Calibri" pitchFamily="34" charset="0"/>
              </a:rPr>
              <a:pPr eaLnBrk="1" fontAlgn="base" hangingPunct="1">
                <a:spcBef>
                  <a:spcPct val="0"/>
                </a:spcBef>
                <a:spcAft>
                  <a:spcPct val="0"/>
                </a:spcAft>
              </a:pPr>
              <a:t>82</a:t>
            </a:fld>
            <a:endParaRPr lang="en-US" smtClean="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Before we review the results of the poll question lets do a recap of TIU and ASU:</a:t>
            </a:r>
          </a:p>
          <a:p>
            <a:pPr eaLnBrk="1" fontAlgn="auto" hangingPunct="1">
              <a:spcBef>
                <a:spcPts val="0"/>
              </a:spcBef>
              <a:spcAft>
                <a:spcPts val="0"/>
              </a:spcAft>
              <a:defRPr/>
            </a:pPr>
            <a:endParaRPr lang="en-US" dirty="0" smtClean="0"/>
          </a:p>
          <a:p>
            <a:pPr marL="285750" indent="-285750" eaLnBrk="1" fontAlgn="auto" hangingPunct="1">
              <a:spcBef>
                <a:spcPts val="0"/>
              </a:spcBef>
              <a:spcAft>
                <a:spcPts val="0"/>
              </a:spcAft>
              <a:buFont typeface="Arial" pitchFamily="34" charset="0"/>
              <a:buChar char="•"/>
              <a:defRPr/>
            </a:pPr>
            <a:r>
              <a:rPr lang="en-US" dirty="0" smtClean="0"/>
              <a:t>TIU is used to simplify the access and use of clinical documents for both clinical and administrative VA personnel</a:t>
            </a:r>
          </a:p>
          <a:p>
            <a:pPr marL="285750" indent="-285750" eaLnBrk="1" fontAlgn="auto" hangingPunct="1">
              <a:spcBef>
                <a:spcPts val="0"/>
              </a:spcBef>
              <a:spcAft>
                <a:spcPts val="0"/>
              </a:spcAft>
              <a:buFont typeface="Arial" pitchFamily="34" charset="0"/>
              <a:buChar char="•"/>
              <a:defRPr/>
            </a:pPr>
            <a:r>
              <a:rPr lang="en-US" dirty="0" smtClean="0"/>
              <a:t>ASU is used to set policies and practices for determining who is responsible or has the privilege for performing various actions on required VHA documents</a:t>
            </a:r>
          </a:p>
          <a:p>
            <a:pPr marL="285750" indent="-285750" eaLnBrk="1" fontAlgn="auto" hangingPunct="1">
              <a:spcBef>
                <a:spcPts val="0"/>
              </a:spcBef>
              <a:spcAft>
                <a:spcPts val="0"/>
              </a:spcAft>
              <a:buFont typeface="Arial" pitchFamily="34" charset="0"/>
              <a:buChar char="•"/>
              <a:defRPr/>
            </a:pPr>
            <a:r>
              <a:rPr lang="en-US" dirty="0" smtClean="0"/>
              <a:t>TIU lets the user continue to access Progress Notes and Discharge Summaries from Order Entry/Reporting Results (OE/RR) menus</a:t>
            </a:r>
          </a:p>
          <a:p>
            <a:pPr marL="285750" indent="-285750" eaLnBrk="1" fontAlgn="auto" hangingPunct="1">
              <a:spcBef>
                <a:spcPts val="0"/>
              </a:spcBef>
              <a:spcAft>
                <a:spcPts val="0"/>
              </a:spcAft>
              <a:buFont typeface="Arial" pitchFamily="34" charset="0"/>
              <a:buChar char="•"/>
              <a:defRPr/>
            </a:pPr>
            <a:r>
              <a:rPr lang="en-US" dirty="0" smtClean="0"/>
              <a:t>While ASU allows you to implement a User Class Hierarchy which is useful for identifying the roles that different users fulfill within the hospital</a:t>
            </a:r>
          </a:p>
          <a:p>
            <a:pPr marL="285750" indent="-285750"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defRPr/>
            </a:pPr>
            <a:r>
              <a:rPr lang="en-US" dirty="0" smtClean="0"/>
              <a:t>You can review the </a:t>
            </a:r>
            <a:r>
              <a:rPr lang="en-US" i="1" dirty="0" smtClean="0"/>
              <a:t>ASU Clinical Coordinator Manual</a:t>
            </a:r>
            <a:r>
              <a:rPr lang="en-US" dirty="0" smtClean="0"/>
              <a:t> or the </a:t>
            </a:r>
            <a:r>
              <a:rPr lang="en-US" i="1" dirty="0" smtClean="0"/>
              <a:t>TIU/ASU Implementation Guide </a:t>
            </a:r>
            <a:r>
              <a:rPr lang="en-US" dirty="0" smtClean="0"/>
              <a:t>for more information about ASU, its relationship to TIU, and its implementation.</a:t>
            </a:r>
          </a:p>
          <a:p>
            <a:pPr eaLnBrk="1" fontAlgn="auto" hangingPunct="1">
              <a:spcBef>
                <a:spcPts val="0"/>
              </a:spcBef>
              <a:spcAft>
                <a:spcPts val="0"/>
              </a:spcAft>
              <a:defRPr/>
            </a:pPr>
            <a:endParaRPr lang="en-US" dirty="0" smtClean="0"/>
          </a:p>
          <a:p>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let’s take a look at the poll results from our final question.</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Okay let’s pause</a:t>
            </a:r>
            <a:r>
              <a:rPr lang="en-US" baseline="0" dirty="0" smtClean="0"/>
              <a:t> for a moment and see what we have learned from the last set up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ASU is an application that allows sites to associate users with user classes, allowing them to specify the level of authorization needed to sign or order specific document types and </a:t>
            </a:r>
            <a:r>
              <a:rPr lang="en-US" sz="1200" kern="1200" dirty="0" err="1" smtClean="0">
                <a:solidFill>
                  <a:schemeClr val="tx1"/>
                </a:solidFill>
                <a:effectLst/>
                <a:latin typeface="+mn-lt"/>
                <a:ea typeface="+mn-ea"/>
                <a:cs typeface="+mn-cs"/>
              </a:rPr>
              <a:t>orderables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True - Answer</a:t>
            </a:r>
          </a:p>
        </p:txBody>
      </p:sp>
      <p:sp>
        <p:nvSpPr>
          <p:cNvPr id="4" name="Slide Number Placeholder 3"/>
          <p:cNvSpPr>
            <a:spLocks noGrp="1"/>
          </p:cNvSpPr>
          <p:nvPr>
            <p:ph type="sldNum" sz="quarter" idx="10"/>
          </p:nvPr>
        </p:nvSpPr>
        <p:spPr/>
        <p:txBody>
          <a:bodyPr/>
          <a:lstStyle/>
          <a:p>
            <a:fld id="{08AA51C3-518F-4F0D-B932-9AF47A2C9D15}" type="slidenum">
              <a:rPr lang="en-US" smtClean="0"/>
              <a:t>84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Click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t>85</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Thank you for attending the TIU_ASU session today and I hope you know the basic knowledge and purpose of TIU and ASU and know why they are critical to your clinical and administrative documents at your facility.</a:t>
            </a:r>
          </a:p>
          <a:p>
            <a:pPr eaLnBrk="1" hangingPunct="1">
              <a:spcBef>
                <a:spcPct val="0"/>
              </a:spcBef>
            </a:pPr>
            <a:endParaRPr lang="en-US" smtClean="0"/>
          </a:p>
          <a:p>
            <a:pPr eaLnBrk="1" hangingPunct="1">
              <a:spcBef>
                <a:spcPct val="0"/>
              </a:spcBef>
            </a:pPr>
            <a:r>
              <a:rPr lang="en-US" smtClean="0"/>
              <a:t>If you haven’t submitted your questions yet, there is still time to do so by clicking on the orange “Ask The Presenter” icon.  We’re going to show a brief announcement and be right back to answer your questions.</a:t>
            </a:r>
          </a:p>
          <a:p>
            <a:pPr eaLnBrk="1" hangingPunct="1">
              <a:spcBef>
                <a:spcPct val="0"/>
              </a:spcBef>
            </a:pPr>
            <a:endParaRPr lang="en-US" smtClean="0"/>
          </a:p>
          <a:p>
            <a:pPr eaLnBrk="1" hangingPunct="1">
              <a:spcBef>
                <a:spcPct val="0"/>
              </a:spcBef>
            </a:pPr>
            <a:r>
              <a:rPr lang="en-US" smtClean="0"/>
              <a:t>(Stand still and smile until you see the video come up full screen)</a:t>
            </a:r>
          </a:p>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As mentioned in our previous slide, out of the users of TIU we have four major users of TIU and they are:</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a:defRPr/>
            </a:pPr>
            <a:r>
              <a:rPr lang="en-US" b="1" u="sng" dirty="0" smtClean="0"/>
              <a:t>Clinicians</a:t>
            </a:r>
            <a:r>
              <a:rPr lang="en-US" dirty="0" smtClean="0"/>
              <a:t> - It includes all of the options necessary for clinicians to manage their Progress Notes, Discharge Summaries, and other clinical documents which may be set up locally, either separately or in an integrated fashion.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startAt="2"/>
              <a:defRPr/>
            </a:pPr>
            <a:r>
              <a:rPr lang="en-US" b="1" u="sng" dirty="0" smtClean="0"/>
              <a:t>Medical Record Technician (MRTs) </a:t>
            </a:r>
            <a:r>
              <a:rPr lang="en-US" dirty="0" smtClean="0"/>
              <a:t>- who completes the tasks of assuring that all discharge summaries placed in a patient’s medical record have been verified for accuracy and completion and that a permanent chart copy has been placed in a patient’s medical record for each separate admission to the hospital.</a:t>
            </a:r>
          </a:p>
          <a:p>
            <a:pPr marL="228600" indent="-228600" eaLnBrk="1" fontAlgn="auto" hangingPunct="1">
              <a:spcBef>
                <a:spcPts val="0"/>
              </a:spcBef>
              <a:spcAft>
                <a:spcPts val="0"/>
              </a:spcAft>
              <a:defRPr/>
            </a:pPr>
            <a:endParaRPr lang="en-US" b="1" dirty="0" smtClean="0"/>
          </a:p>
          <a:p>
            <a:pPr marL="228600" indent="-228600" eaLnBrk="1" fontAlgn="auto" hangingPunct="1">
              <a:spcBef>
                <a:spcPts val="0"/>
              </a:spcBef>
              <a:spcAft>
                <a:spcPts val="0"/>
              </a:spcAft>
              <a:defRPr/>
            </a:pPr>
            <a:r>
              <a:rPr lang="en-US" b="1" dirty="0" smtClean="0"/>
              <a:t>3.  </a:t>
            </a:r>
            <a:r>
              <a:rPr lang="en-US" b="1" u="sng" dirty="0" smtClean="0"/>
              <a:t>Medical Information Section (MIS) Managers </a:t>
            </a:r>
            <a:r>
              <a:rPr lang="en-US" dirty="0" smtClean="0"/>
              <a:t>- who has ultimate responsibility to see that  MRTs complete their duties.  </a:t>
            </a:r>
          </a:p>
          <a:p>
            <a:pPr marL="228600" indent="-228600" eaLnBrk="1" fontAlgn="auto" hangingPunct="1">
              <a:spcBef>
                <a:spcPts val="0"/>
              </a:spcBef>
              <a:spcAft>
                <a:spcPts val="0"/>
              </a:spcAft>
              <a:buFontTx/>
              <a:buAutoNum type="arabicPeriod"/>
              <a:defRPr/>
            </a:pPr>
            <a:endParaRPr lang="en-US" dirty="0" smtClean="0"/>
          </a:p>
          <a:p>
            <a:pPr eaLnBrk="1" fontAlgn="auto" hangingPunct="1">
              <a:spcBef>
                <a:spcPts val="0"/>
              </a:spcBef>
              <a:spcAft>
                <a:spcPts val="0"/>
              </a:spcAft>
              <a:defRPr/>
            </a:pPr>
            <a:r>
              <a:rPr lang="en-US" dirty="0" smtClean="0"/>
              <a:t>4.  </a:t>
            </a:r>
            <a:r>
              <a:rPr lang="en-US" b="1" u="sng" dirty="0" smtClean="0"/>
              <a:t>Transcriptionists or Transcriber </a:t>
            </a:r>
            <a:r>
              <a:rPr lang="en-US" dirty="0" smtClean="0"/>
              <a:t>- typically enter Providers’ discharge summaries, progress notes, or other documents: directly from dictation, or from uploaded transcribed ASCII documents in batch mode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C299FDF1-4291-4821-BB4F-C6F2B59977A9}" type="slidenum">
              <a:rPr lang="en-US"/>
              <a:pPr>
                <a:defRPr/>
              </a:pPr>
              <a:t>‹#›</a:t>
            </a:fld>
            <a:endParaRPr lang="en-US"/>
          </a:p>
        </p:txBody>
      </p:sp>
    </p:spTree>
    <p:extLst>
      <p:ext uri="{BB962C8B-B14F-4D97-AF65-F5344CB8AC3E}">
        <p14:creationId xmlns:p14="http://schemas.microsoft.com/office/powerpoint/2010/main" val="388220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A9C77DA0-3517-43EE-B0B3-1836B2E352D5}" type="slidenum">
              <a:rPr lang="en-US"/>
              <a:pPr>
                <a:defRPr/>
              </a:pPr>
              <a:t>‹#›</a:t>
            </a:fld>
            <a:endParaRPr lang="en-US"/>
          </a:p>
        </p:txBody>
      </p:sp>
    </p:spTree>
    <p:extLst>
      <p:ext uri="{BB962C8B-B14F-4D97-AF65-F5344CB8AC3E}">
        <p14:creationId xmlns:p14="http://schemas.microsoft.com/office/powerpoint/2010/main" val="113277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BD3DE783-8689-48C3-87A7-5E73C5136C83}" type="slidenum">
              <a:rPr lang="en-US"/>
              <a:pPr>
                <a:defRPr/>
              </a:pPr>
              <a:t>‹#›</a:t>
            </a:fld>
            <a:endParaRPr lang="en-US"/>
          </a:p>
        </p:txBody>
      </p:sp>
    </p:spTree>
    <p:extLst>
      <p:ext uri="{BB962C8B-B14F-4D97-AF65-F5344CB8AC3E}">
        <p14:creationId xmlns:p14="http://schemas.microsoft.com/office/powerpoint/2010/main" val="3753929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6" name="Slide Number Placeholder 5"/>
          <p:cNvSpPr>
            <a:spLocks noGrp="1"/>
          </p:cNvSpPr>
          <p:nvPr>
            <p:ph type="sldNum" sz="quarter" idx="11"/>
          </p:nvPr>
        </p:nvSpPr>
        <p:spPr>
          <a:xfrm>
            <a:off x="6553200" y="6248400"/>
            <a:ext cx="2133600" cy="476250"/>
          </a:xfrm>
        </p:spPr>
        <p:txBody>
          <a:bodyPr/>
          <a:lstStyle>
            <a:lvl1pPr eaLnBrk="1" fontAlgn="auto" hangingPunct="1">
              <a:spcBef>
                <a:spcPts val="0"/>
              </a:spcBef>
              <a:spcAft>
                <a:spcPts val="0"/>
              </a:spcAft>
              <a:defRPr>
                <a:latin typeface="+mn-lt"/>
              </a:defRPr>
            </a:lvl1pPr>
          </a:lstStyle>
          <a:p>
            <a:pPr>
              <a:defRPr/>
            </a:pPr>
            <a:fld id="{C5F19E38-5BCE-4093-A78B-767705EF64A3}"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Tree>
    <p:extLst>
      <p:ext uri="{BB962C8B-B14F-4D97-AF65-F5344CB8AC3E}">
        <p14:creationId xmlns:p14="http://schemas.microsoft.com/office/powerpoint/2010/main" val="2445346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6" name="Slide Number Placeholder 5"/>
          <p:cNvSpPr>
            <a:spLocks noGrp="1"/>
          </p:cNvSpPr>
          <p:nvPr>
            <p:ph type="sldNum" sz="quarter" idx="11"/>
          </p:nvPr>
        </p:nvSpPr>
        <p:spPr>
          <a:xfrm>
            <a:off x="6553200" y="6248400"/>
            <a:ext cx="2133600" cy="476250"/>
          </a:xfrm>
        </p:spPr>
        <p:txBody>
          <a:bodyPr/>
          <a:lstStyle>
            <a:lvl1pPr eaLnBrk="1" fontAlgn="auto" hangingPunct="1">
              <a:spcBef>
                <a:spcPts val="0"/>
              </a:spcBef>
              <a:spcAft>
                <a:spcPts val="0"/>
              </a:spcAft>
              <a:defRPr>
                <a:latin typeface="+mn-lt"/>
              </a:defRPr>
            </a:lvl1pPr>
          </a:lstStyle>
          <a:p>
            <a:pPr>
              <a:defRPr/>
            </a:pPr>
            <a:fld id="{42A7F2CD-4228-497C-9DC3-17E3A126276A}"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Tree>
    <p:extLst>
      <p:ext uri="{BB962C8B-B14F-4D97-AF65-F5344CB8AC3E}">
        <p14:creationId xmlns:p14="http://schemas.microsoft.com/office/powerpoint/2010/main" val="392875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3C3D6540-D755-4C21-A7B1-FD10ED0BF0B5}" type="slidenum">
              <a:rPr lang="en-US"/>
              <a:pPr>
                <a:defRPr/>
              </a:pPr>
              <a:t>‹#›</a:t>
            </a:fld>
            <a:endParaRPr lang="en-US"/>
          </a:p>
        </p:txBody>
      </p:sp>
    </p:spTree>
    <p:extLst>
      <p:ext uri="{BB962C8B-B14F-4D97-AF65-F5344CB8AC3E}">
        <p14:creationId xmlns:p14="http://schemas.microsoft.com/office/powerpoint/2010/main" val="174912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FA6CB993-84CC-45E6-B538-A15BC2F10B44}" type="slidenum">
              <a:rPr lang="en-US"/>
              <a:pPr>
                <a:defRPr/>
              </a:pPr>
              <a:t>‹#›</a:t>
            </a:fld>
            <a:endParaRPr lang="en-US"/>
          </a:p>
        </p:txBody>
      </p:sp>
    </p:spTree>
    <p:extLst>
      <p:ext uri="{BB962C8B-B14F-4D97-AF65-F5344CB8AC3E}">
        <p14:creationId xmlns:p14="http://schemas.microsoft.com/office/powerpoint/2010/main" val="344340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8C4EACCD-A11D-4F80-9D39-8D201A440A2F}" type="slidenum">
              <a:rPr lang="en-US"/>
              <a:pPr>
                <a:defRPr/>
              </a:pPr>
              <a:t>‹#›</a:t>
            </a:fld>
            <a:endParaRPr lang="en-US"/>
          </a:p>
        </p:txBody>
      </p:sp>
    </p:spTree>
    <p:extLst>
      <p:ext uri="{BB962C8B-B14F-4D97-AF65-F5344CB8AC3E}">
        <p14:creationId xmlns:p14="http://schemas.microsoft.com/office/powerpoint/2010/main" val="20918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9" name="Slide Number Placeholder 8"/>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79B129F0-EF9F-435C-BD45-0C34290B2B5A}" type="slidenum">
              <a:rPr lang="en-US"/>
              <a:pPr>
                <a:defRPr/>
              </a:pPr>
              <a:t>‹#›</a:t>
            </a:fld>
            <a:endParaRPr lang="en-US"/>
          </a:p>
        </p:txBody>
      </p:sp>
    </p:spTree>
    <p:extLst>
      <p:ext uri="{BB962C8B-B14F-4D97-AF65-F5344CB8AC3E}">
        <p14:creationId xmlns:p14="http://schemas.microsoft.com/office/powerpoint/2010/main" val="179149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5" name="Slide Number Placeholder 4"/>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67D02B9E-6113-4882-8AF3-7B61B28DCC72}" type="slidenum">
              <a:rPr lang="en-US"/>
              <a:pPr>
                <a:defRPr/>
              </a:pPr>
              <a:t>‹#›</a:t>
            </a:fld>
            <a:endParaRPr lang="en-US"/>
          </a:p>
        </p:txBody>
      </p:sp>
    </p:spTree>
    <p:extLst>
      <p:ext uri="{BB962C8B-B14F-4D97-AF65-F5344CB8AC3E}">
        <p14:creationId xmlns:p14="http://schemas.microsoft.com/office/powerpoint/2010/main" val="248725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4" name="Slide Number Placeholder 3"/>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7037CF6E-EBEC-43B2-89D4-4B6F8F55E96B}" type="slidenum">
              <a:rPr lang="en-US"/>
              <a:pPr>
                <a:defRPr/>
              </a:pPr>
              <a:t>‹#›</a:t>
            </a:fld>
            <a:endParaRPr lang="en-US"/>
          </a:p>
        </p:txBody>
      </p:sp>
    </p:spTree>
    <p:extLst>
      <p:ext uri="{BB962C8B-B14F-4D97-AF65-F5344CB8AC3E}">
        <p14:creationId xmlns:p14="http://schemas.microsoft.com/office/powerpoint/2010/main" val="101756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85FBCE23-47F2-4D67-8347-50261EE165EA}" type="slidenum">
              <a:rPr lang="en-US"/>
              <a:pPr>
                <a:defRPr/>
              </a:pPr>
              <a:t>‹#›</a:t>
            </a:fld>
            <a:endParaRPr lang="en-US"/>
          </a:p>
        </p:txBody>
      </p:sp>
    </p:spTree>
    <p:extLst>
      <p:ext uri="{BB962C8B-B14F-4D97-AF65-F5344CB8AC3E}">
        <p14:creationId xmlns:p14="http://schemas.microsoft.com/office/powerpoint/2010/main" val="65784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a:t>10/2/2012</a:t>
            </a: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mn-lt"/>
              </a:defRPr>
            </a:lvl1pPr>
          </a:lstStyle>
          <a:p>
            <a:pPr>
              <a:defRPr/>
            </a:pPr>
            <a:r>
              <a:rPr lang="en-US"/>
              <a:t>Peter D. Mills Ph.D.                                 VISN 1 Patient Safety Center                                                               </a:t>
            </a:r>
          </a:p>
        </p:txBody>
      </p:sp>
      <p:sp>
        <p:nvSpPr>
          <p:cNvPr id="7" name="Slide Number Placeholder 6"/>
          <p:cNvSpPr>
            <a:spLocks noGrp="1"/>
          </p:cNvSpPr>
          <p:nvPr>
            <p:ph type="sldNum" sz="quarter" idx="12"/>
          </p:nvPr>
        </p:nvSpPr>
        <p:spPr/>
        <p:txBody>
          <a:bodyPr/>
          <a:lstStyle>
            <a:lvl1pPr eaLnBrk="1" fontAlgn="auto" hangingPunct="1">
              <a:spcBef>
                <a:spcPts val="0"/>
              </a:spcBef>
              <a:spcAft>
                <a:spcPts val="0"/>
              </a:spcAft>
              <a:defRPr>
                <a:latin typeface="+mn-lt"/>
              </a:defRPr>
            </a:lvl1pPr>
          </a:lstStyle>
          <a:p>
            <a:pPr>
              <a:defRPr/>
            </a:pPr>
            <a:fld id="{34268C2C-92FF-416A-9B09-03484B535C69}" type="slidenum">
              <a:rPr lang="en-US"/>
              <a:pPr>
                <a:defRPr/>
              </a:pPr>
              <a:t>‹#›</a:t>
            </a:fld>
            <a:endParaRPr lang="en-US"/>
          </a:p>
        </p:txBody>
      </p:sp>
    </p:spTree>
    <p:extLst>
      <p:ext uri="{BB962C8B-B14F-4D97-AF65-F5344CB8AC3E}">
        <p14:creationId xmlns:p14="http://schemas.microsoft.com/office/powerpoint/2010/main" val="49189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white">
                    <a:tint val="75000"/>
                  </a:prstClr>
                </a:solidFill>
                <a:latin typeface="Times New Roman" pitchFamily="18" charset="0"/>
              </a:defRPr>
            </a:lvl1pPr>
          </a:lstStyle>
          <a:p>
            <a:pPr>
              <a:defRPr/>
            </a:pPr>
            <a:r>
              <a:rPr lang="en-US"/>
              <a:t>10/2/2012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white">
                    <a:tint val="75000"/>
                  </a:prstClr>
                </a:solidFill>
                <a:latin typeface="Times New Roman" pitchFamily="18" charset="0"/>
              </a:defRPr>
            </a:lvl1pPr>
          </a:lstStyle>
          <a:p>
            <a:pPr>
              <a:defRPr/>
            </a:pPr>
            <a:r>
              <a:rPr lang="en-US"/>
              <a:t>Peter D. Mills Ph.D.                                 VISN 1 Patient Safety Center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white">
                    <a:tint val="75000"/>
                  </a:prstClr>
                </a:solidFill>
                <a:latin typeface="Times New Roman" pitchFamily="18" charset="0"/>
              </a:defRPr>
            </a:lvl1pPr>
          </a:lstStyle>
          <a:p>
            <a:pPr>
              <a:defRPr/>
            </a:pPr>
            <a:fld id="{3297E002-7816-44E8-A2B8-DCC0C5ED07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Rikkita Hughes</a:t>
            </a:r>
            <a:endParaRPr lang="en-US" dirty="0"/>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470025"/>
          </a:xfrm>
        </p:spPr>
        <p:txBody>
          <a:bodyPr/>
          <a:lstStyle/>
          <a:p>
            <a:r>
              <a:rPr lang="en-US" dirty="0" smtClean="0"/>
              <a:t>Back to Basics: TIU/ASU</a:t>
            </a:r>
            <a:endParaRPr lang="en-US" dirty="0"/>
          </a:p>
        </p:txBody>
      </p:sp>
    </p:spTree>
    <p:extLst>
      <p:ext uri="{BB962C8B-B14F-4D97-AF65-F5344CB8AC3E}">
        <p14:creationId xmlns:p14="http://schemas.microsoft.com/office/powerpoint/2010/main" val="2915925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ord montage of healthcare words: healthcare, hospital, ethics, patients, organization, etc"/>
          <p:cNvPicPr>
            <a:picLocks noChangeAspect="1" noChangeArrowheads="1"/>
          </p:cNvPicPr>
          <p:nvPr/>
        </p:nvPicPr>
        <p:blipFill>
          <a:blip r:embed="rId3" cstate="print">
            <a:extLst/>
          </a:blip>
          <a:stretch>
            <a:fillRect/>
          </a:stretch>
        </p:blipFill>
        <p:spPr bwMode="auto">
          <a:xfrm>
            <a:off x="142989" y="704323"/>
            <a:ext cx="8864506" cy="5403632"/>
          </a:xfrm>
          <a:prstGeom prst="rect">
            <a:avLst/>
          </a:prstGeom>
          <a:noFill/>
          <a:ln>
            <a:noFill/>
          </a:ln>
          <a:effectLst>
            <a:glow rad="228600">
              <a:schemeClr val="accent3">
                <a:satMod val="175000"/>
                <a:alpha val="40000"/>
              </a:schemeClr>
            </a:glow>
          </a:effectLs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47353321"/>
              </p:ext>
            </p:extLst>
          </p:nvPr>
        </p:nvGraphicFramePr>
        <p:xfrm>
          <a:off x="304800" y="1295400"/>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TIU Maintenance Menu Option&#10;"/>
          <p:cNvSpPr/>
          <p:nvPr/>
        </p:nvSpPr>
        <p:spPr>
          <a:xfrm>
            <a:off x="0" y="152400"/>
            <a:ext cx="9110251" cy="923330"/>
          </a:xfrm>
          <a:prstGeom prst="rect">
            <a:avLst/>
          </a:prstGeom>
        </p:spPr>
        <p:txBody>
          <a:bodyPr wrap="none">
            <a:spAutoFit/>
          </a:bodyPr>
          <a:lstStyle/>
          <a:p>
            <a:pPr algn="ctr" fontAlgn="auto">
              <a:spcBef>
                <a:spcPts val="0"/>
              </a:spcBef>
              <a:spcAft>
                <a:spcPts val="0"/>
              </a:spcAft>
              <a:defRPr/>
            </a:pPr>
            <a:r>
              <a:rPr lang="en-US" sz="5400" dirty="0">
                <a:effectLst/>
                <a:latin typeface="+mj-lt"/>
                <a:ea typeface="+mj-ea"/>
                <a:cs typeface="+mj-cs"/>
              </a:rPr>
              <a:t>TIU Maintenance Menu Option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descr="green oval"/>
          <p:cNvSpPr/>
          <p:nvPr/>
        </p:nvSpPr>
        <p:spPr>
          <a:xfrm>
            <a:off x="5181600" y="3200400"/>
            <a:ext cx="3733800" cy="3429000"/>
          </a:xfrm>
          <a:prstGeom prst="ellipse">
            <a:avLst/>
          </a:prstGeom>
          <a:gradFill>
            <a:gsLst>
              <a:gs pos="0">
                <a:schemeClr val="accent3">
                  <a:shade val="51000"/>
                  <a:satMod val="130000"/>
                </a:schemeClr>
              </a:gs>
              <a:gs pos="6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bg1">
                  <a:lumMod val="95000"/>
                  <a:lumOff val="5000"/>
                </a:schemeClr>
              </a:solidFill>
            </a:endParaRPr>
          </a:p>
        </p:txBody>
      </p:sp>
      <p:sp>
        <p:nvSpPr>
          <p:cNvPr id="9" name="TextBox 8" descr="TIU&#10;Maintenance&#10;Menu &#10;Option&#10;"/>
          <p:cNvSpPr txBox="1"/>
          <p:nvPr/>
        </p:nvSpPr>
        <p:spPr>
          <a:xfrm>
            <a:off x="5181600" y="3570744"/>
            <a:ext cx="3886200" cy="2677656"/>
          </a:xfrm>
          <a:prstGeom prst="rect">
            <a:avLst/>
          </a:prstGeom>
          <a:noFill/>
        </p:spPr>
        <p:txBody>
          <a:bodyPr wrap="square" rtlCol="0">
            <a:spAutoFit/>
          </a:bodyPr>
          <a:lstStyle/>
          <a:p>
            <a:pPr algn="ctr"/>
            <a:r>
              <a:rPr lang="en-US" sz="4200" b="1" dirty="0" smtClean="0">
                <a:solidFill>
                  <a:schemeClr val="bg1">
                    <a:lumMod val="95000"/>
                    <a:lumOff val="5000"/>
                  </a:schemeClr>
                </a:solidFill>
              </a:rPr>
              <a:t>TIU</a:t>
            </a:r>
          </a:p>
          <a:p>
            <a:pPr algn="ctr"/>
            <a:r>
              <a:rPr lang="en-US" sz="4200" b="1" dirty="0" smtClean="0">
                <a:solidFill>
                  <a:schemeClr val="bg1">
                    <a:lumMod val="95000"/>
                    <a:lumOff val="5000"/>
                  </a:schemeClr>
                </a:solidFill>
              </a:rPr>
              <a:t>Maintenance</a:t>
            </a:r>
          </a:p>
          <a:p>
            <a:pPr algn="ctr"/>
            <a:r>
              <a:rPr lang="en-US" sz="4200" b="1" dirty="0" smtClean="0">
                <a:solidFill>
                  <a:schemeClr val="bg1">
                    <a:lumMod val="95000"/>
                    <a:lumOff val="5000"/>
                  </a:schemeClr>
                </a:solidFill>
              </a:rPr>
              <a:t>Menu </a:t>
            </a:r>
          </a:p>
          <a:p>
            <a:pPr algn="ctr"/>
            <a:r>
              <a:rPr lang="en-US" sz="4200" b="1" dirty="0" smtClean="0">
                <a:solidFill>
                  <a:schemeClr val="bg1">
                    <a:lumMod val="95000"/>
                    <a:lumOff val="5000"/>
                  </a:schemeClr>
                </a:solidFill>
              </a:rPr>
              <a:t>Option</a:t>
            </a:r>
            <a:endParaRPr lang="en-US" sz="4200" b="1" dirty="0">
              <a:solidFill>
                <a:schemeClr val="bg1">
                  <a:lumMod val="95000"/>
                  <a:lumOff val="5000"/>
                </a:schemeClr>
              </a:solidFill>
            </a:endParaRPr>
          </a:p>
        </p:txBody>
      </p:sp>
      <p:grpSp>
        <p:nvGrpSpPr>
          <p:cNvPr id="7" name="Group 6"/>
          <p:cNvGrpSpPr/>
          <p:nvPr/>
        </p:nvGrpSpPr>
        <p:grpSpPr>
          <a:xfrm>
            <a:off x="152401" y="457200"/>
            <a:ext cx="7010399" cy="743534"/>
            <a:chOff x="0" y="66180"/>
            <a:chExt cx="7010399" cy="743534"/>
          </a:xfrm>
        </p:grpSpPr>
        <p:sp>
          <p:nvSpPr>
            <p:cNvPr id="22" name="Rounded Rectangle 21" descr="red rectangle"/>
            <p:cNvSpPr/>
            <p:nvPr/>
          </p:nvSpPr>
          <p:spPr>
            <a:xfrm>
              <a:off x="0" y="66180"/>
              <a:ext cx="7010399" cy="743534"/>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3" name="Rounded Rectangle 4" descr="TIU Parameters Menu&#10;"/>
            <p:cNvSpPr/>
            <p:nvPr/>
          </p:nvSpPr>
          <p:spPr>
            <a:xfrm>
              <a:off x="36296" y="102476"/>
              <a:ext cx="6937807" cy="670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TIU Parameters Menu</a:t>
              </a:r>
              <a:endParaRPr lang="en-US" sz="3100" kern="1200" dirty="0"/>
            </a:p>
          </p:txBody>
        </p:sp>
      </p:grpSp>
    </p:spTree>
    <p:extLst>
      <p:ext uri="{BB962C8B-B14F-4D97-AF65-F5344CB8AC3E}">
        <p14:creationId xmlns:p14="http://schemas.microsoft.com/office/powerpoint/2010/main" val="168972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TIU Parameters Menu&#10;Document Definitions&#10;&#10;TIU Maintenance Menu Op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95263"/>
            <a:ext cx="9004300" cy="62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TIU Parameters Menu&#10;Document Definitions&#10;User Class Management&#10;&#10;TIU Maintenance Menu Op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95263"/>
            <a:ext cx="9004300" cy="62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IU Parameters Menu&#10;Document Definitions&#10;User Class Management&#10;TIU Template Mgmt Functions&#10;&#10;TIU Maintenance Menu Op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95263"/>
            <a:ext cx="9004300" cy="62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TIU Parameters Menu&#10;Document Definitions&#10;User Class Management&#10;TIU Template Mgmt Functions&#10;TIU Alert Tools&#10;&#10;TIU Maintenance Menu Op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95263"/>
            <a:ext cx="9004300" cy="62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TIU Parameters Menu&#10;Document Definitions&#10;User Class Management&#10;TIU Template Mgmt Functions&#10;TIU Alert Tools&#10;Active Title Cleanup Report&#10;&#10;TIU Maintenance Menu Op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95263"/>
            <a:ext cx="8967787" cy="628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7" descr="TIU Maintenance Menu O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24200"/>
            <a:ext cx="3944938"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6" descr="TIU Parameters Menu&#10;Document Definitions&#10;User Class Management&#10;TIU Template Mgmt Functions&#10;TIU Alert Tools&#10;Active Title Cleanup Report&#10;TIUHL7 Message Manager&#10;&#1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715168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07470286"/>
              </p:ext>
            </p:extLst>
          </p:nvPr>
        </p:nvGraphicFramePr>
        <p:xfrm>
          <a:off x="381000" y="1676400"/>
          <a:ext cx="8382001" cy="448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TIU Maintenance Menu Option&#10;"/>
          <p:cNvSpPr/>
          <p:nvPr/>
        </p:nvSpPr>
        <p:spPr>
          <a:xfrm>
            <a:off x="0" y="152400"/>
            <a:ext cx="9110251" cy="923330"/>
          </a:xfrm>
          <a:prstGeom prst="rect">
            <a:avLst/>
          </a:prstGeom>
        </p:spPr>
        <p:txBody>
          <a:bodyPr wrap="none">
            <a:spAutoFit/>
          </a:bodyPr>
          <a:lstStyle/>
          <a:p>
            <a:pPr algn="ctr" fontAlgn="auto">
              <a:spcBef>
                <a:spcPts val="0"/>
              </a:spcBef>
              <a:spcAft>
                <a:spcPts val="0"/>
              </a:spcAft>
              <a:defRPr/>
            </a:pPr>
            <a:r>
              <a:rPr lang="en-US" sz="5400" dirty="0">
                <a:effectLst/>
                <a:latin typeface="+mj-lt"/>
                <a:ea typeface="+mj-ea"/>
                <a:cs typeface="+mj-cs"/>
              </a:rPr>
              <a:t>TIU Maintenance Menu Option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833903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rtlCol="0">
            <a:normAutofit/>
          </a:bodyPr>
          <a:lstStyle/>
          <a:p>
            <a:pPr eaLnBrk="1" fontAlgn="auto" hangingPunct="1">
              <a:spcAft>
                <a:spcPts val="0"/>
              </a:spcAft>
              <a:defRPr/>
            </a:pPr>
            <a:r>
              <a:rPr lang="en-US" sz="5400" dirty="0" smtClean="0">
                <a:effectLst>
                  <a:outerShdw blurRad="63500" sx="102000" sy="102000" algn="ctr" rotWithShape="0">
                    <a:prstClr val="black">
                      <a:alpha val="40000"/>
                    </a:prstClr>
                  </a:outerShdw>
                </a:effectLst>
              </a:rPr>
              <a:t>Objectives</a:t>
            </a:r>
            <a:endParaRPr lang="en-US" sz="5400" dirty="0">
              <a:effectLst>
                <a:outerShdw blurRad="63500" sx="102000" sy="102000" algn="ctr"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Basic TIU Paramet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315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TIU Parameters Menu&#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Parameters Menu</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INSTITUTION:    SOUTH TEXAS HCS., &#10;ENABLE ELECTRONIC SIGNATURE: YES// &#10;ENABLE NOTIFICATIONS DATE: MAY 26,1998// &#10;GRACE PERIOD FOR SIGNATURE: 5// &#10;FUTURE APPOINTMENT RANGE: &#10;CHARACTERS PER LINE: 60// &#10;OPTIMIZE LIST BUILDING FOR: performance// &#10;SUPPRESS REVIEW NOTES PROMPT: YES// &#10;DEFAULT PRIMARY PROVIDER: AUTHOR (IF PROVIDER)// &#10;"/>
          <p:cNvSpPr/>
          <p:nvPr/>
        </p:nvSpPr>
        <p:spPr>
          <a:xfrm>
            <a:off x="533400" y="1371600"/>
            <a:ext cx="8153400" cy="5016758"/>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3200" dirty="0">
                <a:latin typeface="+mn-lt"/>
              </a:rPr>
              <a:t>Select INSTITUTION:    SOUTH TEXAS HCS., </a:t>
            </a:r>
          </a:p>
          <a:p>
            <a:pPr fontAlgn="auto">
              <a:spcBef>
                <a:spcPts val="0"/>
              </a:spcBef>
              <a:spcAft>
                <a:spcPts val="0"/>
              </a:spcAft>
              <a:defRPr/>
            </a:pPr>
            <a:r>
              <a:rPr lang="en-US" sz="3200" dirty="0">
                <a:latin typeface="+mn-lt"/>
              </a:rPr>
              <a:t>ENABLE ELECTRONIC SIGNATURE: YES// </a:t>
            </a:r>
          </a:p>
          <a:p>
            <a:pPr fontAlgn="auto">
              <a:spcBef>
                <a:spcPts val="0"/>
              </a:spcBef>
              <a:spcAft>
                <a:spcPts val="0"/>
              </a:spcAft>
              <a:defRPr/>
            </a:pPr>
            <a:r>
              <a:rPr lang="en-US" sz="3200" dirty="0">
                <a:latin typeface="+mn-lt"/>
              </a:rPr>
              <a:t>ENABLE NOTIFICATIONS DATE: MAY 26,1998// </a:t>
            </a:r>
          </a:p>
          <a:p>
            <a:pPr fontAlgn="auto">
              <a:spcBef>
                <a:spcPts val="0"/>
              </a:spcBef>
              <a:spcAft>
                <a:spcPts val="0"/>
              </a:spcAft>
              <a:defRPr/>
            </a:pPr>
            <a:r>
              <a:rPr lang="en-US" sz="3200" dirty="0">
                <a:latin typeface="+mn-lt"/>
              </a:rPr>
              <a:t>GRACE PERIOD FOR SIGNATURE: 5// </a:t>
            </a:r>
          </a:p>
          <a:p>
            <a:pPr fontAlgn="auto">
              <a:spcBef>
                <a:spcPts val="0"/>
              </a:spcBef>
              <a:spcAft>
                <a:spcPts val="0"/>
              </a:spcAft>
              <a:defRPr/>
            </a:pPr>
            <a:r>
              <a:rPr lang="en-US" sz="3200" dirty="0">
                <a:latin typeface="+mn-lt"/>
              </a:rPr>
              <a:t>FUTURE APPOINTMENT RANGE: </a:t>
            </a:r>
          </a:p>
          <a:p>
            <a:pPr fontAlgn="auto">
              <a:spcBef>
                <a:spcPts val="0"/>
              </a:spcBef>
              <a:spcAft>
                <a:spcPts val="0"/>
              </a:spcAft>
              <a:defRPr/>
            </a:pPr>
            <a:r>
              <a:rPr lang="en-US" sz="3200" dirty="0">
                <a:latin typeface="+mn-lt"/>
              </a:rPr>
              <a:t>CHARACTERS PER LINE: 60// </a:t>
            </a:r>
          </a:p>
          <a:p>
            <a:pPr fontAlgn="auto">
              <a:spcBef>
                <a:spcPts val="0"/>
              </a:spcBef>
              <a:spcAft>
                <a:spcPts val="0"/>
              </a:spcAft>
              <a:defRPr/>
            </a:pPr>
            <a:r>
              <a:rPr lang="en-US" sz="3200" dirty="0">
                <a:latin typeface="+mn-lt"/>
              </a:rPr>
              <a:t>OPTIMIZE LIST BUILDING FOR: performance// </a:t>
            </a:r>
          </a:p>
          <a:p>
            <a:pPr fontAlgn="auto">
              <a:spcBef>
                <a:spcPts val="0"/>
              </a:spcBef>
              <a:spcAft>
                <a:spcPts val="0"/>
              </a:spcAft>
              <a:defRPr/>
            </a:pPr>
            <a:r>
              <a:rPr lang="en-US" sz="3200" dirty="0">
                <a:latin typeface="+mn-lt"/>
              </a:rPr>
              <a:t>SUPPRESS REVIEW NOTES PROMPT: YES// </a:t>
            </a:r>
          </a:p>
          <a:p>
            <a:pPr fontAlgn="auto">
              <a:spcBef>
                <a:spcPts val="0"/>
              </a:spcBef>
              <a:spcAft>
                <a:spcPts val="0"/>
              </a:spcAft>
              <a:defRPr/>
            </a:pPr>
            <a:r>
              <a:rPr lang="en-US" sz="3200" dirty="0">
                <a:latin typeface="+mn-lt"/>
              </a:rPr>
              <a:t>DEFAULT PRIMARY PROVIDER: AUTHOR (IF PROVIDER)// </a:t>
            </a:r>
          </a:p>
        </p:txBody>
      </p:sp>
      <p:sp>
        <p:nvSpPr>
          <p:cNvPr id="5" name="Rectangle 4" descr="Basic TIU Parameter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Basic TIU Parameters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Basic TIU Parameters &#10;Modify Upload Parameter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152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TIU Parameters Menu&#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Parameters Menu</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INSTITUTION:    SOUTH TEXAS HCS&#10;ASCII UPLOAD SOURCE: remote computer// &#10;UPLOAD PROTOCOL: KERMIT// &#10;UPLOAD HEADER FORMAT: captioned// &#10;RECORD HEADER SIGNAL: $HDR// &#10;BEGIN REPORT TEXT SIGNAL: $TXT// &#10;RUN UPLOAD FILER IN FOREGROUND: YES//  &#10; &#10;Now Select upload error alert recipients:&#10;&#10;Select ALERT RECIPIENT: HUGHES,RIKKITA Y// &#10;Now edit the DOCUMENT DEFINITION file:&#10;"/>
          <p:cNvSpPr/>
          <p:nvPr/>
        </p:nvSpPr>
        <p:spPr>
          <a:xfrm>
            <a:off x="533400" y="1371600"/>
            <a:ext cx="8001000" cy="5170646"/>
          </a:xfrm>
          <a:prstGeom prst="rect">
            <a:avLst/>
          </a:prstGeom>
          <a:solidFill>
            <a:srgbClr val="01035B"/>
          </a:solidFill>
          <a:ln>
            <a:noFill/>
          </a:ln>
          <a:effectLst>
            <a:glow rad="228600">
              <a:schemeClr val="accent3">
                <a:satMod val="175000"/>
                <a:alpha val="40000"/>
              </a:schemeClr>
            </a:glow>
          </a:effectLst>
        </p:spPr>
        <p:txBody>
          <a:bodyPr>
            <a:spAutoFit/>
          </a:bodyPr>
          <a:lstStyle/>
          <a:p>
            <a:pPr fontAlgn="auto">
              <a:spcBef>
                <a:spcPts val="0"/>
              </a:spcBef>
              <a:spcAft>
                <a:spcPts val="0"/>
              </a:spcAft>
              <a:defRPr/>
            </a:pPr>
            <a:r>
              <a:rPr lang="en-US" sz="3000" dirty="0">
                <a:latin typeface="+mn-lt"/>
              </a:rPr>
              <a:t>Select INSTITUTION:    SOUTH TEXAS HCS</a:t>
            </a:r>
          </a:p>
          <a:p>
            <a:pPr fontAlgn="auto">
              <a:spcBef>
                <a:spcPts val="0"/>
              </a:spcBef>
              <a:spcAft>
                <a:spcPts val="0"/>
              </a:spcAft>
              <a:defRPr/>
            </a:pPr>
            <a:r>
              <a:rPr lang="en-US" sz="3000" dirty="0">
                <a:latin typeface="+mn-lt"/>
              </a:rPr>
              <a:t>ASCII UPLOAD SOURCE: remote computer// </a:t>
            </a:r>
          </a:p>
          <a:p>
            <a:pPr fontAlgn="auto">
              <a:spcBef>
                <a:spcPts val="0"/>
              </a:spcBef>
              <a:spcAft>
                <a:spcPts val="0"/>
              </a:spcAft>
              <a:defRPr/>
            </a:pPr>
            <a:r>
              <a:rPr lang="en-US" sz="3000" dirty="0">
                <a:latin typeface="+mn-lt"/>
              </a:rPr>
              <a:t>UPLOAD PROTOCOL: KERMIT// </a:t>
            </a:r>
          </a:p>
          <a:p>
            <a:pPr fontAlgn="auto">
              <a:spcBef>
                <a:spcPts val="0"/>
              </a:spcBef>
              <a:spcAft>
                <a:spcPts val="0"/>
              </a:spcAft>
              <a:defRPr/>
            </a:pPr>
            <a:r>
              <a:rPr lang="en-US" sz="3000" dirty="0">
                <a:latin typeface="+mn-lt"/>
              </a:rPr>
              <a:t>UPLOAD HEADER FORMAT: captioned// </a:t>
            </a:r>
          </a:p>
          <a:p>
            <a:pPr fontAlgn="auto">
              <a:spcBef>
                <a:spcPts val="0"/>
              </a:spcBef>
              <a:spcAft>
                <a:spcPts val="0"/>
              </a:spcAft>
              <a:defRPr/>
            </a:pPr>
            <a:r>
              <a:rPr lang="en-US" sz="3000" dirty="0">
                <a:latin typeface="+mn-lt"/>
              </a:rPr>
              <a:t>RECORD HEADER SIGNAL: $HDR// </a:t>
            </a:r>
          </a:p>
          <a:p>
            <a:pPr fontAlgn="auto">
              <a:spcBef>
                <a:spcPts val="0"/>
              </a:spcBef>
              <a:spcAft>
                <a:spcPts val="0"/>
              </a:spcAft>
              <a:defRPr/>
            </a:pPr>
            <a:r>
              <a:rPr lang="en-US" sz="3000" dirty="0">
                <a:latin typeface="+mn-lt"/>
              </a:rPr>
              <a:t>BEGIN REPORT TEXT SIGNAL: $TXT// </a:t>
            </a:r>
          </a:p>
          <a:p>
            <a:pPr fontAlgn="auto">
              <a:spcBef>
                <a:spcPts val="0"/>
              </a:spcBef>
              <a:spcAft>
                <a:spcPts val="0"/>
              </a:spcAft>
              <a:defRPr/>
            </a:pPr>
            <a:r>
              <a:rPr lang="en-US" sz="3000" dirty="0">
                <a:latin typeface="+mn-lt"/>
              </a:rPr>
              <a:t>RUN UPLOAD FILER IN FOREGROUND: YES//</a:t>
            </a:r>
            <a:r>
              <a:rPr lang="en-US" sz="1600" dirty="0">
                <a:latin typeface="+mn-lt"/>
              </a:rPr>
              <a:t>  </a:t>
            </a:r>
          </a:p>
          <a:p>
            <a:pPr fontAlgn="auto">
              <a:spcBef>
                <a:spcPts val="0"/>
              </a:spcBef>
              <a:spcAft>
                <a:spcPts val="0"/>
              </a:spcAft>
              <a:defRPr/>
            </a:pPr>
            <a:r>
              <a:rPr lang="en-US" sz="1600" dirty="0">
                <a:latin typeface="+mn-lt"/>
              </a:rPr>
              <a:t> </a:t>
            </a:r>
            <a:endParaRPr lang="en-US" sz="2800" dirty="0">
              <a:latin typeface="+mn-lt"/>
            </a:endParaRPr>
          </a:p>
          <a:p>
            <a:pPr fontAlgn="auto">
              <a:spcBef>
                <a:spcPts val="0"/>
              </a:spcBef>
              <a:spcAft>
                <a:spcPts val="0"/>
              </a:spcAft>
              <a:defRPr/>
            </a:pPr>
            <a:r>
              <a:rPr lang="en-US" sz="3000" dirty="0">
                <a:latin typeface="+mn-lt"/>
              </a:rPr>
              <a:t>Now Select upload error alert recipients:</a:t>
            </a:r>
          </a:p>
          <a:p>
            <a:pPr fontAlgn="auto">
              <a:spcBef>
                <a:spcPts val="0"/>
              </a:spcBef>
              <a:spcAft>
                <a:spcPts val="0"/>
              </a:spcAft>
              <a:defRPr/>
            </a:pPr>
            <a:endParaRPr lang="en-US" sz="1600" dirty="0">
              <a:latin typeface="+mn-lt"/>
            </a:endParaRPr>
          </a:p>
          <a:p>
            <a:pPr fontAlgn="auto">
              <a:spcBef>
                <a:spcPts val="0"/>
              </a:spcBef>
              <a:spcAft>
                <a:spcPts val="0"/>
              </a:spcAft>
              <a:defRPr/>
            </a:pPr>
            <a:r>
              <a:rPr lang="en-US" sz="3000" dirty="0">
                <a:latin typeface="+mn-lt"/>
              </a:rPr>
              <a:t>Select ALERT RECIPIENT: HUGHES,RIKKITA Y// </a:t>
            </a:r>
          </a:p>
          <a:p>
            <a:pPr fontAlgn="auto">
              <a:spcBef>
                <a:spcPts val="0"/>
              </a:spcBef>
              <a:spcAft>
                <a:spcPts val="0"/>
              </a:spcAft>
              <a:defRPr/>
            </a:pPr>
            <a:r>
              <a:rPr lang="en-US" sz="3000" dirty="0">
                <a:latin typeface="+mn-lt"/>
              </a:rPr>
              <a:t>Now edit the DOCUMENT DEFINITION file:</a:t>
            </a:r>
          </a:p>
        </p:txBody>
      </p:sp>
      <p:sp>
        <p:nvSpPr>
          <p:cNvPr id="6" name="Rectangle 5" descr="Modify Upload Parameter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Modify Upload Parameters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UPLOAD PROTOCOL:  KERMIT//  ?&#10; Select preferred upload protocol&#10; Choose from:&#10;      a  ASCII&#10;      k  KERMIT&#10;UPLOAD PROTOCOL:  KERMIT//  ??&#10; This is the upload protocol used to transmit  documents, with a for ASCII, or k for KERMIT&#10;&#10; Choose from:&#10;      a  ASCII&#10;      k  KERMIT&#10;"/>
          <p:cNvSpPr/>
          <p:nvPr/>
        </p:nvSpPr>
        <p:spPr>
          <a:xfrm>
            <a:off x="563880" y="1341120"/>
            <a:ext cx="8001000" cy="5416868"/>
          </a:xfrm>
          <a:prstGeom prst="rect">
            <a:avLst/>
          </a:prstGeom>
          <a:solidFill>
            <a:srgbClr val="01035B"/>
          </a:solidFill>
          <a:ln>
            <a:noFill/>
          </a:ln>
          <a:effectLst>
            <a:glow rad="228600">
              <a:schemeClr val="accent3">
                <a:satMod val="175000"/>
                <a:alpha val="40000"/>
              </a:schemeClr>
            </a:glow>
          </a:effectLst>
        </p:spPr>
        <p:txBody>
          <a:bodyPr>
            <a:spAutoFit/>
          </a:bodyPr>
          <a:lstStyle/>
          <a:p>
            <a:pPr fontAlgn="auto">
              <a:spcBef>
                <a:spcPts val="0"/>
              </a:spcBef>
              <a:spcAft>
                <a:spcPts val="0"/>
              </a:spcAft>
              <a:defRPr/>
            </a:pPr>
            <a:r>
              <a:rPr lang="en-US" sz="3000" dirty="0">
                <a:latin typeface="+mn-lt"/>
              </a:rPr>
              <a:t>UPLOAD PROTOCOL:  KERMIT//  ?</a:t>
            </a:r>
          </a:p>
          <a:p>
            <a:pPr fontAlgn="auto">
              <a:spcBef>
                <a:spcPts val="0"/>
              </a:spcBef>
              <a:spcAft>
                <a:spcPts val="0"/>
              </a:spcAft>
              <a:defRPr/>
            </a:pPr>
            <a:r>
              <a:rPr lang="en-US" sz="3000" dirty="0">
                <a:latin typeface="+mn-lt"/>
              </a:rPr>
              <a:t>	Select preferred upload protocol</a:t>
            </a:r>
          </a:p>
          <a:p>
            <a:pPr fontAlgn="auto">
              <a:spcBef>
                <a:spcPts val="0"/>
              </a:spcBef>
              <a:spcAft>
                <a:spcPts val="0"/>
              </a:spcAft>
              <a:defRPr/>
            </a:pPr>
            <a:r>
              <a:rPr lang="en-US" sz="3000" dirty="0">
                <a:latin typeface="+mn-lt"/>
              </a:rPr>
              <a:t>	Choose from:</a:t>
            </a:r>
          </a:p>
          <a:p>
            <a:pPr fontAlgn="auto">
              <a:spcBef>
                <a:spcPts val="0"/>
              </a:spcBef>
              <a:spcAft>
                <a:spcPts val="0"/>
              </a:spcAft>
              <a:defRPr/>
            </a:pPr>
            <a:r>
              <a:rPr lang="en-US" sz="3000" dirty="0">
                <a:latin typeface="+mn-lt"/>
              </a:rPr>
              <a:t>	     a		ASCII</a:t>
            </a:r>
          </a:p>
          <a:p>
            <a:pPr fontAlgn="auto">
              <a:spcBef>
                <a:spcPts val="0"/>
              </a:spcBef>
              <a:spcAft>
                <a:spcPts val="0"/>
              </a:spcAft>
              <a:defRPr/>
            </a:pPr>
            <a:r>
              <a:rPr lang="en-US" sz="3000" dirty="0">
                <a:latin typeface="+mn-lt"/>
              </a:rPr>
              <a:t>	     k		KERMIT</a:t>
            </a:r>
          </a:p>
          <a:p>
            <a:pPr fontAlgn="auto">
              <a:spcBef>
                <a:spcPts val="0"/>
              </a:spcBef>
              <a:spcAft>
                <a:spcPts val="0"/>
              </a:spcAft>
              <a:defRPr/>
            </a:pPr>
            <a:r>
              <a:rPr lang="en-US" sz="3000" dirty="0">
                <a:latin typeface="+mn-lt"/>
              </a:rPr>
              <a:t>UPLOAD PROTOCOL:  KERMIT//  ??</a:t>
            </a:r>
          </a:p>
          <a:p>
            <a:pPr fontAlgn="auto">
              <a:spcBef>
                <a:spcPts val="0"/>
              </a:spcBef>
              <a:spcAft>
                <a:spcPts val="0"/>
              </a:spcAft>
              <a:defRPr/>
            </a:pPr>
            <a:r>
              <a:rPr lang="en-US" sz="3000" dirty="0">
                <a:latin typeface="+mn-lt"/>
              </a:rPr>
              <a:t>	This is the upload protocol used to transmit 	documents, with a for ASCII, or k for KERMIT</a:t>
            </a:r>
          </a:p>
          <a:p>
            <a:pPr fontAlgn="auto">
              <a:spcBef>
                <a:spcPts val="0"/>
              </a:spcBef>
              <a:spcAft>
                <a:spcPts val="0"/>
              </a:spcAft>
              <a:defRPr/>
            </a:pPr>
            <a:endParaRPr lang="en-US" sz="1600" dirty="0">
              <a:latin typeface="+mn-lt"/>
            </a:endParaRPr>
          </a:p>
          <a:p>
            <a:pPr fontAlgn="auto">
              <a:spcBef>
                <a:spcPts val="0"/>
              </a:spcBef>
              <a:spcAft>
                <a:spcPts val="0"/>
              </a:spcAft>
              <a:defRPr/>
            </a:pPr>
            <a:r>
              <a:rPr lang="en-US" sz="1600" dirty="0">
                <a:latin typeface="+mn-lt"/>
              </a:rPr>
              <a:t>	</a:t>
            </a:r>
            <a:r>
              <a:rPr lang="en-US" sz="3000" dirty="0">
                <a:latin typeface="+mn-lt"/>
              </a:rPr>
              <a:t>Choose from:</a:t>
            </a:r>
          </a:p>
          <a:p>
            <a:pPr fontAlgn="auto">
              <a:spcBef>
                <a:spcPts val="0"/>
              </a:spcBef>
              <a:spcAft>
                <a:spcPts val="0"/>
              </a:spcAft>
              <a:defRPr/>
            </a:pPr>
            <a:r>
              <a:rPr lang="en-US" sz="3000" dirty="0">
                <a:latin typeface="+mn-lt"/>
              </a:rPr>
              <a:t>	     a		ASCII</a:t>
            </a:r>
          </a:p>
          <a:p>
            <a:pPr fontAlgn="auto">
              <a:spcBef>
                <a:spcPts val="0"/>
              </a:spcBef>
              <a:spcAft>
                <a:spcPts val="0"/>
              </a:spcAft>
              <a:defRPr/>
            </a:pPr>
            <a:r>
              <a:rPr lang="en-US" sz="3000" dirty="0">
                <a:latin typeface="+mn-lt"/>
              </a:rPr>
              <a:t>	     k		KERMIT</a:t>
            </a:r>
          </a:p>
        </p:txBody>
      </p:sp>
      <p:sp>
        <p:nvSpPr>
          <p:cNvPr id="4" name="Rectangle 3" descr="Example of “?”&#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smtClean="0">
                <a:effectLst/>
                <a:latin typeface="+mj-lt"/>
                <a:ea typeface="+mj-ea"/>
                <a:cs typeface="+mj-cs"/>
              </a:rPr>
              <a:t>Example of “?”</a:t>
            </a:r>
            <a:endParaRPr lang="en-US" sz="5400" dirty="0">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his option lets you enter the parameters that apply to specific documents (i.e., Titles), or groups of documents (i.e., Classes, or Document Classes).&#10;"/>
          <p:cNvSpPr/>
          <p:nvPr/>
        </p:nvSpPr>
        <p:spPr>
          <a:xfrm>
            <a:off x="609600" y="4262497"/>
            <a:ext cx="7848600" cy="206210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3200" dirty="0">
                <a:latin typeface="+mn-lt"/>
              </a:rPr>
              <a:t>This option lets you enter the parameters that apply to specific documents (i.e., Titles), or groups of documents (i.e., Classes, or Document Classes).</a:t>
            </a:r>
          </a:p>
        </p:txBody>
      </p:sp>
      <p:pic>
        <p:nvPicPr>
          <p:cNvPr id="38918" name="Picture 7" descr="Basic TIU Parameters &#10;Modify Upload Parameters &#10;Document Parameter Ed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08125"/>
            <a:ext cx="7315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descr="TIU Parameters Menu&#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Parameters Menu</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DOCUMENT DEFINITION: GI RESULT (FORM LETTER) DOCUMENT DEFINITION: GI RESULT (FORM LETTER)// GI RESULT (FORM LETTER)&#10;REQUIRE RELEASE: NO// &#10;REQUIRE MAS VERIFICATION: NO// &#10;REQUIRE AUTHOR TO SIGN: YES// &#10;ROUTINE PRINT EVENT(S): both// &#10;STAT PRINT EVENT(S): &#10;MANUAL PRINT AFTER ENTRY: &#10;ALLOW CHART PRINT OUTSIDE MAS: YES// &#10;ALLOW &gt;1 RECORDS PER VISIT: YES// &#10;ENABLE IRT INTERFACE: &#10;SUPPRESS DX/CPT ON ENTRY: YES//&#10;"/>
          <p:cNvSpPr/>
          <p:nvPr/>
        </p:nvSpPr>
        <p:spPr>
          <a:xfrm>
            <a:off x="228600" y="585014"/>
            <a:ext cx="8763000" cy="5693866"/>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2800" dirty="0">
                <a:latin typeface="+mn-lt"/>
              </a:rPr>
              <a:t>Select DOCUMENT DEFINITION: </a:t>
            </a:r>
            <a:r>
              <a:rPr lang="en-US" sz="2800" b="1" dirty="0">
                <a:solidFill>
                  <a:srgbClr val="FFFF00"/>
                </a:solidFill>
                <a:latin typeface="+mn-lt"/>
              </a:rPr>
              <a:t>GI RESULT (FORM LETTER) </a:t>
            </a:r>
            <a:r>
              <a:rPr lang="en-US" sz="2800" dirty="0">
                <a:latin typeface="+mn-lt"/>
              </a:rPr>
              <a:t>DOCUMENT DEFINITION: GI RESULT (FORM LETTER)// GI RESULT (FORM LETTER)</a:t>
            </a:r>
          </a:p>
          <a:p>
            <a:pPr fontAlgn="auto">
              <a:spcBef>
                <a:spcPts val="0"/>
              </a:spcBef>
              <a:spcAft>
                <a:spcPts val="0"/>
              </a:spcAft>
              <a:defRPr/>
            </a:pPr>
            <a:r>
              <a:rPr lang="en-US" sz="2800" b="1" dirty="0">
                <a:solidFill>
                  <a:srgbClr val="FFFF00"/>
                </a:solidFill>
                <a:latin typeface="+mn-lt"/>
              </a:rPr>
              <a:t>REQUIRE RELEASE: NO</a:t>
            </a:r>
            <a:r>
              <a:rPr lang="en-US" sz="2800" dirty="0">
                <a:latin typeface="+mn-lt"/>
              </a:rPr>
              <a:t>// </a:t>
            </a:r>
          </a:p>
          <a:p>
            <a:pPr fontAlgn="auto">
              <a:spcBef>
                <a:spcPts val="0"/>
              </a:spcBef>
              <a:spcAft>
                <a:spcPts val="0"/>
              </a:spcAft>
              <a:defRPr/>
            </a:pPr>
            <a:r>
              <a:rPr lang="en-US" sz="2800" b="1" dirty="0">
                <a:solidFill>
                  <a:srgbClr val="FFFF00"/>
                </a:solidFill>
                <a:latin typeface="+mn-lt"/>
              </a:rPr>
              <a:t>REQUIRE MAS VERIFICATION: NO</a:t>
            </a:r>
            <a:r>
              <a:rPr lang="en-US" sz="2800" dirty="0">
                <a:latin typeface="+mn-lt"/>
              </a:rPr>
              <a:t>// </a:t>
            </a:r>
          </a:p>
          <a:p>
            <a:pPr fontAlgn="auto">
              <a:spcBef>
                <a:spcPts val="0"/>
              </a:spcBef>
              <a:spcAft>
                <a:spcPts val="0"/>
              </a:spcAft>
              <a:defRPr/>
            </a:pPr>
            <a:r>
              <a:rPr lang="en-US" sz="2800" dirty="0">
                <a:latin typeface="+mn-lt"/>
              </a:rPr>
              <a:t>REQUIRE AUTHOR TO SIGN: YES// </a:t>
            </a:r>
          </a:p>
          <a:p>
            <a:pPr fontAlgn="auto">
              <a:spcBef>
                <a:spcPts val="0"/>
              </a:spcBef>
              <a:spcAft>
                <a:spcPts val="0"/>
              </a:spcAft>
              <a:defRPr/>
            </a:pPr>
            <a:r>
              <a:rPr lang="en-US" sz="2800" dirty="0">
                <a:latin typeface="+mn-lt"/>
              </a:rPr>
              <a:t>ROUTINE PRINT EVENT(S): both// </a:t>
            </a:r>
          </a:p>
          <a:p>
            <a:pPr fontAlgn="auto">
              <a:spcBef>
                <a:spcPts val="0"/>
              </a:spcBef>
              <a:spcAft>
                <a:spcPts val="0"/>
              </a:spcAft>
              <a:defRPr/>
            </a:pPr>
            <a:r>
              <a:rPr lang="en-US" sz="2800" dirty="0">
                <a:latin typeface="+mn-lt"/>
              </a:rPr>
              <a:t>STAT PRINT EVENT(S): </a:t>
            </a:r>
          </a:p>
          <a:p>
            <a:pPr fontAlgn="auto">
              <a:spcBef>
                <a:spcPts val="0"/>
              </a:spcBef>
              <a:spcAft>
                <a:spcPts val="0"/>
              </a:spcAft>
              <a:defRPr/>
            </a:pPr>
            <a:r>
              <a:rPr lang="en-US" sz="2800" dirty="0">
                <a:latin typeface="+mn-lt"/>
              </a:rPr>
              <a:t>MANUAL PRINT AFTER ENTRY: </a:t>
            </a:r>
          </a:p>
          <a:p>
            <a:pPr fontAlgn="auto">
              <a:spcBef>
                <a:spcPts val="0"/>
              </a:spcBef>
              <a:spcAft>
                <a:spcPts val="0"/>
              </a:spcAft>
              <a:defRPr/>
            </a:pPr>
            <a:r>
              <a:rPr lang="en-US" sz="2800" dirty="0">
                <a:latin typeface="+mn-lt"/>
              </a:rPr>
              <a:t>ALLOW CHART PRINT OUTSIDE MAS: YES// </a:t>
            </a:r>
          </a:p>
          <a:p>
            <a:pPr fontAlgn="auto">
              <a:spcBef>
                <a:spcPts val="0"/>
              </a:spcBef>
              <a:spcAft>
                <a:spcPts val="0"/>
              </a:spcAft>
              <a:defRPr/>
            </a:pPr>
            <a:r>
              <a:rPr lang="en-US" sz="2800" dirty="0">
                <a:latin typeface="+mn-lt"/>
              </a:rPr>
              <a:t>ALLOW &gt;1 RECORDS PER VISIT: YES// </a:t>
            </a:r>
          </a:p>
          <a:p>
            <a:pPr fontAlgn="auto">
              <a:spcBef>
                <a:spcPts val="0"/>
              </a:spcBef>
              <a:spcAft>
                <a:spcPts val="0"/>
              </a:spcAft>
              <a:defRPr/>
            </a:pPr>
            <a:r>
              <a:rPr lang="en-US" sz="2800" dirty="0">
                <a:latin typeface="+mn-lt"/>
              </a:rPr>
              <a:t>ENABLE IRT INTERFACE: </a:t>
            </a:r>
          </a:p>
          <a:p>
            <a:pPr fontAlgn="auto">
              <a:spcBef>
                <a:spcPts val="0"/>
              </a:spcBef>
              <a:spcAft>
                <a:spcPts val="0"/>
              </a:spcAft>
              <a:defRPr/>
            </a:pPr>
            <a:r>
              <a:rPr lang="en-US" sz="2800" dirty="0">
                <a:latin typeface="+mn-lt"/>
              </a:rPr>
              <a:t>SUPPRESS DX/CPT ON ENTRY: YES//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ow enter the USER CLASSES for which co-signature will be required: &#10; &#10;Select USERS REQUIRING COSIGNATURE: &#10; &#10;Now enter the DIVISIONAL parameters:&#10; &#10;Select DIVISION: AUDIE L MURPHY MEMORIAL VAMC// &#10;  CHART COPY PRINTER: STXAGASTRO1PRT// &#10;  STAT CHART COPY PRINTER: &#10;Select DIVISION: &#10; &#10;If document is to be uploaded, specify Filing Alert Recipients: &#10; &#10;Select FILING ALERT RECIPIENT: &#10;"/>
          <p:cNvSpPr/>
          <p:nvPr/>
        </p:nvSpPr>
        <p:spPr>
          <a:xfrm>
            <a:off x="121920" y="505242"/>
            <a:ext cx="8839200" cy="6063198"/>
          </a:xfrm>
          <a:prstGeom prst="rect">
            <a:avLst/>
          </a:prstGeom>
          <a:solidFill>
            <a:srgbClr val="01035B"/>
          </a:solidFill>
          <a:effectLst>
            <a:glow rad="228600">
              <a:schemeClr val="accent3">
                <a:satMod val="175000"/>
                <a:alpha val="40000"/>
              </a:schemeClr>
            </a:glow>
          </a:effectLst>
        </p:spPr>
        <p:txBody>
          <a:bodyPr>
            <a:spAutoFit/>
          </a:bodyPr>
          <a:lstStyle/>
          <a:p>
            <a:pPr lvl="1" fontAlgn="auto">
              <a:spcBef>
                <a:spcPts val="0"/>
              </a:spcBef>
              <a:spcAft>
                <a:spcPts val="0"/>
              </a:spcAft>
              <a:defRPr/>
            </a:pPr>
            <a:r>
              <a:rPr lang="en-US" sz="2800" dirty="0">
                <a:latin typeface="+mn-lt"/>
              </a:rPr>
              <a:t>Now enter the USER CLASSES for which co-signature will be required:</a:t>
            </a:r>
            <a:r>
              <a:rPr lang="en-US" sz="1600" dirty="0">
                <a:latin typeface="+mn-lt"/>
              </a:rPr>
              <a:t> </a:t>
            </a:r>
          </a:p>
          <a:p>
            <a:pPr lvl="1" fontAlgn="auto">
              <a:spcBef>
                <a:spcPts val="0"/>
              </a:spcBef>
              <a:spcAft>
                <a:spcPts val="0"/>
              </a:spcAft>
              <a:defRPr/>
            </a:pPr>
            <a:r>
              <a:rPr lang="en-US" sz="1600" dirty="0">
                <a:latin typeface="+mn-lt"/>
              </a:rPr>
              <a:t> </a:t>
            </a:r>
            <a:endParaRPr lang="en-US" sz="2800" dirty="0">
              <a:latin typeface="+mn-lt"/>
            </a:endParaRPr>
          </a:p>
          <a:p>
            <a:pPr lvl="1" fontAlgn="auto">
              <a:spcBef>
                <a:spcPts val="0"/>
              </a:spcBef>
              <a:spcAft>
                <a:spcPts val="0"/>
              </a:spcAft>
              <a:defRPr/>
            </a:pPr>
            <a:r>
              <a:rPr lang="en-US" sz="2800" dirty="0">
                <a:latin typeface="+mn-lt"/>
              </a:rPr>
              <a:t>Select USERS REQUIRING COSIGNATURE: </a:t>
            </a:r>
            <a:endParaRPr lang="en-US" sz="1600" dirty="0">
              <a:latin typeface="+mn-lt"/>
            </a:endParaRPr>
          </a:p>
          <a:p>
            <a:pPr lvl="1" fontAlgn="auto">
              <a:spcBef>
                <a:spcPts val="0"/>
              </a:spcBef>
              <a:spcAft>
                <a:spcPts val="0"/>
              </a:spcAft>
              <a:defRPr/>
            </a:pPr>
            <a:r>
              <a:rPr lang="en-US" sz="1600" dirty="0">
                <a:latin typeface="+mn-lt"/>
              </a:rPr>
              <a:t> </a:t>
            </a:r>
            <a:endParaRPr lang="en-US" sz="2800" dirty="0">
              <a:latin typeface="+mn-lt"/>
            </a:endParaRPr>
          </a:p>
          <a:p>
            <a:pPr lvl="1" fontAlgn="auto">
              <a:spcBef>
                <a:spcPts val="0"/>
              </a:spcBef>
              <a:spcAft>
                <a:spcPts val="0"/>
              </a:spcAft>
              <a:defRPr/>
            </a:pPr>
            <a:r>
              <a:rPr lang="en-US" sz="2800" dirty="0">
                <a:latin typeface="+mn-lt"/>
              </a:rPr>
              <a:t>Now enter the DIVISIONAL parameters:</a:t>
            </a:r>
            <a:endParaRPr lang="en-US" sz="1600" dirty="0">
              <a:latin typeface="+mn-lt"/>
            </a:endParaRPr>
          </a:p>
          <a:p>
            <a:pPr lvl="1" fontAlgn="auto">
              <a:spcBef>
                <a:spcPts val="0"/>
              </a:spcBef>
              <a:spcAft>
                <a:spcPts val="0"/>
              </a:spcAft>
              <a:defRPr/>
            </a:pPr>
            <a:r>
              <a:rPr lang="en-US" sz="1600" dirty="0">
                <a:latin typeface="+mn-lt"/>
              </a:rPr>
              <a:t> </a:t>
            </a:r>
            <a:endParaRPr lang="en-US" sz="2800" dirty="0">
              <a:latin typeface="+mn-lt"/>
            </a:endParaRPr>
          </a:p>
          <a:p>
            <a:pPr lvl="1" fontAlgn="auto">
              <a:spcBef>
                <a:spcPts val="0"/>
              </a:spcBef>
              <a:spcAft>
                <a:spcPts val="0"/>
              </a:spcAft>
              <a:defRPr/>
            </a:pPr>
            <a:r>
              <a:rPr lang="en-US" sz="2800" dirty="0">
                <a:latin typeface="+mn-lt"/>
              </a:rPr>
              <a:t>Select DIVISION: AUDIE L MURPHY MEMORIAL VAMC// </a:t>
            </a:r>
          </a:p>
          <a:p>
            <a:pPr lvl="1" fontAlgn="auto">
              <a:spcBef>
                <a:spcPts val="0"/>
              </a:spcBef>
              <a:spcAft>
                <a:spcPts val="0"/>
              </a:spcAft>
              <a:defRPr/>
            </a:pPr>
            <a:r>
              <a:rPr lang="en-US" sz="2800" dirty="0">
                <a:latin typeface="+mn-lt"/>
              </a:rPr>
              <a:t>  CHART COPY PRINTER: STXAGASTRO1PRT// </a:t>
            </a:r>
          </a:p>
          <a:p>
            <a:pPr lvl="1" fontAlgn="auto">
              <a:spcBef>
                <a:spcPts val="0"/>
              </a:spcBef>
              <a:spcAft>
                <a:spcPts val="0"/>
              </a:spcAft>
              <a:defRPr/>
            </a:pPr>
            <a:r>
              <a:rPr lang="en-US" sz="2800" dirty="0">
                <a:latin typeface="+mn-lt"/>
              </a:rPr>
              <a:t>  STAT CHART COPY PRINTER: </a:t>
            </a:r>
          </a:p>
          <a:p>
            <a:pPr lvl="1" fontAlgn="auto">
              <a:spcBef>
                <a:spcPts val="0"/>
              </a:spcBef>
              <a:spcAft>
                <a:spcPts val="0"/>
              </a:spcAft>
              <a:defRPr/>
            </a:pPr>
            <a:r>
              <a:rPr lang="en-US" sz="2800" dirty="0">
                <a:latin typeface="+mn-lt"/>
              </a:rPr>
              <a:t>Select DIVISION:</a:t>
            </a:r>
            <a:r>
              <a:rPr lang="en-US" sz="1600" dirty="0">
                <a:latin typeface="+mn-lt"/>
              </a:rPr>
              <a:t> </a:t>
            </a:r>
          </a:p>
          <a:p>
            <a:pPr lvl="1" fontAlgn="auto">
              <a:spcBef>
                <a:spcPts val="0"/>
              </a:spcBef>
              <a:spcAft>
                <a:spcPts val="0"/>
              </a:spcAft>
              <a:defRPr/>
            </a:pPr>
            <a:r>
              <a:rPr lang="en-US" sz="1600" dirty="0">
                <a:latin typeface="+mn-lt"/>
              </a:rPr>
              <a:t> </a:t>
            </a:r>
            <a:endParaRPr lang="en-US" sz="2800" dirty="0">
              <a:latin typeface="+mn-lt"/>
            </a:endParaRPr>
          </a:p>
          <a:p>
            <a:pPr lvl="1" fontAlgn="auto">
              <a:spcBef>
                <a:spcPts val="0"/>
              </a:spcBef>
              <a:spcAft>
                <a:spcPts val="0"/>
              </a:spcAft>
              <a:defRPr/>
            </a:pPr>
            <a:r>
              <a:rPr lang="en-US" sz="2800" dirty="0">
                <a:latin typeface="+mn-lt"/>
              </a:rPr>
              <a:t>If document is to be uploaded, specify Filing Alert Recipients:</a:t>
            </a:r>
            <a:r>
              <a:rPr lang="en-US" sz="1600" dirty="0">
                <a:latin typeface="+mn-lt"/>
              </a:rPr>
              <a:t> </a:t>
            </a:r>
          </a:p>
          <a:p>
            <a:pPr lvl="1" fontAlgn="auto">
              <a:spcBef>
                <a:spcPts val="0"/>
              </a:spcBef>
              <a:spcAft>
                <a:spcPts val="0"/>
              </a:spcAft>
              <a:defRPr/>
            </a:pPr>
            <a:r>
              <a:rPr lang="en-US" sz="1600" dirty="0">
                <a:latin typeface="+mn-lt"/>
              </a:rPr>
              <a:t> </a:t>
            </a:r>
            <a:endParaRPr lang="en-US" sz="2800" dirty="0">
              <a:latin typeface="+mn-lt"/>
            </a:endParaRPr>
          </a:p>
          <a:p>
            <a:pPr lvl="1" fontAlgn="auto">
              <a:spcBef>
                <a:spcPts val="0"/>
              </a:spcBef>
              <a:spcAft>
                <a:spcPts val="0"/>
              </a:spcAft>
              <a:defRPr/>
            </a:pPr>
            <a:r>
              <a:rPr lang="en-US" sz="2800" dirty="0">
                <a:latin typeface="+mn-lt"/>
              </a:rPr>
              <a:t>Select FILING ALERT RECIPIENT: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4" descr="Basic TIU Parameters &#10;Modify Upload Parameters &#10;Document Parameter Edit&#10;Progress Notes Batch Print Loca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152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Parameters Menu</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tion for entering hospital locations used for [TIU PRINT PN OUTPT LOC] and [TIU PRINT PN WARD] options. &#10;&#10;If locations are not entered in this file they will not be selectable from these options.&#10;"/>
          <p:cNvSpPr/>
          <p:nvPr/>
        </p:nvSpPr>
        <p:spPr>
          <a:xfrm>
            <a:off x="792480" y="2351544"/>
            <a:ext cx="7620000" cy="2677656"/>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2800" dirty="0">
                <a:latin typeface="+mn-lt"/>
              </a:rPr>
              <a:t>Option for entering hospital locations used for [TIU PRINT PN OUTPT LOC] and [TIU PRINT PN WARD] options. </a:t>
            </a:r>
          </a:p>
          <a:p>
            <a:pPr fontAlgn="auto">
              <a:spcBef>
                <a:spcPts val="0"/>
              </a:spcBef>
              <a:spcAft>
                <a:spcPts val="0"/>
              </a:spcAft>
              <a:defRPr/>
            </a:pPr>
            <a:endParaRPr lang="en-US" sz="2800" dirty="0">
              <a:latin typeface="+mn-lt"/>
            </a:endParaRPr>
          </a:p>
          <a:p>
            <a:pPr fontAlgn="auto">
              <a:spcBef>
                <a:spcPts val="0"/>
              </a:spcBef>
              <a:spcAft>
                <a:spcPts val="0"/>
              </a:spcAft>
              <a:defRPr/>
            </a:pPr>
            <a:r>
              <a:rPr lang="en-US" sz="2800" dirty="0">
                <a:latin typeface="+mn-lt"/>
              </a:rPr>
              <a:t>If locations are not entered in this file they will not be selectable from these options.</a:t>
            </a:r>
          </a:p>
        </p:txBody>
      </p:sp>
      <p:sp>
        <p:nvSpPr>
          <p:cNvPr id="4" name="Rectangle 3" descr="Progress Notes Batch Print Locations&#10;"/>
          <p:cNvSpPr/>
          <p:nvPr/>
        </p:nvSpPr>
        <p:spPr>
          <a:xfrm>
            <a:off x="0" y="152400"/>
            <a:ext cx="9144000" cy="1754326"/>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Progress Notes Batch Print Locations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idx="1"/>
          </p:nvPr>
        </p:nvSpPr>
        <p:spPr>
          <a:xfrm>
            <a:off x="304800" y="1676400"/>
            <a:ext cx="8534400" cy="4876800"/>
          </a:xfrm>
        </p:spPr>
        <p:txBody>
          <a:bodyPr/>
          <a:lstStyle/>
          <a:p>
            <a:pPr marL="0" indent="0" algn="ctr" eaLnBrk="1" hangingPunct="1">
              <a:buFont typeface="Arial" charset="0"/>
              <a:buNone/>
            </a:pPr>
            <a:r>
              <a:rPr lang="en-US" sz="4000" dirty="0" smtClean="0"/>
              <a:t>How long have you been a CAC?</a:t>
            </a:r>
          </a:p>
          <a:p>
            <a:pPr marL="0" indent="0" eaLnBrk="1" hangingPunct="1">
              <a:buFont typeface="Arial" charset="0"/>
              <a:buNone/>
            </a:pPr>
            <a:r>
              <a:rPr lang="en-US" dirty="0" smtClean="0"/>
              <a:t> </a:t>
            </a:r>
          </a:p>
          <a:p>
            <a:pPr marL="1028700" lvl="2" eaLnBrk="1" hangingPunct="1">
              <a:buFont typeface="Arial" charset="0"/>
              <a:buAutoNum type="alphaUcPeriod"/>
            </a:pPr>
            <a:r>
              <a:rPr lang="en-US" sz="3600" dirty="0" smtClean="0"/>
              <a:t> Less than 1 year</a:t>
            </a:r>
          </a:p>
          <a:p>
            <a:pPr marL="1028700" lvl="2" eaLnBrk="1" hangingPunct="1">
              <a:buFont typeface="Arial" charset="0"/>
              <a:buAutoNum type="alphaUcPeriod"/>
            </a:pPr>
            <a:r>
              <a:rPr lang="en-US" sz="3600" dirty="0" smtClean="0"/>
              <a:t>  1 - 4 years</a:t>
            </a:r>
          </a:p>
          <a:p>
            <a:pPr marL="1028700" lvl="2" eaLnBrk="1" hangingPunct="1">
              <a:buFont typeface="Arial" charset="0"/>
              <a:buAutoNum type="alphaUcPeriod"/>
            </a:pPr>
            <a:r>
              <a:rPr lang="en-US" sz="3600" dirty="0" smtClean="0"/>
              <a:t>  5 years</a:t>
            </a:r>
          </a:p>
          <a:p>
            <a:pPr marL="1028700" lvl="2" eaLnBrk="1" hangingPunct="1">
              <a:buFont typeface="Arial" charset="0"/>
              <a:buAutoNum type="alphaUcPeriod"/>
            </a:pPr>
            <a:r>
              <a:rPr lang="en-US" sz="3600" dirty="0" smtClean="0"/>
              <a:t>  Over 5 years</a:t>
            </a:r>
          </a:p>
          <a:p>
            <a:pPr marL="1028700" lvl="2" eaLnBrk="1" hangingPunct="1">
              <a:buFont typeface="Arial" charset="0"/>
              <a:buAutoNum type="alphaUcPeriod"/>
            </a:pPr>
            <a:r>
              <a:rPr lang="en-US" sz="3600" dirty="0" smtClean="0"/>
              <a:t>  Other</a:t>
            </a:r>
          </a:p>
        </p:txBody>
      </p:sp>
      <p:sp>
        <p:nvSpPr>
          <p:cNvPr id="17412" name="Title 3"/>
          <p:cNvSpPr>
            <a:spLocks noGrp="1"/>
          </p:cNvSpPr>
          <p:nvPr>
            <p:ph type="title"/>
          </p:nvPr>
        </p:nvSpPr>
        <p:spPr>
          <a:xfrm>
            <a:off x="914400" y="228600"/>
            <a:ext cx="8229600" cy="1143000"/>
          </a:xfrm>
        </p:spPr>
        <p:txBody>
          <a:bodyPr/>
          <a:lstStyle/>
          <a:p>
            <a:pPr eaLnBrk="1" hangingPunct="1"/>
            <a:r>
              <a:rPr lang="en-US" dirty="0" smtClean="0"/>
              <a:t>Poll Question</a:t>
            </a:r>
          </a:p>
        </p:txBody>
      </p:sp>
      <p:pic>
        <p:nvPicPr>
          <p:cNvPr id="17411"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Progress Notes Batch Print Locations –&#10;Select Clinic or Ward:    1 FLOOR RADIOLOGY     &#10;  Are you adding '1 FLOOR RADIOLOGY' as a new TIU PRINT PARAMETERS (the 8TH)? No//   (No) ??&#10; &#10;Select TIU Parameters Menu Option:  Progress Notes Batch Print Locations&#10; &#10;Select Clinic or Ward:    1 FLOOR RADIOLOGY     &#10;  Are you adding '1 FLOOR RADIOLOGY' as &#10;    a new TIU PRINT PARAMETERS (the 8TH)? No// Y  (Yes)&#10;PROGRESS NOTES DEFAULT PRINTER: &#10;EXCLUDE FROM PN BATCH PRINT: &#10;"/>
          <p:cNvSpPr/>
          <p:nvPr/>
        </p:nvSpPr>
        <p:spPr>
          <a:xfrm>
            <a:off x="152400" y="352246"/>
            <a:ext cx="8839200" cy="6124754"/>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2800" dirty="0">
                <a:latin typeface="+mn-lt"/>
              </a:rPr>
              <a:t>Progress Notes Batch Print Locations –</a:t>
            </a:r>
          </a:p>
          <a:p>
            <a:pPr lvl="1" fontAlgn="auto">
              <a:spcBef>
                <a:spcPts val="0"/>
              </a:spcBef>
              <a:spcAft>
                <a:spcPts val="0"/>
              </a:spcAft>
              <a:defRPr/>
            </a:pPr>
            <a:r>
              <a:rPr lang="en-US" sz="2800" dirty="0">
                <a:latin typeface="+mn-lt"/>
              </a:rPr>
              <a:t>Select Clinic or Ward:    1 FLOOR RADIOLOGY     </a:t>
            </a:r>
          </a:p>
          <a:p>
            <a:pPr lvl="1" fontAlgn="auto">
              <a:spcBef>
                <a:spcPts val="0"/>
              </a:spcBef>
              <a:spcAft>
                <a:spcPts val="0"/>
              </a:spcAft>
              <a:defRPr/>
            </a:pPr>
            <a:r>
              <a:rPr lang="en-US" sz="2800" dirty="0">
                <a:latin typeface="+mn-lt"/>
              </a:rPr>
              <a:t>  Are you adding '1 FLOOR RADIOLOGY' as a new TIU PRINT PARAMETERS (the 8TH)? No//   (No) ??</a:t>
            </a:r>
          </a:p>
          <a:p>
            <a:pPr lvl="1" fontAlgn="auto">
              <a:spcBef>
                <a:spcPts val="0"/>
              </a:spcBef>
              <a:spcAft>
                <a:spcPts val="0"/>
              </a:spcAft>
              <a:defRPr/>
            </a:pPr>
            <a:r>
              <a:rPr lang="en-US" sz="2800" dirty="0">
                <a:latin typeface="+mn-lt"/>
              </a:rPr>
              <a:t> </a:t>
            </a:r>
          </a:p>
          <a:p>
            <a:pPr lvl="1" fontAlgn="auto">
              <a:spcBef>
                <a:spcPts val="0"/>
              </a:spcBef>
              <a:spcAft>
                <a:spcPts val="0"/>
              </a:spcAft>
              <a:defRPr/>
            </a:pPr>
            <a:r>
              <a:rPr lang="en-US" sz="2800" dirty="0">
                <a:latin typeface="+mn-lt"/>
              </a:rPr>
              <a:t>Select TIU Parameters Menu Option:  Progress Notes Batch Print Locations</a:t>
            </a:r>
          </a:p>
          <a:p>
            <a:pPr lvl="1" fontAlgn="auto">
              <a:spcBef>
                <a:spcPts val="0"/>
              </a:spcBef>
              <a:spcAft>
                <a:spcPts val="0"/>
              </a:spcAft>
              <a:defRPr/>
            </a:pPr>
            <a:r>
              <a:rPr lang="en-US" sz="2800" dirty="0">
                <a:latin typeface="+mn-lt"/>
              </a:rPr>
              <a:t> </a:t>
            </a:r>
          </a:p>
          <a:p>
            <a:pPr lvl="1" fontAlgn="auto">
              <a:spcBef>
                <a:spcPts val="0"/>
              </a:spcBef>
              <a:spcAft>
                <a:spcPts val="0"/>
              </a:spcAft>
              <a:defRPr/>
            </a:pPr>
            <a:r>
              <a:rPr lang="en-US" sz="2800" dirty="0">
                <a:latin typeface="+mn-lt"/>
              </a:rPr>
              <a:t>Select Clinic or Ward:    1 FLOOR RADIOLOGY     </a:t>
            </a:r>
          </a:p>
          <a:p>
            <a:pPr lvl="1" fontAlgn="auto">
              <a:spcBef>
                <a:spcPts val="0"/>
              </a:spcBef>
              <a:spcAft>
                <a:spcPts val="0"/>
              </a:spcAft>
              <a:defRPr/>
            </a:pPr>
            <a:r>
              <a:rPr lang="en-US" sz="2800" dirty="0">
                <a:latin typeface="+mn-lt"/>
              </a:rPr>
              <a:t>  Are you adding '1 FLOOR RADIOLOGY' as </a:t>
            </a:r>
          </a:p>
          <a:p>
            <a:pPr lvl="1" fontAlgn="auto">
              <a:spcBef>
                <a:spcPts val="0"/>
              </a:spcBef>
              <a:spcAft>
                <a:spcPts val="0"/>
              </a:spcAft>
              <a:defRPr/>
            </a:pPr>
            <a:r>
              <a:rPr lang="en-US" sz="2800" dirty="0">
                <a:latin typeface="+mn-lt"/>
              </a:rPr>
              <a:t>    a new TIU PRINT PARAMETERS (the 8TH)? No// Y  (Yes)</a:t>
            </a:r>
          </a:p>
          <a:p>
            <a:pPr lvl="1" fontAlgn="auto">
              <a:spcBef>
                <a:spcPts val="0"/>
              </a:spcBef>
              <a:spcAft>
                <a:spcPts val="0"/>
              </a:spcAft>
              <a:defRPr/>
            </a:pPr>
            <a:r>
              <a:rPr lang="en-US" sz="2800" dirty="0">
                <a:latin typeface="+mn-lt"/>
              </a:rPr>
              <a:t>PROGRESS NOTES DEFAULT PRINTER: </a:t>
            </a:r>
          </a:p>
          <a:p>
            <a:pPr lvl="1" fontAlgn="auto">
              <a:spcBef>
                <a:spcPts val="0"/>
              </a:spcBef>
              <a:spcAft>
                <a:spcPts val="0"/>
              </a:spcAft>
              <a:defRPr/>
            </a:pPr>
            <a:r>
              <a:rPr lang="en-US" sz="2800" dirty="0">
                <a:latin typeface="+mn-lt"/>
              </a:rPr>
              <a:t>EXCLUDE FROM PN BATCH PRINT: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descr="Basic TIU Parameters &#10;Modify Upload Parameters &#10;Document Parameter Edit&#10;Progress Notes Batch Print Locations&#10;Division Progress Notes Print Para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315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Parameters Menu</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hese parameters are used by the [TIU PRINT PN BATCH INTERACTIVE] and [TIU PRINT PN BATCH SCHEDULED] options. &#10;&#10;Division - Progress Notes Print Parameters – &#10;Select Division for PNs Outpatient Batch Print:    AUDIE L MURPHY MEMORIAL VAMC&#10;LOCATION TO PRINT ON FOOTER: STVHCS - ALMD// &#10;PROGRESS NOTES BATCH PRINTER: STX-ABBREPORT1PRT&#10;"/>
          <p:cNvSpPr/>
          <p:nvPr/>
        </p:nvSpPr>
        <p:spPr>
          <a:xfrm>
            <a:off x="100264" y="2506682"/>
            <a:ext cx="8915400" cy="3970318"/>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2800" dirty="0">
                <a:latin typeface="+mn-lt"/>
              </a:rPr>
              <a:t>These parameters are used by the [TIU PRINT PN BATCH INTERACTIVE] and [TIU PRINT PN BATCH SCHEDULED] options. </a:t>
            </a:r>
          </a:p>
          <a:p>
            <a:pPr fontAlgn="auto">
              <a:spcBef>
                <a:spcPts val="0"/>
              </a:spcBef>
              <a:spcAft>
                <a:spcPts val="0"/>
              </a:spcAft>
              <a:defRPr/>
            </a:pPr>
            <a:endParaRPr lang="en-US" sz="2800" dirty="0">
              <a:latin typeface="+mn-lt"/>
            </a:endParaRPr>
          </a:p>
          <a:p>
            <a:pPr fontAlgn="auto">
              <a:spcBef>
                <a:spcPts val="0"/>
              </a:spcBef>
              <a:spcAft>
                <a:spcPts val="0"/>
              </a:spcAft>
              <a:defRPr/>
            </a:pPr>
            <a:r>
              <a:rPr lang="en-US" sz="2800" dirty="0">
                <a:latin typeface="+mn-lt"/>
              </a:rPr>
              <a:t>Division - Progress Notes Print Parameters – </a:t>
            </a:r>
          </a:p>
          <a:p>
            <a:pPr lvl="1" fontAlgn="auto">
              <a:spcBef>
                <a:spcPts val="0"/>
              </a:spcBef>
              <a:spcAft>
                <a:spcPts val="0"/>
              </a:spcAft>
              <a:defRPr/>
            </a:pPr>
            <a:r>
              <a:rPr lang="en-US" sz="2800" dirty="0">
                <a:latin typeface="+mn-lt"/>
              </a:rPr>
              <a:t>Select Division for PNs Outpatient Batch Print:    AUDIE L MURPHY MEMORIAL VAMC</a:t>
            </a:r>
          </a:p>
          <a:p>
            <a:pPr lvl="1" fontAlgn="auto">
              <a:spcBef>
                <a:spcPts val="0"/>
              </a:spcBef>
              <a:spcAft>
                <a:spcPts val="0"/>
              </a:spcAft>
              <a:defRPr/>
            </a:pPr>
            <a:r>
              <a:rPr lang="en-US" sz="2800" dirty="0">
                <a:latin typeface="+mn-lt"/>
              </a:rPr>
              <a:t>LOCATION TO PRINT ON FOOTER: STVHCS - ALMD// </a:t>
            </a:r>
          </a:p>
          <a:p>
            <a:pPr lvl="1" fontAlgn="auto">
              <a:spcBef>
                <a:spcPts val="0"/>
              </a:spcBef>
              <a:spcAft>
                <a:spcPts val="0"/>
              </a:spcAft>
              <a:defRPr/>
            </a:pPr>
            <a:r>
              <a:rPr lang="en-US" sz="2800" dirty="0">
                <a:latin typeface="+mn-lt"/>
              </a:rPr>
              <a:t>PROGRESS NOTES BATCH PRINTER: STX-ABBREPORT1PRT</a:t>
            </a:r>
          </a:p>
        </p:txBody>
      </p:sp>
      <p:sp>
        <p:nvSpPr>
          <p:cNvPr id="6" name="Rectangle 5" descr="Division – Progress Notes Print Parameters&#10;"/>
          <p:cNvSpPr/>
          <p:nvPr/>
        </p:nvSpPr>
        <p:spPr>
          <a:xfrm>
            <a:off x="0" y="152400"/>
            <a:ext cx="9144000" cy="1754326"/>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Division – Progress Notes Print Parameters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2628900" y="2239963"/>
            <a:ext cx="2095500" cy="590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6" name="Straight Connector 8195"/>
          <p:cNvCxnSpPr/>
          <p:nvPr/>
        </p:nvCxnSpPr>
        <p:spPr>
          <a:xfrm flipV="1">
            <a:off x="4724400" y="2239963"/>
            <a:ext cx="0" cy="590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752600" y="2697778"/>
            <a:ext cx="1752600" cy="9906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Progress Notes</a:t>
            </a:r>
          </a:p>
        </p:txBody>
      </p:sp>
      <p:cxnSp>
        <p:nvCxnSpPr>
          <p:cNvPr id="8200" name="Straight Connector 8199"/>
          <p:cNvCxnSpPr/>
          <p:nvPr/>
        </p:nvCxnSpPr>
        <p:spPr>
          <a:xfrm>
            <a:off x="4724400" y="2239963"/>
            <a:ext cx="1752600" cy="590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descr="Document Definitions (Manager)&#10;"/>
          <p:cNvSpPr/>
          <p:nvPr/>
        </p:nvSpPr>
        <p:spPr>
          <a:xfrm>
            <a:off x="0" y="152400"/>
            <a:ext cx="9144000" cy="892552"/>
          </a:xfrm>
          <a:prstGeom prst="rect">
            <a:avLst/>
          </a:prstGeom>
        </p:spPr>
        <p:txBody>
          <a:bodyPr>
            <a:spAutoFit/>
          </a:bodyPr>
          <a:lstStyle/>
          <a:p>
            <a:pPr algn="ctr" fontAlgn="auto">
              <a:spcBef>
                <a:spcPts val="0"/>
              </a:spcBef>
              <a:spcAft>
                <a:spcPts val="0"/>
              </a:spcAft>
              <a:defRPr/>
            </a:pPr>
            <a:r>
              <a:rPr lang="en-US" sz="5200" dirty="0">
                <a:effectLst/>
                <a:latin typeface="+mj-lt"/>
                <a:ea typeface="+mj-ea"/>
                <a:cs typeface="+mj-cs"/>
              </a:rPr>
              <a:t>Document Definitions (Manager)</a:t>
            </a:r>
          </a:p>
        </p:txBody>
      </p:sp>
      <p:cxnSp>
        <p:nvCxnSpPr>
          <p:cNvPr id="51" name="Straight Connector 50"/>
          <p:cNvCxnSpPr/>
          <p:nvPr/>
        </p:nvCxnSpPr>
        <p:spPr>
          <a:xfrm flipV="1">
            <a:off x="4724400" y="2214563"/>
            <a:ext cx="0" cy="590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p:cNvCxnSpPr/>
          <p:nvPr/>
        </p:nvCxnSpPr>
        <p:spPr>
          <a:xfrm flipH="1">
            <a:off x="1981200" y="3687763"/>
            <a:ext cx="6477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28900" y="3687763"/>
            <a:ext cx="87630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505200" y="3662363"/>
            <a:ext cx="2324100" cy="604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05200" y="3665538"/>
            <a:ext cx="4648200" cy="601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5" name="Straight Connector 8214"/>
          <p:cNvCxnSpPr>
            <a:stCxn id="20" idx="2"/>
          </p:cNvCxnSpPr>
          <p:nvPr/>
        </p:nvCxnSpPr>
        <p:spPr>
          <a:xfrm flipH="1">
            <a:off x="1981200" y="5121275"/>
            <a:ext cx="1714500" cy="66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0" idx="2"/>
          </p:cNvCxnSpPr>
          <p:nvPr/>
        </p:nvCxnSpPr>
        <p:spPr>
          <a:xfrm flipH="1">
            <a:off x="3676650" y="5121275"/>
            <a:ext cx="19050" cy="66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20" idx="2"/>
          </p:cNvCxnSpPr>
          <p:nvPr/>
        </p:nvCxnSpPr>
        <p:spPr>
          <a:xfrm>
            <a:off x="3695700" y="5121275"/>
            <a:ext cx="1905000" cy="669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descr="Dietician Notes&#10;"/>
          <p:cNvSpPr/>
          <p:nvPr/>
        </p:nvSpPr>
        <p:spPr>
          <a:xfrm>
            <a:off x="4953000" y="4122738"/>
            <a:ext cx="1752600" cy="9906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Dietician Notes</a:t>
            </a:r>
          </a:p>
        </p:txBody>
      </p:sp>
      <p:sp>
        <p:nvSpPr>
          <p:cNvPr id="20" name="Rounded Rectangle 19" descr="Nursing Notes&#10;"/>
          <p:cNvSpPr/>
          <p:nvPr/>
        </p:nvSpPr>
        <p:spPr>
          <a:xfrm>
            <a:off x="2819400" y="4130675"/>
            <a:ext cx="1752600" cy="9906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Nursing Notes</a:t>
            </a:r>
          </a:p>
        </p:txBody>
      </p:sp>
      <p:sp>
        <p:nvSpPr>
          <p:cNvPr id="21" name="Rounded Rectangle 20" descr="Nursing Notes&#10;"/>
          <p:cNvSpPr/>
          <p:nvPr/>
        </p:nvSpPr>
        <p:spPr>
          <a:xfrm>
            <a:off x="685800" y="4144963"/>
            <a:ext cx="1752600" cy="9906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Nursing Notes</a:t>
            </a:r>
          </a:p>
        </p:txBody>
      </p:sp>
      <p:sp>
        <p:nvSpPr>
          <p:cNvPr id="22" name="Rounded Rectangle 21" descr="Psychologist Notes&#10;"/>
          <p:cNvSpPr/>
          <p:nvPr/>
        </p:nvSpPr>
        <p:spPr>
          <a:xfrm>
            <a:off x="7086600" y="4130675"/>
            <a:ext cx="1828800" cy="9906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Psychologist Notes</a:t>
            </a:r>
          </a:p>
        </p:txBody>
      </p:sp>
      <p:sp>
        <p:nvSpPr>
          <p:cNvPr id="23" name="Rounded Rectangle 22" descr="Eye Clinic Nursing Notes&#10;"/>
          <p:cNvSpPr/>
          <p:nvPr/>
        </p:nvSpPr>
        <p:spPr>
          <a:xfrm>
            <a:off x="4953000" y="5570816"/>
            <a:ext cx="1752600" cy="1143000"/>
          </a:xfrm>
          <a:prstGeom prst="roundRect">
            <a:avLst/>
          </a:prstGeom>
          <a:solidFill>
            <a:srgbClr val="CC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Eye Clinic Nursing Notes</a:t>
            </a:r>
          </a:p>
        </p:txBody>
      </p:sp>
      <p:sp>
        <p:nvSpPr>
          <p:cNvPr id="24" name="Rounded Rectangle 23" descr="Cardiology Nursing Notes&#10;"/>
          <p:cNvSpPr/>
          <p:nvPr/>
        </p:nvSpPr>
        <p:spPr>
          <a:xfrm>
            <a:off x="2819400" y="5586056"/>
            <a:ext cx="1752600" cy="1143000"/>
          </a:xfrm>
          <a:prstGeom prst="roundRect">
            <a:avLst/>
          </a:prstGeom>
          <a:solidFill>
            <a:srgbClr val="CC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Cardiology Nursing Notes</a:t>
            </a:r>
          </a:p>
        </p:txBody>
      </p:sp>
      <p:sp>
        <p:nvSpPr>
          <p:cNvPr id="25" name="Rounded Rectangle 24" descr="ICU &#10;Nursing Notes&#10;"/>
          <p:cNvSpPr/>
          <p:nvPr/>
        </p:nvSpPr>
        <p:spPr>
          <a:xfrm>
            <a:off x="685800" y="5593378"/>
            <a:ext cx="1752600" cy="1143000"/>
          </a:xfrm>
          <a:prstGeom prst="roundRect">
            <a:avLst/>
          </a:prstGeom>
          <a:solidFill>
            <a:srgbClr val="CC990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ICU </a:t>
            </a:r>
          </a:p>
          <a:p>
            <a:pPr algn="ctr" fontAlgn="auto">
              <a:spcBef>
                <a:spcPts val="0"/>
              </a:spcBef>
              <a:spcAft>
                <a:spcPts val="0"/>
              </a:spcAft>
              <a:defRPr/>
            </a:pPr>
            <a:r>
              <a:rPr lang="en-US" sz="2400" dirty="0">
                <a:solidFill>
                  <a:schemeClr val="tx1"/>
                </a:solidFill>
              </a:rPr>
              <a:t>Nursing Notes</a:t>
            </a:r>
          </a:p>
        </p:txBody>
      </p:sp>
      <p:sp>
        <p:nvSpPr>
          <p:cNvPr id="9" name="Rounded Rectangle 8" descr="Discharge Summary&#10;"/>
          <p:cNvSpPr/>
          <p:nvPr/>
        </p:nvSpPr>
        <p:spPr>
          <a:xfrm>
            <a:off x="3886200" y="2690456"/>
            <a:ext cx="17526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Discharge Summary</a:t>
            </a:r>
          </a:p>
        </p:txBody>
      </p:sp>
      <p:sp>
        <p:nvSpPr>
          <p:cNvPr id="8" name="Rounded Rectangle 7" descr="Clinical Procedures&#10;"/>
          <p:cNvSpPr/>
          <p:nvPr/>
        </p:nvSpPr>
        <p:spPr>
          <a:xfrm>
            <a:off x="5983705" y="2690456"/>
            <a:ext cx="17526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Clinical Procedures</a:t>
            </a:r>
          </a:p>
        </p:txBody>
      </p:sp>
      <p:sp>
        <p:nvSpPr>
          <p:cNvPr id="6" name="Rounded Rectangle 5" descr="Clinical Documents&#10;"/>
          <p:cNvSpPr/>
          <p:nvPr/>
        </p:nvSpPr>
        <p:spPr>
          <a:xfrm>
            <a:off x="3886200" y="1249978"/>
            <a:ext cx="1752600" cy="99060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400" dirty="0">
                <a:solidFill>
                  <a:schemeClr val="tx1"/>
                </a:solidFill>
              </a:rPr>
              <a:t>Clinical Documents</a:t>
            </a:r>
          </a:p>
        </p:txBody>
      </p:sp>
      <p:sp>
        <p:nvSpPr>
          <p:cNvPr id="52" name="Rounded Rectangle 51" descr="Progress Notes&#10;"/>
          <p:cNvSpPr/>
          <p:nvPr/>
        </p:nvSpPr>
        <p:spPr>
          <a:xfrm>
            <a:off x="1752600" y="2672210"/>
            <a:ext cx="17526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2400" dirty="0">
                <a:solidFill>
                  <a:schemeClr val="tx1"/>
                </a:solidFill>
              </a:rPr>
              <a:t>Progress Notes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descr="TIU Health Summary&#10;"/>
          <p:cNvSpPr/>
          <p:nvPr/>
        </p:nvSpPr>
        <p:spPr>
          <a:xfrm>
            <a:off x="5029200" y="3733800"/>
            <a:ext cx="3886200" cy="3048000"/>
          </a:xfrm>
          <a:prstGeom prst="irregularSeal1">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3600" dirty="0"/>
              <a:t>TIU Health Summary</a:t>
            </a:r>
          </a:p>
        </p:txBody>
      </p:sp>
      <p:sp>
        <p:nvSpPr>
          <p:cNvPr id="9" name="Explosion 1 8" descr="Objects"/>
          <p:cNvSpPr/>
          <p:nvPr/>
        </p:nvSpPr>
        <p:spPr>
          <a:xfrm>
            <a:off x="304800" y="4191000"/>
            <a:ext cx="2971800" cy="2133600"/>
          </a:xfrm>
          <a:prstGeom prst="irregularSeal1">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3600" dirty="0"/>
              <a:t>Objects</a:t>
            </a:r>
          </a:p>
        </p:txBody>
      </p:sp>
      <p:sp>
        <p:nvSpPr>
          <p:cNvPr id="8" name="Explosion 1 7" descr="Create"/>
          <p:cNvSpPr/>
          <p:nvPr/>
        </p:nvSpPr>
        <p:spPr>
          <a:xfrm>
            <a:off x="2819400" y="2667000"/>
            <a:ext cx="2667000" cy="2133600"/>
          </a:xfrm>
          <a:prstGeom prst="irregularSeal1">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t>Create</a:t>
            </a:r>
          </a:p>
        </p:txBody>
      </p:sp>
      <p:sp>
        <p:nvSpPr>
          <p:cNvPr id="7" name="Explosion 1 6" descr="Sort"/>
          <p:cNvSpPr/>
          <p:nvPr/>
        </p:nvSpPr>
        <p:spPr>
          <a:xfrm>
            <a:off x="5715000" y="1295400"/>
            <a:ext cx="2667000" cy="2133600"/>
          </a:xfrm>
          <a:prstGeom prst="irregularSeal1">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3600" dirty="0"/>
              <a:t>Sort</a:t>
            </a:r>
          </a:p>
        </p:txBody>
      </p:sp>
      <p:sp>
        <p:nvSpPr>
          <p:cNvPr id="6" name="Explosion 1 5" descr="Edit&#10;"/>
          <p:cNvSpPr/>
          <p:nvPr/>
        </p:nvSpPr>
        <p:spPr>
          <a:xfrm>
            <a:off x="609600" y="1295400"/>
            <a:ext cx="2667000" cy="2133600"/>
          </a:xfrm>
          <a:prstGeom prst="irregularSeal1">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sz="3600" dirty="0"/>
              <a:t>Edit</a:t>
            </a:r>
          </a:p>
        </p:txBody>
      </p:sp>
      <p:sp>
        <p:nvSpPr>
          <p:cNvPr id="5" name="Rectangle 4" descr="Document Definition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Document Definitions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descr="Which menu option allows the Clinical Coordinator or Application Specialist to set up either the Basic or Upload Parameters for TIU?&#10;A TIU Parameters Menu&#10;B Document Definitions &#10;"/>
          <p:cNvSpPr>
            <a:spLocks noChangeArrowheads="1"/>
          </p:cNvSpPr>
          <p:nvPr/>
        </p:nvSpPr>
        <p:spPr bwMode="auto">
          <a:xfrm>
            <a:off x="457200" y="1414463"/>
            <a:ext cx="8153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latin typeface="Calibri" pitchFamily="34" charset="0"/>
              </a:rPr>
              <a:t>Which menu option allows the Clinical Coordinator or Application Specialist to set up either the Basic or Upload Parameters for TIU?</a:t>
            </a:r>
            <a:endParaRPr lang="en-US" sz="3600" dirty="0">
              <a:latin typeface="Calibri" pitchFamily="34" charset="0"/>
            </a:endParaRPr>
          </a:p>
          <a:p>
            <a:endParaRPr lang="en-US" sz="3600" dirty="0">
              <a:latin typeface="Calibri" pitchFamily="34" charset="0"/>
            </a:endParaRPr>
          </a:p>
          <a:p>
            <a:pPr marL="1200150" lvl="1" indent="-742950">
              <a:buFont typeface="Calibri" pitchFamily="34" charset="0"/>
              <a:buAutoNum type="alphaUcPeriod"/>
            </a:pPr>
            <a:r>
              <a:rPr lang="en-US" sz="3600" dirty="0">
                <a:latin typeface="Calibri" pitchFamily="34" charset="0"/>
              </a:rPr>
              <a:t>TIU Parameters Menu</a:t>
            </a:r>
          </a:p>
          <a:p>
            <a:pPr marL="1200150" lvl="1" indent="-742950">
              <a:buFont typeface="Calibri" pitchFamily="34" charset="0"/>
              <a:buAutoNum type="alphaUcPeriod"/>
            </a:pPr>
            <a:r>
              <a:rPr lang="en-US" sz="3600" dirty="0">
                <a:latin typeface="Calibri" pitchFamily="34" charset="0"/>
              </a:rPr>
              <a:t>Document Definitions</a:t>
            </a:r>
            <a:r>
              <a:rPr lang="en-US" sz="4000" dirty="0">
                <a:latin typeface="Calibri" pitchFamily="34" charset="0"/>
              </a:rPr>
              <a:t>	</a:t>
            </a:r>
          </a:p>
        </p:txBody>
      </p:sp>
      <p:sp>
        <p:nvSpPr>
          <p:cNvPr id="49155" name="Title 3"/>
          <p:cNvSpPr>
            <a:spLocks noGrp="1"/>
          </p:cNvSpPr>
          <p:nvPr>
            <p:ph type="title"/>
          </p:nvPr>
        </p:nvSpPr>
        <p:spPr>
          <a:xfrm>
            <a:off x="914400" y="228600"/>
            <a:ext cx="8229600" cy="1143000"/>
          </a:xfrm>
        </p:spPr>
        <p:txBody>
          <a:bodyPr/>
          <a:lstStyle/>
          <a:p>
            <a:pPr eaLnBrk="1" hangingPunct="1"/>
            <a:r>
              <a:rPr lang="en-US" dirty="0" smtClean="0"/>
              <a:t>Poll Question</a:t>
            </a:r>
          </a:p>
        </p:txBody>
      </p:sp>
      <p:pic>
        <p:nvPicPr>
          <p:cNvPr id="49154"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endCxn id="12" idx="0"/>
          </p:cNvCxnSpPr>
          <p:nvPr/>
        </p:nvCxnSpPr>
        <p:spPr>
          <a:xfrm>
            <a:off x="4555236" y="2743200"/>
            <a:ext cx="0" cy="4316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810000" y="4024086"/>
            <a:ext cx="947928" cy="624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57700" y="4165432"/>
            <a:ext cx="876300" cy="4827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descr="Title List&#10;"/>
          <p:cNvSpPr/>
          <p:nvPr/>
        </p:nvSpPr>
        <p:spPr>
          <a:xfrm>
            <a:off x="4757928" y="4632960"/>
            <a:ext cx="1947672" cy="10241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solidFill>
                  <a:schemeClr val="tx1"/>
                </a:solidFill>
              </a:rPr>
              <a:t>Title List</a:t>
            </a:r>
            <a:endParaRPr lang="en-US" sz="2800" dirty="0">
              <a:solidFill>
                <a:schemeClr val="tx1"/>
              </a:solidFill>
            </a:endParaRPr>
          </a:p>
        </p:txBody>
      </p:sp>
      <p:sp>
        <p:nvSpPr>
          <p:cNvPr id="10" name="Rounded Rectangle 9" descr="Title List&#10;"/>
          <p:cNvSpPr/>
          <p:nvPr/>
        </p:nvSpPr>
        <p:spPr>
          <a:xfrm>
            <a:off x="2438400" y="4648200"/>
            <a:ext cx="1947672" cy="10241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smtClean="0">
                <a:solidFill>
                  <a:schemeClr val="tx1"/>
                </a:solidFill>
              </a:rPr>
              <a:t>Title List</a:t>
            </a:r>
            <a:endParaRPr lang="en-US" sz="2800" dirty="0">
              <a:solidFill>
                <a:schemeClr val="tx1"/>
              </a:solidFill>
            </a:endParaRPr>
          </a:p>
        </p:txBody>
      </p:sp>
      <p:sp>
        <p:nvSpPr>
          <p:cNvPr id="11" name="Rounded Rectangle 10" descr="Class"/>
          <p:cNvSpPr/>
          <p:nvPr/>
        </p:nvSpPr>
        <p:spPr>
          <a:xfrm>
            <a:off x="3590472" y="1752600"/>
            <a:ext cx="1947672" cy="1024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solidFill>
                  <a:schemeClr val="tx1"/>
                </a:solidFill>
              </a:rPr>
              <a:t>Class</a:t>
            </a:r>
            <a:endParaRPr lang="en-US" sz="2800" dirty="0">
              <a:solidFill>
                <a:schemeClr val="tx1"/>
              </a:solidFill>
            </a:endParaRPr>
          </a:p>
        </p:txBody>
      </p:sp>
      <p:sp>
        <p:nvSpPr>
          <p:cNvPr id="12" name="Rounded Rectangle 11" descr="Document Class&#10;"/>
          <p:cNvSpPr/>
          <p:nvPr/>
        </p:nvSpPr>
        <p:spPr>
          <a:xfrm>
            <a:off x="3581400" y="3174832"/>
            <a:ext cx="1947672" cy="10241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solidFill>
                  <a:schemeClr val="tx1"/>
                </a:solidFill>
              </a:rPr>
              <a:t>Document Class</a:t>
            </a:r>
            <a:endParaRPr lang="en-US" sz="2800" dirty="0">
              <a:solidFill>
                <a:schemeClr val="tx1"/>
              </a:solidFill>
            </a:endParaRPr>
          </a:p>
        </p:txBody>
      </p:sp>
      <p:sp>
        <p:nvSpPr>
          <p:cNvPr id="4" name="Rectangle 3" descr="Hierarchy Document&#10;"/>
          <p:cNvSpPr/>
          <p:nvPr/>
        </p:nvSpPr>
        <p:spPr>
          <a:xfrm>
            <a:off x="0" y="37207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Hierarchy Document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TIU Parameters Menu&#10;Document Definitions&#10;"/>
          <p:cNvSpPr>
            <a:spLocks noGrp="1"/>
          </p:cNvSpPr>
          <p:nvPr>
            <p:ph idx="1"/>
          </p:nvPr>
        </p:nvSpPr>
        <p:spPr>
          <a:xfrm>
            <a:off x="0" y="2799785"/>
            <a:ext cx="4267200" cy="3372416"/>
          </a:xfrm>
        </p:spPr>
        <p:txBody>
          <a:bodyPr>
            <a:normAutofit/>
          </a:bodyPr>
          <a:lstStyle/>
          <a:p>
            <a:pPr marL="1200150" lvl="1" indent="-742950">
              <a:buFont typeface="+mj-lt"/>
              <a:buAutoNum type="alphaUcPeriod"/>
            </a:pPr>
            <a:r>
              <a:rPr lang="en-US" dirty="0"/>
              <a:t>TIU Parameters Menu</a:t>
            </a:r>
          </a:p>
          <a:p>
            <a:pPr marL="1200150" lvl="1" indent="-742950">
              <a:buFont typeface="+mj-lt"/>
              <a:buAutoNum type="alphaUcPeriod"/>
            </a:pPr>
            <a:r>
              <a:rPr lang="en-US" dirty="0"/>
              <a:t>Document Definitions</a:t>
            </a:r>
            <a:endParaRPr lang="en-US" sz="3200" dirty="0"/>
          </a:p>
        </p:txBody>
      </p:sp>
      <p:sp>
        <p:nvSpPr>
          <p:cNvPr id="3" name="Rectangle 2" descr="Which menu option allows the Clinical Coordinator or Application Specialist to set up either the Basic or Upload Parameters for TIU?&#10;"/>
          <p:cNvSpPr/>
          <p:nvPr/>
        </p:nvSpPr>
        <p:spPr>
          <a:xfrm>
            <a:off x="457200" y="1414790"/>
            <a:ext cx="8153400" cy="1384995"/>
          </a:xfrm>
          <a:prstGeom prst="rect">
            <a:avLst/>
          </a:prstGeom>
        </p:spPr>
        <p:txBody>
          <a:bodyPr wrap="square">
            <a:spAutoFit/>
          </a:bodyPr>
          <a:lstStyle/>
          <a:p>
            <a:pPr algn="ctr"/>
            <a:r>
              <a:rPr lang="en-US" sz="2800" dirty="0"/>
              <a:t>Which menu option allows the Clinical Coordinator or Application Specialist to set up either the Basic or Upload Parameters for TIU?</a:t>
            </a:r>
            <a:endParaRPr lang="en-US" sz="24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98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A TIU Parameters Menu&#10;B Document Definitions&#10;"/>
          <p:cNvSpPr>
            <a:spLocks noGrp="1"/>
          </p:cNvSpPr>
          <p:nvPr>
            <p:ph idx="1"/>
          </p:nvPr>
        </p:nvSpPr>
        <p:spPr>
          <a:xfrm>
            <a:off x="0" y="2799785"/>
            <a:ext cx="4267200" cy="3372416"/>
          </a:xfrm>
        </p:spPr>
        <p:txBody>
          <a:bodyPr>
            <a:normAutofit/>
          </a:bodyPr>
          <a:lstStyle/>
          <a:p>
            <a:pPr marL="1200150" lvl="1" indent="-742950">
              <a:buFont typeface="+mj-lt"/>
              <a:buAutoNum type="alphaUcPeriod"/>
            </a:pPr>
            <a:r>
              <a:rPr lang="en-US" dirty="0"/>
              <a:t>TIU Parameters Menu</a:t>
            </a:r>
          </a:p>
          <a:p>
            <a:pPr marL="1200150" lvl="1" indent="-742950">
              <a:buFont typeface="+mj-lt"/>
              <a:buAutoNum type="alphaUcPeriod"/>
            </a:pPr>
            <a:r>
              <a:rPr lang="en-US" dirty="0"/>
              <a:t>Document Definitions</a:t>
            </a:r>
            <a:endParaRPr lang="en-US" sz="3200" dirty="0"/>
          </a:p>
        </p:txBody>
      </p:sp>
      <p:sp>
        <p:nvSpPr>
          <p:cNvPr id="3" name="Rectangle 2" descr="Which menu option allows the Clinical Coordinator or Application Specialist to set up either the Basic or Upload Parameters for TIU?&#10;"/>
          <p:cNvSpPr/>
          <p:nvPr/>
        </p:nvSpPr>
        <p:spPr>
          <a:xfrm>
            <a:off x="457200" y="1414790"/>
            <a:ext cx="8153400" cy="1384995"/>
          </a:xfrm>
          <a:prstGeom prst="rect">
            <a:avLst/>
          </a:prstGeom>
        </p:spPr>
        <p:txBody>
          <a:bodyPr wrap="square">
            <a:spAutoFit/>
          </a:bodyPr>
          <a:lstStyle/>
          <a:p>
            <a:pPr algn="ctr"/>
            <a:r>
              <a:rPr lang="en-US" sz="2800" dirty="0"/>
              <a:t>Which menu option allows the Clinical Coordinator or Application Specialist to set up either the Basic or Upload Parameters for TIU?</a:t>
            </a:r>
            <a:endParaRPr lang="en-US" sz="24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085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4" descr="Examples&#10;Edit Document Definitions&#10;Sort Document Definitions&#10;Create Document Definitions&#10;Create Objects&#10;Create TIU/Heath Summary Objec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76200"/>
            <a:ext cx="9296400" cy="658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86000" y="2830810"/>
            <a:ext cx="46482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Examples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ick figures in a bulls-eye under a magnifying g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875"/>
            <a:ext cx="731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Target Audience"/>
          <p:cNvSpPr>
            <a:spLocks noGrp="1"/>
          </p:cNvSpPr>
          <p:nvPr>
            <p:ph type="title"/>
          </p:nvPr>
        </p:nvSpPr>
        <p:spPr>
          <a:extLst/>
        </p:spPr>
        <p:txBody>
          <a:bodyPr rtlCol="0">
            <a:normAutofit/>
          </a:bodyPr>
          <a:lstStyle/>
          <a:p>
            <a:pPr eaLnBrk="1" fontAlgn="auto" hangingPunct="1">
              <a:spcAft>
                <a:spcPts val="0"/>
              </a:spcAft>
              <a:defRPr/>
            </a:pPr>
            <a:r>
              <a:rPr lang="en-US" sz="5400" dirty="0" smtClean="0">
                <a:ln>
                  <a:solidFill>
                    <a:srgbClr val="002060"/>
                  </a:solidFill>
                </a:ln>
                <a:solidFill>
                  <a:srgbClr val="002060"/>
                </a:solidFill>
              </a:rPr>
              <a:t>Target Audience</a:t>
            </a:r>
            <a:endParaRPr lang="en-US" sz="5400" dirty="0">
              <a:ln>
                <a:solidFill>
                  <a:srgbClr val="002060"/>
                </a:solidFill>
              </a:ln>
              <a:solidFill>
                <a:srgbClr val="00206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dit Document Definitions screen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ort Document Definition option screen, Sort by Owner in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Select Document Definitions, command, option: Sort Dicument Defin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693738"/>
            <a:ext cx="9528175"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reate Document Definition menu, BASICS mea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reate object name screen; object by the name of “PATIENT NAME&quot; cre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etailed Display screen, for object PATIENT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etailed Display screen, for object PATIENT NAME, listing of objects that have been created for various Not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reate TIU/Health Summary Objects screen shot; list of TIU Health Summary Object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ealth Summary Object Display; displays how the object was created and the numerous options to select from to show how it will display in your Health Summary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257935"/>
              </p:ext>
            </p:extLst>
          </p:nvPr>
        </p:nvGraphicFramePr>
        <p:xfrm>
          <a:off x="152400" y="1600200"/>
          <a:ext cx="883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TIU Template Mgmt Function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Template </a:t>
            </a:r>
            <a:r>
              <a:rPr lang="en-US" sz="5400" dirty="0" err="1">
                <a:effectLst/>
                <a:latin typeface="+mj-lt"/>
                <a:ea typeface="+mj-ea"/>
                <a:cs typeface="+mj-cs"/>
              </a:rPr>
              <a:t>Mgmt</a:t>
            </a:r>
            <a:r>
              <a:rPr lang="en-US" sz="5400" dirty="0">
                <a:effectLst/>
                <a:latin typeface="+mj-lt"/>
                <a:ea typeface="+mj-ea"/>
                <a:cs typeface="+mj-cs"/>
              </a:rPr>
              <a:t> Functions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0" y="2514600"/>
            <a:ext cx="4267200" cy="3733800"/>
          </a:xfrm>
        </p:spPr>
        <p:txBody>
          <a:bodyPr/>
          <a:lstStyle/>
          <a:p>
            <a:pPr marL="914400" lvl="1" indent="-514350" eaLnBrk="1" hangingPunct="1">
              <a:buFont typeface="Calibri" pitchFamily="34" charset="0"/>
              <a:buAutoNum type="alphaUcPeriod"/>
            </a:pPr>
            <a:r>
              <a:rPr lang="en-US" dirty="0" smtClean="0"/>
              <a:t>Less than 1 year</a:t>
            </a:r>
          </a:p>
          <a:p>
            <a:pPr marL="914400" lvl="1" indent="-514350" eaLnBrk="1" hangingPunct="1">
              <a:buFont typeface="Calibri" pitchFamily="34" charset="0"/>
              <a:buAutoNum type="alphaUcPeriod"/>
            </a:pPr>
            <a:r>
              <a:rPr lang="en-US" dirty="0" smtClean="0"/>
              <a:t>1 - 4 years</a:t>
            </a:r>
          </a:p>
          <a:p>
            <a:pPr marL="914400" lvl="1" indent="-514350" eaLnBrk="1" hangingPunct="1">
              <a:buFont typeface="Calibri" pitchFamily="34" charset="0"/>
              <a:buAutoNum type="alphaUcPeriod"/>
            </a:pPr>
            <a:r>
              <a:rPr lang="en-US" dirty="0" smtClean="0"/>
              <a:t>5 years</a:t>
            </a:r>
          </a:p>
          <a:p>
            <a:pPr marL="914400" lvl="1" indent="-514350" eaLnBrk="1" hangingPunct="1">
              <a:buFont typeface="Calibri" pitchFamily="34" charset="0"/>
              <a:buAutoNum type="alphaUcPeriod"/>
            </a:pPr>
            <a:r>
              <a:rPr lang="en-US" dirty="0" smtClean="0"/>
              <a:t>Over 5 years</a:t>
            </a:r>
          </a:p>
          <a:p>
            <a:pPr marL="914400" lvl="1" indent="-514350" eaLnBrk="1" hangingPunct="1">
              <a:buFont typeface="Calibri" pitchFamily="34" charset="0"/>
              <a:buAutoNum type="alphaUcPeriod"/>
            </a:pPr>
            <a:r>
              <a:rPr lang="en-US" dirty="0" smtClean="0"/>
              <a:t>Other</a:t>
            </a:r>
          </a:p>
        </p:txBody>
      </p:sp>
      <p:sp>
        <p:nvSpPr>
          <p:cNvPr id="19461" name="Rectangle 2" descr="How long have you been a CAC?&#10;"/>
          <p:cNvSpPr>
            <a:spLocks noChangeArrowheads="1"/>
          </p:cNvSpPr>
          <p:nvPr/>
        </p:nvSpPr>
        <p:spPr bwMode="auto">
          <a:xfrm>
            <a:off x="457200" y="141446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latin typeface="Calibri" pitchFamily="34" charset="0"/>
              </a:rPr>
              <a:t>How long have you been a CAC?</a:t>
            </a:r>
          </a:p>
        </p:txBody>
      </p:sp>
      <p:sp>
        <p:nvSpPr>
          <p:cNvPr id="19460" name="Title 3"/>
          <p:cNvSpPr>
            <a:spLocks noGrp="1"/>
          </p:cNvSpPr>
          <p:nvPr>
            <p:ph type="title"/>
          </p:nvPr>
        </p:nvSpPr>
        <p:spPr>
          <a:xfrm>
            <a:off x="914400" y="228600"/>
            <a:ext cx="8229600" cy="1143000"/>
          </a:xfrm>
        </p:spPr>
        <p:txBody>
          <a:bodyPr/>
          <a:lstStyle/>
          <a:p>
            <a:pPr eaLnBrk="1" hangingPunct="1"/>
            <a:r>
              <a:rPr lang="en-US" dirty="0" smtClean="0"/>
              <a:t>Poll Results</a:t>
            </a:r>
          </a:p>
        </p:txBody>
      </p:sp>
      <p:pic>
        <p:nvPicPr>
          <p:cNvPr id="19459"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928579449"/>
              </p:ext>
            </p:extLst>
          </p:nvPr>
        </p:nvGraphicFramePr>
        <p:xfrm>
          <a:off x="5029200" y="1371600"/>
          <a:ext cx="335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341997361"/>
              </p:ext>
            </p:extLst>
          </p:nvPr>
        </p:nvGraphicFramePr>
        <p:xfrm>
          <a:off x="685800" y="1371600"/>
          <a:ext cx="3352800"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3493" name="Group 11"/>
          <p:cNvGrpSpPr>
            <a:grpSpLocks/>
          </p:cNvGrpSpPr>
          <p:nvPr/>
        </p:nvGrpSpPr>
        <p:grpSpPr bwMode="auto">
          <a:xfrm>
            <a:off x="2895600" y="5919788"/>
            <a:ext cx="3352800" cy="785812"/>
            <a:chOff x="0" y="3669180"/>
            <a:chExt cx="3352800" cy="786240"/>
          </a:xfrm>
        </p:grpSpPr>
        <p:sp>
          <p:nvSpPr>
            <p:cNvPr id="13" name="Rounded Rectangle 12"/>
            <p:cNvSpPr/>
            <p:nvPr/>
          </p:nvSpPr>
          <p:spPr>
            <a:xfrm>
              <a:off x="0" y="3669180"/>
              <a:ext cx="3352800" cy="786240"/>
            </a:xfrm>
            <a:prstGeom prst="roundRect">
              <a:avLst/>
            </a:pr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4" name="Rounded Rectangle 4" descr="11. Retracted&#10;"/>
            <p:cNvSpPr/>
            <p:nvPr/>
          </p:nvSpPr>
          <p:spPr>
            <a:xfrm>
              <a:off x="38100" y="3707301"/>
              <a:ext cx="3276600" cy="709998"/>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defTabSz="1244600" fontAlgn="auto">
                <a:lnSpc>
                  <a:spcPct val="90000"/>
                </a:lnSpc>
                <a:spcAft>
                  <a:spcPct val="35000"/>
                </a:spcAft>
                <a:defRPr/>
              </a:pPr>
              <a:r>
                <a:rPr lang="en-US" sz="2800" dirty="0"/>
                <a:t>11. Retracted</a:t>
              </a:r>
            </a:p>
          </p:txBody>
        </p:sp>
      </p:grpSp>
      <p:sp>
        <p:nvSpPr>
          <p:cNvPr id="5" name="Rectangle 4" descr="TIU Alert Tool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Alert Tools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3"/>
          <p:cNvGrpSpPr>
            <a:grpSpLocks/>
          </p:cNvGrpSpPr>
          <p:nvPr/>
        </p:nvGrpSpPr>
        <p:grpSpPr bwMode="auto">
          <a:xfrm>
            <a:off x="0" y="30163"/>
            <a:ext cx="9117013" cy="6894512"/>
            <a:chOff x="0" y="0"/>
            <a:chExt cx="9144000" cy="7008453"/>
          </a:xfrm>
        </p:grpSpPr>
        <p:sp>
          <p:nvSpPr>
            <p:cNvPr id="2" name="TextBox 1" descr="Unsigned Documents option:&#10;&#10;UNSIGNED Documents             0 Documents&#10;by (AUTHOR)&#10;For (HUGHES, RIKKITA Y) from 7/24/13 to 7/31/13&#10; &#10;&#10;No records found to satisfy search criteria.&#10;&#10;&#10;&#10;&#10; Browse    Edit&#10; Change View    Identify Signers&#10; Combo Alert(s)   Resend Alert(s)&#10; Delete Alert(s)   Third Party Alert(s)&#10; Detailed Display&#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Edit</a:t>
              </a:r>
            </a:p>
            <a:p>
              <a:pPr fontAlgn="auto">
                <a:spcBef>
                  <a:spcPts val="0"/>
                </a:spcBef>
                <a:spcAft>
                  <a:spcPts val="0"/>
                </a:spcAft>
                <a:defRPr/>
              </a:pPr>
              <a:r>
                <a:rPr lang="en-US" sz="2600" dirty="0">
                  <a:latin typeface="+mn-lt"/>
                </a:rPr>
                <a:t>	Change View				Identify Signers</a:t>
              </a:r>
            </a:p>
            <a:p>
              <a:pPr fontAlgn="auto">
                <a:spcBef>
                  <a:spcPts val="0"/>
                </a:spcBef>
                <a:spcAft>
                  <a:spcPts val="0"/>
                </a:spcAft>
                <a:defRPr/>
              </a:pPr>
              <a:r>
                <a:rPr lang="en-US" sz="2600" dirty="0">
                  <a:latin typeface="+mn-lt"/>
                </a:rPr>
                <a:t>	Combo Alert(s)			Resend Alert(s)</a:t>
              </a:r>
            </a:p>
            <a:p>
              <a:pPr fontAlgn="auto">
                <a:spcBef>
                  <a:spcPts val="0"/>
                </a:spcBef>
                <a:spcAft>
                  <a:spcPts val="0"/>
                </a:spcAft>
                <a:defRPr/>
              </a:pPr>
              <a:r>
                <a:rPr lang="en-US" sz="2600" dirty="0">
                  <a:latin typeface="+mn-lt"/>
                </a:rPr>
                <a:t>	Delete Alert(s)			Third Party Alert(s)</a:t>
              </a:r>
            </a:p>
            <a:p>
              <a:pPr fontAlgn="auto">
                <a:spcBef>
                  <a:spcPts val="0"/>
                </a:spcBef>
                <a:spcAft>
                  <a:spcPts val="0"/>
                </a:spcAft>
                <a:defRPr/>
              </a:pPr>
              <a:r>
                <a:rPr lang="en-US" sz="2600" dirty="0">
                  <a:latin typeface="+mn-lt"/>
                </a:rPr>
                <a:t>	Detailed Display</a:t>
              </a:r>
            </a:p>
            <a:p>
              <a:pPr fontAlgn="auto">
                <a:spcBef>
                  <a:spcPts val="0"/>
                </a:spcBef>
                <a:spcAft>
                  <a:spcPts val="0"/>
                </a:spcAft>
                <a:defRPr/>
              </a:pPr>
              <a:r>
                <a:rPr lang="en-US" sz="2600" dirty="0">
                  <a:latin typeface="+mn-lt"/>
                </a:rPr>
                <a:t>Select Action:  Quit//</a:t>
              </a:r>
            </a:p>
          </p:txBody>
        </p:sp>
        <p:sp>
          <p:nvSpPr>
            <p:cNvPr id="64520"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4519"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4518"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3"/>
          <p:cNvGrpSpPr>
            <a:grpSpLocks/>
          </p:cNvGrpSpPr>
          <p:nvPr/>
        </p:nvGrpSpPr>
        <p:grpSpPr bwMode="auto">
          <a:xfrm>
            <a:off x="0" y="42863"/>
            <a:ext cx="9117013" cy="6815137"/>
            <a:chOff x="0" y="12859"/>
            <a:chExt cx="9144000" cy="6927813"/>
          </a:xfrm>
        </p:grpSpPr>
        <p:sp>
          <p:nvSpPr>
            <p:cNvPr id="2" name="TextBox 1" descr="BROWSE DOCUMENT&#10;UNSIGNED Documents             0 Documents&#10;by (AUTHOR)&#10;For (HUGHES, RIKKITA Y) from 7/24/13 to 7/31/13&#10; &#10;&#10;No records found to satisfy search criteria.&#10;&#10;&#10;&#10;&#10; Browse    Edit&#10; Change View    Identify Signers&#10; Combo Alert(s)   Resend Alert(s)&#10; Delete Alert(s)   Third Party Alert(s)&#10; Detailed Display&#10;Select Action:  Quit//&#10;"/>
            <p:cNvSpPr txBox="1"/>
            <p:nvPr/>
          </p:nvSpPr>
          <p:spPr>
            <a:xfrm>
              <a:off x="30480" y="338960"/>
              <a:ext cx="9113520" cy="6601712"/>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a:t>
              </a: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Select Action:  Quit//</a:t>
              </a:r>
            </a:p>
          </p:txBody>
        </p:sp>
        <p:sp>
          <p:nvSpPr>
            <p:cNvPr id="65544"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5543"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5542"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3"/>
          <p:cNvGrpSpPr>
            <a:grpSpLocks/>
          </p:cNvGrpSpPr>
          <p:nvPr/>
        </p:nvGrpSpPr>
        <p:grpSpPr bwMode="auto">
          <a:xfrm>
            <a:off x="0" y="30163"/>
            <a:ext cx="9117013" cy="6494462"/>
            <a:chOff x="0" y="0"/>
            <a:chExt cx="9144000" cy="6601712"/>
          </a:xfrm>
        </p:grpSpPr>
        <p:sp>
          <p:nvSpPr>
            <p:cNvPr id="2" name="TextBox 1" descr="CHANGE VIEW&#10;UNSIGNED Documents             0 Documents&#10;by (AUTHOR)&#10;For (HUGHES, RIKKITA Y) from 7/24/13 to 7/31/13&#10; &#10;&#10;No records found to satisfy search criteria.&#10;&#10;&#10;&#10;&#10; Browse    Edit&#10; Change View    Identify Signers&#10; Combo Alert(s)   Resend Alert(s)&#10; Delete Alert(s)   Third Party Alert(s)&#10; Detailed Display&#10;Select Action:  Quit//&#10;"/>
            <p:cNvSpPr txBox="1"/>
            <p:nvPr/>
          </p:nvSpPr>
          <p:spPr>
            <a:xfrm>
              <a:off x="30480" y="0"/>
              <a:ext cx="9113520" cy="6601712"/>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a:t>
              </a:r>
            </a:p>
            <a:p>
              <a:pPr fontAlgn="auto">
                <a:spcBef>
                  <a:spcPts val="0"/>
                </a:spcBef>
                <a:spcAft>
                  <a:spcPts val="0"/>
                </a:spcAft>
                <a:defRPr/>
              </a:pPr>
              <a:r>
                <a:rPr lang="en-US" sz="2600" dirty="0">
                  <a:latin typeface="+mn-lt"/>
                </a:rPr>
                <a:t>	Change View		</a:t>
              </a: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Select Action:  Quit//</a:t>
              </a:r>
            </a:p>
          </p:txBody>
        </p:sp>
        <p:sp>
          <p:nvSpPr>
            <p:cNvPr id="66568"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6567"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6566"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3"/>
          <p:cNvGrpSpPr>
            <a:grpSpLocks/>
          </p:cNvGrpSpPr>
          <p:nvPr/>
        </p:nvGrpSpPr>
        <p:grpSpPr bwMode="auto">
          <a:xfrm>
            <a:off x="0" y="30163"/>
            <a:ext cx="9117013" cy="6494462"/>
            <a:chOff x="0" y="0"/>
            <a:chExt cx="9144000" cy="6601712"/>
          </a:xfrm>
        </p:grpSpPr>
        <p:sp>
          <p:nvSpPr>
            <p:cNvPr id="2" name="TextBox 1" descr="COMBINATION ALERTS&#10;UNSIGNED Documents             0 Documents&#10;by (AUTHOR)&#10;For (HUGHES, RIKKITA Y) from 7/24/13 to 7/31/13&#10; &#10;&#10;No records found to satisfy search criteria.&#10;&#10;&#10;&#10;&#10; Browse     &#10; Change View&#10; Combo Alert(s)   &#10;&#10;Select Action:  Quit//&#10;"/>
            <p:cNvSpPr txBox="1"/>
            <p:nvPr/>
          </p:nvSpPr>
          <p:spPr>
            <a:xfrm>
              <a:off x="30480" y="0"/>
              <a:ext cx="9113520" cy="6601712"/>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a:t>
              </a:r>
            </a:p>
            <a:p>
              <a:pPr fontAlgn="auto">
                <a:spcBef>
                  <a:spcPts val="0"/>
                </a:spcBef>
                <a:spcAft>
                  <a:spcPts val="0"/>
                </a:spcAft>
                <a:defRPr/>
              </a:pPr>
              <a:r>
                <a:rPr lang="en-US" sz="2600" dirty="0">
                  <a:latin typeface="+mn-lt"/>
                </a:rPr>
                <a:t>	Change View</a:t>
              </a:r>
            </a:p>
            <a:p>
              <a:pPr fontAlgn="auto">
                <a:spcBef>
                  <a:spcPts val="0"/>
                </a:spcBef>
                <a:spcAft>
                  <a:spcPts val="0"/>
                </a:spcAft>
                <a:defRPr/>
              </a:pPr>
              <a:r>
                <a:rPr lang="en-US" sz="2600" dirty="0">
                  <a:latin typeface="+mn-lt"/>
                </a:rPr>
                <a:t>	Combo Alert(s)			</a:t>
              </a: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Select Action:  Quit//</a:t>
              </a:r>
            </a:p>
          </p:txBody>
        </p:sp>
        <p:sp>
          <p:nvSpPr>
            <p:cNvPr id="67592"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7591"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7590"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
          <p:cNvGrpSpPr>
            <a:grpSpLocks/>
          </p:cNvGrpSpPr>
          <p:nvPr/>
        </p:nvGrpSpPr>
        <p:grpSpPr bwMode="auto">
          <a:xfrm>
            <a:off x="0" y="30163"/>
            <a:ext cx="9117013" cy="6894512"/>
            <a:chOff x="0" y="0"/>
            <a:chExt cx="9144000" cy="7008453"/>
          </a:xfrm>
        </p:grpSpPr>
        <p:sp>
          <p:nvSpPr>
            <p:cNvPr id="2" name="TextBox 1" descr="DELETE ALERTS&#10;UNSIGNED Documents             0 Documents&#10;by (AUTHOR)&#10;For (HUGHES, RIKKITA Y) from 7/24/13 to 7/31/13&#10; &#10;&#10;No records found to satisfy search criteria.&#10;&#10;&#10;&#10;&#10; Browse     &#10; Change View&#10;            Combo Alert(s)  &#10;            Delete Alert(s)   &#10;&#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a:t>
              </a:r>
            </a:p>
            <a:p>
              <a:pPr fontAlgn="auto">
                <a:spcBef>
                  <a:spcPts val="0"/>
                </a:spcBef>
                <a:spcAft>
                  <a:spcPts val="0"/>
                </a:spcAft>
                <a:defRPr/>
              </a:pPr>
              <a:r>
                <a:rPr lang="en-US" sz="2600" dirty="0">
                  <a:latin typeface="+mn-lt"/>
                </a:rPr>
                <a:t>	Change View</a:t>
              </a:r>
            </a:p>
            <a:p>
              <a:pPr fontAlgn="auto">
                <a:spcBef>
                  <a:spcPts val="0"/>
                </a:spcBef>
                <a:spcAft>
                  <a:spcPts val="0"/>
                </a:spcAft>
                <a:defRPr/>
              </a:pPr>
              <a:r>
                <a:rPr lang="en-US" sz="2600" dirty="0">
                  <a:latin typeface="+mn-lt"/>
                </a:rPr>
                <a:t>            Combo Alert(s)		</a:t>
              </a:r>
            </a:p>
            <a:p>
              <a:pPr fontAlgn="auto">
                <a:spcBef>
                  <a:spcPts val="0"/>
                </a:spcBef>
                <a:spcAft>
                  <a:spcPts val="0"/>
                </a:spcAft>
                <a:defRPr/>
              </a:pPr>
              <a:r>
                <a:rPr lang="en-US" sz="2600" dirty="0">
                  <a:latin typeface="+mn-lt"/>
                </a:rPr>
                <a:t>            Delete Alert(s)			</a:t>
              </a: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Select Action:  Quit//</a:t>
              </a:r>
            </a:p>
          </p:txBody>
        </p:sp>
        <p:sp>
          <p:nvSpPr>
            <p:cNvPr id="68616"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8615"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8614"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3"/>
          <p:cNvGrpSpPr>
            <a:grpSpLocks/>
          </p:cNvGrpSpPr>
          <p:nvPr/>
        </p:nvGrpSpPr>
        <p:grpSpPr bwMode="auto">
          <a:xfrm>
            <a:off x="0" y="30163"/>
            <a:ext cx="9117013" cy="6894512"/>
            <a:chOff x="0" y="0"/>
            <a:chExt cx="9144000" cy="7008453"/>
          </a:xfrm>
        </p:grpSpPr>
        <p:sp>
          <p:nvSpPr>
            <p:cNvPr id="2" name="TextBox 1" descr="DETAILED DISPLAY&#10;UNSIGNED Documents             0 Documents&#10;by (AUTHOR)&#10;For (HUGHES, RIKKITA Y) from 7/24/13 to 7/31/13&#10; &#10;&#10;No records found to satisfy search criteria.&#10;&#10;&#10;&#10;&#10; Browse     &#10; Change View&#10;            Combo Alert(s)&#10; Delete Alert(s)   &#10; Detailed Display&#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a:t>
              </a:r>
            </a:p>
            <a:p>
              <a:pPr fontAlgn="auto">
                <a:spcBef>
                  <a:spcPts val="0"/>
                </a:spcBef>
                <a:spcAft>
                  <a:spcPts val="0"/>
                </a:spcAft>
                <a:defRPr/>
              </a:pPr>
              <a:r>
                <a:rPr lang="en-US" sz="2600" dirty="0">
                  <a:latin typeface="+mn-lt"/>
                </a:rPr>
                <a:t>	Change View</a:t>
              </a:r>
            </a:p>
            <a:p>
              <a:pPr fontAlgn="auto">
                <a:spcBef>
                  <a:spcPts val="0"/>
                </a:spcBef>
                <a:spcAft>
                  <a:spcPts val="0"/>
                </a:spcAft>
                <a:defRPr/>
              </a:pPr>
              <a:r>
                <a:rPr lang="en-US" sz="2600" dirty="0">
                  <a:latin typeface="+mn-lt"/>
                </a:rPr>
                <a:t>            Combo Alert(s)</a:t>
              </a:r>
            </a:p>
            <a:p>
              <a:pPr fontAlgn="auto">
                <a:spcBef>
                  <a:spcPts val="0"/>
                </a:spcBef>
                <a:spcAft>
                  <a:spcPts val="0"/>
                </a:spcAft>
                <a:defRPr/>
              </a:pPr>
              <a:r>
                <a:rPr lang="en-US" sz="2600" dirty="0">
                  <a:latin typeface="+mn-lt"/>
                </a:rPr>
                <a:t>	Delete Alert(s)			</a:t>
              </a:r>
            </a:p>
            <a:p>
              <a:pPr fontAlgn="auto">
                <a:spcBef>
                  <a:spcPts val="0"/>
                </a:spcBef>
                <a:spcAft>
                  <a:spcPts val="0"/>
                </a:spcAft>
                <a:defRPr/>
              </a:pPr>
              <a:r>
                <a:rPr lang="en-US" sz="2600" dirty="0">
                  <a:latin typeface="+mn-lt"/>
                </a:rPr>
                <a:t>	Detailed Display</a:t>
              </a:r>
            </a:p>
            <a:p>
              <a:pPr fontAlgn="auto">
                <a:spcBef>
                  <a:spcPts val="0"/>
                </a:spcBef>
                <a:spcAft>
                  <a:spcPts val="0"/>
                </a:spcAft>
                <a:defRPr/>
              </a:pPr>
              <a:r>
                <a:rPr lang="en-US" sz="2600" dirty="0">
                  <a:latin typeface="+mn-lt"/>
                </a:rPr>
                <a:t>Select Action:  Quit//</a:t>
              </a:r>
            </a:p>
          </p:txBody>
        </p:sp>
        <p:sp>
          <p:nvSpPr>
            <p:cNvPr id="69640"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69639"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69638"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3"/>
          <p:cNvGrpSpPr>
            <a:grpSpLocks/>
          </p:cNvGrpSpPr>
          <p:nvPr/>
        </p:nvGrpSpPr>
        <p:grpSpPr bwMode="auto">
          <a:xfrm>
            <a:off x="0" y="30163"/>
            <a:ext cx="9117013" cy="6894512"/>
            <a:chOff x="0" y="0"/>
            <a:chExt cx="9144000" cy="7008453"/>
          </a:xfrm>
        </p:grpSpPr>
        <p:sp>
          <p:nvSpPr>
            <p:cNvPr id="2" name="TextBox 1" descr="EDIT DOCUMENT&#10;&#10;UNSIGNED Documents             0 Documents&#10;by (AUTHOR)&#10;For (HUGHES, RIKKITA Y) from 7/24/13 to 7/31/13&#10; &#10;&#10;No records found to satisfy search criteria.&#10;&#10;&#10;&#10;&#10; Browse    Edit&#10; Change View     &#10; Combo Alert(s)  &#10; Delete Alert(s)   &#10; Detailed Display&#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Edit</a:t>
              </a:r>
            </a:p>
            <a:p>
              <a:pPr fontAlgn="auto">
                <a:spcBef>
                  <a:spcPts val="0"/>
                </a:spcBef>
                <a:spcAft>
                  <a:spcPts val="0"/>
                </a:spcAft>
                <a:defRPr/>
              </a:pPr>
              <a:r>
                <a:rPr lang="en-US" sz="2600" dirty="0">
                  <a:latin typeface="+mn-lt"/>
                </a:rPr>
                <a:t>	Change View					</a:t>
              </a:r>
            </a:p>
            <a:p>
              <a:pPr fontAlgn="auto">
                <a:spcBef>
                  <a:spcPts val="0"/>
                </a:spcBef>
                <a:spcAft>
                  <a:spcPts val="0"/>
                </a:spcAft>
                <a:defRPr/>
              </a:pPr>
              <a:r>
                <a:rPr lang="en-US" sz="2600" dirty="0">
                  <a:latin typeface="+mn-lt"/>
                </a:rPr>
                <a:t>	Combo Alert(s)		</a:t>
              </a:r>
            </a:p>
            <a:p>
              <a:pPr fontAlgn="auto">
                <a:spcBef>
                  <a:spcPts val="0"/>
                </a:spcBef>
                <a:spcAft>
                  <a:spcPts val="0"/>
                </a:spcAft>
                <a:defRPr/>
              </a:pPr>
              <a:r>
                <a:rPr lang="en-US" sz="2600" dirty="0">
                  <a:latin typeface="+mn-lt"/>
                </a:rPr>
                <a:t>	Delete Alert(s)			</a:t>
              </a:r>
            </a:p>
            <a:p>
              <a:pPr fontAlgn="auto">
                <a:spcBef>
                  <a:spcPts val="0"/>
                </a:spcBef>
                <a:spcAft>
                  <a:spcPts val="0"/>
                </a:spcAft>
                <a:defRPr/>
              </a:pPr>
              <a:r>
                <a:rPr lang="en-US" sz="2600" dirty="0">
                  <a:latin typeface="+mn-lt"/>
                </a:rPr>
                <a:t>	Detailed Display</a:t>
              </a:r>
            </a:p>
            <a:p>
              <a:pPr fontAlgn="auto">
                <a:spcBef>
                  <a:spcPts val="0"/>
                </a:spcBef>
                <a:spcAft>
                  <a:spcPts val="0"/>
                </a:spcAft>
                <a:defRPr/>
              </a:pPr>
              <a:r>
                <a:rPr lang="en-US" sz="2600" dirty="0">
                  <a:latin typeface="+mn-lt"/>
                </a:rPr>
                <a:t>Select Action:  Quit//</a:t>
              </a:r>
            </a:p>
          </p:txBody>
        </p:sp>
        <p:sp>
          <p:nvSpPr>
            <p:cNvPr id="70664"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70663"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70662"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3"/>
          <p:cNvGrpSpPr>
            <a:grpSpLocks/>
          </p:cNvGrpSpPr>
          <p:nvPr/>
        </p:nvGrpSpPr>
        <p:grpSpPr bwMode="auto">
          <a:xfrm>
            <a:off x="0" y="30163"/>
            <a:ext cx="9117013" cy="6894512"/>
            <a:chOff x="0" y="0"/>
            <a:chExt cx="9144000" cy="7008453"/>
          </a:xfrm>
        </p:grpSpPr>
        <p:sp>
          <p:nvSpPr>
            <p:cNvPr id="2" name="TextBox 1" descr="IDENTIFY SIGNERS&#10;UNSIGNED Documents             0 Documents&#10;by (AUTHOR)&#10;For (HUGHES, RIKKITA Y) from 7/24/13 to 7/31/13&#10; &#10;&#10;No records found to satisfy search criteria.&#10;&#10;&#10;&#10;&#10; Browse    Edit&#10; Change View     &#10; Combo Alert(s)  &#10; Delete Alert(s)   &#10; Detailed Display&#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Edit</a:t>
              </a:r>
            </a:p>
            <a:p>
              <a:pPr fontAlgn="auto">
                <a:spcBef>
                  <a:spcPts val="0"/>
                </a:spcBef>
                <a:spcAft>
                  <a:spcPts val="0"/>
                </a:spcAft>
                <a:defRPr/>
              </a:pPr>
              <a:r>
                <a:rPr lang="en-US" sz="2600" dirty="0">
                  <a:latin typeface="+mn-lt"/>
                </a:rPr>
                <a:t>	Change View				Identify Signers	</a:t>
              </a:r>
            </a:p>
            <a:p>
              <a:pPr fontAlgn="auto">
                <a:spcBef>
                  <a:spcPts val="0"/>
                </a:spcBef>
                <a:spcAft>
                  <a:spcPts val="0"/>
                </a:spcAft>
                <a:defRPr/>
              </a:pPr>
              <a:r>
                <a:rPr lang="en-US" sz="2600" dirty="0">
                  <a:latin typeface="+mn-lt"/>
                </a:rPr>
                <a:t>	Combo Alert(s)		</a:t>
              </a:r>
            </a:p>
            <a:p>
              <a:pPr fontAlgn="auto">
                <a:spcBef>
                  <a:spcPts val="0"/>
                </a:spcBef>
                <a:spcAft>
                  <a:spcPts val="0"/>
                </a:spcAft>
                <a:defRPr/>
              </a:pPr>
              <a:r>
                <a:rPr lang="en-US" sz="2600" dirty="0">
                  <a:latin typeface="+mn-lt"/>
                </a:rPr>
                <a:t>	Delete Alert(s)			</a:t>
              </a:r>
            </a:p>
            <a:p>
              <a:pPr fontAlgn="auto">
                <a:spcBef>
                  <a:spcPts val="0"/>
                </a:spcBef>
                <a:spcAft>
                  <a:spcPts val="0"/>
                </a:spcAft>
                <a:defRPr/>
              </a:pPr>
              <a:r>
                <a:rPr lang="en-US" sz="2600" dirty="0">
                  <a:latin typeface="+mn-lt"/>
                </a:rPr>
                <a:t>	Detailed Display</a:t>
              </a:r>
            </a:p>
            <a:p>
              <a:pPr fontAlgn="auto">
                <a:spcBef>
                  <a:spcPts val="0"/>
                </a:spcBef>
                <a:spcAft>
                  <a:spcPts val="0"/>
                </a:spcAft>
                <a:defRPr/>
              </a:pPr>
              <a:r>
                <a:rPr lang="en-US" sz="2600" dirty="0">
                  <a:latin typeface="+mn-lt"/>
                </a:rPr>
                <a:t>Select Action:  Quit//</a:t>
              </a:r>
            </a:p>
          </p:txBody>
        </p:sp>
        <p:sp>
          <p:nvSpPr>
            <p:cNvPr id="71688"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71687"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71686"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3"/>
          <p:cNvGrpSpPr>
            <a:grpSpLocks/>
          </p:cNvGrpSpPr>
          <p:nvPr/>
        </p:nvGrpSpPr>
        <p:grpSpPr bwMode="auto">
          <a:xfrm>
            <a:off x="0" y="30163"/>
            <a:ext cx="9117013" cy="6894512"/>
            <a:chOff x="0" y="0"/>
            <a:chExt cx="9144000" cy="7008453"/>
          </a:xfrm>
        </p:grpSpPr>
        <p:sp>
          <p:nvSpPr>
            <p:cNvPr id="2" name="TextBox 1" descr="RESEND ALERTS&#10;UNSIGNED Documents             0 Documents&#10;by (AUTHOR)&#10;For (HUGHES, RIKKITA Y) from 7/24/13 to 7/31/13&#10; &#10;&#10;No records found to satisfy search criteria.&#10;&#10;&#10;&#10;&#10; Browse    Edit&#10; Change View    Identify Signers &#10; Combo Alert(s)   Resend Alert(s) &#10; Delete Alert(s)   &#10; Detailed Display&#10;Select Action:  Quit//&#10;"/>
            <p:cNvSpPr txBox="1"/>
            <p:nvPr/>
          </p:nvSpPr>
          <p:spPr>
            <a:xfrm>
              <a:off x="30480" y="0"/>
              <a:ext cx="9113520" cy="7008453"/>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UNSIGNED Documents				         0 Documents</a:t>
              </a:r>
            </a:p>
            <a:p>
              <a:pPr algn="ctr" fontAlgn="auto">
                <a:spcBef>
                  <a:spcPts val="0"/>
                </a:spcBef>
                <a:spcAft>
                  <a:spcPts val="0"/>
                </a:spcAft>
                <a:defRPr/>
              </a:pPr>
              <a:r>
                <a:rPr lang="en-US" sz="2600" dirty="0">
                  <a:latin typeface="+mn-lt"/>
                </a:rPr>
                <a:t>by (AUTHOR)</a:t>
              </a:r>
            </a:p>
            <a:p>
              <a:pPr algn="ctr" fontAlgn="auto">
                <a:spcBef>
                  <a:spcPts val="0"/>
                </a:spcBef>
                <a:spcAft>
                  <a:spcPts val="0"/>
                </a:spcAft>
                <a:defRPr/>
              </a:pPr>
              <a:r>
                <a:rPr lang="en-US" sz="2600" dirty="0">
                  <a:latin typeface="+mn-lt"/>
                </a:rPr>
                <a:t>For (HUGHES, RIKKITA Y) from 7/24/13 to 7/31/13</a:t>
              </a: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600" dirty="0">
                  <a:latin typeface="+mn-lt"/>
                </a:rPr>
                <a:t>No records found to satisfy search criteria.</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Browse				Edit</a:t>
              </a:r>
            </a:p>
            <a:p>
              <a:pPr fontAlgn="auto">
                <a:spcBef>
                  <a:spcPts val="0"/>
                </a:spcBef>
                <a:spcAft>
                  <a:spcPts val="0"/>
                </a:spcAft>
                <a:defRPr/>
              </a:pPr>
              <a:r>
                <a:rPr lang="en-US" sz="2600" dirty="0">
                  <a:latin typeface="+mn-lt"/>
                </a:rPr>
                <a:t>	Change View				Identify Signers	</a:t>
              </a:r>
            </a:p>
            <a:p>
              <a:pPr fontAlgn="auto">
                <a:spcBef>
                  <a:spcPts val="0"/>
                </a:spcBef>
                <a:spcAft>
                  <a:spcPts val="0"/>
                </a:spcAft>
                <a:defRPr/>
              </a:pPr>
              <a:r>
                <a:rPr lang="en-US" sz="2600" dirty="0">
                  <a:latin typeface="+mn-lt"/>
                </a:rPr>
                <a:t>	Combo Alert(s)			Resend Alert(s)	</a:t>
              </a:r>
            </a:p>
            <a:p>
              <a:pPr fontAlgn="auto">
                <a:spcBef>
                  <a:spcPts val="0"/>
                </a:spcBef>
                <a:spcAft>
                  <a:spcPts val="0"/>
                </a:spcAft>
                <a:defRPr/>
              </a:pPr>
              <a:r>
                <a:rPr lang="en-US" sz="2600" dirty="0">
                  <a:latin typeface="+mn-lt"/>
                </a:rPr>
                <a:t>	Delete Alert(s)			</a:t>
              </a:r>
            </a:p>
            <a:p>
              <a:pPr fontAlgn="auto">
                <a:spcBef>
                  <a:spcPts val="0"/>
                </a:spcBef>
                <a:spcAft>
                  <a:spcPts val="0"/>
                </a:spcAft>
                <a:defRPr/>
              </a:pPr>
              <a:r>
                <a:rPr lang="en-US" sz="2600" dirty="0">
                  <a:latin typeface="+mn-lt"/>
                </a:rPr>
                <a:t>	Detailed Display</a:t>
              </a:r>
            </a:p>
            <a:p>
              <a:pPr fontAlgn="auto">
                <a:spcBef>
                  <a:spcPts val="0"/>
                </a:spcBef>
                <a:spcAft>
                  <a:spcPts val="0"/>
                </a:spcAft>
                <a:defRPr/>
              </a:pPr>
              <a:r>
                <a:rPr lang="en-US" sz="2600" dirty="0">
                  <a:latin typeface="+mn-lt"/>
                </a:rPr>
                <a:t>Select Action:  Quit//</a:t>
              </a:r>
            </a:p>
          </p:txBody>
        </p:sp>
        <p:sp>
          <p:nvSpPr>
            <p:cNvPr id="72712"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72711"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sp>
          <p:nvSpPr>
            <p:cNvPr id="72710"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4"/>
          <p:cNvSpPr>
            <a:spLocks noGrp="1"/>
          </p:cNvSpPr>
          <p:nvPr>
            <p:ph idx="1"/>
          </p:nvPr>
        </p:nvSpPr>
        <p:spPr>
          <a:xfrm>
            <a:off x="0" y="2514600"/>
            <a:ext cx="4267200" cy="3733800"/>
          </a:xfrm>
        </p:spPr>
        <p:txBody>
          <a:bodyPr/>
          <a:lstStyle/>
          <a:p>
            <a:pPr marL="914400" lvl="1" indent="-514350" eaLnBrk="1" hangingPunct="1">
              <a:buFont typeface="Calibri" pitchFamily="34" charset="0"/>
              <a:buAutoNum type="alphaUcPeriod"/>
            </a:pPr>
            <a:r>
              <a:rPr lang="en-US" dirty="0" smtClean="0"/>
              <a:t>Less than 1 year</a:t>
            </a:r>
          </a:p>
          <a:p>
            <a:pPr marL="914400" lvl="1" indent="-514350" eaLnBrk="1" hangingPunct="1">
              <a:buFont typeface="Calibri" pitchFamily="34" charset="0"/>
              <a:buAutoNum type="alphaUcPeriod"/>
            </a:pPr>
            <a:r>
              <a:rPr lang="en-US" dirty="0" smtClean="0"/>
              <a:t>1 - 4 years</a:t>
            </a:r>
          </a:p>
          <a:p>
            <a:pPr marL="914400" lvl="1" indent="-514350" eaLnBrk="1" hangingPunct="1">
              <a:buFont typeface="Calibri" pitchFamily="34" charset="0"/>
              <a:buAutoNum type="alphaUcPeriod"/>
            </a:pPr>
            <a:r>
              <a:rPr lang="en-US" dirty="0" smtClean="0"/>
              <a:t>5 years</a:t>
            </a:r>
          </a:p>
          <a:p>
            <a:pPr marL="914400" lvl="1" indent="-514350" eaLnBrk="1" hangingPunct="1">
              <a:buFont typeface="Calibri" pitchFamily="34" charset="0"/>
              <a:buAutoNum type="alphaUcPeriod"/>
            </a:pPr>
            <a:r>
              <a:rPr lang="en-US" dirty="0" smtClean="0"/>
              <a:t>Over 5 years</a:t>
            </a:r>
          </a:p>
          <a:p>
            <a:pPr marL="914400" lvl="1" indent="-514350" eaLnBrk="1" hangingPunct="1">
              <a:buFont typeface="Calibri" pitchFamily="34" charset="0"/>
              <a:buAutoNum type="alphaUcPeriod"/>
            </a:pPr>
            <a:r>
              <a:rPr lang="en-US" dirty="0" smtClean="0"/>
              <a:t>Other</a:t>
            </a:r>
          </a:p>
        </p:txBody>
      </p:sp>
      <p:sp>
        <p:nvSpPr>
          <p:cNvPr id="19461" name="Rectangle 2" descr="How long have you been a CAC?&#10;"/>
          <p:cNvSpPr>
            <a:spLocks noChangeArrowheads="1"/>
          </p:cNvSpPr>
          <p:nvPr/>
        </p:nvSpPr>
        <p:spPr bwMode="auto">
          <a:xfrm>
            <a:off x="457200" y="1414463"/>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latin typeface="Calibri" pitchFamily="34" charset="0"/>
              </a:rPr>
              <a:t>How long have you been a CAC?</a:t>
            </a:r>
          </a:p>
        </p:txBody>
      </p:sp>
      <p:sp>
        <p:nvSpPr>
          <p:cNvPr id="19460" name="Title 3"/>
          <p:cNvSpPr>
            <a:spLocks noGrp="1"/>
          </p:cNvSpPr>
          <p:nvPr>
            <p:ph type="title"/>
          </p:nvPr>
        </p:nvSpPr>
        <p:spPr>
          <a:xfrm>
            <a:off x="914400" y="228600"/>
            <a:ext cx="8229600" cy="1143000"/>
          </a:xfrm>
        </p:spPr>
        <p:txBody>
          <a:bodyPr/>
          <a:lstStyle/>
          <a:p>
            <a:pPr eaLnBrk="1" hangingPunct="1"/>
            <a:r>
              <a:rPr lang="en-US" dirty="0" smtClean="0"/>
              <a:t>Poll Results</a:t>
            </a:r>
          </a:p>
        </p:txBody>
      </p:sp>
      <p:pic>
        <p:nvPicPr>
          <p:cNvPr id="19459"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4771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3"/>
          <p:cNvGrpSpPr>
            <a:grpSpLocks/>
          </p:cNvGrpSpPr>
          <p:nvPr/>
        </p:nvGrpSpPr>
        <p:grpSpPr bwMode="auto">
          <a:xfrm>
            <a:off x="0" y="30163"/>
            <a:ext cx="9117013" cy="6894512"/>
            <a:chOff x="0" y="0"/>
            <a:chExt cx="9144000" cy="7008454"/>
          </a:xfrm>
        </p:grpSpPr>
        <p:sp>
          <p:nvSpPr>
            <p:cNvPr id="2" name="TextBox 1" descr="THIRD PARTY ALERTS&#10;UNSIGNED Documents             0 Documents&#10;by (AUTHOR)&#10;For (HUGHES, RIKKITA Y) from 7/24/13 to 7/31/13&#10; &#10;&#10;No records found to satisfy search criteria.&#10;&#10;&#10;&#10;&#10; Browse    Edit&#10; Change View    Identify Signers&#10; Combo Alert(s)   Resend Alert(s)&#10; Delete Alert(s)   Third Party Alert(s)&#10; Detailed Display&#10;Select Action:  Quit//&#10;"/>
            <p:cNvSpPr txBox="1"/>
            <p:nvPr/>
          </p:nvSpPr>
          <p:spPr>
            <a:xfrm>
              <a:off x="30480" y="0"/>
              <a:ext cx="9113520" cy="7008454"/>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smtClean="0">
                <a:latin typeface="+mn-lt"/>
              </a:endParaRPr>
            </a:p>
            <a:p>
              <a:pPr fontAlgn="auto">
                <a:spcBef>
                  <a:spcPts val="0"/>
                </a:spcBef>
                <a:spcAft>
                  <a:spcPts val="0"/>
                </a:spcAft>
                <a:defRPr/>
              </a:pPr>
              <a:r>
                <a:rPr lang="en-US" sz="2600" dirty="0" smtClean="0">
                  <a:latin typeface="+mn-lt"/>
                </a:rPr>
                <a:t>UNSIGNED Documents				         0 Documents</a:t>
              </a:r>
            </a:p>
            <a:p>
              <a:pPr algn="ctr" fontAlgn="auto">
                <a:spcBef>
                  <a:spcPts val="0"/>
                </a:spcBef>
                <a:spcAft>
                  <a:spcPts val="0"/>
                </a:spcAft>
                <a:defRPr/>
              </a:pPr>
              <a:r>
                <a:rPr lang="en-US" sz="2600" dirty="0" smtClean="0">
                  <a:latin typeface="+mn-lt"/>
                </a:rPr>
                <a:t>by (AUTHOR)</a:t>
              </a:r>
            </a:p>
            <a:p>
              <a:pPr algn="ctr" fontAlgn="auto">
                <a:spcBef>
                  <a:spcPts val="0"/>
                </a:spcBef>
                <a:spcAft>
                  <a:spcPts val="0"/>
                </a:spcAft>
                <a:defRPr/>
              </a:pPr>
              <a:r>
                <a:rPr lang="en-US" sz="2600" dirty="0" smtClean="0">
                  <a:latin typeface="+mn-lt"/>
                </a:rPr>
                <a:t>For (HUGHES, RIKKITA Y) from 7/24/13 to 7/31/13</a:t>
              </a:r>
            </a:p>
            <a:p>
              <a:pPr fontAlgn="auto">
                <a:spcBef>
                  <a:spcPts val="0"/>
                </a:spcBef>
                <a:spcAft>
                  <a:spcPts val="0"/>
                </a:spcAft>
                <a:defRPr/>
              </a:pPr>
              <a:r>
                <a:rPr lang="en-US" sz="2600" dirty="0" smtClean="0">
                  <a:latin typeface="+mn-lt"/>
                </a:rPr>
                <a:t>	</a:t>
              </a:r>
            </a:p>
            <a:p>
              <a:pPr fontAlgn="auto">
                <a:spcBef>
                  <a:spcPts val="0"/>
                </a:spcBef>
                <a:spcAft>
                  <a:spcPts val="0"/>
                </a:spcAft>
                <a:defRPr/>
              </a:pPr>
              <a:endParaRPr lang="en-US" sz="2600" dirty="0" smtClean="0">
                <a:latin typeface="+mn-lt"/>
              </a:endParaRPr>
            </a:p>
            <a:p>
              <a:pPr algn="ctr" fontAlgn="auto">
                <a:spcBef>
                  <a:spcPts val="0"/>
                </a:spcBef>
                <a:spcAft>
                  <a:spcPts val="0"/>
                </a:spcAft>
                <a:defRPr/>
              </a:pPr>
              <a:r>
                <a:rPr lang="en-US" sz="2600" dirty="0" smtClean="0">
                  <a:latin typeface="+mn-lt"/>
                </a:rPr>
                <a:t>No records found to satisfy search criteria.</a:t>
              </a:r>
            </a:p>
            <a:p>
              <a:pPr algn="ctr" fontAlgn="auto">
                <a:spcBef>
                  <a:spcPts val="0"/>
                </a:spcBef>
                <a:spcAft>
                  <a:spcPts val="0"/>
                </a:spcAft>
                <a:defRPr/>
              </a:pPr>
              <a:endParaRPr lang="en-US" sz="2600" dirty="0" smtClean="0">
                <a:latin typeface="+mn-lt"/>
              </a:endParaRPr>
            </a:p>
            <a:p>
              <a:pPr algn="ctr" fontAlgn="auto">
                <a:spcBef>
                  <a:spcPts val="0"/>
                </a:spcBef>
                <a:spcAft>
                  <a:spcPts val="0"/>
                </a:spcAft>
                <a:defRPr/>
              </a:pPr>
              <a:endParaRPr lang="en-US" sz="2600" dirty="0" smtClean="0">
                <a:latin typeface="+mn-lt"/>
              </a:endParaRPr>
            </a:p>
            <a:p>
              <a:pPr fontAlgn="auto">
                <a:spcBef>
                  <a:spcPts val="0"/>
                </a:spcBef>
                <a:spcAft>
                  <a:spcPts val="0"/>
                </a:spcAft>
                <a:defRPr/>
              </a:pPr>
              <a:endParaRPr lang="en-US" sz="2600" dirty="0" smtClean="0">
                <a:latin typeface="+mn-lt"/>
              </a:endParaRPr>
            </a:p>
            <a:p>
              <a:pPr fontAlgn="auto">
                <a:spcBef>
                  <a:spcPts val="0"/>
                </a:spcBef>
                <a:spcAft>
                  <a:spcPts val="0"/>
                </a:spcAft>
                <a:defRPr/>
              </a:pPr>
              <a:endParaRPr lang="en-US" sz="2600" dirty="0" smtClean="0">
                <a:latin typeface="+mn-lt"/>
              </a:endParaRPr>
            </a:p>
            <a:p>
              <a:pPr fontAlgn="auto">
                <a:spcBef>
                  <a:spcPts val="0"/>
                </a:spcBef>
                <a:spcAft>
                  <a:spcPts val="0"/>
                </a:spcAft>
                <a:defRPr/>
              </a:pPr>
              <a:r>
                <a:rPr lang="en-US" sz="2600" dirty="0" smtClean="0">
                  <a:latin typeface="+mn-lt"/>
                </a:rPr>
                <a:t>	Browse				Edit</a:t>
              </a:r>
            </a:p>
            <a:p>
              <a:pPr fontAlgn="auto">
                <a:spcBef>
                  <a:spcPts val="0"/>
                </a:spcBef>
                <a:spcAft>
                  <a:spcPts val="0"/>
                </a:spcAft>
                <a:defRPr/>
              </a:pPr>
              <a:r>
                <a:rPr lang="en-US" sz="2600" dirty="0" smtClean="0">
                  <a:latin typeface="+mn-lt"/>
                </a:rPr>
                <a:t>	Change View				Identify Signers</a:t>
              </a:r>
            </a:p>
            <a:p>
              <a:pPr fontAlgn="auto">
                <a:spcBef>
                  <a:spcPts val="0"/>
                </a:spcBef>
                <a:spcAft>
                  <a:spcPts val="0"/>
                </a:spcAft>
                <a:defRPr/>
              </a:pPr>
              <a:r>
                <a:rPr lang="en-US" sz="2600" dirty="0" smtClean="0">
                  <a:latin typeface="+mn-lt"/>
                </a:rPr>
                <a:t>	Combo Alert(s)			Resend Alert(s)</a:t>
              </a:r>
            </a:p>
            <a:p>
              <a:pPr fontAlgn="auto">
                <a:spcBef>
                  <a:spcPts val="0"/>
                </a:spcBef>
                <a:spcAft>
                  <a:spcPts val="0"/>
                </a:spcAft>
                <a:defRPr/>
              </a:pPr>
              <a:r>
                <a:rPr lang="en-US" sz="2600" dirty="0" smtClean="0">
                  <a:latin typeface="+mn-lt"/>
                </a:rPr>
                <a:t>	Delete Alert(s)			Third Party Alert(s)</a:t>
              </a:r>
            </a:p>
            <a:p>
              <a:pPr fontAlgn="auto">
                <a:spcBef>
                  <a:spcPts val="0"/>
                </a:spcBef>
                <a:spcAft>
                  <a:spcPts val="0"/>
                </a:spcAft>
                <a:defRPr/>
              </a:pPr>
              <a:r>
                <a:rPr lang="en-US" sz="2600" dirty="0" smtClean="0">
                  <a:latin typeface="+mn-lt"/>
                </a:rPr>
                <a:t>	Detailed Display</a:t>
              </a:r>
            </a:p>
            <a:p>
              <a:pPr fontAlgn="auto">
                <a:spcBef>
                  <a:spcPts val="0"/>
                </a:spcBef>
                <a:spcAft>
                  <a:spcPts val="0"/>
                </a:spcAft>
                <a:defRPr/>
              </a:pPr>
              <a:r>
                <a:rPr lang="en-US" sz="2600" dirty="0" smtClean="0">
                  <a:latin typeface="+mn-lt"/>
                </a:rPr>
                <a:t>Select Action:  Quit//</a:t>
              </a:r>
              <a:endParaRPr lang="en-US" sz="2600" dirty="0">
                <a:latin typeface="+mn-lt"/>
              </a:endParaRPr>
            </a:p>
          </p:txBody>
        </p:sp>
        <p:sp>
          <p:nvSpPr>
            <p:cNvPr id="73736" name="TextBox 5" descr="  Enter ?? for more actions                                           &gt;&gt;&gt;&#10;"/>
            <p:cNvSpPr txBox="1">
              <a:spLocks noChangeArrowheads="1"/>
            </p:cNvSpPr>
            <p:nvPr/>
          </p:nvSpPr>
          <p:spPr bwMode="auto">
            <a:xfrm>
              <a:off x="0" y="3990500"/>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Enter ?? for more actions                                           &gt;&gt;&gt;</a:t>
              </a:r>
            </a:p>
          </p:txBody>
        </p:sp>
        <p:sp>
          <p:nvSpPr>
            <p:cNvPr id="73734" name="TextBox 2" descr="TIU Alert Tools             July 31, 2013@14:24:09               Page 1 of 1&#10;"/>
            <p:cNvSpPr txBox="1">
              <a:spLocks noChangeAspect="1"/>
            </p:cNvSpPr>
            <p:nvPr/>
          </p:nvSpPr>
          <p:spPr bwMode="auto">
            <a:xfrm>
              <a:off x="0" y="128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TIU Alert Tools             July 31, 2013@14:24:09	              Page 1 of 1</a:t>
              </a:r>
            </a:p>
          </p:txBody>
        </p:sp>
        <p:sp>
          <p:nvSpPr>
            <p:cNvPr id="73735" name="TextBox 4" descr="Patient  Document   Ref Date       Status&#10;"/>
            <p:cNvSpPr txBox="1">
              <a:spLocks noChangeAspect="1"/>
            </p:cNvSpPr>
            <p:nvPr/>
          </p:nvSpPr>
          <p:spPr bwMode="auto">
            <a:xfrm>
              <a:off x="0" y="161305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Patient		Document			Ref Date       Status</a:t>
              </a: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Active Title Cleanup Report: The sixth option under the TIU Maintenance Menu Active Title Cleanup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914400"/>
            <a:ext cx="9577388"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Active Title Cleanup Repor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Active Title Cleanup Report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3" descr="Message ID  Date/Time Processed     Application    Application   Status&#10;"/>
          <p:cNvGrpSpPr>
            <a:grpSpLocks/>
          </p:cNvGrpSpPr>
          <p:nvPr/>
        </p:nvGrpSpPr>
        <p:grpSpPr bwMode="auto">
          <a:xfrm>
            <a:off x="0" y="-17463"/>
            <a:ext cx="9296400" cy="6851651"/>
            <a:chOff x="0" y="-80896"/>
            <a:chExt cx="9144000" cy="6884693"/>
          </a:xfrm>
        </p:grpSpPr>
        <p:sp>
          <p:nvSpPr>
            <p:cNvPr id="6" name="TextBox 5" descr="&#10;TIUHL7 Received Messages&#10;Receiving          Sending          Message&#10;&#10;1   REJECT1 JUL 24,2013@00:36:25  TIUHL7            HTAPPL     Rejected&#10;2   REJECT2 JUL 24,2013@02:06:48  TIUHL7            HTAPPL     Rejected&#10;3   REJECT3 JUL 24,2013@03:37:08  TIUHL7            HTAPPL     Rejected&#10;4   REJECT4 JUL 24,2013@05:07:28  TIUHL7            HTAPPL     Rejected&#10;5   REJECT5 JUL 24,2013@06:37:46  TIUHL7            HTAPPL     Rejected&#10;6   ACCEPT1 JUL 24,2013@07:06:01  MHV TIU         MHV SM   Accepted &#10;7   ACCEPT2 JUL 24,2013@07:50:58  MHV TIU         MHV SM   Accepted &#10;8   ACCEPT3 JUL 24,2013@07:51:59  MHV TIU         MHV SM   Accepted &#10;9   REJECT6 JUL 24,2013@08:12:54  TIUHL7            HTAPPL      Rejected&#10;10 ACCEPT10 JUL 24,2013@08:41:19  MHV TIU         MHC SM   Accepted&#10;&#10; View Message    Delete Message(s)&#10;      Refresh Message List&#10;Select Action:  Next Screen//&#10;"/>
            <p:cNvSpPr txBox="1"/>
            <p:nvPr/>
          </p:nvSpPr>
          <p:spPr>
            <a:xfrm>
              <a:off x="30480" y="0"/>
              <a:ext cx="9113520" cy="6803797"/>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algn="ctr" fontAlgn="auto">
                <a:spcBef>
                  <a:spcPts val="0"/>
                </a:spcBef>
                <a:spcAft>
                  <a:spcPts val="0"/>
                </a:spcAft>
                <a:defRPr/>
              </a:pPr>
              <a:r>
                <a:rPr lang="en-US" sz="2400" dirty="0">
                  <a:latin typeface="+mn-lt"/>
                </a:rPr>
                <a:t>TIUHL7 Received Messages</a:t>
              </a:r>
            </a:p>
            <a:p>
              <a:pPr algn="r" fontAlgn="auto">
                <a:spcBef>
                  <a:spcPts val="0"/>
                </a:spcBef>
                <a:spcAft>
                  <a:spcPts val="0"/>
                </a:spcAft>
                <a:defRPr/>
              </a:pPr>
              <a:r>
                <a:rPr lang="en-US" sz="2400" dirty="0">
                  <a:latin typeface="+mn-lt"/>
                </a:rPr>
                <a:t>Receiving          Sending          Message</a:t>
              </a:r>
            </a:p>
            <a:p>
              <a:pPr algn="r"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1   REJECT1	JUL 24,2013@00:36:25  TIUHL7            HTAPPL     Rejected</a:t>
              </a:r>
            </a:p>
            <a:p>
              <a:pPr fontAlgn="auto">
                <a:spcBef>
                  <a:spcPts val="0"/>
                </a:spcBef>
                <a:spcAft>
                  <a:spcPts val="0"/>
                </a:spcAft>
                <a:defRPr/>
              </a:pPr>
              <a:r>
                <a:rPr lang="en-US" sz="2400" dirty="0">
                  <a:latin typeface="+mn-lt"/>
                </a:rPr>
                <a:t>2   REJECT2	JUL 24,2013@02:06:48  TIUHL7            HTAPPL     Rejected</a:t>
              </a:r>
            </a:p>
            <a:p>
              <a:pPr fontAlgn="auto">
                <a:spcBef>
                  <a:spcPts val="0"/>
                </a:spcBef>
                <a:spcAft>
                  <a:spcPts val="0"/>
                </a:spcAft>
                <a:defRPr/>
              </a:pPr>
              <a:r>
                <a:rPr lang="en-US" sz="2400" dirty="0">
                  <a:latin typeface="+mn-lt"/>
                </a:rPr>
                <a:t>3   REJECT3	JUL 24,2013@03:37:08  TIUHL7            HTAPPL     Rejected</a:t>
              </a:r>
            </a:p>
            <a:p>
              <a:pPr fontAlgn="auto">
                <a:spcBef>
                  <a:spcPts val="0"/>
                </a:spcBef>
                <a:spcAft>
                  <a:spcPts val="0"/>
                </a:spcAft>
                <a:defRPr/>
              </a:pPr>
              <a:r>
                <a:rPr lang="en-US" sz="2400" dirty="0">
                  <a:latin typeface="+mn-lt"/>
                </a:rPr>
                <a:t>4   REJECT4	JUL 24,2013@05:07:28  TIUHL7            HTAPPL     Rejected</a:t>
              </a:r>
            </a:p>
            <a:p>
              <a:pPr fontAlgn="auto">
                <a:spcBef>
                  <a:spcPts val="0"/>
                </a:spcBef>
                <a:spcAft>
                  <a:spcPts val="0"/>
                </a:spcAft>
                <a:defRPr/>
              </a:pPr>
              <a:r>
                <a:rPr lang="en-US" sz="2400" dirty="0">
                  <a:latin typeface="+mn-lt"/>
                </a:rPr>
                <a:t>5   REJECT5	JUL 24,2013@06:37:46  TIUHL7            HTAPPL     Rejected</a:t>
              </a:r>
            </a:p>
            <a:p>
              <a:pPr fontAlgn="auto">
                <a:spcBef>
                  <a:spcPts val="0"/>
                </a:spcBef>
                <a:spcAft>
                  <a:spcPts val="0"/>
                </a:spcAft>
                <a:defRPr/>
              </a:pPr>
              <a:r>
                <a:rPr lang="en-US" sz="2400" dirty="0">
                  <a:latin typeface="+mn-lt"/>
                </a:rPr>
                <a:t>6   ACCEPT1	JUL 24,2013@07:06:01  MHV TIU         MHV SM   Accepted </a:t>
              </a:r>
            </a:p>
            <a:p>
              <a:pPr fontAlgn="auto">
                <a:spcBef>
                  <a:spcPts val="0"/>
                </a:spcBef>
                <a:spcAft>
                  <a:spcPts val="0"/>
                </a:spcAft>
                <a:defRPr/>
              </a:pPr>
              <a:r>
                <a:rPr lang="en-US" sz="2400" dirty="0">
                  <a:latin typeface="+mn-lt"/>
                </a:rPr>
                <a:t>7   ACCEPT2	JUL 24,2013@07:50:58  MHV TIU         MHV SM   Accepted </a:t>
              </a:r>
            </a:p>
            <a:p>
              <a:pPr fontAlgn="auto">
                <a:spcBef>
                  <a:spcPts val="0"/>
                </a:spcBef>
                <a:spcAft>
                  <a:spcPts val="0"/>
                </a:spcAft>
                <a:defRPr/>
              </a:pPr>
              <a:r>
                <a:rPr lang="en-US" sz="2400" dirty="0">
                  <a:latin typeface="+mn-lt"/>
                </a:rPr>
                <a:t>8   ACCEPT3	JUL 24,2013@07:51:59  MHV TIU         MHV SM   Accepted </a:t>
              </a:r>
            </a:p>
            <a:p>
              <a:pPr fontAlgn="auto">
                <a:spcBef>
                  <a:spcPts val="0"/>
                </a:spcBef>
                <a:spcAft>
                  <a:spcPts val="0"/>
                </a:spcAft>
                <a:defRPr/>
              </a:pPr>
              <a:r>
                <a:rPr lang="en-US" sz="2400" dirty="0">
                  <a:latin typeface="+mn-lt"/>
                </a:rPr>
                <a:t>9   REJECT6	JUL 24,2013@08:12:54  TIUHL7            HTAPPL      Rejected</a:t>
              </a:r>
            </a:p>
            <a:p>
              <a:pPr fontAlgn="auto">
                <a:spcBef>
                  <a:spcPts val="0"/>
                </a:spcBef>
                <a:spcAft>
                  <a:spcPts val="0"/>
                </a:spcAft>
                <a:defRPr/>
              </a:pPr>
              <a:r>
                <a:rPr lang="en-US" sz="2400" dirty="0">
                  <a:latin typeface="+mn-lt"/>
                </a:rPr>
                <a:t>10 ACCEPT10	JUL 24,2013@08:41:19  MHV TIU         MHC SM   Accepted</a:t>
              </a:r>
            </a:p>
            <a:p>
              <a:pPr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	View Message				Delete Message(s)</a:t>
              </a:r>
            </a:p>
            <a:p>
              <a:pPr fontAlgn="auto">
                <a:spcBef>
                  <a:spcPts val="0"/>
                </a:spcBef>
                <a:spcAft>
                  <a:spcPts val="0"/>
                </a:spcAft>
                <a:defRPr/>
              </a:pPr>
              <a:r>
                <a:rPr lang="en-US" sz="2400" dirty="0">
                  <a:latin typeface="+mn-lt"/>
                </a:rPr>
                <a:t>						Refresh Message List</a:t>
              </a:r>
            </a:p>
            <a:p>
              <a:pPr fontAlgn="auto">
                <a:spcBef>
                  <a:spcPts val="0"/>
                </a:spcBef>
                <a:spcAft>
                  <a:spcPts val="0"/>
                </a:spcAft>
                <a:defRPr/>
              </a:pPr>
              <a:r>
                <a:rPr lang="en-US" sz="2400" dirty="0">
                  <a:latin typeface="+mn-lt"/>
                </a:rPr>
                <a:t>Select Action:  Next Screen//</a:t>
              </a:r>
            </a:p>
          </p:txBody>
        </p:sp>
        <p:sp>
          <p:nvSpPr>
            <p:cNvPr id="75784" name="TextBox 8" descr="  Enter ?? for more actions                                           &gt;&gt;&gt;&#10;"/>
            <p:cNvSpPr txBox="1">
              <a:spLocks noChangeArrowheads="1"/>
            </p:cNvSpPr>
            <p:nvPr/>
          </p:nvSpPr>
          <p:spPr bwMode="auto">
            <a:xfrm>
              <a:off x="0" y="5209699"/>
              <a:ext cx="9144000" cy="3657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		</a:t>
              </a:r>
              <a:r>
                <a:rPr lang="en-US" sz="2400" dirty="0">
                  <a:solidFill>
                    <a:srgbClr val="01035B"/>
                  </a:solidFill>
                  <a:latin typeface="Calibri" pitchFamily="34" charset="0"/>
                </a:rPr>
                <a:t>Enter</a:t>
              </a:r>
              <a:r>
                <a:rPr lang="en-US" sz="2600" dirty="0">
                  <a:solidFill>
                    <a:srgbClr val="01035B"/>
                  </a:solidFill>
                  <a:latin typeface="Calibri" pitchFamily="34" charset="0"/>
                </a:rPr>
                <a:t> ?? for more actions                                           &gt;&gt;&gt;</a:t>
              </a:r>
            </a:p>
          </p:txBody>
        </p:sp>
        <p:sp>
          <p:nvSpPr>
            <p:cNvPr id="75783" name="TextBox 7" descr="Message ID  Date/Time Processed     Application    Application   Status&#10;"/>
            <p:cNvSpPr txBox="1">
              <a:spLocks/>
            </p:cNvSpPr>
            <p:nvPr/>
          </p:nvSpPr>
          <p:spPr bwMode="auto">
            <a:xfrm>
              <a:off x="0" y="1114624"/>
              <a:ext cx="9144000" cy="4638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Message ID	 Date/Time Processed	    Application    </a:t>
              </a:r>
              <a:r>
                <a:rPr lang="en-US" sz="2400" dirty="0" err="1">
                  <a:solidFill>
                    <a:srgbClr val="01035B"/>
                  </a:solidFill>
                  <a:latin typeface="Calibri" pitchFamily="34" charset="0"/>
                </a:rPr>
                <a:t>Application</a:t>
              </a:r>
              <a:r>
                <a:rPr lang="en-US" sz="2400" dirty="0">
                  <a:solidFill>
                    <a:srgbClr val="01035B"/>
                  </a:solidFill>
                  <a:latin typeface="Calibri" pitchFamily="34" charset="0"/>
                </a:rPr>
                <a:t>   Status</a:t>
              </a:r>
            </a:p>
          </p:txBody>
        </p:sp>
        <p:sp>
          <p:nvSpPr>
            <p:cNvPr id="75782" name="TextBox 6" descr="TIUHL7 Message Manager     July 30, 2013@21:47:54            Page 1 of 28&#10;"/>
            <p:cNvSpPr txBox="1">
              <a:spLocks/>
            </p:cNvSpPr>
            <p:nvPr/>
          </p:nvSpPr>
          <p:spPr bwMode="auto">
            <a:xfrm>
              <a:off x="0" y="-80896"/>
              <a:ext cx="9116568" cy="4638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TIUHL7 Message Manager     July 30, 2013@21:47:54            Page 1 of 28</a:t>
              </a:r>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Options:&#10;1 Map ACTIVE LOCAL Titl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0603"/>
          <a:stretch/>
        </p:blipFill>
        <p:spPr bwMode="auto">
          <a:xfrm>
            <a:off x="487378" y="1600201"/>
            <a:ext cx="8169244"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Title Mapping Utilitie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Title Mapping Utilities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descr="Options:&#10;1 Map ACTIVE LOCAL Titles&#10;2 Selected Active Title Map"/>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1410"/>
          <a:stretch/>
        </p:blipFill>
        <p:spPr bwMode="auto">
          <a:xfrm>
            <a:off x="487378" y="1600201"/>
            <a:ext cx="8169244" cy="265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Title Mapping Utilitie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Title Mapping Utilities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Options:&#10;1 Map ACTIVE LOCAL Titles&#10;2 Selected Active Title Map&#10;3 Mapping Workbenc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1206"/>
          <a:stretch/>
        </p:blipFill>
        <p:spPr bwMode="auto">
          <a:xfrm>
            <a:off x="487378" y="1600201"/>
            <a:ext cx="8169244"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descr="Title Mapping Utilitie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Title Mapping Utilities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Options:&#10;1 Map ACTIVE LOCAL Titles&#10;2 Selected Active Title Map&#10;3 Mapping Workbench&#10;4 Add/Edit Synonym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378" y="1600200"/>
            <a:ext cx="81692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Title Mapping Utilitie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Title Mapping Utilities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descr="Which option allows the regeneration of alerts for a single or multiple documents?&#10;&#10;A Edit&#10;B Change View&#10;C Resend Alert(s) &#10;D Third Party Alert(s)&#10; &#10;"/>
          <p:cNvSpPr>
            <a:spLocks noChangeArrowheads="1"/>
          </p:cNvSpPr>
          <p:nvPr/>
        </p:nvSpPr>
        <p:spPr bwMode="auto">
          <a:xfrm>
            <a:off x="152400" y="1414463"/>
            <a:ext cx="8839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latin typeface="Calibri" pitchFamily="34" charset="0"/>
              </a:rPr>
              <a:t>Which option allows the regeneration of alerts for a single or multiple documents?</a:t>
            </a:r>
          </a:p>
          <a:p>
            <a:endParaRPr lang="en-US" sz="3600" dirty="0">
              <a:latin typeface="Calibri" pitchFamily="34" charset="0"/>
            </a:endParaRPr>
          </a:p>
          <a:p>
            <a:pPr marL="1200150" lvl="1" indent="-742950">
              <a:buFont typeface="Calibri" pitchFamily="34" charset="0"/>
              <a:buAutoNum type="alphaUcPeriod"/>
            </a:pPr>
            <a:r>
              <a:rPr lang="en-US" sz="3600" dirty="0">
                <a:latin typeface="Calibri" pitchFamily="34" charset="0"/>
              </a:rPr>
              <a:t>Edit</a:t>
            </a:r>
          </a:p>
          <a:p>
            <a:pPr marL="1200150" lvl="1" indent="-742950">
              <a:buFont typeface="Calibri" pitchFamily="34" charset="0"/>
              <a:buAutoNum type="alphaUcPeriod"/>
            </a:pPr>
            <a:r>
              <a:rPr lang="en-US" sz="3600" dirty="0">
                <a:latin typeface="Calibri" pitchFamily="34" charset="0"/>
              </a:rPr>
              <a:t>Change View</a:t>
            </a:r>
          </a:p>
          <a:p>
            <a:pPr marL="1200150" lvl="1" indent="-742950">
              <a:buFont typeface="Calibri" pitchFamily="34" charset="0"/>
              <a:buAutoNum type="alphaUcPeriod"/>
            </a:pPr>
            <a:r>
              <a:rPr lang="en-US" sz="3600" dirty="0">
                <a:latin typeface="Calibri" pitchFamily="34" charset="0"/>
              </a:rPr>
              <a:t>Resend Alert(s) </a:t>
            </a:r>
          </a:p>
          <a:p>
            <a:pPr marL="1200150" lvl="1" indent="-742950">
              <a:buFont typeface="Calibri" pitchFamily="34" charset="0"/>
              <a:buAutoNum type="alphaUcPeriod"/>
            </a:pPr>
            <a:r>
              <a:rPr lang="en-US" sz="3600" dirty="0">
                <a:latin typeface="Calibri" pitchFamily="34" charset="0"/>
              </a:rPr>
              <a:t>Third Party Alert(s)</a:t>
            </a:r>
          </a:p>
          <a:p>
            <a:r>
              <a:rPr lang="en-US" sz="4000" dirty="0">
                <a:latin typeface="Calibri" pitchFamily="34" charset="0"/>
              </a:rPr>
              <a:t>	</a:t>
            </a:r>
          </a:p>
        </p:txBody>
      </p:sp>
      <p:sp>
        <p:nvSpPr>
          <p:cNvPr id="80899" name="Title 3"/>
          <p:cNvSpPr>
            <a:spLocks noGrp="1"/>
          </p:cNvSpPr>
          <p:nvPr>
            <p:ph type="title"/>
          </p:nvPr>
        </p:nvSpPr>
        <p:spPr>
          <a:xfrm>
            <a:off x="914400" y="228600"/>
            <a:ext cx="8229600" cy="1143000"/>
          </a:xfrm>
        </p:spPr>
        <p:txBody>
          <a:bodyPr/>
          <a:lstStyle/>
          <a:p>
            <a:pPr eaLnBrk="1" hangingPunct="1"/>
            <a:r>
              <a:rPr lang="en-US" dirty="0" smtClean="0"/>
              <a:t>Poll Question</a:t>
            </a:r>
          </a:p>
        </p:txBody>
      </p:sp>
      <p:pic>
        <p:nvPicPr>
          <p:cNvPr id="80898"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TIU LOINC SERVICE SYNONYMS List? y  (Yes)&#10;   Choose from:&#10;   ACTIGRAPHY                  DIAGNOSTIC STUDY&#10;   ADDMSSION                   ADMISSION EVALUATION&#10;   ADENOIDECTOMY         OPERATIVE&#10;"/>
          <p:cNvSpPr/>
          <p:nvPr/>
        </p:nvSpPr>
        <p:spPr>
          <a:xfrm>
            <a:off x="868680" y="4191000"/>
            <a:ext cx="7391400" cy="2246769"/>
          </a:xfrm>
          <a:prstGeom prst="rect">
            <a:avLst/>
          </a:prstGeom>
          <a:solidFill>
            <a:srgbClr val="01035B"/>
          </a:solidFill>
          <a:ln>
            <a:noFill/>
          </a:ln>
          <a:effectLst>
            <a:glow rad="228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2800" dirty="0">
                <a:solidFill>
                  <a:schemeClr val="tx1"/>
                </a:solidFill>
              </a:rPr>
              <a:t>TIU LOINC SERVICE SYNONYMS List? y  (Yes)</a:t>
            </a:r>
          </a:p>
          <a:p>
            <a:pPr fontAlgn="auto">
              <a:spcBef>
                <a:spcPts val="0"/>
              </a:spcBef>
              <a:spcAft>
                <a:spcPts val="0"/>
              </a:spcAft>
              <a:defRPr/>
            </a:pPr>
            <a:r>
              <a:rPr lang="en-US" sz="2800" dirty="0">
                <a:solidFill>
                  <a:schemeClr val="tx1"/>
                </a:solidFill>
              </a:rPr>
              <a:t>   Choose from:</a:t>
            </a:r>
          </a:p>
          <a:p>
            <a:pPr fontAlgn="auto">
              <a:spcBef>
                <a:spcPts val="0"/>
              </a:spcBef>
              <a:spcAft>
                <a:spcPts val="0"/>
              </a:spcAft>
              <a:defRPr/>
            </a:pPr>
            <a:r>
              <a:rPr lang="en-US" sz="2800" dirty="0">
                <a:solidFill>
                  <a:schemeClr val="tx1"/>
                </a:solidFill>
              </a:rPr>
              <a:t>   ACTIGRAPHY                  DIAGNOSTIC STUDY</a:t>
            </a:r>
          </a:p>
          <a:p>
            <a:pPr fontAlgn="auto">
              <a:spcBef>
                <a:spcPts val="0"/>
              </a:spcBef>
              <a:spcAft>
                <a:spcPts val="0"/>
              </a:spcAft>
              <a:defRPr/>
            </a:pPr>
            <a:r>
              <a:rPr lang="en-US" sz="2800" dirty="0">
                <a:solidFill>
                  <a:schemeClr val="tx1"/>
                </a:solidFill>
              </a:rPr>
              <a:t>   ADDMSSION        	          ADMISSION EVALUATION</a:t>
            </a:r>
          </a:p>
          <a:p>
            <a:pPr fontAlgn="auto">
              <a:spcBef>
                <a:spcPts val="0"/>
              </a:spcBef>
              <a:spcAft>
                <a:spcPts val="0"/>
              </a:spcAft>
              <a:defRPr/>
            </a:pPr>
            <a:r>
              <a:rPr lang="en-US" sz="2800" dirty="0">
                <a:solidFill>
                  <a:schemeClr val="tx1"/>
                </a:solidFill>
              </a:rPr>
              <a:t>   ADENOIDECTOMY         OPERATIVE</a:t>
            </a:r>
          </a:p>
        </p:txBody>
      </p:sp>
      <p:sp>
        <p:nvSpPr>
          <p:cNvPr id="4" name="Rectangle 3" descr="TIU LOINC ROLE SYNONYMS List? y  (Yes)&#10;   Choose from:&#10;   ANP                     NURSE PRACTITIONER&#10;   ATTND         ATTENDING&#10;   ATTNDG         ATTENDING&#10;"/>
          <p:cNvSpPr/>
          <p:nvPr/>
        </p:nvSpPr>
        <p:spPr>
          <a:xfrm>
            <a:off x="868680" y="1524000"/>
            <a:ext cx="7391400" cy="2246769"/>
          </a:xfrm>
          <a:prstGeom prst="rect">
            <a:avLst/>
          </a:prstGeom>
          <a:solidFill>
            <a:srgbClr val="01035B"/>
          </a:solidFill>
          <a:ln>
            <a:noFill/>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sz="2800" dirty="0">
                <a:solidFill>
                  <a:schemeClr val="tx1"/>
                </a:solidFill>
              </a:rPr>
              <a:t>TIU LOINC ROLE SYNONYMS List? y  (Yes)</a:t>
            </a:r>
          </a:p>
          <a:p>
            <a:pPr fontAlgn="auto">
              <a:spcBef>
                <a:spcPts val="0"/>
              </a:spcBef>
              <a:spcAft>
                <a:spcPts val="0"/>
              </a:spcAft>
              <a:defRPr/>
            </a:pPr>
            <a:r>
              <a:rPr lang="en-US" sz="2800" dirty="0">
                <a:solidFill>
                  <a:schemeClr val="tx1"/>
                </a:solidFill>
              </a:rPr>
              <a:t>   Choose from:</a:t>
            </a:r>
          </a:p>
          <a:p>
            <a:pPr fontAlgn="auto">
              <a:spcBef>
                <a:spcPts val="0"/>
              </a:spcBef>
              <a:spcAft>
                <a:spcPts val="0"/>
              </a:spcAft>
              <a:defRPr/>
            </a:pPr>
            <a:r>
              <a:rPr lang="en-US" sz="2800" dirty="0">
                <a:solidFill>
                  <a:schemeClr val="tx1"/>
                </a:solidFill>
              </a:rPr>
              <a:t>   ANP        	            NURSE PRACTITIONER</a:t>
            </a:r>
          </a:p>
          <a:p>
            <a:pPr fontAlgn="auto">
              <a:spcBef>
                <a:spcPts val="0"/>
              </a:spcBef>
              <a:spcAft>
                <a:spcPts val="0"/>
              </a:spcAft>
              <a:defRPr/>
            </a:pPr>
            <a:r>
              <a:rPr lang="en-US" sz="2800" dirty="0">
                <a:solidFill>
                  <a:schemeClr val="tx1"/>
                </a:solidFill>
              </a:rPr>
              <a:t>   ATTND        	ATTENDING</a:t>
            </a:r>
          </a:p>
          <a:p>
            <a:pPr fontAlgn="auto">
              <a:spcBef>
                <a:spcPts val="0"/>
              </a:spcBef>
              <a:spcAft>
                <a:spcPts val="0"/>
              </a:spcAft>
              <a:defRPr/>
            </a:pPr>
            <a:r>
              <a:rPr lang="en-US" sz="2800" dirty="0">
                <a:solidFill>
                  <a:schemeClr val="tx1"/>
                </a:solidFill>
              </a:rPr>
              <a:t>   ATTNDG        	ATTENDING</a:t>
            </a:r>
          </a:p>
        </p:txBody>
      </p:sp>
      <p:sp>
        <p:nvSpPr>
          <p:cNvPr id="6" name="Rectangle 5" descr="Add/Edit Synonyms&#10;"/>
          <p:cNvSpPr/>
          <p:nvPr/>
        </p:nvSpPr>
        <p:spPr>
          <a:xfrm>
            <a:off x="0" y="37207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Add/Edit Synonyms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4"/>
          <p:cNvSpPr>
            <a:spLocks noGrp="1"/>
          </p:cNvSpPr>
          <p:nvPr>
            <p:ph idx="1"/>
          </p:nvPr>
        </p:nvSpPr>
        <p:spPr>
          <a:xfrm>
            <a:off x="0" y="2800350"/>
            <a:ext cx="4267200" cy="3371850"/>
          </a:xfrm>
        </p:spPr>
        <p:txBody>
          <a:bodyPr/>
          <a:lstStyle/>
          <a:p>
            <a:pPr marL="1200150" lvl="1" indent="-742950" eaLnBrk="1" hangingPunct="1">
              <a:buFont typeface="Calibri" pitchFamily="34" charset="0"/>
              <a:buAutoNum type="alphaUcPeriod"/>
            </a:pPr>
            <a:r>
              <a:rPr lang="en-US" dirty="0" smtClean="0"/>
              <a:t>Edit</a:t>
            </a:r>
          </a:p>
          <a:p>
            <a:pPr marL="1200150" lvl="1" indent="-742950" eaLnBrk="1" hangingPunct="1">
              <a:buFont typeface="Calibri" pitchFamily="34" charset="0"/>
              <a:buAutoNum type="alphaUcPeriod"/>
            </a:pPr>
            <a:r>
              <a:rPr lang="en-US" dirty="0" smtClean="0"/>
              <a:t>Change View</a:t>
            </a:r>
          </a:p>
          <a:p>
            <a:pPr marL="1200150" lvl="1" indent="-742950" eaLnBrk="1" hangingPunct="1">
              <a:buFont typeface="Calibri" pitchFamily="34" charset="0"/>
              <a:buAutoNum type="alphaUcPeriod"/>
            </a:pPr>
            <a:r>
              <a:rPr lang="en-US" dirty="0" smtClean="0"/>
              <a:t>Resend Alert(s) </a:t>
            </a:r>
          </a:p>
          <a:p>
            <a:pPr marL="1200150" lvl="1" indent="-742950" eaLnBrk="1" hangingPunct="1">
              <a:buFont typeface="Calibri" pitchFamily="34" charset="0"/>
              <a:buAutoNum type="alphaUcPeriod"/>
            </a:pPr>
            <a:r>
              <a:rPr lang="en-US" dirty="0" smtClean="0"/>
              <a:t>Third Party Alert(s)</a:t>
            </a:r>
          </a:p>
        </p:txBody>
      </p:sp>
      <p:sp>
        <p:nvSpPr>
          <p:cNvPr id="82949" name="Rectangle 2" descr="Which option allows the regeneration of alerts for a single or multiple documents?&#10;"/>
          <p:cNvSpPr>
            <a:spLocks noChangeArrowheads="1"/>
          </p:cNvSpPr>
          <p:nvPr/>
        </p:nvSpPr>
        <p:spPr bwMode="auto">
          <a:xfrm>
            <a:off x="457200" y="1414463"/>
            <a:ext cx="815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latin typeface="Calibri" pitchFamily="34" charset="0"/>
              </a:rPr>
              <a:t>Which option allows the regeneration of alerts for a single or multiple documents?</a:t>
            </a:r>
          </a:p>
        </p:txBody>
      </p:sp>
      <p:sp>
        <p:nvSpPr>
          <p:cNvPr id="82948" name="Title 3"/>
          <p:cNvSpPr>
            <a:spLocks noGrp="1"/>
          </p:cNvSpPr>
          <p:nvPr>
            <p:ph type="title"/>
          </p:nvPr>
        </p:nvSpPr>
        <p:spPr>
          <a:xfrm>
            <a:off x="914400" y="228600"/>
            <a:ext cx="8229600" cy="1143000"/>
          </a:xfrm>
        </p:spPr>
        <p:txBody>
          <a:bodyPr/>
          <a:lstStyle/>
          <a:p>
            <a:pPr eaLnBrk="1" hangingPunct="1"/>
            <a:r>
              <a:rPr lang="en-US" dirty="0" smtClean="0"/>
              <a:t>Poll Results</a:t>
            </a:r>
          </a:p>
        </p:txBody>
      </p:sp>
      <p:pic>
        <p:nvPicPr>
          <p:cNvPr id="82947"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21166">
            <a:off x="1447800" y="60960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descr="four 3-D figures assembling four different colored puzzle peices"/>
          <p:cNvSpPr>
            <a:spLocks noGrp="1"/>
          </p:cNvSpPr>
          <p:nvPr>
            <p:ph type="title"/>
          </p:nvPr>
        </p:nvSpPr>
        <p:spPr>
          <a:xfrm>
            <a:off x="381000" y="0"/>
            <a:ext cx="8229600" cy="6858000"/>
          </a:xfrm>
        </p:spPr>
        <p:txBody>
          <a:bodyPr rtlCol="0">
            <a:normAutofit/>
          </a:bodyPr>
          <a:lstStyle/>
          <a:p>
            <a:pPr eaLnBrk="1" fontAlgn="auto" hangingPunct="1">
              <a:spcAft>
                <a:spcPts val="0"/>
              </a:spcAft>
              <a:defRPr/>
            </a:pPr>
            <a:r>
              <a:rPr lang="en-US" sz="5400" dirty="0" smtClean="0">
                <a:effectLst>
                  <a:outerShdw blurRad="63500" sx="102000" sy="102000" algn="ctr" rotWithShape="0">
                    <a:prstClr val="black">
                      <a:alpha val="40000"/>
                    </a:prstClr>
                  </a:outerShdw>
                </a:effectLst>
              </a:rPr>
              <a:t>What is TIU and </a:t>
            </a:r>
            <a:br>
              <a:rPr lang="en-US" sz="5400" dirty="0" smtClean="0">
                <a:effectLst>
                  <a:outerShdw blurRad="63500" sx="102000" sy="102000" algn="ctr" rotWithShape="0">
                    <a:prstClr val="black">
                      <a:alpha val="40000"/>
                    </a:prstClr>
                  </a:outerShdw>
                </a:effectLst>
              </a:rPr>
            </a:br>
            <a:r>
              <a:rPr lang="en-US" sz="5400" dirty="0" smtClean="0">
                <a:effectLst>
                  <a:outerShdw blurRad="63500" sx="102000" sy="102000" algn="ctr" rotWithShape="0">
                    <a:prstClr val="black">
                      <a:alpha val="40000"/>
                    </a:prstClr>
                  </a:outerShdw>
                </a:effectLst>
              </a:rPr>
              <a:t/>
            </a:r>
            <a:br>
              <a:rPr lang="en-US" sz="5400" dirty="0" smtClean="0">
                <a:effectLst>
                  <a:outerShdw blurRad="63500" sx="102000" sy="102000" algn="ctr" rotWithShape="0">
                    <a:prstClr val="black">
                      <a:alpha val="40000"/>
                    </a:prstClr>
                  </a:outerShdw>
                </a:effectLst>
              </a:rPr>
            </a:br>
            <a:r>
              <a:rPr lang="en-US" sz="5400" dirty="0">
                <a:effectLst>
                  <a:outerShdw blurRad="63500" sx="102000" sy="102000" algn="ctr" rotWithShape="0">
                    <a:prstClr val="black">
                      <a:alpha val="40000"/>
                    </a:prstClr>
                  </a:outerShdw>
                </a:effectLst>
              </a:rPr>
              <a:t/>
            </a:r>
            <a:br>
              <a:rPr lang="en-US" sz="5400" dirty="0">
                <a:effectLst>
                  <a:outerShdw blurRad="63500" sx="102000" sy="102000" algn="ctr" rotWithShape="0">
                    <a:prstClr val="black">
                      <a:alpha val="40000"/>
                    </a:prstClr>
                  </a:outerShdw>
                </a:effectLst>
              </a:rPr>
            </a:br>
            <a:r>
              <a:rPr lang="en-US" sz="5400" dirty="0">
                <a:effectLst>
                  <a:outerShdw blurRad="63500" sx="102000" sy="102000" algn="ctr" rotWithShape="0">
                    <a:prstClr val="black">
                      <a:alpha val="40000"/>
                    </a:prstClr>
                  </a:outerShdw>
                </a:effectLst>
              </a:rPr>
              <a:t/>
            </a:r>
            <a:br>
              <a:rPr lang="en-US" sz="5400" dirty="0">
                <a:effectLst>
                  <a:outerShdw blurRad="63500" sx="102000" sy="102000" algn="ctr" rotWithShape="0">
                    <a:prstClr val="black">
                      <a:alpha val="40000"/>
                    </a:prstClr>
                  </a:outerShdw>
                </a:effectLst>
              </a:rPr>
            </a:br>
            <a:r>
              <a:rPr lang="en-US" sz="5400" dirty="0" smtClean="0">
                <a:effectLst>
                  <a:outerShdw blurRad="63500" sx="102000" sy="102000" algn="ctr" rotWithShape="0">
                    <a:prstClr val="black">
                      <a:alpha val="40000"/>
                    </a:prstClr>
                  </a:outerShdw>
                </a:effectLst>
              </a:rPr>
              <a:t/>
            </a:r>
            <a:br>
              <a:rPr lang="en-US" sz="5400" dirty="0" smtClean="0">
                <a:effectLst>
                  <a:outerShdw blurRad="63500" sx="102000" sy="102000" algn="ctr" rotWithShape="0">
                    <a:prstClr val="black">
                      <a:alpha val="40000"/>
                    </a:prstClr>
                  </a:outerShdw>
                </a:effectLst>
              </a:rPr>
            </a:br>
            <a:r>
              <a:rPr lang="en-US" sz="5400" dirty="0">
                <a:effectLst>
                  <a:outerShdw blurRad="63500" sx="102000" sy="102000" algn="ctr" rotWithShape="0">
                    <a:prstClr val="black">
                      <a:alpha val="40000"/>
                    </a:prstClr>
                  </a:outerShdw>
                </a:effectLst>
              </a:rPr>
              <a:t/>
            </a:r>
            <a:br>
              <a:rPr lang="en-US" sz="5400" dirty="0">
                <a:effectLst>
                  <a:outerShdw blurRad="63500" sx="102000" sy="102000" algn="ctr" rotWithShape="0">
                    <a:prstClr val="black">
                      <a:alpha val="40000"/>
                    </a:prstClr>
                  </a:outerShdw>
                </a:effectLst>
              </a:rPr>
            </a:br>
            <a:r>
              <a:rPr lang="en-US" sz="5400" dirty="0" smtClean="0">
                <a:effectLst>
                  <a:outerShdw blurRad="63500" sx="102000" sy="102000" algn="ctr" rotWithShape="0">
                    <a:prstClr val="black">
                      <a:alpha val="40000"/>
                    </a:prstClr>
                  </a:outerShdw>
                </a:effectLst>
              </a:rPr>
              <a:t/>
            </a:r>
            <a:br>
              <a:rPr lang="en-US" sz="5400" dirty="0" smtClean="0">
                <a:effectLst>
                  <a:outerShdw blurRad="63500" sx="102000" sy="102000" algn="ctr" rotWithShape="0">
                    <a:prstClr val="black">
                      <a:alpha val="40000"/>
                    </a:prstClr>
                  </a:outerShdw>
                </a:effectLst>
              </a:rPr>
            </a:br>
            <a:r>
              <a:rPr lang="en-US" sz="5400" dirty="0" smtClean="0">
                <a:effectLst>
                  <a:outerShdw blurRad="63500" sx="102000" sy="102000" algn="ctr" rotWithShape="0">
                    <a:prstClr val="black">
                      <a:alpha val="40000"/>
                    </a:prstClr>
                  </a:outerShdw>
                </a:effectLst>
              </a:rPr>
              <a:t>Why Do We Need It?</a:t>
            </a:r>
            <a:endParaRPr lang="en-US" sz="5400" dirty="0">
              <a:effectLst>
                <a:outerShdw blurRad="63500" sx="102000" sy="102000" algn="ctr"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4"/>
          <p:cNvSpPr>
            <a:spLocks noGrp="1"/>
          </p:cNvSpPr>
          <p:nvPr>
            <p:ph idx="1"/>
          </p:nvPr>
        </p:nvSpPr>
        <p:spPr>
          <a:xfrm>
            <a:off x="0" y="2800350"/>
            <a:ext cx="4267200" cy="3371850"/>
          </a:xfrm>
        </p:spPr>
        <p:txBody>
          <a:bodyPr/>
          <a:lstStyle/>
          <a:p>
            <a:pPr marL="1200150" lvl="1" indent="-742950" eaLnBrk="1" hangingPunct="1">
              <a:buFont typeface="Calibri" pitchFamily="34" charset="0"/>
              <a:buAutoNum type="alphaUcPeriod"/>
            </a:pPr>
            <a:r>
              <a:rPr lang="en-US" dirty="0" smtClean="0"/>
              <a:t>Edit</a:t>
            </a:r>
          </a:p>
          <a:p>
            <a:pPr marL="1200150" lvl="1" indent="-742950" eaLnBrk="1" hangingPunct="1">
              <a:buFont typeface="Calibri" pitchFamily="34" charset="0"/>
              <a:buAutoNum type="alphaUcPeriod"/>
            </a:pPr>
            <a:r>
              <a:rPr lang="en-US" dirty="0" smtClean="0"/>
              <a:t>Change View</a:t>
            </a:r>
          </a:p>
          <a:p>
            <a:pPr marL="1200150" lvl="1" indent="-742950" eaLnBrk="1" hangingPunct="1">
              <a:buFont typeface="Calibri" pitchFamily="34" charset="0"/>
              <a:buAutoNum type="alphaUcPeriod"/>
            </a:pPr>
            <a:r>
              <a:rPr lang="en-US" dirty="0" smtClean="0"/>
              <a:t>Resend Alert(s) </a:t>
            </a:r>
          </a:p>
          <a:p>
            <a:pPr marL="1200150" lvl="1" indent="-742950" eaLnBrk="1" hangingPunct="1">
              <a:buFont typeface="Calibri" pitchFamily="34" charset="0"/>
              <a:buAutoNum type="alphaUcPeriod"/>
            </a:pPr>
            <a:r>
              <a:rPr lang="en-US" dirty="0" smtClean="0"/>
              <a:t>Third Party Alert(s)</a:t>
            </a:r>
          </a:p>
        </p:txBody>
      </p:sp>
      <p:sp>
        <p:nvSpPr>
          <p:cNvPr id="82949" name="Rectangle 2" descr="Which option allows the regeneration of alerts for a single or multiple documents?&#10;"/>
          <p:cNvSpPr>
            <a:spLocks noChangeArrowheads="1"/>
          </p:cNvSpPr>
          <p:nvPr/>
        </p:nvSpPr>
        <p:spPr bwMode="auto">
          <a:xfrm>
            <a:off x="457200" y="1414463"/>
            <a:ext cx="8153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dirty="0">
                <a:latin typeface="Calibri" pitchFamily="34" charset="0"/>
              </a:rPr>
              <a:t>Which option allows the regeneration of alerts for a single or multiple documents?</a:t>
            </a:r>
          </a:p>
        </p:txBody>
      </p:sp>
      <p:sp>
        <p:nvSpPr>
          <p:cNvPr id="82948" name="Title 3"/>
          <p:cNvSpPr>
            <a:spLocks noGrp="1"/>
          </p:cNvSpPr>
          <p:nvPr>
            <p:ph type="title"/>
          </p:nvPr>
        </p:nvSpPr>
        <p:spPr>
          <a:xfrm>
            <a:off x="914400" y="228600"/>
            <a:ext cx="8229600" cy="1143000"/>
          </a:xfrm>
        </p:spPr>
        <p:txBody>
          <a:bodyPr/>
          <a:lstStyle/>
          <a:p>
            <a:pPr eaLnBrk="1" hangingPunct="1"/>
            <a:r>
              <a:rPr lang="en-US" dirty="0" smtClean="0"/>
              <a:t>Poll Results</a:t>
            </a:r>
          </a:p>
        </p:txBody>
      </p:sp>
      <p:pic>
        <p:nvPicPr>
          <p:cNvPr id="82947"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933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740"/>
          <a:stretch>
            <a:fillRect/>
          </a:stretch>
        </p:blipFill>
        <p:spPr bwMode="auto">
          <a:xfrm>
            <a:off x="76200" y="1524000"/>
            <a:ext cx="5233988"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Box 7" descr="Link User Classes with TIU Document Definitions&#10;"/>
          <p:cNvSpPr txBox="1">
            <a:spLocks noChangeArrowheads="1"/>
          </p:cNvSpPr>
          <p:nvPr/>
        </p:nvSpPr>
        <p:spPr bwMode="auto">
          <a:xfrm>
            <a:off x="4479925" y="3794125"/>
            <a:ext cx="3932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dirty="0">
                <a:latin typeface="Calibri" pitchFamily="34" charset="0"/>
              </a:rPr>
              <a:t>Link User Classes with TIU </a:t>
            </a:r>
          </a:p>
          <a:p>
            <a:pPr eaLnBrk="1" hangingPunct="1"/>
            <a:r>
              <a:rPr lang="en-US" sz="2700" dirty="0">
                <a:latin typeface="Calibri" pitchFamily="34" charset="0"/>
              </a:rPr>
              <a:t>Document Definitions</a:t>
            </a:r>
          </a:p>
        </p:txBody>
      </p:sp>
      <p:sp>
        <p:nvSpPr>
          <p:cNvPr id="83973" name="TextBox 5" descr="Defines behavior for TIU  &#10;"/>
          <p:cNvSpPr txBox="1">
            <a:spLocks noChangeArrowheads="1"/>
          </p:cNvSpPr>
          <p:nvPr/>
        </p:nvSpPr>
        <p:spPr bwMode="auto">
          <a:xfrm>
            <a:off x="4465638" y="3124200"/>
            <a:ext cx="387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latin typeface="Calibri" pitchFamily="34" charset="0"/>
              </a:rPr>
              <a:t>Defines behavior for TIU  </a:t>
            </a:r>
            <a:endParaRPr lang="en-US" sz="2600" dirty="0">
              <a:latin typeface="Calibri" pitchFamily="34" charset="0"/>
            </a:endParaRPr>
          </a:p>
        </p:txBody>
      </p:sp>
      <p:sp>
        <p:nvSpPr>
          <p:cNvPr id="83972" name="TextBox 2" descr="Defines User Class Hospital-Wide&#10;"/>
          <p:cNvSpPr txBox="1">
            <a:spLocks noChangeArrowheads="1"/>
          </p:cNvSpPr>
          <p:nvPr/>
        </p:nvSpPr>
        <p:spPr bwMode="auto">
          <a:xfrm>
            <a:off x="4449763" y="2362200"/>
            <a:ext cx="4821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dirty="0">
                <a:latin typeface="Calibri" pitchFamily="34" charset="0"/>
              </a:rPr>
              <a:t>Defines User Class Hospital-Wide</a:t>
            </a:r>
          </a:p>
        </p:txBody>
      </p:sp>
      <p:sp>
        <p:nvSpPr>
          <p:cNvPr id="83975" name="TextBox 9" descr="Provides tools for creating rules &#10;"/>
          <p:cNvSpPr txBox="1">
            <a:spLocks noChangeArrowheads="1"/>
          </p:cNvSpPr>
          <p:nvPr/>
        </p:nvSpPr>
        <p:spPr bwMode="auto">
          <a:xfrm>
            <a:off x="4449763" y="1752600"/>
            <a:ext cx="4821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700" dirty="0">
                <a:latin typeface="Calibri" pitchFamily="34" charset="0"/>
              </a:rPr>
              <a:t>Provides tools for creating rules </a:t>
            </a:r>
          </a:p>
        </p:txBody>
      </p:sp>
      <p:sp>
        <p:nvSpPr>
          <p:cNvPr id="5" name="Rectangle 4" descr="What is ASU and How Can It Help Us?&#10;&#10;"/>
          <p:cNvSpPr/>
          <p:nvPr/>
        </p:nvSpPr>
        <p:spPr>
          <a:xfrm>
            <a:off x="0" y="60960"/>
            <a:ext cx="9144000" cy="6740307"/>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What is ASU</a:t>
            </a: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endParaRPr lang="en-US" sz="5400" dirty="0">
              <a:effectLst/>
              <a:latin typeface="+mj-lt"/>
              <a:ea typeface="+mj-ea"/>
              <a:cs typeface="+mj-cs"/>
            </a:endParaRPr>
          </a:p>
          <a:p>
            <a:pPr algn="ctr" fontAlgn="auto">
              <a:spcBef>
                <a:spcPts val="0"/>
              </a:spcBef>
              <a:spcAft>
                <a:spcPts val="0"/>
              </a:spcAft>
              <a:defRPr/>
            </a:pPr>
            <a:r>
              <a:rPr lang="en-US" sz="5400" dirty="0">
                <a:effectLst/>
                <a:latin typeface="+mj-lt"/>
                <a:ea typeface="+mj-ea"/>
                <a:cs typeface="+mj-cs"/>
              </a:rPr>
              <a:t>and How Can It Help Us?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1 User Class Management&#10;2 List Membership by User&#10;3 List Membership by Class&#10;4 Manage Business Rules&#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9898" y="1600200"/>
            <a:ext cx="75842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User Class Managemen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User Class Management</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0" name="Picture 4" descr="1 User Class Management&#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6092"/>
          <a:stretch/>
        </p:blipFill>
        <p:spPr bwMode="auto">
          <a:xfrm>
            <a:off x="779898" y="1600201"/>
            <a:ext cx="7584203" cy="108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User Class Managemen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User Class Management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1 User Class Management&#10;2 List Membership by User&#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51512"/>
          <a:stretch/>
        </p:blipFill>
        <p:spPr bwMode="auto">
          <a:xfrm>
            <a:off x="779898" y="1600201"/>
            <a:ext cx="7584203" cy="219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User Class Managemen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User Class Management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1 User Class Management&#10;2 List Membership by User&#10;3 List Membership by Class&#10;&#10;"/>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6931"/>
          <a:stretch/>
        </p:blipFill>
        <p:spPr bwMode="auto">
          <a:xfrm>
            <a:off x="779898" y="1600201"/>
            <a:ext cx="7584203" cy="330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User Class Managemen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User Class Management</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1 User Class Management&#10;2 List Membership by User&#10;3 List Membership by Class&#10;4 Manage Business Rules&#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9898" y="1600200"/>
            <a:ext cx="75842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descr="User Class Management&#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User Class Management</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4" name="Group 7"/>
          <p:cNvGrpSpPr>
            <a:grpSpLocks/>
          </p:cNvGrpSpPr>
          <p:nvPr/>
        </p:nvGrpSpPr>
        <p:grpSpPr bwMode="auto">
          <a:xfrm>
            <a:off x="0" y="30163"/>
            <a:ext cx="9131300" cy="6802437"/>
            <a:chOff x="0" y="0"/>
            <a:chExt cx="9131808" cy="6801565"/>
          </a:xfrm>
        </p:grpSpPr>
        <p:sp>
          <p:nvSpPr>
            <p:cNvPr id="7" name="TextBox 6" descr="Select User Class Management Option:  1     User Class Definition &#10;&#10;Select User Class Status:  Active//  Active&#10;                Start With Class:  First//&#10;                       Go To Class:  Last//&#10;Searching for User Classes……………………………..&#10;User Classes     Jul 31,203@13:39:28           Page:    1 of 14&#10;&#10;"/>
            <p:cNvSpPr txBox="1"/>
            <p:nvPr/>
          </p:nvSpPr>
          <p:spPr>
            <a:xfrm>
              <a:off x="0" y="0"/>
              <a:ext cx="9113520" cy="2185214"/>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2400" dirty="0">
                  <a:latin typeface="+mn-lt"/>
                </a:rPr>
                <a:t>Select User Class Management Option:  1     User Class Definition</a:t>
              </a:r>
              <a:r>
                <a:rPr lang="en-US" sz="1600" dirty="0">
                  <a:latin typeface="+mn-lt"/>
                </a:rPr>
                <a:t> </a:t>
              </a:r>
            </a:p>
            <a:p>
              <a:pPr fontAlgn="auto">
                <a:spcBef>
                  <a:spcPts val="0"/>
                </a:spcBef>
                <a:spcAft>
                  <a:spcPts val="0"/>
                </a:spcAft>
                <a:defRPr/>
              </a:pPr>
              <a:endParaRPr lang="en-US" sz="1600" dirty="0">
                <a:latin typeface="+mn-lt"/>
              </a:endParaRPr>
            </a:p>
            <a:p>
              <a:pPr fontAlgn="auto">
                <a:spcBef>
                  <a:spcPts val="0"/>
                </a:spcBef>
                <a:spcAft>
                  <a:spcPts val="0"/>
                </a:spcAft>
                <a:defRPr/>
              </a:pPr>
              <a:r>
                <a:rPr lang="en-US" sz="2400" dirty="0">
                  <a:latin typeface="+mn-lt"/>
                </a:rPr>
                <a:t>Select User Class Status:  Active//		Active</a:t>
              </a:r>
            </a:p>
            <a:p>
              <a:pPr fontAlgn="auto">
                <a:spcBef>
                  <a:spcPts val="0"/>
                </a:spcBef>
                <a:spcAft>
                  <a:spcPts val="0"/>
                </a:spcAft>
                <a:defRPr/>
              </a:pPr>
              <a:r>
                <a:rPr lang="en-US" sz="2400" dirty="0">
                  <a:latin typeface="+mn-lt"/>
                </a:rPr>
                <a:t>                Start With Class:  First//</a:t>
              </a:r>
            </a:p>
            <a:p>
              <a:pPr fontAlgn="auto">
                <a:spcBef>
                  <a:spcPts val="0"/>
                </a:spcBef>
                <a:spcAft>
                  <a:spcPts val="0"/>
                </a:spcAft>
                <a:defRPr/>
              </a:pPr>
              <a:r>
                <a:rPr lang="en-US" sz="2400" dirty="0">
                  <a:latin typeface="+mn-lt"/>
                </a:rPr>
                <a:t>                       Go To Class:  Last//</a:t>
              </a:r>
            </a:p>
            <a:p>
              <a:pPr fontAlgn="auto">
                <a:spcBef>
                  <a:spcPts val="0"/>
                </a:spcBef>
                <a:spcAft>
                  <a:spcPts val="0"/>
                </a:spcAft>
                <a:defRPr/>
              </a:pPr>
              <a:r>
                <a:rPr lang="en-US" sz="2400" dirty="0">
                  <a:latin typeface="+mn-lt"/>
                </a:rPr>
                <a:t>Searching for User Classes……………………………..</a:t>
              </a:r>
            </a:p>
          </p:txBody>
        </p:sp>
        <p:sp>
          <p:nvSpPr>
            <p:cNvPr id="4" name="TextBox 3" descr="Active User Classes                           210 Classes&#10;&#10;ACA ENCOUNTER GROUP   ACA&#10;Addiction Therapist   &#10;Administrator Coordinator  AC&#10;ADPAC     ADPAC&#10;ALLERGIST     ALLRG &#10;ANESTHESIOLOGIST   ANES&#10;+ Next Screen        - Prev Screen       ?? More Actions&#10;         Find            Expand/Collapse Class        Change/View&#10;       Create a Class      List Members                                  Quit&#10;       Edit User Class &#10;&#10;"/>
            <p:cNvSpPr txBox="1"/>
            <p:nvPr/>
          </p:nvSpPr>
          <p:spPr>
            <a:xfrm>
              <a:off x="15240" y="2215694"/>
              <a:ext cx="9098280" cy="4585871"/>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1600" dirty="0">
                  <a:latin typeface="+mn-lt"/>
                </a:rPr>
                <a:t> </a:t>
              </a:r>
            </a:p>
            <a:p>
              <a:pPr fontAlgn="auto">
                <a:spcBef>
                  <a:spcPts val="0"/>
                </a:spcBef>
                <a:spcAft>
                  <a:spcPts val="0"/>
                </a:spcAft>
                <a:defRPr/>
              </a:pPr>
              <a:r>
                <a:rPr lang="en-US" sz="2400" dirty="0">
                  <a:latin typeface="+mn-lt"/>
                </a:rPr>
                <a:t>			        Active User Classes                           210 Classes</a:t>
              </a:r>
              <a:endParaRPr lang="en-US" dirty="0">
                <a:latin typeface="+mn-lt"/>
              </a:endParaRPr>
            </a:p>
            <a:p>
              <a:pPr fontAlgn="auto">
                <a:spcBef>
                  <a:spcPts val="0"/>
                </a:spcBef>
                <a:spcAft>
                  <a:spcPts val="0"/>
                </a:spcAft>
                <a:defRPr/>
              </a:pPr>
              <a:endParaRPr lang="en-US" dirty="0">
                <a:latin typeface="+mn-lt"/>
              </a:endParaRPr>
            </a:p>
            <a:p>
              <a:pPr marL="457200" indent="-457200" fontAlgn="auto">
                <a:spcBef>
                  <a:spcPts val="0"/>
                </a:spcBef>
                <a:spcAft>
                  <a:spcPts val="0"/>
                </a:spcAft>
                <a:buFont typeface="+mj-lt"/>
                <a:buAutoNum type="arabicPeriod"/>
                <a:defRPr/>
              </a:pPr>
              <a:r>
                <a:rPr lang="en-US" sz="2400" dirty="0">
                  <a:latin typeface="+mn-lt"/>
                </a:rPr>
                <a:t>ACA ENCOUNTER GROUP			ACA</a:t>
              </a:r>
            </a:p>
            <a:p>
              <a:pPr marL="457200" indent="-457200" fontAlgn="auto">
                <a:spcBef>
                  <a:spcPts val="0"/>
                </a:spcBef>
                <a:spcAft>
                  <a:spcPts val="0"/>
                </a:spcAft>
                <a:buFont typeface="+mj-lt"/>
                <a:buAutoNum type="arabicPeriod"/>
                <a:defRPr/>
              </a:pPr>
              <a:r>
                <a:rPr lang="en-US" sz="2400" dirty="0">
                  <a:latin typeface="+mn-lt"/>
                </a:rPr>
                <a:t>Addiction Therapist			</a:t>
              </a:r>
            </a:p>
            <a:p>
              <a:pPr marL="457200" indent="-457200" fontAlgn="auto">
                <a:spcBef>
                  <a:spcPts val="0"/>
                </a:spcBef>
                <a:spcAft>
                  <a:spcPts val="0"/>
                </a:spcAft>
                <a:buFont typeface="+mj-lt"/>
                <a:buAutoNum type="arabicPeriod"/>
                <a:defRPr/>
              </a:pPr>
              <a:r>
                <a:rPr lang="en-US" sz="2400" dirty="0">
                  <a:latin typeface="+mn-lt"/>
                </a:rPr>
                <a:t>Administrator Coordinator		AC</a:t>
              </a:r>
            </a:p>
            <a:p>
              <a:pPr marL="457200" indent="-457200" fontAlgn="auto">
                <a:spcBef>
                  <a:spcPts val="0"/>
                </a:spcBef>
                <a:spcAft>
                  <a:spcPts val="0"/>
                </a:spcAft>
                <a:buFont typeface="+mj-lt"/>
                <a:buAutoNum type="arabicPeriod"/>
                <a:defRPr/>
              </a:pPr>
              <a:r>
                <a:rPr lang="en-US" sz="2400" dirty="0">
                  <a:latin typeface="+mn-lt"/>
                </a:rPr>
                <a:t>ADPAC					ADPAC</a:t>
              </a:r>
            </a:p>
            <a:p>
              <a:pPr marL="457200" indent="-457200" fontAlgn="auto">
                <a:spcBef>
                  <a:spcPts val="0"/>
                </a:spcBef>
                <a:spcAft>
                  <a:spcPts val="0"/>
                </a:spcAft>
                <a:buFont typeface="+mj-lt"/>
                <a:buAutoNum type="arabicPeriod"/>
                <a:defRPr/>
              </a:pPr>
              <a:r>
                <a:rPr lang="en-US" sz="2400" dirty="0">
                  <a:latin typeface="+mn-lt"/>
                </a:rPr>
                <a:t>ALLERGIST					ALLRG </a:t>
              </a:r>
            </a:p>
            <a:p>
              <a:pPr marL="457200" indent="-457200" fontAlgn="auto">
                <a:spcBef>
                  <a:spcPts val="0"/>
                </a:spcBef>
                <a:spcAft>
                  <a:spcPts val="0"/>
                </a:spcAft>
                <a:buFont typeface="+mj-lt"/>
                <a:buAutoNum type="arabicPeriod"/>
                <a:defRPr/>
              </a:pPr>
              <a:r>
                <a:rPr lang="en-US" sz="2400" dirty="0">
                  <a:latin typeface="+mn-lt"/>
                </a:rPr>
                <a:t>ANESTHESIOLOGIST			ANES</a:t>
              </a:r>
            </a:p>
            <a:p>
              <a:pPr marL="342900" indent="-342900" fontAlgn="auto">
                <a:spcBef>
                  <a:spcPts val="0"/>
                </a:spcBef>
                <a:spcAft>
                  <a:spcPts val="0"/>
                </a:spcAft>
                <a:buFont typeface="+mj-lt"/>
                <a:buAutoNum type="arabicPeriod"/>
                <a:defRPr/>
              </a:pPr>
              <a:endParaRPr lang="en-US" dirty="0">
                <a:latin typeface="+mn-lt"/>
              </a:endParaRPr>
            </a:p>
            <a:p>
              <a:pPr fontAlgn="auto">
                <a:spcBef>
                  <a:spcPts val="0"/>
                </a:spcBef>
                <a:spcAft>
                  <a:spcPts val="0"/>
                </a:spcAft>
                <a:defRPr/>
              </a:pPr>
              <a:r>
                <a:rPr lang="en-US" dirty="0">
                  <a:latin typeface="+mn-lt"/>
                </a:rPr>
                <a:t>         </a:t>
              </a:r>
              <a:r>
                <a:rPr lang="en-US" sz="2400" dirty="0">
                  <a:latin typeface="+mn-lt"/>
                </a:rPr>
                <a:t>Find	           Expand/Collapse Class	    	  Change/View</a:t>
              </a:r>
            </a:p>
            <a:p>
              <a:pPr fontAlgn="auto">
                <a:spcBef>
                  <a:spcPts val="0"/>
                </a:spcBef>
                <a:spcAft>
                  <a:spcPts val="0"/>
                </a:spcAft>
                <a:defRPr/>
              </a:pPr>
              <a:r>
                <a:rPr lang="en-US" sz="2400" dirty="0">
                  <a:latin typeface="+mn-lt"/>
                </a:rPr>
                <a:t>       Create a Class      List Members                                  Quit</a:t>
              </a:r>
            </a:p>
            <a:p>
              <a:pPr fontAlgn="auto">
                <a:spcBef>
                  <a:spcPts val="0"/>
                </a:spcBef>
                <a:spcAft>
                  <a:spcPts val="0"/>
                </a:spcAft>
                <a:defRPr/>
              </a:pPr>
              <a:r>
                <a:rPr lang="en-US" sz="2400" dirty="0">
                  <a:latin typeface="+mn-lt"/>
                </a:rPr>
                <a:t>       Edit User Class	</a:t>
              </a:r>
            </a:p>
          </p:txBody>
        </p:sp>
        <p:sp>
          <p:nvSpPr>
            <p:cNvPr id="90121" name="TextBox 8" descr="Class Name    Abbrev&#10;"/>
            <p:cNvSpPr txBox="1">
              <a:spLocks/>
            </p:cNvSpPr>
            <p:nvPr/>
          </p:nvSpPr>
          <p:spPr bwMode="auto">
            <a:xfrm>
              <a:off x="15240" y="2827194"/>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Class Name				Abbrev</a:t>
              </a:r>
            </a:p>
          </p:txBody>
        </p:sp>
        <p:sp>
          <p:nvSpPr>
            <p:cNvPr id="90122" name="TextBox 9" descr="User Classes     Jul 31,203@13:39:28           Page:    1 of 14&#10;"/>
            <p:cNvSpPr txBox="1">
              <a:spLocks/>
            </p:cNvSpPr>
            <p:nvPr/>
          </p:nvSpPr>
          <p:spPr bwMode="auto">
            <a:xfrm>
              <a:off x="15240" y="2190096"/>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User Classes		   Jul 31,203@13:39:28	          Page:    1 of 14</a:t>
              </a:r>
            </a:p>
          </p:txBody>
        </p:sp>
        <p:sp>
          <p:nvSpPr>
            <p:cNvPr id="90123" name="TextBox 10" descr="          + Next Screen        - Prev Screen       ?? More Actions&#10;"/>
            <p:cNvSpPr txBox="1">
              <a:spLocks/>
            </p:cNvSpPr>
            <p:nvPr/>
          </p:nvSpPr>
          <p:spPr bwMode="auto">
            <a:xfrm>
              <a:off x="15240" y="5339388"/>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 Next Screen        - </a:t>
              </a:r>
              <a:r>
                <a:rPr lang="en-US" sz="2400" dirty="0" err="1">
                  <a:solidFill>
                    <a:srgbClr val="01035B"/>
                  </a:solidFill>
                  <a:latin typeface="Calibri" pitchFamily="34" charset="0"/>
                </a:rPr>
                <a:t>Prev</a:t>
              </a:r>
              <a:r>
                <a:rPr lang="en-US" sz="2400" dirty="0">
                  <a:solidFill>
                    <a:srgbClr val="01035B"/>
                  </a:solidFill>
                  <a:latin typeface="Calibri" pitchFamily="34" charset="0"/>
                </a:rPr>
                <a:t> Screen       ?? More Actions</a:t>
              </a:r>
            </a:p>
          </p:txBody>
        </p:sp>
      </p:gr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15875" y="1075730"/>
            <a:ext cx="9115425" cy="5706070"/>
            <a:chOff x="15240" y="1360855"/>
            <a:chExt cx="9116568" cy="5420945"/>
          </a:xfrm>
        </p:grpSpPr>
        <p:sp>
          <p:nvSpPr>
            <p:cNvPr id="6" name="TextBox 5" descr=" HUGHES, RIKKITA Y                               6 Classes&#10;TEMPLATE CREATOR   09/17/06&#10;Shared Template Editor   09/17/06  &#10;Completer     09/17/06&#10;CLINICAL COORDINATOR   09/17/06&#10;ATTENDING PHYSICIAN   01/01/12 &#10;Administrators    12/28/08&#10;&#10;         Add  Remove   Quit&#10;       Edit  Change View&#10;Administrators    12/28/08&#10;&#10;"/>
            <p:cNvSpPr txBox="1"/>
            <p:nvPr/>
          </p:nvSpPr>
          <p:spPr>
            <a:xfrm>
              <a:off x="15240" y="1457265"/>
              <a:ext cx="9098280" cy="5324535"/>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1600" dirty="0">
                  <a:latin typeface="+mn-lt"/>
                </a:rPr>
                <a:t> </a:t>
              </a:r>
            </a:p>
            <a:p>
              <a:pPr fontAlgn="auto">
                <a:spcBef>
                  <a:spcPts val="0"/>
                </a:spcBef>
                <a:spcAft>
                  <a:spcPts val="0"/>
                </a:spcAft>
                <a:defRPr/>
              </a:pPr>
              <a:r>
                <a:rPr lang="en-US" sz="2400" dirty="0">
                  <a:latin typeface="+mn-lt"/>
                </a:rPr>
                <a:t>			        HUGHES, RIKKITA Y                               6 Classes</a:t>
              </a:r>
              <a:endParaRPr lang="en-US" dirty="0">
                <a:latin typeface="+mn-lt"/>
              </a:endParaRPr>
            </a:p>
            <a:p>
              <a:pPr fontAlgn="auto">
                <a:spcBef>
                  <a:spcPts val="0"/>
                </a:spcBef>
                <a:spcAft>
                  <a:spcPts val="0"/>
                </a:spcAft>
                <a:defRPr/>
              </a:pPr>
              <a:endParaRPr lang="en-US" dirty="0">
                <a:latin typeface="+mn-lt"/>
              </a:endParaRPr>
            </a:p>
            <a:p>
              <a:pPr marL="457200" indent="-457200" fontAlgn="auto">
                <a:spcBef>
                  <a:spcPts val="0"/>
                </a:spcBef>
                <a:spcAft>
                  <a:spcPts val="0"/>
                </a:spcAft>
                <a:buFont typeface="+mj-lt"/>
                <a:buAutoNum type="arabicPeriod"/>
                <a:defRPr/>
              </a:pPr>
              <a:r>
                <a:rPr lang="en-US" sz="2400" dirty="0">
                  <a:latin typeface="+mn-lt"/>
                </a:rPr>
                <a:t>TEMPLATE CREATOR			09/17/06</a:t>
              </a:r>
            </a:p>
            <a:p>
              <a:pPr marL="457200" indent="-457200" fontAlgn="auto">
                <a:spcBef>
                  <a:spcPts val="0"/>
                </a:spcBef>
                <a:spcAft>
                  <a:spcPts val="0"/>
                </a:spcAft>
                <a:buFont typeface="+mj-lt"/>
                <a:buAutoNum type="arabicPeriod"/>
                <a:defRPr/>
              </a:pPr>
              <a:r>
                <a:rPr lang="en-US" sz="2400" dirty="0">
                  <a:latin typeface="+mn-lt"/>
                </a:rPr>
                <a:t>Shared Template Editor			09/17/06		</a:t>
              </a:r>
            </a:p>
            <a:p>
              <a:pPr marL="457200" indent="-457200" fontAlgn="auto">
                <a:spcBef>
                  <a:spcPts val="0"/>
                </a:spcBef>
                <a:spcAft>
                  <a:spcPts val="0"/>
                </a:spcAft>
                <a:buFont typeface="+mj-lt"/>
                <a:buAutoNum type="arabicPeriod"/>
                <a:defRPr/>
              </a:pPr>
              <a:r>
                <a:rPr lang="en-US" sz="2400" dirty="0">
                  <a:latin typeface="+mn-lt"/>
                </a:rPr>
                <a:t>Completer					09/17/06</a:t>
              </a:r>
            </a:p>
            <a:p>
              <a:pPr marL="457200" indent="-457200" fontAlgn="auto">
                <a:spcBef>
                  <a:spcPts val="0"/>
                </a:spcBef>
                <a:spcAft>
                  <a:spcPts val="0"/>
                </a:spcAft>
                <a:buFont typeface="+mj-lt"/>
                <a:buAutoNum type="arabicPeriod"/>
                <a:defRPr/>
              </a:pPr>
              <a:r>
                <a:rPr lang="en-US" sz="2400" dirty="0">
                  <a:latin typeface="+mn-lt"/>
                </a:rPr>
                <a:t>CLINICAL COORDINATOR			09/17/06</a:t>
              </a:r>
            </a:p>
            <a:p>
              <a:pPr marL="457200" indent="-457200" fontAlgn="auto">
                <a:spcBef>
                  <a:spcPts val="0"/>
                </a:spcBef>
                <a:spcAft>
                  <a:spcPts val="0"/>
                </a:spcAft>
                <a:buFont typeface="+mj-lt"/>
                <a:buAutoNum type="arabicPeriod"/>
                <a:defRPr/>
              </a:pPr>
              <a:r>
                <a:rPr lang="en-US" sz="2400" dirty="0">
                  <a:latin typeface="+mn-lt"/>
                </a:rPr>
                <a:t>ATTENDING PHYSICIAN			01/01/12 </a:t>
              </a:r>
            </a:p>
            <a:p>
              <a:pPr marL="457200" indent="-457200" fontAlgn="auto">
                <a:spcBef>
                  <a:spcPts val="0"/>
                </a:spcBef>
                <a:spcAft>
                  <a:spcPts val="0"/>
                </a:spcAft>
                <a:buFont typeface="+mj-lt"/>
                <a:buAutoNum type="arabicPeriod"/>
                <a:defRPr/>
              </a:pPr>
              <a:r>
                <a:rPr lang="en-US" sz="2400" dirty="0">
                  <a:latin typeface="+mn-lt"/>
                </a:rPr>
                <a:t>Administrators				12/28/08</a:t>
              </a:r>
            </a:p>
            <a:p>
              <a:pPr marL="457200" indent="-457200" fontAlgn="auto">
                <a:spcBef>
                  <a:spcPts val="0"/>
                </a:spcBef>
                <a:spcAft>
                  <a:spcPts val="0"/>
                </a:spcAft>
                <a:buFont typeface="+mj-lt"/>
                <a:buAutoNum type="arabicPeriod"/>
                <a:defRPr/>
              </a:pPr>
              <a:endParaRPr lang="en-US" sz="2400" dirty="0">
                <a:latin typeface="+mn-lt"/>
              </a:endParaRPr>
            </a:p>
            <a:p>
              <a:pPr marL="457200" indent="-457200" fontAlgn="auto">
                <a:spcBef>
                  <a:spcPts val="0"/>
                </a:spcBef>
                <a:spcAft>
                  <a:spcPts val="0"/>
                </a:spcAft>
                <a:buFont typeface="+mj-lt"/>
                <a:buAutoNum type="arabicPeriod"/>
                <a:defRPr/>
              </a:pPr>
              <a:endParaRPr lang="en-US" sz="2400" dirty="0">
                <a:latin typeface="+mn-lt"/>
              </a:endParaRPr>
            </a:p>
            <a:p>
              <a:pPr marL="457200" indent="-457200" fontAlgn="auto">
                <a:spcBef>
                  <a:spcPts val="0"/>
                </a:spcBef>
                <a:spcAft>
                  <a:spcPts val="0"/>
                </a:spcAft>
                <a:buFont typeface="+mj-lt"/>
                <a:buAutoNum type="arabicPeriod"/>
                <a:defRPr/>
              </a:pPr>
              <a:endParaRPr lang="en-US" sz="2400" dirty="0">
                <a:latin typeface="+mn-lt"/>
              </a:endParaRPr>
            </a:p>
            <a:p>
              <a:pPr marL="342900" indent="-342900" fontAlgn="auto">
                <a:spcBef>
                  <a:spcPts val="0"/>
                </a:spcBef>
                <a:spcAft>
                  <a:spcPts val="0"/>
                </a:spcAft>
                <a:buFont typeface="+mj-lt"/>
                <a:buAutoNum type="arabicPeriod"/>
                <a:defRPr/>
              </a:pPr>
              <a:endParaRPr lang="en-US" dirty="0">
                <a:latin typeface="+mn-lt"/>
              </a:endParaRPr>
            </a:p>
            <a:p>
              <a:pPr fontAlgn="auto">
                <a:spcBef>
                  <a:spcPts val="0"/>
                </a:spcBef>
                <a:spcAft>
                  <a:spcPts val="0"/>
                </a:spcAft>
                <a:defRPr/>
              </a:pPr>
              <a:r>
                <a:rPr lang="en-US" dirty="0">
                  <a:latin typeface="+mn-lt"/>
                </a:rPr>
                <a:t>         </a:t>
              </a:r>
              <a:r>
                <a:rPr lang="en-US" sz="2400" dirty="0">
                  <a:latin typeface="+mn-lt"/>
                </a:rPr>
                <a:t>Add		Remove	 	Quit</a:t>
              </a:r>
            </a:p>
            <a:p>
              <a:pPr fontAlgn="auto">
                <a:spcBef>
                  <a:spcPts val="0"/>
                </a:spcBef>
                <a:spcAft>
                  <a:spcPts val="0"/>
                </a:spcAft>
                <a:defRPr/>
              </a:pPr>
              <a:r>
                <a:rPr lang="en-US" sz="2400" dirty="0">
                  <a:latin typeface="+mn-lt"/>
                </a:rPr>
                <a:t>       Edit		Change View	</a:t>
              </a:r>
            </a:p>
          </p:txBody>
        </p:sp>
        <p:sp>
          <p:nvSpPr>
            <p:cNvPr id="91145" name="TextBox 8" descr="          + Next Screen        - Prev Screen       ?? More Actions&#10;"/>
            <p:cNvSpPr txBox="1">
              <a:spLocks/>
            </p:cNvSpPr>
            <p:nvPr/>
          </p:nvSpPr>
          <p:spPr bwMode="auto">
            <a:xfrm>
              <a:off x="15240" y="5638800"/>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 Next Screen        - </a:t>
              </a:r>
              <a:r>
                <a:rPr lang="en-US" sz="2400" dirty="0" err="1">
                  <a:solidFill>
                    <a:srgbClr val="01035B"/>
                  </a:solidFill>
                  <a:latin typeface="Calibri" pitchFamily="34" charset="0"/>
                </a:rPr>
                <a:t>Prev</a:t>
              </a:r>
              <a:r>
                <a:rPr lang="en-US" sz="2400" dirty="0">
                  <a:solidFill>
                    <a:srgbClr val="01035B"/>
                  </a:solidFill>
                  <a:latin typeface="Calibri" pitchFamily="34" charset="0"/>
                </a:rPr>
                <a:t> Screen       ?? More Actions</a:t>
              </a:r>
            </a:p>
          </p:txBody>
        </p:sp>
        <p:sp>
          <p:nvSpPr>
            <p:cNvPr id="91143" name="TextBox 6" descr="            User Class     Effective Expires"/>
            <p:cNvSpPr txBox="1">
              <a:spLocks/>
            </p:cNvSpPr>
            <p:nvPr/>
          </p:nvSpPr>
          <p:spPr bwMode="auto">
            <a:xfrm>
              <a:off x="15240" y="2074153"/>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User Class 				Effective	Expires</a:t>
              </a:r>
            </a:p>
          </p:txBody>
        </p:sp>
        <p:sp>
          <p:nvSpPr>
            <p:cNvPr id="91144" name="TextBox 7" descr="Current User Classes    Jul 31,203@13:39:28              Page:    1 of 1&#10;"/>
            <p:cNvSpPr txBox="1">
              <a:spLocks/>
            </p:cNvSpPr>
            <p:nvPr/>
          </p:nvSpPr>
          <p:spPr bwMode="auto">
            <a:xfrm>
              <a:off x="15240" y="1360855"/>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Current User Classes	   Jul 31,203@13:39:28	             Page:    1 of 1</a:t>
              </a:r>
            </a:p>
          </p:txBody>
        </p:sp>
      </p:grpSp>
      <p:sp>
        <p:nvSpPr>
          <p:cNvPr id="11" name="Rectangle 10" descr="List Membership by User&#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List Membership by User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3" name="Group 11"/>
          <p:cNvGrpSpPr>
            <a:grpSpLocks/>
          </p:cNvGrpSpPr>
          <p:nvPr/>
        </p:nvGrpSpPr>
        <p:grpSpPr bwMode="auto">
          <a:xfrm>
            <a:off x="15875" y="1075731"/>
            <a:ext cx="9115425" cy="5706070"/>
            <a:chOff x="15240" y="1457265"/>
            <a:chExt cx="9116568" cy="5324535"/>
          </a:xfrm>
        </p:grpSpPr>
        <p:sp>
          <p:nvSpPr>
            <p:cNvPr id="7" name="TextBox 6" descr=" &#10;           ANESTHESIOLOGISTS                     12 Members&#10;&#10;VA DOCTOR, ONE    09/21/10&#10;VA DOCTOR, TWO    09/02/08&#10;VA DOCTOR, THREE   07/01/10&#10;VA DOCTOR, FOUR   06/22/09&#10;VA DOCTOR, FIVE    11/06/08&#10;VA DOCTOR, SIX    10/17/08&#10;VA DOCTOR, SEVEN   07/12/08&#10;VA DOCTOR, EIGHT   06/13/13&#10;&#10;&#10;         Add  Remove   Change View&#10;       Edit  Schedule Changes Quit &#10;"/>
            <p:cNvSpPr txBox="1"/>
            <p:nvPr/>
          </p:nvSpPr>
          <p:spPr>
            <a:xfrm>
              <a:off x="15240" y="1457265"/>
              <a:ext cx="9098280" cy="5324535"/>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r>
                <a:rPr lang="en-US" sz="1600" dirty="0">
                  <a:latin typeface="+mn-lt"/>
                </a:rPr>
                <a:t> </a:t>
              </a:r>
            </a:p>
            <a:p>
              <a:pPr fontAlgn="auto">
                <a:spcBef>
                  <a:spcPts val="0"/>
                </a:spcBef>
                <a:spcAft>
                  <a:spcPts val="0"/>
                </a:spcAft>
                <a:defRPr/>
              </a:pPr>
              <a:r>
                <a:rPr lang="en-US" sz="2400" dirty="0">
                  <a:latin typeface="+mn-lt"/>
                </a:rPr>
                <a:t>			        ANESTHESIOLOGISTS                     12 Members</a:t>
              </a:r>
              <a:endParaRPr lang="en-US" dirty="0">
                <a:latin typeface="+mn-lt"/>
              </a:endParaRPr>
            </a:p>
            <a:p>
              <a:pPr fontAlgn="auto">
                <a:spcBef>
                  <a:spcPts val="0"/>
                </a:spcBef>
                <a:spcAft>
                  <a:spcPts val="0"/>
                </a:spcAft>
                <a:defRPr/>
              </a:pPr>
              <a:endParaRPr lang="en-US" dirty="0">
                <a:latin typeface="+mn-lt"/>
              </a:endParaRPr>
            </a:p>
            <a:p>
              <a:pPr marL="457200" indent="-457200" fontAlgn="auto">
                <a:spcBef>
                  <a:spcPts val="0"/>
                </a:spcBef>
                <a:spcAft>
                  <a:spcPts val="0"/>
                </a:spcAft>
                <a:buFont typeface="+mj-lt"/>
                <a:buAutoNum type="arabicPeriod"/>
                <a:defRPr/>
              </a:pPr>
              <a:r>
                <a:rPr lang="en-US" sz="2400" dirty="0">
                  <a:latin typeface="+mn-lt"/>
                </a:rPr>
                <a:t>VA DOCTOR, ONE				09/21/10</a:t>
              </a:r>
            </a:p>
            <a:p>
              <a:pPr marL="457200" indent="-457200" fontAlgn="auto">
                <a:spcBef>
                  <a:spcPts val="0"/>
                </a:spcBef>
                <a:spcAft>
                  <a:spcPts val="0"/>
                </a:spcAft>
                <a:buFont typeface="+mj-lt"/>
                <a:buAutoNum type="arabicPeriod"/>
                <a:defRPr/>
              </a:pPr>
              <a:r>
                <a:rPr lang="en-US" sz="2400" dirty="0">
                  <a:latin typeface="+mn-lt"/>
                </a:rPr>
                <a:t>VA DOCTOR, TWO				09/02/08</a:t>
              </a:r>
            </a:p>
            <a:p>
              <a:pPr marL="457200" indent="-457200" fontAlgn="auto">
                <a:spcBef>
                  <a:spcPts val="0"/>
                </a:spcBef>
                <a:spcAft>
                  <a:spcPts val="0"/>
                </a:spcAft>
                <a:buFont typeface="+mj-lt"/>
                <a:buAutoNum type="arabicPeriod"/>
                <a:defRPr/>
              </a:pPr>
              <a:r>
                <a:rPr lang="en-US" sz="2400" dirty="0">
                  <a:latin typeface="+mn-lt"/>
                </a:rPr>
                <a:t>VA DOCTOR, THREE			07/01/10</a:t>
              </a:r>
            </a:p>
            <a:p>
              <a:pPr marL="457200" indent="-457200" fontAlgn="auto">
                <a:spcBef>
                  <a:spcPts val="0"/>
                </a:spcBef>
                <a:spcAft>
                  <a:spcPts val="0"/>
                </a:spcAft>
                <a:buFont typeface="+mj-lt"/>
                <a:buAutoNum type="arabicPeriod"/>
                <a:defRPr/>
              </a:pPr>
              <a:r>
                <a:rPr lang="en-US" sz="2400" dirty="0">
                  <a:latin typeface="+mn-lt"/>
                </a:rPr>
                <a:t>VA DOCTOR, FOUR			06/22/09</a:t>
              </a:r>
            </a:p>
            <a:p>
              <a:pPr marL="457200" indent="-457200" fontAlgn="auto">
                <a:spcBef>
                  <a:spcPts val="0"/>
                </a:spcBef>
                <a:spcAft>
                  <a:spcPts val="0"/>
                </a:spcAft>
                <a:buFont typeface="+mj-lt"/>
                <a:buAutoNum type="arabicPeriod"/>
                <a:defRPr/>
              </a:pPr>
              <a:r>
                <a:rPr lang="en-US" sz="2400" dirty="0">
                  <a:latin typeface="+mn-lt"/>
                </a:rPr>
                <a:t>VA DOCTOR, FIVE				11/06/08</a:t>
              </a:r>
            </a:p>
            <a:p>
              <a:pPr marL="457200" indent="-457200" fontAlgn="auto">
                <a:spcBef>
                  <a:spcPts val="0"/>
                </a:spcBef>
                <a:spcAft>
                  <a:spcPts val="0"/>
                </a:spcAft>
                <a:buFont typeface="+mj-lt"/>
                <a:buAutoNum type="arabicPeriod"/>
                <a:defRPr/>
              </a:pPr>
              <a:r>
                <a:rPr lang="en-US" sz="2400" dirty="0">
                  <a:latin typeface="+mn-lt"/>
                </a:rPr>
                <a:t>VA DOCTOR, SIX				10/17/08</a:t>
              </a:r>
            </a:p>
            <a:p>
              <a:pPr marL="457200" indent="-457200" fontAlgn="auto">
                <a:spcBef>
                  <a:spcPts val="0"/>
                </a:spcBef>
                <a:spcAft>
                  <a:spcPts val="0"/>
                </a:spcAft>
                <a:buFont typeface="+mj-lt"/>
                <a:buAutoNum type="arabicPeriod"/>
                <a:defRPr/>
              </a:pPr>
              <a:r>
                <a:rPr lang="en-US" sz="2400" dirty="0">
                  <a:latin typeface="+mn-lt"/>
                </a:rPr>
                <a:t>VA DOCTOR, SEVEN			07/12/08</a:t>
              </a:r>
            </a:p>
            <a:p>
              <a:pPr marL="457200" indent="-457200" fontAlgn="auto">
                <a:spcBef>
                  <a:spcPts val="0"/>
                </a:spcBef>
                <a:spcAft>
                  <a:spcPts val="0"/>
                </a:spcAft>
                <a:buFont typeface="+mj-lt"/>
                <a:buAutoNum type="arabicPeriod"/>
                <a:defRPr/>
              </a:pPr>
              <a:r>
                <a:rPr lang="en-US" sz="2400" dirty="0">
                  <a:latin typeface="+mn-lt"/>
                </a:rPr>
                <a:t>VA DOCTOR, EIGHT			06/13/13</a:t>
              </a:r>
            </a:p>
            <a:p>
              <a:pPr marL="457200" indent="-457200" fontAlgn="auto">
                <a:spcBef>
                  <a:spcPts val="0"/>
                </a:spcBef>
                <a:spcAft>
                  <a:spcPts val="0"/>
                </a:spcAft>
                <a:buFont typeface="+mj-lt"/>
                <a:buAutoNum type="arabicPeriod"/>
                <a:defRPr/>
              </a:pPr>
              <a:endParaRPr lang="en-US" sz="2400" dirty="0">
                <a:latin typeface="+mn-lt"/>
              </a:endParaRPr>
            </a:p>
            <a:p>
              <a:pPr marL="342900" indent="-342900" fontAlgn="auto">
                <a:spcBef>
                  <a:spcPts val="0"/>
                </a:spcBef>
                <a:spcAft>
                  <a:spcPts val="0"/>
                </a:spcAft>
                <a:buFont typeface="+mj-lt"/>
                <a:buAutoNum type="arabicPeriod"/>
                <a:defRPr/>
              </a:pPr>
              <a:endParaRPr lang="en-US" dirty="0">
                <a:latin typeface="+mn-lt"/>
              </a:endParaRPr>
            </a:p>
            <a:p>
              <a:pPr fontAlgn="auto">
                <a:spcBef>
                  <a:spcPts val="0"/>
                </a:spcBef>
                <a:spcAft>
                  <a:spcPts val="0"/>
                </a:spcAft>
                <a:defRPr/>
              </a:pPr>
              <a:r>
                <a:rPr lang="en-US" dirty="0">
                  <a:latin typeface="+mn-lt"/>
                </a:rPr>
                <a:t>         </a:t>
              </a:r>
              <a:r>
                <a:rPr lang="en-US" sz="2400" dirty="0">
                  <a:latin typeface="+mn-lt"/>
                </a:rPr>
                <a:t>Add		Remove	 	Change View</a:t>
              </a:r>
            </a:p>
            <a:p>
              <a:pPr fontAlgn="auto">
                <a:spcBef>
                  <a:spcPts val="0"/>
                </a:spcBef>
                <a:spcAft>
                  <a:spcPts val="0"/>
                </a:spcAft>
                <a:defRPr/>
              </a:pPr>
              <a:r>
                <a:rPr lang="en-US" sz="2400" dirty="0">
                  <a:latin typeface="+mn-lt"/>
                </a:rPr>
                <a:t>       Edit		Schedule Changes	Quit	</a:t>
              </a:r>
            </a:p>
          </p:txBody>
        </p:sp>
        <p:sp>
          <p:nvSpPr>
            <p:cNvPr id="92169" name="TextBox 9" descr="          + Next Screen        - Prev Screen       ?? More Actions&#10;"/>
            <p:cNvSpPr txBox="1">
              <a:spLocks/>
            </p:cNvSpPr>
            <p:nvPr/>
          </p:nvSpPr>
          <p:spPr bwMode="auto">
            <a:xfrm>
              <a:off x="15240" y="5638800"/>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 Next Screen        - </a:t>
              </a:r>
              <a:r>
                <a:rPr lang="en-US" sz="2400" dirty="0" err="1">
                  <a:solidFill>
                    <a:srgbClr val="01035B"/>
                  </a:solidFill>
                  <a:latin typeface="Calibri" pitchFamily="34" charset="0"/>
                </a:rPr>
                <a:t>Prev</a:t>
              </a:r>
              <a:r>
                <a:rPr lang="en-US" sz="2400" dirty="0">
                  <a:solidFill>
                    <a:srgbClr val="01035B"/>
                  </a:solidFill>
                  <a:latin typeface="Calibri" pitchFamily="34" charset="0"/>
                </a:rPr>
                <a:t> Screen       ?? More Actions</a:t>
              </a:r>
            </a:p>
          </p:txBody>
        </p:sp>
        <p:sp>
          <p:nvSpPr>
            <p:cNvPr id="92167" name="TextBox 7" descr="Member    Effective Expires"/>
            <p:cNvSpPr txBox="1">
              <a:spLocks/>
            </p:cNvSpPr>
            <p:nvPr/>
          </p:nvSpPr>
          <p:spPr bwMode="auto">
            <a:xfrm>
              <a:off x="15240" y="2094781"/>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            Member				Effective	Expires</a:t>
              </a:r>
            </a:p>
          </p:txBody>
        </p:sp>
        <p:sp>
          <p:nvSpPr>
            <p:cNvPr id="92168" name="TextBox 8" descr="Current User Classes    Jul 31,203@14:44:22              Page:    1 of 2&#10;"/>
            <p:cNvSpPr txBox="1">
              <a:spLocks/>
            </p:cNvSpPr>
            <p:nvPr/>
          </p:nvSpPr>
          <p:spPr bwMode="auto">
            <a:xfrm>
              <a:off x="15240" y="1463071"/>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solidFill>
                    <a:srgbClr val="01035B"/>
                  </a:solidFill>
                  <a:latin typeface="Calibri" pitchFamily="34" charset="0"/>
                </a:rPr>
                <a:t>Current User Classes	   Jul 31,203@14:44:22	             Page:    1 of 2</a:t>
              </a:r>
            </a:p>
          </p:txBody>
        </p:sp>
      </p:grpSp>
      <p:sp>
        <p:nvSpPr>
          <p:cNvPr id="4" name="Rectangle 3" descr="List Membership by Clas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List Membership by Class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Standardized &#10;Integration&#10;Data Capture Flexibility &#10; Links &#10;Improved management of Documents.  &#10;All items point to center, &#10;TIU has a file structure called the Document Definition Hierarchy for defining elements and parameters of a document. It allows: &#10;Inheritance of document characteristics, such as signing, cosigning, visit linkage&#10;Site definition of document characteristics&#10;Shared components&#10;Ownership (personal or class) of document definitions&#10;Boilerplate text functionality&#10;Interdisciplinary Note functionality.&#10;Embedded “Object” functionality which can extract data from other VISTA packages and insert it into boilerplate tex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Select User Class option screen: DOCUMENT DEFINITION, USER CLASS,  and USER RO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349375"/>
            <a:ext cx="9583738" cy="4975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descr="Manage Business Rules&#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Manage Business Rules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1"/>
          <p:cNvGrpSpPr>
            <a:grpSpLocks/>
          </p:cNvGrpSpPr>
          <p:nvPr/>
        </p:nvGrpSpPr>
        <p:grpSpPr bwMode="auto">
          <a:xfrm>
            <a:off x="-15875" y="30163"/>
            <a:ext cx="9147175" cy="6894512"/>
            <a:chOff x="-15240" y="30481"/>
            <a:chExt cx="9147048" cy="6894195"/>
          </a:xfrm>
        </p:grpSpPr>
        <p:sp>
          <p:nvSpPr>
            <p:cNvPr id="4" name="TextBox 3" descr="&#10;                 List Business Rules by DOCUMENT DEFINITION       1 Rule&#10;for TITLE CHART CHECK NOTE&#10; &#10;An UNSIGNED (TITLE) CHART CHECK NOTE may BE AMENDED&#10; by a NURSE&#10;&#10;&#10;&#10;&#10;&#10; &#10;&#10; &#10; Find   Edit Rule  Change View&#10; Add Rule  Delete Rule  Quit&#10;Select Action:  Quit//&#10;"/>
            <p:cNvSpPr txBox="1"/>
            <p:nvPr/>
          </p:nvSpPr>
          <p:spPr>
            <a:xfrm>
              <a:off x="30389" y="30481"/>
              <a:ext cx="9086179" cy="6894195"/>
            </a:xfrm>
            <a:prstGeom prst="rect">
              <a:avLst/>
            </a:prstGeom>
            <a:solidFill>
              <a:srgbClr val="01035B"/>
            </a:solidFill>
            <a:effectLst>
              <a:glow rad="228600">
                <a:schemeClr val="accent3">
                  <a:satMod val="175000"/>
                  <a:alpha val="40000"/>
                </a:schemeClr>
              </a:glow>
            </a:effectLst>
          </p:spPr>
          <p:txBody>
            <a:bodyPr>
              <a:spAutoFit/>
            </a:bodyPr>
            <a:lstStyle/>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List Business Rules by DOCUMENT DEFINITION       1 Rule</a:t>
              </a:r>
            </a:p>
            <a:p>
              <a:pPr algn="ctr" fontAlgn="auto">
                <a:spcBef>
                  <a:spcPts val="0"/>
                </a:spcBef>
                <a:spcAft>
                  <a:spcPts val="0"/>
                </a:spcAft>
                <a:defRPr/>
              </a:pPr>
              <a:r>
                <a:rPr lang="en-US" sz="2600" dirty="0">
                  <a:latin typeface="+mn-lt"/>
                </a:rPr>
                <a:t>for TITLE CHART CHECK NOTE</a:t>
              </a:r>
            </a:p>
            <a:p>
              <a:pPr fontAlgn="auto">
                <a:spcBef>
                  <a:spcPts val="0"/>
                </a:spcBef>
                <a:spcAft>
                  <a:spcPts val="0"/>
                </a:spcAft>
                <a:defRPr/>
              </a:pPr>
              <a:r>
                <a:rPr lang="en-US" sz="2600" dirty="0">
                  <a:latin typeface="+mn-lt"/>
                </a:rPr>
                <a:t>	</a:t>
              </a:r>
            </a:p>
            <a:p>
              <a:pPr marL="514350" indent="-514350" fontAlgn="auto">
                <a:spcBef>
                  <a:spcPts val="0"/>
                </a:spcBef>
                <a:spcAft>
                  <a:spcPts val="0"/>
                </a:spcAft>
                <a:buFont typeface="+mj-lt"/>
                <a:buAutoNum type="arabicPeriod"/>
                <a:defRPr/>
              </a:pPr>
              <a:r>
                <a:rPr lang="en-US" sz="2600" dirty="0">
                  <a:latin typeface="+mn-lt"/>
                </a:rPr>
                <a:t>An UNSIGNED (TITLE) CHART CHECK NOTE may BE AMENDED</a:t>
              </a:r>
            </a:p>
            <a:p>
              <a:pPr lvl="1" fontAlgn="auto">
                <a:spcBef>
                  <a:spcPts val="0"/>
                </a:spcBef>
                <a:spcAft>
                  <a:spcPts val="0"/>
                </a:spcAft>
                <a:defRPr/>
              </a:pPr>
              <a:r>
                <a:rPr lang="en-US" sz="2600" dirty="0">
                  <a:latin typeface="+mn-lt"/>
                </a:rPr>
                <a:t>	by a NURSE</a:t>
              </a:r>
            </a:p>
            <a:p>
              <a:pPr algn="ctr" fontAlgn="auto">
                <a:spcBef>
                  <a:spcPts val="0"/>
                </a:spcBef>
                <a:spcAft>
                  <a:spcPts val="0"/>
                </a:spcAft>
                <a:defRPr/>
              </a:pPr>
              <a:endParaRPr lang="en-US" sz="2600" dirty="0">
                <a:latin typeface="+mn-lt"/>
              </a:endParaRPr>
            </a:p>
            <a:p>
              <a:pPr algn="ct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a:t>
              </a:r>
            </a:p>
            <a:p>
              <a:pPr fontAlgn="auto">
                <a:spcBef>
                  <a:spcPts val="0"/>
                </a:spcBef>
                <a:spcAft>
                  <a:spcPts val="0"/>
                </a:spcAft>
                <a:defRPr/>
              </a:pPr>
              <a:endParaRPr lang="en-US" sz="2600" dirty="0">
                <a:latin typeface="+mn-lt"/>
              </a:endParaRPr>
            </a:p>
            <a:p>
              <a:pPr fontAlgn="auto">
                <a:spcBef>
                  <a:spcPts val="0"/>
                </a:spcBef>
                <a:spcAft>
                  <a:spcPts val="0"/>
                </a:spcAft>
                <a:defRPr/>
              </a:pPr>
              <a:r>
                <a:rPr lang="en-US" sz="2600" dirty="0">
                  <a:latin typeface="+mn-lt"/>
                </a:rPr>
                <a:t>	</a:t>
              </a:r>
            </a:p>
            <a:p>
              <a:pPr fontAlgn="auto">
                <a:spcBef>
                  <a:spcPts val="0"/>
                </a:spcBef>
                <a:spcAft>
                  <a:spcPts val="0"/>
                </a:spcAft>
                <a:defRPr/>
              </a:pPr>
              <a:r>
                <a:rPr lang="en-US" sz="2600" dirty="0">
                  <a:latin typeface="+mn-lt"/>
                </a:rPr>
                <a:t>	Find			Edit Rule		Change View</a:t>
              </a:r>
            </a:p>
            <a:p>
              <a:pPr fontAlgn="auto">
                <a:spcBef>
                  <a:spcPts val="0"/>
                </a:spcBef>
                <a:spcAft>
                  <a:spcPts val="0"/>
                </a:spcAft>
                <a:defRPr/>
              </a:pPr>
              <a:r>
                <a:rPr lang="en-US" sz="2600" dirty="0">
                  <a:latin typeface="+mn-lt"/>
                </a:rPr>
                <a:t>	Add Rule		Delete Rule		Quit</a:t>
              </a:r>
            </a:p>
            <a:p>
              <a:pPr fontAlgn="auto">
                <a:spcBef>
                  <a:spcPts val="0"/>
                </a:spcBef>
                <a:spcAft>
                  <a:spcPts val="0"/>
                </a:spcAft>
                <a:defRPr/>
              </a:pPr>
              <a:r>
                <a:rPr lang="en-US" sz="2600" dirty="0">
                  <a:latin typeface="+mn-lt"/>
                </a:rPr>
                <a:t>Select Action:  Quit//</a:t>
              </a:r>
            </a:p>
          </p:txBody>
        </p:sp>
        <p:sp>
          <p:nvSpPr>
            <p:cNvPr id="94216" name="TextBox 6" descr="** Item 1 Added**&#10;"/>
            <p:cNvSpPr txBox="1">
              <a:spLocks noChangeArrowheads="1"/>
            </p:cNvSpPr>
            <p:nvPr/>
          </p:nvSpPr>
          <p:spPr bwMode="auto">
            <a:xfrm>
              <a:off x="15240" y="5334000"/>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r>
                <a:rPr lang="en-US" sz="2600" dirty="0">
                  <a:solidFill>
                    <a:srgbClr val="01035B"/>
                  </a:solidFill>
                  <a:latin typeface="Calibri" pitchFamily="34" charset="0"/>
                </a:rPr>
                <a:t>** Item 1 Added**</a:t>
              </a:r>
            </a:p>
          </p:txBody>
        </p:sp>
        <p:sp>
          <p:nvSpPr>
            <p:cNvPr id="94215" name="TextBox 5" descr="blank"/>
            <p:cNvSpPr txBox="1">
              <a:spLocks/>
            </p:cNvSpPr>
            <p:nvPr/>
          </p:nvSpPr>
          <p:spPr bwMode="auto">
            <a:xfrm>
              <a:off x="-15240" y="1236842"/>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600">
                <a:solidFill>
                  <a:srgbClr val="01035B"/>
                </a:solidFill>
                <a:latin typeface="Calibri" pitchFamily="34" charset="0"/>
              </a:endParaRPr>
            </a:p>
          </p:txBody>
        </p:sp>
        <p:sp>
          <p:nvSpPr>
            <p:cNvPr id="94214" name="TextBox 4" descr="ASU Rule Browser         Aug 23, 2013@11:41:06               Page 1 of 1&#10;"/>
            <p:cNvSpPr txBox="1">
              <a:spLocks/>
            </p:cNvSpPr>
            <p:nvPr/>
          </p:nvSpPr>
          <p:spPr bwMode="auto">
            <a:xfrm>
              <a:off x="0" y="60960"/>
              <a:ext cx="9116568" cy="320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600" dirty="0">
                  <a:solidFill>
                    <a:srgbClr val="01035B"/>
                  </a:solidFill>
                  <a:latin typeface="Calibri" pitchFamily="34" charset="0"/>
                </a:rPr>
                <a:t>ASU Rule Browser         Aug 23, 2013@11:41:06	              Page 1 of 1</a:t>
              </a:r>
            </a:p>
          </p:txBody>
        </p: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descr="ASU is an application that allows sites to associate users with user classes, allowing them to specify the level of authorization needed to sign or order specific document types.&#10;&#10;A True&#10;B False&#10;"/>
          <p:cNvSpPr>
            <a:spLocks noChangeArrowheads="1"/>
          </p:cNvSpPr>
          <p:nvPr/>
        </p:nvSpPr>
        <p:spPr bwMode="auto">
          <a:xfrm>
            <a:off x="457200" y="1414463"/>
            <a:ext cx="8153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800" dirty="0">
                <a:latin typeface="Calibri" pitchFamily="34" charset="0"/>
              </a:rPr>
              <a:t>ASU is an application that allows sites to associate users with user classes, allowing them to specify the level of authorization needed to sign or order specific document types.</a:t>
            </a:r>
          </a:p>
          <a:p>
            <a:endParaRPr lang="en-US" sz="3800" dirty="0">
              <a:latin typeface="Calibri" pitchFamily="34" charset="0"/>
            </a:endParaRPr>
          </a:p>
          <a:p>
            <a:pPr marL="1200150" lvl="1" indent="-742950">
              <a:buFont typeface="Calibri" pitchFamily="34" charset="0"/>
              <a:buAutoNum type="alphaUcPeriod"/>
            </a:pPr>
            <a:r>
              <a:rPr lang="en-US" sz="3600" dirty="0">
                <a:latin typeface="Calibri" pitchFamily="34" charset="0"/>
              </a:rPr>
              <a:t>True</a:t>
            </a:r>
          </a:p>
          <a:p>
            <a:pPr marL="1200150" lvl="1" indent="-742950">
              <a:buFont typeface="Calibri" pitchFamily="34" charset="0"/>
              <a:buAutoNum type="alphaUcPeriod"/>
            </a:pPr>
            <a:r>
              <a:rPr lang="en-US" sz="3600" dirty="0">
                <a:latin typeface="Calibri" pitchFamily="34" charset="0"/>
              </a:rPr>
              <a:t>False</a:t>
            </a:r>
          </a:p>
        </p:txBody>
      </p:sp>
      <p:sp>
        <p:nvSpPr>
          <p:cNvPr id="95235" name="Title 3"/>
          <p:cNvSpPr>
            <a:spLocks noGrp="1"/>
          </p:cNvSpPr>
          <p:nvPr>
            <p:ph type="title"/>
          </p:nvPr>
        </p:nvSpPr>
        <p:spPr>
          <a:xfrm>
            <a:off x="914400" y="228600"/>
            <a:ext cx="8229600" cy="1143000"/>
          </a:xfrm>
        </p:spPr>
        <p:txBody>
          <a:bodyPr/>
          <a:lstStyle/>
          <a:p>
            <a:pPr eaLnBrk="1" hangingPunct="1"/>
            <a:r>
              <a:rPr lang="en-US" dirty="0" smtClean="0"/>
              <a:t>Poll Question</a:t>
            </a:r>
          </a:p>
        </p:txBody>
      </p:sp>
      <p:pic>
        <p:nvPicPr>
          <p:cNvPr id="95234" name="Picture 3" descr="image of My VeHU Campus blue polling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76238597"/>
              </p:ext>
            </p:extLst>
          </p:nvPr>
        </p:nvGraphicFramePr>
        <p:xfrm>
          <a:off x="152400" y="990600"/>
          <a:ext cx="8839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descr="TIU and ASU Relationship&#10;"/>
          <p:cNvSpPr/>
          <p:nvPr/>
        </p:nvSpPr>
        <p:spPr>
          <a:xfrm>
            <a:off x="0" y="152400"/>
            <a:ext cx="9144000" cy="923330"/>
          </a:xfrm>
          <a:prstGeom prst="rect">
            <a:avLst/>
          </a:prstGeom>
        </p:spPr>
        <p:txBody>
          <a:bodyPr>
            <a:spAutoFit/>
          </a:bodyPr>
          <a:lstStyle/>
          <a:p>
            <a:pPr algn="ctr" fontAlgn="auto">
              <a:spcBef>
                <a:spcPts val="0"/>
              </a:spcBef>
              <a:spcAft>
                <a:spcPts val="0"/>
              </a:spcAft>
              <a:defRPr/>
            </a:pPr>
            <a:r>
              <a:rPr lang="en-US" sz="5400" dirty="0">
                <a:effectLst/>
                <a:latin typeface="+mj-lt"/>
                <a:ea typeface="+mj-ea"/>
                <a:cs typeface="+mj-cs"/>
              </a:rPr>
              <a:t>TIU and ASU Relationship</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428999"/>
            <a:ext cx="4267200" cy="2819401"/>
          </a:xfrm>
        </p:spPr>
        <p:txBody>
          <a:bodyPr>
            <a:normAutofit/>
          </a:bodyPr>
          <a:lstStyle/>
          <a:p>
            <a:pPr marL="1200150" lvl="1" indent="-742950">
              <a:buFont typeface="+mj-lt"/>
              <a:buAutoNum type="alphaUcPeriod"/>
            </a:pPr>
            <a:r>
              <a:rPr lang="en-US" dirty="0" smtClean="0"/>
              <a:t>True</a:t>
            </a:r>
          </a:p>
          <a:p>
            <a:pPr marL="1200150" lvl="1" indent="-742950">
              <a:buFont typeface="+mj-lt"/>
              <a:buAutoNum type="alphaUcPeriod"/>
            </a:pPr>
            <a:r>
              <a:rPr lang="en-US" dirty="0" smtClean="0"/>
              <a:t>False</a:t>
            </a:r>
            <a:endParaRPr lang="en-US" dirty="0"/>
          </a:p>
        </p:txBody>
      </p:sp>
      <p:sp>
        <p:nvSpPr>
          <p:cNvPr id="3" name="Rectangle 2" descr="ASU is an application that allows sites to associate users with user classes, allowing them to specify the level of authorization needed to sign or order specific document types.&#10;"/>
          <p:cNvSpPr/>
          <p:nvPr/>
        </p:nvSpPr>
        <p:spPr>
          <a:xfrm>
            <a:off x="457200" y="1414790"/>
            <a:ext cx="8153400" cy="1815882"/>
          </a:xfrm>
          <a:prstGeom prst="rect">
            <a:avLst/>
          </a:prstGeom>
        </p:spPr>
        <p:txBody>
          <a:bodyPr wrap="square">
            <a:spAutoFit/>
          </a:bodyPr>
          <a:lstStyle/>
          <a:p>
            <a:pPr algn="ctr"/>
            <a:r>
              <a:rPr lang="en-US" sz="2800" dirty="0"/>
              <a:t>ASU is an application that allows sites to associate users with user classes, allowing them to specify the level of authorization needed to sign or order specific document types.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5535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428999"/>
            <a:ext cx="4267200" cy="2819401"/>
          </a:xfrm>
        </p:spPr>
        <p:txBody>
          <a:bodyPr>
            <a:normAutofit/>
          </a:bodyPr>
          <a:lstStyle/>
          <a:p>
            <a:pPr marL="1200150" lvl="1" indent="-742950">
              <a:buFont typeface="+mj-lt"/>
              <a:buAutoNum type="alphaUcPeriod"/>
            </a:pPr>
            <a:r>
              <a:rPr lang="en-US" dirty="0" smtClean="0"/>
              <a:t>True</a:t>
            </a:r>
          </a:p>
          <a:p>
            <a:pPr marL="1200150" lvl="1" indent="-742950">
              <a:buFont typeface="+mj-lt"/>
              <a:buAutoNum type="alphaUcPeriod"/>
            </a:pPr>
            <a:r>
              <a:rPr lang="en-US" dirty="0" smtClean="0"/>
              <a:t>False</a:t>
            </a:r>
            <a:endParaRPr lang="en-US" dirty="0"/>
          </a:p>
        </p:txBody>
      </p:sp>
      <p:sp>
        <p:nvSpPr>
          <p:cNvPr id="3" name="Rectangle 2" descr="ASU is an application that allows sites to associate users with user classes, allowing them to specify the level of authorization needed to sign or order specific document types.&#10;"/>
          <p:cNvSpPr/>
          <p:nvPr/>
        </p:nvSpPr>
        <p:spPr>
          <a:xfrm>
            <a:off x="457200" y="1414790"/>
            <a:ext cx="8153400" cy="1815882"/>
          </a:xfrm>
          <a:prstGeom prst="rect">
            <a:avLst/>
          </a:prstGeom>
        </p:spPr>
        <p:txBody>
          <a:bodyPr wrap="square">
            <a:spAutoFit/>
          </a:bodyPr>
          <a:lstStyle/>
          <a:p>
            <a:pPr algn="ctr"/>
            <a:r>
              <a:rPr lang="en-US" sz="2800" dirty="0"/>
              <a:t>ASU is an application that allows sites to associate users with user classes, allowing them to specify the level of authorization needed to sign or order specific document types.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4220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itle 1"/>
          <p:cNvSpPr>
            <a:spLocks noGrp="1"/>
          </p:cNvSpPr>
          <p:nvPr>
            <p:ph type="title"/>
          </p:nvPr>
        </p:nvSpPr>
        <p:spPr>
          <a:xfrm>
            <a:off x="1447800" y="2133600"/>
            <a:ext cx="8229600" cy="1143000"/>
          </a:xfrm>
        </p:spPr>
        <p:txBody>
          <a:bodyPr/>
          <a:lstStyle/>
          <a:p>
            <a:pPr eaLnBrk="1" hangingPunct="1"/>
            <a:r>
              <a:rPr lang="en-US" dirty="0" smtClean="0"/>
              <a:t>Ask the Presenter</a:t>
            </a:r>
          </a:p>
        </p:txBody>
      </p:sp>
      <p:pic>
        <p:nvPicPr>
          <p:cNvPr id="98307" name="Picture 4" descr="Image of the My VeHU Campus &quot;Ask The Presenter&quot; Ic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Choose&#10;Text&#10;Design"/>
          <p:cNvGraphicFramePr>
            <a:graphicFrameLocks noGrp="1"/>
          </p:cNvGraphicFramePr>
          <p:nvPr>
            <p:ph idx="1"/>
            <p:extLst>
              <p:ext uri="{D42A27DB-BD31-4B8C-83A1-F6EECF244321}">
                <p14:modId xmlns:p14="http://schemas.microsoft.com/office/powerpoint/2010/main" val="3296186428"/>
              </p:ext>
            </p:extLst>
          </p:nvPr>
        </p:nvGraphicFramePr>
        <p:xfrm>
          <a:off x="152400" y="16764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457200" y="76200"/>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5400" dirty="0" smtClean="0">
                <a:effectLst>
                  <a:outerShdw blurRad="63500" sx="102000" sy="102000" algn="ctr" rotWithShape="0">
                    <a:prstClr val="black">
                      <a:alpha val="40000"/>
                    </a:prstClr>
                  </a:outerShdw>
                </a:effectLst>
              </a:rPr>
              <a:t>Four Major Users of TIU</a:t>
            </a:r>
            <a:endParaRPr lang="en-US" sz="5400" dirty="0">
              <a:effectLst>
                <a:outerShdw blurRad="63500" sx="102000" sy="102000" algn="ctr" rotWithShape="0">
                  <a:prstClr val="black">
                    <a:alpha val="40000"/>
                  </a:prst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4F8D5ADAC7B04298C4AC648AD16295" ma:contentTypeVersion="0" ma:contentTypeDescription="Create a new document." ma:contentTypeScope="" ma:versionID="b8d4a23e1aa1b24993bf36dbce82ee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462AB-C4CC-402B-BA4C-FC4C638C9B69}">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s>
</ds:datastoreItem>
</file>

<file path=customXml/itemProps2.xml><?xml version="1.0" encoding="utf-8"?>
<ds:datastoreItem xmlns:ds="http://schemas.openxmlformats.org/officeDocument/2006/customXml" ds:itemID="{25A0A930-398B-4647-81F2-3A15C176A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5F477EB-152E-45BD-A08C-9E44C91124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6600</TotalTime>
  <Words>7076</Words>
  <Application>Microsoft Office PowerPoint</Application>
  <PresentationFormat>On-screen Show (4:3)</PresentationFormat>
  <Paragraphs>1057</Paragraphs>
  <Slides>86</Slides>
  <Notes>86</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1_Office Theme</vt:lpstr>
      <vt:lpstr>Back to Basics: TIU/ASU</vt:lpstr>
      <vt:lpstr>Objectives</vt:lpstr>
      <vt:lpstr>Poll Question</vt:lpstr>
      <vt:lpstr>Target Audience</vt:lpstr>
      <vt:lpstr>Poll Results</vt:lpstr>
      <vt:lpstr>Poll Results</vt:lpstr>
      <vt:lpstr>What is TIU and        Why Do We Need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Poll Results</vt:lpstr>
      <vt:lpstr>Poll Results</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TIU/ASU</dc:title>
  <dc:creator>VHA OIA Training Strategy</dc:creator>
  <cp:keywords>TIU, ASU, CAC, User Class, Alert Tools, Document Definitons</cp:keywords>
  <cp:lastModifiedBy>Kimberly J Lyons</cp:lastModifiedBy>
  <cp:revision>283</cp:revision>
  <cp:lastPrinted>2013-08-22T19:58:56Z</cp:lastPrinted>
  <dcterms:created xsi:type="dcterms:W3CDTF">2012-09-17T16:29:14Z</dcterms:created>
  <dcterms:modified xsi:type="dcterms:W3CDTF">2013-09-24T15:32:37Z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0x010100854F8D5ADAC7B04298C4AC648AD16295</vt:lpwstr>
  </property>
</Properties>
</file>