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7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8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0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0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1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1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2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2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26.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27.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2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6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72.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73.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174.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88.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189.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190.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17.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218.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219.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220.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221.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233.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4254" r:id="rId6"/>
    <p:sldMasterId id="2147484590" r:id="rId7"/>
    <p:sldMasterId id="2147484604" r:id="rId8"/>
  </p:sldMasterIdLst>
  <p:notesMasterIdLst>
    <p:notesMasterId r:id="rId265"/>
  </p:notesMasterIdLst>
  <p:handoutMasterIdLst>
    <p:handoutMasterId r:id="rId266"/>
  </p:handoutMasterIdLst>
  <p:sldIdLst>
    <p:sldId id="258" r:id="rId9"/>
    <p:sldId id="365" r:id="rId10"/>
    <p:sldId id="826" r:id="rId11"/>
    <p:sldId id="764" r:id="rId12"/>
    <p:sldId id="616" r:id="rId13"/>
    <p:sldId id="765" r:id="rId14"/>
    <p:sldId id="862" r:id="rId15"/>
    <p:sldId id="617" r:id="rId16"/>
    <p:sldId id="766" r:id="rId17"/>
    <p:sldId id="767" r:id="rId18"/>
    <p:sldId id="618" r:id="rId19"/>
    <p:sldId id="619" r:id="rId20"/>
    <p:sldId id="620" r:id="rId21"/>
    <p:sldId id="621" r:id="rId22"/>
    <p:sldId id="622" r:id="rId23"/>
    <p:sldId id="623" r:id="rId24"/>
    <p:sldId id="768" r:id="rId25"/>
    <p:sldId id="770" r:id="rId26"/>
    <p:sldId id="769" r:id="rId27"/>
    <p:sldId id="801" r:id="rId28"/>
    <p:sldId id="859" r:id="rId29"/>
    <p:sldId id="860" r:id="rId30"/>
    <p:sldId id="625" r:id="rId31"/>
    <p:sldId id="626" r:id="rId32"/>
    <p:sldId id="627" r:id="rId33"/>
    <p:sldId id="771" r:id="rId34"/>
    <p:sldId id="628" r:id="rId35"/>
    <p:sldId id="629" r:id="rId36"/>
    <p:sldId id="772" r:id="rId37"/>
    <p:sldId id="630" r:id="rId38"/>
    <p:sldId id="631" r:id="rId39"/>
    <p:sldId id="632" r:id="rId40"/>
    <p:sldId id="633" r:id="rId41"/>
    <p:sldId id="634" r:id="rId42"/>
    <p:sldId id="804" r:id="rId43"/>
    <p:sldId id="805" r:id="rId44"/>
    <p:sldId id="806" r:id="rId45"/>
    <p:sldId id="641" r:id="rId46"/>
    <p:sldId id="773" r:id="rId47"/>
    <p:sldId id="642" r:id="rId48"/>
    <p:sldId id="775" r:id="rId49"/>
    <p:sldId id="834" r:id="rId50"/>
    <p:sldId id="835" r:id="rId51"/>
    <p:sldId id="836" r:id="rId52"/>
    <p:sldId id="774" r:id="rId53"/>
    <p:sldId id="643" r:id="rId54"/>
    <p:sldId id="776" r:id="rId55"/>
    <p:sldId id="644" r:id="rId56"/>
    <p:sldId id="645" r:id="rId57"/>
    <p:sldId id="831" r:id="rId58"/>
    <p:sldId id="838" r:id="rId59"/>
    <p:sldId id="839" r:id="rId60"/>
    <p:sldId id="840" r:id="rId61"/>
    <p:sldId id="842" r:id="rId62"/>
    <p:sldId id="843" r:id="rId63"/>
    <p:sldId id="845" r:id="rId64"/>
    <p:sldId id="837" r:id="rId65"/>
    <p:sldId id="648" r:id="rId66"/>
    <p:sldId id="649" r:id="rId67"/>
    <p:sldId id="522" r:id="rId68"/>
    <p:sldId id="651" r:id="rId69"/>
    <p:sldId id="635" r:id="rId70"/>
    <p:sldId id="778" r:id="rId71"/>
    <p:sldId id="777" r:id="rId72"/>
    <p:sldId id="636" r:id="rId73"/>
    <p:sldId id="637" r:id="rId74"/>
    <p:sldId id="638" r:id="rId75"/>
    <p:sldId id="639" r:id="rId76"/>
    <p:sldId id="781" r:id="rId77"/>
    <p:sldId id="780" r:id="rId78"/>
    <p:sldId id="779" r:id="rId79"/>
    <p:sldId id="640" r:id="rId80"/>
    <p:sldId id="281" r:id="rId81"/>
    <p:sldId id="652" r:id="rId82"/>
    <p:sldId id="418" r:id="rId83"/>
    <p:sldId id="654" r:id="rId84"/>
    <p:sldId id="782" r:id="rId85"/>
    <p:sldId id="653" r:id="rId86"/>
    <p:sldId id="655" r:id="rId87"/>
    <p:sldId id="662" r:id="rId88"/>
    <p:sldId id="657" r:id="rId89"/>
    <p:sldId id="658" r:id="rId90"/>
    <p:sldId id="659" r:id="rId91"/>
    <p:sldId id="285" r:id="rId92"/>
    <p:sldId id="436" r:id="rId93"/>
    <p:sldId id="437" r:id="rId94"/>
    <p:sldId id="441" r:id="rId95"/>
    <p:sldId id="440" r:id="rId96"/>
    <p:sldId id="439" r:id="rId97"/>
    <p:sldId id="442" r:id="rId98"/>
    <p:sldId id="448" r:id="rId99"/>
    <p:sldId id="858" r:id="rId100"/>
    <p:sldId id="449" r:id="rId101"/>
    <p:sldId id="447" r:id="rId102"/>
    <p:sldId id="450" r:id="rId103"/>
    <p:sldId id="451" r:id="rId104"/>
    <p:sldId id="454" r:id="rId105"/>
    <p:sldId id="453" r:id="rId106"/>
    <p:sldId id="438" r:id="rId107"/>
    <p:sldId id="443" r:id="rId108"/>
    <p:sldId id="287" r:id="rId109"/>
    <p:sldId id="444" r:id="rId110"/>
    <p:sldId id="446" r:id="rId111"/>
    <p:sldId id="661" r:id="rId112"/>
    <p:sldId id="783" r:id="rId113"/>
    <p:sldId id="660" r:id="rId114"/>
    <p:sldId id="664" r:id="rId115"/>
    <p:sldId id="787" r:id="rId116"/>
    <p:sldId id="786" r:id="rId117"/>
    <p:sldId id="785" r:id="rId118"/>
    <p:sldId id="861" r:id="rId119"/>
    <p:sldId id="665" r:id="rId120"/>
    <p:sldId id="666" r:id="rId121"/>
    <p:sldId id="667" r:id="rId122"/>
    <p:sldId id="668" r:id="rId123"/>
    <p:sldId id="808" r:id="rId124"/>
    <p:sldId id="669" r:id="rId125"/>
    <p:sldId id="670" r:id="rId126"/>
    <p:sldId id="790" r:id="rId127"/>
    <p:sldId id="788" r:id="rId128"/>
    <p:sldId id="789" r:id="rId129"/>
    <p:sldId id="671" r:id="rId130"/>
    <p:sldId id="812" r:id="rId131"/>
    <p:sldId id="672" r:id="rId132"/>
    <p:sldId id="475" r:id="rId133"/>
    <p:sldId id="792" r:id="rId134"/>
    <p:sldId id="791" r:id="rId135"/>
    <p:sldId id="680" r:id="rId136"/>
    <p:sldId id="673" r:id="rId137"/>
    <p:sldId id="674" r:id="rId138"/>
    <p:sldId id="675" r:id="rId139"/>
    <p:sldId id="676" r:id="rId140"/>
    <p:sldId id="677" r:id="rId141"/>
    <p:sldId id="678" r:id="rId142"/>
    <p:sldId id="679" r:id="rId143"/>
    <p:sldId id="681" r:id="rId144"/>
    <p:sldId id="682" r:id="rId145"/>
    <p:sldId id="683" r:id="rId146"/>
    <p:sldId id="684" r:id="rId147"/>
    <p:sldId id="300" r:id="rId148"/>
    <p:sldId id="813" r:id="rId149"/>
    <p:sldId id="827" r:id="rId150"/>
    <p:sldId id="863" r:id="rId151"/>
    <p:sldId id="685" r:id="rId152"/>
    <p:sldId id="686" r:id="rId153"/>
    <p:sldId id="687" r:id="rId154"/>
    <p:sldId id="688" r:id="rId155"/>
    <p:sldId id="689" r:id="rId156"/>
    <p:sldId id="690" r:id="rId157"/>
    <p:sldId id="302" r:id="rId158"/>
    <p:sldId id="691" r:id="rId159"/>
    <p:sldId id="793" r:id="rId160"/>
    <p:sldId id="692" r:id="rId161"/>
    <p:sldId id="693" r:id="rId162"/>
    <p:sldId id="694" r:id="rId163"/>
    <p:sldId id="695" r:id="rId164"/>
    <p:sldId id="527" r:id="rId165"/>
    <p:sldId id="696" r:id="rId166"/>
    <p:sldId id="697" r:id="rId167"/>
    <p:sldId id="698" r:id="rId168"/>
    <p:sldId id="610" r:id="rId169"/>
    <p:sldId id="794" r:id="rId170"/>
    <p:sldId id="699" r:id="rId171"/>
    <p:sldId id="712" r:id="rId172"/>
    <p:sldId id="701" r:id="rId173"/>
    <p:sldId id="702" r:id="rId174"/>
    <p:sldId id="703" r:id="rId175"/>
    <p:sldId id="704" r:id="rId176"/>
    <p:sldId id="705" r:id="rId177"/>
    <p:sldId id="706" r:id="rId178"/>
    <p:sldId id="707" r:id="rId179"/>
    <p:sldId id="708" r:id="rId180"/>
    <p:sldId id="709" r:id="rId181"/>
    <p:sldId id="710" r:id="rId182"/>
    <p:sldId id="795" r:id="rId183"/>
    <p:sldId id="711" r:id="rId184"/>
    <p:sldId id="700" r:id="rId185"/>
    <p:sldId id="713" r:id="rId186"/>
    <p:sldId id="714" r:id="rId187"/>
    <p:sldId id="715" r:id="rId188"/>
    <p:sldId id="846" r:id="rId189"/>
    <p:sldId id="815" r:id="rId190"/>
    <p:sldId id="716" r:id="rId191"/>
    <p:sldId id="717" r:id="rId192"/>
    <p:sldId id="796" r:id="rId193"/>
    <p:sldId id="718" r:id="rId194"/>
    <p:sldId id="719" r:id="rId195"/>
    <p:sldId id="799" r:id="rId196"/>
    <p:sldId id="798" r:id="rId197"/>
    <p:sldId id="720" r:id="rId198"/>
    <p:sldId id="722" r:id="rId199"/>
    <p:sldId id="723" r:id="rId200"/>
    <p:sldId id="724" r:id="rId201"/>
    <p:sldId id="725" r:id="rId202"/>
    <p:sldId id="326" r:id="rId203"/>
    <p:sldId id="726" r:id="rId204"/>
    <p:sldId id="727" r:id="rId205"/>
    <p:sldId id="728" r:id="rId206"/>
    <p:sldId id="729" r:id="rId207"/>
    <p:sldId id="730" r:id="rId208"/>
    <p:sldId id="731" r:id="rId209"/>
    <p:sldId id="732" r:id="rId210"/>
    <p:sldId id="733" r:id="rId211"/>
    <p:sldId id="734" r:id="rId212"/>
    <p:sldId id="735" r:id="rId213"/>
    <p:sldId id="736" r:id="rId214"/>
    <p:sldId id="737" r:id="rId215"/>
    <p:sldId id="738" r:id="rId216"/>
    <p:sldId id="739" r:id="rId217"/>
    <p:sldId id="740" r:id="rId218"/>
    <p:sldId id="809" r:id="rId219"/>
    <p:sldId id="864" r:id="rId220"/>
    <p:sldId id="741" r:id="rId221"/>
    <p:sldId id="742" r:id="rId222"/>
    <p:sldId id="865" r:id="rId223"/>
    <p:sldId id="743" r:id="rId224"/>
    <p:sldId id="810" r:id="rId225"/>
    <p:sldId id="744" r:id="rId226"/>
    <p:sldId id="745" r:id="rId227"/>
    <p:sldId id="746" r:id="rId228"/>
    <p:sldId id="747" r:id="rId229"/>
    <p:sldId id="748" r:id="rId230"/>
    <p:sldId id="749" r:id="rId231"/>
    <p:sldId id="750" r:id="rId232"/>
    <p:sldId id="751" r:id="rId233"/>
    <p:sldId id="752" r:id="rId234"/>
    <p:sldId id="753" r:id="rId235"/>
    <p:sldId id="754" r:id="rId236"/>
    <p:sldId id="755" r:id="rId237"/>
    <p:sldId id="756" r:id="rId238"/>
    <p:sldId id="818" r:id="rId239"/>
    <p:sldId id="757" r:id="rId240"/>
    <p:sldId id="758" r:id="rId241"/>
    <p:sldId id="759" r:id="rId242"/>
    <p:sldId id="760" r:id="rId243"/>
    <p:sldId id="761" r:id="rId244"/>
    <p:sldId id="762" r:id="rId245"/>
    <p:sldId id="763" r:id="rId246"/>
    <p:sldId id="814" r:id="rId247"/>
    <p:sldId id="819" r:id="rId248"/>
    <p:sldId id="820" r:id="rId249"/>
    <p:sldId id="821" r:id="rId250"/>
    <p:sldId id="848" r:id="rId251"/>
    <p:sldId id="822" r:id="rId252"/>
    <p:sldId id="823" r:id="rId253"/>
    <p:sldId id="825" r:id="rId254"/>
    <p:sldId id="824" r:id="rId255"/>
    <p:sldId id="849" r:id="rId256"/>
    <p:sldId id="850" r:id="rId257"/>
    <p:sldId id="851" r:id="rId258"/>
    <p:sldId id="852" r:id="rId259"/>
    <p:sldId id="853" r:id="rId260"/>
    <p:sldId id="855" r:id="rId261"/>
    <p:sldId id="856" r:id="rId262"/>
    <p:sldId id="811" r:id="rId263"/>
    <p:sldId id="361" r:id="rId264"/>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322F"/>
    <a:srgbClr val="BF322F"/>
    <a:srgbClr val="D56509"/>
    <a:srgbClr val="5E782A"/>
    <a:srgbClr val="2F6BB3"/>
    <a:srgbClr val="695184"/>
    <a:srgbClr val="6B8830"/>
    <a:srgbClr val="2A5992"/>
    <a:srgbClr val="3571B9"/>
    <a:srgbClr val="789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02" autoAdjust="0"/>
    <p:restoredTop sz="92086" autoAdjust="0"/>
  </p:normalViewPr>
  <p:slideViewPr>
    <p:cSldViewPr>
      <p:cViewPr>
        <p:scale>
          <a:sx n="80" d="100"/>
          <a:sy n="8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slide" Target="slides/slide130.xml"/><Relationship Id="rId159" Type="http://schemas.openxmlformats.org/officeDocument/2006/relationships/slide" Target="slides/slide151.xml"/><Relationship Id="rId170" Type="http://schemas.openxmlformats.org/officeDocument/2006/relationships/slide" Target="slides/slide162.xml"/><Relationship Id="rId191" Type="http://schemas.openxmlformats.org/officeDocument/2006/relationships/slide" Target="slides/slide183.xml"/><Relationship Id="rId205" Type="http://schemas.openxmlformats.org/officeDocument/2006/relationships/slide" Target="slides/slide197.xml"/><Relationship Id="rId226" Type="http://schemas.openxmlformats.org/officeDocument/2006/relationships/slide" Target="slides/slide218.xml"/><Relationship Id="rId247" Type="http://schemas.openxmlformats.org/officeDocument/2006/relationships/slide" Target="slides/slide239.xml"/><Relationship Id="rId107" Type="http://schemas.openxmlformats.org/officeDocument/2006/relationships/slide" Target="slides/slide99.xml"/><Relationship Id="rId268" Type="http://schemas.openxmlformats.org/officeDocument/2006/relationships/viewProps" Target="viewProps.xml"/><Relationship Id="rId11" Type="http://schemas.openxmlformats.org/officeDocument/2006/relationships/slide" Target="slides/slide3.xml"/><Relationship Id="rId32" Type="http://schemas.openxmlformats.org/officeDocument/2006/relationships/slide" Target="slides/slide24.xml"/><Relationship Id="rId53" Type="http://schemas.openxmlformats.org/officeDocument/2006/relationships/slide" Target="slides/slide45.xml"/><Relationship Id="rId74" Type="http://schemas.openxmlformats.org/officeDocument/2006/relationships/slide" Target="slides/slide66.xml"/><Relationship Id="rId128" Type="http://schemas.openxmlformats.org/officeDocument/2006/relationships/slide" Target="slides/slide120.xml"/><Relationship Id="rId149" Type="http://schemas.openxmlformats.org/officeDocument/2006/relationships/slide" Target="slides/slide141.xml"/><Relationship Id="rId5" Type="http://schemas.openxmlformats.org/officeDocument/2006/relationships/slideMaster" Target="slideMasters/slideMaster2.xml"/><Relationship Id="rId95" Type="http://schemas.openxmlformats.org/officeDocument/2006/relationships/slide" Target="slides/slide87.xml"/><Relationship Id="rId160" Type="http://schemas.openxmlformats.org/officeDocument/2006/relationships/slide" Target="slides/slide152.xml"/><Relationship Id="rId181" Type="http://schemas.openxmlformats.org/officeDocument/2006/relationships/slide" Target="slides/slide173.xml"/><Relationship Id="rId216" Type="http://schemas.openxmlformats.org/officeDocument/2006/relationships/slide" Target="slides/slide208.xml"/><Relationship Id="rId237" Type="http://schemas.openxmlformats.org/officeDocument/2006/relationships/slide" Target="slides/slide229.xml"/><Relationship Id="rId258" Type="http://schemas.openxmlformats.org/officeDocument/2006/relationships/slide" Target="slides/slide250.xml"/><Relationship Id="rId22" Type="http://schemas.openxmlformats.org/officeDocument/2006/relationships/slide" Target="slides/slide14.xml"/><Relationship Id="rId43" Type="http://schemas.openxmlformats.org/officeDocument/2006/relationships/slide" Target="slides/slide35.xml"/><Relationship Id="rId64" Type="http://schemas.openxmlformats.org/officeDocument/2006/relationships/slide" Target="slides/slide56.xml"/><Relationship Id="rId118" Type="http://schemas.openxmlformats.org/officeDocument/2006/relationships/slide" Target="slides/slide110.xml"/><Relationship Id="rId139" Type="http://schemas.openxmlformats.org/officeDocument/2006/relationships/slide" Target="slides/slide131.xml"/><Relationship Id="rId85" Type="http://schemas.openxmlformats.org/officeDocument/2006/relationships/slide" Target="slides/slide77.xml"/><Relationship Id="rId150" Type="http://schemas.openxmlformats.org/officeDocument/2006/relationships/slide" Target="slides/slide142.xml"/><Relationship Id="rId171" Type="http://schemas.openxmlformats.org/officeDocument/2006/relationships/slide" Target="slides/slide163.xml"/><Relationship Id="rId192" Type="http://schemas.openxmlformats.org/officeDocument/2006/relationships/slide" Target="slides/slide184.xml"/><Relationship Id="rId206" Type="http://schemas.openxmlformats.org/officeDocument/2006/relationships/slide" Target="slides/slide198.xml"/><Relationship Id="rId227" Type="http://schemas.openxmlformats.org/officeDocument/2006/relationships/slide" Target="slides/slide219.xml"/><Relationship Id="rId248" Type="http://schemas.openxmlformats.org/officeDocument/2006/relationships/slide" Target="slides/slide240.xml"/><Relationship Id="rId269" Type="http://schemas.openxmlformats.org/officeDocument/2006/relationships/theme" Target="theme/theme1.xml"/><Relationship Id="rId12" Type="http://schemas.openxmlformats.org/officeDocument/2006/relationships/slide" Target="slides/slide4.xml"/><Relationship Id="rId33" Type="http://schemas.openxmlformats.org/officeDocument/2006/relationships/slide" Target="slides/slide25.xml"/><Relationship Id="rId108" Type="http://schemas.openxmlformats.org/officeDocument/2006/relationships/slide" Target="slides/slide100.xml"/><Relationship Id="rId129" Type="http://schemas.openxmlformats.org/officeDocument/2006/relationships/slide" Target="slides/slide121.xml"/><Relationship Id="rId54" Type="http://schemas.openxmlformats.org/officeDocument/2006/relationships/slide" Target="slides/slide46.xml"/><Relationship Id="rId75" Type="http://schemas.openxmlformats.org/officeDocument/2006/relationships/slide" Target="slides/slide67.xml"/><Relationship Id="rId96" Type="http://schemas.openxmlformats.org/officeDocument/2006/relationships/slide" Target="slides/slide88.xml"/><Relationship Id="rId140" Type="http://schemas.openxmlformats.org/officeDocument/2006/relationships/slide" Target="slides/slide132.xml"/><Relationship Id="rId161" Type="http://schemas.openxmlformats.org/officeDocument/2006/relationships/slide" Target="slides/slide153.xml"/><Relationship Id="rId182" Type="http://schemas.openxmlformats.org/officeDocument/2006/relationships/slide" Target="slides/slide174.xml"/><Relationship Id="rId217" Type="http://schemas.openxmlformats.org/officeDocument/2006/relationships/slide" Target="slides/slide209.xml"/><Relationship Id="rId6" Type="http://schemas.openxmlformats.org/officeDocument/2006/relationships/slideMaster" Target="slideMasters/slideMaster3.xml"/><Relationship Id="rId238" Type="http://schemas.openxmlformats.org/officeDocument/2006/relationships/slide" Target="slides/slide230.xml"/><Relationship Id="rId259" Type="http://schemas.openxmlformats.org/officeDocument/2006/relationships/slide" Target="slides/slide251.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270" Type="http://schemas.openxmlformats.org/officeDocument/2006/relationships/tableStyles" Target="tableStyles.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slide" Target="slides/slide122.xml"/><Relationship Id="rId135" Type="http://schemas.openxmlformats.org/officeDocument/2006/relationships/slide" Target="slides/slide127.xml"/><Relationship Id="rId151" Type="http://schemas.openxmlformats.org/officeDocument/2006/relationships/slide" Target="slides/slide143.xml"/><Relationship Id="rId156" Type="http://schemas.openxmlformats.org/officeDocument/2006/relationships/slide" Target="slides/slide148.xml"/><Relationship Id="rId177" Type="http://schemas.openxmlformats.org/officeDocument/2006/relationships/slide" Target="slides/slide169.xml"/><Relationship Id="rId198" Type="http://schemas.openxmlformats.org/officeDocument/2006/relationships/slide" Target="slides/slide190.xml"/><Relationship Id="rId172" Type="http://schemas.openxmlformats.org/officeDocument/2006/relationships/slide" Target="slides/slide164.xml"/><Relationship Id="rId193" Type="http://schemas.openxmlformats.org/officeDocument/2006/relationships/slide" Target="slides/slide185.xml"/><Relationship Id="rId202" Type="http://schemas.openxmlformats.org/officeDocument/2006/relationships/slide" Target="slides/slide194.xml"/><Relationship Id="rId207" Type="http://schemas.openxmlformats.org/officeDocument/2006/relationships/slide" Target="slides/slide199.xml"/><Relationship Id="rId223" Type="http://schemas.openxmlformats.org/officeDocument/2006/relationships/slide" Target="slides/slide215.xml"/><Relationship Id="rId228" Type="http://schemas.openxmlformats.org/officeDocument/2006/relationships/slide" Target="slides/slide220.xml"/><Relationship Id="rId244" Type="http://schemas.openxmlformats.org/officeDocument/2006/relationships/slide" Target="slides/slide236.xml"/><Relationship Id="rId249" Type="http://schemas.openxmlformats.org/officeDocument/2006/relationships/slide" Target="slides/slide24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260" Type="http://schemas.openxmlformats.org/officeDocument/2006/relationships/slide" Target="slides/slide252.xml"/><Relationship Id="rId265" Type="http://schemas.openxmlformats.org/officeDocument/2006/relationships/notesMaster" Target="notesMasters/notesMaster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167" Type="http://schemas.openxmlformats.org/officeDocument/2006/relationships/slide" Target="slides/slide159.xml"/><Relationship Id="rId188" Type="http://schemas.openxmlformats.org/officeDocument/2006/relationships/slide" Target="slides/slide180.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slide" Target="slides/slide154.xml"/><Relationship Id="rId183" Type="http://schemas.openxmlformats.org/officeDocument/2006/relationships/slide" Target="slides/slide175.xml"/><Relationship Id="rId213" Type="http://schemas.openxmlformats.org/officeDocument/2006/relationships/slide" Target="slides/slide205.xml"/><Relationship Id="rId218" Type="http://schemas.openxmlformats.org/officeDocument/2006/relationships/slide" Target="slides/slide210.xml"/><Relationship Id="rId234" Type="http://schemas.openxmlformats.org/officeDocument/2006/relationships/slide" Target="slides/slide226.xml"/><Relationship Id="rId239" Type="http://schemas.openxmlformats.org/officeDocument/2006/relationships/slide" Target="slides/slide231.xml"/><Relationship Id="rId2" Type="http://schemas.openxmlformats.org/officeDocument/2006/relationships/customXml" Target="../customXml/item2.xml"/><Relationship Id="rId29" Type="http://schemas.openxmlformats.org/officeDocument/2006/relationships/slide" Target="slides/slide21.xml"/><Relationship Id="rId250" Type="http://schemas.openxmlformats.org/officeDocument/2006/relationships/slide" Target="slides/slide242.xml"/><Relationship Id="rId255" Type="http://schemas.openxmlformats.org/officeDocument/2006/relationships/slide" Target="slides/slide247.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157" Type="http://schemas.openxmlformats.org/officeDocument/2006/relationships/slide" Target="slides/slide149.xml"/><Relationship Id="rId178" Type="http://schemas.openxmlformats.org/officeDocument/2006/relationships/slide" Target="slides/slide170.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slide" Target="slides/slide144.xml"/><Relationship Id="rId173" Type="http://schemas.openxmlformats.org/officeDocument/2006/relationships/slide" Target="slides/slide165.xml"/><Relationship Id="rId194" Type="http://schemas.openxmlformats.org/officeDocument/2006/relationships/slide" Target="slides/slide186.xml"/><Relationship Id="rId199" Type="http://schemas.openxmlformats.org/officeDocument/2006/relationships/slide" Target="slides/slide191.xml"/><Relationship Id="rId203" Type="http://schemas.openxmlformats.org/officeDocument/2006/relationships/slide" Target="slides/slide195.xml"/><Relationship Id="rId208" Type="http://schemas.openxmlformats.org/officeDocument/2006/relationships/slide" Target="slides/slide200.xml"/><Relationship Id="rId229" Type="http://schemas.openxmlformats.org/officeDocument/2006/relationships/slide" Target="slides/slide221.xml"/><Relationship Id="rId19" Type="http://schemas.openxmlformats.org/officeDocument/2006/relationships/slide" Target="slides/slide11.xml"/><Relationship Id="rId224" Type="http://schemas.openxmlformats.org/officeDocument/2006/relationships/slide" Target="slides/slide216.xml"/><Relationship Id="rId240" Type="http://schemas.openxmlformats.org/officeDocument/2006/relationships/slide" Target="slides/slide232.xml"/><Relationship Id="rId245" Type="http://schemas.openxmlformats.org/officeDocument/2006/relationships/slide" Target="slides/slide237.xml"/><Relationship Id="rId261" Type="http://schemas.openxmlformats.org/officeDocument/2006/relationships/slide" Target="slides/slide253.xml"/><Relationship Id="rId266" Type="http://schemas.openxmlformats.org/officeDocument/2006/relationships/handoutMaster" Target="handoutMasters/handoutMaster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slide" Target="slides/slide160.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slide" Target="slides/slide155.xml"/><Relationship Id="rId184" Type="http://schemas.openxmlformats.org/officeDocument/2006/relationships/slide" Target="slides/slide176.xml"/><Relationship Id="rId189" Type="http://schemas.openxmlformats.org/officeDocument/2006/relationships/slide" Target="slides/slide181.xml"/><Relationship Id="rId219" Type="http://schemas.openxmlformats.org/officeDocument/2006/relationships/slide" Target="slides/slide211.xml"/><Relationship Id="rId3" Type="http://schemas.openxmlformats.org/officeDocument/2006/relationships/customXml" Target="../customXml/item3.xml"/><Relationship Id="rId214" Type="http://schemas.openxmlformats.org/officeDocument/2006/relationships/slide" Target="slides/slide206.xml"/><Relationship Id="rId230" Type="http://schemas.openxmlformats.org/officeDocument/2006/relationships/slide" Target="slides/slide222.xml"/><Relationship Id="rId235" Type="http://schemas.openxmlformats.org/officeDocument/2006/relationships/slide" Target="slides/slide227.xml"/><Relationship Id="rId251" Type="http://schemas.openxmlformats.org/officeDocument/2006/relationships/slide" Target="slides/slide243.xml"/><Relationship Id="rId256" Type="http://schemas.openxmlformats.org/officeDocument/2006/relationships/slide" Target="slides/slide248.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 Id="rId174" Type="http://schemas.openxmlformats.org/officeDocument/2006/relationships/slide" Target="slides/slide166.xml"/><Relationship Id="rId179" Type="http://schemas.openxmlformats.org/officeDocument/2006/relationships/slide" Target="slides/slide171.xml"/><Relationship Id="rId195" Type="http://schemas.openxmlformats.org/officeDocument/2006/relationships/slide" Target="slides/slide187.xml"/><Relationship Id="rId209" Type="http://schemas.openxmlformats.org/officeDocument/2006/relationships/slide" Target="slides/slide201.xml"/><Relationship Id="rId190" Type="http://schemas.openxmlformats.org/officeDocument/2006/relationships/slide" Target="slides/slide182.xml"/><Relationship Id="rId204" Type="http://schemas.openxmlformats.org/officeDocument/2006/relationships/slide" Target="slides/slide196.xml"/><Relationship Id="rId220" Type="http://schemas.openxmlformats.org/officeDocument/2006/relationships/slide" Target="slides/slide212.xml"/><Relationship Id="rId225" Type="http://schemas.openxmlformats.org/officeDocument/2006/relationships/slide" Target="slides/slide217.xml"/><Relationship Id="rId241" Type="http://schemas.openxmlformats.org/officeDocument/2006/relationships/slide" Target="slides/slide233.xml"/><Relationship Id="rId246" Type="http://schemas.openxmlformats.org/officeDocument/2006/relationships/slide" Target="slides/slide238.xml"/><Relationship Id="rId267" Type="http://schemas.openxmlformats.org/officeDocument/2006/relationships/presProps" Target="presProps.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262" Type="http://schemas.openxmlformats.org/officeDocument/2006/relationships/slide" Target="slides/slide254.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slide" Target="slides/slide135.xml"/><Relationship Id="rId148" Type="http://schemas.openxmlformats.org/officeDocument/2006/relationships/slide" Target="slides/slide140.xml"/><Relationship Id="rId164" Type="http://schemas.openxmlformats.org/officeDocument/2006/relationships/slide" Target="slides/slide156.xml"/><Relationship Id="rId169" Type="http://schemas.openxmlformats.org/officeDocument/2006/relationships/slide" Target="slides/slide161.xml"/><Relationship Id="rId185" Type="http://schemas.openxmlformats.org/officeDocument/2006/relationships/slide" Target="slides/slide177.xml"/><Relationship Id="rId4" Type="http://schemas.openxmlformats.org/officeDocument/2006/relationships/slideMaster" Target="slideMasters/slideMaster1.xml"/><Relationship Id="rId9" Type="http://schemas.openxmlformats.org/officeDocument/2006/relationships/slide" Target="slides/slide1.xml"/><Relationship Id="rId180" Type="http://schemas.openxmlformats.org/officeDocument/2006/relationships/slide" Target="slides/slide172.xml"/><Relationship Id="rId210" Type="http://schemas.openxmlformats.org/officeDocument/2006/relationships/slide" Target="slides/slide202.xml"/><Relationship Id="rId215" Type="http://schemas.openxmlformats.org/officeDocument/2006/relationships/slide" Target="slides/slide207.xml"/><Relationship Id="rId236" Type="http://schemas.openxmlformats.org/officeDocument/2006/relationships/slide" Target="slides/slide228.xml"/><Relationship Id="rId257" Type="http://schemas.openxmlformats.org/officeDocument/2006/relationships/slide" Target="slides/slide249.xml"/><Relationship Id="rId26" Type="http://schemas.openxmlformats.org/officeDocument/2006/relationships/slide" Target="slides/slide18.xml"/><Relationship Id="rId231" Type="http://schemas.openxmlformats.org/officeDocument/2006/relationships/slide" Target="slides/slide223.xml"/><Relationship Id="rId252" Type="http://schemas.openxmlformats.org/officeDocument/2006/relationships/slide" Target="slides/slide244.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54" Type="http://schemas.openxmlformats.org/officeDocument/2006/relationships/slide" Target="slides/slide146.xml"/><Relationship Id="rId175" Type="http://schemas.openxmlformats.org/officeDocument/2006/relationships/slide" Target="slides/slide167.xml"/><Relationship Id="rId196" Type="http://schemas.openxmlformats.org/officeDocument/2006/relationships/slide" Target="slides/slide188.xml"/><Relationship Id="rId200" Type="http://schemas.openxmlformats.org/officeDocument/2006/relationships/slide" Target="slides/slide192.xml"/><Relationship Id="rId16" Type="http://schemas.openxmlformats.org/officeDocument/2006/relationships/slide" Target="slides/slide8.xml"/><Relationship Id="rId221" Type="http://schemas.openxmlformats.org/officeDocument/2006/relationships/slide" Target="slides/slide213.xml"/><Relationship Id="rId242" Type="http://schemas.openxmlformats.org/officeDocument/2006/relationships/slide" Target="slides/slide234.xml"/><Relationship Id="rId263" Type="http://schemas.openxmlformats.org/officeDocument/2006/relationships/slide" Target="slides/slide255.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44" Type="http://schemas.openxmlformats.org/officeDocument/2006/relationships/slide" Target="slides/slide136.xml"/><Relationship Id="rId90" Type="http://schemas.openxmlformats.org/officeDocument/2006/relationships/slide" Target="slides/slide82.xml"/><Relationship Id="rId165" Type="http://schemas.openxmlformats.org/officeDocument/2006/relationships/slide" Target="slides/slide157.xml"/><Relationship Id="rId186" Type="http://schemas.openxmlformats.org/officeDocument/2006/relationships/slide" Target="slides/slide178.xml"/><Relationship Id="rId211" Type="http://schemas.openxmlformats.org/officeDocument/2006/relationships/slide" Target="slides/slide203.xml"/><Relationship Id="rId232" Type="http://schemas.openxmlformats.org/officeDocument/2006/relationships/slide" Target="slides/slide224.xml"/><Relationship Id="rId253" Type="http://schemas.openxmlformats.org/officeDocument/2006/relationships/slide" Target="slides/slide245.xml"/><Relationship Id="rId27" Type="http://schemas.openxmlformats.org/officeDocument/2006/relationships/slide" Target="slides/slide19.xml"/><Relationship Id="rId48" Type="http://schemas.openxmlformats.org/officeDocument/2006/relationships/slide" Target="slides/slide40.xml"/><Relationship Id="rId69" Type="http://schemas.openxmlformats.org/officeDocument/2006/relationships/slide" Target="slides/slide61.xml"/><Relationship Id="rId113" Type="http://schemas.openxmlformats.org/officeDocument/2006/relationships/slide" Target="slides/slide105.xml"/><Relationship Id="rId134" Type="http://schemas.openxmlformats.org/officeDocument/2006/relationships/slide" Target="slides/slide126.xml"/><Relationship Id="rId80" Type="http://schemas.openxmlformats.org/officeDocument/2006/relationships/slide" Target="slides/slide72.xml"/><Relationship Id="rId155" Type="http://schemas.openxmlformats.org/officeDocument/2006/relationships/slide" Target="slides/slide147.xml"/><Relationship Id="rId176" Type="http://schemas.openxmlformats.org/officeDocument/2006/relationships/slide" Target="slides/slide168.xml"/><Relationship Id="rId197" Type="http://schemas.openxmlformats.org/officeDocument/2006/relationships/slide" Target="slides/slide189.xml"/><Relationship Id="rId201" Type="http://schemas.openxmlformats.org/officeDocument/2006/relationships/slide" Target="slides/slide193.xml"/><Relationship Id="rId222" Type="http://schemas.openxmlformats.org/officeDocument/2006/relationships/slide" Target="slides/slide214.xml"/><Relationship Id="rId243" Type="http://schemas.openxmlformats.org/officeDocument/2006/relationships/slide" Target="slides/slide235.xml"/><Relationship Id="rId264" Type="http://schemas.openxmlformats.org/officeDocument/2006/relationships/slide" Target="slides/slide256.xml"/><Relationship Id="rId17" Type="http://schemas.openxmlformats.org/officeDocument/2006/relationships/slide" Target="slides/slide9.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24" Type="http://schemas.openxmlformats.org/officeDocument/2006/relationships/slide" Target="slides/slide116.xml"/><Relationship Id="rId70" Type="http://schemas.openxmlformats.org/officeDocument/2006/relationships/slide" Target="slides/slide62.xml"/><Relationship Id="rId91" Type="http://schemas.openxmlformats.org/officeDocument/2006/relationships/slide" Target="slides/slide83.xml"/><Relationship Id="rId145" Type="http://schemas.openxmlformats.org/officeDocument/2006/relationships/slide" Target="slides/slide137.xml"/><Relationship Id="rId166" Type="http://schemas.openxmlformats.org/officeDocument/2006/relationships/slide" Target="slides/slide158.xml"/><Relationship Id="rId187" Type="http://schemas.openxmlformats.org/officeDocument/2006/relationships/slide" Target="slides/slide179.xml"/><Relationship Id="rId1" Type="http://schemas.openxmlformats.org/officeDocument/2006/relationships/customXml" Target="../customXml/item1.xml"/><Relationship Id="rId212" Type="http://schemas.openxmlformats.org/officeDocument/2006/relationships/slide" Target="slides/slide204.xml"/><Relationship Id="rId233" Type="http://schemas.openxmlformats.org/officeDocument/2006/relationships/slide" Target="slides/slide225.xml"/><Relationship Id="rId254" Type="http://schemas.openxmlformats.org/officeDocument/2006/relationships/slide" Target="slides/slide24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A9833-4749-4BC9-B094-6056AD38FF57}" type="doc">
      <dgm:prSet loTypeId="urn:microsoft.com/office/officeart/2005/8/layout/StepDownProcess" loCatId="process" qsTypeId="urn:microsoft.com/office/officeart/2005/8/quickstyle/3d1" qsCatId="3D" csTypeId="urn:microsoft.com/office/officeart/2005/8/colors/colorful1" csCatId="colorful" phldr="1"/>
      <dgm:spPr/>
      <dgm:t>
        <a:bodyPr/>
        <a:lstStyle/>
        <a:p>
          <a:endParaRPr lang="en-US"/>
        </a:p>
      </dgm:t>
    </dgm:pt>
    <dgm:pt modelId="{B5EBDF52-B1D5-448D-A1A5-4E6ECA9C5743}">
      <dgm:prSet phldrT="[Text]" custT="1"/>
      <dgm:spPr/>
      <dgm:t>
        <a:bodyPr/>
        <a:lstStyle/>
        <a:p>
          <a:r>
            <a:rPr lang="en-US" sz="3200" b="1" dirty="0" smtClean="0"/>
            <a:t>RECEIVING</a:t>
          </a:r>
          <a:endParaRPr lang="en-US" sz="3200" b="1" dirty="0"/>
        </a:p>
      </dgm:t>
    </dgm:pt>
    <dgm:pt modelId="{4CA499BC-B2EB-4356-B8EF-223047AEC116}" type="parTrans" cxnId="{FB833EAC-5A08-4E7D-A9A7-241F1342BA2B}">
      <dgm:prSet/>
      <dgm:spPr/>
      <dgm:t>
        <a:bodyPr/>
        <a:lstStyle/>
        <a:p>
          <a:endParaRPr lang="en-US"/>
        </a:p>
      </dgm:t>
    </dgm:pt>
    <dgm:pt modelId="{FEC943F9-912B-4916-B84A-60FE89719257}" type="sibTrans" cxnId="{FB833EAC-5A08-4E7D-A9A7-241F1342BA2B}">
      <dgm:prSet/>
      <dgm:spPr/>
      <dgm:t>
        <a:bodyPr/>
        <a:lstStyle/>
        <a:p>
          <a:endParaRPr lang="en-US"/>
        </a:p>
      </dgm:t>
    </dgm:pt>
    <dgm:pt modelId="{0C102E69-3D7F-4C18-A3BF-C7ADE3631C55}">
      <dgm:prSet phldrT="[Text]" custT="1"/>
      <dgm:spPr>
        <a:gradFill rotWithShape="0">
          <a:gsLst>
            <a:gs pos="0">
              <a:srgbClr val="526925"/>
            </a:gs>
            <a:gs pos="80000">
              <a:srgbClr val="759731"/>
            </a:gs>
            <a:gs pos="100000">
              <a:srgbClr val="7CA230"/>
            </a:gs>
          </a:gsLst>
        </a:gradFill>
      </dgm:spPr>
      <dgm:t>
        <a:bodyPr/>
        <a:lstStyle/>
        <a:p>
          <a:r>
            <a:rPr lang="en-US" sz="3200" b="1" dirty="0" smtClean="0"/>
            <a:t>DISPENSING</a:t>
          </a:r>
          <a:endParaRPr lang="en-US" sz="3200" b="1" dirty="0"/>
        </a:p>
      </dgm:t>
    </dgm:pt>
    <dgm:pt modelId="{958D6319-ACB7-4E46-856B-AD20FEE910BC}" type="parTrans" cxnId="{B47DDA08-A182-4757-8C2B-2E6704C2E59C}">
      <dgm:prSet/>
      <dgm:spPr/>
      <dgm:t>
        <a:bodyPr/>
        <a:lstStyle/>
        <a:p>
          <a:endParaRPr lang="en-US"/>
        </a:p>
      </dgm:t>
    </dgm:pt>
    <dgm:pt modelId="{6BF8FC6C-FC21-4D97-8ABA-E3FC84CBEB10}" type="sibTrans" cxnId="{B47DDA08-A182-4757-8C2B-2E6704C2E59C}">
      <dgm:prSet/>
      <dgm:spPr/>
      <dgm:t>
        <a:bodyPr/>
        <a:lstStyle/>
        <a:p>
          <a:endParaRPr lang="en-US"/>
        </a:p>
      </dgm:t>
    </dgm:pt>
    <dgm:pt modelId="{C24D51FF-8B5A-49EF-B0DD-2266F264EE2D}">
      <dgm:prSet phldrT="[Text]" custT="1"/>
      <dgm:spPr/>
      <dgm:t>
        <a:bodyPr/>
        <a:lstStyle/>
        <a:p>
          <a:r>
            <a:rPr lang="en-US" sz="3200" b="1" dirty="0" smtClean="0"/>
            <a:t>DESTRUCTION</a:t>
          </a:r>
          <a:endParaRPr lang="en-US" sz="3200" b="1" dirty="0"/>
        </a:p>
      </dgm:t>
    </dgm:pt>
    <dgm:pt modelId="{E77F9367-EA5B-4485-B5E6-3547A7ACDDCA}" type="parTrans" cxnId="{13A30B18-4752-4A9E-A4F4-7F0EA1C2FED5}">
      <dgm:prSet/>
      <dgm:spPr/>
      <dgm:t>
        <a:bodyPr/>
        <a:lstStyle/>
        <a:p>
          <a:endParaRPr lang="en-US"/>
        </a:p>
      </dgm:t>
    </dgm:pt>
    <dgm:pt modelId="{4A5605B0-411D-401B-B8E7-B80D107A52CB}" type="sibTrans" cxnId="{13A30B18-4752-4A9E-A4F4-7F0EA1C2FED5}">
      <dgm:prSet/>
      <dgm:spPr/>
      <dgm:t>
        <a:bodyPr/>
        <a:lstStyle/>
        <a:p>
          <a:endParaRPr lang="en-US"/>
        </a:p>
      </dgm:t>
    </dgm:pt>
    <dgm:pt modelId="{81B9BF8B-FE19-4D9D-8EE9-693B26023EE6}" type="pres">
      <dgm:prSet presAssocID="{829A9833-4749-4BC9-B094-6056AD38FF57}" presName="rootnode" presStyleCnt="0">
        <dgm:presLayoutVars>
          <dgm:chMax/>
          <dgm:chPref/>
          <dgm:dir/>
          <dgm:animLvl val="lvl"/>
        </dgm:presLayoutVars>
      </dgm:prSet>
      <dgm:spPr/>
      <dgm:t>
        <a:bodyPr/>
        <a:lstStyle/>
        <a:p>
          <a:endParaRPr lang="en-US"/>
        </a:p>
      </dgm:t>
    </dgm:pt>
    <dgm:pt modelId="{BFE0D96D-8BDC-4E63-B103-396A3C9AA1AF}" type="pres">
      <dgm:prSet presAssocID="{B5EBDF52-B1D5-448D-A1A5-4E6ECA9C5743}" presName="composite" presStyleCnt="0"/>
      <dgm:spPr/>
    </dgm:pt>
    <dgm:pt modelId="{A122DF97-614A-4EA2-AEC7-5BB2A150EC00}" type="pres">
      <dgm:prSet presAssocID="{B5EBDF52-B1D5-448D-A1A5-4E6ECA9C5743}" presName="bentUpArrow1" presStyleLbl="alignImgPlace1" presStyleIdx="0" presStyleCnt="2"/>
      <dgm:spPr/>
    </dgm:pt>
    <dgm:pt modelId="{6FD36C5E-F110-4B4F-96F5-B3D13EF0B93A}" type="pres">
      <dgm:prSet presAssocID="{B5EBDF52-B1D5-448D-A1A5-4E6ECA9C5743}" presName="ParentText" presStyleLbl="node1" presStyleIdx="0" presStyleCnt="3" custScaleX="266791" custScaleY="109891" custLinFactNeighborX="-291" custLinFactNeighborY="-1326">
        <dgm:presLayoutVars>
          <dgm:chMax val="1"/>
          <dgm:chPref val="1"/>
          <dgm:bulletEnabled val="1"/>
        </dgm:presLayoutVars>
      </dgm:prSet>
      <dgm:spPr/>
      <dgm:t>
        <a:bodyPr/>
        <a:lstStyle/>
        <a:p>
          <a:endParaRPr lang="en-US"/>
        </a:p>
      </dgm:t>
    </dgm:pt>
    <dgm:pt modelId="{C538EBB5-8660-4037-9A3C-A09B9A5A0EBC}" type="pres">
      <dgm:prSet presAssocID="{B5EBDF52-B1D5-448D-A1A5-4E6ECA9C5743}" presName="ChildText" presStyleLbl="revTx" presStyleIdx="0" presStyleCnt="2" custLinFactNeighborX="24345">
        <dgm:presLayoutVars>
          <dgm:chMax val="0"/>
          <dgm:chPref val="0"/>
          <dgm:bulletEnabled val="1"/>
        </dgm:presLayoutVars>
      </dgm:prSet>
      <dgm:spPr/>
      <dgm:t>
        <a:bodyPr/>
        <a:lstStyle/>
        <a:p>
          <a:endParaRPr lang="en-US"/>
        </a:p>
      </dgm:t>
    </dgm:pt>
    <dgm:pt modelId="{5E6251CA-4949-452C-825E-FBC7EBF09357}" type="pres">
      <dgm:prSet presAssocID="{FEC943F9-912B-4916-B84A-60FE89719257}" presName="sibTrans" presStyleCnt="0"/>
      <dgm:spPr/>
    </dgm:pt>
    <dgm:pt modelId="{2AE3D482-302D-4974-B5FD-99A691D5F6AC}" type="pres">
      <dgm:prSet presAssocID="{0C102E69-3D7F-4C18-A3BF-C7ADE3631C55}" presName="composite" presStyleCnt="0"/>
      <dgm:spPr/>
    </dgm:pt>
    <dgm:pt modelId="{FD762858-987F-4B00-9924-4631B29CB8AA}" type="pres">
      <dgm:prSet presAssocID="{0C102E69-3D7F-4C18-A3BF-C7ADE3631C55}" presName="bentUpArrow1" presStyleLbl="alignImgPlace1" presStyleIdx="1" presStyleCnt="2"/>
      <dgm:spPr/>
    </dgm:pt>
    <dgm:pt modelId="{26A5C899-0B36-4C1B-BBE9-ECE7B36AE79F}" type="pres">
      <dgm:prSet presAssocID="{0C102E69-3D7F-4C18-A3BF-C7ADE3631C55}" presName="ParentText" presStyleLbl="node1" presStyleIdx="1" presStyleCnt="3" custScaleX="235974" custLinFactNeighborX="-942" custLinFactNeighborY="9074">
        <dgm:presLayoutVars>
          <dgm:chMax val="1"/>
          <dgm:chPref val="1"/>
          <dgm:bulletEnabled val="1"/>
        </dgm:presLayoutVars>
      </dgm:prSet>
      <dgm:spPr/>
      <dgm:t>
        <a:bodyPr/>
        <a:lstStyle/>
        <a:p>
          <a:endParaRPr lang="en-US"/>
        </a:p>
      </dgm:t>
    </dgm:pt>
    <dgm:pt modelId="{7EF90302-FC46-4C1B-A020-1BE85C804205}" type="pres">
      <dgm:prSet presAssocID="{0C102E69-3D7F-4C18-A3BF-C7ADE3631C55}" presName="ChildText" presStyleLbl="revTx" presStyleIdx="1" presStyleCnt="2" custLinFactX="100000" custLinFactNeighborX="126951">
        <dgm:presLayoutVars>
          <dgm:chMax val="0"/>
          <dgm:chPref val="0"/>
          <dgm:bulletEnabled val="1"/>
        </dgm:presLayoutVars>
      </dgm:prSet>
      <dgm:spPr/>
      <dgm:t>
        <a:bodyPr/>
        <a:lstStyle/>
        <a:p>
          <a:endParaRPr lang="en-US"/>
        </a:p>
      </dgm:t>
    </dgm:pt>
    <dgm:pt modelId="{DA201B80-2136-4B20-BEB8-FCEB911CED8F}" type="pres">
      <dgm:prSet presAssocID="{6BF8FC6C-FC21-4D97-8ABA-E3FC84CBEB10}" presName="sibTrans" presStyleCnt="0"/>
      <dgm:spPr/>
    </dgm:pt>
    <dgm:pt modelId="{1B828F60-F343-45C6-8213-D9E6AE912A5B}" type="pres">
      <dgm:prSet presAssocID="{C24D51FF-8B5A-49EF-B0DD-2266F264EE2D}" presName="composite" presStyleCnt="0"/>
      <dgm:spPr/>
    </dgm:pt>
    <dgm:pt modelId="{C6D5B395-04DD-4D32-B28C-AD8479CC6604}" type="pres">
      <dgm:prSet presAssocID="{C24D51FF-8B5A-49EF-B0DD-2266F264EE2D}" presName="ParentText" presStyleLbl="node1" presStyleIdx="2" presStyleCnt="3" custScaleX="272973" custLinFactNeighborX="7728" custLinFactNeighborY="13180">
        <dgm:presLayoutVars>
          <dgm:chMax val="1"/>
          <dgm:chPref val="1"/>
          <dgm:bulletEnabled val="1"/>
        </dgm:presLayoutVars>
      </dgm:prSet>
      <dgm:spPr/>
      <dgm:t>
        <a:bodyPr/>
        <a:lstStyle/>
        <a:p>
          <a:endParaRPr lang="en-US"/>
        </a:p>
      </dgm:t>
    </dgm:pt>
  </dgm:ptLst>
  <dgm:cxnLst>
    <dgm:cxn modelId="{785B9D71-FAAE-42DA-8953-7759ABF4108B}" type="presOf" srcId="{829A9833-4749-4BC9-B094-6056AD38FF57}" destId="{81B9BF8B-FE19-4D9D-8EE9-693B26023EE6}" srcOrd="0" destOrd="0" presId="urn:microsoft.com/office/officeart/2005/8/layout/StepDownProcess"/>
    <dgm:cxn modelId="{035797E8-F879-4FEE-8847-21053F23CFB3}" type="presOf" srcId="{0C102E69-3D7F-4C18-A3BF-C7ADE3631C55}" destId="{26A5C899-0B36-4C1B-BBE9-ECE7B36AE79F}" srcOrd="0" destOrd="0" presId="urn:microsoft.com/office/officeart/2005/8/layout/StepDownProcess"/>
    <dgm:cxn modelId="{FB833EAC-5A08-4E7D-A9A7-241F1342BA2B}" srcId="{829A9833-4749-4BC9-B094-6056AD38FF57}" destId="{B5EBDF52-B1D5-448D-A1A5-4E6ECA9C5743}" srcOrd="0" destOrd="0" parTransId="{4CA499BC-B2EB-4356-B8EF-223047AEC116}" sibTransId="{FEC943F9-912B-4916-B84A-60FE89719257}"/>
    <dgm:cxn modelId="{0FD68E00-8C58-4F57-B100-F5657F4E8AFD}" type="presOf" srcId="{B5EBDF52-B1D5-448D-A1A5-4E6ECA9C5743}" destId="{6FD36C5E-F110-4B4F-96F5-B3D13EF0B93A}" srcOrd="0" destOrd="0" presId="urn:microsoft.com/office/officeart/2005/8/layout/StepDownProcess"/>
    <dgm:cxn modelId="{13A30B18-4752-4A9E-A4F4-7F0EA1C2FED5}" srcId="{829A9833-4749-4BC9-B094-6056AD38FF57}" destId="{C24D51FF-8B5A-49EF-B0DD-2266F264EE2D}" srcOrd="2" destOrd="0" parTransId="{E77F9367-EA5B-4485-B5E6-3547A7ACDDCA}" sibTransId="{4A5605B0-411D-401B-B8E7-B80D107A52CB}"/>
    <dgm:cxn modelId="{890A9269-049A-41E6-B32B-CF453AC9AAF8}" type="presOf" srcId="{C24D51FF-8B5A-49EF-B0DD-2266F264EE2D}" destId="{C6D5B395-04DD-4D32-B28C-AD8479CC6604}" srcOrd="0" destOrd="0" presId="urn:microsoft.com/office/officeart/2005/8/layout/StepDownProcess"/>
    <dgm:cxn modelId="{B47DDA08-A182-4757-8C2B-2E6704C2E59C}" srcId="{829A9833-4749-4BC9-B094-6056AD38FF57}" destId="{0C102E69-3D7F-4C18-A3BF-C7ADE3631C55}" srcOrd="1" destOrd="0" parTransId="{958D6319-ACB7-4E46-856B-AD20FEE910BC}" sibTransId="{6BF8FC6C-FC21-4D97-8ABA-E3FC84CBEB10}"/>
    <dgm:cxn modelId="{16D3E873-01B9-4CA9-8D63-45910870BA01}" type="presParOf" srcId="{81B9BF8B-FE19-4D9D-8EE9-693B26023EE6}" destId="{BFE0D96D-8BDC-4E63-B103-396A3C9AA1AF}" srcOrd="0" destOrd="0" presId="urn:microsoft.com/office/officeart/2005/8/layout/StepDownProcess"/>
    <dgm:cxn modelId="{B6B59FC7-3A12-4DAB-857B-A1EA096E745F}" type="presParOf" srcId="{BFE0D96D-8BDC-4E63-B103-396A3C9AA1AF}" destId="{A122DF97-614A-4EA2-AEC7-5BB2A150EC00}" srcOrd="0" destOrd="0" presId="urn:microsoft.com/office/officeart/2005/8/layout/StepDownProcess"/>
    <dgm:cxn modelId="{A0869672-82D0-4E03-ACD5-11F5CC4F5377}" type="presParOf" srcId="{BFE0D96D-8BDC-4E63-B103-396A3C9AA1AF}" destId="{6FD36C5E-F110-4B4F-96F5-B3D13EF0B93A}" srcOrd="1" destOrd="0" presId="urn:microsoft.com/office/officeart/2005/8/layout/StepDownProcess"/>
    <dgm:cxn modelId="{4E971781-B811-4230-80E7-6583A704B324}" type="presParOf" srcId="{BFE0D96D-8BDC-4E63-B103-396A3C9AA1AF}" destId="{C538EBB5-8660-4037-9A3C-A09B9A5A0EBC}" srcOrd="2" destOrd="0" presId="urn:microsoft.com/office/officeart/2005/8/layout/StepDownProcess"/>
    <dgm:cxn modelId="{B326E28F-CF7C-46FC-B383-BCACD77A999A}" type="presParOf" srcId="{81B9BF8B-FE19-4D9D-8EE9-693B26023EE6}" destId="{5E6251CA-4949-452C-825E-FBC7EBF09357}" srcOrd="1" destOrd="0" presId="urn:microsoft.com/office/officeart/2005/8/layout/StepDownProcess"/>
    <dgm:cxn modelId="{9D64E9D5-73CA-4B3A-A60D-B849F89DEF95}" type="presParOf" srcId="{81B9BF8B-FE19-4D9D-8EE9-693B26023EE6}" destId="{2AE3D482-302D-4974-B5FD-99A691D5F6AC}" srcOrd="2" destOrd="0" presId="urn:microsoft.com/office/officeart/2005/8/layout/StepDownProcess"/>
    <dgm:cxn modelId="{56EADE12-639D-46AF-97F3-EFDE30F879E7}" type="presParOf" srcId="{2AE3D482-302D-4974-B5FD-99A691D5F6AC}" destId="{FD762858-987F-4B00-9924-4631B29CB8AA}" srcOrd="0" destOrd="0" presId="urn:microsoft.com/office/officeart/2005/8/layout/StepDownProcess"/>
    <dgm:cxn modelId="{A10D5BB1-28B6-4D3B-8D2F-45BE8CAEF046}" type="presParOf" srcId="{2AE3D482-302D-4974-B5FD-99A691D5F6AC}" destId="{26A5C899-0B36-4C1B-BBE9-ECE7B36AE79F}" srcOrd="1" destOrd="0" presId="urn:microsoft.com/office/officeart/2005/8/layout/StepDownProcess"/>
    <dgm:cxn modelId="{CE95570B-CEA8-4706-AEB2-04C35AC67DAB}" type="presParOf" srcId="{2AE3D482-302D-4974-B5FD-99A691D5F6AC}" destId="{7EF90302-FC46-4C1B-A020-1BE85C804205}" srcOrd="2" destOrd="0" presId="urn:microsoft.com/office/officeart/2005/8/layout/StepDownProcess"/>
    <dgm:cxn modelId="{637F7238-18DE-4ADB-BB92-5A40E790CB81}" type="presParOf" srcId="{81B9BF8B-FE19-4D9D-8EE9-693B26023EE6}" destId="{DA201B80-2136-4B20-BEB8-FCEB911CED8F}" srcOrd="3" destOrd="0" presId="urn:microsoft.com/office/officeart/2005/8/layout/StepDownProcess"/>
    <dgm:cxn modelId="{E1F8B76D-5C57-44EF-A6F0-BC7E48E95169}" type="presParOf" srcId="{81B9BF8B-FE19-4D9D-8EE9-693B26023EE6}" destId="{1B828F60-F343-45C6-8213-D9E6AE912A5B}" srcOrd="4" destOrd="0" presId="urn:microsoft.com/office/officeart/2005/8/layout/StepDownProcess"/>
    <dgm:cxn modelId="{CDA66310-63E6-4FBF-B02E-77ADF7615B6A}" type="presParOf" srcId="{1B828F60-F343-45C6-8213-D9E6AE912A5B}" destId="{C6D5B395-04DD-4D32-B28C-AD8479CC6604}"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rgbClr val="5E782A"/>
        </a:solidFill>
      </dgm:spPr>
      <dgm:t>
        <a:bodyPr/>
        <a:lstStyle/>
        <a:p>
          <a:r>
            <a:rPr lang="en-US" dirty="0" smtClean="0"/>
            <a:t>Print CS Dispensing Worksheet</a:t>
          </a:r>
          <a:endParaRPr lang="en-US" dirty="0"/>
        </a:p>
      </dgm: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chemeClr val="accent6">
            <a:lumMod val="75000"/>
          </a:schemeClr>
        </a:solidFill>
      </dgm:spPr>
      <dgm:t>
        <a:bodyPr/>
        <a:lstStyle/>
        <a:p>
          <a:endParaRPr lang="en-US" sz="3800" dirty="0" smtClean="0"/>
        </a:p>
        <a:p>
          <a:r>
            <a:rPr lang="en-US" sz="3800" dirty="0" smtClean="0"/>
            <a:t>Summary Totals</a:t>
          </a:r>
          <a:endParaRPr lang="en-US" sz="38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dgm:spPr/>
      <dgm:t>
        <a:bodyPr/>
        <a:lstStyle/>
        <a:p>
          <a:pPr algn="ctr"/>
          <a:endParaRPr lang="en-US" dirty="0" smtClean="0"/>
        </a:p>
        <a:p>
          <a:pPr algn="ctr"/>
          <a:r>
            <a:rPr lang="en-US" dirty="0" smtClean="0"/>
            <a:t>Worksheet</a:t>
          </a:r>
          <a:endParaRPr lang="en-US"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dgm:spPr>
        <a:solidFill>
          <a:srgbClr val="3BA0BB"/>
        </a:solidFill>
      </dgm:spPr>
      <dgm:t>
        <a:bodyPr/>
        <a:lstStyle/>
        <a:p>
          <a:endParaRPr lang="en-US" dirty="0" smtClean="0"/>
        </a:p>
        <a:p>
          <a:r>
            <a:rPr lang="en-US" dirty="0" smtClean="0"/>
            <a:t>Both</a:t>
          </a:r>
          <a:endParaRPr lang="en-US" dirty="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3">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3" custLinFactNeighborX="1202">
        <dgm:presLayoutVars>
          <dgm:bulletEnabled val="1"/>
        </dgm:presLayoutVars>
      </dgm:prSet>
      <dgm:spPr/>
      <dgm:t>
        <a:bodyPr/>
        <a:lstStyle/>
        <a:p>
          <a:endParaRPr lang="en-US"/>
        </a:p>
      </dgm:t>
    </dgm:pt>
    <dgm:pt modelId="{4E5F8201-A9D7-4EBA-A977-676E447F0B1C}" type="pres">
      <dgm:prSet presAssocID="{D2F43FD5-9FBE-4798-9EE9-858E13597755}" presName="pillarX" presStyleLbl="node1" presStyleIdx="2" presStyleCnt="3">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rgbClr val="5E782A"/>
        </a:solidFill>
      </dgm:spPr>
      <dgm:t>
        <a:bodyPr/>
        <a:lstStyle/>
        <a:p>
          <a:endParaRPr lang="en-US"/>
        </a:p>
      </dgm:t>
    </dgm:pt>
  </dgm:ptLst>
  <dgm:cxnLst>
    <dgm:cxn modelId="{E09DFC6F-D5EF-43DE-8000-30DD80B11BCB}" srcId="{70D240E1-A4A7-4DA9-9B9B-C0020BB80C47}" destId="{2CCE078C-1B14-4EE1-BF03-907E807B1FB6}" srcOrd="0" destOrd="0" parTransId="{FADA55EB-5785-4557-BDF7-A97B1C883EE1}" sibTransId="{C5C64FA1-D585-43ED-9D1E-E55956D3405E}"/>
    <dgm:cxn modelId="{EDB888E1-F702-43C1-B61F-959888247546}" srcId="{2CCE078C-1B14-4EE1-BF03-907E807B1FB6}" destId="{D2F43FD5-9FBE-4798-9EE9-858E13597755}" srcOrd="2" destOrd="0" parTransId="{9BA0C16A-C485-49DB-8594-FF897D037FDB}" sibTransId="{5C844567-1798-4ACD-A8B1-724D325538AF}"/>
    <dgm:cxn modelId="{7DA7CB25-789B-4C37-9544-9CA413E42135}" srcId="{2CCE078C-1B14-4EE1-BF03-907E807B1FB6}" destId="{1E7DD9F0-A916-4E08-B175-718811A1FD47}" srcOrd="1" destOrd="0" parTransId="{034AA8AE-74B9-4ABB-BC5A-C23CDB071E7A}" sibTransId="{74BC8594-2DEE-4F30-937B-BDBF3BF4FA51}"/>
    <dgm:cxn modelId="{6655E731-161B-4DE9-B588-12F38C3C4310}" srcId="{2CCE078C-1B14-4EE1-BF03-907E807B1FB6}" destId="{4E7963C4-4BAA-4A5C-B97D-690BC00B4A56}" srcOrd="0" destOrd="0" parTransId="{39A4B250-E137-46B9-AB56-2532F7FEE164}" sibTransId="{D1ED0DF1-7DAE-4A68-A8D8-F3E4FADD41C0}"/>
    <dgm:cxn modelId="{C6EF722E-C10F-47B6-A2C2-8054AE67BDF4}" type="presOf" srcId="{4E7963C4-4BAA-4A5C-B97D-690BC00B4A56}" destId="{5411730A-C8CC-4D0C-B45A-6691BA8FE3FB}" srcOrd="0" destOrd="0" presId="urn:microsoft.com/office/officeart/2005/8/layout/hList3"/>
    <dgm:cxn modelId="{2206BB5C-5B37-4FEA-B00C-3E39AE7B4FA6}" type="presOf" srcId="{2CCE078C-1B14-4EE1-BF03-907E807B1FB6}" destId="{2010A09D-9C97-40AE-8EB2-E477EE5BB2D7}" srcOrd="0" destOrd="0" presId="urn:microsoft.com/office/officeart/2005/8/layout/hList3"/>
    <dgm:cxn modelId="{B403E7DF-0A3B-4FF4-A9F7-430F76B8C4CF}" type="presOf" srcId="{D2F43FD5-9FBE-4798-9EE9-858E13597755}" destId="{4E5F8201-A9D7-4EBA-A977-676E447F0B1C}" srcOrd="0" destOrd="0" presId="urn:microsoft.com/office/officeart/2005/8/layout/hList3"/>
    <dgm:cxn modelId="{E45ED2A7-7C6E-453A-A9D7-F4D536CCB998}" type="presOf" srcId="{1E7DD9F0-A916-4E08-B175-718811A1FD47}" destId="{87003D97-A206-4167-8400-3682764C1573}" srcOrd="0" destOrd="0" presId="urn:microsoft.com/office/officeart/2005/8/layout/hList3"/>
    <dgm:cxn modelId="{C6DCD33C-0CDC-4224-980B-10872F0155EA}" type="presOf" srcId="{70D240E1-A4A7-4DA9-9B9B-C0020BB80C47}" destId="{FDD20653-91A2-45BB-998D-CB5A23DE6A4F}" srcOrd="0" destOrd="0" presId="urn:microsoft.com/office/officeart/2005/8/layout/hList3"/>
    <dgm:cxn modelId="{AE6F3041-7A89-4EFF-9589-029EC994C002}" type="presParOf" srcId="{FDD20653-91A2-45BB-998D-CB5A23DE6A4F}" destId="{2010A09D-9C97-40AE-8EB2-E477EE5BB2D7}" srcOrd="0" destOrd="0" presId="urn:microsoft.com/office/officeart/2005/8/layout/hList3"/>
    <dgm:cxn modelId="{6391DEA2-3BF8-437E-98F8-D47171CBF5F2}" type="presParOf" srcId="{FDD20653-91A2-45BB-998D-CB5A23DE6A4F}" destId="{D3C120A7-E688-47C5-AE25-EC06E863D6E8}" srcOrd="1" destOrd="0" presId="urn:microsoft.com/office/officeart/2005/8/layout/hList3"/>
    <dgm:cxn modelId="{975A8DA3-343A-404B-9456-158D7A5109ED}" type="presParOf" srcId="{D3C120A7-E688-47C5-AE25-EC06E863D6E8}" destId="{5411730A-C8CC-4D0C-B45A-6691BA8FE3FB}" srcOrd="0" destOrd="0" presId="urn:microsoft.com/office/officeart/2005/8/layout/hList3"/>
    <dgm:cxn modelId="{3B51D3F3-F94F-4E06-BCD9-65B1CB170B30}" type="presParOf" srcId="{D3C120A7-E688-47C5-AE25-EC06E863D6E8}" destId="{87003D97-A206-4167-8400-3682764C1573}" srcOrd="1" destOrd="0" presId="urn:microsoft.com/office/officeart/2005/8/layout/hList3"/>
    <dgm:cxn modelId="{DB577572-6670-479A-940C-C3E4C888BAE7}" type="presParOf" srcId="{D3C120A7-E688-47C5-AE25-EC06E863D6E8}" destId="{4E5F8201-A9D7-4EBA-A977-676E447F0B1C}" srcOrd="2" destOrd="0" presId="urn:microsoft.com/office/officeart/2005/8/layout/hList3"/>
    <dgm:cxn modelId="{DFC12BC4-AAFD-4BC6-B3D0-522F08A1DDAB}"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rgbClr val="5E782A"/>
        </a:solidFill>
      </dgm:spPr>
      <dgm:t>
        <a:bodyPr/>
        <a:lstStyle/>
        <a:p>
          <a:r>
            <a:rPr lang="en-US" dirty="0" smtClean="0"/>
            <a:t>Print CS Dispensing Worksheet</a:t>
          </a:r>
          <a:endParaRPr lang="en-US" dirty="0"/>
        </a:p>
      </dgm: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chemeClr val="accent6">
            <a:lumMod val="75000"/>
          </a:schemeClr>
        </a:solidFill>
      </dgm:spPr>
      <dgm:t>
        <a:bodyPr/>
        <a:lstStyle/>
        <a:p>
          <a:endParaRPr lang="en-US" sz="3800" dirty="0" smtClean="0"/>
        </a:p>
        <a:p>
          <a:r>
            <a:rPr lang="en-US" sz="3800" dirty="0" smtClean="0"/>
            <a:t>Summary Totals</a:t>
          </a:r>
          <a:endParaRPr lang="en-US" sz="38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dgm:spPr/>
      <dgm:t>
        <a:bodyPr/>
        <a:lstStyle/>
        <a:p>
          <a:pPr algn="ctr"/>
          <a:endParaRPr lang="en-US" dirty="0" smtClean="0"/>
        </a:p>
        <a:p>
          <a:pPr algn="ctr"/>
          <a:r>
            <a:rPr lang="en-US" dirty="0" smtClean="0"/>
            <a:t>Worksheet</a:t>
          </a:r>
          <a:endParaRPr lang="en-US"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dgm:spPr>
        <a:solidFill>
          <a:srgbClr val="3BA0BB"/>
        </a:solidFill>
      </dgm:spPr>
      <dgm:t>
        <a:bodyPr/>
        <a:lstStyle/>
        <a:p>
          <a:endParaRPr lang="en-US" dirty="0" smtClean="0"/>
        </a:p>
        <a:p>
          <a:r>
            <a:rPr lang="en-US" dirty="0" smtClean="0"/>
            <a:t>Both</a:t>
          </a:r>
          <a:endParaRPr lang="en-US" dirty="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3">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3" custLinFactNeighborX="1202">
        <dgm:presLayoutVars>
          <dgm:bulletEnabled val="1"/>
        </dgm:presLayoutVars>
      </dgm:prSet>
      <dgm:spPr/>
      <dgm:t>
        <a:bodyPr/>
        <a:lstStyle/>
        <a:p>
          <a:endParaRPr lang="en-US"/>
        </a:p>
      </dgm:t>
    </dgm:pt>
    <dgm:pt modelId="{4E5F8201-A9D7-4EBA-A977-676E447F0B1C}" type="pres">
      <dgm:prSet presAssocID="{D2F43FD5-9FBE-4798-9EE9-858E13597755}" presName="pillarX" presStyleLbl="node1" presStyleIdx="2" presStyleCnt="3">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rgbClr val="5E782A"/>
        </a:solidFill>
      </dgm:spPr>
      <dgm:t>
        <a:bodyPr/>
        <a:lstStyle/>
        <a:p>
          <a:endParaRPr lang="en-US"/>
        </a:p>
      </dgm:t>
    </dgm:pt>
  </dgm:ptLst>
  <dgm:cxnLst>
    <dgm:cxn modelId="{F4BB8FFB-7A6C-48F6-84F4-DAE034760993}" type="presOf" srcId="{70D240E1-A4A7-4DA9-9B9B-C0020BB80C47}" destId="{FDD20653-91A2-45BB-998D-CB5A23DE6A4F}" srcOrd="0" destOrd="0" presId="urn:microsoft.com/office/officeart/2005/8/layout/hList3"/>
    <dgm:cxn modelId="{D3C6A7A7-16B1-45D4-B537-79BD33507ED6}" type="presOf" srcId="{4E7963C4-4BAA-4A5C-B97D-690BC00B4A56}" destId="{5411730A-C8CC-4D0C-B45A-6691BA8FE3FB}" srcOrd="0" destOrd="0" presId="urn:microsoft.com/office/officeart/2005/8/layout/hList3"/>
    <dgm:cxn modelId="{6655E731-161B-4DE9-B588-12F38C3C4310}" srcId="{2CCE078C-1B14-4EE1-BF03-907E807B1FB6}" destId="{4E7963C4-4BAA-4A5C-B97D-690BC00B4A56}" srcOrd="0" destOrd="0" parTransId="{39A4B250-E137-46B9-AB56-2532F7FEE164}" sibTransId="{D1ED0DF1-7DAE-4A68-A8D8-F3E4FADD41C0}"/>
    <dgm:cxn modelId="{C9F10F07-BC32-40E4-B4DF-62CCF8C94724}" type="presOf" srcId="{1E7DD9F0-A916-4E08-B175-718811A1FD47}" destId="{87003D97-A206-4167-8400-3682764C1573}" srcOrd="0" destOrd="0" presId="urn:microsoft.com/office/officeart/2005/8/layout/hList3"/>
    <dgm:cxn modelId="{87A5782A-D588-4478-88AB-AC47FE624481}" type="presOf" srcId="{D2F43FD5-9FBE-4798-9EE9-858E13597755}" destId="{4E5F8201-A9D7-4EBA-A977-676E447F0B1C}" srcOrd="0" destOrd="0" presId="urn:microsoft.com/office/officeart/2005/8/layout/hList3"/>
    <dgm:cxn modelId="{7DA7CB25-789B-4C37-9544-9CA413E42135}" srcId="{2CCE078C-1B14-4EE1-BF03-907E807B1FB6}" destId="{1E7DD9F0-A916-4E08-B175-718811A1FD47}" srcOrd="1" destOrd="0" parTransId="{034AA8AE-74B9-4ABB-BC5A-C23CDB071E7A}" sibTransId="{74BC8594-2DEE-4F30-937B-BDBF3BF4FA51}"/>
    <dgm:cxn modelId="{0160DBDF-D98C-4F9A-B08B-0F9C38F6E9E6}" type="presOf" srcId="{2CCE078C-1B14-4EE1-BF03-907E807B1FB6}" destId="{2010A09D-9C97-40AE-8EB2-E477EE5BB2D7}" srcOrd="0" destOrd="0" presId="urn:microsoft.com/office/officeart/2005/8/layout/hList3"/>
    <dgm:cxn modelId="{E09DFC6F-D5EF-43DE-8000-30DD80B11BCB}" srcId="{70D240E1-A4A7-4DA9-9B9B-C0020BB80C47}" destId="{2CCE078C-1B14-4EE1-BF03-907E807B1FB6}" srcOrd="0" destOrd="0" parTransId="{FADA55EB-5785-4557-BDF7-A97B1C883EE1}" sibTransId="{C5C64FA1-D585-43ED-9D1E-E55956D3405E}"/>
    <dgm:cxn modelId="{EDB888E1-F702-43C1-B61F-959888247546}" srcId="{2CCE078C-1B14-4EE1-BF03-907E807B1FB6}" destId="{D2F43FD5-9FBE-4798-9EE9-858E13597755}" srcOrd="2" destOrd="0" parTransId="{9BA0C16A-C485-49DB-8594-FF897D037FDB}" sibTransId="{5C844567-1798-4ACD-A8B1-724D325538AF}"/>
    <dgm:cxn modelId="{FC22D888-5CC5-475B-B19D-D81B66D5C980}" type="presParOf" srcId="{FDD20653-91A2-45BB-998D-CB5A23DE6A4F}" destId="{2010A09D-9C97-40AE-8EB2-E477EE5BB2D7}" srcOrd="0" destOrd="0" presId="urn:microsoft.com/office/officeart/2005/8/layout/hList3"/>
    <dgm:cxn modelId="{65F3F7EB-B5DA-4198-A685-89AFDE5E1927}" type="presParOf" srcId="{FDD20653-91A2-45BB-998D-CB5A23DE6A4F}" destId="{D3C120A7-E688-47C5-AE25-EC06E863D6E8}" srcOrd="1" destOrd="0" presId="urn:microsoft.com/office/officeart/2005/8/layout/hList3"/>
    <dgm:cxn modelId="{5BAFB2C2-C56D-4781-AE3F-508470FE3128}" type="presParOf" srcId="{D3C120A7-E688-47C5-AE25-EC06E863D6E8}" destId="{5411730A-C8CC-4D0C-B45A-6691BA8FE3FB}" srcOrd="0" destOrd="0" presId="urn:microsoft.com/office/officeart/2005/8/layout/hList3"/>
    <dgm:cxn modelId="{C1B35237-8AC7-4DE5-8176-C1EC67B81C1A}" type="presParOf" srcId="{D3C120A7-E688-47C5-AE25-EC06E863D6E8}" destId="{87003D97-A206-4167-8400-3682764C1573}" srcOrd="1" destOrd="0" presId="urn:microsoft.com/office/officeart/2005/8/layout/hList3"/>
    <dgm:cxn modelId="{E99B2753-62E7-4415-8653-0D41AB2DBB25}" type="presParOf" srcId="{D3C120A7-E688-47C5-AE25-EC06E863D6E8}" destId="{4E5F8201-A9D7-4EBA-A977-676E447F0B1C}" srcOrd="2" destOrd="0" presId="urn:microsoft.com/office/officeart/2005/8/layout/hList3"/>
    <dgm:cxn modelId="{4C68A20A-6FEE-4536-B52B-70DB87D50190}"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rgbClr val="5E782A"/>
        </a:solidFill>
      </dgm:spPr>
      <dgm:t>
        <a:bodyPr/>
        <a:lstStyle/>
        <a:p>
          <a:r>
            <a:rPr lang="en-US" dirty="0" smtClean="0"/>
            <a:t>Print CS Dispensing Worksheet</a:t>
          </a:r>
          <a:endParaRPr lang="en-US" dirty="0"/>
        </a:p>
      </dgm: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chemeClr val="accent6">
            <a:lumMod val="75000"/>
          </a:schemeClr>
        </a:solidFill>
      </dgm:spPr>
      <dgm:t>
        <a:bodyPr/>
        <a:lstStyle/>
        <a:p>
          <a:endParaRPr lang="en-US" sz="3800" dirty="0" smtClean="0"/>
        </a:p>
        <a:p>
          <a:r>
            <a:rPr lang="en-US" sz="3800" dirty="0" smtClean="0"/>
            <a:t>Summary Totals</a:t>
          </a:r>
          <a:endParaRPr lang="en-US" sz="38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dgm:spPr/>
      <dgm:t>
        <a:bodyPr/>
        <a:lstStyle/>
        <a:p>
          <a:pPr algn="ctr"/>
          <a:endParaRPr lang="en-US" dirty="0" smtClean="0"/>
        </a:p>
        <a:p>
          <a:pPr algn="ctr"/>
          <a:r>
            <a:rPr lang="en-US" dirty="0" smtClean="0"/>
            <a:t>Worksheet</a:t>
          </a:r>
          <a:endParaRPr lang="en-US"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dgm:spPr>
        <a:solidFill>
          <a:srgbClr val="3BA0BB"/>
        </a:solidFill>
      </dgm:spPr>
      <dgm:t>
        <a:bodyPr/>
        <a:lstStyle/>
        <a:p>
          <a:endParaRPr lang="en-US" dirty="0" smtClean="0"/>
        </a:p>
        <a:p>
          <a:r>
            <a:rPr lang="en-US" dirty="0" smtClean="0"/>
            <a:t>Both</a:t>
          </a:r>
          <a:endParaRPr lang="en-US" dirty="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3">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3" custLinFactNeighborX="1202">
        <dgm:presLayoutVars>
          <dgm:bulletEnabled val="1"/>
        </dgm:presLayoutVars>
      </dgm:prSet>
      <dgm:spPr/>
      <dgm:t>
        <a:bodyPr/>
        <a:lstStyle/>
        <a:p>
          <a:endParaRPr lang="en-US"/>
        </a:p>
      </dgm:t>
    </dgm:pt>
    <dgm:pt modelId="{4E5F8201-A9D7-4EBA-A977-676E447F0B1C}" type="pres">
      <dgm:prSet presAssocID="{D2F43FD5-9FBE-4798-9EE9-858E13597755}" presName="pillarX" presStyleLbl="node1" presStyleIdx="2" presStyleCnt="3">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rgbClr val="5E782A"/>
        </a:solidFill>
      </dgm:spPr>
      <dgm:t>
        <a:bodyPr/>
        <a:lstStyle/>
        <a:p>
          <a:endParaRPr lang="en-US"/>
        </a:p>
      </dgm:t>
    </dgm:pt>
  </dgm:ptLst>
  <dgm:cxnLst>
    <dgm:cxn modelId="{E09DFC6F-D5EF-43DE-8000-30DD80B11BCB}" srcId="{70D240E1-A4A7-4DA9-9B9B-C0020BB80C47}" destId="{2CCE078C-1B14-4EE1-BF03-907E807B1FB6}" srcOrd="0" destOrd="0" parTransId="{FADA55EB-5785-4557-BDF7-A97B1C883EE1}" sibTransId="{C5C64FA1-D585-43ED-9D1E-E55956D3405E}"/>
    <dgm:cxn modelId="{2A1855F0-AA88-4ADE-8DF2-6E6730BE5B55}" type="presOf" srcId="{2CCE078C-1B14-4EE1-BF03-907E807B1FB6}" destId="{2010A09D-9C97-40AE-8EB2-E477EE5BB2D7}" srcOrd="0" destOrd="0" presId="urn:microsoft.com/office/officeart/2005/8/layout/hList3"/>
    <dgm:cxn modelId="{3FD88B69-E4DC-4A54-8DDE-4D05D055595F}" type="presOf" srcId="{4E7963C4-4BAA-4A5C-B97D-690BC00B4A56}" destId="{5411730A-C8CC-4D0C-B45A-6691BA8FE3FB}" srcOrd="0" destOrd="0" presId="urn:microsoft.com/office/officeart/2005/8/layout/hList3"/>
    <dgm:cxn modelId="{EDB888E1-F702-43C1-B61F-959888247546}" srcId="{2CCE078C-1B14-4EE1-BF03-907E807B1FB6}" destId="{D2F43FD5-9FBE-4798-9EE9-858E13597755}" srcOrd="2" destOrd="0" parTransId="{9BA0C16A-C485-49DB-8594-FF897D037FDB}" sibTransId="{5C844567-1798-4ACD-A8B1-724D325538AF}"/>
    <dgm:cxn modelId="{7DA7CB25-789B-4C37-9544-9CA413E42135}" srcId="{2CCE078C-1B14-4EE1-BF03-907E807B1FB6}" destId="{1E7DD9F0-A916-4E08-B175-718811A1FD47}" srcOrd="1" destOrd="0" parTransId="{034AA8AE-74B9-4ABB-BC5A-C23CDB071E7A}" sibTransId="{74BC8594-2DEE-4F30-937B-BDBF3BF4FA51}"/>
    <dgm:cxn modelId="{6655E731-161B-4DE9-B588-12F38C3C4310}" srcId="{2CCE078C-1B14-4EE1-BF03-907E807B1FB6}" destId="{4E7963C4-4BAA-4A5C-B97D-690BC00B4A56}" srcOrd="0" destOrd="0" parTransId="{39A4B250-E137-46B9-AB56-2532F7FEE164}" sibTransId="{D1ED0DF1-7DAE-4A68-A8D8-F3E4FADD41C0}"/>
    <dgm:cxn modelId="{B6B9143A-170B-4E37-A826-746BE8A26916}" type="presOf" srcId="{D2F43FD5-9FBE-4798-9EE9-858E13597755}" destId="{4E5F8201-A9D7-4EBA-A977-676E447F0B1C}" srcOrd="0" destOrd="0" presId="urn:microsoft.com/office/officeart/2005/8/layout/hList3"/>
    <dgm:cxn modelId="{77ECCCBA-A628-4EF4-BA4E-F20A55D6F8BC}" type="presOf" srcId="{1E7DD9F0-A916-4E08-B175-718811A1FD47}" destId="{87003D97-A206-4167-8400-3682764C1573}" srcOrd="0" destOrd="0" presId="urn:microsoft.com/office/officeart/2005/8/layout/hList3"/>
    <dgm:cxn modelId="{47D31791-B1D7-486B-9E26-E94F70304167}" type="presOf" srcId="{70D240E1-A4A7-4DA9-9B9B-C0020BB80C47}" destId="{FDD20653-91A2-45BB-998D-CB5A23DE6A4F}" srcOrd="0" destOrd="0" presId="urn:microsoft.com/office/officeart/2005/8/layout/hList3"/>
    <dgm:cxn modelId="{9F3059DB-378E-4C42-A00A-4EF393B52D77}" type="presParOf" srcId="{FDD20653-91A2-45BB-998D-CB5A23DE6A4F}" destId="{2010A09D-9C97-40AE-8EB2-E477EE5BB2D7}" srcOrd="0" destOrd="0" presId="urn:microsoft.com/office/officeart/2005/8/layout/hList3"/>
    <dgm:cxn modelId="{3D62E147-0825-42F2-8F1D-7407C13F1C4E}" type="presParOf" srcId="{FDD20653-91A2-45BB-998D-CB5A23DE6A4F}" destId="{D3C120A7-E688-47C5-AE25-EC06E863D6E8}" srcOrd="1" destOrd="0" presId="urn:microsoft.com/office/officeart/2005/8/layout/hList3"/>
    <dgm:cxn modelId="{6E027CC2-316B-4E7E-BE1D-69CE7CA12F5A}" type="presParOf" srcId="{D3C120A7-E688-47C5-AE25-EC06E863D6E8}" destId="{5411730A-C8CC-4D0C-B45A-6691BA8FE3FB}" srcOrd="0" destOrd="0" presId="urn:microsoft.com/office/officeart/2005/8/layout/hList3"/>
    <dgm:cxn modelId="{6FBC9D19-CE5F-47F1-8883-C4BC272C3C4B}" type="presParOf" srcId="{D3C120A7-E688-47C5-AE25-EC06E863D6E8}" destId="{87003D97-A206-4167-8400-3682764C1573}" srcOrd="1" destOrd="0" presId="urn:microsoft.com/office/officeart/2005/8/layout/hList3"/>
    <dgm:cxn modelId="{642CBDC0-4C1E-4A50-B9F1-758CC5E6386D}" type="presParOf" srcId="{D3C120A7-E688-47C5-AE25-EC06E863D6E8}" destId="{4E5F8201-A9D7-4EBA-A977-676E447F0B1C}" srcOrd="2" destOrd="0" presId="urn:microsoft.com/office/officeart/2005/8/layout/hList3"/>
    <dgm:cxn modelId="{594583E0-D1DD-4119-A60A-0BE8BB3D07E0}"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rgbClr val="5E782A"/>
        </a:solidFill>
      </dgm:spPr>
      <dgm:t>
        <a:bodyPr/>
        <a:lstStyle/>
        <a:p>
          <a:r>
            <a:rPr lang="en-US" dirty="0" smtClean="0"/>
            <a:t>Print CS Dispensing Worksheet</a:t>
          </a:r>
          <a:endParaRPr lang="en-US" dirty="0"/>
        </a:p>
      </dgm: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chemeClr val="accent6">
            <a:lumMod val="75000"/>
          </a:schemeClr>
        </a:solidFill>
      </dgm:spPr>
      <dgm:t>
        <a:bodyPr/>
        <a:lstStyle/>
        <a:p>
          <a:endParaRPr lang="en-US" sz="3800" dirty="0" smtClean="0"/>
        </a:p>
        <a:p>
          <a:r>
            <a:rPr lang="en-US" sz="6000" dirty="0" smtClean="0"/>
            <a:t>Summary Totals</a:t>
          </a:r>
          <a:endParaRPr lang="en-US" sz="60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1">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rgbClr val="5E782A"/>
        </a:solidFill>
      </dgm:spPr>
      <dgm:t>
        <a:bodyPr/>
        <a:lstStyle/>
        <a:p>
          <a:endParaRPr lang="en-US"/>
        </a:p>
      </dgm:t>
    </dgm:pt>
  </dgm:ptLst>
  <dgm:cxnLst>
    <dgm:cxn modelId="{2C0414FE-3C62-45F5-9CF6-5A8E4C61E48D}" type="presOf" srcId="{70D240E1-A4A7-4DA9-9B9B-C0020BB80C47}" destId="{FDD20653-91A2-45BB-998D-CB5A23DE6A4F}" srcOrd="0" destOrd="0" presId="urn:microsoft.com/office/officeart/2005/8/layout/hList3"/>
    <dgm:cxn modelId="{7740797E-260A-4403-8E43-404140AA7971}" type="presOf" srcId="{4E7963C4-4BAA-4A5C-B97D-690BC00B4A56}" destId="{5411730A-C8CC-4D0C-B45A-6691BA8FE3FB}" srcOrd="0" destOrd="0" presId="urn:microsoft.com/office/officeart/2005/8/layout/hList3"/>
    <dgm:cxn modelId="{E09DFC6F-D5EF-43DE-8000-30DD80B11BCB}" srcId="{70D240E1-A4A7-4DA9-9B9B-C0020BB80C47}" destId="{2CCE078C-1B14-4EE1-BF03-907E807B1FB6}" srcOrd="0" destOrd="0" parTransId="{FADA55EB-5785-4557-BDF7-A97B1C883EE1}" sibTransId="{C5C64FA1-D585-43ED-9D1E-E55956D3405E}"/>
    <dgm:cxn modelId="{6655E731-161B-4DE9-B588-12F38C3C4310}" srcId="{2CCE078C-1B14-4EE1-BF03-907E807B1FB6}" destId="{4E7963C4-4BAA-4A5C-B97D-690BC00B4A56}" srcOrd="0" destOrd="0" parTransId="{39A4B250-E137-46B9-AB56-2532F7FEE164}" sibTransId="{D1ED0DF1-7DAE-4A68-A8D8-F3E4FADD41C0}"/>
    <dgm:cxn modelId="{DC5EDBCE-4255-4258-8B7D-31C3FF93E0B1}" type="presOf" srcId="{2CCE078C-1B14-4EE1-BF03-907E807B1FB6}" destId="{2010A09D-9C97-40AE-8EB2-E477EE5BB2D7}" srcOrd="0" destOrd="0" presId="urn:microsoft.com/office/officeart/2005/8/layout/hList3"/>
    <dgm:cxn modelId="{E1419C3D-8BE2-4565-86AC-4C565BF0B4AD}" type="presParOf" srcId="{FDD20653-91A2-45BB-998D-CB5A23DE6A4F}" destId="{2010A09D-9C97-40AE-8EB2-E477EE5BB2D7}" srcOrd="0" destOrd="0" presId="urn:microsoft.com/office/officeart/2005/8/layout/hList3"/>
    <dgm:cxn modelId="{AA0F97F6-CB2C-4BA7-9A97-003069DB56DD}" type="presParOf" srcId="{FDD20653-91A2-45BB-998D-CB5A23DE6A4F}" destId="{D3C120A7-E688-47C5-AE25-EC06E863D6E8}" srcOrd="1" destOrd="0" presId="urn:microsoft.com/office/officeart/2005/8/layout/hList3"/>
    <dgm:cxn modelId="{BFF9BECB-AC50-4448-9162-AAEF09BD2117}" type="presParOf" srcId="{D3C120A7-E688-47C5-AE25-EC06E863D6E8}" destId="{5411730A-C8CC-4D0C-B45A-6691BA8FE3FB}" srcOrd="0" destOrd="0" presId="urn:microsoft.com/office/officeart/2005/8/layout/hList3"/>
    <dgm:cxn modelId="{DFD6FE7D-94D9-466F-8162-CA98B2EBBB07}"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rgbClr val="5E782A"/>
        </a:solidFill>
      </dgm:spPr>
      <dgm:t>
        <a:bodyPr/>
        <a:lstStyle/>
        <a:p>
          <a:r>
            <a:rPr lang="en-US" dirty="0" smtClean="0"/>
            <a:t>Print CS Dispensing Worksheet</a:t>
          </a:r>
          <a:endParaRPr lang="en-US" dirty="0"/>
        </a:p>
      </dgm:t>
      <dgm:extLst>
        <a:ext uri="{E40237B7-FDA0-4F09-8148-C483321AD2D9}">
          <dgm14:cNvPr xmlns:dgm14="http://schemas.microsoft.com/office/drawing/2010/diagram" id="0" name="" descr="different colored boxes showing menu option"/>
        </a:ext>
      </dgm:extLs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chemeClr val="tx2"/>
        </a:solidFill>
      </dgm:spPr>
      <dgm:t>
        <a:bodyPr/>
        <a:lstStyle/>
        <a:p>
          <a:endParaRPr lang="en-US" sz="3800" dirty="0" smtClean="0"/>
        </a:p>
        <a:p>
          <a:r>
            <a:rPr lang="en-US" sz="6000" dirty="0" smtClean="0"/>
            <a:t>Worksheet</a:t>
          </a:r>
          <a:endParaRPr lang="en-US" sz="60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1">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rgbClr val="5E782A"/>
        </a:solidFill>
      </dgm:spPr>
      <dgm:t>
        <a:bodyPr/>
        <a:lstStyle/>
        <a:p>
          <a:endParaRPr lang="en-US"/>
        </a:p>
      </dgm:t>
    </dgm:pt>
  </dgm:ptLst>
  <dgm:cxnLst>
    <dgm:cxn modelId="{F7F30F6E-E0D1-41C7-AD54-6CAB1752C00F}" type="presOf" srcId="{4E7963C4-4BAA-4A5C-B97D-690BC00B4A56}" destId="{5411730A-C8CC-4D0C-B45A-6691BA8FE3FB}" srcOrd="0" destOrd="0" presId="urn:microsoft.com/office/officeart/2005/8/layout/hList3"/>
    <dgm:cxn modelId="{E09DFC6F-D5EF-43DE-8000-30DD80B11BCB}" srcId="{70D240E1-A4A7-4DA9-9B9B-C0020BB80C47}" destId="{2CCE078C-1B14-4EE1-BF03-907E807B1FB6}" srcOrd="0" destOrd="0" parTransId="{FADA55EB-5785-4557-BDF7-A97B1C883EE1}" sibTransId="{C5C64FA1-D585-43ED-9D1E-E55956D3405E}"/>
    <dgm:cxn modelId="{0DA37A9E-CA2B-4C9D-B650-AF09453524B4}" type="presOf" srcId="{70D240E1-A4A7-4DA9-9B9B-C0020BB80C47}" destId="{FDD20653-91A2-45BB-998D-CB5A23DE6A4F}" srcOrd="0" destOrd="0" presId="urn:microsoft.com/office/officeart/2005/8/layout/hList3"/>
    <dgm:cxn modelId="{6655E731-161B-4DE9-B588-12F38C3C4310}" srcId="{2CCE078C-1B14-4EE1-BF03-907E807B1FB6}" destId="{4E7963C4-4BAA-4A5C-B97D-690BC00B4A56}" srcOrd="0" destOrd="0" parTransId="{39A4B250-E137-46B9-AB56-2532F7FEE164}" sibTransId="{D1ED0DF1-7DAE-4A68-A8D8-F3E4FADD41C0}"/>
    <dgm:cxn modelId="{2441A7B4-F703-46A3-BF58-FB46800CD17A}" type="presOf" srcId="{2CCE078C-1B14-4EE1-BF03-907E807B1FB6}" destId="{2010A09D-9C97-40AE-8EB2-E477EE5BB2D7}" srcOrd="0" destOrd="0" presId="urn:microsoft.com/office/officeart/2005/8/layout/hList3"/>
    <dgm:cxn modelId="{7064E4F9-35AF-4B82-9333-19A79CCF8FF7}" type="presParOf" srcId="{FDD20653-91A2-45BB-998D-CB5A23DE6A4F}" destId="{2010A09D-9C97-40AE-8EB2-E477EE5BB2D7}" srcOrd="0" destOrd="0" presId="urn:microsoft.com/office/officeart/2005/8/layout/hList3"/>
    <dgm:cxn modelId="{7419CD07-F04D-496D-AA0C-C3BC7D6BBB7F}" type="presParOf" srcId="{FDD20653-91A2-45BB-998D-CB5A23DE6A4F}" destId="{D3C120A7-E688-47C5-AE25-EC06E863D6E8}" srcOrd="1" destOrd="0" presId="urn:microsoft.com/office/officeart/2005/8/layout/hList3"/>
    <dgm:cxn modelId="{E21FA1C0-8CE6-49E7-B086-AF8D28940DE6}" type="presParOf" srcId="{D3C120A7-E688-47C5-AE25-EC06E863D6E8}" destId="{5411730A-C8CC-4D0C-B45A-6691BA8FE3FB}" srcOrd="0" destOrd="0" presId="urn:microsoft.com/office/officeart/2005/8/layout/hList3"/>
    <dgm:cxn modelId="{05D6D736-CF9A-4A9F-8CEF-D73F56BBFA29}"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chemeClr val="accent4"/>
        </a:solidFill>
      </dgm:spPr>
      <dgm:t>
        <a:bodyPr/>
        <a:lstStyle/>
        <a:p>
          <a:r>
            <a:rPr lang="en-US" dirty="0" smtClean="0"/>
            <a:t>Dispensing Method</a:t>
          </a:r>
          <a:endParaRPr lang="en-US" dirty="0"/>
        </a:p>
      </dgm:t>
      <dgm:extLst>
        <a:ext uri="{E40237B7-FDA0-4F09-8148-C483321AD2D9}">
          <dgm14:cNvPr xmlns:dgm14="http://schemas.microsoft.com/office/drawing/2010/diagram" id="0" name="" descr="different colored boxes showing menu options"/>
        </a:ext>
      </dgm:extLs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rgbClr val="5E782A"/>
        </a:solidFill>
      </dgm:spPr>
      <dgm:t>
        <a:bodyPr/>
        <a:lstStyle/>
        <a:p>
          <a:endParaRPr lang="en-US" sz="3800" dirty="0" smtClean="0"/>
        </a:p>
        <a:p>
          <a:r>
            <a:rPr lang="en-US" sz="4800" dirty="0" smtClean="0"/>
            <a:t>Worksheet</a:t>
          </a:r>
          <a:endParaRPr lang="en-US" sz="48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custT="1"/>
      <dgm:spPr>
        <a:solidFill>
          <a:schemeClr val="accent6">
            <a:lumMod val="75000"/>
          </a:schemeClr>
        </a:solidFill>
      </dgm:spPr>
      <dgm:t>
        <a:bodyPr/>
        <a:lstStyle/>
        <a:p>
          <a:pPr algn="ctr"/>
          <a:endParaRPr lang="en-US" sz="5900" dirty="0" smtClean="0"/>
        </a:p>
        <a:p>
          <a:pPr algn="ctr"/>
          <a:r>
            <a:rPr lang="en-US" sz="4800" dirty="0" smtClean="0"/>
            <a:t>Individual Request</a:t>
          </a:r>
          <a:endParaRPr lang="en-US" sz="4800"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dgm:spPr/>
      <dgm:t>
        <a:bodyPr/>
        <a:lstStyle/>
        <a:p>
          <a:endParaRPr lang="en-US" dirty="0" smtClean="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2">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2" custLinFactNeighborX="1202">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chemeClr val="accent4"/>
        </a:solidFill>
      </dgm:spPr>
      <dgm:t>
        <a:bodyPr/>
        <a:lstStyle/>
        <a:p>
          <a:endParaRPr lang="en-US"/>
        </a:p>
      </dgm:t>
    </dgm:pt>
  </dgm:ptLst>
  <dgm:cxnLst>
    <dgm:cxn modelId="{E09DFC6F-D5EF-43DE-8000-30DD80B11BCB}" srcId="{70D240E1-A4A7-4DA9-9B9B-C0020BB80C47}" destId="{2CCE078C-1B14-4EE1-BF03-907E807B1FB6}" srcOrd="0" destOrd="0" parTransId="{FADA55EB-5785-4557-BDF7-A97B1C883EE1}" sibTransId="{C5C64FA1-D585-43ED-9D1E-E55956D3405E}"/>
    <dgm:cxn modelId="{39FEBCD6-2CD0-4354-993E-947F2E0B2070}" type="presOf" srcId="{2CCE078C-1B14-4EE1-BF03-907E807B1FB6}" destId="{2010A09D-9C97-40AE-8EB2-E477EE5BB2D7}" srcOrd="0" destOrd="0" presId="urn:microsoft.com/office/officeart/2005/8/layout/hList3"/>
    <dgm:cxn modelId="{EDB888E1-F702-43C1-B61F-959888247546}" srcId="{70D240E1-A4A7-4DA9-9B9B-C0020BB80C47}" destId="{D2F43FD5-9FBE-4798-9EE9-858E13597755}" srcOrd="1" destOrd="0" parTransId="{9BA0C16A-C485-49DB-8594-FF897D037FDB}" sibTransId="{5C844567-1798-4ACD-A8B1-724D325538AF}"/>
    <dgm:cxn modelId="{7DA7CB25-789B-4C37-9544-9CA413E42135}" srcId="{2CCE078C-1B14-4EE1-BF03-907E807B1FB6}" destId="{1E7DD9F0-A916-4E08-B175-718811A1FD47}" srcOrd="1" destOrd="0" parTransId="{034AA8AE-74B9-4ABB-BC5A-C23CDB071E7A}" sibTransId="{74BC8594-2DEE-4F30-937B-BDBF3BF4FA51}"/>
    <dgm:cxn modelId="{6655E731-161B-4DE9-B588-12F38C3C4310}" srcId="{2CCE078C-1B14-4EE1-BF03-907E807B1FB6}" destId="{4E7963C4-4BAA-4A5C-B97D-690BC00B4A56}" srcOrd="0" destOrd="0" parTransId="{39A4B250-E137-46B9-AB56-2532F7FEE164}" sibTransId="{D1ED0DF1-7DAE-4A68-A8D8-F3E4FADD41C0}"/>
    <dgm:cxn modelId="{B076C04A-7A31-4EDD-92D5-47F579CD525E}" type="presOf" srcId="{4E7963C4-4BAA-4A5C-B97D-690BC00B4A56}" destId="{5411730A-C8CC-4D0C-B45A-6691BA8FE3FB}" srcOrd="0" destOrd="0" presId="urn:microsoft.com/office/officeart/2005/8/layout/hList3"/>
    <dgm:cxn modelId="{3BE95E41-A183-4310-8B5A-CE904208741C}" type="presOf" srcId="{1E7DD9F0-A916-4E08-B175-718811A1FD47}" destId="{87003D97-A206-4167-8400-3682764C1573}" srcOrd="0" destOrd="0" presId="urn:microsoft.com/office/officeart/2005/8/layout/hList3"/>
    <dgm:cxn modelId="{113ABFCE-BBBD-4C10-9CB3-18D5D13D0BFC}" type="presOf" srcId="{70D240E1-A4A7-4DA9-9B9B-C0020BB80C47}" destId="{FDD20653-91A2-45BB-998D-CB5A23DE6A4F}" srcOrd="0" destOrd="0" presId="urn:microsoft.com/office/officeart/2005/8/layout/hList3"/>
    <dgm:cxn modelId="{86A860B6-D1C2-4BDB-9304-9E30366FD162}" type="presParOf" srcId="{FDD20653-91A2-45BB-998D-CB5A23DE6A4F}" destId="{2010A09D-9C97-40AE-8EB2-E477EE5BB2D7}" srcOrd="0" destOrd="0" presId="urn:microsoft.com/office/officeart/2005/8/layout/hList3"/>
    <dgm:cxn modelId="{00A12164-ED3A-47C0-A396-7C16DAA156BE}" type="presParOf" srcId="{FDD20653-91A2-45BB-998D-CB5A23DE6A4F}" destId="{D3C120A7-E688-47C5-AE25-EC06E863D6E8}" srcOrd="1" destOrd="0" presId="urn:microsoft.com/office/officeart/2005/8/layout/hList3"/>
    <dgm:cxn modelId="{B858BACD-2A5B-44C9-AC84-2ADF5FC1FACE}" type="presParOf" srcId="{D3C120A7-E688-47C5-AE25-EC06E863D6E8}" destId="{5411730A-C8CC-4D0C-B45A-6691BA8FE3FB}" srcOrd="0" destOrd="0" presId="urn:microsoft.com/office/officeart/2005/8/layout/hList3"/>
    <dgm:cxn modelId="{5A68DE56-A5EA-451C-9840-424235AEA55A}" type="presParOf" srcId="{D3C120A7-E688-47C5-AE25-EC06E863D6E8}" destId="{87003D97-A206-4167-8400-3682764C1573}" srcOrd="1" destOrd="0" presId="urn:microsoft.com/office/officeart/2005/8/layout/hList3"/>
    <dgm:cxn modelId="{A224B636-A55D-489A-9ECF-B66D0EE1651E}"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chemeClr val="accent4"/>
        </a:solidFill>
      </dgm:spPr>
      <dgm:t>
        <a:bodyPr/>
        <a:lstStyle/>
        <a:p>
          <a:r>
            <a:rPr lang="en-US" dirty="0" smtClean="0"/>
            <a:t>Dispensing Method</a:t>
          </a:r>
          <a:endParaRPr lang="en-US" dirty="0"/>
        </a:p>
      </dgm: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rgbClr val="5E782A"/>
        </a:solidFill>
      </dgm:spPr>
      <dgm:t>
        <a:bodyPr/>
        <a:lstStyle/>
        <a:p>
          <a:endParaRPr lang="en-US" sz="3800" dirty="0" smtClean="0"/>
        </a:p>
        <a:p>
          <a:r>
            <a:rPr lang="en-US" sz="6000" dirty="0" smtClean="0"/>
            <a:t>Worksheet</a:t>
          </a:r>
          <a:endParaRPr lang="en-US" sz="60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1">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chemeClr val="accent4"/>
        </a:solidFill>
      </dgm:spPr>
      <dgm:t>
        <a:bodyPr/>
        <a:lstStyle/>
        <a:p>
          <a:endParaRPr lang="en-US"/>
        </a:p>
      </dgm:t>
    </dgm:pt>
  </dgm:ptLst>
  <dgm:cxnLst>
    <dgm:cxn modelId="{D78CC3ED-06F6-4AD2-AD57-1A30BE20E6B6}" type="presOf" srcId="{2CCE078C-1B14-4EE1-BF03-907E807B1FB6}" destId="{2010A09D-9C97-40AE-8EB2-E477EE5BB2D7}" srcOrd="0" destOrd="0" presId="urn:microsoft.com/office/officeart/2005/8/layout/hList3"/>
    <dgm:cxn modelId="{6C699EAA-4E7C-473D-9D5D-C0040870F8A0}" type="presOf" srcId="{70D240E1-A4A7-4DA9-9B9B-C0020BB80C47}" destId="{FDD20653-91A2-45BB-998D-CB5A23DE6A4F}" srcOrd="0" destOrd="0" presId="urn:microsoft.com/office/officeart/2005/8/layout/hList3"/>
    <dgm:cxn modelId="{E09DFC6F-D5EF-43DE-8000-30DD80B11BCB}" srcId="{70D240E1-A4A7-4DA9-9B9B-C0020BB80C47}" destId="{2CCE078C-1B14-4EE1-BF03-907E807B1FB6}" srcOrd="0" destOrd="0" parTransId="{FADA55EB-5785-4557-BDF7-A97B1C883EE1}" sibTransId="{C5C64FA1-D585-43ED-9D1E-E55956D3405E}"/>
    <dgm:cxn modelId="{66DEF1A8-C693-404C-A09D-FC76FE19D7BB}" type="presOf" srcId="{4E7963C4-4BAA-4A5C-B97D-690BC00B4A56}" destId="{5411730A-C8CC-4D0C-B45A-6691BA8FE3FB}" srcOrd="0" destOrd="0" presId="urn:microsoft.com/office/officeart/2005/8/layout/hList3"/>
    <dgm:cxn modelId="{6655E731-161B-4DE9-B588-12F38C3C4310}" srcId="{2CCE078C-1B14-4EE1-BF03-907E807B1FB6}" destId="{4E7963C4-4BAA-4A5C-B97D-690BC00B4A56}" srcOrd="0" destOrd="0" parTransId="{39A4B250-E137-46B9-AB56-2532F7FEE164}" sibTransId="{D1ED0DF1-7DAE-4A68-A8D8-F3E4FADD41C0}"/>
    <dgm:cxn modelId="{9A1932B3-111A-4E4C-ACCC-23A9E9CE4116}" type="presParOf" srcId="{FDD20653-91A2-45BB-998D-CB5A23DE6A4F}" destId="{2010A09D-9C97-40AE-8EB2-E477EE5BB2D7}" srcOrd="0" destOrd="0" presId="urn:microsoft.com/office/officeart/2005/8/layout/hList3"/>
    <dgm:cxn modelId="{419AB840-4E7C-48A1-85B5-D0FAF19D9210}" type="presParOf" srcId="{FDD20653-91A2-45BB-998D-CB5A23DE6A4F}" destId="{D3C120A7-E688-47C5-AE25-EC06E863D6E8}" srcOrd="1" destOrd="0" presId="urn:microsoft.com/office/officeart/2005/8/layout/hList3"/>
    <dgm:cxn modelId="{09FF8A4E-CE55-4F40-BAF9-89ACB165E3C9}" type="presParOf" srcId="{D3C120A7-E688-47C5-AE25-EC06E863D6E8}" destId="{5411730A-C8CC-4D0C-B45A-6691BA8FE3FB}" srcOrd="0" destOrd="0" presId="urn:microsoft.com/office/officeart/2005/8/layout/hList3"/>
    <dgm:cxn modelId="{EA55B520-7C84-4B10-8F5D-FCB46FFEE3F5}"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chemeClr val="accent4"/>
        </a:solidFill>
      </dgm:spPr>
      <dgm:t>
        <a:bodyPr/>
        <a:lstStyle/>
        <a:p>
          <a:r>
            <a:rPr lang="en-US" dirty="0" smtClean="0"/>
            <a:t>Dispensing Method</a:t>
          </a:r>
          <a:endParaRPr lang="en-US" dirty="0"/>
        </a:p>
      </dgm:t>
      <dgm:extLst>
        <a:ext uri="{E40237B7-FDA0-4F09-8148-C483321AD2D9}">
          <dgm14:cNvPr xmlns:dgm14="http://schemas.microsoft.com/office/drawing/2010/diagram" id="0" name="" descr="different colored boxes showing menu option"/>
        </a:ext>
      </dgm:extLs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chemeClr val="accent6">
            <a:lumMod val="75000"/>
          </a:schemeClr>
        </a:solidFill>
      </dgm:spPr>
      <dgm:t>
        <a:bodyPr/>
        <a:lstStyle/>
        <a:p>
          <a:endParaRPr lang="en-US" sz="3800" dirty="0" smtClean="0"/>
        </a:p>
        <a:p>
          <a:r>
            <a:rPr lang="en-US" sz="6000" dirty="0" smtClean="0"/>
            <a:t>Individual Request</a:t>
          </a:r>
          <a:endParaRPr lang="en-US" sz="60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1">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chemeClr val="accent4"/>
        </a:solidFill>
      </dgm:spPr>
      <dgm:t>
        <a:bodyPr/>
        <a:lstStyle/>
        <a:p>
          <a:endParaRPr lang="en-US"/>
        </a:p>
      </dgm:t>
    </dgm:pt>
  </dgm:ptLst>
  <dgm:cxnLst>
    <dgm:cxn modelId="{19A129A8-476A-4905-A4CA-C03355ECD91C}" type="presOf" srcId="{4E7963C4-4BAA-4A5C-B97D-690BC00B4A56}" destId="{5411730A-C8CC-4D0C-B45A-6691BA8FE3FB}" srcOrd="0" destOrd="0" presId="urn:microsoft.com/office/officeart/2005/8/layout/hList3"/>
    <dgm:cxn modelId="{06791EEA-C3E9-4CC6-BE9F-7734FD2F0816}" type="presOf" srcId="{70D240E1-A4A7-4DA9-9B9B-C0020BB80C47}" destId="{FDD20653-91A2-45BB-998D-CB5A23DE6A4F}" srcOrd="0" destOrd="0" presId="urn:microsoft.com/office/officeart/2005/8/layout/hList3"/>
    <dgm:cxn modelId="{E09DFC6F-D5EF-43DE-8000-30DD80B11BCB}" srcId="{70D240E1-A4A7-4DA9-9B9B-C0020BB80C47}" destId="{2CCE078C-1B14-4EE1-BF03-907E807B1FB6}" srcOrd="0" destOrd="0" parTransId="{FADA55EB-5785-4557-BDF7-A97B1C883EE1}" sibTransId="{C5C64FA1-D585-43ED-9D1E-E55956D3405E}"/>
    <dgm:cxn modelId="{6655E731-161B-4DE9-B588-12F38C3C4310}" srcId="{2CCE078C-1B14-4EE1-BF03-907E807B1FB6}" destId="{4E7963C4-4BAA-4A5C-B97D-690BC00B4A56}" srcOrd="0" destOrd="0" parTransId="{39A4B250-E137-46B9-AB56-2532F7FEE164}" sibTransId="{D1ED0DF1-7DAE-4A68-A8D8-F3E4FADD41C0}"/>
    <dgm:cxn modelId="{80345C0F-6CCE-478E-867E-DF57C7BDE214}" type="presOf" srcId="{2CCE078C-1B14-4EE1-BF03-907E807B1FB6}" destId="{2010A09D-9C97-40AE-8EB2-E477EE5BB2D7}" srcOrd="0" destOrd="0" presId="urn:microsoft.com/office/officeart/2005/8/layout/hList3"/>
    <dgm:cxn modelId="{0966FB19-208B-43C0-9281-4A8CD1052362}" type="presParOf" srcId="{FDD20653-91A2-45BB-998D-CB5A23DE6A4F}" destId="{2010A09D-9C97-40AE-8EB2-E477EE5BB2D7}" srcOrd="0" destOrd="0" presId="urn:microsoft.com/office/officeart/2005/8/layout/hList3"/>
    <dgm:cxn modelId="{4ADE3036-35CD-411F-8964-DA8E843263BB}" type="presParOf" srcId="{FDD20653-91A2-45BB-998D-CB5A23DE6A4F}" destId="{D3C120A7-E688-47C5-AE25-EC06E863D6E8}" srcOrd="1" destOrd="0" presId="urn:microsoft.com/office/officeart/2005/8/layout/hList3"/>
    <dgm:cxn modelId="{89F87396-AA30-40CD-A79F-7820EF7E98CC}" type="presParOf" srcId="{D3C120A7-E688-47C5-AE25-EC06E863D6E8}" destId="{5411730A-C8CC-4D0C-B45A-6691BA8FE3FB}" srcOrd="0" destOrd="0" presId="urn:microsoft.com/office/officeart/2005/8/layout/hList3"/>
    <dgm:cxn modelId="{C64533E3-BDCD-4157-A956-7F3063C3BE54}"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chemeClr val="accent4"/>
        </a:solidFill>
      </dgm:spPr>
      <dgm:t>
        <a:bodyPr/>
        <a:lstStyle/>
        <a:p>
          <a:r>
            <a:rPr lang="en-US" dirty="0" smtClean="0"/>
            <a:t>Dispensing/Receiving Report</a:t>
          </a:r>
          <a:endParaRPr lang="en-US" dirty="0"/>
        </a:p>
      </dgm:t>
      <dgm:extLst>
        <a:ext uri="{E40237B7-FDA0-4F09-8148-C483321AD2D9}">
          <dgm14:cNvPr xmlns:dgm14="http://schemas.microsoft.com/office/drawing/2010/diagram" id="0" name="" descr="different colored boxes showing menu options"/>
        </a:ext>
      </dgm:extLs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rgbClr val="6B8830"/>
        </a:solidFill>
      </dgm:spPr>
      <dgm:t>
        <a:bodyPr/>
        <a:lstStyle/>
        <a:p>
          <a:endParaRPr lang="en-US" sz="3800" dirty="0" smtClean="0"/>
        </a:p>
        <a:p>
          <a:r>
            <a:rPr lang="en-US" sz="4800" dirty="0" smtClean="0"/>
            <a:t>Vault Copy</a:t>
          </a:r>
          <a:endParaRPr lang="en-US" sz="48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custT="1"/>
      <dgm:spPr>
        <a:solidFill>
          <a:schemeClr val="accent6">
            <a:lumMod val="75000"/>
          </a:schemeClr>
        </a:solidFill>
      </dgm:spPr>
      <dgm:t>
        <a:bodyPr/>
        <a:lstStyle/>
        <a:p>
          <a:pPr algn="ctr"/>
          <a:endParaRPr lang="en-US" sz="5200" dirty="0" smtClean="0"/>
        </a:p>
        <a:p>
          <a:pPr algn="ctr"/>
          <a:r>
            <a:rPr lang="en-US" sz="4800" dirty="0" smtClean="0"/>
            <a:t>Nursing Copy</a:t>
          </a:r>
          <a:endParaRPr lang="en-US" sz="4800"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custT="1"/>
      <dgm:spPr>
        <a:solidFill>
          <a:srgbClr val="3BA0BB"/>
        </a:solidFill>
      </dgm:spPr>
      <dgm:t>
        <a:bodyPr/>
        <a:lstStyle/>
        <a:p>
          <a:endParaRPr lang="en-US" sz="6500" dirty="0" smtClean="0"/>
        </a:p>
        <a:p>
          <a:r>
            <a:rPr lang="en-US" sz="4800" dirty="0" smtClean="0"/>
            <a:t>Both</a:t>
          </a:r>
          <a:endParaRPr lang="en-US" sz="4800" dirty="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3">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3" custLinFactNeighborX="1202">
        <dgm:presLayoutVars>
          <dgm:bulletEnabled val="1"/>
        </dgm:presLayoutVars>
      </dgm:prSet>
      <dgm:spPr/>
      <dgm:t>
        <a:bodyPr/>
        <a:lstStyle/>
        <a:p>
          <a:endParaRPr lang="en-US"/>
        </a:p>
      </dgm:t>
    </dgm:pt>
    <dgm:pt modelId="{4E5F8201-A9D7-4EBA-A977-676E447F0B1C}" type="pres">
      <dgm:prSet presAssocID="{D2F43FD5-9FBE-4798-9EE9-858E13597755}" presName="pillarX" presStyleLbl="node1" presStyleIdx="2" presStyleCnt="3">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chemeClr val="accent4"/>
        </a:solidFill>
      </dgm:spPr>
      <dgm:t>
        <a:bodyPr/>
        <a:lstStyle/>
        <a:p>
          <a:endParaRPr lang="en-US"/>
        </a:p>
      </dgm:t>
    </dgm:pt>
  </dgm:ptLst>
  <dgm:cxnLst>
    <dgm:cxn modelId="{B1086CDE-1B67-49C0-B0EC-68A174F3E9C6}" type="presOf" srcId="{4E7963C4-4BAA-4A5C-B97D-690BC00B4A56}" destId="{5411730A-C8CC-4D0C-B45A-6691BA8FE3FB}" srcOrd="0" destOrd="0" presId="urn:microsoft.com/office/officeart/2005/8/layout/hList3"/>
    <dgm:cxn modelId="{E09DFC6F-D5EF-43DE-8000-30DD80B11BCB}" srcId="{70D240E1-A4A7-4DA9-9B9B-C0020BB80C47}" destId="{2CCE078C-1B14-4EE1-BF03-907E807B1FB6}" srcOrd="0" destOrd="0" parTransId="{FADA55EB-5785-4557-BDF7-A97B1C883EE1}" sibTransId="{C5C64FA1-D585-43ED-9D1E-E55956D3405E}"/>
    <dgm:cxn modelId="{9E3E1DA9-4724-45C9-AB80-1F0E679409E0}" type="presOf" srcId="{1E7DD9F0-A916-4E08-B175-718811A1FD47}" destId="{87003D97-A206-4167-8400-3682764C1573}" srcOrd="0" destOrd="0" presId="urn:microsoft.com/office/officeart/2005/8/layout/hList3"/>
    <dgm:cxn modelId="{A7EECEF7-49D8-40E9-986E-2941669FF99A}" type="presOf" srcId="{70D240E1-A4A7-4DA9-9B9B-C0020BB80C47}" destId="{FDD20653-91A2-45BB-998D-CB5A23DE6A4F}" srcOrd="0" destOrd="0" presId="urn:microsoft.com/office/officeart/2005/8/layout/hList3"/>
    <dgm:cxn modelId="{41803BB9-85FD-4E36-A776-E1D4E1D6FEE0}" type="presOf" srcId="{2CCE078C-1B14-4EE1-BF03-907E807B1FB6}" destId="{2010A09D-9C97-40AE-8EB2-E477EE5BB2D7}" srcOrd="0" destOrd="0" presId="urn:microsoft.com/office/officeart/2005/8/layout/hList3"/>
    <dgm:cxn modelId="{EDB888E1-F702-43C1-B61F-959888247546}" srcId="{2CCE078C-1B14-4EE1-BF03-907E807B1FB6}" destId="{D2F43FD5-9FBE-4798-9EE9-858E13597755}" srcOrd="2" destOrd="0" parTransId="{9BA0C16A-C485-49DB-8594-FF897D037FDB}" sibTransId="{5C844567-1798-4ACD-A8B1-724D325538AF}"/>
    <dgm:cxn modelId="{7DA7CB25-789B-4C37-9544-9CA413E42135}" srcId="{2CCE078C-1B14-4EE1-BF03-907E807B1FB6}" destId="{1E7DD9F0-A916-4E08-B175-718811A1FD47}" srcOrd="1" destOrd="0" parTransId="{034AA8AE-74B9-4ABB-BC5A-C23CDB071E7A}" sibTransId="{74BC8594-2DEE-4F30-937B-BDBF3BF4FA51}"/>
    <dgm:cxn modelId="{6655E731-161B-4DE9-B588-12F38C3C4310}" srcId="{2CCE078C-1B14-4EE1-BF03-907E807B1FB6}" destId="{4E7963C4-4BAA-4A5C-B97D-690BC00B4A56}" srcOrd="0" destOrd="0" parTransId="{39A4B250-E137-46B9-AB56-2532F7FEE164}" sibTransId="{D1ED0DF1-7DAE-4A68-A8D8-F3E4FADD41C0}"/>
    <dgm:cxn modelId="{F09C5E33-C0A5-454A-869E-32FD57E86A1F}" type="presOf" srcId="{D2F43FD5-9FBE-4798-9EE9-858E13597755}" destId="{4E5F8201-A9D7-4EBA-A977-676E447F0B1C}" srcOrd="0" destOrd="0" presId="urn:microsoft.com/office/officeart/2005/8/layout/hList3"/>
    <dgm:cxn modelId="{91F90154-188D-4E39-AA4D-0B037B6CDA3F}" type="presParOf" srcId="{FDD20653-91A2-45BB-998D-CB5A23DE6A4F}" destId="{2010A09D-9C97-40AE-8EB2-E477EE5BB2D7}" srcOrd="0" destOrd="0" presId="urn:microsoft.com/office/officeart/2005/8/layout/hList3"/>
    <dgm:cxn modelId="{5CFE8B83-185B-4E1B-8657-E6E066489CE7}" type="presParOf" srcId="{FDD20653-91A2-45BB-998D-CB5A23DE6A4F}" destId="{D3C120A7-E688-47C5-AE25-EC06E863D6E8}" srcOrd="1" destOrd="0" presId="urn:microsoft.com/office/officeart/2005/8/layout/hList3"/>
    <dgm:cxn modelId="{D3D2FD20-498F-4E59-9531-7F8AE2D32091}" type="presParOf" srcId="{D3C120A7-E688-47C5-AE25-EC06E863D6E8}" destId="{5411730A-C8CC-4D0C-B45A-6691BA8FE3FB}" srcOrd="0" destOrd="0" presId="urn:microsoft.com/office/officeart/2005/8/layout/hList3"/>
    <dgm:cxn modelId="{530541FD-FF87-4FA3-969F-356EF37870AB}" type="presParOf" srcId="{D3C120A7-E688-47C5-AE25-EC06E863D6E8}" destId="{87003D97-A206-4167-8400-3682764C1573}" srcOrd="1" destOrd="0" presId="urn:microsoft.com/office/officeart/2005/8/layout/hList3"/>
    <dgm:cxn modelId="{E4A42547-EE9F-4F12-B695-CAF6BA1EEEBE}" type="presParOf" srcId="{D3C120A7-E688-47C5-AE25-EC06E863D6E8}" destId="{4E5F8201-A9D7-4EBA-A977-676E447F0B1C}" srcOrd="2" destOrd="0" presId="urn:microsoft.com/office/officeart/2005/8/layout/hList3"/>
    <dgm:cxn modelId="{548225CD-EDAE-47F4-AAD5-13BC447F5027}"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chemeClr val="accent4"/>
        </a:solidFill>
      </dgm:spPr>
      <dgm:t>
        <a:bodyPr/>
        <a:lstStyle/>
        <a:p>
          <a:r>
            <a:rPr lang="en-US" dirty="0" smtClean="0"/>
            <a:t>Dispensing/Receiving Report</a:t>
          </a:r>
          <a:endParaRPr lang="en-US" dirty="0"/>
        </a:p>
      </dgm: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rgbClr val="6B8830"/>
        </a:solidFill>
      </dgm:spPr>
      <dgm:t>
        <a:bodyPr/>
        <a:lstStyle/>
        <a:p>
          <a:endParaRPr lang="en-US" sz="3800" dirty="0" smtClean="0"/>
        </a:p>
        <a:p>
          <a:r>
            <a:rPr lang="en-US" sz="4800" dirty="0" smtClean="0"/>
            <a:t>Vault Copy</a:t>
          </a:r>
          <a:endParaRPr lang="en-US" sz="48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custT="1"/>
      <dgm:spPr>
        <a:solidFill>
          <a:schemeClr val="accent6">
            <a:lumMod val="75000"/>
          </a:schemeClr>
        </a:solidFill>
      </dgm:spPr>
      <dgm:t>
        <a:bodyPr/>
        <a:lstStyle/>
        <a:p>
          <a:pPr algn="ctr"/>
          <a:endParaRPr lang="en-US" sz="5200" dirty="0" smtClean="0"/>
        </a:p>
        <a:p>
          <a:pPr algn="ctr"/>
          <a:r>
            <a:rPr lang="en-US" sz="4800" dirty="0" smtClean="0"/>
            <a:t>Nursing Copy</a:t>
          </a:r>
          <a:endParaRPr lang="en-US" sz="4800"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custT="1"/>
      <dgm:spPr>
        <a:solidFill>
          <a:srgbClr val="3BA0BB"/>
        </a:solidFill>
      </dgm:spPr>
      <dgm:t>
        <a:bodyPr/>
        <a:lstStyle/>
        <a:p>
          <a:endParaRPr lang="en-US" sz="6500" dirty="0" smtClean="0"/>
        </a:p>
        <a:p>
          <a:r>
            <a:rPr lang="en-US" sz="4800" dirty="0" smtClean="0"/>
            <a:t>Both</a:t>
          </a:r>
          <a:endParaRPr lang="en-US" sz="4800" dirty="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3">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3" custLinFactNeighborX="1202">
        <dgm:presLayoutVars>
          <dgm:bulletEnabled val="1"/>
        </dgm:presLayoutVars>
      </dgm:prSet>
      <dgm:spPr/>
      <dgm:t>
        <a:bodyPr/>
        <a:lstStyle/>
        <a:p>
          <a:endParaRPr lang="en-US"/>
        </a:p>
      </dgm:t>
    </dgm:pt>
    <dgm:pt modelId="{4E5F8201-A9D7-4EBA-A977-676E447F0B1C}" type="pres">
      <dgm:prSet presAssocID="{D2F43FD5-9FBE-4798-9EE9-858E13597755}" presName="pillarX" presStyleLbl="node1" presStyleIdx="2" presStyleCnt="3">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chemeClr val="accent4"/>
        </a:solidFill>
      </dgm:spPr>
      <dgm:t>
        <a:bodyPr/>
        <a:lstStyle/>
        <a:p>
          <a:endParaRPr lang="en-US"/>
        </a:p>
      </dgm:t>
    </dgm:pt>
  </dgm:ptLst>
  <dgm:cxnLst>
    <dgm:cxn modelId="{984C5DE5-2005-48B2-B4E9-5658C143E480}" type="presOf" srcId="{4E7963C4-4BAA-4A5C-B97D-690BC00B4A56}" destId="{5411730A-C8CC-4D0C-B45A-6691BA8FE3FB}" srcOrd="0" destOrd="0" presId="urn:microsoft.com/office/officeart/2005/8/layout/hList3"/>
    <dgm:cxn modelId="{E09DFC6F-D5EF-43DE-8000-30DD80B11BCB}" srcId="{70D240E1-A4A7-4DA9-9B9B-C0020BB80C47}" destId="{2CCE078C-1B14-4EE1-BF03-907E807B1FB6}" srcOrd="0" destOrd="0" parTransId="{FADA55EB-5785-4557-BDF7-A97B1C883EE1}" sibTransId="{C5C64FA1-D585-43ED-9D1E-E55956D3405E}"/>
    <dgm:cxn modelId="{EDB888E1-F702-43C1-B61F-959888247546}" srcId="{2CCE078C-1B14-4EE1-BF03-907E807B1FB6}" destId="{D2F43FD5-9FBE-4798-9EE9-858E13597755}" srcOrd="2" destOrd="0" parTransId="{9BA0C16A-C485-49DB-8594-FF897D037FDB}" sibTransId="{5C844567-1798-4ACD-A8B1-724D325538AF}"/>
    <dgm:cxn modelId="{7DA7CB25-789B-4C37-9544-9CA413E42135}" srcId="{2CCE078C-1B14-4EE1-BF03-907E807B1FB6}" destId="{1E7DD9F0-A916-4E08-B175-718811A1FD47}" srcOrd="1" destOrd="0" parTransId="{034AA8AE-74B9-4ABB-BC5A-C23CDB071E7A}" sibTransId="{74BC8594-2DEE-4F30-937B-BDBF3BF4FA51}"/>
    <dgm:cxn modelId="{6655E731-161B-4DE9-B588-12F38C3C4310}" srcId="{2CCE078C-1B14-4EE1-BF03-907E807B1FB6}" destId="{4E7963C4-4BAA-4A5C-B97D-690BC00B4A56}" srcOrd="0" destOrd="0" parTransId="{39A4B250-E137-46B9-AB56-2532F7FEE164}" sibTransId="{D1ED0DF1-7DAE-4A68-A8D8-F3E4FADD41C0}"/>
    <dgm:cxn modelId="{B90FEB6B-E439-485B-AD96-6916D7325B37}" type="presOf" srcId="{2CCE078C-1B14-4EE1-BF03-907E807B1FB6}" destId="{2010A09D-9C97-40AE-8EB2-E477EE5BB2D7}" srcOrd="0" destOrd="0" presId="urn:microsoft.com/office/officeart/2005/8/layout/hList3"/>
    <dgm:cxn modelId="{2C8B380B-BB20-4D26-A6C8-496C77AAEFD0}" type="presOf" srcId="{1E7DD9F0-A916-4E08-B175-718811A1FD47}" destId="{87003D97-A206-4167-8400-3682764C1573}" srcOrd="0" destOrd="0" presId="urn:microsoft.com/office/officeart/2005/8/layout/hList3"/>
    <dgm:cxn modelId="{838D17CB-BB09-4856-81F6-9FD42DFCAEE5}" type="presOf" srcId="{D2F43FD5-9FBE-4798-9EE9-858E13597755}" destId="{4E5F8201-A9D7-4EBA-A977-676E447F0B1C}" srcOrd="0" destOrd="0" presId="urn:microsoft.com/office/officeart/2005/8/layout/hList3"/>
    <dgm:cxn modelId="{C2377F4C-AFCB-453F-A087-838C8645B9A1}" type="presOf" srcId="{70D240E1-A4A7-4DA9-9B9B-C0020BB80C47}" destId="{FDD20653-91A2-45BB-998D-CB5A23DE6A4F}" srcOrd="0" destOrd="0" presId="urn:microsoft.com/office/officeart/2005/8/layout/hList3"/>
    <dgm:cxn modelId="{BC85B655-E9C6-4145-BF5D-DEEAF5BB1E70}" type="presParOf" srcId="{FDD20653-91A2-45BB-998D-CB5A23DE6A4F}" destId="{2010A09D-9C97-40AE-8EB2-E477EE5BB2D7}" srcOrd="0" destOrd="0" presId="urn:microsoft.com/office/officeart/2005/8/layout/hList3"/>
    <dgm:cxn modelId="{A6127276-7FD6-4509-8FCC-103219AD588C}" type="presParOf" srcId="{FDD20653-91A2-45BB-998D-CB5A23DE6A4F}" destId="{D3C120A7-E688-47C5-AE25-EC06E863D6E8}" srcOrd="1" destOrd="0" presId="urn:microsoft.com/office/officeart/2005/8/layout/hList3"/>
    <dgm:cxn modelId="{A314F88A-55E3-413A-91C4-7198566B6C9A}" type="presParOf" srcId="{D3C120A7-E688-47C5-AE25-EC06E863D6E8}" destId="{5411730A-C8CC-4D0C-B45A-6691BA8FE3FB}" srcOrd="0" destOrd="0" presId="urn:microsoft.com/office/officeart/2005/8/layout/hList3"/>
    <dgm:cxn modelId="{C348A536-024B-49B0-89E3-BB48D23BEE21}" type="presParOf" srcId="{D3C120A7-E688-47C5-AE25-EC06E863D6E8}" destId="{87003D97-A206-4167-8400-3682764C1573}" srcOrd="1" destOrd="0" presId="urn:microsoft.com/office/officeart/2005/8/layout/hList3"/>
    <dgm:cxn modelId="{CB8B0FFF-4A94-47A9-B748-20F787100F19}" type="presParOf" srcId="{D3C120A7-E688-47C5-AE25-EC06E863D6E8}" destId="{4E5F8201-A9D7-4EBA-A977-676E447F0B1C}" srcOrd="2" destOrd="0" presId="urn:microsoft.com/office/officeart/2005/8/layout/hList3"/>
    <dgm:cxn modelId="{38261F78-ECEE-4DFD-907D-27ACCC47123F}"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0674A8-4ACE-42FC-A79A-207ADD4CF2C7}" type="doc">
      <dgm:prSet loTypeId="urn:microsoft.com/office/officeart/2005/8/layout/hProcess9" loCatId="process" qsTypeId="urn:microsoft.com/office/officeart/2005/8/quickstyle/3d3" qsCatId="3D" csTypeId="urn:microsoft.com/office/officeart/2005/8/colors/colorful4" csCatId="colorful" phldr="1"/>
      <dgm:spPr/>
    </dgm:pt>
    <dgm:pt modelId="{D4D631F4-D4A3-4FBA-AE93-0052F48C86CF}">
      <dgm:prSet phldrT="[Text]"/>
      <dgm:spPr/>
      <dgm:t>
        <a:bodyPr/>
        <a:lstStyle/>
        <a:p>
          <a:r>
            <a:rPr lang="en-US" dirty="0" smtClean="0"/>
            <a:t>Controlled Substances Menu</a:t>
          </a:r>
          <a:endParaRPr lang="en-US" dirty="0"/>
        </a:p>
      </dgm:t>
    </dgm:pt>
    <dgm:pt modelId="{42ED4759-D3AD-4AD7-8679-73FCC0287FF6}" type="parTrans" cxnId="{515A9BDB-1ED2-4D02-AC15-837E9AA40ED2}">
      <dgm:prSet/>
      <dgm:spPr/>
      <dgm:t>
        <a:bodyPr/>
        <a:lstStyle/>
        <a:p>
          <a:endParaRPr lang="en-US"/>
        </a:p>
      </dgm:t>
    </dgm:pt>
    <dgm:pt modelId="{2BE3E6B6-4B56-469F-A717-26DC62B68021}" type="sibTrans" cxnId="{515A9BDB-1ED2-4D02-AC15-837E9AA40ED2}">
      <dgm:prSet/>
      <dgm:spPr/>
      <dgm:t>
        <a:bodyPr/>
        <a:lstStyle/>
        <a:p>
          <a:endParaRPr lang="en-US"/>
        </a:p>
      </dgm:t>
    </dgm:pt>
    <dgm:pt modelId="{97A05C05-DEC0-47D7-9ED5-43D989D52EE5}" type="pres">
      <dgm:prSet presAssocID="{A10674A8-4ACE-42FC-A79A-207ADD4CF2C7}" presName="CompostProcess" presStyleCnt="0">
        <dgm:presLayoutVars>
          <dgm:dir/>
          <dgm:resizeHandles val="exact"/>
        </dgm:presLayoutVars>
      </dgm:prSet>
      <dgm:spPr/>
    </dgm:pt>
    <dgm:pt modelId="{177CF9DA-EEC1-416E-8506-77B69666F370}" type="pres">
      <dgm:prSet presAssocID="{A10674A8-4ACE-42FC-A79A-207ADD4CF2C7}" presName="arrow" presStyleLbl="bgShp" presStyleIdx="0" presStyleCnt="1" custLinFactNeighborX="14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 modelId="{8015BF27-3527-42D9-8F0A-4BF459B42785}" type="pres">
      <dgm:prSet presAssocID="{A10674A8-4ACE-42FC-A79A-207ADD4CF2C7}" presName="linearProcess" presStyleCnt="0"/>
      <dgm:spPr/>
    </dgm:pt>
    <dgm:pt modelId="{BDABDF13-B7A4-49AE-92D1-F3B2C4C2B4B9}" type="pres">
      <dgm:prSet presAssocID="{D4D631F4-D4A3-4FBA-AE93-0052F48C86CF}" presName="textNode" presStyleLbl="node1" presStyleIdx="0" presStyleCnt="1" custScaleX="89543" custScaleY="76923">
        <dgm:presLayoutVars>
          <dgm:bulletEnabled val="1"/>
        </dgm:presLayoutVars>
      </dgm:prSet>
      <dgm:spPr/>
      <dgm:t>
        <a:bodyPr/>
        <a:lstStyle/>
        <a:p>
          <a:endParaRPr lang="en-US"/>
        </a:p>
      </dgm:t>
    </dgm:pt>
  </dgm:ptLst>
  <dgm:cxnLst>
    <dgm:cxn modelId="{A0ADA699-3F30-4D27-B4C2-0848668AB849}" type="presOf" srcId="{D4D631F4-D4A3-4FBA-AE93-0052F48C86CF}" destId="{BDABDF13-B7A4-49AE-92D1-F3B2C4C2B4B9}" srcOrd="0" destOrd="0" presId="urn:microsoft.com/office/officeart/2005/8/layout/hProcess9"/>
    <dgm:cxn modelId="{515A9BDB-1ED2-4D02-AC15-837E9AA40ED2}" srcId="{A10674A8-4ACE-42FC-A79A-207ADD4CF2C7}" destId="{D4D631F4-D4A3-4FBA-AE93-0052F48C86CF}" srcOrd="0" destOrd="0" parTransId="{42ED4759-D3AD-4AD7-8679-73FCC0287FF6}" sibTransId="{2BE3E6B6-4B56-469F-A717-26DC62B68021}"/>
    <dgm:cxn modelId="{451F6ABA-666A-4481-9A17-8AF885A0707E}" type="presOf" srcId="{A10674A8-4ACE-42FC-A79A-207ADD4CF2C7}" destId="{97A05C05-DEC0-47D7-9ED5-43D989D52EE5}" srcOrd="0" destOrd="0" presId="urn:microsoft.com/office/officeart/2005/8/layout/hProcess9"/>
    <dgm:cxn modelId="{4DABD4CE-8280-496B-8D22-82876ACDE379}" type="presParOf" srcId="{97A05C05-DEC0-47D7-9ED5-43D989D52EE5}" destId="{177CF9DA-EEC1-416E-8506-77B69666F370}" srcOrd="0" destOrd="0" presId="urn:microsoft.com/office/officeart/2005/8/layout/hProcess9"/>
    <dgm:cxn modelId="{46774FC9-56C5-4411-B6A0-3F48B18572ED}" type="presParOf" srcId="{97A05C05-DEC0-47D7-9ED5-43D989D52EE5}" destId="{8015BF27-3527-42D9-8F0A-4BF459B42785}" srcOrd="1" destOrd="0" presId="urn:microsoft.com/office/officeart/2005/8/layout/hProcess9"/>
    <dgm:cxn modelId="{FAD96268-3605-4600-81B8-CA0B1F3B3423}" type="presParOf" srcId="{8015BF27-3527-42D9-8F0A-4BF459B42785}" destId="{BDABDF13-B7A4-49AE-92D1-F3B2C4C2B4B9}" srcOrd="0" destOrd="0" presId="urn:microsoft.com/office/officeart/2005/8/layout/hProcess9"/>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chemeClr val="accent4"/>
        </a:solidFill>
      </dgm:spPr>
      <dgm:t>
        <a:bodyPr/>
        <a:lstStyle/>
        <a:p>
          <a:r>
            <a:rPr lang="en-US" dirty="0" smtClean="0"/>
            <a:t>Dispensing/Receiving Report</a:t>
          </a:r>
          <a:endParaRPr lang="en-US" dirty="0"/>
        </a:p>
      </dgm:t>
      <dgm:extLst>
        <a:ext uri="{E40237B7-FDA0-4F09-8148-C483321AD2D9}">
          <dgm14:cNvPr xmlns:dgm14="http://schemas.microsoft.com/office/drawing/2010/diagram" id="0" name="" descr="different colored boxes showing menu options"/>
        </a:ext>
      </dgm:extLs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rgbClr val="6B8830"/>
        </a:solidFill>
      </dgm:spPr>
      <dgm:t>
        <a:bodyPr/>
        <a:lstStyle/>
        <a:p>
          <a:endParaRPr lang="en-US" sz="3800" dirty="0" smtClean="0"/>
        </a:p>
        <a:p>
          <a:r>
            <a:rPr lang="en-US" sz="4800" dirty="0" smtClean="0"/>
            <a:t>Vault Copy</a:t>
          </a:r>
          <a:endParaRPr lang="en-US" sz="48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custT="1"/>
      <dgm:spPr>
        <a:solidFill>
          <a:schemeClr val="accent6">
            <a:lumMod val="75000"/>
          </a:schemeClr>
        </a:solidFill>
      </dgm:spPr>
      <dgm:t>
        <a:bodyPr/>
        <a:lstStyle/>
        <a:p>
          <a:pPr algn="ctr"/>
          <a:endParaRPr lang="en-US" sz="5200" dirty="0" smtClean="0"/>
        </a:p>
        <a:p>
          <a:pPr algn="ctr"/>
          <a:r>
            <a:rPr lang="en-US" sz="4800" dirty="0" smtClean="0"/>
            <a:t>Nursing Copy</a:t>
          </a:r>
          <a:endParaRPr lang="en-US" sz="4800"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custT="1"/>
      <dgm:spPr>
        <a:solidFill>
          <a:srgbClr val="3BA0BB"/>
        </a:solidFill>
      </dgm:spPr>
      <dgm:t>
        <a:bodyPr/>
        <a:lstStyle/>
        <a:p>
          <a:endParaRPr lang="en-US" sz="6500" dirty="0" smtClean="0"/>
        </a:p>
        <a:p>
          <a:r>
            <a:rPr lang="en-US" sz="4800" dirty="0" smtClean="0"/>
            <a:t>Both</a:t>
          </a:r>
          <a:endParaRPr lang="en-US" sz="4800" dirty="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3">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3" custLinFactNeighborX="1202">
        <dgm:presLayoutVars>
          <dgm:bulletEnabled val="1"/>
        </dgm:presLayoutVars>
      </dgm:prSet>
      <dgm:spPr/>
      <dgm:t>
        <a:bodyPr/>
        <a:lstStyle/>
        <a:p>
          <a:endParaRPr lang="en-US"/>
        </a:p>
      </dgm:t>
    </dgm:pt>
    <dgm:pt modelId="{4E5F8201-A9D7-4EBA-A977-676E447F0B1C}" type="pres">
      <dgm:prSet presAssocID="{D2F43FD5-9FBE-4798-9EE9-858E13597755}" presName="pillarX" presStyleLbl="node1" presStyleIdx="2" presStyleCnt="3">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chemeClr val="accent4"/>
        </a:solidFill>
      </dgm:spPr>
      <dgm:t>
        <a:bodyPr/>
        <a:lstStyle/>
        <a:p>
          <a:endParaRPr lang="en-US"/>
        </a:p>
      </dgm:t>
    </dgm:pt>
  </dgm:ptLst>
  <dgm:cxnLst>
    <dgm:cxn modelId="{A02B0B2D-8B49-444C-ADA7-16D6685109E4}" type="presOf" srcId="{4E7963C4-4BAA-4A5C-B97D-690BC00B4A56}" destId="{5411730A-C8CC-4D0C-B45A-6691BA8FE3FB}" srcOrd="0" destOrd="0" presId="urn:microsoft.com/office/officeart/2005/8/layout/hList3"/>
    <dgm:cxn modelId="{E09DFC6F-D5EF-43DE-8000-30DD80B11BCB}" srcId="{70D240E1-A4A7-4DA9-9B9B-C0020BB80C47}" destId="{2CCE078C-1B14-4EE1-BF03-907E807B1FB6}" srcOrd="0" destOrd="0" parTransId="{FADA55EB-5785-4557-BDF7-A97B1C883EE1}" sibTransId="{C5C64FA1-D585-43ED-9D1E-E55956D3405E}"/>
    <dgm:cxn modelId="{EDB888E1-F702-43C1-B61F-959888247546}" srcId="{2CCE078C-1B14-4EE1-BF03-907E807B1FB6}" destId="{D2F43FD5-9FBE-4798-9EE9-858E13597755}" srcOrd="2" destOrd="0" parTransId="{9BA0C16A-C485-49DB-8594-FF897D037FDB}" sibTransId="{5C844567-1798-4ACD-A8B1-724D325538AF}"/>
    <dgm:cxn modelId="{E10CB577-2391-4CD7-96F0-51BBD36833E8}" type="presOf" srcId="{D2F43FD5-9FBE-4798-9EE9-858E13597755}" destId="{4E5F8201-A9D7-4EBA-A977-676E447F0B1C}" srcOrd="0" destOrd="0" presId="urn:microsoft.com/office/officeart/2005/8/layout/hList3"/>
    <dgm:cxn modelId="{7DA7CB25-789B-4C37-9544-9CA413E42135}" srcId="{2CCE078C-1B14-4EE1-BF03-907E807B1FB6}" destId="{1E7DD9F0-A916-4E08-B175-718811A1FD47}" srcOrd="1" destOrd="0" parTransId="{034AA8AE-74B9-4ABB-BC5A-C23CDB071E7A}" sibTransId="{74BC8594-2DEE-4F30-937B-BDBF3BF4FA51}"/>
    <dgm:cxn modelId="{1C6AD06A-3A34-4EA8-A485-2B09103095A9}" type="presOf" srcId="{70D240E1-A4A7-4DA9-9B9B-C0020BB80C47}" destId="{FDD20653-91A2-45BB-998D-CB5A23DE6A4F}" srcOrd="0" destOrd="0" presId="urn:microsoft.com/office/officeart/2005/8/layout/hList3"/>
    <dgm:cxn modelId="{6655E731-161B-4DE9-B588-12F38C3C4310}" srcId="{2CCE078C-1B14-4EE1-BF03-907E807B1FB6}" destId="{4E7963C4-4BAA-4A5C-B97D-690BC00B4A56}" srcOrd="0" destOrd="0" parTransId="{39A4B250-E137-46B9-AB56-2532F7FEE164}" sibTransId="{D1ED0DF1-7DAE-4A68-A8D8-F3E4FADD41C0}"/>
    <dgm:cxn modelId="{82E26FF1-B5E9-4698-AC21-EB4B7458EA2E}" type="presOf" srcId="{2CCE078C-1B14-4EE1-BF03-907E807B1FB6}" destId="{2010A09D-9C97-40AE-8EB2-E477EE5BB2D7}" srcOrd="0" destOrd="0" presId="urn:microsoft.com/office/officeart/2005/8/layout/hList3"/>
    <dgm:cxn modelId="{D264AD2D-54B7-49A6-9477-F40747F2BB79}" type="presOf" srcId="{1E7DD9F0-A916-4E08-B175-718811A1FD47}" destId="{87003D97-A206-4167-8400-3682764C1573}" srcOrd="0" destOrd="0" presId="urn:microsoft.com/office/officeart/2005/8/layout/hList3"/>
    <dgm:cxn modelId="{4EAB237B-B806-4EEB-91E9-D895566C6635}" type="presParOf" srcId="{FDD20653-91A2-45BB-998D-CB5A23DE6A4F}" destId="{2010A09D-9C97-40AE-8EB2-E477EE5BB2D7}" srcOrd="0" destOrd="0" presId="urn:microsoft.com/office/officeart/2005/8/layout/hList3"/>
    <dgm:cxn modelId="{B8C1CB6A-BBCA-4123-939E-8FBE9B2D6D7C}" type="presParOf" srcId="{FDD20653-91A2-45BB-998D-CB5A23DE6A4F}" destId="{D3C120A7-E688-47C5-AE25-EC06E863D6E8}" srcOrd="1" destOrd="0" presId="urn:microsoft.com/office/officeart/2005/8/layout/hList3"/>
    <dgm:cxn modelId="{87A8E2FD-E61A-41E0-AF14-45484E023D69}" type="presParOf" srcId="{D3C120A7-E688-47C5-AE25-EC06E863D6E8}" destId="{5411730A-C8CC-4D0C-B45A-6691BA8FE3FB}" srcOrd="0" destOrd="0" presId="urn:microsoft.com/office/officeart/2005/8/layout/hList3"/>
    <dgm:cxn modelId="{0F990840-969D-4134-AA7C-74AB78026162}" type="presParOf" srcId="{D3C120A7-E688-47C5-AE25-EC06E863D6E8}" destId="{87003D97-A206-4167-8400-3682764C1573}" srcOrd="1" destOrd="0" presId="urn:microsoft.com/office/officeart/2005/8/layout/hList3"/>
    <dgm:cxn modelId="{5EE028DF-29A3-44E4-8EAD-97A95D456788}" type="presParOf" srcId="{D3C120A7-E688-47C5-AE25-EC06E863D6E8}" destId="{4E5F8201-A9D7-4EBA-A977-676E447F0B1C}" srcOrd="2" destOrd="0" presId="urn:microsoft.com/office/officeart/2005/8/layout/hList3"/>
    <dgm:cxn modelId="{D08D2CB1-A113-49B1-9A95-E167BFF4DC7E}"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chemeClr val="accent4"/>
        </a:solidFill>
      </dgm:spPr>
      <dgm:t>
        <a:bodyPr/>
        <a:lstStyle/>
        <a:p>
          <a:r>
            <a:rPr lang="en-US" dirty="0" smtClean="0"/>
            <a:t>Dispensing/Receiving Report</a:t>
          </a:r>
          <a:endParaRPr lang="en-US" dirty="0"/>
        </a:p>
      </dgm:t>
      <dgm:extLst>
        <a:ext uri="{E40237B7-FDA0-4F09-8148-C483321AD2D9}">
          <dgm14:cNvPr xmlns:dgm14="http://schemas.microsoft.com/office/drawing/2010/diagram" id="0" name="" descr="different colored boxes showing menu options"/>
        </a:ext>
      </dgm:extLs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rgbClr val="6B8830"/>
        </a:solidFill>
      </dgm:spPr>
      <dgm:t>
        <a:bodyPr/>
        <a:lstStyle/>
        <a:p>
          <a:endParaRPr lang="en-US" sz="3800" dirty="0" smtClean="0"/>
        </a:p>
        <a:p>
          <a:r>
            <a:rPr lang="en-US" sz="4800" dirty="0" smtClean="0"/>
            <a:t>Vault Copy</a:t>
          </a:r>
          <a:endParaRPr lang="en-US" sz="48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custT="1"/>
      <dgm:spPr>
        <a:solidFill>
          <a:schemeClr val="accent6">
            <a:lumMod val="75000"/>
          </a:schemeClr>
        </a:solidFill>
      </dgm:spPr>
      <dgm:t>
        <a:bodyPr/>
        <a:lstStyle/>
        <a:p>
          <a:pPr algn="ctr"/>
          <a:endParaRPr lang="en-US" sz="5200" dirty="0" smtClean="0"/>
        </a:p>
        <a:p>
          <a:pPr algn="ctr"/>
          <a:r>
            <a:rPr lang="en-US" sz="4800" dirty="0" smtClean="0"/>
            <a:t>Nursing Copy</a:t>
          </a:r>
          <a:endParaRPr lang="en-US" sz="4800"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custT="1"/>
      <dgm:spPr>
        <a:solidFill>
          <a:srgbClr val="3BA0BB"/>
        </a:solidFill>
      </dgm:spPr>
      <dgm:t>
        <a:bodyPr/>
        <a:lstStyle/>
        <a:p>
          <a:endParaRPr lang="en-US" sz="6500" dirty="0" smtClean="0"/>
        </a:p>
        <a:p>
          <a:r>
            <a:rPr lang="en-US" sz="4800" dirty="0" smtClean="0"/>
            <a:t>Both</a:t>
          </a:r>
          <a:endParaRPr lang="en-US" sz="4800" dirty="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3">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3" custLinFactNeighborX="1202">
        <dgm:presLayoutVars>
          <dgm:bulletEnabled val="1"/>
        </dgm:presLayoutVars>
      </dgm:prSet>
      <dgm:spPr/>
      <dgm:t>
        <a:bodyPr/>
        <a:lstStyle/>
        <a:p>
          <a:endParaRPr lang="en-US"/>
        </a:p>
      </dgm:t>
    </dgm:pt>
    <dgm:pt modelId="{4E5F8201-A9D7-4EBA-A977-676E447F0B1C}" type="pres">
      <dgm:prSet presAssocID="{D2F43FD5-9FBE-4798-9EE9-858E13597755}" presName="pillarX" presStyleLbl="node1" presStyleIdx="2" presStyleCnt="3">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chemeClr val="accent4"/>
        </a:solidFill>
      </dgm:spPr>
      <dgm:t>
        <a:bodyPr/>
        <a:lstStyle/>
        <a:p>
          <a:endParaRPr lang="en-US"/>
        </a:p>
      </dgm:t>
    </dgm:pt>
  </dgm:ptLst>
  <dgm:cxnLst>
    <dgm:cxn modelId="{4496F575-81D5-4D3D-9167-D862D524EE9D}" type="presOf" srcId="{1E7DD9F0-A916-4E08-B175-718811A1FD47}" destId="{87003D97-A206-4167-8400-3682764C1573}" srcOrd="0" destOrd="0" presId="urn:microsoft.com/office/officeart/2005/8/layout/hList3"/>
    <dgm:cxn modelId="{CD39EA92-2CAA-4C6A-9765-A5418F73846A}" type="presOf" srcId="{70D240E1-A4A7-4DA9-9B9B-C0020BB80C47}" destId="{FDD20653-91A2-45BB-998D-CB5A23DE6A4F}" srcOrd="0" destOrd="0" presId="urn:microsoft.com/office/officeart/2005/8/layout/hList3"/>
    <dgm:cxn modelId="{E09DFC6F-D5EF-43DE-8000-30DD80B11BCB}" srcId="{70D240E1-A4A7-4DA9-9B9B-C0020BB80C47}" destId="{2CCE078C-1B14-4EE1-BF03-907E807B1FB6}" srcOrd="0" destOrd="0" parTransId="{FADA55EB-5785-4557-BDF7-A97B1C883EE1}" sibTransId="{C5C64FA1-D585-43ED-9D1E-E55956D3405E}"/>
    <dgm:cxn modelId="{500632BC-6610-422A-A9EA-0ECC2E813945}" type="presOf" srcId="{4E7963C4-4BAA-4A5C-B97D-690BC00B4A56}" destId="{5411730A-C8CC-4D0C-B45A-6691BA8FE3FB}" srcOrd="0" destOrd="0" presId="urn:microsoft.com/office/officeart/2005/8/layout/hList3"/>
    <dgm:cxn modelId="{EDB888E1-F702-43C1-B61F-959888247546}" srcId="{2CCE078C-1B14-4EE1-BF03-907E807B1FB6}" destId="{D2F43FD5-9FBE-4798-9EE9-858E13597755}" srcOrd="2" destOrd="0" parTransId="{9BA0C16A-C485-49DB-8594-FF897D037FDB}" sibTransId="{5C844567-1798-4ACD-A8B1-724D325538AF}"/>
    <dgm:cxn modelId="{7DA7CB25-789B-4C37-9544-9CA413E42135}" srcId="{2CCE078C-1B14-4EE1-BF03-907E807B1FB6}" destId="{1E7DD9F0-A916-4E08-B175-718811A1FD47}" srcOrd="1" destOrd="0" parTransId="{034AA8AE-74B9-4ABB-BC5A-C23CDB071E7A}" sibTransId="{74BC8594-2DEE-4F30-937B-BDBF3BF4FA51}"/>
    <dgm:cxn modelId="{6655E731-161B-4DE9-B588-12F38C3C4310}" srcId="{2CCE078C-1B14-4EE1-BF03-907E807B1FB6}" destId="{4E7963C4-4BAA-4A5C-B97D-690BC00B4A56}" srcOrd="0" destOrd="0" parTransId="{39A4B250-E137-46B9-AB56-2532F7FEE164}" sibTransId="{D1ED0DF1-7DAE-4A68-A8D8-F3E4FADD41C0}"/>
    <dgm:cxn modelId="{191B02D9-4FF5-409F-93C0-A44E8C2B3484}" type="presOf" srcId="{2CCE078C-1B14-4EE1-BF03-907E807B1FB6}" destId="{2010A09D-9C97-40AE-8EB2-E477EE5BB2D7}" srcOrd="0" destOrd="0" presId="urn:microsoft.com/office/officeart/2005/8/layout/hList3"/>
    <dgm:cxn modelId="{54CE0F35-8C03-48F9-8ECC-21B9B7194150}" type="presOf" srcId="{D2F43FD5-9FBE-4798-9EE9-858E13597755}" destId="{4E5F8201-A9D7-4EBA-A977-676E447F0B1C}" srcOrd="0" destOrd="0" presId="urn:microsoft.com/office/officeart/2005/8/layout/hList3"/>
    <dgm:cxn modelId="{B09B7968-A4B4-4C88-8577-AAC4E3E744EA}" type="presParOf" srcId="{FDD20653-91A2-45BB-998D-CB5A23DE6A4F}" destId="{2010A09D-9C97-40AE-8EB2-E477EE5BB2D7}" srcOrd="0" destOrd="0" presId="urn:microsoft.com/office/officeart/2005/8/layout/hList3"/>
    <dgm:cxn modelId="{245463FC-56B3-4B89-9357-09E24D820E5A}" type="presParOf" srcId="{FDD20653-91A2-45BB-998D-CB5A23DE6A4F}" destId="{D3C120A7-E688-47C5-AE25-EC06E863D6E8}" srcOrd="1" destOrd="0" presId="urn:microsoft.com/office/officeart/2005/8/layout/hList3"/>
    <dgm:cxn modelId="{11BC4EDD-30ED-4EAD-99A9-C90F047537D9}" type="presParOf" srcId="{D3C120A7-E688-47C5-AE25-EC06E863D6E8}" destId="{5411730A-C8CC-4D0C-B45A-6691BA8FE3FB}" srcOrd="0" destOrd="0" presId="urn:microsoft.com/office/officeart/2005/8/layout/hList3"/>
    <dgm:cxn modelId="{F395FADE-9307-493A-B3F3-F17EF44072F7}" type="presParOf" srcId="{D3C120A7-E688-47C5-AE25-EC06E863D6E8}" destId="{87003D97-A206-4167-8400-3682764C1573}" srcOrd="1" destOrd="0" presId="urn:microsoft.com/office/officeart/2005/8/layout/hList3"/>
    <dgm:cxn modelId="{CC71D716-EFC8-4C5F-814D-8DE8F878FD3F}" type="presParOf" srcId="{D3C120A7-E688-47C5-AE25-EC06E863D6E8}" destId="{4E5F8201-A9D7-4EBA-A977-676E447F0B1C}" srcOrd="2" destOrd="0" presId="urn:microsoft.com/office/officeart/2005/8/layout/hList3"/>
    <dgm:cxn modelId="{C8E361B2-03EB-4989-A5C1-39C4B6D091ED}"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chemeClr val="accent4"/>
        </a:solidFill>
      </dgm:spPr>
      <dgm:t>
        <a:bodyPr/>
        <a:lstStyle/>
        <a:p>
          <a:r>
            <a:rPr lang="en-US" dirty="0" smtClean="0"/>
            <a:t>Green Sheet - Print</a:t>
          </a:r>
          <a:endParaRPr lang="en-US" dirty="0"/>
        </a:p>
      </dgm:t>
      <dgm:extLst>
        <a:ext uri="{E40237B7-FDA0-4F09-8148-C483321AD2D9}">
          <dgm14:cNvPr xmlns:dgm14="http://schemas.microsoft.com/office/drawing/2010/diagram" id="0" name="" descr="different colored boxes showing menu options"/>
        </a:ext>
      </dgm:extLs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rgbClr val="6B8830"/>
        </a:solidFill>
      </dgm:spPr>
      <dgm:t>
        <a:bodyPr/>
        <a:lstStyle/>
        <a:p>
          <a:endParaRPr lang="en-US" sz="3800" dirty="0" smtClean="0"/>
        </a:p>
        <a:p>
          <a:r>
            <a:rPr lang="en-US" sz="4400" dirty="0" smtClean="0"/>
            <a:t>NAOU(s)</a:t>
          </a:r>
          <a:endParaRPr lang="en-US" sz="44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custT="1"/>
      <dgm:spPr>
        <a:solidFill>
          <a:schemeClr val="accent6">
            <a:lumMod val="75000"/>
          </a:schemeClr>
        </a:solidFill>
      </dgm:spPr>
      <dgm:t>
        <a:bodyPr/>
        <a:lstStyle/>
        <a:p>
          <a:pPr algn="ctr"/>
          <a:endParaRPr lang="en-US" sz="5200" dirty="0" smtClean="0"/>
        </a:p>
        <a:p>
          <a:pPr algn="ctr"/>
          <a:r>
            <a:rPr lang="en-US" sz="3200" dirty="0" smtClean="0"/>
            <a:t>Range of Green Sheet Numbers</a:t>
          </a:r>
          <a:endParaRPr lang="en-US" sz="3200"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custT="1"/>
      <dgm:spPr>
        <a:solidFill>
          <a:srgbClr val="3BA0BB"/>
        </a:solidFill>
      </dgm:spPr>
      <dgm:t>
        <a:bodyPr/>
        <a:lstStyle/>
        <a:p>
          <a:endParaRPr lang="en-US" sz="6500" dirty="0" smtClean="0"/>
        </a:p>
        <a:p>
          <a:r>
            <a:rPr lang="en-US" sz="4000" dirty="0" smtClean="0"/>
            <a:t>All Green Sheets</a:t>
          </a:r>
          <a:endParaRPr lang="en-US" sz="4000" dirty="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3">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3" custLinFactNeighborX="1202">
        <dgm:presLayoutVars>
          <dgm:bulletEnabled val="1"/>
        </dgm:presLayoutVars>
      </dgm:prSet>
      <dgm:spPr/>
      <dgm:t>
        <a:bodyPr/>
        <a:lstStyle/>
        <a:p>
          <a:endParaRPr lang="en-US"/>
        </a:p>
      </dgm:t>
    </dgm:pt>
    <dgm:pt modelId="{4E5F8201-A9D7-4EBA-A977-676E447F0B1C}" type="pres">
      <dgm:prSet presAssocID="{D2F43FD5-9FBE-4798-9EE9-858E13597755}" presName="pillarX" presStyleLbl="node1" presStyleIdx="2" presStyleCnt="3">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chemeClr val="accent4"/>
        </a:solidFill>
      </dgm:spPr>
      <dgm:t>
        <a:bodyPr/>
        <a:lstStyle/>
        <a:p>
          <a:endParaRPr lang="en-US"/>
        </a:p>
      </dgm:t>
    </dgm:pt>
  </dgm:ptLst>
  <dgm:cxnLst>
    <dgm:cxn modelId="{918D9971-4D6D-4EB8-A71E-E9BDF0556176}" type="presOf" srcId="{70D240E1-A4A7-4DA9-9B9B-C0020BB80C47}" destId="{FDD20653-91A2-45BB-998D-CB5A23DE6A4F}" srcOrd="0" destOrd="0" presId="urn:microsoft.com/office/officeart/2005/8/layout/hList3"/>
    <dgm:cxn modelId="{E09DFC6F-D5EF-43DE-8000-30DD80B11BCB}" srcId="{70D240E1-A4A7-4DA9-9B9B-C0020BB80C47}" destId="{2CCE078C-1B14-4EE1-BF03-907E807B1FB6}" srcOrd="0" destOrd="0" parTransId="{FADA55EB-5785-4557-BDF7-A97B1C883EE1}" sibTransId="{C5C64FA1-D585-43ED-9D1E-E55956D3405E}"/>
    <dgm:cxn modelId="{EDB888E1-F702-43C1-B61F-959888247546}" srcId="{2CCE078C-1B14-4EE1-BF03-907E807B1FB6}" destId="{D2F43FD5-9FBE-4798-9EE9-858E13597755}" srcOrd="2" destOrd="0" parTransId="{9BA0C16A-C485-49DB-8594-FF897D037FDB}" sibTransId="{5C844567-1798-4ACD-A8B1-724D325538AF}"/>
    <dgm:cxn modelId="{7DA7CB25-789B-4C37-9544-9CA413E42135}" srcId="{2CCE078C-1B14-4EE1-BF03-907E807B1FB6}" destId="{1E7DD9F0-A916-4E08-B175-718811A1FD47}" srcOrd="1" destOrd="0" parTransId="{034AA8AE-74B9-4ABB-BC5A-C23CDB071E7A}" sibTransId="{74BC8594-2DEE-4F30-937B-BDBF3BF4FA51}"/>
    <dgm:cxn modelId="{6655E731-161B-4DE9-B588-12F38C3C4310}" srcId="{2CCE078C-1B14-4EE1-BF03-907E807B1FB6}" destId="{4E7963C4-4BAA-4A5C-B97D-690BC00B4A56}" srcOrd="0" destOrd="0" parTransId="{39A4B250-E137-46B9-AB56-2532F7FEE164}" sibTransId="{D1ED0DF1-7DAE-4A68-A8D8-F3E4FADD41C0}"/>
    <dgm:cxn modelId="{EC311D13-08F4-4960-B0DB-D04E45C57605}" type="presOf" srcId="{D2F43FD5-9FBE-4798-9EE9-858E13597755}" destId="{4E5F8201-A9D7-4EBA-A977-676E447F0B1C}" srcOrd="0" destOrd="0" presId="urn:microsoft.com/office/officeart/2005/8/layout/hList3"/>
    <dgm:cxn modelId="{2ED0B143-63C6-4196-8FB8-CEE5092D41C1}" type="presOf" srcId="{1E7DD9F0-A916-4E08-B175-718811A1FD47}" destId="{87003D97-A206-4167-8400-3682764C1573}" srcOrd="0" destOrd="0" presId="urn:microsoft.com/office/officeart/2005/8/layout/hList3"/>
    <dgm:cxn modelId="{6A10BD67-32B6-4A8D-B77A-FED3CF0C9307}" type="presOf" srcId="{2CCE078C-1B14-4EE1-BF03-907E807B1FB6}" destId="{2010A09D-9C97-40AE-8EB2-E477EE5BB2D7}" srcOrd="0" destOrd="0" presId="urn:microsoft.com/office/officeart/2005/8/layout/hList3"/>
    <dgm:cxn modelId="{F9742F07-599C-46E7-9A5D-993FB6E27303}" type="presOf" srcId="{4E7963C4-4BAA-4A5C-B97D-690BC00B4A56}" destId="{5411730A-C8CC-4D0C-B45A-6691BA8FE3FB}" srcOrd="0" destOrd="0" presId="urn:microsoft.com/office/officeart/2005/8/layout/hList3"/>
    <dgm:cxn modelId="{94704012-8205-41BA-9557-4A2FF4FBECEE}" type="presParOf" srcId="{FDD20653-91A2-45BB-998D-CB5A23DE6A4F}" destId="{2010A09D-9C97-40AE-8EB2-E477EE5BB2D7}" srcOrd="0" destOrd="0" presId="urn:microsoft.com/office/officeart/2005/8/layout/hList3"/>
    <dgm:cxn modelId="{23AEAC15-C04D-483A-82FE-6C3EF92CAC7B}" type="presParOf" srcId="{FDD20653-91A2-45BB-998D-CB5A23DE6A4F}" destId="{D3C120A7-E688-47C5-AE25-EC06E863D6E8}" srcOrd="1" destOrd="0" presId="urn:microsoft.com/office/officeart/2005/8/layout/hList3"/>
    <dgm:cxn modelId="{8C3901A5-FB0F-4305-AE55-9C8318D2247A}" type="presParOf" srcId="{D3C120A7-E688-47C5-AE25-EC06E863D6E8}" destId="{5411730A-C8CC-4D0C-B45A-6691BA8FE3FB}" srcOrd="0" destOrd="0" presId="urn:microsoft.com/office/officeart/2005/8/layout/hList3"/>
    <dgm:cxn modelId="{E5BE488C-FDDC-49B4-94C1-79A9DF29C940}" type="presParOf" srcId="{D3C120A7-E688-47C5-AE25-EC06E863D6E8}" destId="{87003D97-A206-4167-8400-3682764C1573}" srcOrd="1" destOrd="0" presId="urn:microsoft.com/office/officeart/2005/8/layout/hList3"/>
    <dgm:cxn modelId="{948F12FD-3E6A-4EDF-89E0-AD07909A5404}" type="presParOf" srcId="{D3C120A7-E688-47C5-AE25-EC06E863D6E8}" destId="{4E5F8201-A9D7-4EBA-A977-676E447F0B1C}" srcOrd="2" destOrd="0" presId="urn:microsoft.com/office/officeart/2005/8/layout/hList3"/>
    <dgm:cxn modelId="{01EB42DF-51A4-4B68-A68D-3826837950AF}"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chemeClr val="accent4"/>
        </a:solidFill>
      </dgm:spPr>
      <dgm:t>
        <a:bodyPr/>
        <a:lstStyle/>
        <a:p>
          <a:r>
            <a:rPr lang="en-US" dirty="0" smtClean="0"/>
            <a:t>Green Sheet - Print</a:t>
          </a:r>
          <a:endParaRPr lang="en-US" dirty="0"/>
        </a:p>
      </dgm:t>
      <dgm:extLst>
        <a:ext uri="{E40237B7-FDA0-4F09-8148-C483321AD2D9}">
          <dgm14:cNvPr xmlns:dgm14="http://schemas.microsoft.com/office/drawing/2010/diagram" id="0" name="" descr="different colored boxes showing menu options"/>
        </a:ext>
      </dgm:extLs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rgbClr val="6B8830"/>
        </a:solidFill>
      </dgm:spPr>
      <dgm:t>
        <a:bodyPr/>
        <a:lstStyle/>
        <a:p>
          <a:endParaRPr lang="en-US" sz="3800" dirty="0" smtClean="0"/>
        </a:p>
        <a:p>
          <a:r>
            <a:rPr lang="en-US" sz="4400" dirty="0" smtClean="0"/>
            <a:t>NAOU(s)</a:t>
          </a:r>
          <a:endParaRPr lang="en-US" sz="44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custT="1"/>
      <dgm:spPr>
        <a:solidFill>
          <a:schemeClr val="accent6">
            <a:lumMod val="75000"/>
          </a:schemeClr>
        </a:solidFill>
      </dgm:spPr>
      <dgm:t>
        <a:bodyPr/>
        <a:lstStyle/>
        <a:p>
          <a:pPr algn="ctr"/>
          <a:endParaRPr lang="en-US" sz="5200" dirty="0" smtClean="0"/>
        </a:p>
        <a:p>
          <a:pPr algn="ctr"/>
          <a:r>
            <a:rPr lang="en-US" sz="3200" dirty="0" smtClean="0"/>
            <a:t>Range of Green Sheet Numbers</a:t>
          </a:r>
          <a:endParaRPr lang="en-US" sz="3200"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custT="1"/>
      <dgm:spPr>
        <a:solidFill>
          <a:srgbClr val="3BA0BB"/>
        </a:solidFill>
      </dgm:spPr>
      <dgm:t>
        <a:bodyPr/>
        <a:lstStyle/>
        <a:p>
          <a:endParaRPr lang="en-US" sz="6500" dirty="0" smtClean="0"/>
        </a:p>
        <a:p>
          <a:r>
            <a:rPr lang="en-US" sz="4000" dirty="0" smtClean="0"/>
            <a:t>All Green Sheets</a:t>
          </a:r>
          <a:endParaRPr lang="en-US" sz="4000" dirty="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3">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3" custLinFactNeighborX="1202">
        <dgm:presLayoutVars>
          <dgm:bulletEnabled val="1"/>
        </dgm:presLayoutVars>
      </dgm:prSet>
      <dgm:spPr/>
      <dgm:t>
        <a:bodyPr/>
        <a:lstStyle/>
        <a:p>
          <a:endParaRPr lang="en-US"/>
        </a:p>
      </dgm:t>
    </dgm:pt>
    <dgm:pt modelId="{4E5F8201-A9D7-4EBA-A977-676E447F0B1C}" type="pres">
      <dgm:prSet presAssocID="{D2F43FD5-9FBE-4798-9EE9-858E13597755}" presName="pillarX" presStyleLbl="node1" presStyleIdx="2" presStyleCnt="3">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chemeClr val="accent4"/>
        </a:solidFill>
      </dgm:spPr>
      <dgm:t>
        <a:bodyPr/>
        <a:lstStyle/>
        <a:p>
          <a:endParaRPr lang="en-US"/>
        </a:p>
      </dgm:t>
    </dgm:pt>
  </dgm:ptLst>
  <dgm:cxnLst>
    <dgm:cxn modelId="{E09DFC6F-D5EF-43DE-8000-30DD80B11BCB}" srcId="{70D240E1-A4A7-4DA9-9B9B-C0020BB80C47}" destId="{2CCE078C-1B14-4EE1-BF03-907E807B1FB6}" srcOrd="0" destOrd="0" parTransId="{FADA55EB-5785-4557-BDF7-A97B1C883EE1}" sibTransId="{C5C64FA1-D585-43ED-9D1E-E55956D3405E}"/>
    <dgm:cxn modelId="{286EA2A7-7BB6-4FD3-86C5-B2230F225FE0}" type="presOf" srcId="{1E7DD9F0-A916-4E08-B175-718811A1FD47}" destId="{87003D97-A206-4167-8400-3682764C1573}" srcOrd="0" destOrd="0" presId="urn:microsoft.com/office/officeart/2005/8/layout/hList3"/>
    <dgm:cxn modelId="{EDB888E1-F702-43C1-B61F-959888247546}" srcId="{2CCE078C-1B14-4EE1-BF03-907E807B1FB6}" destId="{D2F43FD5-9FBE-4798-9EE9-858E13597755}" srcOrd="2" destOrd="0" parTransId="{9BA0C16A-C485-49DB-8594-FF897D037FDB}" sibTransId="{5C844567-1798-4ACD-A8B1-724D325538AF}"/>
    <dgm:cxn modelId="{7DA7CB25-789B-4C37-9544-9CA413E42135}" srcId="{2CCE078C-1B14-4EE1-BF03-907E807B1FB6}" destId="{1E7DD9F0-A916-4E08-B175-718811A1FD47}" srcOrd="1" destOrd="0" parTransId="{034AA8AE-74B9-4ABB-BC5A-C23CDB071E7A}" sibTransId="{74BC8594-2DEE-4F30-937B-BDBF3BF4FA51}"/>
    <dgm:cxn modelId="{3B63FA2C-A48C-4BAD-87EE-57775C11F9C6}" type="presOf" srcId="{D2F43FD5-9FBE-4798-9EE9-858E13597755}" destId="{4E5F8201-A9D7-4EBA-A977-676E447F0B1C}" srcOrd="0" destOrd="0" presId="urn:microsoft.com/office/officeart/2005/8/layout/hList3"/>
    <dgm:cxn modelId="{6655E731-161B-4DE9-B588-12F38C3C4310}" srcId="{2CCE078C-1B14-4EE1-BF03-907E807B1FB6}" destId="{4E7963C4-4BAA-4A5C-B97D-690BC00B4A56}" srcOrd="0" destOrd="0" parTransId="{39A4B250-E137-46B9-AB56-2532F7FEE164}" sibTransId="{D1ED0DF1-7DAE-4A68-A8D8-F3E4FADD41C0}"/>
    <dgm:cxn modelId="{2B4D4529-218A-48D0-964E-31B4BE489B76}" type="presOf" srcId="{4E7963C4-4BAA-4A5C-B97D-690BC00B4A56}" destId="{5411730A-C8CC-4D0C-B45A-6691BA8FE3FB}" srcOrd="0" destOrd="0" presId="urn:microsoft.com/office/officeart/2005/8/layout/hList3"/>
    <dgm:cxn modelId="{4F192B96-F008-48B1-B5EB-ABFA97FDDDA4}" type="presOf" srcId="{2CCE078C-1B14-4EE1-BF03-907E807B1FB6}" destId="{2010A09D-9C97-40AE-8EB2-E477EE5BB2D7}" srcOrd="0" destOrd="0" presId="urn:microsoft.com/office/officeart/2005/8/layout/hList3"/>
    <dgm:cxn modelId="{EDB1DF7E-C875-4D29-A1C8-37B86C9AA2C6}" type="presOf" srcId="{70D240E1-A4A7-4DA9-9B9B-C0020BB80C47}" destId="{FDD20653-91A2-45BB-998D-CB5A23DE6A4F}" srcOrd="0" destOrd="0" presId="urn:microsoft.com/office/officeart/2005/8/layout/hList3"/>
    <dgm:cxn modelId="{D8EB921E-69BB-4DEF-979B-CE0E53ED1382}" type="presParOf" srcId="{FDD20653-91A2-45BB-998D-CB5A23DE6A4F}" destId="{2010A09D-9C97-40AE-8EB2-E477EE5BB2D7}" srcOrd="0" destOrd="0" presId="urn:microsoft.com/office/officeart/2005/8/layout/hList3"/>
    <dgm:cxn modelId="{566947CD-426B-406E-808D-4E5A431D9185}" type="presParOf" srcId="{FDD20653-91A2-45BB-998D-CB5A23DE6A4F}" destId="{D3C120A7-E688-47C5-AE25-EC06E863D6E8}" srcOrd="1" destOrd="0" presId="urn:microsoft.com/office/officeart/2005/8/layout/hList3"/>
    <dgm:cxn modelId="{C90C14F5-140F-473A-90E9-6C257331D1A1}" type="presParOf" srcId="{D3C120A7-E688-47C5-AE25-EC06E863D6E8}" destId="{5411730A-C8CC-4D0C-B45A-6691BA8FE3FB}" srcOrd="0" destOrd="0" presId="urn:microsoft.com/office/officeart/2005/8/layout/hList3"/>
    <dgm:cxn modelId="{3062C33F-1083-41CC-9E38-68298C71C808}" type="presParOf" srcId="{D3C120A7-E688-47C5-AE25-EC06E863D6E8}" destId="{87003D97-A206-4167-8400-3682764C1573}" srcOrd="1" destOrd="0" presId="urn:microsoft.com/office/officeart/2005/8/layout/hList3"/>
    <dgm:cxn modelId="{466B405C-E3D6-4D9E-A764-73A5A973A157}" type="presParOf" srcId="{D3C120A7-E688-47C5-AE25-EC06E863D6E8}" destId="{4E5F8201-A9D7-4EBA-A977-676E447F0B1C}" srcOrd="2" destOrd="0" presId="urn:microsoft.com/office/officeart/2005/8/layout/hList3"/>
    <dgm:cxn modelId="{3B36C7EB-4B2D-457C-B5D2-3DC86E38438E}"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chemeClr val="accent4"/>
        </a:solidFill>
      </dgm:spPr>
      <dgm:t>
        <a:bodyPr/>
        <a:lstStyle/>
        <a:p>
          <a:r>
            <a:rPr lang="en-US" dirty="0" smtClean="0"/>
            <a:t>Green Sheet - Print</a:t>
          </a:r>
          <a:endParaRPr lang="en-US" dirty="0"/>
        </a:p>
      </dgm:t>
      <dgm:extLst>
        <a:ext uri="{E40237B7-FDA0-4F09-8148-C483321AD2D9}">
          <dgm14:cNvPr xmlns:dgm14="http://schemas.microsoft.com/office/drawing/2010/diagram" id="0" name="" descr="different colored boxes showing menu options"/>
        </a:ext>
      </dgm:extLs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rgbClr val="6B8830"/>
        </a:solidFill>
      </dgm:spPr>
      <dgm:t>
        <a:bodyPr/>
        <a:lstStyle/>
        <a:p>
          <a:endParaRPr lang="en-US" sz="3800" dirty="0" smtClean="0"/>
        </a:p>
        <a:p>
          <a:r>
            <a:rPr lang="en-US" sz="4400" dirty="0" smtClean="0"/>
            <a:t>NAOU(s)</a:t>
          </a:r>
          <a:endParaRPr lang="en-US" sz="44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custT="1"/>
      <dgm:spPr>
        <a:solidFill>
          <a:schemeClr val="accent6">
            <a:lumMod val="75000"/>
          </a:schemeClr>
        </a:solidFill>
      </dgm:spPr>
      <dgm:t>
        <a:bodyPr/>
        <a:lstStyle/>
        <a:p>
          <a:pPr algn="ctr"/>
          <a:endParaRPr lang="en-US" sz="5200" dirty="0" smtClean="0"/>
        </a:p>
        <a:p>
          <a:pPr algn="ctr"/>
          <a:r>
            <a:rPr lang="en-US" sz="3200" dirty="0" smtClean="0"/>
            <a:t>Range of Green Sheet Numbers</a:t>
          </a:r>
          <a:endParaRPr lang="en-US" sz="3200"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custT="1"/>
      <dgm:spPr>
        <a:solidFill>
          <a:srgbClr val="3BA0BB"/>
        </a:solidFill>
      </dgm:spPr>
      <dgm:t>
        <a:bodyPr/>
        <a:lstStyle/>
        <a:p>
          <a:endParaRPr lang="en-US" sz="6500" dirty="0" smtClean="0"/>
        </a:p>
        <a:p>
          <a:r>
            <a:rPr lang="en-US" sz="4000" dirty="0" smtClean="0"/>
            <a:t>All Green Sheets</a:t>
          </a:r>
          <a:endParaRPr lang="en-US" sz="4000" dirty="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3">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3" custLinFactNeighborX="1202">
        <dgm:presLayoutVars>
          <dgm:bulletEnabled val="1"/>
        </dgm:presLayoutVars>
      </dgm:prSet>
      <dgm:spPr/>
      <dgm:t>
        <a:bodyPr/>
        <a:lstStyle/>
        <a:p>
          <a:endParaRPr lang="en-US"/>
        </a:p>
      </dgm:t>
    </dgm:pt>
    <dgm:pt modelId="{4E5F8201-A9D7-4EBA-A977-676E447F0B1C}" type="pres">
      <dgm:prSet presAssocID="{D2F43FD5-9FBE-4798-9EE9-858E13597755}" presName="pillarX" presStyleLbl="node1" presStyleIdx="2" presStyleCnt="3">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chemeClr val="accent4"/>
        </a:solidFill>
      </dgm:spPr>
      <dgm:t>
        <a:bodyPr/>
        <a:lstStyle/>
        <a:p>
          <a:endParaRPr lang="en-US"/>
        </a:p>
      </dgm:t>
    </dgm:pt>
  </dgm:ptLst>
  <dgm:cxnLst>
    <dgm:cxn modelId="{E09DFC6F-D5EF-43DE-8000-30DD80B11BCB}" srcId="{70D240E1-A4A7-4DA9-9B9B-C0020BB80C47}" destId="{2CCE078C-1B14-4EE1-BF03-907E807B1FB6}" srcOrd="0" destOrd="0" parTransId="{FADA55EB-5785-4557-BDF7-A97B1C883EE1}" sibTransId="{C5C64FA1-D585-43ED-9D1E-E55956D3405E}"/>
    <dgm:cxn modelId="{4440A018-430F-4064-83D0-33E698145198}" type="presOf" srcId="{2CCE078C-1B14-4EE1-BF03-907E807B1FB6}" destId="{2010A09D-9C97-40AE-8EB2-E477EE5BB2D7}" srcOrd="0" destOrd="0" presId="urn:microsoft.com/office/officeart/2005/8/layout/hList3"/>
    <dgm:cxn modelId="{EDB888E1-F702-43C1-B61F-959888247546}" srcId="{2CCE078C-1B14-4EE1-BF03-907E807B1FB6}" destId="{D2F43FD5-9FBE-4798-9EE9-858E13597755}" srcOrd="2" destOrd="0" parTransId="{9BA0C16A-C485-49DB-8594-FF897D037FDB}" sibTransId="{5C844567-1798-4ACD-A8B1-724D325538AF}"/>
    <dgm:cxn modelId="{B93A68C4-8837-434F-AFA7-616602F1C0D1}" type="presOf" srcId="{70D240E1-A4A7-4DA9-9B9B-C0020BB80C47}" destId="{FDD20653-91A2-45BB-998D-CB5A23DE6A4F}" srcOrd="0" destOrd="0" presId="urn:microsoft.com/office/officeart/2005/8/layout/hList3"/>
    <dgm:cxn modelId="{7DA7CB25-789B-4C37-9544-9CA413E42135}" srcId="{2CCE078C-1B14-4EE1-BF03-907E807B1FB6}" destId="{1E7DD9F0-A916-4E08-B175-718811A1FD47}" srcOrd="1" destOrd="0" parTransId="{034AA8AE-74B9-4ABB-BC5A-C23CDB071E7A}" sibTransId="{74BC8594-2DEE-4F30-937B-BDBF3BF4FA51}"/>
    <dgm:cxn modelId="{BB2E96FD-317B-46B3-B434-028F33D4CA4E}" type="presOf" srcId="{4E7963C4-4BAA-4A5C-B97D-690BC00B4A56}" destId="{5411730A-C8CC-4D0C-B45A-6691BA8FE3FB}" srcOrd="0" destOrd="0" presId="urn:microsoft.com/office/officeart/2005/8/layout/hList3"/>
    <dgm:cxn modelId="{6655E731-161B-4DE9-B588-12F38C3C4310}" srcId="{2CCE078C-1B14-4EE1-BF03-907E807B1FB6}" destId="{4E7963C4-4BAA-4A5C-B97D-690BC00B4A56}" srcOrd="0" destOrd="0" parTransId="{39A4B250-E137-46B9-AB56-2532F7FEE164}" sibTransId="{D1ED0DF1-7DAE-4A68-A8D8-F3E4FADD41C0}"/>
    <dgm:cxn modelId="{FBB1A088-DC68-4B76-85F2-D7C92B681C89}" type="presOf" srcId="{D2F43FD5-9FBE-4798-9EE9-858E13597755}" destId="{4E5F8201-A9D7-4EBA-A977-676E447F0B1C}" srcOrd="0" destOrd="0" presId="urn:microsoft.com/office/officeart/2005/8/layout/hList3"/>
    <dgm:cxn modelId="{D7BF1736-2BD0-44B3-B031-6894BA3D79DF}" type="presOf" srcId="{1E7DD9F0-A916-4E08-B175-718811A1FD47}" destId="{87003D97-A206-4167-8400-3682764C1573}" srcOrd="0" destOrd="0" presId="urn:microsoft.com/office/officeart/2005/8/layout/hList3"/>
    <dgm:cxn modelId="{24AC13F1-6D56-48EB-B767-2922E66FBAEE}" type="presParOf" srcId="{FDD20653-91A2-45BB-998D-CB5A23DE6A4F}" destId="{2010A09D-9C97-40AE-8EB2-E477EE5BB2D7}" srcOrd="0" destOrd="0" presId="urn:microsoft.com/office/officeart/2005/8/layout/hList3"/>
    <dgm:cxn modelId="{08FB4166-079E-407B-B219-0A7D79E25F9D}" type="presParOf" srcId="{FDD20653-91A2-45BB-998D-CB5A23DE6A4F}" destId="{D3C120A7-E688-47C5-AE25-EC06E863D6E8}" srcOrd="1" destOrd="0" presId="urn:microsoft.com/office/officeart/2005/8/layout/hList3"/>
    <dgm:cxn modelId="{F9E34F0D-895F-4BB1-B8C3-DA0AD26D09BA}" type="presParOf" srcId="{D3C120A7-E688-47C5-AE25-EC06E863D6E8}" destId="{5411730A-C8CC-4D0C-B45A-6691BA8FE3FB}" srcOrd="0" destOrd="0" presId="urn:microsoft.com/office/officeart/2005/8/layout/hList3"/>
    <dgm:cxn modelId="{EAF875D5-2CF6-47B7-9EB3-92FAA71B51BC}" type="presParOf" srcId="{D3C120A7-E688-47C5-AE25-EC06E863D6E8}" destId="{87003D97-A206-4167-8400-3682764C1573}" srcOrd="1" destOrd="0" presId="urn:microsoft.com/office/officeart/2005/8/layout/hList3"/>
    <dgm:cxn modelId="{FBDD310B-DBEC-456D-A067-D935C1972C6E}" type="presParOf" srcId="{D3C120A7-E688-47C5-AE25-EC06E863D6E8}" destId="{4E5F8201-A9D7-4EBA-A977-676E447F0B1C}" srcOrd="2" destOrd="0" presId="urn:microsoft.com/office/officeart/2005/8/layout/hList3"/>
    <dgm:cxn modelId="{B4A5D775-E4C5-43C7-8BE1-E94BCC42F5B1}"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chemeClr val="accent4"/>
        </a:solidFill>
      </dgm:spPr>
      <dgm:t>
        <a:bodyPr/>
        <a:lstStyle/>
        <a:p>
          <a:r>
            <a:rPr lang="en-US" dirty="0" smtClean="0"/>
            <a:t>Green Sheet - Print</a:t>
          </a:r>
          <a:endParaRPr lang="en-US" dirty="0"/>
        </a:p>
      </dgm: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rgbClr val="6B8830"/>
        </a:solidFill>
      </dgm:spPr>
      <dgm:t>
        <a:bodyPr/>
        <a:lstStyle/>
        <a:p>
          <a:endParaRPr lang="en-US" sz="3800" dirty="0" smtClean="0"/>
        </a:p>
        <a:p>
          <a:r>
            <a:rPr lang="en-US" sz="4400" dirty="0" smtClean="0"/>
            <a:t>NAOU(s)</a:t>
          </a:r>
          <a:endParaRPr lang="en-US" sz="44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custT="1"/>
      <dgm:spPr>
        <a:solidFill>
          <a:schemeClr val="accent6">
            <a:lumMod val="75000"/>
          </a:schemeClr>
        </a:solidFill>
      </dgm:spPr>
      <dgm:t>
        <a:bodyPr/>
        <a:lstStyle/>
        <a:p>
          <a:pPr algn="ctr"/>
          <a:endParaRPr lang="en-US" sz="5200" dirty="0" smtClean="0"/>
        </a:p>
        <a:p>
          <a:pPr algn="ctr"/>
          <a:r>
            <a:rPr lang="en-US" sz="3200" dirty="0" smtClean="0"/>
            <a:t>Range of Green Sheet Numbers</a:t>
          </a:r>
          <a:endParaRPr lang="en-US" sz="3200"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custT="1"/>
      <dgm:spPr>
        <a:solidFill>
          <a:srgbClr val="3BA0BB"/>
        </a:solidFill>
      </dgm:spPr>
      <dgm:t>
        <a:bodyPr/>
        <a:lstStyle/>
        <a:p>
          <a:endParaRPr lang="en-US" sz="6500" dirty="0" smtClean="0"/>
        </a:p>
        <a:p>
          <a:r>
            <a:rPr lang="en-US" sz="4000" dirty="0" smtClean="0"/>
            <a:t>All Green Sheets</a:t>
          </a:r>
          <a:endParaRPr lang="en-US" sz="4000" dirty="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3">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3" custLinFactNeighborX="1202">
        <dgm:presLayoutVars>
          <dgm:bulletEnabled val="1"/>
        </dgm:presLayoutVars>
      </dgm:prSet>
      <dgm:spPr/>
      <dgm:t>
        <a:bodyPr/>
        <a:lstStyle/>
        <a:p>
          <a:endParaRPr lang="en-US"/>
        </a:p>
      </dgm:t>
    </dgm:pt>
    <dgm:pt modelId="{4E5F8201-A9D7-4EBA-A977-676E447F0B1C}" type="pres">
      <dgm:prSet presAssocID="{D2F43FD5-9FBE-4798-9EE9-858E13597755}" presName="pillarX" presStyleLbl="node1" presStyleIdx="2" presStyleCnt="3">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chemeClr val="accent4"/>
        </a:solidFill>
      </dgm:spPr>
      <dgm:t>
        <a:bodyPr/>
        <a:lstStyle/>
        <a:p>
          <a:endParaRPr lang="en-US"/>
        </a:p>
      </dgm:t>
    </dgm:pt>
  </dgm:ptLst>
  <dgm:cxnLst>
    <dgm:cxn modelId="{E0717378-856A-4343-9633-4537A3D9835E}" type="presOf" srcId="{D2F43FD5-9FBE-4798-9EE9-858E13597755}" destId="{4E5F8201-A9D7-4EBA-A977-676E447F0B1C}" srcOrd="0" destOrd="0" presId="urn:microsoft.com/office/officeart/2005/8/layout/hList3"/>
    <dgm:cxn modelId="{E09DFC6F-D5EF-43DE-8000-30DD80B11BCB}" srcId="{70D240E1-A4A7-4DA9-9B9B-C0020BB80C47}" destId="{2CCE078C-1B14-4EE1-BF03-907E807B1FB6}" srcOrd="0" destOrd="0" parTransId="{FADA55EB-5785-4557-BDF7-A97B1C883EE1}" sibTransId="{C5C64FA1-D585-43ED-9D1E-E55956D3405E}"/>
    <dgm:cxn modelId="{234C5B99-AB09-4762-ABB8-132585EEB3C6}" type="presOf" srcId="{70D240E1-A4A7-4DA9-9B9B-C0020BB80C47}" destId="{FDD20653-91A2-45BB-998D-CB5A23DE6A4F}" srcOrd="0" destOrd="0" presId="urn:microsoft.com/office/officeart/2005/8/layout/hList3"/>
    <dgm:cxn modelId="{EDB888E1-F702-43C1-B61F-959888247546}" srcId="{2CCE078C-1B14-4EE1-BF03-907E807B1FB6}" destId="{D2F43FD5-9FBE-4798-9EE9-858E13597755}" srcOrd="2" destOrd="0" parTransId="{9BA0C16A-C485-49DB-8594-FF897D037FDB}" sibTransId="{5C844567-1798-4ACD-A8B1-724D325538AF}"/>
    <dgm:cxn modelId="{0F05C99E-BBCF-4D36-BC03-3F5997E6BFB4}" type="presOf" srcId="{4E7963C4-4BAA-4A5C-B97D-690BC00B4A56}" destId="{5411730A-C8CC-4D0C-B45A-6691BA8FE3FB}" srcOrd="0" destOrd="0" presId="urn:microsoft.com/office/officeart/2005/8/layout/hList3"/>
    <dgm:cxn modelId="{7DA7CB25-789B-4C37-9544-9CA413E42135}" srcId="{2CCE078C-1B14-4EE1-BF03-907E807B1FB6}" destId="{1E7DD9F0-A916-4E08-B175-718811A1FD47}" srcOrd="1" destOrd="0" parTransId="{034AA8AE-74B9-4ABB-BC5A-C23CDB071E7A}" sibTransId="{74BC8594-2DEE-4F30-937B-BDBF3BF4FA51}"/>
    <dgm:cxn modelId="{6655E731-161B-4DE9-B588-12F38C3C4310}" srcId="{2CCE078C-1B14-4EE1-BF03-907E807B1FB6}" destId="{4E7963C4-4BAA-4A5C-B97D-690BC00B4A56}" srcOrd="0" destOrd="0" parTransId="{39A4B250-E137-46B9-AB56-2532F7FEE164}" sibTransId="{D1ED0DF1-7DAE-4A68-A8D8-F3E4FADD41C0}"/>
    <dgm:cxn modelId="{B856270B-9097-4508-B034-D09F8A215242}" type="presOf" srcId="{1E7DD9F0-A916-4E08-B175-718811A1FD47}" destId="{87003D97-A206-4167-8400-3682764C1573}" srcOrd="0" destOrd="0" presId="urn:microsoft.com/office/officeart/2005/8/layout/hList3"/>
    <dgm:cxn modelId="{32D8BB27-A786-49E3-9B1D-79FAEA746C63}" type="presOf" srcId="{2CCE078C-1B14-4EE1-BF03-907E807B1FB6}" destId="{2010A09D-9C97-40AE-8EB2-E477EE5BB2D7}" srcOrd="0" destOrd="0" presId="urn:microsoft.com/office/officeart/2005/8/layout/hList3"/>
    <dgm:cxn modelId="{88DB0724-46D1-4378-8FDA-CFF023BEE2C3}" type="presParOf" srcId="{FDD20653-91A2-45BB-998D-CB5A23DE6A4F}" destId="{2010A09D-9C97-40AE-8EB2-E477EE5BB2D7}" srcOrd="0" destOrd="0" presId="urn:microsoft.com/office/officeart/2005/8/layout/hList3"/>
    <dgm:cxn modelId="{23AB95ED-E3D5-4686-BAEE-473D1F3258BC}" type="presParOf" srcId="{FDD20653-91A2-45BB-998D-CB5A23DE6A4F}" destId="{D3C120A7-E688-47C5-AE25-EC06E863D6E8}" srcOrd="1" destOrd="0" presId="urn:microsoft.com/office/officeart/2005/8/layout/hList3"/>
    <dgm:cxn modelId="{26FCA131-1B58-42AD-856C-6CD29474DAD7}" type="presParOf" srcId="{D3C120A7-E688-47C5-AE25-EC06E863D6E8}" destId="{5411730A-C8CC-4D0C-B45A-6691BA8FE3FB}" srcOrd="0" destOrd="0" presId="urn:microsoft.com/office/officeart/2005/8/layout/hList3"/>
    <dgm:cxn modelId="{28FF6665-18F3-486A-B91C-A161F5B5C1A6}" type="presParOf" srcId="{D3C120A7-E688-47C5-AE25-EC06E863D6E8}" destId="{87003D97-A206-4167-8400-3682764C1573}" srcOrd="1" destOrd="0" presId="urn:microsoft.com/office/officeart/2005/8/layout/hList3"/>
    <dgm:cxn modelId="{D541669E-B79E-424B-8884-293A1FA05901}" type="presParOf" srcId="{D3C120A7-E688-47C5-AE25-EC06E863D6E8}" destId="{4E5F8201-A9D7-4EBA-A977-676E447F0B1C}" srcOrd="2" destOrd="0" presId="urn:microsoft.com/office/officeart/2005/8/layout/hList3"/>
    <dgm:cxn modelId="{420E201D-92CA-4983-8F0C-3A5BA706D7FC}"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3571B9"/>
        </a:solidFill>
      </dgm:spPr>
      <dgm:t>
        <a:bodyPr/>
        <a:lstStyle/>
        <a:p>
          <a:r>
            <a:rPr lang="en-US" sz="2800" dirty="0" smtClean="0"/>
            <a:t>Reprint Dispensing/Receiving Report            (VA FORM 10-2321)</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3571B9"/>
        </a:solidFill>
      </dgm:spPr>
      <dgm:t>
        <a:bodyPr/>
        <a:lstStyle/>
        <a:p>
          <a:r>
            <a:rPr lang="en-US" sz="2800" dirty="0" smtClean="0"/>
            <a:t>Green Sheet Reports (VA FORM 10-2638)</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3571B9"/>
        </a:solidFill>
      </dgm:spPr>
      <dgm:t>
        <a:bodyPr/>
        <a:lstStyle/>
        <a:p>
          <a:r>
            <a:rPr lang="en-US" sz="2800" dirty="0" smtClean="0"/>
            <a:t>Dispensing Worksheet Reprint</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F50EC845-B5AF-4076-88C4-8A7195F53B9E}" type="presOf" srcId="{F9C27971-CDE9-4755-8105-4A36A2B0B737}" destId="{6002C1A2-AECF-4A79-B289-A8B6093E97D9}" srcOrd="0" destOrd="0" presId="urn:microsoft.com/office/officeart/2005/8/layout/list1"/>
    <dgm:cxn modelId="{4BCB1E99-2F57-4477-92F9-74CABF28A8F5}" type="presOf" srcId="{A7E2386E-5969-4E00-B328-B07383DAB2DF}" destId="{4A14CB6A-BD8E-4357-94E0-860F739F97E8}"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6AA59540-182D-4054-B479-6BB01C58E33A}" type="presOf" srcId="{E85A807E-0F45-4316-A7B3-E13A056EC0F0}" destId="{4219B865-8C0C-4BAC-AB1A-D524F99B182D}" srcOrd="0" destOrd="0" presId="urn:microsoft.com/office/officeart/2005/8/layout/list1"/>
    <dgm:cxn modelId="{AB14F7A2-8B89-4DCC-9B2C-1D49D772D9A4}" type="presOf" srcId="{A7E2386E-5969-4E00-B328-B07383DAB2DF}" destId="{12AC240D-BF8B-46AF-BB70-B9FC71492149}" srcOrd="1" destOrd="0" presId="urn:microsoft.com/office/officeart/2005/8/layout/list1"/>
    <dgm:cxn modelId="{8141D084-9021-4F81-A37D-A7EC6BEC12F7}" type="presOf" srcId="{97C2F6E5-7219-4B72-B3DD-27BEE4C64CD3}" destId="{9B3E1107-31D0-4DE6-B34F-CF219AED4BC6}" srcOrd="1" destOrd="0" presId="urn:microsoft.com/office/officeart/2005/8/layout/list1"/>
    <dgm:cxn modelId="{412355B7-7EB9-4309-BF02-4AEBC3C7770B}" type="presOf" srcId="{97C2F6E5-7219-4B72-B3DD-27BEE4C64CD3}" destId="{D004DBC1-E2EE-4F8E-8E25-8328514F2DC6}"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92B2CF2E-836D-4C91-9272-29DEF119F0CD}" type="presOf" srcId="{F9C27971-CDE9-4755-8105-4A36A2B0B737}" destId="{86565540-4A48-4799-B31E-E62938F6946D}" srcOrd="1" destOrd="0" presId="urn:microsoft.com/office/officeart/2005/8/layout/list1"/>
    <dgm:cxn modelId="{C5755195-B2E1-457A-B6BB-EA219027DBC8}" type="presParOf" srcId="{4219B865-8C0C-4BAC-AB1A-D524F99B182D}" destId="{202F5C5C-74FE-4AF9-A43D-014D5211C032}" srcOrd="0" destOrd="0" presId="urn:microsoft.com/office/officeart/2005/8/layout/list1"/>
    <dgm:cxn modelId="{75CDF9DD-9F27-40D1-ABB4-1D25A15D97A5}" type="presParOf" srcId="{202F5C5C-74FE-4AF9-A43D-014D5211C032}" destId="{D004DBC1-E2EE-4F8E-8E25-8328514F2DC6}" srcOrd="0" destOrd="0" presId="urn:microsoft.com/office/officeart/2005/8/layout/list1"/>
    <dgm:cxn modelId="{83E22A99-6494-4128-B953-E835BDE08CD7}" type="presParOf" srcId="{202F5C5C-74FE-4AF9-A43D-014D5211C032}" destId="{9B3E1107-31D0-4DE6-B34F-CF219AED4BC6}" srcOrd="1" destOrd="0" presId="urn:microsoft.com/office/officeart/2005/8/layout/list1"/>
    <dgm:cxn modelId="{4162C2F0-9A07-4A1C-8877-5892CC7A4194}" type="presParOf" srcId="{4219B865-8C0C-4BAC-AB1A-D524F99B182D}" destId="{4D99710D-A6E7-493D-9C52-695C6307E7D4}" srcOrd="1" destOrd="0" presId="urn:microsoft.com/office/officeart/2005/8/layout/list1"/>
    <dgm:cxn modelId="{CF96B4AD-EE5A-49F0-A0C4-5AF0F0E0E756}" type="presParOf" srcId="{4219B865-8C0C-4BAC-AB1A-D524F99B182D}" destId="{66AEBB34-EEBB-441F-B32C-93E89E97ADFC}" srcOrd="2" destOrd="0" presId="urn:microsoft.com/office/officeart/2005/8/layout/list1"/>
    <dgm:cxn modelId="{F94C7AB9-0557-4AA3-872D-CE62883CF4AD}" type="presParOf" srcId="{4219B865-8C0C-4BAC-AB1A-D524F99B182D}" destId="{A1226456-0540-4594-A6BF-6F3650C7459B}" srcOrd="3" destOrd="0" presId="urn:microsoft.com/office/officeart/2005/8/layout/list1"/>
    <dgm:cxn modelId="{ECE5F0F8-F5AD-4202-B72C-D2ADC3D24DEE}" type="presParOf" srcId="{4219B865-8C0C-4BAC-AB1A-D524F99B182D}" destId="{00DAFB1C-11CD-4AE0-B5D9-DDA43B8B5BF0}" srcOrd="4" destOrd="0" presId="urn:microsoft.com/office/officeart/2005/8/layout/list1"/>
    <dgm:cxn modelId="{45FDFEB7-4F55-464E-AA67-1DA88D5FC1CB}" type="presParOf" srcId="{00DAFB1C-11CD-4AE0-B5D9-DDA43B8B5BF0}" destId="{6002C1A2-AECF-4A79-B289-A8B6093E97D9}" srcOrd="0" destOrd="0" presId="urn:microsoft.com/office/officeart/2005/8/layout/list1"/>
    <dgm:cxn modelId="{E97DBB2A-3544-4323-A45E-63FE14649ED3}" type="presParOf" srcId="{00DAFB1C-11CD-4AE0-B5D9-DDA43B8B5BF0}" destId="{86565540-4A48-4799-B31E-E62938F6946D}" srcOrd="1" destOrd="0" presId="urn:microsoft.com/office/officeart/2005/8/layout/list1"/>
    <dgm:cxn modelId="{46427113-0843-48BB-8A9A-81285BAFDA0C}" type="presParOf" srcId="{4219B865-8C0C-4BAC-AB1A-D524F99B182D}" destId="{33F0EE48-2629-4752-858A-10388210A983}" srcOrd="5" destOrd="0" presId="urn:microsoft.com/office/officeart/2005/8/layout/list1"/>
    <dgm:cxn modelId="{EDB69BCA-CB52-4968-BB07-FDE536A584F8}" type="presParOf" srcId="{4219B865-8C0C-4BAC-AB1A-D524F99B182D}" destId="{2ED57191-128E-4DB9-AC53-8E8A40DDB7CF}" srcOrd="6" destOrd="0" presId="urn:microsoft.com/office/officeart/2005/8/layout/list1"/>
    <dgm:cxn modelId="{5156D1C1-E2DD-46AB-A2C6-6E79991C6F39}" type="presParOf" srcId="{4219B865-8C0C-4BAC-AB1A-D524F99B182D}" destId="{1B68EDE5-77C5-457C-AB1F-14B0975F6896}" srcOrd="7" destOrd="0" presId="urn:microsoft.com/office/officeart/2005/8/layout/list1"/>
    <dgm:cxn modelId="{9B3F94F9-7BC8-487A-8813-B2D1EF20495D}" type="presParOf" srcId="{4219B865-8C0C-4BAC-AB1A-D524F99B182D}" destId="{3ADB5836-C1CF-4CC7-A411-622FB855BAF7}" srcOrd="8" destOrd="0" presId="urn:microsoft.com/office/officeart/2005/8/layout/list1"/>
    <dgm:cxn modelId="{2E44B817-6743-4FCA-BDCA-D02F804D376A}" type="presParOf" srcId="{3ADB5836-C1CF-4CC7-A411-622FB855BAF7}" destId="{4A14CB6A-BD8E-4357-94E0-860F739F97E8}" srcOrd="0" destOrd="0" presId="urn:microsoft.com/office/officeart/2005/8/layout/list1"/>
    <dgm:cxn modelId="{6AC5B139-9141-4472-A01E-2873F486A1C2}" type="presParOf" srcId="{3ADB5836-C1CF-4CC7-A411-622FB855BAF7}" destId="{12AC240D-BF8B-46AF-BB70-B9FC71492149}" srcOrd="1" destOrd="0" presId="urn:microsoft.com/office/officeart/2005/8/layout/list1"/>
    <dgm:cxn modelId="{0C953A0A-3C41-4170-B7F4-03394E08F6B0}" type="presParOf" srcId="{4219B865-8C0C-4BAC-AB1A-D524F99B182D}" destId="{88433D40-A965-4CBF-A267-7B4C9BF0E33C}" srcOrd="9" destOrd="0" presId="urn:microsoft.com/office/officeart/2005/8/layout/list1"/>
    <dgm:cxn modelId="{2FCC4234-5E0A-4159-B8AD-169D40D265B8}"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3571B9"/>
        </a:solidFill>
      </dgm:spPr>
      <dgm:t>
        <a:bodyPr/>
        <a:lstStyle/>
        <a:p>
          <a:r>
            <a:rPr lang="en-US" sz="2800" dirty="0" smtClean="0"/>
            <a:t>Reprint Dispensing/Receiving Report            (VA FORM 10-2321)</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3571B9"/>
        </a:solidFill>
      </dgm:spPr>
      <dgm:t>
        <a:bodyPr/>
        <a:lstStyle/>
        <a:p>
          <a:r>
            <a:rPr lang="en-US" sz="2800" dirty="0" smtClean="0"/>
            <a:t>Green Sheet Reports (VA FORM 10-2638)</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3571B9"/>
        </a:solidFill>
      </dgm:spPr>
      <dgm:t>
        <a:bodyPr/>
        <a:lstStyle/>
        <a:p>
          <a:r>
            <a:rPr lang="en-US" sz="2800" dirty="0" smtClean="0"/>
            <a:t>Dispensing Worksheet Reprint</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2186C5FB-F783-4B24-96E4-CB74AAC0CE28}" type="presOf" srcId="{97C2F6E5-7219-4B72-B3DD-27BEE4C64CD3}" destId="{9B3E1107-31D0-4DE6-B34F-CF219AED4BC6}" srcOrd="1"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0FB33EE1-D70C-4085-A1C1-02B5E5904701}" type="presOf" srcId="{E85A807E-0F45-4316-A7B3-E13A056EC0F0}" destId="{4219B865-8C0C-4BAC-AB1A-D524F99B182D}" srcOrd="0" destOrd="0" presId="urn:microsoft.com/office/officeart/2005/8/layout/list1"/>
    <dgm:cxn modelId="{8E75C689-8D5E-4138-99C1-8F7D19C3F2DE}" type="presOf" srcId="{97C2F6E5-7219-4B72-B3DD-27BEE4C64CD3}" destId="{D004DBC1-E2EE-4F8E-8E25-8328514F2DC6}"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FEACB1AB-D68C-43A9-8C7C-1AD376E4326E}" type="presOf" srcId="{F9C27971-CDE9-4755-8105-4A36A2B0B737}" destId="{86565540-4A48-4799-B31E-E62938F6946D}" srcOrd="1" destOrd="0" presId="urn:microsoft.com/office/officeart/2005/8/layout/list1"/>
    <dgm:cxn modelId="{C4A6CA32-223C-4253-B4AB-25FDF96BE603}" type="presOf" srcId="{A7E2386E-5969-4E00-B328-B07383DAB2DF}" destId="{4A14CB6A-BD8E-4357-94E0-860F739F97E8}" srcOrd="0" destOrd="0" presId="urn:microsoft.com/office/officeart/2005/8/layout/list1"/>
    <dgm:cxn modelId="{79B94F51-2AAD-4916-A56A-5F579F3A62A7}" type="presOf" srcId="{A7E2386E-5969-4E00-B328-B07383DAB2DF}" destId="{12AC240D-BF8B-46AF-BB70-B9FC71492149}" srcOrd="1" destOrd="0" presId="urn:microsoft.com/office/officeart/2005/8/layout/list1"/>
    <dgm:cxn modelId="{E49633A2-BEC9-4DB0-8646-F16CC2586F64}" type="presOf" srcId="{F9C27971-CDE9-4755-8105-4A36A2B0B737}" destId="{6002C1A2-AECF-4A79-B289-A8B6093E97D9}" srcOrd="0" destOrd="0" presId="urn:microsoft.com/office/officeart/2005/8/layout/list1"/>
    <dgm:cxn modelId="{42FB703A-BA2F-466F-9B01-622CF8ECDD30}" type="presParOf" srcId="{4219B865-8C0C-4BAC-AB1A-D524F99B182D}" destId="{202F5C5C-74FE-4AF9-A43D-014D5211C032}" srcOrd="0" destOrd="0" presId="urn:microsoft.com/office/officeart/2005/8/layout/list1"/>
    <dgm:cxn modelId="{49E1AB20-5DCF-41AF-A5A8-38D42F9F121A}" type="presParOf" srcId="{202F5C5C-74FE-4AF9-A43D-014D5211C032}" destId="{D004DBC1-E2EE-4F8E-8E25-8328514F2DC6}" srcOrd="0" destOrd="0" presId="urn:microsoft.com/office/officeart/2005/8/layout/list1"/>
    <dgm:cxn modelId="{F1DD0FF1-4DBD-4108-B646-1B1B239EAE1F}" type="presParOf" srcId="{202F5C5C-74FE-4AF9-A43D-014D5211C032}" destId="{9B3E1107-31D0-4DE6-B34F-CF219AED4BC6}" srcOrd="1" destOrd="0" presId="urn:microsoft.com/office/officeart/2005/8/layout/list1"/>
    <dgm:cxn modelId="{EF09A738-0633-422D-91D3-B064E0130EE9}" type="presParOf" srcId="{4219B865-8C0C-4BAC-AB1A-D524F99B182D}" destId="{4D99710D-A6E7-493D-9C52-695C6307E7D4}" srcOrd="1" destOrd="0" presId="urn:microsoft.com/office/officeart/2005/8/layout/list1"/>
    <dgm:cxn modelId="{2757FFF8-F0EF-4D74-AE64-497CD390F0C2}" type="presParOf" srcId="{4219B865-8C0C-4BAC-AB1A-D524F99B182D}" destId="{66AEBB34-EEBB-441F-B32C-93E89E97ADFC}" srcOrd="2" destOrd="0" presId="urn:microsoft.com/office/officeart/2005/8/layout/list1"/>
    <dgm:cxn modelId="{3C978967-0D1B-4860-BCF7-600F4261A83C}" type="presParOf" srcId="{4219B865-8C0C-4BAC-AB1A-D524F99B182D}" destId="{A1226456-0540-4594-A6BF-6F3650C7459B}" srcOrd="3" destOrd="0" presId="urn:microsoft.com/office/officeart/2005/8/layout/list1"/>
    <dgm:cxn modelId="{68517241-1A45-46F2-BE2D-BFA8FB7AC5FB}" type="presParOf" srcId="{4219B865-8C0C-4BAC-AB1A-D524F99B182D}" destId="{00DAFB1C-11CD-4AE0-B5D9-DDA43B8B5BF0}" srcOrd="4" destOrd="0" presId="urn:microsoft.com/office/officeart/2005/8/layout/list1"/>
    <dgm:cxn modelId="{93EFF8F5-73A1-4E69-88F0-477993F242BD}" type="presParOf" srcId="{00DAFB1C-11CD-4AE0-B5D9-DDA43B8B5BF0}" destId="{6002C1A2-AECF-4A79-B289-A8B6093E97D9}" srcOrd="0" destOrd="0" presId="urn:microsoft.com/office/officeart/2005/8/layout/list1"/>
    <dgm:cxn modelId="{FD4DD88B-A752-4788-9F99-595AA3A2985A}" type="presParOf" srcId="{00DAFB1C-11CD-4AE0-B5D9-DDA43B8B5BF0}" destId="{86565540-4A48-4799-B31E-E62938F6946D}" srcOrd="1" destOrd="0" presId="urn:microsoft.com/office/officeart/2005/8/layout/list1"/>
    <dgm:cxn modelId="{39F34211-E628-4D17-B31C-D144F247B6A9}" type="presParOf" srcId="{4219B865-8C0C-4BAC-AB1A-D524F99B182D}" destId="{33F0EE48-2629-4752-858A-10388210A983}" srcOrd="5" destOrd="0" presId="urn:microsoft.com/office/officeart/2005/8/layout/list1"/>
    <dgm:cxn modelId="{AC4B31C7-DB7E-4EB5-9ED7-E11E733E1048}" type="presParOf" srcId="{4219B865-8C0C-4BAC-AB1A-D524F99B182D}" destId="{2ED57191-128E-4DB9-AC53-8E8A40DDB7CF}" srcOrd="6" destOrd="0" presId="urn:microsoft.com/office/officeart/2005/8/layout/list1"/>
    <dgm:cxn modelId="{B7BCDA39-EF70-48C0-9253-FCF788818B26}" type="presParOf" srcId="{4219B865-8C0C-4BAC-AB1A-D524F99B182D}" destId="{1B68EDE5-77C5-457C-AB1F-14B0975F6896}" srcOrd="7" destOrd="0" presId="urn:microsoft.com/office/officeart/2005/8/layout/list1"/>
    <dgm:cxn modelId="{686CA1DE-AB29-475E-AE22-083135C3ABFB}" type="presParOf" srcId="{4219B865-8C0C-4BAC-AB1A-D524F99B182D}" destId="{3ADB5836-C1CF-4CC7-A411-622FB855BAF7}" srcOrd="8" destOrd="0" presId="urn:microsoft.com/office/officeart/2005/8/layout/list1"/>
    <dgm:cxn modelId="{BF206C3D-2063-4C53-B906-C4E285E41D54}" type="presParOf" srcId="{3ADB5836-C1CF-4CC7-A411-622FB855BAF7}" destId="{4A14CB6A-BD8E-4357-94E0-860F739F97E8}" srcOrd="0" destOrd="0" presId="urn:microsoft.com/office/officeart/2005/8/layout/list1"/>
    <dgm:cxn modelId="{89EF2C6E-BF99-4B0A-801E-EFC9D798A021}" type="presParOf" srcId="{3ADB5836-C1CF-4CC7-A411-622FB855BAF7}" destId="{12AC240D-BF8B-46AF-BB70-B9FC71492149}" srcOrd="1" destOrd="0" presId="urn:microsoft.com/office/officeart/2005/8/layout/list1"/>
    <dgm:cxn modelId="{7D904BA0-37BB-4BDA-AF4C-40058151C6F2}" type="presParOf" srcId="{4219B865-8C0C-4BAC-AB1A-D524F99B182D}" destId="{88433D40-A965-4CBF-A267-7B4C9BF0E33C}" srcOrd="9" destOrd="0" presId="urn:microsoft.com/office/officeart/2005/8/layout/list1"/>
    <dgm:cxn modelId="{7E8159EA-9344-4D9A-8008-A6EF9CCCB58D}"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3571B9"/>
        </a:solidFill>
      </dgm:spPr>
      <dgm:t>
        <a:bodyPr/>
        <a:lstStyle/>
        <a:p>
          <a:r>
            <a:rPr lang="en-US" sz="2800" dirty="0" smtClean="0"/>
            <a:t>Reprint Dispensing/Receiving Report            (VA FORM 10-2321)</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3571B9"/>
        </a:solidFill>
      </dgm:spPr>
      <dgm:t>
        <a:bodyPr/>
        <a:lstStyle/>
        <a:p>
          <a:r>
            <a:rPr lang="en-US" sz="2800" dirty="0" smtClean="0"/>
            <a:t>Green Sheet Reports (VA FORM 10-2638)</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3571B9"/>
        </a:solidFill>
      </dgm:spPr>
      <dgm:t>
        <a:bodyPr/>
        <a:lstStyle/>
        <a:p>
          <a:r>
            <a:rPr lang="en-US" sz="2800" dirty="0" smtClean="0"/>
            <a:t>Dispensing Worksheet Reprint</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extLst>
        <a:ext uri="{E40237B7-FDA0-4F09-8148-C483321AD2D9}">
          <dgm14:cNvPr xmlns:dgm14="http://schemas.microsoft.com/office/drawing/2010/diagram" id="0" name="" descr="blue boxes showing menu options"/>
        </a:ext>
      </dgm:extLst>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F0C895AD-A328-415D-AC33-D667277EFCB8}" type="presOf" srcId="{97C2F6E5-7219-4B72-B3DD-27BEE4C64CD3}" destId="{D004DBC1-E2EE-4F8E-8E25-8328514F2DC6}" srcOrd="0" destOrd="0" presId="urn:microsoft.com/office/officeart/2005/8/layout/list1"/>
    <dgm:cxn modelId="{BE327A41-3022-45F1-B6FD-DB0ED613A68F}" type="presOf" srcId="{A7E2386E-5969-4E00-B328-B07383DAB2DF}" destId="{4A14CB6A-BD8E-4357-94E0-860F739F97E8}" srcOrd="0" destOrd="0" presId="urn:microsoft.com/office/officeart/2005/8/layout/list1"/>
    <dgm:cxn modelId="{5CABA0F9-93B5-42BC-89F8-9A3AAD1E4A17}" type="presOf" srcId="{E85A807E-0F45-4316-A7B3-E13A056EC0F0}" destId="{4219B865-8C0C-4BAC-AB1A-D524F99B182D}"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F976CEB2-EEBC-4C2D-98C1-0494B77B72DF}" type="presOf" srcId="{A7E2386E-5969-4E00-B328-B07383DAB2DF}" destId="{12AC240D-BF8B-46AF-BB70-B9FC71492149}" srcOrd="1" destOrd="0" presId="urn:microsoft.com/office/officeart/2005/8/layout/list1"/>
    <dgm:cxn modelId="{442FCE5E-DB85-4E2D-AAA7-2D3FC15CFBE9}" type="presOf" srcId="{F9C27971-CDE9-4755-8105-4A36A2B0B737}" destId="{6002C1A2-AECF-4A79-B289-A8B6093E97D9}" srcOrd="0" destOrd="0" presId="urn:microsoft.com/office/officeart/2005/8/layout/list1"/>
    <dgm:cxn modelId="{4AF927F8-1C4A-4619-84C4-89FE14868EFA}" type="presOf" srcId="{F9C27971-CDE9-4755-8105-4A36A2B0B737}" destId="{86565540-4A48-4799-B31E-E62938F6946D}" srcOrd="1" destOrd="0" presId="urn:microsoft.com/office/officeart/2005/8/layout/list1"/>
    <dgm:cxn modelId="{881DE06B-FD92-4CA6-AAB9-BC19010C572E}" type="presOf" srcId="{97C2F6E5-7219-4B72-B3DD-27BEE4C64CD3}" destId="{9B3E1107-31D0-4DE6-B34F-CF219AED4BC6}" srcOrd="1"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DA705218-F08C-4A6D-93AC-78707348A90B}" type="presParOf" srcId="{4219B865-8C0C-4BAC-AB1A-D524F99B182D}" destId="{202F5C5C-74FE-4AF9-A43D-014D5211C032}" srcOrd="0" destOrd="0" presId="urn:microsoft.com/office/officeart/2005/8/layout/list1"/>
    <dgm:cxn modelId="{0C77A99E-3891-4B09-BCCD-9859AECC8039}" type="presParOf" srcId="{202F5C5C-74FE-4AF9-A43D-014D5211C032}" destId="{D004DBC1-E2EE-4F8E-8E25-8328514F2DC6}" srcOrd="0" destOrd="0" presId="urn:microsoft.com/office/officeart/2005/8/layout/list1"/>
    <dgm:cxn modelId="{A24A6B63-0E8C-45F5-8273-198ADDD76C7F}" type="presParOf" srcId="{202F5C5C-74FE-4AF9-A43D-014D5211C032}" destId="{9B3E1107-31D0-4DE6-B34F-CF219AED4BC6}" srcOrd="1" destOrd="0" presId="urn:microsoft.com/office/officeart/2005/8/layout/list1"/>
    <dgm:cxn modelId="{1FC181A2-078F-47D3-9546-35BB49625CE8}" type="presParOf" srcId="{4219B865-8C0C-4BAC-AB1A-D524F99B182D}" destId="{4D99710D-A6E7-493D-9C52-695C6307E7D4}" srcOrd="1" destOrd="0" presId="urn:microsoft.com/office/officeart/2005/8/layout/list1"/>
    <dgm:cxn modelId="{D941D65B-B3A6-4C5C-85F1-F81E712D9A37}" type="presParOf" srcId="{4219B865-8C0C-4BAC-AB1A-D524F99B182D}" destId="{66AEBB34-EEBB-441F-B32C-93E89E97ADFC}" srcOrd="2" destOrd="0" presId="urn:microsoft.com/office/officeart/2005/8/layout/list1"/>
    <dgm:cxn modelId="{9B303D71-5923-4AEA-B2ED-41940DE7663E}" type="presParOf" srcId="{4219B865-8C0C-4BAC-AB1A-D524F99B182D}" destId="{A1226456-0540-4594-A6BF-6F3650C7459B}" srcOrd="3" destOrd="0" presId="urn:microsoft.com/office/officeart/2005/8/layout/list1"/>
    <dgm:cxn modelId="{CDB2FF91-AED7-4181-AABA-0AFCAA167FE6}" type="presParOf" srcId="{4219B865-8C0C-4BAC-AB1A-D524F99B182D}" destId="{00DAFB1C-11CD-4AE0-B5D9-DDA43B8B5BF0}" srcOrd="4" destOrd="0" presId="urn:microsoft.com/office/officeart/2005/8/layout/list1"/>
    <dgm:cxn modelId="{88B3C4F4-7849-4A73-BBA1-15FE00A88A8D}" type="presParOf" srcId="{00DAFB1C-11CD-4AE0-B5D9-DDA43B8B5BF0}" destId="{6002C1A2-AECF-4A79-B289-A8B6093E97D9}" srcOrd="0" destOrd="0" presId="urn:microsoft.com/office/officeart/2005/8/layout/list1"/>
    <dgm:cxn modelId="{E9CC8E0E-7623-4E69-BE48-EBD1252066A3}" type="presParOf" srcId="{00DAFB1C-11CD-4AE0-B5D9-DDA43B8B5BF0}" destId="{86565540-4A48-4799-B31E-E62938F6946D}" srcOrd="1" destOrd="0" presId="urn:microsoft.com/office/officeart/2005/8/layout/list1"/>
    <dgm:cxn modelId="{DE786278-9B3B-4B28-8C70-DCD429D135F5}" type="presParOf" srcId="{4219B865-8C0C-4BAC-AB1A-D524F99B182D}" destId="{33F0EE48-2629-4752-858A-10388210A983}" srcOrd="5" destOrd="0" presId="urn:microsoft.com/office/officeart/2005/8/layout/list1"/>
    <dgm:cxn modelId="{F1107050-CECD-4DDB-BBB9-EE6BA52E219C}" type="presParOf" srcId="{4219B865-8C0C-4BAC-AB1A-D524F99B182D}" destId="{2ED57191-128E-4DB9-AC53-8E8A40DDB7CF}" srcOrd="6" destOrd="0" presId="urn:microsoft.com/office/officeart/2005/8/layout/list1"/>
    <dgm:cxn modelId="{8F17BBFB-4D16-47A4-98A4-FB6E6DAACE54}" type="presParOf" srcId="{4219B865-8C0C-4BAC-AB1A-D524F99B182D}" destId="{1B68EDE5-77C5-457C-AB1F-14B0975F6896}" srcOrd="7" destOrd="0" presId="urn:microsoft.com/office/officeart/2005/8/layout/list1"/>
    <dgm:cxn modelId="{403A5EB7-E258-410F-8839-EA66E3B0E487}" type="presParOf" srcId="{4219B865-8C0C-4BAC-AB1A-D524F99B182D}" destId="{3ADB5836-C1CF-4CC7-A411-622FB855BAF7}" srcOrd="8" destOrd="0" presId="urn:microsoft.com/office/officeart/2005/8/layout/list1"/>
    <dgm:cxn modelId="{E2AA2802-3D58-49A4-92E8-1CEFC8F0E839}" type="presParOf" srcId="{3ADB5836-C1CF-4CC7-A411-622FB855BAF7}" destId="{4A14CB6A-BD8E-4357-94E0-860F739F97E8}" srcOrd="0" destOrd="0" presId="urn:microsoft.com/office/officeart/2005/8/layout/list1"/>
    <dgm:cxn modelId="{54406360-5656-48F6-9C43-A2115CAD8D2F}" type="presParOf" srcId="{3ADB5836-C1CF-4CC7-A411-622FB855BAF7}" destId="{12AC240D-BF8B-46AF-BB70-B9FC71492149}" srcOrd="1" destOrd="0" presId="urn:microsoft.com/office/officeart/2005/8/layout/list1"/>
    <dgm:cxn modelId="{2BB61B15-DA58-4763-85F3-535AB8C3BD62}" type="presParOf" srcId="{4219B865-8C0C-4BAC-AB1A-D524F99B182D}" destId="{88433D40-A965-4CBF-A267-7B4C9BF0E33C}" srcOrd="9" destOrd="0" presId="urn:microsoft.com/office/officeart/2005/8/layout/list1"/>
    <dgm:cxn modelId="{D15D0F62-D9E9-4936-883B-6DFEF3DBD559}"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3571B9"/>
        </a:solidFill>
      </dgm:spPr>
      <dgm:t>
        <a:bodyPr/>
        <a:lstStyle/>
        <a:p>
          <a:r>
            <a:rPr lang="en-US" sz="2800" dirty="0" smtClean="0"/>
            <a:t>Reprint Dispensing/Receiving Report            (VA FORM 10-2321)</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3571B9"/>
        </a:solidFill>
      </dgm:spPr>
      <dgm:t>
        <a:bodyPr/>
        <a:lstStyle/>
        <a:p>
          <a:r>
            <a:rPr lang="en-US" sz="2800" dirty="0" smtClean="0"/>
            <a:t>Green Sheet Reports (VA FORM 10-2638)</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3571B9"/>
        </a:solidFill>
      </dgm:spPr>
      <dgm:t>
        <a:bodyPr/>
        <a:lstStyle/>
        <a:p>
          <a:r>
            <a:rPr lang="en-US" sz="2800" dirty="0" smtClean="0"/>
            <a:t>Dispensing Worksheet Reprint</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extLst>
        <a:ext uri="{E40237B7-FDA0-4F09-8148-C483321AD2D9}">
          <dgm14:cNvPr xmlns:dgm14="http://schemas.microsoft.com/office/drawing/2010/diagram" id="0" name="" descr="blue boxes showing menu options"/>
        </a:ext>
      </dgm:extLst>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14E7BBDA-A259-4455-9639-B1B02F146F1F}" type="presOf" srcId="{A7E2386E-5969-4E00-B328-B07383DAB2DF}" destId="{12AC240D-BF8B-46AF-BB70-B9FC71492149}" srcOrd="1" destOrd="0" presId="urn:microsoft.com/office/officeart/2005/8/layout/list1"/>
    <dgm:cxn modelId="{F8113C97-4DEB-4339-8A67-DD31E59A8FD2}" type="presOf" srcId="{F9C27971-CDE9-4755-8105-4A36A2B0B737}" destId="{86565540-4A48-4799-B31E-E62938F6946D}" srcOrd="1"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69575F05-1114-4E49-8525-314FCA11A2FC}" type="presOf" srcId="{E85A807E-0F45-4316-A7B3-E13A056EC0F0}" destId="{4219B865-8C0C-4BAC-AB1A-D524F99B182D}" srcOrd="0" destOrd="0" presId="urn:microsoft.com/office/officeart/2005/8/layout/list1"/>
    <dgm:cxn modelId="{6844CDA9-CFDC-49EC-8A3C-AEF57718095C}" type="presOf" srcId="{97C2F6E5-7219-4B72-B3DD-27BEE4C64CD3}" destId="{9B3E1107-31D0-4DE6-B34F-CF219AED4BC6}" srcOrd="1" destOrd="0" presId="urn:microsoft.com/office/officeart/2005/8/layout/list1"/>
    <dgm:cxn modelId="{4931C649-D2A8-4784-BA45-ED88103C9B16}" type="presOf" srcId="{97C2F6E5-7219-4B72-B3DD-27BEE4C64CD3}" destId="{D004DBC1-E2EE-4F8E-8E25-8328514F2DC6}"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C314185E-24A5-4960-8ACB-0232A44A1053}" type="presOf" srcId="{F9C27971-CDE9-4755-8105-4A36A2B0B737}" destId="{6002C1A2-AECF-4A79-B289-A8B6093E97D9}" srcOrd="0" destOrd="0" presId="urn:microsoft.com/office/officeart/2005/8/layout/list1"/>
    <dgm:cxn modelId="{DF5A0D96-DE6B-4E0D-8B81-80ED74FAB710}" type="presOf" srcId="{A7E2386E-5969-4E00-B328-B07383DAB2DF}" destId="{4A14CB6A-BD8E-4357-94E0-860F739F97E8}" srcOrd="0" destOrd="0" presId="urn:microsoft.com/office/officeart/2005/8/layout/list1"/>
    <dgm:cxn modelId="{6EBB65B4-F640-41C3-9BD9-AA20BC5F0D55}" type="presParOf" srcId="{4219B865-8C0C-4BAC-AB1A-D524F99B182D}" destId="{202F5C5C-74FE-4AF9-A43D-014D5211C032}" srcOrd="0" destOrd="0" presId="urn:microsoft.com/office/officeart/2005/8/layout/list1"/>
    <dgm:cxn modelId="{9D46330F-4A83-4D28-81ED-BB0518D3D9E3}" type="presParOf" srcId="{202F5C5C-74FE-4AF9-A43D-014D5211C032}" destId="{D004DBC1-E2EE-4F8E-8E25-8328514F2DC6}" srcOrd="0" destOrd="0" presId="urn:microsoft.com/office/officeart/2005/8/layout/list1"/>
    <dgm:cxn modelId="{29E1EFBC-C405-417E-80C3-92BADA0EFED7}" type="presParOf" srcId="{202F5C5C-74FE-4AF9-A43D-014D5211C032}" destId="{9B3E1107-31D0-4DE6-B34F-CF219AED4BC6}" srcOrd="1" destOrd="0" presId="urn:microsoft.com/office/officeart/2005/8/layout/list1"/>
    <dgm:cxn modelId="{2C12746A-407A-4DFE-8197-94E8CEE0ECF1}" type="presParOf" srcId="{4219B865-8C0C-4BAC-AB1A-D524F99B182D}" destId="{4D99710D-A6E7-493D-9C52-695C6307E7D4}" srcOrd="1" destOrd="0" presId="urn:microsoft.com/office/officeart/2005/8/layout/list1"/>
    <dgm:cxn modelId="{3C78C2B6-AA04-4BFE-BD8F-EBE8155BFF82}" type="presParOf" srcId="{4219B865-8C0C-4BAC-AB1A-D524F99B182D}" destId="{66AEBB34-EEBB-441F-B32C-93E89E97ADFC}" srcOrd="2" destOrd="0" presId="urn:microsoft.com/office/officeart/2005/8/layout/list1"/>
    <dgm:cxn modelId="{879BB71A-8799-423D-B250-77E5B829CE90}" type="presParOf" srcId="{4219B865-8C0C-4BAC-AB1A-D524F99B182D}" destId="{A1226456-0540-4594-A6BF-6F3650C7459B}" srcOrd="3" destOrd="0" presId="urn:microsoft.com/office/officeart/2005/8/layout/list1"/>
    <dgm:cxn modelId="{209FE060-80C0-464C-8CB2-62ADC51F048B}" type="presParOf" srcId="{4219B865-8C0C-4BAC-AB1A-D524F99B182D}" destId="{00DAFB1C-11CD-4AE0-B5D9-DDA43B8B5BF0}" srcOrd="4" destOrd="0" presId="urn:microsoft.com/office/officeart/2005/8/layout/list1"/>
    <dgm:cxn modelId="{0B99CEB3-8E1B-4EC4-9D34-5FA9E6AA50AD}" type="presParOf" srcId="{00DAFB1C-11CD-4AE0-B5D9-DDA43B8B5BF0}" destId="{6002C1A2-AECF-4A79-B289-A8B6093E97D9}" srcOrd="0" destOrd="0" presId="urn:microsoft.com/office/officeart/2005/8/layout/list1"/>
    <dgm:cxn modelId="{E971C1D8-2275-4410-9E40-DF110D3540A7}" type="presParOf" srcId="{00DAFB1C-11CD-4AE0-B5D9-DDA43B8B5BF0}" destId="{86565540-4A48-4799-B31E-E62938F6946D}" srcOrd="1" destOrd="0" presId="urn:microsoft.com/office/officeart/2005/8/layout/list1"/>
    <dgm:cxn modelId="{87EF952D-BC29-4AEE-9F11-F5660E108AF2}" type="presParOf" srcId="{4219B865-8C0C-4BAC-AB1A-D524F99B182D}" destId="{33F0EE48-2629-4752-858A-10388210A983}" srcOrd="5" destOrd="0" presId="urn:microsoft.com/office/officeart/2005/8/layout/list1"/>
    <dgm:cxn modelId="{8136A55E-37A0-42D0-81E7-CC93F9991DDB}" type="presParOf" srcId="{4219B865-8C0C-4BAC-AB1A-D524F99B182D}" destId="{2ED57191-128E-4DB9-AC53-8E8A40DDB7CF}" srcOrd="6" destOrd="0" presId="urn:microsoft.com/office/officeart/2005/8/layout/list1"/>
    <dgm:cxn modelId="{57CC41BD-991E-4E17-A66E-EDA9306DF00A}" type="presParOf" srcId="{4219B865-8C0C-4BAC-AB1A-D524F99B182D}" destId="{1B68EDE5-77C5-457C-AB1F-14B0975F6896}" srcOrd="7" destOrd="0" presId="urn:microsoft.com/office/officeart/2005/8/layout/list1"/>
    <dgm:cxn modelId="{4EF37E65-D353-4E4F-9D15-87646899E187}" type="presParOf" srcId="{4219B865-8C0C-4BAC-AB1A-D524F99B182D}" destId="{3ADB5836-C1CF-4CC7-A411-622FB855BAF7}" srcOrd="8" destOrd="0" presId="urn:microsoft.com/office/officeart/2005/8/layout/list1"/>
    <dgm:cxn modelId="{21DDFF1A-ED1C-44ED-928A-677B1D945F77}" type="presParOf" srcId="{3ADB5836-C1CF-4CC7-A411-622FB855BAF7}" destId="{4A14CB6A-BD8E-4357-94E0-860F739F97E8}" srcOrd="0" destOrd="0" presId="urn:microsoft.com/office/officeart/2005/8/layout/list1"/>
    <dgm:cxn modelId="{3746C39E-A7E6-484B-9FA1-7A7E8653260F}" type="presParOf" srcId="{3ADB5836-C1CF-4CC7-A411-622FB855BAF7}" destId="{12AC240D-BF8B-46AF-BB70-B9FC71492149}" srcOrd="1" destOrd="0" presId="urn:microsoft.com/office/officeart/2005/8/layout/list1"/>
    <dgm:cxn modelId="{8F8C3953-0190-4A20-91F3-351B6095ADDC}" type="presParOf" srcId="{4219B865-8C0C-4BAC-AB1A-D524F99B182D}" destId="{88433D40-A965-4CBF-A267-7B4C9BF0E33C}" srcOrd="9" destOrd="0" presId="urn:microsoft.com/office/officeart/2005/8/layout/list1"/>
    <dgm:cxn modelId="{065A7D4B-1742-4206-9B99-9843F8ED7C1A}"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0674A8-4ACE-42FC-A79A-207ADD4CF2C7}" type="doc">
      <dgm:prSet loTypeId="urn:microsoft.com/office/officeart/2005/8/layout/hProcess9" loCatId="process" qsTypeId="urn:microsoft.com/office/officeart/2005/8/quickstyle/3d3" qsCatId="3D" csTypeId="urn:microsoft.com/office/officeart/2005/8/colors/colorful4" csCatId="colorful" phldr="1"/>
      <dgm:spPr/>
    </dgm:pt>
    <dgm:pt modelId="{D4D631F4-D4A3-4FBA-AE93-0052F48C86CF}">
      <dgm:prSet phldrT="[Text]"/>
      <dgm:spPr/>
      <dgm:t>
        <a:bodyPr/>
        <a:lstStyle/>
        <a:p>
          <a:r>
            <a:rPr lang="en-US" dirty="0" smtClean="0"/>
            <a:t>Controlled Substances Menu</a:t>
          </a:r>
          <a:endParaRPr lang="en-US" dirty="0"/>
        </a:p>
      </dgm:t>
    </dgm:pt>
    <dgm:pt modelId="{42ED4759-D3AD-4AD7-8679-73FCC0287FF6}" type="parTrans" cxnId="{515A9BDB-1ED2-4D02-AC15-837E9AA40ED2}">
      <dgm:prSet/>
      <dgm:spPr/>
      <dgm:t>
        <a:bodyPr/>
        <a:lstStyle/>
        <a:p>
          <a:endParaRPr lang="en-US"/>
        </a:p>
      </dgm:t>
    </dgm:pt>
    <dgm:pt modelId="{2BE3E6B6-4B56-469F-A717-26DC62B68021}" type="sibTrans" cxnId="{515A9BDB-1ED2-4D02-AC15-837E9AA40ED2}">
      <dgm:prSet/>
      <dgm:spPr/>
      <dgm:t>
        <a:bodyPr/>
        <a:lstStyle/>
        <a:p>
          <a:endParaRPr lang="en-US"/>
        </a:p>
      </dgm:t>
    </dgm:pt>
    <dgm:pt modelId="{E28376A7-A949-4ABC-A187-CB70948F45F2}">
      <dgm:prSet phldrT="[Text]"/>
      <dgm:spPr>
        <a:solidFill>
          <a:srgbClr val="2F8299"/>
        </a:solidFill>
      </dgm:spPr>
      <dgm:t>
        <a:bodyPr/>
        <a:lstStyle/>
        <a:p>
          <a:r>
            <a:rPr lang="en-US" dirty="0" smtClean="0"/>
            <a:t>Master Vault</a:t>
          </a:r>
          <a:endParaRPr lang="en-US" dirty="0"/>
        </a:p>
      </dgm:t>
    </dgm:pt>
    <dgm:pt modelId="{53B9B809-B49D-4356-A9E7-C601AC281FF7}" type="parTrans" cxnId="{C0A0B00A-03DE-4A06-8DC3-33D2A247A503}">
      <dgm:prSet/>
      <dgm:spPr/>
      <dgm:t>
        <a:bodyPr/>
        <a:lstStyle/>
        <a:p>
          <a:endParaRPr lang="en-US"/>
        </a:p>
      </dgm:t>
    </dgm:pt>
    <dgm:pt modelId="{A5F10127-8E07-4E43-9FC5-5F459D86974B}" type="sibTrans" cxnId="{C0A0B00A-03DE-4A06-8DC3-33D2A247A503}">
      <dgm:prSet/>
      <dgm:spPr/>
      <dgm:t>
        <a:bodyPr/>
        <a:lstStyle/>
        <a:p>
          <a:endParaRPr lang="en-US"/>
        </a:p>
      </dgm:t>
    </dgm:pt>
    <dgm:pt modelId="{97A05C05-DEC0-47D7-9ED5-43D989D52EE5}" type="pres">
      <dgm:prSet presAssocID="{A10674A8-4ACE-42FC-A79A-207ADD4CF2C7}" presName="CompostProcess" presStyleCnt="0">
        <dgm:presLayoutVars>
          <dgm:dir/>
          <dgm:resizeHandles val="exact"/>
        </dgm:presLayoutVars>
      </dgm:prSet>
      <dgm:spPr/>
    </dgm:pt>
    <dgm:pt modelId="{177CF9DA-EEC1-416E-8506-77B69666F370}" type="pres">
      <dgm:prSet presAssocID="{A10674A8-4ACE-42FC-A79A-207ADD4CF2C7}" presName="arrow" presStyleLbl="bgShp" presStyleIdx="0" presStyleCnt="1" custLinFactNeighborX="14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 modelId="{8015BF27-3527-42D9-8F0A-4BF459B42785}" type="pres">
      <dgm:prSet presAssocID="{A10674A8-4ACE-42FC-A79A-207ADD4CF2C7}" presName="linearProcess" presStyleCnt="0"/>
      <dgm:spPr/>
    </dgm:pt>
    <dgm:pt modelId="{BDABDF13-B7A4-49AE-92D1-F3B2C4C2B4B9}" type="pres">
      <dgm:prSet presAssocID="{D4D631F4-D4A3-4FBA-AE93-0052F48C86CF}" presName="textNode" presStyleLbl="node1" presStyleIdx="0" presStyleCnt="2">
        <dgm:presLayoutVars>
          <dgm:bulletEnabled val="1"/>
        </dgm:presLayoutVars>
      </dgm:prSet>
      <dgm:spPr/>
      <dgm:t>
        <a:bodyPr/>
        <a:lstStyle/>
        <a:p>
          <a:endParaRPr lang="en-US"/>
        </a:p>
      </dgm:t>
    </dgm:pt>
    <dgm:pt modelId="{62575471-CDD0-4E5E-8FB6-027575DC2E0D}" type="pres">
      <dgm:prSet presAssocID="{2BE3E6B6-4B56-469F-A717-26DC62B68021}" presName="sibTrans" presStyleCnt="0"/>
      <dgm:spPr/>
    </dgm:pt>
    <dgm:pt modelId="{44185872-F89F-4242-8AC7-24AF88B26AA5}" type="pres">
      <dgm:prSet presAssocID="{E28376A7-A949-4ABC-A187-CB70948F45F2}" presName="textNode" presStyleLbl="node1" presStyleIdx="1" presStyleCnt="2">
        <dgm:presLayoutVars>
          <dgm:bulletEnabled val="1"/>
        </dgm:presLayoutVars>
      </dgm:prSet>
      <dgm:spPr/>
      <dgm:t>
        <a:bodyPr/>
        <a:lstStyle/>
        <a:p>
          <a:endParaRPr lang="en-US"/>
        </a:p>
      </dgm:t>
    </dgm:pt>
  </dgm:ptLst>
  <dgm:cxnLst>
    <dgm:cxn modelId="{46BD4408-0B1B-4FB0-835F-A2F8C28B8DDA}" type="presOf" srcId="{E28376A7-A949-4ABC-A187-CB70948F45F2}" destId="{44185872-F89F-4242-8AC7-24AF88B26AA5}" srcOrd="0" destOrd="0" presId="urn:microsoft.com/office/officeart/2005/8/layout/hProcess9"/>
    <dgm:cxn modelId="{515A9BDB-1ED2-4D02-AC15-837E9AA40ED2}" srcId="{A10674A8-4ACE-42FC-A79A-207ADD4CF2C7}" destId="{D4D631F4-D4A3-4FBA-AE93-0052F48C86CF}" srcOrd="0" destOrd="0" parTransId="{42ED4759-D3AD-4AD7-8679-73FCC0287FF6}" sibTransId="{2BE3E6B6-4B56-469F-A717-26DC62B68021}"/>
    <dgm:cxn modelId="{C0A0B00A-03DE-4A06-8DC3-33D2A247A503}" srcId="{A10674A8-4ACE-42FC-A79A-207ADD4CF2C7}" destId="{E28376A7-A949-4ABC-A187-CB70948F45F2}" srcOrd="1" destOrd="0" parTransId="{53B9B809-B49D-4356-A9E7-C601AC281FF7}" sibTransId="{A5F10127-8E07-4E43-9FC5-5F459D86974B}"/>
    <dgm:cxn modelId="{81A198F7-0E1E-40E6-8B0C-E845C63DF2DB}" type="presOf" srcId="{D4D631F4-D4A3-4FBA-AE93-0052F48C86CF}" destId="{BDABDF13-B7A4-49AE-92D1-F3B2C4C2B4B9}" srcOrd="0" destOrd="0" presId="urn:microsoft.com/office/officeart/2005/8/layout/hProcess9"/>
    <dgm:cxn modelId="{E2738796-1DFE-4040-9AB7-1FC4F796324F}" type="presOf" srcId="{A10674A8-4ACE-42FC-A79A-207ADD4CF2C7}" destId="{97A05C05-DEC0-47D7-9ED5-43D989D52EE5}" srcOrd="0" destOrd="0" presId="urn:microsoft.com/office/officeart/2005/8/layout/hProcess9"/>
    <dgm:cxn modelId="{C622B514-F8B4-447A-8C82-E966B04DA569}" type="presParOf" srcId="{97A05C05-DEC0-47D7-9ED5-43D989D52EE5}" destId="{177CF9DA-EEC1-416E-8506-77B69666F370}" srcOrd="0" destOrd="0" presId="urn:microsoft.com/office/officeart/2005/8/layout/hProcess9"/>
    <dgm:cxn modelId="{2150A19F-F1CF-4D19-824E-2A5AA9203FA6}" type="presParOf" srcId="{97A05C05-DEC0-47D7-9ED5-43D989D52EE5}" destId="{8015BF27-3527-42D9-8F0A-4BF459B42785}" srcOrd="1" destOrd="0" presId="urn:microsoft.com/office/officeart/2005/8/layout/hProcess9"/>
    <dgm:cxn modelId="{31385BF4-159E-45D6-A47E-9254024089A4}" type="presParOf" srcId="{8015BF27-3527-42D9-8F0A-4BF459B42785}" destId="{BDABDF13-B7A4-49AE-92D1-F3B2C4C2B4B9}" srcOrd="0" destOrd="0" presId="urn:microsoft.com/office/officeart/2005/8/layout/hProcess9"/>
    <dgm:cxn modelId="{C75DAD9F-5907-421C-89AC-8AC48A998ACD}" type="presParOf" srcId="{8015BF27-3527-42D9-8F0A-4BF459B42785}" destId="{62575471-CDD0-4E5E-8FB6-027575DC2E0D}" srcOrd="1" destOrd="0" presId="urn:microsoft.com/office/officeart/2005/8/layout/hProcess9"/>
    <dgm:cxn modelId="{88D07750-A2FE-458B-BD7C-045D341786DC}" type="presParOf" srcId="{8015BF27-3527-42D9-8F0A-4BF459B42785}" destId="{44185872-F89F-4242-8AC7-24AF88B26AA5}" srcOrd="2" destOrd="0" presId="urn:microsoft.com/office/officeart/2005/8/layout/hProcess9"/>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0.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3571B9"/>
        </a:solidFill>
      </dgm:spPr>
      <dgm:t>
        <a:bodyPr/>
        <a:lstStyle/>
        <a:p>
          <a:r>
            <a:rPr lang="en-US" sz="2800" dirty="0" smtClean="0"/>
            <a:t>Reprint Dispensing/Receiving Report            (VA FORM 10-2321)</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3571B9"/>
        </a:solidFill>
      </dgm:spPr>
      <dgm:t>
        <a:bodyPr/>
        <a:lstStyle/>
        <a:p>
          <a:r>
            <a:rPr lang="en-US" sz="2800" dirty="0" smtClean="0"/>
            <a:t>Green Sheet Reports (VA FORM 10-2638)</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3571B9"/>
        </a:solidFill>
      </dgm:spPr>
      <dgm:t>
        <a:bodyPr/>
        <a:lstStyle/>
        <a:p>
          <a:r>
            <a:rPr lang="en-US" sz="2800" dirty="0" smtClean="0"/>
            <a:t>Dispensing Worksheet Reprint</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97B42F99-A7D3-4BE5-9764-332760CDFEA3}" type="presOf" srcId="{97C2F6E5-7219-4B72-B3DD-27BEE4C64CD3}" destId="{D004DBC1-E2EE-4F8E-8E25-8328514F2DC6}" srcOrd="0" destOrd="0" presId="urn:microsoft.com/office/officeart/2005/8/layout/list1"/>
    <dgm:cxn modelId="{71647A97-D102-496B-A906-6E50D257B5EA}" type="presOf" srcId="{F9C27971-CDE9-4755-8105-4A36A2B0B737}" destId="{86565540-4A48-4799-B31E-E62938F6946D}" srcOrd="1"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37BCD729-5C18-4D42-87AD-A38C7A1A45B0}" type="presOf" srcId="{F9C27971-CDE9-4755-8105-4A36A2B0B737}" destId="{6002C1A2-AECF-4A79-B289-A8B6093E97D9}" srcOrd="0" destOrd="0" presId="urn:microsoft.com/office/officeart/2005/8/layout/list1"/>
    <dgm:cxn modelId="{D6E5539F-B7A3-4465-BA96-099995128CEF}" type="presOf" srcId="{A7E2386E-5969-4E00-B328-B07383DAB2DF}" destId="{12AC240D-BF8B-46AF-BB70-B9FC71492149}" srcOrd="1" destOrd="0" presId="urn:microsoft.com/office/officeart/2005/8/layout/list1"/>
    <dgm:cxn modelId="{EA2B251A-E841-4B05-A655-DEC3A1DBDA14}" type="presOf" srcId="{A7E2386E-5969-4E00-B328-B07383DAB2DF}" destId="{4A14CB6A-BD8E-4357-94E0-860F739F97E8}"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335B4CB6-417C-48FB-B1EF-503CFDED6801}" type="presOf" srcId="{97C2F6E5-7219-4B72-B3DD-27BEE4C64CD3}" destId="{9B3E1107-31D0-4DE6-B34F-CF219AED4BC6}" srcOrd="1" destOrd="0" presId="urn:microsoft.com/office/officeart/2005/8/layout/list1"/>
    <dgm:cxn modelId="{11019CE4-709D-4A39-BF2A-1EEF521A2895}" type="presOf" srcId="{E85A807E-0F45-4316-A7B3-E13A056EC0F0}" destId="{4219B865-8C0C-4BAC-AB1A-D524F99B182D}" srcOrd="0" destOrd="0" presId="urn:microsoft.com/office/officeart/2005/8/layout/list1"/>
    <dgm:cxn modelId="{CD8C3EE0-7C7A-41F4-886A-15914F3ADD6F}" type="presParOf" srcId="{4219B865-8C0C-4BAC-AB1A-D524F99B182D}" destId="{202F5C5C-74FE-4AF9-A43D-014D5211C032}" srcOrd="0" destOrd="0" presId="urn:microsoft.com/office/officeart/2005/8/layout/list1"/>
    <dgm:cxn modelId="{AD49972D-4F6C-41A3-A3FE-0C48CAA30E32}" type="presParOf" srcId="{202F5C5C-74FE-4AF9-A43D-014D5211C032}" destId="{D004DBC1-E2EE-4F8E-8E25-8328514F2DC6}" srcOrd="0" destOrd="0" presId="urn:microsoft.com/office/officeart/2005/8/layout/list1"/>
    <dgm:cxn modelId="{0CDAC1D3-D573-47FD-B343-D691AC389CA6}" type="presParOf" srcId="{202F5C5C-74FE-4AF9-A43D-014D5211C032}" destId="{9B3E1107-31D0-4DE6-B34F-CF219AED4BC6}" srcOrd="1" destOrd="0" presId="urn:microsoft.com/office/officeart/2005/8/layout/list1"/>
    <dgm:cxn modelId="{B65382B0-A6E1-44AA-894C-2A87AFBD8FA6}" type="presParOf" srcId="{4219B865-8C0C-4BAC-AB1A-D524F99B182D}" destId="{4D99710D-A6E7-493D-9C52-695C6307E7D4}" srcOrd="1" destOrd="0" presId="urn:microsoft.com/office/officeart/2005/8/layout/list1"/>
    <dgm:cxn modelId="{7665A51E-82F5-447E-9D73-4E384FCA49F1}" type="presParOf" srcId="{4219B865-8C0C-4BAC-AB1A-D524F99B182D}" destId="{66AEBB34-EEBB-441F-B32C-93E89E97ADFC}" srcOrd="2" destOrd="0" presId="urn:microsoft.com/office/officeart/2005/8/layout/list1"/>
    <dgm:cxn modelId="{72F65407-A169-4549-9A4E-0B2996E6626F}" type="presParOf" srcId="{4219B865-8C0C-4BAC-AB1A-D524F99B182D}" destId="{A1226456-0540-4594-A6BF-6F3650C7459B}" srcOrd="3" destOrd="0" presId="urn:microsoft.com/office/officeart/2005/8/layout/list1"/>
    <dgm:cxn modelId="{45562627-CE60-4532-9BBE-519DE718E435}" type="presParOf" srcId="{4219B865-8C0C-4BAC-AB1A-D524F99B182D}" destId="{00DAFB1C-11CD-4AE0-B5D9-DDA43B8B5BF0}" srcOrd="4" destOrd="0" presId="urn:microsoft.com/office/officeart/2005/8/layout/list1"/>
    <dgm:cxn modelId="{623FAA16-0E85-45EC-A77C-A08765D6F874}" type="presParOf" srcId="{00DAFB1C-11CD-4AE0-B5D9-DDA43B8B5BF0}" destId="{6002C1A2-AECF-4A79-B289-A8B6093E97D9}" srcOrd="0" destOrd="0" presId="urn:microsoft.com/office/officeart/2005/8/layout/list1"/>
    <dgm:cxn modelId="{DFD864E3-6298-4903-9F3A-9E053A7314D6}" type="presParOf" srcId="{00DAFB1C-11CD-4AE0-B5D9-DDA43B8B5BF0}" destId="{86565540-4A48-4799-B31E-E62938F6946D}" srcOrd="1" destOrd="0" presId="urn:microsoft.com/office/officeart/2005/8/layout/list1"/>
    <dgm:cxn modelId="{948CF0B8-5634-4386-A2CD-C6F01DF9CCB4}" type="presParOf" srcId="{4219B865-8C0C-4BAC-AB1A-D524F99B182D}" destId="{33F0EE48-2629-4752-858A-10388210A983}" srcOrd="5" destOrd="0" presId="urn:microsoft.com/office/officeart/2005/8/layout/list1"/>
    <dgm:cxn modelId="{8F4DF55E-A4BA-4C22-A2D1-74A22E7BB8F6}" type="presParOf" srcId="{4219B865-8C0C-4BAC-AB1A-D524F99B182D}" destId="{2ED57191-128E-4DB9-AC53-8E8A40DDB7CF}" srcOrd="6" destOrd="0" presId="urn:microsoft.com/office/officeart/2005/8/layout/list1"/>
    <dgm:cxn modelId="{0AAC2899-D911-41F1-8010-E37960C55817}" type="presParOf" srcId="{4219B865-8C0C-4BAC-AB1A-D524F99B182D}" destId="{1B68EDE5-77C5-457C-AB1F-14B0975F6896}" srcOrd="7" destOrd="0" presId="urn:microsoft.com/office/officeart/2005/8/layout/list1"/>
    <dgm:cxn modelId="{553716B1-D7E2-450E-AAA4-4617F07C4677}" type="presParOf" srcId="{4219B865-8C0C-4BAC-AB1A-D524F99B182D}" destId="{3ADB5836-C1CF-4CC7-A411-622FB855BAF7}" srcOrd="8" destOrd="0" presId="urn:microsoft.com/office/officeart/2005/8/layout/list1"/>
    <dgm:cxn modelId="{C813D9DF-8268-4DB7-BA9A-214C2D6D08BD}" type="presParOf" srcId="{3ADB5836-C1CF-4CC7-A411-622FB855BAF7}" destId="{4A14CB6A-BD8E-4357-94E0-860F739F97E8}" srcOrd="0" destOrd="0" presId="urn:microsoft.com/office/officeart/2005/8/layout/list1"/>
    <dgm:cxn modelId="{35E5278F-6AC3-45DC-BB17-A733B7BE5922}" type="presParOf" srcId="{3ADB5836-C1CF-4CC7-A411-622FB855BAF7}" destId="{12AC240D-BF8B-46AF-BB70-B9FC71492149}" srcOrd="1" destOrd="0" presId="urn:microsoft.com/office/officeart/2005/8/layout/list1"/>
    <dgm:cxn modelId="{CC77537F-82FF-4215-AD99-E7875B0C3CAC}" type="presParOf" srcId="{4219B865-8C0C-4BAC-AB1A-D524F99B182D}" destId="{88433D40-A965-4CBF-A267-7B4C9BF0E33C}" srcOrd="9" destOrd="0" presId="urn:microsoft.com/office/officeart/2005/8/layout/list1"/>
    <dgm:cxn modelId="{34F3DCFC-9C2B-4B8F-BFCB-8BAEDEE45F04}"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3571B9"/>
        </a:solidFill>
      </dgm:spPr>
      <dgm:t>
        <a:bodyPr/>
        <a:lstStyle/>
        <a:p>
          <a:r>
            <a:rPr lang="en-US" sz="2800" dirty="0" smtClean="0"/>
            <a:t>Reprint Dispensing/Receiving Report            (VA FORM 10-2321)</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3571B9"/>
        </a:solidFill>
      </dgm:spPr>
      <dgm:t>
        <a:bodyPr/>
        <a:lstStyle/>
        <a:p>
          <a:r>
            <a:rPr lang="en-US" sz="2800" dirty="0" smtClean="0"/>
            <a:t>Green Sheet Reports (VA FORM 10-2638)</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3571B9"/>
        </a:solidFill>
      </dgm:spPr>
      <dgm:t>
        <a:bodyPr/>
        <a:lstStyle/>
        <a:p>
          <a:r>
            <a:rPr lang="en-US" sz="2800" dirty="0" smtClean="0"/>
            <a:t>Dispensing Worksheet Reprint</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D813CC84-0C53-45C9-A1AE-4FEAEE92D1C4}" srcId="{E85A807E-0F45-4316-A7B3-E13A056EC0F0}" destId="{F9C27971-CDE9-4755-8105-4A36A2B0B737}" srcOrd="1" destOrd="0" parTransId="{77F8AE3E-C0A9-4BE1-85EC-340A14AB0318}" sibTransId="{3F791C27-FD37-44B3-A3A6-A1B4AFB07525}"/>
    <dgm:cxn modelId="{00B65BC2-64A0-43C9-86B2-469711BDC648}" type="presOf" srcId="{97C2F6E5-7219-4B72-B3DD-27BEE4C64CD3}" destId="{D004DBC1-E2EE-4F8E-8E25-8328514F2DC6}" srcOrd="0" destOrd="0" presId="urn:microsoft.com/office/officeart/2005/8/layout/list1"/>
    <dgm:cxn modelId="{CC26DC51-74DF-4BD0-9CE7-306F4FA57678}" type="presOf" srcId="{97C2F6E5-7219-4B72-B3DD-27BEE4C64CD3}" destId="{9B3E1107-31D0-4DE6-B34F-CF219AED4BC6}" srcOrd="1" destOrd="0" presId="urn:microsoft.com/office/officeart/2005/8/layout/list1"/>
    <dgm:cxn modelId="{B3FB2356-9717-432B-9D19-AA99D35BF337}" type="presOf" srcId="{A7E2386E-5969-4E00-B328-B07383DAB2DF}" destId="{4A14CB6A-BD8E-4357-94E0-860F739F97E8}" srcOrd="0" destOrd="0" presId="urn:microsoft.com/office/officeart/2005/8/layout/list1"/>
    <dgm:cxn modelId="{40E0849E-5D65-46C3-8B1F-3DEA0487D85B}" type="presOf" srcId="{E85A807E-0F45-4316-A7B3-E13A056EC0F0}" destId="{4219B865-8C0C-4BAC-AB1A-D524F99B182D}"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D85CA525-C238-4E14-877F-2ED695C095F0}" type="presOf" srcId="{F9C27971-CDE9-4755-8105-4A36A2B0B737}" destId="{6002C1A2-AECF-4A79-B289-A8B6093E97D9}" srcOrd="0" destOrd="0" presId="urn:microsoft.com/office/officeart/2005/8/layout/list1"/>
    <dgm:cxn modelId="{574AF8EE-F07C-44EA-852E-D90B012B5117}" type="presOf" srcId="{A7E2386E-5969-4E00-B328-B07383DAB2DF}" destId="{12AC240D-BF8B-46AF-BB70-B9FC71492149}" srcOrd="1" destOrd="0" presId="urn:microsoft.com/office/officeart/2005/8/layout/list1"/>
    <dgm:cxn modelId="{CF6FC42D-7CE1-4DFB-9EDF-AFA1104C10B3}" type="presOf" srcId="{F9C27971-CDE9-4755-8105-4A36A2B0B737}" destId="{86565540-4A48-4799-B31E-E62938F6946D}" srcOrd="1" destOrd="0" presId="urn:microsoft.com/office/officeart/2005/8/layout/list1"/>
    <dgm:cxn modelId="{0AD1C90F-850E-41EF-96CE-5ED241934951}" type="presParOf" srcId="{4219B865-8C0C-4BAC-AB1A-D524F99B182D}" destId="{202F5C5C-74FE-4AF9-A43D-014D5211C032}" srcOrd="0" destOrd="0" presId="urn:microsoft.com/office/officeart/2005/8/layout/list1"/>
    <dgm:cxn modelId="{40B49AE2-F5BD-4519-B917-40587F0D7DC4}" type="presParOf" srcId="{202F5C5C-74FE-4AF9-A43D-014D5211C032}" destId="{D004DBC1-E2EE-4F8E-8E25-8328514F2DC6}" srcOrd="0" destOrd="0" presId="urn:microsoft.com/office/officeart/2005/8/layout/list1"/>
    <dgm:cxn modelId="{620DAFB1-F166-4810-AE67-81ED9B81043C}" type="presParOf" srcId="{202F5C5C-74FE-4AF9-A43D-014D5211C032}" destId="{9B3E1107-31D0-4DE6-B34F-CF219AED4BC6}" srcOrd="1" destOrd="0" presId="urn:microsoft.com/office/officeart/2005/8/layout/list1"/>
    <dgm:cxn modelId="{85A12F9E-7E04-4E5D-BD7A-FECBB369F5CC}" type="presParOf" srcId="{4219B865-8C0C-4BAC-AB1A-D524F99B182D}" destId="{4D99710D-A6E7-493D-9C52-695C6307E7D4}" srcOrd="1" destOrd="0" presId="urn:microsoft.com/office/officeart/2005/8/layout/list1"/>
    <dgm:cxn modelId="{DB333EF5-CD3F-443C-831F-2529EE94BCA0}" type="presParOf" srcId="{4219B865-8C0C-4BAC-AB1A-D524F99B182D}" destId="{66AEBB34-EEBB-441F-B32C-93E89E97ADFC}" srcOrd="2" destOrd="0" presId="urn:microsoft.com/office/officeart/2005/8/layout/list1"/>
    <dgm:cxn modelId="{1B41CAE9-60CB-44D2-9387-499A0DA4C958}" type="presParOf" srcId="{4219B865-8C0C-4BAC-AB1A-D524F99B182D}" destId="{A1226456-0540-4594-A6BF-6F3650C7459B}" srcOrd="3" destOrd="0" presId="urn:microsoft.com/office/officeart/2005/8/layout/list1"/>
    <dgm:cxn modelId="{69D5CEFB-D2EA-4F15-BD46-3012018D4F3C}" type="presParOf" srcId="{4219B865-8C0C-4BAC-AB1A-D524F99B182D}" destId="{00DAFB1C-11CD-4AE0-B5D9-DDA43B8B5BF0}" srcOrd="4" destOrd="0" presId="urn:microsoft.com/office/officeart/2005/8/layout/list1"/>
    <dgm:cxn modelId="{342DCEED-C0F7-4F26-8BA7-56B921423B5B}" type="presParOf" srcId="{00DAFB1C-11CD-4AE0-B5D9-DDA43B8B5BF0}" destId="{6002C1A2-AECF-4A79-B289-A8B6093E97D9}" srcOrd="0" destOrd="0" presId="urn:microsoft.com/office/officeart/2005/8/layout/list1"/>
    <dgm:cxn modelId="{EE702988-282D-4667-8E78-162298CB1F89}" type="presParOf" srcId="{00DAFB1C-11CD-4AE0-B5D9-DDA43B8B5BF0}" destId="{86565540-4A48-4799-B31E-E62938F6946D}" srcOrd="1" destOrd="0" presId="urn:microsoft.com/office/officeart/2005/8/layout/list1"/>
    <dgm:cxn modelId="{028F0F07-B9CD-4061-A686-707855915955}" type="presParOf" srcId="{4219B865-8C0C-4BAC-AB1A-D524F99B182D}" destId="{33F0EE48-2629-4752-858A-10388210A983}" srcOrd="5" destOrd="0" presId="urn:microsoft.com/office/officeart/2005/8/layout/list1"/>
    <dgm:cxn modelId="{58247E90-29FD-4B87-BECF-72CB0704CD4D}" type="presParOf" srcId="{4219B865-8C0C-4BAC-AB1A-D524F99B182D}" destId="{2ED57191-128E-4DB9-AC53-8E8A40DDB7CF}" srcOrd="6" destOrd="0" presId="urn:microsoft.com/office/officeart/2005/8/layout/list1"/>
    <dgm:cxn modelId="{4C213681-233C-4391-927F-9E02672F3117}" type="presParOf" srcId="{4219B865-8C0C-4BAC-AB1A-D524F99B182D}" destId="{1B68EDE5-77C5-457C-AB1F-14B0975F6896}" srcOrd="7" destOrd="0" presId="urn:microsoft.com/office/officeart/2005/8/layout/list1"/>
    <dgm:cxn modelId="{BC72D51D-7C2F-409B-AFDA-F843A02E1E55}" type="presParOf" srcId="{4219B865-8C0C-4BAC-AB1A-D524F99B182D}" destId="{3ADB5836-C1CF-4CC7-A411-622FB855BAF7}" srcOrd="8" destOrd="0" presId="urn:microsoft.com/office/officeart/2005/8/layout/list1"/>
    <dgm:cxn modelId="{A9B8B951-D757-4FB6-A8C1-DE2671006B6E}" type="presParOf" srcId="{3ADB5836-C1CF-4CC7-A411-622FB855BAF7}" destId="{4A14CB6A-BD8E-4357-94E0-860F739F97E8}" srcOrd="0" destOrd="0" presId="urn:microsoft.com/office/officeart/2005/8/layout/list1"/>
    <dgm:cxn modelId="{C3EC5E6B-7137-49A1-9286-4E0939360EF3}" type="presParOf" srcId="{3ADB5836-C1CF-4CC7-A411-622FB855BAF7}" destId="{12AC240D-BF8B-46AF-BB70-B9FC71492149}" srcOrd="1" destOrd="0" presId="urn:microsoft.com/office/officeart/2005/8/layout/list1"/>
    <dgm:cxn modelId="{726F3BD1-B7CB-4A1F-BA40-F25F76865E39}" type="presParOf" srcId="{4219B865-8C0C-4BAC-AB1A-D524F99B182D}" destId="{88433D40-A965-4CBF-A267-7B4C9BF0E33C}" srcOrd="9" destOrd="0" presId="urn:microsoft.com/office/officeart/2005/8/layout/list1"/>
    <dgm:cxn modelId="{7C5586E3-C5F8-461B-9385-FAF983F0777A}"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GREEN SHEET NOT SIGNED BY NURSE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MATH ERROR</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NO DISCREPANCY</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7D07190D-B981-4B6A-A0C2-9B67E39DE6C6}">
      <dgm:prSet phldrT="[Text]" custT="1"/>
      <dgm:spPr>
        <a:solidFill>
          <a:srgbClr val="2F6BB3"/>
        </a:solidFill>
      </dgm:spPr>
      <dgm:t>
        <a:bodyPr/>
        <a:lstStyle/>
        <a:p>
          <a:r>
            <a:rPr lang="en-US" sz="2800" dirty="0" smtClean="0"/>
            <a:t>OTHER- REFERRED TO PHARMACY SUPERVISOR</a:t>
          </a:r>
          <a:endParaRPr lang="en-US" sz="2800" dirty="0"/>
        </a:p>
      </dgm:t>
    </dgm:pt>
    <dgm:pt modelId="{EFA3B7A2-E9DD-47B2-9F7A-73D7B197E601}" type="parTrans" cxnId="{42124E96-A94F-4B65-930F-1BFB7D998E6C}">
      <dgm:prSet/>
      <dgm:spPr/>
      <dgm:t>
        <a:bodyPr/>
        <a:lstStyle/>
        <a:p>
          <a:endParaRPr lang="en-US"/>
        </a:p>
      </dgm:t>
    </dgm:pt>
    <dgm:pt modelId="{09A9B259-F309-41A9-9B06-2586792F9BAB}" type="sibTrans" cxnId="{42124E96-A94F-4B65-930F-1BFB7D998E6C}">
      <dgm:prSet/>
      <dgm:spPr/>
      <dgm:t>
        <a:bodyPr/>
        <a:lstStyle/>
        <a:p>
          <a:endParaRPr lang="en-US"/>
        </a:p>
      </dgm:t>
    </dgm:pt>
    <dgm:pt modelId="{DABEA94D-3EEB-43E1-9353-800F812D0ED6}">
      <dgm:prSet phldrT="[Text]" custT="1"/>
      <dgm:spPr>
        <a:solidFill>
          <a:srgbClr val="2F6BB3"/>
        </a:solidFill>
      </dgm:spPr>
      <dgm:t>
        <a:bodyPr/>
        <a:lstStyle/>
        <a:p>
          <a:r>
            <a:rPr lang="en-US" sz="2800" dirty="0" smtClean="0"/>
            <a:t>RETURNED TO STOCK</a:t>
          </a:r>
          <a:endParaRPr lang="en-US" sz="2800" dirty="0"/>
        </a:p>
      </dgm:t>
    </dgm:pt>
    <dgm:pt modelId="{41F1C4A2-FA2F-40C6-993A-AC5557AE1C6B}" type="parTrans" cxnId="{B520C8CA-7DB6-4E43-BD26-CB605B7316CB}">
      <dgm:prSet/>
      <dgm:spPr/>
      <dgm:t>
        <a:bodyPr/>
        <a:lstStyle/>
        <a:p>
          <a:endParaRPr lang="en-US"/>
        </a:p>
      </dgm:t>
    </dgm:pt>
    <dgm:pt modelId="{7B88494D-763A-4220-B2F2-050F0CC16BD9}" type="sibTrans" cxnId="{B520C8CA-7DB6-4E43-BD26-CB605B7316CB}">
      <dgm:prSet/>
      <dgm:spPr/>
      <dgm:t>
        <a:bodyPr/>
        <a:lstStyle/>
        <a:p>
          <a:endParaRPr lang="en-US"/>
        </a:p>
      </dgm:t>
    </dgm:pt>
    <dgm:pt modelId="{30726B7E-8C17-441B-9681-56A7274C33A8}">
      <dgm:prSet phldrT="[Text]" custT="1"/>
      <dgm:spPr>
        <a:solidFill>
          <a:srgbClr val="2F6BB3"/>
        </a:solidFill>
      </dgm:spPr>
      <dgm:t>
        <a:bodyPr/>
        <a:lstStyle/>
        <a:p>
          <a:r>
            <a:rPr lang="en-US" sz="2800" dirty="0" smtClean="0"/>
            <a:t>TURN IN FOR DESTRUCTION</a:t>
          </a:r>
          <a:endParaRPr lang="en-US" sz="2800" dirty="0"/>
        </a:p>
      </dgm:t>
    </dgm:pt>
    <dgm:pt modelId="{1A282759-8813-4D34-BBE2-BE8FD2379DED}" type="parTrans" cxnId="{257153FB-5A2F-4F4C-85D0-5451751E86F9}">
      <dgm:prSet/>
      <dgm:spPr/>
      <dgm:t>
        <a:bodyPr/>
        <a:lstStyle/>
        <a:p>
          <a:endParaRPr lang="en-US"/>
        </a:p>
      </dgm:t>
    </dgm:pt>
    <dgm:pt modelId="{6598DD71-F434-4F5A-990D-13438AD7DCF0}" type="sibTrans" cxnId="{257153FB-5A2F-4F4C-85D0-5451751E86F9}">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6"/>
      <dgm:spPr/>
      <dgm:t>
        <a:bodyPr/>
        <a:lstStyle/>
        <a:p>
          <a:endParaRPr lang="en-US"/>
        </a:p>
      </dgm:t>
    </dgm:pt>
    <dgm:pt modelId="{9B3E1107-31D0-4DE6-B34F-CF219AED4BC6}" type="pres">
      <dgm:prSet presAssocID="{97C2F6E5-7219-4B72-B3DD-27BEE4C64CD3}" presName="parentText" presStyleLbl="node1" presStyleIdx="0" presStyleCnt="6" custScaleX="135814">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6">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6"/>
      <dgm:spPr/>
      <dgm:t>
        <a:bodyPr/>
        <a:lstStyle/>
        <a:p>
          <a:endParaRPr lang="en-US"/>
        </a:p>
      </dgm:t>
    </dgm:pt>
    <dgm:pt modelId="{86565540-4A48-4799-B31E-E62938F6946D}" type="pres">
      <dgm:prSet presAssocID="{F9C27971-CDE9-4755-8105-4A36A2B0B737}" presName="parentText" presStyleLbl="node1" presStyleIdx="1" presStyleCnt="6" custScaleX="136664">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6">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6"/>
      <dgm:spPr/>
      <dgm:t>
        <a:bodyPr/>
        <a:lstStyle/>
        <a:p>
          <a:endParaRPr lang="en-US"/>
        </a:p>
      </dgm:t>
    </dgm:pt>
    <dgm:pt modelId="{12AC240D-BF8B-46AF-BB70-B9FC71492149}" type="pres">
      <dgm:prSet presAssocID="{A7E2386E-5969-4E00-B328-B07383DAB2DF}" presName="parentText" presStyleLbl="node1" presStyleIdx="2" presStyleCnt="6" custScaleX="137203">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6">
        <dgm:presLayoutVars>
          <dgm:bulletEnabled val="1"/>
        </dgm:presLayoutVars>
      </dgm:prSet>
      <dgm:spPr/>
    </dgm:pt>
    <dgm:pt modelId="{998F91F4-C1E0-4E67-821D-B7AFFE84D051}" type="pres">
      <dgm:prSet presAssocID="{76A84D8F-3632-40E1-A84F-F3113989546A}" presName="spaceBetweenRectangles" presStyleCnt="0"/>
      <dgm:spPr/>
    </dgm:pt>
    <dgm:pt modelId="{8FC72481-EFFD-4886-8006-D79F371F9CB2}" type="pres">
      <dgm:prSet presAssocID="{7D07190D-B981-4B6A-A0C2-9B67E39DE6C6}" presName="parentLin" presStyleCnt="0"/>
      <dgm:spPr/>
    </dgm:pt>
    <dgm:pt modelId="{E82A8458-7B73-4172-B699-472E5AA8F7A0}" type="pres">
      <dgm:prSet presAssocID="{7D07190D-B981-4B6A-A0C2-9B67E39DE6C6}" presName="parentLeftMargin" presStyleLbl="node1" presStyleIdx="2" presStyleCnt="6"/>
      <dgm:spPr/>
      <dgm:t>
        <a:bodyPr/>
        <a:lstStyle/>
        <a:p>
          <a:endParaRPr lang="en-US"/>
        </a:p>
      </dgm:t>
    </dgm:pt>
    <dgm:pt modelId="{EA8E94F0-2AEC-4023-A4F3-C357ECB23105}" type="pres">
      <dgm:prSet presAssocID="{7D07190D-B981-4B6A-A0C2-9B67E39DE6C6}" presName="parentText" presStyleLbl="node1" presStyleIdx="3" presStyleCnt="6" custScaleX="136116">
        <dgm:presLayoutVars>
          <dgm:chMax val="0"/>
          <dgm:bulletEnabled val="1"/>
        </dgm:presLayoutVars>
      </dgm:prSet>
      <dgm:spPr/>
      <dgm:t>
        <a:bodyPr/>
        <a:lstStyle/>
        <a:p>
          <a:endParaRPr lang="en-US"/>
        </a:p>
      </dgm:t>
    </dgm:pt>
    <dgm:pt modelId="{C7186934-1855-4961-927B-34D701933454}" type="pres">
      <dgm:prSet presAssocID="{7D07190D-B981-4B6A-A0C2-9B67E39DE6C6}" presName="negativeSpace" presStyleCnt="0"/>
      <dgm:spPr/>
    </dgm:pt>
    <dgm:pt modelId="{96679B08-136F-4DC1-AE35-92D3347E9F1B}" type="pres">
      <dgm:prSet presAssocID="{7D07190D-B981-4B6A-A0C2-9B67E39DE6C6}" presName="childText" presStyleLbl="conFgAcc1" presStyleIdx="3" presStyleCnt="6">
        <dgm:presLayoutVars>
          <dgm:bulletEnabled val="1"/>
        </dgm:presLayoutVars>
      </dgm:prSet>
      <dgm:spPr/>
    </dgm:pt>
    <dgm:pt modelId="{3532D63F-D56A-4274-B17A-EA897737DC1A}" type="pres">
      <dgm:prSet presAssocID="{09A9B259-F309-41A9-9B06-2586792F9BAB}" presName="spaceBetweenRectangles" presStyleCnt="0"/>
      <dgm:spPr/>
    </dgm:pt>
    <dgm:pt modelId="{5499F31A-F544-498A-82FC-F127D16A9580}" type="pres">
      <dgm:prSet presAssocID="{DABEA94D-3EEB-43E1-9353-800F812D0ED6}" presName="parentLin" presStyleCnt="0"/>
      <dgm:spPr/>
    </dgm:pt>
    <dgm:pt modelId="{C68A51D1-C02B-48E3-8E66-30BE0303C4EE}" type="pres">
      <dgm:prSet presAssocID="{DABEA94D-3EEB-43E1-9353-800F812D0ED6}" presName="parentLeftMargin" presStyleLbl="node1" presStyleIdx="3" presStyleCnt="6"/>
      <dgm:spPr/>
      <dgm:t>
        <a:bodyPr/>
        <a:lstStyle/>
        <a:p>
          <a:endParaRPr lang="en-US"/>
        </a:p>
      </dgm:t>
    </dgm:pt>
    <dgm:pt modelId="{EA321329-2796-4575-943D-73A6563014A6}" type="pres">
      <dgm:prSet presAssocID="{DABEA94D-3EEB-43E1-9353-800F812D0ED6}" presName="parentText" presStyleLbl="node1" presStyleIdx="4" presStyleCnt="6" custScaleX="137022">
        <dgm:presLayoutVars>
          <dgm:chMax val="0"/>
          <dgm:bulletEnabled val="1"/>
        </dgm:presLayoutVars>
      </dgm:prSet>
      <dgm:spPr/>
      <dgm:t>
        <a:bodyPr/>
        <a:lstStyle/>
        <a:p>
          <a:endParaRPr lang="en-US"/>
        </a:p>
      </dgm:t>
    </dgm:pt>
    <dgm:pt modelId="{FB7EA692-E87B-4E3B-A564-5F27C86DB3D2}" type="pres">
      <dgm:prSet presAssocID="{DABEA94D-3EEB-43E1-9353-800F812D0ED6}" presName="negativeSpace" presStyleCnt="0"/>
      <dgm:spPr/>
    </dgm:pt>
    <dgm:pt modelId="{C91A584B-1FEC-4BA0-8981-55904386E3E2}" type="pres">
      <dgm:prSet presAssocID="{DABEA94D-3EEB-43E1-9353-800F812D0ED6}" presName="childText" presStyleLbl="conFgAcc1" presStyleIdx="4" presStyleCnt="6">
        <dgm:presLayoutVars>
          <dgm:bulletEnabled val="1"/>
        </dgm:presLayoutVars>
      </dgm:prSet>
      <dgm:spPr/>
    </dgm:pt>
    <dgm:pt modelId="{DDFD6A61-688B-4FDA-A3EE-DA8974E44A00}" type="pres">
      <dgm:prSet presAssocID="{7B88494D-763A-4220-B2F2-050F0CC16BD9}" presName="spaceBetweenRectangles" presStyleCnt="0"/>
      <dgm:spPr/>
    </dgm:pt>
    <dgm:pt modelId="{2534CC50-470F-4BE5-80B1-92D0C4EC9A92}" type="pres">
      <dgm:prSet presAssocID="{30726B7E-8C17-441B-9681-56A7274C33A8}" presName="parentLin" presStyleCnt="0"/>
      <dgm:spPr/>
    </dgm:pt>
    <dgm:pt modelId="{C74AA55D-3DFB-41BC-88E8-AE8FEEB1617F}" type="pres">
      <dgm:prSet presAssocID="{30726B7E-8C17-441B-9681-56A7274C33A8}" presName="parentLeftMargin" presStyleLbl="node1" presStyleIdx="4" presStyleCnt="6"/>
      <dgm:spPr/>
      <dgm:t>
        <a:bodyPr/>
        <a:lstStyle/>
        <a:p>
          <a:endParaRPr lang="en-US"/>
        </a:p>
      </dgm:t>
    </dgm:pt>
    <dgm:pt modelId="{300E0A85-E19C-4F19-ACD5-F6E1898EEDC4}" type="pres">
      <dgm:prSet presAssocID="{30726B7E-8C17-441B-9681-56A7274C33A8}" presName="parentText" presStyleLbl="node1" presStyleIdx="5" presStyleCnt="6" custScaleX="139612">
        <dgm:presLayoutVars>
          <dgm:chMax val="0"/>
          <dgm:bulletEnabled val="1"/>
        </dgm:presLayoutVars>
      </dgm:prSet>
      <dgm:spPr/>
      <dgm:t>
        <a:bodyPr/>
        <a:lstStyle/>
        <a:p>
          <a:endParaRPr lang="en-US"/>
        </a:p>
      </dgm:t>
    </dgm:pt>
    <dgm:pt modelId="{49522337-C110-44CB-8352-3AD583A38471}" type="pres">
      <dgm:prSet presAssocID="{30726B7E-8C17-441B-9681-56A7274C33A8}" presName="negativeSpace" presStyleCnt="0"/>
      <dgm:spPr/>
    </dgm:pt>
    <dgm:pt modelId="{11378778-DF64-43A7-B32E-92C5CD518D22}" type="pres">
      <dgm:prSet presAssocID="{30726B7E-8C17-441B-9681-56A7274C33A8}" presName="childText" presStyleLbl="conFgAcc1" presStyleIdx="5" presStyleCnt="6">
        <dgm:presLayoutVars>
          <dgm:bulletEnabled val="1"/>
        </dgm:presLayoutVars>
      </dgm:prSet>
      <dgm:spPr/>
    </dgm:pt>
  </dgm:ptLst>
  <dgm:cxnLst>
    <dgm:cxn modelId="{42124E96-A94F-4B65-930F-1BFB7D998E6C}" srcId="{E85A807E-0F45-4316-A7B3-E13A056EC0F0}" destId="{7D07190D-B981-4B6A-A0C2-9B67E39DE6C6}" srcOrd="3" destOrd="0" parTransId="{EFA3B7A2-E9DD-47B2-9F7A-73D7B197E601}" sibTransId="{09A9B259-F309-41A9-9B06-2586792F9BAB}"/>
    <dgm:cxn modelId="{C88AF521-C911-4AD3-A03E-6E3453043CA0}" type="presOf" srcId="{A7E2386E-5969-4E00-B328-B07383DAB2DF}" destId="{12AC240D-BF8B-46AF-BB70-B9FC71492149}" srcOrd="1" destOrd="0" presId="urn:microsoft.com/office/officeart/2005/8/layout/list1"/>
    <dgm:cxn modelId="{01B18631-22AF-4C76-9B34-32925CC2BFA2}" type="presOf" srcId="{97C2F6E5-7219-4B72-B3DD-27BEE4C64CD3}" destId="{D004DBC1-E2EE-4F8E-8E25-8328514F2DC6}" srcOrd="0" destOrd="0" presId="urn:microsoft.com/office/officeart/2005/8/layout/list1"/>
    <dgm:cxn modelId="{B56869A3-44BC-4587-A9FC-86574C33D49E}" type="presOf" srcId="{30726B7E-8C17-441B-9681-56A7274C33A8}" destId="{300E0A85-E19C-4F19-ACD5-F6E1898EEDC4}" srcOrd="1" destOrd="0" presId="urn:microsoft.com/office/officeart/2005/8/layout/list1"/>
    <dgm:cxn modelId="{B520C8CA-7DB6-4E43-BD26-CB605B7316CB}" srcId="{E85A807E-0F45-4316-A7B3-E13A056EC0F0}" destId="{DABEA94D-3EEB-43E1-9353-800F812D0ED6}" srcOrd="4" destOrd="0" parTransId="{41F1C4A2-FA2F-40C6-993A-AC5557AE1C6B}" sibTransId="{7B88494D-763A-4220-B2F2-050F0CC16BD9}"/>
    <dgm:cxn modelId="{7A65A51A-B3E3-4165-B7FF-FCEDA32CCE04}" type="presOf" srcId="{E85A807E-0F45-4316-A7B3-E13A056EC0F0}" destId="{4219B865-8C0C-4BAC-AB1A-D524F99B182D}" srcOrd="0" destOrd="0" presId="urn:microsoft.com/office/officeart/2005/8/layout/list1"/>
    <dgm:cxn modelId="{96144434-7AD8-4225-9178-8134804D534D}" srcId="{E85A807E-0F45-4316-A7B3-E13A056EC0F0}" destId="{97C2F6E5-7219-4B72-B3DD-27BEE4C64CD3}" srcOrd="0" destOrd="0" parTransId="{29F8C23A-7351-4CB5-A60F-B00C43CE788C}" sibTransId="{F0D5519B-455A-49F7-A18C-BFB6AAC2FF43}"/>
    <dgm:cxn modelId="{43A96D68-4E82-4649-B371-F6530D1C04FD}" type="presOf" srcId="{97C2F6E5-7219-4B72-B3DD-27BEE4C64CD3}" destId="{9B3E1107-31D0-4DE6-B34F-CF219AED4BC6}" srcOrd="1" destOrd="0" presId="urn:microsoft.com/office/officeart/2005/8/layout/list1"/>
    <dgm:cxn modelId="{C2A6AC7B-7CA7-424F-8324-5CEEC2C57B1E}" type="presOf" srcId="{7D07190D-B981-4B6A-A0C2-9B67E39DE6C6}" destId="{E82A8458-7B73-4172-B699-472E5AA8F7A0}"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DB5B7EF2-7C58-4259-A77F-9DBD0B67542A}" type="presOf" srcId="{7D07190D-B981-4B6A-A0C2-9B67E39DE6C6}" destId="{EA8E94F0-2AEC-4023-A4F3-C357ECB23105}" srcOrd="1" destOrd="0" presId="urn:microsoft.com/office/officeart/2005/8/layout/list1"/>
    <dgm:cxn modelId="{DF6010FC-AE67-4FE7-952D-14C2CB90B489}" type="presOf" srcId="{F9C27971-CDE9-4755-8105-4A36A2B0B737}" destId="{6002C1A2-AECF-4A79-B289-A8B6093E97D9}" srcOrd="0" destOrd="0" presId="urn:microsoft.com/office/officeart/2005/8/layout/list1"/>
    <dgm:cxn modelId="{25DF4550-8B2C-4B37-B6CD-67267E57B23F}" type="presOf" srcId="{DABEA94D-3EEB-43E1-9353-800F812D0ED6}" destId="{C68A51D1-C02B-48E3-8E66-30BE0303C4EE}"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BC17AE38-021F-4E43-849E-3A4ADE7A5210}" type="presOf" srcId="{DABEA94D-3EEB-43E1-9353-800F812D0ED6}" destId="{EA321329-2796-4575-943D-73A6563014A6}" srcOrd="1" destOrd="0" presId="urn:microsoft.com/office/officeart/2005/8/layout/list1"/>
    <dgm:cxn modelId="{8EF3F479-00E4-4146-94E0-888975E78D4D}" type="presOf" srcId="{A7E2386E-5969-4E00-B328-B07383DAB2DF}" destId="{4A14CB6A-BD8E-4357-94E0-860F739F97E8}" srcOrd="0" destOrd="0" presId="urn:microsoft.com/office/officeart/2005/8/layout/list1"/>
    <dgm:cxn modelId="{257153FB-5A2F-4F4C-85D0-5451751E86F9}" srcId="{E85A807E-0F45-4316-A7B3-E13A056EC0F0}" destId="{30726B7E-8C17-441B-9681-56A7274C33A8}" srcOrd="5" destOrd="0" parTransId="{1A282759-8813-4D34-BBE2-BE8FD2379DED}" sibTransId="{6598DD71-F434-4F5A-990D-13438AD7DCF0}"/>
    <dgm:cxn modelId="{1EBD1E0D-23B2-459C-83B0-F8B700D149F0}" type="presOf" srcId="{F9C27971-CDE9-4755-8105-4A36A2B0B737}" destId="{86565540-4A48-4799-B31E-E62938F6946D}" srcOrd="1" destOrd="0" presId="urn:microsoft.com/office/officeart/2005/8/layout/list1"/>
    <dgm:cxn modelId="{3150B08D-54C9-4491-8B2A-4D60D20AE939}" type="presOf" srcId="{30726B7E-8C17-441B-9681-56A7274C33A8}" destId="{C74AA55D-3DFB-41BC-88E8-AE8FEEB1617F}" srcOrd="0" destOrd="0" presId="urn:microsoft.com/office/officeart/2005/8/layout/list1"/>
    <dgm:cxn modelId="{33F139F0-CC7F-46BF-9135-4FA4837F9D3B}" type="presParOf" srcId="{4219B865-8C0C-4BAC-AB1A-D524F99B182D}" destId="{202F5C5C-74FE-4AF9-A43D-014D5211C032}" srcOrd="0" destOrd="0" presId="urn:microsoft.com/office/officeart/2005/8/layout/list1"/>
    <dgm:cxn modelId="{77C8AA05-F9E9-48DE-B234-04CD785898CB}" type="presParOf" srcId="{202F5C5C-74FE-4AF9-A43D-014D5211C032}" destId="{D004DBC1-E2EE-4F8E-8E25-8328514F2DC6}" srcOrd="0" destOrd="0" presId="urn:microsoft.com/office/officeart/2005/8/layout/list1"/>
    <dgm:cxn modelId="{0280A766-59A7-4435-AD40-083732AFB8C9}" type="presParOf" srcId="{202F5C5C-74FE-4AF9-A43D-014D5211C032}" destId="{9B3E1107-31D0-4DE6-B34F-CF219AED4BC6}" srcOrd="1" destOrd="0" presId="urn:microsoft.com/office/officeart/2005/8/layout/list1"/>
    <dgm:cxn modelId="{FCEBE420-178F-4C9B-94AD-4AB74CF87956}" type="presParOf" srcId="{4219B865-8C0C-4BAC-AB1A-D524F99B182D}" destId="{4D99710D-A6E7-493D-9C52-695C6307E7D4}" srcOrd="1" destOrd="0" presId="urn:microsoft.com/office/officeart/2005/8/layout/list1"/>
    <dgm:cxn modelId="{F2704C96-1788-4609-829C-9D0EAF68C4E5}" type="presParOf" srcId="{4219B865-8C0C-4BAC-AB1A-D524F99B182D}" destId="{66AEBB34-EEBB-441F-B32C-93E89E97ADFC}" srcOrd="2" destOrd="0" presId="urn:microsoft.com/office/officeart/2005/8/layout/list1"/>
    <dgm:cxn modelId="{60793F04-268E-42F8-BE64-62819E7A12D3}" type="presParOf" srcId="{4219B865-8C0C-4BAC-AB1A-D524F99B182D}" destId="{A1226456-0540-4594-A6BF-6F3650C7459B}" srcOrd="3" destOrd="0" presId="urn:microsoft.com/office/officeart/2005/8/layout/list1"/>
    <dgm:cxn modelId="{71E05D9F-E238-42FB-A982-DFE9B799503D}" type="presParOf" srcId="{4219B865-8C0C-4BAC-AB1A-D524F99B182D}" destId="{00DAFB1C-11CD-4AE0-B5D9-DDA43B8B5BF0}" srcOrd="4" destOrd="0" presId="urn:microsoft.com/office/officeart/2005/8/layout/list1"/>
    <dgm:cxn modelId="{0BF8D135-4A73-4A9A-B165-CF4E83077400}" type="presParOf" srcId="{00DAFB1C-11CD-4AE0-B5D9-DDA43B8B5BF0}" destId="{6002C1A2-AECF-4A79-B289-A8B6093E97D9}" srcOrd="0" destOrd="0" presId="urn:microsoft.com/office/officeart/2005/8/layout/list1"/>
    <dgm:cxn modelId="{4494DDE1-151A-4717-B1D8-368A018FD2B0}" type="presParOf" srcId="{00DAFB1C-11CD-4AE0-B5D9-DDA43B8B5BF0}" destId="{86565540-4A48-4799-B31E-E62938F6946D}" srcOrd="1" destOrd="0" presId="urn:microsoft.com/office/officeart/2005/8/layout/list1"/>
    <dgm:cxn modelId="{2539B7AC-D69F-44B4-8790-F498BEB4A5CB}" type="presParOf" srcId="{4219B865-8C0C-4BAC-AB1A-D524F99B182D}" destId="{33F0EE48-2629-4752-858A-10388210A983}" srcOrd="5" destOrd="0" presId="urn:microsoft.com/office/officeart/2005/8/layout/list1"/>
    <dgm:cxn modelId="{7C45F296-9D49-43F4-A645-99B457299E53}" type="presParOf" srcId="{4219B865-8C0C-4BAC-AB1A-D524F99B182D}" destId="{2ED57191-128E-4DB9-AC53-8E8A40DDB7CF}" srcOrd="6" destOrd="0" presId="urn:microsoft.com/office/officeart/2005/8/layout/list1"/>
    <dgm:cxn modelId="{D685D4E1-1097-4D98-B55C-3A555221060E}" type="presParOf" srcId="{4219B865-8C0C-4BAC-AB1A-D524F99B182D}" destId="{1B68EDE5-77C5-457C-AB1F-14B0975F6896}" srcOrd="7" destOrd="0" presId="urn:microsoft.com/office/officeart/2005/8/layout/list1"/>
    <dgm:cxn modelId="{CA080CDB-1905-470A-90A9-C94A859FA8B0}" type="presParOf" srcId="{4219B865-8C0C-4BAC-AB1A-D524F99B182D}" destId="{3ADB5836-C1CF-4CC7-A411-622FB855BAF7}" srcOrd="8" destOrd="0" presId="urn:microsoft.com/office/officeart/2005/8/layout/list1"/>
    <dgm:cxn modelId="{27AC514F-CD36-477C-8D76-4555A049D8E9}" type="presParOf" srcId="{3ADB5836-C1CF-4CC7-A411-622FB855BAF7}" destId="{4A14CB6A-BD8E-4357-94E0-860F739F97E8}" srcOrd="0" destOrd="0" presId="urn:microsoft.com/office/officeart/2005/8/layout/list1"/>
    <dgm:cxn modelId="{291EFBC3-85A3-4E76-8CB6-7215689A6807}" type="presParOf" srcId="{3ADB5836-C1CF-4CC7-A411-622FB855BAF7}" destId="{12AC240D-BF8B-46AF-BB70-B9FC71492149}" srcOrd="1" destOrd="0" presId="urn:microsoft.com/office/officeart/2005/8/layout/list1"/>
    <dgm:cxn modelId="{EB5C4B0D-4AAD-4876-B83A-21E561684F0F}" type="presParOf" srcId="{4219B865-8C0C-4BAC-AB1A-D524F99B182D}" destId="{88433D40-A965-4CBF-A267-7B4C9BF0E33C}" srcOrd="9" destOrd="0" presId="urn:microsoft.com/office/officeart/2005/8/layout/list1"/>
    <dgm:cxn modelId="{BA161849-037C-4C15-A1F9-13FDBDC20698}" type="presParOf" srcId="{4219B865-8C0C-4BAC-AB1A-D524F99B182D}" destId="{CFB098A1-D707-4A83-9D5A-CEFD7D575690}" srcOrd="10" destOrd="0" presId="urn:microsoft.com/office/officeart/2005/8/layout/list1"/>
    <dgm:cxn modelId="{3DCDEAF6-2408-4337-A580-6F79BFAE7779}" type="presParOf" srcId="{4219B865-8C0C-4BAC-AB1A-D524F99B182D}" destId="{998F91F4-C1E0-4E67-821D-B7AFFE84D051}" srcOrd="11" destOrd="0" presId="urn:microsoft.com/office/officeart/2005/8/layout/list1"/>
    <dgm:cxn modelId="{5EBE7BEC-C1CF-40C0-8930-0A4FEAD4ED56}" type="presParOf" srcId="{4219B865-8C0C-4BAC-AB1A-D524F99B182D}" destId="{8FC72481-EFFD-4886-8006-D79F371F9CB2}" srcOrd="12" destOrd="0" presId="urn:microsoft.com/office/officeart/2005/8/layout/list1"/>
    <dgm:cxn modelId="{8ADECE0F-A0C2-493B-81AB-338F04CC9333}" type="presParOf" srcId="{8FC72481-EFFD-4886-8006-D79F371F9CB2}" destId="{E82A8458-7B73-4172-B699-472E5AA8F7A0}" srcOrd="0" destOrd="0" presId="urn:microsoft.com/office/officeart/2005/8/layout/list1"/>
    <dgm:cxn modelId="{144B75DD-8845-4795-B3B6-ADE025D71EE1}" type="presParOf" srcId="{8FC72481-EFFD-4886-8006-D79F371F9CB2}" destId="{EA8E94F0-2AEC-4023-A4F3-C357ECB23105}" srcOrd="1" destOrd="0" presId="urn:microsoft.com/office/officeart/2005/8/layout/list1"/>
    <dgm:cxn modelId="{32CAEDFD-5D2A-402C-A108-3F0977338490}" type="presParOf" srcId="{4219B865-8C0C-4BAC-AB1A-D524F99B182D}" destId="{C7186934-1855-4961-927B-34D701933454}" srcOrd="13" destOrd="0" presId="urn:microsoft.com/office/officeart/2005/8/layout/list1"/>
    <dgm:cxn modelId="{67F7E3F3-BE69-432E-9FDE-67C30AC2B3BE}" type="presParOf" srcId="{4219B865-8C0C-4BAC-AB1A-D524F99B182D}" destId="{96679B08-136F-4DC1-AE35-92D3347E9F1B}" srcOrd="14" destOrd="0" presId="urn:microsoft.com/office/officeart/2005/8/layout/list1"/>
    <dgm:cxn modelId="{010AA4B6-640B-4B94-B479-15A35CC9F383}" type="presParOf" srcId="{4219B865-8C0C-4BAC-AB1A-D524F99B182D}" destId="{3532D63F-D56A-4274-B17A-EA897737DC1A}" srcOrd="15" destOrd="0" presId="urn:microsoft.com/office/officeart/2005/8/layout/list1"/>
    <dgm:cxn modelId="{FB507A72-7B8D-4B54-AC10-C42424900409}" type="presParOf" srcId="{4219B865-8C0C-4BAC-AB1A-D524F99B182D}" destId="{5499F31A-F544-498A-82FC-F127D16A9580}" srcOrd="16" destOrd="0" presId="urn:microsoft.com/office/officeart/2005/8/layout/list1"/>
    <dgm:cxn modelId="{C71C7019-5F1F-479A-A2EB-F6BA5FACF408}" type="presParOf" srcId="{5499F31A-F544-498A-82FC-F127D16A9580}" destId="{C68A51D1-C02B-48E3-8E66-30BE0303C4EE}" srcOrd="0" destOrd="0" presId="urn:microsoft.com/office/officeart/2005/8/layout/list1"/>
    <dgm:cxn modelId="{E65524AA-0C3C-478D-A0BE-FE83B6E1EF92}" type="presParOf" srcId="{5499F31A-F544-498A-82FC-F127D16A9580}" destId="{EA321329-2796-4575-943D-73A6563014A6}" srcOrd="1" destOrd="0" presId="urn:microsoft.com/office/officeart/2005/8/layout/list1"/>
    <dgm:cxn modelId="{8189249D-F682-4BFD-91A8-F52898EF2D23}" type="presParOf" srcId="{4219B865-8C0C-4BAC-AB1A-D524F99B182D}" destId="{FB7EA692-E87B-4E3B-A564-5F27C86DB3D2}" srcOrd="17" destOrd="0" presId="urn:microsoft.com/office/officeart/2005/8/layout/list1"/>
    <dgm:cxn modelId="{BCA6CABF-85D5-4599-95E0-B8544D246EDB}" type="presParOf" srcId="{4219B865-8C0C-4BAC-AB1A-D524F99B182D}" destId="{C91A584B-1FEC-4BA0-8981-55904386E3E2}" srcOrd="18" destOrd="0" presId="urn:microsoft.com/office/officeart/2005/8/layout/list1"/>
    <dgm:cxn modelId="{1BD770F4-AFF0-4D59-B4F8-E8FD4316278A}" type="presParOf" srcId="{4219B865-8C0C-4BAC-AB1A-D524F99B182D}" destId="{DDFD6A61-688B-4FDA-A3EE-DA8974E44A00}" srcOrd="19" destOrd="0" presId="urn:microsoft.com/office/officeart/2005/8/layout/list1"/>
    <dgm:cxn modelId="{94FB8865-2D00-4AEA-B52D-9BA7897F5775}" type="presParOf" srcId="{4219B865-8C0C-4BAC-AB1A-D524F99B182D}" destId="{2534CC50-470F-4BE5-80B1-92D0C4EC9A92}" srcOrd="20" destOrd="0" presId="urn:microsoft.com/office/officeart/2005/8/layout/list1"/>
    <dgm:cxn modelId="{5ABFBC52-3B43-4FFE-8521-A53783683A3C}" type="presParOf" srcId="{2534CC50-470F-4BE5-80B1-92D0C4EC9A92}" destId="{C74AA55D-3DFB-41BC-88E8-AE8FEEB1617F}" srcOrd="0" destOrd="0" presId="urn:microsoft.com/office/officeart/2005/8/layout/list1"/>
    <dgm:cxn modelId="{4D6107D3-FD85-40E4-A737-33375AC26597}" type="presParOf" srcId="{2534CC50-470F-4BE5-80B1-92D0C4EC9A92}" destId="{300E0A85-E19C-4F19-ACD5-F6E1898EEDC4}" srcOrd="1" destOrd="0" presId="urn:microsoft.com/office/officeart/2005/8/layout/list1"/>
    <dgm:cxn modelId="{F2ABAAA9-67A4-4C1C-8053-ACE426B663BC}" type="presParOf" srcId="{4219B865-8C0C-4BAC-AB1A-D524F99B182D}" destId="{49522337-C110-44CB-8352-3AD583A38471}" srcOrd="21" destOrd="0" presId="urn:microsoft.com/office/officeart/2005/8/layout/list1"/>
    <dgm:cxn modelId="{8F74468C-EA6A-459D-BBE1-648DB75BC91B}" type="presParOf" srcId="{4219B865-8C0C-4BAC-AB1A-D524F99B182D}" destId="{11378778-DF64-43A7-B32E-92C5CD518D2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GREEN SHEET NOT SIGNED BY NURSE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MATH ERROR</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NO DISCREPANCY</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7D07190D-B981-4B6A-A0C2-9B67E39DE6C6}">
      <dgm:prSet phldrT="[Text]" custT="1"/>
      <dgm:spPr>
        <a:solidFill>
          <a:srgbClr val="2F6BB3"/>
        </a:solidFill>
      </dgm:spPr>
      <dgm:t>
        <a:bodyPr/>
        <a:lstStyle/>
        <a:p>
          <a:r>
            <a:rPr lang="en-US" sz="2800" dirty="0" smtClean="0"/>
            <a:t>OTHER- REFERRED TO PHARMACY SUPERVISOR</a:t>
          </a:r>
          <a:endParaRPr lang="en-US" sz="2800" dirty="0"/>
        </a:p>
      </dgm:t>
    </dgm:pt>
    <dgm:pt modelId="{EFA3B7A2-E9DD-47B2-9F7A-73D7B197E601}" type="parTrans" cxnId="{42124E96-A94F-4B65-930F-1BFB7D998E6C}">
      <dgm:prSet/>
      <dgm:spPr/>
      <dgm:t>
        <a:bodyPr/>
        <a:lstStyle/>
        <a:p>
          <a:endParaRPr lang="en-US"/>
        </a:p>
      </dgm:t>
    </dgm:pt>
    <dgm:pt modelId="{09A9B259-F309-41A9-9B06-2586792F9BAB}" type="sibTrans" cxnId="{42124E96-A94F-4B65-930F-1BFB7D998E6C}">
      <dgm:prSet/>
      <dgm:spPr/>
      <dgm:t>
        <a:bodyPr/>
        <a:lstStyle/>
        <a:p>
          <a:endParaRPr lang="en-US"/>
        </a:p>
      </dgm:t>
    </dgm:pt>
    <dgm:pt modelId="{DABEA94D-3EEB-43E1-9353-800F812D0ED6}">
      <dgm:prSet phldrT="[Text]" custT="1"/>
      <dgm:spPr>
        <a:solidFill>
          <a:srgbClr val="2F6BB3"/>
        </a:solidFill>
      </dgm:spPr>
      <dgm:t>
        <a:bodyPr/>
        <a:lstStyle/>
        <a:p>
          <a:r>
            <a:rPr lang="en-US" sz="2800" dirty="0" smtClean="0"/>
            <a:t>RETURNED TO STOCK</a:t>
          </a:r>
          <a:endParaRPr lang="en-US" sz="2800" dirty="0"/>
        </a:p>
      </dgm:t>
    </dgm:pt>
    <dgm:pt modelId="{41F1C4A2-FA2F-40C6-993A-AC5557AE1C6B}" type="parTrans" cxnId="{B520C8CA-7DB6-4E43-BD26-CB605B7316CB}">
      <dgm:prSet/>
      <dgm:spPr/>
      <dgm:t>
        <a:bodyPr/>
        <a:lstStyle/>
        <a:p>
          <a:endParaRPr lang="en-US"/>
        </a:p>
      </dgm:t>
    </dgm:pt>
    <dgm:pt modelId="{7B88494D-763A-4220-B2F2-050F0CC16BD9}" type="sibTrans" cxnId="{B520C8CA-7DB6-4E43-BD26-CB605B7316CB}">
      <dgm:prSet/>
      <dgm:spPr/>
      <dgm:t>
        <a:bodyPr/>
        <a:lstStyle/>
        <a:p>
          <a:endParaRPr lang="en-US"/>
        </a:p>
      </dgm:t>
    </dgm:pt>
    <dgm:pt modelId="{30726B7E-8C17-441B-9681-56A7274C33A8}">
      <dgm:prSet phldrT="[Text]" custT="1"/>
      <dgm:spPr>
        <a:solidFill>
          <a:srgbClr val="2F6BB3"/>
        </a:solidFill>
      </dgm:spPr>
      <dgm:t>
        <a:bodyPr/>
        <a:lstStyle/>
        <a:p>
          <a:r>
            <a:rPr lang="en-US" sz="2800" dirty="0" smtClean="0"/>
            <a:t>TURN IN FOR DESTRUCTION</a:t>
          </a:r>
          <a:endParaRPr lang="en-US" sz="2800" dirty="0"/>
        </a:p>
      </dgm:t>
    </dgm:pt>
    <dgm:pt modelId="{1A282759-8813-4D34-BBE2-BE8FD2379DED}" type="parTrans" cxnId="{257153FB-5A2F-4F4C-85D0-5451751E86F9}">
      <dgm:prSet/>
      <dgm:spPr/>
      <dgm:t>
        <a:bodyPr/>
        <a:lstStyle/>
        <a:p>
          <a:endParaRPr lang="en-US"/>
        </a:p>
      </dgm:t>
    </dgm:pt>
    <dgm:pt modelId="{6598DD71-F434-4F5A-990D-13438AD7DCF0}" type="sibTrans" cxnId="{257153FB-5A2F-4F4C-85D0-5451751E86F9}">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6"/>
      <dgm:spPr/>
      <dgm:t>
        <a:bodyPr/>
        <a:lstStyle/>
        <a:p>
          <a:endParaRPr lang="en-US"/>
        </a:p>
      </dgm:t>
    </dgm:pt>
    <dgm:pt modelId="{9B3E1107-31D0-4DE6-B34F-CF219AED4BC6}" type="pres">
      <dgm:prSet presAssocID="{97C2F6E5-7219-4B72-B3DD-27BEE4C64CD3}" presName="parentText" presStyleLbl="node1" presStyleIdx="0" presStyleCnt="6" custScaleX="135814">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6">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6"/>
      <dgm:spPr/>
      <dgm:t>
        <a:bodyPr/>
        <a:lstStyle/>
        <a:p>
          <a:endParaRPr lang="en-US"/>
        </a:p>
      </dgm:t>
    </dgm:pt>
    <dgm:pt modelId="{86565540-4A48-4799-B31E-E62938F6946D}" type="pres">
      <dgm:prSet presAssocID="{F9C27971-CDE9-4755-8105-4A36A2B0B737}" presName="parentText" presStyleLbl="node1" presStyleIdx="1" presStyleCnt="6" custScaleX="136664">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6">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6"/>
      <dgm:spPr/>
      <dgm:t>
        <a:bodyPr/>
        <a:lstStyle/>
        <a:p>
          <a:endParaRPr lang="en-US"/>
        </a:p>
      </dgm:t>
    </dgm:pt>
    <dgm:pt modelId="{12AC240D-BF8B-46AF-BB70-B9FC71492149}" type="pres">
      <dgm:prSet presAssocID="{A7E2386E-5969-4E00-B328-B07383DAB2DF}" presName="parentText" presStyleLbl="node1" presStyleIdx="2" presStyleCnt="6" custScaleX="137203">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6">
        <dgm:presLayoutVars>
          <dgm:bulletEnabled val="1"/>
        </dgm:presLayoutVars>
      </dgm:prSet>
      <dgm:spPr/>
    </dgm:pt>
    <dgm:pt modelId="{998F91F4-C1E0-4E67-821D-B7AFFE84D051}" type="pres">
      <dgm:prSet presAssocID="{76A84D8F-3632-40E1-A84F-F3113989546A}" presName="spaceBetweenRectangles" presStyleCnt="0"/>
      <dgm:spPr/>
    </dgm:pt>
    <dgm:pt modelId="{8FC72481-EFFD-4886-8006-D79F371F9CB2}" type="pres">
      <dgm:prSet presAssocID="{7D07190D-B981-4B6A-A0C2-9B67E39DE6C6}" presName="parentLin" presStyleCnt="0"/>
      <dgm:spPr/>
    </dgm:pt>
    <dgm:pt modelId="{E82A8458-7B73-4172-B699-472E5AA8F7A0}" type="pres">
      <dgm:prSet presAssocID="{7D07190D-B981-4B6A-A0C2-9B67E39DE6C6}" presName="parentLeftMargin" presStyleLbl="node1" presStyleIdx="2" presStyleCnt="6"/>
      <dgm:spPr/>
      <dgm:t>
        <a:bodyPr/>
        <a:lstStyle/>
        <a:p>
          <a:endParaRPr lang="en-US"/>
        </a:p>
      </dgm:t>
    </dgm:pt>
    <dgm:pt modelId="{EA8E94F0-2AEC-4023-A4F3-C357ECB23105}" type="pres">
      <dgm:prSet presAssocID="{7D07190D-B981-4B6A-A0C2-9B67E39DE6C6}" presName="parentText" presStyleLbl="node1" presStyleIdx="3" presStyleCnt="6" custScaleX="136116">
        <dgm:presLayoutVars>
          <dgm:chMax val="0"/>
          <dgm:bulletEnabled val="1"/>
        </dgm:presLayoutVars>
      </dgm:prSet>
      <dgm:spPr/>
      <dgm:t>
        <a:bodyPr/>
        <a:lstStyle/>
        <a:p>
          <a:endParaRPr lang="en-US"/>
        </a:p>
      </dgm:t>
    </dgm:pt>
    <dgm:pt modelId="{C7186934-1855-4961-927B-34D701933454}" type="pres">
      <dgm:prSet presAssocID="{7D07190D-B981-4B6A-A0C2-9B67E39DE6C6}" presName="negativeSpace" presStyleCnt="0"/>
      <dgm:spPr/>
    </dgm:pt>
    <dgm:pt modelId="{96679B08-136F-4DC1-AE35-92D3347E9F1B}" type="pres">
      <dgm:prSet presAssocID="{7D07190D-B981-4B6A-A0C2-9B67E39DE6C6}" presName="childText" presStyleLbl="conFgAcc1" presStyleIdx="3" presStyleCnt="6">
        <dgm:presLayoutVars>
          <dgm:bulletEnabled val="1"/>
        </dgm:presLayoutVars>
      </dgm:prSet>
      <dgm:spPr/>
    </dgm:pt>
    <dgm:pt modelId="{3532D63F-D56A-4274-B17A-EA897737DC1A}" type="pres">
      <dgm:prSet presAssocID="{09A9B259-F309-41A9-9B06-2586792F9BAB}" presName="spaceBetweenRectangles" presStyleCnt="0"/>
      <dgm:spPr/>
    </dgm:pt>
    <dgm:pt modelId="{5499F31A-F544-498A-82FC-F127D16A9580}" type="pres">
      <dgm:prSet presAssocID="{DABEA94D-3EEB-43E1-9353-800F812D0ED6}" presName="parentLin" presStyleCnt="0"/>
      <dgm:spPr/>
    </dgm:pt>
    <dgm:pt modelId="{C68A51D1-C02B-48E3-8E66-30BE0303C4EE}" type="pres">
      <dgm:prSet presAssocID="{DABEA94D-3EEB-43E1-9353-800F812D0ED6}" presName="parentLeftMargin" presStyleLbl="node1" presStyleIdx="3" presStyleCnt="6"/>
      <dgm:spPr/>
      <dgm:t>
        <a:bodyPr/>
        <a:lstStyle/>
        <a:p>
          <a:endParaRPr lang="en-US"/>
        </a:p>
      </dgm:t>
    </dgm:pt>
    <dgm:pt modelId="{EA321329-2796-4575-943D-73A6563014A6}" type="pres">
      <dgm:prSet presAssocID="{DABEA94D-3EEB-43E1-9353-800F812D0ED6}" presName="parentText" presStyleLbl="node1" presStyleIdx="4" presStyleCnt="6" custScaleX="137022">
        <dgm:presLayoutVars>
          <dgm:chMax val="0"/>
          <dgm:bulletEnabled val="1"/>
        </dgm:presLayoutVars>
      </dgm:prSet>
      <dgm:spPr/>
      <dgm:t>
        <a:bodyPr/>
        <a:lstStyle/>
        <a:p>
          <a:endParaRPr lang="en-US"/>
        </a:p>
      </dgm:t>
    </dgm:pt>
    <dgm:pt modelId="{FB7EA692-E87B-4E3B-A564-5F27C86DB3D2}" type="pres">
      <dgm:prSet presAssocID="{DABEA94D-3EEB-43E1-9353-800F812D0ED6}" presName="negativeSpace" presStyleCnt="0"/>
      <dgm:spPr/>
    </dgm:pt>
    <dgm:pt modelId="{C91A584B-1FEC-4BA0-8981-55904386E3E2}" type="pres">
      <dgm:prSet presAssocID="{DABEA94D-3EEB-43E1-9353-800F812D0ED6}" presName="childText" presStyleLbl="conFgAcc1" presStyleIdx="4" presStyleCnt="6">
        <dgm:presLayoutVars>
          <dgm:bulletEnabled val="1"/>
        </dgm:presLayoutVars>
      </dgm:prSet>
      <dgm:spPr/>
    </dgm:pt>
    <dgm:pt modelId="{DDFD6A61-688B-4FDA-A3EE-DA8974E44A00}" type="pres">
      <dgm:prSet presAssocID="{7B88494D-763A-4220-B2F2-050F0CC16BD9}" presName="spaceBetweenRectangles" presStyleCnt="0"/>
      <dgm:spPr/>
    </dgm:pt>
    <dgm:pt modelId="{2534CC50-470F-4BE5-80B1-92D0C4EC9A92}" type="pres">
      <dgm:prSet presAssocID="{30726B7E-8C17-441B-9681-56A7274C33A8}" presName="parentLin" presStyleCnt="0"/>
      <dgm:spPr/>
    </dgm:pt>
    <dgm:pt modelId="{C74AA55D-3DFB-41BC-88E8-AE8FEEB1617F}" type="pres">
      <dgm:prSet presAssocID="{30726B7E-8C17-441B-9681-56A7274C33A8}" presName="parentLeftMargin" presStyleLbl="node1" presStyleIdx="4" presStyleCnt="6"/>
      <dgm:spPr/>
      <dgm:t>
        <a:bodyPr/>
        <a:lstStyle/>
        <a:p>
          <a:endParaRPr lang="en-US"/>
        </a:p>
      </dgm:t>
    </dgm:pt>
    <dgm:pt modelId="{300E0A85-E19C-4F19-ACD5-F6E1898EEDC4}" type="pres">
      <dgm:prSet presAssocID="{30726B7E-8C17-441B-9681-56A7274C33A8}" presName="parentText" presStyleLbl="node1" presStyleIdx="5" presStyleCnt="6" custScaleX="139612">
        <dgm:presLayoutVars>
          <dgm:chMax val="0"/>
          <dgm:bulletEnabled val="1"/>
        </dgm:presLayoutVars>
      </dgm:prSet>
      <dgm:spPr/>
      <dgm:t>
        <a:bodyPr/>
        <a:lstStyle/>
        <a:p>
          <a:endParaRPr lang="en-US"/>
        </a:p>
      </dgm:t>
    </dgm:pt>
    <dgm:pt modelId="{49522337-C110-44CB-8352-3AD583A38471}" type="pres">
      <dgm:prSet presAssocID="{30726B7E-8C17-441B-9681-56A7274C33A8}" presName="negativeSpace" presStyleCnt="0"/>
      <dgm:spPr/>
    </dgm:pt>
    <dgm:pt modelId="{11378778-DF64-43A7-B32E-92C5CD518D22}" type="pres">
      <dgm:prSet presAssocID="{30726B7E-8C17-441B-9681-56A7274C33A8}" presName="childText" presStyleLbl="conFgAcc1" presStyleIdx="5" presStyleCnt="6">
        <dgm:presLayoutVars>
          <dgm:bulletEnabled val="1"/>
        </dgm:presLayoutVars>
      </dgm:prSet>
      <dgm:spPr/>
    </dgm:pt>
  </dgm:ptLst>
  <dgm:cxnLst>
    <dgm:cxn modelId="{5B992FC3-1CCD-4F65-9820-F2B41731888C}" type="presOf" srcId="{F9C27971-CDE9-4755-8105-4A36A2B0B737}" destId="{6002C1A2-AECF-4A79-B289-A8B6093E97D9}" srcOrd="0" destOrd="0" presId="urn:microsoft.com/office/officeart/2005/8/layout/list1"/>
    <dgm:cxn modelId="{42124E96-A94F-4B65-930F-1BFB7D998E6C}" srcId="{E85A807E-0F45-4316-A7B3-E13A056EC0F0}" destId="{7D07190D-B981-4B6A-A0C2-9B67E39DE6C6}" srcOrd="3" destOrd="0" parTransId="{EFA3B7A2-E9DD-47B2-9F7A-73D7B197E601}" sibTransId="{09A9B259-F309-41A9-9B06-2586792F9BAB}"/>
    <dgm:cxn modelId="{9E567C16-AA7F-41D3-A1D1-FA840BBD1AD3}" type="presOf" srcId="{30726B7E-8C17-441B-9681-56A7274C33A8}" destId="{C74AA55D-3DFB-41BC-88E8-AE8FEEB1617F}" srcOrd="0" destOrd="0" presId="urn:microsoft.com/office/officeart/2005/8/layout/list1"/>
    <dgm:cxn modelId="{B520C8CA-7DB6-4E43-BD26-CB605B7316CB}" srcId="{E85A807E-0F45-4316-A7B3-E13A056EC0F0}" destId="{DABEA94D-3EEB-43E1-9353-800F812D0ED6}" srcOrd="4" destOrd="0" parTransId="{41F1C4A2-FA2F-40C6-993A-AC5557AE1C6B}" sibTransId="{7B88494D-763A-4220-B2F2-050F0CC16BD9}"/>
    <dgm:cxn modelId="{96144434-7AD8-4225-9178-8134804D534D}" srcId="{E85A807E-0F45-4316-A7B3-E13A056EC0F0}" destId="{97C2F6E5-7219-4B72-B3DD-27BEE4C64CD3}" srcOrd="0" destOrd="0" parTransId="{29F8C23A-7351-4CB5-A60F-B00C43CE788C}" sibTransId="{F0D5519B-455A-49F7-A18C-BFB6AAC2FF43}"/>
    <dgm:cxn modelId="{B7737F03-E78C-4BC8-B595-DF9C765C37D2}" type="presOf" srcId="{DABEA94D-3EEB-43E1-9353-800F812D0ED6}" destId="{EA321329-2796-4575-943D-73A6563014A6}" srcOrd="1" destOrd="0" presId="urn:microsoft.com/office/officeart/2005/8/layout/list1"/>
    <dgm:cxn modelId="{32C1374A-F261-4D2A-BEE1-5516C5E6CD14}" type="presOf" srcId="{DABEA94D-3EEB-43E1-9353-800F812D0ED6}" destId="{C68A51D1-C02B-48E3-8E66-30BE0303C4EE}"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D813CC84-0C53-45C9-A1AE-4FEAEE92D1C4}" srcId="{E85A807E-0F45-4316-A7B3-E13A056EC0F0}" destId="{F9C27971-CDE9-4755-8105-4A36A2B0B737}" srcOrd="1" destOrd="0" parTransId="{77F8AE3E-C0A9-4BE1-85EC-340A14AB0318}" sibTransId="{3F791C27-FD37-44B3-A3A6-A1B4AFB07525}"/>
    <dgm:cxn modelId="{101989FD-5D99-42F4-B26E-B1321387540A}" type="presOf" srcId="{A7E2386E-5969-4E00-B328-B07383DAB2DF}" destId="{4A14CB6A-BD8E-4357-94E0-860F739F97E8}" srcOrd="0" destOrd="0" presId="urn:microsoft.com/office/officeart/2005/8/layout/list1"/>
    <dgm:cxn modelId="{E6C14777-ED45-4627-ACB5-559A8BBC7F3B}" type="presOf" srcId="{E85A807E-0F45-4316-A7B3-E13A056EC0F0}" destId="{4219B865-8C0C-4BAC-AB1A-D524F99B182D}" srcOrd="0" destOrd="0" presId="urn:microsoft.com/office/officeart/2005/8/layout/list1"/>
    <dgm:cxn modelId="{99E646BB-9D0C-4E72-A2EA-45C4F2B609FF}" type="presOf" srcId="{97C2F6E5-7219-4B72-B3DD-27BEE4C64CD3}" destId="{9B3E1107-31D0-4DE6-B34F-CF219AED4BC6}" srcOrd="1" destOrd="0" presId="urn:microsoft.com/office/officeart/2005/8/layout/list1"/>
    <dgm:cxn modelId="{045B2EC4-9ED4-41FC-9EBE-79252D35DE56}" type="presOf" srcId="{97C2F6E5-7219-4B72-B3DD-27BEE4C64CD3}" destId="{D004DBC1-E2EE-4F8E-8E25-8328514F2DC6}" srcOrd="0" destOrd="0" presId="urn:microsoft.com/office/officeart/2005/8/layout/list1"/>
    <dgm:cxn modelId="{023CC987-8857-43C6-A72E-94582AA24D2A}" type="presOf" srcId="{30726B7E-8C17-441B-9681-56A7274C33A8}" destId="{300E0A85-E19C-4F19-ACD5-F6E1898EEDC4}" srcOrd="1" destOrd="0" presId="urn:microsoft.com/office/officeart/2005/8/layout/list1"/>
    <dgm:cxn modelId="{257153FB-5A2F-4F4C-85D0-5451751E86F9}" srcId="{E85A807E-0F45-4316-A7B3-E13A056EC0F0}" destId="{30726B7E-8C17-441B-9681-56A7274C33A8}" srcOrd="5" destOrd="0" parTransId="{1A282759-8813-4D34-BBE2-BE8FD2379DED}" sibTransId="{6598DD71-F434-4F5A-990D-13438AD7DCF0}"/>
    <dgm:cxn modelId="{EA334F76-AC1D-48EF-81D5-E544EF96C8C6}" type="presOf" srcId="{A7E2386E-5969-4E00-B328-B07383DAB2DF}" destId="{12AC240D-BF8B-46AF-BB70-B9FC71492149}" srcOrd="1" destOrd="0" presId="urn:microsoft.com/office/officeart/2005/8/layout/list1"/>
    <dgm:cxn modelId="{F90E24D7-BD57-4287-B503-B61EF8B9A591}" type="presOf" srcId="{7D07190D-B981-4B6A-A0C2-9B67E39DE6C6}" destId="{E82A8458-7B73-4172-B699-472E5AA8F7A0}" srcOrd="0" destOrd="0" presId="urn:microsoft.com/office/officeart/2005/8/layout/list1"/>
    <dgm:cxn modelId="{0E60AAF7-3EFC-4F02-A562-3510AB62A8ED}" type="presOf" srcId="{7D07190D-B981-4B6A-A0C2-9B67E39DE6C6}" destId="{EA8E94F0-2AEC-4023-A4F3-C357ECB23105}" srcOrd="1" destOrd="0" presId="urn:microsoft.com/office/officeart/2005/8/layout/list1"/>
    <dgm:cxn modelId="{FB338B29-0C20-4B53-94CB-258C70BD03C9}" type="presOf" srcId="{F9C27971-CDE9-4755-8105-4A36A2B0B737}" destId="{86565540-4A48-4799-B31E-E62938F6946D}" srcOrd="1" destOrd="0" presId="urn:microsoft.com/office/officeart/2005/8/layout/list1"/>
    <dgm:cxn modelId="{1EC0C100-D1B2-45ED-9582-077EDD019460}" type="presParOf" srcId="{4219B865-8C0C-4BAC-AB1A-D524F99B182D}" destId="{202F5C5C-74FE-4AF9-A43D-014D5211C032}" srcOrd="0" destOrd="0" presId="urn:microsoft.com/office/officeart/2005/8/layout/list1"/>
    <dgm:cxn modelId="{801CC3F1-5269-4188-9813-9F327D4B775E}" type="presParOf" srcId="{202F5C5C-74FE-4AF9-A43D-014D5211C032}" destId="{D004DBC1-E2EE-4F8E-8E25-8328514F2DC6}" srcOrd="0" destOrd="0" presId="urn:microsoft.com/office/officeart/2005/8/layout/list1"/>
    <dgm:cxn modelId="{0D2BB06D-730D-4949-BC12-AE37DC5B7C08}" type="presParOf" srcId="{202F5C5C-74FE-4AF9-A43D-014D5211C032}" destId="{9B3E1107-31D0-4DE6-B34F-CF219AED4BC6}" srcOrd="1" destOrd="0" presId="urn:microsoft.com/office/officeart/2005/8/layout/list1"/>
    <dgm:cxn modelId="{5BAE8E1B-B39C-4162-9E63-7B9268E1D94E}" type="presParOf" srcId="{4219B865-8C0C-4BAC-AB1A-D524F99B182D}" destId="{4D99710D-A6E7-493D-9C52-695C6307E7D4}" srcOrd="1" destOrd="0" presId="urn:microsoft.com/office/officeart/2005/8/layout/list1"/>
    <dgm:cxn modelId="{DFABAD2F-2712-4055-B596-7DC8B129AA56}" type="presParOf" srcId="{4219B865-8C0C-4BAC-AB1A-D524F99B182D}" destId="{66AEBB34-EEBB-441F-B32C-93E89E97ADFC}" srcOrd="2" destOrd="0" presId="urn:microsoft.com/office/officeart/2005/8/layout/list1"/>
    <dgm:cxn modelId="{24016D45-F8E8-474F-85C1-F5CDF4E1D593}" type="presParOf" srcId="{4219B865-8C0C-4BAC-AB1A-D524F99B182D}" destId="{A1226456-0540-4594-A6BF-6F3650C7459B}" srcOrd="3" destOrd="0" presId="urn:microsoft.com/office/officeart/2005/8/layout/list1"/>
    <dgm:cxn modelId="{B643B715-F061-42B9-8DD0-14652FA3E035}" type="presParOf" srcId="{4219B865-8C0C-4BAC-AB1A-D524F99B182D}" destId="{00DAFB1C-11CD-4AE0-B5D9-DDA43B8B5BF0}" srcOrd="4" destOrd="0" presId="urn:microsoft.com/office/officeart/2005/8/layout/list1"/>
    <dgm:cxn modelId="{6B8D30A4-A428-4EBC-9E22-14F7DCF26432}" type="presParOf" srcId="{00DAFB1C-11CD-4AE0-B5D9-DDA43B8B5BF0}" destId="{6002C1A2-AECF-4A79-B289-A8B6093E97D9}" srcOrd="0" destOrd="0" presId="urn:microsoft.com/office/officeart/2005/8/layout/list1"/>
    <dgm:cxn modelId="{5308C8B0-1A5F-40CB-9DC6-3FB82DBF4441}" type="presParOf" srcId="{00DAFB1C-11CD-4AE0-B5D9-DDA43B8B5BF0}" destId="{86565540-4A48-4799-B31E-E62938F6946D}" srcOrd="1" destOrd="0" presId="urn:microsoft.com/office/officeart/2005/8/layout/list1"/>
    <dgm:cxn modelId="{4AAADC61-CABC-47AB-842A-BBD55689E67A}" type="presParOf" srcId="{4219B865-8C0C-4BAC-AB1A-D524F99B182D}" destId="{33F0EE48-2629-4752-858A-10388210A983}" srcOrd="5" destOrd="0" presId="urn:microsoft.com/office/officeart/2005/8/layout/list1"/>
    <dgm:cxn modelId="{75A6C509-D606-4914-892D-3FCE15785598}" type="presParOf" srcId="{4219B865-8C0C-4BAC-AB1A-D524F99B182D}" destId="{2ED57191-128E-4DB9-AC53-8E8A40DDB7CF}" srcOrd="6" destOrd="0" presId="urn:microsoft.com/office/officeart/2005/8/layout/list1"/>
    <dgm:cxn modelId="{ACAEE71D-3645-4314-A099-ABD4ADDA5E19}" type="presParOf" srcId="{4219B865-8C0C-4BAC-AB1A-D524F99B182D}" destId="{1B68EDE5-77C5-457C-AB1F-14B0975F6896}" srcOrd="7" destOrd="0" presId="urn:microsoft.com/office/officeart/2005/8/layout/list1"/>
    <dgm:cxn modelId="{5A9AAE40-49E9-46A3-930A-04588C94B569}" type="presParOf" srcId="{4219B865-8C0C-4BAC-AB1A-D524F99B182D}" destId="{3ADB5836-C1CF-4CC7-A411-622FB855BAF7}" srcOrd="8" destOrd="0" presId="urn:microsoft.com/office/officeart/2005/8/layout/list1"/>
    <dgm:cxn modelId="{3DC9A7F5-0B01-4C58-88E7-66471DE3522B}" type="presParOf" srcId="{3ADB5836-C1CF-4CC7-A411-622FB855BAF7}" destId="{4A14CB6A-BD8E-4357-94E0-860F739F97E8}" srcOrd="0" destOrd="0" presId="urn:microsoft.com/office/officeart/2005/8/layout/list1"/>
    <dgm:cxn modelId="{A78C4367-9119-4E52-BA90-55A2374714E6}" type="presParOf" srcId="{3ADB5836-C1CF-4CC7-A411-622FB855BAF7}" destId="{12AC240D-BF8B-46AF-BB70-B9FC71492149}" srcOrd="1" destOrd="0" presId="urn:microsoft.com/office/officeart/2005/8/layout/list1"/>
    <dgm:cxn modelId="{79F3BE56-388B-4D24-A40F-12F83E01D383}" type="presParOf" srcId="{4219B865-8C0C-4BAC-AB1A-D524F99B182D}" destId="{88433D40-A965-4CBF-A267-7B4C9BF0E33C}" srcOrd="9" destOrd="0" presId="urn:microsoft.com/office/officeart/2005/8/layout/list1"/>
    <dgm:cxn modelId="{8CAE8C35-0210-453E-BC92-A101E10FE051}" type="presParOf" srcId="{4219B865-8C0C-4BAC-AB1A-D524F99B182D}" destId="{CFB098A1-D707-4A83-9D5A-CEFD7D575690}" srcOrd="10" destOrd="0" presId="urn:microsoft.com/office/officeart/2005/8/layout/list1"/>
    <dgm:cxn modelId="{3E3F5BB7-EF71-4EDC-8337-6F22808FBC2B}" type="presParOf" srcId="{4219B865-8C0C-4BAC-AB1A-D524F99B182D}" destId="{998F91F4-C1E0-4E67-821D-B7AFFE84D051}" srcOrd="11" destOrd="0" presId="urn:microsoft.com/office/officeart/2005/8/layout/list1"/>
    <dgm:cxn modelId="{9C969C04-9F2D-4279-9EBA-3D3E34BB36F6}" type="presParOf" srcId="{4219B865-8C0C-4BAC-AB1A-D524F99B182D}" destId="{8FC72481-EFFD-4886-8006-D79F371F9CB2}" srcOrd="12" destOrd="0" presId="urn:microsoft.com/office/officeart/2005/8/layout/list1"/>
    <dgm:cxn modelId="{61834F59-B61E-40F9-9F01-0C0E110DB88A}" type="presParOf" srcId="{8FC72481-EFFD-4886-8006-D79F371F9CB2}" destId="{E82A8458-7B73-4172-B699-472E5AA8F7A0}" srcOrd="0" destOrd="0" presId="urn:microsoft.com/office/officeart/2005/8/layout/list1"/>
    <dgm:cxn modelId="{666662CF-F313-401F-809A-5E51DF44FEFC}" type="presParOf" srcId="{8FC72481-EFFD-4886-8006-D79F371F9CB2}" destId="{EA8E94F0-2AEC-4023-A4F3-C357ECB23105}" srcOrd="1" destOrd="0" presId="urn:microsoft.com/office/officeart/2005/8/layout/list1"/>
    <dgm:cxn modelId="{0521C758-1EB6-4906-AC31-5FF78FEB2B71}" type="presParOf" srcId="{4219B865-8C0C-4BAC-AB1A-D524F99B182D}" destId="{C7186934-1855-4961-927B-34D701933454}" srcOrd="13" destOrd="0" presId="urn:microsoft.com/office/officeart/2005/8/layout/list1"/>
    <dgm:cxn modelId="{AC5180D8-F220-43AF-8076-28DC925A10EC}" type="presParOf" srcId="{4219B865-8C0C-4BAC-AB1A-D524F99B182D}" destId="{96679B08-136F-4DC1-AE35-92D3347E9F1B}" srcOrd="14" destOrd="0" presId="urn:microsoft.com/office/officeart/2005/8/layout/list1"/>
    <dgm:cxn modelId="{52291AD9-AD61-426A-9E21-A924B254BFC3}" type="presParOf" srcId="{4219B865-8C0C-4BAC-AB1A-D524F99B182D}" destId="{3532D63F-D56A-4274-B17A-EA897737DC1A}" srcOrd="15" destOrd="0" presId="urn:microsoft.com/office/officeart/2005/8/layout/list1"/>
    <dgm:cxn modelId="{22633AE9-8424-435F-8CC7-312A206020C8}" type="presParOf" srcId="{4219B865-8C0C-4BAC-AB1A-D524F99B182D}" destId="{5499F31A-F544-498A-82FC-F127D16A9580}" srcOrd="16" destOrd="0" presId="urn:microsoft.com/office/officeart/2005/8/layout/list1"/>
    <dgm:cxn modelId="{D7FB6D9D-32C9-41D5-A91B-17A95385CBF1}" type="presParOf" srcId="{5499F31A-F544-498A-82FC-F127D16A9580}" destId="{C68A51D1-C02B-48E3-8E66-30BE0303C4EE}" srcOrd="0" destOrd="0" presId="urn:microsoft.com/office/officeart/2005/8/layout/list1"/>
    <dgm:cxn modelId="{ADE0E43A-7330-4273-8E77-363D2B5293BB}" type="presParOf" srcId="{5499F31A-F544-498A-82FC-F127D16A9580}" destId="{EA321329-2796-4575-943D-73A6563014A6}" srcOrd="1" destOrd="0" presId="urn:microsoft.com/office/officeart/2005/8/layout/list1"/>
    <dgm:cxn modelId="{367A286B-4F72-40E9-A8D8-D5CD399F19BD}" type="presParOf" srcId="{4219B865-8C0C-4BAC-AB1A-D524F99B182D}" destId="{FB7EA692-E87B-4E3B-A564-5F27C86DB3D2}" srcOrd="17" destOrd="0" presId="urn:microsoft.com/office/officeart/2005/8/layout/list1"/>
    <dgm:cxn modelId="{176634EC-B302-4BC9-8CC2-B1DE2679CCF9}" type="presParOf" srcId="{4219B865-8C0C-4BAC-AB1A-D524F99B182D}" destId="{C91A584B-1FEC-4BA0-8981-55904386E3E2}" srcOrd="18" destOrd="0" presId="urn:microsoft.com/office/officeart/2005/8/layout/list1"/>
    <dgm:cxn modelId="{B6243D3B-D3DE-4675-886F-D20C600A0308}" type="presParOf" srcId="{4219B865-8C0C-4BAC-AB1A-D524F99B182D}" destId="{DDFD6A61-688B-4FDA-A3EE-DA8974E44A00}" srcOrd="19" destOrd="0" presId="urn:microsoft.com/office/officeart/2005/8/layout/list1"/>
    <dgm:cxn modelId="{EF1CEBA9-22BD-4380-86AA-2EC55E4379F5}" type="presParOf" srcId="{4219B865-8C0C-4BAC-AB1A-D524F99B182D}" destId="{2534CC50-470F-4BE5-80B1-92D0C4EC9A92}" srcOrd="20" destOrd="0" presId="urn:microsoft.com/office/officeart/2005/8/layout/list1"/>
    <dgm:cxn modelId="{1BAF2117-D86D-4CDA-962A-C09ABEF5D3B7}" type="presParOf" srcId="{2534CC50-470F-4BE5-80B1-92D0C4EC9A92}" destId="{C74AA55D-3DFB-41BC-88E8-AE8FEEB1617F}" srcOrd="0" destOrd="0" presId="urn:microsoft.com/office/officeart/2005/8/layout/list1"/>
    <dgm:cxn modelId="{617AE19A-6389-4925-AB93-1DE22B231016}" type="presParOf" srcId="{2534CC50-470F-4BE5-80B1-92D0C4EC9A92}" destId="{300E0A85-E19C-4F19-ACD5-F6E1898EEDC4}" srcOrd="1" destOrd="0" presId="urn:microsoft.com/office/officeart/2005/8/layout/list1"/>
    <dgm:cxn modelId="{993C465B-1D70-4D26-A525-7F76C9C64ADF}" type="presParOf" srcId="{4219B865-8C0C-4BAC-AB1A-D524F99B182D}" destId="{49522337-C110-44CB-8352-3AD583A38471}" srcOrd="21" destOrd="0" presId="urn:microsoft.com/office/officeart/2005/8/layout/list1"/>
    <dgm:cxn modelId="{2B533992-4228-4E04-ABDE-E3840A7B033B}" type="presParOf" srcId="{4219B865-8C0C-4BAC-AB1A-D524F99B182D}" destId="{11378778-DF64-43A7-B32E-92C5CD518D2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GREEN SHEET NOT SIGNED BY NURSE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MATH ERROR</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NO DISCREPANCY</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7D07190D-B981-4B6A-A0C2-9B67E39DE6C6}">
      <dgm:prSet phldrT="[Text]" custT="1"/>
      <dgm:spPr>
        <a:solidFill>
          <a:srgbClr val="2F6BB3"/>
        </a:solidFill>
      </dgm:spPr>
      <dgm:t>
        <a:bodyPr/>
        <a:lstStyle/>
        <a:p>
          <a:r>
            <a:rPr lang="en-US" sz="2800" dirty="0" smtClean="0"/>
            <a:t>OTHER- REFERRED TO PHARMACY SUPERVISOR</a:t>
          </a:r>
          <a:endParaRPr lang="en-US" sz="2800" dirty="0"/>
        </a:p>
      </dgm:t>
      <dgm:extLst>
        <a:ext uri="{E40237B7-FDA0-4F09-8148-C483321AD2D9}">
          <dgm14:cNvPr xmlns:dgm14="http://schemas.microsoft.com/office/drawing/2010/diagram" id="0" name="" descr="blue boxes showing menu options"/>
        </a:ext>
      </dgm:extLst>
    </dgm:pt>
    <dgm:pt modelId="{EFA3B7A2-E9DD-47B2-9F7A-73D7B197E601}" type="parTrans" cxnId="{42124E96-A94F-4B65-930F-1BFB7D998E6C}">
      <dgm:prSet/>
      <dgm:spPr/>
      <dgm:t>
        <a:bodyPr/>
        <a:lstStyle/>
        <a:p>
          <a:endParaRPr lang="en-US"/>
        </a:p>
      </dgm:t>
    </dgm:pt>
    <dgm:pt modelId="{09A9B259-F309-41A9-9B06-2586792F9BAB}" type="sibTrans" cxnId="{42124E96-A94F-4B65-930F-1BFB7D998E6C}">
      <dgm:prSet/>
      <dgm:spPr/>
      <dgm:t>
        <a:bodyPr/>
        <a:lstStyle/>
        <a:p>
          <a:endParaRPr lang="en-US"/>
        </a:p>
      </dgm:t>
    </dgm:pt>
    <dgm:pt modelId="{DABEA94D-3EEB-43E1-9353-800F812D0ED6}">
      <dgm:prSet phldrT="[Text]" custT="1"/>
      <dgm:spPr>
        <a:solidFill>
          <a:srgbClr val="2F6BB3"/>
        </a:solidFill>
      </dgm:spPr>
      <dgm:t>
        <a:bodyPr/>
        <a:lstStyle/>
        <a:p>
          <a:r>
            <a:rPr lang="en-US" sz="2800" dirty="0" smtClean="0"/>
            <a:t>RETURNED TO STOCK</a:t>
          </a:r>
          <a:endParaRPr lang="en-US" sz="2800" dirty="0"/>
        </a:p>
      </dgm:t>
    </dgm:pt>
    <dgm:pt modelId="{41F1C4A2-FA2F-40C6-993A-AC5557AE1C6B}" type="parTrans" cxnId="{B520C8CA-7DB6-4E43-BD26-CB605B7316CB}">
      <dgm:prSet/>
      <dgm:spPr/>
      <dgm:t>
        <a:bodyPr/>
        <a:lstStyle/>
        <a:p>
          <a:endParaRPr lang="en-US"/>
        </a:p>
      </dgm:t>
    </dgm:pt>
    <dgm:pt modelId="{7B88494D-763A-4220-B2F2-050F0CC16BD9}" type="sibTrans" cxnId="{B520C8CA-7DB6-4E43-BD26-CB605B7316CB}">
      <dgm:prSet/>
      <dgm:spPr/>
      <dgm:t>
        <a:bodyPr/>
        <a:lstStyle/>
        <a:p>
          <a:endParaRPr lang="en-US"/>
        </a:p>
      </dgm:t>
    </dgm:pt>
    <dgm:pt modelId="{30726B7E-8C17-441B-9681-56A7274C33A8}">
      <dgm:prSet phldrT="[Text]" custT="1"/>
      <dgm:spPr>
        <a:solidFill>
          <a:srgbClr val="2F6BB3"/>
        </a:solidFill>
      </dgm:spPr>
      <dgm:t>
        <a:bodyPr/>
        <a:lstStyle/>
        <a:p>
          <a:r>
            <a:rPr lang="en-US" sz="2800" dirty="0" smtClean="0"/>
            <a:t>TURN IN FOR DESTRUCTION</a:t>
          </a:r>
          <a:endParaRPr lang="en-US" sz="2800" dirty="0"/>
        </a:p>
      </dgm:t>
    </dgm:pt>
    <dgm:pt modelId="{1A282759-8813-4D34-BBE2-BE8FD2379DED}" type="parTrans" cxnId="{257153FB-5A2F-4F4C-85D0-5451751E86F9}">
      <dgm:prSet/>
      <dgm:spPr/>
      <dgm:t>
        <a:bodyPr/>
        <a:lstStyle/>
        <a:p>
          <a:endParaRPr lang="en-US"/>
        </a:p>
      </dgm:t>
    </dgm:pt>
    <dgm:pt modelId="{6598DD71-F434-4F5A-990D-13438AD7DCF0}" type="sibTrans" cxnId="{257153FB-5A2F-4F4C-85D0-5451751E86F9}">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6"/>
      <dgm:spPr/>
      <dgm:t>
        <a:bodyPr/>
        <a:lstStyle/>
        <a:p>
          <a:endParaRPr lang="en-US"/>
        </a:p>
      </dgm:t>
    </dgm:pt>
    <dgm:pt modelId="{9B3E1107-31D0-4DE6-B34F-CF219AED4BC6}" type="pres">
      <dgm:prSet presAssocID="{97C2F6E5-7219-4B72-B3DD-27BEE4C64CD3}" presName="parentText" presStyleLbl="node1" presStyleIdx="0" presStyleCnt="6" custScaleX="135814">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6">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6"/>
      <dgm:spPr/>
      <dgm:t>
        <a:bodyPr/>
        <a:lstStyle/>
        <a:p>
          <a:endParaRPr lang="en-US"/>
        </a:p>
      </dgm:t>
    </dgm:pt>
    <dgm:pt modelId="{86565540-4A48-4799-B31E-E62938F6946D}" type="pres">
      <dgm:prSet presAssocID="{F9C27971-CDE9-4755-8105-4A36A2B0B737}" presName="parentText" presStyleLbl="node1" presStyleIdx="1" presStyleCnt="6" custScaleX="136664">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6">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6"/>
      <dgm:spPr/>
      <dgm:t>
        <a:bodyPr/>
        <a:lstStyle/>
        <a:p>
          <a:endParaRPr lang="en-US"/>
        </a:p>
      </dgm:t>
    </dgm:pt>
    <dgm:pt modelId="{12AC240D-BF8B-46AF-BB70-B9FC71492149}" type="pres">
      <dgm:prSet presAssocID="{A7E2386E-5969-4E00-B328-B07383DAB2DF}" presName="parentText" presStyleLbl="node1" presStyleIdx="2" presStyleCnt="6" custScaleX="137203">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6">
        <dgm:presLayoutVars>
          <dgm:bulletEnabled val="1"/>
        </dgm:presLayoutVars>
      </dgm:prSet>
      <dgm:spPr/>
    </dgm:pt>
    <dgm:pt modelId="{998F91F4-C1E0-4E67-821D-B7AFFE84D051}" type="pres">
      <dgm:prSet presAssocID="{76A84D8F-3632-40E1-A84F-F3113989546A}" presName="spaceBetweenRectangles" presStyleCnt="0"/>
      <dgm:spPr/>
    </dgm:pt>
    <dgm:pt modelId="{8FC72481-EFFD-4886-8006-D79F371F9CB2}" type="pres">
      <dgm:prSet presAssocID="{7D07190D-B981-4B6A-A0C2-9B67E39DE6C6}" presName="parentLin" presStyleCnt="0"/>
      <dgm:spPr/>
    </dgm:pt>
    <dgm:pt modelId="{E82A8458-7B73-4172-B699-472E5AA8F7A0}" type="pres">
      <dgm:prSet presAssocID="{7D07190D-B981-4B6A-A0C2-9B67E39DE6C6}" presName="parentLeftMargin" presStyleLbl="node1" presStyleIdx="2" presStyleCnt="6"/>
      <dgm:spPr/>
      <dgm:t>
        <a:bodyPr/>
        <a:lstStyle/>
        <a:p>
          <a:endParaRPr lang="en-US"/>
        </a:p>
      </dgm:t>
    </dgm:pt>
    <dgm:pt modelId="{EA8E94F0-2AEC-4023-A4F3-C357ECB23105}" type="pres">
      <dgm:prSet presAssocID="{7D07190D-B981-4B6A-A0C2-9B67E39DE6C6}" presName="parentText" presStyleLbl="node1" presStyleIdx="3" presStyleCnt="6" custScaleX="136116">
        <dgm:presLayoutVars>
          <dgm:chMax val="0"/>
          <dgm:bulletEnabled val="1"/>
        </dgm:presLayoutVars>
      </dgm:prSet>
      <dgm:spPr/>
      <dgm:t>
        <a:bodyPr/>
        <a:lstStyle/>
        <a:p>
          <a:endParaRPr lang="en-US"/>
        </a:p>
      </dgm:t>
    </dgm:pt>
    <dgm:pt modelId="{C7186934-1855-4961-927B-34D701933454}" type="pres">
      <dgm:prSet presAssocID="{7D07190D-B981-4B6A-A0C2-9B67E39DE6C6}" presName="negativeSpace" presStyleCnt="0"/>
      <dgm:spPr/>
    </dgm:pt>
    <dgm:pt modelId="{96679B08-136F-4DC1-AE35-92D3347E9F1B}" type="pres">
      <dgm:prSet presAssocID="{7D07190D-B981-4B6A-A0C2-9B67E39DE6C6}" presName="childText" presStyleLbl="conFgAcc1" presStyleIdx="3" presStyleCnt="6">
        <dgm:presLayoutVars>
          <dgm:bulletEnabled val="1"/>
        </dgm:presLayoutVars>
      </dgm:prSet>
      <dgm:spPr/>
    </dgm:pt>
    <dgm:pt modelId="{3532D63F-D56A-4274-B17A-EA897737DC1A}" type="pres">
      <dgm:prSet presAssocID="{09A9B259-F309-41A9-9B06-2586792F9BAB}" presName="spaceBetweenRectangles" presStyleCnt="0"/>
      <dgm:spPr/>
    </dgm:pt>
    <dgm:pt modelId="{5499F31A-F544-498A-82FC-F127D16A9580}" type="pres">
      <dgm:prSet presAssocID="{DABEA94D-3EEB-43E1-9353-800F812D0ED6}" presName="parentLin" presStyleCnt="0"/>
      <dgm:spPr/>
    </dgm:pt>
    <dgm:pt modelId="{C68A51D1-C02B-48E3-8E66-30BE0303C4EE}" type="pres">
      <dgm:prSet presAssocID="{DABEA94D-3EEB-43E1-9353-800F812D0ED6}" presName="parentLeftMargin" presStyleLbl="node1" presStyleIdx="3" presStyleCnt="6"/>
      <dgm:spPr/>
      <dgm:t>
        <a:bodyPr/>
        <a:lstStyle/>
        <a:p>
          <a:endParaRPr lang="en-US"/>
        </a:p>
      </dgm:t>
    </dgm:pt>
    <dgm:pt modelId="{EA321329-2796-4575-943D-73A6563014A6}" type="pres">
      <dgm:prSet presAssocID="{DABEA94D-3EEB-43E1-9353-800F812D0ED6}" presName="parentText" presStyleLbl="node1" presStyleIdx="4" presStyleCnt="6" custScaleX="137022">
        <dgm:presLayoutVars>
          <dgm:chMax val="0"/>
          <dgm:bulletEnabled val="1"/>
        </dgm:presLayoutVars>
      </dgm:prSet>
      <dgm:spPr/>
      <dgm:t>
        <a:bodyPr/>
        <a:lstStyle/>
        <a:p>
          <a:endParaRPr lang="en-US"/>
        </a:p>
      </dgm:t>
    </dgm:pt>
    <dgm:pt modelId="{FB7EA692-E87B-4E3B-A564-5F27C86DB3D2}" type="pres">
      <dgm:prSet presAssocID="{DABEA94D-3EEB-43E1-9353-800F812D0ED6}" presName="negativeSpace" presStyleCnt="0"/>
      <dgm:spPr/>
    </dgm:pt>
    <dgm:pt modelId="{C91A584B-1FEC-4BA0-8981-55904386E3E2}" type="pres">
      <dgm:prSet presAssocID="{DABEA94D-3EEB-43E1-9353-800F812D0ED6}" presName="childText" presStyleLbl="conFgAcc1" presStyleIdx="4" presStyleCnt="6">
        <dgm:presLayoutVars>
          <dgm:bulletEnabled val="1"/>
        </dgm:presLayoutVars>
      </dgm:prSet>
      <dgm:spPr/>
    </dgm:pt>
    <dgm:pt modelId="{DDFD6A61-688B-4FDA-A3EE-DA8974E44A00}" type="pres">
      <dgm:prSet presAssocID="{7B88494D-763A-4220-B2F2-050F0CC16BD9}" presName="spaceBetweenRectangles" presStyleCnt="0"/>
      <dgm:spPr/>
    </dgm:pt>
    <dgm:pt modelId="{2534CC50-470F-4BE5-80B1-92D0C4EC9A92}" type="pres">
      <dgm:prSet presAssocID="{30726B7E-8C17-441B-9681-56A7274C33A8}" presName="parentLin" presStyleCnt="0"/>
      <dgm:spPr/>
    </dgm:pt>
    <dgm:pt modelId="{C74AA55D-3DFB-41BC-88E8-AE8FEEB1617F}" type="pres">
      <dgm:prSet presAssocID="{30726B7E-8C17-441B-9681-56A7274C33A8}" presName="parentLeftMargin" presStyleLbl="node1" presStyleIdx="4" presStyleCnt="6"/>
      <dgm:spPr/>
      <dgm:t>
        <a:bodyPr/>
        <a:lstStyle/>
        <a:p>
          <a:endParaRPr lang="en-US"/>
        </a:p>
      </dgm:t>
    </dgm:pt>
    <dgm:pt modelId="{300E0A85-E19C-4F19-ACD5-F6E1898EEDC4}" type="pres">
      <dgm:prSet presAssocID="{30726B7E-8C17-441B-9681-56A7274C33A8}" presName="parentText" presStyleLbl="node1" presStyleIdx="5" presStyleCnt="6" custScaleX="139612">
        <dgm:presLayoutVars>
          <dgm:chMax val="0"/>
          <dgm:bulletEnabled val="1"/>
        </dgm:presLayoutVars>
      </dgm:prSet>
      <dgm:spPr/>
      <dgm:t>
        <a:bodyPr/>
        <a:lstStyle/>
        <a:p>
          <a:endParaRPr lang="en-US"/>
        </a:p>
      </dgm:t>
    </dgm:pt>
    <dgm:pt modelId="{49522337-C110-44CB-8352-3AD583A38471}" type="pres">
      <dgm:prSet presAssocID="{30726B7E-8C17-441B-9681-56A7274C33A8}" presName="negativeSpace" presStyleCnt="0"/>
      <dgm:spPr/>
    </dgm:pt>
    <dgm:pt modelId="{11378778-DF64-43A7-B32E-92C5CD518D22}" type="pres">
      <dgm:prSet presAssocID="{30726B7E-8C17-441B-9681-56A7274C33A8}" presName="childText" presStyleLbl="conFgAcc1" presStyleIdx="5" presStyleCnt="6">
        <dgm:presLayoutVars>
          <dgm:bulletEnabled val="1"/>
        </dgm:presLayoutVars>
      </dgm:prSet>
      <dgm:spPr/>
    </dgm:pt>
  </dgm:ptLst>
  <dgm:cxnLst>
    <dgm:cxn modelId="{42124E96-A94F-4B65-930F-1BFB7D998E6C}" srcId="{E85A807E-0F45-4316-A7B3-E13A056EC0F0}" destId="{7D07190D-B981-4B6A-A0C2-9B67E39DE6C6}" srcOrd="3" destOrd="0" parTransId="{EFA3B7A2-E9DD-47B2-9F7A-73D7B197E601}" sibTransId="{09A9B259-F309-41A9-9B06-2586792F9BAB}"/>
    <dgm:cxn modelId="{E673584A-3DDF-4338-9DD0-732BDB9E9DF0}" type="presOf" srcId="{30726B7E-8C17-441B-9681-56A7274C33A8}" destId="{C74AA55D-3DFB-41BC-88E8-AE8FEEB1617F}" srcOrd="0" destOrd="0" presId="urn:microsoft.com/office/officeart/2005/8/layout/list1"/>
    <dgm:cxn modelId="{B520C8CA-7DB6-4E43-BD26-CB605B7316CB}" srcId="{E85A807E-0F45-4316-A7B3-E13A056EC0F0}" destId="{DABEA94D-3EEB-43E1-9353-800F812D0ED6}" srcOrd="4" destOrd="0" parTransId="{41F1C4A2-FA2F-40C6-993A-AC5557AE1C6B}" sibTransId="{7B88494D-763A-4220-B2F2-050F0CC16BD9}"/>
    <dgm:cxn modelId="{3F03788A-F169-4C71-9681-C1E8A72FC9C4}" type="presOf" srcId="{97C2F6E5-7219-4B72-B3DD-27BEE4C64CD3}" destId="{9B3E1107-31D0-4DE6-B34F-CF219AED4BC6}" srcOrd="1" destOrd="0" presId="urn:microsoft.com/office/officeart/2005/8/layout/list1"/>
    <dgm:cxn modelId="{5F20EA28-C9E3-4696-8EAA-B16C1E176C5F}" type="presOf" srcId="{97C2F6E5-7219-4B72-B3DD-27BEE4C64CD3}" destId="{D004DBC1-E2EE-4F8E-8E25-8328514F2DC6}" srcOrd="0" destOrd="0" presId="urn:microsoft.com/office/officeart/2005/8/layout/list1"/>
    <dgm:cxn modelId="{96144434-7AD8-4225-9178-8134804D534D}" srcId="{E85A807E-0F45-4316-A7B3-E13A056EC0F0}" destId="{97C2F6E5-7219-4B72-B3DD-27BEE4C64CD3}" srcOrd="0" destOrd="0" parTransId="{29F8C23A-7351-4CB5-A60F-B00C43CE788C}" sibTransId="{F0D5519B-455A-49F7-A18C-BFB6AAC2FF43}"/>
    <dgm:cxn modelId="{EF356415-86FD-44D7-86BC-B6C202021ED6}" type="presOf" srcId="{DABEA94D-3EEB-43E1-9353-800F812D0ED6}" destId="{C68A51D1-C02B-48E3-8E66-30BE0303C4EE}" srcOrd="0" destOrd="0" presId="urn:microsoft.com/office/officeart/2005/8/layout/list1"/>
    <dgm:cxn modelId="{C0BAF7DA-D0F4-4086-941F-6A98EC44FCE1}" type="presOf" srcId="{F9C27971-CDE9-4755-8105-4A36A2B0B737}" destId="{6002C1A2-AECF-4A79-B289-A8B6093E97D9}" srcOrd="0" destOrd="0" presId="urn:microsoft.com/office/officeart/2005/8/layout/list1"/>
    <dgm:cxn modelId="{C6FFD65A-2DDB-40F6-A6D6-AE9B0B094527}" type="presOf" srcId="{DABEA94D-3EEB-43E1-9353-800F812D0ED6}" destId="{EA321329-2796-4575-943D-73A6563014A6}" srcOrd="1" destOrd="0" presId="urn:microsoft.com/office/officeart/2005/8/layout/list1"/>
    <dgm:cxn modelId="{69454A40-61D7-49C8-8426-30488F685826}" type="presOf" srcId="{F9C27971-CDE9-4755-8105-4A36A2B0B737}" destId="{86565540-4A48-4799-B31E-E62938F6946D}" srcOrd="1"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2059DB07-0049-49C8-956D-54A01E1A3E26}" type="presOf" srcId="{30726B7E-8C17-441B-9681-56A7274C33A8}" destId="{300E0A85-E19C-4F19-ACD5-F6E1898EEDC4}" srcOrd="1" destOrd="0" presId="urn:microsoft.com/office/officeart/2005/8/layout/list1"/>
    <dgm:cxn modelId="{F1AEF781-BDA2-4EFB-9104-3F92BD10580D}" type="presOf" srcId="{7D07190D-B981-4B6A-A0C2-9B67E39DE6C6}" destId="{E82A8458-7B73-4172-B699-472E5AA8F7A0}"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6029DE05-B0AA-4D90-8D7F-A5ED60D3FA4F}" type="presOf" srcId="{7D07190D-B981-4B6A-A0C2-9B67E39DE6C6}" destId="{EA8E94F0-2AEC-4023-A4F3-C357ECB23105}" srcOrd="1" destOrd="0" presId="urn:microsoft.com/office/officeart/2005/8/layout/list1"/>
    <dgm:cxn modelId="{0B7FE840-ED88-4847-819E-B3D040F7169E}" type="presOf" srcId="{A7E2386E-5969-4E00-B328-B07383DAB2DF}" destId="{12AC240D-BF8B-46AF-BB70-B9FC71492149}" srcOrd="1" destOrd="0" presId="urn:microsoft.com/office/officeart/2005/8/layout/list1"/>
    <dgm:cxn modelId="{16A995F5-F673-4CEE-9FF2-A786F7772AF1}" type="presOf" srcId="{E85A807E-0F45-4316-A7B3-E13A056EC0F0}" destId="{4219B865-8C0C-4BAC-AB1A-D524F99B182D}" srcOrd="0" destOrd="0" presId="urn:microsoft.com/office/officeart/2005/8/layout/list1"/>
    <dgm:cxn modelId="{257153FB-5A2F-4F4C-85D0-5451751E86F9}" srcId="{E85A807E-0F45-4316-A7B3-E13A056EC0F0}" destId="{30726B7E-8C17-441B-9681-56A7274C33A8}" srcOrd="5" destOrd="0" parTransId="{1A282759-8813-4D34-BBE2-BE8FD2379DED}" sibTransId="{6598DD71-F434-4F5A-990D-13438AD7DCF0}"/>
    <dgm:cxn modelId="{A0F2334F-B71B-4615-90AF-47CB0CDF8F94}" type="presOf" srcId="{A7E2386E-5969-4E00-B328-B07383DAB2DF}" destId="{4A14CB6A-BD8E-4357-94E0-860F739F97E8}" srcOrd="0" destOrd="0" presId="urn:microsoft.com/office/officeart/2005/8/layout/list1"/>
    <dgm:cxn modelId="{65337777-3895-4917-BCB1-D2914A2F68A4}" type="presParOf" srcId="{4219B865-8C0C-4BAC-AB1A-D524F99B182D}" destId="{202F5C5C-74FE-4AF9-A43D-014D5211C032}" srcOrd="0" destOrd="0" presId="urn:microsoft.com/office/officeart/2005/8/layout/list1"/>
    <dgm:cxn modelId="{C39B2CAF-5197-4B62-914D-B00EFB3B9781}" type="presParOf" srcId="{202F5C5C-74FE-4AF9-A43D-014D5211C032}" destId="{D004DBC1-E2EE-4F8E-8E25-8328514F2DC6}" srcOrd="0" destOrd="0" presId="urn:microsoft.com/office/officeart/2005/8/layout/list1"/>
    <dgm:cxn modelId="{CF4CB9CE-5310-4B06-A309-D7F9932F414A}" type="presParOf" srcId="{202F5C5C-74FE-4AF9-A43D-014D5211C032}" destId="{9B3E1107-31D0-4DE6-B34F-CF219AED4BC6}" srcOrd="1" destOrd="0" presId="urn:microsoft.com/office/officeart/2005/8/layout/list1"/>
    <dgm:cxn modelId="{8F4E3853-370D-4DF5-A7A8-B5A529CE8269}" type="presParOf" srcId="{4219B865-8C0C-4BAC-AB1A-D524F99B182D}" destId="{4D99710D-A6E7-493D-9C52-695C6307E7D4}" srcOrd="1" destOrd="0" presId="urn:microsoft.com/office/officeart/2005/8/layout/list1"/>
    <dgm:cxn modelId="{93ACE466-7C5C-4F2A-A229-AC8FD9F05AE1}" type="presParOf" srcId="{4219B865-8C0C-4BAC-AB1A-D524F99B182D}" destId="{66AEBB34-EEBB-441F-B32C-93E89E97ADFC}" srcOrd="2" destOrd="0" presId="urn:microsoft.com/office/officeart/2005/8/layout/list1"/>
    <dgm:cxn modelId="{B87FB566-FE94-4EAD-80DF-1EF4754543B6}" type="presParOf" srcId="{4219B865-8C0C-4BAC-AB1A-D524F99B182D}" destId="{A1226456-0540-4594-A6BF-6F3650C7459B}" srcOrd="3" destOrd="0" presId="urn:microsoft.com/office/officeart/2005/8/layout/list1"/>
    <dgm:cxn modelId="{261A1B26-D798-4EC6-B9AC-179A5F74EB12}" type="presParOf" srcId="{4219B865-8C0C-4BAC-AB1A-D524F99B182D}" destId="{00DAFB1C-11CD-4AE0-B5D9-DDA43B8B5BF0}" srcOrd="4" destOrd="0" presId="urn:microsoft.com/office/officeart/2005/8/layout/list1"/>
    <dgm:cxn modelId="{6E9D8A49-3EC3-4339-A89B-E41CFC3E8834}" type="presParOf" srcId="{00DAFB1C-11CD-4AE0-B5D9-DDA43B8B5BF0}" destId="{6002C1A2-AECF-4A79-B289-A8B6093E97D9}" srcOrd="0" destOrd="0" presId="urn:microsoft.com/office/officeart/2005/8/layout/list1"/>
    <dgm:cxn modelId="{7B965D9D-39C4-4E4F-9B19-566A8CE71E97}" type="presParOf" srcId="{00DAFB1C-11CD-4AE0-B5D9-DDA43B8B5BF0}" destId="{86565540-4A48-4799-B31E-E62938F6946D}" srcOrd="1" destOrd="0" presId="urn:microsoft.com/office/officeart/2005/8/layout/list1"/>
    <dgm:cxn modelId="{A713895D-907E-40A1-8761-04E2C29F2D87}" type="presParOf" srcId="{4219B865-8C0C-4BAC-AB1A-D524F99B182D}" destId="{33F0EE48-2629-4752-858A-10388210A983}" srcOrd="5" destOrd="0" presId="urn:microsoft.com/office/officeart/2005/8/layout/list1"/>
    <dgm:cxn modelId="{86135D18-4A93-40F1-B256-A743C31A8D91}" type="presParOf" srcId="{4219B865-8C0C-4BAC-AB1A-D524F99B182D}" destId="{2ED57191-128E-4DB9-AC53-8E8A40DDB7CF}" srcOrd="6" destOrd="0" presId="urn:microsoft.com/office/officeart/2005/8/layout/list1"/>
    <dgm:cxn modelId="{1BE07C16-B4FC-491F-B39D-142542E974B0}" type="presParOf" srcId="{4219B865-8C0C-4BAC-AB1A-D524F99B182D}" destId="{1B68EDE5-77C5-457C-AB1F-14B0975F6896}" srcOrd="7" destOrd="0" presId="urn:microsoft.com/office/officeart/2005/8/layout/list1"/>
    <dgm:cxn modelId="{7911BC1B-1DD8-4A16-8D54-127604248065}" type="presParOf" srcId="{4219B865-8C0C-4BAC-AB1A-D524F99B182D}" destId="{3ADB5836-C1CF-4CC7-A411-622FB855BAF7}" srcOrd="8" destOrd="0" presId="urn:microsoft.com/office/officeart/2005/8/layout/list1"/>
    <dgm:cxn modelId="{50F08217-844F-453B-8252-D7FEE14BC945}" type="presParOf" srcId="{3ADB5836-C1CF-4CC7-A411-622FB855BAF7}" destId="{4A14CB6A-BD8E-4357-94E0-860F739F97E8}" srcOrd="0" destOrd="0" presId="urn:microsoft.com/office/officeart/2005/8/layout/list1"/>
    <dgm:cxn modelId="{59D4ABBD-F766-4D44-83C3-5F71F6572EA7}" type="presParOf" srcId="{3ADB5836-C1CF-4CC7-A411-622FB855BAF7}" destId="{12AC240D-BF8B-46AF-BB70-B9FC71492149}" srcOrd="1" destOrd="0" presId="urn:microsoft.com/office/officeart/2005/8/layout/list1"/>
    <dgm:cxn modelId="{9EE20435-8516-47C4-AEE5-42AE9F233EE3}" type="presParOf" srcId="{4219B865-8C0C-4BAC-AB1A-D524F99B182D}" destId="{88433D40-A965-4CBF-A267-7B4C9BF0E33C}" srcOrd="9" destOrd="0" presId="urn:microsoft.com/office/officeart/2005/8/layout/list1"/>
    <dgm:cxn modelId="{BE775FBF-7923-42D4-B503-A67F6D16B4C9}" type="presParOf" srcId="{4219B865-8C0C-4BAC-AB1A-D524F99B182D}" destId="{CFB098A1-D707-4A83-9D5A-CEFD7D575690}" srcOrd="10" destOrd="0" presId="urn:microsoft.com/office/officeart/2005/8/layout/list1"/>
    <dgm:cxn modelId="{06368FE0-8835-4288-8307-81AC62914985}" type="presParOf" srcId="{4219B865-8C0C-4BAC-AB1A-D524F99B182D}" destId="{998F91F4-C1E0-4E67-821D-B7AFFE84D051}" srcOrd="11" destOrd="0" presId="urn:microsoft.com/office/officeart/2005/8/layout/list1"/>
    <dgm:cxn modelId="{68765E95-908F-4BDD-98A5-D9557A148EDC}" type="presParOf" srcId="{4219B865-8C0C-4BAC-AB1A-D524F99B182D}" destId="{8FC72481-EFFD-4886-8006-D79F371F9CB2}" srcOrd="12" destOrd="0" presId="urn:microsoft.com/office/officeart/2005/8/layout/list1"/>
    <dgm:cxn modelId="{01BFE9E2-0757-499E-8E22-683336BD9B53}" type="presParOf" srcId="{8FC72481-EFFD-4886-8006-D79F371F9CB2}" destId="{E82A8458-7B73-4172-B699-472E5AA8F7A0}" srcOrd="0" destOrd="0" presId="urn:microsoft.com/office/officeart/2005/8/layout/list1"/>
    <dgm:cxn modelId="{66EC3312-9E1B-4D3F-9565-EC1186AB3F0B}" type="presParOf" srcId="{8FC72481-EFFD-4886-8006-D79F371F9CB2}" destId="{EA8E94F0-2AEC-4023-A4F3-C357ECB23105}" srcOrd="1" destOrd="0" presId="urn:microsoft.com/office/officeart/2005/8/layout/list1"/>
    <dgm:cxn modelId="{6A7A4BFB-C523-49D2-BB9D-9153CE1CC8CF}" type="presParOf" srcId="{4219B865-8C0C-4BAC-AB1A-D524F99B182D}" destId="{C7186934-1855-4961-927B-34D701933454}" srcOrd="13" destOrd="0" presId="urn:microsoft.com/office/officeart/2005/8/layout/list1"/>
    <dgm:cxn modelId="{94DBF67C-B932-469C-BC7E-D9FF1C69FFC5}" type="presParOf" srcId="{4219B865-8C0C-4BAC-AB1A-D524F99B182D}" destId="{96679B08-136F-4DC1-AE35-92D3347E9F1B}" srcOrd="14" destOrd="0" presId="urn:microsoft.com/office/officeart/2005/8/layout/list1"/>
    <dgm:cxn modelId="{B3847D6C-0ABB-4150-B6AE-06172C87B446}" type="presParOf" srcId="{4219B865-8C0C-4BAC-AB1A-D524F99B182D}" destId="{3532D63F-D56A-4274-B17A-EA897737DC1A}" srcOrd="15" destOrd="0" presId="urn:microsoft.com/office/officeart/2005/8/layout/list1"/>
    <dgm:cxn modelId="{1730C2D0-D745-4482-BC56-E381BC76C2DF}" type="presParOf" srcId="{4219B865-8C0C-4BAC-AB1A-D524F99B182D}" destId="{5499F31A-F544-498A-82FC-F127D16A9580}" srcOrd="16" destOrd="0" presId="urn:microsoft.com/office/officeart/2005/8/layout/list1"/>
    <dgm:cxn modelId="{CDB21D40-7422-44BA-89D3-41EF1C341491}" type="presParOf" srcId="{5499F31A-F544-498A-82FC-F127D16A9580}" destId="{C68A51D1-C02B-48E3-8E66-30BE0303C4EE}" srcOrd="0" destOrd="0" presId="urn:microsoft.com/office/officeart/2005/8/layout/list1"/>
    <dgm:cxn modelId="{E93DC0B6-509C-4FCC-BFBB-28FD8D8C31B8}" type="presParOf" srcId="{5499F31A-F544-498A-82FC-F127D16A9580}" destId="{EA321329-2796-4575-943D-73A6563014A6}" srcOrd="1" destOrd="0" presId="urn:microsoft.com/office/officeart/2005/8/layout/list1"/>
    <dgm:cxn modelId="{8552ABC4-0CEB-42BB-B9AD-3F829EC21726}" type="presParOf" srcId="{4219B865-8C0C-4BAC-AB1A-D524F99B182D}" destId="{FB7EA692-E87B-4E3B-A564-5F27C86DB3D2}" srcOrd="17" destOrd="0" presId="urn:microsoft.com/office/officeart/2005/8/layout/list1"/>
    <dgm:cxn modelId="{484030C6-32DA-4E52-B1D7-E68676608FFA}" type="presParOf" srcId="{4219B865-8C0C-4BAC-AB1A-D524F99B182D}" destId="{C91A584B-1FEC-4BA0-8981-55904386E3E2}" srcOrd="18" destOrd="0" presId="urn:microsoft.com/office/officeart/2005/8/layout/list1"/>
    <dgm:cxn modelId="{0A5AF1E6-22EB-4DE8-A4DF-CDBBCB7F24E6}" type="presParOf" srcId="{4219B865-8C0C-4BAC-AB1A-D524F99B182D}" destId="{DDFD6A61-688B-4FDA-A3EE-DA8974E44A00}" srcOrd="19" destOrd="0" presId="urn:microsoft.com/office/officeart/2005/8/layout/list1"/>
    <dgm:cxn modelId="{55FB0D2E-2EF8-48AE-8F7F-2AE789CDE2AE}" type="presParOf" srcId="{4219B865-8C0C-4BAC-AB1A-D524F99B182D}" destId="{2534CC50-470F-4BE5-80B1-92D0C4EC9A92}" srcOrd="20" destOrd="0" presId="urn:microsoft.com/office/officeart/2005/8/layout/list1"/>
    <dgm:cxn modelId="{EF4C0496-ED4F-442B-9E8F-5E9A66EBBC16}" type="presParOf" srcId="{2534CC50-470F-4BE5-80B1-92D0C4EC9A92}" destId="{C74AA55D-3DFB-41BC-88E8-AE8FEEB1617F}" srcOrd="0" destOrd="0" presId="urn:microsoft.com/office/officeart/2005/8/layout/list1"/>
    <dgm:cxn modelId="{AFCB904C-E40D-4B4A-A7E1-72F36857A039}" type="presParOf" srcId="{2534CC50-470F-4BE5-80B1-92D0C4EC9A92}" destId="{300E0A85-E19C-4F19-ACD5-F6E1898EEDC4}" srcOrd="1" destOrd="0" presId="urn:microsoft.com/office/officeart/2005/8/layout/list1"/>
    <dgm:cxn modelId="{91CBB585-2386-4F43-A297-7EFA0E318332}" type="presParOf" srcId="{4219B865-8C0C-4BAC-AB1A-D524F99B182D}" destId="{49522337-C110-44CB-8352-3AD583A38471}" srcOrd="21" destOrd="0" presId="urn:microsoft.com/office/officeart/2005/8/layout/list1"/>
    <dgm:cxn modelId="{C9511BD8-D2A5-47E8-AD01-3AB9B85EC568}" type="presParOf" srcId="{4219B865-8C0C-4BAC-AB1A-D524F99B182D}" destId="{11378778-DF64-43A7-B32E-92C5CD518D2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GREEN SHEET NOT SIGNED BY NURSE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MATH ERROR</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NO DISCREPANCY</a:t>
          </a:r>
          <a:endParaRPr lang="en-US" sz="2800" dirty="0"/>
        </a:p>
      </dgm:t>
      <dgm:extLst>
        <a:ext uri="{E40237B7-FDA0-4F09-8148-C483321AD2D9}">
          <dgm14:cNvPr xmlns:dgm14="http://schemas.microsoft.com/office/drawing/2010/diagram" id="0" name="" descr="blue boxes showing menu options"/>
        </a:ext>
      </dgm:extLs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7D07190D-B981-4B6A-A0C2-9B67E39DE6C6}">
      <dgm:prSet phldrT="[Text]" custT="1"/>
      <dgm:spPr>
        <a:solidFill>
          <a:srgbClr val="2F6BB3"/>
        </a:solidFill>
      </dgm:spPr>
      <dgm:t>
        <a:bodyPr/>
        <a:lstStyle/>
        <a:p>
          <a:r>
            <a:rPr lang="en-US" sz="2800" dirty="0" smtClean="0"/>
            <a:t>OTHER- REFERRED TO PHARMACY SUPERVISOR</a:t>
          </a:r>
          <a:endParaRPr lang="en-US" sz="2800" dirty="0"/>
        </a:p>
      </dgm:t>
    </dgm:pt>
    <dgm:pt modelId="{EFA3B7A2-E9DD-47B2-9F7A-73D7B197E601}" type="parTrans" cxnId="{42124E96-A94F-4B65-930F-1BFB7D998E6C}">
      <dgm:prSet/>
      <dgm:spPr/>
      <dgm:t>
        <a:bodyPr/>
        <a:lstStyle/>
        <a:p>
          <a:endParaRPr lang="en-US"/>
        </a:p>
      </dgm:t>
    </dgm:pt>
    <dgm:pt modelId="{09A9B259-F309-41A9-9B06-2586792F9BAB}" type="sibTrans" cxnId="{42124E96-A94F-4B65-930F-1BFB7D998E6C}">
      <dgm:prSet/>
      <dgm:spPr/>
      <dgm:t>
        <a:bodyPr/>
        <a:lstStyle/>
        <a:p>
          <a:endParaRPr lang="en-US"/>
        </a:p>
      </dgm:t>
    </dgm:pt>
    <dgm:pt modelId="{DABEA94D-3EEB-43E1-9353-800F812D0ED6}">
      <dgm:prSet phldrT="[Text]" custT="1"/>
      <dgm:spPr>
        <a:solidFill>
          <a:srgbClr val="2F6BB3"/>
        </a:solidFill>
      </dgm:spPr>
      <dgm:t>
        <a:bodyPr/>
        <a:lstStyle/>
        <a:p>
          <a:r>
            <a:rPr lang="en-US" sz="2800" dirty="0" smtClean="0"/>
            <a:t>RETURNED TO STOCK</a:t>
          </a:r>
          <a:endParaRPr lang="en-US" sz="2800" dirty="0"/>
        </a:p>
      </dgm:t>
    </dgm:pt>
    <dgm:pt modelId="{41F1C4A2-FA2F-40C6-993A-AC5557AE1C6B}" type="parTrans" cxnId="{B520C8CA-7DB6-4E43-BD26-CB605B7316CB}">
      <dgm:prSet/>
      <dgm:spPr/>
      <dgm:t>
        <a:bodyPr/>
        <a:lstStyle/>
        <a:p>
          <a:endParaRPr lang="en-US"/>
        </a:p>
      </dgm:t>
    </dgm:pt>
    <dgm:pt modelId="{7B88494D-763A-4220-B2F2-050F0CC16BD9}" type="sibTrans" cxnId="{B520C8CA-7DB6-4E43-BD26-CB605B7316CB}">
      <dgm:prSet/>
      <dgm:spPr/>
      <dgm:t>
        <a:bodyPr/>
        <a:lstStyle/>
        <a:p>
          <a:endParaRPr lang="en-US"/>
        </a:p>
      </dgm:t>
    </dgm:pt>
    <dgm:pt modelId="{30726B7E-8C17-441B-9681-56A7274C33A8}">
      <dgm:prSet phldrT="[Text]" custT="1"/>
      <dgm:spPr>
        <a:solidFill>
          <a:srgbClr val="2F6BB3"/>
        </a:solidFill>
      </dgm:spPr>
      <dgm:t>
        <a:bodyPr/>
        <a:lstStyle/>
        <a:p>
          <a:r>
            <a:rPr lang="en-US" sz="2800" dirty="0" smtClean="0"/>
            <a:t>TURN IN FOR DESTRUCTION</a:t>
          </a:r>
          <a:endParaRPr lang="en-US" sz="2800" dirty="0"/>
        </a:p>
      </dgm:t>
    </dgm:pt>
    <dgm:pt modelId="{1A282759-8813-4D34-BBE2-BE8FD2379DED}" type="parTrans" cxnId="{257153FB-5A2F-4F4C-85D0-5451751E86F9}">
      <dgm:prSet/>
      <dgm:spPr/>
      <dgm:t>
        <a:bodyPr/>
        <a:lstStyle/>
        <a:p>
          <a:endParaRPr lang="en-US"/>
        </a:p>
      </dgm:t>
    </dgm:pt>
    <dgm:pt modelId="{6598DD71-F434-4F5A-990D-13438AD7DCF0}" type="sibTrans" cxnId="{257153FB-5A2F-4F4C-85D0-5451751E86F9}">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6"/>
      <dgm:spPr/>
      <dgm:t>
        <a:bodyPr/>
        <a:lstStyle/>
        <a:p>
          <a:endParaRPr lang="en-US"/>
        </a:p>
      </dgm:t>
    </dgm:pt>
    <dgm:pt modelId="{9B3E1107-31D0-4DE6-B34F-CF219AED4BC6}" type="pres">
      <dgm:prSet presAssocID="{97C2F6E5-7219-4B72-B3DD-27BEE4C64CD3}" presName="parentText" presStyleLbl="node1" presStyleIdx="0" presStyleCnt="6" custScaleX="135814">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6">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6"/>
      <dgm:spPr/>
      <dgm:t>
        <a:bodyPr/>
        <a:lstStyle/>
        <a:p>
          <a:endParaRPr lang="en-US"/>
        </a:p>
      </dgm:t>
    </dgm:pt>
    <dgm:pt modelId="{86565540-4A48-4799-B31E-E62938F6946D}" type="pres">
      <dgm:prSet presAssocID="{F9C27971-CDE9-4755-8105-4A36A2B0B737}" presName="parentText" presStyleLbl="node1" presStyleIdx="1" presStyleCnt="6" custScaleX="136664">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6">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6"/>
      <dgm:spPr/>
      <dgm:t>
        <a:bodyPr/>
        <a:lstStyle/>
        <a:p>
          <a:endParaRPr lang="en-US"/>
        </a:p>
      </dgm:t>
    </dgm:pt>
    <dgm:pt modelId="{12AC240D-BF8B-46AF-BB70-B9FC71492149}" type="pres">
      <dgm:prSet presAssocID="{A7E2386E-5969-4E00-B328-B07383DAB2DF}" presName="parentText" presStyleLbl="node1" presStyleIdx="2" presStyleCnt="6" custScaleX="137203">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6">
        <dgm:presLayoutVars>
          <dgm:bulletEnabled val="1"/>
        </dgm:presLayoutVars>
      </dgm:prSet>
      <dgm:spPr/>
    </dgm:pt>
    <dgm:pt modelId="{998F91F4-C1E0-4E67-821D-B7AFFE84D051}" type="pres">
      <dgm:prSet presAssocID="{76A84D8F-3632-40E1-A84F-F3113989546A}" presName="spaceBetweenRectangles" presStyleCnt="0"/>
      <dgm:spPr/>
    </dgm:pt>
    <dgm:pt modelId="{8FC72481-EFFD-4886-8006-D79F371F9CB2}" type="pres">
      <dgm:prSet presAssocID="{7D07190D-B981-4B6A-A0C2-9B67E39DE6C6}" presName="parentLin" presStyleCnt="0"/>
      <dgm:spPr/>
    </dgm:pt>
    <dgm:pt modelId="{E82A8458-7B73-4172-B699-472E5AA8F7A0}" type="pres">
      <dgm:prSet presAssocID="{7D07190D-B981-4B6A-A0C2-9B67E39DE6C6}" presName="parentLeftMargin" presStyleLbl="node1" presStyleIdx="2" presStyleCnt="6"/>
      <dgm:spPr/>
      <dgm:t>
        <a:bodyPr/>
        <a:lstStyle/>
        <a:p>
          <a:endParaRPr lang="en-US"/>
        </a:p>
      </dgm:t>
    </dgm:pt>
    <dgm:pt modelId="{EA8E94F0-2AEC-4023-A4F3-C357ECB23105}" type="pres">
      <dgm:prSet presAssocID="{7D07190D-B981-4B6A-A0C2-9B67E39DE6C6}" presName="parentText" presStyleLbl="node1" presStyleIdx="3" presStyleCnt="6" custScaleX="136116">
        <dgm:presLayoutVars>
          <dgm:chMax val="0"/>
          <dgm:bulletEnabled val="1"/>
        </dgm:presLayoutVars>
      </dgm:prSet>
      <dgm:spPr/>
      <dgm:t>
        <a:bodyPr/>
        <a:lstStyle/>
        <a:p>
          <a:endParaRPr lang="en-US"/>
        </a:p>
      </dgm:t>
    </dgm:pt>
    <dgm:pt modelId="{C7186934-1855-4961-927B-34D701933454}" type="pres">
      <dgm:prSet presAssocID="{7D07190D-B981-4B6A-A0C2-9B67E39DE6C6}" presName="negativeSpace" presStyleCnt="0"/>
      <dgm:spPr/>
    </dgm:pt>
    <dgm:pt modelId="{96679B08-136F-4DC1-AE35-92D3347E9F1B}" type="pres">
      <dgm:prSet presAssocID="{7D07190D-B981-4B6A-A0C2-9B67E39DE6C6}" presName="childText" presStyleLbl="conFgAcc1" presStyleIdx="3" presStyleCnt="6">
        <dgm:presLayoutVars>
          <dgm:bulletEnabled val="1"/>
        </dgm:presLayoutVars>
      </dgm:prSet>
      <dgm:spPr/>
    </dgm:pt>
    <dgm:pt modelId="{3532D63F-D56A-4274-B17A-EA897737DC1A}" type="pres">
      <dgm:prSet presAssocID="{09A9B259-F309-41A9-9B06-2586792F9BAB}" presName="spaceBetweenRectangles" presStyleCnt="0"/>
      <dgm:spPr/>
    </dgm:pt>
    <dgm:pt modelId="{5499F31A-F544-498A-82FC-F127D16A9580}" type="pres">
      <dgm:prSet presAssocID="{DABEA94D-3EEB-43E1-9353-800F812D0ED6}" presName="parentLin" presStyleCnt="0"/>
      <dgm:spPr/>
    </dgm:pt>
    <dgm:pt modelId="{C68A51D1-C02B-48E3-8E66-30BE0303C4EE}" type="pres">
      <dgm:prSet presAssocID="{DABEA94D-3EEB-43E1-9353-800F812D0ED6}" presName="parentLeftMargin" presStyleLbl="node1" presStyleIdx="3" presStyleCnt="6"/>
      <dgm:spPr/>
      <dgm:t>
        <a:bodyPr/>
        <a:lstStyle/>
        <a:p>
          <a:endParaRPr lang="en-US"/>
        </a:p>
      </dgm:t>
    </dgm:pt>
    <dgm:pt modelId="{EA321329-2796-4575-943D-73A6563014A6}" type="pres">
      <dgm:prSet presAssocID="{DABEA94D-3EEB-43E1-9353-800F812D0ED6}" presName="parentText" presStyleLbl="node1" presStyleIdx="4" presStyleCnt="6" custScaleX="137022">
        <dgm:presLayoutVars>
          <dgm:chMax val="0"/>
          <dgm:bulletEnabled val="1"/>
        </dgm:presLayoutVars>
      </dgm:prSet>
      <dgm:spPr/>
      <dgm:t>
        <a:bodyPr/>
        <a:lstStyle/>
        <a:p>
          <a:endParaRPr lang="en-US"/>
        </a:p>
      </dgm:t>
    </dgm:pt>
    <dgm:pt modelId="{FB7EA692-E87B-4E3B-A564-5F27C86DB3D2}" type="pres">
      <dgm:prSet presAssocID="{DABEA94D-3EEB-43E1-9353-800F812D0ED6}" presName="negativeSpace" presStyleCnt="0"/>
      <dgm:spPr/>
    </dgm:pt>
    <dgm:pt modelId="{C91A584B-1FEC-4BA0-8981-55904386E3E2}" type="pres">
      <dgm:prSet presAssocID="{DABEA94D-3EEB-43E1-9353-800F812D0ED6}" presName="childText" presStyleLbl="conFgAcc1" presStyleIdx="4" presStyleCnt="6">
        <dgm:presLayoutVars>
          <dgm:bulletEnabled val="1"/>
        </dgm:presLayoutVars>
      </dgm:prSet>
      <dgm:spPr/>
    </dgm:pt>
    <dgm:pt modelId="{DDFD6A61-688B-4FDA-A3EE-DA8974E44A00}" type="pres">
      <dgm:prSet presAssocID="{7B88494D-763A-4220-B2F2-050F0CC16BD9}" presName="spaceBetweenRectangles" presStyleCnt="0"/>
      <dgm:spPr/>
    </dgm:pt>
    <dgm:pt modelId="{2534CC50-470F-4BE5-80B1-92D0C4EC9A92}" type="pres">
      <dgm:prSet presAssocID="{30726B7E-8C17-441B-9681-56A7274C33A8}" presName="parentLin" presStyleCnt="0"/>
      <dgm:spPr/>
    </dgm:pt>
    <dgm:pt modelId="{C74AA55D-3DFB-41BC-88E8-AE8FEEB1617F}" type="pres">
      <dgm:prSet presAssocID="{30726B7E-8C17-441B-9681-56A7274C33A8}" presName="parentLeftMargin" presStyleLbl="node1" presStyleIdx="4" presStyleCnt="6"/>
      <dgm:spPr/>
      <dgm:t>
        <a:bodyPr/>
        <a:lstStyle/>
        <a:p>
          <a:endParaRPr lang="en-US"/>
        </a:p>
      </dgm:t>
    </dgm:pt>
    <dgm:pt modelId="{300E0A85-E19C-4F19-ACD5-F6E1898EEDC4}" type="pres">
      <dgm:prSet presAssocID="{30726B7E-8C17-441B-9681-56A7274C33A8}" presName="parentText" presStyleLbl="node1" presStyleIdx="5" presStyleCnt="6" custScaleX="139612">
        <dgm:presLayoutVars>
          <dgm:chMax val="0"/>
          <dgm:bulletEnabled val="1"/>
        </dgm:presLayoutVars>
      </dgm:prSet>
      <dgm:spPr/>
      <dgm:t>
        <a:bodyPr/>
        <a:lstStyle/>
        <a:p>
          <a:endParaRPr lang="en-US"/>
        </a:p>
      </dgm:t>
    </dgm:pt>
    <dgm:pt modelId="{49522337-C110-44CB-8352-3AD583A38471}" type="pres">
      <dgm:prSet presAssocID="{30726B7E-8C17-441B-9681-56A7274C33A8}" presName="negativeSpace" presStyleCnt="0"/>
      <dgm:spPr/>
    </dgm:pt>
    <dgm:pt modelId="{11378778-DF64-43A7-B32E-92C5CD518D22}" type="pres">
      <dgm:prSet presAssocID="{30726B7E-8C17-441B-9681-56A7274C33A8}" presName="childText" presStyleLbl="conFgAcc1" presStyleIdx="5" presStyleCnt="6">
        <dgm:presLayoutVars>
          <dgm:bulletEnabled val="1"/>
        </dgm:presLayoutVars>
      </dgm:prSet>
      <dgm:spPr/>
    </dgm:pt>
  </dgm:ptLst>
  <dgm:cxnLst>
    <dgm:cxn modelId="{C83BC351-2A56-4949-8DA7-4ABBF7F9C791}" type="presOf" srcId="{DABEA94D-3EEB-43E1-9353-800F812D0ED6}" destId="{C68A51D1-C02B-48E3-8E66-30BE0303C4EE}" srcOrd="0" destOrd="0" presId="urn:microsoft.com/office/officeart/2005/8/layout/list1"/>
    <dgm:cxn modelId="{229D7757-64AC-497B-9324-53F91D1C0B6B}" type="presOf" srcId="{A7E2386E-5969-4E00-B328-B07383DAB2DF}" destId="{12AC240D-BF8B-46AF-BB70-B9FC71492149}" srcOrd="1" destOrd="0" presId="urn:microsoft.com/office/officeart/2005/8/layout/list1"/>
    <dgm:cxn modelId="{47DA2849-5A90-4E89-A728-FE2ACF042475}" type="presOf" srcId="{F9C27971-CDE9-4755-8105-4A36A2B0B737}" destId="{86565540-4A48-4799-B31E-E62938F6946D}" srcOrd="1" destOrd="0" presId="urn:microsoft.com/office/officeart/2005/8/layout/list1"/>
    <dgm:cxn modelId="{42124E96-A94F-4B65-930F-1BFB7D998E6C}" srcId="{E85A807E-0F45-4316-A7B3-E13A056EC0F0}" destId="{7D07190D-B981-4B6A-A0C2-9B67E39DE6C6}" srcOrd="3" destOrd="0" parTransId="{EFA3B7A2-E9DD-47B2-9F7A-73D7B197E601}" sibTransId="{09A9B259-F309-41A9-9B06-2586792F9BAB}"/>
    <dgm:cxn modelId="{6A70AE1F-31B7-4726-9760-B8762DA15EDE}" type="presOf" srcId="{7D07190D-B981-4B6A-A0C2-9B67E39DE6C6}" destId="{EA8E94F0-2AEC-4023-A4F3-C357ECB23105}" srcOrd="1" destOrd="0" presId="urn:microsoft.com/office/officeart/2005/8/layout/list1"/>
    <dgm:cxn modelId="{5D7CAD29-08C9-441E-A512-1BEF89BBEFF4}" type="presOf" srcId="{97C2F6E5-7219-4B72-B3DD-27BEE4C64CD3}" destId="{D004DBC1-E2EE-4F8E-8E25-8328514F2DC6}"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BF0367D3-E62F-4D7B-97CF-B1BDF429D8E8}" type="presOf" srcId="{7D07190D-B981-4B6A-A0C2-9B67E39DE6C6}" destId="{E82A8458-7B73-4172-B699-472E5AA8F7A0}"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ECB1F0DB-D83D-4BD3-89CC-DA64A407E7CD}" type="presOf" srcId="{E85A807E-0F45-4316-A7B3-E13A056EC0F0}" destId="{4219B865-8C0C-4BAC-AB1A-D524F99B182D}" srcOrd="0" destOrd="0" presId="urn:microsoft.com/office/officeart/2005/8/layout/list1"/>
    <dgm:cxn modelId="{EA6506A4-3AF0-4D44-AE1E-F14A29AE5C89}" type="presOf" srcId="{A7E2386E-5969-4E00-B328-B07383DAB2DF}" destId="{4A14CB6A-BD8E-4357-94E0-860F739F97E8}" srcOrd="0" destOrd="0" presId="urn:microsoft.com/office/officeart/2005/8/layout/list1"/>
    <dgm:cxn modelId="{554512F0-995E-4D83-A00E-CB4C27D4AB26}" type="presOf" srcId="{30726B7E-8C17-441B-9681-56A7274C33A8}" destId="{300E0A85-E19C-4F19-ACD5-F6E1898EEDC4}" srcOrd="1" destOrd="0" presId="urn:microsoft.com/office/officeart/2005/8/layout/list1"/>
    <dgm:cxn modelId="{B520C8CA-7DB6-4E43-BD26-CB605B7316CB}" srcId="{E85A807E-0F45-4316-A7B3-E13A056EC0F0}" destId="{DABEA94D-3EEB-43E1-9353-800F812D0ED6}" srcOrd="4" destOrd="0" parTransId="{41F1C4A2-FA2F-40C6-993A-AC5557AE1C6B}" sibTransId="{7B88494D-763A-4220-B2F2-050F0CC16BD9}"/>
    <dgm:cxn modelId="{96144434-7AD8-4225-9178-8134804D534D}" srcId="{E85A807E-0F45-4316-A7B3-E13A056EC0F0}" destId="{97C2F6E5-7219-4B72-B3DD-27BEE4C64CD3}" srcOrd="0" destOrd="0" parTransId="{29F8C23A-7351-4CB5-A60F-B00C43CE788C}" sibTransId="{F0D5519B-455A-49F7-A18C-BFB6AAC2FF43}"/>
    <dgm:cxn modelId="{8C2A4B88-CD05-4433-9C43-DB21EE0B2F9D}" type="presOf" srcId="{DABEA94D-3EEB-43E1-9353-800F812D0ED6}" destId="{EA321329-2796-4575-943D-73A6563014A6}" srcOrd="1" destOrd="0" presId="urn:microsoft.com/office/officeart/2005/8/layout/list1"/>
    <dgm:cxn modelId="{2F2BF769-CC8B-4BD7-B54A-1357BA846CD3}" type="presOf" srcId="{30726B7E-8C17-441B-9681-56A7274C33A8}" destId="{C74AA55D-3DFB-41BC-88E8-AE8FEEB1617F}" srcOrd="0" destOrd="0" presId="urn:microsoft.com/office/officeart/2005/8/layout/list1"/>
    <dgm:cxn modelId="{55550A5C-5292-4F40-91BA-E0B0B733C619}" type="presOf" srcId="{97C2F6E5-7219-4B72-B3DD-27BEE4C64CD3}" destId="{9B3E1107-31D0-4DE6-B34F-CF219AED4BC6}" srcOrd="1" destOrd="0" presId="urn:microsoft.com/office/officeart/2005/8/layout/list1"/>
    <dgm:cxn modelId="{257153FB-5A2F-4F4C-85D0-5451751E86F9}" srcId="{E85A807E-0F45-4316-A7B3-E13A056EC0F0}" destId="{30726B7E-8C17-441B-9681-56A7274C33A8}" srcOrd="5" destOrd="0" parTransId="{1A282759-8813-4D34-BBE2-BE8FD2379DED}" sibTransId="{6598DD71-F434-4F5A-990D-13438AD7DCF0}"/>
    <dgm:cxn modelId="{56FCE4DE-DF49-4547-9C20-A01773E6DCE7}" type="presOf" srcId="{F9C27971-CDE9-4755-8105-4A36A2B0B737}" destId="{6002C1A2-AECF-4A79-B289-A8B6093E97D9}" srcOrd="0" destOrd="0" presId="urn:microsoft.com/office/officeart/2005/8/layout/list1"/>
    <dgm:cxn modelId="{664A0BF1-A021-4BC4-972F-A5E77D131104}" type="presParOf" srcId="{4219B865-8C0C-4BAC-AB1A-D524F99B182D}" destId="{202F5C5C-74FE-4AF9-A43D-014D5211C032}" srcOrd="0" destOrd="0" presId="urn:microsoft.com/office/officeart/2005/8/layout/list1"/>
    <dgm:cxn modelId="{9B901531-F426-433F-AF51-3B9A12897385}" type="presParOf" srcId="{202F5C5C-74FE-4AF9-A43D-014D5211C032}" destId="{D004DBC1-E2EE-4F8E-8E25-8328514F2DC6}" srcOrd="0" destOrd="0" presId="urn:microsoft.com/office/officeart/2005/8/layout/list1"/>
    <dgm:cxn modelId="{74837998-4E4F-4DF6-9D1F-1FE4BA4C0ECE}" type="presParOf" srcId="{202F5C5C-74FE-4AF9-A43D-014D5211C032}" destId="{9B3E1107-31D0-4DE6-B34F-CF219AED4BC6}" srcOrd="1" destOrd="0" presId="urn:microsoft.com/office/officeart/2005/8/layout/list1"/>
    <dgm:cxn modelId="{F5A7D9CE-9BC9-4BC5-BEE4-BB9624078D0F}" type="presParOf" srcId="{4219B865-8C0C-4BAC-AB1A-D524F99B182D}" destId="{4D99710D-A6E7-493D-9C52-695C6307E7D4}" srcOrd="1" destOrd="0" presId="urn:microsoft.com/office/officeart/2005/8/layout/list1"/>
    <dgm:cxn modelId="{1BE81EAA-6B5C-44F2-9141-291A4AFA4351}" type="presParOf" srcId="{4219B865-8C0C-4BAC-AB1A-D524F99B182D}" destId="{66AEBB34-EEBB-441F-B32C-93E89E97ADFC}" srcOrd="2" destOrd="0" presId="urn:microsoft.com/office/officeart/2005/8/layout/list1"/>
    <dgm:cxn modelId="{AEEDA041-527E-477A-902B-8924E79CDB04}" type="presParOf" srcId="{4219B865-8C0C-4BAC-AB1A-D524F99B182D}" destId="{A1226456-0540-4594-A6BF-6F3650C7459B}" srcOrd="3" destOrd="0" presId="urn:microsoft.com/office/officeart/2005/8/layout/list1"/>
    <dgm:cxn modelId="{E6A47E93-3E6A-40C9-8CD3-D82B281CF152}" type="presParOf" srcId="{4219B865-8C0C-4BAC-AB1A-D524F99B182D}" destId="{00DAFB1C-11CD-4AE0-B5D9-DDA43B8B5BF0}" srcOrd="4" destOrd="0" presId="urn:microsoft.com/office/officeart/2005/8/layout/list1"/>
    <dgm:cxn modelId="{6C988AB8-043F-4E48-A1F0-DB8F2B25871B}" type="presParOf" srcId="{00DAFB1C-11CD-4AE0-B5D9-DDA43B8B5BF0}" destId="{6002C1A2-AECF-4A79-B289-A8B6093E97D9}" srcOrd="0" destOrd="0" presId="urn:microsoft.com/office/officeart/2005/8/layout/list1"/>
    <dgm:cxn modelId="{A3689F93-F4E5-42D5-8D65-B9FEDDA3B901}" type="presParOf" srcId="{00DAFB1C-11CD-4AE0-B5D9-DDA43B8B5BF0}" destId="{86565540-4A48-4799-B31E-E62938F6946D}" srcOrd="1" destOrd="0" presId="urn:microsoft.com/office/officeart/2005/8/layout/list1"/>
    <dgm:cxn modelId="{78AF53C2-9321-4292-8E1D-1480C24C3D58}" type="presParOf" srcId="{4219B865-8C0C-4BAC-AB1A-D524F99B182D}" destId="{33F0EE48-2629-4752-858A-10388210A983}" srcOrd="5" destOrd="0" presId="urn:microsoft.com/office/officeart/2005/8/layout/list1"/>
    <dgm:cxn modelId="{446221A9-8A7E-477B-84B9-DD37B66E0D0B}" type="presParOf" srcId="{4219B865-8C0C-4BAC-AB1A-D524F99B182D}" destId="{2ED57191-128E-4DB9-AC53-8E8A40DDB7CF}" srcOrd="6" destOrd="0" presId="urn:microsoft.com/office/officeart/2005/8/layout/list1"/>
    <dgm:cxn modelId="{681861F4-DBF4-4AE4-BDAB-B90447F294DF}" type="presParOf" srcId="{4219B865-8C0C-4BAC-AB1A-D524F99B182D}" destId="{1B68EDE5-77C5-457C-AB1F-14B0975F6896}" srcOrd="7" destOrd="0" presId="urn:microsoft.com/office/officeart/2005/8/layout/list1"/>
    <dgm:cxn modelId="{B11A0176-95E7-4641-A38A-F7A665C5D2E4}" type="presParOf" srcId="{4219B865-8C0C-4BAC-AB1A-D524F99B182D}" destId="{3ADB5836-C1CF-4CC7-A411-622FB855BAF7}" srcOrd="8" destOrd="0" presId="urn:microsoft.com/office/officeart/2005/8/layout/list1"/>
    <dgm:cxn modelId="{ADDB615C-2B1A-4403-966B-EF11B952F688}" type="presParOf" srcId="{3ADB5836-C1CF-4CC7-A411-622FB855BAF7}" destId="{4A14CB6A-BD8E-4357-94E0-860F739F97E8}" srcOrd="0" destOrd="0" presId="urn:microsoft.com/office/officeart/2005/8/layout/list1"/>
    <dgm:cxn modelId="{EA9B9C0F-4A03-4470-8344-0E1FA75DDF1D}" type="presParOf" srcId="{3ADB5836-C1CF-4CC7-A411-622FB855BAF7}" destId="{12AC240D-BF8B-46AF-BB70-B9FC71492149}" srcOrd="1" destOrd="0" presId="urn:microsoft.com/office/officeart/2005/8/layout/list1"/>
    <dgm:cxn modelId="{3DC9A712-B352-436D-8183-410AE68ADE9D}" type="presParOf" srcId="{4219B865-8C0C-4BAC-AB1A-D524F99B182D}" destId="{88433D40-A965-4CBF-A267-7B4C9BF0E33C}" srcOrd="9" destOrd="0" presId="urn:microsoft.com/office/officeart/2005/8/layout/list1"/>
    <dgm:cxn modelId="{1EDCF2F5-E447-4732-A75C-78000261DE8B}" type="presParOf" srcId="{4219B865-8C0C-4BAC-AB1A-D524F99B182D}" destId="{CFB098A1-D707-4A83-9D5A-CEFD7D575690}" srcOrd="10" destOrd="0" presId="urn:microsoft.com/office/officeart/2005/8/layout/list1"/>
    <dgm:cxn modelId="{4FC894F1-2207-49E6-89BB-0767D2EE3CCE}" type="presParOf" srcId="{4219B865-8C0C-4BAC-AB1A-D524F99B182D}" destId="{998F91F4-C1E0-4E67-821D-B7AFFE84D051}" srcOrd="11" destOrd="0" presId="urn:microsoft.com/office/officeart/2005/8/layout/list1"/>
    <dgm:cxn modelId="{3F509AB2-998F-4D1B-AF69-37CD05B599E1}" type="presParOf" srcId="{4219B865-8C0C-4BAC-AB1A-D524F99B182D}" destId="{8FC72481-EFFD-4886-8006-D79F371F9CB2}" srcOrd="12" destOrd="0" presId="urn:microsoft.com/office/officeart/2005/8/layout/list1"/>
    <dgm:cxn modelId="{3A0E5817-E011-42CA-B14D-87142ADDACF7}" type="presParOf" srcId="{8FC72481-EFFD-4886-8006-D79F371F9CB2}" destId="{E82A8458-7B73-4172-B699-472E5AA8F7A0}" srcOrd="0" destOrd="0" presId="urn:microsoft.com/office/officeart/2005/8/layout/list1"/>
    <dgm:cxn modelId="{2A272970-0DB3-40B6-9A24-B530AB849F72}" type="presParOf" srcId="{8FC72481-EFFD-4886-8006-D79F371F9CB2}" destId="{EA8E94F0-2AEC-4023-A4F3-C357ECB23105}" srcOrd="1" destOrd="0" presId="urn:microsoft.com/office/officeart/2005/8/layout/list1"/>
    <dgm:cxn modelId="{E845DB8C-D961-4EB4-A940-D9FDBFE11B34}" type="presParOf" srcId="{4219B865-8C0C-4BAC-AB1A-D524F99B182D}" destId="{C7186934-1855-4961-927B-34D701933454}" srcOrd="13" destOrd="0" presId="urn:microsoft.com/office/officeart/2005/8/layout/list1"/>
    <dgm:cxn modelId="{97DF9FE9-5C1E-4FAF-A45C-44EDD889B1CF}" type="presParOf" srcId="{4219B865-8C0C-4BAC-AB1A-D524F99B182D}" destId="{96679B08-136F-4DC1-AE35-92D3347E9F1B}" srcOrd="14" destOrd="0" presId="urn:microsoft.com/office/officeart/2005/8/layout/list1"/>
    <dgm:cxn modelId="{FB9837AC-1037-4A8B-87AD-1383B3EC186F}" type="presParOf" srcId="{4219B865-8C0C-4BAC-AB1A-D524F99B182D}" destId="{3532D63F-D56A-4274-B17A-EA897737DC1A}" srcOrd="15" destOrd="0" presId="urn:microsoft.com/office/officeart/2005/8/layout/list1"/>
    <dgm:cxn modelId="{F9ABAB86-2E37-4107-9BE9-87CE1504635D}" type="presParOf" srcId="{4219B865-8C0C-4BAC-AB1A-D524F99B182D}" destId="{5499F31A-F544-498A-82FC-F127D16A9580}" srcOrd="16" destOrd="0" presId="urn:microsoft.com/office/officeart/2005/8/layout/list1"/>
    <dgm:cxn modelId="{822D73D9-BAD4-478C-92DE-326F462FDDD9}" type="presParOf" srcId="{5499F31A-F544-498A-82FC-F127D16A9580}" destId="{C68A51D1-C02B-48E3-8E66-30BE0303C4EE}" srcOrd="0" destOrd="0" presId="urn:microsoft.com/office/officeart/2005/8/layout/list1"/>
    <dgm:cxn modelId="{4D98A621-DE58-439D-A370-C9D93DA719F2}" type="presParOf" srcId="{5499F31A-F544-498A-82FC-F127D16A9580}" destId="{EA321329-2796-4575-943D-73A6563014A6}" srcOrd="1" destOrd="0" presId="urn:microsoft.com/office/officeart/2005/8/layout/list1"/>
    <dgm:cxn modelId="{A89486FE-F595-4753-843B-3FD5D1168449}" type="presParOf" srcId="{4219B865-8C0C-4BAC-AB1A-D524F99B182D}" destId="{FB7EA692-E87B-4E3B-A564-5F27C86DB3D2}" srcOrd="17" destOrd="0" presId="urn:microsoft.com/office/officeart/2005/8/layout/list1"/>
    <dgm:cxn modelId="{BBB8DB6C-237D-4EB9-A5AA-C122E0CEFEDD}" type="presParOf" srcId="{4219B865-8C0C-4BAC-AB1A-D524F99B182D}" destId="{C91A584B-1FEC-4BA0-8981-55904386E3E2}" srcOrd="18" destOrd="0" presId="urn:microsoft.com/office/officeart/2005/8/layout/list1"/>
    <dgm:cxn modelId="{C17AB4CA-553D-4FD6-B6E9-CE241B1C704A}" type="presParOf" srcId="{4219B865-8C0C-4BAC-AB1A-D524F99B182D}" destId="{DDFD6A61-688B-4FDA-A3EE-DA8974E44A00}" srcOrd="19" destOrd="0" presId="urn:microsoft.com/office/officeart/2005/8/layout/list1"/>
    <dgm:cxn modelId="{B71153E7-58B0-4006-BFB6-2B15670C8D07}" type="presParOf" srcId="{4219B865-8C0C-4BAC-AB1A-D524F99B182D}" destId="{2534CC50-470F-4BE5-80B1-92D0C4EC9A92}" srcOrd="20" destOrd="0" presId="urn:microsoft.com/office/officeart/2005/8/layout/list1"/>
    <dgm:cxn modelId="{4D0B1784-3337-4FCA-B6FE-B291C87DE13F}" type="presParOf" srcId="{2534CC50-470F-4BE5-80B1-92D0C4EC9A92}" destId="{C74AA55D-3DFB-41BC-88E8-AE8FEEB1617F}" srcOrd="0" destOrd="0" presId="urn:microsoft.com/office/officeart/2005/8/layout/list1"/>
    <dgm:cxn modelId="{733544E4-6B18-4ED0-BE4F-82762904AB42}" type="presParOf" srcId="{2534CC50-470F-4BE5-80B1-92D0C4EC9A92}" destId="{300E0A85-E19C-4F19-ACD5-F6E1898EEDC4}" srcOrd="1" destOrd="0" presId="urn:microsoft.com/office/officeart/2005/8/layout/list1"/>
    <dgm:cxn modelId="{B4A37536-01CA-47C6-911E-2FF1B33EAA5C}" type="presParOf" srcId="{4219B865-8C0C-4BAC-AB1A-D524F99B182D}" destId="{49522337-C110-44CB-8352-3AD583A38471}" srcOrd="21" destOrd="0" presId="urn:microsoft.com/office/officeart/2005/8/layout/list1"/>
    <dgm:cxn modelId="{9A2FD104-4ACE-4302-A53E-AE9E7D6BCF5D}" type="presParOf" srcId="{4219B865-8C0C-4BAC-AB1A-D524F99B182D}" destId="{11378778-DF64-43A7-B32E-92C5CD518D2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GREEN SHEET NOT SIGNED BY NURSE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MATH ERROR</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NO DISCREPANCY</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7D07190D-B981-4B6A-A0C2-9B67E39DE6C6}">
      <dgm:prSet phldrT="[Text]" custT="1"/>
      <dgm:spPr>
        <a:solidFill>
          <a:srgbClr val="2F6BB3"/>
        </a:solidFill>
      </dgm:spPr>
      <dgm:t>
        <a:bodyPr/>
        <a:lstStyle/>
        <a:p>
          <a:r>
            <a:rPr lang="en-US" sz="2800" dirty="0" smtClean="0"/>
            <a:t>OTHER- REFERRED TO PHARMACY SUPERVISOR</a:t>
          </a:r>
          <a:endParaRPr lang="en-US" sz="2800" dirty="0"/>
        </a:p>
      </dgm:t>
    </dgm:pt>
    <dgm:pt modelId="{EFA3B7A2-E9DD-47B2-9F7A-73D7B197E601}" type="parTrans" cxnId="{42124E96-A94F-4B65-930F-1BFB7D998E6C}">
      <dgm:prSet/>
      <dgm:spPr/>
      <dgm:t>
        <a:bodyPr/>
        <a:lstStyle/>
        <a:p>
          <a:endParaRPr lang="en-US"/>
        </a:p>
      </dgm:t>
    </dgm:pt>
    <dgm:pt modelId="{09A9B259-F309-41A9-9B06-2586792F9BAB}" type="sibTrans" cxnId="{42124E96-A94F-4B65-930F-1BFB7D998E6C}">
      <dgm:prSet/>
      <dgm:spPr/>
      <dgm:t>
        <a:bodyPr/>
        <a:lstStyle/>
        <a:p>
          <a:endParaRPr lang="en-US"/>
        </a:p>
      </dgm:t>
    </dgm:pt>
    <dgm:pt modelId="{DABEA94D-3EEB-43E1-9353-800F812D0ED6}">
      <dgm:prSet phldrT="[Text]" custT="1"/>
      <dgm:spPr>
        <a:solidFill>
          <a:srgbClr val="2F6BB3"/>
        </a:solidFill>
      </dgm:spPr>
      <dgm:t>
        <a:bodyPr/>
        <a:lstStyle/>
        <a:p>
          <a:r>
            <a:rPr lang="en-US" sz="2800" dirty="0" smtClean="0"/>
            <a:t>RETURNED TO STOCK</a:t>
          </a:r>
          <a:endParaRPr lang="en-US" sz="2800" dirty="0"/>
        </a:p>
      </dgm:t>
    </dgm:pt>
    <dgm:pt modelId="{41F1C4A2-FA2F-40C6-993A-AC5557AE1C6B}" type="parTrans" cxnId="{B520C8CA-7DB6-4E43-BD26-CB605B7316CB}">
      <dgm:prSet/>
      <dgm:spPr/>
      <dgm:t>
        <a:bodyPr/>
        <a:lstStyle/>
        <a:p>
          <a:endParaRPr lang="en-US"/>
        </a:p>
      </dgm:t>
    </dgm:pt>
    <dgm:pt modelId="{7B88494D-763A-4220-B2F2-050F0CC16BD9}" type="sibTrans" cxnId="{B520C8CA-7DB6-4E43-BD26-CB605B7316CB}">
      <dgm:prSet/>
      <dgm:spPr/>
      <dgm:t>
        <a:bodyPr/>
        <a:lstStyle/>
        <a:p>
          <a:endParaRPr lang="en-US"/>
        </a:p>
      </dgm:t>
    </dgm:pt>
    <dgm:pt modelId="{30726B7E-8C17-441B-9681-56A7274C33A8}">
      <dgm:prSet phldrT="[Text]" custT="1"/>
      <dgm:spPr>
        <a:solidFill>
          <a:srgbClr val="2F6BB3"/>
        </a:solidFill>
      </dgm:spPr>
      <dgm:t>
        <a:bodyPr/>
        <a:lstStyle/>
        <a:p>
          <a:r>
            <a:rPr lang="en-US" sz="2800" dirty="0" smtClean="0"/>
            <a:t>TURN IN FOR DESTRUCTION</a:t>
          </a:r>
          <a:endParaRPr lang="en-US" sz="2800" dirty="0"/>
        </a:p>
      </dgm:t>
    </dgm:pt>
    <dgm:pt modelId="{1A282759-8813-4D34-BBE2-BE8FD2379DED}" type="parTrans" cxnId="{257153FB-5A2F-4F4C-85D0-5451751E86F9}">
      <dgm:prSet/>
      <dgm:spPr/>
      <dgm:t>
        <a:bodyPr/>
        <a:lstStyle/>
        <a:p>
          <a:endParaRPr lang="en-US"/>
        </a:p>
      </dgm:t>
    </dgm:pt>
    <dgm:pt modelId="{6598DD71-F434-4F5A-990D-13438AD7DCF0}" type="sibTrans" cxnId="{257153FB-5A2F-4F4C-85D0-5451751E86F9}">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6"/>
      <dgm:spPr/>
      <dgm:t>
        <a:bodyPr/>
        <a:lstStyle/>
        <a:p>
          <a:endParaRPr lang="en-US"/>
        </a:p>
      </dgm:t>
    </dgm:pt>
    <dgm:pt modelId="{9B3E1107-31D0-4DE6-B34F-CF219AED4BC6}" type="pres">
      <dgm:prSet presAssocID="{97C2F6E5-7219-4B72-B3DD-27BEE4C64CD3}" presName="parentText" presStyleLbl="node1" presStyleIdx="0" presStyleCnt="6" custScaleX="135814">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6">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6"/>
      <dgm:spPr/>
      <dgm:t>
        <a:bodyPr/>
        <a:lstStyle/>
        <a:p>
          <a:endParaRPr lang="en-US"/>
        </a:p>
      </dgm:t>
    </dgm:pt>
    <dgm:pt modelId="{86565540-4A48-4799-B31E-E62938F6946D}" type="pres">
      <dgm:prSet presAssocID="{F9C27971-CDE9-4755-8105-4A36A2B0B737}" presName="parentText" presStyleLbl="node1" presStyleIdx="1" presStyleCnt="6" custScaleX="136664">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6">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6"/>
      <dgm:spPr/>
      <dgm:t>
        <a:bodyPr/>
        <a:lstStyle/>
        <a:p>
          <a:endParaRPr lang="en-US"/>
        </a:p>
      </dgm:t>
    </dgm:pt>
    <dgm:pt modelId="{12AC240D-BF8B-46AF-BB70-B9FC71492149}" type="pres">
      <dgm:prSet presAssocID="{A7E2386E-5969-4E00-B328-B07383DAB2DF}" presName="parentText" presStyleLbl="node1" presStyleIdx="2" presStyleCnt="6" custScaleX="137203">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6">
        <dgm:presLayoutVars>
          <dgm:bulletEnabled val="1"/>
        </dgm:presLayoutVars>
      </dgm:prSet>
      <dgm:spPr/>
    </dgm:pt>
    <dgm:pt modelId="{998F91F4-C1E0-4E67-821D-B7AFFE84D051}" type="pres">
      <dgm:prSet presAssocID="{76A84D8F-3632-40E1-A84F-F3113989546A}" presName="spaceBetweenRectangles" presStyleCnt="0"/>
      <dgm:spPr/>
    </dgm:pt>
    <dgm:pt modelId="{8FC72481-EFFD-4886-8006-D79F371F9CB2}" type="pres">
      <dgm:prSet presAssocID="{7D07190D-B981-4B6A-A0C2-9B67E39DE6C6}" presName="parentLin" presStyleCnt="0"/>
      <dgm:spPr/>
    </dgm:pt>
    <dgm:pt modelId="{E82A8458-7B73-4172-B699-472E5AA8F7A0}" type="pres">
      <dgm:prSet presAssocID="{7D07190D-B981-4B6A-A0C2-9B67E39DE6C6}" presName="parentLeftMargin" presStyleLbl="node1" presStyleIdx="2" presStyleCnt="6"/>
      <dgm:spPr/>
      <dgm:t>
        <a:bodyPr/>
        <a:lstStyle/>
        <a:p>
          <a:endParaRPr lang="en-US"/>
        </a:p>
      </dgm:t>
    </dgm:pt>
    <dgm:pt modelId="{EA8E94F0-2AEC-4023-A4F3-C357ECB23105}" type="pres">
      <dgm:prSet presAssocID="{7D07190D-B981-4B6A-A0C2-9B67E39DE6C6}" presName="parentText" presStyleLbl="node1" presStyleIdx="3" presStyleCnt="6" custScaleX="136116">
        <dgm:presLayoutVars>
          <dgm:chMax val="0"/>
          <dgm:bulletEnabled val="1"/>
        </dgm:presLayoutVars>
      </dgm:prSet>
      <dgm:spPr/>
      <dgm:t>
        <a:bodyPr/>
        <a:lstStyle/>
        <a:p>
          <a:endParaRPr lang="en-US"/>
        </a:p>
      </dgm:t>
    </dgm:pt>
    <dgm:pt modelId="{C7186934-1855-4961-927B-34D701933454}" type="pres">
      <dgm:prSet presAssocID="{7D07190D-B981-4B6A-A0C2-9B67E39DE6C6}" presName="negativeSpace" presStyleCnt="0"/>
      <dgm:spPr/>
    </dgm:pt>
    <dgm:pt modelId="{96679B08-136F-4DC1-AE35-92D3347E9F1B}" type="pres">
      <dgm:prSet presAssocID="{7D07190D-B981-4B6A-A0C2-9B67E39DE6C6}" presName="childText" presStyleLbl="conFgAcc1" presStyleIdx="3" presStyleCnt="6">
        <dgm:presLayoutVars>
          <dgm:bulletEnabled val="1"/>
        </dgm:presLayoutVars>
      </dgm:prSet>
      <dgm:spPr/>
    </dgm:pt>
    <dgm:pt modelId="{3532D63F-D56A-4274-B17A-EA897737DC1A}" type="pres">
      <dgm:prSet presAssocID="{09A9B259-F309-41A9-9B06-2586792F9BAB}" presName="spaceBetweenRectangles" presStyleCnt="0"/>
      <dgm:spPr/>
    </dgm:pt>
    <dgm:pt modelId="{5499F31A-F544-498A-82FC-F127D16A9580}" type="pres">
      <dgm:prSet presAssocID="{DABEA94D-3EEB-43E1-9353-800F812D0ED6}" presName="parentLin" presStyleCnt="0"/>
      <dgm:spPr/>
    </dgm:pt>
    <dgm:pt modelId="{C68A51D1-C02B-48E3-8E66-30BE0303C4EE}" type="pres">
      <dgm:prSet presAssocID="{DABEA94D-3EEB-43E1-9353-800F812D0ED6}" presName="parentLeftMargin" presStyleLbl="node1" presStyleIdx="3" presStyleCnt="6"/>
      <dgm:spPr/>
      <dgm:t>
        <a:bodyPr/>
        <a:lstStyle/>
        <a:p>
          <a:endParaRPr lang="en-US"/>
        </a:p>
      </dgm:t>
    </dgm:pt>
    <dgm:pt modelId="{EA321329-2796-4575-943D-73A6563014A6}" type="pres">
      <dgm:prSet presAssocID="{DABEA94D-3EEB-43E1-9353-800F812D0ED6}" presName="parentText" presStyleLbl="node1" presStyleIdx="4" presStyleCnt="6" custScaleX="137022">
        <dgm:presLayoutVars>
          <dgm:chMax val="0"/>
          <dgm:bulletEnabled val="1"/>
        </dgm:presLayoutVars>
      </dgm:prSet>
      <dgm:spPr/>
      <dgm:t>
        <a:bodyPr/>
        <a:lstStyle/>
        <a:p>
          <a:endParaRPr lang="en-US"/>
        </a:p>
      </dgm:t>
    </dgm:pt>
    <dgm:pt modelId="{FB7EA692-E87B-4E3B-A564-5F27C86DB3D2}" type="pres">
      <dgm:prSet presAssocID="{DABEA94D-3EEB-43E1-9353-800F812D0ED6}" presName="negativeSpace" presStyleCnt="0"/>
      <dgm:spPr/>
    </dgm:pt>
    <dgm:pt modelId="{C91A584B-1FEC-4BA0-8981-55904386E3E2}" type="pres">
      <dgm:prSet presAssocID="{DABEA94D-3EEB-43E1-9353-800F812D0ED6}" presName="childText" presStyleLbl="conFgAcc1" presStyleIdx="4" presStyleCnt="6">
        <dgm:presLayoutVars>
          <dgm:bulletEnabled val="1"/>
        </dgm:presLayoutVars>
      </dgm:prSet>
      <dgm:spPr/>
    </dgm:pt>
    <dgm:pt modelId="{DDFD6A61-688B-4FDA-A3EE-DA8974E44A00}" type="pres">
      <dgm:prSet presAssocID="{7B88494D-763A-4220-B2F2-050F0CC16BD9}" presName="spaceBetweenRectangles" presStyleCnt="0"/>
      <dgm:spPr/>
    </dgm:pt>
    <dgm:pt modelId="{2534CC50-470F-4BE5-80B1-92D0C4EC9A92}" type="pres">
      <dgm:prSet presAssocID="{30726B7E-8C17-441B-9681-56A7274C33A8}" presName="parentLin" presStyleCnt="0"/>
      <dgm:spPr/>
    </dgm:pt>
    <dgm:pt modelId="{C74AA55D-3DFB-41BC-88E8-AE8FEEB1617F}" type="pres">
      <dgm:prSet presAssocID="{30726B7E-8C17-441B-9681-56A7274C33A8}" presName="parentLeftMargin" presStyleLbl="node1" presStyleIdx="4" presStyleCnt="6"/>
      <dgm:spPr/>
      <dgm:t>
        <a:bodyPr/>
        <a:lstStyle/>
        <a:p>
          <a:endParaRPr lang="en-US"/>
        </a:p>
      </dgm:t>
    </dgm:pt>
    <dgm:pt modelId="{300E0A85-E19C-4F19-ACD5-F6E1898EEDC4}" type="pres">
      <dgm:prSet presAssocID="{30726B7E-8C17-441B-9681-56A7274C33A8}" presName="parentText" presStyleLbl="node1" presStyleIdx="5" presStyleCnt="6" custScaleX="139612">
        <dgm:presLayoutVars>
          <dgm:chMax val="0"/>
          <dgm:bulletEnabled val="1"/>
        </dgm:presLayoutVars>
      </dgm:prSet>
      <dgm:spPr/>
      <dgm:t>
        <a:bodyPr/>
        <a:lstStyle/>
        <a:p>
          <a:endParaRPr lang="en-US"/>
        </a:p>
      </dgm:t>
    </dgm:pt>
    <dgm:pt modelId="{49522337-C110-44CB-8352-3AD583A38471}" type="pres">
      <dgm:prSet presAssocID="{30726B7E-8C17-441B-9681-56A7274C33A8}" presName="negativeSpace" presStyleCnt="0"/>
      <dgm:spPr/>
    </dgm:pt>
    <dgm:pt modelId="{11378778-DF64-43A7-B32E-92C5CD518D22}" type="pres">
      <dgm:prSet presAssocID="{30726B7E-8C17-441B-9681-56A7274C33A8}" presName="childText" presStyleLbl="conFgAcc1" presStyleIdx="5" presStyleCnt="6">
        <dgm:presLayoutVars>
          <dgm:bulletEnabled val="1"/>
        </dgm:presLayoutVars>
      </dgm:prSet>
      <dgm:spPr/>
    </dgm:pt>
  </dgm:ptLst>
  <dgm:cxnLst>
    <dgm:cxn modelId="{1A9A799B-8C43-487A-A271-212A1E2A035E}" type="presOf" srcId="{A7E2386E-5969-4E00-B328-B07383DAB2DF}" destId="{12AC240D-BF8B-46AF-BB70-B9FC71492149}" srcOrd="1" destOrd="0" presId="urn:microsoft.com/office/officeart/2005/8/layout/list1"/>
    <dgm:cxn modelId="{42124E96-A94F-4B65-930F-1BFB7D998E6C}" srcId="{E85A807E-0F45-4316-A7B3-E13A056EC0F0}" destId="{7D07190D-B981-4B6A-A0C2-9B67E39DE6C6}" srcOrd="3" destOrd="0" parTransId="{EFA3B7A2-E9DD-47B2-9F7A-73D7B197E601}" sibTransId="{09A9B259-F309-41A9-9B06-2586792F9BAB}"/>
    <dgm:cxn modelId="{D813CC84-0C53-45C9-A1AE-4FEAEE92D1C4}" srcId="{E85A807E-0F45-4316-A7B3-E13A056EC0F0}" destId="{F9C27971-CDE9-4755-8105-4A36A2B0B737}" srcOrd="1" destOrd="0" parTransId="{77F8AE3E-C0A9-4BE1-85EC-340A14AB0318}" sibTransId="{3F791C27-FD37-44B3-A3A6-A1B4AFB07525}"/>
    <dgm:cxn modelId="{263D6FCD-F9A6-46BA-85CE-AB80AFA3222F}" type="presOf" srcId="{F9C27971-CDE9-4755-8105-4A36A2B0B737}" destId="{86565540-4A48-4799-B31E-E62938F6946D}" srcOrd="1" destOrd="0" presId="urn:microsoft.com/office/officeart/2005/8/layout/list1"/>
    <dgm:cxn modelId="{6375CA82-7373-43D3-B6AD-BBE677CA01FE}" type="presOf" srcId="{97C2F6E5-7219-4B72-B3DD-27BEE4C64CD3}" destId="{9B3E1107-31D0-4DE6-B34F-CF219AED4BC6}" srcOrd="1" destOrd="0" presId="urn:microsoft.com/office/officeart/2005/8/layout/list1"/>
    <dgm:cxn modelId="{41617662-F085-4459-B2BF-4A8E1B206C74}" type="presOf" srcId="{E85A807E-0F45-4316-A7B3-E13A056EC0F0}" destId="{4219B865-8C0C-4BAC-AB1A-D524F99B182D}" srcOrd="0" destOrd="0" presId="urn:microsoft.com/office/officeart/2005/8/layout/list1"/>
    <dgm:cxn modelId="{CBCEC623-DACF-4BB1-8CF3-39C9CD71A1B4}" type="presOf" srcId="{30726B7E-8C17-441B-9681-56A7274C33A8}" destId="{C74AA55D-3DFB-41BC-88E8-AE8FEEB1617F}"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0E680036-CD14-48E6-9158-04697E7C97FD}" type="presOf" srcId="{F9C27971-CDE9-4755-8105-4A36A2B0B737}" destId="{6002C1A2-AECF-4A79-B289-A8B6093E97D9}" srcOrd="0" destOrd="0" presId="urn:microsoft.com/office/officeart/2005/8/layout/list1"/>
    <dgm:cxn modelId="{65B398E0-C663-4167-A94E-0EBAD8F5863C}" type="presOf" srcId="{30726B7E-8C17-441B-9681-56A7274C33A8}" destId="{300E0A85-E19C-4F19-ACD5-F6E1898EEDC4}" srcOrd="1" destOrd="0" presId="urn:microsoft.com/office/officeart/2005/8/layout/list1"/>
    <dgm:cxn modelId="{39AE8304-ECD1-47CF-916F-F450E49274D2}" type="presOf" srcId="{7D07190D-B981-4B6A-A0C2-9B67E39DE6C6}" destId="{E82A8458-7B73-4172-B699-472E5AA8F7A0}" srcOrd="0" destOrd="0" presId="urn:microsoft.com/office/officeart/2005/8/layout/list1"/>
    <dgm:cxn modelId="{B16BFCBD-1587-46F3-A6F6-7BD248F8BA72}" type="presOf" srcId="{A7E2386E-5969-4E00-B328-B07383DAB2DF}" destId="{4A14CB6A-BD8E-4357-94E0-860F739F97E8}" srcOrd="0" destOrd="0" presId="urn:microsoft.com/office/officeart/2005/8/layout/list1"/>
    <dgm:cxn modelId="{9EFD8260-B272-4FA1-B8EB-7857904A0999}" type="presOf" srcId="{7D07190D-B981-4B6A-A0C2-9B67E39DE6C6}" destId="{EA8E94F0-2AEC-4023-A4F3-C357ECB23105}" srcOrd="1" destOrd="0" presId="urn:microsoft.com/office/officeart/2005/8/layout/list1"/>
    <dgm:cxn modelId="{D897C841-FC4E-4743-9736-DC19835F7275}" type="presOf" srcId="{DABEA94D-3EEB-43E1-9353-800F812D0ED6}" destId="{EA321329-2796-4575-943D-73A6563014A6}" srcOrd="1" destOrd="0" presId="urn:microsoft.com/office/officeart/2005/8/layout/list1"/>
    <dgm:cxn modelId="{B520C8CA-7DB6-4E43-BD26-CB605B7316CB}" srcId="{E85A807E-0F45-4316-A7B3-E13A056EC0F0}" destId="{DABEA94D-3EEB-43E1-9353-800F812D0ED6}" srcOrd="4" destOrd="0" parTransId="{41F1C4A2-FA2F-40C6-993A-AC5557AE1C6B}" sibTransId="{7B88494D-763A-4220-B2F2-050F0CC16BD9}"/>
    <dgm:cxn modelId="{96144434-7AD8-4225-9178-8134804D534D}" srcId="{E85A807E-0F45-4316-A7B3-E13A056EC0F0}" destId="{97C2F6E5-7219-4B72-B3DD-27BEE4C64CD3}" srcOrd="0" destOrd="0" parTransId="{29F8C23A-7351-4CB5-A60F-B00C43CE788C}" sibTransId="{F0D5519B-455A-49F7-A18C-BFB6AAC2FF43}"/>
    <dgm:cxn modelId="{DCB2888C-4ECF-4094-A8D9-769E109F1BED}" type="presOf" srcId="{97C2F6E5-7219-4B72-B3DD-27BEE4C64CD3}" destId="{D004DBC1-E2EE-4F8E-8E25-8328514F2DC6}" srcOrd="0" destOrd="0" presId="urn:microsoft.com/office/officeart/2005/8/layout/list1"/>
    <dgm:cxn modelId="{757D12A8-4EF3-417B-8639-D59D6515E4F5}" type="presOf" srcId="{DABEA94D-3EEB-43E1-9353-800F812D0ED6}" destId="{C68A51D1-C02B-48E3-8E66-30BE0303C4EE}" srcOrd="0" destOrd="0" presId="urn:microsoft.com/office/officeart/2005/8/layout/list1"/>
    <dgm:cxn modelId="{257153FB-5A2F-4F4C-85D0-5451751E86F9}" srcId="{E85A807E-0F45-4316-A7B3-E13A056EC0F0}" destId="{30726B7E-8C17-441B-9681-56A7274C33A8}" srcOrd="5" destOrd="0" parTransId="{1A282759-8813-4D34-BBE2-BE8FD2379DED}" sibTransId="{6598DD71-F434-4F5A-990D-13438AD7DCF0}"/>
    <dgm:cxn modelId="{120ADDA5-D2DC-46CD-AD4C-ADFA1C498E39}" type="presParOf" srcId="{4219B865-8C0C-4BAC-AB1A-D524F99B182D}" destId="{202F5C5C-74FE-4AF9-A43D-014D5211C032}" srcOrd="0" destOrd="0" presId="urn:microsoft.com/office/officeart/2005/8/layout/list1"/>
    <dgm:cxn modelId="{69FF0E7D-0BC6-457D-B7E9-D3ED94BE48D3}" type="presParOf" srcId="{202F5C5C-74FE-4AF9-A43D-014D5211C032}" destId="{D004DBC1-E2EE-4F8E-8E25-8328514F2DC6}" srcOrd="0" destOrd="0" presId="urn:microsoft.com/office/officeart/2005/8/layout/list1"/>
    <dgm:cxn modelId="{72307E2E-1E31-40A8-9502-90401985924C}" type="presParOf" srcId="{202F5C5C-74FE-4AF9-A43D-014D5211C032}" destId="{9B3E1107-31D0-4DE6-B34F-CF219AED4BC6}" srcOrd="1" destOrd="0" presId="urn:microsoft.com/office/officeart/2005/8/layout/list1"/>
    <dgm:cxn modelId="{D0CF5DDA-89B9-41C6-9F03-1C71291D17D8}" type="presParOf" srcId="{4219B865-8C0C-4BAC-AB1A-D524F99B182D}" destId="{4D99710D-A6E7-493D-9C52-695C6307E7D4}" srcOrd="1" destOrd="0" presId="urn:microsoft.com/office/officeart/2005/8/layout/list1"/>
    <dgm:cxn modelId="{18F79C6B-F1FE-4B45-9478-5CD2A27107C1}" type="presParOf" srcId="{4219B865-8C0C-4BAC-AB1A-D524F99B182D}" destId="{66AEBB34-EEBB-441F-B32C-93E89E97ADFC}" srcOrd="2" destOrd="0" presId="urn:microsoft.com/office/officeart/2005/8/layout/list1"/>
    <dgm:cxn modelId="{5BA9765A-3A7F-4F47-9331-A4D325DA279C}" type="presParOf" srcId="{4219B865-8C0C-4BAC-AB1A-D524F99B182D}" destId="{A1226456-0540-4594-A6BF-6F3650C7459B}" srcOrd="3" destOrd="0" presId="urn:microsoft.com/office/officeart/2005/8/layout/list1"/>
    <dgm:cxn modelId="{8DBBF961-5D16-4944-BA8F-5AA1599FCC21}" type="presParOf" srcId="{4219B865-8C0C-4BAC-AB1A-D524F99B182D}" destId="{00DAFB1C-11CD-4AE0-B5D9-DDA43B8B5BF0}" srcOrd="4" destOrd="0" presId="urn:microsoft.com/office/officeart/2005/8/layout/list1"/>
    <dgm:cxn modelId="{E9E0D63C-65A6-4D23-B1B3-10F775EE0ED5}" type="presParOf" srcId="{00DAFB1C-11CD-4AE0-B5D9-DDA43B8B5BF0}" destId="{6002C1A2-AECF-4A79-B289-A8B6093E97D9}" srcOrd="0" destOrd="0" presId="urn:microsoft.com/office/officeart/2005/8/layout/list1"/>
    <dgm:cxn modelId="{0CBEA03C-BFC6-4EE1-9CCC-408FC49140D4}" type="presParOf" srcId="{00DAFB1C-11CD-4AE0-B5D9-DDA43B8B5BF0}" destId="{86565540-4A48-4799-B31E-E62938F6946D}" srcOrd="1" destOrd="0" presId="urn:microsoft.com/office/officeart/2005/8/layout/list1"/>
    <dgm:cxn modelId="{D2377898-88C0-4431-864A-0507D83C1F42}" type="presParOf" srcId="{4219B865-8C0C-4BAC-AB1A-D524F99B182D}" destId="{33F0EE48-2629-4752-858A-10388210A983}" srcOrd="5" destOrd="0" presId="urn:microsoft.com/office/officeart/2005/8/layout/list1"/>
    <dgm:cxn modelId="{71178505-3BE0-4ED0-B6C7-E387D28350EA}" type="presParOf" srcId="{4219B865-8C0C-4BAC-AB1A-D524F99B182D}" destId="{2ED57191-128E-4DB9-AC53-8E8A40DDB7CF}" srcOrd="6" destOrd="0" presId="urn:microsoft.com/office/officeart/2005/8/layout/list1"/>
    <dgm:cxn modelId="{EBD5E00F-B0CF-4936-B6B8-2B9117E14A7F}" type="presParOf" srcId="{4219B865-8C0C-4BAC-AB1A-D524F99B182D}" destId="{1B68EDE5-77C5-457C-AB1F-14B0975F6896}" srcOrd="7" destOrd="0" presId="urn:microsoft.com/office/officeart/2005/8/layout/list1"/>
    <dgm:cxn modelId="{7E2A8AF6-DCA4-4759-BBE9-AD6E162B4D10}" type="presParOf" srcId="{4219B865-8C0C-4BAC-AB1A-D524F99B182D}" destId="{3ADB5836-C1CF-4CC7-A411-622FB855BAF7}" srcOrd="8" destOrd="0" presId="urn:microsoft.com/office/officeart/2005/8/layout/list1"/>
    <dgm:cxn modelId="{792F8D7C-0F4E-4816-9407-1FCF9DA401E8}" type="presParOf" srcId="{3ADB5836-C1CF-4CC7-A411-622FB855BAF7}" destId="{4A14CB6A-BD8E-4357-94E0-860F739F97E8}" srcOrd="0" destOrd="0" presId="urn:microsoft.com/office/officeart/2005/8/layout/list1"/>
    <dgm:cxn modelId="{E0A6B409-4829-409B-990C-AA84B77B189E}" type="presParOf" srcId="{3ADB5836-C1CF-4CC7-A411-622FB855BAF7}" destId="{12AC240D-BF8B-46AF-BB70-B9FC71492149}" srcOrd="1" destOrd="0" presId="urn:microsoft.com/office/officeart/2005/8/layout/list1"/>
    <dgm:cxn modelId="{0AE026C4-1A04-4D4F-A66E-A9CCA416DC92}" type="presParOf" srcId="{4219B865-8C0C-4BAC-AB1A-D524F99B182D}" destId="{88433D40-A965-4CBF-A267-7B4C9BF0E33C}" srcOrd="9" destOrd="0" presId="urn:microsoft.com/office/officeart/2005/8/layout/list1"/>
    <dgm:cxn modelId="{522749A9-4180-48F2-9008-A0D0E547DCCB}" type="presParOf" srcId="{4219B865-8C0C-4BAC-AB1A-D524F99B182D}" destId="{CFB098A1-D707-4A83-9D5A-CEFD7D575690}" srcOrd="10" destOrd="0" presId="urn:microsoft.com/office/officeart/2005/8/layout/list1"/>
    <dgm:cxn modelId="{5BEE6895-B6CC-4895-A665-96FAB48B8FB0}" type="presParOf" srcId="{4219B865-8C0C-4BAC-AB1A-D524F99B182D}" destId="{998F91F4-C1E0-4E67-821D-B7AFFE84D051}" srcOrd="11" destOrd="0" presId="urn:microsoft.com/office/officeart/2005/8/layout/list1"/>
    <dgm:cxn modelId="{30E87E61-7A87-466C-A6FC-29DB7BCCD4B8}" type="presParOf" srcId="{4219B865-8C0C-4BAC-AB1A-D524F99B182D}" destId="{8FC72481-EFFD-4886-8006-D79F371F9CB2}" srcOrd="12" destOrd="0" presId="urn:microsoft.com/office/officeart/2005/8/layout/list1"/>
    <dgm:cxn modelId="{CF472776-2139-4D97-A823-A5701DE54742}" type="presParOf" srcId="{8FC72481-EFFD-4886-8006-D79F371F9CB2}" destId="{E82A8458-7B73-4172-B699-472E5AA8F7A0}" srcOrd="0" destOrd="0" presId="urn:microsoft.com/office/officeart/2005/8/layout/list1"/>
    <dgm:cxn modelId="{4389ED76-B258-4760-8D6D-8A735D39F672}" type="presParOf" srcId="{8FC72481-EFFD-4886-8006-D79F371F9CB2}" destId="{EA8E94F0-2AEC-4023-A4F3-C357ECB23105}" srcOrd="1" destOrd="0" presId="urn:microsoft.com/office/officeart/2005/8/layout/list1"/>
    <dgm:cxn modelId="{AC8E9F79-76C3-48B3-9D94-8B3A044233A3}" type="presParOf" srcId="{4219B865-8C0C-4BAC-AB1A-D524F99B182D}" destId="{C7186934-1855-4961-927B-34D701933454}" srcOrd="13" destOrd="0" presId="urn:microsoft.com/office/officeart/2005/8/layout/list1"/>
    <dgm:cxn modelId="{37F29246-DCC3-4BB5-A1E4-1E0F1301B5E9}" type="presParOf" srcId="{4219B865-8C0C-4BAC-AB1A-D524F99B182D}" destId="{96679B08-136F-4DC1-AE35-92D3347E9F1B}" srcOrd="14" destOrd="0" presId="urn:microsoft.com/office/officeart/2005/8/layout/list1"/>
    <dgm:cxn modelId="{7D9241AA-CEEF-4173-9497-9C47364309C2}" type="presParOf" srcId="{4219B865-8C0C-4BAC-AB1A-D524F99B182D}" destId="{3532D63F-D56A-4274-B17A-EA897737DC1A}" srcOrd="15" destOrd="0" presId="urn:microsoft.com/office/officeart/2005/8/layout/list1"/>
    <dgm:cxn modelId="{B624FD9D-9EFC-48AD-BCDE-EA71CD274E52}" type="presParOf" srcId="{4219B865-8C0C-4BAC-AB1A-D524F99B182D}" destId="{5499F31A-F544-498A-82FC-F127D16A9580}" srcOrd="16" destOrd="0" presId="urn:microsoft.com/office/officeart/2005/8/layout/list1"/>
    <dgm:cxn modelId="{61E8D1A0-A949-461D-A06B-9B5223054A3D}" type="presParOf" srcId="{5499F31A-F544-498A-82FC-F127D16A9580}" destId="{C68A51D1-C02B-48E3-8E66-30BE0303C4EE}" srcOrd="0" destOrd="0" presId="urn:microsoft.com/office/officeart/2005/8/layout/list1"/>
    <dgm:cxn modelId="{30C88738-3A22-44C1-8055-C75B7154A97C}" type="presParOf" srcId="{5499F31A-F544-498A-82FC-F127D16A9580}" destId="{EA321329-2796-4575-943D-73A6563014A6}" srcOrd="1" destOrd="0" presId="urn:microsoft.com/office/officeart/2005/8/layout/list1"/>
    <dgm:cxn modelId="{D38214FB-D8E3-4768-8F7E-B2B71ED3F43B}" type="presParOf" srcId="{4219B865-8C0C-4BAC-AB1A-D524F99B182D}" destId="{FB7EA692-E87B-4E3B-A564-5F27C86DB3D2}" srcOrd="17" destOrd="0" presId="urn:microsoft.com/office/officeart/2005/8/layout/list1"/>
    <dgm:cxn modelId="{6032E3D9-54D8-487D-A81D-2C4C09AF7E2B}" type="presParOf" srcId="{4219B865-8C0C-4BAC-AB1A-D524F99B182D}" destId="{C91A584B-1FEC-4BA0-8981-55904386E3E2}" srcOrd="18" destOrd="0" presId="urn:microsoft.com/office/officeart/2005/8/layout/list1"/>
    <dgm:cxn modelId="{F599ACF2-BBE3-47D1-B205-B7640E25C488}" type="presParOf" srcId="{4219B865-8C0C-4BAC-AB1A-D524F99B182D}" destId="{DDFD6A61-688B-4FDA-A3EE-DA8974E44A00}" srcOrd="19" destOrd="0" presId="urn:microsoft.com/office/officeart/2005/8/layout/list1"/>
    <dgm:cxn modelId="{A3D895F4-5E21-40B0-93AF-CC2D92FB7C06}" type="presParOf" srcId="{4219B865-8C0C-4BAC-AB1A-D524F99B182D}" destId="{2534CC50-470F-4BE5-80B1-92D0C4EC9A92}" srcOrd="20" destOrd="0" presId="urn:microsoft.com/office/officeart/2005/8/layout/list1"/>
    <dgm:cxn modelId="{A4C1CCD2-26BF-46D3-8C45-ADEF3F31B850}" type="presParOf" srcId="{2534CC50-470F-4BE5-80B1-92D0C4EC9A92}" destId="{C74AA55D-3DFB-41BC-88E8-AE8FEEB1617F}" srcOrd="0" destOrd="0" presId="urn:microsoft.com/office/officeart/2005/8/layout/list1"/>
    <dgm:cxn modelId="{7FDD3BD2-DBB3-403E-B840-F89790993AEF}" type="presParOf" srcId="{2534CC50-470F-4BE5-80B1-92D0C4EC9A92}" destId="{300E0A85-E19C-4F19-ACD5-F6E1898EEDC4}" srcOrd="1" destOrd="0" presId="urn:microsoft.com/office/officeart/2005/8/layout/list1"/>
    <dgm:cxn modelId="{D8BAF11C-95A5-4310-A7F7-FDB8ED80F9FE}" type="presParOf" srcId="{4219B865-8C0C-4BAC-AB1A-D524F99B182D}" destId="{49522337-C110-44CB-8352-3AD583A38471}" srcOrd="21" destOrd="0" presId="urn:microsoft.com/office/officeart/2005/8/layout/list1"/>
    <dgm:cxn modelId="{CBA0CF5E-8A81-4AE7-A885-68C75634D076}" type="presParOf" srcId="{4219B865-8C0C-4BAC-AB1A-D524F99B182D}" destId="{11378778-DF64-43A7-B32E-92C5CD518D2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GREEN SHEET NOT SIGNED BY NURSE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MATH ERROR</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NO DISCREPANCY</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7D07190D-B981-4B6A-A0C2-9B67E39DE6C6}">
      <dgm:prSet phldrT="[Text]" custT="1"/>
      <dgm:spPr>
        <a:solidFill>
          <a:srgbClr val="2F6BB3"/>
        </a:solidFill>
      </dgm:spPr>
      <dgm:t>
        <a:bodyPr/>
        <a:lstStyle/>
        <a:p>
          <a:r>
            <a:rPr lang="en-US" sz="2800" dirty="0" smtClean="0"/>
            <a:t>OTHER- REFERRED TO PHARMACY SUPERVISOR</a:t>
          </a:r>
          <a:endParaRPr lang="en-US" sz="2800" dirty="0"/>
        </a:p>
      </dgm:t>
      <dgm:extLst>
        <a:ext uri="{E40237B7-FDA0-4F09-8148-C483321AD2D9}">
          <dgm14:cNvPr xmlns:dgm14="http://schemas.microsoft.com/office/drawing/2010/diagram" id="0" name="" descr="blue boxes showing menu options"/>
        </a:ext>
      </dgm:extLst>
    </dgm:pt>
    <dgm:pt modelId="{EFA3B7A2-E9DD-47B2-9F7A-73D7B197E601}" type="parTrans" cxnId="{42124E96-A94F-4B65-930F-1BFB7D998E6C}">
      <dgm:prSet/>
      <dgm:spPr/>
      <dgm:t>
        <a:bodyPr/>
        <a:lstStyle/>
        <a:p>
          <a:endParaRPr lang="en-US"/>
        </a:p>
      </dgm:t>
    </dgm:pt>
    <dgm:pt modelId="{09A9B259-F309-41A9-9B06-2586792F9BAB}" type="sibTrans" cxnId="{42124E96-A94F-4B65-930F-1BFB7D998E6C}">
      <dgm:prSet/>
      <dgm:spPr/>
      <dgm:t>
        <a:bodyPr/>
        <a:lstStyle/>
        <a:p>
          <a:endParaRPr lang="en-US"/>
        </a:p>
      </dgm:t>
    </dgm:pt>
    <dgm:pt modelId="{DABEA94D-3EEB-43E1-9353-800F812D0ED6}">
      <dgm:prSet phldrT="[Text]" custT="1"/>
      <dgm:spPr>
        <a:solidFill>
          <a:srgbClr val="2F6BB3"/>
        </a:solidFill>
      </dgm:spPr>
      <dgm:t>
        <a:bodyPr/>
        <a:lstStyle/>
        <a:p>
          <a:r>
            <a:rPr lang="en-US" sz="2800" dirty="0" smtClean="0"/>
            <a:t>RETURNED TO STOCK</a:t>
          </a:r>
          <a:endParaRPr lang="en-US" sz="2800" dirty="0"/>
        </a:p>
      </dgm:t>
    </dgm:pt>
    <dgm:pt modelId="{41F1C4A2-FA2F-40C6-993A-AC5557AE1C6B}" type="parTrans" cxnId="{B520C8CA-7DB6-4E43-BD26-CB605B7316CB}">
      <dgm:prSet/>
      <dgm:spPr/>
      <dgm:t>
        <a:bodyPr/>
        <a:lstStyle/>
        <a:p>
          <a:endParaRPr lang="en-US"/>
        </a:p>
      </dgm:t>
    </dgm:pt>
    <dgm:pt modelId="{7B88494D-763A-4220-B2F2-050F0CC16BD9}" type="sibTrans" cxnId="{B520C8CA-7DB6-4E43-BD26-CB605B7316CB}">
      <dgm:prSet/>
      <dgm:spPr/>
      <dgm:t>
        <a:bodyPr/>
        <a:lstStyle/>
        <a:p>
          <a:endParaRPr lang="en-US"/>
        </a:p>
      </dgm:t>
    </dgm:pt>
    <dgm:pt modelId="{30726B7E-8C17-441B-9681-56A7274C33A8}">
      <dgm:prSet phldrT="[Text]" custT="1"/>
      <dgm:spPr>
        <a:solidFill>
          <a:srgbClr val="2F6BB3"/>
        </a:solidFill>
      </dgm:spPr>
      <dgm:t>
        <a:bodyPr/>
        <a:lstStyle/>
        <a:p>
          <a:r>
            <a:rPr lang="en-US" sz="2800" dirty="0" smtClean="0"/>
            <a:t>TURN IN FOR DESTRUCTION</a:t>
          </a:r>
          <a:endParaRPr lang="en-US" sz="2800" dirty="0"/>
        </a:p>
      </dgm:t>
    </dgm:pt>
    <dgm:pt modelId="{1A282759-8813-4D34-BBE2-BE8FD2379DED}" type="parTrans" cxnId="{257153FB-5A2F-4F4C-85D0-5451751E86F9}">
      <dgm:prSet/>
      <dgm:spPr/>
      <dgm:t>
        <a:bodyPr/>
        <a:lstStyle/>
        <a:p>
          <a:endParaRPr lang="en-US"/>
        </a:p>
      </dgm:t>
    </dgm:pt>
    <dgm:pt modelId="{6598DD71-F434-4F5A-990D-13438AD7DCF0}" type="sibTrans" cxnId="{257153FB-5A2F-4F4C-85D0-5451751E86F9}">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6"/>
      <dgm:spPr/>
      <dgm:t>
        <a:bodyPr/>
        <a:lstStyle/>
        <a:p>
          <a:endParaRPr lang="en-US"/>
        </a:p>
      </dgm:t>
    </dgm:pt>
    <dgm:pt modelId="{9B3E1107-31D0-4DE6-B34F-CF219AED4BC6}" type="pres">
      <dgm:prSet presAssocID="{97C2F6E5-7219-4B72-B3DD-27BEE4C64CD3}" presName="parentText" presStyleLbl="node1" presStyleIdx="0" presStyleCnt="6" custScaleX="135814">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6">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6"/>
      <dgm:spPr/>
      <dgm:t>
        <a:bodyPr/>
        <a:lstStyle/>
        <a:p>
          <a:endParaRPr lang="en-US"/>
        </a:p>
      </dgm:t>
    </dgm:pt>
    <dgm:pt modelId="{86565540-4A48-4799-B31E-E62938F6946D}" type="pres">
      <dgm:prSet presAssocID="{F9C27971-CDE9-4755-8105-4A36A2B0B737}" presName="parentText" presStyleLbl="node1" presStyleIdx="1" presStyleCnt="6" custScaleX="136664">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6">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6"/>
      <dgm:spPr/>
      <dgm:t>
        <a:bodyPr/>
        <a:lstStyle/>
        <a:p>
          <a:endParaRPr lang="en-US"/>
        </a:p>
      </dgm:t>
    </dgm:pt>
    <dgm:pt modelId="{12AC240D-BF8B-46AF-BB70-B9FC71492149}" type="pres">
      <dgm:prSet presAssocID="{A7E2386E-5969-4E00-B328-B07383DAB2DF}" presName="parentText" presStyleLbl="node1" presStyleIdx="2" presStyleCnt="6" custScaleX="137203">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6">
        <dgm:presLayoutVars>
          <dgm:bulletEnabled val="1"/>
        </dgm:presLayoutVars>
      </dgm:prSet>
      <dgm:spPr/>
    </dgm:pt>
    <dgm:pt modelId="{998F91F4-C1E0-4E67-821D-B7AFFE84D051}" type="pres">
      <dgm:prSet presAssocID="{76A84D8F-3632-40E1-A84F-F3113989546A}" presName="spaceBetweenRectangles" presStyleCnt="0"/>
      <dgm:spPr/>
    </dgm:pt>
    <dgm:pt modelId="{8FC72481-EFFD-4886-8006-D79F371F9CB2}" type="pres">
      <dgm:prSet presAssocID="{7D07190D-B981-4B6A-A0C2-9B67E39DE6C6}" presName="parentLin" presStyleCnt="0"/>
      <dgm:spPr/>
    </dgm:pt>
    <dgm:pt modelId="{E82A8458-7B73-4172-B699-472E5AA8F7A0}" type="pres">
      <dgm:prSet presAssocID="{7D07190D-B981-4B6A-A0C2-9B67E39DE6C6}" presName="parentLeftMargin" presStyleLbl="node1" presStyleIdx="2" presStyleCnt="6"/>
      <dgm:spPr/>
      <dgm:t>
        <a:bodyPr/>
        <a:lstStyle/>
        <a:p>
          <a:endParaRPr lang="en-US"/>
        </a:p>
      </dgm:t>
    </dgm:pt>
    <dgm:pt modelId="{EA8E94F0-2AEC-4023-A4F3-C357ECB23105}" type="pres">
      <dgm:prSet presAssocID="{7D07190D-B981-4B6A-A0C2-9B67E39DE6C6}" presName="parentText" presStyleLbl="node1" presStyleIdx="3" presStyleCnt="6" custScaleX="136116">
        <dgm:presLayoutVars>
          <dgm:chMax val="0"/>
          <dgm:bulletEnabled val="1"/>
        </dgm:presLayoutVars>
      </dgm:prSet>
      <dgm:spPr/>
      <dgm:t>
        <a:bodyPr/>
        <a:lstStyle/>
        <a:p>
          <a:endParaRPr lang="en-US"/>
        </a:p>
      </dgm:t>
    </dgm:pt>
    <dgm:pt modelId="{C7186934-1855-4961-927B-34D701933454}" type="pres">
      <dgm:prSet presAssocID="{7D07190D-B981-4B6A-A0C2-9B67E39DE6C6}" presName="negativeSpace" presStyleCnt="0"/>
      <dgm:spPr/>
    </dgm:pt>
    <dgm:pt modelId="{96679B08-136F-4DC1-AE35-92D3347E9F1B}" type="pres">
      <dgm:prSet presAssocID="{7D07190D-B981-4B6A-A0C2-9B67E39DE6C6}" presName="childText" presStyleLbl="conFgAcc1" presStyleIdx="3" presStyleCnt="6">
        <dgm:presLayoutVars>
          <dgm:bulletEnabled val="1"/>
        </dgm:presLayoutVars>
      </dgm:prSet>
      <dgm:spPr/>
    </dgm:pt>
    <dgm:pt modelId="{3532D63F-D56A-4274-B17A-EA897737DC1A}" type="pres">
      <dgm:prSet presAssocID="{09A9B259-F309-41A9-9B06-2586792F9BAB}" presName="spaceBetweenRectangles" presStyleCnt="0"/>
      <dgm:spPr/>
    </dgm:pt>
    <dgm:pt modelId="{5499F31A-F544-498A-82FC-F127D16A9580}" type="pres">
      <dgm:prSet presAssocID="{DABEA94D-3EEB-43E1-9353-800F812D0ED6}" presName="parentLin" presStyleCnt="0"/>
      <dgm:spPr/>
    </dgm:pt>
    <dgm:pt modelId="{C68A51D1-C02B-48E3-8E66-30BE0303C4EE}" type="pres">
      <dgm:prSet presAssocID="{DABEA94D-3EEB-43E1-9353-800F812D0ED6}" presName="parentLeftMargin" presStyleLbl="node1" presStyleIdx="3" presStyleCnt="6"/>
      <dgm:spPr/>
      <dgm:t>
        <a:bodyPr/>
        <a:lstStyle/>
        <a:p>
          <a:endParaRPr lang="en-US"/>
        </a:p>
      </dgm:t>
    </dgm:pt>
    <dgm:pt modelId="{EA321329-2796-4575-943D-73A6563014A6}" type="pres">
      <dgm:prSet presAssocID="{DABEA94D-3EEB-43E1-9353-800F812D0ED6}" presName="parentText" presStyleLbl="node1" presStyleIdx="4" presStyleCnt="6" custScaleX="137022">
        <dgm:presLayoutVars>
          <dgm:chMax val="0"/>
          <dgm:bulletEnabled val="1"/>
        </dgm:presLayoutVars>
      </dgm:prSet>
      <dgm:spPr/>
      <dgm:t>
        <a:bodyPr/>
        <a:lstStyle/>
        <a:p>
          <a:endParaRPr lang="en-US"/>
        </a:p>
      </dgm:t>
    </dgm:pt>
    <dgm:pt modelId="{FB7EA692-E87B-4E3B-A564-5F27C86DB3D2}" type="pres">
      <dgm:prSet presAssocID="{DABEA94D-3EEB-43E1-9353-800F812D0ED6}" presName="negativeSpace" presStyleCnt="0"/>
      <dgm:spPr/>
    </dgm:pt>
    <dgm:pt modelId="{C91A584B-1FEC-4BA0-8981-55904386E3E2}" type="pres">
      <dgm:prSet presAssocID="{DABEA94D-3EEB-43E1-9353-800F812D0ED6}" presName="childText" presStyleLbl="conFgAcc1" presStyleIdx="4" presStyleCnt="6">
        <dgm:presLayoutVars>
          <dgm:bulletEnabled val="1"/>
        </dgm:presLayoutVars>
      </dgm:prSet>
      <dgm:spPr/>
      <dgm:t>
        <a:bodyPr/>
        <a:lstStyle/>
        <a:p>
          <a:endParaRPr lang="en-US"/>
        </a:p>
      </dgm:t>
    </dgm:pt>
    <dgm:pt modelId="{DDFD6A61-688B-4FDA-A3EE-DA8974E44A00}" type="pres">
      <dgm:prSet presAssocID="{7B88494D-763A-4220-B2F2-050F0CC16BD9}" presName="spaceBetweenRectangles" presStyleCnt="0"/>
      <dgm:spPr/>
    </dgm:pt>
    <dgm:pt modelId="{2534CC50-470F-4BE5-80B1-92D0C4EC9A92}" type="pres">
      <dgm:prSet presAssocID="{30726B7E-8C17-441B-9681-56A7274C33A8}" presName="parentLin" presStyleCnt="0"/>
      <dgm:spPr/>
    </dgm:pt>
    <dgm:pt modelId="{C74AA55D-3DFB-41BC-88E8-AE8FEEB1617F}" type="pres">
      <dgm:prSet presAssocID="{30726B7E-8C17-441B-9681-56A7274C33A8}" presName="parentLeftMargin" presStyleLbl="node1" presStyleIdx="4" presStyleCnt="6"/>
      <dgm:spPr/>
      <dgm:t>
        <a:bodyPr/>
        <a:lstStyle/>
        <a:p>
          <a:endParaRPr lang="en-US"/>
        </a:p>
      </dgm:t>
    </dgm:pt>
    <dgm:pt modelId="{300E0A85-E19C-4F19-ACD5-F6E1898EEDC4}" type="pres">
      <dgm:prSet presAssocID="{30726B7E-8C17-441B-9681-56A7274C33A8}" presName="parentText" presStyleLbl="node1" presStyleIdx="5" presStyleCnt="6" custScaleX="139612">
        <dgm:presLayoutVars>
          <dgm:chMax val="0"/>
          <dgm:bulletEnabled val="1"/>
        </dgm:presLayoutVars>
      </dgm:prSet>
      <dgm:spPr/>
      <dgm:t>
        <a:bodyPr/>
        <a:lstStyle/>
        <a:p>
          <a:endParaRPr lang="en-US"/>
        </a:p>
      </dgm:t>
    </dgm:pt>
    <dgm:pt modelId="{49522337-C110-44CB-8352-3AD583A38471}" type="pres">
      <dgm:prSet presAssocID="{30726B7E-8C17-441B-9681-56A7274C33A8}" presName="negativeSpace" presStyleCnt="0"/>
      <dgm:spPr/>
    </dgm:pt>
    <dgm:pt modelId="{11378778-DF64-43A7-B32E-92C5CD518D22}" type="pres">
      <dgm:prSet presAssocID="{30726B7E-8C17-441B-9681-56A7274C33A8}" presName="childText" presStyleLbl="conFgAcc1" presStyleIdx="5" presStyleCnt="6">
        <dgm:presLayoutVars>
          <dgm:bulletEnabled val="1"/>
        </dgm:presLayoutVars>
      </dgm:prSet>
      <dgm:spPr/>
    </dgm:pt>
  </dgm:ptLst>
  <dgm:cxnLst>
    <dgm:cxn modelId="{8BDA1DCB-35E3-4BB3-B2C6-E2C84D268C71}" type="presOf" srcId="{A7E2386E-5969-4E00-B328-B07383DAB2DF}" destId="{12AC240D-BF8B-46AF-BB70-B9FC71492149}" srcOrd="1" destOrd="0" presId="urn:microsoft.com/office/officeart/2005/8/layout/list1"/>
    <dgm:cxn modelId="{FC16D867-465D-4584-BE65-32F38DD88933}" type="presOf" srcId="{F9C27971-CDE9-4755-8105-4A36A2B0B737}" destId="{6002C1A2-AECF-4A79-B289-A8B6093E97D9}" srcOrd="0" destOrd="0" presId="urn:microsoft.com/office/officeart/2005/8/layout/list1"/>
    <dgm:cxn modelId="{7C5DACDF-2270-4DA9-8036-FD23A951E467}" type="presOf" srcId="{7D07190D-B981-4B6A-A0C2-9B67E39DE6C6}" destId="{E82A8458-7B73-4172-B699-472E5AA8F7A0}" srcOrd="0" destOrd="0" presId="urn:microsoft.com/office/officeart/2005/8/layout/list1"/>
    <dgm:cxn modelId="{F7EA0A15-BA8F-4B33-9AA9-85FFBD44243A}" type="presOf" srcId="{30726B7E-8C17-441B-9681-56A7274C33A8}" destId="{C74AA55D-3DFB-41BC-88E8-AE8FEEB1617F}" srcOrd="0" destOrd="0" presId="urn:microsoft.com/office/officeart/2005/8/layout/list1"/>
    <dgm:cxn modelId="{2D0BC6B4-9F2B-43EC-BA59-66CE1F47155C}" type="presOf" srcId="{7D07190D-B981-4B6A-A0C2-9B67E39DE6C6}" destId="{EA8E94F0-2AEC-4023-A4F3-C357ECB23105}" srcOrd="1" destOrd="0" presId="urn:microsoft.com/office/officeart/2005/8/layout/list1"/>
    <dgm:cxn modelId="{42124E96-A94F-4B65-930F-1BFB7D998E6C}" srcId="{E85A807E-0F45-4316-A7B3-E13A056EC0F0}" destId="{7D07190D-B981-4B6A-A0C2-9B67E39DE6C6}" srcOrd="3" destOrd="0" parTransId="{EFA3B7A2-E9DD-47B2-9F7A-73D7B197E601}" sibTransId="{09A9B259-F309-41A9-9B06-2586792F9BAB}"/>
    <dgm:cxn modelId="{5CD51F3D-94CB-4423-A521-30381630BC6C}" type="presOf" srcId="{DABEA94D-3EEB-43E1-9353-800F812D0ED6}" destId="{C68A51D1-C02B-48E3-8E66-30BE0303C4EE}"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1EC50F44-9B98-40AC-B717-28CBA1E27319}" type="presOf" srcId="{30726B7E-8C17-441B-9681-56A7274C33A8}" destId="{300E0A85-E19C-4F19-ACD5-F6E1898EEDC4}" srcOrd="1"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99DF2B11-7486-40D3-AC91-C030C401D2B1}" type="presOf" srcId="{F9C27971-CDE9-4755-8105-4A36A2B0B737}" destId="{86565540-4A48-4799-B31E-E62938F6946D}" srcOrd="1" destOrd="0" presId="urn:microsoft.com/office/officeart/2005/8/layout/list1"/>
    <dgm:cxn modelId="{B22E2F2C-D2F9-459F-B32D-70E6016F0E17}" type="presOf" srcId="{DABEA94D-3EEB-43E1-9353-800F812D0ED6}" destId="{EA321329-2796-4575-943D-73A6563014A6}" srcOrd="1" destOrd="0" presId="urn:microsoft.com/office/officeart/2005/8/layout/list1"/>
    <dgm:cxn modelId="{C5E46346-56E2-4A7F-ADFB-A525C62FAD8E}" type="presOf" srcId="{97C2F6E5-7219-4B72-B3DD-27BEE4C64CD3}" destId="{D004DBC1-E2EE-4F8E-8E25-8328514F2DC6}" srcOrd="0" destOrd="0" presId="urn:microsoft.com/office/officeart/2005/8/layout/list1"/>
    <dgm:cxn modelId="{4920427B-2A40-4848-A8C4-B1B7374F2A1D}" type="presOf" srcId="{E85A807E-0F45-4316-A7B3-E13A056EC0F0}" destId="{4219B865-8C0C-4BAC-AB1A-D524F99B182D}" srcOrd="0" destOrd="0" presId="urn:microsoft.com/office/officeart/2005/8/layout/list1"/>
    <dgm:cxn modelId="{B520C8CA-7DB6-4E43-BD26-CB605B7316CB}" srcId="{E85A807E-0F45-4316-A7B3-E13A056EC0F0}" destId="{DABEA94D-3EEB-43E1-9353-800F812D0ED6}" srcOrd="4" destOrd="0" parTransId="{41F1C4A2-FA2F-40C6-993A-AC5557AE1C6B}" sibTransId="{7B88494D-763A-4220-B2F2-050F0CC16BD9}"/>
    <dgm:cxn modelId="{96144434-7AD8-4225-9178-8134804D534D}" srcId="{E85A807E-0F45-4316-A7B3-E13A056EC0F0}" destId="{97C2F6E5-7219-4B72-B3DD-27BEE4C64CD3}" srcOrd="0" destOrd="0" parTransId="{29F8C23A-7351-4CB5-A60F-B00C43CE788C}" sibTransId="{F0D5519B-455A-49F7-A18C-BFB6AAC2FF43}"/>
    <dgm:cxn modelId="{94D80E83-D3C9-4454-91B5-6B00A1E554D9}" type="presOf" srcId="{A7E2386E-5969-4E00-B328-B07383DAB2DF}" destId="{4A14CB6A-BD8E-4357-94E0-860F739F97E8}" srcOrd="0" destOrd="0" presId="urn:microsoft.com/office/officeart/2005/8/layout/list1"/>
    <dgm:cxn modelId="{8533111C-F1D8-40D5-A653-EF4BE5C569EA}" type="presOf" srcId="{97C2F6E5-7219-4B72-B3DD-27BEE4C64CD3}" destId="{9B3E1107-31D0-4DE6-B34F-CF219AED4BC6}" srcOrd="1" destOrd="0" presId="urn:microsoft.com/office/officeart/2005/8/layout/list1"/>
    <dgm:cxn modelId="{257153FB-5A2F-4F4C-85D0-5451751E86F9}" srcId="{E85A807E-0F45-4316-A7B3-E13A056EC0F0}" destId="{30726B7E-8C17-441B-9681-56A7274C33A8}" srcOrd="5" destOrd="0" parTransId="{1A282759-8813-4D34-BBE2-BE8FD2379DED}" sibTransId="{6598DD71-F434-4F5A-990D-13438AD7DCF0}"/>
    <dgm:cxn modelId="{BD609D9A-A48B-445F-BC4D-A0BCFD58C405}" type="presParOf" srcId="{4219B865-8C0C-4BAC-AB1A-D524F99B182D}" destId="{202F5C5C-74FE-4AF9-A43D-014D5211C032}" srcOrd="0" destOrd="0" presId="urn:microsoft.com/office/officeart/2005/8/layout/list1"/>
    <dgm:cxn modelId="{AF85D92A-8FB5-4794-8CEE-898168C0F7A8}" type="presParOf" srcId="{202F5C5C-74FE-4AF9-A43D-014D5211C032}" destId="{D004DBC1-E2EE-4F8E-8E25-8328514F2DC6}" srcOrd="0" destOrd="0" presId="urn:microsoft.com/office/officeart/2005/8/layout/list1"/>
    <dgm:cxn modelId="{17DBBC7E-C621-47DC-8C8B-845113E4A202}" type="presParOf" srcId="{202F5C5C-74FE-4AF9-A43D-014D5211C032}" destId="{9B3E1107-31D0-4DE6-B34F-CF219AED4BC6}" srcOrd="1" destOrd="0" presId="urn:microsoft.com/office/officeart/2005/8/layout/list1"/>
    <dgm:cxn modelId="{9DC4606B-8B1F-41E9-A4E0-F0F2FA6A2A00}" type="presParOf" srcId="{4219B865-8C0C-4BAC-AB1A-D524F99B182D}" destId="{4D99710D-A6E7-493D-9C52-695C6307E7D4}" srcOrd="1" destOrd="0" presId="urn:microsoft.com/office/officeart/2005/8/layout/list1"/>
    <dgm:cxn modelId="{E9AB67EB-543E-46C4-A137-D7707D8112FE}" type="presParOf" srcId="{4219B865-8C0C-4BAC-AB1A-D524F99B182D}" destId="{66AEBB34-EEBB-441F-B32C-93E89E97ADFC}" srcOrd="2" destOrd="0" presId="urn:microsoft.com/office/officeart/2005/8/layout/list1"/>
    <dgm:cxn modelId="{500FA9FF-2E96-4809-83FF-C27A8E0CDE50}" type="presParOf" srcId="{4219B865-8C0C-4BAC-AB1A-D524F99B182D}" destId="{A1226456-0540-4594-A6BF-6F3650C7459B}" srcOrd="3" destOrd="0" presId="urn:microsoft.com/office/officeart/2005/8/layout/list1"/>
    <dgm:cxn modelId="{06D3FB9A-BF92-4BFE-BBF0-82E91DF09952}" type="presParOf" srcId="{4219B865-8C0C-4BAC-AB1A-D524F99B182D}" destId="{00DAFB1C-11CD-4AE0-B5D9-DDA43B8B5BF0}" srcOrd="4" destOrd="0" presId="urn:microsoft.com/office/officeart/2005/8/layout/list1"/>
    <dgm:cxn modelId="{BA0D958B-79DB-482A-B6FD-7E84FCC678DC}" type="presParOf" srcId="{00DAFB1C-11CD-4AE0-B5D9-DDA43B8B5BF0}" destId="{6002C1A2-AECF-4A79-B289-A8B6093E97D9}" srcOrd="0" destOrd="0" presId="urn:microsoft.com/office/officeart/2005/8/layout/list1"/>
    <dgm:cxn modelId="{2D722A18-BEB6-4C3A-B4A1-C7A44EEE7F43}" type="presParOf" srcId="{00DAFB1C-11CD-4AE0-B5D9-DDA43B8B5BF0}" destId="{86565540-4A48-4799-B31E-E62938F6946D}" srcOrd="1" destOrd="0" presId="urn:microsoft.com/office/officeart/2005/8/layout/list1"/>
    <dgm:cxn modelId="{9B00BFF1-124F-47A7-884E-B07B60A3FB12}" type="presParOf" srcId="{4219B865-8C0C-4BAC-AB1A-D524F99B182D}" destId="{33F0EE48-2629-4752-858A-10388210A983}" srcOrd="5" destOrd="0" presId="urn:microsoft.com/office/officeart/2005/8/layout/list1"/>
    <dgm:cxn modelId="{84B6B150-3745-445C-A5AB-342A81A7D214}" type="presParOf" srcId="{4219B865-8C0C-4BAC-AB1A-D524F99B182D}" destId="{2ED57191-128E-4DB9-AC53-8E8A40DDB7CF}" srcOrd="6" destOrd="0" presId="urn:microsoft.com/office/officeart/2005/8/layout/list1"/>
    <dgm:cxn modelId="{23BC8E8D-7944-4AFE-8106-0F972FEB10B2}" type="presParOf" srcId="{4219B865-8C0C-4BAC-AB1A-D524F99B182D}" destId="{1B68EDE5-77C5-457C-AB1F-14B0975F6896}" srcOrd="7" destOrd="0" presId="urn:microsoft.com/office/officeart/2005/8/layout/list1"/>
    <dgm:cxn modelId="{8C5F3A8A-494D-4C49-892A-F42C8A0536EA}" type="presParOf" srcId="{4219B865-8C0C-4BAC-AB1A-D524F99B182D}" destId="{3ADB5836-C1CF-4CC7-A411-622FB855BAF7}" srcOrd="8" destOrd="0" presId="urn:microsoft.com/office/officeart/2005/8/layout/list1"/>
    <dgm:cxn modelId="{4B044770-79EF-4ACE-8CC8-9EF21844C87B}" type="presParOf" srcId="{3ADB5836-C1CF-4CC7-A411-622FB855BAF7}" destId="{4A14CB6A-BD8E-4357-94E0-860F739F97E8}" srcOrd="0" destOrd="0" presId="urn:microsoft.com/office/officeart/2005/8/layout/list1"/>
    <dgm:cxn modelId="{2F060C22-5FA6-4A8E-AE9C-9F58E4811317}" type="presParOf" srcId="{3ADB5836-C1CF-4CC7-A411-622FB855BAF7}" destId="{12AC240D-BF8B-46AF-BB70-B9FC71492149}" srcOrd="1" destOrd="0" presId="urn:microsoft.com/office/officeart/2005/8/layout/list1"/>
    <dgm:cxn modelId="{88DD7325-0C82-4F09-AB14-5284D0F36904}" type="presParOf" srcId="{4219B865-8C0C-4BAC-AB1A-D524F99B182D}" destId="{88433D40-A965-4CBF-A267-7B4C9BF0E33C}" srcOrd="9" destOrd="0" presId="urn:microsoft.com/office/officeart/2005/8/layout/list1"/>
    <dgm:cxn modelId="{F9DCC44A-6BD4-42DC-8399-1A039062E173}" type="presParOf" srcId="{4219B865-8C0C-4BAC-AB1A-D524F99B182D}" destId="{CFB098A1-D707-4A83-9D5A-CEFD7D575690}" srcOrd="10" destOrd="0" presId="urn:microsoft.com/office/officeart/2005/8/layout/list1"/>
    <dgm:cxn modelId="{C1DA9E77-E895-459D-ACD0-805436E291C3}" type="presParOf" srcId="{4219B865-8C0C-4BAC-AB1A-D524F99B182D}" destId="{998F91F4-C1E0-4E67-821D-B7AFFE84D051}" srcOrd="11" destOrd="0" presId="urn:microsoft.com/office/officeart/2005/8/layout/list1"/>
    <dgm:cxn modelId="{000F0111-9DBD-460D-A06F-05FC6F56A307}" type="presParOf" srcId="{4219B865-8C0C-4BAC-AB1A-D524F99B182D}" destId="{8FC72481-EFFD-4886-8006-D79F371F9CB2}" srcOrd="12" destOrd="0" presId="urn:microsoft.com/office/officeart/2005/8/layout/list1"/>
    <dgm:cxn modelId="{6D6EF3C5-AA9C-4CD2-9528-C35A254A204E}" type="presParOf" srcId="{8FC72481-EFFD-4886-8006-D79F371F9CB2}" destId="{E82A8458-7B73-4172-B699-472E5AA8F7A0}" srcOrd="0" destOrd="0" presId="urn:microsoft.com/office/officeart/2005/8/layout/list1"/>
    <dgm:cxn modelId="{A417E0F4-096A-476A-BC41-D9B6F84B1BC5}" type="presParOf" srcId="{8FC72481-EFFD-4886-8006-D79F371F9CB2}" destId="{EA8E94F0-2AEC-4023-A4F3-C357ECB23105}" srcOrd="1" destOrd="0" presId="urn:microsoft.com/office/officeart/2005/8/layout/list1"/>
    <dgm:cxn modelId="{128DE462-E78D-4403-8D79-0029D8EE05B4}" type="presParOf" srcId="{4219B865-8C0C-4BAC-AB1A-D524F99B182D}" destId="{C7186934-1855-4961-927B-34D701933454}" srcOrd="13" destOrd="0" presId="urn:microsoft.com/office/officeart/2005/8/layout/list1"/>
    <dgm:cxn modelId="{F70FE435-FA77-4316-9DEE-0EB4737D8334}" type="presParOf" srcId="{4219B865-8C0C-4BAC-AB1A-D524F99B182D}" destId="{96679B08-136F-4DC1-AE35-92D3347E9F1B}" srcOrd="14" destOrd="0" presId="urn:microsoft.com/office/officeart/2005/8/layout/list1"/>
    <dgm:cxn modelId="{CE6F78BD-3DB6-48C0-B149-E82CF62DE0DE}" type="presParOf" srcId="{4219B865-8C0C-4BAC-AB1A-D524F99B182D}" destId="{3532D63F-D56A-4274-B17A-EA897737DC1A}" srcOrd="15" destOrd="0" presId="urn:microsoft.com/office/officeart/2005/8/layout/list1"/>
    <dgm:cxn modelId="{C2214421-2DB0-4F2B-B41D-A72E5A82A32D}" type="presParOf" srcId="{4219B865-8C0C-4BAC-AB1A-D524F99B182D}" destId="{5499F31A-F544-498A-82FC-F127D16A9580}" srcOrd="16" destOrd="0" presId="urn:microsoft.com/office/officeart/2005/8/layout/list1"/>
    <dgm:cxn modelId="{2D7AE1A4-FC78-4D97-BEAD-78387E9B9E11}" type="presParOf" srcId="{5499F31A-F544-498A-82FC-F127D16A9580}" destId="{C68A51D1-C02B-48E3-8E66-30BE0303C4EE}" srcOrd="0" destOrd="0" presId="urn:microsoft.com/office/officeart/2005/8/layout/list1"/>
    <dgm:cxn modelId="{CE946927-6E37-4D47-BFEE-55F1D461FDA4}" type="presParOf" srcId="{5499F31A-F544-498A-82FC-F127D16A9580}" destId="{EA321329-2796-4575-943D-73A6563014A6}" srcOrd="1" destOrd="0" presId="urn:microsoft.com/office/officeart/2005/8/layout/list1"/>
    <dgm:cxn modelId="{98AEDA5B-CEA8-4FCA-8AC9-936DFA5E5659}" type="presParOf" srcId="{4219B865-8C0C-4BAC-AB1A-D524F99B182D}" destId="{FB7EA692-E87B-4E3B-A564-5F27C86DB3D2}" srcOrd="17" destOrd="0" presId="urn:microsoft.com/office/officeart/2005/8/layout/list1"/>
    <dgm:cxn modelId="{53823A93-6626-4B74-802C-1B6BCF15DFA5}" type="presParOf" srcId="{4219B865-8C0C-4BAC-AB1A-D524F99B182D}" destId="{C91A584B-1FEC-4BA0-8981-55904386E3E2}" srcOrd="18" destOrd="0" presId="urn:microsoft.com/office/officeart/2005/8/layout/list1"/>
    <dgm:cxn modelId="{A8EDB32E-B2CE-456D-9FBE-6DEA46C6920D}" type="presParOf" srcId="{4219B865-8C0C-4BAC-AB1A-D524F99B182D}" destId="{DDFD6A61-688B-4FDA-A3EE-DA8974E44A00}" srcOrd="19" destOrd="0" presId="urn:microsoft.com/office/officeart/2005/8/layout/list1"/>
    <dgm:cxn modelId="{B8886FA6-2590-499F-A17E-E0D600525EE3}" type="presParOf" srcId="{4219B865-8C0C-4BAC-AB1A-D524F99B182D}" destId="{2534CC50-470F-4BE5-80B1-92D0C4EC9A92}" srcOrd="20" destOrd="0" presId="urn:microsoft.com/office/officeart/2005/8/layout/list1"/>
    <dgm:cxn modelId="{41DDDFBA-8AAC-4BF8-A577-D41D2F06B550}" type="presParOf" srcId="{2534CC50-470F-4BE5-80B1-92D0C4EC9A92}" destId="{C74AA55D-3DFB-41BC-88E8-AE8FEEB1617F}" srcOrd="0" destOrd="0" presId="urn:microsoft.com/office/officeart/2005/8/layout/list1"/>
    <dgm:cxn modelId="{DDCF3CFC-BA25-40FB-B587-31B5C46E2E97}" type="presParOf" srcId="{2534CC50-470F-4BE5-80B1-92D0C4EC9A92}" destId="{300E0A85-E19C-4F19-ACD5-F6E1898EEDC4}" srcOrd="1" destOrd="0" presId="urn:microsoft.com/office/officeart/2005/8/layout/list1"/>
    <dgm:cxn modelId="{6065F570-DAFA-4A8B-AC5A-EDE7AB7C989E}" type="presParOf" srcId="{4219B865-8C0C-4BAC-AB1A-D524F99B182D}" destId="{49522337-C110-44CB-8352-3AD583A38471}" srcOrd="21" destOrd="0" presId="urn:microsoft.com/office/officeart/2005/8/layout/list1"/>
    <dgm:cxn modelId="{AE587D28-4B0A-4BE6-ACA3-EA16F99BFE50}" type="presParOf" srcId="{4219B865-8C0C-4BAC-AB1A-D524F99B182D}" destId="{11378778-DF64-43A7-B32E-92C5CD518D22}"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Infusion Order Entry</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Transfer Green Sheet and Drug to another NAOU</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2"/>
      <dgm:spPr/>
      <dgm:t>
        <a:bodyPr/>
        <a:lstStyle/>
        <a:p>
          <a:endParaRPr lang="en-US"/>
        </a:p>
      </dgm:t>
    </dgm:pt>
    <dgm:pt modelId="{9B3E1107-31D0-4DE6-B34F-CF219AED4BC6}" type="pres">
      <dgm:prSet presAssocID="{97C2F6E5-7219-4B72-B3DD-27BEE4C64CD3}" presName="parentText" presStyleLbl="node1" presStyleIdx="0" presStyleCnt="2"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2">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2"/>
      <dgm:spPr/>
      <dgm:t>
        <a:bodyPr/>
        <a:lstStyle/>
        <a:p>
          <a:endParaRPr lang="en-US"/>
        </a:p>
      </dgm:t>
    </dgm:pt>
    <dgm:pt modelId="{86565540-4A48-4799-B31E-E62938F6946D}" type="pres">
      <dgm:prSet presAssocID="{F9C27971-CDE9-4755-8105-4A36A2B0B737}" presName="parentText" presStyleLbl="node1" presStyleIdx="1" presStyleCnt="2"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2">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4F676174-4EFE-435A-9F48-5DE4347D65AA}" type="presOf" srcId="{E85A807E-0F45-4316-A7B3-E13A056EC0F0}" destId="{4219B865-8C0C-4BAC-AB1A-D524F99B182D}"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BE322E59-A125-4AEB-A27E-E9F7ACF5A73F}" type="presOf" srcId="{97C2F6E5-7219-4B72-B3DD-27BEE4C64CD3}" destId="{9B3E1107-31D0-4DE6-B34F-CF219AED4BC6}" srcOrd="1" destOrd="0" presId="urn:microsoft.com/office/officeart/2005/8/layout/list1"/>
    <dgm:cxn modelId="{D89C97D9-DA24-4CDD-B2BA-AE8EE5D1CDDD}" type="presOf" srcId="{F9C27971-CDE9-4755-8105-4A36A2B0B737}" destId="{86565540-4A48-4799-B31E-E62938F6946D}" srcOrd="1" destOrd="0" presId="urn:microsoft.com/office/officeart/2005/8/layout/list1"/>
    <dgm:cxn modelId="{F9057E3A-57BA-4B30-8C9F-F6EF144EE589}" type="presOf" srcId="{F9C27971-CDE9-4755-8105-4A36A2B0B737}" destId="{6002C1A2-AECF-4A79-B289-A8B6093E97D9}" srcOrd="0" destOrd="0" presId="urn:microsoft.com/office/officeart/2005/8/layout/list1"/>
    <dgm:cxn modelId="{FA6C570E-9960-473B-98DF-BAE8B8AABC51}" type="presOf" srcId="{97C2F6E5-7219-4B72-B3DD-27BEE4C64CD3}" destId="{D004DBC1-E2EE-4F8E-8E25-8328514F2DC6}" srcOrd="0" destOrd="0" presId="urn:microsoft.com/office/officeart/2005/8/layout/list1"/>
    <dgm:cxn modelId="{DBC258F9-A71B-4B80-8B47-44291EB5F92A}" type="presParOf" srcId="{4219B865-8C0C-4BAC-AB1A-D524F99B182D}" destId="{202F5C5C-74FE-4AF9-A43D-014D5211C032}" srcOrd="0" destOrd="0" presId="urn:microsoft.com/office/officeart/2005/8/layout/list1"/>
    <dgm:cxn modelId="{1E687CAE-5D05-413F-95DE-6BDC15DA77F5}" type="presParOf" srcId="{202F5C5C-74FE-4AF9-A43D-014D5211C032}" destId="{D004DBC1-E2EE-4F8E-8E25-8328514F2DC6}" srcOrd="0" destOrd="0" presId="urn:microsoft.com/office/officeart/2005/8/layout/list1"/>
    <dgm:cxn modelId="{00A52314-D0B3-481F-B45E-069E329C277A}" type="presParOf" srcId="{202F5C5C-74FE-4AF9-A43D-014D5211C032}" destId="{9B3E1107-31D0-4DE6-B34F-CF219AED4BC6}" srcOrd="1" destOrd="0" presId="urn:microsoft.com/office/officeart/2005/8/layout/list1"/>
    <dgm:cxn modelId="{2A2A8874-2B8C-4F15-802C-9D8F8E6D8752}" type="presParOf" srcId="{4219B865-8C0C-4BAC-AB1A-D524F99B182D}" destId="{4D99710D-A6E7-493D-9C52-695C6307E7D4}" srcOrd="1" destOrd="0" presId="urn:microsoft.com/office/officeart/2005/8/layout/list1"/>
    <dgm:cxn modelId="{4354F66F-F42D-4349-BEDA-31B571701580}" type="presParOf" srcId="{4219B865-8C0C-4BAC-AB1A-D524F99B182D}" destId="{66AEBB34-EEBB-441F-B32C-93E89E97ADFC}" srcOrd="2" destOrd="0" presId="urn:microsoft.com/office/officeart/2005/8/layout/list1"/>
    <dgm:cxn modelId="{F4679093-7AC8-4174-AEFB-680583F050D1}" type="presParOf" srcId="{4219B865-8C0C-4BAC-AB1A-D524F99B182D}" destId="{A1226456-0540-4594-A6BF-6F3650C7459B}" srcOrd="3" destOrd="0" presId="urn:microsoft.com/office/officeart/2005/8/layout/list1"/>
    <dgm:cxn modelId="{C1E028DE-38C1-483D-9F3A-426564F7081A}" type="presParOf" srcId="{4219B865-8C0C-4BAC-AB1A-D524F99B182D}" destId="{00DAFB1C-11CD-4AE0-B5D9-DDA43B8B5BF0}" srcOrd="4" destOrd="0" presId="urn:microsoft.com/office/officeart/2005/8/layout/list1"/>
    <dgm:cxn modelId="{F1FCB48B-3D31-4340-9A4D-4FCA523CFED3}" type="presParOf" srcId="{00DAFB1C-11CD-4AE0-B5D9-DDA43B8B5BF0}" destId="{6002C1A2-AECF-4A79-B289-A8B6093E97D9}" srcOrd="0" destOrd="0" presId="urn:microsoft.com/office/officeart/2005/8/layout/list1"/>
    <dgm:cxn modelId="{1EECC639-48AE-4647-8E37-1CAE1571E9D1}" type="presParOf" srcId="{00DAFB1C-11CD-4AE0-B5D9-DDA43B8B5BF0}" destId="{86565540-4A48-4799-B31E-E62938F6946D}" srcOrd="1" destOrd="0" presId="urn:microsoft.com/office/officeart/2005/8/layout/list1"/>
    <dgm:cxn modelId="{C835B837-B14D-41BA-9512-8D67E04AD4A0}" type="presParOf" srcId="{4219B865-8C0C-4BAC-AB1A-D524F99B182D}" destId="{33F0EE48-2629-4752-858A-10388210A983}" srcOrd="5" destOrd="0" presId="urn:microsoft.com/office/officeart/2005/8/layout/list1"/>
    <dgm:cxn modelId="{3C583CAA-52AB-492C-A5DF-B0DB431D5DAB}" type="presParOf" srcId="{4219B865-8C0C-4BAC-AB1A-D524F99B182D}" destId="{2ED57191-128E-4DB9-AC53-8E8A40DDB7C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Infusion Order Entry</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Transfer Green Sheet and Drug to another NAOU</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2"/>
      <dgm:spPr/>
      <dgm:t>
        <a:bodyPr/>
        <a:lstStyle/>
        <a:p>
          <a:endParaRPr lang="en-US"/>
        </a:p>
      </dgm:t>
    </dgm:pt>
    <dgm:pt modelId="{9B3E1107-31D0-4DE6-B34F-CF219AED4BC6}" type="pres">
      <dgm:prSet presAssocID="{97C2F6E5-7219-4B72-B3DD-27BEE4C64CD3}" presName="parentText" presStyleLbl="node1" presStyleIdx="0" presStyleCnt="2"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2">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2"/>
      <dgm:spPr/>
      <dgm:t>
        <a:bodyPr/>
        <a:lstStyle/>
        <a:p>
          <a:endParaRPr lang="en-US"/>
        </a:p>
      </dgm:t>
    </dgm:pt>
    <dgm:pt modelId="{86565540-4A48-4799-B31E-E62938F6946D}" type="pres">
      <dgm:prSet presAssocID="{F9C27971-CDE9-4755-8105-4A36A2B0B737}" presName="parentText" presStyleLbl="node1" presStyleIdx="1" presStyleCnt="2"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2">
        <dgm:presLayoutVars>
          <dgm:bulletEnabled val="1"/>
        </dgm:presLayoutVars>
      </dgm:prSet>
      <dgm:spPr/>
      <dgm:extLst>
        <a:ext uri="{E40237B7-FDA0-4F09-8148-C483321AD2D9}">
          <dgm14:cNvPr xmlns:dgm14="http://schemas.microsoft.com/office/drawing/2010/diagram" id="0" name="" descr="blue boxes showing menu options"/>
        </a:ext>
      </dgm:extLst>
    </dgm:pt>
  </dgm:ptLst>
  <dgm:cxnLst>
    <dgm:cxn modelId="{5600303C-218E-41DF-8EED-FA05D34140D7}" type="presOf" srcId="{E85A807E-0F45-4316-A7B3-E13A056EC0F0}" destId="{4219B865-8C0C-4BAC-AB1A-D524F99B182D}" srcOrd="0" destOrd="0" presId="urn:microsoft.com/office/officeart/2005/8/layout/list1"/>
    <dgm:cxn modelId="{CBE9EF36-792E-4BE1-A6E2-4E0F247DFFB3}" type="presOf" srcId="{97C2F6E5-7219-4B72-B3DD-27BEE4C64CD3}" destId="{9B3E1107-31D0-4DE6-B34F-CF219AED4BC6}" srcOrd="1" destOrd="0" presId="urn:microsoft.com/office/officeart/2005/8/layout/list1"/>
    <dgm:cxn modelId="{0C0EC9AB-19B4-48AB-B2CD-EB05A05AE502}" type="presOf" srcId="{F9C27971-CDE9-4755-8105-4A36A2B0B737}" destId="{6002C1A2-AECF-4A79-B289-A8B6093E97D9}"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96144434-7AD8-4225-9178-8134804D534D}" srcId="{E85A807E-0F45-4316-A7B3-E13A056EC0F0}" destId="{97C2F6E5-7219-4B72-B3DD-27BEE4C64CD3}" srcOrd="0" destOrd="0" parTransId="{29F8C23A-7351-4CB5-A60F-B00C43CE788C}" sibTransId="{F0D5519B-455A-49F7-A18C-BFB6AAC2FF43}"/>
    <dgm:cxn modelId="{7D3AA5AF-FC7E-4F91-A4B3-CF1F3686D6B7}" type="presOf" srcId="{F9C27971-CDE9-4755-8105-4A36A2B0B737}" destId="{86565540-4A48-4799-B31E-E62938F6946D}" srcOrd="1" destOrd="0" presId="urn:microsoft.com/office/officeart/2005/8/layout/list1"/>
    <dgm:cxn modelId="{D746B0F8-920A-4CD1-861A-0E84DC148A7C}" type="presOf" srcId="{97C2F6E5-7219-4B72-B3DD-27BEE4C64CD3}" destId="{D004DBC1-E2EE-4F8E-8E25-8328514F2DC6}" srcOrd="0" destOrd="0" presId="urn:microsoft.com/office/officeart/2005/8/layout/list1"/>
    <dgm:cxn modelId="{7F2D1FEC-BDB5-4023-96A6-081D1E9AA129}" type="presParOf" srcId="{4219B865-8C0C-4BAC-AB1A-D524F99B182D}" destId="{202F5C5C-74FE-4AF9-A43D-014D5211C032}" srcOrd="0" destOrd="0" presId="urn:microsoft.com/office/officeart/2005/8/layout/list1"/>
    <dgm:cxn modelId="{440E9601-6B3A-4FF8-9365-5EDC62F3399D}" type="presParOf" srcId="{202F5C5C-74FE-4AF9-A43D-014D5211C032}" destId="{D004DBC1-E2EE-4F8E-8E25-8328514F2DC6}" srcOrd="0" destOrd="0" presId="urn:microsoft.com/office/officeart/2005/8/layout/list1"/>
    <dgm:cxn modelId="{EB986335-308E-4C2A-9D59-8B5188E6BDCD}" type="presParOf" srcId="{202F5C5C-74FE-4AF9-A43D-014D5211C032}" destId="{9B3E1107-31D0-4DE6-B34F-CF219AED4BC6}" srcOrd="1" destOrd="0" presId="urn:microsoft.com/office/officeart/2005/8/layout/list1"/>
    <dgm:cxn modelId="{8FA5F54F-F79A-4E62-B04A-80ADE024A41D}" type="presParOf" srcId="{4219B865-8C0C-4BAC-AB1A-D524F99B182D}" destId="{4D99710D-A6E7-493D-9C52-695C6307E7D4}" srcOrd="1" destOrd="0" presId="urn:microsoft.com/office/officeart/2005/8/layout/list1"/>
    <dgm:cxn modelId="{AEDC3521-22F9-46B3-8C07-BC18A048862A}" type="presParOf" srcId="{4219B865-8C0C-4BAC-AB1A-D524F99B182D}" destId="{66AEBB34-EEBB-441F-B32C-93E89E97ADFC}" srcOrd="2" destOrd="0" presId="urn:microsoft.com/office/officeart/2005/8/layout/list1"/>
    <dgm:cxn modelId="{5F049000-03C0-4643-965D-94A7B37B395C}" type="presParOf" srcId="{4219B865-8C0C-4BAC-AB1A-D524F99B182D}" destId="{A1226456-0540-4594-A6BF-6F3650C7459B}" srcOrd="3" destOrd="0" presId="urn:microsoft.com/office/officeart/2005/8/layout/list1"/>
    <dgm:cxn modelId="{F450C53A-E03E-4209-9DD0-18A4B088A8DE}" type="presParOf" srcId="{4219B865-8C0C-4BAC-AB1A-D524F99B182D}" destId="{00DAFB1C-11CD-4AE0-B5D9-DDA43B8B5BF0}" srcOrd="4" destOrd="0" presId="urn:microsoft.com/office/officeart/2005/8/layout/list1"/>
    <dgm:cxn modelId="{64144CDE-EF09-48FF-82EC-66BFDB6D1125}" type="presParOf" srcId="{00DAFB1C-11CD-4AE0-B5D9-DDA43B8B5BF0}" destId="{6002C1A2-AECF-4A79-B289-A8B6093E97D9}" srcOrd="0" destOrd="0" presId="urn:microsoft.com/office/officeart/2005/8/layout/list1"/>
    <dgm:cxn modelId="{8AA06FE8-A5E9-4921-813D-DA423103A9DC}" type="presParOf" srcId="{00DAFB1C-11CD-4AE0-B5D9-DDA43B8B5BF0}" destId="{86565540-4A48-4799-B31E-E62938F6946D}" srcOrd="1" destOrd="0" presId="urn:microsoft.com/office/officeart/2005/8/layout/list1"/>
    <dgm:cxn modelId="{CA81536A-2304-4320-8ED9-109ACEB0225F}" type="presParOf" srcId="{4219B865-8C0C-4BAC-AB1A-D524F99B182D}" destId="{33F0EE48-2629-4752-858A-10388210A983}" srcOrd="5" destOrd="0" presId="urn:microsoft.com/office/officeart/2005/8/layout/list1"/>
    <dgm:cxn modelId="{7B027325-B057-4A55-8E8F-B2AAE66B2F44}" type="presParOf" srcId="{4219B865-8C0C-4BAC-AB1A-D524F99B182D}" destId="{2ED57191-128E-4DB9-AC53-8E8A40DDB7C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0674A8-4ACE-42FC-A79A-207ADD4CF2C7}" type="doc">
      <dgm:prSet loTypeId="urn:microsoft.com/office/officeart/2005/8/layout/hProcess9" loCatId="process" qsTypeId="urn:microsoft.com/office/officeart/2005/8/quickstyle/3d3" qsCatId="3D" csTypeId="urn:microsoft.com/office/officeart/2005/8/colors/colorful4" csCatId="colorful" phldr="1"/>
      <dgm:spPr/>
    </dgm:pt>
    <dgm:pt modelId="{D4D631F4-D4A3-4FBA-AE93-0052F48C86CF}">
      <dgm:prSet phldrT="[Text]"/>
      <dgm:spPr/>
      <dgm:t>
        <a:bodyPr/>
        <a:lstStyle/>
        <a:p>
          <a:r>
            <a:rPr lang="en-US" dirty="0" smtClean="0"/>
            <a:t>Controlled Substances Menu</a:t>
          </a:r>
          <a:endParaRPr lang="en-US" dirty="0"/>
        </a:p>
      </dgm:t>
    </dgm:pt>
    <dgm:pt modelId="{42ED4759-D3AD-4AD7-8679-73FCC0287FF6}" type="parTrans" cxnId="{515A9BDB-1ED2-4D02-AC15-837E9AA40ED2}">
      <dgm:prSet/>
      <dgm:spPr/>
      <dgm:t>
        <a:bodyPr/>
        <a:lstStyle/>
        <a:p>
          <a:endParaRPr lang="en-US"/>
        </a:p>
      </dgm:t>
    </dgm:pt>
    <dgm:pt modelId="{2BE3E6B6-4B56-469F-A717-26DC62B68021}" type="sibTrans" cxnId="{515A9BDB-1ED2-4D02-AC15-837E9AA40ED2}">
      <dgm:prSet/>
      <dgm:spPr/>
      <dgm:t>
        <a:bodyPr/>
        <a:lstStyle/>
        <a:p>
          <a:endParaRPr lang="en-US"/>
        </a:p>
      </dgm:t>
    </dgm:pt>
    <dgm:pt modelId="{E28376A7-A949-4ABC-A187-CB70948F45F2}">
      <dgm:prSet phldrT="[Text]"/>
      <dgm:spPr/>
      <dgm:t>
        <a:bodyPr/>
        <a:lstStyle/>
        <a:p>
          <a:r>
            <a:rPr lang="en-US" dirty="0" smtClean="0"/>
            <a:t>Master Vault</a:t>
          </a:r>
          <a:endParaRPr lang="en-US" dirty="0"/>
        </a:p>
      </dgm:t>
    </dgm:pt>
    <dgm:pt modelId="{53B9B809-B49D-4356-A9E7-C601AC281FF7}" type="parTrans" cxnId="{C0A0B00A-03DE-4A06-8DC3-33D2A247A503}">
      <dgm:prSet/>
      <dgm:spPr/>
      <dgm:t>
        <a:bodyPr/>
        <a:lstStyle/>
        <a:p>
          <a:endParaRPr lang="en-US"/>
        </a:p>
      </dgm:t>
    </dgm:pt>
    <dgm:pt modelId="{A5F10127-8E07-4E43-9FC5-5F459D86974B}" type="sibTrans" cxnId="{C0A0B00A-03DE-4A06-8DC3-33D2A247A503}">
      <dgm:prSet/>
      <dgm:spPr/>
      <dgm:t>
        <a:bodyPr/>
        <a:lstStyle/>
        <a:p>
          <a:endParaRPr lang="en-US"/>
        </a:p>
      </dgm:t>
    </dgm:pt>
    <dgm:pt modelId="{D3223E83-B352-480D-9A48-A1B29012208D}">
      <dgm:prSet phldrT="[Text]"/>
      <dgm:spPr>
        <a:solidFill>
          <a:srgbClr val="2F8299"/>
        </a:solidFill>
      </dgm:spPr>
      <dgm:t>
        <a:bodyPr/>
        <a:lstStyle/>
        <a:p>
          <a:r>
            <a:rPr lang="en-US" dirty="0" smtClean="0"/>
            <a:t>Pharmacist CS Menu</a:t>
          </a:r>
          <a:endParaRPr lang="en-US" dirty="0"/>
        </a:p>
      </dgm:t>
    </dgm:pt>
    <dgm:pt modelId="{F826B762-E0F1-4C1E-98A7-EA223B2E6E1C}" type="parTrans" cxnId="{CA3F178F-086F-4852-AD8A-837EE70B6D14}">
      <dgm:prSet/>
      <dgm:spPr/>
      <dgm:t>
        <a:bodyPr/>
        <a:lstStyle/>
        <a:p>
          <a:endParaRPr lang="en-US"/>
        </a:p>
      </dgm:t>
    </dgm:pt>
    <dgm:pt modelId="{34DFB361-3542-4B75-BCB0-8B6831AACF47}" type="sibTrans" cxnId="{CA3F178F-086F-4852-AD8A-837EE70B6D14}">
      <dgm:prSet/>
      <dgm:spPr/>
      <dgm:t>
        <a:bodyPr/>
        <a:lstStyle/>
        <a:p>
          <a:endParaRPr lang="en-US"/>
        </a:p>
      </dgm:t>
    </dgm:pt>
    <dgm:pt modelId="{97A05C05-DEC0-47D7-9ED5-43D989D52EE5}" type="pres">
      <dgm:prSet presAssocID="{A10674A8-4ACE-42FC-A79A-207ADD4CF2C7}" presName="CompostProcess" presStyleCnt="0">
        <dgm:presLayoutVars>
          <dgm:dir/>
          <dgm:resizeHandles val="exact"/>
        </dgm:presLayoutVars>
      </dgm:prSet>
      <dgm:spPr/>
    </dgm:pt>
    <dgm:pt modelId="{177CF9DA-EEC1-416E-8506-77B69666F370}" type="pres">
      <dgm:prSet presAssocID="{A10674A8-4ACE-42FC-A79A-207ADD4CF2C7}" presName="arrow" presStyleLbl="bgShp" presStyleIdx="0" presStyleCnt="1" custLinFactNeighborX="14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 modelId="{8015BF27-3527-42D9-8F0A-4BF459B42785}" type="pres">
      <dgm:prSet presAssocID="{A10674A8-4ACE-42FC-A79A-207ADD4CF2C7}" presName="linearProcess" presStyleCnt="0"/>
      <dgm:spPr/>
    </dgm:pt>
    <dgm:pt modelId="{BDABDF13-B7A4-49AE-92D1-F3B2C4C2B4B9}" type="pres">
      <dgm:prSet presAssocID="{D4D631F4-D4A3-4FBA-AE93-0052F48C86CF}" presName="textNode" presStyleLbl="node1" presStyleIdx="0" presStyleCnt="3">
        <dgm:presLayoutVars>
          <dgm:bulletEnabled val="1"/>
        </dgm:presLayoutVars>
      </dgm:prSet>
      <dgm:spPr/>
      <dgm:t>
        <a:bodyPr/>
        <a:lstStyle/>
        <a:p>
          <a:endParaRPr lang="en-US"/>
        </a:p>
      </dgm:t>
    </dgm:pt>
    <dgm:pt modelId="{62575471-CDD0-4E5E-8FB6-027575DC2E0D}" type="pres">
      <dgm:prSet presAssocID="{2BE3E6B6-4B56-469F-A717-26DC62B68021}" presName="sibTrans" presStyleCnt="0"/>
      <dgm:spPr/>
    </dgm:pt>
    <dgm:pt modelId="{44185872-F89F-4242-8AC7-24AF88B26AA5}" type="pres">
      <dgm:prSet presAssocID="{E28376A7-A949-4ABC-A187-CB70948F45F2}" presName="textNode" presStyleLbl="node1" presStyleIdx="1" presStyleCnt="3">
        <dgm:presLayoutVars>
          <dgm:bulletEnabled val="1"/>
        </dgm:presLayoutVars>
      </dgm:prSet>
      <dgm:spPr/>
      <dgm:t>
        <a:bodyPr/>
        <a:lstStyle/>
        <a:p>
          <a:endParaRPr lang="en-US"/>
        </a:p>
      </dgm:t>
    </dgm:pt>
    <dgm:pt modelId="{D475C186-6BAC-45D9-9CCA-858486C5C716}" type="pres">
      <dgm:prSet presAssocID="{A5F10127-8E07-4E43-9FC5-5F459D86974B}" presName="sibTrans" presStyleCnt="0"/>
      <dgm:spPr/>
    </dgm:pt>
    <dgm:pt modelId="{DA571E0A-C41E-498B-9571-C450F1CD3D55}" type="pres">
      <dgm:prSet presAssocID="{D3223E83-B352-480D-9A48-A1B29012208D}" presName="textNode" presStyleLbl="node1" presStyleIdx="2" presStyleCnt="3">
        <dgm:presLayoutVars>
          <dgm:bulletEnabled val="1"/>
        </dgm:presLayoutVars>
      </dgm:prSet>
      <dgm:spPr/>
      <dgm:t>
        <a:bodyPr/>
        <a:lstStyle/>
        <a:p>
          <a:endParaRPr lang="en-US"/>
        </a:p>
      </dgm:t>
    </dgm:pt>
  </dgm:ptLst>
  <dgm:cxnLst>
    <dgm:cxn modelId="{5B48C2FB-702F-4085-A46E-E9A5EF9BBCB2}" type="presOf" srcId="{D3223E83-B352-480D-9A48-A1B29012208D}" destId="{DA571E0A-C41E-498B-9571-C450F1CD3D55}" srcOrd="0" destOrd="0" presId="urn:microsoft.com/office/officeart/2005/8/layout/hProcess9"/>
    <dgm:cxn modelId="{93983D28-B89E-42C4-ABCE-06FCA42A937C}" type="presOf" srcId="{D4D631F4-D4A3-4FBA-AE93-0052F48C86CF}" destId="{BDABDF13-B7A4-49AE-92D1-F3B2C4C2B4B9}" srcOrd="0" destOrd="0" presId="urn:microsoft.com/office/officeart/2005/8/layout/hProcess9"/>
    <dgm:cxn modelId="{515A9BDB-1ED2-4D02-AC15-837E9AA40ED2}" srcId="{A10674A8-4ACE-42FC-A79A-207ADD4CF2C7}" destId="{D4D631F4-D4A3-4FBA-AE93-0052F48C86CF}" srcOrd="0" destOrd="0" parTransId="{42ED4759-D3AD-4AD7-8679-73FCC0287FF6}" sibTransId="{2BE3E6B6-4B56-469F-A717-26DC62B68021}"/>
    <dgm:cxn modelId="{C0A0B00A-03DE-4A06-8DC3-33D2A247A503}" srcId="{A10674A8-4ACE-42FC-A79A-207ADD4CF2C7}" destId="{E28376A7-A949-4ABC-A187-CB70948F45F2}" srcOrd="1" destOrd="0" parTransId="{53B9B809-B49D-4356-A9E7-C601AC281FF7}" sibTransId="{A5F10127-8E07-4E43-9FC5-5F459D86974B}"/>
    <dgm:cxn modelId="{9E3300F7-53B5-4B13-83D4-A0825F1DE928}" type="presOf" srcId="{A10674A8-4ACE-42FC-A79A-207ADD4CF2C7}" destId="{97A05C05-DEC0-47D7-9ED5-43D989D52EE5}" srcOrd="0" destOrd="0" presId="urn:microsoft.com/office/officeart/2005/8/layout/hProcess9"/>
    <dgm:cxn modelId="{CA3F178F-086F-4852-AD8A-837EE70B6D14}" srcId="{A10674A8-4ACE-42FC-A79A-207ADD4CF2C7}" destId="{D3223E83-B352-480D-9A48-A1B29012208D}" srcOrd="2" destOrd="0" parTransId="{F826B762-E0F1-4C1E-98A7-EA223B2E6E1C}" sibTransId="{34DFB361-3542-4B75-BCB0-8B6831AACF47}"/>
    <dgm:cxn modelId="{4BF5169F-CFCE-4605-9B9F-6A9EFC27E232}" type="presOf" srcId="{E28376A7-A949-4ABC-A187-CB70948F45F2}" destId="{44185872-F89F-4242-8AC7-24AF88B26AA5}" srcOrd="0" destOrd="0" presId="urn:microsoft.com/office/officeart/2005/8/layout/hProcess9"/>
    <dgm:cxn modelId="{C5421864-C8F5-44E4-8E4D-B789851029D9}" type="presParOf" srcId="{97A05C05-DEC0-47D7-9ED5-43D989D52EE5}" destId="{177CF9DA-EEC1-416E-8506-77B69666F370}" srcOrd="0" destOrd="0" presId="urn:microsoft.com/office/officeart/2005/8/layout/hProcess9"/>
    <dgm:cxn modelId="{ECA15DD7-2337-437C-BD2C-9B34222BF298}" type="presParOf" srcId="{97A05C05-DEC0-47D7-9ED5-43D989D52EE5}" destId="{8015BF27-3527-42D9-8F0A-4BF459B42785}" srcOrd="1" destOrd="0" presId="urn:microsoft.com/office/officeart/2005/8/layout/hProcess9"/>
    <dgm:cxn modelId="{78CD3D45-B519-4290-9830-38EAEA8EFF2F}" type="presParOf" srcId="{8015BF27-3527-42D9-8F0A-4BF459B42785}" destId="{BDABDF13-B7A4-49AE-92D1-F3B2C4C2B4B9}" srcOrd="0" destOrd="0" presId="urn:microsoft.com/office/officeart/2005/8/layout/hProcess9"/>
    <dgm:cxn modelId="{E52CB9F4-E0CE-4429-B551-BD358A76D603}" type="presParOf" srcId="{8015BF27-3527-42D9-8F0A-4BF459B42785}" destId="{62575471-CDD0-4E5E-8FB6-027575DC2E0D}" srcOrd="1" destOrd="0" presId="urn:microsoft.com/office/officeart/2005/8/layout/hProcess9"/>
    <dgm:cxn modelId="{4D369715-9C2C-49DC-B1D2-F09CC8D8B483}" type="presParOf" srcId="{8015BF27-3527-42D9-8F0A-4BF459B42785}" destId="{44185872-F89F-4242-8AC7-24AF88B26AA5}" srcOrd="2" destOrd="0" presId="urn:microsoft.com/office/officeart/2005/8/layout/hProcess9"/>
    <dgm:cxn modelId="{1A7BA58B-0432-425F-BF94-CF7FAF6F8FB1}" type="presParOf" srcId="{8015BF27-3527-42D9-8F0A-4BF459B42785}" destId="{D475C186-6BAC-45D9-9CCA-858486C5C716}" srcOrd="3" destOrd="0" presId="urn:microsoft.com/office/officeart/2005/8/layout/hProcess9"/>
    <dgm:cxn modelId="{B40EC896-D52E-465D-9486-7569896C439B}" type="presParOf" srcId="{8015BF27-3527-42D9-8F0A-4BF459B42785}" destId="{DA571E0A-C41E-498B-9571-C450F1CD3D55}" srcOrd="4" destOrd="0" presId="urn:microsoft.com/office/officeart/2005/8/layout/hProcess9"/>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0.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Infusion Order Entry</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Transfer Green Sheet and Drug to another NAOU</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2"/>
      <dgm:spPr/>
      <dgm:t>
        <a:bodyPr/>
        <a:lstStyle/>
        <a:p>
          <a:endParaRPr lang="en-US"/>
        </a:p>
      </dgm:t>
    </dgm:pt>
    <dgm:pt modelId="{9B3E1107-31D0-4DE6-B34F-CF219AED4BC6}" type="pres">
      <dgm:prSet presAssocID="{97C2F6E5-7219-4B72-B3DD-27BEE4C64CD3}" presName="parentText" presStyleLbl="node1" presStyleIdx="0" presStyleCnt="2"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2">
        <dgm:presLayoutVars>
          <dgm:bulletEnabled val="1"/>
        </dgm:presLayoutVars>
      </dgm:prSet>
      <dgm:spPr/>
      <dgm:extLst>
        <a:ext uri="{E40237B7-FDA0-4F09-8148-C483321AD2D9}">
          <dgm14:cNvPr xmlns:dgm14="http://schemas.microsoft.com/office/drawing/2010/diagram" id="0" name="" descr="blue boxes showing menu options"/>
        </a:ext>
      </dgm:extLst>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2"/>
      <dgm:spPr/>
      <dgm:t>
        <a:bodyPr/>
        <a:lstStyle/>
        <a:p>
          <a:endParaRPr lang="en-US"/>
        </a:p>
      </dgm:t>
    </dgm:pt>
    <dgm:pt modelId="{86565540-4A48-4799-B31E-E62938F6946D}" type="pres">
      <dgm:prSet presAssocID="{F9C27971-CDE9-4755-8105-4A36A2B0B737}" presName="parentText" presStyleLbl="node1" presStyleIdx="1" presStyleCnt="2"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2">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5692F702-024D-4F2B-A803-87A3C7586646}" type="presOf" srcId="{F9C27971-CDE9-4755-8105-4A36A2B0B737}" destId="{86565540-4A48-4799-B31E-E62938F6946D}" srcOrd="1"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A89BD7B1-E8D8-4801-AA9B-BA051BAD6CD1}" type="presOf" srcId="{97C2F6E5-7219-4B72-B3DD-27BEE4C64CD3}" destId="{D004DBC1-E2EE-4F8E-8E25-8328514F2DC6}" srcOrd="0" destOrd="0" presId="urn:microsoft.com/office/officeart/2005/8/layout/list1"/>
    <dgm:cxn modelId="{DEAFB855-2449-4A77-A39F-3C501A2BEF2D}" type="presOf" srcId="{E85A807E-0F45-4316-A7B3-E13A056EC0F0}" destId="{4219B865-8C0C-4BAC-AB1A-D524F99B182D}" srcOrd="0" destOrd="0" presId="urn:microsoft.com/office/officeart/2005/8/layout/list1"/>
    <dgm:cxn modelId="{568B8521-BD8D-4117-80C9-60168B2833D7}" type="presOf" srcId="{F9C27971-CDE9-4755-8105-4A36A2B0B737}" destId="{6002C1A2-AECF-4A79-B289-A8B6093E97D9}" srcOrd="0" destOrd="0" presId="urn:microsoft.com/office/officeart/2005/8/layout/list1"/>
    <dgm:cxn modelId="{AFCF0232-11C3-43D7-B233-92DA531C8705}" type="presOf" srcId="{97C2F6E5-7219-4B72-B3DD-27BEE4C64CD3}" destId="{9B3E1107-31D0-4DE6-B34F-CF219AED4BC6}" srcOrd="1" destOrd="0" presId="urn:microsoft.com/office/officeart/2005/8/layout/list1"/>
    <dgm:cxn modelId="{9D4CBE7E-7C85-404F-8EEA-C7509B51C107}" type="presParOf" srcId="{4219B865-8C0C-4BAC-AB1A-D524F99B182D}" destId="{202F5C5C-74FE-4AF9-A43D-014D5211C032}" srcOrd="0" destOrd="0" presId="urn:microsoft.com/office/officeart/2005/8/layout/list1"/>
    <dgm:cxn modelId="{49493B60-1121-4337-9696-88A2CD492C12}" type="presParOf" srcId="{202F5C5C-74FE-4AF9-A43D-014D5211C032}" destId="{D004DBC1-E2EE-4F8E-8E25-8328514F2DC6}" srcOrd="0" destOrd="0" presId="urn:microsoft.com/office/officeart/2005/8/layout/list1"/>
    <dgm:cxn modelId="{BEFDEEE9-5AF6-4A73-B6C2-D8CB308AA168}" type="presParOf" srcId="{202F5C5C-74FE-4AF9-A43D-014D5211C032}" destId="{9B3E1107-31D0-4DE6-B34F-CF219AED4BC6}" srcOrd="1" destOrd="0" presId="urn:microsoft.com/office/officeart/2005/8/layout/list1"/>
    <dgm:cxn modelId="{B2A810BD-0564-4B83-B888-9ECB9823BB50}" type="presParOf" srcId="{4219B865-8C0C-4BAC-AB1A-D524F99B182D}" destId="{4D99710D-A6E7-493D-9C52-695C6307E7D4}" srcOrd="1" destOrd="0" presId="urn:microsoft.com/office/officeart/2005/8/layout/list1"/>
    <dgm:cxn modelId="{279CB868-36BA-4A8B-B8D7-8C37CF2796CB}" type="presParOf" srcId="{4219B865-8C0C-4BAC-AB1A-D524F99B182D}" destId="{66AEBB34-EEBB-441F-B32C-93E89E97ADFC}" srcOrd="2" destOrd="0" presId="urn:microsoft.com/office/officeart/2005/8/layout/list1"/>
    <dgm:cxn modelId="{63849932-A3DC-4624-AA23-0EB64150320C}" type="presParOf" srcId="{4219B865-8C0C-4BAC-AB1A-D524F99B182D}" destId="{A1226456-0540-4594-A6BF-6F3650C7459B}" srcOrd="3" destOrd="0" presId="urn:microsoft.com/office/officeart/2005/8/layout/list1"/>
    <dgm:cxn modelId="{98A6843B-4B57-4C34-9F2D-754E3D44945C}" type="presParOf" srcId="{4219B865-8C0C-4BAC-AB1A-D524F99B182D}" destId="{00DAFB1C-11CD-4AE0-B5D9-DDA43B8B5BF0}" srcOrd="4" destOrd="0" presId="urn:microsoft.com/office/officeart/2005/8/layout/list1"/>
    <dgm:cxn modelId="{2F17C48D-2D77-4E35-B6D6-2E6C6185A413}" type="presParOf" srcId="{00DAFB1C-11CD-4AE0-B5D9-DDA43B8B5BF0}" destId="{6002C1A2-AECF-4A79-B289-A8B6093E97D9}" srcOrd="0" destOrd="0" presId="urn:microsoft.com/office/officeart/2005/8/layout/list1"/>
    <dgm:cxn modelId="{8FAA9544-845F-4A4C-98DA-A6DAE8D79477}" type="presParOf" srcId="{00DAFB1C-11CD-4AE0-B5D9-DDA43B8B5BF0}" destId="{86565540-4A48-4799-B31E-E62938F6946D}" srcOrd="1" destOrd="0" presId="urn:microsoft.com/office/officeart/2005/8/layout/list1"/>
    <dgm:cxn modelId="{8ED4DCFA-8A11-4393-9721-FA8D24ADA231}" type="presParOf" srcId="{4219B865-8C0C-4BAC-AB1A-D524F99B182D}" destId="{33F0EE48-2629-4752-858A-10388210A983}" srcOrd="5" destOrd="0" presId="urn:microsoft.com/office/officeart/2005/8/layout/list1"/>
    <dgm:cxn modelId="{BA3A3C70-368B-4286-816E-312954CB18FA}" type="presParOf" srcId="{4219B865-8C0C-4BAC-AB1A-D524F99B182D}" destId="{2ED57191-128E-4DB9-AC53-8E8A40DDB7C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Infusion Order Entry</a:t>
          </a:r>
          <a:endParaRPr lang="en-US" sz="2800" dirty="0"/>
        </a:p>
      </dgm:t>
      <dgm:extLst>
        <a:ext uri="{E40237B7-FDA0-4F09-8148-C483321AD2D9}">
          <dgm14:cNvPr xmlns:dgm14="http://schemas.microsoft.com/office/drawing/2010/diagram" id="0" name="" descr="blue boxes showing menu options"/>
        </a:ext>
      </dgm:extLs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Transfer Green Sheet and Drug to another NAOU</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2"/>
      <dgm:spPr/>
      <dgm:t>
        <a:bodyPr/>
        <a:lstStyle/>
        <a:p>
          <a:endParaRPr lang="en-US"/>
        </a:p>
      </dgm:t>
    </dgm:pt>
    <dgm:pt modelId="{9B3E1107-31D0-4DE6-B34F-CF219AED4BC6}" type="pres">
      <dgm:prSet presAssocID="{97C2F6E5-7219-4B72-B3DD-27BEE4C64CD3}" presName="parentText" presStyleLbl="node1" presStyleIdx="0" presStyleCnt="2"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2">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2"/>
      <dgm:spPr/>
      <dgm:t>
        <a:bodyPr/>
        <a:lstStyle/>
        <a:p>
          <a:endParaRPr lang="en-US"/>
        </a:p>
      </dgm:t>
    </dgm:pt>
    <dgm:pt modelId="{86565540-4A48-4799-B31E-E62938F6946D}" type="pres">
      <dgm:prSet presAssocID="{F9C27971-CDE9-4755-8105-4A36A2B0B737}" presName="parentText" presStyleLbl="node1" presStyleIdx="1" presStyleCnt="2"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2">
        <dgm:presLayoutVars>
          <dgm:bulletEnabled val="1"/>
        </dgm:presLayoutVars>
      </dgm:prSet>
      <dgm:spPr/>
    </dgm:pt>
  </dgm:ptLst>
  <dgm:cxnLst>
    <dgm:cxn modelId="{21AC7EE2-3F14-4F39-B18B-3B058E1A9B06}" type="presOf" srcId="{97C2F6E5-7219-4B72-B3DD-27BEE4C64CD3}" destId="{D004DBC1-E2EE-4F8E-8E25-8328514F2DC6}" srcOrd="0" destOrd="0" presId="urn:microsoft.com/office/officeart/2005/8/layout/list1"/>
    <dgm:cxn modelId="{B5078EC6-3F59-47DB-B47A-C1401B2DAE51}" type="presOf" srcId="{E85A807E-0F45-4316-A7B3-E13A056EC0F0}" destId="{4219B865-8C0C-4BAC-AB1A-D524F99B182D}" srcOrd="0" destOrd="0" presId="urn:microsoft.com/office/officeart/2005/8/layout/list1"/>
    <dgm:cxn modelId="{DB61AC81-8AFE-4C24-B6EE-392659789C73}" type="presOf" srcId="{F9C27971-CDE9-4755-8105-4A36A2B0B737}" destId="{86565540-4A48-4799-B31E-E62938F6946D}" srcOrd="1" destOrd="0" presId="urn:microsoft.com/office/officeart/2005/8/layout/list1"/>
    <dgm:cxn modelId="{7C0328F2-2912-40BA-B09E-3331C15726EE}" type="presOf" srcId="{97C2F6E5-7219-4B72-B3DD-27BEE4C64CD3}" destId="{9B3E1107-31D0-4DE6-B34F-CF219AED4BC6}" srcOrd="1" destOrd="0" presId="urn:microsoft.com/office/officeart/2005/8/layout/list1"/>
    <dgm:cxn modelId="{E256E6D4-8569-42E6-8E70-4BD65E36D349}" type="presOf" srcId="{F9C27971-CDE9-4755-8105-4A36A2B0B737}" destId="{6002C1A2-AECF-4A79-B289-A8B6093E97D9}"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96144434-7AD8-4225-9178-8134804D534D}" srcId="{E85A807E-0F45-4316-A7B3-E13A056EC0F0}" destId="{97C2F6E5-7219-4B72-B3DD-27BEE4C64CD3}" srcOrd="0" destOrd="0" parTransId="{29F8C23A-7351-4CB5-A60F-B00C43CE788C}" sibTransId="{F0D5519B-455A-49F7-A18C-BFB6AAC2FF43}"/>
    <dgm:cxn modelId="{CBE4426F-367C-4DBE-84D2-CAC08E03C49A}" type="presParOf" srcId="{4219B865-8C0C-4BAC-AB1A-D524F99B182D}" destId="{202F5C5C-74FE-4AF9-A43D-014D5211C032}" srcOrd="0" destOrd="0" presId="urn:microsoft.com/office/officeart/2005/8/layout/list1"/>
    <dgm:cxn modelId="{386D2CD7-D7C2-4463-9A8F-F06B9ED528E9}" type="presParOf" srcId="{202F5C5C-74FE-4AF9-A43D-014D5211C032}" destId="{D004DBC1-E2EE-4F8E-8E25-8328514F2DC6}" srcOrd="0" destOrd="0" presId="urn:microsoft.com/office/officeart/2005/8/layout/list1"/>
    <dgm:cxn modelId="{F8153C1D-DCAD-423F-92BF-773BD870F2DE}" type="presParOf" srcId="{202F5C5C-74FE-4AF9-A43D-014D5211C032}" destId="{9B3E1107-31D0-4DE6-B34F-CF219AED4BC6}" srcOrd="1" destOrd="0" presId="urn:microsoft.com/office/officeart/2005/8/layout/list1"/>
    <dgm:cxn modelId="{3E795D81-0AA2-4BD6-881E-A44EFCF51D31}" type="presParOf" srcId="{4219B865-8C0C-4BAC-AB1A-D524F99B182D}" destId="{4D99710D-A6E7-493D-9C52-695C6307E7D4}" srcOrd="1" destOrd="0" presId="urn:microsoft.com/office/officeart/2005/8/layout/list1"/>
    <dgm:cxn modelId="{A478DA1D-E7A1-41B5-9F8E-656587E14B50}" type="presParOf" srcId="{4219B865-8C0C-4BAC-AB1A-D524F99B182D}" destId="{66AEBB34-EEBB-441F-B32C-93E89E97ADFC}" srcOrd="2" destOrd="0" presId="urn:microsoft.com/office/officeart/2005/8/layout/list1"/>
    <dgm:cxn modelId="{C09F6F18-B627-4045-9A17-234CC6C24FBE}" type="presParOf" srcId="{4219B865-8C0C-4BAC-AB1A-D524F99B182D}" destId="{A1226456-0540-4594-A6BF-6F3650C7459B}" srcOrd="3" destOrd="0" presId="urn:microsoft.com/office/officeart/2005/8/layout/list1"/>
    <dgm:cxn modelId="{D276FE74-ABED-4B21-9C3D-B0636AA4EC65}" type="presParOf" srcId="{4219B865-8C0C-4BAC-AB1A-D524F99B182D}" destId="{00DAFB1C-11CD-4AE0-B5D9-DDA43B8B5BF0}" srcOrd="4" destOrd="0" presId="urn:microsoft.com/office/officeart/2005/8/layout/list1"/>
    <dgm:cxn modelId="{DD816581-B154-44C5-9B32-C413EDD50A7B}" type="presParOf" srcId="{00DAFB1C-11CD-4AE0-B5D9-DDA43B8B5BF0}" destId="{6002C1A2-AECF-4A79-B289-A8B6093E97D9}" srcOrd="0" destOrd="0" presId="urn:microsoft.com/office/officeart/2005/8/layout/list1"/>
    <dgm:cxn modelId="{9BC2D118-B6D2-4E26-A832-E7A84BBF4486}" type="presParOf" srcId="{00DAFB1C-11CD-4AE0-B5D9-DDA43B8B5BF0}" destId="{86565540-4A48-4799-B31E-E62938F6946D}" srcOrd="1" destOrd="0" presId="urn:microsoft.com/office/officeart/2005/8/layout/list1"/>
    <dgm:cxn modelId="{816E5DBA-FCA4-4B1A-8E44-06015EEDBAF3}" type="presParOf" srcId="{4219B865-8C0C-4BAC-AB1A-D524F99B182D}" destId="{33F0EE48-2629-4752-858A-10388210A983}" srcOrd="5" destOrd="0" presId="urn:microsoft.com/office/officeart/2005/8/layout/list1"/>
    <dgm:cxn modelId="{0E8DDFC4-DE77-4A63-A703-C8E4CCF2FF3F}" type="presParOf" srcId="{4219B865-8C0C-4BAC-AB1A-D524F99B182D}" destId="{2ED57191-128E-4DB9-AC53-8E8A40DDB7C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Infusion Order Entry</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Transfer Green Sheet and Drug to another NAOU</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2"/>
      <dgm:spPr/>
      <dgm:t>
        <a:bodyPr/>
        <a:lstStyle/>
        <a:p>
          <a:endParaRPr lang="en-US"/>
        </a:p>
      </dgm:t>
    </dgm:pt>
    <dgm:pt modelId="{9B3E1107-31D0-4DE6-B34F-CF219AED4BC6}" type="pres">
      <dgm:prSet presAssocID="{97C2F6E5-7219-4B72-B3DD-27BEE4C64CD3}" presName="parentText" presStyleLbl="node1" presStyleIdx="0" presStyleCnt="2"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2">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2"/>
      <dgm:spPr/>
      <dgm:t>
        <a:bodyPr/>
        <a:lstStyle/>
        <a:p>
          <a:endParaRPr lang="en-US"/>
        </a:p>
      </dgm:t>
    </dgm:pt>
    <dgm:pt modelId="{86565540-4A48-4799-B31E-E62938F6946D}" type="pres">
      <dgm:prSet presAssocID="{F9C27971-CDE9-4755-8105-4A36A2B0B737}" presName="parentText" presStyleLbl="node1" presStyleIdx="1" presStyleCnt="2"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2">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3DB08056-971A-41C6-A068-DA849343BC53}" type="presOf" srcId="{E85A807E-0F45-4316-A7B3-E13A056EC0F0}" destId="{4219B865-8C0C-4BAC-AB1A-D524F99B182D}"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1BA16837-79A8-44C0-8608-23C54EE611EF}" type="presOf" srcId="{F9C27971-CDE9-4755-8105-4A36A2B0B737}" destId="{86565540-4A48-4799-B31E-E62938F6946D}" srcOrd="1" destOrd="0" presId="urn:microsoft.com/office/officeart/2005/8/layout/list1"/>
    <dgm:cxn modelId="{78E43E17-9984-4589-9C25-99B11EEC4E00}" type="presOf" srcId="{F9C27971-CDE9-4755-8105-4A36A2B0B737}" destId="{6002C1A2-AECF-4A79-B289-A8B6093E97D9}" srcOrd="0" destOrd="0" presId="urn:microsoft.com/office/officeart/2005/8/layout/list1"/>
    <dgm:cxn modelId="{7C3E50A0-54AE-4420-815C-1B2E081851CC}" type="presOf" srcId="{97C2F6E5-7219-4B72-B3DD-27BEE4C64CD3}" destId="{D004DBC1-E2EE-4F8E-8E25-8328514F2DC6}" srcOrd="0" destOrd="0" presId="urn:microsoft.com/office/officeart/2005/8/layout/list1"/>
    <dgm:cxn modelId="{EF0E4486-161A-4C05-B0B6-171DAC862A51}" type="presOf" srcId="{97C2F6E5-7219-4B72-B3DD-27BEE4C64CD3}" destId="{9B3E1107-31D0-4DE6-B34F-CF219AED4BC6}" srcOrd="1" destOrd="0" presId="urn:microsoft.com/office/officeart/2005/8/layout/list1"/>
    <dgm:cxn modelId="{6B134C5F-C0B1-4F38-8AD9-2976F0D636DA}" type="presParOf" srcId="{4219B865-8C0C-4BAC-AB1A-D524F99B182D}" destId="{202F5C5C-74FE-4AF9-A43D-014D5211C032}" srcOrd="0" destOrd="0" presId="urn:microsoft.com/office/officeart/2005/8/layout/list1"/>
    <dgm:cxn modelId="{E73B32AB-8DD6-42FD-BD4C-5C185234849F}" type="presParOf" srcId="{202F5C5C-74FE-4AF9-A43D-014D5211C032}" destId="{D004DBC1-E2EE-4F8E-8E25-8328514F2DC6}" srcOrd="0" destOrd="0" presId="urn:microsoft.com/office/officeart/2005/8/layout/list1"/>
    <dgm:cxn modelId="{74138B67-3DF4-4D19-9169-D001010943A6}" type="presParOf" srcId="{202F5C5C-74FE-4AF9-A43D-014D5211C032}" destId="{9B3E1107-31D0-4DE6-B34F-CF219AED4BC6}" srcOrd="1" destOrd="0" presId="urn:microsoft.com/office/officeart/2005/8/layout/list1"/>
    <dgm:cxn modelId="{E71EBA4E-A9B3-40E9-9793-03C20ACACA64}" type="presParOf" srcId="{4219B865-8C0C-4BAC-AB1A-D524F99B182D}" destId="{4D99710D-A6E7-493D-9C52-695C6307E7D4}" srcOrd="1" destOrd="0" presId="urn:microsoft.com/office/officeart/2005/8/layout/list1"/>
    <dgm:cxn modelId="{18978CFF-614E-4636-829B-684B3796A4E5}" type="presParOf" srcId="{4219B865-8C0C-4BAC-AB1A-D524F99B182D}" destId="{66AEBB34-EEBB-441F-B32C-93E89E97ADFC}" srcOrd="2" destOrd="0" presId="urn:microsoft.com/office/officeart/2005/8/layout/list1"/>
    <dgm:cxn modelId="{3C24AAAE-E973-4106-973A-D83B1DBDACB0}" type="presParOf" srcId="{4219B865-8C0C-4BAC-AB1A-D524F99B182D}" destId="{A1226456-0540-4594-A6BF-6F3650C7459B}" srcOrd="3" destOrd="0" presId="urn:microsoft.com/office/officeart/2005/8/layout/list1"/>
    <dgm:cxn modelId="{8E624131-2013-4145-A634-DEE94BD60E7A}" type="presParOf" srcId="{4219B865-8C0C-4BAC-AB1A-D524F99B182D}" destId="{00DAFB1C-11CD-4AE0-B5D9-DDA43B8B5BF0}" srcOrd="4" destOrd="0" presId="urn:microsoft.com/office/officeart/2005/8/layout/list1"/>
    <dgm:cxn modelId="{14CA730A-F1E2-4251-8566-FA4833342163}" type="presParOf" srcId="{00DAFB1C-11CD-4AE0-B5D9-DDA43B8B5BF0}" destId="{6002C1A2-AECF-4A79-B289-A8B6093E97D9}" srcOrd="0" destOrd="0" presId="urn:microsoft.com/office/officeart/2005/8/layout/list1"/>
    <dgm:cxn modelId="{353D4736-A092-4EB4-A889-99B28B3AD5CB}" type="presParOf" srcId="{00DAFB1C-11CD-4AE0-B5D9-DDA43B8B5BF0}" destId="{86565540-4A48-4799-B31E-E62938F6946D}" srcOrd="1" destOrd="0" presId="urn:microsoft.com/office/officeart/2005/8/layout/list1"/>
    <dgm:cxn modelId="{EED6D85A-DB62-4DA7-9419-8704CF26B9FF}" type="presParOf" srcId="{4219B865-8C0C-4BAC-AB1A-D524F99B182D}" destId="{33F0EE48-2629-4752-858A-10388210A983}" srcOrd="5" destOrd="0" presId="urn:microsoft.com/office/officeart/2005/8/layout/list1"/>
    <dgm:cxn modelId="{27A5B986-D0B7-447C-B9D0-A89D8008FFE0}" type="presParOf" srcId="{4219B865-8C0C-4BAC-AB1A-D524F99B182D}" destId="{2ED57191-128E-4DB9-AC53-8E8A40DDB7C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Hold a CS Drug (No Inventory Update)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Non-VA Drug Placed on Hold for Destruction</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Destroy a Controlled Substance Drug</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extLst>
        <a:ext uri="{E40237B7-FDA0-4F09-8148-C483321AD2D9}">
          <dgm14:cNvPr xmlns:dgm14="http://schemas.microsoft.com/office/drawing/2010/diagram" id="0" name="" descr="blue boxes showing menu options"/>
        </a:ext>
      </dgm:extLst>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19E3D037-42D7-45A1-804F-91B67B7E86D3}" type="presOf" srcId="{97C2F6E5-7219-4B72-B3DD-27BEE4C64CD3}" destId="{9B3E1107-31D0-4DE6-B34F-CF219AED4BC6}" srcOrd="1"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E8B83549-7835-4A84-92FD-0B4C1D75DC58}" type="presOf" srcId="{A7E2386E-5969-4E00-B328-B07383DAB2DF}" destId="{12AC240D-BF8B-46AF-BB70-B9FC71492149}" srcOrd="1" destOrd="0" presId="urn:microsoft.com/office/officeart/2005/8/layout/list1"/>
    <dgm:cxn modelId="{815F2532-42BA-4674-8F31-9B1EAB115FFD}" type="presOf" srcId="{F9C27971-CDE9-4755-8105-4A36A2B0B737}" destId="{6002C1A2-AECF-4A79-B289-A8B6093E97D9}" srcOrd="0" destOrd="0" presId="urn:microsoft.com/office/officeart/2005/8/layout/list1"/>
    <dgm:cxn modelId="{7E9AB072-A55D-47C5-B8F9-B9D830B89732}" type="presOf" srcId="{E85A807E-0F45-4316-A7B3-E13A056EC0F0}" destId="{4219B865-8C0C-4BAC-AB1A-D524F99B182D}" srcOrd="0" destOrd="0" presId="urn:microsoft.com/office/officeart/2005/8/layout/list1"/>
    <dgm:cxn modelId="{218D469C-1718-46BB-A15B-600CD549FA64}" type="presOf" srcId="{97C2F6E5-7219-4B72-B3DD-27BEE4C64CD3}" destId="{D004DBC1-E2EE-4F8E-8E25-8328514F2DC6}" srcOrd="0" destOrd="0" presId="urn:microsoft.com/office/officeart/2005/8/layout/list1"/>
    <dgm:cxn modelId="{12289020-DEFF-4EDD-9E63-A9FD035CFE49}" type="presOf" srcId="{A7E2386E-5969-4E00-B328-B07383DAB2DF}" destId="{4A14CB6A-BD8E-4357-94E0-860F739F97E8}"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7D3FC75F-541F-42C3-92F9-D00EADCCD8E1}" type="presOf" srcId="{F9C27971-CDE9-4755-8105-4A36A2B0B737}" destId="{86565540-4A48-4799-B31E-E62938F6946D}" srcOrd="1" destOrd="0" presId="urn:microsoft.com/office/officeart/2005/8/layout/list1"/>
    <dgm:cxn modelId="{8A41278E-8087-4AC2-A519-6D556C4A88C0}" type="presParOf" srcId="{4219B865-8C0C-4BAC-AB1A-D524F99B182D}" destId="{202F5C5C-74FE-4AF9-A43D-014D5211C032}" srcOrd="0" destOrd="0" presId="urn:microsoft.com/office/officeart/2005/8/layout/list1"/>
    <dgm:cxn modelId="{EB78F3AA-4A01-46B6-A319-5343208F5197}" type="presParOf" srcId="{202F5C5C-74FE-4AF9-A43D-014D5211C032}" destId="{D004DBC1-E2EE-4F8E-8E25-8328514F2DC6}" srcOrd="0" destOrd="0" presId="urn:microsoft.com/office/officeart/2005/8/layout/list1"/>
    <dgm:cxn modelId="{C9CB9F49-F376-4AFC-80F3-435FA4056B79}" type="presParOf" srcId="{202F5C5C-74FE-4AF9-A43D-014D5211C032}" destId="{9B3E1107-31D0-4DE6-B34F-CF219AED4BC6}" srcOrd="1" destOrd="0" presId="urn:microsoft.com/office/officeart/2005/8/layout/list1"/>
    <dgm:cxn modelId="{9F4BFF1B-45BF-49AA-BB6E-893492FFAE4A}" type="presParOf" srcId="{4219B865-8C0C-4BAC-AB1A-D524F99B182D}" destId="{4D99710D-A6E7-493D-9C52-695C6307E7D4}" srcOrd="1" destOrd="0" presId="urn:microsoft.com/office/officeart/2005/8/layout/list1"/>
    <dgm:cxn modelId="{BA38A15E-870F-41F4-9AAC-BF9926F6BAC1}" type="presParOf" srcId="{4219B865-8C0C-4BAC-AB1A-D524F99B182D}" destId="{66AEBB34-EEBB-441F-B32C-93E89E97ADFC}" srcOrd="2" destOrd="0" presId="urn:microsoft.com/office/officeart/2005/8/layout/list1"/>
    <dgm:cxn modelId="{9088C2FA-49E1-4AA0-9370-12DB9DA028EC}" type="presParOf" srcId="{4219B865-8C0C-4BAC-AB1A-D524F99B182D}" destId="{A1226456-0540-4594-A6BF-6F3650C7459B}" srcOrd="3" destOrd="0" presId="urn:microsoft.com/office/officeart/2005/8/layout/list1"/>
    <dgm:cxn modelId="{BCF74541-3BC7-48AA-9C7C-043429CAFA4D}" type="presParOf" srcId="{4219B865-8C0C-4BAC-AB1A-D524F99B182D}" destId="{00DAFB1C-11CD-4AE0-B5D9-DDA43B8B5BF0}" srcOrd="4" destOrd="0" presId="urn:microsoft.com/office/officeart/2005/8/layout/list1"/>
    <dgm:cxn modelId="{4A9E6E88-CD5D-4A62-81CC-AEFB9D0D7889}" type="presParOf" srcId="{00DAFB1C-11CD-4AE0-B5D9-DDA43B8B5BF0}" destId="{6002C1A2-AECF-4A79-B289-A8B6093E97D9}" srcOrd="0" destOrd="0" presId="urn:microsoft.com/office/officeart/2005/8/layout/list1"/>
    <dgm:cxn modelId="{8F8E7BAE-309F-4E02-A51C-4B477A4E4D5E}" type="presParOf" srcId="{00DAFB1C-11CD-4AE0-B5D9-DDA43B8B5BF0}" destId="{86565540-4A48-4799-B31E-E62938F6946D}" srcOrd="1" destOrd="0" presId="urn:microsoft.com/office/officeart/2005/8/layout/list1"/>
    <dgm:cxn modelId="{4207C124-3ED7-4B66-BE65-0FF84A1065D9}" type="presParOf" srcId="{4219B865-8C0C-4BAC-AB1A-D524F99B182D}" destId="{33F0EE48-2629-4752-858A-10388210A983}" srcOrd="5" destOrd="0" presId="urn:microsoft.com/office/officeart/2005/8/layout/list1"/>
    <dgm:cxn modelId="{7158C62E-9823-4AEF-AD92-81C6415CA589}" type="presParOf" srcId="{4219B865-8C0C-4BAC-AB1A-D524F99B182D}" destId="{2ED57191-128E-4DB9-AC53-8E8A40DDB7CF}" srcOrd="6" destOrd="0" presId="urn:microsoft.com/office/officeart/2005/8/layout/list1"/>
    <dgm:cxn modelId="{9B0C0FBA-DF17-4F28-88B6-045EE893E85F}" type="presParOf" srcId="{4219B865-8C0C-4BAC-AB1A-D524F99B182D}" destId="{1B68EDE5-77C5-457C-AB1F-14B0975F6896}" srcOrd="7" destOrd="0" presId="urn:microsoft.com/office/officeart/2005/8/layout/list1"/>
    <dgm:cxn modelId="{58868592-9B0A-4F61-9A42-E757C72B186E}" type="presParOf" srcId="{4219B865-8C0C-4BAC-AB1A-D524F99B182D}" destId="{3ADB5836-C1CF-4CC7-A411-622FB855BAF7}" srcOrd="8" destOrd="0" presId="urn:microsoft.com/office/officeart/2005/8/layout/list1"/>
    <dgm:cxn modelId="{F8EDFFB6-4BE8-4020-9D47-8660CF139BC6}" type="presParOf" srcId="{3ADB5836-C1CF-4CC7-A411-622FB855BAF7}" destId="{4A14CB6A-BD8E-4357-94E0-860F739F97E8}" srcOrd="0" destOrd="0" presId="urn:microsoft.com/office/officeart/2005/8/layout/list1"/>
    <dgm:cxn modelId="{169CC33F-0246-4F26-9DF5-B161744EAEA6}" type="presParOf" srcId="{3ADB5836-C1CF-4CC7-A411-622FB855BAF7}" destId="{12AC240D-BF8B-46AF-BB70-B9FC71492149}" srcOrd="1" destOrd="0" presId="urn:microsoft.com/office/officeart/2005/8/layout/list1"/>
    <dgm:cxn modelId="{3FB6DE28-B3E6-4261-B10C-CA08D95BEE19}" type="presParOf" srcId="{4219B865-8C0C-4BAC-AB1A-D524F99B182D}" destId="{88433D40-A965-4CBF-A267-7B4C9BF0E33C}" srcOrd="9" destOrd="0" presId="urn:microsoft.com/office/officeart/2005/8/layout/list1"/>
    <dgm:cxn modelId="{BBB1D32E-4871-4E85-BE13-B1D3C5F5BCCA}"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Hold a CS Drug (No Inventory Update)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Non-VA Drug Placed on Hold for Destruction</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Destroy a Controlled Substance Drug</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828A0875-F7D7-4039-842B-F13D4D907A32}" type="presOf" srcId="{A7E2386E-5969-4E00-B328-B07383DAB2DF}" destId="{12AC240D-BF8B-46AF-BB70-B9FC71492149}" srcOrd="1" destOrd="0" presId="urn:microsoft.com/office/officeart/2005/8/layout/list1"/>
    <dgm:cxn modelId="{96144434-7AD8-4225-9178-8134804D534D}" srcId="{E85A807E-0F45-4316-A7B3-E13A056EC0F0}" destId="{97C2F6E5-7219-4B72-B3DD-27BEE4C64CD3}" srcOrd="0" destOrd="0" parTransId="{29F8C23A-7351-4CB5-A60F-B00C43CE788C}" sibTransId="{F0D5519B-455A-49F7-A18C-BFB6AAC2FF43}"/>
    <dgm:cxn modelId="{D813CC84-0C53-45C9-A1AE-4FEAEE92D1C4}" srcId="{E85A807E-0F45-4316-A7B3-E13A056EC0F0}" destId="{F9C27971-CDE9-4755-8105-4A36A2B0B737}" srcOrd="1" destOrd="0" parTransId="{77F8AE3E-C0A9-4BE1-85EC-340A14AB0318}" sibTransId="{3F791C27-FD37-44B3-A3A6-A1B4AFB07525}"/>
    <dgm:cxn modelId="{BC729342-ADE2-40CB-B48C-D96FD1512D7E}" type="presOf" srcId="{F9C27971-CDE9-4755-8105-4A36A2B0B737}" destId="{6002C1A2-AECF-4A79-B289-A8B6093E97D9}"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F66747AC-44DF-4E07-9703-F622EAFA1623}" type="presOf" srcId="{E85A807E-0F45-4316-A7B3-E13A056EC0F0}" destId="{4219B865-8C0C-4BAC-AB1A-D524F99B182D}" srcOrd="0" destOrd="0" presId="urn:microsoft.com/office/officeart/2005/8/layout/list1"/>
    <dgm:cxn modelId="{1B7E2AA6-E7D2-4710-BCEF-48DC455AEEB2}" type="presOf" srcId="{A7E2386E-5969-4E00-B328-B07383DAB2DF}" destId="{4A14CB6A-BD8E-4357-94E0-860F739F97E8}" srcOrd="0" destOrd="0" presId="urn:microsoft.com/office/officeart/2005/8/layout/list1"/>
    <dgm:cxn modelId="{6FE03C36-9A25-4E2D-B611-A5DB7936AC6C}" type="presOf" srcId="{F9C27971-CDE9-4755-8105-4A36A2B0B737}" destId="{86565540-4A48-4799-B31E-E62938F6946D}" srcOrd="1" destOrd="0" presId="urn:microsoft.com/office/officeart/2005/8/layout/list1"/>
    <dgm:cxn modelId="{9D6193F8-1992-420C-BE2A-C1B8AD2A2D35}" type="presOf" srcId="{97C2F6E5-7219-4B72-B3DD-27BEE4C64CD3}" destId="{D004DBC1-E2EE-4F8E-8E25-8328514F2DC6}" srcOrd="0" destOrd="0" presId="urn:microsoft.com/office/officeart/2005/8/layout/list1"/>
    <dgm:cxn modelId="{3582B9E0-4208-4CC0-93D8-AC4A53D0CD4F}" type="presOf" srcId="{97C2F6E5-7219-4B72-B3DD-27BEE4C64CD3}" destId="{9B3E1107-31D0-4DE6-B34F-CF219AED4BC6}" srcOrd="1" destOrd="0" presId="urn:microsoft.com/office/officeart/2005/8/layout/list1"/>
    <dgm:cxn modelId="{063B3548-CCBD-496A-853F-CAB5B7919FE8}" type="presParOf" srcId="{4219B865-8C0C-4BAC-AB1A-D524F99B182D}" destId="{202F5C5C-74FE-4AF9-A43D-014D5211C032}" srcOrd="0" destOrd="0" presId="urn:microsoft.com/office/officeart/2005/8/layout/list1"/>
    <dgm:cxn modelId="{64411C6B-CD9F-469A-BC4D-AE5836A2DD48}" type="presParOf" srcId="{202F5C5C-74FE-4AF9-A43D-014D5211C032}" destId="{D004DBC1-E2EE-4F8E-8E25-8328514F2DC6}" srcOrd="0" destOrd="0" presId="urn:microsoft.com/office/officeart/2005/8/layout/list1"/>
    <dgm:cxn modelId="{FD076DCE-E21C-4BAF-909E-E6C5FC4F2CC1}" type="presParOf" srcId="{202F5C5C-74FE-4AF9-A43D-014D5211C032}" destId="{9B3E1107-31D0-4DE6-B34F-CF219AED4BC6}" srcOrd="1" destOrd="0" presId="urn:microsoft.com/office/officeart/2005/8/layout/list1"/>
    <dgm:cxn modelId="{3FB84191-7023-4934-B354-006AD68314D2}" type="presParOf" srcId="{4219B865-8C0C-4BAC-AB1A-D524F99B182D}" destId="{4D99710D-A6E7-493D-9C52-695C6307E7D4}" srcOrd="1" destOrd="0" presId="urn:microsoft.com/office/officeart/2005/8/layout/list1"/>
    <dgm:cxn modelId="{689E6FA7-380B-4D26-A0E6-51B2C11A6986}" type="presParOf" srcId="{4219B865-8C0C-4BAC-AB1A-D524F99B182D}" destId="{66AEBB34-EEBB-441F-B32C-93E89E97ADFC}" srcOrd="2" destOrd="0" presId="urn:microsoft.com/office/officeart/2005/8/layout/list1"/>
    <dgm:cxn modelId="{E65A2EB5-770E-4D68-B073-6B1E30C0D67B}" type="presParOf" srcId="{4219B865-8C0C-4BAC-AB1A-D524F99B182D}" destId="{A1226456-0540-4594-A6BF-6F3650C7459B}" srcOrd="3" destOrd="0" presId="urn:microsoft.com/office/officeart/2005/8/layout/list1"/>
    <dgm:cxn modelId="{D1E18A22-C431-4095-A3DF-131772EF1A1A}" type="presParOf" srcId="{4219B865-8C0C-4BAC-AB1A-D524F99B182D}" destId="{00DAFB1C-11CD-4AE0-B5D9-DDA43B8B5BF0}" srcOrd="4" destOrd="0" presId="urn:microsoft.com/office/officeart/2005/8/layout/list1"/>
    <dgm:cxn modelId="{012DEDF5-DFEC-40E1-BAC4-3232DC0A8364}" type="presParOf" srcId="{00DAFB1C-11CD-4AE0-B5D9-DDA43B8B5BF0}" destId="{6002C1A2-AECF-4A79-B289-A8B6093E97D9}" srcOrd="0" destOrd="0" presId="urn:microsoft.com/office/officeart/2005/8/layout/list1"/>
    <dgm:cxn modelId="{BF47A531-3010-420B-A03D-7EF980D6692B}" type="presParOf" srcId="{00DAFB1C-11CD-4AE0-B5D9-DDA43B8B5BF0}" destId="{86565540-4A48-4799-B31E-E62938F6946D}" srcOrd="1" destOrd="0" presId="urn:microsoft.com/office/officeart/2005/8/layout/list1"/>
    <dgm:cxn modelId="{0A5E176E-0969-4CAB-8106-3DC76A0B15F1}" type="presParOf" srcId="{4219B865-8C0C-4BAC-AB1A-D524F99B182D}" destId="{33F0EE48-2629-4752-858A-10388210A983}" srcOrd="5" destOrd="0" presId="urn:microsoft.com/office/officeart/2005/8/layout/list1"/>
    <dgm:cxn modelId="{6C457EAE-7F10-497E-AA3C-BECB4EB8A717}" type="presParOf" srcId="{4219B865-8C0C-4BAC-AB1A-D524F99B182D}" destId="{2ED57191-128E-4DB9-AC53-8E8A40DDB7CF}" srcOrd="6" destOrd="0" presId="urn:microsoft.com/office/officeart/2005/8/layout/list1"/>
    <dgm:cxn modelId="{0E5AB460-F946-44C0-9172-36F6BBAE3C5D}" type="presParOf" srcId="{4219B865-8C0C-4BAC-AB1A-D524F99B182D}" destId="{1B68EDE5-77C5-457C-AB1F-14B0975F6896}" srcOrd="7" destOrd="0" presId="urn:microsoft.com/office/officeart/2005/8/layout/list1"/>
    <dgm:cxn modelId="{376F0DC2-FA29-43B1-ACB2-4E91CEC511DB}" type="presParOf" srcId="{4219B865-8C0C-4BAC-AB1A-D524F99B182D}" destId="{3ADB5836-C1CF-4CC7-A411-622FB855BAF7}" srcOrd="8" destOrd="0" presId="urn:microsoft.com/office/officeart/2005/8/layout/list1"/>
    <dgm:cxn modelId="{F82134BF-AC76-4F93-AD47-CB3ED31EE399}" type="presParOf" srcId="{3ADB5836-C1CF-4CC7-A411-622FB855BAF7}" destId="{4A14CB6A-BD8E-4357-94E0-860F739F97E8}" srcOrd="0" destOrd="0" presId="urn:microsoft.com/office/officeart/2005/8/layout/list1"/>
    <dgm:cxn modelId="{F04FC54D-771B-48E2-BB08-5AA1BF46AF92}" type="presParOf" srcId="{3ADB5836-C1CF-4CC7-A411-622FB855BAF7}" destId="{12AC240D-BF8B-46AF-BB70-B9FC71492149}" srcOrd="1" destOrd="0" presId="urn:microsoft.com/office/officeart/2005/8/layout/list1"/>
    <dgm:cxn modelId="{6B5667BE-B5D2-4B11-8C7D-D011FB271EB6}" type="presParOf" srcId="{4219B865-8C0C-4BAC-AB1A-D524F99B182D}" destId="{88433D40-A965-4CBF-A267-7B4C9BF0E33C}" srcOrd="9" destOrd="0" presId="urn:microsoft.com/office/officeart/2005/8/layout/list1"/>
    <dgm:cxn modelId="{5158F7AC-6AB2-482B-A475-97D17B0A759C}"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Hold a CS Drug (No Inventory Update)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Non-VA Drug Placed on Hold for Destruction</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Destroy a Controlled Substance Drug</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F8B4F377-1905-4CA4-9013-5CA583F350F8}" type="presOf" srcId="{F9C27971-CDE9-4755-8105-4A36A2B0B737}" destId="{6002C1A2-AECF-4A79-B289-A8B6093E97D9}"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77DCF664-557B-414A-A91B-7210D37C204F}" type="presOf" srcId="{A7E2386E-5969-4E00-B328-B07383DAB2DF}" destId="{12AC240D-BF8B-46AF-BB70-B9FC71492149}" srcOrd="1" destOrd="0" presId="urn:microsoft.com/office/officeart/2005/8/layout/list1"/>
    <dgm:cxn modelId="{9DD2FF4E-3040-4A96-BF2A-991D74D7AD22}" type="presOf" srcId="{E85A807E-0F45-4316-A7B3-E13A056EC0F0}" destId="{4219B865-8C0C-4BAC-AB1A-D524F99B182D}" srcOrd="0" destOrd="0" presId="urn:microsoft.com/office/officeart/2005/8/layout/list1"/>
    <dgm:cxn modelId="{EB97E64C-7B42-49C8-91AB-75968ED71B40}" type="presOf" srcId="{F9C27971-CDE9-4755-8105-4A36A2B0B737}" destId="{86565540-4A48-4799-B31E-E62938F6946D}" srcOrd="1" destOrd="0" presId="urn:microsoft.com/office/officeart/2005/8/layout/list1"/>
    <dgm:cxn modelId="{02DE351B-7166-41FE-9FCB-B3B1DD6D553D}" type="presOf" srcId="{A7E2386E-5969-4E00-B328-B07383DAB2DF}" destId="{4A14CB6A-BD8E-4357-94E0-860F739F97E8}"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831CC549-790A-4C98-96AE-8AEE02D618CA}" type="presOf" srcId="{97C2F6E5-7219-4B72-B3DD-27BEE4C64CD3}" destId="{9B3E1107-31D0-4DE6-B34F-CF219AED4BC6}" srcOrd="1" destOrd="0" presId="urn:microsoft.com/office/officeart/2005/8/layout/list1"/>
    <dgm:cxn modelId="{1A96DE32-3B27-42D9-B9C4-AD2FDEF47359}" type="presOf" srcId="{97C2F6E5-7219-4B72-B3DD-27BEE4C64CD3}" destId="{D004DBC1-E2EE-4F8E-8E25-8328514F2DC6}" srcOrd="0" destOrd="0" presId="urn:microsoft.com/office/officeart/2005/8/layout/list1"/>
    <dgm:cxn modelId="{1C419D54-E329-499B-BC8F-22702C414F92}" type="presParOf" srcId="{4219B865-8C0C-4BAC-AB1A-D524F99B182D}" destId="{202F5C5C-74FE-4AF9-A43D-014D5211C032}" srcOrd="0" destOrd="0" presId="urn:microsoft.com/office/officeart/2005/8/layout/list1"/>
    <dgm:cxn modelId="{E76D6D8A-990D-4EB7-B0CC-358AA535FF0C}" type="presParOf" srcId="{202F5C5C-74FE-4AF9-A43D-014D5211C032}" destId="{D004DBC1-E2EE-4F8E-8E25-8328514F2DC6}" srcOrd="0" destOrd="0" presId="urn:microsoft.com/office/officeart/2005/8/layout/list1"/>
    <dgm:cxn modelId="{63D0E7BE-C4AB-4DD0-95AF-AFE40C0065F7}" type="presParOf" srcId="{202F5C5C-74FE-4AF9-A43D-014D5211C032}" destId="{9B3E1107-31D0-4DE6-B34F-CF219AED4BC6}" srcOrd="1" destOrd="0" presId="urn:microsoft.com/office/officeart/2005/8/layout/list1"/>
    <dgm:cxn modelId="{A5822148-16DA-4558-A1F0-4A472DB45C8C}" type="presParOf" srcId="{4219B865-8C0C-4BAC-AB1A-D524F99B182D}" destId="{4D99710D-A6E7-493D-9C52-695C6307E7D4}" srcOrd="1" destOrd="0" presId="urn:microsoft.com/office/officeart/2005/8/layout/list1"/>
    <dgm:cxn modelId="{960D80D6-936F-4846-BBD3-AC685D8CC767}" type="presParOf" srcId="{4219B865-8C0C-4BAC-AB1A-D524F99B182D}" destId="{66AEBB34-EEBB-441F-B32C-93E89E97ADFC}" srcOrd="2" destOrd="0" presId="urn:microsoft.com/office/officeart/2005/8/layout/list1"/>
    <dgm:cxn modelId="{BF31CA1D-1586-45ED-BC53-1160DD20B144}" type="presParOf" srcId="{4219B865-8C0C-4BAC-AB1A-D524F99B182D}" destId="{A1226456-0540-4594-A6BF-6F3650C7459B}" srcOrd="3" destOrd="0" presId="urn:microsoft.com/office/officeart/2005/8/layout/list1"/>
    <dgm:cxn modelId="{F8DC943E-9282-4CCD-B091-251792352C59}" type="presParOf" srcId="{4219B865-8C0C-4BAC-AB1A-D524F99B182D}" destId="{00DAFB1C-11CD-4AE0-B5D9-DDA43B8B5BF0}" srcOrd="4" destOrd="0" presId="urn:microsoft.com/office/officeart/2005/8/layout/list1"/>
    <dgm:cxn modelId="{487CE52D-8301-4466-9C94-DDEF392E0D54}" type="presParOf" srcId="{00DAFB1C-11CD-4AE0-B5D9-DDA43B8B5BF0}" destId="{6002C1A2-AECF-4A79-B289-A8B6093E97D9}" srcOrd="0" destOrd="0" presId="urn:microsoft.com/office/officeart/2005/8/layout/list1"/>
    <dgm:cxn modelId="{2FF5FFEF-33FB-4194-8F95-E9B2105CD27A}" type="presParOf" srcId="{00DAFB1C-11CD-4AE0-B5D9-DDA43B8B5BF0}" destId="{86565540-4A48-4799-B31E-E62938F6946D}" srcOrd="1" destOrd="0" presId="urn:microsoft.com/office/officeart/2005/8/layout/list1"/>
    <dgm:cxn modelId="{E0EFF044-42C1-498B-A5F5-733390C8DC7C}" type="presParOf" srcId="{4219B865-8C0C-4BAC-AB1A-D524F99B182D}" destId="{33F0EE48-2629-4752-858A-10388210A983}" srcOrd="5" destOrd="0" presId="urn:microsoft.com/office/officeart/2005/8/layout/list1"/>
    <dgm:cxn modelId="{5E673375-19E9-40BA-81C9-A0B3884C2874}" type="presParOf" srcId="{4219B865-8C0C-4BAC-AB1A-D524F99B182D}" destId="{2ED57191-128E-4DB9-AC53-8E8A40DDB7CF}" srcOrd="6" destOrd="0" presId="urn:microsoft.com/office/officeart/2005/8/layout/list1"/>
    <dgm:cxn modelId="{80A38B33-298A-496E-8EDD-6502FC351043}" type="presParOf" srcId="{4219B865-8C0C-4BAC-AB1A-D524F99B182D}" destId="{1B68EDE5-77C5-457C-AB1F-14B0975F6896}" srcOrd="7" destOrd="0" presId="urn:microsoft.com/office/officeart/2005/8/layout/list1"/>
    <dgm:cxn modelId="{2E9F2B93-8D1B-4FD2-B61A-FD4D7EBB3F34}" type="presParOf" srcId="{4219B865-8C0C-4BAC-AB1A-D524F99B182D}" destId="{3ADB5836-C1CF-4CC7-A411-622FB855BAF7}" srcOrd="8" destOrd="0" presId="urn:microsoft.com/office/officeart/2005/8/layout/list1"/>
    <dgm:cxn modelId="{D7FA7BCE-C34E-4465-A7B3-136118938A65}" type="presParOf" srcId="{3ADB5836-C1CF-4CC7-A411-622FB855BAF7}" destId="{4A14CB6A-BD8E-4357-94E0-860F739F97E8}" srcOrd="0" destOrd="0" presId="urn:microsoft.com/office/officeart/2005/8/layout/list1"/>
    <dgm:cxn modelId="{AB1DB8F7-7864-4A33-AF37-901949C0CDCA}" type="presParOf" srcId="{3ADB5836-C1CF-4CC7-A411-622FB855BAF7}" destId="{12AC240D-BF8B-46AF-BB70-B9FC71492149}" srcOrd="1" destOrd="0" presId="urn:microsoft.com/office/officeart/2005/8/layout/list1"/>
    <dgm:cxn modelId="{D29F027B-AB01-477E-8291-76B51B5FD5EA}" type="presParOf" srcId="{4219B865-8C0C-4BAC-AB1A-D524F99B182D}" destId="{88433D40-A965-4CBF-A267-7B4C9BF0E33C}" srcOrd="9" destOrd="0" presId="urn:microsoft.com/office/officeart/2005/8/layout/list1"/>
    <dgm:cxn modelId="{AD96680F-F88E-4F35-8A0B-62104142F511}"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Hold a CS Drug (No Inventory Update)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Non-VA Drug Placed on Hold for Destruction</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Destroy a Controlled Substance Drug</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3D3A1E4F-40CC-441C-8233-AFEEB7463648}" type="presOf" srcId="{F9C27971-CDE9-4755-8105-4A36A2B0B737}" destId="{6002C1A2-AECF-4A79-B289-A8B6093E97D9}" srcOrd="0" destOrd="0" presId="urn:microsoft.com/office/officeart/2005/8/layout/list1"/>
    <dgm:cxn modelId="{E92F926A-0683-4F60-A074-4F52BDB5FAFA}" type="presOf" srcId="{A7E2386E-5969-4E00-B328-B07383DAB2DF}" destId="{4A14CB6A-BD8E-4357-94E0-860F739F97E8}" srcOrd="0" destOrd="0" presId="urn:microsoft.com/office/officeart/2005/8/layout/list1"/>
    <dgm:cxn modelId="{8422515A-A540-4480-9612-8EDCE909061B}" type="presOf" srcId="{A7E2386E-5969-4E00-B328-B07383DAB2DF}" destId="{12AC240D-BF8B-46AF-BB70-B9FC71492149}" srcOrd="1" destOrd="0" presId="urn:microsoft.com/office/officeart/2005/8/layout/list1"/>
    <dgm:cxn modelId="{81EF68E4-3E5A-4A1D-9C9D-164B82E8DA6B}" type="presOf" srcId="{97C2F6E5-7219-4B72-B3DD-27BEE4C64CD3}" destId="{9B3E1107-31D0-4DE6-B34F-CF219AED4BC6}" srcOrd="1" destOrd="0" presId="urn:microsoft.com/office/officeart/2005/8/layout/list1"/>
    <dgm:cxn modelId="{C6298568-DC8F-4E3C-88B7-8BC37FEBF28B}" type="presOf" srcId="{E85A807E-0F45-4316-A7B3-E13A056EC0F0}" destId="{4219B865-8C0C-4BAC-AB1A-D524F99B182D}"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96144434-7AD8-4225-9178-8134804D534D}" srcId="{E85A807E-0F45-4316-A7B3-E13A056EC0F0}" destId="{97C2F6E5-7219-4B72-B3DD-27BEE4C64CD3}" srcOrd="0" destOrd="0" parTransId="{29F8C23A-7351-4CB5-A60F-B00C43CE788C}" sibTransId="{F0D5519B-455A-49F7-A18C-BFB6AAC2FF43}"/>
    <dgm:cxn modelId="{D813CC84-0C53-45C9-A1AE-4FEAEE92D1C4}" srcId="{E85A807E-0F45-4316-A7B3-E13A056EC0F0}" destId="{F9C27971-CDE9-4755-8105-4A36A2B0B737}" srcOrd="1" destOrd="0" parTransId="{77F8AE3E-C0A9-4BE1-85EC-340A14AB0318}" sibTransId="{3F791C27-FD37-44B3-A3A6-A1B4AFB07525}"/>
    <dgm:cxn modelId="{2FAA7CBF-6C55-4D35-A147-3B9F3441B26A}" type="presOf" srcId="{97C2F6E5-7219-4B72-B3DD-27BEE4C64CD3}" destId="{D004DBC1-E2EE-4F8E-8E25-8328514F2DC6}" srcOrd="0" destOrd="0" presId="urn:microsoft.com/office/officeart/2005/8/layout/list1"/>
    <dgm:cxn modelId="{3D14CA24-E2D6-4116-AFD7-AA102B5D2E84}" type="presOf" srcId="{F9C27971-CDE9-4755-8105-4A36A2B0B737}" destId="{86565540-4A48-4799-B31E-E62938F6946D}" srcOrd="1" destOrd="0" presId="urn:microsoft.com/office/officeart/2005/8/layout/list1"/>
    <dgm:cxn modelId="{F237CDEE-FB70-473F-AA72-4E642091FDBE}" type="presParOf" srcId="{4219B865-8C0C-4BAC-AB1A-D524F99B182D}" destId="{202F5C5C-74FE-4AF9-A43D-014D5211C032}" srcOrd="0" destOrd="0" presId="urn:microsoft.com/office/officeart/2005/8/layout/list1"/>
    <dgm:cxn modelId="{C6671E03-8954-47D1-A53E-F1811D6A9D8C}" type="presParOf" srcId="{202F5C5C-74FE-4AF9-A43D-014D5211C032}" destId="{D004DBC1-E2EE-4F8E-8E25-8328514F2DC6}" srcOrd="0" destOrd="0" presId="urn:microsoft.com/office/officeart/2005/8/layout/list1"/>
    <dgm:cxn modelId="{4F49C691-CA56-4058-823E-49407B578C90}" type="presParOf" srcId="{202F5C5C-74FE-4AF9-A43D-014D5211C032}" destId="{9B3E1107-31D0-4DE6-B34F-CF219AED4BC6}" srcOrd="1" destOrd="0" presId="urn:microsoft.com/office/officeart/2005/8/layout/list1"/>
    <dgm:cxn modelId="{3C420ADC-6325-424C-A472-FB456230B925}" type="presParOf" srcId="{4219B865-8C0C-4BAC-AB1A-D524F99B182D}" destId="{4D99710D-A6E7-493D-9C52-695C6307E7D4}" srcOrd="1" destOrd="0" presId="urn:microsoft.com/office/officeart/2005/8/layout/list1"/>
    <dgm:cxn modelId="{EFF09FCF-DE06-4441-99A7-1ED7BA109ECB}" type="presParOf" srcId="{4219B865-8C0C-4BAC-AB1A-D524F99B182D}" destId="{66AEBB34-EEBB-441F-B32C-93E89E97ADFC}" srcOrd="2" destOrd="0" presId="urn:microsoft.com/office/officeart/2005/8/layout/list1"/>
    <dgm:cxn modelId="{C2AFB533-7B42-4900-92A5-05ABB40018B5}" type="presParOf" srcId="{4219B865-8C0C-4BAC-AB1A-D524F99B182D}" destId="{A1226456-0540-4594-A6BF-6F3650C7459B}" srcOrd="3" destOrd="0" presId="urn:microsoft.com/office/officeart/2005/8/layout/list1"/>
    <dgm:cxn modelId="{339AB936-536A-4E17-921B-545CC270466D}" type="presParOf" srcId="{4219B865-8C0C-4BAC-AB1A-D524F99B182D}" destId="{00DAFB1C-11CD-4AE0-B5D9-DDA43B8B5BF0}" srcOrd="4" destOrd="0" presId="urn:microsoft.com/office/officeart/2005/8/layout/list1"/>
    <dgm:cxn modelId="{D0CE04E1-441A-4DFF-BFC8-311F851844F7}" type="presParOf" srcId="{00DAFB1C-11CD-4AE0-B5D9-DDA43B8B5BF0}" destId="{6002C1A2-AECF-4A79-B289-A8B6093E97D9}" srcOrd="0" destOrd="0" presId="urn:microsoft.com/office/officeart/2005/8/layout/list1"/>
    <dgm:cxn modelId="{C86F42FE-EA7D-4D8E-B1A3-4CF40CDD62A9}" type="presParOf" srcId="{00DAFB1C-11CD-4AE0-B5D9-DDA43B8B5BF0}" destId="{86565540-4A48-4799-B31E-E62938F6946D}" srcOrd="1" destOrd="0" presId="urn:microsoft.com/office/officeart/2005/8/layout/list1"/>
    <dgm:cxn modelId="{212F4BFD-7D01-44D7-90B8-2BD91BDAC6B6}" type="presParOf" srcId="{4219B865-8C0C-4BAC-AB1A-D524F99B182D}" destId="{33F0EE48-2629-4752-858A-10388210A983}" srcOrd="5" destOrd="0" presId="urn:microsoft.com/office/officeart/2005/8/layout/list1"/>
    <dgm:cxn modelId="{9EA65D86-7F4B-42D8-80A9-0F6979058BFD}" type="presParOf" srcId="{4219B865-8C0C-4BAC-AB1A-D524F99B182D}" destId="{2ED57191-128E-4DB9-AC53-8E8A40DDB7CF}" srcOrd="6" destOrd="0" presId="urn:microsoft.com/office/officeart/2005/8/layout/list1"/>
    <dgm:cxn modelId="{EA8FBB3A-9012-44D8-9DE6-7E41701C4EF5}" type="presParOf" srcId="{4219B865-8C0C-4BAC-AB1A-D524F99B182D}" destId="{1B68EDE5-77C5-457C-AB1F-14B0975F6896}" srcOrd="7" destOrd="0" presId="urn:microsoft.com/office/officeart/2005/8/layout/list1"/>
    <dgm:cxn modelId="{C1763072-CFAA-46F0-B91A-FB216D275AAB}" type="presParOf" srcId="{4219B865-8C0C-4BAC-AB1A-D524F99B182D}" destId="{3ADB5836-C1CF-4CC7-A411-622FB855BAF7}" srcOrd="8" destOrd="0" presId="urn:microsoft.com/office/officeart/2005/8/layout/list1"/>
    <dgm:cxn modelId="{E1B6FC76-C781-4747-8552-9C645FCE5463}" type="presParOf" srcId="{3ADB5836-C1CF-4CC7-A411-622FB855BAF7}" destId="{4A14CB6A-BD8E-4357-94E0-860F739F97E8}" srcOrd="0" destOrd="0" presId="urn:microsoft.com/office/officeart/2005/8/layout/list1"/>
    <dgm:cxn modelId="{0EECDB44-56F2-4442-8E5F-BBF509DD5A16}" type="presParOf" srcId="{3ADB5836-C1CF-4CC7-A411-622FB855BAF7}" destId="{12AC240D-BF8B-46AF-BB70-B9FC71492149}" srcOrd="1" destOrd="0" presId="urn:microsoft.com/office/officeart/2005/8/layout/list1"/>
    <dgm:cxn modelId="{228F16F9-F7D0-43C4-8225-0B004E5BFCC4}" type="presParOf" srcId="{4219B865-8C0C-4BAC-AB1A-D524F99B182D}" destId="{88433D40-A965-4CBF-A267-7B4C9BF0E33C}" srcOrd="9" destOrd="0" presId="urn:microsoft.com/office/officeart/2005/8/layout/list1"/>
    <dgm:cxn modelId="{A613E702-9809-49B2-8BCC-9087A34DEBEC}"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Hold a CS Drug (No Inventory Update)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Non-VA Drug Placed on Hold for Destruction</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Destroy a Controlled Substance Drug</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3F29CD44-66A9-4E32-9141-01DB74BF10FF}" type="presOf" srcId="{97C2F6E5-7219-4B72-B3DD-27BEE4C64CD3}" destId="{9B3E1107-31D0-4DE6-B34F-CF219AED4BC6}" srcOrd="1" destOrd="0" presId="urn:microsoft.com/office/officeart/2005/8/layout/list1"/>
    <dgm:cxn modelId="{9235E583-688C-4774-879C-6D8738B21A5B}" type="presOf" srcId="{F9C27971-CDE9-4755-8105-4A36A2B0B737}" destId="{6002C1A2-AECF-4A79-B289-A8B6093E97D9}"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BFACFE17-8188-47E8-A205-637680AE9D73}" type="presOf" srcId="{97C2F6E5-7219-4B72-B3DD-27BEE4C64CD3}" destId="{D004DBC1-E2EE-4F8E-8E25-8328514F2DC6}" srcOrd="0" destOrd="0" presId="urn:microsoft.com/office/officeart/2005/8/layout/list1"/>
    <dgm:cxn modelId="{B108AFF5-7214-4143-9FBD-6C79A2FD1957}" type="presOf" srcId="{A7E2386E-5969-4E00-B328-B07383DAB2DF}" destId="{12AC240D-BF8B-46AF-BB70-B9FC71492149}" srcOrd="1" destOrd="0" presId="urn:microsoft.com/office/officeart/2005/8/layout/list1"/>
    <dgm:cxn modelId="{7EFBC4C6-6F93-432B-86BC-23198A0437E9}" type="presOf" srcId="{F9C27971-CDE9-4755-8105-4A36A2B0B737}" destId="{86565540-4A48-4799-B31E-E62938F6946D}" srcOrd="1"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B89DD380-C464-412F-82A9-34B27C41FB96}" type="presOf" srcId="{A7E2386E-5969-4E00-B328-B07383DAB2DF}" destId="{4A14CB6A-BD8E-4357-94E0-860F739F97E8}" srcOrd="0" destOrd="0" presId="urn:microsoft.com/office/officeart/2005/8/layout/list1"/>
    <dgm:cxn modelId="{74DAB23C-8C98-4479-82F3-9BADC32E96C8}" type="presOf" srcId="{E85A807E-0F45-4316-A7B3-E13A056EC0F0}" destId="{4219B865-8C0C-4BAC-AB1A-D524F99B182D}" srcOrd="0" destOrd="0" presId="urn:microsoft.com/office/officeart/2005/8/layout/list1"/>
    <dgm:cxn modelId="{0DC652EE-6C66-4C3E-95DF-DBD7791780E9}" type="presParOf" srcId="{4219B865-8C0C-4BAC-AB1A-D524F99B182D}" destId="{202F5C5C-74FE-4AF9-A43D-014D5211C032}" srcOrd="0" destOrd="0" presId="urn:microsoft.com/office/officeart/2005/8/layout/list1"/>
    <dgm:cxn modelId="{19406583-5AF3-4711-81E6-D4F70F626D2A}" type="presParOf" srcId="{202F5C5C-74FE-4AF9-A43D-014D5211C032}" destId="{D004DBC1-E2EE-4F8E-8E25-8328514F2DC6}" srcOrd="0" destOrd="0" presId="urn:microsoft.com/office/officeart/2005/8/layout/list1"/>
    <dgm:cxn modelId="{E4B57302-C7AA-4414-998A-D14AF264803D}" type="presParOf" srcId="{202F5C5C-74FE-4AF9-A43D-014D5211C032}" destId="{9B3E1107-31D0-4DE6-B34F-CF219AED4BC6}" srcOrd="1" destOrd="0" presId="urn:microsoft.com/office/officeart/2005/8/layout/list1"/>
    <dgm:cxn modelId="{BE8F9B77-55A4-4715-B0B6-C286C756E05F}" type="presParOf" srcId="{4219B865-8C0C-4BAC-AB1A-D524F99B182D}" destId="{4D99710D-A6E7-493D-9C52-695C6307E7D4}" srcOrd="1" destOrd="0" presId="urn:microsoft.com/office/officeart/2005/8/layout/list1"/>
    <dgm:cxn modelId="{048B9CD5-A36A-48E1-B746-699E056B9D9D}" type="presParOf" srcId="{4219B865-8C0C-4BAC-AB1A-D524F99B182D}" destId="{66AEBB34-EEBB-441F-B32C-93E89E97ADFC}" srcOrd="2" destOrd="0" presId="urn:microsoft.com/office/officeart/2005/8/layout/list1"/>
    <dgm:cxn modelId="{1386011F-E6B3-471F-803C-B17031EBA7BF}" type="presParOf" srcId="{4219B865-8C0C-4BAC-AB1A-D524F99B182D}" destId="{A1226456-0540-4594-A6BF-6F3650C7459B}" srcOrd="3" destOrd="0" presId="urn:microsoft.com/office/officeart/2005/8/layout/list1"/>
    <dgm:cxn modelId="{7935A125-24AB-4456-A636-FC305EF69D3A}" type="presParOf" srcId="{4219B865-8C0C-4BAC-AB1A-D524F99B182D}" destId="{00DAFB1C-11CD-4AE0-B5D9-DDA43B8B5BF0}" srcOrd="4" destOrd="0" presId="urn:microsoft.com/office/officeart/2005/8/layout/list1"/>
    <dgm:cxn modelId="{7AD2AC5D-27CE-4E91-BDCE-C4B1A5668EBA}" type="presParOf" srcId="{00DAFB1C-11CD-4AE0-B5D9-DDA43B8B5BF0}" destId="{6002C1A2-AECF-4A79-B289-A8B6093E97D9}" srcOrd="0" destOrd="0" presId="urn:microsoft.com/office/officeart/2005/8/layout/list1"/>
    <dgm:cxn modelId="{2EBA5549-7B78-4A66-B60C-FC51A7108126}" type="presParOf" srcId="{00DAFB1C-11CD-4AE0-B5D9-DDA43B8B5BF0}" destId="{86565540-4A48-4799-B31E-E62938F6946D}" srcOrd="1" destOrd="0" presId="urn:microsoft.com/office/officeart/2005/8/layout/list1"/>
    <dgm:cxn modelId="{7BD15379-0FE7-40BD-854D-C0A3DDD34C19}" type="presParOf" srcId="{4219B865-8C0C-4BAC-AB1A-D524F99B182D}" destId="{33F0EE48-2629-4752-858A-10388210A983}" srcOrd="5" destOrd="0" presId="urn:microsoft.com/office/officeart/2005/8/layout/list1"/>
    <dgm:cxn modelId="{3FA14DE7-D2F4-47FC-95C5-EF9B6ACAA979}" type="presParOf" srcId="{4219B865-8C0C-4BAC-AB1A-D524F99B182D}" destId="{2ED57191-128E-4DB9-AC53-8E8A40DDB7CF}" srcOrd="6" destOrd="0" presId="urn:microsoft.com/office/officeart/2005/8/layout/list1"/>
    <dgm:cxn modelId="{DA4E7328-6ABD-4871-869B-D3349AF25C9D}" type="presParOf" srcId="{4219B865-8C0C-4BAC-AB1A-D524F99B182D}" destId="{1B68EDE5-77C5-457C-AB1F-14B0975F6896}" srcOrd="7" destOrd="0" presId="urn:microsoft.com/office/officeart/2005/8/layout/list1"/>
    <dgm:cxn modelId="{06D8C987-8575-4BCF-B9A7-B87238F67BBD}" type="presParOf" srcId="{4219B865-8C0C-4BAC-AB1A-D524F99B182D}" destId="{3ADB5836-C1CF-4CC7-A411-622FB855BAF7}" srcOrd="8" destOrd="0" presId="urn:microsoft.com/office/officeart/2005/8/layout/list1"/>
    <dgm:cxn modelId="{C6D7EBFD-7DD0-4D76-98D4-D9C4684E3537}" type="presParOf" srcId="{3ADB5836-C1CF-4CC7-A411-622FB855BAF7}" destId="{4A14CB6A-BD8E-4357-94E0-860F739F97E8}" srcOrd="0" destOrd="0" presId="urn:microsoft.com/office/officeart/2005/8/layout/list1"/>
    <dgm:cxn modelId="{B0B4EB9C-7330-4810-9D77-AEAF68F8F1BA}" type="presParOf" srcId="{3ADB5836-C1CF-4CC7-A411-622FB855BAF7}" destId="{12AC240D-BF8B-46AF-BB70-B9FC71492149}" srcOrd="1" destOrd="0" presId="urn:microsoft.com/office/officeart/2005/8/layout/list1"/>
    <dgm:cxn modelId="{18B4D19F-CE87-41F0-9E79-955560FD8165}" type="presParOf" srcId="{4219B865-8C0C-4BAC-AB1A-D524F99B182D}" destId="{88433D40-A965-4CBF-A267-7B4C9BF0E33C}" srcOrd="9" destOrd="0" presId="urn:microsoft.com/office/officeart/2005/8/layout/list1"/>
    <dgm:cxn modelId="{B030E459-881E-4FB9-91EE-C0D82FFD4B6E}"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Hold a CS Drug (No Inventory Update)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Non-VA Drug Placed on Hold for Destruction</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Destroy a Controlled Substance Drug</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7EE893A5-08FF-4A4E-8159-1C4994032224}" type="presOf" srcId="{F9C27971-CDE9-4755-8105-4A36A2B0B737}" destId="{6002C1A2-AECF-4A79-B289-A8B6093E97D9}"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6CCB2AC5-A315-4FC4-8A38-B99E8B660347}" type="presOf" srcId="{A7E2386E-5969-4E00-B328-B07383DAB2DF}" destId="{4A14CB6A-BD8E-4357-94E0-860F739F97E8}" srcOrd="0" destOrd="0" presId="urn:microsoft.com/office/officeart/2005/8/layout/list1"/>
    <dgm:cxn modelId="{E47C8A76-4F17-497B-83A6-67672E7A7E7D}" type="presOf" srcId="{97C2F6E5-7219-4B72-B3DD-27BEE4C64CD3}" destId="{D004DBC1-E2EE-4F8E-8E25-8328514F2DC6}"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3AA15D72-F526-4898-AC15-94A32CA94B86}" type="presOf" srcId="{A7E2386E-5969-4E00-B328-B07383DAB2DF}" destId="{12AC240D-BF8B-46AF-BB70-B9FC71492149}" srcOrd="1" destOrd="0" presId="urn:microsoft.com/office/officeart/2005/8/layout/list1"/>
    <dgm:cxn modelId="{0831576C-EF7D-4E66-BECB-AF209E92B4F7}" type="presOf" srcId="{E85A807E-0F45-4316-A7B3-E13A056EC0F0}" destId="{4219B865-8C0C-4BAC-AB1A-D524F99B182D}" srcOrd="0" destOrd="0" presId="urn:microsoft.com/office/officeart/2005/8/layout/list1"/>
    <dgm:cxn modelId="{8B36E508-88AF-436E-A22E-9430DF1817CC}" type="presOf" srcId="{F9C27971-CDE9-4755-8105-4A36A2B0B737}" destId="{86565540-4A48-4799-B31E-E62938F6946D}" srcOrd="1" destOrd="0" presId="urn:microsoft.com/office/officeart/2005/8/layout/list1"/>
    <dgm:cxn modelId="{8FEB5D83-8111-44ED-BBB4-36967A12757A}" type="presOf" srcId="{97C2F6E5-7219-4B72-B3DD-27BEE4C64CD3}" destId="{9B3E1107-31D0-4DE6-B34F-CF219AED4BC6}" srcOrd="1" destOrd="0" presId="urn:microsoft.com/office/officeart/2005/8/layout/list1"/>
    <dgm:cxn modelId="{EFEFDD0C-5225-47DE-A1F7-3F504C32AD26}" type="presParOf" srcId="{4219B865-8C0C-4BAC-AB1A-D524F99B182D}" destId="{202F5C5C-74FE-4AF9-A43D-014D5211C032}" srcOrd="0" destOrd="0" presId="urn:microsoft.com/office/officeart/2005/8/layout/list1"/>
    <dgm:cxn modelId="{5977CC87-4403-4383-92E0-DD00231C46AB}" type="presParOf" srcId="{202F5C5C-74FE-4AF9-A43D-014D5211C032}" destId="{D004DBC1-E2EE-4F8E-8E25-8328514F2DC6}" srcOrd="0" destOrd="0" presId="urn:microsoft.com/office/officeart/2005/8/layout/list1"/>
    <dgm:cxn modelId="{EF34049B-ED86-41AB-B1E7-5BB76706BDD4}" type="presParOf" srcId="{202F5C5C-74FE-4AF9-A43D-014D5211C032}" destId="{9B3E1107-31D0-4DE6-B34F-CF219AED4BC6}" srcOrd="1" destOrd="0" presId="urn:microsoft.com/office/officeart/2005/8/layout/list1"/>
    <dgm:cxn modelId="{D7433C5E-B118-4314-8756-331A4715C799}" type="presParOf" srcId="{4219B865-8C0C-4BAC-AB1A-D524F99B182D}" destId="{4D99710D-A6E7-493D-9C52-695C6307E7D4}" srcOrd="1" destOrd="0" presId="urn:microsoft.com/office/officeart/2005/8/layout/list1"/>
    <dgm:cxn modelId="{320943B2-F3FA-47B7-9E28-244DE06F15E4}" type="presParOf" srcId="{4219B865-8C0C-4BAC-AB1A-D524F99B182D}" destId="{66AEBB34-EEBB-441F-B32C-93E89E97ADFC}" srcOrd="2" destOrd="0" presId="urn:microsoft.com/office/officeart/2005/8/layout/list1"/>
    <dgm:cxn modelId="{D5F4415D-531B-4183-BA58-EB64B632742A}" type="presParOf" srcId="{4219B865-8C0C-4BAC-AB1A-D524F99B182D}" destId="{A1226456-0540-4594-A6BF-6F3650C7459B}" srcOrd="3" destOrd="0" presId="urn:microsoft.com/office/officeart/2005/8/layout/list1"/>
    <dgm:cxn modelId="{9FADD1A3-9314-4B31-A5F2-6C15388A3AFB}" type="presParOf" srcId="{4219B865-8C0C-4BAC-AB1A-D524F99B182D}" destId="{00DAFB1C-11CD-4AE0-B5D9-DDA43B8B5BF0}" srcOrd="4" destOrd="0" presId="urn:microsoft.com/office/officeart/2005/8/layout/list1"/>
    <dgm:cxn modelId="{D5156AAA-0B7A-410E-A6E1-CAA3D1B96D1C}" type="presParOf" srcId="{00DAFB1C-11CD-4AE0-B5D9-DDA43B8B5BF0}" destId="{6002C1A2-AECF-4A79-B289-A8B6093E97D9}" srcOrd="0" destOrd="0" presId="urn:microsoft.com/office/officeart/2005/8/layout/list1"/>
    <dgm:cxn modelId="{81207564-7689-4CEC-9F9C-7BEBECD10011}" type="presParOf" srcId="{00DAFB1C-11CD-4AE0-B5D9-DDA43B8B5BF0}" destId="{86565540-4A48-4799-B31E-E62938F6946D}" srcOrd="1" destOrd="0" presId="urn:microsoft.com/office/officeart/2005/8/layout/list1"/>
    <dgm:cxn modelId="{B8E5A60A-ABA4-46CE-B6D8-DB84A6978E72}" type="presParOf" srcId="{4219B865-8C0C-4BAC-AB1A-D524F99B182D}" destId="{33F0EE48-2629-4752-858A-10388210A983}" srcOrd="5" destOrd="0" presId="urn:microsoft.com/office/officeart/2005/8/layout/list1"/>
    <dgm:cxn modelId="{A1BF74ED-B626-4225-A85B-BFF62C5D7DBC}" type="presParOf" srcId="{4219B865-8C0C-4BAC-AB1A-D524F99B182D}" destId="{2ED57191-128E-4DB9-AC53-8E8A40DDB7CF}" srcOrd="6" destOrd="0" presId="urn:microsoft.com/office/officeart/2005/8/layout/list1"/>
    <dgm:cxn modelId="{18E2AB42-48C1-4BCE-BCA1-FD678606CBC9}" type="presParOf" srcId="{4219B865-8C0C-4BAC-AB1A-D524F99B182D}" destId="{1B68EDE5-77C5-457C-AB1F-14B0975F6896}" srcOrd="7" destOrd="0" presId="urn:microsoft.com/office/officeart/2005/8/layout/list1"/>
    <dgm:cxn modelId="{D8E925CB-AE95-4BAC-8CA7-812F0D58E984}" type="presParOf" srcId="{4219B865-8C0C-4BAC-AB1A-D524F99B182D}" destId="{3ADB5836-C1CF-4CC7-A411-622FB855BAF7}" srcOrd="8" destOrd="0" presId="urn:microsoft.com/office/officeart/2005/8/layout/list1"/>
    <dgm:cxn modelId="{2506CEF8-C069-4FDC-8E60-F358506E5DBE}" type="presParOf" srcId="{3ADB5836-C1CF-4CC7-A411-622FB855BAF7}" destId="{4A14CB6A-BD8E-4357-94E0-860F739F97E8}" srcOrd="0" destOrd="0" presId="urn:microsoft.com/office/officeart/2005/8/layout/list1"/>
    <dgm:cxn modelId="{FF43B136-B3D7-47CF-8F1B-E8695EF9D3E1}" type="presParOf" srcId="{3ADB5836-C1CF-4CC7-A411-622FB855BAF7}" destId="{12AC240D-BF8B-46AF-BB70-B9FC71492149}" srcOrd="1" destOrd="0" presId="urn:microsoft.com/office/officeart/2005/8/layout/list1"/>
    <dgm:cxn modelId="{22DD3A91-313A-4CFF-9859-FEB09F2A3E37}" type="presParOf" srcId="{4219B865-8C0C-4BAC-AB1A-D524F99B182D}" destId="{88433D40-A965-4CBF-A267-7B4C9BF0E33C}" srcOrd="9" destOrd="0" presId="urn:microsoft.com/office/officeart/2005/8/layout/list1"/>
    <dgm:cxn modelId="{BD794CEA-09F7-4DCC-B345-0F86415A9C24}"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Hold a CS Drug (No Inventory Update)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Non-VA Drug Placed on Hold for Destruction</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Destroy a Controlled Substance Drug</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A013BED1-C50F-4E48-8D7E-98FA2EFFEC1F}" type="presOf" srcId="{F9C27971-CDE9-4755-8105-4A36A2B0B737}" destId="{6002C1A2-AECF-4A79-B289-A8B6093E97D9}"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6CA5DF9B-BA25-45DA-A0CA-E12915CD7D13}" srcId="{E85A807E-0F45-4316-A7B3-E13A056EC0F0}" destId="{A7E2386E-5969-4E00-B328-B07383DAB2DF}" srcOrd="2" destOrd="0" parTransId="{ABBD22A1-F2A4-41E7-8CA7-002120136EF5}" sibTransId="{76A84D8F-3632-40E1-A84F-F3113989546A}"/>
    <dgm:cxn modelId="{A441CD76-2DCA-4472-BA1E-6956E7318111}" type="presOf" srcId="{97C2F6E5-7219-4B72-B3DD-27BEE4C64CD3}" destId="{9B3E1107-31D0-4DE6-B34F-CF219AED4BC6}" srcOrd="1" destOrd="0" presId="urn:microsoft.com/office/officeart/2005/8/layout/list1"/>
    <dgm:cxn modelId="{6F9597F3-FCF3-4F37-B3A6-762E1B9522DA}" type="presOf" srcId="{A7E2386E-5969-4E00-B328-B07383DAB2DF}" destId="{4A14CB6A-BD8E-4357-94E0-860F739F97E8}" srcOrd="0" destOrd="0" presId="urn:microsoft.com/office/officeart/2005/8/layout/list1"/>
    <dgm:cxn modelId="{2327E99C-A6C2-497A-BC6F-8FE9664EA25C}" type="presOf" srcId="{A7E2386E-5969-4E00-B328-B07383DAB2DF}" destId="{12AC240D-BF8B-46AF-BB70-B9FC71492149}" srcOrd="1" destOrd="0" presId="urn:microsoft.com/office/officeart/2005/8/layout/list1"/>
    <dgm:cxn modelId="{32ED6A05-1C68-478D-8142-66AC43648594}" type="presOf" srcId="{97C2F6E5-7219-4B72-B3DD-27BEE4C64CD3}" destId="{D004DBC1-E2EE-4F8E-8E25-8328514F2DC6}" srcOrd="0" destOrd="0" presId="urn:microsoft.com/office/officeart/2005/8/layout/list1"/>
    <dgm:cxn modelId="{50344488-6CBE-47C6-ADD2-5A3E06469A14}" type="presOf" srcId="{E85A807E-0F45-4316-A7B3-E13A056EC0F0}" destId="{4219B865-8C0C-4BAC-AB1A-D524F99B182D}" srcOrd="0" destOrd="0" presId="urn:microsoft.com/office/officeart/2005/8/layout/list1"/>
    <dgm:cxn modelId="{6E84188D-07C3-4731-9A22-3FC567A1344F}" type="presOf" srcId="{F9C27971-CDE9-4755-8105-4A36A2B0B737}" destId="{86565540-4A48-4799-B31E-E62938F6946D}" srcOrd="1" destOrd="0" presId="urn:microsoft.com/office/officeart/2005/8/layout/list1"/>
    <dgm:cxn modelId="{FB6B38AD-0E72-4981-945E-800B6C77A83B}" type="presParOf" srcId="{4219B865-8C0C-4BAC-AB1A-D524F99B182D}" destId="{202F5C5C-74FE-4AF9-A43D-014D5211C032}" srcOrd="0" destOrd="0" presId="urn:microsoft.com/office/officeart/2005/8/layout/list1"/>
    <dgm:cxn modelId="{1CB011B3-AA31-47C3-93D0-E059B84FA170}" type="presParOf" srcId="{202F5C5C-74FE-4AF9-A43D-014D5211C032}" destId="{D004DBC1-E2EE-4F8E-8E25-8328514F2DC6}" srcOrd="0" destOrd="0" presId="urn:microsoft.com/office/officeart/2005/8/layout/list1"/>
    <dgm:cxn modelId="{9AC7D933-A5A8-4F43-BA3F-8DDE47E79759}" type="presParOf" srcId="{202F5C5C-74FE-4AF9-A43D-014D5211C032}" destId="{9B3E1107-31D0-4DE6-B34F-CF219AED4BC6}" srcOrd="1" destOrd="0" presId="urn:microsoft.com/office/officeart/2005/8/layout/list1"/>
    <dgm:cxn modelId="{0274EADE-E8BB-43E6-AD62-A6D34E0B4231}" type="presParOf" srcId="{4219B865-8C0C-4BAC-AB1A-D524F99B182D}" destId="{4D99710D-A6E7-493D-9C52-695C6307E7D4}" srcOrd="1" destOrd="0" presId="urn:microsoft.com/office/officeart/2005/8/layout/list1"/>
    <dgm:cxn modelId="{4549936B-5C6C-4C27-907D-19695EFD663E}" type="presParOf" srcId="{4219B865-8C0C-4BAC-AB1A-D524F99B182D}" destId="{66AEBB34-EEBB-441F-B32C-93E89E97ADFC}" srcOrd="2" destOrd="0" presId="urn:microsoft.com/office/officeart/2005/8/layout/list1"/>
    <dgm:cxn modelId="{A4F631C3-C8DF-4994-842A-1D9454348E3D}" type="presParOf" srcId="{4219B865-8C0C-4BAC-AB1A-D524F99B182D}" destId="{A1226456-0540-4594-A6BF-6F3650C7459B}" srcOrd="3" destOrd="0" presId="urn:microsoft.com/office/officeart/2005/8/layout/list1"/>
    <dgm:cxn modelId="{1775B885-C546-4BED-9DDC-6730B03AA5BE}" type="presParOf" srcId="{4219B865-8C0C-4BAC-AB1A-D524F99B182D}" destId="{00DAFB1C-11CD-4AE0-B5D9-DDA43B8B5BF0}" srcOrd="4" destOrd="0" presId="urn:microsoft.com/office/officeart/2005/8/layout/list1"/>
    <dgm:cxn modelId="{6386AA35-C0FD-4746-977F-771C23B22AB1}" type="presParOf" srcId="{00DAFB1C-11CD-4AE0-B5D9-DDA43B8B5BF0}" destId="{6002C1A2-AECF-4A79-B289-A8B6093E97D9}" srcOrd="0" destOrd="0" presId="urn:microsoft.com/office/officeart/2005/8/layout/list1"/>
    <dgm:cxn modelId="{1FE6B024-D385-4261-897E-DA91DDCC926C}" type="presParOf" srcId="{00DAFB1C-11CD-4AE0-B5D9-DDA43B8B5BF0}" destId="{86565540-4A48-4799-B31E-E62938F6946D}" srcOrd="1" destOrd="0" presId="urn:microsoft.com/office/officeart/2005/8/layout/list1"/>
    <dgm:cxn modelId="{05B480CE-D35D-4A8F-93E4-A229D016FA0F}" type="presParOf" srcId="{4219B865-8C0C-4BAC-AB1A-D524F99B182D}" destId="{33F0EE48-2629-4752-858A-10388210A983}" srcOrd="5" destOrd="0" presId="urn:microsoft.com/office/officeart/2005/8/layout/list1"/>
    <dgm:cxn modelId="{38FA1EB8-5ECC-4B2E-86ED-376BD2E68C39}" type="presParOf" srcId="{4219B865-8C0C-4BAC-AB1A-D524F99B182D}" destId="{2ED57191-128E-4DB9-AC53-8E8A40DDB7CF}" srcOrd="6" destOrd="0" presId="urn:microsoft.com/office/officeart/2005/8/layout/list1"/>
    <dgm:cxn modelId="{D0B8A32B-7155-41A8-883D-756CB390CF97}" type="presParOf" srcId="{4219B865-8C0C-4BAC-AB1A-D524F99B182D}" destId="{1B68EDE5-77C5-457C-AB1F-14B0975F6896}" srcOrd="7" destOrd="0" presId="urn:microsoft.com/office/officeart/2005/8/layout/list1"/>
    <dgm:cxn modelId="{9CE43298-FAB1-477B-9433-4DCEF2328DDC}" type="presParOf" srcId="{4219B865-8C0C-4BAC-AB1A-D524F99B182D}" destId="{3ADB5836-C1CF-4CC7-A411-622FB855BAF7}" srcOrd="8" destOrd="0" presId="urn:microsoft.com/office/officeart/2005/8/layout/list1"/>
    <dgm:cxn modelId="{F1AE6A8C-E57E-4480-B8CA-9570E0D18106}" type="presParOf" srcId="{3ADB5836-C1CF-4CC7-A411-622FB855BAF7}" destId="{4A14CB6A-BD8E-4357-94E0-860F739F97E8}" srcOrd="0" destOrd="0" presId="urn:microsoft.com/office/officeart/2005/8/layout/list1"/>
    <dgm:cxn modelId="{727367D0-80E4-4C05-A34B-0F04647A3465}" type="presParOf" srcId="{3ADB5836-C1CF-4CC7-A411-622FB855BAF7}" destId="{12AC240D-BF8B-46AF-BB70-B9FC71492149}" srcOrd="1" destOrd="0" presId="urn:microsoft.com/office/officeart/2005/8/layout/list1"/>
    <dgm:cxn modelId="{5147B396-5350-4E3B-9ED4-085C6A3825E1}" type="presParOf" srcId="{4219B865-8C0C-4BAC-AB1A-D524F99B182D}" destId="{88433D40-A965-4CBF-A267-7B4C9BF0E33C}" srcOrd="9" destOrd="0" presId="urn:microsoft.com/office/officeart/2005/8/layout/list1"/>
    <dgm:cxn modelId="{A142472D-BFEF-4F47-9682-5CB3BB5E8BEB}"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9814A0-8BF3-489C-BBD5-71797D6C1D64}"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en-US"/>
        </a:p>
      </dgm:t>
    </dgm:pt>
    <dgm:pt modelId="{751D6D14-361E-497D-9DF5-CAA8B575832B}">
      <dgm:prSet phldrT="[Text]"/>
      <dgm:spPr>
        <a:gradFill rotWithShape="0">
          <a:gsLst>
            <a:gs pos="0">
              <a:schemeClr val="accent1">
                <a:hueOff val="0"/>
                <a:satOff val="0"/>
                <a:lumOff val="0"/>
                <a:alphaOff val="0"/>
                <a:shade val="51000"/>
                <a:satMod val="130000"/>
              </a:schemeClr>
            </a:gs>
            <a:gs pos="80000">
              <a:srgbClr val="3775BF"/>
            </a:gs>
            <a:gs pos="100000">
              <a:srgbClr val="3476C6"/>
            </a:gs>
          </a:gsLst>
        </a:gradFill>
      </dgm:spPr>
      <dgm:t>
        <a:bodyPr/>
        <a:lstStyle/>
        <a:p>
          <a:r>
            <a:rPr lang="en-US" dirty="0" smtClean="0"/>
            <a:t>Is this a Prime Vendor receipt?</a:t>
          </a:r>
          <a:endParaRPr lang="en-US" dirty="0"/>
        </a:p>
      </dgm:t>
      <dgm:extLst>
        <a:ext uri="{E40237B7-FDA0-4F09-8148-C483321AD2D9}">
          <dgm14:cNvPr xmlns:dgm14="http://schemas.microsoft.com/office/drawing/2010/diagram" id="0" name="" descr="blue entry box"/>
        </a:ext>
      </dgm:extLst>
    </dgm:pt>
    <dgm:pt modelId="{99E02CB8-1056-429B-AB0D-C134B26868C1}" type="parTrans" cxnId="{CA9DC494-049C-45D8-80FE-BFF8AC522CBA}">
      <dgm:prSet/>
      <dgm:spPr/>
      <dgm:t>
        <a:bodyPr/>
        <a:lstStyle/>
        <a:p>
          <a:endParaRPr lang="en-US"/>
        </a:p>
      </dgm:t>
    </dgm:pt>
    <dgm:pt modelId="{7A8F06BB-0493-41DE-8912-735DCEAD2B9B}" type="sibTrans" cxnId="{CA9DC494-049C-45D8-80FE-BFF8AC522CBA}">
      <dgm:prSet/>
      <dgm:spPr/>
      <dgm:t>
        <a:bodyPr/>
        <a:lstStyle/>
        <a:p>
          <a:endParaRPr lang="en-US"/>
        </a:p>
      </dgm:t>
    </dgm:pt>
    <dgm:pt modelId="{F8652D3F-07BE-43C1-AA5D-5B468E5ED816}" type="pres">
      <dgm:prSet presAssocID="{AD9814A0-8BF3-489C-BBD5-71797D6C1D64}" presName="rootnode" presStyleCnt="0">
        <dgm:presLayoutVars>
          <dgm:chMax/>
          <dgm:chPref/>
          <dgm:dir/>
          <dgm:animLvl val="lvl"/>
        </dgm:presLayoutVars>
      </dgm:prSet>
      <dgm:spPr/>
      <dgm:t>
        <a:bodyPr/>
        <a:lstStyle/>
        <a:p>
          <a:endParaRPr lang="en-US"/>
        </a:p>
      </dgm:t>
    </dgm:pt>
    <dgm:pt modelId="{BEFFEAB6-C5EE-4F03-9EAA-1A7622D06AC0}" type="pres">
      <dgm:prSet presAssocID="{751D6D14-361E-497D-9DF5-CAA8B575832B}" presName="composite" presStyleCnt="0"/>
      <dgm:spPr/>
      <dgm:t>
        <a:bodyPr/>
        <a:lstStyle/>
        <a:p>
          <a:endParaRPr lang="en-US"/>
        </a:p>
      </dgm:t>
    </dgm:pt>
    <dgm:pt modelId="{C770F19F-4528-4277-B2B1-0A2E10508656}" type="pres">
      <dgm:prSet presAssocID="{751D6D14-361E-497D-9DF5-CAA8B575832B}" presName="ParentText" presStyleLbl="node1" presStyleIdx="0" presStyleCnt="1" custScaleX="215219" custLinFactNeighborX="31116" custLinFactNeighborY="0">
        <dgm:presLayoutVars>
          <dgm:chMax val="1"/>
          <dgm:chPref val="1"/>
          <dgm:bulletEnabled val="1"/>
        </dgm:presLayoutVars>
      </dgm:prSet>
      <dgm:spPr/>
      <dgm:t>
        <a:bodyPr/>
        <a:lstStyle/>
        <a:p>
          <a:endParaRPr lang="en-US"/>
        </a:p>
      </dgm:t>
    </dgm:pt>
  </dgm:ptLst>
  <dgm:cxnLst>
    <dgm:cxn modelId="{59241326-11DE-40C2-A8ED-1D979C54EBD4}" type="presOf" srcId="{751D6D14-361E-497D-9DF5-CAA8B575832B}" destId="{C770F19F-4528-4277-B2B1-0A2E10508656}" srcOrd="0" destOrd="0" presId="urn:microsoft.com/office/officeart/2005/8/layout/StepDownProcess"/>
    <dgm:cxn modelId="{4EE2C6EC-FB06-4E28-B376-55834B5A5977}" type="presOf" srcId="{AD9814A0-8BF3-489C-BBD5-71797D6C1D64}" destId="{F8652D3F-07BE-43C1-AA5D-5B468E5ED816}" srcOrd="0" destOrd="0" presId="urn:microsoft.com/office/officeart/2005/8/layout/StepDownProcess"/>
    <dgm:cxn modelId="{CA9DC494-049C-45D8-80FE-BFF8AC522CBA}" srcId="{AD9814A0-8BF3-489C-BBD5-71797D6C1D64}" destId="{751D6D14-361E-497D-9DF5-CAA8B575832B}" srcOrd="0" destOrd="0" parTransId="{99E02CB8-1056-429B-AB0D-C134B26868C1}" sibTransId="{7A8F06BB-0493-41DE-8912-735DCEAD2B9B}"/>
    <dgm:cxn modelId="{F7783155-D43E-4403-9CDA-F39EC703C249}" type="presParOf" srcId="{F8652D3F-07BE-43C1-AA5D-5B468E5ED816}" destId="{BEFFEAB6-C5EE-4F03-9EAA-1A7622D06AC0}" srcOrd="0" destOrd="0" presId="urn:microsoft.com/office/officeart/2005/8/layout/StepDownProcess"/>
    <dgm:cxn modelId="{53B28076-4C44-4AE3-9530-D06AFABBBD5E}" type="presParOf" srcId="{BEFFEAB6-C5EE-4F03-9EAA-1A7622D06AC0}" destId="{C770F19F-4528-4277-B2B1-0A2E1050865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Hold a CS Drug (No Inventory Update)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Non-VA Drug Placed on Hold for Destruction</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Destroy a Controlled Substance Drug</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772CBFA9-69E6-4497-885C-14A370681117}" type="presOf" srcId="{E85A807E-0F45-4316-A7B3-E13A056EC0F0}" destId="{4219B865-8C0C-4BAC-AB1A-D524F99B182D}"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C61C1E7D-693A-448B-A1F8-D5088678BA6E}" type="presOf" srcId="{A7E2386E-5969-4E00-B328-B07383DAB2DF}" destId="{12AC240D-BF8B-46AF-BB70-B9FC71492149}" srcOrd="1" destOrd="0" presId="urn:microsoft.com/office/officeart/2005/8/layout/list1"/>
    <dgm:cxn modelId="{AA6C432C-9C6F-4BED-810D-EDC203CB12F1}" type="presOf" srcId="{F9C27971-CDE9-4755-8105-4A36A2B0B737}" destId="{6002C1A2-AECF-4A79-B289-A8B6093E97D9}" srcOrd="0" destOrd="0" presId="urn:microsoft.com/office/officeart/2005/8/layout/list1"/>
    <dgm:cxn modelId="{D0792776-DD47-4B6D-AC5A-39C67044B4F7}" type="presOf" srcId="{A7E2386E-5969-4E00-B328-B07383DAB2DF}" destId="{4A14CB6A-BD8E-4357-94E0-860F739F97E8}"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50F74E5E-099B-4C6B-B994-BC1506A0871C}" type="presOf" srcId="{F9C27971-CDE9-4755-8105-4A36A2B0B737}" destId="{86565540-4A48-4799-B31E-E62938F6946D}" srcOrd="1" destOrd="0" presId="urn:microsoft.com/office/officeart/2005/8/layout/list1"/>
    <dgm:cxn modelId="{D4DF0CAE-D459-426C-99C4-C761F7C6BFF5}" type="presOf" srcId="{97C2F6E5-7219-4B72-B3DD-27BEE4C64CD3}" destId="{D004DBC1-E2EE-4F8E-8E25-8328514F2DC6}" srcOrd="0" destOrd="0" presId="urn:microsoft.com/office/officeart/2005/8/layout/list1"/>
    <dgm:cxn modelId="{345E3F72-ECE9-4966-86ED-1C8B83ED82A3}" type="presOf" srcId="{97C2F6E5-7219-4B72-B3DD-27BEE4C64CD3}" destId="{9B3E1107-31D0-4DE6-B34F-CF219AED4BC6}" srcOrd="1" destOrd="0" presId="urn:microsoft.com/office/officeart/2005/8/layout/list1"/>
    <dgm:cxn modelId="{AB01F328-4A23-4E98-955B-6E94BF4951C9}" type="presParOf" srcId="{4219B865-8C0C-4BAC-AB1A-D524F99B182D}" destId="{202F5C5C-74FE-4AF9-A43D-014D5211C032}" srcOrd="0" destOrd="0" presId="urn:microsoft.com/office/officeart/2005/8/layout/list1"/>
    <dgm:cxn modelId="{95334557-ACEA-4016-9739-37DCD9F6FD58}" type="presParOf" srcId="{202F5C5C-74FE-4AF9-A43D-014D5211C032}" destId="{D004DBC1-E2EE-4F8E-8E25-8328514F2DC6}" srcOrd="0" destOrd="0" presId="urn:microsoft.com/office/officeart/2005/8/layout/list1"/>
    <dgm:cxn modelId="{9B43EEAF-7F19-4F13-BA42-558686E1A559}" type="presParOf" srcId="{202F5C5C-74FE-4AF9-A43D-014D5211C032}" destId="{9B3E1107-31D0-4DE6-B34F-CF219AED4BC6}" srcOrd="1" destOrd="0" presId="urn:microsoft.com/office/officeart/2005/8/layout/list1"/>
    <dgm:cxn modelId="{03BBA24C-5D44-41C0-B339-F489694D081B}" type="presParOf" srcId="{4219B865-8C0C-4BAC-AB1A-D524F99B182D}" destId="{4D99710D-A6E7-493D-9C52-695C6307E7D4}" srcOrd="1" destOrd="0" presId="urn:microsoft.com/office/officeart/2005/8/layout/list1"/>
    <dgm:cxn modelId="{4989A236-D847-40E3-A5A8-F9BA79C64E10}" type="presParOf" srcId="{4219B865-8C0C-4BAC-AB1A-D524F99B182D}" destId="{66AEBB34-EEBB-441F-B32C-93E89E97ADFC}" srcOrd="2" destOrd="0" presId="urn:microsoft.com/office/officeart/2005/8/layout/list1"/>
    <dgm:cxn modelId="{22C925BD-E614-4660-BB2E-202F27DCCE62}" type="presParOf" srcId="{4219B865-8C0C-4BAC-AB1A-D524F99B182D}" destId="{A1226456-0540-4594-A6BF-6F3650C7459B}" srcOrd="3" destOrd="0" presId="urn:microsoft.com/office/officeart/2005/8/layout/list1"/>
    <dgm:cxn modelId="{8E74239A-2A1D-4CF5-A3DE-4988D3CB1613}" type="presParOf" srcId="{4219B865-8C0C-4BAC-AB1A-D524F99B182D}" destId="{00DAFB1C-11CD-4AE0-B5D9-DDA43B8B5BF0}" srcOrd="4" destOrd="0" presId="urn:microsoft.com/office/officeart/2005/8/layout/list1"/>
    <dgm:cxn modelId="{F52D8ACA-60BD-460A-AE8A-8B6834C1AB4A}" type="presParOf" srcId="{00DAFB1C-11CD-4AE0-B5D9-DDA43B8B5BF0}" destId="{6002C1A2-AECF-4A79-B289-A8B6093E97D9}" srcOrd="0" destOrd="0" presId="urn:microsoft.com/office/officeart/2005/8/layout/list1"/>
    <dgm:cxn modelId="{56583FEF-C533-49AE-B16A-3CAF0BF6AA62}" type="presParOf" srcId="{00DAFB1C-11CD-4AE0-B5D9-DDA43B8B5BF0}" destId="{86565540-4A48-4799-B31E-E62938F6946D}" srcOrd="1" destOrd="0" presId="urn:microsoft.com/office/officeart/2005/8/layout/list1"/>
    <dgm:cxn modelId="{8368FEF4-6483-4B87-9882-6AEBC073B4CD}" type="presParOf" srcId="{4219B865-8C0C-4BAC-AB1A-D524F99B182D}" destId="{33F0EE48-2629-4752-858A-10388210A983}" srcOrd="5" destOrd="0" presId="urn:microsoft.com/office/officeart/2005/8/layout/list1"/>
    <dgm:cxn modelId="{74FB2CBD-2645-4202-9D82-97FE60F305AF}" type="presParOf" srcId="{4219B865-8C0C-4BAC-AB1A-D524F99B182D}" destId="{2ED57191-128E-4DB9-AC53-8E8A40DDB7CF}" srcOrd="6" destOrd="0" presId="urn:microsoft.com/office/officeart/2005/8/layout/list1"/>
    <dgm:cxn modelId="{858DD1AD-E1FF-4E4D-9A2B-16D618C7F453}" type="presParOf" srcId="{4219B865-8C0C-4BAC-AB1A-D524F99B182D}" destId="{1B68EDE5-77C5-457C-AB1F-14B0975F6896}" srcOrd="7" destOrd="0" presId="urn:microsoft.com/office/officeart/2005/8/layout/list1"/>
    <dgm:cxn modelId="{2A7DFD7B-FC74-493D-8119-CED7F49A7F35}" type="presParOf" srcId="{4219B865-8C0C-4BAC-AB1A-D524F99B182D}" destId="{3ADB5836-C1CF-4CC7-A411-622FB855BAF7}" srcOrd="8" destOrd="0" presId="urn:microsoft.com/office/officeart/2005/8/layout/list1"/>
    <dgm:cxn modelId="{AB8E2413-B362-40F3-9D24-C048871FF06C}" type="presParOf" srcId="{3ADB5836-C1CF-4CC7-A411-622FB855BAF7}" destId="{4A14CB6A-BD8E-4357-94E0-860F739F97E8}" srcOrd="0" destOrd="0" presId="urn:microsoft.com/office/officeart/2005/8/layout/list1"/>
    <dgm:cxn modelId="{311D3D3E-71D5-4A26-8A65-EECC8BFAF084}" type="presParOf" srcId="{3ADB5836-C1CF-4CC7-A411-622FB855BAF7}" destId="{12AC240D-BF8B-46AF-BB70-B9FC71492149}" srcOrd="1" destOrd="0" presId="urn:microsoft.com/office/officeart/2005/8/layout/list1"/>
    <dgm:cxn modelId="{B9BD8C4F-BB27-4C6E-831E-97A05AA60B4C}" type="presParOf" srcId="{4219B865-8C0C-4BAC-AB1A-D524F99B182D}" destId="{88433D40-A965-4CBF-A267-7B4C9BF0E33C}" srcOrd="9" destOrd="0" presId="urn:microsoft.com/office/officeart/2005/8/layout/list1"/>
    <dgm:cxn modelId="{EAF65282-1C3C-48FE-BFC4-27254B8DBAEF}"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Hold a CS Drug (No Inventory Update)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Non-VA Drug Placed on Hold for Destruction</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Destroy a Controlled Substance Drug</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4494A773-1327-453F-92E7-E2325E8B3B43}" type="presOf" srcId="{F9C27971-CDE9-4755-8105-4A36A2B0B737}" destId="{86565540-4A48-4799-B31E-E62938F6946D}" srcOrd="1" destOrd="0" presId="urn:microsoft.com/office/officeart/2005/8/layout/list1"/>
    <dgm:cxn modelId="{0862DFA5-6476-473F-9C34-EDC65C5992A8}" type="presOf" srcId="{F9C27971-CDE9-4755-8105-4A36A2B0B737}" destId="{6002C1A2-AECF-4A79-B289-A8B6093E97D9}"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BF52D1FF-4889-47E5-A8EC-D15C90045556}" type="presOf" srcId="{97C2F6E5-7219-4B72-B3DD-27BEE4C64CD3}" destId="{9B3E1107-31D0-4DE6-B34F-CF219AED4BC6}" srcOrd="1" destOrd="0" presId="urn:microsoft.com/office/officeart/2005/8/layout/list1"/>
    <dgm:cxn modelId="{D33D57D6-8A47-4510-A29E-E225B6237822}" type="presOf" srcId="{A7E2386E-5969-4E00-B328-B07383DAB2DF}" destId="{4A14CB6A-BD8E-4357-94E0-860F739F97E8}"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A7E40D2C-03B2-46A0-A81A-D0CD826C0F05}" type="presOf" srcId="{E85A807E-0F45-4316-A7B3-E13A056EC0F0}" destId="{4219B865-8C0C-4BAC-AB1A-D524F99B182D}" srcOrd="0" destOrd="0" presId="urn:microsoft.com/office/officeart/2005/8/layout/list1"/>
    <dgm:cxn modelId="{45705FEB-DCA2-41DF-A0ED-75328394588D}" type="presOf" srcId="{A7E2386E-5969-4E00-B328-B07383DAB2DF}" destId="{12AC240D-BF8B-46AF-BB70-B9FC71492149}" srcOrd="1" destOrd="0" presId="urn:microsoft.com/office/officeart/2005/8/layout/list1"/>
    <dgm:cxn modelId="{5413E712-CE73-4EFC-ADA8-C35DE2DBBD5B}" type="presOf" srcId="{97C2F6E5-7219-4B72-B3DD-27BEE4C64CD3}" destId="{D004DBC1-E2EE-4F8E-8E25-8328514F2DC6}" srcOrd="0" destOrd="0" presId="urn:microsoft.com/office/officeart/2005/8/layout/list1"/>
    <dgm:cxn modelId="{C9A6A36B-48AB-4551-B4F5-8C0960312C72}" type="presParOf" srcId="{4219B865-8C0C-4BAC-AB1A-D524F99B182D}" destId="{202F5C5C-74FE-4AF9-A43D-014D5211C032}" srcOrd="0" destOrd="0" presId="urn:microsoft.com/office/officeart/2005/8/layout/list1"/>
    <dgm:cxn modelId="{5B3DF06A-D490-4435-AE9D-D07ACECE5927}" type="presParOf" srcId="{202F5C5C-74FE-4AF9-A43D-014D5211C032}" destId="{D004DBC1-E2EE-4F8E-8E25-8328514F2DC6}" srcOrd="0" destOrd="0" presId="urn:microsoft.com/office/officeart/2005/8/layout/list1"/>
    <dgm:cxn modelId="{FC21B5EA-6F99-41DE-B093-579D99B1A0B3}" type="presParOf" srcId="{202F5C5C-74FE-4AF9-A43D-014D5211C032}" destId="{9B3E1107-31D0-4DE6-B34F-CF219AED4BC6}" srcOrd="1" destOrd="0" presId="urn:microsoft.com/office/officeart/2005/8/layout/list1"/>
    <dgm:cxn modelId="{D18B45D4-53AF-4ADC-BA15-BED776D78F74}" type="presParOf" srcId="{4219B865-8C0C-4BAC-AB1A-D524F99B182D}" destId="{4D99710D-A6E7-493D-9C52-695C6307E7D4}" srcOrd="1" destOrd="0" presId="urn:microsoft.com/office/officeart/2005/8/layout/list1"/>
    <dgm:cxn modelId="{C980CC2D-6A7F-426C-855A-909B99D22854}" type="presParOf" srcId="{4219B865-8C0C-4BAC-AB1A-D524F99B182D}" destId="{66AEBB34-EEBB-441F-B32C-93E89E97ADFC}" srcOrd="2" destOrd="0" presId="urn:microsoft.com/office/officeart/2005/8/layout/list1"/>
    <dgm:cxn modelId="{8AA9D911-8F2C-46B8-A4FD-2B64A45E18B4}" type="presParOf" srcId="{4219B865-8C0C-4BAC-AB1A-D524F99B182D}" destId="{A1226456-0540-4594-A6BF-6F3650C7459B}" srcOrd="3" destOrd="0" presId="urn:microsoft.com/office/officeart/2005/8/layout/list1"/>
    <dgm:cxn modelId="{635918C9-5C33-43D4-B8B3-EB89E2701A70}" type="presParOf" srcId="{4219B865-8C0C-4BAC-AB1A-D524F99B182D}" destId="{00DAFB1C-11CD-4AE0-B5D9-DDA43B8B5BF0}" srcOrd="4" destOrd="0" presId="urn:microsoft.com/office/officeart/2005/8/layout/list1"/>
    <dgm:cxn modelId="{E9456478-C014-4F20-96BD-8A749F821A5D}" type="presParOf" srcId="{00DAFB1C-11CD-4AE0-B5D9-DDA43B8B5BF0}" destId="{6002C1A2-AECF-4A79-B289-A8B6093E97D9}" srcOrd="0" destOrd="0" presId="urn:microsoft.com/office/officeart/2005/8/layout/list1"/>
    <dgm:cxn modelId="{9944B94B-7EBC-44C3-A204-2009FD3C4D66}" type="presParOf" srcId="{00DAFB1C-11CD-4AE0-B5D9-DDA43B8B5BF0}" destId="{86565540-4A48-4799-B31E-E62938F6946D}" srcOrd="1" destOrd="0" presId="urn:microsoft.com/office/officeart/2005/8/layout/list1"/>
    <dgm:cxn modelId="{B437819B-9814-4BE5-9FE1-7F64BF1B7FFB}" type="presParOf" srcId="{4219B865-8C0C-4BAC-AB1A-D524F99B182D}" destId="{33F0EE48-2629-4752-858A-10388210A983}" srcOrd="5" destOrd="0" presId="urn:microsoft.com/office/officeart/2005/8/layout/list1"/>
    <dgm:cxn modelId="{D2248760-1506-45AA-86EB-B402C1771B9C}" type="presParOf" srcId="{4219B865-8C0C-4BAC-AB1A-D524F99B182D}" destId="{2ED57191-128E-4DB9-AC53-8E8A40DDB7CF}" srcOrd="6" destOrd="0" presId="urn:microsoft.com/office/officeart/2005/8/layout/list1"/>
    <dgm:cxn modelId="{145428B1-EE63-4BB8-84EF-986CE9F3463A}" type="presParOf" srcId="{4219B865-8C0C-4BAC-AB1A-D524F99B182D}" destId="{1B68EDE5-77C5-457C-AB1F-14B0975F6896}" srcOrd="7" destOrd="0" presId="urn:microsoft.com/office/officeart/2005/8/layout/list1"/>
    <dgm:cxn modelId="{87213D12-4AF3-4CB4-B237-05564E2F2D0F}" type="presParOf" srcId="{4219B865-8C0C-4BAC-AB1A-D524F99B182D}" destId="{3ADB5836-C1CF-4CC7-A411-622FB855BAF7}" srcOrd="8" destOrd="0" presId="urn:microsoft.com/office/officeart/2005/8/layout/list1"/>
    <dgm:cxn modelId="{2FCA55A3-300C-43FF-97CE-881A7CC2B5D6}" type="presParOf" srcId="{3ADB5836-C1CF-4CC7-A411-622FB855BAF7}" destId="{4A14CB6A-BD8E-4357-94E0-860F739F97E8}" srcOrd="0" destOrd="0" presId="urn:microsoft.com/office/officeart/2005/8/layout/list1"/>
    <dgm:cxn modelId="{E6EB072E-7A14-47DD-A8D2-502DE3940EBF}" type="presParOf" srcId="{3ADB5836-C1CF-4CC7-A411-622FB855BAF7}" destId="{12AC240D-BF8B-46AF-BB70-B9FC71492149}" srcOrd="1" destOrd="0" presId="urn:microsoft.com/office/officeart/2005/8/layout/list1"/>
    <dgm:cxn modelId="{60B9F0D1-FD12-4971-9743-7F62C33BC184}" type="presParOf" srcId="{4219B865-8C0C-4BAC-AB1A-D524F99B182D}" destId="{88433D40-A965-4CBF-A267-7B4C9BF0E33C}" srcOrd="9" destOrd="0" presId="urn:microsoft.com/office/officeart/2005/8/layout/list1"/>
    <dgm:cxn modelId="{4F456383-A45A-46B2-B683-BBC3AC8E2F0B}"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Hold a CS Drug (No Inventory Update)</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Non-VA Drug Placed on Hold for Destruction</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Destroy a Controlled Substance Drug</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A33B87E0-E1DD-42DD-92A9-044461AD5F72}" type="presOf" srcId="{F9C27971-CDE9-4755-8105-4A36A2B0B737}" destId="{86565540-4A48-4799-B31E-E62938F6946D}" srcOrd="1"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6CA5DF9B-BA25-45DA-A0CA-E12915CD7D13}" srcId="{E85A807E-0F45-4316-A7B3-E13A056EC0F0}" destId="{A7E2386E-5969-4E00-B328-B07383DAB2DF}" srcOrd="2" destOrd="0" parTransId="{ABBD22A1-F2A4-41E7-8CA7-002120136EF5}" sibTransId="{76A84D8F-3632-40E1-A84F-F3113989546A}"/>
    <dgm:cxn modelId="{FA005ABA-173A-4CF0-A6B7-D235B630A060}" type="presOf" srcId="{A7E2386E-5969-4E00-B328-B07383DAB2DF}" destId="{4A14CB6A-BD8E-4357-94E0-860F739F97E8}" srcOrd="0" destOrd="0" presId="urn:microsoft.com/office/officeart/2005/8/layout/list1"/>
    <dgm:cxn modelId="{BDA3011F-1577-4736-BF1E-DC1BB3803A91}" type="presOf" srcId="{97C2F6E5-7219-4B72-B3DD-27BEE4C64CD3}" destId="{9B3E1107-31D0-4DE6-B34F-CF219AED4BC6}" srcOrd="1" destOrd="0" presId="urn:microsoft.com/office/officeart/2005/8/layout/list1"/>
    <dgm:cxn modelId="{D5570E83-0212-442F-A47E-9DFAB15FC869}" type="presOf" srcId="{F9C27971-CDE9-4755-8105-4A36A2B0B737}" destId="{6002C1A2-AECF-4A79-B289-A8B6093E97D9}" srcOrd="0" destOrd="0" presId="urn:microsoft.com/office/officeart/2005/8/layout/list1"/>
    <dgm:cxn modelId="{E45B0E96-DD83-41C7-A246-ABBDD307F679}" type="presOf" srcId="{E85A807E-0F45-4316-A7B3-E13A056EC0F0}" destId="{4219B865-8C0C-4BAC-AB1A-D524F99B182D}" srcOrd="0" destOrd="0" presId="urn:microsoft.com/office/officeart/2005/8/layout/list1"/>
    <dgm:cxn modelId="{EA491EDB-7FC8-403D-800C-4F1E16B6063B}" type="presOf" srcId="{A7E2386E-5969-4E00-B328-B07383DAB2DF}" destId="{12AC240D-BF8B-46AF-BB70-B9FC71492149}" srcOrd="1" destOrd="0" presId="urn:microsoft.com/office/officeart/2005/8/layout/list1"/>
    <dgm:cxn modelId="{D502B29F-D122-49B6-8C7D-B7677E100C53}" type="presOf" srcId="{97C2F6E5-7219-4B72-B3DD-27BEE4C64CD3}" destId="{D004DBC1-E2EE-4F8E-8E25-8328514F2DC6}" srcOrd="0" destOrd="0" presId="urn:microsoft.com/office/officeart/2005/8/layout/list1"/>
    <dgm:cxn modelId="{DF211118-6D5D-48F8-8D85-8A7F3859C3B6}" type="presParOf" srcId="{4219B865-8C0C-4BAC-AB1A-D524F99B182D}" destId="{202F5C5C-74FE-4AF9-A43D-014D5211C032}" srcOrd="0" destOrd="0" presId="urn:microsoft.com/office/officeart/2005/8/layout/list1"/>
    <dgm:cxn modelId="{AF7B7C49-3B6C-4663-944E-918E702C0E31}" type="presParOf" srcId="{202F5C5C-74FE-4AF9-A43D-014D5211C032}" destId="{D004DBC1-E2EE-4F8E-8E25-8328514F2DC6}" srcOrd="0" destOrd="0" presId="urn:microsoft.com/office/officeart/2005/8/layout/list1"/>
    <dgm:cxn modelId="{D8A3A950-73B1-4314-878D-222E9279907E}" type="presParOf" srcId="{202F5C5C-74FE-4AF9-A43D-014D5211C032}" destId="{9B3E1107-31D0-4DE6-B34F-CF219AED4BC6}" srcOrd="1" destOrd="0" presId="urn:microsoft.com/office/officeart/2005/8/layout/list1"/>
    <dgm:cxn modelId="{080A6406-98C4-4684-8681-0058FE01BD40}" type="presParOf" srcId="{4219B865-8C0C-4BAC-AB1A-D524F99B182D}" destId="{4D99710D-A6E7-493D-9C52-695C6307E7D4}" srcOrd="1" destOrd="0" presId="urn:microsoft.com/office/officeart/2005/8/layout/list1"/>
    <dgm:cxn modelId="{F286F972-D0B2-48BB-B900-11E64B5AEC64}" type="presParOf" srcId="{4219B865-8C0C-4BAC-AB1A-D524F99B182D}" destId="{66AEBB34-EEBB-441F-B32C-93E89E97ADFC}" srcOrd="2" destOrd="0" presId="urn:microsoft.com/office/officeart/2005/8/layout/list1"/>
    <dgm:cxn modelId="{DFD9DDDF-EA30-426A-96EF-B3BCDA9650F1}" type="presParOf" srcId="{4219B865-8C0C-4BAC-AB1A-D524F99B182D}" destId="{A1226456-0540-4594-A6BF-6F3650C7459B}" srcOrd="3" destOrd="0" presId="urn:microsoft.com/office/officeart/2005/8/layout/list1"/>
    <dgm:cxn modelId="{236B89C8-EDBA-41DB-BCAE-5E21D78CD7E8}" type="presParOf" srcId="{4219B865-8C0C-4BAC-AB1A-D524F99B182D}" destId="{00DAFB1C-11CD-4AE0-B5D9-DDA43B8B5BF0}" srcOrd="4" destOrd="0" presId="urn:microsoft.com/office/officeart/2005/8/layout/list1"/>
    <dgm:cxn modelId="{0153090F-D45C-46E6-83E9-C15E564FF124}" type="presParOf" srcId="{00DAFB1C-11CD-4AE0-B5D9-DDA43B8B5BF0}" destId="{6002C1A2-AECF-4A79-B289-A8B6093E97D9}" srcOrd="0" destOrd="0" presId="urn:microsoft.com/office/officeart/2005/8/layout/list1"/>
    <dgm:cxn modelId="{D8C6577F-80D0-43E3-93B6-2209EF3EDD50}" type="presParOf" srcId="{00DAFB1C-11CD-4AE0-B5D9-DDA43B8B5BF0}" destId="{86565540-4A48-4799-B31E-E62938F6946D}" srcOrd="1" destOrd="0" presId="urn:microsoft.com/office/officeart/2005/8/layout/list1"/>
    <dgm:cxn modelId="{E047F11C-4A86-4B2D-A3F0-ACE770E944D9}" type="presParOf" srcId="{4219B865-8C0C-4BAC-AB1A-D524F99B182D}" destId="{33F0EE48-2629-4752-858A-10388210A983}" srcOrd="5" destOrd="0" presId="urn:microsoft.com/office/officeart/2005/8/layout/list1"/>
    <dgm:cxn modelId="{17883886-1CEB-4B10-AEC2-D3578A021678}" type="presParOf" srcId="{4219B865-8C0C-4BAC-AB1A-D524F99B182D}" destId="{2ED57191-128E-4DB9-AC53-8E8A40DDB7CF}" srcOrd="6" destOrd="0" presId="urn:microsoft.com/office/officeart/2005/8/layout/list1"/>
    <dgm:cxn modelId="{180BD92B-1D76-4EFD-992D-70EBB8B5E870}" type="presParOf" srcId="{4219B865-8C0C-4BAC-AB1A-D524F99B182D}" destId="{1B68EDE5-77C5-457C-AB1F-14B0975F6896}" srcOrd="7" destOrd="0" presId="urn:microsoft.com/office/officeart/2005/8/layout/list1"/>
    <dgm:cxn modelId="{FF576458-03C8-4368-95B9-8641BD52A92E}" type="presParOf" srcId="{4219B865-8C0C-4BAC-AB1A-D524F99B182D}" destId="{3ADB5836-C1CF-4CC7-A411-622FB855BAF7}" srcOrd="8" destOrd="0" presId="urn:microsoft.com/office/officeart/2005/8/layout/list1"/>
    <dgm:cxn modelId="{7BECB7F5-59B2-490E-9CF9-FA99FAB966C0}" type="presParOf" srcId="{3ADB5836-C1CF-4CC7-A411-622FB855BAF7}" destId="{4A14CB6A-BD8E-4357-94E0-860F739F97E8}" srcOrd="0" destOrd="0" presId="urn:microsoft.com/office/officeart/2005/8/layout/list1"/>
    <dgm:cxn modelId="{1F7881BA-EB0B-4D8F-8A8B-D5F53BF4BA3A}" type="presParOf" srcId="{3ADB5836-C1CF-4CC7-A411-622FB855BAF7}" destId="{12AC240D-BF8B-46AF-BB70-B9FC71492149}" srcOrd="1" destOrd="0" presId="urn:microsoft.com/office/officeart/2005/8/layout/list1"/>
    <dgm:cxn modelId="{67B11515-723A-4E56-927B-90800138E6A3}" type="presParOf" srcId="{4219B865-8C0C-4BAC-AB1A-D524F99B182D}" destId="{88433D40-A965-4CBF-A267-7B4C9BF0E33C}" srcOrd="9" destOrd="0" presId="urn:microsoft.com/office/officeart/2005/8/layout/list1"/>
    <dgm:cxn modelId="{7AA772B1-2C39-40CC-A0E8-4AD81EFD7CA2}"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Reprint Dispensing/Receiving Report            (VA FORM 10-2321)</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Green Sheet Reports (VA FORM 10-2638)</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Dispensing Worksheet Reprint</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96144434-7AD8-4225-9178-8134804D534D}" srcId="{E85A807E-0F45-4316-A7B3-E13A056EC0F0}" destId="{97C2F6E5-7219-4B72-B3DD-27BEE4C64CD3}" srcOrd="0" destOrd="0" parTransId="{29F8C23A-7351-4CB5-A60F-B00C43CE788C}" sibTransId="{F0D5519B-455A-49F7-A18C-BFB6AAC2FF43}"/>
    <dgm:cxn modelId="{10247E72-21B9-4BC9-92E3-7E5AD9EBC5AA}" type="presOf" srcId="{F9C27971-CDE9-4755-8105-4A36A2B0B737}" destId="{6002C1A2-AECF-4A79-B289-A8B6093E97D9}" srcOrd="0"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87B7A9DE-54C2-4577-A80E-0114CE089B80}" type="presOf" srcId="{F9C27971-CDE9-4755-8105-4A36A2B0B737}" destId="{86565540-4A48-4799-B31E-E62938F6946D}" srcOrd="1" destOrd="0" presId="urn:microsoft.com/office/officeart/2005/8/layout/list1"/>
    <dgm:cxn modelId="{78075275-0DD9-442D-83DC-490CBEB063BB}" type="presOf" srcId="{E85A807E-0F45-4316-A7B3-E13A056EC0F0}" destId="{4219B865-8C0C-4BAC-AB1A-D524F99B182D}" srcOrd="0" destOrd="0" presId="urn:microsoft.com/office/officeart/2005/8/layout/list1"/>
    <dgm:cxn modelId="{7495687C-8B96-4162-9975-CEB0E7EEC182}" type="presOf" srcId="{A7E2386E-5969-4E00-B328-B07383DAB2DF}" destId="{4A14CB6A-BD8E-4357-94E0-860F739F97E8}" srcOrd="0" destOrd="0" presId="urn:microsoft.com/office/officeart/2005/8/layout/list1"/>
    <dgm:cxn modelId="{B524F252-793B-4617-821C-817D45639539}" type="presOf" srcId="{A7E2386E-5969-4E00-B328-B07383DAB2DF}" destId="{12AC240D-BF8B-46AF-BB70-B9FC71492149}" srcOrd="1"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26C7A6FB-5819-447E-A273-E4DF2C8C99F0}" type="presOf" srcId="{97C2F6E5-7219-4B72-B3DD-27BEE4C64CD3}" destId="{9B3E1107-31D0-4DE6-B34F-CF219AED4BC6}" srcOrd="1" destOrd="0" presId="urn:microsoft.com/office/officeart/2005/8/layout/list1"/>
    <dgm:cxn modelId="{73BBE0B0-D26F-4A18-9847-99253A06B5EB}" type="presOf" srcId="{97C2F6E5-7219-4B72-B3DD-27BEE4C64CD3}" destId="{D004DBC1-E2EE-4F8E-8E25-8328514F2DC6}" srcOrd="0" destOrd="0" presId="urn:microsoft.com/office/officeart/2005/8/layout/list1"/>
    <dgm:cxn modelId="{56D67322-BAF2-4D36-B032-D7F506164722}" type="presParOf" srcId="{4219B865-8C0C-4BAC-AB1A-D524F99B182D}" destId="{202F5C5C-74FE-4AF9-A43D-014D5211C032}" srcOrd="0" destOrd="0" presId="urn:microsoft.com/office/officeart/2005/8/layout/list1"/>
    <dgm:cxn modelId="{F663E08B-48CB-4138-B7C7-5FA92CB374ED}" type="presParOf" srcId="{202F5C5C-74FE-4AF9-A43D-014D5211C032}" destId="{D004DBC1-E2EE-4F8E-8E25-8328514F2DC6}" srcOrd="0" destOrd="0" presId="urn:microsoft.com/office/officeart/2005/8/layout/list1"/>
    <dgm:cxn modelId="{CEA33B97-5B99-4301-8CA9-E983BC71AD17}" type="presParOf" srcId="{202F5C5C-74FE-4AF9-A43D-014D5211C032}" destId="{9B3E1107-31D0-4DE6-B34F-CF219AED4BC6}" srcOrd="1" destOrd="0" presId="urn:microsoft.com/office/officeart/2005/8/layout/list1"/>
    <dgm:cxn modelId="{10C0547D-8335-4C75-AD05-AD09CD821A9C}" type="presParOf" srcId="{4219B865-8C0C-4BAC-AB1A-D524F99B182D}" destId="{4D99710D-A6E7-493D-9C52-695C6307E7D4}" srcOrd="1" destOrd="0" presId="urn:microsoft.com/office/officeart/2005/8/layout/list1"/>
    <dgm:cxn modelId="{FD76630E-0903-40F5-BDDC-A2EA4AE99033}" type="presParOf" srcId="{4219B865-8C0C-4BAC-AB1A-D524F99B182D}" destId="{66AEBB34-EEBB-441F-B32C-93E89E97ADFC}" srcOrd="2" destOrd="0" presId="urn:microsoft.com/office/officeart/2005/8/layout/list1"/>
    <dgm:cxn modelId="{928257AE-AFC9-4410-BA61-9115FFD2E260}" type="presParOf" srcId="{4219B865-8C0C-4BAC-AB1A-D524F99B182D}" destId="{A1226456-0540-4594-A6BF-6F3650C7459B}" srcOrd="3" destOrd="0" presId="urn:microsoft.com/office/officeart/2005/8/layout/list1"/>
    <dgm:cxn modelId="{25E1911B-6798-4518-94A0-1802BCD0A40D}" type="presParOf" srcId="{4219B865-8C0C-4BAC-AB1A-D524F99B182D}" destId="{00DAFB1C-11CD-4AE0-B5D9-DDA43B8B5BF0}" srcOrd="4" destOrd="0" presId="urn:microsoft.com/office/officeart/2005/8/layout/list1"/>
    <dgm:cxn modelId="{54A986BE-3337-40F4-B3FD-FB994702966C}" type="presParOf" srcId="{00DAFB1C-11CD-4AE0-B5D9-DDA43B8B5BF0}" destId="{6002C1A2-AECF-4A79-B289-A8B6093E97D9}" srcOrd="0" destOrd="0" presId="urn:microsoft.com/office/officeart/2005/8/layout/list1"/>
    <dgm:cxn modelId="{A9324455-3EDE-4F95-9B8A-D0238FCCB4AA}" type="presParOf" srcId="{00DAFB1C-11CD-4AE0-B5D9-DDA43B8B5BF0}" destId="{86565540-4A48-4799-B31E-E62938F6946D}" srcOrd="1" destOrd="0" presId="urn:microsoft.com/office/officeart/2005/8/layout/list1"/>
    <dgm:cxn modelId="{4A7A5B51-E8C7-4BF5-835D-3F96297A81C0}" type="presParOf" srcId="{4219B865-8C0C-4BAC-AB1A-D524F99B182D}" destId="{33F0EE48-2629-4752-858A-10388210A983}" srcOrd="5" destOrd="0" presId="urn:microsoft.com/office/officeart/2005/8/layout/list1"/>
    <dgm:cxn modelId="{F0312ACB-F852-410B-A8F2-E4504350E428}" type="presParOf" srcId="{4219B865-8C0C-4BAC-AB1A-D524F99B182D}" destId="{2ED57191-128E-4DB9-AC53-8E8A40DDB7CF}" srcOrd="6" destOrd="0" presId="urn:microsoft.com/office/officeart/2005/8/layout/list1"/>
    <dgm:cxn modelId="{E3AF95A0-7294-4D7C-AC9C-42CB00F1CE7D}" type="presParOf" srcId="{4219B865-8C0C-4BAC-AB1A-D524F99B182D}" destId="{1B68EDE5-77C5-457C-AB1F-14B0975F6896}" srcOrd="7" destOrd="0" presId="urn:microsoft.com/office/officeart/2005/8/layout/list1"/>
    <dgm:cxn modelId="{0986C2AD-894A-4175-8ADE-7B13EB12A7CE}" type="presParOf" srcId="{4219B865-8C0C-4BAC-AB1A-D524F99B182D}" destId="{3ADB5836-C1CF-4CC7-A411-622FB855BAF7}" srcOrd="8" destOrd="0" presId="urn:microsoft.com/office/officeart/2005/8/layout/list1"/>
    <dgm:cxn modelId="{D8AF57E2-5E45-4AF2-8E67-F13F7525784D}" type="presParOf" srcId="{3ADB5836-C1CF-4CC7-A411-622FB855BAF7}" destId="{4A14CB6A-BD8E-4357-94E0-860F739F97E8}" srcOrd="0" destOrd="0" presId="urn:microsoft.com/office/officeart/2005/8/layout/list1"/>
    <dgm:cxn modelId="{F5955C74-A72B-4952-9CC2-F938D701C4FB}" type="presParOf" srcId="{3ADB5836-C1CF-4CC7-A411-622FB855BAF7}" destId="{12AC240D-BF8B-46AF-BB70-B9FC71492149}" srcOrd="1" destOrd="0" presId="urn:microsoft.com/office/officeart/2005/8/layout/list1"/>
    <dgm:cxn modelId="{23972FD9-A68C-4AB2-95D1-E3DC9BF26206}" type="presParOf" srcId="{4219B865-8C0C-4BAC-AB1A-D524F99B182D}" destId="{88433D40-A965-4CBF-A267-7B4C9BF0E33C}" srcOrd="9" destOrd="0" presId="urn:microsoft.com/office/officeart/2005/8/layout/list1"/>
    <dgm:cxn modelId="{69673BA6-B0DD-45B9-AF14-508B5F639A1F}"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E85A807E-0F45-4316-A7B3-E13A056EC0F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7C2F6E5-7219-4B72-B3DD-27BEE4C64CD3}">
      <dgm:prSet phldrT="[Text]" custT="1"/>
      <dgm:spPr>
        <a:solidFill>
          <a:srgbClr val="2F6BB3"/>
        </a:solidFill>
      </dgm:spPr>
      <dgm:t>
        <a:bodyPr/>
        <a:lstStyle/>
        <a:p>
          <a:r>
            <a:rPr lang="en-US" sz="2800" dirty="0" smtClean="0"/>
            <a:t>Reprint Dispensing/Receiving Report            (VA FORM 10-2321)</a:t>
          </a:r>
          <a:endParaRPr lang="en-US" sz="2800" dirty="0"/>
        </a:p>
      </dgm:t>
    </dgm:pt>
    <dgm:pt modelId="{29F8C23A-7351-4CB5-A60F-B00C43CE788C}" type="parTrans" cxnId="{96144434-7AD8-4225-9178-8134804D534D}">
      <dgm:prSet/>
      <dgm:spPr/>
      <dgm:t>
        <a:bodyPr/>
        <a:lstStyle/>
        <a:p>
          <a:endParaRPr lang="en-US"/>
        </a:p>
      </dgm:t>
    </dgm:pt>
    <dgm:pt modelId="{F0D5519B-455A-49F7-A18C-BFB6AAC2FF43}" type="sibTrans" cxnId="{96144434-7AD8-4225-9178-8134804D534D}">
      <dgm:prSet/>
      <dgm:spPr/>
      <dgm:t>
        <a:bodyPr/>
        <a:lstStyle/>
        <a:p>
          <a:endParaRPr lang="en-US"/>
        </a:p>
      </dgm:t>
    </dgm:pt>
    <dgm:pt modelId="{F9C27971-CDE9-4755-8105-4A36A2B0B737}">
      <dgm:prSet phldrT="[Text]" custT="1"/>
      <dgm:spPr>
        <a:solidFill>
          <a:srgbClr val="2F6BB3"/>
        </a:solidFill>
      </dgm:spPr>
      <dgm:t>
        <a:bodyPr/>
        <a:lstStyle/>
        <a:p>
          <a:r>
            <a:rPr lang="en-US" sz="2800" dirty="0" smtClean="0"/>
            <a:t>Green Sheet Reports (VA FORM 10-2638)</a:t>
          </a:r>
          <a:endParaRPr lang="en-US" sz="2800" dirty="0"/>
        </a:p>
      </dgm:t>
    </dgm:pt>
    <dgm:pt modelId="{77F8AE3E-C0A9-4BE1-85EC-340A14AB0318}" type="parTrans" cxnId="{D813CC84-0C53-45C9-A1AE-4FEAEE92D1C4}">
      <dgm:prSet/>
      <dgm:spPr/>
      <dgm:t>
        <a:bodyPr/>
        <a:lstStyle/>
        <a:p>
          <a:endParaRPr lang="en-US"/>
        </a:p>
      </dgm:t>
    </dgm:pt>
    <dgm:pt modelId="{3F791C27-FD37-44B3-A3A6-A1B4AFB07525}" type="sibTrans" cxnId="{D813CC84-0C53-45C9-A1AE-4FEAEE92D1C4}">
      <dgm:prSet/>
      <dgm:spPr/>
      <dgm:t>
        <a:bodyPr/>
        <a:lstStyle/>
        <a:p>
          <a:endParaRPr lang="en-US"/>
        </a:p>
      </dgm:t>
    </dgm:pt>
    <dgm:pt modelId="{A7E2386E-5969-4E00-B328-B07383DAB2DF}">
      <dgm:prSet phldrT="[Text]" custT="1"/>
      <dgm:spPr>
        <a:solidFill>
          <a:srgbClr val="2F6BB3"/>
        </a:solidFill>
      </dgm:spPr>
      <dgm:t>
        <a:bodyPr/>
        <a:lstStyle/>
        <a:p>
          <a:r>
            <a:rPr lang="en-US" sz="2800" dirty="0" smtClean="0"/>
            <a:t>Dispensing Worksheet Reprint</a:t>
          </a:r>
          <a:endParaRPr lang="en-US" sz="2800" dirty="0"/>
        </a:p>
      </dgm:t>
    </dgm:pt>
    <dgm:pt modelId="{ABBD22A1-F2A4-41E7-8CA7-002120136EF5}" type="parTrans" cxnId="{6CA5DF9B-BA25-45DA-A0CA-E12915CD7D13}">
      <dgm:prSet/>
      <dgm:spPr/>
      <dgm:t>
        <a:bodyPr/>
        <a:lstStyle/>
        <a:p>
          <a:endParaRPr lang="en-US"/>
        </a:p>
      </dgm:t>
    </dgm:pt>
    <dgm:pt modelId="{76A84D8F-3632-40E1-A84F-F3113989546A}" type="sibTrans" cxnId="{6CA5DF9B-BA25-45DA-A0CA-E12915CD7D13}">
      <dgm:prSet/>
      <dgm:spPr/>
      <dgm:t>
        <a:bodyPr/>
        <a:lstStyle/>
        <a:p>
          <a:endParaRPr lang="en-US"/>
        </a:p>
      </dgm:t>
    </dgm:pt>
    <dgm:pt modelId="{4219B865-8C0C-4BAC-AB1A-D524F99B182D}" type="pres">
      <dgm:prSet presAssocID="{E85A807E-0F45-4316-A7B3-E13A056EC0F0}" presName="linear" presStyleCnt="0">
        <dgm:presLayoutVars>
          <dgm:dir/>
          <dgm:animLvl val="lvl"/>
          <dgm:resizeHandles val="exact"/>
        </dgm:presLayoutVars>
      </dgm:prSet>
      <dgm:spPr/>
      <dgm:t>
        <a:bodyPr/>
        <a:lstStyle/>
        <a:p>
          <a:endParaRPr lang="en-US"/>
        </a:p>
      </dgm:t>
    </dgm:pt>
    <dgm:pt modelId="{202F5C5C-74FE-4AF9-A43D-014D5211C032}" type="pres">
      <dgm:prSet presAssocID="{97C2F6E5-7219-4B72-B3DD-27BEE4C64CD3}" presName="parentLin" presStyleCnt="0"/>
      <dgm:spPr/>
    </dgm:pt>
    <dgm:pt modelId="{D004DBC1-E2EE-4F8E-8E25-8328514F2DC6}" type="pres">
      <dgm:prSet presAssocID="{97C2F6E5-7219-4B72-B3DD-27BEE4C64CD3}" presName="parentLeftMargin" presStyleLbl="node1" presStyleIdx="0" presStyleCnt="3"/>
      <dgm:spPr/>
      <dgm:t>
        <a:bodyPr/>
        <a:lstStyle/>
        <a:p>
          <a:endParaRPr lang="en-US"/>
        </a:p>
      </dgm:t>
    </dgm:pt>
    <dgm:pt modelId="{9B3E1107-31D0-4DE6-B34F-CF219AED4BC6}" type="pres">
      <dgm:prSet presAssocID="{97C2F6E5-7219-4B72-B3DD-27BEE4C64CD3}" presName="parentText" presStyleLbl="node1" presStyleIdx="0" presStyleCnt="3" custScaleX="130120">
        <dgm:presLayoutVars>
          <dgm:chMax val="0"/>
          <dgm:bulletEnabled val="1"/>
        </dgm:presLayoutVars>
      </dgm:prSet>
      <dgm:spPr/>
      <dgm:t>
        <a:bodyPr/>
        <a:lstStyle/>
        <a:p>
          <a:endParaRPr lang="en-US"/>
        </a:p>
      </dgm:t>
    </dgm:pt>
    <dgm:pt modelId="{4D99710D-A6E7-493D-9C52-695C6307E7D4}" type="pres">
      <dgm:prSet presAssocID="{97C2F6E5-7219-4B72-B3DD-27BEE4C64CD3}" presName="negativeSpace" presStyleCnt="0"/>
      <dgm:spPr/>
    </dgm:pt>
    <dgm:pt modelId="{66AEBB34-EEBB-441F-B32C-93E89E97ADFC}" type="pres">
      <dgm:prSet presAssocID="{97C2F6E5-7219-4B72-B3DD-27BEE4C64CD3}" presName="childText" presStyleLbl="conFgAcc1" presStyleIdx="0" presStyleCnt="3">
        <dgm:presLayoutVars>
          <dgm:bulletEnabled val="1"/>
        </dgm:presLayoutVars>
      </dgm:prSet>
      <dgm:spPr/>
    </dgm:pt>
    <dgm:pt modelId="{A1226456-0540-4594-A6BF-6F3650C7459B}" type="pres">
      <dgm:prSet presAssocID="{F0D5519B-455A-49F7-A18C-BFB6AAC2FF43}" presName="spaceBetweenRectangles" presStyleCnt="0"/>
      <dgm:spPr/>
    </dgm:pt>
    <dgm:pt modelId="{00DAFB1C-11CD-4AE0-B5D9-DDA43B8B5BF0}" type="pres">
      <dgm:prSet presAssocID="{F9C27971-CDE9-4755-8105-4A36A2B0B737}" presName="parentLin" presStyleCnt="0"/>
      <dgm:spPr/>
    </dgm:pt>
    <dgm:pt modelId="{6002C1A2-AECF-4A79-B289-A8B6093E97D9}" type="pres">
      <dgm:prSet presAssocID="{F9C27971-CDE9-4755-8105-4A36A2B0B737}" presName="parentLeftMargin" presStyleLbl="node1" presStyleIdx="0" presStyleCnt="3"/>
      <dgm:spPr/>
      <dgm:t>
        <a:bodyPr/>
        <a:lstStyle/>
        <a:p>
          <a:endParaRPr lang="en-US"/>
        </a:p>
      </dgm:t>
    </dgm:pt>
    <dgm:pt modelId="{86565540-4A48-4799-B31E-E62938F6946D}" type="pres">
      <dgm:prSet presAssocID="{F9C27971-CDE9-4755-8105-4A36A2B0B737}" presName="parentText" presStyleLbl="node1" presStyleIdx="1" presStyleCnt="3" custScaleX="129270">
        <dgm:presLayoutVars>
          <dgm:chMax val="0"/>
          <dgm:bulletEnabled val="1"/>
        </dgm:presLayoutVars>
      </dgm:prSet>
      <dgm:spPr/>
      <dgm:t>
        <a:bodyPr/>
        <a:lstStyle/>
        <a:p>
          <a:endParaRPr lang="en-US"/>
        </a:p>
      </dgm:t>
    </dgm:pt>
    <dgm:pt modelId="{33F0EE48-2629-4752-858A-10388210A983}" type="pres">
      <dgm:prSet presAssocID="{F9C27971-CDE9-4755-8105-4A36A2B0B737}" presName="negativeSpace" presStyleCnt="0"/>
      <dgm:spPr/>
    </dgm:pt>
    <dgm:pt modelId="{2ED57191-128E-4DB9-AC53-8E8A40DDB7CF}" type="pres">
      <dgm:prSet presAssocID="{F9C27971-CDE9-4755-8105-4A36A2B0B737}" presName="childText" presStyleLbl="conFgAcc1" presStyleIdx="1" presStyleCnt="3">
        <dgm:presLayoutVars>
          <dgm:bulletEnabled val="1"/>
        </dgm:presLayoutVars>
      </dgm:prSet>
      <dgm:spPr/>
    </dgm:pt>
    <dgm:pt modelId="{1B68EDE5-77C5-457C-AB1F-14B0975F6896}" type="pres">
      <dgm:prSet presAssocID="{3F791C27-FD37-44B3-A3A6-A1B4AFB07525}" presName="spaceBetweenRectangles" presStyleCnt="0"/>
      <dgm:spPr/>
    </dgm:pt>
    <dgm:pt modelId="{3ADB5836-C1CF-4CC7-A411-622FB855BAF7}" type="pres">
      <dgm:prSet presAssocID="{A7E2386E-5969-4E00-B328-B07383DAB2DF}" presName="parentLin" presStyleCnt="0"/>
      <dgm:spPr/>
    </dgm:pt>
    <dgm:pt modelId="{4A14CB6A-BD8E-4357-94E0-860F739F97E8}" type="pres">
      <dgm:prSet presAssocID="{A7E2386E-5969-4E00-B328-B07383DAB2DF}" presName="parentLeftMargin" presStyleLbl="node1" presStyleIdx="1" presStyleCnt="3"/>
      <dgm:spPr/>
      <dgm:t>
        <a:bodyPr/>
        <a:lstStyle/>
        <a:p>
          <a:endParaRPr lang="en-US"/>
        </a:p>
      </dgm:t>
    </dgm:pt>
    <dgm:pt modelId="{12AC240D-BF8B-46AF-BB70-B9FC71492149}" type="pres">
      <dgm:prSet presAssocID="{A7E2386E-5969-4E00-B328-B07383DAB2DF}" presName="parentText" presStyleLbl="node1" presStyleIdx="2" presStyleCnt="3" custScaleX="128961">
        <dgm:presLayoutVars>
          <dgm:chMax val="0"/>
          <dgm:bulletEnabled val="1"/>
        </dgm:presLayoutVars>
      </dgm:prSet>
      <dgm:spPr/>
      <dgm:t>
        <a:bodyPr/>
        <a:lstStyle/>
        <a:p>
          <a:endParaRPr lang="en-US"/>
        </a:p>
      </dgm:t>
    </dgm:pt>
    <dgm:pt modelId="{88433D40-A965-4CBF-A267-7B4C9BF0E33C}" type="pres">
      <dgm:prSet presAssocID="{A7E2386E-5969-4E00-B328-B07383DAB2DF}" presName="negativeSpace" presStyleCnt="0"/>
      <dgm:spPr/>
    </dgm:pt>
    <dgm:pt modelId="{CFB098A1-D707-4A83-9D5A-CEFD7D575690}" type="pres">
      <dgm:prSet presAssocID="{A7E2386E-5969-4E00-B328-B07383DAB2DF}" presName="childText" presStyleLbl="conFgAcc1" presStyleIdx="2" presStyleCnt="3">
        <dgm:presLayoutVars>
          <dgm:bulletEnabled val="1"/>
        </dgm:presLayoutVars>
      </dgm:prSet>
      <dgm:spPr/>
    </dgm:pt>
  </dgm:ptLst>
  <dgm:cxnLst>
    <dgm:cxn modelId="{8C07F26D-84A6-4F26-B813-E26FA2EF0A8A}" type="presOf" srcId="{97C2F6E5-7219-4B72-B3DD-27BEE4C64CD3}" destId="{D004DBC1-E2EE-4F8E-8E25-8328514F2DC6}" srcOrd="0" destOrd="0" presId="urn:microsoft.com/office/officeart/2005/8/layout/list1"/>
    <dgm:cxn modelId="{30136024-A42E-4740-B4B4-AB32161286B4}" type="presOf" srcId="{E85A807E-0F45-4316-A7B3-E13A056EC0F0}" destId="{4219B865-8C0C-4BAC-AB1A-D524F99B182D}" srcOrd="0" destOrd="0" presId="urn:microsoft.com/office/officeart/2005/8/layout/list1"/>
    <dgm:cxn modelId="{C2CBADFD-5109-46D1-80E0-9D4E28347488}" type="presOf" srcId="{F9C27971-CDE9-4755-8105-4A36A2B0B737}" destId="{6002C1A2-AECF-4A79-B289-A8B6093E97D9}" srcOrd="0" destOrd="0" presId="urn:microsoft.com/office/officeart/2005/8/layout/list1"/>
    <dgm:cxn modelId="{014004CE-FEDC-4E91-81FE-69799CE89E44}" type="presOf" srcId="{A7E2386E-5969-4E00-B328-B07383DAB2DF}" destId="{12AC240D-BF8B-46AF-BB70-B9FC71492149}" srcOrd="1" destOrd="0" presId="urn:microsoft.com/office/officeart/2005/8/layout/list1"/>
    <dgm:cxn modelId="{6B666692-3AB5-4DBE-AAB5-462FA163F074}" type="presOf" srcId="{A7E2386E-5969-4E00-B328-B07383DAB2DF}" destId="{4A14CB6A-BD8E-4357-94E0-860F739F97E8}" srcOrd="0" destOrd="0" presId="urn:microsoft.com/office/officeart/2005/8/layout/list1"/>
    <dgm:cxn modelId="{6CA5DF9B-BA25-45DA-A0CA-E12915CD7D13}" srcId="{E85A807E-0F45-4316-A7B3-E13A056EC0F0}" destId="{A7E2386E-5969-4E00-B328-B07383DAB2DF}" srcOrd="2" destOrd="0" parTransId="{ABBD22A1-F2A4-41E7-8CA7-002120136EF5}" sibTransId="{76A84D8F-3632-40E1-A84F-F3113989546A}"/>
    <dgm:cxn modelId="{96144434-7AD8-4225-9178-8134804D534D}" srcId="{E85A807E-0F45-4316-A7B3-E13A056EC0F0}" destId="{97C2F6E5-7219-4B72-B3DD-27BEE4C64CD3}" srcOrd="0" destOrd="0" parTransId="{29F8C23A-7351-4CB5-A60F-B00C43CE788C}" sibTransId="{F0D5519B-455A-49F7-A18C-BFB6AAC2FF43}"/>
    <dgm:cxn modelId="{A4856E35-D4A5-45E0-89F6-4F6C183C8E7D}" type="presOf" srcId="{F9C27971-CDE9-4755-8105-4A36A2B0B737}" destId="{86565540-4A48-4799-B31E-E62938F6946D}" srcOrd="1" destOrd="0" presId="urn:microsoft.com/office/officeart/2005/8/layout/list1"/>
    <dgm:cxn modelId="{D813CC84-0C53-45C9-A1AE-4FEAEE92D1C4}" srcId="{E85A807E-0F45-4316-A7B3-E13A056EC0F0}" destId="{F9C27971-CDE9-4755-8105-4A36A2B0B737}" srcOrd="1" destOrd="0" parTransId="{77F8AE3E-C0A9-4BE1-85EC-340A14AB0318}" sibTransId="{3F791C27-FD37-44B3-A3A6-A1B4AFB07525}"/>
    <dgm:cxn modelId="{E27F4A34-F114-4893-B4BC-8B7687616FA5}" type="presOf" srcId="{97C2F6E5-7219-4B72-B3DD-27BEE4C64CD3}" destId="{9B3E1107-31D0-4DE6-B34F-CF219AED4BC6}" srcOrd="1" destOrd="0" presId="urn:microsoft.com/office/officeart/2005/8/layout/list1"/>
    <dgm:cxn modelId="{E7AB0C77-F2A0-44C2-8212-37AF38B89004}" type="presParOf" srcId="{4219B865-8C0C-4BAC-AB1A-D524F99B182D}" destId="{202F5C5C-74FE-4AF9-A43D-014D5211C032}" srcOrd="0" destOrd="0" presId="urn:microsoft.com/office/officeart/2005/8/layout/list1"/>
    <dgm:cxn modelId="{1B330A37-67F0-45B6-A396-B587A9D8E19C}" type="presParOf" srcId="{202F5C5C-74FE-4AF9-A43D-014D5211C032}" destId="{D004DBC1-E2EE-4F8E-8E25-8328514F2DC6}" srcOrd="0" destOrd="0" presId="urn:microsoft.com/office/officeart/2005/8/layout/list1"/>
    <dgm:cxn modelId="{53757A99-912C-4193-9E6B-78625F6DF242}" type="presParOf" srcId="{202F5C5C-74FE-4AF9-A43D-014D5211C032}" destId="{9B3E1107-31D0-4DE6-B34F-CF219AED4BC6}" srcOrd="1" destOrd="0" presId="urn:microsoft.com/office/officeart/2005/8/layout/list1"/>
    <dgm:cxn modelId="{1543532B-0650-410E-8C13-7D6A08CA9025}" type="presParOf" srcId="{4219B865-8C0C-4BAC-AB1A-D524F99B182D}" destId="{4D99710D-A6E7-493D-9C52-695C6307E7D4}" srcOrd="1" destOrd="0" presId="urn:microsoft.com/office/officeart/2005/8/layout/list1"/>
    <dgm:cxn modelId="{6301B450-5D24-411A-9D04-648AB3220A13}" type="presParOf" srcId="{4219B865-8C0C-4BAC-AB1A-D524F99B182D}" destId="{66AEBB34-EEBB-441F-B32C-93E89E97ADFC}" srcOrd="2" destOrd="0" presId="urn:microsoft.com/office/officeart/2005/8/layout/list1"/>
    <dgm:cxn modelId="{CE3D2C4A-04A9-4D1F-89FE-69DA13A31101}" type="presParOf" srcId="{4219B865-8C0C-4BAC-AB1A-D524F99B182D}" destId="{A1226456-0540-4594-A6BF-6F3650C7459B}" srcOrd="3" destOrd="0" presId="urn:microsoft.com/office/officeart/2005/8/layout/list1"/>
    <dgm:cxn modelId="{DABEC46D-5F8A-401E-8CC3-2C303DFE49D7}" type="presParOf" srcId="{4219B865-8C0C-4BAC-AB1A-D524F99B182D}" destId="{00DAFB1C-11CD-4AE0-B5D9-DDA43B8B5BF0}" srcOrd="4" destOrd="0" presId="urn:microsoft.com/office/officeart/2005/8/layout/list1"/>
    <dgm:cxn modelId="{AA2D5AE0-AF3B-4D64-B1BA-3869D86AFCF4}" type="presParOf" srcId="{00DAFB1C-11CD-4AE0-B5D9-DDA43B8B5BF0}" destId="{6002C1A2-AECF-4A79-B289-A8B6093E97D9}" srcOrd="0" destOrd="0" presId="urn:microsoft.com/office/officeart/2005/8/layout/list1"/>
    <dgm:cxn modelId="{6516E942-FA69-45D5-AC1C-622000B9A779}" type="presParOf" srcId="{00DAFB1C-11CD-4AE0-B5D9-DDA43B8B5BF0}" destId="{86565540-4A48-4799-B31E-E62938F6946D}" srcOrd="1" destOrd="0" presId="urn:microsoft.com/office/officeart/2005/8/layout/list1"/>
    <dgm:cxn modelId="{7A9AB6C3-5E3F-4FAF-9F57-3D00F6121965}" type="presParOf" srcId="{4219B865-8C0C-4BAC-AB1A-D524F99B182D}" destId="{33F0EE48-2629-4752-858A-10388210A983}" srcOrd="5" destOrd="0" presId="urn:microsoft.com/office/officeart/2005/8/layout/list1"/>
    <dgm:cxn modelId="{27046F0C-14BD-43F8-B202-C8DE006A0966}" type="presParOf" srcId="{4219B865-8C0C-4BAC-AB1A-D524F99B182D}" destId="{2ED57191-128E-4DB9-AC53-8E8A40DDB7CF}" srcOrd="6" destOrd="0" presId="urn:microsoft.com/office/officeart/2005/8/layout/list1"/>
    <dgm:cxn modelId="{4B924D5C-2F81-49B1-95BE-44381AFE04F5}" type="presParOf" srcId="{4219B865-8C0C-4BAC-AB1A-D524F99B182D}" destId="{1B68EDE5-77C5-457C-AB1F-14B0975F6896}" srcOrd="7" destOrd="0" presId="urn:microsoft.com/office/officeart/2005/8/layout/list1"/>
    <dgm:cxn modelId="{3A159B84-E9E3-47CF-A881-F29B3D129284}" type="presParOf" srcId="{4219B865-8C0C-4BAC-AB1A-D524F99B182D}" destId="{3ADB5836-C1CF-4CC7-A411-622FB855BAF7}" srcOrd="8" destOrd="0" presId="urn:microsoft.com/office/officeart/2005/8/layout/list1"/>
    <dgm:cxn modelId="{B02C9F09-9BEB-423A-BB5A-7F46B8262E43}" type="presParOf" srcId="{3ADB5836-C1CF-4CC7-A411-622FB855BAF7}" destId="{4A14CB6A-BD8E-4357-94E0-860F739F97E8}" srcOrd="0" destOrd="0" presId="urn:microsoft.com/office/officeart/2005/8/layout/list1"/>
    <dgm:cxn modelId="{1AACB232-A7DB-46B8-BAC7-58F4690127D0}" type="presParOf" srcId="{3ADB5836-C1CF-4CC7-A411-622FB855BAF7}" destId="{12AC240D-BF8B-46AF-BB70-B9FC71492149}" srcOrd="1" destOrd="0" presId="urn:microsoft.com/office/officeart/2005/8/layout/list1"/>
    <dgm:cxn modelId="{A30EDF43-56A4-4D47-BB65-0863F9B395D4}" type="presParOf" srcId="{4219B865-8C0C-4BAC-AB1A-D524F99B182D}" destId="{88433D40-A965-4CBF-A267-7B4C9BF0E33C}" srcOrd="9" destOrd="0" presId="urn:microsoft.com/office/officeart/2005/8/layout/list1"/>
    <dgm:cxn modelId="{551AA796-A2CF-4FFF-8D70-50386A81DE07}" type="presParOf" srcId="{4219B865-8C0C-4BAC-AB1A-D524F99B182D}" destId="{CFB098A1-D707-4A83-9D5A-CEFD7D57569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9814A0-8BF3-489C-BBD5-71797D6C1D64}"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en-US"/>
        </a:p>
      </dgm:t>
    </dgm:pt>
    <dgm:pt modelId="{0BCA3C42-8188-459E-B1F8-011DD09332E0}">
      <dgm:prSet phldrT="[Text]"/>
      <dgm:spPr>
        <a:gradFill rotWithShape="0">
          <a:gsLst>
            <a:gs pos="0">
              <a:schemeClr val="accent1">
                <a:hueOff val="0"/>
                <a:satOff val="0"/>
                <a:lumOff val="0"/>
                <a:alphaOff val="0"/>
                <a:shade val="51000"/>
                <a:satMod val="130000"/>
              </a:schemeClr>
            </a:gs>
            <a:gs pos="80000">
              <a:srgbClr val="3775BF"/>
            </a:gs>
            <a:gs pos="100000">
              <a:srgbClr val="3476C6"/>
            </a:gs>
          </a:gsLst>
        </a:gradFill>
      </dgm:spPr>
      <dgm:t>
        <a:bodyPr/>
        <a:lstStyle/>
        <a:p>
          <a:r>
            <a:rPr lang="en-US" dirty="0" smtClean="0"/>
            <a:t>Is this a Prime Vendor receipt?</a:t>
          </a:r>
          <a:endParaRPr lang="en-US" dirty="0"/>
        </a:p>
      </dgm:t>
      <dgm:extLst>
        <a:ext uri="{E40237B7-FDA0-4F09-8148-C483321AD2D9}">
          <dgm14:cNvPr xmlns:dgm14="http://schemas.microsoft.com/office/drawing/2010/diagram" id="0" name="" descr="blue entry box"/>
        </a:ext>
      </dgm:extLst>
    </dgm:pt>
    <dgm:pt modelId="{DE19F801-FEAB-4018-9BFA-1B2DA04A19BD}" type="parTrans" cxnId="{50125F03-9D93-405C-9E08-49DEA783B9CA}">
      <dgm:prSet/>
      <dgm:spPr/>
      <dgm:t>
        <a:bodyPr/>
        <a:lstStyle/>
        <a:p>
          <a:endParaRPr lang="en-US"/>
        </a:p>
      </dgm:t>
    </dgm:pt>
    <dgm:pt modelId="{E9FE67FB-307B-4C6E-82DE-F070EC3DA9EE}" type="sibTrans" cxnId="{50125F03-9D93-405C-9E08-49DEA783B9CA}">
      <dgm:prSet/>
      <dgm:spPr/>
      <dgm:t>
        <a:bodyPr/>
        <a:lstStyle/>
        <a:p>
          <a:endParaRPr lang="en-US"/>
        </a:p>
      </dgm:t>
    </dgm:pt>
    <dgm:pt modelId="{F8652D3F-07BE-43C1-AA5D-5B468E5ED816}" type="pres">
      <dgm:prSet presAssocID="{AD9814A0-8BF3-489C-BBD5-71797D6C1D64}" presName="rootnode" presStyleCnt="0">
        <dgm:presLayoutVars>
          <dgm:chMax/>
          <dgm:chPref/>
          <dgm:dir/>
          <dgm:animLvl val="lvl"/>
        </dgm:presLayoutVars>
      </dgm:prSet>
      <dgm:spPr/>
      <dgm:t>
        <a:bodyPr/>
        <a:lstStyle/>
        <a:p>
          <a:endParaRPr lang="en-US"/>
        </a:p>
      </dgm:t>
    </dgm:pt>
    <dgm:pt modelId="{ADF19A91-41B4-4CAF-9A3F-A73E7FEFE64B}" type="pres">
      <dgm:prSet presAssocID="{0BCA3C42-8188-459E-B1F8-011DD09332E0}" presName="composite" presStyleCnt="0"/>
      <dgm:spPr/>
    </dgm:pt>
    <dgm:pt modelId="{03E7C6CF-C390-4EE2-94B8-FC508BA9A780}" type="pres">
      <dgm:prSet presAssocID="{0BCA3C42-8188-459E-B1F8-011DD09332E0}" presName="ParentText" presStyleLbl="node1" presStyleIdx="0" presStyleCnt="1" custScaleX="215219" custLinFactNeighborX="31116" custLinFactNeighborY="0">
        <dgm:presLayoutVars>
          <dgm:chMax val="1"/>
          <dgm:chPref val="1"/>
          <dgm:bulletEnabled val="1"/>
        </dgm:presLayoutVars>
      </dgm:prSet>
      <dgm:spPr/>
      <dgm:t>
        <a:bodyPr/>
        <a:lstStyle/>
        <a:p>
          <a:endParaRPr lang="en-US"/>
        </a:p>
      </dgm:t>
    </dgm:pt>
  </dgm:ptLst>
  <dgm:cxnLst>
    <dgm:cxn modelId="{C2940AF8-47E7-47F4-BAFC-BF5AA003B260}" type="presOf" srcId="{AD9814A0-8BF3-489C-BBD5-71797D6C1D64}" destId="{F8652D3F-07BE-43C1-AA5D-5B468E5ED816}" srcOrd="0" destOrd="0" presId="urn:microsoft.com/office/officeart/2005/8/layout/StepDownProcess"/>
    <dgm:cxn modelId="{50125F03-9D93-405C-9E08-49DEA783B9CA}" srcId="{AD9814A0-8BF3-489C-BBD5-71797D6C1D64}" destId="{0BCA3C42-8188-459E-B1F8-011DD09332E0}" srcOrd="0" destOrd="0" parTransId="{DE19F801-FEAB-4018-9BFA-1B2DA04A19BD}" sibTransId="{E9FE67FB-307B-4C6E-82DE-F070EC3DA9EE}"/>
    <dgm:cxn modelId="{E8DA1F67-4F25-4E5A-8323-9CA6A6F83326}" type="presOf" srcId="{0BCA3C42-8188-459E-B1F8-011DD09332E0}" destId="{03E7C6CF-C390-4EE2-94B8-FC508BA9A780}" srcOrd="0" destOrd="0" presId="urn:microsoft.com/office/officeart/2005/8/layout/StepDownProcess"/>
    <dgm:cxn modelId="{B0B5134C-5A85-447D-B72E-EF696A92E2DB}" type="presParOf" srcId="{F8652D3F-07BE-43C1-AA5D-5B468E5ED816}" destId="{ADF19A91-41B4-4CAF-9A3F-A73E7FEFE64B}" srcOrd="0" destOrd="0" presId="urn:microsoft.com/office/officeart/2005/8/layout/StepDownProcess"/>
    <dgm:cxn modelId="{4320238E-94A7-43DA-A7E3-6E6D11C4B3A1}" type="presParOf" srcId="{ADF19A91-41B4-4CAF-9A3F-A73E7FEFE64B}" destId="{03E7C6CF-C390-4EE2-94B8-FC508BA9A780}"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9814A0-8BF3-489C-BBD5-71797D6C1D64}"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en-US"/>
        </a:p>
      </dgm:t>
    </dgm:pt>
    <dgm:pt modelId="{751D6D14-361E-497D-9DF5-CAA8B575832B}">
      <dgm:prSet phldrT="[Text]"/>
      <dgm:spPr/>
      <dgm:t>
        <a:bodyPr/>
        <a:lstStyle/>
        <a:p>
          <a:r>
            <a:rPr lang="en-US" dirty="0" smtClean="0"/>
            <a:t>Is this a Prime Vendor receipt?</a:t>
          </a:r>
          <a:endParaRPr lang="en-US" dirty="0"/>
        </a:p>
      </dgm:t>
    </dgm:pt>
    <dgm:pt modelId="{7A8F06BB-0493-41DE-8912-735DCEAD2B9B}" type="sibTrans" cxnId="{CA9DC494-049C-45D8-80FE-BFF8AC522CBA}">
      <dgm:prSet/>
      <dgm:spPr/>
      <dgm:t>
        <a:bodyPr/>
        <a:lstStyle/>
        <a:p>
          <a:endParaRPr lang="en-US"/>
        </a:p>
      </dgm:t>
    </dgm:pt>
    <dgm:pt modelId="{99E02CB8-1056-429B-AB0D-C134B26868C1}" type="parTrans" cxnId="{CA9DC494-049C-45D8-80FE-BFF8AC522CBA}">
      <dgm:prSet/>
      <dgm:spPr/>
      <dgm:t>
        <a:bodyPr/>
        <a:lstStyle/>
        <a:p>
          <a:endParaRPr lang="en-US"/>
        </a:p>
      </dgm:t>
    </dgm:pt>
    <dgm:pt modelId="{F8652D3F-07BE-43C1-AA5D-5B468E5ED816}" type="pres">
      <dgm:prSet presAssocID="{AD9814A0-8BF3-489C-BBD5-71797D6C1D64}" presName="rootnode" presStyleCnt="0">
        <dgm:presLayoutVars>
          <dgm:chMax/>
          <dgm:chPref/>
          <dgm:dir/>
          <dgm:animLvl val="lvl"/>
        </dgm:presLayoutVars>
      </dgm:prSet>
      <dgm:spPr/>
      <dgm:t>
        <a:bodyPr/>
        <a:lstStyle/>
        <a:p>
          <a:endParaRPr lang="en-US"/>
        </a:p>
      </dgm:t>
    </dgm:pt>
    <dgm:pt modelId="{BEFFEAB6-C5EE-4F03-9EAA-1A7622D06AC0}" type="pres">
      <dgm:prSet presAssocID="{751D6D14-361E-497D-9DF5-CAA8B575832B}" presName="composite" presStyleCnt="0"/>
      <dgm:spPr/>
      <dgm:t>
        <a:bodyPr/>
        <a:lstStyle/>
        <a:p>
          <a:endParaRPr lang="en-US"/>
        </a:p>
      </dgm:t>
    </dgm:pt>
    <dgm:pt modelId="{C770F19F-4528-4277-B2B1-0A2E10508656}" type="pres">
      <dgm:prSet presAssocID="{751D6D14-361E-497D-9DF5-CAA8B575832B}" presName="ParentText" presStyleLbl="node1" presStyleIdx="0" presStyleCnt="1" custScaleX="215219" custLinFactNeighborX="31116" custLinFactNeighborY="0">
        <dgm:presLayoutVars>
          <dgm:chMax val="1"/>
          <dgm:chPref val="1"/>
          <dgm:bulletEnabled val="1"/>
        </dgm:presLayoutVars>
      </dgm:prSet>
      <dgm:spPr/>
      <dgm:t>
        <a:bodyPr/>
        <a:lstStyle/>
        <a:p>
          <a:endParaRPr lang="en-US"/>
        </a:p>
      </dgm:t>
    </dgm:pt>
  </dgm:ptLst>
  <dgm:cxnLst>
    <dgm:cxn modelId="{883D2EA7-352D-41F3-91A9-E2E179721BD2}" type="presOf" srcId="{AD9814A0-8BF3-489C-BBD5-71797D6C1D64}" destId="{F8652D3F-07BE-43C1-AA5D-5B468E5ED816}" srcOrd="0" destOrd="0" presId="urn:microsoft.com/office/officeart/2005/8/layout/StepDownProcess"/>
    <dgm:cxn modelId="{AE90934A-BE36-44E9-A1DC-0EAA1D028A53}" type="presOf" srcId="{751D6D14-361E-497D-9DF5-CAA8B575832B}" destId="{C770F19F-4528-4277-B2B1-0A2E10508656}" srcOrd="0" destOrd="0" presId="urn:microsoft.com/office/officeart/2005/8/layout/StepDownProcess"/>
    <dgm:cxn modelId="{CA9DC494-049C-45D8-80FE-BFF8AC522CBA}" srcId="{AD9814A0-8BF3-489C-BBD5-71797D6C1D64}" destId="{751D6D14-361E-497D-9DF5-CAA8B575832B}" srcOrd="0" destOrd="0" parTransId="{99E02CB8-1056-429B-AB0D-C134B26868C1}" sibTransId="{7A8F06BB-0493-41DE-8912-735DCEAD2B9B}"/>
    <dgm:cxn modelId="{8F50DFF4-816D-4023-9B74-91DEA79D2BC6}" type="presParOf" srcId="{F8652D3F-07BE-43C1-AA5D-5B468E5ED816}" destId="{BEFFEAB6-C5EE-4F03-9EAA-1A7622D06AC0}" srcOrd="0" destOrd="0" presId="urn:microsoft.com/office/officeart/2005/8/layout/StepDownProcess"/>
    <dgm:cxn modelId="{1A19E5E6-D859-4E1C-A655-3FB11641B72F}" type="presParOf" srcId="{BEFFEAB6-C5EE-4F03-9EAA-1A7622D06AC0}" destId="{C770F19F-4528-4277-B2B1-0A2E10508656}"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9814A0-8BF3-489C-BBD5-71797D6C1D64}" type="doc">
      <dgm:prSet loTypeId="urn:microsoft.com/office/officeart/2005/8/layout/StepDownProcess" loCatId="process" qsTypeId="urn:microsoft.com/office/officeart/2005/8/quickstyle/3d1" qsCatId="3D" csTypeId="urn:microsoft.com/office/officeart/2005/8/colors/accent1_2" csCatId="accent1" phldr="1"/>
      <dgm:spPr/>
      <dgm:t>
        <a:bodyPr/>
        <a:lstStyle/>
        <a:p>
          <a:endParaRPr lang="en-US"/>
        </a:p>
      </dgm:t>
    </dgm:pt>
    <dgm:pt modelId="{1D5D5412-3509-42A9-93ED-45012BBA9CBB}">
      <dgm:prSet phldrT="[Text]"/>
      <dgm:spPr>
        <a:gradFill rotWithShape="0">
          <a:gsLst>
            <a:gs pos="0">
              <a:srgbClr val="2C5D98"/>
            </a:gs>
            <a:gs pos="80000">
              <a:srgbClr val="3C7BC7"/>
            </a:gs>
            <a:gs pos="100000">
              <a:srgbClr val="3A7CCB"/>
            </a:gs>
          </a:gsLst>
        </a:gradFill>
      </dgm:spPr>
      <dgm:t>
        <a:bodyPr/>
        <a:lstStyle/>
        <a:p>
          <a:r>
            <a:rPr lang="en-US" dirty="0" smtClean="0"/>
            <a:t>Is this a Prime Vendor receipt?</a:t>
          </a:r>
          <a:endParaRPr lang="en-US" dirty="0"/>
        </a:p>
      </dgm:t>
    </dgm:pt>
    <dgm:pt modelId="{2101652F-1AAB-4AC9-89E4-499333658368}" type="parTrans" cxnId="{9A2A14BC-23A9-4D3E-A5F9-C22B0E16EB5F}">
      <dgm:prSet/>
      <dgm:spPr/>
      <dgm:t>
        <a:bodyPr/>
        <a:lstStyle/>
        <a:p>
          <a:endParaRPr lang="en-US"/>
        </a:p>
      </dgm:t>
    </dgm:pt>
    <dgm:pt modelId="{1663FA5F-D565-4FAB-9566-AF6D3E407F01}" type="sibTrans" cxnId="{9A2A14BC-23A9-4D3E-A5F9-C22B0E16EB5F}">
      <dgm:prSet/>
      <dgm:spPr/>
      <dgm:t>
        <a:bodyPr/>
        <a:lstStyle/>
        <a:p>
          <a:endParaRPr lang="en-US"/>
        </a:p>
      </dgm:t>
    </dgm:pt>
    <dgm:pt modelId="{F8652D3F-07BE-43C1-AA5D-5B468E5ED816}" type="pres">
      <dgm:prSet presAssocID="{AD9814A0-8BF3-489C-BBD5-71797D6C1D64}" presName="rootnode" presStyleCnt="0">
        <dgm:presLayoutVars>
          <dgm:chMax/>
          <dgm:chPref/>
          <dgm:dir/>
          <dgm:animLvl val="lvl"/>
        </dgm:presLayoutVars>
      </dgm:prSet>
      <dgm:spPr/>
      <dgm:t>
        <a:bodyPr/>
        <a:lstStyle/>
        <a:p>
          <a:endParaRPr lang="en-US"/>
        </a:p>
      </dgm:t>
    </dgm:pt>
    <dgm:pt modelId="{D24515A1-8BA2-400E-A43D-DCF51DE0F95B}" type="pres">
      <dgm:prSet presAssocID="{1D5D5412-3509-42A9-93ED-45012BBA9CBB}" presName="composite" presStyleCnt="0"/>
      <dgm:spPr/>
    </dgm:pt>
    <dgm:pt modelId="{51A16FA2-D84F-4493-AAE0-5BE4E6410D33}" type="pres">
      <dgm:prSet presAssocID="{1D5D5412-3509-42A9-93ED-45012BBA9CBB}" presName="ParentText" presStyleLbl="node1" presStyleIdx="0" presStyleCnt="1" custScaleX="215219" custLinFactNeighborX="31116" custLinFactNeighborY="0">
        <dgm:presLayoutVars>
          <dgm:chMax val="1"/>
          <dgm:chPref val="1"/>
          <dgm:bulletEnabled val="1"/>
        </dgm:presLayoutVars>
      </dgm:prSet>
      <dgm:spPr/>
      <dgm:t>
        <a:bodyPr/>
        <a:lstStyle/>
        <a:p>
          <a:endParaRPr lang="en-US"/>
        </a:p>
      </dgm:t>
    </dgm:pt>
  </dgm:ptLst>
  <dgm:cxnLst>
    <dgm:cxn modelId="{56A1BC88-2863-4870-BCA8-C8D1465252E8}" type="presOf" srcId="{AD9814A0-8BF3-489C-BBD5-71797D6C1D64}" destId="{F8652D3F-07BE-43C1-AA5D-5B468E5ED816}" srcOrd="0" destOrd="0" presId="urn:microsoft.com/office/officeart/2005/8/layout/StepDownProcess"/>
    <dgm:cxn modelId="{9A2A14BC-23A9-4D3E-A5F9-C22B0E16EB5F}" srcId="{AD9814A0-8BF3-489C-BBD5-71797D6C1D64}" destId="{1D5D5412-3509-42A9-93ED-45012BBA9CBB}" srcOrd="0" destOrd="0" parTransId="{2101652F-1AAB-4AC9-89E4-499333658368}" sibTransId="{1663FA5F-D565-4FAB-9566-AF6D3E407F01}"/>
    <dgm:cxn modelId="{CD56A11A-5EE0-49CD-87E2-B42E7AF6DAEC}" type="presOf" srcId="{1D5D5412-3509-42A9-93ED-45012BBA9CBB}" destId="{51A16FA2-D84F-4493-AAE0-5BE4E6410D33}" srcOrd="0" destOrd="0" presId="urn:microsoft.com/office/officeart/2005/8/layout/StepDownProcess"/>
    <dgm:cxn modelId="{1D23E3C8-3D35-4BD2-A1B1-47112C9BAC24}" type="presParOf" srcId="{F8652D3F-07BE-43C1-AA5D-5B468E5ED816}" destId="{D24515A1-8BA2-400E-A43D-DCF51DE0F95B}" srcOrd="0" destOrd="0" presId="urn:microsoft.com/office/officeart/2005/8/layout/StepDownProcess"/>
    <dgm:cxn modelId="{CEA55140-0221-43A3-B9B2-37FDBF6CB262}" type="presParOf" srcId="{D24515A1-8BA2-400E-A43D-DCF51DE0F95B}" destId="{51A16FA2-D84F-4493-AAE0-5BE4E6410D3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D240E1-A4A7-4DA9-9B9B-C0020BB80C47}" type="doc">
      <dgm:prSet loTypeId="urn:microsoft.com/office/officeart/2005/8/layout/hList3" loCatId="list" qsTypeId="urn:microsoft.com/office/officeart/2005/8/quickstyle/3d3" qsCatId="3D" csTypeId="urn:microsoft.com/office/officeart/2005/8/colors/colorful4" csCatId="colorful" phldr="1"/>
      <dgm:spPr/>
      <dgm:t>
        <a:bodyPr/>
        <a:lstStyle/>
        <a:p>
          <a:endParaRPr lang="en-US"/>
        </a:p>
      </dgm:t>
    </dgm:pt>
    <dgm:pt modelId="{2CCE078C-1B14-4EE1-BF03-907E807B1FB6}">
      <dgm:prSet phldrT="[Text]"/>
      <dgm:spPr>
        <a:solidFill>
          <a:srgbClr val="5E782A"/>
        </a:solidFill>
      </dgm:spPr>
      <dgm:t>
        <a:bodyPr/>
        <a:lstStyle/>
        <a:p>
          <a:r>
            <a:rPr lang="en-US" dirty="0" smtClean="0"/>
            <a:t>Print CS Dispensing Worksheet</a:t>
          </a:r>
          <a:endParaRPr lang="en-US" dirty="0"/>
        </a:p>
      </dgm:t>
    </dgm:pt>
    <dgm:pt modelId="{FADA55EB-5785-4557-BDF7-A97B1C883EE1}" type="parTrans" cxnId="{E09DFC6F-D5EF-43DE-8000-30DD80B11BCB}">
      <dgm:prSet/>
      <dgm:spPr/>
      <dgm:t>
        <a:bodyPr/>
        <a:lstStyle/>
        <a:p>
          <a:endParaRPr lang="en-US"/>
        </a:p>
      </dgm:t>
    </dgm:pt>
    <dgm:pt modelId="{C5C64FA1-D585-43ED-9D1E-E55956D3405E}" type="sibTrans" cxnId="{E09DFC6F-D5EF-43DE-8000-30DD80B11BCB}">
      <dgm:prSet/>
      <dgm:spPr/>
      <dgm:t>
        <a:bodyPr/>
        <a:lstStyle/>
        <a:p>
          <a:endParaRPr lang="en-US"/>
        </a:p>
      </dgm:t>
    </dgm:pt>
    <dgm:pt modelId="{4E7963C4-4BAA-4A5C-B97D-690BC00B4A56}">
      <dgm:prSet phldrT="[Text]" custT="1"/>
      <dgm:spPr>
        <a:solidFill>
          <a:schemeClr val="accent6">
            <a:lumMod val="75000"/>
          </a:schemeClr>
        </a:solidFill>
      </dgm:spPr>
      <dgm:t>
        <a:bodyPr/>
        <a:lstStyle/>
        <a:p>
          <a:endParaRPr lang="en-US" sz="3800" dirty="0" smtClean="0"/>
        </a:p>
        <a:p>
          <a:r>
            <a:rPr lang="en-US" sz="3800" dirty="0" smtClean="0"/>
            <a:t>Summary Totals</a:t>
          </a:r>
          <a:endParaRPr lang="en-US" sz="3800" dirty="0"/>
        </a:p>
      </dgm:t>
    </dgm:pt>
    <dgm:pt modelId="{39A4B250-E137-46B9-AB56-2532F7FEE164}" type="parTrans" cxnId="{6655E731-161B-4DE9-B588-12F38C3C4310}">
      <dgm:prSet/>
      <dgm:spPr/>
      <dgm:t>
        <a:bodyPr/>
        <a:lstStyle/>
        <a:p>
          <a:endParaRPr lang="en-US"/>
        </a:p>
      </dgm:t>
    </dgm:pt>
    <dgm:pt modelId="{D1ED0DF1-7DAE-4A68-A8D8-F3E4FADD41C0}" type="sibTrans" cxnId="{6655E731-161B-4DE9-B588-12F38C3C4310}">
      <dgm:prSet/>
      <dgm:spPr/>
      <dgm:t>
        <a:bodyPr/>
        <a:lstStyle/>
        <a:p>
          <a:endParaRPr lang="en-US"/>
        </a:p>
      </dgm:t>
    </dgm:pt>
    <dgm:pt modelId="{1E7DD9F0-A916-4E08-B175-718811A1FD47}">
      <dgm:prSet phldrT="[Text]"/>
      <dgm:spPr/>
      <dgm:t>
        <a:bodyPr/>
        <a:lstStyle/>
        <a:p>
          <a:pPr algn="ctr"/>
          <a:endParaRPr lang="en-US" dirty="0" smtClean="0"/>
        </a:p>
        <a:p>
          <a:pPr algn="ctr"/>
          <a:r>
            <a:rPr lang="en-US" dirty="0" smtClean="0"/>
            <a:t>Worksheet</a:t>
          </a:r>
          <a:endParaRPr lang="en-US" dirty="0"/>
        </a:p>
      </dgm:t>
    </dgm:pt>
    <dgm:pt modelId="{034AA8AE-74B9-4ABB-BC5A-C23CDB071E7A}" type="parTrans" cxnId="{7DA7CB25-789B-4C37-9544-9CA413E42135}">
      <dgm:prSet/>
      <dgm:spPr/>
      <dgm:t>
        <a:bodyPr/>
        <a:lstStyle/>
        <a:p>
          <a:endParaRPr lang="en-US"/>
        </a:p>
      </dgm:t>
    </dgm:pt>
    <dgm:pt modelId="{74BC8594-2DEE-4F30-937B-BDBF3BF4FA51}" type="sibTrans" cxnId="{7DA7CB25-789B-4C37-9544-9CA413E42135}">
      <dgm:prSet/>
      <dgm:spPr/>
      <dgm:t>
        <a:bodyPr/>
        <a:lstStyle/>
        <a:p>
          <a:endParaRPr lang="en-US"/>
        </a:p>
      </dgm:t>
    </dgm:pt>
    <dgm:pt modelId="{D2F43FD5-9FBE-4798-9EE9-858E13597755}">
      <dgm:prSet phldrT="[Text]"/>
      <dgm:spPr>
        <a:solidFill>
          <a:srgbClr val="3BA0BB"/>
        </a:solidFill>
      </dgm:spPr>
      <dgm:t>
        <a:bodyPr/>
        <a:lstStyle/>
        <a:p>
          <a:endParaRPr lang="en-US" dirty="0" smtClean="0"/>
        </a:p>
        <a:p>
          <a:r>
            <a:rPr lang="en-US" dirty="0" smtClean="0"/>
            <a:t>Both</a:t>
          </a:r>
          <a:endParaRPr lang="en-US" dirty="0"/>
        </a:p>
      </dgm:t>
    </dgm:pt>
    <dgm:pt modelId="{9BA0C16A-C485-49DB-8594-FF897D037FDB}" type="parTrans" cxnId="{EDB888E1-F702-43C1-B61F-959888247546}">
      <dgm:prSet/>
      <dgm:spPr/>
      <dgm:t>
        <a:bodyPr/>
        <a:lstStyle/>
        <a:p>
          <a:endParaRPr lang="en-US"/>
        </a:p>
      </dgm:t>
    </dgm:pt>
    <dgm:pt modelId="{5C844567-1798-4ACD-A8B1-724D325538AF}" type="sibTrans" cxnId="{EDB888E1-F702-43C1-B61F-959888247546}">
      <dgm:prSet/>
      <dgm:spPr/>
      <dgm:t>
        <a:bodyPr/>
        <a:lstStyle/>
        <a:p>
          <a:endParaRPr lang="en-US"/>
        </a:p>
      </dgm:t>
    </dgm:pt>
    <dgm:pt modelId="{FDD20653-91A2-45BB-998D-CB5A23DE6A4F}" type="pres">
      <dgm:prSet presAssocID="{70D240E1-A4A7-4DA9-9B9B-C0020BB80C47}" presName="composite" presStyleCnt="0">
        <dgm:presLayoutVars>
          <dgm:chMax val="1"/>
          <dgm:dir/>
          <dgm:resizeHandles val="exact"/>
        </dgm:presLayoutVars>
      </dgm:prSet>
      <dgm:spPr/>
      <dgm:t>
        <a:bodyPr/>
        <a:lstStyle/>
        <a:p>
          <a:endParaRPr lang="en-US"/>
        </a:p>
      </dgm:t>
    </dgm:pt>
    <dgm:pt modelId="{2010A09D-9C97-40AE-8EB2-E477EE5BB2D7}" type="pres">
      <dgm:prSet presAssocID="{2CCE078C-1B14-4EE1-BF03-907E807B1FB6}" presName="roof" presStyleLbl="dkBgShp" presStyleIdx="0" presStyleCnt="2" custLinFactNeighborX="-1250"/>
      <dgm:spPr/>
      <dgm:t>
        <a:bodyPr/>
        <a:lstStyle/>
        <a:p>
          <a:endParaRPr lang="en-US"/>
        </a:p>
      </dgm:t>
    </dgm:pt>
    <dgm:pt modelId="{D3C120A7-E688-47C5-AE25-EC06E863D6E8}" type="pres">
      <dgm:prSet presAssocID="{2CCE078C-1B14-4EE1-BF03-907E807B1FB6}" presName="pillars" presStyleCnt="0"/>
      <dgm:spPr/>
      <dgm:t>
        <a:bodyPr/>
        <a:lstStyle/>
        <a:p>
          <a:endParaRPr lang="en-US"/>
        </a:p>
      </dgm:t>
    </dgm:pt>
    <dgm:pt modelId="{5411730A-C8CC-4D0C-B45A-6691BA8FE3FB}" type="pres">
      <dgm:prSet presAssocID="{2CCE078C-1B14-4EE1-BF03-907E807B1FB6}" presName="pillar1" presStyleLbl="node1" presStyleIdx="0" presStyleCnt="3">
        <dgm:presLayoutVars>
          <dgm:bulletEnabled val="1"/>
        </dgm:presLayoutVars>
      </dgm:prSet>
      <dgm:spPr/>
      <dgm:t>
        <a:bodyPr/>
        <a:lstStyle/>
        <a:p>
          <a:endParaRPr lang="en-US"/>
        </a:p>
      </dgm:t>
    </dgm:pt>
    <dgm:pt modelId="{87003D97-A206-4167-8400-3682764C1573}" type="pres">
      <dgm:prSet presAssocID="{1E7DD9F0-A916-4E08-B175-718811A1FD47}" presName="pillarX" presStyleLbl="node1" presStyleIdx="1" presStyleCnt="3" custLinFactNeighborX="1202">
        <dgm:presLayoutVars>
          <dgm:bulletEnabled val="1"/>
        </dgm:presLayoutVars>
      </dgm:prSet>
      <dgm:spPr/>
      <dgm:t>
        <a:bodyPr/>
        <a:lstStyle/>
        <a:p>
          <a:endParaRPr lang="en-US"/>
        </a:p>
      </dgm:t>
    </dgm:pt>
    <dgm:pt modelId="{4E5F8201-A9D7-4EBA-A977-676E447F0B1C}" type="pres">
      <dgm:prSet presAssocID="{D2F43FD5-9FBE-4798-9EE9-858E13597755}" presName="pillarX" presStyleLbl="node1" presStyleIdx="2" presStyleCnt="3">
        <dgm:presLayoutVars>
          <dgm:bulletEnabled val="1"/>
        </dgm:presLayoutVars>
      </dgm:prSet>
      <dgm:spPr/>
      <dgm:t>
        <a:bodyPr/>
        <a:lstStyle/>
        <a:p>
          <a:endParaRPr lang="en-US"/>
        </a:p>
      </dgm:t>
    </dgm:pt>
    <dgm:pt modelId="{F7A66125-ACEA-4C2D-97DC-55FBBC425A7F}" type="pres">
      <dgm:prSet presAssocID="{2CCE078C-1B14-4EE1-BF03-907E807B1FB6}" presName="base" presStyleLbl="dkBgShp" presStyleIdx="1" presStyleCnt="2"/>
      <dgm:spPr>
        <a:solidFill>
          <a:srgbClr val="5E782A"/>
        </a:solidFill>
      </dgm:spPr>
      <dgm:t>
        <a:bodyPr/>
        <a:lstStyle/>
        <a:p>
          <a:endParaRPr lang="en-US"/>
        </a:p>
      </dgm:t>
    </dgm:pt>
  </dgm:ptLst>
  <dgm:cxnLst>
    <dgm:cxn modelId="{E09DFC6F-D5EF-43DE-8000-30DD80B11BCB}" srcId="{70D240E1-A4A7-4DA9-9B9B-C0020BB80C47}" destId="{2CCE078C-1B14-4EE1-BF03-907E807B1FB6}" srcOrd="0" destOrd="0" parTransId="{FADA55EB-5785-4557-BDF7-A97B1C883EE1}" sibTransId="{C5C64FA1-D585-43ED-9D1E-E55956D3405E}"/>
    <dgm:cxn modelId="{EDB888E1-F702-43C1-B61F-959888247546}" srcId="{2CCE078C-1B14-4EE1-BF03-907E807B1FB6}" destId="{D2F43FD5-9FBE-4798-9EE9-858E13597755}" srcOrd="2" destOrd="0" parTransId="{9BA0C16A-C485-49DB-8594-FF897D037FDB}" sibTransId="{5C844567-1798-4ACD-A8B1-724D325538AF}"/>
    <dgm:cxn modelId="{6A39B993-B8BD-4D6B-B973-B73D99C61D97}" type="presOf" srcId="{70D240E1-A4A7-4DA9-9B9B-C0020BB80C47}" destId="{FDD20653-91A2-45BB-998D-CB5A23DE6A4F}" srcOrd="0" destOrd="0" presId="urn:microsoft.com/office/officeart/2005/8/layout/hList3"/>
    <dgm:cxn modelId="{7DA7CB25-789B-4C37-9544-9CA413E42135}" srcId="{2CCE078C-1B14-4EE1-BF03-907E807B1FB6}" destId="{1E7DD9F0-A916-4E08-B175-718811A1FD47}" srcOrd="1" destOrd="0" parTransId="{034AA8AE-74B9-4ABB-BC5A-C23CDB071E7A}" sibTransId="{74BC8594-2DEE-4F30-937B-BDBF3BF4FA51}"/>
    <dgm:cxn modelId="{6655E731-161B-4DE9-B588-12F38C3C4310}" srcId="{2CCE078C-1B14-4EE1-BF03-907E807B1FB6}" destId="{4E7963C4-4BAA-4A5C-B97D-690BC00B4A56}" srcOrd="0" destOrd="0" parTransId="{39A4B250-E137-46B9-AB56-2532F7FEE164}" sibTransId="{D1ED0DF1-7DAE-4A68-A8D8-F3E4FADD41C0}"/>
    <dgm:cxn modelId="{39329B19-0BCA-47B0-B6DC-B6EFC8A069A3}" type="presOf" srcId="{1E7DD9F0-A916-4E08-B175-718811A1FD47}" destId="{87003D97-A206-4167-8400-3682764C1573}" srcOrd="0" destOrd="0" presId="urn:microsoft.com/office/officeart/2005/8/layout/hList3"/>
    <dgm:cxn modelId="{0242630E-95F5-47CC-9B8C-B2244FAE0542}" type="presOf" srcId="{2CCE078C-1B14-4EE1-BF03-907E807B1FB6}" destId="{2010A09D-9C97-40AE-8EB2-E477EE5BB2D7}" srcOrd="0" destOrd="0" presId="urn:microsoft.com/office/officeart/2005/8/layout/hList3"/>
    <dgm:cxn modelId="{7C8B8CF7-CB56-4076-8249-AED4F9FEB6A6}" type="presOf" srcId="{D2F43FD5-9FBE-4798-9EE9-858E13597755}" destId="{4E5F8201-A9D7-4EBA-A977-676E447F0B1C}" srcOrd="0" destOrd="0" presId="urn:microsoft.com/office/officeart/2005/8/layout/hList3"/>
    <dgm:cxn modelId="{EFC03ABE-6ADF-4754-B12B-BAA157A0FA25}" type="presOf" srcId="{4E7963C4-4BAA-4A5C-B97D-690BC00B4A56}" destId="{5411730A-C8CC-4D0C-B45A-6691BA8FE3FB}" srcOrd="0" destOrd="0" presId="urn:microsoft.com/office/officeart/2005/8/layout/hList3"/>
    <dgm:cxn modelId="{BF96BEB5-A4DC-4A96-8ACF-2583207B3EA6}" type="presParOf" srcId="{FDD20653-91A2-45BB-998D-CB5A23DE6A4F}" destId="{2010A09D-9C97-40AE-8EB2-E477EE5BB2D7}" srcOrd="0" destOrd="0" presId="urn:microsoft.com/office/officeart/2005/8/layout/hList3"/>
    <dgm:cxn modelId="{C0304A16-6ECD-46CF-ABD4-C86B16E34842}" type="presParOf" srcId="{FDD20653-91A2-45BB-998D-CB5A23DE6A4F}" destId="{D3C120A7-E688-47C5-AE25-EC06E863D6E8}" srcOrd="1" destOrd="0" presId="urn:microsoft.com/office/officeart/2005/8/layout/hList3"/>
    <dgm:cxn modelId="{AB0B4C99-F75B-49DE-9CE2-4D4A023D66A0}" type="presParOf" srcId="{D3C120A7-E688-47C5-AE25-EC06E863D6E8}" destId="{5411730A-C8CC-4D0C-B45A-6691BA8FE3FB}" srcOrd="0" destOrd="0" presId="urn:microsoft.com/office/officeart/2005/8/layout/hList3"/>
    <dgm:cxn modelId="{DFD20DC4-FEFD-48F4-BBDF-ADCEB71A4253}" type="presParOf" srcId="{D3C120A7-E688-47C5-AE25-EC06E863D6E8}" destId="{87003D97-A206-4167-8400-3682764C1573}" srcOrd="1" destOrd="0" presId="urn:microsoft.com/office/officeart/2005/8/layout/hList3"/>
    <dgm:cxn modelId="{5D274BFA-EAD2-4458-A49B-1BCF6F6C17B5}" type="presParOf" srcId="{D3C120A7-E688-47C5-AE25-EC06E863D6E8}" destId="{4E5F8201-A9D7-4EBA-A977-676E447F0B1C}" srcOrd="2" destOrd="0" presId="urn:microsoft.com/office/officeart/2005/8/layout/hList3"/>
    <dgm:cxn modelId="{D8CA2EDA-080D-45FA-B848-997AFC3E024F}" type="presParOf" srcId="{FDD20653-91A2-45BB-998D-CB5A23DE6A4F}" destId="{F7A66125-ACEA-4C2D-97DC-55FBBC425A7F}"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2DF97-614A-4EA2-AEC7-5BB2A150EC00}">
      <dsp:nvSpPr>
        <dsp:cNvPr id="0" name=""/>
        <dsp:cNvSpPr/>
      </dsp:nvSpPr>
      <dsp:spPr>
        <a:xfrm rot="5400000">
          <a:off x="1628674" y="1888258"/>
          <a:ext cx="974916" cy="1109908"/>
        </a:xfrm>
        <a:prstGeom prst="bentUpArrow">
          <a:avLst>
            <a:gd name="adj1" fmla="val 32840"/>
            <a:gd name="adj2" fmla="val 25000"/>
            <a:gd name="adj3" fmla="val 3578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FD36C5E-F110-4B4F-96F5-B3D13EF0B93A}">
      <dsp:nvSpPr>
        <dsp:cNvPr id="0" name=""/>
        <dsp:cNvSpPr/>
      </dsp:nvSpPr>
      <dsp:spPr>
        <a:xfrm>
          <a:off x="0" y="735498"/>
          <a:ext cx="4378535" cy="1262402"/>
        </a:xfrm>
        <a:prstGeom prst="roundRect">
          <a:avLst>
            <a:gd name="adj" fmla="val 166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RECEIVING</a:t>
          </a:r>
          <a:endParaRPr lang="en-US" sz="3200" b="1" kern="1200" dirty="0"/>
        </a:p>
      </dsp:txBody>
      <dsp:txXfrm>
        <a:off x="61636" y="797134"/>
        <a:ext cx="4255263" cy="1139130"/>
      </dsp:txXfrm>
    </dsp:sp>
    <dsp:sp modelId="{C538EBB5-8660-4037-9A3C-A09B9A5A0EBC}">
      <dsp:nvSpPr>
        <dsp:cNvPr id="0" name=""/>
        <dsp:cNvSpPr/>
      </dsp:nvSpPr>
      <dsp:spPr>
        <a:xfrm>
          <a:off x="3302158" y="917106"/>
          <a:ext cx="1193641" cy="928491"/>
        </a:xfrm>
        <a:prstGeom prst="rect">
          <a:avLst/>
        </a:prstGeom>
        <a:noFill/>
        <a:ln>
          <a:noFill/>
        </a:ln>
        <a:effectLst/>
      </dsp:spPr>
      <dsp:style>
        <a:lnRef idx="0">
          <a:scrgbClr r="0" g="0" b="0"/>
        </a:lnRef>
        <a:fillRef idx="0">
          <a:scrgbClr r="0" g="0" b="0"/>
        </a:fillRef>
        <a:effectRef idx="0">
          <a:scrgbClr r="0" g="0" b="0"/>
        </a:effectRef>
        <a:fontRef idx="minor"/>
      </dsp:style>
    </dsp:sp>
    <dsp:sp modelId="{FD762858-987F-4B00-9924-4631B29CB8AA}">
      <dsp:nvSpPr>
        <dsp:cNvPr id="0" name=""/>
        <dsp:cNvSpPr/>
      </dsp:nvSpPr>
      <dsp:spPr>
        <a:xfrm rot="5400000">
          <a:off x="3477489" y="3178714"/>
          <a:ext cx="974916" cy="1109908"/>
        </a:xfrm>
        <a:prstGeom prst="bentUpArrow">
          <a:avLst>
            <a:gd name="adj1" fmla="val 32840"/>
            <a:gd name="adj2" fmla="val 25000"/>
            <a:gd name="adj3" fmla="val 35780"/>
          </a:avLst>
        </a:prstGeom>
        <a:gradFill rotWithShape="0">
          <a:gsLst>
            <a:gs pos="0">
              <a:schemeClr val="accent1">
                <a:tint val="50000"/>
                <a:hueOff val="-13089513"/>
                <a:satOff val="-703"/>
                <a:lumOff val="11364"/>
                <a:alphaOff val="0"/>
                <a:shade val="51000"/>
                <a:satMod val="130000"/>
              </a:schemeClr>
            </a:gs>
            <a:gs pos="80000">
              <a:schemeClr val="accent1">
                <a:tint val="50000"/>
                <a:hueOff val="-13089513"/>
                <a:satOff val="-703"/>
                <a:lumOff val="11364"/>
                <a:alphaOff val="0"/>
                <a:shade val="93000"/>
                <a:satMod val="130000"/>
              </a:schemeClr>
            </a:gs>
            <a:gs pos="100000">
              <a:schemeClr val="accent1">
                <a:tint val="50000"/>
                <a:hueOff val="-13089513"/>
                <a:satOff val="-703"/>
                <a:lumOff val="1136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26A5C899-0B36-4C1B-BBE9-ECE7B36AE79F}">
      <dsp:nvSpPr>
        <dsp:cNvPr id="0" name=""/>
        <dsp:cNvSpPr/>
      </dsp:nvSpPr>
      <dsp:spPr>
        <a:xfrm>
          <a:off x="2087943" y="2202239"/>
          <a:ext cx="3872771" cy="1148776"/>
        </a:xfrm>
        <a:prstGeom prst="roundRect">
          <a:avLst>
            <a:gd name="adj" fmla="val 16670"/>
          </a:avLst>
        </a:prstGeom>
        <a:gradFill rotWithShape="0">
          <a:gsLst>
            <a:gs pos="0">
              <a:srgbClr val="526925"/>
            </a:gs>
            <a:gs pos="80000">
              <a:srgbClr val="759731"/>
            </a:gs>
            <a:gs pos="100000">
              <a:srgbClr val="7CA23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DISPENSING</a:t>
          </a:r>
          <a:endParaRPr lang="en-US" sz="3200" b="1" kern="1200" dirty="0"/>
        </a:p>
      </dsp:txBody>
      <dsp:txXfrm>
        <a:off x="2144032" y="2258328"/>
        <a:ext cx="3760593" cy="1036598"/>
      </dsp:txXfrm>
    </dsp:sp>
    <dsp:sp modelId="{7EF90302-FC46-4C1B-A020-1BE85C804205}">
      <dsp:nvSpPr>
        <dsp:cNvPr id="0" name=""/>
        <dsp:cNvSpPr/>
      </dsp:nvSpPr>
      <dsp:spPr>
        <a:xfrm>
          <a:off x="7493158" y="2207561"/>
          <a:ext cx="1193641" cy="928491"/>
        </a:xfrm>
        <a:prstGeom prst="rect">
          <a:avLst/>
        </a:prstGeom>
        <a:noFill/>
        <a:ln>
          <a:noFill/>
        </a:ln>
        <a:effectLst/>
      </dsp:spPr>
      <dsp:style>
        <a:lnRef idx="0">
          <a:scrgbClr r="0" g="0" b="0"/>
        </a:lnRef>
        <a:fillRef idx="0">
          <a:scrgbClr r="0" g="0" b="0"/>
        </a:fillRef>
        <a:effectRef idx="0">
          <a:scrgbClr r="0" g="0" b="0"/>
        </a:effectRef>
        <a:fontRef idx="minor"/>
      </dsp:style>
    </dsp:sp>
    <dsp:sp modelId="{C6D5B395-04DD-4D32-B28C-AD8479CC6604}">
      <dsp:nvSpPr>
        <dsp:cNvPr id="0" name=""/>
        <dsp:cNvSpPr/>
      </dsp:nvSpPr>
      <dsp:spPr>
        <a:xfrm>
          <a:off x="4206806" y="3539863"/>
          <a:ext cx="4479993" cy="1148776"/>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DESTRUCTION</a:t>
          </a:r>
          <a:endParaRPr lang="en-US" sz="3200" b="1" kern="1200" dirty="0"/>
        </a:p>
      </dsp:txBody>
      <dsp:txXfrm>
        <a:off x="4262895" y="3595952"/>
        <a:ext cx="4367815" cy="103659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rgbClr val="5E782A"/>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Print CS Dispensing Worksheet</a:t>
          </a:r>
          <a:endParaRPr lang="en-US" sz="4400" kern="1200" dirty="0"/>
        </a:p>
      </dsp:txBody>
      <dsp:txXfrm>
        <a:off x="0" y="0"/>
        <a:ext cx="7391400" cy="1554480"/>
      </dsp:txXfrm>
    </dsp:sp>
    <dsp:sp modelId="{5411730A-C8CC-4D0C-B45A-6691BA8FE3FB}">
      <dsp:nvSpPr>
        <dsp:cNvPr id="0" name=""/>
        <dsp:cNvSpPr/>
      </dsp:nvSpPr>
      <dsp:spPr>
        <a:xfrm>
          <a:off x="3609" y="1554480"/>
          <a:ext cx="2461393"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3800" kern="1200" dirty="0" smtClean="0"/>
            <a:t>Summary Totals</a:t>
          </a:r>
          <a:endParaRPr lang="en-US" sz="3800" kern="1200" dirty="0"/>
        </a:p>
      </dsp:txBody>
      <dsp:txXfrm>
        <a:off x="3609" y="1554480"/>
        <a:ext cx="2461393" cy="3264408"/>
      </dsp:txXfrm>
    </dsp:sp>
    <dsp:sp modelId="{87003D97-A206-4167-8400-3682764C1573}">
      <dsp:nvSpPr>
        <dsp:cNvPr id="0" name=""/>
        <dsp:cNvSpPr/>
      </dsp:nvSpPr>
      <dsp:spPr>
        <a:xfrm>
          <a:off x="2494588" y="1554480"/>
          <a:ext cx="2461393" cy="3264408"/>
        </a:xfrm>
        <a:prstGeom prst="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3800" kern="1200" dirty="0" smtClean="0"/>
            <a:t>Worksheet</a:t>
          </a:r>
          <a:endParaRPr lang="en-US" sz="3800" kern="1200" dirty="0"/>
        </a:p>
      </dsp:txBody>
      <dsp:txXfrm>
        <a:off x="2494588" y="1554480"/>
        <a:ext cx="2461393" cy="3264408"/>
      </dsp:txXfrm>
    </dsp:sp>
    <dsp:sp modelId="{4E5F8201-A9D7-4EBA-A977-676E447F0B1C}">
      <dsp:nvSpPr>
        <dsp:cNvPr id="0" name=""/>
        <dsp:cNvSpPr/>
      </dsp:nvSpPr>
      <dsp:spPr>
        <a:xfrm>
          <a:off x="4926396" y="1554480"/>
          <a:ext cx="2461393" cy="3264408"/>
        </a:xfrm>
        <a:prstGeom prst="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3800" kern="1200" dirty="0" smtClean="0"/>
            <a:t>Both</a:t>
          </a:r>
          <a:endParaRPr lang="en-US" sz="3800" kern="1200" dirty="0"/>
        </a:p>
      </dsp:txBody>
      <dsp:txXfrm>
        <a:off x="4926396" y="1554480"/>
        <a:ext cx="2461393" cy="3264408"/>
      </dsp:txXfrm>
    </dsp:sp>
    <dsp:sp modelId="{F7A66125-ACEA-4C2D-97DC-55FBBC425A7F}">
      <dsp:nvSpPr>
        <dsp:cNvPr id="0" name=""/>
        <dsp:cNvSpPr/>
      </dsp:nvSpPr>
      <dsp:spPr>
        <a:xfrm>
          <a:off x="0" y="4818888"/>
          <a:ext cx="7391400" cy="362712"/>
        </a:xfrm>
        <a:prstGeom prst="rect">
          <a:avLst/>
        </a:prstGeom>
        <a:solidFill>
          <a:srgbClr val="5E782A"/>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rgbClr val="5E782A"/>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Print CS Dispensing Worksheet</a:t>
          </a:r>
          <a:endParaRPr lang="en-US" sz="4400" kern="1200" dirty="0"/>
        </a:p>
      </dsp:txBody>
      <dsp:txXfrm>
        <a:off x="0" y="0"/>
        <a:ext cx="7391400" cy="1554480"/>
      </dsp:txXfrm>
    </dsp:sp>
    <dsp:sp modelId="{5411730A-C8CC-4D0C-B45A-6691BA8FE3FB}">
      <dsp:nvSpPr>
        <dsp:cNvPr id="0" name=""/>
        <dsp:cNvSpPr/>
      </dsp:nvSpPr>
      <dsp:spPr>
        <a:xfrm>
          <a:off x="3609" y="1554480"/>
          <a:ext cx="2461393"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3800" kern="1200" dirty="0" smtClean="0"/>
            <a:t>Summary Totals</a:t>
          </a:r>
          <a:endParaRPr lang="en-US" sz="3800" kern="1200" dirty="0"/>
        </a:p>
      </dsp:txBody>
      <dsp:txXfrm>
        <a:off x="3609" y="1554480"/>
        <a:ext cx="2461393" cy="3264408"/>
      </dsp:txXfrm>
    </dsp:sp>
    <dsp:sp modelId="{87003D97-A206-4167-8400-3682764C1573}">
      <dsp:nvSpPr>
        <dsp:cNvPr id="0" name=""/>
        <dsp:cNvSpPr/>
      </dsp:nvSpPr>
      <dsp:spPr>
        <a:xfrm>
          <a:off x="2494588" y="1554480"/>
          <a:ext cx="2461393" cy="3264408"/>
        </a:xfrm>
        <a:prstGeom prst="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3800" kern="1200" dirty="0" smtClean="0"/>
            <a:t>Worksheet</a:t>
          </a:r>
          <a:endParaRPr lang="en-US" sz="3800" kern="1200" dirty="0"/>
        </a:p>
      </dsp:txBody>
      <dsp:txXfrm>
        <a:off x="2494588" y="1554480"/>
        <a:ext cx="2461393" cy="3264408"/>
      </dsp:txXfrm>
    </dsp:sp>
    <dsp:sp modelId="{4E5F8201-A9D7-4EBA-A977-676E447F0B1C}">
      <dsp:nvSpPr>
        <dsp:cNvPr id="0" name=""/>
        <dsp:cNvSpPr/>
      </dsp:nvSpPr>
      <dsp:spPr>
        <a:xfrm>
          <a:off x="4926396" y="1554480"/>
          <a:ext cx="2461393" cy="3264408"/>
        </a:xfrm>
        <a:prstGeom prst="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3800" kern="1200" dirty="0" smtClean="0"/>
            <a:t>Both</a:t>
          </a:r>
          <a:endParaRPr lang="en-US" sz="3800" kern="1200" dirty="0"/>
        </a:p>
      </dsp:txBody>
      <dsp:txXfrm>
        <a:off x="4926396" y="1554480"/>
        <a:ext cx="2461393" cy="3264408"/>
      </dsp:txXfrm>
    </dsp:sp>
    <dsp:sp modelId="{F7A66125-ACEA-4C2D-97DC-55FBBC425A7F}">
      <dsp:nvSpPr>
        <dsp:cNvPr id="0" name=""/>
        <dsp:cNvSpPr/>
      </dsp:nvSpPr>
      <dsp:spPr>
        <a:xfrm>
          <a:off x="0" y="4818888"/>
          <a:ext cx="7391400" cy="362712"/>
        </a:xfrm>
        <a:prstGeom prst="rect">
          <a:avLst/>
        </a:prstGeom>
        <a:solidFill>
          <a:srgbClr val="5E782A"/>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rgbClr val="5E782A"/>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Print CS Dispensing Worksheet</a:t>
          </a:r>
          <a:endParaRPr lang="en-US" sz="4400" kern="1200" dirty="0"/>
        </a:p>
      </dsp:txBody>
      <dsp:txXfrm>
        <a:off x="0" y="0"/>
        <a:ext cx="7391400" cy="1554480"/>
      </dsp:txXfrm>
    </dsp:sp>
    <dsp:sp modelId="{5411730A-C8CC-4D0C-B45A-6691BA8FE3FB}">
      <dsp:nvSpPr>
        <dsp:cNvPr id="0" name=""/>
        <dsp:cNvSpPr/>
      </dsp:nvSpPr>
      <dsp:spPr>
        <a:xfrm>
          <a:off x="3609" y="1554480"/>
          <a:ext cx="2461393"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3800" kern="1200" dirty="0" smtClean="0"/>
            <a:t>Summary Totals</a:t>
          </a:r>
          <a:endParaRPr lang="en-US" sz="3800" kern="1200" dirty="0"/>
        </a:p>
      </dsp:txBody>
      <dsp:txXfrm>
        <a:off x="3609" y="1554480"/>
        <a:ext cx="2461393" cy="3264408"/>
      </dsp:txXfrm>
    </dsp:sp>
    <dsp:sp modelId="{87003D97-A206-4167-8400-3682764C1573}">
      <dsp:nvSpPr>
        <dsp:cNvPr id="0" name=""/>
        <dsp:cNvSpPr/>
      </dsp:nvSpPr>
      <dsp:spPr>
        <a:xfrm>
          <a:off x="2494588" y="1554480"/>
          <a:ext cx="2461393" cy="3264408"/>
        </a:xfrm>
        <a:prstGeom prst="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3800" kern="1200" dirty="0" smtClean="0"/>
            <a:t>Worksheet</a:t>
          </a:r>
          <a:endParaRPr lang="en-US" sz="3800" kern="1200" dirty="0"/>
        </a:p>
      </dsp:txBody>
      <dsp:txXfrm>
        <a:off x="2494588" y="1554480"/>
        <a:ext cx="2461393" cy="3264408"/>
      </dsp:txXfrm>
    </dsp:sp>
    <dsp:sp modelId="{4E5F8201-A9D7-4EBA-A977-676E447F0B1C}">
      <dsp:nvSpPr>
        <dsp:cNvPr id="0" name=""/>
        <dsp:cNvSpPr/>
      </dsp:nvSpPr>
      <dsp:spPr>
        <a:xfrm>
          <a:off x="4926396" y="1554480"/>
          <a:ext cx="2461393" cy="3264408"/>
        </a:xfrm>
        <a:prstGeom prst="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3800" kern="1200" dirty="0" smtClean="0"/>
            <a:t>Both</a:t>
          </a:r>
          <a:endParaRPr lang="en-US" sz="3800" kern="1200" dirty="0"/>
        </a:p>
      </dsp:txBody>
      <dsp:txXfrm>
        <a:off x="4926396" y="1554480"/>
        <a:ext cx="2461393" cy="3264408"/>
      </dsp:txXfrm>
    </dsp:sp>
    <dsp:sp modelId="{F7A66125-ACEA-4C2D-97DC-55FBBC425A7F}">
      <dsp:nvSpPr>
        <dsp:cNvPr id="0" name=""/>
        <dsp:cNvSpPr/>
      </dsp:nvSpPr>
      <dsp:spPr>
        <a:xfrm>
          <a:off x="0" y="4818888"/>
          <a:ext cx="7391400" cy="362712"/>
        </a:xfrm>
        <a:prstGeom prst="rect">
          <a:avLst/>
        </a:prstGeom>
        <a:solidFill>
          <a:srgbClr val="5E782A"/>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rgbClr val="5E782A"/>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Print CS Dispensing Worksheet</a:t>
          </a:r>
          <a:endParaRPr lang="en-US" sz="4400" kern="1200" dirty="0"/>
        </a:p>
      </dsp:txBody>
      <dsp:txXfrm>
        <a:off x="0" y="0"/>
        <a:ext cx="7391400" cy="1554480"/>
      </dsp:txXfrm>
    </dsp:sp>
    <dsp:sp modelId="{5411730A-C8CC-4D0C-B45A-6691BA8FE3FB}">
      <dsp:nvSpPr>
        <dsp:cNvPr id="0" name=""/>
        <dsp:cNvSpPr/>
      </dsp:nvSpPr>
      <dsp:spPr>
        <a:xfrm>
          <a:off x="0" y="1554480"/>
          <a:ext cx="7391400"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6000" kern="1200" dirty="0" smtClean="0"/>
            <a:t>Summary Totals</a:t>
          </a:r>
          <a:endParaRPr lang="en-US" sz="6000" kern="1200" dirty="0"/>
        </a:p>
      </dsp:txBody>
      <dsp:txXfrm>
        <a:off x="0" y="1554480"/>
        <a:ext cx="7391400" cy="3264408"/>
      </dsp:txXfrm>
    </dsp:sp>
    <dsp:sp modelId="{F7A66125-ACEA-4C2D-97DC-55FBBC425A7F}">
      <dsp:nvSpPr>
        <dsp:cNvPr id="0" name=""/>
        <dsp:cNvSpPr/>
      </dsp:nvSpPr>
      <dsp:spPr>
        <a:xfrm>
          <a:off x="0" y="4818888"/>
          <a:ext cx="7391400" cy="362712"/>
        </a:xfrm>
        <a:prstGeom prst="rect">
          <a:avLst/>
        </a:prstGeom>
        <a:solidFill>
          <a:srgbClr val="5E782A"/>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rgbClr val="5E782A"/>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Print CS Dispensing Worksheet</a:t>
          </a:r>
          <a:endParaRPr lang="en-US" sz="4400" kern="1200" dirty="0"/>
        </a:p>
      </dsp:txBody>
      <dsp:txXfrm>
        <a:off x="0" y="0"/>
        <a:ext cx="7391400" cy="1554480"/>
      </dsp:txXfrm>
    </dsp:sp>
    <dsp:sp modelId="{5411730A-C8CC-4D0C-B45A-6691BA8FE3FB}">
      <dsp:nvSpPr>
        <dsp:cNvPr id="0" name=""/>
        <dsp:cNvSpPr/>
      </dsp:nvSpPr>
      <dsp:spPr>
        <a:xfrm>
          <a:off x="0" y="1554480"/>
          <a:ext cx="7391400" cy="3264408"/>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6000" kern="1200" dirty="0" smtClean="0"/>
            <a:t>Worksheet</a:t>
          </a:r>
          <a:endParaRPr lang="en-US" sz="6000" kern="1200" dirty="0"/>
        </a:p>
      </dsp:txBody>
      <dsp:txXfrm>
        <a:off x="0" y="1554480"/>
        <a:ext cx="7391400" cy="3264408"/>
      </dsp:txXfrm>
    </dsp:sp>
    <dsp:sp modelId="{F7A66125-ACEA-4C2D-97DC-55FBBC425A7F}">
      <dsp:nvSpPr>
        <dsp:cNvPr id="0" name=""/>
        <dsp:cNvSpPr/>
      </dsp:nvSpPr>
      <dsp:spPr>
        <a:xfrm>
          <a:off x="0" y="4818888"/>
          <a:ext cx="7391400" cy="362712"/>
        </a:xfrm>
        <a:prstGeom prst="rect">
          <a:avLst/>
        </a:prstGeom>
        <a:solidFill>
          <a:srgbClr val="5E782A"/>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Dispensing Method</a:t>
          </a:r>
          <a:endParaRPr lang="en-US" sz="6500" kern="1200" dirty="0"/>
        </a:p>
      </dsp:txBody>
      <dsp:txXfrm>
        <a:off x="0" y="0"/>
        <a:ext cx="7391400" cy="1554480"/>
      </dsp:txXfrm>
    </dsp:sp>
    <dsp:sp modelId="{5411730A-C8CC-4D0C-B45A-6691BA8FE3FB}">
      <dsp:nvSpPr>
        <dsp:cNvPr id="0" name=""/>
        <dsp:cNvSpPr/>
      </dsp:nvSpPr>
      <dsp:spPr>
        <a:xfrm>
          <a:off x="0" y="1554480"/>
          <a:ext cx="3695700" cy="3264408"/>
        </a:xfrm>
        <a:prstGeom prst="rect">
          <a:avLst/>
        </a:prstGeom>
        <a:solidFill>
          <a:srgbClr val="5E782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4800" kern="1200" dirty="0" smtClean="0"/>
            <a:t>Worksheet</a:t>
          </a:r>
          <a:endParaRPr lang="en-US" sz="4800" kern="1200" dirty="0"/>
        </a:p>
      </dsp:txBody>
      <dsp:txXfrm>
        <a:off x="0" y="1554480"/>
        <a:ext cx="3695700" cy="3264408"/>
      </dsp:txXfrm>
    </dsp:sp>
    <dsp:sp modelId="{87003D97-A206-4167-8400-3682764C1573}">
      <dsp:nvSpPr>
        <dsp:cNvPr id="0" name=""/>
        <dsp:cNvSpPr/>
      </dsp:nvSpPr>
      <dsp:spPr>
        <a:xfrm>
          <a:off x="3695700" y="1554480"/>
          <a:ext cx="3695700"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lvl="0" algn="ctr" defTabSz="2622550">
            <a:lnSpc>
              <a:spcPct val="90000"/>
            </a:lnSpc>
            <a:spcBef>
              <a:spcPct val="0"/>
            </a:spcBef>
            <a:spcAft>
              <a:spcPct val="35000"/>
            </a:spcAft>
          </a:pPr>
          <a:endParaRPr lang="en-US" sz="5900" kern="1200" dirty="0" smtClean="0"/>
        </a:p>
        <a:p>
          <a:pPr lvl="0" algn="ctr" defTabSz="2622550">
            <a:lnSpc>
              <a:spcPct val="90000"/>
            </a:lnSpc>
            <a:spcBef>
              <a:spcPct val="0"/>
            </a:spcBef>
            <a:spcAft>
              <a:spcPct val="35000"/>
            </a:spcAft>
          </a:pPr>
          <a:r>
            <a:rPr lang="en-US" sz="4800" kern="1200" dirty="0" smtClean="0"/>
            <a:t>Individual Request</a:t>
          </a:r>
          <a:endParaRPr lang="en-US" sz="4800" kern="1200" dirty="0"/>
        </a:p>
      </dsp:txBody>
      <dsp:txXfrm>
        <a:off x="3695700" y="1554480"/>
        <a:ext cx="3695700" cy="3264408"/>
      </dsp:txXfrm>
    </dsp:sp>
    <dsp:sp modelId="{F7A66125-ACEA-4C2D-97DC-55FBBC425A7F}">
      <dsp:nvSpPr>
        <dsp:cNvPr id="0" name=""/>
        <dsp:cNvSpPr/>
      </dsp:nvSpPr>
      <dsp:spPr>
        <a:xfrm>
          <a:off x="0" y="4818888"/>
          <a:ext cx="7391400" cy="362712"/>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Dispensing Method</a:t>
          </a:r>
          <a:endParaRPr lang="en-US" sz="6500" kern="1200" dirty="0"/>
        </a:p>
      </dsp:txBody>
      <dsp:txXfrm>
        <a:off x="0" y="0"/>
        <a:ext cx="7391400" cy="1554480"/>
      </dsp:txXfrm>
    </dsp:sp>
    <dsp:sp modelId="{5411730A-C8CC-4D0C-B45A-6691BA8FE3FB}">
      <dsp:nvSpPr>
        <dsp:cNvPr id="0" name=""/>
        <dsp:cNvSpPr/>
      </dsp:nvSpPr>
      <dsp:spPr>
        <a:xfrm>
          <a:off x="0" y="1554480"/>
          <a:ext cx="7391400" cy="3264408"/>
        </a:xfrm>
        <a:prstGeom prst="rect">
          <a:avLst/>
        </a:prstGeom>
        <a:solidFill>
          <a:srgbClr val="5E782A"/>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6000" kern="1200" dirty="0" smtClean="0"/>
            <a:t>Worksheet</a:t>
          </a:r>
          <a:endParaRPr lang="en-US" sz="6000" kern="1200" dirty="0"/>
        </a:p>
      </dsp:txBody>
      <dsp:txXfrm>
        <a:off x="0" y="1554480"/>
        <a:ext cx="7391400" cy="3264408"/>
      </dsp:txXfrm>
    </dsp:sp>
    <dsp:sp modelId="{F7A66125-ACEA-4C2D-97DC-55FBBC425A7F}">
      <dsp:nvSpPr>
        <dsp:cNvPr id="0" name=""/>
        <dsp:cNvSpPr/>
      </dsp:nvSpPr>
      <dsp:spPr>
        <a:xfrm>
          <a:off x="0" y="4818888"/>
          <a:ext cx="7391400" cy="362712"/>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Dispensing Method</a:t>
          </a:r>
          <a:endParaRPr lang="en-US" sz="6500" kern="1200" dirty="0"/>
        </a:p>
      </dsp:txBody>
      <dsp:txXfrm>
        <a:off x="0" y="0"/>
        <a:ext cx="7391400" cy="1554480"/>
      </dsp:txXfrm>
    </dsp:sp>
    <dsp:sp modelId="{5411730A-C8CC-4D0C-B45A-6691BA8FE3FB}">
      <dsp:nvSpPr>
        <dsp:cNvPr id="0" name=""/>
        <dsp:cNvSpPr/>
      </dsp:nvSpPr>
      <dsp:spPr>
        <a:xfrm>
          <a:off x="0" y="1554480"/>
          <a:ext cx="7391400"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6000" kern="1200" dirty="0" smtClean="0"/>
            <a:t>Individual Request</a:t>
          </a:r>
          <a:endParaRPr lang="en-US" sz="6000" kern="1200" dirty="0"/>
        </a:p>
      </dsp:txBody>
      <dsp:txXfrm>
        <a:off x="0" y="1554480"/>
        <a:ext cx="7391400" cy="3264408"/>
      </dsp:txXfrm>
    </dsp:sp>
    <dsp:sp modelId="{F7A66125-ACEA-4C2D-97DC-55FBBC425A7F}">
      <dsp:nvSpPr>
        <dsp:cNvPr id="0" name=""/>
        <dsp:cNvSpPr/>
      </dsp:nvSpPr>
      <dsp:spPr>
        <a:xfrm>
          <a:off x="0" y="4818888"/>
          <a:ext cx="7391400" cy="362712"/>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Dispensing/Receiving Report</a:t>
          </a:r>
          <a:endParaRPr lang="en-US" sz="4700" kern="1200" dirty="0"/>
        </a:p>
      </dsp:txBody>
      <dsp:txXfrm>
        <a:off x="0" y="0"/>
        <a:ext cx="7391400" cy="1554480"/>
      </dsp:txXfrm>
    </dsp:sp>
    <dsp:sp modelId="{5411730A-C8CC-4D0C-B45A-6691BA8FE3FB}">
      <dsp:nvSpPr>
        <dsp:cNvPr id="0" name=""/>
        <dsp:cNvSpPr/>
      </dsp:nvSpPr>
      <dsp:spPr>
        <a:xfrm>
          <a:off x="3609" y="1554480"/>
          <a:ext cx="2461393" cy="3264408"/>
        </a:xfrm>
        <a:prstGeom prst="rect">
          <a:avLst/>
        </a:prstGeom>
        <a:solidFill>
          <a:srgbClr val="6B883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4800" kern="1200" dirty="0" smtClean="0"/>
            <a:t>Vault Copy</a:t>
          </a:r>
          <a:endParaRPr lang="en-US" sz="4800" kern="1200" dirty="0"/>
        </a:p>
      </dsp:txBody>
      <dsp:txXfrm>
        <a:off x="3609" y="1554480"/>
        <a:ext cx="2461393" cy="3264408"/>
      </dsp:txXfrm>
    </dsp:sp>
    <dsp:sp modelId="{87003D97-A206-4167-8400-3682764C1573}">
      <dsp:nvSpPr>
        <dsp:cNvPr id="0" name=""/>
        <dsp:cNvSpPr/>
      </dsp:nvSpPr>
      <dsp:spPr>
        <a:xfrm>
          <a:off x="2494588" y="1554480"/>
          <a:ext cx="2461393"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en-US" sz="5200" kern="1200" dirty="0" smtClean="0"/>
        </a:p>
        <a:p>
          <a:pPr lvl="0" algn="ctr" defTabSz="2311400">
            <a:lnSpc>
              <a:spcPct val="90000"/>
            </a:lnSpc>
            <a:spcBef>
              <a:spcPct val="0"/>
            </a:spcBef>
            <a:spcAft>
              <a:spcPct val="35000"/>
            </a:spcAft>
          </a:pPr>
          <a:r>
            <a:rPr lang="en-US" sz="4800" kern="1200" dirty="0" smtClean="0"/>
            <a:t>Nursing Copy</a:t>
          </a:r>
          <a:endParaRPr lang="en-US" sz="4800" kern="1200" dirty="0"/>
        </a:p>
      </dsp:txBody>
      <dsp:txXfrm>
        <a:off x="2494588" y="1554480"/>
        <a:ext cx="2461393" cy="3264408"/>
      </dsp:txXfrm>
    </dsp:sp>
    <dsp:sp modelId="{4E5F8201-A9D7-4EBA-A977-676E447F0B1C}">
      <dsp:nvSpPr>
        <dsp:cNvPr id="0" name=""/>
        <dsp:cNvSpPr/>
      </dsp:nvSpPr>
      <dsp:spPr>
        <a:xfrm>
          <a:off x="4926396" y="1554480"/>
          <a:ext cx="2461393" cy="3264408"/>
        </a:xfrm>
        <a:prstGeom prst="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smtClean="0"/>
        </a:p>
        <a:p>
          <a:pPr lvl="0" algn="ctr" defTabSz="2889250">
            <a:lnSpc>
              <a:spcPct val="90000"/>
            </a:lnSpc>
            <a:spcBef>
              <a:spcPct val="0"/>
            </a:spcBef>
            <a:spcAft>
              <a:spcPct val="35000"/>
            </a:spcAft>
          </a:pPr>
          <a:r>
            <a:rPr lang="en-US" sz="4800" kern="1200" dirty="0" smtClean="0"/>
            <a:t>Both</a:t>
          </a:r>
          <a:endParaRPr lang="en-US" sz="4800" kern="1200" dirty="0"/>
        </a:p>
      </dsp:txBody>
      <dsp:txXfrm>
        <a:off x="4926396" y="1554480"/>
        <a:ext cx="2461393" cy="3264408"/>
      </dsp:txXfrm>
    </dsp:sp>
    <dsp:sp modelId="{F7A66125-ACEA-4C2D-97DC-55FBBC425A7F}">
      <dsp:nvSpPr>
        <dsp:cNvPr id="0" name=""/>
        <dsp:cNvSpPr/>
      </dsp:nvSpPr>
      <dsp:spPr>
        <a:xfrm>
          <a:off x="0" y="4818888"/>
          <a:ext cx="7391400" cy="362712"/>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Dispensing/Receiving Report</a:t>
          </a:r>
          <a:endParaRPr lang="en-US" sz="4700" kern="1200" dirty="0"/>
        </a:p>
      </dsp:txBody>
      <dsp:txXfrm>
        <a:off x="0" y="0"/>
        <a:ext cx="7391400" cy="1554480"/>
      </dsp:txXfrm>
    </dsp:sp>
    <dsp:sp modelId="{5411730A-C8CC-4D0C-B45A-6691BA8FE3FB}">
      <dsp:nvSpPr>
        <dsp:cNvPr id="0" name=""/>
        <dsp:cNvSpPr/>
      </dsp:nvSpPr>
      <dsp:spPr>
        <a:xfrm>
          <a:off x="3609" y="1554480"/>
          <a:ext cx="2461393" cy="3264408"/>
        </a:xfrm>
        <a:prstGeom prst="rect">
          <a:avLst/>
        </a:prstGeom>
        <a:solidFill>
          <a:srgbClr val="6B883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4800" kern="1200" dirty="0" smtClean="0"/>
            <a:t>Vault Copy</a:t>
          </a:r>
          <a:endParaRPr lang="en-US" sz="4800" kern="1200" dirty="0"/>
        </a:p>
      </dsp:txBody>
      <dsp:txXfrm>
        <a:off x="3609" y="1554480"/>
        <a:ext cx="2461393" cy="3264408"/>
      </dsp:txXfrm>
    </dsp:sp>
    <dsp:sp modelId="{87003D97-A206-4167-8400-3682764C1573}">
      <dsp:nvSpPr>
        <dsp:cNvPr id="0" name=""/>
        <dsp:cNvSpPr/>
      </dsp:nvSpPr>
      <dsp:spPr>
        <a:xfrm>
          <a:off x="2494588" y="1554480"/>
          <a:ext cx="2461393"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en-US" sz="5200" kern="1200" dirty="0" smtClean="0"/>
        </a:p>
        <a:p>
          <a:pPr lvl="0" algn="ctr" defTabSz="2311400">
            <a:lnSpc>
              <a:spcPct val="90000"/>
            </a:lnSpc>
            <a:spcBef>
              <a:spcPct val="0"/>
            </a:spcBef>
            <a:spcAft>
              <a:spcPct val="35000"/>
            </a:spcAft>
          </a:pPr>
          <a:r>
            <a:rPr lang="en-US" sz="4800" kern="1200" dirty="0" smtClean="0"/>
            <a:t>Nursing Copy</a:t>
          </a:r>
          <a:endParaRPr lang="en-US" sz="4800" kern="1200" dirty="0"/>
        </a:p>
      </dsp:txBody>
      <dsp:txXfrm>
        <a:off x="2494588" y="1554480"/>
        <a:ext cx="2461393" cy="3264408"/>
      </dsp:txXfrm>
    </dsp:sp>
    <dsp:sp modelId="{4E5F8201-A9D7-4EBA-A977-676E447F0B1C}">
      <dsp:nvSpPr>
        <dsp:cNvPr id="0" name=""/>
        <dsp:cNvSpPr/>
      </dsp:nvSpPr>
      <dsp:spPr>
        <a:xfrm>
          <a:off x="4926396" y="1554480"/>
          <a:ext cx="2461393" cy="3264408"/>
        </a:xfrm>
        <a:prstGeom prst="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smtClean="0"/>
        </a:p>
        <a:p>
          <a:pPr lvl="0" algn="ctr" defTabSz="2889250">
            <a:lnSpc>
              <a:spcPct val="90000"/>
            </a:lnSpc>
            <a:spcBef>
              <a:spcPct val="0"/>
            </a:spcBef>
            <a:spcAft>
              <a:spcPct val="35000"/>
            </a:spcAft>
          </a:pPr>
          <a:r>
            <a:rPr lang="en-US" sz="4800" kern="1200" dirty="0" smtClean="0"/>
            <a:t>Both</a:t>
          </a:r>
          <a:endParaRPr lang="en-US" sz="4800" kern="1200" dirty="0"/>
        </a:p>
      </dsp:txBody>
      <dsp:txXfrm>
        <a:off x="4926396" y="1554480"/>
        <a:ext cx="2461393" cy="3264408"/>
      </dsp:txXfrm>
    </dsp:sp>
    <dsp:sp modelId="{F7A66125-ACEA-4C2D-97DC-55FBBC425A7F}">
      <dsp:nvSpPr>
        <dsp:cNvPr id="0" name=""/>
        <dsp:cNvSpPr/>
      </dsp:nvSpPr>
      <dsp:spPr>
        <a:xfrm>
          <a:off x="0" y="4818888"/>
          <a:ext cx="7391400" cy="362712"/>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CF9DA-EEC1-416E-8506-77B69666F370}">
      <dsp:nvSpPr>
        <dsp:cNvPr id="0" name=""/>
        <dsp:cNvSpPr/>
      </dsp:nvSpPr>
      <dsp:spPr>
        <a:xfrm>
          <a:off x="609596" y="0"/>
          <a:ext cx="6800850" cy="5943600"/>
        </a:xfrm>
        <a:prstGeom prst="rightArrow">
          <a:avLst/>
        </a:prstGeom>
        <a:solidFill>
          <a:schemeClr val="accent4">
            <a:tint val="4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1">
          <a:scrgbClr r="0" g="0" b="0"/>
        </a:lnRef>
        <a:fillRef idx="1">
          <a:scrgbClr r="0" g="0" b="0"/>
        </a:fillRef>
        <a:effectRef idx="0">
          <a:scrgbClr r="0" g="0" b="0"/>
        </a:effectRef>
        <a:fontRef idx="minor"/>
      </dsp:style>
    </dsp:sp>
    <dsp:sp modelId="{BDABDF13-B7A4-49AE-92D1-F3B2C4C2B4B9}">
      <dsp:nvSpPr>
        <dsp:cNvPr id="0" name=""/>
        <dsp:cNvSpPr/>
      </dsp:nvSpPr>
      <dsp:spPr>
        <a:xfrm>
          <a:off x="1828810" y="2057400"/>
          <a:ext cx="4343378" cy="1828798"/>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Controlled Substances Menu</a:t>
          </a:r>
          <a:endParaRPr lang="en-US" sz="4200" kern="1200" dirty="0"/>
        </a:p>
      </dsp:txBody>
      <dsp:txXfrm>
        <a:off x="1918085" y="2146675"/>
        <a:ext cx="4164828" cy="16502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Dispensing/Receiving Report</a:t>
          </a:r>
          <a:endParaRPr lang="en-US" sz="4700" kern="1200" dirty="0"/>
        </a:p>
      </dsp:txBody>
      <dsp:txXfrm>
        <a:off x="0" y="0"/>
        <a:ext cx="7391400" cy="1554480"/>
      </dsp:txXfrm>
    </dsp:sp>
    <dsp:sp modelId="{5411730A-C8CC-4D0C-B45A-6691BA8FE3FB}">
      <dsp:nvSpPr>
        <dsp:cNvPr id="0" name=""/>
        <dsp:cNvSpPr/>
      </dsp:nvSpPr>
      <dsp:spPr>
        <a:xfrm>
          <a:off x="3609" y="1554480"/>
          <a:ext cx="2461393" cy="3264408"/>
        </a:xfrm>
        <a:prstGeom prst="rect">
          <a:avLst/>
        </a:prstGeom>
        <a:solidFill>
          <a:srgbClr val="6B883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4800" kern="1200" dirty="0" smtClean="0"/>
            <a:t>Vault Copy</a:t>
          </a:r>
          <a:endParaRPr lang="en-US" sz="4800" kern="1200" dirty="0"/>
        </a:p>
      </dsp:txBody>
      <dsp:txXfrm>
        <a:off x="3609" y="1554480"/>
        <a:ext cx="2461393" cy="3264408"/>
      </dsp:txXfrm>
    </dsp:sp>
    <dsp:sp modelId="{87003D97-A206-4167-8400-3682764C1573}">
      <dsp:nvSpPr>
        <dsp:cNvPr id="0" name=""/>
        <dsp:cNvSpPr/>
      </dsp:nvSpPr>
      <dsp:spPr>
        <a:xfrm>
          <a:off x="2494588" y="1554480"/>
          <a:ext cx="2461393"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en-US" sz="5200" kern="1200" dirty="0" smtClean="0"/>
        </a:p>
        <a:p>
          <a:pPr lvl="0" algn="ctr" defTabSz="2311400">
            <a:lnSpc>
              <a:spcPct val="90000"/>
            </a:lnSpc>
            <a:spcBef>
              <a:spcPct val="0"/>
            </a:spcBef>
            <a:spcAft>
              <a:spcPct val="35000"/>
            </a:spcAft>
          </a:pPr>
          <a:r>
            <a:rPr lang="en-US" sz="4800" kern="1200" dirty="0" smtClean="0"/>
            <a:t>Nursing Copy</a:t>
          </a:r>
          <a:endParaRPr lang="en-US" sz="4800" kern="1200" dirty="0"/>
        </a:p>
      </dsp:txBody>
      <dsp:txXfrm>
        <a:off x="2494588" y="1554480"/>
        <a:ext cx="2461393" cy="3264408"/>
      </dsp:txXfrm>
    </dsp:sp>
    <dsp:sp modelId="{4E5F8201-A9D7-4EBA-A977-676E447F0B1C}">
      <dsp:nvSpPr>
        <dsp:cNvPr id="0" name=""/>
        <dsp:cNvSpPr/>
      </dsp:nvSpPr>
      <dsp:spPr>
        <a:xfrm>
          <a:off x="4926396" y="1554480"/>
          <a:ext cx="2461393" cy="3264408"/>
        </a:xfrm>
        <a:prstGeom prst="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smtClean="0"/>
        </a:p>
        <a:p>
          <a:pPr lvl="0" algn="ctr" defTabSz="2889250">
            <a:lnSpc>
              <a:spcPct val="90000"/>
            </a:lnSpc>
            <a:spcBef>
              <a:spcPct val="0"/>
            </a:spcBef>
            <a:spcAft>
              <a:spcPct val="35000"/>
            </a:spcAft>
          </a:pPr>
          <a:r>
            <a:rPr lang="en-US" sz="4800" kern="1200" dirty="0" smtClean="0"/>
            <a:t>Both</a:t>
          </a:r>
          <a:endParaRPr lang="en-US" sz="4800" kern="1200" dirty="0"/>
        </a:p>
      </dsp:txBody>
      <dsp:txXfrm>
        <a:off x="4926396" y="1554480"/>
        <a:ext cx="2461393" cy="3264408"/>
      </dsp:txXfrm>
    </dsp:sp>
    <dsp:sp modelId="{F7A66125-ACEA-4C2D-97DC-55FBBC425A7F}">
      <dsp:nvSpPr>
        <dsp:cNvPr id="0" name=""/>
        <dsp:cNvSpPr/>
      </dsp:nvSpPr>
      <dsp:spPr>
        <a:xfrm>
          <a:off x="0" y="4818888"/>
          <a:ext cx="7391400" cy="362712"/>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t>Dispensing/Receiving Report</a:t>
          </a:r>
          <a:endParaRPr lang="en-US" sz="4700" kern="1200" dirty="0"/>
        </a:p>
      </dsp:txBody>
      <dsp:txXfrm>
        <a:off x="0" y="0"/>
        <a:ext cx="7391400" cy="1554480"/>
      </dsp:txXfrm>
    </dsp:sp>
    <dsp:sp modelId="{5411730A-C8CC-4D0C-B45A-6691BA8FE3FB}">
      <dsp:nvSpPr>
        <dsp:cNvPr id="0" name=""/>
        <dsp:cNvSpPr/>
      </dsp:nvSpPr>
      <dsp:spPr>
        <a:xfrm>
          <a:off x="3609" y="1554480"/>
          <a:ext cx="2461393" cy="3264408"/>
        </a:xfrm>
        <a:prstGeom prst="rect">
          <a:avLst/>
        </a:prstGeom>
        <a:solidFill>
          <a:srgbClr val="6B883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4800" kern="1200" dirty="0" smtClean="0"/>
            <a:t>Vault Copy</a:t>
          </a:r>
          <a:endParaRPr lang="en-US" sz="4800" kern="1200" dirty="0"/>
        </a:p>
      </dsp:txBody>
      <dsp:txXfrm>
        <a:off x="3609" y="1554480"/>
        <a:ext cx="2461393" cy="3264408"/>
      </dsp:txXfrm>
    </dsp:sp>
    <dsp:sp modelId="{87003D97-A206-4167-8400-3682764C1573}">
      <dsp:nvSpPr>
        <dsp:cNvPr id="0" name=""/>
        <dsp:cNvSpPr/>
      </dsp:nvSpPr>
      <dsp:spPr>
        <a:xfrm>
          <a:off x="2494588" y="1554480"/>
          <a:ext cx="2461393"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en-US" sz="5200" kern="1200" dirty="0" smtClean="0"/>
        </a:p>
        <a:p>
          <a:pPr lvl="0" algn="ctr" defTabSz="2311400">
            <a:lnSpc>
              <a:spcPct val="90000"/>
            </a:lnSpc>
            <a:spcBef>
              <a:spcPct val="0"/>
            </a:spcBef>
            <a:spcAft>
              <a:spcPct val="35000"/>
            </a:spcAft>
          </a:pPr>
          <a:r>
            <a:rPr lang="en-US" sz="4800" kern="1200" dirty="0" smtClean="0"/>
            <a:t>Nursing Copy</a:t>
          </a:r>
          <a:endParaRPr lang="en-US" sz="4800" kern="1200" dirty="0"/>
        </a:p>
      </dsp:txBody>
      <dsp:txXfrm>
        <a:off x="2494588" y="1554480"/>
        <a:ext cx="2461393" cy="3264408"/>
      </dsp:txXfrm>
    </dsp:sp>
    <dsp:sp modelId="{4E5F8201-A9D7-4EBA-A977-676E447F0B1C}">
      <dsp:nvSpPr>
        <dsp:cNvPr id="0" name=""/>
        <dsp:cNvSpPr/>
      </dsp:nvSpPr>
      <dsp:spPr>
        <a:xfrm>
          <a:off x="4926396" y="1554480"/>
          <a:ext cx="2461393" cy="3264408"/>
        </a:xfrm>
        <a:prstGeom prst="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smtClean="0"/>
        </a:p>
        <a:p>
          <a:pPr lvl="0" algn="ctr" defTabSz="2889250">
            <a:lnSpc>
              <a:spcPct val="90000"/>
            </a:lnSpc>
            <a:spcBef>
              <a:spcPct val="0"/>
            </a:spcBef>
            <a:spcAft>
              <a:spcPct val="35000"/>
            </a:spcAft>
          </a:pPr>
          <a:r>
            <a:rPr lang="en-US" sz="4800" kern="1200" dirty="0" smtClean="0"/>
            <a:t>Both</a:t>
          </a:r>
          <a:endParaRPr lang="en-US" sz="4800" kern="1200" dirty="0"/>
        </a:p>
      </dsp:txBody>
      <dsp:txXfrm>
        <a:off x="4926396" y="1554480"/>
        <a:ext cx="2461393" cy="3264408"/>
      </dsp:txXfrm>
    </dsp:sp>
    <dsp:sp modelId="{F7A66125-ACEA-4C2D-97DC-55FBBC425A7F}">
      <dsp:nvSpPr>
        <dsp:cNvPr id="0" name=""/>
        <dsp:cNvSpPr/>
      </dsp:nvSpPr>
      <dsp:spPr>
        <a:xfrm>
          <a:off x="0" y="4818888"/>
          <a:ext cx="7391400" cy="362712"/>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Green Sheet - Print</a:t>
          </a:r>
          <a:endParaRPr lang="en-US" sz="6500" kern="1200" dirty="0"/>
        </a:p>
      </dsp:txBody>
      <dsp:txXfrm>
        <a:off x="0" y="0"/>
        <a:ext cx="7391400" cy="1554480"/>
      </dsp:txXfrm>
    </dsp:sp>
    <dsp:sp modelId="{5411730A-C8CC-4D0C-B45A-6691BA8FE3FB}">
      <dsp:nvSpPr>
        <dsp:cNvPr id="0" name=""/>
        <dsp:cNvSpPr/>
      </dsp:nvSpPr>
      <dsp:spPr>
        <a:xfrm>
          <a:off x="3609" y="1554480"/>
          <a:ext cx="2461393" cy="3264408"/>
        </a:xfrm>
        <a:prstGeom prst="rect">
          <a:avLst/>
        </a:prstGeom>
        <a:solidFill>
          <a:srgbClr val="6B883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4400" kern="1200" dirty="0" smtClean="0"/>
            <a:t>NAOU(s)</a:t>
          </a:r>
          <a:endParaRPr lang="en-US" sz="4400" kern="1200" dirty="0"/>
        </a:p>
      </dsp:txBody>
      <dsp:txXfrm>
        <a:off x="3609" y="1554480"/>
        <a:ext cx="2461393" cy="3264408"/>
      </dsp:txXfrm>
    </dsp:sp>
    <dsp:sp modelId="{87003D97-A206-4167-8400-3682764C1573}">
      <dsp:nvSpPr>
        <dsp:cNvPr id="0" name=""/>
        <dsp:cNvSpPr/>
      </dsp:nvSpPr>
      <dsp:spPr>
        <a:xfrm>
          <a:off x="2494588" y="1554480"/>
          <a:ext cx="2461393"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en-US" sz="5200" kern="1200" dirty="0" smtClean="0"/>
        </a:p>
        <a:p>
          <a:pPr lvl="0" algn="ctr" defTabSz="2311400">
            <a:lnSpc>
              <a:spcPct val="90000"/>
            </a:lnSpc>
            <a:spcBef>
              <a:spcPct val="0"/>
            </a:spcBef>
            <a:spcAft>
              <a:spcPct val="35000"/>
            </a:spcAft>
          </a:pPr>
          <a:r>
            <a:rPr lang="en-US" sz="3200" kern="1200" dirty="0" smtClean="0"/>
            <a:t>Range of Green Sheet Numbers</a:t>
          </a:r>
          <a:endParaRPr lang="en-US" sz="3200" kern="1200" dirty="0"/>
        </a:p>
      </dsp:txBody>
      <dsp:txXfrm>
        <a:off x="2494588" y="1554480"/>
        <a:ext cx="2461393" cy="3264408"/>
      </dsp:txXfrm>
    </dsp:sp>
    <dsp:sp modelId="{4E5F8201-A9D7-4EBA-A977-676E447F0B1C}">
      <dsp:nvSpPr>
        <dsp:cNvPr id="0" name=""/>
        <dsp:cNvSpPr/>
      </dsp:nvSpPr>
      <dsp:spPr>
        <a:xfrm>
          <a:off x="4926396" y="1554480"/>
          <a:ext cx="2461393" cy="3264408"/>
        </a:xfrm>
        <a:prstGeom prst="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smtClean="0"/>
        </a:p>
        <a:p>
          <a:pPr lvl="0" algn="ctr" defTabSz="2889250">
            <a:lnSpc>
              <a:spcPct val="90000"/>
            </a:lnSpc>
            <a:spcBef>
              <a:spcPct val="0"/>
            </a:spcBef>
            <a:spcAft>
              <a:spcPct val="35000"/>
            </a:spcAft>
          </a:pPr>
          <a:r>
            <a:rPr lang="en-US" sz="4000" kern="1200" dirty="0" smtClean="0"/>
            <a:t>All Green Sheets</a:t>
          </a:r>
          <a:endParaRPr lang="en-US" sz="4000" kern="1200" dirty="0"/>
        </a:p>
      </dsp:txBody>
      <dsp:txXfrm>
        <a:off x="4926396" y="1554480"/>
        <a:ext cx="2461393" cy="3264408"/>
      </dsp:txXfrm>
    </dsp:sp>
    <dsp:sp modelId="{F7A66125-ACEA-4C2D-97DC-55FBBC425A7F}">
      <dsp:nvSpPr>
        <dsp:cNvPr id="0" name=""/>
        <dsp:cNvSpPr/>
      </dsp:nvSpPr>
      <dsp:spPr>
        <a:xfrm>
          <a:off x="0" y="4818888"/>
          <a:ext cx="7391400" cy="362712"/>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Green Sheet - Print</a:t>
          </a:r>
          <a:endParaRPr lang="en-US" sz="6500" kern="1200" dirty="0"/>
        </a:p>
      </dsp:txBody>
      <dsp:txXfrm>
        <a:off x="0" y="0"/>
        <a:ext cx="7391400" cy="1554480"/>
      </dsp:txXfrm>
    </dsp:sp>
    <dsp:sp modelId="{5411730A-C8CC-4D0C-B45A-6691BA8FE3FB}">
      <dsp:nvSpPr>
        <dsp:cNvPr id="0" name=""/>
        <dsp:cNvSpPr/>
      </dsp:nvSpPr>
      <dsp:spPr>
        <a:xfrm>
          <a:off x="3609" y="1554480"/>
          <a:ext cx="2461393" cy="3264408"/>
        </a:xfrm>
        <a:prstGeom prst="rect">
          <a:avLst/>
        </a:prstGeom>
        <a:solidFill>
          <a:srgbClr val="6B883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4400" kern="1200" dirty="0" smtClean="0"/>
            <a:t>NAOU(s)</a:t>
          </a:r>
          <a:endParaRPr lang="en-US" sz="4400" kern="1200" dirty="0"/>
        </a:p>
      </dsp:txBody>
      <dsp:txXfrm>
        <a:off x="3609" y="1554480"/>
        <a:ext cx="2461393" cy="3264408"/>
      </dsp:txXfrm>
    </dsp:sp>
    <dsp:sp modelId="{87003D97-A206-4167-8400-3682764C1573}">
      <dsp:nvSpPr>
        <dsp:cNvPr id="0" name=""/>
        <dsp:cNvSpPr/>
      </dsp:nvSpPr>
      <dsp:spPr>
        <a:xfrm>
          <a:off x="2494588" y="1554480"/>
          <a:ext cx="2461393"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en-US" sz="5200" kern="1200" dirty="0" smtClean="0"/>
        </a:p>
        <a:p>
          <a:pPr lvl="0" algn="ctr" defTabSz="2311400">
            <a:lnSpc>
              <a:spcPct val="90000"/>
            </a:lnSpc>
            <a:spcBef>
              <a:spcPct val="0"/>
            </a:spcBef>
            <a:spcAft>
              <a:spcPct val="35000"/>
            </a:spcAft>
          </a:pPr>
          <a:r>
            <a:rPr lang="en-US" sz="3200" kern="1200" dirty="0" smtClean="0"/>
            <a:t>Range of Green Sheet Numbers</a:t>
          </a:r>
          <a:endParaRPr lang="en-US" sz="3200" kern="1200" dirty="0"/>
        </a:p>
      </dsp:txBody>
      <dsp:txXfrm>
        <a:off x="2494588" y="1554480"/>
        <a:ext cx="2461393" cy="3264408"/>
      </dsp:txXfrm>
    </dsp:sp>
    <dsp:sp modelId="{4E5F8201-A9D7-4EBA-A977-676E447F0B1C}">
      <dsp:nvSpPr>
        <dsp:cNvPr id="0" name=""/>
        <dsp:cNvSpPr/>
      </dsp:nvSpPr>
      <dsp:spPr>
        <a:xfrm>
          <a:off x="4926396" y="1554480"/>
          <a:ext cx="2461393" cy="3264408"/>
        </a:xfrm>
        <a:prstGeom prst="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smtClean="0"/>
        </a:p>
        <a:p>
          <a:pPr lvl="0" algn="ctr" defTabSz="2889250">
            <a:lnSpc>
              <a:spcPct val="90000"/>
            </a:lnSpc>
            <a:spcBef>
              <a:spcPct val="0"/>
            </a:spcBef>
            <a:spcAft>
              <a:spcPct val="35000"/>
            </a:spcAft>
          </a:pPr>
          <a:r>
            <a:rPr lang="en-US" sz="4000" kern="1200" dirty="0" smtClean="0"/>
            <a:t>All Green Sheets</a:t>
          </a:r>
          <a:endParaRPr lang="en-US" sz="4000" kern="1200" dirty="0"/>
        </a:p>
      </dsp:txBody>
      <dsp:txXfrm>
        <a:off x="4926396" y="1554480"/>
        <a:ext cx="2461393" cy="3264408"/>
      </dsp:txXfrm>
    </dsp:sp>
    <dsp:sp modelId="{F7A66125-ACEA-4C2D-97DC-55FBBC425A7F}">
      <dsp:nvSpPr>
        <dsp:cNvPr id="0" name=""/>
        <dsp:cNvSpPr/>
      </dsp:nvSpPr>
      <dsp:spPr>
        <a:xfrm>
          <a:off x="0" y="4818888"/>
          <a:ext cx="7391400" cy="362712"/>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Green Sheet - Print</a:t>
          </a:r>
          <a:endParaRPr lang="en-US" sz="6500" kern="1200" dirty="0"/>
        </a:p>
      </dsp:txBody>
      <dsp:txXfrm>
        <a:off x="0" y="0"/>
        <a:ext cx="7391400" cy="1554480"/>
      </dsp:txXfrm>
    </dsp:sp>
    <dsp:sp modelId="{5411730A-C8CC-4D0C-B45A-6691BA8FE3FB}">
      <dsp:nvSpPr>
        <dsp:cNvPr id="0" name=""/>
        <dsp:cNvSpPr/>
      </dsp:nvSpPr>
      <dsp:spPr>
        <a:xfrm>
          <a:off x="3609" y="1554480"/>
          <a:ext cx="2461393" cy="3264408"/>
        </a:xfrm>
        <a:prstGeom prst="rect">
          <a:avLst/>
        </a:prstGeom>
        <a:solidFill>
          <a:srgbClr val="6B883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4400" kern="1200" dirty="0" smtClean="0"/>
            <a:t>NAOU(s)</a:t>
          </a:r>
          <a:endParaRPr lang="en-US" sz="4400" kern="1200" dirty="0"/>
        </a:p>
      </dsp:txBody>
      <dsp:txXfrm>
        <a:off x="3609" y="1554480"/>
        <a:ext cx="2461393" cy="3264408"/>
      </dsp:txXfrm>
    </dsp:sp>
    <dsp:sp modelId="{87003D97-A206-4167-8400-3682764C1573}">
      <dsp:nvSpPr>
        <dsp:cNvPr id="0" name=""/>
        <dsp:cNvSpPr/>
      </dsp:nvSpPr>
      <dsp:spPr>
        <a:xfrm>
          <a:off x="2494588" y="1554480"/>
          <a:ext cx="2461393"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en-US" sz="5200" kern="1200" dirty="0" smtClean="0"/>
        </a:p>
        <a:p>
          <a:pPr lvl="0" algn="ctr" defTabSz="2311400">
            <a:lnSpc>
              <a:spcPct val="90000"/>
            </a:lnSpc>
            <a:spcBef>
              <a:spcPct val="0"/>
            </a:spcBef>
            <a:spcAft>
              <a:spcPct val="35000"/>
            </a:spcAft>
          </a:pPr>
          <a:r>
            <a:rPr lang="en-US" sz="3200" kern="1200" dirty="0" smtClean="0"/>
            <a:t>Range of Green Sheet Numbers</a:t>
          </a:r>
          <a:endParaRPr lang="en-US" sz="3200" kern="1200" dirty="0"/>
        </a:p>
      </dsp:txBody>
      <dsp:txXfrm>
        <a:off x="2494588" y="1554480"/>
        <a:ext cx="2461393" cy="3264408"/>
      </dsp:txXfrm>
    </dsp:sp>
    <dsp:sp modelId="{4E5F8201-A9D7-4EBA-A977-676E447F0B1C}">
      <dsp:nvSpPr>
        <dsp:cNvPr id="0" name=""/>
        <dsp:cNvSpPr/>
      </dsp:nvSpPr>
      <dsp:spPr>
        <a:xfrm>
          <a:off x="4926396" y="1554480"/>
          <a:ext cx="2461393" cy="3264408"/>
        </a:xfrm>
        <a:prstGeom prst="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smtClean="0"/>
        </a:p>
        <a:p>
          <a:pPr lvl="0" algn="ctr" defTabSz="2889250">
            <a:lnSpc>
              <a:spcPct val="90000"/>
            </a:lnSpc>
            <a:spcBef>
              <a:spcPct val="0"/>
            </a:spcBef>
            <a:spcAft>
              <a:spcPct val="35000"/>
            </a:spcAft>
          </a:pPr>
          <a:r>
            <a:rPr lang="en-US" sz="4000" kern="1200" dirty="0" smtClean="0"/>
            <a:t>All Green Sheets</a:t>
          </a:r>
          <a:endParaRPr lang="en-US" sz="4000" kern="1200" dirty="0"/>
        </a:p>
      </dsp:txBody>
      <dsp:txXfrm>
        <a:off x="4926396" y="1554480"/>
        <a:ext cx="2461393" cy="3264408"/>
      </dsp:txXfrm>
    </dsp:sp>
    <dsp:sp modelId="{F7A66125-ACEA-4C2D-97DC-55FBBC425A7F}">
      <dsp:nvSpPr>
        <dsp:cNvPr id="0" name=""/>
        <dsp:cNvSpPr/>
      </dsp:nvSpPr>
      <dsp:spPr>
        <a:xfrm>
          <a:off x="0" y="4818888"/>
          <a:ext cx="7391400" cy="362712"/>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Green Sheet - Print</a:t>
          </a:r>
          <a:endParaRPr lang="en-US" sz="6500" kern="1200" dirty="0"/>
        </a:p>
      </dsp:txBody>
      <dsp:txXfrm>
        <a:off x="0" y="0"/>
        <a:ext cx="7391400" cy="1554480"/>
      </dsp:txXfrm>
    </dsp:sp>
    <dsp:sp modelId="{5411730A-C8CC-4D0C-B45A-6691BA8FE3FB}">
      <dsp:nvSpPr>
        <dsp:cNvPr id="0" name=""/>
        <dsp:cNvSpPr/>
      </dsp:nvSpPr>
      <dsp:spPr>
        <a:xfrm>
          <a:off x="3609" y="1554480"/>
          <a:ext cx="2461393" cy="3264408"/>
        </a:xfrm>
        <a:prstGeom prst="rect">
          <a:avLst/>
        </a:prstGeom>
        <a:solidFill>
          <a:srgbClr val="6B883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4400" kern="1200" dirty="0" smtClean="0"/>
            <a:t>NAOU(s)</a:t>
          </a:r>
          <a:endParaRPr lang="en-US" sz="4400" kern="1200" dirty="0"/>
        </a:p>
      </dsp:txBody>
      <dsp:txXfrm>
        <a:off x="3609" y="1554480"/>
        <a:ext cx="2461393" cy="3264408"/>
      </dsp:txXfrm>
    </dsp:sp>
    <dsp:sp modelId="{87003D97-A206-4167-8400-3682764C1573}">
      <dsp:nvSpPr>
        <dsp:cNvPr id="0" name=""/>
        <dsp:cNvSpPr/>
      </dsp:nvSpPr>
      <dsp:spPr>
        <a:xfrm>
          <a:off x="2494588" y="1554480"/>
          <a:ext cx="2461393"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endParaRPr lang="en-US" sz="5200" kern="1200" dirty="0" smtClean="0"/>
        </a:p>
        <a:p>
          <a:pPr lvl="0" algn="ctr" defTabSz="2311400">
            <a:lnSpc>
              <a:spcPct val="90000"/>
            </a:lnSpc>
            <a:spcBef>
              <a:spcPct val="0"/>
            </a:spcBef>
            <a:spcAft>
              <a:spcPct val="35000"/>
            </a:spcAft>
          </a:pPr>
          <a:r>
            <a:rPr lang="en-US" sz="3200" kern="1200" dirty="0" smtClean="0"/>
            <a:t>Range of Green Sheet Numbers</a:t>
          </a:r>
          <a:endParaRPr lang="en-US" sz="3200" kern="1200" dirty="0"/>
        </a:p>
      </dsp:txBody>
      <dsp:txXfrm>
        <a:off x="2494588" y="1554480"/>
        <a:ext cx="2461393" cy="3264408"/>
      </dsp:txXfrm>
    </dsp:sp>
    <dsp:sp modelId="{4E5F8201-A9D7-4EBA-A977-676E447F0B1C}">
      <dsp:nvSpPr>
        <dsp:cNvPr id="0" name=""/>
        <dsp:cNvSpPr/>
      </dsp:nvSpPr>
      <dsp:spPr>
        <a:xfrm>
          <a:off x="4926396" y="1554480"/>
          <a:ext cx="2461393" cy="3264408"/>
        </a:xfrm>
        <a:prstGeom prst="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endParaRPr lang="en-US" sz="6500" kern="1200" dirty="0" smtClean="0"/>
        </a:p>
        <a:p>
          <a:pPr lvl="0" algn="ctr" defTabSz="2889250">
            <a:lnSpc>
              <a:spcPct val="90000"/>
            </a:lnSpc>
            <a:spcBef>
              <a:spcPct val="0"/>
            </a:spcBef>
            <a:spcAft>
              <a:spcPct val="35000"/>
            </a:spcAft>
          </a:pPr>
          <a:r>
            <a:rPr lang="en-US" sz="4000" kern="1200" dirty="0" smtClean="0"/>
            <a:t>All Green Sheets</a:t>
          </a:r>
          <a:endParaRPr lang="en-US" sz="4000" kern="1200" dirty="0"/>
        </a:p>
      </dsp:txBody>
      <dsp:txXfrm>
        <a:off x="4926396" y="1554480"/>
        <a:ext cx="2461393" cy="3264408"/>
      </dsp:txXfrm>
    </dsp:sp>
    <dsp:sp modelId="{F7A66125-ACEA-4C2D-97DC-55FBBC425A7F}">
      <dsp:nvSpPr>
        <dsp:cNvPr id="0" name=""/>
        <dsp:cNvSpPr/>
      </dsp:nvSpPr>
      <dsp:spPr>
        <a:xfrm>
          <a:off x="0" y="4818888"/>
          <a:ext cx="7391400" cy="362712"/>
        </a:xfrm>
        <a:prstGeom prst="rect">
          <a:avLst/>
        </a:prstGeom>
        <a:solidFill>
          <a:schemeClr val="accent4"/>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Reprint Dispensing/Receiving Report            (VA FORM 10-2321)</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Reports (VA FORM 10-2638)</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Dispensing Worksheet Reprint</a:t>
          </a:r>
          <a:endParaRPr lang="en-US" sz="2800" kern="1200" dirty="0"/>
        </a:p>
      </dsp:txBody>
      <dsp:txXfrm>
        <a:off x="440912" y="2863452"/>
        <a:ext cx="7064586" cy="82577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Reprint Dispensing/Receiving Report            (VA FORM 10-2321)</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Reports (VA FORM 10-2638)</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Dispensing Worksheet Reprint</a:t>
          </a:r>
          <a:endParaRPr lang="en-US" sz="2800" kern="1200" dirty="0"/>
        </a:p>
      </dsp:txBody>
      <dsp:txXfrm>
        <a:off x="440912" y="2863452"/>
        <a:ext cx="7064586" cy="82577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Reprint Dispensing/Receiving Report            (VA FORM 10-2321)</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Reports (VA FORM 10-2638)</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Dispensing Worksheet Reprint</a:t>
          </a:r>
          <a:endParaRPr lang="en-US" sz="2800" kern="1200" dirty="0"/>
        </a:p>
      </dsp:txBody>
      <dsp:txXfrm>
        <a:off x="440912" y="2863452"/>
        <a:ext cx="7064586" cy="82577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Reprint Dispensing/Receiving Report            (VA FORM 10-2321)</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Reports (VA FORM 10-2638)</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Dispensing Worksheet Reprint</a:t>
          </a:r>
          <a:endParaRPr lang="en-US" sz="2800" kern="1200" dirty="0"/>
        </a:p>
      </dsp:txBody>
      <dsp:txXfrm>
        <a:off x="440912" y="2863452"/>
        <a:ext cx="7064586" cy="825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CF9DA-EEC1-416E-8506-77B69666F370}">
      <dsp:nvSpPr>
        <dsp:cNvPr id="0" name=""/>
        <dsp:cNvSpPr/>
      </dsp:nvSpPr>
      <dsp:spPr>
        <a:xfrm>
          <a:off x="609596" y="0"/>
          <a:ext cx="6800850" cy="5943600"/>
        </a:xfrm>
        <a:prstGeom prst="rightArrow">
          <a:avLst/>
        </a:prstGeom>
        <a:solidFill>
          <a:schemeClr val="accent4">
            <a:tint val="4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1">
          <a:scrgbClr r="0" g="0" b="0"/>
        </a:lnRef>
        <a:fillRef idx="1">
          <a:scrgbClr r="0" g="0" b="0"/>
        </a:fillRef>
        <a:effectRef idx="0">
          <a:scrgbClr r="0" g="0" b="0"/>
        </a:effectRef>
        <a:fontRef idx="minor"/>
      </dsp:style>
    </dsp:sp>
    <dsp:sp modelId="{BDABDF13-B7A4-49AE-92D1-F3B2C4C2B4B9}">
      <dsp:nvSpPr>
        <dsp:cNvPr id="0" name=""/>
        <dsp:cNvSpPr/>
      </dsp:nvSpPr>
      <dsp:spPr>
        <a:xfrm>
          <a:off x="802541" y="1783079"/>
          <a:ext cx="3100387" cy="237744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Controlled Substances Menu</a:t>
          </a:r>
          <a:endParaRPr lang="en-US" sz="4300" kern="1200" dirty="0"/>
        </a:p>
      </dsp:txBody>
      <dsp:txXfrm>
        <a:off x="918598" y="1899136"/>
        <a:ext cx="2868273" cy="2145326"/>
      </dsp:txXfrm>
    </dsp:sp>
    <dsp:sp modelId="{44185872-F89F-4242-8AC7-24AF88B26AA5}">
      <dsp:nvSpPr>
        <dsp:cNvPr id="0" name=""/>
        <dsp:cNvSpPr/>
      </dsp:nvSpPr>
      <dsp:spPr>
        <a:xfrm>
          <a:off x="4098070" y="1783079"/>
          <a:ext cx="3100387" cy="2377440"/>
        </a:xfrm>
        <a:prstGeom prst="roundRect">
          <a:avLst/>
        </a:prstGeom>
        <a:solidFill>
          <a:srgbClr val="2F82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Master Vault</a:t>
          </a:r>
          <a:endParaRPr lang="en-US" sz="4300" kern="1200" dirty="0"/>
        </a:p>
      </dsp:txBody>
      <dsp:txXfrm>
        <a:off x="4214127" y="1899136"/>
        <a:ext cx="2868273" cy="214532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Reprint Dispensing/Receiving Report            (VA FORM 10-2321)</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Reports (VA FORM 10-2638)</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Dispensing Worksheet Reprint</a:t>
          </a:r>
          <a:endParaRPr lang="en-US" sz="2800" kern="1200" dirty="0"/>
        </a:p>
      </dsp:txBody>
      <dsp:txXfrm>
        <a:off x="440912" y="2863452"/>
        <a:ext cx="7064586" cy="82577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Reprint Dispensing/Receiving Report            (VA FORM 10-2321)</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Reports (VA FORM 10-2638)</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3571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Dispensing Worksheet Reprint</a:t>
          </a:r>
          <a:endParaRPr lang="en-US" sz="2800" kern="1200" dirty="0"/>
        </a:p>
      </dsp:txBody>
      <dsp:txXfrm>
        <a:off x="440912" y="2863452"/>
        <a:ext cx="7064586" cy="82577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252699"/>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5853" y="31299"/>
          <a:ext cx="7526733"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NOT SIGNED BY NURSE</a:t>
          </a:r>
          <a:endParaRPr lang="en-US" sz="2800" kern="1200" dirty="0"/>
        </a:p>
      </dsp:txBody>
      <dsp:txXfrm>
        <a:off x="417469" y="52915"/>
        <a:ext cx="7483501" cy="399568"/>
      </dsp:txXfrm>
    </dsp:sp>
    <dsp:sp modelId="{2ED57191-128E-4DB9-AC53-8E8A40DDB7CF}">
      <dsp:nvSpPr>
        <dsp:cNvPr id="0" name=""/>
        <dsp:cNvSpPr/>
      </dsp:nvSpPr>
      <dsp:spPr>
        <a:xfrm>
          <a:off x="0" y="9331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3531" y="711699"/>
          <a:ext cx="7529419"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MATH ERROR</a:t>
          </a:r>
          <a:endParaRPr lang="en-US" sz="2800" kern="1200" dirty="0"/>
        </a:p>
      </dsp:txBody>
      <dsp:txXfrm>
        <a:off x="415147" y="733315"/>
        <a:ext cx="7486187" cy="399568"/>
      </dsp:txXfrm>
    </dsp:sp>
    <dsp:sp modelId="{CFB098A1-D707-4A83-9D5A-CEFD7D575690}">
      <dsp:nvSpPr>
        <dsp:cNvPr id="0" name=""/>
        <dsp:cNvSpPr/>
      </dsp:nvSpPr>
      <dsp:spPr>
        <a:xfrm>
          <a:off x="0" y="16135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1983" y="1392100"/>
          <a:ext cx="7529384"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 DISCREPANCY</a:t>
          </a:r>
          <a:endParaRPr lang="en-US" sz="2800" kern="1200" dirty="0"/>
        </a:p>
      </dsp:txBody>
      <dsp:txXfrm>
        <a:off x="413599" y="1413716"/>
        <a:ext cx="7486152" cy="399568"/>
      </dsp:txXfrm>
    </dsp:sp>
    <dsp:sp modelId="{96679B08-136F-4DC1-AE35-92D3347E9F1B}">
      <dsp:nvSpPr>
        <dsp:cNvPr id="0" name=""/>
        <dsp:cNvSpPr/>
      </dsp:nvSpPr>
      <dsp:spPr>
        <a:xfrm>
          <a:off x="0" y="22939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8E94F0-2AEC-4023-A4F3-C357ECB23105}">
      <dsp:nvSpPr>
        <dsp:cNvPr id="0" name=""/>
        <dsp:cNvSpPr/>
      </dsp:nvSpPr>
      <dsp:spPr>
        <a:xfrm>
          <a:off x="395079" y="2072500"/>
          <a:ext cx="7528722"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OTHER- REFERRED TO PHARMACY SUPERVISOR</a:t>
          </a:r>
          <a:endParaRPr lang="en-US" sz="2800" kern="1200" dirty="0"/>
        </a:p>
      </dsp:txBody>
      <dsp:txXfrm>
        <a:off x="416695" y="2094116"/>
        <a:ext cx="7485490" cy="399568"/>
      </dsp:txXfrm>
    </dsp:sp>
    <dsp:sp modelId="{C91A584B-1FEC-4BA0-8981-55904386E3E2}">
      <dsp:nvSpPr>
        <dsp:cNvPr id="0" name=""/>
        <dsp:cNvSpPr/>
      </dsp:nvSpPr>
      <dsp:spPr>
        <a:xfrm>
          <a:off x="0" y="29743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21329-2796-4575-943D-73A6563014A6}">
      <dsp:nvSpPr>
        <dsp:cNvPr id="0" name=""/>
        <dsp:cNvSpPr/>
      </dsp:nvSpPr>
      <dsp:spPr>
        <a:xfrm>
          <a:off x="392370" y="2752900"/>
          <a:ext cx="7526874"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RETURNED TO STOCK</a:t>
          </a:r>
          <a:endParaRPr lang="en-US" sz="2800" kern="1200" dirty="0"/>
        </a:p>
      </dsp:txBody>
      <dsp:txXfrm>
        <a:off x="413986" y="2774516"/>
        <a:ext cx="7483642" cy="399568"/>
      </dsp:txXfrm>
    </dsp:sp>
    <dsp:sp modelId="{11378778-DF64-43A7-B32E-92C5CD518D22}">
      <dsp:nvSpPr>
        <dsp:cNvPr id="0" name=""/>
        <dsp:cNvSpPr/>
      </dsp:nvSpPr>
      <dsp:spPr>
        <a:xfrm>
          <a:off x="0" y="36547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E0A85-E19C-4F19-ACD5-F6E1898EEDC4}">
      <dsp:nvSpPr>
        <dsp:cNvPr id="0" name=""/>
        <dsp:cNvSpPr/>
      </dsp:nvSpPr>
      <dsp:spPr>
        <a:xfrm>
          <a:off x="385405" y="3433300"/>
          <a:ext cx="7533008"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TURN IN FOR DESTRUCTION</a:t>
          </a:r>
          <a:endParaRPr lang="en-US" sz="2800" kern="1200" dirty="0"/>
        </a:p>
      </dsp:txBody>
      <dsp:txXfrm>
        <a:off x="407021" y="3454916"/>
        <a:ext cx="7489776" cy="39956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252699"/>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5853" y="31299"/>
          <a:ext cx="7526733"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NOT SIGNED BY NURSE</a:t>
          </a:r>
          <a:endParaRPr lang="en-US" sz="2800" kern="1200" dirty="0"/>
        </a:p>
      </dsp:txBody>
      <dsp:txXfrm>
        <a:off x="417469" y="52915"/>
        <a:ext cx="7483501" cy="399568"/>
      </dsp:txXfrm>
    </dsp:sp>
    <dsp:sp modelId="{2ED57191-128E-4DB9-AC53-8E8A40DDB7CF}">
      <dsp:nvSpPr>
        <dsp:cNvPr id="0" name=""/>
        <dsp:cNvSpPr/>
      </dsp:nvSpPr>
      <dsp:spPr>
        <a:xfrm>
          <a:off x="0" y="9331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3531" y="711699"/>
          <a:ext cx="7529419"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MATH ERROR</a:t>
          </a:r>
          <a:endParaRPr lang="en-US" sz="2800" kern="1200" dirty="0"/>
        </a:p>
      </dsp:txBody>
      <dsp:txXfrm>
        <a:off x="415147" y="733315"/>
        <a:ext cx="7486187" cy="399568"/>
      </dsp:txXfrm>
    </dsp:sp>
    <dsp:sp modelId="{CFB098A1-D707-4A83-9D5A-CEFD7D575690}">
      <dsp:nvSpPr>
        <dsp:cNvPr id="0" name=""/>
        <dsp:cNvSpPr/>
      </dsp:nvSpPr>
      <dsp:spPr>
        <a:xfrm>
          <a:off x="0" y="16135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1983" y="1392100"/>
          <a:ext cx="7529384"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 DISCREPANCY</a:t>
          </a:r>
          <a:endParaRPr lang="en-US" sz="2800" kern="1200" dirty="0"/>
        </a:p>
      </dsp:txBody>
      <dsp:txXfrm>
        <a:off x="413599" y="1413716"/>
        <a:ext cx="7486152" cy="399568"/>
      </dsp:txXfrm>
    </dsp:sp>
    <dsp:sp modelId="{96679B08-136F-4DC1-AE35-92D3347E9F1B}">
      <dsp:nvSpPr>
        <dsp:cNvPr id="0" name=""/>
        <dsp:cNvSpPr/>
      </dsp:nvSpPr>
      <dsp:spPr>
        <a:xfrm>
          <a:off x="0" y="22939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8E94F0-2AEC-4023-A4F3-C357ECB23105}">
      <dsp:nvSpPr>
        <dsp:cNvPr id="0" name=""/>
        <dsp:cNvSpPr/>
      </dsp:nvSpPr>
      <dsp:spPr>
        <a:xfrm>
          <a:off x="395079" y="2072500"/>
          <a:ext cx="7528722"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OTHER- REFERRED TO PHARMACY SUPERVISOR</a:t>
          </a:r>
          <a:endParaRPr lang="en-US" sz="2800" kern="1200" dirty="0"/>
        </a:p>
      </dsp:txBody>
      <dsp:txXfrm>
        <a:off x="416695" y="2094116"/>
        <a:ext cx="7485490" cy="399568"/>
      </dsp:txXfrm>
    </dsp:sp>
    <dsp:sp modelId="{C91A584B-1FEC-4BA0-8981-55904386E3E2}">
      <dsp:nvSpPr>
        <dsp:cNvPr id="0" name=""/>
        <dsp:cNvSpPr/>
      </dsp:nvSpPr>
      <dsp:spPr>
        <a:xfrm>
          <a:off x="0" y="29743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21329-2796-4575-943D-73A6563014A6}">
      <dsp:nvSpPr>
        <dsp:cNvPr id="0" name=""/>
        <dsp:cNvSpPr/>
      </dsp:nvSpPr>
      <dsp:spPr>
        <a:xfrm>
          <a:off x="392370" y="2752900"/>
          <a:ext cx="7526874"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RETURNED TO STOCK</a:t>
          </a:r>
          <a:endParaRPr lang="en-US" sz="2800" kern="1200" dirty="0"/>
        </a:p>
      </dsp:txBody>
      <dsp:txXfrm>
        <a:off x="413986" y="2774516"/>
        <a:ext cx="7483642" cy="399568"/>
      </dsp:txXfrm>
    </dsp:sp>
    <dsp:sp modelId="{11378778-DF64-43A7-B32E-92C5CD518D22}">
      <dsp:nvSpPr>
        <dsp:cNvPr id="0" name=""/>
        <dsp:cNvSpPr/>
      </dsp:nvSpPr>
      <dsp:spPr>
        <a:xfrm>
          <a:off x="0" y="36547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E0A85-E19C-4F19-ACD5-F6E1898EEDC4}">
      <dsp:nvSpPr>
        <dsp:cNvPr id="0" name=""/>
        <dsp:cNvSpPr/>
      </dsp:nvSpPr>
      <dsp:spPr>
        <a:xfrm>
          <a:off x="385405" y="3433300"/>
          <a:ext cx="7533008"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TURN IN FOR DESTRUCTION</a:t>
          </a:r>
          <a:endParaRPr lang="en-US" sz="2800" kern="1200" dirty="0"/>
        </a:p>
      </dsp:txBody>
      <dsp:txXfrm>
        <a:off x="407021" y="3454916"/>
        <a:ext cx="7489776" cy="39956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252699"/>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5853" y="31299"/>
          <a:ext cx="7526733"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NOT SIGNED BY NURSE</a:t>
          </a:r>
          <a:endParaRPr lang="en-US" sz="2800" kern="1200" dirty="0"/>
        </a:p>
      </dsp:txBody>
      <dsp:txXfrm>
        <a:off x="417469" y="52915"/>
        <a:ext cx="7483501" cy="399568"/>
      </dsp:txXfrm>
    </dsp:sp>
    <dsp:sp modelId="{2ED57191-128E-4DB9-AC53-8E8A40DDB7CF}">
      <dsp:nvSpPr>
        <dsp:cNvPr id="0" name=""/>
        <dsp:cNvSpPr/>
      </dsp:nvSpPr>
      <dsp:spPr>
        <a:xfrm>
          <a:off x="0" y="9331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3531" y="711699"/>
          <a:ext cx="7529419"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MATH ERROR</a:t>
          </a:r>
          <a:endParaRPr lang="en-US" sz="2800" kern="1200" dirty="0"/>
        </a:p>
      </dsp:txBody>
      <dsp:txXfrm>
        <a:off x="415147" y="733315"/>
        <a:ext cx="7486187" cy="399568"/>
      </dsp:txXfrm>
    </dsp:sp>
    <dsp:sp modelId="{CFB098A1-D707-4A83-9D5A-CEFD7D575690}">
      <dsp:nvSpPr>
        <dsp:cNvPr id="0" name=""/>
        <dsp:cNvSpPr/>
      </dsp:nvSpPr>
      <dsp:spPr>
        <a:xfrm>
          <a:off x="0" y="16135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1983" y="1392100"/>
          <a:ext cx="7529384"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 DISCREPANCY</a:t>
          </a:r>
          <a:endParaRPr lang="en-US" sz="2800" kern="1200" dirty="0"/>
        </a:p>
      </dsp:txBody>
      <dsp:txXfrm>
        <a:off x="413599" y="1413716"/>
        <a:ext cx="7486152" cy="399568"/>
      </dsp:txXfrm>
    </dsp:sp>
    <dsp:sp modelId="{96679B08-136F-4DC1-AE35-92D3347E9F1B}">
      <dsp:nvSpPr>
        <dsp:cNvPr id="0" name=""/>
        <dsp:cNvSpPr/>
      </dsp:nvSpPr>
      <dsp:spPr>
        <a:xfrm>
          <a:off x="0" y="22939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8E94F0-2AEC-4023-A4F3-C357ECB23105}">
      <dsp:nvSpPr>
        <dsp:cNvPr id="0" name=""/>
        <dsp:cNvSpPr/>
      </dsp:nvSpPr>
      <dsp:spPr>
        <a:xfrm>
          <a:off x="395079" y="2072500"/>
          <a:ext cx="7528722"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OTHER- REFERRED TO PHARMACY SUPERVISOR</a:t>
          </a:r>
          <a:endParaRPr lang="en-US" sz="2800" kern="1200" dirty="0"/>
        </a:p>
      </dsp:txBody>
      <dsp:txXfrm>
        <a:off x="416695" y="2094116"/>
        <a:ext cx="7485490" cy="399568"/>
      </dsp:txXfrm>
    </dsp:sp>
    <dsp:sp modelId="{C91A584B-1FEC-4BA0-8981-55904386E3E2}">
      <dsp:nvSpPr>
        <dsp:cNvPr id="0" name=""/>
        <dsp:cNvSpPr/>
      </dsp:nvSpPr>
      <dsp:spPr>
        <a:xfrm>
          <a:off x="0" y="29743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21329-2796-4575-943D-73A6563014A6}">
      <dsp:nvSpPr>
        <dsp:cNvPr id="0" name=""/>
        <dsp:cNvSpPr/>
      </dsp:nvSpPr>
      <dsp:spPr>
        <a:xfrm>
          <a:off x="392370" y="2752900"/>
          <a:ext cx="7526874"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RETURNED TO STOCK</a:t>
          </a:r>
          <a:endParaRPr lang="en-US" sz="2800" kern="1200" dirty="0"/>
        </a:p>
      </dsp:txBody>
      <dsp:txXfrm>
        <a:off x="413986" y="2774516"/>
        <a:ext cx="7483642" cy="399568"/>
      </dsp:txXfrm>
    </dsp:sp>
    <dsp:sp modelId="{11378778-DF64-43A7-B32E-92C5CD518D22}">
      <dsp:nvSpPr>
        <dsp:cNvPr id="0" name=""/>
        <dsp:cNvSpPr/>
      </dsp:nvSpPr>
      <dsp:spPr>
        <a:xfrm>
          <a:off x="0" y="36547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E0A85-E19C-4F19-ACD5-F6E1898EEDC4}">
      <dsp:nvSpPr>
        <dsp:cNvPr id="0" name=""/>
        <dsp:cNvSpPr/>
      </dsp:nvSpPr>
      <dsp:spPr>
        <a:xfrm>
          <a:off x="385405" y="3433300"/>
          <a:ext cx="7533008"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TURN IN FOR DESTRUCTION</a:t>
          </a:r>
          <a:endParaRPr lang="en-US" sz="2800" kern="1200" dirty="0"/>
        </a:p>
      </dsp:txBody>
      <dsp:txXfrm>
        <a:off x="407021" y="3454916"/>
        <a:ext cx="7489776" cy="39956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252699"/>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5853" y="31299"/>
          <a:ext cx="7526733"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NOT SIGNED BY NURSE</a:t>
          </a:r>
          <a:endParaRPr lang="en-US" sz="2800" kern="1200" dirty="0"/>
        </a:p>
      </dsp:txBody>
      <dsp:txXfrm>
        <a:off x="417469" y="52915"/>
        <a:ext cx="7483501" cy="399568"/>
      </dsp:txXfrm>
    </dsp:sp>
    <dsp:sp modelId="{2ED57191-128E-4DB9-AC53-8E8A40DDB7CF}">
      <dsp:nvSpPr>
        <dsp:cNvPr id="0" name=""/>
        <dsp:cNvSpPr/>
      </dsp:nvSpPr>
      <dsp:spPr>
        <a:xfrm>
          <a:off x="0" y="9331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3531" y="711699"/>
          <a:ext cx="7529419"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MATH ERROR</a:t>
          </a:r>
          <a:endParaRPr lang="en-US" sz="2800" kern="1200" dirty="0"/>
        </a:p>
      </dsp:txBody>
      <dsp:txXfrm>
        <a:off x="415147" y="733315"/>
        <a:ext cx="7486187" cy="399568"/>
      </dsp:txXfrm>
    </dsp:sp>
    <dsp:sp modelId="{CFB098A1-D707-4A83-9D5A-CEFD7D575690}">
      <dsp:nvSpPr>
        <dsp:cNvPr id="0" name=""/>
        <dsp:cNvSpPr/>
      </dsp:nvSpPr>
      <dsp:spPr>
        <a:xfrm>
          <a:off x="0" y="16135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1983" y="1392100"/>
          <a:ext cx="7529384"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 DISCREPANCY</a:t>
          </a:r>
          <a:endParaRPr lang="en-US" sz="2800" kern="1200" dirty="0"/>
        </a:p>
      </dsp:txBody>
      <dsp:txXfrm>
        <a:off x="413599" y="1413716"/>
        <a:ext cx="7486152" cy="399568"/>
      </dsp:txXfrm>
    </dsp:sp>
    <dsp:sp modelId="{96679B08-136F-4DC1-AE35-92D3347E9F1B}">
      <dsp:nvSpPr>
        <dsp:cNvPr id="0" name=""/>
        <dsp:cNvSpPr/>
      </dsp:nvSpPr>
      <dsp:spPr>
        <a:xfrm>
          <a:off x="0" y="22939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8E94F0-2AEC-4023-A4F3-C357ECB23105}">
      <dsp:nvSpPr>
        <dsp:cNvPr id="0" name=""/>
        <dsp:cNvSpPr/>
      </dsp:nvSpPr>
      <dsp:spPr>
        <a:xfrm>
          <a:off x="395079" y="2072500"/>
          <a:ext cx="7528722"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OTHER- REFERRED TO PHARMACY SUPERVISOR</a:t>
          </a:r>
          <a:endParaRPr lang="en-US" sz="2800" kern="1200" dirty="0"/>
        </a:p>
      </dsp:txBody>
      <dsp:txXfrm>
        <a:off x="416695" y="2094116"/>
        <a:ext cx="7485490" cy="399568"/>
      </dsp:txXfrm>
    </dsp:sp>
    <dsp:sp modelId="{C91A584B-1FEC-4BA0-8981-55904386E3E2}">
      <dsp:nvSpPr>
        <dsp:cNvPr id="0" name=""/>
        <dsp:cNvSpPr/>
      </dsp:nvSpPr>
      <dsp:spPr>
        <a:xfrm>
          <a:off x="0" y="29743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21329-2796-4575-943D-73A6563014A6}">
      <dsp:nvSpPr>
        <dsp:cNvPr id="0" name=""/>
        <dsp:cNvSpPr/>
      </dsp:nvSpPr>
      <dsp:spPr>
        <a:xfrm>
          <a:off x="392370" y="2752900"/>
          <a:ext cx="7526874"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RETURNED TO STOCK</a:t>
          </a:r>
          <a:endParaRPr lang="en-US" sz="2800" kern="1200" dirty="0"/>
        </a:p>
      </dsp:txBody>
      <dsp:txXfrm>
        <a:off x="413986" y="2774516"/>
        <a:ext cx="7483642" cy="399568"/>
      </dsp:txXfrm>
    </dsp:sp>
    <dsp:sp modelId="{11378778-DF64-43A7-B32E-92C5CD518D22}">
      <dsp:nvSpPr>
        <dsp:cNvPr id="0" name=""/>
        <dsp:cNvSpPr/>
      </dsp:nvSpPr>
      <dsp:spPr>
        <a:xfrm>
          <a:off x="0" y="36547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E0A85-E19C-4F19-ACD5-F6E1898EEDC4}">
      <dsp:nvSpPr>
        <dsp:cNvPr id="0" name=""/>
        <dsp:cNvSpPr/>
      </dsp:nvSpPr>
      <dsp:spPr>
        <a:xfrm>
          <a:off x="385405" y="3433300"/>
          <a:ext cx="7533008"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TURN IN FOR DESTRUCTION</a:t>
          </a:r>
          <a:endParaRPr lang="en-US" sz="2800" kern="1200" dirty="0"/>
        </a:p>
      </dsp:txBody>
      <dsp:txXfrm>
        <a:off x="407021" y="3454916"/>
        <a:ext cx="7489776" cy="39956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252699"/>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5853" y="31299"/>
          <a:ext cx="7526733"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NOT SIGNED BY NURSE</a:t>
          </a:r>
          <a:endParaRPr lang="en-US" sz="2800" kern="1200" dirty="0"/>
        </a:p>
      </dsp:txBody>
      <dsp:txXfrm>
        <a:off x="417469" y="52915"/>
        <a:ext cx="7483501" cy="399568"/>
      </dsp:txXfrm>
    </dsp:sp>
    <dsp:sp modelId="{2ED57191-128E-4DB9-AC53-8E8A40DDB7CF}">
      <dsp:nvSpPr>
        <dsp:cNvPr id="0" name=""/>
        <dsp:cNvSpPr/>
      </dsp:nvSpPr>
      <dsp:spPr>
        <a:xfrm>
          <a:off x="0" y="9331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3531" y="711699"/>
          <a:ext cx="7529419"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MATH ERROR</a:t>
          </a:r>
          <a:endParaRPr lang="en-US" sz="2800" kern="1200" dirty="0"/>
        </a:p>
      </dsp:txBody>
      <dsp:txXfrm>
        <a:off x="415147" y="733315"/>
        <a:ext cx="7486187" cy="399568"/>
      </dsp:txXfrm>
    </dsp:sp>
    <dsp:sp modelId="{CFB098A1-D707-4A83-9D5A-CEFD7D575690}">
      <dsp:nvSpPr>
        <dsp:cNvPr id="0" name=""/>
        <dsp:cNvSpPr/>
      </dsp:nvSpPr>
      <dsp:spPr>
        <a:xfrm>
          <a:off x="0" y="16135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1983" y="1392100"/>
          <a:ext cx="7529384"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 DISCREPANCY</a:t>
          </a:r>
          <a:endParaRPr lang="en-US" sz="2800" kern="1200" dirty="0"/>
        </a:p>
      </dsp:txBody>
      <dsp:txXfrm>
        <a:off x="413599" y="1413716"/>
        <a:ext cx="7486152" cy="399568"/>
      </dsp:txXfrm>
    </dsp:sp>
    <dsp:sp modelId="{96679B08-136F-4DC1-AE35-92D3347E9F1B}">
      <dsp:nvSpPr>
        <dsp:cNvPr id="0" name=""/>
        <dsp:cNvSpPr/>
      </dsp:nvSpPr>
      <dsp:spPr>
        <a:xfrm>
          <a:off x="0" y="22939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8E94F0-2AEC-4023-A4F3-C357ECB23105}">
      <dsp:nvSpPr>
        <dsp:cNvPr id="0" name=""/>
        <dsp:cNvSpPr/>
      </dsp:nvSpPr>
      <dsp:spPr>
        <a:xfrm>
          <a:off x="395079" y="2072500"/>
          <a:ext cx="7528722"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OTHER- REFERRED TO PHARMACY SUPERVISOR</a:t>
          </a:r>
          <a:endParaRPr lang="en-US" sz="2800" kern="1200" dirty="0"/>
        </a:p>
      </dsp:txBody>
      <dsp:txXfrm>
        <a:off x="416695" y="2094116"/>
        <a:ext cx="7485490" cy="399568"/>
      </dsp:txXfrm>
    </dsp:sp>
    <dsp:sp modelId="{C91A584B-1FEC-4BA0-8981-55904386E3E2}">
      <dsp:nvSpPr>
        <dsp:cNvPr id="0" name=""/>
        <dsp:cNvSpPr/>
      </dsp:nvSpPr>
      <dsp:spPr>
        <a:xfrm>
          <a:off x="0" y="29743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21329-2796-4575-943D-73A6563014A6}">
      <dsp:nvSpPr>
        <dsp:cNvPr id="0" name=""/>
        <dsp:cNvSpPr/>
      </dsp:nvSpPr>
      <dsp:spPr>
        <a:xfrm>
          <a:off x="392370" y="2752900"/>
          <a:ext cx="7526874"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RETURNED TO STOCK</a:t>
          </a:r>
          <a:endParaRPr lang="en-US" sz="2800" kern="1200" dirty="0"/>
        </a:p>
      </dsp:txBody>
      <dsp:txXfrm>
        <a:off x="413986" y="2774516"/>
        <a:ext cx="7483642" cy="399568"/>
      </dsp:txXfrm>
    </dsp:sp>
    <dsp:sp modelId="{11378778-DF64-43A7-B32E-92C5CD518D22}">
      <dsp:nvSpPr>
        <dsp:cNvPr id="0" name=""/>
        <dsp:cNvSpPr/>
      </dsp:nvSpPr>
      <dsp:spPr>
        <a:xfrm>
          <a:off x="0" y="36547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E0A85-E19C-4F19-ACD5-F6E1898EEDC4}">
      <dsp:nvSpPr>
        <dsp:cNvPr id="0" name=""/>
        <dsp:cNvSpPr/>
      </dsp:nvSpPr>
      <dsp:spPr>
        <a:xfrm>
          <a:off x="385405" y="3433300"/>
          <a:ext cx="7533008"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TURN IN FOR DESTRUCTION</a:t>
          </a:r>
          <a:endParaRPr lang="en-US" sz="2800" kern="1200" dirty="0"/>
        </a:p>
      </dsp:txBody>
      <dsp:txXfrm>
        <a:off x="407021" y="3454916"/>
        <a:ext cx="7489776" cy="39956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252699"/>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5853" y="31299"/>
          <a:ext cx="7526733"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NOT SIGNED BY NURSE</a:t>
          </a:r>
          <a:endParaRPr lang="en-US" sz="2800" kern="1200" dirty="0"/>
        </a:p>
      </dsp:txBody>
      <dsp:txXfrm>
        <a:off x="417469" y="52915"/>
        <a:ext cx="7483501" cy="399568"/>
      </dsp:txXfrm>
    </dsp:sp>
    <dsp:sp modelId="{2ED57191-128E-4DB9-AC53-8E8A40DDB7CF}">
      <dsp:nvSpPr>
        <dsp:cNvPr id="0" name=""/>
        <dsp:cNvSpPr/>
      </dsp:nvSpPr>
      <dsp:spPr>
        <a:xfrm>
          <a:off x="0" y="9331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3531" y="711699"/>
          <a:ext cx="7529419"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MATH ERROR</a:t>
          </a:r>
          <a:endParaRPr lang="en-US" sz="2800" kern="1200" dirty="0"/>
        </a:p>
      </dsp:txBody>
      <dsp:txXfrm>
        <a:off x="415147" y="733315"/>
        <a:ext cx="7486187" cy="399568"/>
      </dsp:txXfrm>
    </dsp:sp>
    <dsp:sp modelId="{CFB098A1-D707-4A83-9D5A-CEFD7D575690}">
      <dsp:nvSpPr>
        <dsp:cNvPr id="0" name=""/>
        <dsp:cNvSpPr/>
      </dsp:nvSpPr>
      <dsp:spPr>
        <a:xfrm>
          <a:off x="0" y="16135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1983" y="1392100"/>
          <a:ext cx="7529384"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 DISCREPANCY</a:t>
          </a:r>
          <a:endParaRPr lang="en-US" sz="2800" kern="1200" dirty="0"/>
        </a:p>
      </dsp:txBody>
      <dsp:txXfrm>
        <a:off x="413599" y="1413716"/>
        <a:ext cx="7486152" cy="399568"/>
      </dsp:txXfrm>
    </dsp:sp>
    <dsp:sp modelId="{96679B08-136F-4DC1-AE35-92D3347E9F1B}">
      <dsp:nvSpPr>
        <dsp:cNvPr id="0" name=""/>
        <dsp:cNvSpPr/>
      </dsp:nvSpPr>
      <dsp:spPr>
        <a:xfrm>
          <a:off x="0" y="22939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8E94F0-2AEC-4023-A4F3-C357ECB23105}">
      <dsp:nvSpPr>
        <dsp:cNvPr id="0" name=""/>
        <dsp:cNvSpPr/>
      </dsp:nvSpPr>
      <dsp:spPr>
        <a:xfrm>
          <a:off x="395079" y="2072500"/>
          <a:ext cx="7528722"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OTHER- REFERRED TO PHARMACY SUPERVISOR</a:t>
          </a:r>
          <a:endParaRPr lang="en-US" sz="2800" kern="1200" dirty="0"/>
        </a:p>
      </dsp:txBody>
      <dsp:txXfrm>
        <a:off x="416695" y="2094116"/>
        <a:ext cx="7485490" cy="399568"/>
      </dsp:txXfrm>
    </dsp:sp>
    <dsp:sp modelId="{C91A584B-1FEC-4BA0-8981-55904386E3E2}">
      <dsp:nvSpPr>
        <dsp:cNvPr id="0" name=""/>
        <dsp:cNvSpPr/>
      </dsp:nvSpPr>
      <dsp:spPr>
        <a:xfrm>
          <a:off x="0" y="29743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21329-2796-4575-943D-73A6563014A6}">
      <dsp:nvSpPr>
        <dsp:cNvPr id="0" name=""/>
        <dsp:cNvSpPr/>
      </dsp:nvSpPr>
      <dsp:spPr>
        <a:xfrm>
          <a:off x="392370" y="2752900"/>
          <a:ext cx="7526874"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RETURNED TO STOCK</a:t>
          </a:r>
          <a:endParaRPr lang="en-US" sz="2800" kern="1200" dirty="0"/>
        </a:p>
      </dsp:txBody>
      <dsp:txXfrm>
        <a:off x="413986" y="2774516"/>
        <a:ext cx="7483642" cy="399568"/>
      </dsp:txXfrm>
    </dsp:sp>
    <dsp:sp modelId="{11378778-DF64-43A7-B32E-92C5CD518D22}">
      <dsp:nvSpPr>
        <dsp:cNvPr id="0" name=""/>
        <dsp:cNvSpPr/>
      </dsp:nvSpPr>
      <dsp:spPr>
        <a:xfrm>
          <a:off x="0" y="3654700"/>
          <a:ext cx="7924800"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E0A85-E19C-4F19-ACD5-F6E1898EEDC4}">
      <dsp:nvSpPr>
        <dsp:cNvPr id="0" name=""/>
        <dsp:cNvSpPr/>
      </dsp:nvSpPr>
      <dsp:spPr>
        <a:xfrm>
          <a:off x="385405" y="3433300"/>
          <a:ext cx="7533008" cy="44280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TURN IN FOR DESTRUCTION</a:t>
          </a:r>
          <a:endParaRPr lang="en-US" sz="2800" kern="1200" dirty="0"/>
        </a:p>
      </dsp:txBody>
      <dsp:txXfrm>
        <a:off x="407021" y="3454916"/>
        <a:ext cx="7489776" cy="39956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720699"/>
          <a:ext cx="7924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26979"/>
          <a:ext cx="7218224" cy="138744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Infusion Order Entry</a:t>
          </a:r>
          <a:endParaRPr lang="en-US" sz="2800" kern="1200" dirty="0"/>
        </a:p>
      </dsp:txBody>
      <dsp:txXfrm>
        <a:off x="463969" y="94708"/>
        <a:ext cx="7082766" cy="1251982"/>
      </dsp:txXfrm>
    </dsp:sp>
    <dsp:sp modelId="{2ED57191-128E-4DB9-AC53-8E8A40DDB7CF}">
      <dsp:nvSpPr>
        <dsp:cNvPr id="0" name=""/>
        <dsp:cNvSpPr/>
      </dsp:nvSpPr>
      <dsp:spPr>
        <a:xfrm>
          <a:off x="0" y="2852620"/>
          <a:ext cx="7924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2158900"/>
          <a:ext cx="7171072" cy="138744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Transfer Green Sheet and Drug to another NAOU</a:t>
          </a:r>
          <a:endParaRPr lang="en-US" sz="2800" kern="1200" dirty="0"/>
        </a:p>
      </dsp:txBody>
      <dsp:txXfrm>
        <a:off x="463969" y="2226629"/>
        <a:ext cx="7035614" cy="125198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720699"/>
          <a:ext cx="7924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26979"/>
          <a:ext cx="7218224" cy="138744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Infusion Order Entry</a:t>
          </a:r>
          <a:endParaRPr lang="en-US" sz="2800" kern="1200" dirty="0"/>
        </a:p>
      </dsp:txBody>
      <dsp:txXfrm>
        <a:off x="463969" y="94708"/>
        <a:ext cx="7082766" cy="1251982"/>
      </dsp:txXfrm>
    </dsp:sp>
    <dsp:sp modelId="{2ED57191-128E-4DB9-AC53-8E8A40DDB7CF}">
      <dsp:nvSpPr>
        <dsp:cNvPr id="0" name=""/>
        <dsp:cNvSpPr/>
      </dsp:nvSpPr>
      <dsp:spPr>
        <a:xfrm>
          <a:off x="0" y="2852620"/>
          <a:ext cx="7924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2158900"/>
          <a:ext cx="7171072" cy="138744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Transfer Green Sheet and Drug to another NAOU</a:t>
          </a:r>
          <a:endParaRPr lang="en-US" sz="2800" kern="1200" dirty="0"/>
        </a:p>
      </dsp:txBody>
      <dsp:txXfrm>
        <a:off x="463969" y="2226629"/>
        <a:ext cx="7035614" cy="12519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CF9DA-EEC1-416E-8506-77B69666F370}">
      <dsp:nvSpPr>
        <dsp:cNvPr id="0" name=""/>
        <dsp:cNvSpPr/>
      </dsp:nvSpPr>
      <dsp:spPr>
        <a:xfrm>
          <a:off x="609596" y="0"/>
          <a:ext cx="6800850" cy="5943600"/>
        </a:xfrm>
        <a:prstGeom prst="rightArrow">
          <a:avLst/>
        </a:prstGeom>
        <a:solidFill>
          <a:schemeClr val="accent4">
            <a:tint val="40000"/>
            <a:hueOff val="0"/>
            <a:satOff val="0"/>
            <a:lumOff val="0"/>
            <a:alphaOff val="0"/>
          </a:schemeClr>
        </a:soli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1">
          <a:scrgbClr r="0" g="0" b="0"/>
        </a:lnRef>
        <a:fillRef idx="1">
          <a:scrgbClr r="0" g="0" b="0"/>
        </a:fillRef>
        <a:effectRef idx="0">
          <a:scrgbClr r="0" g="0" b="0"/>
        </a:effectRef>
        <a:fontRef idx="minor"/>
      </dsp:style>
    </dsp:sp>
    <dsp:sp modelId="{BDABDF13-B7A4-49AE-92D1-F3B2C4C2B4B9}">
      <dsp:nvSpPr>
        <dsp:cNvPr id="0" name=""/>
        <dsp:cNvSpPr/>
      </dsp:nvSpPr>
      <dsp:spPr>
        <a:xfrm>
          <a:off x="8594" y="1783079"/>
          <a:ext cx="2575321" cy="237744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Controlled Substances Menu</a:t>
          </a:r>
          <a:endParaRPr lang="en-US" sz="3600" kern="1200" dirty="0"/>
        </a:p>
      </dsp:txBody>
      <dsp:txXfrm>
        <a:off x="124651" y="1899136"/>
        <a:ext cx="2343207" cy="2145326"/>
      </dsp:txXfrm>
    </dsp:sp>
    <dsp:sp modelId="{44185872-F89F-4242-8AC7-24AF88B26AA5}">
      <dsp:nvSpPr>
        <dsp:cNvPr id="0" name=""/>
        <dsp:cNvSpPr/>
      </dsp:nvSpPr>
      <dsp:spPr>
        <a:xfrm>
          <a:off x="2712839" y="1783079"/>
          <a:ext cx="2575321" cy="2377440"/>
        </a:xfrm>
        <a:prstGeom prst="round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Master Vault</a:t>
          </a:r>
          <a:endParaRPr lang="en-US" sz="3600" kern="1200" dirty="0"/>
        </a:p>
      </dsp:txBody>
      <dsp:txXfrm>
        <a:off x="2828896" y="1899136"/>
        <a:ext cx="2343207" cy="2145326"/>
      </dsp:txXfrm>
    </dsp:sp>
    <dsp:sp modelId="{DA571E0A-C41E-498B-9571-C450F1CD3D55}">
      <dsp:nvSpPr>
        <dsp:cNvPr id="0" name=""/>
        <dsp:cNvSpPr/>
      </dsp:nvSpPr>
      <dsp:spPr>
        <a:xfrm>
          <a:off x="5417083" y="1783079"/>
          <a:ext cx="2575321" cy="2377440"/>
        </a:xfrm>
        <a:prstGeom prst="roundRect">
          <a:avLst/>
        </a:prstGeom>
        <a:solidFill>
          <a:srgbClr val="2F829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Pharmacist CS Menu</a:t>
          </a:r>
          <a:endParaRPr lang="en-US" sz="3600" kern="1200" dirty="0"/>
        </a:p>
      </dsp:txBody>
      <dsp:txXfrm>
        <a:off x="5533140" y="1899136"/>
        <a:ext cx="2343207" cy="2145326"/>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720699"/>
          <a:ext cx="7924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26979"/>
          <a:ext cx="7218224" cy="138744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Infusion Order Entry</a:t>
          </a:r>
          <a:endParaRPr lang="en-US" sz="2800" kern="1200" dirty="0"/>
        </a:p>
      </dsp:txBody>
      <dsp:txXfrm>
        <a:off x="463969" y="94708"/>
        <a:ext cx="7082766" cy="1251982"/>
      </dsp:txXfrm>
    </dsp:sp>
    <dsp:sp modelId="{2ED57191-128E-4DB9-AC53-8E8A40DDB7CF}">
      <dsp:nvSpPr>
        <dsp:cNvPr id="0" name=""/>
        <dsp:cNvSpPr/>
      </dsp:nvSpPr>
      <dsp:spPr>
        <a:xfrm>
          <a:off x="0" y="2852620"/>
          <a:ext cx="7924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2158900"/>
          <a:ext cx="7171072" cy="138744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Transfer Green Sheet and Drug to another NAOU</a:t>
          </a:r>
          <a:endParaRPr lang="en-US" sz="2800" kern="1200" dirty="0"/>
        </a:p>
      </dsp:txBody>
      <dsp:txXfrm>
        <a:off x="463969" y="2226629"/>
        <a:ext cx="7035614" cy="1251982"/>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720699"/>
          <a:ext cx="7924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26979"/>
          <a:ext cx="7218224" cy="138744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Infusion Order Entry</a:t>
          </a:r>
          <a:endParaRPr lang="en-US" sz="2800" kern="1200" dirty="0"/>
        </a:p>
      </dsp:txBody>
      <dsp:txXfrm>
        <a:off x="463969" y="94708"/>
        <a:ext cx="7082766" cy="1251982"/>
      </dsp:txXfrm>
    </dsp:sp>
    <dsp:sp modelId="{2ED57191-128E-4DB9-AC53-8E8A40DDB7CF}">
      <dsp:nvSpPr>
        <dsp:cNvPr id="0" name=""/>
        <dsp:cNvSpPr/>
      </dsp:nvSpPr>
      <dsp:spPr>
        <a:xfrm>
          <a:off x="0" y="2852620"/>
          <a:ext cx="7924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2158900"/>
          <a:ext cx="7171072" cy="138744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Transfer Green Sheet and Drug to another NAOU</a:t>
          </a:r>
          <a:endParaRPr lang="en-US" sz="2800" kern="1200" dirty="0"/>
        </a:p>
      </dsp:txBody>
      <dsp:txXfrm>
        <a:off x="463969" y="2226629"/>
        <a:ext cx="7035614" cy="125198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720699"/>
          <a:ext cx="7924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26979"/>
          <a:ext cx="7218224" cy="138744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Infusion Order Entry</a:t>
          </a:r>
          <a:endParaRPr lang="en-US" sz="2800" kern="1200" dirty="0"/>
        </a:p>
      </dsp:txBody>
      <dsp:txXfrm>
        <a:off x="463969" y="94708"/>
        <a:ext cx="7082766" cy="1251982"/>
      </dsp:txXfrm>
    </dsp:sp>
    <dsp:sp modelId="{2ED57191-128E-4DB9-AC53-8E8A40DDB7CF}">
      <dsp:nvSpPr>
        <dsp:cNvPr id="0" name=""/>
        <dsp:cNvSpPr/>
      </dsp:nvSpPr>
      <dsp:spPr>
        <a:xfrm>
          <a:off x="0" y="2852620"/>
          <a:ext cx="7924800" cy="118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2158900"/>
          <a:ext cx="7171072" cy="138744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Transfer Green Sheet and Drug to another NAOU</a:t>
          </a:r>
          <a:endParaRPr lang="en-US" sz="2800" kern="1200" dirty="0"/>
        </a:p>
      </dsp:txBody>
      <dsp:txXfrm>
        <a:off x="463969" y="2226629"/>
        <a:ext cx="7035614" cy="125198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Hold a CS Drug (No Inventory Update)</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Non-VA Drug Placed on Hold for Destruction</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Destroy a Controlled Substance Drug</a:t>
          </a:r>
          <a:endParaRPr lang="en-US" sz="2800" kern="1200" dirty="0"/>
        </a:p>
      </dsp:txBody>
      <dsp:txXfrm>
        <a:off x="440912" y="2863452"/>
        <a:ext cx="7064586" cy="825776"/>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Hold a CS Drug (No Inventory Update)</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Non-VA Drug Placed on Hold for Destruction</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Destroy a Controlled Substance Drug</a:t>
          </a:r>
          <a:endParaRPr lang="en-US" sz="2800" kern="1200" dirty="0"/>
        </a:p>
      </dsp:txBody>
      <dsp:txXfrm>
        <a:off x="440912" y="2863452"/>
        <a:ext cx="7064586" cy="825776"/>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Hold a CS Drug (No Inventory Update)</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Non-VA Drug Placed on Hold for Destruction</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Destroy a Controlled Substance Drug</a:t>
          </a:r>
          <a:endParaRPr lang="en-US" sz="2800" kern="1200" dirty="0"/>
        </a:p>
      </dsp:txBody>
      <dsp:txXfrm>
        <a:off x="440912" y="2863452"/>
        <a:ext cx="7064586" cy="82577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Hold a CS Drug (No Inventory Update)</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Non-VA Drug Placed on Hold for Destruction</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Destroy a Controlled Substance Drug</a:t>
          </a:r>
          <a:endParaRPr lang="en-US" sz="2800" kern="1200" dirty="0"/>
        </a:p>
      </dsp:txBody>
      <dsp:txXfrm>
        <a:off x="440912" y="2863452"/>
        <a:ext cx="7064586" cy="825776"/>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Hold a CS Drug (No Inventory Update)</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Non-VA Drug Placed on Hold for Destruction</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Destroy a Controlled Substance Drug</a:t>
          </a:r>
          <a:endParaRPr lang="en-US" sz="2800" kern="1200" dirty="0"/>
        </a:p>
      </dsp:txBody>
      <dsp:txXfrm>
        <a:off x="440912" y="2863452"/>
        <a:ext cx="7064586" cy="825776"/>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Hold a CS Drug (No Inventory Update)</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Non-VA Drug Placed on Hold for Destruction</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Destroy a Controlled Substance Drug</a:t>
          </a:r>
          <a:endParaRPr lang="en-US" sz="2800" kern="1200" dirty="0"/>
        </a:p>
      </dsp:txBody>
      <dsp:txXfrm>
        <a:off x="440912" y="2863452"/>
        <a:ext cx="7064586" cy="82577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Hold a CS Drug (No Inventory Update)</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Non-VA Drug Placed on Hold for Destruction</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Destroy a Controlled Substance Drug</a:t>
          </a:r>
          <a:endParaRPr lang="en-US" sz="2800" kern="1200" dirty="0"/>
        </a:p>
      </dsp:txBody>
      <dsp:txXfrm>
        <a:off x="440912" y="2863452"/>
        <a:ext cx="7064586" cy="825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0F19F-4528-4277-B2B1-0A2E10508656}">
      <dsp:nvSpPr>
        <dsp:cNvPr id="0" name=""/>
        <dsp:cNvSpPr/>
      </dsp:nvSpPr>
      <dsp:spPr>
        <a:xfrm>
          <a:off x="457190" y="1049689"/>
          <a:ext cx="6324609" cy="2056984"/>
        </a:xfrm>
        <a:prstGeom prst="roundRect">
          <a:avLst>
            <a:gd name="adj" fmla="val 16670"/>
          </a:avLst>
        </a:prstGeom>
        <a:gradFill rotWithShape="0">
          <a:gsLst>
            <a:gs pos="0">
              <a:schemeClr val="accent1">
                <a:hueOff val="0"/>
                <a:satOff val="0"/>
                <a:lumOff val="0"/>
                <a:alphaOff val="0"/>
                <a:shade val="51000"/>
                <a:satMod val="130000"/>
              </a:schemeClr>
            </a:gs>
            <a:gs pos="80000">
              <a:srgbClr val="3775BF"/>
            </a:gs>
            <a:gs pos="100000">
              <a:srgbClr val="3476C6"/>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Is this a Prime Vendor receipt?</a:t>
          </a:r>
          <a:endParaRPr lang="en-US" sz="5200" kern="1200" dirty="0"/>
        </a:p>
      </dsp:txBody>
      <dsp:txXfrm>
        <a:off x="557622" y="1150121"/>
        <a:ext cx="6123745" cy="185612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Hold a CS Drug (No Inventory Update)</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Non-VA Drug Placed on Hold for Destruction</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Destroy a Controlled Substance Drug</a:t>
          </a:r>
          <a:endParaRPr lang="en-US" sz="2800" kern="1200" dirty="0"/>
        </a:p>
      </dsp:txBody>
      <dsp:txXfrm>
        <a:off x="440912" y="2863452"/>
        <a:ext cx="7064586" cy="825776"/>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Hold a CS Drug (No Inventory Update)</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Non-VA Drug Placed on Hold for Destruction</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Destroy a Controlled Substance Drug</a:t>
          </a:r>
          <a:endParaRPr lang="en-US" sz="2800" kern="1200" dirty="0"/>
        </a:p>
      </dsp:txBody>
      <dsp:txXfrm>
        <a:off x="440912" y="2863452"/>
        <a:ext cx="7064586" cy="82577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Hold a CS Drug (No Inventory Update)</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Non-VA Drug Placed on Hold for Destruction</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Destroy a Controlled Substance Drug</a:t>
          </a:r>
          <a:endParaRPr lang="en-US" sz="2800" kern="1200" dirty="0"/>
        </a:p>
      </dsp:txBody>
      <dsp:txXfrm>
        <a:off x="440912" y="2863452"/>
        <a:ext cx="7064586" cy="825776"/>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Reprint Dispensing/Receiving Report            (VA FORM 10-2321)</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Reports (VA FORM 10-2638)</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Dispensing Worksheet Reprint</a:t>
          </a:r>
          <a:endParaRPr lang="en-US" sz="2800" kern="1200" dirty="0"/>
        </a:p>
      </dsp:txBody>
      <dsp:txXfrm>
        <a:off x="440912" y="2863452"/>
        <a:ext cx="7064586" cy="825776"/>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AEBB34-EEBB-441F-B32C-93E89E97ADFC}">
      <dsp:nvSpPr>
        <dsp:cNvPr id="0" name=""/>
        <dsp:cNvSpPr/>
      </dsp:nvSpPr>
      <dsp:spPr>
        <a:xfrm>
          <a:off x="0" y="46401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E1107-31D0-4DE6-B34F-CF219AED4BC6}">
      <dsp:nvSpPr>
        <dsp:cNvPr id="0" name=""/>
        <dsp:cNvSpPr/>
      </dsp:nvSpPr>
      <dsp:spPr>
        <a:xfrm>
          <a:off x="396240" y="6459"/>
          <a:ext cx="7218224"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Reprint Dispensing/Receiving Report            (VA FORM 10-2321)</a:t>
          </a:r>
          <a:endParaRPr lang="en-US" sz="2800" kern="1200" dirty="0"/>
        </a:p>
      </dsp:txBody>
      <dsp:txXfrm>
        <a:off x="440912" y="51131"/>
        <a:ext cx="7128880" cy="825776"/>
      </dsp:txXfrm>
    </dsp:sp>
    <dsp:sp modelId="{2ED57191-128E-4DB9-AC53-8E8A40DDB7CF}">
      <dsp:nvSpPr>
        <dsp:cNvPr id="0" name=""/>
        <dsp:cNvSpPr/>
      </dsp:nvSpPr>
      <dsp:spPr>
        <a:xfrm>
          <a:off x="0" y="1870179"/>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65540-4A48-4799-B31E-E62938F6946D}">
      <dsp:nvSpPr>
        <dsp:cNvPr id="0" name=""/>
        <dsp:cNvSpPr/>
      </dsp:nvSpPr>
      <dsp:spPr>
        <a:xfrm>
          <a:off x="396240" y="1412619"/>
          <a:ext cx="7171072"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Green Sheet Reports (VA FORM 10-2638)</a:t>
          </a:r>
          <a:endParaRPr lang="en-US" sz="2800" kern="1200" dirty="0"/>
        </a:p>
      </dsp:txBody>
      <dsp:txXfrm>
        <a:off x="440912" y="1457291"/>
        <a:ext cx="7081728" cy="825776"/>
      </dsp:txXfrm>
    </dsp:sp>
    <dsp:sp modelId="{CFB098A1-D707-4A83-9D5A-CEFD7D575690}">
      <dsp:nvSpPr>
        <dsp:cNvPr id="0" name=""/>
        <dsp:cNvSpPr/>
      </dsp:nvSpPr>
      <dsp:spPr>
        <a:xfrm>
          <a:off x="0" y="3276340"/>
          <a:ext cx="7924800" cy="781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C240D-BF8B-46AF-BB70-B9FC71492149}">
      <dsp:nvSpPr>
        <dsp:cNvPr id="0" name=""/>
        <dsp:cNvSpPr/>
      </dsp:nvSpPr>
      <dsp:spPr>
        <a:xfrm>
          <a:off x="396240" y="2818780"/>
          <a:ext cx="7153930" cy="915120"/>
        </a:xfrm>
        <a:prstGeom prst="roundRect">
          <a:avLst/>
        </a:prstGeom>
        <a:solidFill>
          <a:srgbClr val="2F6BB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n-US" sz="2800" kern="1200" dirty="0" smtClean="0"/>
            <a:t>Dispensing Worksheet Reprint</a:t>
          </a:r>
          <a:endParaRPr lang="en-US" sz="2800" kern="1200" dirty="0"/>
        </a:p>
      </dsp:txBody>
      <dsp:txXfrm>
        <a:off x="440912" y="2863452"/>
        <a:ext cx="7064586" cy="825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7C6CF-C390-4EE2-94B8-FC508BA9A780}">
      <dsp:nvSpPr>
        <dsp:cNvPr id="0" name=""/>
        <dsp:cNvSpPr/>
      </dsp:nvSpPr>
      <dsp:spPr>
        <a:xfrm>
          <a:off x="457190" y="1049689"/>
          <a:ext cx="6324609" cy="2056984"/>
        </a:xfrm>
        <a:prstGeom prst="roundRect">
          <a:avLst>
            <a:gd name="adj" fmla="val 16670"/>
          </a:avLst>
        </a:prstGeom>
        <a:gradFill rotWithShape="0">
          <a:gsLst>
            <a:gs pos="0">
              <a:schemeClr val="accent1">
                <a:hueOff val="0"/>
                <a:satOff val="0"/>
                <a:lumOff val="0"/>
                <a:alphaOff val="0"/>
                <a:shade val="51000"/>
                <a:satMod val="130000"/>
              </a:schemeClr>
            </a:gs>
            <a:gs pos="80000">
              <a:srgbClr val="3775BF"/>
            </a:gs>
            <a:gs pos="100000">
              <a:srgbClr val="3476C6"/>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Is this a Prime Vendor receipt?</a:t>
          </a:r>
          <a:endParaRPr lang="en-US" sz="5200" kern="1200" dirty="0"/>
        </a:p>
      </dsp:txBody>
      <dsp:txXfrm>
        <a:off x="557622" y="1150121"/>
        <a:ext cx="6123745" cy="185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0F19F-4528-4277-B2B1-0A2E10508656}">
      <dsp:nvSpPr>
        <dsp:cNvPr id="0" name=""/>
        <dsp:cNvSpPr/>
      </dsp:nvSpPr>
      <dsp:spPr>
        <a:xfrm>
          <a:off x="457190" y="1049689"/>
          <a:ext cx="6324609" cy="2056984"/>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Is this a Prime Vendor receipt?</a:t>
          </a:r>
          <a:endParaRPr lang="en-US" sz="5200" kern="1200" dirty="0"/>
        </a:p>
      </dsp:txBody>
      <dsp:txXfrm>
        <a:off x="557622" y="1150121"/>
        <a:ext cx="6123745" cy="185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16FA2-D84F-4493-AAE0-5BE4E6410D33}">
      <dsp:nvSpPr>
        <dsp:cNvPr id="0" name=""/>
        <dsp:cNvSpPr/>
      </dsp:nvSpPr>
      <dsp:spPr>
        <a:xfrm>
          <a:off x="457190" y="1049689"/>
          <a:ext cx="6324609" cy="2056984"/>
        </a:xfrm>
        <a:prstGeom prst="roundRect">
          <a:avLst>
            <a:gd name="adj" fmla="val 16670"/>
          </a:avLst>
        </a:prstGeom>
        <a:gradFill rotWithShape="0">
          <a:gsLst>
            <a:gs pos="0">
              <a:srgbClr val="2C5D98"/>
            </a:gs>
            <a:gs pos="80000">
              <a:srgbClr val="3C7BC7"/>
            </a:gs>
            <a:gs pos="100000">
              <a:srgbClr val="3A7CCB"/>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en-US" sz="5200" kern="1200" dirty="0" smtClean="0"/>
            <a:t>Is this a Prime Vendor receipt?</a:t>
          </a:r>
          <a:endParaRPr lang="en-US" sz="5200" kern="1200" dirty="0"/>
        </a:p>
      </dsp:txBody>
      <dsp:txXfrm>
        <a:off x="557622" y="1150121"/>
        <a:ext cx="6123745" cy="18561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0A09D-9C97-40AE-8EB2-E477EE5BB2D7}">
      <dsp:nvSpPr>
        <dsp:cNvPr id="0" name=""/>
        <dsp:cNvSpPr/>
      </dsp:nvSpPr>
      <dsp:spPr>
        <a:xfrm>
          <a:off x="0" y="0"/>
          <a:ext cx="7391400" cy="1554480"/>
        </a:xfrm>
        <a:prstGeom prst="rect">
          <a:avLst/>
        </a:prstGeom>
        <a:solidFill>
          <a:srgbClr val="5E782A"/>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Print CS Dispensing Worksheet</a:t>
          </a:r>
          <a:endParaRPr lang="en-US" sz="4400" kern="1200" dirty="0"/>
        </a:p>
      </dsp:txBody>
      <dsp:txXfrm>
        <a:off x="0" y="0"/>
        <a:ext cx="7391400" cy="1554480"/>
      </dsp:txXfrm>
    </dsp:sp>
    <dsp:sp modelId="{5411730A-C8CC-4D0C-B45A-6691BA8FE3FB}">
      <dsp:nvSpPr>
        <dsp:cNvPr id="0" name=""/>
        <dsp:cNvSpPr/>
      </dsp:nvSpPr>
      <dsp:spPr>
        <a:xfrm>
          <a:off x="3609" y="1554480"/>
          <a:ext cx="2461393" cy="3264408"/>
        </a:xfrm>
        <a:prstGeom prst="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3800" kern="1200" dirty="0" smtClean="0"/>
            <a:t>Summary Totals</a:t>
          </a:r>
          <a:endParaRPr lang="en-US" sz="3800" kern="1200" dirty="0"/>
        </a:p>
      </dsp:txBody>
      <dsp:txXfrm>
        <a:off x="3609" y="1554480"/>
        <a:ext cx="2461393" cy="3264408"/>
      </dsp:txXfrm>
    </dsp:sp>
    <dsp:sp modelId="{87003D97-A206-4167-8400-3682764C1573}">
      <dsp:nvSpPr>
        <dsp:cNvPr id="0" name=""/>
        <dsp:cNvSpPr/>
      </dsp:nvSpPr>
      <dsp:spPr>
        <a:xfrm>
          <a:off x="2494588" y="1554480"/>
          <a:ext cx="2461393" cy="3264408"/>
        </a:xfrm>
        <a:prstGeom prst="rect">
          <a:avLst/>
        </a:prstGeom>
        <a:solidFill>
          <a:schemeClr val="accent4">
            <a:hueOff val="-2232385"/>
            <a:satOff val="13449"/>
            <a:lumOff val="107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3800" kern="1200" dirty="0" smtClean="0"/>
            <a:t>Worksheet</a:t>
          </a:r>
          <a:endParaRPr lang="en-US" sz="3800" kern="1200" dirty="0"/>
        </a:p>
      </dsp:txBody>
      <dsp:txXfrm>
        <a:off x="2494588" y="1554480"/>
        <a:ext cx="2461393" cy="3264408"/>
      </dsp:txXfrm>
    </dsp:sp>
    <dsp:sp modelId="{4E5F8201-A9D7-4EBA-A977-676E447F0B1C}">
      <dsp:nvSpPr>
        <dsp:cNvPr id="0" name=""/>
        <dsp:cNvSpPr/>
      </dsp:nvSpPr>
      <dsp:spPr>
        <a:xfrm>
          <a:off x="4926396" y="1554480"/>
          <a:ext cx="2461393" cy="3264408"/>
        </a:xfrm>
        <a:prstGeom prst="rect">
          <a:avLst/>
        </a:prstGeom>
        <a:solidFill>
          <a:srgbClr val="3BA0BB"/>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en-US" sz="3800" kern="1200" dirty="0" smtClean="0"/>
        </a:p>
        <a:p>
          <a:pPr lvl="0" algn="ctr" defTabSz="1689100">
            <a:lnSpc>
              <a:spcPct val="90000"/>
            </a:lnSpc>
            <a:spcBef>
              <a:spcPct val="0"/>
            </a:spcBef>
            <a:spcAft>
              <a:spcPct val="35000"/>
            </a:spcAft>
          </a:pPr>
          <a:r>
            <a:rPr lang="en-US" sz="3800" kern="1200" dirty="0" smtClean="0"/>
            <a:t>Both</a:t>
          </a:r>
          <a:endParaRPr lang="en-US" sz="3800" kern="1200" dirty="0"/>
        </a:p>
      </dsp:txBody>
      <dsp:txXfrm>
        <a:off x="4926396" y="1554480"/>
        <a:ext cx="2461393" cy="3264408"/>
      </dsp:txXfrm>
    </dsp:sp>
    <dsp:sp modelId="{F7A66125-ACEA-4C2D-97DC-55FBBC425A7F}">
      <dsp:nvSpPr>
        <dsp:cNvPr id="0" name=""/>
        <dsp:cNvSpPr/>
      </dsp:nvSpPr>
      <dsp:spPr>
        <a:xfrm>
          <a:off x="0" y="4818888"/>
          <a:ext cx="7391400" cy="362712"/>
        </a:xfrm>
        <a:prstGeom prst="rect">
          <a:avLst/>
        </a:prstGeom>
        <a:solidFill>
          <a:srgbClr val="5E782A"/>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3177" tIns="46589" rIns="93177" bIns="46589"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3177" tIns="46589" rIns="93177" bIns="46589" rtlCol="0"/>
          <a:lstStyle>
            <a:lvl1pPr algn="r">
              <a:defRPr sz="1200">
                <a:latin typeface="Arial" charset="0"/>
              </a:defRPr>
            </a:lvl1pPr>
          </a:lstStyle>
          <a:p>
            <a:pPr>
              <a:defRPr/>
            </a:pPr>
            <a:fld id="{C9F2A129-3287-4A76-838E-102D45898730}" type="datetimeFigureOut">
              <a:rPr lang="en-US"/>
              <a:pPr>
                <a:defRPr/>
              </a:pPr>
              <a:t>9/13/2013</a:t>
            </a:fld>
            <a:endParaRPr lang="en-US" dirty="0"/>
          </a:p>
        </p:txBody>
      </p:sp>
      <p:sp>
        <p:nvSpPr>
          <p:cNvPr id="4" name="Footer Placeholder 3"/>
          <p:cNvSpPr>
            <a:spLocks noGrp="1"/>
          </p:cNvSpPr>
          <p:nvPr>
            <p:ph type="ftr" sz="quarter" idx="2"/>
          </p:nvPr>
        </p:nvSpPr>
        <p:spPr>
          <a:xfrm>
            <a:off x="0" y="8829675"/>
            <a:ext cx="2982913" cy="465138"/>
          </a:xfrm>
          <a:prstGeom prst="rect">
            <a:avLst/>
          </a:prstGeom>
        </p:spPr>
        <p:txBody>
          <a:bodyPr vert="horz" lIns="93177" tIns="46589" rIns="93177" bIns="46589"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3177" tIns="46589" rIns="93177" bIns="46589" rtlCol="0" anchor="b"/>
          <a:lstStyle>
            <a:lvl1pPr algn="r">
              <a:defRPr sz="1200">
                <a:latin typeface="Arial" charset="0"/>
              </a:defRPr>
            </a:lvl1pPr>
          </a:lstStyle>
          <a:p>
            <a:pPr>
              <a:defRPr/>
            </a:pPr>
            <a:fld id="{7609A04D-30F8-442D-8ADF-6A1B226E9460}" type="slidenum">
              <a:rPr lang="en-US"/>
              <a:pPr>
                <a:defRPr/>
              </a:pPr>
              <a:t>‹#›</a:t>
            </a:fld>
            <a:endParaRPr lang="en-US" dirty="0"/>
          </a:p>
        </p:txBody>
      </p:sp>
    </p:spTree>
    <p:extLst>
      <p:ext uri="{BB962C8B-B14F-4D97-AF65-F5344CB8AC3E}">
        <p14:creationId xmlns:p14="http://schemas.microsoft.com/office/powerpoint/2010/main" val="1993059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3177" tIns="46589" rIns="93177" bIns="46589"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3177" tIns="46589" rIns="93177" bIns="46589" rtlCol="0"/>
          <a:lstStyle>
            <a:lvl1pPr algn="r">
              <a:defRPr sz="1200">
                <a:latin typeface="Arial" charset="0"/>
              </a:defRPr>
            </a:lvl1pPr>
          </a:lstStyle>
          <a:p>
            <a:pPr>
              <a:defRPr/>
            </a:pPr>
            <a:fld id="{90FBAEAA-75DF-4C81-9A26-D1E1266EB3EE}" type="datetimeFigureOut">
              <a:rPr lang="en-US"/>
              <a:pPr>
                <a:defRPr/>
              </a:pPr>
              <a:t>9/13/2013</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88975" y="4416425"/>
            <a:ext cx="5503863"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82913" cy="465138"/>
          </a:xfrm>
          <a:prstGeom prst="rect">
            <a:avLst/>
          </a:prstGeom>
        </p:spPr>
        <p:txBody>
          <a:bodyPr vert="horz" lIns="93177" tIns="46589" rIns="93177" bIns="46589"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3177" tIns="46589" rIns="93177" bIns="46589" rtlCol="0" anchor="b"/>
          <a:lstStyle>
            <a:lvl1pPr algn="r">
              <a:defRPr sz="1200">
                <a:latin typeface="Arial" charset="0"/>
              </a:defRPr>
            </a:lvl1pPr>
          </a:lstStyle>
          <a:p>
            <a:pPr>
              <a:defRPr/>
            </a:pPr>
            <a:fld id="{0CE6F2BA-59B9-46F9-B952-16E6B2725EE1}" type="slidenum">
              <a:rPr lang="en-US"/>
              <a:pPr>
                <a:defRPr/>
              </a:pPr>
              <a:t>‹#›</a:t>
            </a:fld>
            <a:endParaRPr lang="en-US" dirty="0"/>
          </a:p>
        </p:txBody>
      </p:sp>
    </p:spTree>
    <p:extLst>
      <p:ext uri="{BB962C8B-B14F-4D97-AF65-F5344CB8AC3E}">
        <p14:creationId xmlns:p14="http://schemas.microsoft.com/office/powerpoint/2010/main" val="126883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Today we will be discussing</a:t>
            </a:r>
            <a:r>
              <a:rPr lang="en-US" baseline="0" dirty="0" smtClean="0"/>
              <a:t> </a:t>
            </a:r>
            <a:r>
              <a:rPr lang="en-US" dirty="0" smtClean="0"/>
              <a:t>the </a:t>
            </a:r>
            <a:r>
              <a:rPr lang="en-US" b="1" dirty="0" smtClean="0"/>
              <a:t>Pharmacist Menu </a:t>
            </a:r>
            <a:r>
              <a:rPr lang="en-US" i="1" dirty="0" smtClean="0"/>
              <a:t>within the </a:t>
            </a:r>
            <a:r>
              <a:rPr lang="en-US" b="1" dirty="0" smtClean="0"/>
              <a:t>Controlled Substance </a:t>
            </a:r>
            <a:r>
              <a:rPr lang="en-US" dirty="0" smtClean="0"/>
              <a:t>package.  </a:t>
            </a:r>
          </a:p>
          <a:p>
            <a:pPr eaLnBrk="1" hangingPunct="1"/>
            <a:endParaRPr lang="en-US" dirty="0" smtClean="0"/>
          </a:p>
          <a:p>
            <a:pPr eaLnBrk="1" hangingPunct="1"/>
            <a:r>
              <a:rPr lang="en-US" dirty="0" smtClean="0"/>
              <a:t>The </a:t>
            </a:r>
            <a:r>
              <a:rPr lang="en-US" b="1" dirty="0" smtClean="0"/>
              <a:t>Pharmacist menu </a:t>
            </a:r>
            <a:r>
              <a:rPr lang="en-US" dirty="0" smtClean="0"/>
              <a:t>offers all of the necessary options for us to manage and track controlled substances.</a:t>
            </a:r>
            <a:r>
              <a:rPr lang="en-US" baseline="0" dirty="0" smtClean="0"/>
              <a:t> </a:t>
            </a:r>
            <a:endParaRPr lang="en-US" dirty="0" smtClean="0"/>
          </a:p>
          <a:p>
            <a:pPr eaLnBrk="1" hangingPunct="1"/>
            <a:endParaRPr lang="en-US" dirty="0" smtClean="0"/>
          </a:p>
        </p:txBody>
      </p:sp>
      <p:sp>
        <p:nvSpPr>
          <p:cNvPr id="270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FC4C22-CF4C-423D-930D-204C97FB0744}"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The Destructions</a:t>
            </a:r>
            <a:r>
              <a:rPr lang="en-US" baseline="0" dirty="0" smtClean="0"/>
              <a:t> menu  </a:t>
            </a:r>
            <a:r>
              <a:rPr lang="en-US" dirty="0" smtClean="0"/>
              <a:t>-&gt;</a:t>
            </a: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10</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Let’s assume everything is correct and we will select </a:t>
            </a:r>
            <a:r>
              <a:rPr lang="en-US" b="1" dirty="0" smtClean="0"/>
              <a:t>V</a:t>
            </a:r>
            <a:r>
              <a:rPr lang="en-US" dirty="0" smtClean="0"/>
              <a:t>  for </a:t>
            </a:r>
            <a:r>
              <a:rPr lang="en-US" b="1" dirty="0" smtClean="0"/>
              <a:t>VERIFY</a:t>
            </a:r>
            <a:r>
              <a:rPr lang="en-US" dirty="0" smtClean="0"/>
              <a:t>. -&gt;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362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567261-1B7F-48C4-92CF-476DF86C663A}" type="slidenum">
              <a:rPr lang="en-US" smtClean="0"/>
              <a:pPr eaLnBrk="1" hangingPunct="1"/>
              <a:t>100</a:t>
            </a:fld>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r>
              <a:rPr lang="en-US" dirty="0" smtClean="0"/>
              <a:t>Once the order is verified, the program will generate a dispensing number.</a:t>
            </a:r>
            <a:r>
              <a:rPr lang="en-US" baseline="0" dirty="0" smtClean="0"/>
              <a:t> </a:t>
            </a:r>
          </a:p>
          <a:p>
            <a:pPr defTabSz="923925" eaLnBrk="1" hangingPunct="1"/>
            <a:endParaRPr lang="en-US" baseline="0" dirty="0" smtClean="0"/>
          </a:p>
          <a:p>
            <a:pPr defTabSz="923925" eaLnBrk="1" hangingPunct="1"/>
            <a:r>
              <a:rPr lang="en-US" dirty="0" smtClean="0"/>
              <a:t>A Dispensing # is also referred to as the “</a:t>
            </a:r>
            <a:r>
              <a:rPr lang="en-US" b="1" dirty="0" smtClean="0"/>
              <a:t>Green Sheet Number</a:t>
            </a:r>
            <a:r>
              <a:rPr lang="en-US" dirty="0" smtClean="0"/>
              <a:t>” </a:t>
            </a:r>
            <a:r>
              <a:rPr lang="en-US" b="1" dirty="0" smtClean="0"/>
              <a:t>-&gt; </a:t>
            </a:r>
          </a:p>
          <a:p>
            <a:pPr defTabSz="923925" eaLnBrk="1" hangingPunct="1"/>
            <a:r>
              <a:rPr lang="en-US" dirty="0" smtClean="0"/>
              <a:t> </a:t>
            </a:r>
          </a:p>
          <a:p>
            <a:pPr defTabSz="923925" eaLnBrk="1" hangingPunct="1"/>
            <a:endParaRPr lang="en-US" dirty="0" smtClean="0"/>
          </a:p>
          <a:p>
            <a:pPr defTabSz="923925" eaLnBrk="1" hangingPunct="1"/>
            <a:endParaRPr lang="en-US" b="1" dirty="0" smtClean="0"/>
          </a:p>
          <a:p>
            <a:pPr defTabSz="923925" eaLnBrk="1" hangingPunct="1">
              <a:spcBef>
                <a:spcPct val="0"/>
              </a:spcBef>
            </a:pPr>
            <a:endParaRPr lang="en-US" dirty="0" smtClean="0"/>
          </a:p>
          <a:p>
            <a:pPr defTabSz="923925" eaLnBrk="1" hangingPunct="1"/>
            <a:endParaRPr lang="en-US" dirty="0" smtClean="0"/>
          </a:p>
          <a:p>
            <a:pPr defTabSz="923925" eaLnBrk="1" hangingPunct="1"/>
            <a:endParaRPr lang="en-US" dirty="0" smtClean="0"/>
          </a:p>
        </p:txBody>
      </p:sp>
      <p:sp>
        <p:nvSpPr>
          <p:cNvPr id="363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58108FF-432E-4AF6-B9BD-4A38F65D1E8A}" type="slidenum">
              <a:rPr lang="en-US" smtClean="0"/>
              <a:pPr eaLnBrk="1" hangingPunct="1"/>
              <a:t>101</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r>
              <a:rPr lang="en-US" smtClean="0"/>
              <a:t>The system will then automatically deduct the balance for the order as shown here -&gt;    </a:t>
            </a:r>
          </a:p>
          <a:p>
            <a:pPr defTabSz="923925" eaLnBrk="1" hangingPunct="1"/>
            <a:endParaRPr lang="en-US" b="1" smtClean="0"/>
          </a:p>
          <a:p>
            <a:pPr defTabSz="923925" eaLnBrk="1" hangingPunct="1"/>
            <a:endParaRPr lang="en-US" b="1" smtClean="0"/>
          </a:p>
          <a:p>
            <a:pPr defTabSz="923925" eaLnBrk="1" hangingPunct="1">
              <a:spcBef>
                <a:spcPct val="0"/>
              </a:spcBef>
            </a:pPr>
            <a:endParaRPr lang="en-US" smtClean="0"/>
          </a:p>
          <a:p>
            <a:pPr defTabSz="923925" eaLnBrk="1" hangingPunct="1"/>
            <a:endParaRPr lang="en-US" smtClean="0"/>
          </a:p>
          <a:p>
            <a:pPr defTabSz="923925" eaLnBrk="1" hangingPunct="1"/>
            <a:endParaRPr lang="en-US" smtClean="0"/>
          </a:p>
        </p:txBody>
      </p:sp>
      <p:sp>
        <p:nvSpPr>
          <p:cNvPr id="364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B5A838-A5A6-43EE-8CB5-B96D8B8F0508}" type="slidenum">
              <a:rPr lang="en-US" smtClean="0"/>
              <a:pPr eaLnBrk="1" hangingPunct="1"/>
              <a:t>102</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eaLnBrk="1" hangingPunct="1"/>
            <a:r>
              <a:rPr lang="en-US" dirty="0" smtClean="0"/>
              <a:t>You will notice that the system</a:t>
            </a:r>
            <a:r>
              <a:rPr lang="en-US" baseline="0" dirty="0" smtClean="0"/>
              <a:t> changes the </a:t>
            </a:r>
            <a:r>
              <a:rPr lang="en-US" dirty="0" smtClean="0"/>
              <a:t>status of the order to </a:t>
            </a:r>
            <a:r>
              <a:rPr lang="en-US" b="1" dirty="0" smtClean="0"/>
              <a:t>FILLED – NOT DELIVERED</a:t>
            </a:r>
            <a:r>
              <a:rPr lang="en-US" dirty="0" smtClean="0"/>
              <a:t>. </a:t>
            </a:r>
          </a:p>
          <a:p>
            <a:pPr defTabSz="923925" eaLnBrk="1" hangingPunct="1"/>
            <a:endParaRPr lang="en-US" dirty="0" smtClean="0"/>
          </a:p>
          <a:p>
            <a:pPr defTabSz="923925" eaLnBrk="1" hangingPunct="1"/>
            <a:r>
              <a:rPr lang="en-US" dirty="0" smtClean="0"/>
              <a:t>This status implies that the order is either, still within the pharmacy waiting to be delivered – or it may be in the area of use awaiting electronic receipt by the nurse … </a:t>
            </a:r>
          </a:p>
          <a:p>
            <a:pPr defTabSz="923925" eaLnBrk="1" hangingPunct="1"/>
            <a:endParaRPr lang="en-US" dirty="0" smtClean="0"/>
          </a:p>
          <a:p>
            <a:pPr defTabSz="923925" eaLnBrk="1" hangingPunct="1"/>
            <a:r>
              <a:rPr lang="en-US" dirty="0" smtClean="0"/>
              <a:t>Once it is received by</a:t>
            </a:r>
            <a:r>
              <a:rPr lang="en-US" baseline="0" dirty="0" smtClean="0"/>
              <a:t> the nurse – the status will be changed to </a:t>
            </a:r>
            <a:r>
              <a:rPr lang="en-US" b="1" dirty="0" smtClean="0"/>
              <a:t>DELIVERED -- ACTIVELY ON NAOU.  </a:t>
            </a:r>
          </a:p>
          <a:p>
            <a:pPr defTabSz="923925" eaLnBrk="1" hangingPunct="1"/>
            <a:endParaRPr lang="en-US" b="1" dirty="0" smtClean="0"/>
          </a:p>
          <a:p>
            <a:pPr defTabSz="923925" eaLnBrk="1" hangingPunct="1"/>
            <a:r>
              <a:rPr lang="en-US" b="0" dirty="0" smtClean="0"/>
              <a:t>Now that we have finished Filling the order – let’s go back to the Dispensing Menu to look at the next steps</a:t>
            </a:r>
            <a:r>
              <a:rPr lang="en-US" b="0" baseline="0" dirty="0" smtClean="0"/>
              <a:t> </a:t>
            </a:r>
            <a:r>
              <a:rPr lang="en-US" b="0" dirty="0" smtClean="0"/>
              <a:t>-&gt; </a:t>
            </a:r>
          </a:p>
          <a:p>
            <a:pPr defTabSz="923925" eaLnBrk="1" hangingPunct="1"/>
            <a:endParaRPr lang="en-US" b="1" dirty="0" smtClean="0"/>
          </a:p>
          <a:p>
            <a:pPr defTabSz="923925" eaLnBrk="1" hangingPunct="1"/>
            <a:endParaRPr lang="en-US" b="1" dirty="0" smtClean="0"/>
          </a:p>
          <a:p>
            <a:pPr defTabSz="923925" eaLnBrk="1" hangingPunct="1">
              <a:spcBef>
                <a:spcPct val="0"/>
              </a:spcBef>
            </a:pPr>
            <a:endParaRPr lang="en-US" dirty="0" smtClean="0"/>
          </a:p>
          <a:p>
            <a:pPr defTabSz="923925" eaLnBrk="1" hangingPunct="1"/>
            <a:endParaRPr lang="en-US" dirty="0" smtClean="0"/>
          </a:p>
          <a:p>
            <a:pPr defTabSz="923925" eaLnBrk="1" hangingPunct="1"/>
            <a:endParaRPr lang="en-US" dirty="0" smtClean="0"/>
          </a:p>
        </p:txBody>
      </p:sp>
      <p:sp>
        <p:nvSpPr>
          <p:cNvPr id="365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3CD9F42-E7BE-4F0B-8BA4-B12870004FF0}" type="slidenum">
              <a:rPr lang="en-US" smtClean="0"/>
              <a:pPr eaLnBrk="1" hangingPunct="1"/>
              <a:t>103</a:t>
            </a:fld>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 far -- we have Printed the Worksheet for all pending orders</a:t>
            </a:r>
          </a:p>
          <a:p>
            <a:pPr eaLnBrk="1" hangingPunct="1">
              <a:spcBef>
                <a:spcPct val="0"/>
              </a:spcBef>
            </a:pPr>
            <a:endParaRPr lang="en-US" dirty="0" smtClean="0"/>
          </a:p>
          <a:p>
            <a:pPr eaLnBrk="1" hangingPunct="1">
              <a:spcBef>
                <a:spcPct val="0"/>
              </a:spcBef>
            </a:pPr>
            <a:r>
              <a:rPr lang="en-US" dirty="0" smtClean="0"/>
              <a:t>Next, we filled and dispensed an order electronically</a:t>
            </a:r>
            <a:r>
              <a:rPr lang="en-US" baseline="0" dirty="0" smtClean="0"/>
              <a:t> </a:t>
            </a:r>
            <a:r>
              <a:rPr lang="en-US" dirty="0" smtClean="0"/>
              <a:t> …  </a:t>
            </a:r>
          </a:p>
          <a:p>
            <a:pPr eaLnBrk="1" hangingPunct="1">
              <a:spcBef>
                <a:spcPct val="0"/>
              </a:spcBef>
            </a:pPr>
            <a:endParaRPr lang="en-US" dirty="0" smtClean="0"/>
          </a:p>
          <a:p>
            <a:pPr eaLnBrk="1" hangingPunct="1">
              <a:spcBef>
                <a:spcPct val="0"/>
              </a:spcBef>
            </a:pPr>
            <a:r>
              <a:rPr lang="en-US" dirty="0" smtClean="0"/>
              <a:t>And now we need to print all of the necessary paperwork to deliver those orders … We will go</a:t>
            </a:r>
            <a:r>
              <a:rPr lang="en-US" baseline="0" dirty="0" smtClean="0"/>
              <a:t> through how to print out the paperwork with </a:t>
            </a:r>
            <a:r>
              <a:rPr lang="en-US" dirty="0" smtClean="0"/>
              <a:t>the</a:t>
            </a:r>
            <a:r>
              <a:rPr lang="en-US" baseline="0" dirty="0" smtClean="0"/>
              <a:t> next 2 menu options  </a:t>
            </a:r>
            <a:r>
              <a:rPr lang="en-US" dirty="0" smtClean="0"/>
              <a:t>… -&gt;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104</a:t>
            </a:fld>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next step in the process is to print the </a:t>
            </a:r>
            <a:r>
              <a:rPr lang="en-US" b="1" dirty="0" smtClean="0"/>
              <a:t>Dispensing/Receiving Report,  also known as VA FORM</a:t>
            </a:r>
            <a:r>
              <a:rPr lang="en-US" b="1" baseline="0" dirty="0" smtClean="0"/>
              <a:t> 10-2321 --</a:t>
            </a:r>
            <a:r>
              <a:rPr lang="en-US" dirty="0" smtClean="0"/>
              <a:t>-&gt; </a:t>
            </a:r>
            <a:endParaRPr lang="en-US" b="1"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r>
              <a:rPr lang="en-US" dirty="0" smtClean="0"/>
              <a:t>This print out is used by</a:t>
            </a:r>
            <a:r>
              <a:rPr lang="en-US" baseline="0" dirty="0" smtClean="0"/>
              <a:t> the pharmacy </a:t>
            </a:r>
            <a:r>
              <a:rPr lang="en-US" dirty="0" smtClean="0"/>
              <a:t>to organize and</a:t>
            </a:r>
            <a:r>
              <a:rPr lang="en-US" baseline="0" dirty="0" smtClean="0"/>
              <a:t> document several steps …. Those steps being the </a:t>
            </a:r>
            <a:r>
              <a:rPr lang="en-US" dirty="0" smtClean="0"/>
              <a:t>dispensing, the</a:t>
            </a:r>
            <a:r>
              <a:rPr lang="en-US" baseline="0" dirty="0" smtClean="0"/>
              <a:t> </a:t>
            </a:r>
            <a:r>
              <a:rPr lang="en-US" dirty="0" smtClean="0"/>
              <a:t>delivery and the receipt by the nurse. The option is appropriately named,</a:t>
            </a:r>
            <a:r>
              <a:rPr lang="en-US" baseline="0" dirty="0" smtClean="0"/>
              <a:t> Dispensing / Receiving report – since it is used to document those steps … </a:t>
            </a:r>
            <a:r>
              <a:rPr lang="en-US" dirty="0" smtClean="0"/>
              <a:t> </a:t>
            </a:r>
          </a:p>
          <a:p>
            <a:pPr eaLnBrk="1" hangingPunct="1">
              <a:spcBef>
                <a:spcPct val="0"/>
              </a:spcBef>
            </a:pPr>
            <a:endParaRPr lang="en-US" dirty="0" smtClean="0"/>
          </a:p>
          <a:p>
            <a:pPr eaLnBrk="1" hangingPunct="1">
              <a:spcBef>
                <a:spcPct val="0"/>
              </a:spcBef>
            </a:pPr>
            <a:r>
              <a:rPr lang="en-US" dirty="0" smtClean="0"/>
              <a:t>So let’s choose this menu option to take a look -&gt;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105</a:t>
            </a:fld>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As with most of the report features in this program – you will be</a:t>
            </a:r>
            <a:r>
              <a:rPr lang="en-US" baseline="0" dirty="0" smtClean="0"/>
              <a:t> asked to choose between a couple different report options …</a:t>
            </a:r>
          </a:p>
          <a:p>
            <a:pPr eaLnBrk="1" hangingPunct="1"/>
            <a:endParaRPr lang="en-US" dirty="0" smtClean="0"/>
          </a:p>
          <a:p>
            <a:pPr eaLnBrk="1" hangingPunct="1"/>
            <a:r>
              <a:rPr lang="en-US" dirty="0" smtClean="0"/>
              <a:t>The options here are -&gt;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106</a:t>
            </a:fld>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FF0000"/>
                </a:solidFill>
              </a:rPr>
              <a:t>Vault Copy Only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107</a:t>
            </a:fld>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FF0000"/>
                </a:solidFill>
              </a:rPr>
              <a:t>Nursing Copy Only -&gt; </a:t>
            </a:r>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108</a:t>
            </a:fld>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FF0000"/>
                </a:solidFill>
              </a:rPr>
              <a:t>And  Both </a:t>
            </a:r>
            <a:r>
              <a:rPr lang="en-US" dirty="0" smtClean="0">
                <a:solidFill>
                  <a:schemeClr val="tx1"/>
                </a:solidFill>
                <a:sym typeface="Wingdings" pitchFamily="2" charset="2"/>
              </a:rPr>
              <a:t></a:t>
            </a:r>
            <a:endParaRPr lang="en-US" dirty="0" smtClean="0">
              <a:solidFill>
                <a:srgbClr val="FF0000"/>
              </a:solidFill>
            </a:endParaRPr>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109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But to start, let’s focus on the first step in the process, </a:t>
            </a:r>
            <a:r>
              <a:rPr lang="en-US" b="1" dirty="0" smtClean="0"/>
              <a:t>Receipts Into Pharmacy</a:t>
            </a:r>
            <a:r>
              <a:rPr lang="en-US" dirty="0" smtClean="0"/>
              <a:t>. </a:t>
            </a:r>
          </a:p>
          <a:p>
            <a:pPr eaLnBrk="1" hangingPunct="1">
              <a:spcBef>
                <a:spcPct val="0"/>
              </a:spcBef>
            </a:pPr>
            <a:endParaRPr lang="en-US" dirty="0" smtClean="0"/>
          </a:p>
          <a:p>
            <a:pPr eaLnBrk="1" hangingPunct="1">
              <a:spcBef>
                <a:spcPct val="0"/>
              </a:spcBef>
            </a:pPr>
            <a:r>
              <a:rPr lang="en-US" dirty="0" smtClean="0"/>
              <a:t>So … let’s select that option </a:t>
            </a:r>
            <a:r>
              <a:rPr lang="en-US" dirty="0" smtClean="0">
                <a:sym typeface="Wingdings" pitchFamily="2" charset="2"/>
              </a:rPr>
              <a:t></a:t>
            </a:r>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11</a:t>
            </a:fld>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FF0000"/>
                </a:solidFill>
              </a:rPr>
              <a:t>The only difference between the 2 reports is that the </a:t>
            </a:r>
            <a:r>
              <a:rPr lang="en-US" b="1" dirty="0" smtClean="0">
                <a:solidFill>
                  <a:srgbClr val="FF0000"/>
                </a:solidFill>
              </a:rPr>
              <a:t>VAULT copy -</a:t>
            </a:r>
            <a:r>
              <a:rPr lang="en-US" b="1" dirty="0" smtClean="0">
                <a:solidFill>
                  <a:srgbClr val="FF0000"/>
                </a:solidFill>
                <a:sym typeface="Wingdings" pitchFamily="2" charset="2"/>
              </a:rPr>
              <a:t></a:t>
            </a:r>
            <a:endParaRPr lang="en-US" dirty="0" smtClean="0">
              <a:solidFill>
                <a:srgbClr val="FF0000"/>
              </a:solidFill>
              <a:sym typeface="Wingdings" pitchFamily="2" charset="2"/>
            </a:endParaRPr>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110</a:t>
            </a:fld>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FF0000"/>
                </a:solidFill>
              </a:rPr>
              <a:t>As shown here …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solidFill>
                <a:srgbClr val="FF0000"/>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FF0000"/>
                </a:solidFill>
              </a:rPr>
              <a:t>provides an additional field at the top for the delivering</a:t>
            </a:r>
            <a:r>
              <a:rPr lang="en-US" baseline="0" dirty="0" smtClean="0">
                <a:solidFill>
                  <a:srgbClr val="FF0000"/>
                </a:solidFill>
              </a:rPr>
              <a:t> technician to record their name </a:t>
            </a:r>
            <a:r>
              <a:rPr lang="en-US" baseline="0" dirty="0" smtClean="0">
                <a:solidFill>
                  <a:srgbClr val="FF0000"/>
                </a:solidFill>
                <a:sym typeface="Wingdings" pitchFamily="2" charset="2"/>
              </a:rPr>
              <a:t> </a:t>
            </a:r>
            <a:endParaRPr lang="en-US" dirty="0" smtClean="0">
              <a:solidFill>
                <a:srgbClr val="FF0000"/>
              </a:solidFill>
            </a:endParaRPr>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111</a:t>
            </a:fld>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FF0000"/>
                </a:solidFill>
              </a:rPr>
              <a:t>… We</a:t>
            </a:r>
            <a:r>
              <a:rPr lang="en-US" baseline="0" dirty="0" smtClean="0">
                <a:solidFill>
                  <a:srgbClr val="FF0000"/>
                </a:solidFill>
              </a:rPr>
              <a:t> </a:t>
            </a:r>
            <a:r>
              <a:rPr lang="en-US" dirty="0" smtClean="0">
                <a:solidFill>
                  <a:srgbClr val="FF0000"/>
                </a:solidFill>
              </a:rPr>
              <a:t>will choose </a:t>
            </a:r>
            <a:r>
              <a:rPr lang="en-US" b="1" i="0" dirty="0" smtClean="0">
                <a:solidFill>
                  <a:srgbClr val="FF0000"/>
                </a:solidFill>
              </a:rPr>
              <a:t>Vault Copy </a:t>
            </a:r>
            <a:r>
              <a:rPr lang="en-US" dirty="0" smtClean="0">
                <a:solidFill>
                  <a:srgbClr val="FF0000"/>
                </a:solidFill>
              </a:rPr>
              <a:t>for this presentation -&gt;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112</a:t>
            </a:fld>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FF0000"/>
                </a:solidFill>
              </a:rPr>
              <a:t>The next thing</a:t>
            </a:r>
            <a:r>
              <a:rPr lang="en-US" baseline="0" dirty="0" smtClean="0">
                <a:solidFill>
                  <a:srgbClr val="FF0000"/>
                </a:solidFill>
              </a:rPr>
              <a:t> we need to do is specify which </a:t>
            </a:r>
            <a:r>
              <a:rPr lang="en-US" dirty="0" smtClean="0">
                <a:solidFill>
                  <a:srgbClr val="FF0000"/>
                </a:solidFill>
              </a:rPr>
              <a:t>orders we would</a:t>
            </a:r>
            <a:r>
              <a:rPr lang="en-US" baseline="0" dirty="0" smtClean="0">
                <a:solidFill>
                  <a:srgbClr val="FF0000"/>
                </a:solidFill>
              </a:rPr>
              <a:t> </a:t>
            </a:r>
            <a:r>
              <a:rPr lang="en-US" dirty="0" smtClean="0">
                <a:solidFill>
                  <a:srgbClr val="FF0000"/>
                </a:solidFill>
              </a:rPr>
              <a:t>like to print … </a:t>
            </a:r>
          </a:p>
          <a:p>
            <a:pPr eaLnBrk="1" hangingPunct="1"/>
            <a:endParaRPr lang="en-US" dirty="0" smtClean="0">
              <a:solidFill>
                <a:srgbClr val="FF0000"/>
              </a:solidFill>
            </a:endParaRPr>
          </a:p>
          <a:p>
            <a:pPr eaLnBrk="1" hangingPunct="1"/>
            <a:r>
              <a:rPr lang="en-US" dirty="0" smtClean="0">
                <a:solidFill>
                  <a:srgbClr val="FF0000"/>
                </a:solidFill>
              </a:rPr>
              <a:t>We can choose to print one, some or ALL of the orders that you just processed … sorted by the NAOU </a:t>
            </a:r>
            <a:r>
              <a:rPr lang="en-US" dirty="0" smtClean="0">
                <a:solidFill>
                  <a:srgbClr val="FF0000"/>
                </a:solidFill>
                <a:sym typeface="Wingdings" pitchFamily="2" charset="2"/>
              </a:rPr>
              <a:t> </a:t>
            </a:r>
            <a:endParaRPr lang="en-US" dirty="0" smtClean="0">
              <a:solidFill>
                <a:srgbClr val="FF0000"/>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113</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solidFill>
                  <a:srgbClr val="FF0000"/>
                </a:solidFill>
              </a:rPr>
              <a:t>In this example we will select ALL pending orders by entering </a:t>
            </a:r>
            <a:r>
              <a:rPr lang="en-US" dirty="0" smtClean="0">
                <a:solidFill>
                  <a:srgbClr val="FF0000"/>
                </a:solidFill>
                <a:sym typeface="Wingdings" pitchFamily="2" charset="2"/>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solidFill>
                <a:srgbClr val="FF0000"/>
              </a:solidFill>
            </a:endParaRPr>
          </a:p>
          <a:p>
            <a:pPr eaLnBrk="1" hangingPunct="1"/>
            <a:r>
              <a:rPr lang="en-US" dirty="0" smtClean="0">
                <a:solidFill>
                  <a:srgbClr val="FF0000"/>
                </a:solidFill>
              </a:rPr>
              <a:t>^ ALL  in the Select Method field.  </a:t>
            </a:r>
          </a:p>
          <a:p>
            <a:pPr eaLnBrk="1" hangingPunct="1"/>
            <a:endParaRPr lang="en-US" i="1" dirty="0" smtClean="0">
              <a:solidFill>
                <a:srgbClr val="FF0000"/>
              </a:solidFill>
            </a:endParaRPr>
          </a:p>
          <a:p>
            <a:pPr eaLnBrk="1" hangingPunct="1"/>
            <a:r>
              <a:rPr lang="en-US" dirty="0" smtClean="0">
                <a:solidFill>
                  <a:srgbClr val="FF0000"/>
                </a:solidFill>
              </a:rPr>
              <a:t>Once you hit enter … The Dispensing Receiving Reports will print … -</a:t>
            </a:r>
            <a:r>
              <a:rPr lang="en-US" dirty="0" smtClean="0">
                <a:solidFill>
                  <a:srgbClr val="FF0000"/>
                </a:solidFill>
                <a:sym typeface="Wingdings" pitchFamily="2" charset="2"/>
              </a:rPr>
              <a:t></a:t>
            </a:r>
            <a:endParaRPr lang="en-US" dirty="0" smtClean="0">
              <a:solidFill>
                <a:srgbClr val="FF0000"/>
              </a:solidFill>
            </a:endParaRPr>
          </a:p>
          <a:p>
            <a:pPr eaLnBrk="1" hangingPunct="1"/>
            <a:endParaRPr lang="en-US" dirty="0" smtClean="0">
              <a:solidFill>
                <a:srgbClr val="FF0000"/>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114</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FF0000"/>
                </a:solidFill>
              </a:rPr>
              <a:t>That wraps up the</a:t>
            </a:r>
            <a:r>
              <a:rPr lang="en-US" baseline="0" dirty="0" smtClean="0">
                <a:solidFill>
                  <a:srgbClr val="FF0000"/>
                </a:solidFill>
              </a:rPr>
              <a:t> </a:t>
            </a:r>
            <a:r>
              <a:rPr lang="en-US" b="1" baseline="0" dirty="0" smtClean="0">
                <a:solidFill>
                  <a:srgbClr val="FF0000"/>
                </a:solidFill>
              </a:rPr>
              <a:t>Dispensing Receiving Report </a:t>
            </a:r>
            <a:r>
              <a:rPr lang="en-US" dirty="0" smtClean="0">
                <a:solidFill>
                  <a:srgbClr val="FF0000"/>
                </a:solidFill>
              </a:rPr>
              <a:t>menu … and the important thing to remember</a:t>
            </a:r>
            <a:r>
              <a:rPr lang="en-US" baseline="0" dirty="0" smtClean="0">
                <a:solidFill>
                  <a:srgbClr val="FF0000"/>
                </a:solidFill>
              </a:rPr>
              <a:t> here -</a:t>
            </a:r>
            <a:r>
              <a:rPr lang="en-US" dirty="0" smtClean="0">
                <a:solidFill>
                  <a:srgbClr val="FF0000"/>
                </a:solidFill>
              </a:rPr>
              <a:t>-- between the two report options – the VAULT copy will provide you with an additional line to record the delivery technician while the nursing copy does not. </a:t>
            </a:r>
          </a:p>
          <a:p>
            <a:pPr eaLnBrk="1" hangingPunct="1"/>
            <a:endParaRPr lang="en-US" dirty="0" smtClean="0">
              <a:solidFill>
                <a:srgbClr val="FF0000"/>
              </a:solidFill>
            </a:endParaRPr>
          </a:p>
          <a:p>
            <a:pPr eaLnBrk="1" hangingPunct="1"/>
            <a:r>
              <a:rPr lang="en-US" dirty="0" smtClean="0">
                <a:solidFill>
                  <a:srgbClr val="FF0000"/>
                </a:solidFill>
              </a:rPr>
              <a:t>and now we are ready to move on to print green sheets </a:t>
            </a:r>
            <a:r>
              <a:rPr lang="en-US" dirty="0" smtClean="0">
                <a:solidFill>
                  <a:srgbClr val="FF0000"/>
                </a:solidFill>
                <a:sym typeface="Wingdings" pitchFamily="2" charset="2"/>
              </a:rPr>
              <a:t> </a:t>
            </a:r>
            <a:endParaRPr lang="en-US" dirty="0" smtClean="0">
              <a:solidFill>
                <a:srgbClr val="FF0000"/>
              </a:solidFill>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115</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A green sheet is a form for nursing to document administration, waste and all activity on the floor – not all sites use them – so confirm with your site. </a:t>
            </a:r>
          </a:p>
          <a:p>
            <a:pPr eaLnBrk="1" hangingPunct="1">
              <a:spcBef>
                <a:spcPct val="0"/>
              </a:spcBef>
            </a:pPr>
            <a:endParaRPr lang="en-US" baseline="0" dirty="0" smtClean="0"/>
          </a:p>
          <a:p>
            <a:pPr eaLnBrk="1" hangingPunct="1">
              <a:spcBef>
                <a:spcPct val="0"/>
              </a:spcBef>
            </a:pPr>
            <a:r>
              <a:rPr lang="en-US" baseline="0" dirty="0" smtClean="0"/>
              <a:t>If you need to print green sheets -- k</a:t>
            </a:r>
            <a:r>
              <a:rPr lang="en-US" dirty="0" smtClean="0"/>
              <a:t>eep in mind that you MUST complete the first</a:t>
            </a:r>
            <a:r>
              <a:rPr lang="en-US" baseline="0" dirty="0" smtClean="0"/>
              <a:t> </a:t>
            </a:r>
            <a:r>
              <a:rPr lang="en-US" dirty="0" smtClean="0"/>
              <a:t>3 menu options above in order.  With that understanding, let’s continue  -&gt; </a:t>
            </a: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116</a:t>
            </a:fld>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 you select the</a:t>
            </a:r>
            <a:r>
              <a:rPr lang="en-US" baseline="0" dirty="0" smtClean="0"/>
              <a:t> Green Sheet Print </a:t>
            </a:r>
            <a:r>
              <a:rPr lang="en-US" dirty="0" smtClean="0"/>
              <a:t>option,   you will be asked to select your dispensing site  </a:t>
            </a:r>
          </a:p>
          <a:p>
            <a:endParaRPr lang="en-US" dirty="0" smtClean="0"/>
          </a:p>
          <a:p>
            <a:r>
              <a:rPr lang="en-US" dirty="0" smtClean="0"/>
              <a:t>And you will then need to specify</a:t>
            </a:r>
            <a:r>
              <a:rPr lang="en-US" baseline="0" dirty="0" smtClean="0"/>
              <a:t> which green sheets you would like to print </a:t>
            </a:r>
            <a:r>
              <a:rPr lang="en-US" dirty="0" smtClean="0"/>
              <a:t>-&gt;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117</a:t>
            </a:fld>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You</a:t>
            </a:r>
            <a:r>
              <a:rPr lang="en-US" baseline="0" dirty="0" smtClean="0"/>
              <a:t> can choose to print </a:t>
            </a:r>
            <a:r>
              <a:rPr lang="en-US" baseline="0" dirty="0" smtClean="0">
                <a:sym typeface="Wingdings" pitchFamily="2" charset="2"/>
              </a:rPr>
              <a:t></a:t>
            </a: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118</a:t>
            </a:fld>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print specific wards or NAOUs -&gt; </a:t>
            </a:r>
          </a:p>
          <a:p>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119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When you select </a:t>
            </a:r>
            <a:r>
              <a:rPr lang="en-US" b="1" dirty="0" smtClean="0"/>
              <a:t>Receipts Into Pharmacy</a:t>
            </a:r>
            <a:r>
              <a:rPr lang="en-US" dirty="0" smtClean="0"/>
              <a:t>, it will provide you with 5 options.  </a:t>
            </a:r>
            <a:r>
              <a:rPr lang="en-US" dirty="0" smtClean="0">
                <a:sym typeface="Wingdings" pitchFamily="2" charset="2"/>
              </a:rPr>
              <a:t></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12</a:t>
            </a:fld>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range of Green Sheet Numbers  -&gt; </a:t>
            </a:r>
          </a:p>
          <a:p>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120</a:t>
            </a:fld>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OR     ALL  Green Sheets waiting to be printed   -&gt; </a:t>
            </a:r>
          </a:p>
          <a:p>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121</a:t>
            </a:fld>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In this example, we will print </a:t>
            </a:r>
            <a:r>
              <a:rPr lang="en-US" b="1" dirty="0" smtClean="0"/>
              <a:t>ALL GREEN SHEETS in the</a:t>
            </a:r>
            <a:r>
              <a:rPr lang="en-US" b="1" baseline="0" dirty="0" smtClean="0"/>
              <a:t> queue</a:t>
            </a:r>
            <a:r>
              <a:rPr lang="en-US" dirty="0" smtClean="0"/>
              <a:t>. </a:t>
            </a:r>
          </a:p>
          <a:p>
            <a:pPr eaLnBrk="1" hangingPunct="1"/>
            <a:endParaRPr lang="en-US" dirty="0" smtClean="0"/>
          </a:p>
          <a:p>
            <a:pPr eaLnBrk="1" hangingPunct="1"/>
            <a:r>
              <a:rPr lang="en-US" dirty="0" smtClean="0"/>
              <a:t>And what this does – is print all orders that have been verified, but have </a:t>
            </a:r>
            <a:r>
              <a:rPr lang="en-US" b="1" dirty="0" smtClean="0"/>
              <a:t>NOT  YET </a:t>
            </a:r>
            <a:r>
              <a:rPr lang="en-US" dirty="0" smtClean="0"/>
              <a:t>been printed.</a:t>
            </a:r>
          </a:p>
          <a:p>
            <a:pPr eaLnBrk="1" hangingPunct="1"/>
            <a:endParaRPr lang="en-US" dirty="0" smtClean="0"/>
          </a:p>
          <a:p>
            <a:pPr eaLnBrk="1" hangingPunct="1"/>
            <a:r>
              <a:rPr lang="en-US" dirty="0" smtClean="0"/>
              <a:t>Once completed, the green sheet will automatically print to your designated printer … </a:t>
            </a:r>
            <a:r>
              <a:rPr lang="en-US" dirty="0" smtClean="0">
                <a:sym typeface="Wingdings" pitchFamily="2" charset="2"/>
              </a:rPr>
              <a:t> </a:t>
            </a:r>
            <a:endParaRPr lang="en-US" dirty="0" smtClean="0"/>
          </a:p>
          <a:p>
            <a:pPr eaLnBrk="1" hangingPunct="1"/>
            <a:endParaRPr lang="en-US" dirty="0" smtClean="0"/>
          </a:p>
          <a:p>
            <a:pPr eaLnBrk="1" hangingPunct="1"/>
            <a:r>
              <a:rPr lang="en-US" dirty="0" smtClean="0"/>
              <a:t> </a:t>
            </a: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122</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So</a:t>
            </a:r>
            <a:r>
              <a:rPr lang="en-US" baseline="0" dirty="0" smtClean="0"/>
              <a:t> far – we have walked through how to dispense a controlled substance AND print out the necessary paperwork. At this point, the CS would be ready for delivery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But let’s say that the printer jammed during the process … and this will happen time to time – so let’s walk through how to resolve that issue … since the paperwork will be necessary to deliver </a:t>
            </a:r>
            <a:r>
              <a:rPr lang="en-US" baseline="0" dirty="0" smtClean="0">
                <a:sym typeface="Wingdings" pitchFamily="2" charset="2"/>
              </a:rPr>
              <a:t> </a:t>
            </a:r>
            <a:r>
              <a:rPr lang="en-US" baseline="0" dirty="0" smtClean="0"/>
              <a:t> </a:t>
            </a:r>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123</a:t>
            </a:fld>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a:t>
            </a:r>
            <a:r>
              <a:rPr lang="en-US" b="1" dirty="0" smtClean="0"/>
              <a:t>REPRINT REPORTS  MENU  </a:t>
            </a:r>
            <a:r>
              <a:rPr lang="en-US" dirty="0" smtClean="0"/>
              <a:t>is, as stated, to reprint the</a:t>
            </a:r>
            <a:r>
              <a:rPr lang="en-US" baseline="0" dirty="0" smtClean="0"/>
              <a:t> 3 forms we just created … </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Let’s select this option to take a look  --&gt;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124</a:t>
            </a:fld>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3 different reports that we can reprint, are  … </a:t>
            </a:r>
          </a:p>
          <a:p>
            <a:pPr eaLnBrk="1" hangingPunct="1">
              <a:spcBef>
                <a:spcPct val="0"/>
              </a:spcBef>
            </a:pPr>
            <a:endParaRPr lang="en-US" baseline="0" dirty="0" smtClean="0"/>
          </a:p>
          <a:p>
            <a:pPr eaLnBrk="1" hangingPunct="1">
              <a:spcBef>
                <a:spcPct val="0"/>
              </a:spcBef>
            </a:pPr>
            <a:r>
              <a:rPr lang="en-US" dirty="0" smtClean="0"/>
              <a:t>The Dispensing Receiving Reports -&gt; </a:t>
            </a:r>
          </a:p>
          <a:p>
            <a:pPr eaLnBrk="1" hangingPunct="1">
              <a:spcBef>
                <a:spcPct val="0"/>
              </a:spcBef>
            </a:pP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125</a:t>
            </a:fld>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Green Sheets  --&gt; </a:t>
            </a:r>
            <a:endParaRPr lang="en-US" b="1"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126</a:t>
            </a:fld>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And the Dispensing Worksheets </a:t>
            </a:r>
            <a:r>
              <a:rPr lang="en-US" baseline="0" dirty="0" smtClean="0"/>
              <a:t> </a:t>
            </a:r>
            <a:r>
              <a:rPr lang="en-US" baseline="0" dirty="0" smtClean="0">
                <a:sym typeface="Wingdings" pitchFamily="2" charset="2"/>
              </a:rPr>
              <a:t></a:t>
            </a: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127</a:t>
            </a:fld>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Let’s start by reprinting</a:t>
            </a:r>
            <a:r>
              <a:rPr lang="en-US" baseline="0" dirty="0" smtClean="0"/>
              <a:t> a </a:t>
            </a:r>
            <a:r>
              <a:rPr lang="en-US" b="1" dirty="0" smtClean="0"/>
              <a:t>Dispensing Receiving Report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0" dirty="0" smtClean="0"/>
              <a:t>Just a quick reminder – this report is the document we use to dispense from the vault and</a:t>
            </a:r>
            <a:r>
              <a:rPr lang="en-US" b="0" baseline="0" dirty="0" smtClean="0"/>
              <a:t> deliver to the floor. It provides signature fields for the pharmacy and nursing teams. </a:t>
            </a:r>
            <a:r>
              <a:rPr lang="en-US" b="0" baseline="0" dirty="0" smtClean="0">
                <a:sym typeface="Wingdings" pitchFamily="2" charset="2"/>
              </a:rPr>
              <a:t> </a:t>
            </a:r>
            <a:endParaRPr lang="en-US" b="0" baseline="0" dirty="0" smtClean="0"/>
          </a:p>
          <a:p>
            <a:pPr eaLnBrk="1" hangingPunct="1">
              <a:spcBef>
                <a:spcPct val="0"/>
              </a:spcBef>
            </a:pP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128</a:t>
            </a:fld>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first step to reprint a Dispensing Receiving Report is to Select Your Dispensing Site … </a:t>
            </a:r>
          </a:p>
          <a:p>
            <a:endParaRPr lang="en-US" dirty="0" smtClean="0"/>
          </a:p>
          <a:p>
            <a:r>
              <a:rPr lang="en-US" dirty="0" smtClean="0"/>
              <a:t>we will choose MASTER VAULT </a:t>
            </a:r>
            <a:r>
              <a:rPr lang="en-US" baseline="0" dirty="0" smtClean="0"/>
              <a:t> </a:t>
            </a:r>
            <a:r>
              <a:rPr lang="en-US" dirty="0" smtClean="0"/>
              <a:t>–&gt;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1st option, </a:t>
            </a:r>
            <a:r>
              <a:rPr lang="en-US" b="1" dirty="0" smtClean="0"/>
              <a:t>Receiving</a:t>
            </a:r>
            <a:r>
              <a:rPr lang="en-US" dirty="0" smtClean="0"/>
              <a:t> is what you will use most often in this sub-menu. </a:t>
            </a:r>
          </a:p>
          <a:p>
            <a:pPr eaLnBrk="1" hangingPunct="1">
              <a:spcBef>
                <a:spcPct val="0"/>
              </a:spcBef>
            </a:pPr>
            <a:endParaRPr lang="en-US" dirty="0" smtClean="0"/>
          </a:p>
          <a:p>
            <a:pPr eaLnBrk="1" hangingPunct="1">
              <a:spcBef>
                <a:spcPct val="0"/>
              </a:spcBef>
            </a:pPr>
            <a:r>
              <a:rPr lang="en-US" dirty="0" smtClean="0"/>
              <a:t>This is used to receive controlled substances delivered to the pharmacy AND update your inventory levels.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13</a:t>
            </a:fld>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You will then be asked  if  </a:t>
            </a:r>
            <a:r>
              <a:rPr lang="en-US" b="1" dirty="0" smtClean="0"/>
              <a:t>“Is this a Return to Stock or Turn in for Destruction Reprint”</a:t>
            </a:r>
          </a:p>
          <a:p>
            <a:endParaRPr lang="en-US" b="1" dirty="0" smtClean="0"/>
          </a:p>
          <a:p>
            <a:r>
              <a:rPr lang="en-US" b="0" dirty="0" smtClean="0"/>
              <a:t>We will</a:t>
            </a:r>
            <a:r>
              <a:rPr lang="en-US" b="0" baseline="0" dirty="0" smtClean="0"/>
              <a:t> be choosing </a:t>
            </a:r>
            <a:r>
              <a:rPr lang="en-US" b="1" baseline="0" dirty="0" smtClean="0"/>
              <a:t>NO</a:t>
            </a:r>
            <a:r>
              <a:rPr lang="en-US" b="0" baseline="0" dirty="0" smtClean="0"/>
              <a:t> in this example … but keep a mental note - since it is a somewhat hidden menu. I will reinforce this later in the presentation.  </a:t>
            </a:r>
            <a:r>
              <a:rPr lang="en-US" b="0" baseline="0" dirty="0" smtClean="0">
                <a:sym typeface="Wingdings" pitchFamily="2" charset="2"/>
              </a:rPr>
              <a:t> </a:t>
            </a: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130</a:t>
            </a:fld>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You will then be asked what type of report you would like to print. </a:t>
            </a:r>
          </a:p>
          <a:p>
            <a:endParaRPr lang="en-US" dirty="0" smtClean="0"/>
          </a:p>
          <a:p>
            <a:r>
              <a:rPr lang="en-US" dirty="0" smtClean="0"/>
              <a:t>These options will be the same as the Dispensing Receiving Report menu workflow.    </a:t>
            </a:r>
          </a:p>
          <a:p>
            <a:endParaRPr lang="en-US" dirty="0" smtClean="0"/>
          </a:p>
          <a:p>
            <a:r>
              <a:rPr lang="en-US" b="1" dirty="0" smtClean="0"/>
              <a:t>As we have seen earlier </a:t>
            </a:r>
            <a:r>
              <a:rPr lang="en-US" dirty="0" smtClean="0"/>
              <a:t>… the Vault copy includes the technician delivery signature line, while the nursing copy does not. So we</a:t>
            </a:r>
            <a:r>
              <a:rPr lang="en-US" baseline="0" dirty="0" smtClean="0"/>
              <a:t> will opt for the more detailed report </a:t>
            </a:r>
            <a:r>
              <a:rPr lang="en-US" dirty="0" smtClean="0"/>
              <a:t>  -&gt;&gt;</a:t>
            </a:r>
            <a:endParaRPr lang="en-US" b="1" dirty="0" smtClean="0">
              <a:latin typeface="Arial" charset="0"/>
            </a:endParaRPr>
          </a:p>
          <a:p>
            <a:endParaRPr lang="en-US" b="1" u="sng"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131</a:t>
            </a:fld>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next step is to choose if you would like to print by selecting a ward or </a:t>
            </a:r>
            <a:r>
              <a:rPr lang="en-US" b="1" dirty="0" smtClean="0"/>
              <a:t>NAOU </a:t>
            </a:r>
            <a:r>
              <a:rPr lang="en-US" dirty="0" smtClean="0"/>
              <a:t>or by </a:t>
            </a:r>
            <a:r>
              <a:rPr lang="en-US" b="1" dirty="0" smtClean="0"/>
              <a:t>Green Sheet # </a:t>
            </a:r>
            <a:r>
              <a:rPr lang="en-US" b="1" dirty="0" smtClean="0">
                <a:sym typeface="Wingdings" pitchFamily="2" charset="2"/>
              </a:rPr>
              <a:t> </a:t>
            </a:r>
            <a:endParaRPr lang="en-US" b="1" dirty="0" smtClean="0"/>
          </a:p>
          <a:p>
            <a:endParaRPr lang="en-US" b="1" u="sng"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132</a:t>
            </a:fld>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a large number of reports failed to print, the </a:t>
            </a:r>
            <a:r>
              <a:rPr lang="en-US" b="1" dirty="0" smtClean="0"/>
              <a:t>NAOU</a:t>
            </a:r>
            <a:r>
              <a:rPr lang="en-US" dirty="0" smtClean="0"/>
              <a:t> option would be a time saver – since you can re-print ALL</a:t>
            </a:r>
            <a:r>
              <a:rPr lang="en-US" baseline="0" dirty="0" smtClean="0"/>
              <a:t> </a:t>
            </a:r>
            <a:r>
              <a:rPr lang="en-US" dirty="0" smtClean="0"/>
              <a:t>reports over specified time frame while the printer</a:t>
            </a:r>
            <a:r>
              <a:rPr lang="en-US" baseline="0" dirty="0" smtClean="0"/>
              <a:t> was out of service </a:t>
            </a:r>
            <a:r>
              <a:rPr lang="en-US" dirty="0" smtClean="0">
                <a:sym typeface="Wingdings" pitchFamily="2" charset="2"/>
              </a:rPr>
              <a:t> </a:t>
            </a:r>
            <a:endParaRPr lang="en-US" dirty="0" smtClean="0"/>
          </a:p>
          <a:p>
            <a:endParaRPr lang="en-US" b="1" u="sng"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133</a:t>
            </a:fld>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b="1" dirty="0" smtClean="0"/>
              <a:t>Green Sheet # </a:t>
            </a:r>
            <a:r>
              <a:rPr lang="en-US" dirty="0" smtClean="0"/>
              <a:t>option will only allow you to print </a:t>
            </a:r>
            <a:r>
              <a:rPr lang="en-US" b="1" dirty="0" smtClean="0"/>
              <a:t>ONE</a:t>
            </a:r>
            <a:r>
              <a:rPr lang="en-US" dirty="0" smtClean="0"/>
              <a:t> sheet at a time – so depending on your situation – you can choose the best</a:t>
            </a:r>
            <a:r>
              <a:rPr lang="en-US" baseline="0" dirty="0" smtClean="0"/>
              <a:t> </a:t>
            </a:r>
            <a:r>
              <a:rPr lang="en-US" dirty="0" smtClean="0"/>
              <a:t>option  </a:t>
            </a:r>
            <a:r>
              <a:rPr lang="en-US" dirty="0" smtClean="0">
                <a:sym typeface="Wingdings" pitchFamily="2" charset="2"/>
              </a:rPr>
              <a:t> </a:t>
            </a:r>
            <a:endParaRPr lang="en-US" dirty="0" smtClean="0"/>
          </a:p>
          <a:p>
            <a:endParaRPr lang="en-US" dirty="0" smtClean="0"/>
          </a:p>
          <a:p>
            <a:endParaRPr lang="en-US" b="1" u="sng"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134</a:t>
            </a:fld>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next</a:t>
            </a:r>
            <a:r>
              <a:rPr lang="en-US" baseline="0" dirty="0" smtClean="0"/>
              <a:t> report we can reprint would be the </a:t>
            </a:r>
            <a:r>
              <a:rPr lang="en-US" b="1" dirty="0" smtClean="0"/>
              <a:t>Green Sheet Reports</a:t>
            </a:r>
            <a:r>
              <a:rPr lang="en-US" b="1" baseline="0" dirty="0" smtClean="0"/>
              <a:t> </a:t>
            </a:r>
            <a:r>
              <a:rPr lang="en-US" b="0" baseline="0" dirty="0" smtClean="0"/>
              <a:t>... This happens most often when a nurse needs a 2</a:t>
            </a:r>
            <a:r>
              <a:rPr lang="en-US" b="0" baseline="30000" dirty="0" smtClean="0"/>
              <a:t>nd</a:t>
            </a:r>
            <a:r>
              <a:rPr lang="en-US" b="0" baseline="0" dirty="0" smtClean="0"/>
              <a:t> sheet to continue working on  </a:t>
            </a:r>
            <a:r>
              <a:rPr lang="en-US" b="1" dirty="0" smtClean="0"/>
              <a:t>--</a:t>
            </a:r>
            <a:r>
              <a:rPr lang="en-US" dirty="0" smtClean="0"/>
              <a:t>-&gt;   </a:t>
            </a:r>
          </a:p>
          <a:p>
            <a:pPr eaLnBrk="1" hangingPunct="1">
              <a:spcBef>
                <a:spcPct val="0"/>
              </a:spcBef>
            </a:pP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135</a:t>
            </a:fld>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This option is pretty straight forward … -&gt;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136</a:t>
            </a:fld>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You first need to select the dispensing site </a:t>
            </a:r>
            <a:r>
              <a:rPr lang="en-US" dirty="0" smtClean="0">
                <a:sym typeface="Wingdings" pitchFamily="2" charset="2"/>
              </a:rPr>
              <a:t>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137</a:t>
            </a:fld>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 and then the individual Green Sheet # or a range of numbers to print. </a:t>
            </a:r>
          </a:p>
          <a:p>
            <a:pPr eaLnBrk="1" hangingPunct="1"/>
            <a:endParaRPr lang="en-US" dirty="0" smtClean="0"/>
          </a:p>
          <a:p>
            <a:pPr eaLnBrk="1" hangingPunct="1"/>
            <a:r>
              <a:rPr lang="en-US" dirty="0" smtClean="0"/>
              <a:t>Once you select – it will automatically re-print to your default</a:t>
            </a:r>
            <a:r>
              <a:rPr lang="en-US" baseline="0" dirty="0" smtClean="0"/>
              <a:t> printer </a:t>
            </a:r>
            <a:r>
              <a:rPr lang="en-US" dirty="0" smtClean="0"/>
              <a:t>-&gt;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138</a:t>
            </a:fld>
            <a:endParaRPr lang="en-US"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last option in this menu is the </a:t>
            </a:r>
            <a:r>
              <a:rPr lang="en-US" b="1" dirty="0" smtClean="0">
                <a:solidFill>
                  <a:srgbClr val="120892"/>
                </a:solidFill>
              </a:rPr>
              <a:t>Dispensing Worksheet</a:t>
            </a:r>
            <a:r>
              <a:rPr lang="en-US" dirty="0" smtClean="0">
                <a:solidFill>
                  <a:srgbClr val="120892"/>
                </a:solidFill>
              </a:rPr>
              <a:t> </a:t>
            </a:r>
            <a:r>
              <a:rPr lang="en-US" b="1" dirty="0" smtClean="0">
                <a:solidFill>
                  <a:srgbClr val="120892"/>
                </a:solidFill>
              </a:rPr>
              <a:t>Reprint </a:t>
            </a:r>
            <a:r>
              <a:rPr lang="en-US" dirty="0" smtClean="0">
                <a:solidFill>
                  <a:srgbClr val="120892"/>
                </a:solidFill>
              </a:rPr>
              <a:t>option.  </a:t>
            </a:r>
          </a:p>
          <a:p>
            <a:pPr eaLnBrk="1" hangingPunct="1"/>
            <a:endParaRPr lang="en-US" dirty="0" smtClean="0">
              <a:solidFill>
                <a:srgbClr val="120892"/>
              </a:solidFill>
            </a:endParaRPr>
          </a:p>
          <a:p>
            <a:pPr eaLnBrk="1" hangingPunct="1"/>
            <a:r>
              <a:rPr lang="en-US" dirty="0" smtClean="0">
                <a:solidFill>
                  <a:srgbClr val="120892"/>
                </a:solidFill>
              </a:rPr>
              <a:t>This was</a:t>
            </a:r>
            <a:r>
              <a:rPr lang="en-US" baseline="0" dirty="0" smtClean="0">
                <a:solidFill>
                  <a:srgbClr val="120892"/>
                </a:solidFill>
              </a:rPr>
              <a:t> the very first step in the dispensing process … to print out all of the pending orders in the queue prior to dispensing …. </a:t>
            </a:r>
          </a:p>
          <a:p>
            <a:pPr eaLnBrk="1" hangingPunct="1"/>
            <a:endParaRPr lang="en-US" baseline="0" dirty="0" smtClean="0">
              <a:solidFill>
                <a:srgbClr val="120892"/>
              </a:solidFill>
            </a:endParaRPr>
          </a:p>
          <a:p>
            <a:pPr eaLnBrk="1" hangingPunct="1"/>
            <a:r>
              <a:rPr lang="en-US" baseline="0" dirty="0" smtClean="0">
                <a:solidFill>
                  <a:srgbClr val="120892"/>
                </a:solidFill>
              </a:rPr>
              <a:t>So let’s take a look at that report option </a:t>
            </a:r>
            <a:r>
              <a:rPr lang="en-US" dirty="0" smtClean="0">
                <a:solidFill>
                  <a:srgbClr val="120892"/>
                </a:solidFill>
              </a:rPr>
              <a:t>-&gt; </a:t>
            </a:r>
          </a:p>
          <a:p>
            <a:pPr eaLnBrk="1" hangingPunct="1">
              <a:spcBef>
                <a:spcPct val="0"/>
              </a:spcBef>
            </a:pP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139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The remaining 4 options </a:t>
            </a:r>
            <a:r>
              <a:rPr lang="en-US" dirty="0" smtClean="0"/>
              <a:t>are all used to run a variety of reports which we will review briefly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14</a:t>
            </a:fld>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This report is very straight forward</a:t>
            </a:r>
            <a:r>
              <a:rPr lang="en-US" baseline="0" dirty="0" smtClean="0"/>
              <a:t> … you only need to choose the vault and printer – and the system will generate the report of all pending orders  </a:t>
            </a:r>
            <a:r>
              <a:rPr lang="en-US" dirty="0" smtClean="0"/>
              <a:t>-&gt; </a:t>
            </a:r>
            <a:endParaRPr lang="en-US" b="1" u="sng" dirty="0" smtClean="0"/>
          </a:p>
        </p:txBody>
      </p:sp>
      <p:sp>
        <p:nvSpPr>
          <p:cNvPr id="402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A9AA229-CBD6-4286-93E4-A9582A5EEE9B}" type="slidenum">
              <a:rPr lang="en-US" smtClean="0"/>
              <a:pPr eaLnBrk="1" hangingPunct="1"/>
              <a:t>140</a:t>
            </a:fld>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That wraps up the first 5 options in the dispensing</a:t>
            </a:r>
            <a:r>
              <a:rPr lang="en-US" baseline="0" dirty="0" smtClean="0"/>
              <a:t> menu … </a:t>
            </a:r>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141</a:t>
            </a:fld>
            <a:endParaRPr lang="en-US"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Polling question: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solidFill>
                  <a:prstClr val="black"/>
                </a:solidFill>
              </a:rPr>
              <a:pPr eaLnBrk="1" hangingPunct="1"/>
              <a:t>142</a:t>
            </a:fld>
            <a:endParaRPr lang="en-US" smtClean="0">
              <a:solidFill>
                <a:prstClr val="black"/>
              </a:solidFill>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Polling question: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solidFill>
                  <a:prstClr val="black"/>
                </a:solidFill>
              </a:rPr>
              <a:pPr eaLnBrk="1" hangingPunct="1"/>
              <a:t>143</a:t>
            </a:fld>
            <a:endParaRPr lang="en-US" smtClean="0">
              <a:solidFill>
                <a:prstClr val="black"/>
              </a:solidFill>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last step </a:t>
            </a:r>
            <a:r>
              <a:rPr lang="en-US" baseline="0" dirty="0" smtClean="0">
                <a:sym typeface="Wingdings" pitchFamily="2" charset="2"/>
              </a:rPr>
              <a:t> </a:t>
            </a:r>
            <a:r>
              <a:rPr lang="en-US" b="1" dirty="0" smtClean="0"/>
              <a:t>Pharmacy Dispense without Green Sheets </a:t>
            </a:r>
            <a:r>
              <a:rPr lang="en-US" b="0" i="1" dirty="0" smtClean="0"/>
              <a:t>(</a:t>
            </a:r>
            <a:r>
              <a:rPr lang="en-US" b="1" i="1" dirty="0" smtClean="0"/>
              <a:t>VA FORM 10-2638</a:t>
            </a:r>
            <a:r>
              <a:rPr lang="en-US" b="0" i="1" dirty="0" smtClean="0"/>
              <a:t>)   </a:t>
            </a:r>
            <a:r>
              <a:rPr lang="en-US" b="0" i="0" dirty="0" smtClean="0"/>
              <a:t>is</a:t>
            </a:r>
            <a:r>
              <a:rPr lang="en-US" b="0" i="0" baseline="0" dirty="0" smtClean="0"/>
              <a:t> reserved for sites that do not use green sheets or any of the necessary paperwork we just reviewed … </a:t>
            </a:r>
          </a:p>
          <a:p>
            <a:pPr eaLnBrk="1" hangingPunct="1">
              <a:spcBef>
                <a:spcPct val="0"/>
              </a:spcBef>
            </a:pPr>
            <a:endParaRPr lang="en-US" b="0" i="0" baseline="0" dirty="0" smtClean="0"/>
          </a:p>
          <a:p>
            <a:pPr eaLnBrk="1" hangingPunct="1">
              <a:spcBef>
                <a:spcPct val="0"/>
              </a:spcBef>
            </a:pPr>
            <a:r>
              <a:rPr lang="en-US" b="0" i="0" baseline="0" dirty="0" smtClean="0"/>
              <a:t>These sites dispense directly from the VAULT to </a:t>
            </a:r>
            <a:r>
              <a:rPr lang="en-US" dirty="0" smtClean="0"/>
              <a:t>automated dispensing cabinets (i.e.. </a:t>
            </a:r>
            <a:r>
              <a:rPr lang="en-US" dirty="0" err="1" smtClean="0"/>
              <a:t>Pyxis</a:t>
            </a:r>
            <a:r>
              <a:rPr lang="en-US" dirty="0" smtClean="0"/>
              <a:t>, </a:t>
            </a:r>
            <a:r>
              <a:rPr lang="en-US" dirty="0" err="1" smtClean="0"/>
              <a:t>AcuDose</a:t>
            </a:r>
            <a:r>
              <a:rPr lang="en-US" dirty="0" smtClean="0"/>
              <a:t>, </a:t>
            </a:r>
            <a:r>
              <a:rPr lang="en-US" dirty="0" err="1" smtClean="0"/>
              <a:t>Omnicell</a:t>
            </a:r>
            <a:r>
              <a:rPr lang="en-US" dirty="0" smtClean="0"/>
              <a:t>) without</a:t>
            </a:r>
            <a:r>
              <a:rPr lang="en-US" baseline="0" dirty="0" smtClean="0"/>
              <a:t> paperwork … check with your site to confirm your local procedure. </a:t>
            </a:r>
          </a:p>
          <a:p>
            <a:pPr eaLnBrk="1" hangingPunct="1">
              <a:spcBef>
                <a:spcPct val="0"/>
              </a:spcBef>
            </a:pPr>
            <a:endParaRPr lang="en-US" dirty="0" smtClean="0"/>
          </a:p>
          <a:p>
            <a:pPr eaLnBrk="1" hangingPunct="1">
              <a:spcBef>
                <a:spcPct val="0"/>
              </a:spcBef>
            </a:pPr>
            <a:r>
              <a:rPr lang="en-US" dirty="0" smtClean="0"/>
              <a:t>So let’s take a look at this menu now … </a:t>
            </a:r>
            <a:r>
              <a:rPr lang="en-US"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144</a:t>
            </a:fld>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smtClean="0"/>
              <a:t>To begin the process, you will select the </a:t>
            </a:r>
            <a:r>
              <a:rPr lang="en-US" b="1" dirty="0" smtClean="0"/>
              <a:t>drug</a:t>
            </a:r>
            <a:r>
              <a:rPr lang="en-US" dirty="0" smtClean="0"/>
              <a:t> to be dispensed. </a:t>
            </a:r>
          </a:p>
          <a:p>
            <a:pPr eaLnBrk="1" hangingPunct="1">
              <a:defRPr/>
            </a:pPr>
            <a:endParaRPr lang="en-US" dirty="0" smtClean="0"/>
          </a:p>
          <a:p>
            <a:pPr eaLnBrk="1" hangingPunct="1">
              <a:defRPr/>
            </a:pPr>
            <a:r>
              <a:rPr lang="en-US" dirty="0" smtClean="0"/>
              <a:t>We will choose Alprazolam</a:t>
            </a:r>
            <a:r>
              <a:rPr lang="en-US" baseline="0" dirty="0" smtClean="0"/>
              <a:t> </a:t>
            </a:r>
            <a:r>
              <a:rPr lang="en-US" dirty="0" smtClean="0">
                <a:sym typeface="Wingdings" pitchFamily="2" charset="2"/>
              </a:rPr>
              <a:t>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145</a:t>
            </a:fld>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smtClean="0"/>
              <a:t>Then you will enter the destination</a:t>
            </a:r>
            <a:r>
              <a:rPr lang="en-US" baseline="0" dirty="0" smtClean="0"/>
              <a:t> area where </a:t>
            </a:r>
            <a:r>
              <a:rPr lang="en-US" dirty="0" smtClean="0"/>
              <a:t>the medication will be stocked</a:t>
            </a:r>
          </a:p>
          <a:p>
            <a:pPr eaLnBrk="1" hangingPunct="1">
              <a:defRPr/>
            </a:pPr>
            <a:endParaRPr lang="en-US" dirty="0" smtClean="0"/>
          </a:p>
          <a:p>
            <a:pPr eaLnBrk="1" hangingPunct="1">
              <a:defRPr/>
            </a:pPr>
            <a:r>
              <a:rPr lang="en-US" dirty="0" smtClean="0"/>
              <a:t>We are using the 5</a:t>
            </a:r>
            <a:r>
              <a:rPr lang="en-US" baseline="0" dirty="0" smtClean="0"/>
              <a:t> South</a:t>
            </a:r>
            <a:r>
              <a:rPr lang="en-US" dirty="0" smtClean="0"/>
              <a:t> </a:t>
            </a:r>
            <a:r>
              <a:rPr lang="en-US" dirty="0" err="1" smtClean="0"/>
              <a:t>Pyxis</a:t>
            </a:r>
            <a:r>
              <a:rPr lang="en-US" dirty="0" smtClean="0"/>
              <a:t> for this example   </a:t>
            </a:r>
            <a:r>
              <a:rPr lang="en-US" dirty="0" smtClean="0">
                <a:sym typeface="Wingdings" pitchFamily="2" charset="2"/>
              </a:rPr>
              <a:t>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146</a:t>
            </a:fld>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smtClean="0"/>
              <a:t>The default</a:t>
            </a:r>
            <a:r>
              <a:rPr lang="en-US" baseline="0" dirty="0" smtClean="0"/>
              <a:t> quantity will be displayed and you can edit it if needed – we will choose 25 in this example</a:t>
            </a:r>
            <a:r>
              <a:rPr lang="en-US" dirty="0" smtClean="0"/>
              <a:t>  </a:t>
            </a:r>
            <a:r>
              <a:rPr lang="en-US" dirty="0" smtClean="0">
                <a:sym typeface="Wingdings" pitchFamily="2" charset="2"/>
              </a:rPr>
              <a:t></a:t>
            </a:r>
            <a:r>
              <a:rPr lang="en-US"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147</a:t>
            </a:fld>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smtClean="0"/>
              <a:t>The last fields are the manufacturer, lot and expiration date …. </a:t>
            </a:r>
          </a:p>
          <a:p>
            <a:pPr eaLnBrk="1" hangingPunct="1">
              <a:defRPr/>
            </a:pPr>
            <a:endParaRPr lang="en-US" dirty="0" smtClean="0"/>
          </a:p>
          <a:p>
            <a:pPr eaLnBrk="1" hangingPunct="1">
              <a:defRPr/>
            </a:pPr>
            <a:r>
              <a:rPr lang="en-US" dirty="0" smtClean="0"/>
              <a:t>you can also edit these fields directly at the prompt, if needed. -&gt;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148</a:t>
            </a:fld>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smtClean="0"/>
              <a:t>Finally, you will be asked to confirm that the information is correct and accept the order </a:t>
            </a:r>
            <a:r>
              <a:rPr lang="en-US" dirty="0" smtClean="0">
                <a:sym typeface="Wingdings" pitchFamily="2" charset="2"/>
              </a:rPr>
              <a:t>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149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 going</a:t>
            </a:r>
            <a:r>
              <a:rPr lang="en-US" baseline="0" dirty="0" smtClean="0"/>
              <a:t> </a:t>
            </a:r>
            <a:r>
              <a:rPr lang="en-US" dirty="0" smtClean="0"/>
              <a:t>back to the 1</a:t>
            </a:r>
            <a:r>
              <a:rPr lang="en-US" baseline="30000" dirty="0" smtClean="0"/>
              <a:t>st</a:t>
            </a:r>
            <a:r>
              <a:rPr lang="en-US" dirty="0" smtClean="0"/>
              <a:t> option, </a:t>
            </a:r>
            <a:r>
              <a:rPr lang="en-US" b="1" dirty="0" smtClean="0"/>
              <a:t>Receiving --- </a:t>
            </a:r>
          </a:p>
          <a:p>
            <a:pPr eaLnBrk="1" hangingPunct="1">
              <a:spcBef>
                <a:spcPct val="0"/>
              </a:spcBef>
            </a:pPr>
            <a:endParaRPr lang="en-US" b="1" dirty="0" smtClean="0">
              <a:sym typeface="Wingdings" pitchFamily="2" charset="2"/>
            </a:endParaRPr>
          </a:p>
          <a:p>
            <a:pPr eaLnBrk="1" hangingPunct="1">
              <a:spcBef>
                <a:spcPct val="0"/>
              </a:spcBef>
            </a:pPr>
            <a:r>
              <a:rPr lang="en-US" b="0" dirty="0" smtClean="0">
                <a:sym typeface="Wingdings" pitchFamily="2" charset="2"/>
              </a:rPr>
              <a:t>When we select</a:t>
            </a:r>
            <a:r>
              <a:rPr lang="en-US" b="0" baseline="0" dirty="0" smtClean="0">
                <a:sym typeface="Wingdings" pitchFamily="2" charset="2"/>
              </a:rPr>
              <a:t> this menu – the first question will be </a:t>
            </a:r>
            <a:r>
              <a:rPr lang="en-US" b="1" baseline="0"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15</a:t>
            </a:fld>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1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At that point – the program will dispense</a:t>
            </a:r>
            <a:r>
              <a:rPr lang="en-US" baseline="0" dirty="0" smtClean="0"/>
              <a:t> </a:t>
            </a:r>
            <a:r>
              <a:rPr lang="en-US" dirty="0" smtClean="0"/>
              <a:t>and deduct the quantity from the vault balance.</a:t>
            </a:r>
          </a:p>
          <a:p>
            <a:pPr eaLnBrk="1" hangingPunct="1"/>
            <a:endParaRPr lang="en-US" dirty="0" smtClean="0"/>
          </a:p>
          <a:p>
            <a:pPr eaLnBrk="1" hangingPunct="1"/>
            <a:r>
              <a:rPr lang="en-US" dirty="0" smtClean="0"/>
              <a:t>This slide wraps up that</a:t>
            </a:r>
            <a:r>
              <a:rPr lang="en-US" baseline="0" dirty="0" smtClean="0"/>
              <a:t> menu </a:t>
            </a:r>
            <a:r>
              <a:rPr lang="en-US" dirty="0" smtClean="0">
                <a:sym typeface="Wingdings" pitchFamily="2" charset="2"/>
              </a:rPr>
              <a:t> </a:t>
            </a:r>
            <a:endParaRPr lang="en-US" dirty="0" smtClean="0"/>
          </a:p>
          <a:p>
            <a:pPr eaLnBrk="1" hangingPunct="1"/>
            <a:endParaRPr lang="en-US" dirty="0" smtClean="0"/>
          </a:p>
        </p:txBody>
      </p:sp>
      <p:sp>
        <p:nvSpPr>
          <p:cNvPr id="411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493CF0C-302D-43D4-A34D-B2A6E01B984A}" type="slidenum">
              <a:rPr lang="en-US" smtClean="0"/>
              <a:pPr eaLnBrk="1" hangingPunct="1"/>
              <a:t>150</a:t>
            </a:fld>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At</a:t>
            </a:r>
            <a:r>
              <a:rPr lang="en-US" baseline="0" dirty="0" smtClean="0"/>
              <a:t> this point, we have reviewed the </a:t>
            </a:r>
            <a:r>
              <a:rPr lang="en-US" b="1" baseline="0" dirty="0" smtClean="0"/>
              <a:t>Receipts Into Pharmacy menu, Dispensing Menu and CS Order Entry for Ward … </a:t>
            </a:r>
          </a:p>
          <a:p>
            <a:endParaRPr lang="en-US" baseline="0" dirty="0" smtClean="0"/>
          </a:p>
          <a:p>
            <a:r>
              <a:rPr lang="en-US" baseline="0" dirty="0" smtClean="0"/>
              <a:t>So now let’s look at how we release </a:t>
            </a:r>
            <a:r>
              <a:rPr lang="en-US" b="1" baseline="0" dirty="0" smtClean="0"/>
              <a:t>Outpatient </a:t>
            </a:r>
            <a:r>
              <a:rPr lang="en-US" baseline="0" dirty="0" smtClean="0"/>
              <a:t>Narcotics … </a:t>
            </a:r>
            <a:r>
              <a:rPr lang="en-US" baseline="0" dirty="0" smtClean="0">
                <a:sym typeface="Wingdings" pitchFamily="2" charset="2"/>
              </a:rPr>
              <a:t></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151</a:t>
            </a:fld>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Outpatient Dispensing menu is titled  “</a:t>
            </a:r>
            <a:r>
              <a:rPr lang="en-US" b="1" dirty="0" smtClean="0"/>
              <a:t>Outpatient Rx’s</a:t>
            </a:r>
            <a:r>
              <a:rPr lang="en-US" dirty="0" smtClean="0"/>
              <a:t>” and is located 4</a:t>
            </a:r>
            <a:r>
              <a:rPr lang="en-US" baseline="30000" dirty="0" smtClean="0"/>
              <a:t>th</a:t>
            </a:r>
            <a:r>
              <a:rPr lang="en-US" dirty="0" smtClean="0"/>
              <a:t> on our menu list here</a:t>
            </a:r>
          </a:p>
          <a:p>
            <a:pPr eaLnBrk="1" hangingPunct="1">
              <a:spcBef>
                <a:spcPct val="0"/>
              </a:spcBef>
            </a:pPr>
            <a:endParaRPr lang="en-US" dirty="0" smtClean="0"/>
          </a:p>
          <a:p>
            <a:pPr eaLnBrk="1" hangingPunct="1">
              <a:spcBef>
                <a:spcPct val="0"/>
              </a:spcBef>
            </a:pPr>
            <a:r>
              <a:rPr lang="en-US" dirty="0" smtClean="0"/>
              <a:t>Let’s select that option to review  </a:t>
            </a:r>
            <a:r>
              <a:rPr lang="en-US" dirty="0" smtClean="0">
                <a:sym typeface="Wingdings" pitchFamily="2" charset="2"/>
              </a:rPr>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152</a:t>
            </a:fld>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You will first need to enter your </a:t>
            </a:r>
            <a:r>
              <a:rPr lang="en-US" b="1" dirty="0" smtClean="0"/>
              <a:t>SITE</a:t>
            </a:r>
            <a:r>
              <a:rPr lang="en-US" dirty="0" smtClean="0"/>
              <a:t> and </a:t>
            </a:r>
            <a:r>
              <a:rPr lang="en-US" b="1" dirty="0" smtClean="0"/>
              <a:t>SIGNATURE CODE </a:t>
            </a:r>
            <a:r>
              <a:rPr lang="en-US" dirty="0" smtClean="0"/>
              <a:t>to start the process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153</a:t>
            </a:fld>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You will then be asked to identify the pharmacist name that is responsible for this transaction -- the default will be your own name.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154</a:t>
            </a:fld>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You will then enter the prescription number.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155</a:t>
            </a:fld>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Prescription history will be displayed and you will choose if</a:t>
            </a:r>
            <a:r>
              <a:rPr lang="en-US" baseline="0" dirty="0" smtClean="0"/>
              <a:t> it is an </a:t>
            </a:r>
            <a:r>
              <a:rPr lang="en-US" dirty="0" smtClean="0"/>
              <a:t>original fill or refill</a:t>
            </a:r>
            <a:r>
              <a:rPr lang="en-US" baseline="0" dirty="0" smtClean="0"/>
              <a:t> </a:t>
            </a:r>
            <a:r>
              <a:rPr lang="en-US" dirty="0" smtClean="0"/>
              <a:t>  </a:t>
            </a:r>
            <a:r>
              <a:rPr lang="en-US" dirty="0" smtClean="0">
                <a:sym typeface="Wingdings" pitchFamily="2" charset="2"/>
              </a:rPr>
              <a:t> </a:t>
            </a:r>
            <a:r>
              <a:rPr lang="en-US" dirty="0" smtClean="0"/>
              <a: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156</a:t>
            </a:fld>
            <a:endParaRPr lang="en-US"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From here – the system will show you the prescription information to VERIFY against your paperwork. -&gt; </a:t>
            </a:r>
          </a:p>
          <a:p>
            <a:pPr eaLnBrk="1" hangingPunct="1"/>
            <a:endParaRPr lang="en-US" dirty="0" smtClean="0"/>
          </a:p>
          <a:p>
            <a:pPr eaLnBrk="1" hangingPunct="1"/>
            <a:endParaRPr lang="en-US" dirty="0" smtClean="0"/>
          </a:p>
        </p:txBody>
      </p:sp>
      <p:sp>
        <p:nvSpPr>
          <p:cNvPr id="420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41C871-6F3A-44AB-82DE-5EFCFF73BC1C}" type="slidenum">
              <a:rPr lang="en-US" smtClean="0">
                <a:solidFill>
                  <a:srgbClr val="000000"/>
                </a:solidFill>
              </a:rPr>
              <a:pPr eaLnBrk="1" hangingPunct="1"/>
              <a:t>157</a:t>
            </a:fld>
            <a:endParaRPr lang="en-US" smtClean="0">
              <a:solidFill>
                <a:srgbClr val="000000"/>
              </a:solidFill>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You will be shown the vault inventory data to VERIFY that your new balance is correct. -&gt; </a:t>
            </a:r>
          </a:p>
          <a:p>
            <a:pPr eaLnBrk="1" hangingPunct="1"/>
            <a:endParaRPr lang="en-US" dirty="0" smtClean="0"/>
          </a:p>
          <a:p>
            <a:pPr eaLnBrk="1" hangingPunct="1"/>
            <a:endParaRPr lang="en-US" dirty="0" smtClean="0"/>
          </a:p>
        </p:txBody>
      </p:sp>
      <p:sp>
        <p:nvSpPr>
          <p:cNvPr id="420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41C871-6F3A-44AB-82DE-5EFCFF73BC1C}" type="slidenum">
              <a:rPr lang="en-US" smtClean="0">
                <a:solidFill>
                  <a:srgbClr val="000000"/>
                </a:solidFill>
              </a:rPr>
              <a:pPr eaLnBrk="1" hangingPunct="1"/>
              <a:t>158</a:t>
            </a:fld>
            <a:endParaRPr lang="en-US" smtClean="0">
              <a:solidFill>
                <a:srgbClr val="000000"/>
              </a:solidFill>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And if the balance is correct – you can choose the default of YES to continue </a:t>
            </a:r>
            <a:r>
              <a:rPr lang="en-US" dirty="0" smtClean="0">
                <a:sym typeface="Wingdings" pitchFamily="2" charset="2"/>
              </a:rPr>
              <a:t> </a:t>
            </a:r>
          </a:p>
          <a:p>
            <a:pPr eaLnBrk="1" hangingPunct="1"/>
            <a:endParaRPr lang="en-US" dirty="0" smtClean="0">
              <a:sym typeface="Wingdings" pitchFamily="2" charset="2"/>
            </a:endParaRPr>
          </a:p>
          <a:p>
            <a:pPr eaLnBrk="1" hangingPunct="1"/>
            <a:endParaRPr lang="en-US" dirty="0" smtClean="0"/>
          </a:p>
          <a:p>
            <a:pPr eaLnBrk="1" hangingPunct="1"/>
            <a:endParaRPr lang="en-US" dirty="0" smtClean="0"/>
          </a:p>
        </p:txBody>
      </p:sp>
      <p:sp>
        <p:nvSpPr>
          <p:cNvPr id="420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41C871-6F3A-44AB-82DE-5EFCFF73BC1C}" type="slidenum">
              <a:rPr lang="en-US" smtClean="0">
                <a:solidFill>
                  <a:srgbClr val="000000"/>
                </a:solidFill>
              </a:rPr>
              <a:pPr eaLnBrk="1" hangingPunct="1"/>
              <a:t>159</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dirty="0" smtClean="0"/>
              <a:t>The first question that you will be asked is … </a:t>
            </a:r>
          </a:p>
          <a:p>
            <a:pPr eaLnBrk="1" hangingPunct="1">
              <a:spcBef>
                <a:spcPct val="0"/>
              </a:spcBef>
            </a:pPr>
            <a:endParaRPr lang="en-US" b="1" dirty="0" smtClean="0"/>
          </a:p>
          <a:p>
            <a:pPr eaLnBrk="1" hangingPunct="1">
              <a:spcBef>
                <a:spcPct val="0"/>
              </a:spcBef>
            </a:pPr>
            <a:r>
              <a:rPr lang="en-US" b="1" dirty="0" smtClean="0"/>
              <a:t>Is this a Prime Vendor Receipt?</a:t>
            </a:r>
            <a:r>
              <a:rPr lang="en-US" b="1" baseline="0" dirty="0" smtClean="0"/>
              <a:t>  </a:t>
            </a:r>
            <a:r>
              <a:rPr lang="en-US" dirty="0" smtClean="0">
                <a:sym typeface="Wingdings" pitchFamily="2" charset="2"/>
              </a:rPr>
              <a:t></a:t>
            </a: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9C1ABF-74F1-4679-9F57-0C5BA9319B05}" type="slidenum">
              <a:rPr lang="en-US" smtClean="0"/>
              <a:pPr eaLnBrk="1" hangingPunct="1"/>
              <a:t>16</a:t>
            </a:fld>
            <a:endParaRPr lang="en-US"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You will then need to confirm the release of the prescription  </a:t>
            </a:r>
            <a:r>
              <a:rPr lang="en-US" dirty="0" smtClean="0">
                <a:sym typeface="Wingdings" pitchFamily="2" charset="2"/>
              </a:rPr>
              <a:t> </a:t>
            </a:r>
            <a:endParaRPr lang="en-US" dirty="0" smtClean="0"/>
          </a:p>
          <a:p>
            <a:pPr eaLnBrk="1" hangingPunct="1"/>
            <a:endParaRPr lang="en-US" dirty="0" smtClean="0">
              <a:sym typeface="Wingdings" pitchFamily="2" charset="2"/>
            </a:endParaRPr>
          </a:p>
          <a:p>
            <a:pPr eaLnBrk="1" hangingPunct="1"/>
            <a:endParaRPr lang="en-US" dirty="0" smtClean="0"/>
          </a:p>
          <a:p>
            <a:pPr eaLnBrk="1" hangingPunct="1"/>
            <a:endParaRPr lang="en-US" dirty="0" smtClean="0"/>
          </a:p>
        </p:txBody>
      </p:sp>
      <p:sp>
        <p:nvSpPr>
          <p:cNvPr id="420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241C871-6F3A-44AB-82DE-5EFCFF73BC1C}" type="slidenum">
              <a:rPr lang="en-US" smtClean="0">
                <a:solidFill>
                  <a:srgbClr val="000000"/>
                </a:solidFill>
              </a:rPr>
              <a:pPr eaLnBrk="1" hangingPunct="1"/>
              <a:t>160</a:t>
            </a:fld>
            <a:endParaRPr lang="en-US" smtClean="0">
              <a:solidFill>
                <a:srgbClr val="000000"/>
              </a:solidFill>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4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If the prescription was a “window” prescription the patient name will be displayed on the “</a:t>
            </a:r>
            <a:r>
              <a:rPr lang="en-US" b="1" dirty="0" smtClean="0"/>
              <a:t>Bingo Board</a:t>
            </a:r>
            <a:r>
              <a:rPr lang="en-US" dirty="0" smtClean="0"/>
              <a:t>” to complete</a:t>
            </a:r>
            <a:r>
              <a:rPr lang="en-US" baseline="0" dirty="0" smtClean="0"/>
              <a:t> the process </a:t>
            </a:r>
            <a:r>
              <a:rPr lang="en-US" dirty="0" smtClean="0"/>
              <a:t> </a:t>
            </a:r>
            <a:r>
              <a:rPr lang="en-US" dirty="0" smtClean="0">
                <a:sym typeface="Wingdings" pitchFamily="2" charset="2"/>
              </a:rPr>
              <a:t></a:t>
            </a:r>
            <a:endParaRPr lang="en-US" dirty="0" smtClean="0"/>
          </a:p>
          <a:p>
            <a:pPr eaLnBrk="1" hangingPunct="1"/>
            <a:endParaRPr lang="en-US" dirty="0" smtClean="0"/>
          </a:p>
          <a:p>
            <a:pPr eaLnBrk="1" hangingPunct="1"/>
            <a:r>
              <a:rPr lang="en-US" dirty="0" smtClean="0"/>
              <a:t>	</a:t>
            </a:r>
          </a:p>
          <a:p>
            <a:pPr eaLnBrk="1" hangingPunct="1"/>
            <a:endParaRPr lang="en-US" dirty="0" smtClean="0"/>
          </a:p>
        </p:txBody>
      </p:sp>
      <p:sp>
        <p:nvSpPr>
          <p:cNvPr id="424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A71C71-C3BB-4F45-9E4C-686C3129F089}" type="slidenum">
              <a:rPr lang="en-US" smtClean="0">
                <a:solidFill>
                  <a:srgbClr val="000000"/>
                </a:solidFill>
              </a:rPr>
              <a:pPr eaLnBrk="1" hangingPunct="1"/>
              <a:t>161</a:t>
            </a:fld>
            <a:endParaRPr lang="en-US" smtClean="0">
              <a:solidFill>
                <a:srgbClr val="000000"/>
              </a:solidFill>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That completes our review on how to dispense an Outpatient Prescription</a:t>
            </a:r>
            <a:endParaRPr lang="en-US" dirty="0" smtClean="0">
              <a:sym typeface="Wingdings" pitchFamily="2" charset="2"/>
            </a:endParaRPr>
          </a:p>
          <a:p>
            <a:pPr eaLnBrk="1" hangingPunct="1"/>
            <a:endParaRPr lang="en-US" dirty="0" smtClean="0">
              <a:sym typeface="Wingdings" pitchFamily="2"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Now let’s jump back to inpatient side of things and learn how to </a:t>
            </a:r>
            <a:r>
              <a:rPr lang="en-US" b="1" dirty="0" smtClean="0"/>
              <a:t>Complete a Green Sheet </a:t>
            </a:r>
            <a:r>
              <a:rPr lang="en-US" dirty="0" smtClean="0">
                <a:sym typeface="Wingdings" pitchFamily="2" charset="2"/>
              </a:rPr>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162</a:t>
            </a:fld>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a:t>
            </a:r>
            <a:r>
              <a:rPr lang="en-US" b="1" dirty="0" smtClean="0"/>
              <a:t>Complete Green Sheet </a:t>
            </a:r>
            <a:r>
              <a:rPr lang="en-US" dirty="0" smtClean="0"/>
              <a:t>option is the 3</a:t>
            </a:r>
            <a:r>
              <a:rPr lang="en-US" baseline="30000" dirty="0" smtClean="0"/>
              <a:t>rd</a:t>
            </a:r>
            <a:r>
              <a:rPr lang="en-US" dirty="0" smtClean="0"/>
              <a:t> option in our menu </a:t>
            </a:r>
          </a:p>
          <a:p>
            <a:pPr eaLnBrk="1" hangingPunct="1">
              <a:spcBef>
                <a:spcPct val="0"/>
              </a:spcBef>
            </a:pPr>
            <a:endParaRPr lang="en-US" dirty="0" smtClean="0"/>
          </a:p>
          <a:p>
            <a:pPr eaLnBrk="1" hangingPunct="1">
              <a:spcBef>
                <a:spcPct val="0"/>
              </a:spcBef>
            </a:pPr>
            <a:r>
              <a:rPr lang="en-US" dirty="0" smtClean="0"/>
              <a:t>To</a:t>
            </a:r>
            <a:r>
              <a:rPr lang="en-US" baseline="0" dirty="0" smtClean="0"/>
              <a:t> explain briefly,  all green sheets have a status. When they are on the nursing wards – their status should be </a:t>
            </a:r>
            <a:r>
              <a:rPr lang="en-US" b="1" baseline="0" dirty="0" smtClean="0"/>
              <a:t>DELIVERED – ACTIVELY ON NAOU. </a:t>
            </a:r>
          </a:p>
          <a:p>
            <a:pPr eaLnBrk="1" hangingPunct="1">
              <a:spcBef>
                <a:spcPct val="0"/>
              </a:spcBef>
            </a:pPr>
            <a:endParaRPr lang="en-US" b="0" baseline="0" dirty="0" smtClean="0"/>
          </a:p>
          <a:p>
            <a:pPr eaLnBrk="1" hangingPunct="1">
              <a:spcBef>
                <a:spcPct val="0"/>
              </a:spcBef>
            </a:pPr>
            <a:r>
              <a:rPr lang="en-US" b="0" baseline="0" dirty="0" smtClean="0"/>
              <a:t>When they are returned to the pharmacy – we need to review them AND electronically COMPLETE them to change the status to COMPLETED – and that is what this menu option is for … </a:t>
            </a:r>
            <a:r>
              <a:rPr lang="en-US" baseline="0" dirty="0" smtClean="0"/>
              <a:t>  </a:t>
            </a:r>
          </a:p>
          <a:p>
            <a:pPr eaLnBrk="1" hangingPunct="1">
              <a:spcBef>
                <a:spcPct val="0"/>
              </a:spcBef>
            </a:pPr>
            <a:endParaRPr lang="en-US" baseline="0" dirty="0" smtClean="0"/>
          </a:p>
          <a:p>
            <a:pPr eaLnBrk="1" hangingPunct="1">
              <a:spcBef>
                <a:spcPct val="0"/>
              </a:spcBef>
            </a:pPr>
            <a:r>
              <a:rPr lang="en-US" dirty="0" smtClean="0">
                <a:sym typeface="Wingdings" pitchFamily="2" charset="2"/>
              </a:rPr>
              <a:t>Let’s take a look at this option  </a:t>
            </a: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163</a:t>
            </a:fld>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first step in Completing a Green Sheet is to enter your </a:t>
            </a:r>
            <a:r>
              <a:rPr lang="en-US" b="1" dirty="0" smtClean="0"/>
              <a:t>Signature Code</a:t>
            </a:r>
            <a:r>
              <a:rPr lang="en-US" dirty="0" smtClean="0"/>
              <a:t>.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164</a:t>
            </a:fld>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And then the Green Sheet # </a:t>
            </a:r>
            <a:r>
              <a:rPr lang="en-US" dirty="0" smtClean="0">
                <a:sym typeface="Wingdings" pitchFamily="2" charset="2"/>
              </a:rPr>
              <a:t></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165</a:t>
            </a:fld>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a:t>
            </a:r>
            <a:r>
              <a:rPr lang="en-US" baseline="0" dirty="0" smtClean="0"/>
              <a:t> system will pull up the drug name and area … which we need to confirm </a:t>
            </a:r>
            <a:r>
              <a:rPr lang="en-US" dirty="0" smtClean="0"/>
              <a:t>-&gt; </a:t>
            </a:r>
          </a:p>
          <a:p>
            <a:pPr eaLnBrk="1" hangingPunct="1">
              <a:spcBef>
                <a:spcPct val="0"/>
              </a:spcBef>
            </a:pP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166</a:t>
            </a:fld>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next step is to enter the </a:t>
            </a:r>
            <a:r>
              <a:rPr lang="en-US" b="1" dirty="0" smtClean="0"/>
              <a:t>COMPLETION STATUS </a:t>
            </a:r>
            <a:r>
              <a:rPr lang="en-US" dirty="0" smtClean="0"/>
              <a:t>– and there are several to choose from. </a:t>
            </a:r>
          </a:p>
          <a:p>
            <a:pPr eaLnBrk="1" hangingPunct="1"/>
            <a:endParaRPr lang="en-US" dirty="0" smtClean="0"/>
          </a:p>
          <a:p>
            <a:pPr eaLnBrk="1" hangingPunct="1"/>
            <a:r>
              <a:rPr lang="en-US" dirty="0" smtClean="0"/>
              <a:t>Check with your local management to determine which options should and should not be used.  </a:t>
            </a:r>
            <a:r>
              <a:rPr lang="en-US" dirty="0" smtClean="0">
                <a:sym typeface="Wingdings" pitchFamily="2" charset="2"/>
              </a:rPr>
              <a:t> </a:t>
            </a:r>
          </a:p>
          <a:p>
            <a:pPr eaLnBrk="1" hangingPunct="1">
              <a:spcBef>
                <a:spcPct val="0"/>
              </a:spcBef>
            </a:pP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167</a:t>
            </a:fld>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For this presentation, we will use the </a:t>
            </a:r>
            <a:r>
              <a:rPr lang="en-US" b="1" dirty="0" smtClean="0"/>
              <a:t>NO DISCREPANCY </a:t>
            </a:r>
            <a:r>
              <a:rPr lang="en-US" dirty="0" smtClean="0"/>
              <a:t>option and we will select </a:t>
            </a:r>
            <a:r>
              <a:rPr lang="en-US" b="1" dirty="0" smtClean="0"/>
              <a:t>YES</a:t>
            </a:r>
            <a:r>
              <a:rPr lang="en-US" dirty="0" smtClean="0"/>
              <a:t> to complete the green sheet.</a:t>
            </a:r>
          </a:p>
          <a:p>
            <a:pPr eaLnBrk="1" hangingPunct="1"/>
            <a:endParaRPr lang="en-US" dirty="0" smtClean="0"/>
          </a:p>
          <a:p>
            <a:pPr eaLnBrk="1" hangingPunct="1"/>
            <a:r>
              <a:rPr lang="en-US" dirty="0" smtClean="0"/>
              <a:t>This simply means that the sheet has no errors</a:t>
            </a:r>
            <a:r>
              <a:rPr lang="en-US" baseline="0" dirty="0" smtClean="0"/>
              <a:t> or issues</a:t>
            </a:r>
            <a:r>
              <a:rPr lang="en-US" dirty="0" smtClean="0"/>
              <a:t>  -&gt; </a:t>
            </a:r>
          </a:p>
          <a:p>
            <a:pPr eaLnBrk="1" hangingPunct="1">
              <a:spcBef>
                <a:spcPct val="0"/>
              </a:spcBef>
            </a:pP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168</a:t>
            </a:fld>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system</a:t>
            </a:r>
            <a:r>
              <a:rPr lang="en-US" baseline="0" dirty="0" smtClean="0"/>
              <a:t> will ask for </a:t>
            </a:r>
            <a:r>
              <a:rPr lang="en-US" dirty="0" smtClean="0"/>
              <a:t>the name of the nurse that completed the green sheet -&gt; </a:t>
            </a:r>
          </a:p>
          <a:p>
            <a:pPr eaLnBrk="1" hangingPunct="1">
              <a:spcBef>
                <a:spcPct val="0"/>
              </a:spcBef>
            </a:pP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169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So</a:t>
            </a:r>
            <a:r>
              <a:rPr lang="en-US" b="1" baseline="0" dirty="0" smtClean="0"/>
              <a:t> first of all – What is a</a:t>
            </a:r>
            <a:r>
              <a:rPr lang="en-US" b="1" dirty="0" smtClean="0"/>
              <a:t> Prime Vendor?  </a:t>
            </a:r>
          </a:p>
          <a:p>
            <a:pPr eaLnBrk="1" hangingPunct="1">
              <a:spcBef>
                <a:spcPct val="0"/>
              </a:spcBef>
            </a:pPr>
            <a:r>
              <a:rPr lang="en-US" b="1" dirty="0" smtClean="0"/>
              <a:t> </a:t>
            </a:r>
          </a:p>
          <a:p>
            <a:pPr eaLnBrk="1" hangingPunct="1">
              <a:spcBef>
                <a:spcPct val="0"/>
              </a:spcBef>
            </a:pPr>
            <a:r>
              <a:rPr lang="en-US" dirty="0" smtClean="0"/>
              <a:t>A prime vendor is the distributor/vendor that we attempt to buy all products from … and is usually the company that delivers your order on a daily basis. (such as McKesson). </a:t>
            </a:r>
            <a:r>
              <a:rPr lang="en-US" dirty="0" smtClean="0">
                <a:sym typeface="Wingdings" pitchFamily="2" charset="2"/>
              </a:rPr>
              <a:t></a:t>
            </a: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9C1ABF-74F1-4679-9F57-0C5BA9319B05}" type="slidenum">
              <a:rPr lang="en-US" smtClean="0"/>
              <a:pPr eaLnBrk="1" hangingPunct="1"/>
              <a:t>17</a:t>
            </a:fld>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At that point the green sheet will be marked as completed t</a:t>
            </a:r>
            <a:r>
              <a:rPr lang="en-US" baseline="0" dirty="0" smtClean="0"/>
              <a:t>o deactivate the green sheet for archival and filing </a:t>
            </a:r>
            <a:r>
              <a:rPr lang="en-US"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170</a:t>
            </a:fld>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Going back to the other COMPLETION STATUS options … we</a:t>
            </a:r>
            <a:r>
              <a:rPr lang="en-US" baseline="0" dirty="0" smtClean="0"/>
              <a:t> will briefly review 2 other common choices. </a:t>
            </a:r>
            <a:endParaRPr lang="en-US" dirty="0" smtClean="0"/>
          </a:p>
          <a:p>
            <a:pPr eaLnBrk="1" hangingPunct="1"/>
            <a:endParaRPr lang="en-US" baseline="0" dirty="0" smtClean="0"/>
          </a:p>
          <a:p>
            <a:pPr eaLnBrk="1" hangingPunct="1"/>
            <a:r>
              <a:rPr lang="en-US" baseline="0" dirty="0" smtClean="0"/>
              <a:t>Be sure to check with your site before using these options  to make sure they complement your local procedure … </a:t>
            </a:r>
            <a:r>
              <a:rPr lang="en-US" baseline="0" dirty="0" smtClean="0">
                <a:sym typeface="Wingdings" pitchFamily="2" charset="2"/>
              </a:rPr>
              <a:t> </a:t>
            </a: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171</a:t>
            </a:fld>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dirty="0" smtClean="0"/>
              <a:t>The first</a:t>
            </a:r>
            <a:r>
              <a:rPr lang="en-US" b="0" baseline="0" dirty="0" smtClean="0"/>
              <a:t> one we will look at is … </a:t>
            </a:r>
            <a:r>
              <a:rPr lang="en-US" b="1" dirty="0" smtClean="0"/>
              <a:t>Return to Stock. </a:t>
            </a:r>
          </a:p>
          <a:p>
            <a:pPr eaLnBrk="1" hangingPunct="1"/>
            <a:endParaRPr lang="en-US" b="1" dirty="0" smtClean="0"/>
          </a:p>
          <a:p>
            <a:pPr eaLnBrk="1" hangingPunct="1"/>
            <a:r>
              <a:rPr lang="en-US" b="0" dirty="0" smtClean="0"/>
              <a:t>This is useful when a nurse returns a GREEN</a:t>
            </a:r>
            <a:r>
              <a:rPr lang="en-US" b="0" baseline="0" dirty="0" smtClean="0"/>
              <a:t> SHEET with some unused narcotics and you need to add it back to the shelf. This menu option will walk you through that process. </a:t>
            </a:r>
            <a:r>
              <a:rPr lang="en-US" dirty="0" smtClean="0">
                <a:sym typeface="Wingdings" pitchFamily="2" charset="2"/>
              </a:rPr>
              <a:t> </a:t>
            </a:r>
            <a:r>
              <a:rPr lang="en-US" dirty="0" smtClean="0"/>
              <a:t> </a:t>
            </a:r>
            <a:endParaRPr lang="en-US" dirty="0" smtClean="0">
              <a:sym typeface="Wingdings" pitchFamily="2" charset="2"/>
            </a:endParaRPr>
          </a:p>
          <a:p>
            <a:pPr eaLnBrk="1" hangingPunct="1">
              <a:spcBef>
                <a:spcPct val="0"/>
              </a:spcBef>
            </a:pP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172</a:t>
            </a:fld>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dirty="0" smtClean="0"/>
              <a:t>The next</a:t>
            </a:r>
            <a:r>
              <a:rPr lang="en-US" b="0" baseline="0" dirty="0" smtClean="0"/>
              <a:t> option is </a:t>
            </a:r>
            <a:r>
              <a:rPr lang="en-US" b="1" dirty="0" smtClean="0"/>
              <a:t>Turn in for Destruction </a:t>
            </a:r>
            <a:r>
              <a:rPr lang="en-US" dirty="0" smtClean="0"/>
              <a:t>– </a:t>
            </a:r>
          </a:p>
          <a:p>
            <a:pPr eaLnBrk="1" hangingPunct="1"/>
            <a:endParaRPr lang="en-US" dirty="0" smtClean="0"/>
          </a:p>
          <a:p>
            <a:pPr eaLnBrk="1" hangingPunct="1"/>
            <a:r>
              <a:rPr lang="en-US" dirty="0" smtClean="0"/>
              <a:t>This is useful when a nurse returns a GREEN</a:t>
            </a:r>
            <a:r>
              <a:rPr lang="en-US" baseline="0" dirty="0" smtClean="0"/>
              <a:t> SHEET with narcotics that are expired … </a:t>
            </a:r>
          </a:p>
          <a:p>
            <a:pPr eaLnBrk="1" hangingPunct="1"/>
            <a:endParaRPr lang="en-US" baseline="0" dirty="0" smtClean="0"/>
          </a:p>
          <a:p>
            <a:pPr eaLnBrk="1" hangingPunct="1"/>
            <a:r>
              <a:rPr lang="en-US" baseline="0" dirty="0" smtClean="0"/>
              <a:t>This will walk you through the process of destroying a narcotic </a:t>
            </a:r>
            <a:r>
              <a:rPr lang="en-US" baseline="0" dirty="0" smtClean="0">
                <a:sym typeface="Wingdings" pitchFamily="2" charset="2"/>
              </a:rPr>
              <a:t> </a:t>
            </a:r>
            <a:endParaRPr lang="en-US" baseline="0" dirty="0" smtClean="0"/>
          </a:p>
          <a:p>
            <a:pPr eaLnBrk="1" hangingPunct="1"/>
            <a:endParaRPr lang="en-US" baseline="0"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173</a:t>
            </a:fld>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And last, the status of </a:t>
            </a:r>
            <a:r>
              <a:rPr lang="en-US" b="1" dirty="0" smtClean="0"/>
              <a:t>OTHER – REFERRED TO PHARMACY SUPERVISOR</a:t>
            </a:r>
            <a:r>
              <a:rPr lang="en-US" dirty="0" smtClean="0"/>
              <a:t>.</a:t>
            </a:r>
          </a:p>
          <a:p>
            <a:pPr eaLnBrk="1" hangingPunct="1"/>
            <a:endParaRPr lang="en-US" dirty="0" smtClean="0"/>
          </a:p>
          <a:p>
            <a:pPr eaLnBrk="1" hangingPunct="1"/>
            <a:r>
              <a:rPr lang="en-US" dirty="0" smtClean="0"/>
              <a:t>This is used when you find issues or discrepancies on the GREEN SHEET</a:t>
            </a:r>
            <a:r>
              <a:rPr lang="en-US" baseline="0" dirty="0" smtClean="0"/>
              <a:t> that you were unable to resolve and was referred to your supervisor. </a:t>
            </a:r>
            <a:r>
              <a:rPr lang="en-US" dirty="0" smtClean="0"/>
              <a:t> </a:t>
            </a:r>
          </a:p>
          <a:p>
            <a:pPr eaLnBrk="1" hangingPunct="1"/>
            <a:endParaRPr lang="en-US" dirty="0" smtClean="0"/>
          </a:p>
          <a:p>
            <a:pPr eaLnBrk="1" hangingPunct="1"/>
            <a:r>
              <a:rPr lang="en-US" dirty="0" smtClean="0"/>
              <a:t>Be sure to check with your local site to determine which options are appropriate</a:t>
            </a:r>
            <a:r>
              <a:rPr lang="en-US" baseline="0" dirty="0" smtClean="0"/>
              <a:t> </a:t>
            </a:r>
            <a:r>
              <a:rPr lang="en-US" dirty="0" smtClean="0">
                <a:sym typeface="Wingdings" pitchFamily="2" charset="2"/>
              </a:rPr>
              <a:t></a:t>
            </a:r>
            <a:endParaRPr lang="en-US" dirty="0" smtClean="0"/>
          </a:p>
          <a:p>
            <a:pPr eaLnBrk="1" hangingPunct="1"/>
            <a:endParaRPr lang="en-US" dirty="0" smtClean="0"/>
          </a:p>
          <a:p>
            <a:pPr eaLnBrk="1" hangingPunct="1">
              <a:spcBef>
                <a:spcPct val="0"/>
              </a:spcBef>
            </a:pPr>
            <a:endParaRPr lang="en-US"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174</a:t>
            </a:fld>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This concludes</a:t>
            </a:r>
            <a:r>
              <a:rPr lang="en-US" baseline="0" dirty="0" smtClean="0"/>
              <a:t> our review of the </a:t>
            </a:r>
            <a:r>
              <a:rPr lang="en-US" b="1" baseline="0" dirty="0" smtClean="0"/>
              <a:t>Complete a Green Sheet </a:t>
            </a:r>
            <a:r>
              <a:rPr lang="en-US" baseline="0" dirty="0" smtClean="0"/>
              <a:t>menu option … </a:t>
            </a:r>
            <a:r>
              <a:rPr lang="en-US" dirty="0" smtClean="0"/>
              <a:t>  </a:t>
            </a:r>
            <a:r>
              <a:rPr lang="en-US" dirty="0" smtClean="0">
                <a:sym typeface="Wingdings" pitchFamily="2" charset="2"/>
              </a:rPr>
              <a:t> </a:t>
            </a:r>
            <a:r>
              <a:rPr lang="en-US" dirty="0" smtClean="0"/>
              <a:t> </a:t>
            </a:r>
            <a:endParaRPr lang="en-US" dirty="0" smtClean="0">
              <a:sym typeface="Wingdings"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solidFill>
                  <a:prstClr val="black"/>
                </a:solidFill>
              </a:rPr>
              <a:pPr eaLnBrk="1" hangingPunct="1"/>
              <a:t>175</a:t>
            </a:fld>
            <a:endParaRPr lang="en-US" smtClean="0">
              <a:solidFill>
                <a:prstClr val="black"/>
              </a:solidFill>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next option we are going to review is “</a:t>
            </a:r>
            <a:r>
              <a:rPr lang="en-US" b="1" dirty="0" smtClean="0"/>
              <a:t>Transferring Drugs between Dispensing Sites</a:t>
            </a:r>
            <a:r>
              <a:rPr lang="en-US" dirty="0" smtClean="0"/>
              <a:t>” -&gt; </a:t>
            </a:r>
          </a:p>
          <a:p>
            <a:pPr eaLnBrk="1" hangingPunct="1">
              <a:spcBef>
                <a:spcPct val="0"/>
              </a:spcBef>
            </a:pPr>
            <a:endParaRPr lang="en-US" dirty="0" smtClean="0">
              <a:sym typeface="Wingdings" pitchFamily="2" charset="2"/>
            </a:endParaRPr>
          </a:p>
          <a:p>
            <a:pPr eaLnBrk="1" hangingPunct="1">
              <a:spcBef>
                <a:spcPct val="0"/>
              </a:spcBef>
            </a:pPr>
            <a:r>
              <a:rPr lang="en-US" dirty="0" smtClean="0">
                <a:sym typeface="Wingdings" pitchFamily="2" charset="2"/>
              </a:rPr>
              <a:t>I would like to first clarify the term “Dispensing Sites”</a:t>
            </a:r>
            <a:r>
              <a:rPr lang="en-US" baseline="0" dirty="0" smtClean="0">
                <a:sym typeface="Wingdings" pitchFamily="2" charset="2"/>
              </a:rPr>
              <a:t> </a:t>
            </a:r>
            <a:r>
              <a:rPr lang="en-US" dirty="0" smtClean="0">
                <a:sym typeface="Wingdings" pitchFamily="2" charset="2"/>
              </a:rPr>
              <a:t>… a dispensing</a:t>
            </a:r>
            <a:r>
              <a:rPr lang="en-US" baseline="0" dirty="0" smtClean="0">
                <a:sym typeface="Wingdings" pitchFamily="2" charset="2"/>
              </a:rPr>
              <a:t> site can also be referred to as one of our vaults … So what we are doing here … is transferring drugs from one vault to another … </a:t>
            </a:r>
          </a:p>
          <a:p>
            <a:pPr eaLnBrk="1" hangingPunct="1">
              <a:spcBef>
                <a:spcPct val="0"/>
              </a:spcBef>
            </a:pPr>
            <a:endParaRPr lang="en-US" baseline="0" dirty="0" smtClean="0">
              <a:sym typeface="Wingdings" pitchFamily="2" charset="2"/>
            </a:endParaRPr>
          </a:p>
          <a:p>
            <a:pPr eaLnBrk="1" hangingPunct="1">
              <a:spcBef>
                <a:spcPct val="0"/>
              </a:spcBef>
            </a:pPr>
            <a:r>
              <a:rPr lang="en-US" baseline="0" dirty="0" smtClean="0">
                <a:sym typeface="Wingdings" pitchFamily="2" charset="2"/>
              </a:rPr>
              <a:t>This is most often used during an out of stock or even when we receive drugs and then need to move them to their final destination … </a:t>
            </a:r>
          </a:p>
          <a:p>
            <a:pPr eaLnBrk="1" hangingPunct="1">
              <a:spcBef>
                <a:spcPct val="0"/>
              </a:spcBef>
            </a:pPr>
            <a:endParaRPr lang="en-US" baseline="0" dirty="0" smtClean="0">
              <a:sym typeface="Wingdings" pitchFamily="2" charset="2"/>
            </a:endParaRPr>
          </a:p>
          <a:p>
            <a:pPr eaLnBrk="1" hangingPunct="1">
              <a:spcBef>
                <a:spcPct val="0"/>
              </a:spcBef>
            </a:pPr>
            <a:r>
              <a:rPr lang="en-US" dirty="0" smtClean="0">
                <a:sym typeface="Wingdings" pitchFamily="2" charset="2"/>
              </a:rPr>
              <a:t>Let’s take a look at this option  </a:t>
            </a: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176</a:t>
            </a:fld>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fist step is to enter your SIGNATURE CODE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177</a:t>
            </a:fld>
            <a:endParaRPr lang="en-US"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Followed by the VAULT area you are transferring FROM </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this example, we will choose the </a:t>
            </a:r>
            <a:r>
              <a:rPr lang="en-US" b="1" dirty="0" smtClean="0"/>
              <a:t>MASTER VAULT </a:t>
            </a:r>
            <a:r>
              <a:rPr lang="en-US" dirty="0" smtClean="0"/>
              <a:t>-&gt; </a:t>
            </a:r>
            <a:endParaRPr lang="en-US" b="1" dirty="0" smtClean="0">
              <a:latin typeface="Arial" pitchFamily="34" charset="0"/>
            </a:endParaRPr>
          </a:p>
          <a:p>
            <a:pPr eaLnBrk="1" hangingPunct="1"/>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178</a:t>
            </a:fld>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It will then ask you which drug you would like to </a:t>
            </a:r>
            <a:r>
              <a:rPr lang="en-US" b="1" dirty="0" smtClean="0"/>
              <a:t>TRANSFER </a:t>
            </a:r>
            <a:r>
              <a:rPr lang="en-US" dirty="0" smtClean="0"/>
              <a:t>-&gt; </a:t>
            </a:r>
            <a:endParaRPr lang="en-US" b="1" dirty="0" smtClean="0">
              <a:latin typeface="Arial" pitchFamily="34" charset="0"/>
            </a:endParaRP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We will choose OXYCODONE 5MG TABLETS  -&gt; </a:t>
            </a:r>
          </a:p>
          <a:p>
            <a:pPr eaLnBrk="1" hangingPunct="1"/>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179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default answer at this prompt is </a:t>
            </a:r>
            <a:r>
              <a:rPr lang="en-US" dirty="0" smtClean="0">
                <a:sym typeface="Wingdings" pitchFamily="2" charset="2"/>
              </a:rPr>
              <a: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sym typeface="Wingdings" pitchFamily="2" charset="2"/>
            </a:endParaRPr>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9C1ABF-74F1-4679-9F57-0C5BA9319B05}" type="slidenum">
              <a:rPr lang="en-US" smtClean="0"/>
              <a:pPr eaLnBrk="1" hangingPunct="1"/>
              <a:t>18</a:t>
            </a:fld>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We will then need to enter the quantity</a:t>
            </a:r>
            <a:r>
              <a:rPr lang="en-US" baseline="0" dirty="0" smtClean="0"/>
              <a:t> … </a:t>
            </a:r>
            <a:r>
              <a:rPr lang="en-US" baseline="0" dirty="0" smtClean="0">
                <a:sym typeface="Wingdings" pitchFamily="2" charset="2"/>
              </a:rPr>
              <a:t> </a:t>
            </a:r>
            <a:endParaRPr lang="en-US" dirty="0" smtClean="0"/>
          </a:p>
          <a:p>
            <a:pPr eaLnBrk="1" hangingPunct="1"/>
            <a:endParaRPr lang="en-US" dirty="0" smtClean="0"/>
          </a:p>
          <a:p>
            <a:pPr eaLnBrk="1" hangingPunct="1"/>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180</a:t>
            </a:fld>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 quick</a:t>
            </a:r>
            <a:r>
              <a:rPr lang="en-US" baseline="0" dirty="0" smtClean="0"/>
              <a:t> tip is that the system will provide some helpful information in parenthesis, as shown above as (10-40) … 10 is the default dispense quantity AND 40 is how many are currently on hand.   So we can transfer anywhere from 10 - 40 … </a:t>
            </a:r>
          </a:p>
          <a:p>
            <a:pPr eaLnBrk="1" hangingPunct="1"/>
            <a:endParaRPr lang="en-US" baseline="0" dirty="0" smtClean="0"/>
          </a:p>
          <a:p>
            <a:pPr eaLnBrk="1" hangingPunct="1"/>
            <a:r>
              <a:rPr lang="en-US" baseline="0" dirty="0" smtClean="0"/>
              <a:t>For this example –we will choose 10 </a:t>
            </a:r>
            <a:r>
              <a:rPr lang="en-US" baseline="0" dirty="0" smtClean="0">
                <a:sym typeface="Wingdings" pitchFamily="2" charset="2"/>
              </a:rPr>
              <a:t></a:t>
            </a:r>
            <a:endParaRPr lang="en-US" dirty="0" smtClean="0"/>
          </a:p>
          <a:p>
            <a:pPr eaLnBrk="1" hangingPunct="1"/>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181</a:t>
            </a:fld>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You then</a:t>
            </a:r>
            <a:r>
              <a:rPr lang="en-US" baseline="0" dirty="0" smtClean="0"/>
              <a:t> need to choose the vault you are transferring to …  </a:t>
            </a:r>
          </a:p>
          <a:p>
            <a:pPr eaLnBrk="1" hangingPunct="1"/>
            <a:endParaRPr lang="en-US" baseline="0" dirty="0" smtClean="0"/>
          </a:p>
          <a:p>
            <a:pPr eaLnBrk="1" hangingPunct="1"/>
            <a:r>
              <a:rPr lang="en-US" baseline="0" dirty="0" smtClean="0"/>
              <a:t>And we will transfer these to the OUTPATIENT VAULT </a:t>
            </a:r>
            <a:r>
              <a:rPr lang="en-US" dirty="0" smtClean="0"/>
              <a:t>-&gt; </a:t>
            </a:r>
            <a:endParaRPr lang="en-US" b="1" dirty="0" smtClean="0">
              <a:latin typeface="Arial" pitchFamily="34" charset="0"/>
            </a:endParaRPr>
          </a:p>
          <a:p>
            <a:pPr eaLnBrk="1" hangingPunct="1"/>
            <a:endParaRPr lang="en-US" b="1"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182</a:t>
            </a:fld>
            <a:endParaRPr lang="en-US" smtClean="0"/>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It will ask you to confirm, and we will then select YES -&gt; </a:t>
            </a:r>
            <a:endParaRPr lang="en-US" b="1" dirty="0" smtClean="0">
              <a:latin typeface="Arial" pitchFamily="34" charset="0"/>
            </a:endParaRPr>
          </a:p>
          <a:p>
            <a:pPr eaLnBrk="1" hangingPunct="1"/>
            <a:endParaRPr lang="en-US" b="1"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183</a:t>
            </a:fld>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system will update the balances and transfer</a:t>
            </a:r>
            <a:r>
              <a:rPr lang="en-US" baseline="0" dirty="0" smtClean="0"/>
              <a:t> the item f</a:t>
            </a:r>
            <a:r>
              <a:rPr lang="en-US" dirty="0" smtClean="0"/>
              <a:t>rom MASTER VAULT to the OUTPATIENT VAULT </a:t>
            </a:r>
            <a:r>
              <a:rPr lang="en-US" baseline="0" dirty="0" smtClean="0"/>
              <a:t> to complete the process </a:t>
            </a:r>
            <a:r>
              <a:rPr lang="en-US" dirty="0" smtClean="0">
                <a:sym typeface="Wingdings" pitchFamily="2" charset="2"/>
              </a:rPr>
              <a:t></a:t>
            </a:r>
            <a:endParaRPr lang="en-US" dirty="0" smtClean="0"/>
          </a:p>
          <a:p>
            <a:pPr eaLnBrk="1" hangingPunct="1"/>
            <a:endParaRPr lang="en-US" b="1"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184</a:t>
            </a:fld>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a:p>
            <a:pPr eaLnBrk="1" hangingPunct="1"/>
            <a:r>
              <a:rPr lang="en-US" dirty="0" smtClean="0"/>
              <a:t>That completes our review of the TRANSFER DRUGS BETWEEN DISPENSING SITES </a:t>
            </a:r>
            <a:r>
              <a:rPr lang="en-US" dirty="0" smtClean="0">
                <a:sym typeface="Wingdings" pitchFamily="2" charset="2"/>
              </a:rPr>
              <a: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solidFill>
                  <a:prstClr val="black"/>
                </a:solidFill>
              </a:rPr>
              <a:pPr eaLnBrk="1" hangingPunct="1"/>
              <a:t>185</a:t>
            </a:fld>
            <a:endParaRPr lang="en-US" smtClean="0">
              <a:solidFill>
                <a:prstClr val="black"/>
              </a:solidFill>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next menu is the </a:t>
            </a:r>
            <a:r>
              <a:rPr lang="en-US" b="1" dirty="0" smtClean="0"/>
              <a:t>INFUSION ORDER PROCESSING MENU</a:t>
            </a:r>
            <a:r>
              <a:rPr lang="en-US" dirty="0" smtClean="0"/>
              <a:t>.</a:t>
            </a:r>
          </a:p>
          <a:p>
            <a:pPr eaLnBrk="1" hangingPunct="1"/>
            <a:endParaRPr lang="en-US" dirty="0" smtClean="0">
              <a:sym typeface="Wingdings" pitchFamily="2"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0" dirty="0" smtClean="0"/>
              <a:t>This menu</a:t>
            </a:r>
            <a:r>
              <a:rPr lang="en-US" b="0" baseline="0" dirty="0" smtClean="0"/>
              <a:t> is used when we need to compound a narcotic outside of our vault. This allows us to dispense the narcotic to the IV room while maintaining the proper chain of custody and documentation. When the item is finished – the menu will also provide us options to transfer it to the final destination.  </a:t>
            </a:r>
          </a:p>
          <a:p>
            <a:pPr eaLnBrk="1" hangingPunct="1"/>
            <a:endParaRPr lang="en-US" dirty="0" smtClean="0"/>
          </a:p>
          <a:p>
            <a:pPr eaLnBrk="1" hangingPunct="1"/>
            <a:r>
              <a:rPr lang="en-US" dirty="0" smtClean="0"/>
              <a:t>Due to</a:t>
            </a:r>
            <a:r>
              <a:rPr lang="en-US" baseline="0" dirty="0" smtClean="0"/>
              <a:t> varying processes at sites, you may not use this option. </a:t>
            </a:r>
            <a:endParaRPr lang="en-US" dirty="0" smtClean="0"/>
          </a:p>
          <a:p>
            <a:pPr eaLnBrk="1" hangingPunct="1"/>
            <a:endParaRPr lang="en-US" baseline="0" dirty="0" smtClean="0"/>
          </a:p>
          <a:p>
            <a:pPr eaLnBrk="1" hangingPunct="1"/>
            <a:r>
              <a:rPr lang="en-US" baseline="0" dirty="0" smtClean="0"/>
              <a:t>Let’s select this option to take a look </a:t>
            </a:r>
            <a:r>
              <a:rPr lang="en-US" dirty="0" smtClean="0"/>
              <a:t>--&gt; </a:t>
            </a:r>
          </a:p>
          <a:p>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186</a:t>
            </a:fld>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We</a:t>
            </a:r>
            <a:r>
              <a:rPr lang="en-US" baseline="0" dirty="0" smtClean="0"/>
              <a:t> will be reviewing </a:t>
            </a:r>
            <a:r>
              <a:rPr lang="en-US" dirty="0" smtClean="0"/>
              <a:t>2 options within this menu </a:t>
            </a:r>
            <a:r>
              <a:rPr lang="en-US" dirty="0" smtClean="0">
                <a:sym typeface="Wingdings" pitchFamily="2" charset="2"/>
              </a:rPr>
              <a:t> </a:t>
            </a:r>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187</a:t>
            </a:fld>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Infusion</a:t>
            </a:r>
            <a:r>
              <a:rPr lang="en-US" baseline="0" dirty="0" smtClean="0"/>
              <a:t> Order Entry </a:t>
            </a:r>
            <a:r>
              <a:rPr lang="en-US" dirty="0" smtClean="0">
                <a:sym typeface="Wingdings" pitchFamily="2" charset="2"/>
              </a:rPr>
              <a:t> </a:t>
            </a:r>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188</a:t>
            </a:fld>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Transfer Green</a:t>
            </a:r>
            <a:r>
              <a:rPr lang="en-US" baseline="0" dirty="0" smtClean="0"/>
              <a:t> Sheet and Drug to another NAOU </a:t>
            </a:r>
            <a:r>
              <a:rPr lang="en-US" dirty="0" smtClean="0">
                <a:sym typeface="Wingdings" pitchFamily="2" charset="2"/>
              </a:rPr>
              <a:t> </a:t>
            </a:r>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189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YES</a:t>
            </a:r>
            <a:r>
              <a:rPr lang="en-US" b="1" baseline="0" dirty="0" smtClean="0"/>
              <a:t> … </a:t>
            </a:r>
            <a:endParaRPr lang="en-US" dirty="0" smtClean="0"/>
          </a:p>
          <a:p>
            <a:pPr eaLnBrk="1" hangingPunct="1">
              <a:spcBef>
                <a:spcPct val="0"/>
              </a:spcBef>
            </a:pPr>
            <a:endParaRPr lang="en-US" b="1"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If you were to select </a:t>
            </a:r>
            <a:r>
              <a:rPr lang="en-US" b="1" dirty="0" smtClean="0"/>
              <a:t>NO </a:t>
            </a:r>
            <a:r>
              <a:rPr lang="en-US" dirty="0" smtClean="0"/>
              <a:t>at this prompt, you could enter a specific </a:t>
            </a:r>
            <a:r>
              <a:rPr lang="en-US" b="1" dirty="0" smtClean="0"/>
              <a:t>Purchase Order Number</a:t>
            </a:r>
            <a:r>
              <a:rPr lang="en-US" dirty="0" smtClean="0"/>
              <a: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However, for this example - we will be choosing the default of </a:t>
            </a:r>
            <a:r>
              <a:rPr lang="en-US" b="1" dirty="0" smtClean="0"/>
              <a:t>YES</a:t>
            </a:r>
            <a:r>
              <a:rPr lang="en-US" dirty="0" smtClean="0"/>
              <a:t>  -&gt; </a:t>
            </a:r>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91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9C1ABF-74F1-4679-9F57-0C5BA9319B05}" type="slidenum">
              <a:rPr lang="en-US" smtClean="0"/>
              <a:pPr eaLnBrk="1" hangingPunct="1"/>
              <a:t>19</a:t>
            </a:fld>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Let’s start by reviewing the </a:t>
            </a:r>
            <a:r>
              <a:rPr lang="en-US" b="1" dirty="0" smtClean="0"/>
              <a:t>Infusion Order Entry </a:t>
            </a:r>
            <a:r>
              <a:rPr lang="en-US" dirty="0" smtClean="0"/>
              <a:t>process. </a:t>
            </a:r>
          </a:p>
          <a:p>
            <a:pPr eaLnBrk="1" hangingPunct="1"/>
            <a:endParaRPr lang="en-US" dirty="0" smtClean="0"/>
          </a:p>
          <a:p>
            <a:pPr eaLnBrk="1" hangingPunct="1"/>
            <a:r>
              <a:rPr lang="en-US" dirty="0" smtClean="0"/>
              <a:t>This process</a:t>
            </a:r>
            <a:r>
              <a:rPr lang="en-US" baseline="0" dirty="0" smtClean="0"/>
              <a:t> is very similar to how we ordered narcotics for a ward </a:t>
            </a:r>
          </a:p>
          <a:p>
            <a:pPr eaLnBrk="1" hangingPunct="1"/>
            <a:endParaRPr lang="en-US" dirty="0" smtClean="0">
              <a:sym typeface="Wingdings" pitchFamily="2" charset="2"/>
            </a:endParaRPr>
          </a:p>
          <a:p>
            <a:r>
              <a:rPr lang="en-US" dirty="0" smtClean="0"/>
              <a:t>So let’s take a look at this menu option -&gt;</a:t>
            </a:r>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190</a:t>
            </a:fld>
            <a:endParaRPr lang="en-US" smtClean="0"/>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first step is to select the ORDERING Narcotic</a:t>
            </a:r>
            <a:r>
              <a:rPr lang="en-US" baseline="0" dirty="0" smtClean="0"/>
              <a:t> Area of Use </a:t>
            </a:r>
            <a:r>
              <a:rPr lang="en-US" dirty="0" smtClean="0"/>
              <a:t>-&gt;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We will dispense this narcotic to the INPATIENT PHARMACY </a:t>
            </a:r>
            <a:r>
              <a:rPr lang="en-US" b="1" dirty="0" smtClean="0"/>
              <a:t>-&gt; </a:t>
            </a:r>
            <a:endParaRPr lang="en-US"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191</a:t>
            </a:fld>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We then need to choose a drug used for compounding. </a:t>
            </a:r>
          </a:p>
          <a:p>
            <a:pPr eaLnBrk="1" hangingPunct="1"/>
            <a:endParaRPr lang="en-US" dirty="0" smtClean="0"/>
          </a:p>
          <a:p>
            <a:pPr eaLnBrk="1" hangingPunct="1"/>
            <a:r>
              <a:rPr lang="en-US" dirty="0" smtClean="0"/>
              <a:t>We will select </a:t>
            </a:r>
            <a:r>
              <a:rPr lang="en-US" dirty="0" err="1" smtClean="0"/>
              <a:t>Lorazepam</a:t>
            </a:r>
            <a:r>
              <a:rPr lang="en-US" dirty="0" smtClean="0"/>
              <a:t> 20mg vials -&gt; </a:t>
            </a:r>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192</a:t>
            </a:fld>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system will check for any pending orders and then ask for the Quantity Needed, we will choose 1 vial </a:t>
            </a:r>
            <a:r>
              <a:rPr lang="en-US" dirty="0" smtClean="0">
                <a:sym typeface="Wingdings" pitchFamily="2" charset="2"/>
              </a:rPr>
              <a:t> </a:t>
            </a:r>
            <a:endParaRPr lang="en-US"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193</a:t>
            </a:fld>
            <a:endParaRPr lang="en-US"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system will allow</a:t>
            </a:r>
            <a:r>
              <a:rPr lang="en-US" baseline="0" dirty="0" smtClean="0"/>
              <a:t> us to </a:t>
            </a:r>
            <a:r>
              <a:rPr lang="en-US" dirty="0" smtClean="0"/>
              <a:t>enter any special comments – which may assist the dispensing</a:t>
            </a:r>
            <a:r>
              <a:rPr lang="en-US" baseline="0" dirty="0" smtClean="0"/>
              <a:t> </a:t>
            </a:r>
            <a:r>
              <a:rPr lang="en-US" dirty="0" smtClean="0"/>
              <a:t>team.  -&gt; </a:t>
            </a:r>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194</a:t>
            </a:fld>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2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order</a:t>
            </a:r>
            <a:r>
              <a:rPr lang="en-US" baseline="0" dirty="0" smtClean="0"/>
              <a:t> will then appear for final review and any editing  … </a:t>
            </a:r>
            <a:r>
              <a:rPr lang="en-US" dirty="0" smtClean="0"/>
              <a:t>Once you select</a:t>
            </a:r>
            <a:r>
              <a:rPr lang="en-US" baseline="0" dirty="0" smtClean="0"/>
              <a:t> </a:t>
            </a:r>
            <a:r>
              <a:rPr lang="en-US" b="1" dirty="0" smtClean="0"/>
              <a:t>YES</a:t>
            </a:r>
            <a:r>
              <a:rPr lang="en-US" dirty="0" smtClean="0"/>
              <a:t> –</a:t>
            </a:r>
            <a:r>
              <a:rPr lang="en-US" baseline="0" dirty="0" smtClean="0"/>
              <a:t> the order will be submitted into the queue for dispensing </a:t>
            </a:r>
            <a:r>
              <a:rPr lang="en-US" dirty="0" smtClean="0"/>
              <a:t>---</a:t>
            </a:r>
          </a:p>
          <a:p>
            <a:pPr eaLnBrk="1" hangingPunct="1"/>
            <a:endParaRPr lang="en-US" dirty="0" smtClean="0"/>
          </a:p>
          <a:p>
            <a:pPr eaLnBrk="1" hangingPunct="1"/>
            <a:r>
              <a:rPr lang="en-US" dirty="0" smtClean="0"/>
              <a:t>From that point … the narcotic will be filled and delivered to the IV room – much like we</a:t>
            </a:r>
            <a:r>
              <a:rPr lang="en-US" baseline="0" dirty="0" smtClean="0"/>
              <a:t> would for a nursing ward with all of the paperwork and GREEN SHEET. </a:t>
            </a:r>
          </a:p>
          <a:p>
            <a:pPr eaLnBrk="1" hangingPunct="1"/>
            <a:endParaRPr lang="en-US" dirty="0" smtClean="0"/>
          </a:p>
          <a:p>
            <a:pPr eaLnBrk="1" hangingPunct="1"/>
            <a:r>
              <a:rPr lang="en-US" dirty="0" smtClean="0"/>
              <a:t>The MAIN</a:t>
            </a:r>
            <a:r>
              <a:rPr lang="en-US" baseline="0" dirty="0" smtClean="0"/>
              <a:t> difference here is that since we are NOW the receiving area … we need to receive the item in the computer to activate the GREEN SHEET.  If we miss this step – we will not be able to transfer it later. </a:t>
            </a:r>
            <a:endParaRPr lang="en-US" dirty="0" smtClean="0"/>
          </a:p>
          <a:p>
            <a:pPr eaLnBrk="1" hangingPunct="1"/>
            <a:endParaRPr lang="en-US" dirty="0" smtClean="0"/>
          </a:p>
          <a:p>
            <a:pPr eaLnBrk="1" hangingPunct="1"/>
            <a:r>
              <a:rPr lang="en-US" baseline="0" dirty="0" smtClean="0"/>
              <a:t>So let’s review how to RECEIVE and ACTIVATE a green sheet narcotic now </a:t>
            </a:r>
            <a:r>
              <a:rPr lang="en-US" baseline="0" dirty="0" smtClean="0">
                <a:sym typeface="Wingdings" pitchFamily="2" charset="2"/>
              </a:rPr>
              <a:t> </a:t>
            </a:r>
            <a:endParaRPr lang="en-US" dirty="0" smtClean="0"/>
          </a:p>
          <a:p>
            <a:pPr eaLnBrk="1" hangingPunct="1"/>
            <a:endParaRPr lang="en-US" dirty="0" smtClean="0"/>
          </a:p>
          <a:p>
            <a:pPr eaLnBrk="1" hangingPunct="1"/>
            <a:endParaRPr lang="en-US" dirty="0" smtClean="0"/>
          </a:p>
        </p:txBody>
      </p:sp>
      <p:sp>
        <p:nvSpPr>
          <p:cNvPr id="462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C41E2BD-3943-4165-8038-3D0CA3229D88}" type="slidenum">
              <a:rPr lang="en-US" smtClean="0"/>
              <a:pPr eaLnBrk="1" hangingPunct="1"/>
              <a:t>195</a:t>
            </a:fld>
            <a:endParaRPr lang="en-US" smtClean="0"/>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First of</a:t>
            </a:r>
            <a:r>
              <a:rPr lang="en-US" baseline="0" dirty="0" smtClean="0"/>
              <a:t> all … to prevent any confusion … that there are 2 different receiving menus in our main menu … </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first one, </a:t>
            </a:r>
            <a:r>
              <a:rPr lang="en-US" b="1" dirty="0" smtClean="0"/>
              <a:t>Receipts Into Pharmacy </a:t>
            </a:r>
            <a:r>
              <a:rPr lang="en-US" dirty="0" smtClean="0"/>
              <a:t>is for the PHARMACY to receive drugs from the vendor or distributors.  -&gt; </a:t>
            </a:r>
          </a:p>
          <a:p>
            <a:pPr eaLnBrk="1" hangingPunct="1">
              <a:spcBef>
                <a:spcPct val="0"/>
              </a:spcBef>
            </a:pP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196</a:t>
            </a:fld>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2</a:t>
            </a:r>
            <a:r>
              <a:rPr lang="en-US" baseline="30000" dirty="0" smtClean="0"/>
              <a:t>nd</a:t>
            </a:r>
            <a:r>
              <a:rPr lang="en-US" dirty="0" smtClean="0"/>
              <a:t> being the </a:t>
            </a:r>
            <a:r>
              <a:rPr lang="en-US" b="1" dirty="0" smtClean="0"/>
              <a:t>Receipt of Controlled Substance from Pharmacy</a:t>
            </a:r>
            <a:r>
              <a:rPr lang="en-US" b="1" baseline="0" dirty="0" smtClean="0"/>
              <a:t> … </a:t>
            </a:r>
            <a:endParaRPr lang="en-US" b="1" dirty="0" smtClean="0"/>
          </a:p>
          <a:p>
            <a:pPr eaLnBrk="1" hangingPunct="1">
              <a:spcBef>
                <a:spcPct val="0"/>
              </a:spcBef>
            </a:pPr>
            <a:endParaRPr lang="en-US" dirty="0" smtClean="0"/>
          </a:p>
          <a:p>
            <a:pPr eaLnBrk="1" hangingPunct="1">
              <a:spcBef>
                <a:spcPct val="0"/>
              </a:spcBef>
            </a:pPr>
            <a:r>
              <a:rPr lang="en-US" dirty="0" smtClean="0"/>
              <a:t>The options states </a:t>
            </a:r>
            <a:r>
              <a:rPr lang="en-US" b="1" dirty="0" smtClean="0"/>
              <a:t>FROM PHARMACY </a:t>
            </a:r>
            <a:r>
              <a:rPr lang="en-US" b="0" baseline="0" dirty="0" smtClean="0"/>
              <a:t>  OR    </a:t>
            </a:r>
            <a:r>
              <a:rPr lang="en-US" b="1" baseline="0" dirty="0" smtClean="0"/>
              <a:t>INTO PHARMACY  </a:t>
            </a:r>
            <a:r>
              <a:rPr lang="en-US" baseline="0" dirty="0" smtClean="0"/>
              <a:t>which is the best way to differentiate the 2 functions. </a:t>
            </a:r>
            <a:endParaRPr lang="en-US" dirty="0" smtClean="0"/>
          </a:p>
          <a:p>
            <a:pPr eaLnBrk="1" hangingPunct="1">
              <a:spcBef>
                <a:spcPct val="0"/>
              </a:spcBef>
            </a:pPr>
            <a:endParaRPr lang="en-US" dirty="0" smtClean="0"/>
          </a:p>
          <a:p>
            <a:pPr eaLnBrk="1" hangingPunct="1">
              <a:spcBef>
                <a:spcPct val="0"/>
              </a:spcBef>
            </a:pPr>
            <a:r>
              <a:rPr lang="en-US" dirty="0" smtClean="0"/>
              <a:t>In this case we acting like a nursing ward … so we will be choosing </a:t>
            </a:r>
            <a:r>
              <a:rPr lang="en-US" b="1" dirty="0" smtClean="0"/>
              <a:t>Receipts of Controlled</a:t>
            </a:r>
            <a:r>
              <a:rPr lang="en-US" b="1" baseline="0" dirty="0" smtClean="0"/>
              <a:t> Substances from Pharmacy </a:t>
            </a:r>
            <a:r>
              <a:rPr lang="en-US" baseline="0" dirty="0" smtClean="0">
                <a:sym typeface="Wingdings" pitchFamily="2" charset="2"/>
              </a:rPr>
              <a:t> </a:t>
            </a:r>
            <a:endParaRPr lang="en-US" dirty="0" smtClean="0"/>
          </a:p>
          <a:p>
            <a:pPr eaLnBrk="1" hangingPunct="1">
              <a:spcBef>
                <a:spcPct val="0"/>
              </a:spcBef>
            </a:pP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197</a:t>
            </a:fld>
            <a:endParaRPr lang="en-US" smtClean="0"/>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first step in the receipt process</a:t>
            </a:r>
            <a:r>
              <a:rPr lang="en-US" baseline="0" dirty="0" smtClean="0"/>
              <a:t> </a:t>
            </a:r>
            <a:r>
              <a:rPr lang="en-US" dirty="0" smtClean="0"/>
              <a:t>is to enter your signature code -&gt; </a:t>
            </a:r>
          </a:p>
          <a:p>
            <a:pPr eaLnBrk="1" hangingPunct="1"/>
            <a:endParaRPr lang="en-US" b="1"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198</a:t>
            </a:fld>
            <a:endParaRPr lang="en-US"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will then enter the area that we are receiving the narcotic into,  in this case it is the INPATIENT PHARMACY   </a:t>
            </a:r>
          </a:p>
          <a:p>
            <a:endParaRPr lang="en-US" dirty="0" smtClean="0"/>
          </a:p>
          <a:p>
            <a:r>
              <a:rPr lang="en-US" dirty="0" smtClean="0"/>
              <a:t>If this was an order for another</a:t>
            </a:r>
            <a:r>
              <a:rPr lang="en-US" baseline="0" dirty="0" smtClean="0"/>
              <a:t> nursing ward </a:t>
            </a:r>
            <a:r>
              <a:rPr lang="en-US" dirty="0" smtClean="0"/>
              <a:t>– this is where the nurse would enter in their ward or NAOU  --&gt; </a:t>
            </a:r>
          </a:p>
          <a:p>
            <a:pPr eaLnBrk="1" hangingPunct="1"/>
            <a:endParaRPr lang="en-US" b="1"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199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t>We will be walking through several menus today from receiving to destruction – and our overall objective -- is for you learn how to find these menus --- and be familiar enough to navigate and start </a:t>
            </a:r>
            <a:r>
              <a:rPr lang="en-US" baseline="0" smtClean="0"/>
              <a:t>completing these tasks</a:t>
            </a:r>
            <a:r>
              <a:rPr lang="en-US" baseline="0" dirty="0" smtClean="0"/>
              <a:t>. </a:t>
            </a:r>
          </a:p>
          <a:p>
            <a:r>
              <a:rPr lang="en-US" dirty="0" smtClean="0"/>
              <a:t/>
            </a:r>
            <a:br>
              <a:rPr lang="en-US" dirty="0" smtClean="0"/>
            </a:br>
            <a:r>
              <a:rPr lang="en-US" b="1" dirty="0" smtClean="0">
                <a:solidFill>
                  <a:srgbClr val="FF0000"/>
                </a:solidFill>
              </a:rPr>
              <a:t>An important</a:t>
            </a:r>
            <a:r>
              <a:rPr lang="en-US" b="1" baseline="0" dirty="0" smtClean="0">
                <a:solidFill>
                  <a:srgbClr val="FF0000"/>
                </a:solidFill>
              </a:rPr>
              <a:t> </a:t>
            </a:r>
            <a:r>
              <a:rPr lang="en-US" b="1" dirty="0" smtClean="0">
                <a:solidFill>
                  <a:srgbClr val="FF0000"/>
                </a:solidFill>
              </a:rPr>
              <a:t>side note is that you</a:t>
            </a:r>
            <a:r>
              <a:rPr lang="en-US" b="1" baseline="0" dirty="0" smtClean="0">
                <a:solidFill>
                  <a:srgbClr val="FF0000"/>
                </a:solidFill>
              </a:rPr>
              <a:t> may notice </a:t>
            </a:r>
            <a:r>
              <a:rPr lang="en-US" b="1" dirty="0" smtClean="0">
                <a:solidFill>
                  <a:srgbClr val="FF0000"/>
                </a:solidFill>
              </a:rPr>
              <a:t>slight variations in your menus and appearances due to your</a:t>
            </a:r>
            <a:r>
              <a:rPr lang="en-US" b="1" baseline="0" dirty="0" smtClean="0">
                <a:solidFill>
                  <a:srgbClr val="FF0000"/>
                </a:solidFill>
              </a:rPr>
              <a:t> </a:t>
            </a:r>
            <a:r>
              <a:rPr lang="en-US" b="1" dirty="0" smtClean="0">
                <a:solidFill>
                  <a:srgbClr val="FF0000"/>
                </a:solidFill>
              </a:rPr>
              <a:t>local site settings.  </a:t>
            </a:r>
          </a:p>
          <a:p>
            <a:r>
              <a:rPr lang="en-US" dirty="0" smtClean="0"/>
              <a:t>  </a:t>
            </a:r>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236806-F735-4632-992C-DFEB472C2058}"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By choosing </a:t>
            </a:r>
            <a:r>
              <a:rPr lang="en-US" b="1" dirty="0" smtClean="0"/>
              <a:t>YES</a:t>
            </a:r>
            <a:r>
              <a:rPr lang="en-US" dirty="0" smtClean="0"/>
              <a:t> – the system will automatically import the </a:t>
            </a:r>
            <a:r>
              <a:rPr lang="en-US" u="sng" dirty="0" smtClean="0"/>
              <a:t>current</a:t>
            </a:r>
            <a:r>
              <a:rPr lang="en-US" dirty="0" smtClean="0"/>
              <a:t> </a:t>
            </a:r>
            <a:r>
              <a:rPr lang="en-US" b="1" dirty="0" smtClean="0"/>
              <a:t>Purchase Order Number </a:t>
            </a:r>
            <a:r>
              <a:rPr lang="en-US" dirty="0" smtClean="0"/>
              <a:t>and </a:t>
            </a:r>
            <a:r>
              <a:rPr lang="en-US" b="1" dirty="0" smtClean="0"/>
              <a:t>Pharmacy Transaction Number</a:t>
            </a:r>
            <a:r>
              <a:rPr lang="en-US" b="0" baseline="0" dirty="0" smtClean="0"/>
              <a:t> as shown here in red </a:t>
            </a:r>
            <a:r>
              <a:rPr lang="en-US" dirty="0" smtClean="0"/>
              <a:t>  -&gt; </a:t>
            </a:r>
          </a:p>
          <a:p>
            <a:pPr eaLnBrk="1" hangingPunct="1">
              <a:spcBef>
                <a:spcPct val="0"/>
              </a:spcBef>
            </a:pPr>
            <a:endParaRPr lang="en-US" dirty="0" smtClean="0"/>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4582DE-06F6-4FE7-865B-0229F07ECEB7}" type="slidenum">
              <a:rPr lang="en-US">
                <a:solidFill>
                  <a:prstClr val="black"/>
                </a:solidFill>
              </a:rPr>
              <a:pPr eaLnBrk="1" hangingPunct="1"/>
              <a:t>20</a:t>
            </a:fld>
            <a:endParaRPr lang="en-US">
              <a:solidFill>
                <a:prstClr val="black"/>
              </a:solidFill>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then enter the </a:t>
            </a:r>
            <a:r>
              <a:rPr lang="en-US" b="1" dirty="0" smtClean="0"/>
              <a:t>Green Sheet # </a:t>
            </a:r>
            <a:r>
              <a:rPr lang="en-US" dirty="0" smtClean="0"/>
              <a:t>which is found on the paperwork delivered with the item -&gt; </a:t>
            </a:r>
          </a:p>
          <a:p>
            <a:pPr eaLnBrk="1" hangingPunct="1"/>
            <a:endParaRPr lang="en-US" b="1"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200</a:t>
            </a:fld>
            <a:endParaRPr lang="en-US" smtClean="0"/>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That will import the drug name and quantity – which we can confirm at</a:t>
            </a:r>
            <a:r>
              <a:rPr lang="en-US" baseline="0" dirty="0" smtClean="0"/>
              <a:t> this point </a:t>
            </a:r>
            <a:r>
              <a:rPr lang="en-US" dirty="0" smtClean="0"/>
              <a:t>---&gt; </a:t>
            </a:r>
          </a:p>
          <a:p>
            <a:pPr eaLnBrk="1" hangingPunct="1"/>
            <a:endParaRPr lang="en-US" b="1"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201</a:t>
            </a:fld>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After we</a:t>
            </a:r>
            <a:r>
              <a:rPr lang="en-US" baseline="0" dirty="0" smtClean="0"/>
              <a:t> confirm … t</a:t>
            </a:r>
            <a:r>
              <a:rPr lang="en-US" dirty="0" smtClean="0"/>
              <a:t>he order status will then be changed to </a:t>
            </a:r>
            <a:r>
              <a:rPr lang="en-US" b="1" dirty="0" smtClean="0"/>
              <a:t>DELIVERED – ACTIVELY ON NAOU  </a:t>
            </a:r>
            <a:r>
              <a:rPr lang="en-US" b="0" dirty="0" smtClean="0"/>
              <a:t>and</a:t>
            </a:r>
            <a:r>
              <a:rPr lang="en-US" b="0" baseline="0" dirty="0" smtClean="0"/>
              <a:t> NOW our GREEN SHEET is </a:t>
            </a:r>
            <a:r>
              <a:rPr lang="en-US" b="1" baseline="0" dirty="0" smtClean="0"/>
              <a:t>ACTIVE  </a:t>
            </a:r>
            <a:r>
              <a:rPr lang="en-US" b="0" baseline="0" dirty="0" smtClean="0"/>
              <a:t>and ready for the next step. </a:t>
            </a:r>
            <a:endParaRPr lang="en-US" b="0" dirty="0" smtClean="0"/>
          </a:p>
          <a:p>
            <a:endParaRPr lang="en-US" dirty="0" smtClean="0"/>
          </a:p>
          <a:p>
            <a:r>
              <a:rPr lang="en-US" dirty="0" smtClean="0"/>
              <a:t>So for this example … let’s jump forward 20 minutes and assume the IV room team has finished compounding</a:t>
            </a:r>
            <a:r>
              <a:rPr lang="en-US" baseline="0" dirty="0" smtClean="0"/>
              <a:t> the item </a:t>
            </a:r>
            <a:r>
              <a:rPr lang="en-US" dirty="0" smtClean="0"/>
              <a:t>and we need to transfer the narcotic to the narcotic to the ward for delivery… </a:t>
            </a:r>
          </a:p>
          <a:p>
            <a:endParaRPr lang="en-US" dirty="0" smtClean="0"/>
          </a:p>
          <a:p>
            <a:r>
              <a:rPr lang="en-US" dirty="0" smtClean="0"/>
              <a:t>So let’s review that process now </a:t>
            </a:r>
            <a:r>
              <a:rPr lang="en-US" dirty="0" smtClean="0">
                <a:sym typeface="Wingdings" pitchFamily="2" charset="2"/>
              </a:rPr>
              <a:t> </a:t>
            </a:r>
            <a:endParaRPr lang="en-US" dirty="0" smtClean="0"/>
          </a:p>
          <a:p>
            <a:pPr eaLnBrk="1" hangingPunct="1"/>
            <a:endParaRPr lang="en-US" b="1" dirty="0" smtClean="0">
              <a:latin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202</a:t>
            </a:fld>
            <a:endParaRPr lang="en-US"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menu option is called </a:t>
            </a:r>
            <a:r>
              <a:rPr lang="en-US" b="1" dirty="0" smtClean="0"/>
              <a:t>“Transfer Green Sheet and Drug to another NAOU” </a:t>
            </a:r>
          </a:p>
          <a:p>
            <a:pPr eaLnBrk="1" hangingPunct="1">
              <a:spcBef>
                <a:spcPct val="0"/>
              </a:spcBef>
            </a:pPr>
            <a:endParaRPr lang="en-US" b="1" dirty="0" smtClean="0"/>
          </a:p>
          <a:p>
            <a:pPr eaLnBrk="1" hangingPunct="1">
              <a:spcBef>
                <a:spcPct val="0"/>
              </a:spcBef>
            </a:pPr>
            <a:r>
              <a:rPr lang="en-US" b="0" dirty="0" smtClean="0"/>
              <a:t>We will now select</a:t>
            </a:r>
            <a:r>
              <a:rPr lang="en-US" b="0" baseline="0" dirty="0" smtClean="0"/>
              <a:t> that option to start the process </a:t>
            </a:r>
            <a:r>
              <a:rPr lang="en-US" b="0" dirty="0" smtClean="0"/>
              <a:t> </a:t>
            </a:r>
            <a:r>
              <a:rPr lang="en-US" dirty="0" smtClean="0">
                <a:sym typeface="Wingdings" pitchFamily="2" charset="2"/>
              </a:rPr>
              <a:t> </a:t>
            </a: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203</a:t>
            </a:fld>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first</a:t>
            </a:r>
            <a:r>
              <a:rPr lang="en-US" baseline="0" dirty="0" smtClean="0"/>
              <a:t> step is to specify where we are transferring FROM </a:t>
            </a:r>
            <a:endParaRPr lang="en-US" dirty="0" smtClean="0"/>
          </a:p>
          <a:p>
            <a:endParaRPr lang="en-US" b="1" dirty="0" smtClean="0">
              <a:solidFill>
                <a:srgbClr val="000000"/>
              </a:solidFill>
              <a:latin typeface="Arial" pitchFamily="34" charset="0"/>
              <a:sym typeface="Wingdings"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In this case, it is the INPATIENT PHARMACY  </a:t>
            </a:r>
            <a:r>
              <a:rPr lang="en-US"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204</a:t>
            </a:fld>
            <a:endParaRPr lang="en-US"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It will then ask for the Green Sheet # we are transferring … -&gt;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205</a:t>
            </a:fld>
            <a:endParaRPr lang="en-US"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This will pull up the drug information … -&gt;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206</a:t>
            </a:fld>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And then ask us for the destination</a:t>
            </a:r>
            <a:r>
              <a:rPr lang="en-US" baseline="0" dirty="0" smtClean="0"/>
              <a:t> we are transferring to … </a:t>
            </a:r>
          </a:p>
          <a:p>
            <a:endParaRPr lang="en-US" baseline="0" dirty="0" smtClean="0"/>
          </a:p>
          <a:p>
            <a:r>
              <a:rPr lang="en-US" dirty="0" smtClean="0"/>
              <a:t>In this case we will send it to 4 SOUTH </a:t>
            </a:r>
            <a:r>
              <a:rPr lang="en-US" dirty="0" smtClean="0">
                <a:sym typeface="Wingdings" pitchFamily="2" charset="2"/>
              </a:rPr>
              <a: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207</a:t>
            </a:fld>
            <a:endParaRPr lang="en-US"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will confirm that we used 1 VIAL in the process </a:t>
            </a:r>
            <a:r>
              <a:rPr lang="en-US" dirty="0" smtClean="0">
                <a:sym typeface="Wingdings" pitchFamily="2" charset="2"/>
              </a:rPr>
              <a:t> </a:t>
            </a:r>
            <a:endParaRPr lang="en-US" dirty="0" smtClean="0"/>
          </a:p>
          <a:p>
            <a:endParaRPr lang="en-US" dirty="0" smtClean="0"/>
          </a:p>
          <a:p>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208</a:t>
            </a:fld>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And the system</a:t>
            </a:r>
            <a:r>
              <a:rPr lang="en-US" baseline="0" dirty="0" smtClean="0"/>
              <a:t> will ask you if this happens to be a PCA syringe that was already signed out … for this example we will choose NO </a:t>
            </a:r>
            <a:r>
              <a:rPr lang="en-US" baseline="0" dirty="0" smtClean="0">
                <a:sym typeface="Wingdings" pitchFamily="2" charset="2"/>
              </a:rPr>
              <a:t> </a:t>
            </a:r>
            <a:endParaRPr lang="en-US" dirty="0" smtClean="0"/>
          </a:p>
          <a:p>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209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You will need to enter the </a:t>
            </a:r>
            <a:r>
              <a:rPr lang="en-US" b="1" dirty="0" smtClean="0"/>
              <a:t>Prime Vendor Invoice Number</a:t>
            </a:r>
            <a:r>
              <a:rPr lang="en-US" dirty="0" smtClean="0"/>
              <a:t> </a:t>
            </a:r>
            <a:r>
              <a:rPr lang="en-US" dirty="0" smtClean="0">
                <a:sym typeface="Wingdings" pitchFamily="2" charset="2"/>
              </a:rPr>
              <a:t> </a:t>
            </a:r>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4582DE-06F6-4FE7-865B-0229F07ECEB7}" type="slidenum">
              <a:rPr lang="en-US">
                <a:solidFill>
                  <a:prstClr val="black"/>
                </a:solidFill>
              </a:rPr>
              <a:pPr eaLnBrk="1" hangingPunct="1"/>
              <a:t>21</a:t>
            </a:fld>
            <a:endParaRPr lang="en-US">
              <a:solidFill>
                <a:prstClr val="black"/>
              </a:solidFill>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It will then update the records and transfer the Green Sheet electronically. </a:t>
            </a:r>
          </a:p>
          <a:p>
            <a:endParaRPr lang="en-US" dirty="0" smtClean="0"/>
          </a:p>
          <a:p>
            <a:r>
              <a:rPr lang="en-US" dirty="0" smtClean="0"/>
              <a:t>The last step is to select the</a:t>
            </a:r>
            <a:r>
              <a:rPr lang="en-US" baseline="0" dirty="0" smtClean="0"/>
              <a:t> # of </a:t>
            </a:r>
            <a:r>
              <a:rPr lang="en-US" dirty="0" smtClean="0"/>
              <a:t>Dispensing Receiving Reports you would like to accompany</a:t>
            </a:r>
            <a:r>
              <a:rPr lang="en-US" baseline="0" dirty="0" smtClean="0"/>
              <a:t> the ACTIVE Green Sheet </a:t>
            </a:r>
            <a:r>
              <a:rPr lang="en-US" dirty="0" smtClean="0"/>
              <a:t>… </a:t>
            </a:r>
            <a:r>
              <a:rPr lang="en-US"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210</a:t>
            </a:fld>
            <a:endParaRPr lang="en-US"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smtClean="0"/>
              <a:t>That concludes the Infusion Order Processing Menu  … -&gt;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solidFill>
                  <a:prstClr val="black"/>
                </a:solidFill>
              </a:rPr>
              <a:pPr eaLnBrk="1" hangingPunct="1"/>
              <a:t>211</a:t>
            </a:fld>
            <a:endParaRPr lang="en-US" smtClean="0">
              <a:solidFill>
                <a:prstClr val="black"/>
              </a:solidFill>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Polling question: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solidFill>
                  <a:prstClr val="black"/>
                </a:solidFill>
              </a:rPr>
              <a:pPr eaLnBrk="1" hangingPunct="1"/>
              <a:t>212</a:t>
            </a:fld>
            <a:endParaRPr lang="en-US" smtClean="0">
              <a:solidFill>
                <a:prstClr val="black"/>
              </a:solidFill>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last topic in our discussion today – is the Destructions menu.  -&gt; </a:t>
            </a:r>
          </a:p>
          <a:p>
            <a:pPr eaLnBrk="1" hangingPunct="1">
              <a:spcBef>
                <a:spcPct val="0"/>
              </a:spcBef>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menu is used to document the disposition of controlled substances</a:t>
            </a:r>
            <a:r>
              <a:rPr lang="en-US" b="1" dirty="0" smtClean="0"/>
              <a:t> FROM </a:t>
            </a:r>
            <a:r>
              <a:rPr lang="en-US" dirty="0" smtClean="0"/>
              <a:t>our inventory.  -&gt; </a:t>
            </a:r>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213</a:t>
            </a:fld>
            <a:endParaRPr lang="en-US"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There are 3 options in the Destructions Menu </a:t>
            </a:r>
            <a:r>
              <a:rPr lang="en-US" dirty="0" smtClean="0">
                <a:sym typeface="Wingdings" pitchFamily="2" charset="2"/>
              </a:rPr>
              <a:t> </a:t>
            </a:r>
          </a:p>
          <a:p>
            <a:pPr eaLnBrk="1" hangingPunct="1"/>
            <a:endParaRPr lang="en-US" dirty="0" smtClean="0">
              <a:sym typeface="Wingdings" pitchFamily="2" charset="2"/>
            </a:endParaRPr>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214</a:t>
            </a:fld>
            <a:endParaRPr lang="en-US"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Polling question: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solidFill>
                  <a:prstClr val="black"/>
                </a:solidFill>
              </a:rPr>
              <a:pPr eaLnBrk="1" hangingPunct="1"/>
              <a:t>215</a:t>
            </a:fld>
            <a:endParaRPr lang="en-US" smtClean="0">
              <a:solidFill>
                <a:prstClr val="black"/>
              </a:solidFill>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dirty="0" smtClean="0"/>
              <a:t>The first one being </a:t>
            </a:r>
            <a:r>
              <a:rPr lang="en-US" b="0" baseline="0" dirty="0" smtClean="0">
                <a:sym typeface="Wingdings" pitchFamily="2" charset="2"/>
              </a:rPr>
              <a:t> … </a:t>
            </a:r>
            <a:r>
              <a:rPr lang="en-US" b="1" dirty="0" smtClean="0"/>
              <a:t>Hold a CS Drug </a:t>
            </a:r>
          </a:p>
          <a:p>
            <a:pPr eaLnBrk="1" hangingPunct="1"/>
            <a:endParaRPr lang="en-US" dirty="0" smtClean="0"/>
          </a:p>
          <a:p>
            <a:pPr eaLnBrk="1" hangingPunct="1"/>
            <a:r>
              <a:rPr lang="en-US" dirty="0" smtClean="0"/>
              <a:t>This menu option will allow you to “</a:t>
            </a:r>
            <a:r>
              <a:rPr lang="en-US" b="1" dirty="0" smtClean="0"/>
              <a:t>HOLD</a:t>
            </a:r>
            <a:r>
              <a:rPr lang="en-US" dirty="0" smtClean="0"/>
              <a:t>” a drug for return by assigning a </a:t>
            </a:r>
            <a:r>
              <a:rPr lang="en-US" b="1" dirty="0" smtClean="0"/>
              <a:t>HOLDING # … </a:t>
            </a:r>
            <a:r>
              <a:rPr lang="en-US" b="0" dirty="0" smtClean="0"/>
              <a:t>The reason we</a:t>
            </a:r>
            <a:r>
              <a:rPr lang="en-US" b="0" baseline="0" dirty="0" smtClean="0"/>
              <a:t> use the term </a:t>
            </a:r>
            <a:r>
              <a:rPr lang="en-US" b="1" baseline="0" dirty="0" smtClean="0"/>
              <a:t>HOLD </a:t>
            </a:r>
            <a:r>
              <a:rPr lang="en-US" b="0" baseline="0" dirty="0" smtClean="0"/>
              <a:t>– is because many sites will place these items in a holding area until the reverse distributor arrives to pick them up for final destruction.  </a:t>
            </a:r>
            <a:r>
              <a:rPr lang="en-US" b="0" baseline="0" dirty="0" smtClean="0">
                <a:sym typeface="Wingdings" pitchFamily="2" charset="2"/>
              </a:rPr>
              <a:t> </a:t>
            </a:r>
            <a:endParaRPr lang="en-US" b="0" dirty="0" smtClean="0"/>
          </a:p>
          <a:p>
            <a:pPr eaLnBrk="1" hangingPunct="1"/>
            <a:endParaRPr lang="en-US" dirty="0" smtClean="0">
              <a:sym typeface="Wingdings" pitchFamily="2" charset="2"/>
            </a:endParaRPr>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216</a:t>
            </a:fld>
            <a:endParaRPr lang="en-US"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As mentioned in the menu tile</a:t>
            </a:r>
            <a:r>
              <a:rPr lang="en-US" baseline="0" dirty="0" smtClean="0"/>
              <a:t> … t</a:t>
            </a:r>
            <a:r>
              <a:rPr lang="en-US" dirty="0" smtClean="0"/>
              <a:t>he</a:t>
            </a:r>
            <a:r>
              <a:rPr lang="en-US" baseline="0" dirty="0" smtClean="0"/>
              <a:t> HOLD option does not update your inventory and will not deduct the quantity from your vault balance … </a:t>
            </a:r>
            <a:r>
              <a:rPr lang="en-US" dirty="0" smtClean="0"/>
              <a:t>-&gt;  </a:t>
            </a:r>
          </a:p>
          <a:p>
            <a:pPr eaLnBrk="1" hangingPunct="1"/>
            <a:endParaRPr lang="en-US" dirty="0" smtClean="0">
              <a:sym typeface="Wingdings" pitchFamily="2" charset="2"/>
            </a:endParaRPr>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217</a:t>
            </a:fld>
            <a:endParaRPr lang="en-US"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next option is “</a:t>
            </a:r>
            <a:r>
              <a:rPr lang="en-US" b="1" dirty="0" smtClean="0"/>
              <a:t>Non-VA Drug Placed on Hold for Destruction</a:t>
            </a:r>
            <a:r>
              <a:rPr lang="en-US" dirty="0" smtClean="0"/>
              <a:t>” </a:t>
            </a:r>
          </a:p>
          <a:p>
            <a:pPr eaLnBrk="1" hangingPunct="1"/>
            <a:endParaRPr lang="en-US" dirty="0" smtClean="0"/>
          </a:p>
          <a:p>
            <a:pPr eaLnBrk="1" hangingPunct="1"/>
            <a:r>
              <a:rPr lang="en-US" dirty="0" smtClean="0"/>
              <a:t>This works much like the first option … BUT … is used when the narcotic is a non-VA drug … or NOT in your DRUG FILE. </a:t>
            </a:r>
          </a:p>
          <a:p>
            <a:pPr eaLnBrk="1" hangingPunct="1"/>
            <a:endParaRPr lang="en-US" dirty="0" smtClean="0"/>
          </a:p>
          <a:p>
            <a:pPr eaLnBrk="1" hangingPunct="1"/>
            <a:r>
              <a:rPr lang="en-US" dirty="0" smtClean="0"/>
              <a:t>This can be useful when a patient is admitted with a medication that we do not stock</a:t>
            </a:r>
            <a:r>
              <a:rPr lang="en-US" baseline="0" dirty="0" smtClean="0"/>
              <a:t> and is NOT in our system … -&gt; </a:t>
            </a: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218</a:t>
            </a:fld>
            <a:endParaRPr lang="en-US"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 and since these items are not in your drug file, once again, there is no impact on your inventory balances …  -&gt;  </a:t>
            </a:r>
          </a:p>
          <a:p>
            <a:pPr eaLnBrk="1" hangingPunct="1"/>
            <a:endParaRPr lang="en-US" dirty="0" smtClean="0">
              <a:sym typeface="Wingdings" pitchFamily="2" charset="2"/>
            </a:endParaRPr>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219</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and then your </a:t>
            </a:r>
            <a:r>
              <a:rPr lang="en-US" b="1" dirty="0" smtClean="0"/>
              <a:t>Signature Code  </a:t>
            </a:r>
            <a:r>
              <a:rPr lang="en-US" dirty="0" smtClean="0"/>
              <a:t>to confirm receipt and proceed to the next step. </a:t>
            </a:r>
            <a:r>
              <a:rPr lang="en-US" dirty="0" smtClean="0">
                <a:sym typeface="Wingdings" pitchFamily="2" charset="2"/>
              </a:rPr>
              <a:t></a:t>
            </a:r>
            <a:r>
              <a:rPr lang="en-US" dirty="0" smtClean="0"/>
              <a:t> </a:t>
            </a:r>
          </a:p>
        </p:txBody>
      </p:sp>
      <p:sp>
        <p:nvSpPr>
          <p:cNvPr id="286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4582DE-06F6-4FE7-865B-0229F07ECEB7}" type="slidenum">
              <a:rPr lang="en-US">
                <a:solidFill>
                  <a:prstClr val="black"/>
                </a:solidFill>
              </a:rPr>
              <a:pPr eaLnBrk="1" hangingPunct="1"/>
              <a:t>22</a:t>
            </a:fld>
            <a:endParaRPr lang="en-US">
              <a:solidFill>
                <a:prstClr val="black"/>
              </a:solidFill>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3</a:t>
            </a:r>
            <a:r>
              <a:rPr lang="en-US" baseline="30000" dirty="0" smtClean="0"/>
              <a:t>rd</a:t>
            </a:r>
            <a:r>
              <a:rPr lang="en-US" dirty="0" smtClean="0"/>
              <a:t> option … “</a:t>
            </a:r>
            <a:r>
              <a:rPr lang="en-US" b="1" dirty="0" smtClean="0"/>
              <a:t>Destroy a Controlled Substance Drug</a:t>
            </a:r>
            <a:r>
              <a:rPr lang="en-US" dirty="0" smtClean="0"/>
              <a:t>” is usually reserved to management -  so all staff may not have access to this menu. </a:t>
            </a:r>
          </a:p>
          <a:p>
            <a:pPr eaLnBrk="1" hangingPunct="1">
              <a:spcBef>
                <a:spcPct val="0"/>
              </a:spcBef>
            </a:pPr>
            <a:endParaRPr lang="en-US" dirty="0" smtClean="0"/>
          </a:p>
          <a:p>
            <a:pPr eaLnBrk="1" hangingPunct="1">
              <a:spcBef>
                <a:spcPct val="0"/>
              </a:spcBef>
            </a:pPr>
            <a:r>
              <a:rPr lang="en-US" dirty="0" smtClean="0"/>
              <a:t>What this menu does … is complete</a:t>
            </a:r>
            <a:r>
              <a:rPr lang="en-US" baseline="0" dirty="0" smtClean="0"/>
              <a:t> all of the pending item in the holding queue that we created in the first 2 steps here … and destroys them electronically … This is usually done AFTER the reverse distributor has removed the product. </a:t>
            </a:r>
          </a:p>
          <a:p>
            <a:pPr eaLnBrk="1" hangingPunct="1">
              <a:spcBef>
                <a:spcPct val="0"/>
              </a:spcBef>
            </a:pPr>
            <a:endParaRPr lang="en-US" dirty="0" smtClean="0"/>
          </a:p>
          <a:p>
            <a:pPr eaLnBrk="1" hangingPunct="1">
              <a:spcBef>
                <a:spcPct val="0"/>
              </a:spcBef>
            </a:pPr>
            <a:r>
              <a:rPr lang="en-US" dirty="0" smtClean="0"/>
              <a:t>We will review this menu briefly</a:t>
            </a:r>
            <a:r>
              <a:rPr lang="en-US" baseline="0" dirty="0" smtClean="0"/>
              <a:t> </a:t>
            </a:r>
            <a:r>
              <a:rPr lang="en-US" dirty="0" smtClean="0"/>
              <a:t>… </a:t>
            </a:r>
            <a:r>
              <a:rPr lang="en-US" dirty="0" smtClean="0">
                <a:sym typeface="Wingdings" pitchFamily="2" charset="2"/>
              </a:rPr>
              <a:t> </a:t>
            </a:r>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220</a:t>
            </a:fld>
            <a:endParaRPr lang="en-US"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but to start, lets review the first option – </a:t>
            </a:r>
            <a:r>
              <a:rPr lang="en-US" b="1" dirty="0" smtClean="0"/>
              <a:t>HOLD A CS DRUG </a:t>
            </a:r>
          </a:p>
          <a:p>
            <a:pPr eaLnBrk="1" hangingPunct="1">
              <a:spcBef>
                <a:spcPct val="0"/>
              </a:spcBef>
            </a:pPr>
            <a:endParaRPr lang="en-US" b="1" dirty="0" smtClean="0">
              <a:sym typeface="Wingdings" pitchFamily="2" charset="2"/>
            </a:endParaRPr>
          </a:p>
          <a:p>
            <a:pPr eaLnBrk="1" hangingPunct="1">
              <a:spcBef>
                <a:spcPct val="0"/>
              </a:spcBef>
            </a:pPr>
            <a:r>
              <a:rPr lang="en-US" b="1" dirty="0" smtClean="0">
                <a:sym typeface="Wingdings" pitchFamily="2" charset="2"/>
              </a:rPr>
              <a:t>Let’s select</a:t>
            </a:r>
            <a:r>
              <a:rPr lang="en-US" b="1" baseline="0" dirty="0" smtClean="0">
                <a:sym typeface="Wingdings" pitchFamily="2" charset="2"/>
              </a:rPr>
              <a:t> that option </a:t>
            </a:r>
            <a:r>
              <a:rPr lang="en-US" dirty="0" smtClean="0">
                <a:sym typeface="Wingdings" pitchFamily="2" charset="2"/>
              </a:rPr>
              <a:t> </a:t>
            </a:r>
            <a:endParaRPr lang="en-US" dirty="0" smtClean="0"/>
          </a:p>
          <a:p>
            <a:pPr eaLnBrk="1" hangingPunct="1"/>
            <a:endParaRPr lang="en-US" dirty="0" smtClean="0">
              <a:sym typeface="Wingdings" pitchFamily="2" charset="2"/>
            </a:endParaRPr>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221</a:t>
            </a:fld>
            <a:endParaRPr lang="en-US"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first step will be to choose the DRUG – you would like to place on hold </a:t>
            </a:r>
            <a:r>
              <a:rPr lang="en-US" dirty="0" smtClean="0">
                <a:sym typeface="Wingdings" pitchFamily="2" charset="2"/>
              </a:rPr>
              <a:t> </a:t>
            </a:r>
            <a:endParaRPr lang="en-US" dirty="0" smtClean="0"/>
          </a:p>
          <a:p>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We will choose DIAZEPAM 10MG TABLETS for this example and hit enter -&gt;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222</a:t>
            </a:fld>
            <a:endParaRPr lang="en-US"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We then need to enter the quantity – we will choose 10 and hit enter  -&gt;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223</a:t>
            </a:fld>
            <a:endParaRPr lang="en-US" smtClean="0"/>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We will enter the name of the employee returning the narcotic </a:t>
            </a:r>
            <a:r>
              <a:rPr lang="en-US"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224</a:t>
            </a:fld>
            <a:endParaRPr lang="en-US" smtClean="0"/>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And the number of containers and unit</a:t>
            </a:r>
            <a:r>
              <a:rPr lang="en-US" baseline="0" dirty="0" smtClean="0"/>
              <a:t> type</a:t>
            </a:r>
            <a:r>
              <a:rPr lang="en-US" dirty="0" smtClean="0"/>
              <a:t>.  We will</a:t>
            </a:r>
            <a:r>
              <a:rPr lang="en-US" baseline="0" dirty="0" smtClean="0"/>
              <a:t> choose 1 tablet in this example  </a:t>
            </a:r>
            <a:r>
              <a:rPr lang="en-US" baseline="0"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225</a:t>
            </a:fld>
            <a:endParaRPr lang="en-US" smtClean="0"/>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We can then enter the name of the patient and any free text comments. </a:t>
            </a:r>
          </a:p>
          <a:p>
            <a:pPr eaLnBrk="1" hangingPunct="1"/>
            <a:endParaRPr lang="en-US" dirty="0" smtClean="0"/>
          </a:p>
          <a:p>
            <a:pPr eaLnBrk="1" hangingPunct="1"/>
            <a:r>
              <a:rPr lang="en-US" dirty="0" smtClean="0"/>
              <a:t>The comments field is </a:t>
            </a:r>
            <a:r>
              <a:rPr lang="en-US" baseline="0" dirty="0" smtClean="0"/>
              <a:t>useful in the event of a future audit – to remember any special details about this destruction </a:t>
            </a:r>
            <a:r>
              <a:rPr lang="en-US"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226</a:t>
            </a:fld>
            <a:endParaRPr lang="en-US" smtClean="0"/>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Last, you</a:t>
            </a:r>
            <a:r>
              <a:rPr lang="en-US" baseline="0" dirty="0" smtClean="0"/>
              <a:t> need to confirm and we </a:t>
            </a:r>
            <a:r>
              <a:rPr lang="en-US" dirty="0" smtClean="0"/>
              <a:t>will choose YES </a:t>
            </a:r>
            <a:r>
              <a:rPr lang="en-US" dirty="0" smtClean="0">
                <a:sym typeface="Wingdings" pitchFamily="2" charset="2"/>
              </a:rPr>
              <a:t> </a:t>
            </a:r>
            <a:r>
              <a:rPr lang="en-US" dirty="0" smtClean="0"/>
              <a: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227</a:t>
            </a:fld>
            <a:endParaRPr lang="en-US" smtClean="0"/>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system will then assign a holding</a:t>
            </a:r>
            <a:r>
              <a:rPr lang="en-US" baseline="0" dirty="0" smtClean="0"/>
              <a:t> number for the item to be placed in the queue </a:t>
            </a:r>
            <a:r>
              <a:rPr lang="en-US" dirty="0" smtClean="0">
                <a:sym typeface="Wingdings" pitchFamily="2" charset="2"/>
              </a:rPr>
              <a:t> </a:t>
            </a:r>
            <a:r>
              <a:rPr lang="en-US" dirty="0" smtClean="0"/>
              <a: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228</a:t>
            </a:fld>
            <a:endParaRPr lang="en-US" smtClean="0"/>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Right after</a:t>
            </a:r>
            <a:r>
              <a:rPr lang="en-US" baseline="0" dirty="0" smtClean="0"/>
              <a:t> the holding number is assigned -- y</a:t>
            </a:r>
            <a:r>
              <a:rPr lang="en-US" dirty="0" smtClean="0"/>
              <a:t>ou will notice a DRUG selector pop up AGAIN … This can easily</a:t>
            </a:r>
            <a:r>
              <a:rPr lang="en-US" baseline="0" dirty="0" smtClean="0"/>
              <a:t> overlooked … BUT is a great </a:t>
            </a:r>
            <a:r>
              <a:rPr lang="en-US" dirty="0" smtClean="0"/>
              <a:t>timesaver if you have several drugs you need to process. If you leave</a:t>
            </a:r>
            <a:r>
              <a:rPr lang="en-US" baseline="0" dirty="0" smtClean="0"/>
              <a:t> it blank and hit enter – it will go to the next step … </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But if you enter a new drug name … you can save some time and create multiple holding #’s and printout all reports at once without leaving the menu. </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for this example we leave it blank and hit enter  </a:t>
            </a:r>
            <a:r>
              <a:rPr lang="en-US"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229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next step in the </a:t>
            </a:r>
            <a:r>
              <a:rPr lang="en-US" b="1" dirty="0" smtClean="0"/>
              <a:t>RECEIVING</a:t>
            </a:r>
            <a:r>
              <a:rPr lang="en-US" dirty="0" smtClean="0"/>
              <a:t> process is selecting the </a:t>
            </a:r>
            <a:r>
              <a:rPr lang="en-US" b="1" dirty="0" smtClean="0"/>
              <a:t>DRUG NAME </a:t>
            </a:r>
            <a:r>
              <a:rPr lang="en-US" dirty="0" smtClean="0"/>
              <a:t>for each items that you are receiving </a:t>
            </a:r>
            <a:r>
              <a:rPr lang="en-US"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ABAFFC-8B26-48E0-B241-193D8912453A}" type="slidenum">
              <a:rPr lang="en-US" smtClean="0"/>
              <a:pPr eaLnBrk="1" hangingPunct="1"/>
              <a:t>23</a:t>
            </a:fld>
            <a:endParaRPr lang="en-US"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It will then ask how many copies of the 10-2321 report</a:t>
            </a:r>
            <a:r>
              <a:rPr lang="en-US" baseline="0" dirty="0" smtClean="0"/>
              <a:t> you would like --- this is also known as the </a:t>
            </a:r>
            <a:r>
              <a:rPr lang="en-US" b="1" dirty="0" smtClean="0"/>
              <a:t>Dispensing Receiving </a:t>
            </a:r>
            <a:r>
              <a:rPr lang="en-US" dirty="0" smtClean="0"/>
              <a:t>report.</a:t>
            </a:r>
            <a:r>
              <a:rPr lang="en-US" baseline="0" dirty="0" smtClean="0"/>
              <a:t> </a:t>
            </a:r>
          </a:p>
          <a:p>
            <a:pPr eaLnBrk="1" hangingPunct="1">
              <a:spcBef>
                <a:spcPct val="0"/>
              </a:spcBef>
            </a:pPr>
            <a:endParaRPr lang="en-US" baseline="0" dirty="0" smtClean="0"/>
          </a:p>
          <a:p>
            <a:pPr eaLnBrk="1" hangingPunct="1">
              <a:spcBef>
                <a:spcPct val="0"/>
              </a:spcBef>
            </a:pPr>
            <a:r>
              <a:rPr lang="en-US" baseline="0" dirty="0" smtClean="0"/>
              <a:t>Our system utilizes </a:t>
            </a:r>
            <a:r>
              <a:rPr lang="en-US" b="1" baseline="0" dirty="0" smtClean="0"/>
              <a:t>Dispensing Receiving reports </a:t>
            </a:r>
            <a:r>
              <a:rPr lang="en-US" baseline="0" dirty="0" smtClean="0"/>
              <a:t>as Destruction paperwork … and I will show why this is important to remember in a few slides … -&gt; </a:t>
            </a:r>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230</a:t>
            </a:fld>
            <a:endParaRPr lang="en-US" smtClean="0"/>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 will select 1 copy and choose a printer</a:t>
            </a:r>
            <a:r>
              <a:rPr lang="en-US" baseline="0" dirty="0" smtClean="0"/>
              <a:t> – and this place the drug in the holding queue … </a:t>
            </a:r>
            <a:r>
              <a:rPr lang="en-US" baseline="0" dirty="0" smtClean="0">
                <a:sym typeface="Wingdings" pitchFamily="2" charset="2"/>
              </a:rPr>
              <a:t> </a:t>
            </a:r>
            <a:endParaRPr lang="en-US" baseline="0" dirty="0" smtClean="0"/>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231</a:t>
            </a:fld>
            <a:endParaRPr lang="en-US" smtClean="0"/>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next option is “</a:t>
            </a:r>
            <a:r>
              <a:rPr lang="en-US" b="1" dirty="0" smtClean="0"/>
              <a:t>Non-VA Drug Placed on Hold for Destruction</a:t>
            </a:r>
            <a:r>
              <a:rPr lang="en-US" dirty="0" smtClean="0"/>
              <a:t>”  </a:t>
            </a:r>
          </a:p>
          <a:p>
            <a:pPr eaLnBrk="1" hangingPunct="1"/>
            <a:endParaRPr lang="en-US" dirty="0" smtClean="0"/>
          </a:p>
          <a:p>
            <a:pPr eaLnBrk="1" hangingPunct="1"/>
            <a:r>
              <a:rPr lang="en-US" dirty="0" smtClean="0"/>
              <a:t>This works in the same fashion as the first option … the only difference is that the DRUG field is free text field. </a:t>
            </a:r>
          </a:p>
          <a:p>
            <a:pPr eaLnBrk="1" hangingPunct="1"/>
            <a:endParaRPr lang="en-US" dirty="0" smtClean="0"/>
          </a:p>
          <a:p>
            <a:pPr eaLnBrk="1" hangingPunct="1"/>
            <a:r>
              <a:rPr lang="en-US" dirty="0" smtClean="0"/>
              <a:t>So we will skip</a:t>
            </a:r>
            <a:r>
              <a:rPr lang="en-US" baseline="0" dirty="0" smtClean="0"/>
              <a:t> this option and </a:t>
            </a:r>
            <a:r>
              <a:rPr lang="en-US" dirty="0" smtClean="0"/>
              <a:t>move onto the next </a:t>
            </a:r>
            <a:r>
              <a:rPr lang="en-US" dirty="0" smtClean="0">
                <a:sym typeface="Wingdings" pitchFamily="2" charset="2"/>
              </a:rPr>
              <a:t> </a:t>
            </a:r>
            <a:endParaRPr lang="en-US" dirty="0" smtClean="0"/>
          </a:p>
          <a:p>
            <a:pPr eaLnBrk="1" hangingPunct="1"/>
            <a:endParaRPr lang="en-US" dirty="0" smtClean="0">
              <a:sym typeface="Wingdings" pitchFamily="2" charset="2"/>
            </a:endParaRPr>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232</a:t>
            </a:fld>
            <a:endParaRPr lang="en-US" smtClean="0"/>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a:t>
            </a:r>
            <a:r>
              <a:rPr lang="en-US" b="1" dirty="0" smtClean="0"/>
              <a:t>Destroy a Controlled Substance Drug</a:t>
            </a:r>
            <a:r>
              <a:rPr lang="en-US" dirty="0" smtClean="0"/>
              <a:t>” option is used to reconcile all of the drugs</a:t>
            </a:r>
            <a:r>
              <a:rPr lang="en-US" baseline="0" dirty="0" smtClean="0"/>
              <a:t> on hold that we created in the first 2 steps … </a:t>
            </a:r>
            <a:endParaRPr lang="en-US" dirty="0" smtClean="0"/>
          </a:p>
          <a:p>
            <a:pPr eaLnBrk="1" hangingPunct="1">
              <a:spcBef>
                <a:spcPct val="0"/>
              </a:spcBef>
            </a:pPr>
            <a:endParaRPr lang="en-US" dirty="0" smtClean="0"/>
          </a:p>
          <a:p>
            <a:pPr eaLnBrk="1" hangingPunct="1">
              <a:spcBef>
                <a:spcPct val="0"/>
              </a:spcBef>
            </a:pPr>
            <a:r>
              <a:rPr lang="en-US" dirty="0" smtClean="0"/>
              <a:t>Access to this menu may vary based on your site – but we will take a quick look at how to destroy a controlled substance drug on</a:t>
            </a:r>
            <a:r>
              <a:rPr lang="en-US" baseline="0" dirty="0" smtClean="0"/>
              <a:t> hold </a:t>
            </a:r>
            <a:r>
              <a:rPr lang="en-US" dirty="0" smtClean="0"/>
              <a:t>-&gt; </a:t>
            </a:r>
          </a:p>
          <a:p>
            <a:pPr eaLnBrk="1" hangingPunct="1"/>
            <a:endParaRPr lang="en-US" dirty="0" smtClean="0">
              <a:sym typeface="Wingdings" pitchFamily="2" charset="2"/>
            </a:endParaRPr>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233</a:t>
            </a:fld>
            <a:endParaRPr lang="en-US" smtClean="0"/>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In this menu, we first select the Destruction or Holding # </a:t>
            </a:r>
            <a:r>
              <a:rPr lang="en-US"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234</a:t>
            </a:fld>
            <a:endParaRPr lang="en-US" smtClean="0"/>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After entering the number, it will pull up the drug name, and quantity that was previously entered</a:t>
            </a:r>
            <a:r>
              <a:rPr lang="en-US" baseline="0" dirty="0" smtClean="0"/>
              <a:t> </a:t>
            </a:r>
            <a:r>
              <a:rPr lang="en-US"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235</a:t>
            </a:fld>
            <a:endParaRPr lang="en-US" smtClean="0"/>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You then need to confirm that you would like to destroy the controlled substance and hit enter  </a:t>
            </a:r>
            <a:r>
              <a:rPr lang="en-US" dirty="0" smtClean="0">
                <a:sym typeface="Wingdings" pitchFamily="2" charset="2"/>
              </a:rPr>
              <a:t> </a:t>
            </a:r>
            <a:endParaRPr lang="en-US" dirty="0" smtClean="0"/>
          </a:p>
          <a:p>
            <a:pPr eaLnBrk="1" hangingPunct="1"/>
            <a:endParaRPr lang="en-US" b="1" dirty="0" smtClean="0">
              <a:solidFill>
                <a:srgbClr val="000000"/>
              </a:solidFill>
              <a:latin typeface="Arial" pitchFamily="34" charset="0"/>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236</a:t>
            </a:fld>
            <a:endParaRPr lang="en-US" smtClean="0"/>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last step is to select the date that the item was destroyed </a:t>
            </a:r>
            <a:r>
              <a:rPr lang="en-US" dirty="0" smtClean="0">
                <a:sym typeface="Wingdings" pitchFamily="2" charset="2"/>
              </a:rPr>
              <a:t> </a:t>
            </a:r>
            <a:r>
              <a:rPr lang="en-US" dirty="0" smtClean="0"/>
              <a:t> </a:t>
            </a:r>
            <a:endParaRPr lang="en-US" b="1" dirty="0" smtClean="0">
              <a:solidFill>
                <a:srgbClr val="000000"/>
              </a:solidFill>
              <a:latin typeface="Arial" pitchFamily="34" charset="0"/>
            </a:endParaRPr>
          </a:p>
          <a:p>
            <a:pPr eaLnBrk="1" hangingPunct="1"/>
            <a:endParaRPr lang="en-US" b="1" dirty="0" smtClean="0">
              <a:solidFill>
                <a:srgbClr val="000000"/>
              </a:solidFill>
              <a:latin typeface="Arial" pitchFamily="34" charset="0"/>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237</a:t>
            </a:fld>
            <a:endParaRPr lang="en-US" smtClean="0"/>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system will update the record and destroy or complete</a:t>
            </a:r>
            <a:r>
              <a:rPr lang="en-US" baseline="0" dirty="0" smtClean="0"/>
              <a:t> </a:t>
            </a:r>
            <a:r>
              <a:rPr lang="en-US" dirty="0" smtClean="0"/>
              <a:t>the holding number.  -&gt; </a:t>
            </a:r>
          </a:p>
          <a:p>
            <a:pPr eaLnBrk="1" hangingPunct="1"/>
            <a:endParaRPr lang="en-US" b="1" dirty="0" smtClean="0">
              <a:solidFill>
                <a:srgbClr val="000000"/>
              </a:solidFill>
              <a:latin typeface="Arial" pitchFamily="34" charset="0"/>
            </a:endParaRPr>
          </a:p>
          <a:p>
            <a:pPr eaLnBrk="1" hangingPunct="1"/>
            <a:endParaRPr lang="en-US" b="1" dirty="0" smtClean="0">
              <a:solidFill>
                <a:srgbClr val="000000"/>
              </a:solidFill>
              <a:latin typeface="Arial" pitchFamily="34" charset="0"/>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238</a:t>
            </a:fld>
            <a:endParaRPr lang="en-US" smtClean="0"/>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000000"/>
                </a:solidFill>
                <a:latin typeface="Arial" pitchFamily="34" charset="0"/>
              </a:rPr>
              <a:t>That</a:t>
            </a:r>
            <a:r>
              <a:rPr lang="en-US" baseline="0" dirty="0" smtClean="0">
                <a:solidFill>
                  <a:srgbClr val="000000"/>
                </a:solidFill>
                <a:latin typeface="Arial" pitchFamily="34" charset="0"/>
              </a:rPr>
              <a:t> wraps up the destruction menu  </a:t>
            </a:r>
            <a:r>
              <a:rPr lang="en-US" baseline="0" dirty="0" smtClean="0">
                <a:solidFill>
                  <a:srgbClr val="000000"/>
                </a:solidFill>
                <a:latin typeface="Arial" pitchFamily="34" charset="0"/>
                <a:sym typeface="Wingdings" pitchFamily="2" charset="2"/>
              </a:rPr>
              <a:t> </a:t>
            </a:r>
            <a:endParaRPr lang="en-US" dirty="0" smtClean="0">
              <a:sym typeface="Wingdings" pitchFamily="2" charset="2"/>
            </a:endParaRPr>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239</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For this example we will use Oxycodone 5mg </a:t>
            </a:r>
            <a:r>
              <a:rPr lang="en-US" dirty="0" smtClean="0">
                <a:sym typeface="Wingdings" pitchFamily="2" charset="2"/>
              </a:rPr>
              <a:t></a:t>
            </a:r>
            <a:endParaRPr lang="en-US" dirty="0" smtClean="0"/>
          </a:p>
          <a:p>
            <a:pPr eaLnBrk="1" hangingPunct="1">
              <a:spcBef>
                <a:spcPct val="0"/>
              </a:spcBef>
            </a:pPr>
            <a:endParaRPr lang="en-US" dirty="0"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ABAFFC-8B26-48E0-B241-193D8912453A}" type="slidenum">
              <a:rPr lang="en-US" smtClean="0"/>
              <a:pPr eaLnBrk="1" hangingPunct="1"/>
              <a:t>24</a:t>
            </a:fld>
            <a:endParaRPr lang="en-US" smtClean="0"/>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But let’s stop and pretend that your completed a </a:t>
            </a:r>
            <a:r>
              <a:rPr lang="en-US" b="1" baseline="0" dirty="0" smtClean="0"/>
              <a:t>HOLD A CS DRUG </a:t>
            </a:r>
            <a:r>
              <a:rPr lang="en-US" baseline="0" dirty="0" smtClean="0"/>
              <a:t>but your printer jammed and you need to reprint the paperwork  -&gt;  </a:t>
            </a:r>
            <a:endParaRPr lang="en-US" dirty="0" smtClean="0"/>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240</a:t>
            </a:fld>
            <a:endParaRPr lang="en-US" smtClean="0"/>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So if we went back to our </a:t>
            </a:r>
            <a:r>
              <a:rPr lang="en-US" b="1" dirty="0" smtClean="0"/>
              <a:t>REPRINT REPORTS  MENU  -- </a:t>
            </a:r>
            <a:r>
              <a:rPr lang="en-US" b="0" dirty="0" smtClean="0"/>
              <a:t>from</a:t>
            </a:r>
            <a:r>
              <a:rPr lang="en-US" b="0" baseline="0" dirty="0" smtClean="0"/>
              <a:t> earlier in our presentation -- </a:t>
            </a:r>
            <a:r>
              <a:rPr lang="en-US" dirty="0" smtClean="0"/>
              <a:t>and opened that up</a:t>
            </a:r>
            <a:r>
              <a:rPr lang="en-US" baseline="0" dirty="0" smtClean="0"/>
              <a:t> </a:t>
            </a:r>
            <a:r>
              <a:rPr lang="en-US" baseline="0"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241</a:t>
            </a:fld>
            <a:endParaRPr lang="en-US" smtClean="0"/>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 would see </a:t>
            </a:r>
            <a:r>
              <a:rPr lang="en-US" baseline="0" dirty="0" smtClean="0"/>
              <a:t>3 different reports that we can reprint  -- but there is no report for </a:t>
            </a:r>
            <a:r>
              <a:rPr lang="en-US" b="1" baseline="0" dirty="0" smtClean="0"/>
              <a:t>DESTRUCTIONS </a:t>
            </a:r>
            <a:r>
              <a:rPr lang="en-US" b="0" baseline="0" dirty="0" smtClean="0"/>
              <a:t>reprint option listed here … so what do we do </a:t>
            </a:r>
            <a:r>
              <a:rPr lang="en-US" baseline="0" dirty="0" smtClean="0"/>
              <a:t>… </a:t>
            </a:r>
          </a:p>
          <a:p>
            <a:pPr eaLnBrk="1" hangingPunct="1">
              <a:spcBef>
                <a:spcPct val="0"/>
              </a:spcBef>
            </a:pPr>
            <a:endParaRPr lang="en-US" baseline="0" dirty="0" smtClean="0">
              <a:sym typeface="Wingdings"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I mentioned a few slides back about how our system uses Dispensing / Receiving Reports for destructions …   </a:t>
            </a:r>
            <a:r>
              <a:rPr lang="en-US" baseline="0" dirty="0" smtClean="0">
                <a:sym typeface="Wingdings" pitchFamily="2" charset="2"/>
              </a:rPr>
              <a:t> </a:t>
            </a:r>
            <a:endParaRPr lang="en-US" baseline="0" dirty="0" smtClean="0"/>
          </a:p>
          <a:p>
            <a:pPr eaLnBrk="1" hangingPunct="1">
              <a:spcBef>
                <a:spcPct val="0"/>
              </a:spcBef>
            </a:pPr>
            <a:endParaRPr lang="en-US" baseline="0"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242</a:t>
            </a:fld>
            <a:endParaRPr lang="en-US" smtClean="0"/>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When we printed our HOLD A CS Drug paperwork … the system asked for the # of copies of VA-FORM 10-2321 which is a D/R report  … </a:t>
            </a:r>
          </a:p>
          <a:p>
            <a:pPr eaLnBrk="1" hangingPunct="1">
              <a:spcBef>
                <a:spcPct val="0"/>
              </a:spcBef>
            </a:pPr>
            <a:endParaRPr lang="en-US" baseline="0" dirty="0" smtClean="0"/>
          </a:p>
          <a:p>
            <a:pPr eaLnBrk="1" hangingPunct="1">
              <a:spcBef>
                <a:spcPct val="0"/>
              </a:spcBef>
            </a:pPr>
            <a:r>
              <a:rPr lang="en-US" baseline="0" dirty="0" smtClean="0"/>
              <a:t>So now that we know what type of report it is … let’s return to the menu -&gt; </a:t>
            </a:r>
          </a:p>
          <a:p>
            <a:pPr eaLnBrk="1" hangingPunct="1">
              <a:spcBef>
                <a:spcPct val="0"/>
              </a:spcBef>
            </a:pPr>
            <a:endParaRPr lang="en-US" baseline="0"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243</a:t>
            </a:fld>
            <a:endParaRPr lang="en-US" smtClean="0"/>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And choose Reprint</a:t>
            </a:r>
            <a:r>
              <a:rPr lang="en-US" baseline="0" dirty="0" smtClean="0"/>
              <a:t> Dispensing / Receiving Report </a:t>
            </a:r>
            <a:r>
              <a:rPr lang="en-US" baseline="0" dirty="0" smtClean="0">
                <a:sym typeface="Wingdings" pitchFamily="2" charset="2"/>
              </a:rPr>
              <a:t> </a:t>
            </a:r>
            <a:endParaRPr lang="en-US" baseline="0" dirty="0" smtClean="0"/>
          </a:p>
          <a:p>
            <a:pPr eaLnBrk="1" hangingPunct="1">
              <a:spcBef>
                <a:spcPct val="0"/>
              </a:spcBef>
            </a:pPr>
            <a:endParaRPr lang="en-US" baseline="0" dirty="0" smtClean="0"/>
          </a:p>
          <a:p>
            <a:pPr eaLnBrk="1" hangingPunct="1">
              <a:spcBef>
                <a:spcPct val="0"/>
              </a:spcBef>
            </a:pPr>
            <a:endParaRPr lang="en-US" b="1"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b="1" i="1" dirty="0" smtClean="0"/>
          </a:p>
          <a:p>
            <a:pPr eaLnBrk="1" hangingPunct="1">
              <a:spcBef>
                <a:spcPct val="0"/>
              </a:spcBef>
            </a:pPr>
            <a:endParaRPr lang="en-US" dirty="0" smtClean="0"/>
          </a:p>
          <a:p>
            <a:pPr eaLnBrk="1" hangingPunct="1">
              <a:spcBef>
                <a:spcPct val="0"/>
              </a:spcBef>
            </a:pPr>
            <a:endParaRPr lang="en-US" dirty="0" smtClean="0"/>
          </a:p>
        </p:txBody>
      </p:sp>
      <p:sp>
        <p:nvSpPr>
          <p:cNvPr id="385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2B0DBA-A7B9-4CA7-B9E6-F8BBFFDD8D6D}" type="slidenum">
              <a:rPr lang="en-US" smtClean="0"/>
              <a:pPr eaLnBrk="1" hangingPunct="1"/>
              <a:t>244</a:t>
            </a:fld>
            <a:endParaRPr lang="en-US" smtClean="0"/>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will need to </a:t>
            </a:r>
            <a:r>
              <a:rPr lang="en-US" baseline="0" dirty="0" smtClean="0"/>
              <a:t>choose a VAULT </a:t>
            </a:r>
            <a:r>
              <a:rPr lang="en-US" dirty="0" smtClean="0"/>
              <a:t>–&gt;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245</a:t>
            </a:fld>
            <a:endParaRPr lang="en-US" smtClean="0"/>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a:t>
            </a:r>
            <a:r>
              <a:rPr lang="en-US" baseline="0" dirty="0" smtClean="0"/>
              <a:t> next </a:t>
            </a:r>
            <a:r>
              <a:rPr lang="en-US" dirty="0" smtClean="0"/>
              <a:t>question that pops up is … </a:t>
            </a:r>
          </a:p>
          <a:p>
            <a:endParaRPr lang="en-US" dirty="0" smtClean="0"/>
          </a:p>
          <a:p>
            <a:r>
              <a:rPr lang="en-US" b="1" dirty="0" smtClean="0"/>
              <a:t>“Is this a Return to Stock or Turn in for Destruction Report” </a:t>
            </a:r>
            <a:r>
              <a:rPr lang="en-US" b="1" dirty="0" smtClean="0">
                <a:sym typeface="Wingdings" pitchFamily="2" charset="2"/>
              </a:rPr>
              <a:t> </a:t>
            </a:r>
            <a:endParaRPr lang="en-US" b="1" dirty="0" smtClean="0"/>
          </a:p>
          <a:p>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246</a:t>
            </a:fld>
            <a:endParaRPr lang="en-US" smtClean="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0" dirty="0" smtClean="0"/>
              <a:t>That is where the reprint option hides</a:t>
            </a:r>
            <a:r>
              <a:rPr lang="en-US" b="0" baseline="0" dirty="0" smtClean="0"/>
              <a:t> for our destruction reports </a:t>
            </a:r>
            <a:r>
              <a:rPr lang="en-US" b="0" dirty="0" smtClean="0"/>
              <a:t>… </a:t>
            </a:r>
          </a:p>
          <a:p>
            <a:endParaRPr lang="en-US" b="0" dirty="0" smtClean="0"/>
          </a:p>
          <a:p>
            <a:r>
              <a:rPr lang="en-US" b="0" dirty="0" smtClean="0"/>
              <a:t>It</a:t>
            </a:r>
            <a:r>
              <a:rPr lang="en-US" b="0" baseline="0" dirty="0" smtClean="0"/>
              <a:t> is a little tricky – but as long as you remember that it is a </a:t>
            </a:r>
            <a:r>
              <a:rPr lang="en-US" b="1" baseline="0" dirty="0" smtClean="0"/>
              <a:t>Dispensing / Receiving report </a:t>
            </a:r>
            <a:r>
              <a:rPr lang="en-US" b="0" baseline="0" dirty="0" smtClean="0"/>
              <a:t>you will be able to find your way … </a:t>
            </a:r>
            <a:endParaRPr lang="en-US" b="0" dirty="0" smtClean="0"/>
          </a:p>
          <a:p>
            <a:endParaRPr lang="en-US" b="0" baseline="0" dirty="0" smtClean="0">
              <a:sym typeface="Wingdings" pitchFamily="2" charset="2"/>
            </a:endParaRPr>
          </a:p>
          <a:p>
            <a:r>
              <a:rPr lang="en-US" b="0" baseline="0" dirty="0" smtClean="0">
                <a:sym typeface="Wingdings" pitchFamily="2" charset="2"/>
              </a:rPr>
              <a:t>You would choose YES at this prompt to generate a reprint … </a:t>
            </a:r>
          </a:p>
          <a:p>
            <a:endParaRPr lang="en-US" b="0" baseline="0" dirty="0" smtClean="0">
              <a:sym typeface="Wingdings" pitchFamily="2" charset="2"/>
            </a:endParaRPr>
          </a:p>
          <a:p>
            <a:r>
              <a:rPr lang="en-US" b="0" baseline="0" dirty="0" smtClean="0">
                <a:sym typeface="Wingdings" pitchFamily="2" charset="2"/>
              </a:rPr>
              <a:t>Keep this in mind for future  </a:t>
            </a: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247</a:t>
            </a:fld>
            <a:endParaRPr lang="en-US" smtClean="0"/>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That brings</a:t>
            </a:r>
            <a:r>
              <a:rPr lang="en-US" baseline="0" dirty="0" smtClean="0"/>
              <a:t> us to the last option … </a:t>
            </a:r>
            <a:r>
              <a:rPr lang="en-US" baseline="0" dirty="0" smtClean="0">
                <a:sym typeface="Wingdings" pitchFamily="2" charset="2"/>
              </a:rPr>
              <a:t> </a:t>
            </a: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solidFill>
                  <a:prstClr val="black"/>
                </a:solidFill>
              </a:rPr>
              <a:pPr eaLnBrk="1" hangingPunct="1"/>
              <a:t>248</a:t>
            </a:fld>
            <a:endParaRPr lang="en-US" smtClean="0">
              <a:solidFill>
                <a:prstClr val="black"/>
              </a:solidFill>
            </a:endParaRPr>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which is editing the manufacturer, lot # and expiration date …</a:t>
            </a:r>
          </a:p>
          <a:p>
            <a:pPr eaLnBrk="1" hangingPunct="1">
              <a:spcBef>
                <a:spcPct val="0"/>
              </a:spcBef>
            </a:pPr>
            <a:endParaRPr lang="en-US" baseline="0" dirty="0" smtClean="0"/>
          </a:p>
          <a:p>
            <a:pPr eaLnBrk="1" hangingPunct="1">
              <a:spcBef>
                <a:spcPct val="0"/>
              </a:spcBef>
            </a:pPr>
            <a:r>
              <a:rPr lang="en-US" baseline="0" dirty="0" smtClean="0"/>
              <a:t>Let’s take a look  -&gt; </a:t>
            </a:r>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249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Upon entering, it will bring up all of the details of the order</a:t>
            </a:r>
            <a:r>
              <a:rPr lang="en-US" baseline="0" dirty="0" smtClean="0"/>
              <a:t> </a:t>
            </a:r>
            <a:r>
              <a:rPr lang="en-US" dirty="0" smtClean="0"/>
              <a:t>to confirm.   </a:t>
            </a:r>
          </a:p>
          <a:p>
            <a:pPr eaLnBrk="1" hangingPunct="1">
              <a:spcBef>
                <a:spcPct val="0"/>
              </a:spcBef>
            </a:pPr>
            <a:endParaRPr lang="en-US" dirty="0" smtClean="0"/>
          </a:p>
          <a:p>
            <a:pPr eaLnBrk="1" hangingPunct="1">
              <a:spcBef>
                <a:spcPct val="0"/>
              </a:spcBef>
            </a:pPr>
            <a:r>
              <a:rPr lang="en-US" dirty="0" smtClean="0"/>
              <a:t>It is very important to review each and every line item here to assure accuracy and make changes. </a:t>
            </a:r>
          </a:p>
          <a:p>
            <a:pPr eaLnBrk="1" hangingPunct="1">
              <a:spcBef>
                <a:spcPct val="0"/>
              </a:spcBef>
            </a:pPr>
            <a:endParaRPr lang="en-US" b="1" dirty="0" smtClean="0"/>
          </a:p>
          <a:p>
            <a:pPr eaLnBrk="1" hangingPunct="1">
              <a:spcBef>
                <a:spcPct val="0"/>
              </a:spcBef>
            </a:pPr>
            <a:r>
              <a:rPr lang="en-US" b="1" dirty="0" smtClean="0"/>
              <a:t>Occasionally, the imported data will need to</a:t>
            </a:r>
            <a:r>
              <a:rPr lang="en-US" b="1" baseline="0" dirty="0" smtClean="0"/>
              <a:t> be corrected</a:t>
            </a:r>
            <a:r>
              <a:rPr lang="en-US" b="1" dirty="0" smtClean="0">
                <a:solidFill>
                  <a:srgbClr val="FF0000"/>
                </a:solidFill>
              </a:rPr>
              <a:t> -&gt; </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ABAFFC-8B26-48E0-B241-193D8912453A}" type="slidenum">
              <a:rPr lang="en-US" smtClean="0"/>
              <a:pPr eaLnBrk="1" hangingPunct="1"/>
              <a:t>25</a:t>
            </a:fld>
            <a:endParaRPr lang="en-US" smtClean="0"/>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will need to </a:t>
            </a:r>
            <a:r>
              <a:rPr lang="en-US" baseline="0" dirty="0" smtClean="0"/>
              <a:t>choose a VAULT  to edit the information </a:t>
            </a:r>
          </a:p>
          <a:p>
            <a:endParaRPr lang="en-US" baseline="0" dirty="0" smtClean="0"/>
          </a:p>
          <a:p>
            <a:r>
              <a:rPr lang="en-US" baseline="0" dirty="0" smtClean="0"/>
              <a:t>This information will only be updated for that one particular vault </a:t>
            </a:r>
            <a:r>
              <a:rPr lang="en-US" dirty="0" smtClean="0"/>
              <a:t>–&gt;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250</a:t>
            </a:fld>
            <a:endParaRPr lang="en-US" smtClean="0"/>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then need to choose the drug we would like to edit … </a:t>
            </a:r>
          </a:p>
          <a:p>
            <a:endParaRPr lang="en-US" dirty="0" smtClean="0"/>
          </a:p>
          <a:p>
            <a:r>
              <a:rPr lang="en-US" dirty="0" smtClean="0"/>
              <a:t>We will choose Alprazolam</a:t>
            </a:r>
            <a:r>
              <a:rPr lang="en-US" baseline="0" dirty="0" smtClean="0"/>
              <a:t> for this example and hit enter </a:t>
            </a:r>
            <a:r>
              <a:rPr lang="en-US" baseline="0" dirty="0" smtClean="0">
                <a:sym typeface="Wingdings" pitchFamily="2" charset="2"/>
              </a:rPr>
              <a:t>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251</a:t>
            </a:fld>
            <a:endParaRPr lang="en-US" smtClean="0"/>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system will pull up the current information and you can edit the fields</a:t>
            </a:r>
            <a:r>
              <a:rPr lang="en-US" baseline="0" dirty="0" smtClean="0"/>
              <a:t> directly after the prompt </a:t>
            </a:r>
            <a:r>
              <a:rPr lang="en-US" baseline="0" dirty="0" smtClean="0">
                <a:sym typeface="Wingdings" pitchFamily="2" charset="2"/>
              </a:rPr>
              <a:t>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252</a:t>
            </a:fld>
            <a:endParaRPr lang="en-US" smtClean="0"/>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system will pull up the current information and you can edit the fields</a:t>
            </a:r>
            <a:r>
              <a:rPr lang="en-US" baseline="0" dirty="0" smtClean="0"/>
              <a:t> directly after the prompt </a:t>
            </a:r>
            <a:r>
              <a:rPr lang="en-US" baseline="0" dirty="0" smtClean="0">
                <a:sym typeface="Wingdings" pitchFamily="2" charset="2"/>
              </a:rPr>
              <a:t>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253</a:t>
            </a:fld>
            <a:endParaRPr lang="en-US" smtClean="0"/>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When you are done – it will</a:t>
            </a:r>
            <a:r>
              <a:rPr lang="en-US" baseline="0" dirty="0" smtClean="0"/>
              <a:t> allow you to enter for a new drug </a:t>
            </a:r>
          </a:p>
          <a:p>
            <a:endParaRPr lang="en-US" baseline="0" dirty="0" smtClean="0">
              <a:sym typeface="Wingdings" pitchFamily="2" charset="2"/>
            </a:endParaRPr>
          </a:p>
          <a:p>
            <a:r>
              <a:rPr lang="en-US" baseline="0" dirty="0" smtClean="0">
                <a:sym typeface="Wingdings" pitchFamily="2" charset="2"/>
              </a:rPr>
              <a:t>You can continue or hit enter to return to the menu 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254</a:t>
            </a:fld>
            <a:endParaRPr lang="en-US" smtClean="0"/>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smtClean="0"/>
              <a:t>That brings us to the end … as we have reviewed all of the most common options within the Pharmacist CS Menu … -&gt;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solidFill>
                  <a:prstClr val="black"/>
                </a:solidFill>
              </a:rPr>
              <a:pPr eaLnBrk="1" hangingPunct="1"/>
              <a:t>255</a:t>
            </a:fld>
            <a:endParaRPr lang="en-US" smtClean="0">
              <a:solidFill>
                <a:prstClr val="black"/>
              </a:solidFill>
            </a:endParaRPr>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9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covered a lot of information today.</a:t>
            </a:r>
          </a:p>
          <a:p>
            <a:endParaRPr lang="en-US" dirty="0" smtClean="0"/>
          </a:p>
          <a:p>
            <a:r>
              <a:rPr lang="en-US" dirty="0" smtClean="0"/>
              <a:t>Our</a:t>
            </a:r>
            <a:r>
              <a:rPr lang="en-US" baseline="0" dirty="0" smtClean="0"/>
              <a:t> hopes are that you are now aware of each menu option’s function and how to find it. </a:t>
            </a:r>
          </a:p>
          <a:p>
            <a:endParaRPr lang="en-US" baseline="0" dirty="0" smtClean="0"/>
          </a:p>
          <a:p>
            <a:r>
              <a:rPr lang="en-US" baseline="0" dirty="0" smtClean="0"/>
              <a:t>Thank you all for listening and we will now open the lines for questions. </a:t>
            </a:r>
            <a:endParaRPr lang="en-US" dirty="0" smtClean="0"/>
          </a:p>
          <a:p>
            <a:endParaRPr lang="en-US" dirty="0" smtClean="0"/>
          </a:p>
        </p:txBody>
      </p:sp>
      <p:sp>
        <p:nvSpPr>
          <p:cNvPr id="509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72A8AE2-AA10-4AE4-8C35-3D56ECD02818}" type="slidenum">
              <a:rPr lang="en-US" smtClean="0"/>
              <a:pPr eaLnBrk="1" hangingPunct="1"/>
              <a:t>256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FF0000"/>
                </a:solidFill>
              </a:rPr>
              <a:t>Pay special attention to the </a:t>
            </a:r>
            <a:r>
              <a:rPr lang="en-US" b="1" dirty="0" smtClean="0">
                <a:solidFill>
                  <a:srgbClr val="FF0000"/>
                </a:solidFill>
              </a:rPr>
              <a:t>Converted Quantity field  </a:t>
            </a:r>
            <a:r>
              <a:rPr lang="en-US" u="sng" dirty="0" smtClean="0">
                <a:solidFill>
                  <a:srgbClr val="FF0000"/>
                </a:solidFill>
              </a:rPr>
              <a:t>before</a:t>
            </a:r>
            <a:r>
              <a:rPr lang="en-US" dirty="0" smtClean="0">
                <a:solidFill>
                  <a:srgbClr val="FF0000"/>
                </a:solidFill>
              </a:rPr>
              <a:t> POSTING the transaction. This will</a:t>
            </a:r>
            <a:r>
              <a:rPr lang="en-US" baseline="0" dirty="0" smtClean="0">
                <a:solidFill>
                  <a:srgbClr val="FF0000"/>
                </a:solidFill>
              </a:rPr>
              <a:t> be the final quantity that will be received into your vault, so be sure to make sure this is correct before posting </a:t>
            </a:r>
            <a:r>
              <a:rPr lang="en-US" dirty="0" smtClean="0">
                <a:solidFill>
                  <a:srgbClr val="FF0000"/>
                </a:solidFill>
                <a:sym typeface="Wingdings" pitchFamily="2" charset="2"/>
              </a:rPr>
              <a:t></a:t>
            </a:r>
            <a:endParaRPr lang="en-US" dirty="0" smtClean="0">
              <a:solidFill>
                <a:srgbClr val="FF0000"/>
              </a:solidFill>
            </a:endParaRPr>
          </a:p>
          <a:p>
            <a:pPr eaLnBrk="1" hangingPunct="1">
              <a:spcBef>
                <a:spcPct val="0"/>
              </a:spcBef>
            </a:pPr>
            <a:endParaRPr lang="en-US" dirty="0" smtClean="0"/>
          </a:p>
          <a:p>
            <a:pPr eaLnBrk="1" hangingPunct="1">
              <a:spcBef>
                <a:spcPct val="0"/>
              </a:spcBef>
            </a:pPr>
            <a:endParaRPr lang="en-US" dirty="0"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ABAFFC-8B26-48E0-B241-193D8912453A}"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And when everything is correct and you are ready to post, you can select the default of </a:t>
            </a:r>
            <a:r>
              <a:rPr lang="en-US" b="1" dirty="0" smtClean="0"/>
              <a:t>YES</a:t>
            </a:r>
            <a:r>
              <a:rPr lang="en-US" dirty="0" smtClean="0"/>
              <a:t> to complete the transaction. -&gt; </a:t>
            </a:r>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ABAFFC-8B26-48E0-B241-193D8912453A}" type="slidenum">
              <a:rPr lang="en-US" smtClean="0"/>
              <a:pPr eaLnBrk="1" hangingPunct="1"/>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rPr>
              <a:t>Once you post, the system will provide you with confirmation of the quantity on hand (shown</a:t>
            </a:r>
            <a:r>
              <a:rPr lang="en-US" baseline="0" dirty="0" smtClean="0">
                <a:solidFill>
                  <a:srgbClr val="FF0000"/>
                </a:solidFill>
              </a:rPr>
              <a:t> in red here) </a:t>
            </a:r>
            <a:r>
              <a:rPr lang="en-US" dirty="0" smtClean="0">
                <a:solidFill>
                  <a:srgbClr val="FF0000"/>
                </a:solidFill>
              </a:rPr>
              <a:t> </a:t>
            </a:r>
            <a:r>
              <a:rPr lang="en-US" dirty="0" smtClean="0">
                <a:solidFill>
                  <a:srgbClr val="FF0000"/>
                </a:solidFill>
                <a:sym typeface="Wingdings" pitchFamily="2" charset="2"/>
              </a:rPr>
              <a:t></a:t>
            </a:r>
            <a:endParaRPr lang="en-US" dirty="0" smtClean="0">
              <a:solidFill>
                <a:srgbClr val="FF0000"/>
              </a:solidFill>
            </a:endParaRPr>
          </a:p>
          <a:p>
            <a:pPr eaLnBrk="1" hangingPunct="1">
              <a:spcBef>
                <a:spcPct val="0"/>
              </a:spcBef>
            </a:pPr>
            <a:endParaRPr lang="en-US" dirty="0" smtClean="0">
              <a:solidFill>
                <a:srgbClr val="FF0000"/>
              </a:solidFill>
            </a:endParaRPr>
          </a:p>
          <a:p>
            <a:pPr eaLnBrk="1" hangingPunct="1">
              <a:spcBef>
                <a:spcPct val="0"/>
              </a:spcBef>
            </a:pPr>
            <a:endParaRPr lang="en-US" dirty="0"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ABAFFC-8B26-48E0-B241-193D8912453A}" type="slidenum">
              <a:rPr lang="en-US" smtClean="0"/>
              <a:pPr eaLnBrk="1" hangingPunct="1"/>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solidFill>
                  <a:srgbClr val="FF0000"/>
                </a:solidFill>
              </a:rPr>
              <a:t>This is a good time to confirm the physical inventory on the shelf and resolve any discrepancies that may have occurred. </a:t>
            </a:r>
          </a:p>
          <a:p>
            <a:pPr eaLnBrk="1" hangingPunct="1">
              <a:spcBef>
                <a:spcPct val="0"/>
              </a:spcBef>
            </a:pPr>
            <a:endParaRPr lang="en-US" dirty="0" smtClean="0">
              <a:solidFill>
                <a:srgbClr val="FF0000"/>
              </a:solidFill>
            </a:endParaRPr>
          </a:p>
          <a:p>
            <a:pPr eaLnBrk="1" hangingPunct="1">
              <a:spcBef>
                <a:spcPct val="0"/>
              </a:spcBef>
            </a:pPr>
            <a:r>
              <a:rPr lang="en-US" dirty="0" smtClean="0">
                <a:solidFill>
                  <a:srgbClr val="FF0000"/>
                </a:solidFill>
              </a:rPr>
              <a:t>… and this wraps up our</a:t>
            </a:r>
            <a:r>
              <a:rPr lang="en-US" baseline="0" dirty="0" smtClean="0">
                <a:solidFill>
                  <a:srgbClr val="FF0000"/>
                </a:solidFill>
              </a:rPr>
              <a:t> review of</a:t>
            </a:r>
            <a:r>
              <a:rPr lang="en-US" dirty="0" smtClean="0">
                <a:solidFill>
                  <a:srgbClr val="FF0000"/>
                </a:solidFill>
              </a:rPr>
              <a:t> the Receiving option</a:t>
            </a:r>
            <a:r>
              <a:rPr lang="en-US" baseline="0" dirty="0" smtClean="0">
                <a:solidFill>
                  <a:srgbClr val="FF0000"/>
                </a:solidFill>
              </a:rPr>
              <a:t> … </a:t>
            </a:r>
            <a:r>
              <a:rPr lang="en-US" dirty="0" smtClean="0">
                <a:solidFill>
                  <a:srgbClr val="FF0000"/>
                </a:solidFill>
              </a:rPr>
              <a:t> now we will move onto the some of the report options that we mentioned …</a:t>
            </a:r>
            <a:endParaRPr lang="en-US" dirty="0" smtClean="0"/>
          </a:p>
          <a:p>
            <a:pPr eaLnBrk="1" hangingPunct="1">
              <a:spcBef>
                <a:spcPct val="0"/>
              </a:spcBef>
            </a:pPr>
            <a:endParaRPr lang="en-US" dirty="0" smtClean="0"/>
          </a:p>
        </p:txBody>
      </p:sp>
      <p:sp>
        <p:nvSpPr>
          <p:cNvPr id="197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ABAFFC-8B26-48E0-B241-193D8912453A}" type="slidenum">
              <a:rPr lang="en-US" smtClean="0"/>
              <a:pPr eaLnBrk="1" hangingPunct="1"/>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Polling question:</a:t>
            </a:r>
            <a:r>
              <a:rPr lang="en-US"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To get a better understanding</a:t>
            </a:r>
            <a:r>
              <a:rPr lang="en-US" baseline="0" dirty="0" smtClean="0"/>
              <a:t> of who is listening today, we would like to poll our audience … please select A if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we will get back to these answers in a few moments …  </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smtClean="0"/>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236806-F735-4632-992C-DFEB472C2058}"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The remaining 4 options </a:t>
            </a:r>
            <a:r>
              <a:rPr lang="en-US" b="0" dirty="0" smtClean="0"/>
              <a:t>within the </a:t>
            </a:r>
            <a:r>
              <a:rPr lang="en-US" b="1" dirty="0" smtClean="0"/>
              <a:t>Receipts Into Pharmacy </a:t>
            </a:r>
            <a:r>
              <a:rPr lang="en-US" b="0" dirty="0" smtClean="0"/>
              <a:t>menu </a:t>
            </a:r>
            <a:r>
              <a:rPr lang="en-US" dirty="0" smtClean="0"/>
              <a:t>are all used to run a variety of reports </a:t>
            </a:r>
            <a:r>
              <a:rPr lang="en-US" dirty="0" smtClean="0">
                <a:sym typeface="Wingdings" pitchFamily="2" charset="2"/>
              </a:rPr>
              <a:t> </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This first option, </a:t>
            </a:r>
            <a:r>
              <a:rPr lang="en-US" b="1" dirty="0" smtClean="0"/>
              <a:t>Purchase Order Review </a:t>
            </a:r>
            <a:r>
              <a:rPr lang="en-US" dirty="0" smtClean="0"/>
              <a:t>--- will print the drug receipt information for a particular </a:t>
            </a:r>
            <a:r>
              <a:rPr lang="en-US" b="1" dirty="0" smtClean="0"/>
              <a:t>Purchase Order Number</a:t>
            </a:r>
            <a:r>
              <a:rPr lang="en-US" dirty="0" smtClean="0"/>
              <a:t>.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next option, </a:t>
            </a:r>
            <a:r>
              <a:rPr lang="en-US" b="1" dirty="0" smtClean="0"/>
              <a:t>Control Point Transaction Review  </a:t>
            </a:r>
            <a:r>
              <a:rPr lang="en-US" dirty="0" smtClean="0"/>
              <a:t>-- will print a report of drugs, received on a particular </a:t>
            </a:r>
            <a:r>
              <a:rPr lang="en-US" b="1" dirty="0" smtClean="0"/>
              <a:t>control point transaction number.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a:t>
            </a:r>
            <a:r>
              <a:rPr lang="en-US" b="1" dirty="0" smtClean="0"/>
              <a:t>Drug Receipt History </a:t>
            </a:r>
            <a:r>
              <a:rPr lang="en-US" dirty="0" smtClean="0"/>
              <a:t>option – will print a report of the receiving history of a particular drug.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And last, the </a:t>
            </a:r>
            <a:r>
              <a:rPr lang="en-US" b="1" dirty="0" smtClean="0"/>
              <a:t>Invoice Review (Prime Vendor) option </a:t>
            </a:r>
            <a:r>
              <a:rPr lang="en-US" dirty="0" smtClean="0"/>
              <a:t>will print a report of inventory received from the </a:t>
            </a:r>
            <a:r>
              <a:rPr lang="en-US" b="1" dirty="0" smtClean="0"/>
              <a:t>Pharmacy Prime Vendor</a:t>
            </a:r>
            <a:r>
              <a:rPr lang="en-US" dirty="0" smtClean="0"/>
              <a:t>. </a:t>
            </a:r>
          </a:p>
          <a:p>
            <a:pPr eaLnBrk="1" hangingPunct="1">
              <a:spcBef>
                <a:spcPct val="0"/>
              </a:spcBef>
            </a:pPr>
            <a:endParaRPr lang="en-US" dirty="0" smtClean="0"/>
          </a:p>
          <a:p>
            <a:pPr eaLnBrk="1" hangingPunct="1">
              <a:spcBef>
                <a:spcPct val="0"/>
              </a:spcBef>
            </a:pPr>
            <a:r>
              <a:rPr lang="en-US" dirty="0" smtClean="0"/>
              <a:t>So depending on your situation – one of these 4 reports should suit</a:t>
            </a:r>
            <a:r>
              <a:rPr lang="en-US" baseline="0" dirty="0" smtClean="0"/>
              <a:t> your needs</a:t>
            </a:r>
            <a:r>
              <a:rPr lang="en-US" dirty="0" smtClean="0"/>
              <a:t>. </a:t>
            </a:r>
          </a:p>
          <a:p>
            <a:pPr eaLnBrk="1" hangingPunct="1">
              <a:spcBef>
                <a:spcPct val="0"/>
              </a:spcBef>
            </a:pPr>
            <a:endParaRPr lang="en-US" dirty="0" smtClean="0"/>
          </a:p>
          <a:p>
            <a:pPr eaLnBrk="1" hangingPunct="1">
              <a:spcBef>
                <a:spcPct val="0"/>
              </a:spcBef>
            </a:pPr>
            <a:r>
              <a:rPr lang="en-US" dirty="0" smtClean="0"/>
              <a:t>This will wrap up the </a:t>
            </a:r>
            <a:r>
              <a:rPr lang="en-US" b="1" dirty="0" smtClean="0"/>
              <a:t>Receipts Into Pharmacy Menu</a:t>
            </a:r>
            <a:r>
              <a:rPr lang="en-US" dirty="0" smtClean="0"/>
              <a:t>.</a:t>
            </a:r>
            <a:r>
              <a:rPr lang="en-US" baseline="0" dirty="0" smtClean="0"/>
              <a:t> </a:t>
            </a:r>
            <a:r>
              <a:rPr lang="en-US" baseline="0"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To re-cap … -</a:t>
            </a:r>
            <a:r>
              <a:rPr lang="en-US" baseline="0"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We</a:t>
            </a:r>
            <a:r>
              <a:rPr lang="en-US" baseline="0" dirty="0" smtClean="0"/>
              <a:t> reviewed the Receiving option – which was used to receive the CS from the vendor … AND </a:t>
            </a:r>
            <a:r>
              <a:rPr lang="en-US" baseline="0"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0" dirty="0" smtClean="0"/>
              <a:t>We briefly</a:t>
            </a:r>
            <a:r>
              <a:rPr lang="en-US" b="0" baseline="0" dirty="0" smtClean="0"/>
              <a:t> reviewed 4 different reports that are available to run in this menu  </a:t>
            </a:r>
            <a:r>
              <a:rPr lang="en-US" b="1" baseline="0" dirty="0" smtClean="0">
                <a:sym typeface="Wingdings" pitchFamily="2" charset="2"/>
              </a:rPr>
              <a:t> </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now let’s come back to the Main Menu to review</a:t>
            </a:r>
            <a:r>
              <a:rPr lang="en-US" baseline="0" dirty="0" smtClean="0"/>
              <a:t> the next option …</a:t>
            </a:r>
          </a:p>
          <a:p>
            <a:endParaRPr lang="en-US" baseline="0" dirty="0" smtClean="0"/>
          </a:p>
          <a:p>
            <a:r>
              <a:rPr lang="en-US" baseline="0" dirty="0" smtClean="0"/>
              <a:t>Once your CS is received and on the shelf … the next logical step would be to learn how to order a narcotic for an area …  </a:t>
            </a:r>
          </a:p>
          <a:p>
            <a:endParaRPr lang="en-US" dirty="0" smtClean="0"/>
          </a:p>
          <a:p>
            <a:r>
              <a:rPr lang="en-US" dirty="0" smtClean="0"/>
              <a:t>Within</a:t>
            </a:r>
            <a:r>
              <a:rPr lang="en-US" baseline="0" dirty="0" smtClean="0"/>
              <a:t> the </a:t>
            </a:r>
            <a:r>
              <a:rPr lang="en-US" b="1" baseline="0" dirty="0" smtClean="0"/>
              <a:t>Pharmacist CS Menu </a:t>
            </a:r>
            <a:r>
              <a:rPr lang="en-US" baseline="0" dirty="0" smtClean="0"/>
              <a:t>– we would select </a:t>
            </a:r>
            <a:r>
              <a:rPr lang="en-US" dirty="0" smtClean="0"/>
              <a:t> </a:t>
            </a:r>
            <a:r>
              <a:rPr lang="en-US" dirty="0" smtClean="0">
                <a:sym typeface="Wingdings" pitchFamily="2" charset="2"/>
              </a:rPr>
              <a:t></a:t>
            </a:r>
            <a:endParaRPr lang="en-US" dirty="0" smtClean="0"/>
          </a:p>
          <a:p>
            <a:pPr eaLnBrk="1" hangingPunct="1">
              <a:spcBef>
                <a:spcPct val="0"/>
              </a:spcBef>
            </a:pPr>
            <a:endParaRPr lang="en-US" b="1"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option called “</a:t>
            </a:r>
            <a:r>
              <a:rPr lang="en-US" b="1" dirty="0" smtClean="0"/>
              <a:t>CS Order Entry for Ward</a:t>
            </a:r>
            <a:r>
              <a:rPr lang="en-US" dirty="0" smtClean="0"/>
              <a:t>”</a:t>
            </a:r>
            <a:endParaRPr lang="en-US" b="1" dirty="0" smtClean="0"/>
          </a:p>
          <a:p>
            <a:pPr eaLnBrk="1" hangingPunct="1">
              <a:spcBef>
                <a:spcPct val="0"/>
              </a:spcBef>
            </a:pPr>
            <a:endParaRPr lang="en-US" dirty="0" smtClean="0"/>
          </a:p>
          <a:p>
            <a:pPr eaLnBrk="1" hangingPunct="1">
              <a:spcBef>
                <a:spcPct val="0"/>
              </a:spcBef>
            </a:pPr>
            <a:r>
              <a:rPr lang="en-US" dirty="0" smtClean="0"/>
              <a:t>Let’s select that to walk through the process </a:t>
            </a:r>
            <a:r>
              <a:rPr lang="en-US" dirty="0" smtClean="0">
                <a:sym typeface="Wingdings" pitchFamily="2" charset="2"/>
              </a:rPr>
              <a:t> </a:t>
            </a:r>
            <a:endParaRPr lang="en-US"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first step is to open the </a:t>
            </a:r>
            <a:r>
              <a:rPr lang="en-US" b="1" dirty="0" smtClean="0"/>
              <a:t>Controlled Substances Menu </a:t>
            </a:r>
            <a:r>
              <a:rPr lang="en-US" b="0" dirty="0" smtClean="0"/>
              <a:t>under the </a:t>
            </a:r>
            <a:r>
              <a:rPr lang="en-US" b="1" dirty="0" smtClean="0"/>
              <a:t>Pharmacist</a:t>
            </a:r>
            <a:r>
              <a:rPr lang="en-US" b="1" baseline="0" dirty="0" smtClean="0"/>
              <a:t> Menu </a:t>
            </a:r>
            <a:r>
              <a:rPr lang="en-US" b="0" baseline="0" dirty="0" smtClean="0"/>
              <a:t>-&gt; </a:t>
            </a:r>
            <a:r>
              <a:rPr lang="en-US" b="1" dirty="0" smtClean="0"/>
              <a:t> </a:t>
            </a:r>
          </a:p>
          <a:p>
            <a:pPr eaLnBrk="1" hangingPunct="1">
              <a:spcBef>
                <a:spcPct val="0"/>
              </a:spcBef>
            </a:pPr>
            <a:endParaRPr lang="en-US" dirty="0" smtClean="0">
              <a:latin typeface="Arial" charset="0"/>
            </a:endParaRPr>
          </a:p>
          <a:p>
            <a:endParaRPr lang="en-US" dirty="0" smtClean="0">
              <a:latin typeface="Arial" charset="0"/>
            </a:endParaRPr>
          </a:p>
          <a:p>
            <a:endParaRPr lang="en-US" dirty="0"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19F244-F45C-49BE-98E3-F24679EB06EE}"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000000"/>
                </a:solidFill>
                <a:latin typeface="Arial" charset="0"/>
              </a:rPr>
              <a:t>The first step in ordering a narcotic for an area –is</a:t>
            </a:r>
            <a:r>
              <a:rPr lang="en-US" baseline="0" dirty="0" smtClean="0">
                <a:solidFill>
                  <a:srgbClr val="000000"/>
                </a:solidFill>
                <a:latin typeface="Arial" charset="0"/>
              </a:rPr>
              <a:t> to select the NAOU </a:t>
            </a:r>
            <a:r>
              <a:rPr lang="en-US" dirty="0" smtClean="0">
                <a:solidFill>
                  <a:srgbClr val="000000"/>
                </a:solidFill>
                <a:latin typeface="Arial" charset="0"/>
                <a:sym typeface="Wingdings" pitchFamily="2" charset="2"/>
              </a:rPr>
              <a:t></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smtClean="0">
                <a:solidFill>
                  <a:srgbClr val="000000"/>
                </a:solidFill>
                <a:latin typeface="Arial" charset="0"/>
              </a:rPr>
              <a:t>NAOU </a:t>
            </a:r>
            <a:r>
              <a:rPr lang="en-US" b="0" dirty="0" smtClean="0">
                <a:solidFill>
                  <a:srgbClr val="000000"/>
                </a:solidFill>
                <a:latin typeface="Arial" charset="0"/>
              </a:rPr>
              <a:t>is</a:t>
            </a:r>
            <a:r>
              <a:rPr lang="en-US" b="0" baseline="0" dirty="0" smtClean="0">
                <a:solidFill>
                  <a:srgbClr val="000000"/>
                </a:solidFill>
                <a:latin typeface="Arial" charset="0"/>
              </a:rPr>
              <a:t> an abbreviation for </a:t>
            </a:r>
            <a:r>
              <a:rPr lang="en-US" b="1" dirty="0" smtClean="0">
                <a:solidFill>
                  <a:srgbClr val="000000"/>
                </a:solidFill>
                <a:latin typeface="Arial" charset="0"/>
              </a:rPr>
              <a:t>Narcotic Area of Use</a:t>
            </a:r>
            <a:r>
              <a:rPr lang="en-US" b="1" baseline="0" dirty="0" smtClean="0">
                <a:solidFill>
                  <a:srgbClr val="000000"/>
                </a:solidFill>
                <a:latin typeface="Arial" charset="0"/>
              </a:rPr>
              <a:t>  </a:t>
            </a:r>
            <a:r>
              <a:rPr lang="en-US" b="0" baseline="0" dirty="0" smtClean="0">
                <a:solidFill>
                  <a:srgbClr val="000000"/>
                </a:solidFill>
                <a:latin typeface="Arial" charset="0"/>
              </a:rPr>
              <a:t>or the ward in this case  </a:t>
            </a:r>
            <a:r>
              <a:rPr lang="en-US" dirty="0" smtClean="0">
                <a:solidFill>
                  <a:srgbClr val="000000"/>
                </a:solidFill>
                <a:latin typeface="Arial" charset="0"/>
              </a:rPr>
              <a:t>-&gt;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dirty="0" smtClean="0">
                <a:solidFill>
                  <a:srgbClr val="000000"/>
                </a:solidFill>
                <a:latin typeface="Arial" charset="0"/>
              </a:rPr>
              <a:t>Let’s pretend that you don’t know</a:t>
            </a:r>
            <a:r>
              <a:rPr lang="en-US" b="0" baseline="0" dirty="0" smtClean="0">
                <a:solidFill>
                  <a:srgbClr val="000000"/>
                </a:solidFill>
                <a:latin typeface="Arial" charset="0"/>
              </a:rPr>
              <a:t> the acronym or name of the area </a:t>
            </a:r>
            <a:r>
              <a:rPr lang="en-US" b="0" dirty="0" smtClean="0">
                <a:solidFill>
                  <a:srgbClr val="000000"/>
                </a:solidFill>
                <a:latin typeface="Arial" charset="0"/>
              </a:rPr>
              <a:t>-&gt;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dirty="0" smtClean="0">
                <a:solidFill>
                  <a:srgbClr val="000000"/>
                </a:solidFill>
                <a:latin typeface="Arial" charset="0"/>
              </a:rPr>
              <a:t>We can enter two question marks</a:t>
            </a:r>
            <a:r>
              <a:rPr lang="en-US" b="0" baseline="0" dirty="0" smtClean="0">
                <a:solidFill>
                  <a:srgbClr val="000000"/>
                </a:solidFill>
                <a:latin typeface="Arial" charset="0"/>
              </a:rPr>
              <a:t> at the prompt … and the system will return with a list of all available NAOUs for that vault </a:t>
            </a:r>
            <a:r>
              <a:rPr lang="en-US" b="0" baseline="0" dirty="0" smtClean="0">
                <a:solidFill>
                  <a:srgbClr val="000000"/>
                </a:solidFill>
                <a:latin typeface="Arial" charset="0"/>
                <a:sym typeface="Wingdings" pitchFamily="2" charset="2"/>
              </a:rPr>
              <a:t> </a:t>
            </a:r>
            <a:endParaRPr lang="en-US" b="0" baseline="0" dirty="0" smtClean="0">
              <a:solidFill>
                <a:srgbClr val="000000"/>
              </a:solidFill>
              <a:latin typeface="Arial" charset="0"/>
            </a:endParaRPr>
          </a:p>
          <a:p>
            <a:pPr eaLnBrk="1" hangingPunct="1"/>
            <a:endParaRPr lang="en-US" b="0" baseline="0" dirty="0" smtClean="0">
              <a:solidFill>
                <a:srgbClr val="000000"/>
              </a:solidFill>
              <a:latin typeface="Arial" charset="0"/>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dirty="0" smtClean="0">
                <a:solidFill>
                  <a:srgbClr val="000000"/>
                </a:solidFill>
                <a:latin typeface="Arial" charset="0"/>
              </a:rPr>
              <a:t>This quick</a:t>
            </a:r>
            <a:r>
              <a:rPr lang="en-US" b="0" baseline="0" dirty="0" smtClean="0">
                <a:solidFill>
                  <a:srgbClr val="000000"/>
                </a:solidFill>
                <a:latin typeface="Arial" charset="0"/>
              </a:rPr>
              <a:t> tip can save you a lot of time during the training process … and you can enter 2 question marks throughout VISTA to help guide your selections </a:t>
            </a:r>
            <a:r>
              <a:rPr lang="en-US" b="0" baseline="0" dirty="0" smtClean="0">
                <a:solidFill>
                  <a:srgbClr val="000000"/>
                </a:solidFill>
                <a:latin typeface="Arial" charset="0"/>
                <a:sym typeface="Wingdings" pitchFamily="2" charset="2"/>
              </a:rPr>
              <a:t> </a:t>
            </a:r>
            <a:endParaRPr lang="en-US" b="0" baseline="0" dirty="0" smtClean="0">
              <a:solidFill>
                <a:srgbClr val="000000"/>
              </a:solidFill>
              <a:latin typeface="Arial" charset="0"/>
            </a:endParaRPr>
          </a:p>
          <a:p>
            <a:pPr eaLnBrk="1" hangingPunct="1"/>
            <a:endParaRPr lang="en-US" b="0" baseline="0" dirty="0" smtClean="0">
              <a:solidFill>
                <a:srgbClr val="000000"/>
              </a:solidFill>
              <a:latin typeface="Arial" charset="0"/>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000000"/>
                </a:solidFill>
                <a:latin typeface="Arial" pitchFamily="34" charset="0"/>
              </a:rPr>
              <a:t>For this exampl</a:t>
            </a:r>
            <a:r>
              <a:rPr lang="en-US" baseline="0" dirty="0" smtClean="0">
                <a:solidFill>
                  <a:srgbClr val="000000"/>
                </a:solidFill>
                <a:latin typeface="Arial" pitchFamily="34" charset="0"/>
              </a:rPr>
              <a:t>e </a:t>
            </a:r>
            <a:r>
              <a:rPr lang="en-US" dirty="0" smtClean="0">
                <a:solidFill>
                  <a:srgbClr val="000000"/>
                </a:solidFill>
                <a:latin typeface="Arial" pitchFamily="34" charset="0"/>
              </a:rPr>
              <a:t>– we will just dispense</a:t>
            </a:r>
            <a:r>
              <a:rPr lang="en-US" baseline="0" dirty="0" smtClean="0">
                <a:solidFill>
                  <a:srgbClr val="000000"/>
                </a:solidFill>
                <a:latin typeface="Arial" pitchFamily="34" charset="0"/>
              </a:rPr>
              <a:t> to </a:t>
            </a:r>
            <a:r>
              <a:rPr lang="en-US" b="1" dirty="0" smtClean="0">
                <a:solidFill>
                  <a:srgbClr val="000000"/>
                </a:solidFill>
                <a:latin typeface="Arial" pitchFamily="34" charset="0"/>
              </a:rPr>
              <a:t>2 North</a:t>
            </a:r>
            <a:r>
              <a:rPr lang="en-US" dirty="0" smtClean="0">
                <a:solidFill>
                  <a:srgbClr val="000000"/>
                </a:solidFill>
                <a:latin typeface="Arial" pitchFamily="34" charset="0"/>
              </a:rPr>
              <a:t>-&gt;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000000"/>
                </a:solidFill>
                <a:latin typeface="Arial" pitchFamily="34" charset="0"/>
              </a:rPr>
              <a:t>The next step is to select the drug.   -&gt; </a:t>
            </a:r>
            <a:endParaRPr lang="en-US" dirty="0" smtClean="0">
              <a:solidFill>
                <a:srgbClr val="000000"/>
              </a:solidFill>
              <a:latin typeface="Arial" pitchFamily="34" charset="0"/>
              <a:sym typeface="Wingdings"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000000"/>
                </a:solidFill>
                <a:latin typeface="Arial" pitchFamily="34" charset="0"/>
              </a:rPr>
              <a:t>In this example we will choose </a:t>
            </a:r>
            <a:r>
              <a:rPr lang="en-US" b="1" dirty="0" smtClean="0">
                <a:solidFill>
                  <a:srgbClr val="000000"/>
                </a:solidFill>
                <a:latin typeface="Arial" pitchFamily="34" charset="0"/>
              </a:rPr>
              <a:t>Alprazolam</a:t>
            </a:r>
            <a:r>
              <a:rPr lang="en-US" dirty="0" smtClean="0">
                <a:solidFill>
                  <a:srgbClr val="000000"/>
                </a:solidFill>
                <a:latin typeface="Arial" pitchFamily="34" charset="0"/>
              </a:rPr>
              <a:t> and hit enter </a:t>
            </a:r>
            <a:r>
              <a:rPr lang="en-US" dirty="0" smtClean="0">
                <a:solidFill>
                  <a:srgbClr val="000000"/>
                </a:solidFill>
                <a:latin typeface="Arial" pitchFamily="34" charset="0"/>
                <a:sym typeface="Wingdings" pitchFamily="2" charset="2"/>
              </a:rPr>
              <a: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000000"/>
                </a:solidFill>
                <a:latin typeface="Arial" pitchFamily="34" charset="0"/>
              </a:rPr>
              <a:t>The system will then check for any pending orders to avoid duplicates -&gt; </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000000"/>
                </a:solidFill>
                <a:latin typeface="Arial" pitchFamily="34" charset="0"/>
                <a:sym typeface="Wingdings" pitchFamily="2" charset="2"/>
              </a:rPr>
              <a:t>And will then</a:t>
            </a:r>
            <a:r>
              <a:rPr lang="en-US" baseline="0" dirty="0" smtClean="0">
                <a:solidFill>
                  <a:srgbClr val="000000"/>
                </a:solidFill>
                <a:latin typeface="Arial" pitchFamily="34" charset="0"/>
                <a:sym typeface="Wingdings" pitchFamily="2" charset="2"/>
              </a:rPr>
              <a:t> </a:t>
            </a:r>
            <a:r>
              <a:rPr lang="en-US" dirty="0" smtClean="0">
                <a:solidFill>
                  <a:srgbClr val="000000"/>
                </a:solidFill>
                <a:latin typeface="Arial" pitchFamily="34" charset="0"/>
                <a:sym typeface="Wingdings" pitchFamily="2" charset="2"/>
              </a:rPr>
              <a:t>asked for you to choose a quantity to be dispensed –</a:t>
            </a:r>
            <a:r>
              <a:rPr lang="en-US" baseline="0" dirty="0" smtClean="0">
                <a:solidFill>
                  <a:srgbClr val="000000"/>
                </a:solidFill>
                <a:latin typeface="Arial" pitchFamily="34" charset="0"/>
                <a:sym typeface="Wingdings" pitchFamily="2" charset="2"/>
              </a:rPr>
              <a:t> in this case a quantity of 20 automatically shows. </a:t>
            </a:r>
            <a:endParaRPr lang="en-US" dirty="0" smtClean="0">
              <a:solidFill>
                <a:srgbClr val="000000"/>
              </a:solidFill>
              <a:latin typeface="Arial" pitchFamily="34" charset="0"/>
              <a:sym typeface="Wingdings" pitchFamily="2" charset="2"/>
            </a:endParaRPr>
          </a:p>
          <a:p>
            <a:pPr eaLnBrk="1" hangingPunct="1"/>
            <a:endParaRPr lang="en-US" dirty="0" smtClean="0">
              <a:solidFill>
                <a:srgbClr val="000000"/>
              </a:solidFill>
              <a:latin typeface="Arial" pitchFamily="34" charset="0"/>
              <a:sym typeface="Wingdings" pitchFamily="2" charset="2"/>
            </a:endParaRPr>
          </a:p>
          <a:p>
            <a:pPr eaLnBrk="1" hangingPunct="1"/>
            <a:r>
              <a:rPr lang="en-US" dirty="0" smtClean="0">
                <a:solidFill>
                  <a:srgbClr val="000000"/>
                </a:solidFill>
                <a:latin typeface="Arial" pitchFamily="34" charset="0"/>
                <a:sym typeface="Wingdings" pitchFamily="2" charset="2"/>
              </a:rPr>
              <a:t>You</a:t>
            </a:r>
            <a:r>
              <a:rPr lang="en-US" baseline="0" dirty="0" smtClean="0">
                <a:solidFill>
                  <a:srgbClr val="000000"/>
                </a:solidFill>
                <a:latin typeface="Arial" pitchFamily="34" charset="0"/>
                <a:sym typeface="Wingdings" pitchFamily="2" charset="2"/>
              </a:rPr>
              <a:t> may have noticed that the prompts up until now were blank fields – and did not return any automatic value … such as the ordering NAOU and DRUG … </a:t>
            </a:r>
          </a:p>
          <a:p>
            <a:pPr eaLnBrk="1" hangingPunct="1"/>
            <a:endParaRPr lang="en-US" baseline="0" dirty="0" smtClean="0">
              <a:solidFill>
                <a:srgbClr val="000000"/>
              </a:solidFill>
              <a:latin typeface="Arial" pitchFamily="34" charset="0"/>
              <a:sym typeface="Wingdings" pitchFamily="2" charset="2"/>
            </a:endParaRPr>
          </a:p>
          <a:p>
            <a:pPr eaLnBrk="1" hangingPunct="1"/>
            <a:r>
              <a:rPr lang="en-US" baseline="0" dirty="0" smtClean="0">
                <a:solidFill>
                  <a:srgbClr val="000000"/>
                </a:solidFill>
                <a:latin typeface="Arial" pitchFamily="34" charset="0"/>
                <a:sym typeface="Wingdings" pitchFamily="2" charset="2"/>
              </a:rPr>
              <a:t>We had to manually enter all of that information. </a:t>
            </a:r>
          </a:p>
          <a:p>
            <a:pPr eaLnBrk="1" hangingPunct="1"/>
            <a:endParaRPr lang="en-US" baseline="0" dirty="0" smtClean="0">
              <a:solidFill>
                <a:srgbClr val="000000"/>
              </a:solidFill>
              <a:latin typeface="Arial" pitchFamily="34" charset="0"/>
              <a:sym typeface="Wingdings" pitchFamily="2" charset="2"/>
            </a:endParaRPr>
          </a:p>
          <a:p>
            <a:pPr eaLnBrk="1" hangingPunct="1"/>
            <a:r>
              <a:rPr lang="en-US" baseline="0" dirty="0" smtClean="0">
                <a:solidFill>
                  <a:srgbClr val="000000"/>
                </a:solidFill>
                <a:latin typeface="Arial" pitchFamily="34" charset="0"/>
                <a:sym typeface="Wingdings" pitchFamily="2" charset="2"/>
              </a:rPr>
              <a:t>But this entry returned with a 20//  so it is important to understand the difference here   -&gt; </a:t>
            </a:r>
            <a:endParaRPr lang="en-US" dirty="0" smtClean="0">
              <a:solidFill>
                <a:srgbClr val="000000"/>
              </a:solidFill>
              <a:latin typeface="Arial" pitchFamily="34" charset="0"/>
              <a:sym typeface="Wingdings"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You will be asked to identify your site name (also known as your vault) that you will be working from.  </a:t>
            </a:r>
          </a:p>
          <a:p>
            <a:pPr eaLnBrk="1" hangingPunct="1">
              <a:spcBef>
                <a:spcPct val="0"/>
              </a:spcBef>
            </a:pPr>
            <a:endParaRPr lang="en-US" dirty="0" smtClean="0"/>
          </a:p>
          <a:p>
            <a:pPr eaLnBrk="1" hangingPunct="1">
              <a:spcBef>
                <a:spcPct val="0"/>
              </a:spcBef>
            </a:pPr>
            <a:r>
              <a:rPr lang="en-US" dirty="0" smtClean="0"/>
              <a:t>In this example we will use </a:t>
            </a:r>
            <a:r>
              <a:rPr lang="en-US" b="1" dirty="0" smtClean="0"/>
              <a:t>“MASTER VAULT”   -&gt; </a:t>
            </a:r>
          </a:p>
          <a:p>
            <a:pPr eaLnBrk="1" hangingPunct="1">
              <a:spcBef>
                <a:spcPct val="0"/>
              </a:spcBef>
            </a:pPr>
            <a:endParaRPr lang="en-US" dirty="0" smtClean="0"/>
          </a:p>
          <a:p>
            <a:pPr eaLnBrk="1" hangingPunct="1">
              <a:spcBef>
                <a:spcPct val="0"/>
              </a:spcBef>
            </a:pPr>
            <a:endParaRPr lang="en-US" dirty="0" smtClean="0">
              <a:latin typeface="Arial" charset="0"/>
            </a:endParaRPr>
          </a:p>
          <a:p>
            <a:endParaRPr lang="en-US" dirty="0" smtClean="0">
              <a:latin typeface="Arial" charset="0"/>
            </a:endParaRPr>
          </a:p>
          <a:p>
            <a:endParaRPr lang="en-US" dirty="0"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19F244-F45C-49BE-98E3-F24679EB06EE}" type="slidenum">
              <a:rPr lang="en-US" smtClean="0"/>
              <a:pPr eaLnBrk="1" hangingPunct="1"/>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smtClean="0">
                <a:solidFill>
                  <a:srgbClr val="000000"/>
                </a:solidFill>
                <a:latin typeface="Arial" pitchFamily="34" charset="0"/>
                <a:sym typeface="Wingdings" pitchFamily="2" charset="2"/>
              </a:rPr>
              <a:t>You may already know this … but for those that don’t … </a:t>
            </a:r>
          </a:p>
          <a:p>
            <a:pPr eaLnBrk="1" hangingPunct="1"/>
            <a:endParaRPr lang="en-US" baseline="0" dirty="0" smtClean="0">
              <a:solidFill>
                <a:srgbClr val="000000"/>
              </a:solidFill>
              <a:latin typeface="Arial" pitchFamily="34" charset="0"/>
              <a:sym typeface="Wingdings" pitchFamily="2" charset="2"/>
            </a:endParaRPr>
          </a:p>
          <a:p>
            <a:pPr eaLnBrk="1" hangingPunct="1"/>
            <a:r>
              <a:rPr lang="en-US" baseline="0" dirty="0" smtClean="0">
                <a:solidFill>
                  <a:srgbClr val="000000"/>
                </a:solidFill>
                <a:latin typeface="Arial" pitchFamily="34" charset="0"/>
                <a:sym typeface="Wingdings" pitchFamily="2" charset="2"/>
              </a:rPr>
              <a:t>Two slashes simply means that the value is our system default – and it also means you can still activate the help feature by entering ?? for more guidance   </a:t>
            </a:r>
          </a:p>
          <a:p>
            <a:pPr eaLnBrk="1" hangingPunct="1"/>
            <a:endParaRPr lang="en-US" baseline="0" dirty="0" smtClean="0">
              <a:solidFill>
                <a:srgbClr val="000000"/>
              </a:solidFill>
              <a:latin typeface="Arial" pitchFamily="34" charset="0"/>
              <a:sym typeface="Wingdings"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000000"/>
                </a:solidFill>
                <a:latin typeface="Arial" pitchFamily="34" charset="0"/>
                <a:sym typeface="Wingdings" pitchFamily="2" charset="2"/>
              </a:rPr>
              <a:t>The default quantity</a:t>
            </a:r>
            <a:r>
              <a:rPr lang="en-US" baseline="0" dirty="0" smtClean="0">
                <a:solidFill>
                  <a:srgbClr val="000000"/>
                </a:solidFill>
                <a:latin typeface="Arial" pitchFamily="34" charset="0"/>
                <a:sym typeface="Wingdings" pitchFamily="2" charset="2"/>
              </a:rPr>
              <a:t> is also shown here in parenthesis (TAB/20) … -&gt; </a:t>
            </a:r>
            <a:r>
              <a:rPr lang="en-US" dirty="0" smtClean="0">
                <a:solidFill>
                  <a:srgbClr val="000000"/>
                </a:solidFill>
                <a:latin typeface="Arial" pitchFamily="34" charset="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smtClean="0">
                <a:solidFill>
                  <a:srgbClr val="000000"/>
                </a:solidFill>
                <a:latin typeface="Arial" pitchFamily="34" charset="0"/>
                <a:sym typeface="Wingdings" pitchFamily="2" charset="2"/>
              </a:rPr>
              <a:t>So … what is so important about the default quantity? </a:t>
            </a:r>
            <a:br>
              <a:rPr lang="en-US" baseline="0" dirty="0" smtClean="0">
                <a:solidFill>
                  <a:srgbClr val="000000"/>
                </a:solidFill>
                <a:latin typeface="Arial" pitchFamily="34" charset="0"/>
                <a:sym typeface="Wingdings" pitchFamily="2" charset="2"/>
              </a:rPr>
            </a:br>
            <a:r>
              <a:rPr lang="en-US" baseline="0" dirty="0" smtClean="0">
                <a:solidFill>
                  <a:srgbClr val="000000"/>
                </a:solidFill>
                <a:latin typeface="Arial" pitchFamily="34" charset="0"/>
                <a:sym typeface="Wingdings" pitchFamily="2" charset="2"/>
              </a:rPr>
              <a:t/>
            </a:r>
            <a:br>
              <a:rPr lang="en-US" baseline="0" dirty="0" smtClean="0">
                <a:solidFill>
                  <a:srgbClr val="000000"/>
                </a:solidFill>
                <a:latin typeface="Arial" pitchFamily="34" charset="0"/>
                <a:sym typeface="Wingdings" pitchFamily="2" charset="2"/>
              </a:rPr>
            </a:br>
            <a:r>
              <a:rPr lang="en-US" baseline="0" dirty="0" smtClean="0">
                <a:solidFill>
                  <a:srgbClr val="000000"/>
                </a:solidFill>
                <a:latin typeface="Arial" pitchFamily="34" charset="0"/>
                <a:sym typeface="Wingdings" pitchFamily="2" charset="2"/>
              </a:rPr>
              <a:t>When you start entering orders for areas – it will quickly become evident why this information is useful. </a:t>
            </a:r>
          </a:p>
          <a:p>
            <a:pPr eaLnBrk="1" hangingPunct="1"/>
            <a:endParaRPr lang="en-US" baseline="0" dirty="0" smtClean="0">
              <a:solidFill>
                <a:srgbClr val="000000"/>
              </a:solidFill>
              <a:latin typeface="Arial" pitchFamily="34" charset="0"/>
              <a:sym typeface="Wingdings" pitchFamily="2" charset="2"/>
            </a:endParaRPr>
          </a:p>
          <a:p>
            <a:pPr eaLnBrk="1" hangingPunct="1"/>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smtClean="0">
                <a:solidFill>
                  <a:srgbClr val="000000"/>
                </a:solidFill>
                <a:latin typeface="Arial" pitchFamily="34" charset="0"/>
                <a:sym typeface="Wingdings" pitchFamily="2" charset="2"/>
              </a:rPr>
              <a:t>Let me show an example of that … </a:t>
            </a:r>
          </a:p>
          <a:p>
            <a:pPr eaLnBrk="1" hangingPunct="1"/>
            <a:endParaRPr lang="en-US" baseline="0" dirty="0" smtClean="0">
              <a:solidFill>
                <a:srgbClr val="000000"/>
              </a:solidFill>
              <a:latin typeface="Arial" pitchFamily="34" charset="0"/>
              <a:sym typeface="Wingdings" pitchFamily="2" charset="2"/>
            </a:endParaRPr>
          </a:p>
          <a:p>
            <a:pPr eaLnBrk="1" hangingPunct="1"/>
            <a:r>
              <a:rPr lang="en-US" baseline="0" dirty="0" smtClean="0">
                <a:solidFill>
                  <a:srgbClr val="000000"/>
                </a:solidFill>
                <a:latin typeface="Arial" pitchFamily="34" charset="0"/>
                <a:sym typeface="Wingdings" pitchFamily="2" charset="2"/>
              </a:rPr>
              <a:t>So let’s order a quantity ABOVE the default quantity of 20 here to see what happens   </a:t>
            </a:r>
          </a:p>
          <a:p>
            <a:pPr eaLnBrk="1" hangingPunct="1"/>
            <a:endParaRPr lang="en-US" baseline="0" dirty="0" smtClean="0">
              <a:solidFill>
                <a:srgbClr val="000000"/>
              </a:solidFill>
              <a:latin typeface="Arial" pitchFamily="34" charset="0"/>
              <a:sym typeface="Wingdings" pitchFamily="2" charset="2"/>
            </a:endParaRPr>
          </a:p>
          <a:p>
            <a:pPr eaLnBrk="1" hangingPunct="1"/>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smtClean="0">
                <a:solidFill>
                  <a:srgbClr val="000000"/>
                </a:solidFill>
                <a:latin typeface="Arial" pitchFamily="34" charset="0"/>
                <a:sym typeface="Wingdings" pitchFamily="2" charset="2"/>
              </a:rPr>
              <a:t>Let’s enter a quantity of 30 and hit enter   </a:t>
            </a:r>
          </a:p>
          <a:p>
            <a:pPr eaLnBrk="1" hangingPunct="1"/>
            <a:endParaRPr lang="en-US" baseline="0" dirty="0" smtClean="0">
              <a:solidFill>
                <a:srgbClr val="000000"/>
              </a:solidFill>
              <a:latin typeface="Arial" pitchFamily="34" charset="0"/>
              <a:sym typeface="Wingdings" pitchFamily="2" charset="2"/>
            </a:endParaRPr>
          </a:p>
          <a:p>
            <a:pPr eaLnBrk="1" hangingPunct="1"/>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smtClean="0">
                <a:solidFill>
                  <a:srgbClr val="000000"/>
                </a:solidFill>
                <a:latin typeface="Arial" pitchFamily="34" charset="0"/>
                <a:sym typeface="Wingdings" pitchFamily="2" charset="2"/>
              </a:rPr>
              <a:t>If you choose a quantity ABOVE the default quantity … the system will ask you to split this into 2 separate orders.  </a:t>
            </a:r>
          </a:p>
          <a:p>
            <a:pPr eaLnBrk="1" hangingPunct="1"/>
            <a:endParaRPr lang="en-US" baseline="0" dirty="0" smtClean="0">
              <a:solidFill>
                <a:srgbClr val="000000"/>
              </a:solidFill>
              <a:latin typeface="Arial" pitchFamily="34" charset="0"/>
              <a:sym typeface="Wingdings" pitchFamily="2" charset="2"/>
            </a:endParaRPr>
          </a:p>
          <a:p>
            <a:pPr eaLnBrk="1" hangingPunct="1"/>
            <a:endParaRPr lang="en-US" baseline="0" dirty="0" smtClean="0">
              <a:solidFill>
                <a:srgbClr val="000000"/>
              </a:solidFill>
              <a:latin typeface="Arial" pitchFamily="34" charset="0"/>
              <a:sym typeface="Wingdings" pitchFamily="2" charset="2"/>
            </a:endParaRPr>
          </a:p>
          <a:p>
            <a:pPr eaLnBrk="1" hangingPunct="1"/>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smtClean="0">
                <a:solidFill>
                  <a:srgbClr val="000000"/>
                </a:solidFill>
                <a:latin typeface="Arial" pitchFamily="34" charset="0"/>
                <a:sym typeface="Wingdings" pitchFamily="2" charset="2"/>
              </a:rPr>
              <a:t>In this example, it asked to split it into 1 order of  20 and 1 order of 10 each </a:t>
            </a:r>
          </a:p>
          <a:p>
            <a:pPr eaLnBrk="1" hangingPunct="1"/>
            <a:endParaRPr lang="en-US" baseline="0" dirty="0" smtClean="0">
              <a:solidFill>
                <a:srgbClr val="000000"/>
              </a:solidFill>
              <a:latin typeface="Arial" pitchFamily="34" charset="0"/>
              <a:sym typeface="Wingdings" pitchFamily="2" charset="2"/>
            </a:endParaRPr>
          </a:p>
          <a:p>
            <a:pPr eaLnBrk="1" hangingPunct="1"/>
            <a:r>
              <a:rPr lang="en-US" baseline="0" dirty="0" smtClean="0">
                <a:solidFill>
                  <a:srgbClr val="000000"/>
                </a:solidFill>
                <a:latin typeface="Arial" pitchFamily="34" charset="0"/>
                <a:sym typeface="Wingdings" pitchFamily="2" charset="2"/>
              </a:rPr>
              <a:t>And when you go to start processing orders – this could really slow you down and make the paperwork confusing for the dispensing team and receiving nurse   </a:t>
            </a:r>
          </a:p>
          <a:p>
            <a:pPr eaLnBrk="1" hangingPunct="1"/>
            <a:endParaRPr lang="en-US" baseline="0" dirty="0" smtClean="0">
              <a:solidFill>
                <a:srgbClr val="000000"/>
              </a:solidFill>
              <a:latin typeface="Arial" pitchFamily="34" charset="0"/>
              <a:sym typeface="Wingdings" pitchFamily="2" charset="2"/>
            </a:endParaRPr>
          </a:p>
          <a:p>
            <a:pPr eaLnBrk="1" hangingPunct="1"/>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smtClean="0">
                <a:solidFill>
                  <a:srgbClr val="000000"/>
                </a:solidFill>
                <a:latin typeface="Arial" pitchFamily="34" charset="0"/>
                <a:sym typeface="Wingdings" pitchFamily="2" charset="2"/>
              </a:rPr>
              <a:t>But there is a way to save time here … which we will show in the next few slides …</a:t>
            </a:r>
          </a:p>
          <a:p>
            <a:pPr eaLnBrk="1" hangingPunct="1"/>
            <a:endParaRPr lang="en-US" baseline="0" dirty="0" smtClean="0">
              <a:solidFill>
                <a:srgbClr val="000000"/>
              </a:solidFill>
              <a:latin typeface="Arial" pitchFamily="34" charset="0"/>
              <a:sym typeface="Wingdings" pitchFamily="2" charset="2"/>
            </a:endParaRPr>
          </a:p>
          <a:p>
            <a:pPr eaLnBrk="1" hangingPunct="1"/>
            <a:r>
              <a:rPr lang="en-US" baseline="0" dirty="0" smtClean="0">
                <a:solidFill>
                  <a:srgbClr val="000000"/>
                </a:solidFill>
                <a:latin typeface="Arial" pitchFamily="34" charset="0"/>
                <a:sym typeface="Wingdings" pitchFamily="2" charset="2"/>
              </a:rPr>
              <a:t>for now let’s choose the default quantity of 20  </a:t>
            </a:r>
          </a:p>
          <a:p>
            <a:pPr eaLnBrk="1" hangingPunct="1"/>
            <a:endParaRPr lang="en-US" baseline="0" dirty="0" smtClean="0">
              <a:solidFill>
                <a:srgbClr val="000000"/>
              </a:solidFill>
              <a:latin typeface="Arial" pitchFamily="34" charset="0"/>
              <a:sym typeface="Wingdings"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000000"/>
                </a:solidFill>
                <a:latin typeface="Arial" pitchFamily="34" charset="0"/>
              </a:rPr>
              <a:t>After we select</a:t>
            </a:r>
            <a:r>
              <a:rPr lang="en-US" baseline="0" dirty="0" smtClean="0">
                <a:solidFill>
                  <a:srgbClr val="000000"/>
                </a:solidFill>
                <a:latin typeface="Arial" pitchFamily="34" charset="0"/>
              </a:rPr>
              <a:t> the default quantity … t</a:t>
            </a:r>
            <a:r>
              <a:rPr lang="en-US" dirty="0" smtClean="0">
                <a:solidFill>
                  <a:srgbClr val="000000"/>
                </a:solidFill>
                <a:latin typeface="Arial" pitchFamily="34" charset="0"/>
              </a:rPr>
              <a:t>he system will process the order and ask if you would like to add any comments. -&gt; </a:t>
            </a:r>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000000"/>
                </a:solidFill>
                <a:latin typeface="Arial" pitchFamily="34" charset="0"/>
                <a:sym typeface="Wingdings" pitchFamily="2" charset="2"/>
              </a:rPr>
              <a:t>And this</a:t>
            </a:r>
            <a:r>
              <a:rPr lang="en-US" baseline="0" dirty="0" smtClean="0">
                <a:solidFill>
                  <a:srgbClr val="000000"/>
                </a:solidFill>
                <a:latin typeface="Arial" pitchFamily="34" charset="0"/>
                <a:sym typeface="Wingdings" pitchFamily="2" charset="2"/>
              </a:rPr>
              <a:t> is where we would communicate that we want more than the default quantity … 30 in this example. </a:t>
            </a:r>
          </a:p>
          <a:p>
            <a:pPr eaLnBrk="1" hangingPunct="1"/>
            <a:endParaRPr lang="en-US" baseline="0" dirty="0" smtClean="0">
              <a:solidFill>
                <a:srgbClr val="000000"/>
              </a:solidFill>
              <a:latin typeface="Arial" pitchFamily="34" charset="0"/>
              <a:sym typeface="Wingdings" pitchFamily="2" charset="2"/>
            </a:endParaRPr>
          </a:p>
          <a:p>
            <a:pPr eaLnBrk="1" hangingPunct="1"/>
            <a:r>
              <a:rPr lang="en-US" baseline="0" dirty="0" smtClean="0">
                <a:solidFill>
                  <a:srgbClr val="000000"/>
                </a:solidFill>
                <a:latin typeface="Arial" pitchFamily="34" charset="0"/>
                <a:sym typeface="Wingdings" pitchFamily="2" charset="2"/>
              </a:rPr>
              <a:t>The comments field is very useful … whether you are handing off to another team member – or even for yourself to keep track of special requests for orders … </a:t>
            </a:r>
          </a:p>
          <a:p>
            <a:pPr eaLnBrk="1" hangingPunct="1"/>
            <a:endParaRPr lang="en-US" baseline="0" dirty="0" smtClean="0">
              <a:solidFill>
                <a:srgbClr val="000000"/>
              </a:solidFill>
              <a:latin typeface="Arial" pitchFamily="34" charset="0"/>
              <a:sym typeface="Wingdings" pitchFamily="2" charset="2"/>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rgbClr val="000000"/>
                </a:solidFill>
                <a:latin typeface="Arial" pitchFamily="34" charset="0"/>
              </a:rPr>
              <a:t>When you are finished with the comments field, confirm and continue</a:t>
            </a:r>
            <a:r>
              <a:rPr lang="en-US" baseline="0" dirty="0" smtClean="0">
                <a:solidFill>
                  <a:srgbClr val="000000"/>
                </a:solidFill>
                <a:latin typeface="Arial" pitchFamily="34" charset="0"/>
              </a:rPr>
              <a:t> </a:t>
            </a:r>
            <a:r>
              <a:rPr lang="en-US" dirty="0" smtClean="0">
                <a:solidFill>
                  <a:srgbClr val="000000"/>
                </a:solidFill>
                <a:latin typeface="Arial" pitchFamily="34" charset="0"/>
              </a:rPr>
              <a:t> </a:t>
            </a:r>
            <a:r>
              <a:rPr lang="en-US" dirty="0" smtClean="0">
                <a:solidFill>
                  <a:srgbClr val="000000"/>
                </a:solidFill>
                <a:latin typeface="Arial" pitchFamily="34" charset="0"/>
                <a:sym typeface="Wingdings" pitchFamily="2" charset="2"/>
              </a:rPr>
              <a:t> </a:t>
            </a:r>
            <a:endParaRPr lang="en-US" dirty="0" smtClean="0">
              <a:solidFill>
                <a:srgbClr val="000000"/>
              </a:solidFill>
              <a:latin typeface="Arial" pitchFamily="34" charset="0"/>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From there – we will select the </a:t>
            </a:r>
            <a:r>
              <a:rPr lang="en-US" b="1" dirty="0" smtClean="0"/>
              <a:t>Pharmacist CS Menu. </a:t>
            </a:r>
          </a:p>
          <a:p>
            <a:pPr eaLnBrk="1" hangingPunct="1">
              <a:spcBef>
                <a:spcPct val="0"/>
              </a:spcBef>
            </a:pPr>
            <a:endParaRPr lang="en-US" b="1" dirty="0" smtClean="0"/>
          </a:p>
          <a:p>
            <a:pPr eaLnBrk="1" hangingPunct="1">
              <a:spcBef>
                <a:spcPct val="0"/>
              </a:spcBef>
            </a:pPr>
            <a:r>
              <a:rPr lang="en-US" b="0" dirty="0" smtClean="0"/>
              <a:t>… and this menu will be the </a:t>
            </a:r>
            <a:r>
              <a:rPr lang="en-US" b="1" dirty="0" smtClean="0"/>
              <a:t>FOCUS </a:t>
            </a:r>
            <a:r>
              <a:rPr lang="en-US" b="0" dirty="0" smtClean="0"/>
              <a:t>of our presentation today. </a:t>
            </a:r>
          </a:p>
          <a:p>
            <a:pPr eaLnBrk="1" hangingPunct="1">
              <a:spcBef>
                <a:spcPct val="0"/>
              </a:spcBef>
            </a:pPr>
            <a:endParaRPr lang="en-US" b="1" dirty="0" smtClean="0"/>
          </a:p>
          <a:p>
            <a:pPr eaLnBrk="1" hangingPunct="1">
              <a:spcBef>
                <a:spcPct val="0"/>
              </a:spcBef>
            </a:pPr>
            <a:r>
              <a:rPr lang="en-US" b="1" dirty="0" smtClean="0"/>
              <a:t>So let’s open up the</a:t>
            </a:r>
            <a:r>
              <a:rPr lang="en-US" b="1" baseline="0" dirty="0" smtClean="0"/>
              <a:t> PHARMACIST CS MENU to take a look at all of the options  -&gt; </a:t>
            </a:r>
            <a:endParaRPr lang="en-US" b="1" dirty="0" smtClean="0"/>
          </a:p>
          <a:p>
            <a:pPr eaLnBrk="1" hangingPunct="1">
              <a:spcBef>
                <a:spcPct val="0"/>
              </a:spcBef>
            </a:pPr>
            <a:endParaRPr lang="en-US" dirty="0" smtClean="0">
              <a:latin typeface="Arial" charset="0"/>
            </a:endParaRPr>
          </a:p>
          <a:p>
            <a:endParaRPr lang="en-US" dirty="0" smtClean="0">
              <a:latin typeface="Arial" charset="0"/>
            </a:endParaRPr>
          </a:p>
          <a:p>
            <a:endParaRPr lang="en-US" dirty="0" smtClean="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19F244-F45C-49BE-98E3-F24679EB06EE}" type="slidenum">
              <a:rPr lang="en-US" smtClean="0"/>
              <a:pPr eaLnBrk="1" hangingPunct="1"/>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000000"/>
                </a:solidFill>
                <a:latin typeface="Arial" pitchFamily="34" charset="0"/>
              </a:rPr>
              <a:t>Once your comments are entered</a:t>
            </a:r>
            <a:r>
              <a:rPr lang="en-US" baseline="0" dirty="0" smtClean="0">
                <a:solidFill>
                  <a:srgbClr val="000000"/>
                </a:solidFill>
                <a:latin typeface="Arial" pitchFamily="34" charset="0"/>
              </a:rPr>
              <a:t> -- t</a:t>
            </a:r>
            <a:r>
              <a:rPr lang="en-US" dirty="0" smtClean="0">
                <a:solidFill>
                  <a:srgbClr val="000000"/>
                </a:solidFill>
                <a:latin typeface="Arial" pitchFamily="34" charset="0"/>
              </a:rPr>
              <a:t>he system will bring you to a confirmation page to review your order.  </a:t>
            </a:r>
            <a:r>
              <a:rPr lang="en-US" dirty="0" smtClean="0">
                <a:solidFill>
                  <a:srgbClr val="000000"/>
                </a:solidFill>
                <a:latin typeface="Arial" pitchFamily="34" charset="0"/>
                <a:sym typeface="Wingdings" pitchFamily="2" charset="2"/>
              </a:rPr>
              <a:t> </a:t>
            </a:r>
            <a:endParaRPr lang="en-US" dirty="0" smtClean="0"/>
          </a:p>
          <a:p>
            <a:r>
              <a:rPr lang="en-US" dirty="0" smtClean="0"/>
              <a:t>  </a:t>
            </a:r>
          </a:p>
          <a:p>
            <a:pPr eaLnBrk="1" hangingPunct="1"/>
            <a:endParaRPr lang="en-US" b="1" dirty="0" smtClean="0">
              <a:solidFill>
                <a:srgbClr val="000000"/>
              </a:solidFill>
              <a:latin typeface="Arial" pitchFamily="34" charset="0"/>
            </a:endParaRPr>
          </a:p>
          <a:p>
            <a:pPr eaLnBrk="1" hangingPunct="1"/>
            <a:endParaRPr lang="en-US" b="1" dirty="0" smtClean="0">
              <a:solidFill>
                <a:srgbClr val="000000"/>
              </a:solidFill>
              <a:latin typeface="Arial" pitchFamily="34" charset="0"/>
            </a:endParaRPr>
          </a:p>
          <a:p>
            <a:pPr eaLnBrk="1" hangingPunct="1"/>
            <a:endParaRPr lang="en-US" dirty="0" smtClean="0"/>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43C8547-F373-41B6-9EFD-75011825B62F}" type="slidenum">
              <a:rPr lang="en-US" smtClean="0"/>
              <a:pPr eaLnBrk="1" hangingPunct="1"/>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solidFill>
                  <a:srgbClr val="000000"/>
                </a:solidFill>
                <a:latin typeface="Arial" charset="0"/>
              </a:rPr>
              <a:t>At this point -- you will need to select YES and enter your SIGNATURE CODE to place the order in the queue </a:t>
            </a:r>
          </a:p>
          <a:p>
            <a:pPr eaLnBrk="1" hangingPunct="1"/>
            <a:endParaRPr lang="en-US" dirty="0" smtClean="0">
              <a:solidFill>
                <a:srgbClr val="000000"/>
              </a:solidFill>
              <a:latin typeface="Arial" charset="0"/>
            </a:endParaRPr>
          </a:p>
          <a:p>
            <a:pPr eaLnBrk="1" hangingPunct="1"/>
            <a:r>
              <a:rPr lang="en-US" dirty="0" smtClean="0">
                <a:solidFill>
                  <a:srgbClr val="000000"/>
                </a:solidFill>
                <a:latin typeface="Arial" charset="0"/>
              </a:rPr>
              <a:t>This wraps up how to enter an controlled substance order</a:t>
            </a:r>
            <a:r>
              <a:rPr lang="en-US" baseline="0" dirty="0" smtClean="0">
                <a:solidFill>
                  <a:srgbClr val="000000"/>
                </a:solidFill>
                <a:latin typeface="Arial" charset="0"/>
              </a:rPr>
              <a:t> …</a:t>
            </a:r>
            <a:endParaRPr lang="en-US" dirty="0" smtClean="0">
              <a:solidFill>
                <a:srgbClr val="000000"/>
              </a:solidFill>
              <a:latin typeface="Arial" charset="0"/>
            </a:endParaRPr>
          </a:p>
          <a:p>
            <a:pPr eaLnBrk="1" hangingPunct="1"/>
            <a:endParaRPr lang="en-US" dirty="0" smtClean="0">
              <a:solidFill>
                <a:srgbClr val="000000"/>
              </a:solidFill>
              <a:latin typeface="Arial" charset="0"/>
            </a:endParaRPr>
          </a:p>
          <a:p>
            <a:pPr eaLnBrk="1" hangingPunct="1"/>
            <a:r>
              <a:rPr lang="en-US" dirty="0" smtClean="0">
                <a:solidFill>
                  <a:srgbClr val="000000"/>
                </a:solidFill>
                <a:latin typeface="Arial" charset="0"/>
              </a:rPr>
              <a:t>The important things to remember here …. is</a:t>
            </a:r>
            <a:r>
              <a:rPr lang="en-US" baseline="0" dirty="0" smtClean="0">
                <a:solidFill>
                  <a:srgbClr val="000000"/>
                </a:solidFill>
                <a:latin typeface="Arial" charset="0"/>
              </a:rPr>
              <a:t> to </a:t>
            </a:r>
            <a:r>
              <a:rPr lang="en-US" dirty="0" smtClean="0">
                <a:solidFill>
                  <a:srgbClr val="000000"/>
                </a:solidFill>
                <a:latin typeface="Arial" charset="0"/>
              </a:rPr>
              <a:t>pay attention to the default quantities, and</a:t>
            </a:r>
            <a:r>
              <a:rPr lang="en-US" baseline="0" dirty="0" smtClean="0">
                <a:solidFill>
                  <a:srgbClr val="000000"/>
                </a:solidFill>
                <a:latin typeface="Arial" charset="0"/>
              </a:rPr>
              <a:t> use the </a:t>
            </a:r>
            <a:r>
              <a:rPr lang="en-US" dirty="0" smtClean="0">
                <a:solidFill>
                  <a:srgbClr val="000000"/>
                </a:solidFill>
                <a:latin typeface="Arial" charset="0"/>
              </a:rPr>
              <a:t>comments field to communicate and save</a:t>
            </a:r>
            <a:r>
              <a:rPr lang="en-US" baseline="0" dirty="0" smtClean="0">
                <a:solidFill>
                  <a:srgbClr val="000000"/>
                </a:solidFill>
                <a:latin typeface="Arial" charset="0"/>
              </a:rPr>
              <a:t> time </a:t>
            </a:r>
            <a:r>
              <a:rPr lang="en-US" dirty="0" smtClean="0">
                <a:solidFill>
                  <a:srgbClr val="000000"/>
                </a:solidFill>
                <a:latin typeface="Arial" charset="0"/>
              </a:rPr>
              <a:t>--&gt;</a:t>
            </a:r>
          </a:p>
          <a:p>
            <a:r>
              <a:rPr lang="en-US" dirty="0" smtClean="0"/>
              <a:t>  </a:t>
            </a:r>
          </a:p>
          <a:p>
            <a:pPr eaLnBrk="1" hangingPunct="1"/>
            <a:endParaRPr lang="en-US" b="1" dirty="0" smtClean="0">
              <a:solidFill>
                <a:srgbClr val="000000"/>
              </a:solidFill>
              <a:latin typeface="Arial" pitchFamily="34" charset="0"/>
            </a:endParaRPr>
          </a:p>
          <a:p>
            <a:pPr eaLnBrk="1" hangingPunct="1"/>
            <a:endParaRPr lang="en-US" b="1" dirty="0" smtClean="0">
              <a:solidFill>
                <a:srgbClr val="000000"/>
              </a:solidFill>
              <a:latin typeface="Arial" pitchFamily="34" charset="0"/>
            </a:endParaRPr>
          </a:p>
          <a:p>
            <a:pPr eaLnBrk="1" hangingPunct="1"/>
            <a:endParaRPr lang="en-US" dirty="0" smtClean="0"/>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43C8547-F373-41B6-9EFD-75011825B62F}" type="slidenum">
              <a:rPr lang="en-US" smtClean="0"/>
              <a:pPr eaLnBrk="1" hangingPunct="1"/>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 now that we have reviewed how to enter a narcotic order</a:t>
            </a:r>
            <a:r>
              <a:rPr lang="en-US" baseline="0" dirty="0" smtClean="0"/>
              <a:t> --</a:t>
            </a:r>
            <a:r>
              <a:rPr lang="en-US" dirty="0" smtClean="0"/>
              <a:t>&gt; </a:t>
            </a: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lets move on to the </a:t>
            </a:r>
            <a:r>
              <a:rPr lang="en-US" b="1" dirty="0" smtClean="0"/>
              <a:t>Dispensing Menu</a:t>
            </a:r>
            <a:r>
              <a:rPr lang="en-US" dirty="0" smtClean="0"/>
              <a:t> to learn how</a:t>
            </a:r>
            <a:r>
              <a:rPr lang="en-US" baseline="0" dirty="0" smtClean="0"/>
              <a:t> to process the pending orders that we just entered  </a:t>
            </a:r>
            <a:r>
              <a:rPr lang="en-US" dirty="0" smtClean="0"/>
              <a:t>-&gt; </a:t>
            </a: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 let’s select that option -&gt;</a:t>
            </a:r>
            <a:endParaRPr lang="en-US" b="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endParaRPr lang="en-US" dirty="0" smtClean="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When you pull up this menu - there are 6 </a:t>
            </a:r>
            <a:r>
              <a:rPr lang="en-US" b="1" i="1" dirty="0" smtClean="0"/>
              <a:t>commonly used </a:t>
            </a:r>
            <a:r>
              <a:rPr lang="en-US" dirty="0" smtClean="0"/>
              <a:t>options.  </a:t>
            </a:r>
          </a:p>
          <a:p>
            <a:pPr eaLnBrk="1" hangingPunct="1">
              <a:spcBef>
                <a:spcPct val="0"/>
              </a:spcBef>
            </a:pPr>
            <a:endParaRPr lang="en-US" dirty="0" smtClean="0"/>
          </a:p>
          <a:p>
            <a:pPr eaLnBrk="1" hangingPunct="1">
              <a:spcBef>
                <a:spcPct val="0"/>
              </a:spcBef>
            </a:pPr>
            <a:r>
              <a:rPr lang="en-US" dirty="0" smtClean="0"/>
              <a:t>You</a:t>
            </a:r>
            <a:r>
              <a:rPr lang="en-US" baseline="0" dirty="0" smtClean="0"/>
              <a:t> may or may not use all of these options – depending on your local procedure. So check with your site to confirm … </a:t>
            </a:r>
          </a:p>
          <a:p>
            <a:pPr eaLnBrk="1" hangingPunct="1">
              <a:spcBef>
                <a:spcPct val="0"/>
              </a:spcBef>
            </a:pPr>
            <a:endParaRPr lang="en-US" baseline="0" dirty="0" smtClean="0"/>
          </a:p>
          <a:p>
            <a:pPr eaLnBrk="1" hangingPunct="1">
              <a:spcBef>
                <a:spcPct val="0"/>
              </a:spcBef>
            </a:pPr>
            <a:r>
              <a:rPr lang="en-US" dirty="0" smtClean="0"/>
              <a:t>For this presentation, we will be reviewing all of the 6 options above so you understand what they do and how to</a:t>
            </a:r>
            <a:r>
              <a:rPr lang="en-US" baseline="0" dirty="0" smtClean="0"/>
              <a:t> use them </a:t>
            </a:r>
            <a:r>
              <a:rPr lang="en-US" dirty="0" smtClean="0"/>
              <a:t> -&gt; </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 helpful tip for new users – is that the first four options here must be completed in order. </a:t>
            </a:r>
          </a:p>
          <a:p>
            <a:pPr eaLnBrk="1" hangingPunct="1">
              <a:spcBef>
                <a:spcPct val="0"/>
              </a:spcBef>
            </a:pPr>
            <a:endParaRPr lang="en-US" dirty="0" smtClean="0"/>
          </a:p>
          <a:p>
            <a:pPr eaLnBrk="1" hangingPunct="1">
              <a:spcBef>
                <a:spcPct val="0"/>
              </a:spcBef>
            </a:pPr>
            <a:r>
              <a:rPr lang="en-US" dirty="0" smtClean="0"/>
              <a:t>So pay attention</a:t>
            </a:r>
            <a:r>
              <a:rPr lang="en-US" baseline="0" dirty="0" smtClean="0"/>
              <a:t> to how each step complements the next as we work through these examples </a:t>
            </a:r>
            <a:r>
              <a:rPr lang="en-US" baseline="0" dirty="0" smtClean="0">
                <a:sym typeface="Wingdings" pitchFamily="2" charset="2"/>
              </a:rPr>
              <a:t></a:t>
            </a:r>
          </a:p>
          <a:p>
            <a:pPr eaLnBrk="1" hangingPunct="1">
              <a:spcBef>
                <a:spcPct val="0"/>
              </a:spcBef>
            </a:pPr>
            <a:endParaRPr lang="en-US" baseline="0" dirty="0" smtClean="0">
              <a:sym typeface="Wingdings" pitchFamily="2" charset="2"/>
            </a:endParaRP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first</a:t>
            </a:r>
            <a:r>
              <a:rPr lang="en-US" baseline="0" dirty="0" smtClean="0"/>
              <a:t> step is </a:t>
            </a:r>
            <a:r>
              <a:rPr lang="en-US" dirty="0" smtClean="0"/>
              <a:t>the </a:t>
            </a:r>
            <a:r>
              <a:rPr lang="en-US" b="1" dirty="0" smtClean="0"/>
              <a:t>Print CS Dispensing Worksheet Option</a:t>
            </a:r>
            <a:r>
              <a:rPr lang="en-US" dirty="0" smtClean="0"/>
              <a:t>. </a:t>
            </a:r>
          </a:p>
          <a:p>
            <a:pPr eaLnBrk="1" hangingPunct="1">
              <a:spcBef>
                <a:spcPct val="0"/>
              </a:spcBef>
            </a:pPr>
            <a:endParaRPr lang="en-US" dirty="0" smtClean="0"/>
          </a:p>
          <a:p>
            <a:pPr eaLnBrk="1" hangingPunct="1">
              <a:spcBef>
                <a:spcPct val="0"/>
              </a:spcBef>
            </a:pPr>
            <a:r>
              <a:rPr lang="en-US" dirty="0" smtClean="0"/>
              <a:t>This option, as stated, is printing out a worksheet. </a:t>
            </a:r>
          </a:p>
          <a:p>
            <a:pPr eaLnBrk="1" hangingPunct="1">
              <a:spcBef>
                <a:spcPct val="0"/>
              </a:spcBef>
            </a:pPr>
            <a:endParaRPr lang="en-US" dirty="0" smtClean="0"/>
          </a:p>
          <a:p>
            <a:pPr eaLnBrk="1" hangingPunct="1">
              <a:spcBef>
                <a:spcPct val="0"/>
              </a:spcBef>
            </a:pPr>
            <a:r>
              <a:rPr lang="en-US" dirty="0" smtClean="0"/>
              <a:t>What this worksheet does is provide you a list of all of the </a:t>
            </a:r>
            <a:r>
              <a:rPr lang="en-US" b="1" dirty="0" smtClean="0"/>
              <a:t>pending orders </a:t>
            </a:r>
            <a:r>
              <a:rPr lang="en-US" b="0" dirty="0" smtClean="0"/>
              <a:t>waiting</a:t>
            </a:r>
            <a:r>
              <a:rPr lang="en-US" b="1" dirty="0" smtClean="0"/>
              <a:t> </a:t>
            </a:r>
            <a:r>
              <a:rPr lang="en-US" dirty="0" smtClean="0"/>
              <a:t>in the queue that </a:t>
            </a:r>
            <a:r>
              <a:rPr lang="en-US" u="sng" dirty="0" smtClean="0"/>
              <a:t>have not been dispensed. </a:t>
            </a:r>
          </a:p>
          <a:p>
            <a:pPr eaLnBrk="1" hangingPunct="1">
              <a:spcBef>
                <a:spcPct val="0"/>
              </a:spcBef>
            </a:pPr>
            <a:endParaRPr lang="en-US" u="sng" dirty="0" smtClean="0"/>
          </a:p>
          <a:p>
            <a:pPr eaLnBrk="1" hangingPunct="1">
              <a:spcBef>
                <a:spcPct val="0"/>
              </a:spcBef>
            </a:pPr>
            <a:r>
              <a:rPr lang="en-US" u="none" dirty="0" smtClean="0"/>
              <a:t>This step is necessary before you can fill or dispense an order. </a:t>
            </a:r>
            <a:r>
              <a:rPr lang="en-US" u="none" baseline="0" dirty="0" smtClean="0"/>
              <a:t> </a:t>
            </a:r>
            <a:endParaRPr lang="en-US" u="none" dirty="0" smtClean="0"/>
          </a:p>
          <a:p>
            <a:pPr eaLnBrk="1" hangingPunct="1">
              <a:spcBef>
                <a:spcPct val="0"/>
              </a:spcBef>
            </a:pPr>
            <a:endParaRPr lang="en-US" dirty="0" smtClean="0"/>
          </a:p>
          <a:p>
            <a:pPr eaLnBrk="1" hangingPunct="1">
              <a:spcBef>
                <a:spcPct val="0"/>
              </a:spcBef>
            </a:pPr>
            <a:r>
              <a:rPr lang="en-US" dirty="0" smtClean="0"/>
              <a:t>So let’s select that option … </a:t>
            </a:r>
            <a:r>
              <a:rPr lang="en-US" dirty="0" smtClean="0">
                <a:sym typeface="Wingdings" pitchFamily="2" charset="2"/>
              </a:rPr>
              <a:t></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Upon selection -- you will be asked to choose 1 of 3 report different print options</a:t>
            </a:r>
            <a:r>
              <a:rPr lang="en-US" baseline="0" dirty="0" smtClean="0"/>
              <a:t> </a:t>
            </a:r>
            <a:r>
              <a:rPr lang="en-US" dirty="0" smtClean="0"/>
              <a:t>for your worksheet. -&gt; </a:t>
            </a:r>
          </a:p>
          <a:p>
            <a:pPr eaLnBrk="1" hangingPunct="1">
              <a:spcBef>
                <a:spcPct val="0"/>
              </a:spcBef>
            </a:pPr>
            <a:endParaRPr lang="en-US" b="1"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 </a:t>
            </a:r>
            <a:r>
              <a:rPr lang="en-US" b="0" dirty="0" smtClean="0"/>
              <a:t>Worksheet Only </a:t>
            </a:r>
            <a:r>
              <a:rPr lang="en-US" b="1" dirty="0" smtClean="0"/>
              <a:t>-&gt; </a:t>
            </a:r>
          </a:p>
          <a:p>
            <a:pPr eaLnBrk="1" hangingPunct="1">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Polling question:</a:t>
            </a:r>
            <a:r>
              <a:rPr lang="en-US" baseline="0" dirty="0" smtClean="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To get a better understanding</a:t>
            </a:r>
            <a:r>
              <a:rPr lang="en-US" baseline="0" dirty="0" smtClean="0"/>
              <a:t> of who is listening today, we would like to poll our audience … please select A if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we will get back to these answers in a few moments …  </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smtClean="0"/>
          </a:p>
        </p:txBody>
      </p:sp>
      <p:sp>
        <p:nvSpPr>
          <p:cNvPr id="271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236806-F735-4632-992C-DFEB472C2058}" type="slidenum">
              <a:rPr lang="en-US" smtClean="0"/>
              <a:pPr eaLnBrk="1" hangingPunct="1"/>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Summary Totals Only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Or Both options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Let’s start by looking at the SUMMARY TOTALS ONLY report </a:t>
            </a:r>
            <a:r>
              <a:rPr lang="en-US" dirty="0" smtClean="0">
                <a:sym typeface="Wingdings" pitchFamily="2" charset="2"/>
              </a:rPr>
              <a:t> </a:t>
            </a:r>
            <a:endParaRPr lang="en-US" b="1"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a:t>
            </a:r>
            <a:r>
              <a:rPr lang="en-US" b="1" dirty="0" smtClean="0"/>
              <a:t>SUMMARY TOTALS  ONLY </a:t>
            </a:r>
            <a:r>
              <a:rPr lang="en-US" dirty="0" smtClean="0"/>
              <a:t>report will provide you with a list of all pending orders with the total quantity to dispense to each area. This is useful for batch processing of your pending orders.</a:t>
            </a:r>
            <a:r>
              <a:rPr lang="en-US" baseline="0" dirty="0" smtClean="0"/>
              <a:t>  </a:t>
            </a:r>
            <a:r>
              <a:rPr lang="en-US" dirty="0" smtClean="0"/>
              <a:t> -&gt; </a:t>
            </a:r>
            <a:endParaRPr lang="en-US" b="1" dirty="0" smtClean="0">
              <a:solidFill>
                <a:srgbClr val="120892"/>
              </a:solidFill>
            </a:endParaRPr>
          </a:p>
          <a:p>
            <a:pPr eaLnBrk="1" hangingPunct="1">
              <a:spcBef>
                <a:spcPct val="0"/>
              </a:spcBef>
            </a:pPr>
            <a:endParaRPr lang="en-US" b="1" dirty="0" smtClean="0">
              <a:solidFill>
                <a:srgbClr val="120892"/>
              </a:solidFill>
            </a:endParaRPr>
          </a:p>
          <a:p>
            <a:pPr eaLnBrk="1" hangingPunct="1">
              <a:spcBef>
                <a:spcPct val="0"/>
              </a:spcBef>
            </a:pPr>
            <a:endParaRPr lang="en-US" b="1" dirty="0" smtClean="0">
              <a:solidFill>
                <a:srgbClr val="120892"/>
              </a:solidFill>
            </a:endParaRPr>
          </a:p>
          <a:p>
            <a:pPr eaLnBrk="1" hangingPunct="1">
              <a:spcBef>
                <a:spcPct val="0"/>
              </a:spcBef>
            </a:pPr>
            <a:endParaRPr lang="en-US" dirty="0" smtClean="0"/>
          </a:p>
          <a:p>
            <a:pPr eaLnBrk="1" hangingPunct="1">
              <a:spcBef>
                <a:spcPct val="0"/>
              </a:spcBef>
            </a:pPr>
            <a:endParaRPr lang="en-US" dirty="0" smtClean="0"/>
          </a:p>
        </p:txBody>
      </p:sp>
      <p:sp>
        <p:nvSpPr>
          <p:cNvPr id="328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16D386-0E7E-4CFF-BE0D-88F7BB7D72F6}" type="slidenum">
              <a:rPr lang="en-US" smtClean="0"/>
              <a:pPr eaLnBrk="1" hangingPunct="1"/>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On the other hand, the WORKSHEET option will provide you with a lot more detail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74</a:t>
            </a:fld>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As you can see here … the green areas are ADDITONAL fields that were not available on the </a:t>
            </a:r>
            <a:r>
              <a:rPr lang="en-US" b="1" dirty="0" smtClean="0"/>
              <a:t>SUMMARY REPORT</a:t>
            </a:r>
            <a:r>
              <a:rPr lang="en-US" dirty="0" smtClean="0"/>
              <a:t> such as the worksheet #, Requestor’s name and will provide</a:t>
            </a:r>
            <a:r>
              <a:rPr lang="en-US" baseline="0" dirty="0" smtClean="0"/>
              <a:t> you with </a:t>
            </a:r>
            <a:r>
              <a:rPr lang="en-US" dirty="0" smtClean="0"/>
              <a:t>an area at the bottom that you can fill in with a pen to record the</a:t>
            </a:r>
            <a:r>
              <a:rPr lang="en-US" baseline="0" dirty="0" smtClean="0"/>
              <a:t> </a:t>
            </a:r>
            <a:r>
              <a:rPr lang="en-US" dirty="0" smtClean="0"/>
              <a:t>manufacturer, lot and expiration date. </a:t>
            </a:r>
          </a:p>
          <a:p>
            <a:pPr eaLnBrk="1" hangingPunct="1">
              <a:spcBef>
                <a:spcPct val="0"/>
              </a:spcBef>
            </a:pPr>
            <a:endParaRPr lang="en-US" dirty="0" smtClean="0"/>
          </a:p>
          <a:p>
            <a:pPr eaLnBrk="1" hangingPunct="1">
              <a:spcBef>
                <a:spcPct val="0"/>
              </a:spcBef>
            </a:pPr>
            <a:r>
              <a:rPr lang="en-US" dirty="0" smtClean="0"/>
              <a:t>So check with your local management to determine which report complements your local procedure. -&gt; </a:t>
            </a:r>
          </a:p>
          <a:p>
            <a:pPr eaLnBrk="1" hangingPunct="1">
              <a:spcBef>
                <a:spcPct val="0"/>
              </a:spcBef>
            </a:pPr>
            <a:endParaRPr lang="en-US" dirty="0" smtClean="0"/>
          </a:p>
        </p:txBody>
      </p:sp>
      <p:sp>
        <p:nvSpPr>
          <p:cNvPr id="330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C9F5690-4950-4CE5-9080-5652AE68E246}" type="slidenum">
              <a:rPr lang="en-US" smtClean="0"/>
              <a:pPr eaLnBrk="1" hangingPunct="1"/>
              <a:t>75</a:t>
            </a:fld>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Before we move onto the next menu – I want to mention briefly that many prompts within the Controlled Substances program are case sensitive.  If lower case is used at the prompts, the user will be returned to the prior menu.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So</a:t>
            </a:r>
            <a:r>
              <a:rPr lang="en-US" baseline="0" dirty="0" smtClean="0"/>
              <a:t> if a menu is not working properly – double check to make sure your case is correct -</a:t>
            </a:r>
            <a:r>
              <a:rPr lang="en-US" baseline="0" dirty="0" smtClean="0">
                <a:sym typeface="Wingdings" pitchFamily="2" charset="2"/>
              </a:rPr>
              <a:t> </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32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43FCB2B-E856-49D4-A5EF-21B09D80FB90}" type="slidenum">
              <a:rPr lang="en-US" smtClean="0"/>
              <a:pPr eaLnBrk="1" hangingPunct="1"/>
              <a:t>76</a:t>
            </a:fld>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So to re-cap … the </a:t>
            </a:r>
            <a:r>
              <a:rPr lang="en-US" b="1" dirty="0" smtClean="0"/>
              <a:t>Print CS Dispensing Worksheet </a:t>
            </a:r>
            <a:r>
              <a:rPr lang="en-US" dirty="0" smtClean="0"/>
              <a:t>option will print out all of your pending orders – and out of your two options for reports – the WORKSHEET is the more detailed version …  </a:t>
            </a:r>
          </a:p>
          <a:p>
            <a:pPr eaLnBrk="1" hangingPunct="1">
              <a:spcBef>
                <a:spcPct val="0"/>
              </a:spcBef>
            </a:pPr>
            <a:endParaRPr lang="en-US" dirty="0" smtClean="0"/>
          </a:p>
          <a:p>
            <a:pPr eaLnBrk="1" hangingPunct="1">
              <a:spcBef>
                <a:spcPct val="0"/>
              </a:spcBef>
            </a:pPr>
            <a:r>
              <a:rPr lang="en-US" dirty="0" smtClean="0"/>
              <a:t>You can print this report to printer or just print to your screen if the paper copy is not necessary … </a:t>
            </a:r>
          </a:p>
          <a:p>
            <a:pPr eaLnBrk="1" hangingPunct="1">
              <a:spcBef>
                <a:spcPct val="0"/>
              </a:spcBef>
            </a:pPr>
            <a:endParaRPr lang="en-US" dirty="0" smtClean="0"/>
          </a:p>
          <a:p>
            <a:pPr eaLnBrk="1" hangingPunct="1">
              <a:spcBef>
                <a:spcPct val="0"/>
              </a:spcBef>
            </a:pPr>
            <a:r>
              <a:rPr lang="en-US" dirty="0" smtClean="0"/>
              <a:t>Now let’s move onto the next menu option within Dispensing -&gt;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77</a:t>
            </a:fld>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next option being – </a:t>
            </a:r>
            <a:r>
              <a:rPr lang="en-US" b="1" dirty="0" smtClean="0"/>
              <a:t>Fill/Dispense CS Order from Worksheet</a:t>
            </a:r>
            <a:r>
              <a:rPr lang="en-US" dirty="0" smtClean="0"/>
              <a:t>.  </a:t>
            </a:r>
          </a:p>
          <a:p>
            <a:pPr eaLnBrk="1" hangingPunct="1">
              <a:spcBef>
                <a:spcPct val="0"/>
              </a:spcBef>
            </a:pPr>
            <a:endParaRPr lang="en-US" dirty="0" smtClean="0"/>
          </a:p>
          <a:p>
            <a:pPr eaLnBrk="1" hangingPunct="1">
              <a:spcBef>
                <a:spcPct val="0"/>
              </a:spcBef>
            </a:pPr>
            <a:r>
              <a:rPr lang="en-US" dirty="0" smtClean="0"/>
              <a:t>This step is the</a:t>
            </a:r>
            <a:r>
              <a:rPr lang="en-US" b="1" u="sng" dirty="0" smtClean="0"/>
              <a:t> actual </a:t>
            </a:r>
            <a:r>
              <a:rPr lang="en-US" dirty="0" smtClean="0"/>
              <a:t>dispensing process … and you will notice that the option states “</a:t>
            </a:r>
            <a:r>
              <a:rPr lang="en-US" b="1" dirty="0" smtClean="0"/>
              <a:t>from worksheet</a:t>
            </a:r>
            <a:r>
              <a:rPr lang="en-US" dirty="0" smtClean="0"/>
              <a:t>” which is a reminder that the worksheet needs to be printed before we can start this step …</a:t>
            </a:r>
            <a:br>
              <a:rPr lang="en-US" dirty="0" smtClean="0"/>
            </a:br>
            <a:endParaRPr lang="en-US" b="1" dirty="0" smtClean="0"/>
          </a:p>
          <a:p>
            <a:pPr eaLnBrk="1" hangingPunct="1">
              <a:spcBef>
                <a:spcPct val="0"/>
              </a:spcBef>
            </a:pPr>
            <a:r>
              <a:rPr lang="en-US" dirty="0" smtClean="0"/>
              <a:t>So let’s select the Fill/Dispense option to proceed … </a:t>
            </a:r>
            <a:r>
              <a:rPr lang="en-US" dirty="0" smtClean="0">
                <a:sym typeface="Wingdings" pitchFamily="2" charset="2"/>
              </a:rPr>
              <a:t></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78</a:t>
            </a:fld>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In this step, you will FIRST be asked to select your dispensing site, in this example we are using </a:t>
            </a:r>
            <a:r>
              <a:rPr lang="en-US" b="1" dirty="0" smtClean="0"/>
              <a:t>MASTER VAULT.  </a:t>
            </a:r>
            <a:r>
              <a:rPr lang="en-US" dirty="0" smtClean="0"/>
              <a:t>-&gt;</a:t>
            </a:r>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79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As you can see – there are a wide array</a:t>
            </a:r>
            <a:r>
              <a:rPr lang="en-US" baseline="0" dirty="0" smtClean="0"/>
              <a:t> of options within this menu </a:t>
            </a:r>
            <a:endParaRPr lang="en-US" dirty="0" smtClean="0"/>
          </a:p>
          <a:p>
            <a:pPr eaLnBrk="1" hangingPunct="1">
              <a:spcBef>
                <a:spcPct val="0"/>
              </a:spcBef>
            </a:pPr>
            <a:endParaRPr lang="en-US" dirty="0" smtClean="0"/>
          </a:p>
          <a:p>
            <a:pPr eaLnBrk="1" hangingPunct="1">
              <a:spcBef>
                <a:spcPct val="0"/>
              </a:spcBef>
            </a:pPr>
            <a:r>
              <a:rPr lang="en-US" dirty="0" smtClean="0"/>
              <a:t>This menu covers everything from -&gt;</a:t>
            </a: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next thing we need to do is select a </a:t>
            </a:r>
            <a:r>
              <a:rPr lang="en-US" b="1" dirty="0" smtClean="0"/>
              <a:t>DISPENSING METHOD </a:t>
            </a:r>
          </a:p>
          <a:p>
            <a:pPr eaLnBrk="1" hangingPunct="1"/>
            <a:endParaRPr lang="en-US" b="1" dirty="0" smtClean="0"/>
          </a:p>
          <a:p>
            <a:pPr eaLnBrk="1" hangingPunct="1"/>
            <a:r>
              <a:rPr lang="en-US" b="1" dirty="0" smtClean="0"/>
              <a:t>The dispensing method is another way of asking</a:t>
            </a:r>
            <a:r>
              <a:rPr lang="en-US" b="1" baseline="0" dirty="0" smtClean="0"/>
              <a:t> if you want to process all pending orders or an individual order … </a:t>
            </a:r>
            <a:endParaRPr lang="en-US" b="1" dirty="0" smtClean="0"/>
          </a:p>
          <a:p>
            <a:pPr eaLnBrk="1" hangingPunct="1"/>
            <a:endParaRPr lang="en-US" b="1" dirty="0" smtClean="0"/>
          </a:p>
          <a:p>
            <a:pPr eaLnBrk="1" hangingPunct="1"/>
            <a:r>
              <a:rPr lang="en-US" b="1" dirty="0" smtClean="0"/>
              <a:t>Those 2 options ARE</a:t>
            </a:r>
            <a:r>
              <a:rPr lang="en-US" b="1" baseline="0" dirty="0" smtClean="0"/>
              <a:t> </a:t>
            </a:r>
            <a:endParaRPr lang="en-US" b="1" dirty="0" smtClean="0"/>
          </a:p>
          <a:p>
            <a:pPr eaLnBrk="1" hangingPunct="1"/>
            <a:endParaRPr lang="en-US" b="1" dirty="0" smtClean="0">
              <a:solidFill>
                <a:srgbClr val="000000"/>
              </a:solidFill>
              <a:latin typeface="Arial" pitchFamily="34" charset="0"/>
              <a:sym typeface="Wingdings" pitchFamily="2" charset="2"/>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Worksheet and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Individual Request </a:t>
            </a:r>
            <a:r>
              <a:rPr lang="en-US" dirty="0" smtClean="0">
                <a:sym typeface="Wingdings" pitchFamily="2" charset="2"/>
              </a:rPr>
              <a:t> </a:t>
            </a:r>
            <a:endParaRPr lang="en-US" b="1"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80</a:t>
            </a:fld>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a:t>
            </a:r>
            <a:r>
              <a:rPr lang="en-US" b="1" dirty="0" smtClean="0"/>
              <a:t>WORKSHEET </a:t>
            </a:r>
            <a:r>
              <a:rPr lang="en-US" dirty="0" smtClean="0"/>
              <a:t>option will fill </a:t>
            </a:r>
            <a:r>
              <a:rPr lang="en-US" b="1" dirty="0" smtClean="0"/>
              <a:t>ALL</a:t>
            </a:r>
            <a:r>
              <a:rPr lang="en-US" dirty="0" smtClean="0"/>
              <a:t> of the PENDING orders on the worksheet you just printed</a:t>
            </a:r>
          </a:p>
          <a:p>
            <a:pPr eaLnBrk="1" hangingPunct="1"/>
            <a:endParaRPr lang="en-US" dirty="0" smtClean="0"/>
          </a:p>
          <a:p>
            <a:pPr eaLnBrk="1" hangingPunct="1"/>
            <a:r>
              <a:rPr lang="en-US" dirty="0" smtClean="0"/>
              <a:t>So, if it printed</a:t>
            </a:r>
            <a:r>
              <a:rPr lang="en-US" baseline="0" dirty="0" smtClean="0"/>
              <a:t> on the worksheet … this option will pull process all of those orders … </a:t>
            </a:r>
            <a:r>
              <a:rPr lang="en-US" dirty="0" smtClean="0"/>
              <a:t>-&gt;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81</a:t>
            </a:fld>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a:t>
            </a:r>
            <a:r>
              <a:rPr lang="en-US" b="1" dirty="0" smtClean="0"/>
              <a:t>INDIVIDUAL REQUEST </a:t>
            </a:r>
            <a:r>
              <a:rPr lang="en-US" dirty="0" smtClean="0"/>
              <a:t>will allow you to pick individual order to dispense from the last worksheet. This could be useful</a:t>
            </a:r>
            <a:r>
              <a:rPr lang="en-US" baseline="0" dirty="0" smtClean="0"/>
              <a:t> for an order that you need to fill urgently by selecting the Worksheet #.  </a:t>
            </a:r>
          </a:p>
          <a:p>
            <a:pPr eaLnBrk="1" hangingPunct="1"/>
            <a:endParaRPr lang="en-US" dirty="0" smtClean="0"/>
          </a:p>
          <a:p>
            <a:pPr eaLnBrk="1" hangingPunct="1"/>
            <a:r>
              <a:rPr lang="en-US" dirty="0" smtClean="0"/>
              <a:t>For this presentation – we will be using the </a:t>
            </a:r>
            <a:r>
              <a:rPr lang="en-US" b="1" dirty="0" smtClean="0"/>
              <a:t>Worksheet</a:t>
            </a:r>
            <a:r>
              <a:rPr lang="en-US" dirty="0" smtClean="0"/>
              <a:t> option which will process ALL</a:t>
            </a:r>
            <a:r>
              <a:rPr lang="en-US" baseline="0" dirty="0" smtClean="0"/>
              <a:t> pending orders in the queue </a:t>
            </a:r>
            <a:r>
              <a:rPr lang="en-US" dirty="0" smtClean="0"/>
              <a:t> -&gt;</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p>
          <a:p>
            <a:pPr eaLnBrk="1" hangingPunct="1">
              <a:spcBef>
                <a:spcPct val="0"/>
              </a:spcBef>
            </a:pPr>
            <a:endParaRPr lang="en-US" dirty="0" smtClean="0"/>
          </a:p>
        </p:txBody>
      </p:sp>
      <p:sp>
        <p:nvSpPr>
          <p:cNvPr id="215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F0EC95-6BDC-4526-BEF2-C45FAAD85784}" type="slidenum">
              <a:rPr lang="en-US" smtClean="0"/>
              <a:pPr eaLnBrk="1" hangingPunct="1"/>
              <a:t>82</a:t>
            </a:fld>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To choose the Worksheet option - we will enter a capitalized </a:t>
            </a:r>
            <a:r>
              <a:rPr lang="en-US" b="1" smtClean="0"/>
              <a:t>W</a:t>
            </a:r>
            <a:r>
              <a:rPr lang="en-US" smtClean="0"/>
              <a:t> in the </a:t>
            </a:r>
            <a:r>
              <a:rPr lang="en-US" b="1" smtClean="0"/>
              <a:t>Dispensing Method Field </a:t>
            </a:r>
            <a:r>
              <a:rPr lang="en-US" smtClean="0"/>
              <a:t>-&gt;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p>
          <a:p>
            <a:pPr eaLnBrk="1" hangingPunct="1"/>
            <a:endParaRPr lang="en-US" b="1" dirty="0" smtClean="0">
              <a:solidFill>
                <a:srgbClr val="000000"/>
              </a:solidFill>
              <a:latin typeface="Arial" pitchFamily="34" charset="0"/>
              <a:sym typeface="Wingdings" pitchFamily="2" charset="2"/>
            </a:endParaRP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187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28EB7E-2D48-4BC9-BC47-875C026DA98E}" type="slidenum">
              <a:rPr lang="en-US" smtClean="0"/>
              <a:pPr eaLnBrk="1" hangingPunct="1"/>
              <a:t>83</a:t>
            </a:fld>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Here is an example of the first order in</a:t>
            </a:r>
            <a:r>
              <a:rPr lang="en-US" baseline="0" dirty="0" smtClean="0"/>
              <a:t> the queue and </a:t>
            </a:r>
            <a:r>
              <a:rPr lang="en-US" dirty="0" smtClean="0"/>
              <a:t>what you would see when processing the order </a:t>
            </a:r>
            <a:r>
              <a:rPr lang="en-US" baseline="0" dirty="0" smtClean="0">
                <a:sym typeface="Wingdings" pitchFamily="2" charset="2"/>
              </a:rPr>
              <a:t> </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343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B965FE4-35C8-4219-A769-F111DD960231}" type="slidenum">
              <a:rPr lang="en-US" smtClean="0"/>
              <a:pPr eaLnBrk="1" hangingPunct="1"/>
              <a:t>84</a:t>
            </a:fld>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The last line of the order provides several actions we can take. -&gt;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346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9C30A72-A0E8-40D3-ACC7-E5593796C59C}" type="slidenum">
              <a:rPr lang="en-US" smtClean="0"/>
              <a:pPr eaLnBrk="1" hangingPunct="1"/>
              <a:t>85</a:t>
            </a:fld>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first option  V   is the verify option.  </a:t>
            </a:r>
          </a:p>
          <a:p>
            <a:pPr eaLnBrk="1" hangingPunct="1"/>
            <a:endParaRPr lang="en-US" dirty="0" smtClean="0"/>
          </a:p>
          <a:p>
            <a:pPr eaLnBrk="1" hangingPunct="1"/>
            <a:r>
              <a:rPr lang="en-US" dirty="0" smtClean="0"/>
              <a:t>Assuming all of the fields are correct – we can choose this option to verify and complete the order.  -&gt;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347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426F28-2000-4145-AA43-95CD0D965639}" type="slidenum">
              <a:rPr lang="en-US" smtClean="0"/>
              <a:pPr eaLnBrk="1" hangingPunct="1"/>
              <a:t>86</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a:p>
            <a:pPr eaLnBrk="1" hangingPunct="1"/>
            <a:r>
              <a:rPr lang="en-US" dirty="0" smtClean="0"/>
              <a:t>The DC option allows us to Discontinue or Cancel the order from the queue permanently</a:t>
            </a:r>
            <a:r>
              <a:rPr lang="en-US" baseline="0" dirty="0" smtClean="0"/>
              <a:t> </a:t>
            </a:r>
            <a:r>
              <a:rPr lang="en-US" dirty="0" smtClean="0"/>
              <a:t>-&gt;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348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6EF3CC-1952-43AB-B29A-CAABCD20A74C}" type="slidenum">
              <a:rPr lang="en-US" smtClean="0"/>
              <a:pPr eaLnBrk="1" hangingPunct="1"/>
              <a:t>87</a:t>
            </a:fld>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E option is to </a:t>
            </a:r>
            <a:r>
              <a:rPr lang="en-US" b="1" dirty="0" smtClean="0"/>
              <a:t>EDIT</a:t>
            </a:r>
            <a:r>
              <a:rPr lang="en-US" dirty="0" smtClean="0"/>
              <a:t> the order</a:t>
            </a:r>
            <a:r>
              <a:rPr lang="en-US" baseline="0" dirty="0" smtClean="0"/>
              <a:t> AND this is what we will use to edit the Manufacturer and Lot information in a few moments … -&gt; </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349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FB96F7-62DF-4E06-B3CB-22E753BF89E4}" type="slidenum">
              <a:rPr lang="en-US" smtClean="0"/>
              <a:pPr eaLnBrk="1" hangingPunct="1"/>
              <a:t>88</a:t>
            </a:fld>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The B option – is used to </a:t>
            </a:r>
            <a:r>
              <a:rPr lang="en-US" b="1" dirty="0" smtClean="0"/>
              <a:t>BYPASS</a:t>
            </a:r>
            <a:r>
              <a:rPr lang="en-US" dirty="0" smtClean="0"/>
              <a:t> an order.  </a:t>
            </a:r>
          </a:p>
          <a:p>
            <a:pPr eaLnBrk="1" hangingPunct="1"/>
            <a:endParaRPr lang="en-US" dirty="0" smtClean="0"/>
          </a:p>
          <a:p>
            <a:pPr eaLnBrk="1" hangingPunct="1"/>
            <a:r>
              <a:rPr lang="en-US" dirty="0" smtClean="0"/>
              <a:t>This is useful if you are working on a large volume of orders and you need to jump</a:t>
            </a:r>
            <a:r>
              <a:rPr lang="en-US" baseline="0" dirty="0" smtClean="0"/>
              <a:t> to an </a:t>
            </a:r>
            <a:r>
              <a:rPr lang="en-US" dirty="0" smtClean="0"/>
              <a:t>urgent order. The bypassed order will remain in the queue so you can</a:t>
            </a:r>
            <a:r>
              <a:rPr lang="en-US" baseline="0" dirty="0" smtClean="0"/>
              <a:t> return to it later </a:t>
            </a:r>
            <a:r>
              <a:rPr lang="en-US" dirty="0" smtClean="0"/>
              <a:t> </a:t>
            </a:r>
            <a:r>
              <a:rPr lang="en-US" baseline="0" dirty="0" smtClean="0"/>
              <a:t>-&gt; </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350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80C39C-2FDB-494D-9173-6E0C8CD2FD78}" type="slidenum">
              <a:rPr lang="en-US" smtClean="0"/>
              <a:pPr eaLnBrk="1" hangingPunct="1"/>
              <a:t>89</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dirty="0" smtClean="0"/>
              <a:t>Receipts</a:t>
            </a:r>
            <a:r>
              <a:rPr lang="en-US" b="1" baseline="0" dirty="0" smtClean="0"/>
              <a:t> Into Pharmacy  </a:t>
            </a:r>
            <a:r>
              <a:rPr lang="en-US" b="0" baseline="0" dirty="0" smtClean="0"/>
              <a:t>all the way to  </a:t>
            </a:r>
            <a:r>
              <a:rPr lang="en-US" dirty="0" smtClean="0"/>
              <a:t>-&gt;</a:t>
            </a:r>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669FDC-0FC4-4493-B618-749A5FBA4854}" type="slidenum">
              <a:rPr lang="en-US" smtClean="0"/>
              <a:pPr eaLnBrk="1" hangingPunct="1"/>
              <a:t>9</a:t>
            </a:fld>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a:p>
            <a:pPr eaLnBrk="1" hangingPunct="1"/>
            <a:r>
              <a:rPr lang="en-US" dirty="0" smtClean="0"/>
              <a:t>The last option  </a:t>
            </a:r>
            <a:r>
              <a:rPr lang="en-US" b="1" dirty="0" smtClean="0"/>
              <a:t>S</a:t>
            </a:r>
            <a:r>
              <a:rPr lang="en-US" dirty="0" smtClean="0"/>
              <a:t>     -- is to SHOW the details of the order again.  -&gt;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351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2C9F1D-9013-4EBE-A545-846AA125BB28}" type="slidenum">
              <a:rPr lang="en-US" smtClean="0"/>
              <a:pPr eaLnBrk="1" hangingPunct="1"/>
              <a:t>90</a:t>
            </a:fld>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So coming back to the original order … </a:t>
            </a:r>
          </a:p>
          <a:p>
            <a:pPr eaLnBrk="1" hangingPunct="1"/>
            <a:endParaRPr lang="en-US" dirty="0" smtClean="0"/>
          </a:p>
          <a:p>
            <a:pPr eaLnBrk="1" hangingPunct="1"/>
            <a:r>
              <a:rPr lang="en-US" dirty="0" smtClean="0"/>
              <a:t>Let’s assume that the manufacturer information needs to be updated …</a:t>
            </a:r>
            <a:r>
              <a:rPr lang="en-US" baseline="0" dirty="0" smtClean="0"/>
              <a:t> </a:t>
            </a:r>
            <a:r>
              <a:rPr lang="en-US" baseline="0" dirty="0" smtClean="0">
                <a:sym typeface="Wingdings" pitchFamily="2" charset="2"/>
              </a:rPr>
              <a:t> </a:t>
            </a:r>
            <a:endParaRPr lang="en-US" baseline="0" dirty="0" smtClean="0"/>
          </a:p>
          <a:p>
            <a:pPr eaLnBrk="1" hangingPunct="1"/>
            <a:endParaRPr lang="en-US" dirty="0" smtClean="0"/>
          </a:p>
          <a:p>
            <a:pPr eaLnBrk="1" hangingPunct="1"/>
            <a:endParaRPr lang="en-US" dirty="0" smtClean="0"/>
          </a:p>
          <a:p>
            <a:pPr eaLnBrk="1" hangingPunct="1"/>
            <a:endParaRPr lang="en-US" b="1"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352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DD3EFDC-247B-45EB-9883-D1605B369DA9}" type="slidenum">
              <a:rPr lang="en-US" smtClean="0"/>
              <a:pPr eaLnBrk="1" hangingPunct="1"/>
              <a:t>91</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aseline="0" dirty="0" smtClean="0"/>
              <a:t>and we noticed that the ordering team noted that they wanted to dispense 15 vials  NOT  versus the default quantity of 10 … </a:t>
            </a:r>
            <a:r>
              <a:rPr lang="en-US" baseline="0" dirty="0" smtClean="0">
                <a:sym typeface="Wingdings" pitchFamily="2" charset="2"/>
              </a:rPr>
              <a:t> </a:t>
            </a:r>
            <a:endParaRPr lang="en-US" baseline="0"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b="1"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352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DD3EFDC-247B-45EB-9883-D1605B369DA9}" type="slidenum">
              <a:rPr lang="en-US" smtClean="0"/>
              <a:pPr eaLnBrk="1" hangingPunct="1"/>
              <a:t>92</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To do this … we will need to select  </a:t>
            </a:r>
            <a:r>
              <a:rPr lang="en-US" b="1" dirty="0" smtClean="0"/>
              <a:t>E</a:t>
            </a:r>
            <a:r>
              <a:rPr lang="en-US" dirty="0" smtClean="0"/>
              <a:t>  for  </a:t>
            </a:r>
            <a:r>
              <a:rPr lang="en-US" b="1" dirty="0" smtClean="0"/>
              <a:t>EDIT </a:t>
            </a:r>
            <a:r>
              <a:rPr lang="en-US" dirty="0" smtClean="0"/>
              <a:t>at the </a:t>
            </a:r>
            <a:r>
              <a:rPr lang="en-US" b="1" dirty="0" smtClean="0"/>
              <a:t>ACTION </a:t>
            </a:r>
            <a:r>
              <a:rPr lang="en-US" dirty="0" smtClean="0"/>
              <a:t>prompt</a:t>
            </a:r>
            <a:r>
              <a:rPr lang="en-US" b="1" dirty="0" smtClean="0"/>
              <a:t>  -&gt; </a:t>
            </a:r>
          </a:p>
          <a:p>
            <a:pPr eaLnBrk="1" hangingPunct="1"/>
            <a:endParaRPr lang="en-US" b="1"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353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BB76EB-8974-4ADA-9C1A-D30652CC4F77}" type="slidenum">
              <a:rPr lang="en-US" smtClean="0"/>
              <a:pPr eaLnBrk="1" hangingPunct="1"/>
              <a:t>93</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Within the EDIT screen … we can edit the -&gt; </a:t>
            </a:r>
          </a:p>
        </p:txBody>
      </p:sp>
      <p:sp>
        <p:nvSpPr>
          <p:cNvPr id="354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66EF32D-EE77-49D5-B16A-595C23393C80}" type="slidenum">
              <a:rPr lang="en-US" smtClean="0"/>
              <a:pPr eaLnBrk="1" hangingPunct="1"/>
              <a:t>94</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Dispensing Pharmacist   -&gt; </a:t>
            </a:r>
          </a:p>
        </p:txBody>
      </p:sp>
      <p:sp>
        <p:nvSpPr>
          <p:cNvPr id="355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6CC5A37-54B4-45E1-89BC-A8AFECFCC82F}" type="slidenum">
              <a:rPr lang="en-US" smtClean="0"/>
              <a:pPr eaLnBrk="1" hangingPunct="1"/>
              <a:t>95</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Dispensing Site   -&gt; </a:t>
            </a:r>
          </a:p>
        </p:txBody>
      </p:sp>
      <p:sp>
        <p:nvSpPr>
          <p:cNvPr id="356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FDDAA5-B09F-4977-A59F-26F694B92648}" type="slidenum">
              <a:rPr lang="en-US" smtClean="0"/>
              <a:pPr eaLnBrk="1" hangingPunct="1"/>
              <a:t>96</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dirty="0" smtClean="0"/>
              <a:t>Quantity To Be Dispensed  </a:t>
            </a:r>
            <a:r>
              <a:rPr lang="en-US" dirty="0" smtClean="0"/>
              <a:t>… </a:t>
            </a:r>
          </a:p>
          <a:p>
            <a:pPr eaLnBrk="1" hangingPunct="1"/>
            <a:endParaRPr lang="en-US" dirty="0" smtClean="0"/>
          </a:p>
          <a:p>
            <a:pPr eaLnBrk="1" hangingPunct="1"/>
            <a:r>
              <a:rPr lang="en-US" dirty="0" smtClean="0"/>
              <a:t>Going</a:t>
            </a:r>
            <a:r>
              <a:rPr lang="en-US" baseline="0" dirty="0" smtClean="0"/>
              <a:t> back to our example earlier – this is where we can edit the default quantity and save time … in this example we will change it to 15 vials </a:t>
            </a:r>
            <a:r>
              <a:rPr lang="en-US" baseline="0" dirty="0" smtClean="0">
                <a:sym typeface="Wingdings" pitchFamily="2" charset="2"/>
              </a:rPr>
              <a:t> </a:t>
            </a:r>
            <a:endParaRPr lang="en-US" dirty="0" smtClean="0"/>
          </a:p>
        </p:txBody>
      </p:sp>
      <p:sp>
        <p:nvSpPr>
          <p:cNvPr id="357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C992E0-31C5-4E1F-8FD0-C682372780F3}" type="slidenum">
              <a:rPr lang="en-US" smtClean="0"/>
              <a:pPr eaLnBrk="1" hangingPunct="1"/>
              <a:t>97</a:t>
            </a:fld>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dirty="0" smtClean="0"/>
              <a:t>The next 3 fields are the Manufacturer,</a:t>
            </a:r>
            <a:r>
              <a:rPr lang="en-US" b="0" baseline="0" dirty="0" smtClean="0"/>
              <a:t> Lot and Expiration Date</a:t>
            </a:r>
          </a:p>
          <a:p>
            <a:pPr eaLnBrk="1" hangingPunct="1"/>
            <a:endParaRPr lang="en-US" b="0" baseline="0" dirty="0" smtClean="0"/>
          </a:p>
          <a:p>
            <a:pPr eaLnBrk="1" hangingPunct="1"/>
            <a:r>
              <a:rPr lang="en-US" b="0" baseline="0" dirty="0" smtClean="0"/>
              <a:t>These fields usually need to be updated …  </a:t>
            </a:r>
          </a:p>
          <a:p>
            <a:pPr eaLnBrk="1" hangingPunct="1"/>
            <a:endParaRPr lang="en-US" b="0" baseline="0" dirty="0" smtClean="0"/>
          </a:p>
          <a:p>
            <a:pPr eaLnBrk="1" hangingPunct="1"/>
            <a:r>
              <a:rPr lang="en-US" b="0" baseline="0" dirty="0" smtClean="0"/>
              <a:t>There is another way to update the lot and expiration date information that we will review at the end of the presentation, but this is the most efficient method during the dispensing process  </a:t>
            </a:r>
            <a:r>
              <a:rPr lang="en-US" b="0" baseline="0" dirty="0" smtClean="0">
                <a:sym typeface="Wingdings" pitchFamily="2" charset="2"/>
              </a:rPr>
              <a:t></a:t>
            </a:r>
            <a:endParaRPr lang="en-US" b="0" dirty="0" smtClean="0"/>
          </a:p>
        </p:txBody>
      </p:sp>
      <p:sp>
        <p:nvSpPr>
          <p:cNvPr id="358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509D3B-616F-4347-8629-2249B0DD0B18}" type="slidenum">
              <a:rPr lang="en-US" smtClean="0"/>
              <a:pPr eaLnBrk="1" hangingPunct="1"/>
              <a:t>98</a:t>
            </a:fld>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Now that all of the editing is</a:t>
            </a:r>
            <a:r>
              <a:rPr lang="en-US" baseline="0" dirty="0" smtClean="0"/>
              <a:t> done … l</a:t>
            </a:r>
            <a:r>
              <a:rPr lang="en-US" dirty="0" smtClean="0"/>
              <a:t>et’s return back to the order … </a:t>
            </a:r>
            <a:r>
              <a:rPr lang="en-US" dirty="0" smtClean="0">
                <a:sym typeface="Wingdings" pitchFamily="2" charset="2"/>
              </a:rPr>
              <a:t></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361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826400-CE34-4DD6-80CB-D2586E493B57}" type="slidenum">
              <a:rPr lang="en-US" smtClean="0"/>
              <a:pPr eaLnBrk="1" hangingPunct="1"/>
              <a:t>99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txBox="1">
            <a:spLocks/>
          </p:cNvSpPr>
          <p:nvPr userDrawn="1"/>
        </p:nvSpPr>
        <p:spPr bwMode="auto">
          <a:xfrm>
            <a:off x="762000" y="2895600"/>
            <a:ext cx="7620000" cy="13716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600" dirty="0" smtClean="0">
                <a:solidFill>
                  <a:srgbClr val="10253F"/>
                </a:solidFill>
                <a:latin typeface="Calibri" pitchFamily="34" charset="0"/>
              </a:rPr>
              <a:t>Click to edit Master title style</a:t>
            </a:r>
          </a:p>
        </p:txBody>
      </p:sp>
      <p:sp>
        <p:nvSpPr>
          <p:cNvPr id="2" name="Title 1"/>
          <p:cNvSpPr>
            <a:spLocks noGrp="1"/>
          </p:cNvSpPr>
          <p:nvPr>
            <p:ph type="title"/>
          </p:nvPr>
        </p:nvSpPr>
        <p:spPr>
          <a:xfrm>
            <a:off x="381000" y="1600200"/>
            <a:ext cx="8229600" cy="1143000"/>
          </a:xfrm>
        </p:spPr>
        <p:txBody>
          <a:bodyPr/>
          <a:lstStyle>
            <a:lvl1pPr>
              <a:defRPr baseline="0">
                <a:solidFill>
                  <a:schemeClr val="tx2">
                    <a:lumMod val="50000"/>
                  </a:schemeClr>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954C7ADD-4657-4682-AC7E-028F34C9D219}" type="datetimeFigureOut">
              <a:rPr lang="en-US"/>
              <a:pPr>
                <a:defRPr/>
              </a:pPr>
              <a:t>9/13/2013</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4244F4C-B6F8-4183-ABEC-5D359FB0AA08}" type="slidenum">
              <a:rPr lang="en-US"/>
              <a:pPr>
                <a:defRPr/>
              </a:pPr>
              <a:t>‹#›</a:t>
            </a:fld>
            <a:endParaRPr lang="en-US" dirty="0"/>
          </a:p>
        </p:txBody>
      </p:sp>
    </p:spTree>
    <p:extLst>
      <p:ext uri="{BB962C8B-B14F-4D97-AF65-F5344CB8AC3E}">
        <p14:creationId xmlns:p14="http://schemas.microsoft.com/office/powerpoint/2010/main" val="156830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172F43-1509-4A8D-9163-2530B1326BC6}"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FB69E1-42D7-4DE1-A623-93F87992AD58}" type="slidenum">
              <a:rPr lang="en-US"/>
              <a:pPr>
                <a:defRPr/>
              </a:pPr>
              <a:t>‹#›</a:t>
            </a:fld>
            <a:endParaRPr lang="en-US" dirty="0"/>
          </a:p>
        </p:txBody>
      </p:sp>
    </p:spTree>
    <p:extLst>
      <p:ext uri="{BB962C8B-B14F-4D97-AF65-F5344CB8AC3E}">
        <p14:creationId xmlns:p14="http://schemas.microsoft.com/office/powerpoint/2010/main" val="2632239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8F2AB8-88D5-408B-8724-4BE2B9F0E633}"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779CD2-5557-4EE3-8949-7217098141B7}" type="slidenum">
              <a:rPr lang="en-US"/>
              <a:pPr>
                <a:defRPr/>
              </a:pPr>
              <a:t>‹#›</a:t>
            </a:fld>
            <a:endParaRPr lang="en-US" dirty="0"/>
          </a:p>
        </p:txBody>
      </p:sp>
    </p:spTree>
    <p:extLst>
      <p:ext uri="{BB962C8B-B14F-4D97-AF65-F5344CB8AC3E}">
        <p14:creationId xmlns:p14="http://schemas.microsoft.com/office/powerpoint/2010/main" val="401845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lvl1pPr>
              <a:defRPr baseline="0">
                <a:solidFill>
                  <a:schemeClr val="tx2">
                    <a:lumMod val="50000"/>
                  </a:schemeClr>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54A8D0F-F64E-4AA9-8B96-9FE30E0AE807}" type="datetimeFigureOut">
              <a:rPr lang="en-US"/>
              <a:pPr>
                <a:defRPr/>
              </a:pPr>
              <a:t>9/13/2013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17F3C9C-4611-4B8D-BE0D-B478E825B654}" type="slidenum">
              <a:rPr lang="en-US"/>
              <a:pPr>
                <a:defRPr/>
              </a:pPr>
              <a:t>‹#›</a:t>
            </a:fld>
            <a:endParaRPr lang="en-US" dirty="0"/>
          </a:p>
        </p:txBody>
      </p:sp>
    </p:spTree>
    <p:extLst>
      <p:ext uri="{BB962C8B-B14F-4D97-AF65-F5344CB8AC3E}">
        <p14:creationId xmlns:p14="http://schemas.microsoft.com/office/powerpoint/2010/main" val="1178102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508D81-0207-45CA-BD7D-B57D7C2D9BF0}"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2C1B46-1D67-4317-8605-6E139383C213}" type="slidenum">
              <a:rPr lang="en-US"/>
              <a:pPr>
                <a:defRPr/>
              </a:pPr>
              <a:t>‹#›</a:t>
            </a:fld>
            <a:endParaRPr lang="en-US" dirty="0"/>
          </a:p>
        </p:txBody>
      </p:sp>
    </p:spTree>
    <p:extLst>
      <p:ext uri="{BB962C8B-B14F-4D97-AF65-F5344CB8AC3E}">
        <p14:creationId xmlns:p14="http://schemas.microsoft.com/office/powerpoint/2010/main" val="286943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44D9443-AD81-45FC-B315-75850CD4452F}"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B33D40-A995-473E-8286-936500972EAE}" type="slidenum">
              <a:rPr lang="en-US"/>
              <a:pPr>
                <a:defRPr/>
              </a:pPr>
              <a:t>‹#›</a:t>
            </a:fld>
            <a:endParaRPr lang="en-US" dirty="0"/>
          </a:p>
        </p:txBody>
      </p:sp>
    </p:spTree>
    <p:extLst>
      <p:ext uri="{BB962C8B-B14F-4D97-AF65-F5344CB8AC3E}">
        <p14:creationId xmlns:p14="http://schemas.microsoft.com/office/powerpoint/2010/main" val="174792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1C8EC2-A792-4280-8358-44CD2B006AEE}"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78E9A5-B39F-4014-9CC2-26E8957C8091}" type="slidenum">
              <a:rPr lang="en-US"/>
              <a:pPr>
                <a:defRPr/>
              </a:pPr>
              <a:t>‹#›</a:t>
            </a:fld>
            <a:endParaRPr lang="en-US" dirty="0"/>
          </a:p>
        </p:txBody>
      </p:sp>
    </p:spTree>
    <p:extLst>
      <p:ext uri="{BB962C8B-B14F-4D97-AF65-F5344CB8AC3E}">
        <p14:creationId xmlns:p14="http://schemas.microsoft.com/office/powerpoint/2010/main" val="850115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26B6EC-A7FF-47C3-A820-1469C0D5B68B}"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E22659-7F74-4D0E-BD7B-74947CE92DE7}" type="slidenum">
              <a:rPr lang="en-US"/>
              <a:pPr>
                <a:defRPr/>
              </a:pPr>
              <a:t>‹#›</a:t>
            </a:fld>
            <a:endParaRPr lang="en-US" dirty="0"/>
          </a:p>
        </p:txBody>
      </p:sp>
    </p:spTree>
    <p:extLst>
      <p:ext uri="{BB962C8B-B14F-4D97-AF65-F5344CB8AC3E}">
        <p14:creationId xmlns:p14="http://schemas.microsoft.com/office/powerpoint/2010/main" val="8112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C2DCEA-BCF8-4DD1-81A6-7EF4D2E08B42}"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28D59D-C9EE-4AF9-A3B4-4FE5AF56FCF8}" type="slidenum">
              <a:rPr lang="en-US"/>
              <a:pPr>
                <a:defRPr/>
              </a:pPr>
              <a:t>‹#›</a:t>
            </a:fld>
            <a:endParaRPr lang="en-US" dirty="0"/>
          </a:p>
        </p:txBody>
      </p:sp>
    </p:spTree>
    <p:extLst>
      <p:ext uri="{BB962C8B-B14F-4D97-AF65-F5344CB8AC3E}">
        <p14:creationId xmlns:p14="http://schemas.microsoft.com/office/powerpoint/2010/main" val="2147008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F350C8-B3D1-4847-93A2-C25639126378}" type="datetimeFigureOut">
              <a:rPr lang="en-US"/>
              <a:pPr>
                <a:defRPr/>
              </a:pPr>
              <a:t>9/13/2013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160DF4-3FA1-4B4B-BB17-10C16EC980BB}" type="slidenum">
              <a:rPr lang="en-US"/>
              <a:pPr>
                <a:defRPr/>
              </a:pPr>
              <a:t>‹#›</a:t>
            </a:fld>
            <a:endParaRPr lang="en-US" dirty="0"/>
          </a:p>
        </p:txBody>
      </p:sp>
    </p:spTree>
    <p:extLst>
      <p:ext uri="{BB962C8B-B14F-4D97-AF65-F5344CB8AC3E}">
        <p14:creationId xmlns:p14="http://schemas.microsoft.com/office/powerpoint/2010/main" val="810408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1B4CF0-7827-4CC3-ADA9-5E5AD0616B8F}" type="datetimeFigureOut">
              <a:rPr lang="en-US"/>
              <a:pPr>
                <a:defRPr/>
              </a:pPr>
              <a:t>9/13/2013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9A09048-39E7-4633-9451-6528484E593F}" type="slidenum">
              <a:rPr lang="en-US"/>
              <a:pPr>
                <a:defRPr/>
              </a:pPr>
              <a:t>‹#›</a:t>
            </a:fld>
            <a:endParaRPr lang="en-US" dirty="0"/>
          </a:p>
        </p:txBody>
      </p:sp>
    </p:spTree>
    <p:extLst>
      <p:ext uri="{BB962C8B-B14F-4D97-AF65-F5344CB8AC3E}">
        <p14:creationId xmlns:p14="http://schemas.microsoft.com/office/powerpoint/2010/main" val="412563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B6AC4F9-4C18-464E-8E33-A277A583DB7C}"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3F93CC-4287-47D7-A4E0-61F9D9611969}" type="slidenum">
              <a:rPr lang="en-US"/>
              <a:pPr>
                <a:defRPr/>
              </a:pPr>
              <a:t>‹#›</a:t>
            </a:fld>
            <a:endParaRPr lang="en-US" dirty="0"/>
          </a:p>
        </p:txBody>
      </p:sp>
    </p:spTree>
    <p:extLst>
      <p:ext uri="{BB962C8B-B14F-4D97-AF65-F5344CB8AC3E}">
        <p14:creationId xmlns:p14="http://schemas.microsoft.com/office/powerpoint/2010/main" val="1043159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DC20C9-34B0-409E-866F-36B48F658117}" type="datetimeFigureOut">
              <a:rPr lang="en-US"/>
              <a:pPr>
                <a:defRPr/>
              </a:pPr>
              <a:t>9/13/2013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E847D1-E2F5-46CA-8E75-99F0FB638D57}" type="slidenum">
              <a:rPr lang="en-US"/>
              <a:pPr>
                <a:defRPr/>
              </a:pPr>
              <a:t>‹#›</a:t>
            </a:fld>
            <a:endParaRPr lang="en-US" dirty="0"/>
          </a:p>
        </p:txBody>
      </p:sp>
    </p:spTree>
    <p:extLst>
      <p:ext uri="{BB962C8B-B14F-4D97-AF65-F5344CB8AC3E}">
        <p14:creationId xmlns:p14="http://schemas.microsoft.com/office/powerpoint/2010/main" val="550653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1FD0BA-2B29-4140-974B-8137511F3699}"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957751-F38B-45C4-A483-97C37DB54F3E}" type="slidenum">
              <a:rPr lang="en-US"/>
              <a:pPr>
                <a:defRPr/>
              </a:pPr>
              <a:t>‹#›</a:t>
            </a:fld>
            <a:endParaRPr lang="en-US" dirty="0"/>
          </a:p>
        </p:txBody>
      </p:sp>
    </p:spTree>
    <p:extLst>
      <p:ext uri="{BB962C8B-B14F-4D97-AF65-F5344CB8AC3E}">
        <p14:creationId xmlns:p14="http://schemas.microsoft.com/office/powerpoint/2010/main" val="3513769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A9621C-1890-4A31-855A-A4C51B1AC2BB}"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EDB10E-DE68-4FE0-BC59-039CD902B420}" type="slidenum">
              <a:rPr lang="en-US"/>
              <a:pPr>
                <a:defRPr/>
              </a:pPr>
              <a:t>‹#›</a:t>
            </a:fld>
            <a:endParaRPr lang="en-US" dirty="0"/>
          </a:p>
        </p:txBody>
      </p:sp>
    </p:spTree>
    <p:extLst>
      <p:ext uri="{BB962C8B-B14F-4D97-AF65-F5344CB8AC3E}">
        <p14:creationId xmlns:p14="http://schemas.microsoft.com/office/powerpoint/2010/main" val="3226321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616929-FABC-477C-B589-B32CE3713634}"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780661-A60C-403A-9728-62445928A639}" type="slidenum">
              <a:rPr lang="en-US"/>
              <a:pPr>
                <a:defRPr/>
              </a:pPr>
              <a:t>‹#›</a:t>
            </a:fld>
            <a:endParaRPr lang="en-US" dirty="0"/>
          </a:p>
        </p:txBody>
      </p:sp>
    </p:spTree>
    <p:extLst>
      <p:ext uri="{BB962C8B-B14F-4D97-AF65-F5344CB8AC3E}">
        <p14:creationId xmlns:p14="http://schemas.microsoft.com/office/powerpoint/2010/main" val="70729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CEB0A2-4039-4421-8F89-C63DE5781D06}"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58B164-5F02-4AE5-A083-26A327EAABE4}" type="slidenum">
              <a:rPr lang="en-US"/>
              <a:pPr>
                <a:defRPr/>
              </a:pPr>
              <a:t>‹#›</a:t>
            </a:fld>
            <a:endParaRPr lang="en-US" dirty="0"/>
          </a:p>
        </p:txBody>
      </p:sp>
    </p:spTree>
    <p:extLst>
      <p:ext uri="{BB962C8B-B14F-4D97-AF65-F5344CB8AC3E}">
        <p14:creationId xmlns:p14="http://schemas.microsoft.com/office/powerpoint/2010/main" val="212831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txBox="1">
            <a:spLocks/>
          </p:cNvSpPr>
          <p:nvPr userDrawn="1"/>
        </p:nvSpPr>
        <p:spPr bwMode="auto">
          <a:xfrm>
            <a:off x="762000" y="2895600"/>
            <a:ext cx="7620000" cy="13716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600" dirty="0" smtClean="0">
                <a:solidFill>
                  <a:srgbClr val="10253F"/>
                </a:solidFill>
                <a:latin typeface="Calibri" pitchFamily="34" charset="0"/>
              </a:rPr>
              <a:t>Click to edit Master title style</a:t>
            </a:r>
          </a:p>
        </p:txBody>
      </p:sp>
      <p:sp>
        <p:nvSpPr>
          <p:cNvPr id="2" name="Title 1"/>
          <p:cNvSpPr>
            <a:spLocks noGrp="1"/>
          </p:cNvSpPr>
          <p:nvPr>
            <p:ph type="title"/>
          </p:nvPr>
        </p:nvSpPr>
        <p:spPr>
          <a:xfrm>
            <a:off x="381000" y="1600200"/>
            <a:ext cx="8229600" cy="1143000"/>
          </a:xfrm>
        </p:spPr>
        <p:txBody>
          <a:bodyPr/>
          <a:lstStyle>
            <a:lvl1pPr>
              <a:defRPr baseline="0">
                <a:solidFill>
                  <a:schemeClr val="tx2">
                    <a:lumMod val="50000"/>
                  </a:schemeClr>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931BE7BD-7FF7-45E7-8783-77081384C689}" type="datetimeFigureOut">
              <a:rPr lang="en-US"/>
              <a:pPr>
                <a:defRPr/>
              </a:pPr>
              <a:t>9/13/2013</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28B28E1-0C64-4BA2-A802-BDFF488414C5}" type="slidenum">
              <a:rPr lang="en-US"/>
              <a:pPr>
                <a:defRPr/>
              </a:pPr>
              <a:t>‹#›</a:t>
            </a:fld>
            <a:endParaRPr lang="en-US" dirty="0"/>
          </a:p>
        </p:txBody>
      </p:sp>
    </p:spTree>
    <p:extLst>
      <p:ext uri="{BB962C8B-B14F-4D97-AF65-F5344CB8AC3E}">
        <p14:creationId xmlns:p14="http://schemas.microsoft.com/office/powerpoint/2010/main" val="1984478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E28F956-7D18-4508-A2D8-414675040743}"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95FBE-1F98-4E86-93C1-E2CE5C0F4194}" type="slidenum">
              <a:rPr lang="en-US"/>
              <a:pPr>
                <a:defRPr/>
              </a:pPr>
              <a:t>‹#›</a:t>
            </a:fld>
            <a:endParaRPr lang="en-US" dirty="0"/>
          </a:p>
        </p:txBody>
      </p:sp>
    </p:spTree>
    <p:extLst>
      <p:ext uri="{BB962C8B-B14F-4D97-AF65-F5344CB8AC3E}">
        <p14:creationId xmlns:p14="http://schemas.microsoft.com/office/powerpoint/2010/main" val="1732222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46A5B4-CDCC-4EF0-B17F-4054B83BFFE9}"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2F0812-7B41-402E-9A43-1969AE68E268}" type="slidenum">
              <a:rPr lang="en-US"/>
              <a:pPr>
                <a:defRPr/>
              </a:pPr>
              <a:t>‹#›</a:t>
            </a:fld>
            <a:endParaRPr lang="en-US" dirty="0"/>
          </a:p>
        </p:txBody>
      </p:sp>
    </p:spTree>
    <p:extLst>
      <p:ext uri="{BB962C8B-B14F-4D97-AF65-F5344CB8AC3E}">
        <p14:creationId xmlns:p14="http://schemas.microsoft.com/office/powerpoint/2010/main" val="2857109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BB8D01D-4B1F-4DC9-9A73-BCA9BB8DDBA3}"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362724-D4AA-4731-9F6E-0F64CC99EC64}" type="slidenum">
              <a:rPr lang="en-US"/>
              <a:pPr>
                <a:defRPr/>
              </a:pPr>
              <a:t>‹#›</a:t>
            </a:fld>
            <a:endParaRPr lang="en-US" dirty="0"/>
          </a:p>
        </p:txBody>
      </p:sp>
    </p:spTree>
    <p:extLst>
      <p:ext uri="{BB962C8B-B14F-4D97-AF65-F5344CB8AC3E}">
        <p14:creationId xmlns:p14="http://schemas.microsoft.com/office/powerpoint/2010/main" val="3476816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96D494-5E4C-46EC-90A3-CF4045CF9E13}" type="datetimeFigureOut">
              <a:rPr lang="en-US"/>
              <a:pPr>
                <a:defRPr/>
              </a:pPr>
              <a:t>9/13/2013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E1D0D7-36DD-44F1-95FD-5F619C59D343}" type="slidenum">
              <a:rPr lang="en-US"/>
              <a:pPr>
                <a:defRPr/>
              </a:pPr>
              <a:t>‹#›</a:t>
            </a:fld>
            <a:endParaRPr lang="en-US" dirty="0"/>
          </a:p>
        </p:txBody>
      </p:sp>
    </p:spTree>
    <p:extLst>
      <p:ext uri="{BB962C8B-B14F-4D97-AF65-F5344CB8AC3E}">
        <p14:creationId xmlns:p14="http://schemas.microsoft.com/office/powerpoint/2010/main" val="25236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A641139-08A5-4AFF-BEB4-BE4351202D71}"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5FF98F-4756-4718-A3EC-FE3757A3BDDC}" type="slidenum">
              <a:rPr lang="en-US"/>
              <a:pPr>
                <a:defRPr/>
              </a:pPr>
              <a:t>‹#›</a:t>
            </a:fld>
            <a:endParaRPr lang="en-US" dirty="0"/>
          </a:p>
        </p:txBody>
      </p:sp>
    </p:spTree>
    <p:extLst>
      <p:ext uri="{BB962C8B-B14F-4D97-AF65-F5344CB8AC3E}">
        <p14:creationId xmlns:p14="http://schemas.microsoft.com/office/powerpoint/2010/main" val="3252982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11D6C0-1B9D-45C4-94AC-12FE3A6427A7}" type="datetimeFigureOut">
              <a:rPr lang="en-US"/>
              <a:pPr>
                <a:defRPr/>
              </a:pPr>
              <a:t>9/13/2013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2C1352B-0166-4049-8469-86FECA53A5AD}" type="slidenum">
              <a:rPr lang="en-US"/>
              <a:pPr>
                <a:defRPr/>
              </a:pPr>
              <a:t>‹#›</a:t>
            </a:fld>
            <a:endParaRPr lang="en-US" dirty="0"/>
          </a:p>
        </p:txBody>
      </p:sp>
    </p:spTree>
    <p:extLst>
      <p:ext uri="{BB962C8B-B14F-4D97-AF65-F5344CB8AC3E}">
        <p14:creationId xmlns:p14="http://schemas.microsoft.com/office/powerpoint/2010/main" val="2869050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BCC96E5-2BC9-4C13-984E-F8EA09DD0369}" type="datetimeFigureOut">
              <a:rPr lang="en-US"/>
              <a:pPr>
                <a:defRPr/>
              </a:pPr>
              <a:t>9/13/2013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401163-50EF-4C35-B5DE-0A8BA410D810}" type="slidenum">
              <a:rPr lang="en-US"/>
              <a:pPr>
                <a:defRPr/>
              </a:pPr>
              <a:t>‹#›</a:t>
            </a:fld>
            <a:endParaRPr lang="en-US" dirty="0"/>
          </a:p>
        </p:txBody>
      </p:sp>
    </p:spTree>
    <p:extLst>
      <p:ext uri="{BB962C8B-B14F-4D97-AF65-F5344CB8AC3E}">
        <p14:creationId xmlns:p14="http://schemas.microsoft.com/office/powerpoint/2010/main" val="2948838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CC3923-8C47-490C-B2C0-B5CDE9117C92}"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69F1D9-944E-4CC9-A6A7-6897091E298F}" type="slidenum">
              <a:rPr lang="en-US"/>
              <a:pPr>
                <a:defRPr/>
              </a:pPr>
              <a:t>‹#›</a:t>
            </a:fld>
            <a:endParaRPr lang="en-US" dirty="0"/>
          </a:p>
        </p:txBody>
      </p:sp>
    </p:spTree>
    <p:extLst>
      <p:ext uri="{BB962C8B-B14F-4D97-AF65-F5344CB8AC3E}">
        <p14:creationId xmlns:p14="http://schemas.microsoft.com/office/powerpoint/2010/main" val="918455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CD17A69-DDBC-41FE-BADE-59DE6D331288}"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1F1423-0302-4037-8336-5F97CB7E618C}" type="slidenum">
              <a:rPr lang="en-US"/>
              <a:pPr>
                <a:defRPr/>
              </a:pPr>
              <a:t>‹#›</a:t>
            </a:fld>
            <a:endParaRPr lang="en-US" dirty="0"/>
          </a:p>
        </p:txBody>
      </p:sp>
    </p:spTree>
    <p:extLst>
      <p:ext uri="{BB962C8B-B14F-4D97-AF65-F5344CB8AC3E}">
        <p14:creationId xmlns:p14="http://schemas.microsoft.com/office/powerpoint/2010/main" val="728523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0C409A-2177-4639-B024-DE9C21F62E22}"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DB5C2D-F2EC-4209-B80C-DDB68EF66A46}" type="slidenum">
              <a:rPr lang="en-US"/>
              <a:pPr>
                <a:defRPr/>
              </a:pPr>
              <a:t>‹#›</a:t>
            </a:fld>
            <a:endParaRPr lang="en-US" dirty="0"/>
          </a:p>
        </p:txBody>
      </p:sp>
    </p:spTree>
    <p:extLst>
      <p:ext uri="{BB962C8B-B14F-4D97-AF65-F5344CB8AC3E}">
        <p14:creationId xmlns:p14="http://schemas.microsoft.com/office/powerpoint/2010/main" val="1664842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6E4DF9-FBC2-4F81-81BC-341BAF06F3F3}"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1C80D9-8855-4658-A1E9-851FE35E92C7}" type="slidenum">
              <a:rPr lang="en-US"/>
              <a:pPr>
                <a:defRPr/>
              </a:pPr>
              <a:t>‹#›</a:t>
            </a:fld>
            <a:endParaRPr lang="en-US" dirty="0"/>
          </a:p>
        </p:txBody>
      </p:sp>
    </p:spTree>
    <p:extLst>
      <p:ext uri="{BB962C8B-B14F-4D97-AF65-F5344CB8AC3E}">
        <p14:creationId xmlns:p14="http://schemas.microsoft.com/office/powerpoint/2010/main" val="1849742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lvl1pPr>
              <a:defRPr baseline="0">
                <a:solidFill>
                  <a:schemeClr val="tx2">
                    <a:lumMod val="50000"/>
                  </a:schemeClr>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4DEDE05A-58A5-4DC7-8A69-01786B1A9023}" type="datetimeFigureOut">
              <a:rPr lang="en-US"/>
              <a:pPr>
                <a:defRPr/>
              </a:pPr>
              <a:t>9/13/2013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484EA8-40EA-4416-B273-CBF27ABE0368}" type="slidenum">
              <a:rPr lang="en-US"/>
              <a:pPr>
                <a:defRPr/>
              </a:pPr>
              <a:t>‹#›</a:t>
            </a:fld>
            <a:endParaRPr lang="en-US" dirty="0"/>
          </a:p>
        </p:txBody>
      </p:sp>
    </p:spTree>
    <p:extLst>
      <p:ext uri="{BB962C8B-B14F-4D97-AF65-F5344CB8AC3E}">
        <p14:creationId xmlns:p14="http://schemas.microsoft.com/office/powerpoint/2010/main" val="42636321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99A5BE-990F-4B4A-81E3-48149A81E854}"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5C7935-266B-425D-AAA4-AA0065E35230}" type="slidenum">
              <a:rPr lang="en-US"/>
              <a:pPr>
                <a:defRPr/>
              </a:pPr>
              <a:t>‹#›</a:t>
            </a:fld>
            <a:endParaRPr lang="en-US" dirty="0"/>
          </a:p>
        </p:txBody>
      </p:sp>
    </p:spTree>
    <p:extLst>
      <p:ext uri="{BB962C8B-B14F-4D97-AF65-F5344CB8AC3E}">
        <p14:creationId xmlns:p14="http://schemas.microsoft.com/office/powerpoint/2010/main" val="8937489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txBox="1">
            <a:spLocks/>
          </p:cNvSpPr>
          <p:nvPr userDrawn="1"/>
        </p:nvSpPr>
        <p:spPr bwMode="auto">
          <a:xfrm>
            <a:off x="762000" y="2895600"/>
            <a:ext cx="7620000" cy="1371600"/>
          </a:xfrm>
          <a:prstGeom prst="rect">
            <a:avLst/>
          </a:prstGeom>
          <a:noFill/>
          <a:ln>
            <a:noFill/>
          </a:ln>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600" dirty="0" smtClean="0">
                <a:solidFill>
                  <a:srgbClr val="10253F"/>
                </a:solidFill>
                <a:latin typeface="Calibri" pitchFamily="34" charset="0"/>
              </a:rPr>
              <a:t>Click to edit Master title style</a:t>
            </a:r>
          </a:p>
        </p:txBody>
      </p:sp>
      <p:sp>
        <p:nvSpPr>
          <p:cNvPr id="2" name="Title 1"/>
          <p:cNvSpPr>
            <a:spLocks noGrp="1"/>
          </p:cNvSpPr>
          <p:nvPr>
            <p:ph type="title"/>
          </p:nvPr>
        </p:nvSpPr>
        <p:spPr>
          <a:xfrm>
            <a:off x="381000" y="1600200"/>
            <a:ext cx="8229600" cy="1143000"/>
          </a:xfrm>
        </p:spPr>
        <p:txBody>
          <a:bodyPr/>
          <a:lstStyle>
            <a:lvl1pPr>
              <a:defRPr baseline="0">
                <a:solidFill>
                  <a:schemeClr val="tx2">
                    <a:lumMod val="50000"/>
                  </a:schemeClr>
                </a:solidFill>
              </a:defRPr>
            </a:lvl1pPr>
          </a:lstStyle>
          <a:p>
            <a:r>
              <a:rPr lang="en-US" dirty="0"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E37F3A2F-2C83-48CF-87C0-457FEBEFBEB6}"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4"/>
          <p:cNvSpPr>
            <a:spLocks noGrp="1"/>
          </p:cNvSpPr>
          <p:nvPr>
            <p:ph type="sldNum" sz="quarter" idx="12"/>
          </p:nvPr>
        </p:nvSpPr>
        <p:spPr/>
        <p:txBody>
          <a:bodyPr/>
          <a:lstStyle>
            <a:lvl1pPr>
              <a:defRPr/>
            </a:lvl1pPr>
          </a:lstStyle>
          <a:p>
            <a:pPr>
              <a:defRPr/>
            </a:pPr>
            <a:fld id="{048F4030-ADDE-48DE-9AFE-EA0F690E654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35215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74337CC-FA45-42C8-A3A6-28FCCF885999}"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589DD4D-9425-4654-9F9D-F2C54604B25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550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E72D0A-C512-4405-B2D3-2194FB190D9E}"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902E05-4C35-43B1-83BF-D74FDA1D8842}" type="slidenum">
              <a:rPr lang="en-US"/>
              <a:pPr>
                <a:defRPr/>
              </a:pPr>
              <a:t>‹#›</a:t>
            </a:fld>
            <a:endParaRPr lang="en-US" dirty="0"/>
          </a:p>
        </p:txBody>
      </p:sp>
    </p:spTree>
    <p:extLst>
      <p:ext uri="{BB962C8B-B14F-4D97-AF65-F5344CB8AC3E}">
        <p14:creationId xmlns:p14="http://schemas.microsoft.com/office/powerpoint/2010/main" val="3273474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05FAE9-A4CB-4BE1-A541-C156661A37BD}"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D7F0EC-B261-464D-A87E-CEEB7FC8210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61018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E5798E-D69B-48CC-98FA-A953A60141E4}"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BCB750B-D555-41F2-AFB4-52396E011E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22308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944B9BF-FFA9-47E0-9570-0C6698994111}"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7E42F44-D47D-4BFA-832C-D6FEE57ABE9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90386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B5DCF6-70E8-4B0A-9CE0-DAB298D6FA18}"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BC75CA9-4F9D-45EC-9CB4-0E5EF4E93EF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452389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AA0633-1DC2-4695-B101-D3AF222EFAC4}"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FC9D9FF-49DB-423D-8C08-02AAD74711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49374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9233CE-D28B-4538-B374-44C353577350}"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6229FD9-B308-431A-B1B7-50081C7F2BA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30210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EB14CD-5B77-4BA3-934A-5681D45064B6}"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13C1C9-57D6-45AD-B647-47EB1D5EAA6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9519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5F2066-C125-48FD-969F-354C141084DC}"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83811A-9E43-4400-AE57-5E66D03A81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14900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A015E-0D64-4DF0-AC1F-5048099454BF}"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190902-B746-404C-A051-39A101C23C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93905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lvl1pPr>
              <a:defRPr baseline="0">
                <a:solidFill>
                  <a:schemeClr val="tx2">
                    <a:lumMod val="50000"/>
                  </a:schemeClr>
                </a:solidFill>
              </a:defRPr>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0D825E48-F4DF-41B7-AA74-7FC4C578C906}"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3BCFC95-C40D-4ABE-801F-33F72E03BF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22621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B457E12-6FCF-4AF9-AF71-5F22D03BDF82}" type="datetimeFigureOut">
              <a:rPr lang="en-US"/>
              <a:pPr>
                <a:defRPr/>
              </a:pPr>
              <a:t>9/13/2013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8EF8986-5F2B-4867-BF26-EEC2B57027A8}" type="slidenum">
              <a:rPr lang="en-US"/>
              <a:pPr>
                <a:defRPr/>
              </a:pPr>
              <a:t>‹#›</a:t>
            </a:fld>
            <a:endParaRPr lang="en-US" dirty="0"/>
          </a:p>
        </p:txBody>
      </p:sp>
    </p:spTree>
    <p:extLst>
      <p:ext uri="{BB962C8B-B14F-4D97-AF65-F5344CB8AC3E}">
        <p14:creationId xmlns:p14="http://schemas.microsoft.com/office/powerpoint/2010/main" val="2487558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251638-4E51-467C-83A8-A8A5D91B7ABA}"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1CE9EC-DA2B-445A-AD89-DDDCA06511D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8614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44D9443-AD81-45FC-B315-75850CD4452F}"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B33D40-A995-473E-8286-936500972E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519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1C8EC2-A792-4280-8358-44CD2B006AEE}"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78E9A5-B39F-4014-9CC2-26E8957C80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708865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26B6EC-A7FF-47C3-A820-1469C0D5B68B}"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E22659-7F74-4D0E-BD7B-74947CE92D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9645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C2DCEA-BCF8-4DD1-81A6-7EF4D2E08B42}"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628D59D-C9EE-4AF9-A3B4-4FE5AF56FC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698215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8F350C8-B3D1-4847-93A2-C25639126378}"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6160DF4-3FA1-4B4B-BB17-10C16EC980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523048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1B4CF0-7827-4CC3-ADA9-5E5AD0616B8F}"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9A09048-39E7-4633-9451-6528484E593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002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DC20C9-34B0-409E-866F-36B48F658117}"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4E847D1-E2F5-46CA-8E75-99F0FB638D5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456556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1FD0BA-2B29-4140-974B-8137511F3699}"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957751-F38B-45C4-A483-97C37DB54F3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632358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A9621C-1890-4A31-855A-A4C51B1AC2BB}"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DEDB10E-DE68-4FE0-BC59-039CD902B42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086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445D429-F17B-4834-A6B5-2F1FB7EFDE58}" type="datetimeFigureOut">
              <a:rPr lang="en-US"/>
              <a:pPr>
                <a:defRPr/>
              </a:pPr>
              <a:t>9/13/2013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356744-15FA-427F-9B75-3800C51F759D}" type="slidenum">
              <a:rPr lang="en-US"/>
              <a:pPr>
                <a:defRPr/>
              </a:pPr>
              <a:t>‹#›</a:t>
            </a:fld>
            <a:endParaRPr lang="en-US" dirty="0"/>
          </a:p>
        </p:txBody>
      </p:sp>
    </p:spTree>
    <p:extLst>
      <p:ext uri="{BB962C8B-B14F-4D97-AF65-F5344CB8AC3E}">
        <p14:creationId xmlns:p14="http://schemas.microsoft.com/office/powerpoint/2010/main" val="1972868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616929-FABC-477C-B589-B32CE3713634}"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C780661-A60C-403A-9728-62445928A63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34193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CEB0A2-4039-4421-8F89-C63DE5781D06}"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D58B164-5F02-4AE5-A083-26A327EAAB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585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D352FF-B8C1-4415-B1C4-F44E55E8FA34}" type="datetimeFigureOut">
              <a:rPr lang="en-US"/>
              <a:pPr>
                <a:defRPr/>
              </a:pPr>
              <a:t>9/13/2013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DC04BF-BC6F-40CB-937A-9E7CD463F432}" type="slidenum">
              <a:rPr lang="en-US"/>
              <a:pPr>
                <a:defRPr/>
              </a:pPr>
              <a:t>‹#›</a:t>
            </a:fld>
            <a:endParaRPr lang="en-US" dirty="0"/>
          </a:p>
        </p:txBody>
      </p:sp>
    </p:spTree>
    <p:extLst>
      <p:ext uri="{BB962C8B-B14F-4D97-AF65-F5344CB8AC3E}">
        <p14:creationId xmlns:p14="http://schemas.microsoft.com/office/powerpoint/2010/main" val="35091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39617C5-A13B-4BA9-91D8-9EC92458977A}"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580354-A9CC-4B5E-9C6E-F5C79A71F6EC}" type="slidenum">
              <a:rPr lang="en-US"/>
              <a:pPr>
                <a:defRPr/>
              </a:pPr>
              <a:t>‹#›</a:t>
            </a:fld>
            <a:endParaRPr lang="en-US" dirty="0"/>
          </a:p>
        </p:txBody>
      </p:sp>
    </p:spTree>
    <p:extLst>
      <p:ext uri="{BB962C8B-B14F-4D97-AF65-F5344CB8AC3E}">
        <p14:creationId xmlns:p14="http://schemas.microsoft.com/office/powerpoint/2010/main" val="11819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D0DA15-8B38-45ED-94A9-4B0A14D17779}"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F91042-1D2A-4D5E-8A56-E4ABFCBEF3A9}" type="slidenum">
              <a:rPr lang="en-US"/>
              <a:pPr>
                <a:defRPr/>
              </a:pPr>
              <a:t>‹#›</a:t>
            </a:fld>
            <a:endParaRPr lang="en-US" dirty="0"/>
          </a:p>
        </p:txBody>
      </p:sp>
    </p:spTree>
    <p:extLst>
      <p:ext uri="{BB962C8B-B14F-4D97-AF65-F5344CB8AC3E}">
        <p14:creationId xmlns:p14="http://schemas.microsoft.com/office/powerpoint/2010/main" val="144944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image" Target="../media/image2.jpe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E61679E-A822-46BC-B804-485486AF3870}" type="datetimeFigureOut">
              <a:rPr lang="en-US"/>
              <a:pPr>
                <a:defRPr/>
              </a:pPr>
              <a:t>9/13/2013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0798D43-29D0-44C0-ADDD-A69E2B96E148}" type="slidenum">
              <a:rPr lang="en-US"/>
              <a:pPr>
                <a:defRPr/>
              </a:pPr>
              <a:t>‹#›</a:t>
            </a:fld>
            <a:endParaRPr lang="en-US" dirty="0"/>
          </a:p>
        </p:txBody>
      </p:sp>
      <p:pic>
        <p:nvPicPr>
          <p:cNvPr id="1031" name="Picture 3" descr="PI Slide Format.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VAPI2_lowquality.jpg"/>
          <p:cNvPicPr>
            <a:picLocks noChangeAspect="1"/>
          </p:cNvPicPr>
          <p:nvPr/>
        </p:nvPicPr>
        <p:blipFill>
          <a:blip r:embed="rId16">
            <a:extLst>
              <a:ext uri="{28A0092B-C50C-407E-A947-70E740481C1C}">
                <a14:useLocalDpi xmlns:a14="http://schemas.microsoft.com/office/drawing/2010/main" val="0"/>
              </a:ext>
            </a:extLst>
          </a:blip>
          <a:srcRect t="17094" b="14529"/>
          <a:stretch>
            <a:fillRect/>
          </a:stretch>
        </p:blipFill>
        <p:spPr bwMode="auto">
          <a:xfrm>
            <a:off x="0" y="56388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87"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BBBADE60-4541-4D11-840D-8A8A8BB5CCE3}" type="datetimeFigureOut">
              <a:rPr lang="en-US"/>
              <a:pPr>
                <a:defRPr/>
              </a:pPr>
              <a:t>9/13/2013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A91743B0-F5BA-4398-A8CD-38436126B45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C4DD71B-68AF-441E-8E24-38B12D99A4A0}" type="datetimeFigureOut">
              <a:rPr lang="en-US"/>
              <a:pPr>
                <a:defRPr/>
              </a:pPr>
              <a:t>9/13/2013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396E116-DF21-4708-BCFC-83BB2ED8D6DE}" type="slidenum">
              <a:rPr lang="en-US"/>
              <a:pPr>
                <a:defRPr/>
              </a:pPr>
              <a:t>‹#›</a:t>
            </a:fld>
            <a:endParaRPr lang="en-US" dirty="0"/>
          </a:p>
        </p:txBody>
      </p:sp>
      <p:pic>
        <p:nvPicPr>
          <p:cNvPr id="4103" name="Picture 3" descr="PI Slide Format.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descr="VAPI2_lowquality.jpg"/>
          <p:cNvPicPr>
            <a:picLocks noChangeAspect="1"/>
          </p:cNvPicPr>
          <p:nvPr/>
        </p:nvPicPr>
        <p:blipFill>
          <a:blip r:embed="rId16">
            <a:extLst>
              <a:ext uri="{28A0092B-C50C-407E-A947-70E740481C1C}">
                <a14:useLocalDpi xmlns:a14="http://schemas.microsoft.com/office/drawing/2010/main" val="0"/>
              </a:ext>
            </a:extLst>
          </a:blip>
          <a:srcRect t="17094" b="14529"/>
          <a:stretch>
            <a:fillRect/>
          </a:stretch>
        </p:blipFill>
        <p:spPr bwMode="auto">
          <a:xfrm>
            <a:off x="0" y="56388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89"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 id="2147484465" r:id="rId12"/>
    <p:sldLayoutId id="2147484466"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C601CA4-225A-470F-B5C7-5B5A3D8984C6}"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F83C99-315E-42DF-B6D9-C75443E1A262}" type="slidenum">
              <a:rPr lang="en-US">
                <a:solidFill>
                  <a:prstClr val="black">
                    <a:tint val="75000"/>
                  </a:prstClr>
                </a:solidFill>
              </a:rPr>
              <a:pPr>
                <a:defRPr/>
              </a:pPr>
              <a:t>‹#›</a:t>
            </a:fld>
            <a:endParaRPr lang="en-US" dirty="0">
              <a:solidFill>
                <a:prstClr val="black">
                  <a:tint val="75000"/>
                </a:prstClr>
              </a:solidFill>
            </a:endParaRPr>
          </a:p>
        </p:txBody>
      </p:sp>
      <p:pic>
        <p:nvPicPr>
          <p:cNvPr id="1031" name="Picture 3" descr="PI Slide Format.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VAPI2_lowquality.jpg"/>
          <p:cNvPicPr>
            <a:picLocks noChangeAspect="1"/>
          </p:cNvPicPr>
          <p:nvPr userDrawn="1"/>
        </p:nvPicPr>
        <p:blipFill>
          <a:blip r:embed="rId16">
            <a:extLst>
              <a:ext uri="{28A0092B-C50C-407E-A947-70E740481C1C}">
                <a14:useLocalDpi xmlns:a14="http://schemas.microsoft.com/office/drawing/2010/main" val="0"/>
              </a:ext>
            </a:extLst>
          </a:blip>
          <a:srcRect t="17094" b="14529"/>
          <a:stretch>
            <a:fillRect/>
          </a:stretch>
        </p:blipFill>
        <p:spPr bwMode="auto">
          <a:xfrm>
            <a:off x="0" y="56388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898243"/>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597" r:id="rId7"/>
    <p:sldLayoutId id="2147484598" r:id="rId8"/>
    <p:sldLayoutId id="2147484599" r:id="rId9"/>
    <p:sldLayoutId id="2147484600" r:id="rId10"/>
    <p:sldLayoutId id="2147484601" r:id="rId11"/>
    <p:sldLayoutId id="2147484602" r:id="rId12"/>
    <p:sldLayoutId id="214748460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BBBADE60-4541-4D11-840D-8A8A8BB5CCE3}" type="datetimeFigureOut">
              <a:rPr lang="en-US">
                <a:solidFill>
                  <a:prstClr val="black">
                    <a:tint val="75000"/>
                  </a:prstClr>
                </a:solidFill>
              </a:rPr>
              <a:pPr>
                <a:defRPr/>
              </a:pPr>
              <a:t>9/13/2013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A91743B0-F5BA-4398-A8CD-38436126B4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6648076"/>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07.xml"/><Relationship Id="rId1" Type="http://schemas.openxmlformats.org/officeDocument/2006/relationships/slideLayout" Target="../slideLayouts/slideLayout1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08.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08.xml"/><Relationship Id="rId1" Type="http://schemas.openxmlformats.org/officeDocument/2006/relationships/slideLayout" Target="../slideLayouts/slideLayout1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09.xml"/><Relationship Id="rId1" Type="http://schemas.openxmlformats.org/officeDocument/2006/relationships/slideLayout" Target="../slideLayouts/slideLayout15.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10.xml"/><Relationship Id="rId1" Type="http://schemas.openxmlformats.org/officeDocument/2006/relationships/slideLayout" Target="../slideLayouts/slideLayout1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18.xml"/><Relationship Id="rId1" Type="http://schemas.openxmlformats.org/officeDocument/2006/relationships/slideLayout" Target="../slideLayouts/slideLayout15.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1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19.xml"/><Relationship Id="rId1" Type="http://schemas.openxmlformats.org/officeDocument/2006/relationships/slideLayout" Target="../slideLayouts/slideLayout1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20.xml"/><Relationship Id="rId1" Type="http://schemas.openxmlformats.org/officeDocument/2006/relationships/slideLayout" Target="../slideLayouts/slideLayout15.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21.xml"/><Relationship Id="rId1" Type="http://schemas.openxmlformats.org/officeDocument/2006/relationships/slideLayout" Target="../slideLayouts/slideLayout1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25.xml"/><Relationship Id="rId1" Type="http://schemas.openxmlformats.org/officeDocument/2006/relationships/slideLayout" Target="../slideLayouts/slideLayout14.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26.xml"/><Relationship Id="rId1" Type="http://schemas.openxmlformats.org/officeDocument/2006/relationships/slideLayout" Target="../slideLayouts/slideLayout14.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27.xml"/><Relationship Id="rId1" Type="http://schemas.openxmlformats.org/officeDocument/2006/relationships/slideLayout" Target="../slideLayouts/slideLayout14.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28.xml"/><Relationship Id="rId1" Type="http://schemas.openxmlformats.org/officeDocument/2006/relationships/slideLayout" Target="../slideLayouts/slideLayout14.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 Id="rId9" Type="http://schemas.microsoft.com/office/2007/relationships/hdphoto" Target="../media/hdphoto2.wdp"/></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2.xml"/><Relationship Id="rId1" Type="http://schemas.openxmlformats.org/officeDocument/2006/relationships/slideLayout" Target="../slideLayouts/slideLayout15.xml"/><Relationship Id="rId4" Type="http://schemas.microsoft.com/office/2007/relationships/hdphoto" Target="../media/hdphoto3.wdp"/></Relationships>
</file>

<file path=ppt/slides/_rels/slide1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3.xml"/><Relationship Id="rId1" Type="http://schemas.openxmlformats.org/officeDocument/2006/relationships/slideLayout" Target="../slideLayouts/slideLayout15.xml"/><Relationship Id="rId4" Type="http://schemas.microsoft.com/office/2007/relationships/hdphoto" Target="../media/hdphoto3.wdp"/></Relationships>
</file>

<file path=ppt/slides/_rels/slide1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4.xml"/><Relationship Id="rId1" Type="http://schemas.openxmlformats.org/officeDocument/2006/relationships/slideLayout" Target="../slideLayouts/slideLayout15.xml"/><Relationship Id="rId4" Type="http://schemas.microsoft.com/office/2007/relationships/hdphoto" Target="../media/hdphoto3.wdp"/></Relationships>
</file>

<file path=ppt/slides/_rels/slide1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35.xml"/><Relationship Id="rId1" Type="http://schemas.openxmlformats.org/officeDocument/2006/relationships/slideLayout" Target="../slideLayouts/slideLayout14.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 Id="rId9" Type="http://schemas.microsoft.com/office/2007/relationships/hdphoto" Target="../media/hdphoto2.wdp"/></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39.xml"/><Relationship Id="rId1" Type="http://schemas.openxmlformats.org/officeDocument/2006/relationships/slideLayout" Target="../slideLayouts/slideLayout14.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 Id="rId9" Type="http://schemas.microsoft.com/office/2007/relationships/hdphoto" Target="../media/hdphoto2.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microsoft.com/office/2007/relationships/hdphoto" Target="../media/hdphoto4.wdp"/></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2.xml"/><Relationship Id="rId1" Type="http://schemas.openxmlformats.org/officeDocument/2006/relationships/slideLayout" Target="../slideLayouts/slideLayout52.xml"/></Relationships>
</file>

<file path=ppt/slides/_rels/slide1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3.xml"/><Relationship Id="rId1" Type="http://schemas.openxmlformats.org/officeDocument/2006/relationships/slideLayout" Target="../slideLayouts/slideLayout5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5.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5.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5.xml"/></Relationships>
</file>

<file path=ppt/slides/_rels/slide1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3.xml"/><Relationship Id="rId1" Type="http://schemas.openxmlformats.org/officeDocument/2006/relationships/slideLayout" Target="../slideLayouts/slideLayout15.xml"/></Relationships>
</file>

<file path=ppt/slides/_rels/slide1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4.xml"/><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5.xml"/><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6.xml"/><Relationship Id="rId1" Type="http://schemas.openxmlformats.org/officeDocument/2006/relationships/slideLayout" Target="../slideLayouts/slideLayout15.xml"/></Relationships>
</file>

<file path=ppt/slides/_rels/slide1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7.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8.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9.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0.xml"/><Relationship Id="rId1" Type="http://schemas.openxmlformats.org/officeDocument/2006/relationships/slideLayout" Target="../slideLayouts/slideLayout26.xml"/></Relationships>
</file>

<file path=ppt/slides/_rels/slide16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1.xml"/><Relationship Id="rId1" Type="http://schemas.openxmlformats.org/officeDocument/2006/relationships/slideLayout" Target="../slideLayouts/slideLayout2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5.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5.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5.xml"/></Relationships>
</file>

<file path=ppt/slides/_rels/slide16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167.xml"/><Relationship Id="rId1" Type="http://schemas.openxmlformats.org/officeDocument/2006/relationships/slideLayout" Target="../slideLayouts/slideLayout14.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16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68.xml"/><Relationship Id="rId1" Type="http://schemas.openxmlformats.org/officeDocument/2006/relationships/slideLayout" Target="../slideLayouts/slideLayout14.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 Id="rId9" Type="http://schemas.microsoft.com/office/2007/relationships/hdphoto" Target="../media/hdphoto2.wdp"/></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5.xml"/></Relationships>
</file>

<file path=ppt/slides/_rels/slide171.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171.xml"/><Relationship Id="rId1" Type="http://schemas.openxmlformats.org/officeDocument/2006/relationships/slideLayout" Target="../slideLayouts/slideLayout14.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17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172.xml"/><Relationship Id="rId1" Type="http://schemas.openxmlformats.org/officeDocument/2006/relationships/slideLayout" Target="../slideLayouts/slideLayout14.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 Id="rId9" Type="http://schemas.microsoft.com/office/2007/relationships/hdphoto" Target="../media/hdphoto2.wdp"/></Relationships>
</file>

<file path=ppt/slides/_rels/slide17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173.xml"/><Relationship Id="rId1" Type="http://schemas.openxmlformats.org/officeDocument/2006/relationships/slideLayout" Target="../slideLayouts/slideLayout14.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 Id="rId9" Type="http://schemas.microsoft.com/office/2007/relationships/hdphoto" Target="../media/hdphoto2.wdp"/></Relationships>
</file>

<file path=ppt/slides/_rels/slide17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174.xml"/><Relationship Id="rId1" Type="http://schemas.openxmlformats.org/officeDocument/2006/relationships/slideLayout" Target="../slideLayouts/slideLayout14.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 Id="rId9" Type="http://schemas.microsoft.com/office/2007/relationships/hdphoto" Target="../media/hdphoto2.wdp"/></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5.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5.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5.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5.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5.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5.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5.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5.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6.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5.xml"/></Relationships>
</file>

<file path=ppt/slides/_rels/slide187.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187.xml"/><Relationship Id="rId1" Type="http://schemas.openxmlformats.org/officeDocument/2006/relationships/slideLayout" Target="../slideLayouts/slideLayout14.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188.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188.xml"/><Relationship Id="rId1" Type="http://schemas.openxmlformats.org/officeDocument/2006/relationships/slideLayout" Target="../slideLayouts/slideLayout14.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189.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189.xml"/><Relationship Id="rId1" Type="http://schemas.openxmlformats.org/officeDocument/2006/relationships/slideLayout" Target="../slideLayouts/slideLayout14.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190.xml"/><Relationship Id="rId1" Type="http://schemas.openxmlformats.org/officeDocument/2006/relationships/slideLayout" Target="../slideLayouts/slideLayout14.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 Id="rId9" Type="http://schemas.microsoft.com/office/2007/relationships/hdphoto" Target="../media/hdphoto2.wdp"/></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5.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5.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5.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5.xml"/></Relationships>
</file>

<file path=ppt/slides/_rels/slide19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5.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5.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5.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5.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5.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5.xml"/></Relationships>
</file>

<file path=ppt/slides/_rels/slide20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203.xml"/><Relationship Id="rId1" Type="http://schemas.openxmlformats.org/officeDocument/2006/relationships/slideLayout" Target="../slideLayouts/slideLayout14.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 Id="rId9" Type="http://schemas.microsoft.com/office/2007/relationships/hdphoto" Target="../media/hdphoto2.wdp"/></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5.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5.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5.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5.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5.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5.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5.xml"/></Relationships>
</file>

<file path=ppt/slides/_rels/slide2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2.xml"/><Relationship Id="rId1" Type="http://schemas.openxmlformats.org/officeDocument/2006/relationships/slideLayout" Target="../slideLayouts/slideLayout5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5.xml"/></Relationships>
</file>

<file path=ppt/slides/_rels/slide214.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214.xml"/><Relationship Id="rId1" Type="http://schemas.openxmlformats.org/officeDocument/2006/relationships/slideLayout" Target="../slideLayouts/slideLayout14.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2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5.xml"/><Relationship Id="rId1" Type="http://schemas.openxmlformats.org/officeDocument/2006/relationships/slideLayout" Target="../slideLayouts/slideLayout52.xml"/></Relationships>
</file>

<file path=ppt/slides/_rels/slide2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216.xml"/><Relationship Id="rId1" Type="http://schemas.openxmlformats.org/officeDocument/2006/relationships/slideLayout" Target="../slideLayouts/slideLayout14.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 Id="rId9" Type="http://schemas.microsoft.com/office/2007/relationships/hdphoto" Target="../media/hdphoto2.wdp"/></Relationships>
</file>

<file path=ppt/slides/_rels/slide2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217.xml"/><Relationship Id="rId1" Type="http://schemas.openxmlformats.org/officeDocument/2006/relationships/slideLayout" Target="../slideLayouts/slideLayout14.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 Id="rId9" Type="http://schemas.microsoft.com/office/2007/relationships/hdphoto" Target="../media/hdphoto2.wdp"/></Relationships>
</file>

<file path=ppt/slides/_rels/slide2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218.xml"/><Relationship Id="rId1" Type="http://schemas.openxmlformats.org/officeDocument/2006/relationships/slideLayout" Target="../slideLayouts/slideLayout14.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2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219.xml"/><Relationship Id="rId1" Type="http://schemas.openxmlformats.org/officeDocument/2006/relationships/slideLayout" Target="../slideLayouts/slideLayout14.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220.xml"/><Relationship Id="rId1" Type="http://schemas.openxmlformats.org/officeDocument/2006/relationships/slideLayout" Target="../slideLayouts/slideLayout14.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 Id="rId9" Type="http://schemas.microsoft.com/office/2007/relationships/hdphoto" Target="../media/hdphoto2.wdp"/></Relationships>
</file>

<file path=ppt/slides/_rels/slide2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221.xml"/><Relationship Id="rId1" Type="http://schemas.openxmlformats.org/officeDocument/2006/relationships/slideLayout" Target="../slideLayouts/slideLayout14.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 Id="rId9" Type="http://schemas.microsoft.com/office/2007/relationships/hdphoto" Target="../media/hdphoto2.wdp"/></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5.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5.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5.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5.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5.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5.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5.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5.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5.xml"/></Relationships>
</file>

<file path=ppt/slides/_rels/slide2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232.xml"/><Relationship Id="rId1" Type="http://schemas.openxmlformats.org/officeDocument/2006/relationships/slideLayout" Target="../slideLayouts/slideLayout14.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 Id="rId9" Type="http://schemas.microsoft.com/office/2007/relationships/hdphoto" Target="../media/hdphoto2.wdp"/></Relationships>
</file>

<file path=ppt/slides/_rels/slide23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233.xml"/><Relationship Id="rId1" Type="http://schemas.openxmlformats.org/officeDocument/2006/relationships/slideLayout" Target="../slideLayouts/slideLayout14.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 Id="rId9" Type="http://schemas.microsoft.com/office/2007/relationships/hdphoto" Target="../media/hdphoto2.wdp"/></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5.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5.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5.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5.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5.xml"/></Relationships>
</file>

<file path=ppt/slides/_rels/slide2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notesSlide" Target="../notesSlides/notesSlide239.xml"/><Relationship Id="rId1" Type="http://schemas.openxmlformats.org/officeDocument/2006/relationships/slideLayout" Target="../slideLayouts/slideLayout14.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5.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5.xml"/></Relationships>
</file>

<file path=ppt/slides/_rels/slide242.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notesSlide" Target="../notesSlides/notesSlide242.xml"/><Relationship Id="rId1" Type="http://schemas.openxmlformats.org/officeDocument/2006/relationships/slideLayout" Target="../slideLayouts/slideLayout14.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5.xml"/></Relationships>
</file>

<file path=ppt/slides/_rels/slide244.xml.rels><?xml version="1.0" encoding="UTF-8" standalone="yes"?>
<Relationships xmlns="http://schemas.openxmlformats.org/package/2006/relationships"><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244.xml"/><Relationship Id="rId1" Type="http://schemas.openxmlformats.org/officeDocument/2006/relationships/slideLayout" Target="../slideLayouts/slideLayout14.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5.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5.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5.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5.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5.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5.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5.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5.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5.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5.xml"/></Relationships>
</file>

<file path=ppt/slides/_rels/slide2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6.xml"/><Relationship Id="rId1" Type="http://schemas.openxmlformats.org/officeDocument/2006/relationships/slideLayout" Target="../slideLayouts/slideLayout2.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0.xml"/><Relationship Id="rId1" Type="http://schemas.openxmlformats.org/officeDocument/2006/relationships/slideLayout" Target="../slideLayouts/slideLayout20.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1.xml"/><Relationship Id="rId1" Type="http://schemas.openxmlformats.org/officeDocument/2006/relationships/slideLayout" Target="../slideLayouts/slideLayout20.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68.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69.xml"/><Relationship Id="rId1" Type="http://schemas.openxmlformats.org/officeDocument/2006/relationships/slideLayout" Target="../slideLayouts/slideLayout1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70.xml"/><Relationship Id="rId1" Type="http://schemas.openxmlformats.org/officeDocument/2006/relationships/slideLayout" Target="../slideLayouts/slideLayout1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71.xml"/><Relationship Id="rId1" Type="http://schemas.openxmlformats.org/officeDocument/2006/relationships/slideLayout" Target="../slideLayouts/slideLayout15.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2.xml"/><Relationship Id="rId1" Type="http://schemas.openxmlformats.org/officeDocument/2006/relationships/slideLayout" Target="../slideLayouts/slideLayout15.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4.xml"/><Relationship Id="rId1" Type="http://schemas.openxmlformats.org/officeDocument/2006/relationships/slideLayout" Target="../slideLayouts/slideLayout15.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80.xml"/><Relationship Id="rId1" Type="http://schemas.openxmlformats.org/officeDocument/2006/relationships/slideLayout" Target="../slideLayouts/slideLayout1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81.xml"/><Relationship Id="rId1" Type="http://schemas.openxmlformats.org/officeDocument/2006/relationships/slideLayout" Target="../slideLayouts/slideLayout15.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82.xml"/><Relationship Id="rId1" Type="http://schemas.openxmlformats.org/officeDocument/2006/relationships/slideLayout" Target="../slideLayouts/slideLayout1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457200"/>
            <a:ext cx="8229600" cy="1143000"/>
          </a:xfrm>
        </p:spPr>
        <p:txBody>
          <a:bodyPr/>
          <a:lstStyle/>
          <a:p>
            <a:pPr eaLnBrk="1" hangingPunct="1"/>
            <a:r>
              <a:rPr lang="en-US" b="1" dirty="0" smtClean="0"/>
              <a:t>PHARMACIST LEGACY TRAINING</a:t>
            </a:r>
          </a:p>
        </p:txBody>
      </p:sp>
      <p:sp>
        <p:nvSpPr>
          <p:cNvPr id="4099" name="Content Placeholder 2"/>
          <p:cNvSpPr>
            <a:spLocks noGrp="1"/>
          </p:cNvSpPr>
          <p:nvPr>
            <p:ph idx="1"/>
          </p:nvPr>
        </p:nvSpPr>
        <p:spPr>
          <a:xfrm>
            <a:off x="457200" y="1295400"/>
            <a:ext cx="8229600" cy="1219200"/>
          </a:xfrm>
        </p:spPr>
        <p:txBody>
          <a:bodyPr/>
          <a:lstStyle/>
          <a:p>
            <a:pPr algn="ctr" eaLnBrk="1" hangingPunct="1">
              <a:buFont typeface="Arial" charset="0"/>
              <a:buNone/>
              <a:defRPr/>
            </a:pPr>
            <a:r>
              <a:rPr lang="en-US" sz="3600" b="1" dirty="0" smtClean="0"/>
              <a:t>CONTROLLED SUBSTANCE MENU</a:t>
            </a:r>
            <a:br>
              <a:rPr lang="en-US" sz="3600" b="1" dirty="0" smtClean="0"/>
            </a:br>
            <a:r>
              <a:rPr lang="en-US" sz="3600" b="1" dirty="0" smtClean="0">
                <a:solidFill>
                  <a:srgbClr val="3276C8"/>
                </a:solidFill>
              </a:rPr>
              <a:t>PHARMACIST MENU</a:t>
            </a:r>
            <a:endParaRPr lang="en-US" sz="2800" dirty="0" smtClean="0">
              <a:solidFill>
                <a:schemeClr val="bg1">
                  <a:lumMod val="50000"/>
                </a:schemeClr>
              </a:solidFill>
            </a:endParaRPr>
          </a:p>
        </p:txBody>
      </p:sp>
      <p:pic>
        <p:nvPicPr>
          <p:cNvPr id="28676" name="Picture 4" descr="Dashed lline separating the title from the author name."/>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219200" y="2624138"/>
            <a:ext cx="7761288" cy="261937"/>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28800" y="4215825"/>
            <a:ext cx="5638800" cy="584775"/>
          </a:xfrm>
          <a:prstGeom prst="rect">
            <a:avLst/>
          </a:prstGeom>
        </p:spPr>
        <p:txBody>
          <a:bodyPr wrap="square">
            <a:spAutoFit/>
          </a:bodyPr>
          <a:lstStyle/>
          <a:p>
            <a:pPr algn="ctr"/>
            <a:r>
              <a:rPr lang="en-US" sz="3200" b="1" dirty="0">
                <a:latin typeface="+mj-lt"/>
              </a:rPr>
              <a:t>Shawn M. Saunders, </a:t>
            </a:r>
            <a:r>
              <a:rPr lang="en-US" sz="3200" b="1" dirty="0" err="1">
                <a:latin typeface="+mj-lt"/>
              </a:rPr>
              <a:t>Pharm.D</a:t>
            </a:r>
            <a:r>
              <a:rPr lang="en-US" sz="3200" b="1" dirty="0" smtClean="0">
                <a:latin typeface="+mj-lt"/>
              </a:rPr>
              <a:t>.</a:t>
            </a:r>
            <a:endParaRPr lang="en-US" sz="3200" dirty="0">
              <a:latin typeface="+mj-lt"/>
            </a:endParaRPr>
          </a:p>
        </p:txBody>
      </p:sp>
    </p:spTree>
  </p:cSld>
  <p:clrMapOvr>
    <a:masterClrMapping/>
  </p:clrMapOvr>
  <p:transition spd="slow" advTm="149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123" name="Content Placeholder 2" descr="blue box with menu options"/>
          <p:cNvSpPr>
            <a:spLocks noGrp="1"/>
          </p:cNvSpPr>
          <p:nvPr>
            <p:ph idx="1"/>
          </p:nvPr>
        </p:nvSpPr>
        <p:spPr>
          <a:xfrm>
            <a:off x="381000" y="1066800"/>
            <a:ext cx="8305800" cy="2971800"/>
          </a:xfrm>
          <a:gradFill>
            <a:gsLst>
              <a:gs pos="0">
                <a:srgbClr val="2A5992"/>
              </a:gs>
              <a:gs pos="80000">
                <a:srgbClr val="2F6BB3"/>
              </a:gs>
              <a:gs pos="100000">
                <a:srgbClr val="3571B9"/>
              </a:gs>
            </a:gsLst>
          </a:gradFill>
          <a:extLst/>
        </p:spPr>
        <p:style>
          <a:lnRef idx="0">
            <a:schemeClr val="accent1"/>
          </a:lnRef>
          <a:fillRef idx="3">
            <a:schemeClr val="accent1"/>
          </a:fillRef>
          <a:effectRef idx="3">
            <a:schemeClr val="accent1"/>
          </a:effectRef>
          <a:fontRef idx="minor">
            <a:schemeClr val="lt1"/>
          </a:fontRef>
        </p:style>
        <p:txBody>
          <a:body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Receipts Into Pharmacy ...</a:t>
            </a:r>
          </a:p>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algn="ctr" eaLnBrk="1" hangingPunct="1">
              <a:buFont typeface="Arial" charset="0"/>
              <a:buNone/>
              <a:defRPr/>
            </a:pPr>
            <a:endParaRPr lang="en-US" sz="1600" b="1" dirty="0" smtClean="0"/>
          </a:p>
        </p:txBody>
      </p:sp>
      <p:sp>
        <p:nvSpPr>
          <p:cNvPr id="8" name="TextBox 7" descr="purple title box"/>
          <p:cNvSpPr txBox="1"/>
          <p:nvPr/>
        </p:nvSpPr>
        <p:spPr>
          <a:xfrm>
            <a:off x="381000" y="40386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Destructions Menu …</a:t>
            </a:r>
            <a:endParaRPr lang="en-US" sz="3600" dirty="0">
              <a:latin typeface="+mj-lt"/>
            </a:endParaRPr>
          </a:p>
        </p:txBody>
      </p:sp>
      <p:sp>
        <p:nvSpPr>
          <p:cNvPr id="6" name="Content Placeholder 2" descr="blue box with menu options"/>
          <p:cNvSpPr txBox="1">
            <a:spLocks/>
          </p:cNvSpPr>
          <p:nvPr/>
        </p:nvSpPr>
        <p:spPr bwMode="auto">
          <a:xfrm>
            <a:off x="381000" y="4648200"/>
            <a:ext cx="8305800" cy="1600200"/>
          </a:xfrm>
          <a:prstGeom prst="rect">
            <a:avLst/>
          </a:prstGeom>
          <a:gradFill>
            <a:gsLst>
              <a:gs pos="0">
                <a:srgbClr val="2A5992"/>
              </a:gs>
              <a:gs pos="100000">
                <a:srgbClr val="2A5992"/>
              </a:gs>
            </a:gsLst>
          </a:gradFill>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1616835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icture of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120835" name="Content Placeholder 2"/>
          <p:cNvSpPr>
            <a:spLocks noGrp="1"/>
          </p:cNvSpPr>
          <p:nvPr>
            <p:ph idx="1"/>
          </p:nvPr>
        </p:nvSpPr>
        <p:spPr>
          <a:xfrm>
            <a:off x="304800" y="304800"/>
            <a:ext cx="8610600" cy="5715000"/>
          </a:xfrm>
        </p:spPr>
        <p:txBody>
          <a:bodyPr/>
          <a:lstStyle/>
          <a:p>
            <a:pPr>
              <a:spcBef>
                <a:spcPct val="0"/>
              </a:spcBef>
              <a:buFont typeface="Arial" pitchFamily="34" charset="0"/>
              <a:buNone/>
            </a:pPr>
            <a:r>
              <a:rPr lang="en-US" sz="2800" dirty="0" smtClean="0"/>
              <a:t>Controlled Substance Order Request</a:t>
            </a:r>
          </a:p>
          <a:p>
            <a:pPr>
              <a:spcBef>
                <a:spcPct val="0"/>
              </a:spcBef>
              <a:buFont typeface="Arial" pitchFamily="34" charset="0"/>
              <a:buNone/>
            </a:pPr>
            <a:r>
              <a:rPr lang="en-US" sz="2800" dirty="0" smtClean="0"/>
              <a:t>Pharmacy Dispensing #: </a:t>
            </a:r>
          </a:p>
          <a:p>
            <a:pPr>
              <a:spcBef>
                <a:spcPct val="0"/>
              </a:spcBef>
              <a:buFont typeface="Arial" pitchFamily="34" charset="0"/>
              <a:buNone/>
            </a:pPr>
            <a:r>
              <a:rPr lang="en-US" sz="2800" dirty="0" smtClean="0"/>
              <a:t>Requested by : </a:t>
            </a:r>
            <a:r>
              <a:rPr lang="en-US" sz="2800" i="1" dirty="0" smtClean="0"/>
              <a:t>Requestor’s Name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INJ (1ML/VI)       Quantity: 15</a:t>
            </a:r>
          </a:p>
          <a:p>
            <a:pPr>
              <a:spcBef>
                <a:spcPct val="0"/>
              </a:spcBef>
              <a:buFont typeface="Arial" pitchFamily="34" charset="0"/>
              <a:buNone/>
            </a:pPr>
            <a:r>
              <a:rPr lang="en-US" sz="2800" dirty="0" smtClean="0"/>
              <a:t>Dispensed by: </a:t>
            </a:r>
            <a:r>
              <a:rPr lang="en-US" sz="2800" i="1" dirty="0" smtClean="0"/>
              <a:t>Pharmacy Employee’s Name</a:t>
            </a:r>
            <a:r>
              <a:rPr lang="en-US" sz="2800" dirty="0" smtClean="0"/>
              <a:t>         </a:t>
            </a:r>
          </a:p>
          <a:p>
            <a:pPr>
              <a:spcBef>
                <a:spcPct val="0"/>
              </a:spcBef>
              <a:buFont typeface="Arial" pitchFamily="34" charset="0"/>
              <a:buNone/>
            </a:pPr>
            <a:r>
              <a:rPr lang="en-US" sz="2800" dirty="0" smtClean="0"/>
              <a:t>Disp. Location  : MASTER VAULT</a:t>
            </a:r>
          </a:p>
          <a:p>
            <a:pPr>
              <a:spcBef>
                <a:spcPct val="0"/>
              </a:spcBef>
              <a:buFont typeface="Arial" pitchFamily="34" charset="0"/>
              <a:buNone/>
            </a:pPr>
            <a:r>
              <a:rPr lang="en-US" sz="2800" dirty="0" smtClean="0"/>
              <a:t>Manufacturer : </a:t>
            </a:r>
            <a:r>
              <a:rPr lang="en-US" sz="2800" dirty="0" err="1" smtClean="0"/>
              <a:t>Hospira</a:t>
            </a:r>
            <a:r>
              <a:rPr lang="en-US" sz="2800" dirty="0" smtClean="0"/>
              <a:t>                Lot #: 87-278-ev</a:t>
            </a:r>
          </a:p>
          <a:p>
            <a:pPr>
              <a:spcBef>
                <a:spcPct val="0"/>
              </a:spcBef>
              <a:buFont typeface="Arial" pitchFamily="34" charset="0"/>
              <a:buNone/>
            </a:pPr>
            <a:r>
              <a:rPr lang="en-US" sz="2800" dirty="0" smtClean="0"/>
              <a:t>Exp. Date: SEP 1,2011                   Ord. Location: ICU WARD</a:t>
            </a:r>
          </a:p>
          <a:p>
            <a:pPr>
              <a:spcBef>
                <a:spcPct val="0"/>
              </a:spcBef>
              <a:buFont typeface="Arial" pitchFamily="34" charset="0"/>
              <a:buNone/>
            </a:pPr>
            <a:r>
              <a:rPr lang="en-US" sz="2800" dirty="0" smtClean="0"/>
              <a:t>Order Status: ORDERED - NOT PROCESSED</a:t>
            </a:r>
          </a:p>
          <a:p>
            <a:pPr>
              <a:spcBef>
                <a:spcPct val="0"/>
              </a:spcBef>
              <a:buFont typeface="Arial" pitchFamily="34" charset="0"/>
              <a:buNone/>
            </a:pPr>
            <a:r>
              <a:rPr lang="en-US" sz="2800" dirty="0" smtClean="0"/>
              <a:t>Comments:</a:t>
            </a:r>
          </a:p>
          <a:p>
            <a:pPr>
              <a:spcBef>
                <a:spcPct val="0"/>
              </a:spcBef>
              <a:buFont typeface="Arial" pitchFamily="34" charset="0"/>
              <a:buNone/>
            </a:pPr>
            <a:r>
              <a:rPr lang="en-US" sz="2800" dirty="0" smtClean="0"/>
              <a:t>Old Balance: 40                  New Balance: 25</a:t>
            </a:r>
          </a:p>
          <a:p>
            <a:pPr>
              <a:spcBef>
                <a:spcPct val="0"/>
              </a:spcBef>
              <a:buFont typeface="Arial" pitchFamily="34" charset="0"/>
              <a:buNone/>
            </a:pPr>
            <a:r>
              <a:rPr lang="en-US" sz="2800" b="1" dirty="0" smtClean="0"/>
              <a:t>ACTION (V DC E B S): V  </a:t>
            </a:r>
            <a:endParaRPr lang="en-US" sz="1800"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Verified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232" y="14207"/>
            <a:ext cx="3858768" cy="3858768"/>
          </a:xfrm>
          <a:prstGeom prst="rect">
            <a:avLst/>
          </a:prstGeom>
        </p:spPr>
      </p:pic>
      <p:sp>
        <p:nvSpPr>
          <p:cNvPr id="3" name="Rounded Rectangle 2" descr="purple box"/>
          <p:cNvSpPr/>
          <p:nvPr/>
        </p:nvSpPr>
        <p:spPr>
          <a:xfrm>
            <a:off x="228600" y="1828800"/>
            <a:ext cx="5410200" cy="533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1859" name="Content Placeholder 2"/>
          <p:cNvSpPr>
            <a:spLocks noGrp="1"/>
          </p:cNvSpPr>
          <p:nvPr>
            <p:ph idx="1"/>
          </p:nvPr>
        </p:nvSpPr>
        <p:spPr>
          <a:xfrm>
            <a:off x="228600" y="533400"/>
            <a:ext cx="8305800" cy="5943600"/>
          </a:xfrm>
        </p:spPr>
        <p:txBody>
          <a:bodyPr/>
          <a:lstStyle/>
          <a:p>
            <a:pPr>
              <a:spcBef>
                <a:spcPct val="0"/>
              </a:spcBef>
              <a:buFont typeface="Arial" pitchFamily="34" charset="0"/>
              <a:buNone/>
            </a:pPr>
            <a:r>
              <a:rPr lang="en-US" sz="2800" dirty="0" smtClean="0"/>
              <a:t>ACTION (V DC E B S</a:t>
            </a:r>
            <a:r>
              <a:rPr lang="en-US" sz="2800" b="1" dirty="0" smtClean="0"/>
              <a:t>): VERIFY</a:t>
            </a:r>
            <a:endParaRPr lang="en-US" sz="2800" dirty="0" smtClean="0"/>
          </a:p>
          <a:p>
            <a:pPr>
              <a:spcBef>
                <a:spcPct val="0"/>
              </a:spcBef>
              <a:buFont typeface="Arial" pitchFamily="34" charset="0"/>
              <a:buNone/>
            </a:pPr>
            <a:r>
              <a:rPr lang="en-US" sz="2800" dirty="0" smtClean="0"/>
              <a:t>Assigning Pharmacy Dispensing #...</a:t>
            </a:r>
          </a:p>
          <a:p>
            <a:pPr>
              <a:spcBef>
                <a:spcPct val="0"/>
              </a:spcBef>
              <a:buFont typeface="Arial" pitchFamily="34" charset="0"/>
              <a:buNone/>
            </a:pPr>
            <a:endParaRPr lang="en-US" sz="2800" dirty="0" smtClean="0"/>
          </a:p>
          <a:p>
            <a:pPr>
              <a:spcBef>
                <a:spcPct val="0"/>
              </a:spcBef>
              <a:buFont typeface="Arial" pitchFamily="34" charset="0"/>
              <a:buNone/>
            </a:pPr>
            <a:r>
              <a:rPr lang="en-US" sz="2800" dirty="0" smtClean="0">
                <a:solidFill>
                  <a:schemeClr val="bg1"/>
                </a:solidFill>
              </a:rPr>
              <a:t>PHARMACY DISPENSING # 13095</a:t>
            </a:r>
          </a:p>
          <a:p>
            <a:pPr>
              <a:spcBef>
                <a:spcPct val="0"/>
              </a:spcBef>
              <a:buFont typeface="Arial" pitchFamily="34" charset="0"/>
              <a:buNone/>
            </a:pPr>
            <a:r>
              <a:rPr lang="en-US" sz="2800" dirty="0" smtClean="0"/>
              <a:t>Accessing the order...</a:t>
            </a:r>
          </a:p>
          <a:p>
            <a:pPr>
              <a:spcBef>
                <a:spcPct val="0"/>
              </a:spcBef>
              <a:buFont typeface="Arial" pitchFamily="34" charset="0"/>
              <a:buNone/>
            </a:pPr>
            <a:endParaRPr lang="en-US" sz="2800" dirty="0" smtClean="0"/>
          </a:p>
          <a:p>
            <a:pPr>
              <a:spcBef>
                <a:spcPct val="0"/>
              </a:spcBef>
              <a:buFont typeface="Arial" pitchFamily="34" charset="0"/>
              <a:buNone/>
            </a:pPr>
            <a:r>
              <a:rPr lang="en-US" sz="2800" dirty="0" smtClean="0"/>
              <a:t>Old Balance : 40                   New Balance :25</a:t>
            </a:r>
          </a:p>
          <a:p>
            <a:pPr>
              <a:spcBef>
                <a:spcPct val="0"/>
              </a:spcBef>
              <a:buFont typeface="Arial" pitchFamily="34" charset="0"/>
              <a:buNone/>
            </a:pPr>
            <a:endParaRPr lang="en-US" sz="2800" dirty="0" smtClean="0"/>
          </a:p>
          <a:p>
            <a:pPr>
              <a:spcBef>
                <a:spcPct val="0"/>
              </a:spcBef>
              <a:buFont typeface="Arial" pitchFamily="34" charset="0"/>
              <a:buNone/>
            </a:pPr>
            <a:r>
              <a:rPr lang="en-US" sz="2800" dirty="0" smtClean="0"/>
              <a:t>Updating the transaction...vault activity...worksheet...order...done.</a:t>
            </a:r>
          </a:p>
          <a:p>
            <a:pPr>
              <a:spcBef>
                <a:spcPct val="0"/>
              </a:spcBef>
              <a:buFont typeface="Arial" pitchFamily="34" charset="0"/>
              <a:buNone/>
            </a:pPr>
            <a:r>
              <a:rPr lang="en-US" sz="2800" dirty="0" smtClean="0"/>
              <a:t>This order is now </a:t>
            </a:r>
            <a:r>
              <a:rPr lang="en-US" sz="2800" b="1" dirty="0" smtClean="0"/>
              <a:t>FILLED - NOT DELIVERED.</a:t>
            </a:r>
          </a:p>
          <a:p>
            <a:endParaRPr lang="en-US" dirty="0"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verified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232" y="14207"/>
            <a:ext cx="3858768" cy="3858768"/>
          </a:xfrm>
          <a:prstGeom prst="rect">
            <a:avLst/>
          </a:prstGeom>
        </p:spPr>
      </p:pic>
      <p:sp>
        <p:nvSpPr>
          <p:cNvPr id="2" name="Rounded Rectangle 1" descr="purple box"/>
          <p:cNvSpPr/>
          <p:nvPr/>
        </p:nvSpPr>
        <p:spPr>
          <a:xfrm>
            <a:off x="228600" y="3048000"/>
            <a:ext cx="6477000" cy="6096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883" name="Content Placeholder 2"/>
          <p:cNvSpPr>
            <a:spLocks noGrp="1"/>
          </p:cNvSpPr>
          <p:nvPr>
            <p:ph idx="1"/>
          </p:nvPr>
        </p:nvSpPr>
        <p:spPr>
          <a:xfrm>
            <a:off x="228600" y="533400"/>
            <a:ext cx="8610600" cy="5943600"/>
          </a:xfrm>
        </p:spPr>
        <p:txBody>
          <a:bodyPr/>
          <a:lstStyle/>
          <a:p>
            <a:pPr>
              <a:spcBef>
                <a:spcPct val="0"/>
              </a:spcBef>
              <a:buFont typeface="Arial" pitchFamily="34" charset="0"/>
              <a:buNone/>
            </a:pPr>
            <a:r>
              <a:rPr lang="en-US" sz="2800" smtClean="0"/>
              <a:t>ACTION (V DC E B S</a:t>
            </a:r>
            <a:r>
              <a:rPr lang="en-US" sz="2800" b="1" smtClean="0"/>
              <a:t>): VERIFY</a:t>
            </a:r>
            <a:endParaRPr lang="en-US" sz="2800" smtClean="0"/>
          </a:p>
          <a:p>
            <a:pPr>
              <a:spcBef>
                <a:spcPct val="0"/>
              </a:spcBef>
              <a:buFont typeface="Arial" pitchFamily="34" charset="0"/>
              <a:buNone/>
            </a:pPr>
            <a:r>
              <a:rPr lang="en-US" sz="2800" smtClean="0"/>
              <a:t>Assigning Pharmacy Dispensing #...</a:t>
            </a:r>
          </a:p>
          <a:p>
            <a:pPr>
              <a:spcBef>
                <a:spcPct val="0"/>
              </a:spcBef>
              <a:buFont typeface="Arial" pitchFamily="34" charset="0"/>
              <a:buNone/>
            </a:pPr>
            <a:endParaRPr lang="en-US" sz="2800" smtClean="0"/>
          </a:p>
          <a:p>
            <a:pPr>
              <a:spcBef>
                <a:spcPct val="0"/>
              </a:spcBef>
              <a:buFont typeface="Arial" pitchFamily="34" charset="0"/>
              <a:buNone/>
            </a:pPr>
            <a:r>
              <a:rPr lang="en-US" sz="2800" smtClean="0"/>
              <a:t>PHARMACY DISPENSING # 13095</a:t>
            </a:r>
          </a:p>
          <a:p>
            <a:pPr>
              <a:spcBef>
                <a:spcPct val="0"/>
              </a:spcBef>
              <a:buFont typeface="Arial" pitchFamily="34" charset="0"/>
              <a:buNone/>
            </a:pPr>
            <a:r>
              <a:rPr lang="en-US" sz="2800" smtClean="0"/>
              <a:t>Accessing the order...</a:t>
            </a:r>
          </a:p>
          <a:p>
            <a:pPr>
              <a:spcBef>
                <a:spcPct val="0"/>
              </a:spcBef>
              <a:buFont typeface="Arial" pitchFamily="34" charset="0"/>
              <a:buNone/>
            </a:pPr>
            <a:endParaRPr lang="en-US" sz="2800" smtClean="0"/>
          </a:p>
          <a:p>
            <a:pPr>
              <a:spcBef>
                <a:spcPct val="0"/>
              </a:spcBef>
              <a:buFont typeface="Arial" pitchFamily="34" charset="0"/>
              <a:buNone/>
            </a:pPr>
            <a:r>
              <a:rPr lang="en-US" sz="2800" smtClean="0">
                <a:solidFill>
                  <a:schemeClr val="bg1"/>
                </a:solidFill>
              </a:rPr>
              <a:t>Old Balance : 40                   New Balance :20</a:t>
            </a:r>
          </a:p>
          <a:p>
            <a:pPr>
              <a:spcBef>
                <a:spcPct val="0"/>
              </a:spcBef>
              <a:buFont typeface="Arial" pitchFamily="34" charset="0"/>
              <a:buNone/>
            </a:pPr>
            <a:endParaRPr lang="en-US" sz="2800" smtClean="0"/>
          </a:p>
          <a:p>
            <a:pPr>
              <a:spcBef>
                <a:spcPct val="0"/>
              </a:spcBef>
              <a:buFont typeface="Arial" pitchFamily="34" charset="0"/>
              <a:buNone/>
            </a:pPr>
            <a:r>
              <a:rPr lang="en-US" sz="2800" smtClean="0"/>
              <a:t>Updating the transaction...vault activity...worksheet...order...done.</a:t>
            </a:r>
          </a:p>
          <a:p>
            <a:pPr>
              <a:spcBef>
                <a:spcPct val="0"/>
              </a:spcBef>
              <a:buFont typeface="Arial" pitchFamily="34" charset="0"/>
              <a:buNone/>
            </a:pPr>
            <a:r>
              <a:rPr lang="en-US" sz="2800" smtClean="0"/>
              <a:t>This order is now </a:t>
            </a:r>
            <a:r>
              <a:rPr lang="en-US" sz="2800" b="1" smtClean="0"/>
              <a:t>FILLED - NOT DELIVERED.</a:t>
            </a:r>
          </a:p>
          <a:p>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verified sea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232" y="14207"/>
            <a:ext cx="3858768" cy="3858768"/>
          </a:xfrm>
          <a:prstGeom prst="rect">
            <a:avLst/>
          </a:prstGeom>
        </p:spPr>
      </p:pic>
      <p:sp>
        <p:nvSpPr>
          <p:cNvPr id="2" name="Rounded Rectangle 1" descr="purple box"/>
          <p:cNvSpPr/>
          <p:nvPr/>
        </p:nvSpPr>
        <p:spPr>
          <a:xfrm>
            <a:off x="228600" y="4830306"/>
            <a:ext cx="6477000" cy="533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907" name="Content Placeholder 2"/>
          <p:cNvSpPr>
            <a:spLocks noGrp="1"/>
          </p:cNvSpPr>
          <p:nvPr>
            <p:ph idx="1"/>
          </p:nvPr>
        </p:nvSpPr>
        <p:spPr>
          <a:xfrm>
            <a:off x="228600" y="533400"/>
            <a:ext cx="8610600" cy="5943600"/>
          </a:xfrm>
        </p:spPr>
        <p:txBody>
          <a:bodyPr/>
          <a:lstStyle/>
          <a:p>
            <a:pPr>
              <a:spcBef>
                <a:spcPct val="0"/>
              </a:spcBef>
              <a:buFont typeface="Arial" pitchFamily="34" charset="0"/>
              <a:buNone/>
            </a:pPr>
            <a:r>
              <a:rPr lang="en-US" sz="2800" smtClean="0"/>
              <a:t>ACTION (V DC E B S</a:t>
            </a:r>
            <a:r>
              <a:rPr lang="en-US" sz="2800" b="1" smtClean="0"/>
              <a:t>): VERIFY</a:t>
            </a:r>
            <a:endParaRPr lang="en-US" sz="2800" smtClean="0"/>
          </a:p>
          <a:p>
            <a:pPr>
              <a:spcBef>
                <a:spcPct val="0"/>
              </a:spcBef>
              <a:buFont typeface="Arial" pitchFamily="34" charset="0"/>
              <a:buNone/>
            </a:pPr>
            <a:r>
              <a:rPr lang="en-US" sz="2800" smtClean="0"/>
              <a:t>Assigning Pharmacy Dispensing #...</a:t>
            </a:r>
          </a:p>
          <a:p>
            <a:pPr>
              <a:spcBef>
                <a:spcPct val="0"/>
              </a:spcBef>
              <a:buFont typeface="Arial" pitchFamily="34" charset="0"/>
              <a:buNone/>
            </a:pPr>
            <a:endParaRPr lang="en-US" sz="2800" smtClean="0"/>
          </a:p>
          <a:p>
            <a:pPr>
              <a:spcBef>
                <a:spcPct val="0"/>
              </a:spcBef>
              <a:buFont typeface="Arial" pitchFamily="34" charset="0"/>
              <a:buNone/>
            </a:pPr>
            <a:r>
              <a:rPr lang="en-US" sz="2800" smtClean="0"/>
              <a:t>PHARMACY DISPENSING # 13095</a:t>
            </a:r>
          </a:p>
          <a:p>
            <a:pPr>
              <a:spcBef>
                <a:spcPct val="0"/>
              </a:spcBef>
              <a:buFont typeface="Arial" pitchFamily="34" charset="0"/>
              <a:buNone/>
            </a:pPr>
            <a:r>
              <a:rPr lang="en-US" sz="2800" smtClean="0"/>
              <a:t>Accessing the order...</a:t>
            </a:r>
          </a:p>
          <a:p>
            <a:pPr>
              <a:spcBef>
                <a:spcPct val="0"/>
              </a:spcBef>
              <a:buFont typeface="Arial" pitchFamily="34" charset="0"/>
              <a:buNone/>
            </a:pPr>
            <a:endParaRPr lang="en-US" sz="2800" smtClean="0"/>
          </a:p>
          <a:p>
            <a:pPr>
              <a:spcBef>
                <a:spcPct val="0"/>
              </a:spcBef>
              <a:buFont typeface="Arial" pitchFamily="34" charset="0"/>
              <a:buNone/>
            </a:pPr>
            <a:r>
              <a:rPr lang="en-US" sz="2800" smtClean="0"/>
              <a:t>Old Balance : 40                   New Balance :20</a:t>
            </a:r>
          </a:p>
          <a:p>
            <a:pPr>
              <a:spcBef>
                <a:spcPct val="0"/>
              </a:spcBef>
              <a:buFont typeface="Arial" pitchFamily="34" charset="0"/>
              <a:buNone/>
            </a:pPr>
            <a:endParaRPr lang="en-US" sz="2800" smtClean="0"/>
          </a:p>
          <a:p>
            <a:pPr>
              <a:spcBef>
                <a:spcPct val="0"/>
              </a:spcBef>
              <a:buFont typeface="Arial" pitchFamily="34" charset="0"/>
              <a:buNone/>
            </a:pPr>
            <a:r>
              <a:rPr lang="en-US" sz="2800" smtClean="0"/>
              <a:t>Updating the transaction...vault activity...worksheet...order...done.</a:t>
            </a:r>
          </a:p>
          <a:p>
            <a:pPr>
              <a:spcBef>
                <a:spcPct val="0"/>
              </a:spcBef>
              <a:buFont typeface="Arial" pitchFamily="34" charset="0"/>
              <a:buNone/>
            </a:pPr>
            <a:r>
              <a:rPr lang="en-US" sz="2800" smtClean="0">
                <a:solidFill>
                  <a:schemeClr val="bg1"/>
                </a:solidFill>
              </a:rPr>
              <a:t>This order is now </a:t>
            </a:r>
            <a:r>
              <a:rPr lang="en-US" sz="2800" b="1" smtClean="0">
                <a:solidFill>
                  <a:schemeClr val="bg1"/>
                </a:solidFill>
              </a:rPr>
              <a:t>FILLED - NOT DELIVERED.</a:t>
            </a:r>
          </a:p>
          <a:p>
            <a:endParaRPr 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4" name="TextBox 3" descr="green box with menu options"/>
          <p:cNvSpPr txBox="1"/>
          <p:nvPr/>
        </p:nvSpPr>
        <p:spPr>
          <a:xfrm>
            <a:off x="457200" y="1524000"/>
            <a:ext cx="8305800" cy="1015663"/>
          </a:xfrm>
          <a:prstGeom prst="rect">
            <a:avLst/>
          </a:prstGeom>
          <a:gradFill>
            <a:gsLst>
              <a:gs pos="0">
                <a:srgbClr val="5E782A"/>
              </a:gs>
              <a:gs pos="80000">
                <a:srgbClr val="6B8830"/>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latin typeface="+mj-lt"/>
              </a:rPr>
              <a:t>Print CS Dispensing Worksheet</a:t>
            </a:r>
          </a:p>
          <a:p>
            <a:pPr marL="457200" indent="-457200">
              <a:buFont typeface="Wingdings" pitchFamily="2" charset="2"/>
              <a:buChar char="ü"/>
            </a:pPr>
            <a:r>
              <a:rPr lang="en-US" sz="3000" dirty="0" smtClean="0">
                <a:latin typeface="+mj-lt"/>
              </a:rPr>
              <a:t>Fill/Dispense CS Orders from Worksheet     </a:t>
            </a:r>
          </a:p>
        </p:txBody>
      </p:sp>
      <p:sp>
        <p:nvSpPr>
          <p:cNvPr id="6" name="Content Placeholder 2" descr="blue box with menu options"/>
          <p:cNvSpPr txBox="1">
            <a:spLocks/>
          </p:cNvSpPr>
          <p:nvPr/>
        </p:nvSpPr>
        <p:spPr bwMode="auto">
          <a:xfrm>
            <a:off x="457200" y="2514600"/>
            <a:ext cx="8305800" cy="34290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None/>
              <a:defRPr/>
            </a:pPr>
            <a:r>
              <a:rPr lang="en-US" sz="3000" dirty="0" smtClean="0"/>
              <a:t>Dispensing/Receiving </a:t>
            </a:r>
            <a:r>
              <a:rPr lang="en-US" sz="3000" dirty="0"/>
              <a:t>Report (VA FORM 10-2321)</a:t>
            </a:r>
          </a:p>
          <a:p>
            <a:pPr indent="-457200">
              <a:spcBef>
                <a:spcPts val="0"/>
              </a:spcBef>
              <a:buNone/>
              <a:defRPr/>
            </a:pPr>
            <a:r>
              <a:rPr lang="en-US" sz="3000" dirty="0"/>
              <a:t>Green Sheet - Print (VA FORM 10-2638)</a:t>
            </a:r>
          </a:p>
          <a:p>
            <a:pPr indent="-457200">
              <a:spcBef>
                <a:spcPts val="0"/>
              </a:spcBef>
              <a:buNone/>
              <a:defRPr/>
            </a:pPr>
            <a:r>
              <a:rPr lang="en-US" sz="3000" dirty="0"/>
              <a:t>Reprint Reports Menu ...</a:t>
            </a:r>
          </a:p>
          <a:p>
            <a:pPr indent="-457200">
              <a:spcBef>
                <a:spcPts val="0"/>
              </a:spcBef>
              <a:buNone/>
              <a:defRPr/>
            </a:pPr>
            <a:r>
              <a:rPr lang="en-US" sz="3000" dirty="0"/>
              <a:t>Pharmacy 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94050690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4" name="TextBox 3" descr="green box with menu options"/>
          <p:cNvSpPr txBox="1"/>
          <p:nvPr/>
        </p:nvSpPr>
        <p:spPr>
          <a:xfrm>
            <a:off x="457200" y="1524000"/>
            <a:ext cx="8305800" cy="1477328"/>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latin typeface="+mj-lt"/>
              </a:rPr>
              <a:t>Print CS Dispensing Worksheet</a:t>
            </a:r>
          </a:p>
          <a:p>
            <a:pPr marL="457200" indent="-457200">
              <a:buFont typeface="Wingdings" pitchFamily="2" charset="2"/>
              <a:buChar char="ü"/>
            </a:pPr>
            <a:r>
              <a:rPr lang="en-US" sz="3000" dirty="0" smtClean="0">
                <a:latin typeface="+mj-lt"/>
              </a:rPr>
              <a:t>Fill/Dispense CS Orders from Worksheet</a:t>
            </a:r>
          </a:p>
          <a:p>
            <a:pPr marL="457200" indent="-457200">
              <a:buFont typeface="Wingdings" pitchFamily="2" charset="2"/>
              <a:buChar char="q"/>
            </a:pPr>
            <a:r>
              <a:rPr lang="en-US" sz="3000" dirty="0" smtClean="0">
                <a:latin typeface="+mj-lt"/>
              </a:rPr>
              <a:t>Dispensing/Receiving Report (VA FORM 10-2321)</a:t>
            </a:r>
          </a:p>
        </p:txBody>
      </p:sp>
      <p:sp>
        <p:nvSpPr>
          <p:cNvPr id="6" name="Content Placeholder 2" descr="blue box with menu options"/>
          <p:cNvSpPr txBox="1">
            <a:spLocks/>
          </p:cNvSpPr>
          <p:nvPr/>
        </p:nvSpPr>
        <p:spPr bwMode="auto">
          <a:xfrm>
            <a:off x="457200" y="2971800"/>
            <a:ext cx="8305800" cy="34290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None/>
              <a:defRPr/>
            </a:pPr>
            <a:r>
              <a:rPr lang="en-US" sz="3000" dirty="0" smtClean="0"/>
              <a:t>Green </a:t>
            </a:r>
            <a:r>
              <a:rPr lang="en-US" sz="3000" dirty="0"/>
              <a:t>Sheet - Print (VA FORM 10-2638)</a:t>
            </a:r>
          </a:p>
          <a:p>
            <a:pPr indent="-457200">
              <a:spcBef>
                <a:spcPts val="0"/>
              </a:spcBef>
              <a:buNone/>
              <a:defRPr/>
            </a:pPr>
            <a:r>
              <a:rPr lang="en-US" sz="3000" dirty="0"/>
              <a:t>Reprint Reports Menu ...</a:t>
            </a:r>
          </a:p>
          <a:p>
            <a:pPr indent="-457200">
              <a:spcBef>
                <a:spcPts val="0"/>
              </a:spcBef>
              <a:buNone/>
              <a:defRPr/>
            </a:pPr>
            <a:r>
              <a:rPr lang="en-US" sz="3000" dirty="0"/>
              <a:t>Pharmacy 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100304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685800"/>
            <a:ext cx="8305800" cy="584775"/>
          </a:xfrm>
          <a:prstGeom prst="rect">
            <a:avLst/>
          </a:prstGeom>
          <a:solidFill>
            <a:srgbClr val="789C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Dispensing/Receiving Report (VA FORM 10-2321</a:t>
            </a:r>
            <a:endParaRPr lang="en-US" sz="3200" dirty="0"/>
          </a:p>
        </p:txBody>
      </p:sp>
      <p:sp>
        <p:nvSpPr>
          <p:cNvPr id="6" name="Content Placeholder 2" descr="purple entry box"/>
          <p:cNvSpPr txBox="1">
            <a:spLocks/>
          </p:cNvSpPr>
          <p:nvPr/>
        </p:nvSpPr>
        <p:spPr bwMode="auto">
          <a:xfrm>
            <a:off x="457200" y="1295400"/>
            <a:ext cx="8305800" cy="4772799"/>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indent="-457200">
              <a:spcBef>
                <a:spcPts val="0"/>
              </a:spcBef>
              <a:buFont typeface="Arial" charset="0"/>
              <a:buNone/>
              <a:defRPr/>
            </a:pPr>
            <a:r>
              <a:rPr lang="en-US" sz="3000" dirty="0" smtClean="0"/>
              <a:t>Dispensing Method: (W/R):</a:t>
            </a:r>
          </a:p>
          <a:p>
            <a:pPr indent="-457200">
              <a:spcBef>
                <a:spcPts val="0"/>
              </a:spcBef>
              <a:buFont typeface="Arial" charset="0"/>
              <a:buNone/>
              <a:defRPr/>
            </a:pPr>
            <a:endParaRPr lang="en-US" sz="1400" dirty="0"/>
          </a:p>
          <a:p>
            <a:pPr indent="-457200">
              <a:spcBef>
                <a:spcPts val="0"/>
              </a:spcBef>
              <a:buFont typeface="Arial" charset="0"/>
              <a:buNone/>
              <a:defRPr/>
            </a:pPr>
            <a:r>
              <a:rPr lang="en-US" sz="3000" dirty="0" smtClean="0"/>
              <a:t> Select one of the following:</a:t>
            </a:r>
          </a:p>
          <a:p>
            <a:pPr indent="-457200">
              <a:spcBef>
                <a:spcPts val="0"/>
              </a:spcBef>
              <a:buFont typeface="Arial" charset="0"/>
              <a:buNone/>
              <a:defRPr/>
            </a:pPr>
            <a:endParaRPr lang="en-US" sz="1400" b="1" dirty="0"/>
          </a:p>
          <a:p>
            <a:pPr indent="-457200">
              <a:spcBef>
                <a:spcPts val="0"/>
              </a:spcBef>
              <a:buFont typeface="Arial" charset="0"/>
              <a:buNone/>
              <a:defRPr/>
            </a:pPr>
            <a:r>
              <a:rPr lang="en-US" sz="3000" b="1" dirty="0"/>
              <a:t>	</a:t>
            </a:r>
            <a:r>
              <a:rPr lang="en-US" sz="3000" b="1" dirty="0" smtClean="0"/>
              <a:t>W	Worksheet</a:t>
            </a:r>
          </a:p>
          <a:p>
            <a:pPr indent="-457200">
              <a:spcBef>
                <a:spcPts val="0"/>
              </a:spcBef>
              <a:buFont typeface="Arial" charset="0"/>
              <a:buNone/>
              <a:defRPr/>
            </a:pPr>
            <a:endParaRPr lang="en-US" sz="1400" b="1" dirty="0"/>
          </a:p>
          <a:p>
            <a:pPr indent="-457200">
              <a:spcBef>
                <a:spcPts val="0"/>
              </a:spcBef>
              <a:buFont typeface="Arial" charset="0"/>
              <a:buNone/>
              <a:defRPr/>
            </a:pPr>
            <a:r>
              <a:rPr lang="en-US" sz="3000" b="1" dirty="0" smtClean="0"/>
              <a:t>	R	Individual Request</a:t>
            </a:r>
          </a:p>
          <a:p>
            <a:pPr indent="-457200">
              <a:spcBef>
                <a:spcPts val="0"/>
              </a:spcBef>
              <a:buFont typeface="Arial" charset="0"/>
              <a:buNone/>
              <a:defRPr/>
            </a:pPr>
            <a:endParaRPr lang="en-US" sz="1400" b="1" dirty="0"/>
          </a:p>
          <a:p>
            <a:pPr indent="-457200">
              <a:spcBef>
                <a:spcPts val="0"/>
              </a:spcBef>
              <a:buFont typeface="Arial" charset="0"/>
              <a:buNone/>
              <a:defRPr/>
            </a:pPr>
            <a:r>
              <a:rPr lang="en-US" sz="3000" dirty="0" smtClean="0"/>
              <a:t>Dispensing Method: (W/R): W</a:t>
            </a:r>
          </a:p>
          <a:p>
            <a:pPr indent="-457200">
              <a:spcBef>
                <a:spcPts val="0"/>
              </a:spcBef>
              <a:buFont typeface="Arial" charset="0"/>
              <a:buNone/>
              <a:defRPr/>
            </a:pPr>
            <a:r>
              <a:rPr lang="en-US" sz="3000" dirty="0" smtClean="0"/>
              <a:t>Enter your Current Signature Code:  **********</a:t>
            </a:r>
            <a:endParaRPr lang="en-US" sz="1600" dirty="0" smtClean="0"/>
          </a:p>
        </p:txBody>
      </p:sp>
      <p:sp>
        <p:nvSpPr>
          <p:cNvPr id="2" name="Rounded Rectangle 1"/>
          <p:cNvSpPr/>
          <p:nvPr/>
        </p:nvSpPr>
        <p:spPr>
          <a:xfrm>
            <a:off x="6019800" y="4953000"/>
            <a:ext cx="2133600" cy="6096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37521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09847993"/>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28800" y="2526605"/>
            <a:ext cx="6463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V</a:t>
            </a:r>
            <a:endParaRPr lang="en-US" sz="5400" b="1" cap="none" spc="0" dirty="0">
              <a:ln w="11430">
                <a:solidFill>
                  <a:schemeClr val="tx1">
                    <a:lumMod val="95000"/>
                    <a:lumOff val="5000"/>
                  </a:schemeClr>
                </a:solidFill>
              </a:ln>
              <a:solidFill>
                <a:srgbClr val="C00000"/>
              </a:solidFill>
            </a:endParaRPr>
          </a:p>
        </p:txBody>
      </p:sp>
      <p:sp>
        <p:nvSpPr>
          <p:cNvPr id="4" name="Rectangle 3"/>
          <p:cNvSpPr/>
          <p:nvPr/>
        </p:nvSpPr>
        <p:spPr>
          <a:xfrm>
            <a:off x="42479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N</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6101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B</a:t>
            </a:r>
            <a:endParaRPr lang="en-US" sz="5400" b="1" cap="none" spc="0" dirty="0">
              <a:ln w="11430">
                <a:solidFill>
                  <a:schemeClr val="tx1">
                    <a:lumMod val="95000"/>
                    <a:lumOff val="5000"/>
                  </a:schemeClr>
                </a:solidFill>
              </a:ln>
              <a:solidFill>
                <a:srgbClr val="C00000"/>
              </a:solidFill>
            </a:endParaRPr>
          </a:p>
        </p:txBody>
      </p:sp>
      <p:pic>
        <p:nvPicPr>
          <p:cNvPr id="3074" name="Picture 2" descr="highlight box around Vault Copy menu op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465" y="2057400"/>
            <a:ext cx="2921000" cy="35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0745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descr="different colored boxes showing menu options"/>
          <p:cNvGraphicFramePr/>
          <p:nvPr>
            <p:extLst>
              <p:ext uri="{D42A27DB-BD31-4B8C-83A1-F6EECF244321}">
                <p14:modId xmlns:p14="http://schemas.microsoft.com/office/powerpoint/2010/main" val="4192301504"/>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28800" y="2526605"/>
            <a:ext cx="6463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V</a:t>
            </a:r>
            <a:endParaRPr lang="en-US" sz="5400" b="1" cap="none" spc="0" dirty="0">
              <a:ln w="11430">
                <a:solidFill>
                  <a:schemeClr val="tx1">
                    <a:lumMod val="95000"/>
                    <a:lumOff val="5000"/>
                  </a:schemeClr>
                </a:solidFill>
              </a:ln>
              <a:solidFill>
                <a:srgbClr val="C00000"/>
              </a:solidFill>
            </a:endParaRPr>
          </a:p>
        </p:txBody>
      </p:sp>
      <p:sp>
        <p:nvSpPr>
          <p:cNvPr id="4" name="Rectangle 3"/>
          <p:cNvSpPr/>
          <p:nvPr/>
        </p:nvSpPr>
        <p:spPr>
          <a:xfrm>
            <a:off x="42479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N</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6101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B</a:t>
            </a:r>
            <a:endParaRPr lang="en-US" sz="5400" b="1" cap="none" spc="0" dirty="0">
              <a:ln w="11430">
                <a:solidFill>
                  <a:schemeClr val="tx1">
                    <a:lumMod val="95000"/>
                    <a:lumOff val="5000"/>
                  </a:schemeClr>
                </a:solidFill>
              </a:ln>
              <a:solidFill>
                <a:srgbClr val="C00000"/>
              </a:solidFill>
            </a:endParaRPr>
          </a:p>
        </p:txBody>
      </p:sp>
      <p:sp>
        <p:nvSpPr>
          <p:cNvPr id="6" name="Rounded Rectangle 5" descr="highlight box around Nursing Copy menu option"/>
          <p:cNvSpPr/>
          <p:nvPr/>
        </p:nvSpPr>
        <p:spPr>
          <a:xfrm>
            <a:off x="3256865" y="2209800"/>
            <a:ext cx="2667000" cy="3275905"/>
          </a:xfrm>
          <a:prstGeom prst="roundRect">
            <a:avLst/>
          </a:prstGeom>
          <a:noFill/>
          <a:ln w="254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636588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07969374"/>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28800" y="2526605"/>
            <a:ext cx="6463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V</a:t>
            </a:r>
            <a:endParaRPr lang="en-US" sz="5400" b="1" cap="none" spc="0" dirty="0">
              <a:ln w="11430">
                <a:solidFill>
                  <a:schemeClr val="tx1">
                    <a:lumMod val="95000"/>
                    <a:lumOff val="5000"/>
                  </a:schemeClr>
                </a:solidFill>
              </a:ln>
              <a:solidFill>
                <a:srgbClr val="C00000"/>
              </a:solidFill>
            </a:endParaRPr>
          </a:p>
        </p:txBody>
      </p:sp>
      <p:sp>
        <p:nvSpPr>
          <p:cNvPr id="4" name="Rectangle 3"/>
          <p:cNvSpPr/>
          <p:nvPr/>
        </p:nvSpPr>
        <p:spPr>
          <a:xfrm>
            <a:off x="42479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N</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6101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B</a:t>
            </a:r>
            <a:endParaRPr lang="en-US" sz="5400" b="1" cap="none" spc="0" dirty="0">
              <a:ln w="11430">
                <a:solidFill>
                  <a:schemeClr val="tx1">
                    <a:lumMod val="95000"/>
                    <a:lumOff val="5000"/>
                  </a:schemeClr>
                </a:solidFill>
              </a:ln>
              <a:solidFill>
                <a:srgbClr val="C00000"/>
              </a:solidFill>
            </a:endParaRPr>
          </a:p>
        </p:txBody>
      </p:sp>
      <p:sp>
        <p:nvSpPr>
          <p:cNvPr id="6" name="Rounded Rectangle 5" descr="highlight box around Both menu option"/>
          <p:cNvSpPr/>
          <p:nvPr/>
        </p:nvSpPr>
        <p:spPr>
          <a:xfrm>
            <a:off x="5715000" y="2209800"/>
            <a:ext cx="2667000" cy="3275905"/>
          </a:xfrm>
          <a:prstGeom prst="roundRect">
            <a:avLst/>
          </a:prstGeom>
          <a:noFill/>
          <a:ln w="254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0345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6" name="TextBox 5" descr="purple title box"/>
          <p:cNvSpPr txBox="1"/>
          <p:nvPr/>
        </p:nvSpPr>
        <p:spPr>
          <a:xfrm>
            <a:off x="381000" y="1030069"/>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7" name="Content Placeholder 2" descr="blue box listing menu options"/>
          <p:cNvSpPr txBox="1">
            <a:spLocks/>
          </p:cNvSpPr>
          <p:nvPr/>
        </p:nvSpPr>
        <p:spPr bwMode="auto">
          <a:xfrm>
            <a:off x="381000" y="1676400"/>
            <a:ext cx="8305800" cy="4876800"/>
          </a:xfrm>
          <a:prstGeom prst="rect">
            <a:avLst/>
          </a:prstGeom>
          <a:gradFill rotWithShape="1">
            <a:gsLst>
              <a:gs pos="0">
                <a:srgbClr val="2A5992"/>
              </a:gs>
              <a:gs pos="80000">
                <a:srgbClr val="3571B9"/>
              </a:gs>
              <a:gs pos="100000">
                <a:srgbClr val="2F6BB3"/>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smtClean="0"/>
          </a:p>
          <a:p>
            <a:pPr indent="-457200">
              <a:spcBef>
                <a:spcPts val="0"/>
              </a:spcBef>
              <a:buFont typeface="Arial" charset="0"/>
              <a:buNone/>
              <a:defRPr/>
            </a:pPr>
            <a:r>
              <a:rPr lang="en-US" sz="3000" smtClean="0"/>
              <a:t>Dispensing Menu ...</a:t>
            </a:r>
          </a:p>
          <a:p>
            <a:pPr indent="-457200">
              <a:spcBef>
                <a:spcPts val="0"/>
              </a:spcBef>
              <a:buFont typeface="Arial" charset="0"/>
              <a:buNone/>
              <a:defRPr/>
            </a:pPr>
            <a:r>
              <a:rPr lang="en-US" sz="3000" smtClean="0"/>
              <a:t>Complete Green Sheet</a:t>
            </a:r>
          </a:p>
          <a:p>
            <a:pPr indent="-457200">
              <a:spcBef>
                <a:spcPts val="0"/>
              </a:spcBef>
              <a:buFont typeface="Arial" charset="0"/>
              <a:buNone/>
              <a:defRPr/>
            </a:pPr>
            <a:r>
              <a:rPr lang="en-US" sz="3000" smtClean="0"/>
              <a:t>Outpatient Rx's</a:t>
            </a:r>
          </a:p>
          <a:p>
            <a:pPr indent="-457200">
              <a:spcBef>
                <a:spcPts val="0"/>
              </a:spcBef>
              <a:buFont typeface="Arial" charset="0"/>
              <a:buNone/>
              <a:defRPr/>
            </a:pPr>
            <a:r>
              <a:rPr lang="en-US" sz="3000" smtClean="0"/>
              <a:t>Transfer Drugs between Dispensing Sites</a:t>
            </a:r>
          </a:p>
          <a:p>
            <a:pPr indent="-457200">
              <a:spcBef>
                <a:spcPts val="0"/>
              </a:spcBef>
              <a:buFont typeface="Arial" charset="0"/>
              <a:buNone/>
              <a:defRPr/>
            </a:pPr>
            <a:r>
              <a:rPr lang="en-US" sz="3000" smtClean="0"/>
              <a:t>Infusion Order Processing Menu ...</a:t>
            </a:r>
          </a:p>
          <a:p>
            <a:pPr indent="-457200">
              <a:spcBef>
                <a:spcPts val="0"/>
              </a:spcBef>
              <a:buFont typeface="Arial" charset="0"/>
              <a:buNone/>
              <a:defRPr/>
            </a:pPr>
            <a:r>
              <a:rPr lang="en-US" sz="3000" smtClean="0"/>
              <a:t>Destructions Menu ...</a:t>
            </a:r>
          </a:p>
          <a:p>
            <a:pPr indent="-457200">
              <a:spcBef>
                <a:spcPts val="0"/>
              </a:spcBef>
              <a:buFont typeface="Arial" charset="0"/>
              <a:buNone/>
              <a:defRPr/>
            </a:pPr>
            <a:r>
              <a:rPr lang="en-US" sz="3000" smtClean="0"/>
              <a:t>CS Order Entry For Ward</a:t>
            </a:r>
          </a:p>
          <a:p>
            <a:pPr indent="-457200">
              <a:spcBef>
                <a:spcPts val="0"/>
              </a:spcBef>
              <a:buFont typeface="Arial" charset="0"/>
              <a:buNone/>
              <a:defRPr/>
            </a:pPr>
            <a:r>
              <a:rPr lang="en-US" sz="3000" smtClean="0"/>
              <a:t>Receipt of Controlled Substance from Pharmacy</a:t>
            </a:r>
          </a:p>
          <a:p>
            <a:pPr indent="-457200">
              <a:spcBef>
                <a:spcPts val="0"/>
              </a:spcBef>
              <a:buFont typeface="Arial" charset="0"/>
              <a:buNone/>
              <a:defRPr/>
            </a:pPr>
            <a:r>
              <a:rPr lang="en-US" sz="2800" smtClean="0"/>
              <a:t>Manufacturer, Lot #, and Exp. Date - Enter/Edit</a:t>
            </a:r>
            <a:endParaRPr lang="en-US" sz="300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91440656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38256430"/>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28800" y="2526605"/>
            <a:ext cx="6463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V</a:t>
            </a:r>
            <a:endParaRPr lang="en-US" sz="5400" b="1" cap="none" spc="0" dirty="0">
              <a:ln w="11430">
                <a:solidFill>
                  <a:schemeClr val="tx1">
                    <a:lumMod val="95000"/>
                    <a:lumOff val="5000"/>
                  </a:schemeClr>
                </a:solidFill>
              </a:ln>
              <a:solidFill>
                <a:srgbClr val="C00000"/>
              </a:solidFill>
            </a:endParaRPr>
          </a:p>
        </p:txBody>
      </p:sp>
      <p:sp>
        <p:nvSpPr>
          <p:cNvPr id="4" name="Rectangle 3"/>
          <p:cNvSpPr/>
          <p:nvPr/>
        </p:nvSpPr>
        <p:spPr>
          <a:xfrm>
            <a:off x="42479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N</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6101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B</a:t>
            </a:r>
            <a:endParaRPr lang="en-US" sz="5400" b="1" cap="none" spc="0" dirty="0">
              <a:ln w="11430">
                <a:solidFill>
                  <a:schemeClr val="tx1">
                    <a:lumMod val="95000"/>
                    <a:lumOff val="5000"/>
                  </a:schemeClr>
                </a:solidFill>
              </a:ln>
              <a:solidFill>
                <a:srgbClr val="C00000"/>
              </a:solidFill>
            </a:endParaRPr>
          </a:p>
        </p:txBody>
      </p:sp>
    </p:spTree>
    <p:extLst>
      <p:ext uri="{BB962C8B-B14F-4D97-AF65-F5344CB8AC3E}">
        <p14:creationId xmlns:p14="http://schemas.microsoft.com/office/powerpoint/2010/main" val="39697967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descr="purple entry box"/>
          <p:cNvSpPr txBox="1">
            <a:spLocks/>
          </p:cNvSpPr>
          <p:nvPr/>
        </p:nvSpPr>
        <p:spPr bwMode="auto">
          <a:xfrm>
            <a:off x="304800" y="1418083"/>
            <a:ext cx="8305800" cy="3665686"/>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spcBef>
                <a:spcPts val="0"/>
              </a:spcBef>
              <a:buNone/>
              <a:defRPr/>
            </a:pPr>
            <a:endParaRPr lang="en-US" sz="800" dirty="0" smtClean="0"/>
          </a:p>
          <a:p>
            <a:pPr marL="0" indent="0" algn="ctr">
              <a:buNone/>
            </a:pPr>
            <a:r>
              <a:rPr lang="en-US" sz="2800" dirty="0">
                <a:latin typeface="Courier New" pitchFamily="49" charset="0"/>
                <a:cs typeface="Courier New" pitchFamily="49" charset="0"/>
              </a:rPr>
              <a:t>*** PHARMACY VAULT COPY ***</a:t>
            </a:r>
          </a:p>
          <a:p>
            <a:pPr marL="0" indent="0" algn="ctr">
              <a:buNone/>
            </a:pPr>
            <a:r>
              <a:rPr lang="en-US" sz="2800" dirty="0">
                <a:latin typeface="Courier New" pitchFamily="49" charset="0"/>
                <a:cs typeface="Courier New" pitchFamily="49" charset="0"/>
              </a:rPr>
              <a:t>VA FORM 10-2321</a:t>
            </a:r>
          </a:p>
          <a:p>
            <a:pPr marL="0" indent="0" algn="ctr">
              <a:buNone/>
            </a:pPr>
            <a:r>
              <a:rPr lang="en-US" sz="2800" dirty="0">
                <a:latin typeface="Courier New" pitchFamily="49" charset="0"/>
                <a:cs typeface="Courier New" pitchFamily="49" charset="0"/>
              </a:rPr>
              <a:t> </a:t>
            </a:r>
          </a:p>
          <a:p>
            <a:pPr marL="0" indent="0" algn="ctr">
              <a:buNone/>
            </a:pPr>
            <a:r>
              <a:rPr lang="en-US" sz="2800" dirty="0">
                <a:latin typeface="Courier New" pitchFamily="49" charset="0"/>
                <a:cs typeface="Courier New" pitchFamily="49" charset="0"/>
              </a:rPr>
              <a:t> </a:t>
            </a:r>
          </a:p>
          <a:p>
            <a:pPr marL="0" indent="0" algn="ctr">
              <a:buNone/>
            </a:pPr>
            <a:r>
              <a:rPr lang="en-US" sz="2800" dirty="0">
                <a:latin typeface="Courier New" pitchFamily="49" charset="0"/>
                <a:cs typeface="Courier New" pitchFamily="49" charset="0"/>
              </a:rPr>
              <a:t>Technician Delivering Orders: </a:t>
            </a:r>
            <a:r>
              <a:rPr lang="en-US" sz="2800" dirty="0" smtClean="0">
                <a:latin typeface="Courier New" pitchFamily="49" charset="0"/>
                <a:cs typeface="Courier New" pitchFamily="49" charset="0"/>
              </a:rPr>
              <a:t>________</a:t>
            </a:r>
            <a:endParaRPr lang="en-US" sz="2800" dirty="0">
              <a:latin typeface="Courier New" pitchFamily="49" charset="0"/>
              <a:cs typeface="Courier New" pitchFamily="49" charset="0"/>
            </a:endParaRPr>
          </a:p>
        </p:txBody>
      </p:sp>
      <p:sp>
        <p:nvSpPr>
          <p:cNvPr id="7" name="Left Arrow 6" descr="red arrow pointing to entry line"/>
          <p:cNvSpPr/>
          <p:nvPr/>
        </p:nvSpPr>
        <p:spPr>
          <a:xfrm rot="17351023">
            <a:off x="6976187" y="1725034"/>
            <a:ext cx="2670480" cy="1341851"/>
          </a:xfrm>
          <a:prstGeom prst="leftArrow">
            <a:avLst/>
          </a:prstGeom>
          <a:solidFill>
            <a:srgbClr val="C00000"/>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3848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457200"/>
            <a:ext cx="8305800" cy="584775"/>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Dispensing/Receiving Report (VA FORM 10-2321)</a:t>
            </a:r>
            <a:endParaRPr lang="en-US" sz="3200" dirty="0"/>
          </a:p>
        </p:txBody>
      </p:sp>
      <p:sp>
        <p:nvSpPr>
          <p:cNvPr id="6" name="Content Placeholder 2" descr="purple entry box"/>
          <p:cNvSpPr txBox="1">
            <a:spLocks/>
          </p:cNvSpPr>
          <p:nvPr/>
        </p:nvSpPr>
        <p:spPr bwMode="auto">
          <a:xfrm>
            <a:off x="457200" y="1066800"/>
            <a:ext cx="8305800" cy="53340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 </a:t>
            </a:r>
            <a:r>
              <a:rPr lang="en-US" sz="2800" dirty="0" smtClean="0"/>
              <a:t>Select one of the following:</a:t>
            </a:r>
          </a:p>
          <a:p>
            <a:pPr indent="-457200">
              <a:spcBef>
                <a:spcPts val="0"/>
              </a:spcBef>
              <a:buFont typeface="Arial" charset="0"/>
              <a:buNone/>
              <a:defRPr/>
            </a:pPr>
            <a:endParaRPr lang="en-US" sz="1400" b="1" dirty="0"/>
          </a:p>
          <a:p>
            <a:pPr indent="-457200">
              <a:spcBef>
                <a:spcPts val="0"/>
              </a:spcBef>
              <a:buFont typeface="Arial" charset="0"/>
              <a:buNone/>
              <a:defRPr/>
            </a:pPr>
            <a:r>
              <a:rPr lang="en-US" sz="2800" b="1" dirty="0"/>
              <a:t>	</a:t>
            </a:r>
            <a:r>
              <a:rPr lang="en-US" sz="2800" b="1" dirty="0" smtClean="0"/>
              <a:t>V	VAULT COPY ONLY</a:t>
            </a:r>
          </a:p>
          <a:p>
            <a:pPr indent="-457200">
              <a:spcBef>
                <a:spcPts val="0"/>
              </a:spcBef>
              <a:buFont typeface="Arial" charset="0"/>
              <a:buNone/>
              <a:defRPr/>
            </a:pPr>
            <a:r>
              <a:rPr lang="en-US" sz="2800" b="1" dirty="0" smtClean="0"/>
              <a:t>	N	NURSING COPY ONLY</a:t>
            </a:r>
          </a:p>
          <a:p>
            <a:pPr indent="-457200">
              <a:spcBef>
                <a:spcPts val="0"/>
              </a:spcBef>
              <a:buFont typeface="Arial" charset="0"/>
              <a:buNone/>
              <a:defRPr/>
            </a:pPr>
            <a:r>
              <a:rPr lang="en-US" sz="2800" b="1" dirty="0"/>
              <a:t>	</a:t>
            </a:r>
            <a:r>
              <a:rPr lang="en-US" sz="2800" b="1" dirty="0" smtClean="0"/>
              <a:t>B	BOTH VAULT AND NURSING COPY</a:t>
            </a:r>
          </a:p>
          <a:p>
            <a:pPr indent="-457200">
              <a:spcBef>
                <a:spcPts val="0"/>
              </a:spcBef>
              <a:buFont typeface="Arial" charset="0"/>
              <a:buNone/>
              <a:defRPr/>
            </a:pPr>
            <a:endParaRPr lang="en-US" sz="1400" b="1" dirty="0"/>
          </a:p>
          <a:p>
            <a:pPr indent="-457200">
              <a:spcBef>
                <a:spcPts val="0"/>
              </a:spcBef>
              <a:buFont typeface="Arial" charset="0"/>
              <a:buNone/>
              <a:defRPr/>
            </a:pPr>
            <a:r>
              <a:rPr lang="en-US" sz="2800" dirty="0" smtClean="0"/>
              <a:t>Select </a:t>
            </a:r>
            <a:r>
              <a:rPr lang="en-US" sz="2800" dirty="0" err="1" smtClean="0"/>
              <a:t>Disp</a:t>
            </a:r>
            <a:r>
              <a:rPr lang="en-US" sz="2800" dirty="0" smtClean="0"/>
              <a:t>/Receiving Report to Print: VAULT COPY ONLY </a:t>
            </a:r>
          </a:p>
        </p:txBody>
      </p:sp>
      <p:sp>
        <p:nvSpPr>
          <p:cNvPr id="2" name="Rounded Rectangle 1" descr="highlight box around report print option"/>
          <p:cNvSpPr/>
          <p:nvPr/>
        </p:nvSpPr>
        <p:spPr>
          <a:xfrm>
            <a:off x="5943600" y="3352800"/>
            <a:ext cx="28194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28297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457200"/>
            <a:ext cx="8305800" cy="584775"/>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Dispensing/Receiving Report (VA FORM 10-2321)</a:t>
            </a:r>
            <a:endParaRPr lang="en-US" sz="3200" dirty="0"/>
          </a:p>
        </p:txBody>
      </p:sp>
      <p:sp>
        <p:nvSpPr>
          <p:cNvPr id="6" name="Content Placeholder 2" descr="purple entry box"/>
          <p:cNvSpPr txBox="1">
            <a:spLocks/>
          </p:cNvSpPr>
          <p:nvPr/>
        </p:nvSpPr>
        <p:spPr bwMode="auto">
          <a:xfrm>
            <a:off x="457200" y="1066800"/>
            <a:ext cx="8305800" cy="28194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 </a:t>
            </a:r>
            <a:r>
              <a:rPr lang="en-US" sz="2800" dirty="0" smtClean="0"/>
              <a:t>Select one of the following:</a:t>
            </a:r>
          </a:p>
          <a:p>
            <a:pPr indent="-457200">
              <a:spcBef>
                <a:spcPts val="0"/>
              </a:spcBef>
              <a:buFont typeface="Arial" charset="0"/>
              <a:buNone/>
              <a:defRPr/>
            </a:pPr>
            <a:endParaRPr lang="en-US" sz="1400" b="1" dirty="0"/>
          </a:p>
          <a:p>
            <a:pPr indent="-457200">
              <a:spcBef>
                <a:spcPts val="0"/>
              </a:spcBef>
              <a:buFont typeface="Arial" charset="0"/>
              <a:buNone/>
              <a:defRPr/>
            </a:pPr>
            <a:r>
              <a:rPr lang="en-US" sz="2800" b="1" dirty="0"/>
              <a:t>	</a:t>
            </a:r>
            <a:r>
              <a:rPr lang="en-US" sz="2800" b="1" dirty="0" smtClean="0"/>
              <a:t>V	VAULT COPY ONLY</a:t>
            </a:r>
          </a:p>
          <a:p>
            <a:pPr indent="-457200">
              <a:spcBef>
                <a:spcPts val="0"/>
              </a:spcBef>
              <a:buFont typeface="Arial" charset="0"/>
              <a:buNone/>
              <a:defRPr/>
            </a:pPr>
            <a:r>
              <a:rPr lang="en-US" sz="2800" b="1" dirty="0" smtClean="0"/>
              <a:t>	N	NURSING COPY ONLY</a:t>
            </a:r>
          </a:p>
          <a:p>
            <a:pPr indent="-457200">
              <a:spcBef>
                <a:spcPts val="0"/>
              </a:spcBef>
              <a:buFont typeface="Arial" charset="0"/>
              <a:buNone/>
              <a:defRPr/>
            </a:pPr>
            <a:r>
              <a:rPr lang="en-US" sz="2800" b="1" dirty="0"/>
              <a:t>	</a:t>
            </a:r>
            <a:r>
              <a:rPr lang="en-US" sz="2800" b="1" dirty="0" smtClean="0"/>
              <a:t>B	BOTH VAULT AND NURSING COPY</a:t>
            </a:r>
          </a:p>
          <a:p>
            <a:pPr indent="-457200">
              <a:spcBef>
                <a:spcPts val="0"/>
              </a:spcBef>
              <a:buFont typeface="Arial" charset="0"/>
              <a:buNone/>
              <a:defRPr/>
            </a:pPr>
            <a:endParaRPr lang="en-US" sz="1400" b="1" dirty="0"/>
          </a:p>
          <a:p>
            <a:pPr indent="-457200">
              <a:spcBef>
                <a:spcPts val="0"/>
              </a:spcBef>
              <a:buFont typeface="Arial" charset="0"/>
              <a:buNone/>
              <a:defRPr/>
            </a:pPr>
            <a:r>
              <a:rPr lang="en-US" sz="2800" dirty="0" smtClean="0"/>
              <a:t>Select </a:t>
            </a:r>
            <a:r>
              <a:rPr lang="en-US" sz="2800" dirty="0" err="1" smtClean="0"/>
              <a:t>Disp</a:t>
            </a:r>
            <a:r>
              <a:rPr lang="en-US" sz="2800" dirty="0" smtClean="0"/>
              <a:t>/Receiving Report to Print: VAULT COPY ONLY</a:t>
            </a:r>
          </a:p>
        </p:txBody>
      </p:sp>
      <p:sp>
        <p:nvSpPr>
          <p:cNvPr id="4" name="TextBox 3" descr="orange entry box"/>
          <p:cNvSpPr txBox="1"/>
          <p:nvPr/>
        </p:nvSpPr>
        <p:spPr>
          <a:xfrm>
            <a:off x="457200" y="3886200"/>
            <a:ext cx="8305800" cy="2246769"/>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smtClean="0">
                <a:latin typeface="+mj-lt"/>
              </a:rPr>
              <a:t>Select one of the following:</a:t>
            </a:r>
          </a:p>
          <a:p>
            <a:endParaRPr lang="en-US" sz="1400" dirty="0">
              <a:latin typeface="+mj-lt"/>
            </a:endParaRPr>
          </a:p>
          <a:p>
            <a:r>
              <a:rPr lang="en-US" sz="2800" dirty="0" smtClean="0">
                <a:latin typeface="+mj-lt"/>
              </a:rPr>
              <a:t>    N    NAOU (One, Some, or ^ALL)</a:t>
            </a:r>
          </a:p>
          <a:p>
            <a:r>
              <a:rPr lang="en-US" sz="2800" dirty="0">
                <a:latin typeface="+mj-lt"/>
              </a:rPr>
              <a:t> </a:t>
            </a:r>
            <a:r>
              <a:rPr lang="en-US" sz="2800" dirty="0" smtClean="0">
                <a:latin typeface="+mj-lt"/>
              </a:rPr>
              <a:t>   G    Group of NAOUs</a:t>
            </a:r>
          </a:p>
          <a:p>
            <a:endParaRPr lang="en-US" sz="1400" dirty="0">
              <a:latin typeface="+mj-lt"/>
            </a:endParaRPr>
          </a:p>
          <a:p>
            <a:r>
              <a:rPr lang="en-US" sz="2800" dirty="0" smtClean="0">
                <a:latin typeface="+mj-lt"/>
              </a:rPr>
              <a:t>Select Method:</a:t>
            </a:r>
          </a:p>
        </p:txBody>
      </p:sp>
    </p:spTree>
    <p:extLst>
      <p:ext uri="{BB962C8B-B14F-4D97-AF65-F5344CB8AC3E}">
        <p14:creationId xmlns:p14="http://schemas.microsoft.com/office/powerpoint/2010/main" val="103623980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457200"/>
            <a:ext cx="8305800" cy="584775"/>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Dispensing/Receiving Report (VA FORM 10-2321)</a:t>
            </a:r>
            <a:endParaRPr lang="en-US" sz="3200" dirty="0"/>
          </a:p>
        </p:txBody>
      </p:sp>
      <p:sp>
        <p:nvSpPr>
          <p:cNvPr id="6" name="Content Placeholder 2" descr="purple entry box"/>
          <p:cNvSpPr txBox="1">
            <a:spLocks/>
          </p:cNvSpPr>
          <p:nvPr/>
        </p:nvSpPr>
        <p:spPr bwMode="auto">
          <a:xfrm>
            <a:off x="457200" y="1066800"/>
            <a:ext cx="8305800" cy="53340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 </a:t>
            </a:r>
            <a:r>
              <a:rPr lang="en-US" sz="2800" dirty="0" smtClean="0"/>
              <a:t>Select one of the following:</a:t>
            </a:r>
          </a:p>
          <a:p>
            <a:pPr indent="-457200">
              <a:spcBef>
                <a:spcPts val="0"/>
              </a:spcBef>
              <a:buFont typeface="Arial" charset="0"/>
              <a:buNone/>
              <a:defRPr/>
            </a:pPr>
            <a:endParaRPr lang="en-US" sz="1400" b="1" dirty="0"/>
          </a:p>
          <a:p>
            <a:pPr indent="-457200">
              <a:spcBef>
                <a:spcPts val="0"/>
              </a:spcBef>
              <a:buFont typeface="Arial" charset="0"/>
              <a:buNone/>
              <a:defRPr/>
            </a:pPr>
            <a:r>
              <a:rPr lang="en-US" sz="2800" b="1" dirty="0"/>
              <a:t>	</a:t>
            </a:r>
            <a:r>
              <a:rPr lang="en-US" sz="2800" b="1" dirty="0" smtClean="0"/>
              <a:t>V	VAULT COPY ONLY</a:t>
            </a:r>
          </a:p>
          <a:p>
            <a:pPr indent="-457200">
              <a:spcBef>
                <a:spcPts val="0"/>
              </a:spcBef>
              <a:buFont typeface="Arial" charset="0"/>
              <a:buNone/>
              <a:defRPr/>
            </a:pPr>
            <a:r>
              <a:rPr lang="en-US" sz="2800" b="1" dirty="0" smtClean="0"/>
              <a:t>	N	NURSING COPY ONLY</a:t>
            </a:r>
          </a:p>
          <a:p>
            <a:pPr indent="-457200">
              <a:spcBef>
                <a:spcPts val="0"/>
              </a:spcBef>
              <a:buFont typeface="Arial" charset="0"/>
              <a:buNone/>
              <a:defRPr/>
            </a:pPr>
            <a:r>
              <a:rPr lang="en-US" sz="2800" b="1" dirty="0"/>
              <a:t>	</a:t>
            </a:r>
            <a:r>
              <a:rPr lang="en-US" sz="2800" b="1" dirty="0" smtClean="0"/>
              <a:t>B	BOTH VAULT AND NURSING COPY</a:t>
            </a:r>
          </a:p>
          <a:p>
            <a:pPr indent="-457200">
              <a:spcBef>
                <a:spcPts val="0"/>
              </a:spcBef>
              <a:buFont typeface="Arial" charset="0"/>
              <a:buNone/>
              <a:defRPr/>
            </a:pPr>
            <a:endParaRPr lang="en-US" sz="1400" b="1" dirty="0"/>
          </a:p>
          <a:p>
            <a:pPr indent="-457200">
              <a:spcBef>
                <a:spcPts val="0"/>
              </a:spcBef>
              <a:buFont typeface="Arial" charset="0"/>
              <a:buNone/>
              <a:defRPr/>
            </a:pPr>
            <a:r>
              <a:rPr lang="en-US" sz="2800" dirty="0" smtClean="0"/>
              <a:t>Select </a:t>
            </a:r>
            <a:r>
              <a:rPr lang="en-US" sz="2800" dirty="0" err="1" smtClean="0"/>
              <a:t>Disp</a:t>
            </a:r>
            <a:r>
              <a:rPr lang="en-US" sz="2800" dirty="0" smtClean="0"/>
              <a:t>/</a:t>
            </a:r>
            <a:r>
              <a:rPr lang="en-US" sz="2800" dirty="0" err="1" smtClean="0"/>
              <a:t>Recving</a:t>
            </a:r>
            <a:r>
              <a:rPr lang="en-US" sz="2800" dirty="0" smtClean="0"/>
              <a:t> Report to Print: VAULT COPY ONLY</a:t>
            </a:r>
          </a:p>
          <a:p>
            <a:pPr indent="-457200">
              <a:spcBef>
                <a:spcPts val="0"/>
              </a:spcBef>
              <a:buFont typeface="Arial" charset="0"/>
              <a:buNone/>
              <a:defRPr/>
            </a:pPr>
            <a:endParaRPr lang="en-US" sz="1400" dirty="0"/>
          </a:p>
          <a:p>
            <a:pPr indent="-457200">
              <a:spcBef>
                <a:spcPts val="0"/>
              </a:spcBef>
              <a:buFont typeface="Arial" charset="0"/>
              <a:buNone/>
              <a:defRPr/>
            </a:pPr>
            <a:r>
              <a:rPr lang="en-US" sz="2800" dirty="0" smtClean="0"/>
              <a:t> Select one of the following:</a:t>
            </a:r>
          </a:p>
          <a:p>
            <a:pPr indent="-457200">
              <a:spcBef>
                <a:spcPts val="0"/>
              </a:spcBef>
              <a:buFont typeface="Arial" charset="0"/>
              <a:buNone/>
              <a:defRPr/>
            </a:pPr>
            <a:endParaRPr lang="en-US" sz="1400" dirty="0"/>
          </a:p>
          <a:p>
            <a:pPr indent="-457200">
              <a:spcBef>
                <a:spcPts val="0"/>
              </a:spcBef>
              <a:buFont typeface="Arial" charset="0"/>
              <a:buNone/>
              <a:defRPr/>
            </a:pPr>
            <a:r>
              <a:rPr lang="en-US" sz="2800" dirty="0" smtClean="0"/>
              <a:t>	N	NAOU (One, Some, or ^ALL)</a:t>
            </a:r>
          </a:p>
          <a:p>
            <a:pPr indent="-457200">
              <a:spcBef>
                <a:spcPts val="0"/>
              </a:spcBef>
              <a:buFont typeface="Arial" charset="0"/>
              <a:buNone/>
              <a:defRPr/>
            </a:pPr>
            <a:r>
              <a:rPr lang="en-US" sz="2800" dirty="0"/>
              <a:t>	</a:t>
            </a:r>
            <a:r>
              <a:rPr lang="en-US" sz="2800" dirty="0" smtClean="0"/>
              <a:t>G	Group of NAOUs</a:t>
            </a:r>
          </a:p>
          <a:p>
            <a:pPr indent="-457200">
              <a:spcBef>
                <a:spcPts val="0"/>
              </a:spcBef>
              <a:buFont typeface="Arial" charset="0"/>
              <a:buNone/>
              <a:defRPr/>
            </a:pPr>
            <a:endParaRPr lang="en-US" sz="1400" dirty="0" smtClean="0"/>
          </a:p>
          <a:p>
            <a:pPr indent="-457200">
              <a:spcBef>
                <a:spcPts val="0"/>
              </a:spcBef>
              <a:buFont typeface="Arial" charset="0"/>
              <a:buNone/>
              <a:defRPr/>
            </a:pPr>
            <a:r>
              <a:rPr lang="en-US" sz="2800" dirty="0" smtClean="0"/>
              <a:t>Select Method:  ^ALL</a:t>
            </a:r>
          </a:p>
        </p:txBody>
      </p:sp>
      <p:sp>
        <p:nvSpPr>
          <p:cNvPr id="7" name="Rounded Rectangle 6" descr="highlight box around select method entry"/>
          <p:cNvSpPr/>
          <p:nvPr/>
        </p:nvSpPr>
        <p:spPr>
          <a:xfrm>
            <a:off x="2819400" y="5715000"/>
            <a:ext cx="28194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42315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4" name="TextBox 3" descr="green box with menu options"/>
          <p:cNvSpPr txBox="1"/>
          <p:nvPr/>
        </p:nvSpPr>
        <p:spPr>
          <a:xfrm>
            <a:off x="457200" y="1570672"/>
            <a:ext cx="8305800" cy="1477328"/>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latin typeface="+mj-lt"/>
              </a:rPr>
              <a:t>Print CS Dispensing Worksheet</a:t>
            </a:r>
          </a:p>
          <a:p>
            <a:pPr marL="457200" indent="-457200">
              <a:buFont typeface="Wingdings" pitchFamily="2" charset="2"/>
              <a:buChar char="ü"/>
            </a:pPr>
            <a:r>
              <a:rPr lang="en-US" sz="3000" dirty="0" smtClean="0">
                <a:latin typeface="+mj-lt"/>
              </a:rPr>
              <a:t>Fill/Dispense CS Orders from Worksheet</a:t>
            </a:r>
          </a:p>
          <a:p>
            <a:pPr marL="457200" indent="-457200">
              <a:buFont typeface="Wingdings" pitchFamily="2" charset="2"/>
              <a:buChar char="ü"/>
            </a:pPr>
            <a:r>
              <a:rPr lang="en-US" sz="3000" dirty="0" smtClean="0">
                <a:latin typeface="+mj-lt"/>
              </a:rPr>
              <a:t>Dispensing/Receiving Report (VA FORM 10-2321)</a:t>
            </a:r>
          </a:p>
        </p:txBody>
      </p:sp>
      <p:sp>
        <p:nvSpPr>
          <p:cNvPr id="6" name="Content Placeholder 2" descr="blue box with menu options"/>
          <p:cNvSpPr txBox="1">
            <a:spLocks/>
          </p:cNvSpPr>
          <p:nvPr/>
        </p:nvSpPr>
        <p:spPr bwMode="auto">
          <a:xfrm>
            <a:off x="457200" y="3048000"/>
            <a:ext cx="8305800" cy="34290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None/>
              <a:defRPr/>
            </a:pPr>
            <a:r>
              <a:rPr lang="en-US" sz="3000" dirty="0" smtClean="0"/>
              <a:t>Green </a:t>
            </a:r>
            <a:r>
              <a:rPr lang="en-US" sz="3000" dirty="0"/>
              <a:t>Sheet - Print (VA FORM 10-2638)</a:t>
            </a:r>
          </a:p>
          <a:p>
            <a:pPr indent="-457200">
              <a:spcBef>
                <a:spcPts val="0"/>
              </a:spcBef>
              <a:buNone/>
              <a:defRPr/>
            </a:pPr>
            <a:r>
              <a:rPr lang="en-US" sz="3000" dirty="0"/>
              <a:t>Reprint Reports Menu ...</a:t>
            </a:r>
          </a:p>
          <a:p>
            <a:pPr indent="-457200">
              <a:spcBef>
                <a:spcPts val="0"/>
              </a:spcBef>
              <a:buNone/>
              <a:defRPr/>
            </a:pPr>
            <a:r>
              <a:rPr lang="en-US" sz="3000" dirty="0"/>
              <a:t>Pharmacy 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50984492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4" name="TextBox 3" descr="green box with menu options"/>
          <p:cNvSpPr txBox="1"/>
          <p:nvPr/>
        </p:nvSpPr>
        <p:spPr>
          <a:xfrm>
            <a:off x="457200" y="1566208"/>
            <a:ext cx="8305800" cy="1938992"/>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latin typeface="+mj-lt"/>
              </a:rPr>
              <a:t>Print CS Dispensing Worksheet</a:t>
            </a:r>
          </a:p>
          <a:p>
            <a:pPr marL="457200" indent="-457200">
              <a:buFont typeface="Wingdings" pitchFamily="2" charset="2"/>
              <a:buChar char="ü"/>
            </a:pPr>
            <a:r>
              <a:rPr lang="en-US" sz="3000" dirty="0" smtClean="0">
                <a:latin typeface="+mj-lt"/>
              </a:rPr>
              <a:t>Fill/Dispense CS Orders from Worksheet</a:t>
            </a:r>
          </a:p>
          <a:p>
            <a:pPr marL="457200" indent="-457200">
              <a:buFont typeface="Wingdings" pitchFamily="2" charset="2"/>
              <a:buChar char="ü"/>
            </a:pPr>
            <a:r>
              <a:rPr lang="en-US" sz="3000" dirty="0" smtClean="0">
                <a:latin typeface="+mj-lt"/>
              </a:rPr>
              <a:t>Dispensing/Receiving Report (VA FORM 10-2321)</a:t>
            </a:r>
          </a:p>
          <a:p>
            <a:pPr marL="457200" indent="-457200">
              <a:buFont typeface="Wingdings" pitchFamily="2" charset="2"/>
              <a:buChar char="q"/>
            </a:pPr>
            <a:r>
              <a:rPr lang="en-US" sz="3000" dirty="0" smtClean="0">
                <a:latin typeface="+mj-lt"/>
              </a:rPr>
              <a:t>Green Sheet – Print (VA FORM 10-2638)</a:t>
            </a:r>
          </a:p>
        </p:txBody>
      </p:sp>
      <p:sp>
        <p:nvSpPr>
          <p:cNvPr id="6" name="Content Placeholder 2" descr="blue box with menu options"/>
          <p:cNvSpPr txBox="1">
            <a:spLocks/>
          </p:cNvSpPr>
          <p:nvPr/>
        </p:nvSpPr>
        <p:spPr bwMode="auto">
          <a:xfrm>
            <a:off x="457200" y="3505200"/>
            <a:ext cx="8305800" cy="20574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None/>
              <a:defRPr/>
            </a:pPr>
            <a:r>
              <a:rPr lang="en-US" sz="3000" dirty="0" smtClean="0"/>
              <a:t>Reprint </a:t>
            </a:r>
            <a:r>
              <a:rPr lang="en-US" sz="3000" dirty="0"/>
              <a:t>Reports Menu ...</a:t>
            </a:r>
          </a:p>
          <a:p>
            <a:pPr indent="-457200">
              <a:spcBef>
                <a:spcPts val="0"/>
              </a:spcBef>
              <a:buNone/>
              <a:defRPr/>
            </a:pPr>
            <a:r>
              <a:rPr lang="en-US" sz="3000" dirty="0"/>
              <a:t>Pharmacy 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363797113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457200"/>
            <a:ext cx="8305800" cy="584775"/>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Green Sheet – Print (VA FORM 10-2638)</a:t>
            </a:r>
            <a:endParaRPr lang="en-US" sz="3200" dirty="0"/>
          </a:p>
        </p:txBody>
      </p:sp>
      <p:sp>
        <p:nvSpPr>
          <p:cNvPr id="6" name="Content Placeholder 2" descr="purple entry box"/>
          <p:cNvSpPr txBox="1">
            <a:spLocks/>
          </p:cNvSpPr>
          <p:nvPr/>
        </p:nvSpPr>
        <p:spPr bwMode="auto">
          <a:xfrm>
            <a:off x="457200" y="1094509"/>
            <a:ext cx="8305800" cy="53340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indent="-457200">
              <a:spcBef>
                <a:spcPts val="0"/>
              </a:spcBef>
              <a:buFont typeface="Arial" charset="0"/>
              <a:buNone/>
              <a:defRPr/>
            </a:pPr>
            <a:r>
              <a:rPr lang="en-US" sz="1400" dirty="0" smtClean="0"/>
              <a:t> </a:t>
            </a:r>
          </a:p>
          <a:p>
            <a:pPr indent="-457200">
              <a:spcBef>
                <a:spcPts val="0"/>
              </a:spcBef>
              <a:buFont typeface="Arial" charset="0"/>
              <a:buNone/>
              <a:defRPr/>
            </a:pPr>
            <a:r>
              <a:rPr lang="en-US" sz="2800" dirty="0" smtClean="0"/>
              <a:t>Select one of the following:</a:t>
            </a:r>
          </a:p>
          <a:p>
            <a:pPr indent="-457200">
              <a:spcBef>
                <a:spcPts val="0"/>
              </a:spcBef>
              <a:buFont typeface="Arial" charset="0"/>
              <a:buNone/>
              <a:defRPr/>
            </a:pPr>
            <a:endParaRPr lang="en-US" sz="1400" b="1" dirty="0"/>
          </a:p>
          <a:p>
            <a:pPr indent="-457200">
              <a:spcBef>
                <a:spcPts val="0"/>
              </a:spcBef>
              <a:buFont typeface="Arial" charset="0"/>
              <a:buNone/>
              <a:defRPr/>
            </a:pPr>
            <a:r>
              <a:rPr lang="en-US" sz="2800" b="1" dirty="0"/>
              <a:t>	</a:t>
            </a:r>
            <a:r>
              <a:rPr lang="en-US" sz="2800" b="1" dirty="0" smtClean="0"/>
              <a:t>N	NAOU (s)</a:t>
            </a:r>
          </a:p>
          <a:p>
            <a:pPr indent="-457200">
              <a:spcBef>
                <a:spcPts val="0"/>
              </a:spcBef>
              <a:buFont typeface="Arial" charset="0"/>
              <a:buNone/>
              <a:defRPr/>
            </a:pPr>
            <a:r>
              <a:rPr lang="en-US" sz="2800" b="1" dirty="0" smtClean="0"/>
              <a:t>	R	Range of Green Sheet Numbers</a:t>
            </a:r>
          </a:p>
          <a:p>
            <a:pPr indent="-457200">
              <a:spcBef>
                <a:spcPts val="0"/>
              </a:spcBef>
              <a:buFont typeface="Arial" charset="0"/>
              <a:buNone/>
              <a:defRPr/>
            </a:pPr>
            <a:r>
              <a:rPr lang="en-US" sz="2800" b="1" dirty="0"/>
              <a:t>	</a:t>
            </a:r>
            <a:r>
              <a:rPr lang="en-US" sz="2800" b="1" dirty="0" smtClean="0"/>
              <a:t>A	All Green Sheets</a:t>
            </a:r>
          </a:p>
          <a:p>
            <a:pPr indent="-457200">
              <a:spcBef>
                <a:spcPts val="0"/>
              </a:spcBef>
              <a:buFont typeface="Arial" charset="0"/>
              <a:buNone/>
              <a:defRPr/>
            </a:pPr>
            <a:endParaRPr lang="en-US" sz="1400" b="1" dirty="0"/>
          </a:p>
          <a:p>
            <a:pPr indent="-457200">
              <a:spcBef>
                <a:spcPts val="0"/>
              </a:spcBef>
              <a:buFont typeface="Arial" charset="0"/>
              <a:buNone/>
              <a:defRPr/>
            </a:pPr>
            <a:r>
              <a:rPr lang="en-US" sz="2800" b="1" dirty="0" smtClean="0"/>
              <a:t>Printing Method: </a:t>
            </a:r>
          </a:p>
          <a:p>
            <a:pPr indent="-457200">
              <a:spcBef>
                <a:spcPts val="0"/>
              </a:spcBef>
              <a:buFont typeface="Arial" charset="0"/>
              <a:buNone/>
              <a:defRPr/>
            </a:pPr>
            <a:endParaRPr lang="en-US" sz="1400" b="1" dirty="0"/>
          </a:p>
        </p:txBody>
      </p:sp>
      <p:sp>
        <p:nvSpPr>
          <p:cNvPr id="7" name="Rounded Rectangle 6" descr="highlight box around select primary dispensing site entry field"/>
          <p:cNvSpPr/>
          <p:nvPr/>
        </p:nvSpPr>
        <p:spPr>
          <a:xfrm>
            <a:off x="5334000" y="1219200"/>
            <a:ext cx="28194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00856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77654242"/>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09564" y="2526605"/>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N</a:t>
            </a:r>
            <a:endParaRPr lang="en-US" sz="5400" b="1" cap="none" spc="0" dirty="0">
              <a:ln w="11430">
                <a:solidFill>
                  <a:schemeClr val="tx1">
                    <a:lumMod val="95000"/>
                    <a:lumOff val="5000"/>
                  </a:schemeClr>
                </a:solidFill>
              </a:ln>
              <a:solidFill>
                <a:srgbClr val="C00000"/>
              </a:solidFill>
            </a:endParaRPr>
          </a:p>
        </p:txBody>
      </p:sp>
      <p:sp>
        <p:nvSpPr>
          <p:cNvPr id="4" name="Rectangle 3"/>
          <p:cNvSpPr/>
          <p:nvPr/>
        </p:nvSpPr>
        <p:spPr>
          <a:xfrm>
            <a:off x="42479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R</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6101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A</a:t>
            </a:r>
            <a:endParaRPr lang="en-US" sz="5400" b="1" cap="none" spc="0" dirty="0">
              <a:ln w="11430">
                <a:solidFill>
                  <a:schemeClr val="tx1">
                    <a:lumMod val="95000"/>
                    <a:lumOff val="5000"/>
                  </a:schemeClr>
                </a:solidFill>
              </a:ln>
              <a:solidFill>
                <a:srgbClr val="C00000"/>
              </a:solidFill>
            </a:endParaRPr>
          </a:p>
        </p:txBody>
      </p:sp>
    </p:spTree>
    <p:extLst>
      <p:ext uri="{BB962C8B-B14F-4D97-AF65-F5344CB8AC3E}">
        <p14:creationId xmlns:p14="http://schemas.microsoft.com/office/powerpoint/2010/main" val="276515354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66530920"/>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09564" y="2526605"/>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N</a:t>
            </a:r>
            <a:endParaRPr lang="en-US" sz="5400" b="1" cap="none" spc="0" dirty="0">
              <a:ln w="11430">
                <a:solidFill>
                  <a:schemeClr val="tx1">
                    <a:lumMod val="95000"/>
                    <a:lumOff val="5000"/>
                  </a:schemeClr>
                </a:solidFill>
              </a:ln>
              <a:solidFill>
                <a:srgbClr val="C00000"/>
              </a:solidFill>
            </a:endParaRPr>
          </a:p>
        </p:txBody>
      </p:sp>
      <p:sp>
        <p:nvSpPr>
          <p:cNvPr id="4" name="Rectangle 3"/>
          <p:cNvSpPr/>
          <p:nvPr/>
        </p:nvSpPr>
        <p:spPr>
          <a:xfrm>
            <a:off x="42479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R</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6101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A</a:t>
            </a:r>
            <a:endParaRPr lang="en-US" sz="5400" b="1" cap="none" spc="0" dirty="0">
              <a:ln w="11430">
                <a:solidFill>
                  <a:schemeClr val="tx1">
                    <a:lumMod val="95000"/>
                    <a:lumOff val="5000"/>
                  </a:schemeClr>
                </a:solidFill>
              </a:ln>
              <a:solidFill>
                <a:srgbClr val="C00000"/>
              </a:solidFill>
            </a:endParaRPr>
          </a:p>
        </p:txBody>
      </p:sp>
      <p:sp>
        <p:nvSpPr>
          <p:cNvPr id="6" name="Rounded Rectangle 5" descr="highlight box around NAOU(s) menu option"/>
          <p:cNvSpPr/>
          <p:nvPr/>
        </p:nvSpPr>
        <p:spPr>
          <a:xfrm>
            <a:off x="818465" y="2209800"/>
            <a:ext cx="2534335" cy="3275905"/>
          </a:xfrm>
          <a:prstGeom prst="roundRect">
            <a:avLst/>
          </a:prstGeom>
          <a:noFill/>
          <a:ln w="254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779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801469"/>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6" name="Content Placeholder 2" descr="blue box with menu options"/>
          <p:cNvSpPr txBox="1">
            <a:spLocks/>
          </p:cNvSpPr>
          <p:nvPr/>
        </p:nvSpPr>
        <p:spPr bwMode="auto">
          <a:xfrm>
            <a:off x="457200" y="1447800"/>
            <a:ext cx="8305800" cy="3429000"/>
          </a:xfrm>
          <a:prstGeom prst="rect">
            <a:avLst/>
          </a:prstGeom>
          <a:gradFill>
            <a:gsLst>
              <a:gs pos="0">
                <a:srgbClr val="2A5992"/>
              </a:gs>
              <a:gs pos="80000">
                <a:srgbClr val="3571B9"/>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Receiving</a:t>
            </a:r>
          </a:p>
          <a:p>
            <a:pPr indent="-457200">
              <a:spcBef>
                <a:spcPts val="0"/>
              </a:spcBef>
              <a:buFont typeface="Arial" charset="0"/>
              <a:buNone/>
              <a:defRPr/>
            </a:pPr>
            <a:r>
              <a:rPr lang="en-US" sz="3000" dirty="0" smtClean="0"/>
              <a:t>Purchase Order Review</a:t>
            </a:r>
          </a:p>
          <a:p>
            <a:pPr indent="-457200">
              <a:spcBef>
                <a:spcPts val="0"/>
              </a:spcBef>
              <a:buFont typeface="Arial" charset="0"/>
              <a:buNone/>
              <a:defRPr/>
            </a:pPr>
            <a:r>
              <a:rPr lang="en-US" sz="3000" dirty="0" smtClean="0"/>
              <a:t>Control Point Transaction Review</a:t>
            </a:r>
          </a:p>
          <a:p>
            <a:pPr indent="-457200">
              <a:spcBef>
                <a:spcPts val="0"/>
              </a:spcBef>
              <a:buFont typeface="Arial" charset="0"/>
              <a:buNone/>
              <a:defRPr/>
            </a:pPr>
            <a:r>
              <a:rPr lang="en-US" sz="3000" dirty="0" smtClean="0"/>
              <a:t>Drug Receipt History</a:t>
            </a:r>
          </a:p>
          <a:p>
            <a:pPr indent="-457200">
              <a:spcBef>
                <a:spcPts val="0"/>
              </a:spcBef>
              <a:buFont typeface="Arial" charset="0"/>
              <a:buNone/>
              <a:defRPr/>
            </a:pPr>
            <a:r>
              <a:rPr lang="en-US" sz="3000" dirty="0" smtClean="0"/>
              <a:t>Invoice Review (Prime Vendor</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112849983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32945886"/>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09564" y="2526605"/>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N</a:t>
            </a:r>
            <a:endParaRPr lang="en-US" sz="5400" b="1" cap="none" spc="0" dirty="0">
              <a:ln w="11430">
                <a:solidFill>
                  <a:schemeClr val="tx1">
                    <a:lumMod val="95000"/>
                    <a:lumOff val="5000"/>
                  </a:schemeClr>
                </a:solidFill>
              </a:ln>
              <a:solidFill>
                <a:srgbClr val="C00000"/>
              </a:solidFill>
            </a:endParaRPr>
          </a:p>
        </p:txBody>
      </p:sp>
      <p:sp>
        <p:nvSpPr>
          <p:cNvPr id="4" name="Rectangle 3"/>
          <p:cNvSpPr/>
          <p:nvPr/>
        </p:nvSpPr>
        <p:spPr>
          <a:xfrm>
            <a:off x="42479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R</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6101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A</a:t>
            </a:r>
            <a:endParaRPr lang="en-US" sz="5400" b="1" cap="none" spc="0" dirty="0">
              <a:ln w="11430">
                <a:solidFill>
                  <a:schemeClr val="tx1">
                    <a:lumMod val="95000"/>
                    <a:lumOff val="5000"/>
                  </a:schemeClr>
                </a:solidFill>
              </a:ln>
              <a:solidFill>
                <a:srgbClr val="C00000"/>
              </a:solidFill>
            </a:endParaRPr>
          </a:p>
        </p:txBody>
      </p:sp>
      <p:sp>
        <p:nvSpPr>
          <p:cNvPr id="6" name="Rounded Rectangle 5" descr="highlight box around Range of Green Sheet Numbers menu option"/>
          <p:cNvSpPr/>
          <p:nvPr/>
        </p:nvSpPr>
        <p:spPr>
          <a:xfrm>
            <a:off x="3256865" y="2209800"/>
            <a:ext cx="2667000" cy="3275905"/>
          </a:xfrm>
          <a:prstGeom prst="roundRect">
            <a:avLst/>
          </a:prstGeom>
          <a:noFill/>
          <a:ln w="254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80994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descr="different colored boxes showing menu options"/>
          <p:cNvGraphicFramePr/>
          <p:nvPr>
            <p:extLst>
              <p:ext uri="{D42A27DB-BD31-4B8C-83A1-F6EECF244321}">
                <p14:modId xmlns:p14="http://schemas.microsoft.com/office/powerpoint/2010/main" val="505865363"/>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09564" y="2526605"/>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N</a:t>
            </a:r>
            <a:endParaRPr lang="en-US" sz="5400" b="1" cap="none" spc="0" dirty="0">
              <a:ln w="11430">
                <a:solidFill>
                  <a:schemeClr val="tx1">
                    <a:lumMod val="95000"/>
                    <a:lumOff val="5000"/>
                  </a:schemeClr>
                </a:solidFill>
              </a:ln>
              <a:solidFill>
                <a:srgbClr val="C00000"/>
              </a:solidFill>
            </a:endParaRPr>
          </a:p>
        </p:txBody>
      </p:sp>
      <p:sp>
        <p:nvSpPr>
          <p:cNvPr id="4" name="Rectangle 3"/>
          <p:cNvSpPr/>
          <p:nvPr/>
        </p:nvSpPr>
        <p:spPr>
          <a:xfrm>
            <a:off x="42479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R</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6101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A</a:t>
            </a:r>
            <a:endParaRPr lang="en-US" sz="5400" b="1" cap="none" spc="0" dirty="0">
              <a:ln w="11430">
                <a:solidFill>
                  <a:schemeClr val="tx1">
                    <a:lumMod val="95000"/>
                    <a:lumOff val="5000"/>
                  </a:schemeClr>
                </a:solidFill>
              </a:ln>
              <a:solidFill>
                <a:srgbClr val="C00000"/>
              </a:solidFill>
            </a:endParaRPr>
          </a:p>
        </p:txBody>
      </p:sp>
      <p:sp>
        <p:nvSpPr>
          <p:cNvPr id="6" name="Rounded Rectangle 5" descr="highlight box around All Green Sheets menu options"/>
          <p:cNvSpPr/>
          <p:nvPr/>
        </p:nvSpPr>
        <p:spPr>
          <a:xfrm>
            <a:off x="5791200" y="2209800"/>
            <a:ext cx="2667000" cy="3275905"/>
          </a:xfrm>
          <a:prstGeom prst="roundRect">
            <a:avLst/>
          </a:prstGeom>
          <a:noFill/>
          <a:ln w="254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38831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457200"/>
            <a:ext cx="8305800" cy="584775"/>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Green Sheet – Print (VA FORM 10-2638)</a:t>
            </a:r>
            <a:endParaRPr lang="en-US" sz="3200" dirty="0"/>
          </a:p>
        </p:txBody>
      </p:sp>
      <p:sp>
        <p:nvSpPr>
          <p:cNvPr id="6" name="Content Placeholder 2" descr="purple entry box"/>
          <p:cNvSpPr txBox="1">
            <a:spLocks/>
          </p:cNvSpPr>
          <p:nvPr/>
        </p:nvSpPr>
        <p:spPr bwMode="auto">
          <a:xfrm>
            <a:off x="457200" y="1066800"/>
            <a:ext cx="8305800" cy="53340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indent="-457200">
              <a:spcBef>
                <a:spcPts val="0"/>
              </a:spcBef>
              <a:buFont typeface="Arial" charset="0"/>
              <a:buNone/>
              <a:defRPr/>
            </a:pPr>
            <a:r>
              <a:rPr lang="en-US" sz="1400" dirty="0" smtClean="0"/>
              <a:t> </a:t>
            </a:r>
          </a:p>
          <a:p>
            <a:pPr indent="-457200">
              <a:spcBef>
                <a:spcPts val="0"/>
              </a:spcBef>
              <a:buFont typeface="Arial" charset="0"/>
              <a:buNone/>
              <a:defRPr/>
            </a:pPr>
            <a:r>
              <a:rPr lang="en-US" sz="2800" dirty="0" smtClean="0"/>
              <a:t>Select one of the following:</a:t>
            </a:r>
          </a:p>
          <a:p>
            <a:pPr indent="-457200">
              <a:spcBef>
                <a:spcPts val="0"/>
              </a:spcBef>
              <a:buFont typeface="Arial" charset="0"/>
              <a:buNone/>
              <a:defRPr/>
            </a:pPr>
            <a:endParaRPr lang="en-US" sz="1400" b="1" dirty="0"/>
          </a:p>
          <a:p>
            <a:pPr indent="-457200">
              <a:spcBef>
                <a:spcPts val="0"/>
              </a:spcBef>
              <a:buFont typeface="Arial" charset="0"/>
              <a:buNone/>
              <a:defRPr/>
            </a:pPr>
            <a:r>
              <a:rPr lang="en-US" sz="2800" b="1" dirty="0"/>
              <a:t>	</a:t>
            </a:r>
            <a:r>
              <a:rPr lang="en-US" sz="2800" b="1" dirty="0" smtClean="0"/>
              <a:t>N	NAOU (s)</a:t>
            </a:r>
          </a:p>
          <a:p>
            <a:pPr indent="-457200">
              <a:spcBef>
                <a:spcPts val="0"/>
              </a:spcBef>
              <a:buFont typeface="Arial" charset="0"/>
              <a:buNone/>
              <a:defRPr/>
            </a:pPr>
            <a:r>
              <a:rPr lang="en-US" sz="2800" b="1" dirty="0" smtClean="0"/>
              <a:t>	R	Range of Green Sheet Numbers</a:t>
            </a:r>
          </a:p>
          <a:p>
            <a:pPr indent="-457200">
              <a:spcBef>
                <a:spcPts val="0"/>
              </a:spcBef>
              <a:buFont typeface="Arial" charset="0"/>
              <a:buNone/>
              <a:defRPr/>
            </a:pPr>
            <a:r>
              <a:rPr lang="en-US" sz="2800" b="1" dirty="0"/>
              <a:t>	</a:t>
            </a:r>
            <a:r>
              <a:rPr lang="en-US" sz="2800" b="1" dirty="0" smtClean="0"/>
              <a:t>A	All Green Sheets</a:t>
            </a:r>
          </a:p>
          <a:p>
            <a:pPr indent="-457200">
              <a:spcBef>
                <a:spcPts val="0"/>
              </a:spcBef>
              <a:buFont typeface="Arial" charset="0"/>
              <a:buNone/>
              <a:defRPr/>
            </a:pPr>
            <a:endParaRPr lang="en-US" sz="1400" b="1" dirty="0"/>
          </a:p>
          <a:p>
            <a:pPr indent="-457200">
              <a:spcBef>
                <a:spcPts val="0"/>
              </a:spcBef>
              <a:buFont typeface="Arial" charset="0"/>
              <a:buNone/>
              <a:defRPr/>
            </a:pPr>
            <a:r>
              <a:rPr lang="en-US" sz="2800" b="1" dirty="0" smtClean="0"/>
              <a:t>Printing Method:  A ALL GREEN SHEETS </a:t>
            </a:r>
          </a:p>
          <a:p>
            <a:pPr indent="-457200">
              <a:spcBef>
                <a:spcPts val="0"/>
              </a:spcBef>
              <a:buFont typeface="Arial" charset="0"/>
              <a:buNone/>
              <a:defRPr/>
            </a:pPr>
            <a:endParaRPr lang="en-US" sz="1400" b="1" dirty="0"/>
          </a:p>
        </p:txBody>
      </p:sp>
      <p:sp>
        <p:nvSpPr>
          <p:cNvPr id="7" name="Rounded Rectangle 6" descr="highlight box around printing method entry field"/>
          <p:cNvSpPr/>
          <p:nvPr/>
        </p:nvSpPr>
        <p:spPr>
          <a:xfrm>
            <a:off x="3124200" y="3962400"/>
            <a:ext cx="33528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64954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4" name="TextBox 3" descr="green box with menu options"/>
          <p:cNvSpPr txBox="1"/>
          <p:nvPr/>
        </p:nvSpPr>
        <p:spPr>
          <a:xfrm>
            <a:off x="457200" y="1566208"/>
            <a:ext cx="8305800" cy="1938992"/>
          </a:xfrm>
          <a:prstGeom prst="rect">
            <a:avLst/>
          </a:prstGeom>
          <a:gradFill>
            <a:gsLst>
              <a:gs pos="0">
                <a:srgbClr val="5E782A"/>
              </a:gs>
              <a:gs pos="80000">
                <a:srgbClr val="6B8830"/>
              </a:gs>
              <a:gs pos="100000">
                <a:srgbClr val="5E782A"/>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latin typeface="+mj-lt"/>
              </a:rPr>
              <a:t>Print CS Dispensing Worksheet</a:t>
            </a:r>
          </a:p>
          <a:p>
            <a:pPr marL="457200" indent="-457200">
              <a:buFont typeface="Wingdings" pitchFamily="2" charset="2"/>
              <a:buChar char="ü"/>
            </a:pPr>
            <a:r>
              <a:rPr lang="en-US" sz="3000" dirty="0" smtClean="0">
                <a:latin typeface="+mj-lt"/>
              </a:rPr>
              <a:t>Fill/Dispense CS Orders from Worksheet</a:t>
            </a:r>
          </a:p>
          <a:p>
            <a:pPr marL="457200" indent="-457200">
              <a:buFont typeface="Wingdings" pitchFamily="2" charset="2"/>
              <a:buChar char="ü"/>
            </a:pPr>
            <a:r>
              <a:rPr lang="en-US" sz="3000" dirty="0" smtClean="0">
                <a:latin typeface="+mj-lt"/>
              </a:rPr>
              <a:t>Dispensing/Receiving Report (VA FORM 10-2321)</a:t>
            </a:r>
          </a:p>
          <a:p>
            <a:pPr marL="457200" indent="-457200">
              <a:buFont typeface="Wingdings" pitchFamily="2" charset="2"/>
              <a:buChar char="ü"/>
            </a:pPr>
            <a:r>
              <a:rPr lang="en-US" sz="3000" dirty="0" smtClean="0">
                <a:latin typeface="+mj-lt"/>
              </a:rPr>
              <a:t>Green Sheet – Print (VA FORM 10-2638)</a:t>
            </a:r>
          </a:p>
        </p:txBody>
      </p:sp>
      <p:sp>
        <p:nvSpPr>
          <p:cNvPr id="6" name="Content Placeholder 2" descr="blue box with menu options"/>
          <p:cNvSpPr txBox="1">
            <a:spLocks/>
          </p:cNvSpPr>
          <p:nvPr/>
        </p:nvSpPr>
        <p:spPr bwMode="auto">
          <a:xfrm>
            <a:off x="457200" y="3505200"/>
            <a:ext cx="8305800" cy="14478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None/>
              <a:defRPr/>
            </a:pPr>
            <a:r>
              <a:rPr lang="en-US" sz="3000" dirty="0" smtClean="0"/>
              <a:t>Reprint </a:t>
            </a:r>
            <a:r>
              <a:rPr lang="en-US" sz="3000" dirty="0"/>
              <a:t>Reports Menu ...</a:t>
            </a:r>
          </a:p>
          <a:p>
            <a:pPr indent="-457200">
              <a:spcBef>
                <a:spcPts val="0"/>
              </a:spcBef>
              <a:buNone/>
              <a:defRPr/>
            </a:pPr>
            <a:r>
              <a:rPr lang="en-US" sz="3000" dirty="0"/>
              <a:t>Pharmacy 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306429819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6" name="Content Placeholder 2" descr="blue box with menu options"/>
          <p:cNvSpPr txBox="1">
            <a:spLocks/>
          </p:cNvSpPr>
          <p:nvPr/>
        </p:nvSpPr>
        <p:spPr bwMode="auto">
          <a:xfrm>
            <a:off x="457200" y="1524000"/>
            <a:ext cx="8305800" cy="22098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None/>
              <a:defRPr/>
            </a:pPr>
            <a:r>
              <a:rPr lang="en-US" sz="3000" dirty="0"/>
              <a:t>Print CS Dispensing Worksheet</a:t>
            </a:r>
          </a:p>
          <a:p>
            <a:pPr indent="-457200">
              <a:spcBef>
                <a:spcPts val="0"/>
              </a:spcBef>
              <a:buNone/>
              <a:defRPr/>
            </a:pPr>
            <a:r>
              <a:rPr lang="en-US" sz="3000" dirty="0"/>
              <a:t>Fill/Dispense CS Orders from Worksheet</a:t>
            </a:r>
          </a:p>
          <a:p>
            <a:pPr indent="-457200">
              <a:spcBef>
                <a:spcPts val="0"/>
              </a:spcBef>
              <a:buNone/>
              <a:defRPr/>
            </a:pPr>
            <a:r>
              <a:rPr lang="en-US" sz="3000" dirty="0"/>
              <a:t>Dispensing/Receiving Report (VA FORM 10-2321)</a:t>
            </a:r>
          </a:p>
          <a:p>
            <a:pPr indent="-457200">
              <a:spcBef>
                <a:spcPts val="0"/>
              </a:spcBef>
              <a:buNone/>
              <a:defRPr/>
            </a:pPr>
            <a:r>
              <a:rPr lang="en-US" sz="3000" dirty="0"/>
              <a:t>Green Sheet - Print (VA FORM 10-2638</a:t>
            </a:r>
            <a:r>
              <a:rPr lang="en-US" sz="3000" dirty="0" smtClean="0"/>
              <a:t>)</a:t>
            </a:r>
            <a:endParaRPr lang="en-US" sz="3000" dirty="0"/>
          </a:p>
        </p:txBody>
      </p:sp>
      <p:sp>
        <p:nvSpPr>
          <p:cNvPr id="4" name="TextBox 3" descr="green box with menu option"/>
          <p:cNvSpPr txBox="1"/>
          <p:nvPr/>
        </p:nvSpPr>
        <p:spPr>
          <a:xfrm>
            <a:off x="457200" y="3733800"/>
            <a:ext cx="8305800" cy="553998"/>
          </a:xfrm>
          <a:prstGeom prst="rect">
            <a:avLst/>
          </a:prstGeom>
          <a:gradFill>
            <a:gsLst>
              <a:gs pos="0">
                <a:srgbClr val="5E782A"/>
              </a:gs>
              <a:gs pos="79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Reprint Reports Menu…</a:t>
            </a:r>
          </a:p>
        </p:txBody>
      </p:sp>
      <p:sp>
        <p:nvSpPr>
          <p:cNvPr id="7" name="Content Placeholder 2" descr="blue box with menu options"/>
          <p:cNvSpPr txBox="1">
            <a:spLocks/>
          </p:cNvSpPr>
          <p:nvPr/>
        </p:nvSpPr>
        <p:spPr bwMode="auto">
          <a:xfrm>
            <a:off x="457200" y="4287798"/>
            <a:ext cx="8305800" cy="1046202"/>
          </a:xfrm>
          <a:prstGeom prst="rect">
            <a:avLst/>
          </a:prstGeom>
          <a:gradFill>
            <a:gsLst>
              <a:gs pos="0">
                <a:srgbClr val="2A5992"/>
              </a:gs>
              <a:gs pos="80000">
                <a:srgbClr val="2A5992"/>
              </a:gs>
              <a:gs pos="100000">
                <a:srgbClr val="2A5992"/>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None/>
              <a:defRPr/>
            </a:pPr>
            <a:r>
              <a:rPr lang="en-US" sz="3000" dirty="0" smtClean="0"/>
              <a:t>Pharmacy </a:t>
            </a:r>
            <a:r>
              <a:rPr lang="en-US" sz="3000" dirty="0"/>
              <a:t>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61672400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green title box"/>
          <p:cNvSpPr txBox="1"/>
          <p:nvPr/>
        </p:nvSpPr>
        <p:spPr>
          <a:xfrm>
            <a:off x="381000" y="457200"/>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Reprint Reports Menu…</a:t>
            </a:r>
          </a:p>
        </p:txBody>
      </p:sp>
      <p:graphicFrame>
        <p:nvGraphicFramePr>
          <p:cNvPr id="3" name="Diagram 2" descr="blue boxes showing menu options"/>
          <p:cNvGraphicFramePr/>
          <p:nvPr>
            <p:extLst>
              <p:ext uri="{D42A27DB-BD31-4B8C-83A1-F6EECF244321}">
                <p14:modId xmlns:p14="http://schemas.microsoft.com/office/powerpoint/2010/main" val="234348404"/>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descr="highlight box around menu option"/>
          <p:cNvSpPr/>
          <p:nvPr/>
        </p:nvSpPr>
        <p:spPr>
          <a:xfrm>
            <a:off x="914400" y="1295400"/>
            <a:ext cx="7391400" cy="1066800"/>
          </a:xfrm>
          <a:prstGeom prst="round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green title box"/>
          <p:cNvSpPr txBox="1"/>
          <p:nvPr/>
        </p:nvSpPr>
        <p:spPr>
          <a:xfrm>
            <a:off x="381000" y="457200"/>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Reprint Reports Menu…</a:t>
            </a:r>
          </a:p>
        </p:txBody>
      </p:sp>
      <p:graphicFrame>
        <p:nvGraphicFramePr>
          <p:cNvPr id="3" name="Diagram 2" descr="blue boxes showing menu options"/>
          <p:cNvGraphicFramePr/>
          <p:nvPr>
            <p:extLst>
              <p:ext uri="{D42A27DB-BD31-4B8C-83A1-F6EECF244321}">
                <p14:modId xmlns:p14="http://schemas.microsoft.com/office/powerpoint/2010/main" val="2570585037"/>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descr="highlight box around menu option"/>
          <p:cNvSpPr/>
          <p:nvPr/>
        </p:nvSpPr>
        <p:spPr>
          <a:xfrm>
            <a:off x="914400" y="2743200"/>
            <a:ext cx="7315200" cy="990600"/>
          </a:xfrm>
          <a:prstGeom prst="round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49267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green title box"/>
          <p:cNvSpPr txBox="1"/>
          <p:nvPr/>
        </p:nvSpPr>
        <p:spPr>
          <a:xfrm>
            <a:off x="381000" y="457200"/>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Reprint Reports Menu…</a:t>
            </a:r>
          </a:p>
        </p:txBody>
      </p:sp>
      <p:graphicFrame>
        <p:nvGraphicFramePr>
          <p:cNvPr id="3" name="Diagram 2"/>
          <p:cNvGraphicFramePr/>
          <p:nvPr>
            <p:extLst>
              <p:ext uri="{D42A27DB-BD31-4B8C-83A1-F6EECF244321}">
                <p14:modId xmlns:p14="http://schemas.microsoft.com/office/powerpoint/2010/main" val="724903206"/>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descr="highlight box around menu option"/>
          <p:cNvSpPr/>
          <p:nvPr/>
        </p:nvSpPr>
        <p:spPr>
          <a:xfrm>
            <a:off x="934616" y="4114800"/>
            <a:ext cx="7294984" cy="990600"/>
          </a:xfrm>
          <a:prstGeom prst="round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382516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green title box"/>
          <p:cNvSpPr txBox="1"/>
          <p:nvPr/>
        </p:nvSpPr>
        <p:spPr>
          <a:xfrm>
            <a:off x="381000" y="457200"/>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Reprint Reports Menu…</a:t>
            </a:r>
          </a:p>
        </p:txBody>
      </p:sp>
      <p:graphicFrame>
        <p:nvGraphicFramePr>
          <p:cNvPr id="3" name="Diagram 2"/>
          <p:cNvGraphicFramePr/>
          <p:nvPr>
            <p:extLst>
              <p:ext uri="{D42A27DB-BD31-4B8C-83A1-F6EECF244321}">
                <p14:modId xmlns:p14="http://schemas.microsoft.com/office/powerpoint/2010/main" val="2601072235"/>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1746" name="Picture 2" descr="large checkmark next to menu option"/>
          <p:cNvPicPr>
            <a:picLocks noChangeAspect="1" noChangeArrowheads="1"/>
          </p:cNvPicPr>
          <p:nvPr/>
        </p:nvPicPr>
        <p:blipFill>
          <a:blip r:embed="rId8">
            <a:extLst>
              <a:ext uri="{BEBA8EAE-BF5A-486C-A8C5-ECC9F3942E4B}">
                <a14:imgProps xmlns:a14="http://schemas.microsoft.com/office/drawing/2010/main">
                  <a14:imgLayer r:embed="rId9">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89337" y="734199"/>
            <a:ext cx="152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50813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1077218"/>
          </a:xfrm>
          <a:prstGeom prst="rect">
            <a:avLst/>
          </a:prstGeom>
          <a:solidFill>
            <a:srgbClr val="3571B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Reprinting Dispensing/Receiving Report</a:t>
            </a:r>
          </a:p>
          <a:p>
            <a:r>
              <a:rPr lang="en-US" sz="3200" dirty="0" smtClean="0"/>
              <a:t>(VA FORM 10-2321)</a:t>
            </a:r>
            <a:endParaRPr lang="en-US" sz="3200" dirty="0"/>
          </a:p>
        </p:txBody>
      </p:sp>
      <p:sp>
        <p:nvSpPr>
          <p:cNvPr id="6" name="Content Placeholder 2" descr="green entry box"/>
          <p:cNvSpPr txBox="1">
            <a:spLocks/>
          </p:cNvSpPr>
          <p:nvPr/>
        </p:nvSpPr>
        <p:spPr bwMode="auto">
          <a:xfrm>
            <a:off x="457200" y="1534418"/>
            <a:ext cx="8305800" cy="4866382"/>
          </a:xfrm>
          <a:prstGeom prst="rect">
            <a:avLst/>
          </a:prstGeom>
          <a:solidFill>
            <a:schemeClr val="accent3">
              <a:lumMod val="50000"/>
            </a:schemeClr>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2" name="Rounded Rectangle 1" descr="highlight box around the primary dispensing site entry field"/>
          <p:cNvSpPr/>
          <p:nvPr/>
        </p:nvSpPr>
        <p:spPr>
          <a:xfrm>
            <a:off x="5410200" y="1600200"/>
            <a:ext cx="2895600" cy="6858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981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8348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4" name="TextBox 3" descr="green box with menu option"/>
          <p:cNvSpPr txBox="1"/>
          <p:nvPr/>
        </p:nvSpPr>
        <p:spPr>
          <a:xfrm>
            <a:off x="457200" y="1447800"/>
            <a:ext cx="8305800" cy="646331"/>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600" dirty="0" smtClean="0">
                <a:latin typeface="+mj-lt"/>
              </a:rPr>
              <a:t>Receiving</a:t>
            </a:r>
            <a:endParaRPr lang="en-US" sz="3600" dirty="0">
              <a:latin typeface="+mj-lt"/>
            </a:endParaRPr>
          </a:p>
        </p:txBody>
      </p:sp>
      <p:sp>
        <p:nvSpPr>
          <p:cNvPr id="7" name="Content Placeholder 2" descr="blue box with menu options"/>
          <p:cNvSpPr txBox="1">
            <a:spLocks/>
          </p:cNvSpPr>
          <p:nvPr/>
        </p:nvSpPr>
        <p:spPr bwMode="auto">
          <a:xfrm>
            <a:off x="457200" y="2057400"/>
            <a:ext cx="8305800" cy="2895600"/>
          </a:xfrm>
          <a:prstGeom prst="rect">
            <a:avLst/>
          </a:prstGeom>
          <a:gradFill>
            <a:gsLst>
              <a:gs pos="0">
                <a:srgbClr val="2A5992"/>
              </a:gs>
              <a:gs pos="80000">
                <a:srgbClr val="3571B9"/>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Purchase Order Review</a:t>
            </a:r>
          </a:p>
          <a:p>
            <a:pPr indent="-457200">
              <a:spcBef>
                <a:spcPts val="0"/>
              </a:spcBef>
              <a:buFont typeface="Arial" charset="0"/>
              <a:buNone/>
              <a:defRPr/>
            </a:pPr>
            <a:r>
              <a:rPr lang="en-US" sz="3000" dirty="0" smtClean="0"/>
              <a:t>Control Point Transaction Review</a:t>
            </a:r>
          </a:p>
          <a:p>
            <a:pPr indent="-457200">
              <a:spcBef>
                <a:spcPts val="0"/>
              </a:spcBef>
              <a:buFont typeface="Arial" charset="0"/>
              <a:buNone/>
              <a:defRPr/>
            </a:pPr>
            <a:r>
              <a:rPr lang="en-US" sz="3000" dirty="0" smtClean="0"/>
              <a:t>Drug Receipt History</a:t>
            </a:r>
          </a:p>
          <a:p>
            <a:pPr indent="-457200">
              <a:spcBef>
                <a:spcPts val="0"/>
              </a:spcBef>
              <a:buFont typeface="Arial" charset="0"/>
              <a:buNone/>
              <a:defRPr/>
            </a:pPr>
            <a:r>
              <a:rPr lang="en-US" sz="3000" dirty="0" smtClean="0"/>
              <a:t>Invoice Review (Prime Vendor</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06035177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1077218"/>
          </a:xfrm>
          <a:prstGeom prst="rect">
            <a:avLst/>
          </a:prstGeom>
          <a:solidFill>
            <a:srgbClr val="3571B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Reprinting Dispensing/Receiving Report</a:t>
            </a:r>
          </a:p>
          <a:p>
            <a:r>
              <a:rPr lang="en-US" sz="3200" dirty="0" smtClean="0"/>
              <a:t>(VA FORM 10-2321)</a:t>
            </a:r>
            <a:endParaRPr lang="en-US" sz="3200" dirty="0"/>
          </a:p>
        </p:txBody>
      </p:sp>
      <p:sp>
        <p:nvSpPr>
          <p:cNvPr id="6" name="Content Placeholder 2" descr="green entry box"/>
          <p:cNvSpPr txBox="1">
            <a:spLocks/>
          </p:cNvSpPr>
          <p:nvPr/>
        </p:nvSpPr>
        <p:spPr bwMode="auto">
          <a:xfrm>
            <a:off x="457200" y="1534418"/>
            <a:ext cx="8305800" cy="4866382"/>
          </a:xfrm>
          <a:prstGeom prst="rect">
            <a:avLst/>
          </a:prstGeom>
          <a:solidFill>
            <a:schemeClr val="accent3">
              <a:lumMod val="50000"/>
            </a:schemeClr>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indent="-457200">
              <a:spcBef>
                <a:spcPts val="0"/>
              </a:spcBef>
              <a:buFont typeface="Arial" charset="0"/>
              <a:buNone/>
              <a:defRPr/>
            </a:pPr>
            <a:endParaRPr lang="en-US" sz="1400" dirty="0" smtClean="0"/>
          </a:p>
          <a:p>
            <a:pPr indent="-457200">
              <a:spcBef>
                <a:spcPts val="0"/>
              </a:spcBef>
              <a:buFont typeface="Arial" charset="0"/>
              <a:buNone/>
              <a:defRPr/>
            </a:pPr>
            <a:r>
              <a:rPr lang="en-US" sz="3000" dirty="0" smtClean="0"/>
              <a:t>Is this a Return to Stock or Turn in for Destruction Report?  NO//</a:t>
            </a:r>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7" name="Rounded Rectangle 6" descr="highlight box around the data entry field"/>
          <p:cNvSpPr/>
          <p:nvPr/>
        </p:nvSpPr>
        <p:spPr>
          <a:xfrm>
            <a:off x="2133600" y="2819400"/>
            <a:ext cx="1219200" cy="5334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102454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1077218"/>
          </a:xfrm>
          <a:prstGeom prst="rect">
            <a:avLst/>
          </a:prstGeom>
          <a:solidFill>
            <a:srgbClr val="3571B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Reprinting Dispensing/Receiving Report</a:t>
            </a:r>
          </a:p>
          <a:p>
            <a:r>
              <a:rPr lang="en-US" sz="3200" dirty="0" smtClean="0"/>
              <a:t>(VA FORM 10-2321)</a:t>
            </a:r>
            <a:endParaRPr lang="en-US" sz="3200" dirty="0"/>
          </a:p>
        </p:txBody>
      </p:sp>
      <p:sp>
        <p:nvSpPr>
          <p:cNvPr id="6" name="Content Placeholder 2" descr="green entry box"/>
          <p:cNvSpPr txBox="1">
            <a:spLocks/>
          </p:cNvSpPr>
          <p:nvPr/>
        </p:nvSpPr>
        <p:spPr bwMode="auto">
          <a:xfrm>
            <a:off x="457200" y="1534418"/>
            <a:ext cx="8305800" cy="4866382"/>
          </a:xfrm>
          <a:prstGeom prst="rect">
            <a:avLst/>
          </a:prstGeom>
          <a:solidFill>
            <a:schemeClr val="accent3">
              <a:lumMod val="50000"/>
            </a:schemeClr>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indent="-457200">
              <a:spcBef>
                <a:spcPts val="0"/>
              </a:spcBef>
              <a:buFont typeface="Arial" charset="0"/>
              <a:buNone/>
              <a:defRPr/>
            </a:pPr>
            <a:endParaRPr lang="en-US" sz="1400" dirty="0" smtClean="0"/>
          </a:p>
          <a:p>
            <a:pPr indent="-457200">
              <a:spcBef>
                <a:spcPts val="0"/>
              </a:spcBef>
              <a:buFont typeface="Arial" charset="0"/>
              <a:buNone/>
              <a:defRPr/>
            </a:pPr>
            <a:r>
              <a:rPr lang="en-US" sz="3000" dirty="0" smtClean="0"/>
              <a:t>Is this a Return to Stock or Turn in for Destruction Report?  NO//</a:t>
            </a:r>
          </a:p>
          <a:p>
            <a:pPr indent="-457200">
              <a:spcBef>
                <a:spcPts val="0"/>
              </a:spcBef>
              <a:buFont typeface="Arial" charset="0"/>
              <a:buNone/>
              <a:defRPr/>
            </a:pPr>
            <a:endParaRPr lang="en-US" sz="1400" dirty="0"/>
          </a:p>
          <a:p>
            <a:pPr indent="-457200">
              <a:spcBef>
                <a:spcPts val="0"/>
              </a:spcBef>
              <a:buNone/>
              <a:defRPr/>
            </a:pPr>
            <a:r>
              <a:rPr lang="en-US" sz="2800" dirty="0"/>
              <a:t>Select one of the following:</a:t>
            </a:r>
          </a:p>
          <a:p>
            <a:pPr indent="-457200">
              <a:spcBef>
                <a:spcPts val="0"/>
              </a:spcBef>
              <a:buNone/>
              <a:defRPr/>
            </a:pPr>
            <a:endParaRPr lang="en-US" sz="1600" b="1" dirty="0"/>
          </a:p>
          <a:p>
            <a:pPr indent="-457200">
              <a:spcBef>
                <a:spcPts val="0"/>
              </a:spcBef>
              <a:buNone/>
              <a:defRPr/>
            </a:pPr>
            <a:r>
              <a:rPr lang="en-US" sz="2800" b="1" dirty="0"/>
              <a:t>	V	VAULT COPY ONLY</a:t>
            </a:r>
          </a:p>
          <a:p>
            <a:pPr indent="-457200">
              <a:spcBef>
                <a:spcPts val="0"/>
              </a:spcBef>
              <a:buNone/>
              <a:defRPr/>
            </a:pPr>
            <a:r>
              <a:rPr lang="en-US" sz="2800" b="1" dirty="0"/>
              <a:t>	N	NURSING COPY ONLY</a:t>
            </a:r>
          </a:p>
          <a:p>
            <a:pPr indent="-457200">
              <a:spcBef>
                <a:spcPts val="0"/>
              </a:spcBef>
              <a:buNone/>
              <a:defRPr/>
            </a:pPr>
            <a:r>
              <a:rPr lang="en-US" sz="2800" b="1" dirty="0"/>
              <a:t>	B	BOTH VAULT AND NURSING COPY</a:t>
            </a:r>
          </a:p>
          <a:p>
            <a:pPr indent="-457200">
              <a:spcBef>
                <a:spcPts val="0"/>
              </a:spcBef>
              <a:buNone/>
              <a:defRPr/>
            </a:pPr>
            <a:endParaRPr lang="en-US" sz="1600" b="1" dirty="0"/>
          </a:p>
          <a:p>
            <a:pPr indent="-457200">
              <a:spcBef>
                <a:spcPts val="0"/>
              </a:spcBef>
              <a:buNone/>
              <a:defRPr/>
            </a:pPr>
            <a:r>
              <a:rPr lang="en-US" sz="2800" dirty="0"/>
              <a:t>Select </a:t>
            </a:r>
            <a:r>
              <a:rPr lang="en-US" sz="2800" dirty="0" err="1"/>
              <a:t>Disp</a:t>
            </a:r>
            <a:r>
              <a:rPr lang="en-US" sz="2800" dirty="0"/>
              <a:t>/</a:t>
            </a:r>
            <a:r>
              <a:rPr lang="en-US" sz="2800" dirty="0" err="1"/>
              <a:t>Recving</a:t>
            </a:r>
            <a:r>
              <a:rPr lang="en-US" sz="2800" dirty="0"/>
              <a:t> Report to Print: </a:t>
            </a:r>
            <a:r>
              <a:rPr lang="en-US" sz="2800" dirty="0" smtClean="0"/>
              <a:t> VAULT </a:t>
            </a:r>
            <a:r>
              <a:rPr lang="en-US" sz="2800" dirty="0"/>
              <a:t>COPY ONLY</a:t>
            </a:r>
          </a:p>
          <a:p>
            <a:pPr indent="-457200">
              <a:spcBef>
                <a:spcPts val="0"/>
              </a:spcBef>
              <a:buFont typeface="Arial" charset="0"/>
              <a:buNone/>
              <a:defRPr/>
            </a:pPr>
            <a:endParaRPr lang="en-US" sz="3000" dirty="0" smtClean="0"/>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7" name="Rounded Rectangle 6" descr="highlight box around the data entry field"/>
          <p:cNvSpPr/>
          <p:nvPr/>
        </p:nvSpPr>
        <p:spPr>
          <a:xfrm>
            <a:off x="5791200" y="5638800"/>
            <a:ext cx="2819400" cy="5334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70071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icture of a bank vault"/>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40444" y="0"/>
            <a:ext cx="9824888" cy="6858000"/>
          </a:xfrm>
          <a:prstGeom prst="rect">
            <a:avLst/>
          </a:prstGeom>
        </p:spPr>
      </p:pic>
      <p:sp>
        <p:nvSpPr>
          <p:cNvPr id="7" name="Content Placeholder 2"/>
          <p:cNvSpPr txBox="1">
            <a:spLocks/>
          </p:cNvSpPr>
          <p:nvPr/>
        </p:nvSpPr>
        <p:spPr bwMode="auto">
          <a:xfrm>
            <a:off x="-228600" y="152400"/>
            <a:ext cx="4343400" cy="3124200"/>
          </a:xfrm>
          <a:prstGeom prst="rect">
            <a:avLst/>
          </a:prstGeom>
          <a:solidFill>
            <a:schemeClr val="tx1">
              <a:alpha val="60000"/>
            </a:schemeClr>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2800" dirty="0" smtClean="0"/>
              <a:t>VAULT </a:t>
            </a:r>
            <a:r>
              <a:rPr lang="en-US" sz="2800" dirty="0"/>
              <a:t>COPY </a:t>
            </a:r>
            <a:r>
              <a:rPr lang="en-US" sz="2800" dirty="0" smtClean="0"/>
              <a:t>ONLY</a:t>
            </a:r>
          </a:p>
          <a:p>
            <a:pPr indent="-457200">
              <a:spcBef>
                <a:spcPts val="0"/>
              </a:spcBef>
              <a:buFont typeface="Arial" charset="0"/>
              <a:buNone/>
              <a:defRPr/>
            </a:pPr>
            <a:endParaRPr lang="en-US" sz="1400" dirty="0"/>
          </a:p>
          <a:p>
            <a:pPr indent="-457200">
              <a:spcBef>
                <a:spcPts val="0"/>
              </a:spcBef>
              <a:buFont typeface="Arial" charset="0"/>
              <a:buNone/>
              <a:defRPr/>
            </a:pPr>
            <a:r>
              <a:rPr lang="en-US" sz="2800" dirty="0" smtClean="0"/>
              <a:t>Select one of the following:</a:t>
            </a:r>
          </a:p>
          <a:p>
            <a:pPr indent="-457200">
              <a:spcBef>
                <a:spcPts val="0"/>
              </a:spcBef>
              <a:buFont typeface="Arial" charset="0"/>
              <a:buNone/>
              <a:defRPr/>
            </a:pPr>
            <a:r>
              <a:rPr lang="en-US" sz="2800" dirty="0"/>
              <a:t>	</a:t>
            </a:r>
            <a:r>
              <a:rPr lang="en-US" sz="2800" dirty="0" smtClean="0"/>
              <a:t>N	NAOU</a:t>
            </a:r>
          </a:p>
          <a:p>
            <a:pPr indent="-457200">
              <a:spcBef>
                <a:spcPts val="0"/>
              </a:spcBef>
              <a:buFont typeface="Arial" charset="0"/>
              <a:buNone/>
              <a:defRPr/>
            </a:pPr>
            <a:r>
              <a:rPr lang="en-US" sz="2800" dirty="0"/>
              <a:t>	</a:t>
            </a:r>
            <a:r>
              <a:rPr lang="en-US" sz="2800" dirty="0" smtClean="0"/>
              <a:t>G	Green Sheet #</a:t>
            </a:r>
          </a:p>
          <a:p>
            <a:pPr indent="-457200">
              <a:spcBef>
                <a:spcPts val="0"/>
              </a:spcBef>
              <a:buFont typeface="Arial" charset="0"/>
              <a:buNone/>
              <a:defRPr/>
            </a:pPr>
            <a:endParaRPr lang="en-US" sz="1400" dirty="0"/>
          </a:p>
          <a:p>
            <a:pPr indent="-457200">
              <a:spcBef>
                <a:spcPts val="0"/>
              </a:spcBef>
              <a:buFont typeface="Arial" charset="0"/>
              <a:buNone/>
              <a:defRPr/>
            </a:pPr>
            <a:r>
              <a:rPr lang="en-US" sz="2800" dirty="0" smtClean="0"/>
              <a:t>Select Method:</a:t>
            </a:r>
            <a:endParaRPr lang="en-US" sz="2800" dirty="0"/>
          </a:p>
          <a:p>
            <a:pPr indent="-457200">
              <a:spcBef>
                <a:spcPts val="0"/>
              </a:spcBef>
              <a:buFont typeface="Arial" charset="0"/>
              <a:buNone/>
              <a:defRPr/>
            </a:pPr>
            <a:endParaRPr lang="en-US" sz="3000" dirty="0" smtClean="0"/>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Tree>
    <p:extLst>
      <p:ext uri="{BB962C8B-B14F-4D97-AF65-F5344CB8AC3E}">
        <p14:creationId xmlns:p14="http://schemas.microsoft.com/office/powerpoint/2010/main" val="1089314849"/>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icture of a bank vault"/>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40444" y="0"/>
            <a:ext cx="9824888" cy="6858000"/>
          </a:xfrm>
          <a:prstGeom prst="rect">
            <a:avLst/>
          </a:prstGeom>
        </p:spPr>
      </p:pic>
      <p:sp>
        <p:nvSpPr>
          <p:cNvPr id="7" name="Content Placeholder 2"/>
          <p:cNvSpPr txBox="1">
            <a:spLocks/>
          </p:cNvSpPr>
          <p:nvPr/>
        </p:nvSpPr>
        <p:spPr bwMode="auto">
          <a:xfrm>
            <a:off x="-152400" y="304800"/>
            <a:ext cx="7696200" cy="6248400"/>
          </a:xfrm>
          <a:prstGeom prst="rect">
            <a:avLst/>
          </a:prstGeom>
          <a:solidFill>
            <a:schemeClr val="tx1">
              <a:alpha val="50000"/>
            </a:schemeClr>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2800" dirty="0" smtClean="0"/>
              <a:t>VAULT </a:t>
            </a:r>
            <a:r>
              <a:rPr lang="en-US" sz="2800" dirty="0"/>
              <a:t>COPY </a:t>
            </a:r>
            <a:r>
              <a:rPr lang="en-US" sz="2800" dirty="0" smtClean="0"/>
              <a:t>ONLY</a:t>
            </a:r>
          </a:p>
          <a:p>
            <a:pPr indent="-457200">
              <a:spcBef>
                <a:spcPts val="0"/>
              </a:spcBef>
              <a:buFont typeface="Arial" charset="0"/>
              <a:buNone/>
              <a:defRPr/>
            </a:pPr>
            <a:endParaRPr lang="en-US" sz="1400" dirty="0"/>
          </a:p>
          <a:p>
            <a:pPr indent="-457200">
              <a:spcBef>
                <a:spcPts val="0"/>
              </a:spcBef>
              <a:buFont typeface="Arial" charset="0"/>
              <a:buNone/>
              <a:defRPr/>
            </a:pPr>
            <a:r>
              <a:rPr lang="en-US" sz="2800" dirty="0" smtClean="0"/>
              <a:t>Select one of the following:</a:t>
            </a:r>
          </a:p>
          <a:p>
            <a:pPr indent="-457200">
              <a:spcBef>
                <a:spcPts val="0"/>
              </a:spcBef>
              <a:buFont typeface="Arial" charset="0"/>
              <a:buNone/>
              <a:defRPr/>
            </a:pPr>
            <a:r>
              <a:rPr lang="en-US" sz="2800" dirty="0"/>
              <a:t>	</a:t>
            </a:r>
            <a:r>
              <a:rPr lang="en-US" sz="2800" dirty="0" smtClean="0"/>
              <a:t>N	NAOU</a:t>
            </a:r>
          </a:p>
          <a:p>
            <a:pPr indent="-457200">
              <a:spcBef>
                <a:spcPts val="0"/>
              </a:spcBef>
              <a:buFont typeface="Arial" charset="0"/>
              <a:buNone/>
              <a:defRPr/>
            </a:pPr>
            <a:r>
              <a:rPr lang="en-US" sz="2800" dirty="0"/>
              <a:t>	</a:t>
            </a:r>
            <a:r>
              <a:rPr lang="en-US" sz="2800" dirty="0" smtClean="0"/>
              <a:t>G	Green Sheet #</a:t>
            </a:r>
          </a:p>
          <a:p>
            <a:pPr indent="-457200">
              <a:spcBef>
                <a:spcPts val="0"/>
              </a:spcBef>
              <a:buFont typeface="Arial" charset="0"/>
              <a:buNone/>
              <a:defRPr/>
            </a:pPr>
            <a:endParaRPr lang="en-US" sz="1400" dirty="0"/>
          </a:p>
          <a:p>
            <a:pPr>
              <a:spcBef>
                <a:spcPct val="0"/>
              </a:spcBef>
              <a:buFont typeface="Arial" pitchFamily="34" charset="0"/>
              <a:buNone/>
            </a:pPr>
            <a:r>
              <a:rPr lang="en-US" sz="2800" dirty="0" smtClean="0"/>
              <a:t>Select Method:   NAOU</a:t>
            </a:r>
            <a:endParaRPr lang="en-US" sz="2800" dirty="0"/>
          </a:p>
          <a:p>
            <a:pPr>
              <a:spcBef>
                <a:spcPct val="0"/>
              </a:spcBef>
              <a:buFont typeface="Arial" pitchFamily="34" charset="0"/>
              <a:buNone/>
            </a:pPr>
            <a:r>
              <a:rPr lang="en-US" sz="2800" dirty="0"/>
              <a:t>     You may select a single NAOU, several NAOUs,</a:t>
            </a:r>
          </a:p>
          <a:p>
            <a:pPr>
              <a:spcBef>
                <a:spcPct val="0"/>
              </a:spcBef>
              <a:buFont typeface="Arial" pitchFamily="34" charset="0"/>
              <a:buNone/>
            </a:pPr>
            <a:r>
              <a:rPr lang="en-US" sz="2800" dirty="0"/>
              <a:t>     or enter ^ALL to select all NAOUs.</a:t>
            </a:r>
          </a:p>
          <a:p>
            <a:pPr>
              <a:spcBef>
                <a:spcPct val="0"/>
              </a:spcBef>
              <a:buFont typeface="Arial" pitchFamily="34" charset="0"/>
              <a:buNone/>
            </a:pPr>
            <a:r>
              <a:rPr lang="en-US" sz="2800" dirty="0"/>
              <a:t>Select NAOU:  ^ALL</a:t>
            </a:r>
          </a:p>
          <a:p>
            <a:pPr>
              <a:spcBef>
                <a:spcPct val="0"/>
              </a:spcBef>
              <a:buFont typeface="Arial" pitchFamily="34" charset="0"/>
              <a:buNone/>
            </a:pPr>
            <a:r>
              <a:rPr lang="en-US" sz="2800" dirty="0"/>
              <a:t>Select NAOU: </a:t>
            </a:r>
          </a:p>
          <a:p>
            <a:pPr>
              <a:spcBef>
                <a:spcPct val="0"/>
              </a:spcBef>
              <a:buFont typeface="Arial" pitchFamily="34" charset="0"/>
              <a:buNone/>
            </a:pPr>
            <a:endParaRPr lang="en-US" sz="1200" dirty="0"/>
          </a:p>
          <a:p>
            <a:pPr>
              <a:spcBef>
                <a:spcPct val="0"/>
              </a:spcBef>
              <a:buFont typeface="Arial" pitchFamily="34" charset="0"/>
              <a:buNone/>
            </a:pPr>
            <a:r>
              <a:rPr lang="en-US" sz="2800" dirty="0"/>
              <a:t>Please enter the DATE and TIME period you wish to reprint</a:t>
            </a:r>
          </a:p>
          <a:p>
            <a:pPr>
              <a:spcBef>
                <a:spcPct val="0"/>
              </a:spcBef>
              <a:buFont typeface="Arial" pitchFamily="34" charset="0"/>
              <a:buNone/>
            </a:pPr>
            <a:r>
              <a:rPr lang="en-US" sz="2800" dirty="0"/>
              <a:t>Start with Date/Time: T@1110  </a:t>
            </a:r>
          </a:p>
          <a:p>
            <a:pPr>
              <a:spcBef>
                <a:spcPct val="0"/>
              </a:spcBef>
              <a:buFont typeface="Arial" pitchFamily="34" charset="0"/>
              <a:buNone/>
            </a:pPr>
            <a:r>
              <a:rPr lang="en-US" sz="2800" dirty="0"/>
              <a:t>End with Date/Time: NOW</a:t>
            </a:r>
          </a:p>
          <a:p>
            <a:pPr indent="-457200">
              <a:spcBef>
                <a:spcPts val="0"/>
              </a:spcBef>
              <a:buFont typeface="Arial" charset="0"/>
              <a:buNone/>
              <a:defRPr/>
            </a:pPr>
            <a:endParaRPr lang="en-US" sz="2800" dirty="0"/>
          </a:p>
          <a:p>
            <a:pPr indent="-457200">
              <a:spcBef>
                <a:spcPts val="0"/>
              </a:spcBef>
              <a:buFont typeface="Arial" charset="0"/>
              <a:buNone/>
              <a:defRPr/>
            </a:pPr>
            <a:endParaRPr lang="en-US" sz="3000" dirty="0" smtClean="0"/>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2" name="Rounded Rectangle 1" descr="highlight box around select method data entry field"/>
          <p:cNvSpPr/>
          <p:nvPr/>
        </p:nvSpPr>
        <p:spPr>
          <a:xfrm>
            <a:off x="2286000" y="2590800"/>
            <a:ext cx="1143000" cy="457200"/>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58893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icture of a bank vault"/>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88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340444" y="0"/>
            <a:ext cx="9824888" cy="6858000"/>
          </a:xfrm>
          <a:prstGeom prst="rect">
            <a:avLst/>
          </a:prstGeom>
        </p:spPr>
      </p:pic>
      <p:sp>
        <p:nvSpPr>
          <p:cNvPr id="7" name="Content Placeholder 2"/>
          <p:cNvSpPr txBox="1">
            <a:spLocks/>
          </p:cNvSpPr>
          <p:nvPr/>
        </p:nvSpPr>
        <p:spPr bwMode="auto">
          <a:xfrm>
            <a:off x="-152400" y="304800"/>
            <a:ext cx="8305800" cy="6248400"/>
          </a:xfrm>
          <a:prstGeom prst="rect">
            <a:avLst/>
          </a:prstGeom>
          <a:solidFill>
            <a:schemeClr val="tx1">
              <a:alpha val="50000"/>
            </a:schemeClr>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2800" dirty="0" smtClean="0"/>
              <a:t>VAULT </a:t>
            </a:r>
            <a:r>
              <a:rPr lang="en-US" sz="2800" dirty="0"/>
              <a:t>COPY </a:t>
            </a:r>
            <a:r>
              <a:rPr lang="en-US" sz="2800" dirty="0" smtClean="0"/>
              <a:t>ONLY</a:t>
            </a:r>
          </a:p>
          <a:p>
            <a:pPr indent="-457200">
              <a:spcBef>
                <a:spcPts val="0"/>
              </a:spcBef>
              <a:buFont typeface="Arial" charset="0"/>
              <a:buNone/>
              <a:defRPr/>
            </a:pPr>
            <a:endParaRPr lang="en-US" sz="1400" dirty="0"/>
          </a:p>
          <a:p>
            <a:pPr indent="-457200">
              <a:spcBef>
                <a:spcPts val="0"/>
              </a:spcBef>
              <a:buFont typeface="Arial" charset="0"/>
              <a:buNone/>
              <a:defRPr/>
            </a:pPr>
            <a:r>
              <a:rPr lang="en-US" sz="2800" dirty="0" smtClean="0"/>
              <a:t>Select one of the following:</a:t>
            </a:r>
          </a:p>
          <a:p>
            <a:pPr indent="-457200">
              <a:spcBef>
                <a:spcPts val="0"/>
              </a:spcBef>
              <a:buFont typeface="Arial" charset="0"/>
              <a:buNone/>
              <a:defRPr/>
            </a:pPr>
            <a:r>
              <a:rPr lang="en-US" sz="2800" dirty="0"/>
              <a:t>	</a:t>
            </a:r>
            <a:r>
              <a:rPr lang="en-US" sz="2800" dirty="0" smtClean="0"/>
              <a:t>N	NAOU</a:t>
            </a:r>
          </a:p>
          <a:p>
            <a:pPr indent="-457200">
              <a:spcBef>
                <a:spcPts val="0"/>
              </a:spcBef>
              <a:buFont typeface="Arial" charset="0"/>
              <a:buNone/>
              <a:defRPr/>
            </a:pPr>
            <a:r>
              <a:rPr lang="en-US" sz="2800" dirty="0"/>
              <a:t>	</a:t>
            </a:r>
            <a:r>
              <a:rPr lang="en-US" sz="2800" dirty="0" smtClean="0"/>
              <a:t>G	Green Sheet #</a:t>
            </a:r>
          </a:p>
          <a:p>
            <a:pPr indent="-457200">
              <a:spcBef>
                <a:spcPts val="0"/>
              </a:spcBef>
              <a:buFont typeface="Arial" charset="0"/>
              <a:buNone/>
              <a:defRPr/>
            </a:pPr>
            <a:endParaRPr lang="en-US" sz="1400" dirty="0"/>
          </a:p>
          <a:p>
            <a:pPr>
              <a:spcBef>
                <a:spcPct val="0"/>
              </a:spcBef>
              <a:buFont typeface="Arial" pitchFamily="34" charset="0"/>
              <a:buNone/>
            </a:pPr>
            <a:r>
              <a:rPr lang="en-US" sz="2800" dirty="0" smtClean="0"/>
              <a:t>Select Method:   GREEN SHEET #</a:t>
            </a:r>
            <a:endParaRPr lang="en-US" sz="2800" dirty="0"/>
          </a:p>
          <a:p>
            <a:pPr>
              <a:spcBef>
                <a:spcPct val="0"/>
              </a:spcBef>
              <a:buFont typeface="Arial" pitchFamily="34" charset="0"/>
              <a:buNone/>
            </a:pPr>
            <a:endParaRPr lang="en-US" sz="2800" dirty="0"/>
          </a:p>
          <a:p>
            <a:pPr>
              <a:spcBef>
                <a:spcPct val="0"/>
              </a:spcBef>
              <a:buFont typeface="Arial" pitchFamily="34" charset="0"/>
              <a:buNone/>
            </a:pPr>
            <a:r>
              <a:rPr lang="en-US" sz="2800" dirty="0"/>
              <a:t>Select Green Sheet #: 13149         LORAZEPAM 2MG/ML INJ</a:t>
            </a:r>
          </a:p>
          <a:p>
            <a:pPr>
              <a:spcBef>
                <a:spcPct val="0"/>
              </a:spcBef>
              <a:buFont typeface="Arial" pitchFamily="34" charset="0"/>
              <a:buNone/>
            </a:pPr>
            <a:endParaRPr lang="en-US" sz="2800" dirty="0"/>
          </a:p>
          <a:p>
            <a:pPr>
              <a:spcBef>
                <a:spcPct val="0"/>
              </a:spcBef>
              <a:buFont typeface="Arial" pitchFamily="34" charset="0"/>
              <a:buNone/>
            </a:pPr>
            <a:r>
              <a:rPr lang="en-US" sz="2800" dirty="0"/>
              <a:t>This report is designed for a 132 column format.</a:t>
            </a:r>
          </a:p>
          <a:p>
            <a:pPr>
              <a:spcBef>
                <a:spcPct val="0"/>
              </a:spcBef>
              <a:buFont typeface="Arial" pitchFamily="34" charset="0"/>
              <a:buNone/>
            </a:pPr>
            <a:r>
              <a:rPr lang="en-US" sz="2800" dirty="0"/>
              <a:t>You may queue this report to print at a later time.</a:t>
            </a:r>
          </a:p>
          <a:p>
            <a:pPr>
              <a:spcBef>
                <a:spcPct val="0"/>
              </a:spcBef>
              <a:buFont typeface="Arial" pitchFamily="34" charset="0"/>
              <a:buNone/>
            </a:pPr>
            <a:endParaRPr lang="en-US" sz="2800" dirty="0"/>
          </a:p>
          <a:p>
            <a:pPr>
              <a:spcBef>
                <a:spcPct val="0"/>
              </a:spcBef>
              <a:buFont typeface="Arial" pitchFamily="34" charset="0"/>
              <a:buNone/>
            </a:pPr>
            <a:r>
              <a:rPr lang="en-US" sz="2800" dirty="0"/>
              <a:t>DEVICE: Printer/</a:t>
            </a:r>
          </a:p>
          <a:p>
            <a:pPr indent="-457200">
              <a:spcBef>
                <a:spcPts val="0"/>
              </a:spcBef>
              <a:buFont typeface="Arial" charset="0"/>
              <a:buNone/>
              <a:defRPr/>
            </a:pPr>
            <a:endParaRPr lang="en-US" sz="2800" dirty="0"/>
          </a:p>
          <a:p>
            <a:pPr indent="-457200">
              <a:spcBef>
                <a:spcPts val="0"/>
              </a:spcBef>
              <a:buFont typeface="Arial" charset="0"/>
              <a:buNone/>
              <a:defRPr/>
            </a:pPr>
            <a:endParaRPr lang="en-US" sz="3000" dirty="0" smtClean="0"/>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6" name="Rounded Rectangle 5" descr="highlight box around select method data entry field"/>
          <p:cNvSpPr/>
          <p:nvPr/>
        </p:nvSpPr>
        <p:spPr>
          <a:xfrm>
            <a:off x="2286000" y="2590800"/>
            <a:ext cx="2514600" cy="457200"/>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26589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green title box"/>
          <p:cNvSpPr txBox="1"/>
          <p:nvPr/>
        </p:nvSpPr>
        <p:spPr>
          <a:xfrm>
            <a:off x="381000" y="457200"/>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Reprint Reports Menu…</a:t>
            </a:r>
          </a:p>
        </p:txBody>
      </p:sp>
      <p:graphicFrame>
        <p:nvGraphicFramePr>
          <p:cNvPr id="3" name="Diagram 2" descr="blue boxes showing menu options"/>
          <p:cNvGraphicFramePr/>
          <p:nvPr>
            <p:extLst>
              <p:ext uri="{D42A27DB-BD31-4B8C-83A1-F6EECF244321}">
                <p14:modId xmlns:p14="http://schemas.microsoft.com/office/powerpoint/2010/main" val="4255880721"/>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arge checkmark next to second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337" y="2133600"/>
            <a:ext cx="152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26191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584775"/>
          </a:xfrm>
          <a:prstGeom prst="rect">
            <a:avLst/>
          </a:prstGeom>
          <a:solidFill>
            <a:srgbClr val="3571B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Green Sheet Reports (VA FORM 10-2638)</a:t>
            </a:r>
            <a:endParaRPr lang="en-US" sz="3200" dirty="0"/>
          </a:p>
        </p:txBody>
      </p:sp>
      <p:sp>
        <p:nvSpPr>
          <p:cNvPr id="6" name="Content Placeholder 2" descr="green entry box"/>
          <p:cNvSpPr txBox="1">
            <a:spLocks/>
          </p:cNvSpPr>
          <p:nvPr/>
        </p:nvSpPr>
        <p:spPr bwMode="auto">
          <a:xfrm>
            <a:off x="457200" y="1041975"/>
            <a:ext cx="8305800" cy="5358825"/>
          </a:xfrm>
          <a:prstGeom prst="rect">
            <a:avLst/>
          </a:prstGeom>
          <a:solidFill>
            <a:schemeClr val="accent3">
              <a:lumMod val="50000"/>
            </a:schemeClr>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Select Primary Dispensing Site: MASTER VAULT//     </a:t>
            </a:r>
          </a:p>
          <a:p>
            <a:pPr>
              <a:spcBef>
                <a:spcPct val="0"/>
              </a:spcBef>
              <a:buFont typeface="Arial" pitchFamily="34" charset="0"/>
              <a:buNone/>
            </a:pPr>
            <a:endParaRPr lang="en-US" sz="1400" dirty="0"/>
          </a:p>
          <a:p>
            <a:pPr>
              <a:spcBef>
                <a:spcPct val="0"/>
              </a:spcBef>
              <a:buFont typeface="Arial" pitchFamily="34" charset="0"/>
              <a:buNone/>
            </a:pPr>
            <a:r>
              <a:rPr lang="en-US" sz="2800" dirty="0"/>
              <a:t>You may enter a Green Sheet # list and/or a Green Sheet </a:t>
            </a:r>
            <a:r>
              <a:rPr lang="en-US" sz="2800" dirty="0" smtClean="0"/>
              <a:t># range</a:t>
            </a:r>
            <a:r>
              <a:rPr lang="en-US" sz="2800" dirty="0"/>
              <a:t>.</a:t>
            </a:r>
          </a:p>
          <a:p>
            <a:pPr>
              <a:spcBef>
                <a:spcPct val="0"/>
              </a:spcBef>
              <a:buFont typeface="Arial" pitchFamily="34" charset="0"/>
              <a:buNone/>
            </a:pPr>
            <a:endParaRPr lang="en-US" sz="1400" dirty="0"/>
          </a:p>
          <a:p>
            <a:pPr>
              <a:spcBef>
                <a:spcPct val="0"/>
              </a:spcBef>
              <a:buFont typeface="Arial" pitchFamily="34" charset="0"/>
              <a:buNone/>
            </a:pPr>
            <a:r>
              <a:rPr lang="en-US" sz="2800" dirty="0"/>
              <a:t>NOTE: This response must be a list or range, e.g., 1,3,5 </a:t>
            </a:r>
            <a:r>
              <a:rPr lang="en-US" sz="2800" dirty="0" smtClean="0"/>
              <a:t>or 2-4,8</a:t>
            </a:r>
            <a:r>
              <a:rPr lang="en-US" sz="2800" dirty="0"/>
              <a:t>.</a:t>
            </a:r>
          </a:p>
          <a:p>
            <a:pPr>
              <a:spcBef>
                <a:spcPct val="0"/>
              </a:spcBef>
              <a:buFont typeface="Arial" pitchFamily="34" charset="0"/>
              <a:buNone/>
            </a:pPr>
            <a:endParaRPr lang="en-US" sz="1400" dirty="0"/>
          </a:p>
          <a:p>
            <a:pPr>
              <a:spcBef>
                <a:spcPct val="0"/>
              </a:spcBef>
              <a:buFont typeface="Arial" pitchFamily="34" charset="0"/>
              <a:buNone/>
            </a:pPr>
            <a:r>
              <a:rPr lang="en-US" sz="2800" dirty="0"/>
              <a:t>Select Green Sheet #(s):</a:t>
            </a:r>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Tree>
    <p:extLst>
      <p:ext uri="{BB962C8B-B14F-4D97-AF65-F5344CB8AC3E}">
        <p14:creationId xmlns:p14="http://schemas.microsoft.com/office/powerpoint/2010/main" val="108353657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584775"/>
          </a:xfrm>
          <a:prstGeom prst="rect">
            <a:avLst/>
          </a:prstGeom>
          <a:solidFill>
            <a:srgbClr val="3571B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Green Sheet Reports (VA FORM 10-2638)</a:t>
            </a:r>
            <a:endParaRPr lang="en-US" sz="3200" dirty="0"/>
          </a:p>
        </p:txBody>
      </p:sp>
      <p:sp>
        <p:nvSpPr>
          <p:cNvPr id="6" name="Content Placeholder 2" descr="green entry box"/>
          <p:cNvSpPr txBox="1">
            <a:spLocks/>
          </p:cNvSpPr>
          <p:nvPr/>
        </p:nvSpPr>
        <p:spPr bwMode="auto">
          <a:xfrm>
            <a:off x="457200" y="1041975"/>
            <a:ext cx="8305800" cy="5358825"/>
          </a:xfrm>
          <a:prstGeom prst="rect">
            <a:avLst/>
          </a:prstGeom>
          <a:solidFill>
            <a:schemeClr val="accent3">
              <a:lumMod val="50000"/>
            </a:schemeClr>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Select Primary Dispensing Site: </a:t>
            </a:r>
            <a:r>
              <a:rPr lang="en-US" sz="2800" dirty="0" smtClean="0"/>
              <a:t>  MASTER </a:t>
            </a:r>
            <a:r>
              <a:rPr lang="en-US" sz="2800" dirty="0"/>
              <a:t>VAULT//     </a:t>
            </a:r>
          </a:p>
          <a:p>
            <a:pPr>
              <a:spcBef>
                <a:spcPct val="0"/>
              </a:spcBef>
              <a:buFont typeface="Arial" pitchFamily="34" charset="0"/>
              <a:buNone/>
            </a:pPr>
            <a:endParaRPr lang="en-US" sz="1400" dirty="0"/>
          </a:p>
          <a:p>
            <a:pPr>
              <a:spcBef>
                <a:spcPct val="0"/>
              </a:spcBef>
              <a:buFont typeface="Arial" pitchFamily="34" charset="0"/>
              <a:buNone/>
            </a:pPr>
            <a:r>
              <a:rPr lang="en-US" sz="2800" dirty="0"/>
              <a:t>You may enter a Green Sheet # list and/or a Green Sheet </a:t>
            </a:r>
            <a:r>
              <a:rPr lang="en-US" sz="2800" dirty="0" smtClean="0"/>
              <a:t># range</a:t>
            </a:r>
            <a:r>
              <a:rPr lang="en-US" sz="2800" dirty="0"/>
              <a:t>.</a:t>
            </a:r>
          </a:p>
          <a:p>
            <a:pPr>
              <a:spcBef>
                <a:spcPct val="0"/>
              </a:spcBef>
              <a:buFont typeface="Arial" pitchFamily="34" charset="0"/>
              <a:buNone/>
            </a:pPr>
            <a:endParaRPr lang="en-US" sz="1400" dirty="0"/>
          </a:p>
          <a:p>
            <a:pPr>
              <a:spcBef>
                <a:spcPct val="0"/>
              </a:spcBef>
              <a:buFont typeface="Arial" pitchFamily="34" charset="0"/>
              <a:buNone/>
            </a:pPr>
            <a:r>
              <a:rPr lang="en-US" sz="2800" dirty="0"/>
              <a:t>NOTE: This response must be a list or range, e.g., 1,3,5 </a:t>
            </a:r>
            <a:r>
              <a:rPr lang="en-US" sz="2800" dirty="0" smtClean="0"/>
              <a:t>or 2-4,8</a:t>
            </a:r>
            <a:r>
              <a:rPr lang="en-US" sz="2800" dirty="0"/>
              <a:t>.</a:t>
            </a:r>
          </a:p>
          <a:p>
            <a:pPr>
              <a:spcBef>
                <a:spcPct val="0"/>
              </a:spcBef>
              <a:buFont typeface="Arial" pitchFamily="34" charset="0"/>
              <a:buNone/>
            </a:pPr>
            <a:endParaRPr lang="en-US" sz="1400" dirty="0"/>
          </a:p>
          <a:p>
            <a:pPr>
              <a:spcBef>
                <a:spcPct val="0"/>
              </a:spcBef>
              <a:buFont typeface="Arial" pitchFamily="34" charset="0"/>
              <a:buNone/>
            </a:pPr>
            <a:r>
              <a:rPr lang="en-US" sz="2800" dirty="0"/>
              <a:t>Select Green Sheet #(s):</a:t>
            </a:r>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7" name="Rounded Rectangle 6" descr="highlight box around select primary dispensing site data entry field"/>
          <p:cNvSpPr/>
          <p:nvPr/>
        </p:nvSpPr>
        <p:spPr>
          <a:xfrm>
            <a:off x="5105400" y="1219200"/>
            <a:ext cx="2667000" cy="457200"/>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985686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584775"/>
          </a:xfrm>
          <a:prstGeom prst="rect">
            <a:avLst/>
          </a:prstGeom>
          <a:solidFill>
            <a:srgbClr val="3571B9"/>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Green Sheet Reports (VA FORM 10-2638)</a:t>
            </a:r>
            <a:endParaRPr lang="en-US" sz="3200" dirty="0"/>
          </a:p>
        </p:txBody>
      </p:sp>
      <p:sp>
        <p:nvSpPr>
          <p:cNvPr id="6" name="Content Placeholder 2" descr="green entry box"/>
          <p:cNvSpPr txBox="1">
            <a:spLocks/>
          </p:cNvSpPr>
          <p:nvPr/>
        </p:nvSpPr>
        <p:spPr bwMode="auto">
          <a:xfrm>
            <a:off x="457200" y="990601"/>
            <a:ext cx="8305800" cy="2819399"/>
          </a:xfrm>
          <a:prstGeom prst="rect">
            <a:avLst/>
          </a:prstGeom>
          <a:solidFill>
            <a:schemeClr val="accent3">
              <a:lumMod val="50000"/>
            </a:schemeClr>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Select Primary Dispensing Site: MASTER VAULT//     </a:t>
            </a:r>
          </a:p>
          <a:p>
            <a:pPr>
              <a:spcBef>
                <a:spcPct val="0"/>
              </a:spcBef>
              <a:buFont typeface="Arial" pitchFamily="34" charset="0"/>
              <a:buNone/>
            </a:pPr>
            <a:endParaRPr lang="en-US" sz="1400" dirty="0"/>
          </a:p>
          <a:p>
            <a:pPr>
              <a:spcBef>
                <a:spcPct val="0"/>
              </a:spcBef>
              <a:buFont typeface="Arial" pitchFamily="34" charset="0"/>
              <a:buNone/>
            </a:pPr>
            <a:r>
              <a:rPr lang="en-US" sz="2800" dirty="0"/>
              <a:t>You may enter a Green Sheet # list and/or a Green Sheet </a:t>
            </a:r>
            <a:r>
              <a:rPr lang="en-US" sz="2800" dirty="0" smtClean="0"/>
              <a:t># range</a:t>
            </a:r>
            <a:r>
              <a:rPr lang="en-US" sz="2800" dirty="0"/>
              <a:t>.</a:t>
            </a:r>
          </a:p>
          <a:p>
            <a:pPr>
              <a:spcBef>
                <a:spcPct val="0"/>
              </a:spcBef>
              <a:buFont typeface="Arial" pitchFamily="34" charset="0"/>
              <a:buNone/>
            </a:pPr>
            <a:endParaRPr lang="en-US" sz="1400" dirty="0"/>
          </a:p>
          <a:p>
            <a:pPr>
              <a:spcBef>
                <a:spcPct val="0"/>
              </a:spcBef>
              <a:buFont typeface="Arial" pitchFamily="34" charset="0"/>
              <a:buNone/>
            </a:pPr>
            <a:r>
              <a:rPr lang="en-US" sz="2800" dirty="0"/>
              <a:t>NOTE: This response must be a list or range, e.g., 1,3,5 </a:t>
            </a:r>
            <a:r>
              <a:rPr lang="en-US" sz="2800" dirty="0" smtClean="0"/>
              <a:t>or 2-4,8.</a:t>
            </a:r>
            <a:r>
              <a:rPr lang="en-US" sz="1400" dirty="0" smtClean="0"/>
              <a:t> </a:t>
            </a:r>
          </a:p>
        </p:txBody>
      </p:sp>
      <p:sp>
        <p:nvSpPr>
          <p:cNvPr id="4" name="TextBox 3" descr="purple entry box"/>
          <p:cNvSpPr txBox="1"/>
          <p:nvPr/>
        </p:nvSpPr>
        <p:spPr>
          <a:xfrm>
            <a:off x="457200" y="3810000"/>
            <a:ext cx="8305800" cy="523220"/>
          </a:xfrm>
          <a:prstGeom prst="rect">
            <a:avLst/>
          </a:prstGeom>
          <a:solidFill>
            <a:srgbClr val="695184"/>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smtClean="0">
                <a:latin typeface="+mj-lt"/>
              </a:rPr>
              <a:t>Select Green Sheet #(s):</a:t>
            </a:r>
          </a:p>
        </p:txBody>
      </p:sp>
    </p:spTree>
    <p:extLst>
      <p:ext uri="{BB962C8B-B14F-4D97-AF65-F5344CB8AC3E}">
        <p14:creationId xmlns:p14="http://schemas.microsoft.com/office/powerpoint/2010/main" val="14832373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green title box"/>
          <p:cNvSpPr txBox="1"/>
          <p:nvPr/>
        </p:nvSpPr>
        <p:spPr>
          <a:xfrm>
            <a:off x="381000" y="457200"/>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Reprint Reports Menu…</a:t>
            </a:r>
          </a:p>
        </p:txBody>
      </p:sp>
      <p:graphicFrame>
        <p:nvGraphicFramePr>
          <p:cNvPr id="3" name="Diagram 2" descr="blue boxes showing menu options"/>
          <p:cNvGraphicFramePr/>
          <p:nvPr>
            <p:extLst>
              <p:ext uri="{D42A27DB-BD31-4B8C-83A1-F6EECF244321}">
                <p14:modId xmlns:p14="http://schemas.microsoft.com/office/powerpoint/2010/main" val="470937961"/>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arge checkmark next to third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337" y="3505200"/>
            <a:ext cx="152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886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8348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8" name="Content Placeholder 2" descr="blue box with menu options"/>
          <p:cNvSpPr txBox="1">
            <a:spLocks/>
          </p:cNvSpPr>
          <p:nvPr/>
        </p:nvSpPr>
        <p:spPr bwMode="auto">
          <a:xfrm>
            <a:off x="457200" y="1447800"/>
            <a:ext cx="8305800" cy="533400"/>
          </a:xfrm>
          <a:prstGeom prst="rect">
            <a:avLst/>
          </a:prstGeom>
          <a:gradFill>
            <a:gsLst>
              <a:gs pos="0">
                <a:srgbClr val="2A5992"/>
              </a:gs>
              <a:gs pos="80000">
                <a:srgbClr val="3571B9"/>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1200"/>
              </a:spcBef>
              <a:buFont typeface="Arial" charset="0"/>
              <a:buNone/>
              <a:defRPr/>
            </a:pPr>
            <a:r>
              <a:rPr lang="en-US" sz="3000" dirty="0" smtClean="0"/>
              <a:t>Receiving</a:t>
            </a:r>
          </a:p>
          <a:p>
            <a:pPr algn="ctr" eaLnBrk="1" hangingPunct="1">
              <a:buFont typeface="Arial" charset="0"/>
              <a:buNone/>
              <a:defRPr/>
            </a:pPr>
            <a:endParaRPr lang="en-US" sz="1600" b="1" dirty="0" smtClean="0"/>
          </a:p>
        </p:txBody>
      </p:sp>
      <p:sp>
        <p:nvSpPr>
          <p:cNvPr id="7" name="TextBox 6" descr="green box with menu option"/>
          <p:cNvSpPr txBox="1"/>
          <p:nvPr/>
        </p:nvSpPr>
        <p:spPr>
          <a:xfrm>
            <a:off x="457200" y="1981200"/>
            <a:ext cx="8305800" cy="2308324"/>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600" dirty="0" smtClean="0">
                <a:latin typeface="+mj-lt"/>
              </a:rPr>
              <a:t>Purchase Order Review</a:t>
            </a:r>
          </a:p>
          <a:p>
            <a:r>
              <a:rPr lang="en-US" sz="3600" dirty="0" smtClean="0">
                <a:latin typeface="+mj-lt"/>
              </a:rPr>
              <a:t>Control Point Transaction Review</a:t>
            </a:r>
          </a:p>
          <a:p>
            <a:r>
              <a:rPr lang="en-US" sz="3600" dirty="0" smtClean="0">
                <a:latin typeface="+mj-lt"/>
              </a:rPr>
              <a:t>Drug Receipt History</a:t>
            </a:r>
          </a:p>
          <a:p>
            <a:r>
              <a:rPr lang="en-US" sz="3600" dirty="0" smtClean="0">
                <a:latin typeface="+mj-lt"/>
              </a:rPr>
              <a:t>Invoice Review (Prime Vendor)</a:t>
            </a:r>
            <a:endParaRPr lang="en-US" sz="3600" dirty="0">
              <a:latin typeface="+mj-lt"/>
            </a:endParaRPr>
          </a:p>
        </p:txBody>
      </p:sp>
    </p:spTree>
    <p:extLst>
      <p:ext uri="{BB962C8B-B14F-4D97-AF65-F5344CB8AC3E}">
        <p14:creationId xmlns:p14="http://schemas.microsoft.com/office/powerpoint/2010/main" val="413937811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icture of pill bottles on a table"/>
          <p:cNvPicPr>
            <a:picLocks noChangeAspect="1"/>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0772" name="Content Placeholder 2"/>
          <p:cNvSpPr>
            <a:spLocks noGrp="1"/>
          </p:cNvSpPr>
          <p:nvPr>
            <p:ph idx="1"/>
          </p:nvPr>
        </p:nvSpPr>
        <p:spPr>
          <a:xfrm>
            <a:off x="838200" y="304800"/>
            <a:ext cx="8382000" cy="6019800"/>
          </a:xfrm>
        </p:spPr>
        <p:txBody>
          <a:bodyPr/>
          <a:lstStyle/>
          <a:p>
            <a:pPr>
              <a:spcBef>
                <a:spcPct val="0"/>
              </a:spcBef>
              <a:buFont typeface="Arial" pitchFamily="34" charset="0"/>
              <a:buNone/>
            </a:pPr>
            <a:r>
              <a:rPr lang="en-US" sz="2800" dirty="0" smtClean="0"/>
              <a:t>Dispensing Worksheet Reprint</a:t>
            </a:r>
          </a:p>
          <a:p>
            <a:pPr>
              <a:spcBef>
                <a:spcPct val="0"/>
              </a:spcBef>
              <a:buFont typeface="Arial" pitchFamily="34" charset="0"/>
              <a:buNone/>
            </a:pPr>
            <a:endParaRPr lang="en-US" sz="2800" dirty="0" smtClean="0"/>
          </a:p>
          <a:p>
            <a:pPr>
              <a:spcBef>
                <a:spcPct val="0"/>
              </a:spcBef>
              <a:buFont typeface="Arial" pitchFamily="34" charset="0"/>
              <a:buNone/>
            </a:pPr>
            <a:r>
              <a:rPr lang="en-US" dirty="0" smtClean="0"/>
              <a:t>=&gt;  This report reprints a worksheet listing of all pending CS requests for a dispensing site.</a:t>
            </a:r>
          </a:p>
          <a:p>
            <a:pPr>
              <a:spcBef>
                <a:spcPct val="0"/>
              </a:spcBef>
              <a:buFont typeface="Arial" pitchFamily="34" charset="0"/>
              <a:buNone/>
            </a:pPr>
            <a:endParaRPr lang="en-US" dirty="0" smtClean="0"/>
          </a:p>
          <a:p>
            <a:pPr>
              <a:spcBef>
                <a:spcPct val="0"/>
              </a:spcBef>
              <a:buFont typeface="Arial" pitchFamily="34" charset="0"/>
              <a:buNone/>
            </a:pPr>
            <a:r>
              <a:rPr lang="en-US" dirty="0" smtClean="0"/>
              <a:t>Select Primary Dispensing Site: </a:t>
            </a:r>
            <a:r>
              <a:rPr lang="en-US" dirty="0" smtClean="0">
                <a:solidFill>
                  <a:schemeClr val="bg1"/>
                </a:solidFill>
              </a:rPr>
              <a:t>MASTER VAULT//     </a:t>
            </a:r>
          </a:p>
          <a:p>
            <a:pPr>
              <a:spcBef>
                <a:spcPct val="0"/>
              </a:spcBef>
              <a:buFont typeface="Arial" pitchFamily="34" charset="0"/>
              <a:buNone/>
            </a:pPr>
            <a:endParaRPr lang="en-US" dirty="0" smtClean="0"/>
          </a:p>
          <a:p>
            <a:pPr>
              <a:spcBef>
                <a:spcPct val="0"/>
              </a:spcBef>
              <a:buFont typeface="Arial" pitchFamily="34" charset="0"/>
              <a:buNone/>
            </a:pPr>
            <a:r>
              <a:rPr lang="en-US" dirty="0" smtClean="0"/>
              <a:t>This report is designed for a 132 column format.</a:t>
            </a:r>
          </a:p>
          <a:p>
            <a:pPr>
              <a:spcBef>
                <a:spcPct val="0"/>
              </a:spcBef>
              <a:buFont typeface="Arial" pitchFamily="34" charset="0"/>
              <a:buNone/>
            </a:pPr>
            <a:r>
              <a:rPr lang="en-US" dirty="0" smtClean="0"/>
              <a:t>You may queue this report to print at a later time.</a:t>
            </a:r>
          </a:p>
          <a:p>
            <a:pPr>
              <a:spcBef>
                <a:spcPct val="0"/>
              </a:spcBef>
              <a:buFont typeface="Arial" pitchFamily="34" charset="0"/>
              <a:buNone/>
            </a:pPr>
            <a:endParaRPr lang="en-US" dirty="0" smtClean="0"/>
          </a:p>
          <a:p>
            <a:pPr>
              <a:spcBef>
                <a:spcPct val="0"/>
              </a:spcBef>
              <a:buFont typeface="Arial" pitchFamily="34" charset="0"/>
              <a:buNone/>
            </a:pPr>
            <a:endParaRPr lang="en-US" dirty="0" smtClean="0"/>
          </a:p>
          <a:p>
            <a:pPr>
              <a:spcBef>
                <a:spcPct val="0"/>
              </a:spcBef>
              <a:buFont typeface="Arial" pitchFamily="34" charset="0"/>
              <a:buNone/>
            </a:pPr>
            <a:r>
              <a:rPr lang="en-US" dirty="0" smtClean="0"/>
              <a:t>DEVICE: </a:t>
            </a:r>
            <a:r>
              <a:rPr lang="en-US" dirty="0" smtClean="0">
                <a:solidFill>
                  <a:schemeClr val="bg1"/>
                </a:solidFill>
              </a:rPr>
              <a:t>Printer// </a:t>
            </a:r>
          </a:p>
          <a:p>
            <a:endParaRPr lang="en-US" sz="1800" dirty="0" smtClean="0"/>
          </a:p>
        </p:txBody>
      </p:sp>
      <p:sp>
        <p:nvSpPr>
          <p:cNvPr id="6" name="TextBox 5" descr="blue title box"/>
          <p:cNvSpPr txBox="1"/>
          <p:nvPr/>
        </p:nvSpPr>
        <p:spPr>
          <a:xfrm>
            <a:off x="0" y="304800"/>
            <a:ext cx="9144000" cy="584775"/>
          </a:xfrm>
          <a:prstGeom prst="rect">
            <a:avLst/>
          </a:prstGeom>
          <a:solidFill>
            <a:schemeClr val="accent1"/>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Dispensing Work Sheet Reprint</a:t>
            </a:r>
            <a:endParaRPr lang="en-US" sz="3200" dirty="0"/>
          </a:p>
        </p:txBody>
      </p:sp>
      <p:sp>
        <p:nvSpPr>
          <p:cNvPr id="7" name="TextBox 6" descr="green entry box"/>
          <p:cNvSpPr txBox="1"/>
          <p:nvPr/>
        </p:nvSpPr>
        <p:spPr>
          <a:xfrm>
            <a:off x="6096000" y="2667000"/>
            <a:ext cx="3048000" cy="523220"/>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smtClean="0">
                <a:latin typeface="+mj-lt"/>
              </a:rPr>
              <a:t>MASTER VAULT//</a:t>
            </a:r>
          </a:p>
        </p:txBody>
      </p:sp>
      <p:sp>
        <p:nvSpPr>
          <p:cNvPr id="8" name="TextBox 7" descr="green entry box"/>
          <p:cNvSpPr txBox="1"/>
          <p:nvPr/>
        </p:nvSpPr>
        <p:spPr>
          <a:xfrm>
            <a:off x="2335924" y="5594132"/>
            <a:ext cx="3733800" cy="523220"/>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smtClean="0">
                <a:latin typeface="+mj-lt"/>
              </a:rPr>
              <a:t>PRINTER</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4" name="TextBox 3" descr="green box with menu options"/>
          <p:cNvSpPr txBox="1"/>
          <p:nvPr/>
        </p:nvSpPr>
        <p:spPr>
          <a:xfrm>
            <a:off x="457200" y="1561743"/>
            <a:ext cx="8305800" cy="2400657"/>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latin typeface="+mj-lt"/>
              </a:rPr>
              <a:t>Print CS Dispensing Worksheet</a:t>
            </a:r>
          </a:p>
          <a:p>
            <a:pPr marL="457200" indent="-457200">
              <a:buFont typeface="Wingdings" pitchFamily="2" charset="2"/>
              <a:buChar char="ü"/>
            </a:pPr>
            <a:r>
              <a:rPr lang="en-US" sz="3000" dirty="0" smtClean="0">
                <a:latin typeface="+mj-lt"/>
              </a:rPr>
              <a:t>Fill/Dispense CS Orders from Worksheet</a:t>
            </a:r>
          </a:p>
          <a:p>
            <a:pPr marL="457200" indent="-457200">
              <a:buFont typeface="Wingdings" pitchFamily="2" charset="2"/>
              <a:buChar char="ü"/>
            </a:pPr>
            <a:r>
              <a:rPr lang="en-US" sz="3000" dirty="0" smtClean="0">
                <a:latin typeface="+mj-lt"/>
              </a:rPr>
              <a:t>Dispensing/Receiving Report (VA FORM 10-2321)</a:t>
            </a:r>
          </a:p>
          <a:p>
            <a:pPr marL="457200" indent="-457200">
              <a:buFont typeface="Wingdings" pitchFamily="2" charset="2"/>
              <a:buChar char="ü"/>
            </a:pPr>
            <a:r>
              <a:rPr lang="en-US" sz="3000" dirty="0" smtClean="0">
                <a:latin typeface="+mj-lt"/>
              </a:rPr>
              <a:t>Green Sheet – Print (VA FORM 10-2638)</a:t>
            </a:r>
          </a:p>
          <a:p>
            <a:pPr marL="457200" indent="-457200">
              <a:buFont typeface="Wingdings" pitchFamily="2" charset="2"/>
              <a:buChar char="ü"/>
            </a:pPr>
            <a:r>
              <a:rPr lang="en-US" sz="3000" dirty="0"/>
              <a:t>Reprint Reports Menu </a:t>
            </a:r>
            <a:r>
              <a:rPr lang="en-US" sz="3000" dirty="0" smtClean="0"/>
              <a:t>...</a:t>
            </a:r>
            <a:endParaRPr lang="en-US" sz="3000" dirty="0"/>
          </a:p>
        </p:txBody>
      </p:sp>
      <p:sp>
        <p:nvSpPr>
          <p:cNvPr id="6" name="Content Placeholder 2" descr="blue box with menu options"/>
          <p:cNvSpPr txBox="1">
            <a:spLocks/>
          </p:cNvSpPr>
          <p:nvPr/>
        </p:nvSpPr>
        <p:spPr bwMode="auto">
          <a:xfrm>
            <a:off x="457200" y="3962400"/>
            <a:ext cx="8305800" cy="1066800"/>
          </a:xfrm>
          <a:prstGeom prst="rect">
            <a:avLst/>
          </a:prstGeom>
          <a:gradFill>
            <a:gsLst>
              <a:gs pos="0">
                <a:srgbClr val="2A5992"/>
              </a:gs>
              <a:gs pos="80000">
                <a:srgbClr val="2A5992"/>
              </a:gs>
              <a:gs pos="100000">
                <a:srgbClr val="2A5992"/>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None/>
              <a:defRPr/>
            </a:pPr>
            <a:r>
              <a:rPr lang="en-US" sz="3000" dirty="0" smtClean="0"/>
              <a:t>Pharmacy </a:t>
            </a:r>
            <a:r>
              <a:rPr lang="en-US" sz="3000" dirty="0"/>
              <a:t>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30112235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1447800"/>
            <a:ext cx="8458200" cy="3816429"/>
          </a:xfrm>
          <a:prstGeom prst="rect">
            <a:avLst/>
          </a:prstGeom>
          <a:noFill/>
        </p:spPr>
        <p:txBody>
          <a:bodyPr wrap="square" rtlCol="0">
            <a:spAutoFit/>
          </a:bodyPr>
          <a:lstStyle/>
          <a:p>
            <a:r>
              <a:rPr lang="en-US" sz="2800" dirty="0" smtClean="0">
                <a:solidFill>
                  <a:prstClr val="black"/>
                </a:solidFill>
                <a:latin typeface="+mn-lt"/>
              </a:rPr>
              <a:t>Which of the following reports from the dispensing menu will print out all pending orders in the queue PRIOR to dispensing. Hint: This is the first step in the dispensing process?</a:t>
            </a:r>
          </a:p>
          <a:p>
            <a:endParaRPr lang="en-US" sz="2800" dirty="0" smtClean="0">
              <a:solidFill>
                <a:prstClr val="black"/>
              </a:solidFill>
              <a:latin typeface="+mn-lt"/>
            </a:endParaRPr>
          </a:p>
          <a:p>
            <a:pPr marL="514350" indent="-514350">
              <a:buFont typeface="+mj-lt"/>
              <a:buAutoNum type="alphaUcPeriod"/>
            </a:pPr>
            <a:r>
              <a:rPr lang="en-US" sz="2800" dirty="0" smtClean="0">
                <a:solidFill>
                  <a:prstClr val="black"/>
                </a:solidFill>
                <a:latin typeface="+mn-lt"/>
              </a:rPr>
              <a:t>Print CS Dispensing Worksheet</a:t>
            </a:r>
          </a:p>
          <a:p>
            <a:pPr marL="514350" indent="-514350">
              <a:buFont typeface="+mj-lt"/>
              <a:buAutoNum type="alphaUcPeriod"/>
            </a:pPr>
            <a:r>
              <a:rPr lang="en-US" sz="2800" dirty="0" smtClean="0">
                <a:solidFill>
                  <a:prstClr val="black"/>
                </a:solidFill>
                <a:latin typeface="+mn-lt"/>
              </a:rPr>
              <a:t>Dispensing / Receiving Report (VAF 10-2321)</a:t>
            </a:r>
          </a:p>
          <a:p>
            <a:pPr marL="514350" indent="-514350">
              <a:buFont typeface="+mj-lt"/>
              <a:buAutoNum type="alphaUcPeriod"/>
            </a:pPr>
            <a:r>
              <a:rPr lang="en-US" sz="2800" dirty="0" smtClean="0">
                <a:solidFill>
                  <a:prstClr val="black"/>
                </a:solidFill>
                <a:latin typeface="+mn-lt"/>
              </a:rPr>
              <a:t>Green Sheet Print (VAF 10-2638) </a:t>
            </a:r>
            <a:endParaRPr lang="en-US" sz="2800" dirty="0">
              <a:solidFill>
                <a:prstClr val="black"/>
              </a:solidFill>
              <a:latin typeface="+mn-lt"/>
            </a:endParaRPr>
          </a:p>
          <a:p>
            <a:pPr marL="342900" indent="-342900">
              <a:buFont typeface="+mj-lt"/>
              <a:buAutoNum type="alphaUcPeriod"/>
            </a:pPr>
            <a:endParaRPr lang="en-US" dirty="0">
              <a:solidFill>
                <a:prstClr val="black"/>
              </a:solidFill>
            </a:endParaRPr>
          </a:p>
        </p:txBody>
      </p:sp>
    </p:spTree>
    <p:extLst>
      <p:ext uri="{BB962C8B-B14F-4D97-AF65-F5344CB8AC3E}">
        <p14:creationId xmlns:p14="http://schemas.microsoft.com/office/powerpoint/2010/main" val="251044725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1447800"/>
            <a:ext cx="8458200" cy="2246769"/>
          </a:xfrm>
          <a:prstGeom prst="rect">
            <a:avLst/>
          </a:prstGeom>
          <a:noFill/>
        </p:spPr>
        <p:txBody>
          <a:bodyPr wrap="square" rtlCol="0">
            <a:spAutoFit/>
          </a:bodyPr>
          <a:lstStyle/>
          <a:p>
            <a:r>
              <a:rPr lang="en-US" sz="2800" dirty="0" smtClean="0">
                <a:solidFill>
                  <a:prstClr val="black"/>
                </a:solidFill>
                <a:latin typeface="+mn-lt"/>
              </a:rPr>
              <a:t>Which of the following reports from the dispensing menu will print out all pending orders in the queue PRIOR to dispensing. Hint: </a:t>
            </a:r>
          </a:p>
          <a:p>
            <a:r>
              <a:rPr lang="en-US" sz="2800" dirty="0" smtClean="0">
                <a:solidFill>
                  <a:prstClr val="black"/>
                </a:solidFill>
                <a:latin typeface="+mn-lt"/>
              </a:rPr>
              <a:t>This is the first step in the </a:t>
            </a:r>
          </a:p>
          <a:p>
            <a:r>
              <a:rPr lang="en-US" sz="2800" dirty="0" smtClean="0">
                <a:solidFill>
                  <a:prstClr val="black"/>
                </a:solidFill>
                <a:latin typeface="+mn-lt"/>
              </a:rPr>
              <a:t>dispensing process? </a:t>
            </a:r>
            <a:endParaRPr lang="en-US" dirty="0">
              <a:solidFill>
                <a:prstClr val="black"/>
              </a:solidFill>
            </a:endParaRPr>
          </a:p>
        </p:txBody>
      </p:sp>
      <p:sp>
        <p:nvSpPr>
          <p:cNvPr id="3" name="Rectangle 2"/>
          <p:cNvSpPr/>
          <p:nvPr/>
        </p:nvSpPr>
        <p:spPr>
          <a:xfrm>
            <a:off x="304800" y="3962400"/>
            <a:ext cx="3962400" cy="2677656"/>
          </a:xfrm>
          <a:prstGeom prst="rect">
            <a:avLst/>
          </a:prstGeom>
        </p:spPr>
        <p:txBody>
          <a:bodyPr wrap="square">
            <a:spAutoFit/>
          </a:bodyPr>
          <a:lstStyle/>
          <a:p>
            <a:pPr marL="514350" indent="-514350">
              <a:buFont typeface="+mj-lt"/>
              <a:buAutoNum type="alphaUcPeriod"/>
            </a:pPr>
            <a:r>
              <a:rPr lang="en-US" sz="2800" dirty="0">
                <a:solidFill>
                  <a:prstClr val="black"/>
                </a:solidFill>
                <a:latin typeface="+mn-lt"/>
              </a:rPr>
              <a:t>Print CS Dispensing                                                 Worksheet</a:t>
            </a:r>
          </a:p>
          <a:p>
            <a:pPr marL="514350" indent="-514350">
              <a:buFont typeface="+mj-lt"/>
              <a:buAutoNum type="alphaUcPeriod"/>
            </a:pPr>
            <a:r>
              <a:rPr lang="en-US" sz="2800" dirty="0" smtClean="0">
                <a:solidFill>
                  <a:prstClr val="black"/>
                </a:solidFill>
                <a:latin typeface="+mn-lt"/>
              </a:rPr>
              <a:t>Dispensing </a:t>
            </a:r>
            <a:r>
              <a:rPr lang="en-US" sz="2800" dirty="0">
                <a:solidFill>
                  <a:prstClr val="black"/>
                </a:solidFill>
                <a:latin typeface="+mn-lt"/>
              </a:rPr>
              <a:t>/ Receiving                                              Report (VAF 10-2321)</a:t>
            </a:r>
          </a:p>
          <a:p>
            <a:pPr marL="514350" indent="-514350">
              <a:buFont typeface="+mj-lt"/>
              <a:buAutoNum type="alphaUcPeriod"/>
            </a:pPr>
            <a:r>
              <a:rPr lang="en-US" sz="2800" dirty="0" smtClean="0">
                <a:solidFill>
                  <a:prstClr val="black"/>
                </a:solidFill>
                <a:latin typeface="+mn-lt"/>
              </a:rPr>
              <a:t>Green </a:t>
            </a:r>
            <a:r>
              <a:rPr lang="en-US" sz="2800" dirty="0">
                <a:solidFill>
                  <a:prstClr val="black"/>
                </a:solidFill>
                <a:latin typeface="+mn-lt"/>
              </a:rPr>
              <a:t>Sheet Print                                                           (VAF 10-2638) </a:t>
            </a:r>
          </a:p>
        </p:txBody>
      </p:sp>
      <p:sp>
        <p:nvSpPr>
          <p:cNvPr id="7" name="Rectangle 6"/>
          <p:cNvSpPr/>
          <p:nvPr/>
        </p:nvSpPr>
        <p:spPr>
          <a:xfrm>
            <a:off x="4343400" y="25146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8243053"/>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6" name="Content Placeholder 2" descr="blue box with menu options"/>
          <p:cNvSpPr txBox="1">
            <a:spLocks/>
          </p:cNvSpPr>
          <p:nvPr/>
        </p:nvSpPr>
        <p:spPr bwMode="auto">
          <a:xfrm>
            <a:off x="457200" y="1600200"/>
            <a:ext cx="8305800" cy="25908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None/>
              <a:defRPr/>
            </a:pPr>
            <a:r>
              <a:rPr lang="en-US" sz="3000" dirty="0"/>
              <a:t>Print CS Dispensing Worksheet</a:t>
            </a:r>
          </a:p>
          <a:p>
            <a:pPr indent="-457200">
              <a:spcBef>
                <a:spcPts val="0"/>
              </a:spcBef>
              <a:buNone/>
              <a:defRPr/>
            </a:pPr>
            <a:r>
              <a:rPr lang="en-US" sz="3000" dirty="0"/>
              <a:t>Fill/Dispense CS Orders from Worksheet</a:t>
            </a:r>
          </a:p>
          <a:p>
            <a:pPr indent="-457200">
              <a:spcBef>
                <a:spcPts val="0"/>
              </a:spcBef>
              <a:buNone/>
              <a:defRPr/>
            </a:pPr>
            <a:r>
              <a:rPr lang="en-US" sz="3000" dirty="0"/>
              <a:t>Dispensing/Receiving Report (VA FORM 10-2321)</a:t>
            </a:r>
          </a:p>
          <a:p>
            <a:pPr indent="-457200">
              <a:spcBef>
                <a:spcPts val="0"/>
              </a:spcBef>
              <a:buNone/>
              <a:defRPr/>
            </a:pPr>
            <a:r>
              <a:rPr lang="en-US" sz="3000" dirty="0"/>
              <a:t>Green Sheet - Print (VA FORM 10-2638)</a:t>
            </a:r>
          </a:p>
          <a:p>
            <a:pPr indent="-457200">
              <a:spcBef>
                <a:spcPts val="0"/>
              </a:spcBef>
              <a:buNone/>
              <a:defRPr/>
            </a:pPr>
            <a:r>
              <a:rPr lang="en-US" sz="3000" dirty="0"/>
              <a:t>Reprint Reports Menu </a:t>
            </a:r>
            <a:r>
              <a:rPr lang="en-US" sz="3000" dirty="0" smtClean="0"/>
              <a:t>...</a:t>
            </a:r>
            <a:endParaRPr lang="en-US" sz="3000" dirty="0"/>
          </a:p>
        </p:txBody>
      </p:sp>
      <p:sp>
        <p:nvSpPr>
          <p:cNvPr id="4" name="TextBox 3" descr="green box with menu option"/>
          <p:cNvSpPr txBox="1"/>
          <p:nvPr/>
        </p:nvSpPr>
        <p:spPr>
          <a:xfrm>
            <a:off x="457200" y="4191000"/>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Pharmacy Dispense without (VA FORM 10-2638)</a:t>
            </a:r>
          </a:p>
        </p:txBody>
      </p:sp>
    </p:spTree>
    <p:extLst>
      <p:ext uri="{BB962C8B-B14F-4D97-AF65-F5344CB8AC3E}">
        <p14:creationId xmlns:p14="http://schemas.microsoft.com/office/powerpoint/2010/main" val="48691941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t>Pharmacy Dispense without (VA FORM 10-2638)</a:t>
            </a:r>
          </a:p>
        </p:txBody>
      </p:sp>
      <p:sp>
        <p:nvSpPr>
          <p:cNvPr id="6" name="Content Placeholder 2" descr="purple entry box"/>
          <p:cNvSpPr txBox="1">
            <a:spLocks/>
          </p:cNvSpPr>
          <p:nvPr/>
        </p:nvSpPr>
        <p:spPr bwMode="auto">
          <a:xfrm>
            <a:off x="457200" y="914400"/>
            <a:ext cx="8305800" cy="748605"/>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Select Primary Dispensing Site: MASTER VAULT// </a:t>
            </a:r>
          </a:p>
        </p:txBody>
      </p:sp>
      <p:sp>
        <p:nvSpPr>
          <p:cNvPr id="4" name="TextBox 3" descr="orange entry box"/>
          <p:cNvSpPr txBox="1"/>
          <p:nvPr/>
        </p:nvSpPr>
        <p:spPr>
          <a:xfrm>
            <a:off x="457200" y="1663005"/>
            <a:ext cx="8300545" cy="1384995"/>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a:solidFill>
                  <a:schemeClr val="bg1"/>
                </a:solidFill>
              </a:rPr>
              <a:t>Select DRUG: ALPRAZOLAM</a:t>
            </a:r>
          </a:p>
          <a:p>
            <a:r>
              <a:rPr lang="en-US" sz="2800" dirty="0">
                <a:solidFill>
                  <a:schemeClr val="bg1"/>
                </a:solidFill>
              </a:rPr>
              <a:t>     1   ALPRAZOLAM 0.25MG TAB</a:t>
            </a:r>
          </a:p>
          <a:p>
            <a:r>
              <a:rPr lang="en-US" sz="2800" dirty="0">
                <a:solidFill>
                  <a:schemeClr val="bg1"/>
                </a:solidFill>
              </a:rPr>
              <a:t>     2   ALPRAZOLAM 0.25MG TAB (U/D)</a:t>
            </a:r>
          </a:p>
        </p:txBody>
      </p:sp>
      <p:sp>
        <p:nvSpPr>
          <p:cNvPr id="7" name="Content Placeholder 2" descr="purple entry box"/>
          <p:cNvSpPr txBox="1">
            <a:spLocks/>
          </p:cNvSpPr>
          <p:nvPr/>
        </p:nvSpPr>
        <p:spPr bwMode="auto">
          <a:xfrm>
            <a:off x="457200" y="3048000"/>
            <a:ext cx="8305800" cy="34290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ct val="0"/>
              </a:spcBef>
              <a:buFont typeface="Arial" pitchFamily="34" charset="0"/>
              <a:buNone/>
            </a:pPr>
            <a:r>
              <a:rPr lang="en-US" sz="2800" dirty="0" smtClean="0"/>
              <a:t>CHOOSE </a:t>
            </a:r>
            <a:r>
              <a:rPr lang="en-US" sz="2800" dirty="0"/>
              <a:t>1-5: 2  ALPRAZOLAM 0.25MG TAB (U/D)</a:t>
            </a:r>
          </a:p>
          <a:p>
            <a:pPr>
              <a:spcBef>
                <a:spcPct val="0"/>
              </a:spcBef>
              <a:buFont typeface="Arial" pitchFamily="34" charset="0"/>
              <a:buNone/>
            </a:pPr>
            <a:r>
              <a:rPr lang="en-US" sz="2800" dirty="0"/>
              <a:t>Select NAOU: 5S PYXIS    </a:t>
            </a:r>
          </a:p>
          <a:p>
            <a:pPr>
              <a:spcBef>
                <a:spcPct val="0"/>
              </a:spcBef>
              <a:buFont typeface="Arial" pitchFamily="34" charset="0"/>
              <a:buNone/>
            </a:pPr>
            <a:r>
              <a:rPr lang="en-US" sz="2800" dirty="0"/>
              <a:t>QUANTITY DISPENSED (TAB/25): 25// </a:t>
            </a:r>
          </a:p>
          <a:p>
            <a:pPr>
              <a:spcBef>
                <a:spcPct val="0"/>
              </a:spcBef>
              <a:buFont typeface="Arial" pitchFamily="34" charset="0"/>
              <a:buNone/>
            </a:pPr>
            <a:r>
              <a:rPr lang="en-US" sz="2800" dirty="0"/>
              <a:t>MANUFACTURER: UDL// UDL</a:t>
            </a:r>
          </a:p>
          <a:p>
            <a:pPr>
              <a:spcBef>
                <a:spcPct val="0"/>
              </a:spcBef>
              <a:buFont typeface="Arial" pitchFamily="34" charset="0"/>
              <a:buNone/>
            </a:pPr>
            <a:r>
              <a:rPr lang="en-US" sz="2800" dirty="0"/>
              <a:t>LOT #: 9k799// 9k799</a:t>
            </a:r>
          </a:p>
          <a:p>
            <a:pPr>
              <a:spcBef>
                <a:spcPct val="0"/>
              </a:spcBef>
              <a:buFont typeface="Arial" pitchFamily="34" charset="0"/>
              <a:buNone/>
            </a:pPr>
            <a:r>
              <a:rPr lang="fr-FR" sz="2800" dirty="0"/>
              <a:t>EXPIRATION DATE: AUG 1,2011//   (AUG 01, 2011)</a:t>
            </a:r>
          </a:p>
          <a:p>
            <a:pPr>
              <a:spcBef>
                <a:spcPct val="0"/>
              </a:spcBef>
              <a:buFont typeface="Arial" pitchFamily="34" charset="0"/>
              <a:buNone/>
            </a:pPr>
            <a:endParaRPr lang="en-US" sz="1400" dirty="0"/>
          </a:p>
          <a:p>
            <a:pPr>
              <a:spcBef>
                <a:spcPct val="0"/>
              </a:spcBef>
              <a:buFont typeface="Arial" pitchFamily="34" charset="0"/>
              <a:buNone/>
            </a:pPr>
            <a:r>
              <a:rPr lang="en-US" sz="2800" dirty="0"/>
              <a:t>Is this OK? ? YES//</a:t>
            </a:r>
            <a:endParaRPr lang="en-US" sz="1400" b="1" dirty="0"/>
          </a:p>
        </p:txBody>
      </p:sp>
    </p:spTree>
    <p:extLst>
      <p:ext uri="{BB962C8B-B14F-4D97-AF65-F5344CB8AC3E}">
        <p14:creationId xmlns:p14="http://schemas.microsoft.com/office/powerpoint/2010/main" val="1914424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t>Pharmacy Dispense without (VA FORM 10-2638)</a:t>
            </a:r>
          </a:p>
        </p:txBody>
      </p:sp>
      <p:sp>
        <p:nvSpPr>
          <p:cNvPr id="6" name="Content Placeholder 2" descr="purple entry box"/>
          <p:cNvSpPr txBox="1">
            <a:spLocks/>
          </p:cNvSpPr>
          <p:nvPr/>
        </p:nvSpPr>
        <p:spPr bwMode="auto">
          <a:xfrm>
            <a:off x="457200" y="914400"/>
            <a:ext cx="8305800" cy="27813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Select Primary Dispensing Site: MASTER VAULT//     </a:t>
            </a:r>
          </a:p>
          <a:p>
            <a:pPr>
              <a:spcBef>
                <a:spcPct val="0"/>
              </a:spcBef>
              <a:buFont typeface="Arial" pitchFamily="34" charset="0"/>
              <a:buNone/>
            </a:pPr>
            <a:endParaRPr lang="en-US" sz="1600" dirty="0"/>
          </a:p>
          <a:p>
            <a:pPr>
              <a:spcBef>
                <a:spcPct val="0"/>
              </a:spcBef>
              <a:buFont typeface="Arial" pitchFamily="34" charset="0"/>
              <a:buNone/>
            </a:pPr>
            <a:r>
              <a:rPr lang="en-US" sz="2800" dirty="0">
                <a:solidFill>
                  <a:schemeClr val="bg1"/>
                </a:solidFill>
              </a:rPr>
              <a:t>Select DRUG: ALPRAZOLAM</a:t>
            </a:r>
          </a:p>
          <a:p>
            <a:pPr>
              <a:spcBef>
                <a:spcPct val="0"/>
              </a:spcBef>
              <a:buFont typeface="Arial" pitchFamily="34" charset="0"/>
              <a:buNone/>
            </a:pPr>
            <a:r>
              <a:rPr lang="en-US" sz="2800" dirty="0">
                <a:solidFill>
                  <a:schemeClr val="bg1"/>
                </a:solidFill>
              </a:rPr>
              <a:t>     1   ALPRAZOLAM 0.25MG TAB</a:t>
            </a:r>
          </a:p>
          <a:p>
            <a:pPr>
              <a:spcBef>
                <a:spcPct val="0"/>
              </a:spcBef>
              <a:buFont typeface="Arial" pitchFamily="34" charset="0"/>
              <a:buNone/>
            </a:pPr>
            <a:r>
              <a:rPr lang="en-US" sz="2800" dirty="0">
                <a:solidFill>
                  <a:schemeClr val="bg1"/>
                </a:solidFill>
              </a:rPr>
              <a:t>     2   ALPRAZOLAM 0.25MG TAB (U/D)</a:t>
            </a:r>
          </a:p>
          <a:p>
            <a:pPr>
              <a:spcBef>
                <a:spcPct val="0"/>
              </a:spcBef>
              <a:buFont typeface="Arial" pitchFamily="34" charset="0"/>
              <a:buNone/>
            </a:pPr>
            <a:endParaRPr lang="en-US" sz="1600" dirty="0"/>
          </a:p>
          <a:p>
            <a:pPr>
              <a:spcBef>
                <a:spcPct val="0"/>
              </a:spcBef>
              <a:buFont typeface="Arial" pitchFamily="34" charset="0"/>
              <a:buNone/>
            </a:pPr>
            <a:r>
              <a:rPr lang="en-US" sz="2800" dirty="0"/>
              <a:t>CHOOSE 1-5: 2  ALPRAZOLAM 0.25MG TAB (U/D</a:t>
            </a:r>
            <a:r>
              <a:rPr lang="en-US" sz="2800" dirty="0" smtClean="0"/>
              <a:t>)</a:t>
            </a:r>
            <a:endParaRPr lang="en-US" sz="2800" dirty="0"/>
          </a:p>
        </p:txBody>
      </p:sp>
      <p:sp>
        <p:nvSpPr>
          <p:cNvPr id="4" name="TextBox 3" descr="orange entry box"/>
          <p:cNvSpPr txBox="1"/>
          <p:nvPr/>
        </p:nvSpPr>
        <p:spPr>
          <a:xfrm>
            <a:off x="457200" y="3657600"/>
            <a:ext cx="8300545" cy="523220"/>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smtClean="0">
                <a:solidFill>
                  <a:schemeClr val="bg1"/>
                </a:solidFill>
              </a:rPr>
              <a:t>Select NAOU: 5S PYXIS</a:t>
            </a:r>
            <a:endParaRPr lang="en-US" sz="2800" dirty="0">
              <a:solidFill>
                <a:schemeClr val="bg1"/>
              </a:solidFill>
            </a:endParaRPr>
          </a:p>
        </p:txBody>
      </p:sp>
      <p:sp>
        <p:nvSpPr>
          <p:cNvPr id="7" name="Content Placeholder 2" descr="purple entry box"/>
          <p:cNvSpPr txBox="1">
            <a:spLocks/>
          </p:cNvSpPr>
          <p:nvPr/>
        </p:nvSpPr>
        <p:spPr bwMode="auto">
          <a:xfrm>
            <a:off x="457200" y="4191000"/>
            <a:ext cx="8305800" cy="24384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ct val="0"/>
              </a:spcBef>
              <a:buFont typeface="Arial" pitchFamily="34" charset="0"/>
              <a:buNone/>
            </a:pPr>
            <a:r>
              <a:rPr lang="en-US" sz="2800" dirty="0" smtClean="0"/>
              <a:t>QUANTITY </a:t>
            </a:r>
            <a:r>
              <a:rPr lang="en-US" sz="2800" dirty="0"/>
              <a:t>DISPENSED (TAB/25): 25// </a:t>
            </a:r>
          </a:p>
          <a:p>
            <a:pPr>
              <a:spcBef>
                <a:spcPct val="0"/>
              </a:spcBef>
              <a:buFont typeface="Arial" pitchFamily="34" charset="0"/>
              <a:buNone/>
            </a:pPr>
            <a:r>
              <a:rPr lang="en-US" sz="2800" dirty="0"/>
              <a:t>MANUFACTURER: UDL// UDL</a:t>
            </a:r>
          </a:p>
          <a:p>
            <a:pPr>
              <a:spcBef>
                <a:spcPct val="0"/>
              </a:spcBef>
              <a:buFont typeface="Arial" pitchFamily="34" charset="0"/>
              <a:buNone/>
            </a:pPr>
            <a:r>
              <a:rPr lang="en-US" sz="2800" dirty="0"/>
              <a:t>LOT #: 9k799// 9k799</a:t>
            </a:r>
          </a:p>
          <a:p>
            <a:pPr>
              <a:spcBef>
                <a:spcPct val="0"/>
              </a:spcBef>
              <a:buFont typeface="Arial" pitchFamily="34" charset="0"/>
              <a:buNone/>
            </a:pPr>
            <a:r>
              <a:rPr lang="fr-FR" sz="2800" dirty="0"/>
              <a:t>EXPIRATION DATE: AUG 1,2011//   (AUG 01, 2011)</a:t>
            </a:r>
          </a:p>
          <a:p>
            <a:pPr>
              <a:spcBef>
                <a:spcPct val="0"/>
              </a:spcBef>
              <a:buFont typeface="Arial" pitchFamily="34" charset="0"/>
              <a:buNone/>
            </a:pPr>
            <a:endParaRPr lang="en-US" sz="1400" dirty="0"/>
          </a:p>
          <a:p>
            <a:pPr>
              <a:spcBef>
                <a:spcPct val="0"/>
              </a:spcBef>
              <a:buFont typeface="Arial" pitchFamily="34" charset="0"/>
              <a:buNone/>
            </a:pPr>
            <a:r>
              <a:rPr lang="en-US" sz="2800" dirty="0"/>
              <a:t>Is this OK? ? YES//</a:t>
            </a:r>
            <a:endParaRPr lang="en-US" sz="1400" b="1" dirty="0"/>
          </a:p>
        </p:txBody>
      </p:sp>
    </p:spTree>
    <p:extLst>
      <p:ext uri="{BB962C8B-B14F-4D97-AF65-F5344CB8AC3E}">
        <p14:creationId xmlns:p14="http://schemas.microsoft.com/office/powerpoint/2010/main" val="113351340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t>Pharmacy Dispense without (VA FORM 10-2638)</a:t>
            </a:r>
          </a:p>
        </p:txBody>
      </p:sp>
      <p:sp>
        <p:nvSpPr>
          <p:cNvPr id="6" name="Content Placeholder 2" descr="purple entry box"/>
          <p:cNvSpPr txBox="1">
            <a:spLocks/>
          </p:cNvSpPr>
          <p:nvPr/>
        </p:nvSpPr>
        <p:spPr bwMode="auto">
          <a:xfrm>
            <a:off x="457200" y="914400"/>
            <a:ext cx="8305800" cy="3163282"/>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Select Primary Dispensing Site: MASTER VAULT//     </a:t>
            </a:r>
          </a:p>
          <a:p>
            <a:pPr>
              <a:spcBef>
                <a:spcPct val="0"/>
              </a:spcBef>
              <a:buFont typeface="Arial" pitchFamily="34" charset="0"/>
              <a:buNone/>
            </a:pPr>
            <a:endParaRPr lang="en-US" sz="1600" dirty="0"/>
          </a:p>
          <a:p>
            <a:pPr>
              <a:spcBef>
                <a:spcPct val="0"/>
              </a:spcBef>
              <a:buFont typeface="Arial" pitchFamily="34" charset="0"/>
              <a:buNone/>
            </a:pPr>
            <a:r>
              <a:rPr lang="en-US" sz="2800" dirty="0">
                <a:solidFill>
                  <a:schemeClr val="bg1"/>
                </a:solidFill>
              </a:rPr>
              <a:t>Select DRUG: ALPRAZOLAM</a:t>
            </a:r>
          </a:p>
          <a:p>
            <a:pPr>
              <a:spcBef>
                <a:spcPct val="0"/>
              </a:spcBef>
              <a:buFont typeface="Arial" pitchFamily="34" charset="0"/>
              <a:buNone/>
            </a:pPr>
            <a:r>
              <a:rPr lang="en-US" sz="2800" dirty="0">
                <a:solidFill>
                  <a:schemeClr val="bg1"/>
                </a:solidFill>
              </a:rPr>
              <a:t>     1   ALPRAZOLAM 0.25MG TAB</a:t>
            </a:r>
          </a:p>
          <a:p>
            <a:pPr>
              <a:spcBef>
                <a:spcPct val="0"/>
              </a:spcBef>
              <a:buFont typeface="Arial" pitchFamily="34" charset="0"/>
              <a:buNone/>
            </a:pPr>
            <a:r>
              <a:rPr lang="en-US" sz="2800" dirty="0">
                <a:solidFill>
                  <a:schemeClr val="bg1"/>
                </a:solidFill>
              </a:rPr>
              <a:t>     2   ALPRAZOLAM 0.25MG TAB (U/D)</a:t>
            </a:r>
          </a:p>
          <a:p>
            <a:pPr>
              <a:spcBef>
                <a:spcPct val="0"/>
              </a:spcBef>
              <a:buFont typeface="Arial" pitchFamily="34" charset="0"/>
              <a:buNone/>
            </a:pPr>
            <a:endParaRPr lang="en-US" sz="1600" dirty="0"/>
          </a:p>
          <a:p>
            <a:pPr>
              <a:spcBef>
                <a:spcPct val="0"/>
              </a:spcBef>
              <a:buFont typeface="Arial" pitchFamily="34" charset="0"/>
              <a:buNone/>
            </a:pPr>
            <a:r>
              <a:rPr lang="en-US" sz="2800" dirty="0"/>
              <a:t>CHOOSE 1-5: 2  ALPRAZOLAM 0.25MG TAB (U/D)</a:t>
            </a:r>
          </a:p>
          <a:p>
            <a:pPr>
              <a:spcBef>
                <a:spcPct val="0"/>
              </a:spcBef>
              <a:buFont typeface="Arial" pitchFamily="34" charset="0"/>
              <a:buNone/>
            </a:pPr>
            <a:r>
              <a:rPr lang="en-US" sz="2800" dirty="0"/>
              <a:t>Select NAOU: 5S PYXIS </a:t>
            </a:r>
          </a:p>
        </p:txBody>
      </p:sp>
      <p:sp>
        <p:nvSpPr>
          <p:cNvPr id="4" name="TextBox 3" descr="orange entry box"/>
          <p:cNvSpPr txBox="1"/>
          <p:nvPr/>
        </p:nvSpPr>
        <p:spPr>
          <a:xfrm>
            <a:off x="462454" y="4077682"/>
            <a:ext cx="8300545" cy="523220"/>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smtClean="0">
                <a:solidFill>
                  <a:schemeClr val="bg1"/>
                </a:solidFill>
              </a:rPr>
              <a:t>QUANTITY DISPENSED (TAB/25): 25//</a:t>
            </a:r>
            <a:endParaRPr lang="en-US" sz="2800" dirty="0">
              <a:solidFill>
                <a:schemeClr val="bg1"/>
              </a:solidFill>
            </a:endParaRPr>
          </a:p>
        </p:txBody>
      </p:sp>
      <p:sp>
        <p:nvSpPr>
          <p:cNvPr id="7" name="Content Placeholder 2" descr="purple entry box"/>
          <p:cNvSpPr txBox="1">
            <a:spLocks/>
          </p:cNvSpPr>
          <p:nvPr/>
        </p:nvSpPr>
        <p:spPr bwMode="auto">
          <a:xfrm>
            <a:off x="457200" y="4600902"/>
            <a:ext cx="8305800" cy="2104698"/>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ct val="0"/>
              </a:spcBef>
              <a:buFont typeface="Arial" pitchFamily="34" charset="0"/>
              <a:buNone/>
            </a:pPr>
            <a:r>
              <a:rPr lang="en-US" sz="2800" dirty="0" smtClean="0"/>
              <a:t>MANUFACTURER</a:t>
            </a:r>
            <a:r>
              <a:rPr lang="en-US" sz="2800" dirty="0"/>
              <a:t>: UDL// UDL</a:t>
            </a:r>
          </a:p>
          <a:p>
            <a:pPr>
              <a:spcBef>
                <a:spcPct val="0"/>
              </a:spcBef>
              <a:buFont typeface="Arial" pitchFamily="34" charset="0"/>
              <a:buNone/>
            </a:pPr>
            <a:r>
              <a:rPr lang="en-US" sz="2800" dirty="0"/>
              <a:t>LOT #: 9k799// 9k799</a:t>
            </a:r>
          </a:p>
          <a:p>
            <a:pPr>
              <a:spcBef>
                <a:spcPct val="0"/>
              </a:spcBef>
              <a:buFont typeface="Arial" pitchFamily="34" charset="0"/>
              <a:buNone/>
            </a:pPr>
            <a:r>
              <a:rPr lang="fr-FR" sz="2800" dirty="0"/>
              <a:t>EXPIRATION DATE: AUG 1,2011//   (AUG 01, 2011)</a:t>
            </a:r>
          </a:p>
          <a:p>
            <a:pPr>
              <a:spcBef>
                <a:spcPct val="0"/>
              </a:spcBef>
              <a:buFont typeface="Arial" pitchFamily="34" charset="0"/>
              <a:buNone/>
            </a:pPr>
            <a:endParaRPr lang="en-US" sz="1400" dirty="0"/>
          </a:p>
          <a:p>
            <a:pPr>
              <a:spcBef>
                <a:spcPct val="0"/>
              </a:spcBef>
              <a:buFont typeface="Arial" pitchFamily="34" charset="0"/>
              <a:buNone/>
            </a:pPr>
            <a:r>
              <a:rPr lang="en-US" sz="2800" dirty="0"/>
              <a:t>Is this OK? ? YES//</a:t>
            </a:r>
            <a:endParaRPr lang="en-US" sz="1400" b="1" dirty="0"/>
          </a:p>
        </p:txBody>
      </p:sp>
    </p:spTree>
    <p:extLst>
      <p:ext uri="{BB962C8B-B14F-4D97-AF65-F5344CB8AC3E}">
        <p14:creationId xmlns:p14="http://schemas.microsoft.com/office/powerpoint/2010/main" val="141975749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t>Pharmacy Dispense without (VA FORM 10-2638)</a:t>
            </a:r>
          </a:p>
        </p:txBody>
      </p:sp>
      <p:sp>
        <p:nvSpPr>
          <p:cNvPr id="6" name="Content Placeholder 2" descr="purple entry box"/>
          <p:cNvSpPr txBox="1">
            <a:spLocks/>
          </p:cNvSpPr>
          <p:nvPr/>
        </p:nvSpPr>
        <p:spPr bwMode="auto">
          <a:xfrm>
            <a:off x="457200" y="838200"/>
            <a:ext cx="8305800" cy="3612673"/>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Select Primary Dispensing Site: MASTER VAULT//     </a:t>
            </a:r>
          </a:p>
          <a:p>
            <a:pPr>
              <a:spcBef>
                <a:spcPct val="0"/>
              </a:spcBef>
              <a:buFont typeface="Arial" pitchFamily="34" charset="0"/>
              <a:buNone/>
            </a:pPr>
            <a:endParaRPr lang="en-US" sz="1600" dirty="0"/>
          </a:p>
          <a:p>
            <a:pPr>
              <a:spcBef>
                <a:spcPct val="0"/>
              </a:spcBef>
              <a:buFont typeface="Arial" pitchFamily="34" charset="0"/>
              <a:buNone/>
            </a:pPr>
            <a:r>
              <a:rPr lang="en-US" sz="2800" dirty="0">
                <a:solidFill>
                  <a:schemeClr val="bg1"/>
                </a:solidFill>
              </a:rPr>
              <a:t>Select DRUG: ALPRAZOLAM</a:t>
            </a:r>
          </a:p>
          <a:p>
            <a:pPr>
              <a:spcBef>
                <a:spcPct val="0"/>
              </a:spcBef>
              <a:buFont typeface="Arial" pitchFamily="34" charset="0"/>
              <a:buNone/>
            </a:pPr>
            <a:r>
              <a:rPr lang="en-US" sz="2800" dirty="0">
                <a:solidFill>
                  <a:schemeClr val="bg1"/>
                </a:solidFill>
              </a:rPr>
              <a:t>     1   ALPRAZOLAM 0.25MG TAB</a:t>
            </a:r>
          </a:p>
          <a:p>
            <a:pPr>
              <a:spcBef>
                <a:spcPct val="0"/>
              </a:spcBef>
              <a:buFont typeface="Arial" pitchFamily="34" charset="0"/>
              <a:buNone/>
            </a:pPr>
            <a:r>
              <a:rPr lang="en-US" sz="2800" dirty="0">
                <a:solidFill>
                  <a:schemeClr val="bg1"/>
                </a:solidFill>
              </a:rPr>
              <a:t>     2   ALPRAZOLAM 0.25MG TAB (U/D)</a:t>
            </a:r>
          </a:p>
          <a:p>
            <a:pPr>
              <a:spcBef>
                <a:spcPct val="0"/>
              </a:spcBef>
              <a:buFont typeface="Arial" pitchFamily="34" charset="0"/>
              <a:buNone/>
            </a:pPr>
            <a:endParaRPr lang="en-US" sz="1600" dirty="0"/>
          </a:p>
          <a:p>
            <a:pPr>
              <a:spcBef>
                <a:spcPct val="0"/>
              </a:spcBef>
              <a:buFont typeface="Arial" pitchFamily="34" charset="0"/>
              <a:buNone/>
            </a:pPr>
            <a:r>
              <a:rPr lang="en-US" sz="2800" dirty="0"/>
              <a:t>CHOOSE 1-5: 2  ALPRAZOLAM 0.25MG TAB (U/D)</a:t>
            </a:r>
          </a:p>
          <a:p>
            <a:pPr>
              <a:spcBef>
                <a:spcPct val="0"/>
              </a:spcBef>
              <a:buFont typeface="Arial" pitchFamily="34" charset="0"/>
              <a:buNone/>
            </a:pPr>
            <a:r>
              <a:rPr lang="en-US" sz="2800" dirty="0"/>
              <a:t>Select NAOU: 5S PYXIS    </a:t>
            </a:r>
          </a:p>
          <a:p>
            <a:pPr>
              <a:spcBef>
                <a:spcPct val="0"/>
              </a:spcBef>
              <a:buFont typeface="Arial" pitchFamily="34" charset="0"/>
              <a:buNone/>
            </a:pPr>
            <a:r>
              <a:rPr lang="en-US" sz="2800" dirty="0"/>
              <a:t>QUANTITY DISPENSED (TAB/25): 25// </a:t>
            </a:r>
          </a:p>
        </p:txBody>
      </p:sp>
      <p:sp>
        <p:nvSpPr>
          <p:cNvPr id="4" name="TextBox 3" descr="orange entry box"/>
          <p:cNvSpPr txBox="1"/>
          <p:nvPr/>
        </p:nvSpPr>
        <p:spPr>
          <a:xfrm>
            <a:off x="462454" y="4419600"/>
            <a:ext cx="8300545" cy="1384995"/>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a:t>MANUFACTURER: UDL// UDL</a:t>
            </a:r>
          </a:p>
          <a:p>
            <a:r>
              <a:rPr lang="en-US" sz="2800" dirty="0"/>
              <a:t>LOT #: 9k799// 9k799</a:t>
            </a:r>
          </a:p>
          <a:p>
            <a:r>
              <a:rPr lang="fr-FR" sz="2800" dirty="0"/>
              <a:t>EXPIRATION DATE: AUG 1,2011//   (AUG 01, 2011)</a:t>
            </a:r>
          </a:p>
        </p:txBody>
      </p:sp>
      <p:sp>
        <p:nvSpPr>
          <p:cNvPr id="7" name="Content Placeholder 2" descr="purple entry box"/>
          <p:cNvSpPr txBox="1">
            <a:spLocks/>
          </p:cNvSpPr>
          <p:nvPr/>
        </p:nvSpPr>
        <p:spPr bwMode="auto">
          <a:xfrm>
            <a:off x="457200" y="5791200"/>
            <a:ext cx="8305800" cy="609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ct val="0"/>
              </a:spcBef>
              <a:buFont typeface="Arial" pitchFamily="34" charset="0"/>
              <a:buNone/>
            </a:pPr>
            <a:r>
              <a:rPr lang="en-US" sz="2800" dirty="0" smtClean="0"/>
              <a:t>Is </a:t>
            </a:r>
            <a:r>
              <a:rPr lang="en-US" sz="2800" dirty="0"/>
              <a:t>this OK? ? YES//</a:t>
            </a:r>
            <a:endParaRPr lang="en-US" sz="1400" b="1" dirty="0"/>
          </a:p>
        </p:txBody>
      </p:sp>
    </p:spTree>
    <p:extLst>
      <p:ext uri="{BB962C8B-B14F-4D97-AF65-F5344CB8AC3E}">
        <p14:creationId xmlns:p14="http://schemas.microsoft.com/office/powerpoint/2010/main" val="13626749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a:t>Pharmacy Dispense without (VA FORM 10-2638)</a:t>
            </a:r>
          </a:p>
        </p:txBody>
      </p:sp>
      <p:sp>
        <p:nvSpPr>
          <p:cNvPr id="6" name="Content Placeholder 2" descr="purple entry box"/>
          <p:cNvSpPr txBox="1">
            <a:spLocks/>
          </p:cNvSpPr>
          <p:nvPr/>
        </p:nvSpPr>
        <p:spPr bwMode="auto">
          <a:xfrm>
            <a:off x="457200" y="914400"/>
            <a:ext cx="8305800" cy="49530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Select Primary Dispensing Site: MASTER VAULT//     </a:t>
            </a:r>
          </a:p>
          <a:p>
            <a:pPr>
              <a:spcBef>
                <a:spcPct val="0"/>
              </a:spcBef>
              <a:buFont typeface="Arial" pitchFamily="34" charset="0"/>
              <a:buNone/>
            </a:pPr>
            <a:endParaRPr lang="en-US" sz="1600" dirty="0"/>
          </a:p>
          <a:p>
            <a:pPr>
              <a:spcBef>
                <a:spcPct val="0"/>
              </a:spcBef>
              <a:buFont typeface="Arial" pitchFamily="34" charset="0"/>
              <a:buNone/>
            </a:pPr>
            <a:r>
              <a:rPr lang="en-US" sz="2800" dirty="0">
                <a:solidFill>
                  <a:schemeClr val="bg1"/>
                </a:solidFill>
              </a:rPr>
              <a:t>Select DRUG: ALPRAZOLAM</a:t>
            </a:r>
          </a:p>
          <a:p>
            <a:pPr>
              <a:spcBef>
                <a:spcPct val="0"/>
              </a:spcBef>
              <a:buFont typeface="Arial" pitchFamily="34" charset="0"/>
              <a:buNone/>
            </a:pPr>
            <a:r>
              <a:rPr lang="en-US" sz="2800" dirty="0">
                <a:solidFill>
                  <a:schemeClr val="bg1"/>
                </a:solidFill>
              </a:rPr>
              <a:t>     1   ALPRAZOLAM 0.25MG TAB</a:t>
            </a:r>
          </a:p>
          <a:p>
            <a:pPr>
              <a:spcBef>
                <a:spcPct val="0"/>
              </a:spcBef>
              <a:buFont typeface="Arial" pitchFamily="34" charset="0"/>
              <a:buNone/>
            </a:pPr>
            <a:r>
              <a:rPr lang="en-US" sz="2800" dirty="0">
                <a:solidFill>
                  <a:schemeClr val="bg1"/>
                </a:solidFill>
              </a:rPr>
              <a:t>     2   ALPRAZOLAM 0.25MG TAB (U/D)</a:t>
            </a:r>
          </a:p>
          <a:p>
            <a:pPr>
              <a:spcBef>
                <a:spcPct val="0"/>
              </a:spcBef>
              <a:buFont typeface="Arial" pitchFamily="34" charset="0"/>
              <a:buNone/>
            </a:pPr>
            <a:endParaRPr lang="en-US" sz="1600" dirty="0"/>
          </a:p>
          <a:p>
            <a:pPr>
              <a:spcBef>
                <a:spcPct val="0"/>
              </a:spcBef>
              <a:buFont typeface="Arial" pitchFamily="34" charset="0"/>
              <a:buNone/>
            </a:pPr>
            <a:r>
              <a:rPr lang="en-US" sz="2800" dirty="0"/>
              <a:t>CHOOSE 1-5: 2  ALPRAZOLAM 0.25MG TAB (U/D)</a:t>
            </a:r>
          </a:p>
          <a:p>
            <a:pPr>
              <a:spcBef>
                <a:spcPct val="0"/>
              </a:spcBef>
              <a:buFont typeface="Arial" pitchFamily="34" charset="0"/>
              <a:buNone/>
            </a:pPr>
            <a:r>
              <a:rPr lang="en-US" sz="2800" dirty="0"/>
              <a:t>Select NAOU: 5S PYXIS    </a:t>
            </a:r>
          </a:p>
          <a:p>
            <a:pPr>
              <a:spcBef>
                <a:spcPct val="0"/>
              </a:spcBef>
              <a:buFont typeface="Arial" pitchFamily="34" charset="0"/>
              <a:buNone/>
            </a:pPr>
            <a:r>
              <a:rPr lang="en-US" sz="2800" dirty="0"/>
              <a:t>QUANTITY DISPENSED (TAB/25): 25// </a:t>
            </a:r>
          </a:p>
          <a:p>
            <a:pPr>
              <a:spcBef>
                <a:spcPct val="0"/>
              </a:spcBef>
              <a:buFont typeface="Arial" pitchFamily="34" charset="0"/>
              <a:buNone/>
            </a:pPr>
            <a:r>
              <a:rPr lang="en-US" sz="2800" dirty="0"/>
              <a:t>MANUFACTURER: UDL// UDL</a:t>
            </a:r>
          </a:p>
          <a:p>
            <a:pPr>
              <a:spcBef>
                <a:spcPct val="0"/>
              </a:spcBef>
              <a:buFont typeface="Arial" pitchFamily="34" charset="0"/>
              <a:buNone/>
            </a:pPr>
            <a:r>
              <a:rPr lang="en-US" sz="2800" dirty="0"/>
              <a:t>LOT #: 9k799// 9k799</a:t>
            </a:r>
          </a:p>
          <a:p>
            <a:pPr>
              <a:spcBef>
                <a:spcPct val="0"/>
              </a:spcBef>
              <a:buFont typeface="Arial" pitchFamily="34" charset="0"/>
              <a:buNone/>
            </a:pPr>
            <a:r>
              <a:rPr lang="fr-FR" sz="2800" dirty="0"/>
              <a:t>EXPIRATION DATE: AUG 1,2011//   (AUG 01, 2011</a:t>
            </a:r>
            <a:r>
              <a:rPr lang="fr-FR" sz="2800" dirty="0" smtClean="0"/>
              <a:t>)</a:t>
            </a:r>
            <a:endParaRPr lang="fr-FR" sz="2800" dirty="0"/>
          </a:p>
        </p:txBody>
      </p:sp>
      <p:sp>
        <p:nvSpPr>
          <p:cNvPr id="4" name="TextBox 3" descr="orange entry box"/>
          <p:cNvSpPr txBox="1"/>
          <p:nvPr/>
        </p:nvSpPr>
        <p:spPr>
          <a:xfrm>
            <a:off x="462454" y="5867400"/>
            <a:ext cx="8300545" cy="523220"/>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a:t>Is this OK? ? YES//</a:t>
            </a:r>
            <a:endParaRPr lang="en-US" sz="1400" b="1" dirty="0"/>
          </a:p>
        </p:txBody>
      </p:sp>
    </p:spTree>
    <p:extLst>
      <p:ext uri="{BB962C8B-B14F-4D97-AF65-F5344CB8AC3E}">
        <p14:creationId xmlns:p14="http://schemas.microsoft.com/office/powerpoint/2010/main" val="710521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8348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7" name="TextBox 6" descr="green box with menu option"/>
          <p:cNvSpPr txBox="1"/>
          <p:nvPr/>
        </p:nvSpPr>
        <p:spPr>
          <a:xfrm>
            <a:off x="457200" y="1447800"/>
            <a:ext cx="8305800" cy="646331"/>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600" dirty="0" smtClean="0">
                <a:latin typeface="+mj-lt"/>
              </a:rPr>
              <a:t>Receiving</a:t>
            </a:r>
            <a:endParaRPr lang="en-US" sz="3600" dirty="0">
              <a:latin typeface="+mj-lt"/>
            </a:endParaRPr>
          </a:p>
        </p:txBody>
      </p:sp>
      <p:sp>
        <p:nvSpPr>
          <p:cNvPr id="8" name="Content Placeholder 2" descr="blue box with menu options"/>
          <p:cNvSpPr txBox="1">
            <a:spLocks/>
          </p:cNvSpPr>
          <p:nvPr/>
        </p:nvSpPr>
        <p:spPr bwMode="auto">
          <a:xfrm>
            <a:off x="457200" y="2057400"/>
            <a:ext cx="8305800" cy="2895600"/>
          </a:xfrm>
          <a:prstGeom prst="rect">
            <a:avLst/>
          </a:prstGeom>
          <a:gradFill>
            <a:gsLst>
              <a:gs pos="0">
                <a:srgbClr val="2A5992"/>
              </a:gs>
              <a:gs pos="80000">
                <a:srgbClr val="3571B9"/>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Purchase Order Review</a:t>
            </a:r>
          </a:p>
          <a:p>
            <a:pPr indent="-457200">
              <a:spcBef>
                <a:spcPts val="0"/>
              </a:spcBef>
              <a:buFont typeface="Arial" charset="0"/>
              <a:buNone/>
              <a:defRPr/>
            </a:pPr>
            <a:r>
              <a:rPr lang="en-US" sz="3000" dirty="0" smtClean="0"/>
              <a:t>Control Point Transaction Review</a:t>
            </a:r>
          </a:p>
          <a:p>
            <a:pPr indent="-457200">
              <a:spcBef>
                <a:spcPts val="0"/>
              </a:spcBef>
              <a:buFont typeface="Arial" charset="0"/>
              <a:buNone/>
              <a:defRPr/>
            </a:pPr>
            <a:r>
              <a:rPr lang="en-US" sz="3000" dirty="0" smtClean="0"/>
              <a:t>Drug Receipt History</a:t>
            </a:r>
          </a:p>
          <a:p>
            <a:pPr indent="-457200">
              <a:spcBef>
                <a:spcPts val="0"/>
              </a:spcBef>
              <a:buFont typeface="Arial" charset="0"/>
              <a:buNone/>
              <a:defRPr/>
            </a:pPr>
            <a:r>
              <a:rPr lang="en-US" sz="3000" dirty="0" smtClean="0"/>
              <a:t>Invoice Review (Prime Vendor</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75567228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descr="purple box"/>
          <p:cNvSpPr/>
          <p:nvPr/>
        </p:nvSpPr>
        <p:spPr>
          <a:xfrm>
            <a:off x="304800" y="533400"/>
            <a:ext cx="8077200" cy="609600"/>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a:p>
        </p:txBody>
      </p:sp>
      <p:sp>
        <p:nvSpPr>
          <p:cNvPr id="169987" name="Content Placeholder 2"/>
          <p:cNvSpPr>
            <a:spLocks noGrp="1"/>
          </p:cNvSpPr>
          <p:nvPr>
            <p:ph idx="1"/>
          </p:nvPr>
        </p:nvSpPr>
        <p:spPr>
          <a:xfrm>
            <a:off x="381000" y="533400"/>
            <a:ext cx="8534400" cy="5135563"/>
          </a:xfrm>
        </p:spPr>
        <p:txBody>
          <a:bodyPr/>
          <a:lstStyle/>
          <a:p>
            <a:pPr>
              <a:buFont typeface="Arial" pitchFamily="34" charset="0"/>
              <a:buNone/>
            </a:pPr>
            <a:r>
              <a:rPr lang="en-US" sz="2800" dirty="0" smtClean="0">
                <a:solidFill>
                  <a:schemeClr val="bg1"/>
                </a:solidFill>
              </a:rPr>
              <a:t>Creating a dispensing transaction...vault activity</a:t>
            </a:r>
          </a:p>
          <a:p>
            <a:pPr>
              <a:buFont typeface="Arial" pitchFamily="34" charset="0"/>
              <a:buNone/>
            </a:pPr>
            <a:endParaRPr lang="en-US" sz="1400" dirty="0" smtClean="0"/>
          </a:p>
          <a:p>
            <a:pPr>
              <a:buFont typeface="Arial" pitchFamily="34" charset="0"/>
              <a:buNone/>
            </a:pPr>
            <a:r>
              <a:rPr lang="en-US" sz="2800" dirty="0" smtClean="0"/>
              <a:t>Updating on-hand quantity...done.</a:t>
            </a:r>
          </a:p>
          <a:p>
            <a:pPr>
              <a:buFont typeface="Arial" pitchFamily="34" charset="0"/>
              <a:buNone/>
            </a:pPr>
            <a:endParaRPr lang="en-US" sz="1400" dirty="0" smtClean="0"/>
          </a:p>
          <a:p>
            <a:pPr>
              <a:buFont typeface="Arial" pitchFamily="34" charset="0"/>
              <a:buNone/>
            </a:pPr>
            <a:r>
              <a:rPr lang="en-US" sz="2800" dirty="0" smtClean="0"/>
              <a:t>Old Balance : 81                   New Balance: 66</a:t>
            </a:r>
          </a:p>
          <a:p>
            <a:pPr>
              <a:buFont typeface="Arial" pitchFamily="34" charset="0"/>
              <a:buNone/>
            </a:pPr>
            <a:endParaRPr lang="en-US" sz="1400" dirty="0" smtClean="0"/>
          </a:p>
          <a:p>
            <a:pPr>
              <a:buFont typeface="Arial" pitchFamily="34" charset="0"/>
              <a:buNone/>
            </a:pPr>
            <a:r>
              <a:rPr lang="en-US" sz="2800" dirty="0" smtClean="0"/>
              <a:t>Updating your transaction history...still updating...done.</a:t>
            </a:r>
          </a:p>
          <a:p>
            <a:pPr>
              <a:buFont typeface="Arial" pitchFamily="34" charset="0"/>
              <a:buNone/>
            </a:pPr>
            <a:endParaRPr lang="en-US" sz="2800" dirty="0" smtClean="0"/>
          </a:p>
        </p:txBody>
      </p:sp>
      <p:pic>
        <p:nvPicPr>
          <p:cNvPr id="5" name="Picture 4" descr="picture of medicine shelv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993" y="3581400"/>
            <a:ext cx="4716814" cy="3127248"/>
          </a:xfrm>
          <a:prstGeom prst="rect">
            <a:avLst/>
          </a:prstGeom>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 name="TextBox 4" descr="green box with menu options"/>
          <p:cNvSpPr txBox="1"/>
          <p:nvPr/>
        </p:nvSpPr>
        <p:spPr>
          <a:xfrm>
            <a:off x="381000" y="1066800"/>
            <a:ext cx="8305800" cy="1015663"/>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latin typeface="+mj-lt"/>
              </a:rPr>
              <a:t>Receipts into Pharmacy</a:t>
            </a:r>
          </a:p>
          <a:p>
            <a:pPr marL="457200" indent="-457200">
              <a:buFont typeface="Wingdings" pitchFamily="2" charset="2"/>
              <a:buChar char="ü"/>
            </a:pPr>
            <a:r>
              <a:rPr lang="en-US" sz="3000" dirty="0" smtClean="0">
                <a:latin typeface="+mj-lt"/>
              </a:rPr>
              <a:t>Dispensing Menu</a:t>
            </a:r>
          </a:p>
        </p:txBody>
      </p:sp>
      <p:sp>
        <p:nvSpPr>
          <p:cNvPr id="5123" name="Content Placeholder 2" descr="blue box with menu options"/>
          <p:cNvSpPr>
            <a:spLocks noGrp="1"/>
          </p:cNvSpPr>
          <p:nvPr>
            <p:ph idx="1"/>
          </p:nvPr>
        </p:nvSpPr>
        <p:spPr>
          <a:xfrm>
            <a:off x="403761" y="2087411"/>
            <a:ext cx="8305800" cy="2456788"/>
          </a:xfrm>
          <a:gradFill>
            <a:gsLst>
              <a:gs pos="0">
                <a:srgbClr val="2A5992"/>
              </a:gs>
              <a:gs pos="80000">
                <a:srgbClr val="2F6BB3"/>
              </a:gs>
              <a:gs pos="100000">
                <a:srgbClr val="3571B9"/>
              </a:gs>
            </a:gsLst>
          </a:gradFill>
          <a:extLst/>
        </p:spPr>
        <p:style>
          <a:lnRef idx="0">
            <a:schemeClr val="accent1"/>
          </a:lnRef>
          <a:fillRef idx="3">
            <a:schemeClr val="accent1"/>
          </a:fillRef>
          <a:effectRef idx="3">
            <a:schemeClr val="accent1"/>
          </a:effectRef>
          <a:fontRef idx="minor">
            <a:schemeClr val="lt1"/>
          </a:fontRef>
        </p:style>
        <p:txBody>
          <a:bodyPr/>
          <a:lstStyle/>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algn="ctr" eaLnBrk="1" hangingPunct="1">
              <a:buFont typeface="Arial" charset="0"/>
              <a:buNone/>
              <a:defRPr/>
            </a:pPr>
            <a:endParaRPr lang="en-US" sz="1600" b="1" dirty="0" smtClean="0"/>
          </a:p>
        </p:txBody>
      </p:sp>
      <p:sp>
        <p:nvSpPr>
          <p:cNvPr id="6" name="TextBox 5" descr="green box with menu option"/>
          <p:cNvSpPr txBox="1"/>
          <p:nvPr/>
        </p:nvSpPr>
        <p:spPr>
          <a:xfrm>
            <a:off x="401782" y="4482843"/>
            <a:ext cx="8305800" cy="553998"/>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latin typeface="+mj-lt"/>
              </a:rPr>
              <a:t>CS Order Entry for Ward</a:t>
            </a:r>
          </a:p>
        </p:txBody>
      </p:sp>
      <p:sp>
        <p:nvSpPr>
          <p:cNvPr id="7" name="Content Placeholder 2" descr="blue box with menu options"/>
          <p:cNvSpPr txBox="1">
            <a:spLocks/>
          </p:cNvSpPr>
          <p:nvPr/>
        </p:nvSpPr>
        <p:spPr bwMode="auto">
          <a:xfrm>
            <a:off x="401782" y="5036841"/>
            <a:ext cx="8305800" cy="1346537"/>
          </a:xfrm>
          <a:prstGeom prst="rect">
            <a:avLst/>
          </a:prstGeom>
          <a:gradFill rotWithShape="1">
            <a:gsLst>
              <a:gs pos="0">
                <a:srgbClr val="2A5992"/>
              </a:gs>
              <a:gs pos="80000">
                <a:srgbClr val="2F6BB3"/>
              </a:gs>
              <a:gs pos="100000">
                <a:srgbClr val="3571B9"/>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4616961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123" name="Content Placeholder 2" descr="blue box with menu options"/>
          <p:cNvSpPr>
            <a:spLocks noGrp="1"/>
          </p:cNvSpPr>
          <p:nvPr>
            <p:ph idx="1"/>
          </p:nvPr>
        </p:nvSpPr>
        <p:spPr>
          <a:xfrm>
            <a:off x="381000" y="1066800"/>
            <a:ext cx="8305800" cy="1458367"/>
          </a:xfrm>
          <a:gradFill>
            <a:gsLst>
              <a:gs pos="0">
                <a:srgbClr val="2A5992"/>
              </a:gs>
              <a:gs pos="80000">
                <a:srgbClr val="2F6BB3"/>
              </a:gs>
              <a:gs pos="100000">
                <a:srgbClr val="3571B9"/>
              </a:gs>
            </a:gsLst>
          </a:gradFill>
          <a:extLst/>
        </p:spPr>
        <p:style>
          <a:lnRef idx="0">
            <a:schemeClr val="accent1"/>
          </a:lnRef>
          <a:fillRef idx="3">
            <a:schemeClr val="accent1"/>
          </a:fillRef>
          <a:effectRef idx="3">
            <a:schemeClr val="accent1"/>
          </a:effectRef>
          <a:fontRef idx="minor">
            <a:schemeClr val="lt1"/>
          </a:fontRef>
        </p:style>
        <p:txBody>
          <a:body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Receipts Into Pharmacy ...</a:t>
            </a:r>
          </a:p>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p:txBody>
      </p:sp>
      <p:sp>
        <p:nvSpPr>
          <p:cNvPr id="4" name="TextBox 3" descr="red box with menu option"/>
          <p:cNvSpPr txBox="1"/>
          <p:nvPr/>
        </p:nvSpPr>
        <p:spPr>
          <a:xfrm>
            <a:off x="381000" y="2554069"/>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Outpatient Rx’s</a:t>
            </a:r>
            <a:endParaRPr lang="en-US" sz="3600" dirty="0">
              <a:latin typeface="+mj-lt"/>
            </a:endParaRPr>
          </a:p>
        </p:txBody>
      </p:sp>
      <p:sp>
        <p:nvSpPr>
          <p:cNvPr id="5" name="Content Placeholder 2" descr="blue box with menu options"/>
          <p:cNvSpPr txBox="1">
            <a:spLocks/>
          </p:cNvSpPr>
          <p:nvPr/>
        </p:nvSpPr>
        <p:spPr bwMode="auto">
          <a:xfrm>
            <a:off x="381000" y="3124200"/>
            <a:ext cx="8305800" cy="3200400"/>
          </a:xfrm>
          <a:prstGeom prst="rect">
            <a:avLst/>
          </a:prstGeom>
          <a:gradFill rotWithShape="1">
            <a:gsLst>
              <a:gs pos="0">
                <a:srgbClr val="2A5992"/>
              </a:gs>
              <a:gs pos="80000">
                <a:srgbClr val="2F6BB3"/>
              </a:gs>
              <a:gs pos="100000">
                <a:srgbClr val="3571B9"/>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90530305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Outpatient Rx’s</a:t>
            </a:r>
            <a:endParaRPr lang="en-US" sz="3600" dirty="0">
              <a:latin typeface="+mj-lt"/>
            </a:endParaRPr>
          </a:p>
        </p:txBody>
      </p:sp>
      <p:sp>
        <p:nvSpPr>
          <p:cNvPr id="4" name="TextBox 3" descr="green entry box"/>
          <p:cNvSpPr txBox="1"/>
          <p:nvPr/>
        </p:nvSpPr>
        <p:spPr>
          <a:xfrm>
            <a:off x="457200" y="1066800"/>
            <a:ext cx="8305800" cy="954107"/>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smtClean="0">
                <a:latin typeface="+mj-lt"/>
              </a:rPr>
              <a:t>Enter Controlled Substance Inpatient Site Name:</a:t>
            </a:r>
          </a:p>
          <a:p>
            <a:r>
              <a:rPr lang="en-US" sz="2800" dirty="0" smtClean="0">
                <a:latin typeface="+mj-lt"/>
              </a:rPr>
              <a:t>Enter your Current Signature Code:</a:t>
            </a:r>
            <a:endParaRPr lang="en-US" sz="2800" dirty="0">
              <a:latin typeface="+mj-lt"/>
            </a:endParaRPr>
          </a:p>
        </p:txBody>
      </p:sp>
      <p:sp>
        <p:nvSpPr>
          <p:cNvPr id="6" name="Content Placeholder 2" descr="blue entry box"/>
          <p:cNvSpPr txBox="1">
            <a:spLocks/>
          </p:cNvSpPr>
          <p:nvPr/>
        </p:nvSpPr>
        <p:spPr bwMode="auto">
          <a:xfrm>
            <a:off x="457200" y="1981200"/>
            <a:ext cx="8305800" cy="47244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ct val="0"/>
              </a:spcBef>
              <a:buFont typeface="Arial" pitchFamily="34" charset="0"/>
              <a:buNone/>
            </a:pPr>
            <a:r>
              <a:rPr lang="en-US" sz="2800" dirty="0" smtClean="0"/>
              <a:t>Please </a:t>
            </a:r>
            <a:r>
              <a:rPr lang="en-US" sz="2800" dirty="0"/>
              <a:t>identify Pharmacist for Outpatient Release: </a:t>
            </a:r>
            <a:endParaRPr lang="en-US" sz="2800" dirty="0" smtClean="0"/>
          </a:p>
          <a:p>
            <a:pPr>
              <a:spcBef>
                <a:spcPct val="0"/>
              </a:spcBef>
              <a:buFont typeface="Arial" pitchFamily="34" charset="0"/>
              <a:buNone/>
            </a:pPr>
            <a:r>
              <a:rPr lang="en-US" sz="2800" dirty="0"/>
              <a:t>	</a:t>
            </a:r>
            <a:r>
              <a:rPr lang="en-US" sz="2800" dirty="0" smtClean="0"/>
              <a:t>Last</a:t>
            </a:r>
            <a:r>
              <a:rPr lang="en-US" sz="2800" dirty="0"/>
              <a:t>, First</a:t>
            </a:r>
          </a:p>
          <a:p>
            <a:pPr>
              <a:spcBef>
                <a:spcPct val="0"/>
              </a:spcBef>
              <a:buFont typeface="Arial" pitchFamily="34" charset="0"/>
              <a:buNone/>
            </a:pPr>
            <a:endParaRPr lang="en-US" sz="1400" dirty="0"/>
          </a:p>
          <a:p>
            <a:pPr>
              <a:spcBef>
                <a:spcPct val="0"/>
              </a:spcBef>
              <a:buFont typeface="Arial" pitchFamily="34" charset="0"/>
              <a:buNone/>
            </a:pPr>
            <a:r>
              <a:rPr lang="en-US" sz="2800" dirty="0"/>
              <a:t>Enter/Wand PRESCRIPTION number: </a:t>
            </a:r>
            <a:r>
              <a:rPr lang="en-US" sz="2800" dirty="0" smtClean="0"/>
              <a:t>12345678</a:t>
            </a:r>
            <a:endParaRPr lang="en-US" sz="2800" dirty="0"/>
          </a:p>
          <a:p>
            <a:pPr>
              <a:spcBef>
                <a:spcPct val="0"/>
              </a:spcBef>
              <a:buFont typeface="Arial" pitchFamily="34" charset="0"/>
              <a:buNone/>
            </a:pPr>
            <a:r>
              <a:rPr lang="en-US" sz="2800" dirty="0"/>
              <a:t>Accessing the prescription history...</a:t>
            </a:r>
          </a:p>
          <a:p>
            <a:pPr>
              <a:spcBef>
                <a:spcPct val="0"/>
              </a:spcBef>
              <a:buFont typeface="Arial" pitchFamily="34" charset="0"/>
              <a:buNone/>
            </a:pPr>
            <a:r>
              <a:rPr lang="en-US" sz="2800" dirty="0"/>
              <a:t>      Select one of the following:</a:t>
            </a:r>
          </a:p>
          <a:p>
            <a:pPr>
              <a:spcBef>
                <a:spcPct val="0"/>
              </a:spcBef>
              <a:buFont typeface="Arial" pitchFamily="34" charset="0"/>
              <a:buNone/>
            </a:pPr>
            <a:r>
              <a:rPr lang="en-US" sz="2800" dirty="0"/>
              <a:t>          1         Original</a:t>
            </a:r>
          </a:p>
          <a:p>
            <a:pPr>
              <a:spcBef>
                <a:spcPct val="0"/>
              </a:spcBef>
              <a:buFont typeface="Arial" pitchFamily="34" charset="0"/>
              <a:buNone/>
            </a:pPr>
            <a:r>
              <a:rPr lang="en-US" sz="2800" dirty="0"/>
              <a:t>      Enter response: 1  </a:t>
            </a:r>
            <a:r>
              <a:rPr lang="en-US" sz="2800" dirty="0" smtClean="0"/>
              <a:t>Original</a:t>
            </a:r>
            <a:endParaRPr lang="en-US" sz="2800" dirty="0"/>
          </a:p>
        </p:txBody>
      </p:sp>
      <p:pic>
        <p:nvPicPr>
          <p:cNvPr id="2" name="Picture 1" descr="picture of outpatient sign on a hospit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261209"/>
            <a:ext cx="3337034" cy="22157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5681018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Outpatient Rx’s</a:t>
            </a:r>
            <a:endParaRPr lang="en-US" sz="3600" dirty="0">
              <a:latin typeface="+mj-lt"/>
            </a:endParaRPr>
          </a:p>
        </p:txBody>
      </p:sp>
      <p:sp>
        <p:nvSpPr>
          <p:cNvPr id="6" name="Content Placeholder 2" descr="blue entry box"/>
          <p:cNvSpPr txBox="1">
            <a:spLocks/>
          </p:cNvSpPr>
          <p:nvPr/>
        </p:nvSpPr>
        <p:spPr bwMode="auto">
          <a:xfrm>
            <a:off x="457200" y="1146395"/>
            <a:ext cx="8305800" cy="1215806"/>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Enter Controlled Substances Inpatient Site Name: </a:t>
            </a:r>
          </a:p>
          <a:p>
            <a:pPr>
              <a:spcBef>
                <a:spcPct val="0"/>
              </a:spcBef>
              <a:buFont typeface="Arial" pitchFamily="34" charset="0"/>
              <a:buNone/>
            </a:pPr>
            <a:r>
              <a:rPr lang="en-US" sz="2800" dirty="0"/>
              <a:t>Enter your Current Signature Code: </a:t>
            </a:r>
          </a:p>
        </p:txBody>
      </p:sp>
      <p:sp>
        <p:nvSpPr>
          <p:cNvPr id="4" name="TextBox 3" descr="green entry box"/>
          <p:cNvSpPr txBox="1"/>
          <p:nvPr/>
        </p:nvSpPr>
        <p:spPr>
          <a:xfrm>
            <a:off x="460169" y="2322493"/>
            <a:ext cx="8305800" cy="954107"/>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smtClean="0">
                <a:latin typeface="+mj-lt"/>
              </a:rPr>
              <a:t>Please identify Pharmacist for Outpatient Release:</a:t>
            </a:r>
          </a:p>
          <a:p>
            <a:r>
              <a:rPr lang="en-US" sz="2800" dirty="0" smtClean="0">
                <a:latin typeface="+mj-lt"/>
              </a:rPr>
              <a:t>    Last, First</a:t>
            </a:r>
            <a:endParaRPr lang="en-US" sz="2800" dirty="0">
              <a:latin typeface="+mj-lt"/>
            </a:endParaRPr>
          </a:p>
        </p:txBody>
      </p:sp>
      <p:sp>
        <p:nvSpPr>
          <p:cNvPr id="7" name="Content Placeholder 2" descr="blue entry box"/>
          <p:cNvSpPr txBox="1">
            <a:spLocks/>
          </p:cNvSpPr>
          <p:nvPr/>
        </p:nvSpPr>
        <p:spPr bwMode="auto">
          <a:xfrm>
            <a:off x="457200" y="3276600"/>
            <a:ext cx="8305800" cy="3276599"/>
          </a:xfrm>
          <a:prstGeom prst="rect">
            <a:avLst/>
          </a:prstGeom>
          <a:gradFill>
            <a:gsLst>
              <a:gs pos="0">
                <a:srgbClr val="2A5992"/>
              </a:gs>
              <a:gs pos="80000">
                <a:srgbClr val="2A5992"/>
              </a:gs>
              <a:gs pos="100000">
                <a:srgbClr val="2A5992"/>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ct val="0"/>
              </a:spcBef>
              <a:buFont typeface="Arial" pitchFamily="34" charset="0"/>
              <a:buNone/>
            </a:pPr>
            <a:r>
              <a:rPr lang="en-US" sz="2800" dirty="0" smtClean="0"/>
              <a:t>Enter/Wand </a:t>
            </a:r>
            <a:r>
              <a:rPr lang="en-US" sz="2800" dirty="0"/>
              <a:t>PRESCRIPTION number: </a:t>
            </a:r>
            <a:r>
              <a:rPr lang="en-US" sz="2800" dirty="0" smtClean="0"/>
              <a:t>12345678</a:t>
            </a:r>
            <a:endParaRPr lang="en-US" sz="2800" dirty="0"/>
          </a:p>
          <a:p>
            <a:pPr>
              <a:spcBef>
                <a:spcPct val="0"/>
              </a:spcBef>
              <a:buFont typeface="Arial" pitchFamily="34" charset="0"/>
              <a:buNone/>
            </a:pPr>
            <a:r>
              <a:rPr lang="en-US" sz="2800" dirty="0"/>
              <a:t>Accessing the prescription history...</a:t>
            </a:r>
          </a:p>
          <a:p>
            <a:pPr>
              <a:spcBef>
                <a:spcPct val="0"/>
              </a:spcBef>
              <a:buFont typeface="Arial" pitchFamily="34" charset="0"/>
              <a:buNone/>
            </a:pPr>
            <a:r>
              <a:rPr lang="en-US" sz="2800" dirty="0"/>
              <a:t>      Select one of the following:</a:t>
            </a:r>
          </a:p>
          <a:p>
            <a:pPr>
              <a:spcBef>
                <a:spcPct val="0"/>
              </a:spcBef>
              <a:buFont typeface="Arial" pitchFamily="34" charset="0"/>
              <a:buNone/>
            </a:pPr>
            <a:r>
              <a:rPr lang="en-US" sz="2800" dirty="0"/>
              <a:t>          1         Original</a:t>
            </a:r>
          </a:p>
          <a:p>
            <a:pPr>
              <a:spcBef>
                <a:spcPct val="0"/>
              </a:spcBef>
              <a:buFont typeface="Arial" pitchFamily="34" charset="0"/>
              <a:buNone/>
            </a:pPr>
            <a:r>
              <a:rPr lang="en-US" sz="2800" dirty="0"/>
              <a:t>      Enter response: 1  Original</a:t>
            </a:r>
          </a:p>
          <a:p>
            <a:pPr algn="ctr" eaLnBrk="1" hangingPunct="1">
              <a:buFont typeface="Arial" charset="0"/>
              <a:buNone/>
              <a:defRPr/>
            </a:pPr>
            <a:endParaRPr lang="en-US" sz="1600" b="1" dirty="0" smtClean="0"/>
          </a:p>
        </p:txBody>
      </p:sp>
      <p:pic>
        <p:nvPicPr>
          <p:cNvPr id="8" name="Picture 7" descr="picture of outpatient sign on a hospit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261209"/>
            <a:ext cx="3337034" cy="22157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8518056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Outpatient Rx’s</a:t>
            </a:r>
            <a:endParaRPr lang="en-US" sz="3600" dirty="0">
              <a:latin typeface="+mj-lt"/>
            </a:endParaRPr>
          </a:p>
        </p:txBody>
      </p:sp>
      <p:sp>
        <p:nvSpPr>
          <p:cNvPr id="7" name="Content Placeholder 2" descr="blue entry box"/>
          <p:cNvSpPr txBox="1">
            <a:spLocks/>
          </p:cNvSpPr>
          <p:nvPr/>
        </p:nvSpPr>
        <p:spPr bwMode="auto">
          <a:xfrm>
            <a:off x="457200" y="1066800"/>
            <a:ext cx="8305800" cy="229618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Enter Controlled Substances Inpatient Site Name: </a:t>
            </a:r>
          </a:p>
          <a:p>
            <a:pPr>
              <a:spcBef>
                <a:spcPct val="0"/>
              </a:spcBef>
              <a:buFont typeface="Arial" pitchFamily="34" charset="0"/>
              <a:buNone/>
            </a:pPr>
            <a:r>
              <a:rPr lang="en-US" sz="2800" dirty="0"/>
              <a:t>Enter your Current Signature Code: </a:t>
            </a:r>
          </a:p>
          <a:p>
            <a:pPr>
              <a:spcBef>
                <a:spcPct val="0"/>
              </a:spcBef>
              <a:buFont typeface="Arial" pitchFamily="34" charset="0"/>
              <a:buNone/>
            </a:pPr>
            <a:endParaRPr lang="en-US" sz="1400" dirty="0" smtClean="0"/>
          </a:p>
          <a:p>
            <a:pPr>
              <a:spcBef>
                <a:spcPct val="0"/>
              </a:spcBef>
              <a:buFont typeface="Arial" pitchFamily="34" charset="0"/>
              <a:buNone/>
            </a:pPr>
            <a:r>
              <a:rPr lang="en-US" sz="2800" dirty="0" smtClean="0"/>
              <a:t>Please </a:t>
            </a:r>
            <a:r>
              <a:rPr lang="en-US" sz="2800" dirty="0"/>
              <a:t>identify Pharmacist for Outpatient Release: </a:t>
            </a:r>
            <a:endParaRPr lang="en-US" sz="2800" dirty="0" smtClean="0"/>
          </a:p>
          <a:p>
            <a:pPr>
              <a:spcBef>
                <a:spcPct val="0"/>
              </a:spcBef>
              <a:buFont typeface="Arial" pitchFamily="34" charset="0"/>
              <a:buNone/>
            </a:pPr>
            <a:r>
              <a:rPr lang="en-US" sz="2800" dirty="0"/>
              <a:t>	</a:t>
            </a:r>
            <a:r>
              <a:rPr lang="en-US" sz="2800" dirty="0" smtClean="0"/>
              <a:t>Last</a:t>
            </a:r>
            <a:r>
              <a:rPr lang="en-US" sz="2800" dirty="0"/>
              <a:t>, First</a:t>
            </a:r>
          </a:p>
          <a:p>
            <a:pPr algn="ctr" eaLnBrk="1" hangingPunct="1">
              <a:buFont typeface="Arial" charset="0"/>
              <a:buNone/>
              <a:defRPr/>
            </a:pPr>
            <a:endParaRPr lang="en-US" sz="1600" b="1" dirty="0" smtClean="0"/>
          </a:p>
        </p:txBody>
      </p:sp>
      <p:sp>
        <p:nvSpPr>
          <p:cNvPr id="4" name="TextBox 3" descr="green entry box"/>
          <p:cNvSpPr txBox="1"/>
          <p:nvPr/>
        </p:nvSpPr>
        <p:spPr>
          <a:xfrm>
            <a:off x="457200" y="3362980"/>
            <a:ext cx="8305800" cy="523220"/>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a:t>Enter/Wand PRESCRIPTION number: </a:t>
            </a:r>
            <a:r>
              <a:rPr lang="en-US" sz="2800" dirty="0" smtClean="0"/>
              <a:t>12345678</a:t>
            </a:r>
            <a:endParaRPr lang="en-US" sz="2800" dirty="0"/>
          </a:p>
        </p:txBody>
      </p:sp>
      <p:sp>
        <p:nvSpPr>
          <p:cNvPr id="9" name="Content Placeholder 2" descr="blue entry box"/>
          <p:cNvSpPr txBox="1">
            <a:spLocks/>
          </p:cNvSpPr>
          <p:nvPr/>
        </p:nvSpPr>
        <p:spPr bwMode="auto">
          <a:xfrm>
            <a:off x="457200" y="3886200"/>
            <a:ext cx="8305800" cy="2666999"/>
          </a:xfrm>
          <a:prstGeom prst="rect">
            <a:avLst/>
          </a:prstGeom>
          <a:gradFill>
            <a:gsLst>
              <a:gs pos="0">
                <a:srgbClr val="2A5992"/>
              </a:gs>
              <a:gs pos="80000">
                <a:srgbClr val="2A5992"/>
              </a:gs>
              <a:gs pos="100000">
                <a:srgbClr val="2A5992"/>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smtClean="0"/>
              <a:t>Accessing </a:t>
            </a:r>
            <a:r>
              <a:rPr lang="en-US" sz="2800" dirty="0"/>
              <a:t>the prescription history...</a:t>
            </a:r>
          </a:p>
          <a:p>
            <a:pPr>
              <a:spcBef>
                <a:spcPct val="0"/>
              </a:spcBef>
              <a:buFont typeface="Arial" pitchFamily="34" charset="0"/>
              <a:buNone/>
            </a:pPr>
            <a:r>
              <a:rPr lang="en-US" sz="2800" dirty="0"/>
              <a:t>      Select one of the following:</a:t>
            </a:r>
          </a:p>
          <a:p>
            <a:pPr>
              <a:spcBef>
                <a:spcPct val="0"/>
              </a:spcBef>
              <a:buFont typeface="Arial" pitchFamily="34" charset="0"/>
              <a:buNone/>
            </a:pPr>
            <a:r>
              <a:rPr lang="en-US" sz="2800" dirty="0"/>
              <a:t>          1         Original</a:t>
            </a:r>
          </a:p>
          <a:p>
            <a:pPr>
              <a:spcBef>
                <a:spcPct val="0"/>
              </a:spcBef>
              <a:buFont typeface="Arial" pitchFamily="34" charset="0"/>
              <a:buNone/>
            </a:pPr>
            <a:r>
              <a:rPr lang="en-US" sz="2800" dirty="0"/>
              <a:t>      Enter response: 1  Original</a:t>
            </a:r>
          </a:p>
          <a:p>
            <a:pPr algn="ctr" eaLnBrk="1" hangingPunct="1">
              <a:buFont typeface="Arial" charset="0"/>
              <a:buNone/>
              <a:defRPr/>
            </a:pPr>
            <a:endParaRPr lang="en-US" sz="1600" b="1" dirty="0" smtClean="0"/>
          </a:p>
        </p:txBody>
      </p:sp>
      <p:pic>
        <p:nvPicPr>
          <p:cNvPr id="8" name="Picture 7" descr="picture of outpatient sign on a hospit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261209"/>
            <a:ext cx="3337034" cy="22157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02420884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Outpatient Rx’s</a:t>
            </a:r>
            <a:endParaRPr lang="en-US" sz="3600" dirty="0">
              <a:latin typeface="+mj-lt"/>
            </a:endParaRPr>
          </a:p>
        </p:txBody>
      </p:sp>
      <p:sp>
        <p:nvSpPr>
          <p:cNvPr id="8" name="Content Placeholder 2" descr="blue entry box"/>
          <p:cNvSpPr txBox="1">
            <a:spLocks/>
          </p:cNvSpPr>
          <p:nvPr/>
        </p:nvSpPr>
        <p:spPr bwMode="auto">
          <a:xfrm>
            <a:off x="457200" y="1066800"/>
            <a:ext cx="8305800" cy="2752724"/>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Enter Controlled Substances Inpatient Site Name: </a:t>
            </a:r>
          </a:p>
          <a:p>
            <a:pPr>
              <a:spcBef>
                <a:spcPct val="0"/>
              </a:spcBef>
              <a:buFont typeface="Arial" pitchFamily="34" charset="0"/>
              <a:buNone/>
            </a:pPr>
            <a:r>
              <a:rPr lang="en-US" sz="2800" dirty="0"/>
              <a:t>Enter your Current Signature Code: </a:t>
            </a:r>
          </a:p>
          <a:p>
            <a:pPr>
              <a:spcBef>
                <a:spcPct val="0"/>
              </a:spcBef>
              <a:buFont typeface="Arial" pitchFamily="34" charset="0"/>
              <a:buNone/>
            </a:pPr>
            <a:endParaRPr lang="en-US" sz="1400" dirty="0" smtClean="0"/>
          </a:p>
          <a:p>
            <a:pPr>
              <a:spcBef>
                <a:spcPct val="0"/>
              </a:spcBef>
              <a:buFont typeface="Arial" pitchFamily="34" charset="0"/>
              <a:buNone/>
            </a:pPr>
            <a:r>
              <a:rPr lang="en-US" sz="2800" dirty="0" smtClean="0"/>
              <a:t>Please </a:t>
            </a:r>
            <a:r>
              <a:rPr lang="en-US" sz="2800" dirty="0"/>
              <a:t>identify Pharmacist for Outpatient Release: </a:t>
            </a:r>
            <a:endParaRPr lang="en-US" sz="2800" dirty="0" smtClean="0"/>
          </a:p>
          <a:p>
            <a:pPr>
              <a:spcBef>
                <a:spcPct val="0"/>
              </a:spcBef>
              <a:buFont typeface="Arial" pitchFamily="34" charset="0"/>
              <a:buNone/>
            </a:pPr>
            <a:r>
              <a:rPr lang="en-US" sz="2800" dirty="0"/>
              <a:t>	</a:t>
            </a:r>
            <a:r>
              <a:rPr lang="en-US" sz="2800" dirty="0" smtClean="0"/>
              <a:t>Last</a:t>
            </a:r>
            <a:r>
              <a:rPr lang="en-US" sz="2800" dirty="0"/>
              <a:t>, First</a:t>
            </a:r>
          </a:p>
          <a:p>
            <a:pPr>
              <a:spcBef>
                <a:spcPct val="0"/>
              </a:spcBef>
              <a:buFont typeface="Arial" pitchFamily="34" charset="0"/>
              <a:buNone/>
            </a:pPr>
            <a:endParaRPr lang="en-US" sz="1400" dirty="0"/>
          </a:p>
          <a:p>
            <a:pPr>
              <a:spcBef>
                <a:spcPct val="0"/>
              </a:spcBef>
              <a:buFont typeface="Arial" pitchFamily="34" charset="0"/>
              <a:buNone/>
            </a:pPr>
            <a:r>
              <a:rPr lang="en-US" sz="2800" dirty="0"/>
              <a:t>Enter/Wand PRESCRIPTION number: </a:t>
            </a:r>
            <a:r>
              <a:rPr lang="en-US" sz="2800" dirty="0" smtClean="0"/>
              <a:t>12345678</a:t>
            </a:r>
            <a:endParaRPr lang="en-US" sz="2800" dirty="0"/>
          </a:p>
        </p:txBody>
      </p:sp>
      <p:sp>
        <p:nvSpPr>
          <p:cNvPr id="4" name="TextBox 3" descr="green entry box"/>
          <p:cNvSpPr txBox="1"/>
          <p:nvPr/>
        </p:nvSpPr>
        <p:spPr>
          <a:xfrm>
            <a:off x="441434" y="3810000"/>
            <a:ext cx="8305800" cy="1815882"/>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a:t>Accessing the prescription history...</a:t>
            </a:r>
          </a:p>
          <a:p>
            <a:r>
              <a:rPr lang="en-US" sz="2800" dirty="0"/>
              <a:t>      Select one of the following:</a:t>
            </a:r>
          </a:p>
          <a:p>
            <a:r>
              <a:rPr lang="en-US" sz="2800" dirty="0"/>
              <a:t>          1         Original</a:t>
            </a:r>
          </a:p>
          <a:p>
            <a:r>
              <a:rPr lang="en-US" sz="2800" dirty="0"/>
              <a:t>      Enter response: 1  Original</a:t>
            </a:r>
          </a:p>
        </p:txBody>
      </p:sp>
      <p:pic>
        <p:nvPicPr>
          <p:cNvPr id="7" name="Picture 2" descr="picture of outpatient sign on a 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253" y="4114800"/>
            <a:ext cx="3439746" cy="24383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18454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Content Placeholder 2"/>
          <p:cNvSpPr>
            <a:spLocks noGrp="1"/>
          </p:cNvSpPr>
          <p:nvPr>
            <p:ph idx="1"/>
          </p:nvPr>
        </p:nvSpPr>
        <p:spPr>
          <a:xfrm>
            <a:off x="304800" y="228600"/>
            <a:ext cx="8686800" cy="6172200"/>
          </a:xfrm>
        </p:spPr>
        <p:txBody>
          <a:bodyPr/>
          <a:lstStyle/>
          <a:p>
            <a:pPr>
              <a:spcBef>
                <a:spcPct val="0"/>
              </a:spcBef>
              <a:buFont typeface="Arial" pitchFamily="34" charset="0"/>
              <a:buNone/>
            </a:pPr>
            <a:r>
              <a:rPr lang="en-US" sz="2800" dirty="0" smtClean="0"/>
              <a:t>View Controlled Substances Rx # 12345678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Location: VAULT (NEWT) </a:t>
            </a:r>
          </a:p>
          <a:p>
            <a:pPr>
              <a:spcBef>
                <a:spcPct val="0"/>
              </a:spcBef>
              <a:buFont typeface="Arial" pitchFamily="34" charset="0"/>
              <a:buNone/>
            </a:pPr>
            <a:r>
              <a:rPr lang="en-US" sz="2800" dirty="0" smtClean="0"/>
              <a:t>Drug: CODEINE 10MG/GUAIFENESIN 100MG/5ML SYRUP    </a:t>
            </a:r>
          </a:p>
          <a:p>
            <a:pPr>
              <a:spcBef>
                <a:spcPct val="0"/>
              </a:spcBef>
              <a:buFont typeface="Arial" pitchFamily="34" charset="0"/>
              <a:buNone/>
            </a:pPr>
            <a:r>
              <a:rPr lang="en-US" sz="2800" dirty="0" smtClean="0"/>
              <a:t>Quantity: 118</a:t>
            </a:r>
          </a:p>
          <a:p>
            <a:pPr>
              <a:spcBef>
                <a:spcPct val="0"/>
              </a:spcBef>
              <a:buFont typeface="Arial" pitchFamily="34" charset="0"/>
              <a:buNone/>
            </a:pPr>
            <a:r>
              <a:rPr lang="en-US" sz="2800" dirty="0" smtClean="0"/>
              <a:t>Patient:  Last, First                Original Date: 01/14/11</a:t>
            </a:r>
          </a:p>
          <a:p>
            <a:pPr>
              <a:spcBef>
                <a:spcPct val="0"/>
              </a:spcBef>
              <a:buFont typeface="Arial" pitchFamily="34" charset="0"/>
              <a:buNone/>
            </a:pPr>
            <a:r>
              <a:rPr lang="en-US" sz="2800" dirty="0" smtClean="0"/>
              <a:t>Old Balance: 2478                 New Balance: 2360</a:t>
            </a:r>
          </a:p>
          <a:p>
            <a:pPr>
              <a:spcBef>
                <a:spcPct val="0"/>
              </a:spcBef>
              <a:buFont typeface="Arial" pitchFamily="34" charset="0"/>
              <a:buNone/>
            </a:pPr>
            <a:r>
              <a:rPr lang="en-US" sz="2800" dirty="0" smtClean="0"/>
              <a:t>Is this OK? YES// y  YES</a:t>
            </a:r>
          </a:p>
        </p:txBody>
      </p:sp>
      <p:pic>
        <p:nvPicPr>
          <p:cNvPr id="2" name="Picture 1" descr="Picture of a large checkmark over a checkb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810000"/>
            <a:ext cx="5429250" cy="3048000"/>
          </a:xfrm>
          <a:prstGeom prst="rect">
            <a:avLst/>
          </a:prstGeom>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Content Placeholder 2"/>
          <p:cNvSpPr>
            <a:spLocks noGrp="1"/>
          </p:cNvSpPr>
          <p:nvPr>
            <p:ph idx="1"/>
          </p:nvPr>
        </p:nvSpPr>
        <p:spPr>
          <a:xfrm>
            <a:off x="304800" y="228600"/>
            <a:ext cx="8686800" cy="6172200"/>
          </a:xfrm>
        </p:spPr>
        <p:txBody>
          <a:bodyPr/>
          <a:lstStyle/>
          <a:p>
            <a:pPr>
              <a:spcBef>
                <a:spcPct val="0"/>
              </a:spcBef>
              <a:buFont typeface="Arial" pitchFamily="34" charset="0"/>
              <a:buNone/>
            </a:pPr>
            <a:r>
              <a:rPr lang="en-US" sz="2800" dirty="0" smtClean="0"/>
              <a:t>View Controlled Substances Rx # 12345678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Location: VAULT (NEWT) </a:t>
            </a:r>
          </a:p>
          <a:p>
            <a:pPr>
              <a:spcBef>
                <a:spcPct val="0"/>
              </a:spcBef>
              <a:buFont typeface="Arial" pitchFamily="34" charset="0"/>
              <a:buNone/>
            </a:pPr>
            <a:r>
              <a:rPr lang="en-US" sz="2800" dirty="0" smtClean="0"/>
              <a:t>Drug: CODEINE 10MG/GUAIFENESIN 100MG/5ML SYRUP    </a:t>
            </a:r>
          </a:p>
          <a:p>
            <a:pPr>
              <a:spcBef>
                <a:spcPct val="0"/>
              </a:spcBef>
              <a:buFont typeface="Arial" pitchFamily="34" charset="0"/>
              <a:buNone/>
            </a:pPr>
            <a:r>
              <a:rPr lang="en-US" sz="2800" dirty="0" smtClean="0"/>
              <a:t>Quantity: 118</a:t>
            </a:r>
          </a:p>
          <a:p>
            <a:pPr>
              <a:spcBef>
                <a:spcPct val="0"/>
              </a:spcBef>
              <a:buFont typeface="Arial" pitchFamily="34" charset="0"/>
              <a:buNone/>
            </a:pPr>
            <a:r>
              <a:rPr lang="en-US" sz="2800" dirty="0" smtClean="0"/>
              <a:t>Patient:  Last, First                Original Date: 01/14/11</a:t>
            </a:r>
          </a:p>
          <a:p>
            <a:pPr>
              <a:spcBef>
                <a:spcPct val="0"/>
              </a:spcBef>
              <a:buNone/>
            </a:pPr>
            <a:r>
              <a:rPr lang="en-US" sz="2800" b="1" dirty="0" smtClean="0"/>
              <a:t>Old Balance: 2478 		    Original </a:t>
            </a:r>
            <a:r>
              <a:rPr lang="en-US" sz="2800" b="1" dirty="0"/>
              <a:t>Date: 01/14/11</a:t>
            </a:r>
            <a:endParaRPr lang="en-US" sz="2800" b="1" dirty="0" smtClean="0"/>
          </a:p>
          <a:p>
            <a:pPr>
              <a:spcBef>
                <a:spcPct val="0"/>
              </a:spcBef>
              <a:buFont typeface="Arial" pitchFamily="34" charset="0"/>
              <a:buNone/>
            </a:pPr>
            <a:r>
              <a:rPr lang="en-US" sz="2800" dirty="0" smtClean="0"/>
              <a:t>Is this OK? YES// y  YES</a:t>
            </a:r>
          </a:p>
        </p:txBody>
      </p:sp>
      <p:sp>
        <p:nvSpPr>
          <p:cNvPr id="2" name="Rounded Rectangle 1" descr="highlight box around old balance"/>
          <p:cNvSpPr/>
          <p:nvPr/>
        </p:nvSpPr>
        <p:spPr>
          <a:xfrm>
            <a:off x="271152" y="2819400"/>
            <a:ext cx="8415648" cy="457200"/>
          </a:xfrm>
          <a:prstGeom prst="roundRect">
            <a:avLst/>
          </a:prstGeom>
          <a:solidFill>
            <a:srgbClr val="92D050">
              <a:alpha val="50000"/>
            </a:srgb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icture of a large checkmark over a checkb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810000"/>
            <a:ext cx="5429250" cy="3048000"/>
          </a:xfrm>
          <a:prstGeom prst="rect">
            <a:avLst/>
          </a:prstGeom>
        </p:spPr>
      </p:pic>
    </p:spTree>
    <p:extLst>
      <p:ext uri="{BB962C8B-B14F-4D97-AF65-F5344CB8AC3E}">
        <p14:creationId xmlns:p14="http://schemas.microsoft.com/office/powerpoint/2010/main" val="428259804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Content Placeholder 2"/>
          <p:cNvSpPr>
            <a:spLocks noGrp="1"/>
          </p:cNvSpPr>
          <p:nvPr>
            <p:ph idx="1"/>
          </p:nvPr>
        </p:nvSpPr>
        <p:spPr>
          <a:xfrm>
            <a:off x="304800" y="228600"/>
            <a:ext cx="8686800" cy="6172200"/>
          </a:xfrm>
        </p:spPr>
        <p:txBody>
          <a:bodyPr/>
          <a:lstStyle/>
          <a:p>
            <a:pPr>
              <a:spcBef>
                <a:spcPct val="0"/>
              </a:spcBef>
              <a:buFont typeface="Arial" pitchFamily="34" charset="0"/>
              <a:buNone/>
            </a:pPr>
            <a:r>
              <a:rPr lang="en-US" sz="2800" dirty="0" smtClean="0"/>
              <a:t>View Controlled Substances Rx # 12345678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Location: VAULT (NEWT) </a:t>
            </a:r>
          </a:p>
          <a:p>
            <a:pPr>
              <a:spcBef>
                <a:spcPct val="0"/>
              </a:spcBef>
              <a:buFont typeface="Arial" pitchFamily="34" charset="0"/>
              <a:buNone/>
            </a:pPr>
            <a:r>
              <a:rPr lang="en-US" sz="2800" dirty="0" smtClean="0"/>
              <a:t>Drug: CODEINE 10MG/GUAIFENESIN 100MG/5ML SYRUP    </a:t>
            </a:r>
          </a:p>
          <a:p>
            <a:pPr>
              <a:spcBef>
                <a:spcPct val="0"/>
              </a:spcBef>
              <a:buFont typeface="Arial" pitchFamily="34" charset="0"/>
              <a:buNone/>
            </a:pPr>
            <a:r>
              <a:rPr lang="en-US" sz="2800" dirty="0" smtClean="0"/>
              <a:t>Quantity: 118</a:t>
            </a:r>
          </a:p>
          <a:p>
            <a:pPr>
              <a:spcBef>
                <a:spcPct val="0"/>
              </a:spcBef>
              <a:buFont typeface="Arial" pitchFamily="34" charset="0"/>
              <a:buNone/>
            </a:pPr>
            <a:r>
              <a:rPr lang="en-US" sz="2800" dirty="0" smtClean="0"/>
              <a:t>Patient:  Last, First                Original Date: 01/14/11</a:t>
            </a:r>
          </a:p>
          <a:p>
            <a:pPr>
              <a:spcBef>
                <a:spcPct val="0"/>
              </a:spcBef>
              <a:buFont typeface="Arial" pitchFamily="34" charset="0"/>
              <a:buNone/>
            </a:pPr>
            <a:r>
              <a:rPr lang="en-US" sz="2800" dirty="0" smtClean="0"/>
              <a:t>Old Balance: 2478                 New Balance: 2360</a:t>
            </a:r>
          </a:p>
          <a:p>
            <a:pPr>
              <a:spcBef>
                <a:spcPct val="0"/>
              </a:spcBef>
              <a:buFont typeface="Arial" pitchFamily="34" charset="0"/>
              <a:buNone/>
            </a:pPr>
            <a:r>
              <a:rPr lang="en-US" sz="2800" dirty="0" smtClean="0"/>
              <a:t>Is this OK? YES// y  YES</a:t>
            </a:r>
          </a:p>
        </p:txBody>
      </p:sp>
      <p:sp>
        <p:nvSpPr>
          <p:cNvPr id="7" name="Rounded Rectangle 6" descr="highlight box around verfication field"/>
          <p:cNvSpPr/>
          <p:nvPr/>
        </p:nvSpPr>
        <p:spPr>
          <a:xfrm>
            <a:off x="271152" y="3276600"/>
            <a:ext cx="3843648" cy="457200"/>
          </a:xfrm>
          <a:prstGeom prst="roundRect">
            <a:avLst/>
          </a:prstGeom>
          <a:solidFill>
            <a:srgbClr val="92D050">
              <a:alpha val="50000"/>
            </a:srgb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icture of a large checkmark over a checkb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3810000"/>
            <a:ext cx="5429250" cy="3048000"/>
          </a:xfrm>
          <a:prstGeom prst="rect">
            <a:avLst/>
          </a:prstGeom>
        </p:spPr>
      </p:pic>
    </p:spTree>
    <p:extLst>
      <p:ext uri="{BB962C8B-B14F-4D97-AF65-F5344CB8AC3E}">
        <p14:creationId xmlns:p14="http://schemas.microsoft.com/office/powerpoint/2010/main" val="1287925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descr="Step down process box"/>
          <p:cNvGraphicFramePr/>
          <p:nvPr>
            <p:extLst>
              <p:ext uri="{D42A27DB-BD31-4B8C-83A1-F6EECF244321}">
                <p14:modId xmlns:p14="http://schemas.microsoft.com/office/powerpoint/2010/main" val="306687458"/>
              </p:ext>
            </p:extLst>
          </p:nvPr>
        </p:nvGraphicFramePr>
        <p:xfrm>
          <a:off x="1143000" y="1219200"/>
          <a:ext cx="6781800" cy="415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156147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icture of a large checkmark over a checkb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038600"/>
            <a:ext cx="4267200" cy="2743200"/>
          </a:xfrm>
          <a:prstGeom prst="rect">
            <a:avLst/>
          </a:prstGeom>
        </p:spPr>
      </p:pic>
      <p:sp>
        <p:nvSpPr>
          <p:cNvPr id="179202" name="Content Placeholder 2"/>
          <p:cNvSpPr>
            <a:spLocks noGrp="1"/>
          </p:cNvSpPr>
          <p:nvPr>
            <p:ph idx="1"/>
          </p:nvPr>
        </p:nvSpPr>
        <p:spPr>
          <a:xfrm>
            <a:off x="304800" y="228600"/>
            <a:ext cx="8686800" cy="6172200"/>
          </a:xfrm>
        </p:spPr>
        <p:txBody>
          <a:bodyPr/>
          <a:lstStyle/>
          <a:p>
            <a:pPr>
              <a:spcBef>
                <a:spcPct val="0"/>
              </a:spcBef>
              <a:buFont typeface="Arial" pitchFamily="34" charset="0"/>
              <a:buNone/>
            </a:pPr>
            <a:r>
              <a:rPr lang="en-US" sz="2800" dirty="0" smtClean="0"/>
              <a:t>View Controlled Substances Rx # 12345678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Location: VAULT (NEWT) </a:t>
            </a:r>
          </a:p>
          <a:p>
            <a:pPr>
              <a:spcBef>
                <a:spcPct val="0"/>
              </a:spcBef>
              <a:buFont typeface="Arial" pitchFamily="34" charset="0"/>
              <a:buNone/>
            </a:pPr>
            <a:r>
              <a:rPr lang="en-US" sz="2800" dirty="0" smtClean="0"/>
              <a:t>Drug: CODEINE 10MG/GUAIFENESIN 100MG/5ML SYRUP    </a:t>
            </a:r>
          </a:p>
          <a:p>
            <a:pPr>
              <a:spcBef>
                <a:spcPct val="0"/>
              </a:spcBef>
              <a:buFont typeface="Arial" pitchFamily="34" charset="0"/>
              <a:buNone/>
            </a:pPr>
            <a:r>
              <a:rPr lang="en-US" sz="2800" dirty="0" smtClean="0"/>
              <a:t>Quantity: 118</a:t>
            </a:r>
          </a:p>
          <a:p>
            <a:pPr>
              <a:spcBef>
                <a:spcPct val="0"/>
              </a:spcBef>
              <a:buFont typeface="Arial" pitchFamily="34" charset="0"/>
              <a:buNone/>
            </a:pPr>
            <a:r>
              <a:rPr lang="en-US" sz="2800" dirty="0" smtClean="0"/>
              <a:t>Patient:  Last, First                Original Date: 01/14/11</a:t>
            </a:r>
          </a:p>
          <a:p>
            <a:pPr>
              <a:spcBef>
                <a:spcPct val="0"/>
              </a:spcBef>
              <a:buFont typeface="Arial" pitchFamily="34" charset="0"/>
              <a:buNone/>
            </a:pPr>
            <a:r>
              <a:rPr lang="en-US" sz="2800" dirty="0" smtClean="0"/>
              <a:t>Old Balance: 2478                 New Balance: 2360</a:t>
            </a:r>
          </a:p>
          <a:p>
            <a:pPr>
              <a:spcBef>
                <a:spcPct val="0"/>
              </a:spcBef>
              <a:buFont typeface="Arial" pitchFamily="34" charset="0"/>
              <a:buNone/>
            </a:pPr>
            <a:r>
              <a:rPr lang="en-US" sz="2800" dirty="0" smtClean="0"/>
              <a:t>Is this OK? YES// y  YES</a:t>
            </a:r>
          </a:p>
          <a:p>
            <a:pPr>
              <a:spcBef>
                <a:spcPct val="0"/>
              </a:spcBef>
              <a:buFont typeface="Arial" pitchFamily="34" charset="0"/>
              <a:buNone/>
            </a:pPr>
            <a:endParaRPr lang="en-US" sz="1400" dirty="0" smtClean="0"/>
          </a:p>
          <a:p>
            <a:pPr algn="r">
              <a:spcBef>
                <a:spcPct val="0"/>
              </a:spcBef>
              <a:buNone/>
            </a:pPr>
            <a:r>
              <a:rPr lang="en-US" sz="2800" dirty="0"/>
              <a:t>Creating an Outpatient Transaction</a:t>
            </a:r>
            <a:r>
              <a:rPr lang="en-US" sz="2800" dirty="0" smtClean="0"/>
              <a:t>...</a:t>
            </a:r>
          </a:p>
          <a:p>
            <a:pPr algn="r">
              <a:spcBef>
                <a:spcPct val="0"/>
              </a:spcBef>
              <a:buNone/>
            </a:pPr>
            <a:r>
              <a:rPr lang="en-US" sz="2800" dirty="0" smtClean="0"/>
              <a:t>updating</a:t>
            </a:r>
            <a:r>
              <a:rPr lang="en-US" sz="2800" dirty="0"/>
              <a:t>...</a:t>
            </a:r>
            <a:r>
              <a:rPr lang="en-US" sz="2800" dirty="0" smtClean="0"/>
              <a:t>vault activity</a:t>
            </a:r>
            <a:r>
              <a:rPr lang="en-US" sz="2800" dirty="0"/>
              <a:t>...done.</a:t>
            </a:r>
          </a:p>
          <a:p>
            <a:pPr>
              <a:spcBef>
                <a:spcPct val="0"/>
              </a:spcBef>
              <a:buNone/>
            </a:pPr>
            <a:endParaRPr lang="en-US" sz="1400" dirty="0" smtClean="0"/>
          </a:p>
          <a:p>
            <a:pPr algn="r">
              <a:spcBef>
                <a:spcPct val="0"/>
              </a:spcBef>
              <a:buNone/>
            </a:pPr>
            <a:r>
              <a:rPr lang="en-US" sz="2800" dirty="0" smtClean="0"/>
              <a:t>Are </a:t>
            </a:r>
            <a:r>
              <a:rPr lang="en-US" sz="2800" dirty="0"/>
              <a:t>You sure you want to release </a:t>
            </a:r>
            <a:endParaRPr lang="en-US" sz="2800" dirty="0" smtClean="0"/>
          </a:p>
          <a:p>
            <a:pPr algn="r">
              <a:spcBef>
                <a:spcPct val="0"/>
              </a:spcBef>
              <a:buNone/>
            </a:pPr>
            <a:r>
              <a:rPr lang="en-US" sz="2800" dirty="0" smtClean="0"/>
              <a:t>Original Fill for </a:t>
            </a:r>
            <a:r>
              <a:rPr lang="en-US" sz="2800" dirty="0"/>
              <a:t>Prescription #12461250: </a:t>
            </a:r>
            <a:endParaRPr lang="en-US" sz="2800" dirty="0" smtClean="0"/>
          </a:p>
          <a:p>
            <a:pPr algn="r">
              <a:spcBef>
                <a:spcPct val="0"/>
              </a:spcBef>
              <a:buNone/>
            </a:pPr>
            <a:r>
              <a:rPr lang="en-US" sz="2800" dirty="0" smtClean="0"/>
              <a:t>Yes</a:t>
            </a:r>
            <a:r>
              <a:rPr lang="en-US" sz="2800" dirty="0"/>
              <a:t>// y  </a:t>
            </a:r>
            <a:r>
              <a:rPr lang="en-US" sz="2800" dirty="0" smtClean="0"/>
              <a:t>YES</a:t>
            </a:r>
            <a:endParaRPr lang="en-US" sz="2800" dirty="0"/>
          </a:p>
        </p:txBody>
      </p:sp>
      <p:sp>
        <p:nvSpPr>
          <p:cNvPr id="7" name="Rounded Rectangle 6" descr="highlight box around verfication field"/>
          <p:cNvSpPr/>
          <p:nvPr/>
        </p:nvSpPr>
        <p:spPr>
          <a:xfrm>
            <a:off x="7103424" y="5791200"/>
            <a:ext cx="1921824" cy="457200"/>
          </a:xfrm>
          <a:prstGeom prst="roundRect">
            <a:avLst/>
          </a:prstGeom>
          <a:solidFill>
            <a:srgbClr val="92D050">
              <a:alpha val="50000"/>
            </a:srgb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23231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icture of colorful bingo bal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 name="TextBox 4" descr="green box with menu options"/>
          <p:cNvSpPr txBox="1"/>
          <p:nvPr/>
        </p:nvSpPr>
        <p:spPr>
          <a:xfrm>
            <a:off x="381000" y="1066800"/>
            <a:ext cx="8305800" cy="1015663"/>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latin typeface="+mj-lt"/>
              </a:rPr>
              <a:t>Receipts into Pharmacy</a:t>
            </a:r>
          </a:p>
          <a:p>
            <a:pPr marL="457200" indent="-457200">
              <a:buFont typeface="Wingdings" pitchFamily="2" charset="2"/>
              <a:buChar char="ü"/>
            </a:pPr>
            <a:r>
              <a:rPr lang="en-US" sz="3000" dirty="0" smtClean="0">
                <a:latin typeface="+mj-lt"/>
              </a:rPr>
              <a:t>Dispensing Menu</a:t>
            </a:r>
          </a:p>
        </p:txBody>
      </p:sp>
      <p:sp>
        <p:nvSpPr>
          <p:cNvPr id="5123" name="Content Placeholder 2" descr="blue box with menu options"/>
          <p:cNvSpPr>
            <a:spLocks noGrp="1"/>
          </p:cNvSpPr>
          <p:nvPr>
            <p:ph idx="1"/>
          </p:nvPr>
        </p:nvSpPr>
        <p:spPr>
          <a:xfrm>
            <a:off x="381000" y="2082463"/>
            <a:ext cx="8305800" cy="620486"/>
          </a:xfrm>
          <a:gradFill>
            <a:gsLst>
              <a:gs pos="0">
                <a:srgbClr val="2A5992"/>
              </a:gs>
              <a:gs pos="80000">
                <a:srgbClr val="2F6BB3"/>
              </a:gs>
              <a:gs pos="100000">
                <a:srgbClr val="3571B9"/>
              </a:gs>
            </a:gsLst>
          </a:gradFill>
          <a:extLst/>
        </p:spPr>
        <p:style>
          <a:lnRef idx="0">
            <a:schemeClr val="accent1"/>
          </a:lnRef>
          <a:fillRef idx="3">
            <a:schemeClr val="accent1"/>
          </a:fillRef>
          <a:effectRef idx="3">
            <a:schemeClr val="accent1"/>
          </a:effectRef>
          <a:fontRef idx="minor">
            <a:schemeClr val="lt1"/>
          </a:fontRef>
        </p:style>
        <p:txBody>
          <a:bodyPr/>
          <a:lstStyle/>
          <a:p>
            <a:pPr indent="-457200">
              <a:spcBef>
                <a:spcPts val="0"/>
              </a:spcBef>
              <a:buFont typeface="Arial" charset="0"/>
              <a:buNone/>
              <a:defRPr/>
            </a:pPr>
            <a:r>
              <a:rPr lang="en-US" sz="3000" dirty="0" smtClean="0"/>
              <a:t>Complete Green Sheet</a:t>
            </a:r>
          </a:p>
        </p:txBody>
      </p:sp>
      <p:sp>
        <p:nvSpPr>
          <p:cNvPr id="7" name="TextBox 6" descr="green box with menu option"/>
          <p:cNvSpPr txBox="1"/>
          <p:nvPr/>
        </p:nvSpPr>
        <p:spPr>
          <a:xfrm>
            <a:off x="381000" y="2646402"/>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latin typeface="+mj-lt"/>
              </a:rPr>
              <a:t>Outpatient Rx’s</a:t>
            </a:r>
          </a:p>
        </p:txBody>
      </p:sp>
      <p:sp>
        <p:nvSpPr>
          <p:cNvPr id="8" name="Content Placeholder 2" descr="blue box with menu options"/>
          <p:cNvSpPr txBox="1">
            <a:spLocks/>
          </p:cNvSpPr>
          <p:nvPr/>
        </p:nvSpPr>
        <p:spPr bwMode="auto">
          <a:xfrm>
            <a:off x="381000" y="3200400"/>
            <a:ext cx="8305800" cy="1473897"/>
          </a:xfrm>
          <a:prstGeom prst="rect">
            <a:avLst/>
          </a:prstGeom>
          <a:gradFill rotWithShape="1">
            <a:gsLst>
              <a:gs pos="0">
                <a:srgbClr val="2A5992"/>
              </a:gs>
              <a:gs pos="80000">
                <a:srgbClr val="2F6BB3"/>
              </a:gs>
              <a:gs pos="100000">
                <a:srgbClr val="3571B9"/>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p:txBody>
      </p:sp>
      <p:sp>
        <p:nvSpPr>
          <p:cNvPr id="6" name="TextBox 5" descr="green box with menu option"/>
          <p:cNvSpPr txBox="1"/>
          <p:nvPr/>
        </p:nvSpPr>
        <p:spPr>
          <a:xfrm>
            <a:off x="381000" y="4649190"/>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latin typeface="+mj-lt"/>
              </a:rPr>
              <a:t>CS Order Entry for Ward</a:t>
            </a:r>
          </a:p>
        </p:txBody>
      </p:sp>
      <p:sp>
        <p:nvSpPr>
          <p:cNvPr id="9" name="Content Placeholder 2" descr="blue box with menu options"/>
          <p:cNvSpPr txBox="1">
            <a:spLocks/>
          </p:cNvSpPr>
          <p:nvPr/>
        </p:nvSpPr>
        <p:spPr bwMode="auto">
          <a:xfrm>
            <a:off x="398813" y="5203188"/>
            <a:ext cx="8305800" cy="1143000"/>
          </a:xfrm>
          <a:prstGeom prst="rect">
            <a:avLst/>
          </a:prstGeom>
          <a:gradFill rotWithShape="1">
            <a:gsLst>
              <a:gs pos="0">
                <a:srgbClr val="2A5992"/>
              </a:gs>
              <a:gs pos="80000">
                <a:srgbClr val="2F6BB3"/>
              </a:gs>
              <a:gs pos="100000">
                <a:srgbClr val="3571B9"/>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379003852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123" name="Content Placeholder 2" descr="blue box with menu options"/>
          <p:cNvSpPr>
            <a:spLocks noGrp="1"/>
          </p:cNvSpPr>
          <p:nvPr>
            <p:ph idx="1"/>
          </p:nvPr>
        </p:nvSpPr>
        <p:spPr>
          <a:xfrm>
            <a:off x="381000" y="1066800"/>
            <a:ext cx="8305800" cy="1143000"/>
          </a:xfrm>
          <a:gradFill>
            <a:gsLst>
              <a:gs pos="0">
                <a:srgbClr val="2A5992"/>
              </a:gs>
              <a:gs pos="80000">
                <a:srgbClr val="2F6BB3"/>
              </a:gs>
              <a:gs pos="100000">
                <a:srgbClr val="3571B9"/>
              </a:gs>
            </a:gsLst>
          </a:gradFill>
          <a:extLst/>
        </p:spPr>
        <p:style>
          <a:lnRef idx="0">
            <a:schemeClr val="accent1"/>
          </a:lnRef>
          <a:fillRef idx="3">
            <a:schemeClr val="accent1"/>
          </a:fillRef>
          <a:effectRef idx="3">
            <a:schemeClr val="accent1"/>
          </a:effectRef>
          <a:fontRef idx="minor">
            <a:schemeClr val="lt1"/>
          </a:fontRef>
        </p:style>
        <p:txBody>
          <a:bodyPr/>
          <a:lstStyle/>
          <a:p>
            <a:pPr indent="-457200">
              <a:spcBef>
                <a:spcPts val="0"/>
              </a:spcBef>
              <a:buFont typeface="Arial" charset="0"/>
              <a:buNone/>
              <a:defRPr/>
            </a:pPr>
            <a:r>
              <a:rPr lang="en-US" sz="3000" dirty="0" smtClean="0"/>
              <a:t>Receipts Into Pharmacy ...</a:t>
            </a:r>
          </a:p>
          <a:p>
            <a:pPr indent="-457200">
              <a:spcBef>
                <a:spcPts val="0"/>
              </a:spcBef>
              <a:buFont typeface="Arial" charset="0"/>
              <a:buNone/>
              <a:defRPr/>
            </a:pPr>
            <a:r>
              <a:rPr lang="en-US" sz="3000" dirty="0" smtClean="0"/>
              <a:t>Dispensing Menu ...</a:t>
            </a:r>
          </a:p>
          <a:p>
            <a:pPr algn="ctr" eaLnBrk="1" hangingPunct="1">
              <a:buFont typeface="Arial" charset="0"/>
              <a:buNone/>
              <a:defRPr/>
            </a:pPr>
            <a:endParaRPr lang="en-US" sz="1600" b="1" dirty="0" smtClean="0"/>
          </a:p>
        </p:txBody>
      </p:sp>
      <p:sp>
        <p:nvSpPr>
          <p:cNvPr id="4" name="TextBox 3" descr="red box with menu option"/>
          <p:cNvSpPr txBox="1"/>
          <p:nvPr/>
        </p:nvSpPr>
        <p:spPr>
          <a:xfrm>
            <a:off x="381000" y="2209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Complete Green Sheet</a:t>
            </a:r>
            <a:endParaRPr lang="en-US" sz="3600" dirty="0">
              <a:latin typeface="+mj-lt"/>
            </a:endParaRPr>
          </a:p>
        </p:txBody>
      </p:sp>
      <p:sp>
        <p:nvSpPr>
          <p:cNvPr id="5" name="Content Placeholder 2" descr="blue box with menu options"/>
          <p:cNvSpPr txBox="1">
            <a:spLocks/>
          </p:cNvSpPr>
          <p:nvPr/>
        </p:nvSpPr>
        <p:spPr bwMode="auto">
          <a:xfrm>
            <a:off x="381000" y="2856131"/>
            <a:ext cx="8305800" cy="3697068"/>
          </a:xfrm>
          <a:prstGeom prst="rect">
            <a:avLst/>
          </a:prstGeom>
          <a:gradFill rotWithShape="1">
            <a:gsLst>
              <a:gs pos="0">
                <a:srgbClr val="2A5992"/>
              </a:gs>
              <a:gs pos="80000">
                <a:srgbClr val="2F6BB3"/>
              </a:gs>
              <a:gs pos="100000">
                <a:srgbClr val="3571B9"/>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421348808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Complete Green Sheet</a:t>
            </a:r>
            <a:endParaRPr lang="en-US" sz="3600" dirty="0">
              <a:latin typeface="+mj-lt"/>
            </a:endParaRPr>
          </a:p>
        </p:txBody>
      </p:sp>
      <p:sp>
        <p:nvSpPr>
          <p:cNvPr id="6" name="Content Placeholder 2" descr="blue entry box"/>
          <p:cNvSpPr txBox="1">
            <a:spLocks/>
          </p:cNvSpPr>
          <p:nvPr/>
        </p:nvSpPr>
        <p:spPr bwMode="auto">
          <a:xfrm>
            <a:off x="457200" y="1146394"/>
            <a:ext cx="8305800" cy="5406805"/>
          </a:xfrm>
          <a:prstGeom prst="rect">
            <a:avLst/>
          </a:prstGeom>
          <a:gradFill>
            <a:gsLst>
              <a:gs pos="0">
                <a:srgbClr val="2A5992"/>
              </a:gs>
              <a:gs pos="80000">
                <a:srgbClr val="2A5992"/>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a:t>Enter your Current Signature Code: </a:t>
            </a:r>
            <a:r>
              <a:rPr lang="en-US" sz="2800" dirty="0" smtClean="0"/>
              <a:t> **********   </a:t>
            </a:r>
            <a:endParaRPr lang="en-US" sz="2800" dirty="0"/>
          </a:p>
          <a:p>
            <a:pPr marL="0" indent="0">
              <a:buNone/>
            </a:pPr>
            <a:endParaRPr lang="en-US" sz="1400" dirty="0"/>
          </a:p>
          <a:p>
            <a:pPr>
              <a:buFont typeface="Arial" pitchFamily="34" charset="0"/>
              <a:buNone/>
            </a:pPr>
            <a:r>
              <a:rPr lang="en-US" sz="2800" dirty="0"/>
              <a:t>Select the Green Sheet </a:t>
            </a:r>
            <a:r>
              <a:rPr lang="en-US" sz="2800" dirty="0" smtClean="0"/>
              <a:t>#:</a:t>
            </a:r>
            <a:endParaRPr lang="en-US" sz="1600" b="1" dirty="0" smtClean="0"/>
          </a:p>
        </p:txBody>
      </p:sp>
      <p:sp>
        <p:nvSpPr>
          <p:cNvPr id="2" name="Rounded Rectangle 1" descr="highlight box around data entry field"/>
          <p:cNvSpPr/>
          <p:nvPr/>
        </p:nvSpPr>
        <p:spPr>
          <a:xfrm>
            <a:off x="5638800" y="1371600"/>
            <a:ext cx="2133600" cy="4572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07335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Complete Green Sheet</a:t>
            </a:r>
            <a:endParaRPr lang="en-US" sz="3600" dirty="0">
              <a:latin typeface="+mj-lt"/>
            </a:endParaRPr>
          </a:p>
        </p:txBody>
      </p:sp>
      <p:sp>
        <p:nvSpPr>
          <p:cNvPr id="6" name="Content Placeholder 2" descr="blue entry box"/>
          <p:cNvSpPr txBox="1">
            <a:spLocks/>
          </p:cNvSpPr>
          <p:nvPr/>
        </p:nvSpPr>
        <p:spPr bwMode="auto">
          <a:xfrm>
            <a:off x="457200" y="1146394"/>
            <a:ext cx="8305800" cy="5406805"/>
          </a:xfrm>
          <a:prstGeom prst="rect">
            <a:avLst/>
          </a:prstGeom>
          <a:gradFill>
            <a:gsLst>
              <a:gs pos="0">
                <a:srgbClr val="2A5992"/>
              </a:gs>
              <a:gs pos="80000">
                <a:srgbClr val="2F6BB3"/>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a:t>Enter your Current Signature Code: </a:t>
            </a:r>
            <a:r>
              <a:rPr lang="en-US" sz="2800" dirty="0" smtClean="0"/>
              <a:t>Signature Verified   </a:t>
            </a:r>
            <a:endParaRPr lang="en-US" sz="2800" dirty="0"/>
          </a:p>
          <a:p>
            <a:pPr marL="0" indent="0">
              <a:buNone/>
            </a:pPr>
            <a:endParaRPr lang="en-US" sz="1400" dirty="0"/>
          </a:p>
          <a:p>
            <a:pPr>
              <a:buFont typeface="Arial" pitchFamily="34" charset="0"/>
              <a:buNone/>
            </a:pPr>
            <a:r>
              <a:rPr lang="en-US" sz="2800" dirty="0"/>
              <a:t>Select the Green Sheet </a:t>
            </a:r>
            <a:r>
              <a:rPr lang="en-US" sz="2800" dirty="0" smtClean="0"/>
              <a:t>#:   38076</a:t>
            </a:r>
          </a:p>
        </p:txBody>
      </p:sp>
      <p:sp>
        <p:nvSpPr>
          <p:cNvPr id="7" name="Rounded Rectangle 6" descr="highlight box around data entry field"/>
          <p:cNvSpPr/>
          <p:nvPr/>
        </p:nvSpPr>
        <p:spPr>
          <a:xfrm>
            <a:off x="4267200" y="2133600"/>
            <a:ext cx="2133600" cy="4572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49165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Complete Green Sheet</a:t>
            </a:r>
            <a:endParaRPr lang="en-US" sz="3600" dirty="0">
              <a:latin typeface="+mj-lt"/>
            </a:endParaRPr>
          </a:p>
        </p:txBody>
      </p:sp>
      <p:sp>
        <p:nvSpPr>
          <p:cNvPr id="6" name="Content Placeholder 2" descr="blue entry box"/>
          <p:cNvSpPr txBox="1">
            <a:spLocks/>
          </p:cNvSpPr>
          <p:nvPr/>
        </p:nvSpPr>
        <p:spPr bwMode="auto">
          <a:xfrm>
            <a:off x="457200" y="1066800"/>
            <a:ext cx="8305800" cy="5406805"/>
          </a:xfrm>
          <a:prstGeom prst="rect">
            <a:avLst/>
          </a:prstGeom>
          <a:gradFill>
            <a:gsLst>
              <a:gs pos="0">
                <a:srgbClr val="2A5992"/>
              </a:gs>
              <a:gs pos="80000">
                <a:srgbClr val="2F6BB3"/>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a:t>Enter your Current Signature Code: </a:t>
            </a:r>
            <a:r>
              <a:rPr lang="en-US" sz="2800" dirty="0" smtClean="0"/>
              <a:t>Signature Verified   </a:t>
            </a:r>
            <a:endParaRPr lang="en-US" sz="2800" dirty="0"/>
          </a:p>
          <a:p>
            <a:pPr marL="0" indent="0">
              <a:buNone/>
            </a:pPr>
            <a:endParaRPr lang="en-US" sz="1400" dirty="0"/>
          </a:p>
          <a:p>
            <a:pPr>
              <a:buFont typeface="Arial" pitchFamily="34" charset="0"/>
              <a:buNone/>
            </a:pPr>
            <a:r>
              <a:rPr lang="en-US" sz="2800" dirty="0"/>
              <a:t>Select the Green Sheet </a:t>
            </a:r>
            <a:r>
              <a:rPr lang="en-US" sz="2800" dirty="0" smtClean="0"/>
              <a:t>#: 38076</a:t>
            </a:r>
          </a:p>
          <a:p>
            <a:pPr>
              <a:buFont typeface="Arial" pitchFamily="34" charset="0"/>
              <a:buNone/>
            </a:pPr>
            <a:r>
              <a:rPr lang="en-US" sz="2800" dirty="0" smtClean="0"/>
              <a:t>MEPERIDINE </a:t>
            </a:r>
            <a:r>
              <a:rPr lang="en-US" sz="2800" dirty="0"/>
              <a:t>50MG SYRINGE GI/ENDO CLINIC</a:t>
            </a:r>
          </a:p>
          <a:p>
            <a:endParaRPr lang="en-US" sz="2800" dirty="0"/>
          </a:p>
          <a:p>
            <a:pPr>
              <a:buFont typeface="Arial" pitchFamily="34" charset="0"/>
              <a:buNone/>
            </a:pPr>
            <a:r>
              <a:rPr lang="en-US" sz="2800" dirty="0"/>
              <a:t>This Green Sheet is still ACTIVE on the NAOU.</a:t>
            </a:r>
          </a:p>
          <a:p>
            <a:pPr>
              <a:buFont typeface="Arial" pitchFamily="34" charset="0"/>
              <a:buNone/>
            </a:pPr>
            <a:r>
              <a:rPr lang="en-US" sz="2800" dirty="0"/>
              <a:t>Do you want to continue? YES</a:t>
            </a:r>
          </a:p>
          <a:p>
            <a:pPr>
              <a:buFont typeface="Arial" pitchFamily="34" charset="0"/>
              <a:buNone/>
            </a:pPr>
            <a:endParaRPr lang="en-US" sz="1600" b="1" dirty="0" smtClean="0"/>
          </a:p>
        </p:txBody>
      </p:sp>
      <p:sp>
        <p:nvSpPr>
          <p:cNvPr id="7" name="Rounded Rectangle 6" descr="highlight box around data entry field"/>
          <p:cNvSpPr/>
          <p:nvPr/>
        </p:nvSpPr>
        <p:spPr>
          <a:xfrm>
            <a:off x="461158" y="4191000"/>
            <a:ext cx="4796642" cy="4572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71730"/>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Select Completion Status:</a:t>
            </a:r>
          </a:p>
        </p:txBody>
      </p:sp>
      <p:graphicFrame>
        <p:nvGraphicFramePr>
          <p:cNvPr id="3" name="Diagram 2" descr="blue boxes showing menu options"/>
          <p:cNvGraphicFramePr/>
          <p:nvPr>
            <p:extLst>
              <p:ext uri="{D42A27DB-BD31-4B8C-83A1-F6EECF244321}">
                <p14:modId xmlns:p14="http://schemas.microsoft.com/office/powerpoint/2010/main" val="663969956"/>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descr="red entry box"/>
          <p:cNvSpPr txBox="1"/>
          <p:nvPr/>
        </p:nvSpPr>
        <p:spPr>
          <a:xfrm>
            <a:off x="381000" y="56388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Select Completion Status:</a:t>
            </a:r>
          </a:p>
        </p:txBody>
      </p:sp>
    </p:spTree>
    <p:extLst>
      <p:ext uri="{BB962C8B-B14F-4D97-AF65-F5344CB8AC3E}">
        <p14:creationId xmlns:p14="http://schemas.microsoft.com/office/powerpoint/2010/main" val="355324188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Select Completion Status:</a:t>
            </a:r>
          </a:p>
        </p:txBody>
      </p:sp>
      <p:graphicFrame>
        <p:nvGraphicFramePr>
          <p:cNvPr id="3" name="Diagram 2" descr="blue boxes showing menu options"/>
          <p:cNvGraphicFramePr/>
          <p:nvPr>
            <p:extLst>
              <p:ext uri="{D42A27DB-BD31-4B8C-83A1-F6EECF244321}">
                <p14:modId xmlns:p14="http://schemas.microsoft.com/office/powerpoint/2010/main" val="2008739402"/>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arge checkmark next to the third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8097" y="2286000"/>
            <a:ext cx="884903"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descr="green entry box"/>
          <p:cNvSpPr txBox="1"/>
          <p:nvPr/>
        </p:nvSpPr>
        <p:spPr>
          <a:xfrm>
            <a:off x="381000" y="5562600"/>
            <a:ext cx="8305800" cy="1015663"/>
          </a:xfrm>
          <a:prstGeom prst="rect">
            <a:avLst/>
          </a:prstGeom>
          <a:solidFill>
            <a:srgbClr val="5E782A"/>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Select Completion Status: NO DISCREPANCY</a:t>
            </a:r>
          </a:p>
          <a:p>
            <a:r>
              <a:rPr lang="en-US" sz="3000" dirty="0" smtClean="0">
                <a:latin typeface="+mj-lt"/>
              </a:rPr>
              <a:t>Is this OK? YES//</a:t>
            </a:r>
          </a:p>
        </p:txBody>
      </p:sp>
    </p:spTree>
    <p:extLst>
      <p:ext uri="{BB962C8B-B14F-4D97-AF65-F5344CB8AC3E}">
        <p14:creationId xmlns:p14="http://schemas.microsoft.com/office/powerpoint/2010/main" val="3832756742"/>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Accessing Green Sheet Information</a:t>
            </a:r>
            <a:endParaRPr lang="en-US" sz="3600" dirty="0">
              <a:latin typeface="+mj-lt"/>
            </a:endParaRPr>
          </a:p>
        </p:txBody>
      </p:sp>
      <p:sp>
        <p:nvSpPr>
          <p:cNvPr id="6" name="Content Placeholder 2" descr="blue entry box"/>
          <p:cNvSpPr txBox="1">
            <a:spLocks/>
          </p:cNvSpPr>
          <p:nvPr/>
        </p:nvSpPr>
        <p:spPr bwMode="auto">
          <a:xfrm>
            <a:off x="457200" y="1146394"/>
            <a:ext cx="8305800" cy="5406805"/>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a:t>COMPLETED BY NURSE: LAST, FIRST     </a:t>
            </a:r>
          </a:p>
          <a:p>
            <a:pPr>
              <a:buFont typeface="Arial" pitchFamily="34" charset="0"/>
              <a:buNone/>
            </a:pPr>
            <a:r>
              <a:rPr lang="en-US" sz="2800" dirty="0"/>
              <a:t>Updating your records now...done.</a:t>
            </a:r>
          </a:p>
          <a:p>
            <a:endParaRPr lang="en-US" sz="2800" dirty="0"/>
          </a:p>
          <a:p>
            <a:pPr>
              <a:buFont typeface="Arial" pitchFamily="34" charset="0"/>
              <a:buNone/>
            </a:pPr>
            <a:r>
              <a:rPr lang="en-US" sz="2800" dirty="0"/>
              <a:t>*** The status of your Green Sheet #38076 *** </a:t>
            </a:r>
          </a:p>
          <a:p>
            <a:pPr>
              <a:buFont typeface="Arial" pitchFamily="34" charset="0"/>
              <a:buNone/>
            </a:pPr>
            <a:r>
              <a:rPr lang="en-US" sz="2800" dirty="0"/>
              <a:t>        COMPLETED - REVIEWED</a:t>
            </a:r>
          </a:p>
          <a:p>
            <a:pPr>
              <a:buFont typeface="Arial" pitchFamily="34" charset="0"/>
              <a:buNone/>
            </a:pPr>
            <a:r>
              <a:rPr lang="en-US" sz="2800" dirty="0"/>
              <a:t>	    NO DISCREPANCY</a:t>
            </a:r>
            <a:endParaRPr lang="pt-BR" sz="2800" dirty="0"/>
          </a:p>
          <a:p>
            <a:pPr>
              <a:buFont typeface="Arial" pitchFamily="34" charset="0"/>
              <a:buNone/>
            </a:pPr>
            <a:endParaRPr lang="en-US" sz="1600" b="1" dirty="0" smtClean="0"/>
          </a:p>
        </p:txBody>
      </p:sp>
      <p:sp>
        <p:nvSpPr>
          <p:cNvPr id="7" name="Rounded Rectangle 6" descr="highlight box around data entry field"/>
          <p:cNvSpPr/>
          <p:nvPr/>
        </p:nvSpPr>
        <p:spPr>
          <a:xfrm>
            <a:off x="3962400" y="1371600"/>
            <a:ext cx="2133600" cy="4572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038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descr="blue entry box"/>
          <p:cNvGraphicFramePr/>
          <p:nvPr>
            <p:extLst>
              <p:ext uri="{D42A27DB-BD31-4B8C-83A1-F6EECF244321}">
                <p14:modId xmlns:p14="http://schemas.microsoft.com/office/powerpoint/2010/main" val="560399378"/>
              </p:ext>
            </p:extLst>
          </p:nvPr>
        </p:nvGraphicFramePr>
        <p:xfrm>
          <a:off x="990600" y="-401782"/>
          <a:ext cx="6781800" cy="415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Delivery truck with the text &quot;Prime Vendor&quot; on the side pan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7888" y="3476625"/>
            <a:ext cx="484822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78796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Accessing Green Sheet Information</a:t>
            </a:r>
            <a:endParaRPr lang="en-US" sz="3600" dirty="0">
              <a:latin typeface="+mj-lt"/>
            </a:endParaRPr>
          </a:p>
        </p:txBody>
      </p:sp>
      <p:sp>
        <p:nvSpPr>
          <p:cNvPr id="6" name="Content Placeholder 2" descr="blue entry box"/>
          <p:cNvSpPr txBox="1">
            <a:spLocks/>
          </p:cNvSpPr>
          <p:nvPr/>
        </p:nvSpPr>
        <p:spPr bwMode="auto">
          <a:xfrm>
            <a:off x="457200" y="1146394"/>
            <a:ext cx="8305800" cy="5406805"/>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a:t>COMPLETED BY NURSE: LAST, FIRST     </a:t>
            </a:r>
          </a:p>
          <a:p>
            <a:pPr>
              <a:buFont typeface="Arial" pitchFamily="34" charset="0"/>
              <a:buNone/>
            </a:pPr>
            <a:r>
              <a:rPr lang="en-US" sz="2800" dirty="0"/>
              <a:t>Updating your records now...done.</a:t>
            </a:r>
          </a:p>
          <a:p>
            <a:endParaRPr lang="en-US" sz="2800" dirty="0"/>
          </a:p>
          <a:p>
            <a:pPr>
              <a:buFont typeface="Arial" pitchFamily="34" charset="0"/>
              <a:buNone/>
            </a:pPr>
            <a:r>
              <a:rPr lang="en-US" sz="2800" dirty="0"/>
              <a:t>*** The status of your Green Sheet #38076 *** </a:t>
            </a:r>
          </a:p>
          <a:p>
            <a:pPr>
              <a:buFont typeface="Arial" pitchFamily="34" charset="0"/>
              <a:buNone/>
            </a:pPr>
            <a:r>
              <a:rPr lang="en-US" sz="2800" dirty="0"/>
              <a:t>        COMPLETED - REVIEWED</a:t>
            </a:r>
          </a:p>
          <a:p>
            <a:pPr>
              <a:buFont typeface="Arial" pitchFamily="34" charset="0"/>
              <a:buNone/>
            </a:pPr>
            <a:r>
              <a:rPr lang="en-US" sz="2800" dirty="0"/>
              <a:t>	    NO DISCREPANCY</a:t>
            </a:r>
            <a:endParaRPr lang="pt-BR" sz="2800" dirty="0"/>
          </a:p>
          <a:p>
            <a:pPr>
              <a:buFont typeface="Arial" pitchFamily="34" charset="0"/>
              <a:buNone/>
            </a:pPr>
            <a:endParaRPr lang="en-US" sz="1600" b="1" dirty="0" smtClean="0"/>
          </a:p>
        </p:txBody>
      </p:sp>
      <p:sp>
        <p:nvSpPr>
          <p:cNvPr id="7" name="Rounded Rectangle 6" descr="highlight box around data entry field"/>
          <p:cNvSpPr/>
          <p:nvPr/>
        </p:nvSpPr>
        <p:spPr>
          <a:xfrm>
            <a:off x="485898" y="2895600"/>
            <a:ext cx="7134101" cy="16002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274836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Select Completion Status:</a:t>
            </a:r>
          </a:p>
        </p:txBody>
      </p:sp>
      <p:graphicFrame>
        <p:nvGraphicFramePr>
          <p:cNvPr id="3" name="Diagram 2"/>
          <p:cNvGraphicFramePr/>
          <p:nvPr>
            <p:extLst>
              <p:ext uri="{D42A27DB-BD31-4B8C-83A1-F6EECF244321}">
                <p14:modId xmlns:p14="http://schemas.microsoft.com/office/powerpoint/2010/main" val="277016368"/>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descr="red entry box"/>
          <p:cNvSpPr txBox="1"/>
          <p:nvPr/>
        </p:nvSpPr>
        <p:spPr>
          <a:xfrm>
            <a:off x="381000" y="56388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Select Completion Status:</a:t>
            </a:r>
          </a:p>
        </p:txBody>
      </p:sp>
    </p:spTree>
    <p:extLst>
      <p:ext uri="{BB962C8B-B14F-4D97-AF65-F5344CB8AC3E}">
        <p14:creationId xmlns:p14="http://schemas.microsoft.com/office/powerpoint/2010/main" val="1381579462"/>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Select Completion Status:</a:t>
            </a:r>
          </a:p>
        </p:txBody>
      </p:sp>
      <p:graphicFrame>
        <p:nvGraphicFramePr>
          <p:cNvPr id="3" name="Diagram 2"/>
          <p:cNvGraphicFramePr/>
          <p:nvPr>
            <p:extLst>
              <p:ext uri="{D42A27DB-BD31-4B8C-83A1-F6EECF244321}">
                <p14:modId xmlns:p14="http://schemas.microsoft.com/office/powerpoint/2010/main" val="3459858830"/>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descr="red entry box"/>
          <p:cNvSpPr txBox="1"/>
          <p:nvPr/>
        </p:nvSpPr>
        <p:spPr>
          <a:xfrm>
            <a:off x="381000" y="56388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Select Completion Status:</a:t>
            </a:r>
          </a:p>
        </p:txBody>
      </p:sp>
      <p:pic>
        <p:nvPicPr>
          <p:cNvPr id="7" name="Picture 2" descr="large checkmark next to the fifth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8097" y="3657600"/>
            <a:ext cx="88490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62475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Select Completion Status:</a:t>
            </a:r>
          </a:p>
        </p:txBody>
      </p:sp>
      <p:graphicFrame>
        <p:nvGraphicFramePr>
          <p:cNvPr id="3" name="Diagram 2" descr="blue boxes showing menu options"/>
          <p:cNvGraphicFramePr/>
          <p:nvPr>
            <p:extLst>
              <p:ext uri="{D42A27DB-BD31-4B8C-83A1-F6EECF244321}">
                <p14:modId xmlns:p14="http://schemas.microsoft.com/office/powerpoint/2010/main" val="1060185153"/>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descr="red entry box"/>
          <p:cNvSpPr txBox="1"/>
          <p:nvPr/>
        </p:nvSpPr>
        <p:spPr>
          <a:xfrm>
            <a:off x="381000" y="56388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Select Completion Status:</a:t>
            </a:r>
          </a:p>
        </p:txBody>
      </p:sp>
      <p:pic>
        <p:nvPicPr>
          <p:cNvPr id="7" name="Picture 2" descr="large checkmark next to the sixth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8097" y="4343400"/>
            <a:ext cx="88490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348744"/>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Select Completion Status:</a:t>
            </a:r>
          </a:p>
        </p:txBody>
      </p:sp>
      <p:graphicFrame>
        <p:nvGraphicFramePr>
          <p:cNvPr id="3" name="Diagram 2"/>
          <p:cNvGraphicFramePr/>
          <p:nvPr>
            <p:extLst>
              <p:ext uri="{D42A27DB-BD31-4B8C-83A1-F6EECF244321}">
                <p14:modId xmlns:p14="http://schemas.microsoft.com/office/powerpoint/2010/main" val="4239845389"/>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descr="red entry box"/>
          <p:cNvSpPr txBox="1"/>
          <p:nvPr/>
        </p:nvSpPr>
        <p:spPr>
          <a:xfrm>
            <a:off x="381000" y="56388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Select Completion Status:</a:t>
            </a:r>
          </a:p>
        </p:txBody>
      </p:sp>
      <p:pic>
        <p:nvPicPr>
          <p:cNvPr id="7" name="Picture 2" descr="large checkmark next to the fourth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8097" y="2971800"/>
            <a:ext cx="88490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524787"/>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solidFill>
                  <a:prstClr val="white"/>
                </a:solidFill>
              </a:rPr>
              <a:t>Pharmacist CS Menu</a:t>
            </a:r>
            <a:endParaRPr lang="en-US" sz="4000" dirty="0">
              <a:solidFill>
                <a:prstClr val="white"/>
              </a:solidFill>
            </a:endParaRPr>
          </a:p>
        </p:txBody>
      </p:sp>
      <p:sp>
        <p:nvSpPr>
          <p:cNvPr id="5" name="TextBox 4" descr="green box with menu options"/>
          <p:cNvSpPr txBox="1"/>
          <p:nvPr/>
        </p:nvSpPr>
        <p:spPr>
          <a:xfrm>
            <a:off x="381000" y="1066800"/>
            <a:ext cx="8305800" cy="1938992"/>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solidFill>
                  <a:prstClr val="white"/>
                </a:solidFill>
              </a:rPr>
              <a:t>Receipts into Pharmacy</a:t>
            </a:r>
          </a:p>
          <a:p>
            <a:pPr marL="457200" indent="-457200">
              <a:buFont typeface="Wingdings" pitchFamily="2" charset="2"/>
              <a:buChar char="ü"/>
            </a:pPr>
            <a:r>
              <a:rPr lang="en-US" sz="3000" dirty="0" smtClean="0">
                <a:solidFill>
                  <a:prstClr val="white"/>
                </a:solidFill>
              </a:rPr>
              <a:t>Dispensing Menu</a:t>
            </a:r>
          </a:p>
          <a:p>
            <a:pPr marL="457200" indent="-457200">
              <a:buFont typeface="Wingdings" pitchFamily="2" charset="2"/>
              <a:buChar char="ü"/>
            </a:pPr>
            <a:r>
              <a:rPr lang="en-US" sz="3000" dirty="0" smtClean="0">
                <a:solidFill>
                  <a:prstClr val="white"/>
                </a:solidFill>
              </a:rPr>
              <a:t>Complete a Green Sheet</a:t>
            </a:r>
          </a:p>
          <a:p>
            <a:pPr marL="457200" indent="-457200">
              <a:buFont typeface="Wingdings" pitchFamily="2" charset="2"/>
              <a:buChar char="ü"/>
            </a:pPr>
            <a:r>
              <a:rPr lang="en-US" sz="3000" dirty="0" smtClean="0">
                <a:solidFill>
                  <a:prstClr val="white"/>
                </a:solidFill>
              </a:rPr>
              <a:t>Outpatient Rx’s</a:t>
            </a:r>
          </a:p>
        </p:txBody>
      </p:sp>
      <p:sp>
        <p:nvSpPr>
          <p:cNvPr id="5123" name="Content Placeholder 2" descr="blue box with menu options"/>
          <p:cNvSpPr>
            <a:spLocks noGrp="1"/>
          </p:cNvSpPr>
          <p:nvPr>
            <p:ph idx="1"/>
          </p:nvPr>
        </p:nvSpPr>
        <p:spPr>
          <a:xfrm>
            <a:off x="381000" y="2971801"/>
            <a:ext cx="8305800" cy="1447800"/>
          </a:xfrm>
          <a:gradFill>
            <a:gsLst>
              <a:gs pos="0">
                <a:srgbClr val="2A5992"/>
              </a:gs>
              <a:gs pos="80000">
                <a:srgbClr val="2A5992"/>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p:txBody>
      </p:sp>
      <p:sp>
        <p:nvSpPr>
          <p:cNvPr id="6" name="TextBox 5" descr="green box with menu option"/>
          <p:cNvSpPr txBox="1"/>
          <p:nvPr/>
        </p:nvSpPr>
        <p:spPr>
          <a:xfrm>
            <a:off x="381000" y="4419600"/>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solidFill>
                  <a:prstClr val="white"/>
                </a:solidFill>
              </a:rPr>
              <a:t>CS Order Entry for Ward</a:t>
            </a:r>
          </a:p>
        </p:txBody>
      </p:sp>
      <p:sp>
        <p:nvSpPr>
          <p:cNvPr id="7" name="Content Placeholder 2" descr="blue box with menu options"/>
          <p:cNvSpPr txBox="1">
            <a:spLocks/>
          </p:cNvSpPr>
          <p:nvPr/>
        </p:nvSpPr>
        <p:spPr bwMode="auto">
          <a:xfrm>
            <a:off x="381000" y="4965681"/>
            <a:ext cx="8305800" cy="1481792"/>
          </a:xfrm>
          <a:prstGeom prst="rect">
            <a:avLst/>
          </a:prstGeom>
          <a:gradFill rotWithShape="1">
            <a:gsLst>
              <a:gs pos="0">
                <a:srgbClr val="2A5992"/>
              </a:gs>
              <a:gs pos="80000">
                <a:srgbClr val="2A5992"/>
              </a:gs>
              <a:gs pos="100000">
                <a:srgbClr val="2F6BB3"/>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57049987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6" name="Content Placeholder 2" descr="blue box with menu options"/>
          <p:cNvSpPr>
            <a:spLocks noGrp="1"/>
          </p:cNvSpPr>
          <p:nvPr>
            <p:ph idx="1"/>
          </p:nvPr>
        </p:nvSpPr>
        <p:spPr>
          <a:xfrm>
            <a:off x="381000" y="1066800"/>
            <a:ext cx="8305800" cy="2057400"/>
          </a:xfrm>
          <a:gradFill>
            <a:gsLst>
              <a:gs pos="0">
                <a:srgbClr val="2A5992"/>
              </a:gs>
              <a:gs pos="80000">
                <a:srgbClr val="2A5992"/>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Receipts Into Pharmacy ...</a:t>
            </a:r>
          </a:p>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p:txBody>
      </p:sp>
      <p:sp>
        <p:nvSpPr>
          <p:cNvPr id="4" name="TextBox 3" descr="red box with menu option"/>
          <p:cNvSpPr txBox="1"/>
          <p:nvPr/>
        </p:nvSpPr>
        <p:spPr>
          <a:xfrm>
            <a:off x="381000" y="3124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Transfer Drugs between Dispensing Sites</a:t>
            </a:r>
            <a:endParaRPr lang="en-US" sz="3600" dirty="0">
              <a:latin typeface="+mj-lt"/>
            </a:endParaRPr>
          </a:p>
        </p:txBody>
      </p:sp>
      <p:sp>
        <p:nvSpPr>
          <p:cNvPr id="7" name="Content Placeholder 2" descr="blue box with menu options"/>
          <p:cNvSpPr txBox="1">
            <a:spLocks/>
          </p:cNvSpPr>
          <p:nvPr/>
        </p:nvSpPr>
        <p:spPr bwMode="auto">
          <a:xfrm>
            <a:off x="381000" y="3733800"/>
            <a:ext cx="8305800" cy="2667000"/>
          </a:xfrm>
          <a:prstGeom prst="rect">
            <a:avLst/>
          </a:prstGeom>
          <a:gradFill rotWithShape="1">
            <a:gsLst>
              <a:gs pos="0">
                <a:srgbClr val="2A5992"/>
              </a:gs>
              <a:gs pos="80000">
                <a:srgbClr val="2A5992"/>
              </a:gs>
              <a:gs pos="100000">
                <a:srgbClr val="2F6BB3"/>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143184775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Transfer Drugs between Dispensing Sites</a:t>
            </a:r>
            <a:endParaRPr lang="en-US" sz="3600" dirty="0">
              <a:latin typeface="+mj-lt"/>
            </a:endParaRPr>
          </a:p>
        </p:txBody>
      </p:sp>
      <p:sp>
        <p:nvSpPr>
          <p:cNvPr id="6" name="Content Placeholder 2" descr="blue entry box"/>
          <p:cNvSpPr txBox="1">
            <a:spLocks/>
          </p:cNvSpPr>
          <p:nvPr/>
        </p:nvSpPr>
        <p:spPr bwMode="auto">
          <a:xfrm>
            <a:off x="457200" y="1146394"/>
            <a:ext cx="8305800" cy="5406805"/>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a:t>Enter </a:t>
            </a:r>
            <a:r>
              <a:rPr lang="en-US" sz="2800" dirty="0" smtClean="0"/>
              <a:t>Current </a:t>
            </a:r>
            <a:r>
              <a:rPr lang="en-US" sz="2800" dirty="0"/>
              <a:t>Signature Code: </a:t>
            </a:r>
            <a:r>
              <a:rPr lang="en-US" sz="2800" dirty="0" smtClean="0"/>
              <a:t> *********   </a:t>
            </a:r>
            <a:endParaRPr lang="en-US" sz="2800" dirty="0"/>
          </a:p>
          <a:p>
            <a:pPr marL="0" indent="0">
              <a:buNone/>
            </a:pPr>
            <a:endParaRPr lang="en-US" sz="1400" dirty="0"/>
          </a:p>
        </p:txBody>
      </p:sp>
      <p:sp>
        <p:nvSpPr>
          <p:cNvPr id="2" name="Rounded Rectangle 1" descr="Highlight box around data entry field."/>
          <p:cNvSpPr/>
          <p:nvPr/>
        </p:nvSpPr>
        <p:spPr>
          <a:xfrm>
            <a:off x="4953000" y="1295400"/>
            <a:ext cx="18288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287437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Transfer Drugs between Dispensing Sites</a:t>
            </a:r>
            <a:endParaRPr lang="en-US" sz="3600" dirty="0">
              <a:latin typeface="+mj-lt"/>
            </a:endParaRPr>
          </a:p>
        </p:txBody>
      </p:sp>
      <p:sp>
        <p:nvSpPr>
          <p:cNvPr id="6" name="Content Placeholder 2" descr="blue entry box"/>
          <p:cNvSpPr txBox="1">
            <a:spLocks/>
          </p:cNvSpPr>
          <p:nvPr/>
        </p:nvSpPr>
        <p:spPr bwMode="auto">
          <a:xfrm>
            <a:off x="457200" y="1146394"/>
            <a:ext cx="8305800" cy="5406805"/>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a:t>Enter </a:t>
            </a:r>
            <a:r>
              <a:rPr lang="en-US" sz="2800" dirty="0" smtClean="0"/>
              <a:t>Current </a:t>
            </a:r>
            <a:r>
              <a:rPr lang="en-US" sz="2800" dirty="0"/>
              <a:t>Signature Code: </a:t>
            </a:r>
            <a:r>
              <a:rPr lang="en-US" sz="2800" dirty="0" smtClean="0"/>
              <a:t>SIGNATURE VERTIFIED   </a:t>
            </a:r>
            <a:endParaRPr lang="en-US" sz="2800" dirty="0"/>
          </a:p>
          <a:p>
            <a:pPr marL="0" indent="0">
              <a:buNone/>
            </a:pPr>
            <a:endParaRPr lang="en-US" sz="1400" dirty="0"/>
          </a:p>
          <a:p>
            <a:pPr>
              <a:buFont typeface="Arial" pitchFamily="34" charset="0"/>
              <a:buNone/>
            </a:pPr>
            <a:r>
              <a:rPr lang="en-US" sz="2800" dirty="0" smtClean="0"/>
              <a:t>Transfer from Dispensing Site:   MASTER VAULT</a:t>
            </a:r>
            <a:endParaRPr lang="en-US" sz="1600" b="1" dirty="0" smtClean="0"/>
          </a:p>
        </p:txBody>
      </p:sp>
      <p:sp>
        <p:nvSpPr>
          <p:cNvPr id="7" name="Rounded Rectangle 6" descr="Highlight box around data entry field."/>
          <p:cNvSpPr/>
          <p:nvPr/>
        </p:nvSpPr>
        <p:spPr>
          <a:xfrm>
            <a:off x="4917374" y="2057400"/>
            <a:ext cx="2626426"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48750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Transfer Drugs between Dispensing Sites</a:t>
            </a:r>
            <a:endParaRPr lang="en-US" sz="3600" dirty="0">
              <a:latin typeface="+mj-lt"/>
            </a:endParaRPr>
          </a:p>
        </p:txBody>
      </p:sp>
      <p:sp>
        <p:nvSpPr>
          <p:cNvPr id="6" name="Content Placeholder 2" descr="blue entry box"/>
          <p:cNvSpPr txBox="1">
            <a:spLocks/>
          </p:cNvSpPr>
          <p:nvPr/>
        </p:nvSpPr>
        <p:spPr bwMode="auto">
          <a:xfrm>
            <a:off x="457200" y="1066800"/>
            <a:ext cx="8305800" cy="5406805"/>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a:t>Enter </a:t>
            </a:r>
            <a:r>
              <a:rPr lang="en-US" sz="2800" dirty="0" smtClean="0"/>
              <a:t>Current </a:t>
            </a:r>
            <a:r>
              <a:rPr lang="en-US" sz="2800" dirty="0"/>
              <a:t>Signature Code: </a:t>
            </a:r>
            <a:r>
              <a:rPr lang="en-US" sz="2800" dirty="0" smtClean="0"/>
              <a:t>SIGNATURE VERTIFIED   </a:t>
            </a:r>
            <a:endParaRPr lang="en-US" sz="2800" dirty="0"/>
          </a:p>
          <a:p>
            <a:pPr marL="0" indent="0">
              <a:buNone/>
            </a:pPr>
            <a:endParaRPr lang="en-US" sz="1400" dirty="0"/>
          </a:p>
          <a:p>
            <a:pPr>
              <a:buFont typeface="Arial" pitchFamily="34" charset="0"/>
              <a:buNone/>
            </a:pPr>
            <a:r>
              <a:rPr lang="en-US" sz="2800" dirty="0" smtClean="0"/>
              <a:t>Transfer from Dispensing Site: MASTER VAULT</a:t>
            </a:r>
          </a:p>
          <a:p>
            <a:pPr>
              <a:buFont typeface="Arial" pitchFamily="34" charset="0"/>
              <a:buNone/>
            </a:pPr>
            <a:endParaRPr lang="en-US" sz="1400" b="1" dirty="0"/>
          </a:p>
          <a:p>
            <a:pPr>
              <a:buFont typeface="Arial" pitchFamily="34" charset="0"/>
              <a:buNone/>
            </a:pPr>
            <a:r>
              <a:rPr lang="en-US" sz="2800" b="1" dirty="0" smtClean="0"/>
              <a:t>Select DRUG from MASTER VAULT:</a:t>
            </a:r>
          </a:p>
          <a:p>
            <a:pPr>
              <a:buFont typeface="Arial" pitchFamily="34" charset="0"/>
              <a:buNone/>
            </a:pPr>
            <a:r>
              <a:rPr lang="en-US" sz="2800" b="1" dirty="0" smtClean="0"/>
              <a:t>OXYCODONE 5MG TAB</a:t>
            </a:r>
            <a:endParaRPr lang="en-US" sz="1600" b="1" dirty="0" smtClean="0"/>
          </a:p>
        </p:txBody>
      </p:sp>
      <p:sp>
        <p:nvSpPr>
          <p:cNvPr id="7" name="Rounded Rectangle 6" descr="Highlight box around data entry field."/>
          <p:cNvSpPr/>
          <p:nvPr/>
        </p:nvSpPr>
        <p:spPr>
          <a:xfrm>
            <a:off x="483918" y="3352800"/>
            <a:ext cx="3554681"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109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descr="blue entry box"/>
          <p:cNvGraphicFramePr/>
          <p:nvPr>
            <p:extLst>
              <p:ext uri="{D42A27DB-BD31-4B8C-83A1-F6EECF244321}">
                <p14:modId xmlns:p14="http://schemas.microsoft.com/office/powerpoint/2010/main" val="4203652963"/>
              </p:ext>
            </p:extLst>
          </p:nvPr>
        </p:nvGraphicFramePr>
        <p:xfrm>
          <a:off x="990600" y="-401782"/>
          <a:ext cx="6781800" cy="415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3" descr="Delivery truck with the text &quot;Prime Vendor&quot; on the side pan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47888" y="3476625"/>
            <a:ext cx="484822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15616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Transfer Drugs between Dispensing Sites</a:t>
            </a:r>
            <a:endParaRPr lang="en-US" sz="3600" dirty="0">
              <a:latin typeface="+mj-lt"/>
            </a:endParaRPr>
          </a:p>
        </p:txBody>
      </p:sp>
      <p:sp>
        <p:nvSpPr>
          <p:cNvPr id="6" name="Content Placeholder 2" descr="blue entry box"/>
          <p:cNvSpPr txBox="1">
            <a:spLocks/>
          </p:cNvSpPr>
          <p:nvPr/>
        </p:nvSpPr>
        <p:spPr bwMode="auto">
          <a:xfrm>
            <a:off x="457200" y="1066800"/>
            <a:ext cx="8305800" cy="5406805"/>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a:t>Enter </a:t>
            </a:r>
            <a:r>
              <a:rPr lang="en-US" sz="2800" dirty="0" smtClean="0"/>
              <a:t>Current </a:t>
            </a:r>
            <a:r>
              <a:rPr lang="en-US" sz="2800" dirty="0"/>
              <a:t>Signature Code: </a:t>
            </a:r>
            <a:r>
              <a:rPr lang="en-US" sz="2800" dirty="0" smtClean="0"/>
              <a:t>SIGNATURE VERTIFIED   </a:t>
            </a:r>
            <a:endParaRPr lang="en-US" sz="2800" dirty="0"/>
          </a:p>
          <a:p>
            <a:pPr marL="0" indent="0">
              <a:buNone/>
            </a:pPr>
            <a:endParaRPr lang="en-US" sz="1400" dirty="0"/>
          </a:p>
          <a:p>
            <a:pPr>
              <a:buFont typeface="Arial" pitchFamily="34" charset="0"/>
              <a:buNone/>
            </a:pPr>
            <a:r>
              <a:rPr lang="en-US" sz="2800" dirty="0" smtClean="0"/>
              <a:t>Transfer from Dispensing Site: MASTER VAULT</a:t>
            </a:r>
          </a:p>
          <a:p>
            <a:pPr>
              <a:buFont typeface="Arial" pitchFamily="34" charset="0"/>
              <a:buNone/>
            </a:pPr>
            <a:endParaRPr lang="en-US" sz="1400" b="1" dirty="0"/>
          </a:p>
          <a:p>
            <a:pPr>
              <a:buFont typeface="Arial" pitchFamily="34" charset="0"/>
              <a:buNone/>
            </a:pPr>
            <a:r>
              <a:rPr lang="en-US" sz="2800" b="1" dirty="0" smtClean="0"/>
              <a:t>Select DRUG from MASTER VAULT:</a:t>
            </a:r>
          </a:p>
          <a:p>
            <a:pPr>
              <a:buFont typeface="Arial" pitchFamily="34" charset="0"/>
              <a:buNone/>
            </a:pPr>
            <a:r>
              <a:rPr lang="en-US" sz="2800" b="1" dirty="0" smtClean="0"/>
              <a:t>OXYCODONE 5MG TAB</a:t>
            </a:r>
          </a:p>
          <a:p>
            <a:pPr>
              <a:buFont typeface="Arial" pitchFamily="34" charset="0"/>
              <a:buNone/>
            </a:pPr>
            <a:endParaRPr lang="en-US" sz="1400" b="1" dirty="0"/>
          </a:p>
          <a:p>
            <a:pPr>
              <a:buFont typeface="Arial" pitchFamily="34" charset="0"/>
              <a:buNone/>
            </a:pPr>
            <a:r>
              <a:rPr lang="en-US" sz="2800" b="1" dirty="0" smtClean="0"/>
              <a:t>Breakdown Unit: TAB	Package Size: 10</a:t>
            </a:r>
          </a:p>
          <a:p>
            <a:pPr>
              <a:buFont typeface="Arial" pitchFamily="34" charset="0"/>
              <a:buNone/>
            </a:pPr>
            <a:r>
              <a:rPr lang="en-US" sz="2800" b="1" dirty="0" smtClean="0"/>
              <a:t>Enter Quantity to Transfer (10-40):  10  </a:t>
            </a:r>
          </a:p>
        </p:txBody>
      </p:sp>
      <p:sp>
        <p:nvSpPr>
          <p:cNvPr id="7" name="Rounded Rectangle 6" descr="Highlight box around data entry field."/>
          <p:cNvSpPr/>
          <p:nvPr/>
        </p:nvSpPr>
        <p:spPr>
          <a:xfrm>
            <a:off x="5638800" y="4648200"/>
            <a:ext cx="6858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27368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Transfer Drugs between Dispensing Sites</a:t>
            </a:r>
            <a:endParaRPr lang="en-US" sz="3600" dirty="0">
              <a:latin typeface="+mj-lt"/>
            </a:endParaRPr>
          </a:p>
        </p:txBody>
      </p:sp>
      <p:sp>
        <p:nvSpPr>
          <p:cNvPr id="6" name="Content Placeholder 2" descr="blue entry box"/>
          <p:cNvSpPr txBox="1">
            <a:spLocks/>
          </p:cNvSpPr>
          <p:nvPr/>
        </p:nvSpPr>
        <p:spPr bwMode="auto">
          <a:xfrm>
            <a:off x="457200" y="1146394"/>
            <a:ext cx="8305800" cy="5406805"/>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a:t>Enter </a:t>
            </a:r>
            <a:r>
              <a:rPr lang="en-US" sz="2800" dirty="0" smtClean="0"/>
              <a:t>Current </a:t>
            </a:r>
            <a:r>
              <a:rPr lang="en-US" sz="2800" dirty="0"/>
              <a:t>Signature Code: </a:t>
            </a:r>
            <a:r>
              <a:rPr lang="en-US" sz="2800" dirty="0" smtClean="0"/>
              <a:t>SIGNATURE VERTIFIED   </a:t>
            </a:r>
            <a:endParaRPr lang="en-US" sz="2800" dirty="0"/>
          </a:p>
          <a:p>
            <a:pPr marL="0" indent="0">
              <a:buNone/>
            </a:pPr>
            <a:endParaRPr lang="en-US" sz="1400" dirty="0"/>
          </a:p>
          <a:p>
            <a:pPr>
              <a:buFont typeface="Arial" pitchFamily="34" charset="0"/>
              <a:buNone/>
            </a:pPr>
            <a:r>
              <a:rPr lang="en-US" sz="2800" dirty="0" smtClean="0"/>
              <a:t>Transfer from Dispensing Site: MASTER VAULT</a:t>
            </a:r>
          </a:p>
          <a:p>
            <a:pPr>
              <a:buFont typeface="Arial" pitchFamily="34" charset="0"/>
              <a:buNone/>
            </a:pPr>
            <a:endParaRPr lang="en-US" sz="1400" b="1" dirty="0"/>
          </a:p>
          <a:p>
            <a:pPr>
              <a:buFont typeface="Arial" pitchFamily="34" charset="0"/>
              <a:buNone/>
            </a:pPr>
            <a:r>
              <a:rPr lang="en-US" sz="2800" b="1" dirty="0" smtClean="0"/>
              <a:t>Select DRUG from MASTER VAULT:</a:t>
            </a:r>
          </a:p>
          <a:p>
            <a:pPr>
              <a:buFont typeface="Arial" pitchFamily="34" charset="0"/>
              <a:buNone/>
            </a:pPr>
            <a:r>
              <a:rPr lang="en-US" sz="2800" b="1" dirty="0" smtClean="0"/>
              <a:t>OXYCODONE 5MG TAB</a:t>
            </a:r>
          </a:p>
          <a:p>
            <a:pPr>
              <a:buFont typeface="Arial" pitchFamily="34" charset="0"/>
              <a:buNone/>
            </a:pPr>
            <a:endParaRPr lang="en-US" sz="1400" b="1" dirty="0"/>
          </a:p>
          <a:p>
            <a:pPr>
              <a:buFont typeface="Arial" pitchFamily="34" charset="0"/>
              <a:buNone/>
            </a:pPr>
            <a:r>
              <a:rPr lang="en-US" sz="2800" b="1" dirty="0" smtClean="0"/>
              <a:t>Breakdown Unit: TAB	Package Size: 10</a:t>
            </a:r>
          </a:p>
          <a:p>
            <a:pPr>
              <a:buFont typeface="Arial" pitchFamily="34" charset="0"/>
              <a:buNone/>
            </a:pPr>
            <a:r>
              <a:rPr lang="en-US" sz="2800" b="1" dirty="0" smtClean="0"/>
              <a:t>Enter Quantity to Transfer (10-40):  </a:t>
            </a:r>
          </a:p>
        </p:txBody>
      </p:sp>
      <p:sp>
        <p:nvSpPr>
          <p:cNvPr id="4" name="TextBox 3" descr="green entry box"/>
          <p:cNvSpPr txBox="1"/>
          <p:nvPr/>
        </p:nvSpPr>
        <p:spPr>
          <a:xfrm>
            <a:off x="3428999" y="1676400"/>
            <a:ext cx="5105401" cy="2092881"/>
          </a:xfrm>
          <a:prstGeom prst="rect">
            <a:avLst/>
          </a:prstGeom>
          <a:gradFill>
            <a:gsLst>
              <a:gs pos="0">
                <a:srgbClr val="5E782A"/>
              </a:gs>
              <a:gs pos="80000">
                <a:srgbClr val="5E782A"/>
              </a:gs>
              <a:gs pos="100000">
                <a:srgbClr val="5E782A"/>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13000" dirty="0" smtClean="0"/>
              <a:t>(10-40)</a:t>
            </a:r>
            <a:endParaRPr lang="en-US" sz="13000" dirty="0"/>
          </a:p>
        </p:txBody>
      </p:sp>
      <p:sp>
        <p:nvSpPr>
          <p:cNvPr id="7" name="Left Arrow 6" descr="lage arrow pointing to entry box"/>
          <p:cNvSpPr/>
          <p:nvPr/>
        </p:nvSpPr>
        <p:spPr>
          <a:xfrm rot="7490958">
            <a:off x="4806532" y="3769570"/>
            <a:ext cx="1207094" cy="830556"/>
          </a:xfrm>
          <a:prstGeom prst="leftArrow">
            <a:avLst/>
          </a:prstGeom>
          <a:solidFill>
            <a:srgbClr val="C00000"/>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690481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Transfer Drugs between Dispensing Sites</a:t>
            </a:r>
            <a:endParaRPr lang="en-US" sz="3600" dirty="0">
              <a:latin typeface="+mj-lt"/>
            </a:endParaRPr>
          </a:p>
        </p:txBody>
      </p:sp>
      <p:sp>
        <p:nvSpPr>
          <p:cNvPr id="6" name="Content Placeholder 2" descr="blue entry box"/>
          <p:cNvSpPr txBox="1">
            <a:spLocks/>
          </p:cNvSpPr>
          <p:nvPr/>
        </p:nvSpPr>
        <p:spPr bwMode="auto">
          <a:xfrm>
            <a:off x="457200" y="1146394"/>
            <a:ext cx="8305800" cy="5406805"/>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Transfer to Dispensing Site: OUTPATIENT VAULT</a:t>
            </a:r>
          </a:p>
        </p:txBody>
      </p:sp>
      <p:sp>
        <p:nvSpPr>
          <p:cNvPr id="7" name="Rounded Rectangle 6" descr="Highlight box around data entry field."/>
          <p:cNvSpPr/>
          <p:nvPr/>
        </p:nvSpPr>
        <p:spPr>
          <a:xfrm>
            <a:off x="4495800" y="1295400"/>
            <a:ext cx="29718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648504"/>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Transfer Drugs between Dispensing Sites</a:t>
            </a:r>
            <a:endParaRPr lang="en-US" sz="3600" dirty="0">
              <a:latin typeface="+mj-lt"/>
            </a:endParaRPr>
          </a:p>
        </p:txBody>
      </p:sp>
      <p:sp>
        <p:nvSpPr>
          <p:cNvPr id="6" name="Content Placeholder 2" descr="blue entry box"/>
          <p:cNvSpPr txBox="1">
            <a:spLocks/>
          </p:cNvSpPr>
          <p:nvPr/>
        </p:nvSpPr>
        <p:spPr bwMode="auto">
          <a:xfrm>
            <a:off x="457200" y="1066800"/>
            <a:ext cx="8305800" cy="5406805"/>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Transfer to Dispensing Site: OUTPATIENT VAULT</a:t>
            </a:r>
          </a:p>
          <a:p>
            <a:pPr>
              <a:buFont typeface="Arial" pitchFamily="34" charset="0"/>
              <a:buNone/>
            </a:pPr>
            <a:r>
              <a:rPr lang="en-US" sz="2800" dirty="0" smtClean="0"/>
              <a:t>Transferring:  10</a:t>
            </a:r>
          </a:p>
          <a:p>
            <a:pPr>
              <a:buFont typeface="Arial" pitchFamily="34" charset="0"/>
              <a:buNone/>
            </a:pPr>
            <a:endParaRPr lang="en-US" sz="1400" dirty="0"/>
          </a:p>
          <a:p>
            <a:pPr>
              <a:buFont typeface="Arial" pitchFamily="34" charset="0"/>
              <a:buNone/>
            </a:pPr>
            <a:r>
              <a:rPr lang="en-US" sz="2800" dirty="0" smtClean="0"/>
              <a:t>From: MASTER VAULT	To: OUTPATIENT VAULT</a:t>
            </a:r>
          </a:p>
          <a:p>
            <a:pPr>
              <a:buFont typeface="Arial" pitchFamily="34" charset="0"/>
              <a:buNone/>
            </a:pPr>
            <a:r>
              <a:rPr lang="en-US" sz="2800" dirty="0" smtClean="0"/>
              <a:t>Is this OK? NO// YES </a:t>
            </a:r>
            <a:endParaRPr lang="en-US" sz="2800" b="1" dirty="0" smtClean="0"/>
          </a:p>
        </p:txBody>
      </p:sp>
      <p:sp>
        <p:nvSpPr>
          <p:cNvPr id="7" name="Rounded Rectangle 6" descr="Highlight box around data entry field."/>
          <p:cNvSpPr/>
          <p:nvPr/>
        </p:nvSpPr>
        <p:spPr>
          <a:xfrm>
            <a:off x="2895600" y="3048000"/>
            <a:ext cx="6858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072957"/>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457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Transfer Drugs between Dispensing Sites</a:t>
            </a:r>
            <a:endParaRPr lang="en-US" sz="3600" dirty="0">
              <a:latin typeface="+mj-lt"/>
            </a:endParaRPr>
          </a:p>
        </p:txBody>
      </p:sp>
      <p:sp>
        <p:nvSpPr>
          <p:cNvPr id="6" name="Content Placeholder 2" descr="blue entry box"/>
          <p:cNvSpPr txBox="1">
            <a:spLocks/>
          </p:cNvSpPr>
          <p:nvPr/>
        </p:nvSpPr>
        <p:spPr bwMode="auto">
          <a:xfrm>
            <a:off x="457200" y="1066801"/>
            <a:ext cx="8305800" cy="2819400"/>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Transfer to Dispensing Site: OUTPATIENT VAULT</a:t>
            </a:r>
          </a:p>
          <a:p>
            <a:pPr>
              <a:buFont typeface="Arial" pitchFamily="34" charset="0"/>
              <a:buNone/>
            </a:pPr>
            <a:r>
              <a:rPr lang="en-US" sz="2800" dirty="0" smtClean="0"/>
              <a:t>Transferring:  10</a:t>
            </a:r>
          </a:p>
          <a:p>
            <a:pPr>
              <a:buFont typeface="Arial" pitchFamily="34" charset="0"/>
              <a:buNone/>
            </a:pPr>
            <a:endParaRPr lang="en-US" sz="1400" dirty="0"/>
          </a:p>
          <a:p>
            <a:pPr>
              <a:buFont typeface="Arial" pitchFamily="34" charset="0"/>
              <a:buNone/>
            </a:pPr>
            <a:r>
              <a:rPr lang="en-US" sz="2800" dirty="0" smtClean="0"/>
              <a:t>From: MASTER VAULT	To: OUTPATIENT VAULT</a:t>
            </a:r>
          </a:p>
          <a:p>
            <a:pPr>
              <a:buFont typeface="Arial" pitchFamily="34" charset="0"/>
              <a:buNone/>
            </a:pPr>
            <a:r>
              <a:rPr lang="en-US" sz="2800" dirty="0" smtClean="0"/>
              <a:t>Is this OK? NO// YES </a:t>
            </a:r>
            <a:endParaRPr lang="en-US" sz="2800" b="1" dirty="0" smtClean="0"/>
          </a:p>
        </p:txBody>
      </p:sp>
      <p:sp>
        <p:nvSpPr>
          <p:cNvPr id="4" name="TextBox 3" descr="green entry box"/>
          <p:cNvSpPr txBox="1"/>
          <p:nvPr/>
        </p:nvSpPr>
        <p:spPr>
          <a:xfrm>
            <a:off x="457200" y="3886201"/>
            <a:ext cx="8305800" cy="1384995"/>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a:t>Updating vault on-hand balances now... MASTER VAULT</a:t>
            </a:r>
          </a:p>
          <a:p>
            <a:r>
              <a:rPr lang="en-US" sz="2800" dirty="0"/>
              <a:t>Still updating...OUTPATIENT VAULT</a:t>
            </a:r>
          </a:p>
          <a:p>
            <a:r>
              <a:rPr lang="en-US" sz="2800" dirty="0"/>
              <a:t>Still updating...done</a:t>
            </a:r>
            <a:r>
              <a:rPr lang="en-US" sz="2800" dirty="0" smtClean="0"/>
              <a:t>!</a:t>
            </a:r>
            <a:endParaRPr lang="en-US" sz="2800" dirty="0"/>
          </a:p>
        </p:txBody>
      </p:sp>
    </p:spTree>
    <p:extLst>
      <p:ext uri="{BB962C8B-B14F-4D97-AF65-F5344CB8AC3E}">
        <p14:creationId xmlns:p14="http://schemas.microsoft.com/office/powerpoint/2010/main" val="1624711338"/>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solidFill>
                  <a:prstClr val="white"/>
                </a:solidFill>
              </a:rPr>
              <a:t>Pharmacist CS Menu</a:t>
            </a:r>
            <a:endParaRPr lang="en-US" sz="4000" dirty="0">
              <a:solidFill>
                <a:prstClr val="white"/>
              </a:solidFill>
            </a:endParaRPr>
          </a:p>
        </p:txBody>
      </p:sp>
      <p:sp>
        <p:nvSpPr>
          <p:cNvPr id="5" name="TextBox 4" descr="green box with menu options"/>
          <p:cNvSpPr txBox="1"/>
          <p:nvPr/>
        </p:nvSpPr>
        <p:spPr>
          <a:xfrm>
            <a:off x="381000" y="1066800"/>
            <a:ext cx="8305800" cy="2400657"/>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solidFill>
                  <a:prstClr val="white"/>
                </a:solidFill>
              </a:rPr>
              <a:t>Receipts into Pharmacy</a:t>
            </a:r>
          </a:p>
          <a:p>
            <a:pPr marL="457200" indent="-457200">
              <a:buFont typeface="Wingdings" pitchFamily="2" charset="2"/>
              <a:buChar char="ü"/>
            </a:pPr>
            <a:r>
              <a:rPr lang="en-US" sz="3000" dirty="0" smtClean="0">
                <a:solidFill>
                  <a:prstClr val="white"/>
                </a:solidFill>
              </a:rPr>
              <a:t>Dispensing Menu</a:t>
            </a:r>
          </a:p>
          <a:p>
            <a:pPr marL="457200" indent="-457200">
              <a:buFont typeface="Wingdings" pitchFamily="2" charset="2"/>
              <a:buChar char="ü"/>
            </a:pPr>
            <a:r>
              <a:rPr lang="en-US" sz="3000" dirty="0" smtClean="0">
                <a:solidFill>
                  <a:prstClr val="white"/>
                </a:solidFill>
              </a:rPr>
              <a:t>Complete a Green Sheet</a:t>
            </a:r>
          </a:p>
          <a:p>
            <a:pPr marL="457200" indent="-457200">
              <a:buFont typeface="Wingdings" pitchFamily="2" charset="2"/>
              <a:buChar char="ü"/>
            </a:pPr>
            <a:r>
              <a:rPr lang="en-US" sz="3000" dirty="0" smtClean="0">
                <a:solidFill>
                  <a:prstClr val="white"/>
                </a:solidFill>
              </a:rPr>
              <a:t>Outpatient Rx’s</a:t>
            </a:r>
          </a:p>
          <a:p>
            <a:pPr marL="457200" indent="-457200">
              <a:buFont typeface="Wingdings" pitchFamily="2" charset="2"/>
              <a:buChar char="ü"/>
            </a:pPr>
            <a:r>
              <a:rPr lang="en-US" sz="3000" dirty="0"/>
              <a:t>Transfer Drugs between Dispensing </a:t>
            </a:r>
            <a:r>
              <a:rPr lang="en-US" sz="3000" dirty="0" smtClean="0"/>
              <a:t>Sites</a:t>
            </a:r>
            <a:endParaRPr lang="en-US" sz="3000" dirty="0"/>
          </a:p>
        </p:txBody>
      </p:sp>
      <p:sp>
        <p:nvSpPr>
          <p:cNvPr id="5123" name="Content Placeholder 2" descr="blue box with menu options"/>
          <p:cNvSpPr>
            <a:spLocks noGrp="1"/>
          </p:cNvSpPr>
          <p:nvPr>
            <p:ph idx="1"/>
          </p:nvPr>
        </p:nvSpPr>
        <p:spPr>
          <a:xfrm>
            <a:off x="381000" y="3429000"/>
            <a:ext cx="8305800" cy="1040173"/>
          </a:xfrm>
          <a:gradFill>
            <a:gsLst>
              <a:gs pos="0">
                <a:srgbClr val="2A5992"/>
              </a:gs>
              <a:gs pos="80000">
                <a:srgbClr val="2A5992"/>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p:txBody>
      </p:sp>
      <p:sp>
        <p:nvSpPr>
          <p:cNvPr id="6" name="TextBox 5" descr="green box with menu option"/>
          <p:cNvSpPr txBox="1"/>
          <p:nvPr/>
        </p:nvSpPr>
        <p:spPr>
          <a:xfrm>
            <a:off x="381000" y="4475202"/>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solidFill>
                  <a:prstClr val="white"/>
                </a:solidFill>
              </a:rPr>
              <a:t>CS Order Entry for Ward</a:t>
            </a:r>
          </a:p>
        </p:txBody>
      </p:sp>
      <p:sp>
        <p:nvSpPr>
          <p:cNvPr id="7" name="Content Placeholder 2" descr="blue box with menu options"/>
          <p:cNvSpPr txBox="1">
            <a:spLocks/>
          </p:cNvSpPr>
          <p:nvPr/>
        </p:nvSpPr>
        <p:spPr bwMode="auto">
          <a:xfrm>
            <a:off x="381000" y="5029200"/>
            <a:ext cx="8305800" cy="1022590"/>
          </a:xfrm>
          <a:prstGeom prst="rect">
            <a:avLst/>
          </a:prstGeom>
          <a:gradFill rotWithShape="1">
            <a:gsLst>
              <a:gs pos="0">
                <a:srgbClr val="2A5992"/>
              </a:gs>
              <a:gs pos="80000">
                <a:srgbClr val="2A5992"/>
              </a:gs>
              <a:gs pos="100000">
                <a:srgbClr val="2F6BB3"/>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5386322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123" name="Content Placeholder 2" descr="blue box with menu options"/>
          <p:cNvSpPr>
            <a:spLocks noGrp="1"/>
          </p:cNvSpPr>
          <p:nvPr>
            <p:ph idx="1"/>
          </p:nvPr>
        </p:nvSpPr>
        <p:spPr>
          <a:xfrm>
            <a:off x="381000" y="1039743"/>
            <a:ext cx="8305800" cy="2590800"/>
          </a:xfrm>
          <a:gradFill>
            <a:gsLst>
              <a:gs pos="0">
                <a:srgbClr val="2A5992"/>
              </a:gs>
              <a:gs pos="80000">
                <a:srgbClr val="2A5992"/>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Receipts Into Pharmacy ...</a:t>
            </a:r>
          </a:p>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p:txBody>
      </p:sp>
      <p:sp>
        <p:nvSpPr>
          <p:cNvPr id="4" name="TextBox 3" descr="red box with menu option"/>
          <p:cNvSpPr txBox="1"/>
          <p:nvPr/>
        </p:nvSpPr>
        <p:spPr>
          <a:xfrm>
            <a:off x="381000" y="3544669"/>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Infusion Order Processing Menu…</a:t>
            </a:r>
            <a:endParaRPr lang="en-US" sz="3600" dirty="0">
              <a:latin typeface="+mj-lt"/>
            </a:endParaRPr>
          </a:p>
        </p:txBody>
      </p:sp>
      <p:sp>
        <p:nvSpPr>
          <p:cNvPr id="5" name="Content Placeholder 2" descr="blue box with menu options"/>
          <p:cNvSpPr txBox="1">
            <a:spLocks/>
          </p:cNvSpPr>
          <p:nvPr/>
        </p:nvSpPr>
        <p:spPr bwMode="auto">
          <a:xfrm>
            <a:off x="381000" y="4191000"/>
            <a:ext cx="8305800" cy="2362200"/>
          </a:xfrm>
          <a:prstGeom prst="rect">
            <a:avLst/>
          </a:prstGeom>
          <a:gradFill rotWithShape="1">
            <a:gsLst>
              <a:gs pos="0">
                <a:srgbClr val="2A5992"/>
              </a:gs>
              <a:gs pos="80000">
                <a:srgbClr val="2A5992"/>
              </a:gs>
              <a:gs pos="100000">
                <a:srgbClr val="2F6BB3"/>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56796798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Infusion Order Processing Menu</a:t>
            </a:r>
          </a:p>
        </p:txBody>
      </p:sp>
      <p:graphicFrame>
        <p:nvGraphicFramePr>
          <p:cNvPr id="3" name="Diagram 2" descr="blue boxes showing menu options"/>
          <p:cNvGraphicFramePr/>
          <p:nvPr>
            <p:extLst>
              <p:ext uri="{D42A27DB-BD31-4B8C-83A1-F6EECF244321}">
                <p14:modId xmlns:p14="http://schemas.microsoft.com/office/powerpoint/2010/main" val="555888259"/>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548173"/>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Infusion Order Processing Menu</a:t>
            </a:r>
          </a:p>
        </p:txBody>
      </p:sp>
      <p:graphicFrame>
        <p:nvGraphicFramePr>
          <p:cNvPr id="3" name="Diagram 2"/>
          <p:cNvGraphicFramePr/>
          <p:nvPr>
            <p:extLst>
              <p:ext uri="{D42A27DB-BD31-4B8C-83A1-F6EECF244321}">
                <p14:modId xmlns:p14="http://schemas.microsoft.com/office/powerpoint/2010/main" val="4049101941"/>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descr="highlight box around menu option"/>
          <p:cNvSpPr/>
          <p:nvPr/>
        </p:nvSpPr>
        <p:spPr>
          <a:xfrm>
            <a:off x="934616" y="1371600"/>
            <a:ext cx="7294984" cy="1524000"/>
          </a:xfrm>
          <a:prstGeom prst="round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21341"/>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Infusion Order Processing Menu</a:t>
            </a:r>
          </a:p>
        </p:txBody>
      </p:sp>
      <p:graphicFrame>
        <p:nvGraphicFramePr>
          <p:cNvPr id="3" name="Diagram 2"/>
          <p:cNvGraphicFramePr/>
          <p:nvPr>
            <p:extLst>
              <p:ext uri="{D42A27DB-BD31-4B8C-83A1-F6EECF244321}">
                <p14:modId xmlns:p14="http://schemas.microsoft.com/office/powerpoint/2010/main" val="2044560925"/>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descr="highlight box around menu option"/>
          <p:cNvSpPr/>
          <p:nvPr/>
        </p:nvSpPr>
        <p:spPr>
          <a:xfrm>
            <a:off x="971402" y="3505200"/>
            <a:ext cx="7294984" cy="1447800"/>
          </a:xfrm>
          <a:prstGeom prst="round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54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71702600"/>
              </p:ext>
            </p:extLst>
          </p:nvPr>
        </p:nvGraphicFramePr>
        <p:xfrm>
          <a:off x="990600" y="-401782"/>
          <a:ext cx="6781800" cy="415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3" descr="Delivery truck with the text &quot;Prime Vendor&quot; on the side pan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048000"/>
            <a:ext cx="484822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5486400" y="3657600"/>
            <a:ext cx="2895605" cy="1561892"/>
          </a:xfrm>
          <a:prstGeom prst="roundRect">
            <a:avLst>
              <a:gd name="adj" fmla="val 16670"/>
            </a:avLst>
          </a:prstGeom>
          <a:solidFill>
            <a:srgbClr val="DD690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6600" dirty="0" smtClean="0"/>
              <a:t>Yes!</a:t>
            </a:r>
            <a:endParaRPr lang="en-US" sz="6600" dirty="0"/>
          </a:p>
        </p:txBody>
      </p:sp>
    </p:spTree>
    <p:extLst>
      <p:ext uri="{BB962C8B-B14F-4D97-AF65-F5344CB8AC3E}">
        <p14:creationId xmlns:p14="http://schemas.microsoft.com/office/powerpoint/2010/main" val="190469659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Infusion Order Processing Menu</a:t>
            </a:r>
          </a:p>
        </p:txBody>
      </p:sp>
      <p:graphicFrame>
        <p:nvGraphicFramePr>
          <p:cNvPr id="3" name="Diagram 2"/>
          <p:cNvGraphicFramePr/>
          <p:nvPr>
            <p:extLst>
              <p:ext uri="{D42A27DB-BD31-4B8C-83A1-F6EECF244321}">
                <p14:modId xmlns:p14="http://schemas.microsoft.com/office/powerpoint/2010/main" val="3728863857"/>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argae checkmark next to the first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2551" y="1011198"/>
            <a:ext cx="152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98138"/>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Controlled Substance Order Entry</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Select </a:t>
            </a:r>
            <a:r>
              <a:rPr lang="en-US" sz="2800" dirty="0" smtClean="0"/>
              <a:t>Ordering NAOU:  INPATIENT PHARMACY</a:t>
            </a:r>
            <a:endParaRPr lang="en-US" sz="1400" b="1" dirty="0"/>
          </a:p>
        </p:txBody>
      </p:sp>
      <p:sp>
        <p:nvSpPr>
          <p:cNvPr id="7" name="Rounded Rectangle 6" descr="Highlight box around data entry field."/>
          <p:cNvSpPr/>
          <p:nvPr/>
        </p:nvSpPr>
        <p:spPr>
          <a:xfrm>
            <a:off x="3924300" y="1066800"/>
            <a:ext cx="33909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05575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Controlled Substance Order Entry</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Select </a:t>
            </a:r>
            <a:r>
              <a:rPr lang="en-US" sz="2800" dirty="0" smtClean="0"/>
              <a:t>Ordering NAOU: INPATIENT PHARMACY</a:t>
            </a:r>
          </a:p>
          <a:p>
            <a:pPr>
              <a:spcBef>
                <a:spcPct val="0"/>
              </a:spcBef>
              <a:buFont typeface="Arial" pitchFamily="34" charset="0"/>
              <a:buNone/>
            </a:pPr>
            <a:r>
              <a:rPr lang="en-US" sz="2800" dirty="0" smtClean="0"/>
              <a:t>Select DRUG:  LORAZEPAM 2MG/ML (10ML VIAL)  </a:t>
            </a:r>
            <a:endParaRPr lang="en-US" sz="1400" dirty="0"/>
          </a:p>
        </p:txBody>
      </p:sp>
      <p:sp>
        <p:nvSpPr>
          <p:cNvPr id="7" name="Rounded Rectangle 6" descr="Highlight box around data entry field."/>
          <p:cNvSpPr/>
          <p:nvPr/>
        </p:nvSpPr>
        <p:spPr>
          <a:xfrm>
            <a:off x="2552700" y="1524000"/>
            <a:ext cx="52197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3702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Controlled Substance Order Entry</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Select </a:t>
            </a:r>
            <a:r>
              <a:rPr lang="en-US" sz="2800" dirty="0" smtClean="0"/>
              <a:t>Ordering NAOU: INPATIENT PHARMACY</a:t>
            </a:r>
          </a:p>
          <a:p>
            <a:pPr>
              <a:spcBef>
                <a:spcPct val="0"/>
              </a:spcBef>
              <a:buFont typeface="Arial" pitchFamily="34" charset="0"/>
              <a:buNone/>
            </a:pPr>
            <a:r>
              <a:rPr lang="en-US" sz="2800" dirty="0" smtClean="0"/>
              <a:t>Select DRUG:  LORAZEPAM 2MG/ML (10ML VIAL)</a:t>
            </a:r>
          </a:p>
          <a:p>
            <a:pPr>
              <a:spcBef>
                <a:spcPct val="0"/>
              </a:spcBef>
              <a:buFont typeface="Arial" pitchFamily="34" charset="0"/>
              <a:buNone/>
            </a:pPr>
            <a:endParaRPr lang="en-US" sz="1400" dirty="0"/>
          </a:p>
          <a:p>
            <a:pPr>
              <a:spcBef>
                <a:spcPct val="0"/>
              </a:spcBef>
              <a:buFont typeface="Arial" pitchFamily="34" charset="0"/>
              <a:buNone/>
            </a:pPr>
            <a:r>
              <a:rPr lang="en-US" sz="2800" dirty="0"/>
              <a:t>Searching for pending orders...</a:t>
            </a:r>
          </a:p>
          <a:p>
            <a:pPr>
              <a:spcBef>
                <a:spcPct val="0"/>
              </a:spcBef>
              <a:buFont typeface="Arial" pitchFamily="34" charset="0"/>
              <a:buNone/>
            </a:pPr>
            <a:r>
              <a:rPr lang="en-US" sz="2800" dirty="0"/>
              <a:t>No orders pending</a:t>
            </a:r>
          </a:p>
          <a:p>
            <a:pPr>
              <a:spcBef>
                <a:spcPct val="0"/>
              </a:spcBef>
              <a:buFont typeface="Arial" pitchFamily="34" charset="0"/>
              <a:buNone/>
            </a:pPr>
            <a:endParaRPr lang="en-US" sz="1400" dirty="0"/>
          </a:p>
          <a:p>
            <a:pPr>
              <a:spcBef>
                <a:spcPct val="0"/>
              </a:spcBef>
              <a:buFont typeface="Arial" pitchFamily="34" charset="0"/>
              <a:buNone/>
            </a:pPr>
            <a:r>
              <a:rPr lang="en-US" sz="2800" dirty="0"/>
              <a:t>QUANTITY (</a:t>
            </a:r>
            <a:r>
              <a:rPr lang="en-US" sz="2800" dirty="0" smtClean="0"/>
              <a:t>VI/1): 1//   </a:t>
            </a:r>
            <a:r>
              <a:rPr lang="en-US" sz="2800" dirty="0"/>
              <a:t>1</a:t>
            </a:r>
          </a:p>
          <a:p>
            <a:pPr>
              <a:spcBef>
                <a:spcPct val="0"/>
              </a:spcBef>
              <a:buFont typeface="Arial" pitchFamily="34" charset="0"/>
              <a:buNone/>
            </a:pPr>
            <a:r>
              <a:rPr lang="en-US" sz="2800" dirty="0" smtClean="0"/>
              <a:t>  </a:t>
            </a:r>
            <a:endParaRPr lang="en-US" sz="1400" dirty="0"/>
          </a:p>
        </p:txBody>
      </p:sp>
      <p:sp>
        <p:nvSpPr>
          <p:cNvPr id="7" name="Rounded Rectangle 6" descr="Highlight box around data entry field."/>
          <p:cNvSpPr/>
          <p:nvPr/>
        </p:nvSpPr>
        <p:spPr>
          <a:xfrm>
            <a:off x="3566556" y="3162300"/>
            <a:ext cx="6858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25003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Controlled Substance Order Entry</a:t>
            </a:r>
            <a:endParaRPr lang="en-US" sz="3200" dirty="0"/>
          </a:p>
        </p:txBody>
      </p:sp>
      <p:sp>
        <p:nvSpPr>
          <p:cNvPr id="6" name="Content Placeholder 2" descr="purple entry box"/>
          <p:cNvSpPr txBox="1">
            <a:spLocks/>
          </p:cNvSpPr>
          <p:nvPr/>
        </p:nvSpPr>
        <p:spPr bwMode="auto">
          <a:xfrm>
            <a:off x="457200" y="914400"/>
            <a:ext cx="8305800" cy="48768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a:t>Select </a:t>
            </a:r>
            <a:r>
              <a:rPr lang="en-US" sz="2800" dirty="0" smtClean="0"/>
              <a:t>Ordering NAOU: INPATIENT PHARMACY</a:t>
            </a:r>
          </a:p>
          <a:p>
            <a:pPr>
              <a:spcBef>
                <a:spcPct val="0"/>
              </a:spcBef>
              <a:buFont typeface="Arial" pitchFamily="34" charset="0"/>
              <a:buNone/>
            </a:pPr>
            <a:r>
              <a:rPr lang="en-US" sz="2800" dirty="0" smtClean="0"/>
              <a:t>Select DRUG:  LORAZEPAM 2MG/ML (10ML VIAL)</a:t>
            </a:r>
          </a:p>
          <a:p>
            <a:pPr>
              <a:spcBef>
                <a:spcPct val="0"/>
              </a:spcBef>
              <a:buFont typeface="Arial" pitchFamily="34" charset="0"/>
              <a:buNone/>
            </a:pPr>
            <a:endParaRPr lang="en-US" sz="1400" dirty="0"/>
          </a:p>
          <a:p>
            <a:pPr>
              <a:spcBef>
                <a:spcPct val="0"/>
              </a:spcBef>
              <a:buFont typeface="Arial" pitchFamily="34" charset="0"/>
              <a:buNone/>
            </a:pPr>
            <a:r>
              <a:rPr lang="en-US" sz="2800" dirty="0"/>
              <a:t>Searching for pending orders...</a:t>
            </a:r>
          </a:p>
          <a:p>
            <a:pPr>
              <a:spcBef>
                <a:spcPct val="0"/>
              </a:spcBef>
              <a:buFont typeface="Arial" pitchFamily="34" charset="0"/>
              <a:buNone/>
            </a:pPr>
            <a:r>
              <a:rPr lang="en-US" sz="2800" dirty="0"/>
              <a:t>No orders pending</a:t>
            </a:r>
          </a:p>
          <a:p>
            <a:pPr>
              <a:spcBef>
                <a:spcPct val="0"/>
              </a:spcBef>
              <a:buFont typeface="Arial" pitchFamily="34" charset="0"/>
              <a:buNone/>
            </a:pPr>
            <a:endParaRPr lang="en-US" sz="1400" dirty="0"/>
          </a:p>
          <a:p>
            <a:pPr>
              <a:spcBef>
                <a:spcPct val="0"/>
              </a:spcBef>
              <a:buFont typeface="Arial" pitchFamily="34" charset="0"/>
              <a:buNone/>
            </a:pPr>
            <a:r>
              <a:rPr lang="en-US" sz="2800" dirty="0"/>
              <a:t>QUANTITY (</a:t>
            </a:r>
            <a:r>
              <a:rPr lang="en-US" sz="2800" dirty="0" smtClean="0"/>
              <a:t>VI/1): 1// 1</a:t>
            </a:r>
          </a:p>
          <a:p>
            <a:pPr>
              <a:spcBef>
                <a:spcPct val="0"/>
              </a:spcBef>
              <a:buFont typeface="Arial" pitchFamily="34" charset="0"/>
              <a:buNone/>
            </a:pPr>
            <a:endParaRPr lang="en-US" sz="1400" dirty="0"/>
          </a:p>
          <a:p>
            <a:pPr>
              <a:spcBef>
                <a:spcPct val="0"/>
              </a:spcBef>
              <a:buFont typeface="Arial" pitchFamily="34" charset="0"/>
              <a:buNone/>
            </a:pPr>
            <a:r>
              <a:rPr lang="en-US" sz="2800" dirty="0" smtClean="0"/>
              <a:t>Processing now…</a:t>
            </a:r>
          </a:p>
          <a:p>
            <a:pPr>
              <a:spcBef>
                <a:spcPct val="0"/>
              </a:spcBef>
              <a:buFont typeface="Arial" pitchFamily="34" charset="0"/>
              <a:buNone/>
            </a:pPr>
            <a:r>
              <a:rPr lang="en-US" sz="2800" dirty="0" smtClean="0"/>
              <a:t>COMMENTS:</a:t>
            </a:r>
          </a:p>
          <a:p>
            <a:pPr>
              <a:spcBef>
                <a:spcPct val="0"/>
              </a:spcBef>
              <a:buFont typeface="Arial" pitchFamily="34" charset="0"/>
              <a:buNone/>
            </a:pPr>
            <a:r>
              <a:rPr lang="en-US" sz="2800" dirty="0"/>
              <a:t>	</a:t>
            </a:r>
            <a:r>
              <a:rPr lang="en-US" sz="2800" dirty="0" smtClean="0"/>
              <a:t>No existing text</a:t>
            </a:r>
          </a:p>
          <a:p>
            <a:pPr>
              <a:spcBef>
                <a:spcPct val="0"/>
              </a:spcBef>
              <a:buFont typeface="Arial" pitchFamily="34" charset="0"/>
              <a:buNone/>
            </a:pPr>
            <a:r>
              <a:rPr lang="en-US" sz="2800" dirty="0"/>
              <a:t>	</a:t>
            </a:r>
            <a:r>
              <a:rPr lang="en-US" sz="2800" dirty="0" smtClean="0"/>
              <a:t>Edit? NO//   YES</a:t>
            </a:r>
            <a:endParaRPr lang="en-US" sz="2800" dirty="0"/>
          </a:p>
          <a:p>
            <a:pPr>
              <a:spcBef>
                <a:spcPct val="0"/>
              </a:spcBef>
              <a:buFont typeface="Arial" pitchFamily="34" charset="0"/>
              <a:buNone/>
            </a:pPr>
            <a:r>
              <a:rPr lang="en-US" sz="2800" dirty="0" smtClean="0"/>
              <a:t>  </a:t>
            </a:r>
            <a:endParaRPr lang="en-US" sz="1400" dirty="0"/>
          </a:p>
        </p:txBody>
      </p:sp>
      <p:sp>
        <p:nvSpPr>
          <p:cNvPr id="4" name="TextBox 3" descr="orange entry box"/>
          <p:cNvSpPr txBox="1"/>
          <p:nvPr/>
        </p:nvSpPr>
        <p:spPr>
          <a:xfrm>
            <a:off x="457200" y="5791200"/>
            <a:ext cx="8305800" cy="954107"/>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smtClean="0"/>
              <a:t>USED TO COMPOUND LORAZEPAM DRIP FOR PATIENT “XYZ” IN ICU</a:t>
            </a:r>
            <a:endParaRPr lang="en-US" sz="2800" dirty="0"/>
          </a:p>
        </p:txBody>
      </p:sp>
      <p:sp>
        <p:nvSpPr>
          <p:cNvPr id="8" name="Rounded Rectangle 7" descr="Highlight box around data entry field."/>
          <p:cNvSpPr/>
          <p:nvPr/>
        </p:nvSpPr>
        <p:spPr>
          <a:xfrm>
            <a:off x="2552700" y="5100452"/>
            <a:ext cx="8001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63266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icture of large checkmark over a checkbox"/>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810000"/>
            <a:ext cx="4117936" cy="3045044"/>
          </a:xfrm>
          <a:prstGeom prst="rect">
            <a:avLst/>
          </a:prstGeom>
        </p:spPr>
      </p:pic>
      <p:sp>
        <p:nvSpPr>
          <p:cNvPr id="221186" name="Content Placeholder 2"/>
          <p:cNvSpPr>
            <a:spLocks noGrp="1"/>
          </p:cNvSpPr>
          <p:nvPr>
            <p:ph idx="1"/>
          </p:nvPr>
        </p:nvSpPr>
        <p:spPr>
          <a:xfrm>
            <a:off x="457200" y="381000"/>
            <a:ext cx="8077200" cy="5334000"/>
          </a:xfrm>
        </p:spPr>
        <p:txBody>
          <a:bodyPr/>
          <a:lstStyle/>
          <a:p>
            <a:pPr>
              <a:spcBef>
                <a:spcPct val="0"/>
              </a:spcBef>
              <a:buFont typeface="Arial" pitchFamily="34" charset="0"/>
              <a:buNone/>
            </a:pPr>
            <a:r>
              <a:rPr lang="en-US" sz="2800" dirty="0" smtClean="0"/>
              <a:t>Controlled Substance Order Request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(10ML VIAL)         </a:t>
            </a:r>
          </a:p>
          <a:p>
            <a:pPr>
              <a:spcBef>
                <a:spcPct val="0"/>
              </a:spcBef>
              <a:buFont typeface="Arial" pitchFamily="34" charset="0"/>
              <a:buNone/>
            </a:pPr>
            <a:r>
              <a:rPr lang="en-US" sz="2800" dirty="0" smtClean="0"/>
              <a:t>Quantity: 1</a:t>
            </a:r>
          </a:p>
          <a:p>
            <a:pPr>
              <a:spcBef>
                <a:spcPct val="0"/>
              </a:spcBef>
              <a:buFont typeface="Arial" pitchFamily="34" charset="0"/>
              <a:buNone/>
            </a:pPr>
            <a:r>
              <a:rPr lang="en-US" sz="2800" dirty="0" smtClean="0"/>
              <a:t>Disp. Location: MASTER VAULT        Exp. Date : </a:t>
            </a:r>
          </a:p>
          <a:p>
            <a:pPr>
              <a:spcBef>
                <a:spcPct val="0"/>
              </a:spcBef>
              <a:buFont typeface="Arial" pitchFamily="34" charset="0"/>
              <a:buNone/>
            </a:pPr>
            <a:r>
              <a:rPr lang="en-US" sz="2800" dirty="0" smtClean="0"/>
              <a:t>Manufacturer :                                    Lot # : </a:t>
            </a:r>
          </a:p>
          <a:p>
            <a:pPr>
              <a:spcBef>
                <a:spcPct val="0"/>
              </a:spcBef>
              <a:buFont typeface="Arial" pitchFamily="34" charset="0"/>
              <a:buNone/>
            </a:pPr>
            <a:r>
              <a:rPr lang="en-US" sz="2800" dirty="0" smtClean="0"/>
              <a:t>Ord. Location : INPATIENT PHARMACY</a:t>
            </a:r>
          </a:p>
          <a:p>
            <a:pPr>
              <a:spcBef>
                <a:spcPct val="0"/>
              </a:spcBef>
              <a:buFont typeface="Arial" pitchFamily="34" charset="0"/>
              <a:buNone/>
            </a:pPr>
            <a:r>
              <a:rPr lang="en-US" sz="2800" dirty="0" smtClean="0"/>
              <a:t>Order Status : ORDERED - NOT PROCESSED</a:t>
            </a:r>
          </a:p>
          <a:p>
            <a:pPr>
              <a:spcBef>
                <a:spcPct val="0"/>
              </a:spcBef>
              <a:buFont typeface="Arial" pitchFamily="34" charset="0"/>
              <a:buNone/>
            </a:pPr>
            <a:r>
              <a:rPr lang="en-US" sz="2800" dirty="0" smtClean="0"/>
              <a:t>Comments:</a:t>
            </a:r>
          </a:p>
          <a:p>
            <a:pPr>
              <a:spcBef>
                <a:spcPct val="0"/>
              </a:spcBef>
              <a:buFont typeface="Arial" pitchFamily="34" charset="0"/>
              <a:buNone/>
            </a:pPr>
            <a:r>
              <a:rPr lang="en-US" sz="2800" dirty="0" smtClean="0"/>
              <a:t>    USED TO COMPOUND LORAZEPAM DRIP FOR PATIENT “XYZ” IN THE ICU </a:t>
            </a:r>
          </a:p>
          <a:p>
            <a:pPr>
              <a:spcBef>
                <a:spcPct val="0"/>
              </a:spcBef>
              <a:buFont typeface="Arial" pitchFamily="34" charset="0"/>
              <a:buNone/>
            </a:pPr>
            <a:r>
              <a:rPr lang="en-US" sz="2800" dirty="0" smtClean="0"/>
              <a:t>Is this OK?  </a:t>
            </a:r>
            <a:r>
              <a:rPr lang="en-US" sz="2800" b="1" dirty="0" smtClean="0"/>
              <a:t>YES// </a:t>
            </a:r>
          </a:p>
          <a:p>
            <a:pPr>
              <a:buFont typeface="Arial" pitchFamily="34" charset="0"/>
              <a:buNone/>
            </a:pPr>
            <a:endParaRPr lang="en-US" sz="2000" dirty="0" smtClean="0"/>
          </a:p>
        </p:txBody>
      </p:sp>
      <p:sp>
        <p:nvSpPr>
          <p:cNvPr id="2" name="Rounded Rectangle 1"/>
          <p:cNvSpPr/>
          <p:nvPr/>
        </p:nvSpPr>
        <p:spPr>
          <a:xfrm>
            <a:off x="2133600" y="5105400"/>
            <a:ext cx="1066800" cy="457200"/>
          </a:xfrm>
          <a:prstGeom prst="roundRect">
            <a:avLst/>
          </a:prstGeom>
          <a:solidFill>
            <a:srgbClr val="C00000">
              <a:alpha val="50000"/>
            </a:srgbClr>
          </a:solidFill>
          <a:ln>
            <a:solidFill>
              <a:schemeClr val="tx1">
                <a:lumMod val="95000"/>
                <a:lumOff val="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Content Placeholder 2" descr="blue box with menu options"/>
          <p:cNvSpPr>
            <a:spLocks noGrp="1"/>
          </p:cNvSpPr>
          <p:nvPr>
            <p:ph idx="1"/>
          </p:nvPr>
        </p:nvSpPr>
        <p:spPr>
          <a:xfrm>
            <a:off x="381000" y="1676400"/>
            <a:ext cx="8305800" cy="4267200"/>
          </a:xfrm>
          <a:gradFill>
            <a:gsLst>
              <a:gs pos="0">
                <a:srgbClr val="2A5992"/>
              </a:gs>
              <a:gs pos="80000">
                <a:srgbClr val="2A5992"/>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a:t>Manufacturer, Lot #, and Exp. Date - Enter/Edit</a:t>
            </a:r>
            <a:endParaRPr lang="en-US" sz="3000" dirty="0" smtClean="0"/>
          </a:p>
          <a:p>
            <a:pPr algn="ctr" eaLnBrk="1" hangingPunct="1">
              <a:buFont typeface="Arial" charset="0"/>
              <a:buNone/>
              <a:defRPr/>
            </a:pPr>
            <a:endParaRPr lang="en-US" sz="1600" b="1" dirty="0" smtClean="0"/>
          </a:p>
        </p:txBody>
      </p:sp>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4" name="TextBox 3" descr="red box with menu option"/>
          <p:cNvSpPr txBox="1"/>
          <p:nvPr/>
        </p:nvSpPr>
        <p:spPr>
          <a:xfrm>
            <a:off x="381000" y="1066800"/>
            <a:ext cx="8305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Receipts Into Pharmacy…</a:t>
            </a:r>
            <a:endParaRPr lang="en-US" sz="3200" dirty="0">
              <a:latin typeface="+mj-lt"/>
            </a:endParaRPr>
          </a:p>
        </p:txBody>
      </p:sp>
    </p:spTree>
    <p:extLst>
      <p:ext uri="{BB962C8B-B14F-4D97-AF65-F5344CB8AC3E}">
        <p14:creationId xmlns:p14="http://schemas.microsoft.com/office/powerpoint/2010/main" val="287944442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123" name="Content Placeholder 2" descr="blue box with menu options"/>
          <p:cNvSpPr>
            <a:spLocks noGrp="1"/>
          </p:cNvSpPr>
          <p:nvPr>
            <p:ph idx="1"/>
          </p:nvPr>
        </p:nvSpPr>
        <p:spPr>
          <a:xfrm>
            <a:off x="381000" y="1039743"/>
            <a:ext cx="8305800" cy="3837057"/>
          </a:xfrm>
          <a:gradFill>
            <a:gsLst>
              <a:gs pos="0">
                <a:srgbClr val="2A5992"/>
              </a:gs>
              <a:gs pos="80000">
                <a:srgbClr val="2A5992"/>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Receipts Into Pharmacy ...</a:t>
            </a:r>
          </a:p>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p:txBody>
      </p:sp>
      <p:sp>
        <p:nvSpPr>
          <p:cNvPr id="4" name="TextBox 3" descr="red box with menu option"/>
          <p:cNvSpPr txBox="1"/>
          <p:nvPr/>
        </p:nvSpPr>
        <p:spPr>
          <a:xfrm>
            <a:off x="381000" y="4876800"/>
            <a:ext cx="8305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Receipt of Controlled Substance from Pharmacy</a:t>
            </a:r>
            <a:endParaRPr lang="en-US" sz="3200" dirty="0">
              <a:latin typeface="+mj-lt"/>
            </a:endParaRPr>
          </a:p>
        </p:txBody>
      </p:sp>
      <p:sp>
        <p:nvSpPr>
          <p:cNvPr id="5" name="Content Placeholder 2" descr="blue box with menu options"/>
          <p:cNvSpPr txBox="1">
            <a:spLocks/>
          </p:cNvSpPr>
          <p:nvPr/>
        </p:nvSpPr>
        <p:spPr bwMode="auto">
          <a:xfrm>
            <a:off x="381000" y="5461575"/>
            <a:ext cx="8305800" cy="838200"/>
          </a:xfrm>
          <a:prstGeom prst="rect">
            <a:avLst/>
          </a:prstGeom>
          <a:gradFill rotWithShape="1">
            <a:gsLst>
              <a:gs pos="0">
                <a:srgbClr val="2A5992"/>
              </a:gs>
              <a:gs pos="80000">
                <a:srgbClr val="2A5992"/>
              </a:gs>
              <a:gs pos="100000">
                <a:srgbClr val="2F6BB3"/>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909319737"/>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381000"/>
            <a:ext cx="8305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Receipt of Controlled Substance from Pharmacy</a:t>
            </a:r>
            <a:endParaRPr lang="en-US" sz="3200" dirty="0">
              <a:latin typeface="+mj-lt"/>
            </a:endParaRPr>
          </a:p>
        </p:txBody>
      </p:sp>
      <p:sp>
        <p:nvSpPr>
          <p:cNvPr id="6" name="Content Placeholder 2" descr="blue entry box"/>
          <p:cNvSpPr txBox="1">
            <a:spLocks/>
          </p:cNvSpPr>
          <p:nvPr/>
        </p:nvSpPr>
        <p:spPr bwMode="auto">
          <a:xfrm>
            <a:off x="457200" y="990600"/>
            <a:ext cx="8305800" cy="5406805"/>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Receive Controlled Substance Orders and Green Sheet</a:t>
            </a:r>
          </a:p>
          <a:p>
            <a:pPr>
              <a:buFont typeface="Arial" pitchFamily="34" charset="0"/>
              <a:buNone/>
            </a:pPr>
            <a:r>
              <a:rPr lang="en-US" sz="2800" dirty="0" smtClean="0"/>
              <a:t>Enter Current Signature Code:  ********** </a:t>
            </a:r>
            <a:endParaRPr lang="en-US" sz="2800" b="1" dirty="0" smtClean="0"/>
          </a:p>
        </p:txBody>
      </p:sp>
      <p:sp>
        <p:nvSpPr>
          <p:cNvPr id="7" name="Rounded Rectangle 6" descr="Highlight box around data entry field."/>
          <p:cNvSpPr/>
          <p:nvPr/>
        </p:nvSpPr>
        <p:spPr>
          <a:xfrm>
            <a:off x="4953000" y="1676400"/>
            <a:ext cx="19812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615594"/>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381000"/>
            <a:ext cx="8305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Receipt of Controlled Substance from Pharmacy</a:t>
            </a:r>
            <a:endParaRPr lang="en-US" sz="3200" dirty="0">
              <a:latin typeface="+mj-lt"/>
            </a:endParaRPr>
          </a:p>
        </p:txBody>
      </p:sp>
      <p:sp>
        <p:nvSpPr>
          <p:cNvPr id="6" name="Content Placeholder 2" descr="blue entry box"/>
          <p:cNvSpPr txBox="1">
            <a:spLocks/>
          </p:cNvSpPr>
          <p:nvPr/>
        </p:nvSpPr>
        <p:spPr bwMode="auto">
          <a:xfrm>
            <a:off x="457200" y="990600"/>
            <a:ext cx="8305800" cy="5406805"/>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None/>
            </a:pPr>
            <a:r>
              <a:rPr lang="en-US" sz="2800" dirty="0"/>
              <a:t>Receive Controlled Substance Orders and Green Sheet</a:t>
            </a:r>
          </a:p>
          <a:p>
            <a:pPr>
              <a:buFont typeface="Arial" pitchFamily="34" charset="0"/>
              <a:buNone/>
            </a:pPr>
            <a:r>
              <a:rPr lang="en-US" sz="2800" dirty="0" smtClean="0"/>
              <a:t>Enter Current Signature Code:  SIGNATURE VERIFIED</a:t>
            </a:r>
          </a:p>
          <a:p>
            <a:pPr>
              <a:buFont typeface="Arial" pitchFamily="34" charset="0"/>
              <a:buNone/>
            </a:pPr>
            <a:r>
              <a:rPr lang="en-US" sz="2800" dirty="0" smtClean="0"/>
              <a:t>Select NAOU:  INPATIENT PHARMACY </a:t>
            </a:r>
            <a:endParaRPr lang="en-US" sz="2800" b="1" dirty="0" smtClean="0"/>
          </a:p>
        </p:txBody>
      </p:sp>
      <p:sp>
        <p:nvSpPr>
          <p:cNvPr id="7" name="Rounded Rectangle 6" descr="Highlight box around data entry field."/>
          <p:cNvSpPr/>
          <p:nvPr/>
        </p:nvSpPr>
        <p:spPr>
          <a:xfrm>
            <a:off x="2546762" y="2209800"/>
            <a:ext cx="3473038"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312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639762"/>
          </a:xfrm>
        </p:spPr>
        <p:txBody>
          <a:bodyPr/>
          <a:lstStyle/>
          <a:p>
            <a:r>
              <a:rPr lang="en-US" b="1" smtClean="0"/>
              <a:t>OBJECTIVES / OVERVIEW</a:t>
            </a:r>
          </a:p>
        </p:txBody>
      </p:sp>
      <p:graphicFrame>
        <p:nvGraphicFramePr>
          <p:cNvPr id="7" name="Content Placeholder 6" descr="Step down process listing the objectives/overview of the training."/>
          <p:cNvGraphicFramePr>
            <a:graphicFrameLocks noGrp="1"/>
          </p:cNvGraphicFramePr>
          <p:nvPr>
            <p:ph idx="1"/>
            <p:extLst>
              <p:ext uri="{D42A27DB-BD31-4B8C-83A1-F6EECF244321}">
                <p14:modId xmlns:p14="http://schemas.microsoft.com/office/powerpoint/2010/main" val="2722790167"/>
              </p:ext>
            </p:extLst>
          </p:nvPr>
        </p:nvGraphicFramePr>
        <p:xfrm>
          <a:off x="228600" y="838200"/>
          <a:ext cx="8686800" cy="5287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green box with menu option"/>
          <p:cNvSpPr txBox="1"/>
          <p:nvPr/>
        </p:nvSpPr>
        <p:spPr>
          <a:xfrm>
            <a:off x="304800" y="406905"/>
            <a:ext cx="8305800" cy="6001643"/>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dirty="0"/>
              <a:t>Select Receipts Into Pharmacy Option: </a:t>
            </a:r>
            <a:r>
              <a:rPr lang="en-US" sz="3200" b="1" dirty="0"/>
              <a:t>Receiving</a:t>
            </a:r>
          </a:p>
          <a:p>
            <a:endParaRPr lang="en-US" sz="3200" b="1" dirty="0" smtClean="0"/>
          </a:p>
          <a:p>
            <a:r>
              <a:rPr lang="en-US" sz="3200" b="1" dirty="0" smtClean="0"/>
              <a:t>Is this </a:t>
            </a:r>
            <a:r>
              <a:rPr lang="en-US" sz="3200" b="1" dirty="0"/>
              <a:t>a Prime Vendor receipt? </a:t>
            </a:r>
            <a:r>
              <a:rPr lang="en-US" sz="3200" dirty="0"/>
              <a:t>Yes// YES</a:t>
            </a:r>
          </a:p>
          <a:p>
            <a:endParaRPr lang="en-US" sz="3200" dirty="0"/>
          </a:p>
          <a:p>
            <a:r>
              <a:rPr lang="en-US" sz="3200" b="1" dirty="0"/>
              <a:t>Select Pharmacy Purchase Order Number</a:t>
            </a:r>
            <a:r>
              <a:rPr lang="en-US" sz="3200" dirty="0"/>
              <a:t>: </a:t>
            </a:r>
            <a:endParaRPr lang="en-US" sz="3200" dirty="0" smtClean="0"/>
          </a:p>
          <a:p>
            <a:r>
              <a:rPr lang="en-US" sz="3200" dirty="0"/>
              <a:t>	</a:t>
            </a:r>
            <a:r>
              <a:rPr lang="en-US" sz="3200" dirty="0" smtClean="0"/>
              <a:t>689-C05200</a:t>
            </a:r>
            <a:r>
              <a:rPr lang="en-US" sz="3200" dirty="0"/>
              <a:t>//</a:t>
            </a:r>
          </a:p>
          <a:p>
            <a:r>
              <a:rPr lang="en-US" sz="3200" b="1" dirty="0"/>
              <a:t>Select Pharmacy Transaction number</a:t>
            </a:r>
            <a:r>
              <a:rPr lang="en-US" sz="3200" dirty="0"/>
              <a:t>: </a:t>
            </a:r>
          </a:p>
          <a:p>
            <a:r>
              <a:rPr lang="en-US" sz="3200" dirty="0"/>
              <a:t>689-10-3-7068-0421//</a:t>
            </a:r>
          </a:p>
          <a:p>
            <a:r>
              <a:rPr lang="en-US" sz="3200" b="1" dirty="0"/>
              <a:t>Please enter the Prime Vendor Invoice number</a:t>
            </a:r>
            <a:r>
              <a:rPr lang="en-US" sz="3200" dirty="0"/>
              <a:t>:</a:t>
            </a:r>
          </a:p>
          <a:p>
            <a:r>
              <a:rPr lang="en-US" sz="3200" dirty="0"/>
              <a:t>1234567</a:t>
            </a:r>
          </a:p>
          <a:p>
            <a:r>
              <a:rPr lang="en-US" sz="3200" b="1" dirty="0"/>
              <a:t>Enter your Current Signature Code:  </a:t>
            </a:r>
            <a:r>
              <a:rPr lang="en-US" sz="3200" dirty="0"/>
              <a:t>SIGNATURE VERIFIED</a:t>
            </a:r>
          </a:p>
        </p:txBody>
      </p:sp>
      <p:sp>
        <p:nvSpPr>
          <p:cNvPr id="8" name="TextBox 7" descr="Highlight box around the Pharmacy Purchase Order Number option."/>
          <p:cNvSpPr txBox="1"/>
          <p:nvPr/>
        </p:nvSpPr>
        <p:spPr>
          <a:xfrm>
            <a:off x="1219200" y="2844225"/>
            <a:ext cx="2438400" cy="584775"/>
          </a:xfrm>
          <a:prstGeom prst="rect">
            <a:avLst/>
          </a:prstGeom>
          <a:noFill/>
          <a:ln w="76200">
            <a:solidFill>
              <a:schemeClr val="tx1">
                <a:lumMod val="95000"/>
                <a:lumOff val="5000"/>
              </a:schemeClr>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n-US" sz="3200" dirty="0">
              <a:latin typeface="+mj-lt"/>
            </a:endParaRPr>
          </a:p>
        </p:txBody>
      </p:sp>
      <p:sp>
        <p:nvSpPr>
          <p:cNvPr id="7" name="TextBox 6" descr="Highlight box around the Pharmacy Transaction number."/>
          <p:cNvSpPr txBox="1"/>
          <p:nvPr/>
        </p:nvSpPr>
        <p:spPr>
          <a:xfrm>
            <a:off x="304800" y="3810000"/>
            <a:ext cx="3886200" cy="584775"/>
          </a:xfrm>
          <a:prstGeom prst="rect">
            <a:avLst/>
          </a:prstGeom>
          <a:noFill/>
          <a:ln w="76200">
            <a:solidFill>
              <a:schemeClr val="tx1">
                <a:lumMod val="95000"/>
                <a:lumOff val="5000"/>
              </a:schemeClr>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n-US" sz="3200" dirty="0">
              <a:latin typeface="+mj-lt"/>
            </a:endParaRPr>
          </a:p>
        </p:txBody>
      </p:sp>
    </p:spTree>
    <p:extLst>
      <p:ext uri="{BB962C8B-B14F-4D97-AF65-F5344CB8AC3E}">
        <p14:creationId xmlns:p14="http://schemas.microsoft.com/office/powerpoint/2010/main" val="160147015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381000"/>
            <a:ext cx="8305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Receipt of Controlled Substance from Pharmacy</a:t>
            </a:r>
            <a:endParaRPr lang="en-US" sz="3200" dirty="0">
              <a:latin typeface="+mj-lt"/>
            </a:endParaRPr>
          </a:p>
        </p:txBody>
      </p:sp>
      <p:sp>
        <p:nvSpPr>
          <p:cNvPr id="6" name="Content Placeholder 2" descr="blue entry box"/>
          <p:cNvSpPr txBox="1">
            <a:spLocks/>
          </p:cNvSpPr>
          <p:nvPr/>
        </p:nvSpPr>
        <p:spPr bwMode="auto">
          <a:xfrm>
            <a:off x="457200" y="990600"/>
            <a:ext cx="8305800" cy="5406805"/>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None/>
            </a:pPr>
            <a:r>
              <a:rPr lang="en-US" sz="2800" dirty="0"/>
              <a:t>Receive Controlled Substance Orders and Green Sheet</a:t>
            </a:r>
          </a:p>
          <a:p>
            <a:pPr>
              <a:buFont typeface="Arial" pitchFamily="34" charset="0"/>
              <a:buNone/>
            </a:pPr>
            <a:r>
              <a:rPr lang="en-US" sz="2800" dirty="0" smtClean="0"/>
              <a:t>Enter Current Signature Code:  SIGNATURE VERIFIED</a:t>
            </a:r>
          </a:p>
          <a:p>
            <a:pPr>
              <a:buFont typeface="Arial" pitchFamily="34" charset="0"/>
              <a:buNone/>
            </a:pPr>
            <a:r>
              <a:rPr lang="en-US" sz="2800" dirty="0" smtClean="0"/>
              <a:t>Select NAOU:  INPATIENT PHARMACY</a:t>
            </a:r>
          </a:p>
          <a:p>
            <a:pPr>
              <a:buFont typeface="Arial" pitchFamily="34" charset="0"/>
              <a:buNone/>
            </a:pPr>
            <a:r>
              <a:rPr lang="en-US" sz="2800" dirty="0" smtClean="0"/>
              <a:t>Select the Green Sheet #:  13192</a:t>
            </a:r>
            <a:endParaRPr lang="en-US" sz="2800" b="1" dirty="0" smtClean="0"/>
          </a:p>
        </p:txBody>
      </p:sp>
      <p:sp>
        <p:nvSpPr>
          <p:cNvPr id="7" name="Rounded Rectangle 6" descr="Highlight box around data entry field."/>
          <p:cNvSpPr/>
          <p:nvPr/>
        </p:nvSpPr>
        <p:spPr>
          <a:xfrm>
            <a:off x="4267200" y="2743200"/>
            <a:ext cx="10668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683102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381000"/>
            <a:ext cx="8305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Receipt of Controlled Substance from Pharmacy</a:t>
            </a:r>
            <a:endParaRPr lang="en-US" sz="3200" dirty="0">
              <a:latin typeface="+mj-lt"/>
            </a:endParaRPr>
          </a:p>
        </p:txBody>
      </p:sp>
      <p:sp>
        <p:nvSpPr>
          <p:cNvPr id="6" name="Content Placeholder 2" descr="blue entry box"/>
          <p:cNvSpPr txBox="1">
            <a:spLocks/>
          </p:cNvSpPr>
          <p:nvPr/>
        </p:nvSpPr>
        <p:spPr bwMode="auto">
          <a:xfrm>
            <a:off x="457200" y="990601"/>
            <a:ext cx="8305800" cy="2362200"/>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None/>
            </a:pPr>
            <a:r>
              <a:rPr lang="en-US" sz="2800" dirty="0"/>
              <a:t>Receive Controlled Substance Orders and Green Sheet</a:t>
            </a:r>
          </a:p>
          <a:p>
            <a:pPr>
              <a:buFont typeface="Arial" pitchFamily="34" charset="0"/>
              <a:buNone/>
            </a:pPr>
            <a:r>
              <a:rPr lang="en-US" sz="2800" dirty="0" smtClean="0"/>
              <a:t>Enter Current Signature Code:  SIGNATURE VERIFIED</a:t>
            </a:r>
          </a:p>
          <a:p>
            <a:pPr>
              <a:buFont typeface="Arial" pitchFamily="34" charset="0"/>
              <a:buNone/>
            </a:pPr>
            <a:r>
              <a:rPr lang="en-US" sz="2800" dirty="0" smtClean="0"/>
              <a:t>Select NAOU:  INPATIENT PHARMACY</a:t>
            </a:r>
          </a:p>
          <a:p>
            <a:pPr>
              <a:buFont typeface="Arial" pitchFamily="34" charset="0"/>
              <a:buNone/>
            </a:pPr>
            <a:r>
              <a:rPr lang="en-US" sz="2800" dirty="0" smtClean="0"/>
              <a:t>Select the Green Sheet #:  13192</a:t>
            </a:r>
          </a:p>
        </p:txBody>
      </p:sp>
      <p:sp>
        <p:nvSpPr>
          <p:cNvPr id="4" name="TextBox 3" descr="green entry box"/>
          <p:cNvSpPr txBox="1"/>
          <p:nvPr/>
        </p:nvSpPr>
        <p:spPr>
          <a:xfrm>
            <a:off x="472966" y="3352800"/>
            <a:ext cx="8290034" cy="2246769"/>
          </a:xfrm>
          <a:prstGeom prst="rect">
            <a:avLst/>
          </a:prstGeom>
          <a:gradFill>
            <a:gsLst>
              <a:gs pos="0">
                <a:srgbClr val="5E782A"/>
              </a:gs>
              <a:gs pos="80000">
                <a:srgbClr val="5E782A"/>
              </a:gs>
              <a:gs pos="100000">
                <a:srgbClr val="5E782A"/>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buFont typeface="Arial" pitchFamily="34" charset="0"/>
              <a:buNone/>
            </a:pPr>
            <a:r>
              <a:rPr lang="en-US" sz="2800" dirty="0"/>
              <a:t>LORAZEPAM 2MG/ML(10ML VIAL) </a:t>
            </a:r>
            <a:r>
              <a:rPr lang="en-US" sz="2800" dirty="0" smtClean="0"/>
              <a:t>INPATIENT</a:t>
            </a:r>
          </a:p>
          <a:p>
            <a:pPr>
              <a:buFont typeface="Arial" pitchFamily="34" charset="0"/>
              <a:buNone/>
            </a:pPr>
            <a:r>
              <a:rPr lang="en-US" sz="2800" dirty="0" smtClean="0"/>
              <a:t>   PHARMACY</a:t>
            </a:r>
            <a:endParaRPr lang="en-US" sz="2800" dirty="0"/>
          </a:p>
          <a:p>
            <a:pPr>
              <a:buFont typeface="Arial" pitchFamily="34" charset="0"/>
              <a:buNone/>
            </a:pPr>
            <a:r>
              <a:rPr lang="en-US" sz="2800" dirty="0"/>
              <a:t>Accessing LORAZEPAM 2MG/ML (10ML VIAL</a:t>
            </a:r>
            <a:r>
              <a:rPr lang="en-US" sz="2800" dirty="0" smtClean="0"/>
              <a:t>)</a:t>
            </a:r>
          </a:p>
          <a:p>
            <a:pPr>
              <a:buFont typeface="Arial" pitchFamily="34" charset="0"/>
              <a:buNone/>
            </a:pPr>
            <a:r>
              <a:rPr lang="en-US" sz="2800" dirty="0"/>
              <a:t> </a:t>
            </a:r>
            <a:r>
              <a:rPr lang="en-US" sz="2800" dirty="0" smtClean="0"/>
              <a:t>  </a:t>
            </a:r>
            <a:r>
              <a:rPr lang="en-US" sz="2800" dirty="0"/>
              <a:t>information...</a:t>
            </a:r>
          </a:p>
          <a:p>
            <a:pPr>
              <a:buFont typeface="Arial" pitchFamily="34" charset="0"/>
              <a:buNone/>
            </a:pPr>
            <a:r>
              <a:rPr lang="en-US" sz="2800" dirty="0"/>
              <a:t>QUANTITY RECEIVED: 1// 1</a:t>
            </a:r>
          </a:p>
        </p:txBody>
      </p:sp>
    </p:spTree>
    <p:extLst>
      <p:ext uri="{BB962C8B-B14F-4D97-AF65-F5344CB8AC3E}">
        <p14:creationId xmlns:p14="http://schemas.microsoft.com/office/powerpoint/2010/main" val="166991254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381000"/>
            <a:ext cx="8305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Receipt of Controlled Substance from Pharmacy</a:t>
            </a:r>
            <a:endParaRPr lang="en-US" sz="3200" dirty="0">
              <a:latin typeface="+mj-lt"/>
            </a:endParaRPr>
          </a:p>
        </p:txBody>
      </p:sp>
      <p:sp>
        <p:nvSpPr>
          <p:cNvPr id="6" name="Content Placeholder 2" descr="blue entry box"/>
          <p:cNvSpPr txBox="1">
            <a:spLocks/>
          </p:cNvSpPr>
          <p:nvPr/>
        </p:nvSpPr>
        <p:spPr bwMode="auto">
          <a:xfrm>
            <a:off x="457200" y="990601"/>
            <a:ext cx="8305800" cy="4724400"/>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None/>
            </a:pPr>
            <a:r>
              <a:rPr lang="en-US" sz="2800" dirty="0"/>
              <a:t>Receive Controlled Substance Orders and Green Sheet</a:t>
            </a:r>
          </a:p>
          <a:p>
            <a:pPr>
              <a:buFont typeface="Arial" pitchFamily="34" charset="0"/>
              <a:buNone/>
            </a:pPr>
            <a:r>
              <a:rPr lang="en-US" sz="2800" dirty="0" smtClean="0"/>
              <a:t>Enter Current Signature Code:  SIGNATURE VERIFIED</a:t>
            </a:r>
          </a:p>
          <a:p>
            <a:pPr>
              <a:buFont typeface="Arial" pitchFamily="34" charset="0"/>
              <a:buNone/>
            </a:pPr>
            <a:r>
              <a:rPr lang="en-US" sz="2800" dirty="0" smtClean="0"/>
              <a:t>Select NAOU:  INPATIENT PHARMACY</a:t>
            </a:r>
          </a:p>
          <a:p>
            <a:pPr>
              <a:buFont typeface="Arial" pitchFamily="34" charset="0"/>
              <a:buNone/>
            </a:pPr>
            <a:r>
              <a:rPr lang="en-US" sz="2800" dirty="0" smtClean="0"/>
              <a:t>Select the Green Sheet #:  13192</a:t>
            </a:r>
          </a:p>
          <a:p>
            <a:pPr>
              <a:buFont typeface="Arial" pitchFamily="34" charset="0"/>
              <a:buNone/>
            </a:pPr>
            <a:r>
              <a:rPr lang="en-US" sz="2800" dirty="0"/>
              <a:t>LORAZEPAM 2MG/ML(10ML VIAL) INPATIENT PHARMACY</a:t>
            </a:r>
          </a:p>
          <a:p>
            <a:pPr>
              <a:buFont typeface="Arial" pitchFamily="34" charset="0"/>
              <a:buNone/>
            </a:pPr>
            <a:r>
              <a:rPr lang="en-US" sz="2800" dirty="0"/>
              <a:t>Accessing LORAZEPAM 2MG/ML (10ML VIAL) information...</a:t>
            </a:r>
          </a:p>
          <a:p>
            <a:pPr>
              <a:buFont typeface="Arial" pitchFamily="34" charset="0"/>
              <a:buNone/>
            </a:pPr>
            <a:r>
              <a:rPr lang="en-US" sz="2800" dirty="0"/>
              <a:t>QUANTITY RECEIVED: 1// 1</a:t>
            </a:r>
          </a:p>
          <a:p>
            <a:pPr>
              <a:buFont typeface="Arial" pitchFamily="34" charset="0"/>
              <a:buNone/>
            </a:pPr>
            <a:endParaRPr lang="en-US" sz="2800" b="1" dirty="0" smtClean="0"/>
          </a:p>
        </p:txBody>
      </p:sp>
      <p:sp>
        <p:nvSpPr>
          <p:cNvPr id="4" name="TextBox 3" descr="green entry box"/>
          <p:cNvSpPr txBox="1"/>
          <p:nvPr/>
        </p:nvSpPr>
        <p:spPr>
          <a:xfrm>
            <a:off x="457200" y="5715000"/>
            <a:ext cx="8290034" cy="954107"/>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buFont typeface="Arial" pitchFamily="34" charset="0"/>
              <a:buNone/>
            </a:pPr>
            <a:r>
              <a:rPr lang="en-US" sz="2800" dirty="0"/>
              <a:t>*** Your Green Sheet #13192 is now DELIVERED </a:t>
            </a:r>
            <a:r>
              <a:rPr lang="en-US" sz="2800" dirty="0" smtClean="0"/>
              <a:t>–</a:t>
            </a:r>
          </a:p>
          <a:p>
            <a:pPr>
              <a:buFont typeface="Arial" pitchFamily="34" charset="0"/>
              <a:buNone/>
            </a:pPr>
            <a:r>
              <a:rPr lang="en-US" sz="2800" dirty="0"/>
              <a:t> </a:t>
            </a:r>
            <a:r>
              <a:rPr lang="en-US" sz="2800" dirty="0" smtClean="0"/>
              <a:t>       </a:t>
            </a:r>
            <a:r>
              <a:rPr lang="en-US" sz="2800" dirty="0"/>
              <a:t>ACTIVELY ON NAOU ***</a:t>
            </a:r>
          </a:p>
        </p:txBody>
      </p:sp>
    </p:spTree>
    <p:extLst>
      <p:ext uri="{BB962C8B-B14F-4D97-AF65-F5344CB8AC3E}">
        <p14:creationId xmlns:p14="http://schemas.microsoft.com/office/powerpoint/2010/main" val="3160567914"/>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Infusion Order Processing Menu</a:t>
            </a:r>
          </a:p>
        </p:txBody>
      </p:sp>
      <p:graphicFrame>
        <p:nvGraphicFramePr>
          <p:cNvPr id="3" name="Diagram 2" descr="blue boxes showing menu options"/>
          <p:cNvGraphicFramePr/>
          <p:nvPr>
            <p:extLst>
              <p:ext uri="{D42A27DB-BD31-4B8C-83A1-F6EECF244321}">
                <p14:modId xmlns:p14="http://schemas.microsoft.com/office/powerpoint/2010/main" val="3782401618"/>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arge checkmark next to second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1531" y="2895600"/>
            <a:ext cx="152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621525"/>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Transfer Green Sheet and Drug to another NAOU</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smtClean="0"/>
              <a:t>Transfer a Green Sheet from this NAOU</a:t>
            </a:r>
          </a:p>
          <a:p>
            <a:pPr>
              <a:spcBef>
                <a:spcPct val="0"/>
              </a:spcBef>
              <a:buFont typeface="Arial" pitchFamily="34" charset="0"/>
              <a:buNone/>
            </a:pPr>
            <a:r>
              <a:rPr lang="en-US" sz="2800" dirty="0" smtClean="0"/>
              <a:t>Select Transfer from NAOU: INPATIENT PHARMACY</a:t>
            </a:r>
            <a:endParaRPr lang="en-US" sz="1400" b="1" dirty="0"/>
          </a:p>
        </p:txBody>
      </p:sp>
      <p:sp>
        <p:nvSpPr>
          <p:cNvPr id="7" name="Rounded Rectangle 6" descr="Highlight box around data entry field."/>
          <p:cNvSpPr/>
          <p:nvPr/>
        </p:nvSpPr>
        <p:spPr>
          <a:xfrm>
            <a:off x="4495800" y="1524000"/>
            <a:ext cx="3505200" cy="4572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334575"/>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Transfer Green Sheet and Drug to another NAOU</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smtClean="0"/>
              <a:t>Transfer a Green Sheet from this NAOU</a:t>
            </a:r>
          </a:p>
          <a:p>
            <a:pPr>
              <a:spcBef>
                <a:spcPct val="0"/>
              </a:spcBef>
              <a:buFont typeface="Arial" pitchFamily="34" charset="0"/>
              <a:buNone/>
            </a:pPr>
            <a:r>
              <a:rPr lang="en-US" sz="2800" dirty="0" smtClean="0"/>
              <a:t>Select Transfer from NAOU: INPATIENT PHARMACY</a:t>
            </a:r>
          </a:p>
          <a:p>
            <a:pPr>
              <a:spcBef>
                <a:spcPct val="0"/>
              </a:spcBef>
              <a:buFont typeface="Arial" pitchFamily="34" charset="0"/>
              <a:buNone/>
            </a:pPr>
            <a:endParaRPr lang="en-US" sz="2800" dirty="0" smtClean="0"/>
          </a:p>
          <a:p>
            <a:pPr>
              <a:spcBef>
                <a:spcPct val="0"/>
              </a:spcBef>
              <a:buFont typeface="Arial" pitchFamily="34" charset="0"/>
              <a:buNone/>
            </a:pPr>
            <a:r>
              <a:rPr lang="en-US" sz="2800" dirty="0" smtClean="0"/>
              <a:t>Select the Green Sheet #:  13192</a:t>
            </a:r>
            <a:endParaRPr lang="en-US" sz="1400" dirty="0"/>
          </a:p>
        </p:txBody>
      </p:sp>
      <p:sp>
        <p:nvSpPr>
          <p:cNvPr id="7" name="Rounded Rectangle 6" descr="Highlight box around data entry field."/>
          <p:cNvSpPr/>
          <p:nvPr/>
        </p:nvSpPr>
        <p:spPr>
          <a:xfrm>
            <a:off x="4267200" y="2286000"/>
            <a:ext cx="10668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6076740"/>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Transfer Green Sheet and Drug to another NAOU</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smtClean="0"/>
              <a:t>Transfer a Green Sheet from this NAOU</a:t>
            </a:r>
          </a:p>
          <a:p>
            <a:pPr>
              <a:spcBef>
                <a:spcPct val="0"/>
              </a:spcBef>
              <a:buFont typeface="Arial" pitchFamily="34" charset="0"/>
              <a:buNone/>
            </a:pPr>
            <a:r>
              <a:rPr lang="en-US" sz="2800" dirty="0" smtClean="0"/>
              <a:t>Select Transfer from NAOU: INPATIENT PHARMACY</a:t>
            </a:r>
          </a:p>
          <a:p>
            <a:pPr>
              <a:spcBef>
                <a:spcPct val="0"/>
              </a:spcBef>
              <a:buFont typeface="Arial" pitchFamily="34" charset="0"/>
              <a:buNone/>
            </a:pPr>
            <a:endParaRPr lang="en-US" sz="2800" dirty="0" smtClean="0"/>
          </a:p>
          <a:p>
            <a:pPr>
              <a:spcBef>
                <a:spcPct val="0"/>
              </a:spcBef>
              <a:buFont typeface="Arial" pitchFamily="34" charset="0"/>
              <a:buNone/>
            </a:pPr>
            <a:r>
              <a:rPr lang="en-US" sz="2800" dirty="0" smtClean="0"/>
              <a:t>Select the Green Sheet #:  13192</a:t>
            </a:r>
          </a:p>
          <a:p>
            <a:pPr>
              <a:spcBef>
                <a:spcPct val="0"/>
              </a:spcBef>
              <a:buFont typeface="Arial" pitchFamily="34" charset="0"/>
              <a:buNone/>
            </a:pPr>
            <a:r>
              <a:rPr lang="en-US" sz="2800" dirty="0"/>
              <a:t>	</a:t>
            </a:r>
            <a:r>
              <a:rPr lang="en-US" sz="2800" dirty="0" smtClean="0"/>
              <a:t>LORAZEPAM 2MG/ML (10ML VIAL)</a:t>
            </a:r>
            <a:endParaRPr lang="en-US" sz="1400" dirty="0"/>
          </a:p>
        </p:txBody>
      </p:sp>
      <p:sp>
        <p:nvSpPr>
          <p:cNvPr id="7" name="Rounded Rectangle 6" descr="Highlight box around data entry field."/>
          <p:cNvSpPr/>
          <p:nvPr/>
        </p:nvSpPr>
        <p:spPr>
          <a:xfrm>
            <a:off x="762000" y="2743200"/>
            <a:ext cx="52578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525468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Transfer Green Sheet and Drug to another NAOU</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smtClean="0"/>
              <a:t>Transfer a Green Sheet from this NAOU</a:t>
            </a:r>
          </a:p>
          <a:p>
            <a:pPr>
              <a:spcBef>
                <a:spcPct val="0"/>
              </a:spcBef>
              <a:buFont typeface="Arial" pitchFamily="34" charset="0"/>
              <a:buNone/>
            </a:pPr>
            <a:r>
              <a:rPr lang="en-US" sz="2800" dirty="0" smtClean="0"/>
              <a:t>Select Transfer from NAOU: INPATIENT PHARMACY</a:t>
            </a:r>
          </a:p>
          <a:p>
            <a:pPr>
              <a:spcBef>
                <a:spcPct val="0"/>
              </a:spcBef>
              <a:buFont typeface="Arial" pitchFamily="34" charset="0"/>
              <a:buNone/>
            </a:pPr>
            <a:endParaRPr lang="en-US" sz="2800" dirty="0" smtClean="0"/>
          </a:p>
          <a:p>
            <a:pPr>
              <a:spcBef>
                <a:spcPct val="0"/>
              </a:spcBef>
              <a:buFont typeface="Arial" pitchFamily="34" charset="0"/>
              <a:buNone/>
            </a:pPr>
            <a:r>
              <a:rPr lang="en-US" sz="2800" dirty="0" smtClean="0"/>
              <a:t>Select the Green Sheet #:  13192</a:t>
            </a:r>
          </a:p>
          <a:p>
            <a:pPr>
              <a:spcBef>
                <a:spcPct val="0"/>
              </a:spcBef>
              <a:buFont typeface="Arial" pitchFamily="34" charset="0"/>
              <a:buNone/>
            </a:pPr>
            <a:r>
              <a:rPr lang="en-US" sz="2800" dirty="0"/>
              <a:t>	</a:t>
            </a:r>
            <a:r>
              <a:rPr lang="en-US" sz="2800" dirty="0" smtClean="0"/>
              <a:t>LORAZEPAM 2MG/ML (10ML VIAL)</a:t>
            </a:r>
          </a:p>
          <a:p>
            <a:pPr>
              <a:spcBef>
                <a:spcPct val="0"/>
              </a:spcBef>
              <a:buFont typeface="Arial" pitchFamily="34" charset="0"/>
              <a:buNone/>
            </a:pPr>
            <a:endParaRPr lang="en-US" sz="1400" dirty="0"/>
          </a:p>
          <a:p>
            <a:pPr>
              <a:spcBef>
                <a:spcPct val="0"/>
              </a:spcBef>
              <a:buFont typeface="Arial" pitchFamily="34" charset="0"/>
              <a:buNone/>
            </a:pPr>
            <a:r>
              <a:rPr lang="en-US" sz="2800" dirty="0" smtClean="0"/>
              <a:t>Select Transfer to NAOU:  4 SOUTH</a:t>
            </a:r>
            <a:endParaRPr lang="en-US" sz="1400" dirty="0"/>
          </a:p>
        </p:txBody>
      </p:sp>
      <p:sp>
        <p:nvSpPr>
          <p:cNvPr id="7" name="Rounded Rectangle 6" descr="Highlight box around data entry field."/>
          <p:cNvSpPr/>
          <p:nvPr/>
        </p:nvSpPr>
        <p:spPr>
          <a:xfrm>
            <a:off x="4210050" y="3429000"/>
            <a:ext cx="158115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949330"/>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Transfer Green Sheet and Drug to another NAOU</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spcBef>
                <a:spcPct val="0"/>
              </a:spcBef>
              <a:buFont typeface="Arial" pitchFamily="34" charset="0"/>
              <a:buNone/>
            </a:pPr>
            <a:r>
              <a:rPr lang="en-US" sz="2800" dirty="0" smtClean="0"/>
              <a:t>Transfer a Green Sheet from this NAOU</a:t>
            </a:r>
          </a:p>
          <a:p>
            <a:pPr>
              <a:spcBef>
                <a:spcPct val="0"/>
              </a:spcBef>
              <a:buFont typeface="Arial" pitchFamily="34" charset="0"/>
              <a:buNone/>
            </a:pPr>
            <a:r>
              <a:rPr lang="en-US" sz="2800" dirty="0" smtClean="0"/>
              <a:t>Select Transfer from NAOU: INPATIENT PHARMACY</a:t>
            </a:r>
          </a:p>
          <a:p>
            <a:pPr>
              <a:spcBef>
                <a:spcPct val="0"/>
              </a:spcBef>
              <a:buFont typeface="Arial" pitchFamily="34" charset="0"/>
              <a:buNone/>
            </a:pPr>
            <a:endParaRPr lang="en-US" sz="2800" dirty="0" smtClean="0"/>
          </a:p>
          <a:p>
            <a:pPr>
              <a:spcBef>
                <a:spcPct val="0"/>
              </a:spcBef>
              <a:buFont typeface="Arial" pitchFamily="34" charset="0"/>
              <a:buNone/>
            </a:pPr>
            <a:r>
              <a:rPr lang="en-US" sz="2800" dirty="0" smtClean="0"/>
              <a:t>Select the Green Sheet #:  13192</a:t>
            </a:r>
          </a:p>
          <a:p>
            <a:pPr>
              <a:spcBef>
                <a:spcPct val="0"/>
              </a:spcBef>
              <a:buFont typeface="Arial" pitchFamily="34" charset="0"/>
              <a:buNone/>
            </a:pPr>
            <a:r>
              <a:rPr lang="en-US" sz="2800" dirty="0"/>
              <a:t>	</a:t>
            </a:r>
            <a:r>
              <a:rPr lang="en-US" sz="2800" dirty="0" smtClean="0"/>
              <a:t>LORAZEPAM 2MG/ML (10ML VIAL)</a:t>
            </a:r>
          </a:p>
          <a:p>
            <a:pPr>
              <a:spcBef>
                <a:spcPct val="0"/>
              </a:spcBef>
              <a:buFont typeface="Arial" pitchFamily="34" charset="0"/>
              <a:buNone/>
            </a:pPr>
            <a:endParaRPr lang="en-US" sz="1400" dirty="0"/>
          </a:p>
          <a:p>
            <a:pPr>
              <a:spcBef>
                <a:spcPct val="0"/>
              </a:spcBef>
              <a:buFont typeface="Arial" pitchFamily="34" charset="0"/>
              <a:buNone/>
            </a:pPr>
            <a:r>
              <a:rPr lang="en-US" sz="2800" dirty="0" smtClean="0"/>
              <a:t>Select Transfer to NAOU:  4 SOUTH</a:t>
            </a:r>
          </a:p>
          <a:p>
            <a:pPr>
              <a:spcBef>
                <a:spcPct val="0"/>
              </a:spcBef>
              <a:buFont typeface="Arial" pitchFamily="34" charset="0"/>
              <a:buNone/>
            </a:pPr>
            <a:r>
              <a:rPr lang="en-US" sz="2800" dirty="0" smtClean="0"/>
              <a:t>Quantity to Transfer (VI/1):  1//</a:t>
            </a:r>
            <a:endParaRPr lang="en-US" sz="1400" dirty="0"/>
          </a:p>
        </p:txBody>
      </p:sp>
      <p:sp>
        <p:nvSpPr>
          <p:cNvPr id="7" name="Rounded Rectangle 6" descr="Highlight box around data entry field."/>
          <p:cNvSpPr/>
          <p:nvPr/>
        </p:nvSpPr>
        <p:spPr>
          <a:xfrm>
            <a:off x="4495800" y="3810000"/>
            <a:ext cx="8001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90267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Transfer Green Sheet and Drug to another NAOU</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a:t>LORAZEPAM 2MG/ML (10ML VIAL) </a:t>
            </a:r>
          </a:p>
          <a:p>
            <a:pPr>
              <a:buFont typeface="Arial" pitchFamily="34" charset="0"/>
              <a:buNone/>
            </a:pPr>
            <a:r>
              <a:rPr lang="en-US" sz="2800" dirty="0"/>
              <a:t>Current Balance:  11</a:t>
            </a:r>
          </a:p>
          <a:p>
            <a:pPr>
              <a:buFont typeface="Arial" pitchFamily="34" charset="0"/>
              <a:buNone/>
            </a:pPr>
            <a:r>
              <a:rPr lang="en-US" sz="2800" dirty="0" smtClean="0"/>
              <a:t>Is </a:t>
            </a:r>
            <a:r>
              <a:rPr lang="en-US" sz="2800" dirty="0"/>
              <a:t>this a PCA syringe that has already been signed out</a:t>
            </a:r>
          </a:p>
          <a:p>
            <a:pPr>
              <a:buFont typeface="Arial" pitchFamily="34" charset="0"/>
              <a:buNone/>
            </a:pPr>
            <a:r>
              <a:rPr lang="en-US" sz="2800" dirty="0"/>
              <a:t>for a patient? Y// NO</a:t>
            </a:r>
          </a:p>
          <a:p>
            <a:pPr>
              <a:buFont typeface="Arial" pitchFamily="34" charset="0"/>
              <a:buNone/>
            </a:pPr>
            <a:r>
              <a:rPr lang="en-US" sz="2800" dirty="0"/>
              <a:t>Are you sure? NO// YES</a:t>
            </a:r>
          </a:p>
        </p:txBody>
      </p:sp>
      <p:sp>
        <p:nvSpPr>
          <p:cNvPr id="8" name="Rounded Rectangle 7" descr="Highlight box around data entry field."/>
          <p:cNvSpPr/>
          <p:nvPr/>
        </p:nvSpPr>
        <p:spPr>
          <a:xfrm>
            <a:off x="2972295" y="2590800"/>
            <a:ext cx="8001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descr="Highlight box around data entry field."/>
          <p:cNvSpPr/>
          <p:nvPr/>
        </p:nvSpPr>
        <p:spPr>
          <a:xfrm>
            <a:off x="3352800" y="3162300"/>
            <a:ext cx="8001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246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green box with menu option"/>
          <p:cNvSpPr txBox="1"/>
          <p:nvPr/>
        </p:nvSpPr>
        <p:spPr>
          <a:xfrm>
            <a:off x="304800" y="406905"/>
            <a:ext cx="8305800" cy="6001643"/>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buFont typeface="Arial" charset="0"/>
              <a:buNone/>
            </a:pPr>
            <a:r>
              <a:rPr lang="en-US" sz="3200" dirty="0"/>
              <a:t>Select Receipts Into Pharmacy Option: </a:t>
            </a:r>
            <a:r>
              <a:rPr lang="en-US" sz="3200" b="1" dirty="0"/>
              <a:t>Receiving</a:t>
            </a:r>
          </a:p>
          <a:p>
            <a:pPr>
              <a:buFont typeface="Arial" charset="0"/>
              <a:buNone/>
            </a:pPr>
            <a:endParaRPr lang="en-US" sz="3200" dirty="0"/>
          </a:p>
          <a:p>
            <a:r>
              <a:rPr lang="en-US" sz="3200" b="1" dirty="0"/>
              <a:t>Is this a Prime Vendor receipt? </a:t>
            </a:r>
            <a:r>
              <a:rPr lang="en-US" sz="3200" dirty="0"/>
              <a:t>Yes// YES</a:t>
            </a:r>
          </a:p>
          <a:p>
            <a:endParaRPr lang="en-US" sz="3200" dirty="0"/>
          </a:p>
          <a:p>
            <a:r>
              <a:rPr lang="en-US" sz="3200" b="1" dirty="0"/>
              <a:t>Select Pharmacy Purchase Order Number</a:t>
            </a:r>
            <a:r>
              <a:rPr lang="en-US" sz="3200" dirty="0"/>
              <a:t>: 689-C05200//</a:t>
            </a:r>
          </a:p>
          <a:p>
            <a:r>
              <a:rPr lang="en-US" sz="3200" b="1" dirty="0"/>
              <a:t>Select Pharmacy Transaction number</a:t>
            </a:r>
            <a:r>
              <a:rPr lang="en-US" sz="3200" dirty="0"/>
              <a:t>: </a:t>
            </a:r>
          </a:p>
          <a:p>
            <a:r>
              <a:rPr lang="en-US" sz="3200" dirty="0"/>
              <a:t>689-10-3-7068-0421//</a:t>
            </a:r>
          </a:p>
          <a:p>
            <a:r>
              <a:rPr lang="en-US" sz="3200" b="1" dirty="0"/>
              <a:t>Please enter the Prime Vendor Invoice number</a:t>
            </a:r>
            <a:r>
              <a:rPr lang="en-US" sz="3200" dirty="0"/>
              <a:t>:</a:t>
            </a:r>
          </a:p>
          <a:p>
            <a:r>
              <a:rPr lang="en-US" sz="3200" dirty="0"/>
              <a:t>1234567</a:t>
            </a:r>
          </a:p>
          <a:p>
            <a:r>
              <a:rPr lang="en-US" sz="3200" b="1" dirty="0"/>
              <a:t>Enter your Current Signature Code:  </a:t>
            </a:r>
            <a:r>
              <a:rPr lang="en-US" sz="3200" dirty="0"/>
              <a:t>SIGNATURE VERIFIED</a:t>
            </a:r>
          </a:p>
        </p:txBody>
      </p:sp>
      <p:sp>
        <p:nvSpPr>
          <p:cNvPr id="5" name="TextBox 4" descr="Highlight box around the Prime Vendor Invoice number option."/>
          <p:cNvSpPr txBox="1"/>
          <p:nvPr/>
        </p:nvSpPr>
        <p:spPr>
          <a:xfrm>
            <a:off x="304800" y="4825425"/>
            <a:ext cx="2438400" cy="584775"/>
          </a:xfrm>
          <a:prstGeom prst="rect">
            <a:avLst/>
          </a:prstGeom>
          <a:noFill/>
          <a:ln w="76200">
            <a:solidFill>
              <a:schemeClr val="tx1">
                <a:lumMod val="95000"/>
                <a:lumOff val="5000"/>
              </a:schemeClr>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n-US" sz="3200" dirty="0">
              <a:latin typeface="+mj-lt"/>
            </a:endParaRPr>
          </a:p>
        </p:txBody>
      </p:sp>
    </p:spTree>
    <p:extLst>
      <p:ext uri="{BB962C8B-B14F-4D97-AF65-F5344CB8AC3E}">
        <p14:creationId xmlns:p14="http://schemas.microsoft.com/office/powerpoint/2010/main" val="3364229794"/>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Transfer Green Sheet and Drug to another NAOU</a:t>
            </a:r>
            <a:endParaRPr lang="en-US" sz="3200" dirty="0"/>
          </a:p>
        </p:txBody>
      </p:sp>
      <p:sp>
        <p:nvSpPr>
          <p:cNvPr id="6" name="Content Placeholder 2" descr="purple entry box"/>
          <p:cNvSpPr txBox="1">
            <a:spLocks/>
          </p:cNvSpPr>
          <p:nvPr/>
        </p:nvSpPr>
        <p:spPr bwMode="auto">
          <a:xfrm>
            <a:off x="457200" y="889575"/>
            <a:ext cx="8305800" cy="2793713"/>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a:t>LORAZEPAM 2MG/ML (10ML VIAL) </a:t>
            </a:r>
          </a:p>
          <a:p>
            <a:pPr>
              <a:buFont typeface="Arial" pitchFamily="34" charset="0"/>
              <a:buNone/>
            </a:pPr>
            <a:r>
              <a:rPr lang="en-US" sz="2800" dirty="0"/>
              <a:t>Current Balance:  11</a:t>
            </a:r>
          </a:p>
          <a:p>
            <a:pPr>
              <a:buFont typeface="Arial" pitchFamily="34" charset="0"/>
              <a:buNone/>
            </a:pPr>
            <a:r>
              <a:rPr lang="en-US" sz="2800" dirty="0" smtClean="0"/>
              <a:t>Is </a:t>
            </a:r>
            <a:r>
              <a:rPr lang="en-US" sz="2800" dirty="0"/>
              <a:t>this a PCA syringe that has already been signed out</a:t>
            </a:r>
          </a:p>
          <a:p>
            <a:pPr>
              <a:buFont typeface="Arial" pitchFamily="34" charset="0"/>
              <a:buNone/>
            </a:pPr>
            <a:r>
              <a:rPr lang="en-US" sz="2800" dirty="0"/>
              <a:t>for a patient? Y// NO</a:t>
            </a:r>
          </a:p>
          <a:p>
            <a:pPr>
              <a:buFont typeface="Arial" pitchFamily="34" charset="0"/>
              <a:buNone/>
            </a:pPr>
            <a:r>
              <a:rPr lang="en-US" sz="2800" dirty="0"/>
              <a:t>Are you sure? NO// </a:t>
            </a:r>
            <a:r>
              <a:rPr lang="en-US" sz="2800" dirty="0" smtClean="0"/>
              <a:t>YES</a:t>
            </a:r>
          </a:p>
          <a:p>
            <a:pPr>
              <a:buFont typeface="Arial" pitchFamily="34" charset="0"/>
              <a:buNone/>
            </a:pPr>
            <a:endParaRPr lang="en-US" sz="2800" dirty="0"/>
          </a:p>
        </p:txBody>
      </p:sp>
      <p:sp>
        <p:nvSpPr>
          <p:cNvPr id="7" name="TextBox 6" descr="orange entry box"/>
          <p:cNvSpPr txBox="1"/>
          <p:nvPr/>
        </p:nvSpPr>
        <p:spPr>
          <a:xfrm>
            <a:off x="457200" y="3702091"/>
            <a:ext cx="8305800" cy="2677656"/>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buFont typeface="Arial" pitchFamily="34" charset="0"/>
              <a:buNone/>
            </a:pPr>
            <a:r>
              <a:rPr lang="en-US" sz="2800" dirty="0"/>
              <a:t>Accessing LORAZEPAM 2MG/ML (10ML VIAL) </a:t>
            </a:r>
            <a:r>
              <a:rPr lang="en-US" sz="2800" dirty="0" smtClean="0"/>
              <a:t>  </a:t>
            </a:r>
          </a:p>
          <a:p>
            <a:pPr>
              <a:buFont typeface="Arial" pitchFamily="34" charset="0"/>
              <a:buNone/>
            </a:pPr>
            <a:r>
              <a:rPr lang="en-US" sz="2800" dirty="0"/>
              <a:t> </a:t>
            </a:r>
            <a:r>
              <a:rPr lang="en-US" sz="2800" dirty="0" smtClean="0"/>
              <a:t>      information</a:t>
            </a:r>
            <a:endParaRPr lang="en-US" sz="2800" dirty="0"/>
          </a:p>
          <a:p>
            <a:pPr>
              <a:buFont typeface="Arial" pitchFamily="34" charset="0"/>
              <a:buNone/>
            </a:pPr>
            <a:r>
              <a:rPr lang="en-US" sz="2800" dirty="0"/>
              <a:t>Updating your records now...</a:t>
            </a:r>
          </a:p>
          <a:p>
            <a:pPr>
              <a:buFont typeface="Arial" pitchFamily="34" charset="0"/>
              <a:buNone/>
            </a:pPr>
            <a:r>
              <a:rPr lang="en-US" sz="2800" dirty="0"/>
              <a:t>*** The status of your Green Sheet #13192 is now</a:t>
            </a:r>
          </a:p>
          <a:p>
            <a:pPr>
              <a:buFont typeface="Arial" pitchFamily="34" charset="0"/>
              <a:buNone/>
            </a:pPr>
            <a:r>
              <a:rPr lang="en-US" sz="2800" dirty="0"/>
              <a:t>        TRANSFERRED TO ANOTHER NAOU ***</a:t>
            </a:r>
          </a:p>
          <a:p>
            <a:pPr>
              <a:buFont typeface="Arial" pitchFamily="34" charset="0"/>
              <a:buNone/>
            </a:pPr>
            <a:r>
              <a:rPr lang="en-US" sz="2800" dirty="0"/>
              <a:t>Number of copies of VA FORM 10-2321?</a:t>
            </a:r>
          </a:p>
        </p:txBody>
      </p:sp>
    </p:spTree>
    <p:extLst>
      <p:ext uri="{BB962C8B-B14F-4D97-AF65-F5344CB8AC3E}">
        <p14:creationId xmlns:p14="http://schemas.microsoft.com/office/powerpoint/2010/main" val="1988290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solidFill>
                  <a:prstClr val="white"/>
                </a:solidFill>
              </a:rPr>
              <a:t>Pharmacist CS Menu</a:t>
            </a:r>
            <a:endParaRPr lang="en-US" sz="4000" dirty="0">
              <a:solidFill>
                <a:prstClr val="white"/>
              </a:solidFill>
            </a:endParaRPr>
          </a:p>
        </p:txBody>
      </p:sp>
      <p:sp>
        <p:nvSpPr>
          <p:cNvPr id="5" name="TextBox 4" descr="green box with menu options"/>
          <p:cNvSpPr txBox="1"/>
          <p:nvPr/>
        </p:nvSpPr>
        <p:spPr>
          <a:xfrm>
            <a:off x="381000" y="1066800"/>
            <a:ext cx="8305800" cy="2862322"/>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solidFill>
                  <a:prstClr val="white"/>
                </a:solidFill>
              </a:rPr>
              <a:t>Receipts into Pharmacy</a:t>
            </a:r>
          </a:p>
          <a:p>
            <a:pPr marL="457200" indent="-457200">
              <a:buFont typeface="Wingdings" pitchFamily="2" charset="2"/>
              <a:buChar char="ü"/>
            </a:pPr>
            <a:r>
              <a:rPr lang="en-US" sz="3000" dirty="0" smtClean="0">
                <a:solidFill>
                  <a:prstClr val="white"/>
                </a:solidFill>
              </a:rPr>
              <a:t>Dispensing Menu</a:t>
            </a:r>
          </a:p>
          <a:p>
            <a:pPr marL="457200" indent="-457200">
              <a:buFont typeface="Wingdings" pitchFamily="2" charset="2"/>
              <a:buChar char="ü"/>
            </a:pPr>
            <a:r>
              <a:rPr lang="en-US" sz="3000" dirty="0" smtClean="0">
                <a:solidFill>
                  <a:prstClr val="white"/>
                </a:solidFill>
              </a:rPr>
              <a:t>Complete a Green Sheet</a:t>
            </a:r>
          </a:p>
          <a:p>
            <a:pPr marL="457200" indent="-457200">
              <a:buFont typeface="Wingdings" pitchFamily="2" charset="2"/>
              <a:buChar char="ü"/>
            </a:pPr>
            <a:r>
              <a:rPr lang="en-US" sz="3000" dirty="0" smtClean="0">
                <a:solidFill>
                  <a:prstClr val="white"/>
                </a:solidFill>
              </a:rPr>
              <a:t>Outpatient Rx’s</a:t>
            </a:r>
          </a:p>
          <a:p>
            <a:pPr marL="457200" indent="-457200">
              <a:buFont typeface="Wingdings" pitchFamily="2" charset="2"/>
              <a:buChar char="ü"/>
            </a:pPr>
            <a:r>
              <a:rPr lang="en-US" sz="3000" dirty="0"/>
              <a:t>Transfer Drugs between Dispensing </a:t>
            </a:r>
            <a:r>
              <a:rPr lang="en-US" sz="3000" dirty="0" smtClean="0"/>
              <a:t>Sites</a:t>
            </a:r>
          </a:p>
          <a:p>
            <a:pPr marL="457200" indent="-457200">
              <a:buFont typeface="Wingdings" pitchFamily="2" charset="2"/>
              <a:buChar char="ü"/>
            </a:pPr>
            <a:r>
              <a:rPr lang="en-US" sz="3000" dirty="0" smtClean="0"/>
              <a:t>Infusion </a:t>
            </a:r>
            <a:r>
              <a:rPr lang="en-US" sz="3000" dirty="0"/>
              <a:t>Order Processing Menu </a:t>
            </a:r>
            <a:r>
              <a:rPr lang="en-US" sz="3000" dirty="0" smtClean="0"/>
              <a:t>...</a:t>
            </a:r>
            <a:endParaRPr lang="en-US" sz="3000" dirty="0"/>
          </a:p>
        </p:txBody>
      </p:sp>
      <p:sp>
        <p:nvSpPr>
          <p:cNvPr id="5123" name="Content Placeholder 2" descr="blue box with menu options"/>
          <p:cNvSpPr>
            <a:spLocks noGrp="1"/>
          </p:cNvSpPr>
          <p:nvPr>
            <p:ph idx="1"/>
          </p:nvPr>
        </p:nvSpPr>
        <p:spPr>
          <a:xfrm>
            <a:off x="381000" y="3855185"/>
            <a:ext cx="8305800" cy="585197"/>
          </a:xfrm>
          <a:gradFill>
            <a:gsLst>
              <a:gs pos="0">
                <a:srgbClr val="2A5992"/>
              </a:gs>
              <a:gs pos="80000">
                <a:srgbClr val="2A5992"/>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indent="-457200">
              <a:spcBef>
                <a:spcPts val="0"/>
              </a:spcBef>
              <a:buFont typeface="Arial" charset="0"/>
              <a:buNone/>
              <a:defRPr/>
            </a:pPr>
            <a:r>
              <a:rPr lang="en-US" sz="3000" dirty="0" smtClean="0"/>
              <a:t>Destructions Menu ...</a:t>
            </a:r>
          </a:p>
        </p:txBody>
      </p:sp>
      <p:sp>
        <p:nvSpPr>
          <p:cNvPr id="6" name="TextBox 5" descr="green box with menu options"/>
          <p:cNvSpPr txBox="1"/>
          <p:nvPr/>
        </p:nvSpPr>
        <p:spPr>
          <a:xfrm>
            <a:off x="381000" y="4419600"/>
            <a:ext cx="8305800" cy="1015663"/>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solidFill>
                  <a:prstClr val="white"/>
                </a:solidFill>
              </a:rPr>
              <a:t>CS Order Entry for Ward</a:t>
            </a:r>
          </a:p>
          <a:p>
            <a:pPr marL="457200" indent="-457200">
              <a:buFont typeface="Wingdings" pitchFamily="2" charset="2"/>
              <a:buChar char="ü"/>
            </a:pPr>
            <a:r>
              <a:rPr lang="en-US" sz="3000" dirty="0"/>
              <a:t>Receipt of Controlled Substance from </a:t>
            </a:r>
            <a:r>
              <a:rPr lang="en-US" sz="3000" dirty="0" smtClean="0"/>
              <a:t>Pharmacy</a:t>
            </a:r>
            <a:endParaRPr lang="en-US" sz="3000" dirty="0"/>
          </a:p>
        </p:txBody>
      </p:sp>
      <p:sp>
        <p:nvSpPr>
          <p:cNvPr id="7" name="Content Placeholder 2" descr="blue box with menu options"/>
          <p:cNvSpPr txBox="1">
            <a:spLocks/>
          </p:cNvSpPr>
          <p:nvPr/>
        </p:nvSpPr>
        <p:spPr bwMode="auto">
          <a:xfrm>
            <a:off x="381000" y="5435263"/>
            <a:ext cx="8305800" cy="970808"/>
          </a:xfrm>
          <a:prstGeom prst="rect">
            <a:avLst/>
          </a:prstGeom>
          <a:gradFill rotWithShape="1">
            <a:gsLst>
              <a:gs pos="0">
                <a:srgbClr val="2A5992"/>
              </a:gs>
              <a:gs pos="80000">
                <a:srgbClr val="2A5992"/>
              </a:gs>
              <a:gs pos="100000">
                <a:srgbClr val="2F6BB3"/>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3670152792"/>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1447800"/>
            <a:ext cx="8458200" cy="3816429"/>
          </a:xfrm>
          <a:prstGeom prst="rect">
            <a:avLst/>
          </a:prstGeom>
          <a:noFill/>
        </p:spPr>
        <p:txBody>
          <a:bodyPr wrap="square" rtlCol="0">
            <a:spAutoFit/>
          </a:bodyPr>
          <a:lstStyle/>
          <a:p>
            <a:pPr lvl="0"/>
            <a:r>
              <a:rPr lang="en-US" sz="2800" dirty="0">
                <a:solidFill>
                  <a:prstClr val="black"/>
                </a:solidFill>
                <a:latin typeface="+mn-lt"/>
              </a:rPr>
              <a:t>Which of the two menu options would you choose to receive a narcotic from your Prime Vendor such as </a:t>
            </a:r>
            <a:r>
              <a:rPr lang="en-US" sz="2800" dirty="0" smtClean="0">
                <a:solidFill>
                  <a:prstClr val="black"/>
                </a:solidFill>
                <a:latin typeface="+mn-lt"/>
              </a:rPr>
              <a:t>McKesson?</a:t>
            </a:r>
          </a:p>
          <a:p>
            <a:pPr lvl="0"/>
            <a:endParaRPr lang="en-US" sz="2800" dirty="0">
              <a:solidFill>
                <a:prstClr val="black"/>
              </a:solidFill>
              <a:latin typeface="+mj-lt"/>
            </a:endParaRPr>
          </a:p>
          <a:p>
            <a:pPr marL="514350" lvl="0" indent="-514350">
              <a:buFont typeface="+mj-lt"/>
              <a:buAutoNum type="alphaUcPeriod"/>
            </a:pPr>
            <a:r>
              <a:rPr lang="en-US" sz="2800" dirty="0">
                <a:latin typeface="+mj-lt"/>
              </a:rPr>
              <a:t>Receipts Into Pharmacy</a:t>
            </a:r>
          </a:p>
          <a:p>
            <a:pPr marL="514350" indent="-514350">
              <a:buFont typeface="+mj-lt"/>
              <a:buAutoNum type="alphaUcPeriod"/>
            </a:pPr>
            <a:r>
              <a:rPr lang="en-US" sz="2800" dirty="0">
                <a:solidFill>
                  <a:prstClr val="black"/>
                </a:solidFill>
                <a:latin typeface="+mj-lt"/>
              </a:rPr>
              <a:t>Receipt of Controlled </a:t>
            </a:r>
          </a:p>
          <a:p>
            <a:pPr marL="514350" indent="-514350">
              <a:buFont typeface="+mj-lt"/>
              <a:buAutoNum type="alphaUcPeriod"/>
            </a:pPr>
            <a:r>
              <a:rPr lang="en-US" sz="2800" dirty="0">
                <a:solidFill>
                  <a:prstClr val="black"/>
                </a:solidFill>
                <a:latin typeface="+mj-lt"/>
              </a:rPr>
              <a:t>Substances from Pharmacy</a:t>
            </a:r>
          </a:p>
          <a:p>
            <a:pPr marL="514350" indent="-514350">
              <a:buFont typeface="+mj-lt"/>
              <a:buAutoNum type="alphaUcPeriod"/>
            </a:pPr>
            <a:r>
              <a:rPr lang="en-US" sz="2800" dirty="0">
                <a:solidFill>
                  <a:prstClr val="black"/>
                </a:solidFill>
                <a:latin typeface="+mj-lt"/>
              </a:rPr>
              <a:t>Not sure</a:t>
            </a:r>
          </a:p>
          <a:p>
            <a:endParaRPr lang="en-US" dirty="0">
              <a:solidFill>
                <a:prstClr val="black"/>
              </a:solidFill>
            </a:endParaRPr>
          </a:p>
        </p:txBody>
      </p:sp>
    </p:spTree>
    <p:extLst>
      <p:ext uri="{BB962C8B-B14F-4D97-AF65-F5344CB8AC3E}">
        <p14:creationId xmlns:p14="http://schemas.microsoft.com/office/powerpoint/2010/main" val="291245620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123" name="Content Placeholder 2" descr="blue box with menu options"/>
          <p:cNvSpPr>
            <a:spLocks noGrp="1"/>
          </p:cNvSpPr>
          <p:nvPr>
            <p:ph idx="1"/>
          </p:nvPr>
        </p:nvSpPr>
        <p:spPr>
          <a:xfrm>
            <a:off x="381000" y="1066800"/>
            <a:ext cx="8305800" cy="2971800"/>
          </a:xfrm>
          <a:gradFill>
            <a:gsLst>
              <a:gs pos="0">
                <a:srgbClr val="2A5992"/>
              </a:gs>
              <a:gs pos="80000">
                <a:srgbClr val="2A5992"/>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Receipts Into Pharmacy ...</a:t>
            </a:r>
          </a:p>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p:txBody>
      </p:sp>
      <p:sp>
        <p:nvSpPr>
          <p:cNvPr id="4" name="TextBox 3" descr="red box with menu options"/>
          <p:cNvSpPr txBox="1"/>
          <p:nvPr/>
        </p:nvSpPr>
        <p:spPr>
          <a:xfrm>
            <a:off x="381000" y="4038600"/>
            <a:ext cx="8305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latin typeface="+mj-lt"/>
              </a:rPr>
              <a:t>Destructions Menu…</a:t>
            </a:r>
            <a:endParaRPr lang="en-US" sz="3200" dirty="0">
              <a:latin typeface="+mj-lt"/>
            </a:endParaRPr>
          </a:p>
        </p:txBody>
      </p:sp>
      <p:sp>
        <p:nvSpPr>
          <p:cNvPr id="5" name="Content Placeholder 2" descr="blue box with menu options"/>
          <p:cNvSpPr txBox="1">
            <a:spLocks/>
          </p:cNvSpPr>
          <p:nvPr/>
        </p:nvSpPr>
        <p:spPr bwMode="auto">
          <a:xfrm>
            <a:off x="381000" y="4621396"/>
            <a:ext cx="8305800" cy="1905000"/>
          </a:xfrm>
          <a:prstGeom prst="rect">
            <a:avLst/>
          </a:prstGeom>
          <a:gradFill rotWithShape="1">
            <a:gsLst>
              <a:gs pos="0">
                <a:srgbClr val="2A5992"/>
              </a:gs>
              <a:gs pos="80000">
                <a:srgbClr val="2A5992"/>
              </a:gs>
              <a:gs pos="100000">
                <a:srgbClr val="2F6BB3"/>
              </a:gs>
            </a:gsLst>
            <a:lin ang="16200000" scaled="0"/>
          </a:gradFill>
          <a:extLst>
            <a:ext uri="{91240B29-F687-4F45-9708-019B960494DF}">
              <a14:hiddenLine xmlns:a14="http://schemas.microsoft.com/office/drawing/2010/main" w="9525">
                <a:solidFill>
                  <a:srgbClr val="000000"/>
                </a:solidFill>
                <a:miter lim="800000"/>
                <a:headEnd/>
                <a:tailEnd/>
              </a14:hiddenLine>
            </a:ext>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983886170"/>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Destruction Menu</a:t>
            </a:r>
          </a:p>
        </p:txBody>
      </p:sp>
      <p:graphicFrame>
        <p:nvGraphicFramePr>
          <p:cNvPr id="3" name="Diagram 2"/>
          <p:cNvGraphicFramePr/>
          <p:nvPr>
            <p:extLst>
              <p:ext uri="{D42A27DB-BD31-4B8C-83A1-F6EECF244321}">
                <p14:modId xmlns:p14="http://schemas.microsoft.com/office/powerpoint/2010/main" val="2045565605"/>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914409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1447800"/>
            <a:ext cx="8458200" cy="1384995"/>
          </a:xfrm>
          <a:prstGeom prst="rect">
            <a:avLst/>
          </a:prstGeom>
          <a:noFill/>
        </p:spPr>
        <p:txBody>
          <a:bodyPr wrap="square" rtlCol="0">
            <a:spAutoFit/>
          </a:bodyPr>
          <a:lstStyle/>
          <a:p>
            <a:pPr lvl="0"/>
            <a:r>
              <a:rPr lang="en-US" sz="2800" dirty="0">
                <a:solidFill>
                  <a:prstClr val="black"/>
                </a:solidFill>
                <a:latin typeface="+mn-lt"/>
              </a:rPr>
              <a:t>Which of the two menu options would you choose to receive a narcotic from your Prime Vendor such as McKesson? </a:t>
            </a:r>
          </a:p>
        </p:txBody>
      </p:sp>
      <p:sp>
        <p:nvSpPr>
          <p:cNvPr id="3" name="Rectangle 2"/>
          <p:cNvSpPr/>
          <p:nvPr/>
        </p:nvSpPr>
        <p:spPr>
          <a:xfrm>
            <a:off x="304800" y="3124200"/>
            <a:ext cx="4114800" cy="2246769"/>
          </a:xfrm>
          <a:prstGeom prst="rect">
            <a:avLst/>
          </a:prstGeom>
        </p:spPr>
        <p:txBody>
          <a:bodyPr wrap="square">
            <a:spAutoFit/>
          </a:bodyPr>
          <a:lstStyle/>
          <a:p>
            <a:pPr marL="514350" lvl="0" indent="-514350">
              <a:buFont typeface="+mj-lt"/>
              <a:buAutoNum type="alphaUcPeriod"/>
            </a:pPr>
            <a:r>
              <a:rPr lang="en-US" sz="2800" dirty="0" smtClean="0">
                <a:latin typeface="+mn-lt"/>
              </a:rPr>
              <a:t>Receipts </a:t>
            </a:r>
            <a:r>
              <a:rPr lang="en-US" sz="2800" dirty="0">
                <a:latin typeface="+mn-lt"/>
              </a:rPr>
              <a:t>Into Pharmacy</a:t>
            </a:r>
          </a:p>
          <a:p>
            <a:pPr marL="514350" indent="-514350">
              <a:buFont typeface="+mj-lt"/>
              <a:buAutoNum type="alphaUcPeriod"/>
            </a:pPr>
            <a:r>
              <a:rPr lang="en-US" sz="2800" dirty="0" smtClean="0">
                <a:solidFill>
                  <a:prstClr val="black"/>
                </a:solidFill>
                <a:latin typeface="+mn-lt"/>
              </a:rPr>
              <a:t>Receipt </a:t>
            </a:r>
            <a:r>
              <a:rPr lang="en-US" sz="2800" dirty="0">
                <a:solidFill>
                  <a:prstClr val="black"/>
                </a:solidFill>
                <a:latin typeface="+mn-lt"/>
              </a:rPr>
              <a:t>of Controlled </a:t>
            </a:r>
          </a:p>
          <a:p>
            <a:pPr marL="514350" indent="-514350">
              <a:buFont typeface="+mj-lt"/>
              <a:buAutoNum type="alphaUcPeriod"/>
            </a:pPr>
            <a:r>
              <a:rPr lang="en-US" sz="2800" dirty="0">
                <a:solidFill>
                  <a:prstClr val="black"/>
                </a:solidFill>
                <a:latin typeface="+mn-lt"/>
              </a:rPr>
              <a:t>Substances from </a:t>
            </a:r>
            <a:r>
              <a:rPr lang="en-US" sz="2800" dirty="0" smtClean="0">
                <a:solidFill>
                  <a:prstClr val="black"/>
                </a:solidFill>
                <a:latin typeface="+mn-lt"/>
              </a:rPr>
              <a:t>Pharmacy</a:t>
            </a:r>
            <a:endParaRPr lang="en-US" sz="2800" dirty="0">
              <a:solidFill>
                <a:prstClr val="black"/>
              </a:solidFill>
              <a:latin typeface="+mn-lt"/>
            </a:endParaRPr>
          </a:p>
          <a:p>
            <a:pPr marL="514350" indent="-514350">
              <a:buFont typeface="+mj-lt"/>
              <a:buAutoNum type="alphaUcPeriod"/>
            </a:pPr>
            <a:r>
              <a:rPr lang="en-US" sz="2800" dirty="0" smtClean="0">
                <a:solidFill>
                  <a:prstClr val="black"/>
                </a:solidFill>
                <a:latin typeface="+mn-lt"/>
              </a:rPr>
              <a:t>Not </a:t>
            </a:r>
            <a:r>
              <a:rPr lang="en-US" sz="2800" dirty="0">
                <a:solidFill>
                  <a:prstClr val="black"/>
                </a:solidFill>
                <a:latin typeface="+mn-lt"/>
              </a:rPr>
              <a:t>sure</a:t>
            </a:r>
          </a:p>
        </p:txBody>
      </p:sp>
      <p:sp>
        <p:nvSpPr>
          <p:cNvPr id="7" name="Rectangle 6"/>
          <p:cNvSpPr/>
          <p:nvPr/>
        </p:nvSpPr>
        <p:spPr>
          <a:xfrm>
            <a:off x="4419600" y="25146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2127479"/>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Destruction Menu</a:t>
            </a:r>
          </a:p>
        </p:txBody>
      </p:sp>
      <p:graphicFrame>
        <p:nvGraphicFramePr>
          <p:cNvPr id="3" name="Diagram 2" descr="blue boxes showing menu options"/>
          <p:cNvGraphicFramePr/>
          <p:nvPr>
            <p:extLst>
              <p:ext uri="{D42A27DB-BD31-4B8C-83A1-F6EECF244321}">
                <p14:modId xmlns:p14="http://schemas.microsoft.com/office/powerpoint/2010/main" val="3704090317"/>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arge checkmark next to the first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337" y="733098"/>
            <a:ext cx="152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594559"/>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Destruction Menu</a:t>
            </a:r>
          </a:p>
        </p:txBody>
      </p:sp>
      <p:graphicFrame>
        <p:nvGraphicFramePr>
          <p:cNvPr id="3" name="Diagram 2" descr="blue boxes showing menu options"/>
          <p:cNvGraphicFramePr/>
          <p:nvPr>
            <p:extLst>
              <p:ext uri="{D42A27DB-BD31-4B8C-83A1-F6EECF244321}">
                <p14:modId xmlns:p14="http://schemas.microsoft.com/office/powerpoint/2010/main" val="176143589"/>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arge checkmark next to the first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 y="685800"/>
            <a:ext cx="1524000" cy="23622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descr="no inventory update icon"/>
          <p:cNvGrpSpPr/>
          <p:nvPr/>
        </p:nvGrpSpPr>
        <p:grpSpPr>
          <a:xfrm>
            <a:off x="6172200" y="1943100"/>
            <a:ext cx="2743200" cy="2743200"/>
            <a:chOff x="6705600" y="3581400"/>
            <a:chExt cx="2743200" cy="2743200"/>
          </a:xfrm>
        </p:grpSpPr>
        <p:sp>
          <p:nvSpPr>
            <p:cNvPr id="2" name="Oval 1"/>
            <p:cNvSpPr/>
            <p:nvPr/>
          </p:nvSpPr>
          <p:spPr>
            <a:xfrm>
              <a:off x="6705600" y="3581400"/>
              <a:ext cx="2743200" cy="2743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76443" y="3925608"/>
              <a:ext cx="2233047" cy="1938992"/>
            </a:xfrm>
            <a:prstGeom prst="rect">
              <a:avLst/>
            </a:prstGeom>
            <a:noFill/>
            <a:ln w="3175">
              <a:noFill/>
            </a:ln>
          </p:spPr>
          <p:txBody>
            <a:bodyPr wrap="none" rtlCol="0">
              <a:spAutoFit/>
            </a:bodyPr>
            <a:lstStyle/>
            <a:p>
              <a:pPr algn="ctr"/>
              <a:r>
                <a:rPr lang="en-US" sz="4000" b="1" dirty="0" smtClean="0">
                  <a:latin typeface="+mj-lt"/>
                </a:rPr>
                <a:t>NO</a:t>
              </a:r>
            </a:p>
            <a:p>
              <a:pPr algn="ctr"/>
              <a:r>
                <a:rPr lang="en-US" sz="4000" b="1" dirty="0" smtClean="0">
                  <a:latin typeface="+mj-lt"/>
                </a:rPr>
                <a:t>Inventory</a:t>
              </a:r>
            </a:p>
            <a:p>
              <a:pPr algn="ctr"/>
              <a:r>
                <a:rPr lang="en-US" sz="4000" b="1" dirty="0" smtClean="0">
                  <a:latin typeface="+mj-lt"/>
                </a:rPr>
                <a:t>Update</a:t>
              </a:r>
              <a:endParaRPr lang="en-US" sz="4000" b="1" dirty="0">
                <a:latin typeface="+mj-lt"/>
              </a:endParaRPr>
            </a:p>
          </p:txBody>
        </p:sp>
      </p:grpSp>
      <p:grpSp>
        <p:nvGrpSpPr>
          <p:cNvPr id="12" name="Group 11"/>
          <p:cNvGrpSpPr/>
          <p:nvPr/>
        </p:nvGrpSpPr>
        <p:grpSpPr>
          <a:xfrm>
            <a:off x="6187966" y="1943100"/>
            <a:ext cx="2743200" cy="2743200"/>
            <a:chOff x="6705600" y="3581400"/>
            <a:chExt cx="2743200" cy="2743200"/>
          </a:xfrm>
        </p:grpSpPr>
        <p:sp>
          <p:nvSpPr>
            <p:cNvPr id="9" name="Oval 8"/>
            <p:cNvSpPr/>
            <p:nvPr/>
          </p:nvSpPr>
          <p:spPr>
            <a:xfrm>
              <a:off x="6705600" y="3581400"/>
              <a:ext cx="2743200" cy="2743200"/>
            </a:xfrm>
            <a:prstGeom prst="ellipse">
              <a:avLst/>
            </a:prstGeom>
            <a:noFill/>
            <a:ln w="1778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1"/>
            </p:cNvCxnSpPr>
            <p:nvPr/>
          </p:nvCxnSpPr>
          <p:spPr>
            <a:xfrm>
              <a:off x="7107332" y="3983132"/>
              <a:ext cx="2036668" cy="1881468"/>
            </a:xfrm>
            <a:prstGeom prst="line">
              <a:avLst/>
            </a:prstGeom>
            <a:ln w="1778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59953726"/>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Destruction Menu</a:t>
            </a:r>
          </a:p>
        </p:txBody>
      </p:sp>
      <p:graphicFrame>
        <p:nvGraphicFramePr>
          <p:cNvPr id="3" name="Diagram 2" descr="blue boxes showing menu options"/>
          <p:cNvGraphicFramePr/>
          <p:nvPr>
            <p:extLst>
              <p:ext uri="{D42A27DB-BD31-4B8C-83A1-F6EECF244321}">
                <p14:modId xmlns:p14="http://schemas.microsoft.com/office/powerpoint/2010/main" val="2147631052"/>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arge checkmark next to the second menu opt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337" y="2133600"/>
            <a:ext cx="152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062086"/>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 2" descr="blue boxes showing menu options"/>
          <p:cNvGraphicFramePr/>
          <p:nvPr>
            <p:extLst>
              <p:ext uri="{D42A27DB-BD31-4B8C-83A1-F6EECF244321}">
                <p14:modId xmlns:p14="http://schemas.microsoft.com/office/powerpoint/2010/main" val="1525649494"/>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Destruction Menu</a:t>
            </a:r>
          </a:p>
        </p:txBody>
      </p:sp>
      <p:pic>
        <p:nvPicPr>
          <p:cNvPr id="4" name="Picture 2" descr="large checkmark next to the second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337" y="2133600"/>
            <a:ext cx="1524000" cy="23622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6172200" y="1943100"/>
            <a:ext cx="2743200" cy="2743200"/>
            <a:chOff x="6705600" y="3581400"/>
            <a:chExt cx="2743200" cy="2743200"/>
          </a:xfrm>
        </p:grpSpPr>
        <p:sp>
          <p:nvSpPr>
            <p:cNvPr id="2" name="Oval 1"/>
            <p:cNvSpPr/>
            <p:nvPr/>
          </p:nvSpPr>
          <p:spPr>
            <a:xfrm>
              <a:off x="6705600" y="3581400"/>
              <a:ext cx="2743200" cy="27432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76443" y="3925608"/>
              <a:ext cx="2233047" cy="1938992"/>
            </a:xfrm>
            <a:prstGeom prst="rect">
              <a:avLst/>
            </a:prstGeom>
            <a:noFill/>
            <a:ln w="3175">
              <a:noFill/>
            </a:ln>
          </p:spPr>
          <p:txBody>
            <a:bodyPr wrap="none" rtlCol="0">
              <a:spAutoFit/>
            </a:bodyPr>
            <a:lstStyle/>
            <a:p>
              <a:pPr algn="ctr"/>
              <a:r>
                <a:rPr lang="en-US" sz="4000" b="1" dirty="0" smtClean="0">
                  <a:latin typeface="+mj-lt"/>
                </a:rPr>
                <a:t>NO</a:t>
              </a:r>
            </a:p>
            <a:p>
              <a:pPr algn="ctr"/>
              <a:r>
                <a:rPr lang="en-US" sz="4000" b="1" dirty="0" smtClean="0">
                  <a:latin typeface="+mj-lt"/>
                </a:rPr>
                <a:t>Inventory</a:t>
              </a:r>
            </a:p>
            <a:p>
              <a:pPr algn="ctr"/>
              <a:r>
                <a:rPr lang="en-US" sz="4000" b="1" dirty="0" smtClean="0">
                  <a:latin typeface="+mj-lt"/>
                </a:rPr>
                <a:t>Update</a:t>
              </a:r>
              <a:endParaRPr lang="en-US" sz="4000" b="1" dirty="0">
                <a:latin typeface="+mj-lt"/>
              </a:endParaRPr>
            </a:p>
          </p:txBody>
        </p:sp>
      </p:grpSp>
      <p:grpSp>
        <p:nvGrpSpPr>
          <p:cNvPr id="12" name="Group 11" descr="no inventory update icon"/>
          <p:cNvGrpSpPr/>
          <p:nvPr/>
        </p:nvGrpSpPr>
        <p:grpSpPr>
          <a:xfrm>
            <a:off x="6187966" y="1943100"/>
            <a:ext cx="2743200" cy="2743200"/>
            <a:chOff x="6705600" y="3581400"/>
            <a:chExt cx="2743200" cy="2743200"/>
          </a:xfrm>
        </p:grpSpPr>
        <p:sp>
          <p:nvSpPr>
            <p:cNvPr id="9" name="Oval 8"/>
            <p:cNvSpPr/>
            <p:nvPr/>
          </p:nvSpPr>
          <p:spPr>
            <a:xfrm>
              <a:off x="6705600" y="3581400"/>
              <a:ext cx="2743200" cy="2743200"/>
            </a:xfrm>
            <a:prstGeom prst="ellipse">
              <a:avLst/>
            </a:prstGeom>
            <a:noFill/>
            <a:ln w="1778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1"/>
            </p:cNvCxnSpPr>
            <p:nvPr/>
          </p:nvCxnSpPr>
          <p:spPr>
            <a:xfrm>
              <a:off x="7107332" y="3983132"/>
              <a:ext cx="2036668" cy="1881468"/>
            </a:xfrm>
            <a:prstGeom prst="line">
              <a:avLst/>
            </a:prstGeom>
            <a:ln w="1778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54231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green box with menu option"/>
          <p:cNvSpPr txBox="1"/>
          <p:nvPr/>
        </p:nvSpPr>
        <p:spPr>
          <a:xfrm>
            <a:off x="304800" y="406905"/>
            <a:ext cx="8305800" cy="6001643"/>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buFont typeface="Arial" charset="0"/>
              <a:buNone/>
            </a:pPr>
            <a:r>
              <a:rPr lang="en-US" sz="3200" dirty="0"/>
              <a:t>Select Receipts Into Pharmacy Option: </a:t>
            </a:r>
            <a:r>
              <a:rPr lang="en-US" sz="3200" b="1" dirty="0"/>
              <a:t>Receiving</a:t>
            </a:r>
          </a:p>
          <a:p>
            <a:pPr>
              <a:buFont typeface="Arial" charset="0"/>
              <a:buNone/>
            </a:pPr>
            <a:endParaRPr lang="en-US" sz="3200" dirty="0"/>
          </a:p>
          <a:p>
            <a:r>
              <a:rPr lang="en-US" sz="3200" b="1" dirty="0"/>
              <a:t>Is this a Prime Vendor receipt? </a:t>
            </a:r>
            <a:r>
              <a:rPr lang="en-US" sz="3200" dirty="0"/>
              <a:t>Yes// YES</a:t>
            </a:r>
          </a:p>
          <a:p>
            <a:endParaRPr lang="en-US" sz="3200" dirty="0"/>
          </a:p>
          <a:p>
            <a:r>
              <a:rPr lang="en-US" sz="3200" b="1" dirty="0"/>
              <a:t>Select Pharmacy Purchase Order Number</a:t>
            </a:r>
            <a:r>
              <a:rPr lang="en-US" sz="3200" dirty="0"/>
              <a:t>: 689-C05200//</a:t>
            </a:r>
          </a:p>
          <a:p>
            <a:r>
              <a:rPr lang="en-US" sz="3200" b="1" dirty="0"/>
              <a:t>Select Pharmacy Transaction number</a:t>
            </a:r>
            <a:r>
              <a:rPr lang="en-US" sz="3200" dirty="0"/>
              <a:t>: </a:t>
            </a:r>
          </a:p>
          <a:p>
            <a:r>
              <a:rPr lang="en-US" sz="3200" dirty="0"/>
              <a:t>689-10-3-7068-0421//</a:t>
            </a:r>
          </a:p>
          <a:p>
            <a:r>
              <a:rPr lang="en-US" sz="3200" b="1" dirty="0"/>
              <a:t>Please enter the Prime Vendor Invoice number</a:t>
            </a:r>
            <a:r>
              <a:rPr lang="en-US" sz="3200" dirty="0"/>
              <a:t>:</a:t>
            </a:r>
          </a:p>
          <a:p>
            <a:r>
              <a:rPr lang="en-US" sz="3200" dirty="0"/>
              <a:t>1234567</a:t>
            </a:r>
          </a:p>
          <a:p>
            <a:r>
              <a:rPr lang="en-US" sz="3200" b="1" dirty="0"/>
              <a:t>Enter your Current Signature Code:  </a:t>
            </a:r>
            <a:endParaRPr lang="en-US" sz="3200" b="1" dirty="0" smtClean="0"/>
          </a:p>
          <a:p>
            <a:r>
              <a:rPr lang="en-US" sz="3200" dirty="0" smtClean="0"/>
              <a:t>SIGNATURE </a:t>
            </a:r>
            <a:r>
              <a:rPr lang="en-US" sz="3200" dirty="0"/>
              <a:t>VERIFIED</a:t>
            </a:r>
          </a:p>
        </p:txBody>
      </p:sp>
      <p:sp>
        <p:nvSpPr>
          <p:cNvPr id="5" name="TextBox 4" descr="Highlight box around the Current Signature Code option."/>
          <p:cNvSpPr txBox="1"/>
          <p:nvPr/>
        </p:nvSpPr>
        <p:spPr>
          <a:xfrm>
            <a:off x="304800" y="5823773"/>
            <a:ext cx="3657600" cy="584775"/>
          </a:xfrm>
          <a:prstGeom prst="rect">
            <a:avLst/>
          </a:prstGeom>
          <a:noFill/>
          <a:ln w="76200">
            <a:solidFill>
              <a:schemeClr val="tx1">
                <a:lumMod val="95000"/>
                <a:lumOff val="5000"/>
              </a:schemeClr>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n-US" sz="3200" dirty="0">
              <a:latin typeface="+mj-lt"/>
            </a:endParaRPr>
          </a:p>
        </p:txBody>
      </p:sp>
    </p:spTree>
    <p:extLst>
      <p:ext uri="{BB962C8B-B14F-4D97-AF65-F5344CB8AC3E}">
        <p14:creationId xmlns:p14="http://schemas.microsoft.com/office/powerpoint/2010/main" val="4204099508"/>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Destruction Menu</a:t>
            </a:r>
          </a:p>
        </p:txBody>
      </p:sp>
      <p:graphicFrame>
        <p:nvGraphicFramePr>
          <p:cNvPr id="3" name="Diagram 2" descr="blue boxes showing menu options"/>
          <p:cNvGraphicFramePr/>
          <p:nvPr>
            <p:extLst>
              <p:ext uri="{D42A27DB-BD31-4B8C-83A1-F6EECF244321}">
                <p14:modId xmlns:p14="http://schemas.microsoft.com/office/powerpoint/2010/main" val="3559155611"/>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arge checkmark next to the third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337" y="3505200"/>
            <a:ext cx="152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5075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Destruction Menu</a:t>
            </a:r>
          </a:p>
        </p:txBody>
      </p:sp>
      <p:graphicFrame>
        <p:nvGraphicFramePr>
          <p:cNvPr id="3" name="Diagram 2" descr="blue boxes showing menu options"/>
          <p:cNvGraphicFramePr/>
          <p:nvPr>
            <p:extLst>
              <p:ext uri="{D42A27DB-BD31-4B8C-83A1-F6EECF244321}">
                <p14:modId xmlns:p14="http://schemas.microsoft.com/office/powerpoint/2010/main" val="4272983765"/>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arge checkmark next to the first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337" y="685800"/>
            <a:ext cx="152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17038"/>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solidFill>
                  <a:schemeClr val="bg1"/>
                </a:solidFill>
              </a:rPr>
              <a:t>Hold a CS Drug (No Inventory Update)</a:t>
            </a:r>
            <a:endParaRPr lang="en-US" sz="3200" dirty="0">
              <a:solidFill>
                <a:schemeClr val="bg1"/>
              </a:solidFill>
            </a:endParaRPr>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Select DRUG:  DIAZEPAM 10MG TAB</a:t>
            </a:r>
            <a:endParaRPr lang="en-US" sz="2800" dirty="0"/>
          </a:p>
        </p:txBody>
      </p:sp>
      <p:sp>
        <p:nvSpPr>
          <p:cNvPr id="7" name="Rounded Rectangle 6" descr="Highlight box around data entry field."/>
          <p:cNvSpPr/>
          <p:nvPr/>
        </p:nvSpPr>
        <p:spPr>
          <a:xfrm>
            <a:off x="2552700" y="1143000"/>
            <a:ext cx="33909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43928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Hold a CS Drug (No Inventory Update)</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Select DRUG:  DIAZEPAM 10MG TAB</a:t>
            </a:r>
          </a:p>
          <a:p>
            <a:pPr>
              <a:buFont typeface="Arial" pitchFamily="34" charset="0"/>
              <a:buNone/>
            </a:pPr>
            <a:r>
              <a:rPr lang="en-US" sz="2800" dirty="0" smtClean="0"/>
              <a:t>QUANTITY:  10</a:t>
            </a:r>
            <a:endParaRPr lang="en-US" sz="2800" dirty="0"/>
          </a:p>
        </p:txBody>
      </p:sp>
      <p:sp>
        <p:nvSpPr>
          <p:cNvPr id="7" name="Rounded Rectangle 6" descr="Highlight box around data entry field."/>
          <p:cNvSpPr/>
          <p:nvPr/>
        </p:nvSpPr>
        <p:spPr>
          <a:xfrm>
            <a:off x="2209800" y="1676400"/>
            <a:ext cx="8001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84783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Hold a CS Drug (No Inventory Update)</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Select DRUG:  DIAZEPAM 10MG TAB</a:t>
            </a:r>
          </a:p>
          <a:p>
            <a:pPr>
              <a:buFont typeface="Arial" pitchFamily="34" charset="0"/>
              <a:buNone/>
            </a:pPr>
            <a:r>
              <a:rPr lang="en-US" sz="2800" dirty="0" smtClean="0"/>
              <a:t>QUANTITY:  10</a:t>
            </a:r>
          </a:p>
          <a:p>
            <a:pPr>
              <a:buFont typeface="Arial" pitchFamily="34" charset="0"/>
              <a:buNone/>
            </a:pPr>
            <a:r>
              <a:rPr lang="en-US" sz="2800" dirty="0" smtClean="0"/>
              <a:t>NURSE RETURNING DRUG:  LAST, FIRST NAME</a:t>
            </a:r>
            <a:endParaRPr lang="en-US" sz="2800" dirty="0"/>
          </a:p>
        </p:txBody>
      </p:sp>
      <p:sp>
        <p:nvSpPr>
          <p:cNvPr id="7" name="Rounded Rectangle 6" descr="Highlight box around data entry field."/>
          <p:cNvSpPr/>
          <p:nvPr/>
        </p:nvSpPr>
        <p:spPr>
          <a:xfrm>
            <a:off x="4419600" y="2133600"/>
            <a:ext cx="28956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9675372"/>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Hold a CS Drug (No Inventory Update)</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Select DRUG:  DIAZEPAM 10MG TAB</a:t>
            </a:r>
          </a:p>
          <a:p>
            <a:pPr>
              <a:buFont typeface="Arial" pitchFamily="34" charset="0"/>
              <a:buNone/>
            </a:pPr>
            <a:r>
              <a:rPr lang="en-US" sz="2800" dirty="0" smtClean="0"/>
              <a:t>QUANTITY:  10</a:t>
            </a:r>
          </a:p>
          <a:p>
            <a:pPr>
              <a:buFont typeface="Arial" pitchFamily="34" charset="0"/>
              <a:buNone/>
            </a:pPr>
            <a:r>
              <a:rPr lang="en-US" sz="2800" dirty="0" smtClean="0"/>
              <a:t>NURSE RETURNING DRUG:  LAST, FIRST NAME</a:t>
            </a:r>
          </a:p>
          <a:p>
            <a:pPr>
              <a:buFont typeface="Arial" pitchFamily="34" charset="0"/>
              <a:buNone/>
            </a:pPr>
            <a:r>
              <a:rPr lang="en-US" sz="2800" dirty="0" smtClean="0"/>
              <a:t>NO. OF CONTAINERS:  1</a:t>
            </a:r>
          </a:p>
          <a:p>
            <a:pPr>
              <a:buFont typeface="Arial" pitchFamily="34" charset="0"/>
              <a:buNone/>
            </a:pPr>
            <a:r>
              <a:rPr lang="en-US" sz="2800" dirty="0" smtClean="0"/>
              <a:t>UNIT:  TAB</a:t>
            </a:r>
          </a:p>
          <a:p>
            <a:pPr>
              <a:buFont typeface="Arial" pitchFamily="34" charset="0"/>
              <a:buNone/>
            </a:pPr>
            <a:endParaRPr lang="en-US" sz="2800" dirty="0"/>
          </a:p>
        </p:txBody>
      </p:sp>
      <p:sp>
        <p:nvSpPr>
          <p:cNvPr id="8" name="Rounded Rectangle 7" descr="Highlight box around data entry field."/>
          <p:cNvSpPr/>
          <p:nvPr/>
        </p:nvSpPr>
        <p:spPr>
          <a:xfrm>
            <a:off x="3657600" y="2644239"/>
            <a:ext cx="5334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descr="Highlight box around data entry field."/>
          <p:cNvSpPr/>
          <p:nvPr/>
        </p:nvSpPr>
        <p:spPr>
          <a:xfrm>
            <a:off x="1371600" y="3177639"/>
            <a:ext cx="8001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793017"/>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Hold a CS Drug (No Inventory Update)</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Select DRUG:  DIAZEPAM 10MG TAB</a:t>
            </a:r>
          </a:p>
          <a:p>
            <a:pPr>
              <a:buFont typeface="Arial" pitchFamily="34" charset="0"/>
              <a:buNone/>
            </a:pPr>
            <a:r>
              <a:rPr lang="en-US" sz="2800" dirty="0" smtClean="0"/>
              <a:t>QUANTITY:  10</a:t>
            </a:r>
          </a:p>
          <a:p>
            <a:pPr>
              <a:buFont typeface="Arial" pitchFamily="34" charset="0"/>
              <a:buNone/>
            </a:pPr>
            <a:r>
              <a:rPr lang="en-US" sz="2800" dirty="0" smtClean="0"/>
              <a:t>NURSE RETURNING DRUG:  LAST, FIRST NAME</a:t>
            </a:r>
          </a:p>
          <a:p>
            <a:pPr>
              <a:buFont typeface="Arial" pitchFamily="34" charset="0"/>
              <a:buNone/>
            </a:pPr>
            <a:r>
              <a:rPr lang="en-US" sz="2800" dirty="0" smtClean="0"/>
              <a:t>NO. OF CONTAINERS:  1</a:t>
            </a:r>
          </a:p>
          <a:p>
            <a:pPr>
              <a:buFont typeface="Arial" pitchFamily="34" charset="0"/>
              <a:buNone/>
            </a:pPr>
            <a:r>
              <a:rPr lang="en-US" sz="2800" dirty="0" smtClean="0"/>
              <a:t>UNIT:  TAB</a:t>
            </a:r>
          </a:p>
          <a:p>
            <a:pPr>
              <a:buFont typeface="Arial" pitchFamily="34" charset="0"/>
              <a:buNone/>
            </a:pPr>
            <a:r>
              <a:rPr lang="en-US" sz="2800" dirty="0" smtClean="0"/>
              <a:t>PATIENT RETURNING DRUG:  LAST NAME, FIRST</a:t>
            </a:r>
          </a:p>
          <a:p>
            <a:pPr>
              <a:buFont typeface="Arial" pitchFamily="34" charset="0"/>
              <a:buNone/>
            </a:pPr>
            <a:r>
              <a:rPr lang="en-US" sz="2800" dirty="0" smtClean="0"/>
              <a:t>COMMENTS:  &lt;your comments here&gt;</a:t>
            </a:r>
          </a:p>
          <a:p>
            <a:pPr>
              <a:buFont typeface="Arial" pitchFamily="34" charset="0"/>
              <a:buNone/>
            </a:pPr>
            <a:endParaRPr lang="en-US" sz="2800" dirty="0"/>
          </a:p>
        </p:txBody>
      </p:sp>
      <p:sp>
        <p:nvSpPr>
          <p:cNvPr id="8" name="Rounded Rectangle 7" descr="Highlight box around data entry field."/>
          <p:cNvSpPr/>
          <p:nvPr/>
        </p:nvSpPr>
        <p:spPr>
          <a:xfrm>
            <a:off x="4646716" y="3711039"/>
            <a:ext cx="2973284"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descr="Highlight box around data entry field."/>
          <p:cNvSpPr/>
          <p:nvPr/>
        </p:nvSpPr>
        <p:spPr>
          <a:xfrm>
            <a:off x="2477242" y="4244439"/>
            <a:ext cx="3694958"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954707"/>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Hold a CS Drug (No Inventory Update)</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Is it OK to create Holding for Destruction number?</a:t>
            </a:r>
          </a:p>
          <a:p>
            <a:pPr>
              <a:buFont typeface="Arial" pitchFamily="34" charset="0"/>
              <a:buNone/>
            </a:pPr>
            <a:r>
              <a:rPr lang="en-US" sz="2800" dirty="0"/>
              <a:t>	</a:t>
            </a:r>
            <a:r>
              <a:rPr lang="en-US" sz="2800" dirty="0" smtClean="0"/>
              <a:t>NO//  YES</a:t>
            </a:r>
          </a:p>
          <a:p>
            <a:pPr>
              <a:buFont typeface="Arial" pitchFamily="34" charset="0"/>
              <a:buNone/>
            </a:pPr>
            <a:endParaRPr lang="en-US" sz="2800" dirty="0"/>
          </a:p>
        </p:txBody>
      </p:sp>
      <p:sp>
        <p:nvSpPr>
          <p:cNvPr id="8" name="Rounded Rectangle 7" descr="Highlight box around data entry field."/>
          <p:cNvSpPr/>
          <p:nvPr/>
        </p:nvSpPr>
        <p:spPr>
          <a:xfrm>
            <a:off x="1676400" y="1600200"/>
            <a:ext cx="8001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25931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Hold a CS Drug (No Inventory Update)</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Is it OK to create Holding for Destruction number?</a:t>
            </a:r>
          </a:p>
          <a:p>
            <a:pPr>
              <a:buFont typeface="Arial" pitchFamily="34" charset="0"/>
              <a:buNone/>
            </a:pPr>
            <a:r>
              <a:rPr lang="en-US" sz="2800" dirty="0"/>
              <a:t>	</a:t>
            </a:r>
            <a:r>
              <a:rPr lang="en-US" sz="2800" dirty="0" smtClean="0"/>
              <a:t>NO//  YES</a:t>
            </a:r>
          </a:p>
        </p:txBody>
      </p:sp>
      <p:sp>
        <p:nvSpPr>
          <p:cNvPr id="7" name="TextBox 6" descr="orange entry box"/>
          <p:cNvSpPr txBox="1"/>
          <p:nvPr/>
        </p:nvSpPr>
        <p:spPr>
          <a:xfrm>
            <a:off x="457200" y="2133600"/>
            <a:ext cx="8305800" cy="1384995"/>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buFont typeface="Arial" pitchFamily="34" charset="0"/>
              <a:buNone/>
            </a:pPr>
            <a:r>
              <a:rPr lang="en-US" sz="2800" dirty="0"/>
              <a:t>Creating an entry in the Destruction file…</a:t>
            </a:r>
          </a:p>
          <a:p>
            <a:pPr>
              <a:buFont typeface="Arial" pitchFamily="34" charset="0"/>
              <a:buNone/>
            </a:pPr>
            <a:r>
              <a:rPr lang="en-US" sz="2800" dirty="0"/>
              <a:t>Your Destruction Holding number is 10362</a:t>
            </a:r>
          </a:p>
          <a:p>
            <a:pPr>
              <a:buFont typeface="Arial" pitchFamily="34" charset="0"/>
              <a:buNone/>
            </a:pPr>
            <a:r>
              <a:rPr lang="en-US" sz="2800" dirty="0"/>
              <a:t>Select DRUG:</a:t>
            </a:r>
          </a:p>
        </p:txBody>
      </p:sp>
    </p:spTree>
    <p:extLst>
      <p:ext uri="{BB962C8B-B14F-4D97-AF65-F5344CB8AC3E}">
        <p14:creationId xmlns:p14="http://schemas.microsoft.com/office/powerpoint/2010/main" val="4109102465"/>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Hold a CS Drug (No Inventory Update)</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Is it OK to create Holding for Destruction number?</a:t>
            </a:r>
          </a:p>
          <a:p>
            <a:pPr>
              <a:buFont typeface="Arial" pitchFamily="34" charset="0"/>
              <a:buNone/>
            </a:pPr>
            <a:r>
              <a:rPr lang="en-US" sz="2800" dirty="0"/>
              <a:t>	</a:t>
            </a:r>
            <a:r>
              <a:rPr lang="en-US" sz="2800" dirty="0" smtClean="0"/>
              <a:t>NO//  YES</a:t>
            </a:r>
          </a:p>
          <a:p>
            <a:pPr>
              <a:buFont typeface="Arial" pitchFamily="34" charset="0"/>
              <a:buNone/>
            </a:pPr>
            <a:r>
              <a:rPr lang="en-US" sz="2800" dirty="0" smtClean="0"/>
              <a:t>Creating an entry in the Destruction file…</a:t>
            </a:r>
          </a:p>
          <a:p>
            <a:pPr>
              <a:buFont typeface="Arial" pitchFamily="34" charset="0"/>
              <a:buNone/>
            </a:pPr>
            <a:r>
              <a:rPr lang="en-US" sz="2800" dirty="0" smtClean="0"/>
              <a:t>Your Destruction Holding number is 10362</a:t>
            </a:r>
          </a:p>
          <a:p>
            <a:pPr>
              <a:buFont typeface="Arial" pitchFamily="34" charset="0"/>
              <a:buNone/>
            </a:pPr>
            <a:r>
              <a:rPr lang="en-US" sz="2800" dirty="0" smtClean="0"/>
              <a:t>Select DRUG:</a:t>
            </a:r>
          </a:p>
          <a:p>
            <a:pPr>
              <a:buFont typeface="Arial" pitchFamily="34" charset="0"/>
              <a:buNone/>
            </a:pPr>
            <a:r>
              <a:rPr lang="en-US" sz="2800" dirty="0" smtClean="0"/>
              <a:t> </a:t>
            </a:r>
          </a:p>
          <a:p>
            <a:pPr>
              <a:buFont typeface="Arial" pitchFamily="34" charset="0"/>
              <a:buNone/>
            </a:pPr>
            <a:endParaRPr lang="en-US" sz="2800" dirty="0"/>
          </a:p>
        </p:txBody>
      </p:sp>
      <p:sp>
        <p:nvSpPr>
          <p:cNvPr id="8" name="Rounded Rectangle 7" descr="Highlight box around data entry field."/>
          <p:cNvSpPr/>
          <p:nvPr/>
        </p:nvSpPr>
        <p:spPr>
          <a:xfrm>
            <a:off x="457200" y="3162300"/>
            <a:ext cx="20574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258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3" name="Picture 3" descr="Picture of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09600"/>
            <a:ext cx="3962400" cy="5707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60847" y="3962400"/>
            <a:ext cx="3730153" cy="1981200"/>
          </a:xfrm>
          <a:prstGeom prst="roundRect">
            <a:avLst>
              <a:gd name="adj" fmla="val 16670"/>
            </a:avLst>
          </a:prstGeom>
          <a:solidFill>
            <a:srgbClr val="DD690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6600" dirty="0" smtClean="0"/>
              <a:t>?</a:t>
            </a:r>
            <a:endParaRPr lang="en-US" sz="6600" dirty="0"/>
          </a:p>
        </p:txBody>
      </p:sp>
      <p:sp>
        <p:nvSpPr>
          <p:cNvPr id="9" name="Rounded Rectangle 8"/>
          <p:cNvSpPr/>
          <p:nvPr/>
        </p:nvSpPr>
        <p:spPr>
          <a:xfrm>
            <a:off x="460847" y="1124242"/>
            <a:ext cx="3730153" cy="2076158"/>
          </a:xfrm>
          <a:prstGeom prst="roundRect">
            <a:avLst>
              <a:gd name="adj" fmla="val 16670"/>
            </a:avLst>
          </a:prstGeom>
          <a:gradFill>
            <a:gsLst>
              <a:gs pos="0">
                <a:srgbClr val="2C5D9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5200" dirty="0" smtClean="0"/>
              <a:t>Drug Name</a:t>
            </a:r>
            <a:endParaRPr lang="en-US" sz="5200" dirty="0"/>
          </a:p>
        </p:txBody>
      </p:sp>
    </p:spTree>
    <p:extLst>
      <p:ext uri="{BB962C8B-B14F-4D97-AF65-F5344CB8AC3E}">
        <p14:creationId xmlns:p14="http://schemas.microsoft.com/office/powerpoint/2010/main" val="111771716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Hold a CS Drug (No Inventory Update)</a:t>
            </a:r>
            <a:endParaRPr lang="en-US" sz="3200" dirty="0"/>
          </a:p>
        </p:txBody>
      </p:sp>
      <p:sp>
        <p:nvSpPr>
          <p:cNvPr id="6" name="Content Placeholder 2" descr="purple entry box"/>
          <p:cNvSpPr txBox="1">
            <a:spLocks/>
          </p:cNvSpPr>
          <p:nvPr/>
        </p:nvSpPr>
        <p:spPr bwMode="auto">
          <a:xfrm>
            <a:off x="457200" y="914400"/>
            <a:ext cx="8305800" cy="26670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Is it OK to create Holding for Destruction number?</a:t>
            </a:r>
          </a:p>
          <a:p>
            <a:pPr>
              <a:buFont typeface="Arial" pitchFamily="34" charset="0"/>
              <a:buNone/>
            </a:pPr>
            <a:r>
              <a:rPr lang="en-US" sz="2800" dirty="0"/>
              <a:t>	</a:t>
            </a:r>
            <a:r>
              <a:rPr lang="en-US" sz="2800" dirty="0" smtClean="0"/>
              <a:t>NO//  YES</a:t>
            </a:r>
          </a:p>
          <a:p>
            <a:pPr>
              <a:buFont typeface="Arial" pitchFamily="34" charset="0"/>
              <a:buNone/>
            </a:pPr>
            <a:r>
              <a:rPr lang="en-US" sz="2800" dirty="0" smtClean="0"/>
              <a:t>Creating an entry in the Destruction file…</a:t>
            </a:r>
          </a:p>
          <a:p>
            <a:pPr>
              <a:buFont typeface="Arial" pitchFamily="34" charset="0"/>
              <a:buNone/>
            </a:pPr>
            <a:r>
              <a:rPr lang="en-US" sz="2800" dirty="0" smtClean="0"/>
              <a:t>Your Destruction Holding number is 10362</a:t>
            </a:r>
          </a:p>
          <a:p>
            <a:pPr>
              <a:buFont typeface="Arial" pitchFamily="34" charset="0"/>
              <a:buNone/>
            </a:pPr>
            <a:r>
              <a:rPr lang="en-US" sz="2800" dirty="0" smtClean="0"/>
              <a:t>Select DRUG:</a:t>
            </a:r>
          </a:p>
        </p:txBody>
      </p:sp>
      <p:sp>
        <p:nvSpPr>
          <p:cNvPr id="7" name="TextBox 6" descr="orange entry box"/>
          <p:cNvSpPr txBox="1"/>
          <p:nvPr/>
        </p:nvSpPr>
        <p:spPr>
          <a:xfrm>
            <a:off x="457200" y="3581400"/>
            <a:ext cx="8305800" cy="523220"/>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defRPr/>
            </a:pPr>
            <a:r>
              <a:rPr lang="en-US" sz="2800" dirty="0"/>
              <a:t>Number of copies of VA FORM 10-2321? </a:t>
            </a:r>
            <a:r>
              <a:rPr lang="en-US" sz="2800" dirty="0" smtClean="0"/>
              <a:t>1</a:t>
            </a:r>
            <a:endParaRPr lang="en-US" sz="2800" dirty="0"/>
          </a:p>
        </p:txBody>
      </p:sp>
      <p:sp>
        <p:nvSpPr>
          <p:cNvPr id="8" name="Content Placeholder 2" descr="purple entry box"/>
          <p:cNvSpPr txBox="1">
            <a:spLocks/>
          </p:cNvSpPr>
          <p:nvPr/>
        </p:nvSpPr>
        <p:spPr bwMode="auto">
          <a:xfrm>
            <a:off x="457200" y="4114800"/>
            <a:ext cx="8305800" cy="24384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ct val="0"/>
              </a:spcBef>
              <a:buNone/>
              <a:defRPr/>
            </a:pPr>
            <a:r>
              <a:rPr lang="en-US" sz="2800" dirty="0" smtClean="0"/>
              <a:t>This </a:t>
            </a:r>
            <a:r>
              <a:rPr lang="en-US" sz="2800" dirty="0"/>
              <a:t>report is designed for a 132 column format.</a:t>
            </a:r>
          </a:p>
          <a:p>
            <a:pPr>
              <a:spcBef>
                <a:spcPct val="0"/>
              </a:spcBef>
              <a:buNone/>
              <a:defRPr/>
            </a:pPr>
            <a:r>
              <a:rPr lang="en-US" sz="2800" dirty="0"/>
              <a:t>You may queue this report to print at a later time.</a:t>
            </a:r>
          </a:p>
          <a:p>
            <a:pPr>
              <a:spcBef>
                <a:spcPct val="0"/>
              </a:spcBef>
              <a:buNone/>
              <a:defRPr/>
            </a:pPr>
            <a:r>
              <a:rPr lang="en-US" sz="2800" dirty="0"/>
              <a:t>DEVICE: YOUR PRINTER //</a:t>
            </a:r>
          </a:p>
          <a:p>
            <a:pPr>
              <a:spcBef>
                <a:spcPct val="0"/>
              </a:spcBef>
              <a:buNone/>
              <a:defRPr/>
            </a:pPr>
            <a:r>
              <a:rPr lang="en-US" sz="2800" dirty="0"/>
              <a:t> Requested Start Time: NOW//  (OCT 15, 2010@08:53:30)</a:t>
            </a:r>
          </a:p>
          <a:p>
            <a:pPr>
              <a:buFont typeface="Arial" pitchFamily="34" charset="0"/>
              <a:buNone/>
            </a:pPr>
            <a:endParaRPr lang="en-US" sz="2800" dirty="0" smtClean="0"/>
          </a:p>
          <a:p>
            <a:pPr>
              <a:buFont typeface="Arial" pitchFamily="34" charset="0"/>
              <a:buNone/>
            </a:pPr>
            <a:r>
              <a:rPr lang="en-US" sz="2800" dirty="0" smtClean="0"/>
              <a:t> </a:t>
            </a:r>
          </a:p>
          <a:p>
            <a:pPr>
              <a:buFont typeface="Arial" pitchFamily="34" charset="0"/>
              <a:buNone/>
            </a:pPr>
            <a:endParaRPr lang="en-US" sz="2800" dirty="0"/>
          </a:p>
        </p:txBody>
      </p:sp>
    </p:spTree>
    <p:extLst>
      <p:ext uri="{BB962C8B-B14F-4D97-AF65-F5344CB8AC3E}">
        <p14:creationId xmlns:p14="http://schemas.microsoft.com/office/powerpoint/2010/main" val="3311932600"/>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Hold a CS Drug (No Inventory Update)</a:t>
            </a:r>
            <a:endParaRPr lang="en-US" sz="3200" dirty="0"/>
          </a:p>
        </p:txBody>
      </p:sp>
      <p:sp>
        <p:nvSpPr>
          <p:cNvPr id="6" name="Content Placeholder 2" descr="purple entry box"/>
          <p:cNvSpPr txBox="1">
            <a:spLocks/>
          </p:cNvSpPr>
          <p:nvPr/>
        </p:nvSpPr>
        <p:spPr bwMode="auto">
          <a:xfrm>
            <a:off x="457200" y="914400"/>
            <a:ext cx="8305800" cy="2895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Is it OK to create Holding for Destruction number?</a:t>
            </a:r>
          </a:p>
          <a:p>
            <a:pPr>
              <a:buFont typeface="Arial" pitchFamily="34" charset="0"/>
              <a:buNone/>
            </a:pPr>
            <a:r>
              <a:rPr lang="en-US" sz="2800" dirty="0"/>
              <a:t>	</a:t>
            </a:r>
            <a:r>
              <a:rPr lang="en-US" sz="2800" dirty="0" smtClean="0"/>
              <a:t>NO//  YES</a:t>
            </a:r>
          </a:p>
          <a:p>
            <a:pPr>
              <a:buFont typeface="Arial" pitchFamily="34" charset="0"/>
              <a:buNone/>
            </a:pPr>
            <a:r>
              <a:rPr lang="en-US" sz="2800" dirty="0" smtClean="0"/>
              <a:t>Creating an entry in the Destruction file…</a:t>
            </a:r>
          </a:p>
          <a:p>
            <a:pPr>
              <a:buFont typeface="Arial" pitchFamily="34" charset="0"/>
              <a:buNone/>
            </a:pPr>
            <a:r>
              <a:rPr lang="en-US" sz="2800" dirty="0" smtClean="0"/>
              <a:t>Your Destruction Holding number is 10362</a:t>
            </a:r>
          </a:p>
          <a:p>
            <a:pPr>
              <a:buFont typeface="Arial" pitchFamily="34" charset="0"/>
              <a:buNone/>
            </a:pPr>
            <a:r>
              <a:rPr lang="en-US" sz="2800" dirty="0" smtClean="0"/>
              <a:t>Select DRUG:</a:t>
            </a:r>
          </a:p>
        </p:txBody>
      </p:sp>
      <p:sp>
        <p:nvSpPr>
          <p:cNvPr id="7" name="TextBox 6" descr="orange entry box"/>
          <p:cNvSpPr txBox="1"/>
          <p:nvPr/>
        </p:nvSpPr>
        <p:spPr>
          <a:xfrm>
            <a:off x="457200" y="3733800"/>
            <a:ext cx="8305800" cy="2677656"/>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defRPr/>
            </a:pPr>
            <a:r>
              <a:rPr lang="en-US" sz="2800" dirty="0"/>
              <a:t>Number of copies of VA FORM 10-2321? </a:t>
            </a:r>
            <a:r>
              <a:rPr lang="en-US" sz="2800" dirty="0" smtClean="0"/>
              <a:t>1</a:t>
            </a:r>
          </a:p>
          <a:p>
            <a:pPr>
              <a:defRPr/>
            </a:pPr>
            <a:r>
              <a:rPr lang="en-US" sz="2800" dirty="0"/>
              <a:t>This report is designed for a 132 column format.</a:t>
            </a:r>
          </a:p>
          <a:p>
            <a:pPr>
              <a:defRPr/>
            </a:pPr>
            <a:r>
              <a:rPr lang="en-US" sz="2800" dirty="0"/>
              <a:t>You may queue this report to print at a later time.</a:t>
            </a:r>
          </a:p>
          <a:p>
            <a:pPr>
              <a:defRPr/>
            </a:pPr>
            <a:r>
              <a:rPr lang="en-US" sz="2800" dirty="0"/>
              <a:t>DEVICE: YOUR PRINTER //</a:t>
            </a:r>
          </a:p>
          <a:p>
            <a:pPr>
              <a:defRPr/>
            </a:pPr>
            <a:r>
              <a:rPr lang="en-US" sz="2800" dirty="0"/>
              <a:t> Requested Start Time: NOW//  (OCT 15, 2010@08:53:30</a:t>
            </a:r>
            <a:r>
              <a:rPr lang="en-US" sz="2800" dirty="0" smtClean="0"/>
              <a:t>)</a:t>
            </a:r>
            <a:endParaRPr lang="en-US" sz="2800" dirty="0"/>
          </a:p>
        </p:txBody>
      </p:sp>
    </p:spTree>
    <p:extLst>
      <p:ext uri="{BB962C8B-B14F-4D97-AF65-F5344CB8AC3E}">
        <p14:creationId xmlns:p14="http://schemas.microsoft.com/office/powerpoint/2010/main" val="2976967465"/>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Destruction Menu</a:t>
            </a:r>
          </a:p>
        </p:txBody>
      </p:sp>
      <p:graphicFrame>
        <p:nvGraphicFramePr>
          <p:cNvPr id="3" name="Diagram 2" descr="blue boxes showing menu options"/>
          <p:cNvGraphicFramePr/>
          <p:nvPr>
            <p:extLst>
              <p:ext uri="{D42A27DB-BD31-4B8C-83A1-F6EECF244321}">
                <p14:modId xmlns:p14="http://schemas.microsoft.com/office/powerpoint/2010/main" val="2876079257"/>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arge checkmark next to the second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337" y="2133600"/>
            <a:ext cx="152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727467"/>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Destruction Menu</a:t>
            </a:r>
          </a:p>
        </p:txBody>
      </p:sp>
      <p:graphicFrame>
        <p:nvGraphicFramePr>
          <p:cNvPr id="3" name="Diagram 2" descr="blue boxes showing menu options"/>
          <p:cNvGraphicFramePr/>
          <p:nvPr>
            <p:extLst>
              <p:ext uri="{D42A27DB-BD31-4B8C-83A1-F6EECF244321}">
                <p14:modId xmlns:p14="http://schemas.microsoft.com/office/powerpoint/2010/main" val="1516129674"/>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large checkmark next to the third menu option"/>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89337" y="3505200"/>
            <a:ext cx="15240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9272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Destroy a Controlled Substance Drug</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***Searching for the next available drug awaiting destruction***</a:t>
            </a:r>
          </a:p>
          <a:p>
            <a:pPr>
              <a:buFont typeface="Arial" pitchFamily="34" charset="0"/>
              <a:buNone/>
            </a:pPr>
            <a:r>
              <a:rPr lang="en-US" sz="2800" dirty="0" smtClean="0"/>
              <a:t>Select Destruction #:   10362  </a:t>
            </a:r>
            <a:endParaRPr lang="en-US" sz="2800" dirty="0"/>
          </a:p>
        </p:txBody>
      </p:sp>
      <p:sp>
        <p:nvSpPr>
          <p:cNvPr id="8" name="Rounded Rectangle 7" descr="Highlight box around data entry field."/>
          <p:cNvSpPr/>
          <p:nvPr/>
        </p:nvSpPr>
        <p:spPr>
          <a:xfrm>
            <a:off x="3657600" y="2057400"/>
            <a:ext cx="11430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85509"/>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Destroy a Controlled Substance Drug</a:t>
            </a:r>
            <a:endParaRPr lang="en-US" sz="3200" dirty="0"/>
          </a:p>
        </p:txBody>
      </p:sp>
      <p:sp>
        <p:nvSpPr>
          <p:cNvPr id="6" name="Content Placeholder 2" descr="purple entry box"/>
          <p:cNvSpPr txBox="1">
            <a:spLocks/>
          </p:cNvSpPr>
          <p:nvPr/>
        </p:nvSpPr>
        <p:spPr bwMode="auto">
          <a:xfrm>
            <a:off x="457200" y="914400"/>
            <a:ext cx="8305800" cy="16764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***Searching for the next available drug awaiting destruction***</a:t>
            </a:r>
          </a:p>
          <a:p>
            <a:pPr>
              <a:buFont typeface="Arial" pitchFamily="34" charset="0"/>
              <a:buNone/>
            </a:pPr>
            <a:r>
              <a:rPr lang="en-US" sz="2800" dirty="0" smtClean="0"/>
              <a:t>Select Destruction #:  10362</a:t>
            </a:r>
          </a:p>
        </p:txBody>
      </p:sp>
      <p:sp>
        <p:nvSpPr>
          <p:cNvPr id="7" name="TextBox 6" descr="orange entry box"/>
          <p:cNvSpPr txBox="1"/>
          <p:nvPr/>
        </p:nvSpPr>
        <p:spPr>
          <a:xfrm>
            <a:off x="457200" y="2603718"/>
            <a:ext cx="8305800" cy="1815882"/>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a:t>DIAZEPAM 10MG TAB  </a:t>
            </a:r>
          </a:p>
          <a:p>
            <a:r>
              <a:rPr lang="en-US" sz="2800" dirty="0"/>
              <a:t>Holding Number: 10362</a:t>
            </a:r>
          </a:p>
          <a:p>
            <a:r>
              <a:rPr lang="en-US" sz="2800" dirty="0"/>
              <a:t>Drug: DIAZEPAM 10MG TAB</a:t>
            </a:r>
          </a:p>
          <a:p>
            <a:r>
              <a:rPr lang="en-US" sz="2800" dirty="0"/>
              <a:t>Quantity : </a:t>
            </a:r>
            <a:r>
              <a:rPr lang="en-US" sz="2800" dirty="0" smtClean="0"/>
              <a:t>10</a:t>
            </a:r>
            <a:endParaRPr lang="en-US" sz="2800" dirty="0"/>
          </a:p>
        </p:txBody>
      </p:sp>
      <p:sp>
        <p:nvSpPr>
          <p:cNvPr id="8" name="Content Placeholder 2" descr="purple entry box"/>
          <p:cNvSpPr txBox="1">
            <a:spLocks/>
          </p:cNvSpPr>
          <p:nvPr/>
        </p:nvSpPr>
        <p:spPr bwMode="auto">
          <a:xfrm>
            <a:off x="457200" y="4419600"/>
            <a:ext cx="8305800" cy="20574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ct val="0"/>
              </a:spcBef>
              <a:buFont typeface="Arial" pitchFamily="34" charset="0"/>
              <a:buNone/>
            </a:pPr>
            <a:r>
              <a:rPr lang="en-US" sz="2800" dirty="0" smtClean="0"/>
              <a:t>Do </a:t>
            </a:r>
            <a:r>
              <a:rPr lang="en-US" sz="2800" dirty="0"/>
              <a:t>you want to destroy this Controlled Substances? YES// y  YES</a:t>
            </a:r>
          </a:p>
          <a:p>
            <a:pPr>
              <a:buFont typeface="Arial" pitchFamily="34" charset="0"/>
              <a:buNone/>
            </a:pPr>
            <a:r>
              <a:rPr lang="en-US" sz="2800" dirty="0" smtClean="0"/>
              <a:t>   </a:t>
            </a:r>
            <a:endParaRPr lang="en-US" sz="2800" dirty="0"/>
          </a:p>
        </p:txBody>
      </p:sp>
    </p:spTree>
    <p:extLst>
      <p:ext uri="{BB962C8B-B14F-4D97-AF65-F5344CB8AC3E}">
        <p14:creationId xmlns:p14="http://schemas.microsoft.com/office/powerpoint/2010/main" val="4161134913"/>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Destroy a Controlled Substance Drug</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***Searching for the next available drug awaiting destruction***</a:t>
            </a:r>
          </a:p>
          <a:p>
            <a:pPr>
              <a:buFont typeface="Arial" pitchFamily="34" charset="0"/>
              <a:buNone/>
            </a:pPr>
            <a:r>
              <a:rPr lang="en-US" sz="2800" dirty="0" smtClean="0"/>
              <a:t>Select Destruction #:  10362</a:t>
            </a:r>
          </a:p>
          <a:p>
            <a:pPr>
              <a:spcBef>
                <a:spcPct val="0"/>
              </a:spcBef>
              <a:buFont typeface="Arial" pitchFamily="34" charset="0"/>
              <a:buNone/>
            </a:pPr>
            <a:r>
              <a:rPr lang="en-US" sz="2800" dirty="0"/>
              <a:t>DIAZEPAM 10MG TAB  </a:t>
            </a:r>
          </a:p>
          <a:p>
            <a:pPr>
              <a:spcBef>
                <a:spcPct val="0"/>
              </a:spcBef>
              <a:buFont typeface="Arial" pitchFamily="34" charset="0"/>
              <a:buNone/>
            </a:pPr>
            <a:r>
              <a:rPr lang="en-US" sz="2800" dirty="0"/>
              <a:t>Holding Number: 10362</a:t>
            </a:r>
          </a:p>
          <a:p>
            <a:pPr>
              <a:spcBef>
                <a:spcPct val="0"/>
              </a:spcBef>
              <a:buFont typeface="Arial" pitchFamily="34" charset="0"/>
              <a:buNone/>
            </a:pPr>
            <a:r>
              <a:rPr lang="en-US" sz="2800" dirty="0"/>
              <a:t>Drug: DIAZEPAM 10MG TAB</a:t>
            </a:r>
          </a:p>
          <a:p>
            <a:pPr>
              <a:spcBef>
                <a:spcPct val="0"/>
              </a:spcBef>
              <a:buFont typeface="Arial" pitchFamily="34" charset="0"/>
              <a:buNone/>
            </a:pPr>
            <a:r>
              <a:rPr lang="en-US" sz="2800" dirty="0"/>
              <a:t>Quantity : 10</a:t>
            </a:r>
          </a:p>
          <a:p>
            <a:pPr>
              <a:spcBef>
                <a:spcPct val="0"/>
              </a:spcBef>
              <a:buFont typeface="Arial" pitchFamily="34" charset="0"/>
              <a:buNone/>
            </a:pPr>
            <a:r>
              <a:rPr lang="en-US" sz="2800" dirty="0" smtClean="0"/>
              <a:t>Do </a:t>
            </a:r>
            <a:r>
              <a:rPr lang="en-US" sz="2800" dirty="0"/>
              <a:t>you want to destroy this Controlled Substances? YES// y  YES</a:t>
            </a:r>
          </a:p>
          <a:p>
            <a:pPr>
              <a:buFont typeface="Arial" pitchFamily="34" charset="0"/>
              <a:buNone/>
            </a:pPr>
            <a:r>
              <a:rPr lang="en-US" sz="2800" dirty="0" smtClean="0"/>
              <a:t>   </a:t>
            </a:r>
            <a:endParaRPr lang="en-US" sz="2800" dirty="0"/>
          </a:p>
        </p:txBody>
      </p:sp>
      <p:sp>
        <p:nvSpPr>
          <p:cNvPr id="8" name="Rounded Rectangle 7" descr="Highlight box around data entry field."/>
          <p:cNvSpPr/>
          <p:nvPr/>
        </p:nvSpPr>
        <p:spPr>
          <a:xfrm>
            <a:off x="1981200" y="4648200"/>
            <a:ext cx="8001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9599421"/>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Destroy a Controlled Substance Drug</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***Searching for the next available drug awaiting destruction***</a:t>
            </a:r>
          </a:p>
          <a:p>
            <a:pPr>
              <a:buFont typeface="Arial" pitchFamily="34" charset="0"/>
              <a:buNone/>
            </a:pPr>
            <a:r>
              <a:rPr lang="en-US" sz="2800" dirty="0" smtClean="0"/>
              <a:t>Select Destruction #:  10362</a:t>
            </a:r>
          </a:p>
          <a:p>
            <a:pPr>
              <a:spcBef>
                <a:spcPct val="0"/>
              </a:spcBef>
              <a:buFont typeface="Arial" pitchFamily="34" charset="0"/>
              <a:buNone/>
            </a:pPr>
            <a:r>
              <a:rPr lang="en-US" sz="2800" dirty="0"/>
              <a:t>DIAZEPAM 10MG TAB  </a:t>
            </a:r>
          </a:p>
          <a:p>
            <a:pPr>
              <a:spcBef>
                <a:spcPct val="0"/>
              </a:spcBef>
              <a:buFont typeface="Arial" pitchFamily="34" charset="0"/>
              <a:buNone/>
            </a:pPr>
            <a:r>
              <a:rPr lang="en-US" sz="2800" dirty="0"/>
              <a:t>Holding Number: 10362</a:t>
            </a:r>
          </a:p>
          <a:p>
            <a:pPr>
              <a:spcBef>
                <a:spcPct val="0"/>
              </a:spcBef>
              <a:buFont typeface="Arial" pitchFamily="34" charset="0"/>
              <a:buNone/>
            </a:pPr>
            <a:r>
              <a:rPr lang="en-US" sz="2800" dirty="0"/>
              <a:t>Drug: DIAZEPAM 10MG TAB</a:t>
            </a:r>
          </a:p>
          <a:p>
            <a:pPr>
              <a:spcBef>
                <a:spcPct val="0"/>
              </a:spcBef>
              <a:buFont typeface="Arial" pitchFamily="34" charset="0"/>
              <a:buNone/>
            </a:pPr>
            <a:r>
              <a:rPr lang="en-US" sz="2800" dirty="0"/>
              <a:t>Quantity : 10</a:t>
            </a:r>
          </a:p>
          <a:p>
            <a:pPr>
              <a:spcBef>
                <a:spcPct val="0"/>
              </a:spcBef>
              <a:buFont typeface="Arial" pitchFamily="34" charset="0"/>
              <a:buNone/>
            </a:pPr>
            <a:r>
              <a:rPr lang="en-US" sz="2800" dirty="0" smtClean="0"/>
              <a:t>Do </a:t>
            </a:r>
            <a:r>
              <a:rPr lang="en-US" sz="2800" dirty="0"/>
              <a:t>you want to destroy this Controlled Substances? YES// y  YES</a:t>
            </a:r>
          </a:p>
          <a:p>
            <a:pPr>
              <a:buNone/>
            </a:pPr>
            <a:r>
              <a:rPr lang="en-US" sz="2800" dirty="0"/>
              <a:t>DATE DESTROYED/CANCELLED: </a:t>
            </a:r>
            <a:r>
              <a:rPr lang="en-US" sz="2800" dirty="0" smtClean="0"/>
              <a:t>  Oct </a:t>
            </a:r>
            <a:r>
              <a:rPr lang="en-US" sz="2800" dirty="0"/>
              <a:t>15, 2010//  </a:t>
            </a:r>
          </a:p>
          <a:p>
            <a:pPr>
              <a:buFont typeface="Arial" pitchFamily="34" charset="0"/>
              <a:buNone/>
            </a:pPr>
            <a:endParaRPr lang="en-US" sz="2800" dirty="0"/>
          </a:p>
        </p:txBody>
      </p:sp>
      <p:sp>
        <p:nvSpPr>
          <p:cNvPr id="8" name="Rounded Rectangle 7" descr="Highlight box around data entry field."/>
          <p:cNvSpPr/>
          <p:nvPr/>
        </p:nvSpPr>
        <p:spPr>
          <a:xfrm>
            <a:off x="5105400" y="5105400"/>
            <a:ext cx="2438400" cy="533400"/>
          </a:xfrm>
          <a:prstGeom prst="round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148663"/>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Destroy a Controlled Substance Drug</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***Searching for the next available drug awaiting destruction***</a:t>
            </a:r>
          </a:p>
          <a:p>
            <a:pPr>
              <a:buFont typeface="Arial" pitchFamily="34" charset="0"/>
              <a:buNone/>
            </a:pPr>
            <a:r>
              <a:rPr lang="en-US" sz="2800" dirty="0" smtClean="0"/>
              <a:t>Select Destruction #:  10362</a:t>
            </a:r>
          </a:p>
          <a:p>
            <a:pPr>
              <a:spcBef>
                <a:spcPct val="0"/>
              </a:spcBef>
              <a:buFont typeface="Arial" pitchFamily="34" charset="0"/>
              <a:buNone/>
            </a:pPr>
            <a:r>
              <a:rPr lang="en-US" sz="2800" dirty="0"/>
              <a:t>DIAZEPAM 10MG TAB  </a:t>
            </a:r>
          </a:p>
          <a:p>
            <a:pPr>
              <a:spcBef>
                <a:spcPct val="0"/>
              </a:spcBef>
              <a:buFont typeface="Arial" pitchFamily="34" charset="0"/>
              <a:buNone/>
            </a:pPr>
            <a:r>
              <a:rPr lang="en-US" sz="2800" dirty="0"/>
              <a:t>Holding Number: 10362</a:t>
            </a:r>
          </a:p>
          <a:p>
            <a:pPr>
              <a:spcBef>
                <a:spcPct val="0"/>
              </a:spcBef>
              <a:buFont typeface="Arial" pitchFamily="34" charset="0"/>
              <a:buNone/>
            </a:pPr>
            <a:r>
              <a:rPr lang="en-US" sz="2800" dirty="0"/>
              <a:t>Drug: DIAZEPAM 10MG TAB</a:t>
            </a:r>
          </a:p>
          <a:p>
            <a:pPr>
              <a:spcBef>
                <a:spcPct val="0"/>
              </a:spcBef>
              <a:buFont typeface="Arial" pitchFamily="34" charset="0"/>
              <a:buNone/>
            </a:pPr>
            <a:r>
              <a:rPr lang="en-US" sz="2800" dirty="0"/>
              <a:t>Quantity : 10</a:t>
            </a:r>
          </a:p>
          <a:p>
            <a:pPr>
              <a:spcBef>
                <a:spcPct val="0"/>
              </a:spcBef>
              <a:buFont typeface="Arial" pitchFamily="34" charset="0"/>
              <a:buNone/>
            </a:pPr>
            <a:r>
              <a:rPr lang="en-US" sz="2800" dirty="0" smtClean="0"/>
              <a:t>Do </a:t>
            </a:r>
            <a:r>
              <a:rPr lang="en-US" sz="2800" dirty="0"/>
              <a:t>you want to destroy this Controlled Substances? YES// y  YES</a:t>
            </a:r>
          </a:p>
          <a:p>
            <a:pPr>
              <a:buNone/>
            </a:pPr>
            <a:r>
              <a:rPr lang="en-US" sz="2800" dirty="0"/>
              <a:t>DATE DESTROYED/CANCELLED: Oct 15, 2010//  </a:t>
            </a:r>
          </a:p>
          <a:p>
            <a:pPr>
              <a:buFont typeface="Arial" pitchFamily="34" charset="0"/>
              <a:buNone/>
            </a:pPr>
            <a:endParaRPr lang="en-US" sz="2800" dirty="0"/>
          </a:p>
        </p:txBody>
      </p:sp>
      <p:sp>
        <p:nvSpPr>
          <p:cNvPr id="7" name="TextBox 6" descr="orange entry box"/>
          <p:cNvSpPr txBox="1"/>
          <p:nvPr/>
        </p:nvSpPr>
        <p:spPr>
          <a:xfrm>
            <a:off x="457200" y="5599093"/>
            <a:ext cx="8305800" cy="954107"/>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buFont typeface="Arial" pitchFamily="34" charset="0"/>
              <a:buNone/>
            </a:pPr>
            <a:r>
              <a:rPr lang="en-US" sz="2800" dirty="0"/>
              <a:t>**Updating the record **</a:t>
            </a:r>
          </a:p>
          <a:p>
            <a:pPr>
              <a:buFont typeface="Arial" pitchFamily="34" charset="0"/>
              <a:buNone/>
            </a:pPr>
            <a:r>
              <a:rPr lang="en-US" sz="2800" dirty="0"/>
              <a:t>=&gt; Holding Number: 10362 has been destroyed.</a:t>
            </a:r>
          </a:p>
        </p:txBody>
      </p:sp>
    </p:spTree>
    <p:extLst>
      <p:ext uri="{BB962C8B-B14F-4D97-AF65-F5344CB8AC3E}">
        <p14:creationId xmlns:p14="http://schemas.microsoft.com/office/powerpoint/2010/main" val="266660984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red title box"/>
          <p:cNvSpPr txBox="1"/>
          <p:nvPr/>
        </p:nvSpPr>
        <p:spPr>
          <a:xfrm>
            <a:off x="381000" y="457200"/>
            <a:ext cx="8305800" cy="553998"/>
          </a:xfrm>
          <a:prstGeom prst="rect">
            <a:avLst/>
          </a:prstGeom>
          <a:solidFill>
            <a:srgbClr val="C000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Destruction Menu</a:t>
            </a:r>
          </a:p>
        </p:txBody>
      </p:sp>
      <p:graphicFrame>
        <p:nvGraphicFramePr>
          <p:cNvPr id="3" name="Diagram 2" descr="blue boxes showing menu options"/>
          <p:cNvGraphicFramePr/>
          <p:nvPr>
            <p:extLst>
              <p:ext uri="{D42A27DB-BD31-4B8C-83A1-F6EECF244321}">
                <p14:modId xmlns:p14="http://schemas.microsoft.com/office/powerpoint/2010/main" val="986972428"/>
              </p:ext>
            </p:extLst>
          </p:nvPr>
        </p:nvGraphicFramePr>
        <p:xfrm>
          <a:off x="609600" y="18034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descr="clip art of large checkmarks next to each menu option"/>
          <p:cNvGrpSpPr/>
          <p:nvPr/>
        </p:nvGrpSpPr>
        <p:grpSpPr>
          <a:xfrm>
            <a:off x="-89337" y="990600"/>
            <a:ext cx="1537137" cy="5410200"/>
            <a:chOff x="-89337" y="457200"/>
            <a:chExt cx="1537137" cy="5410200"/>
          </a:xfrm>
        </p:grpSpPr>
        <p:pic>
          <p:nvPicPr>
            <p:cNvPr id="4" name="Picture 2" descr="green checkmarks"/>
            <p:cNvPicPr>
              <a:picLocks noChangeAspect="1" noChangeArrowheads="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89337" y="3505200"/>
              <a:ext cx="1524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reen checkmarks"/>
            <p:cNvPicPr>
              <a:picLocks noChangeAspect="1" noChangeArrowheads="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6200" y="1981200"/>
              <a:ext cx="1524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arge checkmark ne"/>
            <p:cNvPicPr>
              <a:picLocks noChangeAspect="1" noChangeArrowheads="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6200" y="457200"/>
              <a:ext cx="1524000" cy="2362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17367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6"/>
          <p:cNvSpPr/>
          <p:nvPr/>
        </p:nvSpPr>
        <p:spPr>
          <a:xfrm>
            <a:off x="460847" y="1124242"/>
            <a:ext cx="3730153" cy="2076158"/>
          </a:xfrm>
          <a:prstGeom prst="roundRect">
            <a:avLst>
              <a:gd name="adj" fmla="val 16670"/>
            </a:avLst>
          </a:prstGeom>
          <a:gradFill>
            <a:gsLst>
              <a:gs pos="0">
                <a:srgbClr val="2C5D9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5200" dirty="0" smtClean="0"/>
              <a:t>Drug Name</a:t>
            </a:r>
            <a:endParaRPr lang="en-US" sz="5200" dirty="0"/>
          </a:p>
        </p:txBody>
      </p:sp>
      <p:sp>
        <p:nvSpPr>
          <p:cNvPr id="8" name="Rounded Rectangle 7"/>
          <p:cNvSpPr/>
          <p:nvPr/>
        </p:nvSpPr>
        <p:spPr>
          <a:xfrm>
            <a:off x="460847" y="3962400"/>
            <a:ext cx="3730153" cy="1981200"/>
          </a:xfrm>
          <a:prstGeom prst="roundRect">
            <a:avLst>
              <a:gd name="adj" fmla="val 16670"/>
            </a:avLst>
          </a:prstGeom>
          <a:solidFill>
            <a:srgbClr val="DD690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5200" dirty="0" smtClean="0"/>
              <a:t>Oxycodone</a:t>
            </a:r>
          </a:p>
          <a:p>
            <a:pPr algn="ctr"/>
            <a:r>
              <a:rPr lang="en-US" sz="5200" dirty="0" smtClean="0"/>
              <a:t>5mg</a:t>
            </a:r>
            <a:endParaRPr lang="en-US" sz="5200" dirty="0"/>
          </a:p>
        </p:txBody>
      </p:sp>
      <p:pic>
        <p:nvPicPr>
          <p:cNvPr id="25603" name="Picture 3" descr="Picture of a mortar and pestle next to three bottles.  One medicine bottle is opened and the contents have spilled out onto the cou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09600"/>
            <a:ext cx="3962400" cy="5707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938276"/>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Hold a CS Drug (No Inventory Update)</a:t>
            </a:r>
            <a:endParaRPr lang="en-US" sz="3200" dirty="0"/>
          </a:p>
        </p:txBody>
      </p:sp>
      <p:sp>
        <p:nvSpPr>
          <p:cNvPr id="6" name="Content Placeholder 2" descr="purple entry box"/>
          <p:cNvSpPr txBox="1">
            <a:spLocks/>
          </p:cNvSpPr>
          <p:nvPr/>
        </p:nvSpPr>
        <p:spPr bwMode="auto">
          <a:xfrm>
            <a:off x="457200" y="914400"/>
            <a:ext cx="8305800" cy="55626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Is it OK to create Holding for Destruction number?</a:t>
            </a:r>
          </a:p>
          <a:p>
            <a:pPr>
              <a:buFont typeface="Arial" pitchFamily="34" charset="0"/>
              <a:buNone/>
            </a:pPr>
            <a:r>
              <a:rPr lang="en-US" sz="2800" dirty="0"/>
              <a:t>	</a:t>
            </a:r>
            <a:r>
              <a:rPr lang="en-US" sz="2800" dirty="0" smtClean="0"/>
              <a:t>NO//  YES</a:t>
            </a:r>
          </a:p>
          <a:p>
            <a:pPr>
              <a:buFont typeface="Arial" pitchFamily="34" charset="0"/>
              <a:buNone/>
            </a:pPr>
            <a:r>
              <a:rPr lang="en-US" sz="2800" dirty="0" smtClean="0"/>
              <a:t>Creating an entry in the Destruction file…</a:t>
            </a:r>
          </a:p>
          <a:p>
            <a:pPr>
              <a:buFont typeface="Arial" pitchFamily="34" charset="0"/>
              <a:buNone/>
            </a:pPr>
            <a:r>
              <a:rPr lang="en-US" sz="2800" dirty="0" smtClean="0"/>
              <a:t>Your Destruction Holding number is 10362</a:t>
            </a:r>
          </a:p>
          <a:p>
            <a:pPr>
              <a:buFont typeface="Arial" pitchFamily="34" charset="0"/>
              <a:buNone/>
            </a:pPr>
            <a:r>
              <a:rPr lang="en-US" sz="2800" dirty="0" smtClean="0"/>
              <a:t>Select DRUG:</a:t>
            </a:r>
          </a:p>
          <a:p>
            <a:pPr>
              <a:spcBef>
                <a:spcPct val="0"/>
              </a:spcBef>
              <a:buNone/>
              <a:defRPr/>
            </a:pPr>
            <a:r>
              <a:rPr lang="en-US" sz="2800" dirty="0"/>
              <a:t>Number of copies of VA FORM 10-2321? 1</a:t>
            </a:r>
          </a:p>
          <a:p>
            <a:pPr>
              <a:spcBef>
                <a:spcPct val="0"/>
              </a:spcBef>
              <a:buNone/>
              <a:defRPr/>
            </a:pPr>
            <a:r>
              <a:rPr lang="en-US" sz="2800" dirty="0"/>
              <a:t>This report is designed for a 132 column format.</a:t>
            </a:r>
          </a:p>
          <a:p>
            <a:pPr>
              <a:spcBef>
                <a:spcPct val="0"/>
              </a:spcBef>
              <a:buNone/>
              <a:defRPr/>
            </a:pPr>
            <a:r>
              <a:rPr lang="en-US" sz="2800" dirty="0"/>
              <a:t>You may queue this report to print at a later time.</a:t>
            </a:r>
          </a:p>
          <a:p>
            <a:pPr>
              <a:spcBef>
                <a:spcPct val="0"/>
              </a:spcBef>
              <a:buNone/>
              <a:defRPr/>
            </a:pPr>
            <a:r>
              <a:rPr lang="en-US" sz="2800" dirty="0"/>
              <a:t>DEVICE: YOUR PRINTER //</a:t>
            </a:r>
          </a:p>
          <a:p>
            <a:pPr>
              <a:spcBef>
                <a:spcPct val="0"/>
              </a:spcBef>
              <a:buNone/>
              <a:defRPr/>
            </a:pPr>
            <a:r>
              <a:rPr lang="en-US" sz="2800" dirty="0"/>
              <a:t> Requested Start Time: NOW//  (OCT 15, 2010@08:53:30)</a:t>
            </a:r>
          </a:p>
          <a:p>
            <a:pPr>
              <a:buFont typeface="Arial" pitchFamily="34" charset="0"/>
              <a:buNone/>
            </a:pPr>
            <a:endParaRPr lang="en-US" sz="2800" dirty="0" smtClean="0"/>
          </a:p>
          <a:p>
            <a:pPr>
              <a:buFont typeface="Arial" pitchFamily="34" charset="0"/>
              <a:buNone/>
            </a:pPr>
            <a:r>
              <a:rPr lang="en-US" sz="2800" dirty="0" smtClean="0"/>
              <a:t> </a:t>
            </a:r>
          </a:p>
          <a:p>
            <a:pPr>
              <a:buFont typeface="Arial" pitchFamily="34" charset="0"/>
              <a:buNone/>
            </a:pPr>
            <a:endParaRPr lang="en-US" sz="2800" dirty="0"/>
          </a:p>
        </p:txBody>
      </p:sp>
      <p:sp>
        <p:nvSpPr>
          <p:cNvPr id="2" name="Hexagon 1" descr="red stop sign shape with printer jam written in the center"/>
          <p:cNvSpPr/>
          <p:nvPr/>
        </p:nvSpPr>
        <p:spPr>
          <a:xfrm>
            <a:off x="1828800" y="1524000"/>
            <a:ext cx="4648200" cy="3962400"/>
          </a:xfrm>
          <a:prstGeom prst="hexag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t>PRINTER </a:t>
            </a:r>
            <a:br>
              <a:rPr lang="en-US" sz="6600" b="1" dirty="0" smtClean="0"/>
            </a:br>
            <a:r>
              <a:rPr lang="en-US" sz="6600" b="1" dirty="0" smtClean="0"/>
              <a:t>JAM</a:t>
            </a:r>
            <a:endParaRPr lang="en-US" sz="6600" b="1" dirty="0"/>
          </a:p>
        </p:txBody>
      </p:sp>
    </p:spTree>
    <p:extLst>
      <p:ext uri="{BB962C8B-B14F-4D97-AF65-F5344CB8AC3E}">
        <p14:creationId xmlns:p14="http://schemas.microsoft.com/office/powerpoint/2010/main" val="3416964616"/>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6" name="Content Placeholder 2" descr="blue box with menu options"/>
          <p:cNvSpPr txBox="1">
            <a:spLocks/>
          </p:cNvSpPr>
          <p:nvPr/>
        </p:nvSpPr>
        <p:spPr bwMode="auto">
          <a:xfrm>
            <a:off x="457200" y="1524000"/>
            <a:ext cx="8305800" cy="1960602"/>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None/>
              <a:defRPr/>
            </a:pPr>
            <a:r>
              <a:rPr lang="en-US" sz="3000" dirty="0"/>
              <a:t>Print CS Dispensing Worksheet</a:t>
            </a:r>
          </a:p>
          <a:p>
            <a:pPr indent="-457200">
              <a:spcBef>
                <a:spcPts val="0"/>
              </a:spcBef>
              <a:buNone/>
              <a:defRPr/>
            </a:pPr>
            <a:r>
              <a:rPr lang="en-US" sz="3000" dirty="0"/>
              <a:t>Fill/Dispense CS Orders from Worksheet</a:t>
            </a:r>
          </a:p>
          <a:p>
            <a:pPr indent="-457200">
              <a:spcBef>
                <a:spcPts val="0"/>
              </a:spcBef>
              <a:buNone/>
              <a:defRPr/>
            </a:pPr>
            <a:r>
              <a:rPr lang="en-US" sz="3000" dirty="0"/>
              <a:t>Dispensing/Receiving Report (VA FORM 10-2321)</a:t>
            </a:r>
          </a:p>
          <a:p>
            <a:pPr indent="-457200">
              <a:spcBef>
                <a:spcPts val="0"/>
              </a:spcBef>
              <a:buNone/>
              <a:defRPr/>
            </a:pPr>
            <a:r>
              <a:rPr lang="en-US" sz="3000" dirty="0"/>
              <a:t>Green Sheet - Print (VA FORM 10-2638</a:t>
            </a:r>
            <a:r>
              <a:rPr lang="en-US" sz="3000" dirty="0" smtClean="0"/>
              <a:t>)</a:t>
            </a:r>
            <a:endParaRPr lang="en-US" sz="3000" dirty="0"/>
          </a:p>
        </p:txBody>
      </p:sp>
      <p:sp>
        <p:nvSpPr>
          <p:cNvPr id="4" name="TextBox 3" descr="green box with menu option"/>
          <p:cNvSpPr txBox="1"/>
          <p:nvPr/>
        </p:nvSpPr>
        <p:spPr>
          <a:xfrm>
            <a:off x="457200" y="3505200"/>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Reprint Reports Menu…</a:t>
            </a:r>
          </a:p>
        </p:txBody>
      </p:sp>
      <p:sp>
        <p:nvSpPr>
          <p:cNvPr id="7" name="Content Placeholder 2" descr="blue box with menu options"/>
          <p:cNvSpPr txBox="1">
            <a:spLocks/>
          </p:cNvSpPr>
          <p:nvPr/>
        </p:nvSpPr>
        <p:spPr bwMode="auto">
          <a:xfrm>
            <a:off x="457200" y="4038600"/>
            <a:ext cx="8305800" cy="1524000"/>
          </a:xfrm>
          <a:prstGeom prst="rect">
            <a:avLst/>
          </a:prstGeom>
          <a:gradFill>
            <a:gsLst>
              <a:gs pos="0">
                <a:srgbClr val="2A5992"/>
              </a:gs>
              <a:gs pos="80000">
                <a:srgbClr val="2A5992"/>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None/>
              <a:defRPr/>
            </a:pPr>
            <a:r>
              <a:rPr lang="en-US" sz="3000" dirty="0" smtClean="0"/>
              <a:t>Reprint </a:t>
            </a:r>
            <a:r>
              <a:rPr lang="en-US" sz="3000" dirty="0"/>
              <a:t>Reports Menu ...</a:t>
            </a:r>
          </a:p>
          <a:p>
            <a:pPr indent="-457200">
              <a:spcBef>
                <a:spcPts val="0"/>
              </a:spcBef>
              <a:buNone/>
              <a:defRPr/>
            </a:pPr>
            <a:r>
              <a:rPr lang="en-US" sz="3000" dirty="0"/>
              <a:t>Pharmacy 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1372190990"/>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blue boxes showing menu options"/>
          <p:cNvGraphicFramePr/>
          <p:nvPr>
            <p:extLst>
              <p:ext uri="{D42A27DB-BD31-4B8C-83A1-F6EECF244321}">
                <p14:modId xmlns:p14="http://schemas.microsoft.com/office/powerpoint/2010/main" val="3052823298"/>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green title box"/>
          <p:cNvSpPr txBox="1"/>
          <p:nvPr/>
        </p:nvSpPr>
        <p:spPr>
          <a:xfrm>
            <a:off x="381000" y="457200"/>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Reprint Reports Menu…</a:t>
            </a:r>
          </a:p>
        </p:txBody>
      </p:sp>
    </p:spTree>
    <p:extLst>
      <p:ext uri="{BB962C8B-B14F-4D97-AF65-F5344CB8AC3E}">
        <p14:creationId xmlns:p14="http://schemas.microsoft.com/office/powerpoint/2010/main" val="2598851573"/>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green title box"/>
          <p:cNvSpPr txBox="1"/>
          <p:nvPr/>
        </p:nvSpPr>
        <p:spPr>
          <a:xfrm>
            <a:off x="457200" y="304800"/>
            <a:ext cx="8305800" cy="584775"/>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Hold a CS Drug (No Inventory Update)</a:t>
            </a:r>
            <a:endParaRPr lang="en-US" sz="3200" dirty="0"/>
          </a:p>
        </p:txBody>
      </p:sp>
      <p:sp>
        <p:nvSpPr>
          <p:cNvPr id="6" name="Content Placeholder 2" descr="purple entry box"/>
          <p:cNvSpPr txBox="1">
            <a:spLocks/>
          </p:cNvSpPr>
          <p:nvPr/>
        </p:nvSpPr>
        <p:spPr bwMode="auto">
          <a:xfrm>
            <a:off x="457200" y="914400"/>
            <a:ext cx="8305800" cy="266700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a:buFont typeface="Arial" pitchFamily="34" charset="0"/>
              <a:buNone/>
            </a:pPr>
            <a:r>
              <a:rPr lang="en-US" sz="2800" dirty="0" smtClean="0"/>
              <a:t>Is it OK to create Holding for Destruction number?</a:t>
            </a:r>
          </a:p>
          <a:p>
            <a:pPr>
              <a:buFont typeface="Arial" pitchFamily="34" charset="0"/>
              <a:buNone/>
            </a:pPr>
            <a:r>
              <a:rPr lang="en-US" sz="2800" dirty="0"/>
              <a:t>	</a:t>
            </a:r>
            <a:r>
              <a:rPr lang="en-US" sz="2800" dirty="0" smtClean="0"/>
              <a:t>NO//  YES</a:t>
            </a:r>
          </a:p>
          <a:p>
            <a:pPr>
              <a:buFont typeface="Arial" pitchFamily="34" charset="0"/>
              <a:buNone/>
            </a:pPr>
            <a:r>
              <a:rPr lang="en-US" sz="2800" dirty="0" smtClean="0"/>
              <a:t>Creating an entry in the Destruction file…</a:t>
            </a:r>
          </a:p>
          <a:p>
            <a:pPr>
              <a:buFont typeface="Arial" pitchFamily="34" charset="0"/>
              <a:buNone/>
            </a:pPr>
            <a:r>
              <a:rPr lang="en-US" sz="2800" dirty="0" smtClean="0"/>
              <a:t>Your Destruction Holding number is 10362</a:t>
            </a:r>
          </a:p>
          <a:p>
            <a:pPr>
              <a:buFont typeface="Arial" pitchFamily="34" charset="0"/>
              <a:buNone/>
            </a:pPr>
            <a:r>
              <a:rPr lang="en-US" sz="2800" dirty="0" smtClean="0"/>
              <a:t>Select DRUG:</a:t>
            </a:r>
          </a:p>
          <a:p>
            <a:pPr>
              <a:buFont typeface="Arial" pitchFamily="34" charset="0"/>
              <a:buNone/>
            </a:pPr>
            <a:r>
              <a:rPr lang="en-US" sz="2800" dirty="0" smtClean="0"/>
              <a:t> </a:t>
            </a:r>
          </a:p>
          <a:p>
            <a:pPr>
              <a:buFont typeface="Arial" pitchFamily="34" charset="0"/>
              <a:buNone/>
            </a:pPr>
            <a:endParaRPr lang="en-US" sz="2800" dirty="0"/>
          </a:p>
        </p:txBody>
      </p:sp>
      <p:sp>
        <p:nvSpPr>
          <p:cNvPr id="7" name="TextBox 6" descr="orange entry box"/>
          <p:cNvSpPr txBox="1"/>
          <p:nvPr/>
        </p:nvSpPr>
        <p:spPr>
          <a:xfrm>
            <a:off x="457200" y="3581400"/>
            <a:ext cx="8305800" cy="523220"/>
          </a:xfrm>
          <a:prstGeom prst="rect">
            <a:avLst/>
          </a:prstGeom>
          <a:solidFill>
            <a:srgbClr val="D56509"/>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defRPr/>
            </a:pPr>
            <a:r>
              <a:rPr lang="en-US" sz="2800" dirty="0"/>
              <a:t>Number of copies of VA FORM 10-2321? </a:t>
            </a:r>
            <a:r>
              <a:rPr lang="en-US" sz="2800" dirty="0" smtClean="0"/>
              <a:t>1</a:t>
            </a:r>
            <a:endParaRPr lang="en-US" sz="2800" dirty="0"/>
          </a:p>
        </p:txBody>
      </p:sp>
      <p:sp>
        <p:nvSpPr>
          <p:cNvPr id="8" name="Content Placeholder 2" descr="purple entry box"/>
          <p:cNvSpPr txBox="1">
            <a:spLocks/>
          </p:cNvSpPr>
          <p:nvPr/>
        </p:nvSpPr>
        <p:spPr bwMode="auto">
          <a:xfrm>
            <a:off x="457200" y="4104620"/>
            <a:ext cx="8305800" cy="2519690"/>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ct val="0"/>
              </a:spcBef>
              <a:buNone/>
              <a:defRPr/>
            </a:pPr>
            <a:r>
              <a:rPr lang="en-US" sz="2800" dirty="0" smtClean="0"/>
              <a:t>This </a:t>
            </a:r>
            <a:r>
              <a:rPr lang="en-US" sz="2800" dirty="0"/>
              <a:t>report is designed for a 132 column format.</a:t>
            </a:r>
          </a:p>
          <a:p>
            <a:pPr>
              <a:spcBef>
                <a:spcPct val="0"/>
              </a:spcBef>
              <a:buNone/>
              <a:defRPr/>
            </a:pPr>
            <a:r>
              <a:rPr lang="en-US" sz="2800" dirty="0"/>
              <a:t>You may queue this report to print at a later time.</a:t>
            </a:r>
          </a:p>
          <a:p>
            <a:pPr>
              <a:spcBef>
                <a:spcPct val="0"/>
              </a:spcBef>
              <a:buNone/>
              <a:defRPr/>
            </a:pPr>
            <a:r>
              <a:rPr lang="en-US" sz="2800" dirty="0"/>
              <a:t>DEVICE: YOUR PRINTER //</a:t>
            </a:r>
          </a:p>
          <a:p>
            <a:pPr>
              <a:spcBef>
                <a:spcPct val="0"/>
              </a:spcBef>
              <a:buNone/>
              <a:defRPr/>
            </a:pPr>
            <a:r>
              <a:rPr lang="en-US" sz="2800" dirty="0"/>
              <a:t> Requested Start Time: NOW//  (OCT 15, 2010@08:53:30)</a:t>
            </a:r>
          </a:p>
          <a:p>
            <a:pPr>
              <a:buFont typeface="Arial" pitchFamily="34" charset="0"/>
              <a:buNone/>
            </a:pPr>
            <a:endParaRPr lang="en-US" sz="2800" dirty="0" smtClean="0"/>
          </a:p>
          <a:p>
            <a:pPr>
              <a:buFont typeface="Arial" pitchFamily="34" charset="0"/>
              <a:buNone/>
            </a:pPr>
            <a:r>
              <a:rPr lang="en-US" sz="2800" dirty="0" smtClean="0"/>
              <a:t> </a:t>
            </a:r>
          </a:p>
          <a:p>
            <a:pPr>
              <a:buFont typeface="Arial" pitchFamily="34" charset="0"/>
              <a:buNone/>
            </a:pPr>
            <a:endParaRPr lang="en-US" sz="2800" dirty="0"/>
          </a:p>
        </p:txBody>
      </p:sp>
    </p:spTree>
    <p:extLst>
      <p:ext uri="{BB962C8B-B14F-4D97-AF65-F5344CB8AC3E}">
        <p14:creationId xmlns:p14="http://schemas.microsoft.com/office/powerpoint/2010/main" val="740986251"/>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descr="green title box"/>
          <p:cNvSpPr txBox="1"/>
          <p:nvPr/>
        </p:nvSpPr>
        <p:spPr>
          <a:xfrm>
            <a:off x="381000" y="457200"/>
            <a:ext cx="8305800" cy="55399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Reprint Reports Menu…</a:t>
            </a:r>
          </a:p>
        </p:txBody>
      </p:sp>
      <p:graphicFrame>
        <p:nvGraphicFramePr>
          <p:cNvPr id="3" name="Diagram 2" descr="blue boxes showing menu options"/>
          <p:cNvGraphicFramePr/>
          <p:nvPr>
            <p:extLst>
              <p:ext uri="{D42A27DB-BD31-4B8C-83A1-F6EECF244321}">
                <p14:modId xmlns:p14="http://schemas.microsoft.com/office/powerpoint/2010/main" val="4250615788"/>
              </p:ext>
            </p:extLst>
          </p:nvPr>
        </p:nvGraphicFramePr>
        <p:xfrm>
          <a:off x="609600" y="1371600"/>
          <a:ext cx="7924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descr="highlight box around menu option"/>
          <p:cNvSpPr/>
          <p:nvPr/>
        </p:nvSpPr>
        <p:spPr>
          <a:xfrm>
            <a:off x="886408" y="1295400"/>
            <a:ext cx="7294984" cy="1066800"/>
          </a:xfrm>
          <a:prstGeom prst="roundRect">
            <a:avLst/>
          </a:prstGeom>
          <a:noFill/>
          <a:ln w="254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641244"/>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1077218"/>
          </a:xfrm>
          <a:prstGeom prst="rect">
            <a:avLst/>
          </a:prstGeom>
          <a:solidFill>
            <a:srgbClr val="2F6BB3"/>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Reprinting Dispensing/Receiving Report</a:t>
            </a:r>
          </a:p>
          <a:p>
            <a:r>
              <a:rPr lang="en-US" sz="3200" dirty="0" smtClean="0"/>
              <a:t>(VA FORM 10-2321)</a:t>
            </a:r>
            <a:endParaRPr lang="en-US" sz="3200" dirty="0"/>
          </a:p>
        </p:txBody>
      </p:sp>
      <p:sp>
        <p:nvSpPr>
          <p:cNvPr id="6" name="Content Placeholder 2" descr="green entry box"/>
          <p:cNvSpPr txBox="1">
            <a:spLocks/>
          </p:cNvSpPr>
          <p:nvPr/>
        </p:nvSpPr>
        <p:spPr bwMode="auto">
          <a:xfrm>
            <a:off x="457200" y="1534418"/>
            <a:ext cx="8305800" cy="4866382"/>
          </a:xfrm>
          <a:prstGeom prst="rect">
            <a:avLst/>
          </a:prstGeom>
          <a:solidFill>
            <a:srgbClr val="5E782A"/>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7" name="Rounded Rectangle 6" descr="Highlight box around data entry field."/>
          <p:cNvSpPr/>
          <p:nvPr/>
        </p:nvSpPr>
        <p:spPr>
          <a:xfrm>
            <a:off x="5334000" y="1676400"/>
            <a:ext cx="2819400" cy="533400"/>
          </a:xfrm>
          <a:prstGeom prst="roundRect">
            <a:avLst/>
          </a:prstGeom>
          <a:no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49911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1077218"/>
          </a:xfrm>
          <a:prstGeom prst="rect">
            <a:avLst/>
          </a:prstGeom>
          <a:solidFill>
            <a:srgbClr val="2F6BB3"/>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Reprinting Dispensing/Receiving Report</a:t>
            </a:r>
          </a:p>
          <a:p>
            <a:r>
              <a:rPr lang="en-US" sz="3200" dirty="0" smtClean="0"/>
              <a:t>(VA FORM 10-2321)</a:t>
            </a:r>
            <a:endParaRPr lang="en-US" sz="3200" dirty="0"/>
          </a:p>
        </p:txBody>
      </p:sp>
      <p:sp>
        <p:nvSpPr>
          <p:cNvPr id="6" name="Content Placeholder 2" descr="green entry box"/>
          <p:cNvSpPr txBox="1">
            <a:spLocks/>
          </p:cNvSpPr>
          <p:nvPr/>
        </p:nvSpPr>
        <p:spPr bwMode="auto">
          <a:xfrm>
            <a:off x="457200" y="1534418"/>
            <a:ext cx="8305800" cy="4866382"/>
          </a:xfrm>
          <a:prstGeom prst="rect">
            <a:avLst/>
          </a:prstGeom>
          <a:solidFill>
            <a:srgbClr val="5E782A"/>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indent="-457200">
              <a:spcBef>
                <a:spcPts val="0"/>
              </a:spcBef>
              <a:buFont typeface="Arial" charset="0"/>
              <a:buNone/>
              <a:defRPr/>
            </a:pPr>
            <a:endParaRPr lang="en-US" sz="1400" dirty="0" smtClean="0"/>
          </a:p>
          <a:p>
            <a:pPr indent="-457200">
              <a:spcBef>
                <a:spcPts val="0"/>
              </a:spcBef>
              <a:buFont typeface="Arial" charset="0"/>
              <a:buNone/>
              <a:defRPr/>
            </a:pPr>
            <a:r>
              <a:rPr lang="en-US" sz="3000" dirty="0" smtClean="0"/>
              <a:t>Is this a Return to Stock or Turn in for Destruction Report?  NO//</a:t>
            </a:r>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7" name="Rounded Rectangle 6" descr="Highlight box around data entry field."/>
          <p:cNvSpPr/>
          <p:nvPr/>
        </p:nvSpPr>
        <p:spPr>
          <a:xfrm>
            <a:off x="2209800" y="2819400"/>
            <a:ext cx="1066800" cy="533400"/>
          </a:xfrm>
          <a:prstGeom prst="roundRect">
            <a:avLst/>
          </a:prstGeom>
          <a:no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712573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1077218"/>
          </a:xfrm>
          <a:prstGeom prst="rect">
            <a:avLst/>
          </a:prstGeom>
          <a:solidFill>
            <a:srgbClr val="2F6BB3"/>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Reprinting Dispensing/Receiving Report</a:t>
            </a:r>
          </a:p>
          <a:p>
            <a:r>
              <a:rPr lang="en-US" sz="3200" dirty="0" smtClean="0"/>
              <a:t>(VA FORM 10-2321)</a:t>
            </a:r>
            <a:endParaRPr lang="en-US" sz="3200" dirty="0"/>
          </a:p>
        </p:txBody>
      </p:sp>
      <p:sp>
        <p:nvSpPr>
          <p:cNvPr id="6" name="Content Placeholder 2" descr="green entry box"/>
          <p:cNvSpPr txBox="1">
            <a:spLocks/>
          </p:cNvSpPr>
          <p:nvPr/>
        </p:nvSpPr>
        <p:spPr bwMode="auto">
          <a:xfrm>
            <a:off x="457200" y="1534418"/>
            <a:ext cx="8305800" cy="4866382"/>
          </a:xfrm>
          <a:prstGeom prst="rect">
            <a:avLst/>
          </a:prstGeom>
          <a:solidFill>
            <a:srgbClr val="5E782A"/>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indent="-457200">
              <a:spcBef>
                <a:spcPts val="0"/>
              </a:spcBef>
              <a:buFont typeface="Arial" charset="0"/>
              <a:buNone/>
              <a:defRPr/>
            </a:pPr>
            <a:endParaRPr lang="en-US" sz="1400" dirty="0" smtClean="0"/>
          </a:p>
          <a:p>
            <a:pPr indent="-457200">
              <a:spcBef>
                <a:spcPts val="0"/>
              </a:spcBef>
              <a:buFont typeface="Arial" charset="0"/>
              <a:buNone/>
              <a:defRPr/>
            </a:pPr>
            <a:r>
              <a:rPr lang="en-US" sz="3000" dirty="0" smtClean="0"/>
              <a:t>Is this a Return to Stock or Turn in for Destruction Report?  NO//</a:t>
            </a:r>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7" name="Rounded Rectangle 6" descr="yellow box around entry details"/>
          <p:cNvSpPr/>
          <p:nvPr/>
        </p:nvSpPr>
        <p:spPr>
          <a:xfrm>
            <a:off x="457200" y="2133600"/>
            <a:ext cx="8305800" cy="1524000"/>
          </a:xfrm>
          <a:prstGeom prst="roundRect">
            <a:avLst/>
          </a:prstGeom>
          <a:noFill/>
          <a:ln w="2540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829500"/>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solidFill>
                  <a:prstClr val="white"/>
                </a:solidFill>
              </a:rPr>
              <a:t>Pharmacist CS Menu</a:t>
            </a:r>
            <a:endParaRPr lang="en-US" sz="4000" dirty="0">
              <a:solidFill>
                <a:prstClr val="white"/>
              </a:solidFill>
            </a:endParaRPr>
          </a:p>
        </p:txBody>
      </p:sp>
      <p:sp>
        <p:nvSpPr>
          <p:cNvPr id="6" name="TextBox 5" descr="green box with menu options"/>
          <p:cNvSpPr txBox="1"/>
          <p:nvPr/>
        </p:nvSpPr>
        <p:spPr>
          <a:xfrm>
            <a:off x="381000" y="1066800"/>
            <a:ext cx="8305800" cy="4247317"/>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solidFill>
                  <a:prstClr val="white"/>
                </a:solidFill>
              </a:rPr>
              <a:t>Receipts into Pharmacy</a:t>
            </a:r>
          </a:p>
          <a:p>
            <a:pPr marL="457200" indent="-457200">
              <a:buFont typeface="Wingdings" pitchFamily="2" charset="2"/>
              <a:buChar char="ü"/>
            </a:pPr>
            <a:r>
              <a:rPr lang="en-US" sz="3000" dirty="0" smtClean="0">
                <a:solidFill>
                  <a:prstClr val="white"/>
                </a:solidFill>
              </a:rPr>
              <a:t>Dispensing Menu</a:t>
            </a:r>
          </a:p>
          <a:p>
            <a:pPr marL="457200" indent="-457200">
              <a:buFont typeface="Wingdings" pitchFamily="2" charset="2"/>
              <a:buChar char="ü"/>
            </a:pPr>
            <a:r>
              <a:rPr lang="en-US" sz="3000" dirty="0" smtClean="0">
                <a:solidFill>
                  <a:prstClr val="white"/>
                </a:solidFill>
              </a:rPr>
              <a:t>Complete a Green Sheet</a:t>
            </a:r>
          </a:p>
          <a:p>
            <a:pPr marL="457200" indent="-457200">
              <a:buFont typeface="Wingdings" pitchFamily="2" charset="2"/>
              <a:buChar char="ü"/>
            </a:pPr>
            <a:r>
              <a:rPr lang="en-US" sz="3000" dirty="0" smtClean="0">
                <a:solidFill>
                  <a:prstClr val="white"/>
                </a:solidFill>
              </a:rPr>
              <a:t>Outpatient Rx’s</a:t>
            </a:r>
          </a:p>
          <a:p>
            <a:pPr marL="457200" indent="-457200">
              <a:buFont typeface="Wingdings" pitchFamily="2" charset="2"/>
              <a:buChar char="ü"/>
            </a:pPr>
            <a:r>
              <a:rPr lang="en-US" sz="3000" dirty="0"/>
              <a:t>Transfer Drugs between Dispensing </a:t>
            </a:r>
            <a:r>
              <a:rPr lang="en-US" sz="3000" dirty="0" smtClean="0"/>
              <a:t>Sites</a:t>
            </a:r>
          </a:p>
          <a:p>
            <a:pPr marL="457200" indent="-457200">
              <a:buFont typeface="Wingdings" pitchFamily="2" charset="2"/>
              <a:buChar char="ü"/>
            </a:pPr>
            <a:r>
              <a:rPr lang="en-US" sz="3000" dirty="0" smtClean="0"/>
              <a:t>Infusion </a:t>
            </a:r>
            <a:r>
              <a:rPr lang="en-US" sz="3000" dirty="0"/>
              <a:t>Order Processing Menu </a:t>
            </a:r>
            <a:r>
              <a:rPr lang="en-US" sz="3000" dirty="0" smtClean="0"/>
              <a:t>...</a:t>
            </a:r>
          </a:p>
          <a:p>
            <a:pPr marL="457200" indent="-457200">
              <a:buFont typeface="Wingdings" pitchFamily="2" charset="2"/>
              <a:buChar char="ü"/>
            </a:pPr>
            <a:r>
              <a:rPr lang="en-US" sz="3000" dirty="0"/>
              <a:t>Destructions Menu </a:t>
            </a:r>
            <a:r>
              <a:rPr lang="en-US" sz="3000" dirty="0" smtClean="0"/>
              <a:t>...</a:t>
            </a:r>
          </a:p>
          <a:p>
            <a:pPr marL="457200" indent="-457200">
              <a:buFont typeface="Wingdings" pitchFamily="2" charset="2"/>
              <a:buChar char="ü"/>
            </a:pPr>
            <a:r>
              <a:rPr lang="en-US" sz="3000" dirty="0">
                <a:solidFill>
                  <a:prstClr val="white"/>
                </a:solidFill>
              </a:rPr>
              <a:t>CS Order Entry for Ward</a:t>
            </a:r>
          </a:p>
          <a:p>
            <a:pPr marL="457200" indent="-457200">
              <a:buFont typeface="Wingdings" pitchFamily="2" charset="2"/>
              <a:buChar char="ü"/>
            </a:pPr>
            <a:r>
              <a:rPr lang="en-US" sz="3000" dirty="0"/>
              <a:t>Receipt of Controlled Substance from </a:t>
            </a:r>
            <a:r>
              <a:rPr lang="en-US" sz="3000" dirty="0" smtClean="0"/>
              <a:t>Pharmacy</a:t>
            </a:r>
          </a:p>
        </p:txBody>
      </p:sp>
      <p:sp>
        <p:nvSpPr>
          <p:cNvPr id="5123" name="Content Placeholder 2" descr="blue box with menu options"/>
          <p:cNvSpPr>
            <a:spLocks noGrp="1"/>
          </p:cNvSpPr>
          <p:nvPr>
            <p:ph idx="1"/>
          </p:nvPr>
        </p:nvSpPr>
        <p:spPr>
          <a:xfrm>
            <a:off x="381000" y="5257800"/>
            <a:ext cx="8305800" cy="1162883"/>
          </a:xfrm>
          <a:gradFill>
            <a:gsLst>
              <a:gs pos="0">
                <a:srgbClr val="2A5992"/>
              </a:gs>
              <a:gs pos="80000">
                <a:srgbClr val="2A5992"/>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indent="-457200">
              <a:spcBef>
                <a:spcPts val="0"/>
              </a:spcBef>
              <a:buFont typeface="Arial" charset="0"/>
              <a:buNone/>
              <a:defRPr/>
            </a:pPr>
            <a:r>
              <a:rPr lang="en-US" sz="3000" dirty="0" smtClean="0"/>
              <a:t>Manufacturer</a:t>
            </a:r>
            <a:r>
              <a:rPr lang="en-US" sz="3000" dirty="0"/>
              <a:t>, Lot #, and Exp. Date - Enter/Edit</a:t>
            </a:r>
          </a:p>
          <a:p>
            <a:pPr indent="-457200">
              <a:spcBef>
                <a:spcPts val="0"/>
              </a:spcBef>
              <a:buFont typeface="Arial" charset="0"/>
              <a:buNone/>
              <a:defRPr/>
            </a:pP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1418562811"/>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purple title menu"/>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123" name="Content Placeholder 2" descr="blue box with menu options"/>
          <p:cNvSpPr>
            <a:spLocks noGrp="1"/>
          </p:cNvSpPr>
          <p:nvPr>
            <p:ph idx="1"/>
          </p:nvPr>
        </p:nvSpPr>
        <p:spPr>
          <a:xfrm>
            <a:off x="381000" y="1066800"/>
            <a:ext cx="8305800" cy="5486400"/>
          </a:xfrm>
          <a:gradFill>
            <a:gsLst>
              <a:gs pos="0">
                <a:srgbClr val="2A5992"/>
              </a:gs>
              <a:gs pos="80000">
                <a:srgbClr val="2A5992"/>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Receipts Into Pharmacy ...</a:t>
            </a:r>
          </a:p>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p:txBody>
      </p:sp>
      <p:sp>
        <p:nvSpPr>
          <p:cNvPr id="4" name="TextBox 3" descr="red box with menu option"/>
          <p:cNvSpPr txBox="1"/>
          <p:nvPr/>
        </p:nvSpPr>
        <p:spPr>
          <a:xfrm>
            <a:off x="381000" y="5410200"/>
            <a:ext cx="83058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indent="-457200">
              <a:spcBef>
                <a:spcPts val="0"/>
              </a:spcBef>
              <a:buFont typeface="Arial" charset="0"/>
              <a:buNone/>
              <a:defRPr/>
            </a:pPr>
            <a:r>
              <a:rPr lang="en-US" sz="3200" dirty="0"/>
              <a:t>Manufacturer, Lot #, and Exp. Date - Enter/Edit</a:t>
            </a:r>
          </a:p>
        </p:txBody>
      </p:sp>
    </p:spTree>
    <p:extLst>
      <p:ext uri="{BB962C8B-B14F-4D97-AF65-F5344CB8AC3E}">
        <p14:creationId xmlns:p14="http://schemas.microsoft.com/office/powerpoint/2010/main" val="3463036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7"/>
          <p:cNvSpPr/>
          <p:nvPr/>
        </p:nvSpPr>
        <p:spPr>
          <a:xfrm>
            <a:off x="460847" y="685800"/>
            <a:ext cx="3730153" cy="2076158"/>
          </a:xfrm>
          <a:prstGeom prst="roundRect">
            <a:avLst>
              <a:gd name="adj" fmla="val 16670"/>
            </a:avLst>
          </a:prstGeom>
          <a:gradFill>
            <a:gsLst>
              <a:gs pos="0">
                <a:srgbClr val="2C5D9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5200" dirty="0" smtClean="0"/>
              <a:t>Drug Name</a:t>
            </a:r>
            <a:endParaRPr lang="en-US" sz="5200" dirty="0"/>
          </a:p>
        </p:txBody>
      </p:sp>
      <p:sp>
        <p:nvSpPr>
          <p:cNvPr id="9" name="Rounded Rectangle 8"/>
          <p:cNvSpPr/>
          <p:nvPr/>
        </p:nvSpPr>
        <p:spPr>
          <a:xfrm>
            <a:off x="4572000" y="685800"/>
            <a:ext cx="3886200" cy="2076158"/>
          </a:xfrm>
          <a:prstGeom prst="roundRect">
            <a:avLst>
              <a:gd name="adj" fmla="val 16670"/>
            </a:avLst>
          </a:prstGeom>
          <a:solidFill>
            <a:srgbClr val="DD690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5200" dirty="0" smtClean="0"/>
              <a:t>Oxycodone</a:t>
            </a:r>
          </a:p>
          <a:p>
            <a:pPr algn="ctr"/>
            <a:r>
              <a:rPr lang="en-US" sz="5200" dirty="0" smtClean="0"/>
              <a:t>5mg</a:t>
            </a:r>
            <a:endParaRPr lang="en-US" sz="5200" dirty="0"/>
          </a:p>
        </p:txBody>
      </p:sp>
      <p:sp>
        <p:nvSpPr>
          <p:cNvPr id="7" name="Content Placeholder 2" descr="green entry box"/>
          <p:cNvSpPr>
            <a:spLocks noGrp="1"/>
          </p:cNvSpPr>
          <p:nvPr>
            <p:ph idx="1"/>
          </p:nvPr>
        </p:nvSpPr>
        <p:spPr>
          <a:xfrm>
            <a:off x="304800" y="3429000"/>
            <a:ext cx="8534400" cy="2667000"/>
          </a:xfrm>
          <a:solidFill>
            <a:srgbClr val="5E782A"/>
          </a:solidFill>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a:lstStyle/>
          <a:p>
            <a:pPr>
              <a:spcBef>
                <a:spcPct val="0"/>
              </a:spcBef>
              <a:buFont typeface="Arial" charset="0"/>
              <a:buNone/>
              <a:defRPr/>
            </a:pPr>
            <a:r>
              <a:rPr lang="en-US" dirty="0" smtClean="0"/>
              <a:t>Select VAULT (NEWT) drug: OXYCODONE 5MG </a:t>
            </a:r>
          </a:p>
          <a:p>
            <a:pPr>
              <a:spcBef>
                <a:spcPct val="0"/>
              </a:spcBef>
              <a:buFont typeface="Arial" charset="0"/>
              <a:buNone/>
              <a:defRPr/>
            </a:pPr>
            <a:r>
              <a:rPr lang="en-US" dirty="0" smtClean="0"/>
              <a:t>Dispense units per order unit: 100// </a:t>
            </a:r>
          </a:p>
          <a:p>
            <a:pPr>
              <a:spcBef>
                <a:spcPct val="0"/>
              </a:spcBef>
              <a:buFont typeface="Arial" charset="0"/>
              <a:buNone/>
              <a:defRPr/>
            </a:pPr>
            <a:r>
              <a:rPr lang="en-US" dirty="0" smtClean="0"/>
              <a:t>Price per order unit: 3.24// 3.10</a:t>
            </a:r>
          </a:p>
          <a:p>
            <a:pPr>
              <a:spcBef>
                <a:spcPct val="0"/>
              </a:spcBef>
              <a:buFont typeface="Arial" charset="0"/>
              <a:buNone/>
              <a:defRPr/>
            </a:pPr>
            <a:r>
              <a:rPr lang="en-US" dirty="0" smtClean="0"/>
              <a:t>Quantity rec’d: 1                 Converted quantity: 100</a:t>
            </a:r>
          </a:p>
          <a:p>
            <a:pPr>
              <a:spcBef>
                <a:spcPct val="0"/>
              </a:spcBef>
              <a:buFont typeface="Arial" charset="0"/>
              <a:buNone/>
              <a:defRPr/>
            </a:pPr>
            <a:r>
              <a:rPr lang="en-US" dirty="0" smtClean="0"/>
              <a:t>OK to post? Yes//   YES</a:t>
            </a:r>
          </a:p>
          <a:p>
            <a:pPr>
              <a:spcBef>
                <a:spcPct val="0"/>
              </a:spcBef>
              <a:buFont typeface="Arial" charset="0"/>
              <a:buNone/>
              <a:defRPr/>
            </a:pPr>
            <a:endParaRPr lang="en-US" sz="2800" dirty="0" smtClean="0"/>
          </a:p>
          <a:p>
            <a:pPr>
              <a:spcBef>
                <a:spcPct val="0"/>
              </a:spcBef>
              <a:buFont typeface="Arial" charset="0"/>
              <a:buNone/>
              <a:defRPr/>
            </a:pPr>
            <a:endParaRPr lang="en-US" sz="2800" dirty="0" smtClean="0"/>
          </a:p>
          <a:p>
            <a:pPr>
              <a:spcBef>
                <a:spcPct val="0"/>
              </a:spcBef>
              <a:buFont typeface="Arial" charset="0"/>
              <a:buNone/>
              <a:defRPr/>
            </a:pPr>
            <a:endParaRPr lang="en-US" sz="2000" dirty="0" smtClean="0"/>
          </a:p>
          <a:p>
            <a:pPr marL="0" indent="0">
              <a:buFont typeface="Arial" charset="0"/>
              <a:buNone/>
              <a:defRPr/>
            </a:pPr>
            <a:endParaRPr lang="en-US" dirty="0" smtClean="0"/>
          </a:p>
          <a:p>
            <a:pPr>
              <a:buFont typeface="Arial" charset="0"/>
              <a:buNone/>
              <a:defRPr/>
            </a:pPr>
            <a:endParaRPr lang="en-US" dirty="0" smtClean="0"/>
          </a:p>
        </p:txBody>
      </p:sp>
    </p:spTree>
    <p:extLst>
      <p:ext uri="{BB962C8B-B14F-4D97-AF65-F5344CB8AC3E}">
        <p14:creationId xmlns:p14="http://schemas.microsoft.com/office/powerpoint/2010/main" val="255683583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584775"/>
          </a:xfrm>
          <a:prstGeom prst="rect">
            <a:avLst/>
          </a:prstGeom>
          <a:solidFill>
            <a:srgbClr val="2F6BB3"/>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Manufacturer, Lot#, and Ex. Date – Enter/Edit</a:t>
            </a:r>
            <a:endParaRPr lang="en-US" sz="3200" dirty="0"/>
          </a:p>
        </p:txBody>
      </p:sp>
      <p:sp>
        <p:nvSpPr>
          <p:cNvPr id="6" name="Content Placeholder 2" descr="green entry box"/>
          <p:cNvSpPr txBox="1">
            <a:spLocks/>
          </p:cNvSpPr>
          <p:nvPr/>
        </p:nvSpPr>
        <p:spPr bwMode="auto">
          <a:xfrm>
            <a:off x="457200" y="1041975"/>
            <a:ext cx="8305800" cy="5358825"/>
          </a:xfrm>
          <a:prstGeom prst="rect">
            <a:avLst/>
          </a:prstGeom>
          <a:solidFill>
            <a:srgbClr val="5E782A"/>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7" name="Rounded Rectangle 6" descr="Highlight box around data entry field."/>
          <p:cNvSpPr/>
          <p:nvPr/>
        </p:nvSpPr>
        <p:spPr>
          <a:xfrm>
            <a:off x="5334000" y="1219200"/>
            <a:ext cx="2819400" cy="533400"/>
          </a:xfrm>
          <a:prstGeom prst="roundRect">
            <a:avLst/>
          </a:prstGeom>
          <a:no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552863"/>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584775"/>
          </a:xfrm>
          <a:prstGeom prst="rect">
            <a:avLst/>
          </a:prstGeom>
          <a:solidFill>
            <a:srgbClr val="2F6BB3"/>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Manufacturer, Lot#, and Ex. Date – Enter/Edit</a:t>
            </a:r>
            <a:endParaRPr lang="en-US" sz="3200" dirty="0"/>
          </a:p>
        </p:txBody>
      </p:sp>
      <p:sp>
        <p:nvSpPr>
          <p:cNvPr id="6" name="Content Placeholder 2" descr="green entry box"/>
          <p:cNvSpPr txBox="1">
            <a:spLocks/>
          </p:cNvSpPr>
          <p:nvPr/>
        </p:nvSpPr>
        <p:spPr bwMode="auto">
          <a:xfrm>
            <a:off x="457200" y="1041975"/>
            <a:ext cx="8305800" cy="5358825"/>
          </a:xfrm>
          <a:prstGeom prst="rect">
            <a:avLst/>
          </a:prstGeom>
          <a:solidFill>
            <a:srgbClr val="5E782A"/>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marL="0" indent="0">
              <a:buNone/>
            </a:pPr>
            <a:r>
              <a:rPr lang="en-US" sz="2800" dirty="0" smtClean="0"/>
              <a:t/>
            </a:r>
            <a:br>
              <a:rPr lang="en-US" sz="2800" dirty="0" smtClean="0"/>
            </a:br>
            <a:r>
              <a:rPr lang="en-US" sz="2800" dirty="0" smtClean="0"/>
              <a:t>Select </a:t>
            </a:r>
            <a:r>
              <a:rPr lang="en-US" sz="2800" dirty="0"/>
              <a:t>DRUG: </a:t>
            </a:r>
            <a:r>
              <a:rPr lang="en-US" sz="2800" dirty="0" smtClean="0"/>
              <a:t>ALPRAZOLAM </a:t>
            </a:r>
            <a:r>
              <a:rPr lang="en-US" sz="2800" dirty="0"/>
              <a:t>0.25MG </a:t>
            </a:r>
            <a:r>
              <a:rPr lang="en-US" sz="2800" dirty="0" smtClean="0"/>
              <a:t>TAB              </a:t>
            </a:r>
            <a:endParaRPr lang="en-US" sz="2800" dirty="0"/>
          </a:p>
          <a:p>
            <a:pPr marL="0" indent="0">
              <a:buNone/>
            </a:pPr>
            <a:endParaRPr lang="en-US" sz="2800" dirty="0" smtClean="0"/>
          </a:p>
          <a:p>
            <a:pPr marL="0" indent="0">
              <a:buNone/>
            </a:pPr>
            <a:r>
              <a:rPr lang="en-US" sz="2800" dirty="0" smtClean="0"/>
              <a:t>MANUFACTURER</a:t>
            </a:r>
            <a:r>
              <a:rPr lang="en-US" sz="2800" dirty="0"/>
              <a:t>: Major// </a:t>
            </a:r>
          </a:p>
          <a:p>
            <a:pPr marL="0" indent="0">
              <a:buNone/>
            </a:pPr>
            <a:r>
              <a:rPr lang="en-US" sz="2800" dirty="0"/>
              <a:t>LOT #: P-16580// </a:t>
            </a:r>
          </a:p>
          <a:p>
            <a:pPr marL="0" indent="0">
              <a:buNone/>
            </a:pPr>
            <a:r>
              <a:rPr lang="en-US" sz="2800" dirty="0"/>
              <a:t>EXPIRATION DATE: SEP 1,2013//</a:t>
            </a:r>
            <a:endParaRPr lang="en-US" sz="3000" dirty="0" smtClean="0"/>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8" name="Rounded Rectangle 7" descr="Highlight box around data entry field."/>
          <p:cNvSpPr/>
          <p:nvPr/>
        </p:nvSpPr>
        <p:spPr>
          <a:xfrm>
            <a:off x="2514600" y="2133600"/>
            <a:ext cx="4038600" cy="533400"/>
          </a:xfrm>
          <a:prstGeom prst="roundRect">
            <a:avLst/>
          </a:prstGeom>
          <a:no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lumMod val="95000"/>
                    <a:lumOff val="5000"/>
                  </a:schemeClr>
                </a:solidFill>
              </a:ln>
            </a:endParaRPr>
          </a:p>
        </p:txBody>
      </p:sp>
    </p:spTree>
    <p:extLst>
      <p:ext uri="{BB962C8B-B14F-4D97-AF65-F5344CB8AC3E}">
        <p14:creationId xmlns:p14="http://schemas.microsoft.com/office/powerpoint/2010/main" val="2439144585"/>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584775"/>
          </a:xfrm>
          <a:prstGeom prst="rect">
            <a:avLst/>
          </a:prstGeom>
          <a:solidFill>
            <a:srgbClr val="2F6BB3"/>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Manufacturer, Lot#, and Ex. Date – Enter/Edit</a:t>
            </a:r>
            <a:endParaRPr lang="en-US" sz="3200" dirty="0"/>
          </a:p>
        </p:txBody>
      </p:sp>
      <p:sp>
        <p:nvSpPr>
          <p:cNvPr id="6" name="Content Placeholder 2" descr="green entry box"/>
          <p:cNvSpPr txBox="1">
            <a:spLocks/>
          </p:cNvSpPr>
          <p:nvPr/>
        </p:nvSpPr>
        <p:spPr bwMode="auto">
          <a:xfrm>
            <a:off x="457200" y="1041975"/>
            <a:ext cx="8305800" cy="5358825"/>
          </a:xfrm>
          <a:prstGeom prst="rect">
            <a:avLst/>
          </a:prstGeom>
          <a:solidFill>
            <a:srgbClr val="5E782A"/>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marL="0" indent="0">
              <a:buNone/>
            </a:pPr>
            <a:r>
              <a:rPr lang="en-US" sz="2800" dirty="0" smtClean="0"/>
              <a:t/>
            </a:r>
            <a:br>
              <a:rPr lang="en-US" sz="2800" dirty="0" smtClean="0"/>
            </a:br>
            <a:r>
              <a:rPr lang="en-US" sz="2800" dirty="0" smtClean="0"/>
              <a:t>Select </a:t>
            </a:r>
            <a:r>
              <a:rPr lang="en-US" sz="2800" dirty="0"/>
              <a:t>DRUG: </a:t>
            </a:r>
            <a:r>
              <a:rPr lang="en-US" sz="2800" dirty="0" smtClean="0"/>
              <a:t>ALPRAZOLAM </a:t>
            </a:r>
            <a:r>
              <a:rPr lang="en-US" sz="2800" dirty="0"/>
              <a:t>0.25MG </a:t>
            </a:r>
            <a:r>
              <a:rPr lang="en-US" sz="2800" dirty="0" smtClean="0"/>
              <a:t>TAB              </a:t>
            </a:r>
            <a:endParaRPr lang="en-US" sz="2800" dirty="0"/>
          </a:p>
          <a:p>
            <a:pPr marL="0" indent="0">
              <a:buNone/>
            </a:pPr>
            <a:endParaRPr lang="en-US" sz="2800" dirty="0" smtClean="0"/>
          </a:p>
          <a:p>
            <a:pPr marL="0" indent="0">
              <a:buNone/>
            </a:pPr>
            <a:r>
              <a:rPr lang="en-US" sz="2800" dirty="0" smtClean="0"/>
              <a:t>MANUFACTURER</a:t>
            </a:r>
            <a:r>
              <a:rPr lang="en-US" sz="2800" dirty="0"/>
              <a:t>: Major// </a:t>
            </a:r>
          </a:p>
          <a:p>
            <a:pPr marL="0" indent="0">
              <a:buNone/>
            </a:pPr>
            <a:r>
              <a:rPr lang="en-US" sz="2800" dirty="0"/>
              <a:t>LOT #: P-16580// </a:t>
            </a:r>
          </a:p>
          <a:p>
            <a:pPr marL="0" indent="0">
              <a:buNone/>
            </a:pPr>
            <a:r>
              <a:rPr lang="en-US" sz="2800" dirty="0"/>
              <a:t>EXPIRATION DATE: SEP 1,2013//</a:t>
            </a:r>
            <a:endParaRPr lang="en-US" sz="3000" dirty="0" smtClean="0"/>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7" name="TextBox 6" descr="purple entry box"/>
          <p:cNvSpPr txBox="1"/>
          <p:nvPr/>
        </p:nvSpPr>
        <p:spPr>
          <a:xfrm>
            <a:off x="457200" y="3200400"/>
            <a:ext cx="5791200" cy="1384995"/>
          </a:xfrm>
          <a:prstGeom prst="rect">
            <a:avLst/>
          </a:prstGeom>
          <a:solidFill>
            <a:srgbClr val="695184"/>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0" indent="0">
              <a:buNone/>
            </a:pPr>
            <a:r>
              <a:rPr lang="en-US" sz="2800" dirty="0"/>
              <a:t>MANUFACTURER: Major// </a:t>
            </a:r>
          </a:p>
          <a:p>
            <a:pPr marL="0" indent="0">
              <a:buNone/>
            </a:pPr>
            <a:r>
              <a:rPr lang="en-US" sz="2800" dirty="0"/>
              <a:t>LOT #: P-16580// </a:t>
            </a:r>
          </a:p>
          <a:p>
            <a:pPr marL="0" indent="0">
              <a:buNone/>
            </a:pPr>
            <a:r>
              <a:rPr lang="en-US" sz="2800" dirty="0"/>
              <a:t>EXPIRATION DATE: SEP 1,2013</a:t>
            </a:r>
            <a:r>
              <a:rPr lang="en-US" sz="2800" dirty="0" smtClean="0"/>
              <a:t>//</a:t>
            </a:r>
            <a:endParaRPr lang="en-US" sz="2800" dirty="0" smtClean="0">
              <a:latin typeface="+mj-lt"/>
            </a:endParaRPr>
          </a:p>
        </p:txBody>
      </p:sp>
    </p:spTree>
    <p:extLst>
      <p:ext uri="{BB962C8B-B14F-4D97-AF65-F5344CB8AC3E}">
        <p14:creationId xmlns:p14="http://schemas.microsoft.com/office/powerpoint/2010/main" val="2813302471"/>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584775"/>
          </a:xfrm>
          <a:prstGeom prst="rect">
            <a:avLst/>
          </a:prstGeom>
          <a:solidFill>
            <a:srgbClr val="2F6BB3"/>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Manufacturer, Lot#, and Ex. Date – Enter/Edit</a:t>
            </a:r>
            <a:endParaRPr lang="en-US" sz="3200" dirty="0"/>
          </a:p>
        </p:txBody>
      </p:sp>
      <p:sp>
        <p:nvSpPr>
          <p:cNvPr id="6" name="Content Placeholder 2" descr="green entry box"/>
          <p:cNvSpPr txBox="1">
            <a:spLocks/>
          </p:cNvSpPr>
          <p:nvPr/>
        </p:nvSpPr>
        <p:spPr bwMode="auto">
          <a:xfrm>
            <a:off x="457200" y="1041975"/>
            <a:ext cx="8305800" cy="5358825"/>
          </a:xfrm>
          <a:prstGeom prst="rect">
            <a:avLst/>
          </a:prstGeom>
          <a:solidFill>
            <a:srgbClr val="5E782A"/>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marL="0" indent="0">
              <a:buNone/>
            </a:pPr>
            <a:r>
              <a:rPr lang="en-US" sz="2800" dirty="0" smtClean="0"/>
              <a:t/>
            </a:r>
            <a:br>
              <a:rPr lang="en-US" sz="2800" dirty="0" smtClean="0"/>
            </a:br>
            <a:r>
              <a:rPr lang="en-US" sz="2800" dirty="0" smtClean="0"/>
              <a:t>Select </a:t>
            </a:r>
            <a:r>
              <a:rPr lang="en-US" sz="2800" dirty="0"/>
              <a:t>DRUG: </a:t>
            </a:r>
            <a:r>
              <a:rPr lang="en-US" sz="2800" dirty="0" smtClean="0"/>
              <a:t>ALPRAZOLAM </a:t>
            </a:r>
            <a:r>
              <a:rPr lang="en-US" sz="2800" dirty="0"/>
              <a:t>0.25MG </a:t>
            </a:r>
            <a:r>
              <a:rPr lang="en-US" sz="2800" dirty="0" smtClean="0"/>
              <a:t>TAB              </a:t>
            </a:r>
            <a:endParaRPr lang="en-US" sz="2800" dirty="0"/>
          </a:p>
          <a:p>
            <a:pPr marL="0" indent="0">
              <a:buNone/>
            </a:pPr>
            <a:endParaRPr lang="en-US" sz="2800" dirty="0" smtClean="0"/>
          </a:p>
          <a:p>
            <a:pPr marL="0" indent="0">
              <a:buNone/>
            </a:pPr>
            <a:r>
              <a:rPr lang="en-US" sz="2800" dirty="0" smtClean="0"/>
              <a:t>MANUFACTURER</a:t>
            </a:r>
            <a:r>
              <a:rPr lang="en-US" sz="2800" dirty="0"/>
              <a:t>: Major// </a:t>
            </a:r>
          </a:p>
          <a:p>
            <a:pPr marL="0" indent="0">
              <a:buNone/>
            </a:pPr>
            <a:r>
              <a:rPr lang="en-US" sz="2800" dirty="0"/>
              <a:t>LOT #: P-16580// </a:t>
            </a:r>
          </a:p>
          <a:p>
            <a:pPr marL="0" indent="0">
              <a:buNone/>
            </a:pPr>
            <a:r>
              <a:rPr lang="en-US" sz="2800" dirty="0"/>
              <a:t>EXPIRATION DATE: SEP 1,2013//</a:t>
            </a:r>
            <a:endParaRPr lang="en-US" sz="3000" dirty="0" smtClean="0"/>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7" name="TextBox 6" descr="purple entry box"/>
          <p:cNvSpPr txBox="1"/>
          <p:nvPr/>
        </p:nvSpPr>
        <p:spPr>
          <a:xfrm>
            <a:off x="457200" y="3200400"/>
            <a:ext cx="5791200" cy="1384995"/>
          </a:xfrm>
          <a:prstGeom prst="rect">
            <a:avLst/>
          </a:prstGeom>
          <a:solidFill>
            <a:srgbClr val="695184"/>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0" indent="0">
              <a:buNone/>
            </a:pPr>
            <a:r>
              <a:rPr lang="en-US" sz="2800" dirty="0"/>
              <a:t>MANUFACTURER: Major// </a:t>
            </a:r>
          </a:p>
          <a:p>
            <a:pPr marL="0" indent="0">
              <a:buNone/>
            </a:pPr>
            <a:r>
              <a:rPr lang="en-US" sz="2800" dirty="0"/>
              <a:t>LOT #: P-16580// </a:t>
            </a:r>
          </a:p>
          <a:p>
            <a:pPr marL="0" indent="0">
              <a:buNone/>
            </a:pPr>
            <a:r>
              <a:rPr lang="en-US" sz="2800" dirty="0"/>
              <a:t>EXPIRATION DATE: SEP 1,2013</a:t>
            </a:r>
            <a:r>
              <a:rPr lang="en-US" sz="2800" dirty="0" smtClean="0"/>
              <a:t>//</a:t>
            </a:r>
            <a:endParaRPr lang="en-US" sz="2800" dirty="0" smtClean="0">
              <a:latin typeface="+mj-lt"/>
            </a:endParaRPr>
          </a:p>
        </p:txBody>
      </p:sp>
    </p:spTree>
    <p:extLst>
      <p:ext uri="{BB962C8B-B14F-4D97-AF65-F5344CB8AC3E}">
        <p14:creationId xmlns:p14="http://schemas.microsoft.com/office/powerpoint/2010/main" val="1367487109"/>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blue title box"/>
          <p:cNvSpPr txBox="1"/>
          <p:nvPr/>
        </p:nvSpPr>
        <p:spPr>
          <a:xfrm>
            <a:off x="457200" y="457200"/>
            <a:ext cx="8305800" cy="584775"/>
          </a:xfrm>
          <a:prstGeom prst="rect">
            <a:avLst/>
          </a:prstGeom>
          <a:solidFill>
            <a:srgbClr val="2F6BB3"/>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smtClean="0"/>
              <a:t>Manufacturer, Lot#, and Ex. Date – Enter/Edit</a:t>
            </a:r>
            <a:endParaRPr lang="en-US" sz="3200" dirty="0"/>
          </a:p>
        </p:txBody>
      </p:sp>
      <p:sp>
        <p:nvSpPr>
          <p:cNvPr id="6" name="Content Placeholder 2" descr="green entry box"/>
          <p:cNvSpPr txBox="1">
            <a:spLocks/>
          </p:cNvSpPr>
          <p:nvPr/>
        </p:nvSpPr>
        <p:spPr bwMode="auto">
          <a:xfrm>
            <a:off x="457200" y="1041975"/>
            <a:ext cx="8305800" cy="5358825"/>
          </a:xfrm>
          <a:prstGeom prst="rect">
            <a:avLst/>
          </a:prstGeom>
          <a:solidFill>
            <a:srgbClr val="5E782A"/>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marL="0" indent="0">
              <a:buNone/>
            </a:pPr>
            <a:r>
              <a:rPr lang="en-US" sz="2800" dirty="0" smtClean="0"/>
              <a:t/>
            </a:r>
            <a:br>
              <a:rPr lang="en-US" sz="2800" dirty="0" smtClean="0"/>
            </a:br>
            <a:r>
              <a:rPr lang="en-US" sz="2800" dirty="0" smtClean="0"/>
              <a:t>Select </a:t>
            </a:r>
            <a:r>
              <a:rPr lang="en-US" sz="2800" dirty="0"/>
              <a:t>DRUG: </a:t>
            </a:r>
            <a:r>
              <a:rPr lang="en-US" sz="2800" dirty="0" smtClean="0"/>
              <a:t>ALPRAZOLAM </a:t>
            </a:r>
            <a:r>
              <a:rPr lang="en-US" sz="2800" dirty="0"/>
              <a:t>0.25MG </a:t>
            </a:r>
            <a:r>
              <a:rPr lang="en-US" sz="2800" dirty="0" smtClean="0"/>
              <a:t>TAB              </a:t>
            </a:r>
            <a:endParaRPr lang="en-US" sz="2800" dirty="0"/>
          </a:p>
          <a:p>
            <a:pPr marL="0" indent="0">
              <a:buNone/>
            </a:pPr>
            <a:endParaRPr lang="en-US" sz="2800" dirty="0" smtClean="0"/>
          </a:p>
          <a:p>
            <a:pPr marL="0" indent="0">
              <a:buNone/>
            </a:pPr>
            <a:r>
              <a:rPr lang="en-US" sz="2800" dirty="0" smtClean="0"/>
              <a:t>MANUFACTURER</a:t>
            </a:r>
            <a:r>
              <a:rPr lang="en-US" sz="2800" dirty="0"/>
              <a:t>: Major// </a:t>
            </a:r>
          </a:p>
          <a:p>
            <a:pPr marL="0" indent="0">
              <a:buNone/>
            </a:pPr>
            <a:r>
              <a:rPr lang="en-US" sz="2800" dirty="0"/>
              <a:t>LOT #: P-16580// </a:t>
            </a:r>
          </a:p>
          <a:p>
            <a:pPr marL="0" indent="0">
              <a:buNone/>
            </a:pPr>
            <a:r>
              <a:rPr lang="en-US" sz="2800" dirty="0"/>
              <a:t>EXPIRATION DATE: SEP 1,2013//</a:t>
            </a:r>
            <a:endParaRPr lang="en-US" sz="3000" dirty="0" smtClean="0"/>
          </a:p>
          <a:p>
            <a:pPr indent="-457200">
              <a:spcBef>
                <a:spcPts val="0"/>
              </a:spcBef>
              <a:buFont typeface="Arial" charset="0"/>
              <a:buNone/>
              <a:defRPr/>
            </a:pPr>
            <a:r>
              <a:rPr lang="en-US" sz="1400" dirty="0" smtClean="0"/>
              <a:t> </a:t>
            </a:r>
          </a:p>
          <a:p>
            <a:pPr indent="-457200">
              <a:spcBef>
                <a:spcPts val="0"/>
              </a:spcBef>
              <a:buFont typeface="Arial" charset="0"/>
              <a:buNone/>
              <a:defRPr/>
            </a:pPr>
            <a:endParaRPr lang="en-US" sz="1400" b="1" dirty="0"/>
          </a:p>
        </p:txBody>
      </p:sp>
      <p:sp>
        <p:nvSpPr>
          <p:cNvPr id="7" name="TextBox 6" descr="purple entry box"/>
          <p:cNvSpPr txBox="1"/>
          <p:nvPr/>
        </p:nvSpPr>
        <p:spPr>
          <a:xfrm>
            <a:off x="457200" y="4953000"/>
            <a:ext cx="5791200" cy="523220"/>
          </a:xfrm>
          <a:prstGeom prst="rect">
            <a:avLst/>
          </a:prstGeom>
          <a:solidFill>
            <a:srgbClr val="695184"/>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0" indent="0">
              <a:buNone/>
            </a:pPr>
            <a:r>
              <a:rPr lang="en-US" sz="2800" dirty="0" smtClean="0"/>
              <a:t>Select Drug: </a:t>
            </a:r>
            <a:endParaRPr lang="en-US" sz="2800" dirty="0" smtClean="0">
              <a:latin typeface="+mj-lt"/>
            </a:endParaRPr>
          </a:p>
        </p:txBody>
      </p:sp>
    </p:spTree>
    <p:extLst>
      <p:ext uri="{BB962C8B-B14F-4D97-AF65-F5344CB8AC3E}">
        <p14:creationId xmlns:p14="http://schemas.microsoft.com/office/powerpoint/2010/main" val="1367487109"/>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solidFill>
                  <a:prstClr val="white"/>
                </a:solidFill>
              </a:rPr>
              <a:t>Pharmacist CS Menu</a:t>
            </a:r>
            <a:endParaRPr lang="en-US" sz="4000" dirty="0">
              <a:solidFill>
                <a:prstClr val="white"/>
              </a:solidFill>
            </a:endParaRPr>
          </a:p>
        </p:txBody>
      </p:sp>
      <p:sp>
        <p:nvSpPr>
          <p:cNvPr id="5" name="TextBox 4" descr="green box with menu options"/>
          <p:cNvSpPr txBox="1"/>
          <p:nvPr/>
        </p:nvSpPr>
        <p:spPr>
          <a:xfrm>
            <a:off x="381000" y="1066800"/>
            <a:ext cx="8305800" cy="4739759"/>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solidFill>
                  <a:prstClr val="white"/>
                </a:solidFill>
              </a:rPr>
              <a:t>Receipts into Pharmacy</a:t>
            </a:r>
          </a:p>
          <a:p>
            <a:pPr marL="457200" indent="-457200">
              <a:buFont typeface="Wingdings" pitchFamily="2" charset="2"/>
              <a:buChar char="ü"/>
            </a:pPr>
            <a:r>
              <a:rPr lang="en-US" sz="3000" dirty="0" smtClean="0">
                <a:solidFill>
                  <a:prstClr val="white"/>
                </a:solidFill>
              </a:rPr>
              <a:t>Dispensing Menu</a:t>
            </a:r>
          </a:p>
          <a:p>
            <a:pPr marL="457200" indent="-457200">
              <a:buFont typeface="Wingdings" pitchFamily="2" charset="2"/>
              <a:buChar char="ü"/>
            </a:pPr>
            <a:r>
              <a:rPr lang="en-US" sz="3000" dirty="0" smtClean="0">
                <a:solidFill>
                  <a:prstClr val="white"/>
                </a:solidFill>
              </a:rPr>
              <a:t>Complete a Green Sheet</a:t>
            </a:r>
          </a:p>
          <a:p>
            <a:pPr marL="457200" indent="-457200">
              <a:buFont typeface="Wingdings" pitchFamily="2" charset="2"/>
              <a:buChar char="ü"/>
            </a:pPr>
            <a:r>
              <a:rPr lang="en-US" sz="3000" dirty="0" smtClean="0">
                <a:solidFill>
                  <a:prstClr val="white"/>
                </a:solidFill>
              </a:rPr>
              <a:t>Outpatient Rx’s</a:t>
            </a:r>
          </a:p>
          <a:p>
            <a:pPr marL="457200" indent="-457200">
              <a:buFont typeface="Wingdings" pitchFamily="2" charset="2"/>
              <a:buChar char="ü"/>
            </a:pPr>
            <a:r>
              <a:rPr lang="en-US" sz="3000" dirty="0"/>
              <a:t>Transfer Drugs between Dispensing </a:t>
            </a:r>
            <a:r>
              <a:rPr lang="en-US" sz="3000" dirty="0" smtClean="0"/>
              <a:t>Sites</a:t>
            </a:r>
          </a:p>
          <a:p>
            <a:pPr marL="457200" indent="-457200">
              <a:buFont typeface="Wingdings" pitchFamily="2" charset="2"/>
              <a:buChar char="ü"/>
            </a:pPr>
            <a:r>
              <a:rPr lang="en-US" sz="3000" dirty="0" smtClean="0"/>
              <a:t>Infusion </a:t>
            </a:r>
            <a:r>
              <a:rPr lang="en-US" sz="3000" dirty="0"/>
              <a:t>Order Processing Menu </a:t>
            </a:r>
            <a:r>
              <a:rPr lang="en-US" sz="3000" dirty="0" smtClean="0"/>
              <a:t>...</a:t>
            </a:r>
          </a:p>
          <a:p>
            <a:pPr marL="457200" indent="-457200">
              <a:buFont typeface="Wingdings" pitchFamily="2" charset="2"/>
              <a:buChar char="ü"/>
            </a:pPr>
            <a:r>
              <a:rPr lang="en-US" sz="3000" dirty="0"/>
              <a:t>Destructions Menu </a:t>
            </a:r>
            <a:r>
              <a:rPr lang="en-US" sz="3000" dirty="0" smtClean="0"/>
              <a:t>...</a:t>
            </a:r>
          </a:p>
          <a:p>
            <a:pPr marL="457200" indent="-457200">
              <a:buFont typeface="Wingdings" pitchFamily="2" charset="2"/>
              <a:buChar char="ü"/>
            </a:pPr>
            <a:r>
              <a:rPr lang="en-US" sz="3000" dirty="0">
                <a:solidFill>
                  <a:prstClr val="white"/>
                </a:solidFill>
              </a:rPr>
              <a:t>CS Order Entry for Ward</a:t>
            </a:r>
          </a:p>
          <a:p>
            <a:pPr marL="457200" indent="-457200">
              <a:buFont typeface="Wingdings" pitchFamily="2" charset="2"/>
              <a:buChar char="ü"/>
            </a:pPr>
            <a:r>
              <a:rPr lang="en-US" sz="3000" dirty="0"/>
              <a:t>Receipt of Controlled Substance from </a:t>
            </a:r>
            <a:r>
              <a:rPr lang="en-US" sz="3000" dirty="0" smtClean="0"/>
              <a:t>Pharmacy</a:t>
            </a:r>
          </a:p>
          <a:p>
            <a:pPr marL="457200" indent="-457200">
              <a:buFont typeface="Wingdings" pitchFamily="2" charset="2"/>
              <a:buChar char="ü"/>
            </a:pPr>
            <a:r>
              <a:rPr lang="en-US" sz="3200" dirty="0"/>
              <a:t>Manufacturer, Lot #, and </a:t>
            </a:r>
            <a:r>
              <a:rPr lang="en-US" sz="3200" dirty="0" err="1" smtClean="0"/>
              <a:t>Exp.Date</a:t>
            </a:r>
            <a:r>
              <a:rPr lang="en-US" sz="3200" dirty="0" smtClean="0"/>
              <a:t> </a:t>
            </a:r>
            <a:r>
              <a:rPr lang="en-US" sz="3200" dirty="0"/>
              <a:t>- Enter/Edit</a:t>
            </a:r>
            <a:endParaRPr lang="en-US" sz="3000" dirty="0"/>
          </a:p>
        </p:txBody>
      </p:sp>
    </p:spTree>
    <p:extLst>
      <p:ext uri="{BB962C8B-B14F-4D97-AF65-F5344CB8AC3E}">
        <p14:creationId xmlns:p14="http://schemas.microsoft.com/office/powerpoint/2010/main" val="338613363"/>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838200"/>
            <a:ext cx="4572000" cy="3016210"/>
          </a:xfrm>
          <a:prstGeom prst="rect">
            <a:avLst/>
          </a:prstGeom>
        </p:spPr>
        <p:txBody>
          <a:bodyPr>
            <a:spAutoFit/>
          </a:bodyPr>
          <a:lstStyle/>
          <a:p>
            <a:pPr algn="ctr" eaLnBrk="1" hangingPunct="1">
              <a:buFont typeface="Arial" charset="0"/>
              <a:buNone/>
              <a:defRPr/>
            </a:pPr>
            <a:r>
              <a:rPr lang="en-US" sz="4400" b="1" dirty="0">
                <a:latin typeface="+mj-lt"/>
              </a:rPr>
              <a:t>CONTROLLED SUBSTANCE </a:t>
            </a:r>
            <a:r>
              <a:rPr lang="en-US" sz="4400" b="1" dirty="0" smtClean="0">
                <a:latin typeface="+mj-lt"/>
              </a:rPr>
              <a:t>MENU</a:t>
            </a:r>
          </a:p>
          <a:p>
            <a:pPr algn="ctr" eaLnBrk="1" hangingPunct="1">
              <a:buFont typeface="Arial" charset="0"/>
              <a:buNone/>
              <a:defRPr/>
            </a:pPr>
            <a:r>
              <a:rPr lang="en-US" sz="1400" b="1" dirty="0">
                <a:latin typeface="+mj-lt"/>
              </a:rPr>
              <a:t/>
            </a:r>
            <a:br>
              <a:rPr lang="en-US" sz="1400" b="1" dirty="0">
                <a:latin typeface="+mj-lt"/>
              </a:rPr>
            </a:br>
            <a:r>
              <a:rPr lang="en-US" sz="4400" b="1" dirty="0">
                <a:solidFill>
                  <a:srgbClr val="2F6BB3"/>
                </a:solidFill>
                <a:latin typeface="+mj-lt"/>
              </a:rPr>
              <a:t>PHARMACIST MENU</a:t>
            </a:r>
          </a:p>
        </p:txBody>
      </p:sp>
      <p:pic>
        <p:nvPicPr>
          <p:cNvPr id="4" name="Picture 3" descr="picture of medicine on a table"/>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4724400" y="609600"/>
            <a:ext cx="3962400" cy="57071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182824" y="4344650"/>
            <a:ext cx="6501268"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9600" b="1" cap="none" spc="0" dirty="0" smtClean="0">
                <a:ln w="11430">
                  <a:solidFill>
                    <a:schemeClr val="tx1">
                      <a:lumMod val="95000"/>
                      <a:lumOff val="5000"/>
                    </a:schemeClr>
                  </a:solidFill>
                </a:ln>
                <a:solidFill>
                  <a:srgbClr val="C00000"/>
                </a:solidFill>
              </a:rPr>
              <a:t>SUMMARY</a:t>
            </a:r>
            <a:endParaRPr lang="en-US" sz="9600" b="1" cap="none" spc="0" dirty="0">
              <a:ln w="11430">
                <a:solidFill>
                  <a:schemeClr val="tx1">
                    <a:lumMod val="95000"/>
                    <a:lumOff val="5000"/>
                  </a:schemeClr>
                </a:solidFill>
              </a:ln>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ounded Rectangle 8"/>
          <p:cNvSpPr/>
          <p:nvPr/>
        </p:nvSpPr>
        <p:spPr>
          <a:xfrm>
            <a:off x="460847" y="685800"/>
            <a:ext cx="3730153" cy="2076158"/>
          </a:xfrm>
          <a:prstGeom prst="roundRect">
            <a:avLst>
              <a:gd name="adj" fmla="val 16670"/>
            </a:avLst>
          </a:prstGeom>
          <a:gradFill>
            <a:gsLst>
              <a:gs pos="0">
                <a:srgbClr val="2C5D9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5200" dirty="0" smtClean="0"/>
              <a:t>Drug Name</a:t>
            </a:r>
            <a:endParaRPr lang="en-US" sz="5200" dirty="0"/>
          </a:p>
        </p:txBody>
      </p:sp>
      <p:sp>
        <p:nvSpPr>
          <p:cNvPr id="10" name="Rounded Rectangle 9"/>
          <p:cNvSpPr/>
          <p:nvPr/>
        </p:nvSpPr>
        <p:spPr>
          <a:xfrm>
            <a:off x="4572000" y="685800"/>
            <a:ext cx="3886200" cy="2076158"/>
          </a:xfrm>
          <a:prstGeom prst="roundRect">
            <a:avLst>
              <a:gd name="adj" fmla="val 16670"/>
            </a:avLst>
          </a:prstGeom>
          <a:solidFill>
            <a:srgbClr val="DD690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5200" dirty="0" smtClean="0"/>
              <a:t>Oxycodone</a:t>
            </a:r>
          </a:p>
          <a:p>
            <a:pPr algn="ctr"/>
            <a:r>
              <a:rPr lang="en-US" sz="5200" dirty="0" smtClean="0"/>
              <a:t>5mg</a:t>
            </a:r>
            <a:endParaRPr lang="en-US" sz="5200" dirty="0"/>
          </a:p>
        </p:txBody>
      </p:sp>
      <p:sp>
        <p:nvSpPr>
          <p:cNvPr id="7" name="Content Placeholder 2" descr="green entry box"/>
          <p:cNvSpPr>
            <a:spLocks noGrp="1"/>
          </p:cNvSpPr>
          <p:nvPr>
            <p:ph idx="1"/>
          </p:nvPr>
        </p:nvSpPr>
        <p:spPr>
          <a:xfrm>
            <a:off x="304800" y="3429000"/>
            <a:ext cx="8534400" cy="2667000"/>
          </a:xfrm>
          <a:solidFill>
            <a:srgbClr val="5E782A"/>
          </a:solidFill>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a:lstStyle/>
          <a:p>
            <a:pPr>
              <a:spcBef>
                <a:spcPct val="0"/>
              </a:spcBef>
              <a:buFont typeface="Arial" charset="0"/>
              <a:buNone/>
              <a:defRPr/>
            </a:pPr>
            <a:r>
              <a:rPr lang="en-US" dirty="0" smtClean="0"/>
              <a:t>Select VAULT (NEWT) drug: OXYCODONE 5MG </a:t>
            </a:r>
          </a:p>
          <a:p>
            <a:pPr>
              <a:spcBef>
                <a:spcPct val="0"/>
              </a:spcBef>
              <a:buFont typeface="Arial" charset="0"/>
              <a:buNone/>
              <a:defRPr/>
            </a:pPr>
            <a:r>
              <a:rPr lang="en-US" dirty="0" smtClean="0"/>
              <a:t>Dispense units per order unit: 100// </a:t>
            </a:r>
          </a:p>
          <a:p>
            <a:pPr>
              <a:spcBef>
                <a:spcPct val="0"/>
              </a:spcBef>
              <a:buFont typeface="Arial" charset="0"/>
              <a:buNone/>
              <a:defRPr/>
            </a:pPr>
            <a:r>
              <a:rPr lang="en-US" dirty="0" smtClean="0"/>
              <a:t>Price per order unit: 3.24// 3.10</a:t>
            </a:r>
          </a:p>
          <a:p>
            <a:pPr>
              <a:spcBef>
                <a:spcPct val="0"/>
              </a:spcBef>
              <a:buFont typeface="Arial" charset="0"/>
              <a:buNone/>
              <a:defRPr/>
            </a:pPr>
            <a:r>
              <a:rPr lang="en-US" dirty="0" smtClean="0"/>
              <a:t>Quantity rec’d: 1                 Converted quantity: 100</a:t>
            </a:r>
          </a:p>
          <a:p>
            <a:pPr>
              <a:spcBef>
                <a:spcPct val="0"/>
              </a:spcBef>
              <a:buFont typeface="Arial" charset="0"/>
              <a:buNone/>
              <a:defRPr/>
            </a:pPr>
            <a:r>
              <a:rPr lang="en-US" dirty="0" smtClean="0"/>
              <a:t>OK to post? Yes//   YES</a:t>
            </a:r>
          </a:p>
          <a:p>
            <a:pPr>
              <a:spcBef>
                <a:spcPct val="0"/>
              </a:spcBef>
              <a:buFont typeface="Arial" charset="0"/>
              <a:buNone/>
              <a:defRPr/>
            </a:pPr>
            <a:endParaRPr lang="en-US" sz="2800" dirty="0" smtClean="0"/>
          </a:p>
          <a:p>
            <a:pPr>
              <a:spcBef>
                <a:spcPct val="0"/>
              </a:spcBef>
              <a:buFont typeface="Arial" charset="0"/>
              <a:buNone/>
              <a:defRPr/>
            </a:pPr>
            <a:endParaRPr lang="en-US" sz="2800" dirty="0" smtClean="0"/>
          </a:p>
          <a:p>
            <a:pPr>
              <a:spcBef>
                <a:spcPct val="0"/>
              </a:spcBef>
              <a:buFont typeface="Arial" charset="0"/>
              <a:buNone/>
              <a:defRPr/>
            </a:pPr>
            <a:endParaRPr lang="en-US" sz="2000" dirty="0" smtClean="0"/>
          </a:p>
          <a:p>
            <a:pPr marL="0" indent="0">
              <a:buFont typeface="Arial" charset="0"/>
              <a:buNone/>
              <a:defRPr/>
            </a:pPr>
            <a:endParaRPr lang="en-US" dirty="0" smtClean="0"/>
          </a:p>
          <a:p>
            <a:pPr>
              <a:buFont typeface="Arial" charset="0"/>
              <a:buNone/>
              <a:defRPr/>
            </a:pPr>
            <a:endParaRPr lang="en-US" dirty="0" smtClean="0"/>
          </a:p>
        </p:txBody>
      </p:sp>
      <p:sp>
        <p:nvSpPr>
          <p:cNvPr id="2" name="Oval 1" descr="circle around data entry"/>
          <p:cNvSpPr/>
          <p:nvPr/>
        </p:nvSpPr>
        <p:spPr>
          <a:xfrm>
            <a:off x="4572000" y="4419601"/>
            <a:ext cx="4185277" cy="1524000"/>
          </a:xfrm>
          <a:prstGeom prst="ellipse">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descr="arrow pointing to data entry"/>
          <p:cNvSpPr/>
          <p:nvPr/>
        </p:nvSpPr>
        <p:spPr>
          <a:xfrm rot="17695135">
            <a:off x="6587330" y="3308252"/>
            <a:ext cx="2132937" cy="1442570"/>
          </a:xfrm>
          <a:prstGeom prst="leftArrow">
            <a:avLst/>
          </a:prstGeom>
          <a:solidFill>
            <a:srgbClr val="A82B28"/>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742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7"/>
          <p:cNvSpPr/>
          <p:nvPr/>
        </p:nvSpPr>
        <p:spPr>
          <a:xfrm>
            <a:off x="460847" y="685800"/>
            <a:ext cx="3730153" cy="2076158"/>
          </a:xfrm>
          <a:prstGeom prst="roundRect">
            <a:avLst>
              <a:gd name="adj" fmla="val 16670"/>
            </a:avLst>
          </a:prstGeom>
          <a:gradFill>
            <a:gsLst>
              <a:gs pos="0">
                <a:srgbClr val="2C5D9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5200" dirty="0" smtClean="0"/>
              <a:t>Drug Name</a:t>
            </a:r>
            <a:endParaRPr lang="en-US" sz="5200" dirty="0"/>
          </a:p>
        </p:txBody>
      </p:sp>
      <p:sp>
        <p:nvSpPr>
          <p:cNvPr id="10" name="Rounded Rectangle 9"/>
          <p:cNvSpPr/>
          <p:nvPr/>
        </p:nvSpPr>
        <p:spPr>
          <a:xfrm>
            <a:off x="4572000" y="685800"/>
            <a:ext cx="3886200" cy="2076158"/>
          </a:xfrm>
          <a:prstGeom prst="roundRect">
            <a:avLst>
              <a:gd name="adj" fmla="val 16670"/>
            </a:avLst>
          </a:prstGeom>
          <a:solidFill>
            <a:srgbClr val="DD6909"/>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nchor="ctr"/>
          <a:lstStyle/>
          <a:p>
            <a:pPr algn="ctr"/>
            <a:r>
              <a:rPr lang="en-US" sz="5200" dirty="0" smtClean="0"/>
              <a:t>Oxycodone</a:t>
            </a:r>
          </a:p>
          <a:p>
            <a:pPr algn="ctr"/>
            <a:r>
              <a:rPr lang="en-US" sz="5200" dirty="0" smtClean="0"/>
              <a:t>5mg</a:t>
            </a:r>
            <a:endParaRPr lang="en-US" sz="5200" dirty="0"/>
          </a:p>
        </p:txBody>
      </p:sp>
      <p:sp>
        <p:nvSpPr>
          <p:cNvPr id="7" name="Content Placeholder 2" descr="green entry box"/>
          <p:cNvSpPr>
            <a:spLocks noGrp="1"/>
          </p:cNvSpPr>
          <p:nvPr>
            <p:ph idx="1"/>
          </p:nvPr>
        </p:nvSpPr>
        <p:spPr>
          <a:xfrm>
            <a:off x="304800" y="3429000"/>
            <a:ext cx="8534400" cy="2667000"/>
          </a:xfrm>
          <a:solidFill>
            <a:srgbClr val="5E782A"/>
          </a:solidFill>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a:lstStyle/>
          <a:p>
            <a:pPr>
              <a:spcBef>
                <a:spcPct val="0"/>
              </a:spcBef>
              <a:buFont typeface="Arial" charset="0"/>
              <a:buNone/>
              <a:defRPr/>
            </a:pPr>
            <a:r>
              <a:rPr lang="en-US" dirty="0" smtClean="0"/>
              <a:t>Select VAULT (NEWT) drug: OXYCODONE 5MG </a:t>
            </a:r>
          </a:p>
          <a:p>
            <a:pPr>
              <a:spcBef>
                <a:spcPct val="0"/>
              </a:spcBef>
              <a:buFont typeface="Arial" charset="0"/>
              <a:buNone/>
              <a:defRPr/>
            </a:pPr>
            <a:r>
              <a:rPr lang="en-US" dirty="0" smtClean="0"/>
              <a:t>Dispense units per order unit: 100// </a:t>
            </a:r>
          </a:p>
          <a:p>
            <a:pPr>
              <a:spcBef>
                <a:spcPct val="0"/>
              </a:spcBef>
              <a:buFont typeface="Arial" charset="0"/>
              <a:buNone/>
              <a:defRPr/>
            </a:pPr>
            <a:r>
              <a:rPr lang="en-US" dirty="0" smtClean="0"/>
              <a:t>Price per order unit: 3.24// 3.10</a:t>
            </a:r>
          </a:p>
          <a:p>
            <a:pPr>
              <a:spcBef>
                <a:spcPct val="0"/>
              </a:spcBef>
              <a:buFont typeface="Arial" charset="0"/>
              <a:buNone/>
              <a:defRPr/>
            </a:pPr>
            <a:r>
              <a:rPr lang="en-US" dirty="0" smtClean="0"/>
              <a:t>Quantity rec’d: 1                 Converted quantity: 100</a:t>
            </a:r>
          </a:p>
          <a:p>
            <a:pPr>
              <a:spcBef>
                <a:spcPct val="0"/>
              </a:spcBef>
              <a:buFont typeface="Arial" charset="0"/>
              <a:buNone/>
              <a:defRPr/>
            </a:pPr>
            <a:r>
              <a:rPr lang="en-US" dirty="0" smtClean="0"/>
              <a:t>OK to post? Yes//   YES</a:t>
            </a:r>
          </a:p>
          <a:p>
            <a:pPr>
              <a:spcBef>
                <a:spcPct val="0"/>
              </a:spcBef>
              <a:buFont typeface="Arial" charset="0"/>
              <a:buNone/>
              <a:defRPr/>
            </a:pPr>
            <a:endParaRPr lang="en-US" sz="2800" dirty="0" smtClean="0"/>
          </a:p>
          <a:p>
            <a:pPr>
              <a:spcBef>
                <a:spcPct val="0"/>
              </a:spcBef>
              <a:buFont typeface="Arial" charset="0"/>
              <a:buNone/>
              <a:defRPr/>
            </a:pPr>
            <a:endParaRPr lang="en-US" sz="2800" dirty="0" smtClean="0"/>
          </a:p>
          <a:p>
            <a:pPr>
              <a:spcBef>
                <a:spcPct val="0"/>
              </a:spcBef>
              <a:buFont typeface="Arial" charset="0"/>
              <a:buNone/>
              <a:defRPr/>
            </a:pPr>
            <a:endParaRPr lang="en-US" sz="2000" dirty="0" smtClean="0"/>
          </a:p>
          <a:p>
            <a:pPr marL="0" indent="0">
              <a:buFont typeface="Arial" charset="0"/>
              <a:buNone/>
              <a:defRPr/>
            </a:pPr>
            <a:endParaRPr lang="en-US" dirty="0" smtClean="0"/>
          </a:p>
          <a:p>
            <a:pPr>
              <a:buFont typeface="Arial" charset="0"/>
              <a:buNone/>
              <a:defRPr/>
            </a:pPr>
            <a:endParaRPr lang="en-US" dirty="0" smtClean="0"/>
          </a:p>
        </p:txBody>
      </p:sp>
      <p:sp>
        <p:nvSpPr>
          <p:cNvPr id="9" name="Rounded Rectangle 8" descr="highlight box around data entry"/>
          <p:cNvSpPr/>
          <p:nvPr/>
        </p:nvSpPr>
        <p:spPr>
          <a:xfrm>
            <a:off x="3365854" y="5392615"/>
            <a:ext cx="990600" cy="609600"/>
          </a:xfrm>
          <a:prstGeom prst="roundRect">
            <a:avLst/>
          </a:prstGeom>
          <a:noFill/>
          <a:ln w="63500" cap="rnd">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45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descr="green entry box"/>
          <p:cNvSpPr>
            <a:spLocks noGrp="1"/>
          </p:cNvSpPr>
          <p:nvPr>
            <p:ph idx="1"/>
          </p:nvPr>
        </p:nvSpPr>
        <p:spPr>
          <a:xfrm>
            <a:off x="304800" y="381000"/>
            <a:ext cx="8534400" cy="2667000"/>
          </a:xfrm>
          <a:solidFill>
            <a:srgbClr val="5E782A"/>
          </a:solidFill>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a:lstStyle/>
          <a:p>
            <a:pPr>
              <a:spcBef>
                <a:spcPct val="0"/>
              </a:spcBef>
              <a:buFont typeface="Arial" charset="0"/>
              <a:buNone/>
              <a:defRPr/>
            </a:pPr>
            <a:r>
              <a:rPr lang="en-US" dirty="0" smtClean="0"/>
              <a:t>Select VAULT (NEWT) drug: OXYCODONE 5MG </a:t>
            </a:r>
          </a:p>
          <a:p>
            <a:pPr>
              <a:spcBef>
                <a:spcPct val="0"/>
              </a:spcBef>
              <a:buFont typeface="Arial" charset="0"/>
              <a:buNone/>
              <a:defRPr/>
            </a:pPr>
            <a:r>
              <a:rPr lang="en-US" dirty="0" smtClean="0"/>
              <a:t>Dispense units per order unit: 100// </a:t>
            </a:r>
          </a:p>
          <a:p>
            <a:pPr>
              <a:spcBef>
                <a:spcPct val="0"/>
              </a:spcBef>
              <a:buFont typeface="Arial" charset="0"/>
              <a:buNone/>
              <a:defRPr/>
            </a:pPr>
            <a:r>
              <a:rPr lang="en-US" dirty="0" smtClean="0"/>
              <a:t>Price per order unit: 3.24// 3.10</a:t>
            </a:r>
          </a:p>
          <a:p>
            <a:pPr>
              <a:spcBef>
                <a:spcPct val="0"/>
              </a:spcBef>
              <a:buFont typeface="Arial" charset="0"/>
              <a:buNone/>
              <a:defRPr/>
            </a:pPr>
            <a:r>
              <a:rPr lang="en-US" dirty="0" smtClean="0"/>
              <a:t>Quantity rec’d: 1                 Converted quantity: 100</a:t>
            </a:r>
          </a:p>
          <a:p>
            <a:pPr>
              <a:spcBef>
                <a:spcPct val="0"/>
              </a:spcBef>
              <a:buFont typeface="Arial" charset="0"/>
              <a:buNone/>
              <a:defRPr/>
            </a:pPr>
            <a:r>
              <a:rPr lang="en-US" dirty="0" smtClean="0"/>
              <a:t>OK to post? Yes//   YES</a:t>
            </a:r>
          </a:p>
          <a:p>
            <a:pPr>
              <a:spcBef>
                <a:spcPct val="0"/>
              </a:spcBef>
              <a:buFont typeface="Arial" charset="0"/>
              <a:buNone/>
              <a:defRPr/>
            </a:pPr>
            <a:endParaRPr lang="en-US" sz="2800" dirty="0" smtClean="0"/>
          </a:p>
          <a:p>
            <a:pPr>
              <a:spcBef>
                <a:spcPct val="0"/>
              </a:spcBef>
              <a:buFont typeface="Arial" charset="0"/>
              <a:buNone/>
              <a:defRPr/>
            </a:pPr>
            <a:endParaRPr lang="en-US" sz="2800" dirty="0" smtClean="0"/>
          </a:p>
          <a:p>
            <a:pPr>
              <a:spcBef>
                <a:spcPct val="0"/>
              </a:spcBef>
              <a:buFont typeface="Arial" charset="0"/>
              <a:buNone/>
              <a:defRPr/>
            </a:pPr>
            <a:endParaRPr lang="en-US" sz="2000" dirty="0" smtClean="0"/>
          </a:p>
          <a:p>
            <a:pPr marL="0" indent="0">
              <a:buFont typeface="Arial" charset="0"/>
              <a:buNone/>
              <a:defRPr/>
            </a:pPr>
            <a:endParaRPr lang="en-US" dirty="0" smtClean="0"/>
          </a:p>
          <a:p>
            <a:pPr>
              <a:buFont typeface="Arial" charset="0"/>
              <a:buNone/>
              <a:defRPr/>
            </a:pPr>
            <a:endParaRPr lang="en-US" dirty="0" smtClean="0"/>
          </a:p>
        </p:txBody>
      </p:sp>
      <p:pic>
        <p:nvPicPr>
          <p:cNvPr id="2" name="Picture 1" descr="picture of medicine shelv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581400"/>
            <a:ext cx="4716814" cy="3127248"/>
          </a:xfrm>
          <a:prstGeom prst="rect">
            <a:avLst/>
          </a:prstGeom>
        </p:spPr>
      </p:pic>
      <p:sp>
        <p:nvSpPr>
          <p:cNvPr id="3" name="TextBox 2" descr="red entry box"/>
          <p:cNvSpPr txBox="1"/>
          <p:nvPr/>
        </p:nvSpPr>
        <p:spPr>
          <a:xfrm>
            <a:off x="3861154" y="4052053"/>
            <a:ext cx="5054246" cy="1354217"/>
          </a:xfrm>
          <a:prstGeom prst="rect">
            <a:avLst/>
          </a:prstGeom>
          <a:gradFill>
            <a:gsLst>
              <a:gs pos="0">
                <a:srgbClr val="A22926"/>
              </a:gs>
              <a:gs pos="80000">
                <a:srgbClr val="B3322F"/>
              </a:gs>
              <a:gs pos="100000">
                <a:srgbClr val="BF322F"/>
              </a:gs>
            </a:gsLst>
          </a:grad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defRPr/>
            </a:pPr>
            <a:r>
              <a:rPr lang="en-US" sz="3200" dirty="0">
                <a:latin typeface="+mn-lt"/>
              </a:rPr>
              <a:t>There were 9160 on hand. </a:t>
            </a:r>
          </a:p>
          <a:p>
            <a:pPr>
              <a:defRPr/>
            </a:pPr>
            <a:r>
              <a:rPr lang="en-US" sz="3200" dirty="0">
                <a:latin typeface="+mn-lt"/>
              </a:rPr>
              <a:t>There are now 9260 on hand</a:t>
            </a:r>
            <a:r>
              <a:rPr lang="en-US" dirty="0"/>
              <a:t>.</a:t>
            </a:r>
          </a:p>
          <a:p>
            <a:endParaRPr lang="en-US" dirty="0"/>
          </a:p>
        </p:txBody>
      </p:sp>
    </p:spTree>
    <p:extLst>
      <p:ext uri="{BB962C8B-B14F-4D97-AF65-F5344CB8AC3E}">
        <p14:creationId xmlns:p14="http://schemas.microsoft.com/office/powerpoint/2010/main" val="2848909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2" descr="green entry box"/>
          <p:cNvSpPr>
            <a:spLocks noGrp="1"/>
          </p:cNvSpPr>
          <p:nvPr>
            <p:ph idx="1"/>
          </p:nvPr>
        </p:nvSpPr>
        <p:spPr>
          <a:xfrm>
            <a:off x="304800" y="381000"/>
            <a:ext cx="8534400" cy="2667000"/>
          </a:xfrm>
          <a:solidFill>
            <a:srgbClr val="5E782A"/>
          </a:solidFill>
          <a:ln>
            <a:noFill/>
          </a:ln>
          <a:effectLst/>
          <a:scene3d>
            <a:camera prst="orthographicFront">
              <a:rot lat="0" lon="0" rev="0"/>
            </a:camera>
            <a:lightRig rig="contrasting" dir="t">
              <a:rot lat="0" lon="0" rev="7800000"/>
            </a:lightRig>
          </a:scene3d>
          <a:sp3d>
            <a:bevelT w="139700" h="139700"/>
          </a:sp3d>
        </p:spPr>
        <p:style>
          <a:lnRef idx="0">
            <a:schemeClr val="accent6"/>
          </a:lnRef>
          <a:fillRef idx="3">
            <a:schemeClr val="accent6"/>
          </a:fillRef>
          <a:effectRef idx="3">
            <a:schemeClr val="accent6"/>
          </a:effectRef>
          <a:fontRef idx="minor">
            <a:schemeClr val="lt1"/>
          </a:fontRef>
        </p:style>
        <p:txBody>
          <a:bodyPr/>
          <a:lstStyle/>
          <a:p>
            <a:pPr>
              <a:spcBef>
                <a:spcPct val="0"/>
              </a:spcBef>
              <a:buFont typeface="Arial" charset="0"/>
              <a:buNone/>
              <a:defRPr/>
            </a:pPr>
            <a:r>
              <a:rPr lang="en-US" dirty="0" smtClean="0"/>
              <a:t>Select VAULT (NEWT) drug: OXYCODONE 5MG </a:t>
            </a:r>
          </a:p>
          <a:p>
            <a:pPr>
              <a:spcBef>
                <a:spcPct val="0"/>
              </a:spcBef>
              <a:buFont typeface="Arial" charset="0"/>
              <a:buNone/>
              <a:defRPr/>
            </a:pPr>
            <a:r>
              <a:rPr lang="en-US" dirty="0" smtClean="0"/>
              <a:t>Dispense units per order unit: 100// </a:t>
            </a:r>
          </a:p>
          <a:p>
            <a:pPr>
              <a:spcBef>
                <a:spcPct val="0"/>
              </a:spcBef>
              <a:buFont typeface="Arial" charset="0"/>
              <a:buNone/>
              <a:defRPr/>
            </a:pPr>
            <a:r>
              <a:rPr lang="en-US" dirty="0" smtClean="0"/>
              <a:t>Price per order unit: 3.24// 3.10</a:t>
            </a:r>
          </a:p>
          <a:p>
            <a:pPr>
              <a:spcBef>
                <a:spcPct val="0"/>
              </a:spcBef>
              <a:buFont typeface="Arial" charset="0"/>
              <a:buNone/>
              <a:defRPr/>
            </a:pPr>
            <a:r>
              <a:rPr lang="en-US" dirty="0" smtClean="0"/>
              <a:t>Quantity rec’d: 1                 Converted quantity: 100</a:t>
            </a:r>
          </a:p>
          <a:p>
            <a:pPr>
              <a:spcBef>
                <a:spcPct val="0"/>
              </a:spcBef>
              <a:buFont typeface="Arial" charset="0"/>
              <a:buNone/>
              <a:defRPr/>
            </a:pPr>
            <a:r>
              <a:rPr lang="en-US" dirty="0" smtClean="0"/>
              <a:t>OK to post? Yes//   YES</a:t>
            </a:r>
          </a:p>
          <a:p>
            <a:pPr>
              <a:spcBef>
                <a:spcPct val="0"/>
              </a:spcBef>
              <a:buFont typeface="Arial" charset="0"/>
              <a:buNone/>
              <a:defRPr/>
            </a:pPr>
            <a:endParaRPr lang="en-US" sz="2800" dirty="0" smtClean="0"/>
          </a:p>
          <a:p>
            <a:pPr>
              <a:spcBef>
                <a:spcPct val="0"/>
              </a:spcBef>
              <a:buFont typeface="Arial" charset="0"/>
              <a:buNone/>
              <a:defRPr/>
            </a:pPr>
            <a:endParaRPr lang="en-US" sz="2800" dirty="0" smtClean="0"/>
          </a:p>
          <a:p>
            <a:pPr>
              <a:spcBef>
                <a:spcPct val="0"/>
              </a:spcBef>
              <a:buFont typeface="Arial" charset="0"/>
              <a:buNone/>
              <a:defRPr/>
            </a:pPr>
            <a:endParaRPr lang="en-US" sz="2000" dirty="0" smtClean="0"/>
          </a:p>
          <a:p>
            <a:pPr marL="0" indent="0">
              <a:buFont typeface="Arial" charset="0"/>
              <a:buNone/>
              <a:defRPr/>
            </a:pPr>
            <a:endParaRPr lang="en-US" dirty="0" smtClean="0"/>
          </a:p>
          <a:p>
            <a:pPr>
              <a:buFont typeface="Arial" charset="0"/>
              <a:buNone/>
              <a:defRPr/>
            </a:pPr>
            <a:endParaRPr lang="en-US" dirty="0" smtClean="0"/>
          </a:p>
        </p:txBody>
      </p:sp>
      <p:pic>
        <p:nvPicPr>
          <p:cNvPr id="6" name="Picture 5" descr="picture of medicine shelv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581400"/>
            <a:ext cx="4716814" cy="3127248"/>
          </a:xfrm>
          <a:prstGeom prst="rect">
            <a:avLst/>
          </a:prstGeom>
        </p:spPr>
      </p:pic>
      <p:sp>
        <p:nvSpPr>
          <p:cNvPr id="5" name="Left Arrow 4" descr="large arrow pointing to red entry box"/>
          <p:cNvSpPr/>
          <p:nvPr/>
        </p:nvSpPr>
        <p:spPr>
          <a:xfrm rot="17695135">
            <a:off x="6133008" y="2226203"/>
            <a:ext cx="2132937" cy="1442570"/>
          </a:xfrm>
          <a:prstGeom prst="leftArrow">
            <a:avLst/>
          </a:prstGeom>
          <a:solidFill>
            <a:srgbClr val="C00000"/>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descr="red entry box"/>
          <p:cNvSpPr txBox="1"/>
          <p:nvPr/>
        </p:nvSpPr>
        <p:spPr>
          <a:xfrm>
            <a:off x="3861154" y="4052053"/>
            <a:ext cx="5054246" cy="1354217"/>
          </a:xfrm>
          <a:prstGeom prst="rect">
            <a:avLst/>
          </a:prstGeom>
          <a:gradFill>
            <a:gsLst>
              <a:gs pos="0">
                <a:srgbClr val="A22926"/>
              </a:gs>
              <a:gs pos="80000">
                <a:srgbClr val="B3322F"/>
              </a:gs>
              <a:gs pos="100000">
                <a:srgbClr val="BF322F"/>
              </a:gs>
            </a:gsLst>
          </a:grad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defRPr/>
            </a:pPr>
            <a:r>
              <a:rPr lang="en-US" sz="3200" dirty="0">
                <a:latin typeface="+mn-lt"/>
              </a:rPr>
              <a:t>There were 9160 on hand. </a:t>
            </a:r>
          </a:p>
          <a:p>
            <a:pPr>
              <a:defRPr/>
            </a:pPr>
            <a:r>
              <a:rPr lang="en-US" sz="3200" dirty="0">
                <a:latin typeface="+mn-lt"/>
              </a:rPr>
              <a:t>There are now 9260 on hand</a:t>
            </a:r>
            <a:r>
              <a:rPr lang="en-US" dirty="0"/>
              <a:t>.</a:t>
            </a:r>
          </a:p>
          <a:p>
            <a:endParaRPr lang="en-US" dirty="0"/>
          </a:p>
        </p:txBody>
      </p:sp>
    </p:spTree>
    <p:extLst>
      <p:ext uri="{BB962C8B-B14F-4D97-AF65-F5344CB8AC3E}">
        <p14:creationId xmlns:p14="http://schemas.microsoft.com/office/powerpoint/2010/main" val="1998132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1600200" y="228600"/>
            <a:ext cx="67818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pPr marL="0" lvl="0" indent="0">
              <a:buNone/>
            </a:pPr>
            <a:r>
              <a:rPr lang="en-US" dirty="0" smtClean="0"/>
              <a:t>Who is in our audience today?</a:t>
            </a:r>
            <a:endParaRPr lang="en-US" dirty="0"/>
          </a:p>
          <a:p>
            <a:pPr marL="971550" lvl="1" indent="-514350">
              <a:buFont typeface="+mj-lt"/>
              <a:buAutoNum type="alphaUcPeriod"/>
            </a:pPr>
            <a:r>
              <a:rPr lang="en-US" dirty="0" smtClean="0"/>
              <a:t>Pharmacist</a:t>
            </a:r>
            <a:endParaRPr lang="en-US" dirty="0"/>
          </a:p>
          <a:p>
            <a:pPr marL="971550" lvl="1" indent="-514350">
              <a:buFont typeface="+mj-lt"/>
              <a:buAutoNum type="alphaUcPeriod"/>
            </a:pPr>
            <a:r>
              <a:rPr lang="en-US" dirty="0" smtClean="0"/>
              <a:t>Pharmacy </a:t>
            </a:r>
            <a:r>
              <a:rPr lang="en-US" dirty="0"/>
              <a:t>Technician</a:t>
            </a:r>
          </a:p>
          <a:p>
            <a:pPr marL="971550" lvl="1" indent="-514350">
              <a:buFont typeface="+mj-lt"/>
              <a:buAutoNum type="alphaUcPeriod"/>
            </a:pPr>
            <a:r>
              <a:rPr lang="en-US" dirty="0" smtClean="0"/>
              <a:t>Supervisor/Management  </a:t>
            </a:r>
          </a:p>
          <a:p>
            <a:pPr marL="971550" lvl="1" indent="-514350">
              <a:buFont typeface="+mj-lt"/>
              <a:buAutoNum type="alphaUcPeriod"/>
            </a:pPr>
            <a:r>
              <a:rPr lang="en-US" dirty="0" smtClean="0"/>
              <a:t>Other</a:t>
            </a:r>
            <a:endParaRPr lang="en-US" dirty="0"/>
          </a:p>
        </p:txBody>
      </p:sp>
    </p:spTree>
    <p:extLst>
      <p:ext uri="{BB962C8B-B14F-4D97-AF65-F5344CB8AC3E}">
        <p14:creationId xmlns:p14="http://schemas.microsoft.com/office/powerpoint/2010/main" val="2481731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descr="red title box"/>
          <p:cNvSpPr txBox="1"/>
          <p:nvPr/>
        </p:nvSpPr>
        <p:spPr>
          <a:xfrm>
            <a:off x="457200" y="8348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8" name="Content Placeholder 2" descr="blue box with menu options"/>
          <p:cNvSpPr txBox="1">
            <a:spLocks/>
          </p:cNvSpPr>
          <p:nvPr/>
        </p:nvSpPr>
        <p:spPr bwMode="auto">
          <a:xfrm>
            <a:off x="457200" y="1447800"/>
            <a:ext cx="8305800" cy="533400"/>
          </a:xfrm>
          <a:prstGeom prst="rect">
            <a:avLst/>
          </a:prstGeom>
          <a:gradFill>
            <a:gsLst>
              <a:gs pos="0">
                <a:srgbClr val="2A5992"/>
              </a:gs>
              <a:gs pos="80000">
                <a:srgbClr val="3571B9"/>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1200"/>
              </a:spcBef>
              <a:buFont typeface="Arial" charset="0"/>
              <a:buNone/>
              <a:defRPr/>
            </a:pPr>
            <a:r>
              <a:rPr lang="en-US" sz="3000" dirty="0" smtClean="0"/>
              <a:t>Receiving</a:t>
            </a:r>
          </a:p>
          <a:p>
            <a:pPr algn="ctr" eaLnBrk="1" hangingPunct="1">
              <a:buFont typeface="Arial" charset="0"/>
              <a:buNone/>
              <a:defRPr/>
            </a:pPr>
            <a:endParaRPr lang="en-US" sz="1600" b="1" dirty="0" smtClean="0"/>
          </a:p>
        </p:txBody>
      </p:sp>
      <p:sp>
        <p:nvSpPr>
          <p:cNvPr id="11" name="TextBox 10" descr="green box with menu option"/>
          <p:cNvSpPr txBox="1"/>
          <p:nvPr/>
        </p:nvSpPr>
        <p:spPr>
          <a:xfrm>
            <a:off x="457200" y="1981200"/>
            <a:ext cx="8305800" cy="2308324"/>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600" dirty="0" smtClean="0">
                <a:latin typeface="+mj-lt"/>
              </a:rPr>
              <a:t>Purchase Order Review</a:t>
            </a:r>
          </a:p>
          <a:p>
            <a:r>
              <a:rPr lang="en-US" sz="3600" dirty="0" smtClean="0">
                <a:latin typeface="+mj-lt"/>
              </a:rPr>
              <a:t>Control Point Transaction Review</a:t>
            </a:r>
          </a:p>
          <a:p>
            <a:r>
              <a:rPr lang="en-US" sz="3600" dirty="0" smtClean="0">
                <a:latin typeface="+mj-lt"/>
              </a:rPr>
              <a:t>Drug Receipt History</a:t>
            </a:r>
          </a:p>
          <a:p>
            <a:r>
              <a:rPr lang="en-US" sz="3600" dirty="0" smtClean="0">
                <a:latin typeface="+mj-lt"/>
              </a:rPr>
              <a:t>Invoice Review (Prime Vendor)</a:t>
            </a:r>
            <a:endParaRPr lang="en-US" sz="3600" dirty="0">
              <a:latin typeface="+mj-lt"/>
            </a:endParaRPr>
          </a:p>
        </p:txBody>
      </p:sp>
    </p:spTree>
    <p:extLst>
      <p:ext uri="{BB962C8B-B14F-4D97-AF65-F5344CB8AC3E}">
        <p14:creationId xmlns:p14="http://schemas.microsoft.com/office/powerpoint/2010/main" val="37813302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6" name="Content Placeholder 2" descr="blue box with menu options"/>
          <p:cNvSpPr txBox="1">
            <a:spLocks/>
          </p:cNvSpPr>
          <p:nvPr/>
        </p:nvSpPr>
        <p:spPr bwMode="auto">
          <a:xfrm>
            <a:off x="457200" y="1524000"/>
            <a:ext cx="8305800" cy="6096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Receiving</a:t>
            </a:r>
          </a:p>
        </p:txBody>
      </p:sp>
      <p:sp>
        <p:nvSpPr>
          <p:cNvPr id="4" name="TextBox 3" descr="green box with menu option"/>
          <p:cNvSpPr txBox="1"/>
          <p:nvPr/>
        </p:nvSpPr>
        <p:spPr>
          <a:xfrm>
            <a:off x="457200" y="2133600"/>
            <a:ext cx="8305800" cy="646331"/>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600" dirty="0" smtClean="0">
                <a:latin typeface="+mj-lt"/>
              </a:rPr>
              <a:t>Purchase Order Review</a:t>
            </a:r>
          </a:p>
        </p:txBody>
      </p:sp>
      <p:sp>
        <p:nvSpPr>
          <p:cNvPr id="7" name="Content Placeholder 2" descr="blue box with menu options"/>
          <p:cNvSpPr txBox="1">
            <a:spLocks/>
          </p:cNvSpPr>
          <p:nvPr/>
        </p:nvSpPr>
        <p:spPr bwMode="auto">
          <a:xfrm>
            <a:off x="457200" y="2779930"/>
            <a:ext cx="8305800" cy="2554070"/>
          </a:xfrm>
          <a:prstGeom prst="rect">
            <a:avLst/>
          </a:prstGeom>
          <a:gradFill>
            <a:gsLst>
              <a:gs pos="0">
                <a:srgbClr val="2A5992"/>
              </a:gs>
              <a:gs pos="100000">
                <a:srgbClr val="2A5992"/>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Control Point Transaction Review</a:t>
            </a:r>
          </a:p>
          <a:p>
            <a:pPr indent="-457200">
              <a:spcBef>
                <a:spcPts val="0"/>
              </a:spcBef>
              <a:buFont typeface="Arial" charset="0"/>
              <a:buNone/>
              <a:defRPr/>
            </a:pPr>
            <a:r>
              <a:rPr lang="en-US" sz="3000" dirty="0" smtClean="0"/>
              <a:t>Drug Receipt History</a:t>
            </a:r>
          </a:p>
          <a:p>
            <a:pPr indent="-457200">
              <a:spcBef>
                <a:spcPts val="0"/>
              </a:spcBef>
              <a:buFont typeface="Arial" charset="0"/>
              <a:buNone/>
              <a:defRPr/>
            </a:pPr>
            <a:r>
              <a:rPr lang="en-US" sz="3000" dirty="0" smtClean="0"/>
              <a:t>Invoice Review (Prime Vendor)</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3191172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8" name="Content Placeholder 2" descr="blue box with menu options"/>
          <p:cNvSpPr txBox="1">
            <a:spLocks/>
          </p:cNvSpPr>
          <p:nvPr/>
        </p:nvSpPr>
        <p:spPr bwMode="auto">
          <a:xfrm>
            <a:off x="457200" y="1523999"/>
            <a:ext cx="8305800" cy="1030069"/>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Receiving</a:t>
            </a:r>
          </a:p>
          <a:p>
            <a:pPr indent="-457200">
              <a:spcBef>
                <a:spcPts val="0"/>
              </a:spcBef>
              <a:buFont typeface="Arial" charset="0"/>
              <a:buNone/>
              <a:defRPr/>
            </a:pPr>
            <a:r>
              <a:rPr lang="en-US" sz="3000" dirty="0" smtClean="0"/>
              <a:t>Purchase Order Review</a:t>
            </a:r>
          </a:p>
        </p:txBody>
      </p:sp>
      <p:sp>
        <p:nvSpPr>
          <p:cNvPr id="9" name="TextBox 8" descr="green box with menu option"/>
          <p:cNvSpPr txBox="1"/>
          <p:nvPr/>
        </p:nvSpPr>
        <p:spPr>
          <a:xfrm>
            <a:off x="457200" y="2554069"/>
            <a:ext cx="8305800" cy="646331"/>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600" dirty="0" smtClean="0">
                <a:latin typeface="+mj-lt"/>
              </a:rPr>
              <a:t>Control Point Transaction Review</a:t>
            </a:r>
          </a:p>
        </p:txBody>
      </p:sp>
      <p:sp>
        <p:nvSpPr>
          <p:cNvPr id="10" name="Content Placeholder 2" descr="blue box with menu options"/>
          <p:cNvSpPr txBox="1">
            <a:spLocks/>
          </p:cNvSpPr>
          <p:nvPr/>
        </p:nvSpPr>
        <p:spPr bwMode="auto">
          <a:xfrm>
            <a:off x="457200" y="3160930"/>
            <a:ext cx="8305800" cy="2249270"/>
          </a:xfrm>
          <a:prstGeom prst="rect">
            <a:avLst/>
          </a:prstGeom>
          <a:gradFill>
            <a:gsLst>
              <a:gs pos="0">
                <a:srgbClr val="2A5992"/>
              </a:gs>
              <a:gs pos="100000">
                <a:srgbClr val="2A5992"/>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Drug Receipt History</a:t>
            </a:r>
          </a:p>
          <a:p>
            <a:pPr indent="-457200">
              <a:spcBef>
                <a:spcPts val="0"/>
              </a:spcBef>
              <a:buFont typeface="Arial" charset="0"/>
              <a:buNone/>
              <a:defRPr/>
            </a:pPr>
            <a:r>
              <a:rPr lang="en-US" sz="3000" dirty="0" smtClean="0"/>
              <a:t>Invoice Review (Prime Vendor)</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16366751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7" name="Content Placeholder 2" descr="blue box with menu options"/>
          <p:cNvSpPr txBox="1">
            <a:spLocks/>
          </p:cNvSpPr>
          <p:nvPr/>
        </p:nvSpPr>
        <p:spPr bwMode="auto">
          <a:xfrm>
            <a:off x="457200" y="1523999"/>
            <a:ext cx="8305800" cy="141107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Receiving</a:t>
            </a:r>
          </a:p>
          <a:p>
            <a:pPr indent="-457200">
              <a:spcBef>
                <a:spcPts val="0"/>
              </a:spcBef>
              <a:buFont typeface="Arial" charset="0"/>
              <a:buNone/>
              <a:defRPr/>
            </a:pPr>
            <a:r>
              <a:rPr lang="en-US" sz="3000" dirty="0" smtClean="0"/>
              <a:t>Purchase Order Review</a:t>
            </a:r>
          </a:p>
          <a:p>
            <a:pPr indent="-457200">
              <a:spcBef>
                <a:spcPts val="0"/>
              </a:spcBef>
              <a:buFont typeface="Arial" charset="0"/>
              <a:buNone/>
              <a:defRPr/>
            </a:pPr>
            <a:r>
              <a:rPr lang="en-US" sz="3000" dirty="0" smtClean="0"/>
              <a:t>Control Point Transaction Review</a:t>
            </a:r>
          </a:p>
        </p:txBody>
      </p:sp>
      <p:sp>
        <p:nvSpPr>
          <p:cNvPr id="8" name="TextBox 7" descr="green box with menu option"/>
          <p:cNvSpPr txBox="1"/>
          <p:nvPr/>
        </p:nvSpPr>
        <p:spPr>
          <a:xfrm>
            <a:off x="457200" y="2935069"/>
            <a:ext cx="8305800" cy="646331"/>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600" dirty="0" smtClean="0">
                <a:latin typeface="+mj-lt"/>
              </a:rPr>
              <a:t>Drug Receipt History</a:t>
            </a:r>
          </a:p>
        </p:txBody>
      </p:sp>
      <p:sp>
        <p:nvSpPr>
          <p:cNvPr id="9" name="Content Placeholder 2" descr="blue box with menu options"/>
          <p:cNvSpPr txBox="1">
            <a:spLocks/>
          </p:cNvSpPr>
          <p:nvPr/>
        </p:nvSpPr>
        <p:spPr bwMode="auto">
          <a:xfrm>
            <a:off x="457200" y="3581400"/>
            <a:ext cx="8305800" cy="1715870"/>
          </a:xfrm>
          <a:prstGeom prst="rect">
            <a:avLst/>
          </a:prstGeom>
          <a:gradFill>
            <a:gsLst>
              <a:gs pos="0">
                <a:srgbClr val="2A5992"/>
              </a:gs>
              <a:gs pos="100000">
                <a:srgbClr val="2A5992"/>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Invoice Review (Prime Vendor)</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1564091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7" name="Content Placeholder 2" descr="blue box with menu options"/>
          <p:cNvSpPr txBox="1">
            <a:spLocks/>
          </p:cNvSpPr>
          <p:nvPr/>
        </p:nvSpPr>
        <p:spPr bwMode="auto">
          <a:xfrm>
            <a:off x="457200" y="1523999"/>
            <a:ext cx="8305800" cy="202067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Receiving</a:t>
            </a:r>
          </a:p>
          <a:p>
            <a:pPr indent="-457200">
              <a:spcBef>
                <a:spcPts val="0"/>
              </a:spcBef>
              <a:buFont typeface="Arial" charset="0"/>
              <a:buNone/>
              <a:defRPr/>
            </a:pPr>
            <a:r>
              <a:rPr lang="en-US" sz="3000" dirty="0" smtClean="0"/>
              <a:t>Purchase Order Review</a:t>
            </a:r>
          </a:p>
          <a:p>
            <a:pPr indent="-457200">
              <a:spcBef>
                <a:spcPts val="0"/>
              </a:spcBef>
              <a:buFont typeface="Arial" charset="0"/>
              <a:buNone/>
              <a:defRPr/>
            </a:pPr>
            <a:r>
              <a:rPr lang="en-US" sz="3000" dirty="0" smtClean="0"/>
              <a:t>Control Point Transaction Review</a:t>
            </a:r>
          </a:p>
          <a:p>
            <a:pPr indent="-457200">
              <a:spcBef>
                <a:spcPts val="0"/>
              </a:spcBef>
              <a:buFont typeface="Arial" charset="0"/>
              <a:buNone/>
              <a:defRPr/>
            </a:pPr>
            <a:r>
              <a:rPr lang="en-US" sz="3000" dirty="0" smtClean="0"/>
              <a:t>Drug Receipt History</a:t>
            </a:r>
          </a:p>
        </p:txBody>
      </p:sp>
      <p:sp>
        <p:nvSpPr>
          <p:cNvPr id="8" name="TextBox 7" descr="green box with menu option"/>
          <p:cNvSpPr txBox="1"/>
          <p:nvPr/>
        </p:nvSpPr>
        <p:spPr>
          <a:xfrm>
            <a:off x="457200" y="3544669"/>
            <a:ext cx="8305800" cy="646331"/>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600" dirty="0" smtClean="0">
                <a:latin typeface="+mj-lt"/>
              </a:rPr>
              <a:t>Invoice Review (Prime Vendor)</a:t>
            </a:r>
          </a:p>
        </p:txBody>
      </p:sp>
    </p:spTree>
    <p:extLst>
      <p:ext uri="{BB962C8B-B14F-4D97-AF65-F5344CB8AC3E}">
        <p14:creationId xmlns:p14="http://schemas.microsoft.com/office/powerpoint/2010/main" val="577691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7586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4" name="Content Placeholder 2" descr="blue box with menu options"/>
          <p:cNvSpPr txBox="1">
            <a:spLocks/>
          </p:cNvSpPr>
          <p:nvPr/>
        </p:nvSpPr>
        <p:spPr bwMode="auto">
          <a:xfrm>
            <a:off x="457200" y="1371600"/>
            <a:ext cx="8305800" cy="33528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Receiving</a:t>
            </a:r>
          </a:p>
          <a:p>
            <a:pPr indent="-457200">
              <a:spcBef>
                <a:spcPts val="0"/>
              </a:spcBef>
              <a:buFont typeface="Arial" charset="0"/>
              <a:buNone/>
              <a:defRPr/>
            </a:pPr>
            <a:r>
              <a:rPr lang="en-US" sz="3000" dirty="0" smtClean="0"/>
              <a:t>Purchase Order Review</a:t>
            </a:r>
          </a:p>
          <a:p>
            <a:pPr indent="-457200">
              <a:spcBef>
                <a:spcPts val="0"/>
              </a:spcBef>
              <a:buFont typeface="Arial" charset="0"/>
              <a:buNone/>
              <a:defRPr/>
            </a:pPr>
            <a:r>
              <a:rPr lang="en-US" sz="3000" dirty="0" smtClean="0"/>
              <a:t>Control Point Transaction Review</a:t>
            </a:r>
          </a:p>
          <a:p>
            <a:pPr indent="-457200">
              <a:spcBef>
                <a:spcPts val="0"/>
              </a:spcBef>
              <a:buFont typeface="Arial" charset="0"/>
              <a:buNone/>
              <a:defRPr/>
            </a:pPr>
            <a:r>
              <a:rPr lang="en-US" sz="3000" dirty="0" smtClean="0"/>
              <a:t>Drug Receipt History</a:t>
            </a:r>
          </a:p>
          <a:p>
            <a:pPr indent="-457200">
              <a:spcBef>
                <a:spcPts val="0"/>
              </a:spcBef>
              <a:buFont typeface="Arial" charset="0"/>
              <a:buNone/>
              <a:defRPr/>
            </a:pPr>
            <a:r>
              <a:rPr lang="en-US" sz="3000" dirty="0" smtClean="0"/>
              <a:t>Invoice Review (Prime Vendor)</a:t>
            </a:r>
          </a:p>
        </p:txBody>
      </p:sp>
    </p:spTree>
    <p:extLst>
      <p:ext uri="{BB962C8B-B14F-4D97-AF65-F5344CB8AC3E}">
        <p14:creationId xmlns:p14="http://schemas.microsoft.com/office/powerpoint/2010/main" val="18314395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8348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11" name="TextBox 10" descr="green box with menu option"/>
          <p:cNvSpPr txBox="1"/>
          <p:nvPr/>
        </p:nvSpPr>
        <p:spPr>
          <a:xfrm>
            <a:off x="457200" y="1447800"/>
            <a:ext cx="8305800" cy="584775"/>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dirty="0" smtClean="0">
                <a:latin typeface="+mj-lt"/>
              </a:rPr>
              <a:t>Receiving</a:t>
            </a:r>
          </a:p>
        </p:txBody>
      </p:sp>
      <p:sp>
        <p:nvSpPr>
          <p:cNvPr id="12" name="Content Placeholder 2" descr="blue box with menu options"/>
          <p:cNvSpPr txBox="1">
            <a:spLocks/>
          </p:cNvSpPr>
          <p:nvPr/>
        </p:nvSpPr>
        <p:spPr bwMode="auto">
          <a:xfrm>
            <a:off x="457200" y="2057400"/>
            <a:ext cx="8305800" cy="2831813"/>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457200">
              <a:spcBef>
                <a:spcPts val="0"/>
              </a:spcBef>
              <a:buFont typeface="Arial" charset="0"/>
              <a:buNone/>
              <a:defRPr/>
            </a:pPr>
            <a:r>
              <a:rPr lang="en-US" dirty="0" smtClean="0"/>
              <a:t>Purchase Order Review</a:t>
            </a:r>
          </a:p>
          <a:p>
            <a:pPr marL="0" indent="-457200">
              <a:spcBef>
                <a:spcPts val="0"/>
              </a:spcBef>
              <a:buFont typeface="Arial" charset="0"/>
              <a:buNone/>
              <a:defRPr/>
            </a:pPr>
            <a:r>
              <a:rPr lang="en-US" dirty="0" smtClean="0"/>
              <a:t>Control Point Transaction Review</a:t>
            </a:r>
          </a:p>
          <a:p>
            <a:pPr marL="0" indent="-457200">
              <a:spcBef>
                <a:spcPts val="0"/>
              </a:spcBef>
              <a:buFont typeface="Arial" charset="0"/>
              <a:buNone/>
              <a:defRPr/>
            </a:pPr>
            <a:r>
              <a:rPr lang="en-US" dirty="0" smtClean="0"/>
              <a:t>Drug Receipt History</a:t>
            </a:r>
          </a:p>
          <a:p>
            <a:pPr marL="0" indent="-457200">
              <a:spcBef>
                <a:spcPts val="0"/>
              </a:spcBef>
              <a:buFont typeface="Arial" charset="0"/>
              <a:buNone/>
              <a:defRPr/>
            </a:pPr>
            <a:r>
              <a:rPr lang="en-US" dirty="0" smtClean="0"/>
              <a:t>Invoice Review (Prime Vendor)</a:t>
            </a:r>
          </a:p>
        </p:txBody>
      </p:sp>
    </p:spTree>
    <p:extLst>
      <p:ext uri="{BB962C8B-B14F-4D97-AF65-F5344CB8AC3E}">
        <p14:creationId xmlns:p14="http://schemas.microsoft.com/office/powerpoint/2010/main" val="3143981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8" name="Content Placeholder 2" descr="blue box with menu options"/>
          <p:cNvSpPr txBox="1">
            <a:spLocks/>
          </p:cNvSpPr>
          <p:nvPr/>
        </p:nvSpPr>
        <p:spPr bwMode="auto">
          <a:xfrm>
            <a:off x="457200" y="1524000"/>
            <a:ext cx="8305800" cy="609599"/>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Receiving</a:t>
            </a:r>
          </a:p>
        </p:txBody>
      </p:sp>
      <p:sp>
        <p:nvSpPr>
          <p:cNvPr id="7" name="TextBox 6" descr="green box with menu option"/>
          <p:cNvSpPr txBox="1"/>
          <p:nvPr/>
        </p:nvSpPr>
        <p:spPr>
          <a:xfrm>
            <a:off x="457200" y="2133600"/>
            <a:ext cx="8305800" cy="2062103"/>
          </a:xfrm>
          <a:prstGeom prst="rect">
            <a:avLst/>
          </a:prstGeom>
          <a:gradFill>
            <a:gsLst>
              <a:gs pos="0">
                <a:srgbClr val="5E782A"/>
              </a:gs>
              <a:gs pos="80000">
                <a:srgbClr val="67852B"/>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dirty="0" smtClean="0">
                <a:latin typeface="+mj-lt"/>
              </a:rPr>
              <a:t>Purchase Order Review</a:t>
            </a:r>
          </a:p>
          <a:p>
            <a:r>
              <a:rPr lang="en-US" sz="3200" dirty="0" smtClean="0">
                <a:latin typeface="+mj-lt"/>
              </a:rPr>
              <a:t>Control Point Transaction Review</a:t>
            </a:r>
          </a:p>
          <a:p>
            <a:r>
              <a:rPr lang="en-US" sz="3200" dirty="0" smtClean="0">
                <a:latin typeface="+mj-lt"/>
              </a:rPr>
              <a:t>Drug Receipt History</a:t>
            </a:r>
          </a:p>
          <a:p>
            <a:r>
              <a:rPr lang="en-US" sz="3200" dirty="0" smtClean="0">
                <a:latin typeface="+mj-lt"/>
              </a:rPr>
              <a:t>Invoice Review (Prime Vendor)</a:t>
            </a:r>
          </a:p>
        </p:txBody>
      </p:sp>
    </p:spTree>
    <p:extLst>
      <p:ext uri="{BB962C8B-B14F-4D97-AF65-F5344CB8AC3E}">
        <p14:creationId xmlns:p14="http://schemas.microsoft.com/office/powerpoint/2010/main" val="1728344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123" name="Content Placeholder 2" descr="blue box with menu options"/>
          <p:cNvSpPr>
            <a:spLocks noGrp="1"/>
          </p:cNvSpPr>
          <p:nvPr>
            <p:ph idx="1"/>
          </p:nvPr>
        </p:nvSpPr>
        <p:spPr>
          <a:xfrm>
            <a:off x="381000" y="1066800"/>
            <a:ext cx="8305800" cy="5486400"/>
          </a:xfrm>
          <a:gradFill>
            <a:gsLst>
              <a:gs pos="0">
                <a:srgbClr val="2A5992"/>
              </a:gs>
              <a:gs pos="80000">
                <a:srgbClr val="3571B9"/>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Receipts Into Pharmacy ...</a:t>
            </a:r>
          </a:p>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395536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6" name="Content Placeholder 2" descr="blue box with menu options"/>
          <p:cNvSpPr>
            <a:spLocks noGrp="1"/>
          </p:cNvSpPr>
          <p:nvPr>
            <p:ph idx="1"/>
          </p:nvPr>
        </p:nvSpPr>
        <p:spPr>
          <a:xfrm>
            <a:off x="381000" y="1039743"/>
            <a:ext cx="8305800" cy="3456057"/>
          </a:xfrm>
          <a:gradFill>
            <a:gsLst>
              <a:gs pos="0">
                <a:srgbClr val="2A5992"/>
              </a:gs>
              <a:gs pos="80000">
                <a:srgbClr val="3571B9"/>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Receipts Into Pharmacy ...</a:t>
            </a:r>
          </a:p>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p:txBody>
      </p:sp>
      <p:sp>
        <p:nvSpPr>
          <p:cNvPr id="4" name="TextBox 3" descr="red box with menu option"/>
          <p:cNvSpPr txBox="1"/>
          <p:nvPr/>
        </p:nvSpPr>
        <p:spPr>
          <a:xfrm>
            <a:off x="381000" y="449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7" name="Content Placeholder 2" descr="blue box with menu options"/>
          <p:cNvSpPr txBox="1">
            <a:spLocks/>
          </p:cNvSpPr>
          <p:nvPr/>
        </p:nvSpPr>
        <p:spPr bwMode="auto">
          <a:xfrm>
            <a:off x="381000" y="5105400"/>
            <a:ext cx="8305800" cy="1295400"/>
          </a:xfrm>
          <a:prstGeom prst="rect">
            <a:avLst/>
          </a:prstGeom>
          <a:gradFill rotWithShape="1">
            <a:gsLst>
              <a:gs pos="0">
                <a:srgbClr val="2A5992"/>
              </a:gs>
              <a:gs pos="100000">
                <a:srgbClr val="2A5992"/>
              </a:gs>
            </a:gsLst>
            <a:lin ang="16200000" scaled="0"/>
          </a:gradFill>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30095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descr="Large arrow with text box illustrating menu process"/>
          <p:cNvGraphicFramePr/>
          <p:nvPr>
            <p:extLst>
              <p:ext uri="{D42A27DB-BD31-4B8C-83A1-F6EECF244321}">
                <p14:modId xmlns:p14="http://schemas.microsoft.com/office/powerpoint/2010/main" val="3701166777"/>
              </p:ext>
            </p:extLst>
          </p:nvPr>
        </p:nvGraphicFramePr>
        <p:xfrm>
          <a:off x="533400" y="533400"/>
          <a:ext cx="8001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9044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295400"/>
            <a:ext cx="8305800" cy="4797205"/>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183007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7" name="Content Placeholder 2" descr="blue entry box"/>
          <p:cNvSpPr txBox="1">
            <a:spLocks/>
          </p:cNvSpPr>
          <p:nvPr/>
        </p:nvSpPr>
        <p:spPr bwMode="auto">
          <a:xfrm>
            <a:off x="457200" y="1295400"/>
            <a:ext cx="8305800" cy="4797205"/>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32792407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8" name="Content Placeholder 2" descr="blue entry box"/>
          <p:cNvSpPr txBox="1">
            <a:spLocks/>
          </p:cNvSpPr>
          <p:nvPr/>
        </p:nvSpPr>
        <p:spPr bwMode="auto">
          <a:xfrm>
            <a:off x="457200" y="1295400"/>
            <a:ext cx="8305800" cy="4797205"/>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a:t>
            </a:r>
          </a:p>
          <a:p>
            <a:pPr algn="ctr" eaLnBrk="1" hangingPunct="1">
              <a:buFont typeface="Arial" charset="0"/>
              <a:buNone/>
              <a:defRPr/>
            </a:pPr>
            <a:endParaRPr lang="en-US" sz="1600" b="1" dirty="0" smtClean="0"/>
          </a:p>
        </p:txBody>
      </p:sp>
      <p:sp>
        <p:nvSpPr>
          <p:cNvPr id="3" name="Rounded Rectangle 2" descr="Highlight box around NAOU"/>
          <p:cNvSpPr/>
          <p:nvPr/>
        </p:nvSpPr>
        <p:spPr>
          <a:xfrm>
            <a:off x="2971800" y="1447800"/>
            <a:ext cx="1295400" cy="6096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0960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9" name="Content Placeholder 2" descr="blue entry box"/>
          <p:cNvSpPr txBox="1">
            <a:spLocks/>
          </p:cNvSpPr>
          <p:nvPr/>
        </p:nvSpPr>
        <p:spPr bwMode="auto">
          <a:xfrm>
            <a:off x="457200" y="1295400"/>
            <a:ext cx="8305800" cy="4797205"/>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a:t>
            </a:r>
          </a:p>
          <a:p>
            <a:pPr algn="ctr" eaLnBrk="1" hangingPunct="1">
              <a:buFont typeface="Arial" charset="0"/>
              <a:buNone/>
              <a:defRPr/>
            </a:pPr>
            <a:endParaRPr lang="en-US" sz="1600" b="1" dirty="0" smtClean="0"/>
          </a:p>
        </p:txBody>
      </p:sp>
      <p:sp>
        <p:nvSpPr>
          <p:cNvPr id="10" name="Rounded Rectangle 9" descr="Highlight box around NAOU"/>
          <p:cNvSpPr/>
          <p:nvPr/>
        </p:nvSpPr>
        <p:spPr>
          <a:xfrm>
            <a:off x="2971800" y="1447800"/>
            <a:ext cx="1295400" cy="6096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descr="arrow pointing to question marks in entry box"/>
          <p:cNvCxnSpPr/>
          <p:nvPr/>
        </p:nvCxnSpPr>
        <p:spPr>
          <a:xfrm>
            <a:off x="4610100" y="1792397"/>
            <a:ext cx="604003" cy="492073"/>
          </a:xfrm>
          <a:prstGeom prst="straightConnector1">
            <a:avLst/>
          </a:prstGeom>
          <a:ln w="1270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descr="green entry box"/>
          <p:cNvSpPr txBox="1"/>
          <p:nvPr/>
        </p:nvSpPr>
        <p:spPr>
          <a:xfrm>
            <a:off x="5334000" y="1763748"/>
            <a:ext cx="2712983" cy="3170099"/>
          </a:xfrm>
          <a:prstGeom prst="rect">
            <a:avLst/>
          </a:prstGeom>
          <a:solidFill>
            <a:srgbClr val="5E782A"/>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0" dirty="0" smtClean="0">
                <a:solidFill>
                  <a:schemeClr val="bg1"/>
                </a:solidFill>
              </a:rPr>
              <a:t>??</a:t>
            </a:r>
            <a:endParaRPr lang="en-US" sz="20000" dirty="0">
              <a:solidFill>
                <a:schemeClr val="bg1"/>
              </a:solidFill>
            </a:endParaRPr>
          </a:p>
        </p:txBody>
      </p:sp>
    </p:spTree>
    <p:extLst>
      <p:ext uri="{BB962C8B-B14F-4D97-AF65-F5344CB8AC3E}">
        <p14:creationId xmlns:p14="http://schemas.microsoft.com/office/powerpoint/2010/main" val="4898619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295400"/>
            <a:ext cx="8305800" cy="4797205"/>
          </a:xfrm>
          <a:prstGeom prst="rect">
            <a:avLst/>
          </a:prstGeom>
          <a:gradFill>
            <a:gsLst>
              <a:gs pos="0">
                <a:srgbClr val="2A5992"/>
              </a:gs>
              <a:gs pos="80000">
                <a:srgbClr val="3571B9"/>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marL="0" indent="0">
              <a:buNone/>
            </a:pPr>
            <a:r>
              <a:rPr lang="en-US" sz="3000" dirty="0" smtClean="0"/>
              <a:t>   Select Ordering NAOU: ??</a:t>
            </a:r>
            <a:r>
              <a:rPr lang="en-US" sz="3000" dirty="0"/>
              <a:t/>
            </a:r>
            <a:br>
              <a:rPr lang="en-US" sz="3000" dirty="0"/>
            </a:br>
            <a:r>
              <a:rPr lang="en-US" sz="3000" dirty="0" smtClean="0"/>
              <a:t/>
            </a:r>
            <a:br>
              <a:rPr lang="en-US" sz="3000" dirty="0" smtClean="0"/>
            </a:br>
            <a:r>
              <a:rPr lang="en-US" sz="3000" dirty="0" smtClean="0"/>
              <a:t>   </a:t>
            </a:r>
            <a:r>
              <a:rPr lang="en-US" dirty="0" smtClean="0">
                <a:solidFill>
                  <a:schemeClr val="bg1"/>
                </a:solidFill>
              </a:rPr>
              <a:t>Choose </a:t>
            </a:r>
            <a:r>
              <a:rPr lang="en-US" dirty="0">
                <a:solidFill>
                  <a:schemeClr val="bg1"/>
                </a:solidFill>
              </a:rPr>
              <a:t>from:</a:t>
            </a:r>
          </a:p>
          <a:p>
            <a:pPr marL="0" indent="0">
              <a:buNone/>
            </a:pPr>
            <a:r>
              <a:rPr lang="en-US" dirty="0">
                <a:solidFill>
                  <a:schemeClr val="bg1"/>
                </a:solidFill>
              </a:rPr>
              <a:t>   </a:t>
            </a:r>
            <a:r>
              <a:rPr lang="en-US" dirty="0" smtClean="0">
                <a:solidFill>
                  <a:schemeClr val="bg1"/>
                </a:solidFill>
              </a:rPr>
              <a:t>INPATIENT PHARMACY</a:t>
            </a:r>
            <a:br>
              <a:rPr lang="en-US" dirty="0" smtClean="0">
                <a:solidFill>
                  <a:schemeClr val="bg1"/>
                </a:solidFill>
              </a:rPr>
            </a:br>
            <a:r>
              <a:rPr lang="en-US" dirty="0" smtClean="0">
                <a:solidFill>
                  <a:schemeClr val="bg1"/>
                </a:solidFill>
              </a:rPr>
              <a:t>   2N     </a:t>
            </a:r>
            <a:endParaRPr lang="en-US" dirty="0">
              <a:solidFill>
                <a:schemeClr val="bg1"/>
              </a:solidFill>
            </a:endParaRPr>
          </a:p>
          <a:p>
            <a:pPr marL="0" indent="0">
              <a:buNone/>
            </a:pPr>
            <a:r>
              <a:rPr lang="en-US" dirty="0">
                <a:solidFill>
                  <a:schemeClr val="bg1"/>
                </a:solidFill>
              </a:rPr>
              <a:t>   2S     </a:t>
            </a:r>
          </a:p>
          <a:p>
            <a:pPr marL="0" indent="0">
              <a:buNone/>
            </a:pPr>
            <a:r>
              <a:rPr lang="en-US" dirty="0">
                <a:solidFill>
                  <a:schemeClr val="bg1"/>
                </a:solidFill>
              </a:rPr>
              <a:t>   3N     </a:t>
            </a:r>
          </a:p>
          <a:p>
            <a:pPr marL="0" indent="0">
              <a:buNone/>
            </a:pPr>
            <a:r>
              <a:rPr lang="en-US" dirty="0">
                <a:solidFill>
                  <a:schemeClr val="bg1"/>
                </a:solidFill>
              </a:rPr>
              <a:t>   A1     </a:t>
            </a:r>
          </a:p>
          <a:p>
            <a:pPr marL="0" indent="0">
              <a:buNone/>
            </a:pPr>
            <a:r>
              <a:rPr lang="en-US" dirty="0">
                <a:solidFill>
                  <a:schemeClr val="bg1"/>
                </a:solidFill>
              </a:rPr>
              <a:t>   </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11005304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7" name="Content Placeholder 2" descr="blue entry box"/>
          <p:cNvSpPr txBox="1">
            <a:spLocks/>
          </p:cNvSpPr>
          <p:nvPr/>
        </p:nvSpPr>
        <p:spPr bwMode="auto">
          <a:xfrm>
            <a:off x="457200" y="1295400"/>
            <a:ext cx="8305800" cy="4797205"/>
          </a:xfrm>
          <a:prstGeom prst="rect">
            <a:avLst/>
          </a:prstGeom>
          <a:gradFill>
            <a:gsLst>
              <a:gs pos="0">
                <a:srgbClr val="2A5992"/>
              </a:gs>
              <a:gs pos="80000">
                <a:srgbClr val="3571B9"/>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marL="0" indent="0">
              <a:buNone/>
            </a:pPr>
            <a:r>
              <a:rPr lang="en-US" sz="3000" dirty="0" smtClean="0"/>
              <a:t>   Select Ordering NAOU:  2N </a:t>
            </a:r>
          </a:p>
          <a:p>
            <a:pPr algn="ctr" eaLnBrk="1" hangingPunct="1">
              <a:buFont typeface="Arial" charset="0"/>
              <a:buNone/>
              <a:defRPr/>
            </a:pPr>
            <a:endParaRPr lang="en-US" sz="1600" b="1" dirty="0" smtClean="0"/>
          </a:p>
        </p:txBody>
      </p:sp>
      <p:sp>
        <p:nvSpPr>
          <p:cNvPr id="8" name="Rounded Rectangle 7" descr="Highlight box around 2N"/>
          <p:cNvSpPr/>
          <p:nvPr/>
        </p:nvSpPr>
        <p:spPr>
          <a:xfrm>
            <a:off x="4419600" y="1447800"/>
            <a:ext cx="647700" cy="6096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6900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48805" y="1295400"/>
            <a:ext cx="8305800" cy="4797205"/>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2N</a:t>
            </a:r>
          </a:p>
          <a:p>
            <a:pPr indent="-457200">
              <a:spcBef>
                <a:spcPts val="0"/>
              </a:spcBef>
              <a:buFont typeface="Arial" charset="0"/>
              <a:buNone/>
              <a:defRPr/>
            </a:pPr>
            <a:r>
              <a:rPr lang="en-US" sz="3000" dirty="0" smtClean="0"/>
              <a:t>Select DRUG:  </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42068818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7" name="Content Placeholder 2" descr="blue entry box"/>
          <p:cNvSpPr txBox="1">
            <a:spLocks/>
          </p:cNvSpPr>
          <p:nvPr/>
        </p:nvSpPr>
        <p:spPr bwMode="auto">
          <a:xfrm>
            <a:off x="448805" y="1295400"/>
            <a:ext cx="8305800" cy="4797205"/>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2N</a:t>
            </a:r>
          </a:p>
          <a:p>
            <a:pPr indent="-457200">
              <a:spcBef>
                <a:spcPts val="0"/>
              </a:spcBef>
              <a:buFont typeface="Arial" charset="0"/>
              <a:buNone/>
              <a:defRPr/>
            </a:pPr>
            <a:r>
              <a:rPr lang="en-US" sz="3000" dirty="0" smtClean="0"/>
              <a:t>Select DRUG:  ALPRAZOLAM 0.25MG TAB (U/D)  </a:t>
            </a:r>
          </a:p>
          <a:p>
            <a:pPr algn="ctr" eaLnBrk="1" hangingPunct="1">
              <a:buFont typeface="Arial" charset="0"/>
              <a:buNone/>
              <a:defRPr/>
            </a:pPr>
            <a:endParaRPr lang="en-US" sz="1600" b="1" dirty="0" smtClean="0"/>
          </a:p>
        </p:txBody>
      </p:sp>
      <p:sp>
        <p:nvSpPr>
          <p:cNvPr id="8" name="Rounded Rectangle 7" descr="Highlight box around drug name"/>
          <p:cNvSpPr/>
          <p:nvPr/>
        </p:nvSpPr>
        <p:spPr>
          <a:xfrm>
            <a:off x="2667000" y="1905000"/>
            <a:ext cx="5334000" cy="4572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90938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332131"/>
            <a:ext cx="8305800" cy="4763869"/>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None/>
              <a:defRPr/>
            </a:pPr>
            <a:r>
              <a:rPr lang="en-US" sz="3000" dirty="0" smtClean="0"/>
              <a:t>Select Ordering NAOU: </a:t>
            </a:r>
            <a:r>
              <a:rPr lang="en-US" sz="3000" dirty="0"/>
              <a:t>2N</a:t>
            </a:r>
          </a:p>
          <a:p>
            <a:pPr indent="-457200">
              <a:spcBef>
                <a:spcPts val="0"/>
              </a:spcBef>
              <a:buFont typeface="Arial" charset="0"/>
              <a:buNone/>
              <a:defRPr/>
            </a:pPr>
            <a:r>
              <a:rPr lang="en-US" sz="3000" dirty="0" smtClean="0"/>
              <a:t>Select DRUG: ALPRAZOLAM 0.25MG TAB (U/D)</a:t>
            </a:r>
          </a:p>
          <a:p>
            <a:pPr indent="-457200">
              <a:spcBef>
                <a:spcPts val="0"/>
              </a:spcBef>
              <a:buFont typeface="Arial" charset="0"/>
              <a:buNone/>
              <a:defRPr/>
            </a:pPr>
            <a:r>
              <a:rPr lang="en-US" sz="3000" dirty="0" smtClean="0"/>
              <a:t>You have selected ALPRAZOLAM 0.25MG TAB (U/D)</a:t>
            </a:r>
          </a:p>
        </p:txBody>
      </p:sp>
      <p:sp>
        <p:nvSpPr>
          <p:cNvPr id="4" name="TextBox 3" descr="green entry box"/>
          <p:cNvSpPr txBox="1"/>
          <p:nvPr/>
        </p:nvSpPr>
        <p:spPr>
          <a:xfrm>
            <a:off x="436536" y="2895600"/>
            <a:ext cx="8326464" cy="1015663"/>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Searching for pending orders…</a:t>
            </a:r>
          </a:p>
          <a:p>
            <a:r>
              <a:rPr lang="en-US" sz="3000" dirty="0" smtClean="0">
                <a:latin typeface="+mj-lt"/>
              </a:rPr>
              <a:t>No orders pending</a:t>
            </a:r>
          </a:p>
        </p:txBody>
      </p:sp>
    </p:spTree>
    <p:extLst>
      <p:ext uri="{BB962C8B-B14F-4D97-AF65-F5344CB8AC3E}">
        <p14:creationId xmlns:p14="http://schemas.microsoft.com/office/powerpoint/2010/main" val="1565090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298795"/>
            <a:ext cx="8305800" cy="4797205"/>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None/>
              <a:defRPr/>
            </a:pPr>
            <a:r>
              <a:rPr lang="en-US" sz="3000" dirty="0" smtClean="0"/>
              <a:t>Select Ordering NAOU: 2N</a:t>
            </a:r>
          </a:p>
          <a:p>
            <a:pPr indent="-457200">
              <a:spcBef>
                <a:spcPts val="0"/>
              </a:spcBef>
              <a:buFont typeface="Arial" charset="0"/>
              <a:buNone/>
              <a:defRPr/>
            </a:pPr>
            <a:r>
              <a:rPr lang="en-US" sz="3000" dirty="0" smtClean="0"/>
              <a:t>Select DRUG: ALPRAZOLAM 0.25MG TAB (U/D)</a:t>
            </a:r>
          </a:p>
          <a:p>
            <a:pPr indent="-457200">
              <a:spcBef>
                <a:spcPts val="0"/>
              </a:spcBef>
              <a:buFont typeface="Arial" charset="0"/>
              <a:buNone/>
              <a:defRPr/>
            </a:pPr>
            <a:r>
              <a:rPr lang="en-US" sz="3000" dirty="0" smtClean="0"/>
              <a:t>You have selected ALPRAZOLAM 0.25MG TAB (U/D)</a:t>
            </a:r>
          </a:p>
          <a:p>
            <a:pPr indent="-457200">
              <a:spcBef>
                <a:spcPts val="0"/>
              </a:spcBef>
              <a:buFont typeface="Arial" charset="0"/>
              <a:buNone/>
              <a:defRPr/>
            </a:pPr>
            <a:r>
              <a:rPr lang="en-US" sz="3000" dirty="0" smtClean="0"/>
              <a:t>Searching for pending orders…</a:t>
            </a:r>
          </a:p>
          <a:p>
            <a:pPr indent="-457200">
              <a:spcBef>
                <a:spcPts val="0"/>
              </a:spcBef>
              <a:buFont typeface="Arial" charset="0"/>
              <a:buNone/>
              <a:defRPr/>
            </a:pPr>
            <a:r>
              <a:rPr lang="en-US" sz="3000" dirty="0" smtClean="0"/>
              <a:t>No orders pending </a:t>
            </a:r>
          </a:p>
          <a:p>
            <a:pPr algn="ctr" eaLnBrk="1" hangingPunct="1">
              <a:buFont typeface="Arial" charset="0"/>
              <a:buNone/>
              <a:defRPr/>
            </a:pPr>
            <a:endParaRPr lang="en-US" sz="1600" b="1" dirty="0" smtClean="0"/>
          </a:p>
        </p:txBody>
      </p:sp>
      <p:sp>
        <p:nvSpPr>
          <p:cNvPr id="4" name="TextBox 3" descr="green entry box"/>
          <p:cNvSpPr txBox="1"/>
          <p:nvPr/>
        </p:nvSpPr>
        <p:spPr>
          <a:xfrm>
            <a:off x="454572" y="3733800"/>
            <a:ext cx="8295290" cy="553998"/>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QUANTITY (TAB/20): 20// </a:t>
            </a:r>
          </a:p>
        </p:txBody>
      </p:sp>
    </p:spTree>
    <p:extLst>
      <p:ext uri="{BB962C8B-B14F-4D97-AF65-F5344CB8AC3E}">
        <p14:creationId xmlns:p14="http://schemas.microsoft.com/office/powerpoint/2010/main" val="3680193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descr="Text boxes placed over a large arrow illustrating the menu process."/>
          <p:cNvGraphicFramePr/>
          <p:nvPr>
            <p:extLst>
              <p:ext uri="{D42A27DB-BD31-4B8C-83A1-F6EECF244321}">
                <p14:modId xmlns:p14="http://schemas.microsoft.com/office/powerpoint/2010/main" val="709120726"/>
              </p:ext>
            </p:extLst>
          </p:nvPr>
        </p:nvGraphicFramePr>
        <p:xfrm>
          <a:off x="533400" y="533400"/>
          <a:ext cx="8001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41689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295400"/>
            <a:ext cx="8305800" cy="4797205"/>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None/>
              <a:defRPr/>
            </a:pPr>
            <a:r>
              <a:rPr lang="en-US" sz="3000" dirty="0" smtClean="0"/>
              <a:t>Select Ordering NAOU: </a:t>
            </a:r>
            <a:r>
              <a:rPr lang="en-US" sz="3000" dirty="0"/>
              <a:t>2N</a:t>
            </a:r>
          </a:p>
          <a:p>
            <a:pPr indent="-457200">
              <a:spcBef>
                <a:spcPts val="0"/>
              </a:spcBef>
              <a:buFont typeface="Arial" charset="0"/>
              <a:buNone/>
              <a:defRPr/>
            </a:pPr>
            <a:r>
              <a:rPr lang="en-US" sz="3000" dirty="0" smtClean="0"/>
              <a:t>Select DRUG: ALPRAZOLAM 0.25MG TAB (U/D)</a:t>
            </a:r>
          </a:p>
          <a:p>
            <a:pPr indent="-457200">
              <a:spcBef>
                <a:spcPts val="0"/>
              </a:spcBef>
              <a:buFont typeface="Arial" charset="0"/>
              <a:buNone/>
              <a:defRPr/>
            </a:pPr>
            <a:r>
              <a:rPr lang="en-US" sz="3000" dirty="0" smtClean="0"/>
              <a:t>You have selected ALPRAZOLAM 0.25MG TAB (U/D)</a:t>
            </a:r>
          </a:p>
          <a:p>
            <a:pPr indent="-457200">
              <a:spcBef>
                <a:spcPts val="0"/>
              </a:spcBef>
              <a:buFont typeface="Arial" charset="0"/>
              <a:buNone/>
              <a:defRPr/>
            </a:pPr>
            <a:r>
              <a:rPr lang="en-US" sz="3000" dirty="0" smtClean="0"/>
              <a:t>Searching for pending orders…</a:t>
            </a:r>
          </a:p>
          <a:p>
            <a:pPr indent="-457200">
              <a:spcBef>
                <a:spcPts val="0"/>
              </a:spcBef>
              <a:buFont typeface="Arial" charset="0"/>
              <a:buNone/>
              <a:defRPr/>
            </a:pPr>
            <a:r>
              <a:rPr lang="en-US" sz="3000" dirty="0" smtClean="0"/>
              <a:t>No orders pending </a:t>
            </a:r>
          </a:p>
          <a:p>
            <a:pPr algn="ctr" eaLnBrk="1" hangingPunct="1">
              <a:buFont typeface="Arial" charset="0"/>
              <a:buNone/>
              <a:defRPr/>
            </a:pPr>
            <a:endParaRPr lang="en-US" sz="1600" b="1" dirty="0" smtClean="0"/>
          </a:p>
        </p:txBody>
      </p:sp>
      <p:sp>
        <p:nvSpPr>
          <p:cNvPr id="4" name="TextBox 3"/>
          <p:cNvSpPr txBox="1"/>
          <p:nvPr/>
        </p:nvSpPr>
        <p:spPr>
          <a:xfrm>
            <a:off x="454572" y="3784493"/>
            <a:ext cx="8295290" cy="553998"/>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QUANTITY (TAB/20): 20// </a:t>
            </a:r>
          </a:p>
        </p:txBody>
      </p:sp>
      <p:sp>
        <p:nvSpPr>
          <p:cNvPr id="2" name="TextBox 1" descr="Green entry box"/>
          <p:cNvSpPr txBox="1"/>
          <p:nvPr/>
        </p:nvSpPr>
        <p:spPr>
          <a:xfrm>
            <a:off x="2087617" y="2451081"/>
            <a:ext cx="5029200" cy="3170099"/>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0000" dirty="0" smtClean="0">
                <a:solidFill>
                  <a:schemeClr val="bg1"/>
                </a:solidFill>
              </a:rPr>
              <a:t>20//</a:t>
            </a:r>
            <a:endParaRPr lang="en-US" sz="20000" dirty="0">
              <a:solidFill>
                <a:schemeClr val="bg1"/>
              </a:solidFill>
            </a:endParaRPr>
          </a:p>
        </p:txBody>
      </p:sp>
    </p:spTree>
    <p:extLst>
      <p:ext uri="{BB962C8B-B14F-4D97-AF65-F5344CB8AC3E}">
        <p14:creationId xmlns:p14="http://schemas.microsoft.com/office/powerpoint/2010/main" val="1421490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295400"/>
            <a:ext cx="8305800" cy="4768212"/>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2N</a:t>
            </a:r>
          </a:p>
          <a:p>
            <a:pPr indent="-457200">
              <a:spcBef>
                <a:spcPts val="0"/>
              </a:spcBef>
              <a:buFont typeface="Arial" charset="0"/>
              <a:buNone/>
              <a:defRPr/>
            </a:pPr>
            <a:r>
              <a:rPr lang="en-US" sz="3000" dirty="0" smtClean="0"/>
              <a:t>Select DRUG: ALPRAZOLAM 0.25MG TAB (U/D)</a:t>
            </a:r>
          </a:p>
          <a:p>
            <a:pPr indent="-457200">
              <a:spcBef>
                <a:spcPts val="0"/>
              </a:spcBef>
              <a:buFont typeface="Arial" charset="0"/>
              <a:buNone/>
              <a:defRPr/>
            </a:pPr>
            <a:r>
              <a:rPr lang="en-US" sz="3000" dirty="0" smtClean="0"/>
              <a:t>You have selected ALPRAZOLAM 0.25MG TAB (U/D)</a:t>
            </a:r>
          </a:p>
          <a:p>
            <a:pPr indent="-457200">
              <a:spcBef>
                <a:spcPts val="0"/>
              </a:spcBef>
              <a:buFont typeface="Arial" charset="0"/>
              <a:buNone/>
              <a:defRPr/>
            </a:pPr>
            <a:r>
              <a:rPr lang="en-US" sz="3000" dirty="0" smtClean="0"/>
              <a:t>Searching for pending orders…</a:t>
            </a:r>
          </a:p>
          <a:p>
            <a:pPr indent="-457200">
              <a:spcBef>
                <a:spcPts val="0"/>
              </a:spcBef>
              <a:buFont typeface="Arial" charset="0"/>
              <a:buNone/>
              <a:defRPr/>
            </a:pPr>
            <a:r>
              <a:rPr lang="en-US" sz="3000" dirty="0" smtClean="0"/>
              <a:t>No orders pending</a:t>
            </a:r>
          </a:p>
          <a:p>
            <a:pPr indent="-457200">
              <a:spcBef>
                <a:spcPts val="0"/>
              </a:spcBef>
              <a:buFont typeface="Arial" charset="0"/>
              <a:buNone/>
              <a:defRPr/>
            </a:pPr>
            <a:r>
              <a:rPr lang="en-US" sz="3000" dirty="0" smtClean="0"/>
              <a:t>QUANTITY (TAB/20): 20// </a:t>
            </a:r>
          </a:p>
          <a:p>
            <a:pPr algn="ctr" eaLnBrk="1" hangingPunct="1">
              <a:buFont typeface="Arial" charset="0"/>
              <a:buNone/>
              <a:defRPr/>
            </a:pPr>
            <a:endParaRPr lang="en-US" sz="1600" b="1" dirty="0" smtClean="0"/>
          </a:p>
        </p:txBody>
      </p:sp>
      <p:sp>
        <p:nvSpPr>
          <p:cNvPr id="7" name="Left Arrow 6" descr="red arrow pointing to green entry box"/>
          <p:cNvSpPr/>
          <p:nvPr/>
        </p:nvSpPr>
        <p:spPr>
          <a:xfrm rot="12086993">
            <a:off x="2884549" y="4537229"/>
            <a:ext cx="1893671" cy="298225"/>
          </a:xfrm>
          <a:prstGeom prst="leftArrow">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green entry box"/>
          <p:cNvSpPr txBox="1"/>
          <p:nvPr/>
        </p:nvSpPr>
        <p:spPr>
          <a:xfrm>
            <a:off x="4799456" y="4686341"/>
            <a:ext cx="3811143" cy="1323439"/>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8000" dirty="0" smtClean="0">
                <a:latin typeface="+mj-lt"/>
              </a:rPr>
              <a:t>(TAB/20)</a:t>
            </a:r>
          </a:p>
        </p:txBody>
      </p:sp>
    </p:spTree>
    <p:extLst>
      <p:ext uri="{BB962C8B-B14F-4D97-AF65-F5344CB8AC3E}">
        <p14:creationId xmlns:p14="http://schemas.microsoft.com/office/powerpoint/2010/main" val="35886301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295400"/>
            <a:ext cx="8305800" cy="4768212"/>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2N</a:t>
            </a:r>
          </a:p>
          <a:p>
            <a:pPr indent="-457200">
              <a:spcBef>
                <a:spcPts val="0"/>
              </a:spcBef>
              <a:buFont typeface="Arial" charset="0"/>
              <a:buNone/>
              <a:defRPr/>
            </a:pPr>
            <a:r>
              <a:rPr lang="en-US" sz="3000" dirty="0" smtClean="0"/>
              <a:t>Select DRUG: ALPRAZOLAM 0.25MG TAB (U/D)</a:t>
            </a:r>
          </a:p>
          <a:p>
            <a:pPr indent="-457200">
              <a:spcBef>
                <a:spcPts val="0"/>
              </a:spcBef>
              <a:buFont typeface="Arial" charset="0"/>
              <a:buNone/>
              <a:defRPr/>
            </a:pPr>
            <a:r>
              <a:rPr lang="en-US" sz="3000" dirty="0" smtClean="0"/>
              <a:t>You have selected ALPRAZOLAM 0.25MG TAB (U/D)</a:t>
            </a:r>
          </a:p>
          <a:p>
            <a:pPr indent="-457200">
              <a:spcBef>
                <a:spcPts val="0"/>
              </a:spcBef>
              <a:buFont typeface="Arial" charset="0"/>
              <a:buNone/>
              <a:defRPr/>
            </a:pPr>
            <a:r>
              <a:rPr lang="en-US" sz="3000" dirty="0" smtClean="0"/>
              <a:t>Searching for pending orders…</a:t>
            </a:r>
          </a:p>
          <a:p>
            <a:pPr indent="-457200">
              <a:spcBef>
                <a:spcPts val="0"/>
              </a:spcBef>
              <a:buFont typeface="Arial" charset="0"/>
              <a:buNone/>
              <a:defRPr/>
            </a:pPr>
            <a:r>
              <a:rPr lang="en-US" sz="3000" dirty="0" smtClean="0"/>
              <a:t>No orders pending</a:t>
            </a:r>
          </a:p>
          <a:p>
            <a:pPr indent="-457200">
              <a:spcBef>
                <a:spcPts val="0"/>
              </a:spcBef>
              <a:buFont typeface="Arial" charset="0"/>
              <a:buNone/>
              <a:defRPr/>
            </a:pPr>
            <a:r>
              <a:rPr lang="en-US" sz="3000" dirty="0" smtClean="0"/>
              <a:t>QUANTITY (TAB/20): 20// </a:t>
            </a:r>
          </a:p>
          <a:p>
            <a:pPr algn="ctr" eaLnBrk="1" hangingPunct="1">
              <a:buFont typeface="Arial" charset="0"/>
              <a:buNone/>
              <a:defRPr/>
            </a:pPr>
            <a:endParaRPr lang="en-US" sz="1600" b="1" dirty="0" smtClean="0"/>
          </a:p>
        </p:txBody>
      </p:sp>
      <p:sp>
        <p:nvSpPr>
          <p:cNvPr id="8" name="TextBox 7" descr="green entry box"/>
          <p:cNvSpPr txBox="1"/>
          <p:nvPr/>
        </p:nvSpPr>
        <p:spPr>
          <a:xfrm>
            <a:off x="1828800" y="2604939"/>
            <a:ext cx="5257800" cy="2308324"/>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7200" dirty="0" smtClean="0">
                <a:solidFill>
                  <a:schemeClr val="bg1"/>
                </a:solidFill>
              </a:rPr>
              <a:t>DEFAULT QUANTITY</a:t>
            </a:r>
            <a:endParaRPr lang="en-US" sz="7200" dirty="0">
              <a:solidFill>
                <a:schemeClr val="bg1"/>
              </a:solidFill>
            </a:endParaRPr>
          </a:p>
        </p:txBody>
      </p:sp>
    </p:spTree>
    <p:extLst>
      <p:ext uri="{BB962C8B-B14F-4D97-AF65-F5344CB8AC3E}">
        <p14:creationId xmlns:p14="http://schemas.microsoft.com/office/powerpoint/2010/main" val="3877859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295400"/>
            <a:ext cx="8305800" cy="4768212"/>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2N</a:t>
            </a:r>
          </a:p>
          <a:p>
            <a:pPr indent="-457200">
              <a:spcBef>
                <a:spcPts val="0"/>
              </a:spcBef>
              <a:buFont typeface="Arial" charset="0"/>
              <a:buNone/>
              <a:defRPr/>
            </a:pPr>
            <a:r>
              <a:rPr lang="en-US" sz="3000" dirty="0" smtClean="0"/>
              <a:t>Select DRUG: ALPRAZOLAM 0.25MG TAB (U/D)</a:t>
            </a:r>
          </a:p>
          <a:p>
            <a:pPr indent="-457200">
              <a:spcBef>
                <a:spcPts val="0"/>
              </a:spcBef>
              <a:buFont typeface="Arial" charset="0"/>
              <a:buNone/>
              <a:defRPr/>
            </a:pPr>
            <a:r>
              <a:rPr lang="en-US" sz="3000" dirty="0" smtClean="0"/>
              <a:t>You have selected ALPRAZOLAM 0.25MG TAB (U/D)</a:t>
            </a:r>
          </a:p>
          <a:p>
            <a:pPr indent="-457200">
              <a:spcBef>
                <a:spcPts val="0"/>
              </a:spcBef>
              <a:buFont typeface="Arial" charset="0"/>
              <a:buNone/>
              <a:defRPr/>
            </a:pPr>
            <a:r>
              <a:rPr lang="en-US" sz="3000" dirty="0" smtClean="0"/>
              <a:t>Searching for pending orders…</a:t>
            </a:r>
          </a:p>
          <a:p>
            <a:pPr indent="-457200">
              <a:spcBef>
                <a:spcPts val="0"/>
              </a:spcBef>
              <a:buFont typeface="Arial" charset="0"/>
              <a:buNone/>
              <a:defRPr/>
            </a:pPr>
            <a:r>
              <a:rPr lang="en-US" sz="3000" dirty="0" smtClean="0"/>
              <a:t>No orders pending</a:t>
            </a:r>
          </a:p>
          <a:p>
            <a:pPr indent="-457200">
              <a:spcBef>
                <a:spcPts val="0"/>
              </a:spcBef>
              <a:buFont typeface="Arial" charset="0"/>
              <a:buNone/>
              <a:defRPr/>
            </a:pPr>
            <a:r>
              <a:rPr lang="en-US" sz="3000" dirty="0" smtClean="0"/>
              <a:t>QUANTITY (TAB/20): 20// </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6213144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295400"/>
            <a:ext cx="8305800" cy="4768212"/>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2N</a:t>
            </a:r>
          </a:p>
          <a:p>
            <a:pPr indent="-457200">
              <a:spcBef>
                <a:spcPts val="0"/>
              </a:spcBef>
              <a:buFont typeface="Arial" charset="0"/>
              <a:buNone/>
              <a:defRPr/>
            </a:pPr>
            <a:r>
              <a:rPr lang="en-US" sz="3000" dirty="0" smtClean="0"/>
              <a:t>Select DRUG: ALPRAZOLAM 0.25MG TAB (U/D)</a:t>
            </a:r>
          </a:p>
          <a:p>
            <a:pPr indent="-457200">
              <a:spcBef>
                <a:spcPts val="0"/>
              </a:spcBef>
              <a:buFont typeface="Arial" charset="0"/>
              <a:buNone/>
              <a:defRPr/>
            </a:pPr>
            <a:r>
              <a:rPr lang="en-US" sz="3000" dirty="0" smtClean="0"/>
              <a:t>You have selected ALPRAZOLAM 0.25MG TAB (U/D)</a:t>
            </a:r>
          </a:p>
          <a:p>
            <a:pPr indent="-457200">
              <a:spcBef>
                <a:spcPts val="0"/>
              </a:spcBef>
              <a:buFont typeface="Arial" charset="0"/>
              <a:buNone/>
              <a:defRPr/>
            </a:pPr>
            <a:r>
              <a:rPr lang="en-US" sz="3000" dirty="0" smtClean="0"/>
              <a:t>Searching for pending orders…</a:t>
            </a:r>
          </a:p>
          <a:p>
            <a:pPr indent="-457200">
              <a:spcBef>
                <a:spcPts val="0"/>
              </a:spcBef>
              <a:buFont typeface="Arial" charset="0"/>
              <a:buNone/>
              <a:defRPr/>
            </a:pPr>
            <a:r>
              <a:rPr lang="en-US" sz="3000" dirty="0" smtClean="0"/>
              <a:t>No orders pending</a:t>
            </a:r>
          </a:p>
          <a:p>
            <a:pPr indent="-457200">
              <a:spcBef>
                <a:spcPts val="0"/>
              </a:spcBef>
              <a:buFont typeface="Arial" charset="0"/>
              <a:buNone/>
              <a:defRPr/>
            </a:pPr>
            <a:r>
              <a:rPr lang="en-US" sz="3000" dirty="0" smtClean="0"/>
              <a:t>QUANTITY (TAB/20): 20// 30 </a:t>
            </a:r>
          </a:p>
          <a:p>
            <a:pPr algn="ctr" eaLnBrk="1" hangingPunct="1">
              <a:buFont typeface="Arial" charset="0"/>
              <a:buNone/>
              <a:defRPr/>
            </a:pPr>
            <a:endParaRPr lang="en-US" sz="1600" b="1" dirty="0" smtClean="0"/>
          </a:p>
        </p:txBody>
      </p:sp>
      <p:sp>
        <p:nvSpPr>
          <p:cNvPr id="2" name="Rounded Rectangle 1" descr="Highlight box around 30 quantity number"/>
          <p:cNvSpPr/>
          <p:nvPr/>
        </p:nvSpPr>
        <p:spPr>
          <a:xfrm>
            <a:off x="4467596" y="3804062"/>
            <a:ext cx="637804" cy="457200"/>
          </a:xfrm>
          <a:prstGeom prst="round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9226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327788"/>
            <a:ext cx="8305800" cy="1720212"/>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marL="0" indent="0">
              <a:buNone/>
            </a:pPr>
            <a:r>
              <a:rPr lang="en-US" sz="2800" dirty="0" smtClean="0"/>
              <a:t>QUANTITY </a:t>
            </a:r>
            <a:r>
              <a:rPr lang="en-US" sz="2800" dirty="0"/>
              <a:t>(EA/10): </a:t>
            </a:r>
            <a:r>
              <a:rPr lang="en-US" sz="2800" dirty="0" smtClean="0"/>
              <a:t>20</a:t>
            </a:r>
            <a:r>
              <a:rPr lang="en-US" sz="2800" dirty="0"/>
              <a:t>// 3</a:t>
            </a:r>
            <a:r>
              <a:rPr lang="en-US" sz="2800" dirty="0" smtClean="0"/>
              <a:t>0</a:t>
            </a:r>
            <a:br>
              <a:rPr lang="en-US" sz="2800" dirty="0" smtClean="0"/>
            </a:br>
            <a:endParaRPr lang="en-US" sz="2800" dirty="0"/>
          </a:p>
          <a:p>
            <a:pPr marL="0" indent="0">
              <a:buNone/>
            </a:pPr>
            <a:r>
              <a:rPr lang="en-US" sz="2800" dirty="0"/>
              <a:t>This will be 1 separate order requests,</a:t>
            </a:r>
          </a:p>
          <a:p>
            <a:pPr marL="0" indent="0" algn="ctr" eaLnBrk="1" hangingPunct="1">
              <a:buNone/>
              <a:defRPr/>
            </a:pPr>
            <a:endParaRPr lang="en-US" sz="1600" b="1" dirty="0" smtClean="0"/>
          </a:p>
        </p:txBody>
      </p:sp>
      <p:sp>
        <p:nvSpPr>
          <p:cNvPr id="7" name="TextBox 6" descr="green entry box"/>
          <p:cNvSpPr txBox="1"/>
          <p:nvPr/>
        </p:nvSpPr>
        <p:spPr>
          <a:xfrm>
            <a:off x="454572" y="2463225"/>
            <a:ext cx="8295290" cy="584775"/>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dirty="0"/>
              <a:t>This will be 1 separate order requests</a:t>
            </a:r>
            <a:endParaRPr lang="en-US" sz="3000" dirty="0" smtClean="0">
              <a:latin typeface="+mj-lt"/>
            </a:endParaRPr>
          </a:p>
        </p:txBody>
      </p:sp>
      <p:sp>
        <p:nvSpPr>
          <p:cNvPr id="8" name="Content Placeholder 2" descr="blue entry box"/>
          <p:cNvSpPr txBox="1">
            <a:spLocks/>
          </p:cNvSpPr>
          <p:nvPr/>
        </p:nvSpPr>
        <p:spPr bwMode="auto">
          <a:xfrm>
            <a:off x="457200" y="3048000"/>
            <a:ext cx="8305800" cy="3352800"/>
          </a:xfrm>
          <a:prstGeom prst="rect">
            <a:avLst/>
          </a:prstGeom>
          <a:gradFill>
            <a:gsLst>
              <a:gs pos="0">
                <a:srgbClr val="2A5992"/>
              </a:gs>
              <a:gs pos="100000">
                <a:srgbClr val="2A5992"/>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US" sz="2800" dirty="0" smtClean="0"/>
              <a:t>One </a:t>
            </a:r>
            <a:r>
              <a:rPr lang="en-US" sz="2800" dirty="0"/>
              <a:t>order for </a:t>
            </a:r>
            <a:r>
              <a:rPr lang="en-US" sz="2800" dirty="0" smtClean="0"/>
              <a:t>20 </a:t>
            </a:r>
            <a:r>
              <a:rPr lang="en-US" sz="2800" dirty="0"/>
              <a:t>EA, and</a:t>
            </a:r>
          </a:p>
          <a:p>
            <a:pPr marL="0" indent="0">
              <a:buNone/>
            </a:pPr>
            <a:r>
              <a:rPr lang="en-US" sz="2800" dirty="0" smtClean="0"/>
              <a:t>1 </a:t>
            </a:r>
            <a:r>
              <a:rPr lang="en-US" sz="2800" dirty="0"/>
              <a:t>order for </a:t>
            </a:r>
            <a:r>
              <a:rPr lang="en-US" sz="2800" dirty="0" smtClean="0"/>
              <a:t>10 </a:t>
            </a:r>
            <a:r>
              <a:rPr lang="en-US" sz="2800" dirty="0"/>
              <a:t>EA.</a:t>
            </a:r>
          </a:p>
          <a:p>
            <a:pPr marL="0" indent="0">
              <a:buNone/>
            </a:pPr>
            <a:r>
              <a:rPr lang="en-US" sz="2800" dirty="0" smtClean="0"/>
              <a:t>Do </a:t>
            </a:r>
            <a:r>
              <a:rPr lang="en-US" sz="2800" dirty="0"/>
              <a:t>you want me to generate the 1 separate order requests? YES// n  NO</a:t>
            </a:r>
          </a:p>
          <a:p>
            <a:pPr marL="0" indent="0">
              <a:buNone/>
            </a:pPr>
            <a:r>
              <a:rPr lang="en-US" sz="2800" dirty="0"/>
              <a:t>No order request created.  You must edit quantity.</a:t>
            </a:r>
            <a:r>
              <a:rPr lang="en-US" sz="3000" dirty="0" smtClean="0"/>
              <a:t> </a:t>
            </a:r>
          </a:p>
          <a:p>
            <a:pPr marL="0" indent="0" algn="ctr" eaLnBrk="1" hangingPunct="1">
              <a:buNone/>
              <a:defRPr/>
            </a:pPr>
            <a:endParaRPr lang="en-US" sz="1600" b="1" dirty="0" smtClean="0"/>
          </a:p>
        </p:txBody>
      </p:sp>
    </p:spTree>
    <p:extLst>
      <p:ext uri="{BB962C8B-B14F-4D97-AF65-F5344CB8AC3E}">
        <p14:creationId xmlns:p14="http://schemas.microsoft.com/office/powerpoint/2010/main" val="26217139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295400"/>
            <a:ext cx="8305800" cy="1673005"/>
          </a:xfrm>
          <a:prstGeom prst="rect">
            <a:avLst/>
          </a:prstGeom>
          <a:gradFill>
            <a:gsLst>
              <a:gs pos="0">
                <a:srgbClr val="2A5992"/>
              </a:gs>
              <a:gs pos="80000">
                <a:srgbClr val="3571B9"/>
              </a:gs>
              <a:gs pos="100000">
                <a:srgbClr val="2F6BB3"/>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marL="0" indent="0">
              <a:buNone/>
            </a:pPr>
            <a:r>
              <a:rPr lang="en-US" sz="2800" dirty="0" smtClean="0"/>
              <a:t>QUANTITY </a:t>
            </a:r>
            <a:r>
              <a:rPr lang="en-US" sz="2800" dirty="0"/>
              <a:t>(EA/10): </a:t>
            </a:r>
            <a:r>
              <a:rPr lang="en-US" sz="2800" dirty="0" smtClean="0"/>
              <a:t>20</a:t>
            </a:r>
            <a:r>
              <a:rPr lang="en-US" sz="2800" dirty="0"/>
              <a:t>// 3</a:t>
            </a:r>
            <a:r>
              <a:rPr lang="en-US" sz="2800" dirty="0" smtClean="0"/>
              <a:t>0</a:t>
            </a:r>
            <a:br>
              <a:rPr lang="en-US" sz="2800" dirty="0" smtClean="0"/>
            </a:br>
            <a:endParaRPr lang="en-US" sz="2800" dirty="0"/>
          </a:p>
          <a:p>
            <a:pPr marL="0" indent="0">
              <a:buNone/>
            </a:pPr>
            <a:r>
              <a:rPr lang="en-US" sz="2800" dirty="0"/>
              <a:t>This will be 1 separate order requests</a:t>
            </a:r>
            <a:r>
              <a:rPr lang="en-US" sz="2800" dirty="0" smtClean="0"/>
              <a:t>,</a:t>
            </a:r>
            <a:endParaRPr lang="en-US" sz="2800" dirty="0"/>
          </a:p>
        </p:txBody>
      </p:sp>
      <p:sp>
        <p:nvSpPr>
          <p:cNvPr id="4" name="TextBox 3" descr="green entry box"/>
          <p:cNvSpPr txBox="1"/>
          <p:nvPr/>
        </p:nvSpPr>
        <p:spPr>
          <a:xfrm>
            <a:off x="457200" y="2961382"/>
            <a:ext cx="8295290" cy="1077218"/>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0" indent="0">
              <a:buNone/>
            </a:pPr>
            <a:r>
              <a:rPr lang="en-US" sz="3200" dirty="0"/>
              <a:t>One order for 20 EA, and</a:t>
            </a:r>
          </a:p>
          <a:p>
            <a:pPr marL="0" indent="0">
              <a:buNone/>
            </a:pPr>
            <a:r>
              <a:rPr lang="en-US" sz="3200" dirty="0"/>
              <a:t>1 order for 10 EA</a:t>
            </a:r>
            <a:endParaRPr lang="en-US" sz="3000" dirty="0" smtClean="0">
              <a:latin typeface="+mj-lt"/>
            </a:endParaRPr>
          </a:p>
        </p:txBody>
      </p:sp>
      <p:sp>
        <p:nvSpPr>
          <p:cNvPr id="7" name="Content Placeholder 2" descr="blue entry box"/>
          <p:cNvSpPr txBox="1">
            <a:spLocks/>
          </p:cNvSpPr>
          <p:nvPr/>
        </p:nvSpPr>
        <p:spPr bwMode="auto">
          <a:xfrm>
            <a:off x="457200" y="4038600"/>
            <a:ext cx="8305800" cy="2209800"/>
          </a:xfrm>
          <a:prstGeom prst="rect">
            <a:avLst/>
          </a:prstGeom>
          <a:gradFill>
            <a:gsLst>
              <a:gs pos="0">
                <a:srgbClr val="2A5992"/>
              </a:gs>
              <a:gs pos="100000">
                <a:srgbClr val="2A5992"/>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US" sz="2800" dirty="0" smtClean="0"/>
              <a:t>Do </a:t>
            </a:r>
            <a:r>
              <a:rPr lang="en-US" sz="2800" dirty="0"/>
              <a:t>you want me to generate the 1 separate order requests? YES// n  NO</a:t>
            </a:r>
          </a:p>
          <a:p>
            <a:pPr marL="0" indent="0">
              <a:buNone/>
            </a:pPr>
            <a:r>
              <a:rPr lang="en-US" sz="2800" dirty="0"/>
              <a:t>No order request created.  You must edit quantity.</a:t>
            </a:r>
            <a:r>
              <a:rPr lang="en-US" sz="3000" dirty="0" smtClean="0"/>
              <a:t> </a:t>
            </a:r>
          </a:p>
          <a:p>
            <a:pPr marL="0" indent="0" algn="ctr" eaLnBrk="1" hangingPunct="1">
              <a:buNone/>
              <a:defRPr/>
            </a:pPr>
            <a:endParaRPr lang="en-US" sz="1600" b="1" dirty="0" smtClean="0"/>
          </a:p>
        </p:txBody>
      </p:sp>
    </p:spTree>
    <p:extLst>
      <p:ext uri="{BB962C8B-B14F-4D97-AF65-F5344CB8AC3E}">
        <p14:creationId xmlns:p14="http://schemas.microsoft.com/office/powerpoint/2010/main" val="36017360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295400"/>
            <a:ext cx="8305800" cy="4797205"/>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2N</a:t>
            </a:r>
          </a:p>
          <a:p>
            <a:pPr indent="-457200">
              <a:spcBef>
                <a:spcPts val="0"/>
              </a:spcBef>
              <a:buFont typeface="Arial" charset="0"/>
              <a:buNone/>
              <a:defRPr/>
            </a:pPr>
            <a:r>
              <a:rPr lang="en-US" sz="3000" dirty="0" smtClean="0"/>
              <a:t>Select DRUG: ALPRAZOLAM 0.25MG TAB (U/D)</a:t>
            </a:r>
          </a:p>
          <a:p>
            <a:pPr indent="-457200">
              <a:spcBef>
                <a:spcPts val="0"/>
              </a:spcBef>
              <a:buFont typeface="Arial" charset="0"/>
              <a:buNone/>
              <a:defRPr/>
            </a:pPr>
            <a:r>
              <a:rPr lang="en-US" sz="3000" dirty="0" smtClean="0"/>
              <a:t>You have selected ALPRAZOLAM 0.25MG TAB (U/D)</a:t>
            </a:r>
          </a:p>
          <a:p>
            <a:pPr indent="-457200">
              <a:spcBef>
                <a:spcPts val="0"/>
              </a:spcBef>
              <a:buFont typeface="Arial" charset="0"/>
              <a:buNone/>
              <a:defRPr/>
            </a:pPr>
            <a:r>
              <a:rPr lang="en-US" sz="3000" dirty="0" smtClean="0"/>
              <a:t>Searching for pending orders…</a:t>
            </a:r>
          </a:p>
          <a:p>
            <a:pPr indent="-457200">
              <a:spcBef>
                <a:spcPts val="0"/>
              </a:spcBef>
              <a:buFont typeface="Arial" charset="0"/>
              <a:buNone/>
              <a:defRPr/>
            </a:pPr>
            <a:r>
              <a:rPr lang="en-US" sz="3000" dirty="0" smtClean="0"/>
              <a:t>No orders pending </a:t>
            </a:r>
          </a:p>
          <a:p>
            <a:pPr algn="ctr" eaLnBrk="1" hangingPunct="1">
              <a:buFont typeface="Arial" charset="0"/>
              <a:buNone/>
              <a:defRPr/>
            </a:pPr>
            <a:endParaRPr lang="en-US" sz="1600" b="1" dirty="0" smtClean="0"/>
          </a:p>
        </p:txBody>
      </p:sp>
      <p:sp>
        <p:nvSpPr>
          <p:cNvPr id="4" name="TextBox 3" descr="green entry box"/>
          <p:cNvSpPr txBox="1"/>
          <p:nvPr/>
        </p:nvSpPr>
        <p:spPr>
          <a:xfrm>
            <a:off x="454572" y="3733800"/>
            <a:ext cx="8295290" cy="553998"/>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QUANTITY (TAB/20): 20// </a:t>
            </a:r>
          </a:p>
        </p:txBody>
      </p:sp>
    </p:spTree>
    <p:extLst>
      <p:ext uri="{BB962C8B-B14F-4D97-AF65-F5344CB8AC3E}">
        <p14:creationId xmlns:p14="http://schemas.microsoft.com/office/powerpoint/2010/main" val="21746981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7" name="Content Placeholder 2" descr="blue entry box"/>
          <p:cNvSpPr txBox="1">
            <a:spLocks/>
          </p:cNvSpPr>
          <p:nvPr/>
        </p:nvSpPr>
        <p:spPr bwMode="auto">
          <a:xfrm>
            <a:off x="457200" y="1295400"/>
            <a:ext cx="8305800" cy="4797205"/>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2N</a:t>
            </a:r>
          </a:p>
          <a:p>
            <a:pPr indent="-457200">
              <a:spcBef>
                <a:spcPts val="0"/>
              </a:spcBef>
              <a:buFont typeface="Arial" charset="0"/>
              <a:buNone/>
              <a:defRPr/>
            </a:pPr>
            <a:r>
              <a:rPr lang="en-US" sz="3000" dirty="0" smtClean="0"/>
              <a:t>Select DRUG: ALPRAZOLAM 0.25MG TAB (U/D)</a:t>
            </a:r>
          </a:p>
          <a:p>
            <a:pPr indent="-457200">
              <a:spcBef>
                <a:spcPts val="0"/>
              </a:spcBef>
              <a:buFont typeface="Arial" charset="0"/>
              <a:buNone/>
              <a:defRPr/>
            </a:pPr>
            <a:r>
              <a:rPr lang="en-US" sz="3000" dirty="0" smtClean="0"/>
              <a:t>You have selected ALPRAZOLAM 0.25MG TAB (U/D)</a:t>
            </a:r>
          </a:p>
          <a:p>
            <a:pPr indent="-457200">
              <a:spcBef>
                <a:spcPts val="0"/>
              </a:spcBef>
              <a:buFont typeface="Arial" charset="0"/>
              <a:buNone/>
              <a:defRPr/>
            </a:pPr>
            <a:r>
              <a:rPr lang="en-US" sz="3000" dirty="0" smtClean="0"/>
              <a:t>Searching for pending orders…</a:t>
            </a:r>
          </a:p>
          <a:p>
            <a:pPr indent="-457200">
              <a:spcBef>
                <a:spcPts val="0"/>
              </a:spcBef>
              <a:buFont typeface="Arial" charset="0"/>
              <a:buNone/>
              <a:defRPr/>
            </a:pPr>
            <a:r>
              <a:rPr lang="en-US" sz="3000" dirty="0" smtClean="0"/>
              <a:t>No orders pending</a:t>
            </a:r>
          </a:p>
          <a:p>
            <a:pPr indent="-457200">
              <a:spcBef>
                <a:spcPts val="0"/>
              </a:spcBef>
              <a:buFont typeface="Arial" charset="0"/>
              <a:buNone/>
              <a:defRPr/>
            </a:pPr>
            <a:r>
              <a:rPr lang="en-US" sz="3000" dirty="0" smtClean="0"/>
              <a:t>QUANTITY (TAB/20): </a:t>
            </a:r>
          </a:p>
          <a:p>
            <a:pPr algn="ctr" eaLnBrk="1" hangingPunct="1">
              <a:buFont typeface="Arial" charset="0"/>
              <a:buNone/>
              <a:defRPr/>
            </a:pPr>
            <a:endParaRPr lang="en-US" sz="1600" b="1" dirty="0" smtClean="0"/>
          </a:p>
        </p:txBody>
      </p:sp>
      <p:sp>
        <p:nvSpPr>
          <p:cNvPr id="4" name="TextBox 3" descr="green entry box"/>
          <p:cNvSpPr txBox="1"/>
          <p:nvPr/>
        </p:nvSpPr>
        <p:spPr>
          <a:xfrm>
            <a:off x="457200" y="4205407"/>
            <a:ext cx="8305800" cy="1938992"/>
          </a:xfrm>
          <a:prstGeom prst="rect">
            <a:avLst/>
          </a:prstGeom>
          <a:gradFill>
            <a:gsLst>
              <a:gs pos="0">
                <a:srgbClr val="5E782A"/>
              </a:gs>
              <a:gs pos="80000">
                <a:srgbClr val="5E782A"/>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latin typeface="+mj-lt"/>
              </a:rPr>
              <a:t>Processing now…</a:t>
            </a:r>
          </a:p>
          <a:p>
            <a:r>
              <a:rPr lang="en-US" sz="3000" dirty="0" smtClean="0">
                <a:latin typeface="+mj-lt"/>
              </a:rPr>
              <a:t>COMMENTS:</a:t>
            </a:r>
          </a:p>
          <a:p>
            <a:r>
              <a:rPr lang="en-US" sz="3000" dirty="0" smtClean="0">
                <a:latin typeface="+mj-lt"/>
              </a:rPr>
              <a:t>No existing text</a:t>
            </a:r>
          </a:p>
          <a:p>
            <a:r>
              <a:rPr lang="en-US" sz="3000" dirty="0" smtClean="0">
                <a:latin typeface="+mj-lt"/>
              </a:rPr>
              <a:t>Edit? NO//</a:t>
            </a:r>
          </a:p>
        </p:txBody>
      </p:sp>
    </p:spTree>
    <p:extLst>
      <p:ext uri="{BB962C8B-B14F-4D97-AF65-F5344CB8AC3E}">
        <p14:creationId xmlns:p14="http://schemas.microsoft.com/office/powerpoint/2010/main" val="2427527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6858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CS Order Entry for Ward</a:t>
            </a:r>
            <a:endParaRPr lang="en-US" sz="3600" dirty="0">
              <a:latin typeface="+mj-lt"/>
            </a:endParaRPr>
          </a:p>
        </p:txBody>
      </p:sp>
      <p:sp>
        <p:nvSpPr>
          <p:cNvPr id="6" name="Content Placeholder 2" descr="blue entry box"/>
          <p:cNvSpPr txBox="1">
            <a:spLocks/>
          </p:cNvSpPr>
          <p:nvPr/>
        </p:nvSpPr>
        <p:spPr bwMode="auto">
          <a:xfrm>
            <a:off x="457200" y="1295400"/>
            <a:ext cx="8305800" cy="4772799"/>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Ordering NAOU: 2N</a:t>
            </a:r>
          </a:p>
          <a:p>
            <a:pPr indent="-457200">
              <a:spcBef>
                <a:spcPts val="0"/>
              </a:spcBef>
              <a:buFont typeface="Arial" charset="0"/>
              <a:buNone/>
              <a:defRPr/>
            </a:pPr>
            <a:r>
              <a:rPr lang="en-US" sz="3000" dirty="0" smtClean="0"/>
              <a:t>Select DRUG: ALPRAZOLAM 0.25MG TAB (U/D)</a:t>
            </a:r>
          </a:p>
          <a:p>
            <a:pPr indent="-457200">
              <a:spcBef>
                <a:spcPts val="0"/>
              </a:spcBef>
              <a:buFont typeface="Arial" charset="0"/>
              <a:buNone/>
              <a:defRPr/>
            </a:pPr>
            <a:r>
              <a:rPr lang="en-US" sz="3000" dirty="0" smtClean="0"/>
              <a:t>You have selected ALPRAZOLAM 0.25MG TAB (U/D)</a:t>
            </a:r>
          </a:p>
          <a:p>
            <a:pPr indent="-457200">
              <a:spcBef>
                <a:spcPts val="0"/>
              </a:spcBef>
              <a:buFont typeface="Arial" charset="0"/>
              <a:buNone/>
              <a:defRPr/>
            </a:pPr>
            <a:r>
              <a:rPr lang="en-US" sz="3000" dirty="0" smtClean="0"/>
              <a:t>Searching for pending orders…</a:t>
            </a:r>
          </a:p>
          <a:p>
            <a:pPr indent="-457200">
              <a:spcBef>
                <a:spcPts val="0"/>
              </a:spcBef>
              <a:buFont typeface="Arial" charset="0"/>
              <a:buNone/>
              <a:defRPr/>
            </a:pPr>
            <a:r>
              <a:rPr lang="en-US" sz="3000" dirty="0" smtClean="0"/>
              <a:t>No orders pending</a:t>
            </a:r>
          </a:p>
          <a:p>
            <a:pPr indent="-457200">
              <a:spcBef>
                <a:spcPts val="0"/>
              </a:spcBef>
              <a:buFont typeface="Arial" charset="0"/>
              <a:buNone/>
              <a:defRPr/>
            </a:pPr>
            <a:r>
              <a:rPr lang="en-US" sz="3000" dirty="0" smtClean="0"/>
              <a:t>QUANTITY (TAB/20): 20//</a:t>
            </a:r>
          </a:p>
          <a:p>
            <a:pPr indent="-457200">
              <a:spcBef>
                <a:spcPts val="0"/>
              </a:spcBef>
              <a:buFont typeface="Arial" charset="0"/>
              <a:buNone/>
              <a:defRPr/>
            </a:pPr>
            <a:r>
              <a:rPr lang="en-US" sz="3000" dirty="0" smtClean="0"/>
              <a:t>Processing now…</a:t>
            </a:r>
          </a:p>
          <a:p>
            <a:pPr indent="-457200">
              <a:spcBef>
                <a:spcPts val="0"/>
              </a:spcBef>
              <a:buFont typeface="Arial" charset="0"/>
              <a:buNone/>
              <a:defRPr/>
            </a:pPr>
            <a:r>
              <a:rPr lang="en-US" sz="3000" dirty="0" smtClean="0"/>
              <a:t>COMMENTS:</a:t>
            </a:r>
          </a:p>
          <a:p>
            <a:pPr indent="-457200">
              <a:spcBef>
                <a:spcPts val="0"/>
              </a:spcBef>
              <a:buFont typeface="Arial" charset="0"/>
              <a:buNone/>
              <a:defRPr/>
            </a:pPr>
            <a:r>
              <a:rPr lang="en-US" sz="3000" dirty="0" smtClean="0"/>
              <a:t>No existing text</a:t>
            </a:r>
          </a:p>
          <a:p>
            <a:pPr indent="-457200">
              <a:spcBef>
                <a:spcPts val="0"/>
              </a:spcBef>
              <a:buFont typeface="Arial" charset="0"/>
              <a:buNone/>
              <a:defRPr/>
            </a:pPr>
            <a:r>
              <a:rPr lang="en-US" sz="3000" dirty="0" smtClean="0"/>
              <a:t>Edit? NO//</a:t>
            </a:r>
          </a:p>
          <a:p>
            <a:pPr algn="ctr" eaLnBrk="1" hangingPunct="1">
              <a:buFont typeface="Arial" charset="0"/>
              <a:buNone/>
              <a:defRPr/>
            </a:pPr>
            <a:endParaRPr lang="en-US" sz="1600" b="1" dirty="0" smtClean="0"/>
          </a:p>
        </p:txBody>
      </p:sp>
      <p:sp>
        <p:nvSpPr>
          <p:cNvPr id="7" name="Left Arrow 6" descr="large arrow pointing to entry box"/>
          <p:cNvSpPr/>
          <p:nvPr/>
        </p:nvSpPr>
        <p:spPr>
          <a:xfrm rot="11238220">
            <a:off x="2955487" y="4898796"/>
            <a:ext cx="1355314" cy="268620"/>
          </a:xfrm>
          <a:prstGeom prst="leftArrow">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green entry box"/>
          <p:cNvSpPr txBox="1"/>
          <p:nvPr/>
        </p:nvSpPr>
        <p:spPr>
          <a:xfrm>
            <a:off x="4495800" y="4724400"/>
            <a:ext cx="4038600" cy="769441"/>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4400" dirty="0" smtClean="0">
                <a:latin typeface="+mj-lt"/>
              </a:rPr>
              <a:t>COMMUNICATE!</a:t>
            </a:r>
          </a:p>
        </p:txBody>
      </p:sp>
    </p:spTree>
    <p:extLst>
      <p:ext uri="{BB962C8B-B14F-4D97-AF65-F5344CB8AC3E}">
        <p14:creationId xmlns:p14="http://schemas.microsoft.com/office/powerpoint/2010/main" val="4092317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 4" descr="Text boxes over a large arrow illustrating the menu process."/>
          <p:cNvGraphicFramePr/>
          <p:nvPr>
            <p:extLst>
              <p:ext uri="{D42A27DB-BD31-4B8C-83A1-F6EECF244321}">
                <p14:modId xmlns:p14="http://schemas.microsoft.com/office/powerpoint/2010/main" val="2912622237"/>
              </p:ext>
            </p:extLst>
          </p:nvPr>
        </p:nvGraphicFramePr>
        <p:xfrm>
          <a:off x="533400" y="533400"/>
          <a:ext cx="80010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6357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icture of a clip board with a large checkmark on it"/>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17000"/>
                    </a14:imgEffect>
                    <a14:imgEffect>
                      <a14:saturation sat="55000"/>
                    </a14:imgEffect>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917030" y="146462"/>
            <a:ext cx="7162800" cy="6705600"/>
          </a:xfrm>
          <a:prstGeom prst="rect">
            <a:avLst/>
          </a:prstGeom>
          <a:noFill/>
        </p:spPr>
      </p:pic>
      <p:sp>
        <p:nvSpPr>
          <p:cNvPr id="74754" name="Content Placeholder 2"/>
          <p:cNvSpPr>
            <a:spLocks noGrp="1"/>
          </p:cNvSpPr>
          <p:nvPr>
            <p:ph idx="4294967295"/>
          </p:nvPr>
        </p:nvSpPr>
        <p:spPr>
          <a:xfrm>
            <a:off x="228600" y="194438"/>
            <a:ext cx="8534400" cy="5181600"/>
          </a:xfrm>
        </p:spPr>
        <p:txBody>
          <a:bodyPr/>
          <a:lstStyle/>
          <a:p>
            <a:pPr marL="0" indent="0">
              <a:buFont typeface="Arial" pitchFamily="34" charset="0"/>
              <a:buNone/>
            </a:pPr>
            <a:r>
              <a:rPr lang="en-US" sz="3000" dirty="0" smtClean="0"/>
              <a:t>Controlled Substance Order Request</a:t>
            </a:r>
          </a:p>
          <a:p>
            <a:pPr marL="0" indent="0">
              <a:buFont typeface="Arial" pitchFamily="34" charset="0"/>
              <a:buNone/>
            </a:pPr>
            <a:r>
              <a:rPr lang="en-US" sz="3000" dirty="0" smtClean="0"/>
              <a:t>Requested by    : SAUNDERS,SHAWN M PHARM D          </a:t>
            </a:r>
          </a:p>
          <a:p>
            <a:pPr marL="0" indent="0">
              <a:buFont typeface="Arial" pitchFamily="34" charset="0"/>
              <a:buNone/>
            </a:pPr>
            <a:r>
              <a:rPr lang="en-US" sz="3000" dirty="0" smtClean="0"/>
              <a:t>------------------------------------------------------------------------</a:t>
            </a:r>
          </a:p>
          <a:p>
            <a:pPr marL="0" indent="0">
              <a:buFont typeface="Arial" pitchFamily="34" charset="0"/>
              <a:buNone/>
            </a:pPr>
            <a:r>
              <a:rPr lang="en-US" sz="3000" dirty="0" smtClean="0"/>
              <a:t>Drug: OXYCODONE 5MG/ACETAMINOPHEN 325MG TAB Quantity: 20</a:t>
            </a:r>
          </a:p>
          <a:p>
            <a:pPr marL="0" indent="0">
              <a:buFont typeface="Arial" pitchFamily="34" charset="0"/>
              <a:buNone/>
            </a:pPr>
            <a:r>
              <a:rPr lang="en-US" sz="3000" dirty="0" smtClean="0"/>
              <a:t>Disp. Location: MASTER VAULT</a:t>
            </a:r>
          </a:p>
          <a:p>
            <a:pPr marL="0" indent="0">
              <a:buFont typeface="Arial" pitchFamily="34" charset="0"/>
              <a:buNone/>
            </a:pPr>
            <a:r>
              <a:rPr lang="en-US" sz="3000" dirty="0" smtClean="0"/>
              <a:t>Exp. Date:                              Manufacturer: </a:t>
            </a:r>
          </a:p>
          <a:p>
            <a:pPr marL="0" indent="0">
              <a:buFont typeface="Arial" pitchFamily="34" charset="0"/>
              <a:buNone/>
            </a:pPr>
            <a:r>
              <a:rPr lang="en-US" sz="3000" dirty="0" smtClean="0"/>
              <a:t>Lot #:                                      Ord. Location: 2N</a:t>
            </a:r>
          </a:p>
          <a:p>
            <a:pPr marL="0" indent="0">
              <a:buFont typeface="Arial" pitchFamily="34" charset="0"/>
              <a:buNone/>
            </a:pPr>
            <a:r>
              <a:rPr lang="en-US" sz="3000" dirty="0" smtClean="0"/>
              <a:t>Order Status: ORDERED - NOT PROCESSED</a:t>
            </a:r>
          </a:p>
          <a:p>
            <a:pPr marL="0" indent="0">
              <a:buFont typeface="Arial" pitchFamily="34" charset="0"/>
              <a:buNone/>
            </a:pPr>
            <a:r>
              <a:rPr lang="en-US" sz="3000" dirty="0" smtClean="0"/>
              <a:t>Comments: please send 30 tabs </a:t>
            </a:r>
          </a:p>
          <a:p>
            <a:pPr marL="0" indent="0">
              <a:buFont typeface="Arial" pitchFamily="34" charset="0"/>
              <a:buNone/>
            </a:pPr>
            <a:r>
              <a:rPr lang="en-US" sz="3000" dirty="0" smtClean="0"/>
              <a:t> Is this OK? YES// </a:t>
            </a:r>
          </a:p>
          <a:p>
            <a:pPr marL="0" indent="0">
              <a:buFont typeface="Arial" pitchFamily="34" charset="0"/>
              <a:buNone/>
            </a:pPr>
            <a:r>
              <a:rPr lang="en-US" sz="3000" dirty="0" smtClean="0"/>
              <a:t> Enter your Current Signature Code: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picture of a clip board with a large checkmark on it"/>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harpenSoften amount="-17000"/>
                    </a14:imgEffect>
                    <a14:imgEffect>
                      <a14:saturation sat="55000"/>
                    </a14:imgEffect>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917030" y="146462"/>
            <a:ext cx="7162800" cy="6705600"/>
          </a:xfrm>
          <a:prstGeom prst="rect">
            <a:avLst/>
          </a:prstGeom>
          <a:noFill/>
        </p:spPr>
      </p:pic>
      <p:sp>
        <p:nvSpPr>
          <p:cNvPr id="74754" name="Content Placeholder 2"/>
          <p:cNvSpPr>
            <a:spLocks noGrp="1"/>
          </p:cNvSpPr>
          <p:nvPr>
            <p:ph idx="4294967295"/>
          </p:nvPr>
        </p:nvSpPr>
        <p:spPr>
          <a:xfrm>
            <a:off x="228600" y="194438"/>
            <a:ext cx="8534400" cy="5181600"/>
          </a:xfrm>
        </p:spPr>
        <p:txBody>
          <a:bodyPr/>
          <a:lstStyle/>
          <a:p>
            <a:pPr marL="0" indent="0">
              <a:buFont typeface="Arial" pitchFamily="34" charset="0"/>
              <a:buNone/>
            </a:pPr>
            <a:r>
              <a:rPr lang="en-US" sz="3000" dirty="0" smtClean="0"/>
              <a:t>Controlled Substance Order Request</a:t>
            </a:r>
          </a:p>
          <a:p>
            <a:pPr marL="0" indent="0">
              <a:buFont typeface="Arial" pitchFamily="34" charset="0"/>
              <a:buNone/>
            </a:pPr>
            <a:r>
              <a:rPr lang="en-US" sz="3000" dirty="0" smtClean="0"/>
              <a:t>Requested by    : SAUNDERS,SHAWN M PHARM D          </a:t>
            </a:r>
          </a:p>
          <a:p>
            <a:pPr marL="0" indent="0">
              <a:buFont typeface="Arial" pitchFamily="34" charset="0"/>
              <a:buNone/>
            </a:pPr>
            <a:r>
              <a:rPr lang="en-US" sz="3000" dirty="0" smtClean="0"/>
              <a:t>------------------------------------------------------------------------</a:t>
            </a:r>
          </a:p>
          <a:p>
            <a:pPr marL="0" indent="0">
              <a:buFont typeface="Arial" pitchFamily="34" charset="0"/>
              <a:buNone/>
            </a:pPr>
            <a:r>
              <a:rPr lang="en-US" sz="3000" dirty="0" smtClean="0"/>
              <a:t>Drug: OXYCODONE 5MG/ACETAMINOPHEN 325MG TAB Quantity: 20</a:t>
            </a:r>
          </a:p>
          <a:p>
            <a:pPr marL="0" indent="0">
              <a:buFont typeface="Arial" pitchFamily="34" charset="0"/>
              <a:buNone/>
            </a:pPr>
            <a:r>
              <a:rPr lang="en-US" sz="3000" dirty="0" smtClean="0"/>
              <a:t>Disp. Location: MASTER VAULT</a:t>
            </a:r>
          </a:p>
          <a:p>
            <a:pPr marL="0" indent="0">
              <a:buFont typeface="Arial" pitchFamily="34" charset="0"/>
              <a:buNone/>
            </a:pPr>
            <a:r>
              <a:rPr lang="en-US" sz="3000" dirty="0" smtClean="0"/>
              <a:t>Exp. Date:                              Manufacturer: </a:t>
            </a:r>
          </a:p>
          <a:p>
            <a:pPr marL="0" indent="0">
              <a:buFont typeface="Arial" pitchFamily="34" charset="0"/>
              <a:buNone/>
            </a:pPr>
            <a:r>
              <a:rPr lang="en-US" sz="3000" dirty="0" smtClean="0"/>
              <a:t>Lot #:                                      Ord. Location: 2N</a:t>
            </a:r>
          </a:p>
          <a:p>
            <a:pPr marL="0" indent="0">
              <a:buFont typeface="Arial" pitchFamily="34" charset="0"/>
              <a:buNone/>
            </a:pPr>
            <a:r>
              <a:rPr lang="en-US" sz="3000" dirty="0" smtClean="0"/>
              <a:t>Order Status: ORDERED - NOT PROCESSED</a:t>
            </a:r>
          </a:p>
          <a:p>
            <a:pPr marL="0" indent="0">
              <a:buNone/>
            </a:pPr>
            <a:r>
              <a:rPr lang="en-US" sz="3000" dirty="0" smtClean="0"/>
              <a:t>Comments</a:t>
            </a:r>
            <a:r>
              <a:rPr lang="en-US" sz="3000" dirty="0"/>
              <a:t>: please send 30 tabs </a:t>
            </a:r>
            <a:endParaRPr lang="en-US" sz="3000" dirty="0" smtClean="0"/>
          </a:p>
        </p:txBody>
      </p:sp>
      <p:sp>
        <p:nvSpPr>
          <p:cNvPr id="4" name="TextBox 3" descr="green entry box"/>
          <p:cNvSpPr txBox="1"/>
          <p:nvPr/>
        </p:nvSpPr>
        <p:spPr>
          <a:xfrm>
            <a:off x="302170" y="5562600"/>
            <a:ext cx="8384630" cy="101566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000" dirty="0" smtClean="0">
                <a:solidFill>
                  <a:schemeClr val="tx1"/>
                </a:solidFill>
                <a:latin typeface="+mj-lt"/>
              </a:rPr>
              <a:t>Is this OK? YES//</a:t>
            </a:r>
          </a:p>
          <a:p>
            <a:r>
              <a:rPr lang="en-US" sz="3000" dirty="0" smtClean="0">
                <a:solidFill>
                  <a:schemeClr val="tx1"/>
                </a:solidFill>
                <a:latin typeface="+mj-lt"/>
              </a:rPr>
              <a:t>Enter your Current Signature Code:</a:t>
            </a:r>
          </a:p>
        </p:txBody>
      </p:sp>
    </p:spTree>
    <p:extLst>
      <p:ext uri="{BB962C8B-B14F-4D97-AF65-F5344CB8AC3E}">
        <p14:creationId xmlns:p14="http://schemas.microsoft.com/office/powerpoint/2010/main" val="34879199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123" name="Content Placeholder 2" descr="blue box with menu options"/>
          <p:cNvSpPr>
            <a:spLocks noGrp="1"/>
          </p:cNvSpPr>
          <p:nvPr>
            <p:ph idx="1"/>
          </p:nvPr>
        </p:nvSpPr>
        <p:spPr>
          <a:xfrm>
            <a:off x="381000" y="1066800"/>
            <a:ext cx="8305800" cy="5486400"/>
          </a:xfrm>
          <a:gradFill>
            <a:gsLst>
              <a:gs pos="0">
                <a:srgbClr val="2A5992"/>
              </a:gs>
              <a:gs pos="80000">
                <a:srgbClr val="2F6BB3"/>
              </a:gs>
              <a:gs pos="100000">
                <a:srgbClr val="3571B9"/>
              </a:gs>
            </a:gsLst>
          </a:gradFill>
          <a:extLst/>
        </p:spPr>
        <p:style>
          <a:lnRef idx="0">
            <a:schemeClr val="accent1"/>
          </a:lnRef>
          <a:fillRef idx="3">
            <a:schemeClr val="accent1"/>
          </a:fillRef>
          <a:effectRef idx="3">
            <a:schemeClr val="accent1"/>
          </a:effectRef>
          <a:fontRef idx="minor">
            <a:schemeClr val="lt1"/>
          </a:fontRef>
        </p:style>
        <p:txBody>
          <a:body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Receipts Into Pharmacy ...</a:t>
            </a:r>
          </a:p>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3098909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123" name="Content Placeholder 2" descr="blue box with menu options"/>
          <p:cNvSpPr>
            <a:spLocks noGrp="1"/>
          </p:cNvSpPr>
          <p:nvPr>
            <p:ph idx="1"/>
          </p:nvPr>
        </p:nvSpPr>
        <p:spPr>
          <a:xfrm>
            <a:off x="381000" y="990600"/>
            <a:ext cx="8305800" cy="609600"/>
          </a:xfrm>
          <a:gradFill>
            <a:gsLst>
              <a:gs pos="0">
                <a:srgbClr val="2A5992"/>
              </a:gs>
              <a:gs pos="80000">
                <a:srgbClr val="2F6BB3"/>
              </a:gs>
              <a:gs pos="100000">
                <a:srgbClr val="3571B9"/>
              </a:gs>
            </a:gsLst>
          </a:gradFill>
          <a:extLst/>
        </p:spPr>
        <p:style>
          <a:lnRef idx="0">
            <a:schemeClr val="accent1"/>
          </a:lnRef>
          <a:fillRef idx="3">
            <a:schemeClr val="accent1"/>
          </a:fillRef>
          <a:effectRef idx="3">
            <a:schemeClr val="accent1"/>
          </a:effectRef>
          <a:fontRef idx="minor">
            <a:schemeClr val="lt1"/>
          </a:fontRef>
        </p:style>
        <p:txBody>
          <a:bodyPr/>
          <a:lstStyle/>
          <a:p>
            <a:pPr indent="-457200">
              <a:spcBef>
                <a:spcPts val="0"/>
              </a:spcBef>
              <a:buFont typeface="Arial" charset="0"/>
              <a:buNone/>
              <a:defRPr/>
            </a:pPr>
            <a:r>
              <a:rPr lang="en-US" sz="3000" dirty="0" smtClean="0"/>
              <a:t>Receipts Into Pharmacy ...</a:t>
            </a:r>
          </a:p>
          <a:p>
            <a:pPr algn="ctr" eaLnBrk="1" hangingPunct="1">
              <a:buFont typeface="Arial" charset="0"/>
              <a:buNone/>
              <a:defRPr/>
            </a:pPr>
            <a:endParaRPr lang="en-US" sz="1600" b="1" dirty="0" smtClean="0"/>
          </a:p>
        </p:txBody>
      </p:sp>
      <p:sp>
        <p:nvSpPr>
          <p:cNvPr id="4" name="TextBox 3" descr="red box with menu option"/>
          <p:cNvSpPr txBox="1"/>
          <p:nvPr/>
        </p:nvSpPr>
        <p:spPr>
          <a:xfrm>
            <a:off x="381000" y="1600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5" name="Content Placeholder 2" descr="blue box with menu options"/>
          <p:cNvSpPr txBox="1">
            <a:spLocks/>
          </p:cNvSpPr>
          <p:nvPr/>
        </p:nvSpPr>
        <p:spPr bwMode="auto">
          <a:xfrm>
            <a:off x="381000" y="2209800"/>
            <a:ext cx="8305800" cy="4267200"/>
          </a:xfrm>
          <a:prstGeom prst="rect">
            <a:avLst/>
          </a:prstGeom>
          <a:gradFill rotWithShape="1">
            <a:gsLst>
              <a:gs pos="0">
                <a:srgbClr val="2A5992"/>
              </a:gs>
              <a:gs pos="100000">
                <a:srgbClr val="2A5992"/>
              </a:gs>
            </a:gsLst>
            <a:lin ang="16200000" scaled="0"/>
          </a:gradFill>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5207846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6" name="Content Placeholder 2" descr="blue box with menu options"/>
          <p:cNvSpPr>
            <a:spLocks noGrp="1"/>
          </p:cNvSpPr>
          <p:nvPr>
            <p:ph idx="1"/>
          </p:nvPr>
        </p:nvSpPr>
        <p:spPr>
          <a:xfrm>
            <a:off x="381000" y="990600"/>
            <a:ext cx="8305800" cy="609600"/>
          </a:xfrm>
          <a:gradFill>
            <a:gsLst>
              <a:gs pos="0">
                <a:srgbClr val="2A5992"/>
              </a:gs>
              <a:gs pos="80000">
                <a:srgbClr val="2F6BB3"/>
              </a:gs>
              <a:gs pos="100000">
                <a:srgbClr val="3571B9"/>
              </a:gs>
            </a:gsLst>
          </a:gradFill>
          <a:extLst/>
        </p:spPr>
        <p:style>
          <a:lnRef idx="0">
            <a:schemeClr val="accent1"/>
          </a:lnRef>
          <a:fillRef idx="3">
            <a:schemeClr val="accent1"/>
          </a:fillRef>
          <a:effectRef idx="3">
            <a:schemeClr val="accent1"/>
          </a:effectRef>
          <a:fontRef idx="minor">
            <a:schemeClr val="lt1"/>
          </a:fontRef>
        </p:style>
        <p:txBody>
          <a:bodyPr/>
          <a:lstStyle/>
          <a:p>
            <a:pPr indent="-457200">
              <a:spcBef>
                <a:spcPts val="0"/>
              </a:spcBef>
              <a:buFont typeface="Arial" charset="0"/>
              <a:buNone/>
              <a:defRPr/>
            </a:pPr>
            <a:r>
              <a:rPr lang="en-US" sz="3000" dirty="0" smtClean="0"/>
              <a:t>Receipts Into Pharmacy ...</a:t>
            </a:r>
          </a:p>
          <a:p>
            <a:pPr algn="ctr" eaLnBrk="1" hangingPunct="1">
              <a:buFont typeface="Arial" charset="0"/>
              <a:buNone/>
              <a:defRPr/>
            </a:pPr>
            <a:endParaRPr lang="en-US" sz="1600" b="1" dirty="0" smtClean="0"/>
          </a:p>
        </p:txBody>
      </p:sp>
      <p:sp>
        <p:nvSpPr>
          <p:cNvPr id="7" name="TextBox 6" descr="red box with menu option"/>
          <p:cNvSpPr txBox="1"/>
          <p:nvPr/>
        </p:nvSpPr>
        <p:spPr>
          <a:xfrm>
            <a:off x="381000" y="1600200"/>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8" name="Content Placeholder 2" descr="blue box with menu options"/>
          <p:cNvSpPr txBox="1">
            <a:spLocks/>
          </p:cNvSpPr>
          <p:nvPr/>
        </p:nvSpPr>
        <p:spPr bwMode="auto">
          <a:xfrm>
            <a:off x="381000" y="2209800"/>
            <a:ext cx="8305800" cy="4267200"/>
          </a:xfrm>
          <a:prstGeom prst="rect">
            <a:avLst/>
          </a:prstGeom>
          <a:gradFill rotWithShape="1">
            <a:gsLst>
              <a:gs pos="0">
                <a:srgbClr val="2A5992"/>
              </a:gs>
              <a:gs pos="100000">
                <a:srgbClr val="2A5992"/>
              </a:gs>
            </a:gsLst>
            <a:lin ang="16200000" scaled="0"/>
          </a:gradFill>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smtClean="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31732392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6" name="Content Placeholder 2" descr="blue box with menu options"/>
          <p:cNvSpPr txBox="1">
            <a:spLocks/>
          </p:cNvSpPr>
          <p:nvPr/>
        </p:nvSpPr>
        <p:spPr bwMode="auto">
          <a:xfrm>
            <a:off x="457200" y="1524000"/>
            <a:ext cx="8305800" cy="34290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None/>
              <a:defRPr/>
            </a:pPr>
            <a:r>
              <a:rPr lang="en-US" sz="3000" dirty="0"/>
              <a:t>Print CS Dispensing Worksheet</a:t>
            </a:r>
          </a:p>
          <a:p>
            <a:pPr indent="-457200">
              <a:spcBef>
                <a:spcPts val="0"/>
              </a:spcBef>
              <a:buNone/>
              <a:defRPr/>
            </a:pPr>
            <a:r>
              <a:rPr lang="en-US" sz="3000" dirty="0"/>
              <a:t>Fill/Dispense CS Orders from Worksheet</a:t>
            </a:r>
          </a:p>
          <a:p>
            <a:pPr indent="-457200">
              <a:spcBef>
                <a:spcPts val="0"/>
              </a:spcBef>
              <a:buNone/>
              <a:defRPr/>
            </a:pPr>
            <a:r>
              <a:rPr lang="en-US" sz="3000" dirty="0"/>
              <a:t>Dispensing/Receiving Report (VA FORM 10-2321)</a:t>
            </a:r>
          </a:p>
          <a:p>
            <a:pPr indent="-457200">
              <a:spcBef>
                <a:spcPts val="0"/>
              </a:spcBef>
              <a:buNone/>
              <a:defRPr/>
            </a:pPr>
            <a:r>
              <a:rPr lang="en-US" sz="3000" dirty="0"/>
              <a:t>Green Sheet - Print (VA FORM 10-2638)</a:t>
            </a:r>
          </a:p>
          <a:p>
            <a:pPr indent="-457200">
              <a:spcBef>
                <a:spcPts val="0"/>
              </a:spcBef>
              <a:buNone/>
              <a:defRPr/>
            </a:pPr>
            <a:r>
              <a:rPr lang="en-US" sz="3000" dirty="0"/>
              <a:t>Reprint Reports Menu ...</a:t>
            </a:r>
          </a:p>
          <a:p>
            <a:pPr indent="-457200">
              <a:spcBef>
                <a:spcPts val="0"/>
              </a:spcBef>
              <a:buNone/>
              <a:defRPr/>
            </a:pPr>
            <a:r>
              <a:rPr lang="en-US" sz="3000" dirty="0"/>
              <a:t>Pharmacy 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8207328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4" name="TextBox 3" descr="green box with menu options"/>
          <p:cNvSpPr txBox="1"/>
          <p:nvPr/>
        </p:nvSpPr>
        <p:spPr>
          <a:xfrm>
            <a:off x="457200" y="1524000"/>
            <a:ext cx="8305800" cy="1938992"/>
          </a:xfrm>
          <a:prstGeom prst="rect">
            <a:avLst/>
          </a:prstGeom>
          <a:gradFill>
            <a:gsLst>
              <a:gs pos="0">
                <a:srgbClr val="5E782A"/>
              </a:gs>
              <a:gs pos="80000">
                <a:srgbClr val="6B8830"/>
              </a:gs>
              <a:gs pos="100000">
                <a:srgbClr val="6B88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571500" indent="-571500">
              <a:buFont typeface="Wingdings" pitchFamily="2" charset="2"/>
              <a:buChar char="q"/>
            </a:pPr>
            <a:r>
              <a:rPr lang="en-US" sz="3000" dirty="0" smtClean="0">
                <a:latin typeface="+mj-lt"/>
              </a:rPr>
              <a:t>Print CS Dispensing Worksheet</a:t>
            </a:r>
          </a:p>
          <a:p>
            <a:pPr marL="571500" indent="-571500">
              <a:buFont typeface="Wingdings" pitchFamily="2" charset="2"/>
              <a:buChar char="q"/>
            </a:pPr>
            <a:r>
              <a:rPr lang="en-US" sz="3000" dirty="0" smtClean="0">
                <a:latin typeface="+mj-lt"/>
              </a:rPr>
              <a:t>Fill/Dispense CS Orders from Worksheet</a:t>
            </a:r>
          </a:p>
          <a:p>
            <a:pPr marL="571500" indent="-571500">
              <a:buFont typeface="Wingdings" pitchFamily="2" charset="2"/>
              <a:buChar char="q"/>
            </a:pPr>
            <a:r>
              <a:rPr lang="en-US" sz="3000" dirty="0" smtClean="0">
                <a:latin typeface="+mj-lt"/>
              </a:rPr>
              <a:t>Dispensing/Receiving Report (VA Form 10-2321)</a:t>
            </a:r>
          </a:p>
          <a:p>
            <a:pPr marL="571500" indent="-571500">
              <a:buFont typeface="Wingdings" pitchFamily="2" charset="2"/>
              <a:buChar char="q"/>
            </a:pPr>
            <a:r>
              <a:rPr lang="en-US" sz="3000" dirty="0" smtClean="0">
                <a:latin typeface="+mj-lt"/>
              </a:rPr>
              <a:t>Green Sheet – Print (VA Form 10-2638)</a:t>
            </a:r>
          </a:p>
        </p:txBody>
      </p:sp>
      <p:sp>
        <p:nvSpPr>
          <p:cNvPr id="6" name="Content Placeholder 2" descr="blue box with menu options"/>
          <p:cNvSpPr txBox="1">
            <a:spLocks/>
          </p:cNvSpPr>
          <p:nvPr/>
        </p:nvSpPr>
        <p:spPr bwMode="auto">
          <a:xfrm>
            <a:off x="457200" y="3429000"/>
            <a:ext cx="8305800" cy="19050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None/>
              <a:defRPr/>
            </a:pPr>
            <a:r>
              <a:rPr lang="en-US" sz="3000" dirty="0" smtClean="0"/>
              <a:t>Reprint </a:t>
            </a:r>
            <a:r>
              <a:rPr lang="en-US" sz="3000" dirty="0"/>
              <a:t>Reports Menu ...</a:t>
            </a:r>
          </a:p>
          <a:p>
            <a:pPr indent="-457200">
              <a:spcBef>
                <a:spcPts val="0"/>
              </a:spcBef>
              <a:buNone/>
              <a:defRPr/>
            </a:pPr>
            <a:r>
              <a:rPr lang="en-US" sz="3000" dirty="0"/>
              <a:t>Pharmacy 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7000529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4" name="TextBox 3" descr="green box with menu option"/>
          <p:cNvSpPr txBox="1"/>
          <p:nvPr/>
        </p:nvSpPr>
        <p:spPr>
          <a:xfrm>
            <a:off x="457200" y="1524000"/>
            <a:ext cx="8305800" cy="553998"/>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q"/>
            </a:pPr>
            <a:r>
              <a:rPr lang="en-US" sz="3000" dirty="0" smtClean="0">
                <a:latin typeface="+mj-lt"/>
              </a:rPr>
              <a:t>Print CS Dispensing Worksheet</a:t>
            </a:r>
          </a:p>
        </p:txBody>
      </p:sp>
      <p:sp>
        <p:nvSpPr>
          <p:cNvPr id="6" name="Content Placeholder 2" descr="blue box with menu options"/>
          <p:cNvSpPr txBox="1">
            <a:spLocks/>
          </p:cNvSpPr>
          <p:nvPr/>
        </p:nvSpPr>
        <p:spPr bwMode="auto">
          <a:xfrm>
            <a:off x="457200" y="2057400"/>
            <a:ext cx="8305800" cy="34290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None/>
              <a:defRPr/>
            </a:pPr>
            <a:r>
              <a:rPr lang="en-US" sz="3000" dirty="0" smtClean="0"/>
              <a:t>Fill/Dispense </a:t>
            </a:r>
            <a:r>
              <a:rPr lang="en-US" sz="3000" dirty="0"/>
              <a:t>CS Orders from Worksheet</a:t>
            </a:r>
          </a:p>
          <a:p>
            <a:pPr indent="-457200">
              <a:spcBef>
                <a:spcPts val="0"/>
              </a:spcBef>
              <a:buNone/>
              <a:defRPr/>
            </a:pPr>
            <a:r>
              <a:rPr lang="en-US" sz="3000" dirty="0"/>
              <a:t>Dispensing/Receiving Report (VA FORM 10-2321)</a:t>
            </a:r>
          </a:p>
          <a:p>
            <a:pPr indent="-457200">
              <a:spcBef>
                <a:spcPts val="0"/>
              </a:spcBef>
              <a:buNone/>
              <a:defRPr/>
            </a:pPr>
            <a:r>
              <a:rPr lang="en-US" sz="3000" dirty="0"/>
              <a:t>Green Sheet - Print (VA FORM 10-2638)</a:t>
            </a:r>
          </a:p>
          <a:p>
            <a:pPr indent="-457200">
              <a:spcBef>
                <a:spcPts val="0"/>
              </a:spcBef>
              <a:buNone/>
              <a:defRPr/>
            </a:pPr>
            <a:r>
              <a:rPr lang="en-US" sz="3000" dirty="0"/>
              <a:t>Reprint Reports Menu ...</a:t>
            </a:r>
          </a:p>
          <a:p>
            <a:pPr indent="-457200">
              <a:spcBef>
                <a:spcPts val="0"/>
              </a:spcBef>
              <a:buNone/>
              <a:defRPr/>
            </a:pPr>
            <a:r>
              <a:rPr lang="en-US" sz="3000" dirty="0"/>
              <a:t>Pharmacy 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5422822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descr="Table list showing menu options"/>
          <p:cNvGraphicFramePr/>
          <p:nvPr>
            <p:extLst>
              <p:ext uri="{D42A27DB-BD31-4B8C-83A1-F6EECF244321}">
                <p14:modId xmlns:p14="http://schemas.microsoft.com/office/powerpoint/2010/main" val="2251625741"/>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28800" y="2526605"/>
            <a:ext cx="6463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S</a:t>
            </a:r>
            <a:endParaRPr lang="en-US" sz="5400" b="1" cap="none" spc="0" dirty="0">
              <a:ln w="11430">
                <a:solidFill>
                  <a:schemeClr val="tx1">
                    <a:lumMod val="95000"/>
                    <a:lumOff val="5000"/>
                  </a:schemeClr>
                </a:solidFill>
              </a:ln>
              <a:solidFill>
                <a:srgbClr val="C00000"/>
              </a:solidFill>
            </a:endParaRPr>
          </a:p>
        </p:txBody>
      </p:sp>
      <p:sp>
        <p:nvSpPr>
          <p:cNvPr id="4" name="Rectangle 3"/>
          <p:cNvSpPr/>
          <p:nvPr/>
        </p:nvSpPr>
        <p:spPr>
          <a:xfrm>
            <a:off x="4171020" y="2514600"/>
            <a:ext cx="8386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W</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6101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B</a:t>
            </a:r>
            <a:endParaRPr lang="en-US" sz="5400" b="1" cap="none" spc="0" dirty="0">
              <a:ln w="11430">
                <a:solidFill>
                  <a:schemeClr val="tx1">
                    <a:lumMod val="95000"/>
                    <a:lumOff val="5000"/>
                  </a:schemeClr>
                </a:solidFill>
              </a:ln>
              <a:solidFill>
                <a:srgbClr val="C00000"/>
              </a:solidFill>
            </a:endParaRPr>
          </a:p>
        </p:txBody>
      </p:sp>
    </p:spTree>
    <p:extLst>
      <p:ext uri="{BB962C8B-B14F-4D97-AF65-F5344CB8AC3E}">
        <p14:creationId xmlns:p14="http://schemas.microsoft.com/office/powerpoint/2010/main" val="15234038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Diagram 7" descr="Table list showing menu options"/>
          <p:cNvGraphicFramePr/>
          <p:nvPr>
            <p:extLst>
              <p:ext uri="{D42A27DB-BD31-4B8C-83A1-F6EECF244321}">
                <p14:modId xmlns:p14="http://schemas.microsoft.com/office/powerpoint/2010/main" val="1622215368"/>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28800" y="2526605"/>
            <a:ext cx="6463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S</a:t>
            </a:r>
            <a:endParaRPr lang="en-US" sz="5400" b="1" cap="none" spc="0" dirty="0">
              <a:ln w="11430">
                <a:solidFill>
                  <a:schemeClr val="tx1">
                    <a:lumMod val="95000"/>
                    <a:lumOff val="5000"/>
                  </a:schemeClr>
                </a:solidFill>
              </a:ln>
              <a:solidFill>
                <a:srgbClr val="C00000"/>
              </a:solidFill>
            </a:endParaRPr>
          </a:p>
        </p:txBody>
      </p:sp>
      <p:sp>
        <p:nvSpPr>
          <p:cNvPr id="4" name="Rectangle 3"/>
          <p:cNvSpPr/>
          <p:nvPr/>
        </p:nvSpPr>
        <p:spPr>
          <a:xfrm>
            <a:off x="4171020" y="2514600"/>
            <a:ext cx="8386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W</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6101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B</a:t>
            </a:r>
            <a:endParaRPr lang="en-US" sz="5400" b="1" cap="none" spc="0" dirty="0">
              <a:ln w="11430">
                <a:solidFill>
                  <a:schemeClr val="tx1">
                    <a:lumMod val="95000"/>
                    <a:lumOff val="5000"/>
                  </a:schemeClr>
                </a:solidFill>
              </a:ln>
              <a:solidFill>
                <a:srgbClr val="C00000"/>
              </a:solidFill>
            </a:endParaRPr>
          </a:p>
        </p:txBody>
      </p:sp>
      <p:sp>
        <p:nvSpPr>
          <p:cNvPr id="7" name="Rounded Rectangle 6" descr="highlight box around worksheet menu option"/>
          <p:cNvSpPr/>
          <p:nvPr/>
        </p:nvSpPr>
        <p:spPr>
          <a:xfrm>
            <a:off x="3256865" y="2210495"/>
            <a:ext cx="2667000" cy="3275905"/>
          </a:xfrm>
          <a:prstGeom prst="roundRect">
            <a:avLst/>
          </a:prstGeom>
          <a:noFill/>
          <a:ln w="254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949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6200" y="2198176"/>
            <a:ext cx="4343400" cy="4525963"/>
          </a:xfrm>
        </p:spPr>
        <p:txBody>
          <a:bodyPr/>
          <a:lstStyle/>
          <a:p>
            <a:pPr marL="0" lvl="0" indent="0">
              <a:buNone/>
            </a:pPr>
            <a:r>
              <a:rPr lang="en-US" sz="2800" dirty="0" smtClean="0"/>
              <a:t>Who is in our audience today?</a:t>
            </a:r>
            <a:endParaRPr lang="en-US" sz="2800" dirty="0"/>
          </a:p>
          <a:p>
            <a:pPr marL="971550" lvl="1" indent="-514350">
              <a:buFont typeface="+mj-lt"/>
              <a:buAutoNum type="alphaUcPeriod"/>
            </a:pPr>
            <a:r>
              <a:rPr lang="en-US" dirty="0" smtClean="0"/>
              <a:t>Pharmacist</a:t>
            </a:r>
            <a:endParaRPr lang="en-US" dirty="0"/>
          </a:p>
          <a:p>
            <a:pPr marL="971550" lvl="1" indent="-514350">
              <a:buFont typeface="+mj-lt"/>
              <a:buAutoNum type="alphaUcPeriod"/>
            </a:pPr>
            <a:r>
              <a:rPr lang="en-US" dirty="0" smtClean="0"/>
              <a:t>Pharmacy </a:t>
            </a:r>
            <a:r>
              <a:rPr lang="en-US" dirty="0"/>
              <a:t>Technician</a:t>
            </a:r>
          </a:p>
          <a:p>
            <a:pPr marL="971550" lvl="1" indent="-514350">
              <a:buFont typeface="+mj-lt"/>
              <a:buAutoNum type="alphaUcPeriod"/>
            </a:pPr>
            <a:r>
              <a:rPr lang="en-US" dirty="0" smtClean="0"/>
              <a:t>Supervisor / Management  </a:t>
            </a:r>
          </a:p>
          <a:p>
            <a:pPr marL="971550" lvl="1" indent="-514350">
              <a:buFont typeface="+mj-lt"/>
              <a:buAutoNum type="alphaUcPeriod"/>
            </a:pPr>
            <a:r>
              <a:rPr lang="en-US" dirty="0" smtClean="0"/>
              <a:t>Other </a:t>
            </a:r>
            <a:endParaRPr lang="en-US" dirty="0"/>
          </a:p>
        </p:txBody>
      </p:sp>
      <p:sp>
        <p:nvSpPr>
          <p:cNvPr id="7" name="Rectangle 6"/>
          <p:cNvSpPr/>
          <p:nvPr/>
        </p:nvSpPr>
        <p:spPr>
          <a:xfrm>
            <a:off x="4572000" y="2209800"/>
            <a:ext cx="457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76910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descr="Table list showing menu options"/>
          <p:cNvGraphicFramePr/>
          <p:nvPr>
            <p:extLst>
              <p:ext uri="{D42A27DB-BD31-4B8C-83A1-F6EECF244321}">
                <p14:modId xmlns:p14="http://schemas.microsoft.com/office/powerpoint/2010/main" val="2974820743"/>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28800" y="2526605"/>
            <a:ext cx="6463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S</a:t>
            </a:r>
            <a:endParaRPr lang="en-US" sz="5400" b="1" cap="none" spc="0" dirty="0">
              <a:ln w="11430">
                <a:solidFill>
                  <a:schemeClr val="tx1">
                    <a:lumMod val="95000"/>
                    <a:lumOff val="5000"/>
                  </a:schemeClr>
                </a:solidFill>
              </a:ln>
              <a:solidFill>
                <a:srgbClr val="C00000"/>
              </a:solidFill>
            </a:endParaRPr>
          </a:p>
        </p:txBody>
      </p:sp>
      <p:sp>
        <p:nvSpPr>
          <p:cNvPr id="4" name="Rectangle 3"/>
          <p:cNvSpPr/>
          <p:nvPr/>
        </p:nvSpPr>
        <p:spPr>
          <a:xfrm>
            <a:off x="4171020" y="2514600"/>
            <a:ext cx="8386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W</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6101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B</a:t>
            </a:r>
            <a:endParaRPr lang="en-US" sz="5400" b="1" cap="none" spc="0" dirty="0">
              <a:ln w="11430">
                <a:solidFill>
                  <a:schemeClr val="tx1">
                    <a:lumMod val="95000"/>
                    <a:lumOff val="5000"/>
                  </a:schemeClr>
                </a:solidFill>
              </a:ln>
              <a:solidFill>
                <a:srgbClr val="C00000"/>
              </a:solidFill>
            </a:endParaRPr>
          </a:p>
        </p:txBody>
      </p:sp>
      <p:sp>
        <p:nvSpPr>
          <p:cNvPr id="6" name="Rounded Rectangle 5" descr="highlight box around summary tools menu option"/>
          <p:cNvSpPr/>
          <p:nvPr/>
        </p:nvSpPr>
        <p:spPr>
          <a:xfrm>
            <a:off x="818465" y="2273559"/>
            <a:ext cx="2667000" cy="3275905"/>
          </a:xfrm>
          <a:prstGeom prst="roundRect">
            <a:avLst/>
          </a:prstGeom>
          <a:noFill/>
          <a:ln w="254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5111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6" descr="Table list showing menu options"/>
          <p:cNvGraphicFramePr/>
          <p:nvPr>
            <p:extLst>
              <p:ext uri="{D42A27DB-BD31-4B8C-83A1-F6EECF244321}">
                <p14:modId xmlns:p14="http://schemas.microsoft.com/office/powerpoint/2010/main" val="596049169"/>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28800" y="2526605"/>
            <a:ext cx="6463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S</a:t>
            </a:r>
            <a:endParaRPr lang="en-US" sz="5400" b="1" cap="none" spc="0" dirty="0">
              <a:ln w="11430">
                <a:solidFill>
                  <a:schemeClr val="tx1">
                    <a:lumMod val="95000"/>
                    <a:lumOff val="5000"/>
                  </a:schemeClr>
                </a:solidFill>
              </a:ln>
              <a:solidFill>
                <a:srgbClr val="C00000"/>
              </a:solidFill>
            </a:endParaRPr>
          </a:p>
        </p:txBody>
      </p:sp>
      <p:sp>
        <p:nvSpPr>
          <p:cNvPr id="4" name="Rectangle 3"/>
          <p:cNvSpPr/>
          <p:nvPr/>
        </p:nvSpPr>
        <p:spPr>
          <a:xfrm>
            <a:off x="4171020" y="2514600"/>
            <a:ext cx="8386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W</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610164"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B</a:t>
            </a:r>
            <a:endParaRPr lang="en-US" sz="5400" b="1" cap="none" spc="0" dirty="0">
              <a:ln w="11430">
                <a:solidFill>
                  <a:schemeClr val="tx1">
                    <a:lumMod val="95000"/>
                    <a:lumOff val="5000"/>
                  </a:schemeClr>
                </a:solidFill>
              </a:ln>
              <a:solidFill>
                <a:srgbClr val="C00000"/>
              </a:solidFill>
            </a:endParaRPr>
          </a:p>
        </p:txBody>
      </p:sp>
      <p:sp>
        <p:nvSpPr>
          <p:cNvPr id="6" name="Rounded Rectangle 5" descr="highlight box around Both menu option"/>
          <p:cNvSpPr/>
          <p:nvPr/>
        </p:nvSpPr>
        <p:spPr>
          <a:xfrm>
            <a:off x="5715000" y="2209799"/>
            <a:ext cx="2667000" cy="3275905"/>
          </a:xfrm>
          <a:prstGeom prst="roundRect">
            <a:avLst/>
          </a:prstGeom>
          <a:noFill/>
          <a:ln w="2540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7216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descr="different colored boxes showing menu option"/>
          <p:cNvGraphicFramePr/>
          <p:nvPr>
            <p:extLst>
              <p:ext uri="{D42A27DB-BD31-4B8C-83A1-F6EECF244321}">
                <p14:modId xmlns:p14="http://schemas.microsoft.com/office/powerpoint/2010/main" val="3448666116"/>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886200" y="2514600"/>
            <a:ext cx="12192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7200" b="1" cap="none" spc="0" dirty="0" smtClean="0">
                <a:ln w="11430">
                  <a:solidFill>
                    <a:schemeClr val="tx1">
                      <a:lumMod val="95000"/>
                      <a:lumOff val="5000"/>
                    </a:schemeClr>
                  </a:solidFill>
                </a:ln>
                <a:solidFill>
                  <a:srgbClr val="C00000"/>
                </a:solidFill>
              </a:rPr>
              <a:t>S</a:t>
            </a:r>
            <a:endParaRPr lang="en-US" sz="7200" b="1" cap="none" spc="0" dirty="0">
              <a:ln w="11430">
                <a:solidFill>
                  <a:schemeClr val="tx1">
                    <a:lumMod val="95000"/>
                    <a:lumOff val="5000"/>
                  </a:schemeClr>
                </a:solidFill>
              </a:ln>
              <a:solidFill>
                <a:srgbClr val="C00000"/>
              </a:solidFill>
            </a:endParaRPr>
          </a:p>
        </p:txBody>
      </p:sp>
    </p:spTree>
    <p:extLst>
      <p:ext uri="{BB962C8B-B14F-4D97-AF65-F5344CB8AC3E}">
        <p14:creationId xmlns:p14="http://schemas.microsoft.com/office/powerpoint/2010/main" val="32477022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icture of a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87042" name="Content Placeholder 2"/>
          <p:cNvSpPr>
            <a:spLocks noGrp="1"/>
          </p:cNvSpPr>
          <p:nvPr>
            <p:ph idx="1"/>
          </p:nvPr>
        </p:nvSpPr>
        <p:spPr>
          <a:xfrm>
            <a:off x="152400" y="457200"/>
            <a:ext cx="8686800" cy="3204053"/>
          </a:xfrm>
        </p:spPr>
        <p:txBody>
          <a:bodyPr/>
          <a:lstStyle/>
          <a:p>
            <a:pPr>
              <a:spcBef>
                <a:spcPct val="0"/>
              </a:spcBef>
              <a:buFont typeface="Arial" pitchFamily="34" charset="0"/>
              <a:buNone/>
            </a:pPr>
            <a:r>
              <a:rPr lang="en-US" sz="2800" b="1" dirty="0" smtClean="0"/>
              <a:t>PHARMACY DISPENSING WORKSHEET    ** SUMMARY **</a:t>
            </a:r>
          </a:p>
          <a:p>
            <a:pPr>
              <a:spcBef>
                <a:spcPct val="0"/>
              </a:spcBef>
              <a:buFont typeface="Arial" pitchFamily="34" charset="0"/>
              <a:buNone/>
            </a:pPr>
            <a:r>
              <a:rPr lang="en-US" sz="2800" b="1" dirty="0" smtClean="0"/>
              <a:t>  =&gt; DRUG</a:t>
            </a:r>
          </a:p>
          <a:p>
            <a:pPr>
              <a:spcBef>
                <a:spcPct val="0"/>
              </a:spcBef>
              <a:buFont typeface="Arial" pitchFamily="34" charset="0"/>
              <a:buNone/>
            </a:pPr>
            <a:r>
              <a:rPr lang="en-US" sz="2800" b="1" dirty="0" smtClean="0"/>
              <a:t>       NAOU                                               TOTAL TO DISPENSE</a:t>
            </a:r>
          </a:p>
          <a:p>
            <a:pPr>
              <a:spcBef>
                <a:spcPct val="0"/>
              </a:spcBef>
              <a:buFont typeface="Arial" pitchFamily="34" charset="0"/>
              <a:buNone/>
            </a:pPr>
            <a:r>
              <a:rPr lang="en-US" sz="2800" b="1" dirty="0" smtClean="0"/>
              <a:t>----------------------------------------------------------------------------</a:t>
            </a:r>
          </a:p>
          <a:p>
            <a:pPr>
              <a:spcBef>
                <a:spcPct val="0"/>
              </a:spcBef>
              <a:buFont typeface="Arial" pitchFamily="34" charset="0"/>
              <a:buNone/>
            </a:pPr>
            <a:r>
              <a:rPr lang="en-US" sz="2800" b="1" dirty="0" smtClean="0"/>
              <a:t>  =&gt; LORAZEPAM 2MG/ML INJ (1ML/VI)</a:t>
            </a:r>
          </a:p>
          <a:p>
            <a:pPr>
              <a:spcBef>
                <a:spcPct val="0"/>
              </a:spcBef>
              <a:buFont typeface="Arial" pitchFamily="34" charset="0"/>
              <a:buNone/>
            </a:pPr>
            <a:r>
              <a:rPr lang="en-US" sz="2800" b="1" dirty="0" smtClean="0"/>
              <a:t>        AMB CARE					10</a:t>
            </a:r>
          </a:p>
          <a:p>
            <a:pPr>
              <a:spcBef>
                <a:spcPct val="0"/>
              </a:spcBef>
              <a:buFont typeface="Arial" pitchFamily="34" charset="0"/>
              <a:buNone/>
            </a:pPr>
            <a:r>
              <a:rPr lang="en-US" sz="2800" b="1" dirty="0" smtClean="0"/>
              <a:t>        ICU WARD					10</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44259683"/>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886200" y="2514600"/>
            <a:ext cx="12192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7200" b="1" cap="none" spc="0" dirty="0" smtClean="0">
                <a:ln w="11430">
                  <a:solidFill>
                    <a:schemeClr val="bg1"/>
                  </a:solidFill>
                </a:ln>
                <a:solidFill>
                  <a:srgbClr val="FFC000"/>
                </a:solidFill>
              </a:rPr>
              <a:t>W</a:t>
            </a:r>
            <a:endParaRPr lang="en-US" sz="7200" b="1" cap="none" spc="0" dirty="0">
              <a:ln w="11430">
                <a:solidFill>
                  <a:schemeClr val="bg1"/>
                </a:solidFill>
              </a:ln>
              <a:solidFill>
                <a:srgbClr val="FFC000"/>
              </a:solidFill>
            </a:endParaRPr>
          </a:p>
        </p:txBody>
      </p:sp>
    </p:spTree>
    <p:extLst>
      <p:ext uri="{BB962C8B-B14F-4D97-AF65-F5344CB8AC3E}">
        <p14:creationId xmlns:p14="http://schemas.microsoft.com/office/powerpoint/2010/main" val="4755030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picture of a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8" name="Rectangle 7" descr="green box"/>
          <p:cNvSpPr/>
          <p:nvPr/>
        </p:nvSpPr>
        <p:spPr>
          <a:xfrm>
            <a:off x="228600" y="4572000"/>
            <a:ext cx="8229600" cy="457200"/>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green oval"/>
          <p:cNvSpPr/>
          <p:nvPr/>
        </p:nvSpPr>
        <p:spPr>
          <a:xfrm>
            <a:off x="1600200" y="3733800"/>
            <a:ext cx="4038600" cy="457200"/>
          </a:xfrm>
          <a:prstGeom prst="ellips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descr="green circle"/>
          <p:cNvSpPr/>
          <p:nvPr/>
        </p:nvSpPr>
        <p:spPr>
          <a:xfrm>
            <a:off x="228600" y="3200400"/>
            <a:ext cx="685800" cy="533400"/>
          </a:xfrm>
          <a:prstGeom prst="ellipse">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9093" name="Content Placeholder 2"/>
          <p:cNvSpPr>
            <a:spLocks noGrp="1"/>
          </p:cNvSpPr>
          <p:nvPr>
            <p:ph idx="1"/>
          </p:nvPr>
        </p:nvSpPr>
        <p:spPr>
          <a:xfrm>
            <a:off x="228600" y="1143000"/>
            <a:ext cx="8686800" cy="4297363"/>
          </a:xfrm>
        </p:spPr>
        <p:txBody>
          <a:bodyPr/>
          <a:lstStyle/>
          <a:p>
            <a:pPr>
              <a:buFont typeface="Arial" pitchFamily="34" charset="0"/>
              <a:buNone/>
            </a:pPr>
            <a:r>
              <a:rPr lang="en-US" sz="2800" b="1" dirty="0" smtClean="0"/>
              <a:t>PHARMACY DISPENSING ** WORKSHEET ONLY ** </a:t>
            </a:r>
          </a:p>
          <a:p>
            <a:pPr>
              <a:buFont typeface="Arial" pitchFamily="34" charset="0"/>
              <a:buNone/>
            </a:pPr>
            <a:endParaRPr lang="en-US" sz="1200" dirty="0" smtClean="0"/>
          </a:p>
          <a:p>
            <a:pPr>
              <a:buFont typeface="Arial" pitchFamily="34" charset="0"/>
              <a:buNone/>
            </a:pPr>
            <a:r>
              <a:rPr lang="en-US" sz="2800" dirty="0" smtClean="0"/>
              <a:t>Dispensing Location: MASTER VAULT   </a:t>
            </a:r>
          </a:p>
          <a:p>
            <a:pPr>
              <a:buFont typeface="Arial" pitchFamily="34" charset="0"/>
              <a:buNone/>
            </a:pPr>
            <a:r>
              <a:rPr lang="en-US" sz="2600" dirty="0" smtClean="0"/>
              <a:t>WS #   DRUG                                                    QTY     DISPENSE TO</a:t>
            </a:r>
          </a:p>
          <a:p>
            <a:pPr>
              <a:buFont typeface="Arial" pitchFamily="34" charset="0"/>
              <a:buNone/>
            </a:pPr>
            <a:r>
              <a:rPr lang="en-US" sz="2000" dirty="0" smtClean="0"/>
              <a:t>------------------------------------------------------------------------------------------------------------</a:t>
            </a:r>
          </a:p>
          <a:p>
            <a:pPr>
              <a:buFont typeface="Arial" pitchFamily="34" charset="0"/>
              <a:buNone/>
            </a:pPr>
            <a:r>
              <a:rPr lang="en-US" sz="2600" dirty="0" smtClean="0"/>
              <a:t>293   LORAZEPAM 2MG/ML INJ (1ML/VI)     10       ICU WARD            </a:t>
            </a:r>
          </a:p>
          <a:p>
            <a:pPr>
              <a:buFont typeface="Arial" pitchFamily="34" charset="0"/>
              <a:buNone/>
            </a:pPr>
            <a:r>
              <a:rPr lang="en-US" sz="2600" dirty="0" smtClean="0"/>
              <a:t>                    </a:t>
            </a:r>
            <a:r>
              <a:rPr lang="en-US" sz="2600" i="1" dirty="0" smtClean="0"/>
              <a:t>REQUESTOR’S NAME HERE</a:t>
            </a:r>
          </a:p>
          <a:p>
            <a:pPr>
              <a:buFont typeface="Arial" pitchFamily="34" charset="0"/>
              <a:buNone/>
            </a:pPr>
            <a:endParaRPr lang="en-US" sz="2000" dirty="0" smtClean="0"/>
          </a:p>
          <a:p>
            <a:pPr>
              <a:buFont typeface="Arial" pitchFamily="34" charset="0"/>
              <a:buNone/>
            </a:pPr>
            <a:r>
              <a:rPr lang="en-US" sz="2600" dirty="0" err="1" smtClean="0"/>
              <a:t>Disp</a:t>
            </a:r>
            <a:r>
              <a:rPr lang="en-US" sz="2600" dirty="0" smtClean="0"/>
              <a:t> # ____   Manufacturer: _____   Lot # ____   </a:t>
            </a:r>
            <a:r>
              <a:rPr lang="en-US" sz="2600" dirty="0" err="1" smtClean="0"/>
              <a:t>Exp</a:t>
            </a:r>
            <a:r>
              <a:rPr lang="en-US" sz="2600" dirty="0" smtClean="0"/>
              <a:t>:______</a:t>
            </a:r>
          </a:p>
          <a:p>
            <a:pPr>
              <a:buFont typeface="Arial" pitchFamily="34" charset="0"/>
              <a:buNone/>
            </a:pPr>
            <a:endParaRPr lang="en-US"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picture of the alphab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7869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4" name="TextBox 3" descr="green box with menu option"/>
          <p:cNvSpPr txBox="1"/>
          <p:nvPr/>
        </p:nvSpPr>
        <p:spPr>
          <a:xfrm>
            <a:off x="457200" y="1524000"/>
            <a:ext cx="8305800" cy="553998"/>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q"/>
            </a:pPr>
            <a:r>
              <a:rPr lang="en-US" sz="3000" dirty="0" smtClean="0">
                <a:latin typeface="+mj-lt"/>
              </a:rPr>
              <a:t>Print CS Dispensing Worksheet</a:t>
            </a:r>
          </a:p>
        </p:txBody>
      </p:sp>
      <p:sp>
        <p:nvSpPr>
          <p:cNvPr id="6" name="Content Placeholder 2" descr="blue box with menu options"/>
          <p:cNvSpPr txBox="1">
            <a:spLocks/>
          </p:cNvSpPr>
          <p:nvPr/>
        </p:nvSpPr>
        <p:spPr bwMode="auto">
          <a:xfrm>
            <a:off x="457200" y="2057400"/>
            <a:ext cx="8305800" cy="34290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None/>
              <a:defRPr/>
            </a:pPr>
            <a:r>
              <a:rPr lang="en-US" sz="3000" dirty="0" smtClean="0"/>
              <a:t>Fill/Dispense </a:t>
            </a:r>
            <a:r>
              <a:rPr lang="en-US" sz="3000" dirty="0"/>
              <a:t>CS Orders from Worksheet</a:t>
            </a:r>
          </a:p>
          <a:p>
            <a:pPr indent="-457200">
              <a:spcBef>
                <a:spcPts val="0"/>
              </a:spcBef>
              <a:buNone/>
              <a:defRPr/>
            </a:pPr>
            <a:r>
              <a:rPr lang="en-US" sz="3000" dirty="0"/>
              <a:t>Dispensing/Receiving Report (VA FORM 10-2321)</a:t>
            </a:r>
          </a:p>
          <a:p>
            <a:pPr indent="-457200">
              <a:spcBef>
                <a:spcPts val="0"/>
              </a:spcBef>
              <a:buNone/>
              <a:defRPr/>
            </a:pPr>
            <a:r>
              <a:rPr lang="en-US" sz="3000" dirty="0"/>
              <a:t>Green Sheet - Print (VA FORM 10-2638)</a:t>
            </a:r>
          </a:p>
          <a:p>
            <a:pPr indent="-457200">
              <a:spcBef>
                <a:spcPts val="0"/>
              </a:spcBef>
              <a:buNone/>
              <a:defRPr/>
            </a:pPr>
            <a:r>
              <a:rPr lang="en-US" sz="3000" dirty="0"/>
              <a:t>Reprint Reports Menu ...</a:t>
            </a:r>
          </a:p>
          <a:p>
            <a:pPr indent="-457200">
              <a:spcBef>
                <a:spcPts val="0"/>
              </a:spcBef>
              <a:buNone/>
              <a:defRPr/>
            </a:pPr>
            <a:r>
              <a:rPr lang="en-US" sz="3000" dirty="0"/>
              <a:t>Pharmacy 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31969790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red title box"/>
          <p:cNvSpPr txBox="1"/>
          <p:nvPr/>
        </p:nvSpPr>
        <p:spPr>
          <a:xfrm>
            <a:off x="457200" y="911005"/>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Dispensing Menu</a:t>
            </a:r>
            <a:endParaRPr lang="en-US" sz="3600" dirty="0">
              <a:latin typeface="+mj-lt"/>
            </a:endParaRPr>
          </a:p>
        </p:txBody>
      </p:sp>
      <p:sp>
        <p:nvSpPr>
          <p:cNvPr id="4" name="TextBox 3" descr="green box with menu options"/>
          <p:cNvSpPr txBox="1"/>
          <p:nvPr/>
        </p:nvSpPr>
        <p:spPr>
          <a:xfrm>
            <a:off x="457200" y="1524000"/>
            <a:ext cx="8305800" cy="1015663"/>
          </a:xfrm>
          <a:prstGeom prst="rect">
            <a:avLst/>
          </a:prstGeom>
          <a:gradFill>
            <a:gsLst>
              <a:gs pos="0">
                <a:srgbClr val="5E782A"/>
              </a:gs>
              <a:gs pos="80000">
                <a:srgbClr val="6B8830"/>
              </a:gs>
              <a:gs pos="100000">
                <a:srgbClr val="789C30"/>
              </a:gs>
            </a:gsLst>
          </a:gra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457200" indent="-457200">
              <a:buFont typeface="Wingdings" pitchFamily="2" charset="2"/>
              <a:buChar char="ü"/>
            </a:pPr>
            <a:r>
              <a:rPr lang="en-US" sz="3000" dirty="0" smtClean="0">
                <a:latin typeface="+mj-lt"/>
              </a:rPr>
              <a:t>Print CS Dispensing Worksheet</a:t>
            </a:r>
          </a:p>
          <a:p>
            <a:pPr marL="457200" indent="-457200">
              <a:buFont typeface="Wingdings" pitchFamily="2" charset="2"/>
              <a:buChar char="q"/>
            </a:pPr>
            <a:r>
              <a:rPr lang="en-US" sz="3000" dirty="0" smtClean="0">
                <a:latin typeface="+mj-lt"/>
              </a:rPr>
              <a:t>Fill/Dispense CS Orders from Worksheet</a:t>
            </a:r>
          </a:p>
        </p:txBody>
      </p:sp>
      <p:sp>
        <p:nvSpPr>
          <p:cNvPr id="6" name="Content Placeholder 2" descr="blue box with menu options"/>
          <p:cNvSpPr txBox="1">
            <a:spLocks/>
          </p:cNvSpPr>
          <p:nvPr/>
        </p:nvSpPr>
        <p:spPr bwMode="auto">
          <a:xfrm>
            <a:off x="457200" y="2514600"/>
            <a:ext cx="8305800" cy="3429000"/>
          </a:xfrm>
          <a:prstGeom prst="rect">
            <a:avLst/>
          </a:prstGeom>
          <a:gradFill>
            <a:gsLst>
              <a:gs pos="0">
                <a:srgbClr val="2A5992"/>
              </a:gs>
              <a:gs pos="80000">
                <a:srgbClr val="2F6BB3"/>
              </a:gs>
              <a:gs pos="100000">
                <a:srgbClr val="3571B9"/>
              </a:gs>
            </a:gsLst>
          </a:gra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indent="-457200">
              <a:spcBef>
                <a:spcPts val="0"/>
              </a:spcBef>
              <a:buNone/>
              <a:defRPr/>
            </a:pPr>
            <a:r>
              <a:rPr lang="en-US" sz="3000" dirty="0" smtClean="0"/>
              <a:t>Dispensing/Receiving </a:t>
            </a:r>
            <a:r>
              <a:rPr lang="en-US" sz="3000" dirty="0"/>
              <a:t>Report (VA FORM 10-2321)</a:t>
            </a:r>
          </a:p>
          <a:p>
            <a:pPr indent="-457200">
              <a:spcBef>
                <a:spcPts val="0"/>
              </a:spcBef>
              <a:buNone/>
              <a:defRPr/>
            </a:pPr>
            <a:r>
              <a:rPr lang="en-US" sz="3000" dirty="0"/>
              <a:t>Green Sheet - Print (VA FORM 10-2638)</a:t>
            </a:r>
          </a:p>
          <a:p>
            <a:pPr indent="-457200">
              <a:spcBef>
                <a:spcPts val="0"/>
              </a:spcBef>
              <a:buNone/>
              <a:defRPr/>
            </a:pPr>
            <a:r>
              <a:rPr lang="en-US" sz="3000" dirty="0"/>
              <a:t>Reprint Reports Menu ...</a:t>
            </a:r>
          </a:p>
          <a:p>
            <a:pPr indent="-457200">
              <a:spcBef>
                <a:spcPts val="0"/>
              </a:spcBef>
              <a:buNone/>
              <a:defRPr/>
            </a:pPr>
            <a:r>
              <a:rPr lang="en-US" sz="3000" dirty="0"/>
              <a:t>Pharmacy Dispense without (VA FORM 10-2638)</a:t>
            </a:r>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40556036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685800"/>
            <a:ext cx="8305800" cy="646331"/>
          </a:xfrm>
          <a:prstGeom prst="rect">
            <a:avLst/>
          </a:prstGeom>
          <a:solidFill>
            <a:srgbClr val="6B883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a:t>Fill/Dispense CS Orders from Worksheet</a:t>
            </a:r>
          </a:p>
        </p:txBody>
      </p:sp>
      <p:sp>
        <p:nvSpPr>
          <p:cNvPr id="6" name="Content Placeholder 2" descr="purple entry box"/>
          <p:cNvSpPr txBox="1">
            <a:spLocks/>
          </p:cNvSpPr>
          <p:nvPr/>
        </p:nvSpPr>
        <p:spPr bwMode="auto">
          <a:xfrm>
            <a:off x="457200" y="1295400"/>
            <a:ext cx="8305800" cy="4772799"/>
          </a:xfrm>
          <a:prstGeom prst="rect">
            <a:avLst/>
          </a:prstGeom>
          <a:solidFill>
            <a:schemeClr val="accent4">
              <a:lumMod val="75000"/>
            </a:schemeClr>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endParaRPr lang="en-US" sz="1600" b="1" dirty="0" smtClean="0"/>
          </a:p>
        </p:txBody>
      </p:sp>
      <p:sp>
        <p:nvSpPr>
          <p:cNvPr id="2" name="Rounded Rectangle 1"/>
          <p:cNvSpPr/>
          <p:nvPr/>
        </p:nvSpPr>
        <p:spPr>
          <a:xfrm>
            <a:off x="5410200" y="1447800"/>
            <a:ext cx="2895600" cy="6096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904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5123" name="Content Placeholder 2" descr="blue box listing menu options"/>
          <p:cNvSpPr>
            <a:spLocks noGrp="1"/>
          </p:cNvSpPr>
          <p:nvPr>
            <p:ph idx="1"/>
          </p:nvPr>
        </p:nvSpPr>
        <p:spPr>
          <a:xfrm>
            <a:off x="369125" y="1065473"/>
            <a:ext cx="8305800" cy="5486400"/>
          </a:xfrm>
          <a:gradFill>
            <a:gsLst>
              <a:gs pos="0">
                <a:srgbClr val="2A5992"/>
              </a:gs>
              <a:gs pos="80000">
                <a:srgbClr val="3571B9"/>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Receipts Into Pharmacy ...</a:t>
            </a:r>
          </a:p>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11979217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84631574"/>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2286000" y="2514600"/>
            <a:ext cx="8386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W</a:t>
            </a:r>
            <a:endParaRPr lang="en-US" sz="5400" b="1" cap="none" spc="0" dirty="0">
              <a:ln w="11430">
                <a:solidFill>
                  <a:schemeClr val="tx1">
                    <a:lumMod val="95000"/>
                    <a:lumOff val="5000"/>
                  </a:schemeClr>
                </a:solidFill>
              </a:ln>
              <a:solidFill>
                <a:srgbClr val="C00000"/>
              </a:solidFill>
            </a:endParaRPr>
          </a:p>
        </p:txBody>
      </p:sp>
      <p:sp>
        <p:nvSpPr>
          <p:cNvPr id="5" name="Rectangle 4"/>
          <p:cNvSpPr/>
          <p:nvPr/>
        </p:nvSpPr>
        <p:spPr>
          <a:xfrm>
            <a:off x="6065465" y="2514600"/>
            <a:ext cx="6848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5400" b="1" cap="none" spc="0" dirty="0" smtClean="0">
                <a:ln w="11430">
                  <a:solidFill>
                    <a:schemeClr val="tx1">
                      <a:lumMod val="95000"/>
                      <a:lumOff val="5000"/>
                    </a:schemeClr>
                  </a:solidFill>
                </a:ln>
                <a:solidFill>
                  <a:srgbClr val="C00000"/>
                </a:solidFill>
              </a:rPr>
              <a:t>R</a:t>
            </a:r>
            <a:endParaRPr lang="en-US" sz="5400" b="1" cap="none" spc="0" dirty="0">
              <a:ln w="11430">
                <a:solidFill>
                  <a:schemeClr val="tx1">
                    <a:lumMod val="95000"/>
                    <a:lumOff val="5000"/>
                  </a:schemeClr>
                </a:solidFill>
              </a:ln>
              <a:solidFill>
                <a:srgbClr val="C00000"/>
              </a:solidFill>
            </a:endParaRPr>
          </a:p>
        </p:txBody>
      </p:sp>
    </p:spTree>
    <p:extLst>
      <p:ext uri="{BB962C8B-B14F-4D97-AF65-F5344CB8AC3E}">
        <p14:creationId xmlns:p14="http://schemas.microsoft.com/office/powerpoint/2010/main" val="21247883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descr="different colored boxes showing menu option"/>
          <p:cNvGraphicFramePr/>
          <p:nvPr>
            <p:extLst>
              <p:ext uri="{D42A27DB-BD31-4B8C-83A1-F6EECF244321}">
                <p14:modId xmlns:p14="http://schemas.microsoft.com/office/powerpoint/2010/main" val="3546171063"/>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886200" y="2514600"/>
            <a:ext cx="12192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7200" b="1" cap="none" spc="0" dirty="0" smtClean="0">
                <a:ln w="11430">
                  <a:solidFill>
                    <a:schemeClr val="tx1">
                      <a:lumMod val="95000"/>
                      <a:lumOff val="5000"/>
                    </a:schemeClr>
                  </a:solidFill>
                </a:ln>
                <a:solidFill>
                  <a:srgbClr val="C00000"/>
                </a:solidFill>
              </a:rPr>
              <a:t>W</a:t>
            </a:r>
            <a:endParaRPr lang="en-US" sz="7200" b="1" cap="none" spc="0" dirty="0">
              <a:ln w="11430">
                <a:solidFill>
                  <a:schemeClr val="tx1">
                    <a:lumMod val="95000"/>
                    <a:lumOff val="5000"/>
                  </a:schemeClr>
                </a:solidFill>
              </a:ln>
              <a:solidFill>
                <a:srgbClr val="C00000"/>
              </a:solidFill>
            </a:endParaRPr>
          </a:p>
        </p:txBody>
      </p:sp>
    </p:spTree>
    <p:extLst>
      <p:ext uri="{BB962C8B-B14F-4D97-AF65-F5344CB8AC3E}">
        <p14:creationId xmlns:p14="http://schemas.microsoft.com/office/powerpoint/2010/main" val="1473559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57013862"/>
              </p:ext>
            </p:extLst>
          </p:nvPr>
        </p:nvGraphicFramePr>
        <p:xfrm>
          <a:off x="914400" y="685800"/>
          <a:ext cx="7391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886200" y="2514600"/>
            <a:ext cx="1219200"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contourClr>
                <a:schemeClr val="accent2">
                  <a:shade val="75000"/>
                </a:schemeClr>
              </a:contourClr>
            </a:sp3d>
          </a:bodyPr>
          <a:lstStyle/>
          <a:p>
            <a:pPr algn="ctr"/>
            <a:r>
              <a:rPr lang="en-US" sz="7200" b="1" cap="none" spc="0" dirty="0" smtClean="0">
                <a:ln w="11430">
                  <a:solidFill>
                    <a:schemeClr val="tx1">
                      <a:lumMod val="95000"/>
                      <a:lumOff val="5000"/>
                    </a:schemeClr>
                  </a:solidFill>
                </a:ln>
                <a:solidFill>
                  <a:srgbClr val="C00000"/>
                </a:solidFill>
              </a:rPr>
              <a:t>R</a:t>
            </a:r>
            <a:endParaRPr lang="en-US" sz="7200" b="1" cap="none" spc="0" dirty="0">
              <a:ln w="11430">
                <a:solidFill>
                  <a:schemeClr val="tx1">
                    <a:lumMod val="95000"/>
                    <a:lumOff val="5000"/>
                  </a:schemeClr>
                </a:solidFill>
              </a:ln>
              <a:solidFill>
                <a:srgbClr val="C00000"/>
              </a:solidFill>
            </a:endParaRPr>
          </a:p>
        </p:txBody>
      </p:sp>
    </p:spTree>
    <p:extLst>
      <p:ext uri="{BB962C8B-B14F-4D97-AF65-F5344CB8AC3E}">
        <p14:creationId xmlns:p14="http://schemas.microsoft.com/office/powerpoint/2010/main" val="20329805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green title box"/>
          <p:cNvSpPr txBox="1"/>
          <p:nvPr/>
        </p:nvSpPr>
        <p:spPr>
          <a:xfrm>
            <a:off x="457200" y="685800"/>
            <a:ext cx="8305800" cy="646331"/>
          </a:xfrm>
          <a:prstGeom prst="rect">
            <a:avLst/>
          </a:prstGeom>
          <a:solidFill>
            <a:srgbClr val="5E782A"/>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a:t>Fill/Dispense CS Orders from Worksheet</a:t>
            </a:r>
          </a:p>
        </p:txBody>
      </p:sp>
      <p:sp>
        <p:nvSpPr>
          <p:cNvPr id="6" name="Content Placeholder 2" descr="purple entry box"/>
          <p:cNvSpPr txBox="1">
            <a:spLocks/>
          </p:cNvSpPr>
          <p:nvPr/>
        </p:nvSpPr>
        <p:spPr bwMode="auto">
          <a:xfrm>
            <a:off x="457200" y="1295400"/>
            <a:ext cx="8305800" cy="4772799"/>
          </a:xfrm>
          <a:prstGeom prst="rect">
            <a:avLst/>
          </a:prstGeom>
          <a:solidFill>
            <a:srgbClr val="695184"/>
          </a:solidFill>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Select Primary Dispensing Site: MASTER VAULT//</a:t>
            </a:r>
          </a:p>
          <a:p>
            <a:pPr indent="-457200">
              <a:spcBef>
                <a:spcPts val="0"/>
              </a:spcBef>
              <a:buFont typeface="Arial" charset="0"/>
              <a:buNone/>
              <a:defRPr/>
            </a:pPr>
            <a:r>
              <a:rPr lang="en-US" sz="3000" dirty="0" smtClean="0"/>
              <a:t>Dispensing Method: (W/R):</a:t>
            </a:r>
          </a:p>
          <a:p>
            <a:pPr indent="-457200">
              <a:spcBef>
                <a:spcPts val="0"/>
              </a:spcBef>
              <a:buFont typeface="Arial" charset="0"/>
              <a:buNone/>
              <a:defRPr/>
            </a:pPr>
            <a:endParaRPr lang="en-US" sz="1400" dirty="0"/>
          </a:p>
          <a:p>
            <a:pPr indent="-457200">
              <a:spcBef>
                <a:spcPts val="0"/>
              </a:spcBef>
              <a:buFont typeface="Arial" charset="0"/>
              <a:buNone/>
              <a:defRPr/>
            </a:pPr>
            <a:r>
              <a:rPr lang="en-US" sz="3000" dirty="0" smtClean="0"/>
              <a:t> Select one of the following:</a:t>
            </a:r>
          </a:p>
          <a:p>
            <a:pPr indent="-457200">
              <a:spcBef>
                <a:spcPts val="0"/>
              </a:spcBef>
              <a:buFont typeface="Arial" charset="0"/>
              <a:buNone/>
              <a:defRPr/>
            </a:pPr>
            <a:endParaRPr lang="en-US" sz="1400" b="1" dirty="0"/>
          </a:p>
          <a:p>
            <a:pPr indent="-457200">
              <a:spcBef>
                <a:spcPts val="0"/>
              </a:spcBef>
              <a:buFont typeface="Arial" charset="0"/>
              <a:buNone/>
              <a:defRPr/>
            </a:pPr>
            <a:r>
              <a:rPr lang="en-US" sz="3000" b="1" dirty="0"/>
              <a:t>	</a:t>
            </a:r>
            <a:r>
              <a:rPr lang="en-US" sz="3000" b="1" dirty="0" smtClean="0"/>
              <a:t>W	Worksheet</a:t>
            </a:r>
          </a:p>
          <a:p>
            <a:pPr indent="-457200">
              <a:spcBef>
                <a:spcPts val="0"/>
              </a:spcBef>
              <a:buFont typeface="Arial" charset="0"/>
              <a:buNone/>
              <a:defRPr/>
            </a:pPr>
            <a:endParaRPr lang="en-US" sz="1400" b="1" dirty="0"/>
          </a:p>
          <a:p>
            <a:pPr indent="-457200">
              <a:spcBef>
                <a:spcPts val="0"/>
              </a:spcBef>
              <a:buFont typeface="Arial" charset="0"/>
              <a:buNone/>
              <a:defRPr/>
            </a:pPr>
            <a:r>
              <a:rPr lang="en-US" sz="3000" b="1" dirty="0" smtClean="0"/>
              <a:t>	R	Individual Request</a:t>
            </a:r>
          </a:p>
          <a:p>
            <a:pPr indent="-457200">
              <a:spcBef>
                <a:spcPts val="0"/>
              </a:spcBef>
              <a:buFont typeface="Arial" charset="0"/>
              <a:buNone/>
              <a:defRPr/>
            </a:pPr>
            <a:endParaRPr lang="en-US" sz="1400" b="1" dirty="0"/>
          </a:p>
          <a:p>
            <a:pPr indent="-457200">
              <a:spcBef>
                <a:spcPts val="0"/>
              </a:spcBef>
              <a:buFont typeface="Arial" charset="0"/>
              <a:buNone/>
              <a:defRPr/>
            </a:pPr>
            <a:r>
              <a:rPr lang="en-US" sz="3000" dirty="0" smtClean="0"/>
              <a:t>Dispensing Method: (W/R):  W</a:t>
            </a:r>
            <a:endParaRPr lang="en-US" sz="1600" dirty="0" smtClean="0"/>
          </a:p>
        </p:txBody>
      </p:sp>
      <p:sp>
        <p:nvSpPr>
          <p:cNvPr id="7" name="Rounded Rectangle 6"/>
          <p:cNvSpPr/>
          <p:nvPr/>
        </p:nvSpPr>
        <p:spPr>
          <a:xfrm>
            <a:off x="4800600" y="4495800"/>
            <a:ext cx="990600" cy="60960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0712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icture of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101378" name="Content Placeholder 2"/>
          <p:cNvSpPr>
            <a:spLocks noGrp="1"/>
          </p:cNvSpPr>
          <p:nvPr>
            <p:ph idx="1"/>
          </p:nvPr>
        </p:nvSpPr>
        <p:spPr>
          <a:xfrm>
            <a:off x="304800" y="304800"/>
            <a:ext cx="8610600" cy="5715000"/>
          </a:xfrm>
        </p:spPr>
        <p:txBody>
          <a:bodyPr/>
          <a:lstStyle/>
          <a:p>
            <a:pPr>
              <a:spcBef>
                <a:spcPct val="0"/>
              </a:spcBef>
              <a:buFont typeface="Arial" pitchFamily="34" charset="0"/>
              <a:buNone/>
            </a:pPr>
            <a:r>
              <a:rPr lang="en-US" sz="2800" dirty="0" smtClean="0"/>
              <a:t>Controlled Substance Order Request</a:t>
            </a:r>
          </a:p>
          <a:p>
            <a:pPr>
              <a:spcBef>
                <a:spcPct val="0"/>
              </a:spcBef>
              <a:buFont typeface="Arial" pitchFamily="34" charset="0"/>
              <a:buNone/>
            </a:pPr>
            <a:r>
              <a:rPr lang="en-US" sz="2800" dirty="0" smtClean="0"/>
              <a:t>Pharmacy Dispensing #: </a:t>
            </a:r>
          </a:p>
          <a:p>
            <a:pPr>
              <a:spcBef>
                <a:spcPct val="0"/>
              </a:spcBef>
              <a:buFont typeface="Arial" pitchFamily="34" charset="0"/>
              <a:buNone/>
            </a:pPr>
            <a:r>
              <a:rPr lang="en-US" sz="2800" dirty="0" smtClean="0"/>
              <a:t>Requested by : </a:t>
            </a:r>
            <a:r>
              <a:rPr lang="en-US" sz="2800" i="1" dirty="0" smtClean="0"/>
              <a:t>Requestor’s Name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INJ (1ML/VI)       Quantity: 10</a:t>
            </a:r>
          </a:p>
          <a:p>
            <a:pPr>
              <a:spcBef>
                <a:spcPct val="0"/>
              </a:spcBef>
              <a:buFont typeface="Arial" pitchFamily="34" charset="0"/>
              <a:buNone/>
            </a:pPr>
            <a:r>
              <a:rPr lang="en-US" sz="2800" dirty="0" smtClean="0"/>
              <a:t>Dispensed by: </a:t>
            </a:r>
            <a:r>
              <a:rPr lang="en-US" sz="2800" i="1" dirty="0" smtClean="0"/>
              <a:t>Pharmacy Employee’s Name</a:t>
            </a:r>
            <a:r>
              <a:rPr lang="en-US" sz="2800" dirty="0" smtClean="0"/>
              <a:t>         </a:t>
            </a:r>
          </a:p>
          <a:p>
            <a:pPr>
              <a:spcBef>
                <a:spcPct val="0"/>
              </a:spcBef>
              <a:buFont typeface="Arial" pitchFamily="34" charset="0"/>
              <a:buNone/>
            </a:pPr>
            <a:r>
              <a:rPr lang="en-US" sz="2800" dirty="0" smtClean="0"/>
              <a:t>Disp. Location  : MASTER VAULT</a:t>
            </a:r>
          </a:p>
          <a:p>
            <a:pPr>
              <a:spcBef>
                <a:spcPct val="0"/>
              </a:spcBef>
              <a:buFont typeface="Arial" pitchFamily="34" charset="0"/>
              <a:buNone/>
            </a:pPr>
            <a:r>
              <a:rPr lang="en-US" sz="2800" dirty="0" smtClean="0"/>
              <a:t>Manufacturer : </a:t>
            </a:r>
            <a:r>
              <a:rPr lang="en-US" sz="2800" dirty="0" err="1" smtClean="0"/>
              <a:t>Hospira</a:t>
            </a:r>
            <a:r>
              <a:rPr lang="en-US" sz="2800" dirty="0" smtClean="0"/>
              <a:t>                Lot #: 87-278-ev</a:t>
            </a:r>
          </a:p>
          <a:p>
            <a:pPr>
              <a:spcBef>
                <a:spcPct val="0"/>
              </a:spcBef>
              <a:buFont typeface="Arial" pitchFamily="34" charset="0"/>
              <a:buNone/>
            </a:pPr>
            <a:r>
              <a:rPr lang="en-US" sz="2800" dirty="0" smtClean="0"/>
              <a:t>Exp. Date: SEP 1,2011                   Ord. Location: ICU WARD</a:t>
            </a:r>
          </a:p>
          <a:p>
            <a:pPr>
              <a:spcBef>
                <a:spcPct val="0"/>
              </a:spcBef>
              <a:buFont typeface="Arial" pitchFamily="34" charset="0"/>
              <a:buNone/>
            </a:pPr>
            <a:r>
              <a:rPr lang="en-US" sz="2800" dirty="0" smtClean="0"/>
              <a:t>Order Status: ORDERED - NOT PROCESSED</a:t>
            </a:r>
          </a:p>
          <a:p>
            <a:pPr>
              <a:spcBef>
                <a:spcPct val="0"/>
              </a:spcBef>
              <a:buFont typeface="Arial" pitchFamily="34" charset="0"/>
              <a:buNone/>
            </a:pPr>
            <a:r>
              <a:rPr lang="en-US" sz="2800" dirty="0" smtClean="0"/>
              <a:t>Comments: please dispense 15 vials </a:t>
            </a:r>
          </a:p>
          <a:p>
            <a:pPr>
              <a:spcBef>
                <a:spcPct val="0"/>
              </a:spcBef>
              <a:buFont typeface="Arial" pitchFamily="34" charset="0"/>
              <a:buNone/>
            </a:pPr>
            <a:r>
              <a:rPr lang="en-US" sz="2800" dirty="0" smtClean="0"/>
              <a:t>Old Balance: 40                    New Balance: 30</a:t>
            </a:r>
          </a:p>
          <a:p>
            <a:pPr>
              <a:spcBef>
                <a:spcPct val="0"/>
              </a:spcBef>
              <a:buFont typeface="Arial" pitchFamily="34" charset="0"/>
              <a:buNone/>
            </a:pPr>
            <a:r>
              <a:rPr lang="en-US" sz="2800" b="1" dirty="0" smtClean="0"/>
              <a:t>ACTION (V DC E B S):</a:t>
            </a:r>
            <a:endParaRPr lang="en-US" sz="1800"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icture of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2" name="Rounded Rectangle 1" descr="purple box"/>
          <p:cNvSpPr/>
          <p:nvPr/>
        </p:nvSpPr>
        <p:spPr>
          <a:xfrm>
            <a:off x="304800" y="5486400"/>
            <a:ext cx="3276600" cy="457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4451" name="Content Placeholder 2"/>
          <p:cNvSpPr>
            <a:spLocks noGrp="1"/>
          </p:cNvSpPr>
          <p:nvPr>
            <p:ph idx="1"/>
          </p:nvPr>
        </p:nvSpPr>
        <p:spPr>
          <a:xfrm>
            <a:off x="304800" y="304800"/>
            <a:ext cx="8610600" cy="5715000"/>
          </a:xfrm>
        </p:spPr>
        <p:txBody>
          <a:bodyPr/>
          <a:lstStyle/>
          <a:p>
            <a:pPr>
              <a:spcBef>
                <a:spcPct val="0"/>
              </a:spcBef>
              <a:buFont typeface="Arial" pitchFamily="34" charset="0"/>
              <a:buNone/>
            </a:pPr>
            <a:r>
              <a:rPr lang="en-US" sz="2800" dirty="0" smtClean="0"/>
              <a:t>Controlled Substance Order Request</a:t>
            </a:r>
          </a:p>
          <a:p>
            <a:pPr>
              <a:spcBef>
                <a:spcPct val="0"/>
              </a:spcBef>
              <a:buFont typeface="Arial" pitchFamily="34" charset="0"/>
              <a:buNone/>
            </a:pPr>
            <a:r>
              <a:rPr lang="en-US" sz="2800" dirty="0" smtClean="0"/>
              <a:t>Pharmacy Dispensing #: </a:t>
            </a:r>
          </a:p>
          <a:p>
            <a:pPr>
              <a:spcBef>
                <a:spcPct val="0"/>
              </a:spcBef>
              <a:buFont typeface="Arial" pitchFamily="34" charset="0"/>
              <a:buNone/>
            </a:pPr>
            <a:r>
              <a:rPr lang="en-US" sz="2800" dirty="0" smtClean="0"/>
              <a:t>Requested by : </a:t>
            </a:r>
            <a:r>
              <a:rPr lang="en-US" sz="2800" i="1" dirty="0" smtClean="0"/>
              <a:t>Requestor’s Name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INJ (1ML/VI)       Quantity: 10</a:t>
            </a:r>
          </a:p>
          <a:p>
            <a:pPr>
              <a:spcBef>
                <a:spcPct val="0"/>
              </a:spcBef>
              <a:buFont typeface="Arial" pitchFamily="34" charset="0"/>
              <a:buNone/>
            </a:pPr>
            <a:r>
              <a:rPr lang="en-US" sz="2800" dirty="0" smtClean="0"/>
              <a:t>Dispensed by: </a:t>
            </a:r>
            <a:r>
              <a:rPr lang="en-US" sz="2800" i="1" dirty="0" smtClean="0"/>
              <a:t>Pharmacy Employee’s Name</a:t>
            </a:r>
            <a:r>
              <a:rPr lang="en-US" sz="2800" dirty="0" smtClean="0"/>
              <a:t>         </a:t>
            </a:r>
          </a:p>
          <a:p>
            <a:pPr>
              <a:spcBef>
                <a:spcPct val="0"/>
              </a:spcBef>
              <a:buFont typeface="Arial" pitchFamily="34" charset="0"/>
              <a:buNone/>
            </a:pPr>
            <a:r>
              <a:rPr lang="en-US" sz="2800" dirty="0" smtClean="0"/>
              <a:t>Disp. Location  : MASTER VAULT</a:t>
            </a:r>
          </a:p>
          <a:p>
            <a:pPr>
              <a:spcBef>
                <a:spcPct val="0"/>
              </a:spcBef>
              <a:buFont typeface="Arial" pitchFamily="34" charset="0"/>
              <a:buNone/>
            </a:pPr>
            <a:r>
              <a:rPr lang="en-US" sz="2800" dirty="0" smtClean="0"/>
              <a:t>Manufacturer : </a:t>
            </a:r>
            <a:r>
              <a:rPr lang="en-US" sz="2800" dirty="0" err="1" smtClean="0"/>
              <a:t>Hospira</a:t>
            </a:r>
            <a:r>
              <a:rPr lang="en-US" sz="2800" dirty="0" smtClean="0"/>
              <a:t>                Lot #: 87-278-ev</a:t>
            </a:r>
          </a:p>
          <a:p>
            <a:pPr>
              <a:spcBef>
                <a:spcPct val="0"/>
              </a:spcBef>
              <a:buFont typeface="Arial" pitchFamily="34" charset="0"/>
              <a:buNone/>
            </a:pPr>
            <a:r>
              <a:rPr lang="en-US" sz="2800" dirty="0" smtClean="0"/>
              <a:t>Exp. Date: SEP 1,2011                   Ord. Location: ICU WARD</a:t>
            </a:r>
          </a:p>
          <a:p>
            <a:pPr>
              <a:spcBef>
                <a:spcPct val="0"/>
              </a:spcBef>
              <a:buFont typeface="Arial" pitchFamily="34" charset="0"/>
              <a:buNone/>
            </a:pPr>
            <a:r>
              <a:rPr lang="en-US" sz="2800" dirty="0" smtClean="0"/>
              <a:t>Order Status: ORDERED - NOT PROCESSED</a:t>
            </a:r>
          </a:p>
          <a:p>
            <a:pPr>
              <a:spcBef>
                <a:spcPct val="0"/>
              </a:spcBef>
              <a:buFont typeface="Arial" pitchFamily="34" charset="0"/>
              <a:buNone/>
            </a:pPr>
            <a:r>
              <a:rPr lang="en-US" sz="2800" dirty="0" smtClean="0"/>
              <a:t>Comments:</a:t>
            </a:r>
          </a:p>
          <a:p>
            <a:pPr>
              <a:spcBef>
                <a:spcPct val="0"/>
              </a:spcBef>
              <a:buFont typeface="Arial" pitchFamily="34" charset="0"/>
              <a:buNone/>
            </a:pPr>
            <a:r>
              <a:rPr lang="en-US" sz="2800" dirty="0" smtClean="0"/>
              <a:t>Old Balance: 40                    New Balance: 30</a:t>
            </a:r>
          </a:p>
          <a:p>
            <a:pPr>
              <a:spcBef>
                <a:spcPct val="0"/>
              </a:spcBef>
              <a:buFont typeface="Arial" pitchFamily="34" charset="0"/>
              <a:buNone/>
            </a:pPr>
            <a:r>
              <a:rPr lang="en-US" sz="2800" b="1" dirty="0" smtClean="0">
                <a:solidFill>
                  <a:schemeClr val="bg1"/>
                </a:solidFill>
              </a:rPr>
              <a:t>ACTION (V DC E B S):</a:t>
            </a:r>
            <a:endParaRPr lang="en-US" sz="1800" dirty="0" smtClean="0">
              <a:solidFill>
                <a:schemeClr val="bg1"/>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icture of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2" name="Rounded Rectangle 1" descr="purple box"/>
          <p:cNvSpPr/>
          <p:nvPr/>
        </p:nvSpPr>
        <p:spPr>
          <a:xfrm>
            <a:off x="1676400" y="5486400"/>
            <a:ext cx="304800" cy="38100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5475" name="Content Placeholder 2"/>
          <p:cNvSpPr>
            <a:spLocks noGrp="1"/>
          </p:cNvSpPr>
          <p:nvPr>
            <p:ph idx="1"/>
          </p:nvPr>
        </p:nvSpPr>
        <p:spPr>
          <a:xfrm>
            <a:off x="304800" y="304800"/>
            <a:ext cx="8610600" cy="5181600"/>
          </a:xfrm>
        </p:spPr>
        <p:txBody>
          <a:bodyPr/>
          <a:lstStyle/>
          <a:p>
            <a:pPr>
              <a:spcBef>
                <a:spcPct val="0"/>
              </a:spcBef>
              <a:buFont typeface="Arial" pitchFamily="34" charset="0"/>
              <a:buNone/>
            </a:pPr>
            <a:r>
              <a:rPr lang="en-US" sz="2800" dirty="0" smtClean="0"/>
              <a:t>Controlled Substance Order Request</a:t>
            </a:r>
          </a:p>
          <a:p>
            <a:pPr>
              <a:spcBef>
                <a:spcPct val="0"/>
              </a:spcBef>
              <a:buFont typeface="Arial" pitchFamily="34" charset="0"/>
              <a:buNone/>
            </a:pPr>
            <a:r>
              <a:rPr lang="en-US" sz="2800" dirty="0" smtClean="0"/>
              <a:t>Pharmacy Dispensing #: </a:t>
            </a:r>
          </a:p>
          <a:p>
            <a:pPr>
              <a:spcBef>
                <a:spcPct val="0"/>
              </a:spcBef>
              <a:buFont typeface="Arial" pitchFamily="34" charset="0"/>
              <a:buNone/>
            </a:pPr>
            <a:r>
              <a:rPr lang="en-US" sz="2800" dirty="0" smtClean="0"/>
              <a:t>Requested by : </a:t>
            </a:r>
            <a:r>
              <a:rPr lang="en-US" sz="2800" i="1" dirty="0" smtClean="0"/>
              <a:t>Requestor’s Name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INJ (1ML/VI)       Quantity: 10</a:t>
            </a:r>
          </a:p>
          <a:p>
            <a:pPr>
              <a:spcBef>
                <a:spcPct val="0"/>
              </a:spcBef>
              <a:buFont typeface="Arial" pitchFamily="34" charset="0"/>
              <a:buNone/>
            </a:pPr>
            <a:r>
              <a:rPr lang="en-US" sz="2800" dirty="0" smtClean="0"/>
              <a:t>Dispensed by: </a:t>
            </a:r>
            <a:r>
              <a:rPr lang="en-US" sz="2800" i="1" dirty="0" smtClean="0"/>
              <a:t>Pharmacy Employee’s Name</a:t>
            </a:r>
            <a:r>
              <a:rPr lang="en-US" sz="2800" dirty="0" smtClean="0"/>
              <a:t>         </a:t>
            </a:r>
          </a:p>
          <a:p>
            <a:pPr>
              <a:spcBef>
                <a:spcPct val="0"/>
              </a:spcBef>
              <a:buFont typeface="Arial" pitchFamily="34" charset="0"/>
              <a:buNone/>
            </a:pPr>
            <a:r>
              <a:rPr lang="en-US" sz="2800" dirty="0" smtClean="0"/>
              <a:t>Disp. Location  : MASTER VAULT</a:t>
            </a:r>
          </a:p>
          <a:p>
            <a:pPr>
              <a:spcBef>
                <a:spcPct val="0"/>
              </a:spcBef>
              <a:buFont typeface="Arial" pitchFamily="34" charset="0"/>
              <a:buNone/>
            </a:pPr>
            <a:r>
              <a:rPr lang="en-US" sz="2800" dirty="0" smtClean="0"/>
              <a:t>Manufacturer : </a:t>
            </a:r>
            <a:r>
              <a:rPr lang="en-US" sz="2800" dirty="0" err="1" smtClean="0"/>
              <a:t>Hospira</a:t>
            </a:r>
            <a:r>
              <a:rPr lang="en-US" sz="2800" dirty="0" smtClean="0"/>
              <a:t>                Lot #: 87-278-ev</a:t>
            </a:r>
          </a:p>
          <a:p>
            <a:pPr>
              <a:spcBef>
                <a:spcPct val="0"/>
              </a:spcBef>
              <a:buFont typeface="Arial" pitchFamily="34" charset="0"/>
              <a:buNone/>
            </a:pPr>
            <a:r>
              <a:rPr lang="en-US" sz="2800" dirty="0" smtClean="0"/>
              <a:t>Exp. Date: SEP 1,2011                   Ord. Location: ICU WARD</a:t>
            </a:r>
          </a:p>
          <a:p>
            <a:pPr>
              <a:spcBef>
                <a:spcPct val="0"/>
              </a:spcBef>
              <a:buFont typeface="Arial" pitchFamily="34" charset="0"/>
              <a:buNone/>
            </a:pPr>
            <a:r>
              <a:rPr lang="en-US" sz="2800" dirty="0" smtClean="0"/>
              <a:t>Order Status: ORDERED - NOT PROCESSED</a:t>
            </a:r>
          </a:p>
          <a:p>
            <a:pPr>
              <a:spcBef>
                <a:spcPct val="0"/>
              </a:spcBef>
              <a:buFont typeface="Arial" pitchFamily="34" charset="0"/>
              <a:buNone/>
            </a:pPr>
            <a:r>
              <a:rPr lang="en-US" sz="2800" dirty="0" smtClean="0"/>
              <a:t>Comments:</a:t>
            </a:r>
          </a:p>
          <a:p>
            <a:pPr>
              <a:spcBef>
                <a:spcPct val="0"/>
              </a:spcBef>
              <a:buFont typeface="Arial" pitchFamily="34" charset="0"/>
              <a:buNone/>
            </a:pPr>
            <a:r>
              <a:rPr lang="en-US" sz="2800" dirty="0" smtClean="0"/>
              <a:t>Old Balance: 40                    New Balance: 30</a:t>
            </a:r>
          </a:p>
          <a:p>
            <a:pPr>
              <a:spcBef>
                <a:spcPct val="0"/>
              </a:spcBef>
              <a:buFont typeface="Arial" pitchFamily="34" charset="0"/>
              <a:buNone/>
            </a:pPr>
            <a:r>
              <a:rPr lang="en-US" sz="2800" b="1" dirty="0" smtClean="0"/>
              <a:t>ACTION (</a:t>
            </a:r>
            <a:r>
              <a:rPr lang="en-US" sz="2800" b="1" dirty="0" smtClean="0">
                <a:solidFill>
                  <a:schemeClr val="bg1"/>
                </a:solidFill>
              </a:rPr>
              <a:t>V</a:t>
            </a:r>
            <a:r>
              <a:rPr lang="en-US" sz="2800" b="1" dirty="0" smtClean="0"/>
              <a:t> DC E B S):</a:t>
            </a:r>
            <a:endParaRPr lang="en-US" sz="1800"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icture of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2" name="Rounded Rectangle 1" descr="purple box"/>
          <p:cNvSpPr/>
          <p:nvPr/>
        </p:nvSpPr>
        <p:spPr>
          <a:xfrm>
            <a:off x="1981200" y="5486400"/>
            <a:ext cx="533400"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6499" name="Content Placeholder 2"/>
          <p:cNvSpPr>
            <a:spLocks noGrp="1"/>
          </p:cNvSpPr>
          <p:nvPr>
            <p:ph idx="1"/>
          </p:nvPr>
        </p:nvSpPr>
        <p:spPr>
          <a:xfrm>
            <a:off x="304800" y="304800"/>
            <a:ext cx="8610600" cy="5715000"/>
          </a:xfrm>
        </p:spPr>
        <p:txBody>
          <a:bodyPr/>
          <a:lstStyle/>
          <a:p>
            <a:pPr>
              <a:spcBef>
                <a:spcPct val="0"/>
              </a:spcBef>
              <a:buFont typeface="Arial" pitchFamily="34" charset="0"/>
              <a:buNone/>
            </a:pPr>
            <a:r>
              <a:rPr lang="en-US" sz="2800" dirty="0" smtClean="0"/>
              <a:t>Controlled Substance Order Request</a:t>
            </a:r>
          </a:p>
          <a:p>
            <a:pPr>
              <a:spcBef>
                <a:spcPct val="0"/>
              </a:spcBef>
              <a:buFont typeface="Arial" pitchFamily="34" charset="0"/>
              <a:buNone/>
            </a:pPr>
            <a:r>
              <a:rPr lang="en-US" sz="2800" dirty="0" smtClean="0"/>
              <a:t>Pharmacy Dispensing #: </a:t>
            </a:r>
          </a:p>
          <a:p>
            <a:pPr>
              <a:spcBef>
                <a:spcPct val="0"/>
              </a:spcBef>
              <a:buFont typeface="Arial" pitchFamily="34" charset="0"/>
              <a:buNone/>
            </a:pPr>
            <a:r>
              <a:rPr lang="en-US" sz="2800" dirty="0" smtClean="0"/>
              <a:t>Requested by : </a:t>
            </a:r>
            <a:r>
              <a:rPr lang="en-US" sz="2800" i="1" dirty="0" smtClean="0"/>
              <a:t>Requestor’s Name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INJ (1ML/VI)       Quantity: 10</a:t>
            </a:r>
          </a:p>
          <a:p>
            <a:pPr>
              <a:spcBef>
                <a:spcPct val="0"/>
              </a:spcBef>
              <a:buFont typeface="Arial" pitchFamily="34" charset="0"/>
              <a:buNone/>
            </a:pPr>
            <a:r>
              <a:rPr lang="en-US" sz="2800" dirty="0" smtClean="0"/>
              <a:t>Dispensed by: </a:t>
            </a:r>
            <a:r>
              <a:rPr lang="en-US" sz="2800" i="1" dirty="0" smtClean="0"/>
              <a:t>Pharmacy Employee’s Name</a:t>
            </a:r>
            <a:r>
              <a:rPr lang="en-US" sz="2800" dirty="0" smtClean="0"/>
              <a:t>         </a:t>
            </a:r>
          </a:p>
          <a:p>
            <a:pPr>
              <a:spcBef>
                <a:spcPct val="0"/>
              </a:spcBef>
              <a:buFont typeface="Arial" pitchFamily="34" charset="0"/>
              <a:buNone/>
            </a:pPr>
            <a:r>
              <a:rPr lang="en-US" sz="2800" dirty="0" smtClean="0"/>
              <a:t>Disp. Location  : MASTER VAULT</a:t>
            </a:r>
          </a:p>
          <a:p>
            <a:pPr>
              <a:spcBef>
                <a:spcPct val="0"/>
              </a:spcBef>
              <a:buFont typeface="Arial" pitchFamily="34" charset="0"/>
              <a:buNone/>
            </a:pPr>
            <a:r>
              <a:rPr lang="en-US" sz="2800" dirty="0" smtClean="0"/>
              <a:t>Manufacturer : </a:t>
            </a:r>
            <a:r>
              <a:rPr lang="en-US" sz="2800" dirty="0" err="1" smtClean="0"/>
              <a:t>Hospira</a:t>
            </a:r>
            <a:r>
              <a:rPr lang="en-US" sz="2800" dirty="0" smtClean="0"/>
              <a:t>                Lot #: 87-278-ev</a:t>
            </a:r>
          </a:p>
          <a:p>
            <a:pPr>
              <a:spcBef>
                <a:spcPct val="0"/>
              </a:spcBef>
              <a:buFont typeface="Arial" pitchFamily="34" charset="0"/>
              <a:buNone/>
            </a:pPr>
            <a:r>
              <a:rPr lang="en-US" sz="2800" dirty="0" smtClean="0"/>
              <a:t>Exp. Date: SEP 1,2011                   Ord. Location: ICU WARD</a:t>
            </a:r>
          </a:p>
          <a:p>
            <a:pPr>
              <a:spcBef>
                <a:spcPct val="0"/>
              </a:spcBef>
              <a:buFont typeface="Arial" pitchFamily="34" charset="0"/>
              <a:buNone/>
            </a:pPr>
            <a:r>
              <a:rPr lang="en-US" sz="2800" dirty="0" smtClean="0"/>
              <a:t>Order Status: ORDERED - NOT PROCESSED</a:t>
            </a:r>
          </a:p>
          <a:p>
            <a:pPr>
              <a:spcBef>
                <a:spcPct val="0"/>
              </a:spcBef>
              <a:buFont typeface="Arial" pitchFamily="34" charset="0"/>
              <a:buNone/>
            </a:pPr>
            <a:r>
              <a:rPr lang="en-US" sz="2800" dirty="0" smtClean="0"/>
              <a:t>Comments:</a:t>
            </a:r>
          </a:p>
          <a:p>
            <a:pPr>
              <a:spcBef>
                <a:spcPct val="0"/>
              </a:spcBef>
              <a:buFont typeface="Arial" pitchFamily="34" charset="0"/>
              <a:buNone/>
            </a:pPr>
            <a:r>
              <a:rPr lang="en-US" sz="2800" dirty="0" smtClean="0"/>
              <a:t>Old Balance: 40                    New Balance: 30</a:t>
            </a:r>
          </a:p>
          <a:p>
            <a:pPr>
              <a:spcBef>
                <a:spcPct val="0"/>
              </a:spcBef>
              <a:buFont typeface="Arial" pitchFamily="34" charset="0"/>
              <a:buNone/>
            </a:pPr>
            <a:r>
              <a:rPr lang="en-US" sz="2800" b="1" dirty="0" smtClean="0"/>
              <a:t>ACTION (V </a:t>
            </a:r>
            <a:r>
              <a:rPr lang="en-US" sz="2800" b="1" dirty="0" smtClean="0">
                <a:solidFill>
                  <a:schemeClr val="bg1"/>
                </a:solidFill>
              </a:rPr>
              <a:t>DC</a:t>
            </a:r>
            <a:r>
              <a:rPr lang="en-US" sz="2800" b="1" dirty="0" smtClean="0"/>
              <a:t> E B S):</a:t>
            </a:r>
            <a:endParaRPr lang="en-US" sz="1800"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icture of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3" name="Rounded Rectangle 2" descr="purple box"/>
          <p:cNvSpPr/>
          <p:nvPr/>
        </p:nvSpPr>
        <p:spPr>
          <a:xfrm>
            <a:off x="2476500" y="5486400"/>
            <a:ext cx="266700"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7523" name="Content Placeholder 2"/>
          <p:cNvSpPr>
            <a:spLocks noGrp="1"/>
          </p:cNvSpPr>
          <p:nvPr>
            <p:ph idx="1"/>
          </p:nvPr>
        </p:nvSpPr>
        <p:spPr>
          <a:xfrm>
            <a:off x="304800" y="304800"/>
            <a:ext cx="8610600" cy="5715000"/>
          </a:xfrm>
        </p:spPr>
        <p:txBody>
          <a:bodyPr/>
          <a:lstStyle/>
          <a:p>
            <a:pPr>
              <a:spcBef>
                <a:spcPct val="0"/>
              </a:spcBef>
              <a:buFont typeface="Arial" pitchFamily="34" charset="0"/>
              <a:buNone/>
            </a:pPr>
            <a:r>
              <a:rPr lang="en-US" sz="2800" dirty="0" smtClean="0"/>
              <a:t>Controlled Substance Order Request</a:t>
            </a:r>
          </a:p>
          <a:p>
            <a:pPr>
              <a:spcBef>
                <a:spcPct val="0"/>
              </a:spcBef>
              <a:buFont typeface="Arial" pitchFamily="34" charset="0"/>
              <a:buNone/>
            </a:pPr>
            <a:r>
              <a:rPr lang="en-US" sz="2800" dirty="0" smtClean="0"/>
              <a:t>Pharmacy Dispensing #: </a:t>
            </a:r>
          </a:p>
          <a:p>
            <a:pPr>
              <a:spcBef>
                <a:spcPct val="0"/>
              </a:spcBef>
              <a:buFont typeface="Arial" pitchFamily="34" charset="0"/>
              <a:buNone/>
            </a:pPr>
            <a:r>
              <a:rPr lang="en-US" sz="2800" dirty="0" smtClean="0"/>
              <a:t>Requested by : </a:t>
            </a:r>
            <a:r>
              <a:rPr lang="en-US" sz="2800" i="1" dirty="0" smtClean="0"/>
              <a:t>Requestor’s Name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INJ (1ML/VI)       Quantity: 10</a:t>
            </a:r>
          </a:p>
          <a:p>
            <a:pPr>
              <a:spcBef>
                <a:spcPct val="0"/>
              </a:spcBef>
              <a:buFont typeface="Arial" pitchFamily="34" charset="0"/>
              <a:buNone/>
            </a:pPr>
            <a:r>
              <a:rPr lang="en-US" sz="2800" dirty="0" smtClean="0"/>
              <a:t>Dispensed by: </a:t>
            </a:r>
            <a:r>
              <a:rPr lang="en-US" sz="2800" i="1" dirty="0" smtClean="0"/>
              <a:t>Pharmacy Employee’s Name</a:t>
            </a:r>
            <a:r>
              <a:rPr lang="en-US" sz="2800" dirty="0" smtClean="0"/>
              <a:t>         </a:t>
            </a:r>
          </a:p>
          <a:p>
            <a:pPr>
              <a:spcBef>
                <a:spcPct val="0"/>
              </a:spcBef>
              <a:buFont typeface="Arial" pitchFamily="34" charset="0"/>
              <a:buNone/>
            </a:pPr>
            <a:r>
              <a:rPr lang="en-US" sz="2800" dirty="0" smtClean="0"/>
              <a:t>Disp. Location  : MASTER VAULT</a:t>
            </a:r>
          </a:p>
          <a:p>
            <a:pPr>
              <a:spcBef>
                <a:spcPct val="0"/>
              </a:spcBef>
              <a:buFont typeface="Arial" pitchFamily="34" charset="0"/>
              <a:buNone/>
            </a:pPr>
            <a:r>
              <a:rPr lang="en-US" sz="2800" dirty="0" smtClean="0"/>
              <a:t>Manufacturer : </a:t>
            </a:r>
            <a:r>
              <a:rPr lang="en-US" sz="2800" dirty="0" err="1" smtClean="0"/>
              <a:t>Hospira</a:t>
            </a:r>
            <a:r>
              <a:rPr lang="en-US" sz="2800" dirty="0" smtClean="0"/>
              <a:t>                Lot #: 87-278-ev</a:t>
            </a:r>
          </a:p>
          <a:p>
            <a:pPr>
              <a:spcBef>
                <a:spcPct val="0"/>
              </a:spcBef>
              <a:buFont typeface="Arial" pitchFamily="34" charset="0"/>
              <a:buNone/>
            </a:pPr>
            <a:r>
              <a:rPr lang="en-US" sz="2800" dirty="0" smtClean="0"/>
              <a:t>Exp. Date: SEP 1,2011                   Ord. Location: ICU WARD</a:t>
            </a:r>
          </a:p>
          <a:p>
            <a:pPr>
              <a:spcBef>
                <a:spcPct val="0"/>
              </a:spcBef>
              <a:buFont typeface="Arial" pitchFamily="34" charset="0"/>
              <a:buNone/>
            </a:pPr>
            <a:r>
              <a:rPr lang="en-US" sz="2800" dirty="0" smtClean="0"/>
              <a:t>Order Status: ORDERED - NOT PROCESSED</a:t>
            </a:r>
          </a:p>
          <a:p>
            <a:pPr>
              <a:spcBef>
                <a:spcPct val="0"/>
              </a:spcBef>
              <a:buFont typeface="Arial" pitchFamily="34" charset="0"/>
              <a:buNone/>
            </a:pPr>
            <a:r>
              <a:rPr lang="en-US" sz="2800" dirty="0" smtClean="0"/>
              <a:t>Comments:</a:t>
            </a:r>
          </a:p>
          <a:p>
            <a:pPr>
              <a:spcBef>
                <a:spcPct val="0"/>
              </a:spcBef>
              <a:buFont typeface="Arial" pitchFamily="34" charset="0"/>
              <a:buNone/>
            </a:pPr>
            <a:r>
              <a:rPr lang="en-US" sz="2800" dirty="0" smtClean="0"/>
              <a:t>Old Balance: 40                    New Balance: 30</a:t>
            </a:r>
          </a:p>
          <a:p>
            <a:pPr>
              <a:spcBef>
                <a:spcPct val="0"/>
              </a:spcBef>
              <a:buFont typeface="Arial" pitchFamily="34" charset="0"/>
              <a:buNone/>
            </a:pPr>
            <a:r>
              <a:rPr lang="en-US" sz="2800" b="1" dirty="0" smtClean="0"/>
              <a:t>ACTION (V DC </a:t>
            </a:r>
            <a:r>
              <a:rPr lang="en-US" sz="2800" b="1" dirty="0" smtClean="0">
                <a:solidFill>
                  <a:schemeClr val="bg1"/>
                </a:solidFill>
              </a:rPr>
              <a:t>E</a:t>
            </a:r>
            <a:r>
              <a:rPr lang="en-US" sz="2800" b="1" dirty="0" smtClean="0"/>
              <a:t> B S):</a:t>
            </a:r>
            <a:endParaRPr lang="en-US" sz="1800"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icture of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3" name="Rounded Rectangle 2" descr="purple box"/>
          <p:cNvSpPr/>
          <p:nvPr/>
        </p:nvSpPr>
        <p:spPr>
          <a:xfrm>
            <a:off x="2743200" y="5486400"/>
            <a:ext cx="266700"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8547" name="Content Placeholder 2"/>
          <p:cNvSpPr>
            <a:spLocks noGrp="1"/>
          </p:cNvSpPr>
          <p:nvPr>
            <p:ph idx="1"/>
          </p:nvPr>
        </p:nvSpPr>
        <p:spPr>
          <a:xfrm>
            <a:off x="304800" y="304800"/>
            <a:ext cx="8610600" cy="5715000"/>
          </a:xfrm>
        </p:spPr>
        <p:txBody>
          <a:bodyPr/>
          <a:lstStyle/>
          <a:p>
            <a:pPr>
              <a:spcBef>
                <a:spcPct val="0"/>
              </a:spcBef>
              <a:buFont typeface="Arial" pitchFamily="34" charset="0"/>
              <a:buNone/>
            </a:pPr>
            <a:r>
              <a:rPr lang="en-US" sz="2800" dirty="0" smtClean="0"/>
              <a:t>Controlled Substance Order Request</a:t>
            </a:r>
          </a:p>
          <a:p>
            <a:pPr>
              <a:spcBef>
                <a:spcPct val="0"/>
              </a:spcBef>
              <a:buFont typeface="Arial" pitchFamily="34" charset="0"/>
              <a:buNone/>
            </a:pPr>
            <a:r>
              <a:rPr lang="en-US" sz="2800" dirty="0" smtClean="0"/>
              <a:t>Pharmacy Dispensing #: </a:t>
            </a:r>
          </a:p>
          <a:p>
            <a:pPr>
              <a:spcBef>
                <a:spcPct val="0"/>
              </a:spcBef>
              <a:buFont typeface="Arial" pitchFamily="34" charset="0"/>
              <a:buNone/>
            </a:pPr>
            <a:r>
              <a:rPr lang="en-US" sz="2800" dirty="0" smtClean="0"/>
              <a:t>Requested by : </a:t>
            </a:r>
            <a:r>
              <a:rPr lang="en-US" sz="2800" i="1" dirty="0" smtClean="0"/>
              <a:t>Requestor’s Name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INJ (1ML/VI)       Quantity: 10</a:t>
            </a:r>
          </a:p>
          <a:p>
            <a:pPr>
              <a:spcBef>
                <a:spcPct val="0"/>
              </a:spcBef>
              <a:buFont typeface="Arial" pitchFamily="34" charset="0"/>
              <a:buNone/>
            </a:pPr>
            <a:r>
              <a:rPr lang="en-US" sz="2800" dirty="0" smtClean="0"/>
              <a:t>Dispensed by: </a:t>
            </a:r>
            <a:r>
              <a:rPr lang="en-US" sz="2800" i="1" dirty="0" smtClean="0"/>
              <a:t>Pharmacy Employee’s Name</a:t>
            </a:r>
            <a:r>
              <a:rPr lang="en-US" sz="2800" dirty="0" smtClean="0"/>
              <a:t>         </a:t>
            </a:r>
          </a:p>
          <a:p>
            <a:pPr>
              <a:spcBef>
                <a:spcPct val="0"/>
              </a:spcBef>
              <a:buFont typeface="Arial" pitchFamily="34" charset="0"/>
              <a:buNone/>
            </a:pPr>
            <a:r>
              <a:rPr lang="en-US" sz="2800" dirty="0" smtClean="0"/>
              <a:t>Disp. Location  : MASTER VAULT</a:t>
            </a:r>
          </a:p>
          <a:p>
            <a:pPr>
              <a:spcBef>
                <a:spcPct val="0"/>
              </a:spcBef>
              <a:buFont typeface="Arial" pitchFamily="34" charset="0"/>
              <a:buNone/>
            </a:pPr>
            <a:r>
              <a:rPr lang="en-US" sz="2800" dirty="0" smtClean="0"/>
              <a:t>Manufacturer : </a:t>
            </a:r>
            <a:r>
              <a:rPr lang="en-US" sz="2800" dirty="0" err="1" smtClean="0"/>
              <a:t>Hospira</a:t>
            </a:r>
            <a:r>
              <a:rPr lang="en-US" sz="2800" dirty="0" smtClean="0"/>
              <a:t>                Lot #: 87-278-ev</a:t>
            </a:r>
          </a:p>
          <a:p>
            <a:pPr>
              <a:spcBef>
                <a:spcPct val="0"/>
              </a:spcBef>
              <a:buFont typeface="Arial" pitchFamily="34" charset="0"/>
              <a:buNone/>
            </a:pPr>
            <a:r>
              <a:rPr lang="en-US" sz="2800" dirty="0" smtClean="0"/>
              <a:t>Exp. Date: SEP 1,2011                   Ord. Location: ICU WARD</a:t>
            </a:r>
          </a:p>
          <a:p>
            <a:pPr>
              <a:spcBef>
                <a:spcPct val="0"/>
              </a:spcBef>
              <a:buFont typeface="Arial" pitchFamily="34" charset="0"/>
              <a:buNone/>
            </a:pPr>
            <a:r>
              <a:rPr lang="en-US" sz="2800" dirty="0" smtClean="0"/>
              <a:t>Order Status: ORDERED - NOT PROCESSED</a:t>
            </a:r>
          </a:p>
          <a:p>
            <a:pPr>
              <a:spcBef>
                <a:spcPct val="0"/>
              </a:spcBef>
              <a:buFont typeface="Arial" pitchFamily="34" charset="0"/>
              <a:buNone/>
            </a:pPr>
            <a:r>
              <a:rPr lang="en-US" sz="2800" dirty="0" smtClean="0"/>
              <a:t>Comments:</a:t>
            </a:r>
          </a:p>
          <a:p>
            <a:pPr>
              <a:spcBef>
                <a:spcPct val="0"/>
              </a:spcBef>
              <a:buFont typeface="Arial" pitchFamily="34" charset="0"/>
              <a:buNone/>
            </a:pPr>
            <a:r>
              <a:rPr lang="en-US" sz="2800" dirty="0" smtClean="0"/>
              <a:t>Old Balance: 40                    New Balance: 30</a:t>
            </a:r>
          </a:p>
          <a:p>
            <a:pPr>
              <a:spcBef>
                <a:spcPct val="0"/>
              </a:spcBef>
              <a:buFont typeface="Arial" pitchFamily="34" charset="0"/>
              <a:buNone/>
            </a:pPr>
            <a:r>
              <a:rPr lang="en-US" sz="2800" b="1" dirty="0" smtClean="0"/>
              <a:t>ACTION (V DC E </a:t>
            </a:r>
            <a:r>
              <a:rPr lang="en-US" sz="2800" b="1" dirty="0" smtClean="0">
                <a:solidFill>
                  <a:schemeClr val="bg1"/>
                </a:solidFill>
              </a:rPr>
              <a:t>B</a:t>
            </a:r>
            <a:r>
              <a:rPr lang="en-US" sz="2800" b="1" dirty="0" smtClean="0"/>
              <a:t> S):</a:t>
            </a:r>
            <a:endParaRPr lang="en-US" sz="1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descr="purple title box"/>
          <p:cNvSpPr txBox="1"/>
          <p:nvPr/>
        </p:nvSpPr>
        <p:spPr>
          <a:xfrm>
            <a:off x="381000" y="331857"/>
            <a:ext cx="8305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000" dirty="0" smtClean="0">
                <a:latin typeface="+mj-lt"/>
              </a:rPr>
              <a:t>Pharmacist CS Menu</a:t>
            </a:r>
            <a:endParaRPr lang="en-US" sz="4000" dirty="0">
              <a:latin typeface="+mj-lt"/>
            </a:endParaRPr>
          </a:p>
        </p:txBody>
      </p:sp>
      <p:sp>
        <p:nvSpPr>
          <p:cNvPr id="6" name="TextBox 5" descr="purple title box"/>
          <p:cNvSpPr txBox="1"/>
          <p:nvPr/>
        </p:nvSpPr>
        <p:spPr>
          <a:xfrm>
            <a:off x="381000" y="1030069"/>
            <a:ext cx="83058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600" dirty="0" smtClean="0">
                <a:latin typeface="+mj-lt"/>
              </a:rPr>
              <a:t>Receipts Into Pharmacy</a:t>
            </a:r>
            <a:endParaRPr lang="en-US" sz="3600" dirty="0">
              <a:latin typeface="+mj-lt"/>
            </a:endParaRPr>
          </a:p>
        </p:txBody>
      </p:sp>
      <p:sp>
        <p:nvSpPr>
          <p:cNvPr id="5123" name="Content Placeholder 2" descr="blue box listing menu options"/>
          <p:cNvSpPr>
            <a:spLocks noGrp="1"/>
          </p:cNvSpPr>
          <p:nvPr>
            <p:ph idx="1"/>
          </p:nvPr>
        </p:nvSpPr>
        <p:spPr>
          <a:xfrm>
            <a:off x="381000" y="1676400"/>
            <a:ext cx="8305800" cy="4876800"/>
          </a:xfrm>
          <a:gradFill>
            <a:gsLst>
              <a:gs pos="0">
                <a:srgbClr val="2A5992"/>
              </a:gs>
              <a:gs pos="80000">
                <a:srgbClr val="3571B9"/>
              </a:gs>
              <a:gs pos="100000">
                <a:srgbClr val="2F6BB3"/>
              </a:gs>
            </a:gsLst>
          </a:gradFill>
          <a:extLst/>
        </p:spPr>
        <p:style>
          <a:lnRef idx="0">
            <a:schemeClr val="accent1"/>
          </a:lnRef>
          <a:fillRef idx="3">
            <a:schemeClr val="accent1"/>
          </a:fillRef>
          <a:effectRef idx="3">
            <a:schemeClr val="accent1"/>
          </a:effectRef>
          <a:fontRef idx="minor">
            <a:schemeClr val="lt1"/>
          </a:fontRef>
        </p:style>
        <p:txBody>
          <a:bodyPr/>
          <a:lstStyle/>
          <a:p>
            <a:pPr>
              <a:spcBef>
                <a:spcPts val="0"/>
              </a:spcBef>
              <a:buFont typeface="Arial" charset="0"/>
              <a:buNone/>
              <a:defRPr/>
            </a:pPr>
            <a:endParaRPr lang="en-US" sz="800" dirty="0" smtClean="0"/>
          </a:p>
          <a:p>
            <a:pPr indent="-457200">
              <a:spcBef>
                <a:spcPts val="0"/>
              </a:spcBef>
              <a:buFont typeface="Arial" charset="0"/>
              <a:buNone/>
              <a:defRPr/>
            </a:pPr>
            <a:r>
              <a:rPr lang="en-US" sz="3000" dirty="0" smtClean="0"/>
              <a:t>Dispensing Menu ...</a:t>
            </a:r>
          </a:p>
          <a:p>
            <a:pPr indent="-457200">
              <a:spcBef>
                <a:spcPts val="0"/>
              </a:spcBef>
              <a:buFont typeface="Arial" charset="0"/>
              <a:buNone/>
              <a:defRPr/>
            </a:pPr>
            <a:r>
              <a:rPr lang="en-US" sz="3000" dirty="0" smtClean="0"/>
              <a:t>Complete Green Sheet</a:t>
            </a:r>
          </a:p>
          <a:p>
            <a:pPr indent="-457200">
              <a:spcBef>
                <a:spcPts val="0"/>
              </a:spcBef>
              <a:buFont typeface="Arial" charset="0"/>
              <a:buNone/>
              <a:defRPr/>
            </a:pPr>
            <a:r>
              <a:rPr lang="en-US" sz="3000" dirty="0" smtClean="0"/>
              <a:t>Outpatient Rx's</a:t>
            </a:r>
          </a:p>
          <a:p>
            <a:pPr indent="-457200">
              <a:spcBef>
                <a:spcPts val="0"/>
              </a:spcBef>
              <a:buFont typeface="Arial" charset="0"/>
              <a:buNone/>
              <a:defRPr/>
            </a:pPr>
            <a:r>
              <a:rPr lang="en-US" sz="3000" dirty="0" smtClean="0"/>
              <a:t>Transfer Drugs between Dispensing Sites</a:t>
            </a:r>
          </a:p>
          <a:p>
            <a:pPr indent="-457200">
              <a:spcBef>
                <a:spcPts val="0"/>
              </a:spcBef>
              <a:buFont typeface="Arial" charset="0"/>
              <a:buNone/>
              <a:defRPr/>
            </a:pPr>
            <a:r>
              <a:rPr lang="en-US" sz="3000" dirty="0" smtClean="0"/>
              <a:t>Infusion Order Processing Menu ...</a:t>
            </a:r>
          </a:p>
          <a:p>
            <a:pPr indent="-457200">
              <a:spcBef>
                <a:spcPts val="0"/>
              </a:spcBef>
              <a:buFont typeface="Arial" charset="0"/>
              <a:buNone/>
              <a:defRPr/>
            </a:pPr>
            <a:r>
              <a:rPr lang="en-US" sz="3000" dirty="0" smtClean="0"/>
              <a:t>Destructions Menu ...</a:t>
            </a:r>
          </a:p>
          <a:p>
            <a:pPr indent="-457200">
              <a:spcBef>
                <a:spcPts val="0"/>
              </a:spcBef>
              <a:buFont typeface="Arial" charset="0"/>
              <a:buNone/>
              <a:defRPr/>
            </a:pPr>
            <a:r>
              <a:rPr lang="en-US" sz="3000" dirty="0" smtClean="0"/>
              <a:t>CS Order Entry For Ward</a:t>
            </a:r>
          </a:p>
          <a:p>
            <a:pPr indent="-457200">
              <a:spcBef>
                <a:spcPts val="0"/>
              </a:spcBef>
              <a:buFont typeface="Arial" charset="0"/>
              <a:buNone/>
              <a:defRPr/>
            </a:pPr>
            <a:r>
              <a:rPr lang="en-US" sz="3000" dirty="0" smtClean="0"/>
              <a:t>Receipt of Controlled Substance from Pharmacy</a:t>
            </a:r>
          </a:p>
          <a:p>
            <a:pPr indent="-457200">
              <a:spcBef>
                <a:spcPts val="0"/>
              </a:spcBef>
              <a:buFont typeface="Arial" charset="0"/>
              <a:buNone/>
              <a:defRPr/>
            </a:pPr>
            <a:r>
              <a:rPr lang="en-US" sz="2800" dirty="0"/>
              <a:t>Manufacturer, Lot #, and Exp. Date - Enter/Edit</a:t>
            </a:r>
            <a:endParaRPr lang="en-US" sz="3000" dirty="0" smtClean="0"/>
          </a:p>
          <a:p>
            <a:pPr algn="ctr" eaLnBrk="1" hangingPunct="1">
              <a:buFont typeface="Arial" charset="0"/>
              <a:buNone/>
              <a:defRPr/>
            </a:pPr>
            <a:endParaRPr lang="en-US" sz="1600" b="1" dirty="0" smtClean="0"/>
          </a:p>
        </p:txBody>
      </p:sp>
    </p:spTree>
    <p:extLst>
      <p:ext uri="{BB962C8B-B14F-4D97-AF65-F5344CB8AC3E}">
        <p14:creationId xmlns:p14="http://schemas.microsoft.com/office/powerpoint/2010/main" val="22881884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picture of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3" name="Rounded Rectangle 2" descr="purple box"/>
          <p:cNvSpPr/>
          <p:nvPr/>
        </p:nvSpPr>
        <p:spPr>
          <a:xfrm>
            <a:off x="2971800" y="5486400"/>
            <a:ext cx="266700"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9571" name="Content Placeholder 2"/>
          <p:cNvSpPr>
            <a:spLocks noGrp="1"/>
          </p:cNvSpPr>
          <p:nvPr>
            <p:ph idx="1"/>
          </p:nvPr>
        </p:nvSpPr>
        <p:spPr>
          <a:xfrm>
            <a:off x="304800" y="304800"/>
            <a:ext cx="8610600" cy="5715000"/>
          </a:xfrm>
        </p:spPr>
        <p:txBody>
          <a:bodyPr/>
          <a:lstStyle/>
          <a:p>
            <a:pPr>
              <a:spcBef>
                <a:spcPct val="0"/>
              </a:spcBef>
              <a:buFont typeface="Arial" pitchFamily="34" charset="0"/>
              <a:buNone/>
            </a:pPr>
            <a:r>
              <a:rPr lang="en-US" sz="2800" dirty="0" smtClean="0"/>
              <a:t>Controlled Substance Order Request</a:t>
            </a:r>
          </a:p>
          <a:p>
            <a:pPr>
              <a:spcBef>
                <a:spcPct val="0"/>
              </a:spcBef>
              <a:buFont typeface="Arial" pitchFamily="34" charset="0"/>
              <a:buNone/>
            </a:pPr>
            <a:r>
              <a:rPr lang="en-US" sz="2800" dirty="0" smtClean="0"/>
              <a:t>Pharmacy Dispensing #: </a:t>
            </a:r>
          </a:p>
          <a:p>
            <a:pPr>
              <a:spcBef>
                <a:spcPct val="0"/>
              </a:spcBef>
              <a:buFont typeface="Arial" pitchFamily="34" charset="0"/>
              <a:buNone/>
            </a:pPr>
            <a:r>
              <a:rPr lang="en-US" sz="2800" dirty="0" smtClean="0"/>
              <a:t>Requested by : </a:t>
            </a:r>
            <a:r>
              <a:rPr lang="en-US" sz="2800" i="1" dirty="0" smtClean="0"/>
              <a:t>Requestor’s Name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INJ (1ML/VI)       Quantity: 10</a:t>
            </a:r>
          </a:p>
          <a:p>
            <a:pPr>
              <a:spcBef>
                <a:spcPct val="0"/>
              </a:spcBef>
              <a:buFont typeface="Arial" pitchFamily="34" charset="0"/>
              <a:buNone/>
            </a:pPr>
            <a:r>
              <a:rPr lang="en-US" sz="2800" dirty="0" smtClean="0"/>
              <a:t>Dispensed by: </a:t>
            </a:r>
            <a:r>
              <a:rPr lang="en-US" sz="2800" i="1" dirty="0" smtClean="0"/>
              <a:t>Pharmacy Employee’s Name</a:t>
            </a:r>
            <a:r>
              <a:rPr lang="en-US" sz="2800" dirty="0" smtClean="0"/>
              <a:t>         </a:t>
            </a:r>
          </a:p>
          <a:p>
            <a:pPr>
              <a:spcBef>
                <a:spcPct val="0"/>
              </a:spcBef>
              <a:buFont typeface="Arial" pitchFamily="34" charset="0"/>
              <a:buNone/>
            </a:pPr>
            <a:r>
              <a:rPr lang="en-US" sz="2800" dirty="0" smtClean="0"/>
              <a:t>Disp. Location  : MASTER VAULT</a:t>
            </a:r>
          </a:p>
          <a:p>
            <a:pPr>
              <a:spcBef>
                <a:spcPct val="0"/>
              </a:spcBef>
              <a:buFont typeface="Arial" pitchFamily="34" charset="0"/>
              <a:buNone/>
            </a:pPr>
            <a:r>
              <a:rPr lang="en-US" sz="2800" dirty="0" smtClean="0"/>
              <a:t>Manufacturer : </a:t>
            </a:r>
            <a:r>
              <a:rPr lang="en-US" sz="2800" dirty="0" err="1" smtClean="0"/>
              <a:t>Hospira</a:t>
            </a:r>
            <a:r>
              <a:rPr lang="en-US" sz="2800" dirty="0" smtClean="0"/>
              <a:t>                Lot #: 87-278-ev</a:t>
            </a:r>
          </a:p>
          <a:p>
            <a:pPr>
              <a:spcBef>
                <a:spcPct val="0"/>
              </a:spcBef>
              <a:buFont typeface="Arial" pitchFamily="34" charset="0"/>
              <a:buNone/>
            </a:pPr>
            <a:r>
              <a:rPr lang="en-US" sz="2800" dirty="0" smtClean="0"/>
              <a:t>Exp. Date: SEP 1,2011                   Ord. Location: ICU WARD</a:t>
            </a:r>
          </a:p>
          <a:p>
            <a:pPr>
              <a:spcBef>
                <a:spcPct val="0"/>
              </a:spcBef>
              <a:buFont typeface="Arial" pitchFamily="34" charset="0"/>
              <a:buNone/>
            </a:pPr>
            <a:r>
              <a:rPr lang="en-US" sz="2800" dirty="0" smtClean="0"/>
              <a:t>Order Status: ORDERED - NOT PROCESSED</a:t>
            </a:r>
          </a:p>
          <a:p>
            <a:pPr>
              <a:spcBef>
                <a:spcPct val="0"/>
              </a:spcBef>
              <a:buFont typeface="Arial" pitchFamily="34" charset="0"/>
              <a:buNone/>
            </a:pPr>
            <a:r>
              <a:rPr lang="en-US" sz="2800" dirty="0" smtClean="0"/>
              <a:t>Comments:</a:t>
            </a:r>
          </a:p>
          <a:p>
            <a:pPr>
              <a:spcBef>
                <a:spcPct val="0"/>
              </a:spcBef>
              <a:buFont typeface="Arial" pitchFamily="34" charset="0"/>
              <a:buNone/>
            </a:pPr>
            <a:r>
              <a:rPr lang="en-US" sz="2800" dirty="0" smtClean="0"/>
              <a:t>Old Balance: 40                    New Balance: 30</a:t>
            </a:r>
          </a:p>
          <a:p>
            <a:pPr>
              <a:spcBef>
                <a:spcPct val="0"/>
              </a:spcBef>
              <a:buFont typeface="Arial" pitchFamily="34" charset="0"/>
              <a:buNone/>
            </a:pPr>
            <a:r>
              <a:rPr lang="en-US" sz="2800" b="1" dirty="0" smtClean="0"/>
              <a:t>ACTION (V DC E B </a:t>
            </a:r>
            <a:r>
              <a:rPr lang="en-US" sz="2800" b="1" dirty="0" smtClean="0">
                <a:solidFill>
                  <a:schemeClr val="bg1"/>
                </a:solidFill>
              </a:rPr>
              <a:t>S</a:t>
            </a:r>
            <a:r>
              <a:rPr lang="en-US" sz="2800" b="1" dirty="0" smtClean="0"/>
              <a:t>):</a:t>
            </a:r>
            <a:endParaRPr lang="en-US" sz="1800"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icture of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110594" name="Content Placeholder 2"/>
          <p:cNvSpPr>
            <a:spLocks noGrp="1"/>
          </p:cNvSpPr>
          <p:nvPr>
            <p:ph idx="1"/>
          </p:nvPr>
        </p:nvSpPr>
        <p:spPr>
          <a:xfrm>
            <a:off x="304800" y="304800"/>
            <a:ext cx="8534400" cy="5715000"/>
          </a:xfrm>
        </p:spPr>
        <p:txBody>
          <a:bodyPr/>
          <a:lstStyle/>
          <a:p>
            <a:pPr>
              <a:spcBef>
                <a:spcPct val="0"/>
              </a:spcBef>
              <a:buFont typeface="Arial" pitchFamily="34" charset="0"/>
              <a:buNone/>
            </a:pPr>
            <a:r>
              <a:rPr lang="en-US" sz="2800" dirty="0" smtClean="0"/>
              <a:t>Controlled Substance Order Request</a:t>
            </a:r>
          </a:p>
          <a:p>
            <a:pPr>
              <a:spcBef>
                <a:spcPct val="0"/>
              </a:spcBef>
              <a:buFont typeface="Arial" pitchFamily="34" charset="0"/>
              <a:buNone/>
            </a:pPr>
            <a:r>
              <a:rPr lang="en-US" sz="2800" dirty="0" smtClean="0"/>
              <a:t>Pharmacy Dispensing #: </a:t>
            </a:r>
          </a:p>
          <a:p>
            <a:pPr>
              <a:spcBef>
                <a:spcPct val="0"/>
              </a:spcBef>
              <a:buFont typeface="Arial" pitchFamily="34" charset="0"/>
              <a:buNone/>
            </a:pPr>
            <a:r>
              <a:rPr lang="en-US" sz="2800" dirty="0" smtClean="0"/>
              <a:t>Requested by : </a:t>
            </a:r>
            <a:r>
              <a:rPr lang="en-US" sz="2800" i="1" dirty="0" smtClean="0"/>
              <a:t>Requestor’s Name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INJ (1ML/VI)       Quantity: 10</a:t>
            </a:r>
          </a:p>
          <a:p>
            <a:pPr>
              <a:spcBef>
                <a:spcPct val="0"/>
              </a:spcBef>
              <a:buFont typeface="Arial" pitchFamily="34" charset="0"/>
              <a:buNone/>
            </a:pPr>
            <a:r>
              <a:rPr lang="en-US" sz="2800" dirty="0" smtClean="0"/>
              <a:t>Dispensed by: </a:t>
            </a:r>
            <a:r>
              <a:rPr lang="en-US" sz="2800" i="1" dirty="0" smtClean="0"/>
              <a:t>Pharmacy Employee’s Name</a:t>
            </a:r>
            <a:r>
              <a:rPr lang="en-US" sz="2800" dirty="0" smtClean="0"/>
              <a:t>         </a:t>
            </a:r>
          </a:p>
          <a:p>
            <a:pPr>
              <a:spcBef>
                <a:spcPct val="0"/>
              </a:spcBef>
              <a:buFont typeface="Arial" pitchFamily="34" charset="0"/>
              <a:buNone/>
            </a:pPr>
            <a:r>
              <a:rPr lang="en-US" sz="2800" dirty="0" smtClean="0"/>
              <a:t>Disp. Location  : MASTER VAULT</a:t>
            </a:r>
          </a:p>
          <a:p>
            <a:pPr>
              <a:spcBef>
                <a:spcPct val="0"/>
              </a:spcBef>
              <a:buFont typeface="Arial" pitchFamily="34" charset="0"/>
              <a:buNone/>
            </a:pPr>
            <a:r>
              <a:rPr lang="en-US" sz="2800" dirty="0" smtClean="0"/>
              <a:t>Manufacturer : </a:t>
            </a:r>
            <a:r>
              <a:rPr lang="en-US" sz="2800" dirty="0" err="1" smtClean="0"/>
              <a:t>Hospira</a:t>
            </a:r>
            <a:r>
              <a:rPr lang="en-US" sz="2800" dirty="0" smtClean="0"/>
              <a:t>                Lot #: 87-278-ev</a:t>
            </a:r>
          </a:p>
          <a:p>
            <a:pPr>
              <a:spcBef>
                <a:spcPct val="0"/>
              </a:spcBef>
              <a:buFont typeface="Arial" pitchFamily="34" charset="0"/>
              <a:buNone/>
            </a:pPr>
            <a:r>
              <a:rPr lang="en-US" sz="2800" dirty="0" smtClean="0"/>
              <a:t>Exp. Date: SEP 1,2011                   Ord. Location: ICU WARD</a:t>
            </a:r>
          </a:p>
          <a:p>
            <a:pPr>
              <a:spcBef>
                <a:spcPct val="0"/>
              </a:spcBef>
              <a:buFont typeface="Arial" pitchFamily="34" charset="0"/>
              <a:buNone/>
            </a:pPr>
            <a:r>
              <a:rPr lang="en-US" sz="2800" dirty="0" smtClean="0"/>
              <a:t>Order Status: ORDERED - NOT PROCESSED</a:t>
            </a:r>
          </a:p>
          <a:p>
            <a:pPr>
              <a:spcBef>
                <a:spcPct val="0"/>
              </a:spcBef>
              <a:buFont typeface="Arial" pitchFamily="34" charset="0"/>
              <a:buNone/>
            </a:pPr>
            <a:r>
              <a:rPr lang="en-US" sz="2800" dirty="0" smtClean="0"/>
              <a:t>Comments: please dispense 15 vials </a:t>
            </a:r>
          </a:p>
          <a:p>
            <a:pPr>
              <a:spcBef>
                <a:spcPct val="0"/>
              </a:spcBef>
              <a:buFont typeface="Arial" pitchFamily="34" charset="0"/>
              <a:buNone/>
            </a:pPr>
            <a:r>
              <a:rPr lang="en-US" sz="2800" dirty="0" smtClean="0"/>
              <a:t>Old Balance: 40                    New Balance: 30</a:t>
            </a:r>
          </a:p>
          <a:p>
            <a:pPr>
              <a:spcBef>
                <a:spcPct val="0"/>
              </a:spcBef>
              <a:buFont typeface="Arial" pitchFamily="34" charset="0"/>
              <a:buNone/>
            </a:pPr>
            <a:r>
              <a:rPr lang="en-US" sz="2800" b="1" dirty="0" smtClean="0"/>
              <a:t>ACTION (V DC E B S):</a:t>
            </a:r>
            <a:endParaRPr lang="en-US" sz="1800"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of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110594" name="Content Placeholder 2"/>
          <p:cNvSpPr>
            <a:spLocks noGrp="1"/>
          </p:cNvSpPr>
          <p:nvPr>
            <p:ph idx="1"/>
          </p:nvPr>
        </p:nvSpPr>
        <p:spPr>
          <a:xfrm>
            <a:off x="304800" y="304800"/>
            <a:ext cx="8534400" cy="5715000"/>
          </a:xfrm>
        </p:spPr>
        <p:txBody>
          <a:bodyPr/>
          <a:lstStyle/>
          <a:p>
            <a:pPr>
              <a:spcBef>
                <a:spcPct val="0"/>
              </a:spcBef>
              <a:buFont typeface="Arial" pitchFamily="34" charset="0"/>
              <a:buNone/>
            </a:pPr>
            <a:r>
              <a:rPr lang="en-US" sz="2800" dirty="0" smtClean="0"/>
              <a:t>Controlled Substance Order Request</a:t>
            </a:r>
          </a:p>
          <a:p>
            <a:pPr>
              <a:spcBef>
                <a:spcPct val="0"/>
              </a:spcBef>
              <a:buFont typeface="Arial" pitchFamily="34" charset="0"/>
              <a:buNone/>
            </a:pPr>
            <a:r>
              <a:rPr lang="en-US" sz="2800" dirty="0" smtClean="0"/>
              <a:t>Pharmacy Dispensing #: </a:t>
            </a:r>
          </a:p>
          <a:p>
            <a:pPr>
              <a:spcBef>
                <a:spcPct val="0"/>
              </a:spcBef>
              <a:buFont typeface="Arial" pitchFamily="34" charset="0"/>
              <a:buNone/>
            </a:pPr>
            <a:r>
              <a:rPr lang="en-US" sz="2800" dirty="0" smtClean="0"/>
              <a:t>Requested by : </a:t>
            </a:r>
            <a:r>
              <a:rPr lang="en-US" sz="2800" i="1" dirty="0" smtClean="0"/>
              <a:t>Requestor’s Name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INJ (1ML/VI)       Quantity: 10</a:t>
            </a:r>
          </a:p>
          <a:p>
            <a:pPr>
              <a:spcBef>
                <a:spcPct val="0"/>
              </a:spcBef>
              <a:buFont typeface="Arial" pitchFamily="34" charset="0"/>
              <a:buNone/>
            </a:pPr>
            <a:r>
              <a:rPr lang="en-US" sz="2800" dirty="0" smtClean="0"/>
              <a:t>Dispensed by: </a:t>
            </a:r>
            <a:r>
              <a:rPr lang="en-US" sz="2800" i="1" dirty="0" smtClean="0"/>
              <a:t>Pharmacy Employee’s Name</a:t>
            </a:r>
            <a:r>
              <a:rPr lang="en-US" sz="2800" dirty="0" smtClean="0"/>
              <a:t>         </a:t>
            </a:r>
          </a:p>
          <a:p>
            <a:pPr>
              <a:spcBef>
                <a:spcPct val="0"/>
              </a:spcBef>
              <a:buFont typeface="Arial" pitchFamily="34" charset="0"/>
              <a:buNone/>
            </a:pPr>
            <a:r>
              <a:rPr lang="en-US" sz="2800" dirty="0" smtClean="0"/>
              <a:t>Disp. Location  : MASTER VAULT</a:t>
            </a:r>
          </a:p>
          <a:p>
            <a:pPr>
              <a:spcBef>
                <a:spcPct val="0"/>
              </a:spcBef>
              <a:buFont typeface="Arial" pitchFamily="34" charset="0"/>
              <a:buNone/>
            </a:pPr>
            <a:r>
              <a:rPr lang="en-US" sz="2800" dirty="0" smtClean="0"/>
              <a:t>Manufacturer : </a:t>
            </a:r>
            <a:r>
              <a:rPr lang="en-US" sz="2800" dirty="0" err="1" smtClean="0"/>
              <a:t>Hospira</a:t>
            </a:r>
            <a:r>
              <a:rPr lang="en-US" sz="2800" dirty="0" smtClean="0"/>
              <a:t>                Lot #: 87-278-ev</a:t>
            </a:r>
          </a:p>
          <a:p>
            <a:pPr>
              <a:spcBef>
                <a:spcPct val="0"/>
              </a:spcBef>
              <a:buFont typeface="Arial" pitchFamily="34" charset="0"/>
              <a:buNone/>
            </a:pPr>
            <a:r>
              <a:rPr lang="en-US" sz="2800" dirty="0" smtClean="0"/>
              <a:t>Exp. Date: SEP 1,2011                   Ord. Location: ICU WARD</a:t>
            </a:r>
          </a:p>
          <a:p>
            <a:pPr>
              <a:spcBef>
                <a:spcPct val="0"/>
              </a:spcBef>
              <a:buFont typeface="Arial" pitchFamily="34" charset="0"/>
              <a:buNone/>
            </a:pPr>
            <a:r>
              <a:rPr lang="en-US" sz="2800" dirty="0" smtClean="0"/>
              <a:t>Order Status: ORDERED - NOT PROCESSED</a:t>
            </a:r>
          </a:p>
          <a:p>
            <a:pPr>
              <a:spcBef>
                <a:spcPct val="0"/>
              </a:spcBef>
              <a:buFont typeface="Arial" pitchFamily="34" charset="0"/>
              <a:buNone/>
            </a:pPr>
            <a:r>
              <a:rPr lang="en-US" sz="2800" dirty="0" smtClean="0"/>
              <a:t>Comments: please dispense 15 vials </a:t>
            </a:r>
          </a:p>
          <a:p>
            <a:pPr>
              <a:spcBef>
                <a:spcPct val="0"/>
              </a:spcBef>
              <a:buFont typeface="Arial" pitchFamily="34" charset="0"/>
              <a:buNone/>
            </a:pPr>
            <a:r>
              <a:rPr lang="en-US" sz="2800" dirty="0" smtClean="0"/>
              <a:t>Old Balance: 40                    New Balance: 30</a:t>
            </a:r>
          </a:p>
          <a:p>
            <a:pPr>
              <a:spcBef>
                <a:spcPct val="0"/>
              </a:spcBef>
              <a:buFont typeface="Arial" pitchFamily="34" charset="0"/>
              <a:buNone/>
            </a:pPr>
            <a:r>
              <a:rPr lang="en-US" sz="2800" b="1" dirty="0" smtClean="0"/>
              <a:t>ACTION (V DC E B S):</a:t>
            </a:r>
            <a:endParaRPr lang="en-US" sz="1800" dirty="0" smtClean="0"/>
          </a:p>
        </p:txBody>
      </p:sp>
      <p:sp>
        <p:nvSpPr>
          <p:cNvPr id="3" name="TextBox 2" descr="yellow entry box"/>
          <p:cNvSpPr txBox="1"/>
          <p:nvPr/>
        </p:nvSpPr>
        <p:spPr>
          <a:xfrm>
            <a:off x="304800" y="4572000"/>
            <a:ext cx="6934200" cy="523220"/>
          </a:xfrm>
          <a:prstGeom prst="rect">
            <a:avLst/>
          </a:prstGeom>
          <a:solidFill>
            <a:srgbClr val="FFFF0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b="1" dirty="0">
                <a:solidFill>
                  <a:schemeClr val="tx1"/>
                </a:solidFill>
              </a:rPr>
              <a:t>Comments: please dispense 15 </a:t>
            </a:r>
            <a:r>
              <a:rPr lang="en-US" sz="2800" b="1" dirty="0" smtClean="0">
                <a:solidFill>
                  <a:schemeClr val="tx1"/>
                </a:solidFill>
              </a:rPr>
              <a:t>vials</a:t>
            </a:r>
            <a:endParaRPr lang="en-US" b="1" dirty="0">
              <a:solidFill>
                <a:schemeClr val="tx1"/>
              </a:solidFill>
            </a:endParaRPr>
          </a:p>
        </p:txBody>
      </p:sp>
    </p:spTree>
    <p:extLst>
      <p:ext uri="{BB962C8B-B14F-4D97-AF65-F5344CB8AC3E}">
        <p14:creationId xmlns:p14="http://schemas.microsoft.com/office/powerpoint/2010/main" val="92235161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icture of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2" name="Rounded Rectangle 1" descr="purple box"/>
          <p:cNvSpPr/>
          <p:nvPr/>
        </p:nvSpPr>
        <p:spPr>
          <a:xfrm>
            <a:off x="3505200" y="5486400"/>
            <a:ext cx="381000" cy="381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1619" name="Content Placeholder 2"/>
          <p:cNvSpPr>
            <a:spLocks noGrp="1"/>
          </p:cNvSpPr>
          <p:nvPr>
            <p:ph idx="1"/>
          </p:nvPr>
        </p:nvSpPr>
        <p:spPr>
          <a:xfrm>
            <a:off x="304800" y="304800"/>
            <a:ext cx="8534400" cy="5715000"/>
          </a:xfrm>
        </p:spPr>
        <p:txBody>
          <a:bodyPr/>
          <a:lstStyle/>
          <a:p>
            <a:pPr>
              <a:spcBef>
                <a:spcPct val="0"/>
              </a:spcBef>
              <a:buFont typeface="Arial" pitchFamily="34" charset="0"/>
              <a:buNone/>
            </a:pPr>
            <a:r>
              <a:rPr lang="en-US" sz="2800" dirty="0" smtClean="0"/>
              <a:t>Controlled Substance Order Request</a:t>
            </a:r>
          </a:p>
          <a:p>
            <a:pPr>
              <a:spcBef>
                <a:spcPct val="0"/>
              </a:spcBef>
              <a:buFont typeface="Arial" pitchFamily="34" charset="0"/>
              <a:buNone/>
            </a:pPr>
            <a:r>
              <a:rPr lang="en-US" sz="2800" dirty="0" smtClean="0"/>
              <a:t>Pharmacy Dispensing #: </a:t>
            </a:r>
          </a:p>
          <a:p>
            <a:pPr>
              <a:spcBef>
                <a:spcPct val="0"/>
              </a:spcBef>
              <a:buFont typeface="Arial" pitchFamily="34" charset="0"/>
              <a:buNone/>
            </a:pPr>
            <a:r>
              <a:rPr lang="en-US" sz="2800" dirty="0" smtClean="0"/>
              <a:t>Requested by : </a:t>
            </a:r>
            <a:r>
              <a:rPr lang="en-US" sz="2800" i="1" dirty="0" smtClean="0"/>
              <a:t>Requestor’s Name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INJ (1ML/VI)       Quantity: 10</a:t>
            </a:r>
          </a:p>
          <a:p>
            <a:pPr>
              <a:spcBef>
                <a:spcPct val="0"/>
              </a:spcBef>
              <a:buFont typeface="Arial" pitchFamily="34" charset="0"/>
              <a:buNone/>
            </a:pPr>
            <a:r>
              <a:rPr lang="en-US" sz="2800" dirty="0" smtClean="0"/>
              <a:t>Dispensed by: </a:t>
            </a:r>
            <a:r>
              <a:rPr lang="en-US" sz="2800" i="1" dirty="0" smtClean="0"/>
              <a:t>Pharmacy Employee’s Name</a:t>
            </a:r>
            <a:r>
              <a:rPr lang="en-US" sz="2800" dirty="0" smtClean="0"/>
              <a:t>         </a:t>
            </a:r>
          </a:p>
          <a:p>
            <a:pPr>
              <a:spcBef>
                <a:spcPct val="0"/>
              </a:spcBef>
              <a:buFont typeface="Arial" pitchFamily="34" charset="0"/>
              <a:buNone/>
            </a:pPr>
            <a:r>
              <a:rPr lang="en-US" sz="2800" dirty="0" smtClean="0"/>
              <a:t>Disp. Location  : MASTER VAULT</a:t>
            </a:r>
          </a:p>
          <a:p>
            <a:pPr>
              <a:spcBef>
                <a:spcPct val="0"/>
              </a:spcBef>
              <a:buFont typeface="Arial" pitchFamily="34" charset="0"/>
              <a:buNone/>
            </a:pPr>
            <a:r>
              <a:rPr lang="en-US" sz="2800" dirty="0" smtClean="0"/>
              <a:t>Manufacturer : </a:t>
            </a:r>
            <a:r>
              <a:rPr lang="en-US" sz="2800" dirty="0" err="1" smtClean="0"/>
              <a:t>Hospira</a:t>
            </a:r>
            <a:r>
              <a:rPr lang="en-US" sz="2800" dirty="0" smtClean="0"/>
              <a:t>                Lot #: 87-278-ev</a:t>
            </a:r>
          </a:p>
          <a:p>
            <a:pPr>
              <a:spcBef>
                <a:spcPct val="0"/>
              </a:spcBef>
              <a:buFont typeface="Arial" pitchFamily="34" charset="0"/>
              <a:buNone/>
            </a:pPr>
            <a:r>
              <a:rPr lang="en-US" sz="2800" dirty="0" smtClean="0"/>
              <a:t>Exp. Date: SEP 1,2011                   Ord. Location: ICU WARD</a:t>
            </a:r>
          </a:p>
          <a:p>
            <a:pPr>
              <a:spcBef>
                <a:spcPct val="0"/>
              </a:spcBef>
              <a:buFont typeface="Arial" pitchFamily="34" charset="0"/>
              <a:buNone/>
            </a:pPr>
            <a:r>
              <a:rPr lang="en-US" sz="2800" dirty="0" smtClean="0"/>
              <a:t>Order Status: ORDERED - NOT PROCESSED</a:t>
            </a:r>
          </a:p>
          <a:p>
            <a:pPr>
              <a:spcBef>
                <a:spcPct val="0"/>
              </a:spcBef>
              <a:buFont typeface="Arial" pitchFamily="34" charset="0"/>
              <a:buNone/>
            </a:pPr>
            <a:r>
              <a:rPr lang="en-US" sz="2800" dirty="0" smtClean="0"/>
              <a:t>Comments: please dispense 15</a:t>
            </a:r>
          </a:p>
          <a:p>
            <a:pPr>
              <a:spcBef>
                <a:spcPct val="0"/>
              </a:spcBef>
              <a:buFont typeface="Arial" pitchFamily="34" charset="0"/>
              <a:buNone/>
            </a:pPr>
            <a:r>
              <a:rPr lang="en-US" sz="2800" dirty="0" smtClean="0"/>
              <a:t>Old Balance: 40                    New Balance: 30</a:t>
            </a:r>
          </a:p>
          <a:p>
            <a:pPr>
              <a:spcBef>
                <a:spcPct val="0"/>
              </a:spcBef>
              <a:buFont typeface="Arial" pitchFamily="34" charset="0"/>
              <a:buNone/>
            </a:pPr>
            <a:r>
              <a:rPr lang="en-US" sz="2800" b="1" dirty="0" smtClean="0"/>
              <a:t>ACTION (V DC E B S):  </a:t>
            </a:r>
            <a:r>
              <a:rPr lang="en-US" sz="2800" b="1" dirty="0" smtClean="0">
                <a:solidFill>
                  <a:schemeClr val="bg1"/>
                </a:solidFill>
              </a:rPr>
              <a:t>E</a:t>
            </a:r>
            <a:r>
              <a:rPr lang="en-US" sz="2800" b="1" dirty="0" smtClean="0"/>
              <a:t>  </a:t>
            </a:r>
            <a:endParaRPr lang="en-US" sz="18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Edit ico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54478" y="2590800"/>
            <a:ext cx="3962400" cy="4228816"/>
          </a:xfrm>
          <a:prstGeom prst="rect">
            <a:avLst/>
          </a:prstGeom>
        </p:spPr>
      </p:pic>
      <p:sp>
        <p:nvSpPr>
          <p:cNvPr id="27651" name="Content Placeholder 2"/>
          <p:cNvSpPr>
            <a:spLocks noGrp="1"/>
          </p:cNvSpPr>
          <p:nvPr>
            <p:ph type="subTitle" idx="1"/>
          </p:nvPr>
        </p:nvSpPr>
        <p:spPr>
          <a:xfrm>
            <a:off x="457200" y="304800"/>
            <a:ext cx="8305800" cy="6248400"/>
          </a:xfrm>
        </p:spPr>
        <p:txBody>
          <a:bodyPr/>
          <a:lstStyle/>
          <a:p>
            <a:pPr algn="l">
              <a:buFont typeface="Arial" charset="0"/>
              <a:buNone/>
              <a:defRPr/>
            </a:pPr>
            <a:r>
              <a:rPr lang="en-US" sz="2800" dirty="0" smtClean="0">
                <a:solidFill>
                  <a:schemeClr val="tx1"/>
                </a:solidFill>
              </a:rPr>
              <a:t>ACTION (V DC E B S): </a:t>
            </a:r>
            <a:r>
              <a:rPr lang="en-US" sz="2800" b="1" dirty="0" smtClean="0">
                <a:solidFill>
                  <a:schemeClr val="tx1"/>
                </a:solidFill>
              </a:rPr>
              <a:t>EDIT</a:t>
            </a:r>
          </a:p>
          <a:p>
            <a:pPr algn="l">
              <a:buFont typeface="Arial" charset="0"/>
              <a:buNone/>
              <a:defRPr/>
            </a:pPr>
            <a:endParaRPr lang="en-US" sz="1000" dirty="0" smtClean="0">
              <a:solidFill>
                <a:schemeClr val="tx1"/>
              </a:solidFill>
            </a:endParaRPr>
          </a:p>
          <a:p>
            <a:pPr algn="l">
              <a:buFont typeface="Arial" charset="0"/>
              <a:buNone/>
              <a:defRPr/>
            </a:pPr>
            <a:r>
              <a:rPr lang="en-US" sz="2800" dirty="0" smtClean="0">
                <a:solidFill>
                  <a:schemeClr val="tx1"/>
                </a:solidFill>
              </a:rPr>
              <a:t>DISPENSING PHARMACIST: </a:t>
            </a:r>
            <a:r>
              <a:rPr lang="en-US" sz="2800" i="1" dirty="0" smtClean="0">
                <a:solidFill>
                  <a:schemeClr val="tx1"/>
                </a:solidFill>
              </a:rPr>
              <a:t>Employee’s Name and Title</a:t>
            </a:r>
            <a:endParaRPr lang="en-US" sz="2800" dirty="0" smtClean="0">
              <a:solidFill>
                <a:schemeClr val="tx1"/>
              </a:solidFill>
            </a:endParaRPr>
          </a:p>
          <a:p>
            <a:pPr algn="l">
              <a:buFont typeface="Arial" charset="0"/>
              <a:buNone/>
              <a:defRPr/>
            </a:pPr>
            <a:r>
              <a:rPr lang="en-US" sz="2800" dirty="0" smtClean="0">
                <a:solidFill>
                  <a:schemeClr val="tx1"/>
                </a:solidFill>
              </a:rPr>
              <a:t>DISPENSING SITE: MASTER VAULT// </a:t>
            </a:r>
          </a:p>
          <a:p>
            <a:pPr algn="l">
              <a:buFont typeface="Arial" charset="0"/>
              <a:buNone/>
              <a:defRPr/>
            </a:pPr>
            <a:r>
              <a:rPr lang="it-IT" sz="2800" dirty="0" smtClean="0">
                <a:solidFill>
                  <a:schemeClr val="tx1"/>
                </a:solidFill>
              </a:rPr>
              <a:t>QUANTITY DISPENSED (VI/10): 10// </a:t>
            </a:r>
          </a:p>
          <a:p>
            <a:pPr algn="l">
              <a:buFont typeface="Arial" charset="0"/>
              <a:buNone/>
              <a:defRPr/>
            </a:pPr>
            <a:r>
              <a:rPr lang="en-US" sz="2800" dirty="0" smtClean="0">
                <a:solidFill>
                  <a:schemeClr val="tx1"/>
                </a:solidFill>
              </a:rPr>
              <a:t>MANUFACTURER: </a:t>
            </a:r>
            <a:r>
              <a:rPr lang="en-US" sz="2800" dirty="0" err="1" smtClean="0">
                <a:solidFill>
                  <a:schemeClr val="tx1"/>
                </a:solidFill>
              </a:rPr>
              <a:t>Hospira</a:t>
            </a:r>
            <a:r>
              <a:rPr lang="en-US" sz="2800" dirty="0" smtClean="0">
                <a:solidFill>
                  <a:schemeClr val="tx1"/>
                </a:solidFill>
              </a:rPr>
              <a:t>// </a:t>
            </a:r>
          </a:p>
          <a:p>
            <a:pPr algn="l">
              <a:buFont typeface="Arial" charset="0"/>
              <a:buNone/>
              <a:defRPr/>
            </a:pPr>
            <a:r>
              <a:rPr lang="en-US" sz="2800" dirty="0" smtClean="0">
                <a:solidFill>
                  <a:schemeClr val="tx1"/>
                </a:solidFill>
              </a:rPr>
              <a:t>LOT #: 080322// </a:t>
            </a:r>
          </a:p>
          <a:p>
            <a:pPr algn="l">
              <a:buFont typeface="Arial" charset="0"/>
              <a:buNone/>
              <a:defRPr/>
            </a:pPr>
            <a:r>
              <a:rPr lang="fr-FR" sz="2800" dirty="0" smtClean="0">
                <a:solidFill>
                  <a:schemeClr val="tx1"/>
                </a:solidFill>
              </a:rPr>
              <a:t>EXPIRATION DATE: AUG 1,2012//   (AUG 01, 2012)</a:t>
            </a:r>
          </a:p>
          <a:p>
            <a:pPr algn="l">
              <a:buFont typeface="Arial" charset="0"/>
              <a:buNone/>
              <a:defRPr/>
            </a:pPr>
            <a:endParaRPr lang="en-US" sz="1000" dirty="0" smtClean="0">
              <a:solidFill>
                <a:schemeClr val="tx1"/>
              </a:solidFill>
            </a:endParaRPr>
          </a:p>
          <a:p>
            <a:pPr algn="l">
              <a:buFont typeface="Arial" charset="0"/>
              <a:buNone/>
              <a:defRPr/>
            </a:pPr>
            <a:r>
              <a:rPr lang="en-US" sz="2800" dirty="0" smtClean="0">
                <a:solidFill>
                  <a:schemeClr val="tx1"/>
                </a:solidFill>
              </a:rPr>
              <a:t>Updating your order...still updating...done.</a:t>
            </a:r>
          </a:p>
          <a:p>
            <a:pPr algn="l">
              <a:buFont typeface="Arial" charset="0"/>
              <a:buNone/>
              <a:defRPr/>
            </a:pPr>
            <a:r>
              <a:rPr lang="en-US" sz="2800" dirty="0" smtClean="0">
                <a:solidFill>
                  <a:schemeClr val="tx1"/>
                </a:solidFill>
              </a:rPr>
              <a:t>Old Balance: 40                    New Balance: 20</a:t>
            </a:r>
          </a:p>
          <a:p>
            <a:pPr>
              <a:buFont typeface="Arial" charset="0"/>
              <a:buNone/>
              <a:defRPr/>
            </a:pPr>
            <a:endParaRPr lang="en-US" sz="1600"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Edit ico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54478" y="2590800"/>
            <a:ext cx="3962400" cy="4228816"/>
          </a:xfrm>
          <a:prstGeom prst="rect">
            <a:avLst/>
          </a:prstGeom>
        </p:spPr>
      </p:pic>
      <p:sp>
        <p:nvSpPr>
          <p:cNvPr id="2" name="Rounded Rectangle 1" descr="purple box"/>
          <p:cNvSpPr/>
          <p:nvPr/>
        </p:nvSpPr>
        <p:spPr>
          <a:xfrm>
            <a:off x="457200" y="990600"/>
            <a:ext cx="8077200" cy="533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1" name="Content Placeholder 2"/>
          <p:cNvSpPr>
            <a:spLocks noGrp="1"/>
          </p:cNvSpPr>
          <p:nvPr>
            <p:ph type="subTitle" idx="1"/>
          </p:nvPr>
        </p:nvSpPr>
        <p:spPr>
          <a:xfrm>
            <a:off x="457200" y="304800"/>
            <a:ext cx="8382000" cy="6248400"/>
          </a:xfrm>
        </p:spPr>
        <p:txBody>
          <a:bodyPr/>
          <a:lstStyle/>
          <a:p>
            <a:pPr algn="l">
              <a:buFont typeface="Arial" charset="0"/>
              <a:buNone/>
              <a:defRPr/>
            </a:pPr>
            <a:r>
              <a:rPr lang="en-US" sz="2800" dirty="0" smtClean="0">
                <a:solidFill>
                  <a:schemeClr val="tx1"/>
                </a:solidFill>
              </a:rPr>
              <a:t>ACTION (V DC E B S): </a:t>
            </a:r>
            <a:r>
              <a:rPr lang="en-US" sz="2800" b="1" dirty="0" smtClean="0">
                <a:solidFill>
                  <a:schemeClr val="tx1"/>
                </a:solidFill>
              </a:rPr>
              <a:t>EDIT</a:t>
            </a:r>
          </a:p>
          <a:p>
            <a:pPr algn="l">
              <a:buFont typeface="Arial" charset="0"/>
              <a:buNone/>
              <a:defRPr/>
            </a:pPr>
            <a:endParaRPr lang="en-US" sz="1000" dirty="0" smtClean="0">
              <a:solidFill>
                <a:schemeClr val="tx1"/>
              </a:solidFill>
            </a:endParaRPr>
          </a:p>
          <a:p>
            <a:pPr algn="l">
              <a:buFont typeface="Arial" charset="0"/>
              <a:buNone/>
              <a:defRPr/>
            </a:pPr>
            <a:r>
              <a:rPr lang="en-US" sz="2800" dirty="0" smtClean="0">
                <a:solidFill>
                  <a:schemeClr val="bg1"/>
                </a:solidFill>
              </a:rPr>
              <a:t>DISPENSING PHARMACIST: </a:t>
            </a:r>
            <a:r>
              <a:rPr lang="en-US" sz="2800" i="1" dirty="0" smtClean="0">
                <a:solidFill>
                  <a:schemeClr val="bg1"/>
                </a:solidFill>
              </a:rPr>
              <a:t>Employee’s Name and Title</a:t>
            </a:r>
            <a:endParaRPr lang="en-US" sz="2800" dirty="0" smtClean="0">
              <a:solidFill>
                <a:schemeClr val="bg1"/>
              </a:solidFill>
            </a:endParaRPr>
          </a:p>
          <a:p>
            <a:pPr algn="l">
              <a:buFont typeface="Arial" charset="0"/>
              <a:buNone/>
              <a:defRPr/>
            </a:pPr>
            <a:r>
              <a:rPr lang="en-US" sz="2800" dirty="0" smtClean="0">
                <a:solidFill>
                  <a:schemeClr val="tx1"/>
                </a:solidFill>
              </a:rPr>
              <a:t>DISPENSING SITE: MASTER VAULT// </a:t>
            </a:r>
          </a:p>
          <a:p>
            <a:pPr algn="l">
              <a:buFont typeface="Arial" charset="0"/>
              <a:buNone/>
              <a:defRPr/>
            </a:pPr>
            <a:r>
              <a:rPr lang="it-IT" sz="2800" dirty="0" smtClean="0">
                <a:solidFill>
                  <a:schemeClr val="tx1"/>
                </a:solidFill>
              </a:rPr>
              <a:t>QUANTITY DISPENSED (VI/10): 10// </a:t>
            </a:r>
          </a:p>
          <a:p>
            <a:pPr algn="l">
              <a:buFont typeface="Arial" charset="0"/>
              <a:buNone/>
              <a:defRPr/>
            </a:pPr>
            <a:r>
              <a:rPr lang="en-US" sz="2800" dirty="0" smtClean="0">
                <a:solidFill>
                  <a:schemeClr val="tx1"/>
                </a:solidFill>
              </a:rPr>
              <a:t>MANUFACTURER: </a:t>
            </a:r>
            <a:r>
              <a:rPr lang="en-US" sz="2800" dirty="0" err="1" smtClean="0">
                <a:solidFill>
                  <a:schemeClr val="tx1"/>
                </a:solidFill>
              </a:rPr>
              <a:t>Hospira</a:t>
            </a:r>
            <a:r>
              <a:rPr lang="en-US" sz="2800" dirty="0" smtClean="0">
                <a:solidFill>
                  <a:schemeClr val="tx1"/>
                </a:solidFill>
              </a:rPr>
              <a:t>// </a:t>
            </a:r>
          </a:p>
          <a:p>
            <a:pPr algn="l">
              <a:buFont typeface="Arial" charset="0"/>
              <a:buNone/>
              <a:defRPr/>
            </a:pPr>
            <a:r>
              <a:rPr lang="en-US" sz="2800" dirty="0" smtClean="0">
                <a:solidFill>
                  <a:schemeClr val="tx1"/>
                </a:solidFill>
              </a:rPr>
              <a:t>LOT #: 080322// </a:t>
            </a:r>
          </a:p>
          <a:p>
            <a:pPr algn="l">
              <a:buFont typeface="Arial" charset="0"/>
              <a:buNone/>
              <a:defRPr/>
            </a:pPr>
            <a:r>
              <a:rPr lang="fr-FR" sz="2800" dirty="0" smtClean="0">
                <a:solidFill>
                  <a:schemeClr val="tx1"/>
                </a:solidFill>
              </a:rPr>
              <a:t>EXPIRATION DATE: AUG 1,2012//   (AUG 01, 2012)</a:t>
            </a:r>
          </a:p>
          <a:p>
            <a:pPr algn="l">
              <a:buFont typeface="Arial" charset="0"/>
              <a:buNone/>
              <a:defRPr/>
            </a:pPr>
            <a:endParaRPr lang="en-US" sz="1000" dirty="0" smtClean="0">
              <a:solidFill>
                <a:schemeClr val="tx1"/>
              </a:solidFill>
            </a:endParaRPr>
          </a:p>
          <a:p>
            <a:pPr algn="l">
              <a:buFont typeface="Arial" charset="0"/>
              <a:buNone/>
              <a:defRPr/>
            </a:pPr>
            <a:r>
              <a:rPr lang="en-US" sz="2800" dirty="0" smtClean="0">
                <a:solidFill>
                  <a:schemeClr val="tx1"/>
                </a:solidFill>
              </a:rPr>
              <a:t>Updating your order...still updating...done.</a:t>
            </a:r>
          </a:p>
          <a:p>
            <a:pPr algn="l">
              <a:buFont typeface="Arial" charset="0"/>
              <a:buNone/>
              <a:defRPr/>
            </a:pPr>
            <a:r>
              <a:rPr lang="en-US" sz="2800" dirty="0" smtClean="0">
                <a:solidFill>
                  <a:schemeClr val="tx1"/>
                </a:solidFill>
              </a:rPr>
              <a:t>Old Balance: 40                    New Balance: 30</a:t>
            </a:r>
          </a:p>
          <a:p>
            <a:pPr>
              <a:buFont typeface="Arial" charset="0"/>
              <a:buNone/>
              <a:defRPr/>
            </a:pPr>
            <a:endParaRPr lang="en-US" sz="1600"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Edit ico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54478" y="2590800"/>
            <a:ext cx="3962400" cy="4228816"/>
          </a:xfrm>
          <a:prstGeom prst="rect">
            <a:avLst/>
          </a:prstGeom>
        </p:spPr>
      </p:pic>
      <p:sp>
        <p:nvSpPr>
          <p:cNvPr id="3" name="Rounded Rectangle 2" descr="purple box"/>
          <p:cNvSpPr/>
          <p:nvPr/>
        </p:nvSpPr>
        <p:spPr>
          <a:xfrm>
            <a:off x="457200" y="1516063"/>
            <a:ext cx="8077200" cy="533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1" name="Content Placeholder 2"/>
          <p:cNvSpPr>
            <a:spLocks noGrp="1"/>
          </p:cNvSpPr>
          <p:nvPr>
            <p:ph type="subTitle" idx="1"/>
          </p:nvPr>
        </p:nvSpPr>
        <p:spPr>
          <a:xfrm>
            <a:off x="457200" y="304800"/>
            <a:ext cx="8305800" cy="6248400"/>
          </a:xfrm>
        </p:spPr>
        <p:txBody>
          <a:bodyPr/>
          <a:lstStyle/>
          <a:p>
            <a:pPr algn="l">
              <a:buFont typeface="Arial" charset="0"/>
              <a:buNone/>
              <a:defRPr/>
            </a:pPr>
            <a:r>
              <a:rPr lang="en-US" sz="2800" dirty="0" smtClean="0">
                <a:solidFill>
                  <a:schemeClr val="tx1"/>
                </a:solidFill>
              </a:rPr>
              <a:t>ACTION (V DC E B S): </a:t>
            </a:r>
            <a:r>
              <a:rPr lang="en-US" sz="2800" b="1" dirty="0" smtClean="0">
                <a:solidFill>
                  <a:schemeClr val="tx1"/>
                </a:solidFill>
              </a:rPr>
              <a:t>EDIT</a:t>
            </a:r>
          </a:p>
          <a:p>
            <a:pPr algn="l">
              <a:buFont typeface="Arial" charset="0"/>
              <a:buNone/>
              <a:defRPr/>
            </a:pPr>
            <a:endParaRPr lang="en-US" sz="1000" dirty="0" smtClean="0">
              <a:solidFill>
                <a:schemeClr val="tx1"/>
              </a:solidFill>
            </a:endParaRPr>
          </a:p>
          <a:p>
            <a:pPr algn="l">
              <a:buFont typeface="Arial" charset="0"/>
              <a:buNone/>
              <a:defRPr/>
            </a:pPr>
            <a:r>
              <a:rPr lang="en-US" sz="2800" dirty="0" smtClean="0">
                <a:solidFill>
                  <a:schemeClr val="tx1"/>
                </a:solidFill>
              </a:rPr>
              <a:t>DISPENSING PHARMACIST: </a:t>
            </a:r>
            <a:r>
              <a:rPr lang="en-US" sz="2800" i="1" dirty="0" smtClean="0">
                <a:solidFill>
                  <a:schemeClr val="tx1"/>
                </a:solidFill>
              </a:rPr>
              <a:t>Employee’s Name and Title</a:t>
            </a:r>
            <a:endParaRPr lang="en-US" sz="2800" dirty="0" smtClean="0">
              <a:solidFill>
                <a:schemeClr val="tx1"/>
              </a:solidFill>
            </a:endParaRPr>
          </a:p>
          <a:p>
            <a:pPr algn="l">
              <a:buFont typeface="Arial" charset="0"/>
              <a:buNone/>
              <a:defRPr/>
            </a:pPr>
            <a:r>
              <a:rPr lang="en-US" sz="2800" dirty="0" smtClean="0">
                <a:solidFill>
                  <a:schemeClr val="bg1"/>
                </a:solidFill>
              </a:rPr>
              <a:t>DISPENSING SITE: MASTER VAULT// </a:t>
            </a:r>
          </a:p>
          <a:p>
            <a:pPr algn="l">
              <a:buFont typeface="Arial" charset="0"/>
              <a:buNone/>
              <a:defRPr/>
            </a:pPr>
            <a:r>
              <a:rPr lang="it-IT" sz="2800" dirty="0" smtClean="0">
                <a:solidFill>
                  <a:schemeClr val="tx1"/>
                </a:solidFill>
              </a:rPr>
              <a:t>QUANTITY DISPENSED (VI/10): 10// </a:t>
            </a:r>
          </a:p>
          <a:p>
            <a:pPr algn="l">
              <a:buFont typeface="Arial" charset="0"/>
              <a:buNone/>
              <a:defRPr/>
            </a:pPr>
            <a:r>
              <a:rPr lang="en-US" sz="2800" dirty="0" smtClean="0">
                <a:solidFill>
                  <a:schemeClr val="tx1"/>
                </a:solidFill>
              </a:rPr>
              <a:t>MANUFACTURER: </a:t>
            </a:r>
            <a:r>
              <a:rPr lang="en-US" sz="2800" dirty="0" err="1" smtClean="0">
                <a:solidFill>
                  <a:schemeClr val="tx1"/>
                </a:solidFill>
              </a:rPr>
              <a:t>Hospira</a:t>
            </a:r>
            <a:r>
              <a:rPr lang="en-US" sz="2800" dirty="0" smtClean="0">
                <a:solidFill>
                  <a:schemeClr val="tx1"/>
                </a:solidFill>
              </a:rPr>
              <a:t>// </a:t>
            </a:r>
          </a:p>
          <a:p>
            <a:pPr algn="l">
              <a:buFont typeface="Arial" charset="0"/>
              <a:buNone/>
              <a:defRPr/>
            </a:pPr>
            <a:r>
              <a:rPr lang="en-US" sz="2800" dirty="0" smtClean="0">
                <a:solidFill>
                  <a:schemeClr val="tx1"/>
                </a:solidFill>
              </a:rPr>
              <a:t>LOT #: 080322// </a:t>
            </a:r>
          </a:p>
          <a:p>
            <a:pPr algn="l">
              <a:buFont typeface="Arial" charset="0"/>
              <a:buNone/>
              <a:defRPr/>
            </a:pPr>
            <a:r>
              <a:rPr lang="fr-FR" sz="2800" dirty="0" smtClean="0">
                <a:solidFill>
                  <a:schemeClr val="tx1"/>
                </a:solidFill>
              </a:rPr>
              <a:t>EXPIRATION DATE: AUG 1,2012//   (AUG 01, 2012)</a:t>
            </a:r>
          </a:p>
          <a:p>
            <a:pPr algn="l">
              <a:buFont typeface="Arial" charset="0"/>
              <a:buNone/>
              <a:defRPr/>
            </a:pPr>
            <a:endParaRPr lang="en-US" sz="1000" dirty="0" smtClean="0">
              <a:solidFill>
                <a:schemeClr val="tx1"/>
              </a:solidFill>
            </a:endParaRPr>
          </a:p>
          <a:p>
            <a:pPr algn="l">
              <a:buFont typeface="Arial" charset="0"/>
              <a:buNone/>
              <a:defRPr/>
            </a:pPr>
            <a:r>
              <a:rPr lang="en-US" sz="2800" dirty="0" smtClean="0">
                <a:solidFill>
                  <a:schemeClr val="tx1"/>
                </a:solidFill>
              </a:rPr>
              <a:t>Updating your order...still updating...done.</a:t>
            </a:r>
          </a:p>
          <a:p>
            <a:pPr algn="l">
              <a:buFont typeface="Arial" charset="0"/>
              <a:buNone/>
              <a:defRPr/>
            </a:pPr>
            <a:r>
              <a:rPr lang="en-US" sz="2800" dirty="0" smtClean="0">
                <a:solidFill>
                  <a:schemeClr val="tx1"/>
                </a:solidFill>
              </a:rPr>
              <a:t>Old Balance: 40                    New Balance: 30</a:t>
            </a:r>
          </a:p>
          <a:p>
            <a:pPr>
              <a:buFont typeface="Arial" charset="0"/>
              <a:buNone/>
              <a:defRPr/>
            </a:pPr>
            <a:endParaRPr lang="en-US" sz="1600"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Edit ico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54478" y="2590800"/>
            <a:ext cx="3962400" cy="4228816"/>
          </a:xfrm>
          <a:prstGeom prst="rect">
            <a:avLst/>
          </a:prstGeom>
        </p:spPr>
      </p:pic>
      <p:sp>
        <p:nvSpPr>
          <p:cNvPr id="3" name="Rounded Rectangle 2" descr="purple box"/>
          <p:cNvSpPr/>
          <p:nvPr/>
        </p:nvSpPr>
        <p:spPr>
          <a:xfrm>
            <a:off x="457200" y="1981200"/>
            <a:ext cx="8077200" cy="533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1" name="Content Placeholder 2"/>
          <p:cNvSpPr>
            <a:spLocks noGrp="1"/>
          </p:cNvSpPr>
          <p:nvPr>
            <p:ph type="subTitle" idx="1"/>
          </p:nvPr>
        </p:nvSpPr>
        <p:spPr>
          <a:xfrm>
            <a:off x="457200" y="304800"/>
            <a:ext cx="8305800" cy="6248400"/>
          </a:xfrm>
        </p:spPr>
        <p:txBody>
          <a:bodyPr/>
          <a:lstStyle/>
          <a:p>
            <a:pPr algn="l">
              <a:buFont typeface="Arial" charset="0"/>
              <a:buNone/>
              <a:defRPr/>
            </a:pPr>
            <a:r>
              <a:rPr lang="en-US" sz="2800" dirty="0" smtClean="0">
                <a:solidFill>
                  <a:schemeClr val="tx1"/>
                </a:solidFill>
              </a:rPr>
              <a:t>ACTION (V DC E B S): </a:t>
            </a:r>
            <a:r>
              <a:rPr lang="en-US" sz="2800" b="1" dirty="0" smtClean="0">
                <a:solidFill>
                  <a:schemeClr val="tx1"/>
                </a:solidFill>
              </a:rPr>
              <a:t>EDIT</a:t>
            </a:r>
          </a:p>
          <a:p>
            <a:pPr algn="l">
              <a:buFont typeface="Arial" charset="0"/>
              <a:buNone/>
              <a:defRPr/>
            </a:pPr>
            <a:endParaRPr lang="en-US" sz="1000" dirty="0" smtClean="0">
              <a:solidFill>
                <a:schemeClr val="tx1"/>
              </a:solidFill>
            </a:endParaRPr>
          </a:p>
          <a:p>
            <a:pPr algn="l">
              <a:buFont typeface="Arial" charset="0"/>
              <a:buNone/>
              <a:defRPr/>
            </a:pPr>
            <a:r>
              <a:rPr lang="en-US" sz="2800" dirty="0" smtClean="0">
                <a:solidFill>
                  <a:schemeClr val="tx1"/>
                </a:solidFill>
              </a:rPr>
              <a:t>DISPENSING PHARMACIST: </a:t>
            </a:r>
            <a:r>
              <a:rPr lang="en-US" sz="2800" i="1" dirty="0" smtClean="0">
                <a:solidFill>
                  <a:schemeClr val="tx1"/>
                </a:solidFill>
              </a:rPr>
              <a:t>Employee’s Name and Title</a:t>
            </a:r>
            <a:endParaRPr lang="en-US" sz="2800" dirty="0" smtClean="0">
              <a:solidFill>
                <a:schemeClr val="tx1"/>
              </a:solidFill>
            </a:endParaRPr>
          </a:p>
          <a:p>
            <a:pPr algn="l">
              <a:buFont typeface="Arial" charset="0"/>
              <a:buNone/>
              <a:defRPr/>
            </a:pPr>
            <a:r>
              <a:rPr lang="en-US" sz="2800" dirty="0" smtClean="0">
                <a:solidFill>
                  <a:schemeClr val="tx1"/>
                </a:solidFill>
              </a:rPr>
              <a:t>DISPENSING SITE: MASTER VAULT// </a:t>
            </a:r>
          </a:p>
          <a:p>
            <a:pPr algn="l">
              <a:buFont typeface="Arial" charset="0"/>
              <a:buNone/>
              <a:defRPr/>
            </a:pPr>
            <a:r>
              <a:rPr lang="it-IT" sz="2800" dirty="0" smtClean="0">
                <a:solidFill>
                  <a:schemeClr val="bg1"/>
                </a:solidFill>
              </a:rPr>
              <a:t>QUANTITY DISPENSED (VI/10): 10// 15</a:t>
            </a:r>
          </a:p>
          <a:p>
            <a:pPr algn="l">
              <a:buFont typeface="Arial" charset="0"/>
              <a:buNone/>
              <a:defRPr/>
            </a:pPr>
            <a:r>
              <a:rPr lang="en-US" sz="2800" dirty="0" smtClean="0">
                <a:solidFill>
                  <a:schemeClr val="tx1"/>
                </a:solidFill>
              </a:rPr>
              <a:t>MANUFACTURER: </a:t>
            </a:r>
            <a:r>
              <a:rPr lang="en-US" sz="2800" dirty="0" err="1" smtClean="0">
                <a:solidFill>
                  <a:schemeClr val="tx1"/>
                </a:solidFill>
              </a:rPr>
              <a:t>Hospira</a:t>
            </a:r>
            <a:r>
              <a:rPr lang="en-US" sz="2800" dirty="0" smtClean="0">
                <a:solidFill>
                  <a:schemeClr val="tx1"/>
                </a:solidFill>
              </a:rPr>
              <a:t>// </a:t>
            </a:r>
          </a:p>
          <a:p>
            <a:pPr algn="l">
              <a:buFont typeface="Arial" charset="0"/>
              <a:buNone/>
              <a:defRPr/>
            </a:pPr>
            <a:r>
              <a:rPr lang="en-US" sz="2800" dirty="0" smtClean="0">
                <a:solidFill>
                  <a:schemeClr val="tx1"/>
                </a:solidFill>
              </a:rPr>
              <a:t>LOT #: 080322// </a:t>
            </a:r>
          </a:p>
          <a:p>
            <a:pPr algn="l">
              <a:buFont typeface="Arial" charset="0"/>
              <a:buNone/>
              <a:defRPr/>
            </a:pPr>
            <a:r>
              <a:rPr lang="fr-FR" sz="2800" dirty="0" smtClean="0">
                <a:solidFill>
                  <a:schemeClr val="tx1"/>
                </a:solidFill>
              </a:rPr>
              <a:t>EXPIRATION DATE: AUG 1,2012//   (AUG 01, 2012)</a:t>
            </a:r>
          </a:p>
          <a:p>
            <a:pPr algn="l">
              <a:buFont typeface="Arial" charset="0"/>
              <a:buNone/>
              <a:defRPr/>
            </a:pPr>
            <a:endParaRPr lang="en-US" sz="1000" dirty="0" smtClean="0">
              <a:solidFill>
                <a:schemeClr val="tx1"/>
              </a:solidFill>
            </a:endParaRPr>
          </a:p>
          <a:p>
            <a:pPr algn="l">
              <a:buFont typeface="Arial" charset="0"/>
              <a:buNone/>
              <a:defRPr/>
            </a:pPr>
            <a:r>
              <a:rPr lang="en-US" sz="2800" dirty="0" smtClean="0">
                <a:solidFill>
                  <a:schemeClr val="tx1"/>
                </a:solidFill>
              </a:rPr>
              <a:t>Updating your order...still updating...done.</a:t>
            </a:r>
          </a:p>
          <a:p>
            <a:pPr algn="l">
              <a:buFont typeface="Arial" charset="0"/>
              <a:buNone/>
              <a:defRPr/>
            </a:pPr>
            <a:r>
              <a:rPr lang="en-US" sz="2800" dirty="0" smtClean="0">
                <a:solidFill>
                  <a:schemeClr val="tx1"/>
                </a:solidFill>
              </a:rPr>
              <a:t>Old Balance: 40                    New Balance: 20</a:t>
            </a:r>
          </a:p>
          <a:p>
            <a:pPr>
              <a:buFont typeface="Arial" charset="0"/>
              <a:buNone/>
              <a:defRPr/>
            </a:pPr>
            <a:endParaRPr lang="en-US" sz="1600"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Edit icon"/>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154478" y="2590800"/>
            <a:ext cx="3962400" cy="4228816"/>
          </a:xfrm>
          <a:prstGeom prst="rect">
            <a:avLst/>
          </a:prstGeom>
        </p:spPr>
      </p:pic>
      <p:sp>
        <p:nvSpPr>
          <p:cNvPr id="3" name="Rounded Rectangle 2" descr="purple box"/>
          <p:cNvSpPr/>
          <p:nvPr/>
        </p:nvSpPr>
        <p:spPr>
          <a:xfrm>
            <a:off x="457200" y="2514600"/>
            <a:ext cx="7391400" cy="1600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651" name="Content Placeholder 2"/>
          <p:cNvSpPr>
            <a:spLocks noGrp="1"/>
          </p:cNvSpPr>
          <p:nvPr>
            <p:ph type="subTitle" idx="1"/>
          </p:nvPr>
        </p:nvSpPr>
        <p:spPr>
          <a:xfrm>
            <a:off x="457200" y="304800"/>
            <a:ext cx="8305800" cy="6248400"/>
          </a:xfrm>
        </p:spPr>
        <p:txBody>
          <a:bodyPr/>
          <a:lstStyle/>
          <a:p>
            <a:pPr algn="l">
              <a:buFont typeface="Arial" charset="0"/>
              <a:buNone/>
              <a:defRPr/>
            </a:pPr>
            <a:r>
              <a:rPr lang="en-US" sz="2800" dirty="0" smtClean="0">
                <a:solidFill>
                  <a:schemeClr val="tx1"/>
                </a:solidFill>
              </a:rPr>
              <a:t>ACTION (V DC E B S): </a:t>
            </a:r>
            <a:r>
              <a:rPr lang="en-US" sz="2800" b="1" dirty="0" smtClean="0">
                <a:solidFill>
                  <a:schemeClr val="tx1"/>
                </a:solidFill>
              </a:rPr>
              <a:t>EDIT</a:t>
            </a:r>
          </a:p>
          <a:p>
            <a:pPr algn="l">
              <a:buFont typeface="Arial" charset="0"/>
              <a:buNone/>
              <a:defRPr/>
            </a:pPr>
            <a:endParaRPr lang="en-US" sz="1000" dirty="0" smtClean="0">
              <a:solidFill>
                <a:schemeClr val="tx1"/>
              </a:solidFill>
            </a:endParaRPr>
          </a:p>
          <a:p>
            <a:pPr algn="l">
              <a:buFont typeface="Arial" charset="0"/>
              <a:buNone/>
              <a:defRPr/>
            </a:pPr>
            <a:r>
              <a:rPr lang="en-US" sz="2800" dirty="0" smtClean="0">
                <a:solidFill>
                  <a:schemeClr val="tx1"/>
                </a:solidFill>
              </a:rPr>
              <a:t>DISPENSING PHARMACIST: </a:t>
            </a:r>
            <a:r>
              <a:rPr lang="en-US" sz="2800" i="1" dirty="0" smtClean="0">
                <a:solidFill>
                  <a:schemeClr val="tx1"/>
                </a:solidFill>
              </a:rPr>
              <a:t>Employee’s Name and Title</a:t>
            </a:r>
            <a:endParaRPr lang="en-US" sz="2800" dirty="0" smtClean="0">
              <a:solidFill>
                <a:schemeClr val="tx1"/>
              </a:solidFill>
            </a:endParaRPr>
          </a:p>
          <a:p>
            <a:pPr algn="l">
              <a:buFont typeface="Arial" charset="0"/>
              <a:buNone/>
              <a:defRPr/>
            </a:pPr>
            <a:r>
              <a:rPr lang="en-US" sz="2800" dirty="0" smtClean="0">
                <a:solidFill>
                  <a:schemeClr val="tx1"/>
                </a:solidFill>
              </a:rPr>
              <a:t>DISPENSING SITE: MASTER VAULT// </a:t>
            </a:r>
          </a:p>
          <a:p>
            <a:pPr algn="l">
              <a:buFont typeface="Arial" charset="0"/>
              <a:buNone/>
              <a:defRPr/>
            </a:pPr>
            <a:r>
              <a:rPr lang="it-IT" sz="2800" dirty="0" smtClean="0">
                <a:solidFill>
                  <a:schemeClr val="tx1"/>
                </a:solidFill>
              </a:rPr>
              <a:t>QUANTITY DISPENSED (VI/10): 10// 15</a:t>
            </a:r>
          </a:p>
          <a:p>
            <a:pPr algn="l">
              <a:buFont typeface="Arial" charset="0"/>
              <a:buNone/>
              <a:defRPr/>
            </a:pPr>
            <a:r>
              <a:rPr lang="en-US" sz="2800" dirty="0" smtClean="0">
                <a:solidFill>
                  <a:schemeClr val="bg1"/>
                </a:solidFill>
              </a:rPr>
              <a:t>MANUFACTURER: </a:t>
            </a:r>
            <a:r>
              <a:rPr lang="en-US" sz="2800" dirty="0" err="1" smtClean="0">
                <a:solidFill>
                  <a:schemeClr val="bg1"/>
                </a:solidFill>
              </a:rPr>
              <a:t>Hospira</a:t>
            </a:r>
            <a:r>
              <a:rPr lang="en-US" sz="2800" dirty="0" smtClean="0">
                <a:solidFill>
                  <a:schemeClr val="bg1"/>
                </a:solidFill>
              </a:rPr>
              <a:t>//</a:t>
            </a:r>
          </a:p>
          <a:p>
            <a:pPr algn="l">
              <a:buFont typeface="Arial" charset="0"/>
              <a:buNone/>
              <a:defRPr/>
            </a:pPr>
            <a:r>
              <a:rPr lang="en-US" sz="2800" dirty="0" smtClean="0">
                <a:solidFill>
                  <a:schemeClr val="bg1"/>
                </a:solidFill>
              </a:rPr>
              <a:t>LOT #: 080322// </a:t>
            </a:r>
          </a:p>
          <a:p>
            <a:pPr algn="l">
              <a:buFont typeface="Arial" charset="0"/>
              <a:buNone/>
              <a:defRPr/>
            </a:pPr>
            <a:r>
              <a:rPr lang="fr-FR" sz="2800" dirty="0" smtClean="0">
                <a:solidFill>
                  <a:schemeClr val="bg1"/>
                </a:solidFill>
              </a:rPr>
              <a:t>EXPIRATION DATE: AUG 1,2012//   (AUG 01, 2012)</a:t>
            </a:r>
          </a:p>
          <a:p>
            <a:pPr algn="l">
              <a:buFont typeface="Arial" charset="0"/>
              <a:buNone/>
              <a:defRPr/>
            </a:pPr>
            <a:endParaRPr lang="en-US" sz="1000" dirty="0" smtClean="0">
              <a:solidFill>
                <a:schemeClr val="tx1"/>
              </a:solidFill>
            </a:endParaRPr>
          </a:p>
          <a:p>
            <a:pPr algn="l">
              <a:buFont typeface="Arial" charset="0"/>
              <a:buNone/>
              <a:defRPr/>
            </a:pPr>
            <a:r>
              <a:rPr lang="en-US" sz="2800" dirty="0" smtClean="0">
                <a:solidFill>
                  <a:schemeClr val="tx1"/>
                </a:solidFill>
              </a:rPr>
              <a:t>Updating your order...still updating...done.</a:t>
            </a:r>
          </a:p>
          <a:p>
            <a:pPr algn="l">
              <a:buFont typeface="Arial" charset="0"/>
              <a:buNone/>
              <a:defRPr/>
            </a:pPr>
            <a:r>
              <a:rPr lang="en-US" sz="2800" dirty="0" smtClean="0">
                <a:solidFill>
                  <a:schemeClr val="tx1"/>
                </a:solidFill>
              </a:rPr>
              <a:t>Old Balance: 40                    New Balance: 20</a:t>
            </a:r>
          </a:p>
          <a:p>
            <a:pPr>
              <a:buFont typeface="Arial" charset="0"/>
              <a:buNone/>
              <a:defRPr/>
            </a:pPr>
            <a:endParaRPr lang="en-US" sz="1600"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picture of report button on a keyboard"/>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 y="-1"/>
            <a:ext cx="9144002" cy="6858002"/>
          </a:xfrm>
          <a:prstGeom prst="rect">
            <a:avLst/>
          </a:prstGeom>
        </p:spPr>
      </p:pic>
      <p:sp>
        <p:nvSpPr>
          <p:cNvPr id="119810" name="Content Placeholder 2"/>
          <p:cNvSpPr>
            <a:spLocks noGrp="1"/>
          </p:cNvSpPr>
          <p:nvPr>
            <p:ph idx="1"/>
          </p:nvPr>
        </p:nvSpPr>
        <p:spPr>
          <a:xfrm>
            <a:off x="304800" y="304800"/>
            <a:ext cx="8610600" cy="5715000"/>
          </a:xfrm>
        </p:spPr>
        <p:txBody>
          <a:bodyPr/>
          <a:lstStyle/>
          <a:p>
            <a:pPr>
              <a:spcBef>
                <a:spcPct val="0"/>
              </a:spcBef>
              <a:buFont typeface="Arial" pitchFamily="34" charset="0"/>
              <a:buNone/>
            </a:pPr>
            <a:r>
              <a:rPr lang="en-US" sz="2800" dirty="0" smtClean="0"/>
              <a:t>Controlled Substance Order Request</a:t>
            </a:r>
          </a:p>
          <a:p>
            <a:pPr>
              <a:spcBef>
                <a:spcPct val="0"/>
              </a:spcBef>
              <a:buFont typeface="Arial" pitchFamily="34" charset="0"/>
              <a:buNone/>
            </a:pPr>
            <a:r>
              <a:rPr lang="en-US" sz="2800" dirty="0" smtClean="0"/>
              <a:t>Pharmacy Dispensing #: </a:t>
            </a:r>
          </a:p>
          <a:p>
            <a:pPr>
              <a:spcBef>
                <a:spcPct val="0"/>
              </a:spcBef>
              <a:buFont typeface="Arial" pitchFamily="34" charset="0"/>
              <a:buNone/>
            </a:pPr>
            <a:r>
              <a:rPr lang="en-US" sz="2800" dirty="0" smtClean="0"/>
              <a:t>Requested by : </a:t>
            </a:r>
            <a:r>
              <a:rPr lang="en-US" sz="2800" i="1" dirty="0" smtClean="0"/>
              <a:t>Requestor’s Name     </a:t>
            </a:r>
          </a:p>
          <a:p>
            <a:pPr>
              <a:spcBef>
                <a:spcPct val="0"/>
              </a:spcBef>
              <a:buFont typeface="Arial" pitchFamily="34" charset="0"/>
              <a:buNone/>
            </a:pPr>
            <a:r>
              <a:rPr lang="en-US" sz="2800" dirty="0" smtClean="0"/>
              <a:t>----------------------------------------------------------------------------</a:t>
            </a:r>
          </a:p>
          <a:p>
            <a:pPr>
              <a:spcBef>
                <a:spcPct val="0"/>
              </a:spcBef>
              <a:buFont typeface="Arial" pitchFamily="34" charset="0"/>
              <a:buNone/>
            </a:pPr>
            <a:r>
              <a:rPr lang="en-US" sz="2800" dirty="0" smtClean="0"/>
              <a:t>Drug: LORAZEPAM 2MG/ML INJ (1ML/VI)       Quantity: 15</a:t>
            </a:r>
          </a:p>
          <a:p>
            <a:pPr>
              <a:spcBef>
                <a:spcPct val="0"/>
              </a:spcBef>
              <a:buFont typeface="Arial" pitchFamily="34" charset="0"/>
              <a:buNone/>
            </a:pPr>
            <a:r>
              <a:rPr lang="en-US" sz="2800" dirty="0" smtClean="0"/>
              <a:t>Dispensed by: </a:t>
            </a:r>
            <a:r>
              <a:rPr lang="en-US" sz="2800" i="1" dirty="0" smtClean="0"/>
              <a:t>Pharmacy Employee’s Name</a:t>
            </a:r>
            <a:r>
              <a:rPr lang="en-US" sz="2800" dirty="0" smtClean="0"/>
              <a:t>         </a:t>
            </a:r>
          </a:p>
          <a:p>
            <a:pPr>
              <a:spcBef>
                <a:spcPct val="0"/>
              </a:spcBef>
              <a:buFont typeface="Arial" pitchFamily="34" charset="0"/>
              <a:buNone/>
            </a:pPr>
            <a:r>
              <a:rPr lang="en-US" sz="2800" dirty="0" smtClean="0"/>
              <a:t>Disp. Location  : MASTER VAULT</a:t>
            </a:r>
          </a:p>
          <a:p>
            <a:pPr>
              <a:spcBef>
                <a:spcPct val="0"/>
              </a:spcBef>
              <a:buFont typeface="Arial" pitchFamily="34" charset="0"/>
              <a:buNone/>
            </a:pPr>
            <a:r>
              <a:rPr lang="en-US" sz="2800" dirty="0" smtClean="0"/>
              <a:t>Manufacturer : </a:t>
            </a:r>
            <a:r>
              <a:rPr lang="en-US" sz="2800" dirty="0" err="1" smtClean="0"/>
              <a:t>Hospira</a:t>
            </a:r>
            <a:r>
              <a:rPr lang="en-US" sz="2800" dirty="0" smtClean="0"/>
              <a:t>                Lot #: 87-278-ev</a:t>
            </a:r>
          </a:p>
          <a:p>
            <a:pPr>
              <a:spcBef>
                <a:spcPct val="0"/>
              </a:spcBef>
              <a:buFont typeface="Arial" pitchFamily="34" charset="0"/>
              <a:buNone/>
            </a:pPr>
            <a:r>
              <a:rPr lang="en-US" sz="2800" dirty="0" smtClean="0"/>
              <a:t>Exp. Date: SEP 1,2011                   Ord. Location: ICU WARD</a:t>
            </a:r>
          </a:p>
          <a:p>
            <a:pPr>
              <a:spcBef>
                <a:spcPct val="0"/>
              </a:spcBef>
              <a:buFont typeface="Arial" pitchFamily="34" charset="0"/>
              <a:buNone/>
            </a:pPr>
            <a:r>
              <a:rPr lang="en-US" sz="2800" dirty="0" smtClean="0"/>
              <a:t>Order Status: ORDERED - NOT PROCESSED</a:t>
            </a:r>
          </a:p>
          <a:p>
            <a:pPr>
              <a:spcBef>
                <a:spcPct val="0"/>
              </a:spcBef>
              <a:buFont typeface="Arial" pitchFamily="34" charset="0"/>
              <a:buNone/>
            </a:pPr>
            <a:r>
              <a:rPr lang="en-US" sz="2800" dirty="0" smtClean="0"/>
              <a:t>Comments:</a:t>
            </a:r>
          </a:p>
          <a:p>
            <a:pPr>
              <a:spcBef>
                <a:spcPct val="0"/>
              </a:spcBef>
              <a:buFont typeface="Arial" pitchFamily="34" charset="0"/>
              <a:buNone/>
            </a:pPr>
            <a:r>
              <a:rPr lang="en-US" sz="2800" dirty="0" smtClean="0"/>
              <a:t>Old Balance: 40                  New Balance: 25</a:t>
            </a:r>
          </a:p>
          <a:p>
            <a:pPr>
              <a:spcBef>
                <a:spcPct val="0"/>
              </a:spcBef>
              <a:buFont typeface="Arial" pitchFamily="34" charset="0"/>
              <a:buNone/>
            </a:pPr>
            <a:r>
              <a:rPr lang="en-US" sz="2800" b="1" dirty="0" smtClean="0"/>
              <a:t>ACTION (V DC E B S):</a:t>
            </a:r>
            <a:endParaRPr lang="en-US"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C4AC843BB2C341AAE087BEC6972632" ma:contentTypeVersion="0" ma:contentTypeDescription="Create a new document." ma:contentTypeScope="" ma:versionID="d484883fbbad0fcef313b5a468430b6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2578ED0-EBAE-473D-A671-62700B28D7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B13D16F-D347-49C8-ABEC-8AE12FDB6C65}">
  <ds:schemaRefs>
    <ds:schemaRef ds:uri="http://schemas.microsoft.com/sharepoint/v3/contenttype/forms"/>
  </ds:schemaRefs>
</ds:datastoreItem>
</file>

<file path=customXml/itemProps3.xml><?xml version="1.0" encoding="utf-8"?>
<ds:datastoreItem xmlns:ds="http://schemas.openxmlformats.org/officeDocument/2006/customXml" ds:itemID="{35384954-7AB2-4227-9E1E-E5CC00756633}">
  <ds:schemaRefs>
    <ds:schemaRef ds:uri="http://purl.org/dc/dcmitype/"/>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16586</TotalTime>
  <Words>16389</Words>
  <Application>Microsoft Office PowerPoint</Application>
  <PresentationFormat>On-screen Show (4:3)</PresentationFormat>
  <Paragraphs>3697</Paragraphs>
  <Slides>256</Slides>
  <Notes>256</Notes>
  <HiddenSlides>0</HiddenSlides>
  <MMClips>0</MMClips>
  <ScaleCrop>false</ScaleCrop>
  <HeadingPairs>
    <vt:vector size="4" baseType="variant">
      <vt:variant>
        <vt:lpstr>Theme</vt:lpstr>
      </vt:variant>
      <vt:variant>
        <vt:i4>5</vt:i4>
      </vt:variant>
      <vt:variant>
        <vt:lpstr>Slide Titles</vt:lpstr>
      </vt:variant>
      <vt:variant>
        <vt:i4>256</vt:i4>
      </vt:variant>
    </vt:vector>
  </HeadingPairs>
  <TitlesOfParts>
    <vt:vector size="261" baseType="lpstr">
      <vt:lpstr>Office Theme</vt:lpstr>
      <vt:lpstr>Custom Design</vt:lpstr>
      <vt:lpstr>2_Office Theme</vt:lpstr>
      <vt:lpstr>1_Office Theme</vt:lpstr>
      <vt:lpstr>1_Custom Design</vt:lpstr>
      <vt:lpstr>PHARMACIST LEGACY TRAINING</vt:lpstr>
      <vt:lpstr>OBJECTIVES / OVERVIEW</vt:lpstr>
      <vt:lpstr>Poll Question</vt:lpstr>
      <vt:lpstr>PowerPoint Presentation</vt:lpstr>
      <vt:lpstr>PowerPoint Presentation</vt:lpstr>
      <vt:lpstr>PowerPoint Presentation</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Poll Question</vt:lpstr>
      <vt:lpstr>PowerPoint Presentation</vt:lpstr>
      <vt:lpstr>PowerPoint Presentation</vt:lpstr>
      <vt:lpstr>Poll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Legacy Training: Controlled Substance Menu - Pharmacist Menu, Department of Veterans Affairs</dc:title>
  <dc:subject>Controlled Substance Menu, Pharmacist Menu</dc:subject>
  <dc:creator>Department of Veterans Affairs, Veterans Health Administration, Office of Employee Education, EES</dc:creator>
  <cp:keywords>pharmacist, veteran, controlled substance menu, pharmacist menu, dispensing, pharmacy technician</cp:keywords>
  <cp:lastModifiedBy>Barillas, Isabel</cp:lastModifiedBy>
  <cp:revision>674</cp:revision>
  <dcterms:created xsi:type="dcterms:W3CDTF">2010-06-21T20:40:13Z</dcterms:created>
  <dcterms:modified xsi:type="dcterms:W3CDTF">2013-09-13T18:05:44Z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Department of Veterans Affairs, Veterans Health Administration, Office of Employee Education, EES</vt:lpwstr>
  </property>
  <property fmtid="{D5CDD505-2E9C-101B-9397-08002B2CF9AE}" pid="3" name="language">
    <vt:lpwstr>en</vt:lpwstr>
  </property>
  <property fmtid="{D5CDD505-2E9C-101B-9397-08002B2CF9AE}" pid="4" name="type">
    <vt:lpwstr>presentation</vt:lpwstr>
  </property>
  <property fmtid="{D5CDD505-2E9C-101B-9397-08002B2CF9AE}" pid="5" name="DateCreated">
    <vt:lpwstr>20130912</vt:lpwstr>
  </property>
  <property fmtid="{D5CDD505-2E9C-101B-9397-08002B2CF9AE}" pid="6" name="DateReviewed">
    <vt:lpwstr>20130912</vt:lpwstr>
  </property>
</Properties>
</file>